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517" r:id="rId2"/>
    <p:sldId id="516" r:id="rId3"/>
    <p:sldId id="518" r:id="rId4"/>
    <p:sldId id="519" r:id="rId5"/>
    <p:sldId id="291" r:id="rId6"/>
    <p:sldId id="392" r:id="rId7"/>
    <p:sldId id="394" r:id="rId8"/>
    <p:sldId id="395" r:id="rId9"/>
    <p:sldId id="397" r:id="rId10"/>
    <p:sldId id="396" r:id="rId11"/>
    <p:sldId id="370" r:id="rId12"/>
    <p:sldId id="401" r:id="rId13"/>
    <p:sldId id="398" r:id="rId14"/>
    <p:sldId id="375" r:id="rId15"/>
    <p:sldId id="413" r:id="rId16"/>
    <p:sldId id="399" r:id="rId17"/>
    <p:sldId id="400" r:id="rId18"/>
    <p:sldId id="278" r:id="rId19"/>
    <p:sldId id="402" r:id="rId20"/>
    <p:sldId id="272" r:id="rId21"/>
    <p:sldId id="287" r:id="rId22"/>
    <p:sldId id="273" r:id="rId23"/>
    <p:sldId id="360" r:id="rId24"/>
    <p:sldId id="284" r:id="rId25"/>
    <p:sldId id="362" r:id="rId26"/>
    <p:sldId id="365" r:id="rId27"/>
    <p:sldId id="403" r:id="rId28"/>
    <p:sldId id="404" r:id="rId29"/>
    <p:sldId id="405" r:id="rId30"/>
    <p:sldId id="380" r:id="rId31"/>
    <p:sldId id="381" r:id="rId32"/>
    <p:sldId id="382" r:id="rId33"/>
    <p:sldId id="383" r:id="rId34"/>
    <p:sldId id="384" r:id="rId35"/>
    <p:sldId id="386" r:id="rId36"/>
    <p:sldId id="387" r:id="rId37"/>
    <p:sldId id="298" r:id="rId38"/>
    <p:sldId id="513" r:id="rId39"/>
    <p:sldId id="417" r:id="rId40"/>
    <p:sldId id="420" r:id="rId41"/>
    <p:sldId id="421" r:id="rId42"/>
    <p:sldId id="422" r:id="rId43"/>
    <p:sldId id="540" r:id="rId44"/>
    <p:sldId id="425" r:id="rId45"/>
    <p:sldId id="536" r:id="rId46"/>
    <p:sldId id="428" r:id="rId47"/>
    <p:sldId id="489" r:id="rId48"/>
    <p:sldId id="419" r:id="rId49"/>
    <p:sldId id="535" r:id="rId50"/>
    <p:sldId id="432" r:id="rId51"/>
    <p:sldId id="433" r:id="rId52"/>
    <p:sldId id="510" r:id="rId53"/>
    <p:sldId id="511" r:id="rId54"/>
    <p:sldId id="487" r:id="rId55"/>
    <p:sldId id="494" r:id="rId56"/>
    <p:sldId id="495" r:id="rId57"/>
    <p:sldId id="496" r:id="rId58"/>
    <p:sldId id="497" r:id="rId59"/>
    <p:sldId id="498" r:id="rId60"/>
    <p:sldId id="499" r:id="rId61"/>
    <p:sldId id="500" r:id="rId62"/>
    <p:sldId id="501" r:id="rId63"/>
    <p:sldId id="502" r:id="rId64"/>
    <p:sldId id="503" r:id="rId65"/>
    <p:sldId id="504" r:id="rId66"/>
    <p:sldId id="505" r:id="rId67"/>
    <p:sldId id="506" r:id="rId68"/>
    <p:sldId id="507" r:id="rId69"/>
    <p:sldId id="508" r:id="rId70"/>
    <p:sldId id="509" r:id="rId71"/>
    <p:sldId id="520" r:id="rId72"/>
    <p:sldId id="521" r:id="rId73"/>
    <p:sldId id="524" r:id="rId74"/>
    <p:sldId id="525" r:id="rId75"/>
    <p:sldId id="527" r:id="rId76"/>
    <p:sldId id="526" r:id="rId77"/>
    <p:sldId id="528" r:id="rId78"/>
    <p:sldId id="482" r:id="rId79"/>
    <p:sldId id="532" r:id="rId80"/>
    <p:sldId id="533" r:id="rId81"/>
    <p:sldId id="480" r:id="rId82"/>
    <p:sldId id="534" r:id="rId83"/>
    <p:sldId id="457" r:id="rId84"/>
    <p:sldId id="461" r:id="rId85"/>
    <p:sldId id="481" r:id="rId86"/>
    <p:sldId id="538" r:id="rId87"/>
    <p:sldId id="465" r:id="rId8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A4DF"/>
    <a:srgbClr val="0F68B1"/>
    <a:srgbClr val="6948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524" autoAdjust="0"/>
  </p:normalViewPr>
  <p:slideViewPr>
    <p:cSldViewPr>
      <p:cViewPr varScale="1">
        <p:scale>
          <a:sx n="72" d="100"/>
          <a:sy n="72" d="100"/>
        </p:scale>
        <p:origin x="1272" y="4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77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F8AB72-2C01-4CC6-987F-7200124FB2B6}" type="datetimeFigureOut">
              <a:rPr lang="zh-CN" altLang="en-US" smtClean="0"/>
              <a:pPr/>
              <a:t>2017/10/31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90FD7B-F393-4463-8F4E-CCC38A36B69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wiki.mbalib.com/wiki/%E8%8E%AB%E5%B0%94%E5%AE%9A%E5%BE%8B" TargetMode="External"/><Relationship Id="rId13" Type="http://schemas.openxmlformats.org/officeDocument/2006/relationships/hyperlink" Target="http://wiki.mbalib.com/wiki/%E8%B5%84%E6%BA%90" TargetMode="External"/><Relationship Id="rId3" Type="http://schemas.openxmlformats.org/officeDocument/2006/relationships/hyperlink" Target="http://wiki.mbalib.com/" TargetMode="External"/><Relationship Id="rId7" Type="http://schemas.openxmlformats.org/officeDocument/2006/relationships/hyperlink" Target="http://wiki.mbalib.com/wiki/%E5%A2%9E%E9%95%BF%E9%80%9F%E5%BA%A6" TargetMode="External"/><Relationship Id="rId12" Type="http://schemas.openxmlformats.org/officeDocument/2006/relationships/hyperlink" Target="http://wiki.mbalib.com/wiki/%E9%9C%80%E6%B1%82" TargetMode="External"/><Relationship Id="rId2" Type="http://schemas.openxmlformats.org/officeDocument/2006/relationships/slide" Target="../slides/slide19.xml"/><Relationship Id="rId16" Type="http://schemas.openxmlformats.org/officeDocument/2006/relationships/hyperlink" Target="http://wiki.mbalib.com/wiki/%E5%90%89%E5%B0%94%E5%BE%B7%E5%AE%9A%E5%BE%8B" TargetMode="External"/><Relationship Id="rId1" Type="http://schemas.openxmlformats.org/officeDocument/2006/relationships/notesMaster" Target="../notesMasters/notesMaster1.xml"/><Relationship Id="rId6" Type="http://schemas.openxmlformats.org/officeDocument/2006/relationships/hyperlink" Target="http://wiki.mbalib.com/wiki/%E5%B8%A6%E5%AE%BD" TargetMode="External"/><Relationship Id="rId11" Type="http://schemas.openxmlformats.org/officeDocument/2006/relationships/hyperlink" Target="http://wiki.mbalib.com/wiki/%E4%BF%A1%E6%81%AF" TargetMode="External"/><Relationship Id="rId5" Type="http://schemas.openxmlformats.org/officeDocument/2006/relationships/hyperlink" Target="http://wiki.mbalib.com/w/index.php?title=%E5%90%89%E5%B0%94%E5%BE%B7%E5%AE%9A%E5%BE%8B&amp;action=edit&amp;section=1" TargetMode="External"/><Relationship Id="rId15" Type="http://schemas.openxmlformats.org/officeDocument/2006/relationships/hyperlink" Target="http://wiki.mbalib.com/wiki/%E4%BB%B7%E6%A0%BC" TargetMode="External"/><Relationship Id="rId10" Type="http://schemas.openxmlformats.org/officeDocument/2006/relationships/hyperlink" Target="http://wiki.mbalib.com/wiki/%E5%BE%AE%E8%BD%AF%E5%85%AC%E5%8F%B8" TargetMode="External"/><Relationship Id="rId4" Type="http://schemas.openxmlformats.org/officeDocument/2006/relationships/hyperlink" Target="http://wiki.mbalib.com/wiki/%E4%B9%94%E6%B2%BB%C2%B7%E5%90%89%E5%B0%94%E5%BE%B7" TargetMode="External"/><Relationship Id="rId9" Type="http://schemas.openxmlformats.org/officeDocument/2006/relationships/hyperlink" Target="http://wiki.mbalib.com/w/index.php?title=%E5%90%89%E5%B0%94%E5%BE%B7%E5%AE%9A%E5%BE%8B&amp;action=edit&amp;section=2" TargetMode="External"/><Relationship Id="rId14" Type="http://schemas.openxmlformats.org/officeDocument/2006/relationships/hyperlink" Target="http://wiki.mbalib.com/wiki/%E6%9C%8D%E5%8A%A1"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zh.wikipedia.org/wiki/%E7%BD%91%E9%A1%B5" TargetMode="External"/><Relationship Id="rId3" Type="http://schemas.openxmlformats.org/officeDocument/2006/relationships/hyperlink" Target="http://zh.wikipedia.org/wiki/Wikipedia:IPA_for_English" TargetMode="External"/><Relationship Id="rId7" Type="http://schemas.openxmlformats.org/officeDocument/2006/relationships/hyperlink" Target="http://zh.wikipedia.org/wiki/1995%E5%B9%B4"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zh.wikipedia.org/wiki/%E6%B2%83%E5%BE%B7%C2%B7%E5%9D%8E%E5%AE%81%E5%AE%89" TargetMode="External"/><Relationship Id="rId11" Type="http://schemas.openxmlformats.org/officeDocument/2006/relationships/hyperlink" Target="http://zh.wikipedia.org/wiki/%E7%B6%B2%E7%AB%99" TargetMode="External"/><Relationship Id="rId5" Type="http://schemas.openxmlformats.org/officeDocument/2006/relationships/hyperlink" Target="http://zh.wikipedia.org/wiki/%E8%B6%85%E6%96%87%E6%9C%AC%E7%B3%BB%E7%B5%B1" TargetMode="External"/><Relationship Id="rId10" Type="http://schemas.openxmlformats.org/officeDocument/2006/relationships/hyperlink" Target="http://zh.wikipedia.org/wiki/HTML" TargetMode="External"/><Relationship Id="rId4" Type="http://schemas.openxmlformats.org/officeDocument/2006/relationships/hyperlink" Target="http://zh.wikipedia.org/wiki/%E7%B6%B2%E8%B7%AF" TargetMode="External"/><Relationship Id="rId9" Type="http://schemas.openxmlformats.org/officeDocument/2006/relationships/hyperlink" Target="http://zh.wikipedia.org/wiki/Wiki"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6" Type="http://schemas.openxmlformats.org/officeDocument/2006/relationships/hyperlink" Target="http://baike.baidu.com/view/3794.htm" TargetMode="External"/><Relationship Id="rId21" Type="http://schemas.openxmlformats.org/officeDocument/2006/relationships/hyperlink" Target="http://baike.baidu.com/view/2396.htm" TargetMode="External"/><Relationship Id="rId42" Type="http://schemas.openxmlformats.org/officeDocument/2006/relationships/hyperlink" Target="http://baike.baidu.com/view/195818.htm" TargetMode="External"/><Relationship Id="rId47" Type="http://schemas.openxmlformats.org/officeDocument/2006/relationships/hyperlink" Target="http://baike.baidu.com/view/3080539.htm" TargetMode="External"/><Relationship Id="rId63" Type="http://schemas.openxmlformats.org/officeDocument/2006/relationships/hyperlink" Target="http://baike.baidu.com/view/1735.htm" TargetMode="External"/><Relationship Id="rId68" Type="http://schemas.openxmlformats.org/officeDocument/2006/relationships/hyperlink" Target="http://baike.baidu.com/view/3551753.htm" TargetMode="External"/><Relationship Id="rId7" Type="http://schemas.openxmlformats.org/officeDocument/2006/relationships/hyperlink" Target="http://baike.baidu.com/view/1355.htm" TargetMode="External"/><Relationship Id="rId2" Type="http://schemas.openxmlformats.org/officeDocument/2006/relationships/slide" Target="../slides/slide12.xml"/><Relationship Id="rId16" Type="http://schemas.openxmlformats.org/officeDocument/2006/relationships/hyperlink" Target="http://baike.baidu.com/view/325542.htm" TargetMode="External"/><Relationship Id="rId29" Type="http://schemas.openxmlformats.org/officeDocument/2006/relationships/hyperlink" Target="http://baike.baidu.com/view/621898.htm" TargetMode="External"/><Relationship Id="rId11" Type="http://schemas.openxmlformats.org/officeDocument/2006/relationships/hyperlink" Target="http://baike.baidu.com/albums/17904/17904/0/0.html" TargetMode="External"/><Relationship Id="rId24" Type="http://schemas.openxmlformats.org/officeDocument/2006/relationships/hyperlink" Target="http://baike.baidu.com/view/1146582.htm" TargetMode="External"/><Relationship Id="rId32" Type="http://schemas.openxmlformats.org/officeDocument/2006/relationships/hyperlink" Target="http://baike.baidu.com/view/920814.htm" TargetMode="External"/><Relationship Id="rId37" Type="http://schemas.openxmlformats.org/officeDocument/2006/relationships/hyperlink" Target="http://baike.baidu.com/view/2353.htm" TargetMode="External"/><Relationship Id="rId40" Type="http://schemas.openxmlformats.org/officeDocument/2006/relationships/hyperlink" Target="http://baike.baidu.com/view/908156.htm" TargetMode="External"/><Relationship Id="rId45" Type="http://schemas.openxmlformats.org/officeDocument/2006/relationships/hyperlink" Target="http://baike.baidu.com/view/3323.htm" TargetMode="External"/><Relationship Id="rId53" Type="http://schemas.openxmlformats.org/officeDocument/2006/relationships/hyperlink" Target="http://baike.baidu.com/view/1058.htm" TargetMode="External"/><Relationship Id="rId58" Type="http://schemas.openxmlformats.org/officeDocument/2006/relationships/hyperlink" Target="http://baike.baidu.com/view/1542295.htm" TargetMode="External"/><Relationship Id="rId66" Type="http://schemas.openxmlformats.org/officeDocument/2006/relationships/hyperlink" Target="http://baike.baidu.com/view/4625434.htm" TargetMode="External"/><Relationship Id="rId5" Type="http://schemas.openxmlformats.org/officeDocument/2006/relationships/hyperlink" Target="http://baike.baidu.com/view/15281.htm" TargetMode="External"/><Relationship Id="rId61" Type="http://schemas.openxmlformats.org/officeDocument/2006/relationships/hyperlink" Target="http://baike.baidu.com/view/1383414.htm" TargetMode="External"/><Relationship Id="rId19" Type="http://schemas.openxmlformats.org/officeDocument/2006/relationships/hyperlink" Target="http://baike.baidu.com/view/285936.htm" TargetMode="External"/><Relationship Id="rId14" Type="http://schemas.openxmlformats.org/officeDocument/2006/relationships/hyperlink" Target="http://baike.baidu.com/view/87697.htm" TargetMode="External"/><Relationship Id="rId22" Type="http://schemas.openxmlformats.org/officeDocument/2006/relationships/hyperlink" Target="http://baike.baidu.com/view/19928.htm" TargetMode="External"/><Relationship Id="rId27" Type="http://schemas.openxmlformats.org/officeDocument/2006/relationships/hyperlink" Target="http://baike.baidu.com/view/3571.htm" TargetMode="External"/><Relationship Id="rId30" Type="http://schemas.openxmlformats.org/officeDocument/2006/relationships/hyperlink" Target="http://baike.baidu.com/view/26606.htm" TargetMode="External"/><Relationship Id="rId35" Type="http://schemas.openxmlformats.org/officeDocument/2006/relationships/hyperlink" Target="http://baike.baidu.com/view/60376.htm" TargetMode="External"/><Relationship Id="rId43" Type="http://schemas.openxmlformats.org/officeDocument/2006/relationships/hyperlink" Target="http://baike.baidu.com/view/557684.htm" TargetMode="External"/><Relationship Id="rId48" Type="http://schemas.openxmlformats.org/officeDocument/2006/relationships/hyperlink" Target="http://baike.baidu.com/view/2417695.htm" TargetMode="External"/><Relationship Id="rId56" Type="http://schemas.openxmlformats.org/officeDocument/2006/relationships/hyperlink" Target="http://baike.baidu.com/view/3871678.htm" TargetMode="External"/><Relationship Id="rId64" Type="http://schemas.openxmlformats.org/officeDocument/2006/relationships/hyperlink" Target="http://baike.baidu.com/view/87682.htm" TargetMode="External"/><Relationship Id="rId69" Type="http://schemas.openxmlformats.org/officeDocument/2006/relationships/hyperlink" Target="http://baike.baidu.com/view/720038.htm" TargetMode="External"/><Relationship Id="rId8" Type="http://schemas.openxmlformats.org/officeDocument/2006/relationships/hyperlink" Target="http://baike.baidu.com/view/30363.htm" TargetMode="External"/><Relationship Id="rId51" Type="http://schemas.openxmlformats.org/officeDocument/2006/relationships/hyperlink" Target="http://baike.baidu.com/view/2422460.htm" TargetMode="External"/><Relationship Id="rId3" Type="http://schemas.openxmlformats.org/officeDocument/2006/relationships/hyperlink" Target="http://baike.baidu.com/view/17904.htm" TargetMode="External"/><Relationship Id="rId12" Type="http://schemas.openxmlformats.org/officeDocument/2006/relationships/hyperlink" Target="http://baike.baidu.com/view/16703.htm" TargetMode="External"/><Relationship Id="rId17" Type="http://schemas.openxmlformats.org/officeDocument/2006/relationships/hyperlink" Target="http://baike.baidu.com/view/1125.htm" TargetMode="External"/><Relationship Id="rId25" Type="http://schemas.openxmlformats.org/officeDocument/2006/relationships/hyperlink" Target="http://baike.baidu.com/view/1016.htm" TargetMode="External"/><Relationship Id="rId33" Type="http://schemas.openxmlformats.org/officeDocument/2006/relationships/hyperlink" Target="http://baike.baidu.com/view/746528.htm" TargetMode="External"/><Relationship Id="rId38" Type="http://schemas.openxmlformats.org/officeDocument/2006/relationships/hyperlink" Target="http://baike.baidu.com/view/260698.htm" TargetMode="External"/><Relationship Id="rId46" Type="http://schemas.openxmlformats.org/officeDocument/2006/relationships/hyperlink" Target="http://baike.baidu.com/view/76137.htm" TargetMode="External"/><Relationship Id="rId59" Type="http://schemas.openxmlformats.org/officeDocument/2006/relationships/hyperlink" Target="http://baike.baidu.com/view/1064705.htm" TargetMode="External"/><Relationship Id="rId67" Type="http://schemas.openxmlformats.org/officeDocument/2006/relationships/hyperlink" Target="http://baike.baidu.com/view/4067740.htm" TargetMode="External"/><Relationship Id="rId20" Type="http://schemas.openxmlformats.org/officeDocument/2006/relationships/hyperlink" Target="http://baike.baidu.com/view/309574.htm" TargetMode="External"/><Relationship Id="rId41" Type="http://schemas.openxmlformats.org/officeDocument/2006/relationships/hyperlink" Target="http://baike.baidu.com/view/6546463.htm" TargetMode="External"/><Relationship Id="rId54" Type="http://schemas.openxmlformats.org/officeDocument/2006/relationships/hyperlink" Target="http://baike.baidu.com/view/46560.htm" TargetMode="External"/><Relationship Id="rId62" Type="http://schemas.openxmlformats.org/officeDocument/2006/relationships/hyperlink" Target="http://baike.baidu.com/view/403798.htm" TargetMode="External"/><Relationship Id="rId1" Type="http://schemas.openxmlformats.org/officeDocument/2006/relationships/notesMaster" Target="../notesMasters/notesMaster1.xml"/><Relationship Id="rId6" Type="http://schemas.openxmlformats.org/officeDocument/2006/relationships/hyperlink" Target="http://baike.baidu.com/view/59874.htm" TargetMode="External"/><Relationship Id="rId15" Type="http://schemas.openxmlformats.org/officeDocument/2006/relationships/hyperlink" Target="http://baike.baidu.com/view/26651.htm" TargetMode="External"/><Relationship Id="rId23" Type="http://schemas.openxmlformats.org/officeDocument/2006/relationships/hyperlink" Target="http://baike.baidu.com/view/2398.htm" TargetMode="External"/><Relationship Id="rId28" Type="http://schemas.openxmlformats.org/officeDocument/2006/relationships/hyperlink" Target="http://baike.baidu.com/view/3686.htm" TargetMode="External"/><Relationship Id="rId36" Type="http://schemas.openxmlformats.org/officeDocument/2006/relationships/hyperlink" Target="http://baike.baidu.com/view/2513298.htm" TargetMode="External"/><Relationship Id="rId49" Type="http://schemas.openxmlformats.org/officeDocument/2006/relationships/hyperlink" Target="http://baike.baidu.com/view/432229.htm" TargetMode="External"/><Relationship Id="rId57" Type="http://schemas.openxmlformats.org/officeDocument/2006/relationships/hyperlink" Target="http://baike.baidu.com/view/10821.htm" TargetMode="External"/><Relationship Id="rId10" Type="http://schemas.openxmlformats.org/officeDocument/2006/relationships/hyperlink" Target="http://baike.baidu.com/view/3226.htm" TargetMode="External"/><Relationship Id="rId31" Type="http://schemas.openxmlformats.org/officeDocument/2006/relationships/hyperlink" Target="http://baike.baidu.com/view/7072.htm" TargetMode="External"/><Relationship Id="rId44" Type="http://schemas.openxmlformats.org/officeDocument/2006/relationships/hyperlink" Target="http://baike.baidu.com/view/884241.htm" TargetMode="External"/><Relationship Id="rId52" Type="http://schemas.openxmlformats.org/officeDocument/2006/relationships/hyperlink" Target="http://baike.baidu.com/view/30.htm" TargetMode="External"/><Relationship Id="rId60" Type="http://schemas.openxmlformats.org/officeDocument/2006/relationships/hyperlink" Target="http://baike.baidu.com/view/61730.htm" TargetMode="External"/><Relationship Id="rId65" Type="http://schemas.openxmlformats.org/officeDocument/2006/relationships/hyperlink" Target="http://baike.baidu.com/view/1702591.htm" TargetMode="External"/><Relationship Id="rId4" Type="http://schemas.openxmlformats.org/officeDocument/2006/relationships/hyperlink" Target="http://baike.baidu.com/view/44388.htm" TargetMode="External"/><Relationship Id="rId9" Type="http://schemas.openxmlformats.org/officeDocument/2006/relationships/hyperlink" Target="http://baike.baidu.com/view/2358.htm" TargetMode="External"/><Relationship Id="rId13" Type="http://schemas.openxmlformats.org/officeDocument/2006/relationships/hyperlink" Target="http://baike.baidu.com/view/3314.htm" TargetMode="External"/><Relationship Id="rId18" Type="http://schemas.openxmlformats.org/officeDocument/2006/relationships/hyperlink" Target="http://baike.baidu.com/view/134362.htm" TargetMode="External"/><Relationship Id="rId39" Type="http://schemas.openxmlformats.org/officeDocument/2006/relationships/hyperlink" Target="http://baike.baidu.com/view/400.htm" TargetMode="External"/><Relationship Id="rId34" Type="http://schemas.openxmlformats.org/officeDocument/2006/relationships/hyperlink" Target="http://baike.baidu.com/view/1658496.htm" TargetMode="External"/><Relationship Id="rId50" Type="http://schemas.openxmlformats.org/officeDocument/2006/relationships/hyperlink" Target="http://baike.baidu.com/view/67035.htm" TargetMode="External"/><Relationship Id="rId55" Type="http://schemas.openxmlformats.org/officeDocument/2006/relationships/hyperlink" Target="http://baike.baidu.com/view/1139.ht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1790FD7B-F393-4463-8F4E-CCC38A36B699}" type="slidenum">
              <a:rPr lang="zh-CN" altLang="en-US" smtClean="0"/>
              <a:pPr/>
              <a:t>1</a:t>
            </a:fld>
            <a:endParaRPr lang="zh-CN" altLang="en-US"/>
          </a:p>
        </p:txBody>
      </p:sp>
    </p:spTree>
    <p:extLst>
      <p:ext uri="{BB962C8B-B14F-4D97-AF65-F5344CB8AC3E}">
        <p14:creationId xmlns:p14="http://schemas.microsoft.com/office/powerpoint/2010/main" val="759499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ln/>
        </p:spPr>
      </p:sp>
      <p:sp>
        <p:nvSpPr>
          <p:cNvPr id="83971" name="备注占位符 2"/>
          <p:cNvSpPr>
            <a:spLocks noGrp="1"/>
          </p:cNvSpPr>
          <p:nvPr>
            <p:ph type="body" idx="1"/>
          </p:nvPr>
        </p:nvSpPr>
        <p:spPr>
          <a:noFill/>
          <a:ln/>
        </p:spPr>
        <p:txBody>
          <a:bodyPr/>
          <a:lstStyle/>
          <a:p>
            <a:r>
              <a:rPr lang="zh-CN" altLang="en-US" smtClean="0">
                <a:ea typeface="宋体" charset="-122"/>
              </a:rPr>
              <a:t>新的电脑周期的特征为：更强的处理能力</a:t>
            </a:r>
            <a:r>
              <a:rPr lang="en-US" altLang="zh-CN" smtClean="0">
                <a:ea typeface="宋体" charset="-122"/>
              </a:rPr>
              <a:t>+</a:t>
            </a:r>
            <a:r>
              <a:rPr lang="zh-CN" altLang="en-US" smtClean="0">
                <a:ea typeface="宋体" charset="-122"/>
              </a:rPr>
              <a:t>改进用户界面</a:t>
            </a:r>
            <a:r>
              <a:rPr lang="en-US" altLang="zh-CN" smtClean="0">
                <a:ea typeface="宋体" charset="-122"/>
              </a:rPr>
              <a:t>+</a:t>
            </a:r>
            <a:r>
              <a:rPr lang="zh-CN" altLang="en-US" smtClean="0">
                <a:ea typeface="宋体" charset="-122"/>
              </a:rPr>
              <a:t>更小的体积</a:t>
            </a:r>
            <a:r>
              <a:rPr lang="en-US" altLang="zh-CN" smtClean="0">
                <a:ea typeface="宋体" charset="-122"/>
              </a:rPr>
              <a:t>+</a:t>
            </a:r>
            <a:r>
              <a:rPr lang="zh-CN" altLang="en-US" smtClean="0">
                <a:ea typeface="宋体" charset="-122"/>
              </a:rPr>
              <a:t>更低的价格</a:t>
            </a:r>
            <a:r>
              <a:rPr lang="en-US" altLang="zh-CN" smtClean="0">
                <a:ea typeface="宋体" charset="-122"/>
              </a:rPr>
              <a:t>+</a:t>
            </a:r>
            <a:r>
              <a:rPr lang="zh-CN" altLang="en-US" smtClean="0">
                <a:ea typeface="宋体" charset="-122"/>
              </a:rPr>
              <a:t>更多的服务</a:t>
            </a:r>
            <a:r>
              <a:rPr lang="en-US" altLang="zh-CN" smtClean="0">
                <a:ea typeface="宋体" charset="-122"/>
              </a:rPr>
              <a:t>=10</a:t>
            </a:r>
            <a:r>
              <a:rPr lang="zh-CN" altLang="en-US" smtClean="0">
                <a:ea typeface="宋体" charset="-122"/>
              </a:rPr>
              <a:t>倍的设备销量。</a:t>
            </a:r>
          </a:p>
          <a:p>
            <a:endParaRPr lang="zh-CN" altLang="en-US" smtClean="0">
              <a:ea typeface="宋体" charset="-122"/>
            </a:endParaRPr>
          </a:p>
        </p:txBody>
      </p:sp>
      <p:sp>
        <p:nvSpPr>
          <p:cNvPr id="83972" name="灯片编号占位符 3"/>
          <p:cNvSpPr>
            <a:spLocks noGrp="1"/>
          </p:cNvSpPr>
          <p:nvPr>
            <p:ph type="sldNum" sz="quarter" idx="5"/>
          </p:nvPr>
        </p:nvSpPr>
        <p:spPr>
          <a:noFill/>
        </p:spPr>
        <p:txBody>
          <a:bodyPr/>
          <a:lstStyle/>
          <a:p>
            <a:fld id="{47E347A1-9679-457E-B002-2015749BE870}" type="slidenum">
              <a:rPr lang="en-US" altLang="zh-CN" smtClean="0">
                <a:ea typeface="宋体" charset="-122"/>
              </a:rPr>
              <a:pPr/>
              <a:t>16</a:t>
            </a:fld>
            <a:endParaRPr lang="en-US" altLang="zh-CN" smtClean="0">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p:spPr>
      </p:sp>
      <p:sp>
        <p:nvSpPr>
          <p:cNvPr id="84995" name="备注占位符 2"/>
          <p:cNvSpPr>
            <a:spLocks noGrp="1"/>
          </p:cNvSpPr>
          <p:nvPr>
            <p:ph type="body" idx="1"/>
          </p:nvPr>
        </p:nvSpPr>
        <p:spPr>
          <a:noFill/>
          <a:ln/>
        </p:spPr>
        <p:txBody>
          <a:bodyPr/>
          <a:lstStyle/>
          <a:p>
            <a:pPr marL="228600" indent="-228600">
              <a:buFont typeface="+mj-lt"/>
              <a:buAutoNum type="arabicPeriod"/>
            </a:pPr>
            <a:r>
              <a:rPr lang="zh-CN" altLang="en-US" dirty="0" smtClean="0">
                <a:latin typeface="+mn-ea"/>
              </a:rPr>
              <a:t>随着硅片上线路密度的增加，其复杂性和差错率也将呈指数增长，同时也使全面而彻底的芯片测试几乎成为不可能。一旦芯片上线条的宽度达到纳米（</a:t>
            </a:r>
            <a:r>
              <a:rPr lang="en-US" altLang="zh-CN" dirty="0" smtClean="0">
                <a:latin typeface="+mn-ea"/>
              </a:rPr>
              <a:t>10-9</a:t>
            </a:r>
            <a:r>
              <a:rPr lang="zh-CN" altLang="en-US" dirty="0" smtClean="0">
                <a:latin typeface="+mn-ea"/>
              </a:rPr>
              <a:t>米）数量级时，相当于只有几个分子的大小，这种情况下材料的物理、化学性能将发生质的变化，致使采用现行工艺的半导体器件不能正常工作，也就要走到尽头。</a:t>
            </a:r>
            <a:endParaRPr lang="en-US" altLang="zh-CN" dirty="0" smtClean="0">
              <a:ea typeface="宋体" charset="-122"/>
            </a:endParaRPr>
          </a:p>
          <a:p>
            <a:pPr marL="228600" indent="-228600">
              <a:buFont typeface="+mj-lt"/>
              <a:buAutoNum type="arabicPeriod"/>
            </a:pPr>
            <a:r>
              <a:rPr lang="zh-CN" altLang="en-US" dirty="0" smtClean="0">
                <a:ea typeface="宋体" charset="-122"/>
              </a:rPr>
              <a:t>物理学家加来纪雄（</a:t>
            </a:r>
            <a:r>
              <a:rPr lang="en-US" altLang="zh-CN" dirty="0" err="1" smtClean="0">
                <a:ea typeface="宋体" charset="-122"/>
              </a:rPr>
              <a:t>Michio</a:t>
            </a:r>
            <a:r>
              <a:rPr lang="en-US" altLang="zh-CN" dirty="0" smtClean="0">
                <a:ea typeface="宋体" charset="-122"/>
              </a:rPr>
              <a:t> </a:t>
            </a:r>
            <a:r>
              <a:rPr lang="en-US" altLang="zh-CN" dirty="0" err="1" smtClean="0">
                <a:ea typeface="宋体" charset="-122"/>
              </a:rPr>
              <a:t>Kaku</a:t>
            </a:r>
            <a:r>
              <a:rPr lang="zh-CN" altLang="en-US" dirty="0" smtClean="0">
                <a:ea typeface="宋体" charset="-122"/>
              </a:rPr>
              <a:t>）是纽约城市大学一名理论物理学教授，称摩尔定律在叱咤芯片产业</a:t>
            </a:r>
            <a:r>
              <a:rPr lang="en-US" altLang="zh-CN" dirty="0" smtClean="0">
                <a:ea typeface="宋体" charset="-122"/>
              </a:rPr>
              <a:t>47</a:t>
            </a:r>
            <a:r>
              <a:rPr lang="zh-CN" altLang="en-US" dirty="0" smtClean="0">
                <a:ea typeface="宋体" charset="-122"/>
              </a:rPr>
              <a:t>年风云之久后，正日渐走向崩溃。这将对计算机处理进程产生重大影响。在未来十年左右的时间内，摩尔定律就会崩溃，单靠标准的硅材料技术，计算能力无法维持快速的指数倍增长。导致摩尔定律失效的两大主因是高温和漏电。这也正是硅材料寿命终结的原因。研究者们同时又提出，不断进步的芯片结构和部件使得摩尔定律在今天依然有效。就连被称作“建立在摩尔定律之上”的</a:t>
            </a:r>
            <a:r>
              <a:rPr lang="en-US" altLang="zh-CN" dirty="0" smtClean="0">
                <a:ea typeface="宋体" charset="-122"/>
              </a:rPr>
              <a:t>Intel</a:t>
            </a:r>
            <a:r>
              <a:rPr lang="zh-CN" altLang="en-US" dirty="0" smtClean="0">
                <a:ea typeface="宋体" charset="-122"/>
              </a:rPr>
              <a:t>公司宣布随着采用纳米导线等技术的新型晶体管逐渐取代传统的半导体晶体管，已经进入“大叔”级别的“摩尔定律”，将不能继续引领电子设备发展的节奏。因此新的芯片结构及部件设计迫在眉睫。</a:t>
            </a:r>
          </a:p>
          <a:p>
            <a:endParaRPr lang="zh-CN" altLang="en-US" dirty="0" smtClean="0">
              <a:ea typeface="宋体" charset="-122"/>
            </a:endParaRPr>
          </a:p>
        </p:txBody>
      </p:sp>
      <p:sp>
        <p:nvSpPr>
          <p:cNvPr id="84996" name="灯片编号占位符 3"/>
          <p:cNvSpPr>
            <a:spLocks noGrp="1"/>
          </p:cNvSpPr>
          <p:nvPr>
            <p:ph type="sldNum" sz="quarter" idx="5"/>
          </p:nvPr>
        </p:nvSpPr>
        <p:spPr>
          <a:noFill/>
        </p:spPr>
        <p:txBody>
          <a:bodyPr/>
          <a:lstStyle/>
          <a:p>
            <a:fld id="{AAC1FF36-0CCF-4D27-A32E-C87A62C77B63}" type="slidenum">
              <a:rPr lang="en-US" altLang="zh-CN" smtClean="0">
                <a:ea typeface="宋体" charset="-122"/>
              </a:rPr>
              <a:pPr/>
              <a:t>17</a:t>
            </a:fld>
            <a:endParaRPr lang="en-US" altLang="zh-CN" smtClean="0">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BF9C40C6-CC22-400D-A350-5DAC19A714AC}" type="slidenum">
              <a:rPr lang="en-US" altLang="zh-CN" smtClean="0">
                <a:latin typeface="Arial" charset="0"/>
              </a:rPr>
              <a:pPr/>
              <a:t>19</a:t>
            </a:fld>
            <a:endParaRPr lang="en-US" altLang="zh-CN" smtClean="0">
              <a:latin typeface="Arial" charset="0"/>
            </a:endParaRPr>
          </a:p>
        </p:txBody>
      </p:sp>
      <p:sp>
        <p:nvSpPr>
          <p:cNvPr id="165891"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9DC64B7E-1F06-4DD7-AB7F-FA108CEF70A2}" type="slidenum">
              <a:rPr kumimoji="1" lang="en-US" altLang="zh-CN" sz="1200">
                <a:latin typeface="Times New Roman" pitchFamily="18" charset="0"/>
              </a:rPr>
              <a:pPr algn="r"/>
              <a:t>19</a:t>
            </a:fld>
            <a:endParaRPr kumimoji="1" lang="en-US" altLang="zh-CN" sz="1200">
              <a:latin typeface="Times New Roman" pitchFamily="18" charset="0"/>
            </a:endParaRPr>
          </a:p>
        </p:txBody>
      </p:sp>
      <p:sp>
        <p:nvSpPr>
          <p:cNvPr id="165892" name="Rectangle 2"/>
          <p:cNvSpPr>
            <a:spLocks noGrp="1" noRot="1" noChangeAspect="1" noChangeArrowheads="1" noTextEdit="1"/>
          </p:cNvSpPr>
          <p:nvPr>
            <p:ph type="sldImg"/>
          </p:nvPr>
        </p:nvSpPr>
        <p:spPr>
          <a:ln/>
        </p:spPr>
      </p:sp>
      <p:sp>
        <p:nvSpPr>
          <p:cNvPr id="165893" name="Rectangle 3"/>
          <p:cNvSpPr>
            <a:spLocks noGrp="1" noChangeArrowheads="1"/>
          </p:cNvSpPr>
          <p:nvPr>
            <p:ph type="body" idx="1"/>
          </p:nvPr>
        </p:nvSpPr>
        <p:spPr>
          <a:xfrm>
            <a:off x="914400" y="4343400"/>
            <a:ext cx="5029200" cy="4114800"/>
          </a:xfrm>
          <a:noFill/>
          <a:ln/>
        </p:spPr>
        <p:txBody>
          <a:bodyPr>
            <a:normAutofit fontScale="85000" lnSpcReduction="20000"/>
          </a:bodyPr>
          <a:lstStyle/>
          <a:p>
            <a:r>
              <a:rPr lang="zh-CN" altLang="en-US" sz="1400" b="1" dirty="0" smtClean="0"/>
              <a:t>吉尔德定律</a:t>
            </a:r>
          </a:p>
          <a:p>
            <a:r>
              <a:rPr lang="zh-CN" altLang="en-US" sz="1200" b="1" kern="1200" dirty="0" smtClean="0">
                <a:solidFill>
                  <a:schemeClr val="tx1"/>
                </a:solidFill>
                <a:latin typeface="+mn-lt"/>
                <a:ea typeface="+mn-ea"/>
                <a:cs typeface="+mn-cs"/>
              </a:rPr>
              <a:t>出自 </a:t>
            </a:r>
            <a:r>
              <a:rPr lang="en-US" altLang="zh-CN" sz="1200" b="1" kern="1200" dirty="0" smtClean="0">
                <a:solidFill>
                  <a:schemeClr val="tx1"/>
                </a:solidFill>
                <a:latin typeface="+mn-lt"/>
                <a:ea typeface="+mn-ea"/>
                <a:cs typeface="+mn-cs"/>
              </a:rPr>
              <a:t>MBA</a:t>
            </a:r>
            <a:r>
              <a:rPr lang="zh-CN" altLang="en-US" sz="1200" b="1" kern="1200" dirty="0" smtClean="0">
                <a:solidFill>
                  <a:schemeClr val="tx1"/>
                </a:solidFill>
                <a:latin typeface="+mn-lt"/>
                <a:ea typeface="+mn-ea"/>
                <a:cs typeface="+mn-cs"/>
              </a:rPr>
              <a:t>智库百科</a:t>
            </a:r>
            <a:r>
              <a:rPr lang="en-US" altLang="zh-CN" sz="1200" b="1" kern="1200" dirty="0" smtClean="0">
                <a:solidFill>
                  <a:schemeClr val="tx1"/>
                </a:solidFill>
                <a:latin typeface="+mn-lt"/>
                <a:ea typeface="+mn-ea"/>
                <a:cs typeface="+mn-cs"/>
              </a:rPr>
              <a:t>(</a:t>
            </a:r>
            <a:r>
              <a:rPr lang="en-US" altLang="zh-CN" sz="1200" b="1" kern="1200" dirty="0" smtClean="0">
                <a:solidFill>
                  <a:schemeClr val="tx1"/>
                </a:solidFill>
                <a:latin typeface="+mn-lt"/>
                <a:ea typeface="+mn-ea"/>
                <a:cs typeface="+mn-cs"/>
                <a:hlinkClick r:id="rId3"/>
              </a:rPr>
              <a:t>http://wiki.mbalib.com/</a:t>
            </a:r>
            <a:r>
              <a:rPr lang="en-US" altLang="zh-CN" sz="1200" b="1" kern="1200" dirty="0" smtClean="0">
                <a:solidFill>
                  <a:schemeClr val="tx1"/>
                </a:solidFill>
                <a:latin typeface="+mn-lt"/>
                <a:ea typeface="+mn-ea"/>
                <a:cs typeface="+mn-cs"/>
              </a:rPr>
              <a:t>)</a:t>
            </a:r>
          </a:p>
          <a:p>
            <a:r>
              <a:rPr lang="zh-CN" altLang="en-US" sz="1200" b="1" kern="1200" dirty="0" smtClean="0">
                <a:solidFill>
                  <a:schemeClr val="tx1"/>
                </a:solidFill>
                <a:latin typeface="+mn-lt"/>
                <a:ea typeface="+mn-ea"/>
                <a:cs typeface="+mn-cs"/>
              </a:rPr>
              <a:t>吉尔德定律</a:t>
            </a:r>
            <a:r>
              <a:rPr lang="en-US" altLang="zh-CN" sz="1200" b="1" kern="1200" dirty="0" smtClean="0">
                <a:solidFill>
                  <a:schemeClr val="tx1"/>
                </a:solidFill>
                <a:latin typeface="+mn-lt"/>
                <a:ea typeface="+mn-ea"/>
                <a:cs typeface="+mn-cs"/>
              </a:rPr>
              <a:t>(Gilder's Law)</a:t>
            </a:r>
            <a:r>
              <a:rPr lang="zh-CN" altLang="en-US" sz="1200" kern="1200" dirty="0" smtClean="0">
                <a:solidFill>
                  <a:schemeClr val="tx1"/>
                </a:solidFill>
                <a:latin typeface="+mn-lt"/>
                <a:ea typeface="+mn-ea"/>
                <a:cs typeface="+mn-cs"/>
              </a:rPr>
              <a:t>又称为</a:t>
            </a:r>
            <a:r>
              <a:rPr lang="zh-CN" altLang="en-US" sz="1200" b="1" kern="1200" dirty="0" smtClean="0">
                <a:solidFill>
                  <a:schemeClr val="tx1"/>
                </a:solidFill>
                <a:latin typeface="+mn-lt"/>
                <a:ea typeface="+mn-ea"/>
                <a:cs typeface="+mn-cs"/>
              </a:rPr>
              <a:t>胜利者浪费定律</a:t>
            </a:r>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a:t>
            </a:r>
            <a:r>
              <a:rPr lang="zh-CN" altLang="en-US" sz="1200" b="1" kern="1200" dirty="0" smtClean="0">
                <a:solidFill>
                  <a:schemeClr val="tx1"/>
                </a:solidFill>
                <a:latin typeface="+mn-lt"/>
                <a:ea typeface="+mn-ea"/>
                <a:cs typeface="+mn-cs"/>
                <a:hlinkClick r:id="rId4" action="ppaction://hlinkfile" tooltip="乔治·吉尔德"/>
              </a:rPr>
              <a:t>乔治</a:t>
            </a:r>
            <a:r>
              <a:rPr lang="en-US" altLang="zh-CN" sz="1200" b="1" kern="1200" dirty="0" smtClean="0">
                <a:solidFill>
                  <a:schemeClr val="tx1"/>
                </a:solidFill>
                <a:latin typeface="+mn-lt"/>
                <a:ea typeface="+mn-ea"/>
                <a:cs typeface="+mn-cs"/>
                <a:hlinkClick r:id="rId4" action="ppaction://hlinkfile" tooltip="乔治·吉尔德"/>
              </a:rPr>
              <a:t>·</a:t>
            </a:r>
            <a:r>
              <a:rPr lang="zh-CN" altLang="en-US" sz="1200" b="1" kern="1200" dirty="0" smtClean="0">
                <a:solidFill>
                  <a:schemeClr val="tx1"/>
                </a:solidFill>
                <a:latin typeface="+mn-lt"/>
                <a:ea typeface="+mn-ea"/>
                <a:cs typeface="+mn-cs"/>
                <a:hlinkClick r:id="rId4" action="ppaction://hlinkfile" tooltip="乔治·吉尔德"/>
              </a:rPr>
              <a:t>吉尔德</a:t>
            </a:r>
            <a:r>
              <a:rPr lang="zh-CN" altLang="en-US" sz="1200" b="1" kern="1200" dirty="0" smtClean="0">
                <a:solidFill>
                  <a:schemeClr val="tx1"/>
                </a:solidFill>
                <a:latin typeface="+mn-lt"/>
                <a:ea typeface="+mn-ea"/>
                <a:cs typeface="+mn-cs"/>
              </a:rPr>
              <a:t>（数字时代三大思想家之一）</a:t>
            </a:r>
            <a:r>
              <a:rPr lang="zh-CN" altLang="en-US" sz="1200" kern="1200" dirty="0" smtClean="0">
                <a:solidFill>
                  <a:schemeClr val="tx1"/>
                </a:solidFill>
                <a:latin typeface="+mn-lt"/>
                <a:ea typeface="+mn-ea"/>
                <a:cs typeface="+mn-cs"/>
              </a:rPr>
              <a:t> </a:t>
            </a:r>
          </a:p>
          <a:p>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hlinkClick r:id="rId5" action="ppaction://hlinkfile" tooltip="编辑段落: 吉尔德定律简介"/>
              </a:rPr>
              <a:t>编辑</a:t>
            </a:r>
            <a:r>
              <a:rPr lang="en-US" altLang="zh-CN" sz="1200" kern="1200" dirty="0" smtClean="0">
                <a:solidFill>
                  <a:schemeClr val="tx1"/>
                </a:solidFill>
                <a:latin typeface="+mn-lt"/>
                <a:ea typeface="+mn-ea"/>
                <a:cs typeface="+mn-cs"/>
              </a:rPr>
              <a:t>]</a:t>
            </a:r>
          </a:p>
          <a:p>
            <a:r>
              <a:rPr lang="zh-CN" altLang="en-US" sz="1200" b="1" kern="1200" dirty="0" smtClean="0">
                <a:solidFill>
                  <a:schemeClr val="tx1"/>
                </a:solidFill>
                <a:latin typeface="+mn-lt"/>
                <a:ea typeface="+mn-ea"/>
                <a:cs typeface="+mn-cs"/>
              </a:rPr>
              <a:t>吉尔德定律简介</a:t>
            </a:r>
          </a:p>
          <a:p>
            <a:r>
              <a:rPr lang="zh-CN" altLang="en-US" sz="1200" kern="1200" dirty="0" smtClean="0">
                <a:solidFill>
                  <a:schemeClr val="tx1"/>
                </a:solidFill>
                <a:latin typeface="+mn-lt"/>
                <a:ea typeface="+mn-ea"/>
                <a:cs typeface="+mn-cs"/>
              </a:rPr>
              <a:t>　　</a:t>
            </a:r>
            <a:r>
              <a:rPr lang="zh-CN" altLang="en-US" sz="1200" b="1" kern="1200" dirty="0" smtClean="0">
                <a:solidFill>
                  <a:schemeClr val="tx1"/>
                </a:solidFill>
                <a:latin typeface="+mn-lt"/>
                <a:ea typeface="+mn-ea"/>
                <a:cs typeface="+mn-cs"/>
              </a:rPr>
              <a:t>吉尔德定律</a:t>
            </a:r>
            <a:r>
              <a:rPr lang="en-US" altLang="zh-CN" sz="1200" b="1" kern="1200" dirty="0" smtClean="0">
                <a:solidFill>
                  <a:schemeClr val="tx1"/>
                </a:solidFill>
                <a:latin typeface="+mn-lt"/>
                <a:ea typeface="+mn-ea"/>
                <a:cs typeface="+mn-cs"/>
              </a:rPr>
              <a:t>(Gilder's Law)</a:t>
            </a:r>
            <a:r>
              <a:rPr lang="zh-CN" altLang="en-US" sz="1200" kern="1200" dirty="0" smtClean="0">
                <a:solidFill>
                  <a:schemeClr val="tx1"/>
                </a:solidFill>
                <a:latin typeface="+mn-lt"/>
                <a:ea typeface="+mn-ea"/>
                <a:cs typeface="+mn-cs"/>
              </a:rPr>
              <a:t>被描述为：在未来</a:t>
            </a:r>
            <a:r>
              <a:rPr lang="en-US" altLang="zh-CN" sz="1200" kern="1200" dirty="0" smtClean="0">
                <a:solidFill>
                  <a:schemeClr val="tx1"/>
                </a:solidFill>
                <a:latin typeface="+mn-lt"/>
                <a:ea typeface="+mn-ea"/>
                <a:cs typeface="+mn-cs"/>
              </a:rPr>
              <a:t>25</a:t>
            </a:r>
            <a:r>
              <a:rPr lang="zh-CN" altLang="en-US" sz="1200" kern="1200" dirty="0" smtClean="0">
                <a:solidFill>
                  <a:schemeClr val="tx1"/>
                </a:solidFill>
                <a:latin typeface="+mn-lt"/>
                <a:ea typeface="+mn-ea"/>
                <a:cs typeface="+mn-cs"/>
              </a:rPr>
              <a:t>年，主干网的</a:t>
            </a:r>
            <a:r>
              <a:rPr lang="zh-CN" altLang="en-US" sz="1200" kern="1200" dirty="0" smtClean="0">
                <a:solidFill>
                  <a:schemeClr val="tx1"/>
                </a:solidFill>
                <a:latin typeface="+mn-lt"/>
                <a:ea typeface="+mn-ea"/>
                <a:cs typeface="+mn-cs"/>
                <a:hlinkClick r:id="rId6" action="ppaction://hlinkfile" tooltip="带宽"/>
              </a:rPr>
              <a:t>带宽</a:t>
            </a:r>
            <a:r>
              <a:rPr lang="zh-CN" altLang="en-US" sz="1200" kern="1200" dirty="0" smtClean="0">
                <a:solidFill>
                  <a:schemeClr val="tx1"/>
                </a:solidFill>
                <a:latin typeface="+mn-lt"/>
                <a:ea typeface="+mn-ea"/>
                <a:cs typeface="+mn-cs"/>
              </a:rPr>
              <a:t>每</a:t>
            </a:r>
            <a:r>
              <a:rPr lang="en-US" altLang="zh-CN" sz="1200" kern="1200" dirty="0" smtClean="0">
                <a:solidFill>
                  <a:schemeClr val="tx1"/>
                </a:solidFill>
                <a:latin typeface="+mn-lt"/>
                <a:ea typeface="+mn-ea"/>
                <a:cs typeface="+mn-cs"/>
              </a:rPr>
              <a:t>6</a:t>
            </a:r>
            <a:r>
              <a:rPr lang="zh-CN" altLang="en-US" sz="1200" kern="1200" dirty="0" smtClean="0">
                <a:solidFill>
                  <a:schemeClr val="tx1"/>
                </a:solidFill>
                <a:latin typeface="+mn-lt"/>
                <a:ea typeface="+mn-ea"/>
                <a:cs typeface="+mn-cs"/>
              </a:rPr>
              <a:t>个月增长一倍，其</a:t>
            </a:r>
            <a:r>
              <a:rPr lang="zh-CN" altLang="en-US" sz="1200" kern="1200" dirty="0" smtClean="0">
                <a:solidFill>
                  <a:schemeClr val="tx1"/>
                </a:solidFill>
                <a:latin typeface="+mn-lt"/>
                <a:ea typeface="+mn-ea"/>
                <a:cs typeface="+mn-cs"/>
                <a:hlinkClick r:id="rId7" action="ppaction://hlinkfile" tooltip="增长速度"/>
              </a:rPr>
              <a:t>增长速度</a:t>
            </a:r>
            <a:r>
              <a:rPr lang="zh-CN" altLang="en-US" sz="1200" kern="1200" dirty="0" smtClean="0">
                <a:solidFill>
                  <a:schemeClr val="tx1"/>
                </a:solidFill>
                <a:latin typeface="+mn-lt"/>
                <a:ea typeface="+mn-ea"/>
                <a:cs typeface="+mn-cs"/>
              </a:rPr>
              <a:t>是</a:t>
            </a:r>
            <a:r>
              <a:rPr lang="zh-CN" altLang="en-US" sz="1200" kern="1200" dirty="0" smtClean="0">
                <a:solidFill>
                  <a:schemeClr val="tx1"/>
                </a:solidFill>
                <a:latin typeface="+mn-lt"/>
                <a:ea typeface="+mn-ea"/>
                <a:cs typeface="+mn-cs"/>
                <a:hlinkClick r:id="rId8" action="ppaction://hlinkfile" tooltip="莫尔定律"/>
              </a:rPr>
              <a:t>莫尔定律</a:t>
            </a:r>
            <a:r>
              <a:rPr lang="zh-CN" altLang="en-US" sz="1200" kern="1200" dirty="0" smtClean="0">
                <a:solidFill>
                  <a:schemeClr val="tx1"/>
                </a:solidFill>
                <a:latin typeface="+mn-lt"/>
                <a:ea typeface="+mn-ea"/>
                <a:cs typeface="+mn-cs"/>
              </a:rPr>
              <a:t>预测的 </a:t>
            </a:r>
            <a:r>
              <a:rPr lang="en-US" altLang="zh-CN" sz="1200" kern="1200" dirty="0" smtClean="0">
                <a:solidFill>
                  <a:schemeClr val="tx1"/>
                </a:solidFill>
                <a:latin typeface="+mn-lt"/>
                <a:ea typeface="+mn-ea"/>
                <a:cs typeface="+mn-cs"/>
              </a:rPr>
              <a:t>CPU </a:t>
            </a:r>
            <a:r>
              <a:rPr lang="zh-CN" altLang="en-US" sz="1200" kern="1200" dirty="0" smtClean="0">
                <a:solidFill>
                  <a:schemeClr val="tx1"/>
                </a:solidFill>
                <a:latin typeface="+mn-lt"/>
                <a:ea typeface="+mn-ea"/>
                <a:cs typeface="+mn-cs"/>
              </a:rPr>
              <a:t>增长速度的</a:t>
            </a:r>
            <a:r>
              <a:rPr lang="en-US" altLang="zh-CN" sz="1200" kern="1200" dirty="0" smtClean="0">
                <a:solidFill>
                  <a:schemeClr val="tx1"/>
                </a:solidFill>
                <a:latin typeface="+mn-lt"/>
                <a:ea typeface="+mn-ea"/>
                <a:cs typeface="+mn-cs"/>
              </a:rPr>
              <a:t>3</a:t>
            </a:r>
            <a:r>
              <a:rPr lang="zh-CN" altLang="en-US" sz="1200" kern="1200" dirty="0" smtClean="0">
                <a:solidFill>
                  <a:schemeClr val="tx1"/>
                </a:solidFill>
                <a:latin typeface="+mn-lt"/>
                <a:ea typeface="+mn-ea"/>
                <a:cs typeface="+mn-cs"/>
              </a:rPr>
              <a:t>倍并预言将来上网会免费。吉尔德定律的提出者是被称为“数字时代三大思想家”之一的乔治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吉尔德。 </a:t>
            </a:r>
          </a:p>
          <a:p>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hlinkClick r:id="rId9" action="ppaction://hlinkfile" tooltip="编辑段落: 吉尔德定律的内涵"/>
              </a:rPr>
              <a:t>编辑</a:t>
            </a:r>
            <a:r>
              <a:rPr lang="en-US" altLang="zh-CN" sz="1200" kern="1200" dirty="0" smtClean="0">
                <a:solidFill>
                  <a:schemeClr val="tx1"/>
                </a:solidFill>
                <a:latin typeface="+mn-lt"/>
                <a:ea typeface="+mn-ea"/>
                <a:cs typeface="+mn-cs"/>
              </a:rPr>
              <a:t>]</a:t>
            </a:r>
          </a:p>
          <a:p>
            <a:r>
              <a:rPr lang="zh-CN" altLang="en-US" sz="1200" b="1" kern="1200" dirty="0" smtClean="0">
                <a:solidFill>
                  <a:schemeClr val="tx1"/>
                </a:solidFill>
                <a:latin typeface="+mn-lt"/>
                <a:ea typeface="+mn-ea"/>
                <a:cs typeface="+mn-cs"/>
              </a:rPr>
              <a:t>吉尔德定律的内涵</a:t>
            </a:r>
          </a:p>
          <a:p>
            <a:r>
              <a:rPr lang="zh-CN" altLang="en-US" sz="1200" kern="1200" dirty="0" smtClean="0">
                <a:solidFill>
                  <a:schemeClr val="tx1"/>
                </a:solidFill>
                <a:latin typeface="+mn-lt"/>
                <a:ea typeface="+mn-ea"/>
                <a:cs typeface="+mn-cs"/>
              </a:rPr>
              <a:t>　　吉尔德定律中所描述的主干网增长速度比 </a:t>
            </a:r>
            <a:r>
              <a:rPr lang="en-US" altLang="zh-CN" sz="1200" kern="1200" dirty="0" smtClean="0">
                <a:solidFill>
                  <a:schemeClr val="tx1"/>
                </a:solidFill>
                <a:latin typeface="+mn-lt"/>
                <a:ea typeface="+mn-ea"/>
                <a:cs typeface="+mn-cs"/>
              </a:rPr>
              <a:t>CPU </a:t>
            </a:r>
            <a:r>
              <a:rPr lang="zh-CN" altLang="en-US" sz="1200" kern="1200" dirty="0" smtClean="0">
                <a:solidFill>
                  <a:schemeClr val="tx1"/>
                </a:solidFill>
                <a:latin typeface="+mn-lt"/>
                <a:ea typeface="+mn-ea"/>
                <a:cs typeface="+mn-cs"/>
              </a:rPr>
              <a:t>的增长速度要快得多。</a:t>
            </a:r>
            <a:r>
              <a:rPr lang="zh-CN" altLang="en-US" sz="1200" kern="1200" dirty="0" smtClean="0">
                <a:solidFill>
                  <a:schemeClr val="tx1"/>
                </a:solidFill>
                <a:latin typeface="+mn-lt"/>
                <a:ea typeface="+mn-ea"/>
                <a:cs typeface="+mn-cs"/>
                <a:hlinkClick r:id="rId10" action="ppaction://hlinkfile" tooltip="微软公司"/>
              </a:rPr>
              <a:t>微软公司</a:t>
            </a:r>
            <a:r>
              <a:rPr lang="zh-CN" altLang="en-US" sz="1200" kern="1200" dirty="0" smtClean="0">
                <a:solidFill>
                  <a:schemeClr val="tx1"/>
                </a:solidFill>
                <a:latin typeface="+mn-lt"/>
                <a:ea typeface="+mn-ea"/>
                <a:cs typeface="+mn-cs"/>
              </a:rPr>
              <a:t>最近的一次实验证明，在</a:t>
            </a:r>
            <a:r>
              <a:rPr lang="en-US" altLang="zh-CN" sz="1200" kern="1200" dirty="0" smtClean="0">
                <a:solidFill>
                  <a:schemeClr val="tx1"/>
                </a:solidFill>
                <a:latin typeface="+mn-lt"/>
                <a:ea typeface="+mn-ea"/>
                <a:cs typeface="+mn-cs"/>
              </a:rPr>
              <a:t>300</a:t>
            </a:r>
            <a:r>
              <a:rPr lang="zh-CN" altLang="en-US" sz="1200" kern="1200" dirty="0" smtClean="0">
                <a:solidFill>
                  <a:schemeClr val="tx1"/>
                </a:solidFill>
                <a:latin typeface="+mn-lt"/>
                <a:ea typeface="+mn-ea"/>
                <a:cs typeface="+mn-cs"/>
              </a:rPr>
              <a:t>公里的范围内无线传输 </a:t>
            </a:r>
            <a:r>
              <a:rPr lang="en-US" altLang="zh-CN" sz="1200" kern="1200" dirty="0" smtClean="0">
                <a:solidFill>
                  <a:schemeClr val="tx1"/>
                </a:solidFill>
                <a:latin typeface="+mn-lt"/>
                <a:ea typeface="+mn-ea"/>
                <a:cs typeface="+mn-cs"/>
              </a:rPr>
              <a:t>1GB </a:t>
            </a:r>
            <a:r>
              <a:rPr lang="zh-CN" altLang="en-US" sz="1200" kern="1200" dirty="0" smtClean="0">
                <a:solidFill>
                  <a:schemeClr val="tx1"/>
                </a:solidFill>
                <a:latin typeface="+mn-lt"/>
                <a:ea typeface="+mn-ea"/>
                <a:cs typeface="+mn-cs"/>
              </a:rPr>
              <a:t>的</a:t>
            </a:r>
            <a:r>
              <a:rPr lang="zh-CN" altLang="en-US" sz="1200" kern="1200" dirty="0" smtClean="0">
                <a:solidFill>
                  <a:schemeClr val="tx1"/>
                </a:solidFill>
                <a:latin typeface="+mn-lt"/>
                <a:ea typeface="+mn-ea"/>
                <a:cs typeface="+mn-cs"/>
                <a:hlinkClick r:id="rId11" action="ppaction://hlinkfile" tooltip="信息"/>
              </a:rPr>
              <a:t>信息</a:t>
            </a:r>
            <a:r>
              <a:rPr lang="zh-CN" altLang="en-US" sz="1200" kern="1200" dirty="0" smtClean="0">
                <a:solidFill>
                  <a:schemeClr val="tx1"/>
                </a:solidFill>
                <a:latin typeface="+mn-lt"/>
                <a:ea typeface="+mn-ea"/>
                <a:cs typeface="+mn-cs"/>
              </a:rPr>
              <a:t>仅需</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秒钟，这是我们计算机里 </a:t>
            </a:r>
            <a:r>
              <a:rPr lang="en-US" altLang="zh-CN" sz="1200" kern="1200" dirty="0" smtClean="0">
                <a:solidFill>
                  <a:schemeClr val="tx1"/>
                </a:solidFill>
                <a:latin typeface="+mn-lt"/>
                <a:ea typeface="+mn-ea"/>
                <a:cs typeface="+mn-cs"/>
              </a:rPr>
              <a:t>Modem </a:t>
            </a:r>
            <a:r>
              <a:rPr lang="zh-CN" altLang="en-US" sz="1200" kern="1200" dirty="0" smtClean="0">
                <a:solidFill>
                  <a:schemeClr val="tx1"/>
                </a:solidFill>
                <a:latin typeface="+mn-lt"/>
                <a:ea typeface="+mn-ea"/>
                <a:cs typeface="+mn-cs"/>
              </a:rPr>
              <a:t>传输能力的</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万倍！这一事实表明带宽的增加早已不存在什么技术上的障碍，而只取决于用户的</a:t>
            </a:r>
            <a:r>
              <a:rPr lang="zh-CN" altLang="en-US" sz="1200" kern="1200" dirty="0" smtClean="0">
                <a:solidFill>
                  <a:schemeClr val="tx1"/>
                </a:solidFill>
                <a:latin typeface="+mn-lt"/>
                <a:ea typeface="+mn-ea"/>
                <a:cs typeface="+mn-cs"/>
                <a:hlinkClick r:id="rId12" action="ppaction://hlinkfile" tooltip="需求"/>
              </a:rPr>
              <a:t>需求</a:t>
            </a:r>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需求日渐强烈，带宽也会相应增加，而上网的费用自然也会下降。会有那么一天，人们因为每时每刻都生活在网络的包围中而逐渐忘却“上网”之类的字眼。 </a:t>
            </a:r>
          </a:p>
          <a:p>
            <a:r>
              <a:rPr lang="zh-CN" altLang="en-US" sz="1200" kern="1200" dirty="0" smtClean="0">
                <a:solidFill>
                  <a:schemeClr val="tx1"/>
                </a:solidFill>
                <a:latin typeface="+mn-lt"/>
                <a:ea typeface="+mn-ea"/>
                <a:cs typeface="+mn-cs"/>
              </a:rPr>
              <a:t>　　乔治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吉尔德认为正如</a:t>
            </a:r>
            <a:r>
              <a:rPr lang="en-US" altLang="zh-CN" sz="1200" kern="1200" dirty="0" smtClean="0">
                <a:solidFill>
                  <a:schemeClr val="tx1"/>
                </a:solidFill>
                <a:latin typeface="+mn-lt"/>
                <a:ea typeface="+mn-ea"/>
                <a:cs typeface="+mn-cs"/>
              </a:rPr>
              <a:t>20</a:t>
            </a:r>
            <a:r>
              <a:rPr lang="zh-CN" altLang="en-US" sz="1200" kern="1200" dirty="0" smtClean="0">
                <a:solidFill>
                  <a:schemeClr val="tx1"/>
                </a:solidFill>
                <a:latin typeface="+mn-lt"/>
                <a:ea typeface="+mn-ea"/>
                <a:cs typeface="+mn-cs"/>
              </a:rPr>
              <a:t>世纪</a:t>
            </a:r>
            <a:r>
              <a:rPr lang="en-US" altLang="zh-CN" sz="1200" kern="1200" dirty="0" smtClean="0">
                <a:solidFill>
                  <a:schemeClr val="tx1"/>
                </a:solidFill>
                <a:latin typeface="+mn-lt"/>
                <a:ea typeface="+mn-ea"/>
                <a:cs typeface="+mn-cs"/>
              </a:rPr>
              <a:t>70</a:t>
            </a:r>
            <a:r>
              <a:rPr lang="zh-CN" altLang="en-US" sz="1200" kern="1200" dirty="0" smtClean="0">
                <a:solidFill>
                  <a:schemeClr val="tx1"/>
                </a:solidFill>
                <a:latin typeface="+mn-lt"/>
                <a:ea typeface="+mn-ea"/>
                <a:cs typeface="+mn-cs"/>
              </a:rPr>
              <a:t>年代昂贵的晶体管，在现如今变得如此便宜一样，主干网如今还是稀缺</a:t>
            </a:r>
            <a:r>
              <a:rPr lang="zh-CN" altLang="en-US" sz="1200" kern="1200" dirty="0" smtClean="0">
                <a:solidFill>
                  <a:schemeClr val="tx1"/>
                </a:solidFill>
                <a:latin typeface="+mn-lt"/>
                <a:ea typeface="+mn-ea"/>
                <a:cs typeface="+mn-cs"/>
                <a:hlinkClick r:id="rId13" action="ppaction://hlinkfile" tooltip="资源"/>
              </a:rPr>
              <a:t>资源</a:t>
            </a:r>
            <a:r>
              <a:rPr lang="zh-CN" altLang="en-US" sz="1200" kern="1200" dirty="0" smtClean="0">
                <a:solidFill>
                  <a:schemeClr val="tx1"/>
                </a:solidFill>
                <a:latin typeface="+mn-lt"/>
                <a:ea typeface="+mn-ea"/>
                <a:cs typeface="+mn-cs"/>
              </a:rPr>
              <a:t>的网络带宽，有朝一日会变得足够充裕，那时上网的代价也会大幅下降。在美国，目前已经有很多的 </a:t>
            </a:r>
            <a:r>
              <a:rPr lang="en-US" altLang="zh-CN" sz="1200" kern="1200" dirty="0" smtClean="0">
                <a:solidFill>
                  <a:schemeClr val="tx1"/>
                </a:solidFill>
                <a:latin typeface="+mn-lt"/>
                <a:ea typeface="+mn-ea"/>
                <a:cs typeface="+mn-cs"/>
              </a:rPr>
              <a:t>ISP </a:t>
            </a:r>
            <a:r>
              <a:rPr lang="zh-CN" altLang="en-US" sz="1200" kern="1200" dirty="0" smtClean="0">
                <a:solidFill>
                  <a:schemeClr val="tx1"/>
                </a:solidFill>
                <a:latin typeface="+mn-lt"/>
                <a:ea typeface="+mn-ea"/>
                <a:cs typeface="+mn-cs"/>
              </a:rPr>
              <a:t>向用户提供免费上网</a:t>
            </a:r>
            <a:r>
              <a:rPr lang="zh-CN" altLang="en-US" sz="1200" kern="1200" dirty="0" smtClean="0">
                <a:solidFill>
                  <a:schemeClr val="tx1"/>
                </a:solidFill>
                <a:latin typeface="+mn-lt"/>
                <a:ea typeface="+mn-ea"/>
                <a:cs typeface="+mn-cs"/>
                <a:hlinkClick r:id="rId14" action="ppaction://hlinkfile" tooltip="服务"/>
              </a:rPr>
              <a:t>服务</a:t>
            </a:r>
            <a:r>
              <a:rPr lang="zh-CN" altLang="en-US" sz="1200" kern="1200" dirty="0" smtClean="0">
                <a:solidFill>
                  <a:schemeClr val="tx1"/>
                </a:solidFill>
                <a:latin typeface="+mn-lt"/>
                <a:ea typeface="+mn-ea"/>
                <a:cs typeface="+mn-cs"/>
              </a:rPr>
              <a:t>随着带宽的增加，并且将会有更多的设备以有线或无线的方式上网，这些设备本身并没有什么智能，但大量这样的“傻瓜”设备通过网络连接在一起时，其威力将会变得很大，就像利用便宜的晶体管可以制造出</a:t>
            </a:r>
            <a:r>
              <a:rPr lang="zh-CN" altLang="en-US" sz="1200" kern="1200" dirty="0" smtClean="0">
                <a:solidFill>
                  <a:schemeClr val="tx1"/>
                </a:solidFill>
                <a:latin typeface="+mn-lt"/>
                <a:ea typeface="+mn-ea"/>
                <a:cs typeface="+mn-cs"/>
                <a:hlinkClick r:id="rId15" action="ppaction://hlinkfile" tooltip="价格"/>
              </a:rPr>
              <a:t>价格</a:t>
            </a:r>
            <a:r>
              <a:rPr lang="zh-CN" altLang="en-US" sz="1200" kern="1200" dirty="0" smtClean="0">
                <a:solidFill>
                  <a:schemeClr val="tx1"/>
                </a:solidFill>
                <a:latin typeface="+mn-lt"/>
                <a:ea typeface="+mn-ea"/>
                <a:cs typeface="+mn-cs"/>
              </a:rPr>
              <a:t>昂贵的高档电脑一样，只要将廉价的网络带宽资源充分利用起来，也会给人们带来巨额的回报，未来的成功人士将是那些更善于利用</a:t>
            </a:r>
            <a:r>
              <a:rPr lang="zh-CN" altLang="en-US" sz="1200" kern="1200" dirty="0" smtClean="0">
                <a:solidFill>
                  <a:schemeClr val="tx1"/>
                </a:solidFill>
                <a:latin typeface="+mn-lt"/>
                <a:ea typeface="+mn-ea"/>
                <a:cs typeface="+mn-cs"/>
                <a:hlinkClick r:id="rId6" action="ppaction://hlinkfile" tooltip="带宽"/>
              </a:rPr>
              <a:t>带宽</a:t>
            </a:r>
            <a:r>
              <a:rPr lang="zh-CN" altLang="en-US" sz="1200" kern="1200" dirty="0" smtClean="0">
                <a:solidFill>
                  <a:schemeClr val="tx1"/>
                </a:solidFill>
                <a:latin typeface="+mn-lt"/>
                <a:ea typeface="+mn-ea"/>
                <a:cs typeface="+mn-cs"/>
              </a:rPr>
              <a:t>资源的人。 </a:t>
            </a:r>
          </a:p>
          <a:p>
            <a:r>
              <a:rPr lang="zh-CN" altLang="en-US" sz="1200" kern="1200" dirty="0" smtClean="0">
                <a:solidFill>
                  <a:schemeClr val="tx1"/>
                </a:solidFill>
                <a:latin typeface="+mn-lt"/>
                <a:ea typeface="+mn-ea"/>
                <a:cs typeface="+mn-cs"/>
              </a:rPr>
              <a:t>来自</a:t>
            </a:r>
            <a:r>
              <a:rPr lang="en-US"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hlinkClick r:id="rId16"/>
              </a:rPr>
              <a:t>http://wiki.mbalib.com/wiki/%E5%90%89%E5%B0%94%E5%BE%B7%E5%AE%9A%E5%BE%8B</a:t>
            </a:r>
            <a:r>
              <a:rPr lang="en-US" altLang="zh-CN" sz="1200" kern="1200" dirty="0" smtClean="0">
                <a:solidFill>
                  <a:schemeClr val="tx1"/>
                </a:solidFill>
                <a:latin typeface="+mn-lt"/>
                <a:ea typeface="+mn-ea"/>
                <a:cs typeface="+mn-cs"/>
              </a:rPr>
              <a:t>"</a:t>
            </a:r>
          </a:p>
          <a:p>
            <a:r>
              <a:rPr lang="zh-CN" altLang="en-US" sz="1200" kern="1200" dirty="0" smtClean="0">
                <a:solidFill>
                  <a:schemeClr val="tx1"/>
                </a:solidFill>
                <a:latin typeface="+mn-lt"/>
                <a:ea typeface="+mn-ea"/>
                <a:cs typeface="+mn-cs"/>
              </a:rPr>
              <a:t> </a:t>
            </a:r>
            <a:r>
              <a:rPr lang="zh-CN" altLang="en-US" sz="1400" dirty="0" smtClean="0"/>
              <a:t> </a:t>
            </a:r>
          </a:p>
          <a:p>
            <a:pPr eaLnBrk="1" hangingPunct="1"/>
            <a:r>
              <a:rPr lang="zh-CN" altLang="en-US" sz="1400" dirty="0" smtClean="0"/>
              <a:t>微电子和网络技术发展的四个定律形成网络计算发展的基石。</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p:spPr>
        <p:txBody>
          <a:bodyPr/>
          <a:lstStyle/>
          <a:p>
            <a:r>
              <a:rPr lang="zh-CN" altLang="en-US" smtClean="0"/>
              <a:t>全球互联网运营商的分布情况</a:t>
            </a:r>
          </a:p>
        </p:txBody>
      </p:sp>
      <p:sp>
        <p:nvSpPr>
          <p:cNvPr id="57348" name="灯片编号占位符 3"/>
          <p:cNvSpPr>
            <a:spLocks noGrp="1"/>
          </p:cNvSpPr>
          <p:nvPr>
            <p:ph type="sldNum" sz="quarter" idx="5"/>
          </p:nvPr>
        </p:nvSpPr>
        <p:spPr>
          <a:noFill/>
        </p:spPr>
        <p:txBody>
          <a:bodyPr/>
          <a:lstStyle/>
          <a:p>
            <a:fld id="{4B72821B-6E03-4A83-96B4-6B3A7C22E433}" type="slidenum">
              <a:rPr lang="en-US" altLang="zh-CN" smtClean="0"/>
              <a:pPr/>
              <a:t>22</a:t>
            </a:fld>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53604763-1F5C-432F-A6DC-880DC30BFE35}" type="slidenum">
              <a:rPr lang="en-US" altLang="zh-CN" smtClean="0">
                <a:latin typeface="Arial" charset="0"/>
              </a:rPr>
              <a:pPr/>
              <a:t>24</a:t>
            </a:fld>
            <a:endParaRPr lang="en-US" altLang="zh-CN" smtClean="0">
              <a:latin typeface="Arial" charset="0"/>
            </a:endParaRPr>
          </a:p>
        </p:txBody>
      </p:sp>
      <p:sp>
        <p:nvSpPr>
          <p:cNvPr id="164867"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AB4A82CB-9CB1-417D-8279-15B10724300A}" type="slidenum">
              <a:rPr kumimoji="1" lang="en-US" altLang="zh-CN" sz="1200">
                <a:latin typeface="Times New Roman" pitchFamily="18" charset="0"/>
              </a:rPr>
              <a:pPr algn="r"/>
              <a:t>24</a:t>
            </a:fld>
            <a:endParaRPr kumimoji="1" lang="en-US" altLang="zh-CN" sz="1200">
              <a:latin typeface="Times New Roman" pitchFamily="18" charset="0"/>
            </a:endParaRPr>
          </a:p>
        </p:txBody>
      </p:sp>
      <p:sp>
        <p:nvSpPr>
          <p:cNvPr id="164868" name="Rectangle 2"/>
          <p:cNvSpPr>
            <a:spLocks noGrp="1" noRot="1" noChangeAspect="1" noChangeArrowheads="1" noTextEdit="1"/>
          </p:cNvSpPr>
          <p:nvPr>
            <p:ph type="sldImg"/>
          </p:nvPr>
        </p:nvSpPr>
        <p:spPr>
          <a:ln/>
        </p:spPr>
      </p:sp>
      <p:sp>
        <p:nvSpPr>
          <p:cNvPr id="164869" name="Rectangle 3"/>
          <p:cNvSpPr>
            <a:spLocks noGrp="1" noChangeArrowheads="1"/>
          </p:cNvSpPr>
          <p:nvPr>
            <p:ph type="body" idx="1"/>
          </p:nvPr>
        </p:nvSpPr>
        <p:spPr>
          <a:xfrm>
            <a:off x="914400" y="4343400"/>
            <a:ext cx="5029200" cy="4114800"/>
          </a:xfrm>
          <a:noFill/>
          <a:ln/>
        </p:spPr>
        <p:txBody>
          <a:bodyPr/>
          <a:lstStyle/>
          <a:p>
            <a:pPr eaLnBrk="1" hangingPunct="1"/>
            <a:r>
              <a:rPr lang="zh-CN" altLang="en-US" smtClean="0"/>
              <a:t>与此同时，世界各国均在大力研究移动信息网络技术，以满足其民用和军事的需要。</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ln/>
        </p:spPr>
        <p:txBody>
          <a:bodyPr/>
          <a:lstStyle/>
          <a:p>
            <a:r>
              <a:rPr lang="en-US" altLang="zh-CN" smtClean="0">
                <a:ea typeface="宋体" charset="-122"/>
              </a:rPr>
              <a:t>2011</a:t>
            </a:r>
            <a:r>
              <a:rPr lang="zh-CN" altLang="en-US" smtClean="0">
                <a:ea typeface="宋体" charset="-122"/>
              </a:rPr>
              <a:t>年，中国移动互联网用户为</a:t>
            </a:r>
            <a:r>
              <a:rPr lang="en-US" altLang="zh-CN" smtClean="0">
                <a:ea typeface="宋体" charset="-122"/>
              </a:rPr>
              <a:t>4.29</a:t>
            </a:r>
            <a:r>
              <a:rPr lang="zh-CN" altLang="en-US" smtClean="0">
                <a:ea typeface="宋体" charset="-122"/>
              </a:rPr>
              <a:t>亿人，同比增幅高达</a:t>
            </a:r>
            <a:r>
              <a:rPr lang="en-US" altLang="zh-CN" smtClean="0">
                <a:ea typeface="宋体" charset="-122"/>
              </a:rPr>
              <a:t>37.64%</a:t>
            </a:r>
            <a:r>
              <a:rPr lang="zh-CN" altLang="en-US" smtClean="0">
                <a:ea typeface="宋体" charset="-122"/>
              </a:rPr>
              <a:t>。而</a:t>
            </a:r>
            <a:r>
              <a:rPr lang="en-US" altLang="zh-CN" smtClean="0">
                <a:ea typeface="宋体" charset="-122"/>
              </a:rPr>
              <a:t>2012</a:t>
            </a:r>
            <a:r>
              <a:rPr lang="zh-CN" altLang="en-US" smtClean="0">
                <a:ea typeface="宋体" charset="-122"/>
              </a:rPr>
              <a:t>年底，中国移动互联网用户数将超过</a:t>
            </a:r>
            <a:r>
              <a:rPr lang="en-US" altLang="zh-CN" smtClean="0">
                <a:ea typeface="宋体" charset="-122"/>
              </a:rPr>
              <a:t>5.2</a:t>
            </a:r>
            <a:r>
              <a:rPr lang="zh-CN" altLang="en-US" smtClean="0">
                <a:ea typeface="宋体" charset="-122"/>
              </a:rPr>
              <a:t>亿人次。到</a:t>
            </a:r>
            <a:r>
              <a:rPr lang="en-US" altLang="zh-CN" smtClean="0">
                <a:ea typeface="宋体" charset="-122"/>
              </a:rPr>
              <a:t>2013</a:t>
            </a:r>
            <a:r>
              <a:rPr lang="zh-CN" altLang="en-US" smtClean="0">
                <a:ea typeface="宋体" charset="-122"/>
              </a:rPr>
              <a:t>年，中国移动互联网用户数或将首次超过互联网用户数。在最新发布的互联网报告中显示，中国移动互联网网民还呈现东高西低现象，从分布地图中我们可以清楚地看到沿海地区的移动互联网网民占比最高，中部地区其次，西部地区最低，广东省移动互联网网民的比例最高，全国每天的日到达移动互联网网民中有</a:t>
            </a:r>
            <a:r>
              <a:rPr lang="en-US" altLang="zh-CN" smtClean="0">
                <a:ea typeface="宋体" charset="-122"/>
              </a:rPr>
              <a:t>17.54%</a:t>
            </a:r>
            <a:r>
              <a:rPr lang="zh-CN" altLang="en-US" smtClean="0">
                <a:ea typeface="宋体" charset="-122"/>
              </a:rPr>
              <a:t>来自于广东省。排在第二至第五的是上海、浙江、北京和江苏，所占比例分别为</a:t>
            </a:r>
            <a:r>
              <a:rPr lang="en-US" altLang="zh-CN" smtClean="0">
                <a:ea typeface="宋体" charset="-122"/>
              </a:rPr>
              <a:t>9.52%</a:t>
            </a:r>
            <a:r>
              <a:rPr lang="zh-CN" altLang="en-US" smtClean="0">
                <a:ea typeface="宋体" charset="-122"/>
              </a:rPr>
              <a:t>、</a:t>
            </a:r>
            <a:r>
              <a:rPr lang="en-US" altLang="zh-CN" smtClean="0">
                <a:ea typeface="宋体" charset="-122"/>
              </a:rPr>
              <a:t>8.70%</a:t>
            </a:r>
            <a:r>
              <a:rPr lang="zh-CN" altLang="en-US" smtClean="0">
                <a:ea typeface="宋体" charset="-122"/>
              </a:rPr>
              <a:t>、</a:t>
            </a:r>
            <a:r>
              <a:rPr lang="en-US" altLang="zh-CN" smtClean="0">
                <a:ea typeface="宋体" charset="-122"/>
              </a:rPr>
              <a:t>8.19%</a:t>
            </a:r>
            <a:r>
              <a:rPr lang="zh-CN" altLang="en-US" smtClean="0">
                <a:ea typeface="宋体" charset="-122"/>
              </a:rPr>
              <a:t>和</a:t>
            </a:r>
            <a:r>
              <a:rPr lang="en-US" altLang="zh-CN" smtClean="0">
                <a:ea typeface="宋体" charset="-122"/>
              </a:rPr>
              <a:t>6.82%</a:t>
            </a:r>
            <a:r>
              <a:rPr lang="zh-CN" altLang="en-US" smtClean="0">
                <a:ea typeface="宋体" charset="-122"/>
              </a:rPr>
              <a:t>。加上福建和山东，前七个地区的移动互联网网民累计比例为</a:t>
            </a:r>
            <a:r>
              <a:rPr lang="en-US" altLang="zh-CN" smtClean="0">
                <a:ea typeface="宋体" charset="-122"/>
              </a:rPr>
              <a:t>62%</a:t>
            </a:r>
            <a:r>
              <a:rPr lang="zh-CN" altLang="en-US" smtClean="0">
                <a:ea typeface="宋体" charset="-122"/>
              </a:rPr>
              <a:t>，这些地区的移动互联网网民最为集中。</a:t>
            </a:r>
          </a:p>
          <a:p>
            <a:endParaRPr lang="zh-CN" altLang="en-US" smtClean="0">
              <a:ea typeface="宋体" charset="-122"/>
            </a:endParaRPr>
          </a:p>
        </p:txBody>
      </p:sp>
      <p:sp>
        <p:nvSpPr>
          <p:cNvPr id="61444" name="灯片编号占位符 3"/>
          <p:cNvSpPr>
            <a:spLocks noGrp="1"/>
          </p:cNvSpPr>
          <p:nvPr>
            <p:ph type="sldNum" sz="quarter" idx="5"/>
          </p:nvPr>
        </p:nvSpPr>
        <p:spPr>
          <a:noFill/>
        </p:spPr>
        <p:txBody>
          <a:bodyPr/>
          <a:lstStyle/>
          <a:p>
            <a:fld id="{25C23A59-56FB-456C-B0E5-3B53D91E12CC}" type="slidenum">
              <a:rPr lang="en-US" altLang="zh-CN" smtClean="0">
                <a:ea typeface="宋体" charset="-122"/>
              </a:rPr>
              <a:pPr/>
              <a:t>25</a:t>
            </a:fld>
            <a:endParaRPr lang="en-US" altLang="zh-CN" smtClean="0">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a:ln/>
        </p:spPr>
        <p:txBody>
          <a:bodyPr/>
          <a:lstStyle/>
          <a:p>
            <a:r>
              <a:rPr lang="zh-CN" altLang="en-US" smtClean="0">
                <a:ea typeface="宋体" charset="-122"/>
              </a:rPr>
              <a:t>移动电商的对手机性能的要求较高，因此以智能手机为代表的移动终端的普及对移动电商的发展非常重要。艾瑞数据显示，</a:t>
            </a:r>
            <a:r>
              <a:rPr lang="en-US" altLang="zh-CN" smtClean="0">
                <a:ea typeface="宋体" charset="-122"/>
              </a:rPr>
              <a:t>2012</a:t>
            </a:r>
            <a:r>
              <a:rPr lang="zh-CN" altLang="en-US" smtClean="0">
                <a:ea typeface="宋体" charset="-122"/>
              </a:rPr>
              <a:t>年中国智能手机的出货量将达</a:t>
            </a:r>
            <a:r>
              <a:rPr lang="en-US" altLang="zh-CN" smtClean="0">
                <a:ea typeface="宋体" charset="-122"/>
              </a:rPr>
              <a:t>1.1</a:t>
            </a:r>
            <a:r>
              <a:rPr lang="zh-CN" altLang="en-US" smtClean="0">
                <a:ea typeface="宋体" charset="-122"/>
              </a:rPr>
              <a:t>亿台，保有量将达</a:t>
            </a:r>
            <a:r>
              <a:rPr lang="en-US" altLang="zh-CN" smtClean="0">
                <a:ea typeface="宋体" charset="-122"/>
              </a:rPr>
              <a:t>2.4</a:t>
            </a:r>
            <a:r>
              <a:rPr lang="zh-CN" altLang="en-US" smtClean="0">
                <a:ea typeface="宋体" charset="-122"/>
              </a:rPr>
              <a:t>亿台，增速都十分明显。随着小米、奇虎</a:t>
            </a:r>
            <a:r>
              <a:rPr lang="en-US" altLang="zh-CN" smtClean="0">
                <a:ea typeface="宋体" charset="-122"/>
              </a:rPr>
              <a:t>360</a:t>
            </a:r>
            <a:r>
              <a:rPr lang="zh-CN" altLang="en-US" smtClean="0">
                <a:ea typeface="宋体" charset="-122"/>
              </a:rPr>
              <a:t>、百度、盛大等公司纷纷进军智能手机市场，智能手机的价格日益平民化，千元以下智能手机普及将为移动电商的发展提供强有力的硬件基础。</a:t>
            </a:r>
          </a:p>
        </p:txBody>
      </p:sp>
      <p:sp>
        <p:nvSpPr>
          <p:cNvPr id="64516" name="灯片编号占位符 3"/>
          <p:cNvSpPr>
            <a:spLocks noGrp="1"/>
          </p:cNvSpPr>
          <p:nvPr>
            <p:ph type="sldNum" sz="quarter" idx="5"/>
          </p:nvPr>
        </p:nvSpPr>
        <p:spPr>
          <a:noFill/>
        </p:spPr>
        <p:txBody>
          <a:bodyPr/>
          <a:lstStyle/>
          <a:p>
            <a:fld id="{B2FCCAC3-C23C-4477-9685-885DE237434C}" type="slidenum">
              <a:rPr lang="en-US" altLang="zh-CN" smtClean="0">
                <a:ea typeface="宋体" charset="-122"/>
              </a:rPr>
              <a:pPr/>
              <a:t>26</a:t>
            </a:fld>
            <a:endParaRPr lang="en-US" altLang="zh-CN" smtClean="0">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BF9C40C6-CC22-400D-A350-5DAC19A714AC}" type="slidenum">
              <a:rPr lang="en-US" altLang="zh-CN" smtClean="0">
                <a:latin typeface="Arial" charset="0"/>
              </a:rPr>
              <a:pPr/>
              <a:t>27</a:t>
            </a:fld>
            <a:endParaRPr lang="en-US" altLang="zh-CN" smtClean="0">
              <a:latin typeface="Arial" charset="0"/>
            </a:endParaRPr>
          </a:p>
        </p:txBody>
      </p:sp>
      <p:sp>
        <p:nvSpPr>
          <p:cNvPr id="165891"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9DC64B7E-1F06-4DD7-AB7F-FA108CEF70A2}" type="slidenum">
              <a:rPr kumimoji="1" lang="en-US" altLang="zh-CN" sz="1200">
                <a:latin typeface="Times New Roman" pitchFamily="18" charset="0"/>
              </a:rPr>
              <a:pPr algn="r"/>
              <a:t>27</a:t>
            </a:fld>
            <a:endParaRPr kumimoji="1" lang="en-US" altLang="zh-CN" sz="1200">
              <a:latin typeface="Times New Roman" pitchFamily="18" charset="0"/>
            </a:endParaRPr>
          </a:p>
        </p:txBody>
      </p:sp>
      <p:sp>
        <p:nvSpPr>
          <p:cNvPr id="165892" name="Rectangle 2"/>
          <p:cNvSpPr>
            <a:spLocks noGrp="1" noRot="1" noChangeAspect="1" noChangeArrowheads="1" noTextEdit="1"/>
          </p:cNvSpPr>
          <p:nvPr>
            <p:ph type="sldImg"/>
          </p:nvPr>
        </p:nvSpPr>
        <p:spPr>
          <a:ln/>
        </p:spPr>
      </p:sp>
      <p:sp>
        <p:nvSpPr>
          <p:cNvPr id="165893" name="Rectangle 3"/>
          <p:cNvSpPr>
            <a:spLocks noGrp="1" noChangeArrowheads="1"/>
          </p:cNvSpPr>
          <p:nvPr>
            <p:ph type="body" idx="1"/>
          </p:nvPr>
        </p:nvSpPr>
        <p:spPr>
          <a:xfrm>
            <a:off x="914400" y="4343400"/>
            <a:ext cx="5029200" cy="4114800"/>
          </a:xfrm>
          <a:noFill/>
          <a:ln/>
        </p:spPr>
        <p:txBody>
          <a:bodyPr/>
          <a:lstStyle/>
          <a:p>
            <a:r>
              <a:rPr lang="zh-CN" altLang="en-US" sz="1400" b="1" dirty="0" smtClean="0"/>
              <a:t>麦特卡夫定律：</a:t>
            </a:r>
            <a:r>
              <a:rPr lang="zh-CN" altLang="en-US" sz="1400" dirty="0" smtClean="0"/>
              <a:t>上网用户</a:t>
            </a:r>
            <a:r>
              <a:rPr lang="zh-CN" altLang="en-US" sz="1600" dirty="0" smtClean="0">
                <a:solidFill>
                  <a:srgbClr val="FF6600"/>
                </a:solidFill>
                <a:latin typeface="楷体_GB2312" pitchFamily="49" charset="-122"/>
              </a:rPr>
              <a:t>↑</a:t>
            </a:r>
            <a:r>
              <a:rPr lang="zh-CN" altLang="en-US" sz="1600" dirty="0" smtClean="0">
                <a:solidFill>
                  <a:srgbClr val="FF6600"/>
                </a:solidFill>
                <a:latin typeface="Batang" pitchFamily="18" charset="-127"/>
                <a:ea typeface="Batang" pitchFamily="18" charset="-127"/>
              </a:rPr>
              <a:t>⇒</a:t>
            </a:r>
            <a:r>
              <a:rPr lang="zh-CN" altLang="en-US" sz="1400" dirty="0" smtClean="0"/>
              <a:t> </a:t>
            </a:r>
            <a:r>
              <a:rPr lang="zh-CN" altLang="en-US" sz="1400" dirty="0" smtClean="0">
                <a:latin typeface="华文中宋" pitchFamily="2" charset="-122"/>
              </a:rPr>
              <a:t>“</a:t>
            </a:r>
            <a:r>
              <a:rPr lang="zh-CN" altLang="en-US" sz="1400" dirty="0" smtClean="0"/>
              <a:t>网</a:t>
            </a:r>
            <a:r>
              <a:rPr lang="zh-CN" altLang="en-US" sz="1400" dirty="0" smtClean="0">
                <a:latin typeface="华文中宋" pitchFamily="2" charset="-122"/>
              </a:rPr>
              <a:t>”</a:t>
            </a:r>
            <a:r>
              <a:rPr lang="zh-CN" altLang="en-US" sz="1400" dirty="0" smtClean="0"/>
              <a:t> 价值</a:t>
            </a:r>
            <a:r>
              <a:rPr lang="zh-CN" altLang="en-US" sz="1600" dirty="0" smtClean="0">
                <a:solidFill>
                  <a:srgbClr val="FF6600"/>
                </a:solidFill>
                <a:latin typeface="楷体_GB2312" pitchFamily="49" charset="-122"/>
              </a:rPr>
              <a:t>↑</a:t>
            </a:r>
            <a:r>
              <a:rPr lang="zh-CN" altLang="en-US" sz="1600" dirty="0" smtClean="0">
                <a:solidFill>
                  <a:srgbClr val="FF6600"/>
                </a:solidFill>
                <a:latin typeface="Batang" pitchFamily="18" charset="-127"/>
                <a:ea typeface="Batang" pitchFamily="18" charset="-127"/>
              </a:rPr>
              <a:t>⇒</a:t>
            </a:r>
            <a:r>
              <a:rPr lang="zh-CN" altLang="en-US" sz="1400" dirty="0" smtClean="0"/>
              <a:t>内容和用户上网，网络流量</a:t>
            </a:r>
            <a:r>
              <a:rPr lang="zh-CN" altLang="en-US" sz="1600" dirty="0" smtClean="0">
                <a:solidFill>
                  <a:srgbClr val="FF6600"/>
                </a:solidFill>
                <a:latin typeface="楷体_GB2312" pitchFamily="49" charset="-122"/>
              </a:rPr>
              <a:t>↑</a:t>
            </a:r>
            <a:r>
              <a:rPr lang="zh-CN" altLang="en-US" sz="1400" dirty="0" smtClean="0"/>
              <a:t>；</a:t>
            </a:r>
            <a:endParaRPr lang="zh-CN" altLang="en-US" sz="1400" b="1" dirty="0" smtClean="0"/>
          </a:p>
          <a:p>
            <a:r>
              <a:rPr lang="zh-CN" altLang="en-US" sz="1400" dirty="0" smtClean="0"/>
              <a:t>　　以太网的发明人鲍勃</a:t>
            </a:r>
            <a:r>
              <a:rPr lang="en-US" altLang="zh-CN" sz="1400" dirty="0" smtClean="0"/>
              <a:t>·</a:t>
            </a:r>
            <a:r>
              <a:rPr lang="zh-CN" altLang="en-US" sz="1400" dirty="0" smtClean="0"/>
              <a:t>麦特卡夫告诉我们：网络价值同网络用户数量的平方成正比，即 </a:t>
            </a:r>
            <a:r>
              <a:rPr lang="en-US" altLang="zh-CN" sz="1400" dirty="0" smtClean="0"/>
              <a:t>N </a:t>
            </a:r>
            <a:r>
              <a:rPr lang="zh-CN" altLang="en-US" sz="1400" dirty="0" smtClean="0"/>
              <a:t>个联结能创造 </a:t>
            </a:r>
            <a:r>
              <a:rPr lang="en-US" altLang="zh-CN" sz="1400" dirty="0" smtClean="0"/>
              <a:t>N</a:t>
            </a:r>
            <a:r>
              <a:rPr lang="zh-CN" altLang="en-US" sz="1400" dirty="0" smtClean="0"/>
              <a:t>的平方</a:t>
            </a:r>
            <a:r>
              <a:rPr lang="en-US" altLang="zh-CN" sz="1400" dirty="0" smtClean="0"/>
              <a:t> </a:t>
            </a:r>
            <a:r>
              <a:rPr lang="zh-CN" altLang="en-US" sz="1400" dirty="0" smtClean="0"/>
              <a:t>的效益。如果将机器联成一个网络，在网络上，每一个人都可以看到所有其他人的内容，</a:t>
            </a:r>
            <a:r>
              <a:rPr lang="en-US" altLang="zh-CN" sz="1400" dirty="0" smtClean="0"/>
              <a:t>100</a:t>
            </a:r>
            <a:r>
              <a:rPr lang="zh-CN" altLang="en-US" sz="1400" dirty="0" smtClean="0"/>
              <a:t>人每人能看到</a:t>
            </a:r>
            <a:r>
              <a:rPr lang="en-US" altLang="zh-CN" sz="1400" dirty="0" smtClean="0"/>
              <a:t>100</a:t>
            </a:r>
            <a:r>
              <a:rPr lang="zh-CN" altLang="en-US" sz="1400" dirty="0" smtClean="0"/>
              <a:t>人的内容，所以效率是 </a:t>
            </a:r>
            <a:r>
              <a:rPr lang="en-US" altLang="zh-CN" sz="1400" dirty="0" smtClean="0"/>
              <a:t>104 </a:t>
            </a:r>
            <a:r>
              <a:rPr lang="zh-CN" altLang="en-US" sz="1400" dirty="0" smtClean="0"/>
              <a:t>。</a:t>
            </a:r>
            <a:r>
              <a:rPr lang="en-US" altLang="zh-CN" sz="1400" dirty="0" smtClean="0"/>
              <a:t>104 </a:t>
            </a:r>
            <a:r>
              <a:rPr lang="zh-CN" altLang="en-US" sz="1400" dirty="0" smtClean="0"/>
              <a:t>人的效率就是 </a:t>
            </a:r>
            <a:r>
              <a:rPr lang="en-US" altLang="zh-CN" sz="1400" dirty="0" smtClean="0"/>
              <a:t>107 </a:t>
            </a:r>
            <a:r>
              <a:rPr lang="zh-CN" altLang="en-US" sz="1400" dirty="0" smtClean="0"/>
              <a:t>。</a:t>
            </a:r>
            <a:endParaRPr lang="zh-CN" altLang="en-US" sz="14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p:spPr>
      </p:sp>
      <p:sp>
        <p:nvSpPr>
          <p:cNvPr id="58371" name="备注占位符 2"/>
          <p:cNvSpPr>
            <a:spLocks noGrp="1"/>
          </p:cNvSpPr>
          <p:nvPr>
            <p:ph type="body" idx="1"/>
          </p:nvPr>
        </p:nvSpPr>
        <p:spPr>
          <a:noFill/>
          <a:ln/>
        </p:spPr>
        <p:txBody>
          <a:bodyPr/>
          <a:lstStyle/>
          <a:p>
            <a:r>
              <a:rPr lang="zh-CN" altLang="en-US" dirty="0" smtClean="0"/>
              <a:t>随着网络成为人们生活中必不可少的一部分，全球上网人数持续上升。图中为从</a:t>
            </a:r>
            <a:r>
              <a:rPr lang="en-US" altLang="zh-CN" dirty="0" smtClean="0"/>
              <a:t>1996</a:t>
            </a:r>
            <a:r>
              <a:rPr lang="zh-CN" altLang="en-US" dirty="0" smtClean="0"/>
              <a:t>年</a:t>
            </a:r>
            <a:r>
              <a:rPr lang="en-US" altLang="zh-CN" dirty="0" smtClean="0"/>
              <a:t>-2012</a:t>
            </a:r>
            <a:r>
              <a:rPr lang="zh-CN" altLang="en-US" dirty="0" smtClean="0"/>
              <a:t>年在每</a:t>
            </a:r>
            <a:r>
              <a:rPr lang="en-US" altLang="zh-CN" dirty="0" smtClean="0"/>
              <a:t>100</a:t>
            </a:r>
            <a:r>
              <a:rPr lang="zh-CN" altLang="en-US" dirty="0" smtClean="0"/>
              <a:t>个人中所占的上网人数，其中黄色线为全球上网人数，从</a:t>
            </a:r>
            <a:r>
              <a:rPr lang="en-US" altLang="zh-CN" dirty="0" smtClean="0"/>
              <a:t>96</a:t>
            </a:r>
            <a:r>
              <a:rPr lang="zh-CN" altLang="en-US" dirty="0" smtClean="0"/>
              <a:t>年的</a:t>
            </a:r>
            <a:r>
              <a:rPr lang="en-US" altLang="zh-CN" dirty="0" smtClean="0"/>
              <a:t>2</a:t>
            </a:r>
            <a:r>
              <a:rPr lang="zh-CN" altLang="en-US" dirty="0" smtClean="0"/>
              <a:t>人到</a:t>
            </a:r>
            <a:r>
              <a:rPr lang="en-US" altLang="zh-CN" dirty="0" smtClean="0"/>
              <a:t>12</a:t>
            </a:r>
            <a:r>
              <a:rPr lang="zh-CN" altLang="en-US" dirty="0" smtClean="0"/>
              <a:t>年的</a:t>
            </a:r>
            <a:r>
              <a:rPr lang="en-US" altLang="zh-CN" dirty="0" smtClean="0"/>
              <a:t>35</a:t>
            </a:r>
            <a:r>
              <a:rPr lang="zh-CN" altLang="en-US" dirty="0" smtClean="0"/>
              <a:t>人，蓝色曲线为发达国家，从</a:t>
            </a:r>
            <a:r>
              <a:rPr lang="en-US" altLang="zh-CN" dirty="0" smtClean="0"/>
              <a:t>1996</a:t>
            </a:r>
            <a:r>
              <a:rPr lang="zh-CN" altLang="en-US" dirty="0" smtClean="0"/>
              <a:t>年的</a:t>
            </a:r>
            <a:r>
              <a:rPr lang="en-US" altLang="zh-CN" dirty="0" smtClean="0"/>
              <a:t>11</a:t>
            </a:r>
            <a:r>
              <a:rPr lang="zh-CN" altLang="en-US" dirty="0" smtClean="0"/>
              <a:t>人到</a:t>
            </a:r>
            <a:r>
              <a:rPr lang="en-US" altLang="zh-CN" dirty="0" smtClean="0"/>
              <a:t>2012</a:t>
            </a:r>
            <a:r>
              <a:rPr lang="zh-CN" altLang="en-US" dirty="0" smtClean="0"/>
              <a:t>年的</a:t>
            </a:r>
            <a:r>
              <a:rPr lang="en-US" altLang="zh-CN" dirty="0" smtClean="0"/>
              <a:t>74</a:t>
            </a:r>
            <a:r>
              <a:rPr lang="zh-CN" altLang="en-US" dirty="0" smtClean="0"/>
              <a:t>人，红色线为发展中国家，从</a:t>
            </a:r>
            <a:r>
              <a:rPr lang="en-US" altLang="zh-CN" dirty="0" smtClean="0"/>
              <a:t>96</a:t>
            </a:r>
            <a:r>
              <a:rPr lang="zh-CN" altLang="en-US" dirty="0" smtClean="0"/>
              <a:t>年的</a:t>
            </a:r>
            <a:r>
              <a:rPr lang="en-US" altLang="zh-CN" dirty="0" smtClean="0"/>
              <a:t>0</a:t>
            </a:r>
            <a:r>
              <a:rPr lang="zh-CN" altLang="en-US" dirty="0" smtClean="0"/>
              <a:t>人到</a:t>
            </a:r>
            <a:r>
              <a:rPr lang="en-US" altLang="zh-CN" dirty="0" smtClean="0"/>
              <a:t>12</a:t>
            </a:r>
            <a:r>
              <a:rPr lang="zh-CN" altLang="en-US" dirty="0" smtClean="0"/>
              <a:t>年的</a:t>
            </a:r>
            <a:r>
              <a:rPr lang="en-US" altLang="zh-CN" dirty="0" smtClean="0"/>
              <a:t>26</a:t>
            </a:r>
            <a:r>
              <a:rPr lang="zh-CN" altLang="en-US" dirty="0" smtClean="0"/>
              <a:t>人，发达国家依然占上网人数的主力而且上升趋势最快。</a:t>
            </a:r>
          </a:p>
        </p:txBody>
      </p:sp>
      <p:sp>
        <p:nvSpPr>
          <p:cNvPr id="58372" name="灯片编号占位符 3"/>
          <p:cNvSpPr>
            <a:spLocks noGrp="1"/>
          </p:cNvSpPr>
          <p:nvPr>
            <p:ph type="sldNum" sz="quarter" idx="5"/>
          </p:nvPr>
        </p:nvSpPr>
        <p:spPr>
          <a:noFill/>
        </p:spPr>
        <p:txBody>
          <a:bodyPr/>
          <a:lstStyle/>
          <a:p>
            <a:fld id="{8FFEF95A-83EB-4683-8DBF-CA4A4C46705D}" type="slidenum">
              <a:rPr lang="en-US" altLang="zh-CN" smtClean="0"/>
              <a:pPr/>
              <a:t>28</a:t>
            </a:fld>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p:spPr>
        <p:txBody>
          <a:bodyPr/>
          <a:lstStyle/>
          <a:p>
            <a:r>
              <a:rPr lang="zh-CN" altLang="en-US" smtClean="0"/>
              <a:t>由于万维网</a:t>
            </a:r>
            <a:r>
              <a:rPr lang="en-US" altLang="zh-CN" smtClean="0"/>
              <a:t>(Word Wide Web)</a:t>
            </a:r>
            <a:r>
              <a:rPr lang="zh-CN" altLang="en-US" smtClean="0"/>
              <a:t>的到来，全球上网人数增长速度达到了空前的效果，</a:t>
            </a:r>
            <a:r>
              <a:rPr lang="en-US" altLang="zh-CN" smtClean="0"/>
              <a:t>07</a:t>
            </a:r>
            <a:r>
              <a:rPr lang="zh-CN" altLang="en-US" smtClean="0"/>
              <a:t>年到</a:t>
            </a:r>
            <a:r>
              <a:rPr lang="en-US" altLang="zh-CN" smtClean="0"/>
              <a:t>12</a:t>
            </a:r>
            <a:r>
              <a:rPr lang="zh-CN" altLang="en-US" smtClean="0"/>
              <a:t>年五年的时间，从</a:t>
            </a:r>
            <a:r>
              <a:rPr lang="en-US" altLang="zh-CN" smtClean="0"/>
              <a:t>11.5</a:t>
            </a:r>
            <a:r>
              <a:rPr lang="zh-CN" altLang="en-US" smtClean="0"/>
              <a:t>亿增长到</a:t>
            </a:r>
            <a:r>
              <a:rPr lang="en-US" altLang="zh-CN" smtClean="0"/>
              <a:t>22.7</a:t>
            </a:r>
            <a:r>
              <a:rPr lang="zh-CN" altLang="en-US" smtClean="0"/>
              <a:t>亿，几乎增长了一倍。</a:t>
            </a:r>
          </a:p>
        </p:txBody>
      </p:sp>
      <p:sp>
        <p:nvSpPr>
          <p:cNvPr id="59396" name="灯片编号占位符 3"/>
          <p:cNvSpPr>
            <a:spLocks noGrp="1"/>
          </p:cNvSpPr>
          <p:nvPr>
            <p:ph type="sldNum" sz="quarter" idx="5"/>
          </p:nvPr>
        </p:nvSpPr>
        <p:spPr>
          <a:noFill/>
        </p:spPr>
        <p:txBody>
          <a:bodyPr/>
          <a:lstStyle/>
          <a:p>
            <a:fld id="{EE043024-882F-4714-9C15-96C4CDF69798}" type="slidenum">
              <a:rPr lang="en-US" altLang="zh-CN" smtClean="0"/>
              <a:pPr/>
              <a:t>29</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22195674-D51F-4ABC-83F8-9480F3D48806}" type="slidenum">
              <a:rPr lang="en-US" altLang="zh-CN" smtClean="0"/>
              <a:pPr/>
              <a:t>7</a:t>
            </a:fld>
            <a:endParaRPr lang="en-US" altLang="zh-CN" smtClean="0"/>
          </a:p>
        </p:txBody>
      </p:sp>
      <p:sp>
        <p:nvSpPr>
          <p:cNvPr id="124931"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fld id="{073D2AB1-4D35-4F6C-B07F-2F26B35CB1F8}" type="slidenum">
              <a:rPr lang="en-US" altLang="zh-CN" sz="1200"/>
              <a:pPr/>
              <a:t>7</a:t>
            </a:fld>
            <a:endParaRPr lang="en-US" altLang="zh-CN" sz="1200"/>
          </a:p>
        </p:txBody>
      </p:sp>
      <p:sp>
        <p:nvSpPr>
          <p:cNvPr id="124932"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p:txBody>
          <a:bodyPr>
            <a:normAutofit fontScale="55000" lnSpcReduction="20000"/>
          </a:bodyPr>
          <a:lstStyle/>
          <a:p>
            <a:pPr eaLnBrk="1" hangingPunct="1">
              <a:defRPr/>
            </a:pPr>
            <a:r>
              <a:rPr lang="en-US" altLang="zh-CN" smtClean="0">
                <a:latin typeface="Arial" charset="0"/>
              </a:rPr>
              <a:t>Large-scale science and engineering problems </a:t>
            </a:r>
            <a:r>
              <a:rPr lang="en-US" altLang="zh-CN" u="sng" smtClean="0">
                <a:latin typeface="Arial" charset="0"/>
              </a:rPr>
              <a:t>require collaborative use of many compute, data, and instrument resources</a:t>
            </a:r>
            <a:r>
              <a:rPr lang="en-US" altLang="zh-CN" smtClean="0">
                <a:latin typeface="Arial" charset="0"/>
              </a:rPr>
              <a:t> all of which must be  integrated with application components and data sets that are</a:t>
            </a:r>
          </a:p>
          <a:p>
            <a:pPr lvl="1" eaLnBrk="1" hangingPunct="1">
              <a:defRPr/>
            </a:pPr>
            <a:r>
              <a:rPr lang="en-US" altLang="zh-CN" sz="1400" smtClean="0">
                <a:latin typeface="Arial" charset="0"/>
              </a:rPr>
              <a:t>developed by independent teams of researchers</a:t>
            </a:r>
          </a:p>
          <a:p>
            <a:pPr lvl="1" eaLnBrk="1" hangingPunct="1">
              <a:defRPr/>
            </a:pPr>
            <a:r>
              <a:rPr lang="en-US" altLang="zh-CN" sz="1400" smtClean="0">
                <a:latin typeface="Arial" charset="0"/>
              </a:rPr>
              <a:t>or are obtained from multiple instruments</a:t>
            </a:r>
          </a:p>
          <a:p>
            <a:pPr lvl="1" eaLnBrk="1" hangingPunct="1">
              <a:defRPr/>
            </a:pPr>
            <a:r>
              <a:rPr lang="en-US" altLang="zh-CN" sz="1400" smtClean="0">
                <a:latin typeface="Arial" charset="0"/>
              </a:rPr>
              <a:t>at different geographic locations</a:t>
            </a:r>
          </a:p>
          <a:p>
            <a:pPr eaLnBrk="1" hangingPunct="1">
              <a:defRPr/>
            </a:pPr>
            <a:endParaRPr lang="en-GB" altLang="zh-CN" smtClean="0">
              <a:solidFill>
                <a:srgbClr val="FF0000"/>
              </a:solidFill>
              <a:latin typeface="Arial" charset="0"/>
            </a:endParaRPr>
          </a:p>
          <a:p>
            <a:pPr eaLnBrk="1" hangingPunct="1">
              <a:defRPr/>
            </a:pPr>
            <a:r>
              <a:rPr lang="en-GB" altLang="zh-CN" smtClean="0">
                <a:solidFill>
                  <a:srgbClr val="FF0000"/>
                </a:solidFill>
                <a:latin typeface="Arial" charset="0"/>
              </a:rPr>
              <a:t>E</a:t>
            </a:r>
            <a:r>
              <a:rPr lang="en-US" altLang="zh-CN" smtClean="0">
                <a:solidFill>
                  <a:srgbClr val="FF0000"/>
                </a:solidFill>
                <a:latin typeface="Arial" charset="0"/>
              </a:rPr>
              <a:t>-</a:t>
            </a:r>
            <a:r>
              <a:rPr lang="en-GB" altLang="zh-CN" smtClean="0">
                <a:solidFill>
                  <a:srgbClr val="FF0000"/>
                </a:solidFill>
                <a:latin typeface="Arial" charset="0"/>
              </a:rPr>
              <a:t>science</a:t>
            </a:r>
          </a:p>
          <a:p>
            <a:pPr eaLnBrk="1" hangingPunct="1">
              <a:defRPr/>
            </a:pPr>
            <a:r>
              <a:rPr lang="zh-CN" altLang="en-GB" smtClean="0">
                <a:solidFill>
                  <a:srgbClr val="FF0000"/>
                </a:solidFill>
                <a:latin typeface="Arial" charset="0"/>
              </a:rPr>
              <a:t>‘</a:t>
            </a:r>
            <a:r>
              <a:rPr lang="en-GB" altLang="zh-CN" smtClean="0">
                <a:solidFill>
                  <a:srgbClr val="FF0000"/>
                </a:solidFill>
                <a:latin typeface="Arial" charset="0"/>
              </a:rPr>
              <a:t>e-Science is about global collaboration in key areas of science, and the next generation of infrastructure that will enable it.’</a:t>
            </a:r>
            <a:r>
              <a:rPr lang="en-GB" altLang="zh-CN" smtClean="0">
                <a:solidFill>
                  <a:srgbClr val="0000CC"/>
                </a:solidFill>
                <a:latin typeface="Arial" charset="0"/>
              </a:rPr>
              <a:t>                            John Taylor          Director General of Research Councils         Office of Science and Technology</a:t>
            </a:r>
          </a:p>
          <a:p>
            <a:pPr eaLnBrk="1" hangingPunct="1">
              <a:defRPr/>
            </a:pPr>
            <a:r>
              <a:rPr lang="en-GB" altLang="zh-CN" smtClean="0">
                <a:solidFill>
                  <a:srgbClr val="000099"/>
                </a:solidFill>
                <a:latin typeface="Arial" charset="0"/>
              </a:rPr>
              <a:t>Traditional scientific methodologies are theory and experiment</a:t>
            </a:r>
          </a:p>
          <a:p>
            <a:pPr eaLnBrk="1" hangingPunct="1">
              <a:defRPr/>
            </a:pPr>
            <a:r>
              <a:rPr lang="en-GB" altLang="zh-CN" smtClean="0">
                <a:solidFill>
                  <a:srgbClr val="000099"/>
                </a:solidFill>
                <a:latin typeface="Arial" charset="0"/>
              </a:rPr>
              <a:t>Last half of 20th century saw emergence of scientific simulation as a third methodology</a:t>
            </a:r>
          </a:p>
          <a:p>
            <a:pPr eaLnBrk="1" hangingPunct="1">
              <a:defRPr/>
            </a:pPr>
            <a:r>
              <a:rPr lang="en-GB" altLang="zh-CN" smtClean="0">
                <a:solidFill>
                  <a:srgbClr val="000099"/>
                </a:solidFill>
                <a:latin typeface="Arial" charset="0"/>
              </a:rPr>
              <a:t>This century will see emergence of a fourth methodology - collection-based research</a:t>
            </a:r>
          </a:p>
          <a:p>
            <a:pPr lvl="1" eaLnBrk="1" hangingPunct="1">
              <a:buFont typeface="Wingdings" pitchFamily="2" charset="2"/>
              <a:buNone/>
              <a:defRPr/>
            </a:pPr>
            <a:r>
              <a:rPr lang="en-GB" altLang="zh-CN" smtClean="0">
                <a:solidFill>
                  <a:srgbClr val="FF0000"/>
                </a:solidFill>
                <a:latin typeface="Arial" charset="0"/>
              </a:rPr>
              <a:t> scientists will reduce, mine and sift data ‘published’ in ways not possible with paper journals with their tables and graphs </a:t>
            </a:r>
          </a:p>
          <a:p>
            <a:pPr eaLnBrk="1" hangingPunct="1">
              <a:defRPr/>
            </a:pPr>
            <a:r>
              <a:rPr lang="en-US" altLang="zh-CN" smtClean="0">
                <a:solidFill>
                  <a:srgbClr val="000099"/>
                </a:solidFill>
                <a:latin typeface="Arial" charset="0"/>
              </a:rPr>
              <a:t>In next 5 years e-Science projects will produce more scientific data than has been collected in the whole of human history.</a:t>
            </a:r>
          </a:p>
          <a:p>
            <a:pPr eaLnBrk="1" hangingPunct="1">
              <a:defRPr/>
            </a:pPr>
            <a:r>
              <a:rPr lang="en-US" altLang="zh-CN" smtClean="0">
                <a:solidFill>
                  <a:srgbClr val="000099"/>
                </a:solidFill>
                <a:latin typeface="Arial" charset="0"/>
              </a:rPr>
              <a:t>E-science</a:t>
            </a:r>
            <a:r>
              <a:rPr lang="zh-CN" altLang="en-US" smtClean="0">
                <a:solidFill>
                  <a:srgbClr val="000099"/>
                </a:solidFill>
                <a:latin typeface="Arial" charset="0"/>
              </a:rPr>
              <a:t>例子：</a:t>
            </a:r>
          </a:p>
          <a:p>
            <a:pPr eaLnBrk="1" hangingPunct="1">
              <a:defRPr/>
            </a:pPr>
            <a:r>
              <a:rPr lang="en-US" altLang="zh-CN" smtClean="0">
                <a:latin typeface="Arial" charset="0"/>
              </a:rPr>
              <a:t>A biochemist exploits 10,000 computers to screen 100,000 compounds in an hour</a:t>
            </a:r>
          </a:p>
          <a:p>
            <a:pPr eaLnBrk="1" hangingPunct="1">
              <a:defRPr/>
            </a:pPr>
            <a:r>
              <a:rPr lang="en-US" altLang="zh-CN" smtClean="0">
                <a:latin typeface="Arial" charset="0"/>
              </a:rPr>
              <a:t>1,000 physicists worldwide pool resources for peta-op analyses of petabytes of data</a:t>
            </a:r>
          </a:p>
          <a:p>
            <a:pPr eaLnBrk="1" hangingPunct="1">
              <a:defRPr/>
            </a:pPr>
            <a:r>
              <a:rPr lang="en-US" altLang="zh-CN" smtClean="0">
                <a:latin typeface="Arial" charset="0"/>
              </a:rPr>
              <a:t>Civil engineers collaborate to design, execute, &amp; analyze shake table experiments</a:t>
            </a:r>
          </a:p>
          <a:p>
            <a:pPr eaLnBrk="1" hangingPunct="1">
              <a:defRPr/>
            </a:pPr>
            <a:r>
              <a:rPr lang="en-US" altLang="zh-CN" smtClean="0">
                <a:latin typeface="Arial" charset="0"/>
              </a:rPr>
              <a:t>Climate scientists visualize, annotate, &amp; analyze terabyte simulation datasets</a:t>
            </a:r>
          </a:p>
          <a:p>
            <a:pPr eaLnBrk="1" hangingPunct="1">
              <a:defRPr/>
            </a:pPr>
            <a:r>
              <a:rPr lang="en-US" altLang="zh-CN" smtClean="0">
                <a:latin typeface="Arial" charset="0"/>
              </a:rPr>
              <a:t>An emergency response team couples real time data, weather model, population data</a:t>
            </a:r>
          </a:p>
          <a:p>
            <a:pPr eaLnBrk="1" hangingPunct="1">
              <a:defRPr/>
            </a:pPr>
            <a:endParaRPr lang="en-US" altLang="zh-CN" smtClean="0">
              <a:solidFill>
                <a:srgbClr val="000099"/>
              </a:solidFill>
              <a:latin typeface="Arial" charset="0"/>
            </a:endParaRPr>
          </a:p>
          <a:p>
            <a:pPr eaLnBrk="1" hangingPunct="1">
              <a:defRPr/>
            </a:pPr>
            <a:r>
              <a:rPr lang="en-GB" altLang="zh-CN" smtClean="0">
                <a:solidFill>
                  <a:srgbClr val="0000CC"/>
                </a:solidFill>
                <a:latin typeface="Arial" charset="0"/>
              </a:rPr>
              <a:t>E</a:t>
            </a:r>
            <a:r>
              <a:rPr lang="en-US" altLang="zh-CN" smtClean="0">
                <a:solidFill>
                  <a:srgbClr val="0000CC"/>
                </a:solidFill>
                <a:latin typeface="Arial" charset="0"/>
              </a:rPr>
              <a:t>-business</a:t>
            </a:r>
            <a:r>
              <a:rPr lang="zh-CN" altLang="en-US" smtClean="0">
                <a:solidFill>
                  <a:srgbClr val="0000CC"/>
                </a:solidFill>
                <a:latin typeface="Arial" charset="0"/>
              </a:rPr>
              <a:t>例子：</a:t>
            </a:r>
          </a:p>
          <a:p>
            <a:pPr eaLnBrk="1" hangingPunct="1">
              <a:defRPr/>
            </a:pPr>
            <a:r>
              <a:rPr lang="en-US" altLang="zh-CN" smtClean="0">
                <a:latin typeface="Arial" charset="0"/>
              </a:rPr>
              <a:t>Engineers at a multinational company collaborate on the design of a new product</a:t>
            </a:r>
          </a:p>
          <a:p>
            <a:pPr eaLnBrk="1" hangingPunct="1">
              <a:defRPr/>
            </a:pPr>
            <a:r>
              <a:rPr lang="en-US" altLang="zh-CN" smtClean="0">
                <a:latin typeface="Arial" charset="0"/>
              </a:rPr>
              <a:t>A multidisciplinary analysis in aerospace couples code and data in four companies</a:t>
            </a:r>
          </a:p>
          <a:p>
            <a:pPr eaLnBrk="1" hangingPunct="1">
              <a:defRPr/>
            </a:pPr>
            <a:r>
              <a:rPr lang="en-US" altLang="zh-CN" smtClean="0">
                <a:latin typeface="Arial" charset="0"/>
              </a:rPr>
              <a:t>An insurance company mines data from partner hospitals for fraud detection</a:t>
            </a:r>
          </a:p>
          <a:p>
            <a:pPr eaLnBrk="1" hangingPunct="1">
              <a:defRPr/>
            </a:pPr>
            <a:r>
              <a:rPr lang="en-US" altLang="zh-CN" smtClean="0">
                <a:latin typeface="Arial" charset="0"/>
              </a:rPr>
              <a:t>An application service provider offloads excess load to a compute cycle provider</a:t>
            </a:r>
          </a:p>
          <a:p>
            <a:pPr eaLnBrk="1" hangingPunct="1">
              <a:defRPr/>
            </a:pPr>
            <a:r>
              <a:rPr lang="en-US" altLang="zh-CN" smtClean="0">
                <a:latin typeface="Arial" charset="0"/>
              </a:rPr>
              <a:t>An enterprise configures internal &amp; external resources to support eBusiness workload</a:t>
            </a:r>
          </a:p>
          <a:p>
            <a:pPr eaLnBrk="1" hangingPunct="1">
              <a:defRPr/>
            </a:pPr>
            <a:endParaRPr lang="en-US" altLang="zh-CN" smtClean="0">
              <a:solidFill>
                <a:srgbClr val="0000CC"/>
              </a:solidFill>
              <a:latin typeface="Arial" charset="0"/>
            </a:endParaRPr>
          </a:p>
          <a:p>
            <a:pPr eaLnBrk="1" hangingPunct="1">
              <a:defRPr/>
            </a:pPr>
            <a:r>
              <a:rPr lang="en-US" altLang="zh-CN" smtClean="0">
                <a:solidFill>
                  <a:srgbClr val="0000CC"/>
                </a:solidFill>
                <a:latin typeface="Arial" charset="0"/>
              </a:rPr>
              <a:t>E-Government:</a:t>
            </a:r>
          </a:p>
          <a:p>
            <a:pPr eaLnBrk="1" hangingPunct="1">
              <a:spcBef>
                <a:spcPct val="50000"/>
              </a:spcBef>
              <a:defRPr/>
            </a:pPr>
            <a:r>
              <a:rPr lang="zh-CN" altLang="en-US" sz="4000" smtClean="0">
                <a:solidFill>
                  <a:srgbClr val="FFFF00"/>
                </a:solidFill>
                <a:effectLst>
                  <a:outerShdw blurRad="38100" dist="38100" dir="2700000" algn="tl">
                    <a:srgbClr val="C0C0C0"/>
                  </a:outerShdw>
                </a:effectLst>
                <a:latin typeface="黑体" pitchFamily="2" charset="-122"/>
                <a:ea typeface="黑体" pitchFamily="2" charset="-122"/>
              </a:rPr>
              <a:t>电子政务是利用电子化、信息化的手段，使得政府运作效率能够提高、降低成本，提升人民的满意度。</a:t>
            </a:r>
          </a:p>
          <a:p>
            <a:pPr eaLnBrk="1" hangingPunct="1">
              <a:defRPr/>
            </a:pPr>
            <a:endParaRPr lang="en-GB" altLang="zh-CN" smtClean="0">
              <a:solidFill>
                <a:srgbClr val="0000CC"/>
              </a:solidFill>
              <a:latin typeface="Arial" charset="0"/>
            </a:endParaRPr>
          </a:p>
          <a:p>
            <a:pPr eaLnBrk="1" hangingPunct="1">
              <a:defRPr/>
            </a:pPr>
            <a:endParaRPr lang="en-US" altLang="zh-CN" smtClean="0">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67587" name="备注占位符 2"/>
          <p:cNvSpPr>
            <a:spLocks noGrp="1"/>
          </p:cNvSpPr>
          <p:nvPr>
            <p:ph type="body" idx="1"/>
          </p:nvPr>
        </p:nvSpPr>
        <p:spPr>
          <a:noFill/>
          <a:ln/>
        </p:spPr>
        <p:txBody>
          <a:bodyPr/>
          <a:lstStyle/>
          <a:p>
            <a:r>
              <a:rPr lang="zh-CN" altLang="en-US" smtClean="0">
                <a:ea typeface="宋体" charset="-122"/>
              </a:rPr>
              <a:t>例如我们最常用的几个搜索引擎，谷歌，百度和搜狗。</a:t>
            </a:r>
          </a:p>
        </p:txBody>
      </p:sp>
      <p:sp>
        <p:nvSpPr>
          <p:cNvPr id="67588" name="灯片编号占位符 3"/>
          <p:cNvSpPr>
            <a:spLocks noGrp="1"/>
          </p:cNvSpPr>
          <p:nvPr>
            <p:ph type="sldNum" sz="quarter" idx="5"/>
          </p:nvPr>
        </p:nvSpPr>
        <p:spPr>
          <a:noFill/>
        </p:spPr>
        <p:txBody>
          <a:bodyPr/>
          <a:lstStyle/>
          <a:p>
            <a:fld id="{67B51483-A19B-4E5F-B86E-8CC4C2CA6334}" type="slidenum">
              <a:rPr lang="en-US" altLang="zh-CN" smtClean="0">
                <a:ea typeface="宋体" charset="-122"/>
              </a:rPr>
              <a:pPr/>
              <a:t>30</a:t>
            </a:fld>
            <a:endParaRPr lang="en-US" altLang="zh-CN" smtClean="0">
              <a:ea typeface="宋体"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a:ln/>
        </p:spPr>
      </p:sp>
      <p:sp>
        <p:nvSpPr>
          <p:cNvPr id="68611" name="备注占位符 2"/>
          <p:cNvSpPr>
            <a:spLocks noGrp="1"/>
          </p:cNvSpPr>
          <p:nvPr>
            <p:ph type="body" idx="1"/>
          </p:nvPr>
        </p:nvSpPr>
        <p:spPr>
          <a:noFill/>
          <a:ln/>
        </p:spPr>
        <p:txBody>
          <a:bodyPr/>
          <a:lstStyle/>
          <a:p>
            <a:r>
              <a:rPr lang="zh-CN" altLang="en-US" smtClean="0">
                <a:ea typeface="宋体" charset="-122"/>
              </a:rPr>
              <a:t>包括</a:t>
            </a:r>
            <a:r>
              <a:rPr lang="en-US" altLang="zh-CN" smtClean="0">
                <a:ea typeface="宋体" charset="-122"/>
              </a:rPr>
              <a:t>YouTube</a:t>
            </a:r>
            <a:r>
              <a:rPr lang="zh-CN" altLang="en-US" smtClean="0">
                <a:ea typeface="宋体" charset="-122"/>
              </a:rPr>
              <a:t>，土豆网，优酷在内的各类视频播放和下载网站，以及我们日常使用的各类网上教育信息资源等都是网络资源的一部分。</a:t>
            </a:r>
          </a:p>
        </p:txBody>
      </p:sp>
      <p:sp>
        <p:nvSpPr>
          <p:cNvPr id="68612" name="灯片编号占位符 3"/>
          <p:cNvSpPr>
            <a:spLocks noGrp="1"/>
          </p:cNvSpPr>
          <p:nvPr>
            <p:ph type="sldNum" sz="quarter" idx="5"/>
          </p:nvPr>
        </p:nvSpPr>
        <p:spPr>
          <a:noFill/>
        </p:spPr>
        <p:txBody>
          <a:bodyPr/>
          <a:lstStyle/>
          <a:p>
            <a:fld id="{EAB3FB7F-25FC-4E6B-9B70-E9E4E1645F13}" type="slidenum">
              <a:rPr lang="en-US" altLang="zh-CN" smtClean="0">
                <a:ea typeface="宋体" charset="-122"/>
              </a:rPr>
              <a:pPr/>
              <a:t>31</a:t>
            </a:fld>
            <a:endParaRPr lang="en-US" altLang="zh-CN" smtClean="0">
              <a:ea typeface="宋体"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a:ln/>
        </p:spPr>
        <p:txBody>
          <a:bodyPr/>
          <a:lstStyle/>
          <a:p>
            <a:r>
              <a:rPr lang="zh-CN" altLang="en-US" smtClean="0">
                <a:ea typeface="宋体" charset="-122"/>
              </a:rPr>
              <a:t>对于大学生而言必须熟知的几个中文科技文献搜索的数据库也是网络数据资源</a:t>
            </a:r>
          </a:p>
        </p:txBody>
      </p:sp>
      <p:sp>
        <p:nvSpPr>
          <p:cNvPr id="69636" name="灯片编号占位符 3"/>
          <p:cNvSpPr>
            <a:spLocks noGrp="1"/>
          </p:cNvSpPr>
          <p:nvPr>
            <p:ph type="sldNum" sz="quarter" idx="5"/>
          </p:nvPr>
        </p:nvSpPr>
        <p:spPr>
          <a:noFill/>
        </p:spPr>
        <p:txBody>
          <a:bodyPr/>
          <a:lstStyle/>
          <a:p>
            <a:fld id="{4D2B07DE-5566-48C8-BF4C-D8082471D05E}" type="slidenum">
              <a:rPr lang="en-US" altLang="zh-CN" smtClean="0">
                <a:ea typeface="宋体" charset="-122"/>
              </a:rPr>
              <a:pPr/>
              <a:t>32</a:t>
            </a:fld>
            <a:endParaRPr lang="en-US" altLang="zh-CN" smtClean="0">
              <a:ea typeface="宋体"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a:bodyPr>
          <a:lstStyle/>
          <a:p>
            <a:pPr>
              <a:defRPr/>
            </a:pPr>
            <a:r>
              <a:rPr lang="zh-CN" altLang="en-US" dirty="0" smtClean="0"/>
              <a:t>以维基百科为例，</a:t>
            </a:r>
            <a:endParaRPr lang="en-US" altLang="zh-CN" dirty="0" smtClean="0"/>
          </a:p>
          <a:p>
            <a:pPr>
              <a:defRPr/>
            </a:pPr>
            <a:r>
              <a:rPr lang="en-US" altLang="zh-CN" b="1" dirty="0" smtClean="0"/>
              <a:t>Wiki</a:t>
            </a:r>
            <a:r>
              <a:rPr lang="en-US" altLang="zh-CN" dirty="0" smtClean="0"/>
              <a:t>( </a:t>
            </a:r>
            <a:r>
              <a:rPr lang="en-US" altLang="zh-CN" dirty="0" smtClean="0">
                <a:hlinkClick r:id="rId3" tooltip="Wikipedia:IPA for English"/>
              </a:rPr>
              <a:t>/</a:t>
            </a:r>
            <a:r>
              <a:rPr lang="zh-CN" altLang="en-US" dirty="0" smtClean="0">
                <a:hlinkClick r:id="rId3" tooltip="Wikipedia:IPA for English"/>
              </a:rPr>
              <a:t>ˈ</a:t>
            </a:r>
            <a:r>
              <a:rPr lang="en-US" altLang="zh-CN" dirty="0" err="1" smtClean="0">
                <a:hlinkClick r:id="rId3" tooltip="Wikipedia:IPA for English"/>
              </a:rPr>
              <a:t>wɪki</a:t>
            </a:r>
            <a:r>
              <a:rPr lang="en-US" altLang="zh-CN" dirty="0" smtClean="0">
                <a:hlinkClick r:id="rId3" tooltip="Wikipedia:IPA for English"/>
              </a:rPr>
              <a:t>ː/</a:t>
            </a:r>
            <a:r>
              <a:rPr lang="en-US" altLang="zh-CN" dirty="0" smtClean="0"/>
              <a:t>)</a:t>
            </a:r>
            <a:r>
              <a:rPr lang="zh-CN" altLang="en-US" dirty="0" smtClean="0"/>
              <a:t>是一种在</a:t>
            </a:r>
            <a:r>
              <a:rPr lang="zh-CN" altLang="en-US" dirty="0" smtClean="0">
                <a:hlinkClick r:id="rId4" tooltip="网络"/>
              </a:rPr>
              <a:t>网络</a:t>
            </a:r>
            <a:r>
              <a:rPr lang="zh-CN" altLang="en-US" dirty="0" smtClean="0"/>
              <a:t>上开放且可供多人协同创作的</a:t>
            </a:r>
            <a:r>
              <a:rPr lang="zh-CN" altLang="en-US" dirty="0" smtClean="0">
                <a:hlinkClick r:id="rId5" tooltip="超文本系统"/>
              </a:rPr>
              <a:t>超文本系统</a:t>
            </a:r>
            <a:r>
              <a:rPr lang="zh-CN" altLang="en-US" dirty="0" smtClean="0"/>
              <a:t>，由</a:t>
            </a:r>
            <a:r>
              <a:rPr lang="zh-CN" altLang="en-US" dirty="0" smtClean="0">
                <a:hlinkClick r:id="rId6" tooltip="沃德·坎宁安"/>
              </a:rPr>
              <a:t>沃德</a:t>
            </a:r>
            <a:r>
              <a:rPr lang="en-US" altLang="zh-CN" dirty="0" smtClean="0">
                <a:hlinkClick r:id="rId6" tooltip="沃德·坎宁安"/>
              </a:rPr>
              <a:t>·</a:t>
            </a:r>
            <a:r>
              <a:rPr lang="zh-CN" altLang="en-US" dirty="0" smtClean="0">
                <a:hlinkClick r:id="rId6" tooltip="沃德·坎宁安"/>
              </a:rPr>
              <a:t>坎宁安</a:t>
            </a:r>
            <a:r>
              <a:rPr lang="zh-CN" altLang="en-US" dirty="0" smtClean="0"/>
              <a:t>于</a:t>
            </a:r>
            <a:r>
              <a:rPr lang="en-US" altLang="zh-CN" dirty="0" smtClean="0">
                <a:hlinkClick r:id="rId7" tooltip="1995年"/>
              </a:rPr>
              <a:t>1995</a:t>
            </a:r>
            <a:r>
              <a:rPr lang="zh-CN" altLang="en-US" dirty="0" smtClean="0">
                <a:hlinkClick r:id="rId7" tooltip="1995年"/>
              </a:rPr>
              <a:t>年</a:t>
            </a:r>
            <a:r>
              <a:rPr lang="zh-CN" altLang="en-US" dirty="0" smtClean="0"/>
              <a:t>首先开发。沃德</a:t>
            </a:r>
            <a:r>
              <a:rPr lang="en-US" altLang="zh-CN" dirty="0" smtClean="0"/>
              <a:t>·</a:t>
            </a:r>
            <a:r>
              <a:rPr lang="zh-CN" altLang="en-US" dirty="0" smtClean="0"/>
              <a:t>坎宁安将</a:t>
            </a:r>
            <a:r>
              <a:rPr lang="en-US" altLang="zh-CN" dirty="0" smtClean="0"/>
              <a:t>Wiki</a:t>
            </a:r>
            <a:r>
              <a:rPr lang="zh-CN" altLang="en-US" dirty="0" smtClean="0"/>
              <a:t>定义为</a:t>
            </a:r>
            <a:r>
              <a:rPr lang="en-US" altLang="zh-CN" dirty="0" smtClean="0"/>
              <a:t>.“</a:t>
            </a:r>
            <a:r>
              <a:rPr lang="zh-CN" altLang="en-US" dirty="0" smtClean="0"/>
              <a:t>一种允许一群用户利用简单的描述来创建和连接一组</a:t>
            </a:r>
            <a:r>
              <a:rPr lang="zh-CN" altLang="en-US" dirty="0" smtClean="0">
                <a:hlinkClick r:id="rId8" tooltip="网页"/>
              </a:rPr>
              <a:t>网页</a:t>
            </a:r>
            <a:r>
              <a:rPr lang="zh-CN" altLang="en-US" dirty="0" smtClean="0"/>
              <a:t>的社会计算系统”</a:t>
            </a:r>
            <a:r>
              <a:rPr lang="en-US" altLang="zh-CN" baseline="30000" dirty="0" smtClean="0">
                <a:hlinkClick r:id="rId9"/>
              </a:rPr>
              <a:t>[1]</a:t>
            </a:r>
            <a:r>
              <a:rPr lang="zh-CN" altLang="en-US" dirty="0" smtClean="0"/>
              <a:t>。</a:t>
            </a:r>
          </a:p>
          <a:p>
            <a:pPr>
              <a:defRPr/>
            </a:pPr>
            <a:r>
              <a:rPr lang="zh-CN" altLang="en-US" dirty="0" smtClean="0"/>
              <a:t>基本上，</a:t>
            </a:r>
            <a:r>
              <a:rPr lang="en-US" altLang="zh-CN" dirty="0" smtClean="0"/>
              <a:t>Wiki</a:t>
            </a:r>
            <a:r>
              <a:rPr lang="zh-CN" altLang="en-US" dirty="0" smtClean="0"/>
              <a:t>包含一套能简易制作与修改</a:t>
            </a:r>
            <a:r>
              <a:rPr lang="en-US" altLang="zh-CN" dirty="0" smtClean="0">
                <a:hlinkClick r:id="rId10" tooltip="HTML"/>
              </a:rPr>
              <a:t>HTML</a:t>
            </a:r>
            <a:r>
              <a:rPr lang="zh-CN" altLang="en-US" dirty="0" smtClean="0"/>
              <a:t>网页的系统，再加上一套记录和编排所有改变的系统，并且提供还原改变的功能。使用</a:t>
            </a:r>
            <a:r>
              <a:rPr lang="en-US" altLang="zh-CN" dirty="0" smtClean="0"/>
              <a:t>wiki</a:t>
            </a:r>
            <a:r>
              <a:rPr lang="zh-CN" altLang="en-US" dirty="0" smtClean="0"/>
              <a:t>系统的</a:t>
            </a:r>
            <a:r>
              <a:rPr lang="zh-CN" altLang="en-US" dirty="0" smtClean="0">
                <a:hlinkClick r:id="rId11" tooltip="站点"/>
              </a:rPr>
              <a:t>站点</a:t>
            </a:r>
            <a:r>
              <a:rPr lang="zh-CN" altLang="en-US" dirty="0" smtClean="0"/>
              <a:t>称为</a:t>
            </a:r>
            <a:r>
              <a:rPr lang="en-US" altLang="zh-CN" dirty="0" smtClean="0"/>
              <a:t>wiki</a:t>
            </a:r>
            <a:r>
              <a:rPr lang="zh-CN" altLang="en-US" dirty="0" smtClean="0"/>
              <a:t>站点，允许任何造访它的人快速轻易地添加、删除和编辑所有的内容，而且通常都不须登录，因此特别适合团队合作的写作方式。</a:t>
            </a:r>
            <a:r>
              <a:rPr lang="en-US" altLang="zh-CN" dirty="0" smtClean="0"/>
              <a:t>wiki</a:t>
            </a:r>
            <a:r>
              <a:rPr lang="zh-CN" altLang="en-US" dirty="0" smtClean="0"/>
              <a:t>系统也可以包括各种辅助工具，让用户能容易地追踪</a:t>
            </a:r>
            <a:r>
              <a:rPr lang="en-US" altLang="zh-CN" dirty="0" smtClean="0"/>
              <a:t>wiki</a:t>
            </a:r>
            <a:r>
              <a:rPr lang="zh-CN" altLang="en-US" dirty="0" smtClean="0"/>
              <a:t>的历史变化，或是让众用户之间讨论解决关于</a:t>
            </a:r>
            <a:r>
              <a:rPr lang="en-US" altLang="zh-CN" dirty="0" smtClean="0"/>
              <a:t>wiki</a:t>
            </a:r>
            <a:r>
              <a:rPr lang="zh-CN" altLang="en-US" dirty="0" smtClean="0"/>
              <a:t>内容的分歧。</a:t>
            </a:r>
            <a:r>
              <a:rPr lang="en-US" altLang="zh-CN" dirty="0" smtClean="0"/>
              <a:t>wiki</a:t>
            </a:r>
            <a:r>
              <a:rPr lang="zh-CN" altLang="en-US" dirty="0" smtClean="0"/>
              <a:t>的内容也可能有误，因为用户必定会加上不正确的数据。</a:t>
            </a:r>
          </a:p>
          <a:p>
            <a:pPr>
              <a:defRPr/>
            </a:pPr>
            <a:r>
              <a:rPr lang="zh-CN" altLang="en-US" dirty="0" smtClean="0"/>
              <a:t>有些人认为</a:t>
            </a:r>
            <a:r>
              <a:rPr lang="en-US" altLang="zh-CN" baseline="30000" dirty="0" smtClean="0">
                <a:hlinkClick r:id="rId9"/>
              </a:rPr>
              <a:t>[2]</a:t>
            </a:r>
            <a:r>
              <a:rPr lang="zh-CN" altLang="en-US" dirty="0" smtClean="0"/>
              <a:t>，</a:t>
            </a:r>
            <a:r>
              <a:rPr lang="en-US" altLang="zh-CN" dirty="0" smtClean="0"/>
              <a:t>Wiki</a:t>
            </a:r>
            <a:r>
              <a:rPr lang="zh-CN" altLang="en-US" dirty="0" smtClean="0"/>
              <a:t>系统属于一种人类知识的网络系统，我们可以在</a:t>
            </a:r>
            <a:r>
              <a:rPr lang="en-US" altLang="zh-CN" dirty="0" smtClean="0"/>
              <a:t>Web</a:t>
            </a:r>
            <a:r>
              <a:rPr lang="zh-CN" altLang="en-US" dirty="0" smtClean="0"/>
              <a:t>的基础上对</a:t>
            </a:r>
            <a:r>
              <a:rPr lang="en-US" altLang="zh-CN" dirty="0" smtClean="0"/>
              <a:t>Wiki</a:t>
            </a:r>
            <a:r>
              <a:rPr lang="zh-CN" altLang="en-US" dirty="0" smtClean="0"/>
              <a:t>文本进行浏览、创建和更改，而且这种创建、更改及发布的代价远比</a:t>
            </a:r>
            <a:r>
              <a:rPr lang="en-US" altLang="zh-CN" dirty="0" smtClean="0"/>
              <a:t>HTML</a:t>
            </a:r>
            <a:r>
              <a:rPr lang="zh-CN" altLang="en-US" dirty="0" smtClean="0"/>
              <a:t>文本小；与此同时，</a:t>
            </a:r>
            <a:r>
              <a:rPr lang="en-US" altLang="zh-CN" dirty="0" smtClean="0"/>
              <a:t>Wiki</a:t>
            </a:r>
            <a:r>
              <a:rPr lang="zh-CN" altLang="en-US" dirty="0" smtClean="0"/>
              <a:t>系统还支持那些面向社区的协作式写作，为协作式写作提供了必要的帮助；最后</a:t>
            </a:r>
            <a:r>
              <a:rPr lang="en-US" altLang="zh-CN" dirty="0" smtClean="0"/>
              <a:t>Wiki</a:t>
            </a:r>
            <a:r>
              <a:rPr lang="zh-CN" altLang="en-US" dirty="0" smtClean="0"/>
              <a:t>的写作者自然构成了一个社区，</a:t>
            </a:r>
            <a:r>
              <a:rPr lang="en-US" altLang="zh-CN" dirty="0" smtClean="0"/>
              <a:t>Wiki</a:t>
            </a:r>
            <a:r>
              <a:rPr lang="zh-CN" altLang="en-US" dirty="0" smtClean="0"/>
              <a:t>系统为这个社区提供了简单的交流工具。与其它超文本系统相比，</a:t>
            </a:r>
            <a:r>
              <a:rPr lang="en-US" altLang="zh-CN" dirty="0" smtClean="0"/>
              <a:t>Wiki</a:t>
            </a:r>
            <a:r>
              <a:rPr lang="zh-CN" altLang="en-US" dirty="0" smtClean="0"/>
              <a:t>有使用简便且开放的特点，所以</a:t>
            </a:r>
            <a:r>
              <a:rPr lang="en-US" altLang="zh-CN" dirty="0" smtClean="0"/>
              <a:t>Wiki</a:t>
            </a:r>
            <a:r>
              <a:rPr lang="zh-CN" altLang="en-US" dirty="0" smtClean="0"/>
              <a:t>系统可以帮助我们在一个社区内共享某个领域的知识。</a:t>
            </a:r>
          </a:p>
          <a:p>
            <a:pPr>
              <a:defRPr/>
            </a:pPr>
            <a:r>
              <a:rPr lang="zh-CN" altLang="en-US" dirty="0" smtClean="0"/>
              <a:t>维基百科是一个内容自由、任何人都能参与、并有多种语言的百科全书协作计划。我们的目标是建立一个完整、准确和中立的百科全书。</a:t>
            </a:r>
          </a:p>
          <a:p>
            <a:pPr>
              <a:defRPr/>
            </a:pPr>
            <a:r>
              <a:rPr lang="zh-CN" altLang="en-US" dirty="0" smtClean="0"/>
              <a:t>所有文字内容在</a:t>
            </a:r>
            <a:r>
              <a:rPr lang="en-US" altLang="zh-CN" dirty="0" smtClean="0"/>
              <a:t>CC-BY-SA-3.0</a:t>
            </a:r>
            <a:r>
              <a:rPr lang="zh-CN" altLang="en-US" dirty="0" smtClean="0"/>
              <a:t>协议下发布，任何人都可以在该协议条款的要求下自由使用这些内容。</a:t>
            </a:r>
          </a:p>
          <a:p>
            <a:pPr>
              <a:defRPr/>
            </a:pPr>
            <a:endParaRPr lang="zh-CN" altLang="en-US" dirty="0"/>
          </a:p>
        </p:txBody>
      </p:sp>
      <p:sp>
        <p:nvSpPr>
          <p:cNvPr id="70660" name="灯片编号占位符 3"/>
          <p:cNvSpPr>
            <a:spLocks noGrp="1"/>
          </p:cNvSpPr>
          <p:nvPr>
            <p:ph type="sldNum" sz="quarter" idx="5"/>
          </p:nvPr>
        </p:nvSpPr>
        <p:spPr>
          <a:noFill/>
        </p:spPr>
        <p:txBody>
          <a:bodyPr/>
          <a:lstStyle/>
          <a:p>
            <a:fld id="{D21847A1-4975-4AB5-874A-B319222DF964}" type="slidenum">
              <a:rPr lang="en-US" altLang="zh-CN" smtClean="0">
                <a:ea typeface="宋体" charset="-122"/>
              </a:rPr>
              <a:pPr/>
              <a:t>33</a:t>
            </a:fld>
            <a:endParaRPr lang="en-US" altLang="zh-CN" smtClean="0">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p:spPr>
      </p:sp>
      <p:sp>
        <p:nvSpPr>
          <p:cNvPr id="71683" name="备注占位符 2"/>
          <p:cNvSpPr>
            <a:spLocks noGrp="1"/>
          </p:cNvSpPr>
          <p:nvPr>
            <p:ph type="body" idx="1"/>
          </p:nvPr>
        </p:nvSpPr>
        <p:spPr>
          <a:noFill/>
          <a:ln/>
        </p:spPr>
        <p:txBody>
          <a:bodyPr/>
          <a:lstStyle/>
          <a:p>
            <a:r>
              <a:rPr lang="zh-CN" altLang="zh-CN" dirty="0" smtClean="0">
                <a:ea typeface="宋体" charset="-122"/>
              </a:rPr>
              <a:t>YouTube</a:t>
            </a:r>
            <a:r>
              <a:rPr lang="zh-CN" dirty="0" smtClean="0">
                <a:ea typeface="宋体" charset="-122"/>
              </a:rPr>
              <a:t>总公司位在加利福尼亚州圣布里诺，站点借由</a:t>
            </a:r>
            <a:r>
              <a:rPr lang="zh-CN" altLang="zh-CN" dirty="0" smtClean="0">
                <a:ea typeface="宋体" charset="-122"/>
              </a:rPr>
              <a:t>Flash Video</a:t>
            </a:r>
            <a:r>
              <a:rPr lang="zh-CN" dirty="0" smtClean="0">
                <a:ea typeface="宋体" charset="-122"/>
              </a:rPr>
              <a:t>来播放各式各样由上传者制成的影片内容，包括电影剪辑、电视短片、音乐录像带等，以及其他上传者自制的业余影片，如</a:t>
            </a:r>
            <a:r>
              <a:rPr lang="zh-CN" altLang="zh-CN" dirty="0" smtClean="0">
                <a:ea typeface="宋体" charset="-122"/>
              </a:rPr>
              <a:t>VLOG</a:t>
            </a:r>
            <a:r>
              <a:rPr lang="zh-CN" dirty="0" smtClean="0">
                <a:ea typeface="宋体" charset="-122"/>
              </a:rPr>
              <a:t>、原创的影片等。大部分</a:t>
            </a:r>
            <a:r>
              <a:rPr lang="zh-CN" altLang="zh-CN" dirty="0" smtClean="0">
                <a:ea typeface="宋体" charset="-122"/>
              </a:rPr>
              <a:t>YouTube</a:t>
            </a:r>
            <a:r>
              <a:rPr lang="zh-CN" dirty="0" smtClean="0">
                <a:ea typeface="宋体" charset="-122"/>
              </a:rPr>
              <a:t>的上传者仅是个人自行上传，但也有一些媒体公司如哥伦比亚广播公司、英国广播公司、</a:t>
            </a:r>
            <a:r>
              <a:rPr lang="zh-CN" altLang="zh-CN" dirty="0" smtClean="0">
                <a:ea typeface="宋体" charset="-122"/>
              </a:rPr>
              <a:t>VEVO</a:t>
            </a:r>
            <a:r>
              <a:rPr lang="zh-CN" dirty="0" smtClean="0">
                <a:ea typeface="宋体" charset="-122"/>
              </a:rPr>
              <a:t>以及其他团体与</a:t>
            </a:r>
            <a:r>
              <a:rPr lang="zh-CN" altLang="zh-CN" dirty="0" smtClean="0">
                <a:ea typeface="宋体" charset="-122"/>
              </a:rPr>
              <a:t>YouTube</a:t>
            </a:r>
            <a:r>
              <a:rPr lang="zh-CN" dirty="0" smtClean="0">
                <a:ea typeface="宋体" charset="-122"/>
              </a:rPr>
              <a:t>有合作伙伴计划，上传自家公司所录制的影片。</a:t>
            </a:r>
            <a:endParaRPr lang="zh-CN" altLang="en-US" dirty="0" smtClean="0">
              <a:ea typeface="宋体" charset="-122"/>
            </a:endParaRPr>
          </a:p>
        </p:txBody>
      </p:sp>
      <p:sp>
        <p:nvSpPr>
          <p:cNvPr id="71684" name="灯片编号占位符 3"/>
          <p:cNvSpPr>
            <a:spLocks noGrp="1"/>
          </p:cNvSpPr>
          <p:nvPr>
            <p:ph type="sldNum" sz="quarter" idx="5"/>
          </p:nvPr>
        </p:nvSpPr>
        <p:spPr>
          <a:noFill/>
        </p:spPr>
        <p:txBody>
          <a:bodyPr/>
          <a:lstStyle/>
          <a:p>
            <a:fld id="{234BDDAD-749D-4437-8010-767779B860FD}" type="slidenum">
              <a:rPr lang="en-US" altLang="zh-CN" smtClean="0">
                <a:ea typeface="宋体" charset="-122"/>
              </a:rPr>
              <a:pPr/>
              <a:t>34</a:t>
            </a:fld>
            <a:endParaRPr lang="en-US" altLang="zh-CN" smtClean="0">
              <a:ea typeface="宋体"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idx="1"/>
          </p:nvPr>
        </p:nvSpPr>
        <p:spPr>
          <a:noFill/>
          <a:ln/>
        </p:spPr>
        <p:txBody>
          <a:bodyPr/>
          <a:lstStyle/>
          <a:p>
            <a:r>
              <a:rPr lang="zh-CN" altLang="en-US" smtClean="0">
                <a:ea typeface="宋体" charset="-122"/>
              </a:rPr>
              <a:t>网络已经融入到我们日常生活的方方面面，不论是学习、工作，还是购物、娱乐消遣，足不出户就能完成，网络无处不在，我们的生活也已经和网络紧密联系在一起了。</a:t>
            </a:r>
          </a:p>
        </p:txBody>
      </p:sp>
      <p:sp>
        <p:nvSpPr>
          <p:cNvPr id="73732" name="灯片编号占位符 3"/>
          <p:cNvSpPr>
            <a:spLocks noGrp="1"/>
          </p:cNvSpPr>
          <p:nvPr>
            <p:ph type="sldNum" sz="quarter" idx="5"/>
          </p:nvPr>
        </p:nvSpPr>
        <p:spPr>
          <a:noFill/>
        </p:spPr>
        <p:txBody>
          <a:bodyPr/>
          <a:lstStyle/>
          <a:p>
            <a:fld id="{5DE90354-4FF0-4BBB-8FCD-77361572A6B7}" type="slidenum">
              <a:rPr lang="en-US" altLang="zh-CN" smtClean="0">
                <a:ea typeface="宋体" charset="-122"/>
              </a:rPr>
              <a:pPr/>
              <a:t>35</a:t>
            </a:fld>
            <a:endParaRPr lang="en-US" altLang="zh-CN" smtClean="0">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a:ln/>
        </p:spPr>
      </p:sp>
      <p:sp>
        <p:nvSpPr>
          <p:cNvPr id="74755" name="备注占位符 2"/>
          <p:cNvSpPr>
            <a:spLocks noGrp="1"/>
          </p:cNvSpPr>
          <p:nvPr>
            <p:ph type="body" idx="1"/>
          </p:nvPr>
        </p:nvSpPr>
        <p:spPr>
          <a:noFill/>
          <a:ln/>
        </p:spPr>
        <p:txBody>
          <a:bodyPr/>
          <a:lstStyle/>
          <a:p>
            <a:r>
              <a:rPr lang="zh-CN" altLang="en-US" smtClean="0">
                <a:ea typeface="宋体" charset="-122"/>
              </a:rPr>
              <a:t>社交网络是维系人与人之间情感的桥梁，更是加强与外界沟通的纽带。社交用户好交朋友的开朗性格可以将无数个“局域交际圈”拓展为“广域交际圈”，将“独乐乐”变为“众乐乐”，更利于推动社交网络快速的发展和成长。</a:t>
            </a:r>
            <a:r>
              <a:rPr lang="en-US" altLang="zh-CN" smtClean="0">
                <a:ea typeface="宋体" charset="-122"/>
              </a:rPr>
              <a:t>2010</a:t>
            </a:r>
            <a:r>
              <a:rPr lang="zh-CN" altLang="en-US" smtClean="0">
                <a:ea typeface="宋体" charset="-122"/>
              </a:rPr>
              <a:t>年</a:t>
            </a:r>
            <a:r>
              <a:rPr lang="en-US" altLang="zh-CN" smtClean="0">
                <a:ea typeface="宋体" charset="-122"/>
              </a:rPr>
              <a:t>9</a:t>
            </a:r>
            <a:r>
              <a:rPr lang="zh-CN" altLang="en-US" smtClean="0">
                <a:ea typeface="宋体" charset="-122"/>
              </a:rPr>
              <a:t>月调查显示结果，在世界范围内</a:t>
            </a:r>
            <a:r>
              <a:rPr lang="en-US" altLang="zh-CN" smtClean="0">
                <a:ea typeface="宋体" charset="-122"/>
              </a:rPr>
              <a:t>Facebook</a:t>
            </a:r>
            <a:r>
              <a:rPr lang="zh-CN" altLang="en-US" smtClean="0">
                <a:ea typeface="宋体" charset="-122"/>
              </a:rPr>
              <a:t>的使用人数占绝对优势，在中国</a:t>
            </a:r>
            <a:r>
              <a:rPr lang="en-US" altLang="zh-CN" smtClean="0">
                <a:ea typeface="宋体" charset="-122"/>
              </a:rPr>
              <a:t>QQ</a:t>
            </a:r>
            <a:r>
              <a:rPr lang="zh-CN" altLang="en-US" smtClean="0">
                <a:ea typeface="宋体" charset="-122"/>
              </a:rPr>
              <a:t>空间最为流行。</a:t>
            </a:r>
          </a:p>
        </p:txBody>
      </p:sp>
      <p:sp>
        <p:nvSpPr>
          <p:cNvPr id="74756" name="灯片编号占位符 3"/>
          <p:cNvSpPr>
            <a:spLocks noGrp="1"/>
          </p:cNvSpPr>
          <p:nvPr>
            <p:ph type="sldNum" sz="quarter" idx="5"/>
          </p:nvPr>
        </p:nvSpPr>
        <p:spPr>
          <a:noFill/>
        </p:spPr>
        <p:txBody>
          <a:bodyPr/>
          <a:lstStyle/>
          <a:p>
            <a:fld id="{837C925A-CD74-40CD-B25F-735FB95E8D3C}" type="slidenum">
              <a:rPr lang="en-US" altLang="zh-CN" smtClean="0">
                <a:ea typeface="宋体" charset="-122"/>
              </a:rPr>
              <a:pPr/>
              <a:t>36</a:t>
            </a:fld>
            <a:endParaRPr lang="en-US" altLang="zh-CN" smtClean="0">
              <a:ea typeface="宋体"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2E153D-86E5-4DC5-9624-1F5F83D53A99}" type="slidenum">
              <a:rPr lang="en-US" altLang="zh-CN"/>
              <a:pPr/>
              <a:t>37</a:t>
            </a:fld>
            <a:endParaRPr lang="en-US" altLang="zh-CN"/>
          </a:p>
        </p:txBody>
      </p:sp>
      <p:sp>
        <p:nvSpPr>
          <p:cNvPr id="498690" name="Rectangle 2"/>
          <p:cNvSpPr>
            <a:spLocks noGrp="1" noRot="1" noChangeAspect="1" noChangeArrowheads="1" noTextEdit="1"/>
          </p:cNvSpPr>
          <p:nvPr>
            <p:ph type="sldImg"/>
          </p:nvPr>
        </p:nvSpPr>
        <p:spPr>
          <a:ln/>
        </p:spPr>
      </p:sp>
      <p:sp>
        <p:nvSpPr>
          <p:cNvPr id="498691" name="Rectangle 3"/>
          <p:cNvSpPr>
            <a:spLocks noGrp="1" noChangeArrowheads="1"/>
          </p:cNvSpPr>
          <p:nvPr>
            <p:ph type="body" idx="1"/>
          </p:nvPr>
        </p:nvSpPr>
        <p:spPr>
          <a:xfrm>
            <a:off x="914400" y="4343400"/>
            <a:ext cx="5029200" cy="4114800"/>
          </a:xfrm>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a:ln/>
        </p:spPr>
        <p:txBody>
          <a:bodyPr/>
          <a:lstStyle/>
          <a:p>
            <a:pPr eaLnBrk="1" hangingPunct="1"/>
            <a:r>
              <a:rPr lang="en-US" altLang="zh-CN" smtClean="0"/>
              <a:t>Network computing refers to computers working together over a network as opposed to stand alone computers like laptops and home computers. Cloud computing, popularized during 2007, is an alternate term for network computing.</a:t>
            </a:r>
            <a:br>
              <a:rPr lang="en-US" altLang="zh-CN" smtClean="0"/>
            </a:br>
            <a:endParaRPr lang="zh-CN" altLang="en-US" smtClean="0"/>
          </a:p>
        </p:txBody>
      </p:sp>
      <p:sp>
        <p:nvSpPr>
          <p:cNvPr id="101380" name="灯片编号占位符 3"/>
          <p:cNvSpPr>
            <a:spLocks noGrp="1"/>
          </p:cNvSpPr>
          <p:nvPr>
            <p:ph type="sldNum" sz="quarter" idx="5"/>
          </p:nvPr>
        </p:nvSpPr>
        <p:spPr>
          <a:noFill/>
        </p:spPr>
        <p:txBody>
          <a:bodyPr/>
          <a:lstStyle/>
          <a:p>
            <a:fld id="{401C7BD0-76B9-4BBA-BD80-1CFCA0068A33}" type="slidenum">
              <a:rPr lang="en-US" altLang="zh-CN" smtClean="0"/>
              <a:pPr/>
              <a:t>40</a:t>
            </a:fld>
            <a:endParaRPr lang="en-US"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ln/>
        </p:spPr>
      </p:sp>
      <p:sp>
        <p:nvSpPr>
          <p:cNvPr id="102403" name="备注占位符 2"/>
          <p:cNvSpPr>
            <a:spLocks noGrp="1"/>
          </p:cNvSpPr>
          <p:nvPr>
            <p:ph type="body" idx="1"/>
          </p:nvPr>
        </p:nvSpPr>
        <p:spPr>
          <a:noFill/>
          <a:ln/>
        </p:spPr>
        <p:txBody>
          <a:bodyPr/>
          <a:lstStyle/>
          <a:p>
            <a:pPr eaLnBrk="1" hangingPunct="1"/>
            <a:endParaRPr lang="zh-CN" altLang="en-US" smtClean="0"/>
          </a:p>
        </p:txBody>
      </p:sp>
      <p:sp>
        <p:nvSpPr>
          <p:cNvPr id="102404" name="灯片编号占位符 3"/>
          <p:cNvSpPr>
            <a:spLocks noGrp="1"/>
          </p:cNvSpPr>
          <p:nvPr>
            <p:ph type="sldNum" sz="quarter" idx="5"/>
          </p:nvPr>
        </p:nvSpPr>
        <p:spPr>
          <a:noFill/>
        </p:spPr>
        <p:txBody>
          <a:bodyPr/>
          <a:lstStyle/>
          <a:p>
            <a:fld id="{309B91A0-5895-4967-AEC7-290115A2E08C}" type="slidenum">
              <a:rPr lang="en-US" altLang="zh-CN" smtClean="0"/>
              <a:pPr/>
              <a:t>41</a:t>
            </a:fld>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E674A756-E88A-4775-8BBB-109A7CA5C623}" type="slidenum">
              <a:rPr lang="en-US" altLang="zh-CN" smtClean="0">
                <a:latin typeface="Arial" charset="0"/>
              </a:rPr>
              <a:pPr/>
              <a:t>8</a:t>
            </a:fld>
            <a:endParaRPr lang="en-US" altLang="zh-CN" smtClean="0">
              <a:latin typeface="Arial" charset="0"/>
            </a:endParaRPr>
          </a:p>
        </p:txBody>
      </p:sp>
      <p:sp>
        <p:nvSpPr>
          <p:cNvPr id="167939"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2CD8A83C-F6DA-4445-8B51-E403ECFF9436}" type="slidenum">
              <a:rPr kumimoji="1" lang="en-US" altLang="zh-CN" sz="1200">
                <a:latin typeface="Times New Roman" pitchFamily="18" charset="0"/>
              </a:rPr>
              <a:pPr algn="r"/>
              <a:t>8</a:t>
            </a:fld>
            <a:endParaRPr kumimoji="1" lang="en-US" altLang="zh-CN" sz="1200">
              <a:latin typeface="Times New Roman" pitchFamily="18" charset="0"/>
            </a:endParaRPr>
          </a:p>
        </p:txBody>
      </p:sp>
      <p:sp>
        <p:nvSpPr>
          <p:cNvPr id="167940" name="Rectangle 2"/>
          <p:cNvSpPr>
            <a:spLocks noGrp="1" noRot="1" noChangeAspect="1" noChangeArrowheads="1" noTextEdit="1"/>
          </p:cNvSpPr>
          <p:nvPr>
            <p:ph type="sldImg"/>
          </p:nvPr>
        </p:nvSpPr>
        <p:spPr>
          <a:ln/>
        </p:spPr>
      </p:sp>
      <p:sp>
        <p:nvSpPr>
          <p:cNvPr id="408579" name="Rectangle 3"/>
          <p:cNvSpPr>
            <a:spLocks noGrp="1" noChangeArrowheads="1"/>
          </p:cNvSpPr>
          <p:nvPr>
            <p:ph type="body" idx="1"/>
          </p:nvPr>
        </p:nvSpPr>
        <p:spPr/>
        <p:txBody>
          <a:bodyPr>
            <a:normAutofit fontScale="55000" lnSpcReduction="20000"/>
          </a:bodyPr>
          <a:lstStyle/>
          <a:p>
            <a:pPr eaLnBrk="1" hangingPunct="1">
              <a:defRPr/>
            </a:pPr>
            <a:r>
              <a:rPr lang="zh-CN" altLang="en-US" dirty="0" smtClean="0">
                <a:latin typeface="Arial" pitchFamily="34" charset="0"/>
              </a:rPr>
              <a:t>要图：游戏、电子政务、教育</a:t>
            </a:r>
            <a:endParaRPr lang="en-US" altLang="zh-CN" dirty="0" smtClean="0">
              <a:latin typeface="Arial" pitchFamily="34" charset="0"/>
            </a:endParaRPr>
          </a:p>
          <a:p>
            <a:pPr eaLnBrk="1" hangingPunct="1">
              <a:defRPr/>
            </a:pPr>
            <a:r>
              <a:rPr lang="en-US" altLang="zh-CN" dirty="0" smtClean="0">
                <a:latin typeface="Arial" pitchFamily="34" charset="0"/>
              </a:rPr>
              <a:t>Large-scale science and engineering problems </a:t>
            </a:r>
            <a:r>
              <a:rPr lang="en-US" altLang="zh-CN" u="sng" dirty="0" smtClean="0">
                <a:latin typeface="Arial" pitchFamily="34" charset="0"/>
              </a:rPr>
              <a:t>require collaborative use of many compute, data, and instrument resources</a:t>
            </a:r>
            <a:r>
              <a:rPr lang="en-US" altLang="zh-CN" dirty="0" smtClean="0">
                <a:latin typeface="Arial" pitchFamily="34" charset="0"/>
              </a:rPr>
              <a:t> all of which must be  integrated with application components and data sets that are</a:t>
            </a:r>
          </a:p>
          <a:p>
            <a:pPr lvl="1" eaLnBrk="1" hangingPunct="1">
              <a:defRPr/>
            </a:pPr>
            <a:r>
              <a:rPr lang="en-US" altLang="zh-CN" sz="1400" dirty="0" smtClean="0">
                <a:latin typeface="Arial" pitchFamily="34" charset="0"/>
              </a:rPr>
              <a:t>developed by independent teams of researchers</a:t>
            </a:r>
          </a:p>
          <a:p>
            <a:pPr lvl="1" eaLnBrk="1" hangingPunct="1">
              <a:defRPr/>
            </a:pPr>
            <a:r>
              <a:rPr lang="en-US" altLang="zh-CN" sz="1400" dirty="0" smtClean="0">
                <a:latin typeface="Arial" pitchFamily="34" charset="0"/>
              </a:rPr>
              <a:t>or are obtained from multiple instruments</a:t>
            </a:r>
          </a:p>
          <a:p>
            <a:pPr lvl="1" eaLnBrk="1" hangingPunct="1">
              <a:defRPr/>
            </a:pPr>
            <a:r>
              <a:rPr lang="en-US" altLang="zh-CN" sz="1400" dirty="0" smtClean="0">
                <a:latin typeface="Arial" pitchFamily="34" charset="0"/>
              </a:rPr>
              <a:t>at different geographic locations</a:t>
            </a:r>
          </a:p>
          <a:p>
            <a:pPr eaLnBrk="1" hangingPunct="1">
              <a:defRPr/>
            </a:pPr>
            <a:endParaRPr lang="en-GB" altLang="zh-CN" dirty="0" smtClean="0">
              <a:solidFill>
                <a:srgbClr val="FF0000"/>
              </a:solidFill>
              <a:latin typeface="Arial" pitchFamily="34" charset="0"/>
            </a:endParaRPr>
          </a:p>
          <a:p>
            <a:pPr eaLnBrk="1" hangingPunct="1">
              <a:defRPr/>
            </a:pPr>
            <a:r>
              <a:rPr lang="en-GB" altLang="zh-CN" dirty="0" smtClean="0">
                <a:solidFill>
                  <a:srgbClr val="FF0000"/>
                </a:solidFill>
                <a:latin typeface="Arial" pitchFamily="34" charset="0"/>
              </a:rPr>
              <a:t>E</a:t>
            </a:r>
            <a:r>
              <a:rPr lang="en-US" altLang="zh-CN" dirty="0" smtClean="0">
                <a:solidFill>
                  <a:srgbClr val="FF0000"/>
                </a:solidFill>
                <a:latin typeface="Arial" pitchFamily="34" charset="0"/>
              </a:rPr>
              <a:t>-</a:t>
            </a:r>
            <a:r>
              <a:rPr lang="en-GB" altLang="zh-CN" dirty="0" smtClean="0">
                <a:solidFill>
                  <a:srgbClr val="FF0000"/>
                </a:solidFill>
                <a:latin typeface="Arial" pitchFamily="34" charset="0"/>
              </a:rPr>
              <a:t>science</a:t>
            </a:r>
          </a:p>
          <a:p>
            <a:pPr eaLnBrk="1" hangingPunct="1">
              <a:defRPr/>
            </a:pPr>
            <a:r>
              <a:rPr lang="zh-CN" altLang="en-GB" dirty="0" smtClean="0">
                <a:solidFill>
                  <a:srgbClr val="FF0000"/>
                </a:solidFill>
                <a:latin typeface="Arial" pitchFamily="34" charset="0"/>
              </a:rPr>
              <a:t>‘</a:t>
            </a:r>
            <a:r>
              <a:rPr lang="en-GB" altLang="zh-CN" dirty="0" smtClean="0">
                <a:solidFill>
                  <a:srgbClr val="FF0000"/>
                </a:solidFill>
                <a:latin typeface="Arial" pitchFamily="34" charset="0"/>
              </a:rPr>
              <a:t>e-Science is about global collaboration in key areas of science, and the next generation of infrastructure that will enable it.’</a:t>
            </a:r>
            <a:r>
              <a:rPr lang="en-GB" altLang="zh-CN" dirty="0" smtClean="0">
                <a:solidFill>
                  <a:srgbClr val="0000CC"/>
                </a:solidFill>
                <a:latin typeface="Arial" pitchFamily="34" charset="0"/>
              </a:rPr>
              <a:t>                            John Taylor          Director General of Research Councils         Office of Science and Technology</a:t>
            </a:r>
          </a:p>
          <a:p>
            <a:pPr eaLnBrk="1" hangingPunct="1">
              <a:defRPr/>
            </a:pPr>
            <a:r>
              <a:rPr lang="en-GB" altLang="zh-CN" dirty="0" smtClean="0">
                <a:solidFill>
                  <a:srgbClr val="000099"/>
                </a:solidFill>
                <a:latin typeface="Arial" pitchFamily="34" charset="0"/>
              </a:rPr>
              <a:t>Traditional scientific methodologies are theory and experiment</a:t>
            </a:r>
          </a:p>
          <a:p>
            <a:pPr eaLnBrk="1" hangingPunct="1">
              <a:defRPr/>
            </a:pPr>
            <a:r>
              <a:rPr lang="en-GB" altLang="zh-CN" dirty="0" smtClean="0">
                <a:solidFill>
                  <a:srgbClr val="000099"/>
                </a:solidFill>
                <a:latin typeface="Arial" pitchFamily="34" charset="0"/>
              </a:rPr>
              <a:t>Last half of 20th century saw emergence of scientific simulation as a third methodology</a:t>
            </a:r>
          </a:p>
          <a:p>
            <a:pPr eaLnBrk="1" hangingPunct="1">
              <a:defRPr/>
            </a:pPr>
            <a:r>
              <a:rPr lang="en-GB" altLang="zh-CN" dirty="0" smtClean="0">
                <a:solidFill>
                  <a:srgbClr val="000099"/>
                </a:solidFill>
                <a:latin typeface="Arial" pitchFamily="34" charset="0"/>
              </a:rPr>
              <a:t>This century will see emergence of a fourth methodology - collection-based research</a:t>
            </a:r>
          </a:p>
          <a:p>
            <a:pPr lvl="1" eaLnBrk="1" hangingPunct="1">
              <a:buFont typeface="Wingdings" pitchFamily="2" charset="2"/>
              <a:buNone/>
              <a:defRPr/>
            </a:pPr>
            <a:r>
              <a:rPr lang="en-GB" altLang="zh-CN" dirty="0" smtClean="0">
                <a:solidFill>
                  <a:srgbClr val="FF0000"/>
                </a:solidFill>
                <a:latin typeface="Arial" pitchFamily="34" charset="0"/>
              </a:rPr>
              <a:t> scientists will reduce, mine and sift data ‘published’ in ways not possible with paper journals with their tables and graphs </a:t>
            </a:r>
          </a:p>
          <a:p>
            <a:pPr eaLnBrk="1" hangingPunct="1">
              <a:defRPr/>
            </a:pPr>
            <a:r>
              <a:rPr lang="en-US" altLang="zh-CN" dirty="0" smtClean="0">
                <a:solidFill>
                  <a:srgbClr val="000099"/>
                </a:solidFill>
                <a:latin typeface="Arial" pitchFamily="34" charset="0"/>
              </a:rPr>
              <a:t>In next 5 years e-Science projects will produce more scientific data than has been collected in the whole of human history.</a:t>
            </a:r>
          </a:p>
          <a:p>
            <a:pPr eaLnBrk="1" hangingPunct="1">
              <a:defRPr/>
            </a:pPr>
            <a:r>
              <a:rPr lang="en-US" altLang="zh-CN" dirty="0" smtClean="0">
                <a:solidFill>
                  <a:srgbClr val="000099"/>
                </a:solidFill>
                <a:latin typeface="Arial" pitchFamily="34" charset="0"/>
              </a:rPr>
              <a:t>E-science</a:t>
            </a:r>
            <a:r>
              <a:rPr lang="zh-CN" altLang="en-US" dirty="0" smtClean="0">
                <a:solidFill>
                  <a:srgbClr val="000099"/>
                </a:solidFill>
                <a:latin typeface="Arial" pitchFamily="34" charset="0"/>
              </a:rPr>
              <a:t>例子：</a:t>
            </a:r>
          </a:p>
          <a:p>
            <a:pPr eaLnBrk="1" hangingPunct="1">
              <a:defRPr/>
            </a:pPr>
            <a:r>
              <a:rPr lang="en-US" altLang="zh-CN" dirty="0" smtClean="0">
                <a:latin typeface="Arial" pitchFamily="34" charset="0"/>
              </a:rPr>
              <a:t>A biochemist exploits 10,000 computers to screen 100,000 compounds in an hour</a:t>
            </a:r>
          </a:p>
          <a:p>
            <a:pPr eaLnBrk="1" hangingPunct="1">
              <a:defRPr/>
            </a:pPr>
            <a:r>
              <a:rPr lang="en-US" altLang="zh-CN" dirty="0" smtClean="0">
                <a:latin typeface="Arial" pitchFamily="34" charset="0"/>
              </a:rPr>
              <a:t>1,000 physicists worldwide pool resources for </a:t>
            </a:r>
            <a:r>
              <a:rPr lang="en-US" altLang="zh-CN" dirty="0" err="1" smtClean="0">
                <a:latin typeface="Arial" pitchFamily="34" charset="0"/>
              </a:rPr>
              <a:t>peta</a:t>
            </a:r>
            <a:r>
              <a:rPr lang="en-US" altLang="zh-CN" dirty="0" smtClean="0">
                <a:latin typeface="Arial" pitchFamily="34" charset="0"/>
              </a:rPr>
              <a:t>-op analyses of </a:t>
            </a:r>
            <a:r>
              <a:rPr lang="en-US" altLang="zh-CN" dirty="0" err="1" smtClean="0">
                <a:latin typeface="Arial" pitchFamily="34" charset="0"/>
              </a:rPr>
              <a:t>petabytes</a:t>
            </a:r>
            <a:r>
              <a:rPr lang="en-US" altLang="zh-CN" dirty="0" smtClean="0">
                <a:latin typeface="Arial" pitchFamily="34" charset="0"/>
              </a:rPr>
              <a:t> of data</a:t>
            </a:r>
          </a:p>
          <a:p>
            <a:pPr eaLnBrk="1" hangingPunct="1">
              <a:defRPr/>
            </a:pPr>
            <a:r>
              <a:rPr lang="en-US" altLang="zh-CN" dirty="0" smtClean="0">
                <a:latin typeface="Arial" pitchFamily="34" charset="0"/>
              </a:rPr>
              <a:t>Civil engineers collaborate to design, execute, &amp; analyze shake table experiments</a:t>
            </a:r>
          </a:p>
          <a:p>
            <a:pPr eaLnBrk="1" hangingPunct="1">
              <a:defRPr/>
            </a:pPr>
            <a:r>
              <a:rPr lang="en-US" altLang="zh-CN" dirty="0" smtClean="0">
                <a:latin typeface="Arial" pitchFamily="34" charset="0"/>
              </a:rPr>
              <a:t>Climate scientists visualize, annotate, &amp; analyze terabyte simulation datasets</a:t>
            </a:r>
          </a:p>
          <a:p>
            <a:pPr eaLnBrk="1" hangingPunct="1">
              <a:defRPr/>
            </a:pPr>
            <a:r>
              <a:rPr lang="en-US" altLang="zh-CN" dirty="0" smtClean="0">
                <a:latin typeface="Arial" pitchFamily="34" charset="0"/>
              </a:rPr>
              <a:t>An emergency response team couples real time data, weather model, population data</a:t>
            </a:r>
          </a:p>
          <a:p>
            <a:pPr eaLnBrk="1" hangingPunct="1">
              <a:defRPr/>
            </a:pPr>
            <a:endParaRPr lang="en-US" altLang="zh-CN" dirty="0" smtClean="0">
              <a:solidFill>
                <a:srgbClr val="000099"/>
              </a:solidFill>
              <a:latin typeface="Arial" pitchFamily="34" charset="0"/>
            </a:endParaRPr>
          </a:p>
          <a:p>
            <a:pPr eaLnBrk="1" hangingPunct="1">
              <a:defRPr/>
            </a:pPr>
            <a:r>
              <a:rPr lang="en-GB" altLang="zh-CN" dirty="0" smtClean="0">
                <a:solidFill>
                  <a:srgbClr val="0000CC"/>
                </a:solidFill>
                <a:latin typeface="Arial" pitchFamily="34" charset="0"/>
              </a:rPr>
              <a:t>E</a:t>
            </a:r>
            <a:r>
              <a:rPr lang="en-US" altLang="zh-CN" dirty="0" smtClean="0">
                <a:solidFill>
                  <a:srgbClr val="0000CC"/>
                </a:solidFill>
                <a:latin typeface="Arial" pitchFamily="34" charset="0"/>
              </a:rPr>
              <a:t>-business</a:t>
            </a:r>
            <a:r>
              <a:rPr lang="zh-CN" altLang="en-US" dirty="0" smtClean="0">
                <a:solidFill>
                  <a:srgbClr val="0000CC"/>
                </a:solidFill>
                <a:latin typeface="Arial" pitchFamily="34" charset="0"/>
              </a:rPr>
              <a:t>例子：</a:t>
            </a:r>
          </a:p>
          <a:p>
            <a:pPr eaLnBrk="1" hangingPunct="1">
              <a:defRPr/>
            </a:pPr>
            <a:r>
              <a:rPr lang="en-US" altLang="zh-CN" dirty="0" smtClean="0">
                <a:latin typeface="Arial" pitchFamily="34" charset="0"/>
              </a:rPr>
              <a:t>Engineers at a multinational company collaborate on the design of a new product</a:t>
            </a:r>
          </a:p>
          <a:p>
            <a:pPr eaLnBrk="1" hangingPunct="1">
              <a:defRPr/>
            </a:pPr>
            <a:r>
              <a:rPr lang="en-US" altLang="zh-CN" dirty="0" smtClean="0">
                <a:latin typeface="Arial" pitchFamily="34" charset="0"/>
              </a:rPr>
              <a:t>A multidisciplinary analysis in aerospace couples code and data in four companies</a:t>
            </a:r>
          </a:p>
          <a:p>
            <a:pPr eaLnBrk="1" hangingPunct="1">
              <a:defRPr/>
            </a:pPr>
            <a:r>
              <a:rPr lang="en-US" altLang="zh-CN" dirty="0" smtClean="0">
                <a:latin typeface="Arial" pitchFamily="34" charset="0"/>
              </a:rPr>
              <a:t>An insurance company mines data from partner hospitals for fraud detection</a:t>
            </a:r>
          </a:p>
          <a:p>
            <a:pPr eaLnBrk="1" hangingPunct="1">
              <a:defRPr/>
            </a:pPr>
            <a:r>
              <a:rPr lang="en-US" altLang="zh-CN" dirty="0" smtClean="0">
                <a:latin typeface="Arial" pitchFamily="34" charset="0"/>
              </a:rPr>
              <a:t>An application service provider offloads excess load to a compute cycle provider</a:t>
            </a:r>
          </a:p>
          <a:p>
            <a:pPr eaLnBrk="1" hangingPunct="1">
              <a:defRPr/>
            </a:pPr>
            <a:r>
              <a:rPr lang="en-US" altLang="zh-CN" dirty="0" smtClean="0">
                <a:latin typeface="Arial" pitchFamily="34" charset="0"/>
              </a:rPr>
              <a:t>An enterprise configures internal &amp; external resources to support </a:t>
            </a:r>
            <a:r>
              <a:rPr lang="en-US" altLang="zh-CN" dirty="0" err="1" smtClean="0">
                <a:latin typeface="Arial" pitchFamily="34" charset="0"/>
              </a:rPr>
              <a:t>eBusiness</a:t>
            </a:r>
            <a:r>
              <a:rPr lang="en-US" altLang="zh-CN" dirty="0" smtClean="0">
                <a:latin typeface="Arial" pitchFamily="34" charset="0"/>
              </a:rPr>
              <a:t> workload</a:t>
            </a:r>
          </a:p>
          <a:p>
            <a:pPr eaLnBrk="1" hangingPunct="1">
              <a:defRPr/>
            </a:pPr>
            <a:endParaRPr lang="en-US" altLang="zh-CN" dirty="0" smtClean="0">
              <a:solidFill>
                <a:srgbClr val="0000CC"/>
              </a:solidFill>
              <a:latin typeface="Arial" pitchFamily="34" charset="0"/>
            </a:endParaRPr>
          </a:p>
          <a:p>
            <a:pPr eaLnBrk="1" hangingPunct="1">
              <a:defRPr/>
            </a:pPr>
            <a:r>
              <a:rPr lang="en-US" altLang="zh-CN" dirty="0" smtClean="0">
                <a:solidFill>
                  <a:srgbClr val="0000CC"/>
                </a:solidFill>
                <a:latin typeface="Arial" pitchFamily="34" charset="0"/>
              </a:rPr>
              <a:t>E-Government:</a:t>
            </a:r>
          </a:p>
          <a:p>
            <a:pPr eaLnBrk="1" hangingPunct="1">
              <a:spcBef>
                <a:spcPct val="50000"/>
              </a:spcBef>
              <a:defRPr/>
            </a:pPr>
            <a:r>
              <a:rPr lang="zh-CN" altLang="en-US" sz="4000" dirty="0" smtClean="0">
                <a:solidFill>
                  <a:srgbClr val="FFFF00"/>
                </a:solidFill>
                <a:effectLst>
                  <a:outerShdw blurRad="38100" dist="38100" dir="2700000" algn="tl">
                    <a:srgbClr val="C0C0C0"/>
                  </a:outerShdw>
                </a:effectLst>
                <a:latin typeface="黑体" pitchFamily="2" charset="-122"/>
                <a:ea typeface="黑体" pitchFamily="2" charset="-122"/>
              </a:rPr>
              <a:t>电子政务是利用电子化、信息化的手段，使得政府运作效率能够提高、降低成本，提升人民的满意度。</a:t>
            </a:r>
          </a:p>
          <a:p>
            <a:pPr eaLnBrk="1" hangingPunct="1">
              <a:defRPr/>
            </a:pPr>
            <a:endParaRPr lang="en-GB" altLang="zh-CN" dirty="0" smtClean="0">
              <a:solidFill>
                <a:srgbClr val="0000CC"/>
              </a:solidFill>
              <a:latin typeface="Arial" pitchFamily="34" charset="0"/>
            </a:endParaRPr>
          </a:p>
          <a:p>
            <a:pPr eaLnBrk="1" hangingPunct="1">
              <a:defRPr/>
            </a:pPr>
            <a:endParaRPr lang="en-US" altLang="zh-CN" dirty="0" smtClean="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90FD7B-F393-4463-8F4E-CCC38A36B699}" type="slidenum">
              <a:rPr lang="zh-CN" altLang="en-US" smtClean="0"/>
              <a:pPr/>
              <a:t>44</a:t>
            </a:fld>
            <a:endParaRPr lang="zh-CN" altLang="en-US"/>
          </a:p>
        </p:txBody>
      </p:sp>
    </p:spTree>
    <p:extLst>
      <p:ext uri="{BB962C8B-B14F-4D97-AF65-F5344CB8AC3E}">
        <p14:creationId xmlns:p14="http://schemas.microsoft.com/office/powerpoint/2010/main" val="2701080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p:spPr>
      </p:sp>
      <p:sp>
        <p:nvSpPr>
          <p:cNvPr id="103427" name="备注占位符 2"/>
          <p:cNvSpPr>
            <a:spLocks noGrp="1"/>
          </p:cNvSpPr>
          <p:nvPr>
            <p:ph type="body" idx="1"/>
          </p:nvPr>
        </p:nvSpPr>
        <p:spPr>
          <a:noFill/>
          <a:ln/>
        </p:spPr>
        <p:txBody>
          <a:bodyPr/>
          <a:lstStyle/>
          <a:p>
            <a:pPr eaLnBrk="1" hangingPunct="1"/>
            <a:r>
              <a:rPr lang="zh-CN" altLang="en-US" smtClean="0"/>
              <a:t>客服服务器模型：应用服务安装在一个服务器上，用户客户端</a:t>
            </a:r>
            <a:r>
              <a:rPr lang="en-US" altLang="zh-CN" smtClean="0"/>
              <a:t>PC</a:t>
            </a:r>
            <a:r>
              <a:rPr lang="zh-CN" altLang="en-US" smtClean="0"/>
              <a:t>通过局域网络或广域网络访问服务上的应用，多对一；</a:t>
            </a:r>
            <a:endParaRPr lang="en-US" altLang="zh-CN" smtClean="0"/>
          </a:p>
          <a:p>
            <a:pPr eaLnBrk="1" hangingPunct="1"/>
            <a:r>
              <a:rPr lang="zh-CN" altLang="en-US" smtClean="0"/>
              <a:t>胖客户到瘦客户</a:t>
            </a:r>
            <a:r>
              <a:rPr lang="en-US" altLang="zh-CN" smtClean="0"/>
              <a:t>(B/S): </a:t>
            </a:r>
            <a:r>
              <a:rPr lang="zh-CN" altLang="en-US" smtClean="0"/>
              <a:t>客户变得简单了，瘦了，功能不多了，又回到了大型机时代的客户终端，螺旋式上升，不一样了，网络环境下的升级，是开放的环境，而不是大型机时代的封闭环境，只能为一个机器提供，可以和多个机器进行交互和要求提供和得到服务。</a:t>
            </a:r>
          </a:p>
        </p:txBody>
      </p:sp>
      <p:sp>
        <p:nvSpPr>
          <p:cNvPr id="103428" name="灯片编号占位符 3"/>
          <p:cNvSpPr>
            <a:spLocks noGrp="1"/>
          </p:cNvSpPr>
          <p:nvPr>
            <p:ph type="sldNum" sz="quarter" idx="5"/>
          </p:nvPr>
        </p:nvSpPr>
        <p:spPr>
          <a:noFill/>
        </p:spPr>
        <p:txBody>
          <a:bodyPr/>
          <a:lstStyle/>
          <a:p>
            <a:fld id="{EEC8377A-111E-4519-955D-13D9AB8B6533}" type="slidenum">
              <a:rPr lang="en-US" altLang="zh-CN" smtClean="0"/>
              <a:pPr/>
              <a:t>46</a:t>
            </a:fld>
            <a:endParaRPr lang="en-US"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奥运会图标  北京奥运会图标</a:t>
            </a:r>
            <a:endParaRPr lang="en-US" altLang="zh-CN" dirty="0" smtClean="0"/>
          </a:p>
          <a:p>
            <a:r>
              <a:rPr lang="zh-CN" altLang="en-US" dirty="0" smtClean="0"/>
              <a:t>系统崩溃图</a:t>
            </a:r>
          </a:p>
          <a:p>
            <a:endParaRPr lang="en-US" altLang="zh-CN" dirty="0" smtClean="0"/>
          </a:p>
          <a:p>
            <a:r>
              <a:rPr lang="zh-CN" altLang="en-US" dirty="0" smtClean="0"/>
              <a:t>如此的问题：大家想想有什么办法来应对？</a:t>
            </a:r>
            <a:endParaRPr lang="en-US" altLang="zh-CN" dirty="0" smtClean="0"/>
          </a:p>
          <a:p>
            <a:r>
              <a:rPr lang="en-US" altLang="zh-CN" dirty="0" smtClean="0"/>
              <a:t>1</a:t>
            </a:r>
            <a:r>
              <a:rPr lang="zh-CN" altLang="en-US" dirty="0" smtClean="0"/>
              <a:t>、在服务端增加服务器</a:t>
            </a:r>
            <a:endParaRPr lang="en-US" altLang="zh-CN" dirty="0" smtClean="0"/>
          </a:p>
          <a:p>
            <a:r>
              <a:rPr lang="en-US" altLang="zh-CN" dirty="0" smtClean="0"/>
              <a:t>2</a:t>
            </a:r>
            <a:r>
              <a:rPr lang="zh-CN" altLang="en-US" dirty="0" smtClean="0"/>
              <a:t>、增加服务端网络带宽</a:t>
            </a:r>
            <a:endParaRPr lang="en-US" altLang="zh-CN" dirty="0" smtClean="0"/>
          </a:p>
          <a:p>
            <a:r>
              <a:rPr lang="en-US" altLang="zh-CN" dirty="0" smtClean="0"/>
              <a:t>3</a:t>
            </a:r>
            <a:r>
              <a:rPr lang="zh-CN" altLang="en-US" dirty="0" smtClean="0"/>
              <a:t>、采用分布处理方式：将一部分功能移动到别的地方来提供同样的服务等等</a:t>
            </a:r>
            <a:endParaRPr lang="zh-CN" altLang="en-US" dirty="0"/>
          </a:p>
        </p:txBody>
      </p:sp>
      <p:sp>
        <p:nvSpPr>
          <p:cNvPr id="4" name="灯片编号占位符 3"/>
          <p:cNvSpPr>
            <a:spLocks noGrp="1"/>
          </p:cNvSpPr>
          <p:nvPr>
            <p:ph type="sldNum" sz="quarter" idx="10"/>
          </p:nvPr>
        </p:nvSpPr>
        <p:spPr/>
        <p:txBody>
          <a:bodyPr/>
          <a:lstStyle/>
          <a:p>
            <a:pPr>
              <a:defRPr/>
            </a:pPr>
            <a:fld id="{30017FDD-87F2-491C-9ECB-990D544AC7D3}" type="slidenum">
              <a:rPr lang="zh-CN" altLang="en-US" smtClean="0"/>
              <a:pPr>
                <a:defRPr/>
              </a:pPr>
              <a:t>48</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4C5A3314-2290-4F85-A61C-D7CCDE10BA7E}" type="slidenum">
              <a:rPr lang="en-US" altLang="zh-CN" smtClean="0">
                <a:latin typeface="Arial" pitchFamily="34" charset="0"/>
              </a:rPr>
              <a:pPr/>
              <a:t>50</a:t>
            </a:fld>
            <a:endParaRPr lang="en-US" altLang="zh-CN" smtClean="0">
              <a:latin typeface="Arial" pitchFamily="34"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normAutofit fontScale="85000" lnSpcReduction="20000"/>
          </a:bodyPr>
          <a:lstStyle/>
          <a:p>
            <a:pPr eaLnBrk="1" hangingPunct="1"/>
            <a:endParaRPr lang="en-US" altLang="zh-CN" dirty="0" smtClean="0">
              <a:latin typeface="Arial" pitchFamily="34" charset="0"/>
            </a:endParaRPr>
          </a:p>
          <a:p>
            <a:pPr eaLnBrk="1" hangingPunct="1"/>
            <a:r>
              <a:rPr lang="zh-CN" altLang="en-US" dirty="0" smtClean="0">
                <a:latin typeface="Arial" pitchFamily="34" charset="0"/>
              </a:rPr>
              <a:t>早在</a:t>
            </a:r>
            <a:r>
              <a:rPr lang="en-US" altLang="zh-CN" dirty="0" smtClean="0">
                <a:latin typeface="Arial" pitchFamily="34" charset="0"/>
              </a:rPr>
              <a:t>1998</a:t>
            </a:r>
            <a:r>
              <a:rPr lang="zh-CN" altLang="en-US" dirty="0" smtClean="0">
                <a:latin typeface="Arial" pitchFamily="34" charset="0"/>
              </a:rPr>
              <a:t>年，美国东北波士顿大学的一年级新生、</a:t>
            </a:r>
            <a:r>
              <a:rPr lang="en-US" altLang="zh-CN" dirty="0" smtClean="0">
                <a:latin typeface="Arial" pitchFamily="34" charset="0"/>
              </a:rPr>
              <a:t>18</a:t>
            </a:r>
            <a:r>
              <a:rPr lang="zh-CN" altLang="en-US" dirty="0" smtClean="0">
                <a:latin typeface="Arial" pitchFamily="34" charset="0"/>
              </a:rPr>
              <a:t>岁的肖恩</a:t>
            </a:r>
            <a:r>
              <a:rPr lang="en-US" altLang="zh-CN" dirty="0" smtClean="0">
                <a:latin typeface="Arial" pitchFamily="34" charset="0"/>
              </a:rPr>
              <a:t>?</a:t>
            </a:r>
            <a:r>
              <a:rPr lang="zh-CN" altLang="en-US" dirty="0" smtClean="0">
                <a:latin typeface="Arial" pitchFamily="34" charset="0"/>
              </a:rPr>
              <a:t>范宁为了能够解决他的室友的一个问题</a:t>
            </a:r>
            <a:r>
              <a:rPr lang="en-US" altLang="zh-CN" dirty="0" smtClean="0">
                <a:latin typeface="Arial" pitchFamily="34" charset="0"/>
              </a:rPr>
              <a:t>——</a:t>
            </a:r>
            <a:r>
              <a:rPr lang="zh-CN" altLang="en-US" dirty="0" smtClean="0">
                <a:latin typeface="Arial" pitchFamily="34" charset="0"/>
              </a:rPr>
              <a:t>如何在网上找到音乐而编写的一个简单的程序，这个程序能够搜索音乐文件并提供检索，把所有的音乐文件地址存放在一个集中的服务器中，这样使用者就能够方便地过滤上百的地址而找到自己需要的</a:t>
            </a:r>
            <a:r>
              <a:rPr lang="en-US" altLang="zh-CN" dirty="0" smtClean="0">
                <a:latin typeface="Arial" pitchFamily="34" charset="0"/>
              </a:rPr>
              <a:t>MP3</a:t>
            </a:r>
            <a:r>
              <a:rPr lang="zh-CN" altLang="en-US" dirty="0" smtClean="0">
                <a:latin typeface="Arial" pitchFamily="34" charset="0"/>
              </a:rPr>
              <a:t>文件。到了</a:t>
            </a:r>
            <a:r>
              <a:rPr lang="en-US" altLang="zh-CN" dirty="0" smtClean="0">
                <a:latin typeface="Arial" pitchFamily="34" charset="0"/>
              </a:rPr>
              <a:t>1999</a:t>
            </a:r>
            <a:r>
              <a:rPr lang="zh-CN" altLang="en-US" dirty="0" smtClean="0">
                <a:latin typeface="Arial" pitchFamily="34" charset="0"/>
              </a:rPr>
              <a:t>年，令他们没有想到的是，这个叫做</a:t>
            </a:r>
            <a:r>
              <a:rPr lang="en-US" altLang="zh-CN" dirty="0" smtClean="0">
                <a:latin typeface="Arial" pitchFamily="34" charset="0"/>
              </a:rPr>
              <a:t>Napster</a:t>
            </a:r>
            <a:r>
              <a:rPr lang="zh-CN" altLang="en-US" dirty="0" smtClean="0">
                <a:latin typeface="Arial" pitchFamily="34" charset="0"/>
              </a:rPr>
              <a:t>的程序成为了人们争相转告的“杀手程序”</a:t>
            </a:r>
            <a:r>
              <a:rPr lang="en-US" altLang="zh-CN" dirty="0" smtClean="0">
                <a:latin typeface="Arial" pitchFamily="34" charset="0"/>
              </a:rPr>
              <a:t>——</a:t>
            </a:r>
            <a:r>
              <a:rPr lang="zh-CN" altLang="en-US" dirty="0" smtClean="0">
                <a:latin typeface="Arial" pitchFamily="34" charset="0"/>
              </a:rPr>
              <a:t>它令无数散布在互联网上的音乐爱好者美梦成真，无数人在一夜之内开始使用</a:t>
            </a:r>
            <a:r>
              <a:rPr lang="en-US" altLang="zh-CN" dirty="0" smtClean="0">
                <a:latin typeface="Arial" pitchFamily="34" charset="0"/>
              </a:rPr>
              <a:t>Napster</a:t>
            </a:r>
            <a:r>
              <a:rPr lang="zh-CN" altLang="en-US" dirty="0" smtClean="0">
                <a:latin typeface="Arial" pitchFamily="34" charset="0"/>
              </a:rPr>
              <a:t>。在最高峰时</a:t>
            </a:r>
            <a:r>
              <a:rPr lang="en-US" altLang="zh-CN" dirty="0" smtClean="0">
                <a:latin typeface="Arial" pitchFamily="34" charset="0"/>
              </a:rPr>
              <a:t>Napster</a:t>
            </a:r>
            <a:r>
              <a:rPr lang="zh-CN" altLang="en-US" dirty="0" smtClean="0">
                <a:latin typeface="Arial" pitchFamily="34" charset="0"/>
              </a:rPr>
              <a:t>网络有</a:t>
            </a:r>
            <a:r>
              <a:rPr lang="en-US" altLang="zh-CN" dirty="0" smtClean="0">
                <a:latin typeface="Arial" pitchFamily="34" charset="0"/>
              </a:rPr>
              <a:t>8000</a:t>
            </a:r>
            <a:r>
              <a:rPr lang="zh-CN" altLang="en-US" dirty="0" smtClean="0">
                <a:latin typeface="Arial" pitchFamily="34" charset="0"/>
              </a:rPr>
              <a:t>万的注册用户，这是一个让其他所有网络望尘莫及的数字。这大概可以作为</a:t>
            </a:r>
            <a:r>
              <a:rPr lang="en-US" altLang="zh-CN" dirty="0" smtClean="0">
                <a:latin typeface="Arial" pitchFamily="34" charset="0"/>
              </a:rPr>
              <a:t>P2P</a:t>
            </a:r>
            <a:r>
              <a:rPr lang="zh-CN" altLang="en-US" dirty="0" smtClean="0">
                <a:latin typeface="Arial" pitchFamily="34" charset="0"/>
              </a:rPr>
              <a:t>软件成功进入人们生活的一个标志。</a:t>
            </a:r>
            <a:endParaRPr lang="en-US" altLang="zh-CN" dirty="0" smtClean="0">
              <a:latin typeface="Arial" pitchFamily="34" charset="0"/>
            </a:endParaRPr>
          </a:p>
          <a:p>
            <a:pPr eaLnBrk="1" hangingPunct="1"/>
            <a:r>
              <a:rPr lang="en-US" altLang="zh-CN" dirty="0" smtClean="0">
                <a:latin typeface="Arial" pitchFamily="34" charset="0"/>
              </a:rPr>
              <a:t>Shawn Fanning</a:t>
            </a:r>
            <a:r>
              <a:rPr lang="zh-CN" altLang="en-US" dirty="0" smtClean="0">
                <a:latin typeface="Arial" pitchFamily="34" charset="0"/>
              </a:rPr>
              <a:t>出生于</a:t>
            </a:r>
            <a:r>
              <a:rPr lang="en-US" altLang="zh-CN" dirty="0" smtClean="0">
                <a:latin typeface="Arial" pitchFamily="34" charset="0"/>
              </a:rPr>
              <a:t>1980</a:t>
            </a:r>
            <a:r>
              <a:rPr lang="zh-CN" altLang="en-US" dirty="0" smtClean="0">
                <a:latin typeface="Arial" pitchFamily="34" charset="0"/>
              </a:rPr>
              <a:t>年</a:t>
            </a:r>
            <a:r>
              <a:rPr lang="en-US" altLang="zh-CN" dirty="0" smtClean="0">
                <a:latin typeface="Arial" pitchFamily="34" charset="0"/>
              </a:rPr>
              <a:t>11</a:t>
            </a:r>
            <a:r>
              <a:rPr lang="zh-CN" altLang="en-US" dirty="0" smtClean="0">
                <a:latin typeface="Arial" pitchFamily="34" charset="0"/>
              </a:rPr>
              <a:t>月</a:t>
            </a:r>
            <a:r>
              <a:rPr lang="en-US" altLang="zh-CN" dirty="0" smtClean="0">
                <a:latin typeface="Arial" pitchFamily="34" charset="0"/>
              </a:rPr>
              <a:t>22</a:t>
            </a:r>
            <a:r>
              <a:rPr lang="zh-CN" altLang="en-US" dirty="0" smtClean="0">
                <a:latin typeface="Arial" pitchFamily="34" charset="0"/>
              </a:rPr>
              <a:t>日，在</a:t>
            </a:r>
            <a:r>
              <a:rPr lang="en-US" altLang="zh-CN" dirty="0" smtClean="0">
                <a:latin typeface="Arial" pitchFamily="34" charset="0"/>
              </a:rPr>
              <a:t>Massachusetts</a:t>
            </a:r>
            <a:r>
              <a:rPr lang="zh-CN" altLang="en-US" dirty="0" smtClean="0">
                <a:latin typeface="Arial" pitchFamily="34" charset="0"/>
              </a:rPr>
              <a:t>的</a:t>
            </a:r>
            <a:r>
              <a:rPr lang="en-US" altLang="zh-CN" dirty="0" smtClean="0">
                <a:latin typeface="Arial" pitchFamily="34" charset="0"/>
              </a:rPr>
              <a:t>Brockton</a:t>
            </a:r>
            <a:r>
              <a:rPr lang="zh-CN" altLang="en-US" dirty="0" smtClean="0">
                <a:latin typeface="Arial" pitchFamily="34" charset="0"/>
              </a:rPr>
              <a:t>，计算机程序员。是全球第一个走红的</a:t>
            </a:r>
            <a:r>
              <a:rPr lang="en-US" altLang="zh-CN" dirty="0" smtClean="0">
                <a:latin typeface="Arial" pitchFamily="34" charset="0"/>
              </a:rPr>
              <a:t>P2P</a:t>
            </a:r>
            <a:r>
              <a:rPr lang="zh-CN" altLang="en-US" dirty="0" smtClean="0">
                <a:latin typeface="Arial" pitchFamily="34" charset="0"/>
              </a:rPr>
              <a:t>文件共享平台</a:t>
            </a:r>
            <a:r>
              <a:rPr lang="en-US" altLang="zh-CN" dirty="0" err="1" smtClean="0">
                <a:latin typeface="Arial" pitchFamily="34" charset="0"/>
              </a:rPr>
              <a:t>Naspter</a:t>
            </a:r>
            <a:r>
              <a:rPr lang="zh-CN" altLang="en-US" dirty="0" smtClean="0">
                <a:latin typeface="Arial" pitchFamily="34" charset="0"/>
              </a:rPr>
              <a:t>的创始人。</a:t>
            </a:r>
            <a:br>
              <a:rPr lang="zh-CN" altLang="en-US" dirty="0" smtClean="0">
                <a:latin typeface="Arial" pitchFamily="34" charset="0"/>
              </a:rPr>
            </a:br>
            <a:r>
              <a:rPr lang="zh-CN" altLang="en-US" dirty="0" smtClean="0">
                <a:latin typeface="Arial" pitchFamily="34" charset="0"/>
              </a:rPr>
              <a:t>范宁在</a:t>
            </a:r>
            <a:r>
              <a:rPr lang="en-US" altLang="zh-CN" dirty="0" smtClean="0">
                <a:latin typeface="Arial" pitchFamily="34" charset="0"/>
              </a:rPr>
              <a:t>1998</a:t>
            </a:r>
            <a:r>
              <a:rPr lang="zh-CN" altLang="en-US" dirty="0" smtClean="0">
                <a:latin typeface="Arial" pitchFamily="34" charset="0"/>
              </a:rPr>
              <a:t>年美国西北大学读书时创立了</a:t>
            </a:r>
            <a:r>
              <a:rPr lang="en-US" altLang="zh-CN" dirty="0" smtClean="0">
                <a:latin typeface="Arial" pitchFamily="34" charset="0"/>
              </a:rPr>
              <a:t>Napster</a:t>
            </a:r>
            <a:r>
              <a:rPr lang="zh-CN" altLang="en-US" dirty="0" smtClean="0">
                <a:latin typeface="Arial" pitchFamily="34" charset="0"/>
              </a:rPr>
              <a:t>。不过，在经历过多次由唱片业主导的法律诉讼后，</a:t>
            </a:r>
            <a:r>
              <a:rPr lang="en-US" altLang="zh-CN" dirty="0" err="1" smtClean="0">
                <a:latin typeface="Arial" pitchFamily="34" charset="0"/>
              </a:rPr>
              <a:t>Naspter</a:t>
            </a:r>
            <a:r>
              <a:rPr lang="zh-CN" altLang="en-US" dirty="0" smtClean="0">
                <a:latin typeface="Arial" pitchFamily="34" charset="0"/>
              </a:rPr>
              <a:t>后来成为</a:t>
            </a:r>
            <a:r>
              <a:rPr lang="en-US" altLang="zh-CN" dirty="0" err="1" smtClean="0">
                <a:latin typeface="Arial" pitchFamily="34" charset="0"/>
              </a:rPr>
              <a:t>Roxio</a:t>
            </a:r>
            <a:r>
              <a:rPr lang="zh-CN" altLang="en-US" dirty="0" smtClean="0">
                <a:latin typeface="Arial" pitchFamily="34" charset="0"/>
              </a:rPr>
              <a:t>公司的资产。</a:t>
            </a:r>
            <a:r>
              <a:rPr lang="en-US" altLang="zh-CN" dirty="0" smtClean="0">
                <a:latin typeface="Arial" pitchFamily="34" charset="0"/>
              </a:rPr>
              <a:t>2006</a:t>
            </a:r>
            <a:r>
              <a:rPr lang="zh-CN" altLang="en-US" dirty="0" smtClean="0">
                <a:latin typeface="Arial" pitchFamily="34" charset="0"/>
              </a:rPr>
              <a:t>年</a:t>
            </a:r>
            <a:r>
              <a:rPr lang="en-US" altLang="zh-CN" dirty="0" smtClean="0">
                <a:latin typeface="Arial" pitchFamily="34" charset="0"/>
              </a:rPr>
              <a:t>12</a:t>
            </a:r>
            <a:r>
              <a:rPr lang="zh-CN" altLang="en-US" dirty="0" smtClean="0">
                <a:latin typeface="Arial" pitchFamily="34" charset="0"/>
              </a:rPr>
              <a:t>月，范宁又研发出了社交网络工具</a:t>
            </a:r>
            <a:r>
              <a:rPr lang="en-US" altLang="zh-CN" dirty="0" smtClean="0">
                <a:latin typeface="Arial" pitchFamily="34" charset="0"/>
              </a:rPr>
              <a:t>Rupture</a:t>
            </a:r>
            <a:r>
              <a:rPr lang="zh-CN" altLang="en-US" dirty="0" smtClean="0">
                <a:latin typeface="Arial" pitchFamily="34" charset="0"/>
              </a:rPr>
              <a:t>，供网络游戏</a:t>
            </a:r>
            <a:r>
              <a:rPr lang="en-US" altLang="zh-CN" dirty="0" smtClean="0">
                <a:latin typeface="Arial" pitchFamily="34" charset="0"/>
              </a:rPr>
              <a:t>《</a:t>
            </a:r>
            <a:r>
              <a:rPr lang="zh-CN" altLang="en-US" dirty="0" smtClean="0">
                <a:latin typeface="Arial" pitchFamily="34" charset="0"/>
              </a:rPr>
              <a:t>魔兽世界</a:t>
            </a:r>
            <a:r>
              <a:rPr lang="en-US" altLang="zh-CN" dirty="0" smtClean="0">
                <a:latin typeface="Arial" pitchFamily="34" charset="0"/>
              </a:rPr>
              <a:t>》</a:t>
            </a:r>
            <a:r>
              <a:rPr lang="zh-CN" altLang="en-US" dirty="0" smtClean="0">
                <a:latin typeface="Arial" pitchFamily="34" charset="0"/>
              </a:rPr>
              <a:t>的玩家方便地进行沟通。 </a:t>
            </a:r>
            <a:br>
              <a:rPr lang="zh-CN" altLang="en-US" dirty="0" smtClean="0">
                <a:latin typeface="Arial" pitchFamily="34" charset="0"/>
              </a:rPr>
            </a:br>
            <a:endParaRPr lang="en-US" altLang="zh-CN" b="1" dirty="0" smtClean="0">
              <a:latin typeface="Verdana" pitchFamily="34" charset="0"/>
            </a:endParaRPr>
          </a:p>
          <a:p>
            <a:pPr eaLnBrk="1" hangingPunct="1"/>
            <a:r>
              <a:rPr lang="zh-CN" altLang="en-US" b="1" dirty="0" smtClean="0">
                <a:latin typeface="Verdana" pitchFamily="34" charset="0"/>
              </a:rPr>
              <a:t>是</a:t>
            </a:r>
            <a:r>
              <a:rPr lang="en-US" altLang="zh-CN" b="1" dirty="0" smtClean="0">
                <a:latin typeface="Verdana" pitchFamily="34" charset="0"/>
              </a:rPr>
              <a:t>p2p</a:t>
            </a:r>
            <a:r>
              <a:rPr lang="zh-CN" altLang="en-US" b="1" dirty="0" smtClean="0">
                <a:latin typeface="Verdana" pitchFamily="34" charset="0"/>
              </a:rPr>
              <a:t>计算最著名的例子之一。</a:t>
            </a:r>
          </a:p>
          <a:p>
            <a:pPr eaLnBrk="1" hangingPunct="1">
              <a:buFontTx/>
              <a:buChar char="•"/>
            </a:pPr>
            <a:r>
              <a:rPr lang="en-US" altLang="zh-CN" b="1" dirty="0" smtClean="0">
                <a:latin typeface="Verdana" pitchFamily="34" charset="0"/>
              </a:rPr>
              <a:t>May 1999: </a:t>
            </a:r>
            <a:r>
              <a:rPr lang="en-US" altLang="zh-CN" dirty="0" smtClean="0">
                <a:latin typeface="Verdana" pitchFamily="34" charset="0"/>
              </a:rPr>
              <a:t>Napster Inc. file share service founded by Shawn Fanning and Sean Parker</a:t>
            </a:r>
          </a:p>
          <a:p>
            <a:pPr eaLnBrk="1" hangingPunct="1"/>
            <a:r>
              <a:rPr lang="en-US" altLang="zh-CN" dirty="0" smtClean="0">
                <a:latin typeface="Verdana" pitchFamily="34" charset="0"/>
              </a:rPr>
              <a:t>• </a:t>
            </a:r>
            <a:r>
              <a:rPr lang="en-US" altLang="zh-CN" b="1" dirty="0" smtClean="0">
                <a:latin typeface="Verdana" pitchFamily="34" charset="0"/>
              </a:rPr>
              <a:t>Dec 7 1999: </a:t>
            </a:r>
            <a:r>
              <a:rPr lang="en-US" altLang="zh-CN" dirty="0" smtClean="0">
                <a:latin typeface="Verdana" pitchFamily="34" charset="0"/>
              </a:rPr>
              <a:t>Recording Industry Association of America (RIAA) sues</a:t>
            </a:r>
          </a:p>
          <a:p>
            <a:pPr eaLnBrk="1" hangingPunct="1"/>
            <a:r>
              <a:rPr lang="en-US" altLang="zh-CN" dirty="0" smtClean="0">
                <a:latin typeface="Verdana" pitchFamily="34" charset="0"/>
              </a:rPr>
              <a:t>Napster for copyright infringement</a:t>
            </a:r>
          </a:p>
          <a:p>
            <a:pPr eaLnBrk="1" hangingPunct="1"/>
            <a:r>
              <a:rPr lang="en-US" altLang="zh-CN" dirty="0" smtClean="0">
                <a:latin typeface="Verdana" pitchFamily="34" charset="0"/>
              </a:rPr>
              <a:t>• </a:t>
            </a:r>
            <a:r>
              <a:rPr lang="en-US" altLang="zh-CN" b="1" dirty="0" smtClean="0">
                <a:latin typeface="Verdana" pitchFamily="34" charset="0"/>
              </a:rPr>
              <a:t>April 13, 2000: </a:t>
            </a:r>
            <a:r>
              <a:rPr lang="en-US" altLang="zh-CN" dirty="0" smtClean="0">
                <a:latin typeface="Verdana" pitchFamily="34" charset="0"/>
              </a:rPr>
              <a:t>Heavy metal rock group Metallica sues Napster for</a:t>
            </a:r>
          </a:p>
          <a:p>
            <a:pPr eaLnBrk="1" hangingPunct="1"/>
            <a:r>
              <a:rPr lang="en-US" altLang="zh-CN" dirty="0" smtClean="0">
                <a:latin typeface="Verdana" pitchFamily="34" charset="0"/>
              </a:rPr>
              <a:t>copyright infringement</a:t>
            </a:r>
          </a:p>
          <a:p>
            <a:pPr eaLnBrk="1" hangingPunct="1"/>
            <a:r>
              <a:rPr lang="en-US" altLang="zh-CN" dirty="0" smtClean="0">
                <a:latin typeface="Verdana" pitchFamily="34" charset="0"/>
              </a:rPr>
              <a:t>• </a:t>
            </a:r>
            <a:r>
              <a:rPr lang="en-US" altLang="zh-CN" b="1" dirty="0" smtClean="0">
                <a:latin typeface="Verdana" pitchFamily="34" charset="0"/>
              </a:rPr>
              <a:t>April 27, 2000: </a:t>
            </a:r>
            <a:r>
              <a:rPr lang="en-US" altLang="zh-CN" dirty="0" smtClean="0">
                <a:latin typeface="Verdana" pitchFamily="34" charset="0"/>
              </a:rPr>
              <a:t>Rapper Dr. </a:t>
            </a:r>
            <a:r>
              <a:rPr lang="en-US" altLang="zh-CN" dirty="0" err="1" smtClean="0">
                <a:latin typeface="Verdana" pitchFamily="34" charset="0"/>
              </a:rPr>
              <a:t>Dre</a:t>
            </a:r>
            <a:r>
              <a:rPr lang="en-US" altLang="zh-CN" dirty="0" smtClean="0">
                <a:latin typeface="Verdana" pitchFamily="34" charset="0"/>
              </a:rPr>
              <a:t> sues Napster</a:t>
            </a:r>
          </a:p>
          <a:p>
            <a:pPr eaLnBrk="1" hangingPunct="1"/>
            <a:r>
              <a:rPr lang="en-US" altLang="zh-CN" dirty="0" smtClean="0">
                <a:latin typeface="Verdana" pitchFamily="34" charset="0"/>
              </a:rPr>
              <a:t>• </a:t>
            </a:r>
            <a:r>
              <a:rPr lang="en-US" altLang="zh-CN" b="1" dirty="0" smtClean="0">
                <a:latin typeface="Verdana" pitchFamily="34" charset="0"/>
              </a:rPr>
              <a:t>May 3, 2000: </a:t>
            </a:r>
            <a:r>
              <a:rPr lang="en-US" altLang="zh-CN" dirty="0" smtClean="0">
                <a:latin typeface="Verdana" pitchFamily="34" charset="0"/>
              </a:rPr>
              <a:t>Metallica’s attorney claims 335,000 Internet users</a:t>
            </a:r>
          </a:p>
          <a:p>
            <a:pPr eaLnBrk="1" hangingPunct="1"/>
            <a:r>
              <a:rPr lang="en-US" altLang="zh-CN" dirty="0" smtClean="0">
                <a:latin typeface="Verdana" pitchFamily="34" charset="0"/>
              </a:rPr>
              <a:t>illegally share Metallica’s songs via Napster</a:t>
            </a:r>
          </a:p>
          <a:p>
            <a:pPr eaLnBrk="1" hangingPunct="1"/>
            <a:r>
              <a:rPr lang="en-US" altLang="zh-CN" dirty="0" smtClean="0">
                <a:latin typeface="Verdana" pitchFamily="34" charset="0"/>
              </a:rPr>
              <a:t>• </a:t>
            </a:r>
            <a:r>
              <a:rPr lang="en-US" altLang="zh-CN" b="1" dirty="0" smtClean="0">
                <a:latin typeface="Verdana" pitchFamily="34" charset="0"/>
              </a:rPr>
              <a:t>July 26, 2000: </a:t>
            </a:r>
            <a:r>
              <a:rPr lang="en-US" altLang="zh-CN" dirty="0" smtClean="0">
                <a:latin typeface="Verdana" pitchFamily="34" charset="0"/>
              </a:rPr>
              <a:t>Court orders Napster to shut down</a:t>
            </a:r>
          </a:p>
          <a:p>
            <a:pPr eaLnBrk="1" hangingPunct="1"/>
            <a:r>
              <a:rPr lang="en-US" altLang="zh-CN" dirty="0" smtClean="0">
                <a:latin typeface="Verdana" pitchFamily="34" charset="0"/>
              </a:rPr>
              <a:t>• </a:t>
            </a:r>
            <a:r>
              <a:rPr lang="en-US" altLang="zh-CN" b="1" dirty="0" smtClean="0">
                <a:latin typeface="Verdana" pitchFamily="34" charset="0"/>
              </a:rPr>
              <a:t>Oct 31, 2000: </a:t>
            </a:r>
            <a:r>
              <a:rPr lang="en-US" altLang="zh-CN" dirty="0" smtClean="0">
                <a:latin typeface="Verdana" pitchFamily="34" charset="0"/>
              </a:rPr>
              <a:t>Bertelsmann becomes a partner and drops lawsuit</a:t>
            </a:r>
          </a:p>
          <a:p>
            <a:pPr eaLnBrk="1" hangingPunct="1"/>
            <a:r>
              <a:rPr lang="en-US" altLang="zh-CN" dirty="0" smtClean="0">
                <a:latin typeface="Verdana" pitchFamily="34" charset="0"/>
              </a:rPr>
              <a:t>• </a:t>
            </a:r>
            <a:r>
              <a:rPr lang="en-US" altLang="zh-CN" b="1" dirty="0" smtClean="0">
                <a:latin typeface="Verdana" pitchFamily="34" charset="0"/>
              </a:rPr>
              <a:t>Feb 12, 2001: </a:t>
            </a:r>
            <a:r>
              <a:rPr lang="en-US" altLang="zh-CN" dirty="0" smtClean="0">
                <a:latin typeface="Verdana" pitchFamily="34" charset="0"/>
              </a:rPr>
              <a:t>Court orders Napster to cease trading copyrighted</a:t>
            </a:r>
          </a:p>
          <a:p>
            <a:pPr eaLnBrk="1" hangingPunct="1"/>
            <a:r>
              <a:rPr lang="en-US" altLang="zh-CN" dirty="0" smtClean="0">
                <a:latin typeface="Verdana" pitchFamily="34" charset="0"/>
              </a:rPr>
              <a:t>songs and to prevent subscribers to gain access to content on its</a:t>
            </a:r>
          </a:p>
          <a:p>
            <a:pPr eaLnBrk="1" hangingPunct="1"/>
            <a:r>
              <a:rPr lang="en-US" altLang="zh-CN" dirty="0" smtClean="0">
                <a:latin typeface="Verdana" pitchFamily="34" charset="0"/>
              </a:rPr>
              <a:t>search index that could potentially infringe copyrights</a:t>
            </a:r>
          </a:p>
          <a:p>
            <a:pPr eaLnBrk="1" hangingPunct="1"/>
            <a:r>
              <a:rPr lang="en-US" altLang="zh-CN" dirty="0" smtClean="0">
                <a:latin typeface="Verdana" pitchFamily="34" charset="0"/>
              </a:rPr>
              <a:t>• </a:t>
            </a:r>
            <a:r>
              <a:rPr lang="en-US" altLang="zh-CN" b="1" dirty="0" smtClean="0">
                <a:latin typeface="Verdana" pitchFamily="34" charset="0"/>
              </a:rPr>
              <a:t>Feb 20, 2001: </a:t>
            </a:r>
            <a:r>
              <a:rPr lang="en-US" altLang="zh-CN" dirty="0" smtClean="0">
                <a:latin typeface="Verdana" pitchFamily="34" charset="0"/>
              </a:rPr>
              <a:t>Napster offers $1 billion to record companies</a:t>
            </a:r>
          </a:p>
          <a:p>
            <a:pPr eaLnBrk="1" hangingPunct="1"/>
            <a:r>
              <a:rPr lang="en-US" altLang="zh-CN" dirty="0" smtClean="0">
                <a:latin typeface="Verdana" pitchFamily="34" charset="0"/>
              </a:rPr>
              <a:t>(rejected)</a:t>
            </a:r>
          </a:p>
          <a:p>
            <a:pPr eaLnBrk="1" hangingPunct="1"/>
            <a:r>
              <a:rPr lang="en-US" altLang="zh-CN" dirty="0" smtClean="0">
                <a:latin typeface="Verdana" pitchFamily="34" charset="0"/>
              </a:rPr>
              <a:t>• </a:t>
            </a:r>
            <a:r>
              <a:rPr lang="en-US" altLang="zh-CN" b="1" dirty="0" smtClean="0">
                <a:latin typeface="Verdana" pitchFamily="34" charset="0"/>
              </a:rPr>
              <a:t>March 2, 2001: </a:t>
            </a:r>
            <a:r>
              <a:rPr lang="en-US" altLang="zh-CN" dirty="0" smtClean="0">
                <a:latin typeface="Verdana" pitchFamily="34" charset="0"/>
              </a:rPr>
              <a:t>Napster installs software to satisfy the order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82A8CA0B-A82E-4A43-A459-9A95C9764648}" type="slidenum">
              <a:rPr lang="en-US" altLang="zh-CN" smtClean="0">
                <a:latin typeface="Arial" pitchFamily="34" charset="0"/>
              </a:rPr>
              <a:pPr/>
              <a:t>51</a:t>
            </a:fld>
            <a:endParaRPr lang="en-US" altLang="zh-CN" smtClean="0">
              <a:latin typeface="Arial" pitchFamily="34"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normAutofit fontScale="85000" lnSpcReduction="20000"/>
          </a:bodyPr>
          <a:lstStyle/>
          <a:p>
            <a:pPr eaLnBrk="1" hangingPunct="1"/>
            <a:endParaRPr lang="en-US" altLang="zh-CN" smtClean="0">
              <a:latin typeface="Arial" pitchFamily="34" charset="0"/>
            </a:endParaRPr>
          </a:p>
          <a:p>
            <a:pPr eaLnBrk="1" hangingPunct="1"/>
            <a:r>
              <a:rPr lang="zh-CN" altLang="en-US" smtClean="0">
                <a:latin typeface="Arial" pitchFamily="34" charset="0"/>
              </a:rPr>
              <a:t>早在</a:t>
            </a:r>
            <a:r>
              <a:rPr lang="en-US" altLang="zh-CN" smtClean="0">
                <a:latin typeface="Arial" pitchFamily="34" charset="0"/>
              </a:rPr>
              <a:t>1998</a:t>
            </a:r>
            <a:r>
              <a:rPr lang="zh-CN" altLang="en-US" smtClean="0">
                <a:latin typeface="Arial" pitchFamily="34" charset="0"/>
              </a:rPr>
              <a:t>年，美国东北波士顿大学的一年级新生、</a:t>
            </a:r>
            <a:r>
              <a:rPr lang="en-US" altLang="zh-CN" smtClean="0">
                <a:latin typeface="Arial" pitchFamily="34" charset="0"/>
              </a:rPr>
              <a:t>18</a:t>
            </a:r>
            <a:r>
              <a:rPr lang="zh-CN" altLang="en-US" smtClean="0">
                <a:latin typeface="Arial" pitchFamily="34" charset="0"/>
              </a:rPr>
              <a:t>岁的肖恩</a:t>
            </a:r>
            <a:r>
              <a:rPr lang="en-US" altLang="zh-CN" smtClean="0">
                <a:latin typeface="Arial" pitchFamily="34" charset="0"/>
              </a:rPr>
              <a:t>?</a:t>
            </a:r>
            <a:r>
              <a:rPr lang="zh-CN" altLang="en-US" smtClean="0">
                <a:latin typeface="Arial" pitchFamily="34" charset="0"/>
              </a:rPr>
              <a:t>范宁为了能够解决他的室友的一个问题</a:t>
            </a:r>
            <a:r>
              <a:rPr lang="en-US" altLang="zh-CN" smtClean="0">
                <a:latin typeface="Arial" pitchFamily="34" charset="0"/>
              </a:rPr>
              <a:t>——</a:t>
            </a:r>
            <a:r>
              <a:rPr lang="zh-CN" altLang="en-US" smtClean="0">
                <a:latin typeface="Arial" pitchFamily="34" charset="0"/>
              </a:rPr>
              <a:t>如何在网上找到音乐而编写的一个简单的程序，这个程序能够搜索音乐文件并提供检索，把所有的音乐文件地址存放在一个集中的服务器中，这样使用者就能够方便地过滤上百的地址而找到自己需要的</a:t>
            </a:r>
            <a:r>
              <a:rPr lang="en-US" altLang="zh-CN" smtClean="0">
                <a:latin typeface="Arial" pitchFamily="34" charset="0"/>
              </a:rPr>
              <a:t>MP3</a:t>
            </a:r>
            <a:r>
              <a:rPr lang="zh-CN" altLang="en-US" smtClean="0">
                <a:latin typeface="Arial" pitchFamily="34" charset="0"/>
              </a:rPr>
              <a:t>文件。到了</a:t>
            </a:r>
            <a:r>
              <a:rPr lang="en-US" altLang="zh-CN" smtClean="0">
                <a:latin typeface="Arial" pitchFamily="34" charset="0"/>
              </a:rPr>
              <a:t>1999</a:t>
            </a:r>
            <a:r>
              <a:rPr lang="zh-CN" altLang="en-US" smtClean="0">
                <a:latin typeface="Arial" pitchFamily="34" charset="0"/>
              </a:rPr>
              <a:t>年，令他们没有想到的是，这个叫做</a:t>
            </a:r>
            <a:r>
              <a:rPr lang="en-US" altLang="zh-CN" smtClean="0">
                <a:latin typeface="Arial" pitchFamily="34" charset="0"/>
              </a:rPr>
              <a:t>Napster</a:t>
            </a:r>
            <a:r>
              <a:rPr lang="zh-CN" altLang="en-US" smtClean="0">
                <a:latin typeface="Arial" pitchFamily="34" charset="0"/>
              </a:rPr>
              <a:t>的程序成为了人们争相转告的“杀手程序”</a:t>
            </a:r>
            <a:r>
              <a:rPr lang="en-US" altLang="zh-CN" smtClean="0">
                <a:latin typeface="Arial" pitchFamily="34" charset="0"/>
              </a:rPr>
              <a:t>——</a:t>
            </a:r>
            <a:r>
              <a:rPr lang="zh-CN" altLang="en-US" smtClean="0">
                <a:latin typeface="Arial" pitchFamily="34" charset="0"/>
              </a:rPr>
              <a:t>它令无数散布在互联网上的音乐爱好者美梦成真，无数人在一夜之内开始使用</a:t>
            </a:r>
            <a:r>
              <a:rPr lang="en-US" altLang="zh-CN" smtClean="0">
                <a:latin typeface="Arial" pitchFamily="34" charset="0"/>
              </a:rPr>
              <a:t>Napster</a:t>
            </a:r>
            <a:r>
              <a:rPr lang="zh-CN" altLang="en-US" smtClean="0">
                <a:latin typeface="Arial" pitchFamily="34" charset="0"/>
              </a:rPr>
              <a:t>。在最高峰时</a:t>
            </a:r>
            <a:r>
              <a:rPr lang="en-US" altLang="zh-CN" smtClean="0">
                <a:latin typeface="Arial" pitchFamily="34" charset="0"/>
              </a:rPr>
              <a:t>Napster</a:t>
            </a:r>
            <a:r>
              <a:rPr lang="zh-CN" altLang="en-US" smtClean="0">
                <a:latin typeface="Arial" pitchFamily="34" charset="0"/>
              </a:rPr>
              <a:t>网络有</a:t>
            </a:r>
            <a:r>
              <a:rPr lang="en-US" altLang="zh-CN" smtClean="0">
                <a:latin typeface="Arial" pitchFamily="34" charset="0"/>
              </a:rPr>
              <a:t>8000</a:t>
            </a:r>
            <a:r>
              <a:rPr lang="zh-CN" altLang="en-US" smtClean="0">
                <a:latin typeface="Arial" pitchFamily="34" charset="0"/>
              </a:rPr>
              <a:t>万的注册用户，这是一个让其他所有网络望尘莫及的数字。这大概可以作为</a:t>
            </a:r>
            <a:r>
              <a:rPr lang="en-US" altLang="zh-CN" smtClean="0">
                <a:latin typeface="Arial" pitchFamily="34" charset="0"/>
              </a:rPr>
              <a:t>P2P</a:t>
            </a:r>
            <a:r>
              <a:rPr lang="zh-CN" altLang="en-US" smtClean="0">
                <a:latin typeface="Arial" pitchFamily="34" charset="0"/>
              </a:rPr>
              <a:t>软件成功进入人们生活的一个标志。</a:t>
            </a:r>
            <a:endParaRPr lang="en-US" altLang="zh-CN" smtClean="0">
              <a:latin typeface="Arial" pitchFamily="34" charset="0"/>
            </a:endParaRPr>
          </a:p>
          <a:p>
            <a:pPr eaLnBrk="1" hangingPunct="1"/>
            <a:r>
              <a:rPr lang="en-US" altLang="zh-CN" smtClean="0">
                <a:latin typeface="Arial" pitchFamily="34" charset="0"/>
              </a:rPr>
              <a:t>Shawn Fanning</a:t>
            </a:r>
            <a:r>
              <a:rPr lang="zh-CN" altLang="en-US" smtClean="0">
                <a:latin typeface="Arial" pitchFamily="34" charset="0"/>
              </a:rPr>
              <a:t>出生于</a:t>
            </a:r>
            <a:r>
              <a:rPr lang="en-US" altLang="zh-CN" smtClean="0">
                <a:latin typeface="Arial" pitchFamily="34" charset="0"/>
              </a:rPr>
              <a:t>1980</a:t>
            </a:r>
            <a:r>
              <a:rPr lang="zh-CN" altLang="en-US" smtClean="0">
                <a:latin typeface="Arial" pitchFamily="34" charset="0"/>
              </a:rPr>
              <a:t>年</a:t>
            </a:r>
            <a:r>
              <a:rPr lang="en-US" altLang="zh-CN" smtClean="0">
                <a:latin typeface="Arial" pitchFamily="34" charset="0"/>
              </a:rPr>
              <a:t>11</a:t>
            </a:r>
            <a:r>
              <a:rPr lang="zh-CN" altLang="en-US" smtClean="0">
                <a:latin typeface="Arial" pitchFamily="34" charset="0"/>
              </a:rPr>
              <a:t>月</a:t>
            </a:r>
            <a:r>
              <a:rPr lang="en-US" altLang="zh-CN" smtClean="0">
                <a:latin typeface="Arial" pitchFamily="34" charset="0"/>
              </a:rPr>
              <a:t>22</a:t>
            </a:r>
            <a:r>
              <a:rPr lang="zh-CN" altLang="en-US" smtClean="0">
                <a:latin typeface="Arial" pitchFamily="34" charset="0"/>
              </a:rPr>
              <a:t>日，在</a:t>
            </a:r>
            <a:r>
              <a:rPr lang="en-US" altLang="zh-CN" smtClean="0">
                <a:latin typeface="Arial" pitchFamily="34" charset="0"/>
              </a:rPr>
              <a:t>Massachusetts</a:t>
            </a:r>
            <a:r>
              <a:rPr lang="zh-CN" altLang="en-US" smtClean="0">
                <a:latin typeface="Arial" pitchFamily="34" charset="0"/>
              </a:rPr>
              <a:t>的</a:t>
            </a:r>
            <a:r>
              <a:rPr lang="en-US" altLang="zh-CN" smtClean="0">
                <a:latin typeface="Arial" pitchFamily="34" charset="0"/>
              </a:rPr>
              <a:t>Brockton</a:t>
            </a:r>
            <a:r>
              <a:rPr lang="zh-CN" altLang="en-US" smtClean="0">
                <a:latin typeface="Arial" pitchFamily="34" charset="0"/>
              </a:rPr>
              <a:t>，计算机程序员。是全球第一个走红的</a:t>
            </a:r>
            <a:r>
              <a:rPr lang="en-US" altLang="zh-CN" smtClean="0">
                <a:latin typeface="Arial" pitchFamily="34" charset="0"/>
              </a:rPr>
              <a:t>P2P</a:t>
            </a:r>
            <a:r>
              <a:rPr lang="zh-CN" altLang="en-US" smtClean="0">
                <a:latin typeface="Arial" pitchFamily="34" charset="0"/>
              </a:rPr>
              <a:t>文件共享平台</a:t>
            </a:r>
            <a:r>
              <a:rPr lang="en-US" altLang="zh-CN" smtClean="0">
                <a:latin typeface="Arial" pitchFamily="34" charset="0"/>
              </a:rPr>
              <a:t>Naspter</a:t>
            </a:r>
            <a:r>
              <a:rPr lang="zh-CN" altLang="en-US" smtClean="0">
                <a:latin typeface="Arial" pitchFamily="34" charset="0"/>
              </a:rPr>
              <a:t>的创始人。</a:t>
            </a:r>
            <a:br>
              <a:rPr lang="zh-CN" altLang="en-US" smtClean="0">
                <a:latin typeface="Arial" pitchFamily="34" charset="0"/>
              </a:rPr>
            </a:br>
            <a:r>
              <a:rPr lang="zh-CN" altLang="en-US" smtClean="0">
                <a:latin typeface="Arial" pitchFamily="34" charset="0"/>
              </a:rPr>
              <a:t>范宁在</a:t>
            </a:r>
            <a:r>
              <a:rPr lang="en-US" altLang="zh-CN" smtClean="0">
                <a:latin typeface="Arial" pitchFamily="34" charset="0"/>
              </a:rPr>
              <a:t>1998</a:t>
            </a:r>
            <a:r>
              <a:rPr lang="zh-CN" altLang="en-US" smtClean="0">
                <a:latin typeface="Arial" pitchFamily="34" charset="0"/>
              </a:rPr>
              <a:t>年美国西北大学读书时创立了</a:t>
            </a:r>
            <a:r>
              <a:rPr lang="en-US" altLang="zh-CN" smtClean="0">
                <a:latin typeface="Arial" pitchFamily="34" charset="0"/>
              </a:rPr>
              <a:t>Napster</a:t>
            </a:r>
            <a:r>
              <a:rPr lang="zh-CN" altLang="en-US" smtClean="0">
                <a:latin typeface="Arial" pitchFamily="34" charset="0"/>
              </a:rPr>
              <a:t>。不过，在经历过多次由唱片业主导的法律诉讼后，</a:t>
            </a:r>
            <a:r>
              <a:rPr lang="en-US" altLang="zh-CN" smtClean="0">
                <a:latin typeface="Arial" pitchFamily="34" charset="0"/>
              </a:rPr>
              <a:t>Naspter</a:t>
            </a:r>
            <a:r>
              <a:rPr lang="zh-CN" altLang="en-US" smtClean="0">
                <a:latin typeface="Arial" pitchFamily="34" charset="0"/>
              </a:rPr>
              <a:t>后来成为</a:t>
            </a:r>
            <a:r>
              <a:rPr lang="en-US" altLang="zh-CN" smtClean="0">
                <a:latin typeface="Arial" pitchFamily="34" charset="0"/>
              </a:rPr>
              <a:t>Roxio</a:t>
            </a:r>
            <a:r>
              <a:rPr lang="zh-CN" altLang="en-US" smtClean="0">
                <a:latin typeface="Arial" pitchFamily="34" charset="0"/>
              </a:rPr>
              <a:t>公司的资产。</a:t>
            </a:r>
            <a:r>
              <a:rPr lang="en-US" altLang="zh-CN" smtClean="0">
                <a:latin typeface="Arial" pitchFamily="34" charset="0"/>
              </a:rPr>
              <a:t>2006</a:t>
            </a:r>
            <a:r>
              <a:rPr lang="zh-CN" altLang="en-US" smtClean="0">
                <a:latin typeface="Arial" pitchFamily="34" charset="0"/>
              </a:rPr>
              <a:t>年</a:t>
            </a:r>
            <a:r>
              <a:rPr lang="en-US" altLang="zh-CN" smtClean="0">
                <a:latin typeface="Arial" pitchFamily="34" charset="0"/>
              </a:rPr>
              <a:t>12</a:t>
            </a:r>
            <a:r>
              <a:rPr lang="zh-CN" altLang="en-US" smtClean="0">
                <a:latin typeface="Arial" pitchFamily="34" charset="0"/>
              </a:rPr>
              <a:t>月，范宁又研发出了社交网络工具</a:t>
            </a:r>
            <a:r>
              <a:rPr lang="en-US" altLang="zh-CN" smtClean="0">
                <a:latin typeface="Arial" pitchFamily="34" charset="0"/>
              </a:rPr>
              <a:t>Rupture</a:t>
            </a:r>
            <a:r>
              <a:rPr lang="zh-CN" altLang="en-US" smtClean="0">
                <a:latin typeface="Arial" pitchFamily="34" charset="0"/>
              </a:rPr>
              <a:t>，供网络游戏</a:t>
            </a:r>
            <a:r>
              <a:rPr lang="en-US" altLang="zh-CN" smtClean="0">
                <a:latin typeface="Arial" pitchFamily="34" charset="0"/>
              </a:rPr>
              <a:t>《</a:t>
            </a:r>
            <a:r>
              <a:rPr lang="zh-CN" altLang="en-US" smtClean="0">
                <a:latin typeface="Arial" pitchFamily="34" charset="0"/>
              </a:rPr>
              <a:t>魔兽世界</a:t>
            </a:r>
            <a:r>
              <a:rPr lang="en-US" altLang="zh-CN" smtClean="0">
                <a:latin typeface="Arial" pitchFamily="34" charset="0"/>
              </a:rPr>
              <a:t>》</a:t>
            </a:r>
            <a:r>
              <a:rPr lang="zh-CN" altLang="en-US" smtClean="0">
                <a:latin typeface="Arial" pitchFamily="34" charset="0"/>
              </a:rPr>
              <a:t>的玩家方便地进行沟通。 </a:t>
            </a:r>
            <a:br>
              <a:rPr lang="zh-CN" altLang="en-US" smtClean="0">
                <a:latin typeface="Arial" pitchFamily="34" charset="0"/>
              </a:rPr>
            </a:br>
            <a:endParaRPr lang="en-US" altLang="zh-CN" b="1" smtClean="0">
              <a:latin typeface="Verdana" pitchFamily="34" charset="0"/>
            </a:endParaRPr>
          </a:p>
          <a:p>
            <a:pPr eaLnBrk="1" hangingPunct="1"/>
            <a:r>
              <a:rPr lang="zh-CN" altLang="en-US" b="1" smtClean="0">
                <a:latin typeface="Verdana" pitchFamily="34" charset="0"/>
              </a:rPr>
              <a:t>是</a:t>
            </a:r>
            <a:r>
              <a:rPr lang="en-US" altLang="zh-CN" b="1" smtClean="0">
                <a:latin typeface="Verdana" pitchFamily="34" charset="0"/>
              </a:rPr>
              <a:t>p2p</a:t>
            </a:r>
            <a:r>
              <a:rPr lang="zh-CN" altLang="en-US" b="1" smtClean="0">
                <a:latin typeface="Verdana" pitchFamily="34" charset="0"/>
              </a:rPr>
              <a:t>计算最著名的例子之一。</a:t>
            </a:r>
          </a:p>
          <a:p>
            <a:pPr eaLnBrk="1" hangingPunct="1">
              <a:buFontTx/>
              <a:buChar char="•"/>
            </a:pPr>
            <a:r>
              <a:rPr lang="en-US" altLang="zh-CN" b="1" smtClean="0">
                <a:latin typeface="Verdana" pitchFamily="34" charset="0"/>
              </a:rPr>
              <a:t>May 1999: </a:t>
            </a:r>
            <a:r>
              <a:rPr lang="en-US" altLang="zh-CN" smtClean="0">
                <a:latin typeface="Verdana" pitchFamily="34" charset="0"/>
              </a:rPr>
              <a:t>Napster Inc. file share service founded by Shawn Fanning and Sean Parker</a:t>
            </a:r>
          </a:p>
          <a:p>
            <a:pPr eaLnBrk="1" hangingPunct="1"/>
            <a:r>
              <a:rPr lang="en-US" altLang="zh-CN" smtClean="0">
                <a:latin typeface="Verdana" pitchFamily="34" charset="0"/>
              </a:rPr>
              <a:t>• </a:t>
            </a:r>
            <a:r>
              <a:rPr lang="en-US" altLang="zh-CN" b="1" smtClean="0">
                <a:latin typeface="Verdana" pitchFamily="34" charset="0"/>
              </a:rPr>
              <a:t>Dec 7 1999: </a:t>
            </a:r>
            <a:r>
              <a:rPr lang="en-US" altLang="zh-CN" smtClean="0">
                <a:latin typeface="Verdana" pitchFamily="34" charset="0"/>
              </a:rPr>
              <a:t>Recording Industry Association of America (RIAA) sues</a:t>
            </a:r>
          </a:p>
          <a:p>
            <a:pPr eaLnBrk="1" hangingPunct="1"/>
            <a:r>
              <a:rPr lang="en-US" altLang="zh-CN" smtClean="0">
                <a:latin typeface="Verdana" pitchFamily="34" charset="0"/>
              </a:rPr>
              <a:t>Napster for copyright infringement</a:t>
            </a:r>
          </a:p>
          <a:p>
            <a:pPr eaLnBrk="1" hangingPunct="1"/>
            <a:r>
              <a:rPr lang="en-US" altLang="zh-CN" smtClean="0">
                <a:latin typeface="Verdana" pitchFamily="34" charset="0"/>
              </a:rPr>
              <a:t>• </a:t>
            </a:r>
            <a:r>
              <a:rPr lang="en-US" altLang="zh-CN" b="1" smtClean="0">
                <a:latin typeface="Verdana" pitchFamily="34" charset="0"/>
              </a:rPr>
              <a:t>April 13, 2000: </a:t>
            </a:r>
            <a:r>
              <a:rPr lang="en-US" altLang="zh-CN" smtClean="0">
                <a:latin typeface="Verdana" pitchFamily="34" charset="0"/>
              </a:rPr>
              <a:t>Heavy metal rock group Metallica sues Napster for</a:t>
            </a:r>
          </a:p>
          <a:p>
            <a:pPr eaLnBrk="1" hangingPunct="1"/>
            <a:r>
              <a:rPr lang="en-US" altLang="zh-CN" smtClean="0">
                <a:latin typeface="Verdana" pitchFamily="34" charset="0"/>
              </a:rPr>
              <a:t>copyright infringement</a:t>
            </a:r>
          </a:p>
          <a:p>
            <a:pPr eaLnBrk="1" hangingPunct="1"/>
            <a:r>
              <a:rPr lang="en-US" altLang="zh-CN" smtClean="0">
                <a:latin typeface="Verdana" pitchFamily="34" charset="0"/>
              </a:rPr>
              <a:t>• </a:t>
            </a:r>
            <a:r>
              <a:rPr lang="en-US" altLang="zh-CN" b="1" smtClean="0">
                <a:latin typeface="Verdana" pitchFamily="34" charset="0"/>
              </a:rPr>
              <a:t>April 27, 2000: </a:t>
            </a:r>
            <a:r>
              <a:rPr lang="en-US" altLang="zh-CN" smtClean="0">
                <a:latin typeface="Verdana" pitchFamily="34" charset="0"/>
              </a:rPr>
              <a:t>Rapper Dr. Dre sues Napster</a:t>
            </a:r>
          </a:p>
          <a:p>
            <a:pPr eaLnBrk="1" hangingPunct="1"/>
            <a:r>
              <a:rPr lang="en-US" altLang="zh-CN" smtClean="0">
                <a:latin typeface="Verdana" pitchFamily="34" charset="0"/>
              </a:rPr>
              <a:t>• </a:t>
            </a:r>
            <a:r>
              <a:rPr lang="en-US" altLang="zh-CN" b="1" smtClean="0">
                <a:latin typeface="Verdana" pitchFamily="34" charset="0"/>
              </a:rPr>
              <a:t>May 3, 2000: </a:t>
            </a:r>
            <a:r>
              <a:rPr lang="en-US" altLang="zh-CN" smtClean="0">
                <a:latin typeface="Verdana" pitchFamily="34" charset="0"/>
              </a:rPr>
              <a:t>Metallica’s attorney claims 335,000 Internet users</a:t>
            </a:r>
          </a:p>
          <a:p>
            <a:pPr eaLnBrk="1" hangingPunct="1"/>
            <a:r>
              <a:rPr lang="en-US" altLang="zh-CN" smtClean="0">
                <a:latin typeface="Verdana" pitchFamily="34" charset="0"/>
              </a:rPr>
              <a:t>illegally share Metallica’s songs via Napster</a:t>
            </a:r>
          </a:p>
          <a:p>
            <a:pPr eaLnBrk="1" hangingPunct="1"/>
            <a:r>
              <a:rPr lang="en-US" altLang="zh-CN" smtClean="0">
                <a:latin typeface="Verdana" pitchFamily="34" charset="0"/>
              </a:rPr>
              <a:t>• </a:t>
            </a:r>
            <a:r>
              <a:rPr lang="en-US" altLang="zh-CN" b="1" smtClean="0">
                <a:latin typeface="Verdana" pitchFamily="34" charset="0"/>
              </a:rPr>
              <a:t>July 26, 2000: </a:t>
            </a:r>
            <a:r>
              <a:rPr lang="en-US" altLang="zh-CN" smtClean="0">
                <a:latin typeface="Verdana" pitchFamily="34" charset="0"/>
              </a:rPr>
              <a:t>Court orders Napster to shut down</a:t>
            </a:r>
          </a:p>
          <a:p>
            <a:pPr eaLnBrk="1" hangingPunct="1"/>
            <a:r>
              <a:rPr lang="en-US" altLang="zh-CN" smtClean="0">
                <a:latin typeface="Verdana" pitchFamily="34" charset="0"/>
              </a:rPr>
              <a:t>• </a:t>
            </a:r>
            <a:r>
              <a:rPr lang="en-US" altLang="zh-CN" b="1" smtClean="0">
                <a:latin typeface="Verdana" pitchFamily="34" charset="0"/>
              </a:rPr>
              <a:t>Oct 31, 2000: </a:t>
            </a:r>
            <a:r>
              <a:rPr lang="en-US" altLang="zh-CN" smtClean="0">
                <a:latin typeface="Verdana" pitchFamily="34" charset="0"/>
              </a:rPr>
              <a:t>Bertelsmann becomes a partner and drops lawsuit</a:t>
            </a:r>
          </a:p>
          <a:p>
            <a:pPr eaLnBrk="1" hangingPunct="1"/>
            <a:r>
              <a:rPr lang="en-US" altLang="zh-CN" smtClean="0">
                <a:latin typeface="Verdana" pitchFamily="34" charset="0"/>
              </a:rPr>
              <a:t>• </a:t>
            </a:r>
            <a:r>
              <a:rPr lang="en-US" altLang="zh-CN" b="1" smtClean="0">
                <a:latin typeface="Verdana" pitchFamily="34" charset="0"/>
              </a:rPr>
              <a:t>Feb 12, 2001: </a:t>
            </a:r>
            <a:r>
              <a:rPr lang="en-US" altLang="zh-CN" smtClean="0">
                <a:latin typeface="Verdana" pitchFamily="34" charset="0"/>
              </a:rPr>
              <a:t>Court orders Napster to cease trading copyrighted</a:t>
            </a:r>
          </a:p>
          <a:p>
            <a:pPr eaLnBrk="1" hangingPunct="1"/>
            <a:r>
              <a:rPr lang="en-US" altLang="zh-CN" smtClean="0">
                <a:latin typeface="Verdana" pitchFamily="34" charset="0"/>
              </a:rPr>
              <a:t>songs and to prevent subscribers to gain access to content on its</a:t>
            </a:r>
          </a:p>
          <a:p>
            <a:pPr eaLnBrk="1" hangingPunct="1"/>
            <a:r>
              <a:rPr lang="en-US" altLang="zh-CN" smtClean="0">
                <a:latin typeface="Verdana" pitchFamily="34" charset="0"/>
              </a:rPr>
              <a:t>search index that could potentially infringe copyrights</a:t>
            </a:r>
          </a:p>
          <a:p>
            <a:pPr eaLnBrk="1" hangingPunct="1"/>
            <a:r>
              <a:rPr lang="en-US" altLang="zh-CN" smtClean="0">
                <a:latin typeface="Verdana" pitchFamily="34" charset="0"/>
              </a:rPr>
              <a:t>• </a:t>
            </a:r>
            <a:r>
              <a:rPr lang="en-US" altLang="zh-CN" b="1" smtClean="0">
                <a:latin typeface="Verdana" pitchFamily="34" charset="0"/>
              </a:rPr>
              <a:t>Feb 20, 2001: </a:t>
            </a:r>
            <a:r>
              <a:rPr lang="en-US" altLang="zh-CN" smtClean="0">
                <a:latin typeface="Verdana" pitchFamily="34" charset="0"/>
              </a:rPr>
              <a:t>Napster offers $1 billion to record companies</a:t>
            </a:r>
          </a:p>
          <a:p>
            <a:pPr eaLnBrk="1" hangingPunct="1"/>
            <a:r>
              <a:rPr lang="en-US" altLang="zh-CN" smtClean="0">
                <a:latin typeface="Verdana" pitchFamily="34" charset="0"/>
              </a:rPr>
              <a:t>(rejected)</a:t>
            </a:r>
          </a:p>
          <a:p>
            <a:pPr eaLnBrk="1" hangingPunct="1"/>
            <a:r>
              <a:rPr lang="en-US" altLang="zh-CN" smtClean="0">
                <a:latin typeface="Verdana" pitchFamily="34" charset="0"/>
              </a:rPr>
              <a:t>• </a:t>
            </a:r>
            <a:r>
              <a:rPr lang="en-US" altLang="zh-CN" b="1" smtClean="0">
                <a:latin typeface="Verdana" pitchFamily="34" charset="0"/>
              </a:rPr>
              <a:t>March 2, 2001: </a:t>
            </a:r>
            <a:r>
              <a:rPr lang="en-US" altLang="zh-CN" smtClean="0">
                <a:latin typeface="Verdana" pitchFamily="34" charset="0"/>
              </a:rPr>
              <a:t>Napster installs software to satisfy the order</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BED50853-DBE7-4876-BBC6-0D9B3C060E03}" type="slidenum">
              <a:rPr lang="en-US" altLang="zh-CN"/>
              <a:pPr/>
              <a:t>52</a:t>
            </a:fld>
            <a:endParaRPr lang="en-US" altLang="zh-CN"/>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xfrm>
            <a:off x="914400" y="4343400"/>
            <a:ext cx="5029200" cy="4114800"/>
          </a:xfrm>
          <a:noFill/>
          <a:ln/>
        </p:spPr>
        <p:txBody>
          <a:bodyPr/>
          <a:lstStyle/>
          <a:p>
            <a:pPr eaLnBrk="1" hangingPunct="1">
              <a:spcBef>
                <a:spcPct val="80000"/>
              </a:spcBef>
              <a:buClr>
                <a:schemeClr val="tx1"/>
              </a:buClr>
              <a:buSzPct val="50000"/>
              <a:buFont typeface="Monotype Sorts" pitchFamily="2" charset="2"/>
              <a:buNone/>
            </a:pPr>
            <a:r>
              <a:rPr lang="en-US" altLang="zh-CN" smtClean="0">
                <a:latin typeface="Arial" pitchFamily="34" charset="0"/>
              </a:rPr>
              <a:t>The rapid growing Internet services are provided by an </a:t>
            </a:r>
            <a:r>
              <a:rPr lang="en-US" altLang="zh-CN" smtClean="0">
                <a:solidFill>
                  <a:schemeClr val="tx2"/>
                </a:solidFill>
                <a:latin typeface="Arial" pitchFamily="34" charset="0"/>
              </a:rPr>
              <a:t>increasing number</a:t>
            </a:r>
            <a:r>
              <a:rPr lang="en-US" altLang="zh-CN" smtClean="0">
                <a:latin typeface="Arial" pitchFamily="34" charset="0"/>
              </a:rPr>
              <a:t> of </a:t>
            </a:r>
            <a:r>
              <a:rPr lang="en-US" altLang="zh-CN" smtClean="0">
                <a:solidFill>
                  <a:srgbClr val="FF0000"/>
                </a:solidFill>
                <a:latin typeface="Arial" pitchFamily="34" charset="0"/>
              </a:rPr>
              <a:t>peers</a:t>
            </a:r>
            <a:r>
              <a:rPr lang="en-US" altLang="zh-CN" smtClean="0">
                <a:latin typeface="Arial" pitchFamily="34" charset="0"/>
              </a:rPr>
              <a:t>.</a:t>
            </a:r>
            <a:endParaRPr lang="en-US" altLang="zh-CN" smtClean="0">
              <a:solidFill>
                <a:srgbClr val="FF0000"/>
              </a:solidFill>
              <a:latin typeface="Arial" pitchFamily="34" charset="0"/>
            </a:endParaRPr>
          </a:p>
          <a:p>
            <a:pPr eaLnBrk="1" hangingPunct="1">
              <a:spcBef>
                <a:spcPct val="80000"/>
              </a:spcBef>
              <a:buClr>
                <a:schemeClr val="tx1"/>
              </a:buClr>
              <a:buSzPct val="50000"/>
              <a:buFont typeface="Monotype Sorts" pitchFamily="2" charset="2"/>
              <a:buNone/>
            </a:pPr>
            <a:r>
              <a:rPr lang="en-US" altLang="zh-CN" smtClean="0">
                <a:solidFill>
                  <a:srgbClr val="FF0000"/>
                </a:solidFill>
                <a:latin typeface="Arial" pitchFamily="34" charset="0"/>
              </a:rPr>
              <a:t>Variety of devices</a:t>
            </a:r>
            <a:r>
              <a:rPr lang="en-US" altLang="zh-CN" smtClean="0">
                <a:latin typeface="Arial" pitchFamily="34" charset="0"/>
              </a:rPr>
              <a:t>: ranging from a cell phone to a Supercomputer Center.</a:t>
            </a:r>
            <a:endParaRPr lang="en-US" altLang="zh-CN" smtClean="0">
              <a:solidFill>
                <a:srgbClr val="FF0000"/>
              </a:solidFill>
              <a:latin typeface="Arial" pitchFamily="34" charset="0"/>
            </a:endParaRPr>
          </a:p>
          <a:p>
            <a:pPr eaLnBrk="1" hangingPunct="1">
              <a:spcBef>
                <a:spcPct val="80000"/>
              </a:spcBef>
              <a:buClr>
                <a:schemeClr val="tx1"/>
              </a:buClr>
              <a:buSzPct val="50000"/>
              <a:buFont typeface="Monotype Sorts" pitchFamily="2" charset="2"/>
              <a:buNone/>
            </a:pPr>
            <a:r>
              <a:rPr lang="en-US" altLang="zh-CN" smtClean="0">
                <a:solidFill>
                  <a:srgbClr val="FF0000"/>
                </a:solidFill>
                <a:latin typeface="Arial" pitchFamily="34" charset="0"/>
              </a:rPr>
              <a:t>Pervasive computing</a:t>
            </a:r>
            <a:r>
              <a:rPr lang="en-US" altLang="zh-CN" smtClean="0">
                <a:latin typeface="Arial" pitchFamily="34" charset="0"/>
              </a:rPr>
              <a:t>: access information and services anytime and anywhere.</a:t>
            </a:r>
          </a:p>
          <a:p>
            <a:pPr eaLnBrk="1" hangingPunct="1"/>
            <a:endParaRPr lang="en-US" altLang="zh-CN" smtClean="0">
              <a:latin typeface="Arial"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B6BBE360-B6B9-42A9-899F-628AA1498CCB}" type="slidenum">
              <a:rPr lang="zh-TW" altLang="en-US"/>
              <a:pPr/>
              <a:t>53</a:t>
            </a:fld>
            <a:endParaRPr lang="en-US" altLang="zh-TW"/>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413C519E-F285-4E42-82B9-C59F4F2D761E}" type="slidenum">
              <a:rPr lang="en-US" altLang="zh-CN"/>
              <a:pPr/>
              <a:t>55</a:t>
            </a:fld>
            <a:endParaRPr lang="en-US" altLang="zh-CN"/>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pPr eaLnBrk="1" hangingPunct="1"/>
            <a:r>
              <a:rPr lang="en-US" altLang="zh-CN" smtClean="0">
                <a:latin typeface="Arial" pitchFamily="34" charset="0"/>
              </a:rPr>
              <a:t>Heterogeneous in both the physical nodes and the applications that are run. The protocol makes it very clear that you must allow multiple types of clients to connect to each other.</a:t>
            </a:r>
          </a:p>
          <a:p>
            <a:pPr eaLnBrk="1" hangingPunct="1"/>
            <a:endParaRPr lang="en-US" altLang="zh-CN" smtClean="0">
              <a:latin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AEAAB9D3-F539-47E3-B4B7-CFBB637D634B}" type="slidenum">
              <a:rPr lang="en-US" altLang="zh-CN"/>
              <a:pPr/>
              <a:t>56</a:t>
            </a:fld>
            <a:endParaRPr lang="en-US" altLang="zh-CN"/>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r>
              <a:rPr lang="en-US" altLang="zh-CN" smtClean="0">
                <a:latin typeface="Arial" pitchFamily="34" charset="0"/>
              </a:rPr>
              <a:t>Heterogeneous in both the physical nodes and the applications that are run. The protocol makes it very clear that you must allow multiple types of clients to connect to each other.</a:t>
            </a:r>
          </a:p>
          <a:p>
            <a:pPr eaLnBrk="1" hangingPunct="1"/>
            <a:endParaRPr lang="en-US" altLang="zh-CN" smtClean="0">
              <a:latin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14D36BAB-C373-4990-9321-4B5EDA484307}" type="slidenum">
              <a:rPr lang="en-US" altLang="zh-CN"/>
              <a:pPr/>
              <a:t>57</a:t>
            </a:fld>
            <a:endParaRPr lang="en-US" altLang="zh-CN"/>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r>
              <a:rPr lang="en-US" altLang="zh-CN" smtClean="0">
                <a:latin typeface="Arial" pitchFamily="34" charset="0"/>
              </a:rPr>
              <a:t>Heterogeneous in both the physical nodes and the applications that are run. The protocol makes it very clear that you must allow multiple types of clients to connect to each other.</a:t>
            </a:r>
          </a:p>
          <a:p>
            <a:pPr eaLnBrk="1" hangingPunct="1"/>
            <a:endParaRPr lang="en-US" altLang="zh-CN"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5E15985C-7D77-4C71-87A7-49650CCE7C45}" type="slidenum">
              <a:rPr lang="en-US" altLang="zh-CN" smtClean="0"/>
              <a:pPr/>
              <a:t>9</a:t>
            </a:fld>
            <a:endParaRPr lang="en-US" altLang="zh-CN" smtClean="0"/>
          </a:p>
        </p:txBody>
      </p:sp>
      <p:sp>
        <p:nvSpPr>
          <p:cNvPr id="126979"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fld id="{4B09B2C7-82BF-44D3-89CB-2EEED6C024DD}" type="slidenum">
              <a:rPr lang="en-US" altLang="zh-CN" sz="1200"/>
              <a:pPr/>
              <a:t>9</a:t>
            </a:fld>
            <a:endParaRPr lang="en-US" altLang="zh-CN" sz="1200"/>
          </a:p>
        </p:txBody>
      </p:sp>
      <p:sp>
        <p:nvSpPr>
          <p:cNvPr id="126980" name="Rectangle 2"/>
          <p:cNvSpPr>
            <a:spLocks noGrp="1" noRot="1" noChangeAspect="1" noChangeArrowheads="1" noTextEdit="1"/>
          </p:cNvSpPr>
          <p:nvPr>
            <p:ph type="sldImg"/>
          </p:nvPr>
        </p:nvSpPr>
        <p:spPr>
          <a:ln/>
        </p:spPr>
      </p:sp>
      <p:sp>
        <p:nvSpPr>
          <p:cNvPr id="443395" name="Rectangle 3"/>
          <p:cNvSpPr>
            <a:spLocks noGrp="1" noChangeArrowheads="1"/>
          </p:cNvSpPr>
          <p:nvPr>
            <p:ph type="body" idx="1"/>
          </p:nvPr>
        </p:nvSpPr>
        <p:spPr/>
        <p:txBody>
          <a:bodyPr>
            <a:normAutofit fontScale="55000" lnSpcReduction="20000"/>
          </a:bodyPr>
          <a:lstStyle/>
          <a:p>
            <a:pPr eaLnBrk="1" hangingPunct="1">
              <a:defRPr/>
            </a:pPr>
            <a:r>
              <a:rPr lang="en-US" altLang="zh-CN" smtClean="0">
                <a:latin typeface="Arial" charset="0"/>
              </a:rPr>
              <a:t>Large-scale science and engineering problems </a:t>
            </a:r>
            <a:r>
              <a:rPr lang="en-US" altLang="zh-CN" u="sng" smtClean="0">
                <a:latin typeface="Arial" charset="0"/>
              </a:rPr>
              <a:t>require collaborative use of many compute, data, and instrument resources</a:t>
            </a:r>
            <a:r>
              <a:rPr lang="en-US" altLang="zh-CN" smtClean="0">
                <a:latin typeface="Arial" charset="0"/>
              </a:rPr>
              <a:t> all of which must be  integrated with application components and data sets that are</a:t>
            </a:r>
          </a:p>
          <a:p>
            <a:pPr lvl="1" eaLnBrk="1" hangingPunct="1">
              <a:defRPr/>
            </a:pPr>
            <a:r>
              <a:rPr lang="en-US" altLang="zh-CN" sz="1400" smtClean="0">
                <a:latin typeface="Arial" charset="0"/>
              </a:rPr>
              <a:t>developed by independent teams of researchers</a:t>
            </a:r>
          </a:p>
          <a:p>
            <a:pPr lvl="1" eaLnBrk="1" hangingPunct="1">
              <a:defRPr/>
            </a:pPr>
            <a:r>
              <a:rPr lang="en-US" altLang="zh-CN" sz="1400" smtClean="0">
                <a:latin typeface="Arial" charset="0"/>
              </a:rPr>
              <a:t>or are obtained from multiple instruments</a:t>
            </a:r>
          </a:p>
          <a:p>
            <a:pPr lvl="1" eaLnBrk="1" hangingPunct="1">
              <a:defRPr/>
            </a:pPr>
            <a:r>
              <a:rPr lang="en-US" altLang="zh-CN" sz="1400" smtClean="0">
                <a:latin typeface="Arial" charset="0"/>
              </a:rPr>
              <a:t>at different geographic locations</a:t>
            </a:r>
          </a:p>
          <a:p>
            <a:pPr eaLnBrk="1" hangingPunct="1">
              <a:defRPr/>
            </a:pPr>
            <a:endParaRPr lang="en-GB" altLang="zh-CN" smtClean="0">
              <a:solidFill>
                <a:srgbClr val="FF0000"/>
              </a:solidFill>
              <a:latin typeface="Arial" charset="0"/>
            </a:endParaRPr>
          </a:p>
          <a:p>
            <a:pPr eaLnBrk="1" hangingPunct="1">
              <a:defRPr/>
            </a:pPr>
            <a:r>
              <a:rPr lang="en-GB" altLang="zh-CN" smtClean="0">
                <a:solidFill>
                  <a:srgbClr val="FF0000"/>
                </a:solidFill>
                <a:latin typeface="Arial" charset="0"/>
              </a:rPr>
              <a:t>E</a:t>
            </a:r>
            <a:r>
              <a:rPr lang="en-US" altLang="zh-CN" smtClean="0">
                <a:solidFill>
                  <a:srgbClr val="FF0000"/>
                </a:solidFill>
                <a:latin typeface="Arial" charset="0"/>
              </a:rPr>
              <a:t>-</a:t>
            </a:r>
            <a:r>
              <a:rPr lang="en-GB" altLang="zh-CN" smtClean="0">
                <a:solidFill>
                  <a:srgbClr val="FF0000"/>
                </a:solidFill>
                <a:latin typeface="Arial" charset="0"/>
              </a:rPr>
              <a:t>science</a:t>
            </a:r>
          </a:p>
          <a:p>
            <a:pPr eaLnBrk="1" hangingPunct="1">
              <a:defRPr/>
            </a:pPr>
            <a:r>
              <a:rPr lang="zh-CN" altLang="en-GB" smtClean="0">
                <a:solidFill>
                  <a:srgbClr val="FF0000"/>
                </a:solidFill>
                <a:latin typeface="Arial" charset="0"/>
              </a:rPr>
              <a:t>‘</a:t>
            </a:r>
            <a:r>
              <a:rPr lang="en-GB" altLang="zh-CN" smtClean="0">
                <a:solidFill>
                  <a:srgbClr val="FF0000"/>
                </a:solidFill>
                <a:latin typeface="Arial" charset="0"/>
              </a:rPr>
              <a:t>e-Science is about global collaboration in key areas of science, and the next generation of infrastructure that will enable it.’</a:t>
            </a:r>
            <a:r>
              <a:rPr lang="en-GB" altLang="zh-CN" smtClean="0">
                <a:solidFill>
                  <a:srgbClr val="0000CC"/>
                </a:solidFill>
                <a:latin typeface="Arial" charset="0"/>
              </a:rPr>
              <a:t>                            John Taylor          Director General of Research Councils         Office of Science and Technology</a:t>
            </a:r>
          </a:p>
          <a:p>
            <a:pPr eaLnBrk="1" hangingPunct="1">
              <a:defRPr/>
            </a:pPr>
            <a:r>
              <a:rPr lang="en-GB" altLang="zh-CN" smtClean="0">
                <a:solidFill>
                  <a:srgbClr val="000099"/>
                </a:solidFill>
                <a:latin typeface="Arial" charset="0"/>
              </a:rPr>
              <a:t>Traditional scientific methodologies are theory and experiment</a:t>
            </a:r>
          </a:p>
          <a:p>
            <a:pPr eaLnBrk="1" hangingPunct="1">
              <a:defRPr/>
            </a:pPr>
            <a:r>
              <a:rPr lang="en-GB" altLang="zh-CN" smtClean="0">
                <a:solidFill>
                  <a:srgbClr val="000099"/>
                </a:solidFill>
                <a:latin typeface="Arial" charset="0"/>
              </a:rPr>
              <a:t>Last half of 20th century saw emergence of scientific simulation as a third methodology</a:t>
            </a:r>
          </a:p>
          <a:p>
            <a:pPr eaLnBrk="1" hangingPunct="1">
              <a:defRPr/>
            </a:pPr>
            <a:r>
              <a:rPr lang="en-GB" altLang="zh-CN" smtClean="0">
                <a:solidFill>
                  <a:srgbClr val="000099"/>
                </a:solidFill>
                <a:latin typeface="Arial" charset="0"/>
              </a:rPr>
              <a:t>This century will see emergence of a fourth methodology - collection-based research</a:t>
            </a:r>
          </a:p>
          <a:p>
            <a:pPr lvl="1" eaLnBrk="1" hangingPunct="1">
              <a:buFont typeface="Wingdings" pitchFamily="2" charset="2"/>
              <a:buNone/>
              <a:defRPr/>
            </a:pPr>
            <a:r>
              <a:rPr lang="en-GB" altLang="zh-CN" smtClean="0">
                <a:solidFill>
                  <a:srgbClr val="FF0000"/>
                </a:solidFill>
                <a:latin typeface="Arial" charset="0"/>
              </a:rPr>
              <a:t> scientists will reduce, mine and sift data ‘published’ in ways not possible with paper journals with their tables and graphs </a:t>
            </a:r>
          </a:p>
          <a:p>
            <a:pPr eaLnBrk="1" hangingPunct="1">
              <a:defRPr/>
            </a:pPr>
            <a:r>
              <a:rPr lang="en-US" altLang="zh-CN" smtClean="0">
                <a:solidFill>
                  <a:srgbClr val="000099"/>
                </a:solidFill>
                <a:latin typeface="Arial" charset="0"/>
              </a:rPr>
              <a:t>In next 5 years e-Science projects will produce more scientific data than has been collected in the whole of human history.</a:t>
            </a:r>
          </a:p>
          <a:p>
            <a:pPr eaLnBrk="1" hangingPunct="1">
              <a:defRPr/>
            </a:pPr>
            <a:r>
              <a:rPr lang="en-US" altLang="zh-CN" smtClean="0">
                <a:solidFill>
                  <a:srgbClr val="000099"/>
                </a:solidFill>
                <a:latin typeface="Arial" charset="0"/>
              </a:rPr>
              <a:t>E-science</a:t>
            </a:r>
            <a:r>
              <a:rPr lang="zh-CN" altLang="en-US" smtClean="0">
                <a:solidFill>
                  <a:srgbClr val="000099"/>
                </a:solidFill>
                <a:latin typeface="Arial" charset="0"/>
              </a:rPr>
              <a:t>例子：</a:t>
            </a:r>
          </a:p>
          <a:p>
            <a:pPr eaLnBrk="1" hangingPunct="1">
              <a:defRPr/>
            </a:pPr>
            <a:r>
              <a:rPr lang="en-US" altLang="zh-CN" smtClean="0">
                <a:latin typeface="Arial" charset="0"/>
              </a:rPr>
              <a:t>A biochemist exploits 10,000 computers to screen 100,000 compounds in an hour</a:t>
            </a:r>
          </a:p>
          <a:p>
            <a:pPr eaLnBrk="1" hangingPunct="1">
              <a:defRPr/>
            </a:pPr>
            <a:r>
              <a:rPr lang="en-US" altLang="zh-CN" smtClean="0">
                <a:latin typeface="Arial" charset="0"/>
              </a:rPr>
              <a:t>1,000 physicists worldwide pool resources for peta-op analyses of petabytes of data</a:t>
            </a:r>
          </a:p>
          <a:p>
            <a:pPr eaLnBrk="1" hangingPunct="1">
              <a:defRPr/>
            </a:pPr>
            <a:r>
              <a:rPr lang="en-US" altLang="zh-CN" smtClean="0">
                <a:latin typeface="Arial" charset="0"/>
              </a:rPr>
              <a:t>Civil engineers collaborate to design, execute, &amp; analyze shake table experiments</a:t>
            </a:r>
          </a:p>
          <a:p>
            <a:pPr eaLnBrk="1" hangingPunct="1">
              <a:defRPr/>
            </a:pPr>
            <a:r>
              <a:rPr lang="en-US" altLang="zh-CN" smtClean="0">
                <a:latin typeface="Arial" charset="0"/>
              </a:rPr>
              <a:t>Climate scientists visualize, annotate, &amp; analyze terabyte simulation datasets</a:t>
            </a:r>
          </a:p>
          <a:p>
            <a:pPr eaLnBrk="1" hangingPunct="1">
              <a:defRPr/>
            </a:pPr>
            <a:r>
              <a:rPr lang="en-US" altLang="zh-CN" smtClean="0">
                <a:latin typeface="Arial" charset="0"/>
              </a:rPr>
              <a:t>An emergency response team couples real time data, weather model, population data</a:t>
            </a:r>
          </a:p>
          <a:p>
            <a:pPr eaLnBrk="1" hangingPunct="1">
              <a:defRPr/>
            </a:pPr>
            <a:endParaRPr lang="en-US" altLang="zh-CN" smtClean="0">
              <a:solidFill>
                <a:srgbClr val="000099"/>
              </a:solidFill>
              <a:latin typeface="Arial" charset="0"/>
            </a:endParaRPr>
          </a:p>
          <a:p>
            <a:pPr eaLnBrk="1" hangingPunct="1">
              <a:defRPr/>
            </a:pPr>
            <a:r>
              <a:rPr lang="en-GB" altLang="zh-CN" smtClean="0">
                <a:solidFill>
                  <a:srgbClr val="0000CC"/>
                </a:solidFill>
                <a:latin typeface="Arial" charset="0"/>
              </a:rPr>
              <a:t>E</a:t>
            </a:r>
            <a:r>
              <a:rPr lang="en-US" altLang="zh-CN" smtClean="0">
                <a:solidFill>
                  <a:srgbClr val="0000CC"/>
                </a:solidFill>
                <a:latin typeface="Arial" charset="0"/>
              </a:rPr>
              <a:t>-business</a:t>
            </a:r>
            <a:r>
              <a:rPr lang="zh-CN" altLang="en-US" smtClean="0">
                <a:solidFill>
                  <a:srgbClr val="0000CC"/>
                </a:solidFill>
                <a:latin typeface="Arial" charset="0"/>
              </a:rPr>
              <a:t>例子：</a:t>
            </a:r>
          </a:p>
          <a:p>
            <a:pPr eaLnBrk="1" hangingPunct="1">
              <a:defRPr/>
            </a:pPr>
            <a:r>
              <a:rPr lang="en-US" altLang="zh-CN" smtClean="0">
                <a:latin typeface="Arial" charset="0"/>
              </a:rPr>
              <a:t>Engineers at a multinational company collaborate on the design of a new product</a:t>
            </a:r>
          </a:p>
          <a:p>
            <a:pPr eaLnBrk="1" hangingPunct="1">
              <a:defRPr/>
            </a:pPr>
            <a:r>
              <a:rPr lang="en-US" altLang="zh-CN" smtClean="0">
                <a:latin typeface="Arial" charset="0"/>
              </a:rPr>
              <a:t>A multidisciplinary analysis in aerospace couples code and data in four companies</a:t>
            </a:r>
          </a:p>
          <a:p>
            <a:pPr eaLnBrk="1" hangingPunct="1">
              <a:defRPr/>
            </a:pPr>
            <a:r>
              <a:rPr lang="en-US" altLang="zh-CN" smtClean="0">
                <a:latin typeface="Arial" charset="0"/>
              </a:rPr>
              <a:t>An insurance company mines data from partner hospitals for fraud detection</a:t>
            </a:r>
          </a:p>
          <a:p>
            <a:pPr eaLnBrk="1" hangingPunct="1">
              <a:defRPr/>
            </a:pPr>
            <a:r>
              <a:rPr lang="en-US" altLang="zh-CN" smtClean="0">
                <a:latin typeface="Arial" charset="0"/>
              </a:rPr>
              <a:t>An application service provider offloads excess load to a compute cycle provider</a:t>
            </a:r>
          </a:p>
          <a:p>
            <a:pPr eaLnBrk="1" hangingPunct="1">
              <a:defRPr/>
            </a:pPr>
            <a:r>
              <a:rPr lang="en-US" altLang="zh-CN" smtClean="0">
                <a:latin typeface="Arial" charset="0"/>
              </a:rPr>
              <a:t>An enterprise configures internal &amp; external resources to support eBusiness workload</a:t>
            </a:r>
          </a:p>
          <a:p>
            <a:pPr eaLnBrk="1" hangingPunct="1">
              <a:defRPr/>
            </a:pPr>
            <a:endParaRPr lang="en-US" altLang="zh-CN" smtClean="0">
              <a:solidFill>
                <a:srgbClr val="0000CC"/>
              </a:solidFill>
              <a:latin typeface="Arial" charset="0"/>
            </a:endParaRPr>
          </a:p>
          <a:p>
            <a:pPr eaLnBrk="1" hangingPunct="1">
              <a:defRPr/>
            </a:pPr>
            <a:r>
              <a:rPr lang="en-US" altLang="zh-CN" smtClean="0">
                <a:solidFill>
                  <a:srgbClr val="0000CC"/>
                </a:solidFill>
                <a:latin typeface="Arial" charset="0"/>
              </a:rPr>
              <a:t>E-Government:</a:t>
            </a:r>
          </a:p>
          <a:p>
            <a:pPr eaLnBrk="1" hangingPunct="1">
              <a:spcBef>
                <a:spcPct val="50000"/>
              </a:spcBef>
              <a:defRPr/>
            </a:pPr>
            <a:r>
              <a:rPr lang="zh-CN" altLang="en-US" sz="4000" smtClean="0">
                <a:solidFill>
                  <a:srgbClr val="FFFF00"/>
                </a:solidFill>
                <a:effectLst>
                  <a:outerShdw blurRad="38100" dist="38100" dir="2700000" algn="tl">
                    <a:srgbClr val="C0C0C0"/>
                  </a:outerShdw>
                </a:effectLst>
                <a:latin typeface="黑体" pitchFamily="2" charset="-122"/>
                <a:ea typeface="黑体" pitchFamily="2" charset="-122"/>
              </a:rPr>
              <a:t>电子政务是利用电子化、信息化的手段，使得政府运作效率能够提高、降低成本，提升人民的满意度。</a:t>
            </a:r>
          </a:p>
          <a:p>
            <a:pPr eaLnBrk="1" hangingPunct="1">
              <a:defRPr/>
            </a:pPr>
            <a:endParaRPr lang="en-GB" altLang="zh-CN" smtClean="0">
              <a:solidFill>
                <a:srgbClr val="0000CC"/>
              </a:solidFill>
              <a:latin typeface="Arial" charset="0"/>
            </a:endParaRPr>
          </a:p>
          <a:p>
            <a:pPr eaLnBrk="1" hangingPunct="1">
              <a:defRPr/>
            </a:pPr>
            <a:endParaRPr lang="en-US" altLang="zh-CN" smtClean="0">
              <a:latin typeface="Arial"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A70866-ADE7-4590-A668-82DDA69F65AF}" type="slidenum">
              <a:rPr lang="en-US" altLang="zh-CN"/>
              <a:pPr/>
              <a:t>58</a:t>
            </a:fld>
            <a:endParaRPr lang="en-US" altLang="zh-CN"/>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r>
              <a:rPr lang="en-US" altLang="zh-CN" smtClean="0">
                <a:latin typeface="Arial" pitchFamily="34" charset="0"/>
              </a:rPr>
              <a:t>Heterogeneous in both the physical nodes and the applications that are run. The protocol makes it very clear that you must allow multiple types of clients to connect to each other.</a:t>
            </a:r>
          </a:p>
          <a:p>
            <a:pPr eaLnBrk="1" hangingPunct="1"/>
            <a:endParaRPr lang="en-US" altLang="zh-CN" smtClean="0">
              <a:latin typeface="Arial"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CA190170-0366-481D-AF4F-70D67D0D176E}" type="slidenum">
              <a:rPr lang="en-US" altLang="zh-CN"/>
              <a:pPr/>
              <a:t>59</a:t>
            </a:fld>
            <a:endParaRPr lang="en-US" altLang="zh-CN"/>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r>
              <a:rPr lang="en-US" altLang="zh-CN" smtClean="0">
                <a:latin typeface="Arial" pitchFamily="34" charset="0"/>
              </a:rPr>
              <a:t>Heterogeneous in both the physical nodes and the applications that are run. The protocol makes it very clear that you must allow multiple types of clients to connect to each other.</a:t>
            </a:r>
          </a:p>
          <a:p>
            <a:pPr eaLnBrk="1" hangingPunct="1"/>
            <a:endParaRPr lang="en-US" altLang="zh-CN" smtClean="0">
              <a:latin typeface="Arial"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28B4206F-78CD-4D7E-A28A-97C29CEB5AFE}" type="slidenum">
              <a:rPr lang="en-US" altLang="zh-CN"/>
              <a:pPr/>
              <a:t>60</a:t>
            </a:fld>
            <a:endParaRPr lang="en-US" altLang="zh-CN"/>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pPr eaLnBrk="1" hangingPunct="1"/>
            <a:r>
              <a:rPr lang="en-US" altLang="zh-CN" smtClean="0">
                <a:latin typeface="Arial" pitchFamily="34" charset="0"/>
              </a:rPr>
              <a:t>Heterogeneous in both the physical nodes and the applications that are run. The protocol makes it very clear that you must allow multiple types of clients to connect to each other.</a:t>
            </a:r>
          </a:p>
          <a:p>
            <a:pPr eaLnBrk="1" hangingPunct="1"/>
            <a:endParaRPr lang="en-US" altLang="zh-CN" smtClean="0">
              <a:latin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C274A854-4FE7-4BE3-A110-6BAC02325861}" type="slidenum">
              <a:rPr lang="en-US" altLang="zh-CN"/>
              <a:pPr/>
              <a:t>61</a:t>
            </a:fld>
            <a:endParaRPr lang="en-US" altLang="zh-CN"/>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pPr eaLnBrk="1" hangingPunct="1"/>
            <a:r>
              <a:rPr lang="en-US" altLang="zh-CN" smtClean="0">
                <a:latin typeface="Arial" pitchFamily="34" charset="0"/>
              </a:rPr>
              <a:t>Heterogeneous in both the physical nodes and the applications that are run. The protocol makes it very clear that you must allow multiple types of clients to connect to each other.</a:t>
            </a:r>
          </a:p>
          <a:p>
            <a:pPr eaLnBrk="1" hangingPunct="1"/>
            <a:endParaRPr lang="en-US" altLang="zh-CN" smtClean="0">
              <a:latin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12C6FB5D-C0A9-4140-89C7-3D97785BA5C6}" type="slidenum">
              <a:rPr lang="en-US" altLang="zh-CN"/>
              <a:pPr/>
              <a:t>62</a:t>
            </a:fld>
            <a:endParaRPr lang="en-US" altLang="zh-CN"/>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p:spPr>
        <p:txBody>
          <a:bodyPr/>
          <a:lstStyle/>
          <a:p>
            <a:pPr eaLnBrk="1" hangingPunct="1"/>
            <a:r>
              <a:rPr lang="en-US" altLang="zh-CN" smtClean="0">
                <a:latin typeface="Arial" pitchFamily="34" charset="0"/>
              </a:rPr>
              <a:t>Heterogeneous in both the physical nodes and the applications that are run. The protocol makes it very clear that you must allow multiple types of clients to connect to each other.</a:t>
            </a:r>
          </a:p>
          <a:p>
            <a:pPr eaLnBrk="1" hangingPunct="1"/>
            <a:endParaRPr lang="en-US" altLang="zh-CN" smtClean="0">
              <a:latin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D6A60ADE-D6D1-4023-A5B2-E9C7FAC9F10C}" type="slidenum">
              <a:rPr lang="en-US" altLang="zh-CN"/>
              <a:pPr/>
              <a:t>63</a:t>
            </a:fld>
            <a:endParaRPr lang="en-US" altLang="zh-CN"/>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r>
              <a:rPr lang="en-US" altLang="zh-CN" smtClean="0">
                <a:latin typeface="Arial" pitchFamily="34" charset="0"/>
              </a:rPr>
              <a:t>Heterogeneous in both the physical nodes and the applications that are run. The protocol makes it very clear that you must allow multiple types of clients to connect to each other.</a:t>
            </a:r>
          </a:p>
          <a:p>
            <a:pPr eaLnBrk="1" hangingPunct="1"/>
            <a:endParaRPr lang="en-US" altLang="zh-CN" smtClean="0">
              <a:latin typeface="Arial"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C7E1D9E6-034E-4456-B770-41BB301E6359}" type="slidenum">
              <a:rPr lang="en-US" altLang="zh-CN"/>
              <a:pPr/>
              <a:t>64</a:t>
            </a:fld>
            <a:endParaRPr lang="en-US" altLang="zh-CN"/>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p:spPr>
        <p:txBody>
          <a:bodyPr/>
          <a:lstStyle/>
          <a:p>
            <a:pPr eaLnBrk="1" hangingPunct="1"/>
            <a:r>
              <a:rPr lang="en-US" altLang="zh-CN" smtClean="0">
                <a:latin typeface="Arial" pitchFamily="34" charset="0"/>
              </a:rPr>
              <a:t>Heterogeneous in both the physical nodes and the applications that are run. The protocol makes it very clear that you must allow multiple types of clients to connect to each other.</a:t>
            </a:r>
          </a:p>
          <a:p>
            <a:pPr eaLnBrk="1" hangingPunct="1"/>
            <a:endParaRPr lang="en-US" altLang="zh-CN" smtClean="0">
              <a:latin typeface="Arial"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19AFE655-9C6D-45E2-B10A-76EEAEF17178}" type="slidenum">
              <a:rPr lang="en-US" altLang="zh-CN"/>
              <a:pPr/>
              <a:t>65</a:t>
            </a:fld>
            <a:endParaRPr lang="en-US" altLang="zh-CN"/>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pPr eaLnBrk="1" hangingPunct="1"/>
            <a:r>
              <a:rPr lang="en-US" altLang="zh-CN" smtClean="0">
                <a:latin typeface="Arial" pitchFamily="34" charset="0"/>
              </a:rPr>
              <a:t>Heterogeneous in both the physical nodes and the applications that are run. The protocol makes it very clear that you must allow multiple types of clients to connect to each other.</a:t>
            </a:r>
          </a:p>
          <a:p>
            <a:pPr eaLnBrk="1" hangingPunct="1"/>
            <a:endParaRPr lang="en-US" altLang="zh-CN" smtClean="0">
              <a:latin typeface="Arial"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46C221EC-7029-4C7E-A089-0E124B2D42F2}" type="slidenum">
              <a:rPr lang="en-US" altLang="zh-CN"/>
              <a:pPr/>
              <a:t>66</a:t>
            </a:fld>
            <a:endParaRPr lang="en-US" altLang="zh-CN"/>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pPr eaLnBrk="1" hangingPunct="1"/>
            <a:r>
              <a:rPr lang="en-US" altLang="zh-CN" smtClean="0">
                <a:latin typeface="Arial" pitchFamily="34" charset="0"/>
              </a:rPr>
              <a:t>Heterogeneous in both the physical nodes and the applications that are run. The protocol makes it very clear that you must allow multiple types of clients to connect to each other.</a:t>
            </a:r>
          </a:p>
          <a:p>
            <a:pPr eaLnBrk="1" hangingPunct="1"/>
            <a:endParaRPr lang="en-US" altLang="zh-CN" smtClean="0">
              <a:latin typeface="Arial"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1F9BA48E-4ACF-4C83-A99A-8F4C16DB6B32}" type="slidenum">
              <a:rPr lang="en-US" altLang="zh-CN"/>
              <a:pPr/>
              <a:t>67</a:t>
            </a:fld>
            <a:endParaRPr lang="en-US" altLang="zh-CN"/>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p:spPr>
        <p:txBody>
          <a:bodyPr/>
          <a:lstStyle/>
          <a:p>
            <a:pPr eaLnBrk="1" hangingPunct="1"/>
            <a:r>
              <a:rPr lang="en-US" altLang="zh-CN" dirty="0" smtClean="0">
                <a:latin typeface="Arial" pitchFamily="34" charset="0"/>
              </a:rPr>
              <a:t>Heterogeneous in both the physical nodes and the applications that are run. The protocol makes it very clear that you must allow multiple types of clients to connect to each other.</a:t>
            </a:r>
          </a:p>
          <a:p>
            <a:pPr eaLnBrk="1" hangingPunct="1"/>
            <a:endParaRPr lang="en-US" altLang="zh-CN" dirty="0"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6E4D442D-4D43-4D21-B394-4EC21837BFA9}" type="slidenum">
              <a:rPr lang="en-US" altLang="zh-CN" smtClean="0">
                <a:ea typeface="宋体" charset="-122"/>
              </a:rPr>
              <a:pPr/>
              <a:t>10</a:t>
            </a:fld>
            <a:endParaRPr lang="en-US" altLang="zh-CN" smtClean="0">
              <a:ea typeface="宋体" charset="-122"/>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914400" y="4343400"/>
            <a:ext cx="5029200" cy="4114800"/>
          </a:xfrm>
          <a:noFill/>
          <a:ln/>
        </p:spPr>
        <p:txBody>
          <a:bodyPr/>
          <a:lstStyle/>
          <a:p>
            <a:pPr algn="just">
              <a:lnSpc>
                <a:spcPct val="150000"/>
              </a:lnSpc>
            </a:pPr>
            <a:r>
              <a:rPr lang="en-US" altLang="zh-CN" b="1" dirty="0" smtClean="0">
                <a:ea typeface="宋体" charset="-122"/>
              </a:rPr>
              <a:t>Internet</a:t>
            </a:r>
            <a:r>
              <a:rPr lang="zh-CN" altLang="en-US" b="1" dirty="0" smtClean="0">
                <a:ea typeface="宋体" charset="-122"/>
              </a:rPr>
              <a:t>上汇集的成千上万的计算资源、数据资源、软件资源、各种数字化设备和各种指挥控制系统共同构成了生产、传播和使用知识的重要载体，以此为基础形成的网络计算模式正在深刻影响着知识经济时代的到来。 </a:t>
            </a:r>
          </a:p>
          <a:p>
            <a:endParaRPr lang="en-US" altLang="zh-CN" dirty="0" smtClean="0">
              <a:ea typeface="宋体"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AA29A28E-7DF9-4302-BB12-ECF62B05A86A}" type="slidenum">
              <a:rPr lang="en-US" altLang="zh-CN"/>
              <a:pPr/>
              <a:t>68</a:t>
            </a:fld>
            <a:endParaRPr lang="en-US" altLang="zh-CN"/>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pPr eaLnBrk="1" hangingPunct="1"/>
            <a:r>
              <a:rPr lang="en-US" altLang="zh-CN" smtClean="0">
                <a:latin typeface="Arial" pitchFamily="34" charset="0"/>
              </a:rPr>
              <a:t>4, 14, 27, 35, 38, 39, 40</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a:ln/>
        </p:spPr>
      </p:sp>
      <p:sp>
        <p:nvSpPr>
          <p:cNvPr id="111619" name="备注占位符 2"/>
          <p:cNvSpPr>
            <a:spLocks noGrp="1"/>
          </p:cNvSpPr>
          <p:nvPr>
            <p:ph type="body" idx="1"/>
          </p:nvPr>
        </p:nvSpPr>
        <p:spPr>
          <a:noFill/>
          <a:ln/>
        </p:spPr>
        <p:txBody>
          <a:bodyPr/>
          <a:lstStyle/>
          <a:p>
            <a:pPr eaLnBrk="1" hangingPunct="1"/>
            <a:r>
              <a:rPr lang="zh-CN" altLang="en-US" smtClean="0"/>
              <a:t>归纳一下：</a:t>
            </a:r>
            <a:endParaRPr lang="en-US" altLang="zh-CN" smtClean="0"/>
          </a:p>
          <a:p>
            <a:pPr eaLnBrk="1" hangingPunct="1"/>
            <a:r>
              <a:rPr lang="zh-CN" altLang="en-US" sz="2800" smtClean="0"/>
              <a:t>并行计算</a:t>
            </a:r>
          </a:p>
          <a:p>
            <a:pPr eaLnBrk="1" hangingPunct="1">
              <a:lnSpc>
                <a:spcPct val="170000"/>
              </a:lnSpc>
            </a:pPr>
            <a:r>
              <a:rPr lang="zh-CN" altLang="en-US" sz="2800" smtClean="0"/>
              <a:t>商用事务处理</a:t>
            </a:r>
          </a:p>
          <a:p>
            <a:pPr eaLnBrk="1" hangingPunct="1">
              <a:lnSpc>
                <a:spcPct val="170000"/>
              </a:lnSpc>
            </a:pPr>
            <a:r>
              <a:rPr lang="zh-CN" altLang="en-US" sz="2800" smtClean="0"/>
              <a:t>网络服务</a:t>
            </a:r>
            <a:r>
              <a:rPr lang="en-US" altLang="zh-CN" sz="2800" smtClean="0"/>
              <a:t>:</a:t>
            </a:r>
          </a:p>
          <a:p>
            <a:pPr lvl="1" eaLnBrk="1" hangingPunct="1">
              <a:lnSpc>
                <a:spcPct val="170000"/>
              </a:lnSpc>
            </a:pPr>
            <a:r>
              <a:rPr lang="en-US" altLang="zh-CN" sz="2400" smtClean="0"/>
              <a:t>Web</a:t>
            </a:r>
            <a:r>
              <a:rPr lang="zh-CN" altLang="en-US" sz="2400" smtClean="0"/>
              <a:t>、 </a:t>
            </a:r>
            <a:r>
              <a:rPr lang="en-US" altLang="zh-CN" sz="2400" smtClean="0"/>
              <a:t>Email</a:t>
            </a:r>
            <a:r>
              <a:rPr lang="zh-CN" altLang="en-US" sz="2400" smtClean="0"/>
              <a:t>等等</a:t>
            </a:r>
          </a:p>
          <a:p>
            <a:pPr eaLnBrk="1" hangingPunct="1">
              <a:lnSpc>
                <a:spcPct val="170000"/>
              </a:lnSpc>
            </a:pPr>
            <a:r>
              <a:rPr lang="zh-CN" altLang="en-US" sz="2800" smtClean="0"/>
              <a:t>数据中心</a:t>
            </a:r>
          </a:p>
          <a:p>
            <a:pPr eaLnBrk="1" hangingPunct="1"/>
            <a:endParaRPr lang="zh-CN" altLang="en-US" smtClean="0"/>
          </a:p>
        </p:txBody>
      </p:sp>
      <p:sp>
        <p:nvSpPr>
          <p:cNvPr id="111620" name="灯片编号占位符 3"/>
          <p:cNvSpPr>
            <a:spLocks noGrp="1"/>
          </p:cNvSpPr>
          <p:nvPr>
            <p:ph type="sldNum" sz="quarter" idx="5"/>
          </p:nvPr>
        </p:nvSpPr>
        <p:spPr>
          <a:noFill/>
        </p:spPr>
        <p:txBody>
          <a:bodyPr/>
          <a:lstStyle/>
          <a:p>
            <a:fld id="{25C6DE94-9D20-4E1E-96A5-72E012DC7325}" type="slidenum">
              <a:rPr lang="en-US" altLang="zh-CN" smtClean="0"/>
              <a:pPr/>
              <a:t>76</a:t>
            </a:fld>
            <a:endParaRPr lang="en-US" altLang="zh-CN" smtClean="0"/>
          </a:p>
        </p:txBody>
      </p:sp>
    </p:spTree>
    <p:extLst>
      <p:ext uri="{BB962C8B-B14F-4D97-AF65-F5344CB8AC3E}">
        <p14:creationId xmlns:p14="http://schemas.microsoft.com/office/powerpoint/2010/main" val="8095073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换成</a:t>
            </a:r>
            <a:r>
              <a:rPr lang="en-US" altLang="zh-CN" dirty="0" smtClean="0"/>
              <a:t>973</a:t>
            </a:r>
            <a:r>
              <a:rPr lang="zh-CN" altLang="en-US" dirty="0" smtClean="0"/>
              <a:t>虚拟计算环境的图</a:t>
            </a:r>
            <a:endParaRPr lang="zh-CN" altLang="en-US" dirty="0"/>
          </a:p>
        </p:txBody>
      </p:sp>
      <p:sp>
        <p:nvSpPr>
          <p:cNvPr id="4" name="灯片编号占位符 3"/>
          <p:cNvSpPr>
            <a:spLocks noGrp="1"/>
          </p:cNvSpPr>
          <p:nvPr>
            <p:ph type="sldNum" sz="quarter" idx="10"/>
          </p:nvPr>
        </p:nvSpPr>
        <p:spPr/>
        <p:txBody>
          <a:bodyPr/>
          <a:lstStyle/>
          <a:p>
            <a:fld id="{1790FD7B-F393-4463-8F4E-CCC38A36B699}" type="slidenum">
              <a:rPr lang="zh-CN" altLang="en-US" smtClean="0"/>
              <a:pPr/>
              <a:t>78</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62EB343F-6AF1-4A0E-B059-353422AE20F2}" type="slidenum">
              <a:rPr lang="en-US" altLang="zh-CN" smtClean="0">
                <a:latin typeface="Arial" pitchFamily="34" charset="0"/>
              </a:rPr>
              <a:pPr/>
              <a:t>79</a:t>
            </a:fld>
            <a:endParaRPr lang="en-US" altLang="zh-CN" smtClean="0">
              <a:latin typeface="Arial" pitchFamily="34" charset="0"/>
            </a:endParaRPr>
          </a:p>
        </p:txBody>
      </p:sp>
      <p:sp>
        <p:nvSpPr>
          <p:cNvPr id="120835"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fld id="{5F1527A9-C3BC-4727-B7B9-7B9715CC2EA1}" type="slidenum">
              <a:rPr lang="en-US" altLang="zh-CN" sz="1200"/>
              <a:pPr/>
              <a:t>79</a:t>
            </a:fld>
            <a:endParaRPr lang="en-US" altLang="zh-CN" sz="1200"/>
          </a:p>
        </p:txBody>
      </p:sp>
      <p:sp>
        <p:nvSpPr>
          <p:cNvPr id="120836" name="Rectangle 2"/>
          <p:cNvSpPr>
            <a:spLocks noGrp="1" noRot="1" noChangeAspect="1" noChangeArrowheads="1" noTextEdit="1"/>
          </p:cNvSpPr>
          <p:nvPr>
            <p:ph type="sldImg"/>
          </p:nvPr>
        </p:nvSpPr>
        <p:spPr>
          <a:ln/>
        </p:spPr>
      </p:sp>
      <p:sp>
        <p:nvSpPr>
          <p:cNvPr id="120837" name="Rectangle 3"/>
          <p:cNvSpPr>
            <a:spLocks noGrp="1" noChangeArrowheads="1"/>
          </p:cNvSpPr>
          <p:nvPr>
            <p:ph type="body" idx="1"/>
          </p:nvPr>
        </p:nvSpPr>
        <p:spPr>
          <a:noFill/>
          <a:ln/>
        </p:spPr>
        <p:txBody>
          <a:bodyPr/>
          <a:lstStyle/>
          <a:p>
            <a:pPr eaLnBrk="1" hangingPunct="1"/>
            <a:endParaRPr lang="zh-CN" altLang="zh-CN" b="1" smtClean="0">
              <a:cs typeface="Arial" pitchFamily="34" charset="0"/>
            </a:endParaRPr>
          </a:p>
        </p:txBody>
      </p:sp>
    </p:spTree>
    <p:extLst>
      <p:ext uri="{BB962C8B-B14F-4D97-AF65-F5344CB8AC3E}">
        <p14:creationId xmlns:p14="http://schemas.microsoft.com/office/powerpoint/2010/main" val="6812801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ln/>
        </p:spPr>
      </p:sp>
      <p:sp>
        <p:nvSpPr>
          <p:cNvPr id="137219" name="备注占位符 2"/>
          <p:cNvSpPr>
            <a:spLocks noGrp="1"/>
          </p:cNvSpPr>
          <p:nvPr>
            <p:ph type="body" idx="1"/>
          </p:nvPr>
        </p:nvSpPr>
        <p:spPr>
          <a:noFill/>
          <a:ln/>
        </p:spPr>
        <p:txBody>
          <a:bodyPr/>
          <a:lstStyle/>
          <a:p>
            <a:pPr eaLnBrk="1" hangingPunct="1"/>
            <a:endParaRPr lang="zh-CN" altLang="en-US" smtClean="0">
              <a:latin typeface="Arial" pitchFamily="34" charset="0"/>
            </a:endParaRPr>
          </a:p>
        </p:txBody>
      </p:sp>
      <p:sp>
        <p:nvSpPr>
          <p:cNvPr id="137220" name="灯片编号占位符 3"/>
          <p:cNvSpPr>
            <a:spLocks noGrp="1"/>
          </p:cNvSpPr>
          <p:nvPr>
            <p:ph type="sldNum" sz="quarter" idx="5"/>
          </p:nvPr>
        </p:nvSpPr>
        <p:spPr>
          <a:noFill/>
        </p:spPr>
        <p:txBody>
          <a:bodyPr/>
          <a:lstStyle/>
          <a:p>
            <a:fld id="{E0C14EFD-4948-47E5-B254-E21F81A05C30}" type="slidenum">
              <a:rPr lang="en-US" altLang="zh-CN" smtClean="0">
                <a:latin typeface="Arial" pitchFamily="34" charset="0"/>
              </a:rPr>
              <a:pPr/>
              <a:t>84</a:t>
            </a:fld>
            <a:endParaRPr lang="en-US" altLang="zh-CN"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微电子和网络技术发展、以及应用的四个定律形成网络计算发展的基石。</a:t>
            </a:r>
          </a:p>
          <a:p>
            <a:endParaRPr lang="zh-CN" altLang="en-US" dirty="0"/>
          </a:p>
        </p:txBody>
      </p:sp>
      <p:sp>
        <p:nvSpPr>
          <p:cNvPr id="4" name="灯片编号占位符 3"/>
          <p:cNvSpPr>
            <a:spLocks noGrp="1"/>
          </p:cNvSpPr>
          <p:nvPr>
            <p:ph type="sldNum" sz="quarter" idx="10"/>
          </p:nvPr>
        </p:nvSpPr>
        <p:spPr/>
        <p:txBody>
          <a:bodyPr/>
          <a:lstStyle/>
          <a:p>
            <a:fld id="{1790FD7B-F393-4463-8F4E-CCC38A36B699}" type="slidenum">
              <a:rPr lang="zh-CN" altLang="en-US" smtClean="0"/>
              <a:pPr/>
              <a:t>11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BF9C40C6-CC22-400D-A350-5DAC19A714AC}" type="slidenum">
              <a:rPr lang="en-US" altLang="zh-CN" smtClean="0">
                <a:latin typeface="Arial" charset="0"/>
              </a:rPr>
              <a:pPr/>
              <a:t>12</a:t>
            </a:fld>
            <a:endParaRPr lang="en-US" altLang="zh-CN" smtClean="0">
              <a:latin typeface="Arial" charset="0"/>
            </a:endParaRPr>
          </a:p>
        </p:txBody>
      </p:sp>
      <p:sp>
        <p:nvSpPr>
          <p:cNvPr id="165891"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9DC64B7E-1F06-4DD7-AB7F-FA108CEF70A2}" type="slidenum">
              <a:rPr kumimoji="1" lang="en-US" altLang="zh-CN" sz="1200">
                <a:latin typeface="Times New Roman" pitchFamily="18" charset="0"/>
              </a:rPr>
              <a:pPr algn="r"/>
              <a:t>12</a:t>
            </a:fld>
            <a:endParaRPr kumimoji="1" lang="en-US" altLang="zh-CN" sz="1200">
              <a:latin typeface="Times New Roman" pitchFamily="18" charset="0"/>
            </a:endParaRPr>
          </a:p>
        </p:txBody>
      </p:sp>
      <p:sp>
        <p:nvSpPr>
          <p:cNvPr id="165892" name="Rectangle 2"/>
          <p:cNvSpPr>
            <a:spLocks noGrp="1" noRot="1" noChangeAspect="1" noChangeArrowheads="1" noTextEdit="1"/>
          </p:cNvSpPr>
          <p:nvPr>
            <p:ph type="sldImg"/>
          </p:nvPr>
        </p:nvSpPr>
        <p:spPr>
          <a:ln/>
        </p:spPr>
      </p:sp>
      <p:sp>
        <p:nvSpPr>
          <p:cNvPr id="165893" name="Rectangle 3"/>
          <p:cNvSpPr>
            <a:spLocks noGrp="1" noChangeArrowheads="1"/>
          </p:cNvSpPr>
          <p:nvPr>
            <p:ph type="body" idx="1"/>
          </p:nvPr>
        </p:nvSpPr>
        <p:spPr>
          <a:xfrm>
            <a:off x="914400" y="4343400"/>
            <a:ext cx="5029200" cy="4114800"/>
          </a:xfrm>
          <a:noFill/>
          <a:ln/>
        </p:spPr>
        <p:txBody>
          <a:bodyPr>
            <a:normAutofit fontScale="25000" lnSpcReduction="20000"/>
          </a:bodyPr>
          <a:lstStyle/>
          <a:p>
            <a:pPr eaLnBrk="1" hangingPunct="1"/>
            <a:r>
              <a:rPr lang="zh-CN" altLang="en-US" sz="1400" dirty="0" smtClean="0"/>
              <a:t>微电子和网络技术发展的四个定律形成网络计算发展的基石。</a:t>
            </a:r>
            <a:endParaRPr lang="en-US" altLang="zh-CN" sz="1400" dirty="0" smtClean="0"/>
          </a:p>
          <a:p>
            <a:r>
              <a:rPr lang="zh-CN" altLang="en-US" sz="1400" dirty="0" smtClean="0">
                <a:ea typeface="宋体" charset="-122"/>
              </a:rPr>
              <a:t>摩尔定律，由英特尔名誉董事长戈登</a:t>
            </a:r>
            <a:r>
              <a:rPr lang="en-US" altLang="zh-CN" sz="1400" dirty="0" smtClean="0">
                <a:ea typeface="宋体" charset="-122"/>
              </a:rPr>
              <a:t>·</a:t>
            </a:r>
            <a:r>
              <a:rPr lang="zh-CN" altLang="en-US" sz="1400" dirty="0" smtClean="0">
                <a:ea typeface="宋体" charset="-122"/>
              </a:rPr>
              <a:t>摩尔经过长期观察发现，摩尔定律是指</a:t>
            </a:r>
            <a:r>
              <a:rPr lang="en-US" altLang="zh-CN" sz="1400" dirty="0" smtClean="0">
                <a:ea typeface="宋体" charset="-122"/>
              </a:rPr>
              <a:t>IC</a:t>
            </a:r>
            <a:r>
              <a:rPr lang="zh-CN" altLang="en-US" sz="1400" dirty="0" smtClean="0">
                <a:ea typeface="宋体" charset="-122"/>
              </a:rPr>
              <a:t>上可容纳的晶体管数目约每隔两年便会增加一倍，性能也将提升一倍，摩尔定律在发现后的</a:t>
            </a:r>
            <a:r>
              <a:rPr lang="en-US" altLang="zh-CN" sz="1400" dirty="0" smtClean="0">
                <a:ea typeface="宋体" charset="-122"/>
              </a:rPr>
              <a:t>40</a:t>
            </a:r>
            <a:r>
              <a:rPr lang="zh-CN" altLang="en-US" sz="1400" dirty="0" smtClean="0">
                <a:ea typeface="宋体" charset="-122"/>
              </a:rPr>
              <a:t>多年里产生了巨大影响，但随着</a:t>
            </a:r>
            <a:r>
              <a:rPr lang="en-US" altLang="zh-CN" sz="1400" dirty="0" smtClean="0">
                <a:ea typeface="宋体" charset="-122"/>
              </a:rPr>
              <a:t>3D</a:t>
            </a:r>
            <a:r>
              <a:rPr lang="zh-CN" altLang="en-US" sz="1400" dirty="0" smtClean="0">
                <a:ea typeface="宋体" charset="-122"/>
              </a:rPr>
              <a:t>芯片等技术的耗尽，美物理学家加来道雄称该定律将在</a:t>
            </a:r>
            <a:r>
              <a:rPr lang="en-US" altLang="zh-CN" sz="1400" dirty="0" smtClean="0">
                <a:ea typeface="宋体" charset="-122"/>
              </a:rPr>
              <a:t>10</a:t>
            </a:r>
            <a:r>
              <a:rPr lang="zh-CN" altLang="en-US" sz="1400" dirty="0" smtClean="0">
                <a:ea typeface="宋体" charset="-122"/>
              </a:rPr>
              <a:t>年内崩溃。</a:t>
            </a:r>
            <a:endParaRPr lang="en-US" altLang="zh-CN" sz="1400" dirty="0" smtClean="0">
              <a:ea typeface="宋体" charset="-122"/>
            </a:endParaRPr>
          </a:p>
          <a:p>
            <a:r>
              <a:rPr lang="zh-CN" altLang="en-US" sz="1400" dirty="0" smtClean="0">
                <a:ea typeface="宋体" charset="-122"/>
              </a:rPr>
              <a:t>“摩尔定律”归纳了信息技术进步的速度。在摩尔定律应用的</a:t>
            </a:r>
            <a:r>
              <a:rPr lang="en-US" altLang="zh-CN" sz="1400" dirty="0" smtClean="0">
                <a:ea typeface="宋体" charset="-122"/>
              </a:rPr>
              <a:t>40</a:t>
            </a:r>
            <a:r>
              <a:rPr lang="zh-CN" altLang="en-US" sz="1400" dirty="0" smtClean="0">
                <a:ea typeface="宋体" charset="-122"/>
              </a:rPr>
              <a:t>多年里，计算机从神秘不可近的庞然大物变成多数人都不可或缺的工具，信息技术由实验室进入无数个普通家庭，因特网将全世界联系起来，多媒体视听设备丰富着每个人的生活。</a:t>
            </a:r>
            <a:endParaRPr lang="en-US" altLang="zh-CN" sz="1400" dirty="0" smtClean="0">
              <a:ea typeface="宋体" charset="-122"/>
            </a:endParaRPr>
          </a:p>
          <a:p>
            <a:endParaRPr lang="en-US" altLang="zh-CN" sz="1400" dirty="0" smtClean="0">
              <a:ea typeface="宋体" charset="-122"/>
            </a:endParaRPr>
          </a:p>
          <a:p>
            <a:r>
              <a:rPr lang="zh-CN" altLang="en-US" sz="1400" b="1" dirty="0" smtClean="0"/>
              <a:t>摩尔定律</a:t>
            </a:r>
          </a:p>
          <a:p>
            <a:r>
              <a:rPr lang="zh-CN" altLang="en-US" sz="1400" b="1" dirty="0" smtClean="0">
                <a:hlinkClick r:id="rId3"/>
              </a:rPr>
              <a:t>求助编辑</a:t>
            </a:r>
            <a:r>
              <a:rPr lang="zh-CN" altLang="en-US" sz="1400" b="1" dirty="0" smtClean="0"/>
              <a:t>百科名片</a:t>
            </a:r>
          </a:p>
          <a:p>
            <a:r>
              <a:rPr lang="zh-CN" altLang="en-US" sz="1400" dirty="0" smtClean="0">
                <a:hlinkClick r:id="rId4" action="ppaction://hlinkfile"/>
              </a:rPr>
              <a:t>摩尔</a:t>
            </a:r>
            <a:r>
              <a:rPr lang="zh-CN" altLang="en-US" sz="1400" dirty="0" smtClean="0"/>
              <a:t>定律是由</a:t>
            </a:r>
            <a:r>
              <a:rPr lang="zh-CN" altLang="en-US" sz="1400" dirty="0" smtClean="0">
                <a:hlinkClick r:id="rId5" action="ppaction://hlinkfile"/>
              </a:rPr>
              <a:t>英特尔</a:t>
            </a:r>
            <a:r>
              <a:rPr lang="zh-CN" altLang="en-US" sz="1400" dirty="0" smtClean="0"/>
              <a:t>（</a:t>
            </a:r>
            <a:r>
              <a:rPr lang="en-US" altLang="zh-CN" sz="1400" dirty="0" smtClean="0"/>
              <a:t>Intel</a:t>
            </a:r>
            <a:r>
              <a:rPr lang="zh-CN" altLang="en-US" sz="1400" dirty="0" smtClean="0"/>
              <a:t>）创始人之一</a:t>
            </a:r>
            <a:r>
              <a:rPr lang="zh-CN" altLang="en-US" sz="1400" dirty="0" smtClean="0">
                <a:hlinkClick r:id="rId6" action="ppaction://hlinkfile"/>
              </a:rPr>
              <a:t>戈登</a:t>
            </a:r>
            <a:r>
              <a:rPr lang="en-US" altLang="zh-CN" sz="1400" dirty="0" smtClean="0">
                <a:hlinkClick r:id="rId6" action="ppaction://hlinkfile"/>
              </a:rPr>
              <a:t>·</a:t>
            </a:r>
            <a:r>
              <a:rPr lang="zh-CN" altLang="en-US" sz="1400" dirty="0" smtClean="0">
                <a:hlinkClick r:id="rId6" action="ppaction://hlinkfile"/>
              </a:rPr>
              <a:t>摩尔</a:t>
            </a:r>
            <a:r>
              <a:rPr lang="zh-CN" altLang="en-US" sz="1400" dirty="0" smtClean="0"/>
              <a:t>（</a:t>
            </a:r>
            <a:r>
              <a:rPr lang="en-US" altLang="zh-CN" sz="1400" dirty="0" smtClean="0"/>
              <a:t>Gordon Moore</a:t>
            </a:r>
            <a:r>
              <a:rPr lang="zh-CN" altLang="en-US" sz="1400" dirty="0" smtClean="0"/>
              <a:t>）提出来的。其内容为：当价格不变时，</a:t>
            </a:r>
            <a:r>
              <a:rPr lang="zh-CN" altLang="en-US" sz="1400" dirty="0" smtClean="0">
                <a:hlinkClick r:id="rId7" action="ppaction://hlinkfile"/>
              </a:rPr>
              <a:t>集成电路</a:t>
            </a:r>
            <a:r>
              <a:rPr lang="zh-CN" altLang="en-US" sz="1400" dirty="0" smtClean="0"/>
              <a:t>上可容纳的</a:t>
            </a:r>
            <a:r>
              <a:rPr lang="zh-CN" altLang="en-US" sz="1400" dirty="0" smtClean="0">
                <a:hlinkClick r:id="rId8" action="ppaction://hlinkfile"/>
              </a:rPr>
              <a:t>晶体管</a:t>
            </a:r>
            <a:r>
              <a:rPr lang="zh-CN" altLang="en-US" sz="1400" dirty="0" smtClean="0"/>
              <a:t>数目，约每隔</a:t>
            </a:r>
            <a:r>
              <a:rPr lang="en-US" altLang="zh-CN" sz="1400" dirty="0" smtClean="0"/>
              <a:t>18</a:t>
            </a:r>
            <a:r>
              <a:rPr lang="zh-CN" altLang="en-US" sz="1400" dirty="0" smtClean="0"/>
              <a:t>个月便会增加一倍，性能也将提升一倍。换言之，每一美元所能买到的</a:t>
            </a:r>
            <a:r>
              <a:rPr lang="zh-CN" altLang="en-US" sz="1400" dirty="0" smtClean="0">
                <a:hlinkClick r:id="rId9" action="ppaction://hlinkfile"/>
              </a:rPr>
              <a:t>电脑</a:t>
            </a:r>
            <a:r>
              <a:rPr lang="zh-CN" altLang="en-US" sz="1400" dirty="0" smtClean="0"/>
              <a:t>性能，将每隔</a:t>
            </a:r>
            <a:r>
              <a:rPr lang="en-US" altLang="zh-CN" sz="1400" dirty="0" smtClean="0"/>
              <a:t>18</a:t>
            </a:r>
            <a:r>
              <a:rPr lang="zh-CN" altLang="en-US" sz="1400" dirty="0" smtClean="0"/>
              <a:t>个月翻两倍以上。这一定律揭示了</a:t>
            </a:r>
            <a:r>
              <a:rPr lang="zh-CN" altLang="en-US" sz="1400" dirty="0" smtClean="0">
                <a:hlinkClick r:id="rId10" action="ppaction://hlinkfile"/>
              </a:rPr>
              <a:t>信息技术</a:t>
            </a:r>
            <a:r>
              <a:rPr lang="zh-CN" altLang="en-US" sz="1400" dirty="0" smtClean="0"/>
              <a:t>进步的速度。</a:t>
            </a:r>
          </a:p>
          <a:p>
            <a:r>
              <a:rPr lang="zh-CN" altLang="en-US" sz="1400" dirty="0" smtClean="0"/>
              <a:t> </a:t>
            </a:r>
            <a:r>
              <a:rPr lang="zh-CN" altLang="en-US" sz="1400" dirty="0" smtClean="0">
                <a:hlinkClick r:id="rId11"/>
              </a:rPr>
              <a:t>查看精彩图册</a:t>
            </a:r>
            <a:endParaRPr lang="zh-CN" altLang="en-US" sz="1400" dirty="0" smtClean="0"/>
          </a:p>
          <a:p>
            <a:r>
              <a:rPr lang="zh-CN" altLang="en-US" sz="1400" dirty="0" smtClean="0"/>
              <a:t>目录</a:t>
            </a:r>
          </a:p>
          <a:p>
            <a:r>
              <a:rPr lang="zh-CN" altLang="en-US" sz="1400" b="1" dirty="0" smtClean="0"/>
              <a:t>定义</a:t>
            </a:r>
          </a:p>
          <a:p>
            <a:r>
              <a:rPr lang="zh-CN" altLang="en-US" sz="1400" dirty="0" smtClean="0"/>
              <a:t>　　随着科技的发展，商品性能会变得越来越好，而价格却变得越来越便宜。这正是科技的飞速发展给人们带来的实惠。 </a:t>
            </a:r>
          </a:p>
          <a:p>
            <a:r>
              <a:rPr lang="zh-CN" altLang="en-US" sz="1400" dirty="0" smtClean="0"/>
              <a:t>　　</a:t>
            </a:r>
            <a:r>
              <a:rPr lang="zh-CN" altLang="en-US" sz="1400" dirty="0" smtClean="0">
                <a:hlinkClick r:id="rId4" action="ppaction://hlinkfile"/>
              </a:rPr>
              <a:t>摩尔</a:t>
            </a:r>
            <a:r>
              <a:rPr lang="zh-CN" altLang="en-US" sz="1400" dirty="0" smtClean="0"/>
              <a:t>定律是指</a:t>
            </a:r>
            <a:r>
              <a:rPr lang="en-US" altLang="zh-CN" sz="1400" dirty="0" smtClean="0">
                <a:hlinkClick r:id="rId12" action="ppaction://hlinkfile"/>
              </a:rPr>
              <a:t>IC</a:t>
            </a:r>
            <a:r>
              <a:rPr lang="zh-CN" altLang="en-US" sz="1400" dirty="0" smtClean="0"/>
              <a:t>上可容纳的</a:t>
            </a:r>
            <a:r>
              <a:rPr lang="zh-CN" altLang="en-US" sz="1400" dirty="0" smtClean="0">
                <a:hlinkClick r:id="rId8" action="ppaction://hlinkfile"/>
              </a:rPr>
              <a:t>晶体管</a:t>
            </a:r>
            <a:r>
              <a:rPr lang="zh-CN" altLang="en-US" sz="1400" dirty="0" smtClean="0"/>
              <a:t>数目，约每隔</a:t>
            </a:r>
            <a:r>
              <a:rPr lang="en-US" altLang="zh-CN" sz="1400" dirty="0" smtClean="0"/>
              <a:t>18</a:t>
            </a:r>
            <a:r>
              <a:rPr lang="zh-CN" altLang="en-US" sz="1400" dirty="0" smtClean="0"/>
              <a:t>个月便会增加一倍，性能 </a:t>
            </a:r>
            <a:r>
              <a:rPr lang="zh-CN" altLang="en-US" sz="1400" dirty="0" smtClean="0">
                <a:hlinkClick r:id="rId11" action="ppaction://hlinkfile" tooltip="查看图片"/>
              </a:rPr>
              <a:t>  </a:t>
            </a:r>
            <a:r>
              <a:rPr lang="zh-CN" altLang="en-US" sz="1400" dirty="0" smtClean="0"/>
              <a:t> </a:t>
            </a:r>
          </a:p>
          <a:p>
            <a:r>
              <a:rPr lang="zh-CN" altLang="en-US" sz="1400" dirty="0" smtClean="0"/>
              <a:t>也将提升一倍。摩尔定律是由</a:t>
            </a:r>
            <a:r>
              <a:rPr lang="zh-CN" altLang="en-US" sz="1400" dirty="0" smtClean="0">
                <a:hlinkClick r:id="rId5" action="ppaction://hlinkfile"/>
              </a:rPr>
              <a:t>英特尔</a:t>
            </a:r>
            <a:r>
              <a:rPr lang="en-US" altLang="zh-CN" sz="1400" dirty="0" smtClean="0"/>
              <a:t>(Intel)</a:t>
            </a:r>
            <a:r>
              <a:rPr lang="zh-CN" altLang="en-US" sz="1400" dirty="0" smtClean="0"/>
              <a:t>名誉董事长</a:t>
            </a:r>
            <a:r>
              <a:rPr lang="zh-CN" altLang="en-US" sz="1400" dirty="0" smtClean="0">
                <a:hlinkClick r:id="rId6" action="ppaction://hlinkfile"/>
              </a:rPr>
              <a:t>戈登</a:t>
            </a:r>
            <a:r>
              <a:rPr lang="en-US" altLang="zh-CN" sz="1400" dirty="0" smtClean="0">
                <a:hlinkClick r:id="rId6" action="ppaction://hlinkfile"/>
              </a:rPr>
              <a:t>·</a:t>
            </a:r>
            <a:r>
              <a:rPr lang="zh-CN" altLang="en-US" sz="1400" dirty="0" smtClean="0">
                <a:hlinkClick r:id="rId6" action="ppaction://hlinkfile"/>
              </a:rPr>
              <a:t>摩尔</a:t>
            </a:r>
            <a:r>
              <a:rPr lang="zh-CN" altLang="en-US" sz="1400" dirty="0" smtClean="0"/>
              <a:t>（</a:t>
            </a:r>
            <a:r>
              <a:rPr lang="en-US" altLang="zh-CN" sz="1400" dirty="0" smtClean="0"/>
              <a:t>Gordon Moore</a:t>
            </a:r>
            <a:r>
              <a:rPr lang="zh-CN" altLang="en-US" sz="1400" dirty="0" smtClean="0"/>
              <a:t>）经过长期观察发现得之。 </a:t>
            </a:r>
            <a:r>
              <a:rPr lang="zh-CN" altLang="en-US" sz="1400" b="1" dirty="0" smtClean="0"/>
              <a:t>摩尔定律的发现</a:t>
            </a:r>
          </a:p>
          <a:p>
            <a:r>
              <a:rPr lang="zh-CN" altLang="en-US" sz="1400" dirty="0" smtClean="0"/>
              <a:t>　　</a:t>
            </a:r>
            <a:r>
              <a:rPr lang="zh-CN" altLang="en-US" sz="1400" dirty="0" smtClean="0">
                <a:hlinkClick r:id="rId13" action="ppaction://hlinkfile"/>
              </a:rPr>
              <a:t>计算机</a:t>
            </a:r>
            <a:r>
              <a:rPr lang="zh-CN" altLang="en-US" sz="1400" dirty="0" smtClean="0"/>
              <a:t>第一定律</a:t>
            </a:r>
            <a:r>
              <a:rPr lang="en-US" altLang="zh-CN" sz="1400" dirty="0" smtClean="0"/>
              <a:t>——</a:t>
            </a:r>
            <a:r>
              <a:rPr lang="zh-CN" altLang="en-US" sz="1400" dirty="0" smtClean="0">
                <a:hlinkClick r:id="rId4" action="ppaction://hlinkfile"/>
              </a:rPr>
              <a:t>摩尔</a:t>
            </a:r>
            <a:r>
              <a:rPr lang="zh-CN" altLang="en-US" sz="1400" dirty="0" smtClean="0"/>
              <a:t>定律</a:t>
            </a:r>
            <a:r>
              <a:rPr lang="en-US" altLang="zh-CN" sz="1400" dirty="0" smtClean="0"/>
              <a:t>Moore</a:t>
            </a:r>
            <a:r>
              <a:rPr lang="zh-CN" altLang="en-US" sz="1400" dirty="0" smtClean="0"/>
              <a:t>定律</a:t>
            </a:r>
            <a:r>
              <a:rPr lang="en-US" altLang="zh-CN" sz="1400" dirty="0" smtClean="0"/>
              <a:t>1965</a:t>
            </a:r>
            <a:r>
              <a:rPr lang="zh-CN" altLang="en-US" sz="1400" dirty="0" smtClean="0"/>
              <a:t>年，</a:t>
            </a:r>
            <a:r>
              <a:rPr lang="zh-CN" altLang="en-US" sz="1400" dirty="0" smtClean="0">
                <a:hlinkClick r:id="rId6" action="ppaction://hlinkfile"/>
              </a:rPr>
              <a:t>戈登</a:t>
            </a:r>
            <a:r>
              <a:rPr lang="en-US" altLang="zh-CN" sz="1400" dirty="0" smtClean="0">
                <a:hlinkClick r:id="rId6" action="ppaction://hlinkfile"/>
              </a:rPr>
              <a:t>·</a:t>
            </a:r>
            <a:r>
              <a:rPr lang="zh-CN" altLang="en-US" sz="1400" dirty="0" smtClean="0">
                <a:hlinkClick r:id="rId6" action="ppaction://hlinkfile"/>
              </a:rPr>
              <a:t>摩尔</a:t>
            </a:r>
            <a:r>
              <a:rPr lang="zh-CN" altLang="en-US" sz="1400" dirty="0" smtClean="0"/>
              <a:t>（</a:t>
            </a:r>
            <a:r>
              <a:rPr lang="en-US" altLang="zh-CN" sz="1400" dirty="0" err="1" smtClean="0"/>
              <a:t>GordonMoore</a:t>
            </a:r>
            <a:r>
              <a:rPr lang="zh-CN" altLang="en-US" sz="1400" dirty="0" smtClean="0"/>
              <a:t>）准备一个关于计算机</a:t>
            </a:r>
            <a:r>
              <a:rPr lang="zh-CN" altLang="en-US" sz="1400" dirty="0" smtClean="0">
                <a:hlinkClick r:id="rId14" action="ppaction://hlinkfile"/>
              </a:rPr>
              <a:t>存储器</a:t>
            </a:r>
            <a:r>
              <a:rPr lang="zh-CN" altLang="en-US" sz="1400" dirty="0" smtClean="0"/>
              <a:t>发展趋势的报告。他整理了一份观察资料。在他开始绘制数据时，发现了一个惊人的趋势。每个新</a:t>
            </a:r>
            <a:r>
              <a:rPr lang="zh-CN" altLang="en-US" sz="1400" dirty="0" smtClean="0">
                <a:hlinkClick r:id="rId15" action="ppaction://hlinkfile"/>
              </a:rPr>
              <a:t>芯片</a:t>
            </a:r>
            <a:r>
              <a:rPr lang="zh-CN" altLang="en-US" sz="1400" dirty="0" smtClean="0"/>
              <a:t>大体上包含其前任两倍的容量，每个芯片的产生都是在前一个芯片产生后的</a:t>
            </a:r>
            <a:r>
              <a:rPr lang="en-US" altLang="zh-CN" sz="1400" dirty="0" smtClean="0"/>
              <a:t>18-24</a:t>
            </a:r>
            <a:r>
              <a:rPr lang="zh-CN" altLang="en-US" sz="1400" dirty="0" smtClean="0"/>
              <a:t>个月内。如果这个趋势继续的话，计算能力相对于时间周期将呈指数式的上升。</a:t>
            </a:r>
            <a:r>
              <a:rPr lang="en-US" altLang="zh-CN" sz="1400" dirty="0" smtClean="0"/>
              <a:t>Moore</a:t>
            </a:r>
            <a:r>
              <a:rPr lang="zh-CN" altLang="en-US" sz="1400" dirty="0" smtClean="0"/>
              <a:t>的观察资料，就是现在所谓的</a:t>
            </a:r>
            <a:r>
              <a:rPr lang="en-US" altLang="zh-CN" sz="1400" dirty="0" smtClean="0"/>
              <a:t>Moore</a:t>
            </a:r>
            <a:r>
              <a:rPr lang="zh-CN" altLang="en-US" sz="1400" dirty="0" smtClean="0"/>
              <a:t>定律，所阐述的趋势一直延续至今，且仍不同寻常地准确。人们还发现这不光适用于对存储器芯片的描述，也精确地说明了处理机能力和</a:t>
            </a:r>
            <a:r>
              <a:rPr lang="zh-CN" altLang="en-US" sz="1400" dirty="0" smtClean="0">
                <a:hlinkClick r:id="rId16" action="ppaction://hlinkfile"/>
              </a:rPr>
              <a:t>磁盘驱动器</a:t>
            </a:r>
            <a:r>
              <a:rPr lang="zh-CN" altLang="en-US" sz="1400" dirty="0" smtClean="0"/>
              <a:t>存储容量的发展。该定律成为许多工业对于性能预测的基础。在</a:t>
            </a:r>
            <a:r>
              <a:rPr lang="en-US" altLang="zh-CN" sz="1400" dirty="0" smtClean="0"/>
              <a:t>26</a:t>
            </a:r>
            <a:r>
              <a:rPr lang="zh-CN" altLang="en-US" sz="1400" dirty="0" smtClean="0"/>
              <a:t>年的时间里，芯片上的</a:t>
            </a:r>
            <a:r>
              <a:rPr lang="zh-CN" altLang="en-US" sz="1400" dirty="0" smtClean="0">
                <a:hlinkClick r:id="rId8" action="ppaction://hlinkfile"/>
              </a:rPr>
              <a:t>晶体管</a:t>
            </a:r>
            <a:r>
              <a:rPr lang="zh-CN" altLang="en-US" sz="1400" dirty="0" smtClean="0"/>
              <a:t>数量增加了</a:t>
            </a:r>
            <a:r>
              <a:rPr lang="en-US" altLang="zh-CN" sz="1400" dirty="0" smtClean="0"/>
              <a:t>3200</a:t>
            </a:r>
            <a:r>
              <a:rPr lang="zh-CN" altLang="en-US" sz="1400" dirty="0" smtClean="0"/>
              <a:t>多倍，从</a:t>
            </a:r>
            <a:r>
              <a:rPr lang="en-US" altLang="zh-CN" sz="1400" dirty="0" smtClean="0"/>
              <a:t>1971</a:t>
            </a:r>
            <a:r>
              <a:rPr lang="zh-CN" altLang="en-US" sz="1400" dirty="0" smtClean="0"/>
              <a:t>年推出的第一款</a:t>
            </a:r>
            <a:r>
              <a:rPr lang="en-US" altLang="zh-CN" sz="1400" dirty="0" smtClean="0"/>
              <a:t>4004</a:t>
            </a:r>
            <a:r>
              <a:rPr lang="zh-CN" altLang="en-US" sz="1400" dirty="0" smtClean="0"/>
              <a:t>的</a:t>
            </a:r>
            <a:r>
              <a:rPr lang="en-US" altLang="zh-CN" sz="1400" dirty="0" smtClean="0"/>
              <a:t>2300</a:t>
            </a:r>
            <a:r>
              <a:rPr lang="zh-CN" altLang="en-US" sz="1400" dirty="0" smtClean="0"/>
              <a:t>个增加到奔腾</a:t>
            </a:r>
            <a:r>
              <a:rPr lang="en-US" altLang="zh-CN" sz="1400" dirty="0" smtClean="0"/>
              <a:t>II</a:t>
            </a:r>
            <a:r>
              <a:rPr lang="zh-CN" altLang="en-US" sz="1400" dirty="0" smtClean="0"/>
              <a:t>处理器的</a:t>
            </a:r>
            <a:r>
              <a:rPr lang="en-US" altLang="zh-CN" sz="1400" dirty="0" smtClean="0"/>
              <a:t>750</a:t>
            </a:r>
            <a:r>
              <a:rPr lang="zh-CN" altLang="en-US" sz="1400" dirty="0" smtClean="0"/>
              <a:t>万个。 </a:t>
            </a:r>
            <a:r>
              <a:rPr lang="zh-CN" altLang="en-US" sz="1400" b="1" dirty="0" smtClean="0"/>
              <a:t>详细内容</a:t>
            </a:r>
          </a:p>
          <a:p>
            <a:r>
              <a:rPr lang="zh-CN" altLang="en-US" sz="1400" dirty="0" smtClean="0">
                <a:hlinkClick r:id="rId11" action="ppaction://hlinkfile" tooltip="查看图片"/>
              </a:rPr>
              <a:t>  </a:t>
            </a:r>
            <a:r>
              <a:rPr lang="zh-CN" altLang="en-US" sz="1400" dirty="0" smtClean="0"/>
              <a:t> </a:t>
            </a:r>
          </a:p>
          <a:p>
            <a:r>
              <a:rPr lang="zh-CN" altLang="en-US" sz="1400" dirty="0" smtClean="0"/>
              <a:t>　　由于高纯硅的独特性，集成度越高，</a:t>
            </a:r>
            <a:r>
              <a:rPr lang="zh-CN" altLang="en-US" sz="1400" dirty="0" smtClean="0">
                <a:hlinkClick r:id="rId8" action="ppaction://hlinkfile"/>
              </a:rPr>
              <a:t>晶体管</a:t>
            </a:r>
            <a:r>
              <a:rPr lang="zh-CN" altLang="en-US" sz="1400" dirty="0" smtClean="0"/>
              <a:t>的价格越便宜，这样也就引出了</a:t>
            </a:r>
            <a:r>
              <a:rPr lang="zh-CN" altLang="en-US" sz="1400" dirty="0" smtClean="0">
                <a:hlinkClick r:id="rId4" action="ppaction://hlinkfile"/>
              </a:rPr>
              <a:t>摩尔</a:t>
            </a:r>
            <a:r>
              <a:rPr lang="zh-CN" altLang="en-US" sz="1400" dirty="0" smtClean="0"/>
              <a:t>定律的经济学效益，在</a:t>
            </a:r>
            <a:r>
              <a:rPr lang="en-US" altLang="zh-CN" sz="1400" dirty="0" smtClean="0"/>
              <a:t>20</a:t>
            </a:r>
            <a:r>
              <a:rPr lang="zh-CN" altLang="en-US" sz="1400" dirty="0" smtClean="0"/>
              <a:t>世纪</a:t>
            </a:r>
            <a:r>
              <a:rPr lang="en-US" altLang="zh-CN" sz="1400" dirty="0" smtClean="0"/>
              <a:t>60</a:t>
            </a:r>
            <a:r>
              <a:rPr lang="zh-CN" altLang="en-US" sz="1400" dirty="0" smtClean="0"/>
              <a:t>年代初，一个晶体管要</a:t>
            </a:r>
            <a:r>
              <a:rPr lang="en-US" altLang="zh-CN" sz="1400" dirty="0" smtClean="0"/>
              <a:t>10</a:t>
            </a:r>
            <a:r>
              <a:rPr lang="zh-CN" altLang="en-US" sz="1400" dirty="0" smtClean="0"/>
              <a:t>美元左右，但随着晶体管越来越小，直小到一根头发丝上可以放</a:t>
            </a:r>
            <a:r>
              <a:rPr lang="en-US" altLang="zh-CN" sz="1400" dirty="0" smtClean="0"/>
              <a:t>1000</a:t>
            </a:r>
            <a:r>
              <a:rPr lang="zh-CN" altLang="en-US" sz="1400" dirty="0" smtClean="0"/>
              <a:t>个晶体管时，每个晶体管的价格只有千分之一美分。据有关统计，按运算</a:t>
            </a:r>
            <a:r>
              <a:rPr lang="en-US" altLang="zh-CN" sz="1400" dirty="0" smtClean="0"/>
              <a:t>10</a:t>
            </a:r>
            <a:r>
              <a:rPr lang="zh-CN" altLang="en-US" sz="1400" dirty="0" smtClean="0"/>
              <a:t>万次乘法的价格算，</a:t>
            </a:r>
            <a:r>
              <a:rPr lang="en-US" altLang="zh-CN" sz="1400" dirty="0" smtClean="0"/>
              <a:t>IBM704</a:t>
            </a:r>
            <a:r>
              <a:rPr lang="zh-CN" altLang="en-US" sz="1400" dirty="0" smtClean="0">
                <a:hlinkClick r:id="rId9" action="ppaction://hlinkfile"/>
              </a:rPr>
              <a:t>电脑</a:t>
            </a:r>
            <a:r>
              <a:rPr lang="zh-CN" altLang="en-US" sz="1400" dirty="0" smtClean="0"/>
              <a:t>为</a:t>
            </a:r>
            <a:r>
              <a:rPr lang="en-US" altLang="zh-CN" sz="1400" dirty="0" smtClean="0"/>
              <a:t>1</a:t>
            </a:r>
            <a:r>
              <a:rPr lang="zh-CN" altLang="en-US" sz="1400" dirty="0" smtClean="0"/>
              <a:t>美元，</a:t>
            </a:r>
            <a:r>
              <a:rPr lang="en-US" altLang="zh-CN" sz="1400" dirty="0" smtClean="0"/>
              <a:t>IBM709</a:t>
            </a:r>
            <a:r>
              <a:rPr lang="zh-CN" altLang="en-US" sz="1400" dirty="0" smtClean="0"/>
              <a:t>降到</a:t>
            </a:r>
            <a:r>
              <a:rPr lang="en-US" altLang="zh-CN" sz="1400" dirty="0" smtClean="0"/>
              <a:t>20</a:t>
            </a:r>
            <a:r>
              <a:rPr lang="zh-CN" altLang="en-US" sz="1400" dirty="0" smtClean="0"/>
              <a:t>美分，而</a:t>
            </a:r>
            <a:r>
              <a:rPr lang="en-US" altLang="zh-CN" sz="1400" dirty="0" smtClean="0"/>
              <a:t>60</a:t>
            </a:r>
            <a:r>
              <a:rPr lang="zh-CN" altLang="en-US" sz="1400" dirty="0" smtClean="0"/>
              <a:t>年代中期</a:t>
            </a:r>
            <a:r>
              <a:rPr lang="en-US" altLang="zh-CN" sz="1400" dirty="0" smtClean="0"/>
              <a:t>IBM</a:t>
            </a:r>
            <a:r>
              <a:rPr lang="zh-CN" altLang="en-US" sz="1400" dirty="0" smtClean="0"/>
              <a:t>耗资</a:t>
            </a:r>
            <a:r>
              <a:rPr lang="en-US" altLang="zh-CN" sz="1400" dirty="0" smtClean="0"/>
              <a:t>50</a:t>
            </a:r>
            <a:r>
              <a:rPr lang="zh-CN" altLang="en-US" sz="1400" dirty="0" smtClean="0"/>
              <a:t>亿研制的</a:t>
            </a:r>
            <a:r>
              <a:rPr lang="en-US" altLang="zh-CN" sz="1400" dirty="0" smtClean="0"/>
              <a:t>IBM360</a:t>
            </a:r>
            <a:r>
              <a:rPr lang="zh-CN" altLang="en-US" sz="1400" dirty="0" smtClean="0"/>
              <a:t>系统电脑已变为</a:t>
            </a:r>
            <a:r>
              <a:rPr lang="en-US" altLang="zh-CN" sz="1400" dirty="0" smtClean="0"/>
              <a:t>3.5</a:t>
            </a:r>
            <a:r>
              <a:rPr lang="zh-CN" altLang="en-US" sz="1400" dirty="0" smtClean="0"/>
              <a:t>美分。到底什么是</a:t>
            </a:r>
            <a:r>
              <a:rPr lang="en-US" altLang="zh-CN" sz="1400" dirty="0" smtClean="0"/>
              <a:t>"</a:t>
            </a:r>
            <a:r>
              <a:rPr lang="zh-CN" altLang="en-US" sz="1400" dirty="0" smtClean="0"/>
              <a:t>摩尔定律</a:t>
            </a:r>
            <a:r>
              <a:rPr lang="en-US" altLang="zh-CN" sz="1400" dirty="0" smtClean="0"/>
              <a:t>'"</a:t>
            </a:r>
            <a:r>
              <a:rPr lang="zh-CN" altLang="en-US" sz="1400" dirty="0" smtClean="0"/>
              <a:t>？归纳起来，主要有以下三种</a:t>
            </a:r>
            <a:r>
              <a:rPr lang="en-US" altLang="zh-CN" sz="1400" dirty="0" smtClean="0"/>
              <a:t>"</a:t>
            </a:r>
            <a:r>
              <a:rPr lang="zh-CN" altLang="en-US" sz="1400" dirty="0" smtClean="0"/>
              <a:t>版本</a:t>
            </a:r>
            <a:r>
              <a:rPr lang="en-US" altLang="zh-CN" sz="1400" dirty="0" smtClean="0"/>
              <a:t>"</a:t>
            </a:r>
            <a:r>
              <a:rPr lang="zh-CN" altLang="en-US" sz="1400" dirty="0" smtClean="0"/>
              <a:t>： </a:t>
            </a:r>
          </a:p>
          <a:p>
            <a:r>
              <a:rPr lang="zh-CN" altLang="en-US" sz="1400" dirty="0" smtClean="0"/>
              <a:t>　　</a:t>
            </a:r>
            <a:r>
              <a:rPr lang="en-US" altLang="zh-CN" sz="1400" dirty="0" smtClean="0"/>
              <a:t>1</a:t>
            </a:r>
            <a:r>
              <a:rPr lang="zh-CN" altLang="en-US" sz="1400" dirty="0" smtClean="0"/>
              <a:t>．</a:t>
            </a:r>
            <a:r>
              <a:rPr lang="zh-CN" altLang="en-US" sz="1400" dirty="0" smtClean="0">
                <a:hlinkClick r:id="rId7" action="ppaction://hlinkfile"/>
              </a:rPr>
              <a:t>集成电路</a:t>
            </a:r>
            <a:r>
              <a:rPr lang="zh-CN" altLang="en-US" sz="1400" dirty="0" smtClean="0">
                <a:hlinkClick r:id="rId15" action="ppaction://hlinkfile"/>
              </a:rPr>
              <a:t>芯片</a:t>
            </a:r>
            <a:r>
              <a:rPr lang="zh-CN" altLang="en-US" sz="1400" dirty="0" smtClean="0"/>
              <a:t>上所集成的电路的数目，每隔</a:t>
            </a:r>
            <a:r>
              <a:rPr lang="en-US" altLang="zh-CN" sz="1400" dirty="0" smtClean="0"/>
              <a:t>18</a:t>
            </a:r>
            <a:r>
              <a:rPr lang="zh-CN" altLang="en-US" sz="1400" dirty="0" smtClean="0"/>
              <a:t>个月就翻一番。 </a:t>
            </a:r>
          </a:p>
          <a:p>
            <a:r>
              <a:rPr lang="zh-CN" altLang="en-US" sz="1400" dirty="0" smtClean="0"/>
              <a:t>　　</a:t>
            </a:r>
            <a:r>
              <a:rPr lang="en-US" altLang="zh-CN" sz="1400" dirty="0" smtClean="0"/>
              <a:t>2</a:t>
            </a:r>
            <a:r>
              <a:rPr lang="zh-CN" altLang="en-US" sz="1400" dirty="0" smtClean="0"/>
              <a:t>．</a:t>
            </a:r>
            <a:r>
              <a:rPr lang="zh-CN" altLang="en-US" sz="1400" dirty="0" smtClean="0">
                <a:hlinkClick r:id="rId17" action="ppaction://hlinkfile"/>
              </a:rPr>
              <a:t>微处理器</a:t>
            </a:r>
            <a:r>
              <a:rPr lang="zh-CN" altLang="en-US" sz="1400" dirty="0" smtClean="0"/>
              <a:t>的性能每隔</a:t>
            </a:r>
            <a:r>
              <a:rPr lang="en-US" altLang="zh-CN" sz="1400" dirty="0" smtClean="0"/>
              <a:t>18</a:t>
            </a:r>
            <a:r>
              <a:rPr lang="zh-CN" altLang="en-US" sz="1400" dirty="0" smtClean="0"/>
              <a:t>个月提高一倍，或价格下降一半。 </a:t>
            </a:r>
          </a:p>
          <a:p>
            <a:r>
              <a:rPr lang="zh-CN" altLang="en-US" sz="1400" dirty="0" smtClean="0"/>
              <a:t>　　</a:t>
            </a:r>
            <a:r>
              <a:rPr lang="en-US" altLang="zh-CN" sz="1400" dirty="0" smtClean="0"/>
              <a:t>3</a:t>
            </a:r>
            <a:r>
              <a:rPr lang="zh-CN" altLang="en-US" sz="1400" dirty="0" smtClean="0"/>
              <a:t>．用一个美元所能买到的电脑性能，每隔</a:t>
            </a:r>
            <a:r>
              <a:rPr lang="en-US" altLang="zh-CN" sz="1400" dirty="0" smtClean="0"/>
              <a:t>18</a:t>
            </a:r>
            <a:r>
              <a:rPr lang="zh-CN" altLang="en-US" sz="1400" dirty="0" smtClean="0"/>
              <a:t>个月翻两番。 </a:t>
            </a:r>
          </a:p>
          <a:p>
            <a:r>
              <a:rPr lang="zh-CN" altLang="en-US" sz="1400" dirty="0" smtClean="0"/>
              <a:t>　　以上几种说法中，以第一种说法最为普遍，第二、三两种说法涉及到价格因素，其实质是一样的。三种说法虽然各有千秋，但在一点上是共同的，即</a:t>
            </a:r>
            <a:r>
              <a:rPr lang="en-US" altLang="zh-CN" sz="1400" dirty="0" smtClean="0"/>
              <a:t>"</a:t>
            </a:r>
            <a:r>
              <a:rPr lang="zh-CN" altLang="en-US" sz="1400" dirty="0" smtClean="0"/>
              <a:t>翻番</a:t>
            </a:r>
            <a:r>
              <a:rPr lang="en-US" altLang="zh-CN" sz="1400" dirty="0" smtClean="0"/>
              <a:t>"</a:t>
            </a:r>
            <a:r>
              <a:rPr lang="zh-CN" altLang="en-US" sz="1400" dirty="0" smtClean="0"/>
              <a:t>的周期都是</a:t>
            </a:r>
            <a:r>
              <a:rPr lang="en-US" altLang="zh-CN" sz="1400" dirty="0" smtClean="0"/>
              <a:t>18</a:t>
            </a:r>
            <a:r>
              <a:rPr lang="zh-CN" altLang="en-US" sz="1400" dirty="0" smtClean="0"/>
              <a:t>个月，至于</a:t>
            </a:r>
            <a:r>
              <a:rPr lang="en-US" altLang="zh-CN" sz="1400" dirty="0" smtClean="0"/>
              <a:t>"</a:t>
            </a:r>
            <a:r>
              <a:rPr lang="zh-CN" altLang="en-US" sz="1400" dirty="0" smtClean="0"/>
              <a:t>翻一番</a:t>
            </a:r>
            <a:r>
              <a:rPr lang="en-US" altLang="zh-CN" sz="1400" dirty="0" smtClean="0"/>
              <a:t>"</a:t>
            </a:r>
            <a:r>
              <a:rPr lang="zh-CN" altLang="en-US" sz="1400" dirty="0" smtClean="0"/>
              <a:t>（或两番）的是</a:t>
            </a:r>
            <a:r>
              <a:rPr lang="en-US" altLang="zh-CN" sz="1400" dirty="0" smtClean="0"/>
              <a:t>"</a:t>
            </a:r>
            <a:r>
              <a:rPr lang="zh-CN" altLang="en-US" sz="1400" dirty="0" smtClean="0"/>
              <a:t>集成电路芯片上所集成的</a:t>
            </a:r>
            <a:r>
              <a:rPr lang="zh-CN" altLang="en-US" sz="1400" dirty="0" smtClean="0">
                <a:hlinkClick r:id="rId18" action="ppaction://hlinkfile"/>
              </a:rPr>
              <a:t>电路</a:t>
            </a:r>
            <a:r>
              <a:rPr lang="zh-CN" altLang="en-US" sz="1400" dirty="0" smtClean="0"/>
              <a:t>的数目</a:t>
            </a:r>
            <a:r>
              <a:rPr lang="en-US" altLang="zh-CN" sz="1400" dirty="0" smtClean="0"/>
              <a:t>"</a:t>
            </a:r>
            <a:r>
              <a:rPr lang="zh-CN" altLang="en-US" sz="1400" dirty="0" smtClean="0"/>
              <a:t>，是整个</a:t>
            </a:r>
            <a:r>
              <a:rPr lang="en-US" altLang="zh-CN" sz="1400" dirty="0" smtClean="0"/>
              <a:t>"</a:t>
            </a:r>
            <a:r>
              <a:rPr lang="zh-CN" altLang="en-US" sz="1400" dirty="0" smtClean="0">
                <a:hlinkClick r:id="rId13" action="ppaction://hlinkfile"/>
              </a:rPr>
              <a:t>计算机</a:t>
            </a:r>
            <a:r>
              <a:rPr lang="zh-CN" altLang="en-US" sz="1400" dirty="0" smtClean="0"/>
              <a:t>的性能</a:t>
            </a:r>
            <a:r>
              <a:rPr lang="en-US" altLang="zh-CN" sz="1400" dirty="0" smtClean="0"/>
              <a:t>"</a:t>
            </a:r>
            <a:r>
              <a:rPr lang="zh-CN" altLang="en-US" sz="1400" dirty="0" smtClean="0"/>
              <a:t>，还是</a:t>
            </a:r>
            <a:r>
              <a:rPr lang="en-US" altLang="zh-CN" sz="1400" dirty="0" smtClean="0"/>
              <a:t>"</a:t>
            </a:r>
            <a:r>
              <a:rPr lang="zh-CN" altLang="en-US" sz="1400" dirty="0" smtClean="0"/>
              <a:t>一个美元所能买到的性能</a:t>
            </a:r>
            <a:r>
              <a:rPr lang="en-US" altLang="zh-CN" sz="1400" dirty="0" smtClean="0"/>
              <a:t>"</a:t>
            </a:r>
            <a:r>
              <a:rPr lang="zh-CN" altLang="en-US" sz="1400" dirty="0" smtClean="0"/>
              <a:t>就见仁见智了。 </a:t>
            </a:r>
          </a:p>
          <a:p>
            <a:r>
              <a:rPr lang="zh-CN" altLang="en-US" sz="1400" b="1" dirty="0" smtClean="0">
                <a:hlinkClick r:id="rId3"/>
              </a:rPr>
              <a:t>编辑本段</a:t>
            </a:r>
            <a:r>
              <a:rPr lang="zh-CN" altLang="en-US" sz="1400" b="1" dirty="0" smtClean="0"/>
              <a:t>理论发展</a:t>
            </a:r>
          </a:p>
          <a:p>
            <a:r>
              <a:rPr lang="zh-CN" altLang="en-US" sz="1400" b="1" dirty="0" smtClean="0"/>
              <a:t>摩尔定律 </a:t>
            </a:r>
            <a:r>
              <a:rPr lang="en-US" altLang="zh-CN" sz="1400" b="1" dirty="0" smtClean="0"/>
              <a:t>- </a:t>
            </a:r>
            <a:r>
              <a:rPr lang="zh-CN" altLang="en-US" sz="1400" b="1" dirty="0" smtClean="0"/>
              <a:t>理论人物</a:t>
            </a:r>
          </a:p>
          <a:p>
            <a:r>
              <a:rPr lang="zh-CN" altLang="en-US" sz="1400" dirty="0" smtClean="0"/>
              <a:t>　　戈登</a:t>
            </a:r>
            <a:r>
              <a:rPr lang="en-US" altLang="zh-CN" sz="1400" dirty="0" smtClean="0"/>
              <a:t>·</a:t>
            </a:r>
            <a:r>
              <a:rPr lang="zh-CN" altLang="en-US" sz="1400" dirty="0" smtClean="0"/>
              <a:t>摩尔（</a:t>
            </a:r>
            <a:r>
              <a:rPr lang="en-US" altLang="zh-CN" sz="1400" dirty="0" smtClean="0"/>
              <a:t>Gordon Moore,1929-</a:t>
            </a:r>
            <a:r>
              <a:rPr lang="zh-CN" altLang="en-US" sz="1400" dirty="0" smtClean="0"/>
              <a:t>）：英特尔公司</a:t>
            </a:r>
            <a:r>
              <a:rPr lang="en-US" altLang="zh-CN" sz="1400" dirty="0" smtClean="0"/>
              <a:t>(Intel)</a:t>
            </a:r>
            <a:r>
              <a:rPr lang="zh-CN" altLang="en-US" sz="1400" dirty="0" smtClean="0"/>
              <a:t>的创始人之一 </a:t>
            </a:r>
          </a:p>
          <a:p>
            <a:r>
              <a:rPr lang="zh-CN" altLang="en-US" sz="1400" dirty="0" smtClean="0">
                <a:hlinkClick r:id="rId11" action="ppaction://hlinkfile" tooltip="查看图片"/>
              </a:rPr>
              <a:t>  </a:t>
            </a:r>
            <a:r>
              <a:rPr lang="zh-CN" altLang="en-US" sz="1400" dirty="0" smtClean="0"/>
              <a:t> 戈登</a:t>
            </a:r>
            <a:r>
              <a:rPr lang="en-US" altLang="zh-CN" sz="1400" dirty="0" smtClean="0"/>
              <a:t>.</a:t>
            </a:r>
            <a:r>
              <a:rPr lang="zh-CN" altLang="en-US" sz="1400" dirty="0" smtClean="0"/>
              <a:t>摩尔</a:t>
            </a:r>
          </a:p>
          <a:p>
            <a:r>
              <a:rPr lang="zh-CN" altLang="en-US" sz="1400" dirty="0" smtClean="0"/>
              <a:t>　　</a:t>
            </a:r>
            <a:r>
              <a:rPr lang="en-US" altLang="zh-CN" sz="1400" dirty="0" smtClean="0"/>
              <a:t>1929</a:t>
            </a:r>
            <a:r>
              <a:rPr lang="zh-CN" altLang="en-US" sz="1400" dirty="0" smtClean="0"/>
              <a:t>年</a:t>
            </a:r>
            <a:r>
              <a:rPr lang="en-US" altLang="zh-CN" sz="1400" dirty="0" smtClean="0"/>
              <a:t>1</a:t>
            </a:r>
            <a:r>
              <a:rPr lang="zh-CN" altLang="en-US" sz="1400" dirty="0" smtClean="0"/>
              <a:t>月</a:t>
            </a:r>
            <a:r>
              <a:rPr lang="en-US" altLang="zh-CN" sz="1400" dirty="0" smtClean="0"/>
              <a:t>3</a:t>
            </a:r>
            <a:r>
              <a:rPr lang="zh-CN" altLang="en-US" sz="1400" dirty="0" smtClean="0"/>
              <a:t>日，</a:t>
            </a:r>
            <a:r>
              <a:rPr lang="zh-CN" altLang="en-US" sz="1400" dirty="0" smtClean="0">
                <a:hlinkClick r:id="rId6" action="ppaction://hlinkfile"/>
              </a:rPr>
              <a:t>戈登</a:t>
            </a:r>
            <a:r>
              <a:rPr lang="en-US" altLang="zh-CN" sz="1400" dirty="0" smtClean="0">
                <a:hlinkClick r:id="rId6" action="ppaction://hlinkfile"/>
              </a:rPr>
              <a:t>·</a:t>
            </a:r>
            <a:r>
              <a:rPr lang="zh-CN" altLang="en-US" sz="1400" dirty="0" smtClean="0">
                <a:hlinkClick r:id="rId6" action="ppaction://hlinkfile"/>
              </a:rPr>
              <a:t>摩尔</a:t>
            </a:r>
            <a:r>
              <a:rPr lang="zh-CN" altLang="en-US" sz="1400" dirty="0" smtClean="0"/>
              <a:t>出生在加州旧金山的</a:t>
            </a:r>
            <a:r>
              <a:rPr lang="zh-CN" altLang="en-US" sz="1400" dirty="0" smtClean="0">
                <a:hlinkClick r:id="rId19" action="ppaction://hlinkfile"/>
              </a:rPr>
              <a:t>佩斯</a:t>
            </a:r>
            <a:r>
              <a:rPr lang="zh-CN" altLang="en-US" sz="1400" dirty="0" smtClean="0"/>
              <a:t>卡迪诺。父亲没有上过多少学，</a:t>
            </a:r>
            <a:r>
              <a:rPr lang="en-US" altLang="zh-CN" sz="1400" dirty="0" smtClean="0"/>
              <a:t>17</a:t>
            </a:r>
            <a:r>
              <a:rPr lang="zh-CN" altLang="en-US" sz="1400" dirty="0" smtClean="0"/>
              <a:t>岁就开始养家，做一个小官员，母亲只有中学毕业，但一家人日子过得也温馨和乐。</a:t>
            </a:r>
            <a:r>
              <a:rPr lang="en-US" altLang="zh-CN" sz="1400" dirty="0" smtClean="0"/>
              <a:t>11</a:t>
            </a:r>
            <a:r>
              <a:rPr lang="zh-CN" altLang="en-US" sz="1400" dirty="0" smtClean="0"/>
              <a:t>岁的时候，一次偶然的机会让年幼的</a:t>
            </a:r>
            <a:r>
              <a:rPr lang="zh-CN" altLang="en-US" sz="1400" dirty="0" smtClean="0">
                <a:hlinkClick r:id="rId4" action="ppaction://hlinkfile"/>
              </a:rPr>
              <a:t>摩尔</a:t>
            </a:r>
            <a:r>
              <a:rPr lang="zh-CN" altLang="en-US" sz="1400" dirty="0" smtClean="0"/>
              <a:t>对化学产生了兴趣。当时邻居的孩子有一个独特的圣诞礼物，那是一个化学装置，里面有许多真正的化学试剂，可以制成许多稀奇古怪的东西，甚至可以制造炸药，摩尔简直完全着了迷，整天跑到邻居家里去，研究这些小东西，他开始想成为一个化学家！在学校里，摩尔不是最用功的那个人，但却是最会学习的那个，他整天跑出去做运动，搞发明，但学习成绩一直还不错。高中毕业后他进入了著名的</a:t>
            </a:r>
            <a:r>
              <a:rPr lang="zh-CN" altLang="en-US" sz="1400" dirty="0" smtClean="0">
                <a:hlinkClick r:id="rId20" action="ppaction://hlinkfile"/>
              </a:rPr>
              <a:t>加州伯克利分校</a:t>
            </a:r>
            <a:r>
              <a:rPr lang="zh-CN" altLang="en-US" sz="1400" dirty="0" smtClean="0"/>
              <a:t>的化学专业，实现了自己的少年梦想。</a:t>
            </a:r>
            <a:r>
              <a:rPr lang="en-US" altLang="zh-CN" sz="1400" dirty="0" smtClean="0"/>
              <a:t>1950</a:t>
            </a:r>
            <a:r>
              <a:rPr lang="zh-CN" altLang="en-US" sz="1400" dirty="0" smtClean="0"/>
              <a:t>年，摩尔获得了学士学位，接着他继续深造，于</a:t>
            </a:r>
            <a:r>
              <a:rPr lang="en-US" altLang="zh-CN" sz="1400" dirty="0" smtClean="0"/>
              <a:t>1954</a:t>
            </a:r>
            <a:r>
              <a:rPr lang="zh-CN" altLang="en-US" sz="1400" dirty="0" smtClean="0"/>
              <a:t>年获得物理化学博士学位。 </a:t>
            </a:r>
            <a:r>
              <a:rPr lang="zh-CN" altLang="en-US" sz="1400" b="1" dirty="0" smtClean="0"/>
              <a:t>摩尔定律由来</a:t>
            </a:r>
          </a:p>
          <a:p>
            <a:r>
              <a:rPr lang="zh-CN" altLang="en-US" sz="1400" dirty="0" smtClean="0"/>
              <a:t>　　“</a:t>
            </a:r>
            <a:r>
              <a:rPr lang="zh-CN" altLang="en-US" sz="1400" dirty="0" smtClean="0">
                <a:hlinkClick r:id="rId4" action="ppaction://hlinkfile"/>
              </a:rPr>
              <a:t>摩尔</a:t>
            </a:r>
            <a:r>
              <a:rPr lang="zh-CN" altLang="en-US" sz="1400" dirty="0" smtClean="0"/>
              <a:t>定律”的</a:t>
            </a:r>
            <a:r>
              <a:rPr lang="zh-CN" altLang="en-US" sz="1400" b="1" dirty="0" smtClean="0"/>
              <a:t>创始人</a:t>
            </a:r>
            <a:r>
              <a:rPr lang="zh-CN" altLang="en-US" sz="1400" dirty="0" smtClean="0"/>
              <a:t>是</a:t>
            </a:r>
            <a:r>
              <a:rPr lang="zh-CN" altLang="en-US" sz="1400" dirty="0" smtClean="0">
                <a:hlinkClick r:id="rId6" action="ppaction://hlinkfile"/>
              </a:rPr>
              <a:t>戈登</a:t>
            </a:r>
            <a:r>
              <a:rPr lang="en-US" altLang="zh-CN" sz="1400" dirty="0" smtClean="0">
                <a:hlinkClick r:id="rId6" action="ppaction://hlinkfile"/>
              </a:rPr>
              <a:t>·</a:t>
            </a:r>
            <a:r>
              <a:rPr lang="zh-CN" altLang="en-US" sz="1400" dirty="0" smtClean="0">
                <a:hlinkClick r:id="rId6" action="ppaction://hlinkfile"/>
              </a:rPr>
              <a:t>摩尔</a:t>
            </a:r>
            <a:r>
              <a:rPr lang="zh-CN" altLang="en-US" sz="1400" dirty="0" smtClean="0"/>
              <a:t>，大名鼎鼎的</a:t>
            </a:r>
            <a:r>
              <a:rPr lang="zh-CN" altLang="en-US" sz="1400" dirty="0" smtClean="0">
                <a:hlinkClick r:id="rId15" action="ppaction://hlinkfile"/>
              </a:rPr>
              <a:t>芯片</a:t>
            </a:r>
            <a:r>
              <a:rPr lang="zh-CN" altLang="en-US" sz="1400" dirty="0" smtClean="0"/>
              <a:t>制造厂商</a:t>
            </a:r>
            <a:r>
              <a:rPr lang="en-US" altLang="zh-CN" sz="1400" dirty="0" smtClean="0">
                <a:hlinkClick r:id="rId21" action="ppaction://hlinkfile"/>
              </a:rPr>
              <a:t>Intel</a:t>
            </a:r>
            <a:r>
              <a:rPr lang="zh-CN" altLang="en-US" sz="1400" dirty="0" smtClean="0"/>
              <a:t>公司的创始人之一。</a:t>
            </a:r>
            <a:r>
              <a:rPr lang="en-US" altLang="zh-CN" sz="1400" dirty="0" smtClean="0"/>
              <a:t>20</a:t>
            </a:r>
            <a:r>
              <a:rPr lang="zh-CN" altLang="en-US" sz="1400" dirty="0" smtClean="0"/>
              <a:t>世纪</a:t>
            </a:r>
            <a:r>
              <a:rPr lang="en-US" altLang="zh-CN" sz="1400" dirty="0" smtClean="0"/>
              <a:t>50</a:t>
            </a:r>
            <a:r>
              <a:rPr lang="zh-CN" altLang="en-US" sz="1400" dirty="0" smtClean="0"/>
              <a:t>年代末至</a:t>
            </a:r>
            <a:r>
              <a:rPr lang="en-US" altLang="zh-CN" sz="1400" dirty="0" smtClean="0"/>
              <a:t>60</a:t>
            </a:r>
            <a:r>
              <a:rPr lang="zh-CN" altLang="en-US" sz="1400" dirty="0" smtClean="0"/>
              <a:t>年代初</a:t>
            </a:r>
            <a:r>
              <a:rPr lang="zh-CN" altLang="en-US" sz="1400" dirty="0" smtClean="0">
                <a:hlinkClick r:id="rId22" action="ppaction://hlinkfile"/>
              </a:rPr>
              <a:t>半导体</a:t>
            </a:r>
            <a:r>
              <a:rPr lang="zh-CN" altLang="en-US" sz="1400" dirty="0" smtClean="0"/>
              <a:t>制造工业的高速发展，导致了“摩尔定律”的出台。 </a:t>
            </a:r>
          </a:p>
          <a:p>
            <a:r>
              <a:rPr lang="zh-CN" altLang="en-US" sz="1400" dirty="0" smtClean="0"/>
              <a:t>　　早在</a:t>
            </a:r>
            <a:r>
              <a:rPr lang="en-US" altLang="zh-CN" sz="1400" dirty="0" smtClean="0"/>
              <a:t>1959</a:t>
            </a:r>
            <a:r>
              <a:rPr lang="zh-CN" altLang="en-US" sz="1400" dirty="0" smtClean="0"/>
              <a:t>年，</a:t>
            </a:r>
            <a:r>
              <a:rPr lang="zh-CN" altLang="en-US" sz="1400" dirty="0" smtClean="0">
                <a:hlinkClick r:id="rId23" action="ppaction://hlinkfile"/>
              </a:rPr>
              <a:t>美国</a:t>
            </a:r>
            <a:r>
              <a:rPr lang="zh-CN" altLang="en-US" sz="1400" dirty="0" smtClean="0"/>
              <a:t>著名半导体厂商仙童公司首先推出了平面型</a:t>
            </a:r>
            <a:r>
              <a:rPr lang="zh-CN" altLang="en-US" sz="1400" dirty="0" smtClean="0">
                <a:hlinkClick r:id="rId8" action="ppaction://hlinkfile"/>
              </a:rPr>
              <a:t>晶体管</a:t>
            </a:r>
            <a:r>
              <a:rPr lang="zh-CN" altLang="en-US" sz="1400" dirty="0" smtClean="0"/>
              <a:t>，紧接着于</a:t>
            </a:r>
            <a:r>
              <a:rPr lang="en-US" altLang="zh-CN" sz="1400" dirty="0" smtClean="0"/>
              <a:t>1961</a:t>
            </a:r>
            <a:r>
              <a:rPr lang="zh-CN" altLang="en-US" sz="1400" dirty="0" smtClean="0"/>
              <a:t>年又推出了平面型</a:t>
            </a:r>
            <a:r>
              <a:rPr lang="zh-CN" altLang="en-US" sz="1400" dirty="0" smtClean="0">
                <a:hlinkClick r:id="rId7" action="ppaction://hlinkfile"/>
              </a:rPr>
              <a:t>集成电路</a:t>
            </a:r>
            <a:r>
              <a:rPr lang="zh-CN" altLang="en-US" sz="1400" dirty="0" smtClean="0"/>
              <a:t>。这种平面型</a:t>
            </a:r>
            <a:r>
              <a:rPr lang="zh-CN" altLang="en-US" sz="1400" dirty="0" smtClean="0">
                <a:hlinkClick r:id="rId24" action="ppaction://hlinkfile"/>
              </a:rPr>
              <a:t>制造工艺</a:t>
            </a:r>
            <a:r>
              <a:rPr lang="zh-CN" altLang="en-US" sz="1400" dirty="0" smtClean="0"/>
              <a:t>是在研磨得很平的硅片上，采用一种所谓</a:t>
            </a:r>
            <a:r>
              <a:rPr lang="en-US" altLang="zh-CN" sz="1400" dirty="0" smtClean="0"/>
              <a:t>"</a:t>
            </a:r>
            <a:r>
              <a:rPr lang="zh-CN" altLang="en-US" sz="1400" dirty="0" smtClean="0"/>
              <a:t>光刻</a:t>
            </a:r>
            <a:r>
              <a:rPr lang="en-US" altLang="zh-CN" sz="1400" dirty="0" smtClean="0"/>
              <a:t>"</a:t>
            </a:r>
            <a:r>
              <a:rPr lang="zh-CN" altLang="en-US" sz="1400" dirty="0" smtClean="0"/>
              <a:t>技术来形成半导体</a:t>
            </a:r>
            <a:r>
              <a:rPr lang="zh-CN" altLang="en-US" sz="1400" dirty="0" smtClean="0">
                <a:hlinkClick r:id="rId18" action="ppaction://hlinkfile"/>
              </a:rPr>
              <a:t>电路</a:t>
            </a:r>
            <a:r>
              <a:rPr lang="zh-CN" altLang="en-US" sz="1400" dirty="0" smtClean="0"/>
              <a:t>的元器件，如</a:t>
            </a:r>
            <a:r>
              <a:rPr lang="zh-CN" altLang="en-US" sz="1400" dirty="0" smtClean="0">
                <a:hlinkClick r:id="rId25" action="ppaction://hlinkfile"/>
              </a:rPr>
              <a:t>二极管</a:t>
            </a:r>
            <a:r>
              <a:rPr lang="zh-CN" altLang="en-US" sz="1400" dirty="0" smtClean="0"/>
              <a:t>、</a:t>
            </a:r>
            <a:r>
              <a:rPr lang="zh-CN" altLang="en-US" sz="1400" dirty="0" smtClean="0">
                <a:hlinkClick r:id="rId26" action="ppaction://hlinkfile"/>
              </a:rPr>
              <a:t>三极管</a:t>
            </a:r>
            <a:r>
              <a:rPr lang="zh-CN" altLang="en-US" sz="1400" dirty="0" smtClean="0"/>
              <a:t>、</a:t>
            </a:r>
            <a:r>
              <a:rPr lang="zh-CN" altLang="en-US" sz="1400" dirty="0" smtClean="0">
                <a:hlinkClick r:id="rId27" action="ppaction://hlinkfile"/>
              </a:rPr>
              <a:t>电阻</a:t>
            </a:r>
            <a:r>
              <a:rPr lang="zh-CN" altLang="en-US" sz="1400" dirty="0" smtClean="0"/>
              <a:t>和</a:t>
            </a:r>
            <a:r>
              <a:rPr lang="zh-CN" altLang="en-US" sz="1400" dirty="0" smtClean="0">
                <a:hlinkClick r:id="rId28" action="ppaction://hlinkfile"/>
              </a:rPr>
              <a:t>电容</a:t>
            </a:r>
            <a:r>
              <a:rPr lang="zh-CN" altLang="en-US" sz="1400" dirty="0" smtClean="0"/>
              <a:t>等。只要</a:t>
            </a:r>
            <a:r>
              <a:rPr lang="en-US" altLang="zh-CN" sz="1400" dirty="0" smtClean="0"/>
              <a:t>"</a:t>
            </a:r>
            <a:r>
              <a:rPr lang="zh-CN" altLang="en-US" sz="1400" dirty="0" smtClean="0"/>
              <a:t>光刻</a:t>
            </a:r>
            <a:r>
              <a:rPr lang="en-US" altLang="zh-CN" sz="1400" dirty="0" smtClean="0"/>
              <a:t>"</a:t>
            </a:r>
            <a:r>
              <a:rPr lang="zh-CN" altLang="en-US" sz="1400" dirty="0" smtClean="0"/>
              <a:t>的精度不断提高，元器件的密度也会相应提高，从而具有极大的发展潜力。因此平面工艺被认为是</a:t>
            </a:r>
            <a:r>
              <a:rPr lang="en-US" altLang="zh-CN" sz="1400" dirty="0" smtClean="0"/>
              <a:t>"</a:t>
            </a:r>
            <a:r>
              <a:rPr lang="zh-CN" altLang="en-US" sz="1400" dirty="0" smtClean="0"/>
              <a:t>整个半导体工业键</a:t>
            </a:r>
            <a:r>
              <a:rPr lang="en-US" altLang="zh-CN" sz="1400" dirty="0" smtClean="0"/>
              <a:t>"</a:t>
            </a:r>
            <a:r>
              <a:rPr lang="zh-CN" altLang="en-US" sz="1400" dirty="0" smtClean="0"/>
              <a:t>，也是摩尔定律问世的技术基础。 </a:t>
            </a:r>
          </a:p>
          <a:p>
            <a:r>
              <a:rPr lang="zh-CN" altLang="en-US" sz="1400" dirty="0" smtClean="0"/>
              <a:t>　　</a:t>
            </a:r>
            <a:r>
              <a:rPr lang="en-US" altLang="zh-CN" sz="1400" dirty="0" smtClean="0"/>
              <a:t>1965</a:t>
            </a:r>
            <a:r>
              <a:rPr lang="zh-CN" altLang="en-US" sz="1400" dirty="0" smtClean="0"/>
              <a:t>年</a:t>
            </a:r>
            <a:r>
              <a:rPr lang="en-US" altLang="zh-CN" sz="1400" dirty="0" smtClean="0"/>
              <a:t>4</a:t>
            </a:r>
            <a:r>
              <a:rPr lang="zh-CN" altLang="en-US" sz="1400" dirty="0" smtClean="0"/>
              <a:t>月</a:t>
            </a:r>
            <a:r>
              <a:rPr lang="en-US" altLang="zh-CN" sz="1400" dirty="0" smtClean="0"/>
              <a:t>19</a:t>
            </a:r>
            <a:r>
              <a:rPr lang="zh-CN" altLang="en-US" sz="1400" dirty="0" smtClean="0"/>
              <a:t>日，时任</a:t>
            </a:r>
            <a:r>
              <a:rPr lang="zh-CN" altLang="en-US" sz="1400" dirty="0" smtClean="0">
                <a:hlinkClick r:id="rId29" action="ppaction://hlinkfile"/>
              </a:rPr>
              <a:t>仙童半导体公司</a:t>
            </a:r>
            <a:r>
              <a:rPr lang="zh-CN" altLang="en-US" sz="1400" dirty="0" smtClean="0"/>
              <a:t>研究开发实验室主任的摩尔应邀为</a:t>
            </a:r>
            <a:r>
              <a:rPr lang="en-US" altLang="zh-CN" sz="1400" dirty="0" smtClean="0"/>
              <a:t>《</a:t>
            </a:r>
            <a:r>
              <a:rPr lang="zh-CN" altLang="en-US" sz="1400" dirty="0" smtClean="0"/>
              <a:t>电子学</a:t>
            </a:r>
            <a:r>
              <a:rPr lang="en-US" altLang="zh-CN" sz="1400" dirty="0" smtClean="0"/>
              <a:t>》</a:t>
            </a:r>
            <a:r>
              <a:rPr lang="zh-CN" altLang="en-US" sz="1400" dirty="0" smtClean="0"/>
              <a:t>杂志</a:t>
            </a:r>
            <a:r>
              <a:rPr lang="en-US" altLang="zh-CN" sz="1400" dirty="0" smtClean="0"/>
              <a:t>35</a:t>
            </a:r>
            <a:r>
              <a:rPr lang="zh-CN" altLang="en-US" sz="1400" dirty="0" smtClean="0"/>
              <a:t>周年专刊写了一篇观察评论报告，题目是：“让集成电路填满更多的元件”。摩尔应这家杂志的要求对未来十年间半导体元件工业的发展趋势作出预言。据他推算，到</a:t>
            </a:r>
            <a:r>
              <a:rPr lang="en-US" altLang="zh-CN" sz="1400" dirty="0" smtClean="0"/>
              <a:t>1975</a:t>
            </a:r>
            <a:r>
              <a:rPr lang="zh-CN" altLang="en-US" sz="1400" dirty="0" smtClean="0"/>
              <a:t>年，在面积仅为四分之一平方英寸的单块硅芯片上，将有可能密集</a:t>
            </a:r>
            <a:r>
              <a:rPr lang="en-US" altLang="zh-CN" sz="1400" dirty="0" smtClean="0"/>
              <a:t>65000</a:t>
            </a:r>
            <a:r>
              <a:rPr lang="zh-CN" altLang="en-US" sz="1400" dirty="0" smtClean="0"/>
              <a:t>个元件。他是根据器件的复杂性（电路密度提高而价格降低）和时间之间的线性关系作出这一推断的，他的原话是这样说的：</a:t>
            </a:r>
            <a:r>
              <a:rPr lang="en-US" altLang="zh-CN" sz="1400" dirty="0" smtClean="0"/>
              <a:t>"</a:t>
            </a:r>
            <a:r>
              <a:rPr lang="zh-CN" altLang="en-US" sz="1400" dirty="0" smtClean="0"/>
              <a:t>最低元件价格下的复杂性每年大约增加一倍。可以确信，短期内这一增长率会继续保持。即便不是有所加快的话。而在更长时期内的增长率应是略有波动，尽管役有充分的理由来证明，这一增长率至少在未来十年内几乎维持为一个常数。</a:t>
            </a:r>
            <a:r>
              <a:rPr lang="en-US" altLang="zh-CN" sz="1400" dirty="0" smtClean="0"/>
              <a:t>"</a:t>
            </a:r>
            <a:r>
              <a:rPr lang="zh-CN" altLang="en-US" sz="1400" dirty="0" smtClean="0"/>
              <a:t>这就是后来被人称为</a:t>
            </a:r>
            <a:r>
              <a:rPr lang="en-US" altLang="zh-CN" sz="1400" dirty="0" smtClean="0"/>
              <a:t>"</a:t>
            </a:r>
            <a:r>
              <a:rPr lang="zh-CN" altLang="en-US" sz="1400" dirty="0" smtClean="0"/>
              <a:t>摩尔定律</a:t>
            </a:r>
            <a:r>
              <a:rPr lang="en-US" altLang="zh-CN" sz="1400" dirty="0" smtClean="0"/>
              <a:t>"</a:t>
            </a:r>
            <a:r>
              <a:rPr lang="zh-CN" altLang="en-US" sz="1400" dirty="0" smtClean="0"/>
              <a:t>的最初原型。 </a:t>
            </a:r>
            <a:r>
              <a:rPr lang="zh-CN" altLang="en-US" sz="1400" b="1" dirty="0" smtClean="0"/>
              <a:t>摩尔定律修正</a:t>
            </a:r>
          </a:p>
          <a:p>
            <a:r>
              <a:rPr lang="zh-CN" altLang="en-US" sz="1400" dirty="0" smtClean="0">
                <a:hlinkClick r:id="rId11" action="ppaction://hlinkfile" tooltip="查看图片"/>
              </a:rPr>
              <a:t>  </a:t>
            </a:r>
            <a:r>
              <a:rPr lang="zh-CN" altLang="en-US" sz="1400" dirty="0" smtClean="0"/>
              <a:t> 摩尔演讲</a:t>
            </a:r>
          </a:p>
          <a:p>
            <a:r>
              <a:rPr lang="zh-CN" altLang="en-US" sz="1400" dirty="0" smtClean="0"/>
              <a:t>　　</a:t>
            </a:r>
            <a:r>
              <a:rPr lang="en-US" altLang="zh-CN" sz="1400" dirty="0" smtClean="0"/>
              <a:t>1975</a:t>
            </a:r>
            <a:r>
              <a:rPr lang="zh-CN" altLang="en-US" sz="1400" dirty="0" smtClean="0"/>
              <a:t>年；</a:t>
            </a:r>
            <a:r>
              <a:rPr lang="zh-CN" altLang="en-US" sz="1400" dirty="0" smtClean="0">
                <a:hlinkClick r:id="rId4" action="ppaction://hlinkfile"/>
              </a:rPr>
              <a:t>摩尔</a:t>
            </a:r>
            <a:r>
              <a:rPr lang="zh-CN" altLang="en-US" sz="1400" dirty="0" smtClean="0"/>
              <a:t>在</a:t>
            </a:r>
            <a:r>
              <a:rPr lang="zh-CN" altLang="en-US" sz="1400" dirty="0" smtClean="0">
                <a:hlinkClick r:id="rId30" action="ppaction://hlinkfile"/>
              </a:rPr>
              <a:t>国际电信联盟</a:t>
            </a:r>
            <a:r>
              <a:rPr lang="en-US" altLang="zh-CN" sz="1400" dirty="0" smtClean="0"/>
              <a:t>IEEE</a:t>
            </a:r>
            <a:r>
              <a:rPr lang="zh-CN" altLang="en-US" sz="1400" dirty="0" smtClean="0"/>
              <a:t>的学术年会上提交了一篇论文，根据当时的实际情况，对</a:t>
            </a:r>
            <a:r>
              <a:rPr lang="en-US" altLang="zh-CN" sz="1400" dirty="0" smtClean="0"/>
              <a:t>"</a:t>
            </a:r>
            <a:r>
              <a:rPr lang="zh-CN" altLang="en-US" sz="1400" dirty="0" smtClean="0"/>
              <a:t>密度每年回一番</a:t>
            </a:r>
            <a:r>
              <a:rPr lang="en-US" altLang="zh-CN" sz="1400" dirty="0" smtClean="0"/>
              <a:t>"</a:t>
            </a:r>
            <a:r>
              <a:rPr lang="zh-CN" altLang="en-US" sz="1400" dirty="0" smtClean="0"/>
              <a:t>的增长率进行了重新审定和修正。按照摩尔本人</a:t>
            </a:r>
            <a:r>
              <a:rPr lang="en-US" altLang="zh-CN" sz="1400" dirty="0" smtClean="0"/>
              <a:t>1997</a:t>
            </a:r>
            <a:r>
              <a:rPr lang="zh-CN" altLang="en-US" sz="1400" dirty="0" smtClean="0"/>
              <a:t>年</a:t>
            </a:r>
            <a:r>
              <a:rPr lang="en-US" altLang="zh-CN" sz="1400" dirty="0" smtClean="0"/>
              <a:t>9</a:t>
            </a:r>
            <a:r>
              <a:rPr lang="zh-CN" altLang="en-US" sz="1400" dirty="0" smtClean="0"/>
              <a:t>月接受（科学的</a:t>
            </a:r>
            <a:r>
              <a:rPr lang="zh-CN" altLang="en-US" sz="1400" dirty="0" smtClean="0">
                <a:hlinkClick r:id="rId23" action="ppaction://hlinkfile"/>
              </a:rPr>
              <a:t>美国</a:t>
            </a:r>
            <a:r>
              <a:rPr lang="zh-CN" altLang="en-US" sz="1400" dirty="0" smtClean="0"/>
              <a:t>人）一名编辑采访时的说法，他当年是把</a:t>
            </a:r>
            <a:r>
              <a:rPr lang="en-US" altLang="zh-CN" sz="1400" dirty="0" smtClean="0"/>
              <a:t>"</a:t>
            </a:r>
            <a:r>
              <a:rPr lang="zh-CN" altLang="en-US" sz="1400" dirty="0" smtClean="0"/>
              <a:t>每年翻一番</a:t>
            </a:r>
            <a:r>
              <a:rPr lang="en-US" altLang="zh-CN" sz="1400" dirty="0" smtClean="0"/>
              <a:t>"</a:t>
            </a:r>
            <a:r>
              <a:rPr lang="zh-CN" altLang="en-US" sz="1400" dirty="0" smtClean="0"/>
              <a:t>改为</a:t>
            </a:r>
            <a:r>
              <a:rPr lang="en-US" altLang="zh-CN" sz="1400" dirty="0" smtClean="0"/>
              <a:t>"</a:t>
            </a:r>
            <a:r>
              <a:rPr lang="zh-CN" altLang="en-US" sz="1400" dirty="0" smtClean="0"/>
              <a:t>每两年翻一番</a:t>
            </a:r>
            <a:r>
              <a:rPr lang="en-US" altLang="zh-CN" sz="1400" dirty="0" smtClean="0"/>
              <a:t>"</a:t>
            </a:r>
            <a:r>
              <a:rPr lang="zh-CN" altLang="en-US" sz="1400" dirty="0" smtClean="0"/>
              <a:t>，并声明他从来没有说过</a:t>
            </a:r>
            <a:r>
              <a:rPr lang="en-US" altLang="zh-CN" sz="1400" dirty="0" smtClean="0"/>
              <a:t>"</a:t>
            </a:r>
            <a:r>
              <a:rPr lang="zh-CN" altLang="en-US" sz="1400" dirty="0" smtClean="0"/>
              <a:t>每</a:t>
            </a:r>
            <a:r>
              <a:rPr lang="en-US" altLang="zh-CN" sz="1400" dirty="0" smtClean="0"/>
              <a:t>18</a:t>
            </a:r>
            <a:r>
              <a:rPr lang="zh-CN" altLang="en-US" sz="1400" dirty="0" smtClean="0"/>
              <a:t>个月翻一番</a:t>
            </a:r>
            <a:r>
              <a:rPr lang="en-US" altLang="zh-CN" sz="1400" dirty="0" smtClean="0"/>
              <a:t>"</a:t>
            </a:r>
            <a:r>
              <a:rPr lang="zh-CN" altLang="en-US" sz="1400" dirty="0" smtClean="0"/>
              <a:t>。 </a:t>
            </a:r>
          </a:p>
          <a:p>
            <a:r>
              <a:rPr lang="zh-CN" altLang="en-US" sz="1400" dirty="0" smtClean="0"/>
              <a:t>　　然而，据网上有的</a:t>
            </a:r>
            <a:r>
              <a:rPr lang="zh-CN" altLang="en-US" sz="1400" dirty="0" smtClean="0">
                <a:hlinkClick r:id="rId31" action="ppaction://hlinkfile"/>
              </a:rPr>
              <a:t>媒体</a:t>
            </a:r>
            <a:r>
              <a:rPr lang="zh-CN" altLang="en-US" sz="1400" dirty="0" smtClean="0"/>
              <a:t>透露，就在摩尔本人的论文发表后不久，有人将其预言修改成</a:t>
            </a:r>
            <a:r>
              <a:rPr lang="en-US" altLang="zh-CN" sz="1400" dirty="0" smtClean="0"/>
              <a:t>"</a:t>
            </a:r>
            <a:r>
              <a:rPr lang="zh-CN" altLang="en-US" sz="1400" dirty="0" smtClean="0"/>
              <a:t>半导体集成电路的密度或容量每</a:t>
            </a:r>
            <a:r>
              <a:rPr lang="en-US" altLang="zh-CN" sz="1400" dirty="0" smtClean="0"/>
              <a:t>18</a:t>
            </a:r>
            <a:r>
              <a:rPr lang="zh-CN" altLang="en-US" sz="1400" dirty="0" smtClean="0"/>
              <a:t>个月翻一番，或每三年增长</a:t>
            </a:r>
            <a:r>
              <a:rPr lang="en-US" altLang="zh-CN" sz="1400" dirty="0" smtClean="0"/>
              <a:t>4</a:t>
            </a:r>
            <a:r>
              <a:rPr lang="zh-CN" altLang="en-US" sz="1400" dirty="0" smtClean="0"/>
              <a:t>倍</a:t>
            </a:r>
            <a:r>
              <a:rPr lang="en-US" altLang="zh-CN" sz="1400" dirty="0" smtClean="0"/>
              <a:t>"</a:t>
            </a:r>
            <a:r>
              <a:rPr lang="zh-CN" altLang="en-US" sz="1400" dirty="0" smtClean="0"/>
              <a:t>，有人甚至列出了如下的数学公式：（每</a:t>
            </a:r>
            <a:r>
              <a:rPr lang="zh-CN" altLang="en-US" sz="1400" dirty="0" smtClean="0">
                <a:hlinkClick r:id="rId15" action="ppaction://hlinkfile"/>
              </a:rPr>
              <a:t>芯片</a:t>
            </a:r>
            <a:r>
              <a:rPr lang="zh-CN" altLang="en-US" sz="1400" dirty="0" smtClean="0"/>
              <a:t>的电路增长倍数）</a:t>
            </a:r>
            <a:r>
              <a:rPr lang="en-US" altLang="zh-CN" sz="1400" dirty="0" smtClean="0"/>
              <a:t>=2 ^</a:t>
            </a:r>
            <a:r>
              <a:rPr lang="zh-CN" altLang="en-US" sz="1400" dirty="0" smtClean="0"/>
              <a:t>（年份</a:t>
            </a:r>
            <a:r>
              <a:rPr lang="en-US" altLang="zh-CN" sz="1400" dirty="0" smtClean="0"/>
              <a:t>-1975</a:t>
            </a:r>
            <a:r>
              <a:rPr lang="zh-CN" altLang="en-US" sz="1400" dirty="0" smtClean="0"/>
              <a:t>）</a:t>
            </a:r>
            <a:r>
              <a:rPr lang="en-US" altLang="zh-CN" sz="1400" dirty="0" smtClean="0"/>
              <a:t>/1.5</a:t>
            </a:r>
            <a:r>
              <a:rPr lang="zh-CN" altLang="en-US" sz="1400" dirty="0" smtClean="0"/>
              <a:t>。这一说法后来成为许多人的</a:t>
            </a:r>
            <a:r>
              <a:rPr lang="en-US" altLang="zh-CN" sz="1400" dirty="0" smtClean="0"/>
              <a:t>"</a:t>
            </a:r>
            <a:r>
              <a:rPr lang="zh-CN" altLang="en-US" sz="1400" dirty="0" smtClean="0"/>
              <a:t>共识</a:t>
            </a:r>
            <a:r>
              <a:rPr lang="en-US" altLang="zh-CN" sz="1400" dirty="0" smtClean="0"/>
              <a:t>"</a:t>
            </a:r>
            <a:r>
              <a:rPr lang="zh-CN" altLang="en-US" sz="1400" dirty="0" smtClean="0"/>
              <a:t>，流传至今。摩尔本人的声音，无论是最初的</a:t>
            </a:r>
            <a:r>
              <a:rPr lang="en-US" altLang="zh-CN" sz="1400" dirty="0" smtClean="0"/>
              <a:t>"</a:t>
            </a:r>
            <a:r>
              <a:rPr lang="zh-CN" altLang="en-US" sz="1400" dirty="0" smtClean="0"/>
              <a:t>每一年翻一番</a:t>
            </a:r>
            <a:r>
              <a:rPr lang="en-US" altLang="zh-CN" sz="1400" dirty="0" smtClean="0"/>
              <a:t>"</a:t>
            </a:r>
            <a:r>
              <a:rPr lang="zh-CN" altLang="en-US" sz="1400" dirty="0" smtClean="0"/>
              <a:t>还是后来修正的</a:t>
            </a:r>
            <a:r>
              <a:rPr lang="en-US" altLang="zh-CN" sz="1400" dirty="0" smtClean="0"/>
              <a:t>"</a:t>
            </a:r>
            <a:r>
              <a:rPr lang="zh-CN" altLang="en-US" sz="1400" dirty="0" smtClean="0"/>
              <a:t>每两年翻一番</a:t>
            </a:r>
            <a:r>
              <a:rPr lang="en-US" altLang="zh-CN" sz="1400" dirty="0" smtClean="0"/>
              <a:t>"</a:t>
            </a:r>
            <a:r>
              <a:rPr lang="zh-CN" altLang="en-US" sz="1400" dirty="0" smtClean="0"/>
              <a:t>反而被淹没了，如今已鲜有人知。 </a:t>
            </a:r>
          </a:p>
          <a:p>
            <a:r>
              <a:rPr lang="zh-CN" altLang="en-US" sz="1400" dirty="0" smtClean="0"/>
              <a:t>　　历史竟和人们开了个不大不小的玩笑：原来目前广为流传的</a:t>
            </a:r>
            <a:r>
              <a:rPr lang="en-US" altLang="zh-CN" sz="1400" dirty="0" smtClean="0"/>
              <a:t>"</a:t>
            </a:r>
            <a:r>
              <a:rPr lang="zh-CN" altLang="en-US" sz="1400" dirty="0" smtClean="0"/>
              <a:t>摩尔定律</a:t>
            </a:r>
            <a:r>
              <a:rPr lang="en-US" altLang="zh-CN" sz="1400" dirty="0" smtClean="0"/>
              <a:t>"</a:t>
            </a:r>
            <a:r>
              <a:rPr lang="zh-CN" altLang="en-US" sz="1400" dirty="0" smtClean="0"/>
              <a:t>并非摩尔本人的说法！ </a:t>
            </a:r>
            <a:r>
              <a:rPr lang="zh-CN" altLang="en-US" sz="1400" b="1" dirty="0" smtClean="0"/>
              <a:t>摩尔定律验证</a:t>
            </a:r>
          </a:p>
          <a:p>
            <a:r>
              <a:rPr lang="zh-CN" altLang="en-US" sz="1400" dirty="0" smtClean="0"/>
              <a:t>　　</a:t>
            </a:r>
            <a:r>
              <a:rPr lang="zh-CN" altLang="en-US" sz="1400" dirty="0" smtClean="0">
                <a:hlinkClick r:id="rId4" action="ppaction://hlinkfile"/>
              </a:rPr>
              <a:t>摩尔</a:t>
            </a:r>
            <a:r>
              <a:rPr lang="zh-CN" altLang="en-US" sz="1400" dirty="0" smtClean="0"/>
              <a:t>定律到底准不准？让我们先来看几个具体的数据。</a:t>
            </a:r>
            <a:r>
              <a:rPr lang="en-US" altLang="zh-CN" sz="1400" dirty="0" smtClean="0"/>
              <a:t>1975</a:t>
            </a:r>
            <a:r>
              <a:rPr lang="zh-CN" altLang="en-US" sz="1400" dirty="0" smtClean="0"/>
              <a:t>年，在一种新出现的电荷前荷器件</a:t>
            </a:r>
            <a:r>
              <a:rPr lang="zh-CN" altLang="en-US" sz="1400" dirty="0" smtClean="0">
                <a:hlinkClick r:id="rId14" action="ppaction://hlinkfile"/>
              </a:rPr>
              <a:t>存储器</a:t>
            </a:r>
            <a:r>
              <a:rPr lang="zh-CN" altLang="en-US" sz="1400" dirty="0" smtClean="0">
                <a:hlinkClick r:id="rId15" action="ppaction://hlinkfile"/>
              </a:rPr>
              <a:t>芯片</a:t>
            </a:r>
            <a:r>
              <a:rPr lang="zh-CN" altLang="en-US" sz="1400" dirty="0" smtClean="0"/>
              <a:t>中，的的确确含有将近</a:t>
            </a:r>
            <a:r>
              <a:rPr lang="en-US" altLang="zh-CN" sz="1400" dirty="0" smtClean="0"/>
              <a:t>65000</a:t>
            </a:r>
            <a:r>
              <a:rPr lang="zh-CN" altLang="en-US" sz="1400" dirty="0" smtClean="0"/>
              <a:t>个元件，与十年前摩尔的预言的确惊人地一致！另据</a:t>
            </a:r>
            <a:r>
              <a:rPr lang="en-US" altLang="zh-CN" sz="1400" dirty="0" smtClean="0"/>
              <a:t>Intel</a:t>
            </a:r>
            <a:r>
              <a:rPr lang="zh-CN" altLang="en-US" sz="1400" dirty="0" smtClean="0"/>
              <a:t>公司公布的统计结果，单个芯片上的</a:t>
            </a:r>
            <a:r>
              <a:rPr lang="zh-CN" altLang="en-US" sz="1400" dirty="0" smtClean="0">
                <a:hlinkClick r:id="rId8" action="ppaction://hlinkfile"/>
              </a:rPr>
              <a:t>晶体管</a:t>
            </a:r>
            <a:r>
              <a:rPr lang="zh-CN" altLang="en-US" sz="1400" dirty="0" smtClean="0"/>
              <a:t>数目，从</a:t>
            </a:r>
            <a:r>
              <a:rPr lang="en-US" altLang="zh-CN" sz="1400" dirty="0" smtClean="0"/>
              <a:t>1971</a:t>
            </a:r>
            <a:r>
              <a:rPr lang="zh-CN" altLang="en-US" sz="1400" dirty="0" smtClean="0"/>
              <a:t>年</a:t>
            </a:r>
            <a:r>
              <a:rPr lang="en-US" altLang="zh-CN" sz="1400" dirty="0" smtClean="0"/>
              <a:t>4004</a:t>
            </a:r>
            <a:r>
              <a:rPr lang="zh-CN" altLang="en-US" sz="1400" dirty="0" smtClean="0"/>
              <a:t>处理器上的</a:t>
            </a:r>
            <a:r>
              <a:rPr lang="en-US" altLang="zh-CN" sz="1400" dirty="0" smtClean="0"/>
              <a:t>2300</a:t>
            </a:r>
            <a:r>
              <a:rPr lang="zh-CN" altLang="en-US" sz="1400" dirty="0" smtClean="0"/>
              <a:t>个，增长到</a:t>
            </a:r>
            <a:r>
              <a:rPr lang="en-US" altLang="zh-CN" sz="1400" dirty="0" smtClean="0"/>
              <a:t>1997</a:t>
            </a:r>
            <a:r>
              <a:rPr lang="zh-CN" altLang="en-US" sz="1400" dirty="0" smtClean="0"/>
              <a:t>年</a:t>
            </a:r>
            <a:r>
              <a:rPr lang="en-US" altLang="zh-CN" sz="1400" dirty="0" smtClean="0"/>
              <a:t>Pentium II</a:t>
            </a:r>
            <a:r>
              <a:rPr lang="zh-CN" altLang="en-US" sz="1400" dirty="0" smtClean="0"/>
              <a:t>处理器上的</a:t>
            </a:r>
            <a:r>
              <a:rPr lang="en-US" altLang="zh-CN" sz="1400" dirty="0" smtClean="0"/>
              <a:t>7.5</a:t>
            </a:r>
            <a:r>
              <a:rPr lang="zh-CN" altLang="en-US" sz="1400" dirty="0" smtClean="0"/>
              <a:t>百万个，</a:t>
            </a:r>
            <a:r>
              <a:rPr lang="en-US" altLang="zh-CN" sz="1400" dirty="0" smtClean="0"/>
              <a:t>26</a:t>
            </a:r>
            <a:r>
              <a:rPr lang="zh-CN" altLang="en-US" sz="1400" dirty="0" smtClean="0"/>
              <a:t>年内增加了</a:t>
            </a:r>
            <a:r>
              <a:rPr lang="en-US" altLang="zh-CN" sz="1400" dirty="0" smtClean="0"/>
              <a:t>3200</a:t>
            </a:r>
            <a:r>
              <a:rPr lang="zh-CN" altLang="en-US" sz="1400" dirty="0" smtClean="0"/>
              <a:t>倍。我们不妨对此进行一个简单的验证：如果按摩尔本人</a:t>
            </a:r>
            <a:r>
              <a:rPr lang="en-US" altLang="zh-CN" sz="1400" dirty="0" smtClean="0"/>
              <a:t>"</a:t>
            </a:r>
            <a:r>
              <a:rPr lang="zh-CN" altLang="en-US" sz="1400" dirty="0" smtClean="0"/>
              <a:t>每两年翻一番</a:t>
            </a:r>
            <a:r>
              <a:rPr lang="en-US" altLang="zh-CN" sz="1400" dirty="0" smtClean="0"/>
              <a:t>"</a:t>
            </a:r>
            <a:r>
              <a:rPr lang="zh-CN" altLang="en-US" sz="1400" dirty="0" smtClean="0"/>
              <a:t>的预测，</a:t>
            </a:r>
            <a:r>
              <a:rPr lang="en-US" altLang="zh-CN" sz="1400" dirty="0" smtClean="0"/>
              <a:t>26</a:t>
            </a:r>
            <a:r>
              <a:rPr lang="zh-CN" altLang="en-US" sz="1400" dirty="0" smtClean="0"/>
              <a:t>年中应包括</a:t>
            </a:r>
            <a:r>
              <a:rPr lang="en-US" altLang="zh-CN" sz="1400" dirty="0" smtClean="0"/>
              <a:t>13</a:t>
            </a:r>
            <a:r>
              <a:rPr lang="zh-CN" altLang="en-US" sz="1400" dirty="0" smtClean="0"/>
              <a:t>个翻番周期，每经过一个周期，芯片上集成的元件数应提高</a:t>
            </a:r>
            <a:r>
              <a:rPr lang="en-US" altLang="zh-CN" sz="1400" dirty="0" smtClean="0"/>
              <a:t>2n</a:t>
            </a:r>
            <a:r>
              <a:rPr lang="zh-CN" altLang="en-US" sz="1400" dirty="0" smtClean="0"/>
              <a:t>倍（</a:t>
            </a:r>
            <a:r>
              <a:rPr lang="en-US" altLang="zh-CN" sz="1400" dirty="0" smtClean="0"/>
              <a:t>0≤n≤12</a:t>
            </a:r>
            <a:r>
              <a:rPr lang="zh-CN" altLang="en-US" sz="1400" dirty="0" smtClean="0"/>
              <a:t>），因此到第</a:t>
            </a:r>
            <a:r>
              <a:rPr lang="en-US" altLang="zh-CN" sz="1400" dirty="0" smtClean="0"/>
              <a:t>13</a:t>
            </a:r>
            <a:r>
              <a:rPr lang="zh-CN" altLang="en-US" sz="1400" dirty="0" smtClean="0"/>
              <a:t>个周期即</a:t>
            </a:r>
            <a:r>
              <a:rPr lang="en-US" altLang="zh-CN" sz="1400" dirty="0" smtClean="0"/>
              <a:t>26</a:t>
            </a:r>
            <a:r>
              <a:rPr lang="zh-CN" altLang="en-US" sz="1400" dirty="0" smtClean="0"/>
              <a:t>年后元件数应提高了</a:t>
            </a:r>
            <a:r>
              <a:rPr lang="en-US" altLang="zh-CN" sz="1400" dirty="0" smtClean="0"/>
              <a:t>2=4096</a:t>
            </a:r>
            <a:r>
              <a:rPr lang="zh-CN" altLang="en-US" sz="1400" dirty="0" smtClean="0"/>
              <a:t>倍，作为一种发展趋势的预测，这与实际的增长倍数</a:t>
            </a:r>
            <a:r>
              <a:rPr lang="en-US" altLang="zh-CN" sz="1400" dirty="0" smtClean="0"/>
              <a:t>3200</a:t>
            </a:r>
            <a:r>
              <a:rPr lang="zh-CN" altLang="en-US" sz="1400" dirty="0" smtClean="0"/>
              <a:t>倍可以算是相当接近了。如果以其他人所说的</a:t>
            </a:r>
            <a:r>
              <a:rPr lang="en-US" altLang="zh-CN" sz="1400" dirty="0" smtClean="0"/>
              <a:t>18</a:t>
            </a:r>
            <a:r>
              <a:rPr lang="zh-CN" altLang="en-US" sz="1400" dirty="0" smtClean="0"/>
              <a:t>个月为翻番周期，则二者相去甚远。可见从长远来看，还是摩尔本人的说法更加接近实际。 </a:t>
            </a:r>
          </a:p>
          <a:p>
            <a:r>
              <a:rPr lang="zh-CN" altLang="en-US" sz="1400" dirty="0" smtClean="0"/>
              <a:t>　　也有人从</a:t>
            </a:r>
            <a:r>
              <a:rPr lang="zh-CN" altLang="en-US" sz="1400" dirty="0" smtClean="0">
                <a:hlinkClick r:id="rId32" action="ppaction://hlinkfile"/>
              </a:rPr>
              <a:t>个人计算机</a:t>
            </a:r>
            <a:r>
              <a:rPr lang="zh-CN" altLang="en-US" sz="1400" dirty="0" smtClean="0"/>
              <a:t>（即</a:t>
            </a:r>
            <a:r>
              <a:rPr lang="en-US" altLang="zh-CN" sz="1400" dirty="0" smtClean="0"/>
              <a:t>PC</a:t>
            </a:r>
            <a:r>
              <a:rPr lang="zh-CN" altLang="en-US" sz="1400" dirty="0" smtClean="0"/>
              <a:t>）的三大要素</a:t>
            </a:r>
            <a:r>
              <a:rPr lang="en-US" altLang="zh-CN" sz="1400" dirty="0" smtClean="0"/>
              <a:t>--</a:t>
            </a:r>
            <a:r>
              <a:rPr lang="zh-CN" altLang="en-US" sz="1400" dirty="0" smtClean="0">
                <a:hlinkClick r:id="rId17" action="ppaction://hlinkfile"/>
              </a:rPr>
              <a:t>微处理器</a:t>
            </a:r>
            <a:r>
              <a:rPr lang="zh-CN" altLang="en-US" sz="1400" dirty="0" smtClean="0"/>
              <a:t>芯片、</a:t>
            </a:r>
            <a:r>
              <a:rPr lang="zh-CN" altLang="en-US" sz="1400" dirty="0" smtClean="0">
                <a:hlinkClick r:id="rId22" action="ppaction://hlinkfile"/>
              </a:rPr>
              <a:t>半导体</a:t>
            </a:r>
            <a:r>
              <a:rPr lang="zh-CN" altLang="en-US" sz="1400" dirty="0" smtClean="0"/>
              <a:t>存储器和系统软件来考察摩尔定律的正确性。微处理器方面，从</a:t>
            </a:r>
            <a:r>
              <a:rPr lang="en-US" altLang="zh-CN" sz="1400" dirty="0" smtClean="0"/>
              <a:t>1979</a:t>
            </a:r>
            <a:r>
              <a:rPr lang="zh-CN" altLang="en-US" sz="1400" dirty="0" smtClean="0"/>
              <a:t>年的</a:t>
            </a:r>
            <a:r>
              <a:rPr lang="en-US" altLang="zh-CN" sz="1400" dirty="0" smtClean="0"/>
              <a:t>8086</a:t>
            </a:r>
            <a:r>
              <a:rPr lang="zh-CN" altLang="en-US" sz="1400" dirty="0" smtClean="0"/>
              <a:t>和</a:t>
            </a:r>
            <a:r>
              <a:rPr lang="en-US" altLang="zh-CN" sz="1400" dirty="0" smtClean="0"/>
              <a:t>8088</a:t>
            </a:r>
            <a:r>
              <a:rPr lang="zh-CN" altLang="en-US" sz="1400" dirty="0" smtClean="0"/>
              <a:t>，到</a:t>
            </a:r>
            <a:r>
              <a:rPr lang="en-US" altLang="zh-CN" sz="1400" dirty="0" smtClean="0"/>
              <a:t>1982</a:t>
            </a:r>
            <a:r>
              <a:rPr lang="zh-CN" altLang="en-US" sz="1400" dirty="0" smtClean="0"/>
              <a:t>年的</a:t>
            </a:r>
            <a:r>
              <a:rPr lang="en-US" altLang="zh-CN" sz="1400" dirty="0" smtClean="0"/>
              <a:t>80286</a:t>
            </a:r>
            <a:r>
              <a:rPr lang="zh-CN" altLang="en-US" sz="1400" dirty="0" smtClean="0"/>
              <a:t>，</a:t>
            </a:r>
            <a:r>
              <a:rPr lang="en-US" altLang="zh-CN" sz="1400" dirty="0" smtClean="0"/>
              <a:t>1985</a:t>
            </a:r>
            <a:r>
              <a:rPr lang="zh-CN" altLang="en-US" sz="1400" dirty="0" smtClean="0"/>
              <a:t>年的</a:t>
            </a:r>
            <a:r>
              <a:rPr lang="en-US" altLang="zh-CN" sz="1400" dirty="0" smtClean="0"/>
              <a:t>80386</a:t>
            </a:r>
            <a:r>
              <a:rPr lang="zh-CN" altLang="en-US" sz="1400" dirty="0" smtClean="0"/>
              <a:t>，</a:t>
            </a:r>
            <a:r>
              <a:rPr lang="en-US" altLang="zh-CN" sz="1400" dirty="0" smtClean="0"/>
              <a:t>1989</a:t>
            </a:r>
            <a:r>
              <a:rPr lang="zh-CN" altLang="en-US" sz="1400" dirty="0" smtClean="0"/>
              <a:t>年的</a:t>
            </a:r>
            <a:r>
              <a:rPr lang="en-US" altLang="zh-CN" sz="1400" dirty="0" smtClean="0"/>
              <a:t>80486</a:t>
            </a:r>
            <a:r>
              <a:rPr lang="zh-CN" altLang="en-US" sz="1400" dirty="0" smtClean="0"/>
              <a:t>，</a:t>
            </a:r>
            <a:r>
              <a:rPr lang="en-US" altLang="zh-CN" sz="1400" dirty="0" smtClean="0"/>
              <a:t>1993</a:t>
            </a:r>
            <a:r>
              <a:rPr lang="zh-CN" altLang="en-US" sz="1400" dirty="0" smtClean="0"/>
              <a:t>年的</a:t>
            </a:r>
            <a:r>
              <a:rPr lang="en-US" altLang="zh-CN" sz="1400" dirty="0" smtClean="0"/>
              <a:t>Pentium</a:t>
            </a:r>
            <a:r>
              <a:rPr lang="zh-CN" altLang="en-US" sz="1400" dirty="0" smtClean="0"/>
              <a:t>，</a:t>
            </a:r>
            <a:r>
              <a:rPr lang="en-US" altLang="zh-CN" sz="1400" dirty="0" smtClean="0"/>
              <a:t>1996</a:t>
            </a:r>
            <a:r>
              <a:rPr lang="zh-CN" altLang="en-US" sz="1400" dirty="0" smtClean="0"/>
              <a:t>年的</a:t>
            </a:r>
            <a:r>
              <a:rPr lang="en-US" altLang="zh-CN" sz="1400" dirty="0" err="1" smtClean="0"/>
              <a:t>PentiumPro</a:t>
            </a:r>
            <a:r>
              <a:rPr lang="zh-CN" altLang="en-US" sz="1400" dirty="0" smtClean="0"/>
              <a:t>，</a:t>
            </a:r>
            <a:r>
              <a:rPr lang="en-US" altLang="zh-CN" sz="1400" dirty="0" smtClean="0"/>
              <a:t>1997</a:t>
            </a:r>
            <a:r>
              <a:rPr lang="zh-CN" altLang="en-US" sz="1400" dirty="0" smtClean="0"/>
              <a:t>年的</a:t>
            </a:r>
            <a:r>
              <a:rPr lang="en-US" altLang="zh-CN" sz="1400" dirty="0" err="1" smtClean="0"/>
              <a:t>PentiumII</a:t>
            </a:r>
            <a:r>
              <a:rPr lang="zh-CN" altLang="en-US" sz="1400" dirty="0" smtClean="0"/>
              <a:t>，功能越来越强，价格越来越低，每一次更新换代都是摩尔定律的直接结果。与此同时</a:t>
            </a:r>
            <a:r>
              <a:rPr lang="en-US" altLang="zh-CN" sz="1400" dirty="0" smtClean="0"/>
              <a:t>PC</a:t>
            </a:r>
            <a:r>
              <a:rPr lang="zh-CN" altLang="en-US" sz="1400" dirty="0" smtClean="0"/>
              <a:t>机的</a:t>
            </a:r>
            <a:r>
              <a:rPr lang="zh-CN" altLang="en-US" sz="1400" dirty="0" smtClean="0">
                <a:hlinkClick r:id="rId33" action="ppaction://hlinkfile"/>
              </a:rPr>
              <a:t>内存储器</a:t>
            </a:r>
            <a:r>
              <a:rPr lang="zh-CN" altLang="en-US" sz="1400" dirty="0" smtClean="0"/>
              <a:t>容量由最早的</a:t>
            </a:r>
            <a:r>
              <a:rPr lang="en-US" altLang="zh-CN" sz="1400" dirty="0" smtClean="0"/>
              <a:t>480k</a:t>
            </a:r>
            <a:r>
              <a:rPr lang="zh-CN" altLang="en-US" sz="1400" dirty="0" smtClean="0"/>
              <a:t>扩大到</a:t>
            </a:r>
            <a:r>
              <a:rPr lang="en-US" altLang="zh-CN" sz="1400" dirty="0" smtClean="0"/>
              <a:t>8M</a:t>
            </a:r>
            <a:r>
              <a:rPr lang="zh-CN" altLang="en-US" sz="1400" dirty="0" smtClean="0"/>
              <a:t>，</a:t>
            </a:r>
            <a:r>
              <a:rPr lang="en-US" altLang="zh-CN" sz="1400" dirty="0" smtClean="0"/>
              <a:t>16M</a:t>
            </a:r>
            <a:r>
              <a:rPr lang="zh-CN" altLang="en-US" sz="1400" dirty="0" smtClean="0"/>
              <a:t>，与摩尔定律更为吻合。系统软件方面，早期的</a:t>
            </a:r>
            <a:r>
              <a:rPr lang="zh-CN" altLang="en-US" sz="1400" dirty="0" smtClean="0">
                <a:hlinkClick r:id="rId13" action="ppaction://hlinkfile"/>
              </a:rPr>
              <a:t>计算机</a:t>
            </a:r>
            <a:r>
              <a:rPr lang="zh-CN" altLang="en-US" sz="1400" dirty="0" smtClean="0"/>
              <a:t>由于存储容量的限制，系统软件的规模和功能受到很大限制，随着</a:t>
            </a:r>
            <a:r>
              <a:rPr lang="zh-CN" altLang="en-US" sz="1400" dirty="0" smtClean="0">
                <a:hlinkClick r:id="rId34" action="ppaction://hlinkfile"/>
              </a:rPr>
              <a:t>内存容量</a:t>
            </a:r>
            <a:r>
              <a:rPr lang="zh-CN" altLang="en-US" sz="1400" dirty="0" smtClean="0"/>
              <a:t>按照摩尔定律的速度呈指数增长，系统软件不再局限于狭小的空间，其所包含的程序代码的行数也剧增：</a:t>
            </a:r>
            <a:r>
              <a:rPr lang="en-US" altLang="zh-CN" sz="1400" dirty="0" smtClean="0"/>
              <a:t>Basic</a:t>
            </a:r>
            <a:r>
              <a:rPr lang="zh-CN" altLang="en-US" sz="1400" dirty="0" smtClean="0"/>
              <a:t>的</a:t>
            </a:r>
            <a:r>
              <a:rPr lang="zh-CN" altLang="en-US" sz="1400" dirty="0" smtClean="0">
                <a:hlinkClick r:id="rId35" action="ppaction://hlinkfile"/>
              </a:rPr>
              <a:t>源代码</a:t>
            </a:r>
            <a:r>
              <a:rPr lang="zh-CN" altLang="en-US" sz="1400" dirty="0" smtClean="0"/>
              <a:t>在</a:t>
            </a:r>
            <a:r>
              <a:rPr lang="en-US" altLang="zh-CN" sz="1400" dirty="0" smtClean="0"/>
              <a:t>1975</a:t>
            </a:r>
            <a:r>
              <a:rPr lang="zh-CN" altLang="en-US" sz="1400" dirty="0" smtClean="0"/>
              <a:t>年只有</a:t>
            </a:r>
            <a:r>
              <a:rPr lang="en-US" altLang="zh-CN" sz="1400" dirty="0" smtClean="0"/>
              <a:t>4,000</a:t>
            </a:r>
            <a:r>
              <a:rPr lang="zh-CN" altLang="en-US" sz="1400" dirty="0" smtClean="0"/>
              <a:t>行，</a:t>
            </a:r>
            <a:r>
              <a:rPr lang="en-US" altLang="zh-CN" sz="1400" dirty="0" smtClean="0"/>
              <a:t>20</a:t>
            </a:r>
            <a:r>
              <a:rPr lang="zh-CN" altLang="en-US" sz="1400" dirty="0" smtClean="0"/>
              <a:t>年后发展到大约</a:t>
            </a:r>
            <a:r>
              <a:rPr lang="en-US" altLang="zh-CN" sz="1400" dirty="0" smtClean="0"/>
              <a:t>50</a:t>
            </a:r>
            <a:r>
              <a:rPr lang="zh-CN" altLang="en-US" sz="1400" dirty="0" smtClean="0">
                <a:hlinkClick r:id="rId36" action="ppaction://hlinkfile"/>
              </a:rPr>
              <a:t>万行</a:t>
            </a:r>
            <a:r>
              <a:rPr lang="zh-CN" altLang="en-US" sz="1400" dirty="0" smtClean="0"/>
              <a:t>。</a:t>
            </a:r>
            <a:r>
              <a:rPr lang="zh-CN" altLang="en-US" sz="1400" dirty="0" smtClean="0">
                <a:hlinkClick r:id="rId37" action="ppaction://hlinkfile"/>
              </a:rPr>
              <a:t>微软</a:t>
            </a:r>
            <a:r>
              <a:rPr lang="zh-CN" altLang="en-US" sz="1400" dirty="0" smtClean="0"/>
              <a:t>的</a:t>
            </a:r>
            <a:r>
              <a:rPr lang="zh-CN" altLang="en-US" sz="1400" dirty="0" smtClean="0">
                <a:hlinkClick r:id="rId38" action="ppaction://hlinkfile"/>
              </a:rPr>
              <a:t>文字处理软件</a:t>
            </a:r>
            <a:r>
              <a:rPr lang="en-US" altLang="zh-CN" sz="1400" dirty="0" smtClean="0"/>
              <a:t>Word</a:t>
            </a:r>
            <a:r>
              <a:rPr lang="zh-CN" altLang="en-US" sz="1400" dirty="0" smtClean="0"/>
              <a:t>，</a:t>
            </a:r>
            <a:r>
              <a:rPr lang="en-US" altLang="zh-CN" sz="1400" dirty="0" smtClean="0"/>
              <a:t>1982</a:t>
            </a:r>
            <a:r>
              <a:rPr lang="zh-CN" altLang="en-US" sz="1400" dirty="0" smtClean="0"/>
              <a:t>年的第一版含有</a:t>
            </a:r>
            <a:r>
              <a:rPr lang="en-US" altLang="zh-CN" sz="1400" dirty="0" smtClean="0"/>
              <a:t>27,000</a:t>
            </a:r>
            <a:r>
              <a:rPr lang="zh-CN" altLang="en-US" sz="1400" dirty="0" smtClean="0"/>
              <a:t>行代码，</a:t>
            </a:r>
            <a:r>
              <a:rPr lang="en-US" altLang="zh-CN" sz="1400" dirty="0" smtClean="0"/>
              <a:t>20</a:t>
            </a:r>
            <a:r>
              <a:rPr lang="zh-CN" altLang="en-US" sz="1400" dirty="0" smtClean="0"/>
              <a:t>年后增加到大约</a:t>
            </a:r>
            <a:r>
              <a:rPr lang="en-US" altLang="zh-CN" sz="1400" dirty="0" smtClean="0"/>
              <a:t>200</a:t>
            </a:r>
            <a:r>
              <a:rPr lang="zh-CN" altLang="en-US" sz="1400" dirty="0" smtClean="0"/>
              <a:t>万行。有人将其发展速度绘制一条</a:t>
            </a:r>
            <a:r>
              <a:rPr lang="zh-CN" altLang="en-US" sz="1400" dirty="0" smtClean="0">
                <a:hlinkClick r:id="rId39" action="ppaction://hlinkfile"/>
              </a:rPr>
              <a:t>曲线</a:t>
            </a:r>
            <a:r>
              <a:rPr lang="zh-CN" altLang="en-US" sz="1400" dirty="0" smtClean="0"/>
              <a:t>后发现，软件的规模和复杂性的</a:t>
            </a:r>
            <a:r>
              <a:rPr lang="zh-CN" altLang="en-US" sz="1400" dirty="0" smtClean="0">
                <a:hlinkClick r:id="rId40" action="ppaction://hlinkfile"/>
              </a:rPr>
              <a:t>增长速度</a:t>
            </a:r>
            <a:r>
              <a:rPr lang="zh-CN" altLang="en-US" sz="1400" dirty="0" smtClean="0"/>
              <a:t>甚至超 过了摩尔定律。系统软件的发展反过来又提高了对处理器和</a:t>
            </a:r>
            <a:r>
              <a:rPr lang="zh-CN" altLang="en-US" sz="1400" dirty="0" smtClean="0">
                <a:hlinkClick r:id="rId41" action="ppaction://hlinkfile"/>
              </a:rPr>
              <a:t>存储芯片</a:t>
            </a:r>
            <a:r>
              <a:rPr lang="zh-CN" altLang="en-US" sz="1400" dirty="0" smtClean="0"/>
              <a:t>的</a:t>
            </a:r>
            <a:r>
              <a:rPr lang="zh-CN" altLang="en-US" sz="1400" dirty="0" smtClean="0">
                <a:hlinkClick r:id="rId42" action="ppaction://hlinkfile"/>
              </a:rPr>
              <a:t>需求</a:t>
            </a:r>
            <a:r>
              <a:rPr lang="zh-CN" altLang="en-US" sz="1400" dirty="0" smtClean="0"/>
              <a:t>，从而刺激了</a:t>
            </a:r>
            <a:r>
              <a:rPr lang="zh-CN" altLang="en-US" sz="1400" dirty="0" smtClean="0">
                <a:hlinkClick r:id="rId7" action="ppaction://hlinkfile"/>
              </a:rPr>
              <a:t>集成电路</a:t>
            </a:r>
            <a:r>
              <a:rPr lang="zh-CN" altLang="en-US" sz="1400" dirty="0" smtClean="0"/>
              <a:t>的更快发展。 </a:t>
            </a:r>
            <a:r>
              <a:rPr lang="zh-CN" altLang="en-US" sz="1400" b="1" dirty="0" smtClean="0"/>
              <a:t>特别指出</a:t>
            </a:r>
          </a:p>
          <a:p>
            <a:r>
              <a:rPr lang="zh-CN" altLang="en-US" sz="1400" dirty="0" smtClean="0"/>
              <a:t>　　这里需要特别指出的是，</a:t>
            </a:r>
            <a:r>
              <a:rPr lang="zh-CN" altLang="en-US" sz="1400" dirty="0" smtClean="0">
                <a:hlinkClick r:id="rId4" action="ppaction://hlinkfile"/>
              </a:rPr>
              <a:t>摩尔</a:t>
            </a:r>
            <a:r>
              <a:rPr lang="zh-CN" altLang="en-US" sz="1400" dirty="0" smtClean="0"/>
              <a:t>定律并非数学、物理定律，而是对发展趋势的一种分析预测，因此，无论是它的文字表述还是定量计算，都应当容许一定的宽裕度。从这个意义上看，摩尔的预言实在是相当准确而又难能可贵的了，所以才会得到业界人士的公认，并产生巨大的反响。 </a:t>
            </a:r>
          </a:p>
          <a:p>
            <a:r>
              <a:rPr lang="zh-CN" altLang="en-US" sz="1400" b="1" dirty="0" smtClean="0">
                <a:hlinkClick r:id="rId3"/>
              </a:rPr>
              <a:t>编辑本段</a:t>
            </a:r>
            <a:r>
              <a:rPr lang="zh-CN" altLang="en-US" sz="1400" b="1" dirty="0" smtClean="0"/>
              <a:t>应用实例</a:t>
            </a:r>
          </a:p>
          <a:p>
            <a:r>
              <a:rPr lang="zh-CN" altLang="en-US" sz="1400" b="1" dirty="0" smtClean="0"/>
              <a:t>摩尔定律</a:t>
            </a:r>
          </a:p>
          <a:p>
            <a:r>
              <a:rPr lang="zh-CN" altLang="en-US" sz="1400" dirty="0" smtClean="0"/>
              <a:t>　　</a:t>
            </a:r>
            <a:r>
              <a:rPr lang="en-US" altLang="zh-CN" sz="1400" dirty="0" smtClean="0"/>
              <a:t>2005</a:t>
            </a:r>
            <a:r>
              <a:rPr lang="zh-CN" altLang="en-US" sz="1400" dirty="0" smtClean="0"/>
              <a:t>年是</a:t>
            </a:r>
            <a:r>
              <a:rPr lang="zh-CN" altLang="en-US" sz="1400" dirty="0" smtClean="0">
                <a:hlinkClick r:id="rId5" action="ppaction://hlinkfile"/>
              </a:rPr>
              <a:t>英特尔</a:t>
            </a:r>
            <a:r>
              <a:rPr lang="zh-CN" altLang="en-US" sz="1400" dirty="0" smtClean="0"/>
              <a:t>公司创始人之一</a:t>
            </a:r>
            <a:r>
              <a:rPr lang="zh-CN" altLang="en-US" sz="1400" dirty="0" smtClean="0">
                <a:hlinkClick r:id="rId6" action="ppaction://hlinkfile"/>
              </a:rPr>
              <a:t>戈登</a:t>
            </a:r>
            <a:r>
              <a:rPr lang="en-US" altLang="zh-CN" sz="1400" dirty="0" smtClean="0">
                <a:hlinkClick r:id="rId6" action="ppaction://hlinkfile"/>
              </a:rPr>
              <a:t>·</a:t>
            </a:r>
            <a:r>
              <a:rPr lang="zh-CN" altLang="en-US" sz="1400" dirty="0" smtClean="0">
                <a:hlinkClick r:id="rId6" action="ppaction://hlinkfile"/>
              </a:rPr>
              <a:t>摩尔</a:t>
            </a:r>
            <a:r>
              <a:rPr lang="zh-CN" altLang="en-US" sz="1400" dirty="0" smtClean="0"/>
              <a:t>提出著名的“摩尔定律”</a:t>
            </a:r>
            <a:r>
              <a:rPr lang="en-US" altLang="zh-CN" sz="1400" dirty="0" smtClean="0"/>
              <a:t>40</a:t>
            </a:r>
            <a:r>
              <a:rPr lang="zh-CN" altLang="en-US" sz="1400" dirty="0" smtClean="0"/>
              <a:t>周年。</a:t>
            </a:r>
            <a:r>
              <a:rPr lang="en-US" altLang="zh-CN" sz="1400" dirty="0" smtClean="0"/>
              <a:t>40</a:t>
            </a:r>
            <a:r>
              <a:rPr lang="zh-CN" altLang="en-US" sz="1400" dirty="0" smtClean="0"/>
              <a:t>年中，</a:t>
            </a:r>
            <a:r>
              <a:rPr lang="zh-CN" altLang="en-US" sz="1400" dirty="0" smtClean="0">
                <a:hlinkClick r:id="rId43" action="ppaction://hlinkfile"/>
              </a:rPr>
              <a:t>半导体芯片</a:t>
            </a:r>
            <a:r>
              <a:rPr lang="zh-CN" altLang="en-US" sz="1400" dirty="0" smtClean="0"/>
              <a:t>的集成化趋势一如</a:t>
            </a:r>
            <a:r>
              <a:rPr lang="zh-CN" altLang="en-US" sz="1400" dirty="0" smtClean="0">
                <a:hlinkClick r:id="rId4" action="ppaction://hlinkfile"/>
              </a:rPr>
              <a:t>摩尔</a:t>
            </a:r>
            <a:r>
              <a:rPr lang="zh-CN" altLang="en-US" sz="1400" dirty="0" smtClean="0"/>
              <a:t>的预测，推动了整个</a:t>
            </a:r>
            <a:r>
              <a:rPr lang="zh-CN" altLang="en-US" sz="1400" dirty="0" smtClean="0">
                <a:hlinkClick r:id="rId10" action="ppaction://hlinkfile"/>
              </a:rPr>
              <a:t>信息技术</a:t>
            </a:r>
            <a:r>
              <a:rPr lang="zh-CN" altLang="en-US" sz="1400" dirty="0" smtClean="0"/>
              <a:t>产业的发展，进而给千家万户的生活带来变化。 </a:t>
            </a:r>
          </a:p>
          <a:p>
            <a:r>
              <a:rPr lang="zh-CN" altLang="en-US" sz="1400" dirty="0" smtClean="0"/>
              <a:t>　　</a:t>
            </a:r>
            <a:r>
              <a:rPr lang="en-US" altLang="zh-CN" sz="1400" dirty="0" smtClean="0"/>
              <a:t>1965</a:t>
            </a:r>
            <a:r>
              <a:rPr lang="zh-CN" altLang="en-US" sz="1400" dirty="0" smtClean="0"/>
              <a:t>年</a:t>
            </a:r>
            <a:r>
              <a:rPr lang="en-US" altLang="zh-CN" sz="1400" dirty="0" smtClean="0"/>
              <a:t>4</a:t>
            </a:r>
            <a:r>
              <a:rPr lang="zh-CN" altLang="en-US" sz="1400" dirty="0" smtClean="0"/>
              <a:t>月，当时还是仙童公司</a:t>
            </a:r>
            <a:r>
              <a:rPr lang="zh-CN" altLang="en-US" sz="1400" dirty="0" smtClean="0">
                <a:hlinkClick r:id="rId44" action="ppaction://hlinkfile"/>
              </a:rPr>
              <a:t>电子工程师</a:t>
            </a:r>
            <a:r>
              <a:rPr lang="zh-CN" altLang="en-US" sz="1400" dirty="0" smtClean="0"/>
              <a:t>的摩尔在</a:t>
            </a:r>
            <a:r>
              <a:rPr lang="en-US" altLang="zh-CN" sz="1400" dirty="0" smtClean="0"/>
              <a:t>《</a:t>
            </a:r>
            <a:r>
              <a:rPr lang="zh-CN" altLang="en-US" sz="1400" dirty="0" smtClean="0"/>
              <a:t>电子学</a:t>
            </a:r>
            <a:r>
              <a:rPr lang="en-US" altLang="zh-CN" sz="1400" dirty="0" smtClean="0"/>
              <a:t>》</a:t>
            </a:r>
            <a:r>
              <a:rPr lang="zh-CN" altLang="en-US" sz="1400" dirty="0" smtClean="0"/>
              <a:t>杂志上发表文章预言，半导体</a:t>
            </a:r>
            <a:r>
              <a:rPr lang="zh-CN" altLang="en-US" sz="1400" dirty="0" smtClean="0">
                <a:hlinkClick r:id="rId15" action="ppaction://hlinkfile"/>
              </a:rPr>
              <a:t>芯片</a:t>
            </a:r>
            <a:r>
              <a:rPr lang="zh-CN" altLang="en-US" sz="1400" dirty="0" smtClean="0"/>
              <a:t>上集成的</a:t>
            </a:r>
            <a:r>
              <a:rPr lang="zh-CN" altLang="en-US" sz="1400" dirty="0" smtClean="0">
                <a:hlinkClick r:id="rId8" action="ppaction://hlinkfile"/>
              </a:rPr>
              <a:t>晶体管</a:t>
            </a:r>
            <a:r>
              <a:rPr lang="zh-CN" altLang="en-US" sz="1400" dirty="0" smtClean="0"/>
              <a:t>和</a:t>
            </a:r>
            <a:r>
              <a:rPr lang="zh-CN" altLang="en-US" sz="1400" dirty="0" smtClean="0">
                <a:hlinkClick r:id="rId27" action="ppaction://hlinkfile"/>
              </a:rPr>
              <a:t>电阻</a:t>
            </a:r>
            <a:r>
              <a:rPr lang="zh-CN" altLang="en-US" sz="1400" dirty="0" smtClean="0"/>
              <a:t>数量将每年翻一番。</a:t>
            </a:r>
            <a:r>
              <a:rPr lang="en-US" altLang="zh-CN" sz="1400" dirty="0" smtClean="0"/>
              <a:t>1975</a:t>
            </a:r>
            <a:r>
              <a:rPr lang="zh-CN" altLang="en-US" sz="1400" dirty="0" smtClean="0"/>
              <a:t>年他又提出修正说，芯片上集成的晶体管数量将每两年翻一番。 </a:t>
            </a:r>
          </a:p>
          <a:p>
            <a:r>
              <a:rPr lang="zh-CN" altLang="en-US" sz="1400" dirty="0" smtClean="0"/>
              <a:t>　　当时，</a:t>
            </a:r>
            <a:r>
              <a:rPr lang="zh-CN" altLang="en-US" sz="1400" dirty="0" smtClean="0">
                <a:hlinkClick r:id="rId7" action="ppaction://hlinkfile"/>
              </a:rPr>
              <a:t>集成电路</a:t>
            </a:r>
            <a:r>
              <a:rPr lang="zh-CN" altLang="en-US" sz="1400" dirty="0" smtClean="0"/>
              <a:t>问世才</a:t>
            </a:r>
            <a:r>
              <a:rPr lang="en-US" altLang="zh-CN" sz="1400" dirty="0" smtClean="0"/>
              <a:t>6</a:t>
            </a:r>
            <a:r>
              <a:rPr lang="zh-CN" altLang="en-US" sz="1400" dirty="0" smtClean="0"/>
              <a:t>年。摩尔的实验室也只能将</a:t>
            </a:r>
            <a:r>
              <a:rPr lang="en-US" altLang="zh-CN" sz="1400" dirty="0" smtClean="0"/>
              <a:t>50</a:t>
            </a:r>
            <a:r>
              <a:rPr lang="zh-CN" altLang="en-US" sz="1400" dirty="0" smtClean="0"/>
              <a:t>只晶体管和电阻集成在一个芯片上。摩尔当时的预测听起来好像是科幻小说；此后也不断有技术专家认为芯片集成的速度“已经到顶”。但事实证明，摩尔的预言是准确的。尽管这一技术进步的周期已经从最初预测的</a:t>
            </a:r>
            <a:r>
              <a:rPr lang="en-US" altLang="zh-CN" sz="1400" dirty="0" smtClean="0"/>
              <a:t>12</a:t>
            </a:r>
            <a:r>
              <a:rPr lang="zh-CN" altLang="en-US" sz="1400" dirty="0" smtClean="0"/>
              <a:t>个月延长到如今的近</a:t>
            </a:r>
            <a:r>
              <a:rPr lang="en-US" altLang="zh-CN" sz="1400" dirty="0" smtClean="0"/>
              <a:t>18</a:t>
            </a:r>
            <a:r>
              <a:rPr lang="zh-CN" altLang="en-US" sz="1400" dirty="0" smtClean="0"/>
              <a:t>个月，但“摩尔定律”依然有效。目前最先进的集成电路已含有</a:t>
            </a:r>
            <a:r>
              <a:rPr lang="en-US" altLang="zh-CN" sz="1400" dirty="0" smtClean="0"/>
              <a:t>17</a:t>
            </a:r>
            <a:r>
              <a:rPr lang="zh-CN" altLang="en-US" sz="1400" dirty="0" smtClean="0"/>
              <a:t>亿个晶体管。 </a:t>
            </a:r>
            <a:r>
              <a:rPr lang="zh-CN" altLang="en-US" sz="1400" b="1" dirty="0" smtClean="0"/>
              <a:t>“摩尔定律”的应用</a:t>
            </a:r>
          </a:p>
          <a:p>
            <a:r>
              <a:rPr lang="zh-CN" altLang="en-US" sz="1400" dirty="0" smtClean="0"/>
              <a:t>　　“</a:t>
            </a:r>
            <a:r>
              <a:rPr lang="zh-CN" altLang="en-US" sz="1400" dirty="0" smtClean="0">
                <a:hlinkClick r:id="rId4" action="ppaction://hlinkfile"/>
              </a:rPr>
              <a:t>摩尔</a:t>
            </a:r>
            <a:r>
              <a:rPr lang="zh-CN" altLang="en-US" sz="1400" dirty="0" smtClean="0"/>
              <a:t>定律”归纳了信息技术进步的速度。这</a:t>
            </a:r>
            <a:r>
              <a:rPr lang="en-US" altLang="zh-CN" sz="1400" dirty="0" smtClean="0"/>
              <a:t>40</a:t>
            </a:r>
            <a:r>
              <a:rPr lang="zh-CN" altLang="en-US" sz="1400" dirty="0" smtClean="0"/>
              <a:t>年里，</a:t>
            </a:r>
            <a:r>
              <a:rPr lang="zh-CN" altLang="en-US" sz="1400" dirty="0" smtClean="0">
                <a:hlinkClick r:id="rId13" action="ppaction://hlinkfile"/>
              </a:rPr>
              <a:t>计算机</a:t>
            </a:r>
            <a:r>
              <a:rPr lang="zh-CN" altLang="en-US" sz="1400" dirty="0" smtClean="0"/>
              <a:t>从神秘不可近的庞然大物变成多数人都不可或缺的工具，信息技术由实验室进入无数个普通家庭，因特网将全世界联系起来，</a:t>
            </a:r>
            <a:r>
              <a:rPr lang="zh-CN" altLang="en-US" sz="1400" dirty="0" smtClean="0">
                <a:hlinkClick r:id="rId45" action="ppaction://hlinkfile"/>
              </a:rPr>
              <a:t>多媒体</a:t>
            </a:r>
            <a:r>
              <a:rPr lang="zh-CN" altLang="en-US" sz="1400" dirty="0" smtClean="0"/>
              <a:t>视听设备丰富着每个人的生活。 </a:t>
            </a:r>
          </a:p>
          <a:p>
            <a:r>
              <a:rPr lang="zh-CN" altLang="en-US" sz="1400" dirty="0" smtClean="0"/>
              <a:t>　　这一切背后的动力都是</a:t>
            </a:r>
            <a:r>
              <a:rPr lang="zh-CN" altLang="en-US" sz="1400" dirty="0" smtClean="0">
                <a:hlinkClick r:id="rId43" action="ppaction://hlinkfile"/>
              </a:rPr>
              <a:t>半导体芯片</a:t>
            </a:r>
            <a:r>
              <a:rPr lang="zh-CN" altLang="en-US" sz="1400" dirty="0" smtClean="0"/>
              <a:t>。如果按照旧有方式将</a:t>
            </a:r>
            <a:r>
              <a:rPr lang="zh-CN" altLang="en-US" sz="1400" dirty="0" smtClean="0">
                <a:hlinkClick r:id="rId8" action="ppaction://hlinkfile"/>
              </a:rPr>
              <a:t>晶体管</a:t>
            </a:r>
            <a:r>
              <a:rPr lang="zh-CN" altLang="en-US" sz="1400" dirty="0" smtClean="0"/>
              <a:t>、</a:t>
            </a:r>
            <a:r>
              <a:rPr lang="zh-CN" altLang="en-US" sz="1400" dirty="0" smtClean="0">
                <a:hlinkClick r:id="rId27" action="ppaction://hlinkfile"/>
              </a:rPr>
              <a:t>电阻</a:t>
            </a:r>
            <a:r>
              <a:rPr lang="zh-CN" altLang="en-US" sz="1400" dirty="0" smtClean="0"/>
              <a:t>和</a:t>
            </a:r>
            <a:r>
              <a:rPr lang="zh-CN" altLang="en-US" sz="1400" dirty="0" smtClean="0">
                <a:hlinkClick r:id="rId28" action="ppaction://hlinkfile"/>
              </a:rPr>
              <a:t>电容</a:t>
            </a:r>
            <a:r>
              <a:rPr lang="zh-CN" altLang="en-US" sz="1400" dirty="0" smtClean="0"/>
              <a:t>分别安装在</a:t>
            </a:r>
            <a:r>
              <a:rPr lang="zh-CN" altLang="en-US" sz="1400" dirty="0" smtClean="0">
                <a:hlinkClick r:id="rId18" action="ppaction://hlinkfile"/>
              </a:rPr>
              <a:t>电路</a:t>
            </a:r>
            <a:r>
              <a:rPr lang="zh-CN" altLang="en-US" sz="1400" dirty="0" smtClean="0"/>
              <a:t>板上，那么不仅个人</a:t>
            </a:r>
            <a:r>
              <a:rPr lang="zh-CN" altLang="en-US" sz="1400" dirty="0" smtClean="0">
                <a:hlinkClick r:id="rId9" action="ppaction://hlinkfile"/>
              </a:rPr>
              <a:t>电脑</a:t>
            </a:r>
            <a:r>
              <a:rPr lang="zh-CN" altLang="en-US" sz="1400" dirty="0" smtClean="0"/>
              <a:t>和移动通信不会出现，基因组研究到</a:t>
            </a:r>
            <a:r>
              <a:rPr lang="zh-CN" altLang="en-US" sz="1400" dirty="0" smtClean="0">
                <a:hlinkClick r:id="rId46" action="ppaction://hlinkfile"/>
              </a:rPr>
              <a:t>计算机辅助设计</a:t>
            </a:r>
            <a:r>
              <a:rPr lang="zh-CN" altLang="en-US" sz="1400" dirty="0" smtClean="0"/>
              <a:t>和制造等新科技更不可能问世。 </a:t>
            </a:r>
          </a:p>
          <a:p>
            <a:r>
              <a:rPr lang="zh-CN" altLang="en-US" sz="1400" dirty="0" smtClean="0"/>
              <a:t>　　“摩尔定律”还带动了</a:t>
            </a:r>
            <a:r>
              <a:rPr lang="zh-CN" altLang="en-US" sz="1400" dirty="0" smtClean="0">
                <a:hlinkClick r:id="rId15" action="ppaction://hlinkfile"/>
              </a:rPr>
              <a:t>芯片</a:t>
            </a:r>
            <a:r>
              <a:rPr lang="zh-CN" altLang="en-US" sz="1400" dirty="0" smtClean="0"/>
              <a:t>产业白热化的竞争。在纪念这一定律发表</a:t>
            </a:r>
            <a:r>
              <a:rPr lang="en-US" altLang="zh-CN" sz="1400" dirty="0" smtClean="0"/>
              <a:t>40</a:t>
            </a:r>
            <a:r>
              <a:rPr lang="zh-CN" altLang="en-US" sz="1400" dirty="0" smtClean="0"/>
              <a:t>周年之时，作为英特尔公司名誉主席的摩尔说：“如果你期望在</a:t>
            </a:r>
            <a:r>
              <a:rPr lang="zh-CN" altLang="en-US" sz="1400" dirty="0" smtClean="0">
                <a:hlinkClick r:id="rId22" action="ppaction://hlinkfile"/>
              </a:rPr>
              <a:t>半导体</a:t>
            </a:r>
            <a:r>
              <a:rPr lang="zh-CN" altLang="en-US" sz="1400" dirty="0" smtClean="0"/>
              <a:t>行业处于领先地位，你无法承担落后于摩尔定律的后果。”从昔日的仙童公司到今天的英特尔、摩托罗拉、先进微设备公司等，半导体产业围绕“摩尔定律”的竞争像大浪淘沙一样激烈。 </a:t>
            </a:r>
          </a:p>
          <a:p>
            <a:r>
              <a:rPr lang="zh-CN" altLang="en-US" sz="1400" dirty="0" smtClean="0"/>
              <a:t>　　毫无疑问，“摩尔定律”对整个世界意义深远。在回顾</a:t>
            </a:r>
            <a:r>
              <a:rPr lang="en-US" altLang="zh-CN" sz="1400" dirty="0" smtClean="0"/>
              <a:t>40</a:t>
            </a:r>
            <a:r>
              <a:rPr lang="zh-CN" altLang="en-US" sz="1400" dirty="0" smtClean="0"/>
              <a:t>年来半导体芯片业的进展并展望其未来时，信息技术专家们说，在今后几年里，“摩尔定律”可能还会适用。但随着</a:t>
            </a:r>
            <a:r>
              <a:rPr lang="zh-CN" altLang="en-US" sz="1400" dirty="0" smtClean="0">
                <a:hlinkClick r:id="rId47" action="ppaction://hlinkfile"/>
              </a:rPr>
              <a:t>晶体管电路</a:t>
            </a:r>
            <a:r>
              <a:rPr lang="zh-CN" altLang="en-US" sz="1400" dirty="0" smtClean="0"/>
              <a:t>逐渐接近性能极限，这一定律终将走到尽头。“摩尔定律”何时失效？专家们对此众说纷纭。 </a:t>
            </a:r>
          </a:p>
          <a:p>
            <a:r>
              <a:rPr lang="zh-CN" altLang="en-US" sz="1400" dirty="0" smtClean="0"/>
              <a:t>　　</a:t>
            </a:r>
            <a:r>
              <a:rPr lang="zh-CN" altLang="en-US" sz="1400" dirty="0" smtClean="0">
                <a:hlinkClick r:id="rId23" action="ppaction://hlinkfile"/>
              </a:rPr>
              <a:t>美国</a:t>
            </a:r>
            <a:r>
              <a:rPr lang="zh-CN" altLang="en-US" sz="1400" dirty="0" smtClean="0"/>
              <a:t>惠普实验室研究人员斯坦</a:t>
            </a:r>
            <a:r>
              <a:rPr lang="en-US" altLang="zh-CN" sz="1400" dirty="0" smtClean="0"/>
              <a:t>·</a:t>
            </a:r>
            <a:r>
              <a:rPr lang="zh-CN" altLang="en-US" sz="1400" dirty="0" smtClean="0"/>
              <a:t>威廉姆斯说，到</a:t>
            </a:r>
            <a:r>
              <a:rPr lang="en-US" altLang="zh-CN" sz="1400" dirty="0" smtClean="0"/>
              <a:t>2010</a:t>
            </a:r>
            <a:r>
              <a:rPr lang="zh-CN" altLang="en-US" sz="1400" dirty="0" smtClean="0"/>
              <a:t>年左右，半导体晶体管可能出现问题，芯片厂商必须考虑替代产品。英特尔公司技术战略部主任保罗</a:t>
            </a:r>
            <a:r>
              <a:rPr lang="en-US" altLang="zh-CN" sz="1400" dirty="0" smtClean="0"/>
              <a:t>·</a:t>
            </a:r>
            <a:r>
              <a:rPr lang="zh-CN" altLang="en-US" sz="1400" dirty="0" smtClean="0"/>
              <a:t>加吉尼则认为，</a:t>
            </a:r>
            <a:r>
              <a:rPr lang="en-US" altLang="zh-CN" sz="1400" dirty="0" smtClean="0"/>
              <a:t>2015</a:t>
            </a:r>
            <a:r>
              <a:rPr lang="zh-CN" altLang="en-US" sz="1400" dirty="0" smtClean="0"/>
              <a:t>年左右，部分采用了纳米导线等技术的“混合型”晶体管将投入生产，</a:t>
            </a:r>
            <a:r>
              <a:rPr lang="en-US" altLang="zh-CN" sz="1400" dirty="0" smtClean="0"/>
              <a:t>5</a:t>
            </a:r>
            <a:r>
              <a:rPr lang="zh-CN" altLang="en-US" sz="1400" dirty="0" smtClean="0"/>
              <a:t>年内取代半导体晶体管。还有一些专家指出，半导体晶体管可以继续发展，直到其尺寸的极限</a:t>
            </a:r>
            <a:r>
              <a:rPr lang="en-US" altLang="zh-CN" sz="1400" dirty="0" smtClean="0"/>
              <a:t>——4</a:t>
            </a:r>
            <a:r>
              <a:rPr lang="zh-CN" altLang="en-US" sz="1400" dirty="0" smtClean="0"/>
              <a:t>到</a:t>
            </a:r>
            <a:r>
              <a:rPr lang="en-US" altLang="zh-CN" sz="1400" dirty="0" smtClean="0"/>
              <a:t>6</a:t>
            </a:r>
            <a:r>
              <a:rPr lang="zh-CN" altLang="en-US" sz="1400" dirty="0" smtClean="0"/>
              <a:t>纳米之间，那可能是</a:t>
            </a:r>
            <a:r>
              <a:rPr lang="en-US" altLang="zh-CN" sz="1400" dirty="0" smtClean="0"/>
              <a:t>2023</a:t>
            </a:r>
            <a:r>
              <a:rPr lang="zh-CN" altLang="en-US" sz="1400" dirty="0" smtClean="0"/>
              <a:t>年的事情。 </a:t>
            </a:r>
            <a:r>
              <a:rPr lang="zh-CN" altLang="en-US" sz="1400" b="1" dirty="0" smtClean="0"/>
              <a:t>专家们预言</a:t>
            </a:r>
          </a:p>
          <a:p>
            <a:r>
              <a:rPr lang="zh-CN" altLang="en-US" sz="1400" dirty="0" smtClean="0"/>
              <a:t>　　专家们预言，随着</a:t>
            </a:r>
            <a:r>
              <a:rPr lang="zh-CN" altLang="en-US" sz="1400" dirty="0" smtClean="0">
                <a:hlinkClick r:id="rId22" action="ppaction://hlinkfile"/>
              </a:rPr>
              <a:t>半导体</a:t>
            </a:r>
            <a:r>
              <a:rPr lang="zh-CN" altLang="en-US" sz="1400" dirty="0" smtClean="0">
                <a:hlinkClick r:id="rId8" action="ppaction://hlinkfile"/>
              </a:rPr>
              <a:t>晶体管</a:t>
            </a:r>
            <a:r>
              <a:rPr lang="zh-CN" altLang="en-US" sz="1400" dirty="0" smtClean="0"/>
              <a:t>的尺寸接近纳米级，不仅</a:t>
            </a:r>
            <a:r>
              <a:rPr lang="zh-CN" altLang="en-US" sz="1400" dirty="0" smtClean="0">
                <a:hlinkClick r:id="rId15" action="ppaction://hlinkfile"/>
              </a:rPr>
              <a:t>芯片</a:t>
            </a:r>
            <a:r>
              <a:rPr lang="zh-CN" altLang="en-US" sz="1400" dirty="0" smtClean="0"/>
              <a:t>发热等副作用逐渐显现，电子的运行也难以控制，半导体晶体管将不再可靠。“</a:t>
            </a:r>
            <a:r>
              <a:rPr lang="zh-CN" altLang="en-US" sz="1400" dirty="0" smtClean="0">
                <a:hlinkClick r:id="rId4" action="ppaction://hlinkfile"/>
              </a:rPr>
              <a:t>摩尔</a:t>
            </a:r>
            <a:r>
              <a:rPr lang="zh-CN" altLang="en-US" sz="1400" dirty="0" smtClean="0"/>
              <a:t>定律”肯定不会在下一个</a:t>
            </a:r>
            <a:r>
              <a:rPr lang="en-US" altLang="zh-CN" sz="1400" dirty="0" smtClean="0"/>
              <a:t>40</a:t>
            </a:r>
            <a:r>
              <a:rPr lang="zh-CN" altLang="en-US" sz="1400" dirty="0" smtClean="0"/>
              <a:t>年继续有效。不过，纳米材料、相变材料等新进展已经出现，有望应用到未来的芯片中。到那时，即使“摩尔定律”寿终正寝，信息技术前进的步伐也不会变慢。 </a:t>
            </a:r>
          </a:p>
          <a:p>
            <a:r>
              <a:rPr lang="zh-CN" altLang="en-US" sz="1400" b="1" dirty="0" smtClean="0">
                <a:hlinkClick r:id="rId3"/>
              </a:rPr>
              <a:t>编辑本段</a:t>
            </a:r>
            <a:r>
              <a:rPr lang="zh-CN" altLang="en-US" sz="1400" b="1" dirty="0" smtClean="0"/>
              <a:t>摩尔定律演化</a:t>
            </a:r>
          </a:p>
          <a:p>
            <a:r>
              <a:rPr lang="zh-CN" altLang="en-US" sz="1400" b="1" dirty="0" smtClean="0"/>
              <a:t>摩尔第二定律</a:t>
            </a:r>
          </a:p>
          <a:p>
            <a:r>
              <a:rPr lang="zh-CN" altLang="en-US" sz="1400" dirty="0" smtClean="0"/>
              <a:t>　　</a:t>
            </a:r>
            <a:r>
              <a:rPr lang="zh-CN" altLang="en-US" sz="1400" dirty="0" smtClean="0">
                <a:hlinkClick r:id="rId4" action="ppaction://hlinkfile"/>
              </a:rPr>
              <a:t>摩尔</a:t>
            </a:r>
            <a:r>
              <a:rPr lang="zh-CN" altLang="en-US" sz="1400" dirty="0" smtClean="0"/>
              <a:t>定律的响亮名声，令许多人竞相仿效它的表达方式，从而派生、繁衍出多种版本的</a:t>
            </a:r>
            <a:r>
              <a:rPr lang="en-US" altLang="zh-CN" sz="1400" dirty="0" smtClean="0"/>
              <a:t>"</a:t>
            </a:r>
            <a:r>
              <a:rPr lang="zh-CN" altLang="en-US" sz="1400" dirty="0" smtClean="0"/>
              <a:t>摩尔定律</a:t>
            </a:r>
            <a:r>
              <a:rPr lang="en-US" altLang="zh-CN" sz="1400" dirty="0" smtClean="0"/>
              <a:t>"</a:t>
            </a:r>
            <a:r>
              <a:rPr lang="zh-CN" altLang="en-US" sz="1400" dirty="0" smtClean="0"/>
              <a:t>，其中如： </a:t>
            </a:r>
          </a:p>
          <a:p>
            <a:r>
              <a:rPr lang="zh-CN" altLang="en-US" sz="1400" dirty="0" smtClean="0"/>
              <a:t>　　摩尔第二定律：摩尔定律提出</a:t>
            </a:r>
            <a:r>
              <a:rPr lang="en-US" altLang="zh-CN" sz="1400" dirty="0" smtClean="0"/>
              <a:t>30</a:t>
            </a:r>
            <a:r>
              <a:rPr lang="zh-CN" altLang="en-US" sz="1400" dirty="0" smtClean="0"/>
              <a:t>年来，</a:t>
            </a:r>
            <a:r>
              <a:rPr lang="zh-CN" altLang="en-US" sz="1400" dirty="0" smtClean="0">
                <a:hlinkClick r:id="rId48" action="ppaction://hlinkfile"/>
              </a:rPr>
              <a:t>集成电路芯片</a:t>
            </a:r>
            <a:r>
              <a:rPr lang="zh-CN" altLang="en-US" sz="1400" dirty="0" smtClean="0"/>
              <a:t>的性能的确得到了大幅度的提高；但另一方面，</a:t>
            </a:r>
            <a:r>
              <a:rPr lang="en-US" altLang="zh-CN" sz="1400" dirty="0" smtClean="0"/>
              <a:t>Intel</a:t>
            </a:r>
            <a:r>
              <a:rPr lang="zh-CN" altLang="en-US" sz="1400" dirty="0" smtClean="0"/>
              <a:t>高层人士开始注意到芯片生产厂的成本也在相应提高。</a:t>
            </a:r>
            <a:r>
              <a:rPr lang="en-US" altLang="zh-CN" sz="1400" dirty="0" smtClean="0"/>
              <a:t>1995</a:t>
            </a:r>
            <a:r>
              <a:rPr lang="zh-CN" altLang="en-US" sz="1400" dirty="0" smtClean="0"/>
              <a:t>年，</a:t>
            </a:r>
            <a:r>
              <a:rPr lang="en-US" altLang="zh-CN" sz="1400" dirty="0" smtClean="0"/>
              <a:t>Intel</a:t>
            </a:r>
            <a:r>
              <a:rPr lang="zh-CN" altLang="en-US" sz="1400" dirty="0" smtClean="0"/>
              <a:t>董事会主席</a:t>
            </a:r>
            <a:r>
              <a:rPr lang="zh-CN" altLang="en-US" sz="1400" dirty="0" smtClean="0">
                <a:hlinkClick r:id="rId49" action="ppaction://hlinkfile"/>
              </a:rPr>
              <a:t>罗伯特</a:t>
            </a:r>
            <a:r>
              <a:rPr lang="en-US" altLang="zh-CN" sz="1400" dirty="0" smtClean="0">
                <a:hlinkClick r:id="rId49" action="ppaction://hlinkfile"/>
              </a:rPr>
              <a:t>·</a:t>
            </a:r>
            <a:r>
              <a:rPr lang="zh-CN" altLang="en-US" sz="1400" dirty="0" smtClean="0">
                <a:hlinkClick r:id="rId49" action="ppaction://hlinkfile"/>
              </a:rPr>
              <a:t>诺伊斯</a:t>
            </a:r>
            <a:r>
              <a:rPr lang="zh-CN" altLang="en-US" sz="1400" dirty="0" smtClean="0"/>
              <a:t>预见到摩尔定律将受到经济因素的制约。同年，摩尔在</a:t>
            </a:r>
            <a:r>
              <a:rPr lang="en-US" altLang="zh-CN" sz="1400" dirty="0" smtClean="0"/>
              <a:t>《</a:t>
            </a:r>
            <a:r>
              <a:rPr lang="zh-CN" altLang="en-US" sz="1400" dirty="0" smtClean="0">
                <a:hlinkClick r:id="rId50" action="ppaction://hlinkfile"/>
              </a:rPr>
              <a:t>经济学家</a:t>
            </a:r>
            <a:r>
              <a:rPr lang="en-US" altLang="zh-CN" sz="1400" dirty="0" smtClean="0"/>
              <a:t>》</a:t>
            </a:r>
            <a:r>
              <a:rPr lang="zh-CN" altLang="en-US" sz="1400" dirty="0" smtClean="0"/>
              <a:t>杂志上撰文写道：</a:t>
            </a:r>
            <a:r>
              <a:rPr lang="en-US" altLang="zh-CN" sz="1400" dirty="0" smtClean="0"/>
              <a:t>"</a:t>
            </a:r>
            <a:r>
              <a:rPr lang="zh-CN" altLang="en-US" sz="1400" dirty="0" smtClean="0"/>
              <a:t>现在令我感到最为担心的是成本的增加，</a:t>
            </a:r>
            <a:r>
              <a:rPr lang="en-US" altLang="zh-CN" sz="1400" dirty="0" smtClean="0"/>
              <a:t>…</a:t>
            </a:r>
            <a:r>
              <a:rPr lang="zh-CN" altLang="en-US" sz="1400" dirty="0" smtClean="0"/>
              <a:t>这是另一条指数曲线</a:t>
            </a:r>
            <a:r>
              <a:rPr lang="en-US" altLang="zh-CN" sz="1400" dirty="0" smtClean="0"/>
              <a:t>"</a:t>
            </a:r>
            <a:r>
              <a:rPr lang="zh-CN" altLang="en-US" sz="1400" dirty="0" smtClean="0"/>
              <a:t>。他的这一说法被人称为摩尔第二定律。 </a:t>
            </a:r>
            <a:r>
              <a:rPr lang="zh-CN" altLang="en-US" sz="1400" b="1" dirty="0" smtClean="0"/>
              <a:t>新摩尔定律</a:t>
            </a:r>
          </a:p>
          <a:p>
            <a:r>
              <a:rPr lang="zh-CN" altLang="en-US" sz="1400" dirty="0" smtClean="0"/>
              <a:t>　　</a:t>
            </a:r>
            <a:r>
              <a:rPr lang="zh-CN" altLang="en-US" sz="1400" dirty="0" smtClean="0">
                <a:hlinkClick r:id="rId51" action="ppaction://hlinkfile"/>
              </a:rPr>
              <a:t>新摩尔定律</a:t>
            </a:r>
            <a:r>
              <a:rPr lang="zh-CN" altLang="en-US" sz="1400" dirty="0" smtClean="0"/>
              <a:t>：近年来，国内</a:t>
            </a:r>
            <a:r>
              <a:rPr lang="en-US" altLang="zh-CN" sz="1400" dirty="0" smtClean="0">
                <a:hlinkClick r:id="rId52" action="ppaction://hlinkfile"/>
              </a:rPr>
              <a:t>IT</a:t>
            </a:r>
            <a:r>
              <a:rPr lang="zh-CN" altLang="en-US" sz="1400" dirty="0" smtClean="0"/>
              <a:t>专业</a:t>
            </a:r>
            <a:r>
              <a:rPr lang="zh-CN" altLang="en-US" sz="1400" dirty="0" smtClean="0">
                <a:hlinkClick r:id="rId31" action="ppaction://hlinkfile"/>
              </a:rPr>
              <a:t>媒体</a:t>
            </a:r>
            <a:r>
              <a:rPr lang="zh-CN" altLang="en-US" sz="1400" dirty="0" smtClean="0"/>
              <a:t>上又出现了</a:t>
            </a:r>
            <a:r>
              <a:rPr lang="en-US" altLang="zh-CN" sz="1400" dirty="0" smtClean="0"/>
              <a:t>"</a:t>
            </a:r>
            <a:r>
              <a:rPr lang="zh-CN" altLang="en-US" sz="1400" dirty="0" smtClean="0"/>
              <a:t>新摩尔定律</a:t>
            </a:r>
            <a:r>
              <a:rPr lang="en-US" altLang="zh-CN" sz="1400" dirty="0" smtClean="0"/>
              <a:t>" </a:t>
            </a:r>
            <a:r>
              <a:rPr lang="zh-CN" altLang="en-US" sz="1400" dirty="0" smtClean="0"/>
              <a:t>的提法，则指的是我国</a:t>
            </a:r>
            <a:r>
              <a:rPr lang="en-US" altLang="zh-CN" sz="1400" dirty="0" smtClean="0"/>
              <a:t>Internet</a:t>
            </a:r>
            <a:r>
              <a:rPr lang="zh-CN" altLang="en-US" sz="1400" dirty="0" smtClean="0"/>
              <a:t>联网主机数和上网用户人数的递增速度，大约每半年就翻一番！而且专家们预言，这一趋势在未来若干年内仍将保持下去。 </a:t>
            </a:r>
          </a:p>
          <a:p>
            <a:r>
              <a:rPr lang="zh-CN" altLang="en-US" sz="1400" b="1" dirty="0" smtClean="0">
                <a:hlinkClick r:id="rId3"/>
              </a:rPr>
              <a:t>编辑本段</a:t>
            </a:r>
            <a:r>
              <a:rPr lang="zh-CN" altLang="en-US" sz="1400" b="1" dirty="0" smtClean="0"/>
              <a:t>摩尔定律前景</a:t>
            </a:r>
          </a:p>
          <a:p>
            <a:r>
              <a:rPr lang="zh-CN" altLang="en-US" sz="1400" dirty="0" smtClean="0"/>
              <a:t>　　</a:t>
            </a:r>
            <a:r>
              <a:rPr lang="zh-CN" altLang="en-US" sz="1400" dirty="0" smtClean="0">
                <a:hlinkClick r:id="rId4" action="ppaction://hlinkfile"/>
              </a:rPr>
              <a:t>摩尔</a:t>
            </a:r>
            <a:r>
              <a:rPr lang="zh-CN" altLang="en-US" sz="1400" dirty="0" smtClean="0"/>
              <a:t>定律问世</a:t>
            </a:r>
            <a:r>
              <a:rPr lang="en-US" altLang="zh-CN" sz="1400" dirty="0" smtClean="0"/>
              <a:t>40</a:t>
            </a:r>
            <a:r>
              <a:rPr lang="zh-CN" altLang="en-US" sz="1400" dirty="0" smtClean="0"/>
              <a:t>年了。人们不无惊奇地看到</a:t>
            </a:r>
            <a:r>
              <a:rPr lang="zh-CN" altLang="en-US" sz="1400" dirty="0" smtClean="0">
                <a:hlinkClick r:id="rId43" action="ppaction://hlinkfile"/>
              </a:rPr>
              <a:t>半导体芯片</a:t>
            </a:r>
            <a:r>
              <a:rPr lang="zh-CN" altLang="en-US" sz="1400" dirty="0" smtClean="0"/>
              <a:t>制造工艺水平以一种令人目眩的速度提高。目前，</a:t>
            </a:r>
            <a:r>
              <a:rPr lang="en-US" altLang="zh-CN" sz="1400" dirty="0" smtClean="0"/>
              <a:t>Intel</a:t>
            </a:r>
            <a:r>
              <a:rPr lang="zh-CN" altLang="en-US" sz="1400" dirty="0" smtClean="0"/>
              <a:t>的</a:t>
            </a:r>
            <a:r>
              <a:rPr lang="zh-CN" altLang="en-US" sz="1400" dirty="0" smtClean="0">
                <a:hlinkClick r:id="rId17" action="ppaction://hlinkfile"/>
              </a:rPr>
              <a:t>微处理器</a:t>
            </a:r>
            <a:r>
              <a:rPr lang="zh-CN" altLang="en-US" sz="1400" dirty="0" smtClean="0"/>
              <a:t> </a:t>
            </a:r>
            <a:r>
              <a:rPr lang="en-US" altLang="zh-CN" sz="1400" dirty="0" smtClean="0"/>
              <a:t>i7 3770</a:t>
            </a:r>
            <a:r>
              <a:rPr lang="zh-CN" altLang="en-US" sz="1400" dirty="0" smtClean="0"/>
              <a:t>的</a:t>
            </a:r>
            <a:r>
              <a:rPr lang="zh-CN" altLang="en-US" sz="1400" dirty="0" smtClean="0">
                <a:hlinkClick r:id="rId53" action="ppaction://hlinkfile"/>
              </a:rPr>
              <a:t>主频</a:t>
            </a:r>
            <a:r>
              <a:rPr lang="zh-CN" altLang="en-US" sz="1400" dirty="0" smtClean="0"/>
              <a:t>已高达</a:t>
            </a:r>
            <a:r>
              <a:rPr lang="en-US" altLang="zh-CN" sz="1400" dirty="0" smtClean="0"/>
              <a:t>3.4GHz</a:t>
            </a:r>
            <a:r>
              <a:rPr lang="zh-CN" altLang="en-US" sz="1400" dirty="0" smtClean="0"/>
              <a:t>（即</a:t>
            </a:r>
            <a:r>
              <a:rPr lang="en-US" altLang="zh-CN" sz="1400" dirty="0" smtClean="0"/>
              <a:t>3400MHz</a:t>
            </a:r>
            <a:r>
              <a:rPr lang="zh-CN" altLang="en-US" sz="1400" dirty="0" smtClean="0"/>
              <a:t>），以后则要推出性能更强的</a:t>
            </a:r>
            <a:r>
              <a:rPr lang="zh-CN" altLang="en-US" sz="1400" dirty="0" smtClean="0">
                <a:hlinkClick r:id="rId15" action="ppaction://hlinkfile"/>
              </a:rPr>
              <a:t>芯片</a:t>
            </a:r>
            <a:r>
              <a:rPr lang="zh-CN" altLang="en-US" sz="1400" dirty="0" smtClean="0"/>
              <a:t>。人们不禁要问：这种令人难以置信的发展速度会无止境地持续下去吗？ </a:t>
            </a:r>
          </a:p>
          <a:p>
            <a:r>
              <a:rPr lang="zh-CN" altLang="en-US" sz="1400" dirty="0" smtClean="0"/>
              <a:t>　　不需要复杂的逻辑推理就可以知道：芯片上元件的几何尺寸总不可能无限制地缩小下去，这就意味着，总有一天，芯片单位面积上可集成的元件数量会达到极限。问题只是这一极限是多少，以及何时达到这一极限。业界已有专家预计，芯片性能的增长速度将在今后几年趋缓。一般认为，摩尔定律能再适用</a:t>
            </a:r>
            <a:r>
              <a:rPr lang="en-US" altLang="zh-CN" sz="1400" dirty="0" smtClean="0"/>
              <a:t>10</a:t>
            </a:r>
            <a:r>
              <a:rPr lang="zh-CN" altLang="en-US" sz="1400" dirty="0" smtClean="0"/>
              <a:t>年左右。其制约的因素一是技术，二是经济。 </a:t>
            </a:r>
            <a:r>
              <a:rPr lang="zh-CN" altLang="en-US" sz="1400" b="1" dirty="0" smtClean="0"/>
              <a:t>制约因素之一技术</a:t>
            </a:r>
          </a:p>
          <a:p>
            <a:r>
              <a:rPr lang="zh-CN" altLang="en-US" sz="1400" dirty="0" smtClean="0"/>
              <a:t>　　从技术的角度看，随着硅片上线路密度的增加，其复杂性和差错率也将呈指数增长，同时也使全面而彻底的</a:t>
            </a:r>
            <a:r>
              <a:rPr lang="zh-CN" altLang="en-US" sz="1400" dirty="0" smtClean="0">
                <a:hlinkClick r:id="rId54" action="ppaction://hlinkfile"/>
              </a:rPr>
              <a:t>芯片测试</a:t>
            </a:r>
            <a:r>
              <a:rPr lang="zh-CN" altLang="en-US" sz="1400" dirty="0" smtClean="0"/>
              <a:t>几乎成为不可能。一旦</a:t>
            </a:r>
            <a:r>
              <a:rPr lang="zh-CN" altLang="en-US" sz="1400" dirty="0" smtClean="0">
                <a:hlinkClick r:id="rId15" action="ppaction://hlinkfile"/>
              </a:rPr>
              <a:t>芯片</a:t>
            </a:r>
            <a:r>
              <a:rPr lang="zh-CN" altLang="en-US" sz="1400" dirty="0" smtClean="0"/>
              <a:t>上线条的宽度达到纳米（</a:t>
            </a:r>
            <a:r>
              <a:rPr lang="en-US" altLang="zh-CN" sz="1400" dirty="0" smtClean="0"/>
              <a:t>10^</a:t>
            </a:r>
            <a:r>
              <a:rPr lang="zh-CN" altLang="en-US" sz="1400" dirty="0" smtClean="0"/>
              <a:t>米）数量级时，相当于只有几个分子的大小，这种情况下材料的物理、化学性能将发生质的变化，致使采用现行工艺的</a:t>
            </a:r>
            <a:r>
              <a:rPr lang="zh-CN" altLang="en-US" sz="1400" dirty="0" smtClean="0">
                <a:hlinkClick r:id="rId22" action="ppaction://hlinkfile"/>
              </a:rPr>
              <a:t>半导体</a:t>
            </a:r>
            <a:r>
              <a:rPr lang="zh-CN" altLang="en-US" sz="1400" dirty="0" smtClean="0"/>
              <a:t>器件不能正常工作，</a:t>
            </a:r>
            <a:r>
              <a:rPr lang="zh-CN" altLang="en-US" sz="1400" dirty="0" smtClean="0">
                <a:hlinkClick r:id="rId4" action="ppaction://hlinkfile"/>
              </a:rPr>
              <a:t>摩尔</a:t>
            </a:r>
            <a:r>
              <a:rPr lang="zh-CN" altLang="en-US" sz="1400" dirty="0" smtClean="0"/>
              <a:t>定律也就要走到它的尽头了。 </a:t>
            </a:r>
            <a:r>
              <a:rPr lang="zh-CN" altLang="en-US" sz="1400" b="1" dirty="0" smtClean="0"/>
              <a:t>制约因素之二经济</a:t>
            </a:r>
          </a:p>
          <a:p>
            <a:r>
              <a:rPr lang="zh-CN" altLang="en-US" sz="1400" dirty="0" smtClean="0"/>
              <a:t>　　从经济的角度看，正如上述</a:t>
            </a:r>
            <a:r>
              <a:rPr lang="zh-CN" altLang="en-US" sz="1400" dirty="0" smtClean="0">
                <a:hlinkClick r:id="rId4" action="ppaction://hlinkfile"/>
              </a:rPr>
              <a:t>摩尔</a:t>
            </a:r>
            <a:r>
              <a:rPr lang="zh-CN" altLang="en-US" sz="1400" dirty="0" smtClean="0"/>
              <a:t>第二定律所述，目前是</a:t>
            </a:r>
            <a:r>
              <a:rPr lang="en-US" altLang="zh-CN" sz="1400" dirty="0" smtClean="0"/>
              <a:t>20-30</a:t>
            </a:r>
            <a:r>
              <a:rPr lang="zh-CN" altLang="en-US" sz="1400" dirty="0" smtClean="0"/>
              <a:t>亿美元建一座</a:t>
            </a:r>
            <a:r>
              <a:rPr lang="zh-CN" altLang="en-US" sz="1400" dirty="0" smtClean="0">
                <a:hlinkClick r:id="rId15" action="ppaction://hlinkfile"/>
              </a:rPr>
              <a:t>芯片</a:t>
            </a:r>
            <a:r>
              <a:rPr lang="zh-CN" altLang="en-US" sz="1400" dirty="0" smtClean="0"/>
              <a:t>厂，线条尺寸缩小到</a:t>
            </a:r>
            <a:r>
              <a:rPr lang="en-US" altLang="zh-CN" sz="1400" dirty="0" smtClean="0"/>
              <a:t>0.1</a:t>
            </a:r>
            <a:r>
              <a:rPr lang="zh-CN" altLang="en-US" sz="1400" dirty="0" smtClean="0"/>
              <a:t>微米时将猛增至</a:t>
            </a:r>
            <a:r>
              <a:rPr lang="en-US" altLang="zh-CN" sz="1400" dirty="0" smtClean="0"/>
              <a:t>100</a:t>
            </a:r>
            <a:r>
              <a:rPr lang="zh-CN" altLang="en-US" sz="1400" dirty="0" smtClean="0"/>
              <a:t>亿美元，比一座核电站投资还大。由于花不起这笔钱，迫使越来越多的公司退出了芯片行业。看来摩尔定律要再维持十年的寿命，也决非易事。 </a:t>
            </a:r>
          </a:p>
          <a:p>
            <a:r>
              <a:rPr lang="zh-CN" altLang="en-US" sz="1400" dirty="0" smtClean="0"/>
              <a:t>　　然而，也有人从不同的角度来看问题。</a:t>
            </a:r>
            <a:r>
              <a:rPr lang="zh-CN" altLang="en-US" sz="1400" dirty="0" smtClean="0">
                <a:hlinkClick r:id="rId23" action="ppaction://hlinkfile"/>
              </a:rPr>
              <a:t>美国</a:t>
            </a:r>
            <a:r>
              <a:rPr lang="zh-CN" altLang="en-US" sz="1400" dirty="0" smtClean="0"/>
              <a:t>一家名叫</a:t>
            </a:r>
            <a:r>
              <a:rPr lang="en-US" altLang="zh-CN" sz="1400" dirty="0" err="1" smtClean="0"/>
              <a:t>CyberCash</a:t>
            </a:r>
            <a:r>
              <a:rPr lang="zh-CN" altLang="en-US" sz="1400" dirty="0" smtClean="0"/>
              <a:t>公司的总裁兼</a:t>
            </a:r>
            <a:r>
              <a:rPr lang="en-US" altLang="zh-CN" sz="1400" dirty="0" smtClean="0">
                <a:hlinkClick r:id="rId55" action="ppaction://hlinkfile"/>
              </a:rPr>
              <a:t>CEO</a:t>
            </a:r>
            <a:r>
              <a:rPr lang="zh-CN" altLang="en-US" sz="1400" dirty="0" smtClean="0"/>
              <a:t>丹</a:t>
            </a:r>
            <a:r>
              <a:rPr lang="en-US" altLang="zh-CN" sz="1400" dirty="0" smtClean="0"/>
              <a:t>·</a:t>
            </a:r>
            <a:r>
              <a:rPr lang="zh-CN" altLang="en-US" sz="1400" dirty="0" smtClean="0"/>
              <a:t>林启说，“摩尔定律是关于人类创造力的定律，而不是物理学定律”。持类似观点的人也认为，摩尔定律实际上是关于人类信念的定律，当人们相信某件事情一定能做到时，就会努力去实现它。摩尔当初提出他的观察报告时，他实际上是给了人们一种信念，使大家相信他预言的发展趋势一定会持续。 </a:t>
            </a:r>
            <a:r>
              <a:rPr lang="zh-CN" altLang="en-US" sz="1400" b="1" dirty="0" smtClean="0"/>
              <a:t>前景</a:t>
            </a:r>
          </a:p>
          <a:p>
            <a:r>
              <a:rPr lang="zh-CN" altLang="en-US" sz="1400" dirty="0" smtClean="0"/>
              <a:t>　　</a:t>
            </a:r>
            <a:r>
              <a:rPr lang="zh-CN" altLang="en-US" sz="1400" dirty="0" smtClean="0">
                <a:hlinkClick r:id="rId4" action="ppaction://hlinkfile"/>
              </a:rPr>
              <a:t>摩尔</a:t>
            </a:r>
            <a:r>
              <a:rPr lang="zh-CN" altLang="en-US" sz="1400" dirty="0" smtClean="0"/>
              <a:t>定律是由</a:t>
            </a:r>
            <a:r>
              <a:rPr lang="zh-CN" altLang="en-US" sz="1400" dirty="0" smtClean="0">
                <a:hlinkClick r:id="rId5" action="ppaction://hlinkfile"/>
              </a:rPr>
              <a:t>英特尔</a:t>
            </a:r>
            <a:r>
              <a:rPr lang="zh-CN" altLang="en-US" sz="1400" dirty="0" smtClean="0"/>
              <a:t>公司名誉董事长</a:t>
            </a:r>
            <a:r>
              <a:rPr lang="zh-CN" altLang="en-US" sz="1400" dirty="0" smtClean="0">
                <a:hlinkClick r:id="rId6" action="ppaction://hlinkfile"/>
              </a:rPr>
              <a:t>戈登</a:t>
            </a:r>
            <a:r>
              <a:rPr lang="en-US" altLang="zh-CN" sz="1400" dirty="0" smtClean="0">
                <a:hlinkClick r:id="rId6" action="ppaction://hlinkfile"/>
              </a:rPr>
              <a:t>·</a:t>
            </a:r>
            <a:r>
              <a:rPr lang="zh-CN" altLang="en-US" sz="1400" dirty="0" smtClean="0">
                <a:hlinkClick r:id="rId6" action="ppaction://hlinkfile"/>
              </a:rPr>
              <a:t>摩尔</a:t>
            </a:r>
            <a:r>
              <a:rPr lang="zh-CN" altLang="en-US" sz="1400" dirty="0" smtClean="0"/>
              <a:t>经过长期观察发现得出的结论，一开始被用于描述</a:t>
            </a:r>
            <a:r>
              <a:rPr lang="zh-CN" altLang="en-US" sz="1400" dirty="0" smtClean="0">
                <a:hlinkClick r:id="rId22" action="ppaction://hlinkfile"/>
              </a:rPr>
              <a:t>半导体</a:t>
            </a:r>
            <a:r>
              <a:rPr lang="zh-CN" altLang="en-US" sz="1400" dirty="0" smtClean="0"/>
              <a:t>制造领域的一种现象，即指</a:t>
            </a:r>
            <a:r>
              <a:rPr lang="zh-CN" altLang="en-US" sz="1400" dirty="0" smtClean="0">
                <a:hlinkClick r:id="rId7" action="ppaction://hlinkfile"/>
              </a:rPr>
              <a:t>集成电路</a:t>
            </a:r>
            <a:r>
              <a:rPr lang="zh-CN" altLang="en-US" sz="1400" dirty="0" smtClean="0"/>
              <a:t>上可容纳的</a:t>
            </a:r>
            <a:r>
              <a:rPr lang="zh-CN" altLang="en-US" sz="1400" dirty="0" smtClean="0">
                <a:hlinkClick r:id="rId8" action="ppaction://hlinkfile"/>
              </a:rPr>
              <a:t>晶体管</a:t>
            </a:r>
            <a:r>
              <a:rPr lang="zh-CN" altLang="en-US" sz="1400" dirty="0" smtClean="0"/>
              <a:t>数目，约每隔</a:t>
            </a:r>
            <a:r>
              <a:rPr lang="en-US" altLang="zh-CN" sz="1400" dirty="0" smtClean="0"/>
              <a:t>18</a:t>
            </a:r>
            <a:r>
              <a:rPr lang="zh-CN" altLang="en-US" sz="1400" dirty="0" smtClean="0"/>
              <a:t>个月便会增加一倍，性能也将提升一倍。后来，摩尔定律被引入到其他高科技行业，用来形容技术快速发展带来的性能提高。 </a:t>
            </a:r>
          </a:p>
          <a:p>
            <a:r>
              <a:rPr lang="zh-CN" altLang="en-US" sz="1400" dirty="0" smtClean="0"/>
              <a:t>　　在光纤通信行业，</a:t>
            </a:r>
            <a:r>
              <a:rPr lang="zh-CN" altLang="en-US" sz="1400" dirty="0" smtClean="0">
                <a:hlinkClick r:id="rId56" action="ppaction://hlinkfile"/>
              </a:rPr>
              <a:t>密集波分复用</a:t>
            </a:r>
            <a:r>
              <a:rPr lang="zh-CN" altLang="en-US" sz="1400" dirty="0" smtClean="0"/>
              <a:t>技术</a:t>
            </a:r>
            <a:r>
              <a:rPr lang="en-US" altLang="zh-CN" sz="1400" dirty="0" smtClean="0"/>
              <a:t>(DWDM)</a:t>
            </a:r>
            <a:r>
              <a:rPr lang="zh-CN" altLang="en-US" sz="1400" dirty="0" smtClean="0"/>
              <a:t>曾经很好地诠释了摩尔定律。</a:t>
            </a:r>
            <a:r>
              <a:rPr lang="en-US" altLang="zh-CN" sz="1400" dirty="0" smtClean="0"/>
              <a:t>DWDM</a:t>
            </a:r>
            <a:r>
              <a:rPr lang="zh-CN" altLang="en-US" sz="1400" dirty="0" smtClean="0"/>
              <a:t>是一种关键的基础性网络技术，通过在一根光纤内传送多路平行的吉比特光信号，使</a:t>
            </a:r>
            <a:r>
              <a:rPr lang="zh-CN" altLang="en-US" sz="1400" dirty="0" smtClean="0">
                <a:hlinkClick r:id="rId57" action="ppaction://hlinkfile"/>
              </a:rPr>
              <a:t>带宽</a:t>
            </a:r>
            <a:r>
              <a:rPr lang="zh-CN" altLang="en-US" sz="1400" dirty="0" smtClean="0"/>
              <a:t>成本大幅降低，从而让宽带互联网得以普及。该技术还拥有传输距离远、延迟低的优点。随着</a:t>
            </a:r>
            <a:r>
              <a:rPr lang="zh-CN" altLang="en-US" sz="1400" dirty="0" smtClean="0">
                <a:hlinkClick r:id="rId58" action="ppaction://hlinkfile"/>
              </a:rPr>
              <a:t>网络传输</a:t>
            </a:r>
            <a:r>
              <a:rPr lang="zh-CN" altLang="en-US" sz="1400" dirty="0" smtClean="0"/>
              <a:t>量迅速增长，电信运营商希望能以更低的单位成本传送更多的信息，因此，</a:t>
            </a:r>
            <a:r>
              <a:rPr lang="en-US" altLang="zh-CN" sz="1400" dirty="0" smtClean="0"/>
              <a:t>DWDM</a:t>
            </a:r>
            <a:r>
              <a:rPr lang="zh-CN" altLang="en-US" sz="1400" dirty="0" smtClean="0"/>
              <a:t>在固定通信基础设施中的地位得以巩固并不断加强。从</a:t>
            </a:r>
            <a:r>
              <a:rPr lang="en-US" altLang="zh-CN" sz="1400" dirty="0" smtClean="0"/>
              <a:t>2003</a:t>
            </a:r>
            <a:r>
              <a:rPr lang="zh-CN" altLang="en-US" sz="1400" dirty="0" smtClean="0"/>
              <a:t>年到</a:t>
            </a:r>
            <a:r>
              <a:rPr lang="en-US" altLang="zh-CN" sz="1400" dirty="0" smtClean="0"/>
              <a:t>2007</a:t>
            </a:r>
            <a:r>
              <a:rPr lang="zh-CN" altLang="en-US" sz="1400" dirty="0" smtClean="0"/>
              <a:t>年，运营商在</a:t>
            </a:r>
            <a:r>
              <a:rPr lang="en-US" altLang="zh-CN" sz="1400" dirty="0" smtClean="0"/>
              <a:t>DWDM</a:t>
            </a:r>
            <a:r>
              <a:rPr lang="zh-CN" altLang="en-US" sz="1400" dirty="0" smtClean="0"/>
              <a:t>技术上的花费增长了将近两倍，</a:t>
            </a:r>
            <a:r>
              <a:rPr lang="en-US" altLang="zh-CN" sz="1400" dirty="0" smtClean="0"/>
              <a:t>2007</a:t>
            </a:r>
            <a:r>
              <a:rPr lang="zh-CN" altLang="en-US" sz="1400" dirty="0" smtClean="0"/>
              <a:t>年，全球在该技术设备上的支出达到</a:t>
            </a:r>
            <a:r>
              <a:rPr lang="en-US" altLang="zh-CN" sz="1400" dirty="0" smtClean="0"/>
              <a:t>58</a:t>
            </a:r>
            <a:r>
              <a:rPr lang="zh-CN" altLang="en-US" sz="1400" dirty="0" smtClean="0"/>
              <a:t>亿美元。 </a:t>
            </a:r>
          </a:p>
          <a:p>
            <a:r>
              <a:rPr lang="zh-CN" altLang="en-US" sz="1400" dirty="0" smtClean="0"/>
              <a:t>　　在过去的</a:t>
            </a:r>
            <a:r>
              <a:rPr lang="en-US" altLang="zh-CN" sz="1400" dirty="0" smtClean="0"/>
              <a:t>10</a:t>
            </a:r>
            <a:r>
              <a:rPr lang="zh-CN" altLang="en-US" sz="1400" dirty="0" smtClean="0"/>
              <a:t>年中，著名咨询机构</a:t>
            </a:r>
            <a:r>
              <a:rPr lang="en-US" altLang="zh-CN" sz="1400" dirty="0" smtClean="0"/>
              <a:t>Ovum</a:t>
            </a:r>
            <a:r>
              <a:rPr lang="zh-CN" altLang="en-US" sz="1400" dirty="0" smtClean="0"/>
              <a:t>公司使用一个</a:t>
            </a:r>
            <a:r>
              <a:rPr lang="zh-CN" altLang="en-US" sz="1400" dirty="0" smtClean="0">
                <a:hlinkClick r:id="rId59" action="ppaction://hlinkfile"/>
              </a:rPr>
              <a:t>网络带宽</a:t>
            </a:r>
            <a:r>
              <a:rPr lang="zh-CN" altLang="en-US" sz="1400" dirty="0" smtClean="0"/>
              <a:t>资本支出</a:t>
            </a:r>
            <a:r>
              <a:rPr lang="en-US" altLang="zh-CN" sz="1400" dirty="0" smtClean="0"/>
              <a:t>(</a:t>
            </a:r>
            <a:r>
              <a:rPr lang="en-US" altLang="zh-CN" sz="1400" dirty="0" err="1" smtClean="0"/>
              <a:t>capex</a:t>
            </a:r>
            <a:r>
              <a:rPr lang="en-US" altLang="zh-CN" sz="1400" dirty="0" smtClean="0"/>
              <a:t>)</a:t>
            </a:r>
            <a:r>
              <a:rPr lang="zh-CN" altLang="en-US" sz="1400" dirty="0" smtClean="0"/>
              <a:t>的计量公式，计算每秒钟在一公里长的距离内传输</a:t>
            </a:r>
            <a:r>
              <a:rPr lang="en-US" altLang="zh-CN" sz="1400" dirty="0" smtClean="0"/>
              <a:t>1GB</a:t>
            </a:r>
            <a:r>
              <a:rPr lang="zh-CN" altLang="en-US" sz="1400" dirty="0" smtClean="0"/>
              <a:t>信息量所需的成本。电信运营商一开始在每根语音线路上实现了</a:t>
            </a:r>
            <a:r>
              <a:rPr lang="en-US" altLang="zh-CN" sz="1400" dirty="0" smtClean="0"/>
              <a:t>64kbps</a:t>
            </a:r>
            <a:r>
              <a:rPr lang="zh-CN" altLang="en-US" sz="1400" dirty="0" smtClean="0"/>
              <a:t>的传输速率，后来每位用户使用成千上万兆的信息后，语音线路不堪重负，好在光纤技术出现了。设备供应商之间的竞争使得传输成本急剧下跌，</a:t>
            </a:r>
            <a:r>
              <a:rPr lang="en-US" altLang="zh-CN" sz="1400" dirty="0" smtClean="0"/>
              <a:t>1993</a:t>
            </a:r>
            <a:r>
              <a:rPr lang="zh-CN" altLang="en-US" sz="1400" dirty="0" smtClean="0"/>
              <a:t>年，</a:t>
            </a:r>
            <a:r>
              <a:rPr lang="en-US" altLang="zh-CN" sz="1400" dirty="0" smtClean="0"/>
              <a:t>DWDM</a:t>
            </a:r>
            <a:r>
              <a:rPr lang="zh-CN" altLang="en-US" sz="1400" dirty="0" smtClean="0"/>
              <a:t>技术出现前，每秒钟在一公里长的距离内传输</a:t>
            </a:r>
            <a:r>
              <a:rPr lang="en-US" altLang="zh-CN" sz="1400" dirty="0" smtClean="0"/>
              <a:t>1GB</a:t>
            </a:r>
            <a:r>
              <a:rPr lang="zh-CN" altLang="en-US" sz="1400" dirty="0" smtClean="0"/>
              <a:t>信息量的成本为</a:t>
            </a:r>
            <a:r>
              <a:rPr lang="en-US" altLang="zh-CN" sz="1400" dirty="0" smtClean="0"/>
              <a:t>2000</a:t>
            </a:r>
            <a:r>
              <a:rPr lang="zh-CN" altLang="en-US" sz="1400" dirty="0" smtClean="0"/>
              <a:t>美元，到</a:t>
            </a:r>
            <a:r>
              <a:rPr lang="en-US" altLang="zh-CN" sz="1400" dirty="0" smtClean="0"/>
              <a:t>2007</a:t>
            </a:r>
            <a:r>
              <a:rPr lang="zh-CN" altLang="en-US" sz="1400" dirty="0" smtClean="0"/>
              <a:t>年，该数字已经不足</a:t>
            </a:r>
            <a:r>
              <a:rPr lang="en-US" altLang="zh-CN" sz="1400" dirty="0" smtClean="0"/>
              <a:t>1</a:t>
            </a:r>
            <a:r>
              <a:rPr lang="zh-CN" altLang="en-US" sz="1400" dirty="0" smtClean="0"/>
              <a:t>美元，其发展速度已令摩尔定律失色。 </a:t>
            </a:r>
          </a:p>
          <a:p>
            <a:r>
              <a:rPr lang="zh-CN" altLang="en-US" sz="1400" dirty="0" smtClean="0"/>
              <a:t>　　</a:t>
            </a:r>
            <a:r>
              <a:rPr lang="en-US" altLang="zh-CN" sz="1400" dirty="0" smtClean="0"/>
              <a:t>DWDM</a:t>
            </a:r>
            <a:r>
              <a:rPr lang="zh-CN" altLang="en-US" sz="1400" dirty="0" smtClean="0"/>
              <a:t>技术从正式部署到今天已经有</a:t>
            </a:r>
            <a:r>
              <a:rPr lang="en-US" altLang="zh-CN" sz="1400" dirty="0" smtClean="0"/>
              <a:t>13</a:t>
            </a:r>
            <a:r>
              <a:rPr lang="zh-CN" altLang="en-US" sz="1400" dirty="0" smtClean="0"/>
              <a:t>年历史，但是，它目前却好像停止了曾经在电信发展史上创造过奇迹的指数级增长，步入了青春期的消沉。分析师指出，如果下一个</a:t>
            </a:r>
            <a:r>
              <a:rPr lang="en-US" altLang="zh-CN" sz="1400" dirty="0" smtClean="0"/>
              <a:t>5</a:t>
            </a:r>
            <a:r>
              <a:rPr lang="zh-CN" altLang="en-US" sz="1400" dirty="0" smtClean="0"/>
              <a:t>年内整个系统不出现指数级的扩张，那么</a:t>
            </a:r>
            <a:r>
              <a:rPr lang="en-US" altLang="zh-CN" sz="1400" dirty="0" smtClean="0"/>
              <a:t>DWDM</a:t>
            </a:r>
            <a:r>
              <a:rPr lang="zh-CN" altLang="en-US" sz="1400" dirty="0" smtClean="0"/>
              <a:t>的几何式增长也将难以维系。难道在光纤通信市场，摩尔定律的影响终结了吗？ </a:t>
            </a:r>
          </a:p>
          <a:p>
            <a:r>
              <a:rPr lang="zh-CN" altLang="en-US" sz="1400" dirty="0" smtClean="0"/>
              <a:t>　　在过去的岁月中，</a:t>
            </a:r>
            <a:r>
              <a:rPr lang="en-US" altLang="zh-CN" sz="1400" dirty="0" smtClean="0"/>
              <a:t>DWDM</a:t>
            </a:r>
            <a:r>
              <a:rPr lang="zh-CN" altLang="en-US" sz="1400" dirty="0" smtClean="0"/>
              <a:t>的成功依赖于多样化的创新，例如光纤放大器和光分插复用器</a:t>
            </a:r>
            <a:r>
              <a:rPr lang="en-US" altLang="zh-CN" sz="1400" dirty="0" smtClean="0"/>
              <a:t>(OADM)</a:t>
            </a:r>
            <a:r>
              <a:rPr lang="zh-CN" altLang="en-US" sz="1400" dirty="0" smtClean="0"/>
              <a:t>等，还包括激光、测波器、过滤器等多种技术的进步以及各种系统软件的创新，他们都让系统获得了更高的容量，并提高了运营的灵活性。 </a:t>
            </a:r>
          </a:p>
          <a:p>
            <a:r>
              <a:rPr lang="zh-CN" altLang="en-US" sz="1400" dirty="0" smtClean="0"/>
              <a:t>　　残酷的竞争使得</a:t>
            </a:r>
            <a:r>
              <a:rPr lang="en-US" altLang="zh-CN" sz="1400" dirty="0" smtClean="0"/>
              <a:t>10G</a:t>
            </a:r>
            <a:r>
              <a:rPr lang="zh-CN" altLang="en-US" sz="1400" dirty="0" smtClean="0"/>
              <a:t>网络的成本不断降低，也迫使</a:t>
            </a:r>
            <a:r>
              <a:rPr lang="en-US" altLang="zh-CN" sz="1400" dirty="0" smtClean="0"/>
              <a:t>DWDM</a:t>
            </a:r>
            <a:r>
              <a:rPr lang="zh-CN" altLang="en-US" sz="1400" dirty="0" smtClean="0"/>
              <a:t>在</a:t>
            </a:r>
            <a:r>
              <a:rPr lang="en-US" altLang="zh-CN" sz="1400" dirty="0" smtClean="0"/>
              <a:t>13</a:t>
            </a:r>
            <a:r>
              <a:rPr lang="zh-CN" altLang="en-US" sz="1400" dirty="0" smtClean="0"/>
              <a:t>年里不断提高成本表现，尽管在此期间光纤系统的研发投资和元器件创新的投资都相对较低。同时，本世纪开始几年中，电信行业泡沫的破裂导致主要市场的支出锐减，整个行业都在疗伤。那段时间内对研发投资的削减带来的后果是：更具成本效益的</a:t>
            </a:r>
            <a:r>
              <a:rPr lang="en-US" altLang="zh-CN" sz="1400" dirty="0" smtClean="0"/>
              <a:t>40G</a:t>
            </a:r>
            <a:r>
              <a:rPr lang="zh-CN" altLang="en-US" sz="1400" dirty="0" smtClean="0"/>
              <a:t>技术的部署和商用被推迟了。 </a:t>
            </a:r>
          </a:p>
          <a:p>
            <a:r>
              <a:rPr lang="zh-CN" altLang="en-US" sz="1400" dirty="0" smtClean="0"/>
              <a:t>　　不过，市场最终还是选择了</a:t>
            </a:r>
            <a:r>
              <a:rPr lang="en-US" altLang="zh-CN" sz="1400" dirty="0" smtClean="0"/>
              <a:t>40G</a:t>
            </a:r>
            <a:r>
              <a:rPr lang="zh-CN" altLang="en-US" sz="1400" dirty="0" smtClean="0"/>
              <a:t>技术。最有可能在近期实现传输成本效益的指数级增长的就是</a:t>
            </a:r>
            <a:r>
              <a:rPr lang="en-US" altLang="zh-CN" sz="1400" dirty="0" smtClean="0"/>
              <a:t>40G</a:t>
            </a:r>
            <a:r>
              <a:rPr lang="zh-CN" altLang="en-US" sz="1400" dirty="0" smtClean="0"/>
              <a:t>网络技术，该技术提供的带宽是现有</a:t>
            </a:r>
            <a:r>
              <a:rPr lang="en-US" altLang="zh-CN" sz="1400" dirty="0" smtClean="0"/>
              <a:t>10G</a:t>
            </a:r>
            <a:r>
              <a:rPr lang="zh-CN" altLang="en-US" sz="1400" dirty="0" smtClean="0"/>
              <a:t>网络的</a:t>
            </a:r>
            <a:r>
              <a:rPr lang="en-US" altLang="zh-CN" sz="1400" dirty="0" smtClean="0"/>
              <a:t>4</a:t>
            </a:r>
            <a:r>
              <a:rPr lang="zh-CN" altLang="en-US" sz="1400" dirty="0" smtClean="0"/>
              <a:t>倍，而</a:t>
            </a:r>
            <a:r>
              <a:rPr lang="en-US" altLang="zh-CN" sz="1400" dirty="0" err="1" smtClean="0"/>
              <a:t>capex</a:t>
            </a:r>
            <a:r>
              <a:rPr lang="zh-CN" altLang="en-US" sz="1400" dirty="0" smtClean="0"/>
              <a:t>却只有四分之一，性能表现也丝毫不逊色。虽然</a:t>
            </a:r>
            <a:r>
              <a:rPr lang="en-US" altLang="zh-CN" sz="1400" dirty="0" smtClean="0"/>
              <a:t>Ovum</a:t>
            </a:r>
            <a:r>
              <a:rPr lang="zh-CN" altLang="en-US" sz="1400" dirty="0" smtClean="0"/>
              <a:t>咨询公司认为这种规模的成本削减在</a:t>
            </a:r>
            <a:r>
              <a:rPr lang="en-US" altLang="zh-CN" sz="1400" dirty="0" smtClean="0"/>
              <a:t>2012</a:t>
            </a:r>
            <a:r>
              <a:rPr lang="zh-CN" altLang="en-US" sz="1400" dirty="0" smtClean="0"/>
              <a:t>年前不太可能实现，但鉴于过去几年中对该项技术的投资剧增，奇迹还是有可能出现的。 </a:t>
            </a:r>
          </a:p>
          <a:p>
            <a:r>
              <a:rPr lang="zh-CN" altLang="en-US" sz="1400" dirty="0" smtClean="0"/>
              <a:t>　　</a:t>
            </a:r>
            <a:r>
              <a:rPr lang="en-US" altLang="zh-CN" sz="1400" dirty="0" smtClean="0"/>
              <a:t>2008</a:t>
            </a:r>
            <a:r>
              <a:rPr lang="zh-CN" altLang="en-US" sz="1400" dirty="0" smtClean="0"/>
              <a:t>年已经推出和即将推出的</a:t>
            </a:r>
            <a:r>
              <a:rPr lang="en-US" altLang="zh-CN" sz="1400" dirty="0" smtClean="0"/>
              <a:t>40G</a:t>
            </a:r>
            <a:r>
              <a:rPr lang="zh-CN" altLang="en-US" sz="1400" dirty="0" smtClean="0"/>
              <a:t>技术创新包括：北电网络研发的技术，提供了目前市场上最佳的性能，并有着向</a:t>
            </a:r>
            <a:r>
              <a:rPr lang="en-US" altLang="zh-CN" sz="1400" dirty="0" smtClean="0"/>
              <a:t>100G</a:t>
            </a:r>
            <a:r>
              <a:rPr lang="zh-CN" altLang="en-US" sz="1400" dirty="0" smtClean="0"/>
              <a:t>技术演进的清晰路线；</a:t>
            </a:r>
            <a:r>
              <a:rPr lang="en-US" altLang="zh-CN" sz="1400" dirty="0" err="1" smtClean="0"/>
              <a:t>Opvista</a:t>
            </a:r>
            <a:r>
              <a:rPr lang="zh-CN" altLang="en-US" sz="1400" dirty="0" smtClean="0"/>
              <a:t>技术，对推动</a:t>
            </a:r>
            <a:r>
              <a:rPr lang="en-US" altLang="zh-CN" sz="1400" dirty="0" smtClean="0"/>
              <a:t>40G</a:t>
            </a:r>
            <a:r>
              <a:rPr lang="zh-CN" altLang="en-US" sz="1400" dirty="0" smtClean="0"/>
              <a:t>技术在</a:t>
            </a:r>
            <a:r>
              <a:rPr lang="zh-CN" altLang="en-US" sz="1400" dirty="0" smtClean="0">
                <a:hlinkClick r:id="rId60" action="ppaction://hlinkfile"/>
              </a:rPr>
              <a:t>城域网</a:t>
            </a:r>
            <a:r>
              <a:rPr lang="zh-CN" altLang="en-US" sz="1400" dirty="0" smtClean="0"/>
              <a:t>中的使用有明显的优势；由</a:t>
            </a:r>
            <a:r>
              <a:rPr lang="en-US" altLang="zh-CN" sz="1400" dirty="0" err="1" smtClean="0"/>
              <a:t>Stratalight</a:t>
            </a:r>
            <a:r>
              <a:rPr lang="zh-CN" altLang="en-US" sz="1400" dirty="0" smtClean="0"/>
              <a:t>、</a:t>
            </a:r>
            <a:r>
              <a:rPr lang="en-US" altLang="zh-CN" sz="1400" dirty="0" err="1" smtClean="0"/>
              <a:t>Mintera</a:t>
            </a:r>
            <a:r>
              <a:rPr lang="zh-CN" altLang="en-US" sz="1400" dirty="0" smtClean="0"/>
              <a:t>和其他公司共同研发的标准化</a:t>
            </a:r>
            <a:r>
              <a:rPr lang="en-US" altLang="zh-CN" sz="1400" dirty="0" smtClean="0"/>
              <a:t>40G</a:t>
            </a:r>
            <a:r>
              <a:rPr lang="zh-CN" altLang="en-US" sz="1400" dirty="0" smtClean="0"/>
              <a:t>模块技术也取得了进展。光纤技术供应商</a:t>
            </a:r>
            <a:r>
              <a:rPr lang="en-US" altLang="zh-CN" sz="1400" dirty="0" err="1" smtClean="0"/>
              <a:t>Infinera</a:t>
            </a:r>
            <a:r>
              <a:rPr lang="zh-CN" altLang="en-US" sz="1400" dirty="0" smtClean="0"/>
              <a:t>公司也在努力通过</a:t>
            </a:r>
            <a:r>
              <a:rPr lang="en-US" altLang="zh-CN" sz="1400" dirty="0" smtClean="0"/>
              <a:t>40G</a:t>
            </a:r>
            <a:r>
              <a:rPr lang="zh-CN" altLang="en-US" sz="1400" dirty="0" smtClean="0"/>
              <a:t>技术创新解决成本、容量和传输距离之间的矛盾，预计将在今年晚些时候或明年发布新技术。 </a:t>
            </a:r>
          </a:p>
          <a:p>
            <a:r>
              <a:rPr lang="zh-CN" altLang="en-US" sz="1400" dirty="0" smtClean="0"/>
              <a:t>　　同时，</a:t>
            </a:r>
            <a:r>
              <a:rPr lang="zh-CN" altLang="en-US" sz="1400" dirty="0" smtClean="0">
                <a:hlinkClick r:id="rId61" action="ppaction://hlinkfile"/>
              </a:rPr>
              <a:t>网络运营商</a:t>
            </a:r>
            <a:r>
              <a:rPr lang="zh-CN" altLang="en-US" sz="1400" dirty="0" smtClean="0"/>
              <a:t>和设备供应商还将推动</a:t>
            </a:r>
            <a:r>
              <a:rPr lang="en-US" altLang="zh-CN" sz="1400" dirty="0" smtClean="0"/>
              <a:t>100G</a:t>
            </a:r>
            <a:r>
              <a:rPr lang="zh-CN" altLang="en-US" sz="1400" dirty="0" smtClean="0"/>
              <a:t>技术的创新，从而将延续</a:t>
            </a:r>
            <a:r>
              <a:rPr lang="en-US" altLang="zh-CN" sz="1400" dirty="0" smtClean="0"/>
              <a:t>DWDM</a:t>
            </a:r>
            <a:r>
              <a:rPr lang="zh-CN" altLang="en-US" sz="1400" dirty="0" smtClean="0"/>
              <a:t>的成功，并满足全球用户对通信服务越来越多的渴望。 </a:t>
            </a:r>
          </a:p>
          <a:p>
            <a:r>
              <a:rPr lang="zh-CN" altLang="en-US" sz="1400" b="1" dirty="0" smtClean="0">
                <a:hlinkClick r:id="rId3"/>
              </a:rPr>
              <a:t>编辑本段</a:t>
            </a:r>
            <a:r>
              <a:rPr lang="zh-CN" altLang="en-US" sz="1400" b="1" dirty="0" smtClean="0"/>
              <a:t>对计算机发展的影响</a:t>
            </a:r>
          </a:p>
          <a:p>
            <a:r>
              <a:rPr lang="zh-CN" altLang="en-US" sz="1400" dirty="0" smtClean="0"/>
              <a:t>　　虽然我们可以通过指令并行、数据并行或者其他技术提高</a:t>
            </a:r>
            <a:r>
              <a:rPr lang="en-US" altLang="zh-CN" sz="1400" dirty="0" smtClean="0"/>
              <a:t>CPU</a:t>
            </a:r>
            <a:r>
              <a:rPr lang="zh-CN" altLang="en-US" sz="1400" dirty="0" smtClean="0"/>
              <a:t>的</a:t>
            </a:r>
            <a:r>
              <a:rPr lang="zh-CN" altLang="en-US" sz="1400" dirty="0" smtClean="0">
                <a:hlinkClick r:id="rId62" action="ppaction://hlinkfile"/>
              </a:rPr>
              <a:t>使用率</a:t>
            </a:r>
            <a:r>
              <a:rPr lang="zh-CN" altLang="en-US" sz="1400" dirty="0" smtClean="0"/>
              <a:t>，但对</a:t>
            </a:r>
            <a:r>
              <a:rPr lang="zh-CN" altLang="en-US" sz="1400" dirty="0" smtClean="0">
                <a:hlinkClick r:id="rId13" action="ppaction://hlinkfile"/>
              </a:rPr>
              <a:t>计算机</a:t>
            </a:r>
            <a:r>
              <a:rPr lang="zh-CN" altLang="en-US" sz="1400" dirty="0" smtClean="0"/>
              <a:t>来说</a:t>
            </a:r>
            <a:r>
              <a:rPr lang="en-US" altLang="zh-CN" sz="1400" dirty="0" smtClean="0"/>
              <a:t>CPU</a:t>
            </a:r>
            <a:r>
              <a:rPr lang="zh-CN" altLang="en-US" sz="1400" dirty="0" smtClean="0"/>
              <a:t>的计算能力是一个硬瓶颈。</a:t>
            </a:r>
            <a:r>
              <a:rPr lang="en-US" altLang="zh-CN" sz="1400" dirty="0" smtClean="0"/>
              <a:t>CPU</a:t>
            </a:r>
            <a:r>
              <a:rPr lang="zh-CN" altLang="en-US" sz="1400" dirty="0" smtClean="0"/>
              <a:t>的能力是计算机能力的根本。</a:t>
            </a:r>
            <a:r>
              <a:rPr lang="zh-CN" altLang="en-US" sz="1400" dirty="0" smtClean="0">
                <a:hlinkClick r:id="rId4" action="ppaction://hlinkfile"/>
              </a:rPr>
              <a:t>摩尔</a:t>
            </a:r>
            <a:r>
              <a:rPr lang="zh-CN" altLang="en-US" sz="1400" dirty="0" smtClean="0"/>
              <a:t>定律就是对计算机计算能力的预言。伴随随着时间的发展，</a:t>
            </a:r>
            <a:r>
              <a:rPr lang="en-US" altLang="zh-CN" sz="1400" dirty="0" smtClean="0"/>
              <a:t>CPU</a:t>
            </a:r>
            <a:r>
              <a:rPr lang="zh-CN" altLang="en-US" sz="1400" dirty="0" smtClean="0"/>
              <a:t>的发展日新月异，</a:t>
            </a:r>
            <a:r>
              <a:rPr lang="en-US" altLang="zh-CN" sz="1400" dirty="0" smtClean="0"/>
              <a:t>AMD</a:t>
            </a:r>
            <a:r>
              <a:rPr lang="zh-CN" altLang="en-US" sz="1400" dirty="0" smtClean="0"/>
              <a:t>在</a:t>
            </a:r>
            <a:r>
              <a:rPr lang="en-US" altLang="zh-CN" sz="1400" dirty="0" smtClean="0"/>
              <a:t>2008</a:t>
            </a:r>
            <a:r>
              <a:rPr lang="zh-CN" altLang="en-US" sz="1400" dirty="0" smtClean="0"/>
              <a:t>年</a:t>
            </a:r>
            <a:r>
              <a:rPr lang="en-US" altLang="zh-CN" sz="1400" dirty="0" smtClean="0"/>
              <a:t>12</a:t>
            </a:r>
            <a:r>
              <a:rPr lang="zh-CN" altLang="en-US" sz="1400" dirty="0" smtClean="0"/>
              <a:t>月推出了号称世界最强的“</a:t>
            </a:r>
            <a:r>
              <a:rPr lang="zh-CN" altLang="en-US" sz="1400" dirty="0" smtClean="0">
                <a:hlinkClick r:id="rId63" action="ppaction://hlinkfile"/>
              </a:rPr>
              <a:t>上海</a:t>
            </a:r>
            <a:r>
              <a:rPr lang="zh-CN" altLang="en-US" sz="1400" dirty="0" smtClean="0"/>
              <a:t>”处理器，相信这个最强也是暂时的。 </a:t>
            </a:r>
          </a:p>
          <a:p>
            <a:r>
              <a:rPr lang="zh-CN" altLang="en-US" sz="1400" dirty="0" smtClean="0"/>
              <a:t>　　对于摩尔定律，很多人认为是对计算机发展的一个局限，但我们不妨把它看做是一种鼓励，推动着计算机的发展。不仅仅是在处理器方面，还存在在</a:t>
            </a:r>
            <a:r>
              <a:rPr lang="zh-CN" altLang="en-US" sz="1400" dirty="0" smtClean="0">
                <a:hlinkClick r:id="rId64" action="ppaction://hlinkfile"/>
              </a:rPr>
              <a:t>存储</a:t>
            </a:r>
            <a:r>
              <a:rPr lang="zh-CN" altLang="en-US" sz="1400" dirty="0" smtClean="0"/>
              <a:t>等方面。 </a:t>
            </a:r>
          </a:p>
          <a:p>
            <a:r>
              <a:rPr lang="zh-CN" altLang="en-US" sz="1400" dirty="0" smtClean="0"/>
              <a:t>　　当摩尔提出摩尔定律时，</a:t>
            </a:r>
            <a:r>
              <a:rPr lang="zh-CN" altLang="en-US" sz="1400" dirty="0" smtClean="0">
                <a:hlinkClick r:id="rId7" action="ppaction://hlinkfile"/>
              </a:rPr>
              <a:t>集成电路</a:t>
            </a:r>
            <a:r>
              <a:rPr lang="zh-CN" altLang="en-US" sz="1400" dirty="0" smtClean="0"/>
              <a:t>问世刚刚</a:t>
            </a:r>
            <a:r>
              <a:rPr lang="en-US" altLang="zh-CN" sz="1400" dirty="0" smtClean="0"/>
              <a:t>6</a:t>
            </a:r>
            <a:r>
              <a:rPr lang="zh-CN" altLang="en-US" sz="1400" dirty="0" smtClean="0"/>
              <a:t>年。他所在的实验室也只能将</a:t>
            </a:r>
            <a:r>
              <a:rPr lang="en-US" altLang="zh-CN" sz="1400" dirty="0" smtClean="0"/>
              <a:t>50</a:t>
            </a:r>
            <a:r>
              <a:rPr lang="zh-CN" altLang="en-US" sz="1400" dirty="0" smtClean="0"/>
              <a:t>个</a:t>
            </a:r>
            <a:r>
              <a:rPr lang="zh-CN" altLang="en-US" sz="1400" dirty="0" smtClean="0">
                <a:hlinkClick r:id="rId8" action="ppaction://hlinkfile"/>
              </a:rPr>
              <a:t>晶体管</a:t>
            </a:r>
            <a:r>
              <a:rPr lang="zh-CN" altLang="en-US" sz="1400" dirty="0" smtClean="0"/>
              <a:t>和电阻集成在一个芯片上。摩尔当时的预测非常具有前瞻性。在计算机的发展过程中，在摩尔定律提出后的</a:t>
            </a:r>
            <a:r>
              <a:rPr lang="en-US" altLang="zh-CN" sz="1400" dirty="0" smtClean="0"/>
              <a:t>40</a:t>
            </a:r>
            <a:r>
              <a:rPr lang="zh-CN" altLang="en-US" sz="1400" dirty="0" smtClean="0"/>
              <a:t>年中，不断有专家认为芯片集成的速度已经达到极限。不过事实证明，摩尔的预言总是准确的。尽管翻一番的周期已经从最初的</a:t>
            </a:r>
            <a:r>
              <a:rPr lang="en-US" altLang="zh-CN" sz="1400" dirty="0" smtClean="0"/>
              <a:t>12</a:t>
            </a:r>
            <a:r>
              <a:rPr lang="zh-CN" altLang="en-US" sz="1400" dirty="0" smtClean="0"/>
              <a:t>个月增加到了如今的</a:t>
            </a:r>
            <a:r>
              <a:rPr lang="en-US" altLang="zh-CN" sz="1400" dirty="0" smtClean="0"/>
              <a:t>18</a:t>
            </a:r>
            <a:r>
              <a:rPr lang="zh-CN" altLang="en-US" sz="1400" dirty="0" smtClean="0"/>
              <a:t>个月，但“摩尔定律”依然有效。 </a:t>
            </a:r>
          </a:p>
          <a:p>
            <a:r>
              <a:rPr lang="zh-CN" altLang="en-US" sz="1400" dirty="0" smtClean="0"/>
              <a:t>　　“摩尔定律”归纳了信息技术进步的速度。这</a:t>
            </a:r>
            <a:r>
              <a:rPr lang="en-US" altLang="zh-CN" sz="1400" dirty="0" smtClean="0"/>
              <a:t>40</a:t>
            </a:r>
            <a:r>
              <a:rPr lang="zh-CN" altLang="en-US" sz="1400" dirty="0" smtClean="0"/>
              <a:t>年里，计算机从神秘不可近的庞然大物变成多数人都不可或缺的工具，信息技术由实验室进入无数个普通家庭，因特网将全世界联系起来，多</a:t>
            </a:r>
            <a:r>
              <a:rPr lang="zh-CN" altLang="en-US" sz="1400" dirty="0" smtClean="0">
                <a:hlinkClick r:id="rId31" action="ppaction://hlinkfile"/>
              </a:rPr>
              <a:t>媒体</a:t>
            </a:r>
            <a:r>
              <a:rPr lang="zh-CN" altLang="en-US" sz="1400" dirty="0" smtClean="0"/>
              <a:t>视听设备丰富着每个人的生活。 </a:t>
            </a:r>
          </a:p>
          <a:p>
            <a:r>
              <a:rPr lang="zh-CN" altLang="en-US" sz="1400" dirty="0" smtClean="0"/>
              <a:t>　　这一切背后的动力都是半导体芯片。如果按照旧有方式将晶体管、</a:t>
            </a:r>
            <a:r>
              <a:rPr lang="zh-CN" altLang="en-US" sz="1400" dirty="0" smtClean="0">
                <a:hlinkClick r:id="rId27" action="ppaction://hlinkfile"/>
              </a:rPr>
              <a:t>电阻</a:t>
            </a:r>
            <a:r>
              <a:rPr lang="zh-CN" altLang="en-US" sz="1400" dirty="0" smtClean="0"/>
              <a:t>和</a:t>
            </a:r>
            <a:r>
              <a:rPr lang="zh-CN" altLang="en-US" sz="1400" dirty="0" smtClean="0">
                <a:hlinkClick r:id="rId28" action="ppaction://hlinkfile"/>
              </a:rPr>
              <a:t>电容</a:t>
            </a:r>
            <a:r>
              <a:rPr lang="zh-CN" altLang="en-US" sz="1400" dirty="0" smtClean="0"/>
              <a:t>分别安装在</a:t>
            </a:r>
            <a:r>
              <a:rPr lang="zh-CN" altLang="en-US" sz="1400" dirty="0" smtClean="0">
                <a:hlinkClick r:id="rId18" action="ppaction://hlinkfile"/>
              </a:rPr>
              <a:t>电路</a:t>
            </a:r>
            <a:r>
              <a:rPr lang="zh-CN" altLang="en-US" sz="1400" dirty="0" smtClean="0"/>
              <a:t>板上，那么不仅个人</a:t>
            </a:r>
            <a:r>
              <a:rPr lang="zh-CN" altLang="en-US" sz="1400" dirty="0" smtClean="0">
                <a:hlinkClick r:id="rId9" action="ppaction://hlinkfile"/>
              </a:rPr>
              <a:t>电脑</a:t>
            </a:r>
            <a:r>
              <a:rPr lang="zh-CN" altLang="en-US" sz="1400" dirty="0" smtClean="0"/>
              <a:t>和移动通信不会出现，基因组研究到计算机辅助设计和制造等新科技更不可能问世。 </a:t>
            </a:r>
          </a:p>
          <a:p>
            <a:r>
              <a:rPr lang="zh-CN" altLang="en-US" sz="1400" dirty="0" smtClean="0"/>
              <a:t>　　“摩尔定律”还带动了芯片产业白热化的竞争。在纪念这一定律发表</a:t>
            </a:r>
            <a:r>
              <a:rPr lang="en-US" altLang="zh-CN" sz="1400" dirty="0" smtClean="0"/>
              <a:t>40</a:t>
            </a:r>
            <a:r>
              <a:rPr lang="zh-CN" altLang="en-US" sz="1400" dirty="0" smtClean="0"/>
              <a:t>周年之时，作为英特尔公司名誉主席的摩尔说：“如果你期望在半导体行业处于领先地位，你无法承担落后于摩尔定律的后果。”从昔日的仙童公司到今天的英特尔、摩托罗拉、先进微设备公司等，半导体产业围绕“摩尔定律”的竞争像大浪淘沙一样激烈。 </a:t>
            </a:r>
          </a:p>
          <a:p>
            <a:r>
              <a:rPr lang="zh-CN" altLang="en-US" sz="1400" dirty="0" smtClean="0"/>
              <a:t>　　毫无疑问，“摩尔定律”对整个世界意义深远。在回顾</a:t>
            </a:r>
            <a:r>
              <a:rPr lang="en-US" altLang="zh-CN" sz="1400" dirty="0" smtClean="0"/>
              <a:t>40</a:t>
            </a:r>
            <a:r>
              <a:rPr lang="zh-CN" altLang="en-US" sz="1400" dirty="0" smtClean="0"/>
              <a:t>年来半导体芯片业的进展并展望其未来时，信息技术专家们说，在今后几年里，“摩尔定律”可能还会适用。但随着晶体管电路逐渐接近性能极限，这一定律终将走到尽头。“摩尔定律”何时失效？专家们对此众说纷纭。 </a:t>
            </a:r>
          </a:p>
          <a:p>
            <a:r>
              <a:rPr lang="zh-CN" altLang="en-US" sz="1400" dirty="0" smtClean="0"/>
              <a:t>　　</a:t>
            </a:r>
            <a:r>
              <a:rPr lang="zh-CN" altLang="en-US" sz="1400" dirty="0" smtClean="0">
                <a:hlinkClick r:id="rId23" action="ppaction://hlinkfile"/>
              </a:rPr>
              <a:t>美国</a:t>
            </a:r>
            <a:r>
              <a:rPr lang="zh-CN" altLang="en-US" sz="1400" dirty="0" smtClean="0"/>
              <a:t>惠普实验室研究人员斯坦</a:t>
            </a:r>
            <a:r>
              <a:rPr lang="en-US" altLang="zh-CN" sz="1400" dirty="0" smtClean="0"/>
              <a:t>·</a:t>
            </a:r>
            <a:r>
              <a:rPr lang="zh-CN" altLang="en-US" sz="1400" dirty="0" smtClean="0"/>
              <a:t>威廉姆斯说，到</a:t>
            </a:r>
            <a:r>
              <a:rPr lang="en-US" altLang="zh-CN" sz="1400" dirty="0" smtClean="0"/>
              <a:t>2010</a:t>
            </a:r>
            <a:r>
              <a:rPr lang="zh-CN" altLang="en-US" sz="1400" dirty="0" smtClean="0"/>
              <a:t>年左右，半导体晶体管可能出现问题，芯片厂商必须考虑替代产品。英特尔公司技术战略部主任保罗</a:t>
            </a:r>
            <a:r>
              <a:rPr lang="en-US" altLang="zh-CN" sz="1400" dirty="0" smtClean="0"/>
              <a:t>·</a:t>
            </a:r>
            <a:r>
              <a:rPr lang="zh-CN" altLang="en-US" sz="1400" dirty="0" smtClean="0"/>
              <a:t>加吉尼则认为，</a:t>
            </a:r>
            <a:r>
              <a:rPr lang="en-US" altLang="zh-CN" sz="1400" dirty="0" smtClean="0"/>
              <a:t>2015</a:t>
            </a:r>
            <a:r>
              <a:rPr lang="zh-CN" altLang="en-US" sz="1400" dirty="0" smtClean="0"/>
              <a:t>年左右，部分采用了纳米导线等技术的“混合型”晶体管将投入生产，</a:t>
            </a:r>
            <a:r>
              <a:rPr lang="en-US" altLang="zh-CN" sz="1400" dirty="0" smtClean="0"/>
              <a:t>5</a:t>
            </a:r>
            <a:r>
              <a:rPr lang="zh-CN" altLang="en-US" sz="1400" dirty="0" smtClean="0"/>
              <a:t>年内取代半导体晶体管。还有一些专家指出，半导体晶体管可以继续发展，直到其尺寸的极限</a:t>
            </a:r>
            <a:r>
              <a:rPr lang="en-US" altLang="zh-CN" sz="1400" dirty="0" smtClean="0"/>
              <a:t>——4</a:t>
            </a:r>
            <a:r>
              <a:rPr lang="zh-CN" altLang="en-US" sz="1400" dirty="0" smtClean="0"/>
              <a:t>到</a:t>
            </a:r>
            <a:r>
              <a:rPr lang="en-US" altLang="zh-CN" sz="1400" dirty="0" smtClean="0"/>
              <a:t>6</a:t>
            </a:r>
            <a:r>
              <a:rPr lang="zh-CN" altLang="en-US" sz="1400" dirty="0" smtClean="0"/>
              <a:t>纳米之间，那可能是</a:t>
            </a:r>
            <a:r>
              <a:rPr lang="en-US" altLang="zh-CN" sz="1400" dirty="0" smtClean="0"/>
              <a:t>2023</a:t>
            </a:r>
            <a:r>
              <a:rPr lang="zh-CN" altLang="en-US" sz="1400" dirty="0" smtClean="0"/>
              <a:t>年的事情。 </a:t>
            </a:r>
          </a:p>
          <a:p>
            <a:r>
              <a:rPr lang="zh-CN" altLang="en-US" sz="1400" dirty="0" smtClean="0"/>
              <a:t>　　专家们预言，随着</a:t>
            </a:r>
            <a:r>
              <a:rPr lang="zh-CN" altLang="en-US" sz="1400" dirty="0" smtClean="0">
                <a:hlinkClick r:id="rId22" action="ppaction://hlinkfile"/>
              </a:rPr>
              <a:t>半导体</a:t>
            </a:r>
            <a:r>
              <a:rPr lang="zh-CN" altLang="en-US" sz="1400" dirty="0" smtClean="0"/>
              <a:t>晶体管的尺寸接近纳米级，不仅</a:t>
            </a:r>
            <a:r>
              <a:rPr lang="zh-CN" altLang="en-US" sz="1400" dirty="0" smtClean="0">
                <a:hlinkClick r:id="rId15" action="ppaction://hlinkfile"/>
              </a:rPr>
              <a:t>芯片</a:t>
            </a:r>
            <a:r>
              <a:rPr lang="zh-CN" altLang="en-US" sz="1400" dirty="0" smtClean="0"/>
              <a:t>发热等副作用逐渐显现，电子的运行也难以控制，半导体晶体管将不再可靠。“摩尔定律”肯定不会在下一个</a:t>
            </a:r>
            <a:r>
              <a:rPr lang="en-US" altLang="zh-CN" sz="1400" dirty="0" smtClean="0"/>
              <a:t>40</a:t>
            </a:r>
            <a:r>
              <a:rPr lang="zh-CN" altLang="en-US" sz="1400" dirty="0" smtClean="0"/>
              <a:t>年继续有效。不过，纳米材料、相变材料等新进展已经出现，有望应用到未来的芯片中。到那时，即使“摩尔定律”寿终正寝，信息技术前进的步伐也不会变慢。 </a:t>
            </a:r>
          </a:p>
          <a:p>
            <a:r>
              <a:rPr lang="zh-CN" altLang="en-US" sz="1400" b="1" dirty="0" smtClean="0">
                <a:hlinkClick r:id="rId3"/>
              </a:rPr>
              <a:t>编辑本段</a:t>
            </a:r>
            <a:r>
              <a:rPr lang="zh-CN" altLang="en-US" sz="1400" b="1" dirty="0" smtClean="0"/>
              <a:t>基辛格规则</a:t>
            </a:r>
          </a:p>
          <a:p>
            <a:r>
              <a:rPr lang="zh-CN" altLang="en-US" sz="1400" dirty="0" smtClean="0"/>
              <a:t>　　“</a:t>
            </a:r>
            <a:r>
              <a:rPr lang="zh-CN" altLang="en-US" sz="1400" dirty="0" smtClean="0">
                <a:hlinkClick r:id="rId65" action="ppaction://hlinkfile"/>
              </a:rPr>
              <a:t>基辛格规则</a:t>
            </a:r>
            <a:r>
              <a:rPr lang="zh-CN" altLang="en-US" sz="1400" dirty="0" smtClean="0"/>
              <a:t>”是相对于</a:t>
            </a:r>
            <a:r>
              <a:rPr lang="en-US" altLang="zh-CN" sz="1400" dirty="0" smtClean="0"/>
              <a:t>PC</a:t>
            </a:r>
            <a:r>
              <a:rPr lang="zh-CN" altLang="en-US" sz="1400" dirty="0" smtClean="0"/>
              <a:t>处理器业界闻名的“</a:t>
            </a:r>
            <a:r>
              <a:rPr lang="zh-CN" altLang="en-US" sz="1400" dirty="0" smtClean="0">
                <a:hlinkClick r:id="rId4" action="ppaction://hlinkfile"/>
              </a:rPr>
              <a:t>摩尔</a:t>
            </a:r>
            <a:r>
              <a:rPr lang="zh-CN" altLang="en-US" sz="1400" dirty="0" smtClean="0"/>
              <a:t>定律”而来的，同样这个规则也是以处理器业界闻名的</a:t>
            </a:r>
            <a:r>
              <a:rPr lang="zh-CN" altLang="en-US" sz="1400" dirty="0" smtClean="0">
                <a:hlinkClick r:id="rId5" action="ppaction://hlinkfile"/>
              </a:rPr>
              <a:t>英特尔</a:t>
            </a:r>
            <a:r>
              <a:rPr lang="zh-CN" altLang="en-US" sz="1400" dirty="0" smtClean="0"/>
              <a:t>首席技术官</a:t>
            </a:r>
            <a:r>
              <a:rPr lang="zh-CN" altLang="en-US" sz="1400" dirty="0" smtClean="0">
                <a:hlinkClick r:id="rId66" action="ppaction://hlinkfile"/>
              </a:rPr>
              <a:t>帕特</a:t>
            </a:r>
            <a:r>
              <a:rPr lang="en-US" altLang="zh-CN" sz="1400" dirty="0" smtClean="0">
                <a:hlinkClick r:id="rId66" action="ppaction://hlinkfile"/>
              </a:rPr>
              <a:t>·</a:t>
            </a:r>
            <a:r>
              <a:rPr lang="zh-CN" altLang="en-US" sz="1400" dirty="0" smtClean="0">
                <a:hlinkClick r:id="rId66" action="ppaction://hlinkfile"/>
              </a:rPr>
              <a:t>基辛格</a:t>
            </a:r>
            <a:r>
              <a:rPr lang="zh-CN" altLang="en-US" sz="1400" dirty="0" smtClean="0"/>
              <a:t>名字命名的。 </a:t>
            </a:r>
          </a:p>
          <a:p>
            <a:r>
              <a:rPr lang="zh-CN" altLang="en-US" sz="1400" dirty="0" smtClean="0"/>
              <a:t>　　这个规则内容如下： </a:t>
            </a:r>
          </a:p>
          <a:p>
            <a:r>
              <a:rPr lang="zh-CN" altLang="en-US" sz="1400" dirty="0" smtClean="0"/>
              <a:t>　　今后处理器的发展方向将是研究如何提高处理器效能，并使得</a:t>
            </a:r>
            <a:r>
              <a:rPr lang="zh-CN" altLang="en-US" sz="1400" dirty="0" smtClean="0">
                <a:hlinkClick r:id="rId13" action="ppaction://hlinkfile"/>
              </a:rPr>
              <a:t>计算机</a:t>
            </a:r>
            <a:r>
              <a:rPr lang="zh-CN" altLang="en-US" sz="1400" dirty="0" smtClean="0"/>
              <a:t>用户能够充分利用</a:t>
            </a:r>
            <a:r>
              <a:rPr lang="zh-CN" altLang="en-US" sz="1400" dirty="0" smtClean="0">
                <a:hlinkClick r:id="rId67" action="ppaction://hlinkfile"/>
              </a:rPr>
              <a:t>多任务处理</a:t>
            </a:r>
            <a:r>
              <a:rPr lang="zh-CN" altLang="en-US" sz="1400" dirty="0" smtClean="0"/>
              <a:t>、安全性、可靠性、可管理性和无线计算方面的优势，而使用</a:t>
            </a:r>
            <a:r>
              <a:rPr lang="zh-CN" altLang="en-US" sz="1400" dirty="0" smtClean="0">
                <a:hlinkClick r:id="rId68" action="ppaction://hlinkfile"/>
              </a:rPr>
              <a:t>多内核</a:t>
            </a:r>
            <a:r>
              <a:rPr lang="zh-CN" altLang="en-US" sz="1400" dirty="0" smtClean="0"/>
              <a:t>的处理器。多内核处理器不仅仅是通过提升处理器的频率来提升性能，更通过提升</a:t>
            </a:r>
            <a:r>
              <a:rPr lang="zh-CN" altLang="en-US" sz="1400" dirty="0" smtClean="0">
                <a:hlinkClick r:id="rId8" action="ppaction://hlinkfile"/>
              </a:rPr>
              <a:t>晶体管</a:t>
            </a:r>
            <a:r>
              <a:rPr lang="zh-CN" altLang="en-US" sz="1400" dirty="0" smtClean="0"/>
              <a:t>的性能来再次带动处理器性能的提高。” </a:t>
            </a:r>
          </a:p>
          <a:p>
            <a:r>
              <a:rPr lang="zh-CN" altLang="en-US" sz="1400" dirty="0" smtClean="0"/>
              <a:t>　　简单说就是“摩尔定律”是以追求处理性能为目标，而“基辛格规则”则是追求处理器的效能，虽然只有一字之差，可是却相差甚远。效能强调的是处理器的每单位</a:t>
            </a:r>
            <a:r>
              <a:rPr lang="zh-CN" altLang="en-US" sz="1400" dirty="0" smtClean="0">
                <a:hlinkClick r:id="rId69" action="ppaction://hlinkfile"/>
              </a:rPr>
              <a:t>功耗</a:t>
            </a:r>
            <a:r>
              <a:rPr lang="zh-CN" altLang="en-US" sz="1400" dirty="0" smtClean="0"/>
              <a:t>发挥的性能，即性能除以功耗。 </a:t>
            </a:r>
          </a:p>
          <a:p>
            <a:r>
              <a:rPr lang="zh-CN" altLang="en-US" sz="1400" dirty="0" smtClean="0"/>
              <a:t>　　目前长期引领处理器性能发展的“摩尔定律”已经受到挑战，人们发现处理器频率提升的步伐明显放慢，从提高处理器工作效率入手来提高性能的“基辛格规则”将取代“摩尔定律”。</a:t>
            </a:r>
          </a:p>
          <a:p>
            <a:r>
              <a:rPr lang="zh-CN" altLang="en-US" sz="1400" dirty="0" smtClean="0">
                <a:ea typeface="宋体" charset="-122"/>
              </a:rPr>
              <a:t/>
            </a:r>
            <a:br>
              <a:rPr lang="zh-CN" altLang="en-US" sz="1400" dirty="0" smtClean="0">
                <a:ea typeface="宋体" charset="-122"/>
              </a:rPr>
            </a:br>
            <a:endParaRPr lang="zh-CN" altLang="en-US" sz="1400" dirty="0" smtClean="0">
              <a:ea typeface="宋体" charset="-122"/>
            </a:endParaRPr>
          </a:p>
          <a:p>
            <a:pPr eaLnBrk="1" hangingPunct="1"/>
            <a:endParaRPr lang="zh-CN" altLang="en-US" sz="1400"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a:ln/>
        </p:spPr>
        <p:txBody>
          <a:bodyPr/>
          <a:lstStyle/>
          <a:p>
            <a:r>
              <a:rPr lang="zh-CN" altLang="en-US" dirty="0" smtClean="0">
                <a:ea typeface="宋体" charset="-122"/>
              </a:rPr>
              <a:t>摩尔定律，由英特尔名誉董事长戈登</a:t>
            </a:r>
            <a:r>
              <a:rPr lang="en-US" altLang="zh-CN" dirty="0" smtClean="0">
                <a:ea typeface="宋体" charset="-122"/>
              </a:rPr>
              <a:t>·</a:t>
            </a:r>
            <a:r>
              <a:rPr lang="zh-CN" altLang="en-US" dirty="0" smtClean="0">
                <a:ea typeface="宋体" charset="-122"/>
              </a:rPr>
              <a:t>摩尔经过长期观察发现，摩尔定律是指</a:t>
            </a:r>
            <a:r>
              <a:rPr lang="en-US" altLang="zh-CN" dirty="0" smtClean="0">
                <a:ea typeface="宋体" charset="-122"/>
              </a:rPr>
              <a:t>IC</a:t>
            </a:r>
            <a:r>
              <a:rPr lang="zh-CN" altLang="en-US" dirty="0" smtClean="0">
                <a:ea typeface="宋体" charset="-122"/>
              </a:rPr>
              <a:t>上可容纳的晶体管数目约每隔两年便会增加一倍，性能也将提升一倍，摩尔定律在发现后的</a:t>
            </a:r>
            <a:r>
              <a:rPr lang="en-US" altLang="zh-CN" dirty="0" smtClean="0">
                <a:ea typeface="宋体" charset="-122"/>
              </a:rPr>
              <a:t>40</a:t>
            </a:r>
            <a:r>
              <a:rPr lang="zh-CN" altLang="en-US" dirty="0" smtClean="0">
                <a:ea typeface="宋体" charset="-122"/>
              </a:rPr>
              <a:t>多年里产生了巨大影响，但随着</a:t>
            </a:r>
            <a:r>
              <a:rPr lang="en-US" altLang="zh-CN" dirty="0" smtClean="0">
                <a:ea typeface="宋体" charset="-122"/>
              </a:rPr>
              <a:t>3D</a:t>
            </a:r>
            <a:r>
              <a:rPr lang="zh-CN" altLang="en-US" dirty="0" smtClean="0">
                <a:ea typeface="宋体" charset="-122"/>
              </a:rPr>
              <a:t>芯片等技术的耗尽，美物理学家加来道雄称该定律将在</a:t>
            </a:r>
            <a:r>
              <a:rPr lang="en-US" altLang="zh-CN" dirty="0" smtClean="0">
                <a:ea typeface="宋体" charset="-122"/>
              </a:rPr>
              <a:t>10</a:t>
            </a:r>
            <a:r>
              <a:rPr lang="zh-CN" altLang="en-US" dirty="0" smtClean="0">
                <a:ea typeface="宋体" charset="-122"/>
              </a:rPr>
              <a:t>年内崩溃。</a:t>
            </a:r>
            <a:endParaRPr lang="en-US" altLang="zh-CN" dirty="0" smtClean="0">
              <a:ea typeface="宋体" charset="-122"/>
            </a:endParaRPr>
          </a:p>
          <a:p>
            <a:r>
              <a:rPr lang="zh-CN" altLang="en-US" dirty="0" smtClean="0">
                <a:ea typeface="宋体" charset="-122"/>
              </a:rPr>
              <a:t>“摩尔定律”归纳了信息技术进步的速度。在摩尔定律应用的</a:t>
            </a:r>
            <a:r>
              <a:rPr lang="en-US" altLang="zh-CN" dirty="0" smtClean="0">
                <a:ea typeface="宋体" charset="-122"/>
              </a:rPr>
              <a:t>40</a:t>
            </a:r>
            <a:r>
              <a:rPr lang="zh-CN" altLang="en-US" dirty="0" smtClean="0">
                <a:ea typeface="宋体" charset="-122"/>
              </a:rPr>
              <a:t>多年里，计算机从神秘不可近的庞然大物变成多数人都不可或缺的工具，信息技术由实验室进入无数个普通家庭，因特网将全世界联系起来，多媒体视听设备丰富着每个人的生活。</a:t>
            </a:r>
            <a:br>
              <a:rPr lang="zh-CN" altLang="en-US" dirty="0" smtClean="0">
                <a:ea typeface="宋体" charset="-122"/>
              </a:rPr>
            </a:br>
            <a:endParaRPr lang="zh-CN" altLang="en-US" dirty="0" smtClean="0">
              <a:ea typeface="宋体" charset="-122"/>
            </a:endParaRPr>
          </a:p>
          <a:p>
            <a:endParaRPr lang="zh-CN" altLang="en-US" dirty="0" smtClean="0">
              <a:ea typeface="宋体" charset="-122"/>
            </a:endParaRPr>
          </a:p>
          <a:p>
            <a:endParaRPr lang="zh-CN" altLang="en-US" dirty="0" smtClean="0">
              <a:ea typeface="宋体" charset="-122"/>
            </a:endParaRPr>
          </a:p>
        </p:txBody>
      </p:sp>
      <p:sp>
        <p:nvSpPr>
          <p:cNvPr id="79876" name="灯片编号占位符 3"/>
          <p:cNvSpPr>
            <a:spLocks noGrp="1"/>
          </p:cNvSpPr>
          <p:nvPr>
            <p:ph type="sldNum" sz="quarter" idx="5"/>
          </p:nvPr>
        </p:nvSpPr>
        <p:spPr>
          <a:noFill/>
        </p:spPr>
        <p:txBody>
          <a:bodyPr/>
          <a:lstStyle/>
          <a:p>
            <a:fld id="{298DC67F-6509-45D9-A6EC-D50080D1459E}" type="slidenum">
              <a:rPr lang="en-US" altLang="zh-CN" smtClean="0">
                <a:ea typeface="宋体" charset="-122"/>
              </a:rPr>
              <a:pPr/>
              <a:t>13</a:t>
            </a:fld>
            <a:endParaRPr lang="en-US" altLang="zh-CN" smtClean="0">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p:spPr>
      </p:sp>
      <p:sp>
        <p:nvSpPr>
          <p:cNvPr id="82947" name="备注占位符 2"/>
          <p:cNvSpPr>
            <a:spLocks noGrp="1"/>
          </p:cNvSpPr>
          <p:nvPr>
            <p:ph type="body" idx="1"/>
          </p:nvPr>
        </p:nvSpPr>
        <p:spPr>
          <a:noFill/>
          <a:ln/>
        </p:spPr>
        <p:txBody>
          <a:bodyPr/>
          <a:lstStyle/>
          <a:p>
            <a:r>
              <a:rPr lang="en-US" altLang="zh-CN" smtClean="0">
                <a:ea typeface="宋体" charset="-122"/>
              </a:rPr>
              <a:t>CPU</a:t>
            </a:r>
            <a:r>
              <a:rPr lang="zh-CN" altLang="en-US" smtClean="0">
                <a:ea typeface="宋体" charset="-122"/>
              </a:rPr>
              <a:t>速度发展</a:t>
            </a:r>
          </a:p>
        </p:txBody>
      </p:sp>
      <p:sp>
        <p:nvSpPr>
          <p:cNvPr id="82948" name="灯片编号占位符 3"/>
          <p:cNvSpPr>
            <a:spLocks noGrp="1"/>
          </p:cNvSpPr>
          <p:nvPr>
            <p:ph type="sldNum" sz="quarter" idx="5"/>
          </p:nvPr>
        </p:nvSpPr>
        <p:spPr>
          <a:noFill/>
        </p:spPr>
        <p:txBody>
          <a:bodyPr/>
          <a:lstStyle/>
          <a:p>
            <a:fld id="{45BFC464-FED2-445E-B085-672A3F0491F3}" type="slidenum">
              <a:rPr lang="en-US" altLang="zh-CN" smtClean="0">
                <a:ea typeface="宋体" charset="-122"/>
              </a:rPr>
              <a:pPr/>
              <a:t>14</a:t>
            </a:fld>
            <a:endParaRPr lang="en-US" altLang="zh-CN" smtClean="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7" name="Picture 5" descr="幻灯片封面"/>
          <p:cNvPicPr>
            <a:picLocks noChangeAspect="1" noChangeArrowheads="1"/>
          </p:cNvPicPr>
          <p:nvPr userDrawn="1"/>
        </p:nvPicPr>
        <p:blipFill>
          <a:blip r:embed="rId2"/>
          <a:srcRect/>
          <a:stretch>
            <a:fillRect/>
          </a:stretch>
        </p:blipFill>
        <p:spPr bwMode="auto">
          <a:xfrm>
            <a:off x="0" y="0"/>
            <a:ext cx="9144000" cy="6858000"/>
          </a:xfrm>
          <a:prstGeom prst="rect">
            <a:avLst/>
          </a:prstGeom>
          <a:noFill/>
        </p:spPr>
      </p:pic>
      <p:sp>
        <p:nvSpPr>
          <p:cNvPr id="2" name="标题 1"/>
          <p:cNvSpPr>
            <a:spLocks noGrp="1"/>
          </p:cNvSpPr>
          <p:nvPr>
            <p:ph type="ctrTitle"/>
          </p:nvPr>
        </p:nvSpPr>
        <p:spPr>
          <a:xfrm>
            <a:off x="228624" y="1785926"/>
            <a:ext cx="7843838" cy="2000264"/>
          </a:xfrm>
        </p:spPr>
        <p:txBody>
          <a:bodyPr/>
          <a:lstStyle>
            <a:lvl1pPr>
              <a:defRPr b="1">
                <a:solidFill>
                  <a:srgbClr val="FFFF00"/>
                </a:solidFill>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957282" y="4143380"/>
            <a:ext cx="6400800" cy="1752600"/>
          </a:xfrm>
        </p:spPr>
        <p:txBody>
          <a:bodyPr anchor="ctr" anchorCtr="1"/>
          <a:lstStyle>
            <a:lvl1pPr marL="0" indent="0" algn="ctr">
              <a:buNone/>
              <a:defRPr b="1">
                <a:solidFill>
                  <a:schemeClr val="tx1"/>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FEFD818B-175F-4BDF-BEE7-8EF47504485A}" type="datetimeFigureOut">
              <a:rPr lang="zh-CN" altLang="en-US" smtClean="0"/>
              <a:pPr/>
              <a:t>2017/10/31</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7FC42244-7464-47B6-BC47-511DAA38B961}"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FEFD818B-175F-4BDF-BEE7-8EF47504485A}" type="datetimeFigureOut">
              <a:rPr lang="zh-CN" altLang="en-US" smtClean="0"/>
              <a:pPr/>
              <a:t>2017/10/31</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7FC42244-7464-47B6-BC47-511DAA38B961}"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FEFD818B-175F-4BDF-BEE7-8EF47504485A}" type="datetimeFigureOut">
              <a:rPr lang="zh-CN" altLang="en-US" smtClean="0"/>
              <a:pPr/>
              <a:t>2017/10/31</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7FC42244-7464-47B6-BC47-511DAA38B961}"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FEFD818B-175F-4BDF-BEE7-8EF47504485A}" type="datetimeFigureOut">
              <a:rPr lang="zh-CN" altLang="en-US" smtClean="0"/>
              <a:pPr/>
              <a:t>2017/10/31</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7FC42244-7464-47B6-BC47-511DAA38B961}"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357290" y="0"/>
            <a:ext cx="7786710" cy="928670"/>
          </a:xfrm>
        </p:spPr>
        <p:txBody>
          <a:bodyPr/>
          <a:lstStyle>
            <a:lvl1pPr>
              <a:defRPr>
                <a:latin typeface="华文中宋" pitchFamily="2" charset="-122"/>
                <a:ea typeface="华文中宋"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FEFD818B-175F-4BDF-BEE7-8EF47504485A}" type="datetimeFigureOut">
              <a:rPr lang="zh-CN" altLang="en-US" smtClean="0"/>
              <a:pPr/>
              <a:t>2017/10/31</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7FC42244-7464-47B6-BC47-511DAA38B961}" type="slidenum">
              <a:rPr lang="zh-CN" altLang="en-US" smtClean="0"/>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FEFD818B-175F-4BDF-BEE7-8EF47504485A}" type="datetimeFigureOut">
              <a:rPr lang="zh-CN" altLang="en-US" smtClean="0"/>
              <a:pPr/>
              <a:t>2017/10/31</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7FC42244-7464-47B6-BC47-511DAA38B961}" type="slidenum">
              <a:rPr lang="zh-CN" altLang="en-US" smtClean="0"/>
              <a:pPr/>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5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500188"/>
            <a:ext cx="8429684" cy="4762500"/>
          </a:xfrm>
        </p:spPr>
        <p:txBody>
          <a:bodyPr/>
          <a:lstStyle>
            <a:lvl2pPr>
              <a:defRPr>
                <a:solidFill>
                  <a:schemeClr val="tx2">
                    <a:lumMod val="60000"/>
                    <a:lumOff val="40000"/>
                  </a:schemeClr>
                </a:solidFill>
              </a:defRPr>
            </a:lvl2pPr>
            <a:lvl3pPr>
              <a:defRPr>
                <a:solidFill>
                  <a:schemeClr val="tx2">
                    <a:lumMod val="75000"/>
                  </a:schemeClr>
                </a:solidFill>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57200" y="6308725"/>
            <a:ext cx="2133600" cy="244475"/>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81000" y="6613525"/>
            <a:ext cx="2895600" cy="244475"/>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429375"/>
            <a:ext cx="2133600" cy="320675"/>
          </a:xfrm>
          <a:prstGeom prst="rect">
            <a:avLst/>
          </a:prstGeom>
          <a:ln/>
        </p:spPr>
        <p:txBody>
          <a:bodyPr/>
          <a:lstStyle>
            <a:lvl1pPr>
              <a:defRPr/>
            </a:lvl1pPr>
          </a:lstStyle>
          <a:p>
            <a:pPr>
              <a:defRPr/>
            </a:pPr>
            <a:fld id="{596AA4F0-F5CD-4FCD-BE17-833E26765E43}" type="slidenum">
              <a:rPr lang="zh-CN" altLang="en-US"/>
              <a:pPr>
                <a:defRPr/>
              </a:pPr>
              <a:t>‹#›</a:t>
            </a:fld>
            <a:endParaRPr lang="en-US"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xfrm>
            <a:off x="685800" y="6248400"/>
            <a:ext cx="1905000" cy="304800"/>
          </a:xfrm>
          <a:prstGeom prst="rect">
            <a:avLst/>
          </a:prstGeom>
          <a:ln/>
        </p:spPr>
        <p:txBody>
          <a:bodyPr/>
          <a:lstStyle>
            <a:lvl1pPr>
              <a:defRPr/>
            </a:lvl1pPr>
          </a:lstStyle>
          <a:p>
            <a:fld id="{DDFD3F4A-83CE-4C5B-9555-7B817577B4FE}" type="datetime1">
              <a:rPr lang="zh-CN" altLang="en-US"/>
              <a:pPr/>
              <a:t>2017/10/31</a:t>
            </a:fld>
            <a:endParaRPr lang="en-US" altLang="zh-CN"/>
          </a:p>
        </p:txBody>
      </p:sp>
      <p:sp>
        <p:nvSpPr>
          <p:cNvPr id="3" name="Rectangle 3"/>
          <p:cNvSpPr>
            <a:spLocks noGrp="1" noChangeArrowheads="1"/>
          </p:cNvSpPr>
          <p:nvPr>
            <p:ph type="ftr" sz="quarter" idx="11"/>
          </p:nvPr>
        </p:nvSpPr>
        <p:spPr>
          <a:xfrm>
            <a:off x="3124200" y="6248400"/>
            <a:ext cx="2895600" cy="304800"/>
          </a:xfrm>
          <a:prstGeom prst="rect">
            <a:avLst/>
          </a:prstGeom>
          <a:ln/>
        </p:spPr>
        <p:txBody>
          <a:bodyPr/>
          <a:lstStyle>
            <a:lvl1pPr>
              <a:defRPr/>
            </a:lvl1pPr>
          </a:lstStyle>
          <a:p>
            <a:endParaRPr lang="zh-CN" altLang="en-US"/>
          </a:p>
        </p:txBody>
      </p:sp>
      <p:sp>
        <p:nvSpPr>
          <p:cNvPr id="4" name="Rectangle 4"/>
          <p:cNvSpPr>
            <a:spLocks noGrp="1" noChangeArrowheads="1"/>
          </p:cNvSpPr>
          <p:nvPr>
            <p:ph type="sldNum" sz="quarter" idx="12"/>
          </p:nvPr>
        </p:nvSpPr>
        <p:spPr>
          <a:xfrm>
            <a:off x="6553200" y="6248400"/>
            <a:ext cx="1905000" cy="304800"/>
          </a:xfrm>
          <a:prstGeom prst="rect">
            <a:avLst/>
          </a:prstGeom>
          <a:ln/>
        </p:spPr>
        <p:txBody>
          <a:bodyPr/>
          <a:lstStyle>
            <a:lvl1pPr>
              <a:defRPr/>
            </a:lvl1pPr>
          </a:lstStyle>
          <a:p>
            <a:fld id="{0D3907EE-40BF-4312-B7EF-C5E3D6E2A408}" type="slidenum">
              <a:rPr lang="zh-CN" altLang="en-US"/>
              <a:pPr/>
              <a:t>‹#›</a:t>
            </a:fld>
            <a:endParaRPr lang="en-US" altLang="zh-CN"/>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188913"/>
            <a:ext cx="7021513" cy="7191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39750" y="1196975"/>
            <a:ext cx="3924300" cy="49688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6450" y="1196975"/>
            <a:ext cx="3924300" cy="49688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6356350"/>
            <a:ext cx="2133600" cy="365125"/>
          </a:xfrm>
          <a:prstGeom prst="rect">
            <a:avLst/>
          </a:prstGeom>
        </p:spPr>
        <p:txBody>
          <a:bodyPr/>
          <a:lstStyle/>
          <a:p>
            <a:fld id="{FEFD818B-175F-4BDF-BEE7-8EF47504485A}" type="datetimeFigureOut">
              <a:rPr lang="zh-CN" altLang="en-US" smtClean="0"/>
              <a:pPr/>
              <a:t>2017/10/31</a:t>
            </a:fld>
            <a:endParaRPr lang="zh-CN" altLang="en-US"/>
          </a:p>
        </p:txBody>
      </p:sp>
      <p:sp>
        <p:nvSpPr>
          <p:cNvPr id="8" name="页脚占位符 7"/>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p>
            <a:fld id="{7FC42244-7464-47B6-BC47-511DAA38B961}"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a:xfrm>
            <a:off x="457200" y="6356350"/>
            <a:ext cx="2133600" cy="365125"/>
          </a:xfrm>
          <a:prstGeom prst="rect">
            <a:avLst/>
          </a:prstGeom>
        </p:spPr>
        <p:txBody>
          <a:bodyPr/>
          <a:lstStyle/>
          <a:p>
            <a:fld id="{FEFD818B-175F-4BDF-BEE7-8EF47504485A}" type="datetimeFigureOut">
              <a:rPr lang="zh-CN" altLang="en-US" smtClean="0"/>
              <a:pPr/>
              <a:t>2017/10/31</a:t>
            </a:fld>
            <a:endParaRPr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6356350"/>
            <a:ext cx="2133600" cy="365125"/>
          </a:xfrm>
          <a:prstGeom prst="rect">
            <a:avLst/>
          </a:prstGeom>
        </p:spPr>
        <p:txBody>
          <a:bodyPr/>
          <a:lstStyle/>
          <a:p>
            <a:fld id="{7FC42244-7464-47B6-BC47-511DAA38B961}"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标题 1"/>
          <p:cNvSpPr>
            <a:spLocks noGrp="1"/>
          </p:cNvSpPr>
          <p:nvPr>
            <p:ph type="title"/>
          </p:nvPr>
        </p:nvSpPr>
        <p:spPr>
          <a:xfrm>
            <a:off x="1357290" y="-24"/>
            <a:ext cx="7786710" cy="928694"/>
          </a:xfrm>
        </p:spPr>
        <p:txBody>
          <a:bodyPr/>
          <a:lstStyle/>
          <a:p>
            <a:r>
              <a:rPr lang="zh-CN" altLang="en-US" dirty="0" smtClean="0"/>
              <a:t>单击此处编辑母版标题样式</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FEFD818B-175F-4BDF-BEE7-8EF47504485A}" type="datetimeFigureOut">
              <a:rPr lang="zh-CN" altLang="en-US" smtClean="0"/>
              <a:pPr/>
              <a:t>2017/10/31</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7FC42244-7464-47B6-BC47-511DAA38B961}"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357290" y="-24"/>
            <a:ext cx="7786710" cy="928694"/>
          </a:xfrm>
          <a:prstGeom prst="rect">
            <a:avLst/>
          </a:prstGeom>
          <a:solidFill>
            <a:srgbClr val="11A4DF"/>
          </a:solidFill>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357298"/>
            <a:ext cx="8229600" cy="476886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7" name="图片 6"/>
          <p:cNvPicPr/>
          <p:nvPr userDrawn="1"/>
        </p:nvPicPr>
        <p:blipFill>
          <a:blip r:embed="rId60"/>
          <a:srcRect l="33446" t="31877" r="56365" b="52185"/>
          <a:stretch>
            <a:fillRect/>
          </a:stretch>
        </p:blipFill>
        <p:spPr bwMode="auto">
          <a:xfrm>
            <a:off x="71406" y="-24"/>
            <a:ext cx="1285884" cy="107157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 id="2147483691" r:id="rId36"/>
    <p:sldLayoutId id="2147483692" r:id="rId37"/>
    <p:sldLayoutId id="2147483693" r:id="rId38"/>
    <p:sldLayoutId id="2147483694" r:id="rId39"/>
    <p:sldLayoutId id="2147483695" r:id="rId40"/>
    <p:sldLayoutId id="2147483696" r:id="rId41"/>
    <p:sldLayoutId id="2147483697" r:id="rId42"/>
    <p:sldLayoutId id="2147483698" r:id="rId43"/>
    <p:sldLayoutId id="2147483699" r:id="rId44"/>
    <p:sldLayoutId id="2147483700" r:id="rId45"/>
    <p:sldLayoutId id="2147483701" r:id="rId46"/>
    <p:sldLayoutId id="2147483702" r:id="rId47"/>
    <p:sldLayoutId id="2147483703" r:id="rId48"/>
    <p:sldLayoutId id="2147483704" r:id="rId49"/>
    <p:sldLayoutId id="2147483705" r:id="rId50"/>
    <p:sldLayoutId id="2147483706" r:id="rId51"/>
    <p:sldLayoutId id="2147483707" r:id="rId52"/>
    <p:sldLayoutId id="2147483708" r:id="rId53"/>
    <p:sldLayoutId id="2147483717" r:id="rId54"/>
    <p:sldLayoutId id="2147483718" r:id="rId55"/>
    <p:sldLayoutId id="2147483720" r:id="rId56"/>
    <p:sldLayoutId id="2147483721" r:id="rId57"/>
    <p:sldLayoutId id="2147483722" r:id="rId58"/>
  </p:sldLayoutIdLst>
  <p:txStyles>
    <p:titleStyle>
      <a:lvl1pPr algn="ctr" defTabSz="914400" rtl="0" eaLnBrk="0" fontAlgn="base" latinLnBrk="0" hangingPunct="0">
        <a:spcBef>
          <a:spcPct val="0"/>
        </a:spcBef>
        <a:spcAft>
          <a:spcPct val="0"/>
        </a:spcAft>
        <a:buNone/>
        <a:defRPr lang="zh-CN" altLang="en-US" sz="4000" b="1" kern="1200" dirty="0" smtClean="0">
          <a:solidFill>
            <a:srgbClr val="FFFF00"/>
          </a:solidFill>
          <a:effectLst/>
          <a:latin typeface="华文中宋" pitchFamily="2" charset="-122"/>
          <a:ea typeface="华文中宋" pitchFamily="2" charset="-122"/>
          <a:cs typeface="+mj-cs"/>
        </a:defRPr>
      </a:lvl1pPr>
    </p:titleStyle>
    <p:bodyStyle>
      <a:lvl1pPr marL="342900" indent="-342900" algn="l" defTabSz="914400" rtl="0" eaLnBrk="1" latinLnBrk="0" hangingPunct="1">
        <a:spcBef>
          <a:spcPct val="20000"/>
        </a:spcBef>
        <a:buFont typeface="Wingdings" pitchFamily="2" charset="2"/>
        <a:buChar char="n"/>
        <a:defRPr sz="3200" b="1" kern="1200">
          <a:solidFill>
            <a:schemeClr val="tx1"/>
          </a:solidFill>
          <a:latin typeface="华文中宋" pitchFamily="2" charset="-122"/>
          <a:ea typeface="华文中宋" pitchFamily="2" charset="-122"/>
          <a:cs typeface="+mn-cs"/>
        </a:defRPr>
      </a:lvl1pPr>
      <a:lvl2pPr marL="742950" indent="-285750" algn="l" defTabSz="914400" rtl="0" eaLnBrk="1" latinLnBrk="0" hangingPunct="1">
        <a:spcBef>
          <a:spcPct val="20000"/>
        </a:spcBef>
        <a:buFont typeface="Wingdings" pitchFamily="2" charset="2"/>
        <a:buChar char="u"/>
        <a:defRPr sz="2800" b="1" kern="1200">
          <a:solidFill>
            <a:srgbClr val="FF0000"/>
          </a:solidFill>
          <a:latin typeface="华文中宋" pitchFamily="2" charset="-122"/>
          <a:ea typeface="华文中宋" pitchFamily="2" charset="-122"/>
          <a:cs typeface="+mn-cs"/>
        </a:defRPr>
      </a:lvl2pPr>
      <a:lvl3pPr marL="1143000" indent="-228600" algn="l" defTabSz="914400" rtl="0" eaLnBrk="1" latinLnBrk="0" hangingPunct="1">
        <a:spcBef>
          <a:spcPct val="20000"/>
        </a:spcBef>
        <a:buFont typeface="Wingdings" pitchFamily="2" charset="2"/>
        <a:buChar char="n"/>
        <a:defRPr sz="2400" b="1" kern="1200">
          <a:solidFill>
            <a:schemeClr val="tx1"/>
          </a:solidFill>
          <a:latin typeface="黑体" pitchFamily="49" charset="-122"/>
          <a:ea typeface="黑体" pitchFamily="49"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57.xml"/><Relationship Id="rId5" Type="http://schemas.openxmlformats.org/officeDocument/2006/relationships/hyperlink" Target="mailto:xiaon6@sysu.edu.cn"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baike.baidu.com/view/59874.htm" TargetMode="Externa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hyperlink" Target="http://tupian.hudong.com/a1_06_32_01300001227198133601329611880_jpg.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tupian.hudong.com/a2_74_34_01300001227198133601346030722_jpg.html"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24.wmf"/></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mailto:xiaon6@sysu.edu.cn"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en.wikipedia.org/wiki/File:Internet_users_per_100_inhabitants_ITU.sv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5.wmf"/><Relationship Id="rId3" Type="http://schemas.openxmlformats.org/officeDocument/2006/relationships/notesSlide" Target="../notesSlides/notesSlide27.xml"/><Relationship Id="rId7" Type="http://schemas.openxmlformats.org/officeDocument/2006/relationships/image" Target="../media/image61.jpeg"/><Relationship Id="rId12" Type="http://schemas.openxmlformats.org/officeDocument/2006/relationships/image" Target="../media/image64.gif"/><Relationship Id="rId2" Type="http://schemas.openxmlformats.org/officeDocument/2006/relationships/slideLayout" Target="../slideLayouts/slideLayout57.xml"/><Relationship Id="rId1" Type="http://schemas.openxmlformats.org/officeDocument/2006/relationships/vmlDrawing" Target="../drawings/vmlDrawing2.vml"/><Relationship Id="rId6" Type="http://schemas.openxmlformats.org/officeDocument/2006/relationships/image" Target="../media/image60.png"/><Relationship Id="rId11" Type="http://schemas.openxmlformats.org/officeDocument/2006/relationships/image" Target="../media/image57.wmf"/><Relationship Id="rId5" Type="http://schemas.openxmlformats.org/officeDocument/2006/relationships/image" Target="../media/image59.png"/><Relationship Id="rId10" Type="http://schemas.openxmlformats.org/officeDocument/2006/relationships/oleObject" Target="../embeddings/oleObject2.bin"/><Relationship Id="rId4" Type="http://schemas.openxmlformats.org/officeDocument/2006/relationships/image" Target="../media/image58.emf"/><Relationship Id="rId9"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3.xml"/><Relationship Id="rId4" Type="http://schemas.openxmlformats.org/officeDocument/2006/relationships/image" Target="../media/image7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72.png"/><Relationship Id="rId5" Type="http://schemas.openxmlformats.org/officeDocument/2006/relationships/image" Target="../media/image71.wmf"/><Relationship Id="rId4" Type="http://schemas.openxmlformats.org/officeDocument/2006/relationships/oleObject" Target="../embeddings/oleObject3.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73.wmf"/><Relationship Id="rId4" Type="http://schemas.openxmlformats.org/officeDocument/2006/relationships/oleObject" Target="../embeddings/oleObject4.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80.wmf"/><Relationship Id="rId7"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wmf"/><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85.png"/><Relationship Id="rId7" Type="http://schemas.openxmlformats.org/officeDocument/2006/relationships/image" Target="../media/image80.wmf"/><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1.png"/><Relationship Id="rId4" Type="http://schemas.openxmlformats.org/officeDocument/2006/relationships/image" Target="../media/image86.png"/><Relationship Id="rId9" Type="http://schemas.openxmlformats.org/officeDocument/2006/relationships/image" Target="../media/image83.png"/></Relationships>
</file>

<file path=ppt/slides/_rels/slide57.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85.png"/><Relationship Id="rId7" Type="http://schemas.openxmlformats.org/officeDocument/2006/relationships/image" Target="../media/image80.wmf"/><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1.png"/><Relationship Id="rId4" Type="http://schemas.openxmlformats.org/officeDocument/2006/relationships/image" Target="../media/image86.png"/><Relationship Id="rId9" Type="http://schemas.openxmlformats.org/officeDocument/2006/relationships/image" Target="../media/image83.png"/></Relationships>
</file>

<file path=ppt/slides/_rels/slide58.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85.png"/><Relationship Id="rId7" Type="http://schemas.openxmlformats.org/officeDocument/2006/relationships/image" Target="../media/image80.wmf"/><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1.png"/><Relationship Id="rId4" Type="http://schemas.openxmlformats.org/officeDocument/2006/relationships/image" Target="../media/image86.png"/><Relationship Id="rId9" Type="http://schemas.openxmlformats.org/officeDocument/2006/relationships/image" Target="../media/image83.png"/></Relationships>
</file>

<file path=ppt/slides/_rels/slide59.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85.png"/><Relationship Id="rId7" Type="http://schemas.openxmlformats.org/officeDocument/2006/relationships/image" Target="../media/image80.wmf"/><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1.png"/><Relationship Id="rId4" Type="http://schemas.openxmlformats.org/officeDocument/2006/relationships/image" Target="../media/image86.png"/><Relationship Id="rId9"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85.png"/><Relationship Id="rId7" Type="http://schemas.openxmlformats.org/officeDocument/2006/relationships/image" Target="../media/image80.wmf"/><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1.png"/><Relationship Id="rId4" Type="http://schemas.openxmlformats.org/officeDocument/2006/relationships/image" Target="../media/image86.png"/><Relationship Id="rId9" Type="http://schemas.openxmlformats.org/officeDocument/2006/relationships/image" Target="../media/image83.png"/></Relationships>
</file>

<file path=ppt/slides/_rels/slide61.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85.png"/><Relationship Id="rId7" Type="http://schemas.openxmlformats.org/officeDocument/2006/relationships/image" Target="../media/image80.wmf"/><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1.png"/><Relationship Id="rId4" Type="http://schemas.openxmlformats.org/officeDocument/2006/relationships/image" Target="../media/image86.png"/><Relationship Id="rId9" Type="http://schemas.openxmlformats.org/officeDocument/2006/relationships/image" Target="../media/image83.png"/></Relationships>
</file>

<file path=ppt/slides/_rels/slide62.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85.png"/><Relationship Id="rId7" Type="http://schemas.openxmlformats.org/officeDocument/2006/relationships/image" Target="../media/image80.wmf"/><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1.png"/><Relationship Id="rId4" Type="http://schemas.openxmlformats.org/officeDocument/2006/relationships/image" Target="../media/image86.png"/><Relationship Id="rId9" Type="http://schemas.openxmlformats.org/officeDocument/2006/relationships/image" Target="../media/image83.png"/></Relationships>
</file>

<file path=ppt/slides/_rels/slide63.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85.png"/><Relationship Id="rId7" Type="http://schemas.openxmlformats.org/officeDocument/2006/relationships/image" Target="../media/image80.wmf"/><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1.png"/><Relationship Id="rId4" Type="http://schemas.openxmlformats.org/officeDocument/2006/relationships/image" Target="../media/image86.png"/><Relationship Id="rId9" Type="http://schemas.openxmlformats.org/officeDocument/2006/relationships/image" Target="../media/image83.png"/></Relationships>
</file>

<file path=ppt/slides/_rels/slide64.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85.png"/><Relationship Id="rId7" Type="http://schemas.openxmlformats.org/officeDocument/2006/relationships/image" Target="../media/image80.wmf"/><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1.png"/><Relationship Id="rId4" Type="http://schemas.openxmlformats.org/officeDocument/2006/relationships/image" Target="../media/image86.png"/><Relationship Id="rId9" Type="http://schemas.openxmlformats.org/officeDocument/2006/relationships/image" Target="../media/image83.png"/></Relationships>
</file>

<file path=ppt/slides/_rels/slide6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5.png"/><Relationship Id="rId7" Type="http://schemas.openxmlformats.org/officeDocument/2006/relationships/image" Target="../media/image82.wmf"/><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80.wmf"/><Relationship Id="rId5" Type="http://schemas.openxmlformats.org/officeDocument/2006/relationships/image" Target="../media/image84.png"/><Relationship Id="rId4" Type="http://schemas.openxmlformats.org/officeDocument/2006/relationships/image" Target="../media/image81.png"/></Relationships>
</file>

<file path=ppt/slides/_rels/slide6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5.png"/><Relationship Id="rId7" Type="http://schemas.openxmlformats.org/officeDocument/2006/relationships/image" Target="../media/image82.wmf"/><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80.wmf"/><Relationship Id="rId5" Type="http://schemas.openxmlformats.org/officeDocument/2006/relationships/image" Target="../media/image84.png"/><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0.wmf"/><Relationship Id="rId7"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1.png"/><Relationship Id="rId4" Type="http://schemas.openxmlformats.org/officeDocument/2006/relationships/image" Target="../media/image82.wmf"/></Relationships>
</file>

<file path=ppt/slides/_rels/slide68.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87.png"/><Relationship Id="rId7" Type="http://schemas.openxmlformats.org/officeDocument/2006/relationships/image" Target="../media/image80.wmf"/><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9.png"/><Relationship Id="rId10" Type="http://schemas.openxmlformats.org/officeDocument/2006/relationships/image" Target="../media/image91.png"/><Relationship Id="rId4" Type="http://schemas.openxmlformats.org/officeDocument/2006/relationships/image" Target="../media/image88.png"/><Relationship Id="rId9" Type="http://schemas.openxmlformats.org/officeDocument/2006/relationships/image" Target="../media/image90.png"/></Relationships>
</file>

<file path=ppt/slides/_rels/slide69.x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oleObject" Target="../embeddings/oleObject5.bin"/><Relationship Id="rId7" Type="http://schemas.openxmlformats.org/officeDocument/2006/relationships/image" Target="../media/image96.jpe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95.wmf"/><Relationship Id="rId5" Type="http://schemas.openxmlformats.org/officeDocument/2006/relationships/oleObject" Target="../embeddings/oleObject6.bin"/><Relationship Id="rId10" Type="http://schemas.openxmlformats.org/officeDocument/2006/relationships/image" Target="../media/image99.png"/><Relationship Id="rId4" Type="http://schemas.openxmlformats.org/officeDocument/2006/relationships/image" Target="../media/image94.wmf"/><Relationship Id="rId9" Type="http://schemas.openxmlformats.org/officeDocument/2006/relationships/image" Target="../media/image9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96.jpeg"/><Relationship Id="rId4" Type="http://schemas.openxmlformats.org/officeDocument/2006/relationships/image" Target="../media/image103.png"/><Relationship Id="rId9" Type="http://schemas.openxmlformats.org/officeDocument/2006/relationships/image" Target="../media/image10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19.jpeg"/><Relationship Id="rId3" Type="http://schemas.openxmlformats.org/officeDocument/2006/relationships/image" Target="../media/image113.wmf"/><Relationship Id="rId7" Type="http://schemas.openxmlformats.org/officeDocument/2006/relationships/image" Target="../media/image117.wmf"/><Relationship Id="rId12" Type="http://schemas.openxmlformats.org/officeDocument/2006/relationships/image" Target="../media/image118.w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116.png"/><Relationship Id="rId11" Type="http://schemas.openxmlformats.org/officeDocument/2006/relationships/oleObject" Target="../embeddings/oleObject9.bin"/><Relationship Id="rId5" Type="http://schemas.openxmlformats.org/officeDocument/2006/relationships/image" Target="../media/image115.wmf"/><Relationship Id="rId10" Type="http://schemas.openxmlformats.org/officeDocument/2006/relationships/oleObject" Target="../embeddings/oleObject8.bin"/><Relationship Id="rId4" Type="http://schemas.openxmlformats.org/officeDocument/2006/relationships/image" Target="../media/image114.wmf"/><Relationship Id="rId9" Type="http://schemas.openxmlformats.org/officeDocument/2006/relationships/image" Target="../media/image11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120.jpe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notesSlide" Target="../notesSlides/notesSlide54.xml"/><Relationship Id="rId16" Type="http://schemas.openxmlformats.org/officeDocument/2006/relationships/image" Target="../media/image133.png"/><Relationship Id="rId1" Type="http://schemas.openxmlformats.org/officeDocument/2006/relationships/slideLayout" Target="../slideLayouts/slideLayout3.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131.png"/></Relationships>
</file>

<file path=ppt/slides/_rels/slide84.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image" Target="../media/image134.jpeg"/><Relationship Id="rId7" Type="http://schemas.openxmlformats.org/officeDocument/2006/relationships/image" Target="../media/image138.png"/><Relationship Id="rId12" Type="http://schemas.openxmlformats.org/officeDocument/2006/relationships/image" Target="../media/image143.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jpeg"/><Relationship Id="rId9" Type="http://schemas.openxmlformats.org/officeDocument/2006/relationships/image" Target="../media/image140.png"/></Relationships>
</file>

<file path=ppt/slides/_rels/slide85.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8.2 hpcl\图片\shoyue1.jpg"/>
          <p:cNvPicPr>
            <a:picLocks noChangeAspect="1" noChangeArrowheads="1"/>
          </p:cNvPicPr>
          <p:nvPr/>
        </p:nvPicPr>
        <p:blipFill>
          <a:blip r:embed="rId3"/>
          <a:srcRect/>
          <a:stretch>
            <a:fillRect/>
          </a:stretch>
        </p:blipFill>
        <p:spPr bwMode="auto">
          <a:xfrm>
            <a:off x="0" y="0"/>
            <a:ext cx="9132888" cy="6858000"/>
          </a:xfrm>
          <a:prstGeom prst="rect">
            <a:avLst/>
          </a:prstGeom>
          <a:noFill/>
          <a:ln w="9525">
            <a:noFill/>
            <a:miter lim="800000"/>
            <a:headEnd/>
            <a:tailEnd/>
          </a:ln>
        </p:spPr>
      </p:pic>
      <p:pic>
        <p:nvPicPr>
          <p:cNvPr id="4099" name="Picture 5" descr="标志组合2"/>
          <p:cNvPicPr>
            <a:picLocks noChangeAspect="1" noChangeArrowheads="1"/>
          </p:cNvPicPr>
          <p:nvPr/>
        </p:nvPicPr>
        <p:blipFill>
          <a:blip r:embed="rId4"/>
          <a:srcRect/>
          <a:stretch>
            <a:fillRect/>
          </a:stretch>
        </p:blipFill>
        <p:spPr bwMode="auto">
          <a:xfrm>
            <a:off x="4857750" y="642938"/>
            <a:ext cx="3500438" cy="949325"/>
          </a:xfrm>
          <a:prstGeom prst="rect">
            <a:avLst/>
          </a:prstGeom>
          <a:noFill/>
          <a:ln w="9525">
            <a:noFill/>
            <a:miter lim="800000"/>
            <a:headEnd/>
            <a:tailEnd/>
          </a:ln>
        </p:spPr>
      </p:pic>
      <p:sp>
        <p:nvSpPr>
          <p:cNvPr id="4100" name="Text Box 6"/>
          <p:cNvSpPr txBox="1">
            <a:spLocks noChangeArrowheads="1"/>
          </p:cNvSpPr>
          <p:nvPr/>
        </p:nvSpPr>
        <p:spPr bwMode="auto">
          <a:xfrm>
            <a:off x="250825" y="2000240"/>
            <a:ext cx="8643938" cy="1938992"/>
          </a:xfrm>
          <a:prstGeom prst="rect">
            <a:avLst/>
          </a:prstGeom>
          <a:noFill/>
          <a:ln w="9525">
            <a:noFill/>
            <a:miter lim="800000"/>
            <a:headEnd/>
            <a:tailEnd/>
          </a:ln>
        </p:spPr>
        <p:txBody>
          <a:bodyPr>
            <a:spAutoFit/>
          </a:bodyPr>
          <a:lstStyle/>
          <a:p>
            <a:pPr algn="ctr">
              <a:spcBef>
                <a:spcPct val="50000"/>
              </a:spcBef>
            </a:pPr>
            <a:r>
              <a:rPr lang="zh-CN" altLang="en-US" sz="6000" b="1" dirty="0" smtClean="0">
                <a:solidFill>
                  <a:srgbClr val="00246C"/>
                </a:solidFill>
                <a:latin typeface="黑体" pitchFamily="49" charset="-122"/>
                <a:ea typeface="黑体" pitchFamily="49" charset="-122"/>
                <a:sym typeface="Times New Roman" pitchFamily="18" charset="0"/>
              </a:rPr>
              <a:t>网络计算技术</a:t>
            </a:r>
            <a:br>
              <a:rPr lang="zh-CN" altLang="en-US" sz="6000" b="1" dirty="0" smtClean="0">
                <a:solidFill>
                  <a:srgbClr val="00246C"/>
                </a:solidFill>
                <a:latin typeface="黑体" pitchFamily="49" charset="-122"/>
                <a:ea typeface="黑体" pitchFamily="49" charset="-122"/>
                <a:sym typeface="Times New Roman" pitchFamily="18" charset="0"/>
              </a:rPr>
            </a:br>
            <a:r>
              <a:rPr lang="en-US" altLang="zh-CN" sz="6000" b="1" dirty="0" smtClean="0">
                <a:solidFill>
                  <a:srgbClr val="00246C"/>
                </a:solidFill>
                <a:latin typeface="黑体" pitchFamily="49" charset="-122"/>
                <a:ea typeface="黑体" pitchFamily="49" charset="-122"/>
                <a:sym typeface="Times New Roman" pitchFamily="18" charset="0"/>
              </a:rPr>
              <a:t>Network Computing</a:t>
            </a:r>
            <a:endParaRPr lang="zh-CN" altLang="en-US" sz="6000" b="1" dirty="0">
              <a:solidFill>
                <a:srgbClr val="00246C"/>
              </a:solidFill>
              <a:latin typeface="黑体" pitchFamily="49" charset="-122"/>
              <a:ea typeface="黑体" pitchFamily="49" charset="-122"/>
              <a:sym typeface="Times New Roman" pitchFamily="18" charset="0"/>
            </a:endParaRPr>
          </a:p>
        </p:txBody>
      </p:sp>
      <p:sp>
        <p:nvSpPr>
          <p:cNvPr id="4101" name="Text Box 7"/>
          <p:cNvSpPr txBox="1">
            <a:spLocks noChangeArrowheads="1"/>
          </p:cNvSpPr>
          <p:nvPr/>
        </p:nvSpPr>
        <p:spPr bwMode="auto">
          <a:xfrm>
            <a:off x="428596" y="4307612"/>
            <a:ext cx="8429684" cy="2062103"/>
          </a:xfrm>
          <a:prstGeom prst="rect">
            <a:avLst/>
          </a:prstGeom>
          <a:noFill/>
          <a:ln w="9525">
            <a:noFill/>
            <a:miter lim="800000"/>
            <a:headEnd/>
            <a:tailEnd/>
          </a:ln>
        </p:spPr>
        <p:txBody>
          <a:bodyPr wrap="square">
            <a:spAutoFit/>
          </a:bodyPr>
          <a:lstStyle/>
          <a:p>
            <a:pPr algn="ctr"/>
            <a:r>
              <a:rPr lang="zh-CN" altLang="en-US" sz="3200" dirty="0" smtClean="0">
                <a:latin typeface="微软雅黑" pitchFamily="34" charset="-122"/>
                <a:ea typeface="微软雅黑" pitchFamily="34" charset="-122"/>
                <a:sym typeface="宋体" pitchFamily="2" charset="-122"/>
              </a:rPr>
              <a:t>肖 侬</a:t>
            </a:r>
            <a:endParaRPr lang="en-US" altLang="zh-CN" sz="3200" dirty="0" smtClean="0">
              <a:latin typeface="微软雅黑" pitchFamily="34" charset="-122"/>
              <a:ea typeface="微软雅黑" pitchFamily="34" charset="-122"/>
              <a:sym typeface="宋体" pitchFamily="2" charset="-122"/>
            </a:endParaRPr>
          </a:p>
          <a:p>
            <a:pPr algn="ctr"/>
            <a:r>
              <a:rPr lang="zh-CN" altLang="en-US" sz="3200" dirty="0" smtClean="0">
                <a:latin typeface="微软雅黑" pitchFamily="34" charset="-122"/>
                <a:ea typeface="微软雅黑" pitchFamily="34" charset="-122"/>
                <a:sym typeface="宋体" pitchFamily="2" charset="-122"/>
                <a:hlinkClick r:id="rId5"/>
              </a:rPr>
              <a:t>中山大学数据科学与计算机学院</a:t>
            </a:r>
            <a:endParaRPr lang="en-US" altLang="zh-CN" sz="3200" dirty="0" smtClean="0">
              <a:latin typeface="微软雅黑" pitchFamily="34" charset="-122"/>
              <a:ea typeface="微软雅黑" pitchFamily="34" charset="-122"/>
              <a:sym typeface="宋体" pitchFamily="2" charset="-122"/>
              <a:hlinkClick r:id="rId5"/>
            </a:endParaRPr>
          </a:p>
          <a:p>
            <a:pPr algn="ctr"/>
            <a:r>
              <a:rPr lang="en-US" altLang="zh-CN" sz="3200" dirty="0" smtClean="0">
                <a:latin typeface="微软雅黑" pitchFamily="34" charset="-122"/>
                <a:ea typeface="微软雅黑" pitchFamily="34" charset="-122"/>
                <a:sym typeface="宋体" pitchFamily="2" charset="-122"/>
                <a:hlinkClick r:id="rId5"/>
              </a:rPr>
              <a:t>xiaon6@sysu.edu.cn</a:t>
            </a:r>
            <a:endParaRPr lang="en-US" altLang="zh-CN" sz="3200" dirty="0" smtClean="0">
              <a:latin typeface="微软雅黑" pitchFamily="34" charset="-122"/>
              <a:ea typeface="微软雅黑" pitchFamily="34" charset="-122"/>
              <a:sym typeface="宋体" pitchFamily="2" charset="-122"/>
            </a:endParaRPr>
          </a:p>
          <a:p>
            <a:pPr algn="ctr"/>
            <a:r>
              <a:rPr lang="en-US" altLang="zh-CN" sz="3200" dirty="0" smtClean="0">
                <a:latin typeface="微软雅黑" pitchFamily="34" charset="-122"/>
                <a:ea typeface="微软雅黑" pitchFamily="34" charset="-122"/>
                <a:sym typeface="宋体" pitchFamily="2" charset="-122"/>
              </a:rPr>
              <a:t>13808415213</a:t>
            </a:r>
            <a:endParaRPr lang="en-US" altLang="zh-CN" sz="3200" dirty="0">
              <a:latin typeface="微软雅黑" pitchFamily="34" charset="-122"/>
              <a:ea typeface="微软雅黑" pitchFamily="34" charset="-122"/>
              <a:sym typeface="宋体" pitchFamily="2" charset="-122"/>
            </a:endParaRPr>
          </a:p>
        </p:txBody>
      </p:sp>
    </p:spTree>
    <p:extLst>
      <p:ext uri="{BB962C8B-B14F-4D97-AF65-F5344CB8AC3E}">
        <p14:creationId xmlns:p14="http://schemas.microsoft.com/office/powerpoint/2010/main" val="283847043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altLang="en-US" sz="4000" dirty="0" smtClean="0">
                <a:latin typeface="黑体" pitchFamily="2" charset="-122"/>
                <a:ea typeface="黑体" pitchFamily="2" charset="-122"/>
              </a:rPr>
              <a:t>网络化的信息计算</a:t>
            </a:r>
            <a:endParaRPr lang="zh-CN" altLang="en-US" sz="4000" dirty="0" smtClean="0">
              <a:latin typeface="黑体" pitchFamily="2" charset="-122"/>
              <a:ea typeface="黑体" pitchFamily="2" charset="-122"/>
            </a:endParaRPr>
          </a:p>
        </p:txBody>
      </p:sp>
      <p:sp>
        <p:nvSpPr>
          <p:cNvPr id="54275" name="Rectangle 3"/>
          <p:cNvSpPr>
            <a:spLocks noGrp="1" noChangeArrowheads="1"/>
          </p:cNvSpPr>
          <p:nvPr>
            <p:ph type="body" idx="4294967295"/>
          </p:nvPr>
        </p:nvSpPr>
        <p:spPr>
          <a:xfrm>
            <a:off x="642910" y="1214422"/>
            <a:ext cx="7989887" cy="3214710"/>
          </a:xfrm>
        </p:spPr>
        <p:txBody>
          <a:bodyPr>
            <a:noAutofit/>
          </a:bodyPr>
          <a:lstStyle/>
          <a:p>
            <a:pPr marL="0" indent="0" algn="just">
              <a:lnSpc>
                <a:spcPct val="150000"/>
              </a:lnSpc>
              <a:buNone/>
            </a:pPr>
            <a:r>
              <a:rPr lang="zh-CN" altLang="en-US" sz="2800" b="0" dirty="0" smtClean="0"/>
              <a:t>网络中分布着巨大的计算资源、数据资源、软件资源、各种数字化设备和各种指挥控制管理系统等各类资源，共同构成了生产、传播和使用知识的重要载体，这些资源的有效聚合和充分利用，对社会生产力的发展具有决定性意义。</a:t>
            </a:r>
            <a:endParaRPr lang="en-US" altLang="zh-CN" sz="2800" b="0" dirty="0" smtClean="0"/>
          </a:p>
        </p:txBody>
      </p:sp>
      <p:sp>
        <p:nvSpPr>
          <p:cNvPr id="4" name="Rectangle 3"/>
          <p:cNvSpPr txBox="1">
            <a:spLocks noChangeArrowheads="1"/>
          </p:cNvSpPr>
          <p:nvPr/>
        </p:nvSpPr>
        <p:spPr>
          <a:xfrm>
            <a:off x="500034" y="4572008"/>
            <a:ext cx="7989887" cy="1928826"/>
          </a:xfrm>
          <a:prstGeom prst="rect">
            <a:avLst/>
          </a:prstGeom>
          <a:solidFill>
            <a:schemeClr val="accent1"/>
          </a:solidFill>
        </p:spPr>
        <p:txBody>
          <a:bodyPr vert="horz" lIns="91440" tIns="45720" rIns="91440" bIns="45720" rtlCol="0">
            <a:normAutofit fontScale="85000" lnSpcReduction="10000"/>
          </a:bodyPr>
          <a:lstStyle/>
          <a:p>
            <a:pPr lvl="0" algn="just">
              <a:lnSpc>
                <a:spcPct val="150000"/>
              </a:lnSpc>
              <a:spcBef>
                <a:spcPct val="20000"/>
              </a:spcBef>
            </a:pPr>
            <a:r>
              <a:rPr lang="zh-CN" altLang="en-US" sz="3500" dirty="0" smtClean="0">
                <a:solidFill>
                  <a:srgbClr val="FFFF00"/>
                </a:solidFill>
                <a:latin typeface="华文中宋" pitchFamily="2" charset="-122"/>
                <a:ea typeface="华文中宋" pitchFamily="2" charset="-122"/>
              </a:rPr>
              <a:t>以此为基础形成的</a:t>
            </a:r>
            <a:r>
              <a:rPr kumimoji="0" lang="zh-CN" altLang="en-US" sz="3500" b="0" i="0" u="none" strike="noStrike" kern="1200" cap="none" spc="0" normalizeH="0" baseline="0" noProof="0" dirty="0" smtClean="0">
                <a:ln>
                  <a:noFill/>
                </a:ln>
                <a:solidFill>
                  <a:srgbClr val="FFFF00"/>
                </a:solidFill>
                <a:effectLst/>
                <a:uLnTx/>
                <a:uFillTx/>
                <a:latin typeface="华文中宋" pitchFamily="2" charset="-122"/>
                <a:ea typeface="华文中宋" pitchFamily="2" charset="-122"/>
                <a:cs typeface="+mn-cs"/>
              </a:rPr>
              <a:t>网络化的信息计算</a:t>
            </a:r>
            <a:r>
              <a:rPr lang="zh-CN" altLang="en-US" sz="3500" dirty="0" smtClean="0">
                <a:solidFill>
                  <a:srgbClr val="FFFF00"/>
                </a:solidFill>
                <a:latin typeface="华文中宋" pitchFamily="2" charset="-122"/>
                <a:ea typeface="华文中宋" pitchFamily="2" charset="-122"/>
              </a:rPr>
              <a:t>模式</a:t>
            </a:r>
            <a:r>
              <a:rPr kumimoji="0" lang="zh-CN" altLang="en-US" sz="3500" b="0" i="0" u="none" strike="noStrike" kern="1200" cap="none" spc="0" normalizeH="0" baseline="0" noProof="0" dirty="0" smtClean="0">
                <a:ln>
                  <a:noFill/>
                </a:ln>
                <a:solidFill>
                  <a:srgbClr val="FFFF00"/>
                </a:solidFill>
                <a:effectLst/>
                <a:uLnTx/>
                <a:uFillTx/>
                <a:latin typeface="华文中宋" pitchFamily="2" charset="-122"/>
                <a:ea typeface="华文中宋" pitchFamily="2" charset="-122"/>
                <a:cs typeface="+mn-cs"/>
              </a:rPr>
              <a:t>（简称网络计算）</a:t>
            </a:r>
            <a:r>
              <a:rPr lang="zh-CN" altLang="en-US" sz="3500" dirty="0" smtClean="0">
                <a:solidFill>
                  <a:srgbClr val="FFFF00"/>
                </a:solidFill>
                <a:latin typeface="华文中宋" pitchFamily="2" charset="-122"/>
                <a:ea typeface="华文中宋" pitchFamily="2" charset="-122"/>
              </a:rPr>
              <a:t>正在深刻影响着知识经济时代。 </a:t>
            </a:r>
            <a:endParaRPr kumimoji="0" lang="zh-CN" altLang="en-US" sz="3200" b="0" i="0" u="none" strike="noStrike" kern="1200" cap="none" spc="0" normalizeH="0" baseline="0" noProof="0" dirty="0" smtClean="0">
              <a:ln>
                <a:noFill/>
              </a:ln>
              <a:solidFill>
                <a:srgbClr val="FFFF00"/>
              </a:solidFill>
              <a:effectLst/>
              <a:uLnTx/>
              <a:uFillTx/>
              <a:latin typeface="华文中宋" pitchFamily="2" charset="-122"/>
              <a:ea typeface="华文中宋" pitchFamily="2" charset="-122"/>
              <a:cs typeface="+mn-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圆角矩形 4"/>
          <p:cNvSpPr>
            <a:spLocks noChangeArrowheads="1"/>
          </p:cNvSpPr>
          <p:nvPr/>
        </p:nvSpPr>
        <p:spPr bwMode="auto">
          <a:xfrm>
            <a:off x="214282" y="2235766"/>
            <a:ext cx="7858180" cy="2621994"/>
          </a:xfrm>
          <a:prstGeom prst="roundRect">
            <a:avLst>
              <a:gd name="adj" fmla="val 16667"/>
            </a:avLst>
          </a:prstGeom>
          <a:solidFill>
            <a:srgbClr val="11A4DF"/>
          </a:solidFill>
          <a:ln w="9525" algn="ctr">
            <a:solidFill>
              <a:schemeClr val="tx1"/>
            </a:solidFill>
            <a:round/>
            <a:headEnd/>
            <a:tailEnd/>
          </a:ln>
        </p:spPr>
        <p:txBody>
          <a:bodyPr wrap="square">
            <a:spAutoFit/>
          </a:bodyPr>
          <a:lstStyle/>
          <a:p>
            <a:pPr algn="ctr">
              <a:defRPr/>
            </a:pPr>
            <a:r>
              <a:rPr lang="zh-CN" altLang="en-US" sz="6000" dirty="0" smtClean="0">
                <a:solidFill>
                  <a:srgbClr val="FFFF00"/>
                </a:solidFill>
                <a:latin typeface="黑体" pitchFamily="49" charset="-122"/>
                <a:ea typeface="黑体" pitchFamily="49" charset="-122"/>
              </a:rPr>
              <a:t>计算机界四大定律</a:t>
            </a:r>
            <a:endParaRPr lang="en-US" altLang="zh-CN" sz="6000" dirty="0" smtClean="0">
              <a:solidFill>
                <a:srgbClr val="FFFF00"/>
              </a:solidFill>
              <a:latin typeface="黑体" pitchFamily="49" charset="-122"/>
              <a:ea typeface="黑体" pitchFamily="49" charset="-122"/>
            </a:endParaRPr>
          </a:p>
          <a:p>
            <a:pPr algn="ctr">
              <a:defRPr/>
            </a:pPr>
            <a:endParaRPr lang="en-US" altLang="zh-CN" sz="4800" dirty="0" smtClean="0">
              <a:latin typeface="黑体" pitchFamily="49" charset="-122"/>
              <a:ea typeface="黑体" pitchFamily="49" charset="-122"/>
            </a:endParaRPr>
          </a:p>
          <a:p>
            <a:pPr algn="ctr">
              <a:defRPr/>
            </a:pPr>
            <a:r>
              <a:rPr lang="zh-CN" altLang="en-US" sz="4000" b="1" dirty="0" smtClean="0">
                <a:solidFill>
                  <a:srgbClr val="FFFF00"/>
                </a:solidFill>
                <a:latin typeface="黑体" pitchFamily="49" charset="-122"/>
                <a:ea typeface="黑体" pitchFamily="49" charset="-122"/>
              </a:rPr>
              <a:t>网络计算发展</a:t>
            </a:r>
            <a:r>
              <a:rPr lang="zh-CN" altLang="en-US" sz="4000" b="1" dirty="0">
                <a:solidFill>
                  <a:srgbClr val="FFFF00"/>
                </a:solidFill>
                <a:latin typeface="黑体" pitchFamily="49" charset="-122"/>
                <a:ea typeface="黑体" pitchFamily="49" charset="-122"/>
              </a:rPr>
              <a:t>的</a:t>
            </a:r>
            <a:r>
              <a:rPr lang="zh-CN" altLang="en-US" sz="4000" b="1" dirty="0" smtClean="0">
                <a:solidFill>
                  <a:srgbClr val="FFFF00"/>
                </a:solidFill>
                <a:latin typeface="黑体" pitchFamily="49" charset="-122"/>
                <a:ea typeface="黑体" pitchFamily="49" charset="-122"/>
              </a:rPr>
              <a:t>基石</a:t>
            </a:r>
            <a:endParaRPr lang="zh-CN" altLang="en-US" sz="4000" b="1" dirty="0">
              <a:solidFill>
                <a:srgbClr val="FFFF00"/>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nchor="ctr">
            <a:normAutofit/>
          </a:bodyPr>
          <a:lstStyle/>
          <a:p>
            <a:pPr eaLnBrk="1" hangingPunct="1"/>
            <a:r>
              <a:rPr altLang="en-US" dirty="0" smtClean="0"/>
              <a:t>计算机界第一定律</a:t>
            </a:r>
            <a:endParaRPr lang="zh-CN" altLang="en-US" dirty="0" smtClean="0"/>
          </a:p>
        </p:txBody>
      </p:sp>
      <p:sp>
        <p:nvSpPr>
          <p:cNvPr id="440323" name="Rectangle 3"/>
          <p:cNvSpPr>
            <a:spLocks noGrp="1" noChangeArrowheads="1"/>
          </p:cNvSpPr>
          <p:nvPr>
            <p:ph idx="1"/>
          </p:nvPr>
        </p:nvSpPr>
        <p:spPr>
          <a:xfrm>
            <a:off x="457200" y="1357298"/>
            <a:ext cx="8229600" cy="2428892"/>
          </a:xfrm>
        </p:spPr>
        <p:txBody>
          <a:bodyPr>
            <a:normAutofit/>
          </a:bodyPr>
          <a:lstStyle/>
          <a:p>
            <a:pPr>
              <a:lnSpc>
                <a:spcPct val="90000"/>
              </a:lnSpc>
            </a:pPr>
            <a:r>
              <a:rPr lang="en-US" altLang="zh-CN" dirty="0" smtClean="0"/>
              <a:t>1965</a:t>
            </a:r>
            <a:r>
              <a:rPr lang="zh-CN" altLang="en-US" dirty="0" smtClean="0"/>
              <a:t>年，摩尔发表摩尔定律</a:t>
            </a:r>
            <a:r>
              <a:rPr lang="en-US" altLang="zh-CN" sz="2800" dirty="0" smtClean="0"/>
              <a:t>(</a:t>
            </a:r>
            <a:r>
              <a:rPr lang="en-US" altLang="zh-CN" sz="2800" dirty="0" err="1" smtClean="0"/>
              <a:t>Moore’Law</a:t>
            </a:r>
            <a:r>
              <a:rPr lang="en-US" altLang="zh-CN" sz="2800" dirty="0" smtClean="0"/>
              <a:t>)</a:t>
            </a:r>
            <a:r>
              <a:rPr lang="zh-CN" altLang="en-US" dirty="0" smtClean="0"/>
              <a:t>：</a:t>
            </a:r>
            <a:r>
              <a:rPr lang="zh-CN" altLang="en-US" dirty="0" smtClean="0">
                <a:solidFill>
                  <a:srgbClr val="000099"/>
                </a:solidFill>
              </a:rPr>
              <a:t>集成电路上的元件数量每隔一年半左右增长一倍，性能也提升一倍</a:t>
            </a:r>
            <a:r>
              <a:rPr lang="zh-CN" altLang="en-US" dirty="0" smtClean="0"/>
              <a:t>，并大胆预测未来这种增长会延续下去。</a:t>
            </a:r>
            <a:endParaRPr lang="en-US" altLang="zh-CN" dirty="0" smtClean="0"/>
          </a:p>
          <a:p>
            <a:pPr>
              <a:lnSpc>
                <a:spcPct val="90000"/>
              </a:lnSpc>
            </a:pPr>
            <a:r>
              <a:rPr lang="zh-CN" altLang="en-US" dirty="0" smtClean="0"/>
              <a:t>已经持续了四十多年</a:t>
            </a:r>
            <a:endParaRPr lang="en-US" altLang="zh-CN" dirty="0" smtClean="0"/>
          </a:p>
          <a:p>
            <a:pPr>
              <a:lnSpc>
                <a:spcPct val="90000"/>
              </a:lnSpc>
            </a:pPr>
            <a:endParaRPr lang="zh-CN" altLang="en-US" dirty="0" smtClean="0"/>
          </a:p>
          <a:p>
            <a:pPr>
              <a:lnSpc>
                <a:spcPct val="90000"/>
              </a:lnSpc>
            </a:pPr>
            <a:endParaRPr lang="zh-CN" altLang="en-US" dirty="0" smtClean="0"/>
          </a:p>
        </p:txBody>
      </p:sp>
      <p:pic>
        <p:nvPicPr>
          <p:cNvPr id="5" name="Picture 3"/>
          <p:cNvPicPr>
            <a:picLocks noChangeAspect="1" noChangeArrowheads="1"/>
          </p:cNvPicPr>
          <p:nvPr/>
        </p:nvPicPr>
        <p:blipFill>
          <a:blip r:embed="rId3"/>
          <a:srcRect/>
          <a:stretch>
            <a:fillRect/>
          </a:stretch>
        </p:blipFill>
        <p:spPr bwMode="auto">
          <a:xfrm>
            <a:off x="5500694" y="3214686"/>
            <a:ext cx="3071835" cy="2862262"/>
          </a:xfrm>
          <a:prstGeom prst="rect">
            <a:avLst/>
          </a:prstGeom>
          <a:noFill/>
          <a:ln w="9525">
            <a:noFill/>
            <a:miter lim="800000"/>
            <a:headEnd/>
            <a:tailEnd/>
          </a:ln>
        </p:spPr>
      </p:pic>
      <p:pic>
        <p:nvPicPr>
          <p:cNvPr id="6" name="Picture 3"/>
          <p:cNvPicPr>
            <a:picLocks noChangeAspect="1" noChangeArrowheads="1"/>
          </p:cNvPicPr>
          <p:nvPr/>
        </p:nvPicPr>
        <p:blipFill>
          <a:blip r:embed="rId4"/>
          <a:srcRect/>
          <a:stretch>
            <a:fillRect/>
          </a:stretch>
        </p:blipFill>
        <p:spPr>
          <a:xfrm>
            <a:off x="571472" y="3710010"/>
            <a:ext cx="3390894" cy="1862130"/>
          </a:xfrm>
          <a:prstGeom prst="rect">
            <a:avLst/>
          </a:prstGeom>
        </p:spPr>
      </p:pic>
      <p:sp>
        <p:nvSpPr>
          <p:cNvPr id="7" name="矩形 6"/>
          <p:cNvSpPr/>
          <p:nvPr/>
        </p:nvSpPr>
        <p:spPr>
          <a:xfrm>
            <a:off x="537058" y="5429264"/>
            <a:ext cx="4677884" cy="1200329"/>
          </a:xfrm>
          <a:prstGeom prst="rect">
            <a:avLst/>
          </a:prstGeom>
        </p:spPr>
        <p:txBody>
          <a:bodyPr wrap="none">
            <a:spAutoFit/>
          </a:bodyPr>
          <a:lstStyle/>
          <a:p>
            <a:r>
              <a:rPr lang="zh-CN" altLang="en-US" sz="2400" b="1" dirty="0" smtClean="0">
                <a:latin typeface="黑体" pitchFamily="49" charset="-122"/>
                <a:ea typeface="黑体" pitchFamily="49" charset="-122"/>
              </a:rPr>
              <a:t>第一个商业微处理器：</a:t>
            </a:r>
            <a:r>
              <a:rPr lang="en-US" altLang="zh-CN" sz="2400" b="1" dirty="0" smtClean="0">
                <a:latin typeface="黑体" pitchFamily="49" charset="-122"/>
                <a:ea typeface="黑体" pitchFamily="49" charset="-122"/>
              </a:rPr>
              <a:t>Intel4004</a:t>
            </a:r>
          </a:p>
          <a:p>
            <a:r>
              <a:rPr lang="zh-CN" altLang="en-US" sz="2400" b="1" dirty="0" smtClean="0">
                <a:latin typeface="黑体" pitchFamily="49" charset="-122"/>
                <a:ea typeface="黑体" pitchFamily="49" charset="-122"/>
              </a:rPr>
              <a:t>芯片时钟频率为</a:t>
            </a:r>
            <a:r>
              <a:rPr lang="en-US" altLang="zh-CN" sz="2400" b="1" dirty="0" smtClean="0">
                <a:latin typeface="黑体" pitchFamily="49" charset="-122"/>
                <a:ea typeface="黑体" pitchFamily="49" charset="-122"/>
              </a:rPr>
              <a:t>750KHz</a:t>
            </a:r>
          </a:p>
          <a:p>
            <a:r>
              <a:rPr lang="zh-CN" altLang="en-US" sz="2400" b="1" dirty="0" smtClean="0">
                <a:latin typeface="黑体" pitchFamily="49" charset="-122"/>
                <a:ea typeface="黑体" pitchFamily="49" charset="-122"/>
              </a:rPr>
              <a:t>（</a:t>
            </a:r>
            <a:r>
              <a:rPr lang="en-US" altLang="zh-CN" sz="2400" b="1" dirty="0" smtClean="0">
                <a:latin typeface="黑体" pitchFamily="49" charset="-122"/>
                <a:ea typeface="黑体" pitchFamily="49" charset="-122"/>
              </a:rPr>
              <a:t>2300</a:t>
            </a:r>
            <a:r>
              <a:rPr lang="zh-CN" altLang="en-US" sz="2400" b="1" dirty="0" smtClean="0">
                <a:latin typeface="黑体" pitchFamily="49" charset="-122"/>
                <a:ea typeface="黑体" pitchFamily="49" charset="-122"/>
              </a:rPr>
              <a:t>个晶体管）</a:t>
            </a:r>
            <a:endParaRPr lang="zh-CN" altLang="en-US" sz="2400" b="1" dirty="0">
              <a:latin typeface="黑体" pitchFamily="49" charset="-122"/>
              <a:ea typeface="黑体" pitchFamily="49" charset="-122"/>
            </a:endParaRPr>
          </a:p>
        </p:txBody>
      </p:sp>
      <p:sp>
        <p:nvSpPr>
          <p:cNvPr id="8" name="矩形 7"/>
          <p:cNvSpPr/>
          <p:nvPr/>
        </p:nvSpPr>
        <p:spPr>
          <a:xfrm>
            <a:off x="5429256" y="6215082"/>
            <a:ext cx="3570208" cy="400110"/>
          </a:xfrm>
          <a:prstGeom prst="rect">
            <a:avLst/>
          </a:prstGeom>
        </p:spPr>
        <p:txBody>
          <a:bodyPr wrap="none">
            <a:spAutoFit/>
          </a:bodyPr>
          <a:lstStyle/>
          <a:p>
            <a:r>
              <a:rPr lang="en-US" altLang="zh-CN" sz="2000" dirty="0" smtClean="0">
                <a:latin typeface="华文中宋" pitchFamily="2" charset="-122"/>
                <a:ea typeface="华文中宋" pitchFamily="2" charset="-122"/>
                <a:hlinkClick r:id="rId5" action="ppaction://hlinkfile"/>
              </a:rPr>
              <a:t>Intel</a:t>
            </a:r>
            <a:r>
              <a:rPr lang="zh-CN" altLang="en-US" sz="2000" dirty="0" smtClean="0">
                <a:latin typeface="华文中宋" pitchFamily="2" charset="-122"/>
                <a:ea typeface="华文中宋" pitchFamily="2" charset="-122"/>
                <a:hlinkClick r:id="rId5" action="ppaction://hlinkfile"/>
              </a:rPr>
              <a:t>创始人之一：戈登</a:t>
            </a:r>
            <a:r>
              <a:rPr lang="en-US" altLang="zh-CN" sz="2000" dirty="0" smtClean="0">
                <a:latin typeface="华文中宋" pitchFamily="2" charset="-122"/>
                <a:ea typeface="华文中宋" pitchFamily="2" charset="-122"/>
                <a:hlinkClick r:id="rId5" action="ppaction://hlinkfile"/>
              </a:rPr>
              <a:t>·</a:t>
            </a:r>
            <a:r>
              <a:rPr lang="zh-CN" altLang="en-US" sz="2000" dirty="0" smtClean="0">
                <a:latin typeface="华文中宋" pitchFamily="2" charset="-122"/>
                <a:ea typeface="华文中宋" pitchFamily="2" charset="-122"/>
                <a:hlinkClick r:id="rId5" action="ppaction://hlinkfile"/>
              </a:rPr>
              <a:t>摩尔</a:t>
            </a:r>
            <a:endParaRPr lang="zh-CN" altLang="en-US" sz="2000" dirty="0">
              <a:latin typeface="华文中宋" pitchFamily="2" charset="-122"/>
              <a:ea typeface="华文中宋"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zh-CN" altLang="en-US" smtClean="0">
                <a:latin typeface="黑体" pitchFamily="2" charset="-122"/>
                <a:ea typeface="黑体" pitchFamily="2" charset="-122"/>
              </a:rPr>
              <a:t>摩尔定律</a:t>
            </a:r>
          </a:p>
        </p:txBody>
      </p:sp>
      <p:pic>
        <p:nvPicPr>
          <p:cNvPr id="47107" name="图片 2" descr="20300001227198133601293811761.jpg"/>
          <p:cNvPicPr>
            <a:picLocks noChangeAspect="1"/>
          </p:cNvPicPr>
          <p:nvPr/>
        </p:nvPicPr>
        <p:blipFill>
          <a:blip r:embed="rId3"/>
          <a:srcRect/>
          <a:stretch>
            <a:fillRect/>
          </a:stretch>
        </p:blipFill>
        <p:spPr bwMode="auto">
          <a:xfrm>
            <a:off x="357158" y="1100139"/>
            <a:ext cx="7572428" cy="5615009"/>
          </a:xfrm>
          <a:prstGeom prst="rect">
            <a:avLst/>
          </a:prstGeom>
          <a:noFill/>
          <a:ln w="9525">
            <a:noFill/>
            <a:miter lim="800000"/>
            <a:headEnd/>
            <a:tailEnd/>
          </a:ln>
        </p:spPr>
      </p:pic>
      <p:pic>
        <p:nvPicPr>
          <p:cNvPr id="47108" name="Picture 4" descr="个">
            <a:hlinkClick r:id="rId4" tooltip="个"/>
          </p:cNvPr>
          <p:cNvPicPr>
            <a:picLocks noChangeAspect="1" noChangeArrowheads="1"/>
          </p:cNvPicPr>
          <p:nvPr/>
        </p:nvPicPr>
        <p:blipFill>
          <a:blip r:embed="rId5"/>
          <a:srcRect/>
          <a:stretch>
            <a:fillRect/>
          </a:stretch>
        </p:blipFill>
        <p:spPr bwMode="auto">
          <a:xfrm>
            <a:off x="6929454" y="5143512"/>
            <a:ext cx="2173287" cy="1557337"/>
          </a:xfrm>
          <a:prstGeom prst="rect">
            <a:avLst/>
          </a:prstGeom>
          <a:noFill/>
          <a:ln w="9525">
            <a:noFill/>
            <a:miter lim="800000"/>
            <a:headEnd/>
            <a:tailEnd/>
          </a:ln>
        </p:spPr>
      </p:pic>
    </p:spTree>
  </p:cSld>
  <p:clrMapOvr>
    <a:masterClrMapping/>
  </p:clrMapOvr>
  <p:transition>
    <p:strips/>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3"/>
          <p:cNvPicPr>
            <a:picLocks noChangeAspect="1" noChangeArrowheads="1"/>
          </p:cNvPicPr>
          <p:nvPr/>
        </p:nvPicPr>
        <p:blipFill>
          <a:blip r:embed="rId3"/>
          <a:srcRect/>
          <a:stretch>
            <a:fillRect/>
          </a:stretch>
        </p:blipFill>
        <p:spPr bwMode="auto">
          <a:xfrm>
            <a:off x="0" y="500063"/>
            <a:ext cx="9186863" cy="6276975"/>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50179" name="标题 3"/>
          <p:cNvSpPr>
            <a:spLocks noGrp="1"/>
          </p:cNvSpPr>
          <p:nvPr>
            <p:ph type="title"/>
          </p:nvPr>
        </p:nvSpPr>
        <p:spPr>
          <a:xfrm>
            <a:off x="2714625" y="214313"/>
            <a:ext cx="3571875" cy="311150"/>
          </a:xfrm>
        </p:spPr>
        <p:txBody>
          <a:bodyPr>
            <a:normAutofit fontScale="90000"/>
          </a:bodyPr>
          <a:lstStyle/>
          <a:p>
            <a:r>
              <a:rPr lang="en-US" altLang="zh-CN" sz="1800" smtClean="0"/>
              <a:t>2011</a:t>
            </a:r>
            <a:r>
              <a:rPr lang="zh-CN" altLang="en-US" sz="1800" smtClean="0"/>
              <a:t>年</a:t>
            </a:r>
            <a:r>
              <a:rPr lang="en-US" altLang="zh-CN" sz="1800" smtClean="0"/>
              <a:t>9</a:t>
            </a:r>
            <a:r>
              <a:rPr lang="zh-CN" altLang="en-US" sz="1800" smtClean="0"/>
              <a:t>月</a:t>
            </a:r>
            <a:r>
              <a:rPr lang="en-US" altLang="zh-CN" sz="1800" smtClean="0"/>
              <a:t>CPU</a:t>
            </a:r>
            <a:r>
              <a:rPr lang="zh-CN" altLang="en-US" sz="1800" smtClean="0"/>
              <a:t>速度测试比较</a:t>
            </a:r>
          </a:p>
        </p:txBody>
      </p:sp>
    </p:spTree>
  </p:cSld>
  <p:clrMapOvr>
    <a:masterClrMapping/>
  </p:clrMapOvr>
  <p:transition>
    <p:strips/>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dirty="0" smtClean="0"/>
              <a:t>计算机第二定律：贝尔定律</a:t>
            </a:r>
            <a:endParaRPr lang="zh-CN" altLang="en-US" dirty="0"/>
          </a:p>
        </p:txBody>
      </p:sp>
      <p:sp>
        <p:nvSpPr>
          <p:cNvPr id="3" name="内容占位符 2"/>
          <p:cNvSpPr>
            <a:spLocks noGrp="1"/>
          </p:cNvSpPr>
          <p:nvPr>
            <p:ph idx="1"/>
          </p:nvPr>
        </p:nvSpPr>
        <p:spPr>
          <a:xfrm>
            <a:off x="457200" y="1071547"/>
            <a:ext cx="8229600" cy="2500330"/>
          </a:xfrm>
        </p:spPr>
        <p:txBody>
          <a:bodyPr>
            <a:normAutofit lnSpcReduction="10000"/>
          </a:bodyPr>
          <a:lstStyle/>
          <a:p>
            <a:r>
              <a:rPr lang="en-US" sz="2800" dirty="0" smtClean="0"/>
              <a:t>“</a:t>
            </a:r>
            <a:r>
              <a:rPr lang="zh-CN" altLang="en-US" sz="2800" dirty="0" smtClean="0"/>
              <a:t>贝尔定律</a:t>
            </a:r>
            <a:r>
              <a:rPr lang="en-US" sz="2800" dirty="0" smtClean="0"/>
              <a:t>”(Bell’s Law)</a:t>
            </a:r>
            <a:r>
              <a:rPr lang="zh-CN" altLang="en-US" sz="2800" dirty="0" smtClean="0"/>
              <a:t>：微处理器的价格和体积每</a:t>
            </a:r>
            <a:r>
              <a:rPr lang="en-US" altLang="zh-CN" sz="2800" dirty="0" smtClean="0"/>
              <a:t>18</a:t>
            </a:r>
            <a:r>
              <a:rPr lang="zh-CN" altLang="en-US" sz="2800" dirty="0" smtClean="0"/>
              <a:t>个月减小一倍</a:t>
            </a:r>
            <a:endParaRPr lang="en-US" sz="2800" dirty="0" smtClean="0"/>
          </a:p>
          <a:p>
            <a:r>
              <a:rPr lang="zh-CN" altLang="en-US" sz="2800" dirty="0" smtClean="0"/>
              <a:t>两大定律互相补充：</a:t>
            </a:r>
            <a:endParaRPr lang="en-US" altLang="zh-CN" sz="2800" dirty="0" smtClean="0"/>
          </a:p>
          <a:p>
            <a:pPr lvl="1"/>
            <a:r>
              <a:rPr lang="zh-CN" altLang="en-US" sz="2400" dirty="0" smtClean="0"/>
              <a:t>计算能力不变，</a:t>
            </a:r>
            <a:r>
              <a:rPr lang="en-US" altLang="zh-CN" sz="2400" dirty="0" smtClean="0"/>
              <a:t>CPU</a:t>
            </a:r>
            <a:r>
              <a:rPr lang="zh-CN" altLang="en-US" sz="2400" dirty="0" smtClean="0"/>
              <a:t>价格和体积每１８个月减小一倍</a:t>
            </a:r>
            <a:endParaRPr lang="en-US" altLang="zh-CN" sz="2400" dirty="0" smtClean="0"/>
          </a:p>
          <a:p>
            <a:pPr lvl="1"/>
            <a:r>
              <a:rPr lang="zh-CN" altLang="en-US" sz="2400" dirty="0" smtClean="0"/>
              <a:t>同价位</a:t>
            </a:r>
            <a:r>
              <a:rPr lang="en-US" altLang="zh-CN" sz="2400" dirty="0" smtClean="0"/>
              <a:t>CPU</a:t>
            </a:r>
            <a:r>
              <a:rPr lang="zh-CN" altLang="en-US" sz="2400" dirty="0" smtClean="0"/>
              <a:t>速度越变越快，同等速度</a:t>
            </a:r>
            <a:r>
              <a:rPr lang="en-US" altLang="zh-CN" sz="2400" dirty="0" smtClean="0"/>
              <a:t>CPU</a:t>
            </a:r>
            <a:r>
              <a:rPr lang="zh-CN" altLang="en-US" sz="2400" dirty="0" smtClean="0"/>
              <a:t>越来越便宜。</a:t>
            </a:r>
          </a:p>
          <a:p>
            <a:endParaRPr lang="zh-CN" altLang="en-US" dirty="0"/>
          </a:p>
        </p:txBody>
      </p:sp>
      <p:pic>
        <p:nvPicPr>
          <p:cNvPr id="4" name="Picture 2" descr="http://server.chinabyte.com/imagelist/2008/109/zb7958qa9ge2.jpg"/>
          <p:cNvPicPr>
            <a:picLocks noChangeAspect="1" noChangeArrowheads="1"/>
          </p:cNvPicPr>
          <p:nvPr/>
        </p:nvPicPr>
        <p:blipFill>
          <a:blip r:embed="rId2" cstate="print"/>
          <a:srcRect/>
          <a:stretch>
            <a:fillRect/>
          </a:stretch>
        </p:blipFill>
        <p:spPr bwMode="auto">
          <a:xfrm>
            <a:off x="0" y="3500438"/>
            <a:ext cx="2143140" cy="1285884"/>
          </a:xfrm>
          <a:prstGeom prst="rect">
            <a:avLst/>
          </a:prstGeom>
          <a:noFill/>
        </p:spPr>
      </p:pic>
      <p:pic>
        <p:nvPicPr>
          <p:cNvPr id="5" name="Picture 6" descr="0"/>
          <p:cNvPicPr>
            <a:picLocks noChangeAspect="1" noChangeArrowheads="1"/>
          </p:cNvPicPr>
          <p:nvPr/>
        </p:nvPicPr>
        <p:blipFill>
          <a:blip r:embed="rId3"/>
          <a:srcRect/>
          <a:stretch>
            <a:fillRect/>
          </a:stretch>
        </p:blipFill>
        <p:spPr bwMode="auto">
          <a:xfrm>
            <a:off x="2214546" y="3500438"/>
            <a:ext cx="1857388" cy="1219196"/>
          </a:xfrm>
          <a:prstGeom prst="rect">
            <a:avLst/>
          </a:prstGeom>
          <a:noFill/>
        </p:spPr>
      </p:pic>
      <p:pic>
        <p:nvPicPr>
          <p:cNvPr id="6" name="Picture 14" descr="00"/>
          <p:cNvPicPr>
            <a:picLocks noChangeAspect="1" noChangeArrowheads="1"/>
          </p:cNvPicPr>
          <p:nvPr/>
        </p:nvPicPr>
        <p:blipFill>
          <a:blip r:embed="rId4"/>
          <a:srcRect/>
          <a:stretch>
            <a:fillRect/>
          </a:stretch>
        </p:blipFill>
        <p:spPr bwMode="auto">
          <a:xfrm>
            <a:off x="4286248" y="3571876"/>
            <a:ext cx="2143110" cy="1314441"/>
          </a:xfrm>
          <a:prstGeom prst="rect">
            <a:avLst/>
          </a:prstGeom>
          <a:noFill/>
        </p:spPr>
      </p:pic>
      <p:pic>
        <p:nvPicPr>
          <p:cNvPr id="7" name="Picture 22" descr="4"/>
          <p:cNvPicPr>
            <a:picLocks noChangeAspect="1" noChangeArrowheads="1"/>
          </p:cNvPicPr>
          <p:nvPr/>
        </p:nvPicPr>
        <p:blipFill>
          <a:blip r:embed="rId5"/>
          <a:srcRect/>
          <a:stretch>
            <a:fillRect/>
          </a:stretch>
        </p:blipFill>
        <p:spPr bwMode="auto">
          <a:xfrm>
            <a:off x="0" y="4786274"/>
            <a:ext cx="2643174" cy="2071726"/>
          </a:xfrm>
          <a:prstGeom prst="rect">
            <a:avLst/>
          </a:prstGeom>
          <a:noFill/>
        </p:spPr>
      </p:pic>
      <p:pic>
        <p:nvPicPr>
          <p:cNvPr id="9" name="Picture 16" descr="486"/>
          <p:cNvPicPr>
            <a:picLocks noChangeAspect="1" noChangeArrowheads="1"/>
          </p:cNvPicPr>
          <p:nvPr/>
        </p:nvPicPr>
        <p:blipFill>
          <a:blip r:embed="rId6"/>
          <a:srcRect/>
          <a:stretch>
            <a:fillRect/>
          </a:stretch>
        </p:blipFill>
        <p:spPr bwMode="auto">
          <a:xfrm>
            <a:off x="6786578" y="3571876"/>
            <a:ext cx="2071702" cy="1214422"/>
          </a:xfrm>
          <a:prstGeom prst="rect">
            <a:avLst/>
          </a:prstGeom>
          <a:noFill/>
        </p:spPr>
      </p:pic>
      <p:pic>
        <p:nvPicPr>
          <p:cNvPr id="10" name="Picture 24" descr="30"/>
          <p:cNvPicPr>
            <a:picLocks noChangeAspect="1" noChangeArrowheads="1"/>
          </p:cNvPicPr>
          <p:nvPr/>
        </p:nvPicPr>
        <p:blipFill>
          <a:blip r:embed="rId7"/>
          <a:srcRect l="5499" t="7500" r="4501" b="9999"/>
          <a:stretch>
            <a:fillRect/>
          </a:stretch>
        </p:blipFill>
        <p:spPr bwMode="auto">
          <a:xfrm>
            <a:off x="3071802" y="4929198"/>
            <a:ext cx="2714644" cy="1571636"/>
          </a:xfrm>
          <a:prstGeom prst="rect">
            <a:avLst/>
          </a:prstGeom>
          <a:noFill/>
        </p:spPr>
      </p:pic>
      <p:pic>
        <p:nvPicPr>
          <p:cNvPr id="8" name="Picture 26" descr="2"/>
          <p:cNvPicPr>
            <a:picLocks noChangeAspect="1" noChangeArrowheads="1"/>
          </p:cNvPicPr>
          <p:nvPr/>
        </p:nvPicPr>
        <p:blipFill>
          <a:blip r:embed="rId8"/>
          <a:srcRect l="8383" r="7185"/>
          <a:stretch>
            <a:fillRect/>
          </a:stretch>
        </p:blipFill>
        <p:spPr bwMode="auto">
          <a:xfrm>
            <a:off x="5572132" y="4786322"/>
            <a:ext cx="3357586" cy="171448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dissolv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descr="KPCB报告：全球社交网络加速向移动网络发展"/>
          <p:cNvPicPr>
            <a:picLocks noChangeAspect="1" noChangeArrowheads="1"/>
          </p:cNvPicPr>
          <p:nvPr/>
        </p:nvPicPr>
        <p:blipFill>
          <a:blip r:embed="rId3"/>
          <a:srcRect/>
          <a:stretch>
            <a:fillRect/>
          </a:stretch>
        </p:blipFill>
        <p:spPr bwMode="auto">
          <a:xfrm>
            <a:off x="250825" y="1303338"/>
            <a:ext cx="8612188" cy="4718050"/>
          </a:xfrm>
          <a:prstGeom prst="rect">
            <a:avLst/>
          </a:prstGeom>
          <a:noFill/>
          <a:ln w="9525">
            <a:noFill/>
            <a:miter lim="800000"/>
            <a:headEnd/>
            <a:tailEnd/>
          </a:ln>
        </p:spPr>
      </p:pic>
      <p:sp>
        <p:nvSpPr>
          <p:cNvPr id="51203" name="Rectangle 2"/>
          <p:cNvSpPr>
            <a:spLocks noGrp="1" noChangeArrowheads="1"/>
          </p:cNvSpPr>
          <p:nvPr>
            <p:ph type="title"/>
          </p:nvPr>
        </p:nvSpPr>
        <p:spPr/>
        <p:txBody>
          <a:bodyPr/>
          <a:lstStyle/>
          <a:p>
            <a:pPr eaLnBrk="1" hangingPunct="1"/>
            <a:r>
              <a:rPr lang="zh-CN" altLang="en-US" smtClean="0">
                <a:latin typeface="黑体" pitchFamily="2" charset="-122"/>
                <a:ea typeface="黑体" pitchFamily="2" charset="-122"/>
              </a:rPr>
              <a:t>电脑发展趋势</a:t>
            </a:r>
          </a:p>
        </p:txBody>
      </p:sp>
    </p:spTree>
  </p:cSld>
  <p:clrMapOvr>
    <a:masterClrMapping/>
  </p:clrMapOvr>
  <p:transition>
    <p:strips/>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zh-CN" altLang="en-US" smtClean="0">
                <a:latin typeface="黑体" pitchFamily="2" charset="-122"/>
                <a:ea typeface="黑体" pitchFamily="2" charset="-122"/>
              </a:rPr>
              <a:t>半导体发展挑战</a:t>
            </a:r>
          </a:p>
        </p:txBody>
      </p:sp>
      <p:sp>
        <p:nvSpPr>
          <p:cNvPr id="6" name="内容占位符 5"/>
          <p:cNvSpPr>
            <a:spLocks noGrp="1"/>
          </p:cNvSpPr>
          <p:nvPr>
            <p:ph idx="1"/>
          </p:nvPr>
        </p:nvSpPr>
        <p:spPr>
          <a:xfrm>
            <a:off x="457200" y="1214422"/>
            <a:ext cx="8229600" cy="4911741"/>
          </a:xfrm>
        </p:spPr>
        <p:txBody>
          <a:bodyPr>
            <a:normAutofit/>
          </a:bodyPr>
          <a:lstStyle/>
          <a:p>
            <a:pPr>
              <a:defRPr/>
            </a:pPr>
            <a:r>
              <a:rPr lang="zh-CN" altLang="en-US" dirty="0" smtClean="0">
                <a:latin typeface="+mn-ea"/>
              </a:rPr>
              <a:t>今天摩尔定律仍旧有效</a:t>
            </a:r>
            <a:endParaRPr lang="en-US" altLang="zh-CN" dirty="0" smtClean="0">
              <a:latin typeface="+mn-ea"/>
            </a:endParaRPr>
          </a:p>
          <a:p>
            <a:pPr lvl="1">
              <a:defRPr/>
            </a:pPr>
            <a:r>
              <a:rPr lang="en-US" altLang="zh-CN" dirty="0" smtClean="0">
                <a:latin typeface="+mn-ea"/>
              </a:rPr>
              <a:t>2020</a:t>
            </a:r>
            <a:r>
              <a:rPr lang="zh-CN" altLang="en-US" dirty="0" smtClean="0">
                <a:latin typeface="+mn-ea"/>
              </a:rPr>
              <a:t>年前后以硅材料为基础的半导体集成度越来越高，将面临一系列的重大挑战</a:t>
            </a:r>
            <a:r>
              <a:rPr lang="en-US" altLang="zh-CN" dirty="0" smtClean="0">
                <a:latin typeface="+mn-ea"/>
              </a:rPr>
              <a:t>;</a:t>
            </a:r>
          </a:p>
          <a:p>
            <a:pPr lvl="1">
              <a:defRPr/>
            </a:pPr>
            <a:r>
              <a:rPr lang="zh-CN" altLang="en-US" dirty="0" smtClean="0">
                <a:latin typeface="+mn-ea"/>
              </a:rPr>
              <a:t>致使采用现行工艺的半导体器件不能正常工作，摩尔定律是否还有效？</a:t>
            </a:r>
            <a:endParaRPr lang="en-US" altLang="zh-CN" dirty="0" smtClean="0">
              <a:latin typeface="+mn-ea"/>
            </a:endParaRPr>
          </a:p>
          <a:p>
            <a:pPr>
              <a:defRPr/>
            </a:pPr>
            <a:r>
              <a:rPr lang="zh-CN" altLang="en-US" dirty="0" smtClean="0">
                <a:latin typeface="+mn-ea"/>
              </a:rPr>
              <a:t>但是，采用新的材料和工艺，微处理器将可能仍旧有高速的发展</a:t>
            </a:r>
            <a:endParaRPr lang="en-US" altLang="zh-CN" dirty="0" smtClean="0">
              <a:latin typeface="+mn-ea"/>
            </a:endParaRPr>
          </a:p>
          <a:p>
            <a:endParaRPr lang="zh-CN" altLang="en-US" dirty="0"/>
          </a:p>
        </p:txBody>
      </p:sp>
      <p:pic>
        <p:nvPicPr>
          <p:cNvPr id="52228" name="Picture 4" descr="集成电路">
            <a:hlinkClick r:id="rId3" tooltip="集成电路"/>
          </p:cNvPr>
          <p:cNvPicPr>
            <a:picLocks noChangeAspect="1" noChangeArrowheads="1"/>
          </p:cNvPicPr>
          <p:nvPr/>
        </p:nvPicPr>
        <p:blipFill>
          <a:blip r:embed="rId4"/>
          <a:srcRect/>
          <a:stretch>
            <a:fillRect/>
          </a:stretch>
        </p:blipFill>
        <p:spPr bwMode="auto">
          <a:xfrm>
            <a:off x="500034" y="4857760"/>
            <a:ext cx="2355850" cy="1673225"/>
          </a:xfrm>
          <a:prstGeom prst="rect">
            <a:avLst/>
          </a:prstGeom>
          <a:noFill/>
          <a:ln w="9525">
            <a:noFill/>
            <a:miter lim="800000"/>
            <a:headEnd/>
            <a:tailEnd/>
          </a:ln>
        </p:spPr>
      </p:pic>
      <p:pic>
        <p:nvPicPr>
          <p:cNvPr id="553986" name="Picture 2" descr="http://img.club.pchome.net/product/forum/201104/05/104847i6ue0ekfieiu9062.jpg"/>
          <p:cNvPicPr>
            <a:picLocks noChangeAspect="1" noChangeArrowheads="1"/>
          </p:cNvPicPr>
          <p:nvPr/>
        </p:nvPicPr>
        <p:blipFill>
          <a:blip r:embed="rId5"/>
          <a:srcRect/>
          <a:stretch>
            <a:fillRect/>
          </a:stretch>
        </p:blipFill>
        <p:spPr bwMode="auto">
          <a:xfrm>
            <a:off x="3000364" y="5072074"/>
            <a:ext cx="2500330" cy="1500174"/>
          </a:xfrm>
          <a:prstGeom prst="rect">
            <a:avLst/>
          </a:prstGeom>
          <a:noFill/>
        </p:spPr>
      </p:pic>
      <p:pic>
        <p:nvPicPr>
          <p:cNvPr id="8" name="Picture 4" descr="http://www.zenha.net/images/201109/20110908113322.jpg"/>
          <p:cNvPicPr>
            <a:picLocks noChangeAspect="1" noChangeArrowheads="1"/>
          </p:cNvPicPr>
          <p:nvPr/>
        </p:nvPicPr>
        <p:blipFill>
          <a:blip r:embed="rId6"/>
          <a:srcRect/>
          <a:stretch>
            <a:fillRect/>
          </a:stretch>
        </p:blipFill>
        <p:spPr bwMode="auto">
          <a:xfrm>
            <a:off x="5786446" y="5000636"/>
            <a:ext cx="3286125" cy="1695434"/>
          </a:xfrm>
          <a:prstGeom prst="rect">
            <a:avLst/>
          </a:prstGeom>
          <a:noFill/>
        </p:spPr>
      </p:pic>
    </p:spTree>
  </p:cSld>
  <p:clrMapOvr>
    <a:masterClrMapping/>
  </p:clrMapOvr>
  <p:transition>
    <p:strips/>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noAutofit/>
          </a:bodyPr>
          <a:lstStyle/>
          <a:p>
            <a:r>
              <a:rPr altLang="en-US" dirty="0" smtClean="0"/>
              <a:t>计算机网络</a:t>
            </a:r>
            <a:endParaRPr lang="zh-CN" altLang="en-US" sz="4800" b="0" dirty="0"/>
          </a:p>
        </p:txBody>
      </p:sp>
      <p:sp>
        <p:nvSpPr>
          <p:cNvPr id="292868" name="Rectangle 4"/>
          <p:cNvSpPr>
            <a:spLocks noChangeArrowheads="1"/>
          </p:cNvSpPr>
          <p:nvPr/>
        </p:nvSpPr>
        <p:spPr bwMode="auto">
          <a:xfrm>
            <a:off x="2205038" y="1662113"/>
            <a:ext cx="9144000" cy="0"/>
          </a:xfrm>
          <a:prstGeom prst="rect">
            <a:avLst/>
          </a:prstGeom>
          <a:noFill/>
          <a:ln w="9525">
            <a:noFill/>
            <a:miter lim="800000"/>
            <a:headEnd/>
            <a:tailEnd/>
          </a:ln>
          <a:effectLst/>
        </p:spPr>
        <p:txBody>
          <a:bodyPr>
            <a:spAutoFit/>
          </a:bodyPr>
          <a:lstStyle/>
          <a:p>
            <a:endParaRPr lang="zh-CN" altLang="en-US"/>
          </a:p>
        </p:txBody>
      </p:sp>
      <p:sp>
        <p:nvSpPr>
          <p:cNvPr id="5" name="AutoShape 5"/>
          <p:cNvSpPr>
            <a:spLocks noChangeArrowheads="1"/>
          </p:cNvSpPr>
          <p:nvPr/>
        </p:nvSpPr>
        <p:spPr bwMode="auto">
          <a:xfrm>
            <a:off x="357158" y="1214422"/>
            <a:ext cx="4429156" cy="4572032"/>
          </a:xfrm>
          <a:prstGeom prst="roundRect">
            <a:avLst>
              <a:gd name="adj" fmla="val 10699"/>
            </a:avLst>
          </a:prstGeom>
          <a:solidFill>
            <a:srgbClr val="11A4DF"/>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lIns="180000" tIns="0" rIns="64270" bIns="0" anchor="ctr">
            <a:flatTx/>
          </a:bodyPr>
          <a:lstStyle/>
          <a:p>
            <a:pPr algn="just">
              <a:lnSpc>
                <a:spcPct val="110000"/>
              </a:lnSpc>
              <a:defRPr/>
            </a:pPr>
            <a:r>
              <a:rPr lang="zh-CN" altLang="en-US" sz="3200" dirty="0">
                <a:solidFill>
                  <a:schemeClr val="tx1"/>
                </a:solidFill>
              </a:rPr>
              <a:t>   </a:t>
            </a:r>
            <a:r>
              <a:rPr lang="zh-CN" altLang="en-US" sz="3200" b="1" dirty="0" smtClean="0">
                <a:solidFill>
                  <a:srgbClr val="FFFF00"/>
                </a:solidFill>
                <a:latin typeface="华文中宋" pitchFamily="2" charset="-122"/>
                <a:ea typeface="华文中宋" pitchFamily="2" charset="-122"/>
              </a:rPr>
              <a:t>利用</a:t>
            </a:r>
            <a:r>
              <a:rPr lang="zh-CN" altLang="en-US" sz="3200" b="1" u="sng" dirty="0">
                <a:solidFill>
                  <a:schemeClr val="tx1"/>
                </a:solidFill>
                <a:latin typeface="华文中宋" pitchFamily="2" charset="-122"/>
                <a:ea typeface="华文中宋" pitchFamily="2" charset="-122"/>
              </a:rPr>
              <a:t>通信信道</a:t>
            </a:r>
            <a:r>
              <a:rPr lang="zh-CN" altLang="en-US" sz="3200" b="1" dirty="0">
                <a:solidFill>
                  <a:srgbClr val="FFFF00"/>
                </a:solidFill>
                <a:latin typeface="华文中宋" pitchFamily="2" charset="-122"/>
                <a:ea typeface="华文中宋" pitchFamily="2" charset="-122"/>
              </a:rPr>
              <a:t>，</a:t>
            </a:r>
            <a:r>
              <a:rPr lang="zh-CN" altLang="en-US" sz="3200" b="1" dirty="0" smtClean="0">
                <a:solidFill>
                  <a:srgbClr val="FFFF00"/>
                </a:solidFill>
                <a:latin typeface="华文中宋" pitchFamily="2" charset="-122"/>
                <a:ea typeface="华文中宋" pitchFamily="2" charset="-122"/>
              </a:rPr>
              <a:t>将地理上</a:t>
            </a:r>
            <a:r>
              <a:rPr lang="zh-CN" altLang="en-US" sz="3200" b="1" dirty="0">
                <a:solidFill>
                  <a:srgbClr val="FFFF00"/>
                </a:solidFill>
                <a:latin typeface="华文中宋" pitchFamily="2" charset="-122"/>
                <a:ea typeface="华文中宋" pitchFamily="2" charset="-122"/>
              </a:rPr>
              <a:t>分布</a:t>
            </a:r>
            <a:r>
              <a:rPr lang="zh-CN" altLang="en-US" sz="3200" b="1" dirty="0" smtClean="0">
                <a:solidFill>
                  <a:srgbClr val="FFFF00"/>
                </a:solidFill>
                <a:latin typeface="华文中宋" pitchFamily="2" charset="-122"/>
                <a:ea typeface="华文中宋" pitchFamily="2" charset="-122"/>
              </a:rPr>
              <a:t>的多个计算机系统</a:t>
            </a:r>
            <a:r>
              <a:rPr lang="zh-CN" altLang="en-US" sz="3200" b="1" dirty="0">
                <a:solidFill>
                  <a:srgbClr val="FFFF00"/>
                </a:solidFill>
                <a:latin typeface="华文中宋" pitchFamily="2" charset="-122"/>
                <a:ea typeface="华文中宋" pitchFamily="2" charset="-122"/>
              </a:rPr>
              <a:t>连接起来，在相应</a:t>
            </a:r>
            <a:r>
              <a:rPr lang="zh-CN" altLang="en-US" sz="3200" b="1" u="sng" dirty="0" smtClean="0">
                <a:solidFill>
                  <a:schemeClr val="tx1"/>
                </a:solidFill>
                <a:latin typeface="华文中宋" pitchFamily="2" charset="-122"/>
                <a:ea typeface="华文中宋" pitchFamily="2" charset="-122"/>
              </a:rPr>
              <a:t>网络协议</a:t>
            </a:r>
            <a:r>
              <a:rPr lang="zh-CN" altLang="en-US" sz="3200" b="1" dirty="0">
                <a:solidFill>
                  <a:srgbClr val="FFFF00"/>
                </a:solidFill>
                <a:latin typeface="华文中宋" pitchFamily="2" charset="-122"/>
                <a:ea typeface="华文中宋" pitchFamily="2" charset="-122"/>
              </a:rPr>
              <a:t>的</a:t>
            </a:r>
            <a:r>
              <a:rPr lang="zh-CN" altLang="en-US" sz="3200" b="1" dirty="0" smtClean="0">
                <a:solidFill>
                  <a:srgbClr val="FFFF00"/>
                </a:solidFill>
                <a:latin typeface="华文中宋" pitchFamily="2" charset="-122"/>
                <a:ea typeface="华文中宋" pitchFamily="2" charset="-122"/>
              </a:rPr>
              <a:t>支持</a:t>
            </a:r>
            <a:r>
              <a:rPr lang="zh-CN" altLang="en-US" sz="3200" b="1" dirty="0">
                <a:solidFill>
                  <a:srgbClr val="FFFF00"/>
                </a:solidFill>
                <a:latin typeface="华文中宋" pitchFamily="2" charset="-122"/>
                <a:ea typeface="华文中宋" pitchFamily="2" charset="-122"/>
              </a:rPr>
              <a:t>下，实现信息传送、资源共享</a:t>
            </a:r>
            <a:r>
              <a:rPr lang="zh-CN" altLang="en-US" sz="3200" b="1" dirty="0" smtClean="0">
                <a:solidFill>
                  <a:srgbClr val="FFFF00"/>
                </a:solidFill>
                <a:latin typeface="华文中宋" pitchFamily="2" charset="-122"/>
                <a:ea typeface="华文中宋" pitchFamily="2" charset="-122"/>
              </a:rPr>
              <a:t>和计算</a:t>
            </a:r>
            <a:r>
              <a:rPr lang="zh-CN" altLang="en-US" sz="3200" b="1" dirty="0">
                <a:solidFill>
                  <a:srgbClr val="FFFF00"/>
                </a:solidFill>
                <a:latin typeface="华文中宋" pitchFamily="2" charset="-122"/>
                <a:ea typeface="华文中宋" pitchFamily="2" charset="-122"/>
              </a:rPr>
              <a:t>功能的</a:t>
            </a:r>
            <a:r>
              <a:rPr lang="zh-CN" altLang="en-US" sz="3200" b="1" dirty="0" smtClean="0">
                <a:solidFill>
                  <a:srgbClr val="FFFF00"/>
                </a:solidFill>
                <a:latin typeface="华文中宋" pitchFamily="2" charset="-122"/>
                <a:ea typeface="华文中宋" pitchFamily="2" charset="-122"/>
              </a:rPr>
              <a:t>系统。</a:t>
            </a:r>
            <a:endParaRPr lang="en-US" altLang="zh-CN" sz="3200" b="1" dirty="0">
              <a:solidFill>
                <a:srgbClr val="FFFF00"/>
              </a:solidFill>
              <a:latin typeface="华文中宋" pitchFamily="2" charset="-122"/>
              <a:ea typeface="华文中宋" pitchFamily="2" charset="-122"/>
            </a:endParaRPr>
          </a:p>
        </p:txBody>
      </p:sp>
      <p:graphicFrame>
        <p:nvGraphicFramePr>
          <p:cNvPr id="403459" name="Object 3"/>
          <p:cNvGraphicFramePr>
            <a:graphicFrameLocks noChangeAspect="1"/>
          </p:cNvGraphicFramePr>
          <p:nvPr/>
        </p:nvGraphicFramePr>
        <p:xfrm>
          <a:off x="4929190" y="1285860"/>
          <a:ext cx="4000528" cy="4357718"/>
        </p:xfrm>
        <a:graphic>
          <a:graphicData uri="http://schemas.openxmlformats.org/presentationml/2006/ole">
            <mc:AlternateContent xmlns:mc="http://schemas.openxmlformats.org/markup-compatibility/2006">
              <mc:Choice xmlns:v="urn:schemas-microsoft-com:vml" Requires="v">
                <p:oleObj spid="_x0000_s403475" name="VISIO" r:id="rId3" imgW="6293160" imgH="4242600" progId="">
                  <p:embed/>
                </p:oleObj>
              </mc:Choice>
              <mc:Fallback>
                <p:oleObj name="VISIO" r:id="rId3" imgW="6293160" imgH="424260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9190" y="1285860"/>
                        <a:ext cx="4000528" cy="4357718"/>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nchor="ctr">
            <a:normAutofit/>
          </a:bodyPr>
          <a:lstStyle/>
          <a:p>
            <a:pPr eaLnBrk="1" hangingPunct="1"/>
            <a:r>
              <a:rPr altLang="en-US" dirty="0" smtClean="0"/>
              <a:t>计算机界第三定律：</a:t>
            </a:r>
            <a:r>
              <a:rPr dirty="0" smtClean="0"/>
              <a:t>吉尔德定律</a:t>
            </a:r>
            <a:endParaRPr lang="zh-CN" altLang="en-US" dirty="0" smtClean="0"/>
          </a:p>
        </p:txBody>
      </p:sp>
      <p:sp>
        <p:nvSpPr>
          <p:cNvPr id="440323" name="Rectangle 3"/>
          <p:cNvSpPr>
            <a:spLocks noGrp="1" noChangeArrowheads="1"/>
          </p:cNvSpPr>
          <p:nvPr>
            <p:ph idx="1"/>
          </p:nvPr>
        </p:nvSpPr>
        <p:spPr>
          <a:xfrm>
            <a:off x="457200" y="1357298"/>
            <a:ext cx="8229600" cy="4857784"/>
          </a:xfrm>
        </p:spPr>
        <p:txBody>
          <a:bodyPr>
            <a:normAutofit/>
          </a:bodyPr>
          <a:lstStyle/>
          <a:p>
            <a:pPr>
              <a:lnSpc>
                <a:spcPct val="90000"/>
              </a:lnSpc>
            </a:pPr>
            <a:r>
              <a:rPr lang="zh-CN" altLang="en-US" dirty="0" smtClean="0"/>
              <a:t>吉尔德定律</a:t>
            </a:r>
            <a:r>
              <a:rPr lang="en-US" altLang="zh-CN" dirty="0" smtClean="0"/>
              <a:t>Gilder’s Law</a:t>
            </a:r>
            <a:r>
              <a:rPr lang="zh-CN" altLang="en-US" dirty="0" smtClean="0"/>
              <a:t>说网络的主干网带宽</a:t>
            </a:r>
            <a:r>
              <a:rPr lang="en-US" altLang="zh-CN" dirty="0" smtClean="0"/>
              <a:t>6</a:t>
            </a:r>
            <a:r>
              <a:rPr lang="zh-CN" altLang="en-US" dirty="0" smtClean="0"/>
              <a:t>个月翻一番，发展更快，可以传输大量信息</a:t>
            </a:r>
            <a:endParaRPr lang="en-US" altLang="zh-CN" dirty="0" smtClean="0"/>
          </a:p>
          <a:p>
            <a:pPr lvl="1">
              <a:lnSpc>
                <a:spcPct val="110000"/>
              </a:lnSpc>
            </a:pPr>
            <a:r>
              <a:rPr lang="zh-CN" altLang="en-US" sz="2400" dirty="0" smtClean="0"/>
              <a:t>光纤技术未来</a:t>
            </a:r>
            <a:r>
              <a:rPr lang="en-US" altLang="zh-CN" sz="2400" dirty="0" smtClean="0"/>
              <a:t>25</a:t>
            </a:r>
            <a:r>
              <a:rPr lang="zh-CN" altLang="en-US" sz="2400" dirty="0" smtClean="0"/>
              <a:t>年带宽每</a:t>
            </a:r>
            <a:r>
              <a:rPr lang="en-US" altLang="zh-CN" sz="2400" dirty="0" smtClean="0"/>
              <a:t>6</a:t>
            </a:r>
            <a:r>
              <a:rPr lang="zh-CN" altLang="en-US" sz="2400" dirty="0" smtClean="0"/>
              <a:t>个月翻一番，其增长是摩尔定律</a:t>
            </a:r>
            <a:r>
              <a:rPr lang="en-US" altLang="zh-CN" sz="2400" dirty="0" smtClean="0"/>
              <a:t>3</a:t>
            </a:r>
            <a:r>
              <a:rPr lang="zh-CN" altLang="en-US" sz="2400" dirty="0" smtClean="0"/>
              <a:t>倍</a:t>
            </a:r>
          </a:p>
          <a:p>
            <a:pPr lvl="1">
              <a:lnSpc>
                <a:spcPct val="110000"/>
              </a:lnSpc>
            </a:pPr>
            <a:r>
              <a:rPr lang="zh-CN" altLang="en-US" sz="2400" dirty="0" smtClean="0"/>
              <a:t>已经铺设了大量的光纤设备，提供了巨大的传输能力。</a:t>
            </a:r>
          </a:p>
          <a:p>
            <a:pPr>
              <a:lnSpc>
                <a:spcPct val="90000"/>
              </a:lnSpc>
            </a:pPr>
            <a:endParaRPr lang="zh-CN" altLang="en-US" dirty="0" smtClean="0"/>
          </a:p>
        </p:txBody>
      </p:sp>
      <p:grpSp>
        <p:nvGrpSpPr>
          <p:cNvPr id="6" name="组合 5"/>
          <p:cNvGrpSpPr/>
          <p:nvPr/>
        </p:nvGrpSpPr>
        <p:grpSpPr>
          <a:xfrm>
            <a:off x="814417" y="3714752"/>
            <a:ext cx="7972425" cy="2928958"/>
            <a:chOff x="814417" y="3714752"/>
            <a:chExt cx="7972425" cy="2928958"/>
          </a:xfrm>
        </p:grpSpPr>
        <p:pic>
          <p:nvPicPr>
            <p:cNvPr id="4" name="Picture 2"/>
            <p:cNvPicPr>
              <a:picLocks noChangeAspect="1" noChangeArrowheads="1"/>
            </p:cNvPicPr>
            <p:nvPr/>
          </p:nvPicPr>
          <p:blipFill>
            <a:blip r:embed="rId3"/>
            <a:srcRect t="7692"/>
            <a:stretch>
              <a:fillRect/>
            </a:stretch>
          </p:blipFill>
          <p:spPr bwMode="auto">
            <a:xfrm>
              <a:off x="814417" y="3714752"/>
              <a:ext cx="7972425" cy="2928958"/>
            </a:xfrm>
            <a:prstGeom prst="rect">
              <a:avLst/>
            </a:prstGeom>
            <a:noFill/>
            <a:ln w="9525">
              <a:noFill/>
              <a:miter lim="800000"/>
              <a:headEnd/>
              <a:tailEnd/>
            </a:ln>
          </p:spPr>
        </p:pic>
        <p:sp>
          <p:nvSpPr>
            <p:cNvPr id="5" name="矩形 4"/>
            <p:cNvSpPr/>
            <p:nvPr/>
          </p:nvSpPr>
          <p:spPr>
            <a:xfrm>
              <a:off x="2214546" y="4000504"/>
              <a:ext cx="2364750" cy="400110"/>
            </a:xfrm>
            <a:prstGeom prst="rect">
              <a:avLst/>
            </a:prstGeom>
          </p:spPr>
          <p:txBody>
            <a:bodyPr wrap="none">
              <a:spAutoFit/>
            </a:bodyPr>
            <a:lstStyle/>
            <a:p>
              <a:r>
                <a:rPr lang="zh-CN" altLang="en-US" sz="2000" dirty="0" smtClean="0">
                  <a:latin typeface="黑体" pitchFamily="2" charset="-122"/>
                  <a:ea typeface="黑体" pitchFamily="2" charset="-122"/>
                </a:rPr>
                <a:t>网络带宽与</a:t>
              </a:r>
              <a:r>
                <a:rPr lang="en-US" altLang="zh-CN" sz="2000" dirty="0" smtClean="0">
                  <a:latin typeface="黑体" pitchFamily="2" charset="-122"/>
                  <a:ea typeface="黑体" pitchFamily="2" charset="-122"/>
                </a:rPr>
                <a:t>CPU</a:t>
              </a:r>
              <a:r>
                <a:rPr lang="zh-CN" altLang="en-US" sz="2000" dirty="0" smtClean="0">
                  <a:latin typeface="黑体" pitchFamily="2" charset="-122"/>
                  <a:ea typeface="黑体" pitchFamily="2" charset="-122"/>
                </a:rPr>
                <a:t>性能</a:t>
              </a:r>
              <a:endParaRPr lang="zh-CN" altLang="en-US" sz="2000" dirty="0"/>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altLang="en-US" dirty="0" smtClean="0"/>
              <a:t>个人简介</a:t>
            </a:r>
            <a:endParaRPr lang="zh-CN" altLang="en-US" dirty="0"/>
          </a:p>
        </p:txBody>
      </p:sp>
      <p:sp>
        <p:nvSpPr>
          <p:cNvPr id="5" name="内容占位符 4"/>
          <p:cNvSpPr>
            <a:spLocks noGrp="1"/>
          </p:cNvSpPr>
          <p:nvPr>
            <p:ph idx="1"/>
          </p:nvPr>
        </p:nvSpPr>
        <p:spPr>
          <a:xfrm>
            <a:off x="457200" y="1214422"/>
            <a:ext cx="8229600" cy="5454938"/>
          </a:xfrm>
        </p:spPr>
        <p:txBody>
          <a:bodyPr>
            <a:normAutofit lnSpcReduction="10000"/>
          </a:bodyPr>
          <a:lstStyle/>
          <a:p>
            <a:r>
              <a:rPr lang="zh-CN" altLang="en-US" dirty="0" smtClean="0"/>
              <a:t>博士、教授、博导</a:t>
            </a:r>
            <a:endParaRPr lang="en-US" altLang="zh-CN" dirty="0" smtClean="0"/>
          </a:p>
          <a:p>
            <a:r>
              <a:rPr lang="zh-CN" altLang="en-US" dirty="0" smtClean="0"/>
              <a:t>教育部长江学者特聘教授</a:t>
            </a:r>
            <a:endParaRPr lang="en-US" altLang="zh-CN" dirty="0" smtClean="0"/>
          </a:p>
          <a:p>
            <a:r>
              <a:rPr lang="zh-CN" altLang="en-US" dirty="0" smtClean="0"/>
              <a:t>国家杰出青年科学基金获得者</a:t>
            </a:r>
            <a:endParaRPr lang="en-US" altLang="zh-CN" dirty="0" smtClean="0"/>
          </a:p>
          <a:p>
            <a:r>
              <a:rPr lang="zh-CN" altLang="en-US" dirty="0" smtClean="0"/>
              <a:t>数据科学与计算机学院副院长</a:t>
            </a:r>
            <a:endParaRPr lang="en-US" altLang="zh-CN" dirty="0" smtClean="0"/>
          </a:p>
          <a:p>
            <a:pPr lvl="1"/>
            <a:r>
              <a:rPr lang="zh-CN" altLang="en-US" dirty="0" smtClean="0"/>
              <a:t>大数据与智能计算所所长</a:t>
            </a:r>
            <a:endParaRPr lang="en-US" altLang="zh-CN" dirty="0" smtClean="0"/>
          </a:p>
          <a:p>
            <a:r>
              <a:rPr lang="zh-CN" altLang="en-US" dirty="0" smtClean="0"/>
              <a:t>软件学院院长</a:t>
            </a:r>
            <a:endParaRPr lang="en-US" altLang="zh-CN" dirty="0" smtClean="0"/>
          </a:p>
          <a:p>
            <a:r>
              <a:rPr lang="zh-CN" altLang="en-US" dirty="0" smtClean="0"/>
              <a:t>研究方向：网络计算、新型大数据存储与处理</a:t>
            </a:r>
            <a:endParaRPr lang="en-US" altLang="zh-CN" dirty="0" smtClean="0"/>
          </a:p>
          <a:p>
            <a:pPr algn="just"/>
            <a:r>
              <a:rPr lang="en-US" altLang="zh-CN" dirty="0" smtClean="0">
                <a:sym typeface="宋体" pitchFamily="2" charset="-122"/>
                <a:hlinkClick r:id="rId2"/>
              </a:rPr>
              <a:t>Email</a:t>
            </a:r>
            <a:r>
              <a:rPr lang="zh-CN" altLang="en-US" dirty="0" smtClean="0">
                <a:sym typeface="宋体" pitchFamily="2" charset="-122"/>
                <a:hlinkClick r:id="rId2"/>
              </a:rPr>
              <a:t>：</a:t>
            </a:r>
            <a:r>
              <a:rPr lang="en-US" altLang="zh-CN" dirty="0" smtClean="0">
                <a:sym typeface="宋体" pitchFamily="2" charset="-122"/>
                <a:hlinkClick r:id="rId2"/>
              </a:rPr>
              <a:t>xiaon6@sysu.edu.cn</a:t>
            </a:r>
            <a:endParaRPr lang="en-US" altLang="zh-CN" dirty="0">
              <a:sym typeface="宋体" pitchFamily="2" charset="-122"/>
            </a:endParaRPr>
          </a:p>
          <a:p>
            <a:pPr algn="just"/>
            <a:r>
              <a:rPr lang="zh-CN" altLang="en-US" dirty="0" smtClean="0">
                <a:sym typeface="宋体" pitchFamily="2" charset="-122"/>
              </a:rPr>
              <a:t>电话：</a:t>
            </a:r>
            <a:r>
              <a:rPr lang="en-US" altLang="zh-CN" dirty="0" smtClean="0">
                <a:sym typeface="宋体" pitchFamily="2" charset="-122"/>
              </a:rPr>
              <a:t>13808415213</a:t>
            </a:r>
            <a:endParaRPr lang="en-US" altLang="zh-CN" dirty="0">
              <a:sym typeface="宋体" pitchFamily="2" charset="-122"/>
            </a:endParaRPr>
          </a:p>
          <a:p>
            <a:endParaRPr lang="en-US" altLang="zh-CN" dirty="0" smtClean="0"/>
          </a:p>
          <a:p>
            <a:endParaRPr lang="zh-CN" altLang="en-US" dirty="0"/>
          </a:p>
        </p:txBody>
      </p:sp>
    </p:spTree>
    <p:extLst>
      <p:ext uri="{BB962C8B-B14F-4D97-AF65-F5344CB8AC3E}">
        <p14:creationId xmlns:p14="http://schemas.microsoft.com/office/powerpoint/2010/main" val="1655109789"/>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en-US" altLang="zh-CN" dirty="0" smtClean="0"/>
              <a:t>Internet</a:t>
            </a:r>
            <a:r>
              <a:rPr dirty="0" smtClean="0"/>
              <a:t>互联网</a:t>
            </a:r>
            <a:endParaRPr lang="zh-CN" altLang="en-US" dirty="0" smtClean="0"/>
          </a:p>
        </p:txBody>
      </p:sp>
      <p:pic>
        <p:nvPicPr>
          <p:cNvPr id="19459" name="图片 3" descr="Internet_map_1024.jpg"/>
          <p:cNvPicPr>
            <a:picLocks noChangeAspect="1"/>
          </p:cNvPicPr>
          <p:nvPr/>
        </p:nvPicPr>
        <p:blipFill>
          <a:blip r:embed="rId2"/>
          <a:srcRect/>
          <a:stretch>
            <a:fillRect/>
          </a:stretch>
        </p:blipFill>
        <p:spPr bwMode="auto">
          <a:xfrm>
            <a:off x="1579563" y="1214422"/>
            <a:ext cx="6953250" cy="5454666"/>
          </a:xfrm>
          <a:prstGeom prst="rect">
            <a:avLst/>
          </a:prstGeom>
          <a:noFill/>
          <a:ln w="9525">
            <a:noFill/>
            <a:miter lim="800000"/>
            <a:headEnd/>
            <a:tailEnd/>
          </a:ln>
        </p:spPr>
      </p:pic>
      <p:sp>
        <p:nvSpPr>
          <p:cNvPr id="19460" name="TextBox 4"/>
          <p:cNvSpPr txBox="1">
            <a:spLocks noChangeArrowheads="1"/>
          </p:cNvSpPr>
          <p:nvPr/>
        </p:nvSpPr>
        <p:spPr bwMode="auto">
          <a:xfrm>
            <a:off x="334131" y="1844675"/>
            <a:ext cx="677108" cy="3798903"/>
          </a:xfrm>
          <a:prstGeom prst="rect">
            <a:avLst/>
          </a:prstGeom>
          <a:noFill/>
          <a:ln w="9525">
            <a:noFill/>
            <a:miter lim="800000"/>
            <a:headEnd/>
            <a:tailEnd/>
          </a:ln>
        </p:spPr>
        <p:txBody>
          <a:bodyPr vert="eaVert" wrap="square">
            <a:spAutoFit/>
          </a:bodyPr>
          <a:lstStyle/>
          <a:p>
            <a:r>
              <a:rPr lang="zh-CN" altLang="en-US" sz="3200" b="1" dirty="0">
                <a:latin typeface="黑体" pitchFamily="49" charset="-122"/>
                <a:ea typeface="黑体" pitchFamily="49" charset="-122"/>
              </a:rPr>
              <a:t>全球网络连接情况</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p:txBody>
          <a:bodyPr/>
          <a:lstStyle/>
          <a:p>
            <a:r>
              <a:rPr lang="zh-CN" altLang="en-US"/>
              <a:t>网络技术的发展（续）</a:t>
            </a:r>
          </a:p>
        </p:txBody>
      </p:sp>
      <p:sp>
        <p:nvSpPr>
          <p:cNvPr id="435203" name="Rectangle 3"/>
          <p:cNvSpPr>
            <a:spLocks noGrp="1" noChangeArrowheads="1"/>
          </p:cNvSpPr>
          <p:nvPr>
            <p:ph type="body" idx="1"/>
          </p:nvPr>
        </p:nvSpPr>
        <p:spPr>
          <a:xfrm>
            <a:off x="468313" y="1557338"/>
            <a:ext cx="7989887" cy="3514736"/>
          </a:xfrm>
        </p:spPr>
        <p:txBody>
          <a:bodyPr>
            <a:noAutofit/>
          </a:bodyPr>
          <a:lstStyle/>
          <a:p>
            <a:pPr>
              <a:spcBef>
                <a:spcPts val="0"/>
              </a:spcBef>
            </a:pPr>
            <a:r>
              <a:rPr lang="en-US" altLang="zh-CN" sz="2800" dirty="0"/>
              <a:t>2020</a:t>
            </a:r>
            <a:r>
              <a:rPr lang="zh-CN" altLang="en-US" sz="2800" dirty="0"/>
              <a:t>年前后</a:t>
            </a:r>
          </a:p>
          <a:p>
            <a:pPr lvl="1">
              <a:spcBef>
                <a:spcPts val="0"/>
              </a:spcBef>
            </a:pPr>
            <a:r>
              <a:rPr lang="zh-CN" altLang="en-US" dirty="0"/>
              <a:t>计算机网络的单链路速度将提高</a:t>
            </a:r>
            <a:r>
              <a:rPr lang="en-US" altLang="zh-CN" dirty="0"/>
              <a:t>3</a:t>
            </a:r>
            <a:r>
              <a:rPr lang="zh-CN" altLang="en-US" dirty="0"/>
              <a:t>个数量级，接近或超过</a:t>
            </a:r>
            <a:r>
              <a:rPr lang="en-US" altLang="zh-CN" dirty="0"/>
              <a:t>1Tbps</a:t>
            </a:r>
            <a:r>
              <a:rPr lang="zh-CN" altLang="en-US" dirty="0" smtClean="0"/>
              <a:t>。</a:t>
            </a:r>
            <a:endParaRPr lang="zh-CN" altLang="en-US" dirty="0"/>
          </a:p>
          <a:p>
            <a:pPr lvl="1">
              <a:spcBef>
                <a:spcPts val="0"/>
              </a:spcBef>
            </a:pPr>
            <a:r>
              <a:rPr lang="zh-CN" altLang="en-US" dirty="0"/>
              <a:t>路由器和交换机能力接近</a:t>
            </a:r>
            <a:r>
              <a:rPr lang="en-US" altLang="zh-CN" dirty="0"/>
              <a:t>100Tbps</a:t>
            </a:r>
            <a:r>
              <a:rPr lang="zh-CN" altLang="en-US" dirty="0"/>
              <a:t>或</a:t>
            </a:r>
            <a:r>
              <a:rPr lang="en-US" altLang="zh-CN" dirty="0" smtClean="0"/>
              <a:t>1Pbps</a:t>
            </a:r>
            <a:r>
              <a:rPr lang="zh-CN" altLang="en-US" dirty="0" smtClean="0"/>
              <a:t>；</a:t>
            </a:r>
            <a:endParaRPr lang="en-US" altLang="zh-CN" dirty="0" smtClean="0"/>
          </a:p>
          <a:p>
            <a:pPr lvl="1">
              <a:spcBef>
                <a:spcPts val="0"/>
              </a:spcBef>
            </a:pPr>
            <a:endParaRPr lang="zh-CN" altLang="en-US" dirty="0"/>
          </a:p>
          <a:p>
            <a:pPr>
              <a:spcBef>
                <a:spcPts val="0"/>
              </a:spcBef>
            </a:pPr>
            <a:r>
              <a:rPr lang="zh-CN" altLang="zh-CN" sz="2800" dirty="0" smtClean="0"/>
              <a:t>对于典型的个人消费者而言</a:t>
            </a:r>
            <a:r>
              <a:rPr lang="zh-CN" altLang="en-US" sz="2800" dirty="0" smtClean="0"/>
              <a:t>：</a:t>
            </a:r>
            <a:r>
              <a:rPr lang="zh-CN" altLang="zh-CN" sz="2800" dirty="0" smtClean="0"/>
              <a:t>互联网宽带从</a:t>
            </a:r>
            <a:r>
              <a:rPr lang="en-US" altLang="zh-CN" sz="2800" dirty="0" smtClean="0"/>
              <a:t>28.8k modem</a:t>
            </a:r>
            <a:r>
              <a:rPr lang="zh-CN" altLang="en-US" sz="2800" dirty="0" smtClean="0"/>
              <a:t>已经</a:t>
            </a:r>
            <a:r>
              <a:rPr lang="zh-CN" altLang="zh-CN" sz="2800" dirty="0" smtClean="0"/>
              <a:t>提升至</a:t>
            </a:r>
            <a:r>
              <a:rPr lang="en-US" altLang="zh-CN" sz="2800" dirty="0" smtClean="0"/>
              <a:t>5Mbps</a:t>
            </a:r>
            <a:r>
              <a:rPr lang="zh-CN" altLang="zh-CN" sz="2800" dirty="0" smtClean="0"/>
              <a:t>左右，提升幅度超过</a:t>
            </a:r>
            <a:r>
              <a:rPr lang="en-US" altLang="zh-CN" sz="2800" dirty="0" smtClean="0"/>
              <a:t>170</a:t>
            </a:r>
            <a:r>
              <a:rPr lang="zh-CN" altLang="zh-CN" sz="2800" dirty="0" smtClean="0"/>
              <a:t>倍</a:t>
            </a:r>
            <a:endParaRPr lang="zh-CN" altLang="en-US" sz="2800" dirty="0"/>
          </a:p>
        </p:txBody>
      </p:sp>
      <p:pic>
        <p:nvPicPr>
          <p:cNvPr id="4" name="Picture 2"/>
          <p:cNvPicPr>
            <a:picLocks noChangeAspect="1" noChangeArrowheads="1"/>
          </p:cNvPicPr>
          <p:nvPr/>
        </p:nvPicPr>
        <p:blipFill>
          <a:blip r:embed="rId2"/>
          <a:srcRect/>
          <a:stretch>
            <a:fillRect/>
          </a:stretch>
        </p:blipFill>
        <p:spPr bwMode="auto">
          <a:xfrm>
            <a:off x="4714876" y="4722802"/>
            <a:ext cx="3706812" cy="213519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35203">
                                            <p:txEl>
                                              <p:pRg st="4" end="4"/>
                                            </p:txEl>
                                          </p:spTgt>
                                        </p:tgtEl>
                                        <p:attrNameLst>
                                          <p:attrName>style.visibility</p:attrName>
                                        </p:attrNameLst>
                                      </p:cBhvr>
                                      <p:to>
                                        <p:strVal val="visible"/>
                                      </p:to>
                                    </p:set>
                                    <p:animEffect transition="in" filter="dissolve">
                                      <p:cBhvr>
                                        <p:cTn id="7" dur="500"/>
                                        <p:tgtEl>
                                          <p:spTgt spid="435203">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smtClean="0">
                <a:latin typeface="黑体" pitchFamily="2" charset="-122"/>
                <a:ea typeface="黑体" pitchFamily="2" charset="-122"/>
              </a:rPr>
              <a:t>互联网运营商分布</a:t>
            </a:r>
          </a:p>
        </p:txBody>
      </p:sp>
      <p:pic>
        <p:nvPicPr>
          <p:cNvPr id="20483" name="Picture 2"/>
          <p:cNvPicPr>
            <a:picLocks noChangeAspect="1" noChangeArrowheads="1"/>
          </p:cNvPicPr>
          <p:nvPr/>
        </p:nvPicPr>
        <p:blipFill>
          <a:blip r:embed="rId3"/>
          <a:srcRect/>
          <a:stretch>
            <a:fillRect/>
          </a:stretch>
        </p:blipFill>
        <p:spPr bwMode="auto">
          <a:xfrm>
            <a:off x="314325" y="1168400"/>
            <a:ext cx="8505825" cy="5284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smtClean="0">
                <a:latin typeface="黑体" pitchFamily="2" charset="-122"/>
                <a:ea typeface="黑体" pitchFamily="2" charset="-122"/>
              </a:rPr>
              <a:t>无线网络</a:t>
            </a:r>
          </a:p>
        </p:txBody>
      </p:sp>
      <p:sp>
        <p:nvSpPr>
          <p:cNvPr id="24579" name="TextBox 2"/>
          <p:cNvSpPr txBox="1">
            <a:spLocks noChangeArrowheads="1"/>
          </p:cNvSpPr>
          <p:nvPr/>
        </p:nvSpPr>
        <p:spPr bwMode="auto">
          <a:xfrm>
            <a:off x="142875" y="1292225"/>
            <a:ext cx="8858250" cy="2492990"/>
          </a:xfrm>
          <a:prstGeom prst="rect">
            <a:avLst/>
          </a:prstGeom>
          <a:noFill/>
          <a:ln w="9525">
            <a:noFill/>
            <a:miter lim="800000"/>
            <a:headEnd/>
            <a:tailEnd/>
          </a:ln>
        </p:spPr>
        <p:txBody>
          <a:bodyPr wrap="square">
            <a:spAutoFit/>
          </a:bodyPr>
          <a:lstStyle/>
          <a:p>
            <a:pPr>
              <a:buFont typeface="Wingdings" pitchFamily="2" charset="2"/>
              <a:buChar char="n"/>
            </a:pPr>
            <a:r>
              <a:rPr lang="zh-CN" altLang="en-US" sz="2800" b="1" dirty="0">
                <a:latin typeface="华文中宋" pitchFamily="2" charset="-122"/>
                <a:ea typeface="华文中宋" pitchFamily="2" charset="-122"/>
              </a:rPr>
              <a:t>无线</a:t>
            </a:r>
            <a:r>
              <a:rPr lang="zh-CN" altLang="en-US" sz="2800" b="1" dirty="0" smtClean="0">
                <a:latin typeface="华文中宋" pitchFamily="2" charset="-122"/>
                <a:ea typeface="华文中宋" pitchFamily="2" charset="-122"/>
              </a:rPr>
              <a:t>网络：包括</a:t>
            </a:r>
            <a:r>
              <a:rPr lang="zh-CN" altLang="en-US" sz="2800" b="1" dirty="0">
                <a:latin typeface="华文中宋" pitchFamily="2" charset="-122"/>
                <a:ea typeface="华文中宋" pitchFamily="2" charset="-122"/>
              </a:rPr>
              <a:t>允许用户建立远距离无线连接的全球语音和数据网络，也包括为近距离无线连接进行优化的红外线技术及射频技术，利用无线电技术取代网线</a:t>
            </a:r>
            <a:r>
              <a:rPr lang="zh-CN" altLang="en-US" sz="2800" b="1" dirty="0" smtClean="0">
                <a:latin typeface="华文中宋" pitchFamily="2" charset="-122"/>
                <a:ea typeface="华文中宋" pitchFamily="2" charset="-122"/>
              </a:rPr>
              <a:t>。</a:t>
            </a:r>
            <a:endParaRPr lang="en-US" altLang="zh-CN" sz="2800" b="1" dirty="0">
              <a:latin typeface="华文中宋" pitchFamily="2" charset="-122"/>
              <a:ea typeface="华文中宋" pitchFamily="2" charset="-122"/>
            </a:endParaRPr>
          </a:p>
          <a:p>
            <a:pPr lvl="1">
              <a:buFont typeface="Wingdings" pitchFamily="2" charset="2"/>
              <a:buChar char="u"/>
            </a:pPr>
            <a:r>
              <a:rPr lang="zh-CN" altLang="en-US" sz="2400" b="1" dirty="0" smtClean="0">
                <a:solidFill>
                  <a:srgbClr val="FF0000"/>
                </a:solidFill>
                <a:latin typeface="华文中宋" pitchFamily="2" charset="-122"/>
                <a:ea typeface="华文中宋" pitchFamily="2" charset="-122"/>
              </a:rPr>
              <a:t>无线</a:t>
            </a:r>
            <a:r>
              <a:rPr lang="zh-CN" altLang="en-US" sz="2400" b="1" dirty="0">
                <a:solidFill>
                  <a:srgbClr val="FF0000"/>
                </a:solidFill>
                <a:latin typeface="华文中宋" pitchFamily="2" charset="-122"/>
                <a:ea typeface="华文中宋" pitchFamily="2" charset="-122"/>
              </a:rPr>
              <a:t>个人网</a:t>
            </a:r>
            <a:r>
              <a:rPr lang="en-US" altLang="zh-CN" sz="2400" b="1" dirty="0">
                <a:solidFill>
                  <a:srgbClr val="FF0000"/>
                </a:solidFill>
                <a:latin typeface="华文中宋" pitchFamily="2" charset="-122"/>
                <a:ea typeface="华文中宋" pitchFamily="2" charset="-122"/>
              </a:rPr>
              <a:t>(WPAN)</a:t>
            </a:r>
            <a:r>
              <a:rPr lang="zh-CN" altLang="en-US" sz="2400" b="1" dirty="0">
                <a:solidFill>
                  <a:srgbClr val="FF0000"/>
                </a:solidFill>
                <a:latin typeface="华文中宋" pitchFamily="2" charset="-122"/>
                <a:ea typeface="华文中宋" pitchFamily="2" charset="-122"/>
              </a:rPr>
              <a:t>，如蓝牙连接耳机及膝上电脑</a:t>
            </a:r>
            <a:endParaRPr lang="en-US" altLang="zh-CN" sz="2400" b="1" dirty="0">
              <a:solidFill>
                <a:srgbClr val="FF0000"/>
              </a:solidFill>
              <a:latin typeface="华文中宋" pitchFamily="2" charset="-122"/>
              <a:ea typeface="华文中宋" pitchFamily="2" charset="-122"/>
            </a:endParaRPr>
          </a:p>
          <a:p>
            <a:pPr lvl="1">
              <a:buFont typeface="Wingdings" pitchFamily="2" charset="2"/>
              <a:buChar char="u"/>
            </a:pPr>
            <a:r>
              <a:rPr lang="zh-CN" altLang="en-US" sz="2400" b="1" dirty="0">
                <a:solidFill>
                  <a:srgbClr val="FF0000"/>
                </a:solidFill>
                <a:latin typeface="华文中宋" pitchFamily="2" charset="-122"/>
                <a:ea typeface="华文中宋" pitchFamily="2" charset="-122"/>
              </a:rPr>
              <a:t>无线区域网</a:t>
            </a:r>
            <a:r>
              <a:rPr lang="en-US" altLang="zh-CN" sz="2400" b="1" dirty="0">
                <a:solidFill>
                  <a:srgbClr val="FF0000"/>
                </a:solidFill>
                <a:latin typeface="华文中宋" pitchFamily="2" charset="-122"/>
                <a:ea typeface="华文中宋" pitchFamily="2" charset="-122"/>
              </a:rPr>
              <a:t>(WRAN)</a:t>
            </a:r>
            <a:r>
              <a:rPr lang="zh-CN" altLang="en-US" sz="2400" b="1" dirty="0">
                <a:solidFill>
                  <a:srgbClr val="FF0000"/>
                </a:solidFill>
                <a:latin typeface="华文中宋" pitchFamily="2" charset="-122"/>
                <a:ea typeface="华文中宋" pitchFamily="2" charset="-122"/>
              </a:rPr>
              <a:t>，用于企业或学校</a:t>
            </a:r>
            <a:endParaRPr lang="en-US" altLang="zh-CN" sz="2400" b="1" dirty="0">
              <a:solidFill>
                <a:srgbClr val="FF0000"/>
              </a:solidFill>
              <a:latin typeface="华文中宋" pitchFamily="2" charset="-122"/>
              <a:ea typeface="华文中宋" pitchFamily="2" charset="-122"/>
            </a:endParaRPr>
          </a:p>
          <a:p>
            <a:pPr lvl="1">
              <a:buFont typeface="Wingdings" pitchFamily="2" charset="2"/>
              <a:buChar char="u"/>
            </a:pPr>
            <a:r>
              <a:rPr lang="zh-CN" altLang="en-US" sz="2400" b="1" dirty="0">
                <a:solidFill>
                  <a:srgbClr val="FF0000"/>
                </a:solidFill>
                <a:latin typeface="华文中宋" pitchFamily="2" charset="-122"/>
                <a:ea typeface="华文中宋" pitchFamily="2" charset="-122"/>
              </a:rPr>
              <a:t>无线城域网</a:t>
            </a:r>
            <a:r>
              <a:rPr lang="en-US" altLang="zh-CN" sz="2400" b="1" dirty="0">
                <a:solidFill>
                  <a:srgbClr val="FF0000"/>
                </a:solidFill>
                <a:latin typeface="华文中宋" pitchFamily="2" charset="-122"/>
                <a:ea typeface="华文中宋" pitchFamily="2" charset="-122"/>
              </a:rPr>
              <a:t>(WMAN)</a:t>
            </a:r>
            <a:r>
              <a:rPr lang="zh-CN" altLang="en-US" sz="2400" b="1" dirty="0">
                <a:solidFill>
                  <a:srgbClr val="FF0000"/>
                </a:solidFill>
                <a:latin typeface="华文中宋" pitchFamily="2" charset="-122"/>
                <a:ea typeface="华文中宋" pitchFamily="2" charset="-122"/>
              </a:rPr>
              <a:t>，连接数个无线局域网的无线网络型</a:t>
            </a:r>
            <a:r>
              <a:rPr lang="zh-CN" altLang="en-US" sz="2400" b="1" dirty="0" smtClean="0">
                <a:solidFill>
                  <a:srgbClr val="FF0000"/>
                </a:solidFill>
                <a:latin typeface="华文中宋" pitchFamily="2" charset="-122"/>
                <a:ea typeface="华文中宋" pitchFamily="2" charset="-122"/>
              </a:rPr>
              <a:t>式</a:t>
            </a:r>
            <a:endParaRPr lang="zh-CN" altLang="en-US" dirty="0"/>
          </a:p>
        </p:txBody>
      </p:sp>
      <p:pic>
        <p:nvPicPr>
          <p:cNvPr id="8" name="图片 2" descr="wifi-phone-3.jpg"/>
          <p:cNvPicPr>
            <a:picLocks noChangeAspect="1"/>
          </p:cNvPicPr>
          <p:nvPr/>
        </p:nvPicPr>
        <p:blipFill>
          <a:blip r:embed="rId2"/>
          <a:srcRect/>
          <a:stretch>
            <a:fillRect/>
          </a:stretch>
        </p:blipFill>
        <p:spPr bwMode="auto">
          <a:xfrm>
            <a:off x="1428728" y="3786191"/>
            <a:ext cx="6072230" cy="30718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nchor="ctr"/>
          <a:lstStyle/>
          <a:p>
            <a:pPr eaLnBrk="1" hangingPunct="1"/>
            <a:r>
              <a:rPr lang="zh-CN" altLang="en-US" smtClean="0"/>
              <a:t>移动网络技术的发展</a:t>
            </a:r>
          </a:p>
        </p:txBody>
      </p:sp>
      <p:sp>
        <p:nvSpPr>
          <p:cNvPr id="436227" name="Rectangle 3"/>
          <p:cNvSpPr>
            <a:spLocks noGrp="1" noChangeArrowheads="1"/>
          </p:cNvSpPr>
          <p:nvPr>
            <p:ph idx="1"/>
          </p:nvPr>
        </p:nvSpPr>
        <p:spPr>
          <a:xfrm>
            <a:off x="457200" y="1357298"/>
            <a:ext cx="8229600" cy="5500702"/>
          </a:xfrm>
        </p:spPr>
        <p:txBody>
          <a:bodyPr>
            <a:normAutofit lnSpcReduction="10000"/>
          </a:bodyPr>
          <a:lstStyle/>
          <a:p>
            <a:pPr eaLnBrk="1" hangingPunct="1"/>
            <a:r>
              <a:rPr lang="zh-CN" altLang="en-US" sz="2800" dirty="0" smtClean="0"/>
              <a:t>局域网方面：</a:t>
            </a:r>
          </a:p>
          <a:p>
            <a:pPr lvl="1"/>
            <a:r>
              <a:rPr lang="en-US" altLang="zh-CN" sz="2400" dirty="0" smtClean="0"/>
              <a:t>IEEE 802.11</a:t>
            </a:r>
            <a:r>
              <a:rPr lang="zh-CN" altLang="en-US" sz="2400" dirty="0" smtClean="0"/>
              <a:t>无线局域网技术</a:t>
            </a:r>
            <a:r>
              <a:rPr lang="en-US" altLang="zh-CN" sz="2400" dirty="0" smtClean="0"/>
              <a:t>Wi-Fi </a:t>
            </a:r>
            <a:r>
              <a:rPr lang="zh-CN" altLang="en-US" sz="2400" dirty="0" smtClean="0"/>
              <a:t>、蓝牙技术等；</a:t>
            </a:r>
            <a:endParaRPr lang="en-US" altLang="zh-CN" sz="2400" dirty="0" smtClean="0"/>
          </a:p>
          <a:p>
            <a:pPr lvl="1"/>
            <a:r>
              <a:rPr lang="en-US" altLang="zh-CN" sz="2400" dirty="0" smtClean="0"/>
              <a:t>Wi-Fi</a:t>
            </a:r>
            <a:r>
              <a:rPr lang="zh-CN" altLang="en-US" sz="2400" dirty="0" smtClean="0"/>
              <a:t>将进入</a:t>
            </a:r>
            <a:r>
              <a:rPr lang="en-US" altLang="zh-CN" sz="2400" dirty="0" smtClean="0"/>
              <a:t>1000M</a:t>
            </a:r>
            <a:r>
              <a:rPr lang="zh-CN" altLang="en-US" sz="2400" dirty="0" smtClean="0"/>
              <a:t>的超高宽带时代，到</a:t>
            </a:r>
            <a:r>
              <a:rPr lang="en-US" altLang="zh-CN" sz="2400" dirty="0" smtClean="0"/>
              <a:t>2013</a:t>
            </a:r>
            <a:r>
              <a:rPr lang="zh-CN" altLang="en-US" sz="2400" dirty="0" smtClean="0"/>
              <a:t>年全球</a:t>
            </a:r>
            <a:r>
              <a:rPr lang="en-US" altLang="zh-CN" sz="2400" dirty="0" smtClean="0"/>
              <a:t>Wi-Fi</a:t>
            </a:r>
            <a:r>
              <a:rPr lang="zh-CN" altLang="en-US" sz="2400" dirty="0" smtClean="0"/>
              <a:t>芯片的出货量将达到</a:t>
            </a:r>
            <a:r>
              <a:rPr lang="en-US" altLang="zh-CN" sz="2400" dirty="0" smtClean="0"/>
              <a:t>40</a:t>
            </a:r>
            <a:r>
              <a:rPr lang="zh-CN" altLang="en-US" sz="2400" dirty="0" smtClean="0"/>
              <a:t>亿美元，主要用于手机、平板机、家庭娱乐设备等</a:t>
            </a:r>
          </a:p>
          <a:p>
            <a:pPr eaLnBrk="1" hangingPunct="1"/>
            <a:r>
              <a:rPr lang="zh-CN" altLang="en-US" sz="2800" dirty="0" smtClean="0"/>
              <a:t>广域网方面：</a:t>
            </a:r>
          </a:p>
          <a:p>
            <a:pPr lvl="1" eaLnBrk="1" hangingPunct="1"/>
            <a:r>
              <a:rPr lang="zh-CN" altLang="en-US" sz="2400" dirty="0" smtClean="0"/>
              <a:t>第三、四代、五代移动通信系统的发展</a:t>
            </a:r>
          </a:p>
          <a:p>
            <a:pPr lvl="1" eaLnBrk="1" hangingPunct="1"/>
            <a:r>
              <a:rPr lang="zh-CN" altLang="en-US" sz="2400" dirty="0" smtClean="0"/>
              <a:t>在网络互联方面，发展了移动</a:t>
            </a:r>
            <a:r>
              <a:rPr lang="en-US" altLang="zh-CN" sz="2400" dirty="0" smtClean="0"/>
              <a:t>IP</a:t>
            </a:r>
            <a:r>
              <a:rPr lang="zh-CN" altLang="en-US" sz="2400" dirty="0" smtClean="0"/>
              <a:t>技术；</a:t>
            </a:r>
          </a:p>
          <a:p>
            <a:pPr eaLnBrk="1" hangingPunct="1"/>
            <a:r>
              <a:rPr lang="en-US" altLang="zh-CN" sz="2800" dirty="0" smtClean="0"/>
              <a:t>2020</a:t>
            </a:r>
            <a:r>
              <a:rPr lang="zh-CN" altLang="en-US" sz="2800" dirty="0" smtClean="0"/>
              <a:t>年前后</a:t>
            </a:r>
          </a:p>
          <a:p>
            <a:pPr lvl="1" eaLnBrk="1" hangingPunct="1"/>
            <a:r>
              <a:rPr lang="zh-CN" altLang="en-US" sz="2400" dirty="0" smtClean="0"/>
              <a:t>国际上无线链路的速度可以提高</a:t>
            </a:r>
            <a:r>
              <a:rPr lang="en-US" altLang="zh-CN" sz="2400" dirty="0" smtClean="0"/>
              <a:t>4</a:t>
            </a:r>
            <a:r>
              <a:rPr lang="zh-CN" altLang="en-US" sz="2400" dirty="0" smtClean="0"/>
              <a:t>个数量级，接近或超过</a:t>
            </a:r>
            <a:r>
              <a:rPr lang="en-US" altLang="zh-CN" sz="2400" dirty="0" smtClean="0"/>
              <a:t>100Mbps</a:t>
            </a:r>
            <a:r>
              <a:rPr lang="zh-CN" altLang="en-US" sz="2400" dirty="0" smtClean="0"/>
              <a:t>；</a:t>
            </a:r>
          </a:p>
          <a:p>
            <a:pPr eaLnBrk="1" hangingPunct="1"/>
            <a:r>
              <a:rPr lang="zh-CN" altLang="en-US" sz="2800" dirty="0" smtClean="0"/>
              <a:t>移动网络实现更方便、广泛的信息交换和控制</a:t>
            </a:r>
          </a:p>
          <a:p>
            <a:pPr lvl="1" eaLnBrk="1" hangingPunct="1"/>
            <a:r>
              <a:rPr lang="zh-CN" altLang="en-US" sz="2400" dirty="0" smtClean="0"/>
              <a:t>移动设备将成为网络的一个结点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6227">
                                            <p:txEl>
                                              <p:pRg st="3" end="3"/>
                                            </p:txEl>
                                          </p:spTgt>
                                        </p:tgtEl>
                                        <p:attrNameLst>
                                          <p:attrName>style.visibility</p:attrName>
                                        </p:attrNameLst>
                                      </p:cBhvr>
                                      <p:to>
                                        <p:strVal val="visible"/>
                                      </p:to>
                                    </p:set>
                                    <p:animEffect transition="in" filter="dissolve">
                                      <p:cBhvr>
                                        <p:cTn id="7" dur="500"/>
                                        <p:tgtEl>
                                          <p:spTgt spid="436227">
                                            <p:txEl>
                                              <p:pRg st="3" end="3"/>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36227">
                                            <p:txEl>
                                              <p:pRg st="4" end="4"/>
                                            </p:txEl>
                                          </p:spTgt>
                                        </p:tgtEl>
                                        <p:attrNameLst>
                                          <p:attrName>style.visibility</p:attrName>
                                        </p:attrNameLst>
                                      </p:cBhvr>
                                      <p:to>
                                        <p:strVal val="visible"/>
                                      </p:to>
                                    </p:set>
                                    <p:animEffect transition="in" filter="dissolve">
                                      <p:cBhvr>
                                        <p:cTn id="10" dur="500"/>
                                        <p:tgtEl>
                                          <p:spTgt spid="436227">
                                            <p:txEl>
                                              <p:pRg st="4" end="4"/>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36227">
                                            <p:txEl>
                                              <p:pRg st="5" end="5"/>
                                            </p:txEl>
                                          </p:spTgt>
                                        </p:tgtEl>
                                        <p:attrNameLst>
                                          <p:attrName>style.visibility</p:attrName>
                                        </p:attrNameLst>
                                      </p:cBhvr>
                                      <p:to>
                                        <p:strVal val="visible"/>
                                      </p:to>
                                    </p:set>
                                    <p:animEffect transition="in" filter="dissolve">
                                      <p:cBhvr>
                                        <p:cTn id="13" dur="500"/>
                                        <p:tgtEl>
                                          <p:spTgt spid="436227">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36227">
                                            <p:txEl>
                                              <p:pRg st="6" end="6"/>
                                            </p:txEl>
                                          </p:spTgt>
                                        </p:tgtEl>
                                        <p:attrNameLst>
                                          <p:attrName>style.visibility</p:attrName>
                                        </p:attrNameLst>
                                      </p:cBhvr>
                                      <p:to>
                                        <p:strVal val="visible"/>
                                      </p:to>
                                    </p:set>
                                    <p:animEffect transition="in" filter="dissolve">
                                      <p:cBhvr>
                                        <p:cTn id="18" dur="500"/>
                                        <p:tgtEl>
                                          <p:spTgt spid="436227">
                                            <p:txEl>
                                              <p:pRg st="6" end="6"/>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36227">
                                            <p:txEl>
                                              <p:pRg st="7" end="7"/>
                                            </p:txEl>
                                          </p:spTgt>
                                        </p:tgtEl>
                                        <p:attrNameLst>
                                          <p:attrName>style.visibility</p:attrName>
                                        </p:attrNameLst>
                                      </p:cBhvr>
                                      <p:to>
                                        <p:strVal val="visible"/>
                                      </p:to>
                                    </p:set>
                                    <p:animEffect transition="in" filter="dissolve">
                                      <p:cBhvr>
                                        <p:cTn id="21" dur="500"/>
                                        <p:tgtEl>
                                          <p:spTgt spid="436227">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36227">
                                            <p:txEl>
                                              <p:pRg st="8" end="8"/>
                                            </p:txEl>
                                          </p:spTgt>
                                        </p:tgtEl>
                                        <p:attrNameLst>
                                          <p:attrName>style.visibility</p:attrName>
                                        </p:attrNameLst>
                                      </p:cBhvr>
                                      <p:to>
                                        <p:strVal val="visible"/>
                                      </p:to>
                                    </p:set>
                                    <p:animEffect transition="in" filter="dissolve">
                                      <p:cBhvr>
                                        <p:cTn id="26" dur="500"/>
                                        <p:tgtEl>
                                          <p:spTgt spid="436227">
                                            <p:txEl>
                                              <p:pRg st="8" end="8"/>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36227">
                                            <p:txEl>
                                              <p:pRg st="9" end="9"/>
                                            </p:txEl>
                                          </p:spTgt>
                                        </p:tgtEl>
                                        <p:attrNameLst>
                                          <p:attrName>style.visibility</p:attrName>
                                        </p:attrNameLst>
                                      </p:cBhvr>
                                      <p:to>
                                        <p:strVal val="visible"/>
                                      </p:to>
                                    </p:set>
                                    <p:animEffect transition="in" filter="dissolve">
                                      <p:cBhvr>
                                        <p:cTn id="29" dur="500"/>
                                        <p:tgtEl>
                                          <p:spTgt spid="43622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27"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latin typeface="黑体" pitchFamily="2" charset="-122"/>
                <a:ea typeface="黑体" pitchFamily="2" charset="-122"/>
              </a:rPr>
              <a:t>移动互联网</a:t>
            </a:r>
          </a:p>
        </p:txBody>
      </p:sp>
      <p:pic>
        <p:nvPicPr>
          <p:cNvPr id="28675" name="Picture 3"/>
          <p:cNvPicPr>
            <a:picLocks noChangeAspect="1" noChangeArrowheads="1"/>
          </p:cNvPicPr>
          <p:nvPr/>
        </p:nvPicPr>
        <p:blipFill>
          <a:blip r:embed="rId3"/>
          <a:srcRect/>
          <a:stretch>
            <a:fillRect/>
          </a:stretch>
        </p:blipFill>
        <p:spPr bwMode="auto">
          <a:xfrm>
            <a:off x="357158" y="857232"/>
            <a:ext cx="5791201" cy="3071834"/>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26628" name="TextBox 4"/>
          <p:cNvSpPr txBox="1">
            <a:spLocks noChangeArrowheads="1"/>
          </p:cNvSpPr>
          <p:nvPr/>
        </p:nvSpPr>
        <p:spPr bwMode="auto">
          <a:xfrm>
            <a:off x="6357938" y="1143000"/>
            <a:ext cx="2428904" cy="4524315"/>
          </a:xfrm>
          <a:prstGeom prst="rect">
            <a:avLst/>
          </a:prstGeom>
          <a:noFill/>
          <a:ln w="9525">
            <a:noFill/>
            <a:miter lim="800000"/>
            <a:headEnd/>
            <a:tailEnd/>
          </a:ln>
        </p:spPr>
        <p:txBody>
          <a:bodyPr wrap="square">
            <a:spAutoFit/>
          </a:bodyPr>
          <a:lstStyle/>
          <a:p>
            <a:pPr>
              <a:buFont typeface="Wingdings" pitchFamily="2" charset="2"/>
              <a:buChar char="n"/>
            </a:pPr>
            <a:r>
              <a:rPr lang="en-US" altLang="zh-CN" sz="2400" b="1" dirty="0" smtClean="0">
                <a:latin typeface="华文中宋" pitchFamily="2" charset="-122"/>
                <a:ea typeface="华文中宋" pitchFamily="2" charset="-122"/>
              </a:rPr>
              <a:t>2011</a:t>
            </a:r>
            <a:r>
              <a:rPr lang="zh-CN" altLang="en-US" sz="2400" b="1" dirty="0" smtClean="0">
                <a:latin typeface="华文中宋" pitchFamily="2" charset="-122"/>
                <a:ea typeface="华文中宋" pitchFamily="2" charset="-122"/>
              </a:rPr>
              <a:t>年：中国</a:t>
            </a:r>
            <a:r>
              <a:rPr lang="zh-CN" altLang="en-US" sz="2400" b="1" dirty="0">
                <a:latin typeface="华文中宋" pitchFamily="2" charset="-122"/>
                <a:ea typeface="华文中宋" pitchFamily="2" charset="-122"/>
              </a:rPr>
              <a:t>移动互联网用户</a:t>
            </a:r>
            <a:r>
              <a:rPr lang="en-US" altLang="zh-CN" sz="2400" b="1" dirty="0">
                <a:latin typeface="华文中宋" pitchFamily="2" charset="-122"/>
                <a:ea typeface="华文中宋" pitchFamily="2" charset="-122"/>
              </a:rPr>
              <a:t>4.29</a:t>
            </a:r>
            <a:r>
              <a:rPr lang="zh-CN" altLang="en-US" sz="2400" b="1" dirty="0">
                <a:latin typeface="华文中宋" pitchFamily="2" charset="-122"/>
                <a:ea typeface="华文中宋" pitchFamily="2" charset="-122"/>
              </a:rPr>
              <a:t>亿人，同比增幅</a:t>
            </a:r>
            <a:r>
              <a:rPr lang="en-US" altLang="zh-CN" sz="2400" b="1" dirty="0">
                <a:latin typeface="华文中宋" pitchFamily="2" charset="-122"/>
                <a:ea typeface="华文中宋" pitchFamily="2" charset="-122"/>
              </a:rPr>
              <a:t>37.64%</a:t>
            </a:r>
            <a:r>
              <a:rPr lang="zh-CN" altLang="en-US" sz="2400" b="1" dirty="0" smtClean="0">
                <a:latin typeface="华文中宋" pitchFamily="2" charset="-122"/>
                <a:ea typeface="华文中宋" pitchFamily="2" charset="-122"/>
              </a:rPr>
              <a:t>。</a:t>
            </a:r>
            <a:endParaRPr lang="en-US" altLang="zh-CN" sz="2400" b="1" dirty="0" smtClean="0">
              <a:latin typeface="华文中宋" pitchFamily="2" charset="-122"/>
              <a:ea typeface="华文中宋" pitchFamily="2" charset="-122"/>
            </a:endParaRPr>
          </a:p>
          <a:p>
            <a:pPr>
              <a:buFont typeface="Wingdings" pitchFamily="2" charset="2"/>
              <a:buChar char="n"/>
            </a:pPr>
            <a:r>
              <a:rPr lang="en-US" altLang="zh-CN" sz="2400" b="1" dirty="0" smtClean="0">
                <a:latin typeface="华文中宋" pitchFamily="2" charset="-122"/>
                <a:ea typeface="华文中宋" pitchFamily="2" charset="-122"/>
              </a:rPr>
              <a:t>2012</a:t>
            </a:r>
            <a:r>
              <a:rPr lang="zh-CN" altLang="en-US" sz="2400" b="1" dirty="0">
                <a:latin typeface="华文中宋" pitchFamily="2" charset="-122"/>
                <a:ea typeface="华文中宋" pitchFamily="2" charset="-122"/>
              </a:rPr>
              <a:t>年底，中国移动互联网用户数将超过</a:t>
            </a:r>
            <a:r>
              <a:rPr lang="en-US" altLang="zh-CN" sz="2400" b="1" dirty="0">
                <a:latin typeface="华文中宋" pitchFamily="2" charset="-122"/>
                <a:ea typeface="华文中宋" pitchFamily="2" charset="-122"/>
              </a:rPr>
              <a:t>5.2</a:t>
            </a:r>
            <a:r>
              <a:rPr lang="zh-CN" altLang="en-US" sz="2400" b="1" dirty="0">
                <a:latin typeface="华文中宋" pitchFamily="2" charset="-122"/>
                <a:ea typeface="华文中宋" pitchFamily="2" charset="-122"/>
              </a:rPr>
              <a:t>亿人次。</a:t>
            </a:r>
            <a:endParaRPr lang="en-US" altLang="zh-CN" sz="2400" b="1" dirty="0">
              <a:latin typeface="华文中宋" pitchFamily="2" charset="-122"/>
              <a:ea typeface="华文中宋" pitchFamily="2" charset="-122"/>
            </a:endParaRPr>
          </a:p>
          <a:p>
            <a:pPr>
              <a:buFont typeface="Wingdings" pitchFamily="2" charset="2"/>
              <a:buChar char="n"/>
            </a:pPr>
            <a:r>
              <a:rPr lang="en-US" altLang="zh-CN" sz="2400" b="1" dirty="0" smtClean="0">
                <a:latin typeface="华文中宋" pitchFamily="2" charset="-122"/>
                <a:ea typeface="华文中宋" pitchFamily="2" charset="-122"/>
              </a:rPr>
              <a:t>2013</a:t>
            </a:r>
            <a:r>
              <a:rPr lang="zh-CN" altLang="en-US" sz="2400" b="1" dirty="0">
                <a:latin typeface="华文中宋" pitchFamily="2" charset="-122"/>
                <a:ea typeface="华文中宋" pitchFamily="2" charset="-122"/>
              </a:rPr>
              <a:t>年，中国移动互联网用户数或将首次超过互联网用户数</a:t>
            </a:r>
          </a:p>
        </p:txBody>
      </p:sp>
      <p:pic>
        <p:nvPicPr>
          <p:cNvPr id="5" name="Picture 3"/>
          <p:cNvPicPr>
            <a:picLocks noChangeAspect="1" noChangeArrowheads="1"/>
          </p:cNvPicPr>
          <p:nvPr/>
        </p:nvPicPr>
        <p:blipFill>
          <a:blip r:embed="rId4"/>
          <a:srcRect/>
          <a:stretch>
            <a:fillRect/>
          </a:stretch>
        </p:blipFill>
        <p:spPr bwMode="auto">
          <a:xfrm>
            <a:off x="428596" y="3916746"/>
            <a:ext cx="5643602" cy="29412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pPr eaLnBrk="1" hangingPunct="1"/>
            <a:r>
              <a:rPr lang="zh-CN" altLang="en-US" smtClean="0">
                <a:latin typeface="黑体" pitchFamily="2" charset="-122"/>
                <a:ea typeface="黑体" pitchFamily="2" charset="-122"/>
              </a:rPr>
              <a:t>智能手机发展</a:t>
            </a:r>
          </a:p>
        </p:txBody>
      </p:sp>
      <p:pic>
        <p:nvPicPr>
          <p:cNvPr id="29699" name="Picture 4" descr="http://www.cnad.com/Upload/image/2012/0907/2012090714014317244.gif"/>
          <p:cNvPicPr>
            <a:picLocks noChangeAspect="1" noChangeArrowheads="1"/>
          </p:cNvPicPr>
          <p:nvPr/>
        </p:nvPicPr>
        <p:blipFill>
          <a:blip r:embed="rId3"/>
          <a:srcRect/>
          <a:stretch>
            <a:fillRect/>
          </a:stretch>
        </p:blipFill>
        <p:spPr bwMode="auto">
          <a:xfrm>
            <a:off x="795338" y="928688"/>
            <a:ext cx="6134100" cy="5616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nchor="ctr">
            <a:normAutofit fontScale="90000"/>
          </a:bodyPr>
          <a:lstStyle/>
          <a:p>
            <a:pPr eaLnBrk="1" hangingPunct="1"/>
            <a:r>
              <a:rPr altLang="en-US" dirty="0" smtClean="0"/>
              <a:t>计算机界第四定律：</a:t>
            </a:r>
            <a:r>
              <a:rPr dirty="0" smtClean="0"/>
              <a:t>麦特卡夫定律</a:t>
            </a:r>
            <a:endParaRPr lang="zh-CN" altLang="en-US" dirty="0" smtClean="0"/>
          </a:p>
        </p:txBody>
      </p:sp>
      <p:sp>
        <p:nvSpPr>
          <p:cNvPr id="440323" name="Rectangle 3"/>
          <p:cNvSpPr>
            <a:spLocks noGrp="1" noChangeArrowheads="1"/>
          </p:cNvSpPr>
          <p:nvPr>
            <p:ph idx="1"/>
          </p:nvPr>
        </p:nvSpPr>
        <p:spPr>
          <a:xfrm>
            <a:off x="457200" y="1142984"/>
            <a:ext cx="8229600" cy="3714776"/>
          </a:xfrm>
        </p:spPr>
        <p:txBody>
          <a:bodyPr>
            <a:normAutofit/>
          </a:bodyPr>
          <a:lstStyle/>
          <a:p>
            <a:pPr>
              <a:lnSpc>
                <a:spcPct val="90000"/>
              </a:lnSpc>
            </a:pPr>
            <a:r>
              <a:rPr lang="zh-CN" altLang="en-US" dirty="0" smtClean="0"/>
              <a:t>麦特卡夫定律</a:t>
            </a:r>
            <a:r>
              <a:rPr lang="en-US" dirty="0" smtClean="0"/>
              <a:t>Metcalfe’s Law </a:t>
            </a:r>
            <a:r>
              <a:rPr lang="zh-CN" altLang="en-US" dirty="0" smtClean="0"/>
              <a:t>：</a:t>
            </a:r>
            <a:endParaRPr lang="en-US" altLang="zh-CN" dirty="0" smtClean="0"/>
          </a:p>
          <a:p>
            <a:pPr lvl="1"/>
            <a:r>
              <a:rPr lang="zh-CN" altLang="en-US" dirty="0" smtClean="0"/>
              <a:t>讨论了计算和带宽的效益。</a:t>
            </a:r>
            <a:r>
              <a:rPr lang="en-US" altLang="zh-CN" dirty="0" smtClean="0"/>
              <a:t>N</a:t>
            </a:r>
            <a:r>
              <a:rPr lang="zh-CN" altLang="en-US" dirty="0" smtClean="0"/>
              <a:t>个用户和</a:t>
            </a:r>
            <a:r>
              <a:rPr lang="en-US" altLang="zh-CN" dirty="0" smtClean="0"/>
              <a:t>N</a:t>
            </a:r>
            <a:r>
              <a:rPr lang="zh-CN" altLang="en-US" dirty="0" smtClean="0"/>
              <a:t>个设备连接起来的时候计，这个价值是按照</a:t>
            </a:r>
            <a:r>
              <a:rPr lang="en-US" altLang="zh-CN" dirty="0" smtClean="0"/>
              <a:t>N</a:t>
            </a:r>
            <a:r>
              <a:rPr lang="zh-CN" altLang="en-US" dirty="0" smtClean="0"/>
              <a:t>平方的速率增长，由于</a:t>
            </a:r>
            <a:r>
              <a:rPr lang="en-US" altLang="zh-CN" dirty="0" smtClean="0"/>
              <a:t>N</a:t>
            </a:r>
            <a:r>
              <a:rPr lang="zh-CN" altLang="en-US" dirty="0" smtClean="0"/>
              <a:t>个用户在这个系统中得到</a:t>
            </a:r>
            <a:r>
              <a:rPr lang="en-US" altLang="zh-CN" dirty="0" smtClean="0"/>
              <a:t>N</a:t>
            </a:r>
            <a:r>
              <a:rPr lang="zh-CN" altLang="en-US" dirty="0" smtClean="0"/>
              <a:t>个平方的价值，那么</a:t>
            </a:r>
            <a:r>
              <a:rPr lang="en-US" altLang="zh-CN" dirty="0" smtClean="0"/>
              <a:t>N</a:t>
            </a:r>
            <a:r>
              <a:rPr lang="zh-CN" altLang="en-US" dirty="0" smtClean="0"/>
              <a:t>就会不断的增长，所以人们得到的价值很大。</a:t>
            </a:r>
          </a:p>
          <a:p>
            <a:pPr lvl="1"/>
            <a:r>
              <a:rPr lang="zh-CN" altLang="en-US" dirty="0" smtClean="0"/>
              <a:t>由于</a:t>
            </a:r>
            <a:r>
              <a:rPr lang="en-US" altLang="zh-CN" dirty="0" smtClean="0"/>
              <a:t>N</a:t>
            </a:r>
            <a:r>
              <a:rPr lang="zh-CN" altLang="en-US" dirty="0" smtClean="0"/>
              <a:t>在增加，</a:t>
            </a:r>
            <a:r>
              <a:rPr lang="en-US" altLang="zh-CN" dirty="0" smtClean="0"/>
              <a:t>N</a:t>
            </a:r>
            <a:r>
              <a:rPr lang="en-US" altLang="zh-CN" baseline="30000" dirty="0" smtClean="0"/>
              <a:t>2</a:t>
            </a:r>
            <a:r>
              <a:rPr lang="zh-CN" altLang="en-US" dirty="0" smtClean="0"/>
              <a:t>就会越来越大，</a:t>
            </a:r>
            <a:r>
              <a:rPr lang="en-US" altLang="zh-CN" dirty="0" smtClean="0"/>
              <a:t>N</a:t>
            </a:r>
            <a:r>
              <a:rPr lang="zh-CN" altLang="en-US" dirty="0" smtClean="0"/>
              <a:t>就反馈增长，这就是正向的循环；</a:t>
            </a:r>
          </a:p>
          <a:p>
            <a:pPr lvl="2">
              <a:lnSpc>
                <a:spcPct val="90000"/>
              </a:lnSpc>
            </a:pPr>
            <a:endParaRPr lang="zh-CN" altLang="en-US" dirty="0" smtClean="0"/>
          </a:p>
        </p:txBody>
      </p:sp>
      <p:sp>
        <p:nvSpPr>
          <p:cNvPr id="547844" name="AutoShape 4" descr="https://gd.zxproxy.com/browse.php?u=kaqqcKSMozSdOCPqvmrZxd2i0DxR6VsddzOl9xthkL7CLLDB%2FljD0YxPLUOPhECljP%2F7JniNRPQJOA%3D%3D&amp;b=6"/>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7" name="Picture 2" descr="http://www.techcn.com.cn/uploads/200906/1246273770OmGmfqHZ.jpg"/>
          <p:cNvPicPr>
            <a:picLocks noChangeAspect="1" noChangeArrowheads="1"/>
          </p:cNvPicPr>
          <p:nvPr/>
        </p:nvPicPr>
        <p:blipFill>
          <a:blip r:embed="rId3"/>
          <a:srcRect/>
          <a:stretch>
            <a:fillRect/>
          </a:stretch>
        </p:blipFill>
        <p:spPr bwMode="auto">
          <a:xfrm>
            <a:off x="6000760" y="4429132"/>
            <a:ext cx="2571768" cy="235743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smtClean="0">
                <a:latin typeface="黑体" pitchFamily="2" charset="-122"/>
                <a:ea typeface="黑体" pitchFamily="2" charset="-122"/>
              </a:rPr>
              <a:t>全球上网人数剧增</a:t>
            </a:r>
          </a:p>
        </p:txBody>
      </p:sp>
      <p:pic>
        <p:nvPicPr>
          <p:cNvPr id="21507" name="Picture 5" descr="C:\Users\Administrator\Desktop\网络课件\Global Internet usage - Wikipedia, the free encyclopedia_files\600px-Internet_users_per_100_inhabitants_ITU.svg.png">
            <a:hlinkClick r:id="rId3"/>
          </p:cNvPr>
          <p:cNvPicPr>
            <a:picLocks noChangeAspect="1" noChangeArrowheads="1"/>
          </p:cNvPicPr>
          <p:nvPr/>
        </p:nvPicPr>
        <p:blipFill>
          <a:blip r:embed="rId4"/>
          <a:srcRect/>
          <a:stretch>
            <a:fillRect/>
          </a:stretch>
        </p:blipFill>
        <p:spPr bwMode="auto">
          <a:xfrm>
            <a:off x="714374" y="1143000"/>
            <a:ext cx="7929591" cy="4387850"/>
          </a:xfrm>
          <a:prstGeom prst="rect">
            <a:avLst/>
          </a:prstGeom>
          <a:noFill/>
          <a:ln w="9525">
            <a:noFill/>
            <a:miter lim="800000"/>
            <a:headEnd/>
            <a:tailEnd/>
          </a:ln>
        </p:spPr>
      </p:pic>
      <p:sp>
        <p:nvSpPr>
          <p:cNvPr id="21508" name="TextBox 3"/>
          <p:cNvSpPr txBox="1">
            <a:spLocks noChangeArrowheads="1"/>
          </p:cNvSpPr>
          <p:nvPr/>
        </p:nvSpPr>
        <p:spPr bwMode="auto">
          <a:xfrm>
            <a:off x="2214583" y="5572140"/>
            <a:ext cx="5357813" cy="369888"/>
          </a:xfrm>
          <a:prstGeom prst="rect">
            <a:avLst/>
          </a:prstGeom>
          <a:noFill/>
          <a:ln w="9525">
            <a:noFill/>
            <a:miter lim="800000"/>
            <a:headEnd/>
            <a:tailEnd/>
          </a:ln>
        </p:spPr>
        <p:txBody>
          <a:bodyPr>
            <a:spAutoFit/>
          </a:bodyPr>
          <a:lstStyle/>
          <a:p>
            <a:pPr algn="ctr"/>
            <a:r>
              <a:rPr lang="zh-CN" altLang="en-US" dirty="0">
                <a:latin typeface="华文中宋" pitchFamily="2" charset="-122"/>
                <a:ea typeface="华文中宋" pitchFamily="2" charset="-122"/>
              </a:rPr>
              <a:t>发达国家上网人数增长速度明显比发展中国家快。</a:t>
            </a:r>
          </a:p>
        </p:txBody>
      </p:sp>
    </p:spTree>
  </p:cSld>
  <p:clrMapOvr>
    <a:masterClrMapping/>
  </p:clrMapOvr>
  <p:transition>
    <p:strips/>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smtClean="0">
                <a:latin typeface="黑体" pitchFamily="2" charset="-122"/>
                <a:ea typeface="黑体" pitchFamily="2" charset="-122"/>
              </a:rPr>
              <a:t>全球上网人数分布情况</a:t>
            </a:r>
          </a:p>
        </p:txBody>
      </p:sp>
      <p:pic>
        <p:nvPicPr>
          <p:cNvPr id="22531" name="Picture 5" descr="internet population 2007-2012"/>
          <p:cNvPicPr>
            <a:picLocks noChangeAspect="1" noChangeArrowheads="1"/>
          </p:cNvPicPr>
          <p:nvPr/>
        </p:nvPicPr>
        <p:blipFill>
          <a:blip r:embed="rId3"/>
          <a:srcRect/>
          <a:stretch>
            <a:fillRect/>
          </a:stretch>
        </p:blipFill>
        <p:spPr bwMode="auto">
          <a:xfrm>
            <a:off x="285750" y="1143000"/>
            <a:ext cx="6546850" cy="5095875"/>
          </a:xfrm>
          <a:prstGeom prst="rect">
            <a:avLst/>
          </a:prstGeom>
          <a:noFill/>
          <a:ln w="9525">
            <a:noFill/>
            <a:miter lim="800000"/>
            <a:headEnd/>
            <a:tailEnd/>
          </a:ln>
        </p:spPr>
      </p:pic>
      <p:sp>
        <p:nvSpPr>
          <p:cNvPr id="22532" name="TextBox 4"/>
          <p:cNvSpPr txBox="1">
            <a:spLocks noChangeArrowheads="1"/>
          </p:cNvSpPr>
          <p:nvPr/>
        </p:nvSpPr>
        <p:spPr bwMode="auto">
          <a:xfrm>
            <a:off x="7000874" y="2643188"/>
            <a:ext cx="1857405" cy="2677656"/>
          </a:xfrm>
          <a:prstGeom prst="rect">
            <a:avLst/>
          </a:prstGeom>
          <a:noFill/>
          <a:ln w="9525">
            <a:noFill/>
            <a:miter lim="800000"/>
            <a:headEnd/>
            <a:tailEnd/>
          </a:ln>
        </p:spPr>
        <p:txBody>
          <a:bodyPr wrap="square">
            <a:spAutoFit/>
          </a:bodyPr>
          <a:lstStyle/>
          <a:p>
            <a:pPr>
              <a:buFont typeface="Arial" pitchFamily="34" charset="0"/>
              <a:buChar char="•"/>
            </a:pPr>
            <a:r>
              <a:rPr lang="zh-CN" altLang="en-US" sz="2400" dirty="0">
                <a:latin typeface="华文中宋" pitchFamily="2" charset="-122"/>
                <a:ea typeface="华文中宋" pitchFamily="2" charset="-122"/>
              </a:rPr>
              <a:t>全球上网人数从</a:t>
            </a:r>
            <a:r>
              <a:rPr lang="en-US" altLang="zh-CN" sz="2400" dirty="0">
                <a:latin typeface="华文中宋" pitchFamily="2" charset="-122"/>
                <a:ea typeface="华文中宋" pitchFamily="2" charset="-122"/>
              </a:rPr>
              <a:t>07</a:t>
            </a:r>
            <a:r>
              <a:rPr lang="zh-CN" altLang="en-US" sz="2400" dirty="0">
                <a:latin typeface="华文中宋" pitchFamily="2" charset="-122"/>
                <a:ea typeface="华文中宋" pitchFamily="2" charset="-122"/>
              </a:rPr>
              <a:t>年的</a:t>
            </a:r>
            <a:r>
              <a:rPr lang="en-US" altLang="zh-CN" sz="2400" dirty="0">
                <a:latin typeface="华文中宋" pitchFamily="2" charset="-122"/>
                <a:ea typeface="华文中宋" pitchFamily="2" charset="-122"/>
              </a:rPr>
              <a:t>11.5</a:t>
            </a:r>
            <a:r>
              <a:rPr lang="zh-CN" altLang="en-US" sz="2400" dirty="0">
                <a:latin typeface="华文中宋" pitchFamily="2" charset="-122"/>
                <a:ea typeface="华文中宋" pitchFamily="2" charset="-122"/>
              </a:rPr>
              <a:t>亿增长到</a:t>
            </a:r>
            <a:r>
              <a:rPr lang="en-US" altLang="zh-CN" sz="2400" dirty="0">
                <a:latin typeface="华文中宋" pitchFamily="2" charset="-122"/>
                <a:ea typeface="华文中宋" pitchFamily="2" charset="-122"/>
              </a:rPr>
              <a:t>12</a:t>
            </a:r>
            <a:r>
              <a:rPr lang="zh-CN" altLang="en-US" sz="2400" dirty="0">
                <a:latin typeface="华文中宋" pitchFamily="2" charset="-122"/>
                <a:ea typeface="华文中宋" pitchFamily="2" charset="-122"/>
              </a:rPr>
              <a:t>年的</a:t>
            </a:r>
            <a:r>
              <a:rPr lang="en-US" altLang="zh-CN" sz="2400" dirty="0">
                <a:latin typeface="华文中宋" pitchFamily="2" charset="-122"/>
                <a:ea typeface="华文中宋" pitchFamily="2" charset="-122"/>
              </a:rPr>
              <a:t>22.7</a:t>
            </a:r>
            <a:r>
              <a:rPr lang="zh-CN" altLang="en-US" sz="2400" dirty="0" smtClean="0">
                <a:latin typeface="华文中宋" pitchFamily="2" charset="-122"/>
                <a:ea typeface="华文中宋" pitchFamily="2" charset="-122"/>
              </a:rPr>
              <a:t>亿</a:t>
            </a:r>
            <a:endParaRPr lang="en-US" altLang="zh-CN" sz="2400" dirty="0" smtClean="0">
              <a:latin typeface="华文中宋" pitchFamily="2" charset="-122"/>
              <a:ea typeface="华文中宋" pitchFamily="2" charset="-122"/>
            </a:endParaRPr>
          </a:p>
          <a:p>
            <a:pPr>
              <a:buFont typeface="Arial" pitchFamily="34" charset="0"/>
              <a:buChar char="•"/>
            </a:pPr>
            <a:r>
              <a:rPr lang="zh-CN" altLang="en-US" sz="2400" dirty="0" smtClean="0">
                <a:latin typeface="华文中宋" pitchFamily="2" charset="-122"/>
                <a:ea typeface="华文中宋" pitchFamily="2" charset="-122"/>
              </a:rPr>
              <a:t>五年内</a:t>
            </a:r>
            <a:r>
              <a:rPr lang="zh-CN" altLang="en-US" sz="2400" dirty="0">
                <a:latin typeface="华文中宋" pitchFamily="2" charset="-122"/>
                <a:ea typeface="华文中宋" pitchFamily="2" charset="-122"/>
              </a:rPr>
              <a:t>几乎增长了一倍</a:t>
            </a:r>
            <a:r>
              <a:rPr lang="zh-CN" altLang="en-US" sz="2400" dirty="0"/>
              <a:t>。</a:t>
            </a:r>
          </a:p>
        </p:txBody>
      </p:sp>
    </p:spTree>
  </p:cSld>
  <p:clrMapOvr>
    <a:masterClrMapping/>
  </p:clrMapOvr>
  <p:transition>
    <p:strips/>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2428868"/>
            <a:ext cx="8129558" cy="2786082"/>
          </a:xfrm>
        </p:spPr>
        <p:txBody>
          <a:bodyPr>
            <a:normAutofit fontScale="90000"/>
          </a:bodyPr>
          <a:lstStyle/>
          <a:p>
            <a:pPr>
              <a:defRPr/>
            </a:pPr>
            <a:r>
              <a:rPr sz="4800" dirty="0" smtClean="0">
                <a:latin typeface="黑体" pitchFamily="49" charset="-122"/>
                <a:ea typeface="黑体" pitchFamily="49" charset="-122"/>
              </a:rPr>
              <a:t>一、  网络计算概念和驱动力</a:t>
            </a:r>
            <a:r>
              <a:rPr lang="en-US" sz="4800" dirty="0" smtClean="0">
                <a:latin typeface="黑体" pitchFamily="49" charset="-122"/>
                <a:ea typeface="黑体" pitchFamily="49" charset="-122"/>
              </a:rPr>
              <a:t/>
            </a:r>
            <a:br>
              <a:rPr lang="en-US" sz="4800" dirty="0" smtClean="0">
                <a:latin typeface="黑体" pitchFamily="49" charset="-122"/>
                <a:ea typeface="黑体" pitchFamily="49" charset="-122"/>
              </a:rPr>
            </a:br>
            <a:r>
              <a:rPr sz="4800" dirty="0" smtClean="0">
                <a:latin typeface="黑体" pitchFamily="49" charset="-122"/>
                <a:ea typeface="黑体" pitchFamily="49" charset="-122"/>
              </a:rPr>
              <a:t>二、典型网络计算模式和</a:t>
            </a:r>
            <a:r>
              <a:rPr sz="4800" dirty="0" smtClean="0">
                <a:latin typeface="黑体" pitchFamily="2" charset="-122"/>
                <a:ea typeface="黑体" pitchFamily="2" charset="-122"/>
              </a:rPr>
              <a:t>发展</a:t>
            </a:r>
            <a:endParaRPr sz="4800" dirty="0">
              <a:latin typeface="黑体" pitchFamily="49" charset="-122"/>
              <a:ea typeface="黑体" pitchFamily="49" charset="-122"/>
            </a:endParaRPr>
          </a:p>
        </p:txBody>
      </p:sp>
    </p:spTree>
    <p:extLst>
      <p:ext uri="{BB962C8B-B14F-4D97-AF65-F5344CB8AC3E}">
        <p14:creationId xmlns:p14="http://schemas.microsoft.com/office/powerpoint/2010/main" val="38077423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0" name="Picture 4"/>
          <p:cNvPicPr>
            <a:picLocks noChangeAspect="1" noChangeArrowheads="1"/>
          </p:cNvPicPr>
          <p:nvPr/>
        </p:nvPicPr>
        <p:blipFill>
          <a:blip r:embed="rId3"/>
          <a:srcRect/>
          <a:stretch>
            <a:fillRect/>
          </a:stretch>
        </p:blipFill>
        <p:spPr bwMode="auto">
          <a:xfrm>
            <a:off x="5794375" y="1142984"/>
            <a:ext cx="3349625" cy="1627188"/>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50181" name="Picture 5"/>
          <p:cNvPicPr>
            <a:picLocks noChangeAspect="1" noChangeArrowheads="1"/>
          </p:cNvPicPr>
          <p:nvPr/>
        </p:nvPicPr>
        <p:blipFill>
          <a:blip r:embed="rId4"/>
          <a:srcRect/>
          <a:stretch>
            <a:fillRect/>
          </a:stretch>
        </p:blipFill>
        <p:spPr bwMode="auto">
          <a:xfrm>
            <a:off x="5429256" y="3143248"/>
            <a:ext cx="3168650" cy="1498600"/>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50182" name="Picture 6"/>
          <p:cNvPicPr>
            <a:picLocks noChangeAspect="1" noChangeArrowheads="1"/>
          </p:cNvPicPr>
          <p:nvPr/>
        </p:nvPicPr>
        <p:blipFill>
          <a:blip r:embed="rId5"/>
          <a:srcRect/>
          <a:stretch>
            <a:fillRect/>
          </a:stretch>
        </p:blipFill>
        <p:spPr bwMode="auto">
          <a:xfrm>
            <a:off x="4791103" y="5148263"/>
            <a:ext cx="3852863" cy="1709737"/>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33797" name="TextBox 4"/>
          <p:cNvSpPr txBox="1">
            <a:spLocks noChangeArrowheads="1"/>
          </p:cNvSpPr>
          <p:nvPr/>
        </p:nvSpPr>
        <p:spPr bwMode="auto">
          <a:xfrm>
            <a:off x="468313" y="1142984"/>
            <a:ext cx="4889505" cy="6093976"/>
          </a:xfrm>
          <a:prstGeom prst="rect">
            <a:avLst/>
          </a:prstGeom>
          <a:noFill/>
          <a:ln w="9525">
            <a:noFill/>
            <a:miter lim="800000"/>
            <a:headEnd/>
            <a:tailEnd/>
          </a:ln>
        </p:spPr>
        <p:txBody>
          <a:bodyPr wrap="square">
            <a:spAutoFit/>
          </a:bodyPr>
          <a:lstStyle/>
          <a:p>
            <a:pPr>
              <a:buFont typeface="Wingdings" pitchFamily="2" charset="2"/>
              <a:buChar char="n"/>
            </a:pPr>
            <a:r>
              <a:rPr lang="zh-CN" altLang="en-US" sz="2400" dirty="0" smtClean="0">
                <a:latin typeface="华文中宋" pitchFamily="2" charset="-122"/>
                <a:ea typeface="华文中宋" pitchFamily="2" charset="-122"/>
              </a:rPr>
              <a:t>大量计算、存储、设备、移动等；</a:t>
            </a:r>
            <a:endParaRPr lang="en-US" altLang="zh-CN" sz="2400" dirty="0" smtClean="0">
              <a:latin typeface="华文中宋" pitchFamily="2" charset="-122"/>
              <a:ea typeface="华文中宋" pitchFamily="2" charset="-122"/>
            </a:endParaRPr>
          </a:p>
          <a:p>
            <a:pPr>
              <a:buFont typeface="Wingdings" pitchFamily="2" charset="2"/>
              <a:buChar char="n"/>
            </a:pPr>
            <a:r>
              <a:rPr lang="zh-CN" altLang="en-US" sz="2400" dirty="0" smtClean="0">
                <a:latin typeface="华文中宋" pitchFamily="2" charset="-122"/>
                <a:ea typeface="华文中宋" pitchFamily="2" charset="-122"/>
              </a:rPr>
              <a:t>以</a:t>
            </a:r>
            <a:r>
              <a:rPr lang="zh-CN" altLang="en-US" sz="2400" dirty="0">
                <a:latin typeface="华文中宋" pitchFamily="2" charset="-122"/>
                <a:ea typeface="华文中宋" pitchFamily="2" charset="-122"/>
              </a:rPr>
              <a:t>电子数据形式把多种形式的信息存储在光、磁等非纸介质的载体中，并通过网络通信、计算机或终端等方式再现出来的资源</a:t>
            </a:r>
            <a:r>
              <a:rPr lang="zh-CN" altLang="en-US" sz="2400" dirty="0" smtClean="0">
                <a:latin typeface="华文中宋" pitchFamily="2" charset="-122"/>
                <a:ea typeface="华文中宋" pitchFamily="2" charset="-122"/>
              </a:rPr>
              <a:t>。</a:t>
            </a:r>
            <a:endParaRPr lang="en-US" altLang="zh-CN" sz="2400" dirty="0" smtClean="0">
              <a:latin typeface="华文中宋" pitchFamily="2" charset="-122"/>
              <a:ea typeface="华文中宋" pitchFamily="2" charset="-122"/>
            </a:endParaRPr>
          </a:p>
          <a:p>
            <a:pPr>
              <a:buFont typeface="Wingdings" pitchFamily="2" charset="2"/>
              <a:buChar char="n"/>
            </a:pPr>
            <a:r>
              <a:rPr lang="zh-CN" altLang="en-US" sz="2400" dirty="0" smtClean="0">
                <a:latin typeface="华文中宋" pitchFamily="2" charset="-122"/>
                <a:ea typeface="华文中宋" pitchFamily="2" charset="-122"/>
              </a:rPr>
              <a:t>网络</a:t>
            </a:r>
            <a:r>
              <a:rPr lang="zh-CN" altLang="en-US" sz="2400" dirty="0">
                <a:latin typeface="华文中宋" pitchFamily="2" charset="-122"/>
                <a:ea typeface="华文中宋" pitchFamily="2" charset="-122"/>
              </a:rPr>
              <a:t>信息</a:t>
            </a:r>
            <a:r>
              <a:rPr lang="zh-CN" altLang="en-US" sz="2400" dirty="0" smtClean="0">
                <a:latin typeface="华文中宋" pitchFamily="2" charset="-122"/>
                <a:ea typeface="华文中宋" pitchFamily="2" charset="-122"/>
              </a:rPr>
              <a:t>资源：文本</a:t>
            </a:r>
            <a:r>
              <a:rPr lang="zh-CN" altLang="en-US" sz="2400" dirty="0">
                <a:latin typeface="华文中宋" pitchFamily="2" charset="-122"/>
                <a:ea typeface="华文中宋" pitchFamily="2" charset="-122"/>
              </a:rPr>
              <a:t>，图像，音频，视频，软件，据库等多种形式存在</a:t>
            </a:r>
            <a:r>
              <a:rPr lang="zh-CN" altLang="en-US" sz="2400" dirty="0" smtClean="0">
                <a:latin typeface="华文中宋" pitchFamily="2" charset="-122"/>
                <a:ea typeface="华文中宋" pitchFamily="2" charset="-122"/>
              </a:rPr>
              <a:t>的；</a:t>
            </a:r>
            <a:endParaRPr lang="en-US" altLang="zh-CN" sz="2400" dirty="0" smtClean="0">
              <a:latin typeface="华文中宋" pitchFamily="2" charset="-122"/>
              <a:ea typeface="华文中宋" pitchFamily="2" charset="-122"/>
            </a:endParaRPr>
          </a:p>
          <a:p>
            <a:pPr>
              <a:buFont typeface="Wingdings" pitchFamily="2" charset="2"/>
              <a:buChar char="n"/>
            </a:pPr>
            <a:r>
              <a:rPr lang="zh-CN" altLang="en-US" sz="2400" dirty="0" smtClean="0">
                <a:latin typeface="华文中宋" pitchFamily="2" charset="-122"/>
                <a:ea typeface="华文中宋" pitchFamily="2" charset="-122"/>
              </a:rPr>
              <a:t>涉及</a:t>
            </a:r>
            <a:r>
              <a:rPr lang="zh-CN" altLang="en-US" sz="2400" dirty="0">
                <a:latin typeface="华文中宋" pitchFamily="2" charset="-122"/>
                <a:ea typeface="华文中宋" pitchFamily="2" charset="-122"/>
              </a:rPr>
              <a:t>领域从经济，科研，教育，艺术，到具体的行业和个体，包含的文献类型从电子报刊，电子工具书，商业信息，新闻报道，书目数据库，文献信息索引到统计数据，图表，电子地图等</a:t>
            </a:r>
            <a:endParaRPr lang="en-US" altLang="zh-CN" sz="2400" dirty="0">
              <a:latin typeface="华文中宋" pitchFamily="2" charset="-122"/>
              <a:ea typeface="华文中宋" pitchFamily="2" charset="-122"/>
            </a:endParaRPr>
          </a:p>
          <a:p>
            <a:endParaRPr lang="en-US" altLang="zh-CN" dirty="0"/>
          </a:p>
          <a:p>
            <a:endParaRPr lang="en-US" altLang="zh-CN" dirty="0"/>
          </a:p>
          <a:p>
            <a:endParaRPr lang="zh-CN" altLang="en-US" dirty="0"/>
          </a:p>
        </p:txBody>
      </p:sp>
      <p:sp>
        <p:nvSpPr>
          <p:cNvPr id="33798" name="标题 1"/>
          <p:cNvSpPr>
            <a:spLocks noGrp="1"/>
          </p:cNvSpPr>
          <p:nvPr>
            <p:ph type="title"/>
          </p:nvPr>
        </p:nvSpPr>
        <p:spPr/>
        <p:txBody>
          <a:bodyPr>
            <a:normAutofit/>
          </a:bodyPr>
          <a:lstStyle/>
          <a:p>
            <a:r>
              <a:rPr lang="zh-CN" altLang="en-US" smtClean="0">
                <a:latin typeface="黑体" pitchFamily="2" charset="-122"/>
                <a:ea typeface="黑体" pitchFamily="2" charset="-122"/>
              </a:rPr>
              <a:t>网络资源</a:t>
            </a:r>
            <a:r>
              <a:rPr lang="zh-CN" altLang="en-US" smtClean="0"/>
              <a:t>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2" descr="ziyuanfenlei.gif"/>
          <p:cNvPicPr>
            <a:picLocks noChangeAspect="1"/>
          </p:cNvPicPr>
          <p:nvPr/>
        </p:nvPicPr>
        <p:blipFill>
          <a:blip r:embed="rId3"/>
          <a:srcRect/>
          <a:stretch>
            <a:fillRect/>
          </a:stretch>
        </p:blipFill>
        <p:spPr bwMode="auto">
          <a:xfrm>
            <a:off x="1979613" y="781056"/>
            <a:ext cx="5976937" cy="3576638"/>
          </a:xfrm>
          <a:prstGeom prst="rect">
            <a:avLst/>
          </a:prstGeom>
          <a:noFill/>
          <a:ln w="9525">
            <a:noFill/>
            <a:miter lim="800000"/>
            <a:headEnd/>
            <a:tailEnd/>
          </a:ln>
        </p:spPr>
      </p:pic>
      <p:pic>
        <p:nvPicPr>
          <p:cNvPr id="51203" name="Picture 3"/>
          <p:cNvPicPr>
            <a:picLocks noChangeAspect="1" noChangeArrowheads="1"/>
          </p:cNvPicPr>
          <p:nvPr/>
        </p:nvPicPr>
        <p:blipFill>
          <a:blip r:embed="rId4"/>
          <a:srcRect/>
          <a:stretch>
            <a:fillRect/>
          </a:stretch>
        </p:blipFill>
        <p:spPr bwMode="auto">
          <a:xfrm>
            <a:off x="1412875" y="5500688"/>
            <a:ext cx="6038850" cy="752475"/>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51204" name="Picture 4"/>
          <p:cNvPicPr>
            <a:picLocks noChangeAspect="1" noChangeArrowheads="1"/>
          </p:cNvPicPr>
          <p:nvPr/>
        </p:nvPicPr>
        <p:blipFill>
          <a:blip r:embed="rId5"/>
          <a:srcRect/>
          <a:stretch>
            <a:fillRect/>
          </a:stretch>
        </p:blipFill>
        <p:spPr bwMode="auto">
          <a:xfrm>
            <a:off x="285750" y="4437063"/>
            <a:ext cx="8196263" cy="65405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34821" name="标题 1"/>
          <p:cNvSpPr>
            <a:spLocks noGrp="1"/>
          </p:cNvSpPr>
          <p:nvPr>
            <p:ph type="title"/>
          </p:nvPr>
        </p:nvSpPr>
        <p:spPr/>
        <p:txBody>
          <a:bodyPr>
            <a:normAutofit/>
          </a:bodyPr>
          <a:lstStyle/>
          <a:p>
            <a:r>
              <a:rPr lang="zh-CN" altLang="en-US" smtClean="0">
                <a:latin typeface="黑体" pitchFamily="2" charset="-122"/>
                <a:ea typeface="黑体" pitchFamily="2" charset="-122"/>
              </a:rPr>
              <a:t>网络资源</a:t>
            </a:r>
            <a:r>
              <a:rPr lang="zh-CN" altLang="en-US" smtClean="0"/>
              <a:t> </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pPr eaLnBrk="1" hangingPunct="1"/>
            <a:r>
              <a:rPr lang="zh-CN" altLang="en-US" smtClean="0">
                <a:latin typeface="黑体" pitchFamily="2" charset="-122"/>
                <a:ea typeface="黑体" pitchFamily="2" charset="-122"/>
              </a:rPr>
              <a:t>数据资源</a:t>
            </a:r>
          </a:p>
        </p:txBody>
      </p:sp>
      <p:pic>
        <p:nvPicPr>
          <p:cNvPr id="136195" name="Picture 3"/>
          <p:cNvPicPr>
            <a:picLocks noChangeAspect="1" noChangeArrowheads="1"/>
          </p:cNvPicPr>
          <p:nvPr/>
        </p:nvPicPr>
        <p:blipFill>
          <a:blip r:embed="rId3"/>
          <a:srcRect/>
          <a:stretch>
            <a:fillRect/>
          </a:stretch>
        </p:blipFill>
        <p:spPr bwMode="auto">
          <a:xfrm>
            <a:off x="0" y="3357563"/>
            <a:ext cx="9001125" cy="804862"/>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136196" name="Picture 4"/>
          <p:cNvPicPr>
            <a:picLocks noChangeAspect="1" noChangeArrowheads="1"/>
          </p:cNvPicPr>
          <p:nvPr/>
        </p:nvPicPr>
        <p:blipFill>
          <a:blip r:embed="rId4"/>
          <a:srcRect/>
          <a:stretch>
            <a:fillRect/>
          </a:stretch>
        </p:blipFill>
        <p:spPr bwMode="auto">
          <a:xfrm>
            <a:off x="0" y="4714875"/>
            <a:ext cx="9029700" cy="866775"/>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136197" name="Picture 5"/>
          <p:cNvPicPr>
            <a:picLocks noChangeAspect="1" noChangeArrowheads="1"/>
          </p:cNvPicPr>
          <p:nvPr/>
        </p:nvPicPr>
        <p:blipFill>
          <a:blip r:embed="rId5"/>
          <a:srcRect/>
          <a:stretch>
            <a:fillRect/>
          </a:stretch>
        </p:blipFill>
        <p:spPr bwMode="auto">
          <a:xfrm>
            <a:off x="0" y="1628775"/>
            <a:ext cx="8929688" cy="9906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smtClean="0">
                <a:latin typeface="黑体" pitchFamily="2" charset="-122"/>
                <a:ea typeface="黑体" pitchFamily="2" charset="-122"/>
              </a:rPr>
              <a:t>维基百科</a:t>
            </a:r>
          </a:p>
        </p:txBody>
      </p:sp>
      <p:pic>
        <p:nvPicPr>
          <p:cNvPr id="55299" name="Picture 3"/>
          <p:cNvPicPr>
            <a:picLocks noChangeAspect="1" noChangeArrowheads="1"/>
          </p:cNvPicPr>
          <p:nvPr/>
        </p:nvPicPr>
        <p:blipFill>
          <a:blip r:embed="rId3"/>
          <a:srcRect/>
          <a:stretch>
            <a:fillRect/>
          </a:stretch>
        </p:blipFill>
        <p:spPr bwMode="auto">
          <a:xfrm>
            <a:off x="104775" y="1000125"/>
            <a:ext cx="8896350" cy="45720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p:strips/>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smtClean="0"/>
              <a:t>YouTube</a:t>
            </a:r>
            <a:endParaRPr lang="zh-CN" altLang="en-US" smtClean="0"/>
          </a:p>
        </p:txBody>
      </p:sp>
      <p:sp>
        <p:nvSpPr>
          <p:cNvPr id="37891" name="TextBox 2"/>
          <p:cNvSpPr txBox="1">
            <a:spLocks noChangeArrowheads="1"/>
          </p:cNvSpPr>
          <p:nvPr/>
        </p:nvSpPr>
        <p:spPr bwMode="auto">
          <a:xfrm>
            <a:off x="500035" y="1357313"/>
            <a:ext cx="4935566" cy="4401205"/>
          </a:xfrm>
          <a:prstGeom prst="rect">
            <a:avLst/>
          </a:prstGeom>
          <a:noFill/>
          <a:ln w="9525">
            <a:noFill/>
            <a:miter lim="800000"/>
            <a:headEnd/>
            <a:tailEnd/>
          </a:ln>
        </p:spPr>
        <p:txBody>
          <a:bodyPr wrap="square">
            <a:spAutoFit/>
          </a:bodyPr>
          <a:lstStyle/>
          <a:p>
            <a:pPr>
              <a:buFont typeface="Wingdings" pitchFamily="2" charset="2"/>
              <a:buChar char="n"/>
            </a:pPr>
            <a:r>
              <a:rPr lang="en-US" altLang="zh-CN" sz="2000" dirty="0">
                <a:latin typeface="华文中宋" pitchFamily="2" charset="-122"/>
                <a:ea typeface="华文中宋" pitchFamily="2" charset="-122"/>
              </a:rPr>
              <a:t>YouTube</a:t>
            </a:r>
            <a:r>
              <a:rPr lang="zh-CN" altLang="en-US" sz="2000" dirty="0">
                <a:latin typeface="华文中宋" pitchFamily="2" charset="-122"/>
                <a:ea typeface="华文中宋" pitchFamily="2" charset="-122"/>
              </a:rPr>
              <a:t>是设立在美国的一个影片分享站点，让用户上载、观看及分享影片或短片</a:t>
            </a:r>
            <a:r>
              <a:rPr lang="zh-CN" altLang="en-US" sz="2000" dirty="0" smtClean="0">
                <a:latin typeface="华文中宋" pitchFamily="2" charset="-122"/>
                <a:ea typeface="华文中宋" pitchFamily="2" charset="-122"/>
              </a:rPr>
              <a:t>。</a:t>
            </a:r>
            <a:endParaRPr lang="en-US" altLang="zh-CN" sz="2000" dirty="0" smtClean="0">
              <a:latin typeface="华文中宋" pitchFamily="2" charset="-122"/>
              <a:ea typeface="华文中宋" pitchFamily="2" charset="-122"/>
            </a:endParaRPr>
          </a:p>
          <a:p>
            <a:pPr>
              <a:buFont typeface="Wingdings" pitchFamily="2" charset="2"/>
              <a:buChar char="n"/>
            </a:pPr>
            <a:r>
              <a:rPr lang="en-US" altLang="zh-CN" sz="2000" dirty="0" smtClean="0">
                <a:latin typeface="华文中宋" pitchFamily="2" charset="-122"/>
                <a:ea typeface="华文中宋" pitchFamily="2" charset="-122"/>
              </a:rPr>
              <a:t>2005</a:t>
            </a:r>
            <a:r>
              <a:rPr lang="zh-CN" altLang="en-US" sz="2000" dirty="0">
                <a:latin typeface="华文中宋" pitchFamily="2" charset="-122"/>
                <a:ea typeface="华文中宋" pitchFamily="2" charset="-122"/>
              </a:rPr>
              <a:t>年</a:t>
            </a:r>
            <a:r>
              <a:rPr lang="en-US" altLang="zh-CN" sz="2000" dirty="0">
                <a:latin typeface="华文中宋" pitchFamily="2" charset="-122"/>
                <a:ea typeface="华文中宋" pitchFamily="2" charset="-122"/>
              </a:rPr>
              <a:t>2</a:t>
            </a:r>
            <a:r>
              <a:rPr lang="zh-CN" altLang="en-US" sz="2000" dirty="0">
                <a:latin typeface="华文中宋" pitchFamily="2" charset="-122"/>
                <a:ea typeface="华文中宋" pitchFamily="2" charset="-122"/>
              </a:rPr>
              <a:t>月</a:t>
            </a:r>
            <a:r>
              <a:rPr lang="en-US" altLang="zh-CN" sz="2000" dirty="0">
                <a:latin typeface="华文中宋" pitchFamily="2" charset="-122"/>
                <a:ea typeface="华文中宋" pitchFamily="2" charset="-122"/>
              </a:rPr>
              <a:t>15</a:t>
            </a:r>
            <a:r>
              <a:rPr lang="zh-CN" altLang="en-US" sz="2000" dirty="0">
                <a:latin typeface="华文中宋" pitchFamily="2" charset="-122"/>
                <a:ea typeface="华文中宋" pitchFamily="2" charset="-122"/>
              </a:rPr>
              <a:t>日正式注册使用，到了</a:t>
            </a:r>
            <a:r>
              <a:rPr lang="en-US" altLang="zh-CN" sz="2000" dirty="0">
                <a:latin typeface="华文中宋" pitchFamily="2" charset="-122"/>
                <a:ea typeface="华文中宋" pitchFamily="2" charset="-122"/>
              </a:rPr>
              <a:t>4</a:t>
            </a:r>
            <a:r>
              <a:rPr lang="zh-CN" altLang="en-US" sz="2000" dirty="0">
                <a:latin typeface="华文中宋" pitchFamily="2" charset="-122"/>
                <a:ea typeface="华文中宋" pitchFamily="2" charset="-122"/>
              </a:rPr>
              <a:t>月</a:t>
            </a:r>
            <a:r>
              <a:rPr lang="en-US" altLang="zh-CN" sz="2000" dirty="0">
                <a:latin typeface="华文中宋" pitchFamily="2" charset="-122"/>
                <a:ea typeface="华文中宋" pitchFamily="2" charset="-122"/>
              </a:rPr>
              <a:t>23</a:t>
            </a:r>
            <a:r>
              <a:rPr lang="zh-CN" altLang="en-US" sz="2000" dirty="0">
                <a:latin typeface="华文中宋" pitchFamily="2" charset="-122"/>
                <a:ea typeface="华文中宋" pitchFamily="2" charset="-122"/>
              </a:rPr>
              <a:t>日，第一部</a:t>
            </a:r>
            <a:r>
              <a:rPr lang="en-US" altLang="zh-CN" sz="2000" dirty="0">
                <a:latin typeface="华文中宋" pitchFamily="2" charset="-122"/>
                <a:ea typeface="华文中宋" pitchFamily="2" charset="-122"/>
              </a:rPr>
              <a:t>YouTube </a:t>
            </a:r>
            <a:r>
              <a:rPr lang="zh-CN" altLang="en-US" sz="2000" dirty="0">
                <a:latin typeface="华文中宋" pitchFamily="2" charset="-122"/>
                <a:ea typeface="华文中宋" pitchFamily="2" charset="-122"/>
              </a:rPr>
              <a:t>影片被上传，影片标题为“我在动物园”（</a:t>
            </a:r>
            <a:r>
              <a:rPr lang="en-US" altLang="zh-CN" sz="2000" dirty="0">
                <a:latin typeface="华文中宋" pitchFamily="2" charset="-122"/>
                <a:ea typeface="华文中宋" pitchFamily="2" charset="-122"/>
              </a:rPr>
              <a:t>Me at the zoo</a:t>
            </a:r>
            <a:r>
              <a:rPr lang="zh-CN" altLang="en-US" sz="2000" dirty="0">
                <a:latin typeface="华文中宋" pitchFamily="2" charset="-122"/>
                <a:ea typeface="华文中宋" pitchFamily="2" charset="-122"/>
              </a:rPr>
              <a:t>） 由台湾裔美籍华人陈士骏创站，站点的命称和标志皆是自早期电视所使用的阴极射线管发想而成</a:t>
            </a:r>
            <a:r>
              <a:rPr lang="zh-CN" altLang="en-US" sz="2000" dirty="0" smtClean="0">
                <a:latin typeface="华文中宋" pitchFamily="2" charset="-122"/>
                <a:ea typeface="华文中宋" pitchFamily="2" charset="-122"/>
              </a:rPr>
              <a:t>。</a:t>
            </a:r>
            <a:endParaRPr lang="en-US" altLang="zh-CN" sz="2000" dirty="0" smtClean="0">
              <a:latin typeface="华文中宋" pitchFamily="2" charset="-122"/>
              <a:ea typeface="华文中宋" pitchFamily="2" charset="-122"/>
            </a:endParaRPr>
          </a:p>
          <a:p>
            <a:pPr>
              <a:buFont typeface="Wingdings" pitchFamily="2" charset="2"/>
              <a:buChar char="n"/>
            </a:pPr>
            <a:r>
              <a:rPr lang="zh-CN" altLang="zh-CN" sz="2000" dirty="0" smtClean="0">
                <a:latin typeface="华文中宋" pitchFamily="2" charset="-122"/>
                <a:ea typeface="华文中宋" pitchFamily="2" charset="-122"/>
              </a:rPr>
              <a:t>2006</a:t>
            </a:r>
            <a:r>
              <a:rPr lang="zh-CN" sz="2000" dirty="0" smtClean="0">
                <a:latin typeface="华文中宋" pitchFamily="2" charset="-122"/>
                <a:ea typeface="华文中宋" pitchFamily="2" charset="-122"/>
              </a:rPr>
              <a:t>年</a:t>
            </a:r>
            <a:r>
              <a:rPr lang="zh-CN" altLang="zh-CN" sz="2000" dirty="0" smtClean="0">
                <a:latin typeface="华文中宋" pitchFamily="2" charset="-122"/>
                <a:ea typeface="华文中宋" pitchFamily="2" charset="-122"/>
              </a:rPr>
              <a:t>11</a:t>
            </a:r>
            <a:r>
              <a:rPr lang="zh-CN" sz="2000" dirty="0" smtClean="0">
                <a:latin typeface="华文中宋" pitchFamily="2" charset="-122"/>
                <a:ea typeface="华文中宋" pitchFamily="2" charset="-122"/>
              </a:rPr>
              <a:t>月</a:t>
            </a:r>
            <a:r>
              <a:rPr lang="zh-CN" sz="2000" dirty="0">
                <a:latin typeface="华文中宋" pitchFamily="2" charset="-122"/>
                <a:ea typeface="华文中宋" pitchFamily="2" charset="-122"/>
              </a:rPr>
              <a:t>，</a:t>
            </a:r>
            <a:r>
              <a:rPr lang="zh-CN" altLang="zh-CN" sz="2000" dirty="0">
                <a:latin typeface="华文中宋" pitchFamily="2" charset="-122"/>
                <a:ea typeface="华文中宋" pitchFamily="2" charset="-122"/>
              </a:rPr>
              <a:t>Google</a:t>
            </a:r>
            <a:r>
              <a:rPr lang="zh-CN" sz="2000" dirty="0">
                <a:latin typeface="华文中宋" pitchFamily="2" charset="-122"/>
                <a:ea typeface="华文中宋" pitchFamily="2" charset="-122"/>
              </a:rPr>
              <a:t>公司以</a:t>
            </a:r>
            <a:r>
              <a:rPr lang="zh-CN" altLang="zh-CN" sz="2000" dirty="0">
                <a:latin typeface="华文中宋" pitchFamily="2" charset="-122"/>
                <a:ea typeface="华文中宋" pitchFamily="2" charset="-122"/>
              </a:rPr>
              <a:t>16.5</a:t>
            </a:r>
            <a:r>
              <a:rPr lang="zh-CN" sz="2000" dirty="0">
                <a:latin typeface="华文中宋" pitchFamily="2" charset="-122"/>
                <a:ea typeface="华文中宋" pitchFamily="2" charset="-122"/>
              </a:rPr>
              <a:t>亿美元收购了</a:t>
            </a:r>
            <a:r>
              <a:rPr lang="zh-CN" altLang="zh-CN" sz="2000" dirty="0">
                <a:latin typeface="华文中宋" pitchFamily="2" charset="-122"/>
                <a:ea typeface="华文中宋" pitchFamily="2" charset="-122"/>
              </a:rPr>
              <a:t>YouTube</a:t>
            </a:r>
            <a:r>
              <a:rPr lang="zh-CN" sz="2000" dirty="0">
                <a:latin typeface="华文中宋" pitchFamily="2" charset="-122"/>
                <a:ea typeface="华文中宋" pitchFamily="2" charset="-122"/>
              </a:rPr>
              <a:t>，并把其当做一间子公司来经营。但是对于如何通过</a:t>
            </a:r>
            <a:r>
              <a:rPr lang="zh-CN" altLang="zh-CN" sz="2000" dirty="0">
                <a:latin typeface="华文中宋" pitchFamily="2" charset="-122"/>
                <a:ea typeface="华文中宋" pitchFamily="2" charset="-122"/>
              </a:rPr>
              <a:t>YouTube</a:t>
            </a:r>
            <a:r>
              <a:rPr lang="zh-CN" sz="2000" dirty="0">
                <a:latin typeface="华文中宋" pitchFamily="2" charset="-122"/>
                <a:ea typeface="华文中宋" pitchFamily="2" charset="-122"/>
              </a:rPr>
              <a:t>盈利，</a:t>
            </a:r>
            <a:r>
              <a:rPr lang="zh-CN" altLang="zh-CN" sz="2000" dirty="0">
                <a:latin typeface="华文中宋" pitchFamily="2" charset="-122"/>
                <a:ea typeface="华文中宋" pitchFamily="2" charset="-122"/>
              </a:rPr>
              <a:t>Google</a:t>
            </a:r>
            <a:r>
              <a:rPr lang="zh-CN" sz="2000" dirty="0">
                <a:latin typeface="华文中宋" pitchFamily="2" charset="-122"/>
                <a:ea typeface="华文中宋" pitchFamily="2" charset="-122"/>
              </a:rPr>
              <a:t>一直保持非常谨慎的态度。</a:t>
            </a:r>
          </a:p>
          <a:p>
            <a:endParaRPr lang="zh-CN" altLang="en-US" sz="2000" dirty="0"/>
          </a:p>
        </p:txBody>
      </p:sp>
      <p:pic>
        <p:nvPicPr>
          <p:cNvPr id="4" name="Picture 3"/>
          <p:cNvPicPr>
            <a:picLocks noChangeAspect="1" noChangeArrowheads="1"/>
          </p:cNvPicPr>
          <p:nvPr/>
        </p:nvPicPr>
        <p:blipFill>
          <a:blip r:embed="rId3"/>
          <a:srcRect/>
          <a:stretch>
            <a:fillRect/>
          </a:stretch>
        </p:blipFill>
        <p:spPr bwMode="auto">
          <a:xfrm>
            <a:off x="6084888" y="981097"/>
            <a:ext cx="2628900" cy="5591175"/>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ransition>
    <p:strips/>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zh-CN" altLang="en-US" smtClean="0">
                <a:latin typeface="黑体" pitchFamily="2" charset="-122"/>
                <a:ea typeface="黑体" pitchFamily="2" charset="-122"/>
              </a:rPr>
              <a:t>信息化生活</a:t>
            </a:r>
          </a:p>
        </p:txBody>
      </p:sp>
      <p:sp>
        <p:nvSpPr>
          <p:cNvPr id="39939" name="TextBox 2"/>
          <p:cNvSpPr txBox="1">
            <a:spLocks noChangeArrowheads="1"/>
          </p:cNvSpPr>
          <p:nvPr/>
        </p:nvSpPr>
        <p:spPr bwMode="auto">
          <a:xfrm>
            <a:off x="353441" y="3786188"/>
            <a:ext cx="1410272" cy="461665"/>
          </a:xfrm>
          <a:prstGeom prst="rect">
            <a:avLst/>
          </a:prstGeom>
          <a:noFill/>
          <a:ln w="9525">
            <a:noFill/>
            <a:miter lim="800000"/>
            <a:headEnd/>
            <a:tailEnd/>
          </a:ln>
        </p:spPr>
        <p:txBody>
          <a:bodyPr wrap="square">
            <a:spAutoFit/>
          </a:bodyPr>
          <a:lstStyle/>
          <a:p>
            <a:pPr algn="ctr"/>
            <a:r>
              <a:rPr lang="zh-CN" altLang="en-US" sz="2400" b="1">
                <a:latin typeface="华文中宋" pitchFamily="2" charset="-122"/>
                <a:ea typeface="华文中宋" pitchFamily="2" charset="-122"/>
              </a:rPr>
              <a:t>购物</a:t>
            </a:r>
          </a:p>
        </p:txBody>
      </p:sp>
      <p:sp>
        <p:nvSpPr>
          <p:cNvPr id="39940" name="TextBox 3"/>
          <p:cNvSpPr txBox="1">
            <a:spLocks noChangeArrowheads="1"/>
          </p:cNvSpPr>
          <p:nvPr/>
        </p:nvSpPr>
        <p:spPr bwMode="auto">
          <a:xfrm>
            <a:off x="415365" y="1428750"/>
            <a:ext cx="1084824" cy="461665"/>
          </a:xfrm>
          <a:prstGeom prst="rect">
            <a:avLst/>
          </a:prstGeom>
          <a:noFill/>
          <a:ln w="9525">
            <a:noFill/>
            <a:miter lim="800000"/>
            <a:headEnd/>
            <a:tailEnd/>
          </a:ln>
        </p:spPr>
        <p:txBody>
          <a:bodyPr wrap="square">
            <a:spAutoFit/>
          </a:bodyPr>
          <a:lstStyle/>
          <a:p>
            <a:pPr algn="ctr"/>
            <a:r>
              <a:rPr lang="zh-CN" altLang="en-US" sz="2400" b="1" dirty="0">
                <a:latin typeface="华文中宋" pitchFamily="2" charset="-122"/>
                <a:ea typeface="华文中宋" pitchFamily="2" charset="-122"/>
              </a:rPr>
              <a:t>学习</a:t>
            </a:r>
          </a:p>
        </p:txBody>
      </p:sp>
      <p:sp>
        <p:nvSpPr>
          <p:cNvPr id="39941" name="TextBox 4"/>
          <p:cNvSpPr txBox="1">
            <a:spLocks noChangeArrowheads="1"/>
          </p:cNvSpPr>
          <p:nvPr/>
        </p:nvSpPr>
        <p:spPr bwMode="auto">
          <a:xfrm>
            <a:off x="500034" y="2643188"/>
            <a:ext cx="976341" cy="461665"/>
          </a:xfrm>
          <a:prstGeom prst="rect">
            <a:avLst/>
          </a:prstGeom>
          <a:noFill/>
          <a:ln w="9525">
            <a:noFill/>
            <a:miter lim="800000"/>
            <a:headEnd/>
            <a:tailEnd/>
          </a:ln>
        </p:spPr>
        <p:txBody>
          <a:bodyPr wrap="square">
            <a:spAutoFit/>
          </a:bodyPr>
          <a:lstStyle/>
          <a:p>
            <a:pPr algn="ctr"/>
            <a:r>
              <a:rPr lang="zh-CN" altLang="en-US" sz="2400" b="1" dirty="0">
                <a:latin typeface="华文中宋" pitchFamily="2" charset="-122"/>
                <a:ea typeface="华文中宋" pitchFamily="2" charset="-122"/>
              </a:rPr>
              <a:t>工作</a:t>
            </a:r>
          </a:p>
        </p:txBody>
      </p:sp>
      <p:sp>
        <p:nvSpPr>
          <p:cNvPr id="39942" name="TextBox 5"/>
          <p:cNvSpPr txBox="1">
            <a:spLocks noChangeArrowheads="1"/>
          </p:cNvSpPr>
          <p:nvPr/>
        </p:nvSpPr>
        <p:spPr bwMode="auto">
          <a:xfrm>
            <a:off x="534427" y="4929188"/>
            <a:ext cx="1084824" cy="461665"/>
          </a:xfrm>
          <a:prstGeom prst="rect">
            <a:avLst/>
          </a:prstGeom>
          <a:noFill/>
          <a:ln w="9525">
            <a:noFill/>
            <a:miter lim="800000"/>
            <a:headEnd/>
            <a:tailEnd/>
          </a:ln>
        </p:spPr>
        <p:txBody>
          <a:bodyPr wrap="square">
            <a:spAutoFit/>
          </a:bodyPr>
          <a:lstStyle/>
          <a:p>
            <a:pPr algn="ctr"/>
            <a:r>
              <a:rPr lang="zh-CN" altLang="en-US" sz="2400" b="1">
                <a:latin typeface="华文中宋" pitchFamily="2" charset="-122"/>
                <a:ea typeface="华文中宋" pitchFamily="2" charset="-122"/>
              </a:rPr>
              <a:t>娱乐</a:t>
            </a:r>
          </a:p>
        </p:txBody>
      </p:sp>
      <p:pic>
        <p:nvPicPr>
          <p:cNvPr id="39943" name="Picture 7"/>
          <p:cNvPicPr>
            <a:picLocks noChangeAspect="1" noChangeArrowheads="1"/>
          </p:cNvPicPr>
          <p:nvPr/>
        </p:nvPicPr>
        <p:blipFill>
          <a:blip r:embed="rId3"/>
          <a:srcRect/>
          <a:stretch>
            <a:fillRect/>
          </a:stretch>
        </p:blipFill>
        <p:spPr bwMode="auto">
          <a:xfrm>
            <a:off x="7164388" y="1341438"/>
            <a:ext cx="1733550" cy="742950"/>
          </a:xfrm>
          <a:prstGeom prst="rect">
            <a:avLst/>
          </a:prstGeom>
          <a:noFill/>
          <a:ln w="9525">
            <a:noFill/>
            <a:miter lim="800000"/>
            <a:headEnd/>
            <a:tailEnd/>
          </a:ln>
        </p:spPr>
      </p:pic>
      <p:pic>
        <p:nvPicPr>
          <p:cNvPr id="39944" name="Picture 8"/>
          <p:cNvPicPr>
            <a:picLocks noChangeAspect="1" noChangeArrowheads="1"/>
          </p:cNvPicPr>
          <p:nvPr/>
        </p:nvPicPr>
        <p:blipFill>
          <a:blip r:embed="rId4"/>
          <a:srcRect/>
          <a:stretch>
            <a:fillRect/>
          </a:stretch>
        </p:blipFill>
        <p:spPr bwMode="auto">
          <a:xfrm>
            <a:off x="1476375" y="1341438"/>
            <a:ext cx="5724525" cy="752475"/>
          </a:xfrm>
          <a:prstGeom prst="rect">
            <a:avLst/>
          </a:prstGeom>
          <a:noFill/>
          <a:ln w="9525">
            <a:noFill/>
            <a:miter lim="800000"/>
            <a:headEnd/>
            <a:tailEnd/>
          </a:ln>
        </p:spPr>
      </p:pic>
      <p:pic>
        <p:nvPicPr>
          <p:cNvPr id="39945" name="Picture 9"/>
          <p:cNvPicPr>
            <a:picLocks noChangeAspect="1" noChangeArrowheads="1"/>
          </p:cNvPicPr>
          <p:nvPr/>
        </p:nvPicPr>
        <p:blipFill>
          <a:blip r:embed="rId5"/>
          <a:srcRect/>
          <a:stretch>
            <a:fillRect/>
          </a:stretch>
        </p:blipFill>
        <p:spPr bwMode="auto">
          <a:xfrm>
            <a:off x="1547813" y="2349500"/>
            <a:ext cx="4829175" cy="752475"/>
          </a:xfrm>
          <a:prstGeom prst="rect">
            <a:avLst/>
          </a:prstGeom>
          <a:noFill/>
          <a:ln w="9525">
            <a:noFill/>
            <a:miter lim="800000"/>
            <a:headEnd/>
            <a:tailEnd/>
          </a:ln>
        </p:spPr>
      </p:pic>
      <p:pic>
        <p:nvPicPr>
          <p:cNvPr id="39946" name="Picture 10"/>
          <p:cNvPicPr>
            <a:picLocks noChangeAspect="1" noChangeArrowheads="1"/>
          </p:cNvPicPr>
          <p:nvPr/>
        </p:nvPicPr>
        <p:blipFill>
          <a:blip r:embed="rId6"/>
          <a:srcRect/>
          <a:stretch>
            <a:fillRect/>
          </a:stretch>
        </p:blipFill>
        <p:spPr bwMode="auto">
          <a:xfrm>
            <a:off x="1476375" y="3573463"/>
            <a:ext cx="1914525" cy="828675"/>
          </a:xfrm>
          <a:prstGeom prst="rect">
            <a:avLst/>
          </a:prstGeom>
          <a:noFill/>
          <a:ln w="9525">
            <a:noFill/>
            <a:miter lim="800000"/>
            <a:headEnd/>
            <a:tailEnd/>
          </a:ln>
        </p:spPr>
      </p:pic>
      <p:pic>
        <p:nvPicPr>
          <p:cNvPr id="39947" name="Picture 13"/>
          <p:cNvPicPr>
            <a:picLocks noChangeAspect="1" noChangeArrowheads="1"/>
          </p:cNvPicPr>
          <p:nvPr/>
        </p:nvPicPr>
        <p:blipFill>
          <a:blip r:embed="rId7"/>
          <a:srcRect/>
          <a:stretch>
            <a:fillRect/>
          </a:stretch>
        </p:blipFill>
        <p:spPr bwMode="auto">
          <a:xfrm>
            <a:off x="3789363" y="3573463"/>
            <a:ext cx="3086100" cy="771525"/>
          </a:xfrm>
          <a:prstGeom prst="rect">
            <a:avLst/>
          </a:prstGeom>
          <a:noFill/>
          <a:ln w="9525">
            <a:noFill/>
            <a:miter lim="800000"/>
            <a:headEnd/>
            <a:tailEnd/>
          </a:ln>
        </p:spPr>
      </p:pic>
      <p:pic>
        <p:nvPicPr>
          <p:cNvPr id="39948" name="Picture 14"/>
          <p:cNvPicPr>
            <a:picLocks noChangeAspect="1" noChangeArrowheads="1"/>
          </p:cNvPicPr>
          <p:nvPr/>
        </p:nvPicPr>
        <p:blipFill>
          <a:blip r:embed="rId8"/>
          <a:srcRect/>
          <a:stretch>
            <a:fillRect/>
          </a:stretch>
        </p:blipFill>
        <p:spPr bwMode="auto">
          <a:xfrm>
            <a:off x="7019925" y="3789363"/>
            <a:ext cx="1609725" cy="523875"/>
          </a:xfrm>
          <a:prstGeom prst="rect">
            <a:avLst/>
          </a:prstGeom>
          <a:noFill/>
          <a:ln w="9525">
            <a:noFill/>
            <a:miter lim="800000"/>
            <a:headEnd/>
            <a:tailEnd/>
          </a:ln>
        </p:spPr>
      </p:pic>
      <p:pic>
        <p:nvPicPr>
          <p:cNvPr id="39949" name="Picture 15"/>
          <p:cNvPicPr>
            <a:picLocks noChangeAspect="1" noChangeArrowheads="1"/>
          </p:cNvPicPr>
          <p:nvPr/>
        </p:nvPicPr>
        <p:blipFill>
          <a:blip r:embed="rId9"/>
          <a:srcRect/>
          <a:stretch>
            <a:fillRect/>
          </a:stretch>
        </p:blipFill>
        <p:spPr bwMode="auto">
          <a:xfrm>
            <a:off x="1547813" y="4797425"/>
            <a:ext cx="2011362" cy="582613"/>
          </a:xfrm>
          <a:prstGeom prst="rect">
            <a:avLst/>
          </a:prstGeom>
          <a:noFill/>
          <a:ln w="9525">
            <a:noFill/>
            <a:miter lim="800000"/>
            <a:headEnd/>
            <a:tailEnd/>
          </a:ln>
        </p:spPr>
      </p:pic>
      <p:pic>
        <p:nvPicPr>
          <p:cNvPr id="39950" name="Picture 16"/>
          <p:cNvPicPr>
            <a:picLocks noChangeAspect="1" noChangeArrowheads="1"/>
          </p:cNvPicPr>
          <p:nvPr/>
        </p:nvPicPr>
        <p:blipFill>
          <a:blip r:embed="rId10"/>
          <a:srcRect/>
          <a:stretch>
            <a:fillRect/>
          </a:stretch>
        </p:blipFill>
        <p:spPr bwMode="auto">
          <a:xfrm>
            <a:off x="3943350" y="4581525"/>
            <a:ext cx="1924050" cy="809625"/>
          </a:xfrm>
          <a:prstGeom prst="rect">
            <a:avLst/>
          </a:prstGeom>
          <a:noFill/>
          <a:ln w="9525">
            <a:noFill/>
            <a:miter lim="800000"/>
            <a:headEnd/>
            <a:tailEnd/>
          </a:ln>
        </p:spPr>
      </p:pic>
      <p:pic>
        <p:nvPicPr>
          <p:cNvPr id="39951" name="Picture 17"/>
          <p:cNvPicPr>
            <a:picLocks noChangeAspect="1" noChangeArrowheads="1"/>
          </p:cNvPicPr>
          <p:nvPr/>
        </p:nvPicPr>
        <p:blipFill>
          <a:blip r:embed="rId11"/>
          <a:srcRect/>
          <a:stretch>
            <a:fillRect/>
          </a:stretch>
        </p:blipFill>
        <p:spPr bwMode="auto">
          <a:xfrm>
            <a:off x="6156325" y="4797425"/>
            <a:ext cx="1876425" cy="600075"/>
          </a:xfrm>
          <a:prstGeom prst="rect">
            <a:avLst/>
          </a:prstGeom>
          <a:noFill/>
          <a:ln w="9525">
            <a:noFill/>
            <a:miter lim="800000"/>
            <a:headEnd/>
            <a:tailEnd/>
          </a:ln>
        </p:spPr>
      </p:pic>
    </p:spTree>
  </p:cSld>
  <p:clrMapOvr>
    <a:masterClrMapping/>
  </p:clrMapOvr>
  <p:transition>
    <p:strips/>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latin typeface="黑体" pitchFamily="2" charset="-122"/>
                <a:ea typeface="黑体" pitchFamily="2" charset="-122"/>
              </a:rPr>
              <a:t>社交网络</a:t>
            </a:r>
          </a:p>
        </p:txBody>
      </p:sp>
      <p:pic>
        <p:nvPicPr>
          <p:cNvPr id="40963" name="内容占位符 4" descr="social-network-weltkarte.jpg"/>
          <p:cNvPicPr>
            <a:picLocks noGrp="1" noChangeAspect="1"/>
          </p:cNvPicPr>
          <p:nvPr>
            <p:ph idx="1"/>
          </p:nvPr>
        </p:nvPicPr>
        <p:blipFill>
          <a:blip r:embed="rId3"/>
          <a:srcRect/>
          <a:stretch>
            <a:fillRect/>
          </a:stretch>
        </p:blipFill>
        <p:spPr>
          <a:xfrm>
            <a:off x="755650" y="1003300"/>
            <a:ext cx="7993063" cy="5656263"/>
          </a:xfr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Freeform 2"/>
          <p:cNvSpPr>
            <a:spLocks/>
          </p:cNvSpPr>
          <p:nvPr/>
        </p:nvSpPr>
        <p:spPr bwMode="auto">
          <a:xfrm rot="10800000" flipV="1">
            <a:off x="685800" y="2819400"/>
            <a:ext cx="8305800" cy="3581400"/>
          </a:xfrm>
          <a:custGeom>
            <a:avLst/>
            <a:gdLst/>
            <a:ahLst/>
            <a:cxnLst>
              <a:cxn ang="0">
                <a:pos x="65" y="226"/>
              </a:cxn>
              <a:cxn ang="0">
                <a:pos x="18" y="257"/>
              </a:cxn>
              <a:cxn ang="0">
                <a:pos x="0" y="304"/>
              </a:cxn>
              <a:cxn ang="0">
                <a:pos x="10" y="339"/>
              </a:cxn>
              <a:cxn ang="0">
                <a:pos x="34" y="366"/>
              </a:cxn>
              <a:cxn ang="0">
                <a:pos x="59" y="380"/>
              </a:cxn>
              <a:cxn ang="0">
                <a:pos x="29" y="424"/>
              </a:cxn>
              <a:cxn ang="0">
                <a:pos x="36" y="475"/>
              </a:cxn>
              <a:cxn ang="0">
                <a:pos x="78" y="515"/>
              </a:cxn>
              <a:cxn ang="0">
                <a:pos x="146" y="530"/>
              </a:cxn>
              <a:cxn ang="0">
                <a:pos x="160" y="530"/>
              </a:cxn>
              <a:cxn ang="0">
                <a:pos x="215" y="577"/>
              </a:cxn>
              <a:cxn ang="0">
                <a:pos x="289" y="604"/>
              </a:cxn>
              <a:cxn ang="0">
                <a:pos x="373" y="608"/>
              </a:cxn>
              <a:cxn ang="0">
                <a:pos x="452" y="586"/>
              </a:cxn>
              <a:cxn ang="0">
                <a:pos x="483" y="613"/>
              </a:cxn>
              <a:cxn ang="0">
                <a:pos x="539" y="639"/>
              </a:cxn>
              <a:cxn ang="0">
                <a:pos x="606" y="648"/>
              </a:cxn>
              <a:cxn ang="0">
                <a:pos x="693" y="633"/>
              </a:cxn>
              <a:cxn ang="0">
                <a:pos x="759" y="591"/>
              </a:cxn>
              <a:cxn ang="0">
                <a:pos x="785" y="551"/>
              </a:cxn>
              <a:cxn ang="0">
                <a:pos x="847" y="567"/>
              </a:cxn>
              <a:cxn ang="0">
                <a:pos x="931" y="559"/>
              </a:cxn>
              <a:cxn ang="0">
                <a:pos x="1001" y="518"/>
              </a:cxn>
              <a:cxn ang="0">
                <a:pos x="1024" y="475"/>
              </a:cxn>
              <a:cxn ang="0">
                <a:pos x="1028" y="451"/>
              </a:cxn>
              <a:cxn ang="0">
                <a:pos x="1119" y="421"/>
              </a:cxn>
              <a:cxn ang="0">
                <a:pos x="1175" y="363"/>
              </a:cxn>
              <a:cxn ang="0">
                <a:pos x="1186" y="326"/>
              </a:cxn>
              <a:cxn ang="0">
                <a:pos x="1178" y="270"/>
              </a:cxn>
              <a:cxn ang="0">
                <a:pos x="1149" y="230"/>
              </a:cxn>
              <a:cxn ang="0">
                <a:pos x="1160" y="187"/>
              </a:cxn>
              <a:cxn ang="0">
                <a:pos x="1142" y="135"/>
              </a:cxn>
              <a:cxn ang="0">
                <a:pos x="1097" y="96"/>
              </a:cxn>
              <a:cxn ang="0">
                <a:pos x="1053" y="81"/>
              </a:cxn>
              <a:cxn ang="0">
                <a:pos x="1024" y="34"/>
              </a:cxn>
              <a:cxn ang="0">
                <a:pos x="968" y="5"/>
              </a:cxn>
              <a:cxn ang="0">
                <a:pos x="892" y="3"/>
              </a:cxn>
              <a:cxn ang="0">
                <a:pos x="819" y="34"/>
              </a:cxn>
              <a:cxn ang="0">
                <a:pos x="778" y="9"/>
              </a:cxn>
              <a:cxn ang="0">
                <a:pos x="708" y="1"/>
              </a:cxn>
              <a:cxn ang="0">
                <a:pos x="661" y="14"/>
              </a:cxn>
              <a:cxn ang="0">
                <a:pos x="625" y="38"/>
              </a:cxn>
              <a:cxn ang="0">
                <a:pos x="595" y="37"/>
              </a:cxn>
              <a:cxn ang="0">
                <a:pos x="514" y="19"/>
              </a:cxn>
              <a:cxn ang="0">
                <a:pos x="456" y="27"/>
              </a:cxn>
              <a:cxn ang="0">
                <a:pos x="408" y="54"/>
              </a:cxn>
              <a:cxn ang="0">
                <a:pos x="385" y="78"/>
              </a:cxn>
              <a:cxn ang="0">
                <a:pos x="316" y="60"/>
              </a:cxn>
              <a:cxn ang="0">
                <a:pos x="254" y="62"/>
              </a:cxn>
              <a:cxn ang="0">
                <a:pos x="160" y="99"/>
              </a:cxn>
              <a:cxn ang="0">
                <a:pos x="127" y="131"/>
              </a:cxn>
              <a:cxn ang="0">
                <a:pos x="109" y="169"/>
              </a:cxn>
              <a:cxn ang="0">
                <a:pos x="106" y="206"/>
              </a:cxn>
            </a:cxnLst>
            <a:rect l="0" t="0" r="r" b="b"/>
            <a:pathLst>
              <a:path w="1188" h="648">
                <a:moveTo>
                  <a:pt x="107" y="216"/>
                </a:moveTo>
                <a:lnTo>
                  <a:pt x="85" y="219"/>
                </a:lnTo>
                <a:lnTo>
                  <a:pt x="65" y="226"/>
                </a:lnTo>
                <a:lnTo>
                  <a:pt x="47" y="234"/>
                </a:lnTo>
                <a:lnTo>
                  <a:pt x="32" y="245"/>
                </a:lnTo>
                <a:lnTo>
                  <a:pt x="18" y="257"/>
                </a:lnTo>
                <a:lnTo>
                  <a:pt x="8" y="272"/>
                </a:lnTo>
                <a:lnTo>
                  <a:pt x="3" y="288"/>
                </a:lnTo>
                <a:lnTo>
                  <a:pt x="0" y="304"/>
                </a:lnTo>
                <a:lnTo>
                  <a:pt x="2" y="317"/>
                </a:lnTo>
                <a:lnTo>
                  <a:pt x="4" y="328"/>
                </a:lnTo>
                <a:lnTo>
                  <a:pt x="10" y="339"/>
                </a:lnTo>
                <a:lnTo>
                  <a:pt x="15" y="348"/>
                </a:lnTo>
                <a:lnTo>
                  <a:pt x="25" y="358"/>
                </a:lnTo>
                <a:lnTo>
                  <a:pt x="34" y="366"/>
                </a:lnTo>
                <a:lnTo>
                  <a:pt x="45" y="374"/>
                </a:lnTo>
                <a:lnTo>
                  <a:pt x="59" y="381"/>
                </a:lnTo>
                <a:lnTo>
                  <a:pt x="59" y="380"/>
                </a:lnTo>
                <a:lnTo>
                  <a:pt x="45" y="394"/>
                </a:lnTo>
                <a:lnTo>
                  <a:pt x="34" y="409"/>
                </a:lnTo>
                <a:lnTo>
                  <a:pt x="29" y="424"/>
                </a:lnTo>
                <a:lnTo>
                  <a:pt x="26" y="440"/>
                </a:lnTo>
                <a:lnTo>
                  <a:pt x="29" y="458"/>
                </a:lnTo>
                <a:lnTo>
                  <a:pt x="36" y="475"/>
                </a:lnTo>
                <a:lnTo>
                  <a:pt x="47" y="490"/>
                </a:lnTo>
                <a:lnTo>
                  <a:pt x="62" y="504"/>
                </a:lnTo>
                <a:lnTo>
                  <a:pt x="78" y="515"/>
                </a:lnTo>
                <a:lnTo>
                  <a:pt x="99" y="523"/>
                </a:lnTo>
                <a:lnTo>
                  <a:pt x="122" y="529"/>
                </a:lnTo>
                <a:lnTo>
                  <a:pt x="146" y="530"/>
                </a:lnTo>
                <a:lnTo>
                  <a:pt x="153" y="530"/>
                </a:lnTo>
                <a:lnTo>
                  <a:pt x="160" y="529"/>
                </a:lnTo>
                <a:lnTo>
                  <a:pt x="160" y="530"/>
                </a:lnTo>
                <a:lnTo>
                  <a:pt x="175" y="548"/>
                </a:lnTo>
                <a:lnTo>
                  <a:pt x="194" y="563"/>
                </a:lnTo>
                <a:lnTo>
                  <a:pt x="215" y="577"/>
                </a:lnTo>
                <a:lnTo>
                  <a:pt x="238" y="589"/>
                </a:lnTo>
                <a:lnTo>
                  <a:pt x="263" y="597"/>
                </a:lnTo>
                <a:lnTo>
                  <a:pt x="289" y="604"/>
                </a:lnTo>
                <a:lnTo>
                  <a:pt x="316" y="608"/>
                </a:lnTo>
                <a:lnTo>
                  <a:pt x="344" y="610"/>
                </a:lnTo>
                <a:lnTo>
                  <a:pt x="373" y="608"/>
                </a:lnTo>
                <a:lnTo>
                  <a:pt x="400" y="604"/>
                </a:lnTo>
                <a:lnTo>
                  <a:pt x="428" y="596"/>
                </a:lnTo>
                <a:lnTo>
                  <a:pt x="452" y="586"/>
                </a:lnTo>
                <a:lnTo>
                  <a:pt x="452" y="586"/>
                </a:lnTo>
                <a:lnTo>
                  <a:pt x="466" y="600"/>
                </a:lnTo>
                <a:lnTo>
                  <a:pt x="483" y="613"/>
                </a:lnTo>
                <a:lnTo>
                  <a:pt x="500" y="624"/>
                </a:lnTo>
                <a:lnTo>
                  <a:pt x="520" y="632"/>
                </a:lnTo>
                <a:lnTo>
                  <a:pt x="539" y="639"/>
                </a:lnTo>
                <a:lnTo>
                  <a:pt x="561" y="644"/>
                </a:lnTo>
                <a:lnTo>
                  <a:pt x="583" y="647"/>
                </a:lnTo>
                <a:lnTo>
                  <a:pt x="606" y="648"/>
                </a:lnTo>
                <a:lnTo>
                  <a:pt x="636" y="647"/>
                </a:lnTo>
                <a:lnTo>
                  <a:pt x="665" y="642"/>
                </a:lnTo>
                <a:lnTo>
                  <a:pt x="693" y="633"/>
                </a:lnTo>
                <a:lnTo>
                  <a:pt x="718" y="621"/>
                </a:lnTo>
                <a:lnTo>
                  <a:pt x="740" y="607"/>
                </a:lnTo>
                <a:lnTo>
                  <a:pt x="759" y="591"/>
                </a:lnTo>
                <a:lnTo>
                  <a:pt x="774" y="571"/>
                </a:lnTo>
                <a:lnTo>
                  <a:pt x="785" y="551"/>
                </a:lnTo>
                <a:lnTo>
                  <a:pt x="785" y="551"/>
                </a:lnTo>
                <a:lnTo>
                  <a:pt x="804" y="559"/>
                </a:lnTo>
                <a:lnTo>
                  <a:pt x="825" y="564"/>
                </a:lnTo>
                <a:lnTo>
                  <a:pt x="847" y="567"/>
                </a:lnTo>
                <a:lnTo>
                  <a:pt x="869" y="569"/>
                </a:lnTo>
                <a:lnTo>
                  <a:pt x="900" y="566"/>
                </a:lnTo>
                <a:lnTo>
                  <a:pt x="931" y="559"/>
                </a:lnTo>
                <a:lnTo>
                  <a:pt x="958" y="549"/>
                </a:lnTo>
                <a:lnTo>
                  <a:pt x="981" y="534"/>
                </a:lnTo>
                <a:lnTo>
                  <a:pt x="1001" y="518"/>
                </a:lnTo>
                <a:lnTo>
                  <a:pt x="1014" y="497"/>
                </a:lnTo>
                <a:lnTo>
                  <a:pt x="1020" y="486"/>
                </a:lnTo>
                <a:lnTo>
                  <a:pt x="1024" y="475"/>
                </a:lnTo>
                <a:lnTo>
                  <a:pt x="1027" y="464"/>
                </a:lnTo>
                <a:lnTo>
                  <a:pt x="1028" y="451"/>
                </a:lnTo>
                <a:lnTo>
                  <a:pt x="1028" y="451"/>
                </a:lnTo>
                <a:lnTo>
                  <a:pt x="1061" y="446"/>
                </a:lnTo>
                <a:lnTo>
                  <a:pt x="1091" y="435"/>
                </a:lnTo>
                <a:lnTo>
                  <a:pt x="1119" y="421"/>
                </a:lnTo>
                <a:lnTo>
                  <a:pt x="1142" y="405"/>
                </a:lnTo>
                <a:lnTo>
                  <a:pt x="1161" y="385"/>
                </a:lnTo>
                <a:lnTo>
                  <a:pt x="1175" y="363"/>
                </a:lnTo>
                <a:lnTo>
                  <a:pt x="1181" y="351"/>
                </a:lnTo>
                <a:lnTo>
                  <a:pt x="1185" y="339"/>
                </a:lnTo>
                <a:lnTo>
                  <a:pt x="1186" y="326"/>
                </a:lnTo>
                <a:lnTo>
                  <a:pt x="1188" y="314"/>
                </a:lnTo>
                <a:lnTo>
                  <a:pt x="1185" y="292"/>
                </a:lnTo>
                <a:lnTo>
                  <a:pt x="1178" y="270"/>
                </a:lnTo>
                <a:lnTo>
                  <a:pt x="1166" y="249"/>
                </a:lnTo>
                <a:lnTo>
                  <a:pt x="1149" y="230"/>
                </a:lnTo>
                <a:lnTo>
                  <a:pt x="1149" y="230"/>
                </a:lnTo>
                <a:lnTo>
                  <a:pt x="1157" y="209"/>
                </a:lnTo>
                <a:lnTo>
                  <a:pt x="1159" y="198"/>
                </a:lnTo>
                <a:lnTo>
                  <a:pt x="1160" y="187"/>
                </a:lnTo>
                <a:lnTo>
                  <a:pt x="1159" y="169"/>
                </a:lnTo>
                <a:lnTo>
                  <a:pt x="1152" y="151"/>
                </a:lnTo>
                <a:lnTo>
                  <a:pt x="1142" y="135"/>
                </a:lnTo>
                <a:lnTo>
                  <a:pt x="1130" y="121"/>
                </a:lnTo>
                <a:lnTo>
                  <a:pt x="1115" y="107"/>
                </a:lnTo>
                <a:lnTo>
                  <a:pt x="1097" y="96"/>
                </a:lnTo>
                <a:lnTo>
                  <a:pt x="1076" y="88"/>
                </a:lnTo>
                <a:lnTo>
                  <a:pt x="1053" y="81"/>
                </a:lnTo>
                <a:lnTo>
                  <a:pt x="1053" y="81"/>
                </a:lnTo>
                <a:lnTo>
                  <a:pt x="1047" y="65"/>
                </a:lnTo>
                <a:lnTo>
                  <a:pt x="1036" y="48"/>
                </a:lnTo>
                <a:lnTo>
                  <a:pt x="1024" y="34"/>
                </a:lnTo>
                <a:lnTo>
                  <a:pt x="1007" y="23"/>
                </a:lnTo>
                <a:lnTo>
                  <a:pt x="988" y="14"/>
                </a:lnTo>
                <a:lnTo>
                  <a:pt x="968" y="5"/>
                </a:lnTo>
                <a:lnTo>
                  <a:pt x="944" y="1"/>
                </a:lnTo>
                <a:lnTo>
                  <a:pt x="921" y="0"/>
                </a:lnTo>
                <a:lnTo>
                  <a:pt x="892" y="3"/>
                </a:lnTo>
                <a:lnTo>
                  <a:pt x="866" y="9"/>
                </a:lnTo>
                <a:lnTo>
                  <a:pt x="841" y="19"/>
                </a:lnTo>
                <a:lnTo>
                  <a:pt x="819" y="34"/>
                </a:lnTo>
                <a:lnTo>
                  <a:pt x="819" y="36"/>
                </a:lnTo>
                <a:lnTo>
                  <a:pt x="800" y="20"/>
                </a:lnTo>
                <a:lnTo>
                  <a:pt x="778" y="9"/>
                </a:lnTo>
                <a:lnTo>
                  <a:pt x="752" y="3"/>
                </a:lnTo>
                <a:lnTo>
                  <a:pt x="724" y="0"/>
                </a:lnTo>
                <a:lnTo>
                  <a:pt x="708" y="1"/>
                </a:lnTo>
                <a:lnTo>
                  <a:pt x="691" y="4"/>
                </a:lnTo>
                <a:lnTo>
                  <a:pt x="676" y="8"/>
                </a:lnTo>
                <a:lnTo>
                  <a:pt x="661" y="14"/>
                </a:lnTo>
                <a:lnTo>
                  <a:pt x="649" y="20"/>
                </a:lnTo>
                <a:lnTo>
                  <a:pt x="636" y="29"/>
                </a:lnTo>
                <a:lnTo>
                  <a:pt x="625" y="38"/>
                </a:lnTo>
                <a:lnTo>
                  <a:pt x="617" y="49"/>
                </a:lnTo>
                <a:lnTo>
                  <a:pt x="617" y="51"/>
                </a:lnTo>
                <a:lnTo>
                  <a:pt x="595" y="37"/>
                </a:lnTo>
                <a:lnTo>
                  <a:pt x="570" y="27"/>
                </a:lnTo>
                <a:lnTo>
                  <a:pt x="543" y="22"/>
                </a:lnTo>
                <a:lnTo>
                  <a:pt x="514" y="19"/>
                </a:lnTo>
                <a:lnTo>
                  <a:pt x="495" y="20"/>
                </a:lnTo>
                <a:lnTo>
                  <a:pt x="476" y="23"/>
                </a:lnTo>
                <a:lnTo>
                  <a:pt x="456" y="27"/>
                </a:lnTo>
                <a:lnTo>
                  <a:pt x="440" y="34"/>
                </a:lnTo>
                <a:lnTo>
                  <a:pt x="423" y="42"/>
                </a:lnTo>
                <a:lnTo>
                  <a:pt x="408" y="54"/>
                </a:lnTo>
                <a:lnTo>
                  <a:pt x="396" y="65"/>
                </a:lnTo>
                <a:lnTo>
                  <a:pt x="385" y="77"/>
                </a:lnTo>
                <a:lnTo>
                  <a:pt x="385" y="78"/>
                </a:lnTo>
                <a:lnTo>
                  <a:pt x="363" y="70"/>
                </a:lnTo>
                <a:lnTo>
                  <a:pt x="340" y="65"/>
                </a:lnTo>
                <a:lnTo>
                  <a:pt x="316" y="60"/>
                </a:lnTo>
                <a:lnTo>
                  <a:pt x="291" y="59"/>
                </a:lnTo>
                <a:lnTo>
                  <a:pt x="272" y="60"/>
                </a:lnTo>
                <a:lnTo>
                  <a:pt x="254" y="62"/>
                </a:lnTo>
                <a:lnTo>
                  <a:pt x="219" y="70"/>
                </a:lnTo>
                <a:lnTo>
                  <a:pt x="187" y="82"/>
                </a:lnTo>
                <a:lnTo>
                  <a:pt x="160" y="99"/>
                </a:lnTo>
                <a:lnTo>
                  <a:pt x="147" y="110"/>
                </a:lnTo>
                <a:lnTo>
                  <a:pt x="136" y="120"/>
                </a:lnTo>
                <a:lnTo>
                  <a:pt x="127" y="131"/>
                </a:lnTo>
                <a:lnTo>
                  <a:pt x="120" y="143"/>
                </a:lnTo>
                <a:lnTo>
                  <a:pt x="113" y="155"/>
                </a:lnTo>
                <a:lnTo>
                  <a:pt x="109" y="169"/>
                </a:lnTo>
                <a:lnTo>
                  <a:pt x="106" y="183"/>
                </a:lnTo>
                <a:lnTo>
                  <a:pt x="105" y="197"/>
                </a:lnTo>
                <a:lnTo>
                  <a:pt x="106" y="206"/>
                </a:lnTo>
                <a:lnTo>
                  <a:pt x="107" y="216"/>
                </a:lnTo>
                <a:close/>
              </a:path>
            </a:pathLst>
          </a:custGeom>
          <a:gradFill rotWithShape="0">
            <a:gsLst>
              <a:gs pos="0">
                <a:schemeClr val="bg1"/>
              </a:gs>
              <a:gs pos="100000">
                <a:srgbClr val="6699FF"/>
              </a:gs>
            </a:gsLst>
            <a:lin ang="5400000" scaled="1"/>
          </a:gradFill>
          <a:ln w="12700">
            <a:solidFill>
              <a:srgbClr val="000000"/>
            </a:solidFill>
            <a:prstDash val="solid"/>
            <a:round/>
            <a:headEnd/>
            <a:tailEnd/>
          </a:ln>
        </p:spPr>
        <p:txBody>
          <a:bodyPr/>
          <a:lstStyle/>
          <a:p>
            <a:endParaRPr lang="zh-CN" altLang="en-US"/>
          </a:p>
        </p:txBody>
      </p:sp>
      <p:pic>
        <p:nvPicPr>
          <p:cNvPr id="497667" name="Picture 3"/>
          <p:cNvPicPr>
            <a:picLocks noChangeAspect="1" noChangeArrowheads="1"/>
          </p:cNvPicPr>
          <p:nvPr/>
        </p:nvPicPr>
        <p:blipFill>
          <a:blip r:embed="rId4"/>
          <a:srcRect/>
          <a:stretch>
            <a:fillRect/>
          </a:stretch>
        </p:blipFill>
        <p:spPr bwMode="auto">
          <a:xfrm>
            <a:off x="5105400" y="3284538"/>
            <a:ext cx="2051050" cy="1393825"/>
          </a:xfrm>
          <a:prstGeom prst="rect">
            <a:avLst/>
          </a:prstGeom>
          <a:noFill/>
          <a:ln w="9525">
            <a:noFill/>
            <a:miter lim="800000"/>
            <a:headEnd/>
            <a:tailEnd/>
          </a:ln>
        </p:spPr>
      </p:pic>
      <p:sp>
        <p:nvSpPr>
          <p:cNvPr id="497668" name="Rectangle 4"/>
          <p:cNvSpPr>
            <a:spLocks noChangeArrowheads="1"/>
          </p:cNvSpPr>
          <p:nvPr/>
        </p:nvSpPr>
        <p:spPr bwMode="auto">
          <a:xfrm>
            <a:off x="0" y="1071546"/>
            <a:ext cx="7848600" cy="1671654"/>
          </a:xfrm>
          <a:prstGeom prst="rect">
            <a:avLst/>
          </a:prstGeom>
          <a:solidFill>
            <a:schemeClr val="bg1"/>
          </a:solidFill>
          <a:ln w="38100">
            <a:solidFill>
              <a:schemeClr val="bg1"/>
            </a:solidFill>
            <a:miter lim="800000"/>
            <a:headEnd/>
            <a:tailEnd/>
          </a:ln>
          <a:effectLst/>
        </p:spPr>
        <p:txBody>
          <a:bodyPr wrap="none" anchor="ctr"/>
          <a:lstStyle/>
          <a:p>
            <a:endParaRPr lang="zh-CN" altLang="en-US"/>
          </a:p>
        </p:txBody>
      </p:sp>
      <p:pic>
        <p:nvPicPr>
          <p:cNvPr id="497669" name="Picture 5" descr="origin2000"/>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3886200" y="4876800"/>
            <a:ext cx="1066800" cy="992188"/>
          </a:xfrm>
          <a:prstGeom prst="rect">
            <a:avLst/>
          </a:prstGeom>
          <a:noFill/>
        </p:spPr>
      </p:pic>
      <p:pic>
        <p:nvPicPr>
          <p:cNvPr id="497670" name="Picture 6" descr="IBM Tape Robot"/>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7239000" y="4495800"/>
            <a:ext cx="1482725" cy="1447800"/>
          </a:xfrm>
          <a:prstGeom prst="rect">
            <a:avLst/>
          </a:prstGeom>
          <a:noFill/>
        </p:spPr>
      </p:pic>
      <p:pic>
        <p:nvPicPr>
          <p:cNvPr id="497671" name="Picture 7" descr="OriginRack"/>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4419600" y="3352800"/>
            <a:ext cx="628650" cy="1219200"/>
          </a:xfrm>
          <a:prstGeom prst="rect">
            <a:avLst/>
          </a:prstGeom>
          <a:noFill/>
        </p:spPr>
      </p:pic>
      <p:pic>
        <p:nvPicPr>
          <p:cNvPr id="497672" name="Picture 8"/>
          <p:cNvPicPr>
            <a:picLocks noChangeAspect="1" noChangeArrowheads="1"/>
          </p:cNvPicPr>
          <p:nvPr/>
        </p:nvPicPr>
        <p:blipFill>
          <a:blip r:embed="rId8" cstate="print">
            <a:clrChange>
              <a:clrFrom>
                <a:srgbClr val="FFFEFF"/>
              </a:clrFrom>
              <a:clrTo>
                <a:srgbClr val="FFFEFF">
                  <a:alpha val="0"/>
                </a:srgbClr>
              </a:clrTo>
            </a:clrChange>
          </a:blip>
          <a:srcRect/>
          <a:stretch>
            <a:fillRect/>
          </a:stretch>
        </p:blipFill>
        <p:spPr bwMode="auto">
          <a:xfrm>
            <a:off x="1447800" y="3886200"/>
            <a:ext cx="1143000" cy="920750"/>
          </a:xfrm>
          <a:prstGeom prst="rect">
            <a:avLst/>
          </a:prstGeom>
          <a:noFill/>
          <a:ln w="9525">
            <a:noFill/>
            <a:miter lim="800000"/>
            <a:headEnd/>
            <a:tailEnd/>
          </a:ln>
        </p:spPr>
      </p:pic>
      <p:pic>
        <p:nvPicPr>
          <p:cNvPr id="497673" name="Picture 9" descr="Sp-cropped"/>
          <p:cNvPicPr>
            <a:picLocks noChangeAspect="1" noChangeArrowheads="1"/>
          </p:cNvPicPr>
          <p:nvPr/>
        </p:nvPicPr>
        <p:blipFill>
          <a:blip r:embed="rId9">
            <a:lum bright="36000" contrast="48000"/>
          </a:blip>
          <a:srcRect/>
          <a:stretch>
            <a:fillRect/>
          </a:stretch>
        </p:blipFill>
        <p:spPr bwMode="auto">
          <a:xfrm>
            <a:off x="6324600" y="4800600"/>
            <a:ext cx="896938" cy="1295400"/>
          </a:xfrm>
          <a:prstGeom prst="rect">
            <a:avLst/>
          </a:prstGeom>
          <a:noFill/>
          <a:ln w="19050">
            <a:noFill/>
            <a:miter lim="800000"/>
            <a:headEnd/>
            <a:tailEnd/>
          </a:ln>
        </p:spPr>
      </p:pic>
      <p:graphicFrame>
        <p:nvGraphicFramePr>
          <p:cNvPr id="497674" name="Object 10"/>
          <p:cNvGraphicFramePr>
            <a:graphicFrameLocks noChangeAspect="1"/>
          </p:cNvGraphicFramePr>
          <p:nvPr/>
        </p:nvGraphicFramePr>
        <p:xfrm>
          <a:off x="1905000" y="4495800"/>
          <a:ext cx="1828800" cy="1270000"/>
        </p:xfrm>
        <a:graphic>
          <a:graphicData uri="http://schemas.openxmlformats.org/presentationml/2006/ole">
            <mc:AlternateContent xmlns:mc="http://schemas.openxmlformats.org/markup-compatibility/2006">
              <mc:Choice xmlns:v="urn:schemas-microsoft-com:vml" Requires="v">
                <p:oleObj spid="_x0000_s406546" name="ClipArt" r:id="rId10" imgW="4487760" imgH="3115800" progId="">
                  <p:embed/>
                </p:oleObj>
              </mc:Choice>
              <mc:Fallback>
                <p:oleObj name="ClipArt" r:id="rId10" imgW="4487760" imgH="3115800" progId="">
                  <p:embed/>
                  <p:pic>
                    <p:nvPicPr>
                      <p:cNvPr id="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5000" y="4495800"/>
                        <a:ext cx="1828800" cy="127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7675" name="Text Box 11"/>
          <p:cNvSpPr txBox="1">
            <a:spLocks noChangeArrowheads="1"/>
          </p:cNvSpPr>
          <p:nvPr/>
        </p:nvSpPr>
        <p:spPr bwMode="auto">
          <a:xfrm>
            <a:off x="2057400" y="3200400"/>
            <a:ext cx="2362200" cy="762000"/>
          </a:xfrm>
          <a:prstGeom prst="rect">
            <a:avLst/>
          </a:prstGeom>
          <a:noFill/>
          <a:ln w="38100">
            <a:noFill/>
            <a:miter lim="800000"/>
            <a:headEnd/>
            <a:tailEnd/>
          </a:ln>
          <a:effectLst/>
        </p:spPr>
        <p:txBody>
          <a:bodyPr>
            <a:spAutoFit/>
          </a:bodyPr>
          <a:lstStyle/>
          <a:p>
            <a:pPr algn="ctr">
              <a:spcBef>
                <a:spcPct val="50000"/>
              </a:spcBef>
            </a:pPr>
            <a:r>
              <a:rPr kumimoji="1" lang="en-US" altLang="zh-CN" sz="4400" b="1">
                <a:solidFill>
                  <a:srgbClr val="FF3300"/>
                </a:solidFill>
                <a:latin typeface="Times New Roman" pitchFamily="18" charset="0"/>
              </a:rPr>
              <a:t>Internet</a:t>
            </a:r>
          </a:p>
        </p:txBody>
      </p:sp>
      <p:pic>
        <p:nvPicPr>
          <p:cNvPr id="497676" name="Picture 12" descr="gif005"/>
          <p:cNvPicPr>
            <a:picLocks noChangeAspect="1" noChangeArrowheads="1" noCrop="1"/>
          </p:cNvPicPr>
          <p:nvPr/>
        </p:nvPicPr>
        <p:blipFill>
          <a:blip r:embed="rId12"/>
          <a:srcRect/>
          <a:stretch>
            <a:fillRect/>
          </a:stretch>
        </p:blipFill>
        <p:spPr bwMode="auto">
          <a:xfrm>
            <a:off x="0" y="1524000"/>
            <a:ext cx="1600200" cy="1600200"/>
          </a:xfrm>
          <a:prstGeom prst="rect">
            <a:avLst/>
          </a:prstGeom>
          <a:noFill/>
        </p:spPr>
      </p:pic>
      <p:sp>
        <p:nvSpPr>
          <p:cNvPr id="497677" name="AutoShape 13"/>
          <p:cNvSpPr>
            <a:spLocks noChangeArrowheads="1"/>
          </p:cNvSpPr>
          <p:nvPr/>
        </p:nvSpPr>
        <p:spPr bwMode="auto">
          <a:xfrm>
            <a:off x="2133600" y="152400"/>
            <a:ext cx="4724400" cy="2590800"/>
          </a:xfrm>
          <a:prstGeom prst="wedgeEllipseCallout">
            <a:avLst>
              <a:gd name="adj1" fmla="val -75338"/>
              <a:gd name="adj2" fmla="val 49755"/>
            </a:avLst>
          </a:prstGeom>
          <a:solidFill>
            <a:srgbClr val="FFCC66"/>
          </a:solidFill>
          <a:ln w="12700">
            <a:solidFill>
              <a:schemeClr val="tx1"/>
            </a:solidFill>
            <a:miter lim="800000"/>
            <a:headEnd/>
            <a:tailEnd/>
          </a:ln>
          <a:effectLst/>
        </p:spPr>
        <p:txBody>
          <a:bodyPr anchor="ctr"/>
          <a:lstStyle/>
          <a:p>
            <a:pPr algn="ctr"/>
            <a:endParaRPr kumimoji="1" lang="en-US" altLang="zh-CN" sz="4000" b="1">
              <a:solidFill>
                <a:srgbClr val="0066FF"/>
              </a:solidFill>
              <a:latin typeface="华文行楷" pitchFamily="2" charset="-122"/>
              <a:ea typeface="华文行楷" pitchFamily="2" charset="-122"/>
            </a:endParaRPr>
          </a:p>
          <a:p>
            <a:pPr algn="ctr"/>
            <a:r>
              <a:rPr kumimoji="1" lang="zh-CN" altLang="en-US" sz="3600" b="1">
                <a:solidFill>
                  <a:srgbClr val="FF0000"/>
                </a:solidFill>
                <a:latin typeface="华文新魏" pitchFamily="2" charset="-122"/>
                <a:ea typeface="华文新魏" pitchFamily="2" charset="-122"/>
              </a:rPr>
              <a:t>如何广泛共享？</a:t>
            </a:r>
          </a:p>
          <a:p>
            <a:pPr algn="ctr"/>
            <a:r>
              <a:rPr kumimoji="1" lang="zh-CN" altLang="en-US" sz="3600" b="1">
                <a:solidFill>
                  <a:srgbClr val="FF0000"/>
                </a:solidFill>
                <a:latin typeface="华文新魏" pitchFamily="2" charset="-122"/>
                <a:ea typeface="华文新魏" pitchFamily="2" charset="-122"/>
              </a:rPr>
              <a:t>如何有效聚合？</a:t>
            </a:r>
          </a:p>
          <a:p>
            <a:pPr algn="ctr"/>
            <a:r>
              <a:rPr kumimoji="1" lang="zh-CN" altLang="en-US" sz="3600" b="1">
                <a:solidFill>
                  <a:srgbClr val="FF0000"/>
                </a:solidFill>
                <a:latin typeface="华文新魏" pitchFamily="2" charset="-122"/>
                <a:ea typeface="华文新魏" pitchFamily="2" charset="-122"/>
              </a:rPr>
              <a:t>如何充分释放？</a:t>
            </a:r>
          </a:p>
          <a:p>
            <a:pPr algn="ctr">
              <a:lnSpc>
                <a:spcPct val="50000"/>
              </a:lnSpc>
            </a:pPr>
            <a:r>
              <a:rPr kumimoji="1" lang="en-US" altLang="zh-CN" sz="3600" b="1">
                <a:solidFill>
                  <a:srgbClr val="0066FF"/>
                </a:solidFill>
                <a:latin typeface="Times New Roman"/>
                <a:ea typeface="华文新魏" pitchFamily="2" charset="-122"/>
              </a:rPr>
              <a:t>…</a:t>
            </a:r>
            <a:endParaRPr kumimoji="1" lang="en-US" altLang="zh-CN" sz="3600" b="1">
              <a:solidFill>
                <a:srgbClr val="0066FF"/>
              </a:solidFill>
              <a:latin typeface="华文新魏" pitchFamily="2" charset="-122"/>
              <a:ea typeface="华文新魏" pitchFamily="2" charset="-122"/>
            </a:endParaRPr>
          </a:p>
        </p:txBody>
      </p:sp>
      <p:pic>
        <p:nvPicPr>
          <p:cNvPr id="497678" name="Picture 14" descr="BS00089_"/>
          <p:cNvPicPr>
            <a:picLocks noChangeAspect="1" noChangeArrowheads="1"/>
          </p:cNvPicPr>
          <p:nvPr/>
        </p:nvPicPr>
        <p:blipFill>
          <a:blip r:embed="rId13"/>
          <a:srcRect/>
          <a:stretch>
            <a:fillRect/>
          </a:stretch>
        </p:blipFill>
        <p:spPr bwMode="auto">
          <a:xfrm>
            <a:off x="5181600" y="4724400"/>
            <a:ext cx="952500" cy="1123950"/>
          </a:xfrm>
          <a:prstGeom prst="rect">
            <a:avLst/>
          </a:prstGeom>
          <a:noFill/>
        </p:spPr>
      </p:pic>
      <p:sp>
        <p:nvSpPr>
          <p:cNvPr id="497679" name="WordArt 15"/>
          <p:cNvSpPr>
            <a:spLocks noChangeArrowheads="1" noChangeShapeType="1" noTextEdit="1"/>
          </p:cNvSpPr>
          <p:nvPr/>
        </p:nvSpPr>
        <p:spPr bwMode="auto">
          <a:xfrm>
            <a:off x="4648200" y="2438400"/>
            <a:ext cx="3124200" cy="3695700"/>
          </a:xfrm>
          <a:prstGeom prst="rect">
            <a:avLst/>
          </a:prstGeom>
        </p:spPr>
        <p:txBody>
          <a:bodyPr wrap="none" fromWordArt="1">
            <a:prstTxWarp prst="textPlain">
              <a:avLst>
                <a:gd name="adj" fmla="val 50000"/>
              </a:avLst>
            </a:prstTxWarp>
          </a:bodyPr>
          <a:lstStyle/>
          <a:p>
            <a:pPr algn="ctr"/>
            <a:r>
              <a:rPr lang="en-US" altLang="zh-CN" sz="9600" b="1" i="1" kern="10" dirty="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outerShdw>
                </a:effectLst>
                <a:ea typeface="楷体_GB2312"/>
              </a:rPr>
              <a:t>?</a:t>
            </a:r>
            <a:endParaRPr lang="zh-CN" altLang="en-US" sz="9600" b="1" i="1" kern="10" dirty="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outerShdw>
              </a:effectLst>
              <a:ea typeface="楷体_GB2312"/>
            </a:endParaRPr>
          </a:p>
        </p:txBody>
      </p:sp>
      <p:sp>
        <p:nvSpPr>
          <p:cNvPr id="16" name="TextBox 15"/>
          <p:cNvSpPr txBox="1"/>
          <p:nvPr/>
        </p:nvSpPr>
        <p:spPr>
          <a:xfrm>
            <a:off x="1857356" y="4071942"/>
            <a:ext cx="6286544" cy="1015663"/>
          </a:xfrm>
          <a:prstGeom prst="rect">
            <a:avLst/>
          </a:prstGeom>
          <a:solidFill>
            <a:srgbClr val="11A4DF"/>
          </a:solidFill>
        </p:spPr>
        <p:txBody>
          <a:bodyPr wrap="square" rtlCol="0">
            <a:spAutoFit/>
          </a:bodyPr>
          <a:lstStyle/>
          <a:p>
            <a:pPr algn="ctr"/>
            <a:r>
              <a:rPr lang="zh-CN" altLang="en-US" sz="6000" dirty="0" smtClean="0">
                <a:solidFill>
                  <a:srgbClr val="FFFF00"/>
                </a:solidFill>
                <a:latin typeface="华文中宋" pitchFamily="2" charset="-122"/>
                <a:ea typeface="华文中宋" pitchFamily="2" charset="-122"/>
              </a:rPr>
              <a:t>网络计算</a:t>
            </a:r>
            <a:endParaRPr lang="zh-CN" altLang="en-US" sz="6000" dirty="0">
              <a:solidFill>
                <a:srgbClr val="FFFF00"/>
              </a:solidFill>
              <a:latin typeface="华文中宋" pitchFamily="2" charset="-122"/>
              <a:ea typeface="华文中宋"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497679"/>
                                        </p:tgtEl>
                                        <p:attrNameLst>
                                          <p:attrName>style.visibility</p:attrName>
                                        </p:attrNameLst>
                                      </p:cBhvr>
                                      <p:to>
                                        <p:strVal val="visible"/>
                                      </p:to>
                                    </p:set>
                                    <p:anim calcmode="lin" valueType="num">
                                      <p:cBhvr additive="base">
                                        <p:cTn id="7" dur="500" fill="hold"/>
                                        <p:tgtEl>
                                          <p:spTgt spid="497679"/>
                                        </p:tgtEl>
                                        <p:attrNameLst>
                                          <p:attrName>ppt_x</p:attrName>
                                        </p:attrNameLst>
                                      </p:cBhvr>
                                      <p:tavLst>
                                        <p:tav tm="0">
                                          <p:val>
                                            <p:strVal val="1+#ppt_w/2"/>
                                          </p:val>
                                        </p:tav>
                                        <p:tav tm="100000">
                                          <p:val>
                                            <p:strVal val="#ppt_x"/>
                                          </p:val>
                                        </p:tav>
                                      </p:tavLst>
                                    </p:anim>
                                    <p:anim calcmode="lin" valueType="num">
                                      <p:cBhvr additive="base">
                                        <p:cTn id="8" dur="500" fill="hold"/>
                                        <p:tgtEl>
                                          <p:spTgt spid="49767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97676"/>
                                        </p:tgtEl>
                                        <p:attrNameLst>
                                          <p:attrName>style.visibility</p:attrName>
                                        </p:attrNameLst>
                                      </p:cBhvr>
                                      <p:to>
                                        <p:strVal val="visible"/>
                                      </p:to>
                                    </p:set>
                                    <p:animEffect transition="in" filter="dissolve">
                                      <p:cBhvr>
                                        <p:cTn id="12" dur="500"/>
                                        <p:tgtEl>
                                          <p:spTgt spid="497676"/>
                                        </p:tgtEl>
                                      </p:cBhvr>
                                    </p:animEffect>
                                  </p:childTnLst>
                                </p:cTn>
                              </p:par>
                            </p:childTnLst>
                          </p:cTn>
                        </p:par>
                        <p:par>
                          <p:cTn id="13" fill="hold">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497677"/>
                                        </p:tgtEl>
                                        <p:attrNameLst>
                                          <p:attrName>style.visibility</p:attrName>
                                        </p:attrNameLst>
                                      </p:cBhvr>
                                      <p:to>
                                        <p:strVal val="visible"/>
                                      </p:to>
                                    </p:set>
                                    <p:animEffect transition="in" filter="dissolve">
                                      <p:cBhvr>
                                        <p:cTn id="16" dur="500"/>
                                        <p:tgtEl>
                                          <p:spTgt spid="49767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677" grpId="0" animBg="1" autoUpdateAnimBg="0"/>
      <p:bldP spid="497679" grpId="0"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en-US" dirty="0" smtClean="0"/>
              <a:t>网络计算</a:t>
            </a:r>
            <a:endParaRPr lang="zh-CN" altLang="en-US" dirty="0"/>
          </a:p>
        </p:txBody>
      </p:sp>
      <p:sp>
        <p:nvSpPr>
          <p:cNvPr id="3" name="内容占位符 2"/>
          <p:cNvSpPr>
            <a:spLocks noGrp="1"/>
          </p:cNvSpPr>
          <p:nvPr>
            <p:ph idx="1"/>
          </p:nvPr>
        </p:nvSpPr>
        <p:spPr>
          <a:xfrm>
            <a:off x="457200" y="1357298"/>
            <a:ext cx="8229600" cy="5286412"/>
          </a:xfrm>
        </p:spPr>
        <p:txBody>
          <a:bodyPr>
            <a:normAutofit fontScale="85000" lnSpcReduction="10000"/>
          </a:bodyPr>
          <a:lstStyle/>
          <a:p>
            <a:pPr>
              <a:lnSpc>
                <a:spcPct val="120000"/>
              </a:lnSpc>
              <a:spcBef>
                <a:spcPts val="0"/>
              </a:spcBef>
            </a:pPr>
            <a:r>
              <a:rPr lang="zh-CN" altLang="en-US" sz="3300" dirty="0" smtClean="0"/>
              <a:t>就像公用电话网一样，计算的能力，有一天会被组织起来，成为一种公共资源和公共事业，这种公共资源和事业，会成为一个新的、重要的产业</a:t>
            </a:r>
            <a:endParaRPr lang="en-US" altLang="zh-CN" sz="3300" dirty="0" smtClean="0"/>
          </a:p>
          <a:p>
            <a:pPr lvl="1">
              <a:lnSpc>
                <a:spcPct val="120000"/>
              </a:lnSpc>
              <a:spcBef>
                <a:spcPts val="0"/>
              </a:spcBef>
            </a:pPr>
            <a:r>
              <a:rPr lang="en-US" altLang="zh-CN" dirty="0" smtClean="0"/>
              <a:t>—</a:t>
            </a:r>
            <a:r>
              <a:rPr lang="zh-CN" altLang="en-US" dirty="0" smtClean="0"/>
              <a:t>约翰</a:t>
            </a:r>
            <a:r>
              <a:rPr lang="en-US" altLang="zh-CN" dirty="0" smtClean="0"/>
              <a:t>.</a:t>
            </a:r>
            <a:r>
              <a:rPr lang="zh-CN" altLang="en-US" dirty="0" smtClean="0"/>
              <a:t>麦卡锡，美国，计算机图灵奖获得者，</a:t>
            </a:r>
            <a:r>
              <a:rPr lang="en-US" altLang="zh-CN" dirty="0" smtClean="0"/>
              <a:t>1963</a:t>
            </a:r>
            <a:r>
              <a:rPr lang="zh-CN" altLang="en-US" dirty="0" smtClean="0"/>
              <a:t>年</a:t>
            </a:r>
            <a:endParaRPr lang="en-US" altLang="zh-CN" dirty="0" smtClean="0"/>
          </a:p>
          <a:p>
            <a:pPr>
              <a:lnSpc>
                <a:spcPct val="120000"/>
              </a:lnSpc>
              <a:spcBef>
                <a:spcPts val="0"/>
              </a:spcBef>
            </a:pPr>
            <a:r>
              <a:rPr lang="zh-CN" altLang="en-US" sz="3300" dirty="0" smtClean="0"/>
              <a:t>这种组织，就是网络：把计算的能力放在互连网上，而不是你某个桌面的个人电脑上。所有的硬件计算能力、存储能力、软件执行能力全部都有网络提供。网络就是你的计算力，网络就是你的电脑</a:t>
            </a:r>
            <a:endParaRPr lang="en-US" altLang="zh-CN" sz="3300" dirty="0" smtClean="0"/>
          </a:p>
          <a:p>
            <a:pPr lvl="1">
              <a:lnSpc>
                <a:spcPct val="120000"/>
              </a:lnSpc>
              <a:spcBef>
                <a:spcPts val="0"/>
              </a:spcBef>
            </a:pPr>
            <a:r>
              <a:rPr lang="en-US" altLang="zh-CN" dirty="0" smtClean="0"/>
              <a:t>—SUN</a:t>
            </a:r>
            <a:r>
              <a:rPr lang="zh-CN" altLang="en-US" dirty="0" smtClean="0"/>
              <a:t>公司首席研究员约翰</a:t>
            </a:r>
            <a:r>
              <a:rPr lang="en-US" altLang="zh-CN" dirty="0" smtClean="0"/>
              <a:t>.</a:t>
            </a:r>
            <a:r>
              <a:rPr lang="zh-CN" altLang="en-US" dirty="0" smtClean="0"/>
              <a:t>盖奇，</a:t>
            </a:r>
            <a:r>
              <a:rPr lang="en-US" altLang="zh-CN" dirty="0" smtClean="0"/>
              <a:t>1983</a:t>
            </a:r>
            <a:r>
              <a:rPr lang="zh-CN" altLang="en-US" dirty="0" smtClean="0"/>
              <a:t>年</a:t>
            </a:r>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圆角矩形 4"/>
          <p:cNvSpPr>
            <a:spLocks noChangeArrowheads="1"/>
          </p:cNvSpPr>
          <p:nvPr/>
        </p:nvSpPr>
        <p:spPr bwMode="auto">
          <a:xfrm>
            <a:off x="571472" y="2621048"/>
            <a:ext cx="7572428" cy="919401"/>
          </a:xfrm>
          <a:prstGeom prst="roundRect">
            <a:avLst>
              <a:gd name="adj" fmla="val 16667"/>
            </a:avLst>
          </a:prstGeom>
          <a:solidFill>
            <a:srgbClr val="11A4DF"/>
          </a:solidFill>
          <a:ln w="9525" algn="ctr">
            <a:solidFill>
              <a:schemeClr val="tx1"/>
            </a:solidFill>
            <a:round/>
            <a:headEnd/>
            <a:tailEnd/>
          </a:ln>
        </p:spPr>
        <p:txBody>
          <a:bodyPr wrap="square">
            <a:spAutoFit/>
          </a:bodyPr>
          <a:lstStyle/>
          <a:p>
            <a:pPr algn="ctr">
              <a:defRPr/>
            </a:pPr>
            <a:r>
              <a:rPr lang="zh-CN" altLang="en-US" sz="4800" dirty="0" smtClean="0">
                <a:solidFill>
                  <a:srgbClr val="FFFF00"/>
                </a:solidFill>
                <a:latin typeface="黑体" pitchFamily="49" charset="-122"/>
                <a:ea typeface="黑体" pitchFamily="49" charset="-122"/>
              </a:rPr>
              <a:t>网络计算</a:t>
            </a:r>
            <a:r>
              <a:rPr lang="zh-CN" altLang="en-US" sz="4800" dirty="0">
                <a:solidFill>
                  <a:srgbClr val="FFFF00"/>
                </a:solidFill>
                <a:latin typeface="黑体" pitchFamily="49" charset="-122"/>
                <a:ea typeface="黑体" pitchFamily="49" charset="-122"/>
              </a:rPr>
              <a:t>含义</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2428868"/>
            <a:ext cx="8129558" cy="1643074"/>
          </a:xfrm>
        </p:spPr>
        <p:txBody>
          <a:bodyPr>
            <a:normAutofit/>
          </a:bodyPr>
          <a:lstStyle/>
          <a:p>
            <a:pPr>
              <a:defRPr/>
            </a:pPr>
            <a:r>
              <a:rPr sz="4800" dirty="0" smtClean="0">
                <a:latin typeface="黑体" pitchFamily="49" charset="-122"/>
                <a:ea typeface="黑体" pitchFamily="49" charset="-122"/>
              </a:rPr>
              <a:t>网络计算概念和驱动力</a:t>
            </a:r>
            <a:endParaRPr sz="4800" dirty="0">
              <a:latin typeface="黑体" pitchFamily="49" charset="-122"/>
              <a:ea typeface="黑体" pitchFamily="49" charset="-122"/>
            </a:endParaRPr>
          </a:p>
        </p:txBody>
      </p:sp>
    </p:spTree>
    <p:extLst>
      <p:ext uri="{BB962C8B-B14F-4D97-AF65-F5344CB8AC3E}">
        <p14:creationId xmlns:p14="http://schemas.microsoft.com/office/powerpoint/2010/main" val="34556087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normAutofit/>
          </a:bodyPr>
          <a:lstStyle/>
          <a:p>
            <a:pPr eaLnBrk="1" hangingPunct="1">
              <a:defRPr/>
            </a:pPr>
            <a:r>
              <a:rPr lang="zh-CN" altLang="en-US" dirty="0" smtClean="0"/>
              <a:t>网络计算</a:t>
            </a:r>
          </a:p>
        </p:txBody>
      </p:sp>
      <p:sp>
        <p:nvSpPr>
          <p:cNvPr id="21507" name="内容占位符 2"/>
          <p:cNvSpPr>
            <a:spLocks noGrp="1"/>
          </p:cNvSpPr>
          <p:nvPr>
            <p:ph idx="1"/>
          </p:nvPr>
        </p:nvSpPr>
        <p:spPr>
          <a:xfrm>
            <a:off x="457200" y="1357298"/>
            <a:ext cx="8229600" cy="2791782"/>
          </a:xfrm>
        </p:spPr>
        <p:txBody>
          <a:bodyPr>
            <a:normAutofit/>
          </a:bodyPr>
          <a:lstStyle/>
          <a:p>
            <a:r>
              <a:rPr lang="zh-CN" altLang="en-US" sz="2800" dirty="0" smtClean="0"/>
              <a:t>网络计算：广义上讲，是基于网络资源的计算</a:t>
            </a:r>
            <a:endParaRPr lang="en-US" altLang="zh-CN" sz="2800" dirty="0" smtClean="0"/>
          </a:p>
          <a:p>
            <a:pPr lvl="1"/>
            <a:r>
              <a:rPr lang="zh-CN" altLang="en-US" sz="2400" dirty="0" smtClean="0"/>
              <a:t>将通过</a:t>
            </a:r>
            <a:r>
              <a:rPr lang="zh-CN" altLang="en-US" sz="2400" dirty="0" smtClean="0">
                <a:solidFill>
                  <a:srgbClr val="FF0000"/>
                </a:solidFill>
              </a:rPr>
              <a:t>网络连接</a:t>
            </a:r>
            <a:r>
              <a:rPr lang="zh-CN" altLang="en-US" sz="2400" dirty="0" smtClean="0"/>
              <a:t>起来的各种资源和系统</a:t>
            </a:r>
            <a:r>
              <a:rPr lang="zh-CN" altLang="en-US" sz="2400" dirty="0" smtClean="0">
                <a:solidFill>
                  <a:srgbClr val="FF0000"/>
                </a:solidFill>
              </a:rPr>
              <a:t>集成</a:t>
            </a:r>
            <a:r>
              <a:rPr lang="zh-CN" altLang="en-US" sz="2400" dirty="0" smtClean="0"/>
              <a:t>组合起来，以实现网络</a:t>
            </a:r>
            <a:r>
              <a:rPr lang="zh-CN" altLang="en-US" sz="2400" dirty="0" smtClean="0">
                <a:solidFill>
                  <a:srgbClr val="FF0000"/>
                </a:solidFill>
              </a:rPr>
              <a:t>资源的共享、协同工作和联合计算；</a:t>
            </a:r>
            <a:endParaRPr lang="en-US" altLang="zh-CN" sz="2400" dirty="0" smtClean="0">
              <a:solidFill>
                <a:srgbClr val="FF0000"/>
              </a:solidFill>
            </a:endParaRPr>
          </a:p>
          <a:p>
            <a:pPr lvl="1"/>
            <a:r>
              <a:rPr lang="zh-CN" altLang="en-US" sz="2400" dirty="0" smtClean="0"/>
              <a:t>充分发挥网络资源的效用，为用户提供基于网络资源的</a:t>
            </a:r>
            <a:r>
              <a:rPr lang="zh-CN" altLang="en-US" sz="2400" dirty="0" smtClean="0">
                <a:solidFill>
                  <a:srgbClr val="FF0000"/>
                </a:solidFill>
              </a:rPr>
              <a:t>联合信息计算服务</a:t>
            </a:r>
            <a:r>
              <a:rPr lang="zh-CN" altLang="en-US" sz="2400" dirty="0" smtClean="0"/>
              <a:t> </a:t>
            </a:r>
            <a:endParaRPr lang="zh-CN" altLang="en-US" dirty="0" smtClean="0"/>
          </a:p>
        </p:txBody>
      </p:sp>
      <p:pic>
        <p:nvPicPr>
          <p:cNvPr id="21508" name="图片 3" descr="ce5Rmgs3d5EAU.jpg"/>
          <p:cNvPicPr>
            <a:picLocks noChangeAspect="1"/>
          </p:cNvPicPr>
          <p:nvPr/>
        </p:nvPicPr>
        <p:blipFill>
          <a:blip r:embed="rId3"/>
          <a:srcRect/>
          <a:stretch>
            <a:fillRect/>
          </a:stretch>
        </p:blipFill>
        <p:spPr bwMode="auto">
          <a:xfrm>
            <a:off x="1397000" y="4151514"/>
            <a:ext cx="6350000" cy="228601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pPr eaLnBrk="1" hangingPunct="1">
              <a:defRPr/>
            </a:pPr>
            <a:r>
              <a:rPr lang="zh-CN" altLang="en-US" dirty="0" smtClean="0"/>
              <a:t>计算技术发展</a:t>
            </a:r>
          </a:p>
        </p:txBody>
      </p:sp>
      <p:sp>
        <p:nvSpPr>
          <p:cNvPr id="22532" name="内容占位符 5"/>
          <p:cNvSpPr>
            <a:spLocks noGrp="1"/>
          </p:cNvSpPr>
          <p:nvPr>
            <p:ph idx="1"/>
          </p:nvPr>
        </p:nvSpPr>
        <p:spPr/>
        <p:txBody>
          <a:bodyPr>
            <a:normAutofit/>
          </a:bodyPr>
          <a:lstStyle/>
          <a:p>
            <a:pPr eaLnBrk="1" hangingPunct="1"/>
            <a:r>
              <a:rPr lang="zh-CN" altLang="en-US" dirty="0" smtClean="0"/>
              <a:t>主机时代</a:t>
            </a:r>
            <a:r>
              <a:rPr lang="en-US" altLang="zh-CN" dirty="0" smtClean="0"/>
              <a:t>-</a:t>
            </a:r>
            <a:r>
              <a:rPr lang="zh-CN" altLang="en-US" dirty="0" smtClean="0"/>
              <a:t>集中计算：上世纪</a:t>
            </a:r>
            <a:r>
              <a:rPr lang="en-US" altLang="zh-CN" dirty="0" smtClean="0"/>
              <a:t>50—80</a:t>
            </a:r>
            <a:r>
              <a:rPr lang="zh-CN" altLang="en-US" dirty="0" smtClean="0"/>
              <a:t>年代</a:t>
            </a:r>
            <a:endParaRPr lang="en-US" altLang="zh-CN" dirty="0" smtClean="0"/>
          </a:p>
          <a:p>
            <a:pPr lvl="1" eaLnBrk="1" hangingPunct="1"/>
            <a:r>
              <a:rPr lang="zh-CN" altLang="en-US" dirty="0" smtClean="0"/>
              <a:t>以大型机为主，分时、少、贵、不易于使用</a:t>
            </a:r>
            <a:endParaRPr lang="en-US" altLang="zh-CN" dirty="0" smtClean="0"/>
          </a:p>
          <a:p>
            <a:pPr lvl="1" eaLnBrk="1" hangingPunct="1"/>
            <a:r>
              <a:rPr lang="zh-CN" altLang="en-US" dirty="0" smtClean="0"/>
              <a:t>多终端使用</a:t>
            </a:r>
            <a:endParaRPr lang="en-US" altLang="zh-CN" dirty="0" smtClean="0"/>
          </a:p>
          <a:p>
            <a:pPr lvl="1" eaLnBrk="1" hangingPunct="1"/>
            <a:r>
              <a:rPr lang="en-US" altLang="zh-CN" dirty="0" smtClean="0"/>
              <a:t>IBM360/370</a:t>
            </a:r>
            <a:endParaRPr lang="zh-CN" altLang="en-US" dirty="0" smtClean="0"/>
          </a:p>
        </p:txBody>
      </p:sp>
      <p:pic>
        <p:nvPicPr>
          <p:cNvPr id="22531" name="Picture 2" descr="http://www.tcf.ua.edu/AZ/RailroadComputer1967.jpg"/>
          <p:cNvPicPr>
            <a:picLocks noChangeAspect="1" noChangeArrowheads="1"/>
          </p:cNvPicPr>
          <p:nvPr/>
        </p:nvPicPr>
        <p:blipFill>
          <a:blip r:embed="rId3"/>
          <a:srcRect/>
          <a:stretch>
            <a:fillRect/>
          </a:stretch>
        </p:blipFill>
        <p:spPr bwMode="auto">
          <a:xfrm>
            <a:off x="755650" y="3716338"/>
            <a:ext cx="7345363" cy="28860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zh-CN" altLang="en-US" dirty="0" smtClean="0"/>
              <a:t>计算技术发展（续）</a:t>
            </a:r>
          </a:p>
        </p:txBody>
      </p:sp>
      <p:sp>
        <p:nvSpPr>
          <p:cNvPr id="23555" name="Rectangle 3"/>
          <p:cNvSpPr>
            <a:spLocks noGrp="1" noChangeArrowheads="1"/>
          </p:cNvSpPr>
          <p:nvPr>
            <p:ph idx="1"/>
          </p:nvPr>
        </p:nvSpPr>
        <p:spPr/>
        <p:txBody>
          <a:bodyPr>
            <a:normAutofit/>
          </a:bodyPr>
          <a:lstStyle/>
          <a:p>
            <a:r>
              <a:rPr lang="zh-CN" altLang="en-US" dirty="0" smtClean="0"/>
              <a:t>个人机时代 ：上世纪</a:t>
            </a:r>
            <a:r>
              <a:rPr lang="en-US" altLang="zh-CN" dirty="0" smtClean="0"/>
              <a:t>80</a:t>
            </a:r>
            <a:r>
              <a:rPr lang="en-US" altLang="zh-CN" baseline="30000" dirty="0" smtClean="0"/>
              <a:t>S</a:t>
            </a:r>
            <a:r>
              <a:rPr lang="en-US" altLang="zh-CN" dirty="0" smtClean="0"/>
              <a:t>---90</a:t>
            </a:r>
            <a:r>
              <a:rPr lang="en-US" altLang="zh-CN" baseline="30000" dirty="0" smtClean="0"/>
              <a:t>S</a:t>
            </a:r>
            <a:r>
              <a:rPr lang="zh-CN" altLang="en-US" dirty="0" smtClean="0"/>
              <a:t>中   分散计算  </a:t>
            </a:r>
            <a:r>
              <a:rPr lang="en-US" altLang="zh-CN" dirty="0" smtClean="0"/>
              <a:t>Wintel </a:t>
            </a:r>
            <a:endParaRPr lang="zh-CN" altLang="zh-CN" dirty="0" smtClean="0"/>
          </a:p>
          <a:p>
            <a:pPr lvl="1" eaLnBrk="1" hangingPunct="1"/>
            <a:r>
              <a:rPr lang="zh-CN" altLang="en-US" dirty="0" smtClean="0"/>
              <a:t>开放的架构、芯片</a:t>
            </a:r>
            <a:r>
              <a:rPr lang="en-US" altLang="zh-CN" dirty="0" smtClean="0"/>
              <a:t>/</a:t>
            </a:r>
            <a:r>
              <a:rPr lang="zh-CN" altLang="en-US" dirty="0" smtClean="0"/>
              <a:t>存储</a:t>
            </a:r>
            <a:r>
              <a:rPr lang="en-US" altLang="zh-CN" dirty="0" smtClean="0"/>
              <a:t>/IO</a:t>
            </a:r>
            <a:r>
              <a:rPr lang="zh-CN" altLang="en-US" dirty="0" smtClean="0"/>
              <a:t>的快速发展</a:t>
            </a:r>
          </a:p>
          <a:p>
            <a:pPr lvl="1" eaLnBrk="1" hangingPunct="1"/>
            <a:r>
              <a:rPr lang="zh-CN" altLang="en-US" dirty="0" smtClean="0"/>
              <a:t>用户界面 和软件的创新</a:t>
            </a:r>
          </a:p>
          <a:p>
            <a:pPr lvl="1" eaLnBrk="1" hangingPunct="1"/>
            <a:r>
              <a:rPr lang="zh-CN" altLang="en-US" dirty="0" smtClean="0"/>
              <a:t>网络发展，早期的局域网 </a:t>
            </a:r>
            <a:r>
              <a:rPr lang="en-US" altLang="zh-CN" dirty="0" smtClean="0"/>
              <a:t>LAN</a:t>
            </a:r>
            <a:r>
              <a:rPr lang="zh-CN" altLang="en-US" dirty="0" smtClean="0"/>
              <a:t>仅实现信息共享，计算模式仍是分散的：</a:t>
            </a:r>
            <a:r>
              <a:rPr lang="en-US" altLang="zh-CN" sz="3200" dirty="0" smtClean="0"/>
              <a:t>PC/</a:t>
            </a:r>
            <a:r>
              <a:rPr lang="zh-CN" altLang="en-US" sz="3200" dirty="0" smtClean="0"/>
              <a:t>文件服务器</a:t>
            </a:r>
            <a:endParaRPr lang="en-US" altLang="zh-CN" sz="3200" dirty="0" smtClean="0"/>
          </a:p>
          <a:p>
            <a:pPr lvl="1" eaLnBrk="1" hangingPunct="1"/>
            <a:r>
              <a:rPr lang="zh-CN" altLang="en-US" dirty="0" smtClean="0"/>
              <a:t>互联网起步</a:t>
            </a:r>
          </a:p>
        </p:txBody>
      </p:sp>
      <p:pic>
        <p:nvPicPr>
          <p:cNvPr id="23556" name="Picture 2" descr="http://www.laonanren.com/upload/2010_11/101109155530601.jpg"/>
          <p:cNvPicPr>
            <a:picLocks noChangeAspect="1" noChangeArrowheads="1"/>
          </p:cNvPicPr>
          <p:nvPr/>
        </p:nvPicPr>
        <p:blipFill>
          <a:blip r:embed="rId2"/>
          <a:srcRect/>
          <a:stretch>
            <a:fillRect/>
          </a:stretch>
        </p:blipFill>
        <p:spPr bwMode="auto">
          <a:xfrm>
            <a:off x="3203575" y="4941910"/>
            <a:ext cx="3313113" cy="1773238"/>
          </a:xfrm>
          <a:prstGeom prst="rect">
            <a:avLst/>
          </a:prstGeom>
          <a:noFill/>
          <a:ln w="9525">
            <a:noFill/>
            <a:miter lim="800000"/>
            <a:headEnd/>
            <a:tailEnd/>
          </a:ln>
        </p:spPr>
      </p:pic>
      <p:pic>
        <p:nvPicPr>
          <p:cNvPr id="23557" name="Picture 4" descr="http://t0.gstatic.com/images?q=tbn:ANd9GcSX33W2wAAhnRQcQScJjlaN5yDtdN6b_5lopFvbkfLnYQF2FsZd"/>
          <p:cNvPicPr>
            <a:picLocks noChangeAspect="1" noChangeArrowheads="1"/>
          </p:cNvPicPr>
          <p:nvPr/>
        </p:nvPicPr>
        <p:blipFill>
          <a:blip r:embed="rId3"/>
          <a:srcRect/>
          <a:stretch>
            <a:fillRect/>
          </a:stretch>
        </p:blipFill>
        <p:spPr bwMode="auto">
          <a:xfrm>
            <a:off x="6184900" y="4868885"/>
            <a:ext cx="2959100" cy="1806575"/>
          </a:xfrm>
          <a:prstGeom prst="rect">
            <a:avLst/>
          </a:prstGeom>
          <a:noFill/>
          <a:ln w="9525">
            <a:noFill/>
            <a:miter lim="800000"/>
            <a:headEnd/>
            <a:tailEnd/>
          </a:ln>
        </p:spPr>
      </p:pic>
      <p:pic>
        <p:nvPicPr>
          <p:cNvPr id="23558" name="Picture 6" descr="http://a3.att.hudong.com/96/95/01000000000000119089510448896.jpg"/>
          <p:cNvPicPr>
            <a:picLocks noChangeAspect="1" noChangeArrowheads="1"/>
          </p:cNvPicPr>
          <p:nvPr/>
        </p:nvPicPr>
        <p:blipFill>
          <a:blip r:embed="rId4"/>
          <a:srcRect/>
          <a:stretch>
            <a:fillRect/>
          </a:stretch>
        </p:blipFill>
        <p:spPr bwMode="auto">
          <a:xfrm>
            <a:off x="0" y="4945085"/>
            <a:ext cx="3132138" cy="16986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1"/>
          <p:cNvSpPr>
            <a:spLocks noGrp="1"/>
          </p:cNvSpPr>
          <p:nvPr>
            <p:ph idx="1"/>
          </p:nvPr>
        </p:nvSpPr>
        <p:spPr>
          <a:xfrm>
            <a:off x="457200" y="1124744"/>
            <a:ext cx="8435280" cy="5019675"/>
          </a:xfrm>
        </p:spPr>
        <p:txBody>
          <a:bodyPr>
            <a:normAutofit fontScale="92500" lnSpcReduction="20000"/>
          </a:bodyPr>
          <a:lstStyle/>
          <a:p>
            <a:pPr>
              <a:lnSpc>
                <a:spcPct val="150000"/>
              </a:lnSpc>
              <a:defRPr/>
            </a:pPr>
            <a:r>
              <a:rPr lang="zh-CN" altLang="en-US" dirty="0" smtClean="0"/>
              <a:t>网络就是计算机：</a:t>
            </a:r>
            <a:r>
              <a:rPr lang="en-US" altLang="zh-CN" dirty="0" smtClean="0"/>
              <a:t>SUN</a:t>
            </a:r>
            <a:r>
              <a:rPr lang="zh-CN" altLang="en-US" dirty="0" smtClean="0"/>
              <a:t>公司创新理念</a:t>
            </a:r>
            <a:endParaRPr lang="en-US" altLang="zh-CN" dirty="0" smtClean="0"/>
          </a:p>
          <a:p>
            <a:pPr>
              <a:lnSpc>
                <a:spcPct val="150000"/>
              </a:lnSpc>
              <a:defRPr/>
            </a:pPr>
            <a:r>
              <a:rPr lang="zh-CN" altLang="en-US" dirty="0" smtClean="0"/>
              <a:t>客户</a:t>
            </a:r>
            <a:r>
              <a:rPr lang="en-US" altLang="zh-CN" dirty="0" smtClean="0"/>
              <a:t>/</a:t>
            </a:r>
            <a:r>
              <a:rPr lang="zh-CN" altLang="en-US" dirty="0" smtClean="0"/>
              <a:t>服务器计算：九十年代开始广泛使用</a:t>
            </a:r>
            <a:endParaRPr lang="en-US" altLang="zh-CN" dirty="0" smtClean="0"/>
          </a:p>
          <a:p>
            <a:pPr lvl="1">
              <a:lnSpc>
                <a:spcPct val="150000"/>
              </a:lnSpc>
              <a:defRPr/>
            </a:pPr>
            <a:r>
              <a:rPr lang="zh-CN" altLang="en-US" dirty="0" smtClean="0"/>
              <a:t>分布计算中间件：上世纪末商业主流</a:t>
            </a:r>
            <a:endParaRPr lang="en-US" altLang="zh-CN" dirty="0" smtClean="0"/>
          </a:p>
          <a:p>
            <a:pPr>
              <a:lnSpc>
                <a:spcPct val="150000"/>
              </a:lnSpc>
              <a:defRPr/>
            </a:pPr>
            <a:r>
              <a:rPr lang="zh-CN" altLang="en-US" dirty="0" smtClean="0"/>
              <a:t>集群计算：科学工程和商业计算“通吃”</a:t>
            </a:r>
            <a:endParaRPr lang="en-US" altLang="zh-CN" dirty="0" smtClean="0"/>
          </a:p>
          <a:p>
            <a:pPr>
              <a:lnSpc>
                <a:spcPct val="150000"/>
              </a:lnSpc>
              <a:defRPr/>
            </a:pPr>
            <a:r>
              <a:rPr lang="zh-CN" altLang="en-US" dirty="0" smtClean="0"/>
              <a:t>对等计算：九十年代末宠儿，自由免费好</a:t>
            </a:r>
            <a:endParaRPr lang="en-US" altLang="zh-CN" dirty="0" smtClean="0"/>
          </a:p>
          <a:p>
            <a:pPr>
              <a:lnSpc>
                <a:spcPct val="150000"/>
              </a:lnSpc>
              <a:defRPr/>
            </a:pPr>
            <a:r>
              <a:rPr lang="zh-CN" altLang="en-US" dirty="0" smtClean="0"/>
              <a:t>网格计算：九十年代兴起，</a:t>
            </a:r>
            <a:r>
              <a:rPr lang="en-US" altLang="zh-CN" dirty="0" smtClean="0"/>
              <a:t>E-Science</a:t>
            </a:r>
            <a:r>
              <a:rPr lang="zh-CN" altLang="en-US" dirty="0" smtClean="0"/>
              <a:t>基础</a:t>
            </a:r>
            <a:endParaRPr lang="en-US" altLang="zh-CN" dirty="0" smtClean="0"/>
          </a:p>
          <a:p>
            <a:pPr>
              <a:lnSpc>
                <a:spcPct val="150000"/>
              </a:lnSpc>
              <a:defRPr/>
            </a:pPr>
            <a:r>
              <a:rPr lang="zh-CN" altLang="en-US" dirty="0" smtClean="0"/>
              <a:t>云</a:t>
            </a:r>
            <a:r>
              <a:rPr lang="zh-CN" altLang="en-US" dirty="0"/>
              <a:t>计算</a:t>
            </a:r>
            <a:r>
              <a:rPr lang="en-US" altLang="zh-CN" dirty="0"/>
              <a:t>—</a:t>
            </a:r>
            <a:r>
              <a:rPr lang="zh-CN" altLang="en-US" dirty="0" smtClean="0"/>
              <a:t>网格基础设施目标</a:t>
            </a:r>
            <a:r>
              <a:rPr lang="zh-CN" altLang="en-US" dirty="0"/>
              <a:t>的商业化实现</a:t>
            </a:r>
            <a:endParaRPr lang="en-US" altLang="zh-CN" dirty="0"/>
          </a:p>
          <a:p>
            <a:pPr>
              <a:lnSpc>
                <a:spcPct val="150000"/>
              </a:lnSpc>
              <a:defRPr/>
            </a:pPr>
            <a:endParaRPr lang="en-US" altLang="zh-CN" dirty="0" smtClean="0"/>
          </a:p>
        </p:txBody>
      </p:sp>
      <p:sp>
        <p:nvSpPr>
          <p:cNvPr id="3" name="标题 2"/>
          <p:cNvSpPr>
            <a:spLocks noGrp="1"/>
          </p:cNvSpPr>
          <p:nvPr>
            <p:ph type="title"/>
          </p:nvPr>
        </p:nvSpPr>
        <p:spPr>
          <a:xfrm>
            <a:off x="1259632" y="0"/>
            <a:ext cx="7200800" cy="836712"/>
          </a:xfrm>
        </p:spPr>
        <p:txBody>
          <a:bodyPr>
            <a:normAutofit/>
          </a:bodyPr>
          <a:lstStyle/>
          <a:p>
            <a:pPr>
              <a:defRPr/>
            </a:pPr>
            <a:r>
              <a:rPr lang="zh-CN" altLang="en-US" dirty="0" smtClean="0"/>
              <a:t>网络计算</a:t>
            </a:r>
            <a:r>
              <a:rPr lang="en-US" altLang="zh-CN" dirty="0" smtClean="0"/>
              <a:t>—</a:t>
            </a:r>
            <a:r>
              <a:rPr lang="zh-CN" altLang="en-US" dirty="0" smtClean="0"/>
              <a:t>“风生水起”</a:t>
            </a:r>
            <a:endParaRPr lang="zh-CN" altLang="en-US" dirty="0"/>
          </a:p>
        </p:txBody>
      </p:sp>
      <p:sp>
        <p:nvSpPr>
          <p:cNvPr id="4" name="圆角矩形 3"/>
          <p:cNvSpPr/>
          <p:nvPr/>
        </p:nvSpPr>
        <p:spPr>
          <a:xfrm>
            <a:off x="8100392" y="44624"/>
            <a:ext cx="864096" cy="7200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4473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圆角矩形 4"/>
          <p:cNvSpPr>
            <a:spLocks noChangeArrowheads="1"/>
          </p:cNvSpPr>
          <p:nvPr/>
        </p:nvSpPr>
        <p:spPr bwMode="auto">
          <a:xfrm>
            <a:off x="0" y="2702489"/>
            <a:ext cx="8143900" cy="1021556"/>
          </a:xfrm>
          <a:prstGeom prst="roundRect">
            <a:avLst>
              <a:gd name="adj" fmla="val 16667"/>
            </a:avLst>
          </a:prstGeom>
          <a:solidFill>
            <a:schemeClr val="accent1"/>
          </a:solidFill>
          <a:ln w="9525" algn="ctr">
            <a:solidFill>
              <a:schemeClr val="tx1"/>
            </a:solidFill>
            <a:round/>
            <a:headEnd/>
            <a:tailEnd/>
          </a:ln>
        </p:spPr>
        <p:txBody>
          <a:bodyPr wrap="square">
            <a:spAutoFit/>
          </a:bodyPr>
          <a:lstStyle/>
          <a:p>
            <a:pPr algn="ctr">
              <a:defRPr/>
            </a:pPr>
            <a:r>
              <a:rPr lang="zh-CN" altLang="en-US" sz="5400" dirty="0" smtClean="0">
                <a:latin typeface="黑体" pitchFamily="49" charset="-122"/>
                <a:ea typeface="黑体" pitchFamily="49" charset="-122"/>
              </a:rPr>
              <a:t>多种</a:t>
            </a:r>
            <a:r>
              <a:rPr lang="zh-CN" altLang="en-US" sz="5400" dirty="0">
                <a:latin typeface="黑体" pitchFamily="49" charset="-122"/>
                <a:ea typeface="黑体" pitchFamily="49" charset="-122"/>
              </a:rPr>
              <a:t>网络计算</a:t>
            </a:r>
            <a:r>
              <a:rPr lang="zh-CN" altLang="en-US" sz="5400" dirty="0" smtClean="0">
                <a:latin typeface="黑体" pitchFamily="49" charset="-122"/>
                <a:ea typeface="黑体" pitchFamily="49" charset="-122"/>
              </a:rPr>
              <a:t>模式</a:t>
            </a:r>
            <a:endParaRPr lang="zh-CN" altLang="en-US" sz="4800" dirty="0">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2500306"/>
            <a:ext cx="8129558" cy="1643074"/>
          </a:xfrm>
        </p:spPr>
        <p:txBody>
          <a:bodyPr>
            <a:noAutofit/>
          </a:bodyPr>
          <a:lstStyle/>
          <a:p>
            <a:pPr>
              <a:defRPr/>
            </a:pPr>
            <a:r>
              <a:rPr lang="en-US" altLang="zh-CN" sz="3200" dirty="0" smtClean="0">
                <a:latin typeface="黑体" pitchFamily="49" charset="-122"/>
                <a:ea typeface="黑体" pitchFamily="49" charset="-122"/>
              </a:rPr>
              <a:t>1.2.1 </a:t>
            </a:r>
            <a:r>
              <a:rPr sz="3200" dirty="0" smtClean="0">
                <a:latin typeface="黑体" pitchFamily="49" charset="-122"/>
                <a:ea typeface="黑体" pitchFamily="49" charset="-122"/>
              </a:rPr>
              <a:t>客户</a:t>
            </a:r>
            <a:r>
              <a:rPr lang="en-US" sz="3200" dirty="0">
                <a:latin typeface="黑体" pitchFamily="49" charset="-122"/>
                <a:ea typeface="黑体" pitchFamily="49" charset="-122"/>
              </a:rPr>
              <a:t>/</a:t>
            </a:r>
            <a:r>
              <a:rPr sz="3200" dirty="0" smtClean="0">
                <a:latin typeface="黑体" pitchFamily="49" charset="-122"/>
                <a:ea typeface="黑体" pitchFamily="49" charset="-122"/>
              </a:rPr>
              <a:t>服务器计算模式</a:t>
            </a:r>
            <a:r>
              <a:rPr lang="en-US" altLang="zh-CN" sz="3200" dirty="0" smtClean="0">
                <a:latin typeface="黑体" pitchFamily="49" charset="-122"/>
                <a:ea typeface="黑体" pitchFamily="49" charset="-122"/>
              </a:rPr>
              <a:t/>
            </a:r>
            <a:br>
              <a:rPr lang="en-US" altLang="zh-CN" sz="3200" dirty="0" smtClean="0">
                <a:latin typeface="黑体" pitchFamily="49" charset="-122"/>
                <a:ea typeface="黑体" pitchFamily="49" charset="-122"/>
              </a:rPr>
            </a:br>
            <a:r>
              <a:rPr lang="en-US" altLang="zh-CN" sz="3200" dirty="0" smtClean="0">
                <a:latin typeface="黑体" pitchFamily="49" charset="-122"/>
                <a:ea typeface="黑体" pitchFamily="49" charset="-122"/>
              </a:rPr>
              <a:t>C/S</a:t>
            </a:r>
            <a:r>
              <a:rPr sz="3200" dirty="0" smtClean="0">
                <a:latin typeface="黑体" pitchFamily="49" charset="-122"/>
                <a:ea typeface="黑体" pitchFamily="49" charset="-122"/>
              </a:rPr>
              <a:t>：</a:t>
            </a:r>
            <a:r>
              <a:rPr lang="en-US" altLang="zh-CN" sz="3200" dirty="0" smtClean="0">
                <a:latin typeface="黑体" pitchFamily="49" charset="-122"/>
                <a:ea typeface="黑体" pitchFamily="49" charset="-122"/>
              </a:rPr>
              <a:t>Client/Server</a:t>
            </a:r>
            <a:endParaRPr sz="3200" dirty="0" smtClean="0">
              <a:latin typeface="黑体" pitchFamily="49" charset="-122"/>
              <a:ea typeface="黑体" pitchFamily="49" charset="-122"/>
            </a:endParaRPr>
          </a:p>
        </p:txBody>
      </p:sp>
    </p:spTree>
    <p:extLst>
      <p:ext uri="{BB962C8B-B14F-4D97-AF65-F5344CB8AC3E}">
        <p14:creationId xmlns:p14="http://schemas.microsoft.com/office/powerpoint/2010/main" val="23361627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5"/>
          <p:cNvSpPr>
            <a:spLocks noGrp="1" noChangeArrowheads="1"/>
          </p:cNvSpPr>
          <p:nvPr>
            <p:ph type="title"/>
          </p:nvPr>
        </p:nvSpPr>
        <p:spPr/>
        <p:txBody>
          <a:bodyPr/>
          <a:lstStyle/>
          <a:p>
            <a:pPr eaLnBrk="1" hangingPunct="1">
              <a:defRPr/>
            </a:pPr>
            <a:r>
              <a:rPr lang="zh-CN" altLang="en-US" dirty="0" smtClean="0"/>
              <a:t>客户</a:t>
            </a:r>
            <a:r>
              <a:rPr lang="en-US" altLang="zh-CN" dirty="0" smtClean="0"/>
              <a:t>/</a:t>
            </a:r>
            <a:r>
              <a:rPr lang="zh-CN" altLang="en-US" dirty="0" smtClean="0"/>
              <a:t>服务器计算模式</a:t>
            </a:r>
          </a:p>
        </p:txBody>
      </p:sp>
      <p:sp>
        <p:nvSpPr>
          <p:cNvPr id="2053" name="Rectangle 7"/>
          <p:cNvSpPr>
            <a:spLocks noGrp="1" noChangeArrowheads="1"/>
          </p:cNvSpPr>
          <p:nvPr>
            <p:ph type="body" idx="4294967295"/>
          </p:nvPr>
        </p:nvSpPr>
        <p:spPr>
          <a:xfrm>
            <a:off x="325439" y="1412875"/>
            <a:ext cx="4176713" cy="1152525"/>
          </a:xfrm>
        </p:spPr>
        <p:txBody>
          <a:bodyPr/>
          <a:lstStyle/>
          <a:p>
            <a:pPr eaLnBrk="1" hangingPunct="1">
              <a:spcBef>
                <a:spcPct val="0"/>
              </a:spcBef>
              <a:buFont typeface="Wingdings" pitchFamily="2" charset="2"/>
              <a:buNone/>
            </a:pPr>
            <a:r>
              <a:rPr lang="zh-CN" altLang="en-US" smtClean="0"/>
              <a:t>客户</a:t>
            </a:r>
            <a:r>
              <a:rPr lang="en-US" altLang="zh-CN" smtClean="0"/>
              <a:t>/</a:t>
            </a:r>
            <a:r>
              <a:rPr lang="zh-CN" altLang="en-US" smtClean="0"/>
              <a:t>服务器环境</a:t>
            </a:r>
            <a:endParaRPr lang="en-US" altLang="zh-CN" smtClean="0"/>
          </a:p>
          <a:p>
            <a:pPr eaLnBrk="1" hangingPunct="1">
              <a:spcBef>
                <a:spcPct val="0"/>
              </a:spcBef>
              <a:buFont typeface="Wingdings" pitchFamily="2" charset="2"/>
              <a:buNone/>
            </a:pPr>
            <a:r>
              <a:rPr lang="en-US" altLang="zh-CN" smtClean="0"/>
              <a:t>Client/Server</a:t>
            </a:r>
            <a:r>
              <a:rPr lang="zh-CN" altLang="en-US" smtClean="0"/>
              <a:t>：</a:t>
            </a:r>
            <a:r>
              <a:rPr lang="en-US" altLang="zh-CN" smtClean="0"/>
              <a:t>C/S</a:t>
            </a:r>
            <a:r>
              <a:rPr lang="zh-CN" altLang="en-US" smtClean="0"/>
              <a:t> </a:t>
            </a:r>
          </a:p>
        </p:txBody>
      </p:sp>
      <p:graphicFrame>
        <p:nvGraphicFramePr>
          <p:cNvPr id="2050" name="Object 4"/>
          <p:cNvGraphicFramePr>
            <a:graphicFrameLocks noGrp="1" noChangeAspect="1"/>
          </p:cNvGraphicFramePr>
          <p:nvPr>
            <p:ph idx="4294967295"/>
          </p:nvPr>
        </p:nvGraphicFramePr>
        <p:xfrm>
          <a:off x="325439" y="2351088"/>
          <a:ext cx="4460875" cy="4391025"/>
        </p:xfrm>
        <a:graphic>
          <a:graphicData uri="http://schemas.openxmlformats.org/presentationml/2006/ole">
            <mc:AlternateContent xmlns:mc="http://schemas.openxmlformats.org/markup-compatibility/2006">
              <mc:Choice xmlns:v="urn:schemas-microsoft-com:vml" Requires="v">
                <p:oleObj spid="_x0000_s528402" name="图片" r:id="rId4" imgW="2990088" imgH="1981200" progId="Word.Picture.8">
                  <p:embed/>
                </p:oleObj>
              </mc:Choice>
              <mc:Fallback>
                <p:oleObj name="图片" r:id="rId4" imgW="2990088" imgH="1981200" progId="Word.Picture.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439" y="2351088"/>
                        <a:ext cx="4460875" cy="439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txBox="1">
            <a:spLocks noChangeArrowheads="1"/>
          </p:cNvSpPr>
          <p:nvPr/>
        </p:nvSpPr>
        <p:spPr bwMode="auto">
          <a:xfrm>
            <a:off x="5003800" y="1484313"/>
            <a:ext cx="3744913" cy="496887"/>
          </a:xfrm>
          <a:prstGeom prst="rect">
            <a:avLst/>
          </a:prstGeom>
          <a:noFill/>
          <a:ln w="9525">
            <a:noFill/>
            <a:miter lim="800000"/>
            <a:headEnd/>
            <a:tailEnd/>
          </a:ln>
        </p:spPr>
        <p:txBody>
          <a:bodyPr/>
          <a:lstStyle/>
          <a:p>
            <a:pPr marL="342900" indent="-342900">
              <a:spcBef>
                <a:spcPct val="20000"/>
              </a:spcBef>
              <a:buSzPct val="160000"/>
              <a:buFont typeface="Wingdings" pitchFamily="2" charset="2"/>
              <a:buNone/>
              <a:defRPr/>
            </a:pPr>
            <a:r>
              <a:rPr lang="zh-CN" altLang="en-US" sz="3200" b="1" kern="0" dirty="0">
                <a:solidFill>
                  <a:schemeClr val="accent2"/>
                </a:solidFill>
                <a:latin typeface="+mn-lt"/>
                <a:ea typeface="+mn-ea"/>
              </a:rPr>
              <a:t>客户浏览器</a:t>
            </a:r>
            <a:r>
              <a:rPr lang="en-US" altLang="zh-CN" sz="3200" b="1" kern="0" dirty="0">
                <a:solidFill>
                  <a:schemeClr val="accent2"/>
                </a:solidFill>
                <a:latin typeface="+mn-lt"/>
                <a:ea typeface="+mn-ea"/>
              </a:rPr>
              <a:t>/</a:t>
            </a:r>
            <a:r>
              <a:rPr lang="zh-CN" altLang="en-US" sz="3200" b="1" kern="0" dirty="0">
                <a:solidFill>
                  <a:schemeClr val="accent2"/>
                </a:solidFill>
                <a:latin typeface="+mn-lt"/>
                <a:ea typeface="+mn-ea"/>
              </a:rPr>
              <a:t>服务器</a:t>
            </a:r>
          </a:p>
        </p:txBody>
      </p:sp>
      <p:pic>
        <p:nvPicPr>
          <p:cNvPr id="528388" name="Picture 4"/>
          <p:cNvPicPr>
            <a:picLocks noChangeAspect="1" noChangeArrowheads="1"/>
          </p:cNvPicPr>
          <p:nvPr/>
        </p:nvPicPr>
        <p:blipFill>
          <a:blip r:embed="rId6"/>
          <a:srcRect/>
          <a:stretch>
            <a:fillRect/>
          </a:stretch>
        </p:blipFill>
        <p:spPr bwMode="auto">
          <a:xfrm>
            <a:off x="4857752" y="2571744"/>
            <a:ext cx="4000528" cy="3789369"/>
          </a:xfrm>
          <a:prstGeom prst="rect">
            <a:avLst/>
          </a:prstGeom>
          <a:noFill/>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a:spLocks noGrp="1"/>
          </p:cNvSpPr>
          <p:nvPr>
            <p:ph type="sldNum" sz="quarter" idx="4294967295"/>
          </p:nvPr>
        </p:nvSpPr>
        <p:spPr>
          <a:xfrm>
            <a:off x="6781800" y="6324600"/>
            <a:ext cx="1905000" cy="457200"/>
          </a:xfrm>
          <a:prstGeom prst="rect">
            <a:avLst/>
          </a:prstGeom>
          <a:noFill/>
        </p:spPr>
        <p:txBody>
          <a:bodyPr/>
          <a:lstStyle/>
          <a:p>
            <a:fld id="{055CB967-F065-45FB-9022-E4669D1814A1}" type="slidenum">
              <a:rPr lang="zh-CN" altLang="en-US"/>
              <a:pPr/>
              <a:t>47</a:t>
            </a:fld>
            <a:endParaRPr lang="en-US" altLang="zh-CN"/>
          </a:p>
        </p:txBody>
      </p:sp>
      <p:sp>
        <p:nvSpPr>
          <p:cNvPr id="21507" name="Rectangle 2"/>
          <p:cNvSpPr>
            <a:spLocks noGrp="1" noChangeArrowheads="1"/>
          </p:cNvSpPr>
          <p:nvPr>
            <p:ph type="title"/>
          </p:nvPr>
        </p:nvSpPr>
        <p:spPr>
          <a:xfrm>
            <a:off x="1350963" y="0"/>
            <a:ext cx="7793037" cy="830262"/>
          </a:xfrm>
        </p:spPr>
        <p:txBody>
          <a:bodyPr/>
          <a:lstStyle/>
          <a:p>
            <a:pPr eaLnBrk="1" hangingPunct="1"/>
            <a:r>
              <a:rPr lang="zh-CN" altLang="en-US" sz="4000" dirty="0" smtClean="0"/>
              <a:t>客户</a:t>
            </a:r>
            <a:r>
              <a:rPr lang="en-US" altLang="zh-CN" sz="4000" dirty="0" smtClean="0"/>
              <a:t>/</a:t>
            </a:r>
            <a:r>
              <a:rPr lang="zh-CN" altLang="en-US" sz="4000" dirty="0" smtClean="0"/>
              <a:t>服务器计算模型</a:t>
            </a:r>
          </a:p>
        </p:txBody>
      </p:sp>
      <p:sp>
        <p:nvSpPr>
          <p:cNvPr id="21508" name="Rectangle 3"/>
          <p:cNvSpPr>
            <a:spLocks noGrp="1" noChangeArrowheads="1"/>
          </p:cNvSpPr>
          <p:nvPr>
            <p:ph type="body" idx="1"/>
          </p:nvPr>
        </p:nvSpPr>
        <p:spPr>
          <a:xfrm>
            <a:off x="684212" y="1189040"/>
            <a:ext cx="8208267" cy="5480320"/>
          </a:xfrm>
        </p:spPr>
        <p:txBody>
          <a:bodyPr>
            <a:normAutofit/>
          </a:bodyPr>
          <a:lstStyle/>
          <a:p>
            <a:pPr marL="342900" lvl="1" indent="-342900">
              <a:buFont typeface="Wingdings" pitchFamily="2" charset="2"/>
              <a:buChar char="n"/>
            </a:pPr>
            <a:r>
              <a:rPr lang="zh-CN" altLang="en-US" dirty="0" smtClean="0">
                <a:solidFill>
                  <a:schemeClr val="tx1"/>
                </a:solidFill>
              </a:rPr>
              <a:t>服务器：集中完成主要的服务计算功能</a:t>
            </a:r>
            <a:endParaRPr lang="en-US" altLang="zh-CN" dirty="0" smtClean="0">
              <a:solidFill>
                <a:schemeClr val="tx1"/>
              </a:solidFill>
            </a:endParaRPr>
          </a:p>
          <a:p>
            <a:pPr lvl="1"/>
            <a:r>
              <a:rPr lang="zh-CN" altLang="en-US" sz="2400" dirty="0" smtClean="0"/>
              <a:t>往往是</a:t>
            </a:r>
            <a:r>
              <a:rPr lang="en-US" altLang="zh-CN" sz="2400" dirty="0" smtClean="0"/>
              <a:t>PC</a:t>
            </a:r>
            <a:r>
              <a:rPr lang="zh-CN" altLang="en-US" sz="2400" dirty="0" smtClean="0"/>
              <a:t>服务器或小型机与大型机、刀片服务器，为多用户提供共享的设备及功能</a:t>
            </a:r>
            <a:endParaRPr lang="en-US" altLang="zh-CN" sz="2400" dirty="0" smtClean="0"/>
          </a:p>
          <a:p>
            <a:pPr lvl="1"/>
            <a:r>
              <a:rPr lang="zh-CN" altLang="en-US" sz="2400" dirty="0" smtClean="0"/>
              <a:t>例如数据库服务器，服务器使得客户能够共享访问同一个数据库，使数据库资源利用率更高，数据的管理更集中、更方便。</a:t>
            </a:r>
            <a:endParaRPr lang="en-US" altLang="zh-CN" sz="2400" dirty="0" smtClean="0"/>
          </a:p>
          <a:p>
            <a:pPr lvl="1"/>
            <a:r>
              <a:rPr lang="zh-CN" altLang="en-US" sz="2400" dirty="0" smtClean="0"/>
              <a:t>打印机服务器：大家共享一台或多台打印机设备</a:t>
            </a:r>
            <a:endParaRPr lang="en-US" altLang="zh-CN" sz="2400" dirty="0" smtClean="0"/>
          </a:p>
          <a:p>
            <a:r>
              <a:rPr lang="zh-CN" altLang="en-US" sz="2800" dirty="0" smtClean="0"/>
              <a:t>客户机：用户简单任务</a:t>
            </a:r>
            <a:endParaRPr lang="en-US" altLang="zh-CN" sz="2800" dirty="0" smtClean="0"/>
          </a:p>
          <a:p>
            <a:pPr lvl="1"/>
            <a:r>
              <a:rPr lang="zh-CN" altLang="en-US" sz="2400" dirty="0" smtClean="0"/>
              <a:t>完成交互任务和提供友好的用户界面，使用方便、简洁</a:t>
            </a:r>
          </a:p>
          <a:p>
            <a:r>
              <a:rPr lang="zh-CN" altLang="en-US" sz="2800" dirty="0" smtClean="0"/>
              <a:t>商业</a:t>
            </a:r>
            <a:r>
              <a:rPr lang="zh-CN" altLang="en-US" sz="2800" dirty="0"/>
              <a:t>企业计算的主流计算模式之一，广泛应用</a:t>
            </a:r>
          </a:p>
          <a:p>
            <a:pPr lvl="1" eaLnBrk="1" hangingPunct="1"/>
            <a:endParaRPr lang="zh-CN" altLang="en-US" sz="2400" dirty="0" smtClean="0"/>
          </a:p>
        </p:txBody>
      </p:sp>
      <p:sp>
        <p:nvSpPr>
          <p:cNvPr id="21509" name="Rectangle 5"/>
          <p:cNvSpPr>
            <a:spLocks noChangeArrowheads="1"/>
          </p:cNvSpPr>
          <p:nvPr/>
        </p:nvSpPr>
        <p:spPr bwMode="auto">
          <a:xfrm>
            <a:off x="0" y="0"/>
            <a:ext cx="9144000" cy="0"/>
          </a:xfrm>
          <a:prstGeom prst="rect">
            <a:avLst/>
          </a:prstGeom>
          <a:noFill/>
          <a:ln w="6350">
            <a:noFill/>
            <a:miter lim="800000"/>
            <a:headEnd/>
            <a:tailEnd/>
          </a:ln>
        </p:spPr>
        <p:txBody>
          <a:bodyPr wrap="none" anchor="ctr">
            <a:spAutoFit/>
          </a:bodyPr>
          <a:lstStyle/>
          <a:p>
            <a:endParaRPr lang="zh-CN" altLang="en-US"/>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北京奥运会订票系统</a:t>
            </a:r>
            <a:endParaRPr lang="zh-CN" altLang="en-US" dirty="0"/>
          </a:p>
        </p:txBody>
      </p:sp>
      <p:sp>
        <p:nvSpPr>
          <p:cNvPr id="3" name="内容占位符 2"/>
          <p:cNvSpPr>
            <a:spLocks noGrp="1"/>
          </p:cNvSpPr>
          <p:nvPr>
            <p:ph idx="1"/>
          </p:nvPr>
        </p:nvSpPr>
        <p:spPr/>
        <p:txBody>
          <a:bodyPr/>
          <a:lstStyle/>
          <a:p>
            <a:r>
              <a:rPr lang="en-US" altLang="zh-CN" dirty="0" smtClean="0"/>
              <a:t>2008</a:t>
            </a:r>
            <a:r>
              <a:rPr lang="zh-CN" altLang="en-US" dirty="0" smtClean="0"/>
              <a:t>年北京奥运会：中国人的百年奥运梦</a:t>
            </a:r>
            <a:endParaRPr lang="en-US" altLang="zh-CN" dirty="0" smtClean="0"/>
          </a:p>
          <a:p>
            <a:r>
              <a:rPr lang="zh-CN" altLang="en-US" dirty="0" smtClean="0"/>
              <a:t>当时的订票系统原则：</a:t>
            </a:r>
            <a:endParaRPr lang="en-US" altLang="zh-CN" dirty="0" smtClean="0"/>
          </a:p>
          <a:p>
            <a:pPr lvl="1"/>
            <a:r>
              <a:rPr lang="zh-CN" altLang="en-US" dirty="0" smtClean="0"/>
              <a:t>可通过</a:t>
            </a:r>
            <a:r>
              <a:rPr lang="en-US" altLang="zh-CN" dirty="0" smtClean="0"/>
              <a:t>internet</a:t>
            </a:r>
            <a:r>
              <a:rPr lang="zh-CN" altLang="en-US" dirty="0" smtClean="0"/>
              <a:t>订票</a:t>
            </a:r>
            <a:endParaRPr lang="en-US" altLang="zh-CN" dirty="0" smtClean="0"/>
          </a:p>
          <a:p>
            <a:pPr lvl="1"/>
            <a:r>
              <a:rPr lang="zh-CN" altLang="en-US" dirty="0" smtClean="0"/>
              <a:t>先来先得</a:t>
            </a:r>
            <a:endParaRPr lang="en-US" altLang="zh-CN" dirty="0" smtClean="0"/>
          </a:p>
          <a:p>
            <a:pPr lvl="1"/>
            <a:endParaRPr lang="en-US" altLang="zh-CN" dirty="0" smtClean="0"/>
          </a:p>
          <a:p>
            <a:pPr lvl="1"/>
            <a:endParaRPr lang="zh-CN" altLang="en-US" dirty="0"/>
          </a:p>
        </p:txBody>
      </p:sp>
      <p:graphicFrame>
        <p:nvGraphicFramePr>
          <p:cNvPr id="5" name="Object 4"/>
          <p:cNvGraphicFramePr>
            <a:graphicFrameLocks noChangeAspect="1"/>
          </p:cNvGraphicFramePr>
          <p:nvPr/>
        </p:nvGraphicFramePr>
        <p:xfrm>
          <a:off x="3000364" y="3786190"/>
          <a:ext cx="5461007" cy="2819389"/>
        </p:xfrm>
        <a:graphic>
          <a:graphicData uri="http://schemas.openxmlformats.org/presentationml/2006/ole">
            <mc:AlternateContent xmlns:mc="http://schemas.openxmlformats.org/markup-compatibility/2006">
              <mc:Choice xmlns:v="urn:schemas-microsoft-com:vml" Requires="v">
                <p:oleObj spid="_x0000_s527378" name="Picture" r:id="rId4" imgW="2990880" imgH="1981080" progId="Word.Picture.8">
                  <p:embed/>
                </p:oleObj>
              </mc:Choice>
              <mc:Fallback>
                <p:oleObj name="Picture" r:id="rId4" imgW="2990880" imgH="1981080" progId="Word.Picture.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0364" y="3786190"/>
                        <a:ext cx="5461007" cy="28193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2500306"/>
            <a:ext cx="8129558" cy="1643074"/>
          </a:xfrm>
        </p:spPr>
        <p:txBody>
          <a:bodyPr>
            <a:noAutofit/>
          </a:bodyPr>
          <a:lstStyle/>
          <a:p>
            <a:pPr>
              <a:defRPr/>
            </a:pPr>
            <a:r>
              <a:rPr lang="en-US" altLang="zh-CN" sz="4400" dirty="0" smtClean="0">
                <a:latin typeface="黑体" pitchFamily="49" charset="-122"/>
                <a:ea typeface="黑体" pitchFamily="49" charset="-122"/>
              </a:rPr>
              <a:t>1.2.2 </a:t>
            </a:r>
            <a:r>
              <a:rPr sz="4400" dirty="0" smtClean="0">
                <a:latin typeface="黑体" pitchFamily="49" charset="-122"/>
                <a:ea typeface="黑体" pitchFamily="49" charset="-122"/>
              </a:rPr>
              <a:t>对等计算模式</a:t>
            </a:r>
            <a:r>
              <a:rPr lang="en-US" altLang="zh-CN" sz="4400" dirty="0" smtClean="0">
                <a:latin typeface="黑体" pitchFamily="49" charset="-122"/>
                <a:ea typeface="黑体" pitchFamily="49" charset="-122"/>
              </a:rPr>
              <a:t/>
            </a:r>
            <a:br>
              <a:rPr lang="en-US" altLang="zh-CN" sz="4400" dirty="0" smtClean="0">
                <a:latin typeface="黑体" pitchFamily="49" charset="-122"/>
                <a:ea typeface="黑体" pitchFamily="49" charset="-122"/>
              </a:rPr>
            </a:br>
            <a:r>
              <a:rPr lang="en-US" altLang="zh-CN" sz="3200" dirty="0" smtClean="0">
                <a:latin typeface="黑体" pitchFamily="49" charset="-122"/>
                <a:ea typeface="黑体" pitchFamily="49" charset="-122"/>
              </a:rPr>
              <a:t>P2P</a:t>
            </a:r>
            <a:r>
              <a:rPr sz="3200" dirty="0" smtClean="0">
                <a:latin typeface="黑体" pitchFamily="49" charset="-122"/>
                <a:ea typeface="黑体" pitchFamily="49" charset="-122"/>
              </a:rPr>
              <a:t>：</a:t>
            </a:r>
            <a:r>
              <a:rPr lang="en-US" altLang="zh-CN" sz="3200" dirty="0" smtClean="0">
                <a:latin typeface="黑体" pitchFamily="49" charset="-122"/>
                <a:ea typeface="黑体" pitchFamily="49" charset="-122"/>
              </a:rPr>
              <a:t>Peer-to-Peer Computing</a:t>
            </a:r>
            <a:endParaRPr sz="3200" dirty="0">
              <a:latin typeface="黑体" pitchFamily="49" charset="-122"/>
              <a:ea typeface="黑体" pitchFamily="49" charset="-122"/>
            </a:endParaRPr>
          </a:p>
        </p:txBody>
      </p:sp>
    </p:spTree>
    <p:extLst>
      <p:ext uri="{BB962C8B-B14F-4D97-AF65-F5344CB8AC3E}">
        <p14:creationId xmlns:p14="http://schemas.microsoft.com/office/powerpoint/2010/main" val="6830699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nchor="ctr">
            <a:normAutofit/>
          </a:bodyPr>
          <a:lstStyle/>
          <a:p>
            <a:pPr eaLnBrk="1" hangingPunct="1"/>
            <a:r>
              <a:rPr altLang="en-US" dirty="0" smtClean="0"/>
              <a:t>工业社会到</a:t>
            </a:r>
            <a:r>
              <a:rPr lang="zh-CN" altLang="en-US" dirty="0" smtClean="0"/>
              <a:t>信息化社会</a:t>
            </a:r>
          </a:p>
        </p:txBody>
      </p:sp>
      <p:sp>
        <p:nvSpPr>
          <p:cNvPr id="503811" name="Rectangle 3"/>
          <p:cNvSpPr>
            <a:spLocks noGrp="1" noChangeArrowheads="1"/>
          </p:cNvSpPr>
          <p:nvPr>
            <p:ph idx="1"/>
          </p:nvPr>
        </p:nvSpPr>
        <p:spPr>
          <a:xfrm>
            <a:off x="457200" y="1357298"/>
            <a:ext cx="8229600" cy="5286412"/>
          </a:xfrm>
        </p:spPr>
        <p:txBody>
          <a:bodyPr>
            <a:normAutofit lnSpcReduction="10000"/>
          </a:bodyPr>
          <a:lstStyle/>
          <a:p>
            <a:pPr marL="228600" indent="-228600" eaLnBrk="1" hangingPunct="1">
              <a:lnSpc>
                <a:spcPct val="120000"/>
              </a:lnSpc>
              <a:spcBef>
                <a:spcPts val="400"/>
              </a:spcBef>
            </a:pPr>
            <a:r>
              <a:rPr lang="zh-CN" altLang="en-US" sz="2800" dirty="0" smtClean="0"/>
              <a:t>社会在数字化</a:t>
            </a:r>
            <a:r>
              <a:rPr lang="en-US" altLang="zh-CN" sz="2800" dirty="0" smtClean="0"/>
              <a:t>everything </a:t>
            </a:r>
            <a:r>
              <a:rPr lang="zh-CN" altLang="en-US" sz="2800" dirty="0" smtClean="0"/>
              <a:t>，而不是信息技术；</a:t>
            </a:r>
            <a:endParaRPr lang="en-US" altLang="zh-CN" sz="2800" dirty="0" smtClean="0"/>
          </a:p>
          <a:p>
            <a:pPr marL="628650" lvl="1" indent="-228600">
              <a:lnSpc>
                <a:spcPct val="120000"/>
              </a:lnSpc>
              <a:spcBef>
                <a:spcPts val="400"/>
              </a:spcBef>
            </a:pPr>
            <a:r>
              <a:rPr lang="zh-CN" altLang="en-US" sz="2400" dirty="0" smtClean="0"/>
              <a:t>数字地球、数字社会、数字科学研究</a:t>
            </a:r>
            <a:endParaRPr lang="en-US" altLang="zh-CN" sz="2400" dirty="0" smtClean="0"/>
          </a:p>
          <a:p>
            <a:pPr marL="628650" lvl="1" indent="-228600">
              <a:lnSpc>
                <a:spcPct val="120000"/>
              </a:lnSpc>
              <a:spcBef>
                <a:spcPts val="400"/>
              </a:spcBef>
            </a:pPr>
            <a:r>
              <a:rPr lang="zh-CN" altLang="en-US" sz="2400" dirty="0" smtClean="0"/>
              <a:t>数字生活、数字游戏等等</a:t>
            </a:r>
            <a:endParaRPr lang="en-US" altLang="zh-CN" sz="2400" dirty="0" smtClean="0"/>
          </a:p>
          <a:p>
            <a:pPr marL="628650" lvl="1" indent="-228600">
              <a:lnSpc>
                <a:spcPct val="120000"/>
              </a:lnSpc>
              <a:spcBef>
                <a:spcPts val="400"/>
              </a:spcBef>
            </a:pPr>
            <a:r>
              <a:rPr lang="zh-CN" altLang="en-US" sz="2400" dirty="0" smtClean="0"/>
              <a:t>速度正在加速；</a:t>
            </a:r>
          </a:p>
          <a:p>
            <a:pPr marL="228600" indent="-228600" eaLnBrk="1" hangingPunct="1">
              <a:lnSpc>
                <a:spcPct val="120000"/>
              </a:lnSpc>
              <a:spcBef>
                <a:spcPts val="400"/>
              </a:spcBef>
            </a:pPr>
            <a:r>
              <a:rPr lang="zh-CN" altLang="en-US" sz="2800" dirty="0" smtClean="0"/>
              <a:t>数字化将产生越来越多的数据</a:t>
            </a:r>
            <a:endParaRPr lang="en-US" altLang="zh-CN" sz="2800" dirty="0" smtClean="0"/>
          </a:p>
          <a:p>
            <a:pPr marL="628650" lvl="1" indent="-228600">
              <a:lnSpc>
                <a:spcPct val="120000"/>
              </a:lnSpc>
              <a:spcBef>
                <a:spcPts val="400"/>
              </a:spcBef>
            </a:pPr>
            <a:r>
              <a:rPr lang="zh-CN" altLang="en-US" sz="2400" dirty="0" smtClean="0"/>
              <a:t>需要存储传输处理和共享</a:t>
            </a:r>
          </a:p>
          <a:p>
            <a:pPr marL="228600" indent="-228600" eaLnBrk="1" hangingPunct="1">
              <a:lnSpc>
                <a:spcPct val="120000"/>
              </a:lnSpc>
              <a:spcBef>
                <a:spcPts val="400"/>
              </a:spcBef>
            </a:pPr>
            <a:r>
              <a:rPr lang="zh-CN" altLang="en-US" sz="2800" dirty="0" smtClean="0"/>
              <a:t>通讯技术迅猛发展</a:t>
            </a:r>
            <a:endParaRPr lang="en-US" altLang="zh-CN" sz="2800" dirty="0" smtClean="0"/>
          </a:p>
          <a:p>
            <a:pPr marL="628650" lvl="1" indent="-228600">
              <a:lnSpc>
                <a:spcPct val="120000"/>
              </a:lnSpc>
              <a:spcBef>
                <a:spcPts val="400"/>
              </a:spcBef>
            </a:pPr>
            <a:r>
              <a:rPr lang="zh-CN" altLang="en-US" sz="2400" dirty="0" smtClean="0"/>
              <a:t>传统：交谈、书信、电话、传真等</a:t>
            </a:r>
            <a:endParaRPr lang="en-US" altLang="zh-CN" sz="2400" dirty="0" smtClean="0"/>
          </a:p>
          <a:p>
            <a:pPr marL="628650" lvl="1" indent="-228600">
              <a:lnSpc>
                <a:spcPct val="120000"/>
              </a:lnSpc>
              <a:spcBef>
                <a:spcPts val="400"/>
              </a:spcBef>
            </a:pPr>
            <a:r>
              <a:rPr lang="zh-CN" altLang="en-US" sz="2400" dirty="0" smtClean="0"/>
              <a:t>网络、互联网络</a:t>
            </a:r>
            <a:r>
              <a:rPr lang="en-US" altLang="zh-CN" sz="2400" dirty="0" smtClean="0"/>
              <a:t>Internet</a:t>
            </a:r>
          </a:p>
          <a:p>
            <a:pPr marL="628650" lvl="1" indent="-228600">
              <a:lnSpc>
                <a:spcPct val="120000"/>
              </a:lnSpc>
              <a:spcBef>
                <a:spcPts val="400"/>
              </a:spcBef>
            </a:pPr>
            <a:r>
              <a:rPr lang="zh-CN" altLang="en-US" sz="2400" dirty="0" smtClean="0"/>
              <a:t>无线网络：</a:t>
            </a:r>
            <a:r>
              <a:rPr lang="en-US" altLang="zh-CN" sz="2400" dirty="0" smtClean="0"/>
              <a:t>WIFI</a:t>
            </a:r>
            <a:r>
              <a:rPr lang="zh-CN" altLang="en-US" sz="2400" dirty="0" smtClean="0"/>
              <a:t>、红外等</a:t>
            </a:r>
            <a:endParaRPr lang="en-US" altLang="zh-CN" sz="2400" dirty="0" smtClean="0"/>
          </a:p>
          <a:p>
            <a:pPr marL="628650" lvl="1" indent="-228600">
              <a:lnSpc>
                <a:spcPct val="120000"/>
              </a:lnSpc>
              <a:spcBef>
                <a:spcPts val="400"/>
              </a:spcBef>
            </a:pPr>
            <a:r>
              <a:rPr lang="zh-CN" altLang="en-US" sz="2400" dirty="0" smtClean="0"/>
              <a:t>移动网络：手机、</a:t>
            </a:r>
            <a:r>
              <a:rPr lang="en-US" altLang="zh-CN" sz="2400" dirty="0" smtClean="0"/>
              <a:t>IPAD</a:t>
            </a:r>
            <a:r>
              <a:rPr lang="zh-CN" altLang="en-US" sz="2400" dirty="0" smtClean="0"/>
              <a:t>等</a:t>
            </a:r>
            <a:endParaRPr lang="en-US" altLang="zh-CN"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3811">
                                            <p:txEl>
                                              <p:pRg st="0" end="0"/>
                                            </p:txEl>
                                          </p:spTgt>
                                        </p:tgtEl>
                                        <p:attrNameLst>
                                          <p:attrName>style.visibility</p:attrName>
                                        </p:attrNameLst>
                                      </p:cBhvr>
                                      <p:to>
                                        <p:strVal val="visible"/>
                                      </p:to>
                                    </p:set>
                                    <p:animEffect transition="in" filter="blinds(horizontal)">
                                      <p:cBhvr>
                                        <p:cTn id="7" dur="500"/>
                                        <p:tgtEl>
                                          <p:spTgt spid="50381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03811">
                                            <p:txEl>
                                              <p:pRg st="1" end="1"/>
                                            </p:txEl>
                                          </p:spTgt>
                                        </p:tgtEl>
                                        <p:attrNameLst>
                                          <p:attrName>style.visibility</p:attrName>
                                        </p:attrNameLst>
                                      </p:cBhvr>
                                      <p:to>
                                        <p:strVal val="visible"/>
                                      </p:to>
                                    </p:set>
                                    <p:animEffect transition="in" filter="blinds(horizontal)">
                                      <p:cBhvr>
                                        <p:cTn id="10" dur="500"/>
                                        <p:tgtEl>
                                          <p:spTgt spid="503811">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03811">
                                            <p:txEl>
                                              <p:pRg st="2" end="2"/>
                                            </p:txEl>
                                          </p:spTgt>
                                        </p:tgtEl>
                                        <p:attrNameLst>
                                          <p:attrName>style.visibility</p:attrName>
                                        </p:attrNameLst>
                                      </p:cBhvr>
                                      <p:to>
                                        <p:strVal val="visible"/>
                                      </p:to>
                                    </p:set>
                                    <p:animEffect transition="in" filter="blinds(horizontal)">
                                      <p:cBhvr>
                                        <p:cTn id="13" dur="500"/>
                                        <p:tgtEl>
                                          <p:spTgt spid="503811">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03811">
                                            <p:txEl>
                                              <p:pRg st="3" end="3"/>
                                            </p:txEl>
                                          </p:spTgt>
                                        </p:tgtEl>
                                        <p:attrNameLst>
                                          <p:attrName>style.visibility</p:attrName>
                                        </p:attrNameLst>
                                      </p:cBhvr>
                                      <p:to>
                                        <p:strVal val="visible"/>
                                      </p:to>
                                    </p:set>
                                    <p:animEffect transition="in" filter="blinds(horizontal)">
                                      <p:cBhvr>
                                        <p:cTn id="16" dur="500"/>
                                        <p:tgtEl>
                                          <p:spTgt spid="50381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503811">
                                            <p:txEl>
                                              <p:pRg st="4" end="4"/>
                                            </p:txEl>
                                          </p:spTgt>
                                        </p:tgtEl>
                                        <p:attrNameLst>
                                          <p:attrName>style.visibility</p:attrName>
                                        </p:attrNameLst>
                                      </p:cBhvr>
                                      <p:to>
                                        <p:strVal val="visible"/>
                                      </p:to>
                                    </p:set>
                                    <p:animEffect transition="in" filter="blinds(horizontal)">
                                      <p:cBhvr>
                                        <p:cTn id="21" dur="500"/>
                                        <p:tgtEl>
                                          <p:spTgt spid="503811">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03811">
                                            <p:txEl>
                                              <p:pRg st="5" end="5"/>
                                            </p:txEl>
                                          </p:spTgt>
                                        </p:tgtEl>
                                        <p:attrNameLst>
                                          <p:attrName>style.visibility</p:attrName>
                                        </p:attrNameLst>
                                      </p:cBhvr>
                                      <p:to>
                                        <p:strVal val="visible"/>
                                      </p:to>
                                    </p:set>
                                    <p:animEffect transition="in" filter="blinds(horizontal)">
                                      <p:cBhvr>
                                        <p:cTn id="24" dur="500"/>
                                        <p:tgtEl>
                                          <p:spTgt spid="503811">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03811">
                                            <p:txEl>
                                              <p:pRg st="6" end="6"/>
                                            </p:txEl>
                                          </p:spTgt>
                                        </p:tgtEl>
                                        <p:attrNameLst>
                                          <p:attrName>style.visibility</p:attrName>
                                        </p:attrNameLst>
                                      </p:cBhvr>
                                      <p:to>
                                        <p:strVal val="visible"/>
                                      </p:to>
                                    </p:set>
                                    <p:animEffect transition="in" filter="blinds(horizontal)">
                                      <p:cBhvr>
                                        <p:cTn id="29" dur="500"/>
                                        <p:tgtEl>
                                          <p:spTgt spid="503811">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03811">
                                            <p:txEl>
                                              <p:pRg st="7" end="7"/>
                                            </p:txEl>
                                          </p:spTgt>
                                        </p:tgtEl>
                                        <p:attrNameLst>
                                          <p:attrName>style.visibility</p:attrName>
                                        </p:attrNameLst>
                                      </p:cBhvr>
                                      <p:to>
                                        <p:strVal val="visible"/>
                                      </p:to>
                                    </p:set>
                                    <p:animEffect transition="in" filter="blinds(horizontal)">
                                      <p:cBhvr>
                                        <p:cTn id="32" dur="500"/>
                                        <p:tgtEl>
                                          <p:spTgt spid="503811">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03811">
                                            <p:txEl>
                                              <p:pRg st="8" end="8"/>
                                            </p:txEl>
                                          </p:spTgt>
                                        </p:tgtEl>
                                        <p:attrNameLst>
                                          <p:attrName>style.visibility</p:attrName>
                                        </p:attrNameLst>
                                      </p:cBhvr>
                                      <p:to>
                                        <p:strVal val="visible"/>
                                      </p:to>
                                    </p:set>
                                    <p:animEffect transition="in" filter="blinds(horizontal)">
                                      <p:cBhvr>
                                        <p:cTn id="35" dur="500"/>
                                        <p:tgtEl>
                                          <p:spTgt spid="503811">
                                            <p:txEl>
                                              <p:pRg st="8" end="8"/>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503811">
                                            <p:txEl>
                                              <p:pRg st="9" end="9"/>
                                            </p:txEl>
                                          </p:spTgt>
                                        </p:tgtEl>
                                        <p:attrNameLst>
                                          <p:attrName>style.visibility</p:attrName>
                                        </p:attrNameLst>
                                      </p:cBhvr>
                                      <p:to>
                                        <p:strVal val="visible"/>
                                      </p:to>
                                    </p:set>
                                    <p:animEffect transition="in" filter="blinds(horizontal)">
                                      <p:cBhvr>
                                        <p:cTn id="38" dur="500"/>
                                        <p:tgtEl>
                                          <p:spTgt spid="503811">
                                            <p:txEl>
                                              <p:pRg st="9" end="9"/>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503811">
                                            <p:txEl>
                                              <p:pRg st="10" end="10"/>
                                            </p:txEl>
                                          </p:spTgt>
                                        </p:tgtEl>
                                        <p:attrNameLst>
                                          <p:attrName>style.visibility</p:attrName>
                                        </p:attrNameLst>
                                      </p:cBhvr>
                                      <p:to>
                                        <p:strVal val="visible"/>
                                      </p:to>
                                    </p:set>
                                    <p:animEffect transition="in" filter="blinds(horizontal)">
                                      <p:cBhvr>
                                        <p:cTn id="41" dur="500"/>
                                        <p:tgtEl>
                                          <p:spTgt spid="5038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4"/>
          <p:cNvPicPr>
            <a:picLocks noChangeAspect="1" noChangeArrowheads="1"/>
          </p:cNvPicPr>
          <p:nvPr/>
        </p:nvPicPr>
        <p:blipFill>
          <a:blip r:embed="rId3"/>
          <a:srcRect/>
          <a:stretch>
            <a:fillRect/>
          </a:stretch>
        </p:blipFill>
        <p:spPr bwMode="auto">
          <a:xfrm>
            <a:off x="4572000" y="2000240"/>
            <a:ext cx="3357586" cy="2209810"/>
          </a:xfrm>
          <a:prstGeom prst="rect">
            <a:avLst/>
          </a:prstGeom>
          <a:noFill/>
          <a:ln w="9525">
            <a:noFill/>
            <a:miter lim="800000"/>
            <a:headEnd/>
            <a:tailEnd/>
          </a:ln>
        </p:spPr>
      </p:pic>
      <p:sp>
        <p:nvSpPr>
          <p:cNvPr id="7" name="标题 6"/>
          <p:cNvSpPr>
            <a:spLocks noGrp="1"/>
          </p:cNvSpPr>
          <p:nvPr>
            <p:ph type="title"/>
          </p:nvPr>
        </p:nvSpPr>
        <p:spPr/>
        <p:txBody>
          <a:bodyPr>
            <a:noAutofit/>
          </a:bodyPr>
          <a:lstStyle/>
          <a:p>
            <a:pPr eaLnBrk="1" hangingPunct="1">
              <a:defRPr/>
            </a:pPr>
            <a:r>
              <a:rPr sz="3200" dirty="0" smtClean="0"/>
              <a:t>对等计算</a:t>
            </a:r>
            <a:r>
              <a:rPr lang="en-US" altLang="zh-CN" sz="3200" dirty="0" smtClean="0"/>
              <a:t> Peer-to-Peer</a:t>
            </a:r>
            <a:r>
              <a:rPr sz="3200" dirty="0" smtClean="0"/>
              <a:t>  </a:t>
            </a:r>
            <a:r>
              <a:rPr lang="en-US" altLang="zh-CN" sz="3200" dirty="0" smtClean="0"/>
              <a:t>Computing</a:t>
            </a:r>
            <a:br>
              <a:rPr lang="en-US" altLang="zh-CN" sz="3200" dirty="0" smtClean="0"/>
            </a:br>
            <a:r>
              <a:rPr lang="zh-CN" altLang="en-US" sz="3200" dirty="0" smtClean="0"/>
              <a:t>标志性事件</a:t>
            </a:r>
          </a:p>
        </p:txBody>
      </p:sp>
      <p:sp>
        <p:nvSpPr>
          <p:cNvPr id="31746" name="Rectangle 3"/>
          <p:cNvSpPr>
            <a:spLocks noGrp="1" noChangeArrowheads="1"/>
          </p:cNvSpPr>
          <p:nvPr>
            <p:ph idx="1"/>
          </p:nvPr>
        </p:nvSpPr>
        <p:spPr>
          <a:xfrm>
            <a:off x="457200" y="1142984"/>
            <a:ext cx="8401080" cy="5429288"/>
          </a:xfrm>
        </p:spPr>
        <p:txBody>
          <a:bodyPr/>
          <a:lstStyle/>
          <a:p>
            <a:pPr eaLnBrk="1" hangingPunct="1"/>
            <a:r>
              <a:rPr lang="en-US" altLang="zh-CN" sz="2800" dirty="0" smtClean="0"/>
              <a:t>Napster</a:t>
            </a:r>
            <a:r>
              <a:rPr lang="zh-CN" altLang="en-US" sz="2800" dirty="0" smtClean="0"/>
              <a:t>系统：一个音乐共享引发的受欢迎“灾难”</a:t>
            </a:r>
            <a:endParaRPr lang="en-US" altLang="zh-CN" sz="2800" dirty="0" smtClean="0"/>
          </a:p>
          <a:p>
            <a:pPr lvl="1" eaLnBrk="1" hangingPunct="1"/>
            <a:r>
              <a:rPr lang="zh-CN" altLang="en-US" sz="2400" dirty="0" smtClean="0">
                <a:latin typeface="Arial" pitchFamily="34" charset="0"/>
              </a:rPr>
              <a:t>美国东北波士顿大学的一年级新生、</a:t>
            </a:r>
            <a:r>
              <a:rPr lang="en-US" altLang="zh-CN" sz="2400" dirty="0" smtClean="0">
                <a:latin typeface="Arial" pitchFamily="34" charset="0"/>
              </a:rPr>
              <a:t>18</a:t>
            </a:r>
            <a:r>
              <a:rPr lang="zh-CN" altLang="en-US" sz="2400" dirty="0" smtClean="0">
                <a:latin typeface="Arial" pitchFamily="34" charset="0"/>
              </a:rPr>
              <a:t>岁的肖恩</a:t>
            </a:r>
            <a:r>
              <a:rPr lang="en-US" altLang="zh-CN" sz="2400" dirty="0" smtClean="0">
                <a:latin typeface="Arial" pitchFamily="34" charset="0"/>
              </a:rPr>
              <a:t>.</a:t>
            </a:r>
            <a:r>
              <a:rPr lang="zh-CN" altLang="en-US" sz="2400" dirty="0" smtClean="0">
                <a:latin typeface="Arial" pitchFamily="34" charset="0"/>
              </a:rPr>
              <a:t>范宁</a:t>
            </a:r>
            <a:endParaRPr lang="en-US" altLang="zh-CN" sz="2400" dirty="0" smtClean="0"/>
          </a:p>
        </p:txBody>
      </p:sp>
      <p:pic>
        <p:nvPicPr>
          <p:cNvPr id="31748" name="Picture 6" descr="http://www.sawin.cn/HallOfFame/share/FameImages/fn0.gif"/>
          <p:cNvPicPr>
            <a:picLocks noChangeAspect="1" noChangeArrowheads="1"/>
          </p:cNvPicPr>
          <p:nvPr/>
        </p:nvPicPr>
        <p:blipFill>
          <a:blip r:embed="rId4"/>
          <a:srcRect/>
          <a:stretch>
            <a:fillRect/>
          </a:stretch>
        </p:blipFill>
        <p:spPr bwMode="auto">
          <a:xfrm>
            <a:off x="1143000" y="2214555"/>
            <a:ext cx="2303463" cy="2058996"/>
          </a:xfrm>
          <a:prstGeom prst="rect">
            <a:avLst/>
          </a:prstGeom>
          <a:noFill/>
          <a:ln w="9525">
            <a:noFill/>
            <a:miter lim="800000"/>
            <a:headEnd/>
            <a:tailEnd/>
          </a:ln>
        </p:spPr>
      </p:pic>
      <p:sp>
        <p:nvSpPr>
          <p:cNvPr id="6" name="Rectangle 3"/>
          <p:cNvSpPr txBox="1">
            <a:spLocks noChangeArrowheads="1"/>
          </p:cNvSpPr>
          <p:nvPr/>
        </p:nvSpPr>
        <p:spPr bwMode="auto">
          <a:xfrm>
            <a:off x="285750" y="4572008"/>
            <a:ext cx="8250238" cy="1928827"/>
          </a:xfrm>
          <a:prstGeom prst="rect">
            <a:avLst/>
          </a:prstGeom>
          <a:noFill/>
          <a:ln w="9525">
            <a:noFill/>
            <a:miter lim="800000"/>
            <a:headEnd/>
            <a:tailEnd/>
          </a:ln>
        </p:spPr>
        <p:txBody>
          <a:bodyPr/>
          <a:lstStyle/>
          <a:p>
            <a:pPr marL="342900" indent="-342900" algn="just">
              <a:spcBef>
                <a:spcPct val="20000"/>
              </a:spcBef>
              <a:buSzPct val="160000"/>
              <a:buFont typeface="Wingdings" pitchFamily="2" charset="2"/>
              <a:buChar char="§"/>
              <a:defRPr/>
            </a:pPr>
            <a:r>
              <a:rPr lang="en-US" altLang="zh-CN" sz="2800" b="1" dirty="0">
                <a:latin typeface="华文中宋" pitchFamily="2" charset="-122"/>
                <a:ea typeface="华文中宋" pitchFamily="2" charset="-122"/>
              </a:rPr>
              <a:t>1999</a:t>
            </a:r>
            <a:r>
              <a:rPr lang="zh-CN" altLang="en-US" sz="2800" b="1" dirty="0">
                <a:latin typeface="华文中宋" pitchFamily="2" charset="-122"/>
                <a:ea typeface="华文中宋" pitchFamily="2" charset="-122"/>
              </a:rPr>
              <a:t>年</a:t>
            </a:r>
            <a:r>
              <a:rPr lang="en-US" altLang="zh-CN" sz="2800" b="1" dirty="0">
                <a:latin typeface="华文中宋" pitchFamily="2" charset="-122"/>
                <a:ea typeface="华文中宋" pitchFamily="2" charset="-122"/>
              </a:rPr>
              <a:t>5</a:t>
            </a:r>
            <a:r>
              <a:rPr lang="zh-CN" altLang="en-US" sz="2800" b="1" dirty="0">
                <a:latin typeface="华文中宋" pitchFamily="2" charset="-122"/>
                <a:ea typeface="华文中宋" pitchFamily="2" charset="-122"/>
              </a:rPr>
              <a:t>月，</a:t>
            </a:r>
            <a:r>
              <a:rPr lang="en-US" altLang="zh-CN" sz="2800" b="1" dirty="0">
                <a:latin typeface="华文中宋" pitchFamily="2" charset="-122"/>
                <a:ea typeface="华文中宋" pitchFamily="2" charset="-122"/>
              </a:rPr>
              <a:t>Internet</a:t>
            </a:r>
            <a:r>
              <a:rPr lang="zh-CN" altLang="en-US" sz="2800" b="1" dirty="0">
                <a:latin typeface="华文中宋" pitchFamily="2" charset="-122"/>
                <a:ea typeface="华文中宋" pitchFamily="2" charset="-122"/>
              </a:rPr>
              <a:t>上文件共享（</a:t>
            </a:r>
            <a:r>
              <a:rPr lang="en-US" altLang="zh-CN" sz="2800" b="1" dirty="0">
                <a:latin typeface="华文中宋" pitchFamily="2" charset="-122"/>
                <a:ea typeface="华文中宋" pitchFamily="2" charset="-122"/>
              </a:rPr>
              <a:t>MP3</a:t>
            </a:r>
            <a:r>
              <a:rPr lang="zh-CN" altLang="en-US" sz="2800" b="1" dirty="0">
                <a:latin typeface="华文中宋" pitchFamily="2" charset="-122"/>
                <a:ea typeface="华文中宋" pitchFamily="2" charset="-122"/>
              </a:rPr>
              <a:t>歌曲）</a:t>
            </a:r>
          </a:p>
          <a:p>
            <a:pPr marL="742950" lvl="1" indent="-285750" algn="just">
              <a:spcBef>
                <a:spcPct val="20000"/>
              </a:spcBef>
              <a:buFont typeface="Wingdings" pitchFamily="2" charset="2"/>
              <a:buChar char="u"/>
              <a:defRPr/>
            </a:pPr>
            <a:r>
              <a:rPr lang="zh-CN" altLang="en-US" sz="2400" b="1" dirty="0">
                <a:solidFill>
                  <a:srgbClr val="FF0000"/>
                </a:solidFill>
                <a:latin typeface="Arial" pitchFamily="34" charset="0"/>
                <a:ea typeface="华文中宋" pitchFamily="2" charset="-122"/>
              </a:rPr>
              <a:t>应用半年</a:t>
            </a:r>
            <a:r>
              <a:rPr lang="en-US" altLang="zh-CN" sz="2400" b="1" dirty="0">
                <a:solidFill>
                  <a:srgbClr val="FF0000"/>
                </a:solidFill>
                <a:latin typeface="Arial" pitchFamily="34" charset="0"/>
                <a:ea typeface="华文中宋" pitchFamily="2" charset="-122"/>
              </a:rPr>
              <a:t>:5000</a:t>
            </a:r>
            <a:r>
              <a:rPr lang="zh-CN" altLang="en-US" sz="2400" b="1" dirty="0">
                <a:solidFill>
                  <a:srgbClr val="FF0000"/>
                </a:solidFill>
                <a:latin typeface="Arial" pitchFamily="34" charset="0"/>
                <a:ea typeface="华文中宋" pitchFamily="2" charset="-122"/>
              </a:rPr>
              <a:t>万注册用户，最高</a:t>
            </a:r>
            <a:r>
              <a:rPr lang="en-US" altLang="zh-CN" sz="2400" b="1" dirty="0">
                <a:solidFill>
                  <a:srgbClr val="FF0000"/>
                </a:solidFill>
                <a:latin typeface="Arial" pitchFamily="34" charset="0"/>
                <a:ea typeface="华文中宋" pitchFamily="2" charset="-122"/>
              </a:rPr>
              <a:t>&gt;6100</a:t>
            </a:r>
            <a:r>
              <a:rPr lang="zh-CN" altLang="en-US" sz="2400" b="1" dirty="0">
                <a:solidFill>
                  <a:srgbClr val="FF0000"/>
                </a:solidFill>
                <a:latin typeface="Arial" pitchFamily="34" charset="0"/>
                <a:ea typeface="华文中宋" pitchFamily="2" charset="-122"/>
              </a:rPr>
              <a:t>万用户</a:t>
            </a:r>
          </a:p>
          <a:p>
            <a:pPr marL="742950" lvl="1" indent="-285750" algn="just">
              <a:spcBef>
                <a:spcPct val="20000"/>
              </a:spcBef>
              <a:buFont typeface="Wingdings" pitchFamily="2" charset="2"/>
              <a:buChar char="u"/>
              <a:defRPr/>
            </a:pPr>
            <a:r>
              <a:rPr lang="zh-CN" altLang="en-US" sz="2400" b="1" dirty="0">
                <a:solidFill>
                  <a:srgbClr val="FF0000"/>
                </a:solidFill>
                <a:latin typeface="Arial" pitchFamily="34" charset="0"/>
                <a:ea typeface="华文中宋" pitchFamily="2" charset="-122"/>
              </a:rPr>
              <a:t>所有的节点都参与，共同的</a:t>
            </a:r>
            <a:r>
              <a:rPr lang="zh-CN" altLang="en-US" sz="2400" b="1" dirty="0" smtClean="0">
                <a:solidFill>
                  <a:srgbClr val="FF0000"/>
                </a:solidFill>
                <a:latin typeface="Arial" pitchFamily="34" charset="0"/>
                <a:ea typeface="华文中宋" pitchFamily="2" charset="-122"/>
              </a:rPr>
              <a:t>财富</a:t>
            </a:r>
            <a:endParaRPr lang="en-US" altLang="zh-CN" sz="2400" b="1" dirty="0" smtClean="0">
              <a:solidFill>
                <a:srgbClr val="FF0000"/>
              </a:solidFill>
              <a:latin typeface="Arial" pitchFamily="34" charset="0"/>
              <a:ea typeface="华文中宋" pitchFamily="2" charset="-122"/>
            </a:endParaRPr>
          </a:p>
          <a:p>
            <a:pPr marL="342900" indent="-342900" algn="just">
              <a:spcBef>
                <a:spcPct val="20000"/>
              </a:spcBef>
              <a:buSzPct val="160000"/>
              <a:buFont typeface="Wingdings" pitchFamily="2" charset="2"/>
              <a:buChar char="§"/>
              <a:defRPr/>
            </a:pPr>
            <a:r>
              <a:rPr lang="zh-CN" altLang="en-US" sz="2800" b="1" dirty="0" smtClean="0">
                <a:latin typeface="华文中宋" pitchFamily="2" charset="-122"/>
                <a:ea typeface="华文中宋" pitchFamily="2" charset="-122"/>
              </a:rPr>
              <a:t>占用了大量的网络流量，例如共享音乐、视频等</a:t>
            </a:r>
            <a:endParaRPr lang="zh-CN" altLang="en-US" sz="2800" b="1" dirty="0">
              <a:latin typeface="华文中宋" pitchFamily="2" charset="-122"/>
              <a:ea typeface="华文中宋"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eaLnBrk="1" hangingPunct="1">
              <a:defRPr/>
            </a:pPr>
            <a:r>
              <a:rPr lang="en-US" altLang="zh-CN" dirty="0" smtClean="0"/>
              <a:t>P2P</a:t>
            </a:r>
            <a:r>
              <a:rPr dirty="0" smtClean="0"/>
              <a:t>：</a:t>
            </a:r>
            <a:r>
              <a:rPr lang="zh-CN" altLang="en-US" dirty="0" smtClean="0"/>
              <a:t>标志性事件</a:t>
            </a:r>
          </a:p>
        </p:txBody>
      </p:sp>
      <p:sp>
        <p:nvSpPr>
          <p:cNvPr id="32770" name="Rectangle 3"/>
          <p:cNvSpPr>
            <a:spLocks noGrp="1" noChangeArrowheads="1"/>
          </p:cNvSpPr>
          <p:nvPr>
            <p:ph idx="1"/>
          </p:nvPr>
        </p:nvSpPr>
        <p:spPr>
          <a:xfrm>
            <a:off x="457200" y="1071546"/>
            <a:ext cx="8401080" cy="5054617"/>
          </a:xfrm>
        </p:spPr>
        <p:txBody>
          <a:bodyPr/>
          <a:lstStyle/>
          <a:p>
            <a:pPr eaLnBrk="1" hangingPunct="1">
              <a:buFont typeface="Wingdings" pitchFamily="2" charset="2"/>
              <a:buNone/>
            </a:pPr>
            <a:r>
              <a:rPr lang="en-US" altLang="zh-CN" sz="2800" dirty="0" smtClean="0"/>
              <a:t>Napster</a:t>
            </a:r>
            <a:r>
              <a:rPr lang="zh-CN" altLang="en-US" sz="2800" dirty="0" smtClean="0"/>
              <a:t>：世界上第一个</a:t>
            </a:r>
            <a:r>
              <a:rPr lang="en-US" altLang="zh-CN" sz="2800" dirty="0" smtClean="0"/>
              <a:t>P2P</a:t>
            </a:r>
            <a:r>
              <a:rPr lang="zh-CN" altLang="en-US" sz="2800" dirty="0" smtClean="0"/>
              <a:t>应用系统</a:t>
            </a:r>
            <a:endParaRPr lang="en-US" altLang="zh-CN" sz="2800" dirty="0" smtClean="0">
              <a:latin typeface="Comic Sans MS" pitchFamily="66" charset="0"/>
            </a:endParaRPr>
          </a:p>
          <a:p>
            <a:pPr eaLnBrk="1" hangingPunct="1"/>
            <a:r>
              <a:rPr lang="zh-CN" altLang="en-US" sz="2800" dirty="0" smtClean="0"/>
              <a:t>中央索引目录服务器：服务器里无歌曲，仅索引</a:t>
            </a:r>
            <a:endParaRPr lang="en-US" altLang="zh-CN" sz="2800" dirty="0" smtClean="0"/>
          </a:p>
          <a:p>
            <a:r>
              <a:rPr lang="zh-CN" altLang="en-US" sz="2800" dirty="0" smtClean="0"/>
              <a:t>没有“音乐”中央服务器，改变客户</a:t>
            </a:r>
            <a:r>
              <a:rPr lang="en-US" altLang="zh-CN" sz="2800" dirty="0" smtClean="0"/>
              <a:t>/</a:t>
            </a:r>
            <a:r>
              <a:rPr lang="zh-CN" altLang="en-US" sz="2800" dirty="0" smtClean="0"/>
              <a:t>服务器模式</a:t>
            </a:r>
            <a:endParaRPr lang="en-US" altLang="zh-CN" sz="2800" dirty="0" smtClean="0"/>
          </a:p>
          <a:p>
            <a:pPr eaLnBrk="1" hangingPunct="1"/>
            <a:r>
              <a:rPr lang="zh-CN" altLang="en-US" sz="2800" dirty="0" smtClean="0"/>
              <a:t>“歌曲”放在每个参与的客户结点（</a:t>
            </a:r>
            <a:r>
              <a:rPr lang="en-US" altLang="zh-CN" sz="2800" dirty="0" smtClean="0"/>
              <a:t>peer</a:t>
            </a:r>
            <a:r>
              <a:rPr lang="zh-CN" altLang="en-US" sz="2800" dirty="0" smtClean="0"/>
              <a:t>）：地位和功能平等，高度扩展</a:t>
            </a:r>
            <a:endParaRPr lang="en-US" altLang="zh-CN" sz="2800" dirty="0" smtClean="0"/>
          </a:p>
          <a:p>
            <a:pPr eaLnBrk="1" hangingPunct="1"/>
            <a:r>
              <a:rPr lang="zh-CN" altLang="en-US" sz="2800" dirty="0" smtClean="0"/>
              <a:t>自由结点行为：任意加入、退出，不受限制，匿名</a:t>
            </a:r>
          </a:p>
          <a:p>
            <a:pPr eaLnBrk="1" hangingPunct="1"/>
            <a:r>
              <a:rPr lang="zh-CN" altLang="en-US" sz="2800" dirty="0" smtClean="0"/>
              <a:t>结点间直接交换来共享资源和服务，无集中控制</a:t>
            </a:r>
            <a:endParaRPr lang="en-US" altLang="zh-CN" sz="2800" dirty="0" smtClean="0"/>
          </a:p>
          <a:p>
            <a:pPr eaLnBrk="1" hangingPunct="1"/>
            <a:r>
              <a:rPr lang="zh-CN" altLang="en-US" sz="2800" dirty="0" smtClean="0"/>
              <a:t>充分利用网络带宽和结点资源，提高工作效率</a:t>
            </a:r>
            <a:endParaRPr lang="zh-CN" altLang="en-US" dirty="0" smtClean="0"/>
          </a:p>
          <a:p>
            <a:pPr eaLnBrk="1" hangingPunct="1"/>
            <a:endParaRPr lang="zh-CN" altLang="en-US" sz="2800" dirty="0" smtClean="0"/>
          </a:p>
          <a:p>
            <a:pPr lvl="1" eaLnBrk="1" hangingPunct="1"/>
            <a:endParaRPr lang="zh-CN" altLang="en-US" sz="2400" dirty="0" smtClean="0">
              <a:latin typeface="Comic Sans MS" pitchFamily="66" charset="0"/>
            </a:endParaRPr>
          </a:p>
        </p:txBody>
      </p:sp>
      <p:sp>
        <p:nvSpPr>
          <p:cNvPr id="6" name="圆角矩形 5"/>
          <p:cNvSpPr/>
          <p:nvPr/>
        </p:nvSpPr>
        <p:spPr bwMode="auto">
          <a:xfrm>
            <a:off x="571526" y="5072085"/>
            <a:ext cx="7715250" cy="1643063"/>
          </a:xfrm>
          <a:prstGeom prst="round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a:lstStyle/>
          <a:p>
            <a:pPr algn="just">
              <a:defRPr/>
            </a:pPr>
            <a:r>
              <a:rPr lang="zh-CN" altLang="en-US" sz="2800" u="sng" dirty="0">
                <a:latin typeface="华文楷体" pitchFamily="2" charset="-122"/>
                <a:ea typeface="华文楷体" pitchFamily="2" charset="-122"/>
              </a:rPr>
              <a:t>对等计算（</a:t>
            </a:r>
            <a:r>
              <a:rPr lang="en-US" altLang="zh-CN" sz="2800" u="sng" dirty="0">
                <a:latin typeface="华文楷体" pitchFamily="2" charset="-122"/>
                <a:ea typeface="华文楷体" pitchFamily="2" charset="-122"/>
              </a:rPr>
              <a:t> P2P</a:t>
            </a:r>
            <a:r>
              <a:rPr lang="zh-CN" altLang="en-US" sz="2800" u="sng" dirty="0">
                <a:latin typeface="华文楷体" pitchFamily="2" charset="-122"/>
                <a:ea typeface="华文楷体" pitchFamily="2" charset="-122"/>
              </a:rPr>
              <a:t>：</a:t>
            </a:r>
            <a:r>
              <a:rPr lang="en-US" altLang="zh-CN" sz="2800" u="sng" dirty="0">
                <a:latin typeface="华文楷体" pitchFamily="2" charset="-122"/>
                <a:ea typeface="华文楷体" pitchFamily="2" charset="-122"/>
              </a:rPr>
              <a:t>Peer to Peer</a:t>
            </a:r>
            <a:r>
              <a:rPr lang="zh-CN" altLang="en-US" sz="2800" u="sng" dirty="0">
                <a:latin typeface="华文楷体" pitchFamily="2" charset="-122"/>
                <a:ea typeface="华文楷体" pitchFamily="2" charset="-122"/>
              </a:rPr>
              <a:t>对等网络）</a:t>
            </a:r>
            <a:r>
              <a:rPr lang="zh-CN" altLang="en-US" sz="2800" dirty="0">
                <a:latin typeface="华文楷体" pitchFamily="2" charset="-122"/>
                <a:ea typeface="华文楷体" pitchFamily="2" charset="-122"/>
              </a:rPr>
              <a:t>：</a:t>
            </a:r>
            <a:endParaRPr lang="en-US" altLang="zh-CN" sz="2800" dirty="0">
              <a:latin typeface="华文楷体" pitchFamily="2" charset="-122"/>
              <a:ea typeface="华文楷体" pitchFamily="2" charset="-122"/>
            </a:endParaRPr>
          </a:p>
          <a:p>
            <a:pPr algn="just">
              <a:defRPr/>
            </a:pPr>
            <a:r>
              <a:rPr lang="zh-CN" altLang="en-US" sz="2800" dirty="0">
                <a:latin typeface="华文楷体" pitchFamily="2" charset="-122"/>
                <a:ea typeface="华文楷体" pitchFamily="2" charset="-122"/>
              </a:rPr>
              <a:t>一类基于许多分布的网络结点资源以分布方式完成特殊的功能的应用和系统</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zh-CN" dirty="0" smtClean="0"/>
              <a:t>P2P</a:t>
            </a:r>
            <a:r>
              <a:rPr lang="zh-CN" altLang="en-US" dirty="0" smtClean="0"/>
              <a:t>计算的兴起</a:t>
            </a:r>
          </a:p>
        </p:txBody>
      </p:sp>
      <p:sp>
        <p:nvSpPr>
          <p:cNvPr id="63491" name="Rectangle 3"/>
          <p:cNvSpPr>
            <a:spLocks noGrp="1" noChangeArrowheads="1"/>
          </p:cNvSpPr>
          <p:nvPr>
            <p:ph type="body" idx="4294967295"/>
          </p:nvPr>
        </p:nvSpPr>
        <p:spPr>
          <a:xfrm>
            <a:off x="428596" y="1142984"/>
            <a:ext cx="5143536" cy="5214974"/>
          </a:xfrm>
        </p:spPr>
        <p:txBody>
          <a:bodyPr>
            <a:noAutofit/>
          </a:bodyPr>
          <a:lstStyle/>
          <a:p>
            <a:pPr eaLnBrk="1" hangingPunct="1">
              <a:spcBef>
                <a:spcPts val="600"/>
              </a:spcBef>
            </a:pPr>
            <a:r>
              <a:rPr lang="zh-CN" altLang="en-US" sz="2800" dirty="0" smtClean="0"/>
              <a:t>背景：</a:t>
            </a:r>
            <a:r>
              <a:rPr lang="en-US" altLang="zh-CN" sz="2800" dirty="0" smtClean="0"/>
              <a:t>Internet</a:t>
            </a:r>
            <a:r>
              <a:rPr lang="zh-CN" altLang="en-US" sz="2800" dirty="0" smtClean="0"/>
              <a:t>的迅速发展</a:t>
            </a:r>
          </a:p>
          <a:p>
            <a:pPr lvl="1" eaLnBrk="1" hangingPunct="1">
              <a:spcBef>
                <a:spcPts val="600"/>
              </a:spcBef>
            </a:pPr>
            <a:r>
              <a:rPr lang="en-US" altLang="zh-CN" sz="2400" dirty="0" smtClean="0"/>
              <a:t>Client</a:t>
            </a:r>
            <a:r>
              <a:rPr lang="zh-CN" altLang="en-US" sz="2400" dirty="0" smtClean="0"/>
              <a:t>及通信能力大为增强</a:t>
            </a:r>
          </a:p>
          <a:p>
            <a:pPr>
              <a:spcBef>
                <a:spcPts val="600"/>
              </a:spcBef>
              <a:buClr>
                <a:srgbClr val="000000"/>
              </a:buClr>
              <a:buSzPct val="100000"/>
            </a:pPr>
            <a:r>
              <a:rPr lang="zh-CN" altLang="en-US" sz="2800" dirty="0" smtClean="0"/>
              <a:t>计算机越来越快和便宜、存储越来越大而便宜</a:t>
            </a:r>
            <a:r>
              <a:rPr lang="zh-CN" altLang="en-US" dirty="0" smtClean="0"/>
              <a:t>；</a:t>
            </a:r>
            <a:endParaRPr lang="en-US" altLang="zh-CN" dirty="0" smtClean="0"/>
          </a:p>
          <a:p>
            <a:pPr>
              <a:spcBef>
                <a:spcPts val="600"/>
              </a:spcBef>
              <a:buClr>
                <a:srgbClr val="000000"/>
              </a:buClr>
              <a:buSzPct val="100000"/>
            </a:pPr>
            <a:r>
              <a:rPr lang="en-US" altLang="zh-CN" sz="2800" dirty="0" smtClean="0"/>
              <a:t>CPU</a:t>
            </a:r>
            <a:r>
              <a:rPr lang="zh-CN" altLang="en-US" sz="2800" dirty="0" smtClean="0"/>
              <a:t>和存储利用率低下</a:t>
            </a:r>
            <a:endParaRPr lang="zh-CN" altLang="en-US" sz="2400" dirty="0" smtClean="0"/>
          </a:p>
          <a:p>
            <a:pPr>
              <a:spcBef>
                <a:spcPts val="600"/>
              </a:spcBef>
            </a:pPr>
            <a:r>
              <a:rPr lang="zh-CN" altLang="en-US" sz="2800" dirty="0" smtClean="0"/>
              <a:t>热点服务器和搜索引擎成为通讯瓶颈</a:t>
            </a:r>
          </a:p>
          <a:p>
            <a:pPr>
              <a:spcBef>
                <a:spcPts val="600"/>
              </a:spcBef>
            </a:pPr>
            <a:r>
              <a:rPr lang="zh-CN" altLang="en-US" sz="2800" dirty="0" smtClean="0"/>
              <a:t>没有单一的服务器或搜索引擎可以足够满足日益增长的 网络用户需求</a:t>
            </a:r>
          </a:p>
        </p:txBody>
      </p:sp>
      <p:pic>
        <p:nvPicPr>
          <p:cNvPr id="63492" name="Picture 4"/>
          <p:cNvPicPr>
            <a:picLocks noChangeAspect="1" noChangeArrowheads="1"/>
          </p:cNvPicPr>
          <p:nvPr/>
        </p:nvPicPr>
        <p:blipFill>
          <a:blip r:embed="rId3"/>
          <a:srcRect/>
          <a:stretch>
            <a:fillRect/>
          </a:stretch>
        </p:blipFill>
        <p:spPr bwMode="auto">
          <a:xfrm>
            <a:off x="5651500" y="1341438"/>
            <a:ext cx="3200400" cy="2641600"/>
          </a:xfrm>
          <a:prstGeom prst="rect">
            <a:avLst/>
          </a:prstGeom>
          <a:noFill/>
          <a:ln w="28575" cap="sq">
            <a:noFill/>
            <a:miter lim="800000"/>
            <a:headEnd/>
            <a:tailEnd/>
          </a:ln>
        </p:spPr>
      </p:pic>
      <p:grpSp>
        <p:nvGrpSpPr>
          <p:cNvPr id="2" name="Group 5"/>
          <p:cNvGrpSpPr>
            <a:grpSpLocks/>
          </p:cNvGrpSpPr>
          <p:nvPr/>
        </p:nvGrpSpPr>
        <p:grpSpPr bwMode="auto">
          <a:xfrm>
            <a:off x="5930900" y="3933825"/>
            <a:ext cx="3213100" cy="2805113"/>
            <a:chOff x="648" y="1224"/>
            <a:chExt cx="2024" cy="2581"/>
          </a:xfrm>
        </p:grpSpPr>
        <p:sp>
          <p:nvSpPr>
            <p:cNvPr id="63494" name="Line 6"/>
            <p:cNvSpPr>
              <a:spLocks noChangeShapeType="1"/>
            </p:cNvSpPr>
            <p:nvPr/>
          </p:nvSpPr>
          <p:spPr bwMode="auto">
            <a:xfrm>
              <a:off x="648" y="3384"/>
              <a:ext cx="1776" cy="0"/>
            </a:xfrm>
            <a:prstGeom prst="line">
              <a:avLst/>
            </a:prstGeom>
            <a:noFill/>
            <a:ln w="19050">
              <a:solidFill>
                <a:schemeClr val="tx1"/>
              </a:solidFill>
              <a:round/>
              <a:headEnd/>
              <a:tailEnd type="triangle" w="med" len="med"/>
            </a:ln>
          </p:spPr>
          <p:txBody>
            <a:bodyPr wrap="none" anchor="ctr"/>
            <a:lstStyle/>
            <a:p>
              <a:endParaRPr lang="zh-CN" altLang="en-US"/>
            </a:p>
          </p:txBody>
        </p:sp>
        <p:sp>
          <p:nvSpPr>
            <p:cNvPr id="63495" name="Line 7"/>
            <p:cNvSpPr>
              <a:spLocks noChangeShapeType="1"/>
            </p:cNvSpPr>
            <p:nvPr/>
          </p:nvSpPr>
          <p:spPr bwMode="auto">
            <a:xfrm flipV="1">
              <a:off x="648" y="1512"/>
              <a:ext cx="0" cy="1872"/>
            </a:xfrm>
            <a:prstGeom prst="line">
              <a:avLst/>
            </a:prstGeom>
            <a:noFill/>
            <a:ln w="19050">
              <a:solidFill>
                <a:schemeClr val="tx1"/>
              </a:solidFill>
              <a:round/>
              <a:headEnd/>
              <a:tailEnd type="triangle" w="med" len="med"/>
            </a:ln>
          </p:spPr>
          <p:txBody>
            <a:bodyPr wrap="none" anchor="ctr"/>
            <a:lstStyle/>
            <a:p>
              <a:endParaRPr lang="zh-CN" altLang="en-US"/>
            </a:p>
          </p:txBody>
        </p:sp>
        <p:sp>
          <p:nvSpPr>
            <p:cNvPr id="63496" name="Text Box 8"/>
            <p:cNvSpPr txBox="1">
              <a:spLocks noChangeArrowheads="1"/>
            </p:cNvSpPr>
            <p:nvPr/>
          </p:nvSpPr>
          <p:spPr bwMode="auto">
            <a:xfrm>
              <a:off x="1176" y="3433"/>
              <a:ext cx="404" cy="337"/>
            </a:xfrm>
            <a:prstGeom prst="rect">
              <a:avLst/>
            </a:prstGeom>
            <a:noFill/>
            <a:ln w="9525">
              <a:noFill/>
              <a:miter lim="800000"/>
              <a:headEnd/>
              <a:tailEnd/>
            </a:ln>
          </p:spPr>
          <p:txBody>
            <a:bodyPr wrap="none">
              <a:spAutoFit/>
            </a:bodyPr>
            <a:lstStyle/>
            <a:p>
              <a:pPr algn="ctr" eaLnBrk="0" hangingPunct="0"/>
              <a:r>
                <a:rPr lang="en-US" altLang="zh-CN">
                  <a:latin typeface="Times New Roman" pitchFamily="18" charset="0"/>
                </a:rPr>
                <a:t>1990</a:t>
              </a:r>
              <a:endParaRPr lang="en-US" altLang="zh-CN" sz="2400">
                <a:latin typeface="Times New Roman" pitchFamily="18" charset="0"/>
              </a:endParaRPr>
            </a:p>
          </p:txBody>
        </p:sp>
        <p:sp>
          <p:nvSpPr>
            <p:cNvPr id="63497" name="Rectangle 9"/>
            <p:cNvSpPr>
              <a:spLocks noChangeArrowheads="1"/>
            </p:cNvSpPr>
            <p:nvPr/>
          </p:nvSpPr>
          <p:spPr bwMode="auto">
            <a:xfrm>
              <a:off x="672" y="3433"/>
              <a:ext cx="404" cy="337"/>
            </a:xfrm>
            <a:prstGeom prst="rect">
              <a:avLst/>
            </a:prstGeom>
            <a:noFill/>
            <a:ln w="9525">
              <a:noFill/>
              <a:miter lim="800000"/>
              <a:headEnd/>
              <a:tailEnd/>
            </a:ln>
          </p:spPr>
          <p:txBody>
            <a:bodyPr wrap="none">
              <a:spAutoFit/>
            </a:bodyPr>
            <a:lstStyle/>
            <a:p>
              <a:pPr algn="ctr" eaLnBrk="0" hangingPunct="0"/>
              <a:r>
                <a:rPr lang="en-US" altLang="zh-CN">
                  <a:latin typeface="Times New Roman" pitchFamily="18" charset="0"/>
                </a:rPr>
                <a:t>1980</a:t>
              </a:r>
            </a:p>
          </p:txBody>
        </p:sp>
        <p:sp>
          <p:nvSpPr>
            <p:cNvPr id="63498" name="Text Box 10"/>
            <p:cNvSpPr txBox="1">
              <a:spLocks noChangeArrowheads="1"/>
            </p:cNvSpPr>
            <p:nvPr/>
          </p:nvSpPr>
          <p:spPr bwMode="auto">
            <a:xfrm>
              <a:off x="1166" y="3384"/>
              <a:ext cx="298" cy="421"/>
            </a:xfrm>
            <a:prstGeom prst="rect">
              <a:avLst/>
            </a:prstGeom>
            <a:noFill/>
            <a:ln w="9525">
              <a:noFill/>
              <a:miter lim="800000"/>
              <a:headEnd/>
              <a:tailEnd/>
            </a:ln>
          </p:spPr>
          <p:txBody>
            <a:bodyPr>
              <a:spAutoFit/>
            </a:bodyPr>
            <a:lstStyle/>
            <a:p>
              <a:pPr algn="ctr" eaLnBrk="0" hangingPunct="0"/>
              <a:endParaRPr lang="zh-CN" altLang="zh-CN" sz="2400">
                <a:latin typeface="Times New Roman" pitchFamily="18" charset="0"/>
              </a:endParaRPr>
            </a:p>
          </p:txBody>
        </p:sp>
        <p:sp>
          <p:nvSpPr>
            <p:cNvPr id="63499" name="Text Box 11"/>
            <p:cNvSpPr txBox="1">
              <a:spLocks noChangeArrowheads="1"/>
            </p:cNvSpPr>
            <p:nvPr/>
          </p:nvSpPr>
          <p:spPr bwMode="auto">
            <a:xfrm>
              <a:off x="1752" y="3432"/>
              <a:ext cx="404" cy="338"/>
            </a:xfrm>
            <a:prstGeom prst="rect">
              <a:avLst/>
            </a:prstGeom>
            <a:noFill/>
            <a:ln w="9525">
              <a:noFill/>
              <a:miter lim="800000"/>
              <a:headEnd/>
              <a:tailEnd/>
            </a:ln>
          </p:spPr>
          <p:txBody>
            <a:bodyPr wrap="none">
              <a:spAutoFit/>
            </a:bodyPr>
            <a:lstStyle/>
            <a:p>
              <a:pPr algn="ctr" eaLnBrk="0" hangingPunct="0"/>
              <a:r>
                <a:rPr lang="en-US" altLang="zh-CN">
                  <a:latin typeface="Times New Roman" pitchFamily="18" charset="0"/>
                </a:rPr>
                <a:t>2004</a:t>
              </a:r>
              <a:endParaRPr lang="en-US" altLang="zh-CN" sz="2400">
                <a:latin typeface="Times New Roman" pitchFamily="18" charset="0"/>
              </a:endParaRPr>
            </a:p>
          </p:txBody>
        </p:sp>
        <p:sp>
          <p:nvSpPr>
            <p:cNvPr id="63500" name="Text Box 12"/>
            <p:cNvSpPr txBox="1">
              <a:spLocks noChangeArrowheads="1"/>
            </p:cNvSpPr>
            <p:nvPr/>
          </p:nvSpPr>
          <p:spPr bwMode="auto">
            <a:xfrm>
              <a:off x="908" y="1608"/>
              <a:ext cx="1440" cy="310"/>
            </a:xfrm>
            <a:prstGeom prst="rect">
              <a:avLst/>
            </a:prstGeom>
            <a:noFill/>
            <a:ln w="9525">
              <a:noFill/>
              <a:miter lim="800000"/>
              <a:headEnd/>
              <a:tailEnd/>
            </a:ln>
          </p:spPr>
          <p:txBody>
            <a:bodyPr wrap="none">
              <a:spAutoFit/>
            </a:bodyPr>
            <a:lstStyle/>
            <a:p>
              <a:pPr algn="ctr" eaLnBrk="0" hangingPunct="0"/>
              <a:r>
                <a:rPr lang="en-US" altLang="zh-CN" sz="1600" b="1">
                  <a:solidFill>
                    <a:srgbClr val="0000FF"/>
                  </a:solidFill>
                  <a:latin typeface="Times New Roman" pitchFamily="18" charset="0"/>
                </a:rPr>
                <a:t>$400,000/MIPS (Cray-I)</a:t>
              </a:r>
              <a:endParaRPr lang="en-US" altLang="zh-CN" sz="2400">
                <a:latin typeface="Times New Roman" pitchFamily="18" charset="0"/>
              </a:endParaRPr>
            </a:p>
          </p:txBody>
        </p:sp>
        <p:sp>
          <p:nvSpPr>
            <p:cNvPr id="63501" name="Text Box 13"/>
            <p:cNvSpPr txBox="1">
              <a:spLocks noChangeArrowheads="1"/>
            </p:cNvSpPr>
            <p:nvPr/>
          </p:nvSpPr>
          <p:spPr bwMode="auto">
            <a:xfrm>
              <a:off x="1327" y="2664"/>
              <a:ext cx="1074" cy="310"/>
            </a:xfrm>
            <a:prstGeom prst="rect">
              <a:avLst/>
            </a:prstGeom>
            <a:noFill/>
            <a:ln w="9525">
              <a:noFill/>
              <a:miter lim="800000"/>
              <a:headEnd/>
              <a:tailEnd/>
            </a:ln>
          </p:spPr>
          <p:txBody>
            <a:bodyPr wrap="none">
              <a:spAutoFit/>
            </a:bodyPr>
            <a:lstStyle/>
            <a:p>
              <a:pPr algn="ctr" eaLnBrk="0" hangingPunct="0"/>
              <a:r>
                <a:rPr lang="en-US" altLang="zh-CN" sz="1600" b="1">
                  <a:solidFill>
                    <a:srgbClr val="0000FF"/>
                  </a:solidFill>
                  <a:latin typeface="Times New Roman" pitchFamily="18" charset="0"/>
                </a:rPr>
                <a:t>$500/MIPS (i860)</a:t>
              </a:r>
              <a:endParaRPr lang="en-US" altLang="zh-CN" sz="2400">
                <a:latin typeface="Times New Roman" pitchFamily="18" charset="0"/>
              </a:endParaRPr>
            </a:p>
          </p:txBody>
        </p:sp>
        <p:sp>
          <p:nvSpPr>
            <p:cNvPr id="63502" name="Text Box 14"/>
            <p:cNvSpPr txBox="1">
              <a:spLocks noChangeArrowheads="1"/>
            </p:cNvSpPr>
            <p:nvPr/>
          </p:nvSpPr>
          <p:spPr bwMode="auto">
            <a:xfrm>
              <a:off x="2072" y="3048"/>
              <a:ext cx="600" cy="310"/>
            </a:xfrm>
            <a:prstGeom prst="rect">
              <a:avLst/>
            </a:prstGeom>
            <a:noFill/>
            <a:ln w="9525">
              <a:noFill/>
              <a:miter lim="800000"/>
              <a:headEnd/>
              <a:tailEnd/>
            </a:ln>
          </p:spPr>
          <p:txBody>
            <a:bodyPr wrap="none">
              <a:spAutoFit/>
            </a:bodyPr>
            <a:lstStyle/>
            <a:p>
              <a:pPr algn="ctr" eaLnBrk="0" hangingPunct="0"/>
              <a:r>
                <a:rPr lang="en-US" altLang="zh-CN" sz="1600" b="1">
                  <a:solidFill>
                    <a:srgbClr val="0000FF"/>
                  </a:solidFill>
                  <a:latin typeface="Times New Roman" pitchFamily="18" charset="0"/>
                </a:rPr>
                <a:t>$1/MIPS</a:t>
              </a:r>
              <a:endParaRPr lang="en-US" altLang="zh-CN" sz="2400">
                <a:latin typeface="Times New Roman" pitchFamily="18" charset="0"/>
              </a:endParaRPr>
            </a:p>
          </p:txBody>
        </p:sp>
        <p:sp>
          <p:nvSpPr>
            <p:cNvPr id="63503" name="Text Box 15"/>
            <p:cNvSpPr txBox="1">
              <a:spLocks noChangeArrowheads="1"/>
            </p:cNvSpPr>
            <p:nvPr/>
          </p:nvSpPr>
          <p:spPr bwMode="auto">
            <a:xfrm>
              <a:off x="744" y="1224"/>
              <a:ext cx="236" cy="926"/>
            </a:xfrm>
            <a:prstGeom prst="rect">
              <a:avLst/>
            </a:prstGeom>
            <a:noFill/>
            <a:ln w="9525">
              <a:noFill/>
              <a:miter lim="800000"/>
              <a:headEnd/>
              <a:tailEnd/>
            </a:ln>
          </p:spPr>
          <p:txBody>
            <a:bodyPr>
              <a:spAutoFit/>
            </a:bodyPr>
            <a:lstStyle/>
            <a:p>
              <a:pPr algn="ctr" eaLnBrk="0" hangingPunct="0"/>
              <a:r>
                <a:rPr lang="en-US" altLang="zh-CN" sz="6000">
                  <a:latin typeface="Times New Roman" pitchFamily="18" charset="0"/>
                </a:rPr>
                <a:t>.</a:t>
              </a:r>
              <a:endParaRPr lang="en-US" altLang="zh-CN" sz="2400">
                <a:latin typeface="Times New Roman" pitchFamily="18" charset="0"/>
              </a:endParaRPr>
            </a:p>
          </p:txBody>
        </p:sp>
        <p:sp>
          <p:nvSpPr>
            <p:cNvPr id="63504" name="Text Box 16"/>
            <p:cNvSpPr txBox="1">
              <a:spLocks noChangeArrowheads="1"/>
            </p:cNvSpPr>
            <p:nvPr/>
          </p:nvSpPr>
          <p:spPr bwMode="auto">
            <a:xfrm>
              <a:off x="1944" y="2784"/>
              <a:ext cx="236" cy="926"/>
            </a:xfrm>
            <a:prstGeom prst="rect">
              <a:avLst/>
            </a:prstGeom>
            <a:noFill/>
            <a:ln w="9525">
              <a:noFill/>
              <a:miter lim="800000"/>
              <a:headEnd/>
              <a:tailEnd/>
            </a:ln>
          </p:spPr>
          <p:txBody>
            <a:bodyPr>
              <a:spAutoFit/>
            </a:bodyPr>
            <a:lstStyle/>
            <a:p>
              <a:pPr algn="ctr" eaLnBrk="0" hangingPunct="0"/>
              <a:r>
                <a:rPr lang="en-US" altLang="zh-CN" sz="6000">
                  <a:latin typeface="Times New Roman" pitchFamily="18" charset="0"/>
                </a:rPr>
                <a:t>.</a:t>
              </a:r>
              <a:endParaRPr lang="en-US" altLang="zh-CN" sz="2400">
                <a:latin typeface="Times New Roman" pitchFamily="18" charset="0"/>
              </a:endParaRPr>
            </a:p>
          </p:txBody>
        </p:sp>
        <p:sp>
          <p:nvSpPr>
            <p:cNvPr id="63505" name="Text Box 17"/>
            <p:cNvSpPr txBox="1">
              <a:spLocks noChangeArrowheads="1"/>
            </p:cNvSpPr>
            <p:nvPr/>
          </p:nvSpPr>
          <p:spPr bwMode="auto">
            <a:xfrm>
              <a:off x="1272" y="2568"/>
              <a:ext cx="236" cy="926"/>
            </a:xfrm>
            <a:prstGeom prst="rect">
              <a:avLst/>
            </a:prstGeom>
            <a:noFill/>
            <a:ln w="9525">
              <a:noFill/>
              <a:miter lim="800000"/>
              <a:headEnd/>
              <a:tailEnd/>
            </a:ln>
          </p:spPr>
          <p:txBody>
            <a:bodyPr>
              <a:spAutoFit/>
            </a:bodyPr>
            <a:lstStyle/>
            <a:p>
              <a:pPr algn="ctr" eaLnBrk="0" hangingPunct="0"/>
              <a:r>
                <a:rPr lang="en-US" altLang="zh-CN" sz="6000">
                  <a:latin typeface="Times New Roman" pitchFamily="18" charset="0"/>
                </a:rPr>
                <a:t>.</a:t>
              </a:r>
              <a:endParaRPr lang="en-US" altLang="zh-CN" sz="2400">
                <a:latin typeface="Times New Roman" pitchFamily="18" charset="0"/>
              </a:endParaRPr>
            </a:p>
          </p:txBody>
        </p:sp>
        <p:sp>
          <p:nvSpPr>
            <p:cNvPr id="63506" name="Freeform 18"/>
            <p:cNvSpPr>
              <a:spLocks/>
            </p:cNvSpPr>
            <p:nvPr/>
          </p:nvSpPr>
          <p:spPr bwMode="auto">
            <a:xfrm>
              <a:off x="832" y="1552"/>
              <a:ext cx="1512" cy="1776"/>
            </a:xfrm>
            <a:custGeom>
              <a:avLst/>
              <a:gdLst>
                <a:gd name="T0" fmla="*/ 0 w 1200"/>
                <a:gd name="T1" fmla="*/ 0 h 1536"/>
                <a:gd name="T2" fmla="*/ 2688 w 1200"/>
                <a:gd name="T3" fmla="*/ 4434 h 1536"/>
                <a:gd name="T4" fmla="*/ 9604 w 1200"/>
                <a:gd name="T5" fmla="*/ 5673 h 1536"/>
                <a:gd name="T6" fmla="*/ 0 60000 65536"/>
                <a:gd name="T7" fmla="*/ 0 60000 65536"/>
                <a:gd name="T8" fmla="*/ 0 60000 65536"/>
                <a:gd name="T9" fmla="*/ 0 w 1200"/>
                <a:gd name="T10" fmla="*/ 0 h 1536"/>
                <a:gd name="T11" fmla="*/ 1200 w 1200"/>
                <a:gd name="T12" fmla="*/ 1536 h 1536"/>
              </a:gdLst>
              <a:ahLst/>
              <a:cxnLst>
                <a:cxn ang="T6">
                  <a:pos x="T0" y="T1"/>
                </a:cxn>
                <a:cxn ang="T7">
                  <a:pos x="T2" y="T3"/>
                </a:cxn>
                <a:cxn ang="T8">
                  <a:pos x="T4" y="T5"/>
                </a:cxn>
              </a:cxnLst>
              <a:rect l="T9" t="T10" r="T11" b="T12"/>
              <a:pathLst>
                <a:path w="1200" h="1536">
                  <a:moveTo>
                    <a:pt x="0" y="0"/>
                  </a:moveTo>
                  <a:cubicBezTo>
                    <a:pt x="68" y="472"/>
                    <a:pt x="136" y="944"/>
                    <a:pt x="336" y="1200"/>
                  </a:cubicBezTo>
                  <a:cubicBezTo>
                    <a:pt x="536" y="1456"/>
                    <a:pt x="1056" y="1480"/>
                    <a:pt x="1200" y="1536"/>
                  </a:cubicBezTo>
                </a:path>
              </a:pathLst>
            </a:custGeom>
            <a:noFill/>
            <a:ln w="22225">
              <a:solidFill>
                <a:srgbClr val="FF0000"/>
              </a:solidFill>
              <a:round/>
              <a:headEnd/>
              <a:tailEnd/>
            </a:ln>
          </p:spPr>
          <p:txBody>
            <a:bodyPr wrap="none" anchor="ctr"/>
            <a:lstStyle/>
            <a:p>
              <a:endParaRPr lang="zh-CN" altLang="en-US"/>
            </a:p>
          </p:txBody>
        </p:sp>
      </p:gr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p:cNvSpPr>
            <a:spLocks noGrp="1"/>
          </p:cNvSpPr>
          <p:nvPr>
            <p:ph type="sldNum" sz="quarter" idx="4294967295"/>
          </p:nvPr>
        </p:nvSpPr>
        <p:spPr>
          <a:xfrm>
            <a:off x="6553200" y="6248400"/>
            <a:ext cx="2133600" cy="457200"/>
          </a:xfrm>
          <a:prstGeom prst="rect">
            <a:avLst/>
          </a:prstGeom>
          <a:noFill/>
        </p:spPr>
        <p:txBody>
          <a:bodyPr/>
          <a:lstStyle/>
          <a:p>
            <a:fld id="{D2B0EFDA-DE55-4910-8B99-70D270E842D3}" type="slidenum">
              <a:rPr lang="zh-TW" altLang="en-US">
                <a:latin typeface="Arial" charset="0"/>
              </a:rPr>
              <a:pPr/>
              <a:t>53</a:t>
            </a:fld>
            <a:endParaRPr lang="en-US" altLang="zh-TW">
              <a:latin typeface="Arial" charset="0"/>
            </a:endParaRPr>
          </a:p>
        </p:txBody>
      </p:sp>
      <p:sp>
        <p:nvSpPr>
          <p:cNvPr id="46083" name="Rectangle 2"/>
          <p:cNvSpPr>
            <a:spLocks noGrp="1" noChangeArrowheads="1"/>
          </p:cNvSpPr>
          <p:nvPr>
            <p:ph type="title"/>
          </p:nvPr>
        </p:nvSpPr>
        <p:spPr/>
        <p:txBody>
          <a:bodyPr/>
          <a:lstStyle/>
          <a:p>
            <a:pPr eaLnBrk="1" hangingPunct="1"/>
            <a:r>
              <a:rPr lang="zh-CN" altLang="en-US" smtClean="0"/>
              <a:t>一些成功的应用</a:t>
            </a:r>
          </a:p>
        </p:txBody>
      </p:sp>
      <p:sp>
        <p:nvSpPr>
          <p:cNvPr id="46084" name="Rectangle 3"/>
          <p:cNvSpPr>
            <a:spLocks noGrp="1" noChangeArrowheads="1"/>
          </p:cNvSpPr>
          <p:nvPr>
            <p:ph type="body" idx="1"/>
          </p:nvPr>
        </p:nvSpPr>
        <p:spPr/>
        <p:txBody>
          <a:bodyPr/>
          <a:lstStyle/>
          <a:p>
            <a:pPr eaLnBrk="1" hangingPunct="1"/>
            <a:r>
              <a:rPr lang="en-US" altLang="zh-CN" smtClean="0"/>
              <a:t>BT</a:t>
            </a:r>
          </a:p>
          <a:p>
            <a:pPr eaLnBrk="1" hangingPunct="1"/>
            <a:r>
              <a:rPr lang="en-US" altLang="zh-CN" smtClean="0"/>
              <a:t>PPLive</a:t>
            </a:r>
          </a:p>
          <a:p>
            <a:pPr eaLnBrk="1" hangingPunct="1"/>
            <a:r>
              <a:rPr lang="en-US" altLang="zh-CN" smtClean="0"/>
              <a:t>PPStream</a:t>
            </a:r>
          </a:p>
          <a:p>
            <a:pPr eaLnBrk="1" hangingPunct="1"/>
            <a:r>
              <a:rPr lang="en-US" altLang="zh-CN" smtClean="0"/>
              <a:t>UUSee</a:t>
            </a:r>
          </a:p>
          <a:p>
            <a:pPr eaLnBrk="1" hangingPunct="1"/>
            <a:r>
              <a:rPr lang="zh-CN" altLang="en-US" smtClean="0"/>
              <a:t>迅雷</a:t>
            </a:r>
          </a:p>
          <a:p>
            <a:pPr eaLnBrk="1" hangingPunct="1"/>
            <a:r>
              <a:rPr lang="en-US" altLang="zh-CN" smtClean="0"/>
              <a:t>QQ</a:t>
            </a:r>
            <a:r>
              <a:rPr lang="zh-CN" altLang="en-US" smtClean="0"/>
              <a:t>旋风</a:t>
            </a:r>
          </a:p>
          <a:p>
            <a:pPr eaLnBrk="1" hangingPunct="1"/>
            <a:endParaRPr lang="en-US" altLang="zh-CN" smtClean="0"/>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35"/>
          <p:cNvSpPr>
            <a:spLocks noGrp="1"/>
          </p:cNvSpPr>
          <p:nvPr>
            <p:ph type="title"/>
          </p:nvPr>
        </p:nvSpPr>
        <p:spPr/>
        <p:txBody>
          <a:bodyPr/>
          <a:lstStyle/>
          <a:p>
            <a:pPr eaLnBrk="1" hangingPunct="1">
              <a:defRPr/>
            </a:pPr>
            <a:r>
              <a:rPr lang="zh-CN" altLang="en-US" dirty="0" smtClean="0"/>
              <a:t>对等计算 </a:t>
            </a:r>
            <a:r>
              <a:rPr lang="en-US" altLang="zh-CN" dirty="0" smtClean="0"/>
              <a:t>P2P </a:t>
            </a:r>
            <a:r>
              <a:rPr lang="zh-CN" altLang="en-US" dirty="0" smtClean="0"/>
              <a:t>模型</a:t>
            </a:r>
          </a:p>
        </p:txBody>
      </p:sp>
      <p:sp>
        <p:nvSpPr>
          <p:cNvPr id="33794" name="Rectangle 3"/>
          <p:cNvSpPr>
            <a:spLocks noGrp="1" noChangeArrowheads="1"/>
          </p:cNvSpPr>
          <p:nvPr>
            <p:ph idx="1"/>
          </p:nvPr>
        </p:nvSpPr>
        <p:spPr/>
        <p:txBody>
          <a:bodyPr/>
          <a:lstStyle/>
          <a:p>
            <a:pPr eaLnBrk="1" hangingPunct="1">
              <a:lnSpc>
                <a:spcPct val="80000"/>
              </a:lnSpc>
            </a:pPr>
            <a:r>
              <a:rPr lang="zh-CN" altLang="en-GB" smtClean="0">
                <a:ea typeface="SimSun" pitchFamily="2" charset="-122"/>
              </a:rPr>
              <a:t>例子</a:t>
            </a:r>
            <a:r>
              <a:rPr lang="en-GB" altLang="zh-CN" smtClean="0">
                <a:ea typeface="SimSun" pitchFamily="2" charset="-122"/>
              </a:rPr>
              <a:t>:</a:t>
            </a:r>
          </a:p>
          <a:p>
            <a:pPr lvl="1" eaLnBrk="1" hangingPunct="1"/>
            <a:r>
              <a:rPr lang="en-GB" altLang="zh-CN" smtClean="0">
                <a:ea typeface="SimSun" pitchFamily="2" charset="-122"/>
              </a:rPr>
              <a:t> Napster</a:t>
            </a:r>
            <a:r>
              <a:rPr lang="zh-CN" altLang="en-US" sz="2400" smtClean="0"/>
              <a:t>（关闭</a:t>
            </a:r>
            <a:r>
              <a:rPr lang="en-US" altLang="zh-CN" sz="2400" smtClean="0"/>
              <a:t>2001</a:t>
            </a:r>
            <a:r>
              <a:rPr lang="zh-CN" altLang="en-US" smtClean="0">
                <a:ea typeface="SimSun" pitchFamily="2" charset="-122"/>
              </a:rPr>
              <a:t>）因版权问题被</a:t>
            </a:r>
            <a:r>
              <a:rPr lang="en-US" altLang="zh-CN" smtClean="0">
                <a:ea typeface="SimSun" pitchFamily="2" charset="-122"/>
              </a:rPr>
              <a:t>RIAA</a:t>
            </a:r>
            <a:r>
              <a:rPr lang="zh-CN" altLang="en-US" smtClean="0">
                <a:ea typeface="SimSun" pitchFamily="2" charset="-122"/>
              </a:rPr>
              <a:t>起诉</a:t>
            </a:r>
            <a:endParaRPr lang="en-US" altLang="zh-CN" smtClean="0">
              <a:ea typeface="SimSun" pitchFamily="2" charset="-122"/>
            </a:endParaRPr>
          </a:p>
          <a:p>
            <a:pPr lvl="1" eaLnBrk="1" hangingPunct="1">
              <a:lnSpc>
                <a:spcPct val="80000"/>
              </a:lnSpc>
            </a:pPr>
            <a:r>
              <a:rPr lang="en-GB" altLang="zh-CN" smtClean="0">
                <a:ea typeface="SimSun" pitchFamily="2" charset="-122"/>
              </a:rPr>
              <a:t>, Gnutella, KaZaA</a:t>
            </a:r>
          </a:p>
          <a:p>
            <a:pPr lvl="1" eaLnBrk="1" hangingPunct="1">
              <a:lnSpc>
                <a:spcPct val="80000"/>
              </a:lnSpc>
            </a:pPr>
            <a:r>
              <a:rPr lang="en-GB" altLang="zh-CN" smtClean="0">
                <a:ea typeface="SimSun" pitchFamily="2" charset="-122"/>
              </a:rPr>
              <a:t> Bit-Torrent, E-Donkey</a:t>
            </a:r>
            <a:r>
              <a:rPr lang="en-GB" altLang="zh-CN" sz="2400" smtClean="0">
                <a:latin typeface="Comic Sans MS" pitchFamily="66" charset="0"/>
                <a:ea typeface="SimSun" pitchFamily="2" charset="-122"/>
              </a:rPr>
              <a:t>…</a:t>
            </a:r>
            <a:endParaRPr lang="en-US" altLang="zh-CN" sz="2400" smtClean="0">
              <a:ea typeface="SimSun" pitchFamily="2" charset="-122"/>
            </a:endParaRPr>
          </a:p>
        </p:txBody>
      </p:sp>
      <p:grpSp>
        <p:nvGrpSpPr>
          <p:cNvPr id="2" name="Group 4"/>
          <p:cNvGrpSpPr>
            <a:grpSpLocks/>
          </p:cNvGrpSpPr>
          <p:nvPr/>
        </p:nvGrpSpPr>
        <p:grpSpPr bwMode="auto">
          <a:xfrm>
            <a:off x="611188" y="3357563"/>
            <a:ext cx="4926012" cy="2932112"/>
            <a:chOff x="1104" y="2208"/>
            <a:chExt cx="3567" cy="2036"/>
          </a:xfrm>
        </p:grpSpPr>
        <p:grpSp>
          <p:nvGrpSpPr>
            <p:cNvPr id="3" name="Group 5"/>
            <p:cNvGrpSpPr>
              <a:grpSpLocks/>
            </p:cNvGrpSpPr>
            <p:nvPr/>
          </p:nvGrpSpPr>
          <p:grpSpPr bwMode="auto">
            <a:xfrm>
              <a:off x="1776" y="2688"/>
              <a:ext cx="2205" cy="1332"/>
              <a:chOff x="1920" y="2160"/>
              <a:chExt cx="1488" cy="960"/>
            </a:xfrm>
          </p:grpSpPr>
          <p:sp>
            <p:nvSpPr>
              <p:cNvPr id="33818" name="Oval 6"/>
              <p:cNvSpPr>
                <a:spLocks noChangeArrowheads="1"/>
              </p:cNvSpPr>
              <p:nvPr/>
            </p:nvSpPr>
            <p:spPr bwMode="auto">
              <a:xfrm>
                <a:off x="2112" y="2352"/>
                <a:ext cx="576" cy="336"/>
              </a:xfrm>
              <a:prstGeom prst="ellipse">
                <a:avLst/>
              </a:prstGeom>
              <a:solidFill>
                <a:srgbClr val="99FFCC"/>
              </a:solidFill>
              <a:ln w="12700">
                <a:noFill/>
                <a:round/>
                <a:headEnd/>
                <a:tailEnd/>
              </a:ln>
            </p:spPr>
            <p:txBody>
              <a:bodyPr wrap="none" anchor="ctr">
                <a:spAutoFit/>
              </a:bodyPr>
              <a:lstStyle/>
              <a:p>
                <a:endParaRPr lang="zh-CN" altLang="en-US"/>
              </a:p>
            </p:txBody>
          </p:sp>
          <p:sp>
            <p:nvSpPr>
              <p:cNvPr id="33819" name="Oval 7"/>
              <p:cNvSpPr>
                <a:spLocks noChangeArrowheads="1"/>
              </p:cNvSpPr>
              <p:nvPr/>
            </p:nvSpPr>
            <p:spPr bwMode="auto">
              <a:xfrm>
                <a:off x="2352" y="2160"/>
                <a:ext cx="576" cy="336"/>
              </a:xfrm>
              <a:prstGeom prst="ellipse">
                <a:avLst/>
              </a:prstGeom>
              <a:solidFill>
                <a:srgbClr val="99FFCC"/>
              </a:solidFill>
              <a:ln w="12700">
                <a:noFill/>
                <a:round/>
                <a:headEnd/>
                <a:tailEnd/>
              </a:ln>
            </p:spPr>
            <p:txBody>
              <a:bodyPr wrap="none" anchor="ctr">
                <a:spAutoFit/>
              </a:bodyPr>
              <a:lstStyle/>
              <a:p>
                <a:endParaRPr lang="zh-CN" altLang="en-US"/>
              </a:p>
            </p:txBody>
          </p:sp>
          <p:sp>
            <p:nvSpPr>
              <p:cNvPr id="33820" name="Oval 8"/>
              <p:cNvSpPr>
                <a:spLocks noChangeArrowheads="1"/>
              </p:cNvSpPr>
              <p:nvPr/>
            </p:nvSpPr>
            <p:spPr bwMode="auto">
              <a:xfrm>
                <a:off x="2640" y="2304"/>
                <a:ext cx="576" cy="336"/>
              </a:xfrm>
              <a:prstGeom prst="ellipse">
                <a:avLst/>
              </a:prstGeom>
              <a:solidFill>
                <a:srgbClr val="99FFCC"/>
              </a:solidFill>
              <a:ln w="12700">
                <a:noFill/>
                <a:round/>
                <a:headEnd/>
                <a:tailEnd/>
              </a:ln>
            </p:spPr>
            <p:txBody>
              <a:bodyPr wrap="none" anchor="ctr">
                <a:spAutoFit/>
              </a:bodyPr>
              <a:lstStyle/>
              <a:p>
                <a:endParaRPr lang="zh-CN" altLang="en-US"/>
              </a:p>
            </p:txBody>
          </p:sp>
          <p:sp>
            <p:nvSpPr>
              <p:cNvPr id="33821" name="Oval 9"/>
              <p:cNvSpPr>
                <a:spLocks noChangeArrowheads="1"/>
              </p:cNvSpPr>
              <p:nvPr/>
            </p:nvSpPr>
            <p:spPr bwMode="auto">
              <a:xfrm>
                <a:off x="2736" y="2448"/>
                <a:ext cx="576" cy="336"/>
              </a:xfrm>
              <a:prstGeom prst="ellipse">
                <a:avLst/>
              </a:prstGeom>
              <a:solidFill>
                <a:srgbClr val="99FFCC"/>
              </a:solidFill>
              <a:ln w="12700">
                <a:noFill/>
                <a:round/>
                <a:headEnd/>
                <a:tailEnd/>
              </a:ln>
            </p:spPr>
            <p:txBody>
              <a:bodyPr wrap="none" anchor="ctr">
                <a:spAutoFit/>
              </a:bodyPr>
              <a:lstStyle/>
              <a:p>
                <a:endParaRPr lang="zh-CN" altLang="en-US"/>
              </a:p>
            </p:txBody>
          </p:sp>
          <p:sp>
            <p:nvSpPr>
              <p:cNvPr id="33822" name="Oval 10"/>
              <p:cNvSpPr>
                <a:spLocks noChangeArrowheads="1"/>
              </p:cNvSpPr>
              <p:nvPr/>
            </p:nvSpPr>
            <p:spPr bwMode="auto">
              <a:xfrm>
                <a:off x="2832" y="2448"/>
                <a:ext cx="576" cy="336"/>
              </a:xfrm>
              <a:prstGeom prst="ellipse">
                <a:avLst/>
              </a:prstGeom>
              <a:solidFill>
                <a:srgbClr val="99FFCC"/>
              </a:solidFill>
              <a:ln w="12700">
                <a:noFill/>
                <a:round/>
                <a:headEnd/>
                <a:tailEnd/>
              </a:ln>
            </p:spPr>
            <p:txBody>
              <a:bodyPr wrap="none" anchor="ctr">
                <a:spAutoFit/>
              </a:bodyPr>
              <a:lstStyle/>
              <a:p>
                <a:endParaRPr lang="zh-CN" altLang="en-US"/>
              </a:p>
            </p:txBody>
          </p:sp>
          <p:sp>
            <p:nvSpPr>
              <p:cNvPr id="33823" name="Oval 11"/>
              <p:cNvSpPr>
                <a:spLocks noChangeArrowheads="1"/>
              </p:cNvSpPr>
              <p:nvPr/>
            </p:nvSpPr>
            <p:spPr bwMode="auto">
              <a:xfrm>
                <a:off x="2736" y="2640"/>
                <a:ext cx="576" cy="336"/>
              </a:xfrm>
              <a:prstGeom prst="ellipse">
                <a:avLst/>
              </a:prstGeom>
              <a:solidFill>
                <a:srgbClr val="99FFCC"/>
              </a:solidFill>
              <a:ln w="12700">
                <a:noFill/>
                <a:round/>
                <a:headEnd/>
                <a:tailEnd/>
              </a:ln>
            </p:spPr>
            <p:txBody>
              <a:bodyPr wrap="none" anchor="ctr">
                <a:spAutoFit/>
              </a:bodyPr>
              <a:lstStyle/>
              <a:p>
                <a:endParaRPr lang="zh-CN" altLang="en-US"/>
              </a:p>
            </p:txBody>
          </p:sp>
          <p:sp>
            <p:nvSpPr>
              <p:cNvPr id="33824" name="Oval 12"/>
              <p:cNvSpPr>
                <a:spLocks noChangeArrowheads="1"/>
              </p:cNvSpPr>
              <p:nvPr/>
            </p:nvSpPr>
            <p:spPr bwMode="auto">
              <a:xfrm>
                <a:off x="2400" y="2784"/>
                <a:ext cx="576" cy="336"/>
              </a:xfrm>
              <a:prstGeom prst="ellipse">
                <a:avLst/>
              </a:prstGeom>
              <a:solidFill>
                <a:srgbClr val="99FFCC"/>
              </a:solidFill>
              <a:ln w="12700">
                <a:noFill/>
                <a:round/>
                <a:headEnd/>
                <a:tailEnd/>
              </a:ln>
            </p:spPr>
            <p:txBody>
              <a:bodyPr wrap="none" anchor="ctr">
                <a:spAutoFit/>
              </a:bodyPr>
              <a:lstStyle/>
              <a:p>
                <a:endParaRPr lang="zh-CN" altLang="en-US"/>
              </a:p>
            </p:txBody>
          </p:sp>
          <p:sp>
            <p:nvSpPr>
              <p:cNvPr id="33825" name="Oval 13"/>
              <p:cNvSpPr>
                <a:spLocks noChangeArrowheads="1"/>
              </p:cNvSpPr>
              <p:nvPr/>
            </p:nvSpPr>
            <p:spPr bwMode="auto">
              <a:xfrm>
                <a:off x="1920" y="2448"/>
                <a:ext cx="576" cy="336"/>
              </a:xfrm>
              <a:prstGeom prst="ellipse">
                <a:avLst/>
              </a:prstGeom>
              <a:solidFill>
                <a:srgbClr val="99FFCC"/>
              </a:solidFill>
              <a:ln w="12700">
                <a:noFill/>
                <a:round/>
                <a:headEnd/>
                <a:tailEnd/>
              </a:ln>
            </p:spPr>
            <p:txBody>
              <a:bodyPr wrap="none" anchor="ctr">
                <a:spAutoFit/>
              </a:bodyPr>
              <a:lstStyle/>
              <a:p>
                <a:endParaRPr lang="zh-CN" altLang="en-US"/>
              </a:p>
            </p:txBody>
          </p:sp>
          <p:sp>
            <p:nvSpPr>
              <p:cNvPr id="33826" name="Oval 14"/>
              <p:cNvSpPr>
                <a:spLocks noChangeArrowheads="1"/>
              </p:cNvSpPr>
              <p:nvPr/>
            </p:nvSpPr>
            <p:spPr bwMode="auto">
              <a:xfrm>
                <a:off x="2352" y="2496"/>
                <a:ext cx="576" cy="336"/>
              </a:xfrm>
              <a:prstGeom prst="ellipse">
                <a:avLst/>
              </a:prstGeom>
              <a:solidFill>
                <a:srgbClr val="99FFCC"/>
              </a:solidFill>
              <a:ln w="12700">
                <a:noFill/>
                <a:round/>
                <a:headEnd/>
                <a:tailEnd/>
              </a:ln>
            </p:spPr>
            <p:txBody>
              <a:bodyPr wrap="none" anchor="ctr">
                <a:spAutoFit/>
              </a:bodyPr>
              <a:lstStyle/>
              <a:p>
                <a:endParaRPr lang="zh-CN" altLang="en-US"/>
              </a:p>
            </p:txBody>
          </p:sp>
          <p:sp>
            <p:nvSpPr>
              <p:cNvPr id="33827" name="Oval 15"/>
              <p:cNvSpPr>
                <a:spLocks noChangeArrowheads="1"/>
              </p:cNvSpPr>
              <p:nvPr/>
            </p:nvSpPr>
            <p:spPr bwMode="auto">
              <a:xfrm>
                <a:off x="2064" y="2688"/>
                <a:ext cx="576" cy="336"/>
              </a:xfrm>
              <a:prstGeom prst="ellipse">
                <a:avLst/>
              </a:prstGeom>
              <a:solidFill>
                <a:srgbClr val="99FFCC"/>
              </a:solidFill>
              <a:ln w="12700">
                <a:noFill/>
                <a:round/>
                <a:headEnd/>
                <a:tailEnd/>
              </a:ln>
            </p:spPr>
            <p:txBody>
              <a:bodyPr wrap="none" anchor="ctr">
                <a:spAutoFit/>
              </a:bodyPr>
              <a:lstStyle/>
              <a:p>
                <a:endParaRPr lang="zh-CN" altLang="en-US"/>
              </a:p>
            </p:txBody>
          </p:sp>
        </p:grpSp>
        <p:sp>
          <p:nvSpPr>
            <p:cNvPr id="33802" name="computr2"/>
            <p:cNvSpPr>
              <a:spLocks noEditPoints="1" noChangeArrowheads="1"/>
            </p:cNvSpPr>
            <p:nvPr/>
          </p:nvSpPr>
          <p:spPr bwMode="auto">
            <a:xfrm>
              <a:off x="4156" y="3577"/>
              <a:ext cx="426" cy="28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86 w 21600"/>
                <a:gd name="T31" fmla="*/ 1915 h 21600"/>
                <a:gd name="T32" fmla="*/ 15566 w 21600"/>
                <a:gd name="T33" fmla="*/ 9728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33803" name="computr2"/>
            <p:cNvSpPr>
              <a:spLocks noEditPoints="1" noChangeArrowheads="1"/>
            </p:cNvSpPr>
            <p:nvPr/>
          </p:nvSpPr>
          <p:spPr bwMode="auto">
            <a:xfrm>
              <a:off x="1165" y="2512"/>
              <a:ext cx="426" cy="28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86 w 21600"/>
                <a:gd name="T31" fmla="*/ 1915 h 21600"/>
                <a:gd name="T32" fmla="*/ 15566 w 21600"/>
                <a:gd name="T33" fmla="*/ 9728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33804" name="computr2"/>
            <p:cNvSpPr>
              <a:spLocks noEditPoints="1" noChangeArrowheads="1"/>
            </p:cNvSpPr>
            <p:nvPr/>
          </p:nvSpPr>
          <p:spPr bwMode="auto">
            <a:xfrm>
              <a:off x="1126" y="3578"/>
              <a:ext cx="426" cy="3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86 w 21600"/>
                <a:gd name="T31" fmla="*/ 1898 h 21600"/>
                <a:gd name="T32" fmla="*/ 15566 w 21600"/>
                <a:gd name="T33" fmla="*/ 9753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33805" name="computr2"/>
            <p:cNvSpPr>
              <a:spLocks noEditPoints="1" noChangeArrowheads="1"/>
            </p:cNvSpPr>
            <p:nvPr/>
          </p:nvSpPr>
          <p:spPr bwMode="auto">
            <a:xfrm>
              <a:off x="2637" y="2208"/>
              <a:ext cx="426" cy="28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86 w 21600"/>
                <a:gd name="T31" fmla="*/ 1915 h 21600"/>
                <a:gd name="T32" fmla="*/ 15566 w 21600"/>
                <a:gd name="T33" fmla="*/ 9728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33806" name="computr2"/>
            <p:cNvSpPr>
              <a:spLocks noEditPoints="1" noChangeArrowheads="1"/>
            </p:cNvSpPr>
            <p:nvPr/>
          </p:nvSpPr>
          <p:spPr bwMode="auto">
            <a:xfrm>
              <a:off x="4168" y="2456"/>
              <a:ext cx="426" cy="28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86 w 21600"/>
                <a:gd name="T31" fmla="*/ 1915 h 21600"/>
                <a:gd name="T32" fmla="*/ 15566 w 21600"/>
                <a:gd name="T33" fmla="*/ 9728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33807" name="Line 21"/>
            <p:cNvSpPr>
              <a:spLocks noChangeShapeType="1"/>
            </p:cNvSpPr>
            <p:nvPr/>
          </p:nvSpPr>
          <p:spPr bwMode="auto">
            <a:xfrm flipV="1">
              <a:off x="2836" y="2469"/>
              <a:ext cx="0" cy="392"/>
            </a:xfrm>
            <a:prstGeom prst="line">
              <a:avLst/>
            </a:prstGeom>
            <a:noFill/>
            <a:ln w="12700">
              <a:solidFill>
                <a:schemeClr val="tx1"/>
              </a:solidFill>
              <a:round/>
              <a:headEnd/>
              <a:tailEnd/>
            </a:ln>
          </p:spPr>
          <p:txBody>
            <a:bodyPr anchor="ctr">
              <a:spAutoFit/>
            </a:bodyPr>
            <a:lstStyle/>
            <a:p>
              <a:endParaRPr lang="zh-CN" altLang="en-US"/>
            </a:p>
          </p:txBody>
        </p:sp>
        <p:sp>
          <p:nvSpPr>
            <p:cNvPr id="33808" name="Line 22"/>
            <p:cNvSpPr>
              <a:spLocks noChangeShapeType="1"/>
            </p:cNvSpPr>
            <p:nvPr/>
          </p:nvSpPr>
          <p:spPr bwMode="auto">
            <a:xfrm flipH="1" flipV="1">
              <a:off x="1492" y="2715"/>
              <a:ext cx="606" cy="376"/>
            </a:xfrm>
            <a:prstGeom prst="line">
              <a:avLst/>
            </a:prstGeom>
            <a:noFill/>
            <a:ln w="12700">
              <a:solidFill>
                <a:schemeClr val="tx1"/>
              </a:solidFill>
              <a:round/>
              <a:headEnd/>
              <a:tailEnd/>
            </a:ln>
          </p:spPr>
          <p:txBody>
            <a:bodyPr anchor="ctr">
              <a:spAutoFit/>
            </a:bodyPr>
            <a:lstStyle/>
            <a:p>
              <a:endParaRPr lang="zh-CN" altLang="en-US"/>
            </a:p>
          </p:txBody>
        </p:sp>
        <p:sp>
          <p:nvSpPr>
            <p:cNvPr id="33809" name="Line 23"/>
            <p:cNvSpPr>
              <a:spLocks noChangeShapeType="1"/>
            </p:cNvSpPr>
            <p:nvPr/>
          </p:nvSpPr>
          <p:spPr bwMode="auto">
            <a:xfrm flipV="1">
              <a:off x="1484" y="3514"/>
              <a:ext cx="707" cy="338"/>
            </a:xfrm>
            <a:prstGeom prst="line">
              <a:avLst/>
            </a:prstGeom>
            <a:noFill/>
            <a:ln w="12700">
              <a:solidFill>
                <a:schemeClr val="tx1"/>
              </a:solidFill>
              <a:round/>
              <a:headEnd/>
              <a:tailEnd/>
            </a:ln>
          </p:spPr>
          <p:txBody>
            <a:bodyPr anchor="ctr">
              <a:spAutoFit/>
            </a:bodyPr>
            <a:lstStyle/>
            <a:p>
              <a:endParaRPr lang="zh-CN" altLang="en-US"/>
            </a:p>
          </p:txBody>
        </p:sp>
        <p:sp>
          <p:nvSpPr>
            <p:cNvPr id="33810" name="Line 24"/>
            <p:cNvSpPr>
              <a:spLocks noChangeShapeType="1"/>
            </p:cNvSpPr>
            <p:nvPr/>
          </p:nvSpPr>
          <p:spPr bwMode="auto">
            <a:xfrm flipH="1" flipV="1">
              <a:off x="3588" y="3575"/>
              <a:ext cx="676" cy="192"/>
            </a:xfrm>
            <a:prstGeom prst="line">
              <a:avLst/>
            </a:prstGeom>
            <a:noFill/>
            <a:ln w="12700">
              <a:solidFill>
                <a:schemeClr val="tx1"/>
              </a:solidFill>
              <a:round/>
              <a:headEnd/>
              <a:tailEnd/>
            </a:ln>
          </p:spPr>
          <p:txBody>
            <a:bodyPr anchor="ctr">
              <a:spAutoFit/>
            </a:bodyPr>
            <a:lstStyle/>
            <a:p>
              <a:endParaRPr lang="zh-CN" altLang="en-US"/>
            </a:p>
          </p:txBody>
        </p:sp>
        <p:sp>
          <p:nvSpPr>
            <p:cNvPr id="33811" name="Line 25"/>
            <p:cNvSpPr>
              <a:spLocks noChangeShapeType="1"/>
            </p:cNvSpPr>
            <p:nvPr/>
          </p:nvSpPr>
          <p:spPr bwMode="auto">
            <a:xfrm flipV="1">
              <a:off x="3535" y="2692"/>
              <a:ext cx="691" cy="376"/>
            </a:xfrm>
            <a:prstGeom prst="line">
              <a:avLst/>
            </a:prstGeom>
            <a:noFill/>
            <a:ln w="12700">
              <a:solidFill>
                <a:schemeClr val="tx1"/>
              </a:solidFill>
              <a:round/>
              <a:headEnd/>
              <a:tailEnd/>
            </a:ln>
          </p:spPr>
          <p:txBody>
            <a:bodyPr anchor="ctr">
              <a:spAutoFit/>
            </a:bodyPr>
            <a:lstStyle/>
            <a:p>
              <a:endParaRPr lang="zh-CN" altLang="en-US"/>
            </a:p>
          </p:txBody>
        </p:sp>
        <p:sp>
          <p:nvSpPr>
            <p:cNvPr id="33812" name="Text Box 26"/>
            <p:cNvSpPr txBox="1">
              <a:spLocks noChangeArrowheads="1"/>
            </p:cNvSpPr>
            <p:nvPr/>
          </p:nvSpPr>
          <p:spPr bwMode="auto">
            <a:xfrm>
              <a:off x="3024" y="2352"/>
              <a:ext cx="494" cy="354"/>
            </a:xfrm>
            <a:prstGeom prst="rect">
              <a:avLst/>
            </a:prstGeom>
            <a:noFill/>
            <a:ln w="9525">
              <a:noFill/>
              <a:miter lim="800000"/>
              <a:headEnd/>
              <a:tailEnd/>
            </a:ln>
          </p:spPr>
          <p:txBody>
            <a:bodyPr wrap="none">
              <a:spAutoFit/>
            </a:bodyPr>
            <a:lstStyle/>
            <a:p>
              <a:r>
                <a:rPr lang="en-US" altLang="zh-CN" sz="2000">
                  <a:latin typeface="Tahoma" pitchFamily="34" charset="0"/>
                </a:rPr>
                <a:t>Peer</a:t>
              </a:r>
            </a:p>
          </p:txBody>
        </p:sp>
        <p:sp>
          <p:nvSpPr>
            <p:cNvPr id="33813" name="Text Box 27"/>
            <p:cNvSpPr txBox="1">
              <a:spLocks noChangeArrowheads="1"/>
            </p:cNvSpPr>
            <p:nvPr/>
          </p:nvSpPr>
          <p:spPr bwMode="auto">
            <a:xfrm>
              <a:off x="1104" y="2784"/>
              <a:ext cx="494" cy="354"/>
            </a:xfrm>
            <a:prstGeom prst="rect">
              <a:avLst/>
            </a:prstGeom>
            <a:noFill/>
            <a:ln w="9525">
              <a:noFill/>
              <a:miter lim="800000"/>
              <a:headEnd/>
              <a:tailEnd/>
            </a:ln>
          </p:spPr>
          <p:txBody>
            <a:bodyPr wrap="none">
              <a:spAutoFit/>
            </a:bodyPr>
            <a:lstStyle/>
            <a:p>
              <a:r>
                <a:rPr lang="en-US" altLang="zh-CN" sz="2000">
                  <a:latin typeface="Tahoma" pitchFamily="34" charset="0"/>
                </a:rPr>
                <a:t>Peer</a:t>
              </a:r>
            </a:p>
          </p:txBody>
        </p:sp>
        <p:sp>
          <p:nvSpPr>
            <p:cNvPr id="33814" name="Text Box 28"/>
            <p:cNvSpPr txBox="1">
              <a:spLocks noChangeArrowheads="1"/>
            </p:cNvSpPr>
            <p:nvPr/>
          </p:nvSpPr>
          <p:spPr bwMode="auto">
            <a:xfrm>
              <a:off x="1104" y="3887"/>
              <a:ext cx="494" cy="354"/>
            </a:xfrm>
            <a:prstGeom prst="rect">
              <a:avLst/>
            </a:prstGeom>
            <a:noFill/>
            <a:ln w="9525">
              <a:noFill/>
              <a:miter lim="800000"/>
              <a:headEnd/>
              <a:tailEnd/>
            </a:ln>
          </p:spPr>
          <p:txBody>
            <a:bodyPr wrap="none">
              <a:spAutoFit/>
            </a:bodyPr>
            <a:lstStyle/>
            <a:p>
              <a:r>
                <a:rPr lang="en-US" altLang="zh-CN" sz="2000">
                  <a:latin typeface="Tahoma" pitchFamily="34" charset="0"/>
                </a:rPr>
                <a:t>Peer</a:t>
              </a:r>
            </a:p>
          </p:txBody>
        </p:sp>
        <p:sp>
          <p:nvSpPr>
            <p:cNvPr id="33815" name="Text Box 29"/>
            <p:cNvSpPr txBox="1">
              <a:spLocks noChangeArrowheads="1"/>
            </p:cNvSpPr>
            <p:nvPr/>
          </p:nvSpPr>
          <p:spPr bwMode="auto">
            <a:xfrm>
              <a:off x="4176" y="3891"/>
              <a:ext cx="494" cy="353"/>
            </a:xfrm>
            <a:prstGeom prst="rect">
              <a:avLst/>
            </a:prstGeom>
            <a:noFill/>
            <a:ln w="9525">
              <a:noFill/>
              <a:miter lim="800000"/>
              <a:headEnd/>
              <a:tailEnd/>
            </a:ln>
          </p:spPr>
          <p:txBody>
            <a:bodyPr wrap="none">
              <a:spAutoFit/>
            </a:bodyPr>
            <a:lstStyle/>
            <a:p>
              <a:r>
                <a:rPr lang="en-US" altLang="zh-CN" sz="2000">
                  <a:latin typeface="Tahoma" pitchFamily="34" charset="0"/>
                </a:rPr>
                <a:t>Peer</a:t>
              </a:r>
            </a:p>
          </p:txBody>
        </p:sp>
        <p:sp>
          <p:nvSpPr>
            <p:cNvPr id="33816" name="Text Box 30"/>
            <p:cNvSpPr txBox="1">
              <a:spLocks noChangeArrowheads="1"/>
            </p:cNvSpPr>
            <p:nvPr/>
          </p:nvSpPr>
          <p:spPr bwMode="auto">
            <a:xfrm>
              <a:off x="4176" y="2734"/>
              <a:ext cx="495" cy="354"/>
            </a:xfrm>
            <a:prstGeom prst="rect">
              <a:avLst/>
            </a:prstGeom>
            <a:noFill/>
            <a:ln w="9525">
              <a:noFill/>
              <a:miter lim="800000"/>
              <a:headEnd/>
              <a:tailEnd/>
            </a:ln>
          </p:spPr>
          <p:txBody>
            <a:bodyPr wrap="none">
              <a:spAutoFit/>
            </a:bodyPr>
            <a:lstStyle/>
            <a:p>
              <a:r>
                <a:rPr lang="en-US" altLang="zh-CN" sz="2000">
                  <a:latin typeface="Tahoma" pitchFamily="34" charset="0"/>
                </a:rPr>
                <a:t>Peer</a:t>
              </a:r>
            </a:p>
          </p:txBody>
        </p:sp>
        <p:sp>
          <p:nvSpPr>
            <p:cNvPr id="33817" name="Text Box 31"/>
            <p:cNvSpPr txBox="1">
              <a:spLocks noChangeArrowheads="1"/>
            </p:cNvSpPr>
            <p:nvPr/>
          </p:nvSpPr>
          <p:spPr bwMode="auto">
            <a:xfrm>
              <a:off x="2496" y="3216"/>
              <a:ext cx="791" cy="353"/>
            </a:xfrm>
            <a:prstGeom prst="rect">
              <a:avLst/>
            </a:prstGeom>
            <a:noFill/>
            <a:ln w="9525">
              <a:noFill/>
              <a:miter lim="800000"/>
              <a:headEnd/>
              <a:tailEnd/>
            </a:ln>
          </p:spPr>
          <p:txBody>
            <a:bodyPr wrap="none">
              <a:spAutoFit/>
            </a:bodyPr>
            <a:lstStyle/>
            <a:p>
              <a:r>
                <a:rPr lang="en-US" altLang="zh-CN" sz="2000">
                  <a:latin typeface="Tahoma" pitchFamily="34" charset="0"/>
                </a:rPr>
                <a:t>Internet</a:t>
              </a:r>
            </a:p>
          </p:txBody>
        </p:sp>
      </p:grpSp>
      <p:grpSp>
        <p:nvGrpSpPr>
          <p:cNvPr id="4" name="Group 32"/>
          <p:cNvGrpSpPr>
            <a:grpSpLocks/>
          </p:cNvGrpSpPr>
          <p:nvPr/>
        </p:nvGrpSpPr>
        <p:grpSpPr bwMode="auto">
          <a:xfrm>
            <a:off x="6588125" y="3284538"/>
            <a:ext cx="1916113" cy="3168650"/>
            <a:chOff x="4377" y="2463"/>
            <a:chExt cx="1207" cy="1466"/>
          </a:xfrm>
        </p:grpSpPr>
        <p:pic>
          <p:nvPicPr>
            <p:cNvPr id="33798" name="Picture 33" descr="kazaa_logo"/>
            <p:cNvPicPr>
              <a:picLocks noChangeAspect="1" noChangeArrowheads="1"/>
            </p:cNvPicPr>
            <p:nvPr/>
          </p:nvPicPr>
          <p:blipFill>
            <a:blip r:embed="rId2"/>
            <a:srcRect/>
            <a:stretch>
              <a:fillRect/>
            </a:stretch>
          </p:blipFill>
          <p:spPr bwMode="auto">
            <a:xfrm>
              <a:off x="4468" y="3732"/>
              <a:ext cx="1116" cy="197"/>
            </a:xfrm>
            <a:prstGeom prst="rect">
              <a:avLst/>
            </a:prstGeom>
            <a:noFill/>
            <a:ln w="9525">
              <a:noFill/>
              <a:miter lim="800000"/>
              <a:headEnd/>
              <a:tailEnd/>
            </a:ln>
          </p:spPr>
        </p:pic>
        <p:pic>
          <p:nvPicPr>
            <p:cNvPr id="33799" name="Picture 34" descr="lime_logo"/>
            <p:cNvPicPr>
              <a:picLocks noChangeAspect="1" noChangeArrowheads="1"/>
            </p:cNvPicPr>
            <p:nvPr/>
          </p:nvPicPr>
          <p:blipFill>
            <a:blip r:embed="rId3"/>
            <a:srcRect/>
            <a:stretch>
              <a:fillRect/>
            </a:stretch>
          </p:blipFill>
          <p:spPr bwMode="auto">
            <a:xfrm>
              <a:off x="4468" y="3134"/>
              <a:ext cx="1030" cy="387"/>
            </a:xfrm>
            <a:prstGeom prst="rect">
              <a:avLst/>
            </a:prstGeom>
            <a:noFill/>
            <a:ln w="9525">
              <a:noFill/>
              <a:miter lim="800000"/>
              <a:headEnd/>
              <a:tailEnd/>
            </a:ln>
          </p:spPr>
        </p:pic>
        <p:pic>
          <p:nvPicPr>
            <p:cNvPr id="33800" name="Picture 35" descr="napster_logo"/>
            <p:cNvPicPr>
              <a:picLocks noChangeAspect="1" noChangeArrowheads="1"/>
            </p:cNvPicPr>
            <p:nvPr/>
          </p:nvPicPr>
          <p:blipFill>
            <a:blip r:embed="rId4"/>
            <a:srcRect/>
            <a:stretch>
              <a:fillRect/>
            </a:stretch>
          </p:blipFill>
          <p:spPr bwMode="auto">
            <a:xfrm>
              <a:off x="4377" y="2463"/>
              <a:ext cx="1202" cy="650"/>
            </a:xfrm>
            <a:prstGeom prst="rect">
              <a:avLst/>
            </a:prstGeom>
            <a:noFill/>
            <a:ln w="9525">
              <a:noFill/>
              <a:miter lim="800000"/>
              <a:headEnd/>
              <a:tailEnd/>
            </a:ln>
          </p:spPr>
        </p:pic>
      </p:gr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zh-CN" altLang="en-US" sz="3200" smtClean="0"/>
              <a:t>重叠网</a:t>
            </a:r>
          </a:p>
        </p:txBody>
      </p:sp>
      <p:sp>
        <p:nvSpPr>
          <p:cNvPr id="399363" name="Rectangle 3"/>
          <p:cNvSpPr>
            <a:spLocks noGrp="1" noChangeArrowheads="1"/>
          </p:cNvSpPr>
          <p:nvPr>
            <p:ph type="body" sz="half" idx="4294967295"/>
          </p:nvPr>
        </p:nvSpPr>
        <p:spPr>
          <a:xfrm>
            <a:off x="0" y="1628775"/>
            <a:ext cx="4752975" cy="4537075"/>
          </a:xfrm>
        </p:spPr>
        <p:txBody>
          <a:bodyPr/>
          <a:lstStyle/>
          <a:p>
            <a:pPr eaLnBrk="1" hangingPunct="1"/>
            <a:r>
              <a:rPr lang="zh-CN" altLang="en-US" sz="2400" smtClean="0">
                <a:ea typeface="SimSun" pitchFamily="2" charset="-122"/>
              </a:rPr>
              <a:t>在网络上的建立一个逻辑网络</a:t>
            </a:r>
          </a:p>
          <a:p>
            <a:pPr eaLnBrk="1" hangingPunct="1"/>
            <a:r>
              <a:rPr lang="zh-CN" altLang="en-US" sz="2400" smtClean="0">
                <a:ea typeface="SimSun" pitchFamily="2" charset="-122"/>
              </a:rPr>
              <a:t>搜索在逻辑网络空间中进行</a:t>
            </a:r>
          </a:p>
        </p:txBody>
      </p:sp>
      <p:pic>
        <p:nvPicPr>
          <p:cNvPr id="399364" name="Picture 4" descr="j0285750"/>
          <p:cNvPicPr>
            <a:picLocks noChangeAspect="1" noChangeArrowheads="1"/>
          </p:cNvPicPr>
          <p:nvPr/>
        </p:nvPicPr>
        <p:blipFill>
          <a:blip r:embed="rId3"/>
          <a:srcRect/>
          <a:stretch>
            <a:fillRect/>
          </a:stretch>
        </p:blipFill>
        <p:spPr bwMode="auto">
          <a:xfrm>
            <a:off x="4724400" y="5427663"/>
            <a:ext cx="914400" cy="561975"/>
          </a:xfrm>
          <a:prstGeom prst="rect">
            <a:avLst/>
          </a:prstGeom>
          <a:noFill/>
          <a:ln w="9525">
            <a:noFill/>
            <a:miter lim="800000"/>
            <a:headEnd/>
            <a:tailEnd/>
          </a:ln>
        </p:spPr>
      </p:pic>
      <p:pic>
        <p:nvPicPr>
          <p:cNvPr id="399365" name="Picture 5" descr="powermac"/>
          <p:cNvPicPr>
            <a:picLocks noChangeAspect="1" noChangeArrowheads="1"/>
          </p:cNvPicPr>
          <p:nvPr/>
        </p:nvPicPr>
        <p:blipFill>
          <a:blip r:embed="rId4"/>
          <a:srcRect/>
          <a:stretch>
            <a:fillRect/>
          </a:stretch>
        </p:blipFill>
        <p:spPr bwMode="auto">
          <a:xfrm>
            <a:off x="6248400" y="5715000"/>
            <a:ext cx="762000" cy="762000"/>
          </a:xfrm>
          <a:prstGeom prst="rect">
            <a:avLst/>
          </a:prstGeom>
          <a:noFill/>
          <a:ln w="9525">
            <a:noFill/>
            <a:miter lim="800000"/>
            <a:headEnd/>
            <a:tailEnd/>
          </a:ln>
        </p:spPr>
      </p:pic>
      <p:pic>
        <p:nvPicPr>
          <p:cNvPr id="399366" name="Picture 6" descr="j0285758[1]"/>
          <p:cNvPicPr>
            <a:picLocks noChangeAspect="1" noChangeArrowheads="1"/>
          </p:cNvPicPr>
          <p:nvPr/>
        </p:nvPicPr>
        <p:blipFill>
          <a:blip r:embed="rId5"/>
          <a:srcRect/>
          <a:stretch>
            <a:fillRect/>
          </a:stretch>
        </p:blipFill>
        <p:spPr bwMode="auto">
          <a:xfrm>
            <a:off x="7010400" y="5029200"/>
            <a:ext cx="609600" cy="568325"/>
          </a:xfrm>
          <a:prstGeom prst="rect">
            <a:avLst/>
          </a:prstGeom>
          <a:noFill/>
          <a:ln w="9525">
            <a:noFill/>
            <a:miter lim="800000"/>
            <a:headEnd/>
            <a:tailEnd/>
          </a:ln>
        </p:spPr>
      </p:pic>
      <p:pic>
        <p:nvPicPr>
          <p:cNvPr id="399367" name="Picture 7" descr="powermac"/>
          <p:cNvPicPr>
            <a:picLocks noChangeAspect="1" noChangeArrowheads="1"/>
          </p:cNvPicPr>
          <p:nvPr/>
        </p:nvPicPr>
        <p:blipFill>
          <a:blip r:embed="rId4"/>
          <a:srcRect/>
          <a:stretch>
            <a:fillRect/>
          </a:stretch>
        </p:blipFill>
        <p:spPr bwMode="auto">
          <a:xfrm>
            <a:off x="5181600" y="4419600"/>
            <a:ext cx="762000" cy="762000"/>
          </a:xfrm>
          <a:prstGeom prst="rect">
            <a:avLst/>
          </a:prstGeom>
          <a:noFill/>
          <a:ln w="9525">
            <a:noFill/>
            <a:miter lim="800000"/>
            <a:headEnd/>
            <a:tailEnd/>
          </a:ln>
        </p:spPr>
      </p:pic>
      <p:pic>
        <p:nvPicPr>
          <p:cNvPr id="399368" name="Picture 8" descr="j0285758[1]"/>
          <p:cNvPicPr>
            <a:picLocks noChangeAspect="1" noChangeArrowheads="1"/>
          </p:cNvPicPr>
          <p:nvPr/>
        </p:nvPicPr>
        <p:blipFill>
          <a:blip r:embed="rId5"/>
          <a:srcRect/>
          <a:stretch>
            <a:fillRect/>
          </a:stretch>
        </p:blipFill>
        <p:spPr bwMode="auto">
          <a:xfrm>
            <a:off x="6248400" y="4267200"/>
            <a:ext cx="609600" cy="568325"/>
          </a:xfrm>
          <a:prstGeom prst="rect">
            <a:avLst/>
          </a:prstGeom>
          <a:noFill/>
          <a:ln w="9525">
            <a:noFill/>
            <a:miter lim="800000"/>
            <a:headEnd/>
            <a:tailEnd/>
          </a:ln>
        </p:spPr>
      </p:pic>
      <p:pic>
        <p:nvPicPr>
          <p:cNvPr id="399369" name="Picture 9" descr="j0285750"/>
          <p:cNvPicPr>
            <a:picLocks noChangeAspect="1" noChangeArrowheads="1"/>
          </p:cNvPicPr>
          <p:nvPr/>
        </p:nvPicPr>
        <p:blipFill>
          <a:blip r:embed="rId3"/>
          <a:srcRect/>
          <a:stretch>
            <a:fillRect/>
          </a:stretch>
        </p:blipFill>
        <p:spPr bwMode="auto">
          <a:xfrm>
            <a:off x="7391400" y="3810000"/>
            <a:ext cx="914400" cy="561975"/>
          </a:xfrm>
          <a:prstGeom prst="rect">
            <a:avLst/>
          </a:prstGeom>
          <a:noFill/>
          <a:ln w="19050">
            <a:noFill/>
            <a:miter lim="800000"/>
            <a:headEnd/>
            <a:tailEnd/>
          </a:ln>
        </p:spPr>
      </p:pic>
      <p:sp>
        <p:nvSpPr>
          <p:cNvPr id="71690" name="Line 10"/>
          <p:cNvSpPr>
            <a:spLocks noChangeShapeType="1"/>
          </p:cNvSpPr>
          <p:nvPr/>
        </p:nvSpPr>
        <p:spPr bwMode="auto">
          <a:xfrm flipV="1">
            <a:off x="5257800" y="5029200"/>
            <a:ext cx="152400" cy="381000"/>
          </a:xfrm>
          <a:prstGeom prst="line">
            <a:avLst/>
          </a:prstGeom>
          <a:noFill/>
          <a:ln w="19050">
            <a:solidFill>
              <a:schemeClr val="tx1"/>
            </a:solidFill>
            <a:round/>
            <a:headEnd/>
            <a:tailEnd/>
          </a:ln>
        </p:spPr>
        <p:txBody>
          <a:bodyPr/>
          <a:lstStyle/>
          <a:p>
            <a:endParaRPr lang="zh-CN" altLang="en-US"/>
          </a:p>
        </p:txBody>
      </p:sp>
      <p:sp>
        <p:nvSpPr>
          <p:cNvPr id="71691" name="Line 11"/>
          <p:cNvSpPr>
            <a:spLocks noChangeShapeType="1"/>
          </p:cNvSpPr>
          <p:nvPr/>
        </p:nvSpPr>
        <p:spPr bwMode="auto">
          <a:xfrm flipV="1">
            <a:off x="5276850" y="4781550"/>
            <a:ext cx="1109663" cy="628650"/>
          </a:xfrm>
          <a:prstGeom prst="line">
            <a:avLst/>
          </a:prstGeom>
          <a:noFill/>
          <a:ln w="19050">
            <a:solidFill>
              <a:schemeClr val="tx1"/>
            </a:solidFill>
            <a:round/>
            <a:headEnd/>
            <a:tailEnd/>
          </a:ln>
        </p:spPr>
        <p:txBody>
          <a:bodyPr/>
          <a:lstStyle/>
          <a:p>
            <a:endParaRPr lang="zh-CN" altLang="en-US"/>
          </a:p>
        </p:txBody>
      </p:sp>
      <p:sp>
        <p:nvSpPr>
          <p:cNvPr id="71692" name="Line 12"/>
          <p:cNvSpPr>
            <a:spLocks noChangeShapeType="1"/>
          </p:cNvSpPr>
          <p:nvPr/>
        </p:nvSpPr>
        <p:spPr bwMode="auto">
          <a:xfrm>
            <a:off x="6410325" y="4791075"/>
            <a:ext cx="14288" cy="1014413"/>
          </a:xfrm>
          <a:prstGeom prst="line">
            <a:avLst/>
          </a:prstGeom>
          <a:noFill/>
          <a:ln w="19050">
            <a:solidFill>
              <a:schemeClr val="tx1"/>
            </a:solidFill>
            <a:round/>
            <a:headEnd/>
            <a:tailEnd/>
          </a:ln>
        </p:spPr>
        <p:txBody>
          <a:bodyPr/>
          <a:lstStyle/>
          <a:p>
            <a:endParaRPr lang="zh-CN" altLang="en-US"/>
          </a:p>
        </p:txBody>
      </p:sp>
      <p:sp>
        <p:nvSpPr>
          <p:cNvPr id="71693" name="Line 13"/>
          <p:cNvSpPr>
            <a:spLocks noChangeShapeType="1"/>
          </p:cNvSpPr>
          <p:nvPr/>
        </p:nvSpPr>
        <p:spPr bwMode="auto">
          <a:xfrm flipV="1">
            <a:off x="6453188" y="5314950"/>
            <a:ext cx="590550" cy="476250"/>
          </a:xfrm>
          <a:prstGeom prst="line">
            <a:avLst/>
          </a:prstGeom>
          <a:noFill/>
          <a:ln w="19050">
            <a:solidFill>
              <a:schemeClr val="tx1"/>
            </a:solidFill>
            <a:round/>
            <a:headEnd/>
            <a:tailEnd/>
          </a:ln>
        </p:spPr>
        <p:txBody>
          <a:bodyPr/>
          <a:lstStyle/>
          <a:p>
            <a:endParaRPr lang="zh-CN" altLang="en-US"/>
          </a:p>
        </p:txBody>
      </p:sp>
      <p:sp>
        <p:nvSpPr>
          <p:cNvPr id="71694" name="Line 14"/>
          <p:cNvSpPr>
            <a:spLocks noChangeShapeType="1"/>
          </p:cNvSpPr>
          <p:nvPr/>
        </p:nvSpPr>
        <p:spPr bwMode="auto">
          <a:xfrm>
            <a:off x="6448425" y="4805363"/>
            <a:ext cx="571500" cy="476250"/>
          </a:xfrm>
          <a:prstGeom prst="line">
            <a:avLst/>
          </a:prstGeom>
          <a:noFill/>
          <a:ln w="19050">
            <a:solidFill>
              <a:schemeClr val="tx1"/>
            </a:solidFill>
            <a:round/>
            <a:headEnd/>
            <a:tailEnd/>
          </a:ln>
        </p:spPr>
        <p:txBody>
          <a:bodyPr/>
          <a:lstStyle/>
          <a:p>
            <a:endParaRPr lang="zh-CN" altLang="en-US"/>
          </a:p>
        </p:txBody>
      </p:sp>
      <p:sp>
        <p:nvSpPr>
          <p:cNvPr id="71695" name="Line 15"/>
          <p:cNvSpPr>
            <a:spLocks noChangeShapeType="1"/>
          </p:cNvSpPr>
          <p:nvPr/>
        </p:nvSpPr>
        <p:spPr bwMode="auto">
          <a:xfrm flipV="1">
            <a:off x="6767513" y="4243388"/>
            <a:ext cx="581025" cy="290512"/>
          </a:xfrm>
          <a:prstGeom prst="line">
            <a:avLst/>
          </a:prstGeom>
          <a:noFill/>
          <a:ln w="19050">
            <a:solidFill>
              <a:schemeClr val="tx1"/>
            </a:solidFill>
            <a:round/>
            <a:headEnd/>
            <a:tailEnd/>
          </a:ln>
        </p:spPr>
        <p:txBody>
          <a:bodyPr/>
          <a:lstStyle/>
          <a:p>
            <a:endParaRPr lang="zh-CN" altLang="en-US"/>
          </a:p>
        </p:txBody>
      </p:sp>
      <p:sp>
        <p:nvSpPr>
          <p:cNvPr id="71696" name="Line 16"/>
          <p:cNvSpPr>
            <a:spLocks noChangeShapeType="1"/>
          </p:cNvSpPr>
          <p:nvPr/>
        </p:nvSpPr>
        <p:spPr bwMode="auto">
          <a:xfrm flipH="1">
            <a:off x="7181850" y="4267200"/>
            <a:ext cx="171450" cy="742950"/>
          </a:xfrm>
          <a:prstGeom prst="line">
            <a:avLst/>
          </a:prstGeom>
          <a:noFill/>
          <a:ln w="19050">
            <a:solidFill>
              <a:schemeClr val="tx1"/>
            </a:solidFill>
            <a:round/>
            <a:headEnd/>
            <a:tailEnd/>
          </a:ln>
        </p:spPr>
        <p:txBody>
          <a:bodyPr/>
          <a:lstStyle/>
          <a:p>
            <a:endParaRPr lang="zh-CN" altLang="en-US"/>
          </a:p>
        </p:txBody>
      </p:sp>
      <p:sp>
        <p:nvSpPr>
          <p:cNvPr id="71697" name="Line 17"/>
          <p:cNvSpPr>
            <a:spLocks noChangeShapeType="1"/>
          </p:cNvSpPr>
          <p:nvPr/>
        </p:nvSpPr>
        <p:spPr bwMode="auto">
          <a:xfrm flipV="1">
            <a:off x="5686425" y="4757738"/>
            <a:ext cx="690563" cy="61912"/>
          </a:xfrm>
          <a:prstGeom prst="line">
            <a:avLst/>
          </a:prstGeom>
          <a:noFill/>
          <a:ln w="19050">
            <a:solidFill>
              <a:schemeClr val="tx1"/>
            </a:solidFill>
            <a:round/>
            <a:headEnd/>
            <a:tailEnd/>
          </a:ln>
        </p:spPr>
        <p:txBody>
          <a:bodyPr/>
          <a:lstStyle/>
          <a:p>
            <a:endParaRPr lang="zh-CN" altLang="en-US"/>
          </a:p>
        </p:txBody>
      </p:sp>
      <p:pic>
        <p:nvPicPr>
          <p:cNvPr id="399378" name="Picture 18" descr="morpheus"/>
          <p:cNvPicPr>
            <a:picLocks noChangeAspect="1" noChangeArrowheads="1"/>
          </p:cNvPicPr>
          <p:nvPr/>
        </p:nvPicPr>
        <p:blipFill>
          <a:blip r:embed="rId6"/>
          <a:srcRect/>
          <a:stretch>
            <a:fillRect/>
          </a:stretch>
        </p:blipFill>
        <p:spPr bwMode="auto">
          <a:xfrm>
            <a:off x="5181600" y="4572000"/>
            <a:ext cx="609600" cy="395288"/>
          </a:xfrm>
          <a:prstGeom prst="rect">
            <a:avLst/>
          </a:prstGeom>
          <a:noFill/>
          <a:ln w="9525">
            <a:noFill/>
            <a:miter lim="800000"/>
            <a:headEnd/>
            <a:tailEnd/>
          </a:ln>
        </p:spPr>
      </p:pic>
      <p:pic>
        <p:nvPicPr>
          <p:cNvPr id="71699" name="Picture 19" descr="bearshare"/>
          <p:cNvPicPr>
            <a:picLocks noChangeAspect="1" noChangeArrowheads="1"/>
          </p:cNvPicPr>
          <p:nvPr/>
        </p:nvPicPr>
        <p:blipFill>
          <a:blip r:embed="rId7"/>
          <a:srcRect/>
          <a:stretch>
            <a:fillRect/>
          </a:stretch>
        </p:blipFill>
        <p:spPr bwMode="auto">
          <a:xfrm>
            <a:off x="7543800" y="-2133600"/>
            <a:ext cx="476250" cy="476250"/>
          </a:xfrm>
          <a:prstGeom prst="rect">
            <a:avLst/>
          </a:prstGeom>
          <a:noFill/>
          <a:ln w="9525">
            <a:noFill/>
            <a:miter lim="800000"/>
            <a:headEnd/>
            <a:tailEnd/>
          </a:ln>
        </p:spPr>
      </p:pic>
      <p:pic>
        <p:nvPicPr>
          <p:cNvPr id="399380" name="Picture 20" descr="morpheus"/>
          <p:cNvPicPr>
            <a:picLocks noChangeAspect="1" noChangeArrowheads="1"/>
          </p:cNvPicPr>
          <p:nvPr/>
        </p:nvPicPr>
        <p:blipFill>
          <a:blip r:embed="rId6"/>
          <a:srcRect/>
          <a:stretch>
            <a:fillRect/>
          </a:stretch>
        </p:blipFill>
        <p:spPr bwMode="auto">
          <a:xfrm>
            <a:off x="7010400" y="5105400"/>
            <a:ext cx="609600" cy="395288"/>
          </a:xfrm>
          <a:prstGeom prst="rect">
            <a:avLst/>
          </a:prstGeom>
          <a:noFill/>
          <a:ln w="9525">
            <a:noFill/>
            <a:miter lim="800000"/>
            <a:headEnd/>
            <a:tailEnd/>
          </a:ln>
        </p:spPr>
      </p:pic>
      <p:pic>
        <p:nvPicPr>
          <p:cNvPr id="399381" name="Picture 21" descr="bearshare"/>
          <p:cNvPicPr>
            <a:picLocks noChangeAspect="1" noChangeArrowheads="1"/>
          </p:cNvPicPr>
          <p:nvPr/>
        </p:nvPicPr>
        <p:blipFill>
          <a:blip r:embed="rId7"/>
          <a:srcRect/>
          <a:stretch>
            <a:fillRect/>
          </a:stretch>
        </p:blipFill>
        <p:spPr bwMode="auto">
          <a:xfrm>
            <a:off x="7510463" y="3810000"/>
            <a:ext cx="476250" cy="476250"/>
          </a:xfrm>
          <a:prstGeom prst="rect">
            <a:avLst/>
          </a:prstGeom>
          <a:noFill/>
          <a:ln w="9525">
            <a:noFill/>
            <a:miter lim="800000"/>
            <a:headEnd/>
            <a:tailEnd/>
          </a:ln>
        </p:spPr>
      </p:pic>
      <p:pic>
        <p:nvPicPr>
          <p:cNvPr id="399382" name="Picture 22" descr="bearshare"/>
          <p:cNvPicPr>
            <a:picLocks noChangeAspect="1" noChangeArrowheads="1"/>
          </p:cNvPicPr>
          <p:nvPr/>
        </p:nvPicPr>
        <p:blipFill>
          <a:blip r:embed="rId7"/>
          <a:srcRect/>
          <a:stretch>
            <a:fillRect/>
          </a:stretch>
        </p:blipFill>
        <p:spPr bwMode="auto">
          <a:xfrm>
            <a:off x="6313488" y="4278313"/>
            <a:ext cx="476250" cy="476250"/>
          </a:xfrm>
          <a:prstGeom prst="rect">
            <a:avLst/>
          </a:prstGeom>
          <a:noFill/>
          <a:ln w="9525">
            <a:noFill/>
            <a:miter lim="800000"/>
            <a:headEnd/>
            <a:tailEnd/>
          </a:ln>
        </p:spPr>
      </p:pic>
      <p:sp>
        <p:nvSpPr>
          <p:cNvPr id="399383" name="Line 23"/>
          <p:cNvSpPr>
            <a:spLocks noChangeShapeType="1"/>
          </p:cNvSpPr>
          <p:nvPr/>
        </p:nvSpPr>
        <p:spPr bwMode="auto">
          <a:xfrm flipV="1">
            <a:off x="5791200" y="2314575"/>
            <a:ext cx="530225" cy="200025"/>
          </a:xfrm>
          <a:prstGeom prst="line">
            <a:avLst/>
          </a:prstGeom>
          <a:noFill/>
          <a:ln w="19050">
            <a:solidFill>
              <a:schemeClr val="tx1"/>
            </a:solidFill>
            <a:round/>
            <a:headEnd/>
            <a:tailEnd/>
          </a:ln>
        </p:spPr>
        <p:txBody>
          <a:bodyPr/>
          <a:lstStyle/>
          <a:p>
            <a:endParaRPr lang="zh-CN" altLang="en-US"/>
          </a:p>
        </p:txBody>
      </p:sp>
      <p:sp>
        <p:nvSpPr>
          <p:cNvPr id="399384" name="Line 24"/>
          <p:cNvSpPr>
            <a:spLocks noChangeShapeType="1"/>
          </p:cNvSpPr>
          <p:nvPr/>
        </p:nvSpPr>
        <p:spPr bwMode="auto">
          <a:xfrm>
            <a:off x="6694488" y="2417763"/>
            <a:ext cx="384175" cy="433387"/>
          </a:xfrm>
          <a:prstGeom prst="line">
            <a:avLst/>
          </a:prstGeom>
          <a:noFill/>
          <a:ln w="19050">
            <a:solidFill>
              <a:schemeClr val="tx1"/>
            </a:solidFill>
            <a:round/>
            <a:headEnd/>
            <a:tailEnd/>
          </a:ln>
        </p:spPr>
        <p:txBody>
          <a:bodyPr/>
          <a:lstStyle/>
          <a:p>
            <a:endParaRPr lang="zh-CN" altLang="en-US"/>
          </a:p>
        </p:txBody>
      </p:sp>
      <p:sp>
        <p:nvSpPr>
          <p:cNvPr id="399385" name="Line 25"/>
          <p:cNvSpPr>
            <a:spLocks noChangeShapeType="1"/>
          </p:cNvSpPr>
          <p:nvPr/>
        </p:nvSpPr>
        <p:spPr bwMode="auto">
          <a:xfrm flipH="1" flipV="1">
            <a:off x="5768975" y="2601913"/>
            <a:ext cx="1263650" cy="423862"/>
          </a:xfrm>
          <a:prstGeom prst="line">
            <a:avLst/>
          </a:prstGeom>
          <a:noFill/>
          <a:ln w="19050">
            <a:solidFill>
              <a:schemeClr val="tx1"/>
            </a:solidFill>
            <a:round/>
            <a:headEnd/>
            <a:tailEnd/>
          </a:ln>
        </p:spPr>
        <p:txBody>
          <a:bodyPr/>
          <a:lstStyle/>
          <a:p>
            <a:endParaRPr lang="zh-CN" altLang="en-US"/>
          </a:p>
        </p:txBody>
      </p:sp>
      <p:sp>
        <p:nvSpPr>
          <p:cNvPr id="399386" name="Line 26"/>
          <p:cNvSpPr>
            <a:spLocks noChangeShapeType="1"/>
          </p:cNvSpPr>
          <p:nvPr/>
        </p:nvSpPr>
        <p:spPr bwMode="auto">
          <a:xfrm flipV="1">
            <a:off x="7261225" y="1981200"/>
            <a:ext cx="358775" cy="858838"/>
          </a:xfrm>
          <a:prstGeom prst="line">
            <a:avLst/>
          </a:prstGeom>
          <a:noFill/>
          <a:ln w="19050">
            <a:solidFill>
              <a:schemeClr val="tx1"/>
            </a:solidFill>
            <a:round/>
            <a:headEnd/>
            <a:tailE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99367"/>
                                        </p:tgtEl>
                                        <p:attrNameLst>
                                          <p:attrName>style.opacity</p:attrName>
                                        </p:attrNameLst>
                                      </p:cBhvr>
                                      <p:to>
                                        <p:strVal val="0.4"/>
                                      </p:to>
                                    </p:set>
                                    <p:animEffect filter="image" prLst="opacity: 0.4">
                                      <p:cBhvr rctx="IE">
                                        <p:cTn id="7" dur="indefinite"/>
                                        <p:tgtEl>
                                          <p:spTgt spid="399367"/>
                                        </p:tgtEl>
                                      </p:cBhvr>
                                    </p:animEffect>
                                  </p:childTnLst>
                                </p:cTn>
                              </p:par>
                              <p:par>
                                <p:cTn id="8" presetID="9" presetClass="emph" presetSubtype="0" nodeType="withEffect">
                                  <p:stCondLst>
                                    <p:cond delay="0"/>
                                  </p:stCondLst>
                                  <p:childTnLst>
                                    <p:set>
                                      <p:cBhvr rctx="PPT">
                                        <p:cTn id="9" dur="indefinite"/>
                                        <p:tgtEl>
                                          <p:spTgt spid="399368"/>
                                        </p:tgtEl>
                                        <p:attrNameLst>
                                          <p:attrName>style.opacity</p:attrName>
                                        </p:attrNameLst>
                                      </p:cBhvr>
                                      <p:to>
                                        <p:strVal val="0.4"/>
                                      </p:to>
                                    </p:set>
                                    <p:animEffect filter="image" prLst="opacity: 0.4">
                                      <p:cBhvr rctx="IE">
                                        <p:cTn id="10" dur="indefinite"/>
                                        <p:tgtEl>
                                          <p:spTgt spid="399368"/>
                                        </p:tgtEl>
                                      </p:cBhvr>
                                    </p:animEffect>
                                  </p:childTnLst>
                                </p:cTn>
                              </p:par>
                              <p:par>
                                <p:cTn id="11" presetID="9" presetClass="emph" presetSubtype="0" nodeType="withEffect">
                                  <p:stCondLst>
                                    <p:cond delay="0"/>
                                  </p:stCondLst>
                                  <p:childTnLst>
                                    <p:set>
                                      <p:cBhvr rctx="PPT">
                                        <p:cTn id="12" dur="indefinite"/>
                                        <p:tgtEl>
                                          <p:spTgt spid="399369"/>
                                        </p:tgtEl>
                                        <p:attrNameLst>
                                          <p:attrName>style.opacity</p:attrName>
                                        </p:attrNameLst>
                                      </p:cBhvr>
                                      <p:to>
                                        <p:strVal val="0.4"/>
                                      </p:to>
                                    </p:set>
                                    <p:animEffect filter="image" prLst="opacity: 0.4">
                                      <p:cBhvr rctx="IE">
                                        <p:cTn id="13" dur="indefinite"/>
                                        <p:tgtEl>
                                          <p:spTgt spid="399369"/>
                                        </p:tgtEl>
                                      </p:cBhvr>
                                    </p:animEffect>
                                  </p:childTnLst>
                                </p:cTn>
                              </p:par>
                              <p:par>
                                <p:cTn id="14" presetID="9" presetClass="emph" presetSubtype="0" nodeType="withEffect">
                                  <p:stCondLst>
                                    <p:cond delay="0"/>
                                  </p:stCondLst>
                                  <p:childTnLst>
                                    <p:set>
                                      <p:cBhvr rctx="PPT">
                                        <p:cTn id="15" dur="indefinite"/>
                                        <p:tgtEl>
                                          <p:spTgt spid="399366"/>
                                        </p:tgtEl>
                                        <p:attrNameLst>
                                          <p:attrName>style.opacity</p:attrName>
                                        </p:attrNameLst>
                                      </p:cBhvr>
                                      <p:to>
                                        <p:strVal val="0.4"/>
                                      </p:to>
                                    </p:set>
                                    <p:animEffect filter="image" prLst="opacity: 0.4">
                                      <p:cBhvr rctx="IE">
                                        <p:cTn id="16" dur="indefinite"/>
                                        <p:tgtEl>
                                          <p:spTgt spid="399366"/>
                                        </p:tgtEl>
                                      </p:cBhvr>
                                    </p:animEffect>
                                  </p:childTnLst>
                                </p:cTn>
                              </p:par>
                              <p:par>
                                <p:cTn id="17" presetID="9" presetClass="emph" presetSubtype="0" nodeType="withEffect">
                                  <p:stCondLst>
                                    <p:cond delay="0"/>
                                  </p:stCondLst>
                                  <p:childTnLst>
                                    <p:set>
                                      <p:cBhvr rctx="PPT">
                                        <p:cTn id="18" dur="indefinite"/>
                                        <p:tgtEl>
                                          <p:spTgt spid="399365"/>
                                        </p:tgtEl>
                                        <p:attrNameLst>
                                          <p:attrName>style.opacity</p:attrName>
                                        </p:attrNameLst>
                                      </p:cBhvr>
                                      <p:to>
                                        <p:strVal val="0.4"/>
                                      </p:to>
                                    </p:set>
                                    <p:animEffect filter="image" prLst="opacity: 0.4">
                                      <p:cBhvr rctx="IE">
                                        <p:cTn id="19" dur="indefinite"/>
                                        <p:tgtEl>
                                          <p:spTgt spid="399365"/>
                                        </p:tgtEl>
                                      </p:cBhvr>
                                    </p:animEffect>
                                  </p:childTnLst>
                                </p:cTn>
                              </p:par>
                              <p:par>
                                <p:cTn id="20" presetID="9" presetClass="emph" presetSubtype="0" nodeType="withEffect">
                                  <p:stCondLst>
                                    <p:cond delay="0"/>
                                  </p:stCondLst>
                                  <p:childTnLst>
                                    <p:set>
                                      <p:cBhvr rctx="PPT">
                                        <p:cTn id="21" dur="indefinite"/>
                                        <p:tgtEl>
                                          <p:spTgt spid="399364"/>
                                        </p:tgtEl>
                                        <p:attrNameLst>
                                          <p:attrName>style.opacity</p:attrName>
                                        </p:attrNameLst>
                                      </p:cBhvr>
                                      <p:to>
                                        <p:strVal val="0.4"/>
                                      </p:to>
                                    </p:set>
                                    <p:animEffect filter="image" prLst="opacity: 0.4">
                                      <p:cBhvr rctx="IE">
                                        <p:cTn id="22" dur="indefinite"/>
                                        <p:tgtEl>
                                          <p:spTgt spid="39936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99380"/>
                                        </p:tgtEl>
                                        <p:attrNameLst>
                                          <p:attrName>style.visibility</p:attrName>
                                        </p:attrNameLst>
                                      </p:cBhvr>
                                      <p:to>
                                        <p:strVal val="visible"/>
                                      </p:to>
                                    </p:set>
                                    <p:animEffect transition="in" filter="dissolve">
                                      <p:cBhvr>
                                        <p:cTn id="27" dur="1000"/>
                                        <p:tgtEl>
                                          <p:spTgt spid="399380"/>
                                        </p:tgtEl>
                                      </p:cBhvr>
                                    </p:animEffect>
                                  </p:childTnLst>
                                </p:cTn>
                              </p:par>
                              <p:par>
                                <p:cTn id="28" presetID="9" presetClass="entr" presetSubtype="0" fill="hold" nodeType="withEffect">
                                  <p:stCondLst>
                                    <p:cond delay="0"/>
                                  </p:stCondLst>
                                  <p:childTnLst>
                                    <p:set>
                                      <p:cBhvr>
                                        <p:cTn id="29" dur="1" fill="hold">
                                          <p:stCondLst>
                                            <p:cond delay="0"/>
                                          </p:stCondLst>
                                        </p:cTn>
                                        <p:tgtEl>
                                          <p:spTgt spid="399381"/>
                                        </p:tgtEl>
                                        <p:attrNameLst>
                                          <p:attrName>style.visibility</p:attrName>
                                        </p:attrNameLst>
                                      </p:cBhvr>
                                      <p:to>
                                        <p:strVal val="visible"/>
                                      </p:to>
                                    </p:set>
                                    <p:animEffect transition="in" filter="dissolve">
                                      <p:cBhvr>
                                        <p:cTn id="30" dur="1000"/>
                                        <p:tgtEl>
                                          <p:spTgt spid="399381"/>
                                        </p:tgtEl>
                                      </p:cBhvr>
                                    </p:animEffect>
                                  </p:childTnLst>
                                </p:cTn>
                              </p:par>
                              <p:par>
                                <p:cTn id="31" presetID="9" presetClass="entr" presetSubtype="0" fill="hold" nodeType="withEffect">
                                  <p:stCondLst>
                                    <p:cond delay="0"/>
                                  </p:stCondLst>
                                  <p:childTnLst>
                                    <p:set>
                                      <p:cBhvr>
                                        <p:cTn id="32" dur="1" fill="hold">
                                          <p:stCondLst>
                                            <p:cond delay="0"/>
                                          </p:stCondLst>
                                        </p:cTn>
                                        <p:tgtEl>
                                          <p:spTgt spid="399382"/>
                                        </p:tgtEl>
                                        <p:attrNameLst>
                                          <p:attrName>style.visibility</p:attrName>
                                        </p:attrNameLst>
                                      </p:cBhvr>
                                      <p:to>
                                        <p:strVal val="visible"/>
                                      </p:to>
                                    </p:set>
                                    <p:animEffect transition="in" filter="dissolve">
                                      <p:cBhvr>
                                        <p:cTn id="33" dur="1000"/>
                                        <p:tgtEl>
                                          <p:spTgt spid="399382"/>
                                        </p:tgtEl>
                                      </p:cBhvr>
                                    </p:animEffect>
                                  </p:childTnLst>
                                </p:cTn>
                              </p:par>
                              <p:par>
                                <p:cTn id="34" presetID="9" presetClass="entr" presetSubtype="0" fill="hold" nodeType="withEffect">
                                  <p:stCondLst>
                                    <p:cond delay="0"/>
                                  </p:stCondLst>
                                  <p:childTnLst>
                                    <p:set>
                                      <p:cBhvr>
                                        <p:cTn id="35" dur="1" fill="hold">
                                          <p:stCondLst>
                                            <p:cond delay="0"/>
                                          </p:stCondLst>
                                        </p:cTn>
                                        <p:tgtEl>
                                          <p:spTgt spid="399378"/>
                                        </p:tgtEl>
                                        <p:attrNameLst>
                                          <p:attrName>style.visibility</p:attrName>
                                        </p:attrNameLst>
                                      </p:cBhvr>
                                      <p:to>
                                        <p:strVal val="visible"/>
                                      </p:to>
                                    </p:set>
                                    <p:animEffect transition="in" filter="dissolve">
                                      <p:cBhvr>
                                        <p:cTn id="36" dur="1000"/>
                                        <p:tgtEl>
                                          <p:spTgt spid="399378"/>
                                        </p:tgtEl>
                                      </p:cBhvr>
                                    </p:animEffect>
                                  </p:childTnLst>
                                </p:cTn>
                              </p:par>
                            </p:childTnLst>
                          </p:cTn>
                        </p:par>
                      </p:childTnLst>
                    </p:cTn>
                  </p:par>
                  <p:par>
                    <p:cTn id="37" fill="hold">
                      <p:stCondLst>
                        <p:cond delay="indefinite"/>
                      </p:stCondLst>
                      <p:childTnLst>
                        <p:par>
                          <p:cTn id="38" fill="hold">
                            <p:stCondLst>
                              <p:cond delay="0"/>
                            </p:stCondLst>
                            <p:childTnLst>
                              <p:par>
                                <p:cTn id="39" presetID="64" presetClass="path" presetSubtype="0" accel="50000" decel="50000" fill="hold" nodeType="clickEffect">
                                  <p:stCondLst>
                                    <p:cond delay="0"/>
                                  </p:stCondLst>
                                  <p:childTnLst>
                                    <p:animMotion origin="layout" path="M 0.0 0.0  L 0.0 -0.3331  E" pathEditMode="relative" ptsTypes="">
                                      <p:cBhvr>
                                        <p:cTn id="40" dur="3000" fill="hold"/>
                                        <p:tgtEl>
                                          <p:spTgt spid="399378"/>
                                        </p:tgtEl>
                                        <p:attrNameLst>
                                          <p:attrName>ppt_x</p:attrName>
                                          <p:attrName>ppt_y</p:attrName>
                                        </p:attrNameLst>
                                      </p:cBhvr>
                                    </p:animMotion>
                                  </p:childTnLst>
                                </p:cTn>
                              </p:par>
                              <p:par>
                                <p:cTn id="41" presetID="64" presetClass="path" presetSubtype="0" accel="50000" decel="50000" fill="hold" nodeType="withEffect">
                                  <p:stCondLst>
                                    <p:cond delay="0"/>
                                  </p:stCondLst>
                                  <p:childTnLst>
                                    <p:animMotion origin="layout" path="M 0.0 0.0  L 0.0 -0.3331  E" pathEditMode="relative" ptsTypes="">
                                      <p:cBhvr>
                                        <p:cTn id="42" dur="3000" fill="hold"/>
                                        <p:tgtEl>
                                          <p:spTgt spid="399382"/>
                                        </p:tgtEl>
                                        <p:attrNameLst>
                                          <p:attrName>ppt_x</p:attrName>
                                          <p:attrName>ppt_y</p:attrName>
                                        </p:attrNameLst>
                                      </p:cBhvr>
                                    </p:animMotion>
                                  </p:childTnLst>
                                </p:cTn>
                              </p:par>
                              <p:par>
                                <p:cTn id="43" presetID="64" presetClass="path" presetSubtype="0" accel="50000" decel="50000" fill="hold" nodeType="withEffect">
                                  <p:stCondLst>
                                    <p:cond delay="0"/>
                                  </p:stCondLst>
                                  <p:childTnLst>
                                    <p:animMotion origin="layout" path="M 0.0 0.0  L 0.0 -0.3331  E" pathEditMode="relative" ptsTypes="">
                                      <p:cBhvr>
                                        <p:cTn id="44" dur="3000" fill="hold"/>
                                        <p:tgtEl>
                                          <p:spTgt spid="399381"/>
                                        </p:tgtEl>
                                        <p:attrNameLst>
                                          <p:attrName>ppt_x</p:attrName>
                                          <p:attrName>ppt_y</p:attrName>
                                        </p:attrNameLst>
                                      </p:cBhvr>
                                    </p:animMotion>
                                  </p:childTnLst>
                                </p:cTn>
                              </p:par>
                              <p:par>
                                <p:cTn id="45" presetID="64" presetClass="path" presetSubtype="0" accel="50000" decel="50000" fill="hold" nodeType="withEffect">
                                  <p:stCondLst>
                                    <p:cond delay="0"/>
                                  </p:stCondLst>
                                  <p:childTnLst>
                                    <p:animMotion origin="layout" path="M 0.0 0.0  L 0.0 -0.3331  E" pathEditMode="relative" ptsTypes="">
                                      <p:cBhvr>
                                        <p:cTn id="46" dur="3000" fill="hold"/>
                                        <p:tgtEl>
                                          <p:spTgt spid="399380"/>
                                        </p:tgtEl>
                                        <p:attrNameLst>
                                          <p:attrName>ppt_x</p:attrName>
                                          <p:attrName>ppt_y</p:attrName>
                                        </p:attrNameLst>
                                      </p:cBhvr>
                                    </p:animMotion>
                                  </p:childTnLst>
                                </p:cTn>
                              </p:par>
                            </p:childTnLst>
                          </p:cTn>
                        </p:par>
                        <p:par>
                          <p:cTn id="47" fill="hold">
                            <p:stCondLst>
                              <p:cond delay="3000"/>
                            </p:stCondLst>
                            <p:childTnLst>
                              <p:par>
                                <p:cTn id="48" presetID="9" presetClass="entr" presetSubtype="0" fill="hold" grpId="0" nodeType="afterEffect">
                                  <p:stCondLst>
                                    <p:cond delay="0"/>
                                  </p:stCondLst>
                                  <p:childTnLst>
                                    <p:set>
                                      <p:cBhvr>
                                        <p:cTn id="49" dur="1" fill="hold">
                                          <p:stCondLst>
                                            <p:cond delay="0"/>
                                          </p:stCondLst>
                                        </p:cTn>
                                        <p:tgtEl>
                                          <p:spTgt spid="399386"/>
                                        </p:tgtEl>
                                        <p:attrNameLst>
                                          <p:attrName>style.visibility</p:attrName>
                                        </p:attrNameLst>
                                      </p:cBhvr>
                                      <p:to>
                                        <p:strVal val="visible"/>
                                      </p:to>
                                    </p:set>
                                    <p:animEffect transition="in" filter="dissolve">
                                      <p:cBhvr>
                                        <p:cTn id="50" dur="500"/>
                                        <p:tgtEl>
                                          <p:spTgt spid="39938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99384"/>
                                        </p:tgtEl>
                                        <p:attrNameLst>
                                          <p:attrName>style.visibility</p:attrName>
                                        </p:attrNameLst>
                                      </p:cBhvr>
                                      <p:to>
                                        <p:strVal val="visible"/>
                                      </p:to>
                                    </p:set>
                                    <p:animEffect transition="in" filter="dissolve">
                                      <p:cBhvr>
                                        <p:cTn id="53" dur="500"/>
                                        <p:tgtEl>
                                          <p:spTgt spid="399384"/>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399383"/>
                                        </p:tgtEl>
                                        <p:attrNameLst>
                                          <p:attrName>style.visibility</p:attrName>
                                        </p:attrNameLst>
                                      </p:cBhvr>
                                      <p:to>
                                        <p:strVal val="visible"/>
                                      </p:to>
                                    </p:set>
                                    <p:animEffect transition="in" filter="dissolve">
                                      <p:cBhvr>
                                        <p:cTn id="56" dur="500"/>
                                        <p:tgtEl>
                                          <p:spTgt spid="39938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99385"/>
                                        </p:tgtEl>
                                        <p:attrNameLst>
                                          <p:attrName>style.visibility</p:attrName>
                                        </p:attrNameLst>
                                      </p:cBhvr>
                                      <p:to>
                                        <p:strVal val="visible"/>
                                      </p:to>
                                    </p:set>
                                    <p:animEffect transition="in" filter="dissolve">
                                      <p:cBhvr>
                                        <p:cTn id="59" dur="500"/>
                                        <p:tgtEl>
                                          <p:spTgt spid="399385"/>
                                        </p:tgtEl>
                                      </p:cBhvr>
                                    </p:animEffect>
                                  </p:childTnLst>
                                </p:cTn>
                              </p:par>
                              <p:par>
                                <p:cTn id="60" presetID="9" presetClass="emph" presetSubtype="0" nodeType="withEffect">
                                  <p:stCondLst>
                                    <p:cond delay="0"/>
                                  </p:stCondLst>
                                  <p:childTnLst>
                                    <p:set>
                                      <p:cBhvr rctx="PPT">
                                        <p:cTn id="61" dur="indefinite"/>
                                        <p:tgtEl>
                                          <p:spTgt spid="399364"/>
                                        </p:tgtEl>
                                        <p:attrNameLst>
                                          <p:attrName>style.opacity</p:attrName>
                                        </p:attrNameLst>
                                      </p:cBhvr>
                                      <p:to>
                                        <p:strVal val="1.0"/>
                                      </p:to>
                                    </p:set>
                                    <p:animEffect filter="image" prLst="opacity: 1.0">
                                      <p:cBhvr rctx="IE">
                                        <p:cTn id="62" dur="indefinite"/>
                                        <p:tgtEl>
                                          <p:spTgt spid="399364"/>
                                        </p:tgtEl>
                                      </p:cBhvr>
                                    </p:animEffect>
                                  </p:childTnLst>
                                </p:cTn>
                              </p:par>
                              <p:par>
                                <p:cTn id="63" presetID="9" presetClass="emph" presetSubtype="0" nodeType="withEffect">
                                  <p:stCondLst>
                                    <p:cond delay="0"/>
                                  </p:stCondLst>
                                  <p:childTnLst>
                                    <p:set>
                                      <p:cBhvr rctx="PPT">
                                        <p:cTn id="64" dur="indefinite"/>
                                        <p:tgtEl>
                                          <p:spTgt spid="399365"/>
                                        </p:tgtEl>
                                        <p:attrNameLst>
                                          <p:attrName>style.opacity</p:attrName>
                                        </p:attrNameLst>
                                      </p:cBhvr>
                                      <p:to>
                                        <p:strVal val="1.0"/>
                                      </p:to>
                                    </p:set>
                                    <p:animEffect filter="image" prLst="opacity: 1.0">
                                      <p:cBhvr rctx="IE">
                                        <p:cTn id="65" dur="indefinite"/>
                                        <p:tgtEl>
                                          <p:spTgt spid="399365"/>
                                        </p:tgtEl>
                                      </p:cBhvr>
                                    </p:animEffect>
                                  </p:childTnLst>
                                </p:cTn>
                              </p:par>
                              <p:par>
                                <p:cTn id="66" presetID="9" presetClass="emph" presetSubtype="0" nodeType="withEffect">
                                  <p:stCondLst>
                                    <p:cond delay="0"/>
                                  </p:stCondLst>
                                  <p:childTnLst>
                                    <p:set>
                                      <p:cBhvr rctx="PPT">
                                        <p:cTn id="67" dur="indefinite"/>
                                        <p:tgtEl>
                                          <p:spTgt spid="399366"/>
                                        </p:tgtEl>
                                        <p:attrNameLst>
                                          <p:attrName>style.opacity</p:attrName>
                                        </p:attrNameLst>
                                      </p:cBhvr>
                                      <p:to>
                                        <p:strVal val="1.0"/>
                                      </p:to>
                                    </p:set>
                                    <p:animEffect filter="image" prLst="opacity: 1.0">
                                      <p:cBhvr rctx="IE">
                                        <p:cTn id="68" dur="indefinite"/>
                                        <p:tgtEl>
                                          <p:spTgt spid="399366"/>
                                        </p:tgtEl>
                                      </p:cBhvr>
                                    </p:animEffect>
                                  </p:childTnLst>
                                </p:cTn>
                              </p:par>
                              <p:par>
                                <p:cTn id="69" presetID="9" presetClass="emph" presetSubtype="0" nodeType="withEffect">
                                  <p:stCondLst>
                                    <p:cond delay="0"/>
                                  </p:stCondLst>
                                  <p:childTnLst>
                                    <p:set>
                                      <p:cBhvr rctx="PPT">
                                        <p:cTn id="70" dur="indefinite"/>
                                        <p:tgtEl>
                                          <p:spTgt spid="399368"/>
                                        </p:tgtEl>
                                        <p:attrNameLst>
                                          <p:attrName>style.opacity</p:attrName>
                                        </p:attrNameLst>
                                      </p:cBhvr>
                                      <p:to>
                                        <p:strVal val="1.0"/>
                                      </p:to>
                                    </p:set>
                                    <p:animEffect filter="image" prLst="opacity: 1.0">
                                      <p:cBhvr rctx="IE">
                                        <p:cTn id="71" dur="indefinite"/>
                                        <p:tgtEl>
                                          <p:spTgt spid="399368"/>
                                        </p:tgtEl>
                                      </p:cBhvr>
                                    </p:animEffect>
                                  </p:childTnLst>
                                </p:cTn>
                              </p:par>
                              <p:par>
                                <p:cTn id="72" presetID="9" presetClass="emph" presetSubtype="0" nodeType="withEffect">
                                  <p:stCondLst>
                                    <p:cond delay="0"/>
                                  </p:stCondLst>
                                  <p:childTnLst>
                                    <p:set>
                                      <p:cBhvr rctx="PPT">
                                        <p:cTn id="73" dur="indefinite"/>
                                        <p:tgtEl>
                                          <p:spTgt spid="399369"/>
                                        </p:tgtEl>
                                        <p:attrNameLst>
                                          <p:attrName>style.opacity</p:attrName>
                                        </p:attrNameLst>
                                      </p:cBhvr>
                                      <p:to>
                                        <p:strVal val="1.0"/>
                                      </p:to>
                                    </p:set>
                                    <p:animEffect filter="image" prLst="opacity: 1.0">
                                      <p:cBhvr rctx="IE">
                                        <p:cTn id="74" dur="indefinite"/>
                                        <p:tgtEl>
                                          <p:spTgt spid="399369"/>
                                        </p:tgtEl>
                                      </p:cBhvr>
                                    </p:animEffect>
                                  </p:childTnLst>
                                </p:cTn>
                              </p:par>
                              <p:par>
                                <p:cTn id="75" presetID="9" presetClass="emph" presetSubtype="0" nodeType="withEffect">
                                  <p:stCondLst>
                                    <p:cond delay="0"/>
                                  </p:stCondLst>
                                  <p:childTnLst>
                                    <p:set>
                                      <p:cBhvr rctx="PPT">
                                        <p:cTn id="76" dur="indefinite"/>
                                        <p:tgtEl>
                                          <p:spTgt spid="399367"/>
                                        </p:tgtEl>
                                        <p:attrNameLst>
                                          <p:attrName>style.opacity</p:attrName>
                                        </p:attrNameLst>
                                      </p:cBhvr>
                                      <p:to>
                                        <p:strVal val="1.0"/>
                                      </p:to>
                                    </p:set>
                                    <p:animEffect filter="image" prLst="opacity: 1.0">
                                      <p:cBhvr rctx="IE">
                                        <p:cTn id="77" dur="indefinite"/>
                                        <p:tgtEl>
                                          <p:spTgt spid="39936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99363">
                                            <p:txEl>
                                              <p:pRg st="1" end="1"/>
                                            </p:txEl>
                                          </p:spTgt>
                                        </p:tgtEl>
                                        <p:attrNameLst>
                                          <p:attrName>style.visibility</p:attrName>
                                        </p:attrNameLst>
                                      </p:cBhvr>
                                      <p:to>
                                        <p:strVal val="visible"/>
                                      </p:to>
                                    </p:set>
                                    <p:animEffect transition="in" filter="fade">
                                      <p:cBhvr>
                                        <p:cTn id="82" dur="1000"/>
                                        <p:tgtEl>
                                          <p:spTgt spid="3993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3" grpId="0" animBg="1"/>
      <p:bldP spid="399384" grpId="0" animBg="1"/>
      <p:bldP spid="399385" grpId="0" animBg="1"/>
      <p:bldP spid="39938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sz="3200" dirty="0" smtClean="0">
                <a:ea typeface="SimSun" pitchFamily="2" charset="-122"/>
              </a:rPr>
              <a:t>无结构</a:t>
            </a:r>
            <a:r>
              <a:rPr lang="en-US" altLang="zh-CN" sz="3200" dirty="0" smtClean="0">
                <a:ea typeface="SimSun" pitchFamily="2" charset="-122"/>
              </a:rPr>
              <a:t>P2P</a:t>
            </a:r>
            <a:r>
              <a:rPr sz="3200" dirty="0" smtClean="0">
                <a:ea typeface="SimSun" pitchFamily="2" charset="-122"/>
              </a:rPr>
              <a:t>网络</a:t>
            </a:r>
            <a:r>
              <a:rPr lang="en-US" altLang="zh-CN" sz="3200" dirty="0" smtClean="0">
                <a:ea typeface="SimSun" pitchFamily="2" charset="-122"/>
              </a:rPr>
              <a:t>Ping/Pong Example</a:t>
            </a:r>
          </a:p>
        </p:txBody>
      </p:sp>
      <p:pic>
        <p:nvPicPr>
          <p:cNvPr id="76803" name="Picture 3" descr="packet"/>
          <p:cNvPicPr>
            <a:picLocks noChangeAspect="1" noChangeArrowheads="1"/>
          </p:cNvPicPr>
          <p:nvPr/>
        </p:nvPicPr>
        <p:blipFill>
          <a:blip r:embed="rId3"/>
          <a:srcRect/>
          <a:stretch>
            <a:fillRect/>
          </a:stretch>
        </p:blipFill>
        <p:spPr bwMode="auto">
          <a:xfrm>
            <a:off x="-4510088" y="-2324100"/>
            <a:ext cx="657225" cy="638175"/>
          </a:xfrm>
          <a:prstGeom prst="rect">
            <a:avLst/>
          </a:prstGeom>
          <a:noFill/>
          <a:ln w="9525">
            <a:noFill/>
            <a:miter lim="800000"/>
            <a:headEnd/>
            <a:tailEnd/>
          </a:ln>
        </p:spPr>
      </p:pic>
      <p:grpSp>
        <p:nvGrpSpPr>
          <p:cNvPr id="2" name="Group 4"/>
          <p:cNvGrpSpPr>
            <a:grpSpLocks/>
          </p:cNvGrpSpPr>
          <p:nvPr/>
        </p:nvGrpSpPr>
        <p:grpSpPr bwMode="auto">
          <a:xfrm>
            <a:off x="10077450" y="5486400"/>
            <a:ext cx="708025" cy="638175"/>
            <a:chOff x="324" y="1008"/>
            <a:chExt cx="446" cy="402"/>
          </a:xfrm>
        </p:grpSpPr>
        <p:pic>
          <p:nvPicPr>
            <p:cNvPr id="76836" name="Picture 5" descr="green packet"/>
            <p:cNvPicPr>
              <a:picLocks noChangeAspect="1" noChangeArrowheads="1"/>
            </p:cNvPicPr>
            <p:nvPr/>
          </p:nvPicPr>
          <p:blipFill>
            <a:blip r:embed="rId4"/>
            <a:srcRect/>
            <a:stretch>
              <a:fillRect/>
            </a:stretch>
          </p:blipFill>
          <p:spPr bwMode="auto">
            <a:xfrm>
              <a:off x="336" y="1008"/>
              <a:ext cx="414" cy="402"/>
            </a:xfrm>
            <a:prstGeom prst="rect">
              <a:avLst/>
            </a:prstGeom>
            <a:noFill/>
            <a:ln w="9525">
              <a:noFill/>
              <a:miter lim="800000"/>
              <a:headEnd/>
              <a:tailEnd/>
            </a:ln>
          </p:spPr>
        </p:pic>
        <p:sp>
          <p:nvSpPr>
            <p:cNvPr id="76837" name="Text Box 6"/>
            <p:cNvSpPr txBox="1">
              <a:spLocks noChangeArrowheads="1"/>
            </p:cNvSpPr>
            <p:nvPr/>
          </p:nvSpPr>
          <p:spPr bwMode="auto">
            <a:xfrm>
              <a:off x="324" y="1101"/>
              <a:ext cx="446" cy="192"/>
            </a:xfrm>
            <a:prstGeom prst="rect">
              <a:avLst/>
            </a:prstGeom>
            <a:noFill/>
            <a:ln w="9525">
              <a:noFill/>
              <a:miter lim="800000"/>
              <a:headEnd/>
              <a:tailEnd/>
            </a:ln>
          </p:spPr>
          <p:txBody>
            <a:bodyPr wrap="none">
              <a:spAutoFit/>
            </a:bodyPr>
            <a:lstStyle/>
            <a:p>
              <a:r>
                <a:rPr lang="en-US" altLang="zh-CN" sz="1400">
                  <a:solidFill>
                    <a:schemeClr val="bg1"/>
                  </a:solidFill>
                </a:rPr>
                <a:t>PONG</a:t>
              </a:r>
            </a:p>
          </p:txBody>
        </p:sp>
      </p:grpSp>
      <p:grpSp>
        <p:nvGrpSpPr>
          <p:cNvPr id="3" name="Group 7"/>
          <p:cNvGrpSpPr>
            <a:grpSpLocks/>
          </p:cNvGrpSpPr>
          <p:nvPr/>
        </p:nvGrpSpPr>
        <p:grpSpPr bwMode="auto">
          <a:xfrm>
            <a:off x="1295400" y="3505200"/>
            <a:ext cx="838200" cy="838200"/>
            <a:chOff x="4080" y="1968"/>
            <a:chExt cx="720" cy="720"/>
          </a:xfrm>
        </p:grpSpPr>
        <p:pic>
          <p:nvPicPr>
            <p:cNvPr id="76834" name="Picture 8"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76835" name="Picture 9"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grpSp>
        <p:nvGrpSpPr>
          <p:cNvPr id="4" name="Group 10"/>
          <p:cNvGrpSpPr>
            <a:grpSpLocks/>
          </p:cNvGrpSpPr>
          <p:nvPr/>
        </p:nvGrpSpPr>
        <p:grpSpPr bwMode="auto">
          <a:xfrm>
            <a:off x="3200400" y="2438400"/>
            <a:ext cx="990600" cy="666750"/>
            <a:chOff x="1488" y="3360"/>
            <a:chExt cx="816" cy="550"/>
          </a:xfrm>
        </p:grpSpPr>
        <p:pic>
          <p:nvPicPr>
            <p:cNvPr id="76832" name="Picture 11"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76833" name="Picture 12"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5" name="Group 13"/>
          <p:cNvGrpSpPr>
            <a:grpSpLocks/>
          </p:cNvGrpSpPr>
          <p:nvPr/>
        </p:nvGrpSpPr>
        <p:grpSpPr bwMode="auto">
          <a:xfrm>
            <a:off x="5105400" y="1524000"/>
            <a:ext cx="762000" cy="709613"/>
            <a:chOff x="2544" y="2016"/>
            <a:chExt cx="624" cy="582"/>
          </a:xfrm>
        </p:grpSpPr>
        <p:pic>
          <p:nvPicPr>
            <p:cNvPr id="76830" name="Picture 14"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76831" name="Picture 15"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6" name="Group 16"/>
          <p:cNvGrpSpPr>
            <a:grpSpLocks/>
          </p:cNvGrpSpPr>
          <p:nvPr/>
        </p:nvGrpSpPr>
        <p:grpSpPr bwMode="auto">
          <a:xfrm>
            <a:off x="7162800" y="1828800"/>
            <a:ext cx="838200" cy="838200"/>
            <a:chOff x="3072" y="912"/>
            <a:chExt cx="720" cy="720"/>
          </a:xfrm>
        </p:grpSpPr>
        <p:pic>
          <p:nvPicPr>
            <p:cNvPr id="76828" name="Picture 17" descr="powermac"/>
            <p:cNvPicPr>
              <a:picLocks noChangeAspect="1" noChangeArrowheads="1"/>
            </p:cNvPicPr>
            <p:nvPr/>
          </p:nvPicPr>
          <p:blipFill>
            <a:blip r:embed="rId5"/>
            <a:srcRect/>
            <a:stretch>
              <a:fillRect/>
            </a:stretch>
          </p:blipFill>
          <p:spPr bwMode="auto">
            <a:xfrm>
              <a:off x="3072" y="912"/>
              <a:ext cx="720" cy="720"/>
            </a:xfrm>
            <a:prstGeom prst="rect">
              <a:avLst/>
            </a:prstGeom>
            <a:noFill/>
            <a:ln w="9525">
              <a:noFill/>
              <a:miter lim="800000"/>
              <a:headEnd/>
              <a:tailEnd/>
            </a:ln>
          </p:spPr>
        </p:pic>
        <p:pic>
          <p:nvPicPr>
            <p:cNvPr id="76829" name="Picture 18" descr="morpheus"/>
            <p:cNvPicPr>
              <a:picLocks noChangeAspect="1" noChangeArrowheads="1"/>
            </p:cNvPicPr>
            <p:nvPr/>
          </p:nvPicPr>
          <p:blipFill>
            <a:blip r:embed="rId9"/>
            <a:srcRect/>
            <a:stretch>
              <a:fillRect/>
            </a:stretch>
          </p:blipFill>
          <p:spPr bwMode="auto">
            <a:xfrm>
              <a:off x="3120" y="1104"/>
              <a:ext cx="528" cy="342"/>
            </a:xfrm>
            <a:prstGeom prst="rect">
              <a:avLst/>
            </a:prstGeom>
            <a:noFill/>
            <a:ln w="9525">
              <a:noFill/>
              <a:miter lim="800000"/>
              <a:headEnd/>
              <a:tailEnd/>
            </a:ln>
          </p:spPr>
        </p:pic>
      </p:grpSp>
      <p:grpSp>
        <p:nvGrpSpPr>
          <p:cNvPr id="7" name="Group 19"/>
          <p:cNvGrpSpPr>
            <a:grpSpLocks/>
          </p:cNvGrpSpPr>
          <p:nvPr/>
        </p:nvGrpSpPr>
        <p:grpSpPr bwMode="auto">
          <a:xfrm>
            <a:off x="1524000" y="1524000"/>
            <a:ext cx="914400" cy="665163"/>
            <a:chOff x="1248" y="2304"/>
            <a:chExt cx="816" cy="502"/>
          </a:xfrm>
        </p:grpSpPr>
        <p:pic>
          <p:nvPicPr>
            <p:cNvPr id="76826" name="Picture 20" descr="j0285750"/>
            <p:cNvPicPr>
              <a:picLocks noChangeAspect="1" noChangeArrowheads="1"/>
            </p:cNvPicPr>
            <p:nvPr/>
          </p:nvPicPr>
          <p:blipFill>
            <a:blip r:embed="rId7"/>
            <a:srcRect/>
            <a:stretch>
              <a:fillRect/>
            </a:stretch>
          </p:blipFill>
          <p:spPr bwMode="auto">
            <a:xfrm>
              <a:off x="1248" y="2304"/>
              <a:ext cx="816" cy="502"/>
            </a:xfrm>
            <a:prstGeom prst="rect">
              <a:avLst/>
            </a:prstGeom>
            <a:noFill/>
            <a:ln w="9525">
              <a:noFill/>
              <a:miter lim="800000"/>
              <a:headEnd/>
              <a:tailEnd/>
            </a:ln>
          </p:spPr>
        </p:pic>
        <p:pic>
          <p:nvPicPr>
            <p:cNvPr id="76827" name="Picture 21" descr="morpheus"/>
            <p:cNvPicPr>
              <a:picLocks noChangeAspect="1" noChangeArrowheads="1"/>
            </p:cNvPicPr>
            <p:nvPr/>
          </p:nvPicPr>
          <p:blipFill>
            <a:blip r:embed="rId9"/>
            <a:srcRect/>
            <a:stretch>
              <a:fillRect/>
            </a:stretch>
          </p:blipFill>
          <p:spPr bwMode="auto">
            <a:xfrm>
              <a:off x="1344" y="2352"/>
              <a:ext cx="528" cy="342"/>
            </a:xfrm>
            <a:prstGeom prst="rect">
              <a:avLst/>
            </a:prstGeom>
            <a:noFill/>
            <a:ln w="9525">
              <a:noFill/>
              <a:miter lim="800000"/>
              <a:headEnd/>
              <a:tailEnd/>
            </a:ln>
          </p:spPr>
        </p:pic>
      </p:grpSp>
      <p:grpSp>
        <p:nvGrpSpPr>
          <p:cNvPr id="8" name="Group 22"/>
          <p:cNvGrpSpPr>
            <a:grpSpLocks/>
          </p:cNvGrpSpPr>
          <p:nvPr/>
        </p:nvGrpSpPr>
        <p:grpSpPr bwMode="auto">
          <a:xfrm>
            <a:off x="6553200" y="3886200"/>
            <a:ext cx="914400" cy="665163"/>
            <a:chOff x="1248" y="2304"/>
            <a:chExt cx="816" cy="502"/>
          </a:xfrm>
        </p:grpSpPr>
        <p:pic>
          <p:nvPicPr>
            <p:cNvPr id="76824" name="Picture 23" descr="j0285750"/>
            <p:cNvPicPr>
              <a:picLocks noChangeAspect="1" noChangeArrowheads="1"/>
            </p:cNvPicPr>
            <p:nvPr/>
          </p:nvPicPr>
          <p:blipFill>
            <a:blip r:embed="rId7"/>
            <a:srcRect/>
            <a:stretch>
              <a:fillRect/>
            </a:stretch>
          </p:blipFill>
          <p:spPr bwMode="auto">
            <a:xfrm>
              <a:off x="1248" y="2304"/>
              <a:ext cx="816" cy="502"/>
            </a:xfrm>
            <a:prstGeom prst="rect">
              <a:avLst/>
            </a:prstGeom>
            <a:noFill/>
            <a:ln w="9525">
              <a:noFill/>
              <a:miter lim="800000"/>
              <a:headEnd/>
              <a:tailEnd/>
            </a:ln>
          </p:spPr>
        </p:pic>
        <p:pic>
          <p:nvPicPr>
            <p:cNvPr id="76825" name="Picture 24" descr="morpheus"/>
            <p:cNvPicPr>
              <a:picLocks noChangeAspect="1" noChangeArrowheads="1"/>
            </p:cNvPicPr>
            <p:nvPr/>
          </p:nvPicPr>
          <p:blipFill>
            <a:blip r:embed="rId9"/>
            <a:srcRect/>
            <a:stretch>
              <a:fillRect/>
            </a:stretch>
          </p:blipFill>
          <p:spPr bwMode="auto">
            <a:xfrm>
              <a:off x="1344" y="2352"/>
              <a:ext cx="528" cy="342"/>
            </a:xfrm>
            <a:prstGeom prst="rect">
              <a:avLst/>
            </a:prstGeom>
            <a:noFill/>
            <a:ln w="9525">
              <a:noFill/>
              <a:miter lim="800000"/>
              <a:headEnd/>
              <a:tailEnd/>
            </a:ln>
          </p:spPr>
        </p:pic>
      </p:grpSp>
      <p:grpSp>
        <p:nvGrpSpPr>
          <p:cNvPr id="9" name="Group 25"/>
          <p:cNvGrpSpPr>
            <a:grpSpLocks/>
          </p:cNvGrpSpPr>
          <p:nvPr/>
        </p:nvGrpSpPr>
        <p:grpSpPr bwMode="auto">
          <a:xfrm>
            <a:off x="2971800" y="5105400"/>
            <a:ext cx="990600" cy="666750"/>
            <a:chOff x="1488" y="3360"/>
            <a:chExt cx="816" cy="550"/>
          </a:xfrm>
        </p:grpSpPr>
        <p:pic>
          <p:nvPicPr>
            <p:cNvPr id="76822" name="Picture 26"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76823" name="Picture 27"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10" name="Group 28"/>
          <p:cNvGrpSpPr>
            <a:grpSpLocks/>
          </p:cNvGrpSpPr>
          <p:nvPr/>
        </p:nvGrpSpPr>
        <p:grpSpPr bwMode="auto">
          <a:xfrm>
            <a:off x="5562600" y="5105400"/>
            <a:ext cx="838200" cy="838200"/>
            <a:chOff x="3072" y="912"/>
            <a:chExt cx="720" cy="720"/>
          </a:xfrm>
        </p:grpSpPr>
        <p:pic>
          <p:nvPicPr>
            <p:cNvPr id="76820" name="Picture 29" descr="powermac"/>
            <p:cNvPicPr>
              <a:picLocks noChangeAspect="1" noChangeArrowheads="1"/>
            </p:cNvPicPr>
            <p:nvPr/>
          </p:nvPicPr>
          <p:blipFill>
            <a:blip r:embed="rId5"/>
            <a:srcRect/>
            <a:stretch>
              <a:fillRect/>
            </a:stretch>
          </p:blipFill>
          <p:spPr bwMode="auto">
            <a:xfrm>
              <a:off x="3072" y="912"/>
              <a:ext cx="720" cy="720"/>
            </a:xfrm>
            <a:prstGeom prst="rect">
              <a:avLst/>
            </a:prstGeom>
            <a:noFill/>
            <a:ln w="9525">
              <a:noFill/>
              <a:miter lim="800000"/>
              <a:headEnd/>
              <a:tailEnd/>
            </a:ln>
          </p:spPr>
        </p:pic>
        <p:pic>
          <p:nvPicPr>
            <p:cNvPr id="76821" name="Picture 30" descr="morpheus"/>
            <p:cNvPicPr>
              <a:picLocks noChangeAspect="1" noChangeArrowheads="1"/>
            </p:cNvPicPr>
            <p:nvPr/>
          </p:nvPicPr>
          <p:blipFill>
            <a:blip r:embed="rId9"/>
            <a:srcRect/>
            <a:stretch>
              <a:fillRect/>
            </a:stretch>
          </p:blipFill>
          <p:spPr bwMode="auto">
            <a:xfrm>
              <a:off x="3120" y="1104"/>
              <a:ext cx="528" cy="342"/>
            </a:xfrm>
            <a:prstGeom prst="rect">
              <a:avLst/>
            </a:prstGeom>
            <a:noFill/>
            <a:ln w="9525">
              <a:noFill/>
              <a:miter lim="800000"/>
              <a:headEnd/>
              <a:tailEnd/>
            </a:ln>
          </p:spPr>
        </p:pic>
      </p:grpSp>
      <p:sp>
        <p:nvSpPr>
          <p:cNvPr id="76813" name="Line 31"/>
          <p:cNvSpPr>
            <a:spLocks noChangeShapeType="1"/>
          </p:cNvSpPr>
          <p:nvPr/>
        </p:nvSpPr>
        <p:spPr bwMode="auto">
          <a:xfrm>
            <a:off x="2362200" y="2133600"/>
            <a:ext cx="842963" cy="620713"/>
          </a:xfrm>
          <a:prstGeom prst="line">
            <a:avLst/>
          </a:prstGeom>
          <a:noFill/>
          <a:ln w="28575">
            <a:solidFill>
              <a:schemeClr val="tx1"/>
            </a:solidFill>
            <a:round/>
            <a:headEnd/>
            <a:tailEnd/>
          </a:ln>
        </p:spPr>
        <p:txBody>
          <a:bodyPr/>
          <a:lstStyle/>
          <a:p>
            <a:endParaRPr lang="zh-CN" altLang="en-US"/>
          </a:p>
        </p:txBody>
      </p:sp>
      <p:sp>
        <p:nvSpPr>
          <p:cNvPr id="76814" name="Line 32"/>
          <p:cNvSpPr>
            <a:spLocks noChangeShapeType="1"/>
          </p:cNvSpPr>
          <p:nvPr/>
        </p:nvSpPr>
        <p:spPr bwMode="auto">
          <a:xfrm flipV="1">
            <a:off x="1947863" y="2990850"/>
            <a:ext cx="1193800" cy="871538"/>
          </a:xfrm>
          <a:prstGeom prst="line">
            <a:avLst/>
          </a:prstGeom>
          <a:noFill/>
          <a:ln w="28575">
            <a:solidFill>
              <a:schemeClr val="tx1"/>
            </a:solidFill>
            <a:round/>
            <a:headEnd/>
            <a:tailEnd/>
          </a:ln>
        </p:spPr>
        <p:txBody>
          <a:bodyPr/>
          <a:lstStyle/>
          <a:p>
            <a:endParaRPr lang="zh-CN" altLang="en-US"/>
          </a:p>
        </p:txBody>
      </p:sp>
      <p:sp>
        <p:nvSpPr>
          <p:cNvPr id="76815" name="Line 33"/>
          <p:cNvSpPr>
            <a:spLocks noChangeShapeType="1"/>
          </p:cNvSpPr>
          <p:nvPr/>
        </p:nvSpPr>
        <p:spPr bwMode="auto">
          <a:xfrm flipH="1">
            <a:off x="3378200" y="3124200"/>
            <a:ext cx="203200" cy="1963738"/>
          </a:xfrm>
          <a:prstGeom prst="line">
            <a:avLst/>
          </a:prstGeom>
          <a:noFill/>
          <a:ln w="28575">
            <a:solidFill>
              <a:schemeClr val="tx1"/>
            </a:solidFill>
            <a:round/>
            <a:headEnd/>
            <a:tailEnd/>
          </a:ln>
        </p:spPr>
        <p:txBody>
          <a:bodyPr/>
          <a:lstStyle/>
          <a:p>
            <a:endParaRPr lang="zh-CN" altLang="en-US"/>
          </a:p>
        </p:txBody>
      </p:sp>
      <p:sp>
        <p:nvSpPr>
          <p:cNvPr id="76816" name="Line 34"/>
          <p:cNvSpPr>
            <a:spLocks noChangeShapeType="1"/>
          </p:cNvSpPr>
          <p:nvPr/>
        </p:nvSpPr>
        <p:spPr bwMode="auto">
          <a:xfrm flipV="1">
            <a:off x="3505200" y="2133600"/>
            <a:ext cx="1752600" cy="2971800"/>
          </a:xfrm>
          <a:prstGeom prst="line">
            <a:avLst/>
          </a:prstGeom>
          <a:noFill/>
          <a:ln w="28575">
            <a:solidFill>
              <a:schemeClr val="tx1"/>
            </a:solidFill>
            <a:round/>
            <a:headEnd/>
            <a:tailEnd/>
          </a:ln>
        </p:spPr>
        <p:txBody>
          <a:bodyPr/>
          <a:lstStyle/>
          <a:p>
            <a:endParaRPr lang="zh-CN" altLang="en-US"/>
          </a:p>
        </p:txBody>
      </p:sp>
      <p:sp>
        <p:nvSpPr>
          <p:cNvPr id="76817" name="Line 35"/>
          <p:cNvSpPr>
            <a:spLocks noChangeShapeType="1"/>
          </p:cNvSpPr>
          <p:nvPr/>
        </p:nvSpPr>
        <p:spPr bwMode="auto">
          <a:xfrm>
            <a:off x="5867400" y="1905000"/>
            <a:ext cx="1295400" cy="304800"/>
          </a:xfrm>
          <a:prstGeom prst="line">
            <a:avLst/>
          </a:prstGeom>
          <a:noFill/>
          <a:ln w="28575">
            <a:solidFill>
              <a:schemeClr val="tx1"/>
            </a:solidFill>
            <a:round/>
            <a:headEnd/>
            <a:tailEnd/>
          </a:ln>
        </p:spPr>
        <p:txBody>
          <a:bodyPr/>
          <a:lstStyle/>
          <a:p>
            <a:endParaRPr lang="zh-CN" altLang="en-US"/>
          </a:p>
        </p:txBody>
      </p:sp>
      <p:sp>
        <p:nvSpPr>
          <p:cNvPr id="76818" name="Line 36"/>
          <p:cNvSpPr>
            <a:spLocks noChangeShapeType="1"/>
          </p:cNvSpPr>
          <p:nvPr/>
        </p:nvSpPr>
        <p:spPr bwMode="auto">
          <a:xfrm>
            <a:off x="5791200" y="2286000"/>
            <a:ext cx="990600" cy="1524000"/>
          </a:xfrm>
          <a:prstGeom prst="line">
            <a:avLst/>
          </a:prstGeom>
          <a:noFill/>
          <a:ln w="28575">
            <a:solidFill>
              <a:schemeClr val="tx1"/>
            </a:solidFill>
            <a:round/>
            <a:headEnd/>
            <a:tailEnd/>
          </a:ln>
        </p:spPr>
        <p:txBody>
          <a:bodyPr/>
          <a:lstStyle/>
          <a:p>
            <a:endParaRPr lang="zh-CN" altLang="en-US"/>
          </a:p>
        </p:txBody>
      </p:sp>
      <p:sp>
        <p:nvSpPr>
          <p:cNvPr id="76819" name="Line 37"/>
          <p:cNvSpPr>
            <a:spLocks noChangeShapeType="1"/>
          </p:cNvSpPr>
          <p:nvPr/>
        </p:nvSpPr>
        <p:spPr bwMode="auto">
          <a:xfrm>
            <a:off x="4038600" y="5486400"/>
            <a:ext cx="1524000" cy="0"/>
          </a:xfrm>
          <a:prstGeom prst="line">
            <a:avLst/>
          </a:prstGeom>
          <a:noFill/>
          <a:ln w="28575">
            <a:solidFill>
              <a:schemeClr val="tx1"/>
            </a:solidFill>
            <a:round/>
            <a:headEnd/>
            <a:tailEnd/>
          </a:ln>
        </p:spPr>
        <p:txBody>
          <a:bodyPr/>
          <a:lstStyle/>
          <a:p>
            <a:endParaRPr lang="zh-CN" altLang="en-US"/>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ltLang="zh-CN" sz="3200" smtClean="0">
                <a:ea typeface="SimSun" pitchFamily="2" charset="-122"/>
              </a:rPr>
              <a:t>Ping/Pong Example</a:t>
            </a:r>
          </a:p>
        </p:txBody>
      </p:sp>
      <p:pic>
        <p:nvPicPr>
          <p:cNvPr id="77827" name="Picture 3" descr="packet"/>
          <p:cNvPicPr>
            <a:picLocks noChangeAspect="1" noChangeArrowheads="1"/>
          </p:cNvPicPr>
          <p:nvPr/>
        </p:nvPicPr>
        <p:blipFill>
          <a:blip r:embed="rId3"/>
          <a:srcRect/>
          <a:stretch>
            <a:fillRect/>
          </a:stretch>
        </p:blipFill>
        <p:spPr bwMode="auto">
          <a:xfrm>
            <a:off x="-4510088" y="-2324100"/>
            <a:ext cx="657225" cy="638175"/>
          </a:xfrm>
          <a:prstGeom prst="rect">
            <a:avLst/>
          </a:prstGeom>
          <a:noFill/>
          <a:ln w="9525">
            <a:noFill/>
            <a:miter lim="800000"/>
            <a:headEnd/>
            <a:tailEnd/>
          </a:ln>
        </p:spPr>
      </p:pic>
      <p:grpSp>
        <p:nvGrpSpPr>
          <p:cNvPr id="2" name="Group 4"/>
          <p:cNvGrpSpPr>
            <a:grpSpLocks/>
          </p:cNvGrpSpPr>
          <p:nvPr/>
        </p:nvGrpSpPr>
        <p:grpSpPr bwMode="auto">
          <a:xfrm>
            <a:off x="10077450" y="5486400"/>
            <a:ext cx="708025" cy="638175"/>
            <a:chOff x="324" y="1008"/>
            <a:chExt cx="446" cy="402"/>
          </a:xfrm>
        </p:grpSpPr>
        <p:pic>
          <p:nvPicPr>
            <p:cNvPr id="77864" name="Picture 5" descr="green packet"/>
            <p:cNvPicPr>
              <a:picLocks noChangeAspect="1" noChangeArrowheads="1"/>
            </p:cNvPicPr>
            <p:nvPr/>
          </p:nvPicPr>
          <p:blipFill>
            <a:blip r:embed="rId4"/>
            <a:srcRect/>
            <a:stretch>
              <a:fillRect/>
            </a:stretch>
          </p:blipFill>
          <p:spPr bwMode="auto">
            <a:xfrm>
              <a:off x="336" y="1008"/>
              <a:ext cx="414" cy="402"/>
            </a:xfrm>
            <a:prstGeom prst="rect">
              <a:avLst/>
            </a:prstGeom>
            <a:noFill/>
            <a:ln w="9525">
              <a:noFill/>
              <a:miter lim="800000"/>
              <a:headEnd/>
              <a:tailEnd/>
            </a:ln>
          </p:spPr>
        </p:pic>
        <p:sp>
          <p:nvSpPr>
            <p:cNvPr id="77865" name="Text Box 6"/>
            <p:cNvSpPr txBox="1">
              <a:spLocks noChangeArrowheads="1"/>
            </p:cNvSpPr>
            <p:nvPr/>
          </p:nvSpPr>
          <p:spPr bwMode="auto">
            <a:xfrm>
              <a:off x="324" y="1101"/>
              <a:ext cx="446" cy="192"/>
            </a:xfrm>
            <a:prstGeom prst="rect">
              <a:avLst/>
            </a:prstGeom>
            <a:noFill/>
            <a:ln w="9525">
              <a:noFill/>
              <a:miter lim="800000"/>
              <a:headEnd/>
              <a:tailEnd/>
            </a:ln>
          </p:spPr>
          <p:txBody>
            <a:bodyPr wrap="none">
              <a:spAutoFit/>
            </a:bodyPr>
            <a:lstStyle/>
            <a:p>
              <a:r>
                <a:rPr lang="en-US" altLang="zh-CN" sz="1400">
                  <a:solidFill>
                    <a:schemeClr val="bg1"/>
                  </a:solidFill>
                </a:rPr>
                <a:t>PONG</a:t>
              </a:r>
            </a:p>
          </p:txBody>
        </p:sp>
      </p:grpSp>
      <p:grpSp>
        <p:nvGrpSpPr>
          <p:cNvPr id="3" name="Group 7"/>
          <p:cNvGrpSpPr>
            <a:grpSpLocks/>
          </p:cNvGrpSpPr>
          <p:nvPr/>
        </p:nvGrpSpPr>
        <p:grpSpPr bwMode="auto">
          <a:xfrm>
            <a:off x="1295400" y="3505200"/>
            <a:ext cx="838200" cy="838200"/>
            <a:chOff x="4080" y="1968"/>
            <a:chExt cx="720" cy="720"/>
          </a:xfrm>
        </p:grpSpPr>
        <p:pic>
          <p:nvPicPr>
            <p:cNvPr id="77862" name="Picture 8"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77863" name="Picture 9"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grpSp>
        <p:nvGrpSpPr>
          <p:cNvPr id="4" name="Group 10"/>
          <p:cNvGrpSpPr>
            <a:grpSpLocks/>
          </p:cNvGrpSpPr>
          <p:nvPr/>
        </p:nvGrpSpPr>
        <p:grpSpPr bwMode="auto">
          <a:xfrm>
            <a:off x="3200400" y="2438400"/>
            <a:ext cx="990600" cy="666750"/>
            <a:chOff x="1488" y="3360"/>
            <a:chExt cx="816" cy="550"/>
          </a:xfrm>
        </p:grpSpPr>
        <p:pic>
          <p:nvPicPr>
            <p:cNvPr id="77860" name="Picture 11"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77861" name="Picture 12"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5" name="Group 13"/>
          <p:cNvGrpSpPr>
            <a:grpSpLocks/>
          </p:cNvGrpSpPr>
          <p:nvPr/>
        </p:nvGrpSpPr>
        <p:grpSpPr bwMode="auto">
          <a:xfrm>
            <a:off x="4876800" y="3810000"/>
            <a:ext cx="685800" cy="619125"/>
            <a:chOff x="3072" y="2832"/>
            <a:chExt cx="624" cy="582"/>
          </a:xfrm>
        </p:grpSpPr>
        <p:pic>
          <p:nvPicPr>
            <p:cNvPr id="77858" name="Picture 14" descr="j0285758[1]"/>
            <p:cNvPicPr>
              <a:picLocks noChangeAspect="1" noChangeArrowheads="1"/>
            </p:cNvPicPr>
            <p:nvPr/>
          </p:nvPicPr>
          <p:blipFill>
            <a:blip r:embed="rId8"/>
            <a:srcRect/>
            <a:stretch>
              <a:fillRect/>
            </a:stretch>
          </p:blipFill>
          <p:spPr bwMode="auto">
            <a:xfrm>
              <a:off x="3072" y="2832"/>
              <a:ext cx="624" cy="582"/>
            </a:xfrm>
            <a:prstGeom prst="rect">
              <a:avLst/>
            </a:prstGeom>
            <a:noFill/>
            <a:ln w="9525">
              <a:noFill/>
              <a:miter lim="800000"/>
              <a:headEnd/>
              <a:tailEnd/>
            </a:ln>
          </p:spPr>
        </p:pic>
        <p:pic>
          <p:nvPicPr>
            <p:cNvPr id="77859" name="Picture 15" descr="morpheus"/>
            <p:cNvPicPr>
              <a:picLocks noChangeAspect="1" noChangeArrowheads="1"/>
            </p:cNvPicPr>
            <p:nvPr/>
          </p:nvPicPr>
          <p:blipFill>
            <a:blip r:embed="rId9"/>
            <a:srcRect/>
            <a:stretch>
              <a:fillRect/>
            </a:stretch>
          </p:blipFill>
          <p:spPr bwMode="auto">
            <a:xfrm>
              <a:off x="3120" y="2928"/>
              <a:ext cx="528" cy="342"/>
            </a:xfrm>
            <a:prstGeom prst="rect">
              <a:avLst/>
            </a:prstGeom>
            <a:noFill/>
            <a:ln w="9525">
              <a:noFill/>
              <a:miter lim="800000"/>
              <a:headEnd/>
              <a:tailEnd/>
            </a:ln>
          </p:spPr>
        </p:pic>
      </p:grpSp>
      <p:grpSp>
        <p:nvGrpSpPr>
          <p:cNvPr id="6" name="Group 16"/>
          <p:cNvGrpSpPr>
            <a:grpSpLocks/>
          </p:cNvGrpSpPr>
          <p:nvPr/>
        </p:nvGrpSpPr>
        <p:grpSpPr bwMode="auto">
          <a:xfrm>
            <a:off x="5105400" y="1524000"/>
            <a:ext cx="762000" cy="709613"/>
            <a:chOff x="2544" y="2016"/>
            <a:chExt cx="624" cy="582"/>
          </a:xfrm>
        </p:grpSpPr>
        <p:pic>
          <p:nvPicPr>
            <p:cNvPr id="77856" name="Picture 17"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77857" name="Picture 18"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7" name="Group 19"/>
          <p:cNvGrpSpPr>
            <a:grpSpLocks/>
          </p:cNvGrpSpPr>
          <p:nvPr/>
        </p:nvGrpSpPr>
        <p:grpSpPr bwMode="auto">
          <a:xfrm>
            <a:off x="7162800" y="1828800"/>
            <a:ext cx="838200" cy="838200"/>
            <a:chOff x="3072" y="912"/>
            <a:chExt cx="720" cy="720"/>
          </a:xfrm>
        </p:grpSpPr>
        <p:pic>
          <p:nvPicPr>
            <p:cNvPr id="77854" name="Picture 20" descr="powermac"/>
            <p:cNvPicPr>
              <a:picLocks noChangeAspect="1" noChangeArrowheads="1"/>
            </p:cNvPicPr>
            <p:nvPr/>
          </p:nvPicPr>
          <p:blipFill>
            <a:blip r:embed="rId5"/>
            <a:srcRect/>
            <a:stretch>
              <a:fillRect/>
            </a:stretch>
          </p:blipFill>
          <p:spPr bwMode="auto">
            <a:xfrm>
              <a:off x="3072" y="912"/>
              <a:ext cx="720" cy="720"/>
            </a:xfrm>
            <a:prstGeom prst="rect">
              <a:avLst/>
            </a:prstGeom>
            <a:noFill/>
            <a:ln w="9525">
              <a:noFill/>
              <a:miter lim="800000"/>
              <a:headEnd/>
              <a:tailEnd/>
            </a:ln>
          </p:spPr>
        </p:pic>
        <p:pic>
          <p:nvPicPr>
            <p:cNvPr id="77855" name="Picture 21" descr="morpheus"/>
            <p:cNvPicPr>
              <a:picLocks noChangeAspect="1" noChangeArrowheads="1"/>
            </p:cNvPicPr>
            <p:nvPr/>
          </p:nvPicPr>
          <p:blipFill>
            <a:blip r:embed="rId9"/>
            <a:srcRect/>
            <a:stretch>
              <a:fillRect/>
            </a:stretch>
          </p:blipFill>
          <p:spPr bwMode="auto">
            <a:xfrm>
              <a:off x="3120" y="1104"/>
              <a:ext cx="528" cy="342"/>
            </a:xfrm>
            <a:prstGeom prst="rect">
              <a:avLst/>
            </a:prstGeom>
            <a:noFill/>
            <a:ln w="9525">
              <a:noFill/>
              <a:miter lim="800000"/>
              <a:headEnd/>
              <a:tailEnd/>
            </a:ln>
          </p:spPr>
        </p:pic>
      </p:grpSp>
      <p:grpSp>
        <p:nvGrpSpPr>
          <p:cNvPr id="8" name="Group 22"/>
          <p:cNvGrpSpPr>
            <a:grpSpLocks/>
          </p:cNvGrpSpPr>
          <p:nvPr/>
        </p:nvGrpSpPr>
        <p:grpSpPr bwMode="auto">
          <a:xfrm>
            <a:off x="1524000" y="1524000"/>
            <a:ext cx="914400" cy="665163"/>
            <a:chOff x="1248" y="2304"/>
            <a:chExt cx="816" cy="502"/>
          </a:xfrm>
        </p:grpSpPr>
        <p:pic>
          <p:nvPicPr>
            <p:cNvPr id="77852" name="Picture 23" descr="j0285750"/>
            <p:cNvPicPr>
              <a:picLocks noChangeAspect="1" noChangeArrowheads="1"/>
            </p:cNvPicPr>
            <p:nvPr/>
          </p:nvPicPr>
          <p:blipFill>
            <a:blip r:embed="rId7"/>
            <a:srcRect/>
            <a:stretch>
              <a:fillRect/>
            </a:stretch>
          </p:blipFill>
          <p:spPr bwMode="auto">
            <a:xfrm>
              <a:off x="1248" y="2304"/>
              <a:ext cx="816" cy="502"/>
            </a:xfrm>
            <a:prstGeom prst="rect">
              <a:avLst/>
            </a:prstGeom>
            <a:noFill/>
            <a:ln w="9525">
              <a:noFill/>
              <a:miter lim="800000"/>
              <a:headEnd/>
              <a:tailEnd/>
            </a:ln>
          </p:spPr>
        </p:pic>
        <p:pic>
          <p:nvPicPr>
            <p:cNvPr id="77853" name="Picture 24" descr="morpheus"/>
            <p:cNvPicPr>
              <a:picLocks noChangeAspect="1" noChangeArrowheads="1"/>
            </p:cNvPicPr>
            <p:nvPr/>
          </p:nvPicPr>
          <p:blipFill>
            <a:blip r:embed="rId9"/>
            <a:srcRect/>
            <a:stretch>
              <a:fillRect/>
            </a:stretch>
          </p:blipFill>
          <p:spPr bwMode="auto">
            <a:xfrm>
              <a:off x="1344" y="2352"/>
              <a:ext cx="528" cy="342"/>
            </a:xfrm>
            <a:prstGeom prst="rect">
              <a:avLst/>
            </a:prstGeom>
            <a:noFill/>
            <a:ln w="9525">
              <a:noFill/>
              <a:miter lim="800000"/>
              <a:headEnd/>
              <a:tailEnd/>
            </a:ln>
          </p:spPr>
        </p:pic>
      </p:grpSp>
      <p:grpSp>
        <p:nvGrpSpPr>
          <p:cNvPr id="9" name="Group 25"/>
          <p:cNvGrpSpPr>
            <a:grpSpLocks/>
          </p:cNvGrpSpPr>
          <p:nvPr/>
        </p:nvGrpSpPr>
        <p:grpSpPr bwMode="auto">
          <a:xfrm>
            <a:off x="6553200" y="3886200"/>
            <a:ext cx="914400" cy="665163"/>
            <a:chOff x="1248" y="2304"/>
            <a:chExt cx="816" cy="502"/>
          </a:xfrm>
        </p:grpSpPr>
        <p:pic>
          <p:nvPicPr>
            <p:cNvPr id="77850" name="Picture 26" descr="j0285750"/>
            <p:cNvPicPr>
              <a:picLocks noChangeAspect="1" noChangeArrowheads="1"/>
            </p:cNvPicPr>
            <p:nvPr/>
          </p:nvPicPr>
          <p:blipFill>
            <a:blip r:embed="rId7"/>
            <a:srcRect/>
            <a:stretch>
              <a:fillRect/>
            </a:stretch>
          </p:blipFill>
          <p:spPr bwMode="auto">
            <a:xfrm>
              <a:off x="1248" y="2304"/>
              <a:ext cx="816" cy="502"/>
            </a:xfrm>
            <a:prstGeom prst="rect">
              <a:avLst/>
            </a:prstGeom>
            <a:noFill/>
            <a:ln w="9525">
              <a:noFill/>
              <a:miter lim="800000"/>
              <a:headEnd/>
              <a:tailEnd/>
            </a:ln>
          </p:spPr>
        </p:pic>
        <p:pic>
          <p:nvPicPr>
            <p:cNvPr id="77851" name="Picture 27" descr="morpheus"/>
            <p:cNvPicPr>
              <a:picLocks noChangeAspect="1" noChangeArrowheads="1"/>
            </p:cNvPicPr>
            <p:nvPr/>
          </p:nvPicPr>
          <p:blipFill>
            <a:blip r:embed="rId9"/>
            <a:srcRect/>
            <a:stretch>
              <a:fillRect/>
            </a:stretch>
          </p:blipFill>
          <p:spPr bwMode="auto">
            <a:xfrm>
              <a:off x="1344" y="2352"/>
              <a:ext cx="528" cy="342"/>
            </a:xfrm>
            <a:prstGeom prst="rect">
              <a:avLst/>
            </a:prstGeom>
            <a:noFill/>
            <a:ln w="9525">
              <a:noFill/>
              <a:miter lim="800000"/>
              <a:headEnd/>
              <a:tailEnd/>
            </a:ln>
          </p:spPr>
        </p:pic>
      </p:grpSp>
      <p:grpSp>
        <p:nvGrpSpPr>
          <p:cNvPr id="10" name="Group 28"/>
          <p:cNvGrpSpPr>
            <a:grpSpLocks/>
          </p:cNvGrpSpPr>
          <p:nvPr/>
        </p:nvGrpSpPr>
        <p:grpSpPr bwMode="auto">
          <a:xfrm>
            <a:off x="2971800" y="5105400"/>
            <a:ext cx="990600" cy="666750"/>
            <a:chOff x="1488" y="3360"/>
            <a:chExt cx="816" cy="550"/>
          </a:xfrm>
        </p:grpSpPr>
        <p:pic>
          <p:nvPicPr>
            <p:cNvPr id="77848" name="Picture 29"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77849" name="Picture 30"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11" name="Group 31"/>
          <p:cNvGrpSpPr>
            <a:grpSpLocks/>
          </p:cNvGrpSpPr>
          <p:nvPr/>
        </p:nvGrpSpPr>
        <p:grpSpPr bwMode="auto">
          <a:xfrm>
            <a:off x="5562600" y="5105400"/>
            <a:ext cx="838200" cy="838200"/>
            <a:chOff x="3072" y="912"/>
            <a:chExt cx="720" cy="720"/>
          </a:xfrm>
        </p:grpSpPr>
        <p:pic>
          <p:nvPicPr>
            <p:cNvPr id="77846" name="Picture 32" descr="powermac"/>
            <p:cNvPicPr>
              <a:picLocks noChangeAspect="1" noChangeArrowheads="1"/>
            </p:cNvPicPr>
            <p:nvPr/>
          </p:nvPicPr>
          <p:blipFill>
            <a:blip r:embed="rId5"/>
            <a:srcRect/>
            <a:stretch>
              <a:fillRect/>
            </a:stretch>
          </p:blipFill>
          <p:spPr bwMode="auto">
            <a:xfrm>
              <a:off x="3072" y="912"/>
              <a:ext cx="720" cy="720"/>
            </a:xfrm>
            <a:prstGeom prst="rect">
              <a:avLst/>
            </a:prstGeom>
            <a:noFill/>
            <a:ln w="9525">
              <a:noFill/>
              <a:miter lim="800000"/>
              <a:headEnd/>
              <a:tailEnd/>
            </a:ln>
          </p:spPr>
        </p:pic>
        <p:pic>
          <p:nvPicPr>
            <p:cNvPr id="77847" name="Picture 33" descr="morpheus"/>
            <p:cNvPicPr>
              <a:picLocks noChangeAspect="1" noChangeArrowheads="1"/>
            </p:cNvPicPr>
            <p:nvPr/>
          </p:nvPicPr>
          <p:blipFill>
            <a:blip r:embed="rId9"/>
            <a:srcRect/>
            <a:stretch>
              <a:fillRect/>
            </a:stretch>
          </p:blipFill>
          <p:spPr bwMode="auto">
            <a:xfrm>
              <a:off x="3120" y="1104"/>
              <a:ext cx="528" cy="342"/>
            </a:xfrm>
            <a:prstGeom prst="rect">
              <a:avLst/>
            </a:prstGeom>
            <a:noFill/>
            <a:ln w="9525">
              <a:noFill/>
              <a:miter lim="800000"/>
              <a:headEnd/>
              <a:tailEnd/>
            </a:ln>
          </p:spPr>
        </p:pic>
      </p:grpSp>
      <p:sp>
        <p:nvSpPr>
          <p:cNvPr id="77838" name="Line 34"/>
          <p:cNvSpPr>
            <a:spLocks noChangeShapeType="1"/>
          </p:cNvSpPr>
          <p:nvPr/>
        </p:nvSpPr>
        <p:spPr bwMode="auto">
          <a:xfrm>
            <a:off x="2362200" y="2133600"/>
            <a:ext cx="842963" cy="620713"/>
          </a:xfrm>
          <a:prstGeom prst="line">
            <a:avLst/>
          </a:prstGeom>
          <a:noFill/>
          <a:ln w="28575">
            <a:solidFill>
              <a:schemeClr val="tx1"/>
            </a:solidFill>
            <a:round/>
            <a:headEnd/>
            <a:tailEnd/>
          </a:ln>
        </p:spPr>
        <p:txBody>
          <a:bodyPr/>
          <a:lstStyle/>
          <a:p>
            <a:endParaRPr lang="zh-CN" altLang="en-US"/>
          </a:p>
        </p:txBody>
      </p:sp>
      <p:sp>
        <p:nvSpPr>
          <p:cNvPr id="77839" name="Line 35"/>
          <p:cNvSpPr>
            <a:spLocks noChangeShapeType="1"/>
          </p:cNvSpPr>
          <p:nvPr/>
        </p:nvSpPr>
        <p:spPr bwMode="auto">
          <a:xfrm flipV="1">
            <a:off x="1947863" y="2990850"/>
            <a:ext cx="1193800" cy="871538"/>
          </a:xfrm>
          <a:prstGeom prst="line">
            <a:avLst/>
          </a:prstGeom>
          <a:noFill/>
          <a:ln w="28575">
            <a:solidFill>
              <a:schemeClr val="tx1"/>
            </a:solidFill>
            <a:round/>
            <a:headEnd/>
            <a:tailEnd/>
          </a:ln>
        </p:spPr>
        <p:txBody>
          <a:bodyPr/>
          <a:lstStyle/>
          <a:p>
            <a:endParaRPr lang="zh-CN" altLang="en-US"/>
          </a:p>
        </p:txBody>
      </p:sp>
      <p:sp>
        <p:nvSpPr>
          <p:cNvPr id="77840" name="Line 36"/>
          <p:cNvSpPr>
            <a:spLocks noChangeShapeType="1"/>
          </p:cNvSpPr>
          <p:nvPr/>
        </p:nvSpPr>
        <p:spPr bwMode="auto">
          <a:xfrm flipH="1">
            <a:off x="3378200" y="3124200"/>
            <a:ext cx="203200" cy="1963738"/>
          </a:xfrm>
          <a:prstGeom prst="line">
            <a:avLst/>
          </a:prstGeom>
          <a:noFill/>
          <a:ln w="28575">
            <a:solidFill>
              <a:schemeClr val="tx1"/>
            </a:solidFill>
            <a:round/>
            <a:headEnd/>
            <a:tailEnd/>
          </a:ln>
        </p:spPr>
        <p:txBody>
          <a:bodyPr/>
          <a:lstStyle/>
          <a:p>
            <a:endParaRPr lang="zh-CN" altLang="en-US"/>
          </a:p>
        </p:txBody>
      </p:sp>
      <p:sp>
        <p:nvSpPr>
          <p:cNvPr id="77841" name="Line 37"/>
          <p:cNvSpPr>
            <a:spLocks noChangeShapeType="1"/>
          </p:cNvSpPr>
          <p:nvPr/>
        </p:nvSpPr>
        <p:spPr bwMode="auto">
          <a:xfrm flipV="1">
            <a:off x="3505200" y="2133600"/>
            <a:ext cx="1752600" cy="2971800"/>
          </a:xfrm>
          <a:prstGeom prst="line">
            <a:avLst/>
          </a:prstGeom>
          <a:noFill/>
          <a:ln w="28575">
            <a:solidFill>
              <a:schemeClr val="tx1"/>
            </a:solidFill>
            <a:round/>
            <a:headEnd/>
            <a:tailEnd/>
          </a:ln>
        </p:spPr>
        <p:txBody>
          <a:bodyPr/>
          <a:lstStyle/>
          <a:p>
            <a:endParaRPr lang="zh-CN" altLang="en-US"/>
          </a:p>
        </p:txBody>
      </p:sp>
      <p:sp>
        <p:nvSpPr>
          <p:cNvPr id="77842" name="Line 38"/>
          <p:cNvSpPr>
            <a:spLocks noChangeShapeType="1"/>
          </p:cNvSpPr>
          <p:nvPr/>
        </p:nvSpPr>
        <p:spPr bwMode="auto">
          <a:xfrm>
            <a:off x="5867400" y="1905000"/>
            <a:ext cx="1295400" cy="304800"/>
          </a:xfrm>
          <a:prstGeom prst="line">
            <a:avLst/>
          </a:prstGeom>
          <a:noFill/>
          <a:ln w="28575">
            <a:solidFill>
              <a:schemeClr val="tx1"/>
            </a:solidFill>
            <a:round/>
            <a:headEnd/>
            <a:tailEnd/>
          </a:ln>
        </p:spPr>
        <p:txBody>
          <a:bodyPr/>
          <a:lstStyle/>
          <a:p>
            <a:endParaRPr lang="zh-CN" altLang="en-US"/>
          </a:p>
        </p:txBody>
      </p:sp>
      <p:sp>
        <p:nvSpPr>
          <p:cNvPr id="77843" name="Line 39"/>
          <p:cNvSpPr>
            <a:spLocks noChangeShapeType="1"/>
          </p:cNvSpPr>
          <p:nvPr/>
        </p:nvSpPr>
        <p:spPr bwMode="auto">
          <a:xfrm>
            <a:off x="5791200" y="2286000"/>
            <a:ext cx="990600" cy="1524000"/>
          </a:xfrm>
          <a:prstGeom prst="line">
            <a:avLst/>
          </a:prstGeom>
          <a:noFill/>
          <a:ln w="28575">
            <a:solidFill>
              <a:schemeClr val="tx1"/>
            </a:solidFill>
            <a:round/>
            <a:headEnd/>
            <a:tailEnd/>
          </a:ln>
        </p:spPr>
        <p:txBody>
          <a:bodyPr/>
          <a:lstStyle/>
          <a:p>
            <a:endParaRPr lang="zh-CN" altLang="en-US"/>
          </a:p>
        </p:txBody>
      </p:sp>
      <p:sp>
        <p:nvSpPr>
          <p:cNvPr id="77844" name="Line 40"/>
          <p:cNvSpPr>
            <a:spLocks noChangeShapeType="1"/>
          </p:cNvSpPr>
          <p:nvPr/>
        </p:nvSpPr>
        <p:spPr bwMode="auto">
          <a:xfrm>
            <a:off x="4038600" y="5486400"/>
            <a:ext cx="1524000" cy="0"/>
          </a:xfrm>
          <a:prstGeom prst="line">
            <a:avLst/>
          </a:prstGeom>
          <a:noFill/>
          <a:ln w="28575">
            <a:solidFill>
              <a:schemeClr val="tx1"/>
            </a:solidFill>
            <a:round/>
            <a:headEnd/>
            <a:tailEnd/>
          </a:ln>
        </p:spPr>
        <p:txBody>
          <a:bodyPr/>
          <a:lstStyle/>
          <a:p>
            <a:endParaRPr lang="zh-CN" altLang="en-US"/>
          </a:p>
        </p:txBody>
      </p:sp>
      <p:sp>
        <p:nvSpPr>
          <p:cNvPr id="409641" name="Line 41"/>
          <p:cNvSpPr>
            <a:spLocks noChangeShapeType="1"/>
          </p:cNvSpPr>
          <p:nvPr/>
        </p:nvSpPr>
        <p:spPr bwMode="auto">
          <a:xfrm flipV="1">
            <a:off x="3886200" y="4343400"/>
            <a:ext cx="1066800" cy="914400"/>
          </a:xfrm>
          <a:prstGeom prst="line">
            <a:avLst/>
          </a:prstGeom>
          <a:noFill/>
          <a:ln w="28575">
            <a:solidFill>
              <a:schemeClr val="tx1"/>
            </a:solidFill>
            <a:round/>
            <a:headEnd/>
            <a:tailEn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09641"/>
                                        </p:tgtEl>
                                        <p:attrNameLst>
                                          <p:attrName>style.visibility</p:attrName>
                                        </p:attrNameLst>
                                      </p:cBhvr>
                                      <p:to>
                                        <p:strVal val="visible"/>
                                      </p:to>
                                    </p:set>
                                    <p:animEffect transition="in" filter="dissolve">
                                      <p:cBhvr>
                                        <p:cTn id="15" dur="500"/>
                                        <p:tgtEl>
                                          <p:spTgt spid="409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zh-CN" sz="3200" smtClean="0">
                <a:ea typeface="SimSun" pitchFamily="2" charset="-122"/>
              </a:rPr>
              <a:t>Ping/Pong Example</a:t>
            </a:r>
          </a:p>
        </p:txBody>
      </p:sp>
      <p:pic>
        <p:nvPicPr>
          <p:cNvPr id="78851" name="Picture 3" descr="packet"/>
          <p:cNvPicPr>
            <a:picLocks noChangeAspect="1" noChangeArrowheads="1"/>
          </p:cNvPicPr>
          <p:nvPr/>
        </p:nvPicPr>
        <p:blipFill>
          <a:blip r:embed="rId3"/>
          <a:srcRect/>
          <a:stretch>
            <a:fillRect/>
          </a:stretch>
        </p:blipFill>
        <p:spPr bwMode="auto">
          <a:xfrm>
            <a:off x="-4510088" y="-2324100"/>
            <a:ext cx="657225" cy="638175"/>
          </a:xfrm>
          <a:prstGeom prst="rect">
            <a:avLst/>
          </a:prstGeom>
          <a:noFill/>
          <a:ln w="9525">
            <a:noFill/>
            <a:miter lim="800000"/>
            <a:headEnd/>
            <a:tailEnd/>
          </a:ln>
        </p:spPr>
      </p:pic>
      <p:grpSp>
        <p:nvGrpSpPr>
          <p:cNvPr id="2" name="Group 4"/>
          <p:cNvGrpSpPr>
            <a:grpSpLocks/>
          </p:cNvGrpSpPr>
          <p:nvPr/>
        </p:nvGrpSpPr>
        <p:grpSpPr bwMode="auto">
          <a:xfrm>
            <a:off x="10077450" y="5486400"/>
            <a:ext cx="708025" cy="638175"/>
            <a:chOff x="324" y="1008"/>
            <a:chExt cx="446" cy="402"/>
          </a:xfrm>
        </p:grpSpPr>
        <p:pic>
          <p:nvPicPr>
            <p:cNvPr id="78892" name="Picture 5" descr="green packet"/>
            <p:cNvPicPr>
              <a:picLocks noChangeAspect="1" noChangeArrowheads="1"/>
            </p:cNvPicPr>
            <p:nvPr/>
          </p:nvPicPr>
          <p:blipFill>
            <a:blip r:embed="rId4"/>
            <a:srcRect/>
            <a:stretch>
              <a:fillRect/>
            </a:stretch>
          </p:blipFill>
          <p:spPr bwMode="auto">
            <a:xfrm>
              <a:off x="336" y="1008"/>
              <a:ext cx="414" cy="402"/>
            </a:xfrm>
            <a:prstGeom prst="rect">
              <a:avLst/>
            </a:prstGeom>
            <a:noFill/>
            <a:ln w="9525">
              <a:noFill/>
              <a:miter lim="800000"/>
              <a:headEnd/>
              <a:tailEnd/>
            </a:ln>
          </p:spPr>
        </p:pic>
        <p:sp>
          <p:nvSpPr>
            <p:cNvPr id="78893" name="Text Box 6"/>
            <p:cNvSpPr txBox="1">
              <a:spLocks noChangeArrowheads="1"/>
            </p:cNvSpPr>
            <p:nvPr/>
          </p:nvSpPr>
          <p:spPr bwMode="auto">
            <a:xfrm>
              <a:off x="324" y="1101"/>
              <a:ext cx="446" cy="192"/>
            </a:xfrm>
            <a:prstGeom prst="rect">
              <a:avLst/>
            </a:prstGeom>
            <a:noFill/>
            <a:ln w="9525">
              <a:noFill/>
              <a:miter lim="800000"/>
              <a:headEnd/>
              <a:tailEnd/>
            </a:ln>
          </p:spPr>
          <p:txBody>
            <a:bodyPr wrap="none">
              <a:spAutoFit/>
            </a:bodyPr>
            <a:lstStyle/>
            <a:p>
              <a:r>
                <a:rPr lang="en-US" altLang="zh-CN" sz="1400">
                  <a:solidFill>
                    <a:schemeClr val="bg1"/>
                  </a:solidFill>
                </a:rPr>
                <a:t>PONG</a:t>
              </a:r>
            </a:p>
          </p:txBody>
        </p:sp>
      </p:grpSp>
      <p:grpSp>
        <p:nvGrpSpPr>
          <p:cNvPr id="3" name="Group 7"/>
          <p:cNvGrpSpPr>
            <a:grpSpLocks/>
          </p:cNvGrpSpPr>
          <p:nvPr/>
        </p:nvGrpSpPr>
        <p:grpSpPr bwMode="auto">
          <a:xfrm>
            <a:off x="1295400" y="1524000"/>
            <a:ext cx="6705600" cy="4419600"/>
            <a:chOff x="816" y="960"/>
            <a:chExt cx="4224" cy="2784"/>
          </a:xfrm>
        </p:grpSpPr>
        <p:grpSp>
          <p:nvGrpSpPr>
            <p:cNvPr id="4" name="Group 8"/>
            <p:cNvGrpSpPr>
              <a:grpSpLocks/>
            </p:cNvGrpSpPr>
            <p:nvPr/>
          </p:nvGrpSpPr>
          <p:grpSpPr bwMode="auto">
            <a:xfrm>
              <a:off x="816" y="2208"/>
              <a:ext cx="528" cy="528"/>
              <a:chOff x="4080" y="1968"/>
              <a:chExt cx="720" cy="720"/>
            </a:xfrm>
          </p:grpSpPr>
          <p:pic>
            <p:nvPicPr>
              <p:cNvPr id="78890" name="Picture 9"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78891" name="Picture 10"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grpSp>
          <p:nvGrpSpPr>
            <p:cNvPr id="5" name="Group 11"/>
            <p:cNvGrpSpPr>
              <a:grpSpLocks/>
            </p:cNvGrpSpPr>
            <p:nvPr/>
          </p:nvGrpSpPr>
          <p:grpSpPr bwMode="auto">
            <a:xfrm>
              <a:off x="2016" y="1536"/>
              <a:ext cx="624" cy="420"/>
              <a:chOff x="1488" y="3360"/>
              <a:chExt cx="816" cy="550"/>
            </a:xfrm>
          </p:grpSpPr>
          <p:pic>
            <p:nvPicPr>
              <p:cNvPr id="78888" name="Picture 12"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78889" name="Picture 13"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6" name="Group 14"/>
            <p:cNvGrpSpPr>
              <a:grpSpLocks/>
            </p:cNvGrpSpPr>
            <p:nvPr/>
          </p:nvGrpSpPr>
          <p:grpSpPr bwMode="auto">
            <a:xfrm>
              <a:off x="3072" y="2400"/>
              <a:ext cx="432" cy="390"/>
              <a:chOff x="3072" y="2832"/>
              <a:chExt cx="624" cy="582"/>
            </a:xfrm>
          </p:grpSpPr>
          <p:pic>
            <p:nvPicPr>
              <p:cNvPr id="78886" name="Picture 15" descr="j0285758[1]"/>
              <p:cNvPicPr>
                <a:picLocks noChangeAspect="1" noChangeArrowheads="1"/>
              </p:cNvPicPr>
              <p:nvPr/>
            </p:nvPicPr>
            <p:blipFill>
              <a:blip r:embed="rId8"/>
              <a:srcRect/>
              <a:stretch>
                <a:fillRect/>
              </a:stretch>
            </p:blipFill>
            <p:spPr bwMode="auto">
              <a:xfrm>
                <a:off x="3072" y="2832"/>
                <a:ext cx="624" cy="582"/>
              </a:xfrm>
              <a:prstGeom prst="rect">
                <a:avLst/>
              </a:prstGeom>
              <a:noFill/>
              <a:ln w="9525">
                <a:noFill/>
                <a:miter lim="800000"/>
                <a:headEnd/>
                <a:tailEnd/>
              </a:ln>
            </p:spPr>
          </p:pic>
          <p:pic>
            <p:nvPicPr>
              <p:cNvPr id="78887" name="Picture 16" descr="morpheus"/>
              <p:cNvPicPr>
                <a:picLocks noChangeAspect="1" noChangeArrowheads="1"/>
              </p:cNvPicPr>
              <p:nvPr/>
            </p:nvPicPr>
            <p:blipFill>
              <a:blip r:embed="rId9"/>
              <a:srcRect/>
              <a:stretch>
                <a:fillRect/>
              </a:stretch>
            </p:blipFill>
            <p:spPr bwMode="auto">
              <a:xfrm>
                <a:off x="3120" y="2928"/>
                <a:ext cx="528" cy="342"/>
              </a:xfrm>
              <a:prstGeom prst="rect">
                <a:avLst/>
              </a:prstGeom>
              <a:noFill/>
              <a:ln w="9525">
                <a:noFill/>
                <a:miter lim="800000"/>
                <a:headEnd/>
                <a:tailEnd/>
              </a:ln>
            </p:spPr>
          </p:pic>
        </p:grpSp>
        <p:grpSp>
          <p:nvGrpSpPr>
            <p:cNvPr id="7" name="Group 17"/>
            <p:cNvGrpSpPr>
              <a:grpSpLocks/>
            </p:cNvGrpSpPr>
            <p:nvPr/>
          </p:nvGrpSpPr>
          <p:grpSpPr bwMode="auto">
            <a:xfrm>
              <a:off x="3216" y="960"/>
              <a:ext cx="480" cy="447"/>
              <a:chOff x="2544" y="2016"/>
              <a:chExt cx="624" cy="582"/>
            </a:xfrm>
          </p:grpSpPr>
          <p:pic>
            <p:nvPicPr>
              <p:cNvPr id="78884" name="Picture 18"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78885" name="Picture 19"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8" name="Group 20"/>
            <p:cNvGrpSpPr>
              <a:grpSpLocks/>
            </p:cNvGrpSpPr>
            <p:nvPr/>
          </p:nvGrpSpPr>
          <p:grpSpPr bwMode="auto">
            <a:xfrm>
              <a:off x="4512" y="1152"/>
              <a:ext cx="528" cy="528"/>
              <a:chOff x="3072" y="912"/>
              <a:chExt cx="720" cy="720"/>
            </a:xfrm>
          </p:grpSpPr>
          <p:pic>
            <p:nvPicPr>
              <p:cNvPr id="78882" name="Picture 21" descr="powermac"/>
              <p:cNvPicPr>
                <a:picLocks noChangeAspect="1" noChangeArrowheads="1"/>
              </p:cNvPicPr>
              <p:nvPr/>
            </p:nvPicPr>
            <p:blipFill>
              <a:blip r:embed="rId5"/>
              <a:srcRect/>
              <a:stretch>
                <a:fillRect/>
              </a:stretch>
            </p:blipFill>
            <p:spPr bwMode="auto">
              <a:xfrm>
                <a:off x="3072" y="912"/>
                <a:ext cx="720" cy="720"/>
              </a:xfrm>
              <a:prstGeom prst="rect">
                <a:avLst/>
              </a:prstGeom>
              <a:noFill/>
              <a:ln w="9525">
                <a:noFill/>
                <a:miter lim="800000"/>
                <a:headEnd/>
                <a:tailEnd/>
              </a:ln>
            </p:spPr>
          </p:pic>
          <p:pic>
            <p:nvPicPr>
              <p:cNvPr id="78883" name="Picture 22" descr="morpheus"/>
              <p:cNvPicPr>
                <a:picLocks noChangeAspect="1" noChangeArrowheads="1"/>
              </p:cNvPicPr>
              <p:nvPr/>
            </p:nvPicPr>
            <p:blipFill>
              <a:blip r:embed="rId9"/>
              <a:srcRect/>
              <a:stretch>
                <a:fillRect/>
              </a:stretch>
            </p:blipFill>
            <p:spPr bwMode="auto">
              <a:xfrm>
                <a:off x="3120" y="1104"/>
                <a:ext cx="528" cy="342"/>
              </a:xfrm>
              <a:prstGeom prst="rect">
                <a:avLst/>
              </a:prstGeom>
              <a:noFill/>
              <a:ln w="9525">
                <a:noFill/>
                <a:miter lim="800000"/>
                <a:headEnd/>
                <a:tailEnd/>
              </a:ln>
            </p:spPr>
          </p:pic>
        </p:grpSp>
        <p:grpSp>
          <p:nvGrpSpPr>
            <p:cNvPr id="9" name="Group 23"/>
            <p:cNvGrpSpPr>
              <a:grpSpLocks/>
            </p:cNvGrpSpPr>
            <p:nvPr/>
          </p:nvGrpSpPr>
          <p:grpSpPr bwMode="auto">
            <a:xfrm>
              <a:off x="960" y="960"/>
              <a:ext cx="576" cy="419"/>
              <a:chOff x="1248" y="2304"/>
              <a:chExt cx="816" cy="502"/>
            </a:xfrm>
          </p:grpSpPr>
          <p:pic>
            <p:nvPicPr>
              <p:cNvPr id="78880" name="Picture 24" descr="j0285750"/>
              <p:cNvPicPr>
                <a:picLocks noChangeAspect="1" noChangeArrowheads="1"/>
              </p:cNvPicPr>
              <p:nvPr/>
            </p:nvPicPr>
            <p:blipFill>
              <a:blip r:embed="rId7"/>
              <a:srcRect/>
              <a:stretch>
                <a:fillRect/>
              </a:stretch>
            </p:blipFill>
            <p:spPr bwMode="auto">
              <a:xfrm>
                <a:off x="1248" y="2304"/>
                <a:ext cx="816" cy="502"/>
              </a:xfrm>
              <a:prstGeom prst="rect">
                <a:avLst/>
              </a:prstGeom>
              <a:noFill/>
              <a:ln w="9525">
                <a:noFill/>
                <a:miter lim="800000"/>
                <a:headEnd/>
                <a:tailEnd/>
              </a:ln>
            </p:spPr>
          </p:pic>
          <p:pic>
            <p:nvPicPr>
              <p:cNvPr id="78881" name="Picture 25" descr="morpheus"/>
              <p:cNvPicPr>
                <a:picLocks noChangeAspect="1" noChangeArrowheads="1"/>
              </p:cNvPicPr>
              <p:nvPr/>
            </p:nvPicPr>
            <p:blipFill>
              <a:blip r:embed="rId9"/>
              <a:srcRect/>
              <a:stretch>
                <a:fillRect/>
              </a:stretch>
            </p:blipFill>
            <p:spPr bwMode="auto">
              <a:xfrm>
                <a:off x="1344" y="2352"/>
                <a:ext cx="528" cy="342"/>
              </a:xfrm>
              <a:prstGeom prst="rect">
                <a:avLst/>
              </a:prstGeom>
              <a:noFill/>
              <a:ln w="9525">
                <a:noFill/>
                <a:miter lim="800000"/>
                <a:headEnd/>
                <a:tailEnd/>
              </a:ln>
            </p:spPr>
          </p:pic>
        </p:grpSp>
        <p:grpSp>
          <p:nvGrpSpPr>
            <p:cNvPr id="10" name="Group 26"/>
            <p:cNvGrpSpPr>
              <a:grpSpLocks/>
            </p:cNvGrpSpPr>
            <p:nvPr/>
          </p:nvGrpSpPr>
          <p:grpSpPr bwMode="auto">
            <a:xfrm>
              <a:off x="4128" y="2448"/>
              <a:ext cx="576" cy="419"/>
              <a:chOff x="1248" y="2304"/>
              <a:chExt cx="816" cy="502"/>
            </a:xfrm>
          </p:grpSpPr>
          <p:pic>
            <p:nvPicPr>
              <p:cNvPr id="78878" name="Picture 27" descr="j0285750"/>
              <p:cNvPicPr>
                <a:picLocks noChangeAspect="1" noChangeArrowheads="1"/>
              </p:cNvPicPr>
              <p:nvPr/>
            </p:nvPicPr>
            <p:blipFill>
              <a:blip r:embed="rId7"/>
              <a:srcRect/>
              <a:stretch>
                <a:fillRect/>
              </a:stretch>
            </p:blipFill>
            <p:spPr bwMode="auto">
              <a:xfrm>
                <a:off x="1248" y="2304"/>
                <a:ext cx="816" cy="502"/>
              </a:xfrm>
              <a:prstGeom prst="rect">
                <a:avLst/>
              </a:prstGeom>
              <a:noFill/>
              <a:ln w="9525">
                <a:noFill/>
                <a:miter lim="800000"/>
                <a:headEnd/>
                <a:tailEnd/>
              </a:ln>
            </p:spPr>
          </p:pic>
          <p:pic>
            <p:nvPicPr>
              <p:cNvPr id="78879" name="Picture 28" descr="morpheus"/>
              <p:cNvPicPr>
                <a:picLocks noChangeAspect="1" noChangeArrowheads="1"/>
              </p:cNvPicPr>
              <p:nvPr/>
            </p:nvPicPr>
            <p:blipFill>
              <a:blip r:embed="rId9"/>
              <a:srcRect/>
              <a:stretch>
                <a:fillRect/>
              </a:stretch>
            </p:blipFill>
            <p:spPr bwMode="auto">
              <a:xfrm>
                <a:off x="1344" y="2352"/>
                <a:ext cx="528" cy="342"/>
              </a:xfrm>
              <a:prstGeom prst="rect">
                <a:avLst/>
              </a:prstGeom>
              <a:noFill/>
              <a:ln w="9525">
                <a:noFill/>
                <a:miter lim="800000"/>
                <a:headEnd/>
                <a:tailEnd/>
              </a:ln>
            </p:spPr>
          </p:pic>
        </p:grpSp>
        <p:grpSp>
          <p:nvGrpSpPr>
            <p:cNvPr id="11" name="Group 29"/>
            <p:cNvGrpSpPr>
              <a:grpSpLocks/>
            </p:cNvGrpSpPr>
            <p:nvPr/>
          </p:nvGrpSpPr>
          <p:grpSpPr bwMode="auto">
            <a:xfrm>
              <a:off x="1872" y="3216"/>
              <a:ext cx="624" cy="420"/>
              <a:chOff x="1488" y="3360"/>
              <a:chExt cx="816" cy="550"/>
            </a:xfrm>
          </p:grpSpPr>
          <p:pic>
            <p:nvPicPr>
              <p:cNvPr id="78876" name="Picture 30"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78877" name="Picture 31"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12" name="Group 32"/>
            <p:cNvGrpSpPr>
              <a:grpSpLocks/>
            </p:cNvGrpSpPr>
            <p:nvPr/>
          </p:nvGrpSpPr>
          <p:grpSpPr bwMode="auto">
            <a:xfrm>
              <a:off x="3504" y="3216"/>
              <a:ext cx="528" cy="528"/>
              <a:chOff x="3072" y="912"/>
              <a:chExt cx="720" cy="720"/>
            </a:xfrm>
          </p:grpSpPr>
          <p:pic>
            <p:nvPicPr>
              <p:cNvPr id="78874" name="Picture 33" descr="powermac"/>
              <p:cNvPicPr>
                <a:picLocks noChangeAspect="1" noChangeArrowheads="1"/>
              </p:cNvPicPr>
              <p:nvPr/>
            </p:nvPicPr>
            <p:blipFill>
              <a:blip r:embed="rId5"/>
              <a:srcRect/>
              <a:stretch>
                <a:fillRect/>
              </a:stretch>
            </p:blipFill>
            <p:spPr bwMode="auto">
              <a:xfrm>
                <a:off x="3072" y="912"/>
                <a:ext cx="720" cy="720"/>
              </a:xfrm>
              <a:prstGeom prst="rect">
                <a:avLst/>
              </a:prstGeom>
              <a:noFill/>
              <a:ln w="9525">
                <a:noFill/>
                <a:miter lim="800000"/>
                <a:headEnd/>
                <a:tailEnd/>
              </a:ln>
            </p:spPr>
          </p:pic>
          <p:pic>
            <p:nvPicPr>
              <p:cNvPr id="78875" name="Picture 34" descr="morpheus"/>
              <p:cNvPicPr>
                <a:picLocks noChangeAspect="1" noChangeArrowheads="1"/>
              </p:cNvPicPr>
              <p:nvPr/>
            </p:nvPicPr>
            <p:blipFill>
              <a:blip r:embed="rId9"/>
              <a:srcRect/>
              <a:stretch>
                <a:fillRect/>
              </a:stretch>
            </p:blipFill>
            <p:spPr bwMode="auto">
              <a:xfrm>
                <a:off x="3120" y="1104"/>
                <a:ext cx="528" cy="342"/>
              </a:xfrm>
              <a:prstGeom prst="rect">
                <a:avLst/>
              </a:prstGeom>
              <a:noFill/>
              <a:ln w="9525">
                <a:noFill/>
                <a:miter lim="800000"/>
                <a:headEnd/>
                <a:tailEnd/>
              </a:ln>
            </p:spPr>
          </p:pic>
        </p:grpSp>
        <p:sp>
          <p:nvSpPr>
            <p:cNvPr id="78866" name="Line 35"/>
            <p:cNvSpPr>
              <a:spLocks noChangeShapeType="1"/>
            </p:cNvSpPr>
            <p:nvPr/>
          </p:nvSpPr>
          <p:spPr bwMode="auto">
            <a:xfrm>
              <a:off x="1488" y="1344"/>
              <a:ext cx="531" cy="391"/>
            </a:xfrm>
            <a:prstGeom prst="line">
              <a:avLst/>
            </a:prstGeom>
            <a:noFill/>
            <a:ln w="28575">
              <a:solidFill>
                <a:schemeClr val="tx1"/>
              </a:solidFill>
              <a:round/>
              <a:headEnd/>
              <a:tailEnd/>
            </a:ln>
          </p:spPr>
          <p:txBody>
            <a:bodyPr/>
            <a:lstStyle/>
            <a:p>
              <a:endParaRPr lang="zh-CN" altLang="en-US"/>
            </a:p>
          </p:txBody>
        </p:sp>
        <p:sp>
          <p:nvSpPr>
            <p:cNvPr id="78867" name="Line 36"/>
            <p:cNvSpPr>
              <a:spLocks noChangeShapeType="1"/>
            </p:cNvSpPr>
            <p:nvPr/>
          </p:nvSpPr>
          <p:spPr bwMode="auto">
            <a:xfrm flipV="1">
              <a:off x="1227" y="1884"/>
              <a:ext cx="752" cy="549"/>
            </a:xfrm>
            <a:prstGeom prst="line">
              <a:avLst/>
            </a:prstGeom>
            <a:noFill/>
            <a:ln w="28575">
              <a:solidFill>
                <a:schemeClr val="tx1"/>
              </a:solidFill>
              <a:round/>
              <a:headEnd/>
              <a:tailEnd/>
            </a:ln>
          </p:spPr>
          <p:txBody>
            <a:bodyPr/>
            <a:lstStyle/>
            <a:p>
              <a:endParaRPr lang="zh-CN" altLang="en-US"/>
            </a:p>
          </p:txBody>
        </p:sp>
        <p:sp>
          <p:nvSpPr>
            <p:cNvPr id="78868" name="Line 37"/>
            <p:cNvSpPr>
              <a:spLocks noChangeShapeType="1"/>
            </p:cNvSpPr>
            <p:nvPr/>
          </p:nvSpPr>
          <p:spPr bwMode="auto">
            <a:xfrm flipH="1">
              <a:off x="2128" y="1968"/>
              <a:ext cx="128" cy="1237"/>
            </a:xfrm>
            <a:prstGeom prst="line">
              <a:avLst/>
            </a:prstGeom>
            <a:noFill/>
            <a:ln w="28575">
              <a:solidFill>
                <a:schemeClr val="tx1"/>
              </a:solidFill>
              <a:round/>
              <a:headEnd/>
              <a:tailEnd/>
            </a:ln>
          </p:spPr>
          <p:txBody>
            <a:bodyPr/>
            <a:lstStyle/>
            <a:p>
              <a:endParaRPr lang="zh-CN" altLang="en-US"/>
            </a:p>
          </p:txBody>
        </p:sp>
        <p:sp>
          <p:nvSpPr>
            <p:cNvPr id="78869" name="Line 38"/>
            <p:cNvSpPr>
              <a:spLocks noChangeShapeType="1"/>
            </p:cNvSpPr>
            <p:nvPr/>
          </p:nvSpPr>
          <p:spPr bwMode="auto">
            <a:xfrm flipV="1">
              <a:off x="2208" y="1344"/>
              <a:ext cx="1104" cy="1872"/>
            </a:xfrm>
            <a:prstGeom prst="line">
              <a:avLst/>
            </a:prstGeom>
            <a:noFill/>
            <a:ln w="28575">
              <a:solidFill>
                <a:schemeClr val="tx1"/>
              </a:solidFill>
              <a:round/>
              <a:headEnd/>
              <a:tailEnd/>
            </a:ln>
          </p:spPr>
          <p:txBody>
            <a:bodyPr/>
            <a:lstStyle/>
            <a:p>
              <a:endParaRPr lang="zh-CN" altLang="en-US"/>
            </a:p>
          </p:txBody>
        </p:sp>
        <p:sp>
          <p:nvSpPr>
            <p:cNvPr id="78870" name="Line 39"/>
            <p:cNvSpPr>
              <a:spLocks noChangeShapeType="1"/>
            </p:cNvSpPr>
            <p:nvPr/>
          </p:nvSpPr>
          <p:spPr bwMode="auto">
            <a:xfrm>
              <a:off x="3696" y="1200"/>
              <a:ext cx="816" cy="192"/>
            </a:xfrm>
            <a:prstGeom prst="line">
              <a:avLst/>
            </a:prstGeom>
            <a:noFill/>
            <a:ln w="28575">
              <a:solidFill>
                <a:schemeClr val="tx1"/>
              </a:solidFill>
              <a:round/>
              <a:headEnd/>
              <a:tailEnd/>
            </a:ln>
          </p:spPr>
          <p:txBody>
            <a:bodyPr/>
            <a:lstStyle/>
            <a:p>
              <a:endParaRPr lang="zh-CN" altLang="en-US"/>
            </a:p>
          </p:txBody>
        </p:sp>
        <p:sp>
          <p:nvSpPr>
            <p:cNvPr id="78871" name="Line 40"/>
            <p:cNvSpPr>
              <a:spLocks noChangeShapeType="1"/>
            </p:cNvSpPr>
            <p:nvPr/>
          </p:nvSpPr>
          <p:spPr bwMode="auto">
            <a:xfrm>
              <a:off x="3648" y="1440"/>
              <a:ext cx="624" cy="960"/>
            </a:xfrm>
            <a:prstGeom prst="line">
              <a:avLst/>
            </a:prstGeom>
            <a:noFill/>
            <a:ln w="28575">
              <a:solidFill>
                <a:schemeClr val="tx1"/>
              </a:solidFill>
              <a:round/>
              <a:headEnd/>
              <a:tailEnd/>
            </a:ln>
          </p:spPr>
          <p:txBody>
            <a:bodyPr/>
            <a:lstStyle/>
            <a:p>
              <a:endParaRPr lang="zh-CN" altLang="en-US"/>
            </a:p>
          </p:txBody>
        </p:sp>
        <p:sp>
          <p:nvSpPr>
            <p:cNvPr id="78872" name="Line 41"/>
            <p:cNvSpPr>
              <a:spLocks noChangeShapeType="1"/>
            </p:cNvSpPr>
            <p:nvPr/>
          </p:nvSpPr>
          <p:spPr bwMode="auto">
            <a:xfrm>
              <a:off x="2544" y="3456"/>
              <a:ext cx="960" cy="0"/>
            </a:xfrm>
            <a:prstGeom prst="line">
              <a:avLst/>
            </a:prstGeom>
            <a:noFill/>
            <a:ln w="28575">
              <a:solidFill>
                <a:schemeClr val="tx1"/>
              </a:solidFill>
              <a:round/>
              <a:headEnd/>
              <a:tailEnd/>
            </a:ln>
          </p:spPr>
          <p:txBody>
            <a:bodyPr/>
            <a:lstStyle/>
            <a:p>
              <a:endParaRPr lang="zh-CN" altLang="en-US"/>
            </a:p>
          </p:txBody>
        </p:sp>
        <p:sp>
          <p:nvSpPr>
            <p:cNvPr id="78873" name="Line 42"/>
            <p:cNvSpPr>
              <a:spLocks noChangeShapeType="1"/>
            </p:cNvSpPr>
            <p:nvPr/>
          </p:nvSpPr>
          <p:spPr bwMode="auto">
            <a:xfrm flipV="1">
              <a:off x="2448" y="2736"/>
              <a:ext cx="672" cy="576"/>
            </a:xfrm>
            <a:prstGeom prst="line">
              <a:avLst/>
            </a:prstGeom>
            <a:noFill/>
            <a:ln w="28575">
              <a:solidFill>
                <a:schemeClr val="tx1"/>
              </a:solidFill>
              <a:round/>
              <a:headEnd/>
              <a:tailEnd/>
            </a:ln>
          </p:spPr>
          <p:txBody>
            <a:bodyPr/>
            <a:lstStyle/>
            <a:p>
              <a:endParaRPr lang="zh-CN" altLang="en-US"/>
            </a:p>
          </p:txBody>
        </p:sp>
      </p:grpSp>
      <p:grpSp>
        <p:nvGrpSpPr>
          <p:cNvPr id="13" name="Group 43"/>
          <p:cNvGrpSpPr>
            <a:grpSpLocks/>
          </p:cNvGrpSpPr>
          <p:nvPr/>
        </p:nvGrpSpPr>
        <p:grpSpPr bwMode="auto">
          <a:xfrm>
            <a:off x="4572000" y="4038600"/>
            <a:ext cx="742950" cy="638175"/>
            <a:chOff x="542" y="384"/>
            <a:chExt cx="468" cy="402"/>
          </a:xfrm>
        </p:grpSpPr>
        <p:pic>
          <p:nvPicPr>
            <p:cNvPr id="78855" name="Picture 44" descr="packet"/>
            <p:cNvPicPr>
              <a:picLocks noChangeAspect="1" noChangeArrowheads="1"/>
            </p:cNvPicPr>
            <p:nvPr/>
          </p:nvPicPr>
          <p:blipFill>
            <a:blip r:embed="rId3"/>
            <a:srcRect/>
            <a:stretch>
              <a:fillRect/>
            </a:stretch>
          </p:blipFill>
          <p:spPr bwMode="auto">
            <a:xfrm>
              <a:off x="576" y="384"/>
              <a:ext cx="414" cy="402"/>
            </a:xfrm>
            <a:prstGeom prst="rect">
              <a:avLst/>
            </a:prstGeom>
            <a:noFill/>
            <a:ln w="9525">
              <a:noFill/>
              <a:miter lim="800000"/>
              <a:headEnd/>
              <a:tailEnd/>
            </a:ln>
          </p:spPr>
        </p:pic>
        <p:sp>
          <p:nvSpPr>
            <p:cNvPr id="78856" name="Text Box 45"/>
            <p:cNvSpPr txBox="1">
              <a:spLocks noChangeArrowheads="1"/>
            </p:cNvSpPr>
            <p:nvPr/>
          </p:nvSpPr>
          <p:spPr bwMode="auto">
            <a:xfrm>
              <a:off x="542" y="459"/>
              <a:ext cx="468" cy="231"/>
            </a:xfrm>
            <a:prstGeom prst="rect">
              <a:avLst/>
            </a:prstGeom>
            <a:noFill/>
            <a:ln w="9525">
              <a:noFill/>
              <a:miter lim="800000"/>
              <a:headEnd/>
              <a:tailEnd/>
            </a:ln>
          </p:spPr>
          <p:txBody>
            <a:bodyPr wrap="none">
              <a:spAutoFit/>
            </a:bodyPr>
            <a:lstStyle/>
            <a:p>
              <a:r>
                <a:rPr lang="en-US" altLang="zh-CN">
                  <a:solidFill>
                    <a:schemeClr val="bg1"/>
                  </a:solidFill>
                </a:rPr>
                <a:t>PING</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8.33333E-6 -6.66667E-6 L -0.11667 0.13333 " pathEditMode="relative" ptsTypes="AA">
                                      <p:cBhvr>
                                        <p:cTn id="10" dur="2000" fill="hold"/>
                                        <p:tgtEl>
                                          <p:spTgt spid="13"/>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zh-CN" sz="3200" smtClean="0">
                <a:ea typeface="SimSun" pitchFamily="2" charset="-122"/>
              </a:rPr>
              <a:t>Ping/Pong Example</a:t>
            </a:r>
          </a:p>
        </p:txBody>
      </p:sp>
      <p:pic>
        <p:nvPicPr>
          <p:cNvPr id="79875" name="Picture 3" descr="packet"/>
          <p:cNvPicPr>
            <a:picLocks noChangeAspect="1" noChangeArrowheads="1"/>
          </p:cNvPicPr>
          <p:nvPr/>
        </p:nvPicPr>
        <p:blipFill>
          <a:blip r:embed="rId3"/>
          <a:srcRect/>
          <a:stretch>
            <a:fillRect/>
          </a:stretch>
        </p:blipFill>
        <p:spPr bwMode="auto">
          <a:xfrm>
            <a:off x="-4510088" y="-2324100"/>
            <a:ext cx="657225" cy="638175"/>
          </a:xfrm>
          <a:prstGeom prst="rect">
            <a:avLst/>
          </a:prstGeom>
          <a:noFill/>
          <a:ln w="9525">
            <a:noFill/>
            <a:miter lim="800000"/>
            <a:headEnd/>
            <a:tailEnd/>
          </a:ln>
        </p:spPr>
      </p:pic>
      <p:grpSp>
        <p:nvGrpSpPr>
          <p:cNvPr id="2" name="Group 4"/>
          <p:cNvGrpSpPr>
            <a:grpSpLocks/>
          </p:cNvGrpSpPr>
          <p:nvPr/>
        </p:nvGrpSpPr>
        <p:grpSpPr bwMode="auto">
          <a:xfrm>
            <a:off x="10077450" y="5486400"/>
            <a:ext cx="708025" cy="638175"/>
            <a:chOff x="324" y="1008"/>
            <a:chExt cx="446" cy="402"/>
          </a:xfrm>
        </p:grpSpPr>
        <p:pic>
          <p:nvPicPr>
            <p:cNvPr id="79922" name="Picture 5" descr="green packet"/>
            <p:cNvPicPr>
              <a:picLocks noChangeAspect="1" noChangeArrowheads="1"/>
            </p:cNvPicPr>
            <p:nvPr/>
          </p:nvPicPr>
          <p:blipFill>
            <a:blip r:embed="rId4"/>
            <a:srcRect/>
            <a:stretch>
              <a:fillRect/>
            </a:stretch>
          </p:blipFill>
          <p:spPr bwMode="auto">
            <a:xfrm>
              <a:off x="336" y="1008"/>
              <a:ext cx="414" cy="402"/>
            </a:xfrm>
            <a:prstGeom prst="rect">
              <a:avLst/>
            </a:prstGeom>
            <a:noFill/>
            <a:ln w="9525">
              <a:noFill/>
              <a:miter lim="800000"/>
              <a:headEnd/>
              <a:tailEnd/>
            </a:ln>
          </p:spPr>
        </p:pic>
        <p:sp>
          <p:nvSpPr>
            <p:cNvPr id="79923" name="Text Box 6"/>
            <p:cNvSpPr txBox="1">
              <a:spLocks noChangeArrowheads="1"/>
            </p:cNvSpPr>
            <p:nvPr/>
          </p:nvSpPr>
          <p:spPr bwMode="auto">
            <a:xfrm>
              <a:off x="324" y="1101"/>
              <a:ext cx="446" cy="192"/>
            </a:xfrm>
            <a:prstGeom prst="rect">
              <a:avLst/>
            </a:prstGeom>
            <a:noFill/>
            <a:ln w="9525">
              <a:noFill/>
              <a:miter lim="800000"/>
              <a:headEnd/>
              <a:tailEnd/>
            </a:ln>
          </p:spPr>
          <p:txBody>
            <a:bodyPr wrap="none">
              <a:spAutoFit/>
            </a:bodyPr>
            <a:lstStyle/>
            <a:p>
              <a:r>
                <a:rPr lang="en-US" altLang="zh-CN" sz="1400">
                  <a:solidFill>
                    <a:schemeClr val="bg1"/>
                  </a:solidFill>
                </a:rPr>
                <a:t>PONG</a:t>
              </a:r>
            </a:p>
          </p:txBody>
        </p:sp>
      </p:grpSp>
      <p:grpSp>
        <p:nvGrpSpPr>
          <p:cNvPr id="3" name="Group 7"/>
          <p:cNvGrpSpPr>
            <a:grpSpLocks/>
          </p:cNvGrpSpPr>
          <p:nvPr/>
        </p:nvGrpSpPr>
        <p:grpSpPr bwMode="auto">
          <a:xfrm>
            <a:off x="1295400" y="1524000"/>
            <a:ext cx="6705600" cy="4419600"/>
            <a:chOff x="816" y="960"/>
            <a:chExt cx="4224" cy="2784"/>
          </a:xfrm>
        </p:grpSpPr>
        <p:grpSp>
          <p:nvGrpSpPr>
            <p:cNvPr id="4" name="Group 8"/>
            <p:cNvGrpSpPr>
              <a:grpSpLocks/>
            </p:cNvGrpSpPr>
            <p:nvPr/>
          </p:nvGrpSpPr>
          <p:grpSpPr bwMode="auto">
            <a:xfrm>
              <a:off x="816" y="2208"/>
              <a:ext cx="528" cy="528"/>
              <a:chOff x="4080" y="1968"/>
              <a:chExt cx="720" cy="720"/>
            </a:xfrm>
          </p:grpSpPr>
          <p:pic>
            <p:nvPicPr>
              <p:cNvPr id="79920" name="Picture 9"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79921" name="Picture 10"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grpSp>
          <p:nvGrpSpPr>
            <p:cNvPr id="5" name="Group 11"/>
            <p:cNvGrpSpPr>
              <a:grpSpLocks/>
            </p:cNvGrpSpPr>
            <p:nvPr/>
          </p:nvGrpSpPr>
          <p:grpSpPr bwMode="auto">
            <a:xfrm>
              <a:off x="2016" y="1536"/>
              <a:ext cx="624" cy="420"/>
              <a:chOff x="1488" y="3360"/>
              <a:chExt cx="816" cy="550"/>
            </a:xfrm>
          </p:grpSpPr>
          <p:pic>
            <p:nvPicPr>
              <p:cNvPr id="79918" name="Picture 12"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79919" name="Picture 13"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6" name="Group 14"/>
            <p:cNvGrpSpPr>
              <a:grpSpLocks/>
            </p:cNvGrpSpPr>
            <p:nvPr/>
          </p:nvGrpSpPr>
          <p:grpSpPr bwMode="auto">
            <a:xfrm>
              <a:off x="3072" y="2400"/>
              <a:ext cx="432" cy="390"/>
              <a:chOff x="3072" y="2832"/>
              <a:chExt cx="624" cy="582"/>
            </a:xfrm>
          </p:grpSpPr>
          <p:pic>
            <p:nvPicPr>
              <p:cNvPr id="79916" name="Picture 15" descr="j0285758[1]"/>
              <p:cNvPicPr>
                <a:picLocks noChangeAspect="1" noChangeArrowheads="1"/>
              </p:cNvPicPr>
              <p:nvPr/>
            </p:nvPicPr>
            <p:blipFill>
              <a:blip r:embed="rId8"/>
              <a:srcRect/>
              <a:stretch>
                <a:fillRect/>
              </a:stretch>
            </p:blipFill>
            <p:spPr bwMode="auto">
              <a:xfrm>
                <a:off x="3072" y="2832"/>
                <a:ext cx="624" cy="582"/>
              </a:xfrm>
              <a:prstGeom prst="rect">
                <a:avLst/>
              </a:prstGeom>
              <a:noFill/>
              <a:ln w="9525">
                <a:noFill/>
                <a:miter lim="800000"/>
                <a:headEnd/>
                <a:tailEnd/>
              </a:ln>
            </p:spPr>
          </p:pic>
          <p:pic>
            <p:nvPicPr>
              <p:cNvPr id="79917" name="Picture 16" descr="morpheus"/>
              <p:cNvPicPr>
                <a:picLocks noChangeAspect="1" noChangeArrowheads="1"/>
              </p:cNvPicPr>
              <p:nvPr/>
            </p:nvPicPr>
            <p:blipFill>
              <a:blip r:embed="rId9"/>
              <a:srcRect/>
              <a:stretch>
                <a:fillRect/>
              </a:stretch>
            </p:blipFill>
            <p:spPr bwMode="auto">
              <a:xfrm>
                <a:off x="3120" y="2928"/>
                <a:ext cx="528" cy="342"/>
              </a:xfrm>
              <a:prstGeom prst="rect">
                <a:avLst/>
              </a:prstGeom>
              <a:noFill/>
              <a:ln w="9525">
                <a:noFill/>
                <a:miter lim="800000"/>
                <a:headEnd/>
                <a:tailEnd/>
              </a:ln>
            </p:spPr>
          </p:pic>
        </p:grpSp>
        <p:grpSp>
          <p:nvGrpSpPr>
            <p:cNvPr id="7" name="Group 17"/>
            <p:cNvGrpSpPr>
              <a:grpSpLocks/>
            </p:cNvGrpSpPr>
            <p:nvPr/>
          </p:nvGrpSpPr>
          <p:grpSpPr bwMode="auto">
            <a:xfrm>
              <a:off x="3216" y="960"/>
              <a:ext cx="480" cy="447"/>
              <a:chOff x="2544" y="2016"/>
              <a:chExt cx="624" cy="582"/>
            </a:xfrm>
          </p:grpSpPr>
          <p:pic>
            <p:nvPicPr>
              <p:cNvPr id="79914" name="Picture 18"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79915" name="Picture 19"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8" name="Group 20"/>
            <p:cNvGrpSpPr>
              <a:grpSpLocks/>
            </p:cNvGrpSpPr>
            <p:nvPr/>
          </p:nvGrpSpPr>
          <p:grpSpPr bwMode="auto">
            <a:xfrm>
              <a:off x="4512" y="1152"/>
              <a:ext cx="528" cy="528"/>
              <a:chOff x="3072" y="912"/>
              <a:chExt cx="720" cy="720"/>
            </a:xfrm>
          </p:grpSpPr>
          <p:pic>
            <p:nvPicPr>
              <p:cNvPr id="79912" name="Picture 21" descr="powermac"/>
              <p:cNvPicPr>
                <a:picLocks noChangeAspect="1" noChangeArrowheads="1"/>
              </p:cNvPicPr>
              <p:nvPr/>
            </p:nvPicPr>
            <p:blipFill>
              <a:blip r:embed="rId5"/>
              <a:srcRect/>
              <a:stretch>
                <a:fillRect/>
              </a:stretch>
            </p:blipFill>
            <p:spPr bwMode="auto">
              <a:xfrm>
                <a:off x="3072" y="912"/>
                <a:ext cx="720" cy="720"/>
              </a:xfrm>
              <a:prstGeom prst="rect">
                <a:avLst/>
              </a:prstGeom>
              <a:noFill/>
              <a:ln w="9525">
                <a:noFill/>
                <a:miter lim="800000"/>
                <a:headEnd/>
                <a:tailEnd/>
              </a:ln>
            </p:spPr>
          </p:pic>
          <p:pic>
            <p:nvPicPr>
              <p:cNvPr id="79913" name="Picture 22" descr="morpheus"/>
              <p:cNvPicPr>
                <a:picLocks noChangeAspect="1" noChangeArrowheads="1"/>
              </p:cNvPicPr>
              <p:nvPr/>
            </p:nvPicPr>
            <p:blipFill>
              <a:blip r:embed="rId9"/>
              <a:srcRect/>
              <a:stretch>
                <a:fillRect/>
              </a:stretch>
            </p:blipFill>
            <p:spPr bwMode="auto">
              <a:xfrm>
                <a:off x="3120" y="1104"/>
                <a:ext cx="528" cy="342"/>
              </a:xfrm>
              <a:prstGeom prst="rect">
                <a:avLst/>
              </a:prstGeom>
              <a:noFill/>
              <a:ln w="9525">
                <a:noFill/>
                <a:miter lim="800000"/>
                <a:headEnd/>
                <a:tailEnd/>
              </a:ln>
            </p:spPr>
          </p:pic>
        </p:grpSp>
        <p:grpSp>
          <p:nvGrpSpPr>
            <p:cNvPr id="9" name="Group 23"/>
            <p:cNvGrpSpPr>
              <a:grpSpLocks/>
            </p:cNvGrpSpPr>
            <p:nvPr/>
          </p:nvGrpSpPr>
          <p:grpSpPr bwMode="auto">
            <a:xfrm>
              <a:off x="960" y="960"/>
              <a:ext cx="576" cy="419"/>
              <a:chOff x="1248" y="2304"/>
              <a:chExt cx="816" cy="502"/>
            </a:xfrm>
          </p:grpSpPr>
          <p:pic>
            <p:nvPicPr>
              <p:cNvPr id="79910" name="Picture 24" descr="j0285750"/>
              <p:cNvPicPr>
                <a:picLocks noChangeAspect="1" noChangeArrowheads="1"/>
              </p:cNvPicPr>
              <p:nvPr/>
            </p:nvPicPr>
            <p:blipFill>
              <a:blip r:embed="rId7"/>
              <a:srcRect/>
              <a:stretch>
                <a:fillRect/>
              </a:stretch>
            </p:blipFill>
            <p:spPr bwMode="auto">
              <a:xfrm>
                <a:off x="1248" y="2304"/>
                <a:ext cx="816" cy="502"/>
              </a:xfrm>
              <a:prstGeom prst="rect">
                <a:avLst/>
              </a:prstGeom>
              <a:noFill/>
              <a:ln w="9525">
                <a:noFill/>
                <a:miter lim="800000"/>
                <a:headEnd/>
                <a:tailEnd/>
              </a:ln>
            </p:spPr>
          </p:pic>
          <p:pic>
            <p:nvPicPr>
              <p:cNvPr id="79911" name="Picture 25" descr="morpheus"/>
              <p:cNvPicPr>
                <a:picLocks noChangeAspect="1" noChangeArrowheads="1"/>
              </p:cNvPicPr>
              <p:nvPr/>
            </p:nvPicPr>
            <p:blipFill>
              <a:blip r:embed="rId9"/>
              <a:srcRect/>
              <a:stretch>
                <a:fillRect/>
              </a:stretch>
            </p:blipFill>
            <p:spPr bwMode="auto">
              <a:xfrm>
                <a:off x="1344" y="2352"/>
                <a:ext cx="528" cy="342"/>
              </a:xfrm>
              <a:prstGeom prst="rect">
                <a:avLst/>
              </a:prstGeom>
              <a:noFill/>
              <a:ln w="9525">
                <a:noFill/>
                <a:miter lim="800000"/>
                <a:headEnd/>
                <a:tailEnd/>
              </a:ln>
            </p:spPr>
          </p:pic>
        </p:grpSp>
        <p:grpSp>
          <p:nvGrpSpPr>
            <p:cNvPr id="10" name="Group 26"/>
            <p:cNvGrpSpPr>
              <a:grpSpLocks/>
            </p:cNvGrpSpPr>
            <p:nvPr/>
          </p:nvGrpSpPr>
          <p:grpSpPr bwMode="auto">
            <a:xfrm>
              <a:off x="4128" y="2448"/>
              <a:ext cx="576" cy="419"/>
              <a:chOff x="1248" y="2304"/>
              <a:chExt cx="816" cy="502"/>
            </a:xfrm>
          </p:grpSpPr>
          <p:pic>
            <p:nvPicPr>
              <p:cNvPr id="79908" name="Picture 27" descr="j0285750"/>
              <p:cNvPicPr>
                <a:picLocks noChangeAspect="1" noChangeArrowheads="1"/>
              </p:cNvPicPr>
              <p:nvPr/>
            </p:nvPicPr>
            <p:blipFill>
              <a:blip r:embed="rId7"/>
              <a:srcRect/>
              <a:stretch>
                <a:fillRect/>
              </a:stretch>
            </p:blipFill>
            <p:spPr bwMode="auto">
              <a:xfrm>
                <a:off x="1248" y="2304"/>
                <a:ext cx="816" cy="502"/>
              </a:xfrm>
              <a:prstGeom prst="rect">
                <a:avLst/>
              </a:prstGeom>
              <a:noFill/>
              <a:ln w="9525">
                <a:noFill/>
                <a:miter lim="800000"/>
                <a:headEnd/>
                <a:tailEnd/>
              </a:ln>
            </p:spPr>
          </p:pic>
          <p:pic>
            <p:nvPicPr>
              <p:cNvPr id="79909" name="Picture 28" descr="morpheus"/>
              <p:cNvPicPr>
                <a:picLocks noChangeAspect="1" noChangeArrowheads="1"/>
              </p:cNvPicPr>
              <p:nvPr/>
            </p:nvPicPr>
            <p:blipFill>
              <a:blip r:embed="rId9"/>
              <a:srcRect/>
              <a:stretch>
                <a:fillRect/>
              </a:stretch>
            </p:blipFill>
            <p:spPr bwMode="auto">
              <a:xfrm>
                <a:off x="1344" y="2352"/>
                <a:ext cx="528" cy="342"/>
              </a:xfrm>
              <a:prstGeom prst="rect">
                <a:avLst/>
              </a:prstGeom>
              <a:noFill/>
              <a:ln w="9525">
                <a:noFill/>
                <a:miter lim="800000"/>
                <a:headEnd/>
                <a:tailEnd/>
              </a:ln>
            </p:spPr>
          </p:pic>
        </p:grpSp>
        <p:grpSp>
          <p:nvGrpSpPr>
            <p:cNvPr id="11" name="Group 29"/>
            <p:cNvGrpSpPr>
              <a:grpSpLocks/>
            </p:cNvGrpSpPr>
            <p:nvPr/>
          </p:nvGrpSpPr>
          <p:grpSpPr bwMode="auto">
            <a:xfrm>
              <a:off x="1872" y="3216"/>
              <a:ext cx="624" cy="420"/>
              <a:chOff x="1488" y="3360"/>
              <a:chExt cx="816" cy="550"/>
            </a:xfrm>
          </p:grpSpPr>
          <p:pic>
            <p:nvPicPr>
              <p:cNvPr id="79906" name="Picture 30"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79907" name="Picture 31"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12" name="Group 32"/>
            <p:cNvGrpSpPr>
              <a:grpSpLocks/>
            </p:cNvGrpSpPr>
            <p:nvPr/>
          </p:nvGrpSpPr>
          <p:grpSpPr bwMode="auto">
            <a:xfrm>
              <a:off x="3504" y="3216"/>
              <a:ext cx="528" cy="528"/>
              <a:chOff x="3072" y="912"/>
              <a:chExt cx="720" cy="720"/>
            </a:xfrm>
          </p:grpSpPr>
          <p:pic>
            <p:nvPicPr>
              <p:cNvPr id="79904" name="Picture 33" descr="powermac"/>
              <p:cNvPicPr>
                <a:picLocks noChangeAspect="1" noChangeArrowheads="1"/>
              </p:cNvPicPr>
              <p:nvPr/>
            </p:nvPicPr>
            <p:blipFill>
              <a:blip r:embed="rId5"/>
              <a:srcRect/>
              <a:stretch>
                <a:fillRect/>
              </a:stretch>
            </p:blipFill>
            <p:spPr bwMode="auto">
              <a:xfrm>
                <a:off x="3072" y="912"/>
                <a:ext cx="720" cy="720"/>
              </a:xfrm>
              <a:prstGeom prst="rect">
                <a:avLst/>
              </a:prstGeom>
              <a:noFill/>
              <a:ln w="9525">
                <a:noFill/>
                <a:miter lim="800000"/>
                <a:headEnd/>
                <a:tailEnd/>
              </a:ln>
            </p:spPr>
          </p:pic>
          <p:pic>
            <p:nvPicPr>
              <p:cNvPr id="79905" name="Picture 34" descr="morpheus"/>
              <p:cNvPicPr>
                <a:picLocks noChangeAspect="1" noChangeArrowheads="1"/>
              </p:cNvPicPr>
              <p:nvPr/>
            </p:nvPicPr>
            <p:blipFill>
              <a:blip r:embed="rId9"/>
              <a:srcRect/>
              <a:stretch>
                <a:fillRect/>
              </a:stretch>
            </p:blipFill>
            <p:spPr bwMode="auto">
              <a:xfrm>
                <a:off x="3120" y="1104"/>
                <a:ext cx="528" cy="342"/>
              </a:xfrm>
              <a:prstGeom prst="rect">
                <a:avLst/>
              </a:prstGeom>
              <a:noFill/>
              <a:ln w="9525">
                <a:noFill/>
                <a:miter lim="800000"/>
                <a:headEnd/>
                <a:tailEnd/>
              </a:ln>
            </p:spPr>
          </p:pic>
        </p:grpSp>
        <p:sp>
          <p:nvSpPr>
            <p:cNvPr id="79896" name="Line 35"/>
            <p:cNvSpPr>
              <a:spLocks noChangeShapeType="1"/>
            </p:cNvSpPr>
            <p:nvPr/>
          </p:nvSpPr>
          <p:spPr bwMode="auto">
            <a:xfrm>
              <a:off x="1488" y="1344"/>
              <a:ext cx="531" cy="391"/>
            </a:xfrm>
            <a:prstGeom prst="line">
              <a:avLst/>
            </a:prstGeom>
            <a:noFill/>
            <a:ln w="28575">
              <a:solidFill>
                <a:schemeClr val="tx1"/>
              </a:solidFill>
              <a:round/>
              <a:headEnd/>
              <a:tailEnd/>
            </a:ln>
          </p:spPr>
          <p:txBody>
            <a:bodyPr/>
            <a:lstStyle/>
            <a:p>
              <a:endParaRPr lang="zh-CN" altLang="en-US"/>
            </a:p>
          </p:txBody>
        </p:sp>
        <p:sp>
          <p:nvSpPr>
            <p:cNvPr id="79897" name="Line 36"/>
            <p:cNvSpPr>
              <a:spLocks noChangeShapeType="1"/>
            </p:cNvSpPr>
            <p:nvPr/>
          </p:nvSpPr>
          <p:spPr bwMode="auto">
            <a:xfrm flipV="1">
              <a:off x="1227" y="1884"/>
              <a:ext cx="752" cy="549"/>
            </a:xfrm>
            <a:prstGeom prst="line">
              <a:avLst/>
            </a:prstGeom>
            <a:noFill/>
            <a:ln w="28575">
              <a:solidFill>
                <a:schemeClr val="tx1"/>
              </a:solidFill>
              <a:round/>
              <a:headEnd/>
              <a:tailEnd/>
            </a:ln>
          </p:spPr>
          <p:txBody>
            <a:bodyPr/>
            <a:lstStyle/>
            <a:p>
              <a:endParaRPr lang="zh-CN" altLang="en-US"/>
            </a:p>
          </p:txBody>
        </p:sp>
        <p:sp>
          <p:nvSpPr>
            <p:cNvPr id="79898" name="Line 37"/>
            <p:cNvSpPr>
              <a:spLocks noChangeShapeType="1"/>
            </p:cNvSpPr>
            <p:nvPr/>
          </p:nvSpPr>
          <p:spPr bwMode="auto">
            <a:xfrm flipH="1">
              <a:off x="2128" y="1968"/>
              <a:ext cx="128" cy="1237"/>
            </a:xfrm>
            <a:prstGeom prst="line">
              <a:avLst/>
            </a:prstGeom>
            <a:noFill/>
            <a:ln w="28575">
              <a:solidFill>
                <a:schemeClr val="tx1"/>
              </a:solidFill>
              <a:round/>
              <a:headEnd/>
              <a:tailEnd/>
            </a:ln>
          </p:spPr>
          <p:txBody>
            <a:bodyPr/>
            <a:lstStyle/>
            <a:p>
              <a:endParaRPr lang="zh-CN" altLang="en-US"/>
            </a:p>
          </p:txBody>
        </p:sp>
        <p:sp>
          <p:nvSpPr>
            <p:cNvPr id="79899" name="Line 38"/>
            <p:cNvSpPr>
              <a:spLocks noChangeShapeType="1"/>
            </p:cNvSpPr>
            <p:nvPr/>
          </p:nvSpPr>
          <p:spPr bwMode="auto">
            <a:xfrm flipV="1">
              <a:off x="2208" y="1344"/>
              <a:ext cx="1104" cy="1872"/>
            </a:xfrm>
            <a:prstGeom prst="line">
              <a:avLst/>
            </a:prstGeom>
            <a:noFill/>
            <a:ln w="28575">
              <a:solidFill>
                <a:schemeClr val="tx1"/>
              </a:solidFill>
              <a:round/>
              <a:headEnd/>
              <a:tailEnd/>
            </a:ln>
          </p:spPr>
          <p:txBody>
            <a:bodyPr/>
            <a:lstStyle/>
            <a:p>
              <a:endParaRPr lang="zh-CN" altLang="en-US"/>
            </a:p>
          </p:txBody>
        </p:sp>
        <p:sp>
          <p:nvSpPr>
            <p:cNvPr id="79900" name="Line 39"/>
            <p:cNvSpPr>
              <a:spLocks noChangeShapeType="1"/>
            </p:cNvSpPr>
            <p:nvPr/>
          </p:nvSpPr>
          <p:spPr bwMode="auto">
            <a:xfrm>
              <a:off x="3696" y="1200"/>
              <a:ext cx="816" cy="192"/>
            </a:xfrm>
            <a:prstGeom prst="line">
              <a:avLst/>
            </a:prstGeom>
            <a:noFill/>
            <a:ln w="28575">
              <a:solidFill>
                <a:schemeClr val="tx1"/>
              </a:solidFill>
              <a:round/>
              <a:headEnd/>
              <a:tailEnd/>
            </a:ln>
          </p:spPr>
          <p:txBody>
            <a:bodyPr/>
            <a:lstStyle/>
            <a:p>
              <a:endParaRPr lang="zh-CN" altLang="en-US"/>
            </a:p>
          </p:txBody>
        </p:sp>
        <p:sp>
          <p:nvSpPr>
            <p:cNvPr id="79901" name="Line 40"/>
            <p:cNvSpPr>
              <a:spLocks noChangeShapeType="1"/>
            </p:cNvSpPr>
            <p:nvPr/>
          </p:nvSpPr>
          <p:spPr bwMode="auto">
            <a:xfrm>
              <a:off x="3648" y="1440"/>
              <a:ext cx="624" cy="960"/>
            </a:xfrm>
            <a:prstGeom prst="line">
              <a:avLst/>
            </a:prstGeom>
            <a:noFill/>
            <a:ln w="28575">
              <a:solidFill>
                <a:schemeClr val="tx1"/>
              </a:solidFill>
              <a:round/>
              <a:headEnd/>
              <a:tailEnd/>
            </a:ln>
          </p:spPr>
          <p:txBody>
            <a:bodyPr/>
            <a:lstStyle/>
            <a:p>
              <a:endParaRPr lang="zh-CN" altLang="en-US"/>
            </a:p>
          </p:txBody>
        </p:sp>
        <p:sp>
          <p:nvSpPr>
            <p:cNvPr id="79902" name="Line 41"/>
            <p:cNvSpPr>
              <a:spLocks noChangeShapeType="1"/>
            </p:cNvSpPr>
            <p:nvPr/>
          </p:nvSpPr>
          <p:spPr bwMode="auto">
            <a:xfrm>
              <a:off x="2544" y="3456"/>
              <a:ext cx="960" cy="0"/>
            </a:xfrm>
            <a:prstGeom prst="line">
              <a:avLst/>
            </a:prstGeom>
            <a:noFill/>
            <a:ln w="28575">
              <a:solidFill>
                <a:schemeClr val="tx1"/>
              </a:solidFill>
              <a:round/>
              <a:headEnd/>
              <a:tailEnd/>
            </a:ln>
          </p:spPr>
          <p:txBody>
            <a:bodyPr/>
            <a:lstStyle/>
            <a:p>
              <a:endParaRPr lang="zh-CN" altLang="en-US"/>
            </a:p>
          </p:txBody>
        </p:sp>
        <p:sp>
          <p:nvSpPr>
            <p:cNvPr id="79903" name="Line 42"/>
            <p:cNvSpPr>
              <a:spLocks noChangeShapeType="1"/>
            </p:cNvSpPr>
            <p:nvPr/>
          </p:nvSpPr>
          <p:spPr bwMode="auto">
            <a:xfrm flipV="1">
              <a:off x="2448" y="2736"/>
              <a:ext cx="672" cy="576"/>
            </a:xfrm>
            <a:prstGeom prst="line">
              <a:avLst/>
            </a:prstGeom>
            <a:noFill/>
            <a:ln w="28575">
              <a:solidFill>
                <a:schemeClr val="tx1"/>
              </a:solidFill>
              <a:round/>
              <a:headEnd/>
              <a:tailEnd/>
            </a:ln>
          </p:spPr>
          <p:txBody>
            <a:bodyPr/>
            <a:lstStyle/>
            <a:p>
              <a:endParaRPr lang="zh-CN" altLang="en-US"/>
            </a:p>
          </p:txBody>
        </p:sp>
      </p:grpSp>
      <p:grpSp>
        <p:nvGrpSpPr>
          <p:cNvPr id="13" name="Group 43"/>
          <p:cNvGrpSpPr>
            <a:grpSpLocks/>
          </p:cNvGrpSpPr>
          <p:nvPr/>
        </p:nvGrpSpPr>
        <p:grpSpPr bwMode="auto">
          <a:xfrm>
            <a:off x="3124200" y="4724400"/>
            <a:ext cx="742950" cy="638175"/>
            <a:chOff x="542" y="384"/>
            <a:chExt cx="468" cy="402"/>
          </a:xfrm>
        </p:grpSpPr>
        <p:pic>
          <p:nvPicPr>
            <p:cNvPr id="79885" name="Picture 44" descr="packet"/>
            <p:cNvPicPr>
              <a:picLocks noChangeAspect="1" noChangeArrowheads="1"/>
            </p:cNvPicPr>
            <p:nvPr/>
          </p:nvPicPr>
          <p:blipFill>
            <a:blip r:embed="rId3"/>
            <a:srcRect/>
            <a:stretch>
              <a:fillRect/>
            </a:stretch>
          </p:blipFill>
          <p:spPr bwMode="auto">
            <a:xfrm>
              <a:off x="576" y="384"/>
              <a:ext cx="414" cy="402"/>
            </a:xfrm>
            <a:prstGeom prst="rect">
              <a:avLst/>
            </a:prstGeom>
            <a:noFill/>
            <a:ln w="9525">
              <a:noFill/>
              <a:miter lim="800000"/>
              <a:headEnd/>
              <a:tailEnd/>
            </a:ln>
          </p:spPr>
        </p:pic>
        <p:sp>
          <p:nvSpPr>
            <p:cNvPr id="79886" name="Text Box 45"/>
            <p:cNvSpPr txBox="1">
              <a:spLocks noChangeArrowheads="1"/>
            </p:cNvSpPr>
            <p:nvPr/>
          </p:nvSpPr>
          <p:spPr bwMode="auto">
            <a:xfrm>
              <a:off x="542" y="459"/>
              <a:ext cx="468" cy="231"/>
            </a:xfrm>
            <a:prstGeom prst="rect">
              <a:avLst/>
            </a:prstGeom>
            <a:noFill/>
            <a:ln w="9525">
              <a:noFill/>
              <a:miter lim="800000"/>
              <a:headEnd/>
              <a:tailEnd/>
            </a:ln>
          </p:spPr>
          <p:txBody>
            <a:bodyPr wrap="none">
              <a:spAutoFit/>
            </a:bodyPr>
            <a:lstStyle/>
            <a:p>
              <a:r>
                <a:rPr lang="en-US" altLang="zh-CN">
                  <a:solidFill>
                    <a:schemeClr val="bg1"/>
                  </a:solidFill>
                </a:rPr>
                <a:t>PING</a:t>
              </a:r>
            </a:p>
          </p:txBody>
        </p:sp>
      </p:grpSp>
      <p:grpSp>
        <p:nvGrpSpPr>
          <p:cNvPr id="14" name="Group 46"/>
          <p:cNvGrpSpPr>
            <a:grpSpLocks/>
          </p:cNvGrpSpPr>
          <p:nvPr/>
        </p:nvGrpSpPr>
        <p:grpSpPr bwMode="auto">
          <a:xfrm>
            <a:off x="3657600" y="5181600"/>
            <a:ext cx="742950" cy="638175"/>
            <a:chOff x="542" y="384"/>
            <a:chExt cx="468" cy="402"/>
          </a:xfrm>
        </p:grpSpPr>
        <p:pic>
          <p:nvPicPr>
            <p:cNvPr id="79883" name="Picture 47" descr="packet"/>
            <p:cNvPicPr>
              <a:picLocks noChangeAspect="1" noChangeArrowheads="1"/>
            </p:cNvPicPr>
            <p:nvPr/>
          </p:nvPicPr>
          <p:blipFill>
            <a:blip r:embed="rId3"/>
            <a:srcRect/>
            <a:stretch>
              <a:fillRect/>
            </a:stretch>
          </p:blipFill>
          <p:spPr bwMode="auto">
            <a:xfrm>
              <a:off x="576" y="384"/>
              <a:ext cx="414" cy="402"/>
            </a:xfrm>
            <a:prstGeom prst="rect">
              <a:avLst/>
            </a:prstGeom>
            <a:noFill/>
            <a:ln w="9525">
              <a:noFill/>
              <a:miter lim="800000"/>
              <a:headEnd/>
              <a:tailEnd/>
            </a:ln>
          </p:spPr>
        </p:pic>
        <p:sp>
          <p:nvSpPr>
            <p:cNvPr id="79884" name="Text Box 48"/>
            <p:cNvSpPr txBox="1">
              <a:spLocks noChangeArrowheads="1"/>
            </p:cNvSpPr>
            <p:nvPr/>
          </p:nvSpPr>
          <p:spPr bwMode="auto">
            <a:xfrm>
              <a:off x="542" y="459"/>
              <a:ext cx="468" cy="231"/>
            </a:xfrm>
            <a:prstGeom prst="rect">
              <a:avLst/>
            </a:prstGeom>
            <a:noFill/>
            <a:ln w="9525">
              <a:noFill/>
              <a:miter lim="800000"/>
              <a:headEnd/>
              <a:tailEnd/>
            </a:ln>
          </p:spPr>
          <p:txBody>
            <a:bodyPr wrap="none">
              <a:spAutoFit/>
            </a:bodyPr>
            <a:lstStyle/>
            <a:p>
              <a:r>
                <a:rPr lang="en-US" altLang="zh-CN">
                  <a:solidFill>
                    <a:schemeClr val="bg1"/>
                  </a:solidFill>
                </a:rPr>
                <a:t>PING</a:t>
              </a:r>
            </a:p>
          </p:txBody>
        </p:sp>
      </p:grpSp>
      <p:grpSp>
        <p:nvGrpSpPr>
          <p:cNvPr id="15" name="Group 49"/>
          <p:cNvGrpSpPr>
            <a:grpSpLocks/>
          </p:cNvGrpSpPr>
          <p:nvPr/>
        </p:nvGrpSpPr>
        <p:grpSpPr bwMode="auto">
          <a:xfrm>
            <a:off x="3124200" y="4724400"/>
            <a:ext cx="742950" cy="638175"/>
            <a:chOff x="542" y="384"/>
            <a:chExt cx="468" cy="402"/>
          </a:xfrm>
        </p:grpSpPr>
        <p:pic>
          <p:nvPicPr>
            <p:cNvPr id="79881" name="Picture 50" descr="packet"/>
            <p:cNvPicPr>
              <a:picLocks noChangeAspect="1" noChangeArrowheads="1"/>
            </p:cNvPicPr>
            <p:nvPr/>
          </p:nvPicPr>
          <p:blipFill>
            <a:blip r:embed="rId3"/>
            <a:srcRect/>
            <a:stretch>
              <a:fillRect/>
            </a:stretch>
          </p:blipFill>
          <p:spPr bwMode="auto">
            <a:xfrm>
              <a:off x="576" y="384"/>
              <a:ext cx="414" cy="402"/>
            </a:xfrm>
            <a:prstGeom prst="rect">
              <a:avLst/>
            </a:prstGeom>
            <a:noFill/>
            <a:ln w="9525">
              <a:noFill/>
              <a:miter lim="800000"/>
              <a:headEnd/>
              <a:tailEnd/>
            </a:ln>
          </p:spPr>
        </p:pic>
        <p:sp>
          <p:nvSpPr>
            <p:cNvPr id="79882" name="Text Box 51"/>
            <p:cNvSpPr txBox="1">
              <a:spLocks noChangeArrowheads="1"/>
            </p:cNvSpPr>
            <p:nvPr/>
          </p:nvSpPr>
          <p:spPr bwMode="auto">
            <a:xfrm>
              <a:off x="542" y="459"/>
              <a:ext cx="468" cy="231"/>
            </a:xfrm>
            <a:prstGeom prst="rect">
              <a:avLst/>
            </a:prstGeom>
            <a:noFill/>
            <a:ln w="9525">
              <a:noFill/>
              <a:miter lim="800000"/>
              <a:headEnd/>
              <a:tailEnd/>
            </a:ln>
          </p:spPr>
          <p:txBody>
            <a:bodyPr wrap="none">
              <a:spAutoFit/>
            </a:bodyPr>
            <a:lstStyle/>
            <a:p>
              <a:r>
                <a:rPr lang="en-US" altLang="zh-CN">
                  <a:solidFill>
                    <a:schemeClr val="bg1"/>
                  </a:solidFill>
                </a:rPr>
                <a:t>PING</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par>
                          <p:cTn id="14" fill="hold">
                            <p:stCondLst>
                              <p:cond delay="500"/>
                            </p:stCondLst>
                            <p:childTnLst>
                              <p:par>
                                <p:cTn id="15" presetID="0" presetClass="path" presetSubtype="0" accel="50000" decel="50000" fill="hold" nodeType="afterEffect">
                                  <p:stCondLst>
                                    <p:cond delay="0"/>
                                  </p:stCondLst>
                                  <p:childTnLst>
                                    <p:animMotion origin="layout" path="M 5.E-6 -6.66667E-6 L 0.18334 -0.42223 " pathEditMode="relative" ptsTypes="AA">
                                      <p:cBhvr>
                                        <p:cTn id="16" dur="2000" fill="hold"/>
                                        <p:tgtEl>
                                          <p:spTgt spid="13"/>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1.66667E-6 -6.66667E-6 L 0.00834 -0.27778 " pathEditMode="relative" ptsTypes="AA">
                                      <p:cBhvr>
                                        <p:cTn id="18" dur="2000" fill="hold"/>
                                        <p:tgtEl>
                                          <p:spTgt spid="15"/>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1.66667E-6 3.33333E-6 L 0.175 3.33333E-6 " pathEditMode="relative" ptsTypes="AA">
                                      <p:cBhvr>
                                        <p:cTn id="20" dur="2000" fill="hold"/>
                                        <p:tgtEl>
                                          <p:spTgt spid="1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nodeType="clickEffect">
                                  <p:stCondLst>
                                    <p:cond delay="0"/>
                                  </p:stCondLst>
                                  <p:childTnLst>
                                    <p:animEffect transition="out" filter="dissolv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nchor="ctr">
            <a:normAutofit/>
          </a:bodyPr>
          <a:lstStyle/>
          <a:p>
            <a:pPr eaLnBrk="1" hangingPunct="1"/>
            <a:r>
              <a:rPr altLang="en-US" dirty="0" smtClean="0"/>
              <a:t>工业社会到</a:t>
            </a:r>
            <a:r>
              <a:rPr lang="zh-CN" altLang="en-US" dirty="0" smtClean="0"/>
              <a:t>信息化社会</a:t>
            </a:r>
          </a:p>
        </p:txBody>
      </p:sp>
      <p:sp>
        <p:nvSpPr>
          <p:cNvPr id="503811" name="Rectangle 3"/>
          <p:cNvSpPr>
            <a:spLocks noGrp="1" noChangeArrowheads="1"/>
          </p:cNvSpPr>
          <p:nvPr>
            <p:ph idx="1"/>
          </p:nvPr>
        </p:nvSpPr>
        <p:spPr>
          <a:xfrm>
            <a:off x="457200" y="1357298"/>
            <a:ext cx="8329642" cy="5286412"/>
          </a:xfrm>
        </p:spPr>
        <p:txBody>
          <a:bodyPr>
            <a:normAutofit lnSpcReduction="10000"/>
          </a:bodyPr>
          <a:lstStyle/>
          <a:p>
            <a:pPr marL="228600" indent="-228600" eaLnBrk="1" hangingPunct="1">
              <a:lnSpc>
                <a:spcPct val="120000"/>
              </a:lnSpc>
              <a:spcBef>
                <a:spcPts val="400"/>
              </a:spcBef>
            </a:pPr>
            <a:r>
              <a:rPr lang="zh-CN" altLang="en-US" sz="2800" dirty="0" smtClean="0"/>
              <a:t>网络将人们联系在一起，构成一个新的“数字社会”</a:t>
            </a:r>
            <a:endParaRPr lang="en-US" altLang="zh-CN" sz="2800" dirty="0" smtClean="0"/>
          </a:p>
          <a:p>
            <a:pPr marL="628650" lvl="1" indent="-228600">
              <a:lnSpc>
                <a:spcPct val="120000"/>
              </a:lnSpc>
              <a:spcBef>
                <a:spcPts val="400"/>
              </a:spcBef>
            </a:pPr>
            <a:r>
              <a:rPr lang="en-US" altLang="zh-CN" sz="2000" dirty="0" smtClean="0"/>
              <a:t>Internet</a:t>
            </a:r>
            <a:r>
              <a:rPr lang="zh-CN" altLang="en-US" sz="2000" dirty="0" smtClean="0"/>
              <a:t>是一个包罗万象的巨大网络</a:t>
            </a:r>
            <a:endParaRPr lang="en-US" altLang="zh-CN" sz="2000" dirty="0" smtClean="0"/>
          </a:p>
          <a:p>
            <a:pPr marL="628650" lvl="1" indent="-228600">
              <a:lnSpc>
                <a:spcPct val="120000"/>
              </a:lnSpc>
              <a:spcBef>
                <a:spcPts val="400"/>
              </a:spcBef>
            </a:pPr>
            <a:r>
              <a:rPr lang="zh-CN" altLang="en-US" sz="2000" dirty="0" smtClean="0"/>
              <a:t>物联网：将物理环境和人类与信息社会紧密耦合</a:t>
            </a:r>
            <a:endParaRPr lang="en-US" altLang="zh-CN" sz="2000" dirty="0" smtClean="0"/>
          </a:p>
          <a:p>
            <a:pPr marL="228600" indent="-228600" eaLnBrk="1" hangingPunct="1">
              <a:lnSpc>
                <a:spcPct val="120000"/>
              </a:lnSpc>
              <a:spcBef>
                <a:spcPts val="400"/>
              </a:spcBef>
            </a:pPr>
            <a:r>
              <a:rPr lang="zh-CN" altLang="en-US" sz="2800" dirty="0" smtClean="0"/>
              <a:t>联网的人数越来越多；</a:t>
            </a:r>
          </a:p>
          <a:p>
            <a:pPr marL="571500" lvl="1" indent="-228600" eaLnBrk="1" hangingPunct="1">
              <a:lnSpc>
                <a:spcPct val="120000"/>
              </a:lnSpc>
              <a:spcBef>
                <a:spcPts val="400"/>
              </a:spcBef>
            </a:pPr>
            <a:r>
              <a:rPr lang="en-US" altLang="zh-CN" sz="2400" dirty="0" smtClean="0">
                <a:ea typeface="SimSun" pitchFamily="2" charset="-122"/>
              </a:rPr>
              <a:t>~750,000,000</a:t>
            </a:r>
            <a:r>
              <a:rPr lang="zh-CN" altLang="en-US" sz="2400" dirty="0" smtClean="0">
                <a:ea typeface="SimSun" pitchFamily="2" charset="-122"/>
              </a:rPr>
              <a:t>；</a:t>
            </a:r>
            <a:r>
              <a:rPr lang="zh-CN" altLang="en-US" sz="2400" dirty="0" smtClean="0"/>
              <a:t>每个人联网的时间越来越多；</a:t>
            </a:r>
          </a:p>
          <a:p>
            <a:pPr marL="228600" indent="-228600" eaLnBrk="1" hangingPunct="1">
              <a:lnSpc>
                <a:spcPct val="120000"/>
              </a:lnSpc>
              <a:spcBef>
                <a:spcPts val="400"/>
              </a:spcBef>
            </a:pPr>
            <a:r>
              <a:rPr lang="zh-CN" altLang="en-US" sz="2800" dirty="0" smtClean="0"/>
              <a:t>高速增长的大量各种设备将连网</a:t>
            </a:r>
          </a:p>
          <a:p>
            <a:pPr marL="571500" lvl="1" indent="-228600" eaLnBrk="1" hangingPunct="1">
              <a:lnSpc>
                <a:spcPct val="120000"/>
              </a:lnSpc>
              <a:spcBef>
                <a:spcPts val="400"/>
              </a:spcBef>
            </a:pPr>
            <a:r>
              <a:rPr lang="zh-CN" altLang="en-US" sz="2400" dirty="0" smtClean="0">
                <a:ea typeface="SimSun" pitchFamily="2" charset="-122"/>
              </a:rPr>
              <a:t>大量的计算机和存储设备等在网络上</a:t>
            </a:r>
            <a:endParaRPr lang="en-US" altLang="zh-CN" sz="2400" dirty="0" smtClean="0">
              <a:ea typeface="SimSun" pitchFamily="2" charset="-122"/>
            </a:endParaRPr>
          </a:p>
          <a:p>
            <a:pPr marL="571500" lvl="1" indent="-228600" eaLnBrk="1" hangingPunct="1">
              <a:lnSpc>
                <a:spcPct val="120000"/>
              </a:lnSpc>
              <a:spcBef>
                <a:spcPts val="400"/>
              </a:spcBef>
            </a:pPr>
            <a:r>
              <a:rPr lang="en-US" altLang="zh-CN" sz="2400" dirty="0" smtClean="0">
                <a:ea typeface="SimSun" pitchFamily="2" charset="-122"/>
              </a:rPr>
              <a:t>Growing at approximately 40,000,000 per year</a:t>
            </a:r>
          </a:p>
          <a:p>
            <a:pPr marL="971550" lvl="2">
              <a:lnSpc>
                <a:spcPct val="120000"/>
              </a:lnSpc>
              <a:spcBef>
                <a:spcPts val="400"/>
              </a:spcBef>
            </a:pPr>
            <a:r>
              <a:rPr lang="en-US" altLang="zh-CN" sz="2000" dirty="0" smtClean="0">
                <a:ea typeface="SimSun" pitchFamily="2" charset="-122"/>
              </a:rPr>
              <a:t>In 2007 </a:t>
            </a:r>
            <a:r>
              <a:rPr lang="en-US" altLang="zh-CN" sz="2000" dirty="0" smtClean="0">
                <a:ea typeface="SimSun" pitchFamily="2" charset="-122"/>
                <a:sym typeface="Mathematica1" pitchFamily="2" charset="2"/>
              </a:rPr>
              <a:t></a:t>
            </a:r>
            <a:r>
              <a:rPr lang="en-US" altLang="zh-CN" sz="2000" dirty="0" smtClean="0">
                <a:ea typeface="SimSun" pitchFamily="2" charset="-122"/>
              </a:rPr>
              <a:t>2x10</a:t>
            </a:r>
            <a:r>
              <a:rPr lang="en-US" altLang="zh-CN" sz="2000" baseline="60000" dirty="0" smtClean="0">
                <a:ea typeface="SimSun" pitchFamily="2" charset="-122"/>
              </a:rPr>
              <a:t>9 </a:t>
            </a:r>
            <a:r>
              <a:rPr lang="en-US" altLang="zh-CN" sz="2000" dirty="0" smtClean="0">
                <a:ea typeface="SimSun" pitchFamily="2" charset="-122"/>
              </a:rPr>
              <a:t>cell phones</a:t>
            </a:r>
          </a:p>
          <a:p>
            <a:pPr marL="571500" lvl="1" indent="-228600" eaLnBrk="1" hangingPunct="1">
              <a:lnSpc>
                <a:spcPct val="120000"/>
              </a:lnSpc>
              <a:spcBef>
                <a:spcPts val="400"/>
              </a:spcBef>
            </a:pPr>
            <a:r>
              <a:rPr lang="zh-CN" altLang="en-US" sz="2400" dirty="0" smtClean="0">
                <a:ea typeface="SimSun" pitchFamily="2" charset="-122"/>
              </a:rPr>
              <a:t>传感器</a:t>
            </a:r>
            <a:r>
              <a:rPr lang="en-US" altLang="zh-CN" sz="2400" dirty="0" smtClean="0">
                <a:ea typeface="SimSun" pitchFamily="2" charset="-122"/>
              </a:rPr>
              <a:t>+</a:t>
            </a:r>
            <a:r>
              <a:rPr lang="zh-CN" altLang="en-US" sz="2400" dirty="0" smtClean="0">
                <a:ea typeface="SimSun" pitchFamily="2" charset="-122"/>
              </a:rPr>
              <a:t>网络将大量普通设备联入网中</a:t>
            </a:r>
            <a:endParaRPr lang="en-US" altLang="zh-CN" sz="2400" dirty="0" smtClean="0">
              <a:ea typeface="SimSun" pitchFamily="2" charset="-122"/>
            </a:endParaRPr>
          </a:p>
          <a:p>
            <a:pPr marL="571500" lvl="1" indent="-228600" eaLnBrk="1" hangingPunct="1">
              <a:lnSpc>
                <a:spcPct val="120000"/>
              </a:lnSpc>
              <a:spcBef>
                <a:spcPts val="400"/>
              </a:spcBef>
            </a:pPr>
            <a:endParaRPr lang="en-US" altLang="zh-CN" sz="2400" dirty="0" smtClean="0">
              <a:ea typeface="SimSun"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3811">
                                            <p:txEl>
                                              <p:pRg st="0" end="0"/>
                                            </p:txEl>
                                          </p:spTgt>
                                        </p:tgtEl>
                                        <p:attrNameLst>
                                          <p:attrName>style.visibility</p:attrName>
                                        </p:attrNameLst>
                                      </p:cBhvr>
                                      <p:to>
                                        <p:strVal val="visible"/>
                                      </p:to>
                                    </p:set>
                                    <p:animEffect transition="in" filter="blinds(horizontal)">
                                      <p:cBhvr>
                                        <p:cTn id="7" dur="500"/>
                                        <p:tgtEl>
                                          <p:spTgt spid="50381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03811">
                                            <p:txEl>
                                              <p:pRg st="1" end="1"/>
                                            </p:txEl>
                                          </p:spTgt>
                                        </p:tgtEl>
                                        <p:attrNameLst>
                                          <p:attrName>style.visibility</p:attrName>
                                        </p:attrNameLst>
                                      </p:cBhvr>
                                      <p:to>
                                        <p:strVal val="visible"/>
                                      </p:to>
                                    </p:set>
                                    <p:animEffect transition="in" filter="blinds(horizontal)">
                                      <p:cBhvr>
                                        <p:cTn id="10" dur="500"/>
                                        <p:tgtEl>
                                          <p:spTgt spid="503811">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03811">
                                            <p:txEl>
                                              <p:pRg st="2" end="2"/>
                                            </p:txEl>
                                          </p:spTgt>
                                        </p:tgtEl>
                                        <p:attrNameLst>
                                          <p:attrName>style.visibility</p:attrName>
                                        </p:attrNameLst>
                                      </p:cBhvr>
                                      <p:to>
                                        <p:strVal val="visible"/>
                                      </p:to>
                                    </p:set>
                                    <p:animEffect transition="in" filter="blinds(horizontal)">
                                      <p:cBhvr>
                                        <p:cTn id="13" dur="500"/>
                                        <p:tgtEl>
                                          <p:spTgt spid="50381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03811">
                                            <p:txEl>
                                              <p:pRg st="3" end="3"/>
                                            </p:txEl>
                                          </p:spTgt>
                                        </p:tgtEl>
                                        <p:attrNameLst>
                                          <p:attrName>style.visibility</p:attrName>
                                        </p:attrNameLst>
                                      </p:cBhvr>
                                      <p:to>
                                        <p:strVal val="visible"/>
                                      </p:to>
                                    </p:set>
                                    <p:animEffect transition="in" filter="blinds(horizontal)">
                                      <p:cBhvr>
                                        <p:cTn id="18" dur="500"/>
                                        <p:tgtEl>
                                          <p:spTgt spid="503811">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03811">
                                            <p:txEl>
                                              <p:pRg st="4" end="4"/>
                                            </p:txEl>
                                          </p:spTgt>
                                        </p:tgtEl>
                                        <p:attrNameLst>
                                          <p:attrName>style.visibility</p:attrName>
                                        </p:attrNameLst>
                                      </p:cBhvr>
                                      <p:to>
                                        <p:strVal val="visible"/>
                                      </p:to>
                                    </p:set>
                                    <p:animEffect transition="in" filter="blinds(horizontal)">
                                      <p:cBhvr>
                                        <p:cTn id="21" dur="500"/>
                                        <p:tgtEl>
                                          <p:spTgt spid="50381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03811">
                                            <p:txEl>
                                              <p:pRg st="5" end="5"/>
                                            </p:txEl>
                                          </p:spTgt>
                                        </p:tgtEl>
                                        <p:attrNameLst>
                                          <p:attrName>style.visibility</p:attrName>
                                        </p:attrNameLst>
                                      </p:cBhvr>
                                      <p:to>
                                        <p:strVal val="visible"/>
                                      </p:to>
                                    </p:set>
                                    <p:animEffect transition="in" filter="blinds(horizontal)">
                                      <p:cBhvr>
                                        <p:cTn id="26" dur="500"/>
                                        <p:tgtEl>
                                          <p:spTgt spid="503811">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03811">
                                            <p:txEl>
                                              <p:pRg st="6" end="6"/>
                                            </p:txEl>
                                          </p:spTgt>
                                        </p:tgtEl>
                                        <p:attrNameLst>
                                          <p:attrName>style.visibility</p:attrName>
                                        </p:attrNameLst>
                                      </p:cBhvr>
                                      <p:to>
                                        <p:strVal val="visible"/>
                                      </p:to>
                                    </p:set>
                                    <p:animEffect transition="in" filter="blinds(horizontal)">
                                      <p:cBhvr>
                                        <p:cTn id="29" dur="500"/>
                                        <p:tgtEl>
                                          <p:spTgt spid="503811">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03811">
                                            <p:txEl>
                                              <p:pRg st="7" end="7"/>
                                            </p:txEl>
                                          </p:spTgt>
                                        </p:tgtEl>
                                        <p:attrNameLst>
                                          <p:attrName>style.visibility</p:attrName>
                                        </p:attrNameLst>
                                      </p:cBhvr>
                                      <p:to>
                                        <p:strVal val="visible"/>
                                      </p:to>
                                    </p:set>
                                    <p:animEffect transition="in" filter="blinds(horizontal)">
                                      <p:cBhvr>
                                        <p:cTn id="32" dur="500"/>
                                        <p:tgtEl>
                                          <p:spTgt spid="503811">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03811">
                                            <p:txEl>
                                              <p:pRg st="8" end="8"/>
                                            </p:txEl>
                                          </p:spTgt>
                                        </p:tgtEl>
                                        <p:attrNameLst>
                                          <p:attrName>style.visibility</p:attrName>
                                        </p:attrNameLst>
                                      </p:cBhvr>
                                      <p:to>
                                        <p:strVal val="visible"/>
                                      </p:to>
                                    </p:set>
                                    <p:animEffect transition="in" filter="blinds(horizontal)">
                                      <p:cBhvr>
                                        <p:cTn id="35" dur="500"/>
                                        <p:tgtEl>
                                          <p:spTgt spid="503811">
                                            <p:txEl>
                                              <p:pRg st="8" end="8"/>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503811">
                                            <p:txEl>
                                              <p:pRg st="9" end="9"/>
                                            </p:txEl>
                                          </p:spTgt>
                                        </p:tgtEl>
                                        <p:attrNameLst>
                                          <p:attrName>style.visibility</p:attrName>
                                        </p:attrNameLst>
                                      </p:cBhvr>
                                      <p:to>
                                        <p:strVal val="visible"/>
                                      </p:to>
                                    </p:set>
                                    <p:animEffect transition="in" filter="blinds(horizontal)">
                                      <p:cBhvr>
                                        <p:cTn id="38" dur="500"/>
                                        <p:tgtEl>
                                          <p:spTgt spid="5038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1"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CN" sz="3200" smtClean="0">
                <a:ea typeface="SimSun" pitchFamily="2" charset="-122"/>
              </a:rPr>
              <a:t>Ping/Pong Example</a:t>
            </a:r>
          </a:p>
        </p:txBody>
      </p:sp>
      <p:pic>
        <p:nvPicPr>
          <p:cNvPr id="80899" name="Picture 3" descr="packet"/>
          <p:cNvPicPr>
            <a:picLocks noChangeAspect="1" noChangeArrowheads="1"/>
          </p:cNvPicPr>
          <p:nvPr/>
        </p:nvPicPr>
        <p:blipFill>
          <a:blip r:embed="rId3"/>
          <a:srcRect/>
          <a:stretch>
            <a:fillRect/>
          </a:stretch>
        </p:blipFill>
        <p:spPr bwMode="auto">
          <a:xfrm>
            <a:off x="-4510088" y="-2324100"/>
            <a:ext cx="657225" cy="638175"/>
          </a:xfrm>
          <a:prstGeom prst="rect">
            <a:avLst/>
          </a:prstGeom>
          <a:noFill/>
          <a:ln w="9525">
            <a:noFill/>
            <a:miter lim="800000"/>
            <a:headEnd/>
            <a:tailEnd/>
          </a:ln>
        </p:spPr>
      </p:pic>
      <p:grpSp>
        <p:nvGrpSpPr>
          <p:cNvPr id="2" name="Group 4"/>
          <p:cNvGrpSpPr>
            <a:grpSpLocks/>
          </p:cNvGrpSpPr>
          <p:nvPr/>
        </p:nvGrpSpPr>
        <p:grpSpPr bwMode="auto">
          <a:xfrm>
            <a:off x="10077450" y="5486400"/>
            <a:ext cx="708025" cy="638175"/>
            <a:chOff x="324" y="1008"/>
            <a:chExt cx="446" cy="402"/>
          </a:xfrm>
        </p:grpSpPr>
        <p:pic>
          <p:nvPicPr>
            <p:cNvPr id="80952" name="Picture 5" descr="green packet"/>
            <p:cNvPicPr>
              <a:picLocks noChangeAspect="1" noChangeArrowheads="1"/>
            </p:cNvPicPr>
            <p:nvPr/>
          </p:nvPicPr>
          <p:blipFill>
            <a:blip r:embed="rId4"/>
            <a:srcRect/>
            <a:stretch>
              <a:fillRect/>
            </a:stretch>
          </p:blipFill>
          <p:spPr bwMode="auto">
            <a:xfrm>
              <a:off x="336" y="1008"/>
              <a:ext cx="414" cy="402"/>
            </a:xfrm>
            <a:prstGeom prst="rect">
              <a:avLst/>
            </a:prstGeom>
            <a:noFill/>
            <a:ln w="9525">
              <a:noFill/>
              <a:miter lim="800000"/>
              <a:headEnd/>
              <a:tailEnd/>
            </a:ln>
          </p:spPr>
        </p:pic>
        <p:sp>
          <p:nvSpPr>
            <p:cNvPr id="80953" name="Text Box 6"/>
            <p:cNvSpPr txBox="1">
              <a:spLocks noChangeArrowheads="1"/>
            </p:cNvSpPr>
            <p:nvPr/>
          </p:nvSpPr>
          <p:spPr bwMode="auto">
            <a:xfrm>
              <a:off x="324" y="1101"/>
              <a:ext cx="446" cy="192"/>
            </a:xfrm>
            <a:prstGeom prst="rect">
              <a:avLst/>
            </a:prstGeom>
            <a:noFill/>
            <a:ln w="9525">
              <a:noFill/>
              <a:miter lim="800000"/>
              <a:headEnd/>
              <a:tailEnd/>
            </a:ln>
          </p:spPr>
          <p:txBody>
            <a:bodyPr wrap="none">
              <a:spAutoFit/>
            </a:bodyPr>
            <a:lstStyle/>
            <a:p>
              <a:r>
                <a:rPr lang="en-US" altLang="zh-CN" sz="1400">
                  <a:solidFill>
                    <a:schemeClr val="bg1"/>
                  </a:solidFill>
                </a:rPr>
                <a:t>PONG</a:t>
              </a:r>
            </a:p>
          </p:txBody>
        </p:sp>
      </p:grpSp>
      <p:grpSp>
        <p:nvGrpSpPr>
          <p:cNvPr id="3" name="Group 7"/>
          <p:cNvGrpSpPr>
            <a:grpSpLocks/>
          </p:cNvGrpSpPr>
          <p:nvPr/>
        </p:nvGrpSpPr>
        <p:grpSpPr bwMode="auto">
          <a:xfrm>
            <a:off x="1295400" y="1524000"/>
            <a:ext cx="6705600" cy="4419600"/>
            <a:chOff x="816" y="960"/>
            <a:chExt cx="4224" cy="2784"/>
          </a:xfrm>
        </p:grpSpPr>
        <p:grpSp>
          <p:nvGrpSpPr>
            <p:cNvPr id="4" name="Group 8"/>
            <p:cNvGrpSpPr>
              <a:grpSpLocks/>
            </p:cNvGrpSpPr>
            <p:nvPr/>
          </p:nvGrpSpPr>
          <p:grpSpPr bwMode="auto">
            <a:xfrm>
              <a:off x="816" y="2208"/>
              <a:ext cx="528" cy="528"/>
              <a:chOff x="4080" y="1968"/>
              <a:chExt cx="720" cy="720"/>
            </a:xfrm>
          </p:grpSpPr>
          <p:pic>
            <p:nvPicPr>
              <p:cNvPr id="80950" name="Picture 9"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80951" name="Picture 10"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grpSp>
          <p:nvGrpSpPr>
            <p:cNvPr id="5" name="Group 11"/>
            <p:cNvGrpSpPr>
              <a:grpSpLocks/>
            </p:cNvGrpSpPr>
            <p:nvPr/>
          </p:nvGrpSpPr>
          <p:grpSpPr bwMode="auto">
            <a:xfrm>
              <a:off x="2016" y="1536"/>
              <a:ext cx="624" cy="420"/>
              <a:chOff x="1488" y="3360"/>
              <a:chExt cx="816" cy="550"/>
            </a:xfrm>
          </p:grpSpPr>
          <p:pic>
            <p:nvPicPr>
              <p:cNvPr id="80948" name="Picture 12"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80949" name="Picture 13"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6" name="Group 14"/>
            <p:cNvGrpSpPr>
              <a:grpSpLocks/>
            </p:cNvGrpSpPr>
            <p:nvPr/>
          </p:nvGrpSpPr>
          <p:grpSpPr bwMode="auto">
            <a:xfrm>
              <a:off x="3072" y="2400"/>
              <a:ext cx="432" cy="390"/>
              <a:chOff x="3072" y="2832"/>
              <a:chExt cx="624" cy="582"/>
            </a:xfrm>
          </p:grpSpPr>
          <p:pic>
            <p:nvPicPr>
              <p:cNvPr id="80946" name="Picture 15" descr="j0285758[1]"/>
              <p:cNvPicPr>
                <a:picLocks noChangeAspect="1" noChangeArrowheads="1"/>
              </p:cNvPicPr>
              <p:nvPr/>
            </p:nvPicPr>
            <p:blipFill>
              <a:blip r:embed="rId8"/>
              <a:srcRect/>
              <a:stretch>
                <a:fillRect/>
              </a:stretch>
            </p:blipFill>
            <p:spPr bwMode="auto">
              <a:xfrm>
                <a:off x="3072" y="2832"/>
                <a:ext cx="624" cy="582"/>
              </a:xfrm>
              <a:prstGeom prst="rect">
                <a:avLst/>
              </a:prstGeom>
              <a:noFill/>
              <a:ln w="9525">
                <a:noFill/>
                <a:miter lim="800000"/>
                <a:headEnd/>
                <a:tailEnd/>
              </a:ln>
            </p:spPr>
          </p:pic>
          <p:pic>
            <p:nvPicPr>
              <p:cNvPr id="80947" name="Picture 16" descr="morpheus"/>
              <p:cNvPicPr>
                <a:picLocks noChangeAspect="1" noChangeArrowheads="1"/>
              </p:cNvPicPr>
              <p:nvPr/>
            </p:nvPicPr>
            <p:blipFill>
              <a:blip r:embed="rId9"/>
              <a:srcRect/>
              <a:stretch>
                <a:fillRect/>
              </a:stretch>
            </p:blipFill>
            <p:spPr bwMode="auto">
              <a:xfrm>
                <a:off x="3120" y="2928"/>
                <a:ext cx="528" cy="342"/>
              </a:xfrm>
              <a:prstGeom prst="rect">
                <a:avLst/>
              </a:prstGeom>
              <a:noFill/>
              <a:ln w="9525">
                <a:noFill/>
                <a:miter lim="800000"/>
                <a:headEnd/>
                <a:tailEnd/>
              </a:ln>
            </p:spPr>
          </p:pic>
        </p:grpSp>
        <p:grpSp>
          <p:nvGrpSpPr>
            <p:cNvPr id="7" name="Group 17"/>
            <p:cNvGrpSpPr>
              <a:grpSpLocks/>
            </p:cNvGrpSpPr>
            <p:nvPr/>
          </p:nvGrpSpPr>
          <p:grpSpPr bwMode="auto">
            <a:xfrm>
              <a:off x="3216" y="960"/>
              <a:ext cx="480" cy="447"/>
              <a:chOff x="2544" y="2016"/>
              <a:chExt cx="624" cy="582"/>
            </a:xfrm>
          </p:grpSpPr>
          <p:pic>
            <p:nvPicPr>
              <p:cNvPr id="80944" name="Picture 18"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80945" name="Picture 19"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8" name="Group 20"/>
            <p:cNvGrpSpPr>
              <a:grpSpLocks/>
            </p:cNvGrpSpPr>
            <p:nvPr/>
          </p:nvGrpSpPr>
          <p:grpSpPr bwMode="auto">
            <a:xfrm>
              <a:off x="4512" y="1152"/>
              <a:ext cx="528" cy="528"/>
              <a:chOff x="3072" y="912"/>
              <a:chExt cx="720" cy="720"/>
            </a:xfrm>
          </p:grpSpPr>
          <p:pic>
            <p:nvPicPr>
              <p:cNvPr id="80942" name="Picture 21" descr="powermac"/>
              <p:cNvPicPr>
                <a:picLocks noChangeAspect="1" noChangeArrowheads="1"/>
              </p:cNvPicPr>
              <p:nvPr/>
            </p:nvPicPr>
            <p:blipFill>
              <a:blip r:embed="rId5"/>
              <a:srcRect/>
              <a:stretch>
                <a:fillRect/>
              </a:stretch>
            </p:blipFill>
            <p:spPr bwMode="auto">
              <a:xfrm>
                <a:off x="3072" y="912"/>
                <a:ext cx="720" cy="720"/>
              </a:xfrm>
              <a:prstGeom prst="rect">
                <a:avLst/>
              </a:prstGeom>
              <a:noFill/>
              <a:ln w="9525">
                <a:noFill/>
                <a:miter lim="800000"/>
                <a:headEnd/>
                <a:tailEnd/>
              </a:ln>
            </p:spPr>
          </p:pic>
          <p:pic>
            <p:nvPicPr>
              <p:cNvPr id="80943" name="Picture 22" descr="morpheus"/>
              <p:cNvPicPr>
                <a:picLocks noChangeAspect="1" noChangeArrowheads="1"/>
              </p:cNvPicPr>
              <p:nvPr/>
            </p:nvPicPr>
            <p:blipFill>
              <a:blip r:embed="rId9"/>
              <a:srcRect/>
              <a:stretch>
                <a:fillRect/>
              </a:stretch>
            </p:blipFill>
            <p:spPr bwMode="auto">
              <a:xfrm>
                <a:off x="3120" y="1104"/>
                <a:ext cx="528" cy="342"/>
              </a:xfrm>
              <a:prstGeom prst="rect">
                <a:avLst/>
              </a:prstGeom>
              <a:noFill/>
              <a:ln w="9525">
                <a:noFill/>
                <a:miter lim="800000"/>
                <a:headEnd/>
                <a:tailEnd/>
              </a:ln>
            </p:spPr>
          </p:pic>
        </p:grpSp>
        <p:grpSp>
          <p:nvGrpSpPr>
            <p:cNvPr id="9" name="Group 23"/>
            <p:cNvGrpSpPr>
              <a:grpSpLocks/>
            </p:cNvGrpSpPr>
            <p:nvPr/>
          </p:nvGrpSpPr>
          <p:grpSpPr bwMode="auto">
            <a:xfrm>
              <a:off x="960" y="960"/>
              <a:ext cx="576" cy="419"/>
              <a:chOff x="1248" y="2304"/>
              <a:chExt cx="816" cy="502"/>
            </a:xfrm>
          </p:grpSpPr>
          <p:pic>
            <p:nvPicPr>
              <p:cNvPr id="80940" name="Picture 24" descr="j0285750"/>
              <p:cNvPicPr>
                <a:picLocks noChangeAspect="1" noChangeArrowheads="1"/>
              </p:cNvPicPr>
              <p:nvPr/>
            </p:nvPicPr>
            <p:blipFill>
              <a:blip r:embed="rId7"/>
              <a:srcRect/>
              <a:stretch>
                <a:fillRect/>
              </a:stretch>
            </p:blipFill>
            <p:spPr bwMode="auto">
              <a:xfrm>
                <a:off x="1248" y="2304"/>
                <a:ext cx="816" cy="502"/>
              </a:xfrm>
              <a:prstGeom prst="rect">
                <a:avLst/>
              </a:prstGeom>
              <a:noFill/>
              <a:ln w="9525">
                <a:noFill/>
                <a:miter lim="800000"/>
                <a:headEnd/>
                <a:tailEnd/>
              </a:ln>
            </p:spPr>
          </p:pic>
          <p:pic>
            <p:nvPicPr>
              <p:cNvPr id="80941" name="Picture 25" descr="morpheus"/>
              <p:cNvPicPr>
                <a:picLocks noChangeAspect="1" noChangeArrowheads="1"/>
              </p:cNvPicPr>
              <p:nvPr/>
            </p:nvPicPr>
            <p:blipFill>
              <a:blip r:embed="rId9"/>
              <a:srcRect/>
              <a:stretch>
                <a:fillRect/>
              </a:stretch>
            </p:blipFill>
            <p:spPr bwMode="auto">
              <a:xfrm>
                <a:off x="1344" y="2352"/>
                <a:ext cx="528" cy="342"/>
              </a:xfrm>
              <a:prstGeom prst="rect">
                <a:avLst/>
              </a:prstGeom>
              <a:noFill/>
              <a:ln w="9525">
                <a:noFill/>
                <a:miter lim="800000"/>
                <a:headEnd/>
                <a:tailEnd/>
              </a:ln>
            </p:spPr>
          </p:pic>
        </p:grpSp>
        <p:grpSp>
          <p:nvGrpSpPr>
            <p:cNvPr id="10" name="Group 26"/>
            <p:cNvGrpSpPr>
              <a:grpSpLocks/>
            </p:cNvGrpSpPr>
            <p:nvPr/>
          </p:nvGrpSpPr>
          <p:grpSpPr bwMode="auto">
            <a:xfrm>
              <a:off x="4128" y="2448"/>
              <a:ext cx="576" cy="419"/>
              <a:chOff x="1248" y="2304"/>
              <a:chExt cx="816" cy="502"/>
            </a:xfrm>
          </p:grpSpPr>
          <p:pic>
            <p:nvPicPr>
              <p:cNvPr id="80938" name="Picture 27" descr="j0285750"/>
              <p:cNvPicPr>
                <a:picLocks noChangeAspect="1" noChangeArrowheads="1"/>
              </p:cNvPicPr>
              <p:nvPr/>
            </p:nvPicPr>
            <p:blipFill>
              <a:blip r:embed="rId7"/>
              <a:srcRect/>
              <a:stretch>
                <a:fillRect/>
              </a:stretch>
            </p:blipFill>
            <p:spPr bwMode="auto">
              <a:xfrm>
                <a:off x="1248" y="2304"/>
                <a:ext cx="816" cy="502"/>
              </a:xfrm>
              <a:prstGeom prst="rect">
                <a:avLst/>
              </a:prstGeom>
              <a:noFill/>
              <a:ln w="9525">
                <a:noFill/>
                <a:miter lim="800000"/>
                <a:headEnd/>
                <a:tailEnd/>
              </a:ln>
            </p:spPr>
          </p:pic>
          <p:pic>
            <p:nvPicPr>
              <p:cNvPr id="80939" name="Picture 28" descr="morpheus"/>
              <p:cNvPicPr>
                <a:picLocks noChangeAspect="1" noChangeArrowheads="1"/>
              </p:cNvPicPr>
              <p:nvPr/>
            </p:nvPicPr>
            <p:blipFill>
              <a:blip r:embed="rId9"/>
              <a:srcRect/>
              <a:stretch>
                <a:fillRect/>
              </a:stretch>
            </p:blipFill>
            <p:spPr bwMode="auto">
              <a:xfrm>
                <a:off x="1344" y="2352"/>
                <a:ext cx="528" cy="342"/>
              </a:xfrm>
              <a:prstGeom prst="rect">
                <a:avLst/>
              </a:prstGeom>
              <a:noFill/>
              <a:ln w="9525">
                <a:noFill/>
                <a:miter lim="800000"/>
                <a:headEnd/>
                <a:tailEnd/>
              </a:ln>
            </p:spPr>
          </p:pic>
        </p:grpSp>
        <p:grpSp>
          <p:nvGrpSpPr>
            <p:cNvPr id="11" name="Group 29"/>
            <p:cNvGrpSpPr>
              <a:grpSpLocks/>
            </p:cNvGrpSpPr>
            <p:nvPr/>
          </p:nvGrpSpPr>
          <p:grpSpPr bwMode="auto">
            <a:xfrm>
              <a:off x="1872" y="3216"/>
              <a:ext cx="624" cy="420"/>
              <a:chOff x="1488" y="3360"/>
              <a:chExt cx="816" cy="550"/>
            </a:xfrm>
          </p:grpSpPr>
          <p:pic>
            <p:nvPicPr>
              <p:cNvPr id="80936" name="Picture 30"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80937" name="Picture 31"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12" name="Group 32"/>
            <p:cNvGrpSpPr>
              <a:grpSpLocks/>
            </p:cNvGrpSpPr>
            <p:nvPr/>
          </p:nvGrpSpPr>
          <p:grpSpPr bwMode="auto">
            <a:xfrm>
              <a:off x="3504" y="3216"/>
              <a:ext cx="528" cy="528"/>
              <a:chOff x="3072" y="912"/>
              <a:chExt cx="720" cy="720"/>
            </a:xfrm>
          </p:grpSpPr>
          <p:pic>
            <p:nvPicPr>
              <p:cNvPr id="80934" name="Picture 33" descr="powermac"/>
              <p:cNvPicPr>
                <a:picLocks noChangeAspect="1" noChangeArrowheads="1"/>
              </p:cNvPicPr>
              <p:nvPr/>
            </p:nvPicPr>
            <p:blipFill>
              <a:blip r:embed="rId5"/>
              <a:srcRect/>
              <a:stretch>
                <a:fillRect/>
              </a:stretch>
            </p:blipFill>
            <p:spPr bwMode="auto">
              <a:xfrm>
                <a:off x="3072" y="912"/>
                <a:ext cx="720" cy="720"/>
              </a:xfrm>
              <a:prstGeom prst="rect">
                <a:avLst/>
              </a:prstGeom>
              <a:noFill/>
              <a:ln w="9525">
                <a:noFill/>
                <a:miter lim="800000"/>
                <a:headEnd/>
                <a:tailEnd/>
              </a:ln>
            </p:spPr>
          </p:pic>
          <p:pic>
            <p:nvPicPr>
              <p:cNvPr id="80935" name="Picture 34" descr="morpheus"/>
              <p:cNvPicPr>
                <a:picLocks noChangeAspect="1" noChangeArrowheads="1"/>
              </p:cNvPicPr>
              <p:nvPr/>
            </p:nvPicPr>
            <p:blipFill>
              <a:blip r:embed="rId9"/>
              <a:srcRect/>
              <a:stretch>
                <a:fillRect/>
              </a:stretch>
            </p:blipFill>
            <p:spPr bwMode="auto">
              <a:xfrm>
                <a:off x="3120" y="1104"/>
                <a:ext cx="528" cy="342"/>
              </a:xfrm>
              <a:prstGeom prst="rect">
                <a:avLst/>
              </a:prstGeom>
              <a:noFill/>
              <a:ln w="9525">
                <a:noFill/>
                <a:miter lim="800000"/>
                <a:headEnd/>
                <a:tailEnd/>
              </a:ln>
            </p:spPr>
          </p:pic>
        </p:grpSp>
        <p:sp>
          <p:nvSpPr>
            <p:cNvPr id="80926" name="Line 35"/>
            <p:cNvSpPr>
              <a:spLocks noChangeShapeType="1"/>
            </p:cNvSpPr>
            <p:nvPr/>
          </p:nvSpPr>
          <p:spPr bwMode="auto">
            <a:xfrm>
              <a:off x="1488" y="1344"/>
              <a:ext cx="531" cy="391"/>
            </a:xfrm>
            <a:prstGeom prst="line">
              <a:avLst/>
            </a:prstGeom>
            <a:noFill/>
            <a:ln w="28575">
              <a:solidFill>
                <a:schemeClr val="tx1"/>
              </a:solidFill>
              <a:round/>
              <a:headEnd/>
              <a:tailEnd/>
            </a:ln>
          </p:spPr>
          <p:txBody>
            <a:bodyPr/>
            <a:lstStyle/>
            <a:p>
              <a:endParaRPr lang="zh-CN" altLang="en-US"/>
            </a:p>
          </p:txBody>
        </p:sp>
        <p:sp>
          <p:nvSpPr>
            <p:cNvPr id="80927" name="Line 36"/>
            <p:cNvSpPr>
              <a:spLocks noChangeShapeType="1"/>
            </p:cNvSpPr>
            <p:nvPr/>
          </p:nvSpPr>
          <p:spPr bwMode="auto">
            <a:xfrm flipV="1">
              <a:off x="1227" y="1884"/>
              <a:ext cx="752" cy="549"/>
            </a:xfrm>
            <a:prstGeom prst="line">
              <a:avLst/>
            </a:prstGeom>
            <a:noFill/>
            <a:ln w="28575">
              <a:solidFill>
                <a:schemeClr val="tx1"/>
              </a:solidFill>
              <a:round/>
              <a:headEnd/>
              <a:tailEnd/>
            </a:ln>
          </p:spPr>
          <p:txBody>
            <a:bodyPr/>
            <a:lstStyle/>
            <a:p>
              <a:endParaRPr lang="zh-CN" altLang="en-US"/>
            </a:p>
          </p:txBody>
        </p:sp>
        <p:sp>
          <p:nvSpPr>
            <p:cNvPr id="80928" name="Line 37"/>
            <p:cNvSpPr>
              <a:spLocks noChangeShapeType="1"/>
            </p:cNvSpPr>
            <p:nvPr/>
          </p:nvSpPr>
          <p:spPr bwMode="auto">
            <a:xfrm flipH="1">
              <a:off x="2128" y="1968"/>
              <a:ext cx="128" cy="1237"/>
            </a:xfrm>
            <a:prstGeom prst="line">
              <a:avLst/>
            </a:prstGeom>
            <a:noFill/>
            <a:ln w="28575">
              <a:solidFill>
                <a:schemeClr val="tx1"/>
              </a:solidFill>
              <a:round/>
              <a:headEnd/>
              <a:tailEnd/>
            </a:ln>
          </p:spPr>
          <p:txBody>
            <a:bodyPr/>
            <a:lstStyle/>
            <a:p>
              <a:endParaRPr lang="zh-CN" altLang="en-US"/>
            </a:p>
          </p:txBody>
        </p:sp>
        <p:sp>
          <p:nvSpPr>
            <p:cNvPr id="80929" name="Line 38"/>
            <p:cNvSpPr>
              <a:spLocks noChangeShapeType="1"/>
            </p:cNvSpPr>
            <p:nvPr/>
          </p:nvSpPr>
          <p:spPr bwMode="auto">
            <a:xfrm flipV="1">
              <a:off x="2208" y="1344"/>
              <a:ext cx="1104" cy="1872"/>
            </a:xfrm>
            <a:prstGeom prst="line">
              <a:avLst/>
            </a:prstGeom>
            <a:noFill/>
            <a:ln w="28575">
              <a:solidFill>
                <a:schemeClr val="tx1"/>
              </a:solidFill>
              <a:round/>
              <a:headEnd/>
              <a:tailEnd/>
            </a:ln>
          </p:spPr>
          <p:txBody>
            <a:bodyPr/>
            <a:lstStyle/>
            <a:p>
              <a:endParaRPr lang="zh-CN" altLang="en-US"/>
            </a:p>
          </p:txBody>
        </p:sp>
        <p:sp>
          <p:nvSpPr>
            <p:cNvPr id="80930" name="Line 39"/>
            <p:cNvSpPr>
              <a:spLocks noChangeShapeType="1"/>
            </p:cNvSpPr>
            <p:nvPr/>
          </p:nvSpPr>
          <p:spPr bwMode="auto">
            <a:xfrm>
              <a:off x="3696" y="1200"/>
              <a:ext cx="816" cy="192"/>
            </a:xfrm>
            <a:prstGeom prst="line">
              <a:avLst/>
            </a:prstGeom>
            <a:noFill/>
            <a:ln w="28575">
              <a:solidFill>
                <a:schemeClr val="tx1"/>
              </a:solidFill>
              <a:round/>
              <a:headEnd/>
              <a:tailEnd/>
            </a:ln>
          </p:spPr>
          <p:txBody>
            <a:bodyPr/>
            <a:lstStyle/>
            <a:p>
              <a:endParaRPr lang="zh-CN" altLang="en-US"/>
            </a:p>
          </p:txBody>
        </p:sp>
        <p:sp>
          <p:nvSpPr>
            <p:cNvPr id="80931" name="Line 40"/>
            <p:cNvSpPr>
              <a:spLocks noChangeShapeType="1"/>
            </p:cNvSpPr>
            <p:nvPr/>
          </p:nvSpPr>
          <p:spPr bwMode="auto">
            <a:xfrm>
              <a:off x="3648" y="1440"/>
              <a:ext cx="624" cy="960"/>
            </a:xfrm>
            <a:prstGeom prst="line">
              <a:avLst/>
            </a:prstGeom>
            <a:noFill/>
            <a:ln w="28575">
              <a:solidFill>
                <a:schemeClr val="tx1"/>
              </a:solidFill>
              <a:round/>
              <a:headEnd/>
              <a:tailEnd/>
            </a:ln>
          </p:spPr>
          <p:txBody>
            <a:bodyPr/>
            <a:lstStyle/>
            <a:p>
              <a:endParaRPr lang="zh-CN" altLang="en-US"/>
            </a:p>
          </p:txBody>
        </p:sp>
        <p:sp>
          <p:nvSpPr>
            <p:cNvPr id="80932" name="Line 41"/>
            <p:cNvSpPr>
              <a:spLocks noChangeShapeType="1"/>
            </p:cNvSpPr>
            <p:nvPr/>
          </p:nvSpPr>
          <p:spPr bwMode="auto">
            <a:xfrm>
              <a:off x="2544" y="3456"/>
              <a:ext cx="960" cy="0"/>
            </a:xfrm>
            <a:prstGeom prst="line">
              <a:avLst/>
            </a:prstGeom>
            <a:noFill/>
            <a:ln w="28575">
              <a:solidFill>
                <a:schemeClr val="tx1"/>
              </a:solidFill>
              <a:round/>
              <a:headEnd/>
              <a:tailEnd/>
            </a:ln>
          </p:spPr>
          <p:txBody>
            <a:bodyPr/>
            <a:lstStyle/>
            <a:p>
              <a:endParaRPr lang="zh-CN" altLang="en-US"/>
            </a:p>
          </p:txBody>
        </p:sp>
        <p:sp>
          <p:nvSpPr>
            <p:cNvPr id="80933" name="Line 42"/>
            <p:cNvSpPr>
              <a:spLocks noChangeShapeType="1"/>
            </p:cNvSpPr>
            <p:nvPr/>
          </p:nvSpPr>
          <p:spPr bwMode="auto">
            <a:xfrm flipV="1">
              <a:off x="2448" y="2736"/>
              <a:ext cx="672" cy="576"/>
            </a:xfrm>
            <a:prstGeom prst="line">
              <a:avLst/>
            </a:prstGeom>
            <a:noFill/>
            <a:ln w="28575">
              <a:solidFill>
                <a:schemeClr val="tx1"/>
              </a:solidFill>
              <a:round/>
              <a:headEnd/>
              <a:tailEnd/>
            </a:ln>
          </p:spPr>
          <p:txBody>
            <a:bodyPr/>
            <a:lstStyle/>
            <a:p>
              <a:endParaRPr lang="zh-CN" altLang="en-US"/>
            </a:p>
          </p:txBody>
        </p:sp>
      </p:grpSp>
      <p:grpSp>
        <p:nvGrpSpPr>
          <p:cNvPr id="13" name="Group 43"/>
          <p:cNvGrpSpPr>
            <a:grpSpLocks/>
          </p:cNvGrpSpPr>
          <p:nvPr/>
        </p:nvGrpSpPr>
        <p:grpSpPr bwMode="auto">
          <a:xfrm>
            <a:off x="2743200" y="2590800"/>
            <a:ext cx="742950" cy="638175"/>
            <a:chOff x="542" y="384"/>
            <a:chExt cx="468" cy="402"/>
          </a:xfrm>
        </p:grpSpPr>
        <p:pic>
          <p:nvPicPr>
            <p:cNvPr id="80915" name="Picture 44" descr="packet"/>
            <p:cNvPicPr>
              <a:picLocks noChangeAspect="1" noChangeArrowheads="1"/>
            </p:cNvPicPr>
            <p:nvPr/>
          </p:nvPicPr>
          <p:blipFill>
            <a:blip r:embed="rId3"/>
            <a:srcRect/>
            <a:stretch>
              <a:fillRect/>
            </a:stretch>
          </p:blipFill>
          <p:spPr bwMode="auto">
            <a:xfrm>
              <a:off x="576" y="384"/>
              <a:ext cx="414" cy="402"/>
            </a:xfrm>
            <a:prstGeom prst="rect">
              <a:avLst/>
            </a:prstGeom>
            <a:noFill/>
            <a:ln w="9525">
              <a:noFill/>
              <a:miter lim="800000"/>
              <a:headEnd/>
              <a:tailEnd/>
            </a:ln>
          </p:spPr>
        </p:pic>
        <p:sp>
          <p:nvSpPr>
            <p:cNvPr id="80916" name="Text Box 45"/>
            <p:cNvSpPr txBox="1">
              <a:spLocks noChangeArrowheads="1"/>
            </p:cNvSpPr>
            <p:nvPr/>
          </p:nvSpPr>
          <p:spPr bwMode="auto">
            <a:xfrm>
              <a:off x="542" y="459"/>
              <a:ext cx="468" cy="231"/>
            </a:xfrm>
            <a:prstGeom prst="rect">
              <a:avLst/>
            </a:prstGeom>
            <a:noFill/>
            <a:ln w="9525">
              <a:noFill/>
              <a:miter lim="800000"/>
              <a:headEnd/>
              <a:tailEnd/>
            </a:ln>
          </p:spPr>
          <p:txBody>
            <a:bodyPr wrap="none">
              <a:spAutoFit/>
            </a:bodyPr>
            <a:lstStyle/>
            <a:p>
              <a:r>
                <a:rPr lang="en-US" altLang="zh-CN">
                  <a:solidFill>
                    <a:schemeClr val="bg1"/>
                  </a:solidFill>
                </a:rPr>
                <a:t>PING</a:t>
              </a:r>
            </a:p>
          </p:txBody>
        </p:sp>
      </p:grpSp>
      <p:grpSp>
        <p:nvGrpSpPr>
          <p:cNvPr id="14" name="Group 46"/>
          <p:cNvGrpSpPr>
            <a:grpSpLocks/>
          </p:cNvGrpSpPr>
          <p:nvPr/>
        </p:nvGrpSpPr>
        <p:grpSpPr bwMode="auto">
          <a:xfrm>
            <a:off x="2743200" y="2590800"/>
            <a:ext cx="742950" cy="638175"/>
            <a:chOff x="542" y="384"/>
            <a:chExt cx="468" cy="402"/>
          </a:xfrm>
        </p:grpSpPr>
        <p:pic>
          <p:nvPicPr>
            <p:cNvPr id="80913" name="Picture 47" descr="packet"/>
            <p:cNvPicPr>
              <a:picLocks noChangeAspect="1" noChangeArrowheads="1"/>
            </p:cNvPicPr>
            <p:nvPr/>
          </p:nvPicPr>
          <p:blipFill>
            <a:blip r:embed="rId3"/>
            <a:srcRect/>
            <a:stretch>
              <a:fillRect/>
            </a:stretch>
          </p:blipFill>
          <p:spPr bwMode="auto">
            <a:xfrm>
              <a:off x="576" y="384"/>
              <a:ext cx="414" cy="402"/>
            </a:xfrm>
            <a:prstGeom prst="rect">
              <a:avLst/>
            </a:prstGeom>
            <a:noFill/>
            <a:ln w="9525">
              <a:noFill/>
              <a:miter lim="800000"/>
              <a:headEnd/>
              <a:tailEnd/>
            </a:ln>
          </p:spPr>
        </p:pic>
        <p:sp>
          <p:nvSpPr>
            <p:cNvPr id="80914" name="Text Box 48"/>
            <p:cNvSpPr txBox="1">
              <a:spLocks noChangeArrowheads="1"/>
            </p:cNvSpPr>
            <p:nvPr/>
          </p:nvSpPr>
          <p:spPr bwMode="auto">
            <a:xfrm>
              <a:off x="542" y="459"/>
              <a:ext cx="468" cy="231"/>
            </a:xfrm>
            <a:prstGeom prst="rect">
              <a:avLst/>
            </a:prstGeom>
            <a:noFill/>
            <a:ln w="9525">
              <a:noFill/>
              <a:miter lim="800000"/>
              <a:headEnd/>
              <a:tailEnd/>
            </a:ln>
          </p:spPr>
          <p:txBody>
            <a:bodyPr wrap="none">
              <a:spAutoFit/>
            </a:bodyPr>
            <a:lstStyle/>
            <a:p>
              <a:r>
                <a:rPr lang="en-US" altLang="zh-CN">
                  <a:solidFill>
                    <a:schemeClr val="bg1"/>
                  </a:solidFill>
                </a:rPr>
                <a:t>PING</a:t>
              </a:r>
            </a:p>
          </p:txBody>
        </p:sp>
      </p:grpSp>
      <p:grpSp>
        <p:nvGrpSpPr>
          <p:cNvPr id="15" name="Group 49"/>
          <p:cNvGrpSpPr>
            <a:grpSpLocks/>
          </p:cNvGrpSpPr>
          <p:nvPr/>
        </p:nvGrpSpPr>
        <p:grpSpPr bwMode="auto">
          <a:xfrm>
            <a:off x="5562600" y="1600200"/>
            <a:ext cx="742950" cy="638175"/>
            <a:chOff x="542" y="384"/>
            <a:chExt cx="468" cy="402"/>
          </a:xfrm>
        </p:grpSpPr>
        <p:pic>
          <p:nvPicPr>
            <p:cNvPr id="80911" name="Picture 50" descr="packet"/>
            <p:cNvPicPr>
              <a:picLocks noChangeAspect="1" noChangeArrowheads="1"/>
            </p:cNvPicPr>
            <p:nvPr/>
          </p:nvPicPr>
          <p:blipFill>
            <a:blip r:embed="rId3"/>
            <a:srcRect/>
            <a:stretch>
              <a:fillRect/>
            </a:stretch>
          </p:blipFill>
          <p:spPr bwMode="auto">
            <a:xfrm>
              <a:off x="576" y="384"/>
              <a:ext cx="414" cy="402"/>
            </a:xfrm>
            <a:prstGeom prst="rect">
              <a:avLst/>
            </a:prstGeom>
            <a:noFill/>
            <a:ln w="9525">
              <a:noFill/>
              <a:miter lim="800000"/>
              <a:headEnd/>
              <a:tailEnd/>
            </a:ln>
          </p:spPr>
        </p:pic>
        <p:sp>
          <p:nvSpPr>
            <p:cNvPr id="80912" name="Text Box 51"/>
            <p:cNvSpPr txBox="1">
              <a:spLocks noChangeArrowheads="1"/>
            </p:cNvSpPr>
            <p:nvPr/>
          </p:nvSpPr>
          <p:spPr bwMode="auto">
            <a:xfrm>
              <a:off x="542" y="459"/>
              <a:ext cx="468" cy="231"/>
            </a:xfrm>
            <a:prstGeom prst="rect">
              <a:avLst/>
            </a:prstGeom>
            <a:noFill/>
            <a:ln w="9525">
              <a:noFill/>
              <a:miter lim="800000"/>
              <a:headEnd/>
              <a:tailEnd/>
            </a:ln>
          </p:spPr>
          <p:txBody>
            <a:bodyPr wrap="none">
              <a:spAutoFit/>
            </a:bodyPr>
            <a:lstStyle/>
            <a:p>
              <a:r>
                <a:rPr lang="en-US" altLang="zh-CN">
                  <a:solidFill>
                    <a:schemeClr val="bg1"/>
                  </a:solidFill>
                </a:rPr>
                <a:t>PING</a:t>
              </a:r>
            </a:p>
          </p:txBody>
        </p:sp>
      </p:grpSp>
      <p:grpSp>
        <p:nvGrpSpPr>
          <p:cNvPr id="16" name="Group 52"/>
          <p:cNvGrpSpPr>
            <a:grpSpLocks/>
          </p:cNvGrpSpPr>
          <p:nvPr/>
        </p:nvGrpSpPr>
        <p:grpSpPr bwMode="auto">
          <a:xfrm>
            <a:off x="5410200" y="2057400"/>
            <a:ext cx="742950" cy="638175"/>
            <a:chOff x="542" y="384"/>
            <a:chExt cx="468" cy="402"/>
          </a:xfrm>
        </p:grpSpPr>
        <p:pic>
          <p:nvPicPr>
            <p:cNvPr id="80909" name="Picture 53" descr="packet"/>
            <p:cNvPicPr>
              <a:picLocks noChangeAspect="1" noChangeArrowheads="1"/>
            </p:cNvPicPr>
            <p:nvPr/>
          </p:nvPicPr>
          <p:blipFill>
            <a:blip r:embed="rId3"/>
            <a:srcRect/>
            <a:stretch>
              <a:fillRect/>
            </a:stretch>
          </p:blipFill>
          <p:spPr bwMode="auto">
            <a:xfrm>
              <a:off x="576" y="384"/>
              <a:ext cx="414" cy="402"/>
            </a:xfrm>
            <a:prstGeom prst="rect">
              <a:avLst/>
            </a:prstGeom>
            <a:noFill/>
            <a:ln w="9525">
              <a:noFill/>
              <a:miter lim="800000"/>
              <a:headEnd/>
              <a:tailEnd/>
            </a:ln>
          </p:spPr>
        </p:pic>
        <p:sp>
          <p:nvSpPr>
            <p:cNvPr id="80910" name="Text Box 54"/>
            <p:cNvSpPr txBox="1">
              <a:spLocks noChangeArrowheads="1"/>
            </p:cNvSpPr>
            <p:nvPr/>
          </p:nvSpPr>
          <p:spPr bwMode="auto">
            <a:xfrm>
              <a:off x="542" y="459"/>
              <a:ext cx="468" cy="231"/>
            </a:xfrm>
            <a:prstGeom prst="rect">
              <a:avLst/>
            </a:prstGeom>
            <a:noFill/>
            <a:ln w="9525">
              <a:noFill/>
              <a:miter lim="800000"/>
              <a:headEnd/>
              <a:tailEnd/>
            </a:ln>
          </p:spPr>
          <p:txBody>
            <a:bodyPr wrap="none">
              <a:spAutoFit/>
            </a:bodyPr>
            <a:lstStyle/>
            <a:p>
              <a:r>
                <a:rPr lang="en-US" altLang="zh-CN">
                  <a:solidFill>
                    <a:schemeClr val="bg1"/>
                  </a:solidFill>
                </a:rPr>
                <a:t>PING</a:t>
              </a:r>
            </a:p>
          </p:txBody>
        </p:sp>
      </p:grpSp>
      <p:grpSp>
        <p:nvGrpSpPr>
          <p:cNvPr id="17" name="Group 55"/>
          <p:cNvGrpSpPr>
            <a:grpSpLocks/>
          </p:cNvGrpSpPr>
          <p:nvPr/>
        </p:nvGrpSpPr>
        <p:grpSpPr bwMode="auto">
          <a:xfrm>
            <a:off x="10058400" y="-1752600"/>
            <a:ext cx="742950" cy="638175"/>
            <a:chOff x="542" y="384"/>
            <a:chExt cx="468" cy="402"/>
          </a:xfrm>
        </p:grpSpPr>
        <p:pic>
          <p:nvPicPr>
            <p:cNvPr id="80907" name="Picture 56" descr="packet"/>
            <p:cNvPicPr>
              <a:picLocks noChangeAspect="1" noChangeArrowheads="1"/>
            </p:cNvPicPr>
            <p:nvPr/>
          </p:nvPicPr>
          <p:blipFill>
            <a:blip r:embed="rId3"/>
            <a:srcRect/>
            <a:stretch>
              <a:fillRect/>
            </a:stretch>
          </p:blipFill>
          <p:spPr bwMode="auto">
            <a:xfrm>
              <a:off x="576" y="384"/>
              <a:ext cx="414" cy="402"/>
            </a:xfrm>
            <a:prstGeom prst="rect">
              <a:avLst/>
            </a:prstGeom>
            <a:noFill/>
            <a:ln w="9525">
              <a:noFill/>
              <a:miter lim="800000"/>
              <a:headEnd/>
              <a:tailEnd/>
            </a:ln>
          </p:spPr>
        </p:pic>
        <p:sp>
          <p:nvSpPr>
            <p:cNvPr id="80908" name="Text Box 57"/>
            <p:cNvSpPr txBox="1">
              <a:spLocks noChangeArrowheads="1"/>
            </p:cNvSpPr>
            <p:nvPr/>
          </p:nvSpPr>
          <p:spPr bwMode="auto">
            <a:xfrm>
              <a:off x="542" y="459"/>
              <a:ext cx="468" cy="231"/>
            </a:xfrm>
            <a:prstGeom prst="rect">
              <a:avLst/>
            </a:prstGeom>
            <a:noFill/>
            <a:ln w="9525">
              <a:noFill/>
              <a:miter lim="800000"/>
              <a:headEnd/>
              <a:tailEnd/>
            </a:ln>
          </p:spPr>
          <p:txBody>
            <a:bodyPr wrap="none">
              <a:spAutoFit/>
            </a:bodyPr>
            <a:lstStyle/>
            <a:p>
              <a:r>
                <a:rPr lang="en-US" altLang="zh-CN">
                  <a:solidFill>
                    <a:schemeClr val="bg1"/>
                  </a:solidFill>
                </a:rPr>
                <a:t>PING</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par>
                                <p:cTn id="17" presetID="9"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9"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par>
                          <p:cTn id="23" fill="hold">
                            <p:stCondLst>
                              <p:cond delay="500"/>
                            </p:stCondLst>
                            <p:childTnLst>
                              <p:par>
                                <p:cTn id="24" presetID="0" presetClass="path" presetSubtype="0" accel="50000" decel="50000" fill="hold" nodeType="afterEffect">
                                  <p:stCondLst>
                                    <p:cond delay="0"/>
                                  </p:stCondLst>
                                  <p:childTnLst>
                                    <p:animMotion origin="layout" path="M 5.E-6 -7.77778E-6 L -0.13334 0.12222 " pathEditMode="relative" ptsTypes="AA">
                                      <p:cBhvr>
                                        <p:cTn id="25" dur="2000" fill="hold"/>
                                        <p:tgtEl>
                                          <p:spTgt spid="13"/>
                                        </p:tgtEl>
                                        <p:attrNameLst>
                                          <p:attrName>ppt_x</p:attrName>
                                          <p:attrName>ppt_y</p:attrName>
                                        </p:attrNameLst>
                                      </p:cBhvr>
                                    </p:animMotion>
                                  </p:childTnLst>
                                </p:cTn>
                              </p:par>
                              <p:par>
                                <p:cTn id="26" presetID="0" presetClass="path" presetSubtype="0" accel="50000" decel="50000" fill="hold" nodeType="withEffect">
                                  <p:stCondLst>
                                    <p:cond delay="0"/>
                                  </p:stCondLst>
                                  <p:childTnLst>
                                    <p:animMotion origin="layout" path="M 0.00938 -0.02431 L -0.09896 -0.13542 " pathEditMode="relative" rAng="0" ptsTypes="AA">
                                      <p:cBhvr>
                                        <p:cTn id="27" dur="2000" fill="hold"/>
                                        <p:tgtEl>
                                          <p:spTgt spid="14"/>
                                        </p:tgtEl>
                                        <p:attrNameLst>
                                          <p:attrName>ppt_x</p:attrName>
                                          <p:attrName>ppt_y</p:attrName>
                                        </p:attrNameLst>
                                      </p:cBhvr>
                                      <p:rCtr x="-5400" y="-5600"/>
                                    </p:animMotion>
                                  </p:childTnLst>
                                </p:cTn>
                              </p:par>
                              <p:par>
                                <p:cTn id="28" presetID="0" presetClass="path" presetSubtype="0" accel="50000" decel="50000" fill="hold" nodeType="withEffect">
                                  <p:stCondLst>
                                    <p:cond delay="0"/>
                                  </p:stCondLst>
                                  <p:childTnLst>
                                    <p:animMotion origin="layout" path="M -1.66667E-6 3.33333E-6 L 0.14167 0.04444 " pathEditMode="relative" ptsTypes="AA">
                                      <p:cBhvr>
                                        <p:cTn id="29" dur="2000" fill="hold"/>
                                        <p:tgtEl>
                                          <p:spTgt spid="15"/>
                                        </p:tgtEl>
                                        <p:attrNameLst>
                                          <p:attrName>ppt_x</p:attrName>
                                          <p:attrName>ppt_y</p:attrName>
                                        </p:attrNameLst>
                                      </p:cBhvr>
                                    </p:animMotion>
                                  </p:childTnLst>
                                </p:cTn>
                              </p:par>
                              <p:par>
                                <p:cTn id="30" presetID="0" presetClass="path" presetSubtype="0" accel="50000" decel="50000" fill="hold" nodeType="withEffect">
                                  <p:stCondLst>
                                    <p:cond delay="0"/>
                                  </p:stCondLst>
                                  <p:childTnLst>
                                    <p:animMotion origin="layout" path="M -1.66667E-6 3.33333E-6 L 0.14167 0.04444 " pathEditMode="relative" ptsTypes="AA">
                                      <p:cBhvr>
                                        <p:cTn id="31" dur="2000" fill="hold"/>
                                        <p:tgtEl>
                                          <p:spTgt spid="17"/>
                                        </p:tgtEl>
                                        <p:attrNameLst>
                                          <p:attrName>ppt_x</p:attrName>
                                          <p:attrName>ppt_y</p:attrName>
                                        </p:attrNameLst>
                                      </p:cBhvr>
                                    </p:animMotion>
                                  </p:childTnLst>
                                </p:cTn>
                              </p:par>
                              <p:par>
                                <p:cTn id="32" presetID="0" presetClass="path" presetSubtype="0" accel="50000" decel="50000" fill="hold" nodeType="withEffect">
                                  <p:stCondLst>
                                    <p:cond delay="0"/>
                                  </p:stCondLst>
                                  <p:childTnLst>
                                    <p:animMotion origin="layout" path="M 0.0 0.0 L 0.1 0.21111 " pathEditMode="relative" ptsTypes="AA">
                                      <p:cBhvr>
                                        <p:cTn id="33" dur="2000" fill="hold"/>
                                        <p:tgtEl>
                                          <p:spTgt spid="17"/>
                                        </p:tgtEl>
                                        <p:attrNameLst>
                                          <p:attrName>ppt_x</p:attrName>
                                          <p:attrName>ppt_y</p:attrName>
                                        </p:attrNameLst>
                                      </p:cBhvr>
                                    </p:animMotion>
                                  </p:childTnLst>
                                </p:cTn>
                              </p:par>
                              <p:par>
                                <p:cTn id="34" presetID="0" presetClass="path" presetSubtype="0" accel="50000" decel="50000" fill="hold" nodeType="withEffect">
                                  <p:stCondLst>
                                    <p:cond delay="0"/>
                                  </p:stCondLst>
                                  <p:childTnLst>
                                    <p:animMotion origin="layout" path="M 0.0 0.0 L 0.1 0.21111 " pathEditMode="relative" ptsTypes="AA">
                                      <p:cBhvr>
                                        <p:cTn id="35" dur="2000" fill="hold"/>
                                        <p:tgtEl>
                                          <p:spTgt spid="16"/>
                                        </p:tgtEl>
                                        <p:attrNameLst>
                                          <p:attrName>ppt_x</p:attrName>
                                          <p:attrName>ppt_y</p:attrName>
                                        </p:attrNameLst>
                                      </p:cBhvr>
                                    </p:animMotion>
                                  </p:childTnLst>
                                </p:cTn>
                              </p:par>
                            </p:childTnLst>
                          </p:cTn>
                        </p:par>
                      </p:childTnLst>
                    </p:cTn>
                  </p:par>
                  <p:par>
                    <p:cTn id="36" fill="hold">
                      <p:stCondLst>
                        <p:cond delay="indefinite"/>
                      </p:stCondLst>
                      <p:childTnLst>
                        <p:par>
                          <p:cTn id="37" fill="hold">
                            <p:stCondLst>
                              <p:cond delay="0"/>
                            </p:stCondLst>
                            <p:childTnLst>
                              <p:par>
                                <p:cTn id="38" presetID="9" presetClass="exit" presetSubtype="0" fill="hold" nodeType="clickEffect">
                                  <p:stCondLst>
                                    <p:cond delay="0"/>
                                  </p:stCondLst>
                                  <p:childTnLst>
                                    <p:animEffect transition="out" filter="dissolve">
                                      <p:cBhvr>
                                        <p:cTn id="39" dur="500"/>
                                        <p:tgtEl>
                                          <p:spTgt spid="17"/>
                                        </p:tgtEl>
                                      </p:cBhvr>
                                    </p:animEffect>
                                    <p:set>
                                      <p:cBhvr>
                                        <p:cTn id="40" dur="1" fill="hold">
                                          <p:stCondLst>
                                            <p:cond delay="499"/>
                                          </p:stCondLst>
                                        </p:cTn>
                                        <p:tgtEl>
                                          <p:spTgt spid="17"/>
                                        </p:tgtEl>
                                        <p:attrNameLst>
                                          <p:attrName>style.visibility</p:attrName>
                                        </p:attrNameLst>
                                      </p:cBhvr>
                                      <p:to>
                                        <p:strVal val="hidden"/>
                                      </p:to>
                                    </p:set>
                                  </p:childTnLst>
                                </p:cTn>
                              </p:par>
                              <p:par>
                                <p:cTn id="41" presetID="9" presetClass="exit" presetSubtype="0" fill="hold" nodeType="withEffect">
                                  <p:stCondLst>
                                    <p:cond delay="0"/>
                                  </p:stCondLst>
                                  <p:childTnLst>
                                    <p:animEffect transition="out" filter="dissolv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par>
                                <p:cTn id="44" presetID="9" presetClass="exit" presetSubtype="0" fill="hold" nodeType="withEffect">
                                  <p:stCondLst>
                                    <p:cond delay="0"/>
                                  </p:stCondLst>
                                  <p:childTnLst>
                                    <p:animEffect transition="out" filter="dissolve">
                                      <p:cBhvr>
                                        <p:cTn id="45" dur="500"/>
                                        <p:tgtEl>
                                          <p:spTgt spid="14"/>
                                        </p:tgtEl>
                                      </p:cBhvr>
                                    </p:animEffect>
                                    <p:set>
                                      <p:cBhvr>
                                        <p:cTn id="46" dur="1" fill="hold">
                                          <p:stCondLst>
                                            <p:cond delay="499"/>
                                          </p:stCondLst>
                                        </p:cTn>
                                        <p:tgtEl>
                                          <p:spTgt spid="14"/>
                                        </p:tgtEl>
                                        <p:attrNameLst>
                                          <p:attrName>style.visibility</p:attrName>
                                        </p:attrNameLst>
                                      </p:cBhvr>
                                      <p:to>
                                        <p:strVal val="hidden"/>
                                      </p:to>
                                    </p:set>
                                  </p:childTnLst>
                                </p:cTn>
                              </p:par>
                              <p:par>
                                <p:cTn id="47" presetID="9" presetClass="exit" presetSubtype="0" fill="hold" nodeType="withEffect">
                                  <p:stCondLst>
                                    <p:cond delay="0"/>
                                  </p:stCondLst>
                                  <p:childTnLst>
                                    <p:animEffect transition="out" filter="dissolve">
                                      <p:cBhvr>
                                        <p:cTn id="48" dur="500"/>
                                        <p:tgtEl>
                                          <p:spTgt spid="13"/>
                                        </p:tgtEl>
                                      </p:cBhvr>
                                    </p:animEffect>
                                    <p:set>
                                      <p:cBhvr>
                                        <p:cTn id="49" dur="1" fill="hold">
                                          <p:stCondLst>
                                            <p:cond delay="499"/>
                                          </p:stCondLst>
                                        </p:cTn>
                                        <p:tgtEl>
                                          <p:spTgt spid="13"/>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par>
                                <p:cTn id="53" presetID="9" presetClass="exit" presetSubtype="0" fill="hold" nodeType="withEffect">
                                  <p:stCondLst>
                                    <p:cond delay="0"/>
                                  </p:stCondLst>
                                  <p:childTnLst>
                                    <p:animEffect transition="out" filter="dissolve">
                                      <p:cBhvr>
                                        <p:cTn id="54" dur="500"/>
                                        <p:tgtEl>
                                          <p:spTgt spid="16"/>
                                        </p:tgtEl>
                                      </p:cBhvr>
                                    </p:animEffect>
                                    <p:set>
                                      <p:cBhvr>
                                        <p:cTn id="55"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tLang="zh-CN" sz="3200" smtClean="0">
                <a:ea typeface="SimSun" pitchFamily="2" charset="-122"/>
              </a:rPr>
              <a:t>Ping/Pong Example</a:t>
            </a:r>
          </a:p>
        </p:txBody>
      </p:sp>
      <p:pic>
        <p:nvPicPr>
          <p:cNvPr id="81923" name="Picture 3" descr="packet"/>
          <p:cNvPicPr>
            <a:picLocks noChangeAspect="1" noChangeArrowheads="1"/>
          </p:cNvPicPr>
          <p:nvPr/>
        </p:nvPicPr>
        <p:blipFill>
          <a:blip r:embed="rId3"/>
          <a:srcRect/>
          <a:stretch>
            <a:fillRect/>
          </a:stretch>
        </p:blipFill>
        <p:spPr bwMode="auto">
          <a:xfrm>
            <a:off x="-4510088" y="-2324100"/>
            <a:ext cx="657225" cy="638175"/>
          </a:xfrm>
          <a:prstGeom prst="rect">
            <a:avLst/>
          </a:prstGeom>
          <a:noFill/>
          <a:ln w="9525">
            <a:noFill/>
            <a:miter lim="800000"/>
            <a:headEnd/>
            <a:tailEnd/>
          </a:ln>
        </p:spPr>
      </p:pic>
      <p:grpSp>
        <p:nvGrpSpPr>
          <p:cNvPr id="2" name="Group 4"/>
          <p:cNvGrpSpPr>
            <a:grpSpLocks/>
          </p:cNvGrpSpPr>
          <p:nvPr/>
        </p:nvGrpSpPr>
        <p:grpSpPr bwMode="auto">
          <a:xfrm>
            <a:off x="10077450" y="5486400"/>
            <a:ext cx="708025" cy="638175"/>
            <a:chOff x="324" y="1008"/>
            <a:chExt cx="446" cy="402"/>
          </a:xfrm>
        </p:grpSpPr>
        <p:pic>
          <p:nvPicPr>
            <p:cNvPr id="81960" name="Picture 5" descr="green packet"/>
            <p:cNvPicPr>
              <a:picLocks noChangeAspect="1" noChangeArrowheads="1"/>
            </p:cNvPicPr>
            <p:nvPr/>
          </p:nvPicPr>
          <p:blipFill>
            <a:blip r:embed="rId4"/>
            <a:srcRect/>
            <a:stretch>
              <a:fillRect/>
            </a:stretch>
          </p:blipFill>
          <p:spPr bwMode="auto">
            <a:xfrm>
              <a:off x="336" y="1008"/>
              <a:ext cx="414" cy="402"/>
            </a:xfrm>
            <a:prstGeom prst="rect">
              <a:avLst/>
            </a:prstGeom>
            <a:noFill/>
            <a:ln w="9525">
              <a:noFill/>
              <a:miter lim="800000"/>
              <a:headEnd/>
              <a:tailEnd/>
            </a:ln>
          </p:spPr>
        </p:pic>
        <p:sp>
          <p:nvSpPr>
            <p:cNvPr id="81961" name="Text Box 6"/>
            <p:cNvSpPr txBox="1">
              <a:spLocks noChangeArrowheads="1"/>
            </p:cNvSpPr>
            <p:nvPr/>
          </p:nvSpPr>
          <p:spPr bwMode="auto">
            <a:xfrm>
              <a:off x="324" y="1101"/>
              <a:ext cx="446" cy="192"/>
            </a:xfrm>
            <a:prstGeom prst="rect">
              <a:avLst/>
            </a:prstGeom>
            <a:noFill/>
            <a:ln w="9525">
              <a:noFill/>
              <a:miter lim="800000"/>
              <a:headEnd/>
              <a:tailEnd/>
            </a:ln>
          </p:spPr>
          <p:txBody>
            <a:bodyPr wrap="none">
              <a:spAutoFit/>
            </a:bodyPr>
            <a:lstStyle/>
            <a:p>
              <a:r>
                <a:rPr lang="en-US" altLang="zh-CN" sz="1400">
                  <a:solidFill>
                    <a:schemeClr val="bg1"/>
                  </a:solidFill>
                </a:rPr>
                <a:t>PONG</a:t>
              </a:r>
            </a:p>
          </p:txBody>
        </p:sp>
      </p:grpSp>
      <p:grpSp>
        <p:nvGrpSpPr>
          <p:cNvPr id="3" name="Group 7"/>
          <p:cNvGrpSpPr>
            <a:grpSpLocks/>
          </p:cNvGrpSpPr>
          <p:nvPr/>
        </p:nvGrpSpPr>
        <p:grpSpPr bwMode="auto">
          <a:xfrm>
            <a:off x="1295400" y="3505200"/>
            <a:ext cx="838200" cy="838200"/>
            <a:chOff x="4080" y="1968"/>
            <a:chExt cx="720" cy="720"/>
          </a:xfrm>
        </p:grpSpPr>
        <p:pic>
          <p:nvPicPr>
            <p:cNvPr id="81958" name="Picture 8"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81959" name="Picture 9"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grpSp>
        <p:nvGrpSpPr>
          <p:cNvPr id="4" name="Group 10"/>
          <p:cNvGrpSpPr>
            <a:grpSpLocks/>
          </p:cNvGrpSpPr>
          <p:nvPr/>
        </p:nvGrpSpPr>
        <p:grpSpPr bwMode="auto">
          <a:xfrm>
            <a:off x="3200400" y="2438400"/>
            <a:ext cx="990600" cy="666750"/>
            <a:chOff x="1488" y="3360"/>
            <a:chExt cx="816" cy="550"/>
          </a:xfrm>
        </p:grpSpPr>
        <p:pic>
          <p:nvPicPr>
            <p:cNvPr id="81956" name="Picture 11"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81957" name="Picture 12"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5" name="Group 13"/>
          <p:cNvGrpSpPr>
            <a:grpSpLocks/>
          </p:cNvGrpSpPr>
          <p:nvPr/>
        </p:nvGrpSpPr>
        <p:grpSpPr bwMode="auto">
          <a:xfrm>
            <a:off x="4876800" y="3810000"/>
            <a:ext cx="685800" cy="619125"/>
            <a:chOff x="3072" y="2832"/>
            <a:chExt cx="624" cy="582"/>
          </a:xfrm>
        </p:grpSpPr>
        <p:pic>
          <p:nvPicPr>
            <p:cNvPr id="81954" name="Picture 14" descr="j0285758[1]"/>
            <p:cNvPicPr>
              <a:picLocks noChangeAspect="1" noChangeArrowheads="1"/>
            </p:cNvPicPr>
            <p:nvPr/>
          </p:nvPicPr>
          <p:blipFill>
            <a:blip r:embed="rId8"/>
            <a:srcRect/>
            <a:stretch>
              <a:fillRect/>
            </a:stretch>
          </p:blipFill>
          <p:spPr bwMode="auto">
            <a:xfrm>
              <a:off x="3072" y="2832"/>
              <a:ext cx="624" cy="582"/>
            </a:xfrm>
            <a:prstGeom prst="rect">
              <a:avLst/>
            </a:prstGeom>
            <a:noFill/>
            <a:ln w="9525">
              <a:noFill/>
              <a:miter lim="800000"/>
              <a:headEnd/>
              <a:tailEnd/>
            </a:ln>
          </p:spPr>
        </p:pic>
        <p:pic>
          <p:nvPicPr>
            <p:cNvPr id="81955" name="Picture 15" descr="morpheus"/>
            <p:cNvPicPr>
              <a:picLocks noChangeAspect="1" noChangeArrowheads="1"/>
            </p:cNvPicPr>
            <p:nvPr/>
          </p:nvPicPr>
          <p:blipFill>
            <a:blip r:embed="rId9"/>
            <a:srcRect/>
            <a:stretch>
              <a:fillRect/>
            </a:stretch>
          </p:blipFill>
          <p:spPr bwMode="auto">
            <a:xfrm>
              <a:off x="3120" y="2928"/>
              <a:ext cx="528" cy="342"/>
            </a:xfrm>
            <a:prstGeom prst="rect">
              <a:avLst/>
            </a:prstGeom>
            <a:noFill/>
            <a:ln w="9525">
              <a:noFill/>
              <a:miter lim="800000"/>
              <a:headEnd/>
              <a:tailEnd/>
            </a:ln>
          </p:spPr>
        </p:pic>
      </p:grpSp>
      <p:grpSp>
        <p:nvGrpSpPr>
          <p:cNvPr id="6" name="Group 16"/>
          <p:cNvGrpSpPr>
            <a:grpSpLocks/>
          </p:cNvGrpSpPr>
          <p:nvPr/>
        </p:nvGrpSpPr>
        <p:grpSpPr bwMode="auto">
          <a:xfrm>
            <a:off x="5105400" y="1524000"/>
            <a:ext cx="762000" cy="709613"/>
            <a:chOff x="2544" y="2016"/>
            <a:chExt cx="624" cy="582"/>
          </a:xfrm>
        </p:grpSpPr>
        <p:pic>
          <p:nvPicPr>
            <p:cNvPr id="81952" name="Picture 17"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81953" name="Picture 18"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7" name="Group 19"/>
          <p:cNvGrpSpPr>
            <a:grpSpLocks/>
          </p:cNvGrpSpPr>
          <p:nvPr/>
        </p:nvGrpSpPr>
        <p:grpSpPr bwMode="auto">
          <a:xfrm>
            <a:off x="7162800" y="1828800"/>
            <a:ext cx="838200" cy="838200"/>
            <a:chOff x="3072" y="912"/>
            <a:chExt cx="720" cy="720"/>
          </a:xfrm>
        </p:grpSpPr>
        <p:pic>
          <p:nvPicPr>
            <p:cNvPr id="81950" name="Picture 20" descr="powermac"/>
            <p:cNvPicPr>
              <a:picLocks noChangeAspect="1" noChangeArrowheads="1"/>
            </p:cNvPicPr>
            <p:nvPr/>
          </p:nvPicPr>
          <p:blipFill>
            <a:blip r:embed="rId5"/>
            <a:srcRect/>
            <a:stretch>
              <a:fillRect/>
            </a:stretch>
          </p:blipFill>
          <p:spPr bwMode="auto">
            <a:xfrm>
              <a:off x="3072" y="912"/>
              <a:ext cx="720" cy="720"/>
            </a:xfrm>
            <a:prstGeom prst="rect">
              <a:avLst/>
            </a:prstGeom>
            <a:noFill/>
            <a:ln w="9525">
              <a:noFill/>
              <a:miter lim="800000"/>
              <a:headEnd/>
              <a:tailEnd/>
            </a:ln>
          </p:spPr>
        </p:pic>
        <p:pic>
          <p:nvPicPr>
            <p:cNvPr id="81951" name="Picture 21" descr="morpheus"/>
            <p:cNvPicPr>
              <a:picLocks noChangeAspect="1" noChangeArrowheads="1"/>
            </p:cNvPicPr>
            <p:nvPr/>
          </p:nvPicPr>
          <p:blipFill>
            <a:blip r:embed="rId9"/>
            <a:srcRect/>
            <a:stretch>
              <a:fillRect/>
            </a:stretch>
          </p:blipFill>
          <p:spPr bwMode="auto">
            <a:xfrm>
              <a:off x="3120" y="1104"/>
              <a:ext cx="528" cy="342"/>
            </a:xfrm>
            <a:prstGeom prst="rect">
              <a:avLst/>
            </a:prstGeom>
            <a:noFill/>
            <a:ln w="9525">
              <a:noFill/>
              <a:miter lim="800000"/>
              <a:headEnd/>
              <a:tailEnd/>
            </a:ln>
          </p:spPr>
        </p:pic>
      </p:grpSp>
      <p:grpSp>
        <p:nvGrpSpPr>
          <p:cNvPr id="8" name="Group 22"/>
          <p:cNvGrpSpPr>
            <a:grpSpLocks/>
          </p:cNvGrpSpPr>
          <p:nvPr/>
        </p:nvGrpSpPr>
        <p:grpSpPr bwMode="auto">
          <a:xfrm>
            <a:off x="1524000" y="1524000"/>
            <a:ext cx="914400" cy="665163"/>
            <a:chOff x="1248" y="2304"/>
            <a:chExt cx="816" cy="502"/>
          </a:xfrm>
        </p:grpSpPr>
        <p:pic>
          <p:nvPicPr>
            <p:cNvPr id="81948" name="Picture 23" descr="j0285750"/>
            <p:cNvPicPr>
              <a:picLocks noChangeAspect="1" noChangeArrowheads="1"/>
            </p:cNvPicPr>
            <p:nvPr/>
          </p:nvPicPr>
          <p:blipFill>
            <a:blip r:embed="rId7"/>
            <a:srcRect/>
            <a:stretch>
              <a:fillRect/>
            </a:stretch>
          </p:blipFill>
          <p:spPr bwMode="auto">
            <a:xfrm>
              <a:off x="1248" y="2304"/>
              <a:ext cx="816" cy="502"/>
            </a:xfrm>
            <a:prstGeom prst="rect">
              <a:avLst/>
            </a:prstGeom>
            <a:noFill/>
            <a:ln w="9525">
              <a:noFill/>
              <a:miter lim="800000"/>
              <a:headEnd/>
              <a:tailEnd/>
            </a:ln>
          </p:spPr>
        </p:pic>
        <p:pic>
          <p:nvPicPr>
            <p:cNvPr id="81949" name="Picture 24" descr="morpheus"/>
            <p:cNvPicPr>
              <a:picLocks noChangeAspect="1" noChangeArrowheads="1"/>
            </p:cNvPicPr>
            <p:nvPr/>
          </p:nvPicPr>
          <p:blipFill>
            <a:blip r:embed="rId9"/>
            <a:srcRect/>
            <a:stretch>
              <a:fillRect/>
            </a:stretch>
          </p:blipFill>
          <p:spPr bwMode="auto">
            <a:xfrm>
              <a:off x="1344" y="2352"/>
              <a:ext cx="528" cy="342"/>
            </a:xfrm>
            <a:prstGeom prst="rect">
              <a:avLst/>
            </a:prstGeom>
            <a:noFill/>
            <a:ln w="9525">
              <a:noFill/>
              <a:miter lim="800000"/>
              <a:headEnd/>
              <a:tailEnd/>
            </a:ln>
          </p:spPr>
        </p:pic>
      </p:grpSp>
      <p:grpSp>
        <p:nvGrpSpPr>
          <p:cNvPr id="9" name="Group 25"/>
          <p:cNvGrpSpPr>
            <a:grpSpLocks/>
          </p:cNvGrpSpPr>
          <p:nvPr/>
        </p:nvGrpSpPr>
        <p:grpSpPr bwMode="auto">
          <a:xfrm>
            <a:off x="6553200" y="3886200"/>
            <a:ext cx="914400" cy="665163"/>
            <a:chOff x="1248" y="2304"/>
            <a:chExt cx="816" cy="502"/>
          </a:xfrm>
        </p:grpSpPr>
        <p:pic>
          <p:nvPicPr>
            <p:cNvPr id="81946" name="Picture 26" descr="j0285750"/>
            <p:cNvPicPr>
              <a:picLocks noChangeAspect="1" noChangeArrowheads="1"/>
            </p:cNvPicPr>
            <p:nvPr/>
          </p:nvPicPr>
          <p:blipFill>
            <a:blip r:embed="rId7"/>
            <a:srcRect/>
            <a:stretch>
              <a:fillRect/>
            </a:stretch>
          </p:blipFill>
          <p:spPr bwMode="auto">
            <a:xfrm>
              <a:off x="1248" y="2304"/>
              <a:ext cx="816" cy="502"/>
            </a:xfrm>
            <a:prstGeom prst="rect">
              <a:avLst/>
            </a:prstGeom>
            <a:noFill/>
            <a:ln w="9525">
              <a:noFill/>
              <a:miter lim="800000"/>
              <a:headEnd/>
              <a:tailEnd/>
            </a:ln>
          </p:spPr>
        </p:pic>
        <p:pic>
          <p:nvPicPr>
            <p:cNvPr id="81947" name="Picture 27" descr="morpheus"/>
            <p:cNvPicPr>
              <a:picLocks noChangeAspect="1" noChangeArrowheads="1"/>
            </p:cNvPicPr>
            <p:nvPr/>
          </p:nvPicPr>
          <p:blipFill>
            <a:blip r:embed="rId9"/>
            <a:srcRect/>
            <a:stretch>
              <a:fillRect/>
            </a:stretch>
          </p:blipFill>
          <p:spPr bwMode="auto">
            <a:xfrm>
              <a:off x="1344" y="2352"/>
              <a:ext cx="528" cy="342"/>
            </a:xfrm>
            <a:prstGeom prst="rect">
              <a:avLst/>
            </a:prstGeom>
            <a:noFill/>
            <a:ln w="9525">
              <a:noFill/>
              <a:miter lim="800000"/>
              <a:headEnd/>
              <a:tailEnd/>
            </a:ln>
          </p:spPr>
        </p:pic>
      </p:grpSp>
      <p:grpSp>
        <p:nvGrpSpPr>
          <p:cNvPr id="10" name="Group 28"/>
          <p:cNvGrpSpPr>
            <a:grpSpLocks/>
          </p:cNvGrpSpPr>
          <p:nvPr/>
        </p:nvGrpSpPr>
        <p:grpSpPr bwMode="auto">
          <a:xfrm>
            <a:off x="2971800" y="5105400"/>
            <a:ext cx="990600" cy="666750"/>
            <a:chOff x="1488" y="3360"/>
            <a:chExt cx="816" cy="550"/>
          </a:xfrm>
        </p:grpSpPr>
        <p:pic>
          <p:nvPicPr>
            <p:cNvPr id="81944" name="Picture 29"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81945" name="Picture 30"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11" name="Group 31"/>
          <p:cNvGrpSpPr>
            <a:grpSpLocks/>
          </p:cNvGrpSpPr>
          <p:nvPr/>
        </p:nvGrpSpPr>
        <p:grpSpPr bwMode="auto">
          <a:xfrm>
            <a:off x="5562600" y="5105400"/>
            <a:ext cx="838200" cy="838200"/>
            <a:chOff x="3072" y="912"/>
            <a:chExt cx="720" cy="720"/>
          </a:xfrm>
        </p:grpSpPr>
        <p:pic>
          <p:nvPicPr>
            <p:cNvPr id="81942" name="Picture 32" descr="powermac"/>
            <p:cNvPicPr>
              <a:picLocks noChangeAspect="1" noChangeArrowheads="1"/>
            </p:cNvPicPr>
            <p:nvPr/>
          </p:nvPicPr>
          <p:blipFill>
            <a:blip r:embed="rId5"/>
            <a:srcRect/>
            <a:stretch>
              <a:fillRect/>
            </a:stretch>
          </p:blipFill>
          <p:spPr bwMode="auto">
            <a:xfrm>
              <a:off x="3072" y="912"/>
              <a:ext cx="720" cy="720"/>
            </a:xfrm>
            <a:prstGeom prst="rect">
              <a:avLst/>
            </a:prstGeom>
            <a:noFill/>
            <a:ln w="9525">
              <a:noFill/>
              <a:miter lim="800000"/>
              <a:headEnd/>
              <a:tailEnd/>
            </a:ln>
          </p:spPr>
        </p:pic>
        <p:pic>
          <p:nvPicPr>
            <p:cNvPr id="81943" name="Picture 33" descr="morpheus"/>
            <p:cNvPicPr>
              <a:picLocks noChangeAspect="1" noChangeArrowheads="1"/>
            </p:cNvPicPr>
            <p:nvPr/>
          </p:nvPicPr>
          <p:blipFill>
            <a:blip r:embed="rId9"/>
            <a:srcRect/>
            <a:stretch>
              <a:fillRect/>
            </a:stretch>
          </p:blipFill>
          <p:spPr bwMode="auto">
            <a:xfrm>
              <a:off x="3120" y="1104"/>
              <a:ext cx="528" cy="342"/>
            </a:xfrm>
            <a:prstGeom prst="rect">
              <a:avLst/>
            </a:prstGeom>
            <a:noFill/>
            <a:ln w="9525">
              <a:noFill/>
              <a:miter lim="800000"/>
              <a:headEnd/>
              <a:tailEnd/>
            </a:ln>
          </p:spPr>
        </p:pic>
      </p:grpSp>
      <p:sp>
        <p:nvSpPr>
          <p:cNvPr id="417826" name="Line 34"/>
          <p:cNvSpPr>
            <a:spLocks noChangeShapeType="1"/>
          </p:cNvSpPr>
          <p:nvPr/>
        </p:nvSpPr>
        <p:spPr bwMode="auto">
          <a:xfrm>
            <a:off x="2362200" y="2133600"/>
            <a:ext cx="842963" cy="620713"/>
          </a:xfrm>
          <a:prstGeom prst="line">
            <a:avLst/>
          </a:prstGeom>
          <a:noFill/>
          <a:ln w="28575">
            <a:solidFill>
              <a:schemeClr val="tx1"/>
            </a:solidFill>
            <a:round/>
            <a:headEnd/>
            <a:tailEnd/>
          </a:ln>
        </p:spPr>
        <p:txBody>
          <a:bodyPr/>
          <a:lstStyle/>
          <a:p>
            <a:endParaRPr lang="zh-CN" altLang="en-US"/>
          </a:p>
        </p:txBody>
      </p:sp>
      <p:sp>
        <p:nvSpPr>
          <p:cNvPr id="417827" name="Line 35"/>
          <p:cNvSpPr>
            <a:spLocks noChangeShapeType="1"/>
          </p:cNvSpPr>
          <p:nvPr/>
        </p:nvSpPr>
        <p:spPr bwMode="auto">
          <a:xfrm flipV="1">
            <a:off x="1947863" y="2990850"/>
            <a:ext cx="1193800" cy="871538"/>
          </a:xfrm>
          <a:prstGeom prst="line">
            <a:avLst/>
          </a:prstGeom>
          <a:noFill/>
          <a:ln w="28575">
            <a:solidFill>
              <a:schemeClr val="tx1"/>
            </a:solidFill>
            <a:round/>
            <a:headEnd/>
            <a:tailEnd/>
          </a:ln>
        </p:spPr>
        <p:txBody>
          <a:bodyPr/>
          <a:lstStyle/>
          <a:p>
            <a:endParaRPr lang="zh-CN" altLang="en-US"/>
          </a:p>
        </p:txBody>
      </p:sp>
      <p:sp>
        <p:nvSpPr>
          <p:cNvPr id="417828" name="Line 36"/>
          <p:cNvSpPr>
            <a:spLocks noChangeShapeType="1"/>
          </p:cNvSpPr>
          <p:nvPr/>
        </p:nvSpPr>
        <p:spPr bwMode="auto">
          <a:xfrm flipH="1">
            <a:off x="3378200" y="3124200"/>
            <a:ext cx="203200" cy="1963738"/>
          </a:xfrm>
          <a:prstGeom prst="line">
            <a:avLst/>
          </a:prstGeom>
          <a:noFill/>
          <a:ln w="28575">
            <a:solidFill>
              <a:schemeClr val="tx1"/>
            </a:solidFill>
            <a:round/>
            <a:headEnd/>
            <a:tailEnd/>
          </a:ln>
        </p:spPr>
        <p:txBody>
          <a:bodyPr/>
          <a:lstStyle/>
          <a:p>
            <a:endParaRPr lang="zh-CN" altLang="en-US"/>
          </a:p>
        </p:txBody>
      </p:sp>
      <p:sp>
        <p:nvSpPr>
          <p:cNvPr id="417829" name="Line 37"/>
          <p:cNvSpPr>
            <a:spLocks noChangeShapeType="1"/>
          </p:cNvSpPr>
          <p:nvPr/>
        </p:nvSpPr>
        <p:spPr bwMode="auto">
          <a:xfrm flipV="1">
            <a:off x="3505200" y="2133600"/>
            <a:ext cx="1752600" cy="2971800"/>
          </a:xfrm>
          <a:prstGeom prst="line">
            <a:avLst/>
          </a:prstGeom>
          <a:noFill/>
          <a:ln w="28575">
            <a:solidFill>
              <a:schemeClr val="tx1"/>
            </a:solidFill>
            <a:round/>
            <a:headEnd/>
            <a:tailEnd/>
          </a:ln>
        </p:spPr>
        <p:txBody>
          <a:bodyPr/>
          <a:lstStyle/>
          <a:p>
            <a:endParaRPr lang="zh-CN" altLang="en-US"/>
          </a:p>
        </p:txBody>
      </p:sp>
      <p:sp>
        <p:nvSpPr>
          <p:cNvPr id="417830" name="Line 38"/>
          <p:cNvSpPr>
            <a:spLocks noChangeShapeType="1"/>
          </p:cNvSpPr>
          <p:nvPr/>
        </p:nvSpPr>
        <p:spPr bwMode="auto">
          <a:xfrm>
            <a:off x="5867400" y="1905000"/>
            <a:ext cx="1295400" cy="304800"/>
          </a:xfrm>
          <a:prstGeom prst="line">
            <a:avLst/>
          </a:prstGeom>
          <a:noFill/>
          <a:ln w="28575">
            <a:solidFill>
              <a:schemeClr val="tx1"/>
            </a:solidFill>
            <a:round/>
            <a:headEnd/>
            <a:tailEnd/>
          </a:ln>
        </p:spPr>
        <p:txBody>
          <a:bodyPr/>
          <a:lstStyle/>
          <a:p>
            <a:endParaRPr lang="zh-CN" altLang="en-US"/>
          </a:p>
        </p:txBody>
      </p:sp>
      <p:sp>
        <p:nvSpPr>
          <p:cNvPr id="417831" name="Line 39"/>
          <p:cNvSpPr>
            <a:spLocks noChangeShapeType="1"/>
          </p:cNvSpPr>
          <p:nvPr/>
        </p:nvSpPr>
        <p:spPr bwMode="auto">
          <a:xfrm>
            <a:off x="5791200" y="2286000"/>
            <a:ext cx="990600" cy="1524000"/>
          </a:xfrm>
          <a:prstGeom prst="line">
            <a:avLst/>
          </a:prstGeom>
          <a:noFill/>
          <a:ln w="28575">
            <a:solidFill>
              <a:schemeClr val="tx1"/>
            </a:solidFill>
            <a:round/>
            <a:headEnd/>
            <a:tailEnd/>
          </a:ln>
        </p:spPr>
        <p:txBody>
          <a:bodyPr/>
          <a:lstStyle/>
          <a:p>
            <a:endParaRPr lang="zh-CN" altLang="en-US"/>
          </a:p>
        </p:txBody>
      </p:sp>
      <p:sp>
        <p:nvSpPr>
          <p:cNvPr id="417832" name="Line 40"/>
          <p:cNvSpPr>
            <a:spLocks noChangeShapeType="1"/>
          </p:cNvSpPr>
          <p:nvPr/>
        </p:nvSpPr>
        <p:spPr bwMode="auto">
          <a:xfrm>
            <a:off x="4038600" y="5486400"/>
            <a:ext cx="1524000" cy="0"/>
          </a:xfrm>
          <a:prstGeom prst="line">
            <a:avLst/>
          </a:prstGeom>
          <a:noFill/>
          <a:ln w="28575">
            <a:solidFill>
              <a:schemeClr val="tx1"/>
            </a:solidFill>
            <a:round/>
            <a:headEnd/>
            <a:tailEnd/>
          </a:ln>
        </p:spPr>
        <p:txBody>
          <a:bodyPr/>
          <a:lstStyle/>
          <a:p>
            <a:endParaRPr lang="zh-CN" altLang="en-US"/>
          </a:p>
        </p:txBody>
      </p:sp>
      <p:sp>
        <p:nvSpPr>
          <p:cNvPr id="417833" name="Line 41"/>
          <p:cNvSpPr>
            <a:spLocks noChangeShapeType="1"/>
          </p:cNvSpPr>
          <p:nvPr/>
        </p:nvSpPr>
        <p:spPr bwMode="auto">
          <a:xfrm flipV="1">
            <a:off x="3886200" y="4343400"/>
            <a:ext cx="1066800" cy="914400"/>
          </a:xfrm>
          <a:prstGeom prst="line">
            <a:avLst/>
          </a:prstGeom>
          <a:noFill/>
          <a:ln w="28575">
            <a:solidFill>
              <a:schemeClr val="tx1"/>
            </a:solidFill>
            <a:round/>
            <a:headEnd/>
            <a:tailEn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8"/>
                                        </p:tgtEl>
                                        <p:attrNameLst>
                                          <p:attrName>style.opacity</p:attrName>
                                        </p:attrNameLst>
                                      </p:cBhvr>
                                      <p:to>
                                        <p:strVal val="0.25"/>
                                      </p:to>
                                    </p:set>
                                    <p:animEffect filter="image" prLst="opacity: 0.25">
                                      <p:cBhvr rctx="IE">
                                        <p:cTn id="7" dur="indefinite"/>
                                        <p:tgtEl>
                                          <p:spTgt spid="8"/>
                                        </p:tgtEl>
                                      </p:cBhvr>
                                    </p:animEffect>
                                  </p:childTnLst>
                                </p:cTn>
                              </p:par>
                              <p:par>
                                <p:cTn id="8" presetID="9" presetClass="emph" presetSubtype="0" nodeType="withEffect">
                                  <p:stCondLst>
                                    <p:cond delay="0"/>
                                  </p:stCondLst>
                                  <p:childTnLst>
                                    <p:set>
                                      <p:cBhvr rctx="PPT">
                                        <p:cTn id="9" dur="indefinite"/>
                                        <p:tgtEl>
                                          <p:spTgt spid="4"/>
                                        </p:tgtEl>
                                        <p:attrNameLst>
                                          <p:attrName>style.opacity</p:attrName>
                                        </p:attrNameLst>
                                      </p:cBhvr>
                                      <p:to>
                                        <p:strVal val="0.25"/>
                                      </p:to>
                                    </p:set>
                                    <p:animEffect filter="image" prLst="opacity: 0.25">
                                      <p:cBhvr rctx="IE">
                                        <p:cTn id="10" dur="indefinite"/>
                                        <p:tgtEl>
                                          <p:spTgt spid="4"/>
                                        </p:tgtEl>
                                      </p:cBhvr>
                                    </p:animEffect>
                                  </p:childTnLst>
                                </p:cTn>
                              </p:par>
                              <p:par>
                                <p:cTn id="11" presetID="9" presetClass="emph" presetSubtype="0" nodeType="withEffect">
                                  <p:stCondLst>
                                    <p:cond delay="0"/>
                                  </p:stCondLst>
                                  <p:childTnLst>
                                    <p:set>
                                      <p:cBhvr rctx="PPT">
                                        <p:cTn id="12" dur="indefinite"/>
                                        <p:tgtEl>
                                          <p:spTgt spid="3"/>
                                        </p:tgtEl>
                                        <p:attrNameLst>
                                          <p:attrName>style.opacity</p:attrName>
                                        </p:attrNameLst>
                                      </p:cBhvr>
                                      <p:to>
                                        <p:strVal val="0.25"/>
                                      </p:to>
                                    </p:set>
                                    <p:animEffect filter="image" prLst="opacity: 0.25">
                                      <p:cBhvr rctx="IE">
                                        <p:cTn id="13" dur="indefinite"/>
                                        <p:tgtEl>
                                          <p:spTgt spid="3"/>
                                        </p:tgtEl>
                                      </p:cBhvr>
                                    </p:animEffect>
                                  </p:childTnLst>
                                </p:cTn>
                              </p:par>
                              <p:par>
                                <p:cTn id="14" presetID="9" presetClass="emph" presetSubtype="0" nodeType="withEffect">
                                  <p:stCondLst>
                                    <p:cond delay="0"/>
                                  </p:stCondLst>
                                  <p:childTnLst>
                                    <p:set>
                                      <p:cBhvr rctx="PPT">
                                        <p:cTn id="15" dur="indefinite"/>
                                        <p:tgtEl>
                                          <p:spTgt spid="10"/>
                                        </p:tgtEl>
                                        <p:attrNameLst>
                                          <p:attrName>style.opacity</p:attrName>
                                        </p:attrNameLst>
                                      </p:cBhvr>
                                      <p:to>
                                        <p:strVal val="0.25"/>
                                      </p:to>
                                    </p:set>
                                    <p:animEffect filter="image" prLst="opacity: 0.25">
                                      <p:cBhvr rctx="IE">
                                        <p:cTn id="16" dur="indefinite"/>
                                        <p:tgtEl>
                                          <p:spTgt spid="10"/>
                                        </p:tgtEl>
                                      </p:cBhvr>
                                    </p:animEffect>
                                  </p:childTnLst>
                                </p:cTn>
                              </p:par>
                              <p:par>
                                <p:cTn id="17" presetID="9" presetClass="emph" presetSubtype="0" grpId="0" nodeType="withEffect">
                                  <p:stCondLst>
                                    <p:cond delay="0"/>
                                  </p:stCondLst>
                                  <p:childTnLst>
                                    <p:set>
                                      <p:cBhvr rctx="PPT">
                                        <p:cTn id="18" dur="indefinite"/>
                                        <p:tgtEl>
                                          <p:spTgt spid="417826"/>
                                        </p:tgtEl>
                                        <p:attrNameLst>
                                          <p:attrName>style.opacity</p:attrName>
                                        </p:attrNameLst>
                                      </p:cBhvr>
                                      <p:to>
                                        <p:strVal val="0.25"/>
                                      </p:to>
                                    </p:set>
                                    <p:animEffect filter="image" prLst="opacity: 0.25">
                                      <p:cBhvr rctx="IE">
                                        <p:cTn id="19" dur="indefinite"/>
                                        <p:tgtEl>
                                          <p:spTgt spid="417826"/>
                                        </p:tgtEl>
                                      </p:cBhvr>
                                    </p:animEffect>
                                  </p:childTnLst>
                                </p:cTn>
                              </p:par>
                              <p:par>
                                <p:cTn id="20" presetID="9" presetClass="emph" presetSubtype="0" grpId="0" nodeType="withEffect">
                                  <p:stCondLst>
                                    <p:cond delay="0"/>
                                  </p:stCondLst>
                                  <p:childTnLst>
                                    <p:set>
                                      <p:cBhvr rctx="PPT">
                                        <p:cTn id="21" dur="indefinite"/>
                                        <p:tgtEl>
                                          <p:spTgt spid="417827"/>
                                        </p:tgtEl>
                                        <p:attrNameLst>
                                          <p:attrName>style.opacity</p:attrName>
                                        </p:attrNameLst>
                                      </p:cBhvr>
                                      <p:to>
                                        <p:strVal val="0.25"/>
                                      </p:to>
                                    </p:set>
                                    <p:animEffect filter="image" prLst="opacity: 0.25">
                                      <p:cBhvr rctx="IE">
                                        <p:cTn id="22" dur="indefinite"/>
                                        <p:tgtEl>
                                          <p:spTgt spid="417827"/>
                                        </p:tgtEl>
                                      </p:cBhvr>
                                    </p:animEffect>
                                  </p:childTnLst>
                                </p:cTn>
                              </p:par>
                              <p:par>
                                <p:cTn id="23" presetID="9" presetClass="emph" presetSubtype="0" grpId="0" nodeType="withEffect">
                                  <p:stCondLst>
                                    <p:cond delay="0"/>
                                  </p:stCondLst>
                                  <p:childTnLst>
                                    <p:set>
                                      <p:cBhvr rctx="PPT">
                                        <p:cTn id="24" dur="indefinite"/>
                                        <p:tgtEl>
                                          <p:spTgt spid="417828"/>
                                        </p:tgtEl>
                                        <p:attrNameLst>
                                          <p:attrName>style.opacity</p:attrName>
                                        </p:attrNameLst>
                                      </p:cBhvr>
                                      <p:to>
                                        <p:strVal val="0.25"/>
                                      </p:to>
                                    </p:set>
                                    <p:animEffect filter="image" prLst="opacity: 0.25">
                                      <p:cBhvr rctx="IE">
                                        <p:cTn id="25" dur="indefinite"/>
                                        <p:tgtEl>
                                          <p:spTgt spid="417828"/>
                                        </p:tgtEl>
                                      </p:cBhvr>
                                    </p:animEffect>
                                  </p:childTnLst>
                                </p:cTn>
                              </p:par>
                              <p:par>
                                <p:cTn id="26" presetID="9" presetClass="emph" presetSubtype="0" nodeType="withEffect">
                                  <p:stCondLst>
                                    <p:cond delay="0"/>
                                  </p:stCondLst>
                                  <p:childTnLst>
                                    <p:set>
                                      <p:cBhvr rctx="PPT">
                                        <p:cTn id="27" dur="indefinite"/>
                                        <p:tgtEl>
                                          <p:spTgt spid="6"/>
                                        </p:tgtEl>
                                        <p:attrNameLst>
                                          <p:attrName>style.opacity</p:attrName>
                                        </p:attrNameLst>
                                      </p:cBhvr>
                                      <p:to>
                                        <p:strVal val="0.25"/>
                                      </p:to>
                                    </p:set>
                                    <p:animEffect filter="image" prLst="opacity: 0.25">
                                      <p:cBhvr rctx="IE">
                                        <p:cTn id="28" dur="indefinite"/>
                                        <p:tgtEl>
                                          <p:spTgt spid="6"/>
                                        </p:tgtEl>
                                      </p:cBhvr>
                                    </p:animEffect>
                                  </p:childTnLst>
                                </p:cTn>
                              </p:par>
                              <p:par>
                                <p:cTn id="29" presetID="9" presetClass="emph" presetSubtype="0" grpId="0" nodeType="withEffect">
                                  <p:stCondLst>
                                    <p:cond delay="0"/>
                                  </p:stCondLst>
                                  <p:childTnLst>
                                    <p:set>
                                      <p:cBhvr rctx="PPT">
                                        <p:cTn id="30" dur="indefinite"/>
                                        <p:tgtEl>
                                          <p:spTgt spid="417829"/>
                                        </p:tgtEl>
                                        <p:attrNameLst>
                                          <p:attrName>style.opacity</p:attrName>
                                        </p:attrNameLst>
                                      </p:cBhvr>
                                      <p:to>
                                        <p:strVal val="0.25"/>
                                      </p:to>
                                    </p:set>
                                    <p:animEffect filter="image" prLst="opacity: 0.25">
                                      <p:cBhvr rctx="IE">
                                        <p:cTn id="31" dur="indefinite"/>
                                        <p:tgtEl>
                                          <p:spTgt spid="417829"/>
                                        </p:tgtEl>
                                      </p:cBhvr>
                                    </p:animEffect>
                                  </p:childTnLst>
                                </p:cTn>
                              </p:par>
                              <p:par>
                                <p:cTn id="32" presetID="9" presetClass="emph" presetSubtype="0" grpId="0" nodeType="withEffect">
                                  <p:stCondLst>
                                    <p:cond delay="0"/>
                                  </p:stCondLst>
                                  <p:childTnLst>
                                    <p:set>
                                      <p:cBhvr rctx="PPT">
                                        <p:cTn id="33" dur="indefinite"/>
                                        <p:tgtEl>
                                          <p:spTgt spid="417831"/>
                                        </p:tgtEl>
                                        <p:attrNameLst>
                                          <p:attrName>style.opacity</p:attrName>
                                        </p:attrNameLst>
                                      </p:cBhvr>
                                      <p:to>
                                        <p:strVal val="0.25"/>
                                      </p:to>
                                    </p:set>
                                    <p:animEffect filter="image" prLst="opacity: 0.25">
                                      <p:cBhvr rctx="IE">
                                        <p:cTn id="34" dur="indefinite"/>
                                        <p:tgtEl>
                                          <p:spTgt spid="417831"/>
                                        </p:tgtEl>
                                      </p:cBhvr>
                                    </p:animEffect>
                                  </p:childTnLst>
                                </p:cTn>
                              </p:par>
                              <p:par>
                                <p:cTn id="35" presetID="9" presetClass="emph" presetSubtype="0" grpId="0" nodeType="withEffect">
                                  <p:stCondLst>
                                    <p:cond delay="0"/>
                                  </p:stCondLst>
                                  <p:childTnLst>
                                    <p:set>
                                      <p:cBhvr rctx="PPT">
                                        <p:cTn id="36" dur="indefinite"/>
                                        <p:tgtEl>
                                          <p:spTgt spid="417830"/>
                                        </p:tgtEl>
                                        <p:attrNameLst>
                                          <p:attrName>style.opacity</p:attrName>
                                        </p:attrNameLst>
                                      </p:cBhvr>
                                      <p:to>
                                        <p:strVal val="0.25"/>
                                      </p:to>
                                    </p:set>
                                    <p:animEffect filter="image" prLst="opacity: 0.25">
                                      <p:cBhvr rctx="IE">
                                        <p:cTn id="37" dur="indefinite"/>
                                        <p:tgtEl>
                                          <p:spTgt spid="417830"/>
                                        </p:tgtEl>
                                      </p:cBhvr>
                                    </p:animEffect>
                                  </p:childTnLst>
                                </p:cTn>
                              </p:par>
                              <p:par>
                                <p:cTn id="38" presetID="9" presetClass="emph" presetSubtype="0" nodeType="withEffect">
                                  <p:stCondLst>
                                    <p:cond delay="0"/>
                                  </p:stCondLst>
                                  <p:childTnLst>
                                    <p:set>
                                      <p:cBhvr rctx="PPT">
                                        <p:cTn id="39" dur="indefinite"/>
                                        <p:tgtEl>
                                          <p:spTgt spid="7"/>
                                        </p:tgtEl>
                                        <p:attrNameLst>
                                          <p:attrName>style.opacity</p:attrName>
                                        </p:attrNameLst>
                                      </p:cBhvr>
                                      <p:to>
                                        <p:strVal val="0.25"/>
                                      </p:to>
                                    </p:set>
                                    <p:animEffect filter="image" prLst="opacity: 0.25">
                                      <p:cBhvr rctx="IE">
                                        <p:cTn id="40" dur="indefinite"/>
                                        <p:tgtEl>
                                          <p:spTgt spid="7"/>
                                        </p:tgtEl>
                                      </p:cBhvr>
                                    </p:animEffect>
                                  </p:childTnLst>
                                </p:cTn>
                              </p:par>
                              <p:par>
                                <p:cTn id="41" presetID="9" presetClass="emph" presetSubtype="0" grpId="0" nodeType="withEffect">
                                  <p:stCondLst>
                                    <p:cond delay="0"/>
                                  </p:stCondLst>
                                  <p:childTnLst>
                                    <p:set>
                                      <p:cBhvr rctx="PPT">
                                        <p:cTn id="42" dur="indefinite"/>
                                        <p:tgtEl>
                                          <p:spTgt spid="417832"/>
                                        </p:tgtEl>
                                        <p:attrNameLst>
                                          <p:attrName>style.opacity</p:attrName>
                                        </p:attrNameLst>
                                      </p:cBhvr>
                                      <p:to>
                                        <p:strVal val="0.25"/>
                                      </p:to>
                                    </p:set>
                                    <p:animEffect filter="image" prLst="opacity: 0.25">
                                      <p:cBhvr rctx="IE">
                                        <p:cTn id="43" dur="indefinite"/>
                                        <p:tgtEl>
                                          <p:spTgt spid="417832"/>
                                        </p:tgtEl>
                                      </p:cBhvr>
                                    </p:animEffect>
                                  </p:childTnLst>
                                </p:cTn>
                              </p:par>
                              <p:par>
                                <p:cTn id="44" presetID="9" presetClass="emph" presetSubtype="0" grpId="0" nodeType="withEffect">
                                  <p:stCondLst>
                                    <p:cond delay="0"/>
                                  </p:stCondLst>
                                  <p:childTnLst>
                                    <p:set>
                                      <p:cBhvr rctx="PPT">
                                        <p:cTn id="45" dur="indefinite"/>
                                        <p:tgtEl>
                                          <p:spTgt spid="417833"/>
                                        </p:tgtEl>
                                        <p:attrNameLst>
                                          <p:attrName>style.opacity</p:attrName>
                                        </p:attrNameLst>
                                      </p:cBhvr>
                                      <p:to>
                                        <p:strVal val="0.25"/>
                                      </p:to>
                                    </p:set>
                                    <p:animEffect filter="image" prLst="opacity: 0.25">
                                      <p:cBhvr rctx="IE">
                                        <p:cTn id="46" dur="indefinite"/>
                                        <p:tgtEl>
                                          <p:spTgt spid="417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826" grpId="0" animBg="1"/>
      <p:bldP spid="417827" grpId="0" animBg="1"/>
      <p:bldP spid="417828" grpId="0" animBg="1"/>
      <p:bldP spid="417829" grpId="0" animBg="1"/>
      <p:bldP spid="417830" grpId="0" animBg="1"/>
      <p:bldP spid="417831" grpId="0" animBg="1"/>
      <p:bldP spid="417832" grpId="0" animBg="1"/>
      <p:bldP spid="41783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tLang="zh-CN" sz="3200" smtClean="0">
                <a:ea typeface="SimSun" pitchFamily="2" charset="-122"/>
              </a:rPr>
              <a:t>Ping/Pong Example</a:t>
            </a:r>
          </a:p>
        </p:txBody>
      </p:sp>
      <p:pic>
        <p:nvPicPr>
          <p:cNvPr id="82947" name="Picture 3" descr="packet"/>
          <p:cNvPicPr>
            <a:picLocks noChangeAspect="1" noChangeArrowheads="1"/>
          </p:cNvPicPr>
          <p:nvPr/>
        </p:nvPicPr>
        <p:blipFill>
          <a:blip r:embed="rId3"/>
          <a:srcRect/>
          <a:stretch>
            <a:fillRect/>
          </a:stretch>
        </p:blipFill>
        <p:spPr bwMode="auto">
          <a:xfrm>
            <a:off x="-4510088" y="-2324100"/>
            <a:ext cx="657225" cy="638175"/>
          </a:xfrm>
          <a:prstGeom prst="rect">
            <a:avLst/>
          </a:prstGeom>
          <a:noFill/>
          <a:ln w="9525">
            <a:noFill/>
            <a:miter lim="800000"/>
            <a:headEnd/>
            <a:tailEnd/>
          </a:ln>
        </p:spPr>
      </p:pic>
      <p:grpSp>
        <p:nvGrpSpPr>
          <p:cNvPr id="2" name="Group 4"/>
          <p:cNvGrpSpPr>
            <a:grpSpLocks/>
          </p:cNvGrpSpPr>
          <p:nvPr/>
        </p:nvGrpSpPr>
        <p:grpSpPr bwMode="auto">
          <a:xfrm>
            <a:off x="10077450" y="5486400"/>
            <a:ext cx="708025" cy="638175"/>
            <a:chOff x="324" y="1008"/>
            <a:chExt cx="446" cy="402"/>
          </a:xfrm>
        </p:grpSpPr>
        <p:pic>
          <p:nvPicPr>
            <p:cNvPr id="82991" name="Picture 5" descr="green packet"/>
            <p:cNvPicPr>
              <a:picLocks noChangeAspect="1" noChangeArrowheads="1"/>
            </p:cNvPicPr>
            <p:nvPr/>
          </p:nvPicPr>
          <p:blipFill>
            <a:blip r:embed="rId4"/>
            <a:srcRect/>
            <a:stretch>
              <a:fillRect/>
            </a:stretch>
          </p:blipFill>
          <p:spPr bwMode="auto">
            <a:xfrm>
              <a:off x="336" y="1008"/>
              <a:ext cx="414" cy="402"/>
            </a:xfrm>
            <a:prstGeom prst="rect">
              <a:avLst/>
            </a:prstGeom>
            <a:noFill/>
            <a:ln w="9525">
              <a:noFill/>
              <a:miter lim="800000"/>
              <a:headEnd/>
              <a:tailEnd/>
            </a:ln>
          </p:spPr>
        </p:pic>
        <p:sp>
          <p:nvSpPr>
            <p:cNvPr id="82992" name="Text Box 6"/>
            <p:cNvSpPr txBox="1">
              <a:spLocks noChangeArrowheads="1"/>
            </p:cNvSpPr>
            <p:nvPr/>
          </p:nvSpPr>
          <p:spPr bwMode="auto">
            <a:xfrm>
              <a:off x="324" y="1101"/>
              <a:ext cx="446" cy="192"/>
            </a:xfrm>
            <a:prstGeom prst="rect">
              <a:avLst/>
            </a:prstGeom>
            <a:noFill/>
            <a:ln w="9525">
              <a:noFill/>
              <a:miter lim="800000"/>
              <a:headEnd/>
              <a:tailEnd/>
            </a:ln>
          </p:spPr>
          <p:txBody>
            <a:bodyPr wrap="none">
              <a:spAutoFit/>
            </a:bodyPr>
            <a:lstStyle/>
            <a:p>
              <a:r>
                <a:rPr lang="en-US" altLang="zh-CN" sz="1400">
                  <a:solidFill>
                    <a:schemeClr val="bg1"/>
                  </a:solidFill>
                </a:rPr>
                <a:t>PONG</a:t>
              </a:r>
            </a:p>
          </p:txBody>
        </p:sp>
      </p:grpSp>
      <p:grpSp>
        <p:nvGrpSpPr>
          <p:cNvPr id="3" name="Group 7"/>
          <p:cNvGrpSpPr>
            <a:grpSpLocks/>
          </p:cNvGrpSpPr>
          <p:nvPr/>
        </p:nvGrpSpPr>
        <p:grpSpPr bwMode="auto">
          <a:xfrm>
            <a:off x="1295400" y="1524000"/>
            <a:ext cx="6705600" cy="4419600"/>
            <a:chOff x="816" y="960"/>
            <a:chExt cx="4224" cy="2784"/>
          </a:xfrm>
        </p:grpSpPr>
        <p:grpSp>
          <p:nvGrpSpPr>
            <p:cNvPr id="4" name="Group 8"/>
            <p:cNvGrpSpPr>
              <a:grpSpLocks/>
            </p:cNvGrpSpPr>
            <p:nvPr/>
          </p:nvGrpSpPr>
          <p:grpSpPr bwMode="auto">
            <a:xfrm>
              <a:off x="816" y="2208"/>
              <a:ext cx="528" cy="528"/>
              <a:chOff x="4080" y="1968"/>
              <a:chExt cx="720" cy="720"/>
            </a:xfrm>
          </p:grpSpPr>
          <p:pic>
            <p:nvPicPr>
              <p:cNvPr id="82989" name="Picture 9"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82990" name="Picture 10"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grpSp>
          <p:nvGrpSpPr>
            <p:cNvPr id="5" name="Group 11"/>
            <p:cNvGrpSpPr>
              <a:grpSpLocks/>
            </p:cNvGrpSpPr>
            <p:nvPr/>
          </p:nvGrpSpPr>
          <p:grpSpPr bwMode="auto">
            <a:xfrm>
              <a:off x="2016" y="1536"/>
              <a:ext cx="624" cy="420"/>
              <a:chOff x="1488" y="3360"/>
              <a:chExt cx="816" cy="550"/>
            </a:xfrm>
          </p:grpSpPr>
          <p:pic>
            <p:nvPicPr>
              <p:cNvPr id="82987" name="Picture 12"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82988" name="Picture 13"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6" name="Group 14"/>
            <p:cNvGrpSpPr>
              <a:grpSpLocks/>
            </p:cNvGrpSpPr>
            <p:nvPr/>
          </p:nvGrpSpPr>
          <p:grpSpPr bwMode="auto">
            <a:xfrm>
              <a:off x="3072" y="2400"/>
              <a:ext cx="432" cy="390"/>
              <a:chOff x="3072" y="2832"/>
              <a:chExt cx="624" cy="582"/>
            </a:xfrm>
          </p:grpSpPr>
          <p:pic>
            <p:nvPicPr>
              <p:cNvPr id="82985" name="Picture 15" descr="j0285758[1]"/>
              <p:cNvPicPr>
                <a:picLocks noChangeAspect="1" noChangeArrowheads="1"/>
              </p:cNvPicPr>
              <p:nvPr/>
            </p:nvPicPr>
            <p:blipFill>
              <a:blip r:embed="rId8"/>
              <a:srcRect/>
              <a:stretch>
                <a:fillRect/>
              </a:stretch>
            </p:blipFill>
            <p:spPr bwMode="auto">
              <a:xfrm>
                <a:off x="3072" y="2832"/>
                <a:ext cx="624" cy="582"/>
              </a:xfrm>
              <a:prstGeom prst="rect">
                <a:avLst/>
              </a:prstGeom>
              <a:noFill/>
              <a:ln w="9525">
                <a:noFill/>
                <a:miter lim="800000"/>
                <a:headEnd/>
                <a:tailEnd/>
              </a:ln>
            </p:spPr>
          </p:pic>
          <p:pic>
            <p:nvPicPr>
              <p:cNvPr id="82986" name="Picture 16" descr="morpheus"/>
              <p:cNvPicPr>
                <a:picLocks noChangeAspect="1" noChangeArrowheads="1"/>
              </p:cNvPicPr>
              <p:nvPr/>
            </p:nvPicPr>
            <p:blipFill>
              <a:blip r:embed="rId9"/>
              <a:srcRect/>
              <a:stretch>
                <a:fillRect/>
              </a:stretch>
            </p:blipFill>
            <p:spPr bwMode="auto">
              <a:xfrm>
                <a:off x="3120" y="2928"/>
                <a:ext cx="528" cy="342"/>
              </a:xfrm>
              <a:prstGeom prst="rect">
                <a:avLst/>
              </a:prstGeom>
              <a:noFill/>
              <a:ln w="9525">
                <a:noFill/>
                <a:miter lim="800000"/>
                <a:headEnd/>
                <a:tailEnd/>
              </a:ln>
            </p:spPr>
          </p:pic>
        </p:grpSp>
        <p:grpSp>
          <p:nvGrpSpPr>
            <p:cNvPr id="7" name="Group 17"/>
            <p:cNvGrpSpPr>
              <a:grpSpLocks/>
            </p:cNvGrpSpPr>
            <p:nvPr/>
          </p:nvGrpSpPr>
          <p:grpSpPr bwMode="auto">
            <a:xfrm>
              <a:off x="3216" y="960"/>
              <a:ext cx="480" cy="447"/>
              <a:chOff x="2544" y="2016"/>
              <a:chExt cx="624" cy="582"/>
            </a:xfrm>
          </p:grpSpPr>
          <p:pic>
            <p:nvPicPr>
              <p:cNvPr id="82983" name="Picture 18"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82984" name="Picture 19"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8" name="Group 20"/>
            <p:cNvGrpSpPr>
              <a:grpSpLocks/>
            </p:cNvGrpSpPr>
            <p:nvPr/>
          </p:nvGrpSpPr>
          <p:grpSpPr bwMode="auto">
            <a:xfrm>
              <a:off x="4512" y="1152"/>
              <a:ext cx="528" cy="528"/>
              <a:chOff x="3072" y="912"/>
              <a:chExt cx="720" cy="720"/>
            </a:xfrm>
          </p:grpSpPr>
          <p:pic>
            <p:nvPicPr>
              <p:cNvPr id="82981" name="Picture 21" descr="powermac"/>
              <p:cNvPicPr>
                <a:picLocks noChangeAspect="1" noChangeArrowheads="1"/>
              </p:cNvPicPr>
              <p:nvPr/>
            </p:nvPicPr>
            <p:blipFill>
              <a:blip r:embed="rId5"/>
              <a:srcRect/>
              <a:stretch>
                <a:fillRect/>
              </a:stretch>
            </p:blipFill>
            <p:spPr bwMode="auto">
              <a:xfrm>
                <a:off x="3072" y="912"/>
                <a:ext cx="720" cy="720"/>
              </a:xfrm>
              <a:prstGeom prst="rect">
                <a:avLst/>
              </a:prstGeom>
              <a:noFill/>
              <a:ln w="9525">
                <a:noFill/>
                <a:miter lim="800000"/>
                <a:headEnd/>
                <a:tailEnd/>
              </a:ln>
            </p:spPr>
          </p:pic>
          <p:pic>
            <p:nvPicPr>
              <p:cNvPr id="82982" name="Picture 22" descr="morpheus"/>
              <p:cNvPicPr>
                <a:picLocks noChangeAspect="1" noChangeArrowheads="1"/>
              </p:cNvPicPr>
              <p:nvPr/>
            </p:nvPicPr>
            <p:blipFill>
              <a:blip r:embed="rId9"/>
              <a:srcRect/>
              <a:stretch>
                <a:fillRect/>
              </a:stretch>
            </p:blipFill>
            <p:spPr bwMode="auto">
              <a:xfrm>
                <a:off x="3120" y="1104"/>
                <a:ext cx="528" cy="342"/>
              </a:xfrm>
              <a:prstGeom prst="rect">
                <a:avLst/>
              </a:prstGeom>
              <a:noFill/>
              <a:ln w="9525">
                <a:noFill/>
                <a:miter lim="800000"/>
                <a:headEnd/>
                <a:tailEnd/>
              </a:ln>
            </p:spPr>
          </p:pic>
        </p:grpSp>
        <p:grpSp>
          <p:nvGrpSpPr>
            <p:cNvPr id="9" name="Group 23"/>
            <p:cNvGrpSpPr>
              <a:grpSpLocks/>
            </p:cNvGrpSpPr>
            <p:nvPr/>
          </p:nvGrpSpPr>
          <p:grpSpPr bwMode="auto">
            <a:xfrm>
              <a:off x="960" y="960"/>
              <a:ext cx="576" cy="419"/>
              <a:chOff x="1248" y="2304"/>
              <a:chExt cx="816" cy="502"/>
            </a:xfrm>
          </p:grpSpPr>
          <p:pic>
            <p:nvPicPr>
              <p:cNvPr id="82979" name="Picture 24" descr="j0285750"/>
              <p:cNvPicPr>
                <a:picLocks noChangeAspect="1" noChangeArrowheads="1"/>
              </p:cNvPicPr>
              <p:nvPr/>
            </p:nvPicPr>
            <p:blipFill>
              <a:blip r:embed="rId7"/>
              <a:srcRect/>
              <a:stretch>
                <a:fillRect/>
              </a:stretch>
            </p:blipFill>
            <p:spPr bwMode="auto">
              <a:xfrm>
                <a:off x="1248" y="2304"/>
                <a:ext cx="816" cy="502"/>
              </a:xfrm>
              <a:prstGeom prst="rect">
                <a:avLst/>
              </a:prstGeom>
              <a:noFill/>
              <a:ln w="9525">
                <a:noFill/>
                <a:miter lim="800000"/>
                <a:headEnd/>
                <a:tailEnd/>
              </a:ln>
            </p:spPr>
          </p:pic>
          <p:pic>
            <p:nvPicPr>
              <p:cNvPr id="82980" name="Picture 25" descr="morpheus"/>
              <p:cNvPicPr>
                <a:picLocks noChangeAspect="1" noChangeArrowheads="1"/>
              </p:cNvPicPr>
              <p:nvPr/>
            </p:nvPicPr>
            <p:blipFill>
              <a:blip r:embed="rId9"/>
              <a:srcRect/>
              <a:stretch>
                <a:fillRect/>
              </a:stretch>
            </p:blipFill>
            <p:spPr bwMode="auto">
              <a:xfrm>
                <a:off x="1344" y="2352"/>
                <a:ext cx="528" cy="342"/>
              </a:xfrm>
              <a:prstGeom prst="rect">
                <a:avLst/>
              </a:prstGeom>
              <a:noFill/>
              <a:ln w="9525">
                <a:noFill/>
                <a:miter lim="800000"/>
                <a:headEnd/>
                <a:tailEnd/>
              </a:ln>
            </p:spPr>
          </p:pic>
        </p:grpSp>
        <p:grpSp>
          <p:nvGrpSpPr>
            <p:cNvPr id="10" name="Group 26"/>
            <p:cNvGrpSpPr>
              <a:grpSpLocks/>
            </p:cNvGrpSpPr>
            <p:nvPr/>
          </p:nvGrpSpPr>
          <p:grpSpPr bwMode="auto">
            <a:xfrm>
              <a:off x="4128" y="2448"/>
              <a:ext cx="576" cy="419"/>
              <a:chOff x="1248" y="2304"/>
              <a:chExt cx="816" cy="502"/>
            </a:xfrm>
          </p:grpSpPr>
          <p:pic>
            <p:nvPicPr>
              <p:cNvPr id="82977" name="Picture 27" descr="j0285750"/>
              <p:cNvPicPr>
                <a:picLocks noChangeAspect="1" noChangeArrowheads="1"/>
              </p:cNvPicPr>
              <p:nvPr/>
            </p:nvPicPr>
            <p:blipFill>
              <a:blip r:embed="rId7"/>
              <a:srcRect/>
              <a:stretch>
                <a:fillRect/>
              </a:stretch>
            </p:blipFill>
            <p:spPr bwMode="auto">
              <a:xfrm>
                <a:off x="1248" y="2304"/>
                <a:ext cx="816" cy="502"/>
              </a:xfrm>
              <a:prstGeom prst="rect">
                <a:avLst/>
              </a:prstGeom>
              <a:noFill/>
              <a:ln w="9525">
                <a:noFill/>
                <a:miter lim="800000"/>
                <a:headEnd/>
                <a:tailEnd/>
              </a:ln>
            </p:spPr>
          </p:pic>
          <p:pic>
            <p:nvPicPr>
              <p:cNvPr id="82978" name="Picture 28" descr="morpheus"/>
              <p:cNvPicPr>
                <a:picLocks noChangeAspect="1" noChangeArrowheads="1"/>
              </p:cNvPicPr>
              <p:nvPr/>
            </p:nvPicPr>
            <p:blipFill>
              <a:blip r:embed="rId9"/>
              <a:srcRect/>
              <a:stretch>
                <a:fillRect/>
              </a:stretch>
            </p:blipFill>
            <p:spPr bwMode="auto">
              <a:xfrm>
                <a:off x="1344" y="2352"/>
                <a:ext cx="528" cy="342"/>
              </a:xfrm>
              <a:prstGeom prst="rect">
                <a:avLst/>
              </a:prstGeom>
              <a:noFill/>
              <a:ln w="9525">
                <a:noFill/>
                <a:miter lim="800000"/>
                <a:headEnd/>
                <a:tailEnd/>
              </a:ln>
            </p:spPr>
          </p:pic>
        </p:grpSp>
        <p:grpSp>
          <p:nvGrpSpPr>
            <p:cNvPr id="11" name="Group 29"/>
            <p:cNvGrpSpPr>
              <a:grpSpLocks/>
            </p:cNvGrpSpPr>
            <p:nvPr/>
          </p:nvGrpSpPr>
          <p:grpSpPr bwMode="auto">
            <a:xfrm>
              <a:off x="1872" y="3216"/>
              <a:ext cx="624" cy="420"/>
              <a:chOff x="1488" y="3360"/>
              <a:chExt cx="816" cy="550"/>
            </a:xfrm>
          </p:grpSpPr>
          <p:pic>
            <p:nvPicPr>
              <p:cNvPr id="82975" name="Picture 30"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82976" name="Picture 31"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12" name="Group 32"/>
            <p:cNvGrpSpPr>
              <a:grpSpLocks/>
            </p:cNvGrpSpPr>
            <p:nvPr/>
          </p:nvGrpSpPr>
          <p:grpSpPr bwMode="auto">
            <a:xfrm>
              <a:off x="3504" y="3216"/>
              <a:ext cx="528" cy="528"/>
              <a:chOff x="3072" y="912"/>
              <a:chExt cx="720" cy="720"/>
            </a:xfrm>
          </p:grpSpPr>
          <p:pic>
            <p:nvPicPr>
              <p:cNvPr id="82973" name="Picture 33" descr="powermac"/>
              <p:cNvPicPr>
                <a:picLocks noChangeAspect="1" noChangeArrowheads="1"/>
              </p:cNvPicPr>
              <p:nvPr/>
            </p:nvPicPr>
            <p:blipFill>
              <a:blip r:embed="rId5"/>
              <a:srcRect/>
              <a:stretch>
                <a:fillRect/>
              </a:stretch>
            </p:blipFill>
            <p:spPr bwMode="auto">
              <a:xfrm>
                <a:off x="3072" y="912"/>
                <a:ext cx="720" cy="720"/>
              </a:xfrm>
              <a:prstGeom prst="rect">
                <a:avLst/>
              </a:prstGeom>
              <a:noFill/>
              <a:ln w="9525">
                <a:noFill/>
                <a:miter lim="800000"/>
                <a:headEnd/>
                <a:tailEnd/>
              </a:ln>
            </p:spPr>
          </p:pic>
          <p:pic>
            <p:nvPicPr>
              <p:cNvPr id="82974" name="Picture 34" descr="morpheus"/>
              <p:cNvPicPr>
                <a:picLocks noChangeAspect="1" noChangeArrowheads="1"/>
              </p:cNvPicPr>
              <p:nvPr/>
            </p:nvPicPr>
            <p:blipFill>
              <a:blip r:embed="rId9"/>
              <a:srcRect/>
              <a:stretch>
                <a:fillRect/>
              </a:stretch>
            </p:blipFill>
            <p:spPr bwMode="auto">
              <a:xfrm>
                <a:off x="3120" y="1104"/>
                <a:ext cx="528" cy="342"/>
              </a:xfrm>
              <a:prstGeom prst="rect">
                <a:avLst/>
              </a:prstGeom>
              <a:noFill/>
              <a:ln w="9525">
                <a:noFill/>
                <a:miter lim="800000"/>
                <a:headEnd/>
                <a:tailEnd/>
              </a:ln>
            </p:spPr>
          </p:pic>
        </p:grpSp>
        <p:sp>
          <p:nvSpPr>
            <p:cNvPr id="82965" name="Line 35"/>
            <p:cNvSpPr>
              <a:spLocks noChangeShapeType="1"/>
            </p:cNvSpPr>
            <p:nvPr/>
          </p:nvSpPr>
          <p:spPr bwMode="auto">
            <a:xfrm>
              <a:off x="1488" y="1344"/>
              <a:ext cx="531" cy="391"/>
            </a:xfrm>
            <a:prstGeom prst="line">
              <a:avLst/>
            </a:prstGeom>
            <a:noFill/>
            <a:ln w="28575">
              <a:solidFill>
                <a:schemeClr val="tx1"/>
              </a:solidFill>
              <a:round/>
              <a:headEnd/>
              <a:tailEnd/>
            </a:ln>
          </p:spPr>
          <p:txBody>
            <a:bodyPr/>
            <a:lstStyle/>
            <a:p>
              <a:endParaRPr lang="zh-CN" altLang="en-US"/>
            </a:p>
          </p:txBody>
        </p:sp>
        <p:sp>
          <p:nvSpPr>
            <p:cNvPr id="82966" name="Line 36"/>
            <p:cNvSpPr>
              <a:spLocks noChangeShapeType="1"/>
            </p:cNvSpPr>
            <p:nvPr/>
          </p:nvSpPr>
          <p:spPr bwMode="auto">
            <a:xfrm flipV="1">
              <a:off x="1227" y="1884"/>
              <a:ext cx="752" cy="549"/>
            </a:xfrm>
            <a:prstGeom prst="line">
              <a:avLst/>
            </a:prstGeom>
            <a:noFill/>
            <a:ln w="28575">
              <a:solidFill>
                <a:schemeClr val="tx1"/>
              </a:solidFill>
              <a:round/>
              <a:headEnd/>
              <a:tailEnd/>
            </a:ln>
          </p:spPr>
          <p:txBody>
            <a:bodyPr/>
            <a:lstStyle/>
            <a:p>
              <a:endParaRPr lang="zh-CN" altLang="en-US"/>
            </a:p>
          </p:txBody>
        </p:sp>
        <p:sp>
          <p:nvSpPr>
            <p:cNvPr id="82967" name="Line 37"/>
            <p:cNvSpPr>
              <a:spLocks noChangeShapeType="1"/>
            </p:cNvSpPr>
            <p:nvPr/>
          </p:nvSpPr>
          <p:spPr bwMode="auto">
            <a:xfrm flipH="1">
              <a:off x="2128" y="1968"/>
              <a:ext cx="128" cy="1237"/>
            </a:xfrm>
            <a:prstGeom prst="line">
              <a:avLst/>
            </a:prstGeom>
            <a:noFill/>
            <a:ln w="28575">
              <a:solidFill>
                <a:schemeClr val="tx1"/>
              </a:solidFill>
              <a:round/>
              <a:headEnd/>
              <a:tailEnd/>
            </a:ln>
          </p:spPr>
          <p:txBody>
            <a:bodyPr/>
            <a:lstStyle/>
            <a:p>
              <a:endParaRPr lang="zh-CN" altLang="en-US"/>
            </a:p>
          </p:txBody>
        </p:sp>
        <p:sp>
          <p:nvSpPr>
            <p:cNvPr id="82968" name="Line 38"/>
            <p:cNvSpPr>
              <a:spLocks noChangeShapeType="1"/>
            </p:cNvSpPr>
            <p:nvPr/>
          </p:nvSpPr>
          <p:spPr bwMode="auto">
            <a:xfrm flipV="1">
              <a:off x="2208" y="1344"/>
              <a:ext cx="1104" cy="1872"/>
            </a:xfrm>
            <a:prstGeom prst="line">
              <a:avLst/>
            </a:prstGeom>
            <a:noFill/>
            <a:ln w="28575">
              <a:solidFill>
                <a:schemeClr val="tx1"/>
              </a:solidFill>
              <a:round/>
              <a:headEnd/>
              <a:tailEnd/>
            </a:ln>
          </p:spPr>
          <p:txBody>
            <a:bodyPr/>
            <a:lstStyle/>
            <a:p>
              <a:endParaRPr lang="zh-CN" altLang="en-US"/>
            </a:p>
          </p:txBody>
        </p:sp>
        <p:sp>
          <p:nvSpPr>
            <p:cNvPr id="82969" name="Line 39"/>
            <p:cNvSpPr>
              <a:spLocks noChangeShapeType="1"/>
            </p:cNvSpPr>
            <p:nvPr/>
          </p:nvSpPr>
          <p:spPr bwMode="auto">
            <a:xfrm>
              <a:off x="3696" y="1200"/>
              <a:ext cx="816" cy="192"/>
            </a:xfrm>
            <a:prstGeom prst="line">
              <a:avLst/>
            </a:prstGeom>
            <a:noFill/>
            <a:ln w="28575">
              <a:solidFill>
                <a:schemeClr val="tx1"/>
              </a:solidFill>
              <a:round/>
              <a:headEnd/>
              <a:tailEnd/>
            </a:ln>
          </p:spPr>
          <p:txBody>
            <a:bodyPr/>
            <a:lstStyle/>
            <a:p>
              <a:endParaRPr lang="zh-CN" altLang="en-US"/>
            </a:p>
          </p:txBody>
        </p:sp>
        <p:sp>
          <p:nvSpPr>
            <p:cNvPr id="82970" name="Line 40"/>
            <p:cNvSpPr>
              <a:spLocks noChangeShapeType="1"/>
            </p:cNvSpPr>
            <p:nvPr/>
          </p:nvSpPr>
          <p:spPr bwMode="auto">
            <a:xfrm>
              <a:off x="3648" y="1440"/>
              <a:ext cx="624" cy="960"/>
            </a:xfrm>
            <a:prstGeom prst="line">
              <a:avLst/>
            </a:prstGeom>
            <a:noFill/>
            <a:ln w="28575">
              <a:solidFill>
                <a:schemeClr val="tx1"/>
              </a:solidFill>
              <a:round/>
              <a:headEnd/>
              <a:tailEnd/>
            </a:ln>
          </p:spPr>
          <p:txBody>
            <a:bodyPr/>
            <a:lstStyle/>
            <a:p>
              <a:endParaRPr lang="zh-CN" altLang="en-US"/>
            </a:p>
          </p:txBody>
        </p:sp>
        <p:sp>
          <p:nvSpPr>
            <p:cNvPr id="82971" name="Line 41"/>
            <p:cNvSpPr>
              <a:spLocks noChangeShapeType="1"/>
            </p:cNvSpPr>
            <p:nvPr/>
          </p:nvSpPr>
          <p:spPr bwMode="auto">
            <a:xfrm>
              <a:off x="2544" y="3456"/>
              <a:ext cx="960" cy="0"/>
            </a:xfrm>
            <a:prstGeom prst="line">
              <a:avLst/>
            </a:prstGeom>
            <a:noFill/>
            <a:ln w="28575">
              <a:solidFill>
                <a:schemeClr val="tx1"/>
              </a:solidFill>
              <a:round/>
              <a:headEnd/>
              <a:tailEnd/>
            </a:ln>
          </p:spPr>
          <p:txBody>
            <a:bodyPr/>
            <a:lstStyle/>
            <a:p>
              <a:endParaRPr lang="zh-CN" altLang="en-US"/>
            </a:p>
          </p:txBody>
        </p:sp>
        <p:sp>
          <p:nvSpPr>
            <p:cNvPr id="82972" name="Line 42"/>
            <p:cNvSpPr>
              <a:spLocks noChangeShapeType="1"/>
            </p:cNvSpPr>
            <p:nvPr/>
          </p:nvSpPr>
          <p:spPr bwMode="auto">
            <a:xfrm flipV="1">
              <a:off x="2448" y="2736"/>
              <a:ext cx="672" cy="576"/>
            </a:xfrm>
            <a:prstGeom prst="line">
              <a:avLst/>
            </a:prstGeom>
            <a:noFill/>
            <a:ln w="28575">
              <a:solidFill>
                <a:schemeClr val="tx1"/>
              </a:solidFill>
              <a:round/>
              <a:headEnd/>
              <a:tailEnd/>
            </a:ln>
          </p:spPr>
          <p:txBody>
            <a:bodyPr/>
            <a:lstStyle/>
            <a:p>
              <a:endParaRPr lang="zh-CN" altLang="en-US"/>
            </a:p>
          </p:txBody>
        </p:sp>
      </p:grpSp>
      <p:grpSp>
        <p:nvGrpSpPr>
          <p:cNvPr id="13" name="Group 43"/>
          <p:cNvGrpSpPr>
            <a:grpSpLocks/>
          </p:cNvGrpSpPr>
          <p:nvPr/>
        </p:nvGrpSpPr>
        <p:grpSpPr bwMode="auto">
          <a:xfrm>
            <a:off x="6335713" y="3287713"/>
            <a:ext cx="773112" cy="700087"/>
            <a:chOff x="283" y="871"/>
            <a:chExt cx="487" cy="441"/>
          </a:xfrm>
        </p:grpSpPr>
        <p:pic>
          <p:nvPicPr>
            <p:cNvPr id="82954" name="Picture 44" descr="green packet"/>
            <p:cNvPicPr>
              <a:picLocks noChangeAspect="1" noChangeArrowheads="1"/>
            </p:cNvPicPr>
            <p:nvPr/>
          </p:nvPicPr>
          <p:blipFill>
            <a:blip r:embed="rId4"/>
            <a:srcRect/>
            <a:stretch>
              <a:fillRect/>
            </a:stretch>
          </p:blipFill>
          <p:spPr bwMode="auto">
            <a:xfrm>
              <a:off x="283" y="871"/>
              <a:ext cx="403" cy="441"/>
            </a:xfrm>
            <a:prstGeom prst="rect">
              <a:avLst/>
            </a:prstGeom>
            <a:noFill/>
            <a:ln w="9525">
              <a:noFill/>
              <a:miter lim="800000"/>
              <a:headEnd/>
              <a:tailEnd/>
            </a:ln>
          </p:spPr>
        </p:pic>
        <p:sp>
          <p:nvSpPr>
            <p:cNvPr id="82955" name="Text Box 45"/>
            <p:cNvSpPr txBox="1">
              <a:spLocks noChangeArrowheads="1"/>
            </p:cNvSpPr>
            <p:nvPr/>
          </p:nvSpPr>
          <p:spPr bwMode="auto">
            <a:xfrm>
              <a:off x="324" y="1101"/>
              <a:ext cx="446" cy="192"/>
            </a:xfrm>
            <a:prstGeom prst="rect">
              <a:avLst/>
            </a:prstGeom>
            <a:noFill/>
            <a:ln w="9525">
              <a:noFill/>
              <a:miter lim="800000"/>
              <a:headEnd/>
              <a:tailEnd/>
            </a:ln>
          </p:spPr>
          <p:txBody>
            <a:bodyPr wrap="none">
              <a:spAutoFit/>
            </a:bodyPr>
            <a:lstStyle/>
            <a:p>
              <a:r>
                <a:rPr lang="en-US" altLang="zh-CN" sz="1400">
                  <a:solidFill>
                    <a:schemeClr val="bg1"/>
                  </a:solidFill>
                </a:rPr>
                <a:t>PONG</a:t>
              </a:r>
            </a:p>
          </p:txBody>
        </p:sp>
      </p:grpSp>
      <p:grpSp>
        <p:nvGrpSpPr>
          <p:cNvPr id="14" name="Group 46"/>
          <p:cNvGrpSpPr>
            <a:grpSpLocks/>
          </p:cNvGrpSpPr>
          <p:nvPr/>
        </p:nvGrpSpPr>
        <p:grpSpPr bwMode="auto">
          <a:xfrm>
            <a:off x="5257800" y="5181600"/>
            <a:ext cx="708025" cy="638175"/>
            <a:chOff x="324" y="1008"/>
            <a:chExt cx="446" cy="402"/>
          </a:xfrm>
        </p:grpSpPr>
        <p:pic>
          <p:nvPicPr>
            <p:cNvPr id="82952" name="Picture 47" descr="green packet"/>
            <p:cNvPicPr>
              <a:picLocks noChangeAspect="1" noChangeArrowheads="1"/>
            </p:cNvPicPr>
            <p:nvPr/>
          </p:nvPicPr>
          <p:blipFill>
            <a:blip r:embed="rId4"/>
            <a:srcRect/>
            <a:stretch>
              <a:fillRect/>
            </a:stretch>
          </p:blipFill>
          <p:spPr bwMode="auto">
            <a:xfrm>
              <a:off x="336" y="1008"/>
              <a:ext cx="414" cy="402"/>
            </a:xfrm>
            <a:prstGeom prst="rect">
              <a:avLst/>
            </a:prstGeom>
            <a:noFill/>
            <a:ln w="9525">
              <a:noFill/>
              <a:miter lim="800000"/>
              <a:headEnd/>
              <a:tailEnd/>
            </a:ln>
          </p:spPr>
        </p:pic>
        <p:sp>
          <p:nvSpPr>
            <p:cNvPr id="82953" name="Text Box 48"/>
            <p:cNvSpPr txBox="1">
              <a:spLocks noChangeArrowheads="1"/>
            </p:cNvSpPr>
            <p:nvPr/>
          </p:nvSpPr>
          <p:spPr bwMode="auto">
            <a:xfrm>
              <a:off x="324" y="1101"/>
              <a:ext cx="446" cy="192"/>
            </a:xfrm>
            <a:prstGeom prst="rect">
              <a:avLst/>
            </a:prstGeom>
            <a:noFill/>
            <a:ln w="9525">
              <a:noFill/>
              <a:miter lim="800000"/>
              <a:headEnd/>
              <a:tailEnd/>
            </a:ln>
          </p:spPr>
          <p:txBody>
            <a:bodyPr wrap="none">
              <a:spAutoFit/>
            </a:bodyPr>
            <a:lstStyle/>
            <a:p>
              <a:r>
                <a:rPr lang="en-US" altLang="zh-CN" sz="1400">
                  <a:solidFill>
                    <a:schemeClr val="bg1"/>
                  </a:solidFill>
                </a:rPr>
                <a:t>PONG</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par>
                          <p:cTn id="11" fill="hold">
                            <p:stCondLst>
                              <p:cond delay="500"/>
                            </p:stCondLst>
                            <p:childTnLst>
                              <p:par>
                                <p:cTn id="12" presetID="0" presetClass="path" presetSubtype="0" accel="50000" decel="50000" fill="hold" nodeType="afterEffect">
                                  <p:stCondLst>
                                    <p:cond delay="0"/>
                                  </p:stCondLst>
                                  <p:childTnLst>
                                    <p:animMotion origin="layout" path="M -1.38889E-6 3.33333E-6 L -0.175 3.33333E-6 " pathEditMode="relative" ptsTypes="AA">
                                      <p:cBhvr>
                                        <p:cTn id="13" dur="2000" fill="hold"/>
                                        <p:tgtEl>
                                          <p:spTgt spid="14"/>
                                        </p:tgtEl>
                                        <p:attrNameLst>
                                          <p:attrName>ppt_x</p:attrName>
                                          <p:attrName>ppt_y</p:attrName>
                                        </p:attrNameLst>
                                      </p:cBhvr>
                                    </p:animMotion>
                                  </p:childTnLst>
                                </p:cTn>
                              </p:par>
                              <p:par>
                                <p:cTn id="14" presetID="0" presetClass="path" presetSubtype="0" accel="50000" decel="50000" fill="hold" nodeType="withEffect">
                                  <p:stCondLst>
                                    <p:cond delay="0"/>
                                  </p:stCondLst>
                                  <p:childTnLst>
                                    <p:animMotion origin="layout" path="M -1.38889E-6 3.33333E-6 L -0.10834 -0.22223 " pathEditMode="relative" ptsTypes="AA">
                                      <p:cBhvr>
                                        <p:cTn id="15" dur="2000" fill="hold"/>
                                        <p:tgtEl>
                                          <p:spTgt spid="13"/>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9" presetClass="exit" presetSubtype="0" fill="hold" nodeType="withEffect">
                                  <p:stCondLst>
                                    <p:cond delay="0"/>
                                  </p:stCondLst>
                                  <p:childTnLst>
                                    <p:animEffect transition="out" filter="dissolv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ltLang="zh-CN" sz="3200" smtClean="0">
                <a:ea typeface="SimSun" pitchFamily="2" charset="-122"/>
              </a:rPr>
              <a:t>Ping/Pong Example</a:t>
            </a:r>
          </a:p>
        </p:txBody>
      </p:sp>
      <p:pic>
        <p:nvPicPr>
          <p:cNvPr id="83971" name="Picture 3" descr="packet"/>
          <p:cNvPicPr>
            <a:picLocks noChangeAspect="1" noChangeArrowheads="1"/>
          </p:cNvPicPr>
          <p:nvPr/>
        </p:nvPicPr>
        <p:blipFill>
          <a:blip r:embed="rId3"/>
          <a:srcRect/>
          <a:stretch>
            <a:fillRect/>
          </a:stretch>
        </p:blipFill>
        <p:spPr bwMode="auto">
          <a:xfrm>
            <a:off x="-4510088" y="-2324100"/>
            <a:ext cx="657225" cy="638175"/>
          </a:xfrm>
          <a:prstGeom prst="rect">
            <a:avLst/>
          </a:prstGeom>
          <a:noFill/>
          <a:ln w="9525">
            <a:noFill/>
            <a:miter lim="800000"/>
            <a:headEnd/>
            <a:tailEnd/>
          </a:ln>
        </p:spPr>
      </p:pic>
      <p:grpSp>
        <p:nvGrpSpPr>
          <p:cNvPr id="2" name="Group 4"/>
          <p:cNvGrpSpPr>
            <a:grpSpLocks/>
          </p:cNvGrpSpPr>
          <p:nvPr/>
        </p:nvGrpSpPr>
        <p:grpSpPr bwMode="auto">
          <a:xfrm>
            <a:off x="10077450" y="5486400"/>
            <a:ext cx="708025" cy="638175"/>
            <a:chOff x="324" y="1008"/>
            <a:chExt cx="446" cy="402"/>
          </a:xfrm>
        </p:grpSpPr>
        <p:pic>
          <p:nvPicPr>
            <p:cNvPr id="84015" name="Picture 5" descr="green packet"/>
            <p:cNvPicPr>
              <a:picLocks noChangeAspect="1" noChangeArrowheads="1"/>
            </p:cNvPicPr>
            <p:nvPr/>
          </p:nvPicPr>
          <p:blipFill>
            <a:blip r:embed="rId4"/>
            <a:srcRect/>
            <a:stretch>
              <a:fillRect/>
            </a:stretch>
          </p:blipFill>
          <p:spPr bwMode="auto">
            <a:xfrm>
              <a:off x="336" y="1008"/>
              <a:ext cx="414" cy="402"/>
            </a:xfrm>
            <a:prstGeom prst="rect">
              <a:avLst/>
            </a:prstGeom>
            <a:noFill/>
            <a:ln w="9525">
              <a:noFill/>
              <a:miter lim="800000"/>
              <a:headEnd/>
              <a:tailEnd/>
            </a:ln>
          </p:spPr>
        </p:pic>
        <p:sp>
          <p:nvSpPr>
            <p:cNvPr id="84016" name="Text Box 6"/>
            <p:cNvSpPr txBox="1">
              <a:spLocks noChangeArrowheads="1"/>
            </p:cNvSpPr>
            <p:nvPr/>
          </p:nvSpPr>
          <p:spPr bwMode="auto">
            <a:xfrm>
              <a:off x="324" y="1101"/>
              <a:ext cx="446" cy="192"/>
            </a:xfrm>
            <a:prstGeom prst="rect">
              <a:avLst/>
            </a:prstGeom>
            <a:noFill/>
            <a:ln w="9525">
              <a:noFill/>
              <a:miter lim="800000"/>
              <a:headEnd/>
              <a:tailEnd/>
            </a:ln>
          </p:spPr>
          <p:txBody>
            <a:bodyPr wrap="none">
              <a:spAutoFit/>
            </a:bodyPr>
            <a:lstStyle/>
            <a:p>
              <a:r>
                <a:rPr lang="en-US" altLang="zh-CN" sz="1400">
                  <a:solidFill>
                    <a:schemeClr val="bg1"/>
                  </a:solidFill>
                </a:rPr>
                <a:t>PONG</a:t>
              </a:r>
            </a:p>
          </p:txBody>
        </p:sp>
      </p:grpSp>
      <p:grpSp>
        <p:nvGrpSpPr>
          <p:cNvPr id="3" name="Group 7"/>
          <p:cNvGrpSpPr>
            <a:grpSpLocks/>
          </p:cNvGrpSpPr>
          <p:nvPr/>
        </p:nvGrpSpPr>
        <p:grpSpPr bwMode="auto">
          <a:xfrm>
            <a:off x="1295400" y="1524000"/>
            <a:ext cx="6705600" cy="4419600"/>
            <a:chOff x="816" y="960"/>
            <a:chExt cx="4224" cy="2784"/>
          </a:xfrm>
        </p:grpSpPr>
        <p:grpSp>
          <p:nvGrpSpPr>
            <p:cNvPr id="4" name="Group 8"/>
            <p:cNvGrpSpPr>
              <a:grpSpLocks/>
            </p:cNvGrpSpPr>
            <p:nvPr/>
          </p:nvGrpSpPr>
          <p:grpSpPr bwMode="auto">
            <a:xfrm>
              <a:off x="816" y="2208"/>
              <a:ext cx="528" cy="528"/>
              <a:chOff x="4080" y="1968"/>
              <a:chExt cx="720" cy="720"/>
            </a:xfrm>
          </p:grpSpPr>
          <p:pic>
            <p:nvPicPr>
              <p:cNvPr id="84013" name="Picture 9"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84014" name="Picture 10"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grpSp>
          <p:nvGrpSpPr>
            <p:cNvPr id="5" name="Group 11"/>
            <p:cNvGrpSpPr>
              <a:grpSpLocks/>
            </p:cNvGrpSpPr>
            <p:nvPr/>
          </p:nvGrpSpPr>
          <p:grpSpPr bwMode="auto">
            <a:xfrm>
              <a:off x="2016" y="1536"/>
              <a:ext cx="624" cy="420"/>
              <a:chOff x="1488" y="3360"/>
              <a:chExt cx="816" cy="550"/>
            </a:xfrm>
          </p:grpSpPr>
          <p:pic>
            <p:nvPicPr>
              <p:cNvPr id="84011" name="Picture 12"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84012" name="Picture 13"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6" name="Group 14"/>
            <p:cNvGrpSpPr>
              <a:grpSpLocks/>
            </p:cNvGrpSpPr>
            <p:nvPr/>
          </p:nvGrpSpPr>
          <p:grpSpPr bwMode="auto">
            <a:xfrm>
              <a:off x="3072" y="2400"/>
              <a:ext cx="432" cy="390"/>
              <a:chOff x="3072" y="2832"/>
              <a:chExt cx="624" cy="582"/>
            </a:xfrm>
          </p:grpSpPr>
          <p:pic>
            <p:nvPicPr>
              <p:cNvPr id="84009" name="Picture 15" descr="j0285758[1]"/>
              <p:cNvPicPr>
                <a:picLocks noChangeAspect="1" noChangeArrowheads="1"/>
              </p:cNvPicPr>
              <p:nvPr/>
            </p:nvPicPr>
            <p:blipFill>
              <a:blip r:embed="rId8"/>
              <a:srcRect/>
              <a:stretch>
                <a:fillRect/>
              </a:stretch>
            </p:blipFill>
            <p:spPr bwMode="auto">
              <a:xfrm>
                <a:off x="3072" y="2832"/>
                <a:ext cx="624" cy="582"/>
              </a:xfrm>
              <a:prstGeom prst="rect">
                <a:avLst/>
              </a:prstGeom>
              <a:noFill/>
              <a:ln w="9525">
                <a:noFill/>
                <a:miter lim="800000"/>
                <a:headEnd/>
                <a:tailEnd/>
              </a:ln>
            </p:spPr>
          </p:pic>
          <p:pic>
            <p:nvPicPr>
              <p:cNvPr id="84010" name="Picture 16" descr="morpheus"/>
              <p:cNvPicPr>
                <a:picLocks noChangeAspect="1" noChangeArrowheads="1"/>
              </p:cNvPicPr>
              <p:nvPr/>
            </p:nvPicPr>
            <p:blipFill>
              <a:blip r:embed="rId9"/>
              <a:srcRect/>
              <a:stretch>
                <a:fillRect/>
              </a:stretch>
            </p:blipFill>
            <p:spPr bwMode="auto">
              <a:xfrm>
                <a:off x="3120" y="2928"/>
                <a:ext cx="528" cy="342"/>
              </a:xfrm>
              <a:prstGeom prst="rect">
                <a:avLst/>
              </a:prstGeom>
              <a:noFill/>
              <a:ln w="9525">
                <a:noFill/>
                <a:miter lim="800000"/>
                <a:headEnd/>
                <a:tailEnd/>
              </a:ln>
            </p:spPr>
          </p:pic>
        </p:grpSp>
        <p:grpSp>
          <p:nvGrpSpPr>
            <p:cNvPr id="7" name="Group 17"/>
            <p:cNvGrpSpPr>
              <a:grpSpLocks/>
            </p:cNvGrpSpPr>
            <p:nvPr/>
          </p:nvGrpSpPr>
          <p:grpSpPr bwMode="auto">
            <a:xfrm>
              <a:off x="3216" y="960"/>
              <a:ext cx="480" cy="447"/>
              <a:chOff x="2544" y="2016"/>
              <a:chExt cx="624" cy="582"/>
            </a:xfrm>
          </p:grpSpPr>
          <p:pic>
            <p:nvPicPr>
              <p:cNvPr id="84007" name="Picture 18"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84008" name="Picture 19"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8" name="Group 20"/>
            <p:cNvGrpSpPr>
              <a:grpSpLocks/>
            </p:cNvGrpSpPr>
            <p:nvPr/>
          </p:nvGrpSpPr>
          <p:grpSpPr bwMode="auto">
            <a:xfrm>
              <a:off x="4512" y="1152"/>
              <a:ext cx="528" cy="528"/>
              <a:chOff x="3072" y="912"/>
              <a:chExt cx="720" cy="720"/>
            </a:xfrm>
          </p:grpSpPr>
          <p:pic>
            <p:nvPicPr>
              <p:cNvPr id="84005" name="Picture 21" descr="powermac"/>
              <p:cNvPicPr>
                <a:picLocks noChangeAspect="1" noChangeArrowheads="1"/>
              </p:cNvPicPr>
              <p:nvPr/>
            </p:nvPicPr>
            <p:blipFill>
              <a:blip r:embed="rId5"/>
              <a:srcRect/>
              <a:stretch>
                <a:fillRect/>
              </a:stretch>
            </p:blipFill>
            <p:spPr bwMode="auto">
              <a:xfrm>
                <a:off x="3072" y="912"/>
                <a:ext cx="720" cy="720"/>
              </a:xfrm>
              <a:prstGeom prst="rect">
                <a:avLst/>
              </a:prstGeom>
              <a:noFill/>
              <a:ln w="9525">
                <a:noFill/>
                <a:miter lim="800000"/>
                <a:headEnd/>
                <a:tailEnd/>
              </a:ln>
            </p:spPr>
          </p:pic>
          <p:pic>
            <p:nvPicPr>
              <p:cNvPr id="84006" name="Picture 22" descr="morpheus"/>
              <p:cNvPicPr>
                <a:picLocks noChangeAspect="1" noChangeArrowheads="1"/>
              </p:cNvPicPr>
              <p:nvPr/>
            </p:nvPicPr>
            <p:blipFill>
              <a:blip r:embed="rId9"/>
              <a:srcRect/>
              <a:stretch>
                <a:fillRect/>
              </a:stretch>
            </p:blipFill>
            <p:spPr bwMode="auto">
              <a:xfrm>
                <a:off x="3120" y="1104"/>
                <a:ext cx="528" cy="342"/>
              </a:xfrm>
              <a:prstGeom prst="rect">
                <a:avLst/>
              </a:prstGeom>
              <a:noFill/>
              <a:ln w="9525">
                <a:noFill/>
                <a:miter lim="800000"/>
                <a:headEnd/>
                <a:tailEnd/>
              </a:ln>
            </p:spPr>
          </p:pic>
        </p:grpSp>
        <p:grpSp>
          <p:nvGrpSpPr>
            <p:cNvPr id="9" name="Group 23"/>
            <p:cNvGrpSpPr>
              <a:grpSpLocks/>
            </p:cNvGrpSpPr>
            <p:nvPr/>
          </p:nvGrpSpPr>
          <p:grpSpPr bwMode="auto">
            <a:xfrm>
              <a:off x="960" y="960"/>
              <a:ext cx="576" cy="419"/>
              <a:chOff x="1248" y="2304"/>
              <a:chExt cx="816" cy="502"/>
            </a:xfrm>
          </p:grpSpPr>
          <p:pic>
            <p:nvPicPr>
              <p:cNvPr id="84003" name="Picture 24" descr="j0285750"/>
              <p:cNvPicPr>
                <a:picLocks noChangeAspect="1" noChangeArrowheads="1"/>
              </p:cNvPicPr>
              <p:nvPr/>
            </p:nvPicPr>
            <p:blipFill>
              <a:blip r:embed="rId7"/>
              <a:srcRect/>
              <a:stretch>
                <a:fillRect/>
              </a:stretch>
            </p:blipFill>
            <p:spPr bwMode="auto">
              <a:xfrm>
                <a:off x="1248" y="2304"/>
                <a:ext cx="816" cy="502"/>
              </a:xfrm>
              <a:prstGeom prst="rect">
                <a:avLst/>
              </a:prstGeom>
              <a:noFill/>
              <a:ln w="9525">
                <a:noFill/>
                <a:miter lim="800000"/>
                <a:headEnd/>
                <a:tailEnd/>
              </a:ln>
            </p:spPr>
          </p:pic>
          <p:pic>
            <p:nvPicPr>
              <p:cNvPr id="84004" name="Picture 25" descr="morpheus"/>
              <p:cNvPicPr>
                <a:picLocks noChangeAspect="1" noChangeArrowheads="1"/>
              </p:cNvPicPr>
              <p:nvPr/>
            </p:nvPicPr>
            <p:blipFill>
              <a:blip r:embed="rId9"/>
              <a:srcRect/>
              <a:stretch>
                <a:fillRect/>
              </a:stretch>
            </p:blipFill>
            <p:spPr bwMode="auto">
              <a:xfrm>
                <a:off x="1344" y="2352"/>
                <a:ext cx="528" cy="342"/>
              </a:xfrm>
              <a:prstGeom prst="rect">
                <a:avLst/>
              </a:prstGeom>
              <a:noFill/>
              <a:ln w="9525">
                <a:noFill/>
                <a:miter lim="800000"/>
                <a:headEnd/>
                <a:tailEnd/>
              </a:ln>
            </p:spPr>
          </p:pic>
        </p:grpSp>
        <p:grpSp>
          <p:nvGrpSpPr>
            <p:cNvPr id="10" name="Group 26"/>
            <p:cNvGrpSpPr>
              <a:grpSpLocks/>
            </p:cNvGrpSpPr>
            <p:nvPr/>
          </p:nvGrpSpPr>
          <p:grpSpPr bwMode="auto">
            <a:xfrm>
              <a:off x="4128" y="2448"/>
              <a:ext cx="576" cy="419"/>
              <a:chOff x="1248" y="2304"/>
              <a:chExt cx="816" cy="502"/>
            </a:xfrm>
          </p:grpSpPr>
          <p:pic>
            <p:nvPicPr>
              <p:cNvPr id="84001" name="Picture 27" descr="j0285750"/>
              <p:cNvPicPr>
                <a:picLocks noChangeAspect="1" noChangeArrowheads="1"/>
              </p:cNvPicPr>
              <p:nvPr/>
            </p:nvPicPr>
            <p:blipFill>
              <a:blip r:embed="rId7"/>
              <a:srcRect/>
              <a:stretch>
                <a:fillRect/>
              </a:stretch>
            </p:blipFill>
            <p:spPr bwMode="auto">
              <a:xfrm>
                <a:off x="1248" y="2304"/>
                <a:ext cx="816" cy="502"/>
              </a:xfrm>
              <a:prstGeom prst="rect">
                <a:avLst/>
              </a:prstGeom>
              <a:noFill/>
              <a:ln w="9525">
                <a:noFill/>
                <a:miter lim="800000"/>
                <a:headEnd/>
                <a:tailEnd/>
              </a:ln>
            </p:spPr>
          </p:pic>
          <p:pic>
            <p:nvPicPr>
              <p:cNvPr id="84002" name="Picture 28" descr="morpheus"/>
              <p:cNvPicPr>
                <a:picLocks noChangeAspect="1" noChangeArrowheads="1"/>
              </p:cNvPicPr>
              <p:nvPr/>
            </p:nvPicPr>
            <p:blipFill>
              <a:blip r:embed="rId9"/>
              <a:srcRect/>
              <a:stretch>
                <a:fillRect/>
              </a:stretch>
            </p:blipFill>
            <p:spPr bwMode="auto">
              <a:xfrm>
                <a:off x="1344" y="2352"/>
                <a:ext cx="528" cy="342"/>
              </a:xfrm>
              <a:prstGeom prst="rect">
                <a:avLst/>
              </a:prstGeom>
              <a:noFill/>
              <a:ln w="9525">
                <a:noFill/>
                <a:miter lim="800000"/>
                <a:headEnd/>
                <a:tailEnd/>
              </a:ln>
            </p:spPr>
          </p:pic>
        </p:grpSp>
        <p:grpSp>
          <p:nvGrpSpPr>
            <p:cNvPr id="11" name="Group 29"/>
            <p:cNvGrpSpPr>
              <a:grpSpLocks/>
            </p:cNvGrpSpPr>
            <p:nvPr/>
          </p:nvGrpSpPr>
          <p:grpSpPr bwMode="auto">
            <a:xfrm>
              <a:off x="1872" y="3216"/>
              <a:ext cx="624" cy="420"/>
              <a:chOff x="1488" y="3360"/>
              <a:chExt cx="816" cy="550"/>
            </a:xfrm>
          </p:grpSpPr>
          <p:pic>
            <p:nvPicPr>
              <p:cNvPr id="83999" name="Picture 30"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84000" name="Picture 31"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12" name="Group 32"/>
            <p:cNvGrpSpPr>
              <a:grpSpLocks/>
            </p:cNvGrpSpPr>
            <p:nvPr/>
          </p:nvGrpSpPr>
          <p:grpSpPr bwMode="auto">
            <a:xfrm>
              <a:off x="3504" y="3216"/>
              <a:ext cx="528" cy="528"/>
              <a:chOff x="3072" y="912"/>
              <a:chExt cx="720" cy="720"/>
            </a:xfrm>
          </p:grpSpPr>
          <p:pic>
            <p:nvPicPr>
              <p:cNvPr id="83997" name="Picture 33" descr="powermac"/>
              <p:cNvPicPr>
                <a:picLocks noChangeAspect="1" noChangeArrowheads="1"/>
              </p:cNvPicPr>
              <p:nvPr/>
            </p:nvPicPr>
            <p:blipFill>
              <a:blip r:embed="rId5"/>
              <a:srcRect/>
              <a:stretch>
                <a:fillRect/>
              </a:stretch>
            </p:blipFill>
            <p:spPr bwMode="auto">
              <a:xfrm>
                <a:off x="3072" y="912"/>
                <a:ext cx="720" cy="720"/>
              </a:xfrm>
              <a:prstGeom prst="rect">
                <a:avLst/>
              </a:prstGeom>
              <a:noFill/>
              <a:ln w="9525">
                <a:noFill/>
                <a:miter lim="800000"/>
                <a:headEnd/>
                <a:tailEnd/>
              </a:ln>
            </p:spPr>
          </p:pic>
          <p:pic>
            <p:nvPicPr>
              <p:cNvPr id="83998" name="Picture 34" descr="morpheus"/>
              <p:cNvPicPr>
                <a:picLocks noChangeAspect="1" noChangeArrowheads="1"/>
              </p:cNvPicPr>
              <p:nvPr/>
            </p:nvPicPr>
            <p:blipFill>
              <a:blip r:embed="rId9"/>
              <a:srcRect/>
              <a:stretch>
                <a:fillRect/>
              </a:stretch>
            </p:blipFill>
            <p:spPr bwMode="auto">
              <a:xfrm>
                <a:off x="3120" y="1104"/>
                <a:ext cx="528" cy="342"/>
              </a:xfrm>
              <a:prstGeom prst="rect">
                <a:avLst/>
              </a:prstGeom>
              <a:noFill/>
              <a:ln w="9525">
                <a:noFill/>
                <a:miter lim="800000"/>
                <a:headEnd/>
                <a:tailEnd/>
              </a:ln>
            </p:spPr>
          </p:pic>
        </p:grpSp>
        <p:sp>
          <p:nvSpPr>
            <p:cNvPr id="83989" name="Line 35"/>
            <p:cNvSpPr>
              <a:spLocks noChangeShapeType="1"/>
            </p:cNvSpPr>
            <p:nvPr/>
          </p:nvSpPr>
          <p:spPr bwMode="auto">
            <a:xfrm>
              <a:off x="1488" y="1344"/>
              <a:ext cx="531" cy="391"/>
            </a:xfrm>
            <a:prstGeom prst="line">
              <a:avLst/>
            </a:prstGeom>
            <a:noFill/>
            <a:ln w="28575">
              <a:solidFill>
                <a:schemeClr val="tx1"/>
              </a:solidFill>
              <a:round/>
              <a:headEnd/>
              <a:tailEnd/>
            </a:ln>
          </p:spPr>
          <p:txBody>
            <a:bodyPr/>
            <a:lstStyle/>
            <a:p>
              <a:endParaRPr lang="zh-CN" altLang="en-US"/>
            </a:p>
          </p:txBody>
        </p:sp>
        <p:sp>
          <p:nvSpPr>
            <p:cNvPr id="83990" name="Line 36"/>
            <p:cNvSpPr>
              <a:spLocks noChangeShapeType="1"/>
            </p:cNvSpPr>
            <p:nvPr/>
          </p:nvSpPr>
          <p:spPr bwMode="auto">
            <a:xfrm flipV="1">
              <a:off x="1227" y="1884"/>
              <a:ext cx="752" cy="549"/>
            </a:xfrm>
            <a:prstGeom prst="line">
              <a:avLst/>
            </a:prstGeom>
            <a:noFill/>
            <a:ln w="28575">
              <a:solidFill>
                <a:schemeClr val="tx1"/>
              </a:solidFill>
              <a:round/>
              <a:headEnd/>
              <a:tailEnd/>
            </a:ln>
          </p:spPr>
          <p:txBody>
            <a:bodyPr/>
            <a:lstStyle/>
            <a:p>
              <a:endParaRPr lang="zh-CN" altLang="en-US"/>
            </a:p>
          </p:txBody>
        </p:sp>
        <p:sp>
          <p:nvSpPr>
            <p:cNvPr id="83991" name="Line 37"/>
            <p:cNvSpPr>
              <a:spLocks noChangeShapeType="1"/>
            </p:cNvSpPr>
            <p:nvPr/>
          </p:nvSpPr>
          <p:spPr bwMode="auto">
            <a:xfrm flipH="1">
              <a:off x="2128" y="1968"/>
              <a:ext cx="128" cy="1237"/>
            </a:xfrm>
            <a:prstGeom prst="line">
              <a:avLst/>
            </a:prstGeom>
            <a:noFill/>
            <a:ln w="28575">
              <a:solidFill>
                <a:schemeClr val="tx1"/>
              </a:solidFill>
              <a:round/>
              <a:headEnd/>
              <a:tailEnd/>
            </a:ln>
          </p:spPr>
          <p:txBody>
            <a:bodyPr/>
            <a:lstStyle/>
            <a:p>
              <a:endParaRPr lang="zh-CN" altLang="en-US"/>
            </a:p>
          </p:txBody>
        </p:sp>
        <p:sp>
          <p:nvSpPr>
            <p:cNvPr id="83992" name="Line 38"/>
            <p:cNvSpPr>
              <a:spLocks noChangeShapeType="1"/>
            </p:cNvSpPr>
            <p:nvPr/>
          </p:nvSpPr>
          <p:spPr bwMode="auto">
            <a:xfrm flipV="1">
              <a:off x="2208" y="1344"/>
              <a:ext cx="1104" cy="1872"/>
            </a:xfrm>
            <a:prstGeom prst="line">
              <a:avLst/>
            </a:prstGeom>
            <a:noFill/>
            <a:ln w="28575">
              <a:solidFill>
                <a:schemeClr val="tx1"/>
              </a:solidFill>
              <a:round/>
              <a:headEnd/>
              <a:tailEnd/>
            </a:ln>
          </p:spPr>
          <p:txBody>
            <a:bodyPr/>
            <a:lstStyle/>
            <a:p>
              <a:endParaRPr lang="zh-CN" altLang="en-US"/>
            </a:p>
          </p:txBody>
        </p:sp>
        <p:sp>
          <p:nvSpPr>
            <p:cNvPr id="83993" name="Line 39"/>
            <p:cNvSpPr>
              <a:spLocks noChangeShapeType="1"/>
            </p:cNvSpPr>
            <p:nvPr/>
          </p:nvSpPr>
          <p:spPr bwMode="auto">
            <a:xfrm>
              <a:off x="3696" y="1200"/>
              <a:ext cx="816" cy="192"/>
            </a:xfrm>
            <a:prstGeom prst="line">
              <a:avLst/>
            </a:prstGeom>
            <a:noFill/>
            <a:ln w="28575">
              <a:solidFill>
                <a:schemeClr val="tx1"/>
              </a:solidFill>
              <a:round/>
              <a:headEnd/>
              <a:tailEnd/>
            </a:ln>
          </p:spPr>
          <p:txBody>
            <a:bodyPr/>
            <a:lstStyle/>
            <a:p>
              <a:endParaRPr lang="zh-CN" altLang="en-US"/>
            </a:p>
          </p:txBody>
        </p:sp>
        <p:sp>
          <p:nvSpPr>
            <p:cNvPr id="83994" name="Line 40"/>
            <p:cNvSpPr>
              <a:spLocks noChangeShapeType="1"/>
            </p:cNvSpPr>
            <p:nvPr/>
          </p:nvSpPr>
          <p:spPr bwMode="auto">
            <a:xfrm>
              <a:off x="3648" y="1440"/>
              <a:ext cx="624" cy="960"/>
            </a:xfrm>
            <a:prstGeom prst="line">
              <a:avLst/>
            </a:prstGeom>
            <a:noFill/>
            <a:ln w="28575">
              <a:solidFill>
                <a:schemeClr val="tx1"/>
              </a:solidFill>
              <a:round/>
              <a:headEnd/>
              <a:tailEnd/>
            </a:ln>
          </p:spPr>
          <p:txBody>
            <a:bodyPr/>
            <a:lstStyle/>
            <a:p>
              <a:endParaRPr lang="zh-CN" altLang="en-US"/>
            </a:p>
          </p:txBody>
        </p:sp>
        <p:sp>
          <p:nvSpPr>
            <p:cNvPr id="83995" name="Line 41"/>
            <p:cNvSpPr>
              <a:spLocks noChangeShapeType="1"/>
            </p:cNvSpPr>
            <p:nvPr/>
          </p:nvSpPr>
          <p:spPr bwMode="auto">
            <a:xfrm>
              <a:off x="2544" y="3456"/>
              <a:ext cx="960" cy="0"/>
            </a:xfrm>
            <a:prstGeom prst="line">
              <a:avLst/>
            </a:prstGeom>
            <a:noFill/>
            <a:ln w="28575">
              <a:solidFill>
                <a:schemeClr val="tx1"/>
              </a:solidFill>
              <a:round/>
              <a:headEnd/>
              <a:tailEnd/>
            </a:ln>
          </p:spPr>
          <p:txBody>
            <a:bodyPr/>
            <a:lstStyle/>
            <a:p>
              <a:endParaRPr lang="zh-CN" altLang="en-US"/>
            </a:p>
          </p:txBody>
        </p:sp>
        <p:sp>
          <p:nvSpPr>
            <p:cNvPr id="83996" name="Line 42"/>
            <p:cNvSpPr>
              <a:spLocks noChangeShapeType="1"/>
            </p:cNvSpPr>
            <p:nvPr/>
          </p:nvSpPr>
          <p:spPr bwMode="auto">
            <a:xfrm flipV="1">
              <a:off x="2448" y="2736"/>
              <a:ext cx="672" cy="576"/>
            </a:xfrm>
            <a:prstGeom prst="line">
              <a:avLst/>
            </a:prstGeom>
            <a:noFill/>
            <a:ln w="28575">
              <a:solidFill>
                <a:schemeClr val="tx1"/>
              </a:solidFill>
              <a:round/>
              <a:headEnd/>
              <a:tailEnd/>
            </a:ln>
          </p:spPr>
          <p:txBody>
            <a:bodyPr/>
            <a:lstStyle/>
            <a:p>
              <a:endParaRPr lang="zh-CN" altLang="en-US"/>
            </a:p>
          </p:txBody>
        </p:sp>
      </p:grpSp>
      <p:grpSp>
        <p:nvGrpSpPr>
          <p:cNvPr id="13" name="Group 43"/>
          <p:cNvGrpSpPr>
            <a:grpSpLocks/>
          </p:cNvGrpSpPr>
          <p:nvPr/>
        </p:nvGrpSpPr>
        <p:grpSpPr bwMode="auto">
          <a:xfrm>
            <a:off x="3505200" y="4878388"/>
            <a:ext cx="708025" cy="700087"/>
            <a:chOff x="324" y="961"/>
            <a:chExt cx="446" cy="441"/>
          </a:xfrm>
        </p:grpSpPr>
        <p:pic>
          <p:nvPicPr>
            <p:cNvPr id="83978" name="Picture 44" descr="green packet"/>
            <p:cNvPicPr>
              <a:picLocks noChangeAspect="1" noChangeArrowheads="1"/>
            </p:cNvPicPr>
            <p:nvPr/>
          </p:nvPicPr>
          <p:blipFill>
            <a:blip r:embed="rId4"/>
            <a:srcRect/>
            <a:stretch>
              <a:fillRect/>
            </a:stretch>
          </p:blipFill>
          <p:spPr bwMode="auto">
            <a:xfrm>
              <a:off x="335" y="961"/>
              <a:ext cx="402" cy="441"/>
            </a:xfrm>
            <a:prstGeom prst="rect">
              <a:avLst/>
            </a:prstGeom>
            <a:noFill/>
            <a:ln w="9525">
              <a:noFill/>
              <a:miter lim="800000"/>
              <a:headEnd/>
              <a:tailEnd/>
            </a:ln>
          </p:spPr>
        </p:pic>
        <p:sp>
          <p:nvSpPr>
            <p:cNvPr id="83979" name="Text Box 45"/>
            <p:cNvSpPr txBox="1">
              <a:spLocks noChangeArrowheads="1"/>
            </p:cNvSpPr>
            <p:nvPr/>
          </p:nvSpPr>
          <p:spPr bwMode="auto">
            <a:xfrm>
              <a:off x="324" y="1101"/>
              <a:ext cx="446" cy="192"/>
            </a:xfrm>
            <a:prstGeom prst="rect">
              <a:avLst/>
            </a:prstGeom>
            <a:noFill/>
            <a:ln w="9525">
              <a:noFill/>
              <a:miter lim="800000"/>
              <a:headEnd/>
              <a:tailEnd/>
            </a:ln>
          </p:spPr>
          <p:txBody>
            <a:bodyPr wrap="none">
              <a:spAutoFit/>
            </a:bodyPr>
            <a:lstStyle/>
            <a:p>
              <a:r>
                <a:rPr lang="en-US" altLang="zh-CN" sz="1400">
                  <a:solidFill>
                    <a:schemeClr val="bg1"/>
                  </a:solidFill>
                </a:rPr>
                <a:t>PONG</a:t>
              </a:r>
            </a:p>
          </p:txBody>
        </p:sp>
      </p:grpSp>
      <p:grpSp>
        <p:nvGrpSpPr>
          <p:cNvPr id="14" name="Group 46"/>
          <p:cNvGrpSpPr>
            <a:grpSpLocks/>
          </p:cNvGrpSpPr>
          <p:nvPr/>
        </p:nvGrpSpPr>
        <p:grpSpPr bwMode="auto">
          <a:xfrm>
            <a:off x="4953000" y="1828800"/>
            <a:ext cx="708025" cy="638175"/>
            <a:chOff x="324" y="1008"/>
            <a:chExt cx="446" cy="402"/>
          </a:xfrm>
        </p:grpSpPr>
        <p:pic>
          <p:nvPicPr>
            <p:cNvPr id="83976" name="Picture 47" descr="green packet"/>
            <p:cNvPicPr>
              <a:picLocks noChangeAspect="1" noChangeArrowheads="1"/>
            </p:cNvPicPr>
            <p:nvPr/>
          </p:nvPicPr>
          <p:blipFill>
            <a:blip r:embed="rId4"/>
            <a:srcRect/>
            <a:stretch>
              <a:fillRect/>
            </a:stretch>
          </p:blipFill>
          <p:spPr bwMode="auto">
            <a:xfrm>
              <a:off x="336" y="1008"/>
              <a:ext cx="414" cy="402"/>
            </a:xfrm>
            <a:prstGeom prst="rect">
              <a:avLst/>
            </a:prstGeom>
            <a:noFill/>
            <a:ln w="9525">
              <a:noFill/>
              <a:miter lim="800000"/>
              <a:headEnd/>
              <a:tailEnd/>
            </a:ln>
          </p:spPr>
        </p:pic>
        <p:sp>
          <p:nvSpPr>
            <p:cNvPr id="83977" name="Text Box 48"/>
            <p:cNvSpPr txBox="1">
              <a:spLocks noChangeArrowheads="1"/>
            </p:cNvSpPr>
            <p:nvPr/>
          </p:nvSpPr>
          <p:spPr bwMode="auto">
            <a:xfrm>
              <a:off x="324" y="1101"/>
              <a:ext cx="446" cy="192"/>
            </a:xfrm>
            <a:prstGeom prst="rect">
              <a:avLst/>
            </a:prstGeom>
            <a:noFill/>
            <a:ln w="9525">
              <a:noFill/>
              <a:miter lim="800000"/>
              <a:headEnd/>
              <a:tailEnd/>
            </a:ln>
          </p:spPr>
          <p:txBody>
            <a:bodyPr wrap="none">
              <a:spAutoFit/>
            </a:bodyPr>
            <a:lstStyle/>
            <a:p>
              <a:r>
                <a:rPr lang="en-US" altLang="zh-CN" sz="1400">
                  <a:solidFill>
                    <a:schemeClr val="bg1"/>
                  </a:solidFill>
                </a:rPr>
                <a:t>PONG</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par>
                          <p:cTn id="11" fill="hold">
                            <p:stCondLst>
                              <p:cond delay="500"/>
                            </p:stCondLst>
                            <p:childTnLst>
                              <p:par>
                                <p:cTn id="12" presetID="0" presetClass="path" presetSubtype="0" accel="50000" decel="50000" fill="hold" nodeType="afterEffect">
                                  <p:stCondLst>
                                    <p:cond delay="0"/>
                                  </p:stCondLst>
                                  <p:childTnLst>
                                    <p:animMotion origin="layout" path="M -1.38889E-6 3.33333E-6 L 0.11667 -0.13334 " pathEditMode="relative" ptsTypes="AA">
                                      <p:cBhvr>
                                        <p:cTn id="13" dur="2000" fill="hold"/>
                                        <p:tgtEl>
                                          <p:spTgt spid="13"/>
                                        </p:tgtEl>
                                        <p:attrNameLst>
                                          <p:attrName>ppt_x</p:attrName>
                                          <p:attrName>ppt_y</p:attrName>
                                        </p:attrNameLst>
                                      </p:cBhvr>
                                    </p:animMotion>
                                  </p:childTnLst>
                                </p:cTn>
                              </p:par>
                              <p:par>
                                <p:cTn id="14" presetID="0" presetClass="path" presetSubtype="0" accel="50000" decel="50000" fill="hold" nodeType="withEffect">
                                  <p:stCondLst>
                                    <p:cond delay="0"/>
                                  </p:stCondLst>
                                  <p:childTnLst>
                                    <p:animMotion origin="layout" path="M 1.94444E-6 4.44444E-6 L -0.19167 0.44444 " pathEditMode="relative" ptsTypes="AA">
                                      <p:cBhvr>
                                        <p:cTn id="15" dur="2000" fill="hold"/>
                                        <p:tgtEl>
                                          <p:spTgt spid="14"/>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9" presetClass="exit" presetSubtype="0" fill="hold" nodeType="withEffect">
                                  <p:stCondLst>
                                    <p:cond delay="0"/>
                                  </p:stCondLst>
                                  <p:childTnLst>
                                    <p:animEffect transition="out" filter="dissolv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altLang="zh-CN" sz="3200" smtClean="0">
                <a:ea typeface="SimSun" pitchFamily="2" charset="-122"/>
              </a:rPr>
              <a:t>Ping/Pong Example</a:t>
            </a:r>
          </a:p>
        </p:txBody>
      </p:sp>
      <p:pic>
        <p:nvPicPr>
          <p:cNvPr id="84995" name="Picture 3" descr="packet"/>
          <p:cNvPicPr>
            <a:picLocks noChangeAspect="1" noChangeArrowheads="1"/>
          </p:cNvPicPr>
          <p:nvPr/>
        </p:nvPicPr>
        <p:blipFill>
          <a:blip r:embed="rId3"/>
          <a:srcRect/>
          <a:stretch>
            <a:fillRect/>
          </a:stretch>
        </p:blipFill>
        <p:spPr bwMode="auto">
          <a:xfrm>
            <a:off x="-4510088" y="-2324100"/>
            <a:ext cx="657225" cy="638175"/>
          </a:xfrm>
          <a:prstGeom prst="rect">
            <a:avLst/>
          </a:prstGeom>
          <a:noFill/>
          <a:ln w="9525">
            <a:noFill/>
            <a:miter lim="800000"/>
            <a:headEnd/>
            <a:tailEnd/>
          </a:ln>
        </p:spPr>
      </p:pic>
      <p:grpSp>
        <p:nvGrpSpPr>
          <p:cNvPr id="2" name="Group 4"/>
          <p:cNvGrpSpPr>
            <a:grpSpLocks/>
          </p:cNvGrpSpPr>
          <p:nvPr/>
        </p:nvGrpSpPr>
        <p:grpSpPr bwMode="auto">
          <a:xfrm>
            <a:off x="10077450" y="5486400"/>
            <a:ext cx="708025" cy="638175"/>
            <a:chOff x="324" y="1008"/>
            <a:chExt cx="446" cy="402"/>
          </a:xfrm>
        </p:grpSpPr>
        <p:pic>
          <p:nvPicPr>
            <p:cNvPr id="85036" name="Picture 5" descr="green packet"/>
            <p:cNvPicPr>
              <a:picLocks noChangeAspect="1" noChangeArrowheads="1"/>
            </p:cNvPicPr>
            <p:nvPr/>
          </p:nvPicPr>
          <p:blipFill>
            <a:blip r:embed="rId4"/>
            <a:srcRect/>
            <a:stretch>
              <a:fillRect/>
            </a:stretch>
          </p:blipFill>
          <p:spPr bwMode="auto">
            <a:xfrm>
              <a:off x="336" y="1008"/>
              <a:ext cx="414" cy="402"/>
            </a:xfrm>
            <a:prstGeom prst="rect">
              <a:avLst/>
            </a:prstGeom>
            <a:noFill/>
            <a:ln w="9525">
              <a:noFill/>
              <a:miter lim="800000"/>
              <a:headEnd/>
              <a:tailEnd/>
            </a:ln>
          </p:spPr>
        </p:pic>
        <p:sp>
          <p:nvSpPr>
            <p:cNvPr id="85037" name="Text Box 6"/>
            <p:cNvSpPr txBox="1">
              <a:spLocks noChangeArrowheads="1"/>
            </p:cNvSpPr>
            <p:nvPr/>
          </p:nvSpPr>
          <p:spPr bwMode="auto">
            <a:xfrm>
              <a:off x="324" y="1101"/>
              <a:ext cx="446" cy="192"/>
            </a:xfrm>
            <a:prstGeom prst="rect">
              <a:avLst/>
            </a:prstGeom>
            <a:noFill/>
            <a:ln w="9525">
              <a:noFill/>
              <a:miter lim="800000"/>
              <a:headEnd/>
              <a:tailEnd/>
            </a:ln>
          </p:spPr>
          <p:txBody>
            <a:bodyPr wrap="none">
              <a:spAutoFit/>
            </a:bodyPr>
            <a:lstStyle/>
            <a:p>
              <a:r>
                <a:rPr lang="en-US" altLang="zh-CN" sz="1400">
                  <a:solidFill>
                    <a:schemeClr val="bg1"/>
                  </a:solidFill>
                </a:rPr>
                <a:t>PONG</a:t>
              </a:r>
            </a:p>
          </p:txBody>
        </p:sp>
      </p:grpSp>
      <p:grpSp>
        <p:nvGrpSpPr>
          <p:cNvPr id="3" name="Group 7"/>
          <p:cNvGrpSpPr>
            <a:grpSpLocks/>
          </p:cNvGrpSpPr>
          <p:nvPr/>
        </p:nvGrpSpPr>
        <p:grpSpPr bwMode="auto">
          <a:xfrm>
            <a:off x="1295400" y="1524000"/>
            <a:ext cx="6705600" cy="4419600"/>
            <a:chOff x="816" y="960"/>
            <a:chExt cx="4224" cy="2784"/>
          </a:xfrm>
        </p:grpSpPr>
        <p:grpSp>
          <p:nvGrpSpPr>
            <p:cNvPr id="4" name="Group 8"/>
            <p:cNvGrpSpPr>
              <a:grpSpLocks/>
            </p:cNvGrpSpPr>
            <p:nvPr/>
          </p:nvGrpSpPr>
          <p:grpSpPr bwMode="auto">
            <a:xfrm>
              <a:off x="816" y="2208"/>
              <a:ext cx="528" cy="528"/>
              <a:chOff x="4080" y="1968"/>
              <a:chExt cx="720" cy="720"/>
            </a:xfrm>
          </p:grpSpPr>
          <p:pic>
            <p:nvPicPr>
              <p:cNvPr id="85034" name="Picture 9"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85035" name="Picture 10"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grpSp>
          <p:nvGrpSpPr>
            <p:cNvPr id="5" name="Group 11"/>
            <p:cNvGrpSpPr>
              <a:grpSpLocks/>
            </p:cNvGrpSpPr>
            <p:nvPr/>
          </p:nvGrpSpPr>
          <p:grpSpPr bwMode="auto">
            <a:xfrm>
              <a:off x="2016" y="1536"/>
              <a:ext cx="624" cy="420"/>
              <a:chOff x="1488" y="3360"/>
              <a:chExt cx="816" cy="550"/>
            </a:xfrm>
          </p:grpSpPr>
          <p:pic>
            <p:nvPicPr>
              <p:cNvPr id="85032" name="Picture 12"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85033" name="Picture 13"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6" name="Group 14"/>
            <p:cNvGrpSpPr>
              <a:grpSpLocks/>
            </p:cNvGrpSpPr>
            <p:nvPr/>
          </p:nvGrpSpPr>
          <p:grpSpPr bwMode="auto">
            <a:xfrm>
              <a:off x="3072" y="2400"/>
              <a:ext cx="432" cy="390"/>
              <a:chOff x="3072" y="2832"/>
              <a:chExt cx="624" cy="582"/>
            </a:xfrm>
          </p:grpSpPr>
          <p:pic>
            <p:nvPicPr>
              <p:cNvPr id="85030" name="Picture 15" descr="j0285758[1]"/>
              <p:cNvPicPr>
                <a:picLocks noChangeAspect="1" noChangeArrowheads="1"/>
              </p:cNvPicPr>
              <p:nvPr/>
            </p:nvPicPr>
            <p:blipFill>
              <a:blip r:embed="rId8"/>
              <a:srcRect/>
              <a:stretch>
                <a:fillRect/>
              </a:stretch>
            </p:blipFill>
            <p:spPr bwMode="auto">
              <a:xfrm>
                <a:off x="3072" y="2832"/>
                <a:ext cx="624" cy="582"/>
              </a:xfrm>
              <a:prstGeom prst="rect">
                <a:avLst/>
              </a:prstGeom>
              <a:noFill/>
              <a:ln w="9525">
                <a:noFill/>
                <a:miter lim="800000"/>
                <a:headEnd/>
                <a:tailEnd/>
              </a:ln>
            </p:spPr>
          </p:pic>
          <p:pic>
            <p:nvPicPr>
              <p:cNvPr id="85031" name="Picture 16" descr="morpheus"/>
              <p:cNvPicPr>
                <a:picLocks noChangeAspect="1" noChangeArrowheads="1"/>
              </p:cNvPicPr>
              <p:nvPr/>
            </p:nvPicPr>
            <p:blipFill>
              <a:blip r:embed="rId9"/>
              <a:srcRect/>
              <a:stretch>
                <a:fillRect/>
              </a:stretch>
            </p:blipFill>
            <p:spPr bwMode="auto">
              <a:xfrm>
                <a:off x="3120" y="2928"/>
                <a:ext cx="528" cy="342"/>
              </a:xfrm>
              <a:prstGeom prst="rect">
                <a:avLst/>
              </a:prstGeom>
              <a:noFill/>
              <a:ln w="9525">
                <a:noFill/>
                <a:miter lim="800000"/>
                <a:headEnd/>
                <a:tailEnd/>
              </a:ln>
            </p:spPr>
          </p:pic>
        </p:grpSp>
        <p:grpSp>
          <p:nvGrpSpPr>
            <p:cNvPr id="7" name="Group 17"/>
            <p:cNvGrpSpPr>
              <a:grpSpLocks/>
            </p:cNvGrpSpPr>
            <p:nvPr/>
          </p:nvGrpSpPr>
          <p:grpSpPr bwMode="auto">
            <a:xfrm>
              <a:off x="3216" y="960"/>
              <a:ext cx="480" cy="447"/>
              <a:chOff x="2544" y="2016"/>
              <a:chExt cx="624" cy="582"/>
            </a:xfrm>
          </p:grpSpPr>
          <p:pic>
            <p:nvPicPr>
              <p:cNvPr id="85028" name="Picture 18"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85029" name="Picture 19"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8" name="Group 20"/>
            <p:cNvGrpSpPr>
              <a:grpSpLocks/>
            </p:cNvGrpSpPr>
            <p:nvPr/>
          </p:nvGrpSpPr>
          <p:grpSpPr bwMode="auto">
            <a:xfrm>
              <a:off x="4512" y="1152"/>
              <a:ext cx="528" cy="528"/>
              <a:chOff x="3072" y="912"/>
              <a:chExt cx="720" cy="720"/>
            </a:xfrm>
          </p:grpSpPr>
          <p:pic>
            <p:nvPicPr>
              <p:cNvPr id="85026" name="Picture 21" descr="powermac"/>
              <p:cNvPicPr>
                <a:picLocks noChangeAspect="1" noChangeArrowheads="1"/>
              </p:cNvPicPr>
              <p:nvPr/>
            </p:nvPicPr>
            <p:blipFill>
              <a:blip r:embed="rId5"/>
              <a:srcRect/>
              <a:stretch>
                <a:fillRect/>
              </a:stretch>
            </p:blipFill>
            <p:spPr bwMode="auto">
              <a:xfrm>
                <a:off x="3072" y="912"/>
                <a:ext cx="720" cy="720"/>
              </a:xfrm>
              <a:prstGeom prst="rect">
                <a:avLst/>
              </a:prstGeom>
              <a:noFill/>
              <a:ln w="9525">
                <a:noFill/>
                <a:miter lim="800000"/>
                <a:headEnd/>
                <a:tailEnd/>
              </a:ln>
            </p:spPr>
          </p:pic>
          <p:pic>
            <p:nvPicPr>
              <p:cNvPr id="85027" name="Picture 22" descr="morpheus"/>
              <p:cNvPicPr>
                <a:picLocks noChangeAspect="1" noChangeArrowheads="1"/>
              </p:cNvPicPr>
              <p:nvPr/>
            </p:nvPicPr>
            <p:blipFill>
              <a:blip r:embed="rId9"/>
              <a:srcRect/>
              <a:stretch>
                <a:fillRect/>
              </a:stretch>
            </p:blipFill>
            <p:spPr bwMode="auto">
              <a:xfrm>
                <a:off x="3120" y="1104"/>
                <a:ext cx="528" cy="342"/>
              </a:xfrm>
              <a:prstGeom prst="rect">
                <a:avLst/>
              </a:prstGeom>
              <a:noFill/>
              <a:ln w="9525">
                <a:noFill/>
                <a:miter lim="800000"/>
                <a:headEnd/>
                <a:tailEnd/>
              </a:ln>
            </p:spPr>
          </p:pic>
        </p:grpSp>
        <p:grpSp>
          <p:nvGrpSpPr>
            <p:cNvPr id="9" name="Group 23"/>
            <p:cNvGrpSpPr>
              <a:grpSpLocks/>
            </p:cNvGrpSpPr>
            <p:nvPr/>
          </p:nvGrpSpPr>
          <p:grpSpPr bwMode="auto">
            <a:xfrm>
              <a:off x="960" y="960"/>
              <a:ext cx="576" cy="419"/>
              <a:chOff x="1248" y="2304"/>
              <a:chExt cx="816" cy="502"/>
            </a:xfrm>
          </p:grpSpPr>
          <p:pic>
            <p:nvPicPr>
              <p:cNvPr id="85024" name="Picture 24" descr="j0285750"/>
              <p:cNvPicPr>
                <a:picLocks noChangeAspect="1" noChangeArrowheads="1"/>
              </p:cNvPicPr>
              <p:nvPr/>
            </p:nvPicPr>
            <p:blipFill>
              <a:blip r:embed="rId7"/>
              <a:srcRect/>
              <a:stretch>
                <a:fillRect/>
              </a:stretch>
            </p:blipFill>
            <p:spPr bwMode="auto">
              <a:xfrm>
                <a:off x="1248" y="2304"/>
                <a:ext cx="816" cy="502"/>
              </a:xfrm>
              <a:prstGeom prst="rect">
                <a:avLst/>
              </a:prstGeom>
              <a:noFill/>
              <a:ln w="9525">
                <a:noFill/>
                <a:miter lim="800000"/>
                <a:headEnd/>
                <a:tailEnd/>
              </a:ln>
            </p:spPr>
          </p:pic>
          <p:pic>
            <p:nvPicPr>
              <p:cNvPr id="85025" name="Picture 25" descr="morpheus"/>
              <p:cNvPicPr>
                <a:picLocks noChangeAspect="1" noChangeArrowheads="1"/>
              </p:cNvPicPr>
              <p:nvPr/>
            </p:nvPicPr>
            <p:blipFill>
              <a:blip r:embed="rId9"/>
              <a:srcRect/>
              <a:stretch>
                <a:fillRect/>
              </a:stretch>
            </p:blipFill>
            <p:spPr bwMode="auto">
              <a:xfrm>
                <a:off x="1344" y="2352"/>
                <a:ext cx="528" cy="342"/>
              </a:xfrm>
              <a:prstGeom prst="rect">
                <a:avLst/>
              </a:prstGeom>
              <a:noFill/>
              <a:ln w="9525">
                <a:noFill/>
                <a:miter lim="800000"/>
                <a:headEnd/>
                <a:tailEnd/>
              </a:ln>
            </p:spPr>
          </p:pic>
        </p:grpSp>
        <p:grpSp>
          <p:nvGrpSpPr>
            <p:cNvPr id="10" name="Group 26"/>
            <p:cNvGrpSpPr>
              <a:grpSpLocks/>
            </p:cNvGrpSpPr>
            <p:nvPr/>
          </p:nvGrpSpPr>
          <p:grpSpPr bwMode="auto">
            <a:xfrm>
              <a:off x="4128" y="2448"/>
              <a:ext cx="576" cy="419"/>
              <a:chOff x="1248" y="2304"/>
              <a:chExt cx="816" cy="502"/>
            </a:xfrm>
          </p:grpSpPr>
          <p:pic>
            <p:nvPicPr>
              <p:cNvPr id="85022" name="Picture 27" descr="j0285750"/>
              <p:cNvPicPr>
                <a:picLocks noChangeAspect="1" noChangeArrowheads="1"/>
              </p:cNvPicPr>
              <p:nvPr/>
            </p:nvPicPr>
            <p:blipFill>
              <a:blip r:embed="rId7"/>
              <a:srcRect/>
              <a:stretch>
                <a:fillRect/>
              </a:stretch>
            </p:blipFill>
            <p:spPr bwMode="auto">
              <a:xfrm>
                <a:off x="1248" y="2304"/>
                <a:ext cx="816" cy="502"/>
              </a:xfrm>
              <a:prstGeom prst="rect">
                <a:avLst/>
              </a:prstGeom>
              <a:noFill/>
              <a:ln w="9525">
                <a:noFill/>
                <a:miter lim="800000"/>
                <a:headEnd/>
                <a:tailEnd/>
              </a:ln>
            </p:spPr>
          </p:pic>
          <p:pic>
            <p:nvPicPr>
              <p:cNvPr id="85023" name="Picture 28" descr="morpheus"/>
              <p:cNvPicPr>
                <a:picLocks noChangeAspect="1" noChangeArrowheads="1"/>
              </p:cNvPicPr>
              <p:nvPr/>
            </p:nvPicPr>
            <p:blipFill>
              <a:blip r:embed="rId9"/>
              <a:srcRect/>
              <a:stretch>
                <a:fillRect/>
              </a:stretch>
            </p:blipFill>
            <p:spPr bwMode="auto">
              <a:xfrm>
                <a:off x="1344" y="2352"/>
                <a:ext cx="528" cy="342"/>
              </a:xfrm>
              <a:prstGeom prst="rect">
                <a:avLst/>
              </a:prstGeom>
              <a:noFill/>
              <a:ln w="9525">
                <a:noFill/>
                <a:miter lim="800000"/>
                <a:headEnd/>
                <a:tailEnd/>
              </a:ln>
            </p:spPr>
          </p:pic>
        </p:grpSp>
        <p:grpSp>
          <p:nvGrpSpPr>
            <p:cNvPr id="11" name="Group 29"/>
            <p:cNvGrpSpPr>
              <a:grpSpLocks/>
            </p:cNvGrpSpPr>
            <p:nvPr/>
          </p:nvGrpSpPr>
          <p:grpSpPr bwMode="auto">
            <a:xfrm>
              <a:off x="1872" y="3216"/>
              <a:ext cx="624" cy="420"/>
              <a:chOff x="1488" y="3360"/>
              <a:chExt cx="816" cy="550"/>
            </a:xfrm>
          </p:grpSpPr>
          <p:pic>
            <p:nvPicPr>
              <p:cNvPr id="85020" name="Picture 30"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85021" name="Picture 31"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12" name="Group 32"/>
            <p:cNvGrpSpPr>
              <a:grpSpLocks/>
            </p:cNvGrpSpPr>
            <p:nvPr/>
          </p:nvGrpSpPr>
          <p:grpSpPr bwMode="auto">
            <a:xfrm>
              <a:off x="3504" y="3216"/>
              <a:ext cx="528" cy="528"/>
              <a:chOff x="3072" y="912"/>
              <a:chExt cx="720" cy="720"/>
            </a:xfrm>
          </p:grpSpPr>
          <p:pic>
            <p:nvPicPr>
              <p:cNvPr id="85018" name="Picture 33" descr="powermac"/>
              <p:cNvPicPr>
                <a:picLocks noChangeAspect="1" noChangeArrowheads="1"/>
              </p:cNvPicPr>
              <p:nvPr/>
            </p:nvPicPr>
            <p:blipFill>
              <a:blip r:embed="rId5"/>
              <a:srcRect/>
              <a:stretch>
                <a:fillRect/>
              </a:stretch>
            </p:blipFill>
            <p:spPr bwMode="auto">
              <a:xfrm>
                <a:off x="3072" y="912"/>
                <a:ext cx="720" cy="720"/>
              </a:xfrm>
              <a:prstGeom prst="rect">
                <a:avLst/>
              </a:prstGeom>
              <a:noFill/>
              <a:ln w="9525">
                <a:noFill/>
                <a:miter lim="800000"/>
                <a:headEnd/>
                <a:tailEnd/>
              </a:ln>
            </p:spPr>
          </p:pic>
          <p:pic>
            <p:nvPicPr>
              <p:cNvPr id="85019" name="Picture 34" descr="morpheus"/>
              <p:cNvPicPr>
                <a:picLocks noChangeAspect="1" noChangeArrowheads="1"/>
              </p:cNvPicPr>
              <p:nvPr/>
            </p:nvPicPr>
            <p:blipFill>
              <a:blip r:embed="rId9"/>
              <a:srcRect/>
              <a:stretch>
                <a:fillRect/>
              </a:stretch>
            </p:blipFill>
            <p:spPr bwMode="auto">
              <a:xfrm>
                <a:off x="3120" y="1104"/>
                <a:ext cx="528" cy="342"/>
              </a:xfrm>
              <a:prstGeom prst="rect">
                <a:avLst/>
              </a:prstGeom>
              <a:noFill/>
              <a:ln w="9525">
                <a:noFill/>
                <a:miter lim="800000"/>
                <a:headEnd/>
                <a:tailEnd/>
              </a:ln>
            </p:spPr>
          </p:pic>
        </p:grpSp>
        <p:sp>
          <p:nvSpPr>
            <p:cNvPr id="85010" name="Line 35"/>
            <p:cNvSpPr>
              <a:spLocks noChangeShapeType="1"/>
            </p:cNvSpPr>
            <p:nvPr/>
          </p:nvSpPr>
          <p:spPr bwMode="auto">
            <a:xfrm>
              <a:off x="1488" y="1344"/>
              <a:ext cx="531" cy="391"/>
            </a:xfrm>
            <a:prstGeom prst="line">
              <a:avLst/>
            </a:prstGeom>
            <a:noFill/>
            <a:ln w="28575">
              <a:solidFill>
                <a:schemeClr val="tx1"/>
              </a:solidFill>
              <a:round/>
              <a:headEnd/>
              <a:tailEnd/>
            </a:ln>
          </p:spPr>
          <p:txBody>
            <a:bodyPr/>
            <a:lstStyle/>
            <a:p>
              <a:endParaRPr lang="zh-CN" altLang="en-US"/>
            </a:p>
          </p:txBody>
        </p:sp>
        <p:sp>
          <p:nvSpPr>
            <p:cNvPr id="85011" name="Line 36"/>
            <p:cNvSpPr>
              <a:spLocks noChangeShapeType="1"/>
            </p:cNvSpPr>
            <p:nvPr/>
          </p:nvSpPr>
          <p:spPr bwMode="auto">
            <a:xfrm flipV="1">
              <a:off x="1227" y="1884"/>
              <a:ext cx="752" cy="549"/>
            </a:xfrm>
            <a:prstGeom prst="line">
              <a:avLst/>
            </a:prstGeom>
            <a:noFill/>
            <a:ln w="28575">
              <a:solidFill>
                <a:schemeClr val="tx1"/>
              </a:solidFill>
              <a:round/>
              <a:headEnd/>
              <a:tailEnd/>
            </a:ln>
          </p:spPr>
          <p:txBody>
            <a:bodyPr/>
            <a:lstStyle/>
            <a:p>
              <a:endParaRPr lang="zh-CN" altLang="en-US"/>
            </a:p>
          </p:txBody>
        </p:sp>
        <p:sp>
          <p:nvSpPr>
            <p:cNvPr id="85012" name="Line 37"/>
            <p:cNvSpPr>
              <a:spLocks noChangeShapeType="1"/>
            </p:cNvSpPr>
            <p:nvPr/>
          </p:nvSpPr>
          <p:spPr bwMode="auto">
            <a:xfrm flipH="1">
              <a:off x="2128" y="1968"/>
              <a:ext cx="128" cy="1237"/>
            </a:xfrm>
            <a:prstGeom prst="line">
              <a:avLst/>
            </a:prstGeom>
            <a:noFill/>
            <a:ln w="28575">
              <a:solidFill>
                <a:schemeClr val="tx1"/>
              </a:solidFill>
              <a:round/>
              <a:headEnd/>
              <a:tailEnd/>
            </a:ln>
          </p:spPr>
          <p:txBody>
            <a:bodyPr/>
            <a:lstStyle/>
            <a:p>
              <a:endParaRPr lang="zh-CN" altLang="en-US"/>
            </a:p>
          </p:txBody>
        </p:sp>
        <p:sp>
          <p:nvSpPr>
            <p:cNvPr id="85013" name="Line 38"/>
            <p:cNvSpPr>
              <a:spLocks noChangeShapeType="1"/>
            </p:cNvSpPr>
            <p:nvPr/>
          </p:nvSpPr>
          <p:spPr bwMode="auto">
            <a:xfrm flipV="1">
              <a:off x="2208" y="1344"/>
              <a:ext cx="1104" cy="1872"/>
            </a:xfrm>
            <a:prstGeom prst="line">
              <a:avLst/>
            </a:prstGeom>
            <a:noFill/>
            <a:ln w="28575">
              <a:solidFill>
                <a:schemeClr val="tx1"/>
              </a:solidFill>
              <a:round/>
              <a:headEnd/>
              <a:tailEnd/>
            </a:ln>
          </p:spPr>
          <p:txBody>
            <a:bodyPr/>
            <a:lstStyle/>
            <a:p>
              <a:endParaRPr lang="zh-CN" altLang="en-US"/>
            </a:p>
          </p:txBody>
        </p:sp>
        <p:sp>
          <p:nvSpPr>
            <p:cNvPr id="85014" name="Line 39"/>
            <p:cNvSpPr>
              <a:spLocks noChangeShapeType="1"/>
            </p:cNvSpPr>
            <p:nvPr/>
          </p:nvSpPr>
          <p:spPr bwMode="auto">
            <a:xfrm>
              <a:off x="3696" y="1200"/>
              <a:ext cx="816" cy="192"/>
            </a:xfrm>
            <a:prstGeom prst="line">
              <a:avLst/>
            </a:prstGeom>
            <a:noFill/>
            <a:ln w="28575">
              <a:solidFill>
                <a:schemeClr val="tx1"/>
              </a:solidFill>
              <a:round/>
              <a:headEnd/>
              <a:tailEnd/>
            </a:ln>
          </p:spPr>
          <p:txBody>
            <a:bodyPr/>
            <a:lstStyle/>
            <a:p>
              <a:endParaRPr lang="zh-CN" altLang="en-US"/>
            </a:p>
          </p:txBody>
        </p:sp>
        <p:sp>
          <p:nvSpPr>
            <p:cNvPr id="85015" name="Line 40"/>
            <p:cNvSpPr>
              <a:spLocks noChangeShapeType="1"/>
            </p:cNvSpPr>
            <p:nvPr/>
          </p:nvSpPr>
          <p:spPr bwMode="auto">
            <a:xfrm>
              <a:off x="3648" y="1440"/>
              <a:ext cx="624" cy="960"/>
            </a:xfrm>
            <a:prstGeom prst="line">
              <a:avLst/>
            </a:prstGeom>
            <a:noFill/>
            <a:ln w="28575">
              <a:solidFill>
                <a:schemeClr val="tx1"/>
              </a:solidFill>
              <a:round/>
              <a:headEnd/>
              <a:tailEnd/>
            </a:ln>
          </p:spPr>
          <p:txBody>
            <a:bodyPr/>
            <a:lstStyle/>
            <a:p>
              <a:endParaRPr lang="zh-CN" altLang="en-US"/>
            </a:p>
          </p:txBody>
        </p:sp>
        <p:sp>
          <p:nvSpPr>
            <p:cNvPr id="85016" name="Line 41"/>
            <p:cNvSpPr>
              <a:spLocks noChangeShapeType="1"/>
            </p:cNvSpPr>
            <p:nvPr/>
          </p:nvSpPr>
          <p:spPr bwMode="auto">
            <a:xfrm>
              <a:off x="2544" y="3456"/>
              <a:ext cx="960" cy="0"/>
            </a:xfrm>
            <a:prstGeom prst="line">
              <a:avLst/>
            </a:prstGeom>
            <a:noFill/>
            <a:ln w="28575">
              <a:solidFill>
                <a:schemeClr val="tx1"/>
              </a:solidFill>
              <a:round/>
              <a:headEnd/>
              <a:tailEnd/>
            </a:ln>
          </p:spPr>
          <p:txBody>
            <a:bodyPr/>
            <a:lstStyle/>
            <a:p>
              <a:endParaRPr lang="zh-CN" altLang="en-US"/>
            </a:p>
          </p:txBody>
        </p:sp>
        <p:sp>
          <p:nvSpPr>
            <p:cNvPr id="85017" name="Line 42"/>
            <p:cNvSpPr>
              <a:spLocks noChangeShapeType="1"/>
            </p:cNvSpPr>
            <p:nvPr/>
          </p:nvSpPr>
          <p:spPr bwMode="auto">
            <a:xfrm flipV="1">
              <a:off x="2448" y="2736"/>
              <a:ext cx="672" cy="576"/>
            </a:xfrm>
            <a:prstGeom prst="line">
              <a:avLst/>
            </a:prstGeom>
            <a:noFill/>
            <a:ln w="28575">
              <a:solidFill>
                <a:schemeClr val="tx1"/>
              </a:solidFill>
              <a:round/>
              <a:headEnd/>
              <a:tailEnd/>
            </a:ln>
          </p:spPr>
          <p:txBody>
            <a:bodyPr/>
            <a:lstStyle/>
            <a:p>
              <a:endParaRPr lang="zh-CN" altLang="en-US"/>
            </a:p>
          </p:txBody>
        </p:sp>
      </p:grpSp>
      <p:grpSp>
        <p:nvGrpSpPr>
          <p:cNvPr id="13" name="Group 43"/>
          <p:cNvGrpSpPr>
            <a:grpSpLocks/>
          </p:cNvGrpSpPr>
          <p:nvPr/>
        </p:nvGrpSpPr>
        <p:grpSpPr bwMode="auto">
          <a:xfrm>
            <a:off x="3505200" y="4878388"/>
            <a:ext cx="708025" cy="700087"/>
            <a:chOff x="324" y="961"/>
            <a:chExt cx="446" cy="441"/>
          </a:xfrm>
        </p:grpSpPr>
        <p:pic>
          <p:nvPicPr>
            <p:cNvPr id="84999" name="Picture 44" descr="green packet"/>
            <p:cNvPicPr>
              <a:picLocks noChangeAspect="1" noChangeArrowheads="1"/>
            </p:cNvPicPr>
            <p:nvPr/>
          </p:nvPicPr>
          <p:blipFill>
            <a:blip r:embed="rId4"/>
            <a:srcRect/>
            <a:stretch>
              <a:fillRect/>
            </a:stretch>
          </p:blipFill>
          <p:spPr bwMode="auto">
            <a:xfrm>
              <a:off x="335" y="961"/>
              <a:ext cx="402" cy="441"/>
            </a:xfrm>
            <a:prstGeom prst="rect">
              <a:avLst/>
            </a:prstGeom>
            <a:noFill/>
            <a:ln w="9525">
              <a:noFill/>
              <a:miter lim="800000"/>
              <a:headEnd/>
              <a:tailEnd/>
            </a:ln>
          </p:spPr>
        </p:pic>
        <p:sp>
          <p:nvSpPr>
            <p:cNvPr id="85000" name="Text Box 45"/>
            <p:cNvSpPr txBox="1">
              <a:spLocks noChangeArrowheads="1"/>
            </p:cNvSpPr>
            <p:nvPr/>
          </p:nvSpPr>
          <p:spPr bwMode="auto">
            <a:xfrm>
              <a:off x="324" y="1101"/>
              <a:ext cx="446" cy="192"/>
            </a:xfrm>
            <a:prstGeom prst="rect">
              <a:avLst/>
            </a:prstGeom>
            <a:noFill/>
            <a:ln w="9525">
              <a:noFill/>
              <a:miter lim="800000"/>
              <a:headEnd/>
              <a:tailEnd/>
            </a:ln>
          </p:spPr>
          <p:txBody>
            <a:bodyPr wrap="none">
              <a:spAutoFit/>
            </a:bodyPr>
            <a:lstStyle/>
            <a:p>
              <a:r>
                <a:rPr lang="en-US" altLang="zh-CN" sz="1400">
                  <a:solidFill>
                    <a:schemeClr val="bg1"/>
                  </a:solidFill>
                </a:rPr>
                <a:t>PONG</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1.38889E-6 3.33333E-6 L 0.11667 -0.13334 " pathEditMode="relative" ptsTypes="AA">
                                      <p:cBhvr>
                                        <p:cTn id="10" dur="2000" fill="hold"/>
                                        <p:tgtEl>
                                          <p:spTgt spid="13"/>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altLang="zh-CN" sz="3200" smtClean="0">
                <a:ea typeface="SimSun" pitchFamily="2" charset="-122"/>
              </a:rPr>
              <a:t>Ping/Pong Example</a:t>
            </a:r>
          </a:p>
        </p:txBody>
      </p:sp>
      <p:pic>
        <p:nvPicPr>
          <p:cNvPr id="86019" name="Picture 3" descr="packet"/>
          <p:cNvPicPr>
            <a:picLocks noChangeAspect="1" noChangeArrowheads="1"/>
          </p:cNvPicPr>
          <p:nvPr/>
        </p:nvPicPr>
        <p:blipFill>
          <a:blip r:embed="rId3"/>
          <a:srcRect/>
          <a:stretch>
            <a:fillRect/>
          </a:stretch>
        </p:blipFill>
        <p:spPr bwMode="auto">
          <a:xfrm>
            <a:off x="-4510088" y="-2324100"/>
            <a:ext cx="657225" cy="638175"/>
          </a:xfrm>
          <a:prstGeom prst="rect">
            <a:avLst/>
          </a:prstGeom>
          <a:noFill/>
          <a:ln w="9525">
            <a:noFill/>
            <a:miter lim="800000"/>
            <a:headEnd/>
            <a:tailEnd/>
          </a:ln>
        </p:spPr>
      </p:pic>
      <p:grpSp>
        <p:nvGrpSpPr>
          <p:cNvPr id="2" name="Group 4"/>
          <p:cNvGrpSpPr>
            <a:grpSpLocks/>
          </p:cNvGrpSpPr>
          <p:nvPr/>
        </p:nvGrpSpPr>
        <p:grpSpPr bwMode="auto">
          <a:xfrm>
            <a:off x="1295400" y="3505200"/>
            <a:ext cx="838200" cy="838200"/>
            <a:chOff x="4080" y="1968"/>
            <a:chExt cx="720" cy="720"/>
          </a:xfrm>
        </p:grpSpPr>
        <p:pic>
          <p:nvPicPr>
            <p:cNvPr id="86055" name="Picture 5" descr="powermac"/>
            <p:cNvPicPr>
              <a:picLocks noChangeAspect="1" noChangeArrowheads="1"/>
            </p:cNvPicPr>
            <p:nvPr/>
          </p:nvPicPr>
          <p:blipFill>
            <a:blip r:embed="rId4"/>
            <a:srcRect/>
            <a:stretch>
              <a:fillRect/>
            </a:stretch>
          </p:blipFill>
          <p:spPr bwMode="auto">
            <a:xfrm>
              <a:off x="4080" y="1968"/>
              <a:ext cx="720" cy="720"/>
            </a:xfrm>
            <a:prstGeom prst="rect">
              <a:avLst/>
            </a:prstGeom>
            <a:noFill/>
            <a:ln w="9525">
              <a:noFill/>
              <a:miter lim="800000"/>
              <a:headEnd/>
              <a:tailEnd/>
            </a:ln>
          </p:spPr>
        </p:pic>
        <p:pic>
          <p:nvPicPr>
            <p:cNvPr id="86056" name="Picture 6" descr="bearshare"/>
            <p:cNvPicPr>
              <a:picLocks noChangeAspect="1" noChangeArrowheads="1"/>
            </p:cNvPicPr>
            <p:nvPr/>
          </p:nvPicPr>
          <p:blipFill>
            <a:blip r:embed="rId5"/>
            <a:srcRect/>
            <a:stretch>
              <a:fillRect/>
            </a:stretch>
          </p:blipFill>
          <p:spPr bwMode="auto">
            <a:xfrm>
              <a:off x="4128" y="2064"/>
              <a:ext cx="528" cy="528"/>
            </a:xfrm>
            <a:prstGeom prst="rect">
              <a:avLst/>
            </a:prstGeom>
            <a:noFill/>
            <a:ln w="9525">
              <a:noFill/>
              <a:miter lim="800000"/>
              <a:headEnd/>
              <a:tailEnd/>
            </a:ln>
          </p:spPr>
        </p:pic>
      </p:grpSp>
      <p:grpSp>
        <p:nvGrpSpPr>
          <p:cNvPr id="3" name="Group 7"/>
          <p:cNvGrpSpPr>
            <a:grpSpLocks/>
          </p:cNvGrpSpPr>
          <p:nvPr/>
        </p:nvGrpSpPr>
        <p:grpSpPr bwMode="auto">
          <a:xfrm>
            <a:off x="3200400" y="2438400"/>
            <a:ext cx="990600" cy="666750"/>
            <a:chOff x="1488" y="3360"/>
            <a:chExt cx="816" cy="550"/>
          </a:xfrm>
        </p:grpSpPr>
        <p:pic>
          <p:nvPicPr>
            <p:cNvPr id="86053" name="Picture 8" descr="j0285750"/>
            <p:cNvPicPr>
              <a:picLocks noChangeAspect="1" noChangeArrowheads="1"/>
            </p:cNvPicPr>
            <p:nvPr/>
          </p:nvPicPr>
          <p:blipFill>
            <a:blip r:embed="rId6"/>
            <a:srcRect/>
            <a:stretch>
              <a:fillRect/>
            </a:stretch>
          </p:blipFill>
          <p:spPr bwMode="auto">
            <a:xfrm>
              <a:off x="1488" y="3408"/>
              <a:ext cx="816" cy="502"/>
            </a:xfrm>
            <a:prstGeom prst="rect">
              <a:avLst/>
            </a:prstGeom>
            <a:noFill/>
            <a:ln w="9525">
              <a:noFill/>
              <a:miter lim="800000"/>
              <a:headEnd/>
              <a:tailEnd/>
            </a:ln>
          </p:spPr>
        </p:pic>
        <p:pic>
          <p:nvPicPr>
            <p:cNvPr id="86054" name="Picture 9" descr="bearshare"/>
            <p:cNvPicPr>
              <a:picLocks noChangeAspect="1" noChangeArrowheads="1"/>
            </p:cNvPicPr>
            <p:nvPr/>
          </p:nvPicPr>
          <p:blipFill>
            <a:blip r:embed="rId5"/>
            <a:srcRect/>
            <a:stretch>
              <a:fillRect/>
            </a:stretch>
          </p:blipFill>
          <p:spPr bwMode="auto">
            <a:xfrm>
              <a:off x="1584" y="3360"/>
              <a:ext cx="528" cy="528"/>
            </a:xfrm>
            <a:prstGeom prst="rect">
              <a:avLst/>
            </a:prstGeom>
            <a:noFill/>
            <a:ln w="9525">
              <a:noFill/>
              <a:miter lim="800000"/>
              <a:headEnd/>
              <a:tailEnd/>
            </a:ln>
          </p:spPr>
        </p:pic>
      </p:grpSp>
      <p:grpSp>
        <p:nvGrpSpPr>
          <p:cNvPr id="4" name="Group 10"/>
          <p:cNvGrpSpPr>
            <a:grpSpLocks/>
          </p:cNvGrpSpPr>
          <p:nvPr/>
        </p:nvGrpSpPr>
        <p:grpSpPr bwMode="auto">
          <a:xfrm>
            <a:off x="4876800" y="3810000"/>
            <a:ext cx="685800" cy="619125"/>
            <a:chOff x="3072" y="2832"/>
            <a:chExt cx="624" cy="582"/>
          </a:xfrm>
        </p:grpSpPr>
        <p:pic>
          <p:nvPicPr>
            <p:cNvPr id="86051" name="Picture 11" descr="j0285758[1]"/>
            <p:cNvPicPr>
              <a:picLocks noChangeAspect="1" noChangeArrowheads="1"/>
            </p:cNvPicPr>
            <p:nvPr/>
          </p:nvPicPr>
          <p:blipFill>
            <a:blip r:embed="rId7"/>
            <a:srcRect/>
            <a:stretch>
              <a:fillRect/>
            </a:stretch>
          </p:blipFill>
          <p:spPr bwMode="auto">
            <a:xfrm>
              <a:off x="3072" y="2832"/>
              <a:ext cx="624" cy="582"/>
            </a:xfrm>
            <a:prstGeom prst="rect">
              <a:avLst/>
            </a:prstGeom>
            <a:noFill/>
            <a:ln w="9525">
              <a:noFill/>
              <a:miter lim="800000"/>
              <a:headEnd/>
              <a:tailEnd/>
            </a:ln>
          </p:spPr>
        </p:pic>
        <p:pic>
          <p:nvPicPr>
            <p:cNvPr id="86052" name="Picture 12" descr="morpheus"/>
            <p:cNvPicPr>
              <a:picLocks noChangeAspect="1" noChangeArrowheads="1"/>
            </p:cNvPicPr>
            <p:nvPr/>
          </p:nvPicPr>
          <p:blipFill>
            <a:blip r:embed="rId8"/>
            <a:srcRect/>
            <a:stretch>
              <a:fillRect/>
            </a:stretch>
          </p:blipFill>
          <p:spPr bwMode="auto">
            <a:xfrm>
              <a:off x="3120" y="2928"/>
              <a:ext cx="528" cy="342"/>
            </a:xfrm>
            <a:prstGeom prst="rect">
              <a:avLst/>
            </a:prstGeom>
            <a:noFill/>
            <a:ln w="9525">
              <a:noFill/>
              <a:miter lim="800000"/>
              <a:headEnd/>
              <a:tailEnd/>
            </a:ln>
          </p:spPr>
        </p:pic>
      </p:grpSp>
      <p:grpSp>
        <p:nvGrpSpPr>
          <p:cNvPr id="5" name="Group 13"/>
          <p:cNvGrpSpPr>
            <a:grpSpLocks/>
          </p:cNvGrpSpPr>
          <p:nvPr/>
        </p:nvGrpSpPr>
        <p:grpSpPr bwMode="auto">
          <a:xfrm>
            <a:off x="5105400" y="1524000"/>
            <a:ext cx="762000" cy="709613"/>
            <a:chOff x="2544" y="2016"/>
            <a:chExt cx="624" cy="582"/>
          </a:xfrm>
        </p:grpSpPr>
        <p:pic>
          <p:nvPicPr>
            <p:cNvPr id="86049" name="Picture 14" descr="j0285758[1]"/>
            <p:cNvPicPr>
              <a:picLocks noChangeAspect="1" noChangeArrowheads="1"/>
            </p:cNvPicPr>
            <p:nvPr/>
          </p:nvPicPr>
          <p:blipFill>
            <a:blip r:embed="rId7"/>
            <a:srcRect/>
            <a:stretch>
              <a:fillRect/>
            </a:stretch>
          </p:blipFill>
          <p:spPr bwMode="auto">
            <a:xfrm>
              <a:off x="2544" y="2016"/>
              <a:ext cx="624" cy="582"/>
            </a:xfrm>
            <a:prstGeom prst="rect">
              <a:avLst/>
            </a:prstGeom>
            <a:noFill/>
            <a:ln w="9525">
              <a:noFill/>
              <a:miter lim="800000"/>
              <a:headEnd/>
              <a:tailEnd/>
            </a:ln>
          </p:spPr>
        </p:pic>
        <p:pic>
          <p:nvPicPr>
            <p:cNvPr id="86050" name="Picture 15" descr="bearshare"/>
            <p:cNvPicPr>
              <a:picLocks noChangeAspect="1" noChangeArrowheads="1"/>
            </p:cNvPicPr>
            <p:nvPr/>
          </p:nvPicPr>
          <p:blipFill>
            <a:blip r:embed="rId5"/>
            <a:srcRect/>
            <a:stretch>
              <a:fillRect/>
            </a:stretch>
          </p:blipFill>
          <p:spPr bwMode="auto">
            <a:xfrm>
              <a:off x="2592" y="2016"/>
              <a:ext cx="528" cy="528"/>
            </a:xfrm>
            <a:prstGeom prst="rect">
              <a:avLst/>
            </a:prstGeom>
            <a:noFill/>
            <a:ln w="9525">
              <a:noFill/>
              <a:miter lim="800000"/>
              <a:headEnd/>
              <a:tailEnd/>
            </a:ln>
          </p:spPr>
        </p:pic>
      </p:grpSp>
      <p:grpSp>
        <p:nvGrpSpPr>
          <p:cNvPr id="6" name="Group 16"/>
          <p:cNvGrpSpPr>
            <a:grpSpLocks/>
          </p:cNvGrpSpPr>
          <p:nvPr/>
        </p:nvGrpSpPr>
        <p:grpSpPr bwMode="auto">
          <a:xfrm>
            <a:off x="7162800" y="1828800"/>
            <a:ext cx="838200" cy="838200"/>
            <a:chOff x="3072" y="912"/>
            <a:chExt cx="720" cy="720"/>
          </a:xfrm>
        </p:grpSpPr>
        <p:pic>
          <p:nvPicPr>
            <p:cNvPr id="86047" name="Picture 17" descr="powermac"/>
            <p:cNvPicPr>
              <a:picLocks noChangeAspect="1" noChangeArrowheads="1"/>
            </p:cNvPicPr>
            <p:nvPr/>
          </p:nvPicPr>
          <p:blipFill>
            <a:blip r:embed="rId4"/>
            <a:srcRect/>
            <a:stretch>
              <a:fillRect/>
            </a:stretch>
          </p:blipFill>
          <p:spPr bwMode="auto">
            <a:xfrm>
              <a:off x="3072" y="912"/>
              <a:ext cx="720" cy="720"/>
            </a:xfrm>
            <a:prstGeom prst="rect">
              <a:avLst/>
            </a:prstGeom>
            <a:noFill/>
            <a:ln w="9525">
              <a:noFill/>
              <a:miter lim="800000"/>
              <a:headEnd/>
              <a:tailEnd/>
            </a:ln>
          </p:spPr>
        </p:pic>
        <p:pic>
          <p:nvPicPr>
            <p:cNvPr id="86048" name="Picture 18" descr="morpheus"/>
            <p:cNvPicPr>
              <a:picLocks noChangeAspect="1" noChangeArrowheads="1"/>
            </p:cNvPicPr>
            <p:nvPr/>
          </p:nvPicPr>
          <p:blipFill>
            <a:blip r:embed="rId8"/>
            <a:srcRect/>
            <a:stretch>
              <a:fillRect/>
            </a:stretch>
          </p:blipFill>
          <p:spPr bwMode="auto">
            <a:xfrm>
              <a:off x="3120" y="1104"/>
              <a:ext cx="528" cy="342"/>
            </a:xfrm>
            <a:prstGeom prst="rect">
              <a:avLst/>
            </a:prstGeom>
            <a:noFill/>
            <a:ln w="9525">
              <a:noFill/>
              <a:miter lim="800000"/>
              <a:headEnd/>
              <a:tailEnd/>
            </a:ln>
          </p:spPr>
        </p:pic>
      </p:grpSp>
      <p:grpSp>
        <p:nvGrpSpPr>
          <p:cNvPr id="7" name="Group 19"/>
          <p:cNvGrpSpPr>
            <a:grpSpLocks/>
          </p:cNvGrpSpPr>
          <p:nvPr/>
        </p:nvGrpSpPr>
        <p:grpSpPr bwMode="auto">
          <a:xfrm>
            <a:off x="1524000" y="1524000"/>
            <a:ext cx="914400" cy="665163"/>
            <a:chOff x="1248" y="2304"/>
            <a:chExt cx="816" cy="502"/>
          </a:xfrm>
        </p:grpSpPr>
        <p:pic>
          <p:nvPicPr>
            <p:cNvPr id="86045" name="Picture 20" descr="j0285750"/>
            <p:cNvPicPr>
              <a:picLocks noChangeAspect="1" noChangeArrowheads="1"/>
            </p:cNvPicPr>
            <p:nvPr/>
          </p:nvPicPr>
          <p:blipFill>
            <a:blip r:embed="rId6"/>
            <a:srcRect/>
            <a:stretch>
              <a:fillRect/>
            </a:stretch>
          </p:blipFill>
          <p:spPr bwMode="auto">
            <a:xfrm>
              <a:off x="1248" y="2304"/>
              <a:ext cx="816" cy="502"/>
            </a:xfrm>
            <a:prstGeom prst="rect">
              <a:avLst/>
            </a:prstGeom>
            <a:noFill/>
            <a:ln w="9525">
              <a:noFill/>
              <a:miter lim="800000"/>
              <a:headEnd/>
              <a:tailEnd/>
            </a:ln>
          </p:spPr>
        </p:pic>
        <p:pic>
          <p:nvPicPr>
            <p:cNvPr id="86046" name="Picture 21" descr="morpheus"/>
            <p:cNvPicPr>
              <a:picLocks noChangeAspect="1" noChangeArrowheads="1"/>
            </p:cNvPicPr>
            <p:nvPr/>
          </p:nvPicPr>
          <p:blipFill>
            <a:blip r:embed="rId8"/>
            <a:srcRect/>
            <a:stretch>
              <a:fillRect/>
            </a:stretch>
          </p:blipFill>
          <p:spPr bwMode="auto">
            <a:xfrm>
              <a:off x="1344" y="2352"/>
              <a:ext cx="528" cy="342"/>
            </a:xfrm>
            <a:prstGeom prst="rect">
              <a:avLst/>
            </a:prstGeom>
            <a:noFill/>
            <a:ln w="9525">
              <a:noFill/>
              <a:miter lim="800000"/>
              <a:headEnd/>
              <a:tailEnd/>
            </a:ln>
          </p:spPr>
        </p:pic>
      </p:grpSp>
      <p:grpSp>
        <p:nvGrpSpPr>
          <p:cNvPr id="8" name="Group 22"/>
          <p:cNvGrpSpPr>
            <a:grpSpLocks/>
          </p:cNvGrpSpPr>
          <p:nvPr/>
        </p:nvGrpSpPr>
        <p:grpSpPr bwMode="auto">
          <a:xfrm>
            <a:off x="6553200" y="3886200"/>
            <a:ext cx="914400" cy="665163"/>
            <a:chOff x="1248" y="2304"/>
            <a:chExt cx="816" cy="502"/>
          </a:xfrm>
        </p:grpSpPr>
        <p:pic>
          <p:nvPicPr>
            <p:cNvPr id="86043" name="Picture 23" descr="j0285750"/>
            <p:cNvPicPr>
              <a:picLocks noChangeAspect="1" noChangeArrowheads="1"/>
            </p:cNvPicPr>
            <p:nvPr/>
          </p:nvPicPr>
          <p:blipFill>
            <a:blip r:embed="rId6"/>
            <a:srcRect/>
            <a:stretch>
              <a:fillRect/>
            </a:stretch>
          </p:blipFill>
          <p:spPr bwMode="auto">
            <a:xfrm>
              <a:off x="1248" y="2304"/>
              <a:ext cx="816" cy="502"/>
            </a:xfrm>
            <a:prstGeom prst="rect">
              <a:avLst/>
            </a:prstGeom>
            <a:noFill/>
            <a:ln w="9525">
              <a:noFill/>
              <a:miter lim="800000"/>
              <a:headEnd/>
              <a:tailEnd/>
            </a:ln>
          </p:spPr>
        </p:pic>
        <p:pic>
          <p:nvPicPr>
            <p:cNvPr id="86044" name="Picture 24" descr="morpheus"/>
            <p:cNvPicPr>
              <a:picLocks noChangeAspect="1" noChangeArrowheads="1"/>
            </p:cNvPicPr>
            <p:nvPr/>
          </p:nvPicPr>
          <p:blipFill>
            <a:blip r:embed="rId8"/>
            <a:srcRect/>
            <a:stretch>
              <a:fillRect/>
            </a:stretch>
          </p:blipFill>
          <p:spPr bwMode="auto">
            <a:xfrm>
              <a:off x="1344" y="2352"/>
              <a:ext cx="528" cy="342"/>
            </a:xfrm>
            <a:prstGeom prst="rect">
              <a:avLst/>
            </a:prstGeom>
            <a:noFill/>
            <a:ln w="9525">
              <a:noFill/>
              <a:miter lim="800000"/>
              <a:headEnd/>
              <a:tailEnd/>
            </a:ln>
          </p:spPr>
        </p:pic>
      </p:grpSp>
      <p:grpSp>
        <p:nvGrpSpPr>
          <p:cNvPr id="9" name="Group 25"/>
          <p:cNvGrpSpPr>
            <a:grpSpLocks/>
          </p:cNvGrpSpPr>
          <p:nvPr/>
        </p:nvGrpSpPr>
        <p:grpSpPr bwMode="auto">
          <a:xfrm>
            <a:off x="2971800" y="5105400"/>
            <a:ext cx="990600" cy="666750"/>
            <a:chOff x="1488" y="3360"/>
            <a:chExt cx="816" cy="550"/>
          </a:xfrm>
        </p:grpSpPr>
        <p:pic>
          <p:nvPicPr>
            <p:cNvPr id="86041" name="Picture 26" descr="j0285750"/>
            <p:cNvPicPr>
              <a:picLocks noChangeAspect="1" noChangeArrowheads="1"/>
            </p:cNvPicPr>
            <p:nvPr/>
          </p:nvPicPr>
          <p:blipFill>
            <a:blip r:embed="rId6"/>
            <a:srcRect/>
            <a:stretch>
              <a:fillRect/>
            </a:stretch>
          </p:blipFill>
          <p:spPr bwMode="auto">
            <a:xfrm>
              <a:off x="1488" y="3408"/>
              <a:ext cx="816" cy="502"/>
            </a:xfrm>
            <a:prstGeom prst="rect">
              <a:avLst/>
            </a:prstGeom>
            <a:noFill/>
            <a:ln w="9525">
              <a:noFill/>
              <a:miter lim="800000"/>
              <a:headEnd/>
              <a:tailEnd/>
            </a:ln>
          </p:spPr>
        </p:pic>
        <p:pic>
          <p:nvPicPr>
            <p:cNvPr id="86042" name="Picture 27" descr="bearshare"/>
            <p:cNvPicPr>
              <a:picLocks noChangeAspect="1" noChangeArrowheads="1"/>
            </p:cNvPicPr>
            <p:nvPr/>
          </p:nvPicPr>
          <p:blipFill>
            <a:blip r:embed="rId5"/>
            <a:srcRect/>
            <a:stretch>
              <a:fillRect/>
            </a:stretch>
          </p:blipFill>
          <p:spPr bwMode="auto">
            <a:xfrm>
              <a:off x="1584" y="3360"/>
              <a:ext cx="528" cy="528"/>
            </a:xfrm>
            <a:prstGeom prst="rect">
              <a:avLst/>
            </a:prstGeom>
            <a:noFill/>
            <a:ln w="9525">
              <a:noFill/>
              <a:miter lim="800000"/>
              <a:headEnd/>
              <a:tailEnd/>
            </a:ln>
          </p:spPr>
        </p:pic>
      </p:grpSp>
      <p:grpSp>
        <p:nvGrpSpPr>
          <p:cNvPr id="10" name="Group 28"/>
          <p:cNvGrpSpPr>
            <a:grpSpLocks/>
          </p:cNvGrpSpPr>
          <p:nvPr/>
        </p:nvGrpSpPr>
        <p:grpSpPr bwMode="auto">
          <a:xfrm>
            <a:off x="5562600" y="5105400"/>
            <a:ext cx="838200" cy="838200"/>
            <a:chOff x="3072" y="912"/>
            <a:chExt cx="720" cy="720"/>
          </a:xfrm>
        </p:grpSpPr>
        <p:pic>
          <p:nvPicPr>
            <p:cNvPr id="86039" name="Picture 29" descr="powermac"/>
            <p:cNvPicPr>
              <a:picLocks noChangeAspect="1" noChangeArrowheads="1"/>
            </p:cNvPicPr>
            <p:nvPr/>
          </p:nvPicPr>
          <p:blipFill>
            <a:blip r:embed="rId4"/>
            <a:srcRect/>
            <a:stretch>
              <a:fillRect/>
            </a:stretch>
          </p:blipFill>
          <p:spPr bwMode="auto">
            <a:xfrm>
              <a:off x="3072" y="912"/>
              <a:ext cx="720" cy="720"/>
            </a:xfrm>
            <a:prstGeom prst="rect">
              <a:avLst/>
            </a:prstGeom>
            <a:noFill/>
            <a:ln w="9525">
              <a:noFill/>
              <a:miter lim="800000"/>
              <a:headEnd/>
              <a:tailEnd/>
            </a:ln>
          </p:spPr>
        </p:pic>
        <p:pic>
          <p:nvPicPr>
            <p:cNvPr id="86040" name="Picture 30" descr="morpheus"/>
            <p:cNvPicPr>
              <a:picLocks noChangeAspect="1" noChangeArrowheads="1"/>
            </p:cNvPicPr>
            <p:nvPr/>
          </p:nvPicPr>
          <p:blipFill>
            <a:blip r:embed="rId8"/>
            <a:srcRect/>
            <a:stretch>
              <a:fillRect/>
            </a:stretch>
          </p:blipFill>
          <p:spPr bwMode="auto">
            <a:xfrm>
              <a:off x="3120" y="1104"/>
              <a:ext cx="528" cy="342"/>
            </a:xfrm>
            <a:prstGeom prst="rect">
              <a:avLst/>
            </a:prstGeom>
            <a:noFill/>
            <a:ln w="9525">
              <a:noFill/>
              <a:miter lim="800000"/>
              <a:headEnd/>
              <a:tailEnd/>
            </a:ln>
          </p:spPr>
        </p:pic>
      </p:grpSp>
      <p:sp>
        <p:nvSpPr>
          <p:cNvPr id="426015" name="Line 31"/>
          <p:cNvSpPr>
            <a:spLocks noChangeShapeType="1"/>
          </p:cNvSpPr>
          <p:nvPr/>
        </p:nvSpPr>
        <p:spPr bwMode="auto">
          <a:xfrm>
            <a:off x="2362200" y="2133600"/>
            <a:ext cx="842963" cy="620713"/>
          </a:xfrm>
          <a:prstGeom prst="line">
            <a:avLst/>
          </a:prstGeom>
          <a:noFill/>
          <a:ln w="28575">
            <a:solidFill>
              <a:schemeClr val="tx1"/>
            </a:solidFill>
            <a:round/>
            <a:headEnd/>
            <a:tailEnd/>
          </a:ln>
        </p:spPr>
        <p:txBody>
          <a:bodyPr/>
          <a:lstStyle/>
          <a:p>
            <a:endParaRPr lang="zh-CN" altLang="en-US"/>
          </a:p>
        </p:txBody>
      </p:sp>
      <p:sp>
        <p:nvSpPr>
          <p:cNvPr id="426016" name="Line 32"/>
          <p:cNvSpPr>
            <a:spLocks noChangeShapeType="1"/>
          </p:cNvSpPr>
          <p:nvPr/>
        </p:nvSpPr>
        <p:spPr bwMode="auto">
          <a:xfrm flipV="1">
            <a:off x="1947863" y="2990850"/>
            <a:ext cx="1193800" cy="871538"/>
          </a:xfrm>
          <a:prstGeom prst="line">
            <a:avLst/>
          </a:prstGeom>
          <a:noFill/>
          <a:ln w="28575">
            <a:solidFill>
              <a:schemeClr val="tx1"/>
            </a:solidFill>
            <a:round/>
            <a:headEnd/>
            <a:tailEnd/>
          </a:ln>
        </p:spPr>
        <p:txBody>
          <a:bodyPr/>
          <a:lstStyle/>
          <a:p>
            <a:endParaRPr lang="zh-CN" altLang="en-US"/>
          </a:p>
        </p:txBody>
      </p:sp>
      <p:sp>
        <p:nvSpPr>
          <p:cNvPr id="426017" name="Line 33"/>
          <p:cNvSpPr>
            <a:spLocks noChangeShapeType="1"/>
          </p:cNvSpPr>
          <p:nvPr/>
        </p:nvSpPr>
        <p:spPr bwMode="auto">
          <a:xfrm flipH="1">
            <a:off x="3378200" y="3124200"/>
            <a:ext cx="203200" cy="1963738"/>
          </a:xfrm>
          <a:prstGeom prst="line">
            <a:avLst/>
          </a:prstGeom>
          <a:noFill/>
          <a:ln w="28575">
            <a:solidFill>
              <a:schemeClr val="tx1"/>
            </a:solidFill>
            <a:round/>
            <a:headEnd/>
            <a:tailEnd/>
          </a:ln>
        </p:spPr>
        <p:txBody>
          <a:bodyPr/>
          <a:lstStyle/>
          <a:p>
            <a:endParaRPr lang="zh-CN" altLang="en-US"/>
          </a:p>
        </p:txBody>
      </p:sp>
      <p:sp>
        <p:nvSpPr>
          <p:cNvPr id="426018" name="Line 34"/>
          <p:cNvSpPr>
            <a:spLocks noChangeShapeType="1"/>
          </p:cNvSpPr>
          <p:nvPr/>
        </p:nvSpPr>
        <p:spPr bwMode="auto">
          <a:xfrm flipV="1">
            <a:off x="3505200" y="2133600"/>
            <a:ext cx="1752600" cy="2971800"/>
          </a:xfrm>
          <a:prstGeom prst="line">
            <a:avLst/>
          </a:prstGeom>
          <a:noFill/>
          <a:ln w="28575">
            <a:solidFill>
              <a:schemeClr val="tx1"/>
            </a:solidFill>
            <a:round/>
            <a:headEnd/>
            <a:tailEnd/>
          </a:ln>
        </p:spPr>
        <p:txBody>
          <a:bodyPr/>
          <a:lstStyle/>
          <a:p>
            <a:endParaRPr lang="zh-CN" altLang="en-US"/>
          </a:p>
        </p:txBody>
      </p:sp>
      <p:sp>
        <p:nvSpPr>
          <p:cNvPr id="426019" name="Line 35"/>
          <p:cNvSpPr>
            <a:spLocks noChangeShapeType="1"/>
          </p:cNvSpPr>
          <p:nvPr/>
        </p:nvSpPr>
        <p:spPr bwMode="auto">
          <a:xfrm>
            <a:off x="5867400" y="1905000"/>
            <a:ext cx="1295400" cy="304800"/>
          </a:xfrm>
          <a:prstGeom prst="line">
            <a:avLst/>
          </a:prstGeom>
          <a:noFill/>
          <a:ln w="28575">
            <a:solidFill>
              <a:schemeClr val="tx1"/>
            </a:solidFill>
            <a:round/>
            <a:headEnd/>
            <a:tailEnd/>
          </a:ln>
        </p:spPr>
        <p:txBody>
          <a:bodyPr/>
          <a:lstStyle/>
          <a:p>
            <a:endParaRPr lang="zh-CN" altLang="en-US"/>
          </a:p>
        </p:txBody>
      </p:sp>
      <p:sp>
        <p:nvSpPr>
          <p:cNvPr id="426020" name="Line 36"/>
          <p:cNvSpPr>
            <a:spLocks noChangeShapeType="1"/>
          </p:cNvSpPr>
          <p:nvPr/>
        </p:nvSpPr>
        <p:spPr bwMode="auto">
          <a:xfrm>
            <a:off x="5791200" y="2286000"/>
            <a:ext cx="990600" cy="1524000"/>
          </a:xfrm>
          <a:prstGeom prst="line">
            <a:avLst/>
          </a:prstGeom>
          <a:noFill/>
          <a:ln w="28575">
            <a:solidFill>
              <a:schemeClr val="tx1"/>
            </a:solidFill>
            <a:round/>
            <a:headEnd/>
            <a:tailEnd/>
          </a:ln>
        </p:spPr>
        <p:txBody>
          <a:bodyPr/>
          <a:lstStyle/>
          <a:p>
            <a:endParaRPr lang="zh-CN" altLang="en-US"/>
          </a:p>
        </p:txBody>
      </p:sp>
      <p:sp>
        <p:nvSpPr>
          <p:cNvPr id="426021" name="Line 37"/>
          <p:cNvSpPr>
            <a:spLocks noChangeShapeType="1"/>
          </p:cNvSpPr>
          <p:nvPr/>
        </p:nvSpPr>
        <p:spPr bwMode="auto">
          <a:xfrm>
            <a:off x="4038600" y="5486400"/>
            <a:ext cx="1524000" cy="0"/>
          </a:xfrm>
          <a:prstGeom prst="line">
            <a:avLst/>
          </a:prstGeom>
          <a:noFill/>
          <a:ln w="28575">
            <a:solidFill>
              <a:schemeClr val="tx1"/>
            </a:solidFill>
            <a:round/>
            <a:headEnd/>
            <a:tailEnd/>
          </a:ln>
        </p:spPr>
        <p:txBody>
          <a:bodyPr/>
          <a:lstStyle/>
          <a:p>
            <a:endParaRPr lang="zh-CN" altLang="en-US"/>
          </a:p>
        </p:txBody>
      </p:sp>
      <p:sp>
        <p:nvSpPr>
          <p:cNvPr id="426022" name="Line 38"/>
          <p:cNvSpPr>
            <a:spLocks noChangeShapeType="1"/>
          </p:cNvSpPr>
          <p:nvPr/>
        </p:nvSpPr>
        <p:spPr bwMode="auto">
          <a:xfrm flipV="1">
            <a:off x="3886200" y="4343400"/>
            <a:ext cx="1066800" cy="914400"/>
          </a:xfrm>
          <a:prstGeom prst="line">
            <a:avLst/>
          </a:prstGeom>
          <a:noFill/>
          <a:ln w="28575">
            <a:solidFill>
              <a:schemeClr val="tx1"/>
            </a:solidFill>
            <a:round/>
            <a:headEnd/>
            <a:tailEnd/>
          </a:ln>
        </p:spPr>
        <p:txBody>
          <a:bodyPr/>
          <a:lstStyle/>
          <a:p>
            <a:endParaRPr lang="zh-CN" altLang="en-US"/>
          </a:p>
        </p:txBody>
      </p:sp>
      <p:sp>
        <p:nvSpPr>
          <p:cNvPr id="426023" name="Line 39"/>
          <p:cNvSpPr>
            <a:spLocks noChangeShapeType="1"/>
          </p:cNvSpPr>
          <p:nvPr/>
        </p:nvSpPr>
        <p:spPr bwMode="auto">
          <a:xfrm>
            <a:off x="5524500" y="4043363"/>
            <a:ext cx="981075" cy="138112"/>
          </a:xfrm>
          <a:prstGeom prst="line">
            <a:avLst/>
          </a:prstGeom>
          <a:noFill/>
          <a:ln w="28575">
            <a:solidFill>
              <a:schemeClr val="tx1"/>
            </a:solidFill>
            <a:round/>
            <a:headEnd/>
            <a:tailEnd/>
          </a:ln>
        </p:spPr>
        <p:txBody>
          <a:bodyPr/>
          <a:lstStyle/>
          <a:p>
            <a:endParaRPr lang="zh-CN" altLang="en-US"/>
          </a:p>
        </p:txBody>
      </p:sp>
      <p:sp>
        <p:nvSpPr>
          <p:cNvPr id="426024" name="Line 40"/>
          <p:cNvSpPr>
            <a:spLocks noChangeShapeType="1"/>
          </p:cNvSpPr>
          <p:nvPr/>
        </p:nvSpPr>
        <p:spPr bwMode="auto">
          <a:xfrm>
            <a:off x="5448300" y="4500563"/>
            <a:ext cx="333375" cy="661987"/>
          </a:xfrm>
          <a:prstGeom prst="line">
            <a:avLst/>
          </a:prstGeom>
          <a:noFill/>
          <a:ln w="28575">
            <a:solidFill>
              <a:schemeClr val="tx1"/>
            </a:solidFill>
            <a:round/>
            <a:headEnd/>
            <a:tailEn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7"/>
                                        </p:tgtEl>
                                        <p:attrNameLst>
                                          <p:attrName>style.opacity</p:attrName>
                                        </p:attrNameLst>
                                      </p:cBhvr>
                                      <p:to>
                                        <p:strVal val="0.25"/>
                                      </p:to>
                                    </p:set>
                                    <p:animEffect filter="image" prLst="opacity: 0.25">
                                      <p:cBhvr rctx="IE">
                                        <p:cTn id="7" dur="indefinite"/>
                                        <p:tgtEl>
                                          <p:spTgt spid="7"/>
                                        </p:tgtEl>
                                      </p:cBhvr>
                                    </p:animEffect>
                                  </p:childTnLst>
                                </p:cTn>
                              </p:par>
                              <p:par>
                                <p:cTn id="8" presetID="9" presetClass="emph" presetSubtype="0" nodeType="withEffect">
                                  <p:stCondLst>
                                    <p:cond delay="0"/>
                                  </p:stCondLst>
                                  <p:childTnLst>
                                    <p:set>
                                      <p:cBhvr rctx="PPT">
                                        <p:cTn id="9" dur="indefinite"/>
                                        <p:tgtEl>
                                          <p:spTgt spid="3"/>
                                        </p:tgtEl>
                                        <p:attrNameLst>
                                          <p:attrName>style.opacity</p:attrName>
                                        </p:attrNameLst>
                                      </p:cBhvr>
                                      <p:to>
                                        <p:strVal val="0.25"/>
                                      </p:to>
                                    </p:set>
                                    <p:animEffect filter="image" prLst="opacity: 0.25">
                                      <p:cBhvr rctx="IE">
                                        <p:cTn id="10" dur="indefinite"/>
                                        <p:tgtEl>
                                          <p:spTgt spid="3"/>
                                        </p:tgtEl>
                                      </p:cBhvr>
                                    </p:animEffect>
                                  </p:childTnLst>
                                </p:cTn>
                              </p:par>
                              <p:par>
                                <p:cTn id="11" presetID="9" presetClass="emph" presetSubtype="0" nodeType="withEffect">
                                  <p:stCondLst>
                                    <p:cond delay="0"/>
                                  </p:stCondLst>
                                  <p:childTnLst>
                                    <p:set>
                                      <p:cBhvr rctx="PPT">
                                        <p:cTn id="12" dur="indefinite"/>
                                        <p:tgtEl>
                                          <p:spTgt spid="2"/>
                                        </p:tgtEl>
                                        <p:attrNameLst>
                                          <p:attrName>style.opacity</p:attrName>
                                        </p:attrNameLst>
                                      </p:cBhvr>
                                      <p:to>
                                        <p:strVal val="0.25"/>
                                      </p:to>
                                    </p:set>
                                    <p:animEffect filter="image" prLst="opacity: 0.25">
                                      <p:cBhvr rctx="IE">
                                        <p:cTn id="13" dur="indefinite"/>
                                        <p:tgtEl>
                                          <p:spTgt spid="2"/>
                                        </p:tgtEl>
                                      </p:cBhvr>
                                    </p:animEffect>
                                  </p:childTnLst>
                                </p:cTn>
                              </p:par>
                              <p:par>
                                <p:cTn id="14" presetID="9" presetClass="emph" presetSubtype="0" nodeType="withEffect">
                                  <p:stCondLst>
                                    <p:cond delay="0"/>
                                  </p:stCondLst>
                                  <p:childTnLst>
                                    <p:set>
                                      <p:cBhvr rctx="PPT">
                                        <p:cTn id="15" dur="indefinite"/>
                                        <p:tgtEl>
                                          <p:spTgt spid="9"/>
                                        </p:tgtEl>
                                        <p:attrNameLst>
                                          <p:attrName>style.opacity</p:attrName>
                                        </p:attrNameLst>
                                      </p:cBhvr>
                                      <p:to>
                                        <p:strVal val="0.25"/>
                                      </p:to>
                                    </p:set>
                                    <p:animEffect filter="image" prLst="opacity: 0.25">
                                      <p:cBhvr rctx="IE">
                                        <p:cTn id="16" dur="indefinite"/>
                                        <p:tgtEl>
                                          <p:spTgt spid="9"/>
                                        </p:tgtEl>
                                      </p:cBhvr>
                                    </p:animEffect>
                                  </p:childTnLst>
                                </p:cTn>
                              </p:par>
                              <p:par>
                                <p:cTn id="17" presetID="9" presetClass="emph" presetSubtype="0" grpId="0" nodeType="withEffect">
                                  <p:stCondLst>
                                    <p:cond delay="0"/>
                                  </p:stCondLst>
                                  <p:childTnLst>
                                    <p:set>
                                      <p:cBhvr rctx="PPT">
                                        <p:cTn id="18" dur="indefinite"/>
                                        <p:tgtEl>
                                          <p:spTgt spid="426015"/>
                                        </p:tgtEl>
                                        <p:attrNameLst>
                                          <p:attrName>style.opacity</p:attrName>
                                        </p:attrNameLst>
                                      </p:cBhvr>
                                      <p:to>
                                        <p:strVal val="0.25"/>
                                      </p:to>
                                    </p:set>
                                    <p:animEffect filter="image" prLst="opacity: 0.25">
                                      <p:cBhvr rctx="IE">
                                        <p:cTn id="19" dur="indefinite"/>
                                        <p:tgtEl>
                                          <p:spTgt spid="426015"/>
                                        </p:tgtEl>
                                      </p:cBhvr>
                                    </p:animEffect>
                                  </p:childTnLst>
                                </p:cTn>
                              </p:par>
                              <p:par>
                                <p:cTn id="20" presetID="9" presetClass="emph" presetSubtype="0" grpId="0" nodeType="withEffect">
                                  <p:stCondLst>
                                    <p:cond delay="0"/>
                                  </p:stCondLst>
                                  <p:childTnLst>
                                    <p:set>
                                      <p:cBhvr rctx="PPT">
                                        <p:cTn id="21" dur="indefinite"/>
                                        <p:tgtEl>
                                          <p:spTgt spid="426016"/>
                                        </p:tgtEl>
                                        <p:attrNameLst>
                                          <p:attrName>style.opacity</p:attrName>
                                        </p:attrNameLst>
                                      </p:cBhvr>
                                      <p:to>
                                        <p:strVal val="0.25"/>
                                      </p:to>
                                    </p:set>
                                    <p:animEffect filter="image" prLst="opacity: 0.25">
                                      <p:cBhvr rctx="IE">
                                        <p:cTn id="22" dur="indefinite"/>
                                        <p:tgtEl>
                                          <p:spTgt spid="426016"/>
                                        </p:tgtEl>
                                      </p:cBhvr>
                                    </p:animEffect>
                                  </p:childTnLst>
                                </p:cTn>
                              </p:par>
                              <p:par>
                                <p:cTn id="23" presetID="9" presetClass="emph" presetSubtype="0" grpId="0" nodeType="withEffect">
                                  <p:stCondLst>
                                    <p:cond delay="0"/>
                                  </p:stCondLst>
                                  <p:childTnLst>
                                    <p:set>
                                      <p:cBhvr rctx="PPT">
                                        <p:cTn id="24" dur="indefinite"/>
                                        <p:tgtEl>
                                          <p:spTgt spid="426017"/>
                                        </p:tgtEl>
                                        <p:attrNameLst>
                                          <p:attrName>style.opacity</p:attrName>
                                        </p:attrNameLst>
                                      </p:cBhvr>
                                      <p:to>
                                        <p:strVal val="0.25"/>
                                      </p:to>
                                    </p:set>
                                    <p:animEffect filter="image" prLst="opacity: 0.25">
                                      <p:cBhvr rctx="IE">
                                        <p:cTn id="25" dur="indefinite"/>
                                        <p:tgtEl>
                                          <p:spTgt spid="426017"/>
                                        </p:tgtEl>
                                      </p:cBhvr>
                                    </p:animEffect>
                                  </p:childTnLst>
                                </p:cTn>
                              </p:par>
                              <p:par>
                                <p:cTn id="26" presetID="9" presetClass="emph" presetSubtype="0" nodeType="withEffect">
                                  <p:stCondLst>
                                    <p:cond delay="0"/>
                                  </p:stCondLst>
                                  <p:childTnLst>
                                    <p:set>
                                      <p:cBhvr rctx="PPT">
                                        <p:cTn id="27" dur="indefinite"/>
                                        <p:tgtEl>
                                          <p:spTgt spid="5"/>
                                        </p:tgtEl>
                                        <p:attrNameLst>
                                          <p:attrName>style.opacity</p:attrName>
                                        </p:attrNameLst>
                                      </p:cBhvr>
                                      <p:to>
                                        <p:strVal val="0.25"/>
                                      </p:to>
                                    </p:set>
                                    <p:animEffect filter="image" prLst="opacity: 0.25">
                                      <p:cBhvr rctx="IE">
                                        <p:cTn id="28" dur="indefinite"/>
                                        <p:tgtEl>
                                          <p:spTgt spid="5"/>
                                        </p:tgtEl>
                                      </p:cBhvr>
                                    </p:animEffect>
                                  </p:childTnLst>
                                </p:cTn>
                              </p:par>
                              <p:par>
                                <p:cTn id="29" presetID="9" presetClass="emph" presetSubtype="0" grpId="0" nodeType="withEffect">
                                  <p:stCondLst>
                                    <p:cond delay="0"/>
                                  </p:stCondLst>
                                  <p:childTnLst>
                                    <p:set>
                                      <p:cBhvr rctx="PPT">
                                        <p:cTn id="30" dur="indefinite"/>
                                        <p:tgtEl>
                                          <p:spTgt spid="426018"/>
                                        </p:tgtEl>
                                        <p:attrNameLst>
                                          <p:attrName>style.opacity</p:attrName>
                                        </p:attrNameLst>
                                      </p:cBhvr>
                                      <p:to>
                                        <p:strVal val="0.25"/>
                                      </p:to>
                                    </p:set>
                                    <p:animEffect filter="image" prLst="opacity: 0.25">
                                      <p:cBhvr rctx="IE">
                                        <p:cTn id="31" dur="indefinite"/>
                                        <p:tgtEl>
                                          <p:spTgt spid="426018"/>
                                        </p:tgtEl>
                                      </p:cBhvr>
                                    </p:animEffect>
                                  </p:childTnLst>
                                </p:cTn>
                              </p:par>
                              <p:par>
                                <p:cTn id="32" presetID="9" presetClass="emph" presetSubtype="0" grpId="0" nodeType="withEffect">
                                  <p:stCondLst>
                                    <p:cond delay="0"/>
                                  </p:stCondLst>
                                  <p:childTnLst>
                                    <p:set>
                                      <p:cBhvr rctx="PPT">
                                        <p:cTn id="33" dur="indefinite"/>
                                        <p:tgtEl>
                                          <p:spTgt spid="426020"/>
                                        </p:tgtEl>
                                        <p:attrNameLst>
                                          <p:attrName>style.opacity</p:attrName>
                                        </p:attrNameLst>
                                      </p:cBhvr>
                                      <p:to>
                                        <p:strVal val="0.25"/>
                                      </p:to>
                                    </p:set>
                                    <p:animEffect filter="image" prLst="opacity: 0.25">
                                      <p:cBhvr rctx="IE">
                                        <p:cTn id="34" dur="indefinite"/>
                                        <p:tgtEl>
                                          <p:spTgt spid="426020"/>
                                        </p:tgtEl>
                                      </p:cBhvr>
                                    </p:animEffect>
                                  </p:childTnLst>
                                </p:cTn>
                              </p:par>
                              <p:par>
                                <p:cTn id="35" presetID="9" presetClass="emph" presetSubtype="0" grpId="0" nodeType="withEffect">
                                  <p:stCondLst>
                                    <p:cond delay="0"/>
                                  </p:stCondLst>
                                  <p:childTnLst>
                                    <p:set>
                                      <p:cBhvr rctx="PPT">
                                        <p:cTn id="36" dur="indefinite"/>
                                        <p:tgtEl>
                                          <p:spTgt spid="426019"/>
                                        </p:tgtEl>
                                        <p:attrNameLst>
                                          <p:attrName>style.opacity</p:attrName>
                                        </p:attrNameLst>
                                      </p:cBhvr>
                                      <p:to>
                                        <p:strVal val="0.25"/>
                                      </p:to>
                                    </p:set>
                                    <p:animEffect filter="image" prLst="opacity: 0.25">
                                      <p:cBhvr rctx="IE">
                                        <p:cTn id="37" dur="indefinite"/>
                                        <p:tgtEl>
                                          <p:spTgt spid="426019"/>
                                        </p:tgtEl>
                                      </p:cBhvr>
                                    </p:animEffect>
                                  </p:childTnLst>
                                </p:cTn>
                              </p:par>
                              <p:par>
                                <p:cTn id="38" presetID="9" presetClass="emph" presetSubtype="0" nodeType="withEffect">
                                  <p:stCondLst>
                                    <p:cond delay="0"/>
                                  </p:stCondLst>
                                  <p:childTnLst>
                                    <p:set>
                                      <p:cBhvr rctx="PPT">
                                        <p:cTn id="39" dur="indefinite"/>
                                        <p:tgtEl>
                                          <p:spTgt spid="6"/>
                                        </p:tgtEl>
                                        <p:attrNameLst>
                                          <p:attrName>style.opacity</p:attrName>
                                        </p:attrNameLst>
                                      </p:cBhvr>
                                      <p:to>
                                        <p:strVal val="0.25"/>
                                      </p:to>
                                    </p:set>
                                    <p:animEffect filter="image" prLst="opacity: 0.25">
                                      <p:cBhvr rctx="IE">
                                        <p:cTn id="40" dur="indefinite"/>
                                        <p:tgtEl>
                                          <p:spTgt spid="6"/>
                                        </p:tgtEl>
                                      </p:cBhvr>
                                    </p:animEffect>
                                  </p:childTnLst>
                                </p:cTn>
                              </p:par>
                              <p:par>
                                <p:cTn id="41" presetID="9" presetClass="emph" presetSubtype="0" grpId="0" nodeType="withEffect">
                                  <p:stCondLst>
                                    <p:cond delay="0"/>
                                  </p:stCondLst>
                                  <p:childTnLst>
                                    <p:set>
                                      <p:cBhvr rctx="PPT">
                                        <p:cTn id="42" dur="indefinite"/>
                                        <p:tgtEl>
                                          <p:spTgt spid="426021"/>
                                        </p:tgtEl>
                                        <p:attrNameLst>
                                          <p:attrName>style.opacity</p:attrName>
                                        </p:attrNameLst>
                                      </p:cBhvr>
                                      <p:to>
                                        <p:strVal val="0.25"/>
                                      </p:to>
                                    </p:set>
                                    <p:animEffect filter="image" prLst="opacity: 0.25">
                                      <p:cBhvr rctx="IE">
                                        <p:cTn id="43" dur="indefinite"/>
                                        <p:tgtEl>
                                          <p:spTgt spid="426021"/>
                                        </p:tgtEl>
                                      </p:cBhvr>
                                    </p:animEffect>
                                  </p:childTnLst>
                                </p:cTn>
                              </p:par>
                              <p:par>
                                <p:cTn id="44" presetID="9" presetClass="emph" presetSubtype="0" grpId="0" nodeType="withEffect">
                                  <p:stCondLst>
                                    <p:cond delay="0"/>
                                  </p:stCondLst>
                                  <p:childTnLst>
                                    <p:set>
                                      <p:cBhvr rctx="PPT">
                                        <p:cTn id="45" dur="indefinite"/>
                                        <p:tgtEl>
                                          <p:spTgt spid="426022"/>
                                        </p:tgtEl>
                                        <p:attrNameLst>
                                          <p:attrName>style.opacity</p:attrName>
                                        </p:attrNameLst>
                                      </p:cBhvr>
                                      <p:to>
                                        <p:strVal val="0.25"/>
                                      </p:to>
                                    </p:set>
                                    <p:animEffect filter="image" prLst="opacity: 0.25">
                                      <p:cBhvr rctx="IE">
                                        <p:cTn id="46" dur="indefinite"/>
                                        <p:tgtEl>
                                          <p:spTgt spid="42602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26023"/>
                                        </p:tgtEl>
                                        <p:attrNameLst>
                                          <p:attrName>style.visibility</p:attrName>
                                        </p:attrNameLst>
                                      </p:cBhvr>
                                      <p:to>
                                        <p:strVal val="visible"/>
                                      </p:to>
                                    </p:set>
                                    <p:animEffect transition="in" filter="dissolve">
                                      <p:cBhvr>
                                        <p:cTn id="49" dur="500"/>
                                        <p:tgtEl>
                                          <p:spTgt spid="42602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26024"/>
                                        </p:tgtEl>
                                        <p:attrNameLst>
                                          <p:attrName>style.visibility</p:attrName>
                                        </p:attrNameLst>
                                      </p:cBhvr>
                                      <p:to>
                                        <p:strVal val="visible"/>
                                      </p:to>
                                    </p:set>
                                    <p:animEffect transition="in" filter="dissolve">
                                      <p:cBhvr>
                                        <p:cTn id="52" dur="500"/>
                                        <p:tgtEl>
                                          <p:spTgt spid="426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6015" grpId="0" animBg="1"/>
      <p:bldP spid="426016" grpId="0" animBg="1"/>
      <p:bldP spid="426017" grpId="0" animBg="1"/>
      <p:bldP spid="426018" grpId="0" animBg="1"/>
      <p:bldP spid="426019" grpId="0" animBg="1"/>
      <p:bldP spid="426020" grpId="0" animBg="1"/>
      <p:bldP spid="426021" grpId="0" animBg="1"/>
      <p:bldP spid="426022" grpId="0" animBg="1"/>
      <p:bldP spid="426023" grpId="0" animBg="1"/>
      <p:bldP spid="42602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CN" sz="3200" dirty="0" smtClean="0">
                <a:ea typeface="SimSun" pitchFamily="2" charset="-122"/>
              </a:rPr>
              <a:t>Ping/Pong Example</a:t>
            </a:r>
          </a:p>
        </p:txBody>
      </p:sp>
      <p:pic>
        <p:nvPicPr>
          <p:cNvPr id="87043" name="Picture 3" descr="packet"/>
          <p:cNvPicPr>
            <a:picLocks noChangeAspect="1" noChangeArrowheads="1"/>
          </p:cNvPicPr>
          <p:nvPr/>
        </p:nvPicPr>
        <p:blipFill>
          <a:blip r:embed="rId3"/>
          <a:srcRect/>
          <a:stretch>
            <a:fillRect/>
          </a:stretch>
        </p:blipFill>
        <p:spPr bwMode="auto">
          <a:xfrm>
            <a:off x="-4510088" y="-2324100"/>
            <a:ext cx="657225" cy="638175"/>
          </a:xfrm>
          <a:prstGeom prst="rect">
            <a:avLst/>
          </a:prstGeom>
          <a:noFill/>
          <a:ln w="9525">
            <a:noFill/>
            <a:miter lim="800000"/>
            <a:headEnd/>
            <a:tailEnd/>
          </a:ln>
        </p:spPr>
      </p:pic>
      <p:grpSp>
        <p:nvGrpSpPr>
          <p:cNvPr id="2" name="Group 4"/>
          <p:cNvGrpSpPr>
            <a:grpSpLocks/>
          </p:cNvGrpSpPr>
          <p:nvPr/>
        </p:nvGrpSpPr>
        <p:grpSpPr bwMode="auto">
          <a:xfrm>
            <a:off x="1295400" y="3505200"/>
            <a:ext cx="838200" cy="838200"/>
            <a:chOff x="4080" y="1968"/>
            <a:chExt cx="720" cy="720"/>
          </a:xfrm>
        </p:grpSpPr>
        <p:pic>
          <p:nvPicPr>
            <p:cNvPr id="87079" name="Picture 5" descr="powermac"/>
            <p:cNvPicPr>
              <a:picLocks noChangeAspect="1" noChangeArrowheads="1"/>
            </p:cNvPicPr>
            <p:nvPr/>
          </p:nvPicPr>
          <p:blipFill>
            <a:blip r:embed="rId4"/>
            <a:srcRect/>
            <a:stretch>
              <a:fillRect/>
            </a:stretch>
          </p:blipFill>
          <p:spPr bwMode="auto">
            <a:xfrm>
              <a:off x="4080" y="1968"/>
              <a:ext cx="720" cy="720"/>
            </a:xfrm>
            <a:prstGeom prst="rect">
              <a:avLst/>
            </a:prstGeom>
            <a:noFill/>
            <a:ln w="9525">
              <a:noFill/>
              <a:miter lim="800000"/>
              <a:headEnd/>
              <a:tailEnd/>
            </a:ln>
          </p:spPr>
        </p:pic>
        <p:pic>
          <p:nvPicPr>
            <p:cNvPr id="87080" name="Picture 6" descr="bearshare"/>
            <p:cNvPicPr>
              <a:picLocks noChangeAspect="1" noChangeArrowheads="1"/>
            </p:cNvPicPr>
            <p:nvPr/>
          </p:nvPicPr>
          <p:blipFill>
            <a:blip r:embed="rId5"/>
            <a:srcRect/>
            <a:stretch>
              <a:fillRect/>
            </a:stretch>
          </p:blipFill>
          <p:spPr bwMode="auto">
            <a:xfrm>
              <a:off x="4128" y="2064"/>
              <a:ext cx="528" cy="528"/>
            </a:xfrm>
            <a:prstGeom prst="rect">
              <a:avLst/>
            </a:prstGeom>
            <a:noFill/>
            <a:ln w="9525">
              <a:noFill/>
              <a:miter lim="800000"/>
              <a:headEnd/>
              <a:tailEnd/>
            </a:ln>
          </p:spPr>
        </p:pic>
      </p:grpSp>
      <p:grpSp>
        <p:nvGrpSpPr>
          <p:cNvPr id="3" name="Group 7"/>
          <p:cNvGrpSpPr>
            <a:grpSpLocks/>
          </p:cNvGrpSpPr>
          <p:nvPr/>
        </p:nvGrpSpPr>
        <p:grpSpPr bwMode="auto">
          <a:xfrm>
            <a:off x="3200400" y="2438400"/>
            <a:ext cx="990600" cy="666750"/>
            <a:chOff x="1488" y="3360"/>
            <a:chExt cx="816" cy="550"/>
          </a:xfrm>
        </p:grpSpPr>
        <p:pic>
          <p:nvPicPr>
            <p:cNvPr id="87077" name="Picture 8" descr="j0285750"/>
            <p:cNvPicPr>
              <a:picLocks noChangeAspect="1" noChangeArrowheads="1"/>
            </p:cNvPicPr>
            <p:nvPr/>
          </p:nvPicPr>
          <p:blipFill>
            <a:blip r:embed="rId6"/>
            <a:srcRect/>
            <a:stretch>
              <a:fillRect/>
            </a:stretch>
          </p:blipFill>
          <p:spPr bwMode="auto">
            <a:xfrm>
              <a:off x="1488" y="3408"/>
              <a:ext cx="816" cy="502"/>
            </a:xfrm>
            <a:prstGeom prst="rect">
              <a:avLst/>
            </a:prstGeom>
            <a:noFill/>
            <a:ln w="9525">
              <a:noFill/>
              <a:miter lim="800000"/>
              <a:headEnd/>
              <a:tailEnd/>
            </a:ln>
          </p:spPr>
        </p:pic>
        <p:pic>
          <p:nvPicPr>
            <p:cNvPr id="87078" name="Picture 9" descr="bearshare"/>
            <p:cNvPicPr>
              <a:picLocks noChangeAspect="1" noChangeArrowheads="1"/>
            </p:cNvPicPr>
            <p:nvPr/>
          </p:nvPicPr>
          <p:blipFill>
            <a:blip r:embed="rId5"/>
            <a:srcRect/>
            <a:stretch>
              <a:fillRect/>
            </a:stretch>
          </p:blipFill>
          <p:spPr bwMode="auto">
            <a:xfrm>
              <a:off x="1584" y="3360"/>
              <a:ext cx="528" cy="528"/>
            </a:xfrm>
            <a:prstGeom prst="rect">
              <a:avLst/>
            </a:prstGeom>
            <a:noFill/>
            <a:ln w="9525">
              <a:noFill/>
              <a:miter lim="800000"/>
              <a:headEnd/>
              <a:tailEnd/>
            </a:ln>
          </p:spPr>
        </p:pic>
      </p:grpSp>
      <p:grpSp>
        <p:nvGrpSpPr>
          <p:cNvPr id="4" name="Group 10"/>
          <p:cNvGrpSpPr>
            <a:grpSpLocks/>
          </p:cNvGrpSpPr>
          <p:nvPr/>
        </p:nvGrpSpPr>
        <p:grpSpPr bwMode="auto">
          <a:xfrm>
            <a:off x="4876800" y="3810000"/>
            <a:ext cx="685800" cy="619125"/>
            <a:chOff x="3072" y="2832"/>
            <a:chExt cx="624" cy="582"/>
          </a:xfrm>
        </p:grpSpPr>
        <p:pic>
          <p:nvPicPr>
            <p:cNvPr id="87075" name="Picture 11" descr="j0285758[1]"/>
            <p:cNvPicPr>
              <a:picLocks noChangeAspect="1" noChangeArrowheads="1"/>
            </p:cNvPicPr>
            <p:nvPr/>
          </p:nvPicPr>
          <p:blipFill>
            <a:blip r:embed="rId7"/>
            <a:srcRect/>
            <a:stretch>
              <a:fillRect/>
            </a:stretch>
          </p:blipFill>
          <p:spPr bwMode="auto">
            <a:xfrm>
              <a:off x="3072" y="2832"/>
              <a:ext cx="624" cy="582"/>
            </a:xfrm>
            <a:prstGeom prst="rect">
              <a:avLst/>
            </a:prstGeom>
            <a:noFill/>
            <a:ln w="9525">
              <a:noFill/>
              <a:miter lim="800000"/>
              <a:headEnd/>
              <a:tailEnd/>
            </a:ln>
          </p:spPr>
        </p:pic>
        <p:pic>
          <p:nvPicPr>
            <p:cNvPr id="87076" name="Picture 12" descr="morpheus"/>
            <p:cNvPicPr>
              <a:picLocks noChangeAspect="1" noChangeArrowheads="1"/>
            </p:cNvPicPr>
            <p:nvPr/>
          </p:nvPicPr>
          <p:blipFill>
            <a:blip r:embed="rId8"/>
            <a:srcRect/>
            <a:stretch>
              <a:fillRect/>
            </a:stretch>
          </p:blipFill>
          <p:spPr bwMode="auto">
            <a:xfrm>
              <a:off x="3120" y="2928"/>
              <a:ext cx="528" cy="342"/>
            </a:xfrm>
            <a:prstGeom prst="rect">
              <a:avLst/>
            </a:prstGeom>
            <a:noFill/>
            <a:ln w="9525">
              <a:noFill/>
              <a:miter lim="800000"/>
              <a:headEnd/>
              <a:tailEnd/>
            </a:ln>
          </p:spPr>
        </p:pic>
      </p:grpSp>
      <p:grpSp>
        <p:nvGrpSpPr>
          <p:cNvPr id="5" name="Group 13"/>
          <p:cNvGrpSpPr>
            <a:grpSpLocks/>
          </p:cNvGrpSpPr>
          <p:nvPr/>
        </p:nvGrpSpPr>
        <p:grpSpPr bwMode="auto">
          <a:xfrm>
            <a:off x="5105400" y="1524000"/>
            <a:ext cx="762000" cy="709613"/>
            <a:chOff x="2544" y="2016"/>
            <a:chExt cx="624" cy="582"/>
          </a:xfrm>
        </p:grpSpPr>
        <p:pic>
          <p:nvPicPr>
            <p:cNvPr id="87073" name="Picture 14" descr="j0285758[1]"/>
            <p:cNvPicPr>
              <a:picLocks noChangeAspect="1" noChangeArrowheads="1"/>
            </p:cNvPicPr>
            <p:nvPr/>
          </p:nvPicPr>
          <p:blipFill>
            <a:blip r:embed="rId7"/>
            <a:srcRect/>
            <a:stretch>
              <a:fillRect/>
            </a:stretch>
          </p:blipFill>
          <p:spPr bwMode="auto">
            <a:xfrm>
              <a:off x="2544" y="2016"/>
              <a:ext cx="624" cy="582"/>
            </a:xfrm>
            <a:prstGeom prst="rect">
              <a:avLst/>
            </a:prstGeom>
            <a:noFill/>
            <a:ln w="9525">
              <a:noFill/>
              <a:miter lim="800000"/>
              <a:headEnd/>
              <a:tailEnd/>
            </a:ln>
          </p:spPr>
        </p:pic>
        <p:pic>
          <p:nvPicPr>
            <p:cNvPr id="87074" name="Picture 15" descr="bearshare"/>
            <p:cNvPicPr>
              <a:picLocks noChangeAspect="1" noChangeArrowheads="1"/>
            </p:cNvPicPr>
            <p:nvPr/>
          </p:nvPicPr>
          <p:blipFill>
            <a:blip r:embed="rId5"/>
            <a:srcRect/>
            <a:stretch>
              <a:fillRect/>
            </a:stretch>
          </p:blipFill>
          <p:spPr bwMode="auto">
            <a:xfrm>
              <a:off x="2592" y="2016"/>
              <a:ext cx="528" cy="528"/>
            </a:xfrm>
            <a:prstGeom prst="rect">
              <a:avLst/>
            </a:prstGeom>
            <a:noFill/>
            <a:ln w="9525">
              <a:noFill/>
              <a:miter lim="800000"/>
              <a:headEnd/>
              <a:tailEnd/>
            </a:ln>
          </p:spPr>
        </p:pic>
      </p:grpSp>
      <p:grpSp>
        <p:nvGrpSpPr>
          <p:cNvPr id="6" name="Group 16"/>
          <p:cNvGrpSpPr>
            <a:grpSpLocks/>
          </p:cNvGrpSpPr>
          <p:nvPr/>
        </p:nvGrpSpPr>
        <p:grpSpPr bwMode="auto">
          <a:xfrm>
            <a:off x="7162800" y="1828800"/>
            <a:ext cx="838200" cy="838200"/>
            <a:chOff x="3072" y="912"/>
            <a:chExt cx="720" cy="720"/>
          </a:xfrm>
        </p:grpSpPr>
        <p:pic>
          <p:nvPicPr>
            <p:cNvPr id="87071" name="Picture 17" descr="powermac"/>
            <p:cNvPicPr>
              <a:picLocks noChangeAspect="1" noChangeArrowheads="1"/>
            </p:cNvPicPr>
            <p:nvPr/>
          </p:nvPicPr>
          <p:blipFill>
            <a:blip r:embed="rId4"/>
            <a:srcRect/>
            <a:stretch>
              <a:fillRect/>
            </a:stretch>
          </p:blipFill>
          <p:spPr bwMode="auto">
            <a:xfrm>
              <a:off x="3072" y="912"/>
              <a:ext cx="720" cy="720"/>
            </a:xfrm>
            <a:prstGeom prst="rect">
              <a:avLst/>
            </a:prstGeom>
            <a:noFill/>
            <a:ln w="9525">
              <a:noFill/>
              <a:miter lim="800000"/>
              <a:headEnd/>
              <a:tailEnd/>
            </a:ln>
          </p:spPr>
        </p:pic>
        <p:pic>
          <p:nvPicPr>
            <p:cNvPr id="87072" name="Picture 18" descr="morpheus"/>
            <p:cNvPicPr>
              <a:picLocks noChangeAspect="1" noChangeArrowheads="1"/>
            </p:cNvPicPr>
            <p:nvPr/>
          </p:nvPicPr>
          <p:blipFill>
            <a:blip r:embed="rId8"/>
            <a:srcRect/>
            <a:stretch>
              <a:fillRect/>
            </a:stretch>
          </p:blipFill>
          <p:spPr bwMode="auto">
            <a:xfrm>
              <a:off x="3120" y="1104"/>
              <a:ext cx="528" cy="342"/>
            </a:xfrm>
            <a:prstGeom prst="rect">
              <a:avLst/>
            </a:prstGeom>
            <a:noFill/>
            <a:ln w="9525">
              <a:noFill/>
              <a:miter lim="800000"/>
              <a:headEnd/>
              <a:tailEnd/>
            </a:ln>
          </p:spPr>
        </p:pic>
      </p:grpSp>
      <p:grpSp>
        <p:nvGrpSpPr>
          <p:cNvPr id="7" name="Group 19"/>
          <p:cNvGrpSpPr>
            <a:grpSpLocks/>
          </p:cNvGrpSpPr>
          <p:nvPr/>
        </p:nvGrpSpPr>
        <p:grpSpPr bwMode="auto">
          <a:xfrm>
            <a:off x="1524000" y="1524000"/>
            <a:ext cx="914400" cy="665163"/>
            <a:chOff x="1248" y="2304"/>
            <a:chExt cx="816" cy="502"/>
          </a:xfrm>
        </p:grpSpPr>
        <p:pic>
          <p:nvPicPr>
            <p:cNvPr id="87069" name="Picture 20" descr="j0285750"/>
            <p:cNvPicPr>
              <a:picLocks noChangeAspect="1" noChangeArrowheads="1"/>
            </p:cNvPicPr>
            <p:nvPr/>
          </p:nvPicPr>
          <p:blipFill>
            <a:blip r:embed="rId6"/>
            <a:srcRect/>
            <a:stretch>
              <a:fillRect/>
            </a:stretch>
          </p:blipFill>
          <p:spPr bwMode="auto">
            <a:xfrm>
              <a:off x="1248" y="2304"/>
              <a:ext cx="816" cy="502"/>
            </a:xfrm>
            <a:prstGeom prst="rect">
              <a:avLst/>
            </a:prstGeom>
            <a:noFill/>
            <a:ln w="9525">
              <a:noFill/>
              <a:miter lim="800000"/>
              <a:headEnd/>
              <a:tailEnd/>
            </a:ln>
          </p:spPr>
        </p:pic>
        <p:pic>
          <p:nvPicPr>
            <p:cNvPr id="87070" name="Picture 21" descr="morpheus"/>
            <p:cNvPicPr>
              <a:picLocks noChangeAspect="1" noChangeArrowheads="1"/>
            </p:cNvPicPr>
            <p:nvPr/>
          </p:nvPicPr>
          <p:blipFill>
            <a:blip r:embed="rId8"/>
            <a:srcRect/>
            <a:stretch>
              <a:fillRect/>
            </a:stretch>
          </p:blipFill>
          <p:spPr bwMode="auto">
            <a:xfrm>
              <a:off x="1344" y="2352"/>
              <a:ext cx="528" cy="342"/>
            </a:xfrm>
            <a:prstGeom prst="rect">
              <a:avLst/>
            </a:prstGeom>
            <a:noFill/>
            <a:ln w="9525">
              <a:noFill/>
              <a:miter lim="800000"/>
              <a:headEnd/>
              <a:tailEnd/>
            </a:ln>
          </p:spPr>
        </p:pic>
      </p:grpSp>
      <p:grpSp>
        <p:nvGrpSpPr>
          <p:cNvPr id="8" name="Group 22"/>
          <p:cNvGrpSpPr>
            <a:grpSpLocks/>
          </p:cNvGrpSpPr>
          <p:nvPr/>
        </p:nvGrpSpPr>
        <p:grpSpPr bwMode="auto">
          <a:xfrm>
            <a:off x="6553200" y="3886200"/>
            <a:ext cx="914400" cy="665163"/>
            <a:chOff x="1248" y="2304"/>
            <a:chExt cx="816" cy="502"/>
          </a:xfrm>
        </p:grpSpPr>
        <p:pic>
          <p:nvPicPr>
            <p:cNvPr id="87067" name="Picture 23" descr="j0285750"/>
            <p:cNvPicPr>
              <a:picLocks noChangeAspect="1" noChangeArrowheads="1"/>
            </p:cNvPicPr>
            <p:nvPr/>
          </p:nvPicPr>
          <p:blipFill>
            <a:blip r:embed="rId6"/>
            <a:srcRect/>
            <a:stretch>
              <a:fillRect/>
            </a:stretch>
          </p:blipFill>
          <p:spPr bwMode="auto">
            <a:xfrm>
              <a:off x="1248" y="2304"/>
              <a:ext cx="816" cy="502"/>
            </a:xfrm>
            <a:prstGeom prst="rect">
              <a:avLst/>
            </a:prstGeom>
            <a:noFill/>
            <a:ln w="9525">
              <a:noFill/>
              <a:miter lim="800000"/>
              <a:headEnd/>
              <a:tailEnd/>
            </a:ln>
          </p:spPr>
        </p:pic>
        <p:pic>
          <p:nvPicPr>
            <p:cNvPr id="87068" name="Picture 24" descr="morpheus"/>
            <p:cNvPicPr>
              <a:picLocks noChangeAspect="1" noChangeArrowheads="1"/>
            </p:cNvPicPr>
            <p:nvPr/>
          </p:nvPicPr>
          <p:blipFill>
            <a:blip r:embed="rId8"/>
            <a:srcRect/>
            <a:stretch>
              <a:fillRect/>
            </a:stretch>
          </p:blipFill>
          <p:spPr bwMode="auto">
            <a:xfrm>
              <a:off x="1344" y="2352"/>
              <a:ext cx="528" cy="342"/>
            </a:xfrm>
            <a:prstGeom prst="rect">
              <a:avLst/>
            </a:prstGeom>
            <a:noFill/>
            <a:ln w="9525">
              <a:noFill/>
              <a:miter lim="800000"/>
              <a:headEnd/>
              <a:tailEnd/>
            </a:ln>
          </p:spPr>
        </p:pic>
      </p:grpSp>
      <p:grpSp>
        <p:nvGrpSpPr>
          <p:cNvPr id="9" name="Group 25"/>
          <p:cNvGrpSpPr>
            <a:grpSpLocks/>
          </p:cNvGrpSpPr>
          <p:nvPr/>
        </p:nvGrpSpPr>
        <p:grpSpPr bwMode="auto">
          <a:xfrm>
            <a:off x="2971800" y="5105400"/>
            <a:ext cx="990600" cy="666750"/>
            <a:chOff x="1488" y="3360"/>
            <a:chExt cx="816" cy="550"/>
          </a:xfrm>
        </p:grpSpPr>
        <p:pic>
          <p:nvPicPr>
            <p:cNvPr id="87065" name="Picture 26" descr="j0285750"/>
            <p:cNvPicPr>
              <a:picLocks noChangeAspect="1" noChangeArrowheads="1"/>
            </p:cNvPicPr>
            <p:nvPr/>
          </p:nvPicPr>
          <p:blipFill>
            <a:blip r:embed="rId6"/>
            <a:srcRect/>
            <a:stretch>
              <a:fillRect/>
            </a:stretch>
          </p:blipFill>
          <p:spPr bwMode="auto">
            <a:xfrm>
              <a:off x="1488" y="3408"/>
              <a:ext cx="816" cy="502"/>
            </a:xfrm>
            <a:prstGeom prst="rect">
              <a:avLst/>
            </a:prstGeom>
            <a:noFill/>
            <a:ln w="9525">
              <a:noFill/>
              <a:miter lim="800000"/>
              <a:headEnd/>
              <a:tailEnd/>
            </a:ln>
          </p:spPr>
        </p:pic>
        <p:pic>
          <p:nvPicPr>
            <p:cNvPr id="87066" name="Picture 27" descr="bearshare"/>
            <p:cNvPicPr>
              <a:picLocks noChangeAspect="1" noChangeArrowheads="1"/>
            </p:cNvPicPr>
            <p:nvPr/>
          </p:nvPicPr>
          <p:blipFill>
            <a:blip r:embed="rId5"/>
            <a:srcRect/>
            <a:stretch>
              <a:fillRect/>
            </a:stretch>
          </p:blipFill>
          <p:spPr bwMode="auto">
            <a:xfrm>
              <a:off x="1584" y="3360"/>
              <a:ext cx="528" cy="528"/>
            </a:xfrm>
            <a:prstGeom prst="rect">
              <a:avLst/>
            </a:prstGeom>
            <a:noFill/>
            <a:ln w="9525">
              <a:noFill/>
              <a:miter lim="800000"/>
              <a:headEnd/>
              <a:tailEnd/>
            </a:ln>
          </p:spPr>
        </p:pic>
      </p:grpSp>
      <p:grpSp>
        <p:nvGrpSpPr>
          <p:cNvPr id="10" name="Group 28"/>
          <p:cNvGrpSpPr>
            <a:grpSpLocks/>
          </p:cNvGrpSpPr>
          <p:nvPr/>
        </p:nvGrpSpPr>
        <p:grpSpPr bwMode="auto">
          <a:xfrm>
            <a:off x="5562600" y="5105400"/>
            <a:ext cx="838200" cy="838200"/>
            <a:chOff x="3072" y="912"/>
            <a:chExt cx="720" cy="720"/>
          </a:xfrm>
        </p:grpSpPr>
        <p:pic>
          <p:nvPicPr>
            <p:cNvPr id="87063" name="Picture 29" descr="powermac"/>
            <p:cNvPicPr>
              <a:picLocks noChangeAspect="1" noChangeArrowheads="1"/>
            </p:cNvPicPr>
            <p:nvPr/>
          </p:nvPicPr>
          <p:blipFill>
            <a:blip r:embed="rId4"/>
            <a:srcRect/>
            <a:stretch>
              <a:fillRect/>
            </a:stretch>
          </p:blipFill>
          <p:spPr bwMode="auto">
            <a:xfrm>
              <a:off x="3072" y="912"/>
              <a:ext cx="720" cy="720"/>
            </a:xfrm>
            <a:prstGeom prst="rect">
              <a:avLst/>
            </a:prstGeom>
            <a:noFill/>
            <a:ln w="9525">
              <a:noFill/>
              <a:miter lim="800000"/>
              <a:headEnd/>
              <a:tailEnd/>
            </a:ln>
          </p:spPr>
        </p:pic>
        <p:pic>
          <p:nvPicPr>
            <p:cNvPr id="87064" name="Picture 30" descr="morpheus"/>
            <p:cNvPicPr>
              <a:picLocks noChangeAspect="1" noChangeArrowheads="1"/>
            </p:cNvPicPr>
            <p:nvPr/>
          </p:nvPicPr>
          <p:blipFill>
            <a:blip r:embed="rId8"/>
            <a:srcRect/>
            <a:stretch>
              <a:fillRect/>
            </a:stretch>
          </p:blipFill>
          <p:spPr bwMode="auto">
            <a:xfrm>
              <a:off x="3120" y="1104"/>
              <a:ext cx="528" cy="342"/>
            </a:xfrm>
            <a:prstGeom prst="rect">
              <a:avLst/>
            </a:prstGeom>
            <a:noFill/>
            <a:ln w="9525">
              <a:noFill/>
              <a:miter lim="800000"/>
              <a:headEnd/>
              <a:tailEnd/>
            </a:ln>
          </p:spPr>
        </p:pic>
      </p:grpSp>
      <p:sp>
        <p:nvSpPr>
          <p:cNvPr id="87053" name="Line 31"/>
          <p:cNvSpPr>
            <a:spLocks noChangeShapeType="1"/>
          </p:cNvSpPr>
          <p:nvPr/>
        </p:nvSpPr>
        <p:spPr bwMode="auto">
          <a:xfrm>
            <a:off x="2362200" y="2133600"/>
            <a:ext cx="842963" cy="620713"/>
          </a:xfrm>
          <a:prstGeom prst="line">
            <a:avLst/>
          </a:prstGeom>
          <a:noFill/>
          <a:ln w="28575">
            <a:solidFill>
              <a:schemeClr val="tx1"/>
            </a:solidFill>
            <a:round/>
            <a:headEnd/>
            <a:tailEnd/>
          </a:ln>
        </p:spPr>
        <p:txBody>
          <a:bodyPr/>
          <a:lstStyle/>
          <a:p>
            <a:endParaRPr lang="zh-CN" altLang="en-US"/>
          </a:p>
        </p:txBody>
      </p:sp>
      <p:sp>
        <p:nvSpPr>
          <p:cNvPr id="87054" name="Line 32"/>
          <p:cNvSpPr>
            <a:spLocks noChangeShapeType="1"/>
          </p:cNvSpPr>
          <p:nvPr/>
        </p:nvSpPr>
        <p:spPr bwMode="auto">
          <a:xfrm flipV="1">
            <a:off x="1947863" y="2990850"/>
            <a:ext cx="1193800" cy="871538"/>
          </a:xfrm>
          <a:prstGeom prst="line">
            <a:avLst/>
          </a:prstGeom>
          <a:noFill/>
          <a:ln w="28575">
            <a:solidFill>
              <a:schemeClr val="tx1"/>
            </a:solidFill>
            <a:round/>
            <a:headEnd/>
            <a:tailEnd/>
          </a:ln>
        </p:spPr>
        <p:txBody>
          <a:bodyPr/>
          <a:lstStyle/>
          <a:p>
            <a:endParaRPr lang="zh-CN" altLang="en-US"/>
          </a:p>
        </p:txBody>
      </p:sp>
      <p:sp>
        <p:nvSpPr>
          <p:cNvPr id="87055" name="Line 33"/>
          <p:cNvSpPr>
            <a:spLocks noChangeShapeType="1"/>
          </p:cNvSpPr>
          <p:nvPr/>
        </p:nvSpPr>
        <p:spPr bwMode="auto">
          <a:xfrm flipH="1">
            <a:off x="3378200" y="3124200"/>
            <a:ext cx="203200" cy="1963738"/>
          </a:xfrm>
          <a:prstGeom prst="line">
            <a:avLst/>
          </a:prstGeom>
          <a:noFill/>
          <a:ln w="28575">
            <a:solidFill>
              <a:schemeClr val="tx1"/>
            </a:solidFill>
            <a:round/>
            <a:headEnd/>
            <a:tailEnd/>
          </a:ln>
        </p:spPr>
        <p:txBody>
          <a:bodyPr/>
          <a:lstStyle/>
          <a:p>
            <a:endParaRPr lang="zh-CN" altLang="en-US"/>
          </a:p>
        </p:txBody>
      </p:sp>
      <p:sp>
        <p:nvSpPr>
          <p:cNvPr id="87056" name="Line 34"/>
          <p:cNvSpPr>
            <a:spLocks noChangeShapeType="1"/>
          </p:cNvSpPr>
          <p:nvPr/>
        </p:nvSpPr>
        <p:spPr bwMode="auto">
          <a:xfrm flipV="1">
            <a:off x="3505200" y="2133600"/>
            <a:ext cx="1752600" cy="2971800"/>
          </a:xfrm>
          <a:prstGeom prst="line">
            <a:avLst/>
          </a:prstGeom>
          <a:noFill/>
          <a:ln w="28575">
            <a:solidFill>
              <a:schemeClr val="tx1"/>
            </a:solidFill>
            <a:round/>
            <a:headEnd/>
            <a:tailEnd/>
          </a:ln>
        </p:spPr>
        <p:txBody>
          <a:bodyPr/>
          <a:lstStyle/>
          <a:p>
            <a:endParaRPr lang="zh-CN" altLang="en-US"/>
          </a:p>
        </p:txBody>
      </p:sp>
      <p:sp>
        <p:nvSpPr>
          <p:cNvPr id="87057" name="Line 35"/>
          <p:cNvSpPr>
            <a:spLocks noChangeShapeType="1"/>
          </p:cNvSpPr>
          <p:nvPr/>
        </p:nvSpPr>
        <p:spPr bwMode="auto">
          <a:xfrm>
            <a:off x="5867400" y="1905000"/>
            <a:ext cx="1295400" cy="304800"/>
          </a:xfrm>
          <a:prstGeom prst="line">
            <a:avLst/>
          </a:prstGeom>
          <a:noFill/>
          <a:ln w="28575">
            <a:solidFill>
              <a:schemeClr val="tx1"/>
            </a:solidFill>
            <a:round/>
            <a:headEnd/>
            <a:tailEnd/>
          </a:ln>
        </p:spPr>
        <p:txBody>
          <a:bodyPr/>
          <a:lstStyle/>
          <a:p>
            <a:endParaRPr lang="zh-CN" altLang="en-US"/>
          </a:p>
        </p:txBody>
      </p:sp>
      <p:sp>
        <p:nvSpPr>
          <p:cNvPr id="87058" name="Line 36"/>
          <p:cNvSpPr>
            <a:spLocks noChangeShapeType="1"/>
          </p:cNvSpPr>
          <p:nvPr/>
        </p:nvSpPr>
        <p:spPr bwMode="auto">
          <a:xfrm>
            <a:off x="5791200" y="2286000"/>
            <a:ext cx="990600" cy="1524000"/>
          </a:xfrm>
          <a:prstGeom prst="line">
            <a:avLst/>
          </a:prstGeom>
          <a:noFill/>
          <a:ln w="28575">
            <a:solidFill>
              <a:schemeClr val="tx1"/>
            </a:solidFill>
            <a:round/>
            <a:headEnd/>
            <a:tailEnd/>
          </a:ln>
        </p:spPr>
        <p:txBody>
          <a:bodyPr/>
          <a:lstStyle/>
          <a:p>
            <a:endParaRPr lang="zh-CN" altLang="en-US"/>
          </a:p>
        </p:txBody>
      </p:sp>
      <p:sp>
        <p:nvSpPr>
          <p:cNvPr id="87059" name="Line 37"/>
          <p:cNvSpPr>
            <a:spLocks noChangeShapeType="1"/>
          </p:cNvSpPr>
          <p:nvPr/>
        </p:nvSpPr>
        <p:spPr bwMode="auto">
          <a:xfrm>
            <a:off x="4038600" y="5486400"/>
            <a:ext cx="1524000" cy="0"/>
          </a:xfrm>
          <a:prstGeom prst="line">
            <a:avLst/>
          </a:prstGeom>
          <a:noFill/>
          <a:ln w="28575">
            <a:solidFill>
              <a:schemeClr val="tx1"/>
            </a:solidFill>
            <a:round/>
            <a:headEnd/>
            <a:tailEnd/>
          </a:ln>
        </p:spPr>
        <p:txBody>
          <a:bodyPr/>
          <a:lstStyle/>
          <a:p>
            <a:endParaRPr lang="zh-CN" altLang="en-US"/>
          </a:p>
        </p:txBody>
      </p:sp>
      <p:sp>
        <p:nvSpPr>
          <p:cNvPr id="87060" name="Line 38"/>
          <p:cNvSpPr>
            <a:spLocks noChangeShapeType="1"/>
          </p:cNvSpPr>
          <p:nvPr/>
        </p:nvSpPr>
        <p:spPr bwMode="auto">
          <a:xfrm flipV="1">
            <a:off x="3886200" y="4343400"/>
            <a:ext cx="1066800" cy="914400"/>
          </a:xfrm>
          <a:prstGeom prst="line">
            <a:avLst/>
          </a:prstGeom>
          <a:noFill/>
          <a:ln w="28575">
            <a:solidFill>
              <a:schemeClr val="tx1"/>
            </a:solidFill>
            <a:round/>
            <a:headEnd/>
            <a:tailEnd/>
          </a:ln>
        </p:spPr>
        <p:txBody>
          <a:bodyPr/>
          <a:lstStyle/>
          <a:p>
            <a:endParaRPr lang="zh-CN" altLang="en-US"/>
          </a:p>
        </p:txBody>
      </p:sp>
      <p:sp>
        <p:nvSpPr>
          <p:cNvPr id="87061" name="Line 39"/>
          <p:cNvSpPr>
            <a:spLocks noChangeShapeType="1"/>
          </p:cNvSpPr>
          <p:nvPr/>
        </p:nvSpPr>
        <p:spPr bwMode="auto">
          <a:xfrm>
            <a:off x="5524500" y="4043363"/>
            <a:ext cx="981075" cy="138112"/>
          </a:xfrm>
          <a:prstGeom prst="line">
            <a:avLst/>
          </a:prstGeom>
          <a:noFill/>
          <a:ln w="28575">
            <a:solidFill>
              <a:schemeClr val="tx1"/>
            </a:solidFill>
            <a:round/>
            <a:headEnd/>
            <a:tailEnd/>
          </a:ln>
        </p:spPr>
        <p:txBody>
          <a:bodyPr/>
          <a:lstStyle/>
          <a:p>
            <a:endParaRPr lang="zh-CN" altLang="en-US"/>
          </a:p>
        </p:txBody>
      </p:sp>
      <p:sp>
        <p:nvSpPr>
          <p:cNvPr id="87062" name="Line 40"/>
          <p:cNvSpPr>
            <a:spLocks noChangeShapeType="1"/>
          </p:cNvSpPr>
          <p:nvPr/>
        </p:nvSpPr>
        <p:spPr bwMode="auto">
          <a:xfrm>
            <a:off x="5448300" y="4500563"/>
            <a:ext cx="333375" cy="661987"/>
          </a:xfrm>
          <a:prstGeom prst="line">
            <a:avLst/>
          </a:prstGeom>
          <a:noFill/>
          <a:ln w="28575">
            <a:solidFill>
              <a:schemeClr val="tx1"/>
            </a:solidFill>
            <a:round/>
            <a:headEnd/>
            <a:tailEnd/>
          </a:ln>
        </p:spPr>
        <p:txBody>
          <a:bodyPr/>
          <a:lstStyle/>
          <a:p>
            <a:endParaRPr lang="zh-CN" altLang="en-US"/>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76400" y="1752600"/>
            <a:ext cx="6477000" cy="4038600"/>
            <a:chOff x="1056" y="1104"/>
            <a:chExt cx="4080" cy="2544"/>
          </a:xfrm>
        </p:grpSpPr>
        <p:pic>
          <p:nvPicPr>
            <p:cNvPr id="73754" name="Picture 3" descr="j0285750"/>
            <p:cNvPicPr>
              <a:picLocks noChangeAspect="1" noChangeArrowheads="1"/>
            </p:cNvPicPr>
            <p:nvPr/>
          </p:nvPicPr>
          <p:blipFill>
            <a:blip r:embed="rId3"/>
            <a:srcRect/>
            <a:stretch>
              <a:fillRect/>
            </a:stretch>
          </p:blipFill>
          <p:spPr bwMode="auto">
            <a:xfrm>
              <a:off x="1104" y="1488"/>
              <a:ext cx="960" cy="591"/>
            </a:xfrm>
            <a:prstGeom prst="rect">
              <a:avLst/>
            </a:prstGeom>
            <a:noFill/>
            <a:ln w="9525">
              <a:noFill/>
              <a:miter lim="800000"/>
              <a:headEnd/>
              <a:tailEnd/>
            </a:ln>
          </p:spPr>
        </p:pic>
        <p:pic>
          <p:nvPicPr>
            <p:cNvPr id="73755" name="Picture 4" descr="j0285758[1]"/>
            <p:cNvPicPr>
              <a:picLocks noChangeAspect="1" noChangeArrowheads="1"/>
            </p:cNvPicPr>
            <p:nvPr/>
          </p:nvPicPr>
          <p:blipFill>
            <a:blip r:embed="rId4"/>
            <a:srcRect/>
            <a:stretch>
              <a:fillRect/>
            </a:stretch>
          </p:blipFill>
          <p:spPr bwMode="auto">
            <a:xfrm>
              <a:off x="2976" y="2880"/>
              <a:ext cx="720" cy="671"/>
            </a:xfrm>
            <a:prstGeom prst="rect">
              <a:avLst/>
            </a:prstGeom>
            <a:noFill/>
            <a:ln w="9525">
              <a:noFill/>
              <a:miter lim="800000"/>
              <a:headEnd/>
              <a:tailEnd/>
            </a:ln>
          </p:spPr>
        </p:pic>
        <p:pic>
          <p:nvPicPr>
            <p:cNvPr id="73756" name="Picture 5" descr="powermac"/>
            <p:cNvPicPr>
              <a:picLocks noChangeAspect="1" noChangeArrowheads="1"/>
            </p:cNvPicPr>
            <p:nvPr/>
          </p:nvPicPr>
          <p:blipFill>
            <a:blip r:embed="rId5"/>
            <a:srcRect/>
            <a:stretch>
              <a:fillRect/>
            </a:stretch>
          </p:blipFill>
          <p:spPr bwMode="auto">
            <a:xfrm>
              <a:off x="1056" y="2832"/>
              <a:ext cx="816" cy="816"/>
            </a:xfrm>
            <a:prstGeom prst="rect">
              <a:avLst/>
            </a:prstGeom>
            <a:noFill/>
            <a:ln w="9525">
              <a:noFill/>
              <a:miter lim="800000"/>
              <a:headEnd/>
              <a:tailEnd/>
            </a:ln>
          </p:spPr>
        </p:pic>
        <p:pic>
          <p:nvPicPr>
            <p:cNvPr id="73757" name="Picture 6" descr="j0285750"/>
            <p:cNvPicPr>
              <a:picLocks noChangeAspect="1" noChangeArrowheads="1"/>
            </p:cNvPicPr>
            <p:nvPr/>
          </p:nvPicPr>
          <p:blipFill>
            <a:blip r:embed="rId3"/>
            <a:srcRect/>
            <a:stretch>
              <a:fillRect/>
            </a:stretch>
          </p:blipFill>
          <p:spPr bwMode="auto">
            <a:xfrm>
              <a:off x="4176" y="2352"/>
              <a:ext cx="960" cy="591"/>
            </a:xfrm>
            <a:prstGeom prst="rect">
              <a:avLst/>
            </a:prstGeom>
            <a:noFill/>
            <a:ln w="9525">
              <a:noFill/>
              <a:miter lim="800000"/>
              <a:headEnd/>
              <a:tailEnd/>
            </a:ln>
          </p:spPr>
        </p:pic>
        <p:pic>
          <p:nvPicPr>
            <p:cNvPr id="73758" name="Picture 7" descr="powermac"/>
            <p:cNvPicPr>
              <a:picLocks noChangeAspect="1" noChangeArrowheads="1"/>
            </p:cNvPicPr>
            <p:nvPr/>
          </p:nvPicPr>
          <p:blipFill>
            <a:blip r:embed="rId5"/>
            <a:srcRect/>
            <a:stretch>
              <a:fillRect/>
            </a:stretch>
          </p:blipFill>
          <p:spPr bwMode="auto">
            <a:xfrm>
              <a:off x="2448" y="1728"/>
              <a:ext cx="816" cy="816"/>
            </a:xfrm>
            <a:prstGeom prst="rect">
              <a:avLst/>
            </a:prstGeom>
            <a:noFill/>
            <a:ln w="9525">
              <a:noFill/>
              <a:miter lim="800000"/>
              <a:headEnd/>
              <a:tailEnd/>
            </a:ln>
          </p:spPr>
        </p:pic>
        <p:pic>
          <p:nvPicPr>
            <p:cNvPr id="73759" name="Picture 8" descr="j0285758[1]"/>
            <p:cNvPicPr>
              <a:picLocks noChangeAspect="1" noChangeArrowheads="1"/>
            </p:cNvPicPr>
            <p:nvPr/>
          </p:nvPicPr>
          <p:blipFill>
            <a:blip r:embed="rId4"/>
            <a:srcRect/>
            <a:stretch>
              <a:fillRect/>
            </a:stretch>
          </p:blipFill>
          <p:spPr bwMode="auto">
            <a:xfrm>
              <a:off x="3936" y="1104"/>
              <a:ext cx="720" cy="671"/>
            </a:xfrm>
            <a:prstGeom prst="rect">
              <a:avLst/>
            </a:prstGeom>
            <a:noFill/>
            <a:ln w="9525">
              <a:noFill/>
              <a:miter lim="800000"/>
              <a:headEnd/>
              <a:tailEnd/>
            </a:ln>
          </p:spPr>
        </p:pic>
      </p:grpSp>
      <p:sp>
        <p:nvSpPr>
          <p:cNvPr id="73731" name="Rectangle 9"/>
          <p:cNvSpPr>
            <a:spLocks noGrp="1" noChangeArrowheads="1"/>
          </p:cNvSpPr>
          <p:nvPr>
            <p:ph type="title"/>
          </p:nvPr>
        </p:nvSpPr>
        <p:spPr/>
        <p:txBody>
          <a:bodyPr/>
          <a:lstStyle/>
          <a:p>
            <a:pPr eaLnBrk="1" hangingPunct="1"/>
            <a:r>
              <a:rPr lang="en-US" altLang="zh-CN" sz="3200" smtClean="0">
                <a:ea typeface="SimSun" pitchFamily="2" charset="-122"/>
              </a:rPr>
              <a:t>TTL/Hops Example</a:t>
            </a:r>
          </a:p>
        </p:txBody>
      </p:sp>
      <p:pic>
        <p:nvPicPr>
          <p:cNvPr id="402456" name="Picture 24" descr="packet"/>
          <p:cNvPicPr>
            <a:picLocks noGrp="1" noChangeAspect="1" noChangeArrowheads="1"/>
          </p:cNvPicPr>
          <p:nvPr>
            <p:ph idx="4294967295"/>
          </p:nvPr>
        </p:nvPicPr>
        <p:blipFill>
          <a:blip r:embed="rId6"/>
          <a:srcRect/>
          <a:stretch>
            <a:fillRect/>
          </a:stretch>
        </p:blipFill>
        <p:spPr>
          <a:xfrm>
            <a:off x="0" y="4710113"/>
            <a:ext cx="639763" cy="700087"/>
          </a:xfrm>
          <a:noFill/>
        </p:spPr>
      </p:pic>
      <p:pic>
        <p:nvPicPr>
          <p:cNvPr id="73732" name="Picture 10" descr="bearshare"/>
          <p:cNvPicPr>
            <a:picLocks noChangeAspect="1" noChangeArrowheads="1"/>
          </p:cNvPicPr>
          <p:nvPr/>
        </p:nvPicPr>
        <p:blipFill>
          <a:blip r:embed="rId7"/>
          <a:srcRect/>
          <a:stretch>
            <a:fillRect/>
          </a:stretch>
        </p:blipFill>
        <p:spPr bwMode="auto">
          <a:xfrm>
            <a:off x="7543800" y="-2133600"/>
            <a:ext cx="476250" cy="476250"/>
          </a:xfrm>
          <a:prstGeom prst="rect">
            <a:avLst/>
          </a:prstGeom>
          <a:noFill/>
          <a:ln w="9525">
            <a:noFill/>
            <a:miter lim="800000"/>
            <a:headEnd/>
            <a:tailEnd/>
          </a:ln>
        </p:spPr>
      </p:pic>
      <p:pic>
        <p:nvPicPr>
          <p:cNvPr id="73733" name="Picture 11" descr="bearshare"/>
          <p:cNvPicPr>
            <a:picLocks noChangeAspect="1" noChangeArrowheads="1"/>
          </p:cNvPicPr>
          <p:nvPr/>
        </p:nvPicPr>
        <p:blipFill>
          <a:blip r:embed="rId7"/>
          <a:srcRect/>
          <a:stretch>
            <a:fillRect/>
          </a:stretch>
        </p:blipFill>
        <p:spPr bwMode="auto">
          <a:xfrm>
            <a:off x="1828800" y="4724400"/>
            <a:ext cx="838200" cy="838200"/>
          </a:xfrm>
          <a:prstGeom prst="rect">
            <a:avLst/>
          </a:prstGeom>
          <a:noFill/>
          <a:ln w="9525">
            <a:noFill/>
            <a:miter lim="800000"/>
            <a:headEnd/>
            <a:tailEnd/>
          </a:ln>
        </p:spPr>
      </p:pic>
      <p:pic>
        <p:nvPicPr>
          <p:cNvPr id="73734" name="Picture 12" descr="morpheus"/>
          <p:cNvPicPr>
            <a:picLocks noChangeAspect="1" noChangeArrowheads="1"/>
          </p:cNvPicPr>
          <p:nvPr/>
        </p:nvPicPr>
        <p:blipFill>
          <a:blip r:embed="rId8"/>
          <a:srcRect/>
          <a:stretch>
            <a:fillRect/>
          </a:stretch>
        </p:blipFill>
        <p:spPr bwMode="auto">
          <a:xfrm>
            <a:off x="1905000" y="2438400"/>
            <a:ext cx="990600" cy="642938"/>
          </a:xfrm>
          <a:prstGeom prst="rect">
            <a:avLst/>
          </a:prstGeom>
          <a:noFill/>
          <a:ln w="9525">
            <a:noFill/>
            <a:miter lim="800000"/>
            <a:headEnd/>
            <a:tailEnd/>
          </a:ln>
        </p:spPr>
      </p:pic>
      <p:pic>
        <p:nvPicPr>
          <p:cNvPr id="73735" name="Picture 13" descr="morpheus"/>
          <p:cNvPicPr>
            <a:picLocks noChangeAspect="1" noChangeArrowheads="1"/>
          </p:cNvPicPr>
          <p:nvPr/>
        </p:nvPicPr>
        <p:blipFill>
          <a:blip r:embed="rId8"/>
          <a:srcRect/>
          <a:stretch>
            <a:fillRect/>
          </a:stretch>
        </p:blipFill>
        <p:spPr bwMode="auto">
          <a:xfrm>
            <a:off x="6705600" y="3810000"/>
            <a:ext cx="990600" cy="642938"/>
          </a:xfrm>
          <a:prstGeom prst="rect">
            <a:avLst/>
          </a:prstGeom>
          <a:noFill/>
          <a:ln w="9525">
            <a:noFill/>
            <a:miter lim="800000"/>
            <a:headEnd/>
            <a:tailEnd/>
          </a:ln>
        </p:spPr>
      </p:pic>
      <p:pic>
        <p:nvPicPr>
          <p:cNvPr id="73736" name="Picture 14" descr="morpheus"/>
          <p:cNvPicPr>
            <a:picLocks noChangeAspect="1" noChangeArrowheads="1"/>
          </p:cNvPicPr>
          <p:nvPr/>
        </p:nvPicPr>
        <p:blipFill>
          <a:blip r:embed="rId8"/>
          <a:srcRect/>
          <a:stretch>
            <a:fillRect/>
          </a:stretch>
        </p:blipFill>
        <p:spPr bwMode="auto">
          <a:xfrm>
            <a:off x="4800600" y="4724400"/>
            <a:ext cx="990600" cy="642938"/>
          </a:xfrm>
          <a:prstGeom prst="rect">
            <a:avLst/>
          </a:prstGeom>
          <a:noFill/>
          <a:ln w="9525">
            <a:noFill/>
            <a:miter lim="800000"/>
            <a:headEnd/>
            <a:tailEnd/>
          </a:ln>
        </p:spPr>
      </p:pic>
      <p:pic>
        <p:nvPicPr>
          <p:cNvPr id="73737" name="Picture 15" descr="bearshare"/>
          <p:cNvPicPr>
            <a:picLocks noChangeAspect="1" noChangeArrowheads="1"/>
          </p:cNvPicPr>
          <p:nvPr/>
        </p:nvPicPr>
        <p:blipFill>
          <a:blip r:embed="rId7"/>
          <a:srcRect/>
          <a:stretch>
            <a:fillRect/>
          </a:stretch>
        </p:blipFill>
        <p:spPr bwMode="auto">
          <a:xfrm>
            <a:off x="6400800" y="1752600"/>
            <a:ext cx="838200" cy="838200"/>
          </a:xfrm>
          <a:prstGeom prst="rect">
            <a:avLst/>
          </a:prstGeom>
          <a:noFill/>
          <a:ln w="9525">
            <a:noFill/>
            <a:miter lim="800000"/>
            <a:headEnd/>
            <a:tailEnd/>
          </a:ln>
        </p:spPr>
      </p:pic>
      <p:pic>
        <p:nvPicPr>
          <p:cNvPr id="73738" name="Picture 16" descr="morpheus"/>
          <p:cNvPicPr>
            <a:picLocks noChangeAspect="1" noChangeArrowheads="1"/>
          </p:cNvPicPr>
          <p:nvPr/>
        </p:nvPicPr>
        <p:blipFill>
          <a:blip r:embed="rId8"/>
          <a:srcRect/>
          <a:stretch>
            <a:fillRect/>
          </a:stretch>
        </p:blipFill>
        <p:spPr bwMode="auto">
          <a:xfrm>
            <a:off x="3962400" y="3048000"/>
            <a:ext cx="990600" cy="642938"/>
          </a:xfrm>
          <a:prstGeom prst="rect">
            <a:avLst/>
          </a:prstGeom>
          <a:noFill/>
          <a:ln w="9525">
            <a:noFill/>
            <a:miter lim="800000"/>
            <a:headEnd/>
            <a:tailEnd/>
          </a:ln>
        </p:spPr>
      </p:pic>
      <p:sp>
        <p:nvSpPr>
          <p:cNvPr id="73739" name="Line 17"/>
          <p:cNvSpPr>
            <a:spLocks noChangeShapeType="1"/>
          </p:cNvSpPr>
          <p:nvPr/>
        </p:nvSpPr>
        <p:spPr bwMode="auto">
          <a:xfrm flipH="1">
            <a:off x="2133600" y="3352800"/>
            <a:ext cx="228600" cy="1295400"/>
          </a:xfrm>
          <a:prstGeom prst="line">
            <a:avLst/>
          </a:prstGeom>
          <a:noFill/>
          <a:ln w="28575">
            <a:solidFill>
              <a:schemeClr val="tx1"/>
            </a:solidFill>
            <a:round/>
            <a:headEnd/>
            <a:tailEnd/>
          </a:ln>
        </p:spPr>
        <p:txBody>
          <a:bodyPr/>
          <a:lstStyle/>
          <a:p>
            <a:endParaRPr lang="zh-CN" altLang="en-US"/>
          </a:p>
        </p:txBody>
      </p:sp>
      <p:sp>
        <p:nvSpPr>
          <p:cNvPr id="73740" name="Line 18"/>
          <p:cNvSpPr>
            <a:spLocks noChangeShapeType="1"/>
          </p:cNvSpPr>
          <p:nvPr/>
        </p:nvSpPr>
        <p:spPr bwMode="auto">
          <a:xfrm>
            <a:off x="2590800" y="5105400"/>
            <a:ext cx="2133600" cy="0"/>
          </a:xfrm>
          <a:prstGeom prst="line">
            <a:avLst/>
          </a:prstGeom>
          <a:noFill/>
          <a:ln w="28575">
            <a:solidFill>
              <a:schemeClr val="tx1"/>
            </a:solidFill>
            <a:round/>
            <a:headEnd/>
            <a:tailEnd/>
          </a:ln>
        </p:spPr>
        <p:txBody>
          <a:bodyPr/>
          <a:lstStyle/>
          <a:p>
            <a:endParaRPr lang="zh-CN" altLang="en-US"/>
          </a:p>
        </p:txBody>
      </p:sp>
      <p:sp>
        <p:nvSpPr>
          <p:cNvPr id="73741" name="Line 19"/>
          <p:cNvSpPr>
            <a:spLocks noChangeShapeType="1"/>
          </p:cNvSpPr>
          <p:nvPr/>
        </p:nvSpPr>
        <p:spPr bwMode="auto">
          <a:xfrm>
            <a:off x="4724400" y="3810000"/>
            <a:ext cx="228600" cy="685800"/>
          </a:xfrm>
          <a:prstGeom prst="line">
            <a:avLst/>
          </a:prstGeom>
          <a:noFill/>
          <a:ln w="28575">
            <a:solidFill>
              <a:schemeClr val="tx1"/>
            </a:solidFill>
            <a:round/>
            <a:headEnd/>
            <a:tailEnd/>
          </a:ln>
        </p:spPr>
        <p:txBody>
          <a:bodyPr/>
          <a:lstStyle/>
          <a:p>
            <a:endParaRPr lang="zh-CN" altLang="en-US"/>
          </a:p>
        </p:txBody>
      </p:sp>
      <p:sp>
        <p:nvSpPr>
          <p:cNvPr id="73742" name="Line 20"/>
          <p:cNvSpPr>
            <a:spLocks noChangeShapeType="1"/>
          </p:cNvSpPr>
          <p:nvPr/>
        </p:nvSpPr>
        <p:spPr bwMode="auto">
          <a:xfrm flipV="1">
            <a:off x="4953000" y="2590800"/>
            <a:ext cx="1447800" cy="685800"/>
          </a:xfrm>
          <a:prstGeom prst="line">
            <a:avLst/>
          </a:prstGeom>
          <a:noFill/>
          <a:ln w="28575">
            <a:solidFill>
              <a:schemeClr val="tx1"/>
            </a:solidFill>
            <a:round/>
            <a:headEnd/>
            <a:tailEnd/>
          </a:ln>
        </p:spPr>
        <p:txBody>
          <a:bodyPr/>
          <a:lstStyle/>
          <a:p>
            <a:endParaRPr lang="zh-CN" altLang="en-US"/>
          </a:p>
        </p:txBody>
      </p:sp>
      <p:sp>
        <p:nvSpPr>
          <p:cNvPr id="73743" name="Line 21"/>
          <p:cNvSpPr>
            <a:spLocks noChangeShapeType="1"/>
          </p:cNvSpPr>
          <p:nvPr/>
        </p:nvSpPr>
        <p:spPr bwMode="auto">
          <a:xfrm>
            <a:off x="6858000" y="2895600"/>
            <a:ext cx="76200" cy="914400"/>
          </a:xfrm>
          <a:prstGeom prst="line">
            <a:avLst/>
          </a:prstGeom>
          <a:noFill/>
          <a:ln w="28575">
            <a:solidFill>
              <a:schemeClr val="tx1"/>
            </a:solidFill>
            <a:round/>
            <a:headEnd/>
            <a:tailEnd/>
          </a:ln>
        </p:spPr>
        <p:txBody>
          <a:bodyPr/>
          <a:lstStyle/>
          <a:p>
            <a:endParaRPr lang="zh-CN" altLang="en-US"/>
          </a:p>
        </p:txBody>
      </p:sp>
      <p:pic>
        <p:nvPicPr>
          <p:cNvPr id="402454" name="Picture 22" descr="packet"/>
          <p:cNvPicPr>
            <a:picLocks noChangeAspect="1" noChangeArrowheads="1"/>
          </p:cNvPicPr>
          <p:nvPr/>
        </p:nvPicPr>
        <p:blipFill>
          <a:blip r:embed="rId6"/>
          <a:srcRect/>
          <a:stretch>
            <a:fillRect/>
          </a:stretch>
        </p:blipFill>
        <p:spPr bwMode="auto">
          <a:xfrm>
            <a:off x="2057400" y="3124200"/>
            <a:ext cx="657225" cy="638175"/>
          </a:xfrm>
          <a:prstGeom prst="rect">
            <a:avLst/>
          </a:prstGeom>
          <a:noFill/>
          <a:ln w="9525">
            <a:noFill/>
            <a:miter lim="800000"/>
            <a:headEnd/>
            <a:tailEnd/>
          </a:ln>
        </p:spPr>
      </p:pic>
      <p:sp>
        <p:nvSpPr>
          <p:cNvPr id="402455" name="Text Box 23"/>
          <p:cNvSpPr txBox="1">
            <a:spLocks noChangeArrowheads="1"/>
          </p:cNvSpPr>
          <p:nvPr/>
        </p:nvSpPr>
        <p:spPr bwMode="auto">
          <a:xfrm>
            <a:off x="2514600" y="3810000"/>
            <a:ext cx="1524000" cy="641350"/>
          </a:xfrm>
          <a:prstGeom prst="rect">
            <a:avLst/>
          </a:prstGeom>
          <a:noFill/>
          <a:ln w="9525">
            <a:noFill/>
            <a:miter lim="800000"/>
            <a:headEnd/>
            <a:tailEnd/>
          </a:ln>
        </p:spPr>
        <p:txBody>
          <a:bodyPr>
            <a:spAutoFit/>
          </a:bodyPr>
          <a:lstStyle/>
          <a:p>
            <a:r>
              <a:rPr lang="en-US" altLang="zh-CN"/>
              <a:t>TTL = 7</a:t>
            </a:r>
          </a:p>
          <a:p>
            <a:r>
              <a:rPr lang="en-US" altLang="zh-CN"/>
              <a:t>Hops = 0</a:t>
            </a:r>
          </a:p>
        </p:txBody>
      </p:sp>
      <p:sp>
        <p:nvSpPr>
          <p:cNvPr id="402457" name="Text Box 25"/>
          <p:cNvSpPr txBox="1">
            <a:spLocks noChangeArrowheads="1"/>
          </p:cNvSpPr>
          <p:nvPr/>
        </p:nvSpPr>
        <p:spPr bwMode="auto">
          <a:xfrm>
            <a:off x="3200400" y="5257800"/>
            <a:ext cx="1524000" cy="641350"/>
          </a:xfrm>
          <a:prstGeom prst="rect">
            <a:avLst/>
          </a:prstGeom>
          <a:noFill/>
          <a:ln w="9525">
            <a:noFill/>
            <a:miter lim="800000"/>
            <a:headEnd/>
            <a:tailEnd/>
          </a:ln>
        </p:spPr>
        <p:txBody>
          <a:bodyPr>
            <a:spAutoFit/>
          </a:bodyPr>
          <a:lstStyle/>
          <a:p>
            <a:r>
              <a:rPr lang="en-US" altLang="zh-CN"/>
              <a:t>TTL = 6</a:t>
            </a:r>
          </a:p>
          <a:p>
            <a:r>
              <a:rPr lang="en-US" altLang="zh-CN"/>
              <a:t>Hops = 1</a:t>
            </a:r>
          </a:p>
        </p:txBody>
      </p:sp>
      <p:pic>
        <p:nvPicPr>
          <p:cNvPr id="402458" name="Picture 26" descr="packet"/>
          <p:cNvPicPr>
            <a:picLocks noChangeAspect="1" noChangeArrowheads="1"/>
          </p:cNvPicPr>
          <p:nvPr/>
        </p:nvPicPr>
        <p:blipFill>
          <a:blip r:embed="rId6"/>
          <a:srcRect/>
          <a:stretch>
            <a:fillRect/>
          </a:stretch>
        </p:blipFill>
        <p:spPr bwMode="auto">
          <a:xfrm>
            <a:off x="4648200" y="4191000"/>
            <a:ext cx="657225" cy="638175"/>
          </a:xfrm>
          <a:prstGeom prst="rect">
            <a:avLst/>
          </a:prstGeom>
          <a:noFill/>
          <a:ln w="9525">
            <a:noFill/>
            <a:miter lim="800000"/>
            <a:headEnd/>
            <a:tailEnd/>
          </a:ln>
        </p:spPr>
      </p:pic>
      <p:sp>
        <p:nvSpPr>
          <p:cNvPr id="402459" name="Text Box 27"/>
          <p:cNvSpPr txBox="1">
            <a:spLocks noChangeArrowheads="1"/>
          </p:cNvSpPr>
          <p:nvPr/>
        </p:nvSpPr>
        <p:spPr bwMode="auto">
          <a:xfrm>
            <a:off x="5029200" y="3733800"/>
            <a:ext cx="1524000" cy="641350"/>
          </a:xfrm>
          <a:prstGeom prst="rect">
            <a:avLst/>
          </a:prstGeom>
          <a:noFill/>
          <a:ln w="9525">
            <a:noFill/>
            <a:miter lim="800000"/>
            <a:headEnd/>
            <a:tailEnd/>
          </a:ln>
        </p:spPr>
        <p:txBody>
          <a:bodyPr>
            <a:spAutoFit/>
          </a:bodyPr>
          <a:lstStyle/>
          <a:p>
            <a:r>
              <a:rPr lang="en-US" altLang="zh-CN"/>
              <a:t>TTL = 5</a:t>
            </a:r>
          </a:p>
          <a:p>
            <a:r>
              <a:rPr lang="en-US" altLang="zh-CN"/>
              <a:t>Hops = 2</a:t>
            </a:r>
          </a:p>
        </p:txBody>
      </p:sp>
      <p:pic>
        <p:nvPicPr>
          <p:cNvPr id="402460" name="Picture 28" descr="packet"/>
          <p:cNvPicPr>
            <a:picLocks noChangeAspect="1" noChangeArrowheads="1"/>
          </p:cNvPicPr>
          <p:nvPr/>
        </p:nvPicPr>
        <p:blipFill>
          <a:blip r:embed="rId6"/>
          <a:srcRect/>
          <a:stretch>
            <a:fillRect/>
          </a:stretch>
        </p:blipFill>
        <p:spPr bwMode="auto">
          <a:xfrm>
            <a:off x="4648200" y="2895600"/>
            <a:ext cx="657225" cy="638175"/>
          </a:xfrm>
          <a:prstGeom prst="rect">
            <a:avLst/>
          </a:prstGeom>
          <a:noFill/>
          <a:ln w="9525">
            <a:noFill/>
            <a:miter lim="800000"/>
            <a:headEnd/>
            <a:tailEnd/>
          </a:ln>
        </p:spPr>
      </p:pic>
      <p:sp>
        <p:nvSpPr>
          <p:cNvPr id="402461" name="Text Box 29"/>
          <p:cNvSpPr txBox="1">
            <a:spLocks noChangeArrowheads="1"/>
          </p:cNvSpPr>
          <p:nvPr/>
        </p:nvSpPr>
        <p:spPr bwMode="auto">
          <a:xfrm>
            <a:off x="5715000" y="3200400"/>
            <a:ext cx="1524000" cy="641350"/>
          </a:xfrm>
          <a:prstGeom prst="rect">
            <a:avLst/>
          </a:prstGeom>
          <a:noFill/>
          <a:ln w="9525">
            <a:noFill/>
            <a:miter lim="800000"/>
            <a:headEnd/>
            <a:tailEnd/>
          </a:ln>
        </p:spPr>
        <p:txBody>
          <a:bodyPr>
            <a:spAutoFit/>
          </a:bodyPr>
          <a:lstStyle/>
          <a:p>
            <a:r>
              <a:rPr lang="en-US" altLang="zh-CN"/>
              <a:t>TTL = 4</a:t>
            </a:r>
          </a:p>
          <a:p>
            <a:r>
              <a:rPr lang="en-US" altLang="zh-CN"/>
              <a:t>Hops = 3</a:t>
            </a:r>
          </a:p>
        </p:txBody>
      </p:sp>
      <p:pic>
        <p:nvPicPr>
          <p:cNvPr id="402462" name="Picture 30" descr="packet"/>
          <p:cNvPicPr>
            <a:picLocks noChangeAspect="1" noChangeArrowheads="1"/>
          </p:cNvPicPr>
          <p:nvPr/>
        </p:nvPicPr>
        <p:blipFill>
          <a:blip r:embed="rId6"/>
          <a:srcRect/>
          <a:stretch>
            <a:fillRect/>
          </a:stretch>
        </p:blipFill>
        <p:spPr bwMode="auto">
          <a:xfrm>
            <a:off x="6553200" y="2590800"/>
            <a:ext cx="657225" cy="638175"/>
          </a:xfrm>
          <a:prstGeom prst="rect">
            <a:avLst/>
          </a:prstGeom>
          <a:noFill/>
          <a:ln w="9525">
            <a:noFill/>
            <a:miter lim="800000"/>
            <a:headEnd/>
            <a:tailEnd/>
          </a:ln>
        </p:spPr>
      </p:pic>
      <p:sp>
        <p:nvSpPr>
          <p:cNvPr id="402463" name="Text Box 31"/>
          <p:cNvSpPr txBox="1">
            <a:spLocks noChangeArrowheads="1"/>
          </p:cNvSpPr>
          <p:nvPr/>
        </p:nvSpPr>
        <p:spPr bwMode="auto">
          <a:xfrm>
            <a:off x="7162800" y="2971800"/>
            <a:ext cx="1524000" cy="641350"/>
          </a:xfrm>
          <a:prstGeom prst="rect">
            <a:avLst/>
          </a:prstGeom>
          <a:noFill/>
          <a:ln w="9525">
            <a:noFill/>
            <a:miter lim="800000"/>
            <a:headEnd/>
            <a:tailEnd/>
          </a:ln>
        </p:spPr>
        <p:txBody>
          <a:bodyPr>
            <a:spAutoFit/>
          </a:bodyPr>
          <a:lstStyle/>
          <a:p>
            <a:r>
              <a:rPr lang="en-US" altLang="zh-CN"/>
              <a:t>TTL = 3</a:t>
            </a:r>
          </a:p>
          <a:p>
            <a:r>
              <a:rPr lang="en-US" altLang="zh-CN"/>
              <a:t>Hops = 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2"/>
                                        </p:tgtEl>
                                        <p:attrNameLst>
                                          <p:attrName>style.opacity</p:attrName>
                                        </p:attrNameLst>
                                      </p:cBhvr>
                                      <p:to>
                                        <p:strVal val="1.0"/>
                                      </p:to>
                                    </p:set>
                                    <p:animEffect filter="image" prLst="opacity: 1.0">
                                      <p:cBhvr rctx="IE">
                                        <p:cTn id="7" dur="indefinite"/>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02454"/>
                                        </p:tgtEl>
                                        <p:attrNameLst>
                                          <p:attrName>style.visibility</p:attrName>
                                        </p:attrNameLst>
                                      </p:cBhvr>
                                      <p:to>
                                        <p:strVal val="visible"/>
                                      </p:to>
                                    </p:set>
                                    <p:animEffect transition="in" filter="dissolve">
                                      <p:cBhvr>
                                        <p:cTn id="12" dur="500"/>
                                        <p:tgtEl>
                                          <p:spTgt spid="40245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02455"/>
                                        </p:tgtEl>
                                        <p:attrNameLst>
                                          <p:attrName>style.visibility</p:attrName>
                                        </p:attrNameLst>
                                      </p:cBhvr>
                                      <p:to>
                                        <p:strVal val="visible"/>
                                      </p:to>
                                    </p:set>
                                    <p:animEffect transition="in" filter="dissolve">
                                      <p:cBhvr>
                                        <p:cTn id="15" dur="500"/>
                                        <p:tgtEl>
                                          <p:spTgt spid="402455"/>
                                        </p:tgtEl>
                                      </p:cBhvr>
                                    </p:animEffect>
                                  </p:childTnLst>
                                </p:cTn>
                              </p:par>
                            </p:childTnLst>
                          </p:cTn>
                        </p:par>
                        <p:par>
                          <p:cTn id="16" fill="hold">
                            <p:stCondLst>
                              <p:cond delay="500"/>
                            </p:stCondLst>
                            <p:childTnLst>
                              <p:par>
                                <p:cTn id="17" presetID="0" presetClass="path" presetSubtype="0" accel="50000" decel="50000" fill="hold" nodeType="afterEffect">
                                  <p:stCondLst>
                                    <p:cond delay="0"/>
                                  </p:stCondLst>
                                  <p:childTnLst>
                                    <p:animMotion origin="layout" path="M -5.83333E-6 1.88758E-6 L -0.02501 0.17766 " pathEditMode="relative" ptsTypes="AA">
                                      <p:cBhvr>
                                        <p:cTn id="18" dur="2000" fill="hold"/>
                                        <p:tgtEl>
                                          <p:spTgt spid="402454"/>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grpId="1" nodeType="clickEffect">
                                  <p:stCondLst>
                                    <p:cond delay="0"/>
                                  </p:stCondLst>
                                  <p:childTnLst>
                                    <p:animEffect transition="out" filter="dissolve">
                                      <p:cBhvr>
                                        <p:cTn id="22" dur="500"/>
                                        <p:tgtEl>
                                          <p:spTgt spid="402455"/>
                                        </p:tgtEl>
                                      </p:cBhvr>
                                    </p:animEffect>
                                    <p:set>
                                      <p:cBhvr>
                                        <p:cTn id="23" dur="1" fill="hold">
                                          <p:stCondLst>
                                            <p:cond delay="499"/>
                                          </p:stCondLst>
                                        </p:cTn>
                                        <p:tgtEl>
                                          <p:spTgt spid="402455"/>
                                        </p:tgtEl>
                                        <p:attrNameLst>
                                          <p:attrName>style.visibility</p:attrName>
                                        </p:attrNameLst>
                                      </p:cBhvr>
                                      <p:to>
                                        <p:strVal val="hidden"/>
                                      </p:to>
                                    </p:set>
                                  </p:childTnLst>
                                </p:cTn>
                              </p:par>
                              <p:par>
                                <p:cTn id="24" presetID="9" presetClass="exit" presetSubtype="0" fill="hold" nodeType="withEffect">
                                  <p:stCondLst>
                                    <p:cond delay="0"/>
                                  </p:stCondLst>
                                  <p:childTnLst>
                                    <p:animEffect transition="out" filter="dissolve">
                                      <p:cBhvr>
                                        <p:cTn id="25" dur="500"/>
                                        <p:tgtEl>
                                          <p:spTgt spid="402454"/>
                                        </p:tgtEl>
                                      </p:cBhvr>
                                    </p:animEffect>
                                    <p:set>
                                      <p:cBhvr>
                                        <p:cTn id="26" dur="1" fill="hold">
                                          <p:stCondLst>
                                            <p:cond delay="499"/>
                                          </p:stCondLst>
                                        </p:cTn>
                                        <p:tgtEl>
                                          <p:spTgt spid="402454"/>
                                        </p:tgtEl>
                                        <p:attrNameLst>
                                          <p:attrName>style.visibility</p:attrName>
                                        </p:attrNameLst>
                                      </p:cBhvr>
                                      <p:to>
                                        <p:strVal val="hidden"/>
                                      </p:to>
                                    </p:set>
                                  </p:childTnLst>
                                </p:cTn>
                              </p:par>
                              <p:par>
                                <p:cTn id="27" presetID="9" presetClass="entr" presetSubtype="0" fill="hold" nodeType="withEffect">
                                  <p:stCondLst>
                                    <p:cond delay="0"/>
                                  </p:stCondLst>
                                  <p:childTnLst>
                                    <p:set>
                                      <p:cBhvr>
                                        <p:cTn id="28" dur="1" fill="hold">
                                          <p:stCondLst>
                                            <p:cond delay="0"/>
                                          </p:stCondLst>
                                        </p:cTn>
                                        <p:tgtEl>
                                          <p:spTgt spid="402456"/>
                                        </p:tgtEl>
                                        <p:attrNameLst>
                                          <p:attrName>style.visibility</p:attrName>
                                        </p:attrNameLst>
                                      </p:cBhvr>
                                      <p:to>
                                        <p:strVal val="visible"/>
                                      </p:to>
                                    </p:set>
                                    <p:animEffect transition="in" filter="dissolve">
                                      <p:cBhvr>
                                        <p:cTn id="29" dur="500"/>
                                        <p:tgtEl>
                                          <p:spTgt spid="402456"/>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02457"/>
                                        </p:tgtEl>
                                        <p:attrNameLst>
                                          <p:attrName>style.visibility</p:attrName>
                                        </p:attrNameLst>
                                      </p:cBhvr>
                                      <p:to>
                                        <p:strVal val="visible"/>
                                      </p:to>
                                    </p:set>
                                    <p:animEffect transition="in" filter="dissolve">
                                      <p:cBhvr>
                                        <p:cTn id="32" dur="500"/>
                                        <p:tgtEl>
                                          <p:spTgt spid="402457"/>
                                        </p:tgtEl>
                                      </p:cBhvr>
                                    </p:animEffect>
                                  </p:childTnLst>
                                </p:cTn>
                              </p:par>
                            </p:childTnLst>
                          </p:cTn>
                        </p:par>
                        <p:par>
                          <p:cTn id="33" fill="hold">
                            <p:stCondLst>
                              <p:cond delay="500"/>
                            </p:stCondLst>
                            <p:childTnLst>
                              <p:par>
                                <p:cTn id="34" presetID="0" presetClass="path" presetSubtype="0" accel="50000" decel="50000" fill="hold" nodeType="afterEffect">
                                  <p:stCondLst>
                                    <p:cond delay="0"/>
                                  </p:stCondLst>
                                  <p:childTnLst>
                                    <p:animMotion origin="layout" path="M -0.00261 -0.00208 L 0.225 2.84525E-7 " pathEditMode="relative" rAng="0" ptsTypes="AA">
                                      <p:cBhvr>
                                        <p:cTn id="35" dur="2000" fill="hold"/>
                                        <p:tgtEl>
                                          <p:spTgt spid="402456"/>
                                        </p:tgtEl>
                                        <p:attrNameLst>
                                          <p:attrName>ppt_x</p:attrName>
                                          <p:attrName>ppt_y</p:attrName>
                                        </p:attrNameLst>
                                      </p:cBhvr>
                                      <p:rCtr x="11400" y="100"/>
                                    </p:animMotion>
                                  </p:childTnLst>
                                </p:cTn>
                              </p:par>
                            </p:childTnLst>
                          </p:cTn>
                        </p:par>
                      </p:childTnLst>
                    </p:cTn>
                  </p:par>
                  <p:par>
                    <p:cTn id="36" fill="hold">
                      <p:stCondLst>
                        <p:cond delay="indefinite"/>
                      </p:stCondLst>
                      <p:childTnLst>
                        <p:par>
                          <p:cTn id="37" fill="hold">
                            <p:stCondLst>
                              <p:cond delay="0"/>
                            </p:stCondLst>
                            <p:childTnLst>
                              <p:par>
                                <p:cTn id="38" presetID="9" presetClass="exit" presetSubtype="0" fill="hold" nodeType="clickEffect">
                                  <p:stCondLst>
                                    <p:cond delay="0"/>
                                  </p:stCondLst>
                                  <p:childTnLst>
                                    <p:animEffect transition="out" filter="dissolve">
                                      <p:cBhvr>
                                        <p:cTn id="39" dur="500"/>
                                        <p:tgtEl>
                                          <p:spTgt spid="402456"/>
                                        </p:tgtEl>
                                      </p:cBhvr>
                                    </p:animEffect>
                                    <p:set>
                                      <p:cBhvr>
                                        <p:cTn id="40" dur="1" fill="hold">
                                          <p:stCondLst>
                                            <p:cond delay="499"/>
                                          </p:stCondLst>
                                        </p:cTn>
                                        <p:tgtEl>
                                          <p:spTgt spid="402456"/>
                                        </p:tgtEl>
                                        <p:attrNameLst>
                                          <p:attrName>style.visibility</p:attrName>
                                        </p:attrNameLst>
                                      </p:cBhvr>
                                      <p:to>
                                        <p:strVal val="hidden"/>
                                      </p:to>
                                    </p:set>
                                  </p:childTnLst>
                                </p:cTn>
                              </p:par>
                              <p:par>
                                <p:cTn id="41" presetID="9" presetClass="exit" presetSubtype="0" fill="hold" grpId="1" nodeType="withEffect">
                                  <p:stCondLst>
                                    <p:cond delay="0"/>
                                  </p:stCondLst>
                                  <p:childTnLst>
                                    <p:animEffect transition="out" filter="dissolve">
                                      <p:cBhvr>
                                        <p:cTn id="42" dur="500"/>
                                        <p:tgtEl>
                                          <p:spTgt spid="402457"/>
                                        </p:tgtEl>
                                      </p:cBhvr>
                                    </p:animEffect>
                                    <p:set>
                                      <p:cBhvr>
                                        <p:cTn id="43" dur="1" fill="hold">
                                          <p:stCondLst>
                                            <p:cond delay="499"/>
                                          </p:stCondLst>
                                        </p:cTn>
                                        <p:tgtEl>
                                          <p:spTgt spid="402457"/>
                                        </p:tgtEl>
                                        <p:attrNameLst>
                                          <p:attrName>style.visibility</p:attrName>
                                        </p:attrNameLst>
                                      </p:cBhvr>
                                      <p:to>
                                        <p:strVal val="hidden"/>
                                      </p:to>
                                    </p:set>
                                  </p:childTnLst>
                                </p:cTn>
                              </p:par>
                              <p:par>
                                <p:cTn id="44" presetID="9" presetClass="entr" presetSubtype="0" fill="hold" nodeType="withEffect">
                                  <p:stCondLst>
                                    <p:cond delay="0"/>
                                  </p:stCondLst>
                                  <p:childTnLst>
                                    <p:set>
                                      <p:cBhvr>
                                        <p:cTn id="45" dur="1" fill="hold">
                                          <p:stCondLst>
                                            <p:cond delay="0"/>
                                          </p:stCondLst>
                                        </p:cTn>
                                        <p:tgtEl>
                                          <p:spTgt spid="402458"/>
                                        </p:tgtEl>
                                        <p:attrNameLst>
                                          <p:attrName>style.visibility</p:attrName>
                                        </p:attrNameLst>
                                      </p:cBhvr>
                                      <p:to>
                                        <p:strVal val="visible"/>
                                      </p:to>
                                    </p:set>
                                    <p:animEffect transition="in" filter="dissolve">
                                      <p:cBhvr>
                                        <p:cTn id="46" dur="500"/>
                                        <p:tgtEl>
                                          <p:spTgt spid="40245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02459"/>
                                        </p:tgtEl>
                                        <p:attrNameLst>
                                          <p:attrName>style.visibility</p:attrName>
                                        </p:attrNameLst>
                                      </p:cBhvr>
                                      <p:to>
                                        <p:strVal val="visible"/>
                                      </p:to>
                                    </p:set>
                                    <p:animEffect transition="in" filter="dissolve">
                                      <p:cBhvr>
                                        <p:cTn id="49" dur="500"/>
                                        <p:tgtEl>
                                          <p:spTgt spid="402459"/>
                                        </p:tgtEl>
                                      </p:cBhvr>
                                    </p:animEffect>
                                  </p:childTnLst>
                                </p:cTn>
                              </p:par>
                            </p:childTnLst>
                          </p:cTn>
                        </p:par>
                        <p:par>
                          <p:cTn id="50" fill="hold">
                            <p:stCondLst>
                              <p:cond delay="500"/>
                            </p:stCondLst>
                            <p:childTnLst>
                              <p:par>
                                <p:cTn id="51" presetID="0" presetClass="path" presetSubtype="0" accel="50000" decel="50000" fill="hold" nodeType="afterEffect">
                                  <p:stCondLst>
                                    <p:cond delay="0"/>
                                  </p:stCondLst>
                                  <p:childTnLst>
                                    <p:animMotion origin="layout" path="M 4.16667E-6 1.88758E-6 L -0.025 -0.09993 " pathEditMode="relative" ptsTypes="AA">
                                      <p:cBhvr>
                                        <p:cTn id="52" dur="2000" fill="hold"/>
                                        <p:tgtEl>
                                          <p:spTgt spid="402458"/>
                                        </p:tgtEl>
                                        <p:attrNameLst>
                                          <p:attrName>ppt_x</p:attrName>
                                          <p:attrName>ppt_y</p:attrName>
                                        </p:attrNameLst>
                                      </p:cBhvr>
                                    </p:animMotion>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nodeType="clickEffect">
                                  <p:stCondLst>
                                    <p:cond delay="0"/>
                                  </p:stCondLst>
                                  <p:childTnLst>
                                    <p:animEffect transition="out" filter="dissolve">
                                      <p:cBhvr>
                                        <p:cTn id="56" dur="500"/>
                                        <p:tgtEl>
                                          <p:spTgt spid="402458"/>
                                        </p:tgtEl>
                                      </p:cBhvr>
                                    </p:animEffect>
                                    <p:set>
                                      <p:cBhvr>
                                        <p:cTn id="57" dur="1" fill="hold">
                                          <p:stCondLst>
                                            <p:cond delay="499"/>
                                          </p:stCondLst>
                                        </p:cTn>
                                        <p:tgtEl>
                                          <p:spTgt spid="402458"/>
                                        </p:tgtEl>
                                        <p:attrNameLst>
                                          <p:attrName>style.visibility</p:attrName>
                                        </p:attrNameLst>
                                      </p:cBhvr>
                                      <p:to>
                                        <p:strVal val="hidden"/>
                                      </p:to>
                                    </p:set>
                                  </p:childTnLst>
                                </p:cTn>
                              </p:par>
                              <p:par>
                                <p:cTn id="58" presetID="9" presetClass="exit" presetSubtype="0" fill="hold" grpId="1" nodeType="withEffect">
                                  <p:stCondLst>
                                    <p:cond delay="0"/>
                                  </p:stCondLst>
                                  <p:childTnLst>
                                    <p:animEffect transition="out" filter="dissolve">
                                      <p:cBhvr>
                                        <p:cTn id="59" dur="500"/>
                                        <p:tgtEl>
                                          <p:spTgt spid="402459"/>
                                        </p:tgtEl>
                                      </p:cBhvr>
                                    </p:animEffect>
                                    <p:set>
                                      <p:cBhvr>
                                        <p:cTn id="60" dur="1" fill="hold">
                                          <p:stCondLst>
                                            <p:cond delay="499"/>
                                          </p:stCondLst>
                                        </p:cTn>
                                        <p:tgtEl>
                                          <p:spTgt spid="402459"/>
                                        </p:tgtEl>
                                        <p:attrNameLst>
                                          <p:attrName>style.visibility</p:attrName>
                                        </p:attrNameLst>
                                      </p:cBhvr>
                                      <p:to>
                                        <p:strVal val="hidden"/>
                                      </p:to>
                                    </p:set>
                                  </p:childTnLst>
                                </p:cTn>
                              </p:par>
                              <p:par>
                                <p:cTn id="61" presetID="9" presetClass="entr" presetSubtype="0" fill="hold" nodeType="withEffect">
                                  <p:stCondLst>
                                    <p:cond delay="0"/>
                                  </p:stCondLst>
                                  <p:childTnLst>
                                    <p:set>
                                      <p:cBhvr>
                                        <p:cTn id="62" dur="1" fill="hold">
                                          <p:stCondLst>
                                            <p:cond delay="0"/>
                                          </p:stCondLst>
                                        </p:cTn>
                                        <p:tgtEl>
                                          <p:spTgt spid="402460"/>
                                        </p:tgtEl>
                                        <p:attrNameLst>
                                          <p:attrName>style.visibility</p:attrName>
                                        </p:attrNameLst>
                                      </p:cBhvr>
                                      <p:to>
                                        <p:strVal val="visible"/>
                                      </p:to>
                                    </p:set>
                                    <p:animEffect transition="in" filter="dissolve">
                                      <p:cBhvr>
                                        <p:cTn id="63" dur="500"/>
                                        <p:tgtEl>
                                          <p:spTgt spid="402460"/>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402461"/>
                                        </p:tgtEl>
                                        <p:attrNameLst>
                                          <p:attrName>style.visibility</p:attrName>
                                        </p:attrNameLst>
                                      </p:cBhvr>
                                      <p:to>
                                        <p:strVal val="visible"/>
                                      </p:to>
                                    </p:set>
                                    <p:animEffect transition="in" filter="dissolve">
                                      <p:cBhvr>
                                        <p:cTn id="66" dur="500"/>
                                        <p:tgtEl>
                                          <p:spTgt spid="402461"/>
                                        </p:tgtEl>
                                      </p:cBhvr>
                                    </p:animEffect>
                                  </p:childTnLst>
                                </p:cTn>
                              </p:par>
                            </p:childTnLst>
                          </p:cTn>
                        </p:par>
                        <p:par>
                          <p:cTn id="67" fill="hold">
                            <p:stCondLst>
                              <p:cond delay="500"/>
                            </p:stCondLst>
                            <p:childTnLst>
                              <p:par>
                                <p:cTn id="68" presetID="0" presetClass="path" presetSubtype="0" accel="50000" decel="50000" fill="hold" nodeType="afterEffect">
                                  <p:stCondLst>
                                    <p:cond delay="0"/>
                                  </p:stCondLst>
                                  <p:childTnLst>
                                    <p:animMotion origin="layout" path="M 8.33333E-7 1.88758E-6 L 0.15 -0.08882 " pathEditMode="relative" ptsTypes="AA">
                                      <p:cBhvr>
                                        <p:cTn id="69" dur="2000" fill="hold"/>
                                        <p:tgtEl>
                                          <p:spTgt spid="402460"/>
                                        </p:tgtEl>
                                        <p:attrNameLst>
                                          <p:attrName>ppt_x</p:attrName>
                                          <p:attrName>ppt_y</p:attrName>
                                        </p:attrNameLst>
                                      </p:cBhvr>
                                    </p:animMotion>
                                  </p:childTnLst>
                                </p:cTn>
                              </p:par>
                            </p:childTnLst>
                          </p:cTn>
                        </p:par>
                      </p:childTnLst>
                    </p:cTn>
                  </p:par>
                  <p:par>
                    <p:cTn id="70" fill="hold">
                      <p:stCondLst>
                        <p:cond delay="indefinite"/>
                      </p:stCondLst>
                      <p:childTnLst>
                        <p:par>
                          <p:cTn id="71" fill="hold">
                            <p:stCondLst>
                              <p:cond delay="0"/>
                            </p:stCondLst>
                            <p:childTnLst>
                              <p:par>
                                <p:cTn id="72" presetID="9" presetClass="exit" presetSubtype="0" fill="hold" grpId="1" nodeType="clickEffect">
                                  <p:stCondLst>
                                    <p:cond delay="0"/>
                                  </p:stCondLst>
                                  <p:childTnLst>
                                    <p:animEffect transition="out" filter="dissolve">
                                      <p:cBhvr>
                                        <p:cTn id="73" dur="500"/>
                                        <p:tgtEl>
                                          <p:spTgt spid="402461"/>
                                        </p:tgtEl>
                                      </p:cBhvr>
                                    </p:animEffect>
                                    <p:set>
                                      <p:cBhvr>
                                        <p:cTn id="74" dur="1" fill="hold">
                                          <p:stCondLst>
                                            <p:cond delay="499"/>
                                          </p:stCondLst>
                                        </p:cTn>
                                        <p:tgtEl>
                                          <p:spTgt spid="402461"/>
                                        </p:tgtEl>
                                        <p:attrNameLst>
                                          <p:attrName>style.visibility</p:attrName>
                                        </p:attrNameLst>
                                      </p:cBhvr>
                                      <p:to>
                                        <p:strVal val="hidden"/>
                                      </p:to>
                                    </p:set>
                                  </p:childTnLst>
                                </p:cTn>
                              </p:par>
                              <p:par>
                                <p:cTn id="75" presetID="9" presetClass="exit" presetSubtype="0" fill="hold" nodeType="withEffect">
                                  <p:stCondLst>
                                    <p:cond delay="0"/>
                                  </p:stCondLst>
                                  <p:childTnLst>
                                    <p:animEffect transition="out" filter="dissolve">
                                      <p:cBhvr>
                                        <p:cTn id="76" dur="500"/>
                                        <p:tgtEl>
                                          <p:spTgt spid="402460"/>
                                        </p:tgtEl>
                                      </p:cBhvr>
                                    </p:animEffect>
                                    <p:set>
                                      <p:cBhvr>
                                        <p:cTn id="77" dur="1" fill="hold">
                                          <p:stCondLst>
                                            <p:cond delay="499"/>
                                          </p:stCondLst>
                                        </p:cTn>
                                        <p:tgtEl>
                                          <p:spTgt spid="402460"/>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402462"/>
                                        </p:tgtEl>
                                        <p:attrNameLst>
                                          <p:attrName>style.visibility</p:attrName>
                                        </p:attrNameLst>
                                      </p:cBhvr>
                                      <p:to>
                                        <p:strVal val="visible"/>
                                      </p:to>
                                    </p:set>
                                    <p:animEffect transition="in" filter="dissolve">
                                      <p:cBhvr>
                                        <p:cTn id="80" dur="500"/>
                                        <p:tgtEl>
                                          <p:spTgt spid="402462"/>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402463"/>
                                        </p:tgtEl>
                                        <p:attrNameLst>
                                          <p:attrName>style.visibility</p:attrName>
                                        </p:attrNameLst>
                                      </p:cBhvr>
                                      <p:to>
                                        <p:strVal val="visible"/>
                                      </p:to>
                                    </p:set>
                                    <p:animEffect transition="in" filter="dissolve">
                                      <p:cBhvr>
                                        <p:cTn id="83" dur="500"/>
                                        <p:tgtEl>
                                          <p:spTgt spid="402463"/>
                                        </p:tgtEl>
                                      </p:cBhvr>
                                    </p:animEffect>
                                  </p:childTnLst>
                                </p:cTn>
                              </p:par>
                            </p:childTnLst>
                          </p:cTn>
                        </p:par>
                        <p:par>
                          <p:cTn id="84" fill="hold">
                            <p:stCondLst>
                              <p:cond delay="500"/>
                            </p:stCondLst>
                            <p:childTnLst>
                              <p:par>
                                <p:cTn id="85" presetID="0" presetClass="path" presetSubtype="0" accel="50000" decel="50000" fill="hold" nodeType="afterEffect">
                                  <p:stCondLst>
                                    <p:cond delay="0"/>
                                  </p:stCondLst>
                                  <p:childTnLst>
                                    <p:animMotion origin="layout" path="M 4.16667E-6 1.88758E-6 L 0.00833 0.13324 " pathEditMode="relative" ptsTypes="AA">
                                      <p:cBhvr>
                                        <p:cTn id="86" dur="2000" fill="hold"/>
                                        <p:tgtEl>
                                          <p:spTgt spid="40246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55" grpId="0"/>
      <p:bldP spid="402455" grpId="1"/>
      <p:bldP spid="402457" grpId="0"/>
      <p:bldP spid="402457" grpId="1"/>
      <p:bldP spid="402459" grpId="0"/>
      <p:bldP spid="402459" grpId="1"/>
      <p:bldP spid="402461" grpId="0"/>
      <p:bldP spid="402461" grpId="1"/>
      <p:bldP spid="40246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zh-CN" sz="3200" smtClean="0">
                <a:ea typeface="SimSun" pitchFamily="2" charset="-122"/>
              </a:rPr>
              <a:t>Horizon example</a:t>
            </a:r>
          </a:p>
        </p:txBody>
      </p:sp>
      <p:grpSp>
        <p:nvGrpSpPr>
          <p:cNvPr id="2" name="Group 3"/>
          <p:cNvGrpSpPr>
            <a:grpSpLocks/>
          </p:cNvGrpSpPr>
          <p:nvPr/>
        </p:nvGrpSpPr>
        <p:grpSpPr bwMode="auto">
          <a:xfrm>
            <a:off x="457200" y="1219200"/>
            <a:ext cx="7924800" cy="5060950"/>
            <a:chOff x="288" y="768"/>
            <a:chExt cx="4992" cy="3188"/>
          </a:xfrm>
        </p:grpSpPr>
        <p:grpSp>
          <p:nvGrpSpPr>
            <p:cNvPr id="3" name="Group 4"/>
            <p:cNvGrpSpPr>
              <a:grpSpLocks/>
            </p:cNvGrpSpPr>
            <p:nvPr/>
          </p:nvGrpSpPr>
          <p:grpSpPr bwMode="auto">
            <a:xfrm>
              <a:off x="912" y="768"/>
              <a:ext cx="288" cy="288"/>
              <a:chOff x="3072" y="912"/>
              <a:chExt cx="720" cy="720"/>
            </a:xfrm>
          </p:grpSpPr>
          <p:pic>
            <p:nvPicPr>
              <p:cNvPr id="75107" name="Picture 5"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5108" name="Picture 6"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grpSp>
          <p:nvGrpSpPr>
            <p:cNvPr id="4" name="Group 7"/>
            <p:cNvGrpSpPr>
              <a:grpSpLocks/>
            </p:cNvGrpSpPr>
            <p:nvPr/>
          </p:nvGrpSpPr>
          <p:grpSpPr bwMode="auto">
            <a:xfrm>
              <a:off x="288" y="864"/>
              <a:ext cx="4992" cy="3092"/>
              <a:chOff x="288" y="864"/>
              <a:chExt cx="4992" cy="3092"/>
            </a:xfrm>
          </p:grpSpPr>
          <p:grpSp>
            <p:nvGrpSpPr>
              <p:cNvPr id="5" name="Group 8"/>
              <p:cNvGrpSpPr>
                <a:grpSpLocks/>
              </p:cNvGrpSpPr>
              <p:nvPr/>
            </p:nvGrpSpPr>
            <p:grpSpPr bwMode="auto">
              <a:xfrm>
                <a:off x="4560" y="2064"/>
                <a:ext cx="336" cy="336"/>
                <a:chOff x="4080" y="1968"/>
                <a:chExt cx="720" cy="720"/>
              </a:xfrm>
            </p:grpSpPr>
            <p:pic>
              <p:nvPicPr>
                <p:cNvPr id="75105" name="Picture 9"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75106" name="Picture 10"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grpSp>
            <p:nvGrpSpPr>
              <p:cNvPr id="6" name="Group 11"/>
              <p:cNvGrpSpPr>
                <a:grpSpLocks/>
              </p:cNvGrpSpPr>
              <p:nvPr/>
            </p:nvGrpSpPr>
            <p:grpSpPr bwMode="auto">
              <a:xfrm>
                <a:off x="2832" y="2256"/>
                <a:ext cx="384" cy="258"/>
                <a:chOff x="1488" y="3360"/>
                <a:chExt cx="816" cy="550"/>
              </a:xfrm>
            </p:grpSpPr>
            <p:pic>
              <p:nvPicPr>
                <p:cNvPr id="75103" name="Picture 12"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75104" name="Picture 13"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7" name="Group 14"/>
              <p:cNvGrpSpPr>
                <a:grpSpLocks/>
              </p:cNvGrpSpPr>
              <p:nvPr/>
            </p:nvGrpSpPr>
            <p:grpSpPr bwMode="auto">
              <a:xfrm>
                <a:off x="3648" y="2976"/>
                <a:ext cx="288" cy="260"/>
                <a:chOff x="3072" y="2832"/>
                <a:chExt cx="624" cy="582"/>
              </a:xfrm>
            </p:grpSpPr>
            <p:pic>
              <p:nvPicPr>
                <p:cNvPr id="75101" name="Picture 15" descr="j0285758[1]"/>
                <p:cNvPicPr>
                  <a:picLocks noChangeAspect="1" noChangeArrowheads="1"/>
                </p:cNvPicPr>
                <p:nvPr/>
              </p:nvPicPr>
              <p:blipFill>
                <a:blip r:embed="rId8"/>
                <a:srcRect/>
                <a:stretch>
                  <a:fillRect/>
                </a:stretch>
              </p:blipFill>
              <p:spPr bwMode="auto">
                <a:xfrm>
                  <a:off x="3072" y="2832"/>
                  <a:ext cx="624" cy="582"/>
                </a:xfrm>
                <a:prstGeom prst="rect">
                  <a:avLst/>
                </a:prstGeom>
                <a:noFill/>
                <a:ln w="9525">
                  <a:noFill/>
                  <a:miter lim="800000"/>
                  <a:headEnd/>
                  <a:tailEnd/>
                </a:ln>
              </p:spPr>
            </p:pic>
            <p:pic>
              <p:nvPicPr>
                <p:cNvPr id="75102" name="Picture 16" descr="morpheus"/>
                <p:cNvPicPr>
                  <a:picLocks noChangeAspect="1" noChangeArrowheads="1"/>
                </p:cNvPicPr>
                <p:nvPr/>
              </p:nvPicPr>
              <p:blipFill>
                <a:blip r:embed="rId9"/>
                <a:srcRect/>
                <a:stretch>
                  <a:fillRect/>
                </a:stretch>
              </p:blipFill>
              <p:spPr bwMode="auto">
                <a:xfrm>
                  <a:off x="3120" y="2928"/>
                  <a:ext cx="528" cy="342"/>
                </a:xfrm>
                <a:prstGeom prst="rect">
                  <a:avLst/>
                </a:prstGeom>
                <a:noFill/>
                <a:ln w="9525">
                  <a:noFill/>
                  <a:miter lim="800000"/>
                  <a:headEnd/>
                  <a:tailEnd/>
                </a:ln>
              </p:spPr>
            </p:pic>
          </p:grpSp>
          <p:grpSp>
            <p:nvGrpSpPr>
              <p:cNvPr id="8" name="Group 17"/>
              <p:cNvGrpSpPr>
                <a:grpSpLocks/>
              </p:cNvGrpSpPr>
              <p:nvPr/>
            </p:nvGrpSpPr>
            <p:grpSpPr bwMode="auto">
              <a:xfrm>
                <a:off x="4224" y="3024"/>
                <a:ext cx="288" cy="268"/>
                <a:chOff x="2544" y="2016"/>
                <a:chExt cx="624" cy="582"/>
              </a:xfrm>
            </p:grpSpPr>
            <p:pic>
              <p:nvPicPr>
                <p:cNvPr id="75099" name="Picture 18"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75100" name="Picture 19"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9" name="Group 20"/>
              <p:cNvGrpSpPr>
                <a:grpSpLocks/>
              </p:cNvGrpSpPr>
              <p:nvPr/>
            </p:nvGrpSpPr>
            <p:grpSpPr bwMode="auto">
              <a:xfrm>
                <a:off x="3024" y="3120"/>
                <a:ext cx="288" cy="288"/>
                <a:chOff x="3072" y="912"/>
                <a:chExt cx="720" cy="720"/>
              </a:xfrm>
            </p:grpSpPr>
            <p:pic>
              <p:nvPicPr>
                <p:cNvPr id="75097" name="Picture 21"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5098" name="Picture 22"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grpSp>
            <p:nvGrpSpPr>
              <p:cNvPr id="10" name="Group 23"/>
              <p:cNvGrpSpPr>
                <a:grpSpLocks/>
              </p:cNvGrpSpPr>
              <p:nvPr/>
            </p:nvGrpSpPr>
            <p:grpSpPr bwMode="auto">
              <a:xfrm>
                <a:off x="1872" y="2064"/>
                <a:ext cx="336" cy="244"/>
                <a:chOff x="1248" y="2304"/>
                <a:chExt cx="816" cy="502"/>
              </a:xfrm>
            </p:grpSpPr>
            <p:pic>
              <p:nvPicPr>
                <p:cNvPr id="75095" name="Picture 24" descr="j0285750"/>
                <p:cNvPicPr>
                  <a:picLocks noChangeAspect="1" noChangeArrowheads="1"/>
                </p:cNvPicPr>
                <p:nvPr/>
              </p:nvPicPr>
              <p:blipFill>
                <a:blip r:embed="rId7"/>
                <a:srcRect/>
                <a:stretch>
                  <a:fillRect/>
                </a:stretch>
              </p:blipFill>
              <p:spPr bwMode="auto">
                <a:xfrm>
                  <a:off x="1248" y="2304"/>
                  <a:ext cx="816" cy="502"/>
                </a:xfrm>
                <a:prstGeom prst="rect">
                  <a:avLst/>
                </a:prstGeom>
                <a:noFill/>
                <a:ln w="9525">
                  <a:noFill/>
                  <a:miter lim="800000"/>
                  <a:headEnd/>
                  <a:tailEnd/>
                </a:ln>
              </p:spPr>
            </p:pic>
            <p:pic>
              <p:nvPicPr>
                <p:cNvPr id="75096" name="Picture 25" descr="morpheus"/>
                <p:cNvPicPr>
                  <a:picLocks noChangeAspect="1" noChangeArrowheads="1"/>
                </p:cNvPicPr>
                <p:nvPr/>
              </p:nvPicPr>
              <p:blipFill>
                <a:blip r:embed="rId10"/>
                <a:srcRect/>
                <a:stretch>
                  <a:fillRect/>
                </a:stretch>
              </p:blipFill>
              <p:spPr bwMode="auto">
                <a:xfrm>
                  <a:off x="1344" y="2352"/>
                  <a:ext cx="528" cy="342"/>
                </a:xfrm>
                <a:prstGeom prst="rect">
                  <a:avLst/>
                </a:prstGeom>
                <a:noFill/>
                <a:ln w="9525">
                  <a:noFill/>
                  <a:miter lim="800000"/>
                  <a:headEnd/>
                  <a:tailEnd/>
                </a:ln>
              </p:spPr>
            </p:pic>
          </p:grpSp>
          <p:grpSp>
            <p:nvGrpSpPr>
              <p:cNvPr id="11" name="Group 26"/>
              <p:cNvGrpSpPr>
                <a:grpSpLocks/>
              </p:cNvGrpSpPr>
              <p:nvPr/>
            </p:nvGrpSpPr>
            <p:grpSpPr bwMode="auto">
              <a:xfrm>
                <a:off x="2304" y="1632"/>
                <a:ext cx="288" cy="288"/>
                <a:chOff x="3072" y="912"/>
                <a:chExt cx="720" cy="720"/>
              </a:xfrm>
            </p:grpSpPr>
            <p:pic>
              <p:nvPicPr>
                <p:cNvPr id="75093" name="Picture 27"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5094" name="Picture 28"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grpSp>
            <p:nvGrpSpPr>
              <p:cNvPr id="12" name="Group 29"/>
              <p:cNvGrpSpPr>
                <a:grpSpLocks/>
              </p:cNvGrpSpPr>
              <p:nvPr/>
            </p:nvGrpSpPr>
            <p:grpSpPr bwMode="auto">
              <a:xfrm>
                <a:off x="2640" y="1344"/>
                <a:ext cx="336" cy="336"/>
                <a:chOff x="4080" y="1968"/>
                <a:chExt cx="720" cy="720"/>
              </a:xfrm>
            </p:grpSpPr>
            <p:pic>
              <p:nvPicPr>
                <p:cNvPr id="75091" name="Picture 30"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75092" name="Picture 31"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grpSp>
            <p:nvGrpSpPr>
              <p:cNvPr id="13" name="Group 32"/>
              <p:cNvGrpSpPr>
                <a:grpSpLocks/>
              </p:cNvGrpSpPr>
              <p:nvPr/>
            </p:nvGrpSpPr>
            <p:grpSpPr bwMode="auto">
              <a:xfrm>
                <a:off x="4512" y="3408"/>
                <a:ext cx="288" cy="288"/>
                <a:chOff x="3072" y="912"/>
                <a:chExt cx="720" cy="720"/>
              </a:xfrm>
            </p:grpSpPr>
            <p:pic>
              <p:nvPicPr>
                <p:cNvPr id="75089" name="Picture 33"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5090" name="Picture 34"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grpSp>
            <p:nvGrpSpPr>
              <p:cNvPr id="14" name="Group 35"/>
              <p:cNvGrpSpPr>
                <a:grpSpLocks/>
              </p:cNvGrpSpPr>
              <p:nvPr/>
            </p:nvGrpSpPr>
            <p:grpSpPr bwMode="auto">
              <a:xfrm>
                <a:off x="1344" y="1968"/>
                <a:ext cx="288" cy="268"/>
                <a:chOff x="2544" y="2016"/>
                <a:chExt cx="624" cy="582"/>
              </a:xfrm>
            </p:grpSpPr>
            <p:pic>
              <p:nvPicPr>
                <p:cNvPr id="75087" name="Picture 36"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75088" name="Picture 37"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15" name="Group 38"/>
              <p:cNvGrpSpPr>
                <a:grpSpLocks/>
              </p:cNvGrpSpPr>
              <p:nvPr/>
            </p:nvGrpSpPr>
            <p:grpSpPr bwMode="auto">
              <a:xfrm>
                <a:off x="3504" y="1056"/>
                <a:ext cx="336" cy="244"/>
                <a:chOff x="1248" y="2304"/>
                <a:chExt cx="816" cy="502"/>
              </a:xfrm>
            </p:grpSpPr>
            <p:pic>
              <p:nvPicPr>
                <p:cNvPr id="75085" name="Picture 39" descr="j0285750"/>
                <p:cNvPicPr>
                  <a:picLocks noChangeAspect="1" noChangeArrowheads="1"/>
                </p:cNvPicPr>
                <p:nvPr/>
              </p:nvPicPr>
              <p:blipFill>
                <a:blip r:embed="rId7"/>
                <a:srcRect/>
                <a:stretch>
                  <a:fillRect/>
                </a:stretch>
              </p:blipFill>
              <p:spPr bwMode="auto">
                <a:xfrm>
                  <a:off x="1248" y="2304"/>
                  <a:ext cx="816" cy="502"/>
                </a:xfrm>
                <a:prstGeom prst="rect">
                  <a:avLst/>
                </a:prstGeom>
                <a:noFill/>
                <a:ln w="9525">
                  <a:noFill/>
                  <a:miter lim="800000"/>
                  <a:headEnd/>
                  <a:tailEnd/>
                </a:ln>
              </p:spPr>
            </p:pic>
            <p:pic>
              <p:nvPicPr>
                <p:cNvPr id="75086" name="Picture 40" descr="morpheus"/>
                <p:cNvPicPr>
                  <a:picLocks noChangeAspect="1" noChangeArrowheads="1"/>
                </p:cNvPicPr>
                <p:nvPr/>
              </p:nvPicPr>
              <p:blipFill>
                <a:blip r:embed="rId10"/>
                <a:srcRect/>
                <a:stretch>
                  <a:fillRect/>
                </a:stretch>
              </p:blipFill>
              <p:spPr bwMode="auto">
                <a:xfrm>
                  <a:off x="1344" y="2352"/>
                  <a:ext cx="528" cy="342"/>
                </a:xfrm>
                <a:prstGeom prst="rect">
                  <a:avLst/>
                </a:prstGeom>
                <a:noFill/>
                <a:ln w="9525">
                  <a:noFill/>
                  <a:miter lim="800000"/>
                  <a:headEnd/>
                  <a:tailEnd/>
                </a:ln>
              </p:spPr>
            </p:pic>
          </p:grpSp>
          <p:grpSp>
            <p:nvGrpSpPr>
              <p:cNvPr id="16" name="Group 41"/>
              <p:cNvGrpSpPr>
                <a:grpSpLocks/>
              </p:cNvGrpSpPr>
              <p:nvPr/>
            </p:nvGrpSpPr>
            <p:grpSpPr bwMode="auto">
              <a:xfrm>
                <a:off x="2496" y="2640"/>
                <a:ext cx="288" cy="288"/>
                <a:chOff x="3072" y="912"/>
                <a:chExt cx="720" cy="720"/>
              </a:xfrm>
            </p:grpSpPr>
            <p:pic>
              <p:nvPicPr>
                <p:cNvPr id="75083" name="Picture 42"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5084" name="Picture 43"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grpSp>
            <p:nvGrpSpPr>
              <p:cNvPr id="17" name="Group 44"/>
              <p:cNvGrpSpPr>
                <a:grpSpLocks/>
              </p:cNvGrpSpPr>
              <p:nvPr/>
            </p:nvGrpSpPr>
            <p:grpSpPr bwMode="auto">
              <a:xfrm>
                <a:off x="4416" y="2688"/>
                <a:ext cx="336" cy="336"/>
                <a:chOff x="4080" y="1968"/>
                <a:chExt cx="720" cy="720"/>
              </a:xfrm>
            </p:grpSpPr>
            <p:pic>
              <p:nvPicPr>
                <p:cNvPr id="75081" name="Picture 45"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75082" name="Picture 46"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grpSp>
            <p:nvGrpSpPr>
              <p:cNvPr id="18" name="Group 47"/>
              <p:cNvGrpSpPr>
                <a:grpSpLocks/>
              </p:cNvGrpSpPr>
              <p:nvPr/>
            </p:nvGrpSpPr>
            <p:grpSpPr bwMode="auto">
              <a:xfrm>
                <a:off x="3984" y="2304"/>
                <a:ext cx="336" cy="336"/>
                <a:chOff x="4080" y="1968"/>
                <a:chExt cx="720" cy="720"/>
              </a:xfrm>
            </p:grpSpPr>
            <p:pic>
              <p:nvPicPr>
                <p:cNvPr id="75079" name="Picture 48"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75080" name="Picture 49"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grpSp>
            <p:nvGrpSpPr>
              <p:cNvPr id="19" name="Group 50"/>
              <p:cNvGrpSpPr>
                <a:grpSpLocks/>
              </p:cNvGrpSpPr>
              <p:nvPr/>
            </p:nvGrpSpPr>
            <p:grpSpPr bwMode="auto">
              <a:xfrm>
                <a:off x="1200" y="1440"/>
                <a:ext cx="336" cy="336"/>
                <a:chOff x="4080" y="1968"/>
                <a:chExt cx="720" cy="720"/>
              </a:xfrm>
            </p:grpSpPr>
            <p:pic>
              <p:nvPicPr>
                <p:cNvPr id="75077" name="Picture 51"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75078" name="Picture 52"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grpSp>
            <p:nvGrpSpPr>
              <p:cNvPr id="20" name="Group 53"/>
              <p:cNvGrpSpPr>
                <a:grpSpLocks/>
              </p:cNvGrpSpPr>
              <p:nvPr/>
            </p:nvGrpSpPr>
            <p:grpSpPr bwMode="auto">
              <a:xfrm>
                <a:off x="2448" y="2112"/>
                <a:ext cx="336" cy="336"/>
                <a:chOff x="4080" y="1968"/>
                <a:chExt cx="720" cy="720"/>
              </a:xfrm>
            </p:grpSpPr>
            <p:pic>
              <p:nvPicPr>
                <p:cNvPr id="75075" name="Picture 54"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75076" name="Picture 55"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grpSp>
            <p:nvGrpSpPr>
              <p:cNvPr id="21" name="Group 56"/>
              <p:cNvGrpSpPr>
                <a:grpSpLocks/>
              </p:cNvGrpSpPr>
              <p:nvPr/>
            </p:nvGrpSpPr>
            <p:grpSpPr bwMode="auto">
              <a:xfrm>
                <a:off x="3936" y="864"/>
                <a:ext cx="288" cy="268"/>
                <a:chOff x="2544" y="2016"/>
                <a:chExt cx="624" cy="582"/>
              </a:xfrm>
            </p:grpSpPr>
            <p:pic>
              <p:nvPicPr>
                <p:cNvPr id="75073" name="Picture 57"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75074" name="Picture 58"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22" name="Group 59"/>
              <p:cNvGrpSpPr>
                <a:grpSpLocks/>
              </p:cNvGrpSpPr>
              <p:nvPr/>
            </p:nvGrpSpPr>
            <p:grpSpPr bwMode="auto">
              <a:xfrm>
                <a:off x="2016" y="2880"/>
                <a:ext cx="288" cy="288"/>
                <a:chOff x="3072" y="912"/>
                <a:chExt cx="720" cy="720"/>
              </a:xfrm>
            </p:grpSpPr>
            <p:pic>
              <p:nvPicPr>
                <p:cNvPr id="75071" name="Picture 60"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5072" name="Picture 61"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grpSp>
            <p:nvGrpSpPr>
              <p:cNvPr id="23" name="Group 62"/>
              <p:cNvGrpSpPr>
                <a:grpSpLocks/>
              </p:cNvGrpSpPr>
              <p:nvPr/>
            </p:nvGrpSpPr>
            <p:grpSpPr bwMode="auto">
              <a:xfrm>
                <a:off x="3264" y="1968"/>
                <a:ext cx="288" cy="268"/>
                <a:chOff x="2544" y="2016"/>
                <a:chExt cx="624" cy="582"/>
              </a:xfrm>
            </p:grpSpPr>
            <p:pic>
              <p:nvPicPr>
                <p:cNvPr id="75069" name="Picture 63"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75070" name="Picture 64"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24" name="Group 65"/>
              <p:cNvGrpSpPr>
                <a:grpSpLocks/>
              </p:cNvGrpSpPr>
              <p:nvPr/>
            </p:nvGrpSpPr>
            <p:grpSpPr bwMode="auto">
              <a:xfrm>
                <a:off x="2208" y="1104"/>
                <a:ext cx="288" cy="288"/>
                <a:chOff x="3072" y="912"/>
                <a:chExt cx="720" cy="720"/>
              </a:xfrm>
            </p:grpSpPr>
            <p:pic>
              <p:nvPicPr>
                <p:cNvPr id="75067" name="Picture 66"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5068" name="Picture 67"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grpSp>
            <p:nvGrpSpPr>
              <p:cNvPr id="25" name="Group 68"/>
              <p:cNvGrpSpPr>
                <a:grpSpLocks/>
              </p:cNvGrpSpPr>
              <p:nvPr/>
            </p:nvGrpSpPr>
            <p:grpSpPr bwMode="auto">
              <a:xfrm>
                <a:off x="1440" y="3600"/>
                <a:ext cx="288" cy="268"/>
                <a:chOff x="2544" y="2016"/>
                <a:chExt cx="624" cy="582"/>
              </a:xfrm>
            </p:grpSpPr>
            <p:pic>
              <p:nvPicPr>
                <p:cNvPr id="75065" name="Picture 69"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75066" name="Picture 70"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26" name="Group 71"/>
              <p:cNvGrpSpPr>
                <a:grpSpLocks/>
              </p:cNvGrpSpPr>
              <p:nvPr/>
            </p:nvGrpSpPr>
            <p:grpSpPr bwMode="auto">
              <a:xfrm>
                <a:off x="1248" y="2592"/>
                <a:ext cx="288" cy="288"/>
                <a:chOff x="3072" y="912"/>
                <a:chExt cx="720" cy="720"/>
              </a:xfrm>
            </p:grpSpPr>
            <p:pic>
              <p:nvPicPr>
                <p:cNvPr id="75063" name="Picture 72"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5064" name="Picture 73"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grpSp>
            <p:nvGrpSpPr>
              <p:cNvPr id="27" name="Group 74"/>
              <p:cNvGrpSpPr>
                <a:grpSpLocks/>
              </p:cNvGrpSpPr>
              <p:nvPr/>
            </p:nvGrpSpPr>
            <p:grpSpPr bwMode="auto">
              <a:xfrm>
                <a:off x="3696" y="1584"/>
                <a:ext cx="384" cy="258"/>
                <a:chOff x="1488" y="3360"/>
                <a:chExt cx="816" cy="550"/>
              </a:xfrm>
            </p:grpSpPr>
            <p:pic>
              <p:nvPicPr>
                <p:cNvPr id="75061" name="Picture 75"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75062" name="Picture 76"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28" name="Group 77"/>
              <p:cNvGrpSpPr>
                <a:grpSpLocks/>
              </p:cNvGrpSpPr>
              <p:nvPr/>
            </p:nvGrpSpPr>
            <p:grpSpPr bwMode="auto">
              <a:xfrm>
                <a:off x="4992" y="1488"/>
                <a:ext cx="288" cy="268"/>
                <a:chOff x="2544" y="2016"/>
                <a:chExt cx="624" cy="582"/>
              </a:xfrm>
            </p:grpSpPr>
            <p:pic>
              <p:nvPicPr>
                <p:cNvPr id="75059" name="Picture 78"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75060" name="Picture 79"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29" name="Group 80"/>
              <p:cNvGrpSpPr>
                <a:grpSpLocks/>
              </p:cNvGrpSpPr>
              <p:nvPr/>
            </p:nvGrpSpPr>
            <p:grpSpPr bwMode="auto">
              <a:xfrm>
                <a:off x="3264" y="1440"/>
                <a:ext cx="288" cy="288"/>
                <a:chOff x="3072" y="912"/>
                <a:chExt cx="720" cy="720"/>
              </a:xfrm>
            </p:grpSpPr>
            <p:pic>
              <p:nvPicPr>
                <p:cNvPr id="75057" name="Picture 81"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5058" name="Picture 82"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grpSp>
            <p:nvGrpSpPr>
              <p:cNvPr id="30" name="Group 83"/>
              <p:cNvGrpSpPr>
                <a:grpSpLocks/>
              </p:cNvGrpSpPr>
              <p:nvPr/>
            </p:nvGrpSpPr>
            <p:grpSpPr bwMode="auto">
              <a:xfrm>
                <a:off x="1776" y="2496"/>
                <a:ext cx="384" cy="258"/>
                <a:chOff x="1488" y="3360"/>
                <a:chExt cx="816" cy="550"/>
              </a:xfrm>
            </p:grpSpPr>
            <p:pic>
              <p:nvPicPr>
                <p:cNvPr id="75055" name="Picture 84"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75056" name="Picture 85"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31" name="Group 86"/>
              <p:cNvGrpSpPr>
                <a:grpSpLocks/>
              </p:cNvGrpSpPr>
              <p:nvPr/>
            </p:nvGrpSpPr>
            <p:grpSpPr bwMode="auto">
              <a:xfrm>
                <a:off x="4224" y="1536"/>
                <a:ext cx="288" cy="268"/>
                <a:chOff x="2544" y="2016"/>
                <a:chExt cx="624" cy="582"/>
              </a:xfrm>
            </p:grpSpPr>
            <p:pic>
              <p:nvPicPr>
                <p:cNvPr id="75053" name="Picture 87"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75054" name="Picture 88"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404801" name="Group 89"/>
              <p:cNvGrpSpPr>
                <a:grpSpLocks/>
              </p:cNvGrpSpPr>
              <p:nvPr/>
            </p:nvGrpSpPr>
            <p:grpSpPr bwMode="auto">
              <a:xfrm>
                <a:off x="4656" y="1104"/>
                <a:ext cx="288" cy="288"/>
                <a:chOff x="3072" y="912"/>
                <a:chExt cx="720" cy="720"/>
              </a:xfrm>
            </p:grpSpPr>
            <p:pic>
              <p:nvPicPr>
                <p:cNvPr id="75051" name="Picture 90"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5052" name="Picture 91"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grpSp>
            <p:nvGrpSpPr>
              <p:cNvPr id="404802" name="Group 92"/>
              <p:cNvGrpSpPr>
                <a:grpSpLocks/>
              </p:cNvGrpSpPr>
              <p:nvPr/>
            </p:nvGrpSpPr>
            <p:grpSpPr bwMode="auto">
              <a:xfrm>
                <a:off x="1776" y="1392"/>
                <a:ext cx="288" cy="260"/>
                <a:chOff x="3072" y="2832"/>
                <a:chExt cx="624" cy="582"/>
              </a:xfrm>
            </p:grpSpPr>
            <p:pic>
              <p:nvPicPr>
                <p:cNvPr id="75049" name="Picture 93" descr="j0285758[1]"/>
                <p:cNvPicPr>
                  <a:picLocks noChangeAspect="1" noChangeArrowheads="1"/>
                </p:cNvPicPr>
                <p:nvPr/>
              </p:nvPicPr>
              <p:blipFill>
                <a:blip r:embed="rId8"/>
                <a:srcRect/>
                <a:stretch>
                  <a:fillRect/>
                </a:stretch>
              </p:blipFill>
              <p:spPr bwMode="auto">
                <a:xfrm>
                  <a:off x="3072" y="2832"/>
                  <a:ext cx="624" cy="582"/>
                </a:xfrm>
                <a:prstGeom prst="rect">
                  <a:avLst/>
                </a:prstGeom>
                <a:noFill/>
                <a:ln w="9525">
                  <a:noFill/>
                  <a:miter lim="800000"/>
                  <a:headEnd/>
                  <a:tailEnd/>
                </a:ln>
              </p:spPr>
            </p:pic>
            <p:pic>
              <p:nvPicPr>
                <p:cNvPr id="75050" name="Picture 94" descr="morpheus"/>
                <p:cNvPicPr>
                  <a:picLocks noChangeAspect="1" noChangeArrowheads="1"/>
                </p:cNvPicPr>
                <p:nvPr/>
              </p:nvPicPr>
              <p:blipFill>
                <a:blip r:embed="rId9"/>
                <a:srcRect/>
                <a:stretch>
                  <a:fillRect/>
                </a:stretch>
              </p:blipFill>
              <p:spPr bwMode="auto">
                <a:xfrm>
                  <a:off x="3120" y="2928"/>
                  <a:ext cx="528" cy="342"/>
                </a:xfrm>
                <a:prstGeom prst="rect">
                  <a:avLst/>
                </a:prstGeom>
                <a:noFill/>
                <a:ln w="9525">
                  <a:noFill/>
                  <a:miter lim="800000"/>
                  <a:headEnd/>
                  <a:tailEnd/>
                </a:ln>
              </p:spPr>
            </p:pic>
          </p:grpSp>
          <p:grpSp>
            <p:nvGrpSpPr>
              <p:cNvPr id="404803" name="Group 95"/>
              <p:cNvGrpSpPr>
                <a:grpSpLocks/>
              </p:cNvGrpSpPr>
              <p:nvPr/>
            </p:nvGrpSpPr>
            <p:grpSpPr bwMode="auto">
              <a:xfrm>
                <a:off x="3072" y="2688"/>
                <a:ext cx="288" cy="260"/>
                <a:chOff x="3072" y="2832"/>
                <a:chExt cx="624" cy="582"/>
              </a:xfrm>
            </p:grpSpPr>
            <p:pic>
              <p:nvPicPr>
                <p:cNvPr id="75047" name="Picture 96" descr="j0285758[1]"/>
                <p:cNvPicPr>
                  <a:picLocks noChangeAspect="1" noChangeArrowheads="1"/>
                </p:cNvPicPr>
                <p:nvPr/>
              </p:nvPicPr>
              <p:blipFill>
                <a:blip r:embed="rId8"/>
                <a:srcRect/>
                <a:stretch>
                  <a:fillRect/>
                </a:stretch>
              </p:blipFill>
              <p:spPr bwMode="auto">
                <a:xfrm>
                  <a:off x="3072" y="2832"/>
                  <a:ext cx="624" cy="582"/>
                </a:xfrm>
                <a:prstGeom prst="rect">
                  <a:avLst/>
                </a:prstGeom>
                <a:noFill/>
                <a:ln w="9525">
                  <a:noFill/>
                  <a:miter lim="800000"/>
                  <a:headEnd/>
                  <a:tailEnd/>
                </a:ln>
              </p:spPr>
            </p:pic>
            <p:pic>
              <p:nvPicPr>
                <p:cNvPr id="75048" name="Picture 97" descr="morpheus"/>
                <p:cNvPicPr>
                  <a:picLocks noChangeAspect="1" noChangeArrowheads="1"/>
                </p:cNvPicPr>
                <p:nvPr/>
              </p:nvPicPr>
              <p:blipFill>
                <a:blip r:embed="rId9"/>
                <a:srcRect/>
                <a:stretch>
                  <a:fillRect/>
                </a:stretch>
              </p:blipFill>
              <p:spPr bwMode="auto">
                <a:xfrm>
                  <a:off x="3120" y="2928"/>
                  <a:ext cx="528" cy="342"/>
                </a:xfrm>
                <a:prstGeom prst="rect">
                  <a:avLst/>
                </a:prstGeom>
                <a:noFill/>
                <a:ln w="9525">
                  <a:noFill/>
                  <a:miter lim="800000"/>
                  <a:headEnd/>
                  <a:tailEnd/>
                </a:ln>
              </p:spPr>
            </p:pic>
          </p:grpSp>
          <p:grpSp>
            <p:nvGrpSpPr>
              <p:cNvPr id="404804" name="Group 98"/>
              <p:cNvGrpSpPr>
                <a:grpSpLocks/>
              </p:cNvGrpSpPr>
              <p:nvPr/>
            </p:nvGrpSpPr>
            <p:grpSpPr bwMode="auto">
              <a:xfrm>
                <a:off x="3408" y="3504"/>
                <a:ext cx="288" cy="260"/>
                <a:chOff x="3072" y="2832"/>
                <a:chExt cx="624" cy="582"/>
              </a:xfrm>
            </p:grpSpPr>
            <p:pic>
              <p:nvPicPr>
                <p:cNvPr id="75045" name="Picture 99" descr="j0285758[1]"/>
                <p:cNvPicPr>
                  <a:picLocks noChangeAspect="1" noChangeArrowheads="1"/>
                </p:cNvPicPr>
                <p:nvPr/>
              </p:nvPicPr>
              <p:blipFill>
                <a:blip r:embed="rId8"/>
                <a:srcRect/>
                <a:stretch>
                  <a:fillRect/>
                </a:stretch>
              </p:blipFill>
              <p:spPr bwMode="auto">
                <a:xfrm>
                  <a:off x="3072" y="2832"/>
                  <a:ext cx="624" cy="582"/>
                </a:xfrm>
                <a:prstGeom prst="rect">
                  <a:avLst/>
                </a:prstGeom>
                <a:noFill/>
                <a:ln w="9525">
                  <a:noFill/>
                  <a:miter lim="800000"/>
                  <a:headEnd/>
                  <a:tailEnd/>
                </a:ln>
              </p:spPr>
            </p:pic>
            <p:pic>
              <p:nvPicPr>
                <p:cNvPr id="75046" name="Picture 100" descr="morpheus"/>
                <p:cNvPicPr>
                  <a:picLocks noChangeAspect="1" noChangeArrowheads="1"/>
                </p:cNvPicPr>
                <p:nvPr/>
              </p:nvPicPr>
              <p:blipFill>
                <a:blip r:embed="rId9"/>
                <a:srcRect/>
                <a:stretch>
                  <a:fillRect/>
                </a:stretch>
              </p:blipFill>
              <p:spPr bwMode="auto">
                <a:xfrm>
                  <a:off x="3120" y="2928"/>
                  <a:ext cx="528" cy="342"/>
                </a:xfrm>
                <a:prstGeom prst="rect">
                  <a:avLst/>
                </a:prstGeom>
                <a:noFill/>
                <a:ln w="9525">
                  <a:noFill/>
                  <a:miter lim="800000"/>
                  <a:headEnd/>
                  <a:tailEnd/>
                </a:ln>
              </p:spPr>
            </p:pic>
          </p:grpSp>
          <p:grpSp>
            <p:nvGrpSpPr>
              <p:cNvPr id="404805" name="Group 101"/>
              <p:cNvGrpSpPr>
                <a:grpSpLocks/>
              </p:cNvGrpSpPr>
              <p:nvPr/>
            </p:nvGrpSpPr>
            <p:grpSpPr bwMode="auto">
              <a:xfrm>
                <a:off x="2784" y="3696"/>
                <a:ext cx="288" cy="260"/>
                <a:chOff x="3072" y="2832"/>
                <a:chExt cx="624" cy="582"/>
              </a:xfrm>
            </p:grpSpPr>
            <p:pic>
              <p:nvPicPr>
                <p:cNvPr id="75043" name="Picture 102" descr="j0285758[1]"/>
                <p:cNvPicPr>
                  <a:picLocks noChangeAspect="1" noChangeArrowheads="1"/>
                </p:cNvPicPr>
                <p:nvPr/>
              </p:nvPicPr>
              <p:blipFill>
                <a:blip r:embed="rId8"/>
                <a:srcRect/>
                <a:stretch>
                  <a:fillRect/>
                </a:stretch>
              </p:blipFill>
              <p:spPr bwMode="auto">
                <a:xfrm>
                  <a:off x="3072" y="2832"/>
                  <a:ext cx="624" cy="582"/>
                </a:xfrm>
                <a:prstGeom prst="rect">
                  <a:avLst/>
                </a:prstGeom>
                <a:noFill/>
                <a:ln w="9525">
                  <a:noFill/>
                  <a:miter lim="800000"/>
                  <a:headEnd/>
                  <a:tailEnd/>
                </a:ln>
              </p:spPr>
            </p:pic>
            <p:pic>
              <p:nvPicPr>
                <p:cNvPr id="75044" name="Picture 103" descr="morpheus"/>
                <p:cNvPicPr>
                  <a:picLocks noChangeAspect="1" noChangeArrowheads="1"/>
                </p:cNvPicPr>
                <p:nvPr/>
              </p:nvPicPr>
              <p:blipFill>
                <a:blip r:embed="rId9"/>
                <a:srcRect/>
                <a:stretch>
                  <a:fillRect/>
                </a:stretch>
              </p:blipFill>
              <p:spPr bwMode="auto">
                <a:xfrm>
                  <a:off x="3120" y="2928"/>
                  <a:ext cx="528" cy="342"/>
                </a:xfrm>
                <a:prstGeom prst="rect">
                  <a:avLst/>
                </a:prstGeom>
                <a:noFill/>
                <a:ln w="9525">
                  <a:noFill/>
                  <a:miter lim="800000"/>
                  <a:headEnd/>
                  <a:tailEnd/>
                </a:ln>
              </p:spPr>
            </p:pic>
          </p:grpSp>
          <p:grpSp>
            <p:nvGrpSpPr>
              <p:cNvPr id="404806" name="Group 104"/>
              <p:cNvGrpSpPr>
                <a:grpSpLocks/>
              </p:cNvGrpSpPr>
              <p:nvPr/>
            </p:nvGrpSpPr>
            <p:grpSpPr bwMode="auto">
              <a:xfrm>
                <a:off x="2352" y="3168"/>
                <a:ext cx="384" cy="258"/>
                <a:chOff x="1488" y="3360"/>
                <a:chExt cx="816" cy="550"/>
              </a:xfrm>
            </p:grpSpPr>
            <p:pic>
              <p:nvPicPr>
                <p:cNvPr id="75041" name="Picture 105"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75042" name="Picture 106"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404807" name="Group 107"/>
              <p:cNvGrpSpPr>
                <a:grpSpLocks/>
              </p:cNvGrpSpPr>
              <p:nvPr/>
            </p:nvGrpSpPr>
            <p:grpSpPr bwMode="auto">
              <a:xfrm>
                <a:off x="1296" y="1056"/>
                <a:ext cx="384" cy="258"/>
                <a:chOff x="1488" y="3360"/>
                <a:chExt cx="816" cy="550"/>
              </a:xfrm>
            </p:grpSpPr>
            <p:pic>
              <p:nvPicPr>
                <p:cNvPr id="75039" name="Picture 108"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75040" name="Picture 109"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404808" name="Group 110"/>
              <p:cNvGrpSpPr>
                <a:grpSpLocks/>
              </p:cNvGrpSpPr>
              <p:nvPr/>
            </p:nvGrpSpPr>
            <p:grpSpPr bwMode="auto">
              <a:xfrm>
                <a:off x="864" y="2112"/>
                <a:ext cx="384" cy="258"/>
                <a:chOff x="1488" y="3360"/>
                <a:chExt cx="816" cy="550"/>
              </a:xfrm>
            </p:grpSpPr>
            <p:pic>
              <p:nvPicPr>
                <p:cNvPr id="75037" name="Picture 111"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75038" name="Picture 112"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sp>
            <p:nvSpPr>
              <p:cNvPr id="74982" name="Line 113"/>
              <p:cNvSpPr>
                <a:spLocks noChangeShapeType="1"/>
              </p:cNvSpPr>
              <p:nvPr/>
            </p:nvSpPr>
            <p:spPr bwMode="auto">
              <a:xfrm flipH="1">
                <a:off x="2784" y="2352"/>
                <a:ext cx="48" cy="0"/>
              </a:xfrm>
              <a:prstGeom prst="line">
                <a:avLst/>
              </a:prstGeom>
              <a:noFill/>
              <a:ln w="9525">
                <a:solidFill>
                  <a:schemeClr val="tx1"/>
                </a:solidFill>
                <a:round/>
                <a:headEnd/>
                <a:tailEnd/>
              </a:ln>
            </p:spPr>
            <p:txBody>
              <a:bodyPr/>
              <a:lstStyle/>
              <a:p>
                <a:endParaRPr lang="zh-CN" altLang="en-US"/>
              </a:p>
            </p:txBody>
          </p:sp>
          <p:sp>
            <p:nvSpPr>
              <p:cNvPr id="74983" name="Line 114"/>
              <p:cNvSpPr>
                <a:spLocks noChangeShapeType="1"/>
              </p:cNvSpPr>
              <p:nvPr/>
            </p:nvSpPr>
            <p:spPr bwMode="auto">
              <a:xfrm flipV="1">
                <a:off x="3168" y="2208"/>
                <a:ext cx="144" cy="96"/>
              </a:xfrm>
              <a:prstGeom prst="line">
                <a:avLst/>
              </a:prstGeom>
              <a:noFill/>
              <a:ln w="9525">
                <a:solidFill>
                  <a:schemeClr val="tx1"/>
                </a:solidFill>
                <a:round/>
                <a:headEnd/>
                <a:tailEnd/>
              </a:ln>
            </p:spPr>
            <p:txBody>
              <a:bodyPr/>
              <a:lstStyle/>
              <a:p>
                <a:endParaRPr lang="zh-CN" altLang="en-US"/>
              </a:p>
            </p:txBody>
          </p:sp>
          <p:sp>
            <p:nvSpPr>
              <p:cNvPr id="74984" name="Line 115"/>
              <p:cNvSpPr>
                <a:spLocks noChangeShapeType="1"/>
              </p:cNvSpPr>
              <p:nvPr/>
            </p:nvSpPr>
            <p:spPr bwMode="auto">
              <a:xfrm>
                <a:off x="3120" y="2544"/>
                <a:ext cx="48" cy="96"/>
              </a:xfrm>
              <a:prstGeom prst="line">
                <a:avLst/>
              </a:prstGeom>
              <a:noFill/>
              <a:ln w="9525">
                <a:solidFill>
                  <a:schemeClr val="tx1"/>
                </a:solidFill>
                <a:round/>
                <a:headEnd/>
                <a:tailEnd/>
              </a:ln>
            </p:spPr>
            <p:txBody>
              <a:bodyPr/>
              <a:lstStyle/>
              <a:p>
                <a:endParaRPr lang="zh-CN" altLang="en-US"/>
              </a:p>
            </p:txBody>
          </p:sp>
          <p:sp>
            <p:nvSpPr>
              <p:cNvPr id="74985" name="Line 116"/>
              <p:cNvSpPr>
                <a:spLocks noChangeShapeType="1"/>
              </p:cNvSpPr>
              <p:nvPr/>
            </p:nvSpPr>
            <p:spPr bwMode="auto">
              <a:xfrm flipH="1">
                <a:off x="3120" y="2976"/>
                <a:ext cx="96" cy="144"/>
              </a:xfrm>
              <a:prstGeom prst="line">
                <a:avLst/>
              </a:prstGeom>
              <a:noFill/>
              <a:ln w="9525">
                <a:solidFill>
                  <a:schemeClr val="tx1"/>
                </a:solidFill>
                <a:round/>
                <a:headEnd/>
                <a:tailEnd/>
              </a:ln>
            </p:spPr>
            <p:txBody>
              <a:bodyPr/>
              <a:lstStyle/>
              <a:p>
                <a:endParaRPr lang="zh-CN" altLang="en-US"/>
              </a:p>
            </p:txBody>
          </p:sp>
          <p:sp>
            <p:nvSpPr>
              <p:cNvPr id="74986" name="Line 117"/>
              <p:cNvSpPr>
                <a:spLocks noChangeShapeType="1"/>
              </p:cNvSpPr>
              <p:nvPr/>
            </p:nvSpPr>
            <p:spPr bwMode="auto">
              <a:xfrm flipH="1">
                <a:off x="2880" y="3360"/>
                <a:ext cx="192" cy="288"/>
              </a:xfrm>
              <a:prstGeom prst="line">
                <a:avLst/>
              </a:prstGeom>
              <a:noFill/>
              <a:ln w="9525">
                <a:solidFill>
                  <a:schemeClr val="tx1"/>
                </a:solidFill>
                <a:round/>
                <a:headEnd/>
                <a:tailEnd/>
              </a:ln>
            </p:spPr>
            <p:txBody>
              <a:bodyPr/>
              <a:lstStyle/>
              <a:p>
                <a:endParaRPr lang="zh-CN" altLang="en-US"/>
              </a:p>
            </p:txBody>
          </p:sp>
          <p:sp>
            <p:nvSpPr>
              <p:cNvPr id="74987" name="Line 118"/>
              <p:cNvSpPr>
                <a:spLocks noChangeShapeType="1"/>
              </p:cNvSpPr>
              <p:nvPr/>
            </p:nvSpPr>
            <p:spPr bwMode="auto">
              <a:xfrm>
                <a:off x="3264" y="3360"/>
                <a:ext cx="192" cy="96"/>
              </a:xfrm>
              <a:prstGeom prst="line">
                <a:avLst/>
              </a:prstGeom>
              <a:noFill/>
              <a:ln w="9525">
                <a:solidFill>
                  <a:schemeClr val="tx1"/>
                </a:solidFill>
                <a:round/>
                <a:headEnd/>
                <a:tailEnd/>
              </a:ln>
            </p:spPr>
            <p:txBody>
              <a:bodyPr/>
              <a:lstStyle/>
              <a:p>
                <a:endParaRPr lang="zh-CN" altLang="en-US"/>
              </a:p>
            </p:txBody>
          </p:sp>
          <p:sp>
            <p:nvSpPr>
              <p:cNvPr id="74988" name="Line 119"/>
              <p:cNvSpPr>
                <a:spLocks noChangeShapeType="1"/>
              </p:cNvSpPr>
              <p:nvPr/>
            </p:nvSpPr>
            <p:spPr bwMode="auto">
              <a:xfrm>
                <a:off x="3408" y="2928"/>
                <a:ext cx="240" cy="144"/>
              </a:xfrm>
              <a:prstGeom prst="line">
                <a:avLst/>
              </a:prstGeom>
              <a:noFill/>
              <a:ln w="9525">
                <a:solidFill>
                  <a:schemeClr val="tx1"/>
                </a:solidFill>
                <a:round/>
                <a:headEnd/>
                <a:tailEnd/>
              </a:ln>
            </p:spPr>
            <p:txBody>
              <a:bodyPr/>
              <a:lstStyle/>
              <a:p>
                <a:endParaRPr lang="zh-CN" altLang="en-US"/>
              </a:p>
            </p:txBody>
          </p:sp>
          <p:sp>
            <p:nvSpPr>
              <p:cNvPr id="74989" name="Line 120"/>
              <p:cNvSpPr>
                <a:spLocks noChangeShapeType="1"/>
              </p:cNvSpPr>
              <p:nvPr/>
            </p:nvSpPr>
            <p:spPr bwMode="auto">
              <a:xfrm>
                <a:off x="3984" y="3072"/>
                <a:ext cx="240" cy="48"/>
              </a:xfrm>
              <a:prstGeom prst="line">
                <a:avLst/>
              </a:prstGeom>
              <a:noFill/>
              <a:ln w="9525">
                <a:solidFill>
                  <a:schemeClr val="tx1"/>
                </a:solidFill>
                <a:round/>
                <a:headEnd/>
                <a:tailEnd/>
              </a:ln>
            </p:spPr>
            <p:txBody>
              <a:bodyPr/>
              <a:lstStyle/>
              <a:p>
                <a:endParaRPr lang="zh-CN" altLang="en-US"/>
              </a:p>
            </p:txBody>
          </p:sp>
          <p:sp>
            <p:nvSpPr>
              <p:cNvPr id="74990" name="Line 121"/>
              <p:cNvSpPr>
                <a:spLocks noChangeShapeType="1"/>
              </p:cNvSpPr>
              <p:nvPr/>
            </p:nvSpPr>
            <p:spPr bwMode="auto">
              <a:xfrm>
                <a:off x="4464" y="3312"/>
                <a:ext cx="96" cy="96"/>
              </a:xfrm>
              <a:prstGeom prst="line">
                <a:avLst/>
              </a:prstGeom>
              <a:noFill/>
              <a:ln w="9525">
                <a:solidFill>
                  <a:schemeClr val="tx1"/>
                </a:solidFill>
                <a:round/>
                <a:headEnd/>
                <a:tailEnd/>
              </a:ln>
            </p:spPr>
            <p:txBody>
              <a:bodyPr/>
              <a:lstStyle/>
              <a:p>
                <a:endParaRPr lang="zh-CN" altLang="en-US"/>
              </a:p>
            </p:txBody>
          </p:sp>
          <p:sp>
            <p:nvSpPr>
              <p:cNvPr id="74991" name="Line 122"/>
              <p:cNvSpPr>
                <a:spLocks noChangeShapeType="1"/>
              </p:cNvSpPr>
              <p:nvPr/>
            </p:nvSpPr>
            <p:spPr bwMode="auto">
              <a:xfrm flipV="1">
                <a:off x="4464" y="2976"/>
                <a:ext cx="48" cy="96"/>
              </a:xfrm>
              <a:prstGeom prst="line">
                <a:avLst/>
              </a:prstGeom>
              <a:noFill/>
              <a:ln w="9525">
                <a:solidFill>
                  <a:schemeClr val="tx1"/>
                </a:solidFill>
                <a:round/>
                <a:headEnd/>
                <a:tailEnd/>
              </a:ln>
            </p:spPr>
            <p:txBody>
              <a:bodyPr/>
              <a:lstStyle/>
              <a:p>
                <a:endParaRPr lang="zh-CN" altLang="en-US"/>
              </a:p>
            </p:txBody>
          </p:sp>
          <p:sp>
            <p:nvSpPr>
              <p:cNvPr id="74992" name="Line 123"/>
              <p:cNvSpPr>
                <a:spLocks noChangeShapeType="1"/>
              </p:cNvSpPr>
              <p:nvPr/>
            </p:nvSpPr>
            <p:spPr bwMode="auto">
              <a:xfrm>
                <a:off x="3552" y="2256"/>
                <a:ext cx="432" cy="144"/>
              </a:xfrm>
              <a:prstGeom prst="line">
                <a:avLst/>
              </a:prstGeom>
              <a:noFill/>
              <a:ln w="9525">
                <a:solidFill>
                  <a:schemeClr val="tx1"/>
                </a:solidFill>
                <a:round/>
                <a:headEnd/>
                <a:tailEnd/>
              </a:ln>
            </p:spPr>
            <p:txBody>
              <a:bodyPr/>
              <a:lstStyle/>
              <a:p>
                <a:endParaRPr lang="zh-CN" altLang="en-US"/>
              </a:p>
            </p:txBody>
          </p:sp>
          <p:sp>
            <p:nvSpPr>
              <p:cNvPr id="74993" name="Line 124"/>
              <p:cNvSpPr>
                <a:spLocks noChangeShapeType="1"/>
              </p:cNvSpPr>
              <p:nvPr/>
            </p:nvSpPr>
            <p:spPr bwMode="auto">
              <a:xfrm flipV="1">
                <a:off x="4224" y="2256"/>
                <a:ext cx="336" cy="144"/>
              </a:xfrm>
              <a:prstGeom prst="line">
                <a:avLst/>
              </a:prstGeom>
              <a:noFill/>
              <a:ln w="9525">
                <a:solidFill>
                  <a:schemeClr val="tx1"/>
                </a:solidFill>
                <a:round/>
                <a:headEnd/>
                <a:tailEnd/>
              </a:ln>
            </p:spPr>
            <p:txBody>
              <a:bodyPr/>
              <a:lstStyle/>
              <a:p>
                <a:endParaRPr lang="zh-CN" altLang="en-US"/>
              </a:p>
            </p:txBody>
          </p:sp>
          <p:sp>
            <p:nvSpPr>
              <p:cNvPr id="74994" name="Line 125"/>
              <p:cNvSpPr>
                <a:spLocks noChangeShapeType="1"/>
              </p:cNvSpPr>
              <p:nvPr/>
            </p:nvSpPr>
            <p:spPr bwMode="auto">
              <a:xfrm flipV="1">
                <a:off x="3504" y="1824"/>
                <a:ext cx="192" cy="192"/>
              </a:xfrm>
              <a:prstGeom prst="line">
                <a:avLst/>
              </a:prstGeom>
              <a:noFill/>
              <a:ln w="9525">
                <a:solidFill>
                  <a:schemeClr val="tx1"/>
                </a:solidFill>
                <a:round/>
                <a:headEnd/>
                <a:tailEnd/>
              </a:ln>
            </p:spPr>
            <p:txBody>
              <a:bodyPr/>
              <a:lstStyle/>
              <a:p>
                <a:endParaRPr lang="zh-CN" altLang="en-US"/>
              </a:p>
            </p:txBody>
          </p:sp>
          <p:sp>
            <p:nvSpPr>
              <p:cNvPr id="74995" name="Line 126"/>
              <p:cNvSpPr>
                <a:spLocks noChangeShapeType="1"/>
              </p:cNvSpPr>
              <p:nvPr/>
            </p:nvSpPr>
            <p:spPr bwMode="auto">
              <a:xfrm flipH="1" flipV="1">
                <a:off x="3504" y="1632"/>
                <a:ext cx="192" cy="48"/>
              </a:xfrm>
              <a:prstGeom prst="line">
                <a:avLst/>
              </a:prstGeom>
              <a:noFill/>
              <a:ln w="9525">
                <a:solidFill>
                  <a:schemeClr val="tx1"/>
                </a:solidFill>
                <a:round/>
                <a:headEnd/>
                <a:tailEnd/>
              </a:ln>
            </p:spPr>
            <p:txBody>
              <a:bodyPr/>
              <a:lstStyle/>
              <a:p>
                <a:endParaRPr lang="zh-CN" altLang="en-US"/>
              </a:p>
            </p:txBody>
          </p:sp>
          <p:sp>
            <p:nvSpPr>
              <p:cNvPr id="74996" name="Line 127"/>
              <p:cNvSpPr>
                <a:spLocks noChangeShapeType="1"/>
              </p:cNvSpPr>
              <p:nvPr/>
            </p:nvSpPr>
            <p:spPr bwMode="auto">
              <a:xfrm flipV="1">
                <a:off x="3420" y="1296"/>
                <a:ext cx="132" cy="164"/>
              </a:xfrm>
              <a:prstGeom prst="line">
                <a:avLst/>
              </a:prstGeom>
              <a:noFill/>
              <a:ln w="9525">
                <a:solidFill>
                  <a:schemeClr val="tx1"/>
                </a:solidFill>
                <a:round/>
                <a:headEnd/>
                <a:tailEnd/>
              </a:ln>
            </p:spPr>
            <p:txBody>
              <a:bodyPr/>
              <a:lstStyle/>
              <a:p>
                <a:endParaRPr lang="zh-CN" altLang="en-US"/>
              </a:p>
            </p:txBody>
          </p:sp>
          <p:sp>
            <p:nvSpPr>
              <p:cNvPr id="74997" name="Line 128"/>
              <p:cNvSpPr>
                <a:spLocks noChangeShapeType="1"/>
              </p:cNvSpPr>
              <p:nvPr/>
            </p:nvSpPr>
            <p:spPr bwMode="auto">
              <a:xfrm flipV="1">
                <a:off x="4080" y="1680"/>
                <a:ext cx="192" cy="48"/>
              </a:xfrm>
              <a:prstGeom prst="line">
                <a:avLst/>
              </a:prstGeom>
              <a:noFill/>
              <a:ln w="9525">
                <a:solidFill>
                  <a:schemeClr val="tx1"/>
                </a:solidFill>
                <a:round/>
                <a:headEnd/>
                <a:tailEnd/>
              </a:ln>
            </p:spPr>
            <p:txBody>
              <a:bodyPr/>
              <a:lstStyle/>
              <a:p>
                <a:endParaRPr lang="zh-CN" altLang="en-US"/>
              </a:p>
            </p:txBody>
          </p:sp>
          <p:sp>
            <p:nvSpPr>
              <p:cNvPr id="74998" name="Line 129"/>
              <p:cNvSpPr>
                <a:spLocks noChangeShapeType="1"/>
              </p:cNvSpPr>
              <p:nvPr/>
            </p:nvSpPr>
            <p:spPr bwMode="auto">
              <a:xfrm flipV="1">
                <a:off x="3984" y="1152"/>
                <a:ext cx="144" cy="432"/>
              </a:xfrm>
              <a:prstGeom prst="line">
                <a:avLst/>
              </a:prstGeom>
              <a:noFill/>
              <a:ln w="9525">
                <a:solidFill>
                  <a:schemeClr val="tx1"/>
                </a:solidFill>
                <a:round/>
                <a:headEnd/>
                <a:tailEnd/>
              </a:ln>
            </p:spPr>
            <p:txBody>
              <a:bodyPr/>
              <a:lstStyle/>
              <a:p>
                <a:endParaRPr lang="zh-CN" altLang="en-US"/>
              </a:p>
            </p:txBody>
          </p:sp>
          <p:sp>
            <p:nvSpPr>
              <p:cNvPr id="74999" name="Line 130"/>
              <p:cNvSpPr>
                <a:spLocks noChangeShapeType="1"/>
              </p:cNvSpPr>
              <p:nvPr/>
            </p:nvSpPr>
            <p:spPr bwMode="auto">
              <a:xfrm flipV="1">
                <a:off x="4475" y="1342"/>
                <a:ext cx="203" cy="267"/>
              </a:xfrm>
              <a:prstGeom prst="line">
                <a:avLst/>
              </a:prstGeom>
              <a:noFill/>
              <a:ln w="9525">
                <a:solidFill>
                  <a:schemeClr val="tx1"/>
                </a:solidFill>
                <a:round/>
                <a:headEnd/>
                <a:tailEnd/>
              </a:ln>
            </p:spPr>
            <p:txBody>
              <a:bodyPr/>
              <a:lstStyle/>
              <a:p>
                <a:endParaRPr lang="zh-CN" altLang="en-US"/>
              </a:p>
            </p:txBody>
          </p:sp>
          <p:sp>
            <p:nvSpPr>
              <p:cNvPr id="75000" name="Line 131"/>
              <p:cNvSpPr>
                <a:spLocks noChangeShapeType="1"/>
              </p:cNvSpPr>
              <p:nvPr/>
            </p:nvSpPr>
            <p:spPr bwMode="auto">
              <a:xfrm>
                <a:off x="4503" y="1644"/>
                <a:ext cx="491" cy="42"/>
              </a:xfrm>
              <a:prstGeom prst="line">
                <a:avLst/>
              </a:prstGeom>
              <a:noFill/>
              <a:ln w="9525">
                <a:solidFill>
                  <a:schemeClr val="tx1"/>
                </a:solidFill>
                <a:round/>
                <a:headEnd/>
                <a:tailEnd/>
              </a:ln>
            </p:spPr>
            <p:txBody>
              <a:bodyPr/>
              <a:lstStyle/>
              <a:p>
                <a:endParaRPr lang="zh-CN" altLang="en-US"/>
              </a:p>
            </p:txBody>
          </p:sp>
          <p:sp>
            <p:nvSpPr>
              <p:cNvPr id="75001" name="Line 132"/>
              <p:cNvSpPr>
                <a:spLocks noChangeShapeType="1"/>
              </p:cNvSpPr>
              <p:nvPr/>
            </p:nvSpPr>
            <p:spPr bwMode="auto">
              <a:xfrm flipV="1">
                <a:off x="2578" y="1658"/>
                <a:ext cx="197" cy="428"/>
              </a:xfrm>
              <a:prstGeom prst="line">
                <a:avLst/>
              </a:prstGeom>
              <a:noFill/>
              <a:ln w="9525">
                <a:solidFill>
                  <a:schemeClr val="tx1"/>
                </a:solidFill>
                <a:round/>
                <a:headEnd/>
                <a:tailEnd/>
              </a:ln>
            </p:spPr>
            <p:txBody>
              <a:bodyPr/>
              <a:lstStyle/>
              <a:p>
                <a:endParaRPr lang="zh-CN" altLang="en-US"/>
              </a:p>
            </p:txBody>
          </p:sp>
          <p:sp>
            <p:nvSpPr>
              <p:cNvPr id="75002" name="Line 133"/>
              <p:cNvSpPr>
                <a:spLocks noChangeShapeType="1"/>
              </p:cNvSpPr>
              <p:nvPr/>
            </p:nvSpPr>
            <p:spPr bwMode="auto">
              <a:xfrm flipH="1" flipV="1">
                <a:off x="2473" y="1868"/>
                <a:ext cx="49" cy="211"/>
              </a:xfrm>
              <a:prstGeom prst="line">
                <a:avLst/>
              </a:prstGeom>
              <a:noFill/>
              <a:ln w="9525">
                <a:solidFill>
                  <a:schemeClr val="tx1"/>
                </a:solidFill>
                <a:round/>
                <a:headEnd/>
                <a:tailEnd/>
              </a:ln>
            </p:spPr>
            <p:txBody>
              <a:bodyPr/>
              <a:lstStyle/>
              <a:p>
                <a:endParaRPr lang="zh-CN" altLang="en-US"/>
              </a:p>
            </p:txBody>
          </p:sp>
          <p:sp>
            <p:nvSpPr>
              <p:cNvPr id="75003" name="Line 134"/>
              <p:cNvSpPr>
                <a:spLocks noChangeShapeType="1"/>
              </p:cNvSpPr>
              <p:nvPr/>
            </p:nvSpPr>
            <p:spPr bwMode="auto">
              <a:xfrm flipH="1" flipV="1">
                <a:off x="2374" y="1356"/>
                <a:ext cx="7" cy="260"/>
              </a:xfrm>
              <a:prstGeom prst="line">
                <a:avLst/>
              </a:prstGeom>
              <a:noFill/>
              <a:ln w="9525">
                <a:solidFill>
                  <a:schemeClr val="tx1"/>
                </a:solidFill>
                <a:round/>
                <a:headEnd/>
                <a:tailEnd/>
              </a:ln>
            </p:spPr>
            <p:txBody>
              <a:bodyPr/>
              <a:lstStyle/>
              <a:p>
                <a:endParaRPr lang="zh-CN" altLang="en-US"/>
              </a:p>
            </p:txBody>
          </p:sp>
          <p:sp>
            <p:nvSpPr>
              <p:cNvPr id="75004" name="Line 135"/>
              <p:cNvSpPr>
                <a:spLocks noChangeShapeType="1"/>
              </p:cNvSpPr>
              <p:nvPr/>
            </p:nvSpPr>
            <p:spPr bwMode="auto">
              <a:xfrm flipH="1" flipV="1">
                <a:off x="2220" y="2234"/>
                <a:ext cx="210" cy="42"/>
              </a:xfrm>
              <a:prstGeom prst="line">
                <a:avLst/>
              </a:prstGeom>
              <a:noFill/>
              <a:ln w="9525">
                <a:solidFill>
                  <a:schemeClr val="tx1"/>
                </a:solidFill>
                <a:round/>
                <a:headEnd/>
                <a:tailEnd/>
              </a:ln>
            </p:spPr>
            <p:txBody>
              <a:bodyPr/>
              <a:lstStyle/>
              <a:p>
                <a:endParaRPr lang="zh-CN" altLang="en-US"/>
              </a:p>
            </p:txBody>
          </p:sp>
          <p:sp>
            <p:nvSpPr>
              <p:cNvPr id="75005" name="Line 136"/>
              <p:cNvSpPr>
                <a:spLocks noChangeShapeType="1"/>
              </p:cNvSpPr>
              <p:nvPr/>
            </p:nvSpPr>
            <p:spPr bwMode="auto">
              <a:xfrm flipH="1" flipV="1">
                <a:off x="1953" y="1693"/>
                <a:ext cx="35" cy="330"/>
              </a:xfrm>
              <a:prstGeom prst="line">
                <a:avLst/>
              </a:prstGeom>
              <a:noFill/>
              <a:ln w="9525">
                <a:solidFill>
                  <a:schemeClr val="tx1"/>
                </a:solidFill>
                <a:round/>
                <a:headEnd/>
                <a:tailEnd/>
              </a:ln>
            </p:spPr>
            <p:txBody>
              <a:bodyPr/>
              <a:lstStyle/>
              <a:p>
                <a:endParaRPr lang="zh-CN" altLang="en-US"/>
              </a:p>
            </p:txBody>
          </p:sp>
          <p:sp>
            <p:nvSpPr>
              <p:cNvPr id="75006" name="Line 137"/>
              <p:cNvSpPr>
                <a:spLocks noChangeShapeType="1"/>
              </p:cNvSpPr>
              <p:nvPr/>
            </p:nvSpPr>
            <p:spPr bwMode="auto">
              <a:xfrm flipH="1">
                <a:off x="1911" y="2332"/>
                <a:ext cx="70" cy="155"/>
              </a:xfrm>
              <a:prstGeom prst="line">
                <a:avLst/>
              </a:prstGeom>
              <a:noFill/>
              <a:ln w="9525">
                <a:solidFill>
                  <a:schemeClr val="tx1"/>
                </a:solidFill>
                <a:round/>
                <a:headEnd/>
                <a:tailEnd/>
              </a:ln>
            </p:spPr>
            <p:txBody>
              <a:bodyPr/>
              <a:lstStyle/>
              <a:p>
                <a:endParaRPr lang="zh-CN" altLang="en-US"/>
              </a:p>
            </p:txBody>
          </p:sp>
          <p:grpSp>
            <p:nvGrpSpPr>
              <p:cNvPr id="404809" name="Group 138"/>
              <p:cNvGrpSpPr>
                <a:grpSpLocks/>
              </p:cNvGrpSpPr>
              <p:nvPr/>
            </p:nvGrpSpPr>
            <p:grpSpPr bwMode="auto">
              <a:xfrm>
                <a:off x="1632" y="3120"/>
                <a:ext cx="288" cy="268"/>
                <a:chOff x="2544" y="2016"/>
                <a:chExt cx="624" cy="582"/>
              </a:xfrm>
            </p:grpSpPr>
            <p:pic>
              <p:nvPicPr>
                <p:cNvPr id="75035" name="Picture 139"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75036" name="Picture 140"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404810" name="Group 141"/>
              <p:cNvGrpSpPr>
                <a:grpSpLocks/>
              </p:cNvGrpSpPr>
              <p:nvPr/>
            </p:nvGrpSpPr>
            <p:grpSpPr bwMode="auto">
              <a:xfrm>
                <a:off x="2016" y="3648"/>
                <a:ext cx="288" cy="288"/>
                <a:chOff x="3072" y="912"/>
                <a:chExt cx="720" cy="720"/>
              </a:xfrm>
            </p:grpSpPr>
            <p:pic>
              <p:nvPicPr>
                <p:cNvPr id="75033" name="Picture 142"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5034" name="Picture 143"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grpSp>
            <p:nvGrpSpPr>
              <p:cNvPr id="404813" name="Group 144"/>
              <p:cNvGrpSpPr>
                <a:grpSpLocks/>
              </p:cNvGrpSpPr>
              <p:nvPr/>
            </p:nvGrpSpPr>
            <p:grpSpPr bwMode="auto">
              <a:xfrm>
                <a:off x="480" y="1872"/>
                <a:ext cx="288" cy="288"/>
                <a:chOff x="3072" y="912"/>
                <a:chExt cx="720" cy="720"/>
              </a:xfrm>
            </p:grpSpPr>
            <p:pic>
              <p:nvPicPr>
                <p:cNvPr id="75031" name="Picture 145"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5032" name="Picture 146"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grpSp>
            <p:nvGrpSpPr>
              <p:cNvPr id="404814" name="Group 147"/>
              <p:cNvGrpSpPr>
                <a:grpSpLocks/>
              </p:cNvGrpSpPr>
              <p:nvPr/>
            </p:nvGrpSpPr>
            <p:grpSpPr bwMode="auto">
              <a:xfrm>
                <a:off x="672" y="1344"/>
                <a:ext cx="288" cy="268"/>
                <a:chOff x="2544" y="2016"/>
                <a:chExt cx="624" cy="582"/>
              </a:xfrm>
            </p:grpSpPr>
            <p:pic>
              <p:nvPicPr>
                <p:cNvPr id="75029" name="Picture 148"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75030" name="Picture 149"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404815" name="Group 150"/>
              <p:cNvGrpSpPr>
                <a:grpSpLocks/>
              </p:cNvGrpSpPr>
              <p:nvPr/>
            </p:nvGrpSpPr>
            <p:grpSpPr bwMode="auto">
              <a:xfrm>
                <a:off x="288" y="912"/>
                <a:ext cx="336" cy="336"/>
                <a:chOff x="4080" y="1968"/>
                <a:chExt cx="720" cy="720"/>
              </a:xfrm>
            </p:grpSpPr>
            <p:pic>
              <p:nvPicPr>
                <p:cNvPr id="75027" name="Picture 151"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75028" name="Picture 152"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sp>
            <p:nvSpPr>
              <p:cNvPr id="75012" name="Line 153"/>
              <p:cNvSpPr>
                <a:spLocks noChangeShapeType="1"/>
              </p:cNvSpPr>
              <p:nvPr/>
            </p:nvSpPr>
            <p:spPr bwMode="auto">
              <a:xfrm flipH="1">
                <a:off x="2736" y="2544"/>
                <a:ext cx="192" cy="192"/>
              </a:xfrm>
              <a:prstGeom prst="line">
                <a:avLst/>
              </a:prstGeom>
              <a:noFill/>
              <a:ln w="9525">
                <a:solidFill>
                  <a:schemeClr val="tx1"/>
                </a:solidFill>
                <a:round/>
                <a:headEnd/>
                <a:tailEnd/>
              </a:ln>
            </p:spPr>
            <p:txBody>
              <a:bodyPr/>
              <a:lstStyle/>
              <a:p>
                <a:endParaRPr lang="zh-CN" altLang="en-US"/>
              </a:p>
            </p:txBody>
          </p:sp>
          <p:sp>
            <p:nvSpPr>
              <p:cNvPr id="75013" name="Line 154"/>
              <p:cNvSpPr>
                <a:spLocks noChangeShapeType="1"/>
              </p:cNvSpPr>
              <p:nvPr/>
            </p:nvSpPr>
            <p:spPr bwMode="auto">
              <a:xfrm flipH="1">
                <a:off x="2544" y="2928"/>
                <a:ext cx="48" cy="240"/>
              </a:xfrm>
              <a:prstGeom prst="line">
                <a:avLst/>
              </a:prstGeom>
              <a:noFill/>
              <a:ln w="9525">
                <a:solidFill>
                  <a:schemeClr val="tx1"/>
                </a:solidFill>
                <a:round/>
                <a:headEnd/>
                <a:tailEnd/>
              </a:ln>
            </p:spPr>
            <p:txBody>
              <a:bodyPr/>
              <a:lstStyle/>
              <a:p>
                <a:endParaRPr lang="zh-CN" altLang="en-US"/>
              </a:p>
            </p:txBody>
          </p:sp>
          <p:sp>
            <p:nvSpPr>
              <p:cNvPr id="75014" name="Line 155"/>
              <p:cNvSpPr>
                <a:spLocks noChangeShapeType="1"/>
              </p:cNvSpPr>
              <p:nvPr/>
            </p:nvSpPr>
            <p:spPr bwMode="auto">
              <a:xfrm flipH="1">
                <a:off x="2220" y="3442"/>
                <a:ext cx="253" cy="253"/>
              </a:xfrm>
              <a:prstGeom prst="line">
                <a:avLst/>
              </a:prstGeom>
              <a:noFill/>
              <a:ln w="9525">
                <a:solidFill>
                  <a:schemeClr val="tx1"/>
                </a:solidFill>
                <a:round/>
                <a:headEnd/>
                <a:tailEnd/>
              </a:ln>
            </p:spPr>
            <p:txBody>
              <a:bodyPr/>
              <a:lstStyle/>
              <a:p>
                <a:endParaRPr lang="zh-CN" altLang="en-US"/>
              </a:p>
            </p:txBody>
          </p:sp>
          <p:sp>
            <p:nvSpPr>
              <p:cNvPr id="75015" name="Line 156"/>
              <p:cNvSpPr>
                <a:spLocks noChangeShapeType="1"/>
              </p:cNvSpPr>
              <p:nvPr/>
            </p:nvSpPr>
            <p:spPr bwMode="auto">
              <a:xfrm flipH="1">
                <a:off x="2255" y="2817"/>
                <a:ext cx="232" cy="147"/>
              </a:xfrm>
              <a:prstGeom prst="line">
                <a:avLst/>
              </a:prstGeom>
              <a:noFill/>
              <a:ln w="9525">
                <a:solidFill>
                  <a:schemeClr val="tx1"/>
                </a:solidFill>
                <a:round/>
                <a:headEnd/>
                <a:tailEnd/>
              </a:ln>
            </p:spPr>
            <p:txBody>
              <a:bodyPr/>
              <a:lstStyle/>
              <a:p>
                <a:endParaRPr lang="zh-CN" altLang="en-US"/>
              </a:p>
            </p:txBody>
          </p:sp>
          <p:sp>
            <p:nvSpPr>
              <p:cNvPr id="75016" name="Line 157"/>
              <p:cNvSpPr>
                <a:spLocks noChangeShapeType="1"/>
              </p:cNvSpPr>
              <p:nvPr/>
            </p:nvSpPr>
            <p:spPr bwMode="auto">
              <a:xfrm flipH="1">
                <a:off x="1883" y="3098"/>
                <a:ext cx="147" cy="119"/>
              </a:xfrm>
              <a:prstGeom prst="line">
                <a:avLst/>
              </a:prstGeom>
              <a:noFill/>
              <a:ln w="9525">
                <a:solidFill>
                  <a:schemeClr val="tx1"/>
                </a:solidFill>
                <a:round/>
                <a:headEnd/>
                <a:tailEnd/>
              </a:ln>
            </p:spPr>
            <p:txBody>
              <a:bodyPr/>
              <a:lstStyle/>
              <a:p>
                <a:endParaRPr lang="zh-CN" altLang="en-US"/>
              </a:p>
            </p:txBody>
          </p:sp>
          <p:sp>
            <p:nvSpPr>
              <p:cNvPr id="75017" name="Line 158"/>
              <p:cNvSpPr>
                <a:spLocks noChangeShapeType="1"/>
              </p:cNvSpPr>
              <p:nvPr/>
            </p:nvSpPr>
            <p:spPr bwMode="auto">
              <a:xfrm flipH="1">
                <a:off x="1644" y="3407"/>
                <a:ext cx="56" cy="189"/>
              </a:xfrm>
              <a:prstGeom prst="line">
                <a:avLst/>
              </a:prstGeom>
              <a:noFill/>
              <a:ln w="9525">
                <a:solidFill>
                  <a:schemeClr val="tx1"/>
                </a:solidFill>
                <a:round/>
                <a:headEnd/>
                <a:tailEnd/>
              </a:ln>
            </p:spPr>
            <p:txBody>
              <a:bodyPr/>
              <a:lstStyle/>
              <a:p>
                <a:endParaRPr lang="zh-CN" altLang="en-US"/>
              </a:p>
            </p:txBody>
          </p:sp>
          <p:sp>
            <p:nvSpPr>
              <p:cNvPr id="75018" name="Line 159"/>
              <p:cNvSpPr>
                <a:spLocks noChangeShapeType="1"/>
              </p:cNvSpPr>
              <p:nvPr/>
            </p:nvSpPr>
            <p:spPr bwMode="auto">
              <a:xfrm flipH="1">
                <a:off x="1475" y="2641"/>
                <a:ext cx="267" cy="56"/>
              </a:xfrm>
              <a:prstGeom prst="line">
                <a:avLst/>
              </a:prstGeom>
              <a:noFill/>
              <a:ln w="9525">
                <a:solidFill>
                  <a:schemeClr val="tx1"/>
                </a:solidFill>
                <a:round/>
                <a:headEnd/>
                <a:tailEnd/>
              </a:ln>
            </p:spPr>
            <p:txBody>
              <a:bodyPr/>
              <a:lstStyle/>
              <a:p>
                <a:endParaRPr lang="zh-CN" altLang="en-US"/>
              </a:p>
            </p:txBody>
          </p:sp>
          <p:sp>
            <p:nvSpPr>
              <p:cNvPr id="75019" name="Line 160"/>
              <p:cNvSpPr>
                <a:spLocks noChangeShapeType="1"/>
              </p:cNvSpPr>
              <p:nvPr/>
            </p:nvSpPr>
            <p:spPr bwMode="auto">
              <a:xfrm flipH="1" flipV="1">
                <a:off x="1609" y="2093"/>
                <a:ext cx="231" cy="56"/>
              </a:xfrm>
              <a:prstGeom prst="line">
                <a:avLst/>
              </a:prstGeom>
              <a:noFill/>
              <a:ln w="9525">
                <a:solidFill>
                  <a:schemeClr val="tx1"/>
                </a:solidFill>
                <a:round/>
                <a:headEnd/>
                <a:tailEnd/>
              </a:ln>
            </p:spPr>
            <p:txBody>
              <a:bodyPr/>
              <a:lstStyle/>
              <a:p>
                <a:endParaRPr lang="zh-CN" altLang="en-US"/>
              </a:p>
            </p:txBody>
          </p:sp>
          <p:sp>
            <p:nvSpPr>
              <p:cNvPr id="75020" name="Line 161"/>
              <p:cNvSpPr>
                <a:spLocks noChangeShapeType="1"/>
              </p:cNvSpPr>
              <p:nvPr/>
            </p:nvSpPr>
            <p:spPr bwMode="auto">
              <a:xfrm flipH="1">
                <a:off x="1257" y="2185"/>
                <a:ext cx="127" cy="42"/>
              </a:xfrm>
              <a:prstGeom prst="line">
                <a:avLst/>
              </a:prstGeom>
              <a:noFill/>
              <a:ln w="9525">
                <a:solidFill>
                  <a:schemeClr val="tx1"/>
                </a:solidFill>
                <a:round/>
                <a:headEnd/>
                <a:tailEnd/>
              </a:ln>
            </p:spPr>
            <p:txBody>
              <a:bodyPr/>
              <a:lstStyle/>
              <a:p>
                <a:endParaRPr lang="zh-CN" altLang="en-US"/>
              </a:p>
            </p:txBody>
          </p:sp>
          <p:sp>
            <p:nvSpPr>
              <p:cNvPr id="75021" name="Line 162"/>
              <p:cNvSpPr>
                <a:spLocks noChangeShapeType="1"/>
              </p:cNvSpPr>
              <p:nvPr/>
            </p:nvSpPr>
            <p:spPr bwMode="auto">
              <a:xfrm flipH="1" flipV="1">
                <a:off x="1356" y="1721"/>
                <a:ext cx="70" cy="204"/>
              </a:xfrm>
              <a:prstGeom prst="line">
                <a:avLst/>
              </a:prstGeom>
              <a:noFill/>
              <a:ln w="9525">
                <a:solidFill>
                  <a:schemeClr val="tx1"/>
                </a:solidFill>
                <a:round/>
                <a:headEnd/>
                <a:tailEnd/>
              </a:ln>
            </p:spPr>
            <p:txBody>
              <a:bodyPr/>
              <a:lstStyle/>
              <a:p>
                <a:endParaRPr lang="zh-CN" altLang="en-US"/>
              </a:p>
            </p:txBody>
          </p:sp>
          <p:sp>
            <p:nvSpPr>
              <p:cNvPr id="75022" name="Line 163"/>
              <p:cNvSpPr>
                <a:spLocks noChangeShapeType="1"/>
              </p:cNvSpPr>
              <p:nvPr/>
            </p:nvSpPr>
            <p:spPr bwMode="auto">
              <a:xfrm flipV="1">
                <a:off x="1426" y="1342"/>
                <a:ext cx="70" cy="168"/>
              </a:xfrm>
              <a:prstGeom prst="line">
                <a:avLst/>
              </a:prstGeom>
              <a:noFill/>
              <a:ln w="9525">
                <a:solidFill>
                  <a:schemeClr val="tx1"/>
                </a:solidFill>
                <a:round/>
                <a:headEnd/>
                <a:tailEnd/>
              </a:ln>
            </p:spPr>
            <p:txBody>
              <a:bodyPr/>
              <a:lstStyle/>
              <a:p>
                <a:endParaRPr lang="zh-CN" altLang="en-US"/>
              </a:p>
            </p:txBody>
          </p:sp>
          <p:sp>
            <p:nvSpPr>
              <p:cNvPr id="75023" name="Line 164"/>
              <p:cNvSpPr>
                <a:spLocks noChangeShapeType="1"/>
              </p:cNvSpPr>
              <p:nvPr/>
            </p:nvSpPr>
            <p:spPr bwMode="auto">
              <a:xfrm flipH="1" flipV="1">
                <a:off x="976" y="1524"/>
                <a:ext cx="211" cy="78"/>
              </a:xfrm>
              <a:prstGeom prst="line">
                <a:avLst/>
              </a:prstGeom>
              <a:noFill/>
              <a:ln w="9525">
                <a:solidFill>
                  <a:schemeClr val="tx1"/>
                </a:solidFill>
                <a:round/>
                <a:headEnd/>
                <a:tailEnd/>
              </a:ln>
            </p:spPr>
            <p:txBody>
              <a:bodyPr/>
              <a:lstStyle/>
              <a:p>
                <a:endParaRPr lang="zh-CN" altLang="en-US"/>
              </a:p>
            </p:txBody>
          </p:sp>
          <p:sp>
            <p:nvSpPr>
              <p:cNvPr id="75024" name="Line 165"/>
              <p:cNvSpPr>
                <a:spLocks noChangeShapeType="1"/>
              </p:cNvSpPr>
              <p:nvPr/>
            </p:nvSpPr>
            <p:spPr bwMode="auto">
              <a:xfrm flipV="1">
                <a:off x="920" y="1033"/>
                <a:ext cx="84" cy="379"/>
              </a:xfrm>
              <a:prstGeom prst="line">
                <a:avLst/>
              </a:prstGeom>
              <a:noFill/>
              <a:ln w="9525">
                <a:solidFill>
                  <a:schemeClr val="tx1"/>
                </a:solidFill>
                <a:round/>
                <a:headEnd/>
                <a:tailEnd/>
              </a:ln>
            </p:spPr>
            <p:txBody>
              <a:bodyPr/>
              <a:lstStyle/>
              <a:p>
                <a:endParaRPr lang="zh-CN" altLang="en-US"/>
              </a:p>
            </p:txBody>
          </p:sp>
          <p:sp>
            <p:nvSpPr>
              <p:cNvPr id="75025" name="Line 166"/>
              <p:cNvSpPr>
                <a:spLocks noChangeShapeType="1"/>
              </p:cNvSpPr>
              <p:nvPr/>
            </p:nvSpPr>
            <p:spPr bwMode="auto">
              <a:xfrm flipH="1">
                <a:off x="548" y="927"/>
                <a:ext cx="365" cy="85"/>
              </a:xfrm>
              <a:prstGeom prst="line">
                <a:avLst/>
              </a:prstGeom>
              <a:noFill/>
              <a:ln w="9525">
                <a:solidFill>
                  <a:schemeClr val="tx1"/>
                </a:solidFill>
                <a:round/>
                <a:headEnd/>
                <a:tailEnd/>
              </a:ln>
            </p:spPr>
            <p:txBody>
              <a:bodyPr/>
              <a:lstStyle/>
              <a:p>
                <a:endParaRPr lang="zh-CN" altLang="en-US"/>
              </a:p>
            </p:txBody>
          </p:sp>
          <p:sp>
            <p:nvSpPr>
              <p:cNvPr id="75026" name="Line 167"/>
              <p:cNvSpPr>
                <a:spLocks noChangeShapeType="1"/>
              </p:cNvSpPr>
              <p:nvPr/>
            </p:nvSpPr>
            <p:spPr bwMode="auto">
              <a:xfrm>
                <a:off x="674" y="2107"/>
                <a:ext cx="155" cy="106"/>
              </a:xfrm>
              <a:prstGeom prst="line">
                <a:avLst/>
              </a:prstGeom>
              <a:noFill/>
              <a:ln w="9525">
                <a:solidFill>
                  <a:schemeClr val="tx1"/>
                </a:solidFill>
                <a:round/>
                <a:headEnd/>
                <a:tailEnd/>
              </a:ln>
            </p:spPr>
            <p:txBody>
              <a:bodyPr/>
              <a:lstStyle/>
              <a:p>
                <a:endParaRPr lang="zh-CN" altLang="en-US"/>
              </a:p>
            </p:txBody>
          </p:sp>
        </p:grpSp>
      </p:grpSp>
      <p:grpSp>
        <p:nvGrpSpPr>
          <p:cNvPr id="404816" name="Group 168"/>
          <p:cNvGrpSpPr>
            <a:grpSpLocks/>
          </p:cNvGrpSpPr>
          <p:nvPr/>
        </p:nvGrpSpPr>
        <p:grpSpPr bwMode="auto">
          <a:xfrm>
            <a:off x="3886200" y="3124200"/>
            <a:ext cx="1752600" cy="1555750"/>
            <a:chOff x="2448" y="1968"/>
            <a:chExt cx="1104" cy="980"/>
          </a:xfrm>
        </p:grpSpPr>
        <p:grpSp>
          <p:nvGrpSpPr>
            <p:cNvPr id="404817" name="Group 169"/>
            <p:cNvGrpSpPr>
              <a:grpSpLocks/>
            </p:cNvGrpSpPr>
            <p:nvPr/>
          </p:nvGrpSpPr>
          <p:grpSpPr bwMode="auto">
            <a:xfrm>
              <a:off x="2832" y="2256"/>
              <a:ext cx="384" cy="258"/>
              <a:chOff x="1488" y="3360"/>
              <a:chExt cx="816" cy="550"/>
            </a:xfrm>
          </p:grpSpPr>
          <p:pic>
            <p:nvPicPr>
              <p:cNvPr id="74943" name="Picture 170"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74944" name="Picture 171"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404818" name="Group 172"/>
            <p:cNvGrpSpPr>
              <a:grpSpLocks/>
            </p:cNvGrpSpPr>
            <p:nvPr/>
          </p:nvGrpSpPr>
          <p:grpSpPr bwMode="auto">
            <a:xfrm>
              <a:off x="2496" y="2640"/>
              <a:ext cx="288" cy="288"/>
              <a:chOff x="3072" y="912"/>
              <a:chExt cx="720" cy="720"/>
            </a:xfrm>
          </p:grpSpPr>
          <p:pic>
            <p:nvPicPr>
              <p:cNvPr id="74941" name="Picture 173"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4942" name="Picture 174"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grpSp>
          <p:nvGrpSpPr>
            <p:cNvPr id="404819" name="Group 175"/>
            <p:cNvGrpSpPr>
              <a:grpSpLocks/>
            </p:cNvGrpSpPr>
            <p:nvPr/>
          </p:nvGrpSpPr>
          <p:grpSpPr bwMode="auto">
            <a:xfrm>
              <a:off x="2448" y="2112"/>
              <a:ext cx="336" cy="336"/>
              <a:chOff x="4080" y="1968"/>
              <a:chExt cx="720" cy="720"/>
            </a:xfrm>
          </p:grpSpPr>
          <p:pic>
            <p:nvPicPr>
              <p:cNvPr id="74939" name="Picture 176"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74940" name="Picture 177"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grpSp>
          <p:nvGrpSpPr>
            <p:cNvPr id="404820" name="Group 178"/>
            <p:cNvGrpSpPr>
              <a:grpSpLocks/>
            </p:cNvGrpSpPr>
            <p:nvPr/>
          </p:nvGrpSpPr>
          <p:grpSpPr bwMode="auto">
            <a:xfrm>
              <a:off x="3264" y="1968"/>
              <a:ext cx="288" cy="268"/>
              <a:chOff x="2544" y="2016"/>
              <a:chExt cx="624" cy="582"/>
            </a:xfrm>
          </p:grpSpPr>
          <p:pic>
            <p:nvPicPr>
              <p:cNvPr id="74937" name="Picture 179"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74938" name="Picture 180"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404821" name="Group 181"/>
            <p:cNvGrpSpPr>
              <a:grpSpLocks/>
            </p:cNvGrpSpPr>
            <p:nvPr/>
          </p:nvGrpSpPr>
          <p:grpSpPr bwMode="auto">
            <a:xfrm>
              <a:off x="3072" y="2688"/>
              <a:ext cx="288" cy="260"/>
              <a:chOff x="3072" y="2832"/>
              <a:chExt cx="624" cy="582"/>
            </a:xfrm>
          </p:grpSpPr>
          <p:pic>
            <p:nvPicPr>
              <p:cNvPr id="74935" name="Picture 182" descr="j0285758[1]"/>
              <p:cNvPicPr>
                <a:picLocks noChangeAspect="1" noChangeArrowheads="1"/>
              </p:cNvPicPr>
              <p:nvPr/>
            </p:nvPicPr>
            <p:blipFill>
              <a:blip r:embed="rId8"/>
              <a:srcRect/>
              <a:stretch>
                <a:fillRect/>
              </a:stretch>
            </p:blipFill>
            <p:spPr bwMode="auto">
              <a:xfrm>
                <a:off x="3072" y="2832"/>
                <a:ext cx="624" cy="582"/>
              </a:xfrm>
              <a:prstGeom prst="rect">
                <a:avLst/>
              </a:prstGeom>
              <a:noFill/>
              <a:ln w="9525">
                <a:noFill/>
                <a:miter lim="800000"/>
                <a:headEnd/>
                <a:tailEnd/>
              </a:ln>
            </p:spPr>
          </p:pic>
          <p:pic>
            <p:nvPicPr>
              <p:cNvPr id="74936" name="Picture 183" descr="morpheus"/>
              <p:cNvPicPr>
                <a:picLocks noChangeAspect="1" noChangeArrowheads="1"/>
              </p:cNvPicPr>
              <p:nvPr/>
            </p:nvPicPr>
            <p:blipFill>
              <a:blip r:embed="rId9"/>
              <a:srcRect/>
              <a:stretch>
                <a:fillRect/>
              </a:stretch>
            </p:blipFill>
            <p:spPr bwMode="auto">
              <a:xfrm>
                <a:off x="3120" y="2928"/>
                <a:ext cx="528" cy="342"/>
              </a:xfrm>
              <a:prstGeom prst="rect">
                <a:avLst/>
              </a:prstGeom>
              <a:noFill/>
              <a:ln w="9525">
                <a:noFill/>
                <a:miter lim="800000"/>
                <a:headEnd/>
                <a:tailEnd/>
              </a:ln>
            </p:spPr>
          </p:pic>
        </p:grpSp>
        <p:sp>
          <p:nvSpPr>
            <p:cNvPr id="74931" name="Line 184"/>
            <p:cNvSpPr>
              <a:spLocks noChangeShapeType="1"/>
            </p:cNvSpPr>
            <p:nvPr/>
          </p:nvSpPr>
          <p:spPr bwMode="auto">
            <a:xfrm flipH="1">
              <a:off x="2784" y="2352"/>
              <a:ext cx="48" cy="0"/>
            </a:xfrm>
            <a:prstGeom prst="line">
              <a:avLst/>
            </a:prstGeom>
            <a:noFill/>
            <a:ln w="9525">
              <a:solidFill>
                <a:schemeClr val="tx1"/>
              </a:solidFill>
              <a:round/>
              <a:headEnd/>
              <a:tailEnd/>
            </a:ln>
          </p:spPr>
          <p:txBody>
            <a:bodyPr/>
            <a:lstStyle/>
            <a:p>
              <a:endParaRPr lang="zh-CN" altLang="en-US"/>
            </a:p>
          </p:txBody>
        </p:sp>
        <p:sp>
          <p:nvSpPr>
            <p:cNvPr id="74932" name="Line 185"/>
            <p:cNvSpPr>
              <a:spLocks noChangeShapeType="1"/>
            </p:cNvSpPr>
            <p:nvPr/>
          </p:nvSpPr>
          <p:spPr bwMode="auto">
            <a:xfrm flipV="1">
              <a:off x="3168" y="2208"/>
              <a:ext cx="144" cy="96"/>
            </a:xfrm>
            <a:prstGeom prst="line">
              <a:avLst/>
            </a:prstGeom>
            <a:noFill/>
            <a:ln w="9525">
              <a:solidFill>
                <a:schemeClr val="tx1"/>
              </a:solidFill>
              <a:round/>
              <a:headEnd/>
              <a:tailEnd/>
            </a:ln>
          </p:spPr>
          <p:txBody>
            <a:bodyPr/>
            <a:lstStyle/>
            <a:p>
              <a:endParaRPr lang="zh-CN" altLang="en-US"/>
            </a:p>
          </p:txBody>
        </p:sp>
        <p:sp>
          <p:nvSpPr>
            <p:cNvPr id="74933" name="Line 186"/>
            <p:cNvSpPr>
              <a:spLocks noChangeShapeType="1"/>
            </p:cNvSpPr>
            <p:nvPr/>
          </p:nvSpPr>
          <p:spPr bwMode="auto">
            <a:xfrm>
              <a:off x="3120" y="2544"/>
              <a:ext cx="48" cy="96"/>
            </a:xfrm>
            <a:prstGeom prst="line">
              <a:avLst/>
            </a:prstGeom>
            <a:noFill/>
            <a:ln w="9525">
              <a:solidFill>
                <a:schemeClr val="tx1"/>
              </a:solidFill>
              <a:round/>
              <a:headEnd/>
              <a:tailEnd/>
            </a:ln>
          </p:spPr>
          <p:txBody>
            <a:bodyPr/>
            <a:lstStyle/>
            <a:p>
              <a:endParaRPr lang="zh-CN" altLang="en-US"/>
            </a:p>
          </p:txBody>
        </p:sp>
        <p:sp>
          <p:nvSpPr>
            <p:cNvPr id="74934" name="Line 187"/>
            <p:cNvSpPr>
              <a:spLocks noChangeShapeType="1"/>
            </p:cNvSpPr>
            <p:nvPr/>
          </p:nvSpPr>
          <p:spPr bwMode="auto">
            <a:xfrm flipH="1">
              <a:off x="2736" y="2544"/>
              <a:ext cx="192" cy="192"/>
            </a:xfrm>
            <a:prstGeom prst="line">
              <a:avLst/>
            </a:prstGeom>
            <a:noFill/>
            <a:ln w="9525">
              <a:solidFill>
                <a:schemeClr val="tx1"/>
              </a:solidFill>
              <a:round/>
              <a:headEnd/>
              <a:tailEnd/>
            </a:ln>
          </p:spPr>
          <p:txBody>
            <a:bodyPr/>
            <a:lstStyle/>
            <a:p>
              <a:endParaRPr lang="zh-CN" altLang="en-US"/>
            </a:p>
          </p:txBody>
        </p:sp>
      </p:grpSp>
      <p:grpSp>
        <p:nvGrpSpPr>
          <p:cNvPr id="404822" name="Group 188"/>
          <p:cNvGrpSpPr>
            <a:grpSpLocks/>
          </p:cNvGrpSpPr>
          <p:nvPr/>
        </p:nvGrpSpPr>
        <p:grpSpPr bwMode="auto">
          <a:xfrm>
            <a:off x="2819400" y="2133600"/>
            <a:ext cx="4038600" cy="3305175"/>
            <a:chOff x="1776" y="1344"/>
            <a:chExt cx="2544" cy="2082"/>
          </a:xfrm>
        </p:grpSpPr>
        <p:grpSp>
          <p:nvGrpSpPr>
            <p:cNvPr id="404823" name="Group 189"/>
            <p:cNvGrpSpPr>
              <a:grpSpLocks/>
            </p:cNvGrpSpPr>
            <p:nvPr/>
          </p:nvGrpSpPr>
          <p:grpSpPr bwMode="auto">
            <a:xfrm>
              <a:off x="3648" y="2976"/>
              <a:ext cx="288" cy="260"/>
              <a:chOff x="3072" y="2832"/>
              <a:chExt cx="624" cy="582"/>
            </a:xfrm>
          </p:grpSpPr>
          <p:pic>
            <p:nvPicPr>
              <p:cNvPr id="74924" name="Picture 190" descr="j0285758[1]"/>
              <p:cNvPicPr>
                <a:picLocks noChangeAspect="1" noChangeArrowheads="1"/>
              </p:cNvPicPr>
              <p:nvPr/>
            </p:nvPicPr>
            <p:blipFill>
              <a:blip r:embed="rId8"/>
              <a:srcRect/>
              <a:stretch>
                <a:fillRect/>
              </a:stretch>
            </p:blipFill>
            <p:spPr bwMode="auto">
              <a:xfrm>
                <a:off x="3072" y="2832"/>
                <a:ext cx="624" cy="582"/>
              </a:xfrm>
              <a:prstGeom prst="rect">
                <a:avLst/>
              </a:prstGeom>
              <a:noFill/>
              <a:ln w="9525">
                <a:noFill/>
                <a:miter lim="800000"/>
                <a:headEnd/>
                <a:tailEnd/>
              </a:ln>
            </p:spPr>
          </p:pic>
          <p:pic>
            <p:nvPicPr>
              <p:cNvPr id="74925" name="Picture 191" descr="morpheus"/>
              <p:cNvPicPr>
                <a:picLocks noChangeAspect="1" noChangeArrowheads="1"/>
              </p:cNvPicPr>
              <p:nvPr/>
            </p:nvPicPr>
            <p:blipFill>
              <a:blip r:embed="rId9"/>
              <a:srcRect/>
              <a:stretch>
                <a:fillRect/>
              </a:stretch>
            </p:blipFill>
            <p:spPr bwMode="auto">
              <a:xfrm>
                <a:off x="3120" y="2928"/>
                <a:ext cx="528" cy="342"/>
              </a:xfrm>
              <a:prstGeom prst="rect">
                <a:avLst/>
              </a:prstGeom>
              <a:noFill/>
              <a:ln w="9525">
                <a:noFill/>
                <a:miter lim="800000"/>
                <a:headEnd/>
                <a:tailEnd/>
              </a:ln>
            </p:spPr>
          </p:pic>
        </p:grpSp>
        <p:grpSp>
          <p:nvGrpSpPr>
            <p:cNvPr id="404824" name="Group 192"/>
            <p:cNvGrpSpPr>
              <a:grpSpLocks/>
            </p:cNvGrpSpPr>
            <p:nvPr/>
          </p:nvGrpSpPr>
          <p:grpSpPr bwMode="auto">
            <a:xfrm>
              <a:off x="3024" y="3120"/>
              <a:ext cx="288" cy="288"/>
              <a:chOff x="3072" y="912"/>
              <a:chExt cx="720" cy="720"/>
            </a:xfrm>
          </p:grpSpPr>
          <p:pic>
            <p:nvPicPr>
              <p:cNvPr id="74922" name="Picture 193"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4923" name="Picture 194"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grpSp>
          <p:nvGrpSpPr>
            <p:cNvPr id="404825" name="Group 195"/>
            <p:cNvGrpSpPr>
              <a:grpSpLocks/>
            </p:cNvGrpSpPr>
            <p:nvPr/>
          </p:nvGrpSpPr>
          <p:grpSpPr bwMode="auto">
            <a:xfrm>
              <a:off x="1872" y="2064"/>
              <a:ext cx="336" cy="244"/>
              <a:chOff x="1248" y="2304"/>
              <a:chExt cx="816" cy="502"/>
            </a:xfrm>
          </p:grpSpPr>
          <p:pic>
            <p:nvPicPr>
              <p:cNvPr id="74920" name="Picture 196" descr="j0285750"/>
              <p:cNvPicPr>
                <a:picLocks noChangeAspect="1" noChangeArrowheads="1"/>
              </p:cNvPicPr>
              <p:nvPr/>
            </p:nvPicPr>
            <p:blipFill>
              <a:blip r:embed="rId7"/>
              <a:srcRect/>
              <a:stretch>
                <a:fillRect/>
              </a:stretch>
            </p:blipFill>
            <p:spPr bwMode="auto">
              <a:xfrm>
                <a:off x="1248" y="2304"/>
                <a:ext cx="816" cy="502"/>
              </a:xfrm>
              <a:prstGeom prst="rect">
                <a:avLst/>
              </a:prstGeom>
              <a:noFill/>
              <a:ln w="9525">
                <a:noFill/>
                <a:miter lim="800000"/>
                <a:headEnd/>
                <a:tailEnd/>
              </a:ln>
            </p:spPr>
          </p:pic>
          <p:pic>
            <p:nvPicPr>
              <p:cNvPr id="74921" name="Picture 197" descr="morpheus"/>
              <p:cNvPicPr>
                <a:picLocks noChangeAspect="1" noChangeArrowheads="1"/>
              </p:cNvPicPr>
              <p:nvPr/>
            </p:nvPicPr>
            <p:blipFill>
              <a:blip r:embed="rId10"/>
              <a:srcRect/>
              <a:stretch>
                <a:fillRect/>
              </a:stretch>
            </p:blipFill>
            <p:spPr bwMode="auto">
              <a:xfrm>
                <a:off x="1344" y="2352"/>
                <a:ext cx="528" cy="342"/>
              </a:xfrm>
              <a:prstGeom prst="rect">
                <a:avLst/>
              </a:prstGeom>
              <a:noFill/>
              <a:ln w="9525">
                <a:noFill/>
                <a:miter lim="800000"/>
                <a:headEnd/>
                <a:tailEnd/>
              </a:ln>
            </p:spPr>
          </p:pic>
        </p:grpSp>
        <p:grpSp>
          <p:nvGrpSpPr>
            <p:cNvPr id="404827" name="Group 198"/>
            <p:cNvGrpSpPr>
              <a:grpSpLocks/>
            </p:cNvGrpSpPr>
            <p:nvPr/>
          </p:nvGrpSpPr>
          <p:grpSpPr bwMode="auto">
            <a:xfrm>
              <a:off x="2304" y="1632"/>
              <a:ext cx="288" cy="288"/>
              <a:chOff x="3072" y="912"/>
              <a:chExt cx="720" cy="720"/>
            </a:xfrm>
          </p:grpSpPr>
          <p:pic>
            <p:nvPicPr>
              <p:cNvPr id="74918" name="Picture 199"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4919" name="Picture 200"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grpSp>
          <p:nvGrpSpPr>
            <p:cNvPr id="404828" name="Group 201"/>
            <p:cNvGrpSpPr>
              <a:grpSpLocks/>
            </p:cNvGrpSpPr>
            <p:nvPr/>
          </p:nvGrpSpPr>
          <p:grpSpPr bwMode="auto">
            <a:xfrm>
              <a:off x="2640" y="1344"/>
              <a:ext cx="336" cy="336"/>
              <a:chOff x="4080" y="1968"/>
              <a:chExt cx="720" cy="720"/>
            </a:xfrm>
          </p:grpSpPr>
          <p:pic>
            <p:nvPicPr>
              <p:cNvPr id="74916" name="Picture 202"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74917" name="Picture 203"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grpSp>
          <p:nvGrpSpPr>
            <p:cNvPr id="404829" name="Group 204"/>
            <p:cNvGrpSpPr>
              <a:grpSpLocks/>
            </p:cNvGrpSpPr>
            <p:nvPr/>
          </p:nvGrpSpPr>
          <p:grpSpPr bwMode="auto">
            <a:xfrm>
              <a:off x="3984" y="2304"/>
              <a:ext cx="336" cy="336"/>
              <a:chOff x="4080" y="1968"/>
              <a:chExt cx="720" cy="720"/>
            </a:xfrm>
          </p:grpSpPr>
          <p:pic>
            <p:nvPicPr>
              <p:cNvPr id="74914" name="Picture 205"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74915" name="Picture 206"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grpSp>
          <p:nvGrpSpPr>
            <p:cNvPr id="404830" name="Group 207"/>
            <p:cNvGrpSpPr>
              <a:grpSpLocks/>
            </p:cNvGrpSpPr>
            <p:nvPr/>
          </p:nvGrpSpPr>
          <p:grpSpPr bwMode="auto">
            <a:xfrm>
              <a:off x="2016" y="2880"/>
              <a:ext cx="288" cy="288"/>
              <a:chOff x="3072" y="912"/>
              <a:chExt cx="720" cy="720"/>
            </a:xfrm>
          </p:grpSpPr>
          <p:pic>
            <p:nvPicPr>
              <p:cNvPr id="74912" name="Picture 208"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4913" name="Picture 209"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grpSp>
          <p:nvGrpSpPr>
            <p:cNvPr id="404831" name="Group 210"/>
            <p:cNvGrpSpPr>
              <a:grpSpLocks/>
            </p:cNvGrpSpPr>
            <p:nvPr/>
          </p:nvGrpSpPr>
          <p:grpSpPr bwMode="auto">
            <a:xfrm>
              <a:off x="3696" y="1584"/>
              <a:ext cx="384" cy="258"/>
              <a:chOff x="1488" y="3360"/>
              <a:chExt cx="816" cy="550"/>
            </a:xfrm>
          </p:grpSpPr>
          <p:pic>
            <p:nvPicPr>
              <p:cNvPr id="74910" name="Picture 211"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74911" name="Picture 212"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75109" name="Group 213"/>
            <p:cNvGrpSpPr>
              <a:grpSpLocks/>
            </p:cNvGrpSpPr>
            <p:nvPr/>
          </p:nvGrpSpPr>
          <p:grpSpPr bwMode="auto">
            <a:xfrm>
              <a:off x="1776" y="2496"/>
              <a:ext cx="384" cy="258"/>
              <a:chOff x="1488" y="3360"/>
              <a:chExt cx="816" cy="550"/>
            </a:xfrm>
          </p:grpSpPr>
          <p:pic>
            <p:nvPicPr>
              <p:cNvPr id="74908" name="Picture 214"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74909" name="Picture 215"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75110" name="Group 216"/>
            <p:cNvGrpSpPr>
              <a:grpSpLocks/>
            </p:cNvGrpSpPr>
            <p:nvPr/>
          </p:nvGrpSpPr>
          <p:grpSpPr bwMode="auto">
            <a:xfrm>
              <a:off x="2352" y="3168"/>
              <a:ext cx="384" cy="258"/>
              <a:chOff x="1488" y="3360"/>
              <a:chExt cx="816" cy="550"/>
            </a:xfrm>
          </p:grpSpPr>
          <p:pic>
            <p:nvPicPr>
              <p:cNvPr id="74906" name="Picture 217"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74907" name="Picture 218"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sp>
          <p:nvSpPr>
            <p:cNvPr id="74896" name="Line 219"/>
            <p:cNvSpPr>
              <a:spLocks noChangeShapeType="1"/>
            </p:cNvSpPr>
            <p:nvPr/>
          </p:nvSpPr>
          <p:spPr bwMode="auto">
            <a:xfrm flipH="1">
              <a:off x="3120" y="2976"/>
              <a:ext cx="96" cy="144"/>
            </a:xfrm>
            <a:prstGeom prst="line">
              <a:avLst/>
            </a:prstGeom>
            <a:noFill/>
            <a:ln w="9525">
              <a:solidFill>
                <a:schemeClr val="tx1"/>
              </a:solidFill>
              <a:round/>
              <a:headEnd/>
              <a:tailEnd/>
            </a:ln>
          </p:spPr>
          <p:txBody>
            <a:bodyPr/>
            <a:lstStyle/>
            <a:p>
              <a:endParaRPr lang="zh-CN" altLang="en-US"/>
            </a:p>
          </p:txBody>
        </p:sp>
        <p:sp>
          <p:nvSpPr>
            <p:cNvPr id="74897" name="Line 220"/>
            <p:cNvSpPr>
              <a:spLocks noChangeShapeType="1"/>
            </p:cNvSpPr>
            <p:nvPr/>
          </p:nvSpPr>
          <p:spPr bwMode="auto">
            <a:xfrm>
              <a:off x="3408" y="2928"/>
              <a:ext cx="240" cy="144"/>
            </a:xfrm>
            <a:prstGeom prst="line">
              <a:avLst/>
            </a:prstGeom>
            <a:noFill/>
            <a:ln w="9525">
              <a:solidFill>
                <a:schemeClr val="tx1"/>
              </a:solidFill>
              <a:round/>
              <a:headEnd/>
              <a:tailEnd/>
            </a:ln>
          </p:spPr>
          <p:txBody>
            <a:bodyPr/>
            <a:lstStyle/>
            <a:p>
              <a:endParaRPr lang="zh-CN" altLang="en-US"/>
            </a:p>
          </p:txBody>
        </p:sp>
        <p:sp>
          <p:nvSpPr>
            <p:cNvPr id="74898" name="Line 221"/>
            <p:cNvSpPr>
              <a:spLocks noChangeShapeType="1"/>
            </p:cNvSpPr>
            <p:nvPr/>
          </p:nvSpPr>
          <p:spPr bwMode="auto">
            <a:xfrm>
              <a:off x="3552" y="2256"/>
              <a:ext cx="432" cy="144"/>
            </a:xfrm>
            <a:prstGeom prst="line">
              <a:avLst/>
            </a:prstGeom>
            <a:noFill/>
            <a:ln w="9525">
              <a:solidFill>
                <a:schemeClr val="tx1"/>
              </a:solidFill>
              <a:round/>
              <a:headEnd/>
              <a:tailEnd/>
            </a:ln>
          </p:spPr>
          <p:txBody>
            <a:bodyPr/>
            <a:lstStyle/>
            <a:p>
              <a:endParaRPr lang="zh-CN" altLang="en-US"/>
            </a:p>
          </p:txBody>
        </p:sp>
        <p:sp>
          <p:nvSpPr>
            <p:cNvPr id="74899" name="Line 222"/>
            <p:cNvSpPr>
              <a:spLocks noChangeShapeType="1"/>
            </p:cNvSpPr>
            <p:nvPr/>
          </p:nvSpPr>
          <p:spPr bwMode="auto">
            <a:xfrm flipV="1">
              <a:off x="3504" y="1824"/>
              <a:ext cx="192" cy="192"/>
            </a:xfrm>
            <a:prstGeom prst="line">
              <a:avLst/>
            </a:prstGeom>
            <a:noFill/>
            <a:ln w="9525">
              <a:solidFill>
                <a:schemeClr val="tx1"/>
              </a:solidFill>
              <a:round/>
              <a:headEnd/>
              <a:tailEnd/>
            </a:ln>
          </p:spPr>
          <p:txBody>
            <a:bodyPr/>
            <a:lstStyle/>
            <a:p>
              <a:endParaRPr lang="zh-CN" altLang="en-US"/>
            </a:p>
          </p:txBody>
        </p:sp>
        <p:sp>
          <p:nvSpPr>
            <p:cNvPr id="74900" name="Line 223"/>
            <p:cNvSpPr>
              <a:spLocks noChangeShapeType="1"/>
            </p:cNvSpPr>
            <p:nvPr/>
          </p:nvSpPr>
          <p:spPr bwMode="auto">
            <a:xfrm flipV="1">
              <a:off x="2578" y="1658"/>
              <a:ext cx="197" cy="428"/>
            </a:xfrm>
            <a:prstGeom prst="line">
              <a:avLst/>
            </a:prstGeom>
            <a:noFill/>
            <a:ln w="9525">
              <a:solidFill>
                <a:schemeClr val="tx1"/>
              </a:solidFill>
              <a:round/>
              <a:headEnd/>
              <a:tailEnd/>
            </a:ln>
          </p:spPr>
          <p:txBody>
            <a:bodyPr/>
            <a:lstStyle/>
            <a:p>
              <a:endParaRPr lang="zh-CN" altLang="en-US"/>
            </a:p>
          </p:txBody>
        </p:sp>
        <p:sp>
          <p:nvSpPr>
            <p:cNvPr id="74901" name="Line 224"/>
            <p:cNvSpPr>
              <a:spLocks noChangeShapeType="1"/>
            </p:cNvSpPr>
            <p:nvPr/>
          </p:nvSpPr>
          <p:spPr bwMode="auto">
            <a:xfrm flipH="1" flipV="1">
              <a:off x="2473" y="1868"/>
              <a:ext cx="49" cy="211"/>
            </a:xfrm>
            <a:prstGeom prst="line">
              <a:avLst/>
            </a:prstGeom>
            <a:noFill/>
            <a:ln w="9525">
              <a:solidFill>
                <a:schemeClr val="tx1"/>
              </a:solidFill>
              <a:round/>
              <a:headEnd/>
              <a:tailEnd/>
            </a:ln>
          </p:spPr>
          <p:txBody>
            <a:bodyPr/>
            <a:lstStyle/>
            <a:p>
              <a:endParaRPr lang="zh-CN" altLang="en-US"/>
            </a:p>
          </p:txBody>
        </p:sp>
        <p:sp>
          <p:nvSpPr>
            <p:cNvPr id="74902" name="Line 225"/>
            <p:cNvSpPr>
              <a:spLocks noChangeShapeType="1"/>
            </p:cNvSpPr>
            <p:nvPr/>
          </p:nvSpPr>
          <p:spPr bwMode="auto">
            <a:xfrm flipH="1" flipV="1">
              <a:off x="2220" y="2234"/>
              <a:ext cx="210" cy="42"/>
            </a:xfrm>
            <a:prstGeom prst="line">
              <a:avLst/>
            </a:prstGeom>
            <a:noFill/>
            <a:ln w="9525">
              <a:solidFill>
                <a:schemeClr val="tx1"/>
              </a:solidFill>
              <a:round/>
              <a:headEnd/>
              <a:tailEnd/>
            </a:ln>
          </p:spPr>
          <p:txBody>
            <a:bodyPr/>
            <a:lstStyle/>
            <a:p>
              <a:endParaRPr lang="zh-CN" altLang="en-US"/>
            </a:p>
          </p:txBody>
        </p:sp>
        <p:sp>
          <p:nvSpPr>
            <p:cNvPr id="74903" name="Line 226"/>
            <p:cNvSpPr>
              <a:spLocks noChangeShapeType="1"/>
            </p:cNvSpPr>
            <p:nvPr/>
          </p:nvSpPr>
          <p:spPr bwMode="auto">
            <a:xfrm flipH="1">
              <a:off x="1911" y="2332"/>
              <a:ext cx="70" cy="155"/>
            </a:xfrm>
            <a:prstGeom prst="line">
              <a:avLst/>
            </a:prstGeom>
            <a:noFill/>
            <a:ln w="9525">
              <a:solidFill>
                <a:schemeClr val="tx1"/>
              </a:solidFill>
              <a:round/>
              <a:headEnd/>
              <a:tailEnd/>
            </a:ln>
          </p:spPr>
          <p:txBody>
            <a:bodyPr/>
            <a:lstStyle/>
            <a:p>
              <a:endParaRPr lang="zh-CN" altLang="en-US"/>
            </a:p>
          </p:txBody>
        </p:sp>
        <p:sp>
          <p:nvSpPr>
            <p:cNvPr id="74904" name="Line 227"/>
            <p:cNvSpPr>
              <a:spLocks noChangeShapeType="1"/>
            </p:cNvSpPr>
            <p:nvPr/>
          </p:nvSpPr>
          <p:spPr bwMode="auto">
            <a:xfrm flipH="1">
              <a:off x="2544" y="2928"/>
              <a:ext cx="48" cy="240"/>
            </a:xfrm>
            <a:prstGeom prst="line">
              <a:avLst/>
            </a:prstGeom>
            <a:noFill/>
            <a:ln w="9525">
              <a:solidFill>
                <a:schemeClr val="tx1"/>
              </a:solidFill>
              <a:round/>
              <a:headEnd/>
              <a:tailEnd/>
            </a:ln>
          </p:spPr>
          <p:txBody>
            <a:bodyPr/>
            <a:lstStyle/>
            <a:p>
              <a:endParaRPr lang="zh-CN" altLang="en-US"/>
            </a:p>
          </p:txBody>
        </p:sp>
        <p:sp>
          <p:nvSpPr>
            <p:cNvPr id="74905" name="Line 228"/>
            <p:cNvSpPr>
              <a:spLocks noChangeShapeType="1"/>
            </p:cNvSpPr>
            <p:nvPr/>
          </p:nvSpPr>
          <p:spPr bwMode="auto">
            <a:xfrm flipH="1">
              <a:off x="2255" y="2817"/>
              <a:ext cx="232" cy="147"/>
            </a:xfrm>
            <a:prstGeom prst="line">
              <a:avLst/>
            </a:prstGeom>
            <a:noFill/>
            <a:ln w="9525">
              <a:solidFill>
                <a:schemeClr val="tx1"/>
              </a:solidFill>
              <a:round/>
              <a:headEnd/>
              <a:tailEnd/>
            </a:ln>
          </p:spPr>
          <p:txBody>
            <a:bodyPr/>
            <a:lstStyle/>
            <a:p>
              <a:endParaRPr lang="zh-CN" altLang="en-US"/>
            </a:p>
          </p:txBody>
        </p:sp>
      </p:grpSp>
      <p:sp>
        <p:nvSpPr>
          <p:cNvPr id="404709" name="Text Box 229"/>
          <p:cNvSpPr txBox="1">
            <a:spLocks noChangeArrowheads="1"/>
          </p:cNvSpPr>
          <p:nvPr/>
        </p:nvSpPr>
        <p:spPr bwMode="auto">
          <a:xfrm>
            <a:off x="3581400" y="1219200"/>
            <a:ext cx="2057400" cy="366713"/>
          </a:xfrm>
          <a:prstGeom prst="rect">
            <a:avLst/>
          </a:prstGeom>
          <a:noFill/>
          <a:ln w="9525">
            <a:noFill/>
            <a:miter lim="800000"/>
            <a:headEnd/>
            <a:tailEnd/>
          </a:ln>
        </p:spPr>
        <p:txBody>
          <a:bodyPr>
            <a:spAutoFit/>
          </a:bodyPr>
          <a:lstStyle/>
          <a:p>
            <a:pPr algn="ctr">
              <a:spcBef>
                <a:spcPct val="50000"/>
              </a:spcBef>
            </a:pPr>
            <a:r>
              <a:rPr lang="en-US" altLang="zh-CN"/>
              <a:t>TTL = 1</a:t>
            </a:r>
          </a:p>
        </p:txBody>
      </p:sp>
      <p:sp>
        <p:nvSpPr>
          <p:cNvPr id="404710" name="Text Box 230"/>
          <p:cNvSpPr txBox="1">
            <a:spLocks noChangeArrowheads="1"/>
          </p:cNvSpPr>
          <p:nvPr/>
        </p:nvSpPr>
        <p:spPr bwMode="auto">
          <a:xfrm>
            <a:off x="3581400" y="1219200"/>
            <a:ext cx="2057400" cy="366713"/>
          </a:xfrm>
          <a:prstGeom prst="rect">
            <a:avLst/>
          </a:prstGeom>
          <a:noFill/>
          <a:ln w="9525">
            <a:noFill/>
            <a:miter lim="800000"/>
            <a:headEnd/>
            <a:tailEnd/>
          </a:ln>
        </p:spPr>
        <p:txBody>
          <a:bodyPr>
            <a:spAutoFit/>
          </a:bodyPr>
          <a:lstStyle/>
          <a:p>
            <a:pPr algn="ctr">
              <a:spcBef>
                <a:spcPct val="50000"/>
              </a:spcBef>
            </a:pPr>
            <a:r>
              <a:rPr lang="en-US" altLang="zh-CN"/>
              <a:t>TTL = 2</a:t>
            </a:r>
          </a:p>
        </p:txBody>
      </p:sp>
      <p:sp>
        <p:nvSpPr>
          <p:cNvPr id="404711" name="Text Box 231"/>
          <p:cNvSpPr txBox="1">
            <a:spLocks noChangeArrowheads="1"/>
          </p:cNvSpPr>
          <p:nvPr/>
        </p:nvSpPr>
        <p:spPr bwMode="auto">
          <a:xfrm>
            <a:off x="3581400" y="1219200"/>
            <a:ext cx="2057400" cy="366713"/>
          </a:xfrm>
          <a:prstGeom prst="rect">
            <a:avLst/>
          </a:prstGeom>
          <a:noFill/>
          <a:ln w="9525">
            <a:noFill/>
            <a:miter lim="800000"/>
            <a:headEnd/>
            <a:tailEnd/>
          </a:ln>
        </p:spPr>
        <p:txBody>
          <a:bodyPr>
            <a:spAutoFit/>
          </a:bodyPr>
          <a:lstStyle/>
          <a:p>
            <a:pPr algn="ctr">
              <a:spcBef>
                <a:spcPct val="50000"/>
              </a:spcBef>
            </a:pPr>
            <a:r>
              <a:rPr lang="en-US" altLang="zh-CN"/>
              <a:t>TTL = 4</a:t>
            </a:r>
          </a:p>
        </p:txBody>
      </p:sp>
      <p:sp>
        <p:nvSpPr>
          <p:cNvPr id="404712" name="Text Box 232"/>
          <p:cNvSpPr txBox="1">
            <a:spLocks noChangeArrowheads="1"/>
          </p:cNvSpPr>
          <p:nvPr/>
        </p:nvSpPr>
        <p:spPr bwMode="auto">
          <a:xfrm>
            <a:off x="3581400" y="1219200"/>
            <a:ext cx="2057400" cy="366713"/>
          </a:xfrm>
          <a:prstGeom prst="rect">
            <a:avLst/>
          </a:prstGeom>
          <a:noFill/>
          <a:ln w="9525">
            <a:noFill/>
            <a:miter lim="800000"/>
            <a:headEnd/>
            <a:tailEnd/>
          </a:ln>
        </p:spPr>
        <p:txBody>
          <a:bodyPr>
            <a:spAutoFit/>
          </a:bodyPr>
          <a:lstStyle/>
          <a:p>
            <a:pPr algn="ctr">
              <a:spcBef>
                <a:spcPct val="50000"/>
              </a:spcBef>
            </a:pPr>
            <a:r>
              <a:rPr lang="en-US" altLang="zh-CN"/>
              <a:t>TTL = 3</a:t>
            </a:r>
          </a:p>
        </p:txBody>
      </p:sp>
      <p:grpSp>
        <p:nvGrpSpPr>
          <p:cNvPr id="75111" name="Group 233"/>
          <p:cNvGrpSpPr>
            <a:grpSpLocks/>
          </p:cNvGrpSpPr>
          <p:nvPr/>
        </p:nvGrpSpPr>
        <p:grpSpPr bwMode="auto">
          <a:xfrm>
            <a:off x="2133600" y="1752600"/>
            <a:ext cx="5638800" cy="4527550"/>
            <a:chOff x="1344" y="1104"/>
            <a:chExt cx="3552" cy="2852"/>
          </a:xfrm>
        </p:grpSpPr>
        <p:grpSp>
          <p:nvGrpSpPr>
            <p:cNvPr id="75112" name="Group 234"/>
            <p:cNvGrpSpPr>
              <a:grpSpLocks/>
            </p:cNvGrpSpPr>
            <p:nvPr/>
          </p:nvGrpSpPr>
          <p:grpSpPr bwMode="auto">
            <a:xfrm>
              <a:off x="4560" y="2064"/>
              <a:ext cx="336" cy="336"/>
              <a:chOff x="4080" y="1968"/>
              <a:chExt cx="720" cy="720"/>
            </a:xfrm>
          </p:grpSpPr>
          <p:pic>
            <p:nvPicPr>
              <p:cNvPr id="74884" name="Picture 235"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74885" name="Picture 236"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grpSp>
          <p:nvGrpSpPr>
            <p:cNvPr id="75113" name="Group 237"/>
            <p:cNvGrpSpPr>
              <a:grpSpLocks/>
            </p:cNvGrpSpPr>
            <p:nvPr/>
          </p:nvGrpSpPr>
          <p:grpSpPr bwMode="auto">
            <a:xfrm>
              <a:off x="4224" y="3024"/>
              <a:ext cx="288" cy="268"/>
              <a:chOff x="2544" y="2016"/>
              <a:chExt cx="624" cy="582"/>
            </a:xfrm>
          </p:grpSpPr>
          <p:pic>
            <p:nvPicPr>
              <p:cNvPr id="74882" name="Picture 238"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74883" name="Picture 239"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75114" name="Group 240"/>
            <p:cNvGrpSpPr>
              <a:grpSpLocks/>
            </p:cNvGrpSpPr>
            <p:nvPr/>
          </p:nvGrpSpPr>
          <p:grpSpPr bwMode="auto">
            <a:xfrm>
              <a:off x="1344" y="1968"/>
              <a:ext cx="288" cy="268"/>
              <a:chOff x="2544" y="2016"/>
              <a:chExt cx="624" cy="582"/>
            </a:xfrm>
          </p:grpSpPr>
          <p:pic>
            <p:nvPicPr>
              <p:cNvPr id="74880" name="Picture 241"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74881" name="Picture 242"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75115" name="Group 243"/>
            <p:cNvGrpSpPr>
              <a:grpSpLocks/>
            </p:cNvGrpSpPr>
            <p:nvPr/>
          </p:nvGrpSpPr>
          <p:grpSpPr bwMode="auto">
            <a:xfrm>
              <a:off x="2208" y="1104"/>
              <a:ext cx="288" cy="288"/>
              <a:chOff x="3072" y="912"/>
              <a:chExt cx="720" cy="720"/>
            </a:xfrm>
          </p:grpSpPr>
          <p:pic>
            <p:nvPicPr>
              <p:cNvPr id="74878" name="Picture 244"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4879" name="Picture 245"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grpSp>
          <p:nvGrpSpPr>
            <p:cNvPr id="75116" name="Group 246"/>
            <p:cNvGrpSpPr>
              <a:grpSpLocks/>
            </p:cNvGrpSpPr>
            <p:nvPr/>
          </p:nvGrpSpPr>
          <p:grpSpPr bwMode="auto">
            <a:xfrm>
              <a:off x="3264" y="1440"/>
              <a:ext cx="288" cy="288"/>
              <a:chOff x="3072" y="912"/>
              <a:chExt cx="720" cy="720"/>
            </a:xfrm>
          </p:grpSpPr>
          <p:pic>
            <p:nvPicPr>
              <p:cNvPr id="74876" name="Picture 247"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4877" name="Picture 248"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grpSp>
          <p:nvGrpSpPr>
            <p:cNvPr id="75117" name="Group 249"/>
            <p:cNvGrpSpPr>
              <a:grpSpLocks/>
            </p:cNvGrpSpPr>
            <p:nvPr/>
          </p:nvGrpSpPr>
          <p:grpSpPr bwMode="auto">
            <a:xfrm>
              <a:off x="1776" y="2496"/>
              <a:ext cx="384" cy="258"/>
              <a:chOff x="1488" y="3360"/>
              <a:chExt cx="816" cy="550"/>
            </a:xfrm>
          </p:grpSpPr>
          <p:pic>
            <p:nvPicPr>
              <p:cNvPr id="74874" name="Picture 250"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74875" name="Picture 251"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75118" name="Group 252"/>
            <p:cNvGrpSpPr>
              <a:grpSpLocks/>
            </p:cNvGrpSpPr>
            <p:nvPr/>
          </p:nvGrpSpPr>
          <p:grpSpPr bwMode="auto">
            <a:xfrm>
              <a:off x="4224" y="1536"/>
              <a:ext cx="288" cy="268"/>
              <a:chOff x="2544" y="2016"/>
              <a:chExt cx="624" cy="582"/>
            </a:xfrm>
          </p:grpSpPr>
          <p:pic>
            <p:nvPicPr>
              <p:cNvPr id="74872" name="Picture 253"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74873" name="Picture 254"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75119" name="Group 255"/>
            <p:cNvGrpSpPr>
              <a:grpSpLocks/>
            </p:cNvGrpSpPr>
            <p:nvPr/>
          </p:nvGrpSpPr>
          <p:grpSpPr bwMode="auto">
            <a:xfrm>
              <a:off x="1776" y="1392"/>
              <a:ext cx="288" cy="260"/>
              <a:chOff x="3072" y="2832"/>
              <a:chExt cx="624" cy="582"/>
            </a:xfrm>
          </p:grpSpPr>
          <p:pic>
            <p:nvPicPr>
              <p:cNvPr id="74870" name="Picture 256" descr="j0285758[1]"/>
              <p:cNvPicPr>
                <a:picLocks noChangeAspect="1" noChangeArrowheads="1"/>
              </p:cNvPicPr>
              <p:nvPr/>
            </p:nvPicPr>
            <p:blipFill>
              <a:blip r:embed="rId8"/>
              <a:srcRect/>
              <a:stretch>
                <a:fillRect/>
              </a:stretch>
            </p:blipFill>
            <p:spPr bwMode="auto">
              <a:xfrm>
                <a:off x="3072" y="2832"/>
                <a:ext cx="624" cy="582"/>
              </a:xfrm>
              <a:prstGeom prst="rect">
                <a:avLst/>
              </a:prstGeom>
              <a:noFill/>
              <a:ln w="9525">
                <a:noFill/>
                <a:miter lim="800000"/>
                <a:headEnd/>
                <a:tailEnd/>
              </a:ln>
            </p:spPr>
          </p:pic>
          <p:pic>
            <p:nvPicPr>
              <p:cNvPr id="74871" name="Picture 257" descr="morpheus"/>
              <p:cNvPicPr>
                <a:picLocks noChangeAspect="1" noChangeArrowheads="1"/>
              </p:cNvPicPr>
              <p:nvPr/>
            </p:nvPicPr>
            <p:blipFill>
              <a:blip r:embed="rId9"/>
              <a:srcRect/>
              <a:stretch>
                <a:fillRect/>
              </a:stretch>
            </p:blipFill>
            <p:spPr bwMode="auto">
              <a:xfrm>
                <a:off x="3120" y="2928"/>
                <a:ext cx="528" cy="342"/>
              </a:xfrm>
              <a:prstGeom prst="rect">
                <a:avLst/>
              </a:prstGeom>
              <a:noFill/>
              <a:ln w="9525">
                <a:noFill/>
                <a:miter lim="800000"/>
                <a:headEnd/>
                <a:tailEnd/>
              </a:ln>
            </p:spPr>
          </p:pic>
        </p:grpSp>
        <p:grpSp>
          <p:nvGrpSpPr>
            <p:cNvPr id="75120" name="Group 258"/>
            <p:cNvGrpSpPr>
              <a:grpSpLocks/>
            </p:cNvGrpSpPr>
            <p:nvPr/>
          </p:nvGrpSpPr>
          <p:grpSpPr bwMode="auto">
            <a:xfrm>
              <a:off x="3408" y="3504"/>
              <a:ext cx="288" cy="260"/>
              <a:chOff x="3072" y="2832"/>
              <a:chExt cx="624" cy="582"/>
            </a:xfrm>
          </p:grpSpPr>
          <p:pic>
            <p:nvPicPr>
              <p:cNvPr id="74868" name="Picture 259" descr="j0285758[1]"/>
              <p:cNvPicPr>
                <a:picLocks noChangeAspect="1" noChangeArrowheads="1"/>
              </p:cNvPicPr>
              <p:nvPr/>
            </p:nvPicPr>
            <p:blipFill>
              <a:blip r:embed="rId8"/>
              <a:srcRect/>
              <a:stretch>
                <a:fillRect/>
              </a:stretch>
            </p:blipFill>
            <p:spPr bwMode="auto">
              <a:xfrm>
                <a:off x="3072" y="2832"/>
                <a:ext cx="624" cy="582"/>
              </a:xfrm>
              <a:prstGeom prst="rect">
                <a:avLst/>
              </a:prstGeom>
              <a:noFill/>
              <a:ln w="9525">
                <a:noFill/>
                <a:miter lim="800000"/>
                <a:headEnd/>
                <a:tailEnd/>
              </a:ln>
            </p:spPr>
          </p:pic>
          <p:pic>
            <p:nvPicPr>
              <p:cNvPr id="74869" name="Picture 260" descr="morpheus"/>
              <p:cNvPicPr>
                <a:picLocks noChangeAspect="1" noChangeArrowheads="1"/>
              </p:cNvPicPr>
              <p:nvPr/>
            </p:nvPicPr>
            <p:blipFill>
              <a:blip r:embed="rId9"/>
              <a:srcRect/>
              <a:stretch>
                <a:fillRect/>
              </a:stretch>
            </p:blipFill>
            <p:spPr bwMode="auto">
              <a:xfrm>
                <a:off x="3120" y="2928"/>
                <a:ext cx="528" cy="342"/>
              </a:xfrm>
              <a:prstGeom prst="rect">
                <a:avLst/>
              </a:prstGeom>
              <a:noFill/>
              <a:ln w="9525">
                <a:noFill/>
                <a:miter lim="800000"/>
                <a:headEnd/>
                <a:tailEnd/>
              </a:ln>
            </p:spPr>
          </p:pic>
        </p:grpSp>
        <p:grpSp>
          <p:nvGrpSpPr>
            <p:cNvPr id="75121" name="Group 261"/>
            <p:cNvGrpSpPr>
              <a:grpSpLocks/>
            </p:cNvGrpSpPr>
            <p:nvPr/>
          </p:nvGrpSpPr>
          <p:grpSpPr bwMode="auto">
            <a:xfrm>
              <a:off x="2784" y="3696"/>
              <a:ext cx="288" cy="260"/>
              <a:chOff x="3072" y="2832"/>
              <a:chExt cx="624" cy="582"/>
            </a:xfrm>
          </p:grpSpPr>
          <p:pic>
            <p:nvPicPr>
              <p:cNvPr id="74866" name="Picture 262" descr="j0285758[1]"/>
              <p:cNvPicPr>
                <a:picLocks noChangeAspect="1" noChangeArrowheads="1"/>
              </p:cNvPicPr>
              <p:nvPr/>
            </p:nvPicPr>
            <p:blipFill>
              <a:blip r:embed="rId8"/>
              <a:srcRect/>
              <a:stretch>
                <a:fillRect/>
              </a:stretch>
            </p:blipFill>
            <p:spPr bwMode="auto">
              <a:xfrm>
                <a:off x="3072" y="2832"/>
                <a:ext cx="624" cy="582"/>
              </a:xfrm>
              <a:prstGeom prst="rect">
                <a:avLst/>
              </a:prstGeom>
              <a:noFill/>
              <a:ln w="9525">
                <a:noFill/>
                <a:miter lim="800000"/>
                <a:headEnd/>
                <a:tailEnd/>
              </a:ln>
            </p:spPr>
          </p:pic>
          <p:pic>
            <p:nvPicPr>
              <p:cNvPr id="74867" name="Picture 263" descr="morpheus"/>
              <p:cNvPicPr>
                <a:picLocks noChangeAspect="1" noChangeArrowheads="1"/>
              </p:cNvPicPr>
              <p:nvPr/>
            </p:nvPicPr>
            <p:blipFill>
              <a:blip r:embed="rId9"/>
              <a:srcRect/>
              <a:stretch>
                <a:fillRect/>
              </a:stretch>
            </p:blipFill>
            <p:spPr bwMode="auto">
              <a:xfrm>
                <a:off x="3120" y="2928"/>
                <a:ext cx="528" cy="342"/>
              </a:xfrm>
              <a:prstGeom prst="rect">
                <a:avLst/>
              </a:prstGeom>
              <a:noFill/>
              <a:ln w="9525">
                <a:noFill/>
                <a:miter lim="800000"/>
                <a:headEnd/>
                <a:tailEnd/>
              </a:ln>
            </p:spPr>
          </p:pic>
        </p:grpSp>
        <p:sp>
          <p:nvSpPr>
            <p:cNvPr id="74848" name="Line 264"/>
            <p:cNvSpPr>
              <a:spLocks noChangeShapeType="1"/>
            </p:cNvSpPr>
            <p:nvPr/>
          </p:nvSpPr>
          <p:spPr bwMode="auto">
            <a:xfrm flipH="1">
              <a:off x="2880" y="3360"/>
              <a:ext cx="192" cy="288"/>
            </a:xfrm>
            <a:prstGeom prst="line">
              <a:avLst/>
            </a:prstGeom>
            <a:noFill/>
            <a:ln w="9525">
              <a:solidFill>
                <a:schemeClr val="tx1"/>
              </a:solidFill>
              <a:round/>
              <a:headEnd/>
              <a:tailEnd/>
            </a:ln>
          </p:spPr>
          <p:txBody>
            <a:bodyPr/>
            <a:lstStyle/>
            <a:p>
              <a:endParaRPr lang="zh-CN" altLang="en-US"/>
            </a:p>
          </p:txBody>
        </p:sp>
        <p:sp>
          <p:nvSpPr>
            <p:cNvPr id="74849" name="Line 265"/>
            <p:cNvSpPr>
              <a:spLocks noChangeShapeType="1"/>
            </p:cNvSpPr>
            <p:nvPr/>
          </p:nvSpPr>
          <p:spPr bwMode="auto">
            <a:xfrm>
              <a:off x="3264" y="3360"/>
              <a:ext cx="192" cy="96"/>
            </a:xfrm>
            <a:prstGeom prst="line">
              <a:avLst/>
            </a:prstGeom>
            <a:noFill/>
            <a:ln w="9525">
              <a:solidFill>
                <a:schemeClr val="tx1"/>
              </a:solidFill>
              <a:round/>
              <a:headEnd/>
              <a:tailEnd/>
            </a:ln>
          </p:spPr>
          <p:txBody>
            <a:bodyPr/>
            <a:lstStyle/>
            <a:p>
              <a:endParaRPr lang="zh-CN" altLang="en-US"/>
            </a:p>
          </p:txBody>
        </p:sp>
        <p:sp>
          <p:nvSpPr>
            <p:cNvPr id="74850" name="Line 266"/>
            <p:cNvSpPr>
              <a:spLocks noChangeShapeType="1"/>
            </p:cNvSpPr>
            <p:nvPr/>
          </p:nvSpPr>
          <p:spPr bwMode="auto">
            <a:xfrm>
              <a:off x="3984" y="3072"/>
              <a:ext cx="240" cy="48"/>
            </a:xfrm>
            <a:prstGeom prst="line">
              <a:avLst/>
            </a:prstGeom>
            <a:noFill/>
            <a:ln w="9525">
              <a:solidFill>
                <a:schemeClr val="tx1"/>
              </a:solidFill>
              <a:round/>
              <a:headEnd/>
              <a:tailEnd/>
            </a:ln>
          </p:spPr>
          <p:txBody>
            <a:bodyPr/>
            <a:lstStyle/>
            <a:p>
              <a:endParaRPr lang="zh-CN" altLang="en-US"/>
            </a:p>
          </p:txBody>
        </p:sp>
        <p:sp>
          <p:nvSpPr>
            <p:cNvPr id="74851" name="Line 267"/>
            <p:cNvSpPr>
              <a:spLocks noChangeShapeType="1"/>
            </p:cNvSpPr>
            <p:nvPr/>
          </p:nvSpPr>
          <p:spPr bwMode="auto">
            <a:xfrm flipV="1">
              <a:off x="4224" y="2256"/>
              <a:ext cx="336" cy="144"/>
            </a:xfrm>
            <a:prstGeom prst="line">
              <a:avLst/>
            </a:prstGeom>
            <a:noFill/>
            <a:ln w="9525">
              <a:solidFill>
                <a:schemeClr val="tx1"/>
              </a:solidFill>
              <a:round/>
              <a:headEnd/>
              <a:tailEnd/>
            </a:ln>
          </p:spPr>
          <p:txBody>
            <a:bodyPr/>
            <a:lstStyle/>
            <a:p>
              <a:endParaRPr lang="zh-CN" altLang="en-US"/>
            </a:p>
          </p:txBody>
        </p:sp>
        <p:sp>
          <p:nvSpPr>
            <p:cNvPr id="74852" name="Line 268"/>
            <p:cNvSpPr>
              <a:spLocks noChangeShapeType="1"/>
            </p:cNvSpPr>
            <p:nvPr/>
          </p:nvSpPr>
          <p:spPr bwMode="auto">
            <a:xfrm flipH="1" flipV="1">
              <a:off x="3504" y="1632"/>
              <a:ext cx="192" cy="48"/>
            </a:xfrm>
            <a:prstGeom prst="line">
              <a:avLst/>
            </a:prstGeom>
            <a:noFill/>
            <a:ln w="9525">
              <a:solidFill>
                <a:schemeClr val="tx1"/>
              </a:solidFill>
              <a:round/>
              <a:headEnd/>
              <a:tailEnd/>
            </a:ln>
          </p:spPr>
          <p:txBody>
            <a:bodyPr/>
            <a:lstStyle/>
            <a:p>
              <a:endParaRPr lang="zh-CN" altLang="en-US"/>
            </a:p>
          </p:txBody>
        </p:sp>
        <p:sp>
          <p:nvSpPr>
            <p:cNvPr id="74853" name="Line 269"/>
            <p:cNvSpPr>
              <a:spLocks noChangeShapeType="1"/>
            </p:cNvSpPr>
            <p:nvPr/>
          </p:nvSpPr>
          <p:spPr bwMode="auto">
            <a:xfrm flipV="1">
              <a:off x="4080" y="1680"/>
              <a:ext cx="192" cy="48"/>
            </a:xfrm>
            <a:prstGeom prst="line">
              <a:avLst/>
            </a:prstGeom>
            <a:noFill/>
            <a:ln w="9525">
              <a:solidFill>
                <a:schemeClr val="tx1"/>
              </a:solidFill>
              <a:round/>
              <a:headEnd/>
              <a:tailEnd/>
            </a:ln>
          </p:spPr>
          <p:txBody>
            <a:bodyPr/>
            <a:lstStyle/>
            <a:p>
              <a:endParaRPr lang="zh-CN" altLang="en-US"/>
            </a:p>
          </p:txBody>
        </p:sp>
        <p:sp>
          <p:nvSpPr>
            <p:cNvPr id="74854" name="Line 270"/>
            <p:cNvSpPr>
              <a:spLocks noChangeShapeType="1"/>
            </p:cNvSpPr>
            <p:nvPr/>
          </p:nvSpPr>
          <p:spPr bwMode="auto">
            <a:xfrm flipH="1" flipV="1">
              <a:off x="2374" y="1356"/>
              <a:ext cx="7" cy="260"/>
            </a:xfrm>
            <a:prstGeom prst="line">
              <a:avLst/>
            </a:prstGeom>
            <a:noFill/>
            <a:ln w="9525">
              <a:solidFill>
                <a:schemeClr val="tx1"/>
              </a:solidFill>
              <a:round/>
              <a:headEnd/>
              <a:tailEnd/>
            </a:ln>
          </p:spPr>
          <p:txBody>
            <a:bodyPr/>
            <a:lstStyle/>
            <a:p>
              <a:endParaRPr lang="zh-CN" altLang="en-US"/>
            </a:p>
          </p:txBody>
        </p:sp>
        <p:sp>
          <p:nvSpPr>
            <p:cNvPr id="74855" name="Line 271"/>
            <p:cNvSpPr>
              <a:spLocks noChangeShapeType="1"/>
            </p:cNvSpPr>
            <p:nvPr/>
          </p:nvSpPr>
          <p:spPr bwMode="auto">
            <a:xfrm flipH="1" flipV="1">
              <a:off x="1953" y="1693"/>
              <a:ext cx="35" cy="330"/>
            </a:xfrm>
            <a:prstGeom prst="line">
              <a:avLst/>
            </a:prstGeom>
            <a:noFill/>
            <a:ln w="9525">
              <a:solidFill>
                <a:schemeClr val="tx1"/>
              </a:solidFill>
              <a:round/>
              <a:headEnd/>
              <a:tailEnd/>
            </a:ln>
          </p:spPr>
          <p:txBody>
            <a:bodyPr/>
            <a:lstStyle/>
            <a:p>
              <a:endParaRPr lang="zh-CN" altLang="en-US"/>
            </a:p>
          </p:txBody>
        </p:sp>
        <p:sp>
          <p:nvSpPr>
            <p:cNvPr id="74856" name="Line 272"/>
            <p:cNvSpPr>
              <a:spLocks noChangeShapeType="1"/>
            </p:cNvSpPr>
            <p:nvPr/>
          </p:nvSpPr>
          <p:spPr bwMode="auto">
            <a:xfrm flipH="1">
              <a:off x="1911" y="2332"/>
              <a:ext cx="70" cy="155"/>
            </a:xfrm>
            <a:prstGeom prst="line">
              <a:avLst/>
            </a:prstGeom>
            <a:noFill/>
            <a:ln w="9525">
              <a:solidFill>
                <a:schemeClr val="tx1"/>
              </a:solidFill>
              <a:round/>
              <a:headEnd/>
              <a:tailEnd/>
            </a:ln>
          </p:spPr>
          <p:txBody>
            <a:bodyPr/>
            <a:lstStyle/>
            <a:p>
              <a:endParaRPr lang="zh-CN" altLang="en-US"/>
            </a:p>
          </p:txBody>
        </p:sp>
        <p:grpSp>
          <p:nvGrpSpPr>
            <p:cNvPr id="75122" name="Group 273"/>
            <p:cNvGrpSpPr>
              <a:grpSpLocks/>
            </p:cNvGrpSpPr>
            <p:nvPr/>
          </p:nvGrpSpPr>
          <p:grpSpPr bwMode="auto">
            <a:xfrm>
              <a:off x="1632" y="3120"/>
              <a:ext cx="288" cy="268"/>
              <a:chOff x="2544" y="2016"/>
              <a:chExt cx="624" cy="582"/>
            </a:xfrm>
          </p:grpSpPr>
          <p:pic>
            <p:nvPicPr>
              <p:cNvPr id="74864" name="Picture 274"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74865" name="Picture 275"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75123" name="Group 276"/>
            <p:cNvGrpSpPr>
              <a:grpSpLocks/>
            </p:cNvGrpSpPr>
            <p:nvPr/>
          </p:nvGrpSpPr>
          <p:grpSpPr bwMode="auto">
            <a:xfrm>
              <a:off x="2016" y="3648"/>
              <a:ext cx="288" cy="288"/>
              <a:chOff x="3072" y="912"/>
              <a:chExt cx="720" cy="720"/>
            </a:xfrm>
          </p:grpSpPr>
          <p:pic>
            <p:nvPicPr>
              <p:cNvPr id="74862" name="Picture 277"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4863" name="Picture 278"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sp>
          <p:nvSpPr>
            <p:cNvPr id="74859" name="Line 279"/>
            <p:cNvSpPr>
              <a:spLocks noChangeShapeType="1"/>
            </p:cNvSpPr>
            <p:nvPr/>
          </p:nvSpPr>
          <p:spPr bwMode="auto">
            <a:xfrm flipH="1">
              <a:off x="2220" y="3442"/>
              <a:ext cx="253" cy="253"/>
            </a:xfrm>
            <a:prstGeom prst="line">
              <a:avLst/>
            </a:prstGeom>
            <a:noFill/>
            <a:ln w="9525">
              <a:solidFill>
                <a:schemeClr val="tx1"/>
              </a:solidFill>
              <a:round/>
              <a:headEnd/>
              <a:tailEnd/>
            </a:ln>
          </p:spPr>
          <p:txBody>
            <a:bodyPr/>
            <a:lstStyle/>
            <a:p>
              <a:endParaRPr lang="zh-CN" altLang="en-US"/>
            </a:p>
          </p:txBody>
        </p:sp>
        <p:sp>
          <p:nvSpPr>
            <p:cNvPr id="74860" name="Line 280"/>
            <p:cNvSpPr>
              <a:spLocks noChangeShapeType="1"/>
            </p:cNvSpPr>
            <p:nvPr/>
          </p:nvSpPr>
          <p:spPr bwMode="auto">
            <a:xfrm flipH="1">
              <a:off x="1883" y="3098"/>
              <a:ext cx="147" cy="119"/>
            </a:xfrm>
            <a:prstGeom prst="line">
              <a:avLst/>
            </a:prstGeom>
            <a:noFill/>
            <a:ln w="9525">
              <a:solidFill>
                <a:schemeClr val="tx1"/>
              </a:solidFill>
              <a:round/>
              <a:headEnd/>
              <a:tailEnd/>
            </a:ln>
          </p:spPr>
          <p:txBody>
            <a:bodyPr/>
            <a:lstStyle/>
            <a:p>
              <a:endParaRPr lang="zh-CN" altLang="en-US"/>
            </a:p>
          </p:txBody>
        </p:sp>
        <p:sp>
          <p:nvSpPr>
            <p:cNvPr id="74861" name="Line 281"/>
            <p:cNvSpPr>
              <a:spLocks noChangeShapeType="1"/>
            </p:cNvSpPr>
            <p:nvPr/>
          </p:nvSpPr>
          <p:spPr bwMode="auto">
            <a:xfrm flipH="1" flipV="1">
              <a:off x="1609" y="2093"/>
              <a:ext cx="231" cy="56"/>
            </a:xfrm>
            <a:prstGeom prst="line">
              <a:avLst/>
            </a:prstGeom>
            <a:noFill/>
            <a:ln w="9525">
              <a:solidFill>
                <a:schemeClr val="tx1"/>
              </a:solidFill>
              <a:round/>
              <a:headEnd/>
              <a:tailEnd/>
            </a:ln>
          </p:spPr>
          <p:txBody>
            <a:bodyPr/>
            <a:lstStyle/>
            <a:p>
              <a:endParaRPr lang="zh-CN" altLang="en-US"/>
            </a:p>
          </p:txBody>
        </p:sp>
      </p:grpSp>
      <p:grpSp>
        <p:nvGrpSpPr>
          <p:cNvPr id="75124" name="Group 282"/>
          <p:cNvGrpSpPr>
            <a:grpSpLocks/>
          </p:cNvGrpSpPr>
          <p:nvPr/>
        </p:nvGrpSpPr>
        <p:grpSpPr bwMode="auto">
          <a:xfrm>
            <a:off x="1371600" y="1676400"/>
            <a:ext cx="7010400" cy="4464050"/>
            <a:chOff x="864" y="1056"/>
            <a:chExt cx="4416" cy="2812"/>
          </a:xfrm>
        </p:grpSpPr>
        <p:grpSp>
          <p:nvGrpSpPr>
            <p:cNvPr id="75125" name="Group 283"/>
            <p:cNvGrpSpPr>
              <a:grpSpLocks/>
            </p:cNvGrpSpPr>
            <p:nvPr/>
          </p:nvGrpSpPr>
          <p:grpSpPr bwMode="auto">
            <a:xfrm>
              <a:off x="4512" y="3408"/>
              <a:ext cx="288" cy="288"/>
              <a:chOff x="3072" y="912"/>
              <a:chExt cx="720" cy="720"/>
            </a:xfrm>
          </p:grpSpPr>
          <p:pic>
            <p:nvPicPr>
              <p:cNvPr id="74836" name="Picture 284"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4837" name="Picture 285"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grpSp>
          <p:nvGrpSpPr>
            <p:cNvPr id="75126" name="Group 286"/>
            <p:cNvGrpSpPr>
              <a:grpSpLocks/>
            </p:cNvGrpSpPr>
            <p:nvPr/>
          </p:nvGrpSpPr>
          <p:grpSpPr bwMode="auto">
            <a:xfrm>
              <a:off x="3504" y="1056"/>
              <a:ext cx="336" cy="244"/>
              <a:chOff x="1248" y="2304"/>
              <a:chExt cx="816" cy="502"/>
            </a:xfrm>
          </p:grpSpPr>
          <p:pic>
            <p:nvPicPr>
              <p:cNvPr id="74834" name="Picture 287" descr="j0285750"/>
              <p:cNvPicPr>
                <a:picLocks noChangeAspect="1" noChangeArrowheads="1"/>
              </p:cNvPicPr>
              <p:nvPr/>
            </p:nvPicPr>
            <p:blipFill>
              <a:blip r:embed="rId7"/>
              <a:srcRect/>
              <a:stretch>
                <a:fillRect/>
              </a:stretch>
            </p:blipFill>
            <p:spPr bwMode="auto">
              <a:xfrm>
                <a:off x="1248" y="2304"/>
                <a:ext cx="816" cy="502"/>
              </a:xfrm>
              <a:prstGeom prst="rect">
                <a:avLst/>
              </a:prstGeom>
              <a:noFill/>
              <a:ln w="9525">
                <a:noFill/>
                <a:miter lim="800000"/>
                <a:headEnd/>
                <a:tailEnd/>
              </a:ln>
            </p:spPr>
          </p:pic>
          <p:pic>
            <p:nvPicPr>
              <p:cNvPr id="74835" name="Picture 288" descr="morpheus"/>
              <p:cNvPicPr>
                <a:picLocks noChangeAspect="1" noChangeArrowheads="1"/>
              </p:cNvPicPr>
              <p:nvPr/>
            </p:nvPicPr>
            <p:blipFill>
              <a:blip r:embed="rId10"/>
              <a:srcRect/>
              <a:stretch>
                <a:fillRect/>
              </a:stretch>
            </p:blipFill>
            <p:spPr bwMode="auto">
              <a:xfrm>
                <a:off x="1344" y="2352"/>
                <a:ext cx="528" cy="342"/>
              </a:xfrm>
              <a:prstGeom prst="rect">
                <a:avLst/>
              </a:prstGeom>
              <a:noFill/>
              <a:ln w="9525">
                <a:noFill/>
                <a:miter lim="800000"/>
                <a:headEnd/>
                <a:tailEnd/>
              </a:ln>
            </p:spPr>
          </p:pic>
        </p:grpSp>
        <p:grpSp>
          <p:nvGrpSpPr>
            <p:cNvPr id="75127" name="Group 289"/>
            <p:cNvGrpSpPr>
              <a:grpSpLocks/>
            </p:cNvGrpSpPr>
            <p:nvPr/>
          </p:nvGrpSpPr>
          <p:grpSpPr bwMode="auto">
            <a:xfrm>
              <a:off x="4416" y="2688"/>
              <a:ext cx="336" cy="336"/>
              <a:chOff x="4080" y="1968"/>
              <a:chExt cx="720" cy="720"/>
            </a:xfrm>
          </p:grpSpPr>
          <p:pic>
            <p:nvPicPr>
              <p:cNvPr id="74832" name="Picture 290"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74833" name="Picture 291"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grpSp>
          <p:nvGrpSpPr>
            <p:cNvPr id="75128" name="Group 292"/>
            <p:cNvGrpSpPr>
              <a:grpSpLocks/>
            </p:cNvGrpSpPr>
            <p:nvPr/>
          </p:nvGrpSpPr>
          <p:grpSpPr bwMode="auto">
            <a:xfrm>
              <a:off x="1200" y="1440"/>
              <a:ext cx="336" cy="336"/>
              <a:chOff x="4080" y="1968"/>
              <a:chExt cx="720" cy="720"/>
            </a:xfrm>
          </p:grpSpPr>
          <p:pic>
            <p:nvPicPr>
              <p:cNvPr id="74830" name="Picture 293"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74831" name="Picture 294"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grpSp>
          <p:nvGrpSpPr>
            <p:cNvPr id="75129" name="Group 295"/>
            <p:cNvGrpSpPr>
              <a:grpSpLocks/>
            </p:cNvGrpSpPr>
            <p:nvPr/>
          </p:nvGrpSpPr>
          <p:grpSpPr bwMode="auto">
            <a:xfrm>
              <a:off x="1440" y="3600"/>
              <a:ext cx="288" cy="268"/>
              <a:chOff x="2544" y="2016"/>
              <a:chExt cx="624" cy="582"/>
            </a:xfrm>
          </p:grpSpPr>
          <p:pic>
            <p:nvPicPr>
              <p:cNvPr id="74828" name="Picture 296"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74829" name="Picture 297"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75130" name="Group 298"/>
            <p:cNvGrpSpPr>
              <a:grpSpLocks/>
            </p:cNvGrpSpPr>
            <p:nvPr/>
          </p:nvGrpSpPr>
          <p:grpSpPr bwMode="auto">
            <a:xfrm>
              <a:off x="1248" y="2592"/>
              <a:ext cx="288" cy="288"/>
              <a:chOff x="3072" y="912"/>
              <a:chExt cx="720" cy="720"/>
            </a:xfrm>
          </p:grpSpPr>
          <p:pic>
            <p:nvPicPr>
              <p:cNvPr id="74826" name="Picture 299"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4827" name="Picture 300"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grpSp>
          <p:nvGrpSpPr>
            <p:cNvPr id="75131" name="Group 301"/>
            <p:cNvGrpSpPr>
              <a:grpSpLocks/>
            </p:cNvGrpSpPr>
            <p:nvPr/>
          </p:nvGrpSpPr>
          <p:grpSpPr bwMode="auto">
            <a:xfrm>
              <a:off x="4992" y="1488"/>
              <a:ext cx="288" cy="268"/>
              <a:chOff x="2544" y="2016"/>
              <a:chExt cx="624" cy="582"/>
            </a:xfrm>
          </p:grpSpPr>
          <p:pic>
            <p:nvPicPr>
              <p:cNvPr id="74824" name="Picture 302"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74825" name="Picture 303"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grpSp>
          <p:nvGrpSpPr>
            <p:cNvPr id="75132" name="Group 304"/>
            <p:cNvGrpSpPr>
              <a:grpSpLocks/>
            </p:cNvGrpSpPr>
            <p:nvPr/>
          </p:nvGrpSpPr>
          <p:grpSpPr bwMode="auto">
            <a:xfrm>
              <a:off x="4656" y="1104"/>
              <a:ext cx="288" cy="288"/>
              <a:chOff x="3072" y="912"/>
              <a:chExt cx="720" cy="720"/>
            </a:xfrm>
          </p:grpSpPr>
          <p:pic>
            <p:nvPicPr>
              <p:cNvPr id="74822" name="Picture 305"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4823" name="Picture 306"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grpSp>
          <p:nvGrpSpPr>
            <p:cNvPr id="75133" name="Group 307"/>
            <p:cNvGrpSpPr>
              <a:grpSpLocks/>
            </p:cNvGrpSpPr>
            <p:nvPr/>
          </p:nvGrpSpPr>
          <p:grpSpPr bwMode="auto">
            <a:xfrm>
              <a:off x="864" y="2112"/>
              <a:ext cx="384" cy="258"/>
              <a:chOff x="1488" y="3360"/>
              <a:chExt cx="816" cy="550"/>
            </a:xfrm>
          </p:grpSpPr>
          <p:pic>
            <p:nvPicPr>
              <p:cNvPr id="74820" name="Picture 308"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74821" name="Picture 309"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sp>
          <p:nvSpPr>
            <p:cNvPr id="74811" name="Line 310"/>
            <p:cNvSpPr>
              <a:spLocks noChangeShapeType="1"/>
            </p:cNvSpPr>
            <p:nvPr/>
          </p:nvSpPr>
          <p:spPr bwMode="auto">
            <a:xfrm>
              <a:off x="4464" y="3312"/>
              <a:ext cx="96" cy="96"/>
            </a:xfrm>
            <a:prstGeom prst="line">
              <a:avLst/>
            </a:prstGeom>
            <a:noFill/>
            <a:ln w="9525">
              <a:solidFill>
                <a:schemeClr val="tx1"/>
              </a:solidFill>
              <a:round/>
              <a:headEnd/>
              <a:tailEnd/>
            </a:ln>
          </p:spPr>
          <p:txBody>
            <a:bodyPr/>
            <a:lstStyle/>
            <a:p>
              <a:endParaRPr lang="zh-CN" altLang="en-US"/>
            </a:p>
          </p:txBody>
        </p:sp>
        <p:sp>
          <p:nvSpPr>
            <p:cNvPr id="74812" name="Line 311"/>
            <p:cNvSpPr>
              <a:spLocks noChangeShapeType="1"/>
            </p:cNvSpPr>
            <p:nvPr/>
          </p:nvSpPr>
          <p:spPr bwMode="auto">
            <a:xfrm flipV="1">
              <a:off x="4464" y="2976"/>
              <a:ext cx="48" cy="96"/>
            </a:xfrm>
            <a:prstGeom prst="line">
              <a:avLst/>
            </a:prstGeom>
            <a:noFill/>
            <a:ln w="9525">
              <a:solidFill>
                <a:schemeClr val="tx1"/>
              </a:solidFill>
              <a:round/>
              <a:headEnd/>
              <a:tailEnd/>
            </a:ln>
          </p:spPr>
          <p:txBody>
            <a:bodyPr/>
            <a:lstStyle/>
            <a:p>
              <a:endParaRPr lang="zh-CN" altLang="en-US"/>
            </a:p>
          </p:txBody>
        </p:sp>
        <p:sp>
          <p:nvSpPr>
            <p:cNvPr id="74813" name="Line 312"/>
            <p:cNvSpPr>
              <a:spLocks noChangeShapeType="1"/>
            </p:cNvSpPr>
            <p:nvPr/>
          </p:nvSpPr>
          <p:spPr bwMode="auto">
            <a:xfrm flipV="1">
              <a:off x="3420" y="1296"/>
              <a:ext cx="132" cy="164"/>
            </a:xfrm>
            <a:prstGeom prst="line">
              <a:avLst/>
            </a:prstGeom>
            <a:noFill/>
            <a:ln w="9525">
              <a:solidFill>
                <a:schemeClr val="tx1"/>
              </a:solidFill>
              <a:round/>
              <a:headEnd/>
              <a:tailEnd/>
            </a:ln>
          </p:spPr>
          <p:txBody>
            <a:bodyPr/>
            <a:lstStyle/>
            <a:p>
              <a:endParaRPr lang="zh-CN" altLang="en-US"/>
            </a:p>
          </p:txBody>
        </p:sp>
        <p:sp>
          <p:nvSpPr>
            <p:cNvPr id="74814" name="Line 313"/>
            <p:cNvSpPr>
              <a:spLocks noChangeShapeType="1"/>
            </p:cNvSpPr>
            <p:nvPr/>
          </p:nvSpPr>
          <p:spPr bwMode="auto">
            <a:xfrm flipV="1">
              <a:off x="4475" y="1342"/>
              <a:ext cx="203" cy="267"/>
            </a:xfrm>
            <a:prstGeom prst="line">
              <a:avLst/>
            </a:prstGeom>
            <a:noFill/>
            <a:ln w="9525">
              <a:solidFill>
                <a:schemeClr val="tx1"/>
              </a:solidFill>
              <a:round/>
              <a:headEnd/>
              <a:tailEnd/>
            </a:ln>
          </p:spPr>
          <p:txBody>
            <a:bodyPr/>
            <a:lstStyle/>
            <a:p>
              <a:endParaRPr lang="zh-CN" altLang="en-US"/>
            </a:p>
          </p:txBody>
        </p:sp>
        <p:sp>
          <p:nvSpPr>
            <p:cNvPr id="74815" name="Line 314"/>
            <p:cNvSpPr>
              <a:spLocks noChangeShapeType="1"/>
            </p:cNvSpPr>
            <p:nvPr/>
          </p:nvSpPr>
          <p:spPr bwMode="auto">
            <a:xfrm>
              <a:off x="4503" y="1644"/>
              <a:ext cx="491" cy="42"/>
            </a:xfrm>
            <a:prstGeom prst="line">
              <a:avLst/>
            </a:prstGeom>
            <a:noFill/>
            <a:ln w="9525">
              <a:solidFill>
                <a:schemeClr val="tx1"/>
              </a:solidFill>
              <a:round/>
              <a:headEnd/>
              <a:tailEnd/>
            </a:ln>
          </p:spPr>
          <p:txBody>
            <a:bodyPr/>
            <a:lstStyle/>
            <a:p>
              <a:endParaRPr lang="zh-CN" altLang="en-US"/>
            </a:p>
          </p:txBody>
        </p:sp>
        <p:sp>
          <p:nvSpPr>
            <p:cNvPr id="74816" name="Line 315"/>
            <p:cNvSpPr>
              <a:spLocks noChangeShapeType="1"/>
            </p:cNvSpPr>
            <p:nvPr/>
          </p:nvSpPr>
          <p:spPr bwMode="auto">
            <a:xfrm flipH="1">
              <a:off x="1644" y="3407"/>
              <a:ext cx="56" cy="189"/>
            </a:xfrm>
            <a:prstGeom prst="line">
              <a:avLst/>
            </a:prstGeom>
            <a:noFill/>
            <a:ln w="9525">
              <a:solidFill>
                <a:schemeClr val="tx1"/>
              </a:solidFill>
              <a:round/>
              <a:headEnd/>
              <a:tailEnd/>
            </a:ln>
          </p:spPr>
          <p:txBody>
            <a:bodyPr/>
            <a:lstStyle/>
            <a:p>
              <a:endParaRPr lang="zh-CN" altLang="en-US"/>
            </a:p>
          </p:txBody>
        </p:sp>
        <p:sp>
          <p:nvSpPr>
            <p:cNvPr id="74817" name="Line 316"/>
            <p:cNvSpPr>
              <a:spLocks noChangeShapeType="1"/>
            </p:cNvSpPr>
            <p:nvPr/>
          </p:nvSpPr>
          <p:spPr bwMode="auto">
            <a:xfrm flipH="1">
              <a:off x="1475" y="2641"/>
              <a:ext cx="267" cy="56"/>
            </a:xfrm>
            <a:prstGeom prst="line">
              <a:avLst/>
            </a:prstGeom>
            <a:noFill/>
            <a:ln w="9525">
              <a:solidFill>
                <a:schemeClr val="tx1"/>
              </a:solidFill>
              <a:round/>
              <a:headEnd/>
              <a:tailEnd/>
            </a:ln>
          </p:spPr>
          <p:txBody>
            <a:bodyPr/>
            <a:lstStyle/>
            <a:p>
              <a:endParaRPr lang="zh-CN" altLang="en-US"/>
            </a:p>
          </p:txBody>
        </p:sp>
        <p:sp>
          <p:nvSpPr>
            <p:cNvPr id="74818" name="Line 317"/>
            <p:cNvSpPr>
              <a:spLocks noChangeShapeType="1"/>
            </p:cNvSpPr>
            <p:nvPr/>
          </p:nvSpPr>
          <p:spPr bwMode="auto">
            <a:xfrm flipH="1">
              <a:off x="1257" y="2185"/>
              <a:ext cx="127" cy="42"/>
            </a:xfrm>
            <a:prstGeom prst="line">
              <a:avLst/>
            </a:prstGeom>
            <a:noFill/>
            <a:ln w="9525">
              <a:solidFill>
                <a:schemeClr val="tx1"/>
              </a:solidFill>
              <a:round/>
              <a:headEnd/>
              <a:tailEnd/>
            </a:ln>
          </p:spPr>
          <p:txBody>
            <a:bodyPr/>
            <a:lstStyle/>
            <a:p>
              <a:endParaRPr lang="zh-CN" altLang="en-US"/>
            </a:p>
          </p:txBody>
        </p:sp>
        <p:sp>
          <p:nvSpPr>
            <p:cNvPr id="74819" name="Line 318"/>
            <p:cNvSpPr>
              <a:spLocks noChangeShapeType="1"/>
            </p:cNvSpPr>
            <p:nvPr/>
          </p:nvSpPr>
          <p:spPr bwMode="auto">
            <a:xfrm flipH="1" flipV="1">
              <a:off x="1356" y="1721"/>
              <a:ext cx="70" cy="204"/>
            </a:xfrm>
            <a:prstGeom prst="line">
              <a:avLst/>
            </a:prstGeom>
            <a:noFill/>
            <a:ln w="9525">
              <a:solidFill>
                <a:schemeClr val="tx1"/>
              </a:solidFill>
              <a:round/>
              <a:headEnd/>
              <a:tailEnd/>
            </a:ln>
          </p:spPr>
          <p:txBody>
            <a:bodyPr/>
            <a:lstStyle/>
            <a:p>
              <a:endParaRPr lang="zh-CN" altLang="en-US"/>
            </a:p>
          </p:txBody>
        </p:sp>
      </p:grpSp>
      <p:sp>
        <p:nvSpPr>
          <p:cNvPr id="404799" name="Text Box 319"/>
          <p:cNvSpPr txBox="1">
            <a:spLocks noChangeArrowheads="1"/>
          </p:cNvSpPr>
          <p:nvPr/>
        </p:nvSpPr>
        <p:spPr bwMode="auto">
          <a:xfrm>
            <a:off x="3581400" y="1219200"/>
            <a:ext cx="2057400" cy="366713"/>
          </a:xfrm>
          <a:prstGeom prst="rect">
            <a:avLst/>
          </a:prstGeom>
          <a:noFill/>
          <a:ln w="9525">
            <a:noFill/>
            <a:miter lim="800000"/>
            <a:headEnd/>
            <a:tailEnd/>
          </a:ln>
        </p:spPr>
        <p:txBody>
          <a:bodyPr>
            <a:spAutoFit/>
          </a:bodyPr>
          <a:lstStyle/>
          <a:p>
            <a:pPr algn="ctr">
              <a:spcBef>
                <a:spcPct val="50000"/>
              </a:spcBef>
            </a:pPr>
            <a:r>
              <a:rPr lang="en-US" altLang="zh-CN"/>
              <a:t>TTL = 5</a:t>
            </a:r>
          </a:p>
        </p:txBody>
      </p:sp>
      <p:sp>
        <p:nvSpPr>
          <p:cNvPr id="404800" name="Text Box 320"/>
          <p:cNvSpPr txBox="1">
            <a:spLocks noChangeArrowheads="1"/>
          </p:cNvSpPr>
          <p:nvPr/>
        </p:nvSpPr>
        <p:spPr bwMode="auto">
          <a:xfrm>
            <a:off x="3581400" y="1219200"/>
            <a:ext cx="2057400" cy="366713"/>
          </a:xfrm>
          <a:prstGeom prst="rect">
            <a:avLst/>
          </a:prstGeom>
          <a:noFill/>
          <a:ln w="9525">
            <a:noFill/>
            <a:miter lim="800000"/>
            <a:headEnd/>
            <a:tailEnd/>
          </a:ln>
        </p:spPr>
        <p:txBody>
          <a:bodyPr>
            <a:spAutoFit/>
          </a:bodyPr>
          <a:lstStyle/>
          <a:p>
            <a:pPr algn="ctr">
              <a:spcBef>
                <a:spcPct val="50000"/>
              </a:spcBef>
            </a:pPr>
            <a:r>
              <a:rPr lang="en-US" altLang="zh-CN"/>
              <a:t>TTL = 6</a:t>
            </a:r>
          </a:p>
        </p:txBody>
      </p:sp>
      <p:grpSp>
        <p:nvGrpSpPr>
          <p:cNvPr id="75134" name="Group 321"/>
          <p:cNvGrpSpPr>
            <a:grpSpLocks/>
          </p:cNvGrpSpPr>
          <p:nvPr/>
        </p:nvGrpSpPr>
        <p:grpSpPr bwMode="auto">
          <a:xfrm>
            <a:off x="6248400" y="1371600"/>
            <a:ext cx="457200" cy="1143000"/>
            <a:chOff x="3936" y="864"/>
            <a:chExt cx="288" cy="720"/>
          </a:xfrm>
        </p:grpSpPr>
        <p:grpSp>
          <p:nvGrpSpPr>
            <p:cNvPr id="75135" name="Group 322"/>
            <p:cNvGrpSpPr>
              <a:grpSpLocks/>
            </p:cNvGrpSpPr>
            <p:nvPr/>
          </p:nvGrpSpPr>
          <p:grpSpPr bwMode="auto">
            <a:xfrm>
              <a:off x="3936" y="864"/>
              <a:ext cx="288" cy="268"/>
              <a:chOff x="2544" y="2016"/>
              <a:chExt cx="624" cy="582"/>
            </a:xfrm>
          </p:grpSpPr>
          <p:pic>
            <p:nvPicPr>
              <p:cNvPr id="74800" name="Picture 323"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74801" name="Picture 324"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sp>
          <p:nvSpPr>
            <p:cNvPr id="74799" name="Line 325"/>
            <p:cNvSpPr>
              <a:spLocks noChangeShapeType="1"/>
            </p:cNvSpPr>
            <p:nvPr/>
          </p:nvSpPr>
          <p:spPr bwMode="auto">
            <a:xfrm flipV="1">
              <a:off x="3984" y="1152"/>
              <a:ext cx="144" cy="432"/>
            </a:xfrm>
            <a:prstGeom prst="line">
              <a:avLst/>
            </a:prstGeom>
            <a:noFill/>
            <a:ln w="9525">
              <a:solidFill>
                <a:schemeClr val="tx1"/>
              </a:solidFill>
              <a:round/>
              <a:headEnd/>
              <a:tailEnd/>
            </a:ln>
          </p:spPr>
          <p:txBody>
            <a:bodyPr/>
            <a:lstStyle/>
            <a:p>
              <a:endParaRPr lang="zh-CN" altLang="en-US"/>
            </a:p>
          </p:txBody>
        </p:sp>
      </p:grpSp>
      <p:grpSp>
        <p:nvGrpSpPr>
          <p:cNvPr id="74752" name="Group 326"/>
          <p:cNvGrpSpPr>
            <a:grpSpLocks/>
          </p:cNvGrpSpPr>
          <p:nvPr/>
        </p:nvGrpSpPr>
        <p:grpSpPr bwMode="auto">
          <a:xfrm>
            <a:off x="1981200" y="4114800"/>
            <a:ext cx="784225" cy="457200"/>
            <a:chOff x="1248" y="2592"/>
            <a:chExt cx="494" cy="288"/>
          </a:xfrm>
        </p:grpSpPr>
        <p:grpSp>
          <p:nvGrpSpPr>
            <p:cNvPr id="74753" name="Group 327"/>
            <p:cNvGrpSpPr>
              <a:grpSpLocks/>
            </p:cNvGrpSpPr>
            <p:nvPr/>
          </p:nvGrpSpPr>
          <p:grpSpPr bwMode="auto">
            <a:xfrm>
              <a:off x="1248" y="2592"/>
              <a:ext cx="288" cy="288"/>
              <a:chOff x="3072" y="912"/>
              <a:chExt cx="720" cy="720"/>
            </a:xfrm>
          </p:grpSpPr>
          <p:pic>
            <p:nvPicPr>
              <p:cNvPr id="74796" name="Picture 328"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4797" name="Picture 329"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sp>
          <p:nvSpPr>
            <p:cNvPr id="74795" name="Line 330"/>
            <p:cNvSpPr>
              <a:spLocks noChangeShapeType="1"/>
            </p:cNvSpPr>
            <p:nvPr/>
          </p:nvSpPr>
          <p:spPr bwMode="auto">
            <a:xfrm flipH="1">
              <a:off x="1475" y="2641"/>
              <a:ext cx="267" cy="56"/>
            </a:xfrm>
            <a:prstGeom prst="line">
              <a:avLst/>
            </a:prstGeom>
            <a:noFill/>
            <a:ln w="9525">
              <a:solidFill>
                <a:schemeClr val="tx1"/>
              </a:solidFill>
              <a:round/>
              <a:headEnd/>
              <a:tailEnd/>
            </a:ln>
          </p:spPr>
          <p:txBody>
            <a:bodyPr/>
            <a:lstStyle/>
            <a:p>
              <a:endParaRPr lang="zh-CN" altLang="en-US"/>
            </a:p>
          </p:txBody>
        </p:sp>
      </p:grpSp>
      <p:sp>
        <p:nvSpPr>
          <p:cNvPr id="404811" name="Line 331"/>
          <p:cNvSpPr>
            <a:spLocks noChangeShapeType="1"/>
          </p:cNvSpPr>
          <p:nvPr/>
        </p:nvSpPr>
        <p:spPr bwMode="auto">
          <a:xfrm flipH="1">
            <a:off x="3400425" y="3810000"/>
            <a:ext cx="485775" cy="271463"/>
          </a:xfrm>
          <a:prstGeom prst="line">
            <a:avLst/>
          </a:prstGeom>
          <a:noFill/>
          <a:ln w="9525">
            <a:solidFill>
              <a:schemeClr val="tx1"/>
            </a:solidFill>
            <a:round/>
            <a:headEnd/>
            <a:tailEnd/>
          </a:ln>
        </p:spPr>
        <p:txBody>
          <a:bodyPr/>
          <a:lstStyle/>
          <a:p>
            <a:endParaRPr lang="zh-CN" altLang="en-US"/>
          </a:p>
        </p:txBody>
      </p:sp>
      <p:sp>
        <p:nvSpPr>
          <p:cNvPr id="404812" name="Line 332"/>
          <p:cNvSpPr>
            <a:spLocks noChangeShapeType="1"/>
          </p:cNvSpPr>
          <p:nvPr/>
        </p:nvSpPr>
        <p:spPr bwMode="auto">
          <a:xfrm flipH="1">
            <a:off x="3400425" y="3806825"/>
            <a:ext cx="485775" cy="271463"/>
          </a:xfrm>
          <a:prstGeom prst="line">
            <a:avLst/>
          </a:prstGeom>
          <a:noFill/>
          <a:ln w="9525">
            <a:solidFill>
              <a:schemeClr val="tx1"/>
            </a:solidFill>
            <a:round/>
            <a:headEnd/>
            <a:tailEnd/>
          </a:ln>
        </p:spPr>
        <p:txBody>
          <a:bodyPr/>
          <a:lstStyle/>
          <a:p>
            <a:endParaRPr lang="zh-CN" altLang="en-US"/>
          </a:p>
        </p:txBody>
      </p:sp>
      <p:grpSp>
        <p:nvGrpSpPr>
          <p:cNvPr id="74755" name="Group 333"/>
          <p:cNvGrpSpPr>
            <a:grpSpLocks/>
          </p:cNvGrpSpPr>
          <p:nvPr/>
        </p:nvGrpSpPr>
        <p:grpSpPr bwMode="auto">
          <a:xfrm>
            <a:off x="762000" y="1676400"/>
            <a:ext cx="1905000" cy="1836738"/>
            <a:chOff x="480" y="1056"/>
            <a:chExt cx="1200" cy="1157"/>
          </a:xfrm>
        </p:grpSpPr>
        <p:grpSp>
          <p:nvGrpSpPr>
            <p:cNvPr id="74756" name="Group 334"/>
            <p:cNvGrpSpPr>
              <a:grpSpLocks/>
            </p:cNvGrpSpPr>
            <p:nvPr/>
          </p:nvGrpSpPr>
          <p:grpSpPr bwMode="auto">
            <a:xfrm>
              <a:off x="1296" y="1056"/>
              <a:ext cx="384" cy="258"/>
              <a:chOff x="1488" y="3360"/>
              <a:chExt cx="816" cy="550"/>
            </a:xfrm>
          </p:grpSpPr>
          <p:pic>
            <p:nvPicPr>
              <p:cNvPr id="74792" name="Picture 335" descr="j0285750"/>
              <p:cNvPicPr>
                <a:picLocks noChangeAspect="1" noChangeArrowheads="1"/>
              </p:cNvPicPr>
              <p:nvPr/>
            </p:nvPicPr>
            <p:blipFill>
              <a:blip r:embed="rId7"/>
              <a:srcRect/>
              <a:stretch>
                <a:fillRect/>
              </a:stretch>
            </p:blipFill>
            <p:spPr bwMode="auto">
              <a:xfrm>
                <a:off x="1488" y="3408"/>
                <a:ext cx="816" cy="502"/>
              </a:xfrm>
              <a:prstGeom prst="rect">
                <a:avLst/>
              </a:prstGeom>
              <a:noFill/>
              <a:ln w="9525">
                <a:noFill/>
                <a:miter lim="800000"/>
                <a:headEnd/>
                <a:tailEnd/>
              </a:ln>
            </p:spPr>
          </p:pic>
          <p:pic>
            <p:nvPicPr>
              <p:cNvPr id="74793" name="Picture 336" descr="bearshare"/>
              <p:cNvPicPr>
                <a:picLocks noChangeAspect="1" noChangeArrowheads="1"/>
              </p:cNvPicPr>
              <p:nvPr/>
            </p:nvPicPr>
            <p:blipFill>
              <a:blip r:embed="rId6"/>
              <a:srcRect/>
              <a:stretch>
                <a:fillRect/>
              </a:stretch>
            </p:blipFill>
            <p:spPr bwMode="auto">
              <a:xfrm>
                <a:off x="1584" y="3360"/>
                <a:ext cx="528" cy="528"/>
              </a:xfrm>
              <a:prstGeom prst="rect">
                <a:avLst/>
              </a:prstGeom>
              <a:noFill/>
              <a:ln w="9525">
                <a:noFill/>
                <a:miter lim="800000"/>
                <a:headEnd/>
                <a:tailEnd/>
              </a:ln>
            </p:spPr>
          </p:pic>
        </p:grpSp>
        <p:grpSp>
          <p:nvGrpSpPr>
            <p:cNvPr id="74757" name="Group 337"/>
            <p:cNvGrpSpPr>
              <a:grpSpLocks/>
            </p:cNvGrpSpPr>
            <p:nvPr/>
          </p:nvGrpSpPr>
          <p:grpSpPr bwMode="auto">
            <a:xfrm>
              <a:off x="480" y="1872"/>
              <a:ext cx="288" cy="288"/>
              <a:chOff x="3072" y="912"/>
              <a:chExt cx="720" cy="720"/>
            </a:xfrm>
          </p:grpSpPr>
          <p:pic>
            <p:nvPicPr>
              <p:cNvPr id="74790" name="Picture 338"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4791" name="Picture 339"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grpSp>
          <p:nvGrpSpPr>
            <p:cNvPr id="74758" name="Group 340"/>
            <p:cNvGrpSpPr>
              <a:grpSpLocks/>
            </p:cNvGrpSpPr>
            <p:nvPr/>
          </p:nvGrpSpPr>
          <p:grpSpPr bwMode="auto">
            <a:xfrm>
              <a:off x="672" y="1344"/>
              <a:ext cx="288" cy="268"/>
              <a:chOff x="2544" y="2016"/>
              <a:chExt cx="624" cy="582"/>
            </a:xfrm>
          </p:grpSpPr>
          <p:pic>
            <p:nvPicPr>
              <p:cNvPr id="74788" name="Picture 341" descr="j0285758[1]"/>
              <p:cNvPicPr>
                <a:picLocks noChangeAspect="1" noChangeArrowheads="1"/>
              </p:cNvPicPr>
              <p:nvPr/>
            </p:nvPicPr>
            <p:blipFill>
              <a:blip r:embed="rId8"/>
              <a:srcRect/>
              <a:stretch>
                <a:fillRect/>
              </a:stretch>
            </p:blipFill>
            <p:spPr bwMode="auto">
              <a:xfrm>
                <a:off x="2544" y="2016"/>
                <a:ext cx="624" cy="582"/>
              </a:xfrm>
              <a:prstGeom prst="rect">
                <a:avLst/>
              </a:prstGeom>
              <a:noFill/>
              <a:ln w="9525">
                <a:noFill/>
                <a:miter lim="800000"/>
                <a:headEnd/>
                <a:tailEnd/>
              </a:ln>
            </p:spPr>
          </p:pic>
          <p:pic>
            <p:nvPicPr>
              <p:cNvPr id="74789" name="Picture 342" descr="bearshare"/>
              <p:cNvPicPr>
                <a:picLocks noChangeAspect="1" noChangeArrowheads="1"/>
              </p:cNvPicPr>
              <p:nvPr/>
            </p:nvPicPr>
            <p:blipFill>
              <a:blip r:embed="rId6"/>
              <a:srcRect/>
              <a:stretch>
                <a:fillRect/>
              </a:stretch>
            </p:blipFill>
            <p:spPr bwMode="auto">
              <a:xfrm>
                <a:off x="2592" y="2016"/>
                <a:ext cx="528" cy="528"/>
              </a:xfrm>
              <a:prstGeom prst="rect">
                <a:avLst/>
              </a:prstGeom>
              <a:noFill/>
              <a:ln w="9525">
                <a:noFill/>
                <a:miter lim="800000"/>
                <a:headEnd/>
                <a:tailEnd/>
              </a:ln>
            </p:spPr>
          </p:pic>
        </p:grpSp>
        <p:sp>
          <p:nvSpPr>
            <p:cNvPr id="74785" name="Line 343"/>
            <p:cNvSpPr>
              <a:spLocks noChangeShapeType="1"/>
            </p:cNvSpPr>
            <p:nvPr/>
          </p:nvSpPr>
          <p:spPr bwMode="auto">
            <a:xfrm flipV="1">
              <a:off x="1426" y="1342"/>
              <a:ext cx="70" cy="168"/>
            </a:xfrm>
            <a:prstGeom prst="line">
              <a:avLst/>
            </a:prstGeom>
            <a:noFill/>
            <a:ln w="9525">
              <a:solidFill>
                <a:schemeClr val="tx1"/>
              </a:solidFill>
              <a:round/>
              <a:headEnd/>
              <a:tailEnd/>
            </a:ln>
          </p:spPr>
          <p:txBody>
            <a:bodyPr/>
            <a:lstStyle/>
            <a:p>
              <a:endParaRPr lang="zh-CN" altLang="en-US"/>
            </a:p>
          </p:txBody>
        </p:sp>
        <p:sp>
          <p:nvSpPr>
            <p:cNvPr id="74786" name="Line 344"/>
            <p:cNvSpPr>
              <a:spLocks noChangeShapeType="1"/>
            </p:cNvSpPr>
            <p:nvPr/>
          </p:nvSpPr>
          <p:spPr bwMode="auto">
            <a:xfrm flipH="1" flipV="1">
              <a:off x="976" y="1524"/>
              <a:ext cx="211" cy="78"/>
            </a:xfrm>
            <a:prstGeom prst="line">
              <a:avLst/>
            </a:prstGeom>
            <a:noFill/>
            <a:ln w="9525">
              <a:solidFill>
                <a:schemeClr val="tx1"/>
              </a:solidFill>
              <a:round/>
              <a:headEnd/>
              <a:tailEnd/>
            </a:ln>
          </p:spPr>
          <p:txBody>
            <a:bodyPr/>
            <a:lstStyle/>
            <a:p>
              <a:endParaRPr lang="zh-CN" altLang="en-US"/>
            </a:p>
          </p:txBody>
        </p:sp>
        <p:sp>
          <p:nvSpPr>
            <p:cNvPr id="74787" name="Line 345"/>
            <p:cNvSpPr>
              <a:spLocks noChangeShapeType="1"/>
            </p:cNvSpPr>
            <p:nvPr/>
          </p:nvSpPr>
          <p:spPr bwMode="auto">
            <a:xfrm>
              <a:off x="674" y="2107"/>
              <a:ext cx="155" cy="106"/>
            </a:xfrm>
            <a:prstGeom prst="line">
              <a:avLst/>
            </a:prstGeom>
            <a:noFill/>
            <a:ln w="9525">
              <a:solidFill>
                <a:schemeClr val="tx1"/>
              </a:solidFill>
              <a:round/>
              <a:headEnd/>
              <a:tailEnd/>
            </a:ln>
          </p:spPr>
          <p:txBody>
            <a:bodyPr/>
            <a:lstStyle/>
            <a:p>
              <a:endParaRPr lang="zh-CN" altLang="en-US"/>
            </a:p>
          </p:txBody>
        </p:sp>
      </p:grpSp>
      <p:sp>
        <p:nvSpPr>
          <p:cNvPr id="404826" name="Text Box 346"/>
          <p:cNvSpPr txBox="1">
            <a:spLocks noChangeArrowheads="1"/>
          </p:cNvSpPr>
          <p:nvPr/>
        </p:nvSpPr>
        <p:spPr bwMode="auto">
          <a:xfrm>
            <a:off x="3581400" y="1219200"/>
            <a:ext cx="2057400" cy="366713"/>
          </a:xfrm>
          <a:prstGeom prst="rect">
            <a:avLst/>
          </a:prstGeom>
          <a:noFill/>
          <a:ln w="9525">
            <a:noFill/>
            <a:miter lim="800000"/>
            <a:headEnd/>
            <a:tailEnd/>
          </a:ln>
        </p:spPr>
        <p:txBody>
          <a:bodyPr>
            <a:spAutoFit/>
          </a:bodyPr>
          <a:lstStyle/>
          <a:p>
            <a:pPr algn="ctr">
              <a:spcBef>
                <a:spcPct val="50000"/>
              </a:spcBef>
            </a:pPr>
            <a:r>
              <a:rPr lang="en-US" altLang="zh-CN"/>
              <a:t>TTL = 7</a:t>
            </a:r>
          </a:p>
        </p:txBody>
      </p:sp>
      <p:grpSp>
        <p:nvGrpSpPr>
          <p:cNvPr id="74759" name="Group 347"/>
          <p:cNvGrpSpPr>
            <a:grpSpLocks/>
          </p:cNvGrpSpPr>
          <p:nvPr/>
        </p:nvGrpSpPr>
        <p:grpSpPr bwMode="auto">
          <a:xfrm>
            <a:off x="1447800" y="1219200"/>
            <a:ext cx="457200" cy="1022350"/>
            <a:chOff x="912" y="768"/>
            <a:chExt cx="288" cy="644"/>
          </a:xfrm>
        </p:grpSpPr>
        <p:grpSp>
          <p:nvGrpSpPr>
            <p:cNvPr id="74760" name="Group 348"/>
            <p:cNvGrpSpPr>
              <a:grpSpLocks/>
            </p:cNvGrpSpPr>
            <p:nvPr/>
          </p:nvGrpSpPr>
          <p:grpSpPr bwMode="auto">
            <a:xfrm>
              <a:off x="912" y="768"/>
              <a:ext cx="288" cy="288"/>
              <a:chOff x="3072" y="912"/>
              <a:chExt cx="720" cy="720"/>
            </a:xfrm>
          </p:grpSpPr>
          <p:pic>
            <p:nvPicPr>
              <p:cNvPr id="74780" name="Picture 349" descr="powermac"/>
              <p:cNvPicPr>
                <a:picLocks noChangeAspect="1" noChangeArrowheads="1"/>
              </p:cNvPicPr>
              <p:nvPr/>
            </p:nvPicPr>
            <p:blipFill>
              <a:blip r:embed="rId3"/>
              <a:srcRect/>
              <a:stretch>
                <a:fillRect/>
              </a:stretch>
            </p:blipFill>
            <p:spPr bwMode="auto">
              <a:xfrm>
                <a:off x="3072" y="912"/>
                <a:ext cx="720" cy="720"/>
              </a:xfrm>
              <a:prstGeom prst="rect">
                <a:avLst/>
              </a:prstGeom>
              <a:noFill/>
              <a:ln w="9525">
                <a:noFill/>
                <a:miter lim="800000"/>
                <a:headEnd/>
                <a:tailEnd/>
              </a:ln>
            </p:spPr>
          </p:pic>
          <p:pic>
            <p:nvPicPr>
              <p:cNvPr id="74781" name="Picture 350" descr="morpheus"/>
              <p:cNvPicPr>
                <a:picLocks noChangeAspect="1" noChangeArrowheads="1"/>
              </p:cNvPicPr>
              <p:nvPr/>
            </p:nvPicPr>
            <p:blipFill>
              <a:blip r:embed="rId4"/>
              <a:srcRect/>
              <a:stretch>
                <a:fillRect/>
              </a:stretch>
            </p:blipFill>
            <p:spPr bwMode="auto">
              <a:xfrm>
                <a:off x="3120" y="1104"/>
                <a:ext cx="528" cy="342"/>
              </a:xfrm>
              <a:prstGeom prst="rect">
                <a:avLst/>
              </a:prstGeom>
              <a:noFill/>
              <a:ln w="9525">
                <a:noFill/>
                <a:miter lim="800000"/>
                <a:headEnd/>
                <a:tailEnd/>
              </a:ln>
            </p:spPr>
          </p:pic>
        </p:grpSp>
        <p:sp>
          <p:nvSpPr>
            <p:cNvPr id="74779" name="Line 351"/>
            <p:cNvSpPr>
              <a:spLocks noChangeShapeType="1"/>
            </p:cNvSpPr>
            <p:nvPr/>
          </p:nvSpPr>
          <p:spPr bwMode="auto">
            <a:xfrm flipV="1">
              <a:off x="920" y="1033"/>
              <a:ext cx="84" cy="379"/>
            </a:xfrm>
            <a:prstGeom prst="line">
              <a:avLst/>
            </a:prstGeom>
            <a:noFill/>
            <a:ln w="9525">
              <a:solidFill>
                <a:schemeClr val="tx1"/>
              </a:solidFill>
              <a:round/>
              <a:headEnd/>
              <a:tailEnd/>
            </a:ln>
          </p:spPr>
          <p:txBody>
            <a:bodyPr/>
            <a:lstStyle/>
            <a:p>
              <a:endParaRPr lang="zh-CN" altLang="en-US"/>
            </a:p>
          </p:txBody>
        </p:sp>
      </p:grpSp>
      <p:grpSp>
        <p:nvGrpSpPr>
          <p:cNvPr id="74761" name="Group 352"/>
          <p:cNvGrpSpPr>
            <a:grpSpLocks/>
          </p:cNvGrpSpPr>
          <p:nvPr/>
        </p:nvGrpSpPr>
        <p:grpSpPr bwMode="auto">
          <a:xfrm>
            <a:off x="457200" y="1447800"/>
            <a:ext cx="992188" cy="533400"/>
            <a:chOff x="288" y="912"/>
            <a:chExt cx="625" cy="336"/>
          </a:xfrm>
        </p:grpSpPr>
        <p:grpSp>
          <p:nvGrpSpPr>
            <p:cNvPr id="74762" name="Group 353"/>
            <p:cNvGrpSpPr>
              <a:grpSpLocks/>
            </p:cNvGrpSpPr>
            <p:nvPr/>
          </p:nvGrpSpPr>
          <p:grpSpPr bwMode="auto">
            <a:xfrm>
              <a:off x="288" y="912"/>
              <a:ext cx="336" cy="336"/>
              <a:chOff x="4080" y="1968"/>
              <a:chExt cx="720" cy="720"/>
            </a:xfrm>
          </p:grpSpPr>
          <p:pic>
            <p:nvPicPr>
              <p:cNvPr id="74776" name="Picture 354" descr="powermac"/>
              <p:cNvPicPr>
                <a:picLocks noChangeAspect="1" noChangeArrowheads="1"/>
              </p:cNvPicPr>
              <p:nvPr/>
            </p:nvPicPr>
            <p:blipFill>
              <a:blip r:embed="rId5"/>
              <a:srcRect/>
              <a:stretch>
                <a:fillRect/>
              </a:stretch>
            </p:blipFill>
            <p:spPr bwMode="auto">
              <a:xfrm>
                <a:off x="4080" y="1968"/>
                <a:ext cx="720" cy="720"/>
              </a:xfrm>
              <a:prstGeom prst="rect">
                <a:avLst/>
              </a:prstGeom>
              <a:noFill/>
              <a:ln w="9525">
                <a:noFill/>
                <a:miter lim="800000"/>
                <a:headEnd/>
                <a:tailEnd/>
              </a:ln>
            </p:spPr>
          </p:pic>
          <p:pic>
            <p:nvPicPr>
              <p:cNvPr id="74777" name="Picture 355" descr="bearshare"/>
              <p:cNvPicPr>
                <a:picLocks noChangeAspect="1" noChangeArrowheads="1"/>
              </p:cNvPicPr>
              <p:nvPr/>
            </p:nvPicPr>
            <p:blipFill>
              <a:blip r:embed="rId6"/>
              <a:srcRect/>
              <a:stretch>
                <a:fillRect/>
              </a:stretch>
            </p:blipFill>
            <p:spPr bwMode="auto">
              <a:xfrm>
                <a:off x="4128" y="2064"/>
                <a:ext cx="528" cy="528"/>
              </a:xfrm>
              <a:prstGeom prst="rect">
                <a:avLst/>
              </a:prstGeom>
              <a:noFill/>
              <a:ln w="9525">
                <a:noFill/>
                <a:miter lim="800000"/>
                <a:headEnd/>
                <a:tailEnd/>
              </a:ln>
            </p:spPr>
          </p:pic>
        </p:grpSp>
        <p:sp>
          <p:nvSpPr>
            <p:cNvPr id="74775" name="Line 356"/>
            <p:cNvSpPr>
              <a:spLocks noChangeShapeType="1"/>
            </p:cNvSpPr>
            <p:nvPr/>
          </p:nvSpPr>
          <p:spPr bwMode="auto">
            <a:xfrm flipH="1">
              <a:off x="548" y="927"/>
              <a:ext cx="365" cy="85"/>
            </a:xfrm>
            <a:prstGeom prst="line">
              <a:avLst/>
            </a:prstGeom>
            <a:noFill/>
            <a:ln w="9525">
              <a:solidFill>
                <a:schemeClr val="tx1"/>
              </a:solidFill>
              <a:round/>
              <a:headEnd/>
              <a:tailEnd/>
            </a:ln>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2"/>
                                        </p:tgtEl>
                                        <p:attrNameLst>
                                          <p:attrName>style.opacity</p:attrName>
                                        </p:attrNameLst>
                                      </p:cBhvr>
                                      <p:to>
                                        <p:strVal val="0.25"/>
                                      </p:to>
                                    </p:set>
                                    <p:animEffect filter="image" prLst="opacity: 0.25">
                                      <p:cBhvr rctx="IE">
                                        <p:cTn id="7" dur="indefinite"/>
                                        <p:tgtEl>
                                          <p:spTgt spid="2"/>
                                        </p:tgtEl>
                                      </p:cBhvr>
                                    </p:animEffect>
                                  </p:childTnLst>
                                </p:cTn>
                              </p:par>
                              <p:par>
                                <p:cTn id="8" presetID="9" presetClass="emph" presetSubtype="0" grpId="0" nodeType="withEffect">
                                  <p:stCondLst>
                                    <p:cond delay="0"/>
                                  </p:stCondLst>
                                  <p:childTnLst>
                                    <p:set>
                                      <p:cBhvr rctx="PPT">
                                        <p:cTn id="9" dur="indefinite"/>
                                        <p:tgtEl>
                                          <p:spTgt spid="404812"/>
                                        </p:tgtEl>
                                        <p:attrNameLst>
                                          <p:attrName>style.opacity</p:attrName>
                                        </p:attrNameLst>
                                      </p:cBhvr>
                                      <p:to>
                                        <p:strVal val="0.25"/>
                                      </p:to>
                                    </p:set>
                                    <p:animEffect filter="image" prLst="opacity: 0.25">
                                      <p:cBhvr rctx="IE">
                                        <p:cTn id="10" dur="indefinite"/>
                                        <p:tgtEl>
                                          <p:spTgt spid="4048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4816"/>
                                        </p:tgtEl>
                                        <p:attrNameLst>
                                          <p:attrName>style.visibility</p:attrName>
                                        </p:attrNameLst>
                                      </p:cBhvr>
                                      <p:to>
                                        <p:strVal val="visible"/>
                                      </p:to>
                                    </p:set>
                                    <p:animEffect transition="in" filter="fade">
                                      <p:cBhvr>
                                        <p:cTn id="15" dur="500"/>
                                        <p:tgtEl>
                                          <p:spTgt spid="4048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4709"/>
                                        </p:tgtEl>
                                        <p:attrNameLst>
                                          <p:attrName>style.visibility</p:attrName>
                                        </p:attrNameLst>
                                      </p:cBhvr>
                                      <p:to>
                                        <p:strVal val="visible"/>
                                      </p:to>
                                    </p:set>
                                    <p:animEffect transition="in" filter="fade">
                                      <p:cBhvr>
                                        <p:cTn id="18" dur="500"/>
                                        <p:tgtEl>
                                          <p:spTgt spid="40470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4822"/>
                                        </p:tgtEl>
                                        <p:attrNameLst>
                                          <p:attrName>style.visibility</p:attrName>
                                        </p:attrNameLst>
                                      </p:cBhvr>
                                      <p:to>
                                        <p:strVal val="visible"/>
                                      </p:to>
                                    </p:set>
                                    <p:animEffect transition="in" filter="fade">
                                      <p:cBhvr>
                                        <p:cTn id="23" dur="500"/>
                                        <p:tgtEl>
                                          <p:spTgt spid="404822"/>
                                        </p:tgtEl>
                                      </p:cBhvr>
                                    </p:animEffect>
                                  </p:childTnLst>
                                </p:cTn>
                              </p:par>
                              <p:par>
                                <p:cTn id="24" presetID="1" presetClass="exit" presetSubtype="0" fill="hold" grpId="1" nodeType="withEffect">
                                  <p:stCondLst>
                                    <p:cond delay="0"/>
                                  </p:stCondLst>
                                  <p:childTnLst>
                                    <p:set>
                                      <p:cBhvr>
                                        <p:cTn id="25" dur="1" fill="hold">
                                          <p:stCondLst>
                                            <p:cond delay="0"/>
                                          </p:stCondLst>
                                        </p:cTn>
                                        <p:tgtEl>
                                          <p:spTgt spid="404709"/>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404710"/>
                                        </p:tgtEl>
                                        <p:attrNameLst>
                                          <p:attrName>style.visibility</p:attrName>
                                        </p:attrNameLst>
                                      </p:cBhvr>
                                      <p:to>
                                        <p:strVal val="visible"/>
                                      </p:to>
                                    </p:set>
                                    <p:animEffect transition="in" filter="fade">
                                      <p:cBhvr>
                                        <p:cTn id="28" dur="500"/>
                                        <p:tgtEl>
                                          <p:spTgt spid="4047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4811"/>
                                        </p:tgtEl>
                                        <p:attrNameLst>
                                          <p:attrName>style.visibility</p:attrName>
                                        </p:attrNameLst>
                                      </p:cBhvr>
                                      <p:to>
                                        <p:strVal val="visible"/>
                                      </p:to>
                                    </p:set>
                                    <p:animEffect transition="in" filter="fade">
                                      <p:cBhvr>
                                        <p:cTn id="31" dur="500"/>
                                        <p:tgtEl>
                                          <p:spTgt spid="4048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5111"/>
                                        </p:tgtEl>
                                        <p:attrNameLst>
                                          <p:attrName>style.visibility</p:attrName>
                                        </p:attrNameLst>
                                      </p:cBhvr>
                                      <p:to>
                                        <p:strVal val="visible"/>
                                      </p:to>
                                    </p:set>
                                    <p:animEffect transition="in" filter="fade">
                                      <p:cBhvr>
                                        <p:cTn id="36" dur="500"/>
                                        <p:tgtEl>
                                          <p:spTgt spid="75111"/>
                                        </p:tgtEl>
                                      </p:cBhvr>
                                    </p:animEffect>
                                  </p:childTnLst>
                                </p:cTn>
                              </p:par>
                              <p:par>
                                <p:cTn id="37" presetID="10" presetClass="entr" presetSubtype="0" fill="hold" nodeType="withEffect">
                                  <p:stCondLst>
                                    <p:cond delay="0"/>
                                  </p:stCondLst>
                                  <p:childTnLst>
                                    <p:set>
                                      <p:cBhvr>
                                        <p:cTn id="38" dur="1" fill="hold">
                                          <p:stCondLst>
                                            <p:cond delay="0"/>
                                          </p:stCondLst>
                                        </p:cTn>
                                        <p:tgtEl>
                                          <p:spTgt spid="75134"/>
                                        </p:tgtEl>
                                        <p:attrNameLst>
                                          <p:attrName>style.visibility</p:attrName>
                                        </p:attrNameLst>
                                      </p:cBhvr>
                                      <p:to>
                                        <p:strVal val="visible"/>
                                      </p:to>
                                    </p:set>
                                    <p:animEffect transition="in" filter="fade">
                                      <p:cBhvr>
                                        <p:cTn id="39" dur="500"/>
                                        <p:tgtEl>
                                          <p:spTgt spid="75134"/>
                                        </p:tgtEl>
                                      </p:cBhvr>
                                    </p:animEffect>
                                  </p:childTnLst>
                                </p:cTn>
                              </p:par>
                              <p:par>
                                <p:cTn id="40" presetID="1" presetClass="exit" presetSubtype="0" fill="hold" grpId="1" nodeType="withEffect">
                                  <p:stCondLst>
                                    <p:cond delay="0"/>
                                  </p:stCondLst>
                                  <p:childTnLst>
                                    <p:set>
                                      <p:cBhvr>
                                        <p:cTn id="41" dur="1" fill="hold">
                                          <p:stCondLst>
                                            <p:cond delay="0"/>
                                          </p:stCondLst>
                                        </p:cTn>
                                        <p:tgtEl>
                                          <p:spTgt spid="404710"/>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404712"/>
                                        </p:tgtEl>
                                        <p:attrNameLst>
                                          <p:attrName>style.visibility</p:attrName>
                                        </p:attrNameLst>
                                      </p:cBhvr>
                                      <p:to>
                                        <p:strVal val="visible"/>
                                      </p:to>
                                    </p:set>
                                    <p:animEffect transition="in" filter="fade">
                                      <p:cBhvr>
                                        <p:cTn id="44" dur="500"/>
                                        <p:tgtEl>
                                          <p:spTgt spid="404712"/>
                                        </p:tgtEl>
                                      </p:cBhvr>
                                    </p:animEffect>
                                  </p:childTnLst>
                                </p:cTn>
                              </p:par>
                              <p:par>
                                <p:cTn id="45" presetID="10" presetClass="entr" presetSubtype="0" fill="hold" nodeType="withEffect">
                                  <p:stCondLst>
                                    <p:cond delay="0"/>
                                  </p:stCondLst>
                                  <p:childTnLst>
                                    <p:set>
                                      <p:cBhvr>
                                        <p:cTn id="46" dur="1" fill="hold">
                                          <p:stCondLst>
                                            <p:cond delay="0"/>
                                          </p:stCondLst>
                                        </p:cTn>
                                        <p:tgtEl>
                                          <p:spTgt spid="74752"/>
                                        </p:tgtEl>
                                        <p:attrNameLst>
                                          <p:attrName>style.visibility</p:attrName>
                                        </p:attrNameLst>
                                      </p:cBhvr>
                                      <p:to>
                                        <p:strVal val="visible"/>
                                      </p:to>
                                    </p:set>
                                    <p:animEffect transition="in" filter="fade">
                                      <p:cBhvr>
                                        <p:cTn id="47" dur="500"/>
                                        <p:tgtEl>
                                          <p:spTgt spid="7475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5124"/>
                                        </p:tgtEl>
                                        <p:attrNameLst>
                                          <p:attrName>style.visibility</p:attrName>
                                        </p:attrNameLst>
                                      </p:cBhvr>
                                      <p:to>
                                        <p:strVal val="visible"/>
                                      </p:to>
                                    </p:set>
                                    <p:animEffect transition="in" filter="fade">
                                      <p:cBhvr>
                                        <p:cTn id="52" dur="500"/>
                                        <p:tgtEl>
                                          <p:spTgt spid="75124"/>
                                        </p:tgtEl>
                                      </p:cBhvr>
                                    </p:animEffect>
                                  </p:childTnLst>
                                </p:cTn>
                              </p:par>
                              <p:par>
                                <p:cTn id="53" presetID="1" presetClass="exit" presetSubtype="0" fill="hold" grpId="1" nodeType="withEffect">
                                  <p:stCondLst>
                                    <p:cond delay="0"/>
                                  </p:stCondLst>
                                  <p:childTnLst>
                                    <p:set>
                                      <p:cBhvr>
                                        <p:cTn id="54" dur="1" fill="hold">
                                          <p:stCondLst>
                                            <p:cond delay="0"/>
                                          </p:stCondLst>
                                        </p:cTn>
                                        <p:tgtEl>
                                          <p:spTgt spid="404712"/>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404711"/>
                                        </p:tgtEl>
                                        <p:attrNameLst>
                                          <p:attrName>style.visibility</p:attrName>
                                        </p:attrNameLst>
                                      </p:cBhvr>
                                      <p:to>
                                        <p:strVal val="visible"/>
                                      </p:to>
                                    </p:set>
                                    <p:animEffect transition="in" filter="fade">
                                      <p:cBhvr>
                                        <p:cTn id="57" dur="500"/>
                                        <p:tgtEl>
                                          <p:spTgt spid="404711"/>
                                        </p:tgtEl>
                                      </p:cBhvr>
                                    </p:animEffect>
                                  </p:childTnLst>
                                </p:cTn>
                              </p:par>
                              <p:par>
                                <p:cTn id="58" presetID="10" presetClass="entr" presetSubtype="0" fill="hold" grpId="1" nodeType="withEffect">
                                  <p:stCondLst>
                                    <p:cond delay="0"/>
                                  </p:stCondLst>
                                  <p:childTnLst>
                                    <p:set>
                                      <p:cBhvr>
                                        <p:cTn id="59" dur="1" fill="hold">
                                          <p:stCondLst>
                                            <p:cond delay="0"/>
                                          </p:stCondLst>
                                        </p:cTn>
                                        <p:tgtEl>
                                          <p:spTgt spid="404812"/>
                                        </p:tgtEl>
                                        <p:attrNameLst>
                                          <p:attrName>style.visibility</p:attrName>
                                        </p:attrNameLst>
                                      </p:cBhvr>
                                      <p:to>
                                        <p:strVal val="visible"/>
                                      </p:to>
                                    </p:set>
                                    <p:animEffect transition="in" filter="fade">
                                      <p:cBhvr>
                                        <p:cTn id="60" dur="1000"/>
                                        <p:tgtEl>
                                          <p:spTgt spid="404812"/>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404711"/>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404799"/>
                                        </p:tgtEl>
                                        <p:attrNameLst>
                                          <p:attrName>style.visibility</p:attrName>
                                        </p:attrNameLst>
                                      </p:cBhvr>
                                      <p:to>
                                        <p:strVal val="visible"/>
                                      </p:to>
                                    </p:set>
                                    <p:animEffect transition="in" filter="fade">
                                      <p:cBhvr>
                                        <p:cTn id="67" dur="500"/>
                                        <p:tgtEl>
                                          <p:spTgt spid="404799"/>
                                        </p:tgtEl>
                                      </p:cBhvr>
                                    </p:animEffect>
                                  </p:childTnLst>
                                </p:cTn>
                              </p:par>
                              <p:par>
                                <p:cTn id="68" presetID="10" presetClass="entr" presetSubtype="0" fill="hold" nodeType="withEffect">
                                  <p:stCondLst>
                                    <p:cond delay="0"/>
                                  </p:stCondLst>
                                  <p:childTnLst>
                                    <p:set>
                                      <p:cBhvr>
                                        <p:cTn id="69" dur="1" fill="hold">
                                          <p:stCondLst>
                                            <p:cond delay="0"/>
                                          </p:stCondLst>
                                        </p:cTn>
                                        <p:tgtEl>
                                          <p:spTgt spid="74755"/>
                                        </p:tgtEl>
                                        <p:attrNameLst>
                                          <p:attrName>style.visibility</p:attrName>
                                        </p:attrNameLst>
                                      </p:cBhvr>
                                      <p:to>
                                        <p:strVal val="visible"/>
                                      </p:to>
                                    </p:set>
                                    <p:animEffect transition="in" filter="fade">
                                      <p:cBhvr>
                                        <p:cTn id="70" dur="500"/>
                                        <p:tgtEl>
                                          <p:spTgt spid="74755"/>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404799"/>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74759"/>
                                        </p:tgtEl>
                                        <p:attrNameLst>
                                          <p:attrName>style.visibility</p:attrName>
                                        </p:attrNameLst>
                                      </p:cBhvr>
                                      <p:to>
                                        <p:strVal val="visible"/>
                                      </p:to>
                                    </p:set>
                                    <p:animEffect transition="in" filter="fade">
                                      <p:cBhvr>
                                        <p:cTn id="77" dur="500"/>
                                        <p:tgtEl>
                                          <p:spTgt spid="7475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04800"/>
                                        </p:tgtEl>
                                        <p:attrNameLst>
                                          <p:attrName>style.visibility</p:attrName>
                                        </p:attrNameLst>
                                      </p:cBhvr>
                                      <p:to>
                                        <p:strVal val="visible"/>
                                      </p:to>
                                    </p:set>
                                    <p:animEffect transition="in" filter="fade">
                                      <p:cBhvr>
                                        <p:cTn id="80" dur="500"/>
                                        <p:tgtEl>
                                          <p:spTgt spid="404800"/>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404800"/>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74761"/>
                                        </p:tgtEl>
                                        <p:attrNameLst>
                                          <p:attrName>style.visibility</p:attrName>
                                        </p:attrNameLst>
                                      </p:cBhvr>
                                      <p:to>
                                        <p:strVal val="visible"/>
                                      </p:to>
                                    </p:set>
                                    <p:animEffect transition="in" filter="fade">
                                      <p:cBhvr>
                                        <p:cTn id="87" dur="500"/>
                                        <p:tgtEl>
                                          <p:spTgt spid="7476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04826"/>
                                        </p:tgtEl>
                                        <p:attrNameLst>
                                          <p:attrName>style.visibility</p:attrName>
                                        </p:attrNameLst>
                                      </p:cBhvr>
                                      <p:to>
                                        <p:strVal val="visible"/>
                                      </p:to>
                                    </p:set>
                                    <p:animEffect transition="in" filter="fade">
                                      <p:cBhvr>
                                        <p:cTn id="90" dur="500"/>
                                        <p:tgtEl>
                                          <p:spTgt spid="404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709" grpId="0"/>
      <p:bldP spid="404709" grpId="1"/>
      <p:bldP spid="404710" grpId="0"/>
      <p:bldP spid="404710" grpId="1"/>
      <p:bldP spid="404711" grpId="0"/>
      <p:bldP spid="404711" grpId="1"/>
      <p:bldP spid="404712" grpId="0"/>
      <p:bldP spid="404712" grpId="1"/>
      <p:bldP spid="404799" grpId="0"/>
      <p:bldP spid="404799" grpId="1"/>
      <p:bldP spid="404800" grpId="0"/>
      <p:bldP spid="404800" grpId="1"/>
      <p:bldP spid="404811" grpId="0" animBg="1"/>
      <p:bldP spid="404812" grpId="0" animBg="1"/>
      <p:bldP spid="404812" grpId="1" animBg="1"/>
      <p:bldP spid="40482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normAutofit/>
          </a:bodyPr>
          <a:lstStyle/>
          <a:p>
            <a:pPr eaLnBrk="1" hangingPunct="1"/>
            <a:r>
              <a:rPr lang="zh-CN" altLang="en-US" dirty="0" smtClean="0"/>
              <a:t>许多</a:t>
            </a:r>
            <a:r>
              <a:rPr lang="en-US" altLang="zh-CN" dirty="0" smtClean="0"/>
              <a:t>P2P</a:t>
            </a:r>
            <a:r>
              <a:rPr lang="zh-CN" altLang="en-US" dirty="0" smtClean="0"/>
              <a:t>优美的</a:t>
            </a:r>
            <a:r>
              <a:rPr altLang="en-US" dirty="0" smtClean="0"/>
              <a:t>结构化</a:t>
            </a:r>
            <a:r>
              <a:rPr lang="zh-CN" altLang="en-US" dirty="0" smtClean="0"/>
              <a:t>拓朴</a:t>
            </a:r>
          </a:p>
        </p:txBody>
      </p:sp>
      <p:pic>
        <p:nvPicPr>
          <p:cNvPr id="95235" name="Picture 3"/>
          <p:cNvPicPr>
            <a:picLocks noGrp="1" noChangeAspect="1" noChangeArrowheads="1"/>
          </p:cNvPicPr>
          <p:nvPr>
            <p:ph type="body" idx="4294967295"/>
          </p:nvPr>
        </p:nvPicPr>
        <p:blipFill>
          <a:blip r:embed="rId2"/>
          <a:srcRect/>
          <a:stretch>
            <a:fillRect/>
          </a:stretch>
        </p:blipFill>
        <p:spPr>
          <a:xfrm>
            <a:off x="0" y="1484313"/>
            <a:ext cx="8135938" cy="4897437"/>
          </a:xfrm>
          <a:noFill/>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pPr lvl="0"/>
            <a:r>
              <a:rPr kumimoji="1" dirty="0" smtClean="0">
                <a:cs typeface="华文细黑"/>
              </a:rPr>
              <a:t>什么样的应用需要在网络上开展</a:t>
            </a:r>
            <a:endParaRPr lang="zh-CN" altLang="en-US" dirty="0"/>
          </a:p>
        </p:txBody>
      </p:sp>
      <p:sp>
        <p:nvSpPr>
          <p:cNvPr id="69635" name="Rectangle 3"/>
          <p:cNvSpPr>
            <a:spLocks noGrp="1" noChangeArrowheads="1"/>
          </p:cNvSpPr>
          <p:nvPr>
            <p:ph idx="1"/>
          </p:nvPr>
        </p:nvSpPr>
        <p:spPr/>
        <p:txBody>
          <a:bodyPr/>
          <a:lstStyle/>
          <a:p>
            <a:pPr eaLnBrk="1" hangingPunct="1">
              <a:lnSpc>
                <a:spcPct val="80000"/>
              </a:lnSpc>
            </a:pPr>
            <a:r>
              <a:rPr lang="en-US" altLang="zh-CN" dirty="0" smtClean="0"/>
              <a:t>E-Science</a:t>
            </a:r>
            <a:r>
              <a:rPr lang="zh-CN" altLang="en-US" dirty="0" smtClean="0"/>
              <a:t>：电子科研环境</a:t>
            </a:r>
            <a:endParaRPr lang="en-US" altLang="zh-CN" dirty="0" smtClean="0"/>
          </a:p>
          <a:p>
            <a:pPr lvl="1" eaLnBrk="1" hangingPunct="1">
              <a:lnSpc>
                <a:spcPct val="80000"/>
              </a:lnSpc>
            </a:pPr>
            <a:r>
              <a:rPr lang="zh-CN" altLang="en-US" dirty="0" smtClean="0"/>
              <a:t>大规模构造和挖掘大型的观测和模拟数据库</a:t>
            </a:r>
          </a:p>
          <a:p>
            <a:pPr lvl="1" eaLnBrk="1" hangingPunct="1">
              <a:lnSpc>
                <a:spcPct val="80000"/>
              </a:lnSpc>
            </a:pPr>
            <a:r>
              <a:rPr lang="zh-CN" altLang="en-US" dirty="0" smtClean="0"/>
              <a:t>开发计算机模拟和分析</a:t>
            </a:r>
          </a:p>
          <a:p>
            <a:pPr lvl="1" eaLnBrk="1" hangingPunct="1">
              <a:lnSpc>
                <a:spcPct val="80000"/>
              </a:lnSpc>
            </a:pPr>
            <a:r>
              <a:rPr lang="zh-CN" altLang="en-US" dirty="0" smtClean="0"/>
              <a:t>访问远程的特殊设备</a:t>
            </a:r>
          </a:p>
          <a:p>
            <a:pPr lvl="1" eaLnBrk="1" hangingPunct="1">
              <a:lnSpc>
                <a:spcPct val="80000"/>
              </a:lnSpc>
            </a:pPr>
            <a:r>
              <a:rPr lang="zh-CN" altLang="en-US" dirty="0" smtClean="0"/>
              <a:t>分布各地的合作研究人员近实时的交换信息</a:t>
            </a:r>
          </a:p>
          <a:p>
            <a:pPr lvl="1" eaLnBrk="1" hangingPunct="1">
              <a:lnSpc>
                <a:spcPct val="80000"/>
              </a:lnSpc>
            </a:pPr>
            <a:endParaRPr lang="zh-CN" altLang="en-US" sz="2400" dirty="0" smtClean="0"/>
          </a:p>
        </p:txBody>
      </p:sp>
      <p:pic>
        <p:nvPicPr>
          <p:cNvPr id="69636" name="Picture 2" descr="cms_worl"/>
          <p:cNvPicPr>
            <a:picLocks noChangeAspect="1" noChangeArrowheads="1"/>
          </p:cNvPicPr>
          <p:nvPr/>
        </p:nvPicPr>
        <p:blipFill>
          <a:blip r:embed="rId3"/>
          <a:srcRect/>
          <a:stretch>
            <a:fillRect/>
          </a:stretch>
        </p:blipFill>
        <p:spPr bwMode="auto">
          <a:xfrm>
            <a:off x="684213" y="3573463"/>
            <a:ext cx="7620000" cy="30956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zh-CN" altLang="en-US" dirty="0" smtClean="0"/>
              <a:t>许多</a:t>
            </a:r>
            <a:r>
              <a:rPr lang="en-US" altLang="zh-CN" dirty="0" smtClean="0"/>
              <a:t>P2P</a:t>
            </a:r>
            <a:r>
              <a:rPr lang="zh-CN" altLang="en-US" dirty="0" smtClean="0"/>
              <a:t>优美</a:t>
            </a:r>
            <a:r>
              <a:rPr dirty="0" smtClean="0"/>
              <a:t>的结构化拓朴</a:t>
            </a:r>
            <a:endParaRPr lang="zh-CN" altLang="en-US" dirty="0" smtClean="0"/>
          </a:p>
        </p:txBody>
      </p:sp>
      <p:pic>
        <p:nvPicPr>
          <p:cNvPr id="96259" name="Picture 3"/>
          <p:cNvPicPr>
            <a:picLocks noGrp="1" noChangeAspect="1" noChangeArrowheads="1"/>
          </p:cNvPicPr>
          <p:nvPr>
            <p:ph type="body" idx="4294967295"/>
          </p:nvPr>
        </p:nvPicPr>
        <p:blipFill>
          <a:blip r:embed="rId2"/>
          <a:srcRect/>
          <a:stretch>
            <a:fillRect/>
          </a:stretch>
        </p:blipFill>
        <p:spPr>
          <a:xfrm>
            <a:off x="0" y="1412875"/>
            <a:ext cx="7345363" cy="5040313"/>
          </a:xfrm>
          <a:noFill/>
        </p:spPr>
      </p:pic>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2500306"/>
            <a:ext cx="8129558" cy="1643074"/>
          </a:xfrm>
        </p:spPr>
        <p:txBody>
          <a:bodyPr>
            <a:noAutofit/>
          </a:bodyPr>
          <a:lstStyle/>
          <a:p>
            <a:pPr>
              <a:defRPr/>
            </a:pPr>
            <a:r>
              <a:rPr sz="4800" dirty="0" smtClean="0">
                <a:latin typeface="黑体" pitchFamily="49" charset="-122"/>
                <a:ea typeface="黑体" pitchFamily="49" charset="-122"/>
              </a:rPr>
              <a:t>集群计算模式</a:t>
            </a:r>
            <a:r>
              <a:rPr lang="en-US" altLang="zh-CN" sz="4800" dirty="0" smtClean="0">
                <a:latin typeface="黑体" pitchFamily="49" charset="-122"/>
                <a:ea typeface="黑体" pitchFamily="49" charset="-122"/>
              </a:rPr>
              <a:t/>
            </a:r>
            <a:br>
              <a:rPr lang="en-US" altLang="zh-CN" sz="4800" dirty="0" smtClean="0">
                <a:latin typeface="黑体" pitchFamily="49" charset="-122"/>
                <a:ea typeface="黑体" pitchFamily="49" charset="-122"/>
              </a:rPr>
            </a:br>
            <a:r>
              <a:rPr lang="en-US" altLang="zh-CN" sz="4400" dirty="0" smtClean="0">
                <a:latin typeface="黑体" pitchFamily="49" charset="-122"/>
                <a:ea typeface="黑体" pitchFamily="49" charset="-122"/>
              </a:rPr>
              <a:t>Cluster Computing</a:t>
            </a:r>
            <a:endParaRPr sz="4400" dirty="0">
              <a:latin typeface="黑体" pitchFamily="49" charset="-122"/>
              <a:ea typeface="黑体" pitchFamily="49" charset="-122"/>
            </a:endParaRPr>
          </a:p>
        </p:txBody>
      </p:sp>
    </p:spTree>
    <p:extLst>
      <p:ext uri="{BB962C8B-B14F-4D97-AF65-F5344CB8AC3E}">
        <p14:creationId xmlns:p14="http://schemas.microsoft.com/office/powerpoint/2010/main" val="17688598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3"/>
          <p:cNvSpPr>
            <a:spLocks noChangeArrowheads="1"/>
          </p:cNvSpPr>
          <p:nvPr/>
        </p:nvSpPr>
        <p:spPr bwMode="auto">
          <a:xfrm>
            <a:off x="376238" y="1555750"/>
            <a:ext cx="8691562" cy="1158875"/>
          </a:xfrm>
          <a:prstGeom prst="rect">
            <a:avLst/>
          </a:prstGeom>
          <a:noFill/>
          <a:ln w="12700">
            <a:noFill/>
            <a:miter lim="800000"/>
            <a:headEnd/>
            <a:tailEnd/>
          </a:ln>
        </p:spPr>
        <p:txBody>
          <a:bodyPr lIns="90480" tIns="44446" rIns="90480" bIns="44446"/>
          <a:lstStyle/>
          <a:p>
            <a:pPr marL="342900" indent="-342900" algn="ctr">
              <a:spcBef>
                <a:spcPct val="20000"/>
              </a:spcBef>
              <a:buClr>
                <a:schemeClr val="accent2"/>
              </a:buClr>
              <a:buSzPct val="60000"/>
              <a:buFont typeface="Wingdings" pitchFamily="2" charset="2"/>
              <a:buNone/>
            </a:pPr>
            <a:r>
              <a:rPr lang="zh-CN" altLang="en-US" sz="2800">
                <a:solidFill>
                  <a:srgbClr val="0000FF"/>
                </a:solidFill>
                <a:latin typeface="黑体" pitchFamily="49" charset="-122"/>
                <a:ea typeface="黑体" pitchFamily="49" charset="-122"/>
              </a:rPr>
              <a:t>解决巨大挑战性问题的关键：计算模型，模拟和分析</a:t>
            </a:r>
            <a:endParaRPr lang="zh-CN" altLang="en-US" sz="2800" i="1">
              <a:solidFill>
                <a:schemeClr val="hlink"/>
              </a:solidFill>
              <a:latin typeface="黑体" pitchFamily="49" charset="-122"/>
              <a:ea typeface="黑体" pitchFamily="49" charset="-122"/>
            </a:endParaRPr>
          </a:p>
        </p:txBody>
      </p:sp>
      <p:sp>
        <p:nvSpPr>
          <p:cNvPr id="324612" name="Rectangle 4"/>
          <p:cNvSpPr>
            <a:spLocks noChangeArrowheads="1"/>
          </p:cNvSpPr>
          <p:nvPr/>
        </p:nvSpPr>
        <p:spPr bwMode="auto">
          <a:xfrm>
            <a:off x="254000" y="2863850"/>
            <a:ext cx="1522413" cy="1436688"/>
          </a:xfrm>
          <a:prstGeom prst="rect">
            <a:avLst/>
          </a:prstGeom>
          <a:gradFill rotWithShape="0">
            <a:gsLst>
              <a:gs pos="0">
                <a:srgbClr val="C0FEF9"/>
              </a:gs>
              <a:gs pos="100000">
                <a:srgbClr val="C0FEF9">
                  <a:gamma/>
                  <a:shade val="29804"/>
                  <a:invGamma/>
                </a:srgbClr>
              </a:gs>
            </a:gsLst>
            <a:path path="rect">
              <a:fillToRect r="100000" b="100000"/>
            </a:path>
          </a:gradFill>
          <a:ln w="12700">
            <a:solidFill>
              <a:schemeClr val="bg1"/>
            </a:solidFill>
            <a:miter lim="800000"/>
            <a:headEnd/>
            <a:tailEnd/>
          </a:ln>
          <a:effectLst>
            <a:outerShdw dist="107763" dir="2700000" algn="ctr" rotWithShape="0">
              <a:schemeClr val="bg2"/>
            </a:outerShdw>
          </a:effectLst>
        </p:spPr>
        <p:txBody>
          <a:bodyPr wrap="none" anchor="ctr"/>
          <a:lstStyle/>
          <a:p>
            <a:pPr>
              <a:defRPr/>
            </a:pPr>
            <a:endParaRPr lang="zh-CN" altLang="en-US"/>
          </a:p>
        </p:txBody>
      </p:sp>
      <p:grpSp>
        <p:nvGrpSpPr>
          <p:cNvPr id="2" name="Group 5"/>
          <p:cNvGrpSpPr>
            <a:grpSpLocks/>
          </p:cNvGrpSpPr>
          <p:nvPr/>
        </p:nvGrpSpPr>
        <p:grpSpPr bwMode="auto">
          <a:xfrm>
            <a:off x="228600" y="4899025"/>
            <a:ext cx="2733675" cy="1181100"/>
            <a:chOff x="4" y="3124"/>
            <a:chExt cx="4290" cy="1016"/>
          </a:xfrm>
        </p:grpSpPr>
        <p:sp>
          <p:nvSpPr>
            <p:cNvPr id="324614" name="Rectangle 6"/>
            <p:cNvSpPr>
              <a:spLocks noChangeArrowheads="1"/>
            </p:cNvSpPr>
            <p:nvPr/>
          </p:nvSpPr>
          <p:spPr bwMode="auto">
            <a:xfrm>
              <a:off x="4" y="3124"/>
              <a:ext cx="4290" cy="1016"/>
            </a:xfrm>
            <a:prstGeom prst="rect">
              <a:avLst/>
            </a:prstGeom>
            <a:gradFill rotWithShape="0">
              <a:gsLst>
                <a:gs pos="0">
                  <a:srgbClr val="C0FEF9"/>
                </a:gs>
                <a:gs pos="100000">
                  <a:srgbClr val="C0FEF9">
                    <a:gamma/>
                    <a:shade val="29804"/>
                    <a:invGamma/>
                  </a:srgbClr>
                </a:gs>
              </a:gsLst>
              <a:path path="rect">
                <a:fillToRect r="100000" b="100000"/>
              </a:path>
            </a:gradFill>
            <a:ln w="12700">
              <a:solidFill>
                <a:schemeClr val="bg1"/>
              </a:solidFill>
              <a:miter lim="800000"/>
              <a:headEnd/>
              <a:tailEnd/>
            </a:ln>
            <a:effectLst>
              <a:outerShdw dist="107763" dir="2700000" algn="ctr" rotWithShape="0">
                <a:schemeClr val="bg2"/>
              </a:outerShdw>
            </a:effectLst>
          </p:spPr>
          <p:txBody>
            <a:bodyPr wrap="none" anchor="ctr"/>
            <a:lstStyle/>
            <a:p>
              <a:pPr>
                <a:defRPr/>
              </a:pPr>
              <a:endParaRPr lang="zh-CN" altLang="en-US"/>
            </a:p>
          </p:txBody>
        </p:sp>
        <p:grpSp>
          <p:nvGrpSpPr>
            <p:cNvPr id="3" name="Group 7"/>
            <p:cNvGrpSpPr>
              <a:grpSpLocks/>
            </p:cNvGrpSpPr>
            <p:nvPr/>
          </p:nvGrpSpPr>
          <p:grpSpPr bwMode="auto">
            <a:xfrm>
              <a:off x="49" y="3161"/>
              <a:ext cx="4219" cy="848"/>
              <a:chOff x="48" y="3076"/>
              <a:chExt cx="4099" cy="825"/>
            </a:xfrm>
          </p:grpSpPr>
          <p:grpSp>
            <p:nvGrpSpPr>
              <p:cNvPr id="4" name="Group 8"/>
              <p:cNvGrpSpPr>
                <a:grpSpLocks/>
              </p:cNvGrpSpPr>
              <p:nvPr/>
            </p:nvGrpSpPr>
            <p:grpSpPr bwMode="auto">
              <a:xfrm>
                <a:off x="1121" y="3076"/>
                <a:ext cx="2812" cy="324"/>
                <a:chOff x="1121" y="3076"/>
                <a:chExt cx="2812" cy="324"/>
              </a:xfrm>
            </p:grpSpPr>
            <p:grpSp>
              <p:nvGrpSpPr>
                <p:cNvPr id="5" name="Group 9"/>
                <p:cNvGrpSpPr>
                  <a:grpSpLocks/>
                </p:cNvGrpSpPr>
                <p:nvPr/>
              </p:nvGrpSpPr>
              <p:grpSpPr bwMode="auto">
                <a:xfrm>
                  <a:off x="1444" y="3110"/>
                  <a:ext cx="1502" cy="286"/>
                  <a:chOff x="1444" y="3110"/>
                  <a:chExt cx="1502" cy="286"/>
                </a:xfrm>
              </p:grpSpPr>
              <p:grpSp>
                <p:nvGrpSpPr>
                  <p:cNvPr id="6" name="Group 10"/>
                  <p:cNvGrpSpPr>
                    <a:grpSpLocks/>
                  </p:cNvGrpSpPr>
                  <p:nvPr/>
                </p:nvGrpSpPr>
                <p:grpSpPr bwMode="auto">
                  <a:xfrm>
                    <a:off x="1656" y="3121"/>
                    <a:ext cx="957" cy="246"/>
                    <a:chOff x="1656" y="3121"/>
                    <a:chExt cx="957" cy="246"/>
                  </a:xfrm>
                </p:grpSpPr>
                <p:sp>
                  <p:nvSpPr>
                    <p:cNvPr id="324619" name="Freeform 11"/>
                    <p:cNvSpPr>
                      <a:spLocks/>
                    </p:cNvSpPr>
                    <p:nvPr/>
                  </p:nvSpPr>
                  <p:spPr bwMode="auto">
                    <a:xfrm>
                      <a:off x="2449" y="3121"/>
                      <a:ext cx="165" cy="201"/>
                    </a:xfrm>
                    <a:custGeom>
                      <a:avLst/>
                      <a:gdLst/>
                      <a:ahLst/>
                      <a:cxnLst>
                        <a:cxn ang="0">
                          <a:pos x="160" y="3"/>
                        </a:cxn>
                        <a:cxn ang="0">
                          <a:pos x="164" y="0"/>
                        </a:cxn>
                        <a:cxn ang="0">
                          <a:pos x="56" y="200"/>
                        </a:cxn>
                        <a:cxn ang="0">
                          <a:pos x="0" y="200"/>
                        </a:cxn>
                        <a:cxn ang="0">
                          <a:pos x="119" y="0"/>
                        </a:cxn>
                        <a:cxn ang="0">
                          <a:pos x="160" y="3"/>
                        </a:cxn>
                      </a:cxnLst>
                      <a:rect l="0" t="0" r="r" b="b"/>
                      <a:pathLst>
                        <a:path w="165" h="201">
                          <a:moveTo>
                            <a:pt x="160" y="3"/>
                          </a:moveTo>
                          <a:lnTo>
                            <a:pt x="164" y="0"/>
                          </a:lnTo>
                          <a:lnTo>
                            <a:pt x="56" y="200"/>
                          </a:lnTo>
                          <a:lnTo>
                            <a:pt x="0" y="200"/>
                          </a:lnTo>
                          <a:lnTo>
                            <a:pt x="119" y="0"/>
                          </a:lnTo>
                          <a:lnTo>
                            <a:pt x="160" y="3"/>
                          </a:lnTo>
                        </a:path>
                      </a:pathLst>
                    </a:custGeom>
                    <a:solidFill>
                      <a:srgbClr val="800000"/>
                    </a:solidFill>
                    <a:ln w="12700"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pPr>
                        <a:defRPr/>
                      </a:pPr>
                      <a:endParaRPr lang="zh-CN" altLang="en-US"/>
                    </a:p>
                  </p:txBody>
                </p:sp>
                <p:sp>
                  <p:nvSpPr>
                    <p:cNvPr id="324620" name="Freeform 12"/>
                    <p:cNvSpPr>
                      <a:spLocks/>
                    </p:cNvSpPr>
                    <p:nvPr/>
                  </p:nvSpPr>
                  <p:spPr bwMode="auto">
                    <a:xfrm>
                      <a:off x="1657" y="3233"/>
                      <a:ext cx="152" cy="134"/>
                    </a:xfrm>
                    <a:custGeom>
                      <a:avLst/>
                      <a:gdLst/>
                      <a:ahLst/>
                      <a:cxnLst>
                        <a:cxn ang="0">
                          <a:pos x="111" y="15"/>
                        </a:cxn>
                        <a:cxn ang="0">
                          <a:pos x="107" y="13"/>
                        </a:cxn>
                        <a:cxn ang="0">
                          <a:pos x="0" y="133"/>
                        </a:cxn>
                        <a:cxn ang="0">
                          <a:pos x="52" y="126"/>
                        </a:cxn>
                        <a:cxn ang="0">
                          <a:pos x="151" y="0"/>
                        </a:cxn>
                        <a:cxn ang="0">
                          <a:pos x="111" y="15"/>
                        </a:cxn>
                      </a:cxnLst>
                      <a:rect l="0" t="0" r="r" b="b"/>
                      <a:pathLst>
                        <a:path w="152" h="134">
                          <a:moveTo>
                            <a:pt x="111" y="15"/>
                          </a:moveTo>
                          <a:lnTo>
                            <a:pt x="107" y="13"/>
                          </a:lnTo>
                          <a:lnTo>
                            <a:pt x="0" y="133"/>
                          </a:lnTo>
                          <a:lnTo>
                            <a:pt x="52" y="126"/>
                          </a:lnTo>
                          <a:lnTo>
                            <a:pt x="151" y="0"/>
                          </a:lnTo>
                          <a:lnTo>
                            <a:pt x="111" y="15"/>
                          </a:lnTo>
                        </a:path>
                      </a:pathLst>
                    </a:custGeom>
                    <a:solidFill>
                      <a:srgbClr val="800000"/>
                    </a:solidFill>
                    <a:ln w="12700"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pPr>
                        <a:defRPr/>
                      </a:pPr>
                      <a:endParaRPr lang="zh-CN" altLang="en-US"/>
                    </a:p>
                  </p:txBody>
                </p:sp>
              </p:grpSp>
              <p:sp>
                <p:nvSpPr>
                  <p:cNvPr id="324621" name="Freeform 13"/>
                  <p:cNvSpPr>
                    <a:spLocks/>
                  </p:cNvSpPr>
                  <p:nvPr/>
                </p:nvSpPr>
                <p:spPr bwMode="auto">
                  <a:xfrm>
                    <a:off x="1444" y="3110"/>
                    <a:ext cx="1503" cy="286"/>
                  </a:xfrm>
                  <a:custGeom>
                    <a:avLst/>
                    <a:gdLst/>
                    <a:ahLst/>
                    <a:cxnLst>
                      <a:cxn ang="0">
                        <a:pos x="1490" y="38"/>
                      </a:cxn>
                      <a:cxn ang="0">
                        <a:pos x="1349" y="33"/>
                      </a:cxn>
                      <a:cxn ang="0">
                        <a:pos x="1241" y="33"/>
                      </a:cxn>
                      <a:cxn ang="0">
                        <a:pos x="1096" y="26"/>
                      </a:cxn>
                      <a:cxn ang="0">
                        <a:pos x="962" y="26"/>
                      </a:cxn>
                      <a:cxn ang="0">
                        <a:pos x="811" y="26"/>
                      </a:cxn>
                      <a:cxn ang="0">
                        <a:pos x="676" y="29"/>
                      </a:cxn>
                      <a:cxn ang="0">
                        <a:pos x="613" y="37"/>
                      </a:cxn>
                      <a:cxn ang="0">
                        <a:pos x="558" y="48"/>
                      </a:cxn>
                      <a:cxn ang="0">
                        <a:pos x="497" y="67"/>
                      </a:cxn>
                      <a:cxn ang="0">
                        <a:pos x="439" y="87"/>
                      </a:cxn>
                      <a:cxn ang="0">
                        <a:pos x="227" y="183"/>
                      </a:cxn>
                      <a:cxn ang="0">
                        <a:pos x="114" y="227"/>
                      </a:cxn>
                      <a:cxn ang="0">
                        <a:pos x="49" y="263"/>
                      </a:cxn>
                      <a:cxn ang="0">
                        <a:pos x="108" y="262"/>
                      </a:cxn>
                      <a:cxn ang="0">
                        <a:pos x="1501" y="170"/>
                      </a:cxn>
                      <a:cxn ang="0">
                        <a:pos x="1499" y="198"/>
                      </a:cxn>
                      <a:cxn ang="0">
                        <a:pos x="45" y="285"/>
                      </a:cxn>
                      <a:cxn ang="0">
                        <a:pos x="0" y="278"/>
                      </a:cxn>
                      <a:cxn ang="0">
                        <a:pos x="23" y="253"/>
                      </a:cxn>
                      <a:cxn ang="0">
                        <a:pos x="63" y="227"/>
                      </a:cxn>
                      <a:cxn ang="0">
                        <a:pos x="161" y="183"/>
                      </a:cxn>
                      <a:cxn ang="0">
                        <a:pos x="237" y="147"/>
                      </a:cxn>
                      <a:cxn ang="0">
                        <a:pos x="430" y="65"/>
                      </a:cxn>
                      <a:cxn ang="0">
                        <a:pos x="517" y="36"/>
                      </a:cxn>
                      <a:cxn ang="0">
                        <a:pos x="603" y="16"/>
                      </a:cxn>
                      <a:cxn ang="0">
                        <a:pos x="795" y="0"/>
                      </a:cxn>
                      <a:cxn ang="0">
                        <a:pos x="1059" y="0"/>
                      </a:cxn>
                      <a:cxn ang="0">
                        <a:pos x="1490" y="20"/>
                      </a:cxn>
                      <a:cxn ang="0">
                        <a:pos x="1490" y="38"/>
                      </a:cxn>
                    </a:cxnLst>
                    <a:rect l="0" t="0" r="r" b="b"/>
                    <a:pathLst>
                      <a:path w="1502" h="286">
                        <a:moveTo>
                          <a:pt x="1490" y="38"/>
                        </a:moveTo>
                        <a:lnTo>
                          <a:pt x="1349" y="33"/>
                        </a:lnTo>
                        <a:lnTo>
                          <a:pt x="1241" y="33"/>
                        </a:lnTo>
                        <a:lnTo>
                          <a:pt x="1096" y="26"/>
                        </a:lnTo>
                        <a:lnTo>
                          <a:pt x="962" y="26"/>
                        </a:lnTo>
                        <a:lnTo>
                          <a:pt x="811" y="26"/>
                        </a:lnTo>
                        <a:lnTo>
                          <a:pt x="676" y="29"/>
                        </a:lnTo>
                        <a:lnTo>
                          <a:pt x="613" y="37"/>
                        </a:lnTo>
                        <a:lnTo>
                          <a:pt x="558" y="48"/>
                        </a:lnTo>
                        <a:lnTo>
                          <a:pt x="497" y="67"/>
                        </a:lnTo>
                        <a:lnTo>
                          <a:pt x="439" y="87"/>
                        </a:lnTo>
                        <a:lnTo>
                          <a:pt x="227" y="183"/>
                        </a:lnTo>
                        <a:lnTo>
                          <a:pt x="114" y="227"/>
                        </a:lnTo>
                        <a:lnTo>
                          <a:pt x="49" y="263"/>
                        </a:lnTo>
                        <a:lnTo>
                          <a:pt x="108" y="262"/>
                        </a:lnTo>
                        <a:lnTo>
                          <a:pt x="1501" y="170"/>
                        </a:lnTo>
                        <a:lnTo>
                          <a:pt x="1499" y="198"/>
                        </a:lnTo>
                        <a:lnTo>
                          <a:pt x="45" y="285"/>
                        </a:lnTo>
                        <a:lnTo>
                          <a:pt x="0" y="278"/>
                        </a:lnTo>
                        <a:lnTo>
                          <a:pt x="23" y="253"/>
                        </a:lnTo>
                        <a:lnTo>
                          <a:pt x="63" y="227"/>
                        </a:lnTo>
                        <a:lnTo>
                          <a:pt x="161" y="183"/>
                        </a:lnTo>
                        <a:lnTo>
                          <a:pt x="237" y="147"/>
                        </a:lnTo>
                        <a:lnTo>
                          <a:pt x="430" y="65"/>
                        </a:lnTo>
                        <a:lnTo>
                          <a:pt x="517" y="36"/>
                        </a:lnTo>
                        <a:lnTo>
                          <a:pt x="603" y="16"/>
                        </a:lnTo>
                        <a:lnTo>
                          <a:pt x="795" y="0"/>
                        </a:lnTo>
                        <a:lnTo>
                          <a:pt x="1059" y="0"/>
                        </a:lnTo>
                        <a:lnTo>
                          <a:pt x="1490" y="20"/>
                        </a:lnTo>
                        <a:lnTo>
                          <a:pt x="1490" y="38"/>
                        </a:lnTo>
                      </a:path>
                    </a:pathLst>
                  </a:custGeom>
                  <a:solidFill>
                    <a:srgbClr val="800000"/>
                  </a:solidFill>
                  <a:ln w="12700"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pPr>
                      <a:defRPr/>
                    </a:pPr>
                    <a:endParaRPr lang="zh-CN" altLang="en-US"/>
                  </a:p>
                </p:txBody>
              </p:sp>
            </p:grpSp>
            <p:sp>
              <p:nvSpPr>
                <p:cNvPr id="324622" name="Freeform 14"/>
                <p:cNvSpPr>
                  <a:spLocks/>
                </p:cNvSpPr>
                <p:nvPr/>
              </p:nvSpPr>
              <p:spPr bwMode="auto">
                <a:xfrm>
                  <a:off x="1120" y="3076"/>
                  <a:ext cx="2846" cy="324"/>
                </a:xfrm>
                <a:custGeom>
                  <a:avLst/>
                  <a:gdLst/>
                  <a:ahLst/>
                  <a:cxnLst>
                    <a:cxn ang="0">
                      <a:pos x="2703" y="203"/>
                    </a:cxn>
                    <a:cxn ang="0">
                      <a:pos x="2564" y="172"/>
                    </a:cxn>
                    <a:cxn ang="0">
                      <a:pos x="2458" y="148"/>
                    </a:cxn>
                    <a:cxn ang="0">
                      <a:pos x="2349" y="122"/>
                    </a:cxn>
                    <a:cxn ang="0">
                      <a:pos x="2238" y="105"/>
                    </a:cxn>
                    <a:cxn ang="0">
                      <a:pos x="2149" y="92"/>
                    </a:cxn>
                    <a:cxn ang="0">
                      <a:pos x="2036" y="76"/>
                    </a:cxn>
                    <a:cxn ang="0">
                      <a:pos x="1936" y="57"/>
                    </a:cxn>
                    <a:cxn ang="0">
                      <a:pos x="1864" y="18"/>
                    </a:cxn>
                    <a:cxn ang="0">
                      <a:pos x="1715" y="14"/>
                    </a:cxn>
                    <a:cxn ang="0">
                      <a:pos x="1537" y="3"/>
                    </a:cxn>
                    <a:cxn ang="0">
                      <a:pos x="1311" y="1"/>
                    </a:cxn>
                    <a:cxn ang="0">
                      <a:pos x="1124" y="0"/>
                    </a:cxn>
                    <a:cxn ang="0">
                      <a:pos x="947" y="18"/>
                    </a:cxn>
                    <a:cxn ang="0">
                      <a:pos x="820" y="47"/>
                    </a:cxn>
                    <a:cxn ang="0">
                      <a:pos x="684" y="83"/>
                    </a:cxn>
                    <a:cxn ang="0">
                      <a:pos x="535" y="127"/>
                    </a:cxn>
                    <a:cxn ang="0">
                      <a:pos x="381" y="171"/>
                    </a:cxn>
                    <a:cxn ang="0">
                      <a:pos x="267" y="202"/>
                    </a:cxn>
                    <a:cxn ang="0">
                      <a:pos x="145" y="237"/>
                    </a:cxn>
                    <a:cxn ang="0">
                      <a:pos x="0" y="281"/>
                    </a:cxn>
                    <a:cxn ang="0">
                      <a:pos x="69" y="307"/>
                    </a:cxn>
                    <a:cxn ang="0">
                      <a:pos x="170" y="322"/>
                    </a:cxn>
                    <a:cxn ang="0">
                      <a:pos x="318" y="321"/>
                    </a:cxn>
                    <a:cxn ang="0">
                      <a:pos x="355" y="281"/>
                    </a:cxn>
                    <a:cxn ang="0">
                      <a:pos x="466" y="224"/>
                    </a:cxn>
                    <a:cxn ang="0">
                      <a:pos x="644" y="145"/>
                    </a:cxn>
                    <a:cxn ang="0">
                      <a:pos x="831" y="73"/>
                    </a:cxn>
                    <a:cxn ang="0">
                      <a:pos x="977" y="45"/>
                    </a:cxn>
                    <a:cxn ang="0">
                      <a:pos x="1258" y="34"/>
                    </a:cxn>
                    <a:cxn ang="0">
                      <a:pos x="1586" y="42"/>
                    </a:cxn>
                    <a:cxn ang="0">
                      <a:pos x="1826" y="245"/>
                    </a:cxn>
                  </a:cxnLst>
                  <a:rect l="0" t="0" r="r" b="b"/>
                  <a:pathLst>
                    <a:path w="2812" h="324">
                      <a:moveTo>
                        <a:pt x="2811" y="216"/>
                      </a:moveTo>
                      <a:lnTo>
                        <a:pt x="2703" y="203"/>
                      </a:lnTo>
                      <a:lnTo>
                        <a:pt x="2620" y="186"/>
                      </a:lnTo>
                      <a:lnTo>
                        <a:pt x="2564" y="172"/>
                      </a:lnTo>
                      <a:lnTo>
                        <a:pt x="2518" y="161"/>
                      </a:lnTo>
                      <a:lnTo>
                        <a:pt x="2458" y="148"/>
                      </a:lnTo>
                      <a:lnTo>
                        <a:pt x="2407" y="135"/>
                      </a:lnTo>
                      <a:lnTo>
                        <a:pt x="2349" y="122"/>
                      </a:lnTo>
                      <a:lnTo>
                        <a:pt x="2297" y="113"/>
                      </a:lnTo>
                      <a:lnTo>
                        <a:pt x="2238" y="105"/>
                      </a:lnTo>
                      <a:lnTo>
                        <a:pt x="2190" y="98"/>
                      </a:lnTo>
                      <a:lnTo>
                        <a:pt x="2149" y="92"/>
                      </a:lnTo>
                      <a:lnTo>
                        <a:pt x="2088" y="83"/>
                      </a:lnTo>
                      <a:lnTo>
                        <a:pt x="2036" y="76"/>
                      </a:lnTo>
                      <a:lnTo>
                        <a:pt x="1987" y="69"/>
                      </a:lnTo>
                      <a:lnTo>
                        <a:pt x="1936" y="57"/>
                      </a:lnTo>
                      <a:lnTo>
                        <a:pt x="1894" y="39"/>
                      </a:lnTo>
                      <a:lnTo>
                        <a:pt x="1864" y="18"/>
                      </a:lnTo>
                      <a:lnTo>
                        <a:pt x="1803" y="16"/>
                      </a:lnTo>
                      <a:lnTo>
                        <a:pt x="1715" y="14"/>
                      </a:lnTo>
                      <a:lnTo>
                        <a:pt x="1615" y="7"/>
                      </a:lnTo>
                      <a:lnTo>
                        <a:pt x="1537" y="3"/>
                      </a:lnTo>
                      <a:lnTo>
                        <a:pt x="1422" y="2"/>
                      </a:lnTo>
                      <a:lnTo>
                        <a:pt x="1311" y="1"/>
                      </a:lnTo>
                      <a:lnTo>
                        <a:pt x="1205" y="0"/>
                      </a:lnTo>
                      <a:lnTo>
                        <a:pt x="1124" y="0"/>
                      </a:lnTo>
                      <a:lnTo>
                        <a:pt x="1036" y="6"/>
                      </a:lnTo>
                      <a:lnTo>
                        <a:pt x="947" y="18"/>
                      </a:lnTo>
                      <a:lnTo>
                        <a:pt x="880" y="33"/>
                      </a:lnTo>
                      <a:lnTo>
                        <a:pt x="820" y="47"/>
                      </a:lnTo>
                      <a:lnTo>
                        <a:pt x="755" y="64"/>
                      </a:lnTo>
                      <a:lnTo>
                        <a:pt x="684" y="83"/>
                      </a:lnTo>
                      <a:lnTo>
                        <a:pt x="612" y="105"/>
                      </a:lnTo>
                      <a:lnTo>
                        <a:pt x="535" y="127"/>
                      </a:lnTo>
                      <a:lnTo>
                        <a:pt x="460" y="150"/>
                      </a:lnTo>
                      <a:lnTo>
                        <a:pt x="381" y="171"/>
                      </a:lnTo>
                      <a:lnTo>
                        <a:pt x="322" y="189"/>
                      </a:lnTo>
                      <a:lnTo>
                        <a:pt x="267" y="202"/>
                      </a:lnTo>
                      <a:lnTo>
                        <a:pt x="207" y="221"/>
                      </a:lnTo>
                      <a:lnTo>
                        <a:pt x="145" y="237"/>
                      </a:lnTo>
                      <a:lnTo>
                        <a:pt x="69" y="259"/>
                      </a:lnTo>
                      <a:lnTo>
                        <a:pt x="0" y="281"/>
                      </a:lnTo>
                      <a:lnTo>
                        <a:pt x="28" y="297"/>
                      </a:lnTo>
                      <a:lnTo>
                        <a:pt x="69" y="307"/>
                      </a:lnTo>
                      <a:lnTo>
                        <a:pt x="114" y="317"/>
                      </a:lnTo>
                      <a:lnTo>
                        <a:pt x="170" y="322"/>
                      </a:lnTo>
                      <a:lnTo>
                        <a:pt x="244" y="323"/>
                      </a:lnTo>
                      <a:lnTo>
                        <a:pt x="318" y="321"/>
                      </a:lnTo>
                      <a:lnTo>
                        <a:pt x="337" y="297"/>
                      </a:lnTo>
                      <a:lnTo>
                        <a:pt x="355" y="281"/>
                      </a:lnTo>
                      <a:lnTo>
                        <a:pt x="390" y="260"/>
                      </a:lnTo>
                      <a:lnTo>
                        <a:pt x="466" y="224"/>
                      </a:lnTo>
                      <a:lnTo>
                        <a:pt x="560" y="182"/>
                      </a:lnTo>
                      <a:lnTo>
                        <a:pt x="644" y="145"/>
                      </a:lnTo>
                      <a:lnTo>
                        <a:pt x="746" y="101"/>
                      </a:lnTo>
                      <a:lnTo>
                        <a:pt x="831" y="73"/>
                      </a:lnTo>
                      <a:lnTo>
                        <a:pt x="912" y="53"/>
                      </a:lnTo>
                      <a:lnTo>
                        <a:pt x="977" y="45"/>
                      </a:lnTo>
                      <a:lnTo>
                        <a:pt x="1099" y="35"/>
                      </a:lnTo>
                      <a:lnTo>
                        <a:pt x="1258" y="34"/>
                      </a:lnTo>
                      <a:lnTo>
                        <a:pt x="1444" y="38"/>
                      </a:lnTo>
                      <a:lnTo>
                        <a:pt x="1586" y="42"/>
                      </a:lnTo>
                      <a:lnTo>
                        <a:pt x="1813" y="53"/>
                      </a:lnTo>
                      <a:lnTo>
                        <a:pt x="1826" y="245"/>
                      </a:lnTo>
                      <a:lnTo>
                        <a:pt x="2811" y="216"/>
                      </a:lnTo>
                    </a:path>
                  </a:pathLst>
                </a:custGeom>
                <a:solidFill>
                  <a:srgbClr val="FF0000"/>
                </a:solidFill>
                <a:ln w="12700"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pPr>
                    <a:defRPr/>
                  </a:pPr>
                  <a:endParaRPr lang="zh-CN" altLang="en-US"/>
                </a:p>
              </p:txBody>
            </p:sp>
          </p:grpSp>
          <p:sp>
            <p:nvSpPr>
              <p:cNvPr id="324623" name="Freeform 15"/>
              <p:cNvSpPr>
                <a:spLocks/>
              </p:cNvSpPr>
              <p:nvPr/>
            </p:nvSpPr>
            <p:spPr bwMode="auto">
              <a:xfrm>
                <a:off x="50" y="3392"/>
                <a:ext cx="3805" cy="509"/>
              </a:xfrm>
              <a:custGeom>
                <a:avLst/>
                <a:gdLst/>
                <a:ahLst/>
                <a:cxnLst>
                  <a:cxn ang="0">
                    <a:pos x="594" y="240"/>
                  </a:cxn>
                  <a:cxn ang="0">
                    <a:pos x="565" y="317"/>
                  </a:cxn>
                  <a:cxn ang="0">
                    <a:pos x="565" y="376"/>
                  </a:cxn>
                  <a:cxn ang="0">
                    <a:pos x="0" y="376"/>
                  </a:cxn>
                  <a:cxn ang="0">
                    <a:pos x="39" y="416"/>
                  </a:cxn>
                  <a:cxn ang="0">
                    <a:pos x="13" y="460"/>
                  </a:cxn>
                  <a:cxn ang="0">
                    <a:pos x="13" y="481"/>
                  </a:cxn>
                  <a:cxn ang="0">
                    <a:pos x="30" y="496"/>
                  </a:cxn>
                  <a:cxn ang="0">
                    <a:pos x="355" y="496"/>
                  </a:cxn>
                  <a:cxn ang="0">
                    <a:pos x="381" y="508"/>
                  </a:cxn>
                  <a:cxn ang="0">
                    <a:pos x="547" y="508"/>
                  </a:cxn>
                  <a:cxn ang="0">
                    <a:pos x="569" y="494"/>
                  </a:cxn>
                  <a:cxn ang="0">
                    <a:pos x="3577" y="494"/>
                  </a:cxn>
                  <a:cxn ang="0">
                    <a:pos x="3696" y="401"/>
                  </a:cxn>
                  <a:cxn ang="0">
                    <a:pos x="3790" y="432"/>
                  </a:cxn>
                  <a:cxn ang="0">
                    <a:pos x="3802" y="185"/>
                  </a:cxn>
                  <a:cxn ang="0">
                    <a:pos x="3573" y="0"/>
                  </a:cxn>
                  <a:cxn ang="0">
                    <a:pos x="3215" y="7"/>
                  </a:cxn>
                  <a:cxn ang="0">
                    <a:pos x="1351" y="416"/>
                  </a:cxn>
                  <a:cxn ang="0">
                    <a:pos x="1298" y="366"/>
                  </a:cxn>
                  <a:cxn ang="0">
                    <a:pos x="1252" y="239"/>
                  </a:cxn>
                  <a:cxn ang="0">
                    <a:pos x="1186" y="136"/>
                  </a:cxn>
                  <a:cxn ang="0">
                    <a:pos x="990" y="52"/>
                  </a:cxn>
                  <a:cxn ang="0">
                    <a:pos x="808" y="56"/>
                  </a:cxn>
                  <a:cxn ang="0">
                    <a:pos x="672" y="117"/>
                  </a:cxn>
                  <a:cxn ang="0">
                    <a:pos x="594" y="240"/>
                  </a:cxn>
                </a:cxnLst>
                <a:rect l="0" t="0" r="r" b="b"/>
                <a:pathLst>
                  <a:path w="3803" h="509">
                    <a:moveTo>
                      <a:pt x="594" y="240"/>
                    </a:moveTo>
                    <a:lnTo>
                      <a:pt x="565" y="317"/>
                    </a:lnTo>
                    <a:lnTo>
                      <a:pt x="565" y="376"/>
                    </a:lnTo>
                    <a:lnTo>
                      <a:pt x="0" y="376"/>
                    </a:lnTo>
                    <a:lnTo>
                      <a:pt x="39" y="416"/>
                    </a:lnTo>
                    <a:lnTo>
                      <a:pt x="13" y="460"/>
                    </a:lnTo>
                    <a:lnTo>
                      <a:pt x="13" y="481"/>
                    </a:lnTo>
                    <a:lnTo>
                      <a:pt x="30" y="496"/>
                    </a:lnTo>
                    <a:lnTo>
                      <a:pt x="355" y="496"/>
                    </a:lnTo>
                    <a:lnTo>
                      <a:pt x="381" y="508"/>
                    </a:lnTo>
                    <a:lnTo>
                      <a:pt x="547" y="508"/>
                    </a:lnTo>
                    <a:lnTo>
                      <a:pt x="569" y="494"/>
                    </a:lnTo>
                    <a:lnTo>
                      <a:pt x="3577" y="494"/>
                    </a:lnTo>
                    <a:lnTo>
                      <a:pt x="3696" y="401"/>
                    </a:lnTo>
                    <a:lnTo>
                      <a:pt x="3790" y="432"/>
                    </a:lnTo>
                    <a:lnTo>
                      <a:pt x="3802" y="185"/>
                    </a:lnTo>
                    <a:lnTo>
                      <a:pt x="3573" y="0"/>
                    </a:lnTo>
                    <a:lnTo>
                      <a:pt x="3215" y="7"/>
                    </a:lnTo>
                    <a:lnTo>
                      <a:pt x="1351" y="416"/>
                    </a:lnTo>
                    <a:lnTo>
                      <a:pt x="1298" y="366"/>
                    </a:lnTo>
                    <a:lnTo>
                      <a:pt x="1252" y="239"/>
                    </a:lnTo>
                    <a:lnTo>
                      <a:pt x="1186" y="136"/>
                    </a:lnTo>
                    <a:lnTo>
                      <a:pt x="990" y="52"/>
                    </a:lnTo>
                    <a:lnTo>
                      <a:pt x="808" y="56"/>
                    </a:lnTo>
                    <a:lnTo>
                      <a:pt x="672" y="117"/>
                    </a:lnTo>
                    <a:lnTo>
                      <a:pt x="594" y="240"/>
                    </a:lnTo>
                  </a:path>
                </a:pathLst>
              </a:custGeom>
              <a:solidFill>
                <a:srgbClr val="000000"/>
              </a:solidFill>
              <a:ln w="12700"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pPr>
                  <a:defRPr/>
                </a:pPr>
                <a:endParaRPr lang="zh-CN" altLang="en-US"/>
              </a:p>
            </p:txBody>
          </p:sp>
          <p:grpSp>
            <p:nvGrpSpPr>
              <p:cNvPr id="7" name="Group 16"/>
              <p:cNvGrpSpPr>
                <a:grpSpLocks/>
              </p:cNvGrpSpPr>
              <p:nvPr/>
            </p:nvGrpSpPr>
            <p:grpSpPr bwMode="auto">
              <a:xfrm>
                <a:off x="48" y="3181"/>
                <a:ext cx="4099" cy="646"/>
                <a:chOff x="48" y="3181"/>
                <a:chExt cx="4099" cy="646"/>
              </a:xfrm>
            </p:grpSpPr>
            <p:grpSp>
              <p:nvGrpSpPr>
                <p:cNvPr id="8" name="Group 17"/>
                <p:cNvGrpSpPr>
                  <a:grpSpLocks/>
                </p:cNvGrpSpPr>
                <p:nvPr/>
              </p:nvGrpSpPr>
              <p:grpSpPr bwMode="auto">
                <a:xfrm>
                  <a:off x="3907" y="3390"/>
                  <a:ext cx="240" cy="363"/>
                  <a:chOff x="3907" y="3390"/>
                  <a:chExt cx="240" cy="363"/>
                </a:xfrm>
              </p:grpSpPr>
              <p:sp>
                <p:nvSpPr>
                  <p:cNvPr id="324626" name="Rectangle 18"/>
                  <p:cNvSpPr>
                    <a:spLocks noChangeArrowheads="1"/>
                  </p:cNvSpPr>
                  <p:nvPr/>
                </p:nvSpPr>
                <p:spPr bwMode="auto">
                  <a:xfrm>
                    <a:off x="4039" y="3468"/>
                    <a:ext cx="87" cy="4"/>
                  </a:xfrm>
                  <a:prstGeom prst="rect">
                    <a:avLst/>
                  </a:prstGeom>
                  <a:solidFill>
                    <a:srgbClr val="808080"/>
                  </a:solidFill>
                  <a:ln w="12700">
                    <a:solidFill>
                      <a:srgbClr val="C0C0C0"/>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324627" name="Rectangle 19"/>
                  <p:cNvSpPr>
                    <a:spLocks noChangeArrowheads="1"/>
                  </p:cNvSpPr>
                  <p:nvPr/>
                </p:nvSpPr>
                <p:spPr bwMode="auto">
                  <a:xfrm>
                    <a:off x="4039" y="3387"/>
                    <a:ext cx="87" cy="25"/>
                  </a:xfrm>
                  <a:prstGeom prst="rect">
                    <a:avLst/>
                  </a:prstGeom>
                  <a:solidFill>
                    <a:srgbClr val="808080"/>
                  </a:solidFill>
                  <a:ln w="12700">
                    <a:solidFill>
                      <a:srgbClr val="C0C0C0"/>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324628" name="Rectangle 20"/>
                  <p:cNvSpPr>
                    <a:spLocks noChangeArrowheads="1"/>
                  </p:cNvSpPr>
                  <p:nvPr/>
                </p:nvSpPr>
                <p:spPr bwMode="auto">
                  <a:xfrm>
                    <a:off x="4039" y="3439"/>
                    <a:ext cx="87" cy="5"/>
                  </a:xfrm>
                  <a:prstGeom prst="rect">
                    <a:avLst/>
                  </a:prstGeom>
                  <a:solidFill>
                    <a:srgbClr val="808080"/>
                  </a:solidFill>
                  <a:ln w="12700">
                    <a:solidFill>
                      <a:srgbClr val="C0C0C0"/>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324629" name="Arc 21"/>
                  <p:cNvSpPr>
                    <a:spLocks/>
                  </p:cNvSpPr>
                  <p:nvPr/>
                </p:nvSpPr>
                <p:spPr bwMode="auto">
                  <a:xfrm>
                    <a:off x="4046" y="3496"/>
                    <a:ext cx="90" cy="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808080"/>
                  </a:solidFill>
                  <a:ln w="12700" cap="rnd">
                    <a:solidFill>
                      <a:srgbClr val="C0C0C0"/>
                    </a:solidFill>
                    <a:round/>
                    <a:headEnd/>
                    <a:tailEnd/>
                  </a:ln>
                  <a:effectLst>
                    <a:outerShdw dist="107763" dir="2700000" algn="ctr" rotWithShape="0">
                      <a:schemeClr val="bg2"/>
                    </a:outerShdw>
                  </a:effectLst>
                </p:spPr>
                <p:txBody>
                  <a:bodyPr wrap="none" anchor="ctr"/>
                  <a:lstStyle/>
                  <a:p>
                    <a:pPr>
                      <a:defRPr/>
                    </a:pPr>
                    <a:endParaRPr lang="zh-CN" altLang="en-US"/>
                  </a:p>
                </p:txBody>
              </p:sp>
              <p:grpSp>
                <p:nvGrpSpPr>
                  <p:cNvPr id="9" name="Group 22"/>
                  <p:cNvGrpSpPr>
                    <a:grpSpLocks/>
                  </p:cNvGrpSpPr>
                  <p:nvPr/>
                </p:nvGrpSpPr>
                <p:grpSpPr bwMode="auto">
                  <a:xfrm>
                    <a:off x="3907" y="3718"/>
                    <a:ext cx="240" cy="6"/>
                    <a:chOff x="3907" y="3718"/>
                    <a:chExt cx="240" cy="6"/>
                  </a:xfrm>
                </p:grpSpPr>
                <p:sp>
                  <p:nvSpPr>
                    <p:cNvPr id="324631" name="Rectangle 23"/>
                    <p:cNvSpPr>
                      <a:spLocks noChangeArrowheads="1"/>
                    </p:cNvSpPr>
                    <p:nvPr/>
                  </p:nvSpPr>
                  <p:spPr bwMode="auto">
                    <a:xfrm>
                      <a:off x="3908" y="3718"/>
                      <a:ext cx="228" cy="4"/>
                    </a:xfrm>
                    <a:prstGeom prst="rect">
                      <a:avLst/>
                    </a:prstGeom>
                    <a:solidFill>
                      <a:srgbClr val="808080"/>
                    </a:solidFill>
                    <a:ln w="12700">
                      <a:solidFill>
                        <a:srgbClr val="C0C0C0"/>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324632" name="Oval 24"/>
                    <p:cNvSpPr>
                      <a:spLocks noChangeArrowheads="1"/>
                    </p:cNvSpPr>
                    <p:nvPr/>
                  </p:nvSpPr>
                  <p:spPr bwMode="auto">
                    <a:xfrm>
                      <a:off x="4131" y="3718"/>
                      <a:ext cx="17" cy="4"/>
                    </a:xfrm>
                    <a:prstGeom prst="ellipse">
                      <a:avLst/>
                    </a:prstGeom>
                    <a:solidFill>
                      <a:srgbClr val="808080"/>
                    </a:solidFill>
                    <a:ln w="12700">
                      <a:solidFill>
                        <a:srgbClr val="C0C0C0"/>
                      </a:solidFill>
                      <a:round/>
                      <a:headEnd/>
                      <a:tailEnd/>
                    </a:ln>
                    <a:effectLst>
                      <a:outerShdw dist="107763" dir="2700000" algn="ctr" rotWithShape="0">
                        <a:schemeClr val="bg2"/>
                      </a:outerShdw>
                    </a:effectLst>
                  </p:spPr>
                  <p:txBody>
                    <a:bodyPr wrap="none" anchor="ctr"/>
                    <a:lstStyle/>
                    <a:p>
                      <a:pPr>
                        <a:defRPr/>
                      </a:pPr>
                      <a:endParaRPr lang="zh-CN" altLang="en-US"/>
                    </a:p>
                  </p:txBody>
                </p:sp>
              </p:grpSp>
              <p:grpSp>
                <p:nvGrpSpPr>
                  <p:cNvPr id="10" name="Group 25"/>
                  <p:cNvGrpSpPr>
                    <a:grpSpLocks/>
                  </p:cNvGrpSpPr>
                  <p:nvPr/>
                </p:nvGrpSpPr>
                <p:grpSpPr bwMode="auto">
                  <a:xfrm>
                    <a:off x="3907" y="3747"/>
                    <a:ext cx="240" cy="6"/>
                    <a:chOff x="3907" y="3747"/>
                    <a:chExt cx="240" cy="6"/>
                  </a:xfrm>
                </p:grpSpPr>
                <p:sp>
                  <p:nvSpPr>
                    <p:cNvPr id="324634" name="Rectangle 26"/>
                    <p:cNvSpPr>
                      <a:spLocks noChangeArrowheads="1"/>
                    </p:cNvSpPr>
                    <p:nvPr/>
                  </p:nvSpPr>
                  <p:spPr bwMode="auto">
                    <a:xfrm>
                      <a:off x="3908" y="3698"/>
                      <a:ext cx="228" cy="27"/>
                    </a:xfrm>
                    <a:prstGeom prst="rect">
                      <a:avLst/>
                    </a:prstGeom>
                    <a:solidFill>
                      <a:srgbClr val="808080"/>
                    </a:solidFill>
                    <a:ln w="12700">
                      <a:solidFill>
                        <a:srgbClr val="C0C0C0"/>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324635" name="Oval 27"/>
                    <p:cNvSpPr>
                      <a:spLocks noChangeArrowheads="1"/>
                    </p:cNvSpPr>
                    <p:nvPr/>
                  </p:nvSpPr>
                  <p:spPr bwMode="auto">
                    <a:xfrm>
                      <a:off x="4131" y="3698"/>
                      <a:ext cx="17" cy="27"/>
                    </a:xfrm>
                    <a:prstGeom prst="ellipse">
                      <a:avLst/>
                    </a:prstGeom>
                    <a:solidFill>
                      <a:srgbClr val="808080"/>
                    </a:solidFill>
                    <a:ln w="12700">
                      <a:solidFill>
                        <a:srgbClr val="C0C0C0"/>
                      </a:solidFill>
                      <a:round/>
                      <a:headEnd/>
                      <a:tailEnd/>
                    </a:ln>
                    <a:effectLst>
                      <a:outerShdw dist="107763" dir="2700000" algn="ctr" rotWithShape="0">
                        <a:schemeClr val="bg2"/>
                      </a:outerShdw>
                    </a:effectLst>
                  </p:spPr>
                  <p:txBody>
                    <a:bodyPr wrap="none" anchor="ctr"/>
                    <a:lstStyle/>
                    <a:p>
                      <a:pPr>
                        <a:defRPr/>
                      </a:pPr>
                      <a:endParaRPr lang="zh-CN" altLang="en-US"/>
                    </a:p>
                  </p:txBody>
                </p:sp>
              </p:grpSp>
              <p:grpSp>
                <p:nvGrpSpPr>
                  <p:cNvPr id="11" name="Group 28"/>
                  <p:cNvGrpSpPr>
                    <a:grpSpLocks/>
                  </p:cNvGrpSpPr>
                  <p:nvPr/>
                </p:nvGrpSpPr>
                <p:grpSpPr bwMode="auto">
                  <a:xfrm>
                    <a:off x="3907" y="3689"/>
                    <a:ext cx="240" cy="5"/>
                    <a:chOff x="3907" y="3689"/>
                    <a:chExt cx="240" cy="5"/>
                  </a:xfrm>
                </p:grpSpPr>
                <p:sp>
                  <p:nvSpPr>
                    <p:cNvPr id="324637" name="Rectangle 29"/>
                    <p:cNvSpPr>
                      <a:spLocks noChangeArrowheads="1"/>
                    </p:cNvSpPr>
                    <p:nvPr/>
                  </p:nvSpPr>
                  <p:spPr bwMode="auto">
                    <a:xfrm>
                      <a:off x="3908" y="3686"/>
                      <a:ext cx="228" cy="5"/>
                    </a:xfrm>
                    <a:prstGeom prst="rect">
                      <a:avLst/>
                    </a:prstGeom>
                    <a:solidFill>
                      <a:srgbClr val="808080"/>
                    </a:solidFill>
                    <a:ln w="12700">
                      <a:solidFill>
                        <a:srgbClr val="C0C0C0"/>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324638" name="Oval 30"/>
                    <p:cNvSpPr>
                      <a:spLocks noChangeArrowheads="1"/>
                    </p:cNvSpPr>
                    <p:nvPr/>
                  </p:nvSpPr>
                  <p:spPr bwMode="auto">
                    <a:xfrm>
                      <a:off x="4131" y="3686"/>
                      <a:ext cx="17" cy="5"/>
                    </a:xfrm>
                    <a:prstGeom prst="ellipse">
                      <a:avLst/>
                    </a:prstGeom>
                    <a:solidFill>
                      <a:srgbClr val="808080"/>
                    </a:solidFill>
                    <a:ln w="12700">
                      <a:solidFill>
                        <a:srgbClr val="C0C0C0"/>
                      </a:solidFill>
                      <a:round/>
                      <a:headEnd/>
                      <a:tailEnd/>
                    </a:ln>
                    <a:effectLst>
                      <a:outerShdw dist="107763" dir="2700000" algn="ctr" rotWithShape="0">
                        <a:schemeClr val="bg2"/>
                      </a:outerShdw>
                    </a:effectLst>
                  </p:spPr>
                  <p:txBody>
                    <a:bodyPr wrap="none" anchor="ctr"/>
                    <a:lstStyle/>
                    <a:p>
                      <a:pPr>
                        <a:defRPr/>
                      </a:pPr>
                      <a:endParaRPr lang="zh-CN" altLang="en-US"/>
                    </a:p>
                  </p:txBody>
                </p:sp>
              </p:grpSp>
            </p:grpSp>
            <p:sp>
              <p:nvSpPr>
                <p:cNvPr id="324639" name="Freeform 31"/>
                <p:cNvSpPr>
                  <a:spLocks/>
                </p:cNvSpPr>
                <p:nvPr/>
              </p:nvSpPr>
              <p:spPr bwMode="auto">
                <a:xfrm>
                  <a:off x="48" y="3290"/>
                  <a:ext cx="4083" cy="537"/>
                </a:xfrm>
                <a:custGeom>
                  <a:avLst/>
                  <a:gdLst/>
                  <a:ahLst/>
                  <a:cxnLst>
                    <a:cxn ang="0">
                      <a:pos x="3874" y="0"/>
                    </a:cxn>
                    <a:cxn ang="0">
                      <a:pos x="4054" y="0"/>
                    </a:cxn>
                    <a:cxn ang="0">
                      <a:pos x="4078" y="83"/>
                    </a:cxn>
                    <a:cxn ang="0">
                      <a:pos x="3998" y="83"/>
                    </a:cxn>
                    <a:cxn ang="0">
                      <a:pos x="3998" y="382"/>
                    </a:cxn>
                    <a:cxn ang="0">
                      <a:pos x="3841" y="518"/>
                    </a:cxn>
                    <a:cxn ang="0">
                      <a:pos x="3806" y="532"/>
                    </a:cxn>
                    <a:cxn ang="0">
                      <a:pos x="3776" y="536"/>
                    </a:cxn>
                    <a:cxn ang="0">
                      <a:pos x="3781" y="468"/>
                    </a:cxn>
                    <a:cxn ang="0">
                      <a:pos x="3785" y="386"/>
                    </a:cxn>
                    <a:cxn ang="0">
                      <a:pos x="3764" y="317"/>
                    </a:cxn>
                    <a:cxn ang="0">
                      <a:pos x="3735" y="266"/>
                    </a:cxn>
                    <a:cxn ang="0">
                      <a:pos x="3697" y="222"/>
                    </a:cxn>
                    <a:cxn ang="0">
                      <a:pos x="3642" y="178"/>
                    </a:cxn>
                    <a:cxn ang="0">
                      <a:pos x="3578" y="145"/>
                    </a:cxn>
                    <a:cxn ang="0">
                      <a:pos x="3488" y="124"/>
                    </a:cxn>
                    <a:cxn ang="0">
                      <a:pos x="3370" y="117"/>
                    </a:cxn>
                    <a:cxn ang="0">
                      <a:pos x="3288" y="135"/>
                    </a:cxn>
                    <a:cxn ang="0">
                      <a:pos x="3228" y="163"/>
                    </a:cxn>
                    <a:cxn ang="0">
                      <a:pos x="3178" y="196"/>
                    </a:cxn>
                    <a:cxn ang="0">
                      <a:pos x="3118" y="246"/>
                    </a:cxn>
                    <a:cxn ang="0">
                      <a:pos x="3080" y="303"/>
                    </a:cxn>
                    <a:cxn ang="0">
                      <a:pos x="3055" y="353"/>
                    </a:cxn>
                    <a:cxn ang="0">
                      <a:pos x="3047" y="401"/>
                    </a:cxn>
                    <a:cxn ang="0">
                      <a:pos x="3047" y="507"/>
                    </a:cxn>
                    <a:cxn ang="0">
                      <a:pos x="1266" y="536"/>
                    </a:cxn>
                    <a:cxn ang="0">
                      <a:pos x="1266" y="434"/>
                    </a:cxn>
                    <a:cxn ang="0">
                      <a:pos x="1241" y="364"/>
                    </a:cxn>
                    <a:cxn ang="0">
                      <a:pos x="1212" y="309"/>
                    </a:cxn>
                    <a:cxn ang="0">
                      <a:pos x="1168" y="258"/>
                    </a:cxn>
                    <a:cxn ang="0">
                      <a:pos x="1105" y="214"/>
                    </a:cxn>
                    <a:cxn ang="0">
                      <a:pos x="1041" y="185"/>
                    </a:cxn>
                    <a:cxn ang="0">
                      <a:pos x="978" y="168"/>
                    </a:cxn>
                    <a:cxn ang="0">
                      <a:pos x="867" y="168"/>
                    </a:cxn>
                    <a:cxn ang="0">
                      <a:pos x="808" y="178"/>
                    </a:cxn>
                    <a:cxn ang="0">
                      <a:pos x="748" y="201"/>
                    </a:cxn>
                    <a:cxn ang="0">
                      <a:pos x="694" y="240"/>
                    </a:cxn>
                    <a:cxn ang="0">
                      <a:pos x="642" y="291"/>
                    </a:cxn>
                    <a:cxn ang="0">
                      <a:pos x="608" y="353"/>
                    </a:cxn>
                    <a:cxn ang="0">
                      <a:pos x="587" y="419"/>
                    </a:cxn>
                    <a:cxn ang="0">
                      <a:pos x="587" y="488"/>
                    </a:cxn>
                    <a:cxn ang="0">
                      <a:pos x="0" y="487"/>
                    </a:cxn>
                    <a:cxn ang="0">
                      <a:pos x="0" y="464"/>
                    </a:cxn>
                    <a:cxn ang="0">
                      <a:pos x="19" y="464"/>
                    </a:cxn>
                    <a:cxn ang="0">
                      <a:pos x="19" y="431"/>
                    </a:cxn>
                    <a:cxn ang="0">
                      <a:pos x="1" y="430"/>
                    </a:cxn>
                    <a:cxn ang="0">
                      <a:pos x="1" y="330"/>
                    </a:cxn>
                    <a:cxn ang="0">
                      <a:pos x="17" y="309"/>
                    </a:cxn>
                    <a:cxn ang="0">
                      <a:pos x="153" y="251"/>
                    </a:cxn>
                    <a:cxn ang="0">
                      <a:pos x="303" y="201"/>
                    </a:cxn>
                    <a:cxn ang="0">
                      <a:pos x="484" y="153"/>
                    </a:cxn>
                    <a:cxn ang="0">
                      <a:pos x="680" y="112"/>
                    </a:cxn>
                    <a:cxn ang="0">
                      <a:pos x="860" y="80"/>
                    </a:cxn>
                    <a:cxn ang="0">
                      <a:pos x="1032" y="54"/>
                    </a:cxn>
                    <a:cxn ang="0">
                      <a:pos x="1091" y="54"/>
                    </a:cxn>
                    <a:cxn ang="0">
                      <a:pos x="1130" y="68"/>
                    </a:cxn>
                    <a:cxn ang="0">
                      <a:pos x="1313" y="91"/>
                    </a:cxn>
                    <a:cxn ang="0">
                      <a:pos x="1458" y="102"/>
                    </a:cxn>
                    <a:cxn ang="0">
                      <a:pos x="2218" y="61"/>
                    </a:cxn>
                    <a:cxn ang="0">
                      <a:pos x="2583" y="35"/>
                    </a:cxn>
                    <a:cxn ang="0">
                      <a:pos x="2927" y="13"/>
                    </a:cxn>
                    <a:cxn ang="0">
                      <a:pos x="3101" y="3"/>
                    </a:cxn>
                    <a:cxn ang="0">
                      <a:pos x="3874" y="0"/>
                    </a:cxn>
                  </a:cxnLst>
                  <a:rect l="0" t="0" r="r" b="b"/>
                  <a:pathLst>
                    <a:path w="4079" h="537">
                      <a:moveTo>
                        <a:pt x="3874" y="0"/>
                      </a:moveTo>
                      <a:lnTo>
                        <a:pt x="4054" y="0"/>
                      </a:lnTo>
                      <a:lnTo>
                        <a:pt x="4078" y="83"/>
                      </a:lnTo>
                      <a:lnTo>
                        <a:pt x="3998" y="83"/>
                      </a:lnTo>
                      <a:lnTo>
                        <a:pt x="3998" y="382"/>
                      </a:lnTo>
                      <a:lnTo>
                        <a:pt x="3841" y="518"/>
                      </a:lnTo>
                      <a:lnTo>
                        <a:pt x="3806" y="532"/>
                      </a:lnTo>
                      <a:lnTo>
                        <a:pt x="3776" y="536"/>
                      </a:lnTo>
                      <a:lnTo>
                        <a:pt x="3781" y="468"/>
                      </a:lnTo>
                      <a:lnTo>
                        <a:pt x="3785" y="386"/>
                      </a:lnTo>
                      <a:lnTo>
                        <a:pt x="3764" y="317"/>
                      </a:lnTo>
                      <a:lnTo>
                        <a:pt x="3735" y="266"/>
                      </a:lnTo>
                      <a:lnTo>
                        <a:pt x="3697" y="222"/>
                      </a:lnTo>
                      <a:lnTo>
                        <a:pt x="3642" y="178"/>
                      </a:lnTo>
                      <a:lnTo>
                        <a:pt x="3578" y="145"/>
                      </a:lnTo>
                      <a:lnTo>
                        <a:pt x="3488" y="124"/>
                      </a:lnTo>
                      <a:lnTo>
                        <a:pt x="3370" y="117"/>
                      </a:lnTo>
                      <a:lnTo>
                        <a:pt x="3288" y="135"/>
                      </a:lnTo>
                      <a:lnTo>
                        <a:pt x="3228" y="163"/>
                      </a:lnTo>
                      <a:lnTo>
                        <a:pt x="3178" y="196"/>
                      </a:lnTo>
                      <a:lnTo>
                        <a:pt x="3118" y="246"/>
                      </a:lnTo>
                      <a:lnTo>
                        <a:pt x="3080" y="303"/>
                      </a:lnTo>
                      <a:lnTo>
                        <a:pt x="3055" y="353"/>
                      </a:lnTo>
                      <a:lnTo>
                        <a:pt x="3047" y="401"/>
                      </a:lnTo>
                      <a:lnTo>
                        <a:pt x="3047" y="507"/>
                      </a:lnTo>
                      <a:lnTo>
                        <a:pt x="1266" y="536"/>
                      </a:lnTo>
                      <a:lnTo>
                        <a:pt x="1266" y="434"/>
                      </a:lnTo>
                      <a:lnTo>
                        <a:pt x="1241" y="364"/>
                      </a:lnTo>
                      <a:lnTo>
                        <a:pt x="1212" y="309"/>
                      </a:lnTo>
                      <a:lnTo>
                        <a:pt x="1168" y="258"/>
                      </a:lnTo>
                      <a:lnTo>
                        <a:pt x="1105" y="214"/>
                      </a:lnTo>
                      <a:lnTo>
                        <a:pt x="1041" y="185"/>
                      </a:lnTo>
                      <a:lnTo>
                        <a:pt x="978" y="168"/>
                      </a:lnTo>
                      <a:lnTo>
                        <a:pt x="867" y="168"/>
                      </a:lnTo>
                      <a:lnTo>
                        <a:pt x="808" y="178"/>
                      </a:lnTo>
                      <a:lnTo>
                        <a:pt x="748" y="201"/>
                      </a:lnTo>
                      <a:lnTo>
                        <a:pt x="694" y="240"/>
                      </a:lnTo>
                      <a:lnTo>
                        <a:pt x="642" y="291"/>
                      </a:lnTo>
                      <a:lnTo>
                        <a:pt x="608" y="353"/>
                      </a:lnTo>
                      <a:lnTo>
                        <a:pt x="587" y="419"/>
                      </a:lnTo>
                      <a:lnTo>
                        <a:pt x="587" y="488"/>
                      </a:lnTo>
                      <a:lnTo>
                        <a:pt x="0" y="487"/>
                      </a:lnTo>
                      <a:lnTo>
                        <a:pt x="0" y="464"/>
                      </a:lnTo>
                      <a:lnTo>
                        <a:pt x="19" y="464"/>
                      </a:lnTo>
                      <a:lnTo>
                        <a:pt x="19" y="431"/>
                      </a:lnTo>
                      <a:lnTo>
                        <a:pt x="1" y="430"/>
                      </a:lnTo>
                      <a:lnTo>
                        <a:pt x="1" y="330"/>
                      </a:lnTo>
                      <a:lnTo>
                        <a:pt x="17" y="309"/>
                      </a:lnTo>
                      <a:lnTo>
                        <a:pt x="153" y="251"/>
                      </a:lnTo>
                      <a:lnTo>
                        <a:pt x="303" y="201"/>
                      </a:lnTo>
                      <a:lnTo>
                        <a:pt x="484" y="153"/>
                      </a:lnTo>
                      <a:lnTo>
                        <a:pt x="680" y="112"/>
                      </a:lnTo>
                      <a:lnTo>
                        <a:pt x="860" y="80"/>
                      </a:lnTo>
                      <a:lnTo>
                        <a:pt x="1032" y="54"/>
                      </a:lnTo>
                      <a:lnTo>
                        <a:pt x="1091" y="54"/>
                      </a:lnTo>
                      <a:lnTo>
                        <a:pt x="1130" y="68"/>
                      </a:lnTo>
                      <a:lnTo>
                        <a:pt x="1313" y="91"/>
                      </a:lnTo>
                      <a:lnTo>
                        <a:pt x="1458" y="102"/>
                      </a:lnTo>
                      <a:lnTo>
                        <a:pt x="2218" y="61"/>
                      </a:lnTo>
                      <a:lnTo>
                        <a:pt x="2583" y="35"/>
                      </a:lnTo>
                      <a:lnTo>
                        <a:pt x="2927" y="13"/>
                      </a:lnTo>
                      <a:lnTo>
                        <a:pt x="3101" y="3"/>
                      </a:lnTo>
                      <a:lnTo>
                        <a:pt x="3874" y="0"/>
                      </a:lnTo>
                    </a:path>
                  </a:pathLst>
                </a:custGeom>
                <a:solidFill>
                  <a:srgbClr val="FF0000"/>
                </a:solidFill>
                <a:ln w="12700"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pPr>
                    <a:defRPr/>
                  </a:pPr>
                  <a:endParaRPr lang="zh-CN" altLang="en-US"/>
                </a:p>
              </p:txBody>
            </p:sp>
            <p:sp>
              <p:nvSpPr>
                <p:cNvPr id="324640" name="Freeform 32"/>
                <p:cNvSpPr>
                  <a:spLocks/>
                </p:cNvSpPr>
                <p:nvPr/>
              </p:nvSpPr>
              <p:spPr bwMode="auto">
                <a:xfrm>
                  <a:off x="1665" y="3335"/>
                  <a:ext cx="823" cy="481"/>
                </a:xfrm>
                <a:custGeom>
                  <a:avLst/>
                  <a:gdLst/>
                  <a:ahLst/>
                  <a:cxnLst>
                    <a:cxn ang="0">
                      <a:pos x="822" y="0"/>
                    </a:cxn>
                    <a:cxn ang="0">
                      <a:pos x="822" y="470"/>
                    </a:cxn>
                    <a:cxn ang="0">
                      <a:pos x="0" y="481"/>
                    </a:cxn>
                    <a:cxn ang="0">
                      <a:pos x="0" y="51"/>
                    </a:cxn>
                    <a:cxn ang="0">
                      <a:pos x="109" y="41"/>
                    </a:cxn>
                    <a:cxn ang="0">
                      <a:pos x="259" y="33"/>
                    </a:cxn>
                    <a:cxn ang="0">
                      <a:pos x="410" y="27"/>
                    </a:cxn>
                    <a:cxn ang="0">
                      <a:pos x="507" y="19"/>
                    </a:cxn>
                    <a:cxn ang="0">
                      <a:pos x="603" y="14"/>
                    </a:cxn>
                    <a:cxn ang="0">
                      <a:pos x="733" y="4"/>
                    </a:cxn>
                    <a:cxn ang="0">
                      <a:pos x="822" y="0"/>
                    </a:cxn>
                  </a:cxnLst>
                  <a:rect l="0" t="0" r="r" b="b"/>
                  <a:pathLst>
                    <a:path w="823" h="482">
                      <a:moveTo>
                        <a:pt x="822" y="0"/>
                      </a:moveTo>
                      <a:lnTo>
                        <a:pt x="822" y="470"/>
                      </a:lnTo>
                      <a:lnTo>
                        <a:pt x="0" y="481"/>
                      </a:lnTo>
                      <a:lnTo>
                        <a:pt x="0" y="51"/>
                      </a:lnTo>
                      <a:lnTo>
                        <a:pt x="109" y="41"/>
                      </a:lnTo>
                      <a:lnTo>
                        <a:pt x="259" y="33"/>
                      </a:lnTo>
                      <a:lnTo>
                        <a:pt x="410" y="27"/>
                      </a:lnTo>
                      <a:lnTo>
                        <a:pt x="507" y="19"/>
                      </a:lnTo>
                      <a:lnTo>
                        <a:pt x="603" y="14"/>
                      </a:lnTo>
                      <a:lnTo>
                        <a:pt x="733" y="4"/>
                      </a:lnTo>
                      <a:lnTo>
                        <a:pt x="822" y="0"/>
                      </a:lnTo>
                    </a:path>
                  </a:pathLst>
                </a:custGeom>
                <a:solidFill>
                  <a:srgbClr val="FF0000"/>
                </a:solidFill>
                <a:ln w="12700"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pPr>
                    <a:defRPr/>
                  </a:pPr>
                  <a:endParaRPr lang="zh-CN" altLang="en-US"/>
                </a:p>
              </p:txBody>
            </p:sp>
            <p:grpSp>
              <p:nvGrpSpPr>
                <p:cNvPr id="12" name="Group 33"/>
                <p:cNvGrpSpPr>
                  <a:grpSpLocks/>
                </p:cNvGrpSpPr>
                <p:nvPr/>
              </p:nvGrpSpPr>
              <p:grpSpPr bwMode="auto">
                <a:xfrm>
                  <a:off x="1769" y="3181"/>
                  <a:ext cx="1381" cy="549"/>
                  <a:chOff x="1769" y="3181"/>
                  <a:chExt cx="1381" cy="549"/>
                </a:xfrm>
              </p:grpSpPr>
              <p:sp>
                <p:nvSpPr>
                  <p:cNvPr id="324642" name="Oval 34"/>
                  <p:cNvSpPr>
                    <a:spLocks noChangeArrowheads="1"/>
                  </p:cNvSpPr>
                  <p:nvPr/>
                </p:nvSpPr>
                <p:spPr bwMode="auto">
                  <a:xfrm>
                    <a:off x="3001" y="3181"/>
                    <a:ext cx="150" cy="68"/>
                  </a:xfrm>
                  <a:prstGeom prst="ellipse">
                    <a:avLst/>
                  </a:prstGeom>
                  <a:solidFill>
                    <a:srgbClr val="800000"/>
                  </a:solidFill>
                  <a:ln w="12700">
                    <a:solidFill>
                      <a:srgbClr val="800000"/>
                    </a:solidFill>
                    <a:round/>
                    <a:headEnd/>
                    <a:tailEnd/>
                  </a:ln>
                  <a:effectLst>
                    <a:outerShdw dist="107763" dir="2700000" algn="ctr" rotWithShape="0">
                      <a:schemeClr val="bg2"/>
                    </a:outerShdw>
                  </a:effectLst>
                </p:spPr>
                <p:txBody>
                  <a:bodyPr wrap="none" anchor="ctr"/>
                  <a:lstStyle/>
                  <a:p>
                    <a:pPr>
                      <a:defRPr/>
                    </a:pPr>
                    <a:endParaRPr lang="zh-CN" altLang="en-US"/>
                  </a:p>
                </p:txBody>
              </p:sp>
              <p:sp>
                <p:nvSpPr>
                  <p:cNvPr id="324643" name="Oval 35"/>
                  <p:cNvSpPr>
                    <a:spLocks noChangeArrowheads="1"/>
                  </p:cNvSpPr>
                  <p:nvPr/>
                </p:nvSpPr>
                <p:spPr bwMode="auto">
                  <a:xfrm>
                    <a:off x="3107" y="3207"/>
                    <a:ext cx="15" cy="12"/>
                  </a:xfrm>
                  <a:prstGeom prst="ellipse">
                    <a:avLst/>
                  </a:prstGeom>
                  <a:solidFill>
                    <a:srgbClr val="000000"/>
                  </a:solidFill>
                  <a:ln w="12700">
                    <a:solidFill>
                      <a:srgbClr val="000000"/>
                    </a:solidFill>
                    <a:round/>
                    <a:headEnd/>
                    <a:tailEnd/>
                  </a:ln>
                  <a:effectLst>
                    <a:outerShdw dist="107763" dir="2700000" algn="ctr" rotWithShape="0">
                      <a:schemeClr val="bg2"/>
                    </a:outerShdw>
                  </a:effectLst>
                </p:spPr>
                <p:txBody>
                  <a:bodyPr wrap="none" anchor="ctr"/>
                  <a:lstStyle/>
                  <a:p>
                    <a:pPr>
                      <a:defRPr/>
                    </a:pPr>
                    <a:endParaRPr lang="zh-CN" altLang="en-US"/>
                  </a:p>
                </p:txBody>
              </p:sp>
              <p:grpSp>
                <p:nvGrpSpPr>
                  <p:cNvPr id="13" name="Group 36"/>
                  <p:cNvGrpSpPr>
                    <a:grpSpLocks/>
                  </p:cNvGrpSpPr>
                  <p:nvPr/>
                </p:nvGrpSpPr>
                <p:grpSpPr bwMode="auto">
                  <a:xfrm>
                    <a:off x="1769" y="3400"/>
                    <a:ext cx="871" cy="330"/>
                    <a:chOff x="1769" y="3400"/>
                    <a:chExt cx="871" cy="330"/>
                  </a:xfrm>
                </p:grpSpPr>
                <p:sp>
                  <p:nvSpPr>
                    <p:cNvPr id="324645" name="Freeform 37"/>
                    <p:cNvSpPr>
                      <a:spLocks/>
                    </p:cNvSpPr>
                    <p:nvPr/>
                  </p:nvSpPr>
                  <p:spPr bwMode="auto">
                    <a:xfrm>
                      <a:off x="1769" y="3623"/>
                      <a:ext cx="871" cy="104"/>
                    </a:xfrm>
                    <a:custGeom>
                      <a:avLst/>
                      <a:gdLst/>
                      <a:ahLst/>
                      <a:cxnLst>
                        <a:cxn ang="0">
                          <a:pos x="870" y="59"/>
                        </a:cxn>
                        <a:cxn ang="0">
                          <a:pos x="870" y="106"/>
                        </a:cxn>
                        <a:cxn ang="0">
                          <a:pos x="0" y="0"/>
                        </a:cxn>
                        <a:cxn ang="0">
                          <a:pos x="870" y="59"/>
                        </a:cxn>
                      </a:cxnLst>
                      <a:rect l="0" t="0" r="r" b="b"/>
                      <a:pathLst>
                        <a:path w="871" h="107">
                          <a:moveTo>
                            <a:pt x="870" y="59"/>
                          </a:moveTo>
                          <a:lnTo>
                            <a:pt x="870" y="106"/>
                          </a:lnTo>
                          <a:lnTo>
                            <a:pt x="0" y="0"/>
                          </a:lnTo>
                          <a:lnTo>
                            <a:pt x="870" y="59"/>
                          </a:lnTo>
                        </a:path>
                      </a:pathLst>
                    </a:custGeom>
                    <a:solidFill>
                      <a:srgbClr val="800000"/>
                    </a:solidFill>
                    <a:ln w="12700" cap="rnd" cmpd="sng">
                      <a:solidFill>
                        <a:srgbClr val="800000"/>
                      </a:solidFill>
                      <a:prstDash val="solid"/>
                      <a:round/>
                      <a:headEnd type="none" w="med" len="med"/>
                      <a:tailEnd type="none" w="med" len="med"/>
                    </a:ln>
                    <a:effectLst>
                      <a:outerShdw dist="107763" dir="2700000" algn="ctr" rotWithShape="0">
                        <a:schemeClr val="bg2"/>
                      </a:outerShdw>
                    </a:effectLst>
                  </p:spPr>
                  <p:txBody>
                    <a:bodyPr/>
                    <a:lstStyle/>
                    <a:p>
                      <a:pPr>
                        <a:defRPr/>
                      </a:pPr>
                      <a:endParaRPr lang="zh-CN" altLang="en-US"/>
                    </a:p>
                  </p:txBody>
                </p:sp>
                <p:sp>
                  <p:nvSpPr>
                    <p:cNvPr id="324646" name="Freeform 38"/>
                    <p:cNvSpPr>
                      <a:spLocks/>
                    </p:cNvSpPr>
                    <p:nvPr/>
                  </p:nvSpPr>
                  <p:spPr bwMode="auto">
                    <a:xfrm>
                      <a:off x="1778" y="3400"/>
                      <a:ext cx="862" cy="125"/>
                    </a:xfrm>
                    <a:custGeom>
                      <a:avLst/>
                      <a:gdLst/>
                      <a:ahLst/>
                      <a:cxnLst>
                        <a:cxn ang="0">
                          <a:pos x="861" y="0"/>
                        </a:cxn>
                        <a:cxn ang="0">
                          <a:pos x="861" y="48"/>
                        </a:cxn>
                        <a:cxn ang="0">
                          <a:pos x="0" y="124"/>
                        </a:cxn>
                        <a:cxn ang="0">
                          <a:pos x="861" y="0"/>
                        </a:cxn>
                      </a:cxnLst>
                      <a:rect l="0" t="0" r="r" b="b"/>
                      <a:pathLst>
                        <a:path w="862" h="125">
                          <a:moveTo>
                            <a:pt x="861" y="0"/>
                          </a:moveTo>
                          <a:lnTo>
                            <a:pt x="861" y="48"/>
                          </a:lnTo>
                          <a:lnTo>
                            <a:pt x="0" y="124"/>
                          </a:lnTo>
                          <a:lnTo>
                            <a:pt x="861" y="0"/>
                          </a:lnTo>
                        </a:path>
                      </a:pathLst>
                    </a:custGeom>
                    <a:solidFill>
                      <a:srgbClr val="800000"/>
                    </a:solidFill>
                    <a:ln w="12700" cap="rnd" cmpd="sng">
                      <a:solidFill>
                        <a:srgbClr val="800000"/>
                      </a:solidFill>
                      <a:prstDash val="solid"/>
                      <a:round/>
                      <a:headEnd type="none" w="med" len="med"/>
                      <a:tailEnd type="none" w="med" len="med"/>
                    </a:ln>
                    <a:effectLst>
                      <a:outerShdw dist="107763" dir="2700000" algn="ctr" rotWithShape="0">
                        <a:schemeClr val="bg2"/>
                      </a:outerShdw>
                    </a:effectLst>
                  </p:spPr>
                  <p:txBody>
                    <a:bodyPr/>
                    <a:lstStyle/>
                    <a:p>
                      <a:pPr>
                        <a:defRPr/>
                      </a:pPr>
                      <a:endParaRPr lang="zh-CN" altLang="en-US"/>
                    </a:p>
                  </p:txBody>
                </p:sp>
                <p:sp>
                  <p:nvSpPr>
                    <p:cNvPr id="324647" name="Freeform 39"/>
                    <p:cNvSpPr>
                      <a:spLocks/>
                    </p:cNvSpPr>
                    <p:nvPr/>
                  </p:nvSpPr>
                  <p:spPr bwMode="auto">
                    <a:xfrm>
                      <a:off x="1778" y="3474"/>
                      <a:ext cx="862" cy="76"/>
                    </a:xfrm>
                    <a:custGeom>
                      <a:avLst/>
                      <a:gdLst/>
                      <a:ahLst/>
                      <a:cxnLst>
                        <a:cxn ang="0">
                          <a:pos x="861" y="0"/>
                        </a:cxn>
                        <a:cxn ang="0">
                          <a:pos x="861" y="47"/>
                        </a:cxn>
                        <a:cxn ang="0">
                          <a:pos x="0" y="75"/>
                        </a:cxn>
                        <a:cxn ang="0">
                          <a:pos x="861" y="0"/>
                        </a:cxn>
                      </a:cxnLst>
                      <a:rect l="0" t="0" r="r" b="b"/>
                      <a:pathLst>
                        <a:path w="862" h="76">
                          <a:moveTo>
                            <a:pt x="861" y="0"/>
                          </a:moveTo>
                          <a:lnTo>
                            <a:pt x="861" y="47"/>
                          </a:lnTo>
                          <a:lnTo>
                            <a:pt x="0" y="75"/>
                          </a:lnTo>
                          <a:lnTo>
                            <a:pt x="861" y="0"/>
                          </a:lnTo>
                        </a:path>
                      </a:pathLst>
                    </a:custGeom>
                    <a:solidFill>
                      <a:srgbClr val="800000"/>
                    </a:solidFill>
                    <a:ln w="12700" cap="rnd" cmpd="sng">
                      <a:solidFill>
                        <a:srgbClr val="800000"/>
                      </a:solidFill>
                      <a:prstDash val="solid"/>
                      <a:round/>
                      <a:headEnd type="none" w="med" len="med"/>
                      <a:tailEnd type="none" w="med" len="med"/>
                    </a:ln>
                    <a:effectLst>
                      <a:outerShdw dist="107763" dir="2700000" algn="ctr" rotWithShape="0">
                        <a:schemeClr val="bg2"/>
                      </a:outerShdw>
                    </a:effectLst>
                  </p:spPr>
                  <p:txBody>
                    <a:bodyPr/>
                    <a:lstStyle/>
                    <a:p>
                      <a:pPr>
                        <a:defRPr/>
                      </a:pPr>
                      <a:endParaRPr lang="zh-CN" altLang="en-US"/>
                    </a:p>
                  </p:txBody>
                </p:sp>
                <p:sp>
                  <p:nvSpPr>
                    <p:cNvPr id="324648" name="Freeform 40"/>
                    <p:cNvSpPr>
                      <a:spLocks/>
                    </p:cNvSpPr>
                    <p:nvPr/>
                  </p:nvSpPr>
                  <p:spPr bwMode="auto">
                    <a:xfrm>
                      <a:off x="1769" y="3542"/>
                      <a:ext cx="871" cy="49"/>
                    </a:xfrm>
                    <a:custGeom>
                      <a:avLst/>
                      <a:gdLst/>
                      <a:ahLst/>
                      <a:cxnLst>
                        <a:cxn ang="0">
                          <a:pos x="870" y="0"/>
                        </a:cxn>
                        <a:cxn ang="0">
                          <a:pos x="870" y="47"/>
                        </a:cxn>
                        <a:cxn ang="0">
                          <a:pos x="0" y="28"/>
                        </a:cxn>
                        <a:cxn ang="0">
                          <a:pos x="870" y="0"/>
                        </a:cxn>
                      </a:cxnLst>
                      <a:rect l="0" t="0" r="r" b="b"/>
                      <a:pathLst>
                        <a:path w="871" h="48">
                          <a:moveTo>
                            <a:pt x="870" y="0"/>
                          </a:moveTo>
                          <a:lnTo>
                            <a:pt x="870" y="47"/>
                          </a:lnTo>
                          <a:lnTo>
                            <a:pt x="0" y="28"/>
                          </a:lnTo>
                          <a:lnTo>
                            <a:pt x="870" y="0"/>
                          </a:lnTo>
                        </a:path>
                      </a:pathLst>
                    </a:custGeom>
                    <a:solidFill>
                      <a:srgbClr val="800000"/>
                    </a:solidFill>
                    <a:ln w="12700" cap="rnd" cmpd="sng">
                      <a:solidFill>
                        <a:srgbClr val="800000"/>
                      </a:solidFill>
                      <a:prstDash val="solid"/>
                      <a:round/>
                      <a:headEnd type="none" w="med" len="med"/>
                      <a:tailEnd type="none" w="med" len="med"/>
                    </a:ln>
                    <a:effectLst>
                      <a:outerShdw dist="107763" dir="2700000" algn="ctr" rotWithShape="0">
                        <a:schemeClr val="bg2"/>
                      </a:outerShdw>
                    </a:effectLst>
                  </p:spPr>
                  <p:txBody>
                    <a:bodyPr/>
                    <a:lstStyle/>
                    <a:p>
                      <a:pPr>
                        <a:defRPr/>
                      </a:pPr>
                      <a:endParaRPr lang="zh-CN" altLang="en-US"/>
                    </a:p>
                  </p:txBody>
                </p:sp>
                <p:sp>
                  <p:nvSpPr>
                    <p:cNvPr id="324649" name="Freeform 41"/>
                    <p:cNvSpPr>
                      <a:spLocks/>
                    </p:cNvSpPr>
                    <p:nvPr/>
                  </p:nvSpPr>
                  <p:spPr bwMode="auto">
                    <a:xfrm>
                      <a:off x="1769" y="3597"/>
                      <a:ext cx="871" cy="62"/>
                    </a:xfrm>
                    <a:custGeom>
                      <a:avLst/>
                      <a:gdLst/>
                      <a:ahLst/>
                      <a:cxnLst>
                        <a:cxn ang="0">
                          <a:pos x="870" y="15"/>
                        </a:cxn>
                        <a:cxn ang="0">
                          <a:pos x="870" y="62"/>
                        </a:cxn>
                        <a:cxn ang="0">
                          <a:pos x="0" y="0"/>
                        </a:cxn>
                        <a:cxn ang="0">
                          <a:pos x="870" y="15"/>
                        </a:cxn>
                      </a:cxnLst>
                      <a:rect l="0" t="0" r="r" b="b"/>
                      <a:pathLst>
                        <a:path w="871" h="63">
                          <a:moveTo>
                            <a:pt x="870" y="15"/>
                          </a:moveTo>
                          <a:lnTo>
                            <a:pt x="870" y="62"/>
                          </a:lnTo>
                          <a:lnTo>
                            <a:pt x="0" y="0"/>
                          </a:lnTo>
                          <a:lnTo>
                            <a:pt x="870" y="15"/>
                          </a:lnTo>
                        </a:path>
                      </a:pathLst>
                    </a:custGeom>
                    <a:solidFill>
                      <a:srgbClr val="800000"/>
                    </a:solidFill>
                    <a:ln w="12700" cap="rnd" cmpd="sng">
                      <a:solidFill>
                        <a:srgbClr val="800000"/>
                      </a:solidFill>
                      <a:prstDash val="solid"/>
                      <a:round/>
                      <a:headEnd type="none" w="med" len="med"/>
                      <a:tailEnd type="none" w="med" len="med"/>
                    </a:ln>
                    <a:effectLst>
                      <a:outerShdw dist="107763" dir="2700000" algn="ctr" rotWithShape="0">
                        <a:schemeClr val="bg2"/>
                      </a:outerShdw>
                    </a:effectLst>
                  </p:spPr>
                  <p:txBody>
                    <a:bodyPr/>
                    <a:lstStyle/>
                    <a:p>
                      <a:pPr>
                        <a:defRPr/>
                      </a:pPr>
                      <a:endParaRPr lang="zh-CN" altLang="en-US"/>
                    </a:p>
                  </p:txBody>
                </p:sp>
              </p:grpSp>
            </p:grpSp>
          </p:grpSp>
        </p:grpSp>
        <p:grpSp>
          <p:nvGrpSpPr>
            <p:cNvPr id="14" name="Group 42"/>
            <p:cNvGrpSpPr>
              <a:grpSpLocks/>
            </p:cNvGrpSpPr>
            <p:nvPr/>
          </p:nvGrpSpPr>
          <p:grpSpPr bwMode="auto">
            <a:xfrm>
              <a:off x="740" y="3524"/>
              <a:ext cx="655" cy="570"/>
              <a:chOff x="719" y="3429"/>
              <a:chExt cx="636" cy="554"/>
            </a:xfrm>
          </p:grpSpPr>
          <p:sp>
            <p:nvSpPr>
              <p:cNvPr id="324651" name="Oval 43"/>
              <p:cNvSpPr>
                <a:spLocks noChangeArrowheads="1"/>
              </p:cNvSpPr>
              <p:nvPr/>
            </p:nvSpPr>
            <p:spPr bwMode="auto">
              <a:xfrm>
                <a:off x="718" y="3429"/>
                <a:ext cx="636" cy="551"/>
              </a:xfrm>
              <a:prstGeom prst="ellipse">
                <a:avLst/>
              </a:prstGeom>
              <a:solidFill>
                <a:srgbClr val="000000"/>
              </a:solidFill>
              <a:ln w="12700">
                <a:solidFill>
                  <a:srgbClr val="000000"/>
                </a:solidFill>
                <a:round/>
                <a:headEnd/>
                <a:tailEnd/>
              </a:ln>
              <a:effectLst>
                <a:outerShdw dist="107763" dir="2700000" algn="ctr" rotWithShape="0">
                  <a:schemeClr val="bg2"/>
                </a:outerShdw>
              </a:effectLst>
            </p:spPr>
            <p:txBody>
              <a:bodyPr wrap="none" anchor="ctr"/>
              <a:lstStyle/>
              <a:p>
                <a:pPr>
                  <a:defRPr/>
                </a:pPr>
                <a:endParaRPr lang="zh-CN" altLang="en-US"/>
              </a:p>
            </p:txBody>
          </p:sp>
          <p:sp>
            <p:nvSpPr>
              <p:cNvPr id="324652" name="Freeform 44"/>
              <p:cNvSpPr>
                <a:spLocks/>
              </p:cNvSpPr>
              <p:nvPr/>
            </p:nvSpPr>
            <p:spPr bwMode="auto">
              <a:xfrm>
                <a:off x="972" y="3793"/>
                <a:ext cx="114" cy="122"/>
              </a:xfrm>
              <a:custGeom>
                <a:avLst/>
                <a:gdLst/>
                <a:ahLst/>
                <a:cxnLst>
                  <a:cxn ang="0">
                    <a:pos x="113" y="112"/>
                  </a:cxn>
                  <a:cxn ang="0">
                    <a:pos x="69" y="0"/>
                  </a:cxn>
                  <a:cxn ang="0">
                    <a:pos x="42" y="0"/>
                  </a:cxn>
                  <a:cxn ang="0">
                    <a:pos x="0" y="117"/>
                  </a:cxn>
                  <a:cxn ang="0">
                    <a:pos x="55" y="121"/>
                  </a:cxn>
                  <a:cxn ang="0">
                    <a:pos x="113" y="112"/>
                  </a:cxn>
                </a:cxnLst>
                <a:rect l="0" t="0" r="r" b="b"/>
                <a:pathLst>
                  <a:path w="114" h="122">
                    <a:moveTo>
                      <a:pt x="113" y="112"/>
                    </a:moveTo>
                    <a:lnTo>
                      <a:pt x="69" y="0"/>
                    </a:lnTo>
                    <a:lnTo>
                      <a:pt x="42" y="0"/>
                    </a:lnTo>
                    <a:lnTo>
                      <a:pt x="0" y="117"/>
                    </a:lnTo>
                    <a:lnTo>
                      <a:pt x="55" y="121"/>
                    </a:lnTo>
                    <a:lnTo>
                      <a:pt x="113" y="112"/>
                    </a:lnTo>
                  </a:path>
                </a:pathLst>
              </a:custGeom>
              <a:solidFill>
                <a:srgbClr val="FF0000"/>
              </a:solidFill>
              <a:ln w="12700"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pPr>
                  <a:defRPr/>
                </a:pPr>
                <a:endParaRPr lang="zh-CN" altLang="en-US"/>
              </a:p>
            </p:txBody>
          </p:sp>
          <p:sp>
            <p:nvSpPr>
              <p:cNvPr id="324653" name="Freeform 45"/>
              <p:cNvSpPr>
                <a:spLocks/>
              </p:cNvSpPr>
              <p:nvPr/>
            </p:nvSpPr>
            <p:spPr bwMode="auto">
              <a:xfrm>
                <a:off x="972" y="3503"/>
                <a:ext cx="116" cy="121"/>
              </a:xfrm>
              <a:custGeom>
                <a:avLst/>
                <a:gdLst/>
                <a:ahLst/>
                <a:cxnLst>
                  <a:cxn ang="0">
                    <a:pos x="115" y="9"/>
                  </a:cxn>
                  <a:cxn ang="0">
                    <a:pos x="69" y="120"/>
                  </a:cxn>
                  <a:cxn ang="0">
                    <a:pos x="43" y="120"/>
                  </a:cxn>
                  <a:cxn ang="0">
                    <a:pos x="0" y="5"/>
                  </a:cxn>
                  <a:cxn ang="0">
                    <a:pos x="56" y="0"/>
                  </a:cxn>
                  <a:cxn ang="0">
                    <a:pos x="115" y="9"/>
                  </a:cxn>
                </a:cxnLst>
                <a:rect l="0" t="0" r="r" b="b"/>
                <a:pathLst>
                  <a:path w="116" h="121">
                    <a:moveTo>
                      <a:pt x="115" y="9"/>
                    </a:moveTo>
                    <a:lnTo>
                      <a:pt x="69" y="120"/>
                    </a:lnTo>
                    <a:lnTo>
                      <a:pt x="43" y="120"/>
                    </a:lnTo>
                    <a:lnTo>
                      <a:pt x="0" y="5"/>
                    </a:lnTo>
                    <a:lnTo>
                      <a:pt x="56" y="0"/>
                    </a:lnTo>
                    <a:lnTo>
                      <a:pt x="115" y="9"/>
                    </a:lnTo>
                  </a:path>
                </a:pathLst>
              </a:custGeom>
              <a:solidFill>
                <a:srgbClr val="FF0000"/>
              </a:solidFill>
              <a:ln w="12700"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pPr>
                  <a:defRPr/>
                </a:pPr>
                <a:endParaRPr lang="zh-CN" altLang="en-US"/>
              </a:p>
            </p:txBody>
          </p:sp>
          <p:sp>
            <p:nvSpPr>
              <p:cNvPr id="324654" name="Freeform 46"/>
              <p:cNvSpPr>
                <a:spLocks/>
              </p:cNvSpPr>
              <p:nvPr/>
            </p:nvSpPr>
            <p:spPr bwMode="auto">
              <a:xfrm>
                <a:off x="798" y="3657"/>
                <a:ext cx="140" cy="97"/>
              </a:xfrm>
              <a:custGeom>
                <a:avLst/>
                <a:gdLst/>
                <a:ahLst/>
                <a:cxnLst>
                  <a:cxn ang="0">
                    <a:pos x="10" y="0"/>
                  </a:cxn>
                  <a:cxn ang="0">
                    <a:pos x="138" y="39"/>
                  </a:cxn>
                  <a:cxn ang="0">
                    <a:pos x="138" y="62"/>
                  </a:cxn>
                  <a:cxn ang="0">
                    <a:pos x="6" y="97"/>
                  </a:cxn>
                  <a:cxn ang="0">
                    <a:pos x="0" y="51"/>
                  </a:cxn>
                  <a:cxn ang="0">
                    <a:pos x="10" y="0"/>
                  </a:cxn>
                </a:cxnLst>
                <a:rect l="0" t="0" r="r" b="b"/>
                <a:pathLst>
                  <a:path w="139" h="98">
                    <a:moveTo>
                      <a:pt x="10" y="0"/>
                    </a:moveTo>
                    <a:lnTo>
                      <a:pt x="138" y="39"/>
                    </a:lnTo>
                    <a:lnTo>
                      <a:pt x="138" y="62"/>
                    </a:lnTo>
                    <a:lnTo>
                      <a:pt x="6" y="97"/>
                    </a:lnTo>
                    <a:lnTo>
                      <a:pt x="0" y="51"/>
                    </a:lnTo>
                    <a:lnTo>
                      <a:pt x="10" y="0"/>
                    </a:lnTo>
                  </a:path>
                </a:pathLst>
              </a:custGeom>
              <a:solidFill>
                <a:srgbClr val="FF0000"/>
              </a:solidFill>
              <a:ln w="12700"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pPr>
                  <a:defRPr/>
                </a:pPr>
                <a:endParaRPr lang="zh-CN" altLang="en-US"/>
              </a:p>
            </p:txBody>
          </p:sp>
          <p:sp>
            <p:nvSpPr>
              <p:cNvPr id="324655" name="Freeform 47"/>
              <p:cNvSpPr>
                <a:spLocks/>
              </p:cNvSpPr>
              <p:nvPr/>
            </p:nvSpPr>
            <p:spPr bwMode="auto">
              <a:xfrm>
                <a:off x="1129" y="3657"/>
                <a:ext cx="138" cy="97"/>
              </a:xfrm>
              <a:custGeom>
                <a:avLst/>
                <a:gdLst/>
                <a:ahLst/>
                <a:cxnLst>
                  <a:cxn ang="0">
                    <a:pos x="128" y="0"/>
                  </a:cxn>
                  <a:cxn ang="0">
                    <a:pos x="0" y="39"/>
                  </a:cxn>
                  <a:cxn ang="0">
                    <a:pos x="0" y="62"/>
                  </a:cxn>
                  <a:cxn ang="0">
                    <a:pos x="133" y="97"/>
                  </a:cxn>
                  <a:cxn ang="0">
                    <a:pos x="138" y="51"/>
                  </a:cxn>
                  <a:cxn ang="0">
                    <a:pos x="128" y="0"/>
                  </a:cxn>
                </a:cxnLst>
                <a:rect l="0" t="0" r="r" b="b"/>
                <a:pathLst>
                  <a:path w="139" h="98">
                    <a:moveTo>
                      <a:pt x="128" y="0"/>
                    </a:moveTo>
                    <a:lnTo>
                      <a:pt x="0" y="39"/>
                    </a:lnTo>
                    <a:lnTo>
                      <a:pt x="0" y="62"/>
                    </a:lnTo>
                    <a:lnTo>
                      <a:pt x="133" y="97"/>
                    </a:lnTo>
                    <a:lnTo>
                      <a:pt x="138" y="51"/>
                    </a:lnTo>
                    <a:lnTo>
                      <a:pt x="128" y="0"/>
                    </a:lnTo>
                  </a:path>
                </a:pathLst>
              </a:custGeom>
              <a:solidFill>
                <a:srgbClr val="FF0000"/>
              </a:solidFill>
              <a:ln w="12700"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pPr>
                  <a:defRPr/>
                </a:pPr>
                <a:endParaRPr lang="zh-CN" altLang="en-US"/>
              </a:p>
            </p:txBody>
          </p:sp>
          <p:sp>
            <p:nvSpPr>
              <p:cNvPr id="324656" name="Oval 48"/>
              <p:cNvSpPr>
                <a:spLocks noChangeArrowheads="1"/>
              </p:cNvSpPr>
              <p:nvPr/>
            </p:nvSpPr>
            <p:spPr bwMode="auto">
              <a:xfrm>
                <a:off x="810" y="3503"/>
                <a:ext cx="457" cy="397"/>
              </a:xfrm>
              <a:prstGeom prst="ellipse">
                <a:avLst/>
              </a:prstGeom>
              <a:noFill/>
              <a:ln w="25400">
                <a:solidFill>
                  <a:srgbClr val="FFFFFF"/>
                </a:solidFill>
                <a:round/>
                <a:headEnd/>
                <a:tailEnd/>
              </a:ln>
              <a:effectLst>
                <a:outerShdw dist="107763" dir="2700000" algn="ctr" rotWithShape="0">
                  <a:schemeClr val="bg2"/>
                </a:outerShdw>
              </a:effectLst>
            </p:spPr>
            <p:txBody>
              <a:bodyPr wrap="none" anchor="ctr"/>
              <a:lstStyle/>
              <a:p>
                <a:pPr>
                  <a:defRPr/>
                </a:pPr>
                <a:endParaRPr lang="zh-CN" altLang="en-US"/>
              </a:p>
            </p:txBody>
          </p:sp>
          <p:grpSp>
            <p:nvGrpSpPr>
              <p:cNvPr id="15" name="Group 49"/>
              <p:cNvGrpSpPr>
                <a:grpSpLocks/>
              </p:cNvGrpSpPr>
              <p:nvPr/>
            </p:nvGrpSpPr>
            <p:grpSpPr bwMode="auto">
              <a:xfrm>
                <a:off x="955" y="3629"/>
                <a:ext cx="167" cy="146"/>
                <a:chOff x="955" y="3629"/>
                <a:chExt cx="167" cy="146"/>
              </a:xfrm>
            </p:grpSpPr>
            <p:sp>
              <p:nvSpPr>
                <p:cNvPr id="324658" name="Oval 50"/>
                <p:cNvSpPr>
                  <a:spLocks noChangeArrowheads="1"/>
                </p:cNvSpPr>
                <p:nvPr/>
              </p:nvSpPr>
              <p:spPr bwMode="auto">
                <a:xfrm>
                  <a:off x="955" y="3631"/>
                  <a:ext cx="167" cy="142"/>
                </a:xfrm>
                <a:prstGeom prst="ellipse">
                  <a:avLst/>
                </a:prstGeom>
                <a:solidFill>
                  <a:srgbClr val="000000"/>
                </a:solidFill>
                <a:ln w="25400">
                  <a:solidFill>
                    <a:srgbClr val="FFFFFF"/>
                  </a:solidFill>
                  <a:round/>
                  <a:headEnd/>
                  <a:tailEnd/>
                </a:ln>
                <a:effectLst>
                  <a:outerShdw dist="107763" dir="2700000" algn="ctr" rotWithShape="0">
                    <a:schemeClr val="bg2"/>
                  </a:outerShdw>
                </a:effectLst>
              </p:spPr>
              <p:txBody>
                <a:bodyPr wrap="none" anchor="ctr"/>
                <a:lstStyle/>
                <a:p>
                  <a:pPr>
                    <a:defRPr/>
                  </a:pPr>
                  <a:endParaRPr lang="zh-CN" altLang="en-US"/>
                </a:p>
              </p:txBody>
            </p:sp>
            <p:sp>
              <p:nvSpPr>
                <p:cNvPr id="324659" name="Oval 51"/>
                <p:cNvSpPr>
                  <a:spLocks noChangeArrowheads="1"/>
                </p:cNvSpPr>
                <p:nvPr/>
              </p:nvSpPr>
              <p:spPr bwMode="auto">
                <a:xfrm>
                  <a:off x="994" y="3661"/>
                  <a:ext cx="94" cy="80"/>
                </a:xfrm>
                <a:prstGeom prst="ellipse">
                  <a:avLst/>
                </a:prstGeom>
                <a:solidFill>
                  <a:srgbClr val="000000"/>
                </a:solidFill>
                <a:ln w="25400">
                  <a:solidFill>
                    <a:srgbClr val="FFFFFF"/>
                  </a:solidFill>
                  <a:round/>
                  <a:headEnd/>
                  <a:tailEnd/>
                </a:ln>
                <a:effectLst>
                  <a:outerShdw dist="107763" dir="2700000" algn="ctr" rotWithShape="0">
                    <a:schemeClr val="bg2"/>
                  </a:outerShdw>
                </a:effectLst>
              </p:spPr>
              <p:txBody>
                <a:bodyPr wrap="none" anchor="ctr"/>
                <a:lstStyle/>
                <a:p>
                  <a:pPr>
                    <a:defRPr/>
                  </a:pPr>
                  <a:endParaRPr lang="zh-CN" altLang="en-US"/>
                </a:p>
              </p:txBody>
            </p:sp>
          </p:grpSp>
        </p:grpSp>
        <p:grpSp>
          <p:nvGrpSpPr>
            <p:cNvPr id="16" name="Group 52"/>
            <p:cNvGrpSpPr>
              <a:grpSpLocks/>
            </p:cNvGrpSpPr>
            <p:nvPr/>
          </p:nvGrpSpPr>
          <p:grpSpPr bwMode="auto">
            <a:xfrm>
              <a:off x="3237" y="3524"/>
              <a:ext cx="655" cy="570"/>
              <a:chOff x="3145" y="3429"/>
              <a:chExt cx="637" cy="554"/>
            </a:xfrm>
          </p:grpSpPr>
          <p:sp>
            <p:nvSpPr>
              <p:cNvPr id="324661" name="Oval 53"/>
              <p:cNvSpPr>
                <a:spLocks noChangeArrowheads="1"/>
              </p:cNvSpPr>
              <p:nvPr/>
            </p:nvSpPr>
            <p:spPr bwMode="auto">
              <a:xfrm>
                <a:off x="3146" y="3429"/>
                <a:ext cx="637" cy="551"/>
              </a:xfrm>
              <a:prstGeom prst="ellipse">
                <a:avLst/>
              </a:prstGeom>
              <a:solidFill>
                <a:srgbClr val="000000"/>
              </a:solidFill>
              <a:ln w="12700">
                <a:solidFill>
                  <a:srgbClr val="000000"/>
                </a:solidFill>
                <a:round/>
                <a:headEnd/>
                <a:tailEnd/>
              </a:ln>
              <a:effectLst>
                <a:outerShdw dist="107763" dir="2700000" algn="ctr" rotWithShape="0">
                  <a:schemeClr val="bg2"/>
                </a:outerShdw>
              </a:effectLst>
            </p:spPr>
            <p:txBody>
              <a:bodyPr wrap="none" anchor="ctr"/>
              <a:lstStyle/>
              <a:p>
                <a:pPr>
                  <a:defRPr/>
                </a:pPr>
                <a:endParaRPr lang="zh-CN" altLang="en-US"/>
              </a:p>
            </p:txBody>
          </p:sp>
          <p:sp>
            <p:nvSpPr>
              <p:cNvPr id="324662" name="Freeform 54"/>
              <p:cNvSpPr>
                <a:spLocks/>
              </p:cNvSpPr>
              <p:nvPr/>
            </p:nvSpPr>
            <p:spPr bwMode="auto">
              <a:xfrm>
                <a:off x="3398" y="3793"/>
                <a:ext cx="116" cy="122"/>
              </a:xfrm>
              <a:custGeom>
                <a:avLst/>
                <a:gdLst/>
                <a:ahLst/>
                <a:cxnLst>
                  <a:cxn ang="0">
                    <a:pos x="112" y="112"/>
                  </a:cxn>
                  <a:cxn ang="0">
                    <a:pos x="69" y="0"/>
                  </a:cxn>
                  <a:cxn ang="0">
                    <a:pos x="42" y="0"/>
                  </a:cxn>
                  <a:cxn ang="0">
                    <a:pos x="0" y="117"/>
                  </a:cxn>
                  <a:cxn ang="0">
                    <a:pos x="54" y="121"/>
                  </a:cxn>
                  <a:cxn ang="0">
                    <a:pos x="112" y="112"/>
                  </a:cxn>
                </a:cxnLst>
                <a:rect l="0" t="0" r="r" b="b"/>
                <a:pathLst>
                  <a:path w="113" h="122">
                    <a:moveTo>
                      <a:pt x="112" y="112"/>
                    </a:moveTo>
                    <a:lnTo>
                      <a:pt x="69" y="0"/>
                    </a:lnTo>
                    <a:lnTo>
                      <a:pt x="42" y="0"/>
                    </a:lnTo>
                    <a:lnTo>
                      <a:pt x="0" y="117"/>
                    </a:lnTo>
                    <a:lnTo>
                      <a:pt x="54" y="121"/>
                    </a:lnTo>
                    <a:lnTo>
                      <a:pt x="112" y="112"/>
                    </a:lnTo>
                  </a:path>
                </a:pathLst>
              </a:custGeom>
              <a:solidFill>
                <a:srgbClr val="FF0000"/>
              </a:solidFill>
              <a:ln w="12700"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pPr>
                  <a:defRPr/>
                </a:pPr>
                <a:endParaRPr lang="zh-CN" altLang="en-US"/>
              </a:p>
            </p:txBody>
          </p:sp>
          <p:sp>
            <p:nvSpPr>
              <p:cNvPr id="324663" name="Freeform 55"/>
              <p:cNvSpPr>
                <a:spLocks/>
              </p:cNvSpPr>
              <p:nvPr/>
            </p:nvSpPr>
            <p:spPr bwMode="auto">
              <a:xfrm>
                <a:off x="3402" y="3503"/>
                <a:ext cx="116" cy="121"/>
              </a:xfrm>
              <a:custGeom>
                <a:avLst/>
                <a:gdLst/>
                <a:ahLst/>
                <a:cxnLst>
                  <a:cxn ang="0">
                    <a:pos x="116" y="9"/>
                  </a:cxn>
                  <a:cxn ang="0">
                    <a:pos x="70" y="120"/>
                  </a:cxn>
                  <a:cxn ang="0">
                    <a:pos x="42" y="120"/>
                  </a:cxn>
                  <a:cxn ang="0">
                    <a:pos x="0" y="5"/>
                  </a:cxn>
                  <a:cxn ang="0">
                    <a:pos x="56" y="0"/>
                  </a:cxn>
                  <a:cxn ang="0">
                    <a:pos x="116" y="9"/>
                  </a:cxn>
                </a:cxnLst>
                <a:rect l="0" t="0" r="r" b="b"/>
                <a:pathLst>
                  <a:path w="117" h="121">
                    <a:moveTo>
                      <a:pt x="116" y="9"/>
                    </a:moveTo>
                    <a:lnTo>
                      <a:pt x="70" y="120"/>
                    </a:lnTo>
                    <a:lnTo>
                      <a:pt x="42" y="120"/>
                    </a:lnTo>
                    <a:lnTo>
                      <a:pt x="0" y="5"/>
                    </a:lnTo>
                    <a:lnTo>
                      <a:pt x="56" y="0"/>
                    </a:lnTo>
                    <a:lnTo>
                      <a:pt x="116" y="9"/>
                    </a:lnTo>
                  </a:path>
                </a:pathLst>
              </a:custGeom>
              <a:solidFill>
                <a:srgbClr val="FF0000"/>
              </a:solidFill>
              <a:ln w="12700"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pPr>
                  <a:defRPr/>
                </a:pPr>
                <a:endParaRPr lang="zh-CN" altLang="en-US"/>
              </a:p>
            </p:txBody>
          </p:sp>
          <p:sp>
            <p:nvSpPr>
              <p:cNvPr id="324664" name="Freeform 56"/>
              <p:cNvSpPr>
                <a:spLocks/>
              </p:cNvSpPr>
              <p:nvPr/>
            </p:nvSpPr>
            <p:spPr bwMode="auto">
              <a:xfrm>
                <a:off x="3226" y="3657"/>
                <a:ext cx="138" cy="97"/>
              </a:xfrm>
              <a:custGeom>
                <a:avLst/>
                <a:gdLst/>
                <a:ahLst/>
                <a:cxnLst>
                  <a:cxn ang="0">
                    <a:pos x="10" y="0"/>
                  </a:cxn>
                  <a:cxn ang="0">
                    <a:pos x="139" y="39"/>
                  </a:cxn>
                  <a:cxn ang="0">
                    <a:pos x="139" y="62"/>
                  </a:cxn>
                  <a:cxn ang="0">
                    <a:pos x="6" y="97"/>
                  </a:cxn>
                  <a:cxn ang="0">
                    <a:pos x="0" y="51"/>
                  </a:cxn>
                  <a:cxn ang="0">
                    <a:pos x="10" y="0"/>
                  </a:cxn>
                </a:cxnLst>
                <a:rect l="0" t="0" r="r" b="b"/>
                <a:pathLst>
                  <a:path w="140" h="98">
                    <a:moveTo>
                      <a:pt x="10" y="0"/>
                    </a:moveTo>
                    <a:lnTo>
                      <a:pt x="139" y="39"/>
                    </a:lnTo>
                    <a:lnTo>
                      <a:pt x="139" y="62"/>
                    </a:lnTo>
                    <a:lnTo>
                      <a:pt x="6" y="97"/>
                    </a:lnTo>
                    <a:lnTo>
                      <a:pt x="0" y="51"/>
                    </a:lnTo>
                    <a:lnTo>
                      <a:pt x="10" y="0"/>
                    </a:lnTo>
                  </a:path>
                </a:pathLst>
              </a:custGeom>
              <a:solidFill>
                <a:srgbClr val="FF0000"/>
              </a:solidFill>
              <a:ln w="12700"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pPr>
                  <a:defRPr/>
                </a:pPr>
                <a:endParaRPr lang="zh-CN" altLang="en-US"/>
              </a:p>
            </p:txBody>
          </p:sp>
          <p:sp>
            <p:nvSpPr>
              <p:cNvPr id="324665" name="Freeform 57"/>
              <p:cNvSpPr>
                <a:spLocks/>
              </p:cNvSpPr>
              <p:nvPr/>
            </p:nvSpPr>
            <p:spPr bwMode="auto">
              <a:xfrm>
                <a:off x="3555" y="3657"/>
                <a:ext cx="141" cy="97"/>
              </a:xfrm>
              <a:custGeom>
                <a:avLst/>
                <a:gdLst/>
                <a:ahLst/>
                <a:cxnLst>
                  <a:cxn ang="0">
                    <a:pos x="129" y="0"/>
                  </a:cxn>
                  <a:cxn ang="0">
                    <a:pos x="0" y="39"/>
                  </a:cxn>
                  <a:cxn ang="0">
                    <a:pos x="0" y="62"/>
                  </a:cxn>
                  <a:cxn ang="0">
                    <a:pos x="133" y="97"/>
                  </a:cxn>
                  <a:cxn ang="0">
                    <a:pos x="139" y="51"/>
                  </a:cxn>
                  <a:cxn ang="0">
                    <a:pos x="129" y="0"/>
                  </a:cxn>
                </a:cxnLst>
                <a:rect l="0" t="0" r="r" b="b"/>
                <a:pathLst>
                  <a:path w="140" h="98">
                    <a:moveTo>
                      <a:pt x="129" y="0"/>
                    </a:moveTo>
                    <a:lnTo>
                      <a:pt x="0" y="39"/>
                    </a:lnTo>
                    <a:lnTo>
                      <a:pt x="0" y="62"/>
                    </a:lnTo>
                    <a:lnTo>
                      <a:pt x="133" y="97"/>
                    </a:lnTo>
                    <a:lnTo>
                      <a:pt x="139" y="51"/>
                    </a:lnTo>
                    <a:lnTo>
                      <a:pt x="129" y="0"/>
                    </a:lnTo>
                  </a:path>
                </a:pathLst>
              </a:custGeom>
              <a:solidFill>
                <a:srgbClr val="FF0000"/>
              </a:solidFill>
              <a:ln w="12700" cap="rnd" cmpd="sng">
                <a:solidFill>
                  <a:srgbClr val="000000"/>
                </a:solidFill>
                <a:prstDash val="solid"/>
                <a:round/>
                <a:headEnd type="none" w="med" len="med"/>
                <a:tailEnd type="none" w="med" len="med"/>
              </a:ln>
              <a:effectLst>
                <a:outerShdw dist="107763" dir="2700000" algn="ctr" rotWithShape="0">
                  <a:schemeClr val="bg2"/>
                </a:outerShdw>
              </a:effectLst>
            </p:spPr>
            <p:txBody>
              <a:bodyPr/>
              <a:lstStyle/>
              <a:p>
                <a:pPr>
                  <a:defRPr/>
                </a:pPr>
                <a:endParaRPr lang="zh-CN" altLang="en-US"/>
              </a:p>
            </p:txBody>
          </p:sp>
          <p:sp>
            <p:nvSpPr>
              <p:cNvPr id="324666" name="Oval 58"/>
              <p:cNvSpPr>
                <a:spLocks noChangeArrowheads="1"/>
              </p:cNvSpPr>
              <p:nvPr/>
            </p:nvSpPr>
            <p:spPr bwMode="auto">
              <a:xfrm>
                <a:off x="3238" y="3503"/>
                <a:ext cx="458" cy="397"/>
              </a:xfrm>
              <a:prstGeom prst="ellipse">
                <a:avLst/>
              </a:prstGeom>
              <a:noFill/>
              <a:ln w="25400">
                <a:solidFill>
                  <a:srgbClr val="FFFFFF"/>
                </a:solidFill>
                <a:round/>
                <a:headEnd/>
                <a:tailEnd/>
              </a:ln>
              <a:effectLst>
                <a:outerShdw dist="107763" dir="2700000" algn="ctr" rotWithShape="0">
                  <a:schemeClr val="bg2"/>
                </a:outerShdw>
              </a:effectLst>
            </p:spPr>
            <p:txBody>
              <a:bodyPr wrap="none" anchor="ctr"/>
              <a:lstStyle/>
              <a:p>
                <a:pPr>
                  <a:defRPr/>
                </a:pPr>
                <a:endParaRPr lang="zh-CN" altLang="en-US"/>
              </a:p>
            </p:txBody>
          </p:sp>
          <p:grpSp>
            <p:nvGrpSpPr>
              <p:cNvPr id="17" name="Group 59"/>
              <p:cNvGrpSpPr>
                <a:grpSpLocks/>
              </p:cNvGrpSpPr>
              <p:nvPr/>
            </p:nvGrpSpPr>
            <p:grpSpPr bwMode="auto">
              <a:xfrm>
                <a:off x="3380" y="3629"/>
                <a:ext cx="169" cy="146"/>
                <a:chOff x="3380" y="3629"/>
                <a:chExt cx="169" cy="146"/>
              </a:xfrm>
            </p:grpSpPr>
            <p:sp>
              <p:nvSpPr>
                <p:cNvPr id="324668" name="Oval 60"/>
                <p:cNvSpPr>
                  <a:spLocks noChangeArrowheads="1"/>
                </p:cNvSpPr>
                <p:nvPr/>
              </p:nvSpPr>
              <p:spPr bwMode="auto">
                <a:xfrm>
                  <a:off x="3381" y="3631"/>
                  <a:ext cx="174" cy="142"/>
                </a:xfrm>
                <a:prstGeom prst="ellipse">
                  <a:avLst/>
                </a:prstGeom>
                <a:solidFill>
                  <a:srgbClr val="000000"/>
                </a:solidFill>
                <a:ln w="25400">
                  <a:solidFill>
                    <a:srgbClr val="FFFFFF"/>
                  </a:solidFill>
                  <a:round/>
                  <a:headEnd/>
                  <a:tailEnd/>
                </a:ln>
                <a:effectLst>
                  <a:outerShdw dist="107763" dir="2700000" algn="ctr" rotWithShape="0">
                    <a:schemeClr val="bg2"/>
                  </a:outerShdw>
                </a:effectLst>
              </p:spPr>
              <p:txBody>
                <a:bodyPr wrap="none" anchor="ctr"/>
                <a:lstStyle/>
                <a:p>
                  <a:pPr>
                    <a:defRPr/>
                  </a:pPr>
                  <a:endParaRPr lang="zh-CN" altLang="en-US"/>
                </a:p>
              </p:txBody>
            </p:sp>
            <p:sp>
              <p:nvSpPr>
                <p:cNvPr id="324669" name="Oval 61"/>
                <p:cNvSpPr>
                  <a:spLocks noChangeArrowheads="1"/>
                </p:cNvSpPr>
                <p:nvPr/>
              </p:nvSpPr>
              <p:spPr bwMode="auto">
                <a:xfrm>
                  <a:off x="3422" y="3661"/>
                  <a:ext cx="94" cy="80"/>
                </a:xfrm>
                <a:prstGeom prst="ellipse">
                  <a:avLst/>
                </a:prstGeom>
                <a:solidFill>
                  <a:srgbClr val="000000"/>
                </a:solidFill>
                <a:ln w="25400">
                  <a:solidFill>
                    <a:srgbClr val="FFFFFF"/>
                  </a:solidFill>
                  <a:round/>
                  <a:headEnd/>
                  <a:tailEnd/>
                </a:ln>
                <a:effectLst>
                  <a:outerShdw dist="107763" dir="2700000" algn="ctr" rotWithShape="0">
                    <a:schemeClr val="bg2"/>
                  </a:outerShdw>
                </a:effectLst>
              </p:spPr>
              <p:txBody>
                <a:bodyPr wrap="none" anchor="ctr"/>
                <a:lstStyle/>
                <a:p>
                  <a:pPr>
                    <a:defRPr/>
                  </a:pPr>
                  <a:endParaRPr lang="zh-CN" altLang="en-US"/>
                </a:p>
              </p:txBody>
            </p:sp>
          </p:grpSp>
        </p:grpSp>
      </p:grpSp>
      <p:graphicFrame>
        <p:nvGraphicFramePr>
          <p:cNvPr id="5122" name="Object 2">
            <a:hlinkClick r:id="" action="ppaction://ole?verb=0"/>
          </p:cNvPr>
          <p:cNvGraphicFramePr>
            <a:graphicFrameLocks/>
          </p:cNvGraphicFramePr>
          <p:nvPr/>
        </p:nvGraphicFramePr>
        <p:xfrm>
          <a:off x="247650" y="2854325"/>
          <a:ext cx="1506538" cy="1341438"/>
        </p:xfrm>
        <a:graphic>
          <a:graphicData uri="http://schemas.openxmlformats.org/presentationml/2006/ole">
            <mc:AlternateContent xmlns:mc="http://schemas.openxmlformats.org/markup-compatibility/2006">
              <mc:Choice xmlns:v="urn:schemas-microsoft-com:vml" Requires="v">
                <p:oleObj spid="_x0000_s594972" name="Clip" r:id="rId3" imgW="4518000" imgH="3313080" progId="">
                  <p:embed/>
                </p:oleObj>
              </mc:Choice>
              <mc:Fallback>
                <p:oleObj name="Clip" r:id="rId3" imgW="4518000" imgH="3313080" progId="">
                  <p:embed/>
                  <p:pic>
                    <p:nvPicPr>
                      <p:cNvPr id="5122" name="Object 2">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 y="2854325"/>
                        <a:ext cx="1506538" cy="1341438"/>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324671" name="Rectangle 63"/>
          <p:cNvSpPr>
            <a:spLocks noChangeArrowheads="1"/>
          </p:cNvSpPr>
          <p:nvPr/>
        </p:nvSpPr>
        <p:spPr bwMode="auto">
          <a:xfrm>
            <a:off x="5627688" y="2927350"/>
            <a:ext cx="1682750" cy="1819275"/>
          </a:xfrm>
          <a:prstGeom prst="rect">
            <a:avLst/>
          </a:prstGeom>
          <a:gradFill rotWithShape="0">
            <a:gsLst>
              <a:gs pos="0">
                <a:srgbClr val="C0FEF9"/>
              </a:gs>
              <a:gs pos="100000">
                <a:srgbClr val="C0FEF9">
                  <a:gamma/>
                  <a:shade val="29804"/>
                  <a:invGamma/>
                </a:srgbClr>
              </a:gs>
            </a:gsLst>
            <a:path path="rect">
              <a:fillToRect r="100000" b="100000"/>
            </a:path>
          </a:gradFill>
          <a:ln w="12700">
            <a:solidFill>
              <a:schemeClr val="bg1"/>
            </a:solidFill>
            <a:miter lim="800000"/>
            <a:headEnd/>
            <a:tailEnd/>
          </a:ln>
          <a:effectLst>
            <a:outerShdw dist="107763" dir="2700000" algn="ctr" rotWithShape="0">
              <a:schemeClr val="bg2"/>
            </a:outerShdw>
          </a:effectLst>
        </p:spPr>
        <p:txBody>
          <a:bodyPr wrap="none" lIns="93067" tIns="45717" rIns="93067" bIns="45717">
            <a:spAutoFit/>
          </a:bodyPr>
          <a:lstStyle/>
          <a:p>
            <a:pPr>
              <a:defRPr/>
            </a:pPr>
            <a:endParaRPr lang="zh-CN" altLang="en-US"/>
          </a:p>
        </p:txBody>
      </p:sp>
      <p:grpSp>
        <p:nvGrpSpPr>
          <p:cNvPr id="18" name="Group 64"/>
          <p:cNvGrpSpPr>
            <a:grpSpLocks/>
          </p:cNvGrpSpPr>
          <p:nvPr/>
        </p:nvGrpSpPr>
        <p:grpSpPr bwMode="auto">
          <a:xfrm>
            <a:off x="5627688" y="2817813"/>
            <a:ext cx="1597025" cy="1766887"/>
            <a:chOff x="3606" y="1792"/>
            <a:chExt cx="1006" cy="1113"/>
          </a:xfrm>
        </p:grpSpPr>
        <p:grpSp>
          <p:nvGrpSpPr>
            <p:cNvPr id="19" name="Group 65"/>
            <p:cNvGrpSpPr>
              <a:grpSpLocks/>
            </p:cNvGrpSpPr>
            <p:nvPr/>
          </p:nvGrpSpPr>
          <p:grpSpPr bwMode="auto">
            <a:xfrm>
              <a:off x="3739" y="1792"/>
              <a:ext cx="873" cy="1113"/>
              <a:chOff x="3739" y="1792"/>
              <a:chExt cx="873" cy="1113"/>
            </a:xfrm>
          </p:grpSpPr>
          <p:sp>
            <p:nvSpPr>
              <p:cNvPr id="324674" name="Freeform 66"/>
              <p:cNvSpPr>
                <a:spLocks/>
              </p:cNvSpPr>
              <p:nvPr/>
            </p:nvSpPr>
            <p:spPr bwMode="auto">
              <a:xfrm>
                <a:off x="3739" y="1827"/>
                <a:ext cx="873" cy="999"/>
              </a:xfrm>
              <a:custGeom>
                <a:avLst/>
                <a:gdLst/>
                <a:ahLst/>
                <a:cxnLst>
                  <a:cxn ang="0">
                    <a:pos x="546" y="19"/>
                  </a:cxn>
                  <a:cxn ang="0">
                    <a:pos x="646" y="73"/>
                  </a:cxn>
                  <a:cxn ang="0">
                    <a:pos x="731" y="145"/>
                  </a:cxn>
                  <a:cxn ang="0">
                    <a:pos x="798" y="231"/>
                  </a:cxn>
                  <a:cxn ang="0">
                    <a:pos x="845" y="328"/>
                  </a:cxn>
                  <a:cxn ang="0">
                    <a:pos x="869" y="432"/>
                  </a:cxn>
                  <a:cxn ang="0">
                    <a:pos x="869" y="540"/>
                  </a:cxn>
                  <a:cxn ang="0">
                    <a:pos x="845" y="645"/>
                  </a:cxn>
                  <a:cxn ang="0">
                    <a:pos x="798" y="742"/>
                  </a:cxn>
                  <a:cxn ang="0">
                    <a:pos x="731" y="828"/>
                  </a:cxn>
                  <a:cxn ang="0">
                    <a:pos x="646" y="901"/>
                  </a:cxn>
                  <a:cxn ang="0">
                    <a:pos x="546" y="954"/>
                  </a:cxn>
                  <a:cxn ang="0">
                    <a:pos x="437" y="987"/>
                  </a:cxn>
                  <a:cxn ang="0">
                    <a:pos x="323" y="998"/>
                  </a:cxn>
                  <a:cxn ang="0">
                    <a:pos x="208" y="987"/>
                  </a:cxn>
                  <a:cxn ang="0">
                    <a:pos x="100" y="954"/>
                  </a:cxn>
                  <a:cxn ang="0">
                    <a:pos x="0" y="901"/>
                  </a:cxn>
                  <a:cxn ang="0">
                    <a:pos x="76" y="886"/>
                  </a:cxn>
                  <a:cxn ang="0">
                    <a:pos x="170" y="925"/>
                  </a:cxn>
                  <a:cxn ang="0">
                    <a:pos x="270" y="945"/>
                  </a:cxn>
                  <a:cxn ang="0">
                    <a:pos x="374" y="945"/>
                  </a:cxn>
                  <a:cxn ang="0">
                    <a:pos x="476" y="925"/>
                  </a:cxn>
                  <a:cxn ang="0">
                    <a:pos x="571" y="886"/>
                  </a:cxn>
                  <a:cxn ang="0">
                    <a:pos x="654" y="830"/>
                  </a:cxn>
                  <a:cxn ang="0">
                    <a:pos x="723" y="758"/>
                  </a:cxn>
                  <a:cxn ang="0">
                    <a:pos x="776" y="674"/>
                  </a:cxn>
                  <a:cxn ang="0">
                    <a:pos x="807" y="582"/>
                  </a:cxn>
                  <a:cxn ang="0">
                    <a:pos x="818" y="486"/>
                  </a:cxn>
                  <a:cxn ang="0">
                    <a:pos x="807" y="390"/>
                  </a:cxn>
                  <a:cxn ang="0">
                    <a:pos x="776" y="299"/>
                  </a:cxn>
                  <a:cxn ang="0">
                    <a:pos x="723" y="215"/>
                  </a:cxn>
                  <a:cxn ang="0">
                    <a:pos x="654" y="143"/>
                  </a:cxn>
                  <a:cxn ang="0">
                    <a:pos x="571" y="87"/>
                  </a:cxn>
                  <a:cxn ang="0">
                    <a:pos x="476" y="48"/>
                  </a:cxn>
                  <a:cxn ang="0">
                    <a:pos x="492" y="0"/>
                  </a:cxn>
                </a:cxnLst>
                <a:rect l="0" t="0" r="r" b="b"/>
                <a:pathLst>
                  <a:path w="873" h="999">
                    <a:moveTo>
                      <a:pt x="492" y="0"/>
                    </a:moveTo>
                    <a:lnTo>
                      <a:pt x="546" y="19"/>
                    </a:lnTo>
                    <a:lnTo>
                      <a:pt x="598" y="44"/>
                    </a:lnTo>
                    <a:lnTo>
                      <a:pt x="646" y="73"/>
                    </a:lnTo>
                    <a:lnTo>
                      <a:pt x="691" y="106"/>
                    </a:lnTo>
                    <a:lnTo>
                      <a:pt x="731" y="145"/>
                    </a:lnTo>
                    <a:lnTo>
                      <a:pt x="767" y="186"/>
                    </a:lnTo>
                    <a:lnTo>
                      <a:pt x="798" y="231"/>
                    </a:lnTo>
                    <a:lnTo>
                      <a:pt x="825" y="278"/>
                    </a:lnTo>
                    <a:lnTo>
                      <a:pt x="845" y="328"/>
                    </a:lnTo>
                    <a:lnTo>
                      <a:pt x="860" y="380"/>
                    </a:lnTo>
                    <a:lnTo>
                      <a:pt x="869" y="432"/>
                    </a:lnTo>
                    <a:lnTo>
                      <a:pt x="872" y="486"/>
                    </a:lnTo>
                    <a:lnTo>
                      <a:pt x="869" y="540"/>
                    </a:lnTo>
                    <a:lnTo>
                      <a:pt x="860" y="593"/>
                    </a:lnTo>
                    <a:lnTo>
                      <a:pt x="845" y="645"/>
                    </a:lnTo>
                    <a:lnTo>
                      <a:pt x="825" y="694"/>
                    </a:lnTo>
                    <a:lnTo>
                      <a:pt x="798" y="742"/>
                    </a:lnTo>
                    <a:lnTo>
                      <a:pt x="767" y="787"/>
                    </a:lnTo>
                    <a:lnTo>
                      <a:pt x="731" y="828"/>
                    </a:lnTo>
                    <a:lnTo>
                      <a:pt x="691" y="867"/>
                    </a:lnTo>
                    <a:lnTo>
                      <a:pt x="646" y="901"/>
                    </a:lnTo>
                    <a:lnTo>
                      <a:pt x="598" y="929"/>
                    </a:lnTo>
                    <a:lnTo>
                      <a:pt x="546" y="954"/>
                    </a:lnTo>
                    <a:lnTo>
                      <a:pt x="492" y="973"/>
                    </a:lnTo>
                    <a:lnTo>
                      <a:pt x="437" y="987"/>
                    </a:lnTo>
                    <a:lnTo>
                      <a:pt x="380" y="995"/>
                    </a:lnTo>
                    <a:lnTo>
                      <a:pt x="323" y="998"/>
                    </a:lnTo>
                    <a:lnTo>
                      <a:pt x="265" y="995"/>
                    </a:lnTo>
                    <a:lnTo>
                      <a:pt x="208" y="987"/>
                    </a:lnTo>
                    <a:lnTo>
                      <a:pt x="153" y="973"/>
                    </a:lnTo>
                    <a:lnTo>
                      <a:pt x="100" y="954"/>
                    </a:lnTo>
                    <a:lnTo>
                      <a:pt x="49" y="929"/>
                    </a:lnTo>
                    <a:lnTo>
                      <a:pt x="0" y="901"/>
                    </a:lnTo>
                    <a:lnTo>
                      <a:pt x="31" y="860"/>
                    </a:lnTo>
                    <a:lnTo>
                      <a:pt x="76" y="886"/>
                    </a:lnTo>
                    <a:lnTo>
                      <a:pt x="122" y="908"/>
                    </a:lnTo>
                    <a:lnTo>
                      <a:pt x="170" y="925"/>
                    </a:lnTo>
                    <a:lnTo>
                      <a:pt x="220" y="938"/>
                    </a:lnTo>
                    <a:lnTo>
                      <a:pt x="270" y="945"/>
                    </a:lnTo>
                    <a:lnTo>
                      <a:pt x="323" y="948"/>
                    </a:lnTo>
                    <a:lnTo>
                      <a:pt x="374" y="945"/>
                    </a:lnTo>
                    <a:lnTo>
                      <a:pt x="426" y="938"/>
                    </a:lnTo>
                    <a:lnTo>
                      <a:pt x="476" y="925"/>
                    </a:lnTo>
                    <a:lnTo>
                      <a:pt x="525" y="908"/>
                    </a:lnTo>
                    <a:lnTo>
                      <a:pt x="571" y="886"/>
                    </a:lnTo>
                    <a:lnTo>
                      <a:pt x="614" y="860"/>
                    </a:lnTo>
                    <a:lnTo>
                      <a:pt x="654" y="830"/>
                    </a:lnTo>
                    <a:lnTo>
                      <a:pt x="691" y="796"/>
                    </a:lnTo>
                    <a:lnTo>
                      <a:pt x="723" y="758"/>
                    </a:lnTo>
                    <a:lnTo>
                      <a:pt x="752" y="716"/>
                    </a:lnTo>
                    <a:lnTo>
                      <a:pt x="776" y="674"/>
                    </a:lnTo>
                    <a:lnTo>
                      <a:pt x="795" y="630"/>
                    </a:lnTo>
                    <a:lnTo>
                      <a:pt x="807" y="582"/>
                    </a:lnTo>
                    <a:lnTo>
                      <a:pt x="815" y="534"/>
                    </a:lnTo>
                    <a:lnTo>
                      <a:pt x="818" y="486"/>
                    </a:lnTo>
                    <a:lnTo>
                      <a:pt x="815" y="437"/>
                    </a:lnTo>
                    <a:lnTo>
                      <a:pt x="807" y="390"/>
                    </a:lnTo>
                    <a:lnTo>
                      <a:pt x="795" y="343"/>
                    </a:lnTo>
                    <a:lnTo>
                      <a:pt x="776" y="299"/>
                    </a:lnTo>
                    <a:lnTo>
                      <a:pt x="752" y="255"/>
                    </a:lnTo>
                    <a:lnTo>
                      <a:pt x="723" y="215"/>
                    </a:lnTo>
                    <a:lnTo>
                      <a:pt x="691" y="177"/>
                    </a:lnTo>
                    <a:lnTo>
                      <a:pt x="654" y="143"/>
                    </a:lnTo>
                    <a:lnTo>
                      <a:pt x="614" y="113"/>
                    </a:lnTo>
                    <a:lnTo>
                      <a:pt x="571" y="87"/>
                    </a:lnTo>
                    <a:lnTo>
                      <a:pt x="525" y="64"/>
                    </a:lnTo>
                    <a:lnTo>
                      <a:pt x="476" y="48"/>
                    </a:lnTo>
                    <a:lnTo>
                      <a:pt x="477" y="44"/>
                    </a:lnTo>
                    <a:lnTo>
                      <a:pt x="492" y="0"/>
                    </a:lnTo>
                  </a:path>
                </a:pathLst>
              </a:custGeom>
              <a:gradFill rotWithShape="0">
                <a:gsLst>
                  <a:gs pos="0">
                    <a:srgbClr val="F6BF69">
                      <a:gamma/>
                      <a:tint val="50196"/>
                      <a:invGamma/>
                    </a:srgbClr>
                  </a:gs>
                  <a:gs pos="100000">
                    <a:srgbClr val="F6BF69"/>
                  </a:gs>
                </a:gsLst>
                <a:lin ang="5400000" scaled="1"/>
              </a:gradFill>
              <a:ln w="76200" cap="rnd" cmpd="sng">
                <a:noFill/>
                <a:prstDash val="solid"/>
                <a:round/>
                <a:headEnd type="none" w="med" len="med"/>
                <a:tailEnd type="none" w="med" len="med"/>
              </a:ln>
              <a:effectLst>
                <a:outerShdw dist="107763" dir="2700000" algn="ctr" rotWithShape="0">
                  <a:schemeClr val="bg2"/>
                </a:outerShdw>
              </a:effectLst>
            </p:spPr>
            <p:txBody>
              <a:bodyPr wrap="none" lIns="93067" tIns="45717" rIns="93067" bIns="45717">
                <a:spAutoFit/>
              </a:bodyPr>
              <a:lstStyle/>
              <a:p>
                <a:pPr>
                  <a:defRPr/>
                </a:pPr>
                <a:endParaRPr lang="zh-CN" altLang="en-US"/>
              </a:p>
            </p:txBody>
          </p:sp>
          <p:sp>
            <p:nvSpPr>
              <p:cNvPr id="324675" name="Line 67"/>
              <p:cNvSpPr>
                <a:spLocks noChangeShapeType="1"/>
              </p:cNvSpPr>
              <p:nvPr/>
            </p:nvSpPr>
            <p:spPr bwMode="auto">
              <a:xfrm flipV="1">
                <a:off x="3767" y="2661"/>
                <a:ext cx="72" cy="162"/>
              </a:xfrm>
              <a:prstGeom prst="line">
                <a:avLst/>
              </a:prstGeom>
              <a:noFill/>
              <a:ln w="25400">
                <a:solidFill>
                  <a:schemeClr val="tx2"/>
                </a:solidFill>
                <a:round/>
                <a:headEnd/>
                <a:tailEnd/>
              </a:ln>
              <a:effectLst>
                <a:outerShdw dist="107763" dir="2700000" algn="ctr" rotWithShape="0">
                  <a:schemeClr val="bg2"/>
                </a:outerShdw>
              </a:effectLst>
            </p:spPr>
            <p:txBody>
              <a:bodyPr wrap="none" lIns="93067" tIns="45717" rIns="93067" bIns="45717">
                <a:spAutoFit/>
              </a:bodyPr>
              <a:lstStyle/>
              <a:p>
                <a:pPr>
                  <a:defRPr/>
                </a:pPr>
                <a:endParaRPr lang="zh-CN" altLang="en-US">
                  <a:latin typeface="Arial" charset="0"/>
                </a:endParaRPr>
              </a:p>
            </p:txBody>
          </p:sp>
          <p:sp>
            <p:nvSpPr>
              <p:cNvPr id="324676" name="Line 68"/>
              <p:cNvSpPr>
                <a:spLocks noChangeShapeType="1"/>
              </p:cNvSpPr>
              <p:nvPr/>
            </p:nvSpPr>
            <p:spPr bwMode="auto">
              <a:xfrm flipV="1">
                <a:off x="4256" y="1886"/>
                <a:ext cx="8" cy="62"/>
              </a:xfrm>
              <a:prstGeom prst="line">
                <a:avLst/>
              </a:prstGeom>
              <a:noFill/>
              <a:ln w="25400">
                <a:solidFill>
                  <a:schemeClr val="folHlink"/>
                </a:solidFill>
                <a:round/>
                <a:headEnd/>
                <a:tailEnd/>
              </a:ln>
              <a:effectLst>
                <a:outerShdw dist="107763" dir="2700000" algn="ctr" rotWithShape="0">
                  <a:schemeClr val="bg2"/>
                </a:outerShdw>
              </a:effectLst>
            </p:spPr>
            <p:txBody>
              <a:bodyPr wrap="none" lIns="93067" tIns="45717" rIns="93067" bIns="45717">
                <a:spAutoFit/>
              </a:bodyPr>
              <a:lstStyle/>
              <a:p>
                <a:pPr>
                  <a:defRPr/>
                </a:pPr>
                <a:endParaRPr lang="zh-CN" altLang="en-US">
                  <a:latin typeface="Arial" charset="0"/>
                </a:endParaRPr>
              </a:p>
            </p:txBody>
          </p:sp>
          <p:sp>
            <p:nvSpPr>
              <p:cNvPr id="324677" name="Freeform 69"/>
              <p:cNvSpPr>
                <a:spLocks/>
              </p:cNvSpPr>
              <p:nvPr/>
            </p:nvSpPr>
            <p:spPr bwMode="auto">
              <a:xfrm>
                <a:off x="3839" y="2818"/>
                <a:ext cx="510" cy="87"/>
              </a:xfrm>
              <a:custGeom>
                <a:avLst/>
                <a:gdLst/>
                <a:ahLst/>
                <a:cxnLst>
                  <a:cxn ang="0">
                    <a:pos x="2" y="55"/>
                  </a:cxn>
                  <a:cxn ang="0">
                    <a:pos x="12" y="45"/>
                  </a:cxn>
                  <a:cxn ang="0">
                    <a:pos x="27" y="37"/>
                  </a:cxn>
                  <a:cxn ang="0">
                    <a:pos x="54" y="24"/>
                  </a:cxn>
                  <a:cxn ang="0">
                    <a:pos x="85" y="17"/>
                  </a:cxn>
                  <a:cxn ang="0">
                    <a:pos x="114" y="11"/>
                  </a:cxn>
                  <a:cxn ang="0">
                    <a:pos x="153" y="5"/>
                  </a:cxn>
                  <a:cxn ang="0">
                    <a:pos x="190" y="2"/>
                  </a:cxn>
                  <a:cxn ang="0">
                    <a:pos x="234" y="0"/>
                  </a:cxn>
                  <a:cxn ang="0">
                    <a:pos x="288" y="1"/>
                  </a:cxn>
                  <a:cxn ang="0">
                    <a:pos x="343" y="3"/>
                  </a:cxn>
                  <a:cxn ang="0">
                    <a:pos x="383" y="8"/>
                  </a:cxn>
                  <a:cxn ang="0">
                    <a:pos x="424" y="15"/>
                  </a:cxn>
                  <a:cxn ang="0">
                    <a:pos x="463" y="27"/>
                  </a:cxn>
                  <a:cxn ang="0">
                    <a:pos x="484" y="37"/>
                  </a:cxn>
                  <a:cxn ang="0">
                    <a:pos x="497" y="46"/>
                  </a:cxn>
                  <a:cxn ang="0">
                    <a:pos x="509" y="61"/>
                  </a:cxn>
                  <a:cxn ang="0">
                    <a:pos x="488" y="69"/>
                  </a:cxn>
                  <a:cxn ang="0">
                    <a:pos x="453" y="75"/>
                  </a:cxn>
                  <a:cxn ang="0">
                    <a:pos x="410" y="80"/>
                  </a:cxn>
                  <a:cxn ang="0">
                    <a:pos x="368" y="84"/>
                  </a:cxn>
                  <a:cxn ang="0">
                    <a:pos x="319" y="85"/>
                  </a:cxn>
                  <a:cxn ang="0">
                    <a:pos x="265" y="86"/>
                  </a:cxn>
                  <a:cxn ang="0">
                    <a:pos x="213" y="86"/>
                  </a:cxn>
                  <a:cxn ang="0">
                    <a:pos x="159" y="85"/>
                  </a:cxn>
                  <a:cxn ang="0">
                    <a:pos x="99" y="81"/>
                  </a:cxn>
                  <a:cxn ang="0">
                    <a:pos x="52" y="76"/>
                  </a:cxn>
                  <a:cxn ang="0">
                    <a:pos x="12" y="68"/>
                  </a:cxn>
                  <a:cxn ang="0">
                    <a:pos x="0" y="62"/>
                  </a:cxn>
                  <a:cxn ang="0">
                    <a:pos x="2" y="55"/>
                  </a:cxn>
                </a:cxnLst>
                <a:rect l="0" t="0" r="r" b="b"/>
                <a:pathLst>
                  <a:path w="510" h="87">
                    <a:moveTo>
                      <a:pt x="2" y="55"/>
                    </a:moveTo>
                    <a:lnTo>
                      <a:pt x="12" y="45"/>
                    </a:lnTo>
                    <a:lnTo>
                      <a:pt x="27" y="37"/>
                    </a:lnTo>
                    <a:lnTo>
                      <a:pt x="54" y="24"/>
                    </a:lnTo>
                    <a:lnTo>
                      <a:pt x="85" y="17"/>
                    </a:lnTo>
                    <a:lnTo>
                      <a:pt x="114" y="11"/>
                    </a:lnTo>
                    <a:lnTo>
                      <a:pt x="153" y="5"/>
                    </a:lnTo>
                    <a:lnTo>
                      <a:pt x="190" y="2"/>
                    </a:lnTo>
                    <a:lnTo>
                      <a:pt x="234" y="0"/>
                    </a:lnTo>
                    <a:lnTo>
                      <a:pt x="288" y="1"/>
                    </a:lnTo>
                    <a:lnTo>
                      <a:pt x="343" y="3"/>
                    </a:lnTo>
                    <a:lnTo>
                      <a:pt x="383" y="8"/>
                    </a:lnTo>
                    <a:lnTo>
                      <a:pt x="424" y="15"/>
                    </a:lnTo>
                    <a:lnTo>
                      <a:pt x="463" y="27"/>
                    </a:lnTo>
                    <a:lnTo>
                      <a:pt x="484" y="37"/>
                    </a:lnTo>
                    <a:lnTo>
                      <a:pt x="497" y="46"/>
                    </a:lnTo>
                    <a:lnTo>
                      <a:pt x="509" y="61"/>
                    </a:lnTo>
                    <a:lnTo>
                      <a:pt x="488" y="69"/>
                    </a:lnTo>
                    <a:lnTo>
                      <a:pt x="453" y="75"/>
                    </a:lnTo>
                    <a:lnTo>
                      <a:pt x="410" y="80"/>
                    </a:lnTo>
                    <a:lnTo>
                      <a:pt x="368" y="84"/>
                    </a:lnTo>
                    <a:lnTo>
                      <a:pt x="319" y="85"/>
                    </a:lnTo>
                    <a:lnTo>
                      <a:pt x="265" y="86"/>
                    </a:lnTo>
                    <a:lnTo>
                      <a:pt x="213" y="86"/>
                    </a:lnTo>
                    <a:lnTo>
                      <a:pt x="159" y="85"/>
                    </a:lnTo>
                    <a:lnTo>
                      <a:pt x="99" y="81"/>
                    </a:lnTo>
                    <a:lnTo>
                      <a:pt x="52" y="76"/>
                    </a:lnTo>
                    <a:lnTo>
                      <a:pt x="12" y="68"/>
                    </a:lnTo>
                    <a:lnTo>
                      <a:pt x="0" y="62"/>
                    </a:lnTo>
                    <a:lnTo>
                      <a:pt x="2" y="55"/>
                    </a:lnTo>
                  </a:path>
                </a:pathLst>
              </a:custGeom>
              <a:solidFill>
                <a:schemeClr val="tx2"/>
              </a:solidFill>
              <a:ln w="12700" cap="rnd" cmpd="sng">
                <a:noFill/>
                <a:prstDash val="solid"/>
                <a:round/>
                <a:headEnd type="none" w="med" len="med"/>
                <a:tailEnd type="none" w="med" len="med"/>
              </a:ln>
              <a:effectLst>
                <a:outerShdw dist="107763" dir="2700000" algn="ctr" rotWithShape="0">
                  <a:schemeClr val="bg2"/>
                </a:outerShdw>
              </a:effectLst>
            </p:spPr>
            <p:txBody>
              <a:bodyPr wrap="none" lIns="93067" tIns="45717" rIns="93067" bIns="45717">
                <a:spAutoFit/>
              </a:bodyPr>
              <a:lstStyle/>
              <a:p>
                <a:pPr>
                  <a:defRPr/>
                </a:pPr>
                <a:endParaRPr lang="zh-CN" altLang="en-US"/>
              </a:p>
            </p:txBody>
          </p:sp>
          <p:sp>
            <p:nvSpPr>
              <p:cNvPr id="324678" name="Line 70"/>
              <p:cNvSpPr>
                <a:spLocks noChangeShapeType="1"/>
              </p:cNvSpPr>
              <p:nvPr/>
            </p:nvSpPr>
            <p:spPr bwMode="auto">
              <a:xfrm flipV="1">
                <a:off x="4303" y="1792"/>
                <a:ext cx="10" cy="67"/>
              </a:xfrm>
              <a:prstGeom prst="line">
                <a:avLst/>
              </a:prstGeom>
              <a:noFill/>
              <a:ln w="25400">
                <a:solidFill>
                  <a:schemeClr val="folHlink"/>
                </a:solidFill>
                <a:round/>
                <a:headEnd/>
                <a:tailEnd/>
              </a:ln>
              <a:effectLst>
                <a:outerShdw dist="107763" dir="2700000" algn="ctr" rotWithShape="0">
                  <a:schemeClr val="bg2"/>
                </a:outerShdw>
              </a:effectLst>
            </p:spPr>
            <p:txBody>
              <a:bodyPr wrap="none" lIns="93067" tIns="45717" rIns="93067" bIns="45717">
                <a:spAutoFit/>
              </a:bodyPr>
              <a:lstStyle/>
              <a:p>
                <a:pPr>
                  <a:defRPr/>
                </a:pPr>
                <a:endParaRPr lang="zh-CN" altLang="en-US">
                  <a:latin typeface="Arial" charset="0"/>
                </a:endParaRPr>
              </a:p>
            </p:txBody>
          </p:sp>
        </p:grpSp>
        <p:grpSp>
          <p:nvGrpSpPr>
            <p:cNvPr id="20" name="Group 71"/>
            <p:cNvGrpSpPr>
              <a:grpSpLocks/>
            </p:cNvGrpSpPr>
            <p:nvPr/>
          </p:nvGrpSpPr>
          <p:grpSpPr bwMode="auto">
            <a:xfrm>
              <a:off x="3606" y="1896"/>
              <a:ext cx="908" cy="843"/>
              <a:chOff x="3606" y="1896"/>
              <a:chExt cx="908" cy="843"/>
            </a:xfrm>
          </p:grpSpPr>
          <p:sp>
            <p:nvSpPr>
              <p:cNvPr id="324680" name="Oval 72"/>
              <p:cNvSpPr>
                <a:spLocks noChangeArrowheads="1"/>
              </p:cNvSpPr>
              <p:nvPr/>
            </p:nvSpPr>
            <p:spPr bwMode="auto">
              <a:xfrm>
                <a:off x="3606" y="1896"/>
                <a:ext cx="908" cy="843"/>
              </a:xfrm>
              <a:prstGeom prst="ellipse">
                <a:avLst/>
              </a:prstGeom>
              <a:gradFill rotWithShape="0">
                <a:gsLst>
                  <a:gs pos="0">
                    <a:srgbClr val="F6BF69">
                      <a:gamma/>
                      <a:tint val="50196"/>
                      <a:invGamma/>
                    </a:srgbClr>
                  </a:gs>
                  <a:gs pos="100000">
                    <a:srgbClr val="F6BF69"/>
                  </a:gs>
                </a:gsLst>
                <a:lin ang="5400000" scaled="1"/>
              </a:gradFill>
              <a:ln w="76200">
                <a:noFill/>
                <a:round/>
                <a:headEnd/>
                <a:tailEnd/>
              </a:ln>
              <a:effectLst>
                <a:outerShdw dist="107763" dir="2700000" algn="ctr" rotWithShape="0">
                  <a:schemeClr val="bg2"/>
                </a:outerShdw>
              </a:effectLst>
            </p:spPr>
            <p:txBody>
              <a:bodyPr wrap="none" lIns="93067" tIns="45717" rIns="93067" bIns="45717">
                <a:spAutoFit/>
              </a:bodyPr>
              <a:lstStyle/>
              <a:p>
                <a:pPr>
                  <a:defRPr/>
                </a:pPr>
                <a:endParaRPr lang="zh-CN" altLang="en-US"/>
              </a:p>
            </p:txBody>
          </p:sp>
          <p:grpSp>
            <p:nvGrpSpPr>
              <p:cNvPr id="21" name="Group 73"/>
              <p:cNvGrpSpPr>
                <a:grpSpLocks/>
              </p:cNvGrpSpPr>
              <p:nvPr/>
            </p:nvGrpSpPr>
            <p:grpSpPr bwMode="auto">
              <a:xfrm>
                <a:off x="3606" y="1984"/>
                <a:ext cx="845" cy="626"/>
                <a:chOff x="3606" y="1984"/>
                <a:chExt cx="845" cy="626"/>
              </a:xfrm>
            </p:grpSpPr>
            <p:sp>
              <p:nvSpPr>
                <p:cNvPr id="324682" name="Freeform 74"/>
                <p:cNvSpPr>
                  <a:spLocks/>
                </p:cNvSpPr>
                <p:nvPr/>
              </p:nvSpPr>
              <p:spPr bwMode="auto">
                <a:xfrm>
                  <a:off x="3725" y="2213"/>
                  <a:ext cx="1" cy="8"/>
                </a:xfrm>
                <a:custGeom>
                  <a:avLst/>
                  <a:gdLst/>
                  <a:ahLst/>
                  <a:cxnLst>
                    <a:cxn ang="0">
                      <a:pos x="0" y="0"/>
                    </a:cxn>
                    <a:cxn ang="0">
                      <a:pos x="0" y="7"/>
                    </a:cxn>
                    <a:cxn ang="0">
                      <a:pos x="0" y="7"/>
                    </a:cxn>
                    <a:cxn ang="0">
                      <a:pos x="0" y="3"/>
                    </a:cxn>
                    <a:cxn ang="0">
                      <a:pos x="0" y="0"/>
                    </a:cxn>
                  </a:cxnLst>
                  <a:rect l="0" t="0" r="r" b="b"/>
                  <a:pathLst>
                    <a:path w="1" h="8">
                      <a:moveTo>
                        <a:pt x="0" y="0"/>
                      </a:moveTo>
                      <a:lnTo>
                        <a:pt x="0" y="7"/>
                      </a:lnTo>
                      <a:lnTo>
                        <a:pt x="0" y="7"/>
                      </a:lnTo>
                      <a:lnTo>
                        <a:pt x="0" y="3"/>
                      </a:lnTo>
                      <a:lnTo>
                        <a:pt x="0" y="0"/>
                      </a:lnTo>
                    </a:path>
                  </a:pathLst>
                </a:custGeom>
                <a:solidFill>
                  <a:schemeClr val="folHlink"/>
                </a:solidFill>
                <a:ln w="76200" cap="rnd" cmpd="sng">
                  <a:noFill/>
                  <a:prstDash val="solid"/>
                  <a:round/>
                  <a:headEnd type="none" w="med" len="med"/>
                  <a:tailEnd type="none" w="med" len="med"/>
                </a:ln>
                <a:effectLst>
                  <a:outerShdw dist="107763" dir="2700000" algn="ctr" rotWithShape="0">
                    <a:schemeClr val="bg2"/>
                  </a:outerShdw>
                </a:effectLst>
              </p:spPr>
              <p:txBody>
                <a:bodyPr wrap="none" lIns="93067" tIns="45717" rIns="93067" bIns="45717">
                  <a:spAutoFit/>
                </a:bodyPr>
                <a:lstStyle/>
                <a:p>
                  <a:pPr>
                    <a:defRPr/>
                  </a:pPr>
                  <a:endParaRPr lang="zh-CN" altLang="en-US"/>
                </a:p>
              </p:txBody>
            </p:sp>
            <p:sp>
              <p:nvSpPr>
                <p:cNvPr id="324683" name="Freeform 75"/>
                <p:cNvSpPr>
                  <a:spLocks/>
                </p:cNvSpPr>
                <p:nvPr/>
              </p:nvSpPr>
              <p:spPr bwMode="auto">
                <a:xfrm>
                  <a:off x="3741" y="2230"/>
                  <a:ext cx="4" cy="5"/>
                </a:xfrm>
                <a:custGeom>
                  <a:avLst/>
                  <a:gdLst/>
                  <a:ahLst/>
                  <a:cxnLst>
                    <a:cxn ang="0">
                      <a:pos x="0" y="0"/>
                    </a:cxn>
                    <a:cxn ang="0">
                      <a:pos x="3" y="0"/>
                    </a:cxn>
                    <a:cxn ang="0">
                      <a:pos x="3" y="4"/>
                    </a:cxn>
                    <a:cxn ang="0">
                      <a:pos x="0" y="0"/>
                    </a:cxn>
                  </a:cxnLst>
                  <a:rect l="0" t="0" r="r" b="b"/>
                  <a:pathLst>
                    <a:path w="4" h="5">
                      <a:moveTo>
                        <a:pt x="0" y="0"/>
                      </a:moveTo>
                      <a:lnTo>
                        <a:pt x="3" y="0"/>
                      </a:lnTo>
                      <a:lnTo>
                        <a:pt x="3" y="4"/>
                      </a:lnTo>
                      <a:lnTo>
                        <a:pt x="0" y="0"/>
                      </a:lnTo>
                    </a:path>
                  </a:pathLst>
                </a:custGeom>
                <a:solidFill>
                  <a:schemeClr val="folHlink"/>
                </a:solidFill>
                <a:ln w="76200" cap="rnd" cmpd="sng">
                  <a:noFill/>
                  <a:prstDash val="solid"/>
                  <a:round/>
                  <a:headEnd type="none" w="med" len="med"/>
                  <a:tailEnd type="none" w="med" len="med"/>
                </a:ln>
                <a:effectLst>
                  <a:outerShdw dist="107763" dir="2700000" algn="ctr" rotWithShape="0">
                    <a:schemeClr val="bg2"/>
                  </a:outerShdw>
                </a:effectLst>
              </p:spPr>
              <p:txBody>
                <a:bodyPr wrap="none" lIns="93067" tIns="45717" rIns="93067" bIns="45717">
                  <a:spAutoFit/>
                </a:bodyPr>
                <a:lstStyle/>
                <a:p>
                  <a:pPr>
                    <a:defRPr/>
                  </a:pPr>
                  <a:endParaRPr lang="zh-CN" altLang="en-US"/>
                </a:p>
              </p:txBody>
            </p:sp>
            <p:sp>
              <p:nvSpPr>
                <p:cNvPr id="324684" name="Freeform 76"/>
                <p:cNvSpPr>
                  <a:spLocks/>
                </p:cNvSpPr>
                <p:nvPr/>
              </p:nvSpPr>
              <p:spPr bwMode="auto">
                <a:xfrm>
                  <a:off x="3788" y="2208"/>
                  <a:ext cx="32" cy="27"/>
                </a:xfrm>
                <a:custGeom>
                  <a:avLst/>
                  <a:gdLst/>
                  <a:ahLst/>
                  <a:cxnLst>
                    <a:cxn ang="0">
                      <a:pos x="31" y="0"/>
                    </a:cxn>
                    <a:cxn ang="0">
                      <a:pos x="19" y="0"/>
                    </a:cxn>
                    <a:cxn ang="0">
                      <a:pos x="13" y="7"/>
                    </a:cxn>
                    <a:cxn ang="0">
                      <a:pos x="8" y="7"/>
                    </a:cxn>
                    <a:cxn ang="0">
                      <a:pos x="5" y="11"/>
                    </a:cxn>
                    <a:cxn ang="0">
                      <a:pos x="0" y="11"/>
                    </a:cxn>
                    <a:cxn ang="0">
                      <a:pos x="0" y="20"/>
                    </a:cxn>
                    <a:cxn ang="0">
                      <a:pos x="7" y="26"/>
                    </a:cxn>
                    <a:cxn ang="0">
                      <a:pos x="25" y="26"/>
                    </a:cxn>
                    <a:cxn ang="0">
                      <a:pos x="31" y="20"/>
                    </a:cxn>
                    <a:cxn ang="0">
                      <a:pos x="31" y="0"/>
                    </a:cxn>
                  </a:cxnLst>
                  <a:rect l="0" t="0" r="r" b="b"/>
                  <a:pathLst>
                    <a:path w="32" h="27">
                      <a:moveTo>
                        <a:pt x="31" y="0"/>
                      </a:moveTo>
                      <a:lnTo>
                        <a:pt x="19" y="0"/>
                      </a:lnTo>
                      <a:lnTo>
                        <a:pt x="13" y="7"/>
                      </a:lnTo>
                      <a:lnTo>
                        <a:pt x="8" y="7"/>
                      </a:lnTo>
                      <a:lnTo>
                        <a:pt x="5" y="11"/>
                      </a:lnTo>
                      <a:lnTo>
                        <a:pt x="0" y="11"/>
                      </a:lnTo>
                      <a:lnTo>
                        <a:pt x="0" y="20"/>
                      </a:lnTo>
                      <a:lnTo>
                        <a:pt x="7" y="26"/>
                      </a:lnTo>
                      <a:lnTo>
                        <a:pt x="25" y="26"/>
                      </a:lnTo>
                      <a:lnTo>
                        <a:pt x="31" y="20"/>
                      </a:lnTo>
                      <a:lnTo>
                        <a:pt x="31" y="0"/>
                      </a:lnTo>
                    </a:path>
                  </a:pathLst>
                </a:custGeom>
                <a:solidFill>
                  <a:schemeClr val="folHlink"/>
                </a:solidFill>
                <a:ln w="76200" cap="rnd" cmpd="sng">
                  <a:noFill/>
                  <a:prstDash val="solid"/>
                  <a:round/>
                  <a:headEnd type="none" w="med" len="med"/>
                  <a:tailEnd type="none" w="med" len="med"/>
                </a:ln>
                <a:effectLst>
                  <a:outerShdw dist="107763" dir="2700000" algn="ctr" rotWithShape="0">
                    <a:schemeClr val="bg2"/>
                  </a:outerShdw>
                </a:effectLst>
              </p:spPr>
              <p:txBody>
                <a:bodyPr wrap="none" lIns="93067" tIns="45717" rIns="93067" bIns="45717">
                  <a:spAutoFit/>
                </a:bodyPr>
                <a:lstStyle/>
                <a:p>
                  <a:pPr>
                    <a:defRPr/>
                  </a:pPr>
                  <a:endParaRPr lang="zh-CN" altLang="en-US"/>
                </a:p>
              </p:txBody>
            </p:sp>
            <p:sp>
              <p:nvSpPr>
                <p:cNvPr id="324685" name="Freeform 77"/>
                <p:cNvSpPr>
                  <a:spLocks/>
                </p:cNvSpPr>
                <p:nvPr/>
              </p:nvSpPr>
              <p:spPr bwMode="auto">
                <a:xfrm>
                  <a:off x="3606" y="2229"/>
                  <a:ext cx="273" cy="331"/>
                </a:xfrm>
                <a:custGeom>
                  <a:avLst/>
                  <a:gdLst/>
                  <a:ahLst/>
                  <a:cxnLst>
                    <a:cxn ang="0">
                      <a:pos x="65" y="0"/>
                    </a:cxn>
                    <a:cxn ang="0">
                      <a:pos x="60" y="9"/>
                    </a:cxn>
                    <a:cxn ang="0">
                      <a:pos x="39" y="26"/>
                    </a:cxn>
                    <a:cxn ang="0">
                      <a:pos x="34" y="43"/>
                    </a:cxn>
                    <a:cxn ang="0">
                      <a:pos x="18" y="54"/>
                    </a:cxn>
                    <a:cxn ang="0">
                      <a:pos x="7" y="76"/>
                    </a:cxn>
                    <a:cxn ang="0">
                      <a:pos x="7" y="89"/>
                    </a:cxn>
                    <a:cxn ang="0">
                      <a:pos x="0" y="113"/>
                    </a:cxn>
                    <a:cxn ang="0">
                      <a:pos x="10" y="123"/>
                    </a:cxn>
                    <a:cxn ang="0">
                      <a:pos x="34" y="153"/>
                    </a:cxn>
                    <a:cxn ang="0">
                      <a:pos x="41" y="149"/>
                    </a:cxn>
                    <a:cxn ang="0">
                      <a:pos x="84" y="149"/>
                    </a:cxn>
                    <a:cxn ang="0">
                      <a:pos x="104" y="157"/>
                    </a:cxn>
                    <a:cxn ang="0">
                      <a:pos x="102" y="180"/>
                    </a:cxn>
                    <a:cxn ang="0">
                      <a:pos x="117" y="211"/>
                    </a:cxn>
                    <a:cxn ang="0">
                      <a:pos x="116" y="219"/>
                    </a:cxn>
                    <a:cxn ang="0">
                      <a:pos x="122" y="229"/>
                    </a:cxn>
                    <a:cxn ang="0">
                      <a:pos x="113" y="251"/>
                    </a:cxn>
                    <a:cxn ang="0">
                      <a:pos x="123" y="278"/>
                    </a:cxn>
                    <a:cxn ang="0">
                      <a:pos x="129" y="300"/>
                    </a:cxn>
                    <a:cxn ang="0">
                      <a:pos x="137" y="313"/>
                    </a:cxn>
                    <a:cxn ang="0">
                      <a:pos x="144" y="330"/>
                    </a:cxn>
                    <a:cxn ang="0">
                      <a:pos x="159" y="328"/>
                    </a:cxn>
                    <a:cxn ang="0">
                      <a:pos x="183" y="315"/>
                    </a:cxn>
                    <a:cxn ang="0">
                      <a:pos x="194" y="300"/>
                    </a:cxn>
                    <a:cxn ang="0">
                      <a:pos x="193" y="290"/>
                    </a:cxn>
                    <a:cxn ang="0">
                      <a:pos x="207" y="281"/>
                    </a:cxn>
                    <a:cxn ang="0">
                      <a:pos x="204" y="267"/>
                    </a:cxn>
                    <a:cxn ang="0">
                      <a:pos x="225" y="243"/>
                    </a:cxn>
                    <a:cxn ang="0">
                      <a:pos x="228" y="224"/>
                    </a:cxn>
                    <a:cxn ang="0">
                      <a:pos x="223" y="218"/>
                    </a:cxn>
                    <a:cxn ang="0">
                      <a:pos x="225" y="210"/>
                    </a:cxn>
                    <a:cxn ang="0">
                      <a:pos x="220" y="202"/>
                    </a:cxn>
                    <a:cxn ang="0">
                      <a:pos x="236" y="184"/>
                    </a:cxn>
                    <a:cxn ang="0">
                      <a:pos x="236" y="175"/>
                    </a:cxn>
                    <a:cxn ang="0">
                      <a:pos x="258" y="159"/>
                    </a:cxn>
                    <a:cxn ang="0">
                      <a:pos x="272" y="116"/>
                    </a:cxn>
                    <a:cxn ang="0">
                      <a:pos x="252" y="128"/>
                    </a:cxn>
                    <a:cxn ang="0">
                      <a:pos x="234" y="122"/>
                    </a:cxn>
                    <a:cxn ang="0">
                      <a:pos x="237" y="112"/>
                    </a:cxn>
                    <a:cxn ang="0">
                      <a:pos x="219" y="101"/>
                    </a:cxn>
                    <a:cxn ang="0">
                      <a:pos x="211" y="74"/>
                    </a:cxn>
                    <a:cxn ang="0">
                      <a:pos x="194" y="53"/>
                    </a:cxn>
                    <a:cxn ang="0">
                      <a:pos x="194" y="37"/>
                    </a:cxn>
                    <a:cxn ang="0">
                      <a:pos x="185" y="36"/>
                    </a:cxn>
                    <a:cxn ang="0">
                      <a:pos x="179" y="39"/>
                    </a:cxn>
                    <a:cxn ang="0">
                      <a:pos x="153" y="30"/>
                    </a:cxn>
                    <a:cxn ang="0">
                      <a:pos x="147" y="36"/>
                    </a:cxn>
                    <a:cxn ang="0">
                      <a:pos x="141" y="44"/>
                    </a:cxn>
                    <a:cxn ang="0">
                      <a:pos x="128" y="30"/>
                    </a:cxn>
                    <a:cxn ang="0">
                      <a:pos x="114" y="26"/>
                    </a:cxn>
                    <a:cxn ang="0">
                      <a:pos x="113" y="8"/>
                    </a:cxn>
                    <a:cxn ang="0">
                      <a:pos x="93" y="11"/>
                    </a:cxn>
                    <a:cxn ang="0">
                      <a:pos x="81" y="7"/>
                    </a:cxn>
                    <a:cxn ang="0">
                      <a:pos x="65" y="0"/>
                    </a:cxn>
                  </a:cxnLst>
                  <a:rect l="0" t="0" r="r" b="b"/>
                  <a:pathLst>
                    <a:path w="273" h="331">
                      <a:moveTo>
                        <a:pt x="65" y="0"/>
                      </a:moveTo>
                      <a:lnTo>
                        <a:pt x="60" y="9"/>
                      </a:lnTo>
                      <a:lnTo>
                        <a:pt x="39" y="26"/>
                      </a:lnTo>
                      <a:lnTo>
                        <a:pt x="34" y="43"/>
                      </a:lnTo>
                      <a:lnTo>
                        <a:pt x="18" y="54"/>
                      </a:lnTo>
                      <a:lnTo>
                        <a:pt x="7" y="76"/>
                      </a:lnTo>
                      <a:lnTo>
                        <a:pt x="7" y="89"/>
                      </a:lnTo>
                      <a:lnTo>
                        <a:pt x="0" y="113"/>
                      </a:lnTo>
                      <a:lnTo>
                        <a:pt x="10" y="123"/>
                      </a:lnTo>
                      <a:lnTo>
                        <a:pt x="34" y="153"/>
                      </a:lnTo>
                      <a:lnTo>
                        <a:pt x="41" y="149"/>
                      </a:lnTo>
                      <a:lnTo>
                        <a:pt x="84" y="149"/>
                      </a:lnTo>
                      <a:lnTo>
                        <a:pt x="104" y="157"/>
                      </a:lnTo>
                      <a:lnTo>
                        <a:pt x="102" y="180"/>
                      </a:lnTo>
                      <a:lnTo>
                        <a:pt x="117" y="211"/>
                      </a:lnTo>
                      <a:lnTo>
                        <a:pt x="116" y="219"/>
                      </a:lnTo>
                      <a:lnTo>
                        <a:pt x="122" y="229"/>
                      </a:lnTo>
                      <a:lnTo>
                        <a:pt x="113" y="251"/>
                      </a:lnTo>
                      <a:lnTo>
                        <a:pt x="123" y="278"/>
                      </a:lnTo>
                      <a:lnTo>
                        <a:pt x="129" y="300"/>
                      </a:lnTo>
                      <a:lnTo>
                        <a:pt x="137" y="313"/>
                      </a:lnTo>
                      <a:lnTo>
                        <a:pt x="144" y="330"/>
                      </a:lnTo>
                      <a:lnTo>
                        <a:pt x="159" y="328"/>
                      </a:lnTo>
                      <a:lnTo>
                        <a:pt x="183" y="315"/>
                      </a:lnTo>
                      <a:lnTo>
                        <a:pt x="194" y="300"/>
                      </a:lnTo>
                      <a:lnTo>
                        <a:pt x="193" y="290"/>
                      </a:lnTo>
                      <a:lnTo>
                        <a:pt x="207" y="281"/>
                      </a:lnTo>
                      <a:lnTo>
                        <a:pt x="204" y="267"/>
                      </a:lnTo>
                      <a:lnTo>
                        <a:pt x="225" y="243"/>
                      </a:lnTo>
                      <a:lnTo>
                        <a:pt x="228" y="224"/>
                      </a:lnTo>
                      <a:lnTo>
                        <a:pt x="223" y="218"/>
                      </a:lnTo>
                      <a:lnTo>
                        <a:pt x="225" y="210"/>
                      </a:lnTo>
                      <a:lnTo>
                        <a:pt x="220" y="202"/>
                      </a:lnTo>
                      <a:lnTo>
                        <a:pt x="236" y="184"/>
                      </a:lnTo>
                      <a:lnTo>
                        <a:pt x="236" y="175"/>
                      </a:lnTo>
                      <a:lnTo>
                        <a:pt x="258" y="159"/>
                      </a:lnTo>
                      <a:lnTo>
                        <a:pt x="272" y="116"/>
                      </a:lnTo>
                      <a:lnTo>
                        <a:pt x="252" y="128"/>
                      </a:lnTo>
                      <a:lnTo>
                        <a:pt x="234" y="122"/>
                      </a:lnTo>
                      <a:lnTo>
                        <a:pt x="237" y="112"/>
                      </a:lnTo>
                      <a:lnTo>
                        <a:pt x="219" y="101"/>
                      </a:lnTo>
                      <a:lnTo>
                        <a:pt x="211" y="74"/>
                      </a:lnTo>
                      <a:lnTo>
                        <a:pt x="194" y="53"/>
                      </a:lnTo>
                      <a:lnTo>
                        <a:pt x="194" y="37"/>
                      </a:lnTo>
                      <a:lnTo>
                        <a:pt x="185" y="36"/>
                      </a:lnTo>
                      <a:lnTo>
                        <a:pt x="179" y="39"/>
                      </a:lnTo>
                      <a:lnTo>
                        <a:pt x="153" y="30"/>
                      </a:lnTo>
                      <a:lnTo>
                        <a:pt x="147" y="36"/>
                      </a:lnTo>
                      <a:lnTo>
                        <a:pt x="141" y="44"/>
                      </a:lnTo>
                      <a:lnTo>
                        <a:pt x="128" y="30"/>
                      </a:lnTo>
                      <a:lnTo>
                        <a:pt x="114" y="26"/>
                      </a:lnTo>
                      <a:lnTo>
                        <a:pt x="113" y="8"/>
                      </a:lnTo>
                      <a:lnTo>
                        <a:pt x="93" y="11"/>
                      </a:lnTo>
                      <a:lnTo>
                        <a:pt x="81" y="7"/>
                      </a:lnTo>
                      <a:lnTo>
                        <a:pt x="65" y="0"/>
                      </a:lnTo>
                    </a:path>
                  </a:pathLst>
                </a:custGeom>
                <a:solidFill>
                  <a:schemeClr val="folHlink"/>
                </a:solidFill>
                <a:ln w="76200" cap="rnd" cmpd="sng">
                  <a:noFill/>
                  <a:prstDash val="solid"/>
                  <a:round/>
                  <a:headEnd type="none" w="med" len="med"/>
                  <a:tailEnd type="none" w="med" len="med"/>
                </a:ln>
                <a:effectLst>
                  <a:outerShdw dist="107763" dir="2700000" algn="ctr" rotWithShape="0">
                    <a:schemeClr val="bg2"/>
                  </a:outerShdw>
                </a:effectLst>
              </p:spPr>
              <p:txBody>
                <a:bodyPr wrap="none" lIns="93067" tIns="45717" rIns="93067" bIns="45717">
                  <a:spAutoFit/>
                </a:bodyPr>
                <a:lstStyle/>
                <a:p>
                  <a:pPr>
                    <a:defRPr/>
                  </a:pPr>
                  <a:endParaRPr lang="zh-CN" altLang="en-US"/>
                </a:p>
              </p:txBody>
            </p:sp>
            <p:sp>
              <p:nvSpPr>
                <p:cNvPr id="324686" name="Freeform 78"/>
                <p:cNvSpPr>
                  <a:spLocks/>
                </p:cNvSpPr>
                <p:nvPr/>
              </p:nvSpPr>
              <p:spPr bwMode="auto">
                <a:xfrm>
                  <a:off x="4238" y="2312"/>
                  <a:ext cx="10" cy="16"/>
                </a:xfrm>
                <a:custGeom>
                  <a:avLst/>
                  <a:gdLst/>
                  <a:ahLst/>
                  <a:cxnLst>
                    <a:cxn ang="0">
                      <a:pos x="4" y="0"/>
                    </a:cxn>
                    <a:cxn ang="0">
                      <a:pos x="5" y="5"/>
                    </a:cxn>
                    <a:cxn ang="0">
                      <a:pos x="4" y="8"/>
                    </a:cxn>
                    <a:cxn ang="0">
                      <a:pos x="4" y="10"/>
                    </a:cxn>
                    <a:cxn ang="0">
                      <a:pos x="9" y="13"/>
                    </a:cxn>
                    <a:cxn ang="0">
                      <a:pos x="9" y="15"/>
                    </a:cxn>
                    <a:cxn ang="0">
                      <a:pos x="5" y="13"/>
                    </a:cxn>
                    <a:cxn ang="0">
                      <a:pos x="2" y="15"/>
                    </a:cxn>
                    <a:cxn ang="0">
                      <a:pos x="0" y="13"/>
                    </a:cxn>
                    <a:cxn ang="0">
                      <a:pos x="2" y="10"/>
                    </a:cxn>
                    <a:cxn ang="0">
                      <a:pos x="0" y="8"/>
                    </a:cxn>
                    <a:cxn ang="0">
                      <a:pos x="2" y="2"/>
                    </a:cxn>
                    <a:cxn ang="0">
                      <a:pos x="4" y="0"/>
                    </a:cxn>
                  </a:cxnLst>
                  <a:rect l="0" t="0" r="r" b="b"/>
                  <a:pathLst>
                    <a:path w="10" h="16">
                      <a:moveTo>
                        <a:pt x="4" y="0"/>
                      </a:moveTo>
                      <a:lnTo>
                        <a:pt x="5" y="5"/>
                      </a:lnTo>
                      <a:lnTo>
                        <a:pt x="4" y="8"/>
                      </a:lnTo>
                      <a:lnTo>
                        <a:pt x="4" y="10"/>
                      </a:lnTo>
                      <a:lnTo>
                        <a:pt x="9" y="13"/>
                      </a:lnTo>
                      <a:lnTo>
                        <a:pt x="9" y="15"/>
                      </a:lnTo>
                      <a:lnTo>
                        <a:pt x="5" y="13"/>
                      </a:lnTo>
                      <a:lnTo>
                        <a:pt x="2" y="15"/>
                      </a:lnTo>
                      <a:lnTo>
                        <a:pt x="0" y="13"/>
                      </a:lnTo>
                      <a:lnTo>
                        <a:pt x="2" y="10"/>
                      </a:lnTo>
                      <a:lnTo>
                        <a:pt x="0" y="8"/>
                      </a:lnTo>
                      <a:lnTo>
                        <a:pt x="2" y="2"/>
                      </a:lnTo>
                      <a:lnTo>
                        <a:pt x="4" y="0"/>
                      </a:lnTo>
                    </a:path>
                  </a:pathLst>
                </a:custGeom>
                <a:solidFill>
                  <a:schemeClr val="folHlink"/>
                </a:solidFill>
                <a:ln w="76200" cap="rnd" cmpd="sng">
                  <a:noFill/>
                  <a:prstDash val="solid"/>
                  <a:round/>
                  <a:headEnd type="none" w="med" len="med"/>
                  <a:tailEnd type="none" w="med" len="med"/>
                </a:ln>
                <a:effectLst>
                  <a:outerShdw dist="107763" dir="2700000" algn="ctr" rotWithShape="0">
                    <a:schemeClr val="bg2"/>
                  </a:outerShdw>
                </a:effectLst>
              </p:spPr>
              <p:txBody>
                <a:bodyPr wrap="none" lIns="93067" tIns="45717" rIns="93067" bIns="45717">
                  <a:spAutoFit/>
                </a:bodyPr>
                <a:lstStyle/>
                <a:p>
                  <a:pPr>
                    <a:defRPr/>
                  </a:pPr>
                  <a:endParaRPr lang="zh-CN" altLang="en-US"/>
                </a:p>
              </p:txBody>
            </p:sp>
            <p:sp>
              <p:nvSpPr>
                <p:cNvPr id="324687" name="Freeform 79"/>
                <p:cNvSpPr>
                  <a:spLocks/>
                </p:cNvSpPr>
                <p:nvPr/>
              </p:nvSpPr>
              <p:spPr bwMode="auto">
                <a:xfrm>
                  <a:off x="4186" y="2380"/>
                  <a:ext cx="41" cy="56"/>
                </a:xfrm>
                <a:custGeom>
                  <a:avLst/>
                  <a:gdLst/>
                  <a:ahLst/>
                  <a:cxnLst>
                    <a:cxn ang="0">
                      <a:pos x="0" y="28"/>
                    </a:cxn>
                    <a:cxn ang="0">
                      <a:pos x="15" y="28"/>
                    </a:cxn>
                    <a:cxn ang="0">
                      <a:pos x="31" y="0"/>
                    </a:cxn>
                    <a:cxn ang="0">
                      <a:pos x="40" y="16"/>
                    </a:cxn>
                    <a:cxn ang="0">
                      <a:pos x="33" y="55"/>
                    </a:cxn>
                    <a:cxn ang="0">
                      <a:pos x="3" y="46"/>
                    </a:cxn>
                    <a:cxn ang="0">
                      <a:pos x="0" y="28"/>
                    </a:cxn>
                  </a:cxnLst>
                  <a:rect l="0" t="0" r="r" b="b"/>
                  <a:pathLst>
                    <a:path w="41" h="56">
                      <a:moveTo>
                        <a:pt x="0" y="28"/>
                      </a:moveTo>
                      <a:lnTo>
                        <a:pt x="15" y="28"/>
                      </a:lnTo>
                      <a:lnTo>
                        <a:pt x="31" y="0"/>
                      </a:lnTo>
                      <a:lnTo>
                        <a:pt x="40" y="16"/>
                      </a:lnTo>
                      <a:lnTo>
                        <a:pt x="33" y="55"/>
                      </a:lnTo>
                      <a:lnTo>
                        <a:pt x="3" y="46"/>
                      </a:lnTo>
                      <a:lnTo>
                        <a:pt x="0" y="28"/>
                      </a:lnTo>
                    </a:path>
                  </a:pathLst>
                </a:custGeom>
                <a:solidFill>
                  <a:schemeClr val="folHlink"/>
                </a:solidFill>
                <a:ln w="76200" cap="rnd" cmpd="sng">
                  <a:noFill/>
                  <a:prstDash val="solid"/>
                  <a:round/>
                  <a:headEnd type="none" w="med" len="med"/>
                  <a:tailEnd type="none" w="med" len="med"/>
                </a:ln>
                <a:effectLst>
                  <a:outerShdw dist="107763" dir="2700000" algn="ctr" rotWithShape="0">
                    <a:schemeClr val="bg2"/>
                  </a:outerShdw>
                </a:effectLst>
              </p:spPr>
              <p:txBody>
                <a:bodyPr wrap="none" lIns="93067" tIns="45717" rIns="93067" bIns="45717">
                  <a:spAutoFit/>
                </a:bodyPr>
                <a:lstStyle/>
                <a:p>
                  <a:pPr>
                    <a:defRPr/>
                  </a:pPr>
                  <a:endParaRPr lang="zh-CN" altLang="en-US"/>
                </a:p>
              </p:txBody>
            </p:sp>
            <p:sp>
              <p:nvSpPr>
                <p:cNvPr id="324688" name="Freeform 80"/>
                <p:cNvSpPr>
                  <a:spLocks/>
                </p:cNvSpPr>
                <p:nvPr/>
              </p:nvSpPr>
              <p:spPr bwMode="auto">
                <a:xfrm>
                  <a:off x="4268" y="2401"/>
                  <a:ext cx="71" cy="54"/>
                </a:xfrm>
                <a:custGeom>
                  <a:avLst/>
                  <a:gdLst/>
                  <a:ahLst/>
                  <a:cxnLst>
                    <a:cxn ang="0">
                      <a:pos x="4" y="13"/>
                    </a:cxn>
                    <a:cxn ang="0">
                      <a:pos x="0" y="0"/>
                    </a:cxn>
                    <a:cxn ang="0">
                      <a:pos x="24" y="5"/>
                    </a:cxn>
                    <a:cxn ang="0">
                      <a:pos x="57" y="18"/>
                    </a:cxn>
                    <a:cxn ang="0">
                      <a:pos x="57" y="28"/>
                    </a:cxn>
                    <a:cxn ang="0">
                      <a:pos x="70" y="53"/>
                    </a:cxn>
                    <a:cxn ang="0">
                      <a:pos x="44" y="29"/>
                    </a:cxn>
                    <a:cxn ang="0">
                      <a:pos x="27" y="31"/>
                    </a:cxn>
                    <a:cxn ang="0">
                      <a:pos x="4" y="13"/>
                    </a:cxn>
                  </a:cxnLst>
                  <a:rect l="0" t="0" r="r" b="b"/>
                  <a:pathLst>
                    <a:path w="71" h="54">
                      <a:moveTo>
                        <a:pt x="4" y="13"/>
                      </a:moveTo>
                      <a:lnTo>
                        <a:pt x="0" y="0"/>
                      </a:lnTo>
                      <a:lnTo>
                        <a:pt x="24" y="5"/>
                      </a:lnTo>
                      <a:lnTo>
                        <a:pt x="57" y="18"/>
                      </a:lnTo>
                      <a:lnTo>
                        <a:pt x="57" y="28"/>
                      </a:lnTo>
                      <a:lnTo>
                        <a:pt x="70" y="53"/>
                      </a:lnTo>
                      <a:lnTo>
                        <a:pt x="44" y="29"/>
                      </a:lnTo>
                      <a:lnTo>
                        <a:pt x="27" y="31"/>
                      </a:lnTo>
                      <a:lnTo>
                        <a:pt x="4" y="13"/>
                      </a:lnTo>
                    </a:path>
                  </a:pathLst>
                </a:custGeom>
                <a:solidFill>
                  <a:schemeClr val="folHlink"/>
                </a:solidFill>
                <a:ln w="76200" cap="rnd" cmpd="sng">
                  <a:noFill/>
                  <a:prstDash val="solid"/>
                  <a:round/>
                  <a:headEnd type="none" w="med" len="med"/>
                  <a:tailEnd type="none" w="med" len="med"/>
                </a:ln>
                <a:effectLst>
                  <a:outerShdw dist="107763" dir="2700000" algn="ctr" rotWithShape="0">
                    <a:schemeClr val="bg2"/>
                  </a:outerShdw>
                </a:effectLst>
              </p:spPr>
              <p:txBody>
                <a:bodyPr wrap="none" lIns="93067" tIns="45717" rIns="93067" bIns="45717">
                  <a:spAutoFit/>
                </a:bodyPr>
                <a:lstStyle/>
                <a:p>
                  <a:pPr>
                    <a:defRPr/>
                  </a:pPr>
                  <a:endParaRPr lang="zh-CN" altLang="en-US"/>
                </a:p>
              </p:txBody>
            </p:sp>
            <p:sp>
              <p:nvSpPr>
                <p:cNvPr id="324689" name="Freeform 81"/>
                <p:cNvSpPr>
                  <a:spLocks/>
                </p:cNvSpPr>
                <p:nvPr/>
              </p:nvSpPr>
              <p:spPr bwMode="auto">
                <a:xfrm>
                  <a:off x="4403" y="2509"/>
                  <a:ext cx="48" cy="58"/>
                </a:xfrm>
                <a:custGeom>
                  <a:avLst/>
                  <a:gdLst/>
                  <a:ahLst/>
                  <a:cxnLst>
                    <a:cxn ang="0">
                      <a:pos x="29" y="0"/>
                    </a:cxn>
                    <a:cxn ang="0">
                      <a:pos x="47" y="17"/>
                    </a:cxn>
                    <a:cxn ang="0">
                      <a:pos x="10" y="57"/>
                    </a:cxn>
                    <a:cxn ang="0">
                      <a:pos x="0" y="48"/>
                    </a:cxn>
                    <a:cxn ang="0">
                      <a:pos x="27" y="22"/>
                    </a:cxn>
                    <a:cxn ang="0">
                      <a:pos x="29" y="0"/>
                    </a:cxn>
                  </a:cxnLst>
                  <a:rect l="0" t="0" r="r" b="b"/>
                  <a:pathLst>
                    <a:path w="48" h="58">
                      <a:moveTo>
                        <a:pt x="29" y="0"/>
                      </a:moveTo>
                      <a:lnTo>
                        <a:pt x="47" y="17"/>
                      </a:lnTo>
                      <a:lnTo>
                        <a:pt x="10" y="57"/>
                      </a:lnTo>
                      <a:lnTo>
                        <a:pt x="0" y="48"/>
                      </a:lnTo>
                      <a:lnTo>
                        <a:pt x="27" y="22"/>
                      </a:lnTo>
                      <a:lnTo>
                        <a:pt x="29" y="0"/>
                      </a:lnTo>
                    </a:path>
                  </a:pathLst>
                </a:custGeom>
                <a:solidFill>
                  <a:schemeClr val="folHlink"/>
                </a:solidFill>
                <a:ln w="76200" cap="rnd" cmpd="sng">
                  <a:noFill/>
                  <a:prstDash val="solid"/>
                  <a:round/>
                  <a:headEnd type="none" w="med" len="med"/>
                  <a:tailEnd type="none" w="med" len="med"/>
                </a:ln>
                <a:effectLst>
                  <a:outerShdw dist="107763" dir="2700000" algn="ctr" rotWithShape="0">
                    <a:schemeClr val="bg2"/>
                  </a:outerShdw>
                </a:effectLst>
              </p:spPr>
              <p:txBody>
                <a:bodyPr wrap="none" lIns="93067" tIns="45717" rIns="93067" bIns="45717">
                  <a:spAutoFit/>
                </a:bodyPr>
                <a:lstStyle/>
                <a:p>
                  <a:pPr>
                    <a:defRPr/>
                  </a:pPr>
                  <a:endParaRPr lang="zh-CN" altLang="en-US"/>
                </a:p>
              </p:txBody>
            </p:sp>
            <p:sp>
              <p:nvSpPr>
                <p:cNvPr id="324690" name="Freeform 82"/>
                <p:cNvSpPr>
                  <a:spLocks/>
                </p:cNvSpPr>
                <p:nvPr/>
              </p:nvSpPr>
              <p:spPr bwMode="auto">
                <a:xfrm>
                  <a:off x="3691" y="2123"/>
                  <a:ext cx="24" cy="37"/>
                </a:xfrm>
                <a:custGeom>
                  <a:avLst/>
                  <a:gdLst/>
                  <a:ahLst/>
                  <a:cxnLst>
                    <a:cxn ang="0">
                      <a:pos x="23" y="28"/>
                    </a:cxn>
                    <a:cxn ang="0">
                      <a:pos x="17" y="24"/>
                    </a:cxn>
                    <a:cxn ang="0">
                      <a:pos x="17" y="8"/>
                    </a:cxn>
                    <a:cxn ang="0">
                      <a:pos x="20" y="5"/>
                    </a:cxn>
                    <a:cxn ang="0">
                      <a:pos x="15" y="5"/>
                    </a:cxn>
                    <a:cxn ang="0">
                      <a:pos x="18" y="0"/>
                    </a:cxn>
                    <a:cxn ang="0">
                      <a:pos x="14" y="0"/>
                    </a:cxn>
                    <a:cxn ang="0">
                      <a:pos x="8" y="5"/>
                    </a:cxn>
                    <a:cxn ang="0">
                      <a:pos x="8" y="15"/>
                    </a:cxn>
                    <a:cxn ang="0">
                      <a:pos x="11" y="17"/>
                    </a:cxn>
                    <a:cxn ang="0">
                      <a:pos x="11" y="22"/>
                    </a:cxn>
                    <a:cxn ang="0">
                      <a:pos x="9" y="22"/>
                    </a:cxn>
                    <a:cxn ang="0">
                      <a:pos x="5" y="25"/>
                    </a:cxn>
                    <a:cxn ang="0">
                      <a:pos x="5" y="29"/>
                    </a:cxn>
                    <a:cxn ang="0">
                      <a:pos x="0" y="36"/>
                    </a:cxn>
                    <a:cxn ang="0">
                      <a:pos x="17" y="36"/>
                    </a:cxn>
                    <a:cxn ang="0">
                      <a:pos x="23" y="28"/>
                    </a:cxn>
                  </a:cxnLst>
                  <a:rect l="0" t="0" r="r" b="b"/>
                  <a:pathLst>
                    <a:path w="24" h="37">
                      <a:moveTo>
                        <a:pt x="23" y="28"/>
                      </a:moveTo>
                      <a:lnTo>
                        <a:pt x="17" y="24"/>
                      </a:lnTo>
                      <a:lnTo>
                        <a:pt x="17" y="8"/>
                      </a:lnTo>
                      <a:lnTo>
                        <a:pt x="20" y="5"/>
                      </a:lnTo>
                      <a:lnTo>
                        <a:pt x="15" y="5"/>
                      </a:lnTo>
                      <a:lnTo>
                        <a:pt x="18" y="0"/>
                      </a:lnTo>
                      <a:lnTo>
                        <a:pt x="14" y="0"/>
                      </a:lnTo>
                      <a:lnTo>
                        <a:pt x="8" y="5"/>
                      </a:lnTo>
                      <a:lnTo>
                        <a:pt x="8" y="15"/>
                      </a:lnTo>
                      <a:lnTo>
                        <a:pt x="11" y="17"/>
                      </a:lnTo>
                      <a:lnTo>
                        <a:pt x="11" y="22"/>
                      </a:lnTo>
                      <a:lnTo>
                        <a:pt x="9" y="22"/>
                      </a:lnTo>
                      <a:lnTo>
                        <a:pt x="5" y="25"/>
                      </a:lnTo>
                      <a:lnTo>
                        <a:pt x="5" y="29"/>
                      </a:lnTo>
                      <a:lnTo>
                        <a:pt x="0" y="36"/>
                      </a:lnTo>
                      <a:lnTo>
                        <a:pt x="17" y="36"/>
                      </a:lnTo>
                      <a:lnTo>
                        <a:pt x="23" y="28"/>
                      </a:lnTo>
                    </a:path>
                  </a:pathLst>
                </a:custGeom>
                <a:solidFill>
                  <a:schemeClr val="folHlink"/>
                </a:solidFill>
                <a:ln w="76200" cap="rnd" cmpd="sng">
                  <a:noFill/>
                  <a:prstDash val="solid"/>
                  <a:round/>
                  <a:headEnd type="none" w="med" len="med"/>
                  <a:tailEnd type="none" w="med" len="med"/>
                </a:ln>
                <a:effectLst>
                  <a:outerShdw dist="107763" dir="2700000" algn="ctr" rotWithShape="0">
                    <a:schemeClr val="bg2"/>
                  </a:outerShdw>
                </a:effectLst>
              </p:spPr>
              <p:txBody>
                <a:bodyPr wrap="none" lIns="93067" tIns="45717" rIns="93067" bIns="45717">
                  <a:spAutoFit/>
                </a:bodyPr>
                <a:lstStyle/>
                <a:p>
                  <a:pPr>
                    <a:defRPr/>
                  </a:pPr>
                  <a:endParaRPr lang="zh-CN" altLang="en-US"/>
                </a:p>
              </p:txBody>
            </p:sp>
            <p:sp>
              <p:nvSpPr>
                <p:cNvPr id="324691" name="Freeform 83"/>
                <p:cNvSpPr>
                  <a:spLocks/>
                </p:cNvSpPr>
                <p:nvPr/>
              </p:nvSpPr>
              <p:spPr bwMode="auto">
                <a:xfrm>
                  <a:off x="3683" y="2135"/>
                  <a:ext cx="13" cy="13"/>
                </a:xfrm>
                <a:custGeom>
                  <a:avLst/>
                  <a:gdLst/>
                  <a:ahLst/>
                  <a:cxnLst>
                    <a:cxn ang="0">
                      <a:pos x="10" y="4"/>
                    </a:cxn>
                    <a:cxn ang="0">
                      <a:pos x="12" y="4"/>
                    </a:cxn>
                    <a:cxn ang="0">
                      <a:pos x="12" y="0"/>
                    </a:cxn>
                    <a:cxn ang="0">
                      <a:pos x="8" y="0"/>
                    </a:cxn>
                    <a:cxn ang="0">
                      <a:pos x="0" y="8"/>
                    </a:cxn>
                    <a:cxn ang="0">
                      <a:pos x="0" y="12"/>
                    </a:cxn>
                    <a:cxn ang="0">
                      <a:pos x="7" y="12"/>
                    </a:cxn>
                    <a:cxn ang="0">
                      <a:pos x="10" y="9"/>
                    </a:cxn>
                    <a:cxn ang="0">
                      <a:pos x="10" y="4"/>
                    </a:cxn>
                  </a:cxnLst>
                  <a:rect l="0" t="0" r="r" b="b"/>
                  <a:pathLst>
                    <a:path w="13" h="13">
                      <a:moveTo>
                        <a:pt x="10" y="4"/>
                      </a:moveTo>
                      <a:lnTo>
                        <a:pt x="12" y="4"/>
                      </a:lnTo>
                      <a:lnTo>
                        <a:pt x="12" y="0"/>
                      </a:lnTo>
                      <a:lnTo>
                        <a:pt x="8" y="0"/>
                      </a:lnTo>
                      <a:lnTo>
                        <a:pt x="0" y="8"/>
                      </a:lnTo>
                      <a:lnTo>
                        <a:pt x="0" y="12"/>
                      </a:lnTo>
                      <a:lnTo>
                        <a:pt x="7" y="12"/>
                      </a:lnTo>
                      <a:lnTo>
                        <a:pt x="10" y="9"/>
                      </a:lnTo>
                      <a:lnTo>
                        <a:pt x="10" y="4"/>
                      </a:lnTo>
                    </a:path>
                  </a:pathLst>
                </a:custGeom>
                <a:solidFill>
                  <a:schemeClr val="folHlink"/>
                </a:solidFill>
                <a:ln w="76200" cap="rnd" cmpd="sng">
                  <a:noFill/>
                  <a:prstDash val="solid"/>
                  <a:round/>
                  <a:headEnd type="none" w="med" len="med"/>
                  <a:tailEnd type="none" w="med" len="med"/>
                </a:ln>
                <a:effectLst>
                  <a:outerShdw dist="107763" dir="2700000" algn="ctr" rotWithShape="0">
                    <a:schemeClr val="bg2"/>
                  </a:outerShdw>
                </a:effectLst>
              </p:spPr>
              <p:txBody>
                <a:bodyPr wrap="none" lIns="93067" tIns="45717" rIns="93067" bIns="45717">
                  <a:spAutoFit/>
                </a:bodyPr>
                <a:lstStyle/>
                <a:p>
                  <a:pPr>
                    <a:defRPr/>
                  </a:pPr>
                  <a:endParaRPr lang="zh-CN" altLang="en-US"/>
                </a:p>
              </p:txBody>
            </p:sp>
            <p:sp>
              <p:nvSpPr>
                <p:cNvPr id="324692" name="Freeform 84"/>
                <p:cNvSpPr>
                  <a:spLocks/>
                </p:cNvSpPr>
                <p:nvPr/>
              </p:nvSpPr>
              <p:spPr bwMode="auto">
                <a:xfrm>
                  <a:off x="3664" y="2113"/>
                  <a:ext cx="156" cy="122"/>
                </a:xfrm>
                <a:custGeom>
                  <a:avLst/>
                  <a:gdLst/>
                  <a:ahLst/>
                  <a:cxnLst>
                    <a:cxn ang="0">
                      <a:pos x="102" y="8"/>
                    </a:cxn>
                    <a:cxn ang="0">
                      <a:pos x="122" y="11"/>
                    </a:cxn>
                    <a:cxn ang="0">
                      <a:pos x="110" y="16"/>
                    </a:cxn>
                    <a:cxn ang="0">
                      <a:pos x="105" y="23"/>
                    </a:cxn>
                    <a:cxn ang="0">
                      <a:pos x="97" y="39"/>
                    </a:cxn>
                    <a:cxn ang="0">
                      <a:pos x="85" y="41"/>
                    </a:cxn>
                    <a:cxn ang="0">
                      <a:pos x="74" y="39"/>
                    </a:cxn>
                    <a:cxn ang="0">
                      <a:pos x="80" y="31"/>
                    </a:cxn>
                    <a:cxn ang="0">
                      <a:pos x="75" y="21"/>
                    </a:cxn>
                    <a:cxn ang="0">
                      <a:pos x="69" y="39"/>
                    </a:cxn>
                    <a:cxn ang="0">
                      <a:pos x="53" y="47"/>
                    </a:cxn>
                    <a:cxn ang="0">
                      <a:pos x="44" y="53"/>
                    </a:cxn>
                    <a:cxn ang="0">
                      <a:pos x="32" y="61"/>
                    </a:cxn>
                    <a:cxn ang="0">
                      <a:pos x="26" y="80"/>
                    </a:cxn>
                    <a:cxn ang="0">
                      <a:pos x="5" y="73"/>
                    </a:cxn>
                    <a:cxn ang="0">
                      <a:pos x="0" y="88"/>
                    </a:cxn>
                    <a:cxn ang="0">
                      <a:pos x="9" y="109"/>
                    </a:cxn>
                    <a:cxn ang="0">
                      <a:pos x="43" y="86"/>
                    </a:cxn>
                    <a:cxn ang="0">
                      <a:pos x="64" y="82"/>
                    </a:cxn>
                    <a:cxn ang="0">
                      <a:pos x="67" y="90"/>
                    </a:cxn>
                    <a:cxn ang="0">
                      <a:pos x="85" y="113"/>
                    </a:cxn>
                    <a:cxn ang="0">
                      <a:pos x="87" y="106"/>
                    </a:cxn>
                    <a:cxn ang="0">
                      <a:pos x="91" y="106"/>
                    </a:cxn>
                    <a:cxn ang="0">
                      <a:pos x="74" y="85"/>
                    </a:cxn>
                    <a:cxn ang="0">
                      <a:pos x="80" y="78"/>
                    </a:cxn>
                    <a:cxn ang="0">
                      <a:pos x="97" y="100"/>
                    </a:cxn>
                    <a:cxn ang="0">
                      <a:pos x="105" y="114"/>
                    </a:cxn>
                    <a:cxn ang="0">
                      <a:pos x="108" y="121"/>
                    </a:cxn>
                    <a:cxn ang="0">
                      <a:pos x="111" y="107"/>
                    </a:cxn>
                    <a:cxn ang="0">
                      <a:pos x="123" y="102"/>
                    </a:cxn>
                    <a:cxn ang="0">
                      <a:pos x="130" y="100"/>
                    </a:cxn>
                    <a:cxn ang="0">
                      <a:pos x="127" y="89"/>
                    </a:cxn>
                    <a:cxn ang="0">
                      <a:pos x="133" y="71"/>
                    </a:cxn>
                    <a:cxn ang="0">
                      <a:pos x="141" y="73"/>
                    </a:cxn>
                    <a:cxn ang="0">
                      <a:pos x="144" y="82"/>
                    </a:cxn>
                    <a:cxn ang="0">
                      <a:pos x="150" y="77"/>
                    </a:cxn>
                    <a:cxn ang="0">
                      <a:pos x="148" y="76"/>
                    </a:cxn>
                    <a:cxn ang="0">
                      <a:pos x="153" y="64"/>
                    </a:cxn>
                    <a:cxn ang="0">
                      <a:pos x="155" y="77"/>
                    </a:cxn>
                    <a:cxn ang="0">
                      <a:pos x="102" y="0"/>
                    </a:cxn>
                  </a:cxnLst>
                  <a:rect l="0" t="0" r="r" b="b"/>
                  <a:pathLst>
                    <a:path w="156" h="122">
                      <a:moveTo>
                        <a:pt x="102" y="0"/>
                      </a:moveTo>
                      <a:lnTo>
                        <a:pt x="102" y="8"/>
                      </a:lnTo>
                      <a:lnTo>
                        <a:pt x="105" y="11"/>
                      </a:lnTo>
                      <a:lnTo>
                        <a:pt x="122" y="11"/>
                      </a:lnTo>
                      <a:lnTo>
                        <a:pt x="122" y="16"/>
                      </a:lnTo>
                      <a:lnTo>
                        <a:pt x="110" y="16"/>
                      </a:lnTo>
                      <a:lnTo>
                        <a:pt x="110" y="29"/>
                      </a:lnTo>
                      <a:lnTo>
                        <a:pt x="105" y="23"/>
                      </a:lnTo>
                      <a:lnTo>
                        <a:pt x="105" y="32"/>
                      </a:lnTo>
                      <a:lnTo>
                        <a:pt x="97" y="39"/>
                      </a:lnTo>
                      <a:lnTo>
                        <a:pt x="93" y="35"/>
                      </a:lnTo>
                      <a:lnTo>
                        <a:pt x="85" y="41"/>
                      </a:lnTo>
                      <a:lnTo>
                        <a:pt x="84" y="39"/>
                      </a:lnTo>
                      <a:lnTo>
                        <a:pt x="74" y="39"/>
                      </a:lnTo>
                      <a:lnTo>
                        <a:pt x="80" y="33"/>
                      </a:lnTo>
                      <a:lnTo>
                        <a:pt x="80" y="31"/>
                      </a:lnTo>
                      <a:lnTo>
                        <a:pt x="75" y="27"/>
                      </a:lnTo>
                      <a:lnTo>
                        <a:pt x="75" y="21"/>
                      </a:lnTo>
                      <a:lnTo>
                        <a:pt x="69" y="27"/>
                      </a:lnTo>
                      <a:lnTo>
                        <a:pt x="69" y="39"/>
                      </a:lnTo>
                      <a:lnTo>
                        <a:pt x="62" y="39"/>
                      </a:lnTo>
                      <a:lnTo>
                        <a:pt x="53" y="47"/>
                      </a:lnTo>
                      <a:lnTo>
                        <a:pt x="49" y="47"/>
                      </a:lnTo>
                      <a:lnTo>
                        <a:pt x="44" y="53"/>
                      </a:lnTo>
                      <a:lnTo>
                        <a:pt x="26" y="53"/>
                      </a:lnTo>
                      <a:lnTo>
                        <a:pt x="32" y="61"/>
                      </a:lnTo>
                      <a:lnTo>
                        <a:pt x="32" y="73"/>
                      </a:lnTo>
                      <a:lnTo>
                        <a:pt x="26" y="80"/>
                      </a:lnTo>
                      <a:lnTo>
                        <a:pt x="19" y="73"/>
                      </a:lnTo>
                      <a:lnTo>
                        <a:pt x="5" y="73"/>
                      </a:lnTo>
                      <a:lnTo>
                        <a:pt x="5" y="82"/>
                      </a:lnTo>
                      <a:lnTo>
                        <a:pt x="0" y="88"/>
                      </a:lnTo>
                      <a:lnTo>
                        <a:pt x="0" y="100"/>
                      </a:lnTo>
                      <a:lnTo>
                        <a:pt x="9" y="109"/>
                      </a:lnTo>
                      <a:lnTo>
                        <a:pt x="22" y="109"/>
                      </a:lnTo>
                      <a:lnTo>
                        <a:pt x="43" y="86"/>
                      </a:lnTo>
                      <a:lnTo>
                        <a:pt x="61" y="86"/>
                      </a:lnTo>
                      <a:lnTo>
                        <a:pt x="64" y="82"/>
                      </a:lnTo>
                      <a:lnTo>
                        <a:pt x="68" y="86"/>
                      </a:lnTo>
                      <a:lnTo>
                        <a:pt x="67" y="90"/>
                      </a:lnTo>
                      <a:lnTo>
                        <a:pt x="85" y="106"/>
                      </a:lnTo>
                      <a:lnTo>
                        <a:pt x="85" y="113"/>
                      </a:lnTo>
                      <a:lnTo>
                        <a:pt x="88" y="110"/>
                      </a:lnTo>
                      <a:lnTo>
                        <a:pt x="87" y="106"/>
                      </a:lnTo>
                      <a:lnTo>
                        <a:pt x="88" y="104"/>
                      </a:lnTo>
                      <a:lnTo>
                        <a:pt x="91" y="106"/>
                      </a:lnTo>
                      <a:lnTo>
                        <a:pt x="93" y="106"/>
                      </a:lnTo>
                      <a:lnTo>
                        <a:pt x="74" y="85"/>
                      </a:lnTo>
                      <a:lnTo>
                        <a:pt x="74" y="78"/>
                      </a:lnTo>
                      <a:lnTo>
                        <a:pt x="80" y="78"/>
                      </a:lnTo>
                      <a:lnTo>
                        <a:pt x="80" y="82"/>
                      </a:lnTo>
                      <a:lnTo>
                        <a:pt x="97" y="100"/>
                      </a:lnTo>
                      <a:lnTo>
                        <a:pt x="97" y="106"/>
                      </a:lnTo>
                      <a:lnTo>
                        <a:pt x="105" y="114"/>
                      </a:lnTo>
                      <a:lnTo>
                        <a:pt x="103" y="116"/>
                      </a:lnTo>
                      <a:lnTo>
                        <a:pt x="108" y="121"/>
                      </a:lnTo>
                      <a:lnTo>
                        <a:pt x="116" y="113"/>
                      </a:lnTo>
                      <a:lnTo>
                        <a:pt x="111" y="107"/>
                      </a:lnTo>
                      <a:lnTo>
                        <a:pt x="116" y="102"/>
                      </a:lnTo>
                      <a:lnTo>
                        <a:pt x="123" y="102"/>
                      </a:lnTo>
                      <a:lnTo>
                        <a:pt x="126" y="100"/>
                      </a:lnTo>
                      <a:lnTo>
                        <a:pt x="130" y="100"/>
                      </a:lnTo>
                      <a:lnTo>
                        <a:pt x="124" y="93"/>
                      </a:lnTo>
                      <a:lnTo>
                        <a:pt x="127" y="89"/>
                      </a:lnTo>
                      <a:lnTo>
                        <a:pt x="127" y="77"/>
                      </a:lnTo>
                      <a:lnTo>
                        <a:pt x="133" y="71"/>
                      </a:lnTo>
                      <a:lnTo>
                        <a:pt x="136" y="73"/>
                      </a:lnTo>
                      <a:lnTo>
                        <a:pt x="141" y="73"/>
                      </a:lnTo>
                      <a:lnTo>
                        <a:pt x="139" y="77"/>
                      </a:lnTo>
                      <a:lnTo>
                        <a:pt x="144" y="82"/>
                      </a:lnTo>
                      <a:lnTo>
                        <a:pt x="147" y="77"/>
                      </a:lnTo>
                      <a:lnTo>
                        <a:pt x="150" y="77"/>
                      </a:lnTo>
                      <a:lnTo>
                        <a:pt x="150" y="76"/>
                      </a:lnTo>
                      <a:lnTo>
                        <a:pt x="148" y="76"/>
                      </a:lnTo>
                      <a:lnTo>
                        <a:pt x="145" y="73"/>
                      </a:lnTo>
                      <a:lnTo>
                        <a:pt x="153" y="64"/>
                      </a:lnTo>
                      <a:lnTo>
                        <a:pt x="153" y="77"/>
                      </a:lnTo>
                      <a:lnTo>
                        <a:pt x="155" y="77"/>
                      </a:lnTo>
                      <a:lnTo>
                        <a:pt x="155" y="0"/>
                      </a:lnTo>
                      <a:lnTo>
                        <a:pt x="102" y="0"/>
                      </a:lnTo>
                    </a:path>
                  </a:pathLst>
                </a:custGeom>
                <a:solidFill>
                  <a:schemeClr val="folHlink"/>
                </a:solidFill>
                <a:ln w="76200" cap="rnd" cmpd="sng">
                  <a:noFill/>
                  <a:prstDash val="solid"/>
                  <a:round/>
                  <a:headEnd type="none" w="med" len="med"/>
                  <a:tailEnd type="none" w="med" len="med"/>
                </a:ln>
                <a:effectLst>
                  <a:outerShdw dist="107763" dir="2700000" algn="ctr" rotWithShape="0">
                    <a:schemeClr val="bg2"/>
                  </a:outerShdw>
                </a:effectLst>
              </p:spPr>
              <p:txBody>
                <a:bodyPr wrap="none" lIns="93067" tIns="45717" rIns="93067" bIns="45717">
                  <a:spAutoFit/>
                </a:bodyPr>
                <a:lstStyle/>
                <a:p>
                  <a:pPr>
                    <a:defRPr/>
                  </a:pPr>
                  <a:endParaRPr lang="zh-CN" altLang="en-US"/>
                </a:p>
              </p:txBody>
            </p:sp>
            <p:sp>
              <p:nvSpPr>
                <p:cNvPr id="324693" name="Freeform 85"/>
                <p:cNvSpPr>
                  <a:spLocks/>
                </p:cNvSpPr>
                <p:nvPr/>
              </p:nvSpPr>
              <p:spPr bwMode="auto">
                <a:xfrm>
                  <a:off x="3730" y="1984"/>
                  <a:ext cx="660" cy="435"/>
                </a:xfrm>
                <a:custGeom>
                  <a:avLst/>
                  <a:gdLst/>
                  <a:ahLst/>
                  <a:cxnLst>
                    <a:cxn ang="0">
                      <a:pos x="19" y="114"/>
                    </a:cxn>
                    <a:cxn ang="0">
                      <a:pos x="60" y="76"/>
                    </a:cxn>
                    <a:cxn ang="0">
                      <a:pos x="86" y="102"/>
                    </a:cxn>
                    <a:cxn ang="0">
                      <a:pos x="71" y="101"/>
                    </a:cxn>
                    <a:cxn ang="0">
                      <a:pos x="131" y="97"/>
                    </a:cxn>
                    <a:cxn ang="0">
                      <a:pos x="145" y="62"/>
                    </a:cxn>
                    <a:cxn ang="0">
                      <a:pos x="146" y="70"/>
                    </a:cxn>
                    <a:cxn ang="0">
                      <a:pos x="135" y="97"/>
                    </a:cxn>
                    <a:cxn ang="0">
                      <a:pos x="182" y="75"/>
                    </a:cxn>
                    <a:cxn ang="0">
                      <a:pos x="279" y="13"/>
                    </a:cxn>
                    <a:cxn ang="0">
                      <a:pos x="348" y="16"/>
                    </a:cxn>
                    <a:cxn ang="0">
                      <a:pos x="425" y="8"/>
                    </a:cxn>
                    <a:cxn ang="0">
                      <a:pos x="509" y="40"/>
                    </a:cxn>
                    <a:cxn ang="0">
                      <a:pos x="606" y="51"/>
                    </a:cxn>
                    <a:cxn ang="0">
                      <a:pos x="654" y="88"/>
                    </a:cxn>
                    <a:cxn ang="0">
                      <a:pos x="617" y="116"/>
                    </a:cxn>
                    <a:cxn ang="0">
                      <a:pos x="597" y="152"/>
                    </a:cxn>
                    <a:cxn ang="0">
                      <a:pos x="572" y="154"/>
                    </a:cxn>
                    <a:cxn ang="0">
                      <a:pos x="580" y="104"/>
                    </a:cxn>
                    <a:cxn ang="0">
                      <a:pos x="549" y="131"/>
                    </a:cxn>
                    <a:cxn ang="0">
                      <a:pos x="526" y="154"/>
                    </a:cxn>
                    <a:cxn ang="0">
                      <a:pos x="534" y="180"/>
                    </a:cxn>
                    <a:cxn ang="0">
                      <a:pos x="507" y="218"/>
                    </a:cxn>
                    <a:cxn ang="0">
                      <a:pos x="511" y="248"/>
                    </a:cxn>
                    <a:cxn ang="0">
                      <a:pos x="508" y="233"/>
                    </a:cxn>
                    <a:cxn ang="0">
                      <a:pos x="483" y="235"/>
                    </a:cxn>
                    <a:cxn ang="0">
                      <a:pos x="502" y="281"/>
                    </a:cxn>
                    <a:cxn ang="0">
                      <a:pos x="455" y="333"/>
                    </a:cxn>
                    <a:cxn ang="0">
                      <a:pos x="442" y="347"/>
                    </a:cxn>
                    <a:cxn ang="0">
                      <a:pos x="426" y="399"/>
                    </a:cxn>
                    <a:cxn ang="0">
                      <a:pos x="403" y="400"/>
                    </a:cxn>
                    <a:cxn ang="0">
                      <a:pos x="431" y="434"/>
                    </a:cxn>
                    <a:cxn ang="0">
                      <a:pos x="384" y="354"/>
                    </a:cxn>
                    <a:cxn ang="0">
                      <a:pos x="330" y="337"/>
                    </a:cxn>
                    <a:cxn ang="0">
                      <a:pos x="305" y="390"/>
                    </a:cxn>
                    <a:cxn ang="0">
                      <a:pos x="285" y="417"/>
                    </a:cxn>
                    <a:cxn ang="0">
                      <a:pos x="252" y="334"/>
                    </a:cxn>
                    <a:cxn ang="0">
                      <a:pos x="226" y="343"/>
                    </a:cxn>
                    <a:cxn ang="0">
                      <a:pos x="204" y="308"/>
                    </a:cxn>
                    <a:cxn ang="0">
                      <a:pos x="135" y="288"/>
                    </a:cxn>
                    <a:cxn ang="0">
                      <a:pos x="159" y="326"/>
                    </a:cxn>
                    <a:cxn ang="0">
                      <a:pos x="142" y="350"/>
                    </a:cxn>
                    <a:cxn ang="0">
                      <a:pos x="115" y="342"/>
                    </a:cxn>
                    <a:cxn ang="0">
                      <a:pos x="72" y="280"/>
                    </a:cxn>
                    <a:cxn ang="0">
                      <a:pos x="90" y="244"/>
                    </a:cxn>
                    <a:cxn ang="0">
                      <a:pos x="101" y="218"/>
                    </a:cxn>
                    <a:cxn ang="0">
                      <a:pos x="90" y="128"/>
                    </a:cxn>
                    <a:cxn ang="0">
                      <a:pos x="52" y="109"/>
                    </a:cxn>
                    <a:cxn ang="0">
                      <a:pos x="33" y="119"/>
                    </a:cxn>
                    <a:cxn ang="0">
                      <a:pos x="0" y="128"/>
                    </a:cxn>
                  </a:cxnLst>
                  <a:rect l="0" t="0" r="r" b="b"/>
                  <a:pathLst>
                    <a:path w="660" h="435">
                      <a:moveTo>
                        <a:pt x="0" y="128"/>
                      </a:moveTo>
                      <a:lnTo>
                        <a:pt x="19" y="114"/>
                      </a:lnTo>
                      <a:lnTo>
                        <a:pt x="38" y="88"/>
                      </a:lnTo>
                      <a:lnTo>
                        <a:pt x="60" y="76"/>
                      </a:lnTo>
                      <a:lnTo>
                        <a:pt x="83" y="91"/>
                      </a:lnTo>
                      <a:lnTo>
                        <a:pt x="86" y="102"/>
                      </a:lnTo>
                      <a:lnTo>
                        <a:pt x="81" y="102"/>
                      </a:lnTo>
                      <a:lnTo>
                        <a:pt x="71" y="101"/>
                      </a:lnTo>
                      <a:lnTo>
                        <a:pt x="83" y="114"/>
                      </a:lnTo>
                      <a:lnTo>
                        <a:pt x="131" y="97"/>
                      </a:lnTo>
                      <a:lnTo>
                        <a:pt x="125" y="84"/>
                      </a:lnTo>
                      <a:lnTo>
                        <a:pt x="145" y="62"/>
                      </a:lnTo>
                      <a:lnTo>
                        <a:pt x="159" y="63"/>
                      </a:lnTo>
                      <a:lnTo>
                        <a:pt x="146" y="70"/>
                      </a:lnTo>
                      <a:lnTo>
                        <a:pt x="135" y="87"/>
                      </a:lnTo>
                      <a:lnTo>
                        <a:pt x="135" y="97"/>
                      </a:lnTo>
                      <a:lnTo>
                        <a:pt x="154" y="109"/>
                      </a:lnTo>
                      <a:lnTo>
                        <a:pt x="182" y="75"/>
                      </a:lnTo>
                      <a:lnTo>
                        <a:pt x="279" y="35"/>
                      </a:lnTo>
                      <a:lnTo>
                        <a:pt x="279" y="13"/>
                      </a:lnTo>
                      <a:lnTo>
                        <a:pt x="323" y="4"/>
                      </a:lnTo>
                      <a:lnTo>
                        <a:pt x="348" y="16"/>
                      </a:lnTo>
                      <a:lnTo>
                        <a:pt x="406" y="0"/>
                      </a:lnTo>
                      <a:lnTo>
                        <a:pt x="425" y="8"/>
                      </a:lnTo>
                      <a:lnTo>
                        <a:pt x="464" y="48"/>
                      </a:lnTo>
                      <a:lnTo>
                        <a:pt x="509" y="40"/>
                      </a:lnTo>
                      <a:lnTo>
                        <a:pt x="537" y="54"/>
                      </a:lnTo>
                      <a:lnTo>
                        <a:pt x="606" y="51"/>
                      </a:lnTo>
                      <a:lnTo>
                        <a:pt x="659" y="67"/>
                      </a:lnTo>
                      <a:lnTo>
                        <a:pt x="654" y="88"/>
                      </a:lnTo>
                      <a:lnTo>
                        <a:pt x="609" y="102"/>
                      </a:lnTo>
                      <a:lnTo>
                        <a:pt x="617" y="116"/>
                      </a:lnTo>
                      <a:lnTo>
                        <a:pt x="598" y="124"/>
                      </a:lnTo>
                      <a:lnTo>
                        <a:pt x="597" y="152"/>
                      </a:lnTo>
                      <a:lnTo>
                        <a:pt x="580" y="172"/>
                      </a:lnTo>
                      <a:lnTo>
                        <a:pt x="572" y="154"/>
                      </a:lnTo>
                      <a:lnTo>
                        <a:pt x="582" y="138"/>
                      </a:lnTo>
                      <a:lnTo>
                        <a:pt x="580" y="104"/>
                      </a:lnTo>
                      <a:lnTo>
                        <a:pt x="563" y="121"/>
                      </a:lnTo>
                      <a:lnTo>
                        <a:pt x="549" y="131"/>
                      </a:lnTo>
                      <a:lnTo>
                        <a:pt x="535" y="116"/>
                      </a:lnTo>
                      <a:lnTo>
                        <a:pt x="526" y="154"/>
                      </a:lnTo>
                      <a:lnTo>
                        <a:pt x="536" y="154"/>
                      </a:lnTo>
                      <a:lnTo>
                        <a:pt x="534" y="180"/>
                      </a:lnTo>
                      <a:lnTo>
                        <a:pt x="522" y="207"/>
                      </a:lnTo>
                      <a:lnTo>
                        <a:pt x="507" y="218"/>
                      </a:lnTo>
                      <a:lnTo>
                        <a:pt x="519" y="236"/>
                      </a:lnTo>
                      <a:lnTo>
                        <a:pt x="511" y="248"/>
                      </a:lnTo>
                      <a:lnTo>
                        <a:pt x="508" y="237"/>
                      </a:lnTo>
                      <a:lnTo>
                        <a:pt x="508" y="233"/>
                      </a:lnTo>
                      <a:lnTo>
                        <a:pt x="498" y="227"/>
                      </a:lnTo>
                      <a:lnTo>
                        <a:pt x="483" y="235"/>
                      </a:lnTo>
                      <a:lnTo>
                        <a:pt x="497" y="265"/>
                      </a:lnTo>
                      <a:lnTo>
                        <a:pt x="502" y="281"/>
                      </a:lnTo>
                      <a:lnTo>
                        <a:pt x="485" y="322"/>
                      </a:lnTo>
                      <a:lnTo>
                        <a:pt x="455" y="333"/>
                      </a:lnTo>
                      <a:lnTo>
                        <a:pt x="430" y="331"/>
                      </a:lnTo>
                      <a:lnTo>
                        <a:pt x="442" y="347"/>
                      </a:lnTo>
                      <a:lnTo>
                        <a:pt x="443" y="371"/>
                      </a:lnTo>
                      <a:lnTo>
                        <a:pt x="426" y="399"/>
                      </a:lnTo>
                      <a:lnTo>
                        <a:pt x="406" y="384"/>
                      </a:lnTo>
                      <a:lnTo>
                        <a:pt x="403" y="400"/>
                      </a:lnTo>
                      <a:lnTo>
                        <a:pt x="418" y="414"/>
                      </a:lnTo>
                      <a:lnTo>
                        <a:pt x="431" y="434"/>
                      </a:lnTo>
                      <a:lnTo>
                        <a:pt x="409" y="422"/>
                      </a:lnTo>
                      <a:lnTo>
                        <a:pt x="384" y="354"/>
                      </a:lnTo>
                      <a:lnTo>
                        <a:pt x="353" y="335"/>
                      </a:lnTo>
                      <a:lnTo>
                        <a:pt x="330" y="337"/>
                      </a:lnTo>
                      <a:lnTo>
                        <a:pt x="301" y="376"/>
                      </a:lnTo>
                      <a:lnTo>
                        <a:pt x="305" y="390"/>
                      </a:lnTo>
                      <a:lnTo>
                        <a:pt x="295" y="417"/>
                      </a:lnTo>
                      <a:lnTo>
                        <a:pt x="285" y="417"/>
                      </a:lnTo>
                      <a:lnTo>
                        <a:pt x="252" y="359"/>
                      </a:lnTo>
                      <a:lnTo>
                        <a:pt x="252" y="334"/>
                      </a:lnTo>
                      <a:lnTo>
                        <a:pt x="245" y="343"/>
                      </a:lnTo>
                      <a:lnTo>
                        <a:pt x="226" y="343"/>
                      </a:lnTo>
                      <a:lnTo>
                        <a:pt x="233" y="328"/>
                      </a:lnTo>
                      <a:lnTo>
                        <a:pt x="204" y="308"/>
                      </a:lnTo>
                      <a:lnTo>
                        <a:pt x="167" y="308"/>
                      </a:lnTo>
                      <a:lnTo>
                        <a:pt x="135" y="288"/>
                      </a:lnTo>
                      <a:lnTo>
                        <a:pt x="133" y="308"/>
                      </a:lnTo>
                      <a:lnTo>
                        <a:pt x="159" y="326"/>
                      </a:lnTo>
                      <a:lnTo>
                        <a:pt x="168" y="326"/>
                      </a:lnTo>
                      <a:lnTo>
                        <a:pt x="142" y="350"/>
                      </a:lnTo>
                      <a:lnTo>
                        <a:pt x="115" y="356"/>
                      </a:lnTo>
                      <a:lnTo>
                        <a:pt x="115" y="342"/>
                      </a:lnTo>
                      <a:lnTo>
                        <a:pt x="77" y="293"/>
                      </a:lnTo>
                      <a:lnTo>
                        <a:pt x="72" y="280"/>
                      </a:lnTo>
                      <a:lnTo>
                        <a:pt x="93" y="264"/>
                      </a:lnTo>
                      <a:lnTo>
                        <a:pt x="90" y="244"/>
                      </a:lnTo>
                      <a:lnTo>
                        <a:pt x="90" y="222"/>
                      </a:lnTo>
                      <a:lnTo>
                        <a:pt x="101" y="218"/>
                      </a:lnTo>
                      <a:lnTo>
                        <a:pt x="90" y="207"/>
                      </a:lnTo>
                      <a:lnTo>
                        <a:pt x="90" y="128"/>
                      </a:lnTo>
                      <a:lnTo>
                        <a:pt x="37" y="128"/>
                      </a:lnTo>
                      <a:lnTo>
                        <a:pt x="52" y="109"/>
                      </a:lnTo>
                      <a:lnTo>
                        <a:pt x="51" y="102"/>
                      </a:lnTo>
                      <a:lnTo>
                        <a:pt x="33" y="119"/>
                      </a:lnTo>
                      <a:lnTo>
                        <a:pt x="27" y="128"/>
                      </a:lnTo>
                      <a:lnTo>
                        <a:pt x="0" y="128"/>
                      </a:lnTo>
                    </a:path>
                  </a:pathLst>
                </a:custGeom>
                <a:solidFill>
                  <a:schemeClr val="folHlink"/>
                </a:solidFill>
                <a:ln w="76200" cap="rnd" cmpd="sng">
                  <a:noFill/>
                  <a:prstDash val="solid"/>
                  <a:round/>
                  <a:headEnd type="none" w="med" len="med"/>
                  <a:tailEnd type="none" w="med" len="med"/>
                </a:ln>
                <a:effectLst>
                  <a:outerShdw dist="107763" dir="2700000" algn="ctr" rotWithShape="0">
                    <a:schemeClr val="bg2"/>
                  </a:outerShdw>
                </a:effectLst>
              </p:spPr>
              <p:txBody>
                <a:bodyPr wrap="none" lIns="93067" tIns="45717" rIns="93067" bIns="45717">
                  <a:spAutoFit/>
                </a:bodyPr>
                <a:lstStyle/>
                <a:p>
                  <a:pPr>
                    <a:defRPr/>
                  </a:pPr>
                  <a:endParaRPr lang="zh-CN" altLang="en-US"/>
                </a:p>
              </p:txBody>
            </p:sp>
            <p:sp>
              <p:nvSpPr>
                <p:cNvPr id="324694" name="Freeform 86"/>
                <p:cNvSpPr>
                  <a:spLocks/>
                </p:cNvSpPr>
                <p:nvPr/>
              </p:nvSpPr>
              <p:spPr bwMode="auto">
                <a:xfrm>
                  <a:off x="4252" y="2162"/>
                  <a:ext cx="57" cy="88"/>
                </a:xfrm>
                <a:custGeom>
                  <a:avLst/>
                  <a:gdLst/>
                  <a:ahLst/>
                  <a:cxnLst>
                    <a:cxn ang="0">
                      <a:pos x="38" y="0"/>
                    </a:cxn>
                    <a:cxn ang="0">
                      <a:pos x="38" y="11"/>
                    </a:cxn>
                    <a:cxn ang="0">
                      <a:pos x="33" y="18"/>
                    </a:cxn>
                    <a:cxn ang="0">
                      <a:pos x="34" y="30"/>
                    </a:cxn>
                    <a:cxn ang="0">
                      <a:pos x="29" y="46"/>
                    </a:cxn>
                    <a:cxn ang="0">
                      <a:pos x="19" y="60"/>
                    </a:cxn>
                    <a:cxn ang="0">
                      <a:pos x="4" y="70"/>
                    </a:cxn>
                    <a:cxn ang="0">
                      <a:pos x="0" y="86"/>
                    </a:cxn>
                    <a:cxn ang="0">
                      <a:pos x="6" y="87"/>
                    </a:cxn>
                    <a:cxn ang="0">
                      <a:pos x="6" y="72"/>
                    </a:cxn>
                    <a:cxn ang="0">
                      <a:pos x="26" y="71"/>
                    </a:cxn>
                    <a:cxn ang="0">
                      <a:pos x="42" y="61"/>
                    </a:cxn>
                    <a:cxn ang="0">
                      <a:pos x="42" y="40"/>
                    </a:cxn>
                    <a:cxn ang="0">
                      <a:pos x="46" y="33"/>
                    </a:cxn>
                    <a:cxn ang="0">
                      <a:pos x="38" y="19"/>
                    </a:cxn>
                    <a:cxn ang="0">
                      <a:pos x="49" y="15"/>
                    </a:cxn>
                    <a:cxn ang="0">
                      <a:pos x="56" y="4"/>
                    </a:cxn>
                    <a:cxn ang="0">
                      <a:pos x="42" y="6"/>
                    </a:cxn>
                    <a:cxn ang="0">
                      <a:pos x="38" y="0"/>
                    </a:cxn>
                  </a:cxnLst>
                  <a:rect l="0" t="0" r="r" b="b"/>
                  <a:pathLst>
                    <a:path w="57" h="88">
                      <a:moveTo>
                        <a:pt x="38" y="0"/>
                      </a:moveTo>
                      <a:lnTo>
                        <a:pt x="38" y="11"/>
                      </a:lnTo>
                      <a:lnTo>
                        <a:pt x="33" y="18"/>
                      </a:lnTo>
                      <a:lnTo>
                        <a:pt x="34" y="30"/>
                      </a:lnTo>
                      <a:lnTo>
                        <a:pt x="29" y="46"/>
                      </a:lnTo>
                      <a:lnTo>
                        <a:pt x="19" y="60"/>
                      </a:lnTo>
                      <a:lnTo>
                        <a:pt x="4" y="70"/>
                      </a:lnTo>
                      <a:lnTo>
                        <a:pt x="0" y="86"/>
                      </a:lnTo>
                      <a:lnTo>
                        <a:pt x="6" y="87"/>
                      </a:lnTo>
                      <a:lnTo>
                        <a:pt x="6" y="72"/>
                      </a:lnTo>
                      <a:lnTo>
                        <a:pt x="26" y="71"/>
                      </a:lnTo>
                      <a:lnTo>
                        <a:pt x="42" y="61"/>
                      </a:lnTo>
                      <a:lnTo>
                        <a:pt x="42" y="40"/>
                      </a:lnTo>
                      <a:lnTo>
                        <a:pt x="46" y="33"/>
                      </a:lnTo>
                      <a:lnTo>
                        <a:pt x="38" y="19"/>
                      </a:lnTo>
                      <a:lnTo>
                        <a:pt x="49" y="15"/>
                      </a:lnTo>
                      <a:lnTo>
                        <a:pt x="56" y="4"/>
                      </a:lnTo>
                      <a:lnTo>
                        <a:pt x="42" y="6"/>
                      </a:lnTo>
                      <a:lnTo>
                        <a:pt x="38" y="0"/>
                      </a:lnTo>
                    </a:path>
                  </a:pathLst>
                </a:custGeom>
                <a:solidFill>
                  <a:schemeClr val="folHlink"/>
                </a:solidFill>
                <a:ln w="76200" cap="rnd" cmpd="sng">
                  <a:noFill/>
                  <a:prstDash val="solid"/>
                  <a:round/>
                  <a:headEnd type="none" w="med" len="med"/>
                  <a:tailEnd type="none" w="med" len="med"/>
                </a:ln>
                <a:effectLst>
                  <a:outerShdw dist="107763" dir="2700000" algn="ctr" rotWithShape="0">
                    <a:schemeClr val="bg2"/>
                  </a:outerShdw>
                </a:effectLst>
              </p:spPr>
              <p:txBody>
                <a:bodyPr wrap="none" lIns="93067" tIns="45717" rIns="93067" bIns="45717">
                  <a:spAutoFit/>
                </a:bodyPr>
                <a:lstStyle/>
                <a:p>
                  <a:pPr>
                    <a:defRPr/>
                  </a:pPr>
                  <a:endParaRPr lang="zh-CN" altLang="en-US"/>
                </a:p>
              </p:txBody>
            </p:sp>
            <p:sp>
              <p:nvSpPr>
                <p:cNvPr id="324695" name="Freeform 87"/>
                <p:cNvSpPr>
                  <a:spLocks/>
                </p:cNvSpPr>
                <p:nvPr/>
              </p:nvSpPr>
              <p:spPr bwMode="auto">
                <a:xfrm>
                  <a:off x="4036" y="2398"/>
                  <a:ext cx="11" cy="21"/>
                </a:xfrm>
                <a:custGeom>
                  <a:avLst/>
                  <a:gdLst/>
                  <a:ahLst/>
                  <a:cxnLst>
                    <a:cxn ang="0">
                      <a:pos x="5" y="0"/>
                    </a:cxn>
                    <a:cxn ang="0">
                      <a:pos x="0" y="9"/>
                    </a:cxn>
                    <a:cxn ang="0">
                      <a:pos x="3" y="20"/>
                    </a:cxn>
                    <a:cxn ang="0">
                      <a:pos x="10" y="12"/>
                    </a:cxn>
                    <a:cxn ang="0">
                      <a:pos x="5" y="0"/>
                    </a:cxn>
                  </a:cxnLst>
                  <a:rect l="0" t="0" r="r" b="b"/>
                  <a:pathLst>
                    <a:path w="11" h="21">
                      <a:moveTo>
                        <a:pt x="5" y="0"/>
                      </a:moveTo>
                      <a:lnTo>
                        <a:pt x="0" y="9"/>
                      </a:lnTo>
                      <a:lnTo>
                        <a:pt x="3" y="20"/>
                      </a:lnTo>
                      <a:lnTo>
                        <a:pt x="10" y="12"/>
                      </a:lnTo>
                      <a:lnTo>
                        <a:pt x="5" y="0"/>
                      </a:lnTo>
                    </a:path>
                  </a:pathLst>
                </a:custGeom>
                <a:solidFill>
                  <a:schemeClr val="folHlink"/>
                </a:solidFill>
                <a:ln w="76200" cap="rnd" cmpd="sng">
                  <a:noFill/>
                  <a:prstDash val="solid"/>
                  <a:round/>
                  <a:headEnd type="none" w="med" len="med"/>
                  <a:tailEnd type="none" w="med" len="med"/>
                </a:ln>
                <a:effectLst>
                  <a:outerShdw dist="107763" dir="2700000" algn="ctr" rotWithShape="0">
                    <a:schemeClr val="bg2"/>
                  </a:outerShdw>
                </a:effectLst>
              </p:spPr>
              <p:txBody>
                <a:bodyPr wrap="none" lIns="93067" tIns="45717" rIns="93067" bIns="45717">
                  <a:spAutoFit/>
                </a:bodyPr>
                <a:lstStyle/>
                <a:p>
                  <a:pPr>
                    <a:defRPr/>
                  </a:pPr>
                  <a:endParaRPr lang="zh-CN" altLang="en-US"/>
                </a:p>
              </p:txBody>
            </p:sp>
            <p:sp>
              <p:nvSpPr>
                <p:cNvPr id="324696" name="Freeform 88"/>
                <p:cNvSpPr>
                  <a:spLocks/>
                </p:cNvSpPr>
                <p:nvPr/>
              </p:nvSpPr>
              <p:spPr bwMode="auto">
                <a:xfrm>
                  <a:off x="4123" y="2419"/>
                  <a:ext cx="133" cy="54"/>
                </a:xfrm>
                <a:custGeom>
                  <a:avLst/>
                  <a:gdLst/>
                  <a:ahLst/>
                  <a:cxnLst>
                    <a:cxn ang="0">
                      <a:pos x="0" y="0"/>
                    </a:cxn>
                    <a:cxn ang="0">
                      <a:pos x="20" y="4"/>
                    </a:cxn>
                    <a:cxn ang="0">
                      <a:pos x="50" y="24"/>
                    </a:cxn>
                    <a:cxn ang="0">
                      <a:pos x="45" y="34"/>
                    </a:cxn>
                    <a:cxn ang="0">
                      <a:pos x="70" y="44"/>
                    </a:cxn>
                    <a:cxn ang="0">
                      <a:pos x="132" y="44"/>
                    </a:cxn>
                    <a:cxn ang="0">
                      <a:pos x="64" y="53"/>
                    </a:cxn>
                    <a:cxn ang="0">
                      <a:pos x="45" y="34"/>
                    </a:cxn>
                    <a:cxn ang="0">
                      <a:pos x="28" y="31"/>
                    </a:cxn>
                    <a:cxn ang="0">
                      <a:pos x="0" y="0"/>
                    </a:cxn>
                  </a:cxnLst>
                  <a:rect l="0" t="0" r="r" b="b"/>
                  <a:pathLst>
                    <a:path w="133" h="54">
                      <a:moveTo>
                        <a:pt x="0" y="0"/>
                      </a:moveTo>
                      <a:lnTo>
                        <a:pt x="20" y="4"/>
                      </a:lnTo>
                      <a:lnTo>
                        <a:pt x="50" y="24"/>
                      </a:lnTo>
                      <a:lnTo>
                        <a:pt x="45" y="34"/>
                      </a:lnTo>
                      <a:lnTo>
                        <a:pt x="70" y="44"/>
                      </a:lnTo>
                      <a:lnTo>
                        <a:pt x="132" y="44"/>
                      </a:lnTo>
                      <a:lnTo>
                        <a:pt x="64" y="53"/>
                      </a:lnTo>
                      <a:lnTo>
                        <a:pt x="45" y="34"/>
                      </a:lnTo>
                      <a:lnTo>
                        <a:pt x="28" y="31"/>
                      </a:lnTo>
                      <a:lnTo>
                        <a:pt x="0" y="0"/>
                      </a:lnTo>
                    </a:path>
                  </a:pathLst>
                </a:custGeom>
                <a:solidFill>
                  <a:schemeClr val="folHlink"/>
                </a:solidFill>
                <a:ln w="76200" cap="rnd" cmpd="sng">
                  <a:noFill/>
                  <a:prstDash val="solid"/>
                  <a:round/>
                  <a:headEnd type="none" w="med" len="med"/>
                  <a:tailEnd type="none" w="med" len="med"/>
                </a:ln>
                <a:effectLst>
                  <a:outerShdw dist="107763" dir="2700000" algn="ctr" rotWithShape="0">
                    <a:schemeClr val="bg2"/>
                  </a:outerShdw>
                </a:effectLst>
              </p:spPr>
              <p:txBody>
                <a:bodyPr wrap="none" lIns="93067" tIns="45717" rIns="93067" bIns="45717">
                  <a:spAutoFit/>
                </a:bodyPr>
                <a:lstStyle/>
                <a:p>
                  <a:pPr>
                    <a:defRPr/>
                  </a:pPr>
                  <a:endParaRPr lang="zh-CN" altLang="en-US"/>
                </a:p>
              </p:txBody>
            </p:sp>
            <p:sp>
              <p:nvSpPr>
                <p:cNvPr id="324697" name="Freeform 89"/>
                <p:cNvSpPr>
                  <a:spLocks/>
                </p:cNvSpPr>
                <p:nvPr/>
              </p:nvSpPr>
              <p:spPr bwMode="auto">
                <a:xfrm>
                  <a:off x="4229" y="2462"/>
                  <a:ext cx="144" cy="127"/>
                </a:xfrm>
                <a:custGeom>
                  <a:avLst/>
                  <a:gdLst/>
                  <a:ahLst/>
                  <a:cxnLst>
                    <a:cxn ang="0">
                      <a:pos x="115" y="124"/>
                    </a:cxn>
                    <a:cxn ang="0">
                      <a:pos x="109" y="122"/>
                    </a:cxn>
                    <a:cxn ang="0">
                      <a:pos x="94" y="107"/>
                    </a:cxn>
                    <a:cxn ang="0">
                      <a:pos x="79" y="104"/>
                    </a:cxn>
                    <a:cxn ang="0">
                      <a:pos x="76" y="96"/>
                    </a:cxn>
                    <a:cxn ang="0">
                      <a:pos x="67" y="89"/>
                    </a:cxn>
                    <a:cxn ang="0">
                      <a:pos x="53" y="89"/>
                    </a:cxn>
                    <a:cxn ang="0">
                      <a:pos x="38" y="94"/>
                    </a:cxn>
                    <a:cxn ang="0">
                      <a:pos x="25" y="97"/>
                    </a:cxn>
                    <a:cxn ang="0">
                      <a:pos x="9" y="97"/>
                    </a:cxn>
                    <a:cxn ang="0">
                      <a:pos x="8" y="87"/>
                    </a:cxn>
                    <a:cxn ang="0">
                      <a:pos x="3" y="72"/>
                    </a:cxn>
                    <a:cxn ang="0">
                      <a:pos x="2" y="65"/>
                    </a:cxn>
                    <a:cxn ang="0">
                      <a:pos x="2" y="45"/>
                    </a:cxn>
                    <a:cxn ang="0">
                      <a:pos x="27" y="35"/>
                    </a:cxn>
                    <a:cxn ang="0">
                      <a:pos x="29" y="23"/>
                    </a:cxn>
                    <a:cxn ang="0">
                      <a:pos x="35" y="25"/>
                    </a:cxn>
                    <a:cxn ang="0">
                      <a:pos x="47" y="13"/>
                    </a:cxn>
                    <a:cxn ang="0">
                      <a:pos x="59" y="14"/>
                    </a:cxn>
                    <a:cxn ang="0">
                      <a:pos x="68" y="6"/>
                    </a:cxn>
                    <a:cxn ang="0">
                      <a:pos x="76" y="4"/>
                    </a:cxn>
                    <a:cxn ang="0">
                      <a:pos x="88" y="20"/>
                    </a:cxn>
                    <a:cxn ang="0">
                      <a:pos x="99" y="25"/>
                    </a:cxn>
                    <a:cxn ang="0">
                      <a:pos x="100" y="9"/>
                    </a:cxn>
                    <a:cxn ang="0">
                      <a:pos x="105" y="0"/>
                    </a:cxn>
                    <a:cxn ang="0">
                      <a:pos x="112" y="13"/>
                    </a:cxn>
                    <a:cxn ang="0">
                      <a:pos x="119" y="35"/>
                    </a:cxn>
                    <a:cxn ang="0">
                      <a:pos x="133" y="47"/>
                    </a:cxn>
                    <a:cxn ang="0">
                      <a:pos x="141" y="58"/>
                    </a:cxn>
                    <a:cxn ang="0">
                      <a:pos x="143" y="76"/>
                    </a:cxn>
                    <a:cxn ang="0">
                      <a:pos x="135" y="97"/>
                    </a:cxn>
                    <a:cxn ang="0">
                      <a:pos x="132" y="116"/>
                    </a:cxn>
                    <a:cxn ang="0">
                      <a:pos x="119" y="123"/>
                    </a:cxn>
                  </a:cxnLst>
                  <a:rect l="0" t="0" r="r" b="b"/>
                  <a:pathLst>
                    <a:path w="144" h="127">
                      <a:moveTo>
                        <a:pt x="119" y="123"/>
                      </a:moveTo>
                      <a:lnTo>
                        <a:pt x="115" y="124"/>
                      </a:lnTo>
                      <a:lnTo>
                        <a:pt x="112" y="126"/>
                      </a:lnTo>
                      <a:lnTo>
                        <a:pt x="109" y="122"/>
                      </a:lnTo>
                      <a:lnTo>
                        <a:pt x="96" y="116"/>
                      </a:lnTo>
                      <a:lnTo>
                        <a:pt x="94" y="107"/>
                      </a:lnTo>
                      <a:lnTo>
                        <a:pt x="90" y="104"/>
                      </a:lnTo>
                      <a:lnTo>
                        <a:pt x="79" y="104"/>
                      </a:lnTo>
                      <a:lnTo>
                        <a:pt x="79" y="98"/>
                      </a:lnTo>
                      <a:lnTo>
                        <a:pt x="76" y="96"/>
                      </a:lnTo>
                      <a:lnTo>
                        <a:pt x="75" y="90"/>
                      </a:lnTo>
                      <a:lnTo>
                        <a:pt x="67" y="89"/>
                      </a:lnTo>
                      <a:lnTo>
                        <a:pt x="59" y="87"/>
                      </a:lnTo>
                      <a:lnTo>
                        <a:pt x="53" y="89"/>
                      </a:lnTo>
                      <a:lnTo>
                        <a:pt x="53" y="90"/>
                      </a:lnTo>
                      <a:lnTo>
                        <a:pt x="38" y="94"/>
                      </a:lnTo>
                      <a:lnTo>
                        <a:pt x="38" y="97"/>
                      </a:lnTo>
                      <a:lnTo>
                        <a:pt x="25" y="97"/>
                      </a:lnTo>
                      <a:lnTo>
                        <a:pt x="17" y="101"/>
                      </a:lnTo>
                      <a:lnTo>
                        <a:pt x="9" y="97"/>
                      </a:lnTo>
                      <a:lnTo>
                        <a:pt x="8" y="96"/>
                      </a:lnTo>
                      <a:lnTo>
                        <a:pt x="8" y="87"/>
                      </a:lnTo>
                      <a:lnTo>
                        <a:pt x="6" y="80"/>
                      </a:lnTo>
                      <a:lnTo>
                        <a:pt x="3" y="72"/>
                      </a:lnTo>
                      <a:lnTo>
                        <a:pt x="5" y="67"/>
                      </a:lnTo>
                      <a:lnTo>
                        <a:pt x="2" y="65"/>
                      </a:lnTo>
                      <a:lnTo>
                        <a:pt x="0" y="54"/>
                      </a:lnTo>
                      <a:lnTo>
                        <a:pt x="2" y="45"/>
                      </a:lnTo>
                      <a:lnTo>
                        <a:pt x="10" y="39"/>
                      </a:lnTo>
                      <a:lnTo>
                        <a:pt x="27" y="35"/>
                      </a:lnTo>
                      <a:lnTo>
                        <a:pt x="31" y="29"/>
                      </a:lnTo>
                      <a:lnTo>
                        <a:pt x="29" y="23"/>
                      </a:lnTo>
                      <a:lnTo>
                        <a:pt x="34" y="22"/>
                      </a:lnTo>
                      <a:lnTo>
                        <a:pt x="35" y="25"/>
                      </a:lnTo>
                      <a:lnTo>
                        <a:pt x="37" y="20"/>
                      </a:lnTo>
                      <a:lnTo>
                        <a:pt x="47" y="13"/>
                      </a:lnTo>
                      <a:lnTo>
                        <a:pt x="53" y="16"/>
                      </a:lnTo>
                      <a:lnTo>
                        <a:pt x="59" y="14"/>
                      </a:lnTo>
                      <a:lnTo>
                        <a:pt x="62" y="7"/>
                      </a:lnTo>
                      <a:lnTo>
                        <a:pt x="68" y="6"/>
                      </a:lnTo>
                      <a:lnTo>
                        <a:pt x="67" y="1"/>
                      </a:lnTo>
                      <a:lnTo>
                        <a:pt x="76" y="4"/>
                      </a:lnTo>
                      <a:lnTo>
                        <a:pt x="84" y="3"/>
                      </a:lnTo>
                      <a:lnTo>
                        <a:pt x="88" y="20"/>
                      </a:lnTo>
                      <a:lnTo>
                        <a:pt x="94" y="25"/>
                      </a:lnTo>
                      <a:lnTo>
                        <a:pt x="99" y="25"/>
                      </a:lnTo>
                      <a:lnTo>
                        <a:pt x="102" y="14"/>
                      </a:lnTo>
                      <a:lnTo>
                        <a:pt x="100" y="9"/>
                      </a:lnTo>
                      <a:lnTo>
                        <a:pt x="102" y="1"/>
                      </a:lnTo>
                      <a:lnTo>
                        <a:pt x="105" y="0"/>
                      </a:lnTo>
                      <a:lnTo>
                        <a:pt x="109" y="10"/>
                      </a:lnTo>
                      <a:lnTo>
                        <a:pt x="112" y="13"/>
                      </a:lnTo>
                      <a:lnTo>
                        <a:pt x="115" y="22"/>
                      </a:lnTo>
                      <a:lnTo>
                        <a:pt x="119" y="35"/>
                      </a:lnTo>
                      <a:lnTo>
                        <a:pt x="126" y="38"/>
                      </a:lnTo>
                      <a:lnTo>
                        <a:pt x="133" y="47"/>
                      </a:lnTo>
                      <a:lnTo>
                        <a:pt x="135" y="52"/>
                      </a:lnTo>
                      <a:lnTo>
                        <a:pt x="141" y="58"/>
                      </a:lnTo>
                      <a:lnTo>
                        <a:pt x="143" y="68"/>
                      </a:lnTo>
                      <a:lnTo>
                        <a:pt x="143" y="76"/>
                      </a:lnTo>
                      <a:lnTo>
                        <a:pt x="141" y="89"/>
                      </a:lnTo>
                      <a:lnTo>
                        <a:pt x="135" y="97"/>
                      </a:lnTo>
                      <a:lnTo>
                        <a:pt x="132" y="107"/>
                      </a:lnTo>
                      <a:lnTo>
                        <a:pt x="132" y="116"/>
                      </a:lnTo>
                      <a:lnTo>
                        <a:pt x="126" y="118"/>
                      </a:lnTo>
                      <a:lnTo>
                        <a:pt x="119" y="123"/>
                      </a:lnTo>
                    </a:path>
                  </a:pathLst>
                </a:custGeom>
                <a:solidFill>
                  <a:schemeClr val="folHlink"/>
                </a:solidFill>
                <a:ln w="76200" cap="rnd" cmpd="sng">
                  <a:noFill/>
                  <a:prstDash val="solid"/>
                  <a:round/>
                  <a:headEnd type="none" w="med" len="med"/>
                  <a:tailEnd type="none" w="med" len="med"/>
                </a:ln>
                <a:effectLst>
                  <a:outerShdw dist="107763" dir="2700000" algn="ctr" rotWithShape="0">
                    <a:schemeClr val="bg2"/>
                  </a:outerShdw>
                </a:effectLst>
              </p:spPr>
              <p:txBody>
                <a:bodyPr wrap="none" lIns="93067" tIns="45717" rIns="93067" bIns="45717">
                  <a:spAutoFit/>
                </a:bodyPr>
                <a:lstStyle/>
                <a:p>
                  <a:pPr>
                    <a:defRPr/>
                  </a:pPr>
                  <a:endParaRPr lang="zh-CN" altLang="en-US"/>
                </a:p>
              </p:txBody>
            </p:sp>
            <p:sp>
              <p:nvSpPr>
                <p:cNvPr id="324698" name="Freeform 90"/>
                <p:cNvSpPr>
                  <a:spLocks/>
                </p:cNvSpPr>
                <p:nvPr/>
              </p:nvSpPr>
              <p:spPr bwMode="auto">
                <a:xfrm>
                  <a:off x="4343" y="2594"/>
                  <a:ext cx="11" cy="16"/>
                </a:xfrm>
                <a:custGeom>
                  <a:avLst/>
                  <a:gdLst/>
                  <a:ahLst/>
                  <a:cxnLst>
                    <a:cxn ang="0">
                      <a:pos x="5" y="14"/>
                    </a:cxn>
                    <a:cxn ang="0">
                      <a:pos x="2" y="11"/>
                    </a:cxn>
                    <a:cxn ang="0">
                      <a:pos x="2" y="9"/>
                    </a:cxn>
                    <a:cxn ang="0">
                      <a:pos x="2" y="6"/>
                    </a:cxn>
                    <a:cxn ang="0">
                      <a:pos x="1" y="4"/>
                    </a:cxn>
                    <a:cxn ang="0">
                      <a:pos x="0" y="0"/>
                    </a:cxn>
                    <a:cxn ang="0">
                      <a:pos x="2" y="0"/>
                    </a:cxn>
                    <a:cxn ang="0">
                      <a:pos x="5" y="2"/>
                    </a:cxn>
                    <a:cxn ang="0">
                      <a:pos x="7" y="1"/>
                    </a:cxn>
                    <a:cxn ang="0">
                      <a:pos x="8" y="1"/>
                    </a:cxn>
                    <a:cxn ang="0">
                      <a:pos x="10" y="0"/>
                    </a:cxn>
                    <a:cxn ang="0">
                      <a:pos x="10" y="6"/>
                    </a:cxn>
                    <a:cxn ang="0">
                      <a:pos x="9" y="9"/>
                    </a:cxn>
                    <a:cxn ang="0">
                      <a:pos x="8" y="11"/>
                    </a:cxn>
                    <a:cxn ang="0">
                      <a:pos x="8" y="13"/>
                    </a:cxn>
                    <a:cxn ang="0">
                      <a:pos x="7" y="14"/>
                    </a:cxn>
                    <a:cxn ang="0">
                      <a:pos x="7" y="15"/>
                    </a:cxn>
                    <a:cxn ang="0">
                      <a:pos x="5" y="14"/>
                    </a:cxn>
                  </a:cxnLst>
                  <a:rect l="0" t="0" r="r" b="b"/>
                  <a:pathLst>
                    <a:path w="11" h="16">
                      <a:moveTo>
                        <a:pt x="5" y="14"/>
                      </a:moveTo>
                      <a:lnTo>
                        <a:pt x="2" y="11"/>
                      </a:lnTo>
                      <a:lnTo>
                        <a:pt x="2" y="9"/>
                      </a:lnTo>
                      <a:lnTo>
                        <a:pt x="2" y="6"/>
                      </a:lnTo>
                      <a:lnTo>
                        <a:pt x="1" y="4"/>
                      </a:lnTo>
                      <a:lnTo>
                        <a:pt x="0" y="0"/>
                      </a:lnTo>
                      <a:lnTo>
                        <a:pt x="2" y="0"/>
                      </a:lnTo>
                      <a:lnTo>
                        <a:pt x="5" y="2"/>
                      </a:lnTo>
                      <a:lnTo>
                        <a:pt x="7" y="1"/>
                      </a:lnTo>
                      <a:lnTo>
                        <a:pt x="8" y="1"/>
                      </a:lnTo>
                      <a:lnTo>
                        <a:pt x="10" y="0"/>
                      </a:lnTo>
                      <a:lnTo>
                        <a:pt x="10" y="6"/>
                      </a:lnTo>
                      <a:lnTo>
                        <a:pt x="9" y="9"/>
                      </a:lnTo>
                      <a:lnTo>
                        <a:pt x="8" y="11"/>
                      </a:lnTo>
                      <a:lnTo>
                        <a:pt x="8" y="13"/>
                      </a:lnTo>
                      <a:lnTo>
                        <a:pt x="7" y="14"/>
                      </a:lnTo>
                      <a:lnTo>
                        <a:pt x="7" y="15"/>
                      </a:lnTo>
                      <a:lnTo>
                        <a:pt x="5" y="14"/>
                      </a:lnTo>
                    </a:path>
                  </a:pathLst>
                </a:custGeom>
                <a:solidFill>
                  <a:schemeClr val="folHlink"/>
                </a:solidFill>
                <a:ln w="76200" cap="rnd" cmpd="sng">
                  <a:noFill/>
                  <a:prstDash val="solid"/>
                  <a:round/>
                  <a:headEnd type="none" w="med" len="med"/>
                  <a:tailEnd type="none" w="med" len="med"/>
                </a:ln>
                <a:effectLst>
                  <a:outerShdw dist="107763" dir="2700000" algn="ctr" rotWithShape="0">
                    <a:schemeClr val="bg2"/>
                  </a:outerShdw>
                </a:effectLst>
              </p:spPr>
              <p:txBody>
                <a:bodyPr wrap="none" lIns="93067" tIns="45717" rIns="93067" bIns="45717">
                  <a:spAutoFit/>
                </a:bodyPr>
                <a:lstStyle/>
                <a:p>
                  <a:pPr>
                    <a:defRPr/>
                  </a:pPr>
                  <a:endParaRPr lang="zh-CN" altLang="en-US"/>
                </a:p>
              </p:txBody>
            </p:sp>
            <p:sp>
              <p:nvSpPr>
                <p:cNvPr id="324699" name="Freeform 91"/>
                <p:cNvSpPr>
                  <a:spLocks/>
                </p:cNvSpPr>
                <p:nvPr/>
              </p:nvSpPr>
              <p:spPr bwMode="auto">
                <a:xfrm>
                  <a:off x="3844" y="2452"/>
                  <a:ext cx="16" cy="60"/>
                </a:xfrm>
                <a:custGeom>
                  <a:avLst/>
                  <a:gdLst/>
                  <a:ahLst/>
                  <a:cxnLst>
                    <a:cxn ang="0">
                      <a:pos x="2" y="21"/>
                    </a:cxn>
                    <a:cxn ang="0">
                      <a:pos x="8" y="16"/>
                    </a:cxn>
                    <a:cxn ang="0">
                      <a:pos x="12" y="0"/>
                    </a:cxn>
                    <a:cxn ang="0">
                      <a:pos x="15" y="24"/>
                    </a:cxn>
                    <a:cxn ang="0">
                      <a:pos x="10" y="53"/>
                    </a:cxn>
                    <a:cxn ang="0">
                      <a:pos x="0" y="59"/>
                    </a:cxn>
                    <a:cxn ang="0">
                      <a:pos x="0" y="45"/>
                    </a:cxn>
                    <a:cxn ang="0">
                      <a:pos x="3" y="36"/>
                    </a:cxn>
                    <a:cxn ang="0">
                      <a:pos x="2" y="21"/>
                    </a:cxn>
                  </a:cxnLst>
                  <a:rect l="0" t="0" r="r" b="b"/>
                  <a:pathLst>
                    <a:path w="16" h="60">
                      <a:moveTo>
                        <a:pt x="2" y="21"/>
                      </a:moveTo>
                      <a:lnTo>
                        <a:pt x="8" y="16"/>
                      </a:lnTo>
                      <a:lnTo>
                        <a:pt x="12" y="0"/>
                      </a:lnTo>
                      <a:lnTo>
                        <a:pt x="15" y="24"/>
                      </a:lnTo>
                      <a:lnTo>
                        <a:pt x="10" y="53"/>
                      </a:lnTo>
                      <a:lnTo>
                        <a:pt x="0" y="59"/>
                      </a:lnTo>
                      <a:lnTo>
                        <a:pt x="0" y="45"/>
                      </a:lnTo>
                      <a:lnTo>
                        <a:pt x="3" y="36"/>
                      </a:lnTo>
                      <a:lnTo>
                        <a:pt x="2" y="21"/>
                      </a:lnTo>
                    </a:path>
                  </a:pathLst>
                </a:custGeom>
                <a:solidFill>
                  <a:schemeClr val="folHlink"/>
                </a:solidFill>
                <a:ln w="76200" cap="rnd" cmpd="sng">
                  <a:noFill/>
                  <a:prstDash val="solid"/>
                  <a:round/>
                  <a:headEnd type="none" w="med" len="med"/>
                  <a:tailEnd type="none" w="med" len="med"/>
                </a:ln>
                <a:effectLst>
                  <a:outerShdw dist="107763" dir="2700000" algn="ctr" rotWithShape="0">
                    <a:schemeClr val="bg2"/>
                  </a:outerShdw>
                </a:effectLst>
              </p:spPr>
              <p:txBody>
                <a:bodyPr wrap="none" lIns="93067" tIns="45717" rIns="93067" bIns="45717">
                  <a:spAutoFit/>
                </a:bodyPr>
                <a:lstStyle/>
                <a:p>
                  <a:pPr>
                    <a:defRPr/>
                  </a:pPr>
                  <a:endParaRPr lang="zh-CN" altLang="en-US"/>
                </a:p>
              </p:txBody>
            </p:sp>
          </p:grpSp>
        </p:grpSp>
      </p:grpSp>
      <p:graphicFrame>
        <p:nvGraphicFramePr>
          <p:cNvPr id="5123" name="Object 3">
            <a:hlinkClick r:id="" action="ppaction://ole?verb=0"/>
          </p:cNvPr>
          <p:cNvGraphicFramePr>
            <a:graphicFrameLocks/>
          </p:cNvGraphicFramePr>
          <p:nvPr/>
        </p:nvGraphicFramePr>
        <p:xfrm>
          <a:off x="3017838" y="2971800"/>
          <a:ext cx="2460625" cy="1290638"/>
        </p:xfrm>
        <a:graphic>
          <a:graphicData uri="http://schemas.openxmlformats.org/presentationml/2006/ole">
            <mc:AlternateContent xmlns:mc="http://schemas.openxmlformats.org/markup-compatibility/2006">
              <mc:Choice xmlns:v="urn:schemas-microsoft-com:vml" Requires="v">
                <p:oleObj spid="_x0000_s594973" name="Clip" r:id="rId5" imgW="6360840" imgH="2412720" progId="">
                  <p:embed/>
                </p:oleObj>
              </mc:Choice>
              <mc:Fallback>
                <p:oleObj name="Clip" r:id="rId5" imgW="6360840" imgH="2412720" progId="">
                  <p:embed/>
                  <p:pic>
                    <p:nvPicPr>
                      <p:cNvPr id="5123" name="Object 3">
                        <a:hlinkClick r:id="" action="ppaction://ole?verb=0"/>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7838" y="2971800"/>
                        <a:ext cx="2460625" cy="1290638"/>
                      </a:xfrm>
                      <a:prstGeom prst="rect">
                        <a:avLst/>
                      </a:prstGeom>
                      <a:noFill/>
                      <a:ln w="12700">
                        <a:solidFill>
                          <a:schemeClr val="bg1"/>
                        </a:solidFill>
                        <a:miter lim="800000"/>
                        <a:headEnd/>
                        <a:tailEnd/>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pic>
        <p:nvPicPr>
          <p:cNvPr id="5129" name="Picture 93" descr="a8-129"/>
          <p:cNvPicPr>
            <a:picLocks noChangeAspect="1" noChangeArrowheads="1"/>
          </p:cNvPicPr>
          <p:nvPr/>
        </p:nvPicPr>
        <p:blipFill>
          <a:blip r:embed="rId7"/>
          <a:srcRect/>
          <a:stretch>
            <a:fillRect/>
          </a:stretch>
        </p:blipFill>
        <p:spPr bwMode="auto">
          <a:xfrm>
            <a:off x="5849938" y="5041900"/>
            <a:ext cx="3108325" cy="1419225"/>
          </a:xfrm>
          <a:prstGeom prst="rect">
            <a:avLst/>
          </a:prstGeom>
          <a:noFill/>
          <a:ln w="9525">
            <a:noFill/>
            <a:miter lim="800000"/>
            <a:headEnd/>
            <a:tailEnd/>
          </a:ln>
        </p:spPr>
      </p:pic>
      <p:pic>
        <p:nvPicPr>
          <p:cNvPr id="5130" name="Picture 94" descr="frog"/>
          <p:cNvPicPr>
            <a:picLocks noChangeAspect="1" noChangeArrowheads="1"/>
          </p:cNvPicPr>
          <p:nvPr/>
        </p:nvPicPr>
        <p:blipFill>
          <a:blip r:embed="rId8"/>
          <a:srcRect/>
          <a:stretch>
            <a:fillRect/>
          </a:stretch>
        </p:blipFill>
        <p:spPr bwMode="auto">
          <a:xfrm>
            <a:off x="5033963" y="4151313"/>
            <a:ext cx="1323975" cy="1187450"/>
          </a:xfrm>
          <a:prstGeom prst="rect">
            <a:avLst/>
          </a:prstGeom>
          <a:noFill/>
          <a:ln w="9525">
            <a:noFill/>
            <a:miter lim="800000"/>
            <a:headEnd/>
            <a:tailEnd/>
          </a:ln>
        </p:spPr>
      </p:pic>
      <p:pic>
        <p:nvPicPr>
          <p:cNvPr id="5131" name="Picture 95" descr="butterfly"/>
          <p:cNvPicPr>
            <a:picLocks noChangeAspect="1" noChangeArrowheads="1"/>
          </p:cNvPicPr>
          <p:nvPr/>
        </p:nvPicPr>
        <p:blipFill>
          <a:blip r:embed="rId9"/>
          <a:srcRect/>
          <a:stretch>
            <a:fillRect/>
          </a:stretch>
        </p:blipFill>
        <p:spPr bwMode="auto">
          <a:xfrm>
            <a:off x="3332163" y="4967288"/>
            <a:ext cx="2119312" cy="1260475"/>
          </a:xfrm>
          <a:prstGeom prst="rect">
            <a:avLst/>
          </a:prstGeom>
          <a:noFill/>
          <a:ln w="9525">
            <a:noFill/>
            <a:miter lim="800000"/>
            <a:headEnd/>
            <a:tailEnd/>
          </a:ln>
        </p:spPr>
      </p:pic>
      <p:pic>
        <p:nvPicPr>
          <p:cNvPr id="5132" name="Picture 96" descr="HumanGenome"/>
          <p:cNvPicPr>
            <a:picLocks noChangeAspect="1" noChangeArrowheads="1"/>
          </p:cNvPicPr>
          <p:nvPr/>
        </p:nvPicPr>
        <p:blipFill>
          <a:blip r:embed="rId10"/>
          <a:srcRect/>
          <a:stretch>
            <a:fillRect/>
          </a:stretch>
        </p:blipFill>
        <p:spPr bwMode="auto">
          <a:xfrm>
            <a:off x="1776413" y="2743200"/>
            <a:ext cx="1714500" cy="1779588"/>
          </a:xfrm>
          <a:prstGeom prst="rect">
            <a:avLst/>
          </a:prstGeom>
          <a:noFill/>
          <a:ln w="9525">
            <a:noFill/>
            <a:miter lim="800000"/>
            <a:headEnd/>
            <a:tailEnd/>
          </a:ln>
        </p:spPr>
      </p:pic>
      <p:sp>
        <p:nvSpPr>
          <p:cNvPr id="5133" name="Text Box 97"/>
          <p:cNvSpPr txBox="1">
            <a:spLocks noChangeArrowheads="1"/>
          </p:cNvSpPr>
          <p:nvPr/>
        </p:nvSpPr>
        <p:spPr bwMode="auto">
          <a:xfrm>
            <a:off x="152400" y="4454525"/>
            <a:ext cx="2041525" cy="336550"/>
          </a:xfrm>
          <a:prstGeom prst="rect">
            <a:avLst/>
          </a:prstGeom>
          <a:noFill/>
          <a:ln w="9525">
            <a:noFill/>
            <a:miter lim="800000"/>
            <a:headEnd/>
            <a:tailEnd/>
          </a:ln>
        </p:spPr>
        <p:txBody>
          <a:bodyPr>
            <a:spAutoFit/>
          </a:bodyPr>
          <a:lstStyle/>
          <a:p>
            <a:pPr algn="ctr">
              <a:spcBef>
                <a:spcPct val="50000"/>
              </a:spcBef>
            </a:pPr>
            <a:r>
              <a:rPr lang="en-US" altLang="zh-CN" sz="1600">
                <a:latin typeface="Tahoma" pitchFamily="34" charset="0"/>
              </a:rPr>
              <a:t>Life Sciences</a:t>
            </a:r>
          </a:p>
        </p:txBody>
      </p:sp>
      <p:sp>
        <p:nvSpPr>
          <p:cNvPr id="5134" name="Text Box 98"/>
          <p:cNvSpPr txBox="1">
            <a:spLocks noChangeArrowheads="1"/>
          </p:cNvSpPr>
          <p:nvPr/>
        </p:nvSpPr>
        <p:spPr bwMode="auto">
          <a:xfrm>
            <a:off x="376238" y="6286500"/>
            <a:ext cx="2181225" cy="336550"/>
          </a:xfrm>
          <a:prstGeom prst="rect">
            <a:avLst/>
          </a:prstGeom>
          <a:noFill/>
          <a:ln w="9525">
            <a:noFill/>
            <a:miter lim="800000"/>
            <a:headEnd/>
            <a:tailEnd/>
          </a:ln>
        </p:spPr>
        <p:txBody>
          <a:bodyPr>
            <a:spAutoFit/>
          </a:bodyPr>
          <a:lstStyle/>
          <a:p>
            <a:pPr algn="ctr">
              <a:spcBef>
                <a:spcPct val="50000"/>
              </a:spcBef>
            </a:pPr>
            <a:r>
              <a:rPr lang="en-US" altLang="zh-CN" sz="1600">
                <a:latin typeface="Tahoma" pitchFamily="34" charset="0"/>
              </a:rPr>
              <a:t>CAD/CAM</a:t>
            </a:r>
          </a:p>
        </p:txBody>
      </p:sp>
      <p:sp>
        <p:nvSpPr>
          <p:cNvPr id="5135" name="Text Box 99"/>
          <p:cNvSpPr txBox="1">
            <a:spLocks noChangeArrowheads="1"/>
          </p:cNvSpPr>
          <p:nvPr/>
        </p:nvSpPr>
        <p:spPr bwMode="auto">
          <a:xfrm>
            <a:off x="3297238" y="6397625"/>
            <a:ext cx="2181225" cy="336550"/>
          </a:xfrm>
          <a:prstGeom prst="rect">
            <a:avLst/>
          </a:prstGeom>
          <a:noFill/>
          <a:ln w="9525">
            <a:noFill/>
            <a:miter lim="800000"/>
            <a:headEnd/>
            <a:tailEnd/>
          </a:ln>
        </p:spPr>
        <p:txBody>
          <a:bodyPr>
            <a:spAutoFit/>
          </a:bodyPr>
          <a:lstStyle/>
          <a:p>
            <a:pPr algn="ctr">
              <a:spcBef>
                <a:spcPct val="50000"/>
              </a:spcBef>
            </a:pPr>
            <a:r>
              <a:rPr lang="en-US" altLang="zh-CN" sz="1600">
                <a:latin typeface="Tahoma" pitchFamily="34" charset="0"/>
              </a:rPr>
              <a:t>Digital Biology</a:t>
            </a:r>
          </a:p>
        </p:txBody>
      </p:sp>
      <p:sp>
        <p:nvSpPr>
          <p:cNvPr id="5136" name="Text Box 100"/>
          <p:cNvSpPr txBox="1">
            <a:spLocks noChangeArrowheads="1"/>
          </p:cNvSpPr>
          <p:nvPr/>
        </p:nvSpPr>
        <p:spPr bwMode="auto">
          <a:xfrm>
            <a:off x="5627688" y="6461125"/>
            <a:ext cx="3316287" cy="336550"/>
          </a:xfrm>
          <a:prstGeom prst="rect">
            <a:avLst/>
          </a:prstGeom>
          <a:noFill/>
          <a:ln w="9525">
            <a:noFill/>
            <a:miter lim="800000"/>
            <a:headEnd/>
            <a:tailEnd/>
          </a:ln>
        </p:spPr>
        <p:txBody>
          <a:bodyPr>
            <a:spAutoFit/>
          </a:bodyPr>
          <a:lstStyle/>
          <a:p>
            <a:pPr algn="ctr">
              <a:spcBef>
                <a:spcPct val="50000"/>
              </a:spcBef>
            </a:pPr>
            <a:r>
              <a:rPr lang="en-US" altLang="zh-CN" sz="1600">
                <a:latin typeface="Tahoma" pitchFamily="34" charset="0"/>
              </a:rPr>
              <a:t>Military Applications</a:t>
            </a:r>
          </a:p>
        </p:txBody>
      </p:sp>
      <p:sp>
        <p:nvSpPr>
          <p:cNvPr id="5137" name="Text Box 101"/>
          <p:cNvSpPr txBox="1">
            <a:spLocks noChangeArrowheads="1"/>
          </p:cNvSpPr>
          <p:nvPr/>
        </p:nvSpPr>
        <p:spPr bwMode="auto">
          <a:xfrm>
            <a:off x="3017838" y="4446588"/>
            <a:ext cx="2016125" cy="336550"/>
          </a:xfrm>
          <a:prstGeom prst="rect">
            <a:avLst/>
          </a:prstGeom>
          <a:noFill/>
          <a:ln w="9525">
            <a:noFill/>
            <a:miter lim="800000"/>
            <a:headEnd/>
            <a:tailEnd/>
          </a:ln>
        </p:spPr>
        <p:txBody>
          <a:bodyPr>
            <a:spAutoFit/>
          </a:bodyPr>
          <a:lstStyle/>
          <a:p>
            <a:pPr algn="ctr">
              <a:spcBef>
                <a:spcPct val="50000"/>
              </a:spcBef>
            </a:pPr>
            <a:r>
              <a:rPr lang="en-US" altLang="zh-CN" sz="1600">
                <a:latin typeface="Tahoma" pitchFamily="34" charset="0"/>
              </a:rPr>
              <a:t>Aerospace</a:t>
            </a:r>
          </a:p>
        </p:txBody>
      </p:sp>
      <p:sp>
        <p:nvSpPr>
          <p:cNvPr id="5138" name="Text Box 102"/>
          <p:cNvSpPr txBox="1">
            <a:spLocks noChangeArrowheads="1"/>
          </p:cNvSpPr>
          <p:nvPr/>
        </p:nvSpPr>
        <p:spPr bwMode="auto">
          <a:xfrm>
            <a:off x="7543800" y="2954338"/>
            <a:ext cx="1400175" cy="1069975"/>
          </a:xfrm>
          <a:prstGeom prst="rect">
            <a:avLst/>
          </a:prstGeom>
          <a:noFill/>
          <a:ln w="9525">
            <a:noFill/>
            <a:miter lim="800000"/>
            <a:headEnd/>
            <a:tailEnd/>
          </a:ln>
        </p:spPr>
        <p:txBody>
          <a:bodyPr>
            <a:spAutoFit/>
          </a:bodyPr>
          <a:lstStyle/>
          <a:p>
            <a:pPr algn="ctr">
              <a:spcBef>
                <a:spcPct val="50000"/>
              </a:spcBef>
            </a:pPr>
            <a:r>
              <a:rPr lang="en-US" altLang="zh-CN" sz="1600">
                <a:latin typeface="Tahoma" pitchFamily="34" charset="0"/>
              </a:rPr>
              <a:t>Geographic</a:t>
            </a:r>
          </a:p>
          <a:p>
            <a:pPr algn="ctr">
              <a:spcBef>
                <a:spcPct val="50000"/>
              </a:spcBef>
            </a:pPr>
            <a:r>
              <a:rPr lang="en-US" altLang="zh-CN" sz="1600">
                <a:latin typeface="Tahoma" pitchFamily="34" charset="0"/>
              </a:rPr>
              <a:t>Information</a:t>
            </a:r>
          </a:p>
          <a:p>
            <a:pPr algn="ctr">
              <a:spcBef>
                <a:spcPct val="50000"/>
              </a:spcBef>
            </a:pPr>
            <a:r>
              <a:rPr lang="en-US" altLang="zh-CN" sz="1600">
                <a:latin typeface="Tahoma" pitchFamily="34" charset="0"/>
              </a:rPr>
              <a:t>systems</a:t>
            </a:r>
          </a:p>
        </p:txBody>
      </p:sp>
      <p:sp>
        <p:nvSpPr>
          <p:cNvPr id="103" name="标题 102"/>
          <p:cNvSpPr>
            <a:spLocks noGrp="1"/>
          </p:cNvSpPr>
          <p:nvPr>
            <p:ph type="title"/>
          </p:nvPr>
        </p:nvSpPr>
        <p:spPr/>
        <p:txBody>
          <a:bodyPr/>
          <a:lstStyle/>
          <a:p>
            <a:pPr>
              <a:defRPr/>
            </a:pPr>
            <a:r>
              <a:rPr lang="zh-CN" altLang="en-US" dirty="0" smtClean="0"/>
              <a:t>高性能计算机的需求</a:t>
            </a:r>
            <a:endParaRPr lang="zh-CN" altLang="en-US" dirty="0"/>
          </a:p>
        </p:txBody>
      </p:sp>
    </p:spTree>
    <p:extLst>
      <p:ext uri="{BB962C8B-B14F-4D97-AF65-F5344CB8AC3E}">
        <p14:creationId xmlns:p14="http://schemas.microsoft.com/office/powerpoint/2010/main" val="3344146201"/>
      </p:ext>
    </p:extLst>
  </p:cSld>
  <p:clrMapOvr>
    <a:masterClrMapping/>
  </p:clrMapOvr>
  <p:transition advTm="1000"/>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defRPr/>
            </a:pPr>
            <a:r>
              <a:rPr lang="zh-CN" altLang="en-US" sz="3600" dirty="0" smtClean="0"/>
              <a:t>集群：低代价高性能并行计算机</a:t>
            </a:r>
            <a:endParaRPr lang="zh-CN" altLang="en-US" sz="3600" dirty="0"/>
          </a:p>
        </p:txBody>
      </p:sp>
      <p:sp>
        <p:nvSpPr>
          <p:cNvPr id="41986" name="Rectangle 3"/>
          <p:cNvSpPr>
            <a:spLocks noGrp="1" noChangeArrowheads="1"/>
          </p:cNvSpPr>
          <p:nvPr>
            <p:ph idx="1"/>
          </p:nvPr>
        </p:nvSpPr>
        <p:spPr>
          <a:xfrm>
            <a:off x="457200" y="1357298"/>
            <a:ext cx="8229600" cy="5072098"/>
          </a:xfrm>
        </p:spPr>
        <p:txBody>
          <a:bodyPr>
            <a:normAutofit fontScale="85000" lnSpcReduction="10000"/>
          </a:bodyPr>
          <a:lstStyle/>
          <a:p>
            <a:pPr>
              <a:lnSpc>
                <a:spcPct val="110000"/>
              </a:lnSpc>
            </a:pPr>
            <a:r>
              <a:rPr lang="zh-CN" altLang="en-US" dirty="0" smtClean="0"/>
              <a:t>集群系统：</a:t>
            </a:r>
            <a:r>
              <a:rPr lang="zh-CN" altLang="en-US" sz="3600" dirty="0"/>
              <a:t>是一种由一组独立完整的计算机通过商业化网络互连构成，相互协同并行工作，对外展现一个统一的</a:t>
            </a:r>
            <a:r>
              <a:rPr lang="zh-CN" altLang="en-US" sz="3600" dirty="0" smtClean="0"/>
              <a:t>计算系统</a:t>
            </a:r>
            <a:endParaRPr lang="zh-CN" altLang="en-US" sz="3400" dirty="0" smtClean="0"/>
          </a:p>
          <a:p>
            <a:pPr lvl="1" eaLnBrk="1" hangingPunct="1">
              <a:lnSpc>
                <a:spcPct val="110000"/>
              </a:lnSpc>
            </a:pPr>
            <a:r>
              <a:rPr lang="zh-CN" altLang="en-US" dirty="0" smtClean="0"/>
              <a:t>九十年代早期昂贵和专用的并行超级计算机朝着网络工作站发展</a:t>
            </a:r>
            <a:endParaRPr lang="en-US" altLang="ko-KR" dirty="0" smtClean="0"/>
          </a:p>
          <a:p>
            <a:pPr lvl="1" eaLnBrk="1" hangingPunct="1">
              <a:lnSpc>
                <a:spcPct val="110000"/>
              </a:lnSpc>
            </a:pPr>
            <a:r>
              <a:rPr lang="zh-CN" altLang="en-US" dirty="0" smtClean="0"/>
              <a:t>商业高性能的网络和工作站模块可用性和速度大大提高，高性能的微处理器性能相当于当年的巨型机</a:t>
            </a:r>
            <a:endParaRPr lang="en-US" altLang="ko-KR" sz="2400" dirty="0" smtClean="0"/>
          </a:p>
          <a:p>
            <a:pPr lvl="1" eaLnBrk="1" hangingPunct="1">
              <a:lnSpc>
                <a:spcPct val="110000"/>
              </a:lnSpc>
            </a:pPr>
            <a:r>
              <a:rPr lang="zh-CN" altLang="en-US" dirty="0" smtClean="0"/>
              <a:t>并行应用工具标准化，例如</a:t>
            </a:r>
            <a:r>
              <a:rPr lang="ko-KR" altLang="en-US" dirty="0" smtClean="0"/>
              <a:t> </a:t>
            </a:r>
            <a:r>
              <a:rPr lang="en-US" altLang="ko-KR" dirty="0" smtClean="0"/>
              <a:t>MPI, HPF</a:t>
            </a:r>
            <a:r>
              <a:rPr lang="zh-CN" altLang="en-US" dirty="0" smtClean="0"/>
              <a:t>，得到了越来越多的应用，积累了大量的应用资源</a:t>
            </a:r>
          </a:p>
          <a:p>
            <a:pPr lvl="1" eaLnBrk="1" hangingPunct="1">
              <a:lnSpc>
                <a:spcPct val="110000"/>
              </a:lnSpc>
            </a:pPr>
            <a:r>
              <a:rPr lang="zh-CN" altLang="en-US" dirty="0" smtClean="0"/>
              <a:t>工作站或</a:t>
            </a:r>
            <a:r>
              <a:rPr lang="en-US" altLang="zh-CN" dirty="0" smtClean="0"/>
              <a:t>PC</a:t>
            </a:r>
            <a:r>
              <a:rPr lang="zh-CN" altLang="en-US" dirty="0" smtClean="0"/>
              <a:t>集群系统更加便宜、真实可用和容易构建</a:t>
            </a:r>
          </a:p>
          <a:p>
            <a:pPr eaLnBrk="1" hangingPunct="1">
              <a:lnSpc>
                <a:spcPct val="110000"/>
              </a:lnSpc>
            </a:pPr>
            <a:r>
              <a:rPr lang="zh-CN" altLang="en-US" dirty="0" smtClean="0"/>
              <a:t>集群系统快速发展起来了</a:t>
            </a:r>
            <a:endParaRPr lang="ko-KR" altLang="en-US" dirty="0" smtClean="0"/>
          </a:p>
        </p:txBody>
      </p:sp>
    </p:spTree>
    <p:extLst>
      <p:ext uri="{BB962C8B-B14F-4D97-AF65-F5344CB8AC3E}">
        <p14:creationId xmlns:p14="http://schemas.microsoft.com/office/powerpoint/2010/main" val="2087633593"/>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a:defRPr/>
            </a:pPr>
            <a:r>
              <a:rPr lang="en-US" altLang="zh-CN" dirty="0" smtClean="0"/>
              <a:t>Cluster</a:t>
            </a:r>
            <a:r>
              <a:rPr lang="zh-CN" altLang="en-US" dirty="0" smtClean="0"/>
              <a:t> 优势</a:t>
            </a:r>
            <a:endParaRPr lang="zh-CN" altLang="en-US" dirty="0"/>
          </a:p>
        </p:txBody>
      </p:sp>
      <p:sp>
        <p:nvSpPr>
          <p:cNvPr id="350211" name="Rectangle 3"/>
          <p:cNvSpPr>
            <a:spLocks noGrp="1" noChangeArrowheads="1"/>
          </p:cNvSpPr>
          <p:nvPr>
            <p:ph idx="1"/>
          </p:nvPr>
        </p:nvSpPr>
        <p:spPr>
          <a:xfrm>
            <a:off x="468313" y="1196752"/>
            <a:ext cx="8229600" cy="4768865"/>
          </a:xfrm>
        </p:spPr>
        <p:txBody>
          <a:bodyPr/>
          <a:lstStyle/>
          <a:p>
            <a:pPr eaLnBrk="1" hangingPunct="1">
              <a:lnSpc>
                <a:spcPct val="110000"/>
              </a:lnSpc>
            </a:pPr>
            <a:r>
              <a:rPr lang="zh-CN" altLang="en-US" dirty="0" smtClean="0"/>
              <a:t>高性能</a:t>
            </a:r>
          </a:p>
          <a:p>
            <a:pPr eaLnBrk="1" hangingPunct="1">
              <a:lnSpc>
                <a:spcPct val="110000"/>
              </a:lnSpc>
            </a:pPr>
            <a:r>
              <a:rPr lang="zh-CN" altLang="en-US" dirty="0" smtClean="0"/>
              <a:t>可扩充性和可扩展性</a:t>
            </a:r>
          </a:p>
          <a:p>
            <a:pPr eaLnBrk="1" hangingPunct="1">
              <a:lnSpc>
                <a:spcPct val="110000"/>
              </a:lnSpc>
            </a:pPr>
            <a:r>
              <a:rPr lang="zh-CN" altLang="en-US" dirty="0" smtClean="0"/>
              <a:t>高吞吐率</a:t>
            </a:r>
          </a:p>
          <a:p>
            <a:pPr eaLnBrk="1" hangingPunct="1">
              <a:lnSpc>
                <a:spcPct val="110000"/>
              </a:lnSpc>
            </a:pPr>
            <a:r>
              <a:rPr lang="zh-CN" altLang="en-US" dirty="0" smtClean="0"/>
              <a:t>高可用性</a:t>
            </a:r>
          </a:p>
          <a:p>
            <a:pPr eaLnBrk="1" hangingPunct="1">
              <a:lnSpc>
                <a:spcPct val="110000"/>
              </a:lnSpc>
            </a:pPr>
            <a:r>
              <a:rPr lang="zh-CN" altLang="en-US" dirty="0" smtClean="0"/>
              <a:t>性能价格比高</a:t>
            </a:r>
          </a:p>
          <a:p>
            <a:pPr eaLnBrk="1" hangingPunct="1">
              <a:lnSpc>
                <a:spcPct val="110000"/>
              </a:lnSpc>
            </a:pPr>
            <a:r>
              <a:rPr lang="zh-CN" altLang="en-US" dirty="0" smtClean="0"/>
              <a:t>复杂度低</a:t>
            </a:r>
          </a:p>
        </p:txBody>
      </p:sp>
      <p:pic>
        <p:nvPicPr>
          <p:cNvPr id="43011" name="Picture 7"/>
          <p:cNvPicPr>
            <a:picLocks noChangeAspect="1" noChangeArrowheads="1"/>
          </p:cNvPicPr>
          <p:nvPr/>
        </p:nvPicPr>
        <p:blipFill>
          <a:blip r:embed="rId2"/>
          <a:srcRect/>
          <a:stretch>
            <a:fillRect/>
          </a:stretch>
        </p:blipFill>
        <p:spPr bwMode="auto">
          <a:xfrm>
            <a:off x="468313" y="4365625"/>
            <a:ext cx="8435975" cy="2143125"/>
          </a:xfrm>
          <a:prstGeom prst="rect">
            <a:avLst/>
          </a:prstGeom>
          <a:noFill/>
          <a:ln w="9525">
            <a:noFill/>
            <a:miter lim="800000"/>
            <a:headEnd/>
            <a:tailEnd/>
          </a:ln>
        </p:spPr>
      </p:pic>
    </p:spTree>
    <p:extLst>
      <p:ext uri="{BB962C8B-B14F-4D97-AF65-F5344CB8AC3E}">
        <p14:creationId xmlns:p14="http://schemas.microsoft.com/office/powerpoint/2010/main" val="2680599690"/>
      </p:ext>
    </p:extLst>
  </p:cSld>
  <p:clrMapOvr>
    <a:masterClrMapping/>
  </p:clrMapOvr>
  <p:transition advTm="1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0211">
                                            <p:txEl>
                                              <p:pRg st="0" end="0"/>
                                            </p:txEl>
                                          </p:spTgt>
                                        </p:tgtEl>
                                        <p:attrNameLst>
                                          <p:attrName>style.visibility</p:attrName>
                                        </p:attrNameLst>
                                      </p:cBhvr>
                                      <p:to>
                                        <p:strVal val="visible"/>
                                      </p:to>
                                    </p:set>
                                    <p:animEffect transition="in" filter="blinds(horizontal)">
                                      <p:cBhvr>
                                        <p:cTn id="7" dur="500"/>
                                        <p:tgtEl>
                                          <p:spTgt spid="3502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50211">
                                            <p:txEl>
                                              <p:pRg st="1" end="1"/>
                                            </p:txEl>
                                          </p:spTgt>
                                        </p:tgtEl>
                                        <p:attrNameLst>
                                          <p:attrName>style.visibility</p:attrName>
                                        </p:attrNameLst>
                                      </p:cBhvr>
                                      <p:to>
                                        <p:strVal val="visible"/>
                                      </p:to>
                                    </p:set>
                                    <p:animEffect transition="in" filter="blinds(horizontal)">
                                      <p:cBhvr>
                                        <p:cTn id="12" dur="500"/>
                                        <p:tgtEl>
                                          <p:spTgt spid="3502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0211">
                                            <p:txEl>
                                              <p:pRg st="2" end="2"/>
                                            </p:txEl>
                                          </p:spTgt>
                                        </p:tgtEl>
                                        <p:attrNameLst>
                                          <p:attrName>style.visibility</p:attrName>
                                        </p:attrNameLst>
                                      </p:cBhvr>
                                      <p:to>
                                        <p:strVal val="visible"/>
                                      </p:to>
                                    </p:set>
                                    <p:animEffect transition="in" filter="blinds(horizontal)">
                                      <p:cBhvr>
                                        <p:cTn id="17" dur="500"/>
                                        <p:tgtEl>
                                          <p:spTgt spid="3502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50211">
                                            <p:txEl>
                                              <p:pRg st="3" end="3"/>
                                            </p:txEl>
                                          </p:spTgt>
                                        </p:tgtEl>
                                        <p:attrNameLst>
                                          <p:attrName>style.visibility</p:attrName>
                                        </p:attrNameLst>
                                      </p:cBhvr>
                                      <p:to>
                                        <p:strVal val="visible"/>
                                      </p:to>
                                    </p:set>
                                    <p:animEffect transition="in" filter="blinds(horizontal)">
                                      <p:cBhvr>
                                        <p:cTn id="22" dur="500"/>
                                        <p:tgtEl>
                                          <p:spTgt spid="3502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50211">
                                            <p:txEl>
                                              <p:pRg st="4" end="4"/>
                                            </p:txEl>
                                          </p:spTgt>
                                        </p:tgtEl>
                                        <p:attrNameLst>
                                          <p:attrName>style.visibility</p:attrName>
                                        </p:attrNameLst>
                                      </p:cBhvr>
                                      <p:to>
                                        <p:strVal val="visible"/>
                                      </p:to>
                                    </p:set>
                                    <p:animEffect transition="in" filter="blinds(horizontal)">
                                      <p:cBhvr>
                                        <p:cTn id="27" dur="500"/>
                                        <p:tgtEl>
                                          <p:spTgt spid="3502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50211">
                                            <p:txEl>
                                              <p:pRg st="5" end="5"/>
                                            </p:txEl>
                                          </p:spTgt>
                                        </p:tgtEl>
                                        <p:attrNameLst>
                                          <p:attrName>style.visibility</p:attrName>
                                        </p:attrNameLst>
                                      </p:cBhvr>
                                      <p:to>
                                        <p:strVal val="visible"/>
                                      </p:to>
                                    </p:set>
                                    <p:animEffect transition="in" filter="blinds(horizontal)">
                                      <p:cBhvr>
                                        <p:cTn id="32" dur="500"/>
                                        <p:tgtEl>
                                          <p:spTgt spid="3502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1"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4"/>
          <p:cNvPicPr>
            <a:picLocks noChangeAspect="1" noChangeArrowheads="1"/>
          </p:cNvPicPr>
          <p:nvPr/>
        </p:nvPicPr>
        <p:blipFill>
          <a:blip r:embed="rId2"/>
          <a:srcRect/>
          <a:stretch>
            <a:fillRect/>
          </a:stretch>
        </p:blipFill>
        <p:spPr bwMode="auto">
          <a:xfrm>
            <a:off x="323850" y="1844675"/>
            <a:ext cx="7345363" cy="4324350"/>
          </a:xfrm>
          <a:prstGeom prst="rect">
            <a:avLst/>
          </a:prstGeom>
          <a:noFill/>
          <a:ln w="9525" algn="ctr">
            <a:noFill/>
            <a:miter lim="800000"/>
            <a:headEnd/>
            <a:tailEnd/>
          </a:ln>
        </p:spPr>
      </p:pic>
      <p:sp>
        <p:nvSpPr>
          <p:cNvPr id="4" name="标题 3"/>
          <p:cNvSpPr>
            <a:spLocks noGrp="1"/>
          </p:cNvSpPr>
          <p:nvPr>
            <p:ph type="title"/>
          </p:nvPr>
        </p:nvSpPr>
        <p:spPr/>
        <p:txBody>
          <a:bodyPr/>
          <a:lstStyle/>
          <a:p>
            <a:pPr>
              <a:defRPr/>
            </a:pPr>
            <a:r>
              <a:rPr lang="zh-CN" altLang="en-US" dirty="0" smtClean="0"/>
              <a:t>并发服务器集群应用方案</a:t>
            </a:r>
            <a:endParaRPr lang="zh-CN" altLang="en-US" dirty="0"/>
          </a:p>
        </p:txBody>
      </p:sp>
      <p:sp>
        <p:nvSpPr>
          <p:cNvPr id="5" name="内容占位符 4"/>
          <p:cNvSpPr>
            <a:spLocks noGrp="1"/>
          </p:cNvSpPr>
          <p:nvPr>
            <p:ph idx="1"/>
          </p:nvPr>
        </p:nvSpPr>
        <p:spPr/>
        <p:txBody>
          <a:bodyPr/>
          <a:lstStyle/>
          <a:p>
            <a:endParaRPr lang="zh-CN" altLang="en-US"/>
          </a:p>
        </p:txBody>
      </p:sp>
    </p:spTree>
    <p:extLst>
      <p:ext uri="{BB962C8B-B14F-4D97-AF65-F5344CB8AC3E}">
        <p14:creationId xmlns:p14="http://schemas.microsoft.com/office/powerpoint/2010/main" val="871761481"/>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5" descr="基因研究"/>
          <p:cNvPicPr>
            <a:picLocks noChangeArrowheads="1"/>
          </p:cNvPicPr>
          <p:nvPr/>
        </p:nvPicPr>
        <p:blipFill>
          <a:blip r:embed="rId3"/>
          <a:srcRect/>
          <a:stretch>
            <a:fillRect/>
          </a:stretch>
        </p:blipFill>
        <p:spPr bwMode="auto">
          <a:xfrm>
            <a:off x="2627313" y="1844675"/>
            <a:ext cx="1800225" cy="1800225"/>
          </a:xfrm>
          <a:prstGeom prst="rect">
            <a:avLst/>
          </a:prstGeom>
          <a:noFill/>
          <a:ln w="38100" cmpd="dbl">
            <a:solidFill>
              <a:srgbClr val="003300"/>
            </a:solidFill>
            <a:miter lim="800000"/>
            <a:headEnd/>
            <a:tailEnd/>
          </a:ln>
        </p:spPr>
      </p:pic>
      <p:pic>
        <p:nvPicPr>
          <p:cNvPr id="44036" name="Picture 6" descr="气象预报"/>
          <p:cNvPicPr>
            <a:picLocks noChangeArrowheads="1"/>
          </p:cNvPicPr>
          <p:nvPr/>
        </p:nvPicPr>
        <p:blipFill>
          <a:blip r:embed="rId4"/>
          <a:srcRect/>
          <a:stretch>
            <a:fillRect/>
          </a:stretch>
        </p:blipFill>
        <p:spPr bwMode="auto">
          <a:xfrm>
            <a:off x="4787900" y="1844675"/>
            <a:ext cx="1800225" cy="1800225"/>
          </a:xfrm>
          <a:prstGeom prst="rect">
            <a:avLst/>
          </a:prstGeom>
          <a:noFill/>
          <a:ln w="38100" cmpd="dbl">
            <a:solidFill>
              <a:srgbClr val="003300"/>
            </a:solidFill>
            <a:miter lim="800000"/>
            <a:headEnd/>
            <a:tailEnd/>
          </a:ln>
        </p:spPr>
      </p:pic>
      <p:pic>
        <p:nvPicPr>
          <p:cNvPr id="44037" name="Picture 7" descr="生物物理"/>
          <p:cNvPicPr>
            <a:picLocks noChangeArrowheads="1"/>
          </p:cNvPicPr>
          <p:nvPr/>
        </p:nvPicPr>
        <p:blipFill>
          <a:blip r:embed="rId5"/>
          <a:srcRect/>
          <a:stretch>
            <a:fillRect/>
          </a:stretch>
        </p:blipFill>
        <p:spPr bwMode="auto">
          <a:xfrm>
            <a:off x="468313" y="4292600"/>
            <a:ext cx="1800225" cy="1800225"/>
          </a:xfrm>
          <a:prstGeom prst="rect">
            <a:avLst/>
          </a:prstGeom>
          <a:noFill/>
          <a:ln w="38100" cmpd="dbl">
            <a:solidFill>
              <a:srgbClr val="003300"/>
            </a:solidFill>
            <a:miter lim="800000"/>
            <a:headEnd/>
            <a:tailEnd/>
          </a:ln>
        </p:spPr>
      </p:pic>
      <p:pic>
        <p:nvPicPr>
          <p:cNvPr id="44038" name="Picture 8" descr="石油"/>
          <p:cNvPicPr>
            <a:picLocks noChangeArrowheads="1"/>
          </p:cNvPicPr>
          <p:nvPr/>
        </p:nvPicPr>
        <p:blipFill>
          <a:blip r:embed="rId6"/>
          <a:srcRect/>
          <a:stretch>
            <a:fillRect/>
          </a:stretch>
        </p:blipFill>
        <p:spPr bwMode="auto">
          <a:xfrm>
            <a:off x="2627313" y="4292600"/>
            <a:ext cx="1800225" cy="1800225"/>
          </a:xfrm>
          <a:prstGeom prst="rect">
            <a:avLst/>
          </a:prstGeom>
          <a:noFill/>
          <a:ln w="38100" cmpd="dbl">
            <a:solidFill>
              <a:srgbClr val="003300"/>
            </a:solidFill>
            <a:miter lim="800000"/>
            <a:headEnd/>
            <a:tailEnd/>
          </a:ln>
        </p:spPr>
      </p:pic>
      <p:sp>
        <p:nvSpPr>
          <p:cNvPr id="44039" name="Text Box 9"/>
          <p:cNvSpPr txBox="1">
            <a:spLocks noChangeArrowheads="1"/>
          </p:cNvSpPr>
          <p:nvPr/>
        </p:nvSpPr>
        <p:spPr bwMode="auto">
          <a:xfrm>
            <a:off x="5003800" y="6175397"/>
            <a:ext cx="1439863" cy="396875"/>
          </a:xfrm>
          <a:prstGeom prst="rect">
            <a:avLst/>
          </a:prstGeom>
          <a:noFill/>
          <a:ln w="9525">
            <a:noFill/>
            <a:miter lim="800000"/>
            <a:headEnd/>
            <a:tailEnd/>
          </a:ln>
        </p:spPr>
        <p:txBody>
          <a:bodyPr>
            <a:spAutoFit/>
          </a:bodyPr>
          <a:lstStyle/>
          <a:p>
            <a:pPr algn="ctr">
              <a:spcBef>
                <a:spcPct val="50000"/>
              </a:spcBef>
            </a:pPr>
            <a:r>
              <a:rPr lang="zh-CN" altLang="en-US" sz="2000" dirty="0" smtClean="0">
                <a:ea typeface="楷体_GB2312"/>
                <a:cs typeface="楷体_GB2312"/>
              </a:rPr>
              <a:t>战机</a:t>
            </a:r>
            <a:endParaRPr lang="zh-CN" altLang="en-US" sz="2000" dirty="0">
              <a:ea typeface="楷体_GB2312"/>
              <a:cs typeface="楷体_GB2312"/>
            </a:endParaRPr>
          </a:p>
        </p:txBody>
      </p:sp>
      <p:sp>
        <p:nvSpPr>
          <p:cNvPr id="44040" name="Text Box 10"/>
          <p:cNvSpPr txBox="1">
            <a:spLocks noChangeArrowheads="1"/>
          </p:cNvSpPr>
          <p:nvPr/>
        </p:nvSpPr>
        <p:spPr bwMode="auto">
          <a:xfrm>
            <a:off x="2844800" y="3644900"/>
            <a:ext cx="1439863" cy="396875"/>
          </a:xfrm>
          <a:prstGeom prst="rect">
            <a:avLst/>
          </a:prstGeom>
          <a:noFill/>
          <a:ln w="9525">
            <a:noFill/>
            <a:miter lim="800000"/>
            <a:headEnd/>
            <a:tailEnd/>
          </a:ln>
        </p:spPr>
        <p:txBody>
          <a:bodyPr>
            <a:spAutoFit/>
          </a:bodyPr>
          <a:lstStyle/>
          <a:p>
            <a:pPr algn="ctr">
              <a:spcBef>
                <a:spcPct val="50000"/>
              </a:spcBef>
            </a:pPr>
            <a:r>
              <a:rPr lang="zh-CN" altLang="en-US" sz="2000">
                <a:ea typeface="楷体_GB2312"/>
                <a:cs typeface="楷体_GB2312"/>
              </a:rPr>
              <a:t>基因信息</a:t>
            </a:r>
          </a:p>
        </p:txBody>
      </p:sp>
      <p:sp>
        <p:nvSpPr>
          <p:cNvPr id="44041" name="Text Box 11"/>
          <p:cNvSpPr txBox="1">
            <a:spLocks noChangeArrowheads="1"/>
          </p:cNvSpPr>
          <p:nvPr/>
        </p:nvSpPr>
        <p:spPr bwMode="auto">
          <a:xfrm>
            <a:off x="4932363" y="3644900"/>
            <a:ext cx="1439862" cy="396875"/>
          </a:xfrm>
          <a:prstGeom prst="rect">
            <a:avLst/>
          </a:prstGeom>
          <a:noFill/>
          <a:ln w="9525">
            <a:noFill/>
            <a:miter lim="800000"/>
            <a:headEnd/>
            <a:tailEnd/>
          </a:ln>
        </p:spPr>
        <p:txBody>
          <a:bodyPr>
            <a:spAutoFit/>
          </a:bodyPr>
          <a:lstStyle/>
          <a:p>
            <a:pPr algn="ctr">
              <a:spcBef>
                <a:spcPct val="50000"/>
              </a:spcBef>
            </a:pPr>
            <a:r>
              <a:rPr lang="zh-CN" altLang="en-US" sz="2000">
                <a:ea typeface="楷体_GB2312"/>
                <a:cs typeface="楷体_GB2312"/>
              </a:rPr>
              <a:t>气象预报</a:t>
            </a:r>
          </a:p>
        </p:txBody>
      </p:sp>
      <p:sp>
        <p:nvSpPr>
          <p:cNvPr id="44042" name="Text Box 12"/>
          <p:cNvSpPr txBox="1">
            <a:spLocks noChangeArrowheads="1"/>
          </p:cNvSpPr>
          <p:nvPr/>
        </p:nvSpPr>
        <p:spPr bwMode="auto">
          <a:xfrm>
            <a:off x="684213" y="6092825"/>
            <a:ext cx="1439862" cy="396875"/>
          </a:xfrm>
          <a:prstGeom prst="rect">
            <a:avLst/>
          </a:prstGeom>
          <a:noFill/>
          <a:ln w="9525">
            <a:noFill/>
            <a:miter lim="800000"/>
            <a:headEnd/>
            <a:tailEnd/>
          </a:ln>
        </p:spPr>
        <p:txBody>
          <a:bodyPr>
            <a:spAutoFit/>
          </a:bodyPr>
          <a:lstStyle/>
          <a:p>
            <a:pPr algn="ctr">
              <a:spcBef>
                <a:spcPct val="50000"/>
              </a:spcBef>
            </a:pPr>
            <a:r>
              <a:rPr lang="zh-CN" altLang="en-US" sz="2000">
                <a:ea typeface="楷体_GB2312"/>
                <a:cs typeface="楷体_GB2312"/>
              </a:rPr>
              <a:t>生物物理</a:t>
            </a:r>
          </a:p>
        </p:txBody>
      </p:sp>
      <p:sp>
        <p:nvSpPr>
          <p:cNvPr id="44043" name="Text Box 13"/>
          <p:cNvSpPr txBox="1">
            <a:spLocks noChangeArrowheads="1"/>
          </p:cNvSpPr>
          <p:nvPr/>
        </p:nvSpPr>
        <p:spPr bwMode="auto">
          <a:xfrm>
            <a:off x="2843213" y="6092825"/>
            <a:ext cx="1439862" cy="396875"/>
          </a:xfrm>
          <a:prstGeom prst="rect">
            <a:avLst/>
          </a:prstGeom>
          <a:noFill/>
          <a:ln w="9525">
            <a:noFill/>
            <a:miter lim="800000"/>
            <a:headEnd/>
            <a:tailEnd/>
          </a:ln>
        </p:spPr>
        <p:txBody>
          <a:bodyPr>
            <a:spAutoFit/>
          </a:bodyPr>
          <a:lstStyle/>
          <a:p>
            <a:pPr algn="ctr">
              <a:spcBef>
                <a:spcPct val="50000"/>
              </a:spcBef>
            </a:pPr>
            <a:r>
              <a:rPr lang="zh-CN" altLang="en-US" sz="2000">
                <a:ea typeface="楷体_GB2312"/>
                <a:cs typeface="楷体_GB2312"/>
              </a:rPr>
              <a:t>石油勘探</a:t>
            </a:r>
          </a:p>
        </p:txBody>
      </p:sp>
      <p:pic>
        <p:nvPicPr>
          <p:cNvPr id="44044" name="Picture 14" descr="200525117830534"/>
          <p:cNvPicPr>
            <a:picLocks noChangeArrowheads="1"/>
          </p:cNvPicPr>
          <p:nvPr/>
        </p:nvPicPr>
        <p:blipFill>
          <a:blip r:embed="rId7"/>
          <a:srcRect/>
          <a:stretch>
            <a:fillRect/>
          </a:stretch>
        </p:blipFill>
        <p:spPr bwMode="auto">
          <a:xfrm>
            <a:off x="468313" y="1844675"/>
            <a:ext cx="1800225" cy="1800225"/>
          </a:xfrm>
          <a:prstGeom prst="rect">
            <a:avLst/>
          </a:prstGeom>
          <a:solidFill>
            <a:srgbClr val="008000"/>
          </a:solidFill>
          <a:ln w="38100" cmpd="dbl">
            <a:solidFill>
              <a:srgbClr val="003300"/>
            </a:solidFill>
            <a:miter lim="800000"/>
            <a:headEnd/>
            <a:tailEnd/>
          </a:ln>
        </p:spPr>
      </p:pic>
      <p:sp>
        <p:nvSpPr>
          <p:cNvPr id="44045" name="Text Box 15"/>
          <p:cNvSpPr txBox="1">
            <a:spLocks noChangeArrowheads="1"/>
          </p:cNvSpPr>
          <p:nvPr/>
        </p:nvSpPr>
        <p:spPr bwMode="auto">
          <a:xfrm>
            <a:off x="611188" y="3644900"/>
            <a:ext cx="1439862" cy="396875"/>
          </a:xfrm>
          <a:prstGeom prst="rect">
            <a:avLst/>
          </a:prstGeom>
          <a:noFill/>
          <a:ln w="9525">
            <a:noFill/>
            <a:miter lim="800000"/>
            <a:headEnd/>
            <a:tailEnd/>
          </a:ln>
        </p:spPr>
        <p:txBody>
          <a:bodyPr>
            <a:spAutoFit/>
          </a:bodyPr>
          <a:lstStyle/>
          <a:p>
            <a:pPr algn="ctr">
              <a:spcBef>
                <a:spcPct val="50000"/>
              </a:spcBef>
            </a:pPr>
            <a:r>
              <a:rPr lang="zh-CN" altLang="en-US" sz="2000">
                <a:ea typeface="楷体_GB2312"/>
                <a:cs typeface="楷体_GB2312"/>
              </a:rPr>
              <a:t>信息服务</a:t>
            </a:r>
          </a:p>
        </p:txBody>
      </p:sp>
      <p:pic>
        <p:nvPicPr>
          <p:cNvPr id="44046" name="Picture 16" descr="汽车"/>
          <p:cNvPicPr>
            <a:picLocks noChangeArrowheads="1"/>
          </p:cNvPicPr>
          <p:nvPr/>
        </p:nvPicPr>
        <p:blipFill>
          <a:blip r:embed="rId8"/>
          <a:srcRect/>
          <a:stretch>
            <a:fillRect/>
          </a:stretch>
        </p:blipFill>
        <p:spPr bwMode="auto">
          <a:xfrm>
            <a:off x="6948488" y="1844675"/>
            <a:ext cx="1800225" cy="1800225"/>
          </a:xfrm>
          <a:prstGeom prst="rect">
            <a:avLst/>
          </a:prstGeom>
          <a:noFill/>
          <a:ln w="38100" cmpd="dbl">
            <a:solidFill>
              <a:srgbClr val="008000"/>
            </a:solidFill>
            <a:miter lim="800000"/>
            <a:headEnd/>
            <a:tailEnd/>
          </a:ln>
        </p:spPr>
      </p:pic>
      <p:sp>
        <p:nvSpPr>
          <p:cNvPr id="44047" name="Text Box 17"/>
          <p:cNvSpPr txBox="1">
            <a:spLocks noChangeArrowheads="1"/>
          </p:cNvSpPr>
          <p:nvPr/>
        </p:nvSpPr>
        <p:spPr bwMode="auto">
          <a:xfrm>
            <a:off x="7092950" y="3644900"/>
            <a:ext cx="1439863" cy="396875"/>
          </a:xfrm>
          <a:prstGeom prst="rect">
            <a:avLst/>
          </a:prstGeom>
          <a:noFill/>
          <a:ln w="9525">
            <a:noFill/>
            <a:miter lim="800000"/>
            <a:headEnd/>
            <a:tailEnd/>
          </a:ln>
        </p:spPr>
        <p:txBody>
          <a:bodyPr>
            <a:spAutoFit/>
          </a:bodyPr>
          <a:lstStyle/>
          <a:p>
            <a:pPr algn="ctr">
              <a:spcBef>
                <a:spcPct val="50000"/>
              </a:spcBef>
            </a:pPr>
            <a:r>
              <a:rPr lang="zh-CN" altLang="en-US" sz="2000">
                <a:ea typeface="楷体_GB2312"/>
                <a:cs typeface="楷体_GB2312"/>
              </a:rPr>
              <a:t>汽车制造</a:t>
            </a:r>
          </a:p>
        </p:txBody>
      </p:sp>
      <p:pic>
        <p:nvPicPr>
          <p:cNvPr id="44048" name="Picture 18" descr="船舶"/>
          <p:cNvPicPr>
            <a:picLocks noChangeArrowheads="1"/>
          </p:cNvPicPr>
          <p:nvPr/>
        </p:nvPicPr>
        <p:blipFill>
          <a:blip r:embed="rId9"/>
          <a:srcRect/>
          <a:stretch>
            <a:fillRect/>
          </a:stretch>
        </p:blipFill>
        <p:spPr bwMode="auto">
          <a:xfrm>
            <a:off x="6911975" y="4292600"/>
            <a:ext cx="1800225" cy="1800225"/>
          </a:xfrm>
          <a:prstGeom prst="rect">
            <a:avLst/>
          </a:prstGeom>
          <a:noFill/>
          <a:ln w="38100" cmpd="dbl">
            <a:solidFill>
              <a:srgbClr val="339966"/>
            </a:solidFill>
            <a:miter lim="800000"/>
            <a:headEnd/>
            <a:tailEnd/>
          </a:ln>
        </p:spPr>
      </p:pic>
      <p:sp>
        <p:nvSpPr>
          <p:cNvPr id="44049" name="Text Box 19"/>
          <p:cNvSpPr txBox="1">
            <a:spLocks noChangeArrowheads="1"/>
          </p:cNvSpPr>
          <p:nvPr/>
        </p:nvSpPr>
        <p:spPr bwMode="auto">
          <a:xfrm>
            <a:off x="7092950" y="6056313"/>
            <a:ext cx="1439863" cy="396875"/>
          </a:xfrm>
          <a:prstGeom prst="rect">
            <a:avLst/>
          </a:prstGeom>
          <a:noFill/>
          <a:ln w="9525">
            <a:noFill/>
            <a:miter lim="800000"/>
            <a:headEnd/>
            <a:tailEnd/>
          </a:ln>
        </p:spPr>
        <p:txBody>
          <a:bodyPr>
            <a:spAutoFit/>
          </a:bodyPr>
          <a:lstStyle/>
          <a:p>
            <a:pPr algn="ctr">
              <a:spcBef>
                <a:spcPct val="50000"/>
              </a:spcBef>
            </a:pPr>
            <a:r>
              <a:rPr lang="zh-CN" altLang="en-US" sz="2000">
                <a:ea typeface="楷体_GB2312"/>
                <a:cs typeface="楷体_GB2312"/>
              </a:rPr>
              <a:t>船舶制造</a:t>
            </a:r>
          </a:p>
        </p:txBody>
      </p:sp>
      <p:sp>
        <p:nvSpPr>
          <p:cNvPr id="19" name="标题 18"/>
          <p:cNvSpPr>
            <a:spLocks noGrp="1"/>
          </p:cNvSpPr>
          <p:nvPr>
            <p:ph type="title"/>
          </p:nvPr>
        </p:nvSpPr>
        <p:spPr/>
        <p:txBody>
          <a:bodyPr/>
          <a:lstStyle/>
          <a:p>
            <a:pPr>
              <a:defRPr/>
            </a:pPr>
            <a:r>
              <a:rPr lang="zh-CN" altLang="en-US" sz="3600" dirty="0" smtClean="0"/>
              <a:t>集群计算</a:t>
            </a:r>
            <a:r>
              <a:rPr sz="3600" dirty="0" smtClean="0"/>
              <a:t>巨大成功</a:t>
            </a:r>
            <a:r>
              <a:rPr lang="en-US" altLang="zh-CN" sz="3600" dirty="0" smtClean="0"/>
              <a:t>—</a:t>
            </a:r>
            <a:r>
              <a:rPr sz="3600" dirty="0" smtClean="0"/>
              <a:t>应用领域</a:t>
            </a:r>
            <a:endParaRPr sz="3600" dirty="0"/>
          </a:p>
        </p:txBody>
      </p:sp>
      <p:sp>
        <p:nvSpPr>
          <p:cNvPr id="20" name="Rectangle 3"/>
          <p:cNvSpPr txBox="1">
            <a:spLocks noChangeArrowheads="1"/>
          </p:cNvSpPr>
          <p:nvPr/>
        </p:nvSpPr>
        <p:spPr bwMode="auto">
          <a:xfrm>
            <a:off x="147638" y="1071546"/>
            <a:ext cx="8996362" cy="785818"/>
          </a:xfrm>
          <a:prstGeom prst="rect">
            <a:avLst/>
          </a:prstGeom>
          <a:noFill/>
          <a:ln w="9525">
            <a:noFill/>
            <a:miter lim="800000"/>
            <a:headEnd/>
            <a:tailEnd/>
          </a:ln>
        </p:spPr>
        <p:txBody>
          <a:bodyPr vert="horz" wrap="square" lIns="90480" tIns="44446" rIns="90480" bIns="44446" numCol="1" anchor="t" anchorCtr="0" compatLnSpc="1">
            <a:prstTxWarp prst="textNoShape">
              <a:avLst/>
            </a:prstTxWarp>
          </a:bodyPr>
          <a:lstStyle/>
          <a:p>
            <a:pPr marL="450850" lvl="0" indent="-450850" algn="l">
              <a:lnSpc>
                <a:spcPct val="120000"/>
              </a:lnSpc>
              <a:spcBef>
                <a:spcPct val="20000"/>
              </a:spcBef>
              <a:buClr>
                <a:schemeClr val="tx1"/>
              </a:buClr>
              <a:buSzPct val="88000"/>
              <a:buFont typeface="Wingdings" pitchFamily="2" charset="2"/>
              <a:buChar char="n"/>
            </a:pPr>
            <a:r>
              <a:rPr lang="zh-CN" altLang="en-US" sz="2800" b="1" kern="0" dirty="0" smtClean="0">
                <a:latin typeface="黑体" pitchFamily="49" charset="-122"/>
                <a:ea typeface="黑体" pitchFamily="49" charset="-122"/>
              </a:rPr>
              <a:t>研究十多年之后，广泛应用：科学研究和商业应用</a:t>
            </a:r>
            <a:endParaRPr kumimoji="0" lang="en-US" altLang="zh-CN" sz="3600" b="1" i="1" u="none" strike="noStrike" kern="0" cap="none" spc="0" normalizeH="0" baseline="0" noProof="0" dirty="0" smtClean="0">
              <a:ln>
                <a:noFill/>
              </a:ln>
              <a:effectLst/>
              <a:uLnTx/>
              <a:uFillTx/>
              <a:latin typeface="黑体" pitchFamily="49" charset="-122"/>
              <a:ea typeface="黑体" pitchFamily="49" charset="-122"/>
            </a:endParaRPr>
          </a:p>
        </p:txBody>
      </p:sp>
      <p:pic>
        <p:nvPicPr>
          <p:cNvPr id="79" name="Picture 94" descr="a8-129"/>
          <p:cNvPicPr>
            <a:picLocks noChangeAspect="1" noChangeArrowheads="1"/>
          </p:cNvPicPr>
          <p:nvPr/>
        </p:nvPicPr>
        <p:blipFill>
          <a:blip r:embed="rId10"/>
          <a:srcRect/>
          <a:stretch>
            <a:fillRect/>
          </a:stretch>
        </p:blipFill>
        <p:spPr bwMode="auto">
          <a:xfrm>
            <a:off x="4714876" y="4295791"/>
            <a:ext cx="1951090" cy="1847853"/>
          </a:xfrm>
          <a:prstGeom prst="rect">
            <a:avLst/>
          </a:prstGeom>
          <a:noFill/>
          <a:ln w="9525">
            <a:noFill/>
            <a:miter lim="800000"/>
            <a:headEnd/>
            <a:tailEnd/>
          </a:ln>
        </p:spPr>
      </p:pic>
    </p:spTree>
    <p:extLst>
      <p:ext uri="{BB962C8B-B14F-4D97-AF65-F5344CB8AC3E}">
        <p14:creationId xmlns:p14="http://schemas.microsoft.com/office/powerpoint/2010/main" val="3791922386"/>
      </p:ext>
    </p:extLst>
  </p:cSld>
  <p:clrMapOvr>
    <a:masterClrMapping/>
  </p:clrMapOvr>
  <p:transition>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2500306"/>
            <a:ext cx="8129558" cy="1643074"/>
          </a:xfrm>
        </p:spPr>
        <p:txBody>
          <a:bodyPr>
            <a:noAutofit/>
          </a:bodyPr>
          <a:lstStyle/>
          <a:p>
            <a:pPr>
              <a:defRPr/>
            </a:pPr>
            <a:r>
              <a:rPr lang="en-US" altLang="zh-CN" sz="4800" dirty="0" smtClean="0">
                <a:latin typeface="黑体" pitchFamily="49" charset="-122"/>
                <a:ea typeface="黑体" pitchFamily="49" charset="-122"/>
              </a:rPr>
              <a:t>1.2.4 </a:t>
            </a:r>
            <a:r>
              <a:rPr sz="4800" dirty="0" smtClean="0">
                <a:latin typeface="黑体" pitchFamily="49" charset="-122"/>
                <a:ea typeface="黑体" pitchFamily="49" charset="-122"/>
              </a:rPr>
              <a:t>网格计算</a:t>
            </a:r>
            <a:r>
              <a:rPr lang="en-US" altLang="zh-CN" sz="4800" dirty="0" smtClean="0">
                <a:latin typeface="黑体" pitchFamily="49" charset="-122"/>
                <a:ea typeface="黑体" pitchFamily="49" charset="-122"/>
              </a:rPr>
              <a:t/>
            </a:r>
            <a:br>
              <a:rPr lang="en-US" altLang="zh-CN" sz="4800" dirty="0" smtClean="0">
                <a:latin typeface="黑体" pitchFamily="49" charset="-122"/>
                <a:ea typeface="黑体" pitchFamily="49" charset="-122"/>
              </a:rPr>
            </a:br>
            <a:r>
              <a:rPr lang="en-US" altLang="zh-CN" sz="4400" dirty="0" smtClean="0">
                <a:latin typeface="黑体" pitchFamily="49" charset="-122"/>
                <a:ea typeface="黑体" pitchFamily="49" charset="-122"/>
              </a:rPr>
              <a:t>Grid Computing</a:t>
            </a:r>
            <a:endParaRPr sz="4400" dirty="0">
              <a:latin typeface="黑体" pitchFamily="49" charset="-122"/>
              <a:ea typeface="黑体" pitchFamily="49" charset="-122"/>
            </a:endParaRPr>
          </a:p>
        </p:txBody>
      </p:sp>
    </p:spTree>
    <p:extLst>
      <p:ext uri="{BB962C8B-B14F-4D97-AF65-F5344CB8AC3E}">
        <p14:creationId xmlns:p14="http://schemas.microsoft.com/office/powerpoint/2010/main" val="70568481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defRPr/>
            </a:pPr>
            <a:r>
              <a:rPr lang="zh-CN" altLang="en-US" dirty="0" smtClean="0"/>
              <a:t>网格</a:t>
            </a:r>
            <a:r>
              <a:rPr altLang="en-US" dirty="0" smtClean="0"/>
              <a:t>计算模式</a:t>
            </a:r>
            <a:r>
              <a:rPr lang="en-US" altLang="zh-CN" dirty="0" smtClean="0"/>
              <a:t>Grid</a:t>
            </a:r>
            <a:r>
              <a:rPr dirty="0" smtClean="0"/>
              <a:t> </a:t>
            </a:r>
            <a:r>
              <a:rPr lang="en-US" dirty="0" smtClean="0"/>
              <a:t>Computing</a:t>
            </a:r>
            <a:endParaRPr lang="zh-CN" altLang="en-US" dirty="0" smtClean="0"/>
          </a:p>
        </p:txBody>
      </p:sp>
      <p:sp>
        <p:nvSpPr>
          <p:cNvPr id="53251" name="Rectangle 3"/>
          <p:cNvSpPr>
            <a:spLocks noGrp="1" noChangeArrowheads="1"/>
          </p:cNvSpPr>
          <p:nvPr>
            <p:ph type="body" sz="half" idx="4294967295"/>
          </p:nvPr>
        </p:nvSpPr>
        <p:spPr>
          <a:xfrm>
            <a:off x="428596" y="1142984"/>
            <a:ext cx="8286808" cy="3643338"/>
          </a:xfrm>
        </p:spPr>
        <p:txBody>
          <a:bodyPr>
            <a:normAutofit/>
          </a:bodyPr>
          <a:lstStyle/>
          <a:p>
            <a:r>
              <a:rPr lang="zh-CN" altLang="en-US" sz="2800" dirty="0" smtClean="0"/>
              <a:t>网格计算：将网络上地理分布的各种资源聚合为一体，形成一个高性能的虚拟计算系统</a:t>
            </a:r>
          </a:p>
          <a:p>
            <a:pPr lvl="1" eaLnBrk="1" hangingPunct="1"/>
            <a:r>
              <a:rPr lang="zh-CN" altLang="en-US" sz="2400" dirty="0" smtClean="0"/>
              <a:t>集成广域内计算</a:t>
            </a:r>
            <a:r>
              <a:rPr lang="en-US" altLang="zh-CN" sz="2400" dirty="0" smtClean="0"/>
              <a:t>,</a:t>
            </a:r>
            <a:r>
              <a:rPr lang="zh-CN" altLang="en-US" sz="2400" dirty="0" smtClean="0"/>
              <a:t>数据</a:t>
            </a:r>
            <a:r>
              <a:rPr lang="en-US" altLang="zh-CN" sz="2400" dirty="0" smtClean="0"/>
              <a:t>,</a:t>
            </a:r>
            <a:r>
              <a:rPr lang="zh-CN" altLang="en-US" sz="2400" dirty="0" smtClean="0"/>
              <a:t>存储</a:t>
            </a:r>
            <a:r>
              <a:rPr lang="en-US" altLang="zh-CN" sz="2400" dirty="0" smtClean="0"/>
              <a:t>,</a:t>
            </a:r>
            <a:r>
              <a:rPr lang="zh-CN" altLang="en-US" sz="2400" dirty="0" smtClean="0"/>
              <a:t>设备</a:t>
            </a:r>
            <a:r>
              <a:rPr lang="en-US" altLang="zh-CN" sz="2400" dirty="0" smtClean="0"/>
              <a:t>,</a:t>
            </a:r>
            <a:r>
              <a:rPr lang="zh-CN" altLang="en-US" sz="2400" dirty="0" smtClean="0"/>
              <a:t>软件和人员等资源</a:t>
            </a:r>
          </a:p>
          <a:p>
            <a:pPr lvl="1">
              <a:lnSpc>
                <a:spcPct val="90000"/>
              </a:lnSpc>
            </a:pPr>
            <a:r>
              <a:rPr lang="zh-CN" altLang="en-US" sz="2400" dirty="0" smtClean="0"/>
              <a:t>好像在网络上安装一个“网络操作系统”，形成网络上共享资源和协同工作的一体化计算服务环境</a:t>
            </a:r>
          </a:p>
          <a:p>
            <a:pPr lvl="1" eaLnBrk="1" hangingPunct="1"/>
            <a:endParaRPr lang="zh-CN" altLang="en-US" sz="2400" dirty="0" smtClean="0">
              <a:solidFill>
                <a:schemeClr val="accent2"/>
              </a:solidFill>
            </a:endParaRPr>
          </a:p>
          <a:p>
            <a:pPr eaLnBrk="1" hangingPunct="1"/>
            <a:endParaRPr lang="en-US" altLang="zh-CN" sz="2400" dirty="0" smtClean="0"/>
          </a:p>
        </p:txBody>
      </p:sp>
      <p:grpSp>
        <p:nvGrpSpPr>
          <p:cNvPr id="2" name="Group 15"/>
          <p:cNvGrpSpPr>
            <a:grpSpLocks/>
          </p:cNvGrpSpPr>
          <p:nvPr/>
        </p:nvGrpSpPr>
        <p:grpSpPr bwMode="auto">
          <a:xfrm>
            <a:off x="684213" y="3286124"/>
            <a:ext cx="7740650" cy="3282951"/>
            <a:chOff x="431" y="1933"/>
            <a:chExt cx="4876" cy="2205"/>
          </a:xfrm>
        </p:grpSpPr>
        <p:pic>
          <p:nvPicPr>
            <p:cNvPr id="34" name="Picture 5" descr="VCE on earth"/>
            <p:cNvPicPr>
              <a:picLocks noChangeAspect="1" noChangeArrowheads="1"/>
            </p:cNvPicPr>
            <p:nvPr/>
          </p:nvPicPr>
          <p:blipFill>
            <a:blip r:embed="rId3"/>
            <a:srcRect/>
            <a:stretch>
              <a:fillRect/>
            </a:stretch>
          </p:blipFill>
          <p:spPr bwMode="auto">
            <a:xfrm>
              <a:off x="431" y="1933"/>
              <a:ext cx="4876" cy="2205"/>
            </a:xfrm>
            <a:prstGeom prst="rect">
              <a:avLst/>
            </a:prstGeom>
            <a:noFill/>
            <a:ln w="9525">
              <a:noFill/>
              <a:miter lim="800000"/>
              <a:headEnd/>
              <a:tailEnd/>
            </a:ln>
          </p:spPr>
        </p:pic>
        <p:sp>
          <p:nvSpPr>
            <p:cNvPr id="35" name="Text Box 6"/>
            <p:cNvSpPr txBox="1">
              <a:spLocks noChangeArrowheads="1"/>
            </p:cNvSpPr>
            <p:nvPr/>
          </p:nvSpPr>
          <p:spPr bwMode="auto">
            <a:xfrm>
              <a:off x="1655" y="2931"/>
              <a:ext cx="943" cy="147"/>
            </a:xfrm>
            <a:prstGeom prst="rect">
              <a:avLst/>
            </a:prstGeom>
            <a:noFill/>
            <a:ln w="25400">
              <a:noFill/>
              <a:miter lim="800000"/>
              <a:headEnd/>
              <a:tailEnd/>
            </a:ln>
            <a:effectLst/>
          </p:spPr>
          <p:txBody>
            <a:bodyPr lIns="0" tIns="0" rIns="0" bIns="0">
              <a:spAutoFit/>
            </a:bodyPr>
            <a:lstStyle/>
            <a:p>
              <a:pPr defTabSz="820738">
                <a:lnSpc>
                  <a:spcPct val="90000"/>
                </a:lnSpc>
                <a:spcAft>
                  <a:spcPct val="15000"/>
                </a:spcAft>
              </a:pPr>
              <a:r>
                <a:rPr lang="en-US" altLang="zh-CN" sz="1700">
                  <a:solidFill>
                    <a:srgbClr val="000000"/>
                  </a:solidFill>
                  <a:effectLst>
                    <a:outerShdw blurRad="38100" dist="38100" dir="2700000" algn="tl">
                      <a:srgbClr val="C0C0C0"/>
                    </a:outerShdw>
                  </a:effectLst>
                  <a:cs typeface="Arial" charset="0"/>
                </a:rPr>
                <a:t>Applications</a:t>
              </a:r>
            </a:p>
          </p:txBody>
        </p:sp>
        <p:sp>
          <p:nvSpPr>
            <p:cNvPr id="36" name="Text Box 7"/>
            <p:cNvSpPr txBox="1">
              <a:spLocks noChangeArrowheads="1"/>
            </p:cNvSpPr>
            <p:nvPr/>
          </p:nvSpPr>
          <p:spPr bwMode="auto">
            <a:xfrm>
              <a:off x="1429" y="2296"/>
              <a:ext cx="878" cy="147"/>
            </a:xfrm>
            <a:prstGeom prst="rect">
              <a:avLst/>
            </a:prstGeom>
            <a:noFill/>
            <a:ln w="25400">
              <a:noFill/>
              <a:miter lim="800000"/>
              <a:headEnd/>
              <a:tailEnd/>
            </a:ln>
            <a:effectLst/>
          </p:spPr>
          <p:txBody>
            <a:bodyPr lIns="0" tIns="0" rIns="0" bIns="0">
              <a:spAutoFit/>
            </a:bodyPr>
            <a:lstStyle/>
            <a:p>
              <a:pPr algn="l" defTabSz="820738">
                <a:lnSpc>
                  <a:spcPct val="90000"/>
                </a:lnSpc>
                <a:spcAft>
                  <a:spcPct val="15000"/>
                </a:spcAft>
              </a:pPr>
              <a:r>
                <a:rPr lang="en-US" altLang="zh-CN" sz="1700">
                  <a:solidFill>
                    <a:srgbClr val="000000"/>
                  </a:solidFill>
                  <a:effectLst>
                    <a:outerShdw blurRad="38100" dist="38100" dir="2700000" algn="tl">
                      <a:srgbClr val="C0C0C0"/>
                    </a:outerShdw>
                  </a:effectLst>
                  <a:cs typeface="Arial" charset="0"/>
                </a:rPr>
                <a:t>Processing</a:t>
              </a:r>
            </a:p>
          </p:txBody>
        </p:sp>
        <p:sp>
          <p:nvSpPr>
            <p:cNvPr id="37" name="Text Box 8"/>
            <p:cNvSpPr txBox="1">
              <a:spLocks noChangeArrowheads="1"/>
            </p:cNvSpPr>
            <p:nvPr/>
          </p:nvSpPr>
          <p:spPr bwMode="auto">
            <a:xfrm>
              <a:off x="3782" y="2406"/>
              <a:ext cx="335" cy="147"/>
            </a:xfrm>
            <a:prstGeom prst="rect">
              <a:avLst/>
            </a:prstGeom>
            <a:noFill/>
            <a:ln w="25400">
              <a:noFill/>
              <a:miter lim="800000"/>
              <a:headEnd/>
              <a:tailEnd/>
            </a:ln>
            <a:effectLst/>
          </p:spPr>
          <p:txBody>
            <a:bodyPr lIns="0" tIns="0" rIns="0" bIns="0">
              <a:spAutoFit/>
            </a:bodyPr>
            <a:lstStyle/>
            <a:p>
              <a:pPr algn="l" defTabSz="820738">
                <a:lnSpc>
                  <a:spcPct val="90000"/>
                </a:lnSpc>
                <a:spcAft>
                  <a:spcPct val="15000"/>
                </a:spcAft>
              </a:pPr>
              <a:r>
                <a:rPr lang="en-US" altLang="zh-CN" sz="1700">
                  <a:solidFill>
                    <a:srgbClr val="000000"/>
                  </a:solidFill>
                  <a:effectLst>
                    <a:outerShdw blurRad="38100" dist="38100" dir="2700000" algn="tl">
                      <a:srgbClr val="C0C0C0"/>
                    </a:outerShdw>
                  </a:effectLst>
                  <a:cs typeface="Arial" charset="0"/>
                </a:rPr>
                <a:t>Data</a:t>
              </a:r>
            </a:p>
          </p:txBody>
        </p:sp>
      </p:grpSp>
      <p:sp>
        <p:nvSpPr>
          <p:cNvPr id="38" name="AutoShape 9"/>
          <p:cNvSpPr>
            <a:spLocks noChangeArrowheads="1"/>
          </p:cNvSpPr>
          <p:nvPr/>
        </p:nvSpPr>
        <p:spPr bwMode="auto">
          <a:xfrm>
            <a:off x="1835150" y="6237288"/>
            <a:ext cx="130175" cy="112712"/>
          </a:xfrm>
          <a:prstGeom prst="flowChartConnector">
            <a:avLst/>
          </a:prstGeom>
          <a:solidFill>
            <a:schemeClr val="accent1"/>
          </a:solidFill>
          <a:ln w="9525">
            <a:solidFill>
              <a:schemeClr val="tx1"/>
            </a:solidFill>
            <a:round/>
            <a:headEnd/>
            <a:tailEnd/>
          </a:ln>
          <a:effectLst/>
        </p:spPr>
        <p:txBody>
          <a:bodyPr wrap="none" anchor="ctr"/>
          <a:lstStyle/>
          <a:p>
            <a:endParaRPr lang="zh-CN" altLang="en-US"/>
          </a:p>
        </p:txBody>
      </p:sp>
      <p:sp>
        <p:nvSpPr>
          <p:cNvPr id="39" name="AutoShape 10"/>
          <p:cNvSpPr>
            <a:spLocks noChangeArrowheads="1"/>
          </p:cNvSpPr>
          <p:nvPr/>
        </p:nvSpPr>
        <p:spPr bwMode="auto">
          <a:xfrm>
            <a:off x="6588125" y="6453188"/>
            <a:ext cx="130175" cy="112712"/>
          </a:xfrm>
          <a:prstGeom prst="flowChartConnector">
            <a:avLst/>
          </a:prstGeom>
          <a:solidFill>
            <a:schemeClr val="accent1"/>
          </a:solidFill>
          <a:ln w="9525">
            <a:solidFill>
              <a:schemeClr val="tx1"/>
            </a:solidFill>
            <a:round/>
            <a:headEnd/>
            <a:tailEnd/>
          </a:ln>
          <a:effectLst/>
        </p:spPr>
        <p:txBody>
          <a:bodyPr wrap="none" anchor="ctr"/>
          <a:lstStyle/>
          <a:p>
            <a:endParaRPr lang="zh-CN" altLang="en-US"/>
          </a:p>
        </p:txBody>
      </p:sp>
      <p:sp>
        <p:nvSpPr>
          <p:cNvPr id="40" name="AutoShape 11"/>
          <p:cNvSpPr>
            <a:spLocks noChangeArrowheads="1"/>
          </p:cNvSpPr>
          <p:nvPr/>
        </p:nvSpPr>
        <p:spPr bwMode="auto">
          <a:xfrm>
            <a:off x="1258888" y="4868863"/>
            <a:ext cx="130175" cy="112712"/>
          </a:xfrm>
          <a:prstGeom prst="flowChartConnector">
            <a:avLst/>
          </a:prstGeom>
          <a:solidFill>
            <a:srgbClr val="FFFF00"/>
          </a:solidFill>
          <a:ln w="9525">
            <a:noFill/>
            <a:round/>
            <a:headEnd/>
            <a:tailEnd/>
          </a:ln>
          <a:effectLst/>
        </p:spPr>
        <p:txBody>
          <a:bodyPr wrap="none" anchor="ctr"/>
          <a:lstStyle/>
          <a:p>
            <a:endParaRPr lang="zh-CN" altLang="en-US"/>
          </a:p>
        </p:txBody>
      </p:sp>
      <p:sp>
        <p:nvSpPr>
          <p:cNvPr id="41" name="AutoShape 12"/>
          <p:cNvSpPr>
            <a:spLocks noChangeArrowheads="1"/>
          </p:cNvSpPr>
          <p:nvPr/>
        </p:nvSpPr>
        <p:spPr bwMode="auto">
          <a:xfrm>
            <a:off x="7451725" y="5084763"/>
            <a:ext cx="130175" cy="114300"/>
          </a:xfrm>
          <a:prstGeom prst="flowChartConnector">
            <a:avLst/>
          </a:prstGeom>
          <a:solidFill>
            <a:srgbClr val="FFFF00"/>
          </a:solidFill>
          <a:ln w="9525">
            <a:noFill/>
            <a:round/>
            <a:headEnd/>
            <a:tailEnd/>
          </a:ln>
          <a:effectLst/>
        </p:spPr>
        <p:txBody>
          <a:bodyPr wrap="none" anchor="ctr"/>
          <a:lstStyle/>
          <a:p>
            <a:endParaRPr lang="zh-CN" altLang="en-US"/>
          </a:p>
        </p:txBody>
      </p:sp>
      <p:sp>
        <p:nvSpPr>
          <p:cNvPr id="42" name="AutoShape 13"/>
          <p:cNvSpPr>
            <a:spLocks noChangeArrowheads="1"/>
          </p:cNvSpPr>
          <p:nvPr/>
        </p:nvSpPr>
        <p:spPr bwMode="auto">
          <a:xfrm>
            <a:off x="3563938" y="3789363"/>
            <a:ext cx="131762" cy="112712"/>
          </a:xfrm>
          <a:prstGeom prst="flowChartConnector">
            <a:avLst/>
          </a:prstGeom>
          <a:solidFill>
            <a:srgbClr val="FF3300"/>
          </a:solidFill>
          <a:ln w="9525">
            <a:noFill/>
            <a:round/>
            <a:headEnd/>
            <a:tailEnd/>
          </a:ln>
          <a:effectLst/>
        </p:spPr>
        <p:txBody>
          <a:bodyPr wrap="none" anchor="ctr"/>
          <a:lstStyle/>
          <a:p>
            <a:endParaRPr lang="zh-CN" altLang="en-US"/>
          </a:p>
        </p:txBody>
      </p:sp>
      <p:sp>
        <p:nvSpPr>
          <p:cNvPr id="43" name="AutoShape 14"/>
          <p:cNvSpPr>
            <a:spLocks noChangeArrowheads="1"/>
          </p:cNvSpPr>
          <p:nvPr/>
        </p:nvSpPr>
        <p:spPr bwMode="auto">
          <a:xfrm>
            <a:off x="2627313" y="4868863"/>
            <a:ext cx="130175" cy="112712"/>
          </a:xfrm>
          <a:prstGeom prst="flowChartConnector">
            <a:avLst/>
          </a:prstGeom>
          <a:solidFill>
            <a:srgbClr val="FF3300"/>
          </a:solidFill>
          <a:ln w="9525">
            <a:noFill/>
            <a:round/>
            <a:headEnd/>
            <a:tailEnd/>
          </a:ln>
          <a:effectLst/>
        </p:spPr>
        <p:txBody>
          <a:bodyPr wrap="none" anchor="ctr"/>
          <a:lstStyle/>
          <a:p>
            <a:endParaRPr lang="zh-CN" alt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par>
                          <p:cTn id="11" fill="hold">
                            <p:stCondLst>
                              <p:cond delay="500"/>
                            </p:stCondLst>
                            <p:childTnLst>
                              <p:par>
                                <p:cTn id="12" presetID="0" presetClass="path" presetSubtype="0" repeatCount="indefinite" accel="50000" decel="50000" autoRev="1" fill="hold" grpId="1" nodeType="afterEffect">
                                  <p:stCondLst>
                                    <p:cond delay="0"/>
                                  </p:stCondLst>
                                  <p:childTnLst>
                                    <p:animMotion origin="layout" path="M 3.05556E-6 -1.48148E-6 L 0.09496 0.01112 L 0.21996 -0.25555 L 0.45486 -0.24004 " pathEditMode="relative" ptsTypes="AAAA">
                                      <p:cBhvr>
                                        <p:cTn id="13" dur="2000" fill="hold"/>
                                        <p:tgtEl>
                                          <p:spTgt spid="38"/>
                                        </p:tgtEl>
                                        <p:attrNameLst>
                                          <p:attrName>ppt_x</p:attrName>
                                          <p:attrName>ppt_y</p:attrName>
                                        </p:attrNameLst>
                                      </p:cBhvr>
                                    </p:animMotion>
                                  </p:childTnLst>
                                </p:cTn>
                              </p:par>
                            </p:childTnLst>
                          </p:cTn>
                        </p:par>
                        <p:par>
                          <p:cTn id="14" fill="hold">
                            <p:stCondLst>
                              <p:cond delay="4500"/>
                            </p:stCondLst>
                            <p:childTnLst>
                              <p:par>
                                <p:cTn id="15" presetID="1" presetClass="entr" presetSubtype="0"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par>
                          <p:cTn id="25" fill="hold">
                            <p:stCondLst>
                              <p:cond delay="4500"/>
                            </p:stCondLst>
                            <p:childTnLst>
                              <p:par>
                                <p:cTn id="26" presetID="0" presetClass="path" presetSubtype="0" repeatCount="indefinite" accel="50000" decel="50000" autoRev="1" fill="hold" grpId="1" nodeType="afterEffect">
                                  <p:stCondLst>
                                    <p:cond delay="0"/>
                                  </p:stCondLst>
                                  <p:childTnLst>
                                    <p:animMotion origin="layout" path="M 5.55556E-6 -3.7037E-7 L -0.02326 -0.00231 L -0.08159 -0.38009 L -0.07169 -0.31782 L -0.17655 -0.32893 L -0.16822 -0.35787 L -0.34826 -0.36666 L -0.33003 -0.38657 " pathEditMode="relative" ptsTypes="AAAAAAAA">
                                      <p:cBhvr>
                                        <p:cTn id="27" dur="3000" fill="hold"/>
                                        <p:tgtEl>
                                          <p:spTgt spid="39"/>
                                        </p:tgtEl>
                                        <p:attrNameLst>
                                          <p:attrName>ppt_x</p:attrName>
                                          <p:attrName>ppt_y</p:attrName>
                                        </p:attrNameLst>
                                      </p:cBhvr>
                                    </p:animMotion>
                                  </p:childTnLst>
                                </p:cTn>
                              </p:par>
                              <p:par>
                                <p:cTn id="28" presetID="0" presetClass="path" presetSubtype="0" repeatCount="indefinite" accel="50000" decel="50000" autoRev="1" fill="hold" grpId="1" nodeType="withEffect">
                                  <p:stCondLst>
                                    <p:cond delay="0"/>
                                  </p:stCondLst>
                                  <p:childTnLst>
                                    <p:animMotion origin="layout" path="M 6.38889E-6 -3.7037E-6 L 0.25174 0.01111 L 0.28664 -0.05324 L 0.64844 -0.02431 L 0.67344 0.03773 L 0.69497 0.03773 " pathEditMode="relative" ptsTypes="AAAAAA">
                                      <p:cBhvr>
                                        <p:cTn id="29" dur="2000" fill="hold"/>
                                        <p:tgtEl>
                                          <p:spTgt spid="40"/>
                                        </p:tgtEl>
                                        <p:attrNameLst>
                                          <p:attrName>ppt_x</p:attrName>
                                          <p:attrName>ppt_y</p:attrName>
                                        </p:attrNameLst>
                                      </p:cBhvr>
                                    </p:animMotion>
                                  </p:childTnLst>
                                </p:cTn>
                              </p:par>
                              <p:par>
                                <p:cTn id="30" presetID="0" presetClass="path" presetSubtype="0" repeatCount="indefinite" accel="50000" decel="50000" autoRev="1" fill="hold" grpId="1" nodeType="withEffect">
                                  <p:stCondLst>
                                    <p:cond delay="0"/>
                                  </p:stCondLst>
                                  <p:childTnLst>
                                    <p:animMotion origin="layout" path="M 2.5E-6 1.11111E-6 L -0.03004 -0.05996 L -0.15851 -0.07107 L -0.17518 -0.16667 L -0.00348 -0.14236 L -0.17518 -0.16459 L -0.16667 -0.12454 L -0.27171 -0.13565 L -0.26667 -0.16459 L -0.61007 -0.17107 L -0.64167 -0.13334 L -0.72674 -0.13125 L -0.69011 -0.15787 " pathEditMode="relative" ptsTypes="AAAAAAAAAAAAA">
                                      <p:cBhvr>
                                        <p:cTn id="31" dur="5000" fill="hold"/>
                                        <p:tgtEl>
                                          <p:spTgt spid="41"/>
                                        </p:tgtEl>
                                        <p:attrNameLst>
                                          <p:attrName>ppt_x</p:attrName>
                                          <p:attrName>ppt_y</p:attrName>
                                        </p:attrNameLst>
                                      </p:cBhvr>
                                    </p:animMotion>
                                  </p:childTnLst>
                                </p:cTn>
                              </p:par>
                              <p:par>
                                <p:cTn id="32" presetID="0" presetClass="path" presetSubtype="0" repeatCount="indefinite" accel="50000" decel="50000" autoRev="1" fill="hold" grpId="1" nodeType="withEffect">
                                  <p:stCondLst>
                                    <p:cond delay="0"/>
                                  </p:stCondLst>
                                  <p:childTnLst>
                                    <p:animMotion origin="layout" path="M -5.E-6 -2.22222E-6 L -0.01163 0.01991 L 0.15661 0.02662 L 0.15175 0.05764 L 0.25504 0.06667 L 0.26008 0.11759 L 0.03161 0.10208 L -0.00174 0.16667 L -0.11164 0.15995 " pathEditMode="relative" ptsTypes="AAAAAAAAA">
                                      <p:cBhvr>
                                        <p:cTn id="33" dur="2000" fill="hold"/>
                                        <p:tgtEl>
                                          <p:spTgt spid="42"/>
                                        </p:tgtEl>
                                        <p:attrNameLst>
                                          <p:attrName>ppt_x</p:attrName>
                                          <p:attrName>ppt_y</p:attrName>
                                        </p:attrNameLst>
                                      </p:cBhvr>
                                    </p:animMotion>
                                  </p:childTnLst>
                                </p:cTn>
                              </p:par>
                              <p:par>
                                <p:cTn id="34" presetID="0" presetClass="path" presetSubtype="0" repeatCount="indefinite" accel="50000" decel="50000" autoRev="1" fill="hold" grpId="1" nodeType="withEffect">
                                  <p:stCondLst>
                                    <p:cond delay="0"/>
                                  </p:stCondLst>
                                  <p:childTnLst>
                                    <p:animMotion origin="layout" path="M 3.88889E-6 -1.48148E-6 L 0.10677 0.00208 L 0.1401 -0.06227 L 0.37014 -0.04908 L 0.35504 -0.16019 " pathEditMode="relative" ptsTypes="AAAAA">
                                      <p:cBhvr>
                                        <p:cTn id="35" dur="2000" fill="hold"/>
                                        <p:tgtEl>
                                          <p:spTgt spid="4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defRPr/>
            </a:pPr>
            <a:r>
              <a:rPr lang="zh-CN" altLang="en-US" dirty="0" smtClean="0"/>
              <a:t>从合作研究的角度</a:t>
            </a:r>
          </a:p>
        </p:txBody>
      </p:sp>
      <p:sp>
        <p:nvSpPr>
          <p:cNvPr id="353283" name="Rectangle 3"/>
          <p:cNvSpPr>
            <a:spLocks noGrp="1" noChangeArrowheads="1"/>
          </p:cNvSpPr>
          <p:nvPr>
            <p:ph idx="1"/>
          </p:nvPr>
        </p:nvSpPr>
        <p:spPr>
          <a:xfrm>
            <a:off x="285720" y="1000108"/>
            <a:ext cx="8572560" cy="4768865"/>
          </a:xfrm>
        </p:spPr>
        <p:txBody>
          <a:bodyPr/>
          <a:lstStyle/>
          <a:p>
            <a:pPr eaLnBrk="1" hangingPunct="1"/>
            <a:r>
              <a:rPr lang="zh-CN" altLang="en-US" sz="2800" u="sng" dirty="0" smtClean="0">
                <a:latin typeface="SimSun" pitchFamily="2" charset="-122"/>
              </a:rPr>
              <a:t>无缝的、集成的计算与协作环境</a:t>
            </a:r>
          </a:p>
          <a:p>
            <a:pPr lvl="1" eaLnBrk="1" hangingPunct="1"/>
            <a:r>
              <a:rPr lang="zh-CN" altLang="en-US" dirty="0" smtClean="0"/>
              <a:t>一个大规模的合作平台</a:t>
            </a:r>
          </a:p>
          <a:p>
            <a:pPr lvl="2" eaLnBrk="1" hangingPunct="1"/>
            <a:r>
              <a:rPr lang="en-US" altLang="zh-CN" dirty="0" smtClean="0"/>
              <a:t>Access grid </a:t>
            </a:r>
            <a:r>
              <a:rPr lang="zh-CN" altLang="en-US" dirty="0" smtClean="0"/>
              <a:t>：大规模电子会议</a:t>
            </a:r>
          </a:p>
          <a:p>
            <a:pPr lvl="1" eaLnBrk="1" hangingPunct="1"/>
            <a:r>
              <a:rPr lang="zh-CN" altLang="en-US" dirty="0" smtClean="0"/>
              <a:t>虚拟组织</a:t>
            </a:r>
          </a:p>
          <a:p>
            <a:pPr lvl="2" eaLnBrk="1" hangingPunct="1"/>
            <a:r>
              <a:rPr lang="zh-CN" altLang="en-US" dirty="0" smtClean="0"/>
              <a:t>人、组织和资源的动态组合</a:t>
            </a:r>
            <a:endParaRPr lang="zh-CN" altLang="en-US" sz="2000" dirty="0" smtClean="0"/>
          </a:p>
          <a:p>
            <a:pPr lvl="1" eaLnBrk="1" hangingPunct="1"/>
            <a:r>
              <a:rPr lang="zh-CN" altLang="en-US" dirty="0" smtClean="0"/>
              <a:t>更高层次上的协同处理，是综合的系统协同能力；</a:t>
            </a:r>
          </a:p>
          <a:p>
            <a:pPr lvl="2" eaLnBrk="1" hangingPunct="1"/>
            <a:r>
              <a:rPr lang="zh-CN" altLang="en-US" dirty="0" smtClean="0"/>
              <a:t>传感器的联网、执行机构的联网、计算机信息网络</a:t>
            </a:r>
          </a:p>
          <a:p>
            <a:pPr lvl="2" eaLnBrk="1" hangingPunct="1"/>
            <a:r>
              <a:rPr lang="zh-CN" altLang="en-US" dirty="0" smtClean="0"/>
              <a:t>美军</a:t>
            </a:r>
            <a:r>
              <a:rPr lang="en-US" altLang="zh-CN" dirty="0" smtClean="0"/>
              <a:t>GIG</a:t>
            </a:r>
            <a:r>
              <a:rPr lang="zh-CN" altLang="en-US" sz="2000" dirty="0" smtClean="0"/>
              <a:t>（</a:t>
            </a:r>
            <a:r>
              <a:rPr lang="en-US" altLang="zh-CN" sz="2000" dirty="0" smtClean="0"/>
              <a:t>Global information Grid)</a:t>
            </a:r>
            <a:endParaRPr lang="en-US" altLang="zh-CN" dirty="0" smtClean="0"/>
          </a:p>
        </p:txBody>
      </p:sp>
      <p:pic>
        <p:nvPicPr>
          <p:cNvPr id="57348" name="Picture 4" descr="00000396"/>
          <p:cNvPicPr>
            <a:picLocks noChangeAspect="1" noChangeArrowheads="1"/>
          </p:cNvPicPr>
          <p:nvPr/>
        </p:nvPicPr>
        <p:blipFill>
          <a:blip r:embed="rId3"/>
          <a:srcRect/>
          <a:stretch>
            <a:fillRect/>
          </a:stretch>
        </p:blipFill>
        <p:spPr bwMode="auto">
          <a:xfrm>
            <a:off x="6300788" y="1557338"/>
            <a:ext cx="2592387" cy="1584325"/>
          </a:xfrm>
          <a:prstGeom prst="rect">
            <a:avLst/>
          </a:prstGeom>
          <a:noFill/>
          <a:ln w="9525">
            <a:noFill/>
            <a:miter lim="800000"/>
            <a:headEnd/>
            <a:tailEnd/>
          </a:ln>
        </p:spPr>
      </p:pic>
      <p:grpSp>
        <p:nvGrpSpPr>
          <p:cNvPr id="2" name="Group 1993"/>
          <p:cNvGrpSpPr>
            <a:grpSpLocks/>
          </p:cNvGrpSpPr>
          <p:nvPr/>
        </p:nvGrpSpPr>
        <p:grpSpPr bwMode="auto">
          <a:xfrm>
            <a:off x="5929322" y="4248179"/>
            <a:ext cx="3357562" cy="2824159"/>
            <a:chOff x="2777" y="1785"/>
            <a:chExt cx="2966" cy="2245"/>
          </a:xfrm>
        </p:grpSpPr>
        <p:sp>
          <p:nvSpPr>
            <p:cNvPr id="57350" name="AutoShape 1994"/>
            <p:cNvSpPr>
              <a:spLocks noChangeArrowheads="1"/>
            </p:cNvSpPr>
            <p:nvPr/>
          </p:nvSpPr>
          <p:spPr bwMode="auto">
            <a:xfrm>
              <a:off x="2835" y="1842"/>
              <a:ext cx="2585" cy="1951"/>
            </a:xfrm>
            <a:prstGeom prst="roundRect">
              <a:avLst>
                <a:gd name="adj" fmla="val 16667"/>
              </a:avLst>
            </a:prstGeom>
            <a:solidFill>
              <a:srgbClr val="FFFF99"/>
            </a:solidFill>
            <a:ln w="9525">
              <a:solidFill>
                <a:schemeClr val="tx1"/>
              </a:solidFill>
              <a:round/>
              <a:headEnd/>
              <a:tailEnd/>
            </a:ln>
          </p:spPr>
          <p:txBody>
            <a:bodyPr wrap="none" anchor="ctr"/>
            <a:lstStyle/>
            <a:p>
              <a:pPr algn="ctr" eaLnBrk="0" hangingPunct="0"/>
              <a:endParaRPr lang="en-US" altLang="en-US">
                <a:solidFill>
                  <a:schemeClr val="hlink"/>
                </a:solidFill>
                <a:latin typeface="Times" pitchFamily="18" charset="0"/>
              </a:endParaRPr>
            </a:p>
          </p:txBody>
        </p:sp>
        <p:sp>
          <p:nvSpPr>
            <p:cNvPr id="472011" name="Rectangle 1995"/>
            <p:cNvSpPr>
              <a:spLocks noChangeArrowheads="1"/>
            </p:cNvSpPr>
            <p:nvPr/>
          </p:nvSpPr>
          <p:spPr bwMode="auto">
            <a:xfrm>
              <a:off x="3606" y="1883"/>
              <a:ext cx="2032" cy="275"/>
            </a:xfrm>
            <a:prstGeom prst="rect">
              <a:avLst/>
            </a:prstGeom>
            <a:noFill/>
            <a:ln w="9525">
              <a:noFill/>
              <a:miter lim="800000"/>
              <a:headEnd/>
              <a:tailEnd/>
            </a:ln>
            <a:effectLst/>
          </p:spPr>
          <p:txBody>
            <a:bodyPr wrap="none" lIns="92075" tIns="46038" rIns="92075" bIns="46038">
              <a:spAutoFit/>
            </a:bodyPr>
            <a:lstStyle/>
            <a:p>
              <a:pPr algn="ctr" eaLnBrk="0" hangingPunct="0">
                <a:defRPr/>
              </a:pPr>
              <a:r>
                <a:rPr lang="en-US" altLang="en-US" sz="2000" dirty="0">
                  <a:solidFill>
                    <a:srgbClr val="FF5050"/>
                  </a:solidFill>
                  <a:effectLst>
                    <a:outerShdw blurRad="38100" dist="38100" dir="2700000" algn="tl">
                      <a:srgbClr val="C0C0C0"/>
                    </a:outerShdw>
                  </a:effectLst>
                  <a:ea typeface="宋体" charset="-122"/>
                </a:rPr>
                <a:t>Engagement Grid</a:t>
              </a:r>
            </a:p>
          </p:txBody>
        </p:sp>
        <p:sp>
          <p:nvSpPr>
            <p:cNvPr id="472012" name="Rectangle 1996"/>
            <p:cNvSpPr>
              <a:spLocks noChangeArrowheads="1"/>
            </p:cNvSpPr>
            <p:nvPr/>
          </p:nvSpPr>
          <p:spPr bwMode="auto">
            <a:xfrm>
              <a:off x="3063" y="1785"/>
              <a:ext cx="677" cy="695"/>
            </a:xfrm>
            <a:prstGeom prst="rect">
              <a:avLst/>
            </a:prstGeom>
            <a:noFill/>
            <a:ln w="9525">
              <a:noFill/>
              <a:miter lim="800000"/>
              <a:headEnd/>
              <a:tailEnd/>
            </a:ln>
            <a:effectLst/>
          </p:spPr>
          <p:txBody>
            <a:bodyPr lIns="92075" tIns="46038" rIns="92075" bIns="46038">
              <a:spAutoFit/>
            </a:bodyPr>
            <a:lstStyle/>
            <a:p>
              <a:pPr algn="ctr" eaLnBrk="0" hangingPunct="0">
                <a:defRPr/>
              </a:pPr>
              <a:r>
                <a:rPr lang="en-US" altLang="en-US" sz="2000">
                  <a:solidFill>
                    <a:srgbClr val="00FFCC"/>
                  </a:solidFill>
                  <a:effectLst>
                    <a:outerShdw blurRad="38100" dist="38100" dir="2700000" algn="tl">
                      <a:srgbClr val="C0C0C0"/>
                    </a:outerShdw>
                  </a:effectLst>
                  <a:ea typeface="宋体" charset="-122"/>
                </a:rPr>
                <a:t>Sensor Grid</a:t>
              </a:r>
            </a:p>
          </p:txBody>
        </p:sp>
        <p:sp>
          <p:nvSpPr>
            <p:cNvPr id="472013" name="Text Box 1997"/>
            <p:cNvSpPr txBox="1">
              <a:spLocks noChangeArrowheads="1"/>
            </p:cNvSpPr>
            <p:nvPr/>
          </p:nvSpPr>
          <p:spPr bwMode="auto">
            <a:xfrm>
              <a:off x="3775" y="3546"/>
              <a:ext cx="853" cy="484"/>
            </a:xfrm>
            <a:prstGeom prst="rect">
              <a:avLst/>
            </a:prstGeom>
            <a:noFill/>
            <a:ln w="12700" cap="sq">
              <a:noFill/>
              <a:miter lim="800000"/>
              <a:headEnd type="none" w="sm" len="sm"/>
              <a:tailEnd type="none" w="sm" len="sm"/>
            </a:ln>
            <a:effectLst/>
          </p:spPr>
          <p:txBody>
            <a:bodyPr>
              <a:spAutoFit/>
            </a:bodyPr>
            <a:lstStyle/>
            <a:p>
              <a:pPr algn="ctr" eaLnBrk="0" hangingPunct="0">
                <a:defRPr/>
              </a:pPr>
              <a:r>
                <a:rPr lang="en-US" altLang="en-US" sz="2000">
                  <a:solidFill>
                    <a:schemeClr val="accent2"/>
                  </a:solidFill>
                  <a:effectLst>
                    <a:outerShdw blurRad="38100" dist="38100" dir="2700000" algn="tl">
                      <a:srgbClr val="C0C0C0"/>
                    </a:outerShdw>
                  </a:effectLst>
                  <a:ea typeface="宋体" charset="-122"/>
                </a:rPr>
                <a:t>C2 Grid</a:t>
              </a:r>
            </a:p>
          </p:txBody>
        </p:sp>
        <p:grpSp>
          <p:nvGrpSpPr>
            <p:cNvPr id="3" name="Group 1998"/>
            <p:cNvGrpSpPr>
              <a:grpSpLocks/>
            </p:cNvGrpSpPr>
            <p:nvPr/>
          </p:nvGrpSpPr>
          <p:grpSpPr bwMode="auto">
            <a:xfrm>
              <a:off x="2910" y="2100"/>
              <a:ext cx="241" cy="201"/>
              <a:chOff x="321" y="1186"/>
              <a:chExt cx="392" cy="269"/>
            </a:xfrm>
          </p:grpSpPr>
          <p:sp>
            <p:nvSpPr>
              <p:cNvPr id="59280" name="Freeform 1999"/>
              <p:cNvSpPr>
                <a:spLocks/>
              </p:cNvSpPr>
              <p:nvPr/>
            </p:nvSpPr>
            <p:spPr bwMode="auto">
              <a:xfrm>
                <a:off x="485" y="1320"/>
                <a:ext cx="101" cy="81"/>
              </a:xfrm>
              <a:custGeom>
                <a:avLst/>
                <a:gdLst>
                  <a:gd name="T0" fmla="*/ 0 w 101"/>
                  <a:gd name="T1" fmla="*/ 50 h 81"/>
                  <a:gd name="T2" fmla="*/ 3 w 101"/>
                  <a:gd name="T3" fmla="*/ 47 h 81"/>
                  <a:gd name="T4" fmla="*/ 3 w 101"/>
                  <a:gd name="T5" fmla="*/ 43 h 81"/>
                  <a:gd name="T6" fmla="*/ 10 w 101"/>
                  <a:gd name="T7" fmla="*/ 40 h 81"/>
                  <a:gd name="T8" fmla="*/ 13 w 101"/>
                  <a:gd name="T9" fmla="*/ 33 h 81"/>
                  <a:gd name="T10" fmla="*/ 16 w 101"/>
                  <a:gd name="T11" fmla="*/ 33 h 81"/>
                  <a:gd name="T12" fmla="*/ 20 w 101"/>
                  <a:gd name="T13" fmla="*/ 30 h 81"/>
                  <a:gd name="T14" fmla="*/ 23 w 101"/>
                  <a:gd name="T15" fmla="*/ 27 h 81"/>
                  <a:gd name="T16" fmla="*/ 26 w 101"/>
                  <a:gd name="T17" fmla="*/ 23 h 81"/>
                  <a:gd name="T18" fmla="*/ 33 w 101"/>
                  <a:gd name="T19" fmla="*/ 20 h 81"/>
                  <a:gd name="T20" fmla="*/ 36 w 101"/>
                  <a:gd name="T21" fmla="*/ 17 h 81"/>
                  <a:gd name="T22" fmla="*/ 43 w 101"/>
                  <a:gd name="T23" fmla="*/ 17 h 81"/>
                  <a:gd name="T24" fmla="*/ 50 w 101"/>
                  <a:gd name="T25" fmla="*/ 10 h 81"/>
                  <a:gd name="T26" fmla="*/ 56 w 101"/>
                  <a:gd name="T27" fmla="*/ 10 h 81"/>
                  <a:gd name="T28" fmla="*/ 63 w 101"/>
                  <a:gd name="T29" fmla="*/ 7 h 81"/>
                  <a:gd name="T30" fmla="*/ 73 w 101"/>
                  <a:gd name="T31" fmla="*/ 3 h 81"/>
                  <a:gd name="T32" fmla="*/ 77 w 101"/>
                  <a:gd name="T33" fmla="*/ 0 h 81"/>
                  <a:gd name="T34" fmla="*/ 90 w 101"/>
                  <a:gd name="T35" fmla="*/ 0 h 81"/>
                  <a:gd name="T36" fmla="*/ 100 w 101"/>
                  <a:gd name="T37" fmla="*/ 33 h 81"/>
                  <a:gd name="T38" fmla="*/ 93 w 101"/>
                  <a:gd name="T39" fmla="*/ 33 h 81"/>
                  <a:gd name="T40" fmla="*/ 83 w 101"/>
                  <a:gd name="T41" fmla="*/ 33 h 81"/>
                  <a:gd name="T42" fmla="*/ 77 w 101"/>
                  <a:gd name="T43" fmla="*/ 37 h 81"/>
                  <a:gd name="T44" fmla="*/ 67 w 101"/>
                  <a:gd name="T45" fmla="*/ 40 h 81"/>
                  <a:gd name="T46" fmla="*/ 60 w 101"/>
                  <a:gd name="T47" fmla="*/ 43 h 81"/>
                  <a:gd name="T48" fmla="*/ 56 w 101"/>
                  <a:gd name="T49" fmla="*/ 43 h 81"/>
                  <a:gd name="T50" fmla="*/ 50 w 101"/>
                  <a:gd name="T51" fmla="*/ 47 h 81"/>
                  <a:gd name="T52" fmla="*/ 46 w 101"/>
                  <a:gd name="T53" fmla="*/ 50 h 81"/>
                  <a:gd name="T54" fmla="*/ 43 w 101"/>
                  <a:gd name="T55" fmla="*/ 53 h 81"/>
                  <a:gd name="T56" fmla="*/ 36 w 101"/>
                  <a:gd name="T57" fmla="*/ 57 h 81"/>
                  <a:gd name="T58" fmla="*/ 33 w 101"/>
                  <a:gd name="T59" fmla="*/ 60 h 81"/>
                  <a:gd name="T60" fmla="*/ 30 w 101"/>
                  <a:gd name="T61" fmla="*/ 60 h 81"/>
                  <a:gd name="T62" fmla="*/ 26 w 101"/>
                  <a:gd name="T63" fmla="*/ 63 h 81"/>
                  <a:gd name="T64" fmla="*/ 23 w 101"/>
                  <a:gd name="T65" fmla="*/ 67 h 81"/>
                  <a:gd name="T66" fmla="*/ 20 w 101"/>
                  <a:gd name="T67" fmla="*/ 70 h 81"/>
                  <a:gd name="T68" fmla="*/ 16 w 101"/>
                  <a:gd name="T69" fmla="*/ 73 h 81"/>
                  <a:gd name="T70" fmla="*/ 13 w 101"/>
                  <a:gd name="T71" fmla="*/ 77 h 81"/>
                  <a:gd name="T72" fmla="*/ 10 w 101"/>
                  <a:gd name="T73" fmla="*/ 77 h 81"/>
                  <a:gd name="T74" fmla="*/ 10 w 101"/>
                  <a:gd name="T75" fmla="*/ 80 h 81"/>
                  <a:gd name="T76" fmla="*/ 0 w 101"/>
                  <a:gd name="T77" fmla="*/ 50 h 8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
                  <a:gd name="T118" fmla="*/ 0 h 81"/>
                  <a:gd name="T119" fmla="*/ 101 w 101"/>
                  <a:gd name="T120" fmla="*/ 81 h 8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 h="81">
                    <a:moveTo>
                      <a:pt x="0" y="50"/>
                    </a:moveTo>
                    <a:lnTo>
                      <a:pt x="3" y="47"/>
                    </a:lnTo>
                    <a:lnTo>
                      <a:pt x="3" y="43"/>
                    </a:lnTo>
                    <a:lnTo>
                      <a:pt x="10" y="40"/>
                    </a:lnTo>
                    <a:lnTo>
                      <a:pt x="13" y="33"/>
                    </a:lnTo>
                    <a:lnTo>
                      <a:pt x="16" y="33"/>
                    </a:lnTo>
                    <a:lnTo>
                      <a:pt x="20" y="30"/>
                    </a:lnTo>
                    <a:lnTo>
                      <a:pt x="23" y="27"/>
                    </a:lnTo>
                    <a:lnTo>
                      <a:pt x="26" y="23"/>
                    </a:lnTo>
                    <a:lnTo>
                      <a:pt x="33" y="20"/>
                    </a:lnTo>
                    <a:lnTo>
                      <a:pt x="36" y="17"/>
                    </a:lnTo>
                    <a:lnTo>
                      <a:pt x="43" y="17"/>
                    </a:lnTo>
                    <a:lnTo>
                      <a:pt x="50" y="10"/>
                    </a:lnTo>
                    <a:lnTo>
                      <a:pt x="56" y="10"/>
                    </a:lnTo>
                    <a:lnTo>
                      <a:pt x="63" y="7"/>
                    </a:lnTo>
                    <a:lnTo>
                      <a:pt x="73" y="3"/>
                    </a:lnTo>
                    <a:lnTo>
                      <a:pt x="77" y="0"/>
                    </a:lnTo>
                    <a:lnTo>
                      <a:pt x="90" y="0"/>
                    </a:lnTo>
                    <a:lnTo>
                      <a:pt x="100" y="33"/>
                    </a:lnTo>
                    <a:lnTo>
                      <a:pt x="93" y="33"/>
                    </a:lnTo>
                    <a:lnTo>
                      <a:pt x="83" y="33"/>
                    </a:lnTo>
                    <a:lnTo>
                      <a:pt x="77" y="37"/>
                    </a:lnTo>
                    <a:lnTo>
                      <a:pt x="67" y="40"/>
                    </a:lnTo>
                    <a:lnTo>
                      <a:pt x="60" y="43"/>
                    </a:lnTo>
                    <a:lnTo>
                      <a:pt x="56" y="43"/>
                    </a:lnTo>
                    <a:lnTo>
                      <a:pt x="50" y="47"/>
                    </a:lnTo>
                    <a:lnTo>
                      <a:pt x="46" y="50"/>
                    </a:lnTo>
                    <a:lnTo>
                      <a:pt x="43" y="53"/>
                    </a:lnTo>
                    <a:lnTo>
                      <a:pt x="36" y="57"/>
                    </a:lnTo>
                    <a:lnTo>
                      <a:pt x="33" y="60"/>
                    </a:lnTo>
                    <a:lnTo>
                      <a:pt x="30" y="60"/>
                    </a:lnTo>
                    <a:lnTo>
                      <a:pt x="26" y="63"/>
                    </a:lnTo>
                    <a:lnTo>
                      <a:pt x="23" y="67"/>
                    </a:lnTo>
                    <a:lnTo>
                      <a:pt x="20" y="70"/>
                    </a:lnTo>
                    <a:lnTo>
                      <a:pt x="16" y="73"/>
                    </a:lnTo>
                    <a:lnTo>
                      <a:pt x="13" y="77"/>
                    </a:lnTo>
                    <a:lnTo>
                      <a:pt x="10" y="77"/>
                    </a:lnTo>
                    <a:lnTo>
                      <a:pt x="10" y="80"/>
                    </a:lnTo>
                    <a:lnTo>
                      <a:pt x="0" y="50"/>
                    </a:lnTo>
                  </a:path>
                </a:pathLst>
              </a:custGeom>
              <a:solidFill>
                <a:srgbClr val="9F9F9F"/>
              </a:solidFill>
              <a:ln w="12700" cap="rnd">
                <a:solidFill>
                  <a:srgbClr val="000000"/>
                </a:solidFill>
                <a:round/>
                <a:headEnd/>
                <a:tailEnd/>
              </a:ln>
            </p:spPr>
            <p:txBody>
              <a:bodyPr/>
              <a:lstStyle/>
              <a:p>
                <a:endParaRPr lang="zh-CN" altLang="zh-CN"/>
              </a:p>
            </p:txBody>
          </p:sp>
          <p:grpSp>
            <p:nvGrpSpPr>
              <p:cNvPr id="4" name="Group 2000"/>
              <p:cNvGrpSpPr>
                <a:grpSpLocks/>
              </p:cNvGrpSpPr>
              <p:nvPr/>
            </p:nvGrpSpPr>
            <p:grpSpPr bwMode="auto">
              <a:xfrm>
                <a:off x="505" y="1300"/>
                <a:ext cx="50" cy="63"/>
                <a:chOff x="505" y="1300"/>
                <a:chExt cx="50" cy="63"/>
              </a:xfrm>
            </p:grpSpPr>
            <p:sp>
              <p:nvSpPr>
                <p:cNvPr id="59323" name="Line 2001"/>
                <p:cNvSpPr>
                  <a:spLocks noChangeShapeType="1"/>
                </p:cNvSpPr>
                <p:nvPr/>
              </p:nvSpPr>
              <p:spPr bwMode="auto">
                <a:xfrm flipH="1">
                  <a:off x="508" y="1303"/>
                  <a:ext cx="44" cy="6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324" name="Line 2002"/>
                <p:cNvSpPr>
                  <a:spLocks noChangeShapeType="1"/>
                </p:cNvSpPr>
                <p:nvPr/>
              </p:nvSpPr>
              <p:spPr bwMode="auto">
                <a:xfrm flipH="1" flipV="1">
                  <a:off x="505" y="1320"/>
                  <a:ext cx="50" cy="1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325" name="Line 2003"/>
                <p:cNvSpPr>
                  <a:spLocks noChangeShapeType="1"/>
                </p:cNvSpPr>
                <p:nvPr/>
              </p:nvSpPr>
              <p:spPr bwMode="auto">
                <a:xfrm>
                  <a:off x="548" y="1300"/>
                  <a:ext cx="7" cy="3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326" name="Line 2004"/>
                <p:cNvSpPr>
                  <a:spLocks noChangeShapeType="1"/>
                </p:cNvSpPr>
                <p:nvPr/>
              </p:nvSpPr>
              <p:spPr bwMode="auto">
                <a:xfrm flipH="1">
                  <a:off x="508" y="1337"/>
                  <a:ext cx="47" cy="2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327" name="Line 2005"/>
                <p:cNvSpPr>
                  <a:spLocks noChangeShapeType="1"/>
                </p:cNvSpPr>
                <p:nvPr/>
              </p:nvSpPr>
              <p:spPr bwMode="auto">
                <a:xfrm flipH="1" flipV="1">
                  <a:off x="505" y="1320"/>
                  <a:ext cx="3" cy="43"/>
                </a:xfrm>
                <a:prstGeom prst="line">
                  <a:avLst/>
                </a:prstGeom>
                <a:noFill/>
                <a:ln w="12700">
                  <a:solidFill>
                    <a:srgbClr val="000000"/>
                  </a:solidFill>
                  <a:round/>
                  <a:headEnd type="none" w="sm" len="sm"/>
                  <a:tailEnd type="none" w="sm" len="sm"/>
                </a:ln>
              </p:spPr>
              <p:txBody>
                <a:bodyPr wrap="none" anchor="ctr"/>
                <a:lstStyle/>
                <a:p>
                  <a:endParaRPr lang="zh-CN" altLang="en-US"/>
                </a:p>
              </p:txBody>
            </p:sp>
          </p:grpSp>
          <p:grpSp>
            <p:nvGrpSpPr>
              <p:cNvPr id="5" name="Group 2006"/>
              <p:cNvGrpSpPr>
                <a:grpSpLocks/>
              </p:cNvGrpSpPr>
              <p:nvPr/>
            </p:nvGrpSpPr>
            <p:grpSpPr bwMode="auto">
              <a:xfrm>
                <a:off x="451" y="1283"/>
                <a:ext cx="127" cy="70"/>
                <a:chOff x="451" y="1283"/>
                <a:chExt cx="127" cy="70"/>
              </a:xfrm>
            </p:grpSpPr>
            <p:sp>
              <p:nvSpPr>
                <p:cNvPr id="59321" name="Line 2007"/>
                <p:cNvSpPr>
                  <a:spLocks noChangeShapeType="1"/>
                </p:cNvSpPr>
                <p:nvPr/>
              </p:nvSpPr>
              <p:spPr bwMode="auto">
                <a:xfrm flipV="1">
                  <a:off x="455" y="1287"/>
                  <a:ext cx="123" cy="66"/>
                </a:xfrm>
                <a:prstGeom prst="line">
                  <a:avLst/>
                </a:prstGeom>
                <a:noFill/>
                <a:ln w="12700">
                  <a:solidFill>
                    <a:srgbClr val="BFBFBF"/>
                  </a:solidFill>
                  <a:round/>
                  <a:headEnd type="none" w="sm" len="sm"/>
                  <a:tailEnd type="none" w="sm" len="sm"/>
                </a:ln>
              </p:spPr>
              <p:txBody>
                <a:bodyPr wrap="none" anchor="ctr"/>
                <a:lstStyle/>
                <a:p>
                  <a:endParaRPr lang="zh-CN" altLang="en-US"/>
                </a:p>
              </p:txBody>
            </p:sp>
            <p:sp>
              <p:nvSpPr>
                <p:cNvPr id="59322" name="Line 2008"/>
                <p:cNvSpPr>
                  <a:spLocks noChangeShapeType="1"/>
                </p:cNvSpPr>
                <p:nvPr/>
              </p:nvSpPr>
              <p:spPr bwMode="auto">
                <a:xfrm flipV="1">
                  <a:off x="451" y="1283"/>
                  <a:ext cx="127" cy="67"/>
                </a:xfrm>
                <a:prstGeom prst="line">
                  <a:avLst/>
                </a:prstGeom>
                <a:noFill/>
                <a:ln w="12700">
                  <a:solidFill>
                    <a:srgbClr val="000000"/>
                  </a:solidFill>
                  <a:round/>
                  <a:headEnd type="none" w="sm" len="sm"/>
                  <a:tailEnd type="none" w="sm" len="sm"/>
                </a:ln>
              </p:spPr>
              <p:txBody>
                <a:bodyPr wrap="none" anchor="ctr"/>
                <a:lstStyle/>
                <a:p>
                  <a:endParaRPr lang="zh-CN" altLang="en-US"/>
                </a:p>
              </p:txBody>
            </p:sp>
          </p:grpSp>
          <p:grpSp>
            <p:nvGrpSpPr>
              <p:cNvPr id="6" name="Group 2009"/>
              <p:cNvGrpSpPr>
                <a:grpSpLocks/>
              </p:cNvGrpSpPr>
              <p:nvPr/>
            </p:nvGrpSpPr>
            <p:grpSpPr bwMode="auto">
              <a:xfrm>
                <a:off x="451" y="1246"/>
                <a:ext cx="98" cy="72"/>
                <a:chOff x="451" y="1246"/>
                <a:chExt cx="98" cy="72"/>
              </a:xfrm>
            </p:grpSpPr>
            <p:grpSp>
              <p:nvGrpSpPr>
                <p:cNvPr id="7" name="Group 2010"/>
                <p:cNvGrpSpPr>
                  <a:grpSpLocks/>
                </p:cNvGrpSpPr>
                <p:nvPr/>
              </p:nvGrpSpPr>
              <p:grpSpPr bwMode="auto">
                <a:xfrm>
                  <a:off x="451" y="1246"/>
                  <a:ext cx="98" cy="72"/>
                  <a:chOff x="451" y="1246"/>
                  <a:chExt cx="98" cy="72"/>
                </a:xfrm>
              </p:grpSpPr>
              <p:sp>
                <p:nvSpPr>
                  <p:cNvPr id="59318" name="Freeform 2011"/>
                  <p:cNvSpPr>
                    <a:spLocks/>
                  </p:cNvSpPr>
                  <p:nvPr/>
                </p:nvSpPr>
                <p:spPr bwMode="auto">
                  <a:xfrm>
                    <a:off x="451" y="1246"/>
                    <a:ext cx="78" cy="72"/>
                  </a:xfrm>
                  <a:custGeom>
                    <a:avLst/>
                    <a:gdLst>
                      <a:gd name="T0" fmla="*/ 0 w 78"/>
                      <a:gd name="T1" fmla="*/ 34 h 72"/>
                      <a:gd name="T2" fmla="*/ 54 w 78"/>
                      <a:gd name="T3" fmla="*/ 0 h 72"/>
                      <a:gd name="T4" fmla="*/ 77 w 78"/>
                      <a:gd name="T5" fmla="*/ 37 h 72"/>
                      <a:gd name="T6" fmla="*/ 20 w 78"/>
                      <a:gd name="T7" fmla="*/ 71 h 72"/>
                      <a:gd name="T8" fmla="*/ 0 w 78"/>
                      <a:gd name="T9" fmla="*/ 34 h 72"/>
                      <a:gd name="T10" fmla="*/ 0 60000 65536"/>
                      <a:gd name="T11" fmla="*/ 0 60000 65536"/>
                      <a:gd name="T12" fmla="*/ 0 60000 65536"/>
                      <a:gd name="T13" fmla="*/ 0 60000 65536"/>
                      <a:gd name="T14" fmla="*/ 0 60000 65536"/>
                      <a:gd name="T15" fmla="*/ 0 w 78"/>
                      <a:gd name="T16" fmla="*/ 0 h 72"/>
                      <a:gd name="T17" fmla="*/ 78 w 78"/>
                      <a:gd name="T18" fmla="*/ 72 h 72"/>
                    </a:gdLst>
                    <a:ahLst/>
                    <a:cxnLst>
                      <a:cxn ang="T10">
                        <a:pos x="T0" y="T1"/>
                      </a:cxn>
                      <a:cxn ang="T11">
                        <a:pos x="T2" y="T3"/>
                      </a:cxn>
                      <a:cxn ang="T12">
                        <a:pos x="T4" y="T5"/>
                      </a:cxn>
                      <a:cxn ang="T13">
                        <a:pos x="T6" y="T7"/>
                      </a:cxn>
                      <a:cxn ang="T14">
                        <a:pos x="T8" y="T9"/>
                      </a:cxn>
                    </a:cxnLst>
                    <a:rect l="T15" t="T16" r="T17" b="T18"/>
                    <a:pathLst>
                      <a:path w="78" h="72">
                        <a:moveTo>
                          <a:pt x="0" y="34"/>
                        </a:moveTo>
                        <a:lnTo>
                          <a:pt x="54" y="0"/>
                        </a:lnTo>
                        <a:lnTo>
                          <a:pt x="77" y="37"/>
                        </a:lnTo>
                        <a:lnTo>
                          <a:pt x="20" y="71"/>
                        </a:lnTo>
                        <a:lnTo>
                          <a:pt x="0" y="34"/>
                        </a:lnTo>
                      </a:path>
                    </a:pathLst>
                  </a:custGeom>
                  <a:solidFill>
                    <a:srgbClr val="BFDFFF"/>
                  </a:solidFill>
                  <a:ln w="12700" cap="rnd">
                    <a:solidFill>
                      <a:srgbClr val="000000"/>
                    </a:solidFill>
                    <a:round/>
                    <a:headEnd/>
                    <a:tailEnd/>
                  </a:ln>
                </p:spPr>
                <p:txBody>
                  <a:bodyPr/>
                  <a:lstStyle/>
                  <a:p>
                    <a:endParaRPr lang="zh-CN" altLang="zh-CN"/>
                  </a:p>
                </p:txBody>
              </p:sp>
              <p:sp>
                <p:nvSpPr>
                  <p:cNvPr id="59319" name="Freeform 2012"/>
                  <p:cNvSpPr>
                    <a:spLocks/>
                  </p:cNvSpPr>
                  <p:nvPr/>
                </p:nvSpPr>
                <p:spPr bwMode="auto">
                  <a:xfrm>
                    <a:off x="505" y="1246"/>
                    <a:ext cx="44" cy="45"/>
                  </a:xfrm>
                  <a:custGeom>
                    <a:avLst/>
                    <a:gdLst>
                      <a:gd name="T0" fmla="*/ 0 w 44"/>
                      <a:gd name="T1" fmla="*/ 0 h 45"/>
                      <a:gd name="T2" fmla="*/ 30 w 44"/>
                      <a:gd name="T3" fmla="*/ 24 h 45"/>
                      <a:gd name="T4" fmla="*/ 43 w 44"/>
                      <a:gd name="T5" fmla="*/ 44 h 45"/>
                      <a:gd name="T6" fmla="*/ 23 w 44"/>
                      <a:gd name="T7" fmla="*/ 37 h 45"/>
                      <a:gd name="T8" fmla="*/ 0 w 44"/>
                      <a:gd name="T9" fmla="*/ 0 h 45"/>
                      <a:gd name="T10" fmla="*/ 0 60000 65536"/>
                      <a:gd name="T11" fmla="*/ 0 60000 65536"/>
                      <a:gd name="T12" fmla="*/ 0 60000 65536"/>
                      <a:gd name="T13" fmla="*/ 0 60000 65536"/>
                      <a:gd name="T14" fmla="*/ 0 60000 65536"/>
                      <a:gd name="T15" fmla="*/ 0 w 44"/>
                      <a:gd name="T16" fmla="*/ 0 h 45"/>
                      <a:gd name="T17" fmla="*/ 44 w 44"/>
                      <a:gd name="T18" fmla="*/ 45 h 45"/>
                    </a:gdLst>
                    <a:ahLst/>
                    <a:cxnLst>
                      <a:cxn ang="T10">
                        <a:pos x="T0" y="T1"/>
                      </a:cxn>
                      <a:cxn ang="T11">
                        <a:pos x="T2" y="T3"/>
                      </a:cxn>
                      <a:cxn ang="T12">
                        <a:pos x="T4" y="T5"/>
                      </a:cxn>
                      <a:cxn ang="T13">
                        <a:pos x="T6" y="T7"/>
                      </a:cxn>
                      <a:cxn ang="T14">
                        <a:pos x="T8" y="T9"/>
                      </a:cxn>
                    </a:cxnLst>
                    <a:rect l="T15" t="T16" r="T17" b="T18"/>
                    <a:pathLst>
                      <a:path w="44" h="45">
                        <a:moveTo>
                          <a:pt x="0" y="0"/>
                        </a:moveTo>
                        <a:lnTo>
                          <a:pt x="30" y="24"/>
                        </a:lnTo>
                        <a:lnTo>
                          <a:pt x="43" y="44"/>
                        </a:lnTo>
                        <a:lnTo>
                          <a:pt x="23" y="37"/>
                        </a:lnTo>
                        <a:lnTo>
                          <a:pt x="0" y="0"/>
                        </a:lnTo>
                      </a:path>
                    </a:pathLst>
                  </a:custGeom>
                  <a:solidFill>
                    <a:srgbClr val="BFBFBF"/>
                  </a:solidFill>
                  <a:ln w="12700" cap="rnd">
                    <a:solidFill>
                      <a:srgbClr val="000000"/>
                    </a:solidFill>
                    <a:round/>
                    <a:headEnd/>
                    <a:tailEnd/>
                  </a:ln>
                </p:spPr>
                <p:txBody>
                  <a:bodyPr/>
                  <a:lstStyle/>
                  <a:p>
                    <a:endParaRPr lang="zh-CN" altLang="zh-CN"/>
                  </a:p>
                </p:txBody>
              </p:sp>
              <p:sp>
                <p:nvSpPr>
                  <p:cNvPr id="59320" name="Freeform 2013"/>
                  <p:cNvSpPr>
                    <a:spLocks/>
                  </p:cNvSpPr>
                  <p:nvPr/>
                </p:nvSpPr>
                <p:spPr bwMode="auto">
                  <a:xfrm>
                    <a:off x="471" y="1283"/>
                    <a:ext cx="75" cy="35"/>
                  </a:xfrm>
                  <a:custGeom>
                    <a:avLst/>
                    <a:gdLst>
                      <a:gd name="T0" fmla="*/ 0 w 75"/>
                      <a:gd name="T1" fmla="*/ 34 h 35"/>
                      <a:gd name="T2" fmla="*/ 57 w 75"/>
                      <a:gd name="T3" fmla="*/ 0 h 35"/>
                      <a:gd name="T4" fmla="*/ 74 w 75"/>
                      <a:gd name="T5" fmla="*/ 4 h 35"/>
                      <a:gd name="T6" fmla="*/ 34 w 75"/>
                      <a:gd name="T7" fmla="*/ 27 h 35"/>
                      <a:gd name="T8" fmla="*/ 0 w 75"/>
                      <a:gd name="T9" fmla="*/ 34 h 35"/>
                      <a:gd name="T10" fmla="*/ 0 60000 65536"/>
                      <a:gd name="T11" fmla="*/ 0 60000 65536"/>
                      <a:gd name="T12" fmla="*/ 0 60000 65536"/>
                      <a:gd name="T13" fmla="*/ 0 60000 65536"/>
                      <a:gd name="T14" fmla="*/ 0 60000 65536"/>
                      <a:gd name="T15" fmla="*/ 0 w 75"/>
                      <a:gd name="T16" fmla="*/ 0 h 35"/>
                      <a:gd name="T17" fmla="*/ 75 w 75"/>
                      <a:gd name="T18" fmla="*/ 35 h 35"/>
                    </a:gdLst>
                    <a:ahLst/>
                    <a:cxnLst>
                      <a:cxn ang="T10">
                        <a:pos x="T0" y="T1"/>
                      </a:cxn>
                      <a:cxn ang="T11">
                        <a:pos x="T2" y="T3"/>
                      </a:cxn>
                      <a:cxn ang="T12">
                        <a:pos x="T4" y="T5"/>
                      </a:cxn>
                      <a:cxn ang="T13">
                        <a:pos x="T6" y="T7"/>
                      </a:cxn>
                      <a:cxn ang="T14">
                        <a:pos x="T8" y="T9"/>
                      </a:cxn>
                    </a:cxnLst>
                    <a:rect l="T15" t="T16" r="T17" b="T18"/>
                    <a:pathLst>
                      <a:path w="75" h="35">
                        <a:moveTo>
                          <a:pt x="0" y="34"/>
                        </a:moveTo>
                        <a:lnTo>
                          <a:pt x="57" y="0"/>
                        </a:lnTo>
                        <a:lnTo>
                          <a:pt x="74" y="4"/>
                        </a:lnTo>
                        <a:lnTo>
                          <a:pt x="34" y="27"/>
                        </a:lnTo>
                        <a:lnTo>
                          <a:pt x="0" y="34"/>
                        </a:lnTo>
                      </a:path>
                    </a:pathLst>
                  </a:custGeom>
                  <a:solidFill>
                    <a:srgbClr val="9F9F9F"/>
                  </a:solidFill>
                  <a:ln w="12700" cap="rnd">
                    <a:solidFill>
                      <a:srgbClr val="000000"/>
                    </a:solidFill>
                    <a:round/>
                    <a:headEnd/>
                    <a:tailEnd/>
                  </a:ln>
                </p:spPr>
                <p:txBody>
                  <a:bodyPr/>
                  <a:lstStyle/>
                  <a:p>
                    <a:endParaRPr lang="zh-CN" altLang="zh-CN"/>
                  </a:p>
                </p:txBody>
              </p:sp>
            </p:grpSp>
            <p:grpSp>
              <p:nvGrpSpPr>
                <p:cNvPr id="8" name="Group 2014"/>
                <p:cNvGrpSpPr>
                  <a:grpSpLocks/>
                </p:cNvGrpSpPr>
                <p:nvPr/>
              </p:nvGrpSpPr>
              <p:grpSpPr bwMode="auto">
                <a:xfrm>
                  <a:off x="472" y="1267"/>
                  <a:ext cx="32" cy="26"/>
                  <a:chOff x="472" y="1267"/>
                  <a:chExt cx="32" cy="26"/>
                </a:xfrm>
              </p:grpSpPr>
              <p:sp>
                <p:nvSpPr>
                  <p:cNvPr id="59316" name="Oval 2015"/>
                  <p:cNvSpPr>
                    <a:spLocks noChangeArrowheads="1"/>
                  </p:cNvSpPr>
                  <p:nvPr/>
                </p:nvSpPr>
                <p:spPr bwMode="auto">
                  <a:xfrm>
                    <a:off x="472" y="1277"/>
                    <a:ext cx="12" cy="16"/>
                  </a:xfrm>
                  <a:prstGeom prst="ellipse">
                    <a:avLst/>
                  </a:prstGeom>
                  <a:solidFill>
                    <a:srgbClr val="3F7FFF"/>
                  </a:solidFill>
                  <a:ln w="12700">
                    <a:solidFill>
                      <a:srgbClr val="000000"/>
                    </a:solidFill>
                    <a:round/>
                    <a:headEnd/>
                    <a:tailEnd/>
                  </a:ln>
                </p:spPr>
                <p:txBody>
                  <a:bodyPr wrap="none" anchor="ctr"/>
                  <a:lstStyle/>
                  <a:p>
                    <a:endParaRPr lang="zh-CN" altLang="zh-CN"/>
                  </a:p>
                </p:txBody>
              </p:sp>
              <p:sp>
                <p:nvSpPr>
                  <p:cNvPr id="59317" name="Oval 2016"/>
                  <p:cNvSpPr>
                    <a:spLocks noChangeArrowheads="1"/>
                  </p:cNvSpPr>
                  <p:nvPr/>
                </p:nvSpPr>
                <p:spPr bwMode="auto">
                  <a:xfrm>
                    <a:off x="492" y="1267"/>
                    <a:ext cx="12" cy="12"/>
                  </a:xfrm>
                  <a:prstGeom prst="ellipse">
                    <a:avLst/>
                  </a:prstGeom>
                  <a:solidFill>
                    <a:srgbClr val="3F7FFF"/>
                  </a:solidFill>
                  <a:ln w="12700">
                    <a:solidFill>
                      <a:srgbClr val="000000"/>
                    </a:solidFill>
                    <a:round/>
                    <a:headEnd/>
                    <a:tailEnd/>
                  </a:ln>
                </p:spPr>
                <p:txBody>
                  <a:bodyPr wrap="none" anchor="ctr"/>
                  <a:lstStyle/>
                  <a:p>
                    <a:endParaRPr lang="zh-CN" altLang="zh-CN"/>
                  </a:p>
                </p:txBody>
              </p:sp>
            </p:grpSp>
          </p:grpSp>
          <p:grpSp>
            <p:nvGrpSpPr>
              <p:cNvPr id="9" name="Group 2017"/>
              <p:cNvGrpSpPr>
                <a:grpSpLocks/>
              </p:cNvGrpSpPr>
              <p:nvPr/>
            </p:nvGrpSpPr>
            <p:grpSpPr bwMode="auto">
              <a:xfrm>
                <a:off x="321" y="1313"/>
                <a:ext cx="161" cy="142"/>
                <a:chOff x="321" y="1313"/>
                <a:chExt cx="161" cy="142"/>
              </a:xfrm>
            </p:grpSpPr>
            <p:sp>
              <p:nvSpPr>
                <p:cNvPr id="59301" name="Freeform 2018"/>
                <p:cNvSpPr>
                  <a:spLocks/>
                </p:cNvSpPr>
                <p:nvPr/>
              </p:nvSpPr>
              <p:spPr bwMode="auto">
                <a:xfrm>
                  <a:off x="321" y="1313"/>
                  <a:ext cx="161" cy="142"/>
                </a:xfrm>
                <a:custGeom>
                  <a:avLst/>
                  <a:gdLst>
                    <a:gd name="T0" fmla="*/ 0 w 161"/>
                    <a:gd name="T1" fmla="*/ 64 h 142"/>
                    <a:gd name="T2" fmla="*/ 113 w 161"/>
                    <a:gd name="T3" fmla="*/ 0 h 142"/>
                    <a:gd name="T4" fmla="*/ 160 w 161"/>
                    <a:gd name="T5" fmla="*/ 74 h 142"/>
                    <a:gd name="T6" fmla="*/ 47 w 161"/>
                    <a:gd name="T7" fmla="*/ 141 h 142"/>
                    <a:gd name="T8" fmla="*/ 0 w 161"/>
                    <a:gd name="T9" fmla="*/ 64 h 142"/>
                    <a:gd name="T10" fmla="*/ 0 60000 65536"/>
                    <a:gd name="T11" fmla="*/ 0 60000 65536"/>
                    <a:gd name="T12" fmla="*/ 0 60000 65536"/>
                    <a:gd name="T13" fmla="*/ 0 60000 65536"/>
                    <a:gd name="T14" fmla="*/ 0 60000 65536"/>
                    <a:gd name="T15" fmla="*/ 0 w 161"/>
                    <a:gd name="T16" fmla="*/ 0 h 142"/>
                    <a:gd name="T17" fmla="*/ 161 w 161"/>
                    <a:gd name="T18" fmla="*/ 142 h 142"/>
                  </a:gdLst>
                  <a:ahLst/>
                  <a:cxnLst>
                    <a:cxn ang="T10">
                      <a:pos x="T0" y="T1"/>
                    </a:cxn>
                    <a:cxn ang="T11">
                      <a:pos x="T2" y="T3"/>
                    </a:cxn>
                    <a:cxn ang="T12">
                      <a:pos x="T4" y="T5"/>
                    </a:cxn>
                    <a:cxn ang="T13">
                      <a:pos x="T6" y="T7"/>
                    </a:cxn>
                    <a:cxn ang="T14">
                      <a:pos x="T8" y="T9"/>
                    </a:cxn>
                  </a:cxnLst>
                  <a:rect l="T15" t="T16" r="T17" b="T18"/>
                  <a:pathLst>
                    <a:path w="161" h="142">
                      <a:moveTo>
                        <a:pt x="0" y="64"/>
                      </a:moveTo>
                      <a:lnTo>
                        <a:pt x="113" y="0"/>
                      </a:lnTo>
                      <a:lnTo>
                        <a:pt x="160" y="74"/>
                      </a:lnTo>
                      <a:lnTo>
                        <a:pt x="47" y="141"/>
                      </a:lnTo>
                      <a:lnTo>
                        <a:pt x="0" y="64"/>
                      </a:lnTo>
                    </a:path>
                  </a:pathLst>
                </a:custGeom>
                <a:solidFill>
                  <a:srgbClr val="7F7F7F"/>
                </a:solidFill>
                <a:ln w="12700" cap="rnd">
                  <a:solidFill>
                    <a:srgbClr val="000000"/>
                  </a:solidFill>
                  <a:round/>
                  <a:headEnd/>
                  <a:tailEnd/>
                </a:ln>
              </p:spPr>
              <p:txBody>
                <a:bodyPr/>
                <a:lstStyle/>
                <a:p>
                  <a:endParaRPr lang="zh-CN" altLang="zh-CN"/>
                </a:p>
              </p:txBody>
            </p:sp>
            <p:grpSp>
              <p:nvGrpSpPr>
                <p:cNvPr id="10" name="Group 2019"/>
                <p:cNvGrpSpPr>
                  <a:grpSpLocks/>
                </p:cNvGrpSpPr>
                <p:nvPr/>
              </p:nvGrpSpPr>
              <p:grpSpPr bwMode="auto">
                <a:xfrm>
                  <a:off x="334" y="1323"/>
                  <a:ext cx="137" cy="117"/>
                  <a:chOff x="334" y="1323"/>
                  <a:chExt cx="137" cy="117"/>
                </a:xfrm>
              </p:grpSpPr>
              <p:grpSp>
                <p:nvGrpSpPr>
                  <p:cNvPr id="11" name="Group 2020"/>
                  <p:cNvGrpSpPr>
                    <a:grpSpLocks/>
                  </p:cNvGrpSpPr>
                  <p:nvPr/>
                </p:nvGrpSpPr>
                <p:grpSpPr bwMode="auto">
                  <a:xfrm>
                    <a:off x="341" y="1323"/>
                    <a:ext cx="120" cy="117"/>
                    <a:chOff x="341" y="1323"/>
                    <a:chExt cx="120" cy="117"/>
                  </a:xfrm>
                </p:grpSpPr>
                <p:sp>
                  <p:nvSpPr>
                    <p:cNvPr id="59309" name="Line 2021"/>
                    <p:cNvSpPr>
                      <a:spLocks noChangeShapeType="1"/>
                    </p:cNvSpPr>
                    <p:nvPr/>
                  </p:nvSpPr>
                  <p:spPr bwMode="auto">
                    <a:xfrm>
                      <a:off x="418" y="1323"/>
                      <a:ext cx="43" cy="7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310" name="Line 2022"/>
                    <p:cNvSpPr>
                      <a:spLocks noChangeShapeType="1"/>
                    </p:cNvSpPr>
                    <p:nvPr/>
                  </p:nvSpPr>
                  <p:spPr bwMode="auto">
                    <a:xfrm>
                      <a:off x="398" y="1333"/>
                      <a:ext cx="43" cy="7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311" name="Line 2023"/>
                    <p:cNvSpPr>
                      <a:spLocks noChangeShapeType="1"/>
                    </p:cNvSpPr>
                    <p:nvPr/>
                  </p:nvSpPr>
                  <p:spPr bwMode="auto">
                    <a:xfrm>
                      <a:off x="381" y="1347"/>
                      <a:ext cx="43" cy="7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312" name="Line 2024"/>
                    <p:cNvSpPr>
                      <a:spLocks noChangeShapeType="1"/>
                    </p:cNvSpPr>
                    <p:nvPr/>
                  </p:nvSpPr>
                  <p:spPr bwMode="auto">
                    <a:xfrm>
                      <a:off x="361" y="1353"/>
                      <a:ext cx="43" cy="7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313" name="Line 2025"/>
                    <p:cNvSpPr>
                      <a:spLocks noChangeShapeType="1"/>
                    </p:cNvSpPr>
                    <p:nvPr/>
                  </p:nvSpPr>
                  <p:spPr bwMode="auto">
                    <a:xfrm>
                      <a:off x="341" y="1367"/>
                      <a:ext cx="47" cy="73"/>
                    </a:xfrm>
                    <a:prstGeom prst="line">
                      <a:avLst/>
                    </a:prstGeom>
                    <a:noFill/>
                    <a:ln w="12700">
                      <a:solidFill>
                        <a:srgbClr val="000000"/>
                      </a:solidFill>
                      <a:round/>
                      <a:headEnd type="none" w="sm" len="sm"/>
                      <a:tailEnd type="none" w="sm" len="sm"/>
                    </a:ln>
                  </p:spPr>
                  <p:txBody>
                    <a:bodyPr wrap="none" anchor="ctr"/>
                    <a:lstStyle/>
                    <a:p>
                      <a:endParaRPr lang="zh-CN" altLang="en-US"/>
                    </a:p>
                  </p:txBody>
                </p:sp>
              </p:grpSp>
              <p:grpSp>
                <p:nvGrpSpPr>
                  <p:cNvPr id="12" name="Group 2026"/>
                  <p:cNvGrpSpPr>
                    <a:grpSpLocks/>
                  </p:cNvGrpSpPr>
                  <p:nvPr/>
                </p:nvGrpSpPr>
                <p:grpSpPr bwMode="auto">
                  <a:xfrm>
                    <a:off x="334" y="1327"/>
                    <a:ext cx="137" cy="110"/>
                    <a:chOff x="334" y="1327"/>
                    <a:chExt cx="137" cy="110"/>
                  </a:xfrm>
                </p:grpSpPr>
                <p:sp>
                  <p:nvSpPr>
                    <p:cNvPr id="59305" name="Line 2027"/>
                    <p:cNvSpPr>
                      <a:spLocks noChangeShapeType="1"/>
                    </p:cNvSpPr>
                    <p:nvPr/>
                  </p:nvSpPr>
                  <p:spPr bwMode="auto">
                    <a:xfrm flipV="1">
                      <a:off x="334" y="1327"/>
                      <a:ext cx="111" cy="6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306" name="Line 2028"/>
                    <p:cNvSpPr>
                      <a:spLocks noChangeShapeType="1"/>
                    </p:cNvSpPr>
                    <p:nvPr/>
                  </p:nvSpPr>
                  <p:spPr bwMode="auto">
                    <a:xfrm flipV="1">
                      <a:off x="341" y="1343"/>
                      <a:ext cx="110" cy="6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307" name="Line 2029"/>
                    <p:cNvSpPr>
                      <a:spLocks noChangeShapeType="1"/>
                    </p:cNvSpPr>
                    <p:nvPr/>
                  </p:nvSpPr>
                  <p:spPr bwMode="auto">
                    <a:xfrm flipV="1">
                      <a:off x="351" y="1357"/>
                      <a:ext cx="110" cy="6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308" name="Line 2030"/>
                    <p:cNvSpPr>
                      <a:spLocks noChangeShapeType="1"/>
                    </p:cNvSpPr>
                    <p:nvPr/>
                  </p:nvSpPr>
                  <p:spPr bwMode="auto">
                    <a:xfrm flipV="1">
                      <a:off x="358" y="1370"/>
                      <a:ext cx="113" cy="67"/>
                    </a:xfrm>
                    <a:prstGeom prst="line">
                      <a:avLst/>
                    </a:prstGeom>
                    <a:noFill/>
                    <a:ln w="12700">
                      <a:solidFill>
                        <a:srgbClr val="000000"/>
                      </a:solidFill>
                      <a:round/>
                      <a:headEnd type="none" w="sm" len="sm"/>
                      <a:tailEnd type="none" w="sm" len="sm"/>
                    </a:ln>
                  </p:spPr>
                  <p:txBody>
                    <a:bodyPr wrap="none" anchor="ctr"/>
                    <a:lstStyle/>
                    <a:p>
                      <a:endParaRPr lang="zh-CN" altLang="en-US"/>
                    </a:p>
                  </p:txBody>
                </p:sp>
              </p:grpSp>
            </p:grpSp>
          </p:grpSp>
          <p:grpSp>
            <p:nvGrpSpPr>
              <p:cNvPr id="13" name="Group 2031"/>
              <p:cNvGrpSpPr>
                <a:grpSpLocks/>
              </p:cNvGrpSpPr>
              <p:nvPr/>
            </p:nvGrpSpPr>
            <p:grpSpPr bwMode="auto">
              <a:xfrm>
                <a:off x="555" y="1186"/>
                <a:ext cx="158" cy="142"/>
                <a:chOff x="555" y="1186"/>
                <a:chExt cx="158" cy="142"/>
              </a:xfrm>
            </p:grpSpPr>
            <p:sp>
              <p:nvSpPr>
                <p:cNvPr id="59288" name="Freeform 2032"/>
                <p:cNvSpPr>
                  <a:spLocks/>
                </p:cNvSpPr>
                <p:nvPr/>
              </p:nvSpPr>
              <p:spPr bwMode="auto">
                <a:xfrm>
                  <a:off x="555" y="1186"/>
                  <a:ext cx="158" cy="142"/>
                </a:xfrm>
                <a:custGeom>
                  <a:avLst/>
                  <a:gdLst>
                    <a:gd name="T0" fmla="*/ 0 w 158"/>
                    <a:gd name="T1" fmla="*/ 64 h 142"/>
                    <a:gd name="T2" fmla="*/ 110 w 158"/>
                    <a:gd name="T3" fmla="*/ 0 h 142"/>
                    <a:gd name="T4" fmla="*/ 157 w 158"/>
                    <a:gd name="T5" fmla="*/ 77 h 142"/>
                    <a:gd name="T6" fmla="*/ 43 w 158"/>
                    <a:gd name="T7" fmla="*/ 141 h 142"/>
                    <a:gd name="T8" fmla="*/ 0 w 158"/>
                    <a:gd name="T9" fmla="*/ 64 h 142"/>
                    <a:gd name="T10" fmla="*/ 0 60000 65536"/>
                    <a:gd name="T11" fmla="*/ 0 60000 65536"/>
                    <a:gd name="T12" fmla="*/ 0 60000 65536"/>
                    <a:gd name="T13" fmla="*/ 0 60000 65536"/>
                    <a:gd name="T14" fmla="*/ 0 60000 65536"/>
                    <a:gd name="T15" fmla="*/ 0 w 158"/>
                    <a:gd name="T16" fmla="*/ 0 h 142"/>
                    <a:gd name="T17" fmla="*/ 158 w 158"/>
                    <a:gd name="T18" fmla="*/ 142 h 142"/>
                  </a:gdLst>
                  <a:ahLst/>
                  <a:cxnLst>
                    <a:cxn ang="T10">
                      <a:pos x="T0" y="T1"/>
                    </a:cxn>
                    <a:cxn ang="T11">
                      <a:pos x="T2" y="T3"/>
                    </a:cxn>
                    <a:cxn ang="T12">
                      <a:pos x="T4" y="T5"/>
                    </a:cxn>
                    <a:cxn ang="T13">
                      <a:pos x="T6" y="T7"/>
                    </a:cxn>
                    <a:cxn ang="T14">
                      <a:pos x="T8" y="T9"/>
                    </a:cxn>
                  </a:cxnLst>
                  <a:rect l="T15" t="T16" r="T17" b="T18"/>
                  <a:pathLst>
                    <a:path w="158" h="142">
                      <a:moveTo>
                        <a:pt x="0" y="64"/>
                      </a:moveTo>
                      <a:lnTo>
                        <a:pt x="110" y="0"/>
                      </a:lnTo>
                      <a:lnTo>
                        <a:pt x="157" y="77"/>
                      </a:lnTo>
                      <a:lnTo>
                        <a:pt x="43" y="141"/>
                      </a:lnTo>
                      <a:lnTo>
                        <a:pt x="0" y="64"/>
                      </a:lnTo>
                    </a:path>
                  </a:pathLst>
                </a:custGeom>
                <a:solidFill>
                  <a:srgbClr val="7F7F7F"/>
                </a:solidFill>
                <a:ln w="12700" cap="rnd">
                  <a:solidFill>
                    <a:srgbClr val="000000"/>
                  </a:solidFill>
                  <a:round/>
                  <a:headEnd/>
                  <a:tailEnd/>
                </a:ln>
              </p:spPr>
              <p:txBody>
                <a:bodyPr/>
                <a:lstStyle/>
                <a:p>
                  <a:endParaRPr lang="zh-CN" altLang="zh-CN"/>
                </a:p>
              </p:txBody>
            </p:sp>
            <p:grpSp>
              <p:nvGrpSpPr>
                <p:cNvPr id="14" name="Group 2033"/>
                <p:cNvGrpSpPr>
                  <a:grpSpLocks/>
                </p:cNvGrpSpPr>
                <p:nvPr/>
              </p:nvGrpSpPr>
              <p:grpSpPr bwMode="auto">
                <a:xfrm>
                  <a:off x="565" y="1196"/>
                  <a:ext cx="134" cy="121"/>
                  <a:chOff x="565" y="1196"/>
                  <a:chExt cx="134" cy="121"/>
                </a:xfrm>
              </p:grpSpPr>
              <p:grpSp>
                <p:nvGrpSpPr>
                  <p:cNvPr id="15" name="Group 2034"/>
                  <p:cNvGrpSpPr>
                    <a:grpSpLocks/>
                  </p:cNvGrpSpPr>
                  <p:nvPr/>
                </p:nvGrpSpPr>
                <p:grpSpPr bwMode="auto">
                  <a:xfrm>
                    <a:off x="572" y="1196"/>
                    <a:ext cx="120" cy="121"/>
                    <a:chOff x="572" y="1196"/>
                    <a:chExt cx="120" cy="121"/>
                  </a:xfrm>
                </p:grpSpPr>
                <p:sp>
                  <p:nvSpPr>
                    <p:cNvPr id="59296" name="Line 2035"/>
                    <p:cNvSpPr>
                      <a:spLocks noChangeShapeType="1"/>
                    </p:cNvSpPr>
                    <p:nvPr/>
                  </p:nvSpPr>
                  <p:spPr bwMode="auto">
                    <a:xfrm>
                      <a:off x="648" y="1196"/>
                      <a:ext cx="44" cy="7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297" name="Line 2036"/>
                    <p:cNvSpPr>
                      <a:spLocks noChangeShapeType="1"/>
                    </p:cNvSpPr>
                    <p:nvPr/>
                  </p:nvSpPr>
                  <p:spPr bwMode="auto">
                    <a:xfrm>
                      <a:off x="628" y="1210"/>
                      <a:ext cx="44" cy="7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298" name="Line 2037"/>
                    <p:cNvSpPr>
                      <a:spLocks noChangeShapeType="1"/>
                    </p:cNvSpPr>
                    <p:nvPr/>
                  </p:nvSpPr>
                  <p:spPr bwMode="auto">
                    <a:xfrm>
                      <a:off x="612" y="1220"/>
                      <a:ext cx="43" cy="7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299" name="Line 2038"/>
                    <p:cNvSpPr>
                      <a:spLocks noChangeShapeType="1"/>
                    </p:cNvSpPr>
                    <p:nvPr/>
                  </p:nvSpPr>
                  <p:spPr bwMode="auto">
                    <a:xfrm>
                      <a:off x="588" y="1230"/>
                      <a:ext cx="50" cy="7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300" name="Line 2039"/>
                    <p:cNvSpPr>
                      <a:spLocks noChangeShapeType="1"/>
                    </p:cNvSpPr>
                    <p:nvPr/>
                  </p:nvSpPr>
                  <p:spPr bwMode="auto">
                    <a:xfrm>
                      <a:off x="572" y="1240"/>
                      <a:ext cx="43" cy="77"/>
                    </a:xfrm>
                    <a:prstGeom prst="line">
                      <a:avLst/>
                    </a:prstGeom>
                    <a:noFill/>
                    <a:ln w="12700">
                      <a:solidFill>
                        <a:srgbClr val="000000"/>
                      </a:solidFill>
                      <a:round/>
                      <a:headEnd type="none" w="sm" len="sm"/>
                      <a:tailEnd type="none" w="sm" len="sm"/>
                    </a:ln>
                  </p:spPr>
                  <p:txBody>
                    <a:bodyPr wrap="none" anchor="ctr"/>
                    <a:lstStyle/>
                    <a:p>
                      <a:endParaRPr lang="zh-CN" altLang="en-US"/>
                    </a:p>
                  </p:txBody>
                </p:sp>
              </p:grpSp>
              <p:grpSp>
                <p:nvGrpSpPr>
                  <p:cNvPr id="16" name="Group 2040"/>
                  <p:cNvGrpSpPr>
                    <a:grpSpLocks/>
                  </p:cNvGrpSpPr>
                  <p:nvPr/>
                </p:nvGrpSpPr>
                <p:grpSpPr bwMode="auto">
                  <a:xfrm>
                    <a:off x="565" y="1203"/>
                    <a:ext cx="134" cy="107"/>
                    <a:chOff x="565" y="1203"/>
                    <a:chExt cx="134" cy="107"/>
                  </a:xfrm>
                </p:grpSpPr>
                <p:sp>
                  <p:nvSpPr>
                    <p:cNvPr id="59292" name="Line 2041"/>
                    <p:cNvSpPr>
                      <a:spLocks noChangeShapeType="1"/>
                    </p:cNvSpPr>
                    <p:nvPr/>
                  </p:nvSpPr>
                  <p:spPr bwMode="auto">
                    <a:xfrm flipV="1">
                      <a:off x="565" y="1203"/>
                      <a:ext cx="110" cy="6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293" name="Line 2042"/>
                    <p:cNvSpPr>
                      <a:spLocks noChangeShapeType="1"/>
                    </p:cNvSpPr>
                    <p:nvPr/>
                  </p:nvSpPr>
                  <p:spPr bwMode="auto">
                    <a:xfrm flipV="1">
                      <a:off x="572" y="1216"/>
                      <a:ext cx="110" cy="6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294" name="Line 2043"/>
                    <p:cNvSpPr>
                      <a:spLocks noChangeShapeType="1"/>
                    </p:cNvSpPr>
                    <p:nvPr/>
                  </p:nvSpPr>
                  <p:spPr bwMode="auto">
                    <a:xfrm flipV="1">
                      <a:off x="582" y="1230"/>
                      <a:ext cx="110" cy="6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295" name="Line 2044"/>
                    <p:cNvSpPr>
                      <a:spLocks noChangeShapeType="1"/>
                    </p:cNvSpPr>
                    <p:nvPr/>
                  </p:nvSpPr>
                  <p:spPr bwMode="auto">
                    <a:xfrm flipV="1">
                      <a:off x="588" y="1246"/>
                      <a:ext cx="111" cy="64"/>
                    </a:xfrm>
                    <a:prstGeom prst="line">
                      <a:avLst/>
                    </a:prstGeom>
                    <a:noFill/>
                    <a:ln w="12700">
                      <a:solidFill>
                        <a:srgbClr val="000000"/>
                      </a:solidFill>
                      <a:round/>
                      <a:headEnd type="none" w="sm" len="sm"/>
                      <a:tailEnd type="none" w="sm" len="sm"/>
                    </a:ln>
                  </p:spPr>
                  <p:txBody>
                    <a:bodyPr wrap="none" anchor="ctr"/>
                    <a:lstStyle/>
                    <a:p>
                      <a:endParaRPr lang="zh-CN" altLang="en-US"/>
                    </a:p>
                  </p:txBody>
                </p:sp>
              </p:grpSp>
            </p:grpSp>
          </p:grpSp>
          <p:sp>
            <p:nvSpPr>
              <p:cNvPr id="59286" name="Freeform 2045"/>
              <p:cNvSpPr>
                <a:spLocks/>
              </p:cNvSpPr>
              <p:nvPr/>
            </p:nvSpPr>
            <p:spPr bwMode="auto">
              <a:xfrm>
                <a:off x="485" y="1293"/>
                <a:ext cx="37" cy="65"/>
              </a:xfrm>
              <a:custGeom>
                <a:avLst/>
                <a:gdLst>
                  <a:gd name="T0" fmla="*/ 13 w 37"/>
                  <a:gd name="T1" fmla="*/ 0 h 65"/>
                  <a:gd name="T2" fmla="*/ 36 w 37"/>
                  <a:gd name="T3" fmla="*/ 0 h 65"/>
                  <a:gd name="T4" fmla="*/ 33 w 37"/>
                  <a:gd name="T5" fmla="*/ 10 h 65"/>
                  <a:gd name="T6" fmla="*/ 30 w 37"/>
                  <a:gd name="T7" fmla="*/ 17 h 65"/>
                  <a:gd name="T8" fmla="*/ 26 w 37"/>
                  <a:gd name="T9" fmla="*/ 27 h 65"/>
                  <a:gd name="T10" fmla="*/ 26 w 37"/>
                  <a:gd name="T11" fmla="*/ 34 h 65"/>
                  <a:gd name="T12" fmla="*/ 26 w 37"/>
                  <a:gd name="T13" fmla="*/ 44 h 65"/>
                  <a:gd name="T14" fmla="*/ 26 w 37"/>
                  <a:gd name="T15" fmla="*/ 50 h 65"/>
                  <a:gd name="T16" fmla="*/ 26 w 37"/>
                  <a:gd name="T17" fmla="*/ 54 h 65"/>
                  <a:gd name="T18" fmla="*/ 26 w 37"/>
                  <a:gd name="T19" fmla="*/ 60 h 65"/>
                  <a:gd name="T20" fmla="*/ 26 w 37"/>
                  <a:gd name="T21" fmla="*/ 64 h 65"/>
                  <a:gd name="T22" fmla="*/ 3 w 37"/>
                  <a:gd name="T23" fmla="*/ 64 h 65"/>
                  <a:gd name="T24" fmla="*/ 0 w 37"/>
                  <a:gd name="T25" fmla="*/ 60 h 65"/>
                  <a:gd name="T26" fmla="*/ 0 w 37"/>
                  <a:gd name="T27" fmla="*/ 57 h 65"/>
                  <a:gd name="T28" fmla="*/ 0 w 37"/>
                  <a:gd name="T29" fmla="*/ 50 h 65"/>
                  <a:gd name="T30" fmla="*/ 0 w 37"/>
                  <a:gd name="T31" fmla="*/ 44 h 65"/>
                  <a:gd name="T32" fmla="*/ 0 w 37"/>
                  <a:gd name="T33" fmla="*/ 40 h 65"/>
                  <a:gd name="T34" fmla="*/ 0 w 37"/>
                  <a:gd name="T35" fmla="*/ 34 h 65"/>
                  <a:gd name="T36" fmla="*/ 0 w 37"/>
                  <a:gd name="T37" fmla="*/ 30 h 65"/>
                  <a:gd name="T38" fmla="*/ 3 w 37"/>
                  <a:gd name="T39" fmla="*/ 27 h 65"/>
                  <a:gd name="T40" fmla="*/ 3 w 37"/>
                  <a:gd name="T41" fmla="*/ 20 h 65"/>
                  <a:gd name="T42" fmla="*/ 6 w 37"/>
                  <a:gd name="T43" fmla="*/ 14 h 65"/>
                  <a:gd name="T44" fmla="*/ 6 w 37"/>
                  <a:gd name="T45" fmla="*/ 10 h 65"/>
                  <a:gd name="T46" fmla="*/ 10 w 37"/>
                  <a:gd name="T47" fmla="*/ 4 h 65"/>
                  <a:gd name="T48" fmla="*/ 13 w 37"/>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7"/>
                  <a:gd name="T76" fmla="*/ 0 h 65"/>
                  <a:gd name="T77" fmla="*/ 37 w 37"/>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7" h="65">
                    <a:moveTo>
                      <a:pt x="13" y="0"/>
                    </a:moveTo>
                    <a:lnTo>
                      <a:pt x="36" y="0"/>
                    </a:lnTo>
                    <a:lnTo>
                      <a:pt x="33" y="10"/>
                    </a:lnTo>
                    <a:lnTo>
                      <a:pt x="30" y="17"/>
                    </a:lnTo>
                    <a:lnTo>
                      <a:pt x="26" y="27"/>
                    </a:lnTo>
                    <a:lnTo>
                      <a:pt x="26" y="34"/>
                    </a:lnTo>
                    <a:lnTo>
                      <a:pt x="26" y="44"/>
                    </a:lnTo>
                    <a:lnTo>
                      <a:pt x="26" y="50"/>
                    </a:lnTo>
                    <a:lnTo>
                      <a:pt x="26" y="54"/>
                    </a:lnTo>
                    <a:lnTo>
                      <a:pt x="26" y="60"/>
                    </a:lnTo>
                    <a:lnTo>
                      <a:pt x="26" y="64"/>
                    </a:lnTo>
                    <a:lnTo>
                      <a:pt x="3" y="64"/>
                    </a:lnTo>
                    <a:lnTo>
                      <a:pt x="0" y="60"/>
                    </a:lnTo>
                    <a:lnTo>
                      <a:pt x="0" y="57"/>
                    </a:lnTo>
                    <a:lnTo>
                      <a:pt x="0" y="50"/>
                    </a:lnTo>
                    <a:lnTo>
                      <a:pt x="0" y="44"/>
                    </a:lnTo>
                    <a:lnTo>
                      <a:pt x="0" y="40"/>
                    </a:lnTo>
                    <a:lnTo>
                      <a:pt x="0" y="34"/>
                    </a:lnTo>
                    <a:lnTo>
                      <a:pt x="0" y="30"/>
                    </a:lnTo>
                    <a:lnTo>
                      <a:pt x="3" y="27"/>
                    </a:lnTo>
                    <a:lnTo>
                      <a:pt x="3" y="20"/>
                    </a:lnTo>
                    <a:lnTo>
                      <a:pt x="6" y="14"/>
                    </a:lnTo>
                    <a:lnTo>
                      <a:pt x="6" y="10"/>
                    </a:lnTo>
                    <a:lnTo>
                      <a:pt x="10" y="4"/>
                    </a:lnTo>
                    <a:lnTo>
                      <a:pt x="13" y="0"/>
                    </a:lnTo>
                  </a:path>
                </a:pathLst>
              </a:custGeom>
              <a:solidFill>
                <a:srgbClr val="5F5F5F"/>
              </a:solidFill>
              <a:ln w="12700" cap="rnd">
                <a:solidFill>
                  <a:srgbClr val="000000"/>
                </a:solidFill>
                <a:round/>
                <a:headEnd/>
                <a:tailEnd/>
              </a:ln>
            </p:spPr>
            <p:txBody>
              <a:bodyPr/>
              <a:lstStyle/>
              <a:p>
                <a:endParaRPr lang="zh-CN" altLang="zh-CN"/>
              </a:p>
            </p:txBody>
          </p:sp>
          <p:sp>
            <p:nvSpPr>
              <p:cNvPr id="59287" name="Freeform 2046"/>
              <p:cNvSpPr>
                <a:spLocks/>
              </p:cNvSpPr>
              <p:nvPr/>
            </p:nvSpPr>
            <p:spPr bwMode="auto">
              <a:xfrm>
                <a:off x="501" y="1270"/>
                <a:ext cx="62" cy="64"/>
              </a:xfrm>
              <a:custGeom>
                <a:avLst/>
                <a:gdLst>
                  <a:gd name="T0" fmla="*/ 0 w 62"/>
                  <a:gd name="T1" fmla="*/ 57 h 64"/>
                  <a:gd name="T2" fmla="*/ 0 w 62"/>
                  <a:gd name="T3" fmla="*/ 50 h 64"/>
                  <a:gd name="T4" fmla="*/ 0 w 62"/>
                  <a:gd name="T5" fmla="*/ 47 h 64"/>
                  <a:gd name="T6" fmla="*/ 4 w 62"/>
                  <a:gd name="T7" fmla="*/ 40 h 64"/>
                  <a:gd name="T8" fmla="*/ 7 w 62"/>
                  <a:gd name="T9" fmla="*/ 33 h 64"/>
                  <a:gd name="T10" fmla="*/ 10 w 62"/>
                  <a:gd name="T11" fmla="*/ 30 h 64"/>
                  <a:gd name="T12" fmla="*/ 14 w 62"/>
                  <a:gd name="T13" fmla="*/ 23 h 64"/>
                  <a:gd name="T14" fmla="*/ 17 w 62"/>
                  <a:gd name="T15" fmla="*/ 20 h 64"/>
                  <a:gd name="T16" fmla="*/ 20 w 62"/>
                  <a:gd name="T17" fmla="*/ 13 h 64"/>
                  <a:gd name="T18" fmla="*/ 24 w 62"/>
                  <a:gd name="T19" fmla="*/ 10 h 64"/>
                  <a:gd name="T20" fmla="*/ 27 w 62"/>
                  <a:gd name="T21" fmla="*/ 10 h 64"/>
                  <a:gd name="T22" fmla="*/ 34 w 62"/>
                  <a:gd name="T23" fmla="*/ 7 h 64"/>
                  <a:gd name="T24" fmla="*/ 34 w 62"/>
                  <a:gd name="T25" fmla="*/ 3 h 64"/>
                  <a:gd name="T26" fmla="*/ 40 w 62"/>
                  <a:gd name="T27" fmla="*/ 0 h 64"/>
                  <a:gd name="T28" fmla="*/ 61 w 62"/>
                  <a:gd name="T29" fmla="*/ 7 h 64"/>
                  <a:gd name="T30" fmla="*/ 54 w 62"/>
                  <a:gd name="T31" fmla="*/ 10 h 64"/>
                  <a:gd name="T32" fmla="*/ 51 w 62"/>
                  <a:gd name="T33" fmla="*/ 13 h 64"/>
                  <a:gd name="T34" fmla="*/ 44 w 62"/>
                  <a:gd name="T35" fmla="*/ 17 h 64"/>
                  <a:gd name="T36" fmla="*/ 44 w 62"/>
                  <a:gd name="T37" fmla="*/ 20 h 64"/>
                  <a:gd name="T38" fmla="*/ 40 w 62"/>
                  <a:gd name="T39" fmla="*/ 23 h 64"/>
                  <a:gd name="T40" fmla="*/ 34 w 62"/>
                  <a:gd name="T41" fmla="*/ 27 h 64"/>
                  <a:gd name="T42" fmla="*/ 34 w 62"/>
                  <a:gd name="T43" fmla="*/ 33 h 64"/>
                  <a:gd name="T44" fmla="*/ 30 w 62"/>
                  <a:gd name="T45" fmla="*/ 37 h 64"/>
                  <a:gd name="T46" fmla="*/ 27 w 62"/>
                  <a:gd name="T47" fmla="*/ 40 h 64"/>
                  <a:gd name="T48" fmla="*/ 27 w 62"/>
                  <a:gd name="T49" fmla="*/ 47 h 64"/>
                  <a:gd name="T50" fmla="*/ 24 w 62"/>
                  <a:gd name="T51" fmla="*/ 50 h 64"/>
                  <a:gd name="T52" fmla="*/ 20 w 62"/>
                  <a:gd name="T53" fmla="*/ 53 h 64"/>
                  <a:gd name="T54" fmla="*/ 17 w 62"/>
                  <a:gd name="T55" fmla="*/ 60 h 64"/>
                  <a:gd name="T56" fmla="*/ 17 w 62"/>
                  <a:gd name="T57" fmla="*/ 63 h 64"/>
                  <a:gd name="T58" fmla="*/ 0 w 62"/>
                  <a:gd name="T59" fmla="*/ 57 h 6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2"/>
                  <a:gd name="T91" fmla="*/ 0 h 64"/>
                  <a:gd name="T92" fmla="*/ 62 w 62"/>
                  <a:gd name="T93" fmla="*/ 64 h 6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2" h="64">
                    <a:moveTo>
                      <a:pt x="0" y="57"/>
                    </a:moveTo>
                    <a:lnTo>
                      <a:pt x="0" y="50"/>
                    </a:lnTo>
                    <a:lnTo>
                      <a:pt x="0" y="47"/>
                    </a:lnTo>
                    <a:lnTo>
                      <a:pt x="4" y="40"/>
                    </a:lnTo>
                    <a:lnTo>
                      <a:pt x="7" y="33"/>
                    </a:lnTo>
                    <a:lnTo>
                      <a:pt x="10" y="30"/>
                    </a:lnTo>
                    <a:lnTo>
                      <a:pt x="14" y="23"/>
                    </a:lnTo>
                    <a:lnTo>
                      <a:pt x="17" y="20"/>
                    </a:lnTo>
                    <a:lnTo>
                      <a:pt x="20" y="13"/>
                    </a:lnTo>
                    <a:lnTo>
                      <a:pt x="24" y="10"/>
                    </a:lnTo>
                    <a:lnTo>
                      <a:pt x="27" y="10"/>
                    </a:lnTo>
                    <a:lnTo>
                      <a:pt x="34" y="7"/>
                    </a:lnTo>
                    <a:lnTo>
                      <a:pt x="34" y="3"/>
                    </a:lnTo>
                    <a:lnTo>
                      <a:pt x="40" y="0"/>
                    </a:lnTo>
                    <a:lnTo>
                      <a:pt x="61" y="7"/>
                    </a:lnTo>
                    <a:lnTo>
                      <a:pt x="54" y="10"/>
                    </a:lnTo>
                    <a:lnTo>
                      <a:pt x="51" y="13"/>
                    </a:lnTo>
                    <a:lnTo>
                      <a:pt x="44" y="17"/>
                    </a:lnTo>
                    <a:lnTo>
                      <a:pt x="44" y="20"/>
                    </a:lnTo>
                    <a:lnTo>
                      <a:pt x="40" y="23"/>
                    </a:lnTo>
                    <a:lnTo>
                      <a:pt x="34" y="27"/>
                    </a:lnTo>
                    <a:lnTo>
                      <a:pt x="34" y="33"/>
                    </a:lnTo>
                    <a:lnTo>
                      <a:pt x="30" y="37"/>
                    </a:lnTo>
                    <a:lnTo>
                      <a:pt x="27" y="40"/>
                    </a:lnTo>
                    <a:lnTo>
                      <a:pt x="27" y="47"/>
                    </a:lnTo>
                    <a:lnTo>
                      <a:pt x="24" y="50"/>
                    </a:lnTo>
                    <a:lnTo>
                      <a:pt x="20" y="53"/>
                    </a:lnTo>
                    <a:lnTo>
                      <a:pt x="17" y="60"/>
                    </a:lnTo>
                    <a:lnTo>
                      <a:pt x="17" y="63"/>
                    </a:lnTo>
                    <a:lnTo>
                      <a:pt x="0" y="57"/>
                    </a:lnTo>
                  </a:path>
                </a:pathLst>
              </a:custGeom>
              <a:solidFill>
                <a:srgbClr val="BFBFBF"/>
              </a:solidFill>
              <a:ln w="12700" cap="rnd">
                <a:solidFill>
                  <a:srgbClr val="000000"/>
                </a:solidFill>
                <a:round/>
                <a:headEnd/>
                <a:tailEnd/>
              </a:ln>
            </p:spPr>
            <p:txBody>
              <a:bodyPr/>
              <a:lstStyle/>
              <a:p>
                <a:endParaRPr lang="zh-CN" altLang="zh-CN"/>
              </a:p>
            </p:txBody>
          </p:sp>
        </p:grpSp>
        <p:grpSp>
          <p:nvGrpSpPr>
            <p:cNvPr id="17" name="Group 2047"/>
            <p:cNvGrpSpPr>
              <a:grpSpLocks/>
            </p:cNvGrpSpPr>
            <p:nvPr/>
          </p:nvGrpSpPr>
          <p:grpSpPr bwMode="auto">
            <a:xfrm>
              <a:off x="3076" y="3471"/>
              <a:ext cx="165" cy="256"/>
              <a:chOff x="513" y="3381"/>
              <a:chExt cx="268" cy="342"/>
            </a:xfrm>
          </p:grpSpPr>
          <p:sp>
            <p:nvSpPr>
              <p:cNvPr id="59103" name="Freeform 2048"/>
              <p:cNvSpPr>
                <a:spLocks/>
              </p:cNvSpPr>
              <p:nvPr/>
            </p:nvSpPr>
            <p:spPr bwMode="auto">
              <a:xfrm>
                <a:off x="513" y="3474"/>
                <a:ext cx="265" cy="249"/>
              </a:xfrm>
              <a:custGeom>
                <a:avLst/>
                <a:gdLst>
                  <a:gd name="T0" fmla="*/ 257 w 265"/>
                  <a:gd name="T1" fmla="*/ 216 h 249"/>
                  <a:gd name="T2" fmla="*/ 245 w 265"/>
                  <a:gd name="T3" fmla="*/ 213 h 249"/>
                  <a:gd name="T4" fmla="*/ 195 w 265"/>
                  <a:gd name="T5" fmla="*/ 203 h 249"/>
                  <a:gd name="T6" fmla="*/ 167 w 265"/>
                  <a:gd name="T7" fmla="*/ 199 h 249"/>
                  <a:gd name="T8" fmla="*/ 161 w 265"/>
                  <a:gd name="T9" fmla="*/ 194 h 249"/>
                  <a:gd name="T10" fmla="*/ 154 w 265"/>
                  <a:gd name="T11" fmla="*/ 189 h 249"/>
                  <a:gd name="T12" fmla="*/ 157 w 265"/>
                  <a:gd name="T13" fmla="*/ 177 h 249"/>
                  <a:gd name="T14" fmla="*/ 172 w 265"/>
                  <a:gd name="T15" fmla="*/ 162 h 249"/>
                  <a:gd name="T16" fmla="*/ 169 w 265"/>
                  <a:gd name="T17" fmla="*/ 171 h 249"/>
                  <a:gd name="T18" fmla="*/ 162 w 265"/>
                  <a:gd name="T19" fmla="*/ 175 h 249"/>
                  <a:gd name="T20" fmla="*/ 161 w 265"/>
                  <a:gd name="T21" fmla="*/ 179 h 249"/>
                  <a:gd name="T22" fmla="*/ 169 w 265"/>
                  <a:gd name="T23" fmla="*/ 173 h 249"/>
                  <a:gd name="T24" fmla="*/ 174 w 265"/>
                  <a:gd name="T25" fmla="*/ 164 h 249"/>
                  <a:gd name="T26" fmla="*/ 173 w 265"/>
                  <a:gd name="T27" fmla="*/ 157 h 249"/>
                  <a:gd name="T28" fmla="*/ 173 w 265"/>
                  <a:gd name="T29" fmla="*/ 149 h 249"/>
                  <a:gd name="T30" fmla="*/ 199 w 265"/>
                  <a:gd name="T31" fmla="*/ 156 h 249"/>
                  <a:gd name="T32" fmla="*/ 205 w 265"/>
                  <a:gd name="T33" fmla="*/ 161 h 249"/>
                  <a:gd name="T34" fmla="*/ 218 w 265"/>
                  <a:gd name="T35" fmla="*/ 164 h 249"/>
                  <a:gd name="T36" fmla="*/ 231 w 265"/>
                  <a:gd name="T37" fmla="*/ 165 h 249"/>
                  <a:gd name="T38" fmla="*/ 244 w 265"/>
                  <a:gd name="T39" fmla="*/ 160 h 249"/>
                  <a:gd name="T40" fmla="*/ 254 w 265"/>
                  <a:gd name="T41" fmla="*/ 150 h 249"/>
                  <a:gd name="T42" fmla="*/ 258 w 265"/>
                  <a:gd name="T43" fmla="*/ 136 h 249"/>
                  <a:gd name="T44" fmla="*/ 249 w 265"/>
                  <a:gd name="T45" fmla="*/ 125 h 249"/>
                  <a:gd name="T46" fmla="*/ 239 w 265"/>
                  <a:gd name="T47" fmla="*/ 115 h 249"/>
                  <a:gd name="T48" fmla="*/ 233 w 265"/>
                  <a:gd name="T49" fmla="*/ 106 h 249"/>
                  <a:gd name="T50" fmla="*/ 225 w 265"/>
                  <a:gd name="T51" fmla="*/ 101 h 249"/>
                  <a:gd name="T52" fmla="*/ 214 w 265"/>
                  <a:gd name="T53" fmla="*/ 80 h 249"/>
                  <a:gd name="T54" fmla="*/ 202 w 265"/>
                  <a:gd name="T55" fmla="*/ 66 h 249"/>
                  <a:gd name="T56" fmla="*/ 195 w 265"/>
                  <a:gd name="T57" fmla="*/ 51 h 249"/>
                  <a:gd name="T58" fmla="*/ 206 w 265"/>
                  <a:gd name="T59" fmla="*/ 44 h 249"/>
                  <a:gd name="T60" fmla="*/ 201 w 265"/>
                  <a:gd name="T61" fmla="*/ 33 h 249"/>
                  <a:gd name="T62" fmla="*/ 196 w 265"/>
                  <a:gd name="T63" fmla="*/ 22 h 249"/>
                  <a:gd name="T64" fmla="*/ 189 w 265"/>
                  <a:gd name="T65" fmla="*/ 11 h 249"/>
                  <a:gd name="T66" fmla="*/ 179 w 265"/>
                  <a:gd name="T67" fmla="*/ 4 h 249"/>
                  <a:gd name="T68" fmla="*/ 165 w 265"/>
                  <a:gd name="T69" fmla="*/ 0 h 249"/>
                  <a:gd name="T70" fmla="*/ 140 w 265"/>
                  <a:gd name="T71" fmla="*/ 2 h 249"/>
                  <a:gd name="T72" fmla="*/ 126 w 265"/>
                  <a:gd name="T73" fmla="*/ 10 h 249"/>
                  <a:gd name="T74" fmla="*/ 119 w 265"/>
                  <a:gd name="T75" fmla="*/ 20 h 249"/>
                  <a:gd name="T76" fmla="*/ 115 w 265"/>
                  <a:gd name="T77" fmla="*/ 34 h 249"/>
                  <a:gd name="T78" fmla="*/ 107 w 265"/>
                  <a:gd name="T79" fmla="*/ 43 h 249"/>
                  <a:gd name="T80" fmla="*/ 102 w 265"/>
                  <a:gd name="T81" fmla="*/ 42 h 249"/>
                  <a:gd name="T82" fmla="*/ 99 w 265"/>
                  <a:gd name="T83" fmla="*/ 42 h 249"/>
                  <a:gd name="T84" fmla="*/ 95 w 265"/>
                  <a:gd name="T85" fmla="*/ 42 h 249"/>
                  <a:gd name="T86" fmla="*/ 62 w 265"/>
                  <a:gd name="T87" fmla="*/ 44 h 249"/>
                  <a:gd name="T88" fmla="*/ 42 w 265"/>
                  <a:gd name="T89" fmla="*/ 72 h 249"/>
                  <a:gd name="T90" fmla="*/ 27 w 265"/>
                  <a:gd name="T91" fmla="*/ 101 h 249"/>
                  <a:gd name="T92" fmla="*/ 24 w 265"/>
                  <a:gd name="T93" fmla="*/ 103 h 249"/>
                  <a:gd name="T94" fmla="*/ 2 w 265"/>
                  <a:gd name="T95" fmla="*/ 129 h 249"/>
                  <a:gd name="T96" fmla="*/ 12 w 265"/>
                  <a:gd name="T97" fmla="*/ 142 h 249"/>
                  <a:gd name="T98" fmla="*/ 18 w 265"/>
                  <a:gd name="T99" fmla="*/ 142 h 249"/>
                  <a:gd name="T100" fmla="*/ 9 w 265"/>
                  <a:gd name="T101" fmla="*/ 180 h 249"/>
                  <a:gd name="T102" fmla="*/ 1 w 265"/>
                  <a:gd name="T103" fmla="*/ 182 h 249"/>
                  <a:gd name="T104" fmla="*/ 2 w 265"/>
                  <a:gd name="T105" fmla="*/ 190 h 249"/>
                  <a:gd name="T106" fmla="*/ 8 w 265"/>
                  <a:gd name="T107" fmla="*/ 191 h 249"/>
                  <a:gd name="T108" fmla="*/ 21 w 265"/>
                  <a:gd name="T109" fmla="*/ 186 h 249"/>
                  <a:gd name="T110" fmla="*/ 12 w 265"/>
                  <a:gd name="T111" fmla="*/ 203 h 249"/>
                  <a:gd name="T112" fmla="*/ 18 w 265"/>
                  <a:gd name="T113" fmla="*/ 214 h 249"/>
                  <a:gd name="T114" fmla="*/ 21 w 265"/>
                  <a:gd name="T115" fmla="*/ 233 h 24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5"/>
                  <a:gd name="T175" fmla="*/ 0 h 249"/>
                  <a:gd name="T176" fmla="*/ 265 w 265"/>
                  <a:gd name="T177" fmla="*/ 249 h 24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5" h="249">
                    <a:moveTo>
                      <a:pt x="264" y="248"/>
                    </a:moveTo>
                    <a:lnTo>
                      <a:pt x="261" y="219"/>
                    </a:lnTo>
                    <a:lnTo>
                      <a:pt x="257" y="216"/>
                    </a:lnTo>
                    <a:lnTo>
                      <a:pt x="253" y="213"/>
                    </a:lnTo>
                    <a:lnTo>
                      <a:pt x="249" y="213"/>
                    </a:lnTo>
                    <a:lnTo>
                      <a:pt x="245" y="213"/>
                    </a:lnTo>
                    <a:lnTo>
                      <a:pt x="240" y="213"/>
                    </a:lnTo>
                    <a:lnTo>
                      <a:pt x="200" y="205"/>
                    </a:lnTo>
                    <a:lnTo>
                      <a:pt x="195" y="203"/>
                    </a:lnTo>
                    <a:lnTo>
                      <a:pt x="189" y="201"/>
                    </a:lnTo>
                    <a:lnTo>
                      <a:pt x="170" y="201"/>
                    </a:lnTo>
                    <a:lnTo>
                      <a:pt x="167" y="199"/>
                    </a:lnTo>
                    <a:lnTo>
                      <a:pt x="166" y="196"/>
                    </a:lnTo>
                    <a:lnTo>
                      <a:pt x="162" y="196"/>
                    </a:lnTo>
                    <a:lnTo>
                      <a:pt x="161" y="194"/>
                    </a:lnTo>
                    <a:lnTo>
                      <a:pt x="155" y="194"/>
                    </a:lnTo>
                    <a:lnTo>
                      <a:pt x="155" y="191"/>
                    </a:lnTo>
                    <a:lnTo>
                      <a:pt x="154" y="189"/>
                    </a:lnTo>
                    <a:lnTo>
                      <a:pt x="154" y="187"/>
                    </a:lnTo>
                    <a:lnTo>
                      <a:pt x="156" y="180"/>
                    </a:lnTo>
                    <a:lnTo>
                      <a:pt x="157" y="177"/>
                    </a:lnTo>
                    <a:lnTo>
                      <a:pt x="170" y="149"/>
                    </a:lnTo>
                    <a:lnTo>
                      <a:pt x="170" y="159"/>
                    </a:lnTo>
                    <a:lnTo>
                      <a:pt x="172" y="162"/>
                    </a:lnTo>
                    <a:lnTo>
                      <a:pt x="170" y="165"/>
                    </a:lnTo>
                    <a:lnTo>
                      <a:pt x="170" y="167"/>
                    </a:lnTo>
                    <a:lnTo>
                      <a:pt x="169" y="171"/>
                    </a:lnTo>
                    <a:lnTo>
                      <a:pt x="166" y="173"/>
                    </a:lnTo>
                    <a:lnTo>
                      <a:pt x="165" y="174"/>
                    </a:lnTo>
                    <a:lnTo>
                      <a:pt x="162" y="175"/>
                    </a:lnTo>
                    <a:lnTo>
                      <a:pt x="157" y="177"/>
                    </a:lnTo>
                    <a:lnTo>
                      <a:pt x="156" y="180"/>
                    </a:lnTo>
                    <a:lnTo>
                      <a:pt x="161" y="179"/>
                    </a:lnTo>
                    <a:lnTo>
                      <a:pt x="165" y="176"/>
                    </a:lnTo>
                    <a:lnTo>
                      <a:pt x="167" y="175"/>
                    </a:lnTo>
                    <a:lnTo>
                      <a:pt x="169" y="173"/>
                    </a:lnTo>
                    <a:lnTo>
                      <a:pt x="172" y="171"/>
                    </a:lnTo>
                    <a:lnTo>
                      <a:pt x="173" y="167"/>
                    </a:lnTo>
                    <a:lnTo>
                      <a:pt x="174" y="164"/>
                    </a:lnTo>
                    <a:lnTo>
                      <a:pt x="174" y="162"/>
                    </a:lnTo>
                    <a:lnTo>
                      <a:pt x="174" y="160"/>
                    </a:lnTo>
                    <a:lnTo>
                      <a:pt x="173" y="157"/>
                    </a:lnTo>
                    <a:lnTo>
                      <a:pt x="173" y="154"/>
                    </a:lnTo>
                    <a:lnTo>
                      <a:pt x="173" y="152"/>
                    </a:lnTo>
                    <a:lnTo>
                      <a:pt x="173" y="149"/>
                    </a:lnTo>
                    <a:lnTo>
                      <a:pt x="190" y="154"/>
                    </a:lnTo>
                    <a:lnTo>
                      <a:pt x="191" y="154"/>
                    </a:lnTo>
                    <a:lnTo>
                      <a:pt x="199" y="156"/>
                    </a:lnTo>
                    <a:lnTo>
                      <a:pt x="201" y="157"/>
                    </a:lnTo>
                    <a:lnTo>
                      <a:pt x="203" y="157"/>
                    </a:lnTo>
                    <a:lnTo>
                      <a:pt x="205" y="161"/>
                    </a:lnTo>
                    <a:lnTo>
                      <a:pt x="208" y="162"/>
                    </a:lnTo>
                    <a:lnTo>
                      <a:pt x="210" y="162"/>
                    </a:lnTo>
                    <a:lnTo>
                      <a:pt x="218" y="164"/>
                    </a:lnTo>
                    <a:lnTo>
                      <a:pt x="221" y="164"/>
                    </a:lnTo>
                    <a:lnTo>
                      <a:pt x="225" y="165"/>
                    </a:lnTo>
                    <a:lnTo>
                      <a:pt x="231" y="165"/>
                    </a:lnTo>
                    <a:lnTo>
                      <a:pt x="235" y="164"/>
                    </a:lnTo>
                    <a:lnTo>
                      <a:pt x="240" y="162"/>
                    </a:lnTo>
                    <a:lnTo>
                      <a:pt x="244" y="160"/>
                    </a:lnTo>
                    <a:lnTo>
                      <a:pt x="248" y="157"/>
                    </a:lnTo>
                    <a:lnTo>
                      <a:pt x="252" y="153"/>
                    </a:lnTo>
                    <a:lnTo>
                      <a:pt x="254" y="150"/>
                    </a:lnTo>
                    <a:lnTo>
                      <a:pt x="256" y="144"/>
                    </a:lnTo>
                    <a:lnTo>
                      <a:pt x="258" y="141"/>
                    </a:lnTo>
                    <a:lnTo>
                      <a:pt x="258" y="136"/>
                    </a:lnTo>
                    <a:lnTo>
                      <a:pt x="257" y="131"/>
                    </a:lnTo>
                    <a:lnTo>
                      <a:pt x="254" y="127"/>
                    </a:lnTo>
                    <a:lnTo>
                      <a:pt x="249" y="125"/>
                    </a:lnTo>
                    <a:lnTo>
                      <a:pt x="245" y="124"/>
                    </a:lnTo>
                    <a:lnTo>
                      <a:pt x="242" y="122"/>
                    </a:lnTo>
                    <a:lnTo>
                      <a:pt x="239" y="115"/>
                    </a:lnTo>
                    <a:lnTo>
                      <a:pt x="235" y="112"/>
                    </a:lnTo>
                    <a:lnTo>
                      <a:pt x="230" y="110"/>
                    </a:lnTo>
                    <a:lnTo>
                      <a:pt x="233" y="106"/>
                    </a:lnTo>
                    <a:lnTo>
                      <a:pt x="229" y="104"/>
                    </a:lnTo>
                    <a:lnTo>
                      <a:pt x="229" y="103"/>
                    </a:lnTo>
                    <a:lnTo>
                      <a:pt x="225" y="101"/>
                    </a:lnTo>
                    <a:lnTo>
                      <a:pt x="217" y="84"/>
                    </a:lnTo>
                    <a:lnTo>
                      <a:pt x="216" y="82"/>
                    </a:lnTo>
                    <a:lnTo>
                      <a:pt x="214" y="80"/>
                    </a:lnTo>
                    <a:lnTo>
                      <a:pt x="209" y="78"/>
                    </a:lnTo>
                    <a:lnTo>
                      <a:pt x="204" y="66"/>
                    </a:lnTo>
                    <a:lnTo>
                      <a:pt x="202" y="66"/>
                    </a:lnTo>
                    <a:lnTo>
                      <a:pt x="199" y="58"/>
                    </a:lnTo>
                    <a:lnTo>
                      <a:pt x="194" y="58"/>
                    </a:lnTo>
                    <a:lnTo>
                      <a:pt x="195" y="51"/>
                    </a:lnTo>
                    <a:lnTo>
                      <a:pt x="201" y="46"/>
                    </a:lnTo>
                    <a:lnTo>
                      <a:pt x="204" y="45"/>
                    </a:lnTo>
                    <a:lnTo>
                      <a:pt x="206" y="44"/>
                    </a:lnTo>
                    <a:lnTo>
                      <a:pt x="207" y="41"/>
                    </a:lnTo>
                    <a:lnTo>
                      <a:pt x="202" y="34"/>
                    </a:lnTo>
                    <a:lnTo>
                      <a:pt x="201" y="33"/>
                    </a:lnTo>
                    <a:lnTo>
                      <a:pt x="199" y="30"/>
                    </a:lnTo>
                    <a:lnTo>
                      <a:pt x="199" y="26"/>
                    </a:lnTo>
                    <a:lnTo>
                      <a:pt x="196" y="22"/>
                    </a:lnTo>
                    <a:lnTo>
                      <a:pt x="194" y="17"/>
                    </a:lnTo>
                    <a:lnTo>
                      <a:pt x="192" y="14"/>
                    </a:lnTo>
                    <a:lnTo>
                      <a:pt x="189" y="11"/>
                    </a:lnTo>
                    <a:lnTo>
                      <a:pt x="186" y="7"/>
                    </a:lnTo>
                    <a:lnTo>
                      <a:pt x="182" y="5"/>
                    </a:lnTo>
                    <a:lnTo>
                      <a:pt x="179" y="4"/>
                    </a:lnTo>
                    <a:lnTo>
                      <a:pt x="176" y="3"/>
                    </a:lnTo>
                    <a:lnTo>
                      <a:pt x="172" y="2"/>
                    </a:lnTo>
                    <a:lnTo>
                      <a:pt x="165" y="0"/>
                    </a:lnTo>
                    <a:lnTo>
                      <a:pt x="159" y="0"/>
                    </a:lnTo>
                    <a:lnTo>
                      <a:pt x="148" y="0"/>
                    </a:lnTo>
                    <a:lnTo>
                      <a:pt x="140" y="2"/>
                    </a:lnTo>
                    <a:lnTo>
                      <a:pt x="135" y="4"/>
                    </a:lnTo>
                    <a:lnTo>
                      <a:pt x="129" y="7"/>
                    </a:lnTo>
                    <a:lnTo>
                      <a:pt x="126" y="10"/>
                    </a:lnTo>
                    <a:lnTo>
                      <a:pt x="123" y="13"/>
                    </a:lnTo>
                    <a:lnTo>
                      <a:pt x="121" y="16"/>
                    </a:lnTo>
                    <a:lnTo>
                      <a:pt x="119" y="20"/>
                    </a:lnTo>
                    <a:lnTo>
                      <a:pt x="117" y="25"/>
                    </a:lnTo>
                    <a:lnTo>
                      <a:pt x="116" y="31"/>
                    </a:lnTo>
                    <a:lnTo>
                      <a:pt x="115" y="34"/>
                    </a:lnTo>
                    <a:lnTo>
                      <a:pt x="115" y="37"/>
                    </a:lnTo>
                    <a:lnTo>
                      <a:pt x="114" y="43"/>
                    </a:lnTo>
                    <a:lnTo>
                      <a:pt x="107" y="43"/>
                    </a:lnTo>
                    <a:lnTo>
                      <a:pt x="107" y="42"/>
                    </a:lnTo>
                    <a:lnTo>
                      <a:pt x="104" y="41"/>
                    </a:lnTo>
                    <a:lnTo>
                      <a:pt x="102" y="42"/>
                    </a:lnTo>
                    <a:lnTo>
                      <a:pt x="102" y="44"/>
                    </a:lnTo>
                    <a:lnTo>
                      <a:pt x="99" y="43"/>
                    </a:lnTo>
                    <a:lnTo>
                      <a:pt x="99" y="42"/>
                    </a:lnTo>
                    <a:lnTo>
                      <a:pt x="98" y="41"/>
                    </a:lnTo>
                    <a:lnTo>
                      <a:pt x="96" y="41"/>
                    </a:lnTo>
                    <a:lnTo>
                      <a:pt x="95" y="42"/>
                    </a:lnTo>
                    <a:lnTo>
                      <a:pt x="95" y="44"/>
                    </a:lnTo>
                    <a:lnTo>
                      <a:pt x="66" y="46"/>
                    </a:lnTo>
                    <a:lnTo>
                      <a:pt x="62" y="44"/>
                    </a:lnTo>
                    <a:lnTo>
                      <a:pt x="59" y="44"/>
                    </a:lnTo>
                    <a:lnTo>
                      <a:pt x="41" y="67"/>
                    </a:lnTo>
                    <a:lnTo>
                      <a:pt x="42" y="72"/>
                    </a:lnTo>
                    <a:lnTo>
                      <a:pt x="38" y="75"/>
                    </a:lnTo>
                    <a:lnTo>
                      <a:pt x="38" y="77"/>
                    </a:lnTo>
                    <a:lnTo>
                      <a:pt x="27" y="101"/>
                    </a:lnTo>
                    <a:lnTo>
                      <a:pt x="29" y="102"/>
                    </a:lnTo>
                    <a:lnTo>
                      <a:pt x="28" y="104"/>
                    </a:lnTo>
                    <a:lnTo>
                      <a:pt x="24" y="103"/>
                    </a:lnTo>
                    <a:lnTo>
                      <a:pt x="14" y="116"/>
                    </a:lnTo>
                    <a:lnTo>
                      <a:pt x="32" y="123"/>
                    </a:lnTo>
                    <a:lnTo>
                      <a:pt x="2" y="129"/>
                    </a:lnTo>
                    <a:lnTo>
                      <a:pt x="0" y="131"/>
                    </a:lnTo>
                    <a:lnTo>
                      <a:pt x="1" y="133"/>
                    </a:lnTo>
                    <a:lnTo>
                      <a:pt x="12" y="142"/>
                    </a:lnTo>
                    <a:lnTo>
                      <a:pt x="15" y="141"/>
                    </a:lnTo>
                    <a:lnTo>
                      <a:pt x="17" y="141"/>
                    </a:lnTo>
                    <a:lnTo>
                      <a:pt x="18" y="142"/>
                    </a:lnTo>
                    <a:lnTo>
                      <a:pt x="0" y="174"/>
                    </a:lnTo>
                    <a:lnTo>
                      <a:pt x="17" y="176"/>
                    </a:lnTo>
                    <a:lnTo>
                      <a:pt x="9" y="180"/>
                    </a:lnTo>
                    <a:lnTo>
                      <a:pt x="6" y="179"/>
                    </a:lnTo>
                    <a:lnTo>
                      <a:pt x="3" y="180"/>
                    </a:lnTo>
                    <a:lnTo>
                      <a:pt x="1" y="182"/>
                    </a:lnTo>
                    <a:lnTo>
                      <a:pt x="1" y="184"/>
                    </a:lnTo>
                    <a:lnTo>
                      <a:pt x="1" y="187"/>
                    </a:lnTo>
                    <a:lnTo>
                      <a:pt x="2" y="190"/>
                    </a:lnTo>
                    <a:lnTo>
                      <a:pt x="3" y="190"/>
                    </a:lnTo>
                    <a:lnTo>
                      <a:pt x="6" y="191"/>
                    </a:lnTo>
                    <a:lnTo>
                      <a:pt x="8" y="191"/>
                    </a:lnTo>
                    <a:lnTo>
                      <a:pt x="9" y="190"/>
                    </a:lnTo>
                    <a:lnTo>
                      <a:pt x="10" y="187"/>
                    </a:lnTo>
                    <a:lnTo>
                      <a:pt x="21" y="186"/>
                    </a:lnTo>
                    <a:lnTo>
                      <a:pt x="11" y="201"/>
                    </a:lnTo>
                    <a:lnTo>
                      <a:pt x="11" y="202"/>
                    </a:lnTo>
                    <a:lnTo>
                      <a:pt x="12" y="203"/>
                    </a:lnTo>
                    <a:lnTo>
                      <a:pt x="12" y="205"/>
                    </a:lnTo>
                    <a:lnTo>
                      <a:pt x="19" y="205"/>
                    </a:lnTo>
                    <a:lnTo>
                      <a:pt x="18" y="214"/>
                    </a:lnTo>
                    <a:lnTo>
                      <a:pt x="18" y="221"/>
                    </a:lnTo>
                    <a:lnTo>
                      <a:pt x="19" y="227"/>
                    </a:lnTo>
                    <a:lnTo>
                      <a:pt x="21" y="233"/>
                    </a:lnTo>
                    <a:lnTo>
                      <a:pt x="25" y="248"/>
                    </a:lnTo>
                    <a:lnTo>
                      <a:pt x="264" y="248"/>
                    </a:lnTo>
                  </a:path>
                </a:pathLst>
              </a:custGeom>
              <a:solidFill>
                <a:srgbClr val="767900"/>
              </a:solidFill>
              <a:ln w="12700" cap="rnd">
                <a:solidFill>
                  <a:srgbClr val="404000"/>
                </a:solidFill>
                <a:round/>
                <a:headEnd/>
                <a:tailEnd/>
              </a:ln>
            </p:spPr>
            <p:txBody>
              <a:bodyPr/>
              <a:lstStyle/>
              <a:p>
                <a:endParaRPr lang="zh-CN" altLang="zh-CN"/>
              </a:p>
            </p:txBody>
          </p:sp>
          <p:sp>
            <p:nvSpPr>
              <p:cNvPr id="59104" name="Freeform 2049"/>
              <p:cNvSpPr>
                <a:spLocks/>
              </p:cNvSpPr>
              <p:nvPr/>
            </p:nvSpPr>
            <p:spPr bwMode="auto">
              <a:xfrm>
                <a:off x="628" y="3508"/>
                <a:ext cx="87" cy="18"/>
              </a:xfrm>
              <a:custGeom>
                <a:avLst/>
                <a:gdLst>
                  <a:gd name="T0" fmla="*/ 86 w 87"/>
                  <a:gd name="T1" fmla="*/ 1 h 18"/>
                  <a:gd name="T2" fmla="*/ 81 w 87"/>
                  <a:gd name="T3" fmla="*/ 0 h 18"/>
                  <a:gd name="T4" fmla="*/ 77 w 87"/>
                  <a:gd name="T5" fmla="*/ 0 h 18"/>
                  <a:gd name="T6" fmla="*/ 72 w 87"/>
                  <a:gd name="T7" fmla="*/ 1 h 18"/>
                  <a:gd name="T8" fmla="*/ 66 w 87"/>
                  <a:gd name="T9" fmla="*/ 1 h 18"/>
                  <a:gd name="T10" fmla="*/ 61 w 87"/>
                  <a:gd name="T11" fmla="*/ 3 h 18"/>
                  <a:gd name="T12" fmla="*/ 55 w 87"/>
                  <a:gd name="T13" fmla="*/ 4 h 18"/>
                  <a:gd name="T14" fmla="*/ 51 w 87"/>
                  <a:gd name="T15" fmla="*/ 6 h 18"/>
                  <a:gd name="T16" fmla="*/ 46 w 87"/>
                  <a:gd name="T17" fmla="*/ 8 h 18"/>
                  <a:gd name="T18" fmla="*/ 40 w 87"/>
                  <a:gd name="T19" fmla="*/ 9 h 18"/>
                  <a:gd name="T20" fmla="*/ 36 w 87"/>
                  <a:gd name="T21" fmla="*/ 11 h 18"/>
                  <a:gd name="T22" fmla="*/ 32 w 87"/>
                  <a:gd name="T23" fmla="*/ 12 h 18"/>
                  <a:gd name="T24" fmla="*/ 26 w 87"/>
                  <a:gd name="T25" fmla="*/ 14 h 18"/>
                  <a:gd name="T26" fmla="*/ 22 w 87"/>
                  <a:gd name="T27" fmla="*/ 17 h 18"/>
                  <a:gd name="T28" fmla="*/ 17 w 87"/>
                  <a:gd name="T29" fmla="*/ 17 h 18"/>
                  <a:gd name="T30" fmla="*/ 13 w 87"/>
                  <a:gd name="T31" fmla="*/ 14 h 18"/>
                  <a:gd name="T32" fmla="*/ 8 w 87"/>
                  <a:gd name="T33" fmla="*/ 14 h 18"/>
                  <a:gd name="T34" fmla="*/ 4 w 87"/>
                  <a:gd name="T35" fmla="*/ 11 h 18"/>
                  <a:gd name="T36" fmla="*/ 0 w 87"/>
                  <a:gd name="T37" fmla="*/ 8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7"/>
                  <a:gd name="T58" fmla="*/ 0 h 18"/>
                  <a:gd name="T59" fmla="*/ 87 w 87"/>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7" h="18">
                    <a:moveTo>
                      <a:pt x="86" y="1"/>
                    </a:moveTo>
                    <a:lnTo>
                      <a:pt x="81" y="0"/>
                    </a:lnTo>
                    <a:lnTo>
                      <a:pt x="77" y="0"/>
                    </a:lnTo>
                    <a:lnTo>
                      <a:pt x="72" y="1"/>
                    </a:lnTo>
                    <a:lnTo>
                      <a:pt x="66" y="1"/>
                    </a:lnTo>
                    <a:lnTo>
                      <a:pt x="61" y="3"/>
                    </a:lnTo>
                    <a:lnTo>
                      <a:pt x="55" y="4"/>
                    </a:lnTo>
                    <a:lnTo>
                      <a:pt x="51" y="6"/>
                    </a:lnTo>
                    <a:lnTo>
                      <a:pt x="46" y="8"/>
                    </a:lnTo>
                    <a:lnTo>
                      <a:pt x="40" y="9"/>
                    </a:lnTo>
                    <a:lnTo>
                      <a:pt x="36" y="11"/>
                    </a:lnTo>
                    <a:lnTo>
                      <a:pt x="32" y="12"/>
                    </a:lnTo>
                    <a:lnTo>
                      <a:pt x="26" y="14"/>
                    </a:lnTo>
                    <a:lnTo>
                      <a:pt x="22" y="17"/>
                    </a:lnTo>
                    <a:lnTo>
                      <a:pt x="17" y="17"/>
                    </a:lnTo>
                    <a:lnTo>
                      <a:pt x="13" y="14"/>
                    </a:lnTo>
                    <a:lnTo>
                      <a:pt x="8" y="14"/>
                    </a:lnTo>
                    <a:lnTo>
                      <a:pt x="4" y="11"/>
                    </a:lnTo>
                    <a:lnTo>
                      <a:pt x="0" y="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05" name="Freeform 2050"/>
              <p:cNvSpPr>
                <a:spLocks/>
              </p:cNvSpPr>
              <p:nvPr/>
            </p:nvSpPr>
            <p:spPr bwMode="auto">
              <a:xfrm>
                <a:off x="623" y="3519"/>
                <a:ext cx="92" cy="18"/>
              </a:xfrm>
              <a:custGeom>
                <a:avLst/>
                <a:gdLst>
                  <a:gd name="T0" fmla="*/ 91 w 92"/>
                  <a:gd name="T1" fmla="*/ 3 h 18"/>
                  <a:gd name="T2" fmla="*/ 82 w 92"/>
                  <a:gd name="T3" fmla="*/ 3 h 18"/>
                  <a:gd name="T4" fmla="*/ 78 w 92"/>
                  <a:gd name="T5" fmla="*/ 3 h 18"/>
                  <a:gd name="T6" fmla="*/ 72 w 92"/>
                  <a:gd name="T7" fmla="*/ 3 h 18"/>
                  <a:gd name="T8" fmla="*/ 66 w 92"/>
                  <a:gd name="T9" fmla="*/ 3 h 18"/>
                  <a:gd name="T10" fmla="*/ 60 w 92"/>
                  <a:gd name="T11" fmla="*/ 3 h 18"/>
                  <a:gd name="T12" fmla="*/ 57 w 92"/>
                  <a:gd name="T13" fmla="*/ 2 h 18"/>
                  <a:gd name="T14" fmla="*/ 54 w 92"/>
                  <a:gd name="T15" fmla="*/ 2 h 18"/>
                  <a:gd name="T16" fmla="*/ 50 w 92"/>
                  <a:gd name="T17" fmla="*/ 1 h 18"/>
                  <a:gd name="T18" fmla="*/ 45 w 92"/>
                  <a:gd name="T19" fmla="*/ 4 h 18"/>
                  <a:gd name="T20" fmla="*/ 35 w 92"/>
                  <a:gd name="T21" fmla="*/ 13 h 18"/>
                  <a:gd name="T22" fmla="*/ 31 w 92"/>
                  <a:gd name="T23" fmla="*/ 15 h 18"/>
                  <a:gd name="T24" fmla="*/ 27 w 92"/>
                  <a:gd name="T25" fmla="*/ 17 h 18"/>
                  <a:gd name="T26" fmla="*/ 23 w 92"/>
                  <a:gd name="T27" fmla="*/ 17 h 18"/>
                  <a:gd name="T28" fmla="*/ 19 w 92"/>
                  <a:gd name="T29" fmla="*/ 17 h 18"/>
                  <a:gd name="T30" fmla="*/ 15 w 92"/>
                  <a:gd name="T31" fmla="*/ 15 h 18"/>
                  <a:gd name="T32" fmla="*/ 11 w 92"/>
                  <a:gd name="T33" fmla="*/ 14 h 18"/>
                  <a:gd name="T34" fmla="*/ 7 w 92"/>
                  <a:gd name="T35" fmla="*/ 12 h 18"/>
                  <a:gd name="T36" fmla="*/ 3 w 92"/>
                  <a:gd name="T37" fmla="*/ 11 h 18"/>
                  <a:gd name="T38" fmla="*/ 1 w 92"/>
                  <a:gd name="T39" fmla="*/ 9 h 18"/>
                  <a:gd name="T40" fmla="*/ 0 w 92"/>
                  <a:gd name="T41" fmla="*/ 7 h 18"/>
                  <a:gd name="T42" fmla="*/ 0 w 92"/>
                  <a:gd name="T43" fmla="*/ 4 h 18"/>
                  <a:gd name="T44" fmla="*/ 1 w 92"/>
                  <a:gd name="T45" fmla="*/ 3 h 18"/>
                  <a:gd name="T46" fmla="*/ 2 w 92"/>
                  <a:gd name="T47" fmla="*/ 1 h 18"/>
                  <a:gd name="T48" fmla="*/ 2 w 92"/>
                  <a:gd name="T49" fmla="*/ 0 h 1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2"/>
                  <a:gd name="T76" fmla="*/ 0 h 18"/>
                  <a:gd name="T77" fmla="*/ 92 w 92"/>
                  <a:gd name="T78" fmla="*/ 18 h 1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2" h="18">
                    <a:moveTo>
                      <a:pt x="91" y="3"/>
                    </a:moveTo>
                    <a:lnTo>
                      <a:pt x="82" y="3"/>
                    </a:lnTo>
                    <a:lnTo>
                      <a:pt x="78" y="3"/>
                    </a:lnTo>
                    <a:lnTo>
                      <a:pt x="72" y="3"/>
                    </a:lnTo>
                    <a:lnTo>
                      <a:pt x="66" y="3"/>
                    </a:lnTo>
                    <a:lnTo>
                      <a:pt x="60" y="3"/>
                    </a:lnTo>
                    <a:lnTo>
                      <a:pt x="57" y="2"/>
                    </a:lnTo>
                    <a:lnTo>
                      <a:pt x="54" y="2"/>
                    </a:lnTo>
                    <a:lnTo>
                      <a:pt x="50" y="1"/>
                    </a:lnTo>
                    <a:lnTo>
                      <a:pt x="45" y="4"/>
                    </a:lnTo>
                    <a:lnTo>
                      <a:pt x="35" y="13"/>
                    </a:lnTo>
                    <a:lnTo>
                      <a:pt x="31" y="15"/>
                    </a:lnTo>
                    <a:lnTo>
                      <a:pt x="27" y="17"/>
                    </a:lnTo>
                    <a:lnTo>
                      <a:pt x="23" y="17"/>
                    </a:lnTo>
                    <a:lnTo>
                      <a:pt x="19" y="17"/>
                    </a:lnTo>
                    <a:lnTo>
                      <a:pt x="15" y="15"/>
                    </a:lnTo>
                    <a:lnTo>
                      <a:pt x="11" y="14"/>
                    </a:lnTo>
                    <a:lnTo>
                      <a:pt x="7" y="12"/>
                    </a:lnTo>
                    <a:lnTo>
                      <a:pt x="3" y="11"/>
                    </a:lnTo>
                    <a:lnTo>
                      <a:pt x="1" y="9"/>
                    </a:lnTo>
                    <a:lnTo>
                      <a:pt x="0" y="7"/>
                    </a:lnTo>
                    <a:lnTo>
                      <a:pt x="0" y="4"/>
                    </a:lnTo>
                    <a:lnTo>
                      <a:pt x="1" y="3"/>
                    </a:lnTo>
                    <a:lnTo>
                      <a:pt x="2" y="1"/>
                    </a:lnTo>
                    <a:lnTo>
                      <a:pt x="2"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06" name="Freeform 2051"/>
              <p:cNvSpPr>
                <a:spLocks/>
              </p:cNvSpPr>
              <p:nvPr/>
            </p:nvSpPr>
            <p:spPr bwMode="auto">
              <a:xfrm>
                <a:off x="702" y="3534"/>
                <a:ext cx="19" cy="19"/>
              </a:xfrm>
              <a:custGeom>
                <a:avLst/>
                <a:gdLst>
                  <a:gd name="T0" fmla="*/ 18 w 19"/>
                  <a:gd name="T1" fmla="*/ 0 h 19"/>
                  <a:gd name="T2" fmla="*/ 18 w 19"/>
                  <a:gd name="T3" fmla="*/ 5 h 19"/>
                  <a:gd name="T4" fmla="*/ 10 w 19"/>
                  <a:gd name="T5" fmla="*/ 11 h 19"/>
                  <a:gd name="T6" fmla="*/ 0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18" y="0"/>
                    </a:moveTo>
                    <a:lnTo>
                      <a:pt x="18" y="5"/>
                    </a:lnTo>
                    <a:lnTo>
                      <a:pt x="10" y="11"/>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07" name="Freeform 2052"/>
              <p:cNvSpPr>
                <a:spLocks/>
              </p:cNvSpPr>
              <p:nvPr/>
            </p:nvSpPr>
            <p:spPr bwMode="auto">
              <a:xfrm>
                <a:off x="698" y="3542"/>
                <a:ext cx="19" cy="19"/>
              </a:xfrm>
              <a:custGeom>
                <a:avLst/>
                <a:gdLst>
                  <a:gd name="T0" fmla="*/ 18 w 19"/>
                  <a:gd name="T1" fmla="*/ 0 h 19"/>
                  <a:gd name="T2" fmla="*/ 14 w 19"/>
                  <a:gd name="T3" fmla="*/ 0 h 19"/>
                  <a:gd name="T4" fmla="*/ 10 w 19"/>
                  <a:gd name="T5" fmla="*/ 2 h 19"/>
                  <a:gd name="T6" fmla="*/ 4 w 19"/>
                  <a:gd name="T7" fmla="*/ 4 h 19"/>
                  <a:gd name="T8" fmla="*/ 1 w 19"/>
                  <a:gd name="T9" fmla="*/ 11 h 19"/>
                  <a:gd name="T10" fmla="*/ 0 w 19"/>
                  <a:gd name="T11" fmla="*/ 18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18" y="0"/>
                    </a:moveTo>
                    <a:lnTo>
                      <a:pt x="14" y="0"/>
                    </a:lnTo>
                    <a:lnTo>
                      <a:pt x="10" y="2"/>
                    </a:lnTo>
                    <a:lnTo>
                      <a:pt x="4" y="4"/>
                    </a:lnTo>
                    <a:lnTo>
                      <a:pt x="1" y="11"/>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08" name="Freeform 2053"/>
              <p:cNvSpPr>
                <a:spLocks/>
              </p:cNvSpPr>
              <p:nvPr/>
            </p:nvSpPr>
            <p:spPr bwMode="auto">
              <a:xfrm>
                <a:off x="697" y="3548"/>
                <a:ext cx="27" cy="34"/>
              </a:xfrm>
              <a:custGeom>
                <a:avLst/>
                <a:gdLst>
                  <a:gd name="T0" fmla="*/ 1 w 27"/>
                  <a:gd name="T1" fmla="*/ 3 h 34"/>
                  <a:gd name="T2" fmla="*/ 0 w 27"/>
                  <a:gd name="T3" fmla="*/ 4 h 34"/>
                  <a:gd name="T4" fmla="*/ 0 w 27"/>
                  <a:gd name="T5" fmla="*/ 5 h 34"/>
                  <a:gd name="T6" fmla="*/ 2 w 27"/>
                  <a:gd name="T7" fmla="*/ 6 h 34"/>
                  <a:gd name="T8" fmla="*/ 4 w 27"/>
                  <a:gd name="T9" fmla="*/ 4 h 34"/>
                  <a:gd name="T10" fmla="*/ 5 w 27"/>
                  <a:gd name="T11" fmla="*/ 2 h 34"/>
                  <a:gd name="T12" fmla="*/ 7 w 27"/>
                  <a:gd name="T13" fmla="*/ 0 h 34"/>
                  <a:gd name="T14" fmla="*/ 13 w 27"/>
                  <a:gd name="T15" fmla="*/ 0 h 34"/>
                  <a:gd name="T16" fmla="*/ 15 w 27"/>
                  <a:gd name="T17" fmla="*/ 3 h 34"/>
                  <a:gd name="T18" fmla="*/ 17 w 27"/>
                  <a:gd name="T19" fmla="*/ 5 h 34"/>
                  <a:gd name="T20" fmla="*/ 24 w 27"/>
                  <a:gd name="T21" fmla="*/ 5 h 34"/>
                  <a:gd name="T22" fmla="*/ 15 w 27"/>
                  <a:gd name="T23" fmla="*/ 5 h 34"/>
                  <a:gd name="T24" fmla="*/ 13 w 27"/>
                  <a:gd name="T25" fmla="*/ 6 h 34"/>
                  <a:gd name="T26" fmla="*/ 6 w 27"/>
                  <a:gd name="T27" fmla="*/ 12 h 34"/>
                  <a:gd name="T28" fmla="*/ 5 w 27"/>
                  <a:gd name="T29" fmla="*/ 18 h 34"/>
                  <a:gd name="T30" fmla="*/ 6 w 27"/>
                  <a:gd name="T31" fmla="*/ 19 h 34"/>
                  <a:gd name="T32" fmla="*/ 8 w 27"/>
                  <a:gd name="T33" fmla="*/ 19 h 34"/>
                  <a:gd name="T34" fmla="*/ 10 w 27"/>
                  <a:gd name="T35" fmla="*/ 16 h 34"/>
                  <a:gd name="T36" fmla="*/ 11 w 27"/>
                  <a:gd name="T37" fmla="*/ 13 h 34"/>
                  <a:gd name="T38" fmla="*/ 15 w 27"/>
                  <a:gd name="T39" fmla="*/ 13 h 34"/>
                  <a:gd name="T40" fmla="*/ 16 w 27"/>
                  <a:gd name="T41" fmla="*/ 12 h 34"/>
                  <a:gd name="T42" fmla="*/ 18 w 27"/>
                  <a:gd name="T43" fmla="*/ 9 h 34"/>
                  <a:gd name="T44" fmla="*/ 21 w 27"/>
                  <a:gd name="T45" fmla="*/ 11 h 34"/>
                  <a:gd name="T46" fmla="*/ 26 w 27"/>
                  <a:gd name="T47" fmla="*/ 11 h 34"/>
                  <a:gd name="T48" fmla="*/ 16 w 27"/>
                  <a:gd name="T49" fmla="*/ 15 h 34"/>
                  <a:gd name="T50" fmla="*/ 7 w 27"/>
                  <a:gd name="T51" fmla="*/ 20 h 34"/>
                  <a:gd name="T52" fmla="*/ 9 w 27"/>
                  <a:gd name="T53" fmla="*/ 23 h 34"/>
                  <a:gd name="T54" fmla="*/ 13 w 27"/>
                  <a:gd name="T55" fmla="*/ 22 h 34"/>
                  <a:gd name="T56" fmla="*/ 16 w 27"/>
                  <a:gd name="T57" fmla="*/ 19 h 34"/>
                  <a:gd name="T58" fmla="*/ 19 w 27"/>
                  <a:gd name="T59" fmla="*/ 18 h 34"/>
                  <a:gd name="T60" fmla="*/ 21 w 27"/>
                  <a:gd name="T61" fmla="*/ 18 h 34"/>
                  <a:gd name="T62" fmla="*/ 22 w 27"/>
                  <a:gd name="T63" fmla="*/ 16 h 34"/>
                  <a:gd name="T64" fmla="*/ 22 w 27"/>
                  <a:gd name="T65" fmla="*/ 20 h 34"/>
                  <a:gd name="T66" fmla="*/ 23 w 27"/>
                  <a:gd name="T67" fmla="*/ 22 h 34"/>
                  <a:gd name="T68" fmla="*/ 23 w 27"/>
                  <a:gd name="T69" fmla="*/ 24 h 34"/>
                  <a:gd name="T70" fmla="*/ 23 w 27"/>
                  <a:gd name="T71" fmla="*/ 26 h 34"/>
                  <a:gd name="T72" fmla="*/ 22 w 27"/>
                  <a:gd name="T73" fmla="*/ 29 h 34"/>
                  <a:gd name="T74" fmla="*/ 21 w 27"/>
                  <a:gd name="T75" fmla="*/ 31 h 34"/>
                  <a:gd name="T76" fmla="*/ 19 w 27"/>
                  <a:gd name="T77" fmla="*/ 33 h 3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
                  <a:gd name="T118" fmla="*/ 0 h 34"/>
                  <a:gd name="T119" fmla="*/ 27 w 27"/>
                  <a:gd name="T120" fmla="*/ 34 h 3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 h="34">
                    <a:moveTo>
                      <a:pt x="1" y="3"/>
                    </a:moveTo>
                    <a:lnTo>
                      <a:pt x="0" y="4"/>
                    </a:lnTo>
                    <a:lnTo>
                      <a:pt x="0" y="5"/>
                    </a:lnTo>
                    <a:lnTo>
                      <a:pt x="2" y="6"/>
                    </a:lnTo>
                    <a:lnTo>
                      <a:pt x="4" y="4"/>
                    </a:lnTo>
                    <a:lnTo>
                      <a:pt x="5" y="2"/>
                    </a:lnTo>
                    <a:lnTo>
                      <a:pt x="7" y="0"/>
                    </a:lnTo>
                    <a:lnTo>
                      <a:pt x="13" y="0"/>
                    </a:lnTo>
                    <a:lnTo>
                      <a:pt x="15" y="3"/>
                    </a:lnTo>
                    <a:lnTo>
                      <a:pt x="17" y="5"/>
                    </a:lnTo>
                    <a:lnTo>
                      <a:pt x="24" y="5"/>
                    </a:lnTo>
                    <a:lnTo>
                      <a:pt x="15" y="5"/>
                    </a:lnTo>
                    <a:lnTo>
                      <a:pt x="13" y="6"/>
                    </a:lnTo>
                    <a:lnTo>
                      <a:pt x="6" y="12"/>
                    </a:lnTo>
                    <a:lnTo>
                      <a:pt x="5" y="18"/>
                    </a:lnTo>
                    <a:lnTo>
                      <a:pt x="6" y="19"/>
                    </a:lnTo>
                    <a:lnTo>
                      <a:pt x="8" y="19"/>
                    </a:lnTo>
                    <a:lnTo>
                      <a:pt x="10" y="16"/>
                    </a:lnTo>
                    <a:lnTo>
                      <a:pt x="11" y="13"/>
                    </a:lnTo>
                    <a:lnTo>
                      <a:pt x="15" y="13"/>
                    </a:lnTo>
                    <a:lnTo>
                      <a:pt x="16" y="12"/>
                    </a:lnTo>
                    <a:lnTo>
                      <a:pt x="18" y="9"/>
                    </a:lnTo>
                    <a:lnTo>
                      <a:pt x="21" y="11"/>
                    </a:lnTo>
                    <a:lnTo>
                      <a:pt x="26" y="11"/>
                    </a:lnTo>
                    <a:lnTo>
                      <a:pt x="16" y="15"/>
                    </a:lnTo>
                    <a:lnTo>
                      <a:pt x="7" y="20"/>
                    </a:lnTo>
                    <a:lnTo>
                      <a:pt x="9" y="23"/>
                    </a:lnTo>
                    <a:lnTo>
                      <a:pt x="13" y="22"/>
                    </a:lnTo>
                    <a:lnTo>
                      <a:pt x="16" y="19"/>
                    </a:lnTo>
                    <a:lnTo>
                      <a:pt x="19" y="18"/>
                    </a:lnTo>
                    <a:lnTo>
                      <a:pt x="21" y="18"/>
                    </a:lnTo>
                    <a:lnTo>
                      <a:pt x="22" y="16"/>
                    </a:lnTo>
                    <a:lnTo>
                      <a:pt x="22" y="20"/>
                    </a:lnTo>
                    <a:lnTo>
                      <a:pt x="23" y="22"/>
                    </a:lnTo>
                    <a:lnTo>
                      <a:pt x="23" y="24"/>
                    </a:lnTo>
                    <a:lnTo>
                      <a:pt x="23" y="26"/>
                    </a:lnTo>
                    <a:lnTo>
                      <a:pt x="22" y="29"/>
                    </a:lnTo>
                    <a:lnTo>
                      <a:pt x="21" y="31"/>
                    </a:lnTo>
                    <a:lnTo>
                      <a:pt x="19" y="33"/>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09" name="Freeform 2054"/>
              <p:cNvSpPr>
                <a:spLocks/>
              </p:cNvSpPr>
              <p:nvPr/>
            </p:nvSpPr>
            <p:spPr bwMode="auto">
              <a:xfrm>
                <a:off x="720" y="3578"/>
                <a:ext cx="18" cy="18"/>
              </a:xfrm>
              <a:custGeom>
                <a:avLst/>
                <a:gdLst>
                  <a:gd name="T0" fmla="*/ 0 w 18"/>
                  <a:gd name="T1" fmla="*/ 0 h 18"/>
                  <a:gd name="T2" fmla="*/ 1 w 18"/>
                  <a:gd name="T3" fmla="*/ 4 h 18"/>
                  <a:gd name="T4" fmla="*/ 3 w 18"/>
                  <a:gd name="T5" fmla="*/ 6 h 18"/>
                  <a:gd name="T6" fmla="*/ 7 w 18"/>
                  <a:gd name="T7" fmla="*/ 9 h 18"/>
                  <a:gd name="T8" fmla="*/ 10 w 18"/>
                  <a:gd name="T9" fmla="*/ 11 h 18"/>
                  <a:gd name="T10" fmla="*/ 17 w 18"/>
                  <a:gd name="T11" fmla="*/ 11 h 18"/>
                  <a:gd name="T12" fmla="*/ 17 w 18"/>
                  <a:gd name="T13" fmla="*/ 14 h 18"/>
                  <a:gd name="T14" fmla="*/ 14 w 18"/>
                  <a:gd name="T15" fmla="*/ 17 h 18"/>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8"/>
                  <a:gd name="T26" fmla="*/ 18 w 18"/>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8">
                    <a:moveTo>
                      <a:pt x="0" y="0"/>
                    </a:moveTo>
                    <a:lnTo>
                      <a:pt x="1" y="4"/>
                    </a:lnTo>
                    <a:lnTo>
                      <a:pt x="3" y="6"/>
                    </a:lnTo>
                    <a:lnTo>
                      <a:pt x="7" y="9"/>
                    </a:lnTo>
                    <a:lnTo>
                      <a:pt x="10" y="11"/>
                    </a:lnTo>
                    <a:lnTo>
                      <a:pt x="17" y="11"/>
                    </a:lnTo>
                    <a:lnTo>
                      <a:pt x="17" y="14"/>
                    </a:lnTo>
                    <a:lnTo>
                      <a:pt x="14"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10" name="Freeform 2055"/>
              <p:cNvSpPr>
                <a:spLocks/>
              </p:cNvSpPr>
              <p:nvPr/>
            </p:nvSpPr>
            <p:spPr bwMode="auto">
              <a:xfrm>
                <a:off x="720" y="3580"/>
                <a:ext cx="25" cy="18"/>
              </a:xfrm>
              <a:custGeom>
                <a:avLst/>
                <a:gdLst>
                  <a:gd name="T0" fmla="*/ 24 w 25"/>
                  <a:gd name="T1" fmla="*/ 6 h 18"/>
                  <a:gd name="T2" fmla="*/ 19 w 25"/>
                  <a:gd name="T3" fmla="*/ 10 h 18"/>
                  <a:gd name="T4" fmla="*/ 16 w 25"/>
                  <a:gd name="T5" fmla="*/ 13 h 18"/>
                  <a:gd name="T6" fmla="*/ 11 w 25"/>
                  <a:gd name="T7" fmla="*/ 14 h 18"/>
                  <a:gd name="T8" fmla="*/ 5 w 25"/>
                  <a:gd name="T9" fmla="*/ 17 h 18"/>
                  <a:gd name="T10" fmla="*/ 3 w 25"/>
                  <a:gd name="T11" fmla="*/ 17 h 18"/>
                  <a:gd name="T12" fmla="*/ 0 w 25"/>
                  <a:gd name="T13" fmla="*/ 14 h 18"/>
                  <a:gd name="T14" fmla="*/ 0 w 25"/>
                  <a:gd name="T15" fmla="*/ 10 h 18"/>
                  <a:gd name="T16" fmla="*/ 2 w 25"/>
                  <a:gd name="T17" fmla="*/ 12 h 18"/>
                  <a:gd name="T18" fmla="*/ 6 w 25"/>
                  <a:gd name="T19" fmla="*/ 12 h 18"/>
                  <a:gd name="T20" fmla="*/ 12 w 25"/>
                  <a:gd name="T21" fmla="*/ 10 h 18"/>
                  <a:gd name="T22" fmla="*/ 15 w 25"/>
                  <a:gd name="T23" fmla="*/ 8 h 18"/>
                  <a:gd name="T24" fmla="*/ 17 w 25"/>
                  <a:gd name="T25" fmla="*/ 6 h 18"/>
                  <a:gd name="T26" fmla="*/ 19 w 25"/>
                  <a:gd name="T27" fmla="*/ 4 h 18"/>
                  <a:gd name="T28" fmla="*/ 22 w 25"/>
                  <a:gd name="T29" fmla="*/ 0 h 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
                  <a:gd name="T46" fmla="*/ 0 h 18"/>
                  <a:gd name="T47" fmla="*/ 25 w 25"/>
                  <a:gd name="T48" fmla="*/ 18 h 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 h="18">
                    <a:moveTo>
                      <a:pt x="24" y="6"/>
                    </a:moveTo>
                    <a:lnTo>
                      <a:pt x="19" y="10"/>
                    </a:lnTo>
                    <a:lnTo>
                      <a:pt x="16" y="13"/>
                    </a:lnTo>
                    <a:lnTo>
                      <a:pt x="11" y="14"/>
                    </a:lnTo>
                    <a:lnTo>
                      <a:pt x="5" y="17"/>
                    </a:lnTo>
                    <a:lnTo>
                      <a:pt x="3" y="17"/>
                    </a:lnTo>
                    <a:lnTo>
                      <a:pt x="0" y="14"/>
                    </a:lnTo>
                    <a:lnTo>
                      <a:pt x="0" y="10"/>
                    </a:lnTo>
                    <a:lnTo>
                      <a:pt x="2" y="12"/>
                    </a:lnTo>
                    <a:lnTo>
                      <a:pt x="6" y="12"/>
                    </a:lnTo>
                    <a:lnTo>
                      <a:pt x="12" y="10"/>
                    </a:lnTo>
                    <a:lnTo>
                      <a:pt x="15" y="8"/>
                    </a:lnTo>
                    <a:lnTo>
                      <a:pt x="17" y="6"/>
                    </a:lnTo>
                    <a:lnTo>
                      <a:pt x="19" y="4"/>
                    </a:lnTo>
                    <a:lnTo>
                      <a:pt x="22"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11" name="Freeform 2056"/>
              <p:cNvSpPr>
                <a:spLocks/>
              </p:cNvSpPr>
              <p:nvPr/>
            </p:nvSpPr>
            <p:spPr bwMode="auto">
              <a:xfrm>
                <a:off x="720" y="3578"/>
                <a:ext cx="23" cy="18"/>
              </a:xfrm>
              <a:custGeom>
                <a:avLst/>
                <a:gdLst>
                  <a:gd name="T0" fmla="*/ 22 w 23"/>
                  <a:gd name="T1" fmla="*/ 0 h 18"/>
                  <a:gd name="T2" fmla="*/ 17 w 23"/>
                  <a:gd name="T3" fmla="*/ 6 h 18"/>
                  <a:gd name="T4" fmla="*/ 16 w 23"/>
                  <a:gd name="T5" fmla="*/ 8 h 18"/>
                  <a:gd name="T6" fmla="*/ 14 w 23"/>
                  <a:gd name="T7" fmla="*/ 11 h 18"/>
                  <a:gd name="T8" fmla="*/ 12 w 23"/>
                  <a:gd name="T9" fmla="*/ 12 h 18"/>
                  <a:gd name="T10" fmla="*/ 9 w 23"/>
                  <a:gd name="T11" fmla="*/ 14 h 18"/>
                  <a:gd name="T12" fmla="*/ 5 w 23"/>
                  <a:gd name="T13" fmla="*/ 17 h 18"/>
                  <a:gd name="T14" fmla="*/ 0 w 23"/>
                  <a:gd name="T15" fmla="*/ 17 h 18"/>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8"/>
                  <a:gd name="T26" fmla="*/ 23 w 23"/>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8">
                    <a:moveTo>
                      <a:pt x="22" y="0"/>
                    </a:moveTo>
                    <a:lnTo>
                      <a:pt x="17" y="6"/>
                    </a:lnTo>
                    <a:lnTo>
                      <a:pt x="16" y="8"/>
                    </a:lnTo>
                    <a:lnTo>
                      <a:pt x="14" y="11"/>
                    </a:lnTo>
                    <a:lnTo>
                      <a:pt x="12" y="12"/>
                    </a:lnTo>
                    <a:lnTo>
                      <a:pt x="9" y="14"/>
                    </a:lnTo>
                    <a:lnTo>
                      <a:pt x="5" y="17"/>
                    </a:lnTo>
                    <a:lnTo>
                      <a:pt x="0"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12" name="Freeform 2057"/>
              <p:cNvSpPr>
                <a:spLocks/>
              </p:cNvSpPr>
              <p:nvPr/>
            </p:nvSpPr>
            <p:spPr bwMode="auto">
              <a:xfrm>
                <a:off x="742" y="3588"/>
                <a:ext cx="19" cy="22"/>
              </a:xfrm>
              <a:custGeom>
                <a:avLst/>
                <a:gdLst>
                  <a:gd name="T0" fmla="*/ 0 w 19"/>
                  <a:gd name="T1" fmla="*/ 0 h 22"/>
                  <a:gd name="T2" fmla="*/ 3 w 19"/>
                  <a:gd name="T3" fmla="*/ 2 h 22"/>
                  <a:gd name="T4" fmla="*/ 5 w 19"/>
                  <a:gd name="T5" fmla="*/ 6 h 22"/>
                  <a:gd name="T6" fmla="*/ 6 w 19"/>
                  <a:gd name="T7" fmla="*/ 8 h 22"/>
                  <a:gd name="T8" fmla="*/ 6 w 19"/>
                  <a:gd name="T9" fmla="*/ 12 h 22"/>
                  <a:gd name="T10" fmla="*/ 6 w 19"/>
                  <a:gd name="T11" fmla="*/ 16 h 22"/>
                  <a:gd name="T12" fmla="*/ 7 w 19"/>
                  <a:gd name="T13" fmla="*/ 17 h 22"/>
                  <a:gd name="T14" fmla="*/ 10 w 19"/>
                  <a:gd name="T15" fmla="*/ 19 h 22"/>
                  <a:gd name="T16" fmla="*/ 13 w 19"/>
                  <a:gd name="T17" fmla="*/ 21 h 22"/>
                  <a:gd name="T18" fmla="*/ 15 w 19"/>
                  <a:gd name="T19" fmla="*/ 21 h 22"/>
                  <a:gd name="T20" fmla="*/ 18 w 19"/>
                  <a:gd name="T21" fmla="*/ 18 h 22"/>
                  <a:gd name="T22" fmla="*/ 18 w 19"/>
                  <a:gd name="T23" fmla="*/ 16 h 22"/>
                  <a:gd name="T24" fmla="*/ 15 w 19"/>
                  <a:gd name="T25" fmla="*/ 13 h 22"/>
                  <a:gd name="T26" fmla="*/ 15 w 19"/>
                  <a:gd name="T27" fmla="*/ 11 h 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
                  <a:gd name="T43" fmla="*/ 0 h 22"/>
                  <a:gd name="T44" fmla="*/ 19 w 19"/>
                  <a:gd name="T45" fmla="*/ 22 h 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 h="22">
                    <a:moveTo>
                      <a:pt x="0" y="0"/>
                    </a:moveTo>
                    <a:lnTo>
                      <a:pt x="3" y="2"/>
                    </a:lnTo>
                    <a:lnTo>
                      <a:pt x="5" y="6"/>
                    </a:lnTo>
                    <a:lnTo>
                      <a:pt x="6" y="8"/>
                    </a:lnTo>
                    <a:lnTo>
                      <a:pt x="6" y="12"/>
                    </a:lnTo>
                    <a:lnTo>
                      <a:pt x="6" y="16"/>
                    </a:lnTo>
                    <a:lnTo>
                      <a:pt x="7" y="17"/>
                    </a:lnTo>
                    <a:lnTo>
                      <a:pt x="10" y="19"/>
                    </a:lnTo>
                    <a:lnTo>
                      <a:pt x="13" y="21"/>
                    </a:lnTo>
                    <a:lnTo>
                      <a:pt x="15" y="21"/>
                    </a:lnTo>
                    <a:lnTo>
                      <a:pt x="18" y="18"/>
                    </a:lnTo>
                    <a:lnTo>
                      <a:pt x="18" y="16"/>
                    </a:lnTo>
                    <a:lnTo>
                      <a:pt x="15" y="13"/>
                    </a:lnTo>
                    <a:lnTo>
                      <a:pt x="15" y="11"/>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13" name="Freeform 2058"/>
              <p:cNvSpPr>
                <a:spLocks/>
              </p:cNvSpPr>
              <p:nvPr/>
            </p:nvSpPr>
            <p:spPr bwMode="auto">
              <a:xfrm>
                <a:off x="720" y="3593"/>
                <a:ext cx="29" cy="35"/>
              </a:xfrm>
              <a:custGeom>
                <a:avLst/>
                <a:gdLst>
                  <a:gd name="T0" fmla="*/ 28 w 29"/>
                  <a:gd name="T1" fmla="*/ 9 h 35"/>
                  <a:gd name="T2" fmla="*/ 24 w 29"/>
                  <a:gd name="T3" fmla="*/ 10 h 35"/>
                  <a:gd name="T4" fmla="*/ 20 w 29"/>
                  <a:gd name="T5" fmla="*/ 10 h 35"/>
                  <a:gd name="T6" fmla="*/ 16 w 29"/>
                  <a:gd name="T7" fmla="*/ 7 h 35"/>
                  <a:gd name="T8" fmla="*/ 12 w 29"/>
                  <a:gd name="T9" fmla="*/ 5 h 35"/>
                  <a:gd name="T10" fmla="*/ 9 w 29"/>
                  <a:gd name="T11" fmla="*/ 3 h 35"/>
                  <a:gd name="T12" fmla="*/ 6 w 29"/>
                  <a:gd name="T13" fmla="*/ 2 h 35"/>
                  <a:gd name="T14" fmla="*/ 2 w 29"/>
                  <a:gd name="T15" fmla="*/ 0 h 35"/>
                  <a:gd name="T16" fmla="*/ 1 w 29"/>
                  <a:gd name="T17" fmla="*/ 3 h 35"/>
                  <a:gd name="T18" fmla="*/ 1 w 29"/>
                  <a:gd name="T19" fmla="*/ 5 h 35"/>
                  <a:gd name="T20" fmla="*/ 0 w 29"/>
                  <a:gd name="T21" fmla="*/ 9 h 35"/>
                  <a:gd name="T22" fmla="*/ 1 w 29"/>
                  <a:gd name="T23" fmla="*/ 12 h 35"/>
                  <a:gd name="T24" fmla="*/ 2 w 29"/>
                  <a:gd name="T25" fmla="*/ 17 h 35"/>
                  <a:gd name="T26" fmla="*/ 2 w 29"/>
                  <a:gd name="T27" fmla="*/ 20 h 35"/>
                  <a:gd name="T28" fmla="*/ 3 w 29"/>
                  <a:gd name="T29" fmla="*/ 22 h 35"/>
                  <a:gd name="T30" fmla="*/ 3 w 29"/>
                  <a:gd name="T31" fmla="*/ 27 h 35"/>
                  <a:gd name="T32" fmla="*/ 5 w 29"/>
                  <a:gd name="T33" fmla="*/ 29 h 35"/>
                  <a:gd name="T34" fmla="*/ 6 w 29"/>
                  <a:gd name="T35" fmla="*/ 30 h 35"/>
                  <a:gd name="T36" fmla="*/ 9 w 29"/>
                  <a:gd name="T37" fmla="*/ 32 h 35"/>
                  <a:gd name="T38" fmla="*/ 11 w 29"/>
                  <a:gd name="T39" fmla="*/ 32 h 35"/>
                  <a:gd name="T40" fmla="*/ 16 w 29"/>
                  <a:gd name="T41" fmla="*/ 34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35"/>
                  <a:gd name="T65" fmla="*/ 29 w 29"/>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35">
                    <a:moveTo>
                      <a:pt x="28" y="9"/>
                    </a:moveTo>
                    <a:lnTo>
                      <a:pt x="24" y="10"/>
                    </a:lnTo>
                    <a:lnTo>
                      <a:pt x="20" y="10"/>
                    </a:lnTo>
                    <a:lnTo>
                      <a:pt x="16" y="7"/>
                    </a:lnTo>
                    <a:lnTo>
                      <a:pt x="12" y="5"/>
                    </a:lnTo>
                    <a:lnTo>
                      <a:pt x="9" y="3"/>
                    </a:lnTo>
                    <a:lnTo>
                      <a:pt x="6" y="2"/>
                    </a:lnTo>
                    <a:lnTo>
                      <a:pt x="2" y="0"/>
                    </a:lnTo>
                    <a:lnTo>
                      <a:pt x="1" y="3"/>
                    </a:lnTo>
                    <a:lnTo>
                      <a:pt x="1" y="5"/>
                    </a:lnTo>
                    <a:lnTo>
                      <a:pt x="0" y="9"/>
                    </a:lnTo>
                    <a:lnTo>
                      <a:pt x="1" y="12"/>
                    </a:lnTo>
                    <a:lnTo>
                      <a:pt x="2" y="17"/>
                    </a:lnTo>
                    <a:lnTo>
                      <a:pt x="2" y="20"/>
                    </a:lnTo>
                    <a:lnTo>
                      <a:pt x="3" y="22"/>
                    </a:lnTo>
                    <a:lnTo>
                      <a:pt x="3" y="27"/>
                    </a:lnTo>
                    <a:lnTo>
                      <a:pt x="5" y="29"/>
                    </a:lnTo>
                    <a:lnTo>
                      <a:pt x="6" y="30"/>
                    </a:lnTo>
                    <a:lnTo>
                      <a:pt x="9" y="32"/>
                    </a:lnTo>
                    <a:lnTo>
                      <a:pt x="11" y="32"/>
                    </a:lnTo>
                    <a:lnTo>
                      <a:pt x="16" y="34"/>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14" name="Freeform 2059"/>
              <p:cNvSpPr>
                <a:spLocks/>
              </p:cNvSpPr>
              <p:nvPr/>
            </p:nvSpPr>
            <p:spPr bwMode="auto">
              <a:xfrm>
                <a:off x="720" y="3604"/>
                <a:ext cx="36" cy="19"/>
              </a:xfrm>
              <a:custGeom>
                <a:avLst/>
                <a:gdLst>
                  <a:gd name="T0" fmla="*/ 0 w 36"/>
                  <a:gd name="T1" fmla="*/ 0 h 19"/>
                  <a:gd name="T2" fmla="*/ 3 w 36"/>
                  <a:gd name="T3" fmla="*/ 3 h 19"/>
                  <a:gd name="T4" fmla="*/ 6 w 36"/>
                  <a:gd name="T5" fmla="*/ 4 h 19"/>
                  <a:gd name="T6" fmla="*/ 10 w 36"/>
                  <a:gd name="T7" fmla="*/ 9 h 19"/>
                  <a:gd name="T8" fmla="*/ 12 w 36"/>
                  <a:gd name="T9" fmla="*/ 10 h 19"/>
                  <a:gd name="T10" fmla="*/ 15 w 36"/>
                  <a:gd name="T11" fmla="*/ 12 h 19"/>
                  <a:gd name="T12" fmla="*/ 18 w 36"/>
                  <a:gd name="T13" fmla="*/ 13 h 19"/>
                  <a:gd name="T14" fmla="*/ 22 w 36"/>
                  <a:gd name="T15" fmla="*/ 18 h 19"/>
                  <a:gd name="T16" fmla="*/ 24 w 36"/>
                  <a:gd name="T17" fmla="*/ 18 h 19"/>
                  <a:gd name="T18" fmla="*/ 27 w 36"/>
                  <a:gd name="T19" fmla="*/ 18 h 19"/>
                  <a:gd name="T20" fmla="*/ 30 w 36"/>
                  <a:gd name="T21" fmla="*/ 15 h 19"/>
                  <a:gd name="T22" fmla="*/ 33 w 36"/>
                  <a:gd name="T23" fmla="*/ 12 h 19"/>
                  <a:gd name="T24" fmla="*/ 35 w 36"/>
                  <a:gd name="T25" fmla="*/ 9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19"/>
                  <a:gd name="T41" fmla="*/ 36 w 36"/>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19">
                    <a:moveTo>
                      <a:pt x="0" y="0"/>
                    </a:moveTo>
                    <a:lnTo>
                      <a:pt x="3" y="3"/>
                    </a:lnTo>
                    <a:lnTo>
                      <a:pt x="6" y="4"/>
                    </a:lnTo>
                    <a:lnTo>
                      <a:pt x="10" y="9"/>
                    </a:lnTo>
                    <a:lnTo>
                      <a:pt x="12" y="10"/>
                    </a:lnTo>
                    <a:lnTo>
                      <a:pt x="15" y="12"/>
                    </a:lnTo>
                    <a:lnTo>
                      <a:pt x="18" y="13"/>
                    </a:lnTo>
                    <a:lnTo>
                      <a:pt x="22" y="18"/>
                    </a:lnTo>
                    <a:lnTo>
                      <a:pt x="24" y="18"/>
                    </a:lnTo>
                    <a:lnTo>
                      <a:pt x="27" y="18"/>
                    </a:lnTo>
                    <a:lnTo>
                      <a:pt x="30" y="15"/>
                    </a:lnTo>
                    <a:lnTo>
                      <a:pt x="33" y="12"/>
                    </a:lnTo>
                    <a:lnTo>
                      <a:pt x="35" y="9"/>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15" name="Freeform 2060"/>
              <p:cNvSpPr>
                <a:spLocks/>
              </p:cNvSpPr>
              <p:nvPr/>
            </p:nvSpPr>
            <p:spPr bwMode="auto">
              <a:xfrm>
                <a:off x="763" y="3606"/>
                <a:ext cx="18" cy="20"/>
              </a:xfrm>
              <a:custGeom>
                <a:avLst/>
                <a:gdLst>
                  <a:gd name="T0" fmla="*/ 0 w 18"/>
                  <a:gd name="T1" fmla="*/ 0 h 20"/>
                  <a:gd name="T2" fmla="*/ 7 w 18"/>
                  <a:gd name="T3" fmla="*/ 4 h 20"/>
                  <a:gd name="T4" fmla="*/ 10 w 18"/>
                  <a:gd name="T5" fmla="*/ 9 h 20"/>
                  <a:gd name="T6" fmla="*/ 17 w 18"/>
                  <a:gd name="T7" fmla="*/ 19 h 20"/>
                  <a:gd name="T8" fmla="*/ 0 60000 65536"/>
                  <a:gd name="T9" fmla="*/ 0 60000 65536"/>
                  <a:gd name="T10" fmla="*/ 0 60000 65536"/>
                  <a:gd name="T11" fmla="*/ 0 60000 65536"/>
                  <a:gd name="T12" fmla="*/ 0 w 18"/>
                  <a:gd name="T13" fmla="*/ 0 h 20"/>
                  <a:gd name="T14" fmla="*/ 18 w 18"/>
                  <a:gd name="T15" fmla="*/ 20 h 20"/>
                </a:gdLst>
                <a:ahLst/>
                <a:cxnLst>
                  <a:cxn ang="T8">
                    <a:pos x="T0" y="T1"/>
                  </a:cxn>
                  <a:cxn ang="T9">
                    <a:pos x="T2" y="T3"/>
                  </a:cxn>
                  <a:cxn ang="T10">
                    <a:pos x="T4" y="T5"/>
                  </a:cxn>
                  <a:cxn ang="T11">
                    <a:pos x="T6" y="T7"/>
                  </a:cxn>
                </a:cxnLst>
                <a:rect l="T12" t="T13" r="T14" b="T15"/>
                <a:pathLst>
                  <a:path w="18" h="20">
                    <a:moveTo>
                      <a:pt x="0" y="0"/>
                    </a:moveTo>
                    <a:lnTo>
                      <a:pt x="7" y="4"/>
                    </a:lnTo>
                    <a:lnTo>
                      <a:pt x="10" y="9"/>
                    </a:lnTo>
                    <a:lnTo>
                      <a:pt x="17" y="19"/>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16" name="Freeform 2061"/>
              <p:cNvSpPr>
                <a:spLocks/>
              </p:cNvSpPr>
              <p:nvPr/>
            </p:nvSpPr>
            <p:spPr bwMode="auto">
              <a:xfrm>
                <a:off x="636" y="3536"/>
                <a:ext cx="26" cy="66"/>
              </a:xfrm>
              <a:custGeom>
                <a:avLst/>
                <a:gdLst>
                  <a:gd name="T0" fmla="*/ 2 w 26"/>
                  <a:gd name="T1" fmla="*/ 0 h 66"/>
                  <a:gd name="T2" fmla="*/ 0 w 26"/>
                  <a:gd name="T3" fmla="*/ 3 h 66"/>
                  <a:gd name="T4" fmla="*/ 0 w 26"/>
                  <a:gd name="T5" fmla="*/ 6 h 66"/>
                  <a:gd name="T6" fmla="*/ 1 w 26"/>
                  <a:gd name="T7" fmla="*/ 11 h 66"/>
                  <a:gd name="T8" fmla="*/ 2 w 26"/>
                  <a:gd name="T9" fmla="*/ 17 h 66"/>
                  <a:gd name="T10" fmla="*/ 3 w 26"/>
                  <a:gd name="T11" fmla="*/ 22 h 66"/>
                  <a:gd name="T12" fmla="*/ 5 w 26"/>
                  <a:gd name="T13" fmla="*/ 29 h 66"/>
                  <a:gd name="T14" fmla="*/ 7 w 26"/>
                  <a:gd name="T15" fmla="*/ 35 h 66"/>
                  <a:gd name="T16" fmla="*/ 9 w 26"/>
                  <a:gd name="T17" fmla="*/ 39 h 66"/>
                  <a:gd name="T18" fmla="*/ 11 w 26"/>
                  <a:gd name="T19" fmla="*/ 44 h 66"/>
                  <a:gd name="T20" fmla="*/ 14 w 26"/>
                  <a:gd name="T21" fmla="*/ 48 h 66"/>
                  <a:gd name="T22" fmla="*/ 16 w 26"/>
                  <a:gd name="T23" fmla="*/ 52 h 66"/>
                  <a:gd name="T24" fmla="*/ 19 w 26"/>
                  <a:gd name="T25" fmla="*/ 57 h 66"/>
                  <a:gd name="T26" fmla="*/ 21 w 26"/>
                  <a:gd name="T27" fmla="*/ 61 h 66"/>
                  <a:gd name="T28" fmla="*/ 25 w 26"/>
                  <a:gd name="T29" fmla="*/ 65 h 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
                  <a:gd name="T46" fmla="*/ 0 h 66"/>
                  <a:gd name="T47" fmla="*/ 26 w 26"/>
                  <a:gd name="T48" fmla="*/ 66 h 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 h="66">
                    <a:moveTo>
                      <a:pt x="2" y="0"/>
                    </a:moveTo>
                    <a:lnTo>
                      <a:pt x="0" y="3"/>
                    </a:lnTo>
                    <a:lnTo>
                      <a:pt x="0" y="6"/>
                    </a:lnTo>
                    <a:lnTo>
                      <a:pt x="1" y="11"/>
                    </a:lnTo>
                    <a:lnTo>
                      <a:pt x="2" y="17"/>
                    </a:lnTo>
                    <a:lnTo>
                      <a:pt x="3" y="22"/>
                    </a:lnTo>
                    <a:lnTo>
                      <a:pt x="5" y="29"/>
                    </a:lnTo>
                    <a:lnTo>
                      <a:pt x="7" y="35"/>
                    </a:lnTo>
                    <a:lnTo>
                      <a:pt x="9" y="39"/>
                    </a:lnTo>
                    <a:lnTo>
                      <a:pt x="11" y="44"/>
                    </a:lnTo>
                    <a:lnTo>
                      <a:pt x="14" y="48"/>
                    </a:lnTo>
                    <a:lnTo>
                      <a:pt x="16" y="52"/>
                    </a:lnTo>
                    <a:lnTo>
                      <a:pt x="19" y="57"/>
                    </a:lnTo>
                    <a:lnTo>
                      <a:pt x="21" y="61"/>
                    </a:lnTo>
                    <a:lnTo>
                      <a:pt x="25" y="65"/>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17" name="Freeform 2062"/>
              <p:cNvSpPr>
                <a:spLocks/>
              </p:cNvSpPr>
              <p:nvPr/>
            </p:nvSpPr>
            <p:spPr bwMode="auto">
              <a:xfrm>
                <a:off x="613" y="3534"/>
                <a:ext cx="33" cy="66"/>
              </a:xfrm>
              <a:custGeom>
                <a:avLst/>
                <a:gdLst>
                  <a:gd name="T0" fmla="*/ 27 w 33"/>
                  <a:gd name="T1" fmla="*/ 65 h 66"/>
                  <a:gd name="T2" fmla="*/ 32 w 33"/>
                  <a:gd name="T3" fmla="*/ 59 h 66"/>
                  <a:gd name="T4" fmla="*/ 26 w 33"/>
                  <a:gd name="T5" fmla="*/ 59 h 66"/>
                  <a:gd name="T6" fmla="*/ 11 w 33"/>
                  <a:gd name="T7" fmla="*/ 57 h 66"/>
                  <a:gd name="T8" fmla="*/ 0 w 33"/>
                  <a:gd name="T9" fmla="*/ 56 h 66"/>
                  <a:gd name="T10" fmla="*/ 6 w 33"/>
                  <a:gd name="T11" fmla="*/ 47 h 66"/>
                  <a:gd name="T12" fmla="*/ 9 w 33"/>
                  <a:gd name="T13" fmla="*/ 40 h 66"/>
                  <a:gd name="T14" fmla="*/ 12 w 33"/>
                  <a:gd name="T15" fmla="*/ 34 h 66"/>
                  <a:gd name="T16" fmla="*/ 13 w 33"/>
                  <a:gd name="T17" fmla="*/ 29 h 66"/>
                  <a:gd name="T18" fmla="*/ 16 w 33"/>
                  <a:gd name="T19" fmla="*/ 23 h 66"/>
                  <a:gd name="T20" fmla="*/ 18 w 33"/>
                  <a:gd name="T21" fmla="*/ 17 h 66"/>
                  <a:gd name="T22" fmla="*/ 19 w 33"/>
                  <a:gd name="T23" fmla="*/ 12 h 66"/>
                  <a:gd name="T24" fmla="*/ 21 w 33"/>
                  <a:gd name="T25" fmla="*/ 6 h 66"/>
                  <a:gd name="T26" fmla="*/ 22 w 33"/>
                  <a:gd name="T27" fmla="*/ 3 h 66"/>
                  <a:gd name="T28" fmla="*/ 24 w 33"/>
                  <a:gd name="T29" fmla="*/ 0 h 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66"/>
                  <a:gd name="T47" fmla="*/ 33 w 33"/>
                  <a:gd name="T48" fmla="*/ 66 h 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66">
                    <a:moveTo>
                      <a:pt x="27" y="65"/>
                    </a:moveTo>
                    <a:lnTo>
                      <a:pt x="32" y="59"/>
                    </a:lnTo>
                    <a:lnTo>
                      <a:pt x="26" y="59"/>
                    </a:lnTo>
                    <a:lnTo>
                      <a:pt x="11" y="57"/>
                    </a:lnTo>
                    <a:lnTo>
                      <a:pt x="0" y="56"/>
                    </a:lnTo>
                    <a:lnTo>
                      <a:pt x="6" y="47"/>
                    </a:lnTo>
                    <a:lnTo>
                      <a:pt x="9" y="40"/>
                    </a:lnTo>
                    <a:lnTo>
                      <a:pt x="12" y="34"/>
                    </a:lnTo>
                    <a:lnTo>
                      <a:pt x="13" y="29"/>
                    </a:lnTo>
                    <a:lnTo>
                      <a:pt x="16" y="23"/>
                    </a:lnTo>
                    <a:lnTo>
                      <a:pt x="18" y="17"/>
                    </a:lnTo>
                    <a:lnTo>
                      <a:pt x="19" y="12"/>
                    </a:lnTo>
                    <a:lnTo>
                      <a:pt x="21" y="6"/>
                    </a:lnTo>
                    <a:lnTo>
                      <a:pt x="22" y="3"/>
                    </a:lnTo>
                    <a:lnTo>
                      <a:pt x="24"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18" name="Freeform 2063"/>
              <p:cNvSpPr>
                <a:spLocks/>
              </p:cNvSpPr>
              <p:nvPr/>
            </p:nvSpPr>
            <p:spPr bwMode="auto">
              <a:xfrm>
                <a:off x="646" y="3576"/>
                <a:ext cx="19" cy="18"/>
              </a:xfrm>
              <a:custGeom>
                <a:avLst/>
                <a:gdLst>
                  <a:gd name="T0" fmla="*/ 0 w 19"/>
                  <a:gd name="T1" fmla="*/ 0 h 18"/>
                  <a:gd name="T2" fmla="*/ 4 w 19"/>
                  <a:gd name="T3" fmla="*/ 4 h 18"/>
                  <a:gd name="T4" fmla="*/ 8 w 19"/>
                  <a:gd name="T5" fmla="*/ 6 h 18"/>
                  <a:gd name="T6" fmla="*/ 12 w 19"/>
                  <a:gd name="T7" fmla="*/ 6 h 18"/>
                  <a:gd name="T8" fmla="*/ 18 w 19"/>
                  <a:gd name="T9" fmla="*/ 4 h 18"/>
                  <a:gd name="T10" fmla="*/ 18 w 19"/>
                  <a:gd name="T11" fmla="*/ 11 h 18"/>
                  <a:gd name="T12" fmla="*/ 14 w 19"/>
                  <a:gd name="T13" fmla="*/ 13 h 18"/>
                  <a:gd name="T14" fmla="*/ 11 w 19"/>
                  <a:gd name="T15" fmla="*/ 17 h 18"/>
                  <a:gd name="T16" fmla="*/ 6 w 19"/>
                  <a:gd name="T17" fmla="*/ 17 h 18"/>
                  <a:gd name="T18" fmla="*/ 2 w 19"/>
                  <a:gd name="T19" fmla="*/ 11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8"/>
                  <a:gd name="T32" fmla="*/ 19 w 19"/>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8">
                    <a:moveTo>
                      <a:pt x="0" y="0"/>
                    </a:moveTo>
                    <a:lnTo>
                      <a:pt x="4" y="4"/>
                    </a:lnTo>
                    <a:lnTo>
                      <a:pt x="8" y="6"/>
                    </a:lnTo>
                    <a:lnTo>
                      <a:pt x="12" y="6"/>
                    </a:lnTo>
                    <a:lnTo>
                      <a:pt x="18" y="4"/>
                    </a:lnTo>
                    <a:lnTo>
                      <a:pt x="18" y="11"/>
                    </a:lnTo>
                    <a:lnTo>
                      <a:pt x="14" y="13"/>
                    </a:lnTo>
                    <a:lnTo>
                      <a:pt x="11" y="17"/>
                    </a:lnTo>
                    <a:lnTo>
                      <a:pt x="6" y="17"/>
                    </a:lnTo>
                    <a:lnTo>
                      <a:pt x="2" y="11"/>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19" name="Freeform 2064"/>
              <p:cNvSpPr>
                <a:spLocks/>
              </p:cNvSpPr>
              <p:nvPr/>
            </p:nvSpPr>
            <p:spPr bwMode="auto">
              <a:xfrm>
                <a:off x="659" y="3570"/>
                <a:ext cx="18" cy="56"/>
              </a:xfrm>
              <a:custGeom>
                <a:avLst/>
                <a:gdLst>
                  <a:gd name="T0" fmla="*/ 5 w 18"/>
                  <a:gd name="T1" fmla="*/ 0 h 56"/>
                  <a:gd name="T2" fmla="*/ 0 w 18"/>
                  <a:gd name="T3" fmla="*/ 31 h 56"/>
                  <a:gd name="T4" fmla="*/ 5 w 18"/>
                  <a:gd name="T5" fmla="*/ 0 h 56"/>
                  <a:gd name="T6" fmla="*/ 10 w 18"/>
                  <a:gd name="T7" fmla="*/ 12 h 56"/>
                  <a:gd name="T8" fmla="*/ 4 w 18"/>
                  <a:gd name="T9" fmla="*/ 32 h 56"/>
                  <a:gd name="T10" fmla="*/ 8 w 18"/>
                  <a:gd name="T11" fmla="*/ 23 h 56"/>
                  <a:gd name="T12" fmla="*/ 17 w 18"/>
                  <a:gd name="T13" fmla="*/ 26 h 56"/>
                  <a:gd name="T14" fmla="*/ 14 w 18"/>
                  <a:gd name="T15" fmla="*/ 30 h 56"/>
                  <a:gd name="T16" fmla="*/ 12 w 18"/>
                  <a:gd name="T17" fmla="*/ 35 h 56"/>
                  <a:gd name="T18" fmla="*/ 10 w 18"/>
                  <a:gd name="T19" fmla="*/ 40 h 56"/>
                  <a:gd name="T20" fmla="*/ 9 w 18"/>
                  <a:gd name="T21" fmla="*/ 44 h 56"/>
                  <a:gd name="T22" fmla="*/ 8 w 18"/>
                  <a:gd name="T23" fmla="*/ 47 h 56"/>
                  <a:gd name="T24" fmla="*/ 6 w 18"/>
                  <a:gd name="T25" fmla="*/ 55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56"/>
                  <a:gd name="T41" fmla="*/ 18 w 18"/>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56">
                    <a:moveTo>
                      <a:pt x="5" y="0"/>
                    </a:moveTo>
                    <a:lnTo>
                      <a:pt x="0" y="31"/>
                    </a:lnTo>
                    <a:lnTo>
                      <a:pt x="5" y="0"/>
                    </a:lnTo>
                    <a:lnTo>
                      <a:pt x="10" y="12"/>
                    </a:lnTo>
                    <a:lnTo>
                      <a:pt x="4" y="32"/>
                    </a:lnTo>
                    <a:lnTo>
                      <a:pt x="8" y="23"/>
                    </a:lnTo>
                    <a:lnTo>
                      <a:pt x="17" y="26"/>
                    </a:lnTo>
                    <a:lnTo>
                      <a:pt x="14" y="30"/>
                    </a:lnTo>
                    <a:lnTo>
                      <a:pt x="12" y="35"/>
                    </a:lnTo>
                    <a:lnTo>
                      <a:pt x="10" y="40"/>
                    </a:lnTo>
                    <a:lnTo>
                      <a:pt x="9" y="44"/>
                    </a:lnTo>
                    <a:lnTo>
                      <a:pt x="8" y="47"/>
                    </a:lnTo>
                    <a:lnTo>
                      <a:pt x="6" y="55"/>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20" name="Freeform 2065"/>
              <p:cNvSpPr>
                <a:spLocks/>
              </p:cNvSpPr>
              <p:nvPr/>
            </p:nvSpPr>
            <p:spPr bwMode="auto">
              <a:xfrm>
                <a:off x="676" y="3592"/>
                <a:ext cx="19" cy="34"/>
              </a:xfrm>
              <a:custGeom>
                <a:avLst/>
                <a:gdLst>
                  <a:gd name="T0" fmla="*/ 0 w 19"/>
                  <a:gd name="T1" fmla="*/ 0 h 34"/>
                  <a:gd name="T2" fmla="*/ 1 w 19"/>
                  <a:gd name="T3" fmla="*/ 33 h 34"/>
                  <a:gd name="T4" fmla="*/ 18 w 19"/>
                  <a:gd name="T5" fmla="*/ 33 h 34"/>
                  <a:gd name="T6" fmla="*/ 18 w 19"/>
                  <a:gd name="T7" fmla="*/ 28 h 34"/>
                  <a:gd name="T8" fmla="*/ 18 w 19"/>
                  <a:gd name="T9" fmla="*/ 27 h 34"/>
                  <a:gd name="T10" fmla="*/ 18 w 19"/>
                  <a:gd name="T11" fmla="*/ 21 h 34"/>
                  <a:gd name="T12" fmla="*/ 13 w 19"/>
                  <a:gd name="T13" fmla="*/ 0 h 34"/>
                  <a:gd name="T14" fmla="*/ 0 w 19"/>
                  <a:gd name="T15" fmla="*/ 0 h 34"/>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34"/>
                  <a:gd name="T26" fmla="*/ 19 w 19"/>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34">
                    <a:moveTo>
                      <a:pt x="0" y="0"/>
                    </a:moveTo>
                    <a:lnTo>
                      <a:pt x="1" y="33"/>
                    </a:lnTo>
                    <a:lnTo>
                      <a:pt x="18" y="33"/>
                    </a:lnTo>
                    <a:lnTo>
                      <a:pt x="18" y="28"/>
                    </a:lnTo>
                    <a:lnTo>
                      <a:pt x="18" y="27"/>
                    </a:lnTo>
                    <a:lnTo>
                      <a:pt x="18" y="21"/>
                    </a:lnTo>
                    <a:lnTo>
                      <a:pt x="13" y="0"/>
                    </a:lnTo>
                    <a:lnTo>
                      <a:pt x="0" y="0"/>
                    </a:lnTo>
                  </a:path>
                </a:pathLst>
              </a:custGeom>
              <a:solidFill>
                <a:srgbClr val="767900"/>
              </a:solidFill>
              <a:ln w="12700" cap="rnd">
                <a:solidFill>
                  <a:srgbClr val="404000"/>
                </a:solidFill>
                <a:round/>
                <a:headEnd/>
                <a:tailEnd/>
              </a:ln>
            </p:spPr>
            <p:txBody>
              <a:bodyPr/>
              <a:lstStyle/>
              <a:p>
                <a:endParaRPr lang="zh-CN" altLang="zh-CN"/>
              </a:p>
            </p:txBody>
          </p:sp>
          <p:sp>
            <p:nvSpPr>
              <p:cNvPr id="59121" name="Freeform 2066"/>
              <p:cNvSpPr>
                <a:spLocks/>
              </p:cNvSpPr>
              <p:nvPr/>
            </p:nvSpPr>
            <p:spPr bwMode="auto">
              <a:xfrm>
                <a:off x="676" y="3593"/>
                <a:ext cx="19" cy="1"/>
              </a:xfrm>
              <a:custGeom>
                <a:avLst/>
                <a:gdLst>
                  <a:gd name="T0" fmla="*/ 0 w 19"/>
                  <a:gd name="T1" fmla="*/ 0 h 1"/>
                  <a:gd name="T2" fmla="*/ 10 w 19"/>
                  <a:gd name="T3" fmla="*/ 0 h 1"/>
                  <a:gd name="T4" fmla="*/ 18 w 19"/>
                  <a:gd name="T5" fmla="*/ 0 h 1"/>
                  <a:gd name="T6" fmla="*/ 0 60000 65536"/>
                  <a:gd name="T7" fmla="*/ 0 60000 65536"/>
                  <a:gd name="T8" fmla="*/ 0 60000 65536"/>
                  <a:gd name="T9" fmla="*/ 0 w 19"/>
                  <a:gd name="T10" fmla="*/ 0 h 1"/>
                  <a:gd name="T11" fmla="*/ 19 w 19"/>
                  <a:gd name="T12" fmla="*/ 1 h 1"/>
                </a:gdLst>
                <a:ahLst/>
                <a:cxnLst>
                  <a:cxn ang="T6">
                    <a:pos x="T0" y="T1"/>
                  </a:cxn>
                  <a:cxn ang="T7">
                    <a:pos x="T2" y="T3"/>
                  </a:cxn>
                  <a:cxn ang="T8">
                    <a:pos x="T4" y="T5"/>
                  </a:cxn>
                </a:cxnLst>
                <a:rect l="T9" t="T10" r="T11" b="T12"/>
                <a:pathLst>
                  <a:path w="19" h="1">
                    <a:moveTo>
                      <a:pt x="0" y="0"/>
                    </a:moveTo>
                    <a:lnTo>
                      <a:pt x="10" y="0"/>
                    </a:lnTo>
                    <a:lnTo>
                      <a:pt x="18"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22" name="Freeform 2067"/>
              <p:cNvSpPr>
                <a:spLocks/>
              </p:cNvSpPr>
              <p:nvPr/>
            </p:nvSpPr>
            <p:spPr bwMode="auto">
              <a:xfrm>
                <a:off x="712" y="3614"/>
                <a:ext cx="19" cy="19"/>
              </a:xfrm>
              <a:custGeom>
                <a:avLst/>
                <a:gdLst>
                  <a:gd name="T0" fmla="*/ 18 w 19"/>
                  <a:gd name="T1" fmla="*/ 0 h 19"/>
                  <a:gd name="T2" fmla="*/ 13 w 19"/>
                  <a:gd name="T3" fmla="*/ 1 h 19"/>
                  <a:gd name="T4" fmla="*/ 10 w 19"/>
                  <a:gd name="T5" fmla="*/ 4 h 19"/>
                  <a:gd name="T6" fmla="*/ 9 w 19"/>
                  <a:gd name="T7" fmla="*/ 6 h 19"/>
                  <a:gd name="T8" fmla="*/ 3 w 19"/>
                  <a:gd name="T9" fmla="*/ 9 h 19"/>
                  <a:gd name="T10" fmla="*/ 1 w 19"/>
                  <a:gd name="T11" fmla="*/ 11 h 19"/>
                  <a:gd name="T12" fmla="*/ 0 w 19"/>
                  <a:gd name="T13" fmla="*/ 14 h 19"/>
                  <a:gd name="T14" fmla="*/ 1 w 19"/>
                  <a:gd name="T15" fmla="*/ 18 h 19"/>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9"/>
                  <a:gd name="T26" fmla="*/ 19 w 19"/>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9">
                    <a:moveTo>
                      <a:pt x="18" y="0"/>
                    </a:moveTo>
                    <a:lnTo>
                      <a:pt x="13" y="1"/>
                    </a:lnTo>
                    <a:lnTo>
                      <a:pt x="10" y="4"/>
                    </a:lnTo>
                    <a:lnTo>
                      <a:pt x="9" y="6"/>
                    </a:lnTo>
                    <a:lnTo>
                      <a:pt x="3" y="9"/>
                    </a:lnTo>
                    <a:lnTo>
                      <a:pt x="1" y="11"/>
                    </a:lnTo>
                    <a:lnTo>
                      <a:pt x="0" y="14"/>
                    </a:lnTo>
                    <a:lnTo>
                      <a:pt x="1"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23" name="Freeform 2068"/>
              <p:cNvSpPr>
                <a:spLocks/>
              </p:cNvSpPr>
              <p:nvPr/>
            </p:nvSpPr>
            <p:spPr bwMode="auto">
              <a:xfrm>
                <a:off x="718" y="3627"/>
                <a:ext cx="19" cy="18"/>
              </a:xfrm>
              <a:custGeom>
                <a:avLst/>
                <a:gdLst>
                  <a:gd name="T0" fmla="*/ 18 w 19"/>
                  <a:gd name="T1" fmla="*/ 17 h 18"/>
                  <a:gd name="T2" fmla="*/ 6 w 19"/>
                  <a:gd name="T3" fmla="*/ 12 h 18"/>
                  <a:gd name="T4" fmla="*/ 3 w 19"/>
                  <a:gd name="T5" fmla="*/ 8 h 18"/>
                  <a:gd name="T6" fmla="*/ 0 w 19"/>
                  <a:gd name="T7" fmla="*/ 0 h 18"/>
                  <a:gd name="T8" fmla="*/ 0 60000 65536"/>
                  <a:gd name="T9" fmla="*/ 0 60000 65536"/>
                  <a:gd name="T10" fmla="*/ 0 60000 65536"/>
                  <a:gd name="T11" fmla="*/ 0 60000 65536"/>
                  <a:gd name="T12" fmla="*/ 0 w 19"/>
                  <a:gd name="T13" fmla="*/ 0 h 18"/>
                  <a:gd name="T14" fmla="*/ 19 w 19"/>
                  <a:gd name="T15" fmla="*/ 18 h 18"/>
                </a:gdLst>
                <a:ahLst/>
                <a:cxnLst>
                  <a:cxn ang="T8">
                    <a:pos x="T0" y="T1"/>
                  </a:cxn>
                  <a:cxn ang="T9">
                    <a:pos x="T2" y="T3"/>
                  </a:cxn>
                  <a:cxn ang="T10">
                    <a:pos x="T4" y="T5"/>
                  </a:cxn>
                  <a:cxn ang="T11">
                    <a:pos x="T6" y="T7"/>
                  </a:cxn>
                </a:cxnLst>
                <a:rect l="T12" t="T13" r="T14" b="T15"/>
                <a:pathLst>
                  <a:path w="19" h="18">
                    <a:moveTo>
                      <a:pt x="18" y="17"/>
                    </a:moveTo>
                    <a:lnTo>
                      <a:pt x="6" y="12"/>
                    </a:lnTo>
                    <a:lnTo>
                      <a:pt x="3" y="8"/>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24" name="Freeform 2069"/>
              <p:cNvSpPr>
                <a:spLocks/>
              </p:cNvSpPr>
              <p:nvPr/>
            </p:nvSpPr>
            <p:spPr bwMode="auto">
              <a:xfrm>
                <a:off x="680" y="3609"/>
                <a:ext cx="18" cy="19"/>
              </a:xfrm>
              <a:custGeom>
                <a:avLst/>
                <a:gdLst>
                  <a:gd name="T0" fmla="*/ 17 w 18"/>
                  <a:gd name="T1" fmla="*/ 18 h 19"/>
                  <a:gd name="T2" fmla="*/ 17 w 18"/>
                  <a:gd name="T3" fmla="*/ 0 h 19"/>
                  <a:gd name="T4" fmla="*/ 0 w 18"/>
                  <a:gd name="T5" fmla="*/ 0 h 19"/>
                  <a:gd name="T6" fmla="*/ 0 w 18"/>
                  <a:gd name="T7" fmla="*/ 18 h 19"/>
                  <a:gd name="T8" fmla="*/ 3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18"/>
                    </a:moveTo>
                    <a:lnTo>
                      <a:pt x="17" y="0"/>
                    </a:lnTo>
                    <a:lnTo>
                      <a:pt x="0" y="0"/>
                    </a:lnTo>
                    <a:lnTo>
                      <a:pt x="0" y="18"/>
                    </a:lnTo>
                    <a:lnTo>
                      <a:pt x="3"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25" name="Freeform 2070"/>
              <p:cNvSpPr>
                <a:spLocks/>
              </p:cNvSpPr>
              <p:nvPr/>
            </p:nvSpPr>
            <p:spPr bwMode="auto">
              <a:xfrm>
                <a:off x="658" y="3612"/>
                <a:ext cx="29" cy="37"/>
              </a:xfrm>
              <a:custGeom>
                <a:avLst/>
                <a:gdLst>
                  <a:gd name="T0" fmla="*/ 28 w 29"/>
                  <a:gd name="T1" fmla="*/ 12 h 37"/>
                  <a:gd name="T2" fmla="*/ 28 w 29"/>
                  <a:gd name="T3" fmla="*/ 9 h 37"/>
                  <a:gd name="T4" fmla="*/ 25 w 29"/>
                  <a:gd name="T5" fmla="*/ 0 h 37"/>
                  <a:gd name="T6" fmla="*/ 23 w 29"/>
                  <a:gd name="T7" fmla="*/ 0 h 37"/>
                  <a:gd name="T8" fmla="*/ 25 w 29"/>
                  <a:gd name="T9" fmla="*/ 11 h 37"/>
                  <a:gd name="T10" fmla="*/ 7 w 29"/>
                  <a:gd name="T11" fmla="*/ 12 h 37"/>
                  <a:gd name="T12" fmla="*/ 0 w 29"/>
                  <a:gd name="T13" fmla="*/ 36 h 37"/>
                  <a:gd name="T14" fmla="*/ 6 w 29"/>
                  <a:gd name="T15" fmla="*/ 36 h 37"/>
                  <a:gd name="T16" fmla="*/ 7 w 29"/>
                  <a:gd name="T17" fmla="*/ 34 h 37"/>
                  <a:gd name="T18" fmla="*/ 9 w 29"/>
                  <a:gd name="T19" fmla="*/ 32 h 37"/>
                  <a:gd name="T20" fmla="*/ 12 w 29"/>
                  <a:gd name="T21" fmla="*/ 31 h 37"/>
                  <a:gd name="T22" fmla="*/ 19 w 29"/>
                  <a:gd name="T23" fmla="*/ 25 h 37"/>
                  <a:gd name="T24" fmla="*/ 20 w 29"/>
                  <a:gd name="T25" fmla="*/ 22 h 37"/>
                  <a:gd name="T26" fmla="*/ 21 w 29"/>
                  <a:gd name="T27" fmla="*/ 20 h 37"/>
                  <a:gd name="T28" fmla="*/ 21 w 29"/>
                  <a:gd name="T29" fmla="*/ 15 h 37"/>
                  <a:gd name="T30" fmla="*/ 14 w 29"/>
                  <a:gd name="T31" fmla="*/ 16 h 37"/>
                  <a:gd name="T32" fmla="*/ 12 w 29"/>
                  <a:gd name="T33" fmla="*/ 15 h 37"/>
                  <a:gd name="T34" fmla="*/ 7 w 29"/>
                  <a:gd name="T35" fmla="*/ 12 h 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37"/>
                  <a:gd name="T56" fmla="*/ 29 w 29"/>
                  <a:gd name="T57" fmla="*/ 37 h 3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37">
                    <a:moveTo>
                      <a:pt x="28" y="12"/>
                    </a:moveTo>
                    <a:lnTo>
                      <a:pt x="28" y="9"/>
                    </a:lnTo>
                    <a:lnTo>
                      <a:pt x="25" y="0"/>
                    </a:lnTo>
                    <a:lnTo>
                      <a:pt x="23" y="0"/>
                    </a:lnTo>
                    <a:lnTo>
                      <a:pt x="25" y="11"/>
                    </a:lnTo>
                    <a:lnTo>
                      <a:pt x="7" y="12"/>
                    </a:lnTo>
                    <a:lnTo>
                      <a:pt x="0" y="36"/>
                    </a:lnTo>
                    <a:lnTo>
                      <a:pt x="6" y="36"/>
                    </a:lnTo>
                    <a:lnTo>
                      <a:pt x="7" y="34"/>
                    </a:lnTo>
                    <a:lnTo>
                      <a:pt x="9" y="32"/>
                    </a:lnTo>
                    <a:lnTo>
                      <a:pt x="12" y="31"/>
                    </a:lnTo>
                    <a:lnTo>
                      <a:pt x="19" y="25"/>
                    </a:lnTo>
                    <a:lnTo>
                      <a:pt x="20" y="22"/>
                    </a:lnTo>
                    <a:lnTo>
                      <a:pt x="21" y="20"/>
                    </a:lnTo>
                    <a:lnTo>
                      <a:pt x="21" y="15"/>
                    </a:lnTo>
                    <a:lnTo>
                      <a:pt x="14" y="16"/>
                    </a:lnTo>
                    <a:lnTo>
                      <a:pt x="12" y="15"/>
                    </a:lnTo>
                    <a:lnTo>
                      <a:pt x="7" y="12"/>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26" name="Freeform 2071"/>
              <p:cNvSpPr>
                <a:spLocks/>
              </p:cNvSpPr>
              <p:nvPr/>
            </p:nvSpPr>
            <p:spPr bwMode="auto">
              <a:xfrm>
                <a:off x="630" y="3597"/>
                <a:ext cx="37" cy="69"/>
              </a:xfrm>
              <a:custGeom>
                <a:avLst/>
                <a:gdLst>
                  <a:gd name="T0" fmla="*/ 13 w 37"/>
                  <a:gd name="T1" fmla="*/ 66 h 69"/>
                  <a:gd name="T2" fmla="*/ 11 w 37"/>
                  <a:gd name="T3" fmla="*/ 68 h 69"/>
                  <a:gd name="T4" fmla="*/ 8 w 37"/>
                  <a:gd name="T5" fmla="*/ 68 h 69"/>
                  <a:gd name="T6" fmla="*/ 5 w 37"/>
                  <a:gd name="T7" fmla="*/ 66 h 69"/>
                  <a:gd name="T8" fmla="*/ 3 w 37"/>
                  <a:gd name="T9" fmla="*/ 66 h 69"/>
                  <a:gd name="T10" fmla="*/ 0 w 37"/>
                  <a:gd name="T11" fmla="*/ 65 h 69"/>
                  <a:gd name="T12" fmla="*/ 7 w 37"/>
                  <a:gd name="T13" fmla="*/ 6 h 69"/>
                  <a:gd name="T14" fmla="*/ 7 w 37"/>
                  <a:gd name="T15" fmla="*/ 4 h 69"/>
                  <a:gd name="T16" fmla="*/ 8 w 37"/>
                  <a:gd name="T17" fmla="*/ 2 h 69"/>
                  <a:gd name="T18" fmla="*/ 9 w 37"/>
                  <a:gd name="T19" fmla="*/ 1 h 69"/>
                  <a:gd name="T20" fmla="*/ 12 w 37"/>
                  <a:gd name="T21" fmla="*/ 0 h 69"/>
                  <a:gd name="T22" fmla="*/ 14 w 37"/>
                  <a:gd name="T23" fmla="*/ 0 h 69"/>
                  <a:gd name="T24" fmla="*/ 21 w 37"/>
                  <a:gd name="T25" fmla="*/ 1 h 69"/>
                  <a:gd name="T26" fmla="*/ 24 w 37"/>
                  <a:gd name="T27" fmla="*/ 2 h 69"/>
                  <a:gd name="T28" fmla="*/ 27 w 37"/>
                  <a:gd name="T29" fmla="*/ 3 h 69"/>
                  <a:gd name="T30" fmla="*/ 29 w 37"/>
                  <a:gd name="T31" fmla="*/ 4 h 69"/>
                  <a:gd name="T32" fmla="*/ 32 w 37"/>
                  <a:gd name="T33" fmla="*/ 5 h 69"/>
                  <a:gd name="T34" fmla="*/ 33 w 37"/>
                  <a:gd name="T35" fmla="*/ 6 h 69"/>
                  <a:gd name="T36" fmla="*/ 36 w 37"/>
                  <a:gd name="T37" fmla="*/ 8 h 69"/>
                  <a:gd name="T38" fmla="*/ 36 w 37"/>
                  <a:gd name="T39" fmla="*/ 10 h 69"/>
                  <a:gd name="T40" fmla="*/ 36 w 37"/>
                  <a:gd name="T41" fmla="*/ 13 h 69"/>
                  <a:gd name="T42" fmla="*/ 36 w 37"/>
                  <a:gd name="T43" fmla="*/ 16 h 69"/>
                  <a:gd name="T44" fmla="*/ 33 w 37"/>
                  <a:gd name="T45" fmla="*/ 18 h 69"/>
                  <a:gd name="T46" fmla="*/ 32 w 37"/>
                  <a:gd name="T47" fmla="*/ 19 h 69"/>
                  <a:gd name="T48" fmla="*/ 30 w 37"/>
                  <a:gd name="T49" fmla="*/ 20 h 69"/>
                  <a:gd name="T50" fmla="*/ 26 w 37"/>
                  <a:gd name="T51" fmla="*/ 21 h 69"/>
                  <a:gd name="T52" fmla="*/ 20 w 37"/>
                  <a:gd name="T53" fmla="*/ 21 h 69"/>
                  <a:gd name="T54" fmla="*/ 13 w 37"/>
                  <a:gd name="T55" fmla="*/ 66 h 6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7"/>
                  <a:gd name="T85" fmla="*/ 0 h 69"/>
                  <a:gd name="T86" fmla="*/ 37 w 37"/>
                  <a:gd name="T87" fmla="*/ 69 h 6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7" h="69">
                    <a:moveTo>
                      <a:pt x="13" y="66"/>
                    </a:moveTo>
                    <a:lnTo>
                      <a:pt x="11" y="68"/>
                    </a:lnTo>
                    <a:lnTo>
                      <a:pt x="8" y="68"/>
                    </a:lnTo>
                    <a:lnTo>
                      <a:pt x="5" y="66"/>
                    </a:lnTo>
                    <a:lnTo>
                      <a:pt x="3" y="66"/>
                    </a:lnTo>
                    <a:lnTo>
                      <a:pt x="0" y="65"/>
                    </a:lnTo>
                    <a:lnTo>
                      <a:pt x="7" y="6"/>
                    </a:lnTo>
                    <a:lnTo>
                      <a:pt x="7" y="4"/>
                    </a:lnTo>
                    <a:lnTo>
                      <a:pt x="8" y="2"/>
                    </a:lnTo>
                    <a:lnTo>
                      <a:pt x="9" y="1"/>
                    </a:lnTo>
                    <a:lnTo>
                      <a:pt x="12" y="0"/>
                    </a:lnTo>
                    <a:lnTo>
                      <a:pt x="14" y="0"/>
                    </a:lnTo>
                    <a:lnTo>
                      <a:pt x="21" y="1"/>
                    </a:lnTo>
                    <a:lnTo>
                      <a:pt x="24" y="2"/>
                    </a:lnTo>
                    <a:lnTo>
                      <a:pt x="27" y="3"/>
                    </a:lnTo>
                    <a:lnTo>
                      <a:pt x="29" y="4"/>
                    </a:lnTo>
                    <a:lnTo>
                      <a:pt x="32" y="5"/>
                    </a:lnTo>
                    <a:lnTo>
                      <a:pt x="33" y="6"/>
                    </a:lnTo>
                    <a:lnTo>
                      <a:pt x="36" y="8"/>
                    </a:lnTo>
                    <a:lnTo>
                      <a:pt x="36" y="10"/>
                    </a:lnTo>
                    <a:lnTo>
                      <a:pt x="36" y="13"/>
                    </a:lnTo>
                    <a:lnTo>
                      <a:pt x="36" y="16"/>
                    </a:lnTo>
                    <a:lnTo>
                      <a:pt x="33" y="18"/>
                    </a:lnTo>
                    <a:lnTo>
                      <a:pt x="32" y="19"/>
                    </a:lnTo>
                    <a:lnTo>
                      <a:pt x="30" y="20"/>
                    </a:lnTo>
                    <a:lnTo>
                      <a:pt x="26" y="21"/>
                    </a:lnTo>
                    <a:lnTo>
                      <a:pt x="20" y="21"/>
                    </a:lnTo>
                    <a:lnTo>
                      <a:pt x="13" y="66"/>
                    </a:lnTo>
                  </a:path>
                </a:pathLst>
              </a:custGeom>
              <a:solidFill>
                <a:srgbClr val="767900"/>
              </a:solidFill>
              <a:ln w="12700" cap="rnd">
                <a:solidFill>
                  <a:srgbClr val="404000"/>
                </a:solidFill>
                <a:round/>
                <a:headEnd/>
                <a:tailEnd/>
              </a:ln>
            </p:spPr>
            <p:txBody>
              <a:bodyPr/>
              <a:lstStyle/>
              <a:p>
                <a:endParaRPr lang="zh-CN" altLang="zh-CN"/>
              </a:p>
            </p:txBody>
          </p:sp>
          <p:sp>
            <p:nvSpPr>
              <p:cNvPr id="59127" name="Freeform 2072"/>
              <p:cNvSpPr>
                <a:spLocks/>
              </p:cNvSpPr>
              <p:nvPr/>
            </p:nvSpPr>
            <p:spPr bwMode="auto">
              <a:xfrm>
                <a:off x="605" y="3619"/>
                <a:ext cx="20" cy="19"/>
              </a:xfrm>
              <a:custGeom>
                <a:avLst/>
                <a:gdLst>
                  <a:gd name="T0" fmla="*/ 19 w 20"/>
                  <a:gd name="T1" fmla="*/ 0 h 19"/>
                  <a:gd name="T2" fmla="*/ 5 w 20"/>
                  <a:gd name="T3" fmla="*/ 0 h 19"/>
                  <a:gd name="T4" fmla="*/ 0 w 20"/>
                  <a:gd name="T5" fmla="*/ 18 h 19"/>
                  <a:gd name="T6" fmla="*/ 16 w 20"/>
                  <a:gd name="T7" fmla="*/ 18 h 19"/>
                  <a:gd name="T8" fmla="*/ 0 60000 65536"/>
                  <a:gd name="T9" fmla="*/ 0 60000 65536"/>
                  <a:gd name="T10" fmla="*/ 0 60000 65536"/>
                  <a:gd name="T11" fmla="*/ 0 60000 65536"/>
                  <a:gd name="T12" fmla="*/ 0 w 20"/>
                  <a:gd name="T13" fmla="*/ 0 h 19"/>
                  <a:gd name="T14" fmla="*/ 20 w 20"/>
                  <a:gd name="T15" fmla="*/ 19 h 19"/>
                </a:gdLst>
                <a:ahLst/>
                <a:cxnLst>
                  <a:cxn ang="T8">
                    <a:pos x="T0" y="T1"/>
                  </a:cxn>
                  <a:cxn ang="T9">
                    <a:pos x="T2" y="T3"/>
                  </a:cxn>
                  <a:cxn ang="T10">
                    <a:pos x="T4" y="T5"/>
                  </a:cxn>
                  <a:cxn ang="T11">
                    <a:pos x="T6" y="T7"/>
                  </a:cxn>
                </a:cxnLst>
                <a:rect l="T12" t="T13" r="T14" b="T15"/>
                <a:pathLst>
                  <a:path w="20" h="19">
                    <a:moveTo>
                      <a:pt x="19" y="0"/>
                    </a:moveTo>
                    <a:lnTo>
                      <a:pt x="5" y="0"/>
                    </a:lnTo>
                    <a:lnTo>
                      <a:pt x="0" y="18"/>
                    </a:lnTo>
                    <a:lnTo>
                      <a:pt x="16"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28" name="Freeform 2073"/>
              <p:cNvSpPr>
                <a:spLocks/>
              </p:cNvSpPr>
              <p:nvPr/>
            </p:nvSpPr>
            <p:spPr bwMode="auto">
              <a:xfrm>
                <a:off x="601" y="3638"/>
                <a:ext cx="27" cy="18"/>
              </a:xfrm>
              <a:custGeom>
                <a:avLst/>
                <a:gdLst>
                  <a:gd name="T0" fmla="*/ 26 w 27"/>
                  <a:gd name="T1" fmla="*/ 17 h 18"/>
                  <a:gd name="T2" fmla="*/ 21 w 27"/>
                  <a:gd name="T3" fmla="*/ 9 h 18"/>
                  <a:gd name="T4" fmla="*/ 17 w 27"/>
                  <a:gd name="T5" fmla="*/ 6 h 18"/>
                  <a:gd name="T6" fmla="*/ 13 w 27"/>
                  <a:gd name="T7" fmla="*/ 6 h 18"/>
                  <a:gd name="T8" fmla="*/ 9 w 27"/>
                  <a:gd name="T9" fmla="*/ 3 h 18"/>
                  <a:gd name="T10" fmla="*/ 6 w 27"/>
                  <a:gd name="T11" fmla="*/ 3 h 18"/>
                  <a:gd name="T12" fmla="*/ 3 w 27"/>
                  <a:gd name="T13" fmla="*/ 0 h 18"/>
                  <a:gd name="T14" fmla="*/ 0 w 27"/>
                  <a:gd name="T15" fmla="*/ 3 h 18"/>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18"/>
                  <a:gd name="T26" fmla="*/ 27 w 27"/>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18">
                    <a:moveTo>
                      <a:pt x="26" y="17"/>
                    </a:moveTo>
                    <a:lnTo>
                      <a:pt x="21" y="9"/>
                    </a:lnTo>
                    <a:lnTo>
                      <a:pt x="17" y="6"/>
                    </a:lnTo>
                    <a:lnTo>
                      <a:pt x="13" y="6"/>
                    </a:lnTo>
                    <a:lnTo>
                      <a:pt x="9" y="3"/>
                    </a:lnTo>
                    <a:lnTo>
                      <a:pt x="6" y="3"/>
                    </a:lnTo>
                    <a:lnTo>
                      <a:pt x="3" y="0"/>
                    </a:lnTo>
                    <a:lnTo>
                      <a:pt x="0" y="3"/>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29" name="Freeform 2074"/>
              <p:cNvSpPr>
                <a:spLocks/>
              </p:cNvSpPr>
              <p:nvPr/>
            </p:nvSpPr>
            <p:spPr bwMode="auto">
              <a:xfrm>
                <a:off x="605" y="3640"/>
                <a:ext cx="18" cy="20"/>
              </a:xfrm>
              <a:custGeom>
                <a:avLst/>
                <a:gdLst>
                  <a:gd name="T0" fmla="*/ 17 w 18"/>
                  <a:gd name="T1" fmla="*/ 0 h 20"/>
                  <a:gd name="T2" fmla="*/ 14 w 18"/>
                  <a:gd name="T3" fmla="*/ 3 h 20"/>
                  <a:gd name="T4" fmla="*/ 12 w 18"/>
                  <a:gd name="T5" fmla="*/ 5 h 20"/>
                  <a:gd name="T6" fmla="*/ 8 w 18"/>
                  <a:gd name="T7" fmla="*/ 8 h 20"/>
                  <a:gd name="T8" fmla="*/ 8 w 18"/>
                  <a:gd name="T9" fmla="*/ 12 h 20"/>
                  <a:gd name="T10" fmla="*/ 4 w 18"/>
                  <a:gd name="T11" fmla="*/ 14 h 20"/>
                  <a:gd name="T12" fmla="*/ 0 w 18"/>
                  <a:gd name="T13" fmla="*/ 19 h 20"/>
                  <a:gd name="T14" fmla="*/ 0 60000 65536"/>
                  <a:gd name="T15" fmla="*/ 0 60000 65536"/>
                  <a:gd name="T16" fmla="*/ 0 60000 65536"/>
                  <a:gd name="T17" fmla="*/ 0 60000 65536"/>
                  <a:gd name="T18" fmla="*/ 0 60000 65536"/>
                  <a:gd name="T19" fmla="*/ 0 60000 65536"/>
                  <a:gd name="T20" fmla="*/ 0 60000 65536"/>
                  <a:gd name="T21" fmla="*/ 0 w 18"/>
                  <a:gd name="T22" fmla="*/ 0 h 20"/>
                  <a:gd name="T23" fmla="*/ 18 w 18"/>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0">
                    <a:moveTo>
                      <a:pt x="17" y="0"/>
                    </a:moveTo>
                    <a:lnTo>
                      <a:pt x="14" y="3"/>
                    </a:lnTo>
                    <a:lnTo>
                      <a:pt x="12" y="5"/>
                    </a:lnTo>
                    <a:lnTo>
                      <a:pt x="8" y="8"/>
                    </a:lnTo>
                    <a:lnTo>
                      <a:pt x="8" y="12"/>
                    </a:lnTo>
                    <a:lnTo>
                      <a:pt x="4" y="14"/>
                    </a:lnTo>
                    <a:lnTo>
                      <a:pt x="0" y="19"/>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30" name="Freeform 2075"/>
              <p:cNvSpPr>
                <a:spLocks/>
              </p:cNvSpPr>
              <p:nvPr/>
            </p:nvSpPr>
            <p:spPr bwMode="auto">
              <a:xfrm>
                <a:off x="591" y="3644"/>
                <a:ext cx="37" cy="19"/>
              </a:xfrm>
              <a:custGeom>
                <a:avLst/>
                <a:gdLst>
                  <a:gd name="T0" fmla="*/ 0 w 37"/>
                  <a:gd name="T1" fmla="*/ 18 h 19"/>
                  <a:gd name="T2" fmla="*/ 15 w 37"/>
                  <a:gd name="T3" fmla="*/ 15 h 19"/>
                  <a:gd name="T4" fmla="*/ 20 w 37"/>
                  <a:gd name="T5" fmla="*/ 14 h 19"/>
                  <a:gd name="T6" fmla="*/ 25 w 37"/>
                  <a:gd name="T7" fmla="*/ 15 h 19"/>
                  <a:gd name="T8" fmla="*/ 28 w 37"/>
                  <a:gd name="T9" fmla="*/ 15 h 19"/>
                  <a:gd name="T10" fmla="*/ 36 w 37"/>
                  <a:gd name="T11" fmla="*/ 0 h 19"/>
                  <a:gd name="T12" fmla="*/ 0 60000 65536"/>
                  <a:gd name="T13" fmla="*/ 0 60000 65536"/>
                  <a:gd name="T14" fmla="*/ 0 60000 65536"/>
                  <a:gd name="T15" fmla="*/ 0 60000 65536"/>
                  <a:gd name="T16" fmla="*/ 0 60000 65536"/>
                  <a:gd name="T17" fmla="*/ 0 60000 65536"/>
                  <a:gd name="T18" fmla="*/ 0 w 37"/>
                  <a:gd name="T19" fmla="*/ 0 h 19"/>
                  <a:gd name="T20" fmla="*/ 37 w 37"/>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37" h="19">
                    <a:moveTo>
                      <a:pt x="0" y="18"/>
                    </a:moveTo>
                    <a:lnTo>
                      <a:pt x="15" y="15"/>
                    </a:lnTo>
                    <a:lnTo>
                      <a:pt x="20" y="14"/>
                    </a:lnTo>
                    <a:lnTo>
                      <a:pt x="25" y="15"/>
                    </a:lnTo>
                    <a:lnTo>
                      <a:pt x="28" y="15"/>
                    </a:lnTo>
                    <a:lnTo>
                      <a:pt x="36"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31" name="Freeform 2076"/>
              <p:cNvSpPr>
                <a:spLocks/>
              </p:cNvSpPr>
              <p:nvPr/>
            </p:nvSpPr>
            <p:spPr bwMode="auto">
              <a:xfrm>
                <a:off x="579" y="3591"/>
                <a:ext cx="46" cy="132"/>
              </a:xfrm>
              <a:custGeom>
                <a:avLst/>
                <a:gdLst>
                  <a:gd name="T0" fmla="*/ 2 w 46"/>
                  <a:gd name="T1" fmla="*/ 131 h 132"/>
                  <a:gd name="T2" fmla="*/ 1 w 46"/>
                  <a:gd name="T3" fmla="*/ 114 h 132"/>
                  <a:gd name="T4" fmla="*/ 0 w 46"/>
                  <a:gd name="T5" fmla="*/ 103 h 132"/>
                  <a:gd name="T6" fmla="*/ 1 w 46"/>
                  <a:gd name="T7" fmla="*/ 97 h 132"/>
                  <a:gd name="T8" fmla="*/ 6 w 46"/>
                  <a:gd name="T9" fmla="*/ 94 h 132"/>
                  <a:gd name="T10" fmla="*/ 10 w 46"/>
                  <a:gd name="T11" fmla="*/ 91 h 132"/>
                  <a:gd name="T12" fmla="*/ 11 w 46"/>
                  <a:gd name="T13" fmla="*/ 83 h 132"/>
                  <a:gd name="T14" fmla="*/ 11 w 46"/>
                  <a:gd name="T15" fmla="*/ 76 h 132"/>
                  <a:gd name="T16" fmla="*/ 11 w 46"/>
                  <a:gd name="T17" fmla="*/ 71 h 132"/>
                  <a:gd name="T18" fmla="*/ 10 w 46"/>
                  <a:gd name="T19" fmla="*/ 71 h 132"/>
                  <a:gd name="T20" fmla="*/ 16 w 46"/>
                  <a:gd name="T21" fmla="*/ 65 h 132"/>
                  <a:gd name="T22" fmla="*/ 18 w 46"/>
                  <a:gd name="T23" fmla="*/ 61 h 132"/>
                  <a:gd name="T24" fmla="*/ 19 w 46"/>
                  <a:gd name="T25" fmla="*/ 55 h 132"/>
                  <a:gd name="T26" fmla="*/ 20 w 46"/>
                  <a:gd name="T27" fmla="*/ 49 h 132"/>
                  <a:gd name="T28" fmla="*/ 20 w 46"/>
                  <a:gd name="T29" fmla="*/ 46 h 132"/>
                  <a:gd name="T30" fmla="*/ 20 w 46"/>
                  <a:gd name="T31" fmla="*/ 44 h 132"/>
                  <a:gd name="T32" fmla="*/ 20 w 46"/>
                  <a:gd name="T33" fmla="*/ 39 h 132"/>
                  <a:gd name="T34" fmla="*/ 19 w 46"/>
                  <a:gd name="T35" fmla="*/ 35 h 132"/>
                  <a:gd name="T36" fmla="*/ 18 w 46"/>
                  <a:gd name="T37" fmla="*/ 31 h 132"/>
                  <a:gd name="T38" fmla="*/ 22 w 46"/>
                  <a:gd name="T39" fmla="*/ 29 h 132"/>
                  <a:gd name="T40" fmla="*/ 28 w 46"/>
                  <a:gd name="T41" fmla="*/ 26 h 132"/>
                  <a:gd name="T42" fmla="*/ 33 w 46"/>
                  <a:gd name="T43" fmla="*/ 23 h 132"/>
                  <a:gd name="T44" fmla="*/ 36 w 46"/>
                  <a:gd name="T45" fmla="*/ 19 h 132"/>
                  <a:gd name="T46" fmla="*/ 38 w 46"/>
                  <a:gd name="T47" fmla="*/ 16 h 132"/>
                  <a:gd name="T48" fmla="*/ 41 w 46"/>
                  <a:gd name="T49" fmla="*/ 13 h 132"/>
                  <a:gd name="T50" fmla="*/ 42 w 46"/>
                  <a:gd name="T51" fmla="*/ 8 h 132"/>
                  <a:gd name="T52" fmla="*/ 45 w 46"/>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6"/>
                  <a:gd name="T82" fmla="*/ 0 h 132"/>
                  <a:gd name="T83" fmla="*/ 46 w 46"/>
                  <a:gd name="T84" fmla="*/ 132 h 1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6" h="132">
                    <a:moveTo>
                      <a:pt x="2" y="131"/>
                    </a:moveTo>
                    <a:lnTo>
                      <a:pt x="1" y="114"/>
                    </a:lnTo>
                    <a:lnTo>
                      <a:pt x="0" y="103"/>
                    </a:lnTo>
                    <a:lnTo>
                      <a:pt x="1" y="97"/>
                    </a:lnTo>
                    <a:lnTo>
                      <a:pt x="6" y="94"/>
                    </a:lnTo>
                    <a:lnTo>
                      <a:pt x="10" y="91"/>
                    </a:lnTo>
                    <a:lnTo>
                      <a:pt x="11" y="83"/>
                    </a:lnTo>
                    <a:lnTo>
                      <a:pt x="11" y="76"/>
                    </a:lnTo>
                    <a:lnTo>
                      <a:pt x="11" y="71"/>
                    </a:lnTo>
                    <a:lnTo>
                      <a:pt x="10" y="71"/>
                    </a:lnTo>
                    <a:lnTo>
                      <a:pt x="16" y="65"/>
                    </a:lnTo>
                    <a:lnTo>
                      <a:pt x="18" y="61"/>
                    </a:lnTo>
                    <a:lnTo>
                      <a:pt x="19" y="55"/>
                    </a:lnTo>
                    <a:lnTo>
                      <a:pt x="20" y="49"/>
                    </a:lnTo>
                    <a:lnTo>
                      <a:pt x="20" y="46"/>
                    </a:lnTo>
                    <a:lnTo>
                      <a:pt x="20" y="44"/>
                    </a:lnTo>
                    <a:lnTo>
                      <a:pt x="20" y="39"/>
                    </a:lnTo>
                    <a:lnTo>
                      <a:pt x="19" y="35"/>
                    </a:lnTo>
                    <a:lnTo>
                      <a:pt x="18" y="31"/>
                    </a:lnTo>
                    <a:lnTo>
                      <a:pt x="22" y="29"/>
                    </a:lnTo>
                    <a:lnTo>
                      <a:pt x="28" y="26"/>
                    </a:lnTo>
                    <a:lnTo>
                      <a:pt x="33" y="23"/>
                    </a:lnTo>
                    <a:lnTo>
                      <a:pt x="36" y="19"/>
                    </a:lnTo>
                    <a:lnTo>
                      <a:pt x="38" y="16"/>
                    </a:lnTo>
                    <a:lnTo>
                      <a:pt x="41" y="13"/>
                    </a:lnTo>
                    <a:lnTo>
                      <a:pt x="42" y="8"/>
                    </a:lnTo>
                    <a:lnTo>
                      <a:pt x="45"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32" name="Freeform 2077"/>
              <p:cNvSpPr>
                <a:spLocks/>
              </p:cNvSpPr>
              <p:nvPr/>
            </p:nvSpPr>
            <p:spPr bwMode="auto">
              <a:xfrm>
                <a:off x="523" y="3571"/>
                <a:ext cx="83" cy="78"/>
              </a:xfrm>
              <a:custGeom>
                <a:avLst/>
                <a:gdLst>
                  <a:gd name="T0" fmla="*/ 82 w 83"/>
                  <a:gd name="T1" fmla="*/ 11 h 78"/>
                  <a:gd name="T2" fmla="*/ 77 w 83"/>
                  <a:gd name="T3" fmla="*/ 6 h 78"/>
                  <a:gd name="T4" fmla="*/ 75 w 83"/>
                  <a:gd name="T5" fmla="*/ 4 h 78"/>
                  <a:gd name="T6" fmla="*/ 70 w 83"/>
                  <a:gd name="T7" fmla="*/ 2 h 78"/>
                  <a:gd name="T8" fmla="*/ 65 w 83"/>
                  <a:gd name="T9" fmla="*/ 1 h 78"/>
                  <a:gd name="T10" fmla="*/ 62 w 83"/>
                  <a:gd name="T11" fmla="*/ 0 h 78"/>
                  <a:gd name="T12" fmla="*/ 58 w 83"/>
                  <a:gd name="T13" fmla="*/ 0 h 78"/>
                  <a:gd name="T14" fmla="*/ 53 w 83"/>
                  <a:gd name="T15" fmla="*/ 1 h 78"/>
                  <a:gd name="T16" fmla="*/ 50 w 83"/>
                  <a:gd name="T17" fmla="*/ 1 h 78"/>
                  <a:gd name="T18" fmla="*/ 47 w 83"/>
                  <a:gd name="T19" fmla="*/ 3 h 78"/>
                  <a:gd name="T20" fmla="*/ 42 w 83"/>
                  <a:gd name="T21" fmla="*/ 6 h 78"/>
                  <a:gd name="T22" fmla="*/ 38 w 83"/>
                  <a:gd name="T23" fmla="*/ 11 h 78"/>
                  <a:gd name="T24" fmla="*/ 35 w 83"/>
                  <a:gd name="T25" fmla="*/ 14 h 78"/>
                  <a:gd name="T26" fmla="*/ 33 w 83"/>
                  <a:gd name="T27" fmla="*/ 17 h 78"/>
                  <a:gd name="T28" fmla="*/ 31 w 83"/>
                  <a:gd name="T29" fmla="*/ 22 h 78"/>
                  <a:gd name="T30" fmla="*/ 25 w 83"/>
                  <a:gd name="T31" fmla="*/ 35 h 78"/>
                  <a:gd name="T32" fmla="*/ 23 w 83"/>
                  <a:gd name="T33" fmla="*/ 41 h 78"/>
                  <a:gd name="T34" fmla="*/ 16 w 83"/>
                  <a:gd name="T35" fmla="*/ 44 h 78"/>
                  <a:gd name="T36" fmla="*/ 14 w 83"/>
                  <a:gd name="T37" fmla="*/ 47 h 78"/>
                  <a:gd name="T38" fmla="*/ 11 w 83"/>
                  <a:gd name="T39" fmla="*/ 50 h 78"/>
                  <a:gd name="T40" fmla="*/ 0 w 83"/>
                  <a:gd name="T41" fmla="*/ 70 h 78"/>
                  <a:gd name="T42" fmla="*/ 1 w 83"/>
                  <a:gd name="T43" fmla="*/ 74 h 78"/>
                  <a:gd name="T44" fmla="*/ 10 w 83"/>
                  <a:gd name="T45" fmla="*/ 77 h 78"/>
                  <a:gd name="T46" fmla="*/ 16 w 83"/>
                  <a:gd name="T47" fmla="*/ 77 h 78"/>
                  <a:gd name="T48" fmla="*/ 11 w 83"/>
                  <a:gd name="T49" fmla="*/ 51 h 7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78"/>
                  <a:gd name="T77" fmla="*/ 83 w 83"/>
                  <a:gd name="T78" fmla="*/ 78 h 7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78">
                    <a:moveTo>
                      <a:pt x="82" y="11"/>
                    </a:moveTo>
                    <a:lnTo>
                      <a:pt x="77" y="6"/>
                    </a:lnTo>
                    <a:lnTo>
                      <a:pt x="75" y="4"/>
                    </a:lnTo>
                    <a:lnTo>
                      <a:pt x="70" y="2"/>
                    </a:lnTo>
                    <a:lnTo>
                      <a:pt x="65" y="1"/>
                    </a:lnTo>
                    <a:lnTo>
                      <a:pt x="62" y="0"/>
                    </a:lnTo>
                    <a:lnTo>
                      <a:pt x="58" y="0"/>
                    </a:lnTo>
                    <a:lnTo>
                      <a:pt x="53" y="1"/>
                    </a:lnTo>
                    <a:lnTo>
                      <a:pt x="50" y="1"/>
                    </a:lnTo>
                    <a:lnTo>
                      <a:pt x="47" y="3"/>
                    </a:lnTo>
                    <a:lnTo>
                      <a:pt x="42" y="6"/>
                    </a:lnTo>
                    <a:lnTo>
                      <a:pt x="38" y="11"/>
                    </a:lnTo>
                    <a:lnTo>
                      <a:pt x="35" y="14"/>
                    </a:lnTo>
                    <a:lnTo>
                      <a:pt x="33" y="17"/>
                    </a:lnTo>
                    <a:lnTo>
                      <a:pt x="31" y="22"/>
                    </a:lnTo>
                    <a:lnTo>
                      <a:pt x="25" y="35"/>
                    </a:lnTo>
                    <a:lnTo>
                      <a:pt x="23" y="41"/>
                    </a:lnTo>
                    <a:lnTo>
                      <a:pt x="16" y="44"/>
                    </a:lnTo>
                    <a:lnTo>
                      <a:pt x="14" y="47"/>
                    </a:lnTo>
                    <a:lnTo>
                      <a:pt x="11" y="50"/>
                    </a:lnTo>
                    <a:lnTo>
                      <a:pt x="0" y="70"/>
                    </a:lnTo>
                    <a:lnTo>
                      <a:pt x="1" y="74"/>
                    </a:lnTo>
                    <a:lnTo>
                      <a:pt x="10" y="77"/>
                    </a:lnTo>
                    <a:lnTo>
                      <a:pt x="16" y="77"/>
                    </a:lnTo>
                    <a:lnTo>
                      <a:pt x="11" y="51"/>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33" name="Line 2078"/>
              <p:cNvSpPr>
                <a:spLocks noChangeShapeType="1"/>
              </p:cNvSpPr>
              <p:nvPr/>
            </p:nvSpPr>
            <p:spPr bwMode="auto">
              <a:xfrm flipV="1">
                <a:off x="538" y="3642"/>
                <a:ext cx="5"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134" name="Line 2079"/>
              <p:cNvSpPr>
                <a:spLocks noChangeShapeType="1"/>
              </p:cNvSpPr>
              <p:nvPr/>
            </p:nvSpPr>
            <p:spPr bwMode="auto">
              <a:xfrm>
                <a:off x="547" y="3612"/>
                <a:ext cx="18" cy="0"/>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135" name="Line 2080"/>
              <p:cNvSpPr>
                <a:spLocks noChangeShapeType="1"/>
              </p:cNvSpPr>
              <p:nvPr/>
            </p:nvSpPr>
            <p:spPr bwMode="auto">
              <a:xfrm flipV="1">
                <a:off x="531" y="3595"/>
                <a:ext cx="16" cy="2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136" name="Freeform 2081"/>
              <p:cNvSpPr>
                <a:spLocks/>
              </p:cNvSpPr>
              <p:nvPr/>
            </p:nvSpPr>
            <p:spPr bwMode="auto">
              <a:xfrm>
                <a:off x="533" y="3589"/>
                <a:ext cx="19" cy="18"/>
              </a:xfrm>
              <a:custGeom>
                <a:avLst/>
                <a:gdLst>
                  <a:gd name="T0" fmla="*/ 0 w 19"/>
                  <a:gd name="T1" fmla="*/ 10 h 18"/>
                  <a:gd name="T2" fmla="*/ 7 w 19"/>
                  <a:gd name="T3" fmla="*/ 0 h 18"/>
                  <a:gd name="T4" fmla="*/ 18 w 19"/>
                  <a:gd name="T5" fmla="*/ 5 h 18"/>
                  <a:gd name="T6" fmla="*/ 11 w 19"/>
                  <a:gd name="T7" fmla="*/ 17 h 18"/>
                  <a:gd name="T8" fmla="*/ 0 60000 65536"/>
                  <a:gd name="T9" fmla="*/ 0 60000 65536"/>
                  <a:gd name="T10" fmla="*/ 0 60000 65536"/>
                  <a:gd name="T11" fmla="*/ 0 60000 65536"/>
                  <a:gd name="T12" fmla="*/ 0 w 19"/>
                  <a:gd name="T13" fmla="*/ 0 h 18"/>
                  <a:gd name="T14" fmla="*/ 19 w 19"/>
                  <a:gd name="T15" fmla="*/ 18 h 18"/>
                </a:gdLst>
                <a:ahLst/>
                <a:cxnLst>
                  <a:cxn ang="T8">
                    <a:pos x="T0" y="T1"/>
                  </a:cxn>
                  <a:cxn ang="T9">
                    <a:pos x="T2" y="T3"/>
                  </a:cxn>
                  <a:cxn ang="T10">
                    <a:pos x="T4" y="T5"/>
                  </a:cxn>
                  <a:cxn ang="T11">
                    <a:pos x="T6" y="T7"/>
                  </a:cxn>
                </a:cxnLst>
                <a:rect l="T12" t="T13" r="T14" b="T15"/>
                <a:pathLst>
                  <a:path w="19" h="18">
                    <a:moveTo>
                      <a:pt x="0" y="10"/>
                    </a:moveTo>
                    <a:lnTo>
                      <a:pt x="7" y="0"/>
                    </a:lnTo>
                    <a:lnTo>
                      <a:pt x="18" y="5"/>
                    </a:lnTo>
                    <a:lnTo>
                      <a:pt x="11"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37" name="Freeform 2082"/>
              <p:cNvSpPr>
                <a:spLocks/>
              </p:cNvSpPr>
              <p:nvPr/>
            </p:nvSpPr>
            <p:spPr bwMode="auto">
              <a:xfrm>
                <a:off x="540" y="3568"/>
                <a:ext cx="18" cy="28"/>
              </a:xfrm>
              <a:custGeom>
                <a:avLst/>
                <a:gdLst>
                  <a:gd name="T0" fmla="*/ 0 w 18"/>
                  <a:gd name="T1" fmla="*/ 5 h 28"/>
                  <a:gd name="T2" fmla="*/ 7 w 18"/>
                  <a:gd name="T3" fmla="*/ 27 h 28"/>
                  <a:gd name="T4" fmla="*/ 12 w 18"/>
                  <a:gd name="T5" fmla="*/ 27 h 28"/>
                  <a:gd name="T6" fmla="*/ 17 w 18"/>
                  <a:gd name="T7" fmla="*/ 20 h 28"/>
                  <a:gd name="T8" fmla="*/ 11 w 18"/>
                  <a:gd name="T9" fmla="*/ 20 h 28"/>
                  <a:gd name="T10" fmla="*/ 3 w 18"/>
                  <a:gd name="T11" fmla="*/ 0 h 28"/>
                  <a:gd name="T12" fmla="*/ 0 60000 65536"/>
                  <a:gd name="T13" fmla="*/ 0 60000 65536"/>
                  <a:gd name="T14" fmla="*/ 0 60000 65536"/>
                  <a:gd name="T15" fmla="*/ 0 60000 65536"/>
                  <a:gd name="T16" fmla="*/ 0 60000 65536"/>
                  <a:gd name="T17" fmla="*/ 0 60000 65536"/>
                  <a:gd name="T18" fmla="*/ 0 w 18"/>
                  <a:gd name="T19" fmla="*/ 0 h 28"/>
                  <a:gd name="T20" fmla="*/ 18 w 18"/>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8" h="28">
                    <a:moveTo>
                      <a:pt x="0" y="5"/>
                    </a:moveTo>
                    <a:lnTo>
                      <a:pt x="7" y="27"/>
                    </a:lnTo>
                    <a:lnTo>
                      <a:pt x="12" y="27"/>
                    </a:lnTo>
                    <a:lnTo>
                      <a:pt x="17" y="20"/>
                    </a:lnTo>
                    <a:lnTo>
                      <a:pt x="11" y="20"/>
                    </a:lnTo>
                    <a:lnTo>
                      <a:pt x="3"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38" name="Freeform 2083"/>
              <p:cNvSpPr>
                <a:spLocks/>
              </p:cNvSpPr>
              <p:nvPr/>
            </p:nvSpPr>
            <p:spPr bwMode="auto">
              <a:xfrm>
                <a:off x="539" y="3550"/>
                <a:ext cx="18" cy="19"/>
              </a:xfrm>
              <a:custGeom>
                <a:avLst/>
                <a:gdLst>
                  <a:gd name="T0" fmla="*/ 17 w 18"/>
                  <a:gd name="T1" fmla="*/ 0 h 19"/>
                  <a:gd name="T2" fmla="*/ 4 w 18"/>
                  <a:gd name="T3" fmla="*/ 9 h 19"/>
                  <a:gd name="T4" fmla="*/ 1 w 18"/>
                  <a:gd name="T5" fmla="*/ 11 h 19"/>
                  <a:gd name="T6" fmla="*/ 0 w 18"/>
                  <a:gd name="T7" fmla="*/ 15 h 19"/>
                  <a:gd name="T8" fmla="*/ 1 w 18"/>
                  <a:gd name="T9" fmla="*/ 18 h 19"/>
                  <a:gd name="T10" fmla="*/ 2 w 18"/>
                  <a:gd name="T11" fmla="*/ 18 h 19"/>
                  <a:gd name="T12" fmla="*/ 5 w 18"/>
                  <a:gd name="T13" fmla="*/ 15 h 19"/>
                  <a:gd name="T14" fmla="*/ 8 w 18"/>
                  <a:gd name="T15" fmla="*/ 11 h 19"/>
                  <a:gd name="T16" fmla="*/ 11 w 18"/>
                  <a:gd name="T17" fmla="*/ 7 h 19"/>
                  <a:gd name="T18" fmla="*/ 17 w 18"/>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9"/>
                  <a:gd name="T32" fmla="*/ 18 w 18"/>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9">
                    <a:moveTo>
                      <a:pt x="17" y="0"/>
                    </a:moveTo>
                    <a:lnTo>
                      <a:pt x="4" y="9"/>
                    </a:lnTo>
                    <a:lnTo>
                      <a:pt x="1" y="11"/>
                    </a:lnTo>
                    <a:lnTo>
                      <a:pt x="0" y="15"/>
                    </a:lnTo>
                    <a:lnTo>
                      <a:pt x="1" y="18"/>
                    </a:lnTo>
                    <a:lnTo>
                      <a:pt x="2" y="18"/>
                    </a:lnTo>
                    <a:lnTo>
                      <a:pt x="5" y="15"/>
                    </a:lnTo>
                    <a:lnTo>
                      <a:pt x="8" y="11"/>
                    </a:lnTo>
                    <a:lnTo>
                      <a:pt x="11" y="7"/>
                    </a:lnTo>
                    <a:lnTo>
                      <a:pt x="17" y="3"/>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39" name="Freeform 2084"/>
              <p:cNvSpPr>
                <a:spLocks/>
              </p:cNvSpPr>
              <p:nvPr/>
            </p:nvSpPr>
            <p:spPr bwMode="auto">
              <a:xfrm>
                <a:off x="551" y="3546"/>
                <a:ext cx="25" cy="31"/>
              </a:xfrm>
              <a:custGeom>
                <a:avLst/>
                <a:gdLst>
                  <a:gd name="T0" fmla="*/ 0 w 25"/>
                  <a:gd name="T1" fmla="*/ 5 h 31"/>
                  <a:gd name="T2" fmla="*/ 1 w 25"/>
                  <a:gd name="T3" fmla="*/ 9 h 31"/>
                  <a:gd name="T4" fmla="*/ 7 w 25"/>
                  <a:gd name="T5" fmla="*/ 27 h 31"/>
                  <a:gd name="T6" fmla="*/ 8 w 25"/>
                  <a:gd name="T7" fmla="*/ 30 h 31"/>
                  <a:gd name="T8" fmla="*/ 9 w 25"/>
                  <a:gd name="T9" fmla="*/ 30 h 31"/>
                  <a:gd name="T10" fmla="*/ 17 w 25"/>
                  <a:gd name="T11" fmla="*/ 28 h 31"/>
                  <a:gd name="T12" fmla="*/ 24 w 25"/>
                  <a:gd name="T13" fmla="*/ 23 h 31"/>
                  <a:gd name="T14" fmla="*/ 14 w 25"/>
                  <a:gd name="T15" fmla="*/ 23 h 31"/>
                  <a:gd name="T16" fmla="*/ 13 w 25"/>
                  <a:gd name="T17" fmla="*/ 21 h 31"/>
                  <a:gd name="T18" fmla="*/ 10 w 25"/>
                  <a:gd name="T19" fmla="*/ 18 h 31"/>
                  <a:gd name="T20" fmla="*/ 4 w 25"/>
                  <a:gd name="T21" fmla="*/ 0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
                  <a:gd name="T34" fmla="*/ 0 h 31"/>
                  <a:gd name="T35" fmla="*/ 25 w 25"/>
                  <a:gd name="T36" fmla="*/ 31 h 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 h="31">
                    <a:moveTo>
                      <a:pt x="0" y="5"/>
                    </a:moveTo>
                    <a:lnTo>
                      <a:pt x="1" y="9"/>
                    </a:lnTo>
                    <a:lnTo>
                      <a:pt x="7" y="27"/>
                    </a:lnTo>
                    <a:lnTo>
                      <a:pt x="8" y="30"/>
                    </a:lnTo>
                    <a:lnTo>
                      <a:pt x="9" y="30"/>
                    </a:lnTo>
                    <a:lnTo>
                      <a:pt x="17" y="28"/>
                    </a:lnTo>
                    <a:lnTo>
                      <a:pt x="24" y="23"/>
                    </a:lnTo>
                    <a:lnTo>
                      <a:pt x="14" y="23"/>
                    </a:lnTo>
                    <a:lnTo>
                      <a:pt x="13" y="21"/>
                    </a:lnTo>
                    <a:lnTo>
                      <a:pt x="10" y="18"/>
                    </a:lnTo>
                    <a:lnTo>
                      <a:pt x="4"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40" name="Line 2085"/>
              <p:cNvSpPr>
                <a:spLocks noChangeShapeType="1"/>
              </p:cNvSpPr>
              <p:nvPr/>
            </p:nvSpPr>
            <p:spPr bwMode="auto">
              <a:xfrm>
                <a:off x="555" y="3546"/>
                <a:ext cx="15" cy="1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141" name="Freeform 2086"/>
              <p:cNvSpPr>
                <a:spLocks/>
              </p:cNvSpPr>
              <p:nvPr/>
            </p:nvSpPr>
            <p:spPr bwMode="auto">
              <a:xfrm>
                <a:off x="556" y="3544"/>
                <a:ext cx="18" cy="19"/>
              </a:xfrm>
              <a:custGeom>
                <a:avLst/>
                <a:gdLst>
                  <a:gd name="T0" fmla="*/ 17 w 18"/>
                  <a:gd name="T1" fmla="*/ 15 h 19"/>
                  <a:gd name="T2" fmla="*/ 14 w 18"/>
                  <a:gd name="T3" fmla="*/ 18 h 19"/>
                  <a:gd name="T4" fmla="*/ 0 w 18"/>
                  <a:gd name="T5" fmla="*/ 0 h 19"/>
                  <a:gd name="T6" fmla="*/ 0 60000 65536"/>
                  <a:gd name="T7" fmla="*/ 0 60000 65536"/>
                  <a:gd name="T8" fmla="*/ 0 60000 65536"/>
                  <a:gd name="T9" fmla="*/ 0 w 18"/>
                  <a:gd name="T10" fmla="*/ 0 h 19"/>
                  <a:gd name="T11" fmla="*/ 18 w 18"/>
                  <a:gd name="T12" fmla="*/ 19 h 19"/>
                </a:gdLst>
                <a:ahLst/>
                <a:cxnLst>
                  <a:cxn ang="T6">
                    <a:pos x="T0" y="T1"/>
                  </a:cxn>
                  <a:cxn ang="T7">
                    <a:pos x="T2" y="T3"/>
                  </a:cxn>
                  <a:cxn ang="T8">
                    <a:pos x="T4" y="T5"/>
                  </a:cxn>
                </a:cxnLst>
                <a:rect l="T9" t="T10" r="T11" b="T12"/>
                <a:pathLst>
                  <a:path w="18" h="19">
                    <a:moveTo>
                      <a:pt x="17" y="15"/>
                    </a:moveTo>
                    <a:lnTo>
                      <a:pt x="14" y="18"/>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42" name="Freeform 2087"/>
              <p:cNvSpPr>
                <a:spLocks/>
              </p:cNvSpPr>
              <p:nvPr/>
            </p:nvSpPr>
            <p:spPr bwMode="auto">
              <a:xfrm>
                <a:off x="563" y="3539"/>
                <a:ext cx="66" cy="25"/>
              </a:xfrm>
              <a:custGeom>
                <a:avLst/>
                <a:gdLst>
                  <a:gd name="T0" fmla="*/ 0 w 66"/>
                  <a:gd name="T1" fmla="*/ 24 h 25"/>
                  <a:gd name="T2" fmla="*/ 5 w 66"/>
                  <a:gd name="T3" fmla="*/ 19 h 25"/>
                  <a:gd name="T4" fmla="*/ 10 w 66"/>
                  <a:gd name="T5" fmla="*/ 17 h 25"/>
                  <a:gd name="T6" fmla="*/ 14 w 66"/>
                  <a:gd name="T7" fmla="*/ 15 h 25"/>
                  <a:gd name="T8" fmla="*/ 17 w 66"/>
                  <a:gd name="T9" fmla="*/ 13 h 25"/>
                  <a:gd name="T10" fmla="*/ 22 w 66"/>
                  <a:gd name="T11" fmla="*/ 10 h 25"/>
                  <a:gd name="T12" fmla="*/ 26 w 66"/>
                  <a:gd name="T13" fmla="*/ 9 h 25"/>
                  <a:gd name="T14" fmla="*/ 30 w 66"/>
                  <a:gd name="T15" fmla="*/ 8 h 25"/>
                  <a:gd name="T16" fmla="*/ 35 w 66"/>
                  <a:gd name="T17" fmla="*/ 6 h 25"/>
                  <a:gd name="T18" fmla="*/ 39 w 66"/>
                  <a:gd name="T19" fmla="*/ 5 h 25"/>
                  <a:gd name="T20" fmla="*/ 44 w 66"/>
                  <a:gd name="T21" fmla="*/ 3 h 25"/>
                  <a:gd name="T22" fmla="*/ 49 w 66"/>
                  <a:gd name="T23" fmla="*/ 2 h 25"/>
                  <a:gd name="T24" fmla="*/ 53 w 66"/>
                  <a:gd name="T25" fmla="*/ 1 h 25"/>
                  <a:gd name="T26" fmla="*/ 57 w 66"/>
                  <a:gd name="T27" fmla="*/ 0 h 25"/>
                  <a:gd name="T28" fmla="*/ 65 w 6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6"/>
                  <a:gd name="T46" fmla="*/ 0 h 25"/>
                  <a:gd name="T47" fmla="*/ 66 w 66"/>
                  <a:gd name="T48" fmla="*/ 25 h 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6" h="25">
                    <a:moveTo>
                      <a:pt x="0" y="24"/>
                    </a:moveTo>
                    <a:lnTo>
                      <a:pt x="5" y="19"/>
                    </a:lnTo>
                    <a:lnTo>
                      <a:pt x="10" y="17"/>
                    </a:lnTo>
                    <a:lnTo>
                      <a:pt x="14" y="15"/>
                    </a:lnTo>
                    <a:lnTo>
                      <a:pt x="17" y="13"/>
                    </a:lnTo>
                    <a:lnTo>
                      <a:pt x="22" y="10"/>
                    </a:lnTo>
                    <a:lnTo>
                      <a:pt x="26" y="9"/>
                    </a:lnTo>
                    <a:lnTo>
                      <a:pt x="30" y="8"/>
                    </a:lnTo>
                    <a:lnTo>
                      <a:pt x="35" y="6"/>
                    </a:lnTo>
                    <a:lnTo>
                      <a:pt x="39" y="5"/>
                    </a:lnTo>
                    <a:lnTo>
                      <a:pt x="44" y="3"/>
                    </a:lnTo>
                    <a:lnTo>
                      <a:pt x="49" y="2"/>
                    </a:lnTo>
                    <a:lnTo>
                      <a:pt x="53" y="1"/>
                    </a:lnTo>
                    <a:lnTo>
                      <a:pt x="57" y="0"/>
                    </a:lnTo>
                    <a:lnTo>
                      <a:pt x="65"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43" name="Freeform 2088"/>
              <p:cNvSpPr>
                <a:spLocks/>
              </p:cNvSpPr>
              <p:nvPr/>
            </p:nvSpPr>
            <p:spPr bwMode="auto">
              <a:xfrm>
                <a:off x="556" y="3532"/>
                <a:ext cx="18" cy="19"/>
              </a:xfrm>
              <a:custGeom>
                <a:avLst/>
                <a:gdLst>
                  <a:gd name="T0" fmla="*/ 4 w 18"/>
                  <a:gd name="T1" fmla="*/ 18 h 19"/>
                  <a:gd name="T2" fmla="*/ 0 w 18"/>
                  <a:gd name="T3" fmla="*/ 18 h 19"/>
                  <a:gd name="T4" fmla="*/ 12 w 18"/>
                  <a:gd name="T5" fmla="*/ 0 h 19"/>
                  <a:gd name="T6" fmla="*/ 17 w 18"/>
                  <a:gd name="T7" fmla="*/ 0 h 19"/>
                  <a:gd name="T8" fmla="*/ 0 60000 65536"/>
                  <a:gd name="T9" fmla="*/ 0 60000 65536"/>
                  <a:gd name="T10" fmla="*/ 0 60000 65536"/>
                  <a:gd name="T11" fmla="*/ 0 60000 65536"/>
                  <a:gd name="T12" fmla="*/ 0 w 18"/>
                  <a:gd name="T13" fmla="*/ 0 h 19"/>
                  <a:gd name="T14" fmla="*/ 18 w 18"/>
                  <a:gd name="T15" fmla="*/ 19 h 19"/>
                </a:gdLst>
                <a:ahLst/>
                <a:cxnLst>
                  <a:cxn ang="T8">
                    <a:pos x="T0" y="T1"/>
                  </a:cxn>
                  <a:cxn ang="T9">
                    <a:pos x="T2" y="T3"/>
                  </a:cxn>
                  <a:cxn ang="T10">
                    <a:pos x="T4" y="T5"/>
                  </a:cxn>
                  <a:cxn ang="T11">
                    <a:pos x="T6" y="T7"/>
                  </a:cxn>
                </a:cxnLst>
                <a:rect l="T12" t="T13" r="T14" b="T15"/>
                <a:pathLst>
                  <a:path w="18" h="19">
                    <a:moveTo>
                      <a:pt x="4" y="18"/>
                    </a:moveTo>
                    <a:lnTo>
                      <a:pt x="0" y="18"/>
                    </a:lnTo>
                    <a:lnTo>
                      <a:pt x="12" y="0"/>
                    </a:lnTo>
                    <a:lnTo>
                      <a:pt x="17"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44" name="Freeform 2089"/>
              <p:cNvSpPr>
                <a:spLocks/>
              </p:cNvSpPr>
              <p:nvPr/>
            </p:nvSpPr>
            <p:spPr bwMode="auto">
              <a:xfrm>
                <a:off x="561" y="3533"/>
                <a:ext cx="25" cy="23"/>
              </a:xfrm>
              <a:custGeom>
                <a:avLst/>
                <a:gdLst>
                  <a:gd name="T0" fmla="*/ 12 w 25"/>
                  <a:gd name="T1" fmla="*/ 0 h 23"/>
                  <a:gd name="T2" fmla="*/ 24 w 25"/>
                  <a:gd name="T3" fmla="*/ 10 h 23"/>
                  <a:gd name="T4" fmla="*/ 11 w 25"/>
                  <a:gd name="T5" fmla="*/ 22 h 23"/>
                  <a:gd name="T6" fmla="*/ 0 w 25"/>
                  <a:gd name="T7" fmla="*/ 11 h 23"/>
                  <a:gd name="T8" fmla="*/ 0 60000 65536"/>
                  <a:gd name="T9" fmla="*/ 0 60000 65536"/>
                  <a:gd name="T10" fmla="*/ 0 60000 65536"/>
                  <a:gd name="T11" fmla="*/ 0 60000 65536"/>
                  <a:gd name="T12" fmla="*/ 0 w 25"/>
                  <a:gd name="T13" fmla="*/ 0 h 23"/>
                  <a:gd name="T14" fmla="*/ 25 w 25"/>
                  <a:gd name="T15" fmla="*/ 23 h 23"/>
                </a:gdLst>
                <a:ahLst/>
                <a:cxnLst>
                  <a:cxn ang="T8">
                    <a:pos x="T0" y="T1"/>
                  </a:cxn>
                  <a:cxn ang="T9">
                    <a:pos x="T2" y="T3"/>
                  </a:cxn>
                  <a:cxn ang="T10">
                    <a:pos x="T4" y="T5"/>
                  </a:cxn>
                  <a:cxn ang="T11">
                    <a:pos x="T6" y="T7"/>
                  </a:cxn>
                </a:cxnLst>
                <a:rect l="T12" t="T13" r="T14" b="T15"/>
                <a:pathLst>
                  <a:path w="25" h="23">
                    <a:moveTo>
                      <a:pt x="12" y="0"/>
                    </a:moveTo>
                    <a:lnTo>
                      <a:pt x="24" y="10"/>
                    </a:lnTo>
                    <a:lnTo>
                      <a:pt x="11" y="22"/>
                    </a:lnTo>
                    <a:lnTo>
                      <a:pt x="0" y="11"/>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45" name="Freeform 2090"/>
              <p:cNvSpPr>
                <a:spLocks/>
              </p:cNvSpPr>
              <p:nvPr/>
            </p:nvSpPr>
            <p:spPr bwMode="auto">
              <a:xfrm>
                <a:off x="571" y="3519"/>
                <a:ext cx="19" cy="18"/>
              </a:xfrm>
              <a:custGeom>
                <a:avLst/>
                <a:gdLst>
                  <a:gd name="T0" fmla="*/ 0 w 19"/>
                  <a:gd name="T1" fmla="*/ 0 h 18"/>
                  <a:gd name="T2" fmla="*/ 5 w 19"/>
                  <a:gd name="T3" fmla="*/ 17 h 18"/>
                  <a:gd name="T4" fmla="*/ 18 w 19"/>
                  <a:gd name="T5" fmla="*/ 10 h 18"/>
                  <a:gd name="T6" fmla="*/ 0 60000 65536"/>
                  <a:gd name="T7" fmla="*/ 0 60000 65536"/>
                  <a:gd name="T8" fmla="*/ 0 60000 65536"/>
                  <a:gd name="T9" fmla="*/ 0 w 19"/>
                  <a:gd name="T10" fmla="*/ 0 h 18"/>
                  <a:gd name="T11" fmla="*/ 19 w 19"/>
                  <a:gd name="T12" fmla="*/ 18 h 18"/>
                </a:gdLst>
                <a:ahLst/>
                <a:cxnLst>
                  <a:cxn ang="T6">
                    <a:pos x="T0" y="T1"/>
                  </a:cxn>
                  <a:cxn ang="T7">
                    <a:pos x="T2" y="T3"/>
                  </a:cxn>
                  <a:cxn ang="T8">
                    <a:pos x="T4" y="T5"/>
                  </a:cxn>
                </a:cxnLst>
                <a:rect l="T9" t="T10" r="T11" b="T12"/>
                <a:pathLst>
                  <a:path w="19" h="18">
                    <a:moveTo>
                      <a:pt x="0" y="0"/>
                    </a:moveTo>
                    <a:lnTo>
                      <a:pt x="5" y="17"/>
                    </a:lnTo>
                    <a:lnTo>
                      <a:pt x="18" y="1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46" name="Freeform 2091"/>
              <p:cNvSpPr>
                <a:spLocks/>
              </p:cNvSpPr>
              <p:nvPr/>
            </p:nvSpPr>
            <p:spPr bwMode="auto">
              <a:xfrm>
                <a:off x="573" y="3522"/>
                <a:ext cx="21" cy="19"/>
              </a:xfrm>
              <a:custGeom>
                <a:avLst/>
                <a:gdLst>
                  <a:gd name="T0" fmla="*/ 1 w 21"/>
                  <a:gd name="T1" fmla="*/ 0 h 19"/>
                  <a:gd name="T2" fmla="*/ 0 w 21"/>
                  <a:gd name="T3" fmla="*/ 5 h 19"/>
                  <a:gd name="T4" fmla="*/ 0 w 21"/>
                  <a:gd name="T5" fmla="*/ 9 h 19"/>
                  <a:gd name="T6" fmla="*/ 2 w 21"/>
                  <a:gd name="T7" fmla="*/ 13 h 19"/>
                  <a:gd name="T8" fmla="*/ 4 w 21"/>
                  <a:gd name="T9" fmla="*/ 14 h 19"/>
                  <a:gd name="T10" fmla="*/ 6 w 21"/>
                  <a:gd name="T11" fmla="*/ 15 h 19"/>
                  <a:gd name="T12" fmla="*/ 9 w 21"/>
                  <a:gd name="T13" fmla="*/ 18 h 19"/>
                  <a:gd name="T14" fmla="*/ 13 w 21"/>
                  <a:gd name="T15" fmla="*/ 15 h 19"/>
                  <a:gd name="T16" fmla="*/ 20 w 21"/>
                  <a:gd name="T17" fmla="*/ 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19"/>
                  <a:gd name="T29" fmla="*/ 21 w 21"/>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19">
                    <a:moveTo>
                      <a:pt x="1" y="0"/>
                    </a:moveTo>
                    <a:lnTo>
                      <a:pt x="0" y="5"/>
                    </a:lnTo>
                    <a:lnTo>
                      <a:pt x="0" y="9"/>
                    </a:lnTo>
                    <a:lnTo>
                      <a:pt x="2" y="13"/>
                    </a:lnTo>
                    <a:lnTo>
                      <a:pt x="4" y="14"/>
                    </a:lnTo>
                    <a:lnTo>
                      <a:pt x="6" y="15"/>
                    </a:lnTo>
                    <a:lnTo>
                      <a:pt x="9" y="18"/>
                    </a:lnTo>
                    <a:lnTo>
                      <a:pt x="13" y="15"/>
                    </a:lnTo>
                    <a:lnTo>
                      <a:pt x="20" y="5"/>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47" name="Freeform 2092"/>
              <p:cNvSpPr>
                <a:spLocks/>
              </p:cNvSpPr>
              <p:nvPr/>
            </p:nvSpPr>
            <p:spPr bwMode="auto">
              <a:xfrm>
                <a:off x="589" y="3527"/>
                <a:ext cx="48" cy="18"/>
              </a:xfrm>
              <a:custGeom>
                <a:avLst/>
                <a:gdLst>
                  <a:gd name="T0" fmla="*/ 47 w 48"/>
                  <a:gd name="T1" fmla="*/ 9 h 18"/>
                  <a:gd name="T2" fmla="*/ 45 w 48"/>
                  <a:gd name="T3" fmla="*/ 10 h 18"/>
                  <a:gd name="T4" fmla="*/ 0 w 48"/>
                  <a:gd name="T5" fmla="*/ 17 h 18"/>
                  <a:gd name="T6" fmla="*/ 8 w 48"/>
                  <a:gd name="T7" fmla="*/ 2 h 18"/>
                  <a:gd name="T8" fmla="*/ 7 w 48"/>
                  <a:gd name="T9" fmla="*/ 0 h 18"/>
                  <a:gd name="T10" fmla="*/ 3 w 48"/>
                  <a:gd name="T11" fmla="*/ 0 h 18"/>
                  <a:gd name="T12" fmla="*/ 4 w 48"/>
                  <a:gd name="T13" fmla="*/ 3 h 18"/>
                  <a:gd name="T14" fmla="*/ 8 w 48"/>
                  <a:gd name="T15" fmla="*/ 2 h 18"/>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8"/>
                  <a:gd name="T26" fmla="*/ 48 w 48"/>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8">
                    <a:moveTo>
                      <a:pt x="47" y="9"/>
                    </a:moveTo>
                    <a:lnTo>
                      <a:pt x="45" y="10"/>
                    </a:lnTo>
                    <a:lnTo>
                      <a:pt x="0" y="17"/>
                    </a:lnTo>
                    <a:lnTo>
                      <a:pt x="8" y="2"/>
                    </a:lnTo>
                    <a:lnTo>
                      <a:pt x="7" y="0"/>
                    </a:lnTo>
                    <a:lnTo>
                      <a:pt x="3" y="0"/>
                    </a:lnTo>
                    <a:lnTo>
                      <a:pt x="4" y="3"/>
                    </a:lnTo>
                    <a:lnTo>
                      <a:pt x="8" y="2"/>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48" name="Line 2093"/>
              <p:cNvSpPr>
                <a:spLocks noChangeShapeType="1"/>
              </p:cNvSpPr>
              <p:nvPr/>
            </p:nvSpPr>
            <p:spPr bwMode="auto">
              <a:xfrm flipH="1">
                <a:off x="584" y="3529"/>
                <a:ext cx="9" cy="1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149" name="Freeform 2094"/>
              <p:cNvSpPr>
                <a:spLocks/>
              </p:cNvSpPr>
              <p:nvPr/>
            </p:nvSpPr>
            <p:spPr bwMode="auto">
              <a:xfrm>
                <a:off x="596" y="3531"/>
                <a:ext cx="19" cy="19"/>
              </a:xfrm>
              <a:custGeom>
                <a:avLst/>
                <a:gdLst>
                  <a:gd name="T0" fmla="*/ 0 w 19"/>
                  <a:gd name="T1" fmla="*/ 10 h 19"/>
                  <a:gd name="T2" fmla="*/ 5 w 19"/>
                  <a:gd name="T3" fmla="*/ 18 h 19"/>
                  <a:gd name="T4" fmla="*/ 16 w 19"/>
                  <a:gd name="T5" fmla="*/ 13 h 19"/>
                  <a:gd name="T6" fmla="*/ 18 w 19"/>
                  <a:gd name="T7" fmla="*/ 0 h 19"/>
                  <a:gd name="T8" fmla="*/ 1 w 19"/>
                  <a:gd name="T9" fmla="*/ 6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10"/>
                    </a:moveTo>
                    <a:lnTo>
                      <a:pt x="5" y="18"/>
                    </a:lnTo>
                    <a:lnTo>
                      <a:pt x="16" y="13"/>
                    </a:lnTo>
                    <a:lnTo>
                      <a:pt x="18" y="0"/>
                    </a:lnTo>
                    <a:lnTo>
                      <a:pt x="1" y="6"/>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50" name="Freeform 2095"/>
              <p:cNvSpPr>
                <a:spLocks/>
              </p:cNvSpPr>
              <p:nvPr/>
            </p:nvSpPr>
            <p:spPr bwMode="auto">
              <a:xfrm>
                <a:off x="596" y="3531"/>
                <a:ext cx="19" cy="19"/>
              </a:xfrm>
              <a:custGeom>
                <a:avLst/>
                <a:gdLst>
                  <a:gd name="T0" fmla="*/ 0 w 19"/>
                  <a:gd name="T1" fmla="*/ 11 h 19"/>
                  <a:gd name="T2" fmla="*/ 16 w 19"/>
                  <a:gd name="T3" fmla="*/ 0 h 19"/>
                  <a:gd name="T4" fmla="*/ 18 w 19"/>
                  <a:gd name="T5" fmla="*/ 5 h 19"/>
                  <a:gd name="T6" fmla="*/ 0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0" y="11"/>
                    </a:moveTo>
                    <a:lnTo>
                      <a:pt x="16" y="0"/>
                    </a:lnTo>
                    <a:lnTo>
                      <a:pt x="18" y="5"/>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51" name="Freeform 2096"/>
              <p:cNvSpPr>
                <a:spLocks/>
              </p:cNvSpPr>
              <p:nvPr/>
            </p:nvSpPr>
            <p:spPr bwMode="auto">
              <a:xfrm>
                <a:off x="610" y="3525"/>
                <a:ext cx="19" cy="18"/>
              </a:xfrm>
              <a:custGeom>
                <a:avLst/>
                <a:gdLst>
                  <a:gd name="T0" fmla="*/ 18 w 19"/>
                  <a:gd name="T1" fmla="*/ 17 h 18"/>
                  <a:gd name="T2" fmla="*/ 18 w 19"/>
                  <a:gd name="T3" fmla="*/ 6 h 18"/>
                  <a:gd name="T4" fmla="*/ 0 w 19"/>
                  <a:gd name="T5" fmla="*/ 0 h 18"/>
                  <a:gd name="T6" fmla="*/ 0 60000 65536"/>
                  <a:gd name="T7" fmla="*/ 0 60000 65536"/>
                  <a:gd name="T8" fmla="*/ 0 60000 65536"/>
                  <a:gd name="T9" fmla="*/ 0 w 19"/>
                  <a:gd name="T10" fmla="*/ 0 h 18"/>
                  <a:gd name="T11" fmla="*/ 19 w 19"/>
                  <a:gd name="T12" fmla="*/ 18 h 18"/>
                </a:gdLst>
                <a:ahLst/>
                <a:cxnLst>
                  <a:cxn ang="T6">
                    <a:pos x="T0" y="T1"/>
                  </a:cxn>
                  <a:cxn ang="T7">
                    <a:pos x="T2" y="T3"/>
                  </a:cxn>
                  <a:cxn ang="T8">
                    <a:pos x="T4" y="T5"/>
                  </a:cxn>
                </a:cxnLst>
                <a:rect l="T9" t="T10" r="T11" b="T12"/>
                <a:pathLst>
                  <a:path w="19" h="18">
                    <a:moveTo>
                      <a:pt x="18" y="17"/>
                    </a:moveTo>
                    <a:lnTo>
                      <a:pt x="18" y="6"/>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52" name="Line 2097"/>
              <p:cNvSpPr>
                <a:spLocks noChangeShapeType="1"/>
              </p:cNvSpPr>
              <p:nvPr/>
            </p:nvSpPr>
            <p:spPr bwMode="auto">
              <a:xfrm flipH="1" flipV="1">
                <a:off x="603" y="3519"/>
                <a:ext cx="10" cy="13"/>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153" name="Line 2098"/>
              <p:cNvSpPr>
                <a:spLocks noChangeShapeType="1"/>
              </p:cNvSpPr>
              <p:nvPr/>
            </p:nvSpPr>
            <p:spPr bwMode="auto">
              <a:xfrm flipH="1" flipV="1">
                <a:off x="597" y="3519"/>
                <a:ext cx="11" cy="13"/>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154" name="Line 2099"/>
              <p:cNvSpPr>
                <a:spLocks noChangeShapeType="1"/>
              </p:cNvSpPr>
              <p:nvPr/>
            </p:nvSpPr>
            <p:spPr bwMode="auto">
              <a:xfrm flipH="1" flipV="1">
                <a:off x="593" y="3519"/>
                <a:ext cx="12" cy="13"/>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155" name="Line 2100"/>
              <p:cNvSpPr>
                <a:spLocks noChangeShapeType="1"/>
              </p:cNvSpPr>
              <p:nvPr/>
            </p:nvSpPr>
            <p:spPr bwMode="auto">
              <a:xfrm flipH="1" flipV="1">
                <a:off x="597" y="3529"/>
                <a:ext cx="4" cy="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156" name="Line 2101"/>
              <p:cNvSpPr>
                <a:spLocks noChangeShapeType="1"/>
              </p:cNvSpPr>
              <p:nvPr/>
            </p:nvSpPr>
            <p:spPr bwMode="auto">
              <a:xfrm flipH="1" flipV="1">
                <a:off x="596" y="3531"/>
                <a:ext cx="2"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157" name="Freeform 2102"/>
              <p:cNvSpPr>
                <a:spLocks/>
              </p:cNvSpPr>
              <p:nvPr/>
            </p:nvSpPr>
            <p:spPr bwMode="auto">
              <a:xfrm>
                <a:off x="692" y="3522"/>
                <a:ext cx="19" cy="21"/>
              </a:xfrm>
              <a:custGeom>
                <a:avLst/>
                <a:gdLst>
                  <a:gd name="T0" fmla="*/ 14 w 19"/>
                  <a:gd name="T1" fmla="*/ 0 h 21"/>
                  <a:gd name="T2" fmla="*/ 9 w 19"/>
                  <a:gd name="T3" fmla="*/ 1 h 21"/>
                  <a:gd name="T4" fmla="*/ 5 w 19"/>
                  <a:gd name="T5" fmla="*/ 4 h 21"/>
                  <a:gd name="T6" fmla="*/ 9 w 19"/>
                  <a:gd name="T7" fmla="*/ 7 h 21"/>
                  <a:gd name="T8" fmla="*/ 11 w 19"/>
                  <a:gd name="T9" fmla="*/ 10 h 21"/>
                  <a:gd name="T10" fmla="*/ 14 w 19"/>
                  <a:gd name="T11" fmla="*/ 12 h 21"/>
                  <a:gd name="T12" fmla="*/ 14 w 19"/>
                  <a:gd name="T13" fmla="*/ 14 h 21"/>
                  <a:gd name="T14" fmla="*/ 18 w 19"/>
                  <a:gd name="T15" fmla="*/ 16 h 21"/>
                  <a:gd name="T16" fmla="*/ 18 w 19"/>
                  <a:gd name="T17" fmla="*/ 18 h 21"/>
                  <a:gd name="T18" fmla="*/ 14 w 19"/>
                  <a:gd name="T19" fmla="*/ 20 h 21"/>
                  <a:gd name="T20" fmla="*/ 9 w 19"/>
                  <a:gd name="T21" fmla="*/ 20 h 21"/>
                  <a:gd name="T22" fmla="*/ 0 w 19"/>
                  <a:gd name="T23" fmla="*/ 2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1"/>
                  <a:gd name="T38" fmla="*/ 19 w 19"/>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1">
                    <a:moveTo>
                      <a:pt x="14" y="0"/>
                    </a:moveTo>
                    <a:lnTo>
                      <a:pt x="9" y="1"/>
                    </a:lnTo>
                    <a:lnTo>
                      <a:pt x="5" y="4"/>
                    </a:lnTo>
                    <a:lnTo>
                      <a:pt x="9" y="7"/>
                    </a:lnTo>
                    <a:lnTo>
                      <a:pt x="11" y="10"/>
                    </a:lnTo>
                    <a:lnTo>
                      <a:pt x="14" y="12"/>
                    </a:lnTo>
                    <a:lnTo>
                      <a:pt x="14" y="14"/>
                    </a:lnTo>
                    <a:lnTo>
                      <a:pt x="18" y="16"/>
                    </a:lnTo>
                    <a:lnTo>
                      <a:pt x="18" y="18"/>
                    </a:lnTo>
                    <a:lnTo>
                      <a:pt x="14" y="20"/>
                    </a:lnTo>
                    <a:lnTo>
                      <a:pt x="9" y="20"/>
                    </a:lnTo>
                    <a:lnTo>
                      <a:pt x="0" y="2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58" name="Freeform 2103"/>
              <p:cNvSpPr>
                <a:spLocks/>
              </p:cNvSpPr>
              <p:nvPr/>
            </p:nvSpPr>
            <p:spPr bwMode="auto">
              <a:xfrm>
                <a:off x="685" y="3536"/>
                <a:ext cx="18" cy="20"/>
              </a:xfrm>
              <a:custGeom>
                <a:avLst/>
                <a:gdLst>
                  <a:gd name="T0" fmla="*/ 17 w 18"/>
                  <a:gd name="T1" fmla="*/ 19 h 20"/>
                  <a:gd name="T2" fmla="*/ 10 w 18"/>
                  <a:gd name="T3" fmla="*/ 11 h 20"/>
                  <a:gd name="T4" fmla="*/ 6 w 18"/>
                  <a:gd name="T5" fmla="*/ 19 h 20"/>
                  <a:gd name="T6" fmla="*/ 4 w 18"/>
                  <a:gd name="T7" fmla="*/ 19 h 20"/>
                  <a:gd name="T8" fmla="*/ 2 w 18"/>
                  <a:gd name="T9" fmla="*/ 19 h 20"/>
                  <a:gd name="T10" fmla="*/ 0 w 18"/>
                  <a:gd name="T11" fmla="*/ 11 h 20"/>
                  <a:gd name="T12" fmla="*/ 0 w 18"/>
                  <a:gd name="T13" fmla="*/ 5 h 20"/>
                  <a:gd name="T14" fmla="*/ 4 w 18"/>
                  <a:gd name="T15" fmla="*/ 0 h 20"/>
                  <a:gd name="T16" fmla="*/ 8 w 18"/>
                  <a:gd name="T17" fmla="*/ 0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20"/>
                  <a:gd name="T29" fmla="*/ 18 w 18"/>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20">
                    <a:moveTo>
                      <a:pt x="17" y="19"/>
                    </a:moveTo>
                    <a:lnTo>
                      <a:pt x="10" y="11"/>
                    </a:lnTo>
                    <a:lnTo>
                      <a:pt x="6" y="19"/>
                    </a:lnTo>
                    <a:lnTo>
                      <a:pt x="4" y="19"/>
                    </a:lnTo>
                    <a:lnTo>
                      <a:pt x="2" y="19"/>
                    </a:lnTo>
                    <a:lnTo>
                      <a:pt x="0" y="11"/>
                    </a:lnTo>
                    <a:lnTo>
                      <a:pt x="0" y="5"/>
                    </a:lnTo>
                    <a:lnTo>
                      <a:pt x="4" y="0"/>
                    </a:lnTo>
                    <a:lnTo>
                      <a:pt x="8"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59" name="Freeform 2104"/>
              <p:cNvSpPr>
                <a:spLocks/>
              </p:cNvSpPr>
              <p:nvPr/>
            </p:nvSpPr>
            <p:spPr bwMode="auto">
              <a:xfrm>
                <a:off x="678" y="3536"/>
                <a:ext cx="18" cy="20"/>
              </a:xfrm>
              <a:custGeom>
                <a:avLst/>
                <a:gdLst>
                  <a:gd name="T0" fmla="*/ 17 w 18"/>
                  <a:gd name="T1" fmla="*/ 0 h 20"/>
                  <a:gd name="T2" fmla="*/ 13 w 18"/>
                  <a:gd name="T3" fmla="*/ 7 h 20"/>
                  <a:gd name="T4" fmla="*/ 6 w 18"/>
                  <a:gd name="T5" fmla="*/ 19 h 20"/>
                  <a:gd name="T6" fmla="*/ 0 w 18"/>
                  <a:gd name="T7" fmla="*/ 19 h 20"/>
                  <a:gd name="T8" fmla="*/ 0 60000 65536"/>
                  <a:gd name="T9" fmla="*/ 0 60000 65536"/>
                  <a:gd name="T10" fmla="*/ 0 60000 65536"/>
                  <a:gd name="T11" fmla="*/ 0 60000 65536"/>
                  <a:gd name="T12" fmla="*/ 0 w 18"/>
                  <a:gd name="T13" fmla="*/ 0 h 20"/>
                  <a:gd name="T14" fmla="*/ 18 w 18"/>
                  <a:gd name="T15" fmla="*/ 20 h 20"/>
                </a:gdLst>
                <a:ahLst/>
                <a:cxnLst>
                  <a:cxn ang="T8">
                    <a:pos x="T0" y="T1"/>
                  </a:cxn>
                  <a:cxn ang="T9">
                    <a:pos x="T2" y="T3"/>
                  </a:cxn>
                  <a:cxn ang="T10">
                    <a:pos x="T4" y="T5"/>
                  </a:cxn>
                  <a:cxn ang="T11">
                    <a:pos x="T6" y="T7"/>
                  </a:cxn>
                </a:cxnLst>
                <a:rect l="T12" t="T13" r="T14" b="T15"/>
                <a:pathLst>
                  <a:path w="18" h="20">
                    <a:moveTo>
                      <a:pt x="17" y="0"/>
                    </a:moveTo>
                    <a:lnTo>
                      <a:pt x="13" y="7"/>
                    </a:lnTo>
                    <a:lnTo>
                      <a:pt x="6" y="19"/>
                    </a:lnTo>
                    <a:lnTo>
                      <a:pt x="0" y="19"/>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60" name="Freeform 2105"/>
              <p:cNvSpPr>
                <a:spLocks/>
              </p:cNvSpPr>
              <p:nvPr/>
            </p:nvSpPr>
            <p:spPr bwMode="auto">
              <a:xfrm>
                <a:off x="680" y="3546"/>
                <a:ext cx="20" cy="18"/>
              </a:xfrm>
              <a:custGeom>
                <a:avLst/>
                <a:gdLst>
                  <a:gd name="T0" fmla="*/ 19 w 20"/>
                  <a:gd name="T1" fmla="*/ 8 h 18"/>
                  <a:gd name="T2" fmla="*/ 19 w 20"/>
                  <a:gd name="T3" fmla="*/ 4 h 18"/>
                  <a:gd name="T4" fmla="*/ 14 w 20"/>
                  <a:gd name="T5" fmla="*/ 0 h 18"/>
                  <a:gd name="T6" fmla="*/ 10 w 20"/>
                  <a:gd name="T7" fmla="*/ 0 h 18"/>
                  <a:gd name="T8" fmla="*/ 7 w 20"/>
                  <a:gd name="T9" fmla="*/ 4 h 18"/>
                  <a:gd name="T10" fmla="*/ 5 w 20"/>
                  <a:gd name="T11" fmla="*/ 4 h 18"/>
                  <a:gd name="T12" fmla="*/ 1 w 20"/>
                  <a:gd name="T13" fmla="*/ 8 h 18"/>
                  <a:gd name="T14" fmla="*/ 0 w 20"/>
                  <a:gd name="T15" fmla="*/ 8 h 18"/>
                  <a:gd name="T16" fmla="*/ 2 w 20"/>
                  <a:gd name="T17" fmla="*/ 12 h 18"/>
                  <a:gd name="T18" fmla="*/ 5 w 20"/>
                  <a:gd name="T19" fmla="*/ 17 h 18"/>
                  <a:gd name="T20" fmla="*/ 9 w 20"/>
                  <a:gd name="T21" fmla="*/ 17 h 18"/>
                  <a:gd name="T22" fmla="*/ 11 w 20"/>
                  <a:gd name="T23" fmla="*/ 17 h 18"/>
                  <a:gd name="T24" fmla="*/ 15 w 20"/>
                  <a:gd name="T25" fmla="*/ 12 h 18"/>
                  <a:gd name="T26" fmla="*/ 19 w 20"/>
                  <a:gd name="T27" fmla="*/ 8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18"/>
                  <a:gd name="T44" fmla="*/ 20 w 20"/>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18">
                    <a:moveTo>
                      <a:pt x="19" y="8"/>
                    </a:moveTo>
                    <a:lnTo>
                      <a:pt x="19" y="4"/>
                    </a:lnTo>
                    <a:lnTo>
                      <a:pt x="14" y="0"/>
                    </a:lnTo>
                    <a:lnTo>
                      <a:pt x="10" y="0"/>
                    </a:lnTo>
                    <a:lnTo>
                      <a:pt x="7" y="4"/>
                    </a:lnTo>
                    <a:lnTo>
                      <a:pt x="5" y="4"/>
                    </a:lnTo>
                    <a:lnTo>
                      <a:pt x="1" y="8"/>
                    </a:lnTo>
                    <a:lnTo>
                      <a:pt x="0" y="8"/>
                    </a:lnTo>
                    <a:lnTo>
                      <a:pt x="2" y="12"/>
                    </a:lnTo>
                    <a:lnTo>
                      <a:pt x="5" y="17"/>
                    </a:lnTo>
                    <a:lnTo>
                      <a:pt x="9" y="17"/>
                    </a:lnTo>
                    <a:lnTo>
                      <a:pt x="11" y="17"/>
                    </a:lnTo>
                    <a:lnTo>
                      <a:pt x="15" y="12"/>
                    </a:lnTo>
                    <a:lnTo>
                      <a:pt x="19" y="8"/>
                    </a:lnTo>
                  </a:path>
                </a:pathLst>
              </a:custGeom>
              <a:solidFill>
                <a:srgbClr val="767900"/>
              </a:solidFill>
              <a:ln w="12700" cap="rnd">
                <a:solidFill>
                  <a:srgbClr val="404000"/>
                </a:solidFill>
                <a:round/>
                <a:headEnd/>
                <a:tailEnd/>
              </a:ln>
            </p:spPr>
            <p:txBody>
              <a:bodyPr/>
              <a:lstStyle/>
              <a:p>
                <a:endParaRPr lang="zh-CN" altLang="zh-CN"/>
              </a:p>
            </p:txBody>
          </p:sp>
          <p:sp>
            <p:nvSpPr>
              <p:cNvPr id="59161" name="Freeform 2106"/>
              <p:cNvSpPr>
                <a:spLocks/>
              </p:cNvSpPr>
              <p:nvPr/>
            </p:nvSpPr>
            <p:spPr bwMode="auto">
              <a:xfrm>
                <a:off x="675" y="3553"/>
                <a:ext cx="23" cy="19"/>
              </a:xfrm>
              <a:custGeom>
                <a:avLst/>
                <a:gdLst>
                  <a:gd name="T0" fmla="*/ 22 w 23"/>
                  <a:gd name="T1" fmla="*/ 5 h 19"/>
                  <a:gd name="T2" fmla="*/ 18 w 23"/>
                  <a:gd name="T3" fmla="*/ 0 h 19"/>
                  <a:gd name="T4" fmla="*/ 14 w 23"/>
                  <a:gd name="T5" fmla="*/ 0 h 19"/>
                  <a:gd name="T6" fmla="*/ 6 w 23"/>
                  <a:gd name="T7" fmla="*/ 2 h 19"/>
                  <a:gd name="T8" fmla="*/ 3 w 23"/>
                  <a:gd name="T9" fmla="*/ 5 h 19"/>
                  <a:gd name="T10" fmla="*/ 0 w 23"/>
                  <a:gd name="T11" fmla="*/ 11 h 19"/>
                  <a:gd name="T12" fmla="*/ 3 w 23"/>
                  <a:gd name="T13" fmla="*/ 18 h 19"/>
                  <a:gd name="T14" fmla="*/ 5 w 23"/>
                  <a:gd name="T15" fmla="*/ 14 h 19"/>
                  <a:gd name="T16" fmla="*/ 7 w 23"/>
                  <a:gd name="T17" fmla="*/ 9 h 19"/>
                  <a:gd name="T18" fmla="*/ 12 w 23"/>
                  <a:gd name="T19" fmla="*/ 9 h 19"/>
                  <a:gd name="T20" fmla="*/ 17 w 23"/>
                  <a:gd name="T21" fmla="*/ 9 h 19"/>
                  <a:gd name="T22" fmla="*/ 19 w 23"/>
                  <a:gd name="T23" fmla="*/ 14 h 19"/>
                  <a:gd name="T24" fmla="*/ 22 w 23"/>
                  <a:gd name="T25" fmla="*/ 5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19"/>
                  <a:gd name="T41" fmla="*/ 23 w 23"/>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19">
                    <a:moveTo>
                      <a:pt x="22" y="5"/>
                    </a:moveTo>
                    <a:lnTo>
                      <a:pt x="18" y="0"/>
                    </a:lnTo>
                    <a:lnTo>
                      <a:pt x="14" y="0"/>
                    </a:lnTo>
                    <a:lnTo>
                      <a:pt x="6" y="2"/>
                    </a:lnTo>
                    <a:lnTo>
                      <a:pt x="3" y="5"/>
                    </a:lnTo>
                    <a:lnTo>
                      <a:pt x="0" y="11"/>
                    </a:lnTo>
                    <a:lnTo>
                      <a:pt x="3" y="18"/>
                    </a:lnTo>
                    <a:lnTo>
                      <a:pt x="5" y="14"/>
                    </a:lnTo>
                    <a:lnTo>
                      <a:pt x="7" y="9"/>
                    </a:lnTo>
                    <a:lnTo>
                      <a:pt x="12" y="9"/>
                    </a:lnTo>
                    <a:lnTo>
                      <a:pt x="17" y="9"/>
                    </a:lnTo>
                    <a:lnTo>
                      <a:pt x="19" y="14"/>
                    </a:lnTo>
                    <a:lnTo>
                      <a:pt x="22" y="5"/>
                    </a:lnTo>
                  </a:path>
                </a:pathLst>
              </a:custGeom>
              <a:solidFill>
                <a:srgbClr val="767900"/>
              </a:solidFill>
              <a:ln w="12700" cap="rnd">
                <a:solidFill>
                  <a:srgbClr val="404000"/>
                </a:solidFill>
                <a:round/>
                <a:headEnd/>
                <a:tailEnd/>
              </a:ln>
            </p:spPr>
            <p:txBody>
              <a:bodyPr/>
              <a:lstStyle/>
              <a:p>
                <a:endParaRPr lang="zh-CN" altLang="zh-CN"/>
              </a:p>
            </p:txBody>
          </p:sp>
          <p:sp>
            <p:nvSpPr>
              <p:cNvPr id="59162" name="Freeform 2107"/>
              <p:cNvSpPr>
                <a:spLocks/>
              </p:cNvSpPr>
              <p:nvPr/>
            </p:nvSpPr>
            <p:spPr bwMode="auto">
              <a:xfrm>
                <a:off x="682" y="3557"/>
                <a:ext cx="18" cy="20"/>
              </a:xfrm>
              <a:custGeom>
                <a:avLst/>
                <a:gdLst>
                  <a:gd name="T0" fmla="*/ 17 w 18"/>
                  <a:gd name="T1" fmla="*/ 0 h 20"/>
                  <a:gd name="T2" fmla="*/ 14 w 18"/>
                  <a:gd name="T3" fmla="*/ 9 h 20"/>
                  <a:gd name="T4" fmla="*/ 11 w 18"/>
                  <a:gd name="T5" fmla="*/ 14 h 20"/>
                  <a:gd name="T6" fmla="*/ 5 w 18"/>
                  <a:gd name="T7" fmla="*/ 19 h 20"/>
                  <a:gd name="T8" fmla="*/ 0 w 18"/>
                  <a:gd name="T9" fmla="*/ 19 h 20"/>
                  <a:gd name="T10" fmla="*/ 0 60000 65536"/>
                  <a:gd name="T11" fmla="*/ 0 60000 65536"/>
                  <a:gd name="T12" fmla="*/ 0 60000 65536"/>
                  <a:gd name="T13" fmla="*/ 0 60000 65536"/>
                  <a:gd name="T14" fmla="*/ 0 60000 65536"/>
                  <a:gd name="T15" fmla="*/ 0 w 18"/>
                  <a:gd name="T16" fmla="*/ 0 h 20"/>
                  <a:gd name="T17" fmla="*/ 18 w 18"/>
                  <a:gd name="T18" fmla="*/ 20 h 20"/>
                </a:gdLst>
                <a:ahLst/>
                <a:cxnLst>
                  <a:cxn ang="T10">
                    <a:pos x="T0" y="T1"/>
                  </a:cxn>
                  <a:cxn ang="T11">
                    <a:pos x="T2" y="T3"/>
                  </a:cxn>
                  <a:cxn ang="T12">
                    <a:pos x="T4" y="T5"/>
                  </a:cxn>
                  <a:cxn ang="T13">
                    <a:pos x="T6" y="T7"/>
                  </a:cxn>
                  <a:cxn ang="T14">
                    <a:pos x="T8" y="T9"/>
                  </a:cxn>
                </a:cxnLst>
                <a:rect l="T15" t="T16" r="T17" b="T18"/>
                <a:pathLst>
                  <a:path w="18" h="20">
                    <a:moveTo>
                      <a:pt x="17" y="0"/>
                    </a:moveTo>
                    <a:lnTo>
                      <a:pt x="14" y="9"/>
                    </a:lnTo>
                    <a:lnTo>
                      <a:pt x="11" y="14"/>
                    </a:lnTo>
                    <a:lnTo>
                      <a:pt x="5" y="19"/>
                    </a:lnTo>
                    <a:lnTo>
                      <a:pt x="0" y="19"/>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63" name="Freeform 2108"/>
              <p:cNvSpPr>
                <a:spLocks/>
              </p:cNvSpPr>
              <p:nvPr/>
            </p:nvSpPr>
            <p:spPr bwMode="auto">
              <a:xfrm>
                <a:off x="671" y="3522"/>
                <a:ext cx="20" cy="19"/>
              </a:xfrm>
              <a:custGeom>
                <a:avLst/>
                <a:gdLst>
                  <a:gd name="T0" fmla="*/ 0 w 20"/>
                  <a:gd name="T1" fmla="*/ 13 h 19"/>
                  <a:gd name="T2" fmla="*/ 1 w 20"/>
                  <a:gd name="T3" fmla="*/ 13 h 19"/>
                  <a:gd name="T4" fmla="*/ 4 w 20"/>
                  <a:gd name="T5" fmla="*/ 13 h 19"/>
                  <a:gd name="T6" fmla="*/ 7 w 20"/>
                  <a:gd name="T7" fmla="*/ 9 h 19"/>
                  <a:gd name="T8" fmla="*/ 8 w 20"/>
                  <a:gd name="T9" fmla="*/ 9 h 19"/>
                  <a:gd name="T10" fmla="*/ 11 w 20"/>
                  <a:gd name="T11" fmla="*/ 4 h 19"/>
                  <a:gd name="T12" fmla="*/ 14 w 20"/>
                  <a:gd name="T13" fmla="*/ 9 h 19"/>
                  <a:gd name="T14" fmla="*/ 17 w 20"/>
                  <a:gd name="T15" fmla="*/ 13 h 19"/>
                  <a:gd name="T16" fmla="*/ 19 w 20"/>
                  <a:gd name="T17" fmla="*/ 18 h 19"/>
                  <a:gd name="T18" fmla="*/ 19 w 20"/>
                  <a:gd name="T19" fmla="*/ 13 h 19"/>
                  <a:gd name="T20" fmla="*/ 16 w 20"/>
                  <a:gd name="T21" fmla="*/ 4 h 19"/>
                  <a:gd name="T22" fmla="*/ 14 w 20"/>
                  <a:gd name="T23" fmla="*/ 0 h 19"/>
                  <a:gd name="T24" fmla="*/ 11 w 20"/>
                  <a:gd name="T25" fmla="*/ 0 h 19"/>
                  <a:gd name="T26" fmla="*/ 6 w 20"/>
                  <a:gd name="T27" fmla="*/ 0 h 19"/>
                  <a:gd name="T28" fmla="*/ 0 w 20"/>
                  <a:gd name="T29" fmla="*/ 4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19"/>
                  <a:gd name="T47" fmla="*/ 20 w 20"/>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19">
                    <a:moveTo>
                      <a:pt x="0" y="13"/>
                    </a:moveTo>
                    <a:lnTo>
                      <a:pt x="1" y="13"/>
                    </a:lnTo>
                    <a:lnTo>
                      <a:pt x="4" y="13"/>
                    </a:lnTo>
                    <a:lnTo>
                      <a:pt x="7" y="9"/>
                    </a:lnTo>
                    <a:lnTo>
                      <a:pt x="8" y="9"/>
                    </a:lnTo>
                    <a:lnTo>
                      <a:pt x="11" y="4"/>
                    </a:lnTo>
                    <a:lnTo>
                      <a:pt x="14" y="9"/>
                    </a:lnTo>
                    <a:lnTo>
                      <a:pt x="17" y="13"/>
                    </a:lnTo>
                    <a:lnTo>
                      <a:pt x="19" y="18"/>
                    </a:lnTo>
                    <a:lnTo>
                      <a:pt x="19" y="13"/>
                    </a:lnTo>
                    <a:lnTo>
                      <a:pt x="16" y="4"/>
                    </a:lnTo>
                    <a:lnTo>
                      <a:pt x="14" y="0"/>
                    </a:lnTo>
                    <a:lnTo>
                      <a:pt x="11" y="0"/>
                    </a:lnTo>
                    <a:lnTo>
                      <a:pt x="6" y="0"/>
                    </a:lnTo>
                    <a:lnTo>
                      <a:pt x="0" y="4"/>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64" name="Freeform 2109"/>
              <p:cNvSpPr>
                <a:spLocks/>
              </p:cNvSpPr>
              <p:nvPr/>
            </p:nvSpPr>
            <p:spPr bwMode="auto">
              <a:xfrm>
                <a:off x="697" y="3522"/>
                <a:ext cx="18" cy="19"/>
              </a:xfrm>
              <a:custGeom>
                <a:avLst/>
                <a:gdLst>
                  <a:gd name="T0" fmla="*/ 17 w 18"/>
                  <a:gd name="T1" fmla="*/ 18 h 19"/>
                  <a:gd name="T2" fmla="*/ 14 w 18"/>
                  <a:gd name="T3" fmla="*/ 9 h 19"/>
                  <a:gd name="T4" fmla="*/ 12 w 18"/>
                  <a:gd name="T5" fmla="*/ 4 h 19"/>
                  <a:gd name="T6" fmla="*/ 8 w 18"/>
                  <a:gd name="T7" fmla="*/ 0 h 19"/>
                  <a:gd name="T8" fmla="*/ 4 w 18"/>
                  <a:gd name="T9" fmla="*/ 0 h 19"/>
                  <a:gd name="T10" fmla="*/ 3 w 18"/>
                  <a:gd name="T11" fmla="*/ 9 h 19"/>
                  <a:gd name="T12" fmla="*/ 0 w 18"/>
                  <a:gd name="T13" fmla="*/ 13 h 19"/>
                  <a:gd name="T14" fmla="*/ 0 60000 65536"/>
                  <a:gd name="T15" fmla="*/ 0 60000 65536"/>
                  <a:gd name="T16" fmla="*/ 0 60000 65536"/>
                  <a:gd name="T17" fmla="*/ 0 60000 65536"/>
                  <a:gd name="T18" fmla="*/ 0 60000 65536"/>
                  <a:gd name="T19" fmla="*/ 0 60000 65536"/>
                  <a:gd name="T20" fmla="*/ 0 60000 65536"/>
                  <a:gd name="T21" fmla="*/ 0 w 18"/>
                  <a:gd name="T22" fmla="*/ 0 h 19"/>
                  <a:gd name="T23" fmla="*/ 18 w 1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9">
                    <a:moveTo>
                      <a:pt x="17" y="18"/>
                    </a:moveTo>
                    <a:lnTo>
                      <a:pt x="14" y="9"/>
                    </a:lnTo>
                    <a:lnTo>
                      <a:pt x="12" y="4"/>
                    </a:lnTo>
                    <a:lnTo>
                      <a:pt x="8" y="0"/>
                    </a:lnTo>
                    <a:lnTo>
                      <a:pt x="4" y="0"/>
                    </a:lnTo>
                    <a:lnTo>
                      <a:pt x="3" y="9"/>
                    </a:lnTo>
                    <a:lnTo>
                      <a:pt x="0" y="13"/>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65" name="Freeform 2110"/>
              <p:cNvSpPr>
                <a:spLocks/>
              </p:cNvSpPr>
              <p:nvPr/>
            </p:nvSpPr>
            <p:spPr bwMode="auto">
              <a:xfrm>
                <a:off x="697" y="3527"/>
                <a:ext cx="18" cy="1"/>
              </a:xfrm>
              <a:custGeom>
                <a:avLst/>
                <a:gdLst>
                  <a:gd name="T0" fmla="*/ 17 w 18"/>
                  <a:gd name="T1" fmla="*/ 0 h 1"/>
                  <a:gd name="T2" fmla="*/ 10 w 18"/>
                  <a:gd name="T3" fmla="*/ 0 h 1"/>
                  <a:gd name="T4" fmla="*/ 6 w 18"/>
                  <a:gd name="T5" fmla="*/ 0 h 1"/>
                  <a:gd name="T6" fmla="*/ 0 w 18"/>
                  <a:gd name="T7" fmla="*/ 0 h 1"/>
                  <a:gd name="T8" fmla="*/ 0 60000 65536"/>
                  <a:gd name="T9" fmla="*/ 0 60000 65536"/>
                  <a:gd name="T10" fmla="*/ 0 60000 65536"/>
                  <a:gd name="T11" fmla="*/ 0 60000 65536"/>
                  <a:gd name="T12" fmla="*/ 0 w 18"/>
                  <a:gd name="T13" fmla="*/ 0 h 1"/>
                  <a:gd name="T14" fmla="*/ 18 w 18"/>
                  <a:gd name="T15" fmla="*/ 1 h 1"/>
                </a:gdLst>
                <a:ahLst/>
                <a:cxnLst>
                  <a:cxn ang="T8">
                    <a:pos x="T0" y="T1"/>
                  </a:cxn>
                  <a:cxn ang="T9">
                    <a:pos x="T2" y="T3"/>
                  </a:cxn>
                  <a:cxn ang="T10">
                    <a:pos x="T4" y="T5"/>
                  </a:cxn>
                  <a:cxn ang="T11">
                    <a:pos x="T6" y="T7"/>
                  </a:cxn>
                </a:cxnLst>
                <a:rect l="T12" t="T13" r="T14" b="T15"/>
                <a:pathLst>
                  <a:path w="18" h="1">
                    <a:moveTo>
                      <a:pt x="17" y="0"/>
                    </a:moveTo>
                    <a:lnTo>
                      <a:pt x="10" y="0"/>
                    </a:lnTo>
                    <a:lnTo>
                      <a:pt x="6" y="0"/>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66" name="Freeform 2111"/>
              <p:cNvSpPr>
                <a:spLocks/>
              </p:cNvSpPr>
              <p:nvPr/>
            </p:nvSpPr>
            <p:spPr bwMode="auto">
              <a:xfrm>
                <a:off x="674" y="3525"/>
                <a:ext cx="19" cy="18"/>
              </a:xfrm>
              <a:custGeom>
                <a:avLst/>
                <a:gdLst>
                  <a:gd name="T0" fmla="*/ 18 w 19"/>
                  <a:gd name="T1" fmla="*/ 8 h 18"/>
                  <a:gd name="T2" fmla="*/ 10 w 19"/>
                  <a:gd name="T3" fmla="*/ 17 h 18"/>
                  <a:gd name="T4" fmla="*/ 6 w 19"/>
                  <a:gd name="T5" fmla="*/ 8 h 18"/>
                  <a:gd name="T6" fmla="*/ 3 w 19"/>
                  <a:gd name="T7" fmla="*/ 17 h 18"/>
                  <a:gd name="T8" fmla="*/ 0 w 19"/>
                  <a:gd name="T9" fmla="*/ 0 h 18"/>
                  <a:gd name="T10" fmla="*/ 0 60000 65536"/>
                  <a:gd name="T11" fmla="*/ 0 60000 65536"/>
                  <a:gd name="T12" fmla="*/ 0 60000 65536"/>
                  <a:gd name="T13" fmla="*/ 0 60000 65536"/>
                  <a:gd name="T14" fmla="*/ 0 60000 65536"/>
                  <a:gd name="T15" fmla="*/ 0 w 19"/>
                  <a:gd name="T16" fmla="*/ 0 h 18"/>
                  <a:gd name="T17" fmla="*/ 19 w 19"/>
                  <a:gd name="T18" fmla="*/ 18 h 18"/>
                </a:gdLst>
                <a:ahLst/>
                <a:cxnLst>
                  <a:cxn ang="T10">
                    <a:pos x="T0" y="T1"/>
                  </a:cxn>
                  <a:cxn ang="T11">
                    <a:pos x="T2" y="T3"/>
                  </a:cxn>
                  <a:cxn ang="T12">
                    <a:pos x="T4" y="T5"/>
                  </a:cxn>
                  <a:cxn ang="T13">
                    <a:pos x="T6" y="T7"/>
                  </a:cxn>
                  <a:cxn ang="T14">
                    <a:pos x="T8" y="T9"/>
                  </a:cxn>
                </a:cxnLst>
                <a:rect l="T15" t="T16" r="T17" b="T18"/>
                <a:pathLst>
                  <a:path w="19" h="18">
                    <a:moveTo>
                      <a:pt x="18" y="8"/>
                    </a:moveTo>
                    <a:lnTo>
                      <a:pt x="10" y="17"/>
                    </a:lnTo>
                    <a:lnTo>
                      <a:pt x="6" y="8"/>
                    </a:lnTo>
                    <a:lnTo>
                      <a:pt x="3" y="17"/>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67" name="Freeform 2112"/>
              <p:cNvSpPr>
                <a:spLocks/>
              </p:cNvSpPr>
              <p:nvPr/>
            </p:nvSpPr>
            <p:spPr bwMode="auto">
              <a:xfrm>
                <a:off x="674" y="3561"/>
                <a:ext cx="39" cy="21"/>
              </a:xfrm>
              <a:custGeom>
                <a:avLst/>
                <a:gdLst>
                  <a:gd name="T0" fmla="*/ 38 w 39"/>
                  <a:gd name="T1" fmla="*/ 7 h 21"/>
                  <a:gd name="T2" fmla="*/ 32 w 39"/>
                  <a:gd name="T3" fmla="*/ 12 h 21"/>
                  <a:gd name="T4" fmla="*/ 30 w 39"/>
                  <a:gd name="T5" fmla="*/ 14 h 21"/>
                  <a:gd name="T6" fmla="*/ 27 w 39"/>
                  <a:gd name="T7" fmla="*/ 17 h 21"/>
                  <a:gd name="T8" fmla="*/ 23 w 39"/>
                  <a:gd name="T9" fmla="*/ 20 h 21"/>
                  <a:gd name="T10" fmla="*/ 20 w 39"/>
                  <a:gd name="T11" fmla="*/ 20 h 21"/>
                  <a:gd name="T12" fmla="*/ 16 w 39"/>
                  <a:gd name="T13" fmla="*/ 20 h 21"/>
                  <a:gd name="T14" fmla="*/ 13 w 39"/>
                  <a:gd name="T15" fmla="*/ 18 h 21"/>
                  <a:gd name="T16" fmla="*/ 9 w 39"/>
                  <a:gd name="T17" fmla="*/ 16 h 21"/>
                  <a:gd name="T18" fmla="*/ 4 w 39"/>
                  <a:gd name="T19" fmla="*/ 7 h 21"/>
                  <a:gd name="T20" fmla="*/ 0 w 39"/>
                  <a:gd name="T21" fmla="*/ 1 h 21"/>
                  <a:gd name="T22" fmla="*/ 2 w 39"/>
                  <a:gd name="T23" fmla="*/ 0 h 21"/>
                  <a:gd name="T24" fmla="*/ 11 w 39"/>
                  <a:gd name="T25" fmla="*/ 15 h 21"/>
                  <a:gd name="T26" fmla="*/ 11 w 39"/>
                  <a:gd name="T27" fmla="*/ 14 h 21"/>
                  <a:gd name="T28" fmla="*/ 13 w 39"/>
                  <a:gd name="T29" fmla="*/ 8 h 21"/>
                  <a:gd name="T30" fmla="*/ 11 w 39"/>
                  <a:gd name="T31" fmla="*/ 5 h 21"/>
                  <a:gd name="T32" fmla="*/ 7 w 39"/>
                  <a:gd name="T33" fmla="*/ 0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
                  <a:gd name="T52" fmla="*/ 0 h 21"/>
                  <a:gd name="T53" fmla="*/ 39 w 39"/>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 h="21">
                    <a:moveTo>
                      <a:pt x="38" y="7"/>
                    </a:moveTo>
                    <a:lnTo>
                      <a:pt x="32" y="12"/>
                    </a:lnTo>
                    <a:lnTo>
                      <a:pt x="30" y="14"/>
                    </a:lnTo>
                    <a:lnTo>
                      <a:pt x="27" y="17"/>
                    </a:lnTo>
                    <a:lnTo>
                      <a:pt x="23" y="20"/>
                    </a:lnTo>
                    <a:lnTo>
                      <a:pt x="20" y="20"/>
                    </a:lnTo>
                    <a:lnTo>
                      <a:pt x="16" y="20"/>
                    </a:lnTo>
                    <a:lnTo>
                      <a:pt x="13" y="18"/>
                    </a:lnTo>
                    <a:lnTo>
                      <a:pt x="9" y="16"/>
                    </a:lnTo>
                    <a:lnTo>
                      <a:pt x="4" y="7"/>
                    </a:lnTo>
                    <a:lnTo>
                      <a:pt x="0" y="1"/>
                    </a:lnTo>
                    <a:lnTo>
                      <a:pt x="2" y="0"/>
                    </a:lnTo>
                    <a:lnTo>
                      <a:pt x="11" y="15"/>
                    </a:lnTo>
                    <a:lnTo>
                      <a:pt x="11" y="14"/>
                    </a:lnTo>
                    <a:lnTo>
                      <a:pt x="13" y="8"/>
                    </a:lnTo>
                    <a:lnTo>
                      <a:pt x="11" y="5"/>
                    </a:lnTo>
                    <a:lnTo>
                      <a:pt x="7"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68" name="Freeform 2113"/>
              <p:cNvSpPr>
                <a:spLocks/>
              </p:cNvSpPr>
              <p:nvPr/>
            </p:nvSpPr>
            <p:spPr bwMode="auto">
              <a:xfrm>
                <a:off x="684" y="3561"/>
                <a:ext cx="19" cy="19"/>
              </a:xfrm>
              <a:custGeom>
                <a:avLst/>
                <a:gdLst>
                  <a:gd name="T0" fmla="*/ 0 w 19"/>
                  <a:gd name="T1" fmla="*/ 0 h 19"/>
                  <a:gd name="T2" fmla="*/ 12 w 19"/>
                  <a:gd name="T3" fmla="*/ 6 h 19"/>
                  <a:gd name="T4" fmla="*/ 14 w 19"/>
                  <a:gd name="T5" fmla="*/ 10 h 19"/>
                  <a:gd name="T6" fmla="*/ 18 w 19"/>
                  <a:gd name="T7" fmla="*/ 14 h 19"/>
                  <a:gd name="T8" fmla="*/ 14 w 19"/>
                  <a:gd name="T9" fmla="*/ 18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0"/>
                    </a:moveTo>
                    <a:lnTo>
                      <a:pt x="12" y="6"/>
                    </a:lnTo>
                    <a:lnTo>
                      <a:pt x="14" y="10"/>
                    </a:lnTo>
                    <a:lnTo>
                      <a:pt x="18" y="14"/>
                    </a:lnTo>
                    <a:lnTo>
                      <a:pt x="14"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69" name="Freeform 2114"/>
              <p:cNvSpPr>
                <a:spLocks/>
              </p:cNvSpPr>
              <p:nvPr/>
            </p:nvSpPr>
            <p:spPr bwMode="auto">
              <a:xfrm>
                <a:off x="686" y="3570"/>
                <a:ext cx="23" cy="19"/>
              </a:xfrm>
              <a:custGeom>
                <a:avLst/>
                <a:gdLst>
                  <a:gd name="T0" fmla="*/ 22 w 23"/>
                  <a:gd name="T1" fmla="*/ 0 h 19"/>
                  <a:gd name="T2" fmla="*/ 20 w 23"/>
                  <a:gd name="T3" fmla="*/ 4 h 19"/>
                  <a:gd name="T4" fmla="*/ 18 w 23"/>
                  <a:gd name="T5" fmla="*/ 10 h 19"/>
                  <a:gd name="T6" fmla="*/ 15 w 23"/>
                  <a:gd name="T7" fmla="*/ 12 h 19"/>
                  <a:gd name="T8" fmla="*/ 13 w 23"/>
                  <a:gd name="T9" fmla="*/ 18 h 19"/>
                  <a:gd name="T10" fmla="*/ 8 w 23"/>
                  <a:gd name="T11" fmla="*/ 18 h 19"/>
                  <a:gd name="T12" fmla="*/ 3 w 23"/>
                  <a:gd name="T13" fmla="*/ 18 h 19"/>
                  <a:gd name="T14" fmla="*/ 0 w 23"/>
                  <a:gd name="T15" fmla="*/ 14 h 19"/>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9"/>
                  <a:gd name="T26" fmla="*/ 23 w 23"/>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9">
                    <a:moveTo>
                      <a:pt x="22" y="0"/>
                    </a:moveTo>
                    <a:lnTo>
                      <a:pt x="20" y="4"/>
                    </a:lnTo>
                    <a:lnTo>
                      <a:pt x="18" y="10"/>
                    </a:lnTo>
                    <a:lnTo>
                      <a:pt x="15" y="12"/>
                    </a:lnTo>
                    <a:lnTo>
                      <a:pt x="13" y="18"/>
                    </a:lnTo>
                    <a:lnTo>
                      <a:pt x="8" y="18"/>
                    </a:lnTo>
                    <a:lnTo>
                      <a:pt x="3" y="18"/>
                    </a:lnTo>
                    <a:lnTo>
                      <a:pt x="0" y="14"/>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70" name="Freeform 2115"/>
              <p:cNvSpPr>
                <a:spLocks/>
              </p:cNvSpPr>
              <p:nvPr/>
            </p:nvSpPr>
            <p:spPr bwMode="auto">
              <a:xfrm>
                <a:off x="646" y="3561"/>
                <a:ext cx="35" cy="19"/>
              </a:xfrm>
              <a:custGeom>
                <a:avLst/>
                <a:gdLst>
                  <a:gd name="T0" fmla="*/ 34 w 35"/>
                  <a:gd name="T1" fmla="*/ 0 h 19"/>
                  <a:gd name="T2" fmla="*/ 29 w 35"/>
                  <a:gd name="T3" fmla="*/ 1 h 19"/>
                  <a:gd name="T4" fmla="*/ 24 w 35"/>
                  <a:gd name="T5" fmla="*/ 2 h 19"/>
                  <a:gd name="T6" fmla="*/ 19 w 35"/>
                  <a:gd name="T7" fmla="*/ 5 h 19"/>
                  <a:gd name="T8" fmla="*/ 16 w 35"/>
                  <a:gd name="T9" fmla="*/ 7 h 19"/>
                  <a:gd name="T10" fmla="*/ 8 w 35"/>
                  <a:gd name="T11" fmla="*/ 11 h 19"/>
                  <a:gd name="T12" fmla="*/ 0 w 35"/>
                  <a:gd name="T13" fmla="*/ 18 h 19"/>
                  <a:gd name="T14" fmla="*/ 0 60000 65536"/>
                  <a:gd name="T15" fmla="*/ 0 60000 65536"/>
                  <a:gd name="T16" fmla="*/ 0 60000 65536"/>
                  <a:gd name="T17" fmla="*/ 0 60000 65536"/>
                  <a:gd name="T18" fmla="*/ 0 60000 65536"/>
                  <a:gd name="T19" fmla="*/ 0 60000 65536"/>
                  <a:gd name="T20" fmla="*/ 0 60000 65536"/>
                  <a:gd name="T21" fmla="*/ 0 w 35"/>
                  <a:gd name="T22" fmla="*/ 0 h 19"/>
                  <a:gd name="T23" fmla="*/ 35 w 35"/>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19">
                    <a:moveTo>
                      <a:pt x="34" y="0"/>
                    </a:moveTo>
                    <a:lnTo>
                      <a:pt x="29" y="1"/>
                    </a:lnTo>
                    <a:lnTo>
                      <a:pt x="24" y="2"/>
                    </a:lnTo>
                    <a:lnTo>
                      <a:pt x="19" y="5"/>
                    </a:lnTo>
                    <a:lnTo>
                      <a:pt x="16" y="7"/>
                    </a:lnTo>
                    <a:lnTo>
                      <a:pt x="8" y="11"/>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71" name="Freeform 2116"/>
              <p:cNvSpPr>
                <a:spLocks/>
              </p:cNvSpPr>
              <p:nvPr/>
            </p:nvSpPr>
            <p:spPr bwMode="auto">
              <a:xfrm>
                <a:off x="692" y="3551"/>
                <a:ext cx="23" cy="19"/>
              </a:xfrm>
              <a:custGeom>
                <a:avLst/>
                <a:gdLst>
                  <a:gd name="T0" fmla="*/ 0 w 23"/>
                  <a:gd name="T1" fmla="*/ 14 h 19"/>
                  <a:gd name="T2" fmla="*/ 2 w 23"/>
                  <a:gd name="T3" fmla="*/ 18 h 19"/>
                  <a:gd name="T4" fmla="*/ 22 w 23"/>
                  <a:gd name="T5" fmla="*/ 0 h 19"/>
                  <a:gd name="T6" fmla="*/ 0 60000 65536"/>
                  <a:gd name="T7" fmla="*/ 0 60000 65536"/>
                  <a:gd name="T8" fmla="*/ 0 60000 65536"/>
                  <a:gd name="T9" fmla="*/ 0 w 23"/>
                  <a:gd name="T10" fmla="*/ 0 h 19"/>
                  <a:gd name="T11" fmla="*/ 23 w 23"/>
                  <a:gd name="T12" fmla="*/ 19 h 19"/>
                </a:gdLst>
                <a:ahLst/>
                <a:cxnLst>
                  <a:cxn ang="T6">
                    <a:pos x="T0" y="T1"/>
                  </a:cxn>
                  <a:cxn ang="T7">
                    <a:pos x="T2" y="T3"/>
                  </a:cxn>
                  <a:cxn ang="T8">
                    <a:pos x="T4" y="T5"/>
                  </a:cxn>
                </a:cxnLst>
                <a:rect l="T9" t="T10" r="T11" b="T12"/>
                <a:pathLst>
                  <a:path w="23" h="19">
                    <a:moveTo>
                      <a:pt x="0" y="14"/>
                    </a:moveTo>
                    <a:lnTo>
                      <a:pt x="2" y="18"/>
                    </a:lnTo>
                    <a:lnTo>
                      <a:pt x="22"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72" name="Freeform 2117"/>
              <p:cNvSpPr>
                <a:spLocks/>
              </p:cNvSpPr>
              <p:nvPr/>
            </p:nvSpPr>
            <p:spPr bwMode="auto">
              <a:xfrm>
                <a:off x="685" y="3574"/>
                <a:ext cx="18" cy="18"/>
              </a:xfrm>
              <a:custGeom>
                <a:avLst/>
                <a:gdLst>
                  <a:gd name="T0" fmla="*/ 17 w 18"/>
                  <a:gd name="T1" fmla="*/ 8 h 18"/>
                  <a:gd name="T2" fmla="*/ 17 w 18"/>
                  <a:gd name="T3" fmla="*/ 17 h 18"/>
                  <a:gd name="T4" fmla="*/ 8 w 18"/>
                  <a:gd name="T5" fmla="*/ 17 h 18"/>
                  <a:gd name="T6" fmla="*/ 0 w 18"/>
                  <a:gd name="T7" fmla="*/ 8 h 18"/>
                  <a:gd name="T8" fmla="*/ 0 w 18"/>
                  <a:gd name="T9" fmla="*/ 0 h 18"/>
                  <a:gd name="T10" fmla="*/ 8 w 18"/>
                  <a:gd name="T11" fmla="*/ 0 h 18"/>
                  <a:gd name="T12" fmla="*/ 0 60000 65536"/>
                  <a:gd name="T13" fmla="*/ 0 60000 65536"/>
                  <a:gd name="T14" fmla="*/ 0 60000 65536"/>
                  <a:gd name="T15" fmla="*/ 0 60000 65536"/>
                  <a:gd name="T16" fmla="*/ 0 60000 65536"/>
                  <a:gd name="T17" fmla="*/ 0 60000 65536"/>
                  <a:gd name="T18" fmla="*/ 0 w 18"/>
                  <a:gd name="T19" fmla="*/ 0 h 18"/>
                  <a:gd name="T20" fmla="*/ 18 w 18"/>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8" h="18">
                    <a:moveTo>
                      <a:pt x="17" y="8"/>
                    </a:moveTo>
                    <a:lnTo>
                      <a:pt x="17" y="17"/>
                    </a:lnTo>
                    <a:lnTo>
                      <a:pt x="8" y="17"/>
                    </a:lnTo>
                    <a:lnTo>
                      <a:pt x="0" y="8"/>
                    </a:lnTo>
                    <a:lnTo>
                      <a:pt x="0" y="0"/>
                    </a:lnTo>
                    <a:lnTo>
                      <a:pt x="8"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73" name="Freeform 2118"/>
              <p:cNvSpPr>
                <a:spLocks/>
              </p:cNvSpPr>
              <p:nvPr/>
            </p:nvSpPr>
            <p:spPr bwMode="auto">
              <a:xfrm>
                <a:off x="515" y="3655"/>
                <a:ext cx="19" cy="19"/>
              </a:xfrm>
              <a:custGeom>
                <a:avLst/>
                <a:gdLst>
                  <a:gd name="T0" fmla="*/ 14 w 19"/>
                  <a:gd name="T1" fmla="*/ 0 h 19"/>
                  <a:gd name="T2" fmla="*/ 6 w 19"/>
                  <a:gd name="T3" fmla="*/ 0 h 19"/>
                  <a:gd name="T4" fmla="*/ 2 w 19"/>
                  <a:gd name="T5" fmla="*/ 0 h 19"/>
                  <a:gd name="T6" fmla="*/ 0 w 19"/>
                  <a:gd name="T7" fmla="*/ 6 h 19"/>
                  <a:gd name="T8" fmla="*/ 0 w 19"/>
                  <a:gd name="T9" fmla="*/ 11 h 19"/>
                  <a:gd name="T10" fmla="*/ 2 w 19"/>
                  <a:gd name="T11" fmla="*/ 15 h 19"/>
                  <a:gd name="T12" fmla="*/ 6 w 19"/>
                  <a:gd name="T13" fmla="*/ 18 h 19"/>
                  <a:gd name="T14" fmla="*/ 12 w 19"/>
                  <a:gd name="T15" fmla="*/ 15 h 19"/>
                  <a:gd name="T16" fmla="*/ 18 w 19"/>
                  <a:gd name="T17" fmla="*/ 13 h 19"/>
                  <a:gd name="T18" fmla="*/ 14 w 19"/>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14" y="0"/>
                    </a:moveTo>
                    <a:lnTo>
                      <a:pt x="6" y="0"/>
                    </a:lnTo>
                    <a:lnTo>
                      <a:pt x="2" y="0"/>
                    </a:lnTo>
                    <a:lnTo>
                      <a:pt x="0" y="6"/>
                    </a:lnTo>
                    <a:lnTo>
                      <a:pt x="0" y="11"/>
                    </a:lnTo>
                    <a:lnTo>
                      <a:pt x="2" y="15"/>
                    </a:lnTo>
                    <a:lnTo>
                      <a:pt x="6" y="18"/>
                    </a:lnTo>
                    <a:lnTo>
                      <a:pt x="12" y="15"/>
                    </a:lnTo>
                    <a:lnTo>
                      <a:pt x="18" y="13"/>
                    </a:lnTo>
                    <a:lnTo>
                      <a:pt x="14" y="0"/>
                    </a:lnTo>
                  </a:path>
                </a:pathLst>
              </a:custGeom>
              <a:solidFill>
                <a:srgbClr val="767900"/>
              </a:solidFill>
              <a:ln w="12700" cap="rnd">
                <a:solidFill>
                  <a:srgbClr val="404000"/>
                </a:solidFill>
                <a:round/>
                <a:headEnd/>
                <a:tailEnd/>
              </a:ln>
            </p:spPr>
            <p:txBody>
              <a:bodyPr/>
              <a:lstStyle/>
              <a:p>
                <a:endParaRPr lang="zh-CN" altLang="zh-CN"/>
              </a:p>
            </p:txBody>
          </p:sp>
          <p:sp>
            <p:nvSpPr>
              <p:cNvPr id="59174" name="Freeform 2119"/>
              <p:cNvSpPr>
                <a:spLocks/>
              </p:cNvSpPr>
              <p:nvPr/>
            </p:nvSpPr>
            <p:spPr bwMode="auto">
              <a:xfrm>
                <a:off x="533" y="3612"/>
                <a:ext cx="17" cy="68"/>
              </a:xfrm>
              <a:custGeom>
                <a:avLst/>
                <a:gdLst>
                  <a:gd name="T0" fmla="*/ 0 w 17"/>
                  <a:gd name="T1" fmla="*/ 67 h 68"/>
                  <a:gd name="T2" fmla="*/ 1 w 17"/>
                  <a:gd name="T3" fmla="*/ 58 h 68"/>
                  <a:gd name="T4" fmla="*/ 4 w 17"/>
                  <a:gd name="T5" fmla="*/ 51 h 68"/>
                  <a:gd name="T6" fmla="*/ 6 w 17"/>
                  <a:gd name="T7" fmla="*/ 45 h 68"/>
                  <a:gd name="T8" fmla="*/ 8 w 17"/>
                  <a:gd name="T9" fmla="*/ 37 h 68"/>
                  <a:gd name="T10" fmla="*/ 11 w 17"/>
                  <a:gd name="T11" fmla="*/ 29 h 68"/>
                  <a:gd name="T12" fmla="*/ 12 w 17"/>
                  <a:gd name="T13" fmla="*/ 21 h 68"/>
                  <a:gd name="T14" fmla="*/ 13 w 17"/>
                  <a:gd name="T15" fmla="*/ 15 h 68"/>
                  <a:gd name="T16" fmla="*/ 16 w 17"/>
                  <a:gd name="T17" fmla="*/ 7 h 68"/>
                  <a:gd name="T18" fmla="*/ 14 w 17"/>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68"/>
                  <a:gd name="T32" fmla="*/ 17 w 17"/>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68">
                    <a:moveTo>
                      <a:pt x="0" y="67"/>
                    </a:moveTo>
                    <a:lnTo>
                      <a:pt x="1" y="58"/>
                    </a:lnTo>
                    <a:lnTo>
                      <a:pt x="4" y="51"/>
                    </a:lnTo>
                    <a:lnTo>
                      <a:pt x="6" y="45"/>
                    </a:lnTo>
                    <a:lnTo>
                      <a:pt x="8" y="37"/>
                    </a:lnTo>
                    <a:lnTo>
                      <a:pt x="11" y="29"/>
                    </a:lnTo>
                    <a:lnTo>
                      <a:pt x="12" y="21"/>
                    </a:lnTo>
                    <a:lnTo>
                      <a:pt x="13" y="15"/>
                    </a:lnTo>
                    <a:lnTo>
                      <a:pt x="16" y="7"/>
                    </a:lnTo>
                    <a:lnTo>
                      <a:pt x="14"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75" name="Freeform 2120"/>
              <p:cNvSpPr>
                <a:spLocks/>
              </p:cNvSpPr>
              <p:nvPr/>
            </p:nvSpPr>
            <p:spPr bwMode="auto">
              <a:xfrm>
                <a:off x="549" y="3571"/>
                <a:ext cx="34" cy="88"/>
              </a:xfrm>
              <a:custGeom>
                <a:avLst/>
                <a:gdLst>
                  <a:gd name="T0" fmla="*/ 33 w 34"/>
                  <a:gd name="T1" fmla="*/ 0 h 88"/>
                  <a:gd name="T2" fmla="*/ 24 w 34"/>
                  <a:gd name="T3" fmla="*/ 10 h 88"/>
                  <a:gd name="T4" fmla="*/ 20 w 34"/>
                  <a:gd name="T5" fmla="*/ 16 h 88"/>
                  <a:gd name="T6" fmla="*/ 17 w 34"/>
                  <a:gd name="T7" fmla="*/ 22 h 88"/>
                  <a:gd name="T8" fmla="*/ 14 w 34"/>
                  <a:gd name="T9" fmla="*/ 27 h 88"/>
                  <a:gd name="T10" fmla="*/ 14 w 34"/>
                  <a:gd name="T11" fmla="*/ 33 h 88"/>
                  <a:gd name="T12" fmla="*/ 14 w 34"/>
                  <a:gd name="T13" fmla="*/ 39 h 88"/>
                  <a:gd name="T14" fmla="*/ 13 w 34"/>
                  <a:gd name="T15" fmla="*/ 45 h 88"/>
                  <a:gd name="T16" fmla="*/ 11 w 34"/>
                  <a:gd name="T17" fmla="*/ 51 h 88"/>
                  <a:gd name="T18" fmla="*/ 10 w 34"/>
                  <a:gd name="T19" fmla="*/ 56 h 88"/>
                  <a:gd name="T20" fmla="*/ 9 w 34"/>
                  <a:gd name="T21" fmla="*/ 63 h 88"/>
                  <a:gd name="T22" fmla="*/ 7 w 34"/>
                  <a:gd name="T23" fmla="*/ 69 h 88"/>
                  <a:gd name="T24" fmla="*/ 4 w 34"/>
                  <a:gd name="T25" fmla="*/ 75 h 88"/>
                  <a:gd name="T26" fmla="*/ 0 w 34"/>
                  <a:gd name="T27" fmla="*/ 87 h 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
                  <a:gd name="T43" fmla="*/ 0 h 88"/>
                  <a:gd name="T44" fmla="*/ 34 w 34"/>
                  <a:gd name="T45" fmla="*/ 88 h 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 h="88">
                    <a:moveTo>
                      <a:pt x="33" y="0"/>
                    </a:moveTo>
                    <a:lnTo>
                      <a:pt x="24" y="10"/>
                    </a:lnTo>
                    <a:lnTo>
                      <a:pt x="20" y="16"/>
                    </a:lnTo>
                    <a:lnTo>
                      <a:pt x="17" y="22"/>
                    </a:lnTo>
                    <a:lnTo>
                      <a:pt x="14" y="27"/>
                    </a:lnTo>
                    <a:lnTo>
                      <a:pt x="14" y="33"/>
                    </a:lnTo>
                    <a:lnTo>
                      <a:pt x="14" y="39"/>
                    </a:lnTo>
                    <a:lnTo>
                      <a:pt x="13" y="45"/>
                    </a:lnTo>
                    <a:lnTo>
                      <a:pt x="11" y="51"/>
                    </a:lnTo>
                    <a:lnTo>
                      <a:pt x="10" y="56"/>
                    </a:lnTo>
                    <a:lnTo>
                      <a:pt x="9" y="63"/>
                    </a:lnTo>
                    <a:lnTo>
                      <a:pt x="7" y="69"/>
                    </a:lnTo>
                    <a:lnTo>
                      <a:pt x="4" y="75"/>
                    </a:lnTo>
                    <a:lnTo>
                      <a:pt x="0" y="8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76" name="Freeform 2121"/>
              <p:cNvSpPr>
                <a:spLocks/>
              </p:cNvSpPr>
              <p:nvPr/>
            </p:nvSpPr>
            <p:spPr bwMode="auto">
              <a:xfrm>
                <a:off x="540" y="3653"/>
                <a:ext cx="54" cy="19"/>
              </a:xfrm>
              <a:custGeom>
                <a:avLst/>
                <a:gdLst>
                  <a:gd name="T0" fmla="*/ 0 w 54"/>
                  <a:gd name="T1" fmla="*/ 0 h 19"/>
                  <a:gd name="T2" fmla="*/ 3 w 54"/>
                  <a:gd name="T3" fmla="*/ 2 h 19"/>
                  <a:gd name="T4" fmla="*/ 7 w 54"/>
                  <a:gd name="T5" fmla="*/ 6 h 19"/>
                  <a:gd name="T6" fmla="*/ 14 w 54"/>
                  <a:gd name="T7" fmla="*/ 10 h 19"/>
                  <a:gd name="T8" fmla="*/ 21 w 54"/>
                  <a:gd name="T9" fmla="*/ 12 h 19"/>
                  <a:gd name="T10" fmla="*/ 27 w 54"/>
                  <a:gd name="T11" fmla="*/ 14 h 19"/>
                  <a:gd name="T12" fmla="*/ 34 w 54"/>
                  <a:gd name="T13" fmla="*/ 14 h 19"/>
                  <a:gd name="T14" fmla="*/ 41 w 54"/>
                  <a:gd name="T15" fmla="*/ 14 h 19"/>
                  <a:gd name="T16" fmla="*/ 43 w 54"/>
                  <a:gd name="T17" fmla="*/ 18 h 19"/>
                  <a:gd name="T18" fmla="*/ 48 w 54"/>
                  <a:gd name="T19" fmla="*/ 18 h 19"/>
                  <a:gd name="T20" fmla="*/ 53 w 54"/>
                  <a:gd name="T21" fmla="*/ 18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19"/>
                  <a:gd name="T35" fmla="*/ 54 w 54"/>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19">
                    <a:moveTo>
                      <a:pt x="0" y="0"/>
                    </a:moveTo>
                    <a:lnTo>
                      <a:pt x="3" y="2"/>
                    </a:lnTo>
                    <a:lnTo>
                      <a:pt x="7" y="6"/>
                    </a:lnTo>
                    <a:lnTo>
                      <a:pt x="14" y="10"/>
                    </a:lnTo>
                    <a:lnTo>
                      <a:pt x="21" y="12"/>
                    </a:lnTo>
                    <a:lnTo>
                      <a:pt x="27" y="14"/>
                    </a:lnTo>
                    <a:lnTo>
                      <a:pt x="34" y="14"/>
                    </a:lnTo>
                    <a:lnTo>
                      <a:pt x="41" y="14"/>
                    </a:lnTo>
                    <a:lnTo>
                      <a:pt x="43" y="18"/>
                    </a:lnTo>
                    <a:lnTo>
                      <a:pt x="48" y="18"/>
                    </a:lnTo>
                    <a:lnTo>
                      <a:pt x="53"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77" name="Line 2122"/>
              <p:cNvSpPr>
                <a:spLocks noChangeShapeType="1"/>
              </p:cNvSpPr>
              <p:nvPr/>
            </p:nvSpPr>
            <p:spPr bwMode="auto">
              <a:xfrm flipV="1">
                <a:off x="525" y="3667"/>
                <a:ext cx="10" cy="1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178" name="Line 2123"/>
              <p:cNvSpPr>
                <a:spLocks noChangeShapeType="1"/>
              </p:cNvSpPr>
              <p:nvPr/>
            </p:nvSpPr>
            <p:spPr bwMode="auto">
              <a:xfrm flipH="1">
                <a:off x="525" y="3662"/>
                <a:ext cx="10" cy="17"/>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179" name="Line 2124"/>
              <p:cNvSpPr>
                <a:spLocks noChangeShapeType="1"/>
              </p:cNvSpPr>
              <p:nvPr/>
            </p:nvSpPr>
            <p:spPr bwMode="auto">
              <a:xfrm>
                <a:off x="517" y="3642"/>
                <a:ext cx="4"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180" name="Line 2125"/>
              <p:cNvSpPr>
                <a:spLocks noChangeShapeType="1"/>
              </p:cNvSpPr>
              <p:nvPr/>
            </p:nvSpPr>
            <p:spPr bwMode="auto">
              <a:xfrm>
                <a:off x="521" y="3635"/>
                <a:ext cx="2" cy="9"/>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181" name="Line 2126"/>
              <p:cNvSpPr>
                <a:spLocks noChangeShapeType="1"/>
              </p:cNvSpPr>
              <p:nvPr/>
            </p:nvSpPr>
            <p:spPr bwMode="auto">
              <a:xfrm flipV="1">
                <a:off x="593" y="3570"/>
                <a:ext cx="11" cy="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182" name="Freeform 2127"/>
              <p:cNvSpPr>
                <a:spLocks/>
              </p:cNvSpPr>
              <p:nvPr/>
            </p:nvSpPr>
            <p:spPr bwMode="auto">
              <a:xfrm>
                <a:off x="590" y="3604"/>
                <a:ext cx="18" cy="19"/>
              </a:xfrm>
              <a:custGeom>
                <a:avLst/>
                <a:gdLst>
                  <a:gd name="T0" fmla="*/ 0 w 18"/>
                  <a:gd name="T1" fmla="*/ 0 h 19"/>
                  <a:gd name="T2" fmla="*/ 0 w 18"/>
                  <a:gd name="T3" fmla="*/ 2 h 19"/>
                  <a:gd name="T4" fmla="*/ 4 w 18"/>
                  <a:gd name="T5" fmla="*/ 4 h 19"/>
                  <a:gd name="T6" fmla="*/ 10 w 18"/>
                  <a:gd name="T7" fmla="*/ 6 h 19"/>
                  <a:gd name="T8" fmla="*/ 17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0" y="0"/>
                    </a:moveTo>
                    <a:lnTo>
                      <a:pt x="0" y="2"/>
                    </a:lnTo>
                    <a:lnTo>
                      <a:pt x="4" y="4"/>
                    </a:lnTo>
                    <a:lnTo>
                      <a:pt x="10" y="6"/>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83" name="Freeform 2128"/>
              <p:cNvSpPr>
                <a:spLocks/>
              </p:cNvSpPr>
              <p:nvPr/>
            </p:nvSpPr>
            <p:spPr bwMode="auto">
              <a:xfrm>
                <a:off x="575" y="3616"/>
                <a:ext cx="22" cy="43"/>
              </a:xfrm>
              <a:custGeom>
                <a:avLst/>
                <a:gdLst>
                  <a:gd name="T0" fmla="*/ 0 w 22"/>
                  <a:gd name="T1" fmla="*/ 0 h 43"/>
                  <a:gd name="T2" fmla="*/ 1 w 22"/>
                  <a:gd name="T3" fmla="*/ 9 h 43"/>
                  <a:gd name="T4" fmla="*/ 3 w 22"/>
                  <a:gd name="T5" fmla="*/ 14 h 43"/>
                  <a:gd name="T6" fmla="*/ 5 w 22"/>
                  <a:gd name="T7" fmla="*/ 19 h 43"/>
                  <a:gd name="T8" fmla="*/ 7 w 22"/>
                  <a:gd name="T9" fmla="*/ 24 h 43"/>
                  <a:gd name="T10" fmla="*/ 10 w 22"/>
                  <a:gd name="T11" fmla="*/ 29 h 43"/>
                  <a:gd name="T12" fmla="*/ 12 w 22"/>
                  <a:gd name="T13" fmla="*/ 34 h 43"/>
                  <a:gd name="T14" fmla="*/ 15 w 22"/>
                  <a:gd name="T15" fmla="*/ 37 h 43"/>
                  <a:gd name="T16" fmla="*/ 18 w 22"/>
                  <a:gd name="T17" fmla="*/ 39 h 43"/>
                  <a:gd name="T18" fmla="*/ 21 w 22"/>
                  <a:gd name="T19" fmla="*/ 4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43"/>
                  <a:gd name="T32" fmla="*/ 22 w 22"/>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43">
                    <a:moveTo>
                      <a:pt x="0" y="0"/>
                    </a:moveTo>
                    <a:lnTo>
                      <a:pt x="1" y="9"/>
                    </a:lnTo>
                    <a:lnTo>
                      <a:pt x="3" y="14"/>
                    </a:lnTo>
                    <a:lnTo>
                      <a:pt x="5" y="19"/>
                    </a:lnTo>
                    <a:lnTo>
                      <a:pt x="7" y="24"/>
                    </a:lnTo>
                    <a:lnTo>
                      <a:pt x="10" y="29"/>
                    </a:lnTo>
                    <a:lnTo>
                      <a:pt x="12" y="34"/>
                    </a:lnTo>
                    <a:lnTo>
                      <a:pt x="15" y="37"/>
                    </a:lnTo>
                    <a:lnTo>
                      <a:pt x="18" y="39"/>
                    </a:lnTo>
                    <a:lnTo>
                      <a:pt x="21" y="42"/>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84" name="Freeform 2129"/>
              <p:cNvSpPr>
                <a:spLocks/>
              </p:cNvSpPr>
              <p:nvPr/>
            </p:nvSpPr>
            <p:spPr bwMode="auto">
              <a:xfrm>
                <a:off x="591" y="3593"/>
                <a:ext cx="18" cy="19"/>
              </a:xfrm>
              <a:custGeom>
                <a:avLst/>
                <a:gdLst>
                  <a:gd name="T0" fmla="*/ 0 w 18"/>
                  <a:gd name="T1" fmla="*/ 0 h 19"/>
                  <a:gd name="T2" fmla="*/ 2 w 18"/>
                  <a:gd name="T3" fmla="*/ 4 h 19"/>
                  <a:gd name="T4" fmla="*/ 6 w 18"/>
                  <a:gd name="T5" fmla="*/ 10 h 19"/>
                  <a:gd name="T6" fmla="*/ 11 w 18"/>
                  <a:gd name="T7" fmla="*/ 13 h 19"/>
                  <a:gd name="T8" fmla="*/ 17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0" y="0"/>
                    </a:moveTo>
                    <a:lnTo>
                      <a:pt x="2" y="4"/>
                    </a:lnTo>
                    <a:lnTo>
                      <a:pt x="6" y="10"/>
                    </a:lnTo>
                    <a:lnTo>
                      <a:pt x="11" y="13"/>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85" name="Freeform 2130"/>
              <p:cNvSpPr>
                <a:spLocks/>
              </p:cNvSpPr>
              <p:nvPr/>
            </p:nvSpPr>
            <p:spPr bwMode="auto">
              <a:xfrm>
                <a:off x="644" y="3532"/>
                <a:ext cx="44" cy="32"/>
              </a:xfrm>
              <a:custGeom>
                <a:avLst/>
                <a:gdLst>
                  <a:gd name="T0" fmla="*/ 10 w 44"/>
                  <a:gd name="T1" fmla="*/ 0 h 32"/>
                  <a:gd name="T2" fmla="*/ 12 w 44"/>
                  <a:gd name="T3" fmla="*/ 4 h 32"/>
                  <a:gd name="T4" fmla="*/ 21 w 44"/>
                  <a:gd name="T5" fmla="*/ 14 h 32"/>
                  <a:gd name="T6" fmla="*/ 43 w 44"/>
                  <a:gd name="T7" fmla="*/ 29 h 32"/>
                  <a:gd name="T8" fmla="*/ 38 w 44"/>
                  <a:gd name="T9" fmla="*/ 31 h 32"/>
                  <a:gd name="T10" fmla="*/ 22 w 44"/>
                  <a:gd name="T11" fmla="*/ 22 h 32"/>
                  <a:gd name="T12" fmla="*/ 17 w 44"/>
                  <a:gd name="T13" fmla="*/ 18 h 32"/>
                  <a:gd name="T14" fmla="*/ 5 w 44"/>
                  <a:gd name="T15" fmla="*/ 7 h 32"/>
                  <a:gd name="T16" fmla="*/ 0 w 44"/>
                  <a:gd name="T17" fmla="*/ 1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32"/>
                  <a:gd name="T29" fmla="*/ 44 w 44"/>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32">
                    <a:moveTo>
                      <a:pt x="10" y="0"/>
                    </a:moveTo>
                    <a:lnTo>
                      <a:pt x="12" y="4"/>
                    </a:lnTo>
                    <a:lnTo>
                      <a:pt x="21" y="14"/>
                    </a:lnTo>
                    <a:lnTo>
                      <a:pt x="43" y="29"/>
                    </a:lnTo>
                    <a:lnTo>
                      <a:pt x="38" y="31"/>
                    </a:lnTo>
                    <a:lnTo>
                      <a:pt x="22" y="22"/>
                    </a:lnTo>
                    <a:lnTo>
                      <a:pt x="17" y="18"/>
                    </a:lnTo>
                    <a:lnTo>
                      <a:pt x="5" y="7"/>
                    </a:lnTo>
                    <a:lnTo>
                      <a:pt x="0" y="1"/>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86" name="Freeform 2131"/>
              <p:cNvSpPr>
                <a:spLocks/>
              </p:cNvSpPr>
              <p:nvPr/>
            </p:nvSpPr>
            <p:spPr bwMode="auto">
              <a:xfrm>
                <a:off x="680" y="3561"/>
                <a:ext cx="18" cy="19"/>
              </a:xfrm>
              <a:custGeom>
                <a:avLst/>
                <a:gdLst>
                  <a:gd name="T0" fmla="*/ 17 w 18"/>
                  <a:gd name="T1" fmla="*/ 0 h 19"/>
                  <a:gd name="T2" fmla="*/ 0 w 18"/>
                  <a:gd name="T3" fmla="*/ 4 h 19"/>
                  <a:gd name="T4" fmla="*/ 0 w 18"/>
                  <a:gd name="T5" fmla="*/ 13 h 19"/>
                  <a:gd name="T6" fmla="*/ 9 w 18"/>
                  <a:gd name="T7" fmla="*/ 18 h 19"/>
                  <a:gd name="T8" fmla="*/ 17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0"/>
                    </a:moveTo>
                    <a:lnTo>
                      <a:pt x="0" y="4"/>
                    </a:lnTo>
                    <a:lnTo>
                      <a:pt x="0" y="13"/>
                    </a:lnTo>
                    <a:lnTo>
                      <a:pt x="9" y="18"/>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87" name="Freeform 2132"/>
              <p:cNvSpPr>
                <a:spLocks/>
              </p:cNvSpPr>
              <p:nvPr/>
            </p:nvSpPr>
            <p:spPr bwMode="auto">
              <a:xfrm>
                <a:off x="590" y="3661"/>
                <a:ext cx="53" cy="54"/>
              </a:xfrm>
              <a:custGeom>
                <a:avLst/>
                <a:gdLst>
                  <a:gd name="T0" fmla="*/ 52 w 53"/>
                  <a:gd name="T1" fmla="*/ 10 h 54"/>
                  <a:gd name="T2" fmla="*/ 42 w 53"/>
                  <a:gd name="T3" fmla="*/ 9 h 54"/>
                  <a:gd name="T4" fmla="*/ 41 w 53"/>
                  <a:gd name="T5" fmla="*/ 47 h 54"/>
                  <a:gd name="T6" fmla="*/ 35 w 53"/>
                  <a:gd name="T7" fmla="*/ 48 h 54"/>
                  <a:gd name="T8" fmla="*/ 31 w 53"/>
                  <a:gd name="T9" fmla="*/ 49 h 54"/>
                  <a:gd name="T10" fmla="*/ 24 w 53"/>
                  <a:gd name="T11" fmla="*/ 50 h 54"/>
                  <a:gd name="T12" fmla="*/ 19 w 53"/>
                  <a:gd name="T13" fmla="*/ 51 h 54"/>
                  <a:gd name="T14" fmla="*/ 14 w 53"/>
                  <a:gd name="T15" fmla="*/ 51 h 54"/>
                  <a:gd name="T16" fmla="*/ 7 w 53"/>
                  <a:gd name="T17" fmla="*/ 53 h 54"/>
                  <a:gd name="T18" fmla="*/ 2 w 53"/>
                  <a:gd name="T19" fmla="*/ 51 h 54"/>
                  <a:gd name="T20" fmla="*/ 0 w 53"/>
                  <a:gd name="T21" fmla="*/ 51 h 54"/>
                  <a:gd name="T22" fmla="*/ 1 w 53"/>
                  <a:gd name="T23" fmla="*/ 22 h 54"/>
                  <a:gd name="T24" fmla="*/ 4 w 53"/>
                  <a:gd name="T25" fmla="*/ 12 h 54"/>
                  <a:gd name="T26" fmla="*/ 4 w 53"/>
                  <a:gd name="T27" fmla="*/ 1 h 54"/>
                  <a:gd name="T28" fmla="*/ 7 w 53"/>
                  <a:gd name="T29" fmla="*/ 1 h 54"/>
                  <a:gd name="T30" fmla="*/ 10 w 53"/>
                  <a:gd name="T31" fmla="*/ 0 h 54"/>
                  <a:gd name="T32" fmla="*/ 14 w 53"/>
                  <a:gd name="T33" fmla="*/ 0 h 54"/>
                  <a:gd name="T34" fmla="*/ 18 w 53"/>
                  <a:gd name="T35" fmla="*/ 0 h 54"/>
                  <a:gd name="T36" fmla="*/ 21 w 53"/>
                  <a:gd name="T37" fmla="*/ 0 h 54"/>
                  <a:gd name="T38" fmla="*/ 22 w 53"/>
                  <a:gd name="T39" fmla="*/ 1 h 54"/>
                  <a:gd name="T40" fmla="*/ 26 w 53"/>
                  <a:gd name="T41" fmla="*/ 0 h 54"/>
                  <a:gd name="T42" fmla="*/ 30 w 53"/>
                  <a:gd name="T43" fmla="*/ 0 h 54"/>
                  <a:gd name="T44" fmla="*/ 34 w 53"/>
                  <a:gd name="T45" fmla="*/ 0 h 54"/>
                  <a:gd name="T46" fmla="*/ 40 w 53"/>
                  <a:gd name="T47" fmla="*/ 1 h 54"/>
                  <a:gd name="T48" fmla="*/ 39 w 53"/>
                  <a:gd name="T49" fmla="*/ 7 h 54"/>
                  <a:gd name="T50" fmla="*/ 36 w 53"/>
                  <a:gd name="T51" fmla="*/ 9 h 54"/>
                  <a:gd name="T52" fmla="*/ 31 w 53"/>
                  <a:gd name="T53" fmla="*/ 10 h 54"/>
                  <a:gd name="T54" fmla="*/ 26 w 53"/>
                  <a:gd name="T55" fmla="*/ 11 h 54"/>
                  <a:gd name="T56" fmla="*/ 22 w 53"/>
                  <a:gd name="T57" fmla="*/ 11 h 54"/>
                  <a:gd name="T58" fmla="*/ 19 w 53"/>
                  <a:gd name="T59" fmla="*/ 10 h 54"/>
                  <a:gd name="T60" fmla="*/ 17 w 53"/>
                  <a:gd name="T61" fmla="*/ 10 h 54"/>
                  <a:gd name="T62" fmla="*/ 14 w 53"/>
                  <a:gd name="T63" fmla="*/ 10 h 54"/>
                  <a:gd name="T64" fmla="*/ 10 w 53"/>
                  <a:gd name="T65" fmla="*/ 10 h 54"/>
                  <a:gd name="T66" fmla="*/ 7 w 53"/>
                  <a:gd name="T67" fmla="*/ 10 h 54"/>
                  <a:gd name="T68" fmla="*/ 5 w 53"/>
                  <a:gd name="T69" fmla="*/ 11 h 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3"/>
                  <a:gd name="T106" fmla="*/ 0 h 54"/>
                  <a:gd name="T107" fmla="*/ 53 w 53"/>
                  <a:gd name="T108" fmla="*/ 54 h 5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3" h="54">
                    <a:moveTo>
                      <a:pt x="52" y="10"/>
                    </a:moveTo>
                    <a:lnTo>
                      <a:pt x="42" y="9"/>
                    </a:lnTo>
                    <a:lnTo>
                      <a:pt x="41" y="47"/>
                    </a:lnTo>
                    <a:lnTo>
                      <a:pt x="35" y="48"/>
                    </a:lnTo>
                    <a:lnTo>
                      <a:pt x="31" y="49"/>
                    </a:lnTo>
                    <a:lnTo>
                      <a:pt x="24" y="50"/>
                    </a:lnTo>
                    <a:lnTo>
                      <a:pt x="19" y="51"/>
                    </a:lnTo>
                    <a:lnTo>
                      <a:pt x="14" y="51"/>
                    </a:lnTo>
                    <a:lnTo>
                      <a:pt x="7" y="53"/>
                    </a:lnTo>
                    <a:lnTo>
                      <a:pt x="2" y="51"/>
                    </a:lnTo>
                    <a:lnTo>
                      <a:pt x="0" y="51"/>
                    </a:lnTo>
                    <a:lnTo>
                      <a:pt x="1" y="22"/>
                    </a:lnTo>
                    <a:lnTo>
                      <a:pt x="4" y="12"/>
                    </a:lnTo>
                    <a:lnTo>
                      <a:pt x="4" y="1"/>
                    </a:lnTo>
                    <a:lnTo>
                      <a:pt x="7" y="1"/>
                    </a:lnTo>
                    <a:lnTo>
                      <a:pt x="10" y="0"/>
                    </a:lnTo>
                    <a:lnTo>
                      <a:pt x="14" y="0"/>
                    </a:lnTo>
                    <a:lnTo>
                      <a:pt x="18" y="0"/>
                    </a:lnTo>
                    <a:lnTo>
                      <a:pt x="21" y="0"/>
                    </a:lnTo>
                    <a:lnTo>
                      <a:pt x="22" y="1"/>
                    </a:lnTo>
                    <a:lnTo>
                      <a:pt x="26" y="0"/>
                    </a:lnTo>
                    <a:lnTo>
                      <a:pt x="30" y="0"/>
                    </a:lnTo>
                    <a:lnTo>
                      <a:pt x="34" y="0"/>
                    </a:lnTo>
                    <a:lnTo>
                      <a:pt x="40" y="1"/>
                    </a:lnTo>
                    <a:lnTo>
                      <a:pt x="39" y="7"/>
                    </a:lnTo>
                    <a:lnTo>
                      <a:pt x="36" y="9"/>
                    </a:lnTo>
                    <a:lnTo>
                      <a:pt x="31" y="10"/>
                    </a:lnTo>
                    <a:lnTo>
                      <a:pt x="26" y="11"/>
                    </a:lnTo>
                    <a:lnTo>
                      <a:pt x="22" y="11"/>
                    </a:lnTo>
                    <a:lnTo>
                      <a:pt x="19" y="10"/>
                    </a:lnTo>
                    <a:lnTo>
                      <a:pt x="17" y="10"/>
                    </a:lnTo>
                    <a:lnTo>
                      <a:pt x="14" y="10"/>
                    </a:lnTo>
                    <a:lnTo>
                      <a:pt x="10" y="10"/>
                    </a:lnTo>
                    <a:lnTo>
                      <a:pt x="7" y="10"/>
                    </a:lnTo>
                    <a:lnTo>
                      <a:pt x="5" y="11"/>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88" name="Line 2133"/>
              <p:cNvSpPr>
                <a:spLocks noChangeShapeType="1"/>
              </p:cNvSpPr>
              <p:nvPr/>
            </p:nvSpPr>
            <p:spPr bwMode="auto">
              <a:xfrm flipV="1">
                <a:off x="591" y="3682"/>
                <a:ext cx="40"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189" name="Freeform 2134"/>
              <p:cNvSpPr>
                <a:spLocks/>
              </p:cNvSpPr>
              <p:nvPr/>
            </p:nvSpPr>
            <p:spPr bwMode="auto">
              <a:xfrm>
                <a:off x="628" y="3662"/>
                <a:ext cx="18" cy="47"/>
              </a:xfrm>
              <a:custGeom>
                <a:avLst/>
                <a:gdLst>
                  <a:gd name="T0" fmla="*/ 1 w 18"/>
                  <a:gd name="T1" fmla="*/ 46 h 47"/>
                  <a:gd name="T2" fmla="*/ 6 w 18"/>
                  <a:gd name="T3" fmla="*/ 43 h 47"/>
                  <a:gd name="T4" fmla="*/ 9 w 18"/>
                  <a:gd name="T5" fmla="*/ 42 h 47"/>
                  <a:gd name="T6" fmla="*/ 17 w 18"/>
                  <a:gd name="T7" fmla="*/ 39 h 47"/>
                  <a:gd name="T8" fmla="*/ 17 w 18"/>
                  <a:gd name="T9" fmla="*/ 22 h 47"/>
                  <a:gd name="T10" fmla="*/ 17 w 18"/>
                  <a:gd name="T11" fmla="*/ 16 h 47"/>
                  <a:gd name="T12" fmla="*/ 17 w 18"/>
                  <a:gd name="T13" fmla="*/ 12 h 47"/>
                  <a:gd name="T14" fmla="*/ 17 w 18"/>
                  <a:gd name="T15" fmla="*/ 8 h 47"/>
                  <a:gd name="T16" fmla="*/ 14 w 18"/>
                  <a:gd name="T17" fmla="*/ 6 h 47"/>
                  <a:gd name="T18" fmla="*/ 1 w 18"/>
                  <a:gd name="T19" fmla="*/ 0 h 47"/>
                  <a:gd name="T20" fmla="*/ 0 w 18"/>
                  <a:gd name="T21" fmla="*/ 6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47"/>
                  <a:gd name="T35" fmla="*/ 18 w 18"/>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47">
                    <a:moveTo>
                      <a:pt x="1" y="46"/>
                    </a:moveTo>
                    <a:lnTo>
                      <a:pt x="6" y="43"/>
                    </a:lnTo>
                    <a:lnTo>
                      <a:pt x="9" y="42"/>
                    </a:lnTo>
                    <a:lnTo>
                      <a:pt x="17" y="39"/>
                    </a:lnTo>
                    <a:lnTo>
                      <a:pt x="17" y="22"/>
                    </a:lnTo>
                    <a:lnTo>
                      <a:pt x="17" y="16"/>
                    </a:lnTo>
                    <a:lnTo>
                      <a:pt x="17" y="12"/>
                    </a:lnTo>
                    <a:lnTo>
                      <a:pt x="17" y="8"/>
                    </a:lnTo>
                    <a:lnTo>
                      <a:pt x="14" y="6"/>
                    </a:lnTo>
                    <a:lnTo>
                      <a:pt x="1" y="0"/>
                    </a:lnTo>
                    <a:lnTo>
                      <a:pt x="0" y="6"/>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grpSp>
            <p:nvGrpSpPr>
              <p:cNvPr id="18" name="Group 2135"/>
              <p:cNvGrpSpPr>
                <a:grpSpLocks/>
              </p:cNvGrpSpPr>
              <p:nvPr/>
            </p:nvGrpSpPr>
            <p:grpSpPr bwMode="auto">
              <a:xfrm>
                <a:off x="604" y="3676"/>
                <a:ext cx="18" cy="20"/>
                <a:chOff x="604" y="3676"/>
                <a:chExt cx="18" cy="20"/>
              </a:xfrm>
            </p:grpSpPr>
            <p:sp>
              <p:nvSpPr>
                <p:cNvPr id="59278" name="Freeform 2136"/>
                <p:cNvSpPr>
                  <a:spLocks/>
                </p:cNvSpPr>
                <p:nvPr/>
              </p:nvSpPr>
              <p:spPr bwMode="auto">
                <a:xfrm>
                  <a:off x="604" y="3676"/>
                  <a:ext cx="18" cy="20"/>
                </a:xfrm>
                <a:custGeom>
                  <a:avLst/>
                  <a:gdLst>
                    <a:gd name="T0" fmla="*/ 17 w 18"/>
                    <a:gd name="T1" fmla="*/ 0 h 20"/>
                    <a:gd name="T2" fmla="*/ 1 w 18"/>
                    <a:gd name="T3" fmla="*/ 0 h 20"/>
                    <a:gd name="T4" fmla="*/ 0 w 18"/>
                    <a:gd name="T5" fmla="*/ 11 h 20"/>
                    <a:gd name="T6" fmla="*/ 4 w 18"/>
                    <a:gd name="T7" fmla="*/ 14 h 20"/>
                    <a:gd name="T8" fmla="*/ 4 w 18"/>
                    <a:gd name="T9" fmla="*/ 19 h 20"/>
                    <a:gd name="T10" fmla="*/ 5 w 18"/>
                    <a:gd name="T11" fmla="*/ 19 h 20"/>
                    <a:gd name="T12" fmla="*/ 5 w 18"/>
                    <a:gd name="T13" fmla="*/ 15 h 20"/>
                    <a:gd name="T14" fmla="*/ 8 w 18"/>
                    <a:gd name="T15" fmla="*/ 15 h 20"/>
                    <a:gd name="T16" fmla="*/ 8 w 18"/>
                    <a:gd name="T17" fmla="*/ 19 h 20"/>
                    <a:gd name="T18" fmla="*/ 10 w 18"/>
                    <a:gd name="T19" fmla="*/ 19 h 20"/>
                    <a:gd name="T20" fmla="*/ 10 w 18"/>
                    <a:gd name="T21" fmla="*/ 14 h 20"/>
                    <a:gd name="T22" fmla="*/ 14 w 18"/>
                    <a:gd name="T23" fmla="*/ 12 h 20"/>
                    <a:gd name="T24" fmla="*/ 17 w 18"/>
                    <a:gd name="T25" fmla="*/ 0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20"/>
                    <a:gd name="T41" fmla="*/ 18 w 18"/>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20">
                      <a:moveTo>
                        <a:pt x="17" y="0"/>
                      </a:moveTo>
                      <a:lnTo>
                        <a:pt x="1" y="0"/>
                      </a:lnTo>
                      <a:lnTo>
                        <a:pt x="0" y="11"/>
                      </a:lnTo>
                      <a:lnTo>
                        <a:pt x="4" y="14"/>
                      </a:lnTo>
                      <a:lnTo>
                        <a:pt x="4" y="19"/>
                      </a:lnTo>
                      <a:lnTo>
                        <a:pt x="5" y="19"/>
                      </a:lnTo>
                      <a:lnTo>
                        <a:pt x="5" y="15"/>
                      </a:lnTo>
                      <a:lnTo>
                        <a:pt x="8" y="15"/>
                      </a:lnTo>
                      <a:lnTo>
                        <a:pt x="8" y="19"/>
                      </a:lnTo>
                      <a:lnTo>
                        <a:pt x="10" y="19"/>
                      </a:lnTo>
                      <a:lnTo>
                        <a:pt x="10" y="14"/>
                      </a:lnTo>
                      <a:lnTo>
                        <a:pt x="14" y="12"/>
                      </a:lnTo>
                      <a:lnTo>
                        <a:pt x="17" y="0"/>
                      </a:lnTo>
                    </a:path>
                  </a:pathLst>
                </a:custGeom>
                <a:solidFill>
                  <a:srgbClr val="767900"/>
                </a:solidFill>
                <a:ln w="9525" cap="rnd">
                  <a:noFill/>
                  <a:round/>
                  <a:headEnd/>
                  <a:tailEnd/>
                </a:ln>
              </p:spPr>
              <p:txBody>
                <a:bodyPr/>
                <a:lstStyle/>
                <a:p>
                  <a:endParaRPr lang="zh-CN" altLang="zh-CN"/>
                </a:p>
              </p:txBody>
            </p:sp>
            <p:sp>
              <p:nvSpPr>
                <p:cNvPr id="59279" name="Freeform 2137"/>
                <p:cNvSpPr>
                  <a:spLocks/>
                </p:cNvSpPr>
                <p:nvPr/>
              </p:nvSpPr>
              <p:spPr bwMode="auto">
                <a:xfrm>
                  <a:off x="604" y="3676"/>
                  <a:ext cx="18" cy="20"/>
                </a:xfrm>
                <a:custGeom>
                  <a:avLst/>
                  <a:gdLst>
                    <a:gd name="T0" fmla="*/ 17 w 18"/>
                    <a:gd name="T1" fmla="*/ 0 h 20"/>
                    <a:gd name="T2" fmla="*/ 1 w 18"/>
                    <a:gd name="T3" fmla="*/ 0 h 20"/>
                    <a:gd name="T4" fmla="*/ 0 w 18"/>
                    <a:gd name="T5" fmla="*/ 11 h 20"/>
                    <a:gd name="T6" fmla="*/ 3 w 18"/>
                    <a:gd name="T7" fmla="*/ 14 h 20"/>
                    <a:gd name="T8" fmla="*/ 3 w 18"/>
                    <a:gd name="T9" fmla="*/ 19 h 20"/>
                    <a:gd name="T10" fmla="*/ 5 w 18"/>
                    <a:gd name="T11" fmla="*/ 19 h 20"/>
                    <a:gd name="T12" fmla="*/ 5 w 18"/>
                    <a:gd name="T13" fmla="*/ 15 h 20"/>
                    <a:gd name="T14" fmla="*/ 8 w 18"/>
                    <a:gd name="T15" fmla="*/ 15 h 20"/>
                    <a:gd name="T16" fmla="*/ 8 w 18"/>
                    <a:gd name="T17" fmla="*/ 19 h 20"/>
                    <a:gd name="T18" fmla="*/ 10 w 18"/>
                    <a:gd name="T19" fmla="*/ 19 h 20"/>
                    <a:gd name="T20" fmla="*/ 10 w 18"/>
                    <a:gd name="T21" fmla="*/ 14 h 20"/>
                    <a:gd name="T22" fmla="*/ 14 w 18"/>
                    <a:gd name="T23" fmla="*/ 11 h 20"/>
                    <a:gd name="T24" fmla="*/ 17 w 18"/>
                    <a:gd name="T25" fmla="*/ 0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20"/>
                    <a:gd name="T41" fmla="*/ 18 w 18"/>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20">
                      <a:moveTo>
                        <a:pt x="17" y="0"/>
                      </a:moveTo>
                      <a:lnTo>
                        <a:pt x="1" y="0"/>
                      </a:lnTo>
                      <a:lnTo>
                        <a:pt x="0" y="11"/>
                      </a:lnTo>
                      <a:lnTo>
                        <a:pt x="3" y="14"/>
                      </a:lnTo>
                      <a:lnTo>
                        <a:pt x="3" y="19"/>
                      </a:lnTo>
                      <a:lnTo>
                        <a:pt x="5" y="19"/>
                      </a:lnTo>
                      <a:lnTo>
                        <a:pt x="5" y="15"/>
                      </a:lnTo>
                      <a:lnTo>
                        <a:pt x="8" y="15"/>
                      </a:lnTo>
                      <a:lnTo>
                        <a:pt x="8" y="19"/>
                      </a:lnTo>
                      <a:lnTo>
                        <a:pt x="10" y="19"/>
                      </a:lnTo>
                      <a:lnTo>
                        <a:pt x="10" y="14"/>
                      </a:lnTo>
                      <a:lnTo>
                        <a:pt x="14" y="11"/>
                      </a:lnTo>
                      <a:lnTo>
                        <a:pt x="17" y="0"/>
                      </a:lnTo>
                    </a:path>
                  </a:pathLst>
                </a:custGeom>
                <a:solidFill>
                  <a:srgbClr val="767900"/>
                </a:solidFill>
                <a:ln w="12700" cap="rnd">
                  <a:solidFill>
                    <a:srgbClr val="404000"/>
                  </a:solidFill>
                  <a:round/>
                  <a:headEnd/>
                  <a:tailEnd/>
                </a:ln>
              </p:spPr>
              <p:txBody>
                <a:bodyPr/>
                <a:lstStyle/>
                <a:p>
                  <a:endParaRPr lang="zh-CN" altLang="zh-CN"/>
                </a:p>
              </p:txBody>
            </p:sp>
          </p:grpSp>
          <p:sp>
            <p:nvSpPr>
              <p:cNvPr id="59191" name="Line 2138"/>
              <p:cNvSpPr>
                <a:spLocks noChangeShapeType="1"/>
              </p:cNvSpPr>
              <p:nvPr/>
            </p:nvSpPr>
            <p:spPr bwMode="auto">
              <a:xfrm flipH="1" flipV="1">
                <a:off x="664" y="3669"/>
                <a:ext cx="35" cy="53"/>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192" name="Line 2139"/>
              <p:cNvSpPr>
                <a:spLocks noChangeShapeType="1"/>
              </p:cNvSpPr>
              <p:nvPr/>
            </p:nvSpPr>
            <p:spPr bwMode="auto">
              <a:xfrm>
                <a:off x="659" y="3671"/>
                <a:ext cx="33" cy="51"/>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193" name="Freeform 2140"/>
              <p:cNvSpPr>
                <a:spLocks/>
              </p:cNvSpPr>
              <p:nvPr/>
            </p:nvSpPr>
            <p:spPr bwMode="auto">
              <a:xfrm>
                <a:off x="655" y="3667"/>
                <a:ext cx="18" cy="18"/>
              </a:xfrm>
              <a:custGeom>
                <a:avLst/>
                <a:gdLst>
                  <a:gd name="T0" fmla="*/ 17 w 18"/>
                  <a:gd name="T1" fmla="*/ 0 h 18"/>
                  <a:gd name="T2" fmla="*/ 12 w 18"/>
                  <a:gd name="T3" fmla="*/ 8 h 18"/>
                  <a:gd name="T4" fmla="*/ 6 w 18"/>
                  <a:gd name="T5" fmla="*/ 13 h 18"/>
                  <a:gd name="T6" fmla="*/ 0 w 18"/>
                  <a:gd name="T7" fmla="*/ 17 h 18"/>
                  <a:gd name="T8" fmla="*/ 0 60000 65536"/>
                  <a:gd name="T9" fmla="*/ 0 60000 65536"/>
                  <a:gd name="T10" fmla="*/ 0 60000 65536"/>
                  <a:gd name="T11" fmla="*/ 0 60000 65536"/>
                  <a:gd name="T12" fmla="*/ 0 w 18"/>
                  <a:gd name="T13" fmla="*/ 0 h 18"/>
                  <a:gd name="T14" fmla="*/ 18 w 18"/>
                  <a:gd name="T15" fmla="*/ 18 h 18"/>
                </a:gdLst>
                <a:ahLst/>
                <a:cxnLst>
                  <a:cxn ang="T8">
                    <a:pos x="T0" y="T1"/>
                  </a:cxn>
                  <a:cxn ang="T9">
                    <a:pos x="T2" y="T3"/>
                  </a:cxn>
                  <a:cxn ang="T10">
                    <a:pos x="T4" y="T5"/>
                  </a:cxn>
                  <a:cxn ang="T11">
                    <a:pos x="T6" y="T7"/>
                  </a:cxn>
                </a:cxnLst>
                <a:rect l="T12" t="T13" r="T14" b="T15"/>
                <a:pathLst>
                  <a:path w="18" h="18">
                    <a:moveTo>
                      <a:pt x="17" y="0"/>
                    </a:moveTo>
                    <a:lnTo>
                      <a:pt x="12" y="8"/>
                    </a:lnTo>
                    <a:lnTo>
                      <a:pt x="6" y="13"/>
                    </a:lnTo>
                    <a:lnTo>
                      <a:pt x="0"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94" name="Freeform 2141"/>
              <p:cNvSpPr>
                <a:spLocks/>
              </p:cNvSpPr>
              <p:nvPr/>
            </p:nvSpPr>
            <p:spPr bwMode="auto">
              <a:xfrm>
                <a:off x="642" y="3679"/>
                <a:ext cx="37" cy="25"/>
              </a:xfrm>
              <a:custGeom>
                <a:avLst/>
                <a:gdLst>
                  <a:gd name="T0" fmla="*/ 0 w 37"/>
                  <a:gd name="T1" fmla="*/ 0 h 25"/>
                  <a:gd name="T2" fmla="*/ 2 w 37"/>
                  <a:gd name="T3" fmla="*/ 5 h 25"/>
                  <a:gd name="T4" fmla="*/ 6 w 37"/>
                  <a:gd name="T5" fmla="*/ 13 h 25"/>
                  <a:gd name="T6" fmla="*/ 18 w 37"/>
                  <a:gd name="T7" fmla="*/ 20 h 25"/>
                  <a:gd name="T8" fmla="*/ 29 w 37"/>
                  <a:gd name="T9" fmla="*/ 24 h 25"/>
                  <a:gd name="T10" fmla="*/ 36 w 37"/>
                  <a:gd name="T11" fmla="*/ 24 h 25"/>
                  <a:gd name="T12" fmla="*/ 0 60000 65536"/>
                  <a:gd name="T13" fmla="*/ 0 60000 65536"/>
                  <a:gd name="T14" fmla="*/ 0 60000 65536"/>
                  <a:gd name="T15" fmla="*/ 0 60000 65536"/>
                  <a:gd name="T16" fmla="*/ 0 60000 65536"/>
                  <a:gd name="T17" fmla="*/ 0 60000 65536"/>
                  <a:gd name="T18" fmla="*/ 0 w 37"/>
                  <a:gd name="T19" fmla="*/ 0 h 25"/>
                  <a:gd name="T20" fmla="*/ 37 w 37"/>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37" h="25">
                    <a:moveTo>
                      <a:pt x="0" y="0"/>
                    </a:moveTo>
                    <a:lnTo>
                      <a:pt x="2" y="5"/>
                    </a:lnTo>
                    <a:lnTo>
                      <a:pt x="6" y="13"/>
                    </a:lnTo>
                    <a:lnTo>
                      <a:pt x="18" y="20"/>
                    </a:lnTo>
                    <a:lnTo>
                      <a:pt x="29" y="24"/>
                    </a:lnTo>
                    <a:lnTo>
                      <a:pt x="36" y="24"/>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95" name="Line 2142"/>
              <p:cNvSpPr>
                <a:spLocks noChangeShapeType="1"/>
              </p:cNvSpPr>
              <p:nvPr/>
            </p:nvSpPr>
            <p:spPr bwMode="auto">
              <a:xfrm flipV="1">
                <a:off x="685" y="3693"/>
                <a:ext cx="26"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196" name="Freeform 2143"/>
              <p:cNvSpPr>
                <a:spLocks/>
              </p:cNvSpPr>
              <p:nvPr/>
            </p:nvSpPr>
            <p:spPr bwMode="auto">
              <a:xfrm>
                <a:off x="699" y="3676"/>
                <a:ext cx="18" cy="47"/>
              </a:xfrm>
              <a:custGeom>
                <a:avLst/>
                <a:gdLst>
                  <a:gd name="T0" fmla="*/ 5 w 18"/>
                  <a:gd name="T1" fmla="*/ 46 h 47"/>
                  <a:gd name="T2" fmla="*/ 12 w 18"/>
                  <a:gd name="T3" fmla="*/ 29 h 47"/>
                  <a:gd name="T4" fmla="*/ 14 w 18"/>
                  <a:gd name="T5" fmla="*/ 24 h 47"/>
                  <a:gd name="T6" fmla="*/ 17 w 18"/>
                  <a:gd name="T7" fmla="*/ 18 h 47"/>
                  <a:gd name="T8" fmla="*/ 12 w 18"/>
                  <a:gd name="T9" fmla="*/ 12 h 47"/>
                  <a:gd name="T10" fmla="*/ 5 w 18"/>
                  <a:gd name="T11" fmla="*/ 8 h 47"/>
                  <a:gd name="T12" fmla="*/ 1 w 18"/>
                  <a:gd name="T13" fmla="*/ 5 h 47"/>
                  <a:gd name="T14" fmla="*/ 0 w 18"/>
                  <a:gd name="T15" fmla="*/ 3 h 47"/>
                  <a:gd name="T16" fmla="*/ 0 w 18"/>
                  <a:gd name="T17" fmla="*/ 0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47"/>
                  <a:gd name="T29" fmla="*/ 18 w 18"/>
                  <a:gd name="T30" fmla="*/ 47 h 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47">
                    <a:moveTo>
                      <a:pt x="5" y="46"/>
                    </a:moveTo>
                    <a:lnTo>
                      <a:pt x="12" y="29"/>
                    </a:lnTo>
                    <a:lnTo>
                      <a:pt x="14" y="24"/>
                    </a:lnTo>
                    <a:lnTo>
                      <a:pt x="17" y="18"/>
                    </a:lnTo>
                    <a:lnTo>
                      <a:pt x="12" y="12"/>
                    </a:lnTo>
                    <a:lnTo>
                      <a:pt x="5" y="8"/>
                    </a:lnTo>
                    <a:lnTo>
                      <a:pt x="1" y="5"/>
                    </a:lnTo>
                    <a:lnTo>
                      <a:pt x="0" y="3"/>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97" name="Freeform 2144"/>
              <p:cNvSpPr>
                <a:spLocks/>
              </p:cNvSpPr>
              <p:nvPr/>
            </p:nvSpPr>
            <p:spPr bwMode="auto">
              <a:xfrm>
                <a:off x="718" y="3686"/>
                <a:ext cx="34" cy="19"/>
              </a:xfrm>
              <a:custGeom>
                <a:avLst/>
                <a:gdLst>
                  <a:gd name="T0" fmla="*/ 0 w 34"/>
                  <a:gd name="T1" fmla="*/ 18 h 19"/>
                  <a:gd name="T2" fmla="*/ 7 w 34"/>
                  <a:gd name="T3" fmla="*/ 15 h 19"/>
                  <a:gd name="T4" fmla="*/ 13 w 34"/>
                  <a:gd name="T5" fmla="*/ 13 h 19"/>
                  <a:gd name="T6" fmla="*/ 18 w 34"/>
                  <a:gd name="T7" fmla="*/ 9 h 19"/>
                  <a:gd name="T8" fmla="*/ 24 w 34"/>
                  <a:gd name="T9" fmla="*/ 5 h 19"/>
                  <a:gd name="T10" fmla="*/ 28 w 34"/>
                  <a:gd name="T11" fmla="*/ 1 h 19"/>
                  <a:gd name="T12" fmla="*/ 33 w 34"/>
                  <a:gd name="T13" fmla="*/ 0 h 19"/>
                  <a:gd name="T14" fmla="*/ 0 60000 65536"/>
                  <a:gd name="T15" fmla="*/ 0 60000 65536"/>
                  <a:gd name="T16" fmla="*/ 0 60000 65536"/>
                  <a:gd name="T17" fmla="*/ 0 60000 65536"/>
                  <a:gd name="T18" fmla="*/ 0 60000 65536"/>
                  <a:gd name="T19" fmla="*/ 0 60000 65536"/>
                  <a:gd name="T20" fmla="*/ 0 60000 65536"/>
                  <a:gd name="T21" fmla="*/ 0 w 34"/>
                  <a:gd name="T22" fmla="*/ 0 h 19"/>
                  <a:gd name="T23" fmla="*/ 34 w 34"/>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19">
                    <a:moveTo>
                      <a:pt x="0" y="18"/>
                    </a:moveTo>
                    <a:lnTo>
                      <a:pt x="7" y="15"/>
                    </a:lnTo>
                    <a:lnTo>
                      <a:pt x="13" y="13"/>
                    </a:lnTo>
                    <a:lnTo>
                      <a:pt x="18" y="9"/>
                    </a:lnTo>
                    <a:lnTo>
                      <a:pt x="24" y="5"/>
                    </a:lnTo>
                    <a:lnTo>
                      <a:pt x="28" y="1"/>
                    </a:lnTo>
                    <a:lnTo>
                      <a:pt x="33"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98" name="Freeform 2145"/>
              <p:cNvSpPr>
                <a:spLocks/>
              </p:cNvSpPr>
              <p:nvPr/>
            </p:nvSpPr>
            <p:spPr bwMode="auto">
              <a:xfrm>
                <a:off x="748" y="3693"/>
                <a:ext cx="25" cy="19"/>
              </a:xfrm>
              <a:custGeom>
                <a:avLst/>
                <a:gdLst>
                  <a:gd name="T0" fmla="*/ 24 w 25"/>
                  <a:gd name="T1" fmla="*/ 4 h 19"/>
                  <a:gd name="T2" fmla="*/ 19 w 25"/>
                  <a:gd name="T3" fmla="*/ 0 h 19"/>
                  <a:gd name="T4" fmla="*/ 16 w 25"/>
                  <a:gd name="T5" fmla="*/ 2 h 19"/>
                  <a:gd name="T6" fmla="*/ 11 w 25"/>
                  <a:gd name="T7" fmla="*/ 4 h 19"/>
                  <a:gd name="T8" fmla="*/ 7 w 25"/>
                  <a:gd name="T9" fmla="*/ 12 h 19"/>
                  <a:gd name="T10" fmla="*/ 4 w 25"/>
                  <a:gd name="T11" fmla="*/ 14 h 19"/>
                  <a:gd name="T12" fmla="*/ 0 w 25"/>
                  <a:gd name="T13" fmla="*/ 18 h 19"/>
                  <a:gd name="T14" fmla="*/ 0 60000 65536"/>
                  <a:gd name="T15" fmla="*/ 0 60000 65536"/>
                  <a:gd name="T16" fmla="*/ 0 60000 65536"/>
                  <a:gd name="T17" fmla="*/ 0 60000 65536"/>
                  <a:gd name="T18" fmla="*/ 0 60000 65536"/>
                  <a:gd name="T19" fmla="*/ 0 60000 65536"/>
                  <a:gd name="T20" fmla="*/ 0 60000 65536"/>
                  <a:gd name="T21" fmla="*/ 0 w 25"/>
                  <a:gd name="T22" fmla="*/ 0 h 19"/>
                  <a:gd name="T23" fmla="*/ 25 w 25"/>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19">
                    <a:moveTo>
                      <a:pt x="24" y="4"/>
                    </a:moveTo>
                    <a:lnTo>
                      <a:pt x="19" y="0"/>
                    </a:lnTo>
                    <a:lnTo>
                      <a:pt x="16" y="2"/>
                    </a:lnTo>
                    <a:lnTo>
                      <a:pt x="11" y="4"/>
                    </a:lnTo>
                    <a:lnTo>
                      <a:pt x="7" y="12"/>
                    </a:lnTo>
                    <a:lnTo>
                      <a:pt x="4" y="14"/>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199" name="Line 2146"/>
              <p:cNvSpPr>
                <a:spLocks noChangeShapeType="1"/>
              </p:cNvSpPr>
              <p:nvPr/>
            </p:nvSpPr>
            <p:spPr bwMode="auto">
              <a:xfrm flipH="1">
                <a:off x="551" y="3574"/>
                <a:ext cx="10" cy="15"/>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00" name="Line 2147"/>
              <p:cNvSpPr>
                <a:spLocks noChangeShapeType="1"/>
              </p:cNvSpPr>
              <p:nvPr/>
            </p:nvSpPr>
            <p:spPr bwMode="auto">
              <a:xfrm>
                <a:off x="694" y="3561"/>
                <a:ext cx="10" cy="15"/>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01" name="Freeform 2148"/>
              <p:cNvSpPr>
                <a:spLocks/>
              </p:cNvSpPr>
              <p:nvPr/>
            </p:nvSpPr>
            <p:spPr bwMode="auto">
              <a:xfrm>
                <a:off x="704" y="3576"/>
                <a:ext cx="19" cy="18"/>
              </a:xfrm>
              <a:custGeom>
                <a:avLst/>
                <a:gdLst>
                  <a:gd name="T0" fmla="*/ 0 w 19"/>
                  <a:gd name="T1" fmla="*/ 0 h 18"/>
                  <a:gd name="T2" fmla="*/ 2 w 19"/>
                  <a:gd name="T3" fmla="*/ 6 h 18"/>
                  <a:gd name="T4" fmla="*/ 6 w 19"/>
                  <a:gd name="T5" fmla="*/ 17 h 18"/>
                  <a:gd name="T6" fmla="*/ 12 w 19"/>
                  <a:gd name="T7" fmla="*/ 17 h 18"/>
                  <a:gd name="T8" fmla="*/ 14 w 19"/>
                  <a:gd name="T9" fmla="*/ 17 h 18"/>
                  <a:gd name="T10" fmla="*/ 18 w 19"/>
                  <a:gd name="T11" fmla="*/ 12 h 18"/>
                  <a:gd name="T12" fmla="*/ 0 60000 65536"/>
                  <a:gd name="T13" fmla="*/ 0 60000 65536"/>
                  <a:gd name="T14" fmla="*/ 0 60000 65536"/>
                  <a:gd name="T15" fmla="*/ 0 60000 65536"/>
                  <a:gd name="T16" fmla="*/ 0 60000 65536"/>
                  <a:gd name="T17" fmla="*/ 0 60000 65536"/>
                  <a:gd name="T18" fmla="*/ 0 w 19"/>
                  <a:gd name="T19" fmla="*/ 0 h 18"/>
                  <a:gd name="T20" fmla="*/ 19 w 19"/>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 h="18">
                    <a:moveTo>
                      <a:pt x="0" y="0"/>
                    </a:moveTo>
                    <a:lnTo>
                      <a:pt x="2" y="6"/>
                    </a:lnTo>
                    <a:lnTo>
                      <a:pt x="6" y="17"/>
                    </a:lnTo>
                    <a:lnTo>
                      <a:pt x="12" y="17"/>
                    </a:lnTo>
                    <a:lnTo>
                      <a:pt x="14" y="17"/>
                    </a:lnTo>
                    <a:lnTo>
                      <a:pt x="18" y="12"/>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02" name="Freeform 2149"/>
              <p:cNvSpPr>
                <a:spLocks/>
              </p:cNvSpPr>
              <p:nvPr/>
            </p:nvSpPr>
            <p:spPr bwMode="auto">
              <a:xfrm>
                <a:off x="720" y="3568"/>
                <a:ext cx="18" cy="18"/>
              </a:xfrm>
              <a:custGeom>
                <a:avLst/>
                <a:gdLst>
                  <a:gd name="T0" fmla="*/ 0 w 18"/>
                  <a:gd name="T1" fmla="*/ 0 h 18"/>
                  <a:gd name="T2" fmla="*/ 9 w 18"/>
                  <a:gd name="T3" fmla="*/ 8 h 18"/>
                  <a:gd name="T4" fmla="*/ 17 w 18"/>
                  <a:gd name="T5" fmla="*/ 17 h 18"/>
                  <a:gd name="T6" fmla="*/ 0 60000 65536"/>
                  <a:gd name="T7" fmla="*/ 0 60000 65536"/>
                  <a:gd name="T8" fmla="*/ 0 60000 65536"/>
                  <a:gd name="T9" fmla="*/ 0 w 18"/>
                  <a:gd name="T10" fmla="*/ 0 h 18"/>
                  <a:gd name="T11" fmla="*/ 18 w 18"/>
                  <a:gd name="T12" fmla="*/ 18 h 18"/>
                </a:gdLst>
                <a:ahLst/>
                <a:cxnLst>
                  <a:cxn ang="T6">
                    <a:pos x="T0" y="T1"/>
                  </a:cxn>
                  <a:cxn ang="T7">
                    <a:pos x="T2" y="T3"/>
                  </a:cxn>
                  <a:cxn ang="T8">
                    <a:pos x="T4" y="T5"/>
                  </a:cxn>
                </a:cxnLst>
                <a:rect l="T9" t="T10" r="T11" b="T12"/>
                <a:pathLst>
                  <a:path w="18" h="18">
                    <a:moveTo>
                      <a:pt x="0" y="0"/>
                    </a:moveTo>
                    <a:lnTo>
                      <a:pt x="9" y="8"/>
                    </a:lnTo>
                    <a:lnTo>
                      <a:pt x="17"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03" name="Freeform 2150"/>
              <p:cNvSpPr>
                <a:spLocks/>
              </p:cNvSpPr>
              <p:nvPr/>
            </p:nvSpPr>
            <p:spPr bwMode="auto">
              <a:xfrm>
                <a:off x="720" y="3574"/>
                <a:ext cx="18" cy="18"/>
              </a:xfrm>
              <a:custGeom>
                <a:avLst/>
                <a:gdLst>
                  <a:gd name="T0" fmla="*/ 0 w 18"/>
                  <a:gd name="T1" fmla="*/ 0 h 18"/>
                  <a:gd name="T2" fmla="*/ 10 w 18"/>
                  <a:gd name="T3" fmla="*/ 8 h 18"/>
                  <a:gd name="T4" fmla="*/ 17 w 18"/>
                  <a:gd name="T5" fmla="*/ 17 h 18"/>
                  <a:gd name="T6" fmla="*/ 0 60000 65536"/>
                  <a:gd name="T7" fmla="*/ 0 60000 65536"/>
                  <a:gd name="T8" fmla="*/ 0 60000 65536"/>
                  <a:gd name="T9" fmla="*/ 0 w 18"/>
                  <a:gd name="T10" fmla="*/ 0 h 18"/>
                  <a:gd name="T11" fmla="*/ 18 w 18"/>
                  <a:gd name="T12" fmla="*/ 18 h 18"/>
                </a:gdLst>
                <a:ahLst/>
                <a:cxnLst>
                  <a:cxn ang="T6">
                    <a:pos x="T0" y="T1"/>
                  </a:cxn>
                  <a:cxn ang="T7">
                    <a:pos x="T2" y="T3"/>
                  </a:cxn>
                  <a:cxn ang="T8">
                    <a:pos x="T4" y="T5"/>
                  </a:cxn>
                </a:cxnLst>
                <a:rect l="T9" t="T10" r="T11" b="T12"/>
                <a:pathLst>
                  <a:path w="18" h="18">
                    <a:moveTo>
                      <a:pt x="0" y="0"/>
                    </a:moveTo>
                    <a:lnTo>
                      <a:pt x="10" y="8"/>
                    </a:lnTo>
                    <a:lnTo>
                      <a:pt x="17"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04" name="Freeform 2151"/>
              <p:cNvSpPr>
                <a:spLocks/>
              </p:cNvSpPr>
              <p:nvPr/>
            </p:nvSpPr>
            <p:spPr bwMode="auto">
              <a:xfrm>
                <a:off x="720" y="3578"/>
                <a:ext cx="18" cy="18"/>
              </a:xfrm>
              <a:custGeom>
                <a:avLst/>
                <a:gdLst>
                  <a:gd name="T0" fmla="*/ 0 w 18"/>
                  <a:gd name="T1" fmla="*/ 0 h 18"/>
                  <a:gd name="T2" fmla="*/ 3 w 18"/>
                  <a:gd name="T3" fmla="*/ 8 h 18"/>
                  <a:gd name="T4" fmla="*/ 8 w 18"/>
                  <a:gd name="T5" fmla="*/ 17 h 18"/>
                  <a:gd name="T6" fmla="*/ 12 w 18"/>
                  <a:gd name="T7" fmla="*/ 17 h 18"/>
                  <a:gd name="T8" fmla="*/ 17 w 18"/>
                  <a:gd name="T9" fmla="*/ 1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0" y="0"/>
                    </a:moveTo>
                    <a:lnTo>
                      <a:pt x="3" y="8"/>
                    </a:lnTo>
                    <a:lnTo>
                      <a:pt x="8" y="17"/>
                    </a:lnTo>
                    <a:lnTo>
                      <a:pt x="12" y="17"/>
                    </a:lnTo>
                    <a:lnTo>
                      <a:pt x="17"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05" name="Freeform 2152"/>
              <p:cNvSpPr>
                <a:spLocks/>
              </p:cNvSpPr>
              <p:nvPr/>
            </p:nvSpPr>
            <p:spPr bwMode="auto">
              <a:xfrm>
                <a:off x="710" y="3588"/>
                <a:ext cx="18" cy="19"/>
              </a:xfrm>
              <a:custGeom>
                <a:avLst/>
                <a:gdLst>
                  <a:gd name="T0" fmla="*/ 17 w 18"/>
                  <a:gd name="T1" fmla="*/ 18 h 19"/>
                  <a:gd name="T2" fmla="*/ 12 w 18"/>
                  <a:gd name="T3" fmla="*/ 0 h 19"/>
                  <a:gd name="T4" fmla="*/ 7 w 18"/>
                  <a:gd name="T5" fmla="*/ 0 h 19"/>
                  <a:gd name="T6" fmla="*/ 0 w 18"/>
                  <a:gd name="T7" fmla="*/ 18 h 19"/>
                  <a:gd name="T8" fmla="*/ 0 60000 65536"/>
                  <a:gd name="T9" fmla="*/ 0 60000 65536"/>
                  <a:gd name="T10" fmla="*/ 0 60000 65536"/>
                  <a:gd name="T11" fmla="*/ 0 60000 65536"/>
                  <a:gd name="T12" fmla="*/ 0 w 18"/>
                  <a:gd name="T13" fmla="*/ 0 h 19"/>
                  <a:gd name="T14" fmla="*/ 18 w 18"/>
                  <a:gd name="T15" fmla="*/ 19 h 19"/>
                </a:gdLst>
                <a:ahLst/>
                <a:cxnLst>
                  <a:cxn ang="T8">
                    <a:pos x="T0" y="T1"/>
                  </a:cxn>
                  <a:cxn ang="T9">
                    <a:pos x="T2" y="T3"/>
                  </a:cxn>
                  <a:cxn ang="T10">
                    <a:pos x="T4" y="T5"/>
                  </a:cxn>
                  <a:cxn ang="T11">
                    <a:pos x="T6" y="T7"/>
                  </a:cxn>
                </a:cxnLst>
                <a:rect l="T12" t="T13" r="T14" b="T15"/>
                <a:pathLst>
                  <a:path w="18" h="19">
                    <a:moveTo>
                      <a:pt x="17" y="18"/>
                    </a:moveTo>
                    <a:lnTo>
                      <a:pt x="12" y="0"/>
                    </a:lnTo>
                    <a:lnTo>
                      <a:pt x="7" y="0"/>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06" name="Freeform 2153"/>
              <p:cNvSpPr>
                <a:spLocks/>
              </p:cNvSpPr>
              <p:nvPr/>
            </p:nvSpPr>
            <p:spPr bwMode="auto">
              <a:xfrm>
                <a:off x="702" y="3583"/>
                <a:ext cx="19" cy="19"/>
              </a:xfrm>
              <a:custGeom>
                <a:avLst/>
                <a:gdLst>
                  <a:gd name="T0" fmla="*/ 18 w 19"/>
                  <a:gd name="T1" fmla="*/ 0 h 19"/>
                  <a:gd name="T2" fmla="*/ 13 w 19"/>
                  <a:gd name="T3" fmla="*/ 2 h 19"/>
                  <a:gd name="T4" fmla="*/ 7 w 19"/>
                  <a:gd name="T5" fmla="*/ 6 h 19"/>
                  <a:gd name="T6" fmla="*/ 1 w 19"/>
                  <a:gd name="T7" fmla="*/ 11 h 19"/>
                  <a:gd name="T8" fmla="*/ 0 w 19"/>
                  <a:gd name="T9" fmla="*/ 15 h 19"/>
                  <a:gd name="T10" fmla="*/ 0 w 19"/>
                  <a:gd name="T11" fmla="*/ 18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18" y="0"/>
                    </a:moveTo>
                    <a:lnTo>
                      <a:pt x="13" y="2"/>
                    </a:lnTo>
                    <a:lnTo>
                      <a:pt x="7" y="6"/>
                    </a:lnTo>
                    <a:lnTo>
                      <a:pt x="1" y="11"/>
                    </a:lnTo>
                    <a:lnTo>
                      <a:pt x="0" y="15"/>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07" name="Freeform 2154"/>
              <p:cNvSpPr>
                <a:spLocks/>
              </p:cNvSpPr>
              <p:nvPr/>
            </p:nvSpPr>
            <p:spPr bwMode="auto">
              <a:xfrm>
                <a:off x="697" y="3585"/>
                <a:ext cx="18" cy="19"/>
              </a:xfrm>
              <a:custGeom>
                <a:avLst/>
                <a:gdLst>
                  <a:gd name="T0" fmla="*/ 17 w 18"/>
                  <a:gd name="T1" fmla="*/ 0 h 19"/>
                  <a:gd name="T2" fmla="*/ 8 w 18"/>
                  <a:gd name="T3" fmla="*/ 3 h 19"/>
                  <a:gd name="T4" fmla="*/ 0 w 18"/>
                  <a:gd name="T5" fmla="*/ 9 h 19"/>
                  <a:gd name="T6" fmla="*/ 8 w 18"/>
                  <a:gd name="T7" fmla="*/ 12 h 19"/>
                  <a:gd name="T8" fmla="*/ 8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0"/>
                    </a:moveTo>
                    <a:lnTo>
                      <a:pt x="8" y="3"/>
                    </a:lnTo>
                    <a:lnTo>
                      <a:pt x="0" y="9"/>
                    </a:lnTo>
                    <a:lnTo>
                      <a:pt x="8" y="12"/>
                    </a:lnTo>
                    <a:lnTo>
                      <a:pt x="8"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08" name="Line 2155"/>
              <p:cNvSpPr>
                <a:spLocks noChangeShapeType="1"/>
              </p:cNvSpPr>
              <p:nvPr/>
            </p:nvSpPr>
            <p:spPr bwMode="auto">
              <a:xfrm flipH="1">
                <a:off x="658" y="3627"/>
                <a:ext cx="12" cy="21"/>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09" name="Freeform 2156"/>
              <p:cNvSpPr>
                <a:spLocks/>
              </p:cNvSpPr>
              <p:nvPr/>
            </p:nvSpPr>
            <p:spPr bwMode="auto">
              <a:xfrm>
                <a:off x="621" y="3591"/>
                <a:ext cx="18" cy="48"/>
              </a:xfrm>
              <a:custGeom>
                <a:avLst/>
                <a:gdLst>
                  <a:gd name="T0" fmla="*/ 9 w 18"/>
                  <a:gd name="T1" fmla="*/ 0 h 48"/>
                  <a:gd name="T2" fmla="*/ 0 w 18"/>
                  <a:gd name="T3" fmla="*/ 47 h 48"/>
                  <a:gd name="T4" fmla="*/ 17 w 18"/>
                  <a:gd name="T5" fmla="*/ 45 h 48"/>
                  <a:gd name="T6" fmla="*/ 0 60000 65536"/>
                  <a:gd name="T7" fmla="*/ 0 60000 65536"/>
                  <a:gd name="T8" fmla="*/ 0 60000 65536"/>
                  <a:gd name="T9" fmla="*/ 0 w 18"/>
                  <a:gd name="T10" fmla="*/ 0 h 48"/>
                  <a:gd name="T11" fmla="*/ 18 w 18"/>
                  <a:gd name="T12" fmla="*/ 48 h 48"/>
                </a:gdLst>
                <a:ahLst/>
                <a:cxnLst>
                  <a:cxn ang="T6">
                    <a:pos x="T0" y="T1"/>
                  </a:cxn>
                  <a:cxn ang="T7">
                    <a:pos x="T2" y="T3"/>
                  </a:cxn>
                  <a:cxn ang="T8">
                    <a:pos x="T4" y="T5"/>
                  </a:cxn>
                </a:cxnLst>
                <a:rect l="T9" t="T10" r="T11" b="T12"/>
                <a:pathLst>
                  <a:path w="18" h="48">
                    <a:moveTo>
                      <a:pt x="9" y="0"/>
                    </a:moveTo>
                    <a:lnTo>
                      <a:pt x="0" y="47"/>
                    </a:lnTo>
                    <a:lnTo>
                      <a:pt x="17" y="45"/>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10" name="Line 2157"/>
              <p:cNvSpPr>
                <a:spLocks noChangeShapeType="1"/>
              </p:cNvSpPr>
              <p:nvPr/>
            </p:nvSpPr>
            <p:spPr bwMode="auto">
              <a:xfrm flipH="1">
                <a:off x="634" y="3620"/>
                <a:ext cx="4" cy="2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11" name="Line 2158"/>
              <p:cNvSpPr>
                <a:spLocks noChangeShapeType="1"/>
              </p:cNvSpPr>
              <p:nvPr/>
            </p:nvSpPr>
            <p:spPr bwMode="auto">
              <a:xfrm flipH="1">
                <a:off x="632" y="3651"/>
                <a:ext cx="2" cy="7"/>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12" name="Line 2159"/>
              <p:cNvSpPr>
                <a:spLocks noChangeShapeType="1"/>
              </p:cNvSpPr>
              <p:nvPr/>
            </p:nvSpPr>
            <p:spPr bwMode="auto">
              <a:xfrm flipV="1">
                <a:off x="636" y="3651"/>
                <a:ext cx="0"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13" name="Line 2160"/>
              <p:cNvSpPr>
                <a:spLocks noChangeShapeType="1"/>
              </p:cNvSpPr>
              <p:nvPr/>
            </p:nvSpPr>
            <p:spPr bwMode="auto">
              <a:xfrm flipV="1">
                <a:off x="636" y="3620"/>
                <a:ext cx="6" cy="2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14" name="Line 2161"/>
              <p:cNvSpPr>
                <a:spLocks noChangeShapeType="1"/>
              </p:cNvSpPr>
              <p:nvPr/>
            </p:nvSpPr>
            <p:spPr bwMode="auto">
              <a:xfrm flipH="1">
                <a:off x="641" y="3620"/>
                <a:ext cx="4" cy="2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15" name="Line 2162"/>
              <p:cNvSpPr>
                <a:spLocks noChangeShapeType="1"/>
              </p:cNvSpPr>
              <p:nvPr/>
            </p:nvSpPr>
            <p:spPr bwMode="auto">
              <a:xfrm flipH="1">
                <a:off x="638" y="3651"/>
                <a:ext cx="3"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16" name="Line 2163"/>
              <p:cNvSpPr>
                <a:spLocks noChangeShapeType="1"/>
              </p:cNvSpPr>
              <p:nvPr/>
            </p:nvSpPr>
            <p:spPr bwMode="auto">
              <a:xfrm flipV="1">
                <a:off x="644" y="3620"/>
                <a:ext cx="4" cy="2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17" name="Freeform 2164"/>
              <p:cNvSpPr>
                <a:spLocks/>
              </p:cNvSpPr>
              <p:nvPr/>
            </p:nvSpPr>
            <p:spPr bwMode="auto">
              <a:xfrm>
                <a:off x="642" y="3600"/>
                <a:ext cx="18" cy="19"/>
              </a:xfrm>
              <a:custGeom>
                <a:avLst/>
                <a:gdLst>
                  <a:gd name="T0" fmla="*/ 17 w 18"/>
                  <a:gd name="T1" fmla="*/ 0 h 19"/>
                  <a:gd name="T2" fmla="*/ 9 w 18"/>
                  <a:gd name="T3" fmla="*/ 1 h 19"/>
                  <a:gd name="T4" fmla="*/ 5 w 18"/>
                  <a:gd name="T5" fmla="*/ 2 h 19"/>
                  <a:gd name="T6" fmla="*/ 1 w 18"/>
                  <a:gd name="T7" fmla="*/ 5 h 19"/>
                  <a:gd name="T8" fmla="*/ 0 w 18"/>
                  <a:gd name="T9" fmla="*/ 9 h 19"/>
                  <a:gd name="T10" fmla="*/ 0 w 18"/>
                  <a:gd name="T11" fmla="*/ 12 h 19"/>
                  <a:gd name="T12" fmla="*/ 1 w 18"/>
                  <a:gd name="T13" fmla="*/ 14 h 19"/>
                  <a:gd name="T14" fmla="*/ 5 w 18"/>
                  <a:gd name="T15" fmla="*/ 18 h 19"/>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9"/>
                  <a:gd name="T26" fmla="*/ 18 w 18"/>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9">
                    <a:moveTo>
                      <a:pt x="17" y="0"/>
                    </a:moveTo>
                    <a:lnTo>
                      <a:pt x="9" y="1"/>
                    </a:lnTo>
                    <a:lnTo>
                      <a:pt x="5" y="2"/>
                    </a:lnTo>
                    <a:lnTo>
                      <a:pt x="1" y="5"/>
                    </a:lnTo>
                    <a:lnTo>
                      <a:pt x="0" y="9"/>
                    </a:lnTo>
                    <a:lnTo>
                      <a:pt x="0" y="12"/>
                    </a:lnTo>
                    <a:lnTo>
                      <a:pt x="1" y="14"/>
                    </a:lnTo>
                    <a:lnTo>
                      <a:pt x="5"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18" name="Freeform 2165"/>
              <p:cNvSpPr>
                <a:spLocks/>
              </p:cNvSpPr>
              <p:nvPr/>
            </p:nvSpPr>
            <p:spPr bwMode="auto">
              <a:xfrm>
                <a:off x="646" y="3610"/>
                <a:ext cx="19" cy="18"/>
              </a:xfrm>
              <a:custGeom>
                <a:avLst/>
                <a:gdLst>
                  <a:gd name="T0" fmla="*/ 0 w 19"/>
                  <a:gd name="T1" fmla="*/ 0 h 18"/>
                  <a:gd name="T2" fmla="*/ 0 w 19"/>
                  <a:gd name="T3" fmla="*/ 8 h 18"/>
                  <a:gd name="T4" fmla="*/ 2 w 19"/>
                  <a:gd name="T5" fmla="*/ 12 h 18"/>
                  <a:gd name="T6" fmla="*/ 5 w 19"/>
                  <a:gd name="T7" fmla="*/ 14 h 18"/>
                  <a:gd name="T8" fmla="*/ 11 w 19"/>
                  <a:gd name="T9" fmla="*/ 17 h 18"/>
                  <a:gd name="T10" fmla="*/ 18 w 19"/>
                  <a:gd name="T11" fmla="*/ 17 h 18"/>
                  <a:gd name="T12" fmla="*/ 0 60000 65536"/>
                  <a:gd name="T13" fmla="*/ 0 60000 65536"/>
                  <a:gd name="T14" fmla="*/ 0 60000 65536"/>
                  <a:gd name="T15" fmla="*/ 0 60000 65536"/>
                  <a:gd name="T16" fmla="*/ 0 60000 65536"/>
                  <a:gd name="T17" fmla="*/ 0 60000 65536"/>
                  <a:gd name="T18" fmla="*/ 0 w 19"/>
                  <a:gd name="T19" fmla="*/ 0 h 18"/>
                  <a:gd name="T20" fmla="*/ 19 w 19"/>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 h="18">
                    <a:moveTo>
                      <a:pt x="0" y="0"/>
                    </a:moveTo>
                    <a:lnTo>
                      <a:pt x="0" y="8"/>
                    </a:lnTo>
                    <a:lnTo>
                      <a:pt x="2" y="12"/>
                    </a:lnTo>
                    <a:lnTo>
                      <a:pt x="5" y="14"/>
                    </a:lnTo>
                    <a:lnTo>
                      <a:pt x="11" y="17"/>
                    </a:lnTo>
                    <a:lnTo>
                      <a:pt x="18"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19" name="Freeform 2166"/>
              <p:cNvSpPr>
                <a:spLocks/>
              </p:cNvSpPr>
              <p:nvPr/>
            </p:nvSpPr>
            <p:spPr bwMode="auto">
              <a:xfrm>
                <a:off x="650" y="3604"/>
                <a:ext cx="19" cy="19"/>
              </a:xfrm>
              <a:custGeom>
                <a:avLst/>
                <a:gdLst>
                  <a:gd name="T0" fmla="*/ 18 w 19"/>
                  <a:gd name="T1" fmla="*/ 4 h 19"/>
                  <a:gd name="T2" fmla="*/ 14 w 19"/>
                  <a:gd name="T3" fmla="*/ 1 h 19"/>
                  <a:gd name="T4" fmla="*/ 9 w 19"/>
                  <a:gd name="T5" fmla="*/ 0 h 19"/>
                  <a:gd name="T6" fmla="*/ 5 w 19"/>
                  <a:gd name="T7" fmla="*/ 0 h 19"/>
                  <a:gd name="T8" fmla="*/ 2 w 19"/>
                  <a:gd name="T9" fmla="*/ 1 h 19"/>
                  <a:gd name="T10" fmla="*/ 0 w 19"/>
                  <a:gd name="T11" fmla="*/ 4 h 19"/>
                  <a:gd name="T12" fmla="*/ 0 w 19"/>
                  <a:gd name="T13" fmla="*/ 7 h 19"/>
                  <a:gd name="T14" fmla="*/ 0 w 19"/>
                  <a:gd name="T15" fmla="*/ 11 h 19"/>
                  <a:gd name="T16" fmla="*/ 2 w 19"/>
                  <a:gd name="T17" fmla="*/ 15 h 19"/>
                  <a:gd name="T18" fmla="*/ 4 w 19"/>
                  <a:gd name="T19" fmla="*/ 15 h 19"/>
                  <a:gd name="T20" fmla="*/ 9 w 19"/>
                  <a:gd name="T21" fmla="*/ 18 h 19"/>
                  <a:gd name="T22" fmla="*/ 12 w 19"/>
                  <a:gd name="T23" fmla="*/ 15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19"/>
                  <a:gd name="T38" fmla="*/ 19 w 19"/>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19">
                    <a:moveTo>
                      <a:pt x="18" y="4"/>
                    </a:moveTo>
                    <a:lnTo>
                      <a:pt x="14" y="1"/>
                    </a:lnTo>
                    <a:lnTo>
                      <a:pt x="9" y="0"/>
                    </a:lnTo>
                    <a:lnTo>
                      <a:pt x="5" y="0"/>
                    </a:lnTo>
                    <a:lnTo>
                      <a:pt x="2" y="1"/>
                    </a:lnTo>
                    <a:lnTo>
                      <a:pt x="0" y="4"/>
                    </a:lnTo>
                    <a:lnTo>
                      <a:pt x="0" y="7"/>
                    </a:lnTo>
                    <a:lnTo>
                      <a:pt x="0" y="11"/>
                    </a:lnTo>
                    <a:lnTo>
                      <a:pt x="2" y="15"/>
                    </a:lnTo>
                    <a:lnTo>
                      <a:pt x="4" y="15"/>
                    </a:lnTo>
                    <a:lnTo>
                      <a:pt x="9" y="18"/>
                    </a:lnTo>
                    <a:lnTo>
                      <a:pt x="12" y="15"/>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20" name="Freeform 2167"/>
              <p:cNvSpPr>
                <a:spLocks/>
              </p:cNvSpPr>
              <p:nvPr/>
            </p:nvSpPr>
            <p:spPr bwMode="auto">
              <a:xfrm>
                <a:off x="652" y="3604"/>
                <a:ext cx="19" cy="19"/>
              </a:xfrm>
              <a:custGeom>
                <a:avLst/>
                <a:gdLst>
                  <a:gd name="T0" fmla="*/ 13 w 19"/>
                  <a:gd name="T1" fmla="*/ 0 h 19"/>
                  <a:gd name="T2" fmla="*/ 18 w 19"/>
                  <a:gd name="T3" fmla="*/ 5 h 19"/>
                  <a:gd name="T4" fmla="*/ 18 w 19"/>
                  <a:gd name="T5" fmla="*/ 9 h 19"/>
                  <a:gd name="T6" fmla="*/ 13 w 19"/>
                  <a:gd name="T7" fmla="*/ 13 h 19"/>
                  <a:gd name="T8" fmla="*/ 10 w 19"/>
                  <a:gd name="T9" fmla="*/ 18 h 19"/>
                  <a:gd name="T10" fmla="*/ 0 w 19"/>
                  <a:gd name="T11" fmla="*/ 18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13" y="0"/>
                    </a:moveTo>
                    <a:lnTo>
                      <a:pt x="18" y="5"/>
                    </a:lnTo>
                    <a:lnTo>
                      <a:pt x="18" y="9"/>
                    </a:lnTo>
                    <a:lnTo>
                      <a:pt x="13" y="13"/>
                    </a:lnTo>
                    <a:lnTo>
                      <a:pt x="10" y="18"/>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21" name="Freeform 2168"/>
              <p:cNvSpPr>
                <a:spLocks/>
              </p:cNvSpPr>
              <p:nvPr/>
            </p:nvSpPr>
            <p:spPr bwMode="auto">
              <a:xfrm>
                <a:off x="636" y="3610"/>
                <a:ext cx="19" cy="18"/>
              </a:xfrm>
              <a:custGeom>
                <a:avLst/>
                <a:gdLst>
                  <a:gd name="T0" fmla="*/ 0 w 19"/>
                  <a:gd name="T1" fmla="*/ 0 h 18"/>
                  <a:gd name="T2" fmla="*/ 3 w 19"/>
                  <a:gd name="T3" fmla="*/ 3 h 18"/>
                  <a:gd name="T4" fmla="*/ 7 w 19"/>
                  <a:gd name="T5" fmla="*/ 7 h 18"/>
                  <a:gd name="T6" fmla="*/ 15 w 19"/>
                  <a:gd name="T7" fmla="*/ 10 h 18"/>
                  <a:gd name="T8" fmla="*/ 18 w 19"/>
                  <a:gd name="T9" fmla="*/ 10 h 18"/>
                  <a:gd name="T10" fmla="*/ 18 w 19"/>
                  <a:gd name="T11" fmla="*/ 17 h 18"/>
                  <a:gd name="T12" fmla="*/ 0 60000 65536"/>
                  <a:gd name="T13" fmla="*/ 0 60000 65536"/>
                  <a:gd name="T14" fmla="*/ 0 60000 65536"/>
                  <a:gd name="T15" fmla="*/ 0 60000 65536"/>
                  <a:gd name="T16" fmla="*/ 0 60000 65536"/>
                  <a:gd name="T17" fmla="*/ 0 60000 65536"/>
                  <a:gd name="T18" fmla="*/ 0 w 19"/>
                  <a:gd name="T19" fmla="*/ 0 h 18"/>
                  <a:gd name="T20" fmla="*/ 19 w 19"/>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 h="18">
                    <a:moveTo>
                      <a:pt x="0" y="0"/>
                    </a:moveTo>
                    <a:lnTo>
                      <a:pt x="3" y="3"/>
                    </a:lnTo>
                    <a:lnTo>
                      <a:pt x="7" y="7"/>
                    </a:lnTo>
                    <a:lnTo>
                      <a:pt x="15" y="10"/>
                    </a:lnTo>
                    <a:lnTo>
                      <a:pt x="18" y="10"/>
                    </a:lnTo>
                    <a:lnTo>
                      <a:pt x="18"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22" name="Freeform 2169"/>
              <p:cNvSpPr>
                <a:spLocks/>
              </p:cNvSpPr>
              <p:nvPr/>
            </p:nvSpPr>
            <p:spPr bwMode="auto">
              <a:xfrm>
                <a:off x="623" y="3580"/>
                <a:ext cx="19" cy="18"/>
              </a:xfrm>
              <a:custGeom>
                <a:avLst/>
                <a:gdLst>
                  <a:gd name="T0" fmla="*/ 0 w 19"/>
                  <a:gd name="T1" fmla="*/ 0 h 18"/>
                  <a:gd name="T2" fmla="*/ 18 w 19"/>
                  <a:gd name="T3" fmla="*/ 3 h 18"/>
                  <a:gd name="T4" fmla="*/ 18 w 19"/>
                  <a:gd name="T5" fmla="*/ 17 h 18"/>
                  <a:gd name="T6" fmla="*/ 0 60000 65536"/>
                  <a:gd name="T7" fmla="*/ 0 60000 65536"/>
                  <a:gd name="T8" fmla="*/ 0 60000 65536"/>
                  <a:gd name="T9" fmla="*/ 0 w 19"/>
                  <a:gd name="T10" fmla="*/ 0 h 18"/>
                  <a:gd name="T11" fmla="*/ 19 w 19"/>
                  <a:gd name="T12" fmla="*/ 18 h 18"/>
                </a:gdLst>
                <a:ahLst/>
                <a:cxnLst>
                  <a:cxn ang="T6">
                    <a:pos x="T0" y="T1"/>
                  </a:cxn>
                  <a:cxn ang="T7">
                    <a:pos x="T2" y="T3"/>
                  </a:cxn>
                  <a:cxn ang="T8">
                    <a:pos x="T4" y="T5"/>
                  </a:cxn>
                </a:cxnLst>
                <a:rect l="T9" t="T10" r="T11" b="T12"/>
                <a:pathLst>
                  <a:path w="19" h="18">
                    <a:moveTo>
                      <a:pt x="0" y="0"/>
                    </a:moveTo>
                    <a:lnTo>
                      <a:pt x="18" y="3"/>
                    </a:lnTo>
                    <a:lnTo>
                      <a:pt x="18"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23" name="Freeform 2170"/>
              <p:cNvSpPr>
                <a:spLocks/>
              </p:cNvSpPr>
              <p:nvPr/>
            </p:nvSpPr>
            <p:spPr bwMode="auto">
              <a:xfrm>
                <a:off x="618" y="3582"/>
                <a:ext cx="18" cy="19"/>
              </a:xfrm>
              <a:custGeom>
                <a:avLst/>
                <a:gdLst>
                  <a:gd name="T0" fmla="*/ 5 w 18"/>
                  <a:gd name="T1" fmla="*/ 0 h 19"/>
                  <a:gd name="T2" fmla="*/ 17 w 18"/>
                  <a:gd name="T3" fmla="*/ 2 h 19"/>
                  <a:gd name="T4" fmla="*/ 17 w 18"/>
                  <a:gd name="T5" fmla="*/ 11 h 19"/>
                  <a:gd name="T6" fmla="*/ 8 w 18"/>
                  <a:gd name="T7" fmla="*/ 18 h 19"/>
                  <a:gd name="T8" fmla="*/ 0 w 18"/>
                  <a:gd name="T9" fmla="*/ 18 h 19"/>
                  <a:gd name="T10" fmla="*/ 0 w 18"/>
                  <a:gd name="T11" fmla="*/ 11 h 19"/>
                  <a:gd name="T12" fmla="*/ 2 w 18"/>
                  <a:gd name="T13" fmla="*/ 5 h 19"/>
                  <a:gd name="T14" fmla="*/ 5 w 18"/>
                  <a:gd name="T15" fmla="*/ 0 h 19"/>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9"/>
                  <a:gd name="T26" fmla="*/ 18 w 18"/>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9">
                    <a:moveTo>
                      <a:pt x="5" y="0"/>
                    </a:moveTo>
                    <a:lnTo>
                      <a:pt x="17" y="2"/>
                    </a:lnTo>
                    <a:lnTo>
                      <a:pt x="17" y="11"/>
                    </a:lnTo>
                    <a:lnTo>
                      <a:pt x="8" y="18"/>
                    </a:lnTo>
                    <a:lnTo>
                      <a:pt x="0" y="18"/>
                    </a:lnTo>
                    <a:lnTo>
                      <a:pt x="0" y="11"/>
                    </a:lnTo>
                    <a:lnTo>
                      <a:pt x="2" y="5"/>
                    </a:lnTo>
                    <a:lnTo>
                      <a:pt x="5" y="0"/>
                    </a:lnTo>
                  </a:path>
                </a:pathLst>
              </a:custGeom>
              <a:solidFill>
                <a:srgbClr val="767900"/>
              </a:solidFill>
              <a:ln w="12700" cap="rnd">
                <a:solidFill>
                  <a:srgbClr val="404000"/>
                </a:solidFill>
                <a:round/>
                <a:headEnd/>
                <a:tailEnd/>
              </a:ln>
            </p:spPr>
            <p:txBody>
              <a:bodyPr/>
              <a:lstStyle/>
              <a:p>
                <a:endParaRPr lang="zh-CN" altLang="zh-CN"/>
              </a:p>
            </p:txBody>
          </p:sp>
          <p:sp>
            <p:nvSpPr>
              <p:cNvPr id="59224" name="Freeform 2171"/>
              <p:cNvSpPr>
                <a:spLocks/>
              </p:cNvSpPr>
              <p:nvPr/>
            </p:nvSpPr>
            <p:spPr bwMode="auto">
              <a:xfrm>
                <a:off x="623" y="3381"/>
                <a:ext cx="42" cy="96"/>
              </a:xfrm>
              <a:custGeom>
                <a:avLst/>
                <a:gdLst>
                  <a:gd name="T0" fmla="*/ 41 w 42"/>
                  <a:gd name="T1" fmla="*/ 95 h 96"/>
                  <a:gd name="T2" fmla="*/ 28 w 42"/>
                  <a:gd name="T3" fmla="*/ 66 h 96"/>
                  <a:gd name="T4" fmla="*/ 30 w 42"/>
                  <a:gd name="T5" fmla="*/ 65 h 96"/>
                  <a:gd name="T6" fmla="*/ 30 w 42"/>
                  <a:gd name="T7" fmla="*/ 62 h 96"/>
                  <a:gd name="T8" fmla="*/ 29 w 42"/>
                  <a:gd name="T9" fmla="*/ 61 h 96"/>
                  <a:gd name="T10" fmla="*/ 28 w 42"/>
                  <a:gd name="T11" fmla="*/ 61 h 96"/>
                  <a:gd name="T12" fmla="*/ 25 w 42"/>
                  <a:gd name="T13" fmla="*/ 61 h 96"/>
                  <a:gd name="T14" fmla="*/ 15 w 42"/>
                  <a:gd name="T15" fmla="*/ 35 h 96"/>
                  <a:gd name="T16" fmla="*/ 14 w 42"/>
                  <a:gd name="T17" fmla="*/ 35 h 96"/>
                  <a:gd name="T18" fmla="*/ 0 w 42"/>
                  <a:gd name="T19" fmla="*/ 0 h 96"/>
                  <a:gd name="T20" fmla="*/ 12 w 42"/>
                  <a:gd name="T21" fmla="*/ 35 h 96"/>
                  <a:gd name="T22" fmla="*/ 11 w 42"/>
                  <a:gd name="T23" fmla="*/ 36 h 96"/>
                  <a:gd name="T24" fmla="*/ 22 w 42"/>
                  <a:gd name="T25" fmla="*/ 62 h 96"/>
                  <a:gd name="T26" fmla="*/ 19 w 42"/>
                  <a:gd name="T27" fmla="*/ 64 h 96"/>
                  <a:gd name="T28" fmla="*/ 19 w 42"/>
                  <a:gd name="T29" fmla="*/ 65 h 96"/>
                  <a:gd name="T30" fmla="*/ 19 w 42"/>
                  <a:gd name="T31" fmla="*/ 66 h 96"/>
                  <a:gd name="T32" fmla="*/ 19 w 42"/>
                  <a:gd name="T33" fmla="*/ 67 h 96"/>
                  <a:gd name="T34" fmla="*/ 21 w 42"/>
                  <a:gd name="T35" fmla="*/ 68 h 96"/>
                  <a:gd name="T36" fmla="*/ 24 w 42"/>
                  <a:gd name="T37" fmla="*/ 68 h 96"/>
                  <a:gd name="T38" fmla="*/ 36 w 42"/>
                  <a:gd name="T39" fmla="*/ 95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96"/>
                  <a:gd name="T62" fmla="*/ 42 w 42"/>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96">
                    <a:moveTo>
                      <a:pt x="41" y="95"/>
                    </a:moveTo>
                    <a:lnTo>
                      <a:pt x="28" y="66"/>
                    </a:lnTo>
                    <a:lnTo>
                      <a:pt x="30" y="65"/>
                    </a:lnTo>
                    <a:lnTo>
                      <a:pt x="30" y="62"/>
                    </a:lnTo>
                    <a:lnTo>
                      <a:pt x="29" y="61"/>
                    </a:lnTo>
                    <a:lnTo>
                      <a:pt x="28" y="61"/>
                    </a:lnTo>
                    <a:lnTo>
                      <a:pt x="25" y="61"/>
                    </a:lnTo>
                    <a:lnTo>
                      <a:pt x="15" y="35"/>
                    </a:lnTo>
                    <a:lnTo>
                      <a:pt x="14" y="35"/>
                    </a:lnTo>
                    <a:lnTo>
                      <a:pt x="0" y="0"/>
                    </a:lnTo>
                    <a:lnTo>
                      <a:pt x="12" y="35"/>
                    </a:lnTo>
                    <a:lnTo>
                      <a:pt x="11" y="36"/>
                    </a:lnTo>
                    <a:lnTo>
                      <a:pt x="22" y="62"/>
                    </a:lnTo>
                    <a:lnTo>
                      <a:pt x="19" y="64"/>
                    </a:lnTo>
                    <a:lnTo>
                      <a:pt x="19" y="65"/>
                    </a:lnTo>
                    <a:lnTo>
                      <a:pt x="19" y="66"/>
                    </a:lnTo>
                    <a:lnTo>
                      <a:pt x="19" y="67"/>
                    </a:lnTo>
                    <a:lnTo>
                      <a:pt x="21" y="68"/>
                    </a:lnTo>
                    <a:lnTo>
                      <a:pt x="24" y="68"/>
                    </a:lnTo>
                    <a:lnTo>
                      <a:pt x="36" y="95"/>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25" name="Freeform 2172"/>
              <p:cNvSpPr>
                <a:spLocks/>
              </p:cNvSpPr>
              <p:nvPr/>
            </p:nvSpPr>
            <p:spPr bwMode="auto">
              <a:xfrm>
                <a:off x="652" y="3461"/>
                <a:ext cx="19" cy="19"/>
              </a:xfrm>
              <a:custGeom>
                <a:avLst/>
                <a:gdLst>
                  <a:gd name="T0" fmla="*/ 0 w 19"/>
                  <a:gd name="T1" fmla="*/ 18 h 19"/>
                  <a:gd name="T2" fmla="*/ 6 w 19"/>
                  <a:gd name="T3" fmla="*/ 18 h 19"/>
                  <a:gd name="T4" fmla="*/ 13 w 19"/>
                  <a:gd name="T5" fmla="*/ 11 h 19"/>
                  <a:gd name="T6" fmla="*/ 18 w 19"/>
                  <a:gd name="T7" fmla="*/ 0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0" y="18"/>
                    </a:moveTo>
                    <a:lnTo>
                      <a:pt x="6" y="18"/>
                    </a:lnTo>
                    <a:lnTo>
                      <a:pt x="13" y="11"/>
                    </a:lnTo>
                    <a:lnTo>
                      <a:pt x="18"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26" name="Freeform 2173"/>
              <p:cNvSpPr>
                <a:spLocks/>
              </p:cNvSpPr>
              <p:nvPr/>
            </p:nvSpPr>
            <p:spPr bwMode="auto">
              <a:xfrm>
                <a:off x="655" y="3464"/>
                <a:ext cx="18" cy="1"/>
              </a:xfrm>
              <a:custGeom>
                <a:avLst/>
                <a:gdLst>
                  <a:gd name="T0" fmla="*/ 17 w 18"/>
                  <a:gd name="T1" fmla="*/ 0 h 1"/>
                  <a:gd name="T2" fmla="*/ 10 w 18"/>
                  <a:gd name="T3" fmla="*/ 0 h 1"/>
                  <a:gd name="T4" fmla="*/ 5 w 18"/>
                  <a:gd name="T5" fmla="*/ 0 h 1"/>
                  <a:gd name="T6" fmla="*/ 0 w 18"/>
                  <a:gd name="T7" fmla="*/ 0 h 1"/>
                  <a:gd name="T8" fmla="*/ 0 60000 65536"/>
                  <a:gd name="T9" fmla="*/ 0 60000 65536"/>
                  <a:gd name="T10" fmla="*/ 0 60000 65536"/>
                  <a:gd name="T11" fmla="*/ 0 60000 65536"/>
                  <a:gd name="T12" fmla="*/ 0 w 18"/>
                  <a:gd name="T13" fmla="*/ 0 h 1"/>
                  <a:gd name="T14" fmla="*/ 18 w 18"/>
                  <a:gd name="T15" fmla="*/ 1 h 1"/>
                </a:gdLst>
                <a:ahLst/>
                <a:cxnLst>
                  <a:cxn ang="T8">
                    <a:pos x="T0" y="T1"/>
                  </a:cxn>
                  <a:cxn ang="T9">
                    <a:pos x="T2" y="T3"/>
                  </a:cxn>
                  <a:cxn ang="T10">
                    <a:pos x="T4" y="T5"/>
                  </a:cxn>
                  <a:cxn ang="T11">
                    <a:pos x="T6" y="T7"/>
                  </a:cxn>
                </a:cxnLst>
                <a:rect l="T12" t="T13" r="T14" b="T15"/>
                <a:pathLst>
                  <a:path w="18" h="1">
                    <a:moveTo>
                      <a:pt x="17" y="0"/>
                    </a:moveTo>
                    <a:lnTo>
                      <a:pt x="10" y="0"/>
                    </a:lnTo>
                    <a:lnTo>
                      <a:pt x="5" y="0"/>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27" name="Freeform 2174"/>
              <p:cNvSpPr>
                <a:spLocks/>
              </p:cNvSpPr>
              <p:nvPr/>
            </p:nvSpPr>
            <p:spPr bwMode="auto">
              <a:xfrm>
                <a:off x="650" y="3455"/>
                <a:ext cx="19" cy="1"/>
              </a:xfrm>
              <a:custGeom>
                <a:avLst/>
                <a:gdLst>
                  <a:gd name="T0" fmla="*/ 0 w 19"/>
                  <a:gd name="T1" fmla="*/ 0 h 1"/>
                  <a:gd name="T2" fmla="*/ 9 w 19"/>
                  <a:gd name="T3" fmla="*/ 0 h 1"/>
                  <a:gd name="T4" fmla="*/ 13 w 19"/>
                  <a:gd name="T5" fmla="*/ 0 h 1"/>
                  <a:gd name="T6" fmla="*/ 18 w 19"/>
                  <a:gd name="T7" fmla="*/ 0 h 1"/>
                  <a:gd name="T8" fmla="*/ 0 60000 65536"/>
                  <a:gd name="T9" fmla="*/ 0 60000 65536"/>
                  <a:gd name="T10" fmla="*/ 0 60000 65536"/>
                  <a:gd name="T11" fmla="*/ 0 60000 65536"/>
                  <a:gd name="T12" fmla="*/ 0 w 19"/>
                  <a:gd name="T13" fmla="*/ 0 h 1"/>
                  <a:gd name="T14" fmla="*/ 19 w 19"/>
                  <a:gd name="T15" fmla="*/ 1 h 1"/>
                </a:gdLst>
                <a:ahLst/>
                <a:cxnLst>
                  <a:cxn ang="T8">
                    <a:pos x="T0" y="T1"/>
                  </a:cxn>
                  <a:cxn ang="T9">
                    <a:pos x="T2" y="T3"/>
                  </a:cxn>
                  <a:cxn ang="T10">
                    <a:pos x="T4" y="T5"/>
                  </a:cxn>
                  <a:cxn ang="T11">
                    <a:pos x="T6" y="T7"/>
                  </a:cxn>
                </a:cxnLst>
                <a:rect l="T12" t="T13" r="T14" b="T15"/>
                <a:pathLst>
                  <a:path w="19" h="1">
                    <a:moveTo>
                      <a:pt x="0" y="0"/>
                    </a:moveTo>
                    <a:lnTo>
                      <a:pt x="9" y="0"/>
                    </a:lnTo>
                    <a:lnTo>
                      <a:pt x="13" y="0"/>
                    </a:lnTo>
                    <a:lnTo>
                      <a:pt x="18"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28" name="Freeform 2175"/>
              <p:cNvSpPr>
                <a:spLocks/>
              </p:cNvSpPr>
              <p:nvPr/>
            </p:nvSpPr>
            <p:spPr bwMode="auto">
              <a:xfrm>
                <a:off x="646" y="3448"/>
                <a:ext cx="19" cy="19"/>
              </a:xfrm>
              <a:custGeom>
                <a:avLst/>
                <a:gdLst>
                  <a:gd name="T0" fmla="*/ 18 w 19"/>
                  <a:gd name="T1" fmla="*/ 0 h 19"/>
                  <a:gd name="T2" fmla="*/ 14 w 19"/>
                  <a:gd name="T3" fmla="*/ 0 h 19"/>
                  <a:gd name="T4" fmla="*/ 5 w 19"/>
                  <a:gd name="T5" fmla="*/ 18 h 19"/>
                  <a:gd name="T6" fmla="*/ 0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18" y="0"/>
                    </a:moveTo>
                    <a:lnTo>
                      <a:pt x="14" y="0"/>
                    </a:lnTo>
                    <a:lnTo>
                      <a:pt x="5" y="18"/>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29" name="Freeform 2176"/>
              <p:cNvSpPr>
                <a:spLocks/>
              </p:cNvSpPr>
              <p:nvPr/>
            </p:nvSpPr>
            <p:spPr bwMode="auto">
              <a:xfrm>
                <a:off x="644" y="3442"/>
                <a:ext cx="18" cy="19"/>
              </a:xfrm>
              <a:custGeom>
                <a:avLst/>
                <a:gdLst>
                  <a:gd name="T0" fmla="*/ 2 w 18"/>
                  <a:gd name="T1" fmla="*/ 11 h 19"/>
                  <a:gd name="T2" fmla="*/ 0 w 18"/>
                  <a:gd name="T3" fmla="*/ 11 h 19"/>
                  <a:gd name="T4" fmla="*/ 2 w 18"/>
                  <a:gd name="T5" fmla="*/ 18 h 19"/>
                  <a:gd name="T6" fmla="*/ 8 w 18"/>
                  <a:gd name="T7" fmla="*/ 18 h 19"/>
                  <a:gd name="T8" fmla="*/ 13 w 18"/>
                  <a:gd name="T9" fmla="*/ 11 h 19"/>
                  <a:gd name="T10" fmla="*/ 17 w 18"/>
                  <a:gd name="T11" fmla="*/ 5 h 19"/>
                  <a:gd name="T12" fmla="*/ 13 w 18"/>
                  <a:gd name="T13" fmla="*/ 0 h 19"/>
                  <a:gd name="T14" fmla="*/ 0 60000 65536"/>
                  <a:gd name="T15" fmla="*/ 0 60000 65536"/>
                  <a:gd name="T16" fmla="*/ 0 60000 65536"/>
                  <a:gd name="T17" fmla="*/ 0 60000 65536"/>
                  <a:gd name="T18" fmla="*/ 0 60000 65536"/>
                  <a:gd name="T19" fmla="*/ 0 60000 65536"/>
                  <a:gd name="T20" fmla="*/ 0 60000 65536"/>
                  <a:gd name="T21" fmla="*/ 0 w 18"/>
                  <a:gd name="T22" fmla="*/ 0 h 19"/>
                  <a:gd name="T23" fmla="*/ 18 w 1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9">
                    <a:moveTo>
                      <a:pt x="2" y="11"/>
                    </a:moveTo>
                    <a:lnTo>
                      <a:pt x="0" y="11"/>
                    </a:lnTo>
                    <a:lnTo>
                      <a:pt x="2" y="18"/>
                    </a:lnTo>
                    <a:lnTo>
                      <a:pt x="8" y="18"/>
                    </a:lnTo>
                    <a:lnTo>
                      <a:pt x="13" y="11"/>
                    </a:lnTo>
                    <a:lnTo>
                      <a:pt x="17" y="5"/>
                    </a:lnTo>
                    <a:lnTo>
                      <a:pt x="13"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30" name="Line 2177"/>
              <p:cNvSpPr>
                <a:spLocks noChangeShapeType="1"/>
              </p:cNvSpPr>
              <p:nvPr/>
            </p:nvSpPr>
            <p:spPr bwMode="auto">
              <a:xfrm flipH="1">
                <a:off x="623" y="3539"/>
                <a:ext cx="5" cy="10"/>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31" name="Freeform 2178"/>
              <p:cNvSpPr>
                <a:spLocks/>
              </p:cNvSpPr>
              <p:nvPr/>
            </p:nvSpPr>
            <p:spPr bwMode="auto">
              <a:xfrm>
                <a:off x="604" y="3546"/>
                <a:ext cx="18" cy="19"/>
              </a:xfrm>
              <a:custGeom>
                <a:avLst/>
                <a:gdLst>
                  <a:gd name="T0" fmla="*/ 3 w 18"/>
                  <a:gd name="T1" fmla="*/ 0 h 19"/>
                  <a:gd name="T2" fmla="*/ 0 w 18"/>
                  <a:gd name="T3" fmla="*/ 15 h 19"/>
                  <a:gd name="T4" fmla="*/ 12 w 18"/>
                  <a:gd name="T5" fmla="*/ 18 h 19"/>
                  <a:gd name="T6" fmla="*/ 12 w 18"/>
                  <a:gd name="T7" fmla="*/ 13 h 19"/>
                  <a:gd name="T8" fmla="*/ 12 w 18"/>
                  <a:gd name="T9" fmla="*/ 10 h 19"/>
                  <a:gd name="T10" fmla="*/ 17 w 18"/>
                  <a:gd name="T11" fmla="*/ 3 h 19"/>
                  <a:gd name="T12" fmla="*/ 0 60000 65536"/>
                  <a:gd name="T13" fmla="*/ 0 60000 65536"/>
                  <a:gd name="T14" fmla="*/ 0 60000 65536"/>
                  <a:gd name="T15" fmla="*/ 0 60000 65536"/>
                  <a:gd name="T16" fmla="*/ 0 60000 65536"/>
                  <a:gd name="T17" fmla="*/ 0 60000 65536"/>
                  <a:gd name="T18" fmla="*/ 0 w 18"/>
                  <a:gd name="T19" fmla="*/ 0 h 19"/>
                  <a:gd name="T20" fmla="*/ 18 w 18"/>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8" h="19">
                    <a:moveTo>
                      <a:pt x="3" y="0"/>
                    </a:moveTo>
                    <a:lnTo>
                      <a:pt x="0" y="15"/>
                    </a:lnTo>
                    <a:lnTo>
                      <a:pt x="12" y="18"/>
                    </a:lnTo>
                    <a:lnTo>
                      <a:pt x="12" y="13"/>
                    </a:lnTo>
                    <a:lnTo>
                      <a:pt x="12" y="10"/>
                    </a:lnTo>
                    <a:lnTo>
                      <a:pt x="17" y="3"/>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32" name="Freeform 2179"/>
              <p:cNvSpPr>
                <a:spLocks/>
              </p:cNvSpPr>
              <p:nvPr/>
            </p:nvSpPr>
            <p:spPr bwMode="auto">
              <a:xfrm>
                <a:off x="605" y="3546"/>
                <a:ext cx="18" cy="19"/>
              </a:xfrm>
              <a:custGeom>
                <a:avLst/>
                <a:gdLst>
                  <a:gd name="T0" fmla="*/ 0 w 18"/>
                  <a:gd name="T1" fmla="*/ 0 h 19"/>
                  <a:gd name="T2" fmla="*/ 17 w 18"/>
                  <a:gd name="T3" fmla="*/ 0 h 19"/>
                  <a:gd name="T4" fmla="*/ 17 w 18"/>
                  <a:gd name="T5" fmla="*/ 18 h 19"/>
                  <a:gd name="T6" fmla="*/ 0 w 18"/>
                  <a:gd name="T7" fmla="*/ 18 h 19"/>
                  <a:gd name="T8" fmla="*/ 0 60000 65536"/>
                  <a:gd name="T9" fmla="*/ 0 60000 65536"/>
                  <a:gd name="T10" fmla="*/ 0 60000 65536"/>
                  <a:gd name="T11" fmla="*/ 0 60000 65536"/>
                  <a:gd name="T12" fmla="*/ 0 w 18"/>
                  <a:gd name="T13" fmla="*/ 0 h 19"/>
                  <a:gd name="T14" fmla="*/ 18 w 18"/>
                  <a:gd name="T15" fmla="*/ 19 h 19"/>
                </a:gdLst>
                <a:ahLst/>
                <a:cxnLst>
                  <a:cxn ang="T8">
                    <a:pos x="T0" y="T1"/>
                  </a:cxn>
                  <a:cxn ang="T9">
                    <a:pos x="T2" y="T3"/>
                  </a:cxn>
                  <a:cxn ang="T10">
                    <a:pos x="T4" y="T5"/>
                  </a:cxn>
                  <a:cxn ang="T11">
                    <a:pos x="T6" y="T7"/>
                  </a:cxn>
                </a:cxnLst>
                <a:rect l="T12" t="T13" r="T14" b="T15"/>
                <a:pathLst>
                  <a:path w="18" h="19">
                    <a:moveTo>
                      <a:pt x="0" y="0"/>
                    </a:moveTo>
                    <a:lnTo>
                      <a:pt x="17" y="0"/>
                    </a:lnTo>
                    <a:lnTo>
                      <a:pt x="17" y="18"/>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33" name="Freeform 2180"/>
              <p:cNvSpPr>
                <a:spLocks/>
              </p:cNvSpPr>
              <p:nvPr/>
            </p:nvSpPr>
            <p:spPr bwMode="auto">
              <a:xfrm>
                <a:off x="614" y="3546"/>
                <a:ext cx="18" cy="20"/>
              </a:xfrm>
              <a:custGeom>
                <a:avLst/>
                <a:gdLst>
                  <a:gd name="T0" fmla="*/ 17 w 18"/>
                  <a:gd name="T1" fmla="*/ 16 h 20"/>
                  <a:gd name="T2" fmla="*/ 13 w 18"/>
                  <a:gd name="T3" fmla="*/ 11 h 20"/>
                  <a:gd name="T4" fmla="*/ 11 w 18"/>
                  <a:gd name="T5" fmla="*/ 6 h 20"/>
                  <a:gd name="T6" fmla="*/ 8 w 18"/>
                  <a:gd name="T7" fmla="*/ 4 h 20"/>
                  <a:gd name="T8" fmla="*/ 0 w 18"/>
                  <a:gd name="T9" fmla="*/ 0 h 20"/>
                  <a:gd name="T10" fmla="*/ 0 w 18"/>
                  <a:gd name="T11" fmla="*/ 3 h 20"/>
                  <a:gd name="T12" fmla="*/ 4 w 18"/>
                  <a:gd name="T13" fmla="*/ 6 h 20"/>
                  <a:gd name="T14" fmla="*/ 6 w 18"/>
                  <a:gd name="T15" fmla="*/ 8 h 20"/>
                  <a:gd name="T16" fmla="*/ 8 w 18"/>
                  <a:gd name="T17" fmla="*/ 12 h 20"/>
                  <a:gd name="T18" fmla="*/ 12 w 18"/>
                  <a:gd name="T19" fmla="*/ 19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20"/>
                  <a:gd name="T32" fmla="*/ 18 w 18"/>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20">
                    <a:moveTo>
                      <a:pt x="17" y="16"/>
                    </a:moveTo>
                    <a:lnTo>
                      <a:pt x="13" y="11"/>
                    </a:lnTo>
                    <a:lnTo>
                      <a:pt x="11" y="6"/>
                    </a:lnTo>
                    <a:lnTo>
                      <a:pt x="8" y="4"/>
                    </a:lnTo>
                    <a:lnTo>
                      <a:pt x="0" y="0"/>
                    </a:lnTo>
                    <a:lnTo>
                      <a:pt x="0" y="3"/>
                    </a:lnTo>
                    <a:lnTo>
                      <a:pt x="4" y="6"/>
                    </a:lnTo>
                    <a:lnTo>
                      <a:pt x="6" y="8"/>
                    </a:lnTo>
                    <a:lnTo>
                      <a:pt x="8" y="12"/>
                    </a:lnTo>
                    <a:lnTo>
                      <a:pt x="12" y="19"/>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34" name="Line 2181"/>
              <p:cNvSpPr>
                <a:spLocks noChangeShapeType="1"/>
              </p:cNvSpPr>
              <p:nvPr/>
            </p:nvSpPr>
            <p:spPr bwMode="auto">
              <a:xfrm flipV="1">
                <a:off x="619" y="3555"/>
                <a:ext cx="4"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35" name="Freeform 2182"/>
              <p:cNvSpPr>
                <a:spLocks/>
              </p:cNvSpPr>
              <p:nvPr/>
            </p:nvSpPr>
            <p:spPr bwMode="auto">
              <a:xfrm>
                <a:off x="619" y="3553"/>
                <a:ext cx="18" cy="19"/>
              </a:xfrm>
              <a:custGeom>
                <a:avLst/>
                <a:gdLst>
                  <a:gd name="T0" fmla="*/ 17 w 18"/>
                  <a:gd name="T1" fmla="*/ 0 h 19"/>
                  <a:gd name="T2" fmla="*/ 8 w 18"/>
                  <a:gd name="T3" fmla="*/ 18 h 19"/>
                  <a:gd name="T4" fmla="*/ 0 w 18"/>
                  <a:gd name="T5" fmla="*/ 18 h 19"/>
                  <a:gd name="T6" fmla="*/ 0 60000 65536"/>
                  <a:gd name="T7" fmla="*/ 0 60000 65536"/>
                  <a:gd name="T8" fmla="*/ 0 60000 65536"/>
                  <a:gd name="T9" fmla="*/ 0 w 18"/>
                  <a:gd name="T10" fmla="*/ 0 h 19"/>
                  <a:gd name="T11" fmla="*/ 18 w 18"/>
                  <a:gd name="T12" fmla="*/ 19 h 19"/>
                </a:gdLst>
                <a:ahLst/>
                <a:cxnLst>
                  <a:cxn ang="T6">
                    <a:pos x="T0" y="T1"/>
                  </a:cxn>
                  <a:cxn ang="T7">
                    <a:pos x="T2" y="T3"/>
                  </a:cxn>
                  <a:cxn ang="T8">
                    <a:pos x="T4" y="T5"/>
                  </a:cxn>
                </a:cxnLst>
                <a:rect l="T9" t="T10" r="T11" b="T12"/>
                <a:pathLst>
                  <a:path w="18" h="19">
                    <a:moveTo>
                      <a:pt x="17" y="0"/>
                    </a:moveTo>
                    <a:lnTo>
                      <a:pt x="8" y="18"/>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36" name="Freeform 2183"/>
              <p:cNvSpPr>
                <a:spLocks/>
              </p:cNvSpPr>
              <p:nvPr/>
            </p:nvSpPr>
            <p:spPr bwMode="auto">
              <a:xfrm>
                <a:off x="611" y="3557"/>
                <a:ext cx="19" cy="20"/>
              </a:xfrm>
              <a:custGeom>
                <a:avLst/>
                <a:gdLst>
                  <a:gd name="T0" fmla="*/ 18 w 19"/>
                  <a:gd name="T1" fmla="*/ 19 h 20"/>
                  <a:gd name="T2" fmla="*/ 7 w 19"/>
                  <a:gd name="T3" fmla="*/ 19 h 20"/>
                  <a:gd name="T4" fmla="*/ 4 w 19"/>
                  <a:gd name="T5" fmla="*/ 10 h 20"/>
                  <a:gd name="T6" fmla="*/ 2 w 19"/>
                  <a:gd name="T7" fmla="*/ 4 h 20"/>
                  <a:gd name="T8" fmla="*/ 0 w 19"/>
                  <a:gd name="T9" fmla="*/ 0 h 20"/>
                  <a:gd name="T10" fmla="*/ 0 60000 65536"/>
                  <a:gd name="T11" fmla="*/ 0 60000 65536"/>
                  <a:gd name="T12" fmla="*/ 0 60000 65536"/>
                  <a:gd name="T13" fmla="*/ 0 60000 65536"/>
                  <a:gd name="T14" fmla="*/ 0 60000 65536"/>
                  <a:gd name="T15" fmla="*/ 0 w 19"/>
                  <a:gd name="T16" fmla="*/ 0 h 20"/>
                  <a:gd name="T17" fmla="*/ 19 w 19"/>
                  <a:gd name="T18" fmla="*/ 20 h 20"/>
                </a:gdLst>
                <a:ahLst/>
                <a:cxnLst>
                  <a:cxn ang="T10">
                    <a:pos x="T0" y="T1"/>
                  </a:cxn>
                  <a:cxn ang="T11">
                    <a:pos x="T2" y="T3"/>
                  </a:cxn>
                  <a:cxn ang="T12">
                    <a:pos x="T4" y="T5"/>
                  </a:cxn>
                  <a:cxn ang="T13">
                    <a:pos x="T6" y="T7"/>
                  </a:cxn>
                  <a:cxn ang="T14">
                    <a:pos x="T8" y="T9"/>
                  </a:cxn>
                </a:cxnLst>
                <a:rect l="T15" t="T16" r="T17" b="T18"/>
                <a:pathLst>
                  <a:path w="19" h="20">
                    <a:moveTo>
                      <a:pt x="18" y="19"/>
                    </a:moveTo>
                    <a:lnTo>
                      <a:pt x="7" y="19"/>
                    </a:lnTo>
                    <a:lnTo>
                      <a:pt x="4" y="10"/>
                    </a:lnTo>
                    <a:lnTo>
                      <a:pt x="2" y="4"/>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37" name="Freeform 2184"/>
              <p:cNvSpPr>
                <a:spLocks/>
              </p:cNvSpPr>
              <p:nvPr/>
            </p:nvSpPr>
            <p:spPr bwMode="auto">
              <a:xfrm>
                <a:off x="591" y="3550"/>
                <a:ext cx="18" cy="63"/>
              </a:xfrm>
              <a:custGeom>
                <a:avLst/>
                <a:gdLst>
                  <a:gd name="T0" fmla="*/ 0 w 18"/>
                  <a:gd name="T1" fmla="*/ 0 h 63"/>
                  <a:gd name="T2" fmla="*/ 2 w 18"/>
                  <a:gd name="T3" fmla="*/ 3 h 63"/>
                  <a:gd name="T4" fmla="*/ 4 w 18"/>
                  <a:gd name="T5" fmla="*/ 6 h 63"/>
                  <a:gd name="T6" fmla="*/ 7 w 18"/>
                  <a:gd name="T7" fmla="*/ 9 h 63"/>
                  <a:gd name="T8" fmla="*/ 9 w 18"/>
                  <a:gd name="T9" fmla="*/ 13 h 63"/>
                  <a:gd name="T10" fmla="*/ 11 w 18"/>
                  <a:gd name="T11" fmla="*/ 15 h 63"/>
                  <a:gd name="T12" fmla="*/ 12 w 18"/>
                  <a:gd name="T13" fmla="*/ 17 h 63"/>
                  <a:gd name="T14" fmla="*/ 13 w 18"/>
                  <a:gd name="T15" fmla="*/ 21 h 63"/>
                  <a:gd name="T16" fmla="*/ 14 w 18"/>
                  <a:gd name="T17" fmla="*/ 24 h 63"/>
                  <a:gd name="T18" fmla="*/ 14 w 18"/>
                  <a:gd name="T19" fmla="*/ 27 h 63"/>
                  <a:gd name="T20" fmla="*/ 14 w 18"/>
                  <a:gd name="T21" fmla="*/ 29 h 63"/>
                  <a:gd name="T22" fmla="*/ 17 w 18"/>
                  <a:gd name="T23" fmla="*/ 33 h 63"/>
                  <a:gd name="T24" fmla="*/ 17 w 18"/>
                  <a:gd name="T25" fmla="*/ 36 h 63"/>
                  <a:gd name="T26" fmla="*/ 17 w 18"/>
                  <a:gd name="T27" fmla="*/ 39 h 63"/>
                  <a:gd name="T28" fmla="*/ 14 w 18"/>
                  <a:gd name="T29" fmla="*/ 44 h 63"/>
                  <a:gd name="T30" fmla="*/ 13 w 18"/>
                  <a:gd name="T31" fmla="*/ 47 h 63"/>
                  <a:gd name="T32" fmla="*/ 12 w 18"/>
                  <a:gd name="T33" fmla="*/ 49 h 63"/>
                  <a:gd name="T34" fmla="*/ 11 w 18"/>
                  <a:gd name="T35" fmla="*/ 53 h 63"/>
                  <a:gd name="T36" fmla="*/ 8 w 18"/>
                  <a:gd name="T37" fmla="*/ 56 h 63"/>
                  <a:gd name="T38" fmla="*/ 3 w 18"/>
                  <a:gd name="T39" fmla="*/ 62 h 6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
                  <a:gd name="T61" fmla="*/ 0 h 63"/>
                  <a:gd name="T62" fmla="*/ 18 w 18"/>
                  <a:gd name="T63" fmla="*/ 63 h 6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 h="63">
                    <a:moveTo>
                      <a:pt x="0" y="0"/>
                    </a:moveTo>
                    <a:lnTo>
                      <a:pt x="2" y="3"/>
                    </a:lnTo>
                    <a:lnTo>
                      <a:pt x="4" y="6"/>
                    </a:lnTo>
                    <a:lnTo>
                      <a:pt x="7" y="9"/>
                    </a:lnTo>
                    <a:lnTo>
                      <a:pt x="9" y="13"/>
                    </a:lnTo>
                    <a:lnTo>
                      <a:pt x="11" y="15"/>
                    </a:lnTo>
                    <a:lnTo>
                      <a:pt x="12" y="17"/>
                    </a:lnTo>
                    <a:lnTo>
                      <a:pt x="13" y="21"/>
                    </a:lnTo>
                    <a:lnTo>
                      <a:pt x="14" y="24"/>
                    </a:lnTo>
                    <a:lnTo>
                      <a:pt x="14" y="27"/>
                    </a:lnTo>
                    <a:lnTo>
                      <a:pt x="14" y="29"/>
                    </a:lnTo>
                    <a:lnTo>
                      <a:pt x="17" y="33"/>
                    </a:lnTo>
                    <a:lnTo>
                      <a:pt x="17" y="36"/>
                    </a:lnTo>
                    <a:lnTo>
                      <a:pt x="17" y="39"/>
                    </a:lnTo>
                    <a:lnTo>
                      <a:pt x="14" y="44"/>
                    </a:lnTo>
                    <a:lnTo>
                      <a:pt x="13" y="47"/>
                    </a:lnTo>
                    <a:lnTo>
                      <a:pt x="12" y="49"/>
                    </a:lnTo>
                    <a:lnTo>
                      <a:pt x="11" y="53"/>
                    </a:lnTo>
                    <a:lnTo>
                      <a:pt x="8" y="56"/>
                    </a:lnTo>
                    <a:lnTo>
                      <a:pt x="3" y="62"/>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38" name="Freeform 2185"/>
              <p:cNvSpPr>
                <a:spLocks/>
              </p:cNvSpPr>
              <p:nvPr/>
            </p:nvSpPr>
            <p:spPr bwMode="auto">
              <a:xfrm>
                <a:off x="654" y="3644"/>
                <a:ext cx="18" cy="22"/>
              </a:xfrm>
              <a:custGeom>
                <a:avLst/>
                <a:gdLst>
                  <a:gd name="T0" fmla="*/ 17 w 18"/>
                  <a:gd name="T1" fmla="*/ 0 h 22"/>
                  <a:gd name="T2" fmla="*/ 14 w 18"/>
                  <a:gd name="T3" fmla="*/ 0 h 22"/>
                  <a:gd name="T4" fmla="*/ 10 w 18"/>
                  <a:gd name="T5" fmla="*/ 4 h 22"/>
                  <a:gd name="T6" fmla="*/ 4 w 18"/>
                  <a:gd name="T7" fmla="*/ 4 h 22"/>
                  <a:gd name="T8" fmla="*/ 0 w 18"/>
                  <a:gd name="T9" fmla="*/ 5 h 22"/>
                  <a:gd name="T10" fmla="*/ 1 w 18"/>
                  <a:gd name="T11" fmla="*/ 8 h 22"/>
                  <a:gd name="T12" fmla="*/ 2 w 18"/>
                  <a:gd name="T13" fmla="*/ 13 h 22"/>
                  <a:gd name="T14" fmla="*/ 2 w 18"/>
                  <a:gd name="T15" fmla="*/ 15 h 22"/>
                  <a:gd name="T16" fmla="*/ 0 w 18"/>
                  <a:gd name="T17" fmla="*/ 21 h 22"/>
                  <a:gd name="T18" fmla="*/ 3 w 18"/>
                  <a:gd name="T19" fmla="*/ 19 h 22"/>
                  <a:gd name="T20" fmla="*/ 8 w 18"/>
                  <a:gd name="T21" fmla="*/ 19 h 22"/>
                  <a:gd name="T22" fmla="*/ 11 w 18"/>
                  <a:gd name="T23" fmla="*/ 18 h 22"/>
                  <a:gd name="T24" fmla="*/ 17 w 18"/>
                  <a:gd name="T25" fmla="*/ 17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22"/>
                  <a:gd name="T41" fmla="*/ 18 w 18"/>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22">
                    <a:moveTo>
                      <a:pt x="17" y="0"/>
                    </a:moveTo>
                    <a:lnTo>
                      <a:pt x="14" y="0"/>
                    </a:lnTo>
                    <a:lnTo>
                      <a:pt x="10" y="4"/>
                    </a:lnTo>
                    <a:lnTo>
                      <a:pt x="4" y="4"/>
                    </a:lnTo>
                    <a:lnTo>
                      <a:pt x="0" y="5"/>
                    </a:lnTo>
                    <a:lnTo>
                      <a:pt x="1" y="8"/>
                    </a:lnTo>
                    <a:lnTo>
                      <a:pt x="2" y="13"/>
                    </a:lnTo>
                    <a:lnTo>
                      <a:pt x="2" y="15"/>
                    </a:lnTo>
                    <a:lnTo>
                      <a:pt x="0" y="21"/>
                    </a:lnTo>
                    <a:lnTo>
                      <a:pt x="3" y="19"/>
                    </a:lnTo>
                    <a:lnTo>
                      <a:pt x="8" y="19"/>
                    </a:lnTo>
                    <a:lnTo>
                      <a:pt x="11" y="18"/>
                    </a:lnTo>
                    <a:lnTo>
                      <a:pt x="17"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39" name="Freeform 2186"/>
              <p:cNvSpPr>
                <a:spLocks/>
              </p:cNvSpPr>
              <p:nvPr/>
            </p:nvSpPr>
            <p:spPr bwMode="auto">
              <a:xfrm>
                <a:off x="628" y="3504"/>
                <a:ext cx="85" cy="19"/>
              </a:xfrm>
              <a:custGeom>
                <a:avLst/>
                <a:gdLst>
                  <a:gd name="T0" fmla="*/ 84 w 85"/>
                  <a:gd name="T1" fmla="*/ 0 h 19"/>
                  <a:gd name="T2" fmla="*/ 81 w 85"/>
                  <a:gd name="T3" fmla="*/ 0 h 19"/>
                  <a:gd name="T4" fmla="*/ 77 w 85"/>
                  <a:gd name="T5" fmla="*/ 0 h 19"/>
                  <a:gd name="T6" fmla="*/ 72 w 85"/>
                  <a:gd name="T7" fmla="*/ 0 h 19"/>
                  <a:gd name="T8" fmla="*/ 66 w 85"/>
                  <a:gd name="T9" fmla="*/ 1 h 19"/>
                  <a:gd name="T10" fmla="*/ 61 w 85"/>
                  <a:gd name="T11" fmla="*/ 3 h 19"/>
                  <a:gd name="T12" fmla="*/ 56 w 85"/>
                  <a:gd name="T13" fmla="*/ 3 h 19"/>
                  <a:gd name="T14" fmla="*/ 51 w 85"/>
                  <a:gd name="T15" fmla="*/ 5 h 19"/>
                  <a:gd name="T16" fmla="*/ 46 w 85"/>
                  <a:gd name="T17" fmla="*/ 7 h 19"/>
                  <a:gd name="T18" fmla="*/ 40 w 85"/>
                  <a:gd name="T19" fmla="*/ 9 h 19"/>
                  <a:gd name="T20" fmla="*/ 36 w 85"/>
                  <a:gd name="T21" fmla="*/ 11 h 19"/>
                  <a:gd name="T22" fmla="*/ 32 w 85"/>
                  <a:gd name="T23" fmla="*/ 13 h 19"/>
                  <a:gd name="T24" fmla="*/ 26 w 85"/>
                  <a:gd name="T25" fmla="*/ 15 h 19"/>
                  <a:gd name="T26" fmla="*/ 23 w 85"/>
                  <a:gd name="T27" fmla="*/ 18 h 19"/>
                  <a:gd name="T28" fmla="*/ 17 w 85"/>
                  <a:gd name="T29" fmla="*/ 18 h 19"/>
                  <a:gd name="T30" fmla="*/ 14 w 85"/>
                  <a:gd name="T31" fmla="*/ 18 h 19"/>
                  <a:gd name="T32" fmla="*/ 8 w 85"/>
                  <a:gd name="T33" fmla="*/ 15 h 19"/>
                  <a:gd name="T34" fmla="*/ 4 w 85"/>
                  <a:gd name="T35" fmla="*/ 13 h 19"/>
                  <a:gd name="T36" fmla="*/ 0 w 85"/>
                  <a:gd name="T37" fmla="*/ 9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19"/>
                  <a:gd name="T59" fmla="*/ 85 w 85"/>
                  <a:gd name="T60" fmla="*/ 19 h 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19">
                    <a:moveTo>
                      <a:pt x="84" y="0"/>
                    </a:moveTo>
                    <a:lnTo>
                      <a:pt x="81" y="0"/>
                    </a:lnTo>
                    <a:lnTo>
                      <a:pt x="77" y="0"/>
                    </a:lnTo>
                    <a:lnTo>
                      <a:pt x="72" y="0"/>
                    </a:lnTo>
                    <a:lnTo>
                      <a:pt x="66" y="1"/>
                    </a:lnTo>
                    <a:lnTo>
                      <a:pt x="61" y="3"/>
                    </a:lnTo>
                    <a:lnTo>
                      <a:pt x="56" y="3"/>
                    </a:lnTo>
                    <a:lnTo>
                      <a:pt x="51" y="5"/>
                    </a:lnTo>
                    <a:lnTo>
                      <a:pt x="46" y="7"/>
                    </a:lnTo>
                    <a:lnTo>
                      <a:pt x="40" y="9"/>
                    </a:lnTo>
                    <a:lnTo>
                      <a:pt x="36" y="11"/>
                    </a:lnTo>
                    <a:lnTo>
                      <a:pt x="32" y="13"/>
                    </a:lnTo>
                    <a:lnTo>
                      <a:pt x="26" y="15"/>
                    </a:lnTo>
                    <a:lnTo>
                      <a:pt x="23" y="18"/>
                    </a:lnTo>
                    <a:lnTo>
                      <a:pt x="17" y="18"/>
                    </a:lnTo>
                    <a:lnTo>
                      <a:pt x="14" y="18"/>
                    </a:lnTo>
                    <a:lnTo>
                      <a:pt x="8" y="15"/>
                    </a:lnTo>
                    <a:lnTo>
                      <a:pt x="4" y="13"/>
                    </a:lnTo>
                    <a:lnTo>
                      <a:pt x="0" y="9"/>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40" name="Freeform 2187"/>
              <p:cNvSpPr>
                <a:spLocks/>
              </p:cNvSpPr>
              <p:nvPr/>
            </p:nvSpPr>
            <p:spPr bwMode="auto">
              <a:xfrm>
                <a:off x="529" y="3651"/>
                <a:ext cx="19" cy="1"/>
              </a:xfrm>
              <a:custGeom>
                <a:avLst/>
                <a:gdLst>
                  <a:gd name="T0" fmla="*/ 0 w 19"/>
                  <a:gd name="T1" fmla="*/ 0 h 1"/>
                  <a:gd name="T2" fmla="*/ 11 w 19"/>
                  <a:gd name="T3" fmla="*/ 0 h 1"/>
                  <a:gd name="T4" fmla="*/ 18 w 19"/>
                  <a:gd name="T5" fmla="*/ 0 h 1"/>
                  <a:gd name="T6" fmla="*/ 0 60000 65536"/>
                  <a:gd name="T7" fmla="*/ 0 60000 65536"/>
                  <a:gd name="T8" fmla="*/ 0 60000 65536"/>
                  <a:gd name="T9" fmla="*/ 0 w 19"/>
                  <a:gd name="T10" fmla="*/ 0 h 1"/>
                  <a:gd name="T11" fmla="*/ 19 w 19"/>
                  <a:gd name="T12" fmla="*/ 1 h 1"/>
                </a:gdLst>
                <a:ahLst/>
                <a:cxnLst>
                  <a:cxn ang="T6">
                    <a:pos x="T0" y="T1"/>
                  </a:cxn>
                  <a:cxn ang="T7">
                    <a:pos x="T2" y="T3"/>
                  </a:cxn>
                  <a:cxn ang="T8">
                    <a:pos x="T4" y="T5"/>
                  </a:cxn>
                </a:cxnLst>
                <a:rect l="T9" t="T10" r="T11" b="T12"/>
                <a:pathLst>
                  <a:path w="19" h="1">
                    <a:moveTo>
                      <a:pt x="0" y="0"/>
                    </a:moveTo>
                    <a:lnTo>
                      <a:pt x="11" y="0"/>
                    </a:lnTo>
                    <a:lnTo>
                      <a:pt x="18"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41" name="Line 2188"/>
              <p:cNvSpPr>
                <a:spLocks noChangeShapeType="1"/>
              </p:cNvSpPr>
              <p:nvPr/>
            </p:nvSpPr>
            <p:spPr bwMode="auto">
              <a:xfrm flipH="1">
                <a:off x="538" y="3648"/>
                <a:ext cx="5" cy="0"/>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42" name="Freeform 2189"/>
              <p:cNvSpPr>
                <a:spLocks/>
              </p:cNvSpPr>
              <p:nvPr/>
            </p:nvSpPr>
            <p:spPr bwMode="auto">
              <a:xfrm>
                <a:off x="596" y="3548"/>
                <a:ext cx="19" cy="69"/>
              </a:xfrm>
              <a:custGeom>
                <a:avLst/>
                <a:gdLst>
                  <a:gd name="T0" fmla="*/ 0 w 19"/>
                  <a:gd name="T1" fmla="*/ 0 h 69"/>
                  <a:gd name="T2" fmla="*/ 3 w 19"/>
                  <a:gd name="T3" fmla="*/ 4 h 69"/>
                  <a:gd name="T4" fmla="*/ 6 w 19"/>
                  <a:gd name="T5" fmla="*/ 7 h 69"/>
                  <a:gd name="T6" fmla="*/ 7 w 19"/>
                  <a:gd name="T7" fmla="*/ 11 h 69"/>
                  <a:gd name="T8" fmla="*/ 10 w 19"/>
                  <a:gd name="T9" fmla="*/ 14 h 69"/>
                  <a:gd name="T10" fmla="*/ 12 w 19"/>
                  <a:gd name="T11" fmla="*/ 17 h 69"/>
                  <a:gd name="T12" fmla="*/ 13 w 19"/>
                  <a:gd name="T13" fmla="*/ 20 h 69"/>
                  <a:gd name="T14" fmla="*/ 14 w 19"/>
                  <a:gd name="T15" fmla="*/ 23 h 69"/>
                  <a:gd name="T16" fmla="*/ 15 w 19"/>
                  <a:gd name="T17" fmla="*/ 26 h 69"/>
                  <a:gd name="T18" fmla="*/ 15 w 19"/>
                  <a:gd name="T19" fmla="*/ 30 h 69"/>
                  <a:gd name="T20" fmla="*/ 15 w 19"/>
                  <a:gd name="T21" fmla="*/ 31 h 69"/>
                  <a:gd name="T22" fmla="*/ 18 w 19"/>
                  <a:gd name="T23" fmla="*/ 35 h 69"/>
                  <a:gd name="T24" fmla="*/ 18 w 19"/>
                  <a:gd name="T25" fmla="*/ 37 h 69"/>
                  <a:gd name="T26" fmla="*/ 18 w 19"/>
                  <a:gd name="T27" fmla="*/ 42 h 69"/>
                  <a:gd name="T28" fmla="*/ 15 w 19"/>
                  <a:gd name="T29" fmla="*/ 45 h 69"/>
                  <a:gd name="T30" fmla="*/ 15 w 19"/>
                  <a:gd name="T31" fmla="*/ 50 h 69"/>
                  <a:gd name="T32" fmla="*/ 14 w 19"/>
                  <a:gd name="T33" fmla="*/ 53 h 69"/>
                  <a:gd name="T34" fmla="*/ 12 w 19"/>
                  <a:gd name="T35" fmla="*/ 55 h 69"/>
                  <a:gd name="T36" fmla="*/ 10 w 19"/>
                  <a:gd name="T37" fmla="*/ 59 h 69"/>
                  <a:gd name="T38" fmla="*/ 1 w 19"/>
                  <a:gd name="T39" fmla="*/ 68 h 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
                  <a:gd name="T61" fmla="*/ 0 h 69"/>
                  <a:gd name="T62" fmla="*/ 19 w 19"/>
                  <a:gd name="T63" fmla="*/ 69 h 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 h="69">
                    <a:moveTo>
                      <a:pt x="0" y="0"/>
                    </a:moveTo>
                    <a:lnTo>
                      <a:pt x="3" y="4"/>
                    </a:lnTo>
                    <a:lnTo>
                      <a:pt x="6" y="7"/>
                    </a:lnTo>
                    <a:lnTo>
                      <a:pt x="7" y="11"/>
                    </a:lnTo>
                    <a:lnTo>
                      <a:pt x="10" y="14"/>
                    </a:lnTo>
                    <a:lnTo>
                      <a:pt x="12" y="17"/>
                    </a:lnTo>
                    <a:lnTo>
                      <a:pt x="13" y="20"/>
                    </a:lnTo>
                    <a:lnTo>
                      <a:pt x="14" y="23"/>
                    </a:lnTo>
                    <a:lnTo>
                      <a:pt x="15" y="26"/>
                    </a:lnTo>
                    <a:lnTo>
                      <a:pt x="15" y="30"/>
                    </a:lnTo>
                    <a:lnTo>
                      <a:pt x="15" y="31"/>
                    </a:lnTo>
                    <a:lnTo>
                      <a:pt x="18" y="35"/>
                    </a:lnTo>
                    <a:lnTo>
                      <a:pt x="18" y="37"/>
                    </a:lnTo>
                    <a:lnTo>
                      <a:pt x="18" y="42"/>
                    </a:lnTo>
                    <a:lnTo>
                      <a:pt x="15" y="45"/>
                    </a:lnTo>
                    <a:lnTo>
                      <a:pt x="15" y="50"/>
                    </a:lnTo>
                    <a:lnTo>
                      <a:pt x="14" y="53"/>
                    </a:lnTo>
                    <a:lnTo>
                      <a:pt x="12" y="55"/>
                    </a:lnTo>
                    <a:lnTo>
                      <a:pt x="10" y="59"/>
                    </a:lnTo>
                    <a:lnTo>
                      <a:pt x="1" y="6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43" name="Line 2190"/>
              <p:cNvSpPr>
                <a:spLocks noChangeShapeType="1"/>
              </p:cNvSpPr>
              <p:nvPr/>
            </p:nvSpPr>
            <p:spPr bwMode="auto">
              <a:xfrm flipH="1">
                <a:off x="549" y="3570"/>
                <a:ext cx="12" cy="1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44" name="Freeform 2191"/>
              <p:cNvSpPr>
                <a:spLocks/>
              </p:cNvSpPr>
              <p:nvPr/>
            </p:nvSpPr>
            <p:spPr bwMode="auto">
              <a:xfrm>
                <a:off x="563" y="3541"/>
                <a:ext cx="66" cy="25"/>
              </a:xfrm>
              <a:custGeom>
                <a:avLst/>
                <a:gdLst>
                  <a:gd name="T0" fmla="*/ 0 w 66"/>
                  <a:gd name="T1" fmla="*/ 24 h 25"/>
                  <a:gd name="T2" fmla="*/ 6 w 66"/>
                  <a:gd name="T3" fmla="*/ 19 h 25"/>
                  <a:gd name="T4" fmla="*/ 11 w 66"/>
                  <a:gd name="T5" fmla="*/ 16 h 25"/>
                  <a:gd name="T6" fmla="*/ 15 w 66"/>
                  <a:gd name="T7" fmla="*/ 14 h 25"/>
                  <a:gd name="T8" fmla="*/ 18 w 66"/>
                  <a:gd name="T9" fmla="*/ 13 h 25"/>
                  <a:gd name="T10" fmla="*/ 23 w 66"/>
                  <a:gd name="T11" fmla="*/ 10 h 25"/>
                  <a:gd name="T12" fmla="*/ 28 w 66"/>
                  <a:gd name="T13" fmla="*/ 8 h 25"/>
                  <a:gd name="T14" fmla="*/ 31 w 66"/>
                  <a:gd name="T15" fmla="*/ 7 h 25"/>
                  <a:gd name="T16" fmla="*/ 36 w 66"/>
                  <a:gd name="T17" fmla="*/ 6 h 25"/>
                  <a:gd name="T18" fmla="*/ 41 w 66"/>
                  <a:gd name="T19" fmla="*/ 4 h 25"/>
                  <a:gd name="T20" fmla="*/ 46 w 66"/>
                  <a:gd name="T21" fmla="*/ 3 h 25"/>
                  <a:gd name="T22" fmla="*/ 52 w 66"/>
                  <a:gd name="T23" fmla="*/ 2 h 25"/>
                  <a:gd name="T24" fmla="*/ 55 w 66"/>
                  <a:gd name="T25" fmla="*/ 1 h 25"/>
                  <a:gd name="T26" fmla="*/ 59 w 66"/>
                  <a:gd name="T27" fmla="*/ 0 h 25"/>
                  <a:gd name="T28" fmla="*/ 65 w 6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6"/>
                  <a:gd name="T46" fmla="*/ 0 h 25"/>
                  <a:gd name="T47" fmla="*/ 66 w 66"/>
                  <a:gd name="T48" fmla="*/ 25 h 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6" h="25">
                    <a:moveTo>
                      <a:pt x="0" y="24"/>
                    </a:moveTo>
                    <a:lnTo>
                      <a:pt x="6" y="19"/>
                    </a:lnTo>
                    <a:lnTo>
                      <a:pt x="11" y="16"/>
                    </a:lnTo>
                    <a:lnTo>
                      <a:pt x="15" y="14"/>
                    </a:lnTo>
                    <a:lnTo>
                      <a:pt x="18" y="13"/>
                    </a:lnTo>
                    <a:lnTo>
                      <a:pt x="23" y="10"/>
                    </a:lnTo>
                    <a:lnTo>
                      <a:pt x="28" y="8"/>
                    </a:lnTo>
                    <a:lnTo>
                      <a:pt x="31" y="7"/>
                    </a:lnTo>
                    <a:lnTo>
                      <a:pt x="36" y="6"/>
                    </a:lnTo>
                    <a:lnTo>
                      <a:pt x="41" y="4"/>
                    </a:lnTo>
                    <a:lnTo>
                      <a:pt x="46" y="3"/>
                    </a:lnTo>
                    <a:lnTo>
                      <a:pt x="52" y="2"/>
                    </a:lnTo>
                    <a:lnTo>
                      <a:pt x="55" y="1"/>
                    </a:lnTo>
                    <a:lnTo>
                      <a:pt x="59" y="0"/>
                    </a:lnTo>
                    <a:lnTo>
                      <a:pt x="65"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45" name="Freeform 2192"/>
              <p:cNvSpPr>
                <a:spLocks/>
              </p:cNvSpPr>
              <p:nvPr/>
            </p:nvSpPr>
            <p:spPr bwMode="auto">
              <a:xfrm>
                <a:off x="621" y="3581"/>
                <a:ext cx="18" cy="19"/>
              </a:xfrm>
              <a:custGeom>
                <a:avLst/>
                <a:gdLst>
                  <a:gd name="T0" fmla="*/ 0 w 18"/>
                  <a:gd name="T1" fmla="*/ 0 h 19"/>
                  <a:gd name="T2" fmla="*/ 17 w 18"/>
                  <a:gd name="T3" fmla="*/ 2 h 19"/>
                  <a:gd name="T4" fmla="*/ 17 w 18"/>
                  <a:gd name="T5" fmla="*/ 18 h 19"/>
                  <a:gd name="T6" fmla="*/ 0 60000 65536"/>
                  <a:gd name="T7" fmla="*/ 0 60000 65536"/>
                  <a:gd name="T8" fmla="*/ 0 60000 65536"/>
                  <a:gd name="T9" fmla="*/ 0 w 18"/>
                  <a:gd name="T10" fmla="*/ 0 h 19"/>
                  <a:gd name="T11" fmla="*/ 18 w 18"/>
                  <a:gd name="T12" fmla="*/ 19 h 19"/>
                </a:gdLst>
                <a:ahLst/>
                <a:cxnLst>
                  <a:cxn ang="T6">
                    <a:pos x="T0" y="T1"/>
                  </a:cxn>
                  <a:cxn ang="T7">
                    <a:pos x="T2" y="T3"/>
                  </a:cxn>
                  <a:cxn ang="T8">
                    <a:pos x="T4" y="T5"/>
                  </a:cxn>
                </a:cxnLst>
                <a:rect l="T9" t="T10" r="T11" b="T12"/>
                <a:pathLst>
                  <a:path w="18" h="19">
                    <a:moveTo>
                      <a:pt x="0" y="0"/>
                    </a:moveTo>
                    <a:lnTo>
                      <a:pt x="17" y="2"/>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46" name="Freeform 2193"/>
              <p:cNvSpPr>
                <a:spLocks/>
              </p:cNvSpPr>
              <p:nvPr/>
            </p:nvSpPr>
            <p:spPr bwMode="auto">
              <a:xfrm>
                <a:off x="563" y="3551"/>
                <a:ext cx="31" cy="31"/>
              </a:xfrm>
              <a:custGeom>
                <a:avLst/>
                <a:gdLst>
                  <a:gd name="T0" fmla="*/ 0 w 31"/>
                  <a:gd name="T1" fmla="*/ 30 h 31"/>
                  <a:gd name="T2" fmla="*/ 3 w 31"/>
                  <a:gd name="T3" fmla="*/ 23 h 31"/>
                  <a:gd name="T4" fmla="*/ 7 w 31"/>
                  <a:gd name="T5" fmla="*/ 20 h 31"/>
                  <a:gd name="T6" fmla="*/ 10 w 31"/>
                  <a:gd name="T7" fmla="*/ 17 h 31"/>
                  <a:gd name="T8" fmla="*/ 15 w 31"/>
                  <a:gd name="T9" fmla="*/ 14 h 31"/>
                  <a:gd name="T10" fmla="*/ 30 w 31"/>
                  <a:gd name="T11" fmla="*/ 0 h 31"/>
                  <a:gd name="T12" fmla="*/ 0 60000 65536"/>
                  <a:gd name="T13" fmla="*/ 0 60000 65536"/>
                  <a:gd name="T14" fmla="*/ 0 60000 65536"/>
                  <a:gd name="T15" fmla="*/ 0 60000 65536"/>
                  <a:gd name="T16" fmla="*/ 0 60000 65536"/>
                  <a:gd name="T17" fmla="*/ 0 60000 65536"/>
                  <a:gd name="T18" fmla="*/ 0 w 31"/>
                  <a:gd name="T19" fmla="*/ 0 h 31"/>
                  <a:gd name="T20" fmla="*/ 31 w 31"/>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31" h="31">
                    <a:moveTo>
                      <a:pt x="0" y="30"/>
                    </a:moveTo>
                    <a:lnTo>
                      <a:pt x="3" y="23"/>
                    </a:lnTo>
                    <a:lnTo>
                      <a:pt x="7" y="20"/>
                    </a:lnTo>
                    <a:lnTo>
                      <a:pt x="10" y="17"/>
                    </a:lnTo>
                    <a:lnTo>
                      <a:pt x="15" y="14"/>
                    </a:lnTo>
                    <a:lnTo>
                      <a:pt x="30"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47" name="Line 2194"/>
              <p:cNvSpPr>
                <a:spLocks noChangeShapeType="1"/>
              </p:cNvSpPr>
              <p:nvPr/>
            </p:nvSpPr>
            <p:spPr bwMode="auto">
              <a:xfrm flipV="1">
                <a:off x="561" y="3533"/>
                <a:ext cx="12" cy="13"/>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48" name="Line 2195"/>
              <p:cNvSpPr>
                <a:spLocks noChangeShapeType="1"/>
              </p:cNvSpPr>
              <p:nvPr/>
            </p:nvSpPr>
            <p:spPr bwMode="auto">
              <a:xfrm flipH="1">
                <a:off x="571" y="3560"/>
                <a:ext cx="7"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49" name="Oval 2196"/>
              <p:cNvSpPr>
                <a:spLocks noChangeArrowheads="1"/>
              </p:cNvSpPr>
              <p:nvPr/>
            </p:nvSpPr>
            <p:spPr bwMode="auto">
              <a:xfrm>
                <a:off x="574" y="3540"/>
                <a:ext cx="9" cy="11"/>
              </a:xfrm>
              <a:prstGeom prst="ellipse">
                <a:avLst/>
              </a:prstGeom>
              <a:solidFill>
                <a:srgbClr val="767900"/>
              </a:solidFill>
              <a:ln w="12700">
                <a:solidFill>
                  <a:srgbClr val="404000"/>
                </a:solidFill>
                <a:round/>
                <a:headEnd/>
                <a:tailEnd/>
              </a:ln>
            </p:spPr>
            <p:txBody>
              <a:bodyPr wrap="none" anchor="ctr"/>
              <a:lstStyle/>
              <a:p>
                <a:endParaRPr lang="zh-CN" altLang="zh-CN"/>
              </a:p>
            </p:txBody>
          </p:sp>
          <p:sp>
            <p:nvSpPr>
              <p:cNvPr id="59250" name="Oval 2197"/>
              <p:cNvSpPr>
                <a:spLocks noChangeArrowheads="1"/>
              </p:cNvSpPr>
              <p:nvPr/>
            </p:nvSpPr>
            <p:spPr bwMode="auto">
              <a:xfrm>
                <a:off x="577" y="3546"/>
                <a:ext cx="10" cy="10"/>
              </a:xfrm>
              <a:prstGeom prst="ellipse">
                <a:avLst/>
              </a:prstGeom>
              <a:solidFill>
                <a:srgbClr val="767900"/>
              </a:solidFill>
              <a:ln w="12700">
                <a:solidFill>
                  <a:srgbClr val="404000"/>
                </a:solidFill>
                <a:round/>
                <a:headEnd/>
                <a:tailEnd/>
              </a:ln>
            </p:spPr>
            <p:txBody>
              <a:bodyPr wrap="none" anchor="ctr"/>
              <a:lstStyle/>
              <a:p>
                <a:endParaRPr lang="zh-CN" altLang="zh-CN"/>
              </a:p>
            </p:txBody>
          </p:sp>
          <p:sp>
            <p:nvSpPr>
              <p:cNvPr id="59251" name="Oval 2198"/>
              <p:cNvSpPr>
                <a:spLocks noChangeArrowheads="1"/>
              </p:cNvSpPr>
              <p:nvPr/>
            </p:nvSpPr>
            <p:spPr bwMode="auto">
              <a:xfrm>
                <a:off x="574" y="3550"/>
                <a:ext cx="9" cy="10"/>
              </a:xfrm>
              <a:prstGeom prst="ellipse">
                <a:avLst/>
              </a:prstGeom>
              <a:solidFill>
                <a:srgbClr val="767900"/>
              </a:solidFill>
              <a:ln w="12700">
                <a:solidFill>
                  <a:srgbClr val="404000"/>
                </a:solidFill>
                <a:round/>
                <a:headEnd/>
                <a:tailEnd/>
              </a:ln>
            </p:spPr>
            <p:txBody>
              <a:bodyPr wrap="none" anchor="ctr"/>
              <a:lstStyle/>
              <a:p>
                <a:endParaRPr lang="zh-CN" altLang="zh-CN"/>
              </a:p>
            </p:txBody>
          </p:sp>
          <p:sp>
            <p:nvSpPr>
              <p:cNvPr id="59252" name="Oval 2199"/>
              <p:cNvSpPr>
                <a:spLocks noChangeArrowheads="1"/>
              </p:cNvSpPr>
              <p:nvPr/>
            </p:nvSpPr>
            <p:spPr bwMode="auto">
              <a:xfrm>
                <a:off x="569" y="3546"/>
                <a:ext cx="9" cy="10"/>
              </a:xfrm>
              <a:prstGeom prst="ellipse">
                <a:avLst/>
              </a:prstGeom>
              <a:solidFill>
                <a:srgbClr val="767900"/>
              </a:solidFill>
              <a:ln w="12700">
                <a:solidFill>
                  <a:srgbClr val="404000"/>
                </a:solidFill>
                <a:round/>
                <a:headEnd/>
                <a:tailEnd/>
              </a:ln>
            </p:spPr>
            <p:txBody>
              <a:bodyPr wrap="none" anchor="ctr"/>
              <a:lstStyle/>
              <a:p>
                <a:endParaRPr lang="zh-CN" altLang="zh-CN"/>
              </a:p>
            </p:txBody>
          </p:sp>
          <p:sp>
            <p:nvSpPr>
              <p:cNvPr id="59253" name="Freeform 2200"/>
              <p:cNvSpPr>
                <a:spLocks/>
              </p:cNvSpPr>
              <p:nvPr/>
            </p:nvSpPr>
            <p:spPr bwMode="auto">
              <a:xfrm>
                <a:off x="631" y="3595"/>
                <a:ext cx="18" cy="19"/>
              </a:xfrm>
              <a:custGeom>
                <a:avLst/>
                <a:gdLst>
                  <a:gd name="T0" fmla="*/ 17 w 18"/>
                  <a:gd name="T1" fmla="*/ 11 h 19"/>
                  <a:gd name="T2" fmla="*/ 17 w 18"/>
                  <a:gd name="T3" fmla="*/ 0 h 19"/>
                  <a:gd name="T4" fmla="*/ 0 w 18"/>
                  <a:gd name="T5" fmla="*/ 0 h 19"/>
                  <a:gd name="T6" fmla="*/ 0 w 18"/>
                  <a:gd name="T7" fmla="*/ 18 h 19"/>
                  <a:gd name="T8" fmla="*/ 13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11"/>
                    </a:moveTo>
                    <a:lnTo>
                      <a:pt x="17" y="0"/>
                    </a:lnTo>
                    <a:lnTo>
                      <a:pt x="0" y="0"/>
                    </a:lnTo>
                    <a:lnTo>
                      <a:pt x="0" y="18"/>
                    </a:lnTo>
                    <a:lnTo>
                      <a:pt x="13"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54" name="Freeform 2201"/>
              <p:cNvSpPr>
                <a:spLocks/>
              </p:cNvSpPr>
              <p:nvPr/>
            </p:nvSpPr>
            <p:spPr bwMode="auto">
              <a:xfrm>
                <a:off x="575" y="3521"/>
                <a:ext cx="18" cy="19"/>
              </a:xfrm>
              <a:custGeom>
                <a:avLst/>
                <a:gdLst>
                  <a:gd name="T0" fmla="*/ 3 w 18"/>
                  <a:gd name="T1" fmla="*/ 0 h 19"/>
                  <a:gd name="T2" fmla="*/ 1 w 18"/>
                  <a:gd name="T3" fmla="*/ 4 h 19"/>
                  <a:gd name="T4" fmla="*/ 0 w 18"/>
                  <a:gd name="T5" fmla="*/ 6 h 19"/>
                  <a:gd name="T6" fmla="*/ 0 w 18"/>
                  <a:gd name="T7" fmla="*/ 10 h 19"/>
                  <a:gd name="T8" fmla="*/ 1 w 18"/>
                  <a:gd name="T9" fmla="*/ 13 h 19"/>
                  <a:gd name="T10" fmla="*/ 3 w 18"/>
                  <a:gd name="T11" fmla="*/ 14 h 19"/>
                  <a:gd name="T12" fmla="*/ 6 w 18"/>
                  <a:gd name="T13" fmla="*/ 15 h 19"/>
                  <a:gd name="T14" fmla="*/ 11 w 18"/>
                  <a:gd name="T15" fmla="*/ 18 h 19"/>
                  <a:gd name="T16" fmla="*/ 17 w 18"/>
                  <a:gd name="T17" fmla="*/ 18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9"/>
                  <a:gd name="T29" fmla="*/ 18 w 18"/>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9">
                    <a:moveTo>
                      <a:pt x="3" y="0"/>
                    </a:moveTo>
                    <a:lnTo>
                      <a:pt x="1" y="4"/>
                    </a:lnTo>
                    <a:lnTo>
                      <a:pt x="0" y="6"/>
                    </a:lnTo>
                    <a:lnTo>
                      <a:pt x="0" y="10"/>
                    </a:lnTo>
                    <a:lnTo>
                      <a:pt x="1" y="13"/>
                    </a:lnTo>
                    <a:lnTo>
                      <a:pt x="3" y="14"/>
                    </a:lnTo>
                    <a:lnTo>
                      <a:pt x="6" y="15"/>
                    </a:lnTo>
                    <a:lnTo>
                      <a:pt x="11" y="18"/>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55" name="Line 2202"/>
              <p:cNvSpPr>
                <a:spLocks noChangeShapeType="1"/>
              </p:cNvSpPr>
              <p:nvPr/>
            </p:nvSpPr>
            <p:spPr bwMode="auto">
              <a:xfrm flipH="1" flipV="1">
                <a:off x="590" y="3519"/>
                <a:ext cx="6"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56" name="Line 2203"/>
              <p:cNvSpPr>
                <a:spLocks noChangeShapeType="1"/>
              </p:cNvSpPr>
              <p:nvPr/>
            </p:nvSpPr>
            <p:spPr bwMode="auto">
              <a:xfrm>
                <a:off x="587" y="3519"/>
                <a:ext cx="6"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57" name="Freeform 2204"/>
              <p:cNvSpPr>
                <a:spLocks/>
              </p:cNvSpPr>
              <p:nvPr/>
            </p:nvSpPr>
            <p:spPr bwMode="auto">
              <a:xfrm>
                <a:off x="578" y="3525"/>
                <a:ext cx="18" cy="18"/>
              </a:xfrm>
              <a:custGeom>
                <a:avLst/>
                <a:gdLst>
                  <a:gd name="T0" fmla="*/ 2 w 18"/>
                  <a:gd name="T1" fmla="*/ 8 h 18"/>
                  <a:gd name="T2" fmla="*/ 0 w 18"/>
                  <a:gd name="T3" fmla="*/ 10 h 18"/>
                  <a:gd name="T4" fmla="*/ 2 w 18"/>
                  <a:gd name="T5" fmla="*/ 13 h 18"/>
                  <a:gd name="T6" fmla="*/ 5 w 18"/>
                  <a:gd name="T7" fmla="*/ 13 h 18"/>
                  <a:gd name="T8" fmla="*/ 8 w 18"/>
                  <a:gd name="T9" fmla="*/ 17 h 18"/>
                  <a:gd name="T10" fmla="*/ 10 w 18"/>
                  <a:gd name="T11" fmla="*/ 17 h 18"/>
                  <a:gd name="T12" fmla="*/ 17 w 18"/>
                  <a:gd name="T13" fmla="*/ 5 h 18"/>
                  <a:gd name="T14" fmla="*/ 17 w 18"/>
                  <a:gd name="T15" fmla="*/ 2 h 18"/>
                  <a:gd name="T16" fmla="*/ 13 w 18"/>
                  <a:gd name="T17" fmla="*/ 0 h 18"/>
                  <a:gd name="T18" fmla="*/ 10 w 18"/>
                  <a:gd name="T19" fmla="*/ 0 h 18"/>
                  <a:gd name="T20" fmla="*/ 8 w 18"/>
                  <a:gd name="T21" fmla="*/ 0 h 18"/>
                  <a:gd name="T22" fmla="*/ 5 w 18"/>
                  <a:gd name="T23" fmla="*/ 0 h 18"/>
                  <a:gd name="T24" fmla="*/ 2 w 18"/>
                  <a:gd name="T25" fmla="*/ 8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18"/>
                  <a:gd name="T41" fmla="*/ 18 w 18"/>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18">
                    <a:moveTo>
                      <a:pt x="2" y="8"/>
                    </a:moveTo>
                    <a:lnTo>
                      <a:pt x="0" y="10"/>
                    </a:lnTo>
                    <a:lnTo>
                      <a:pt x="2" y="13"/>
                    </a:lnTo>
                    <a:lnTo>
                      <a:pt x="5" y="13"/>
                    </a:lnTo>
                    <a:lnTo>
                      <a:pt x="8" y="17"/>
                    </a:lnTo>
                    <a:lnTo>
                      <a:pt x="10" y="17"/>
                    </a:lnTo>
                    <a:lnTo>
                      <a:pt x="17" y="5"/>
                    </a:lnTo>
                    <a:lnTo>
                      <a:pt x="17" y="2"/>
                    </a:lnTo>
                    <a:lnTo>
                      <a:pt x="13" y="0"/>
                    </a:lnTo>
                    <a:lnTo>
                      <a:pt x="10" y="0"/>
                    </a:lnTo>
                    <a:lnTo>
                      <a:pt x="8" y="0"/>
                    </a:lnTo>
                    <a:lnTo>
                      <a:pt x="5" y="0"/>
                    </a:lnTo>
                    <a:lnTo>
                      <a:pt x="2" y="8"/>
                    </a:lnTo>
                  </a:path>
                </a:pathLst>
              </a:custGeom>
              <a:solidFill>
                <a:srgbClr val="767900"/>
              </a:solidFill>
              <a:ln w="12700" cap="rnd">
                <a:solidFill>
                  <a:srgbClr val="404000"/>
                </a:solidFill>
                <a:round/>
                <a:headEnd/>
                <a:tailEnd/>
              </a:ln>
            </p:spPr>
            <p:txBody>
              <a:bodyPr/>
              <a:lstStyle/>
              <a:p>
                <a:endParaRPr lang="zh-CN" altLang="zh-CN"/>
              </a:p>
            </p:txBody>
          </p:sp>
          <p:sp>
            <p:nvSpPr>
              <p:cNvPr id="59258" name="Freeform 2205"/>
              <p:cNvSpPr>
                <a:spLocks/>
              </p:cNvSpPr>
              <p:nvPr/>
            </p:nvSpPr>
            <p:spPr bwMode="auto">
              <a:xfrm>
                <a:off x="580" y="3525"/>
                <a:ext cx="18" cy="18"/>
              </a:xfrm>
              <a:custGeom>
                <a:avLst/>
                <a:gdLst>
                  <a:gd name="T0" fmla="*/ 0 w 18"/>
                  <a:gd name="T1" fmla="*/ 0 h 18"/>
                  <a:gd name="T2" fmla="*/ 0 w 18"/>
                  <a:gd name="T3" fmla="*/ 8 h 18"/>
                  <a:gd name="T4" fmla="*/ 4 w 18"/>
                  <a:gd name="T5" fmla="*/ 17 h 18"/>
                  <a:gd name="T6" fmla="*/ 8 w 18"/>
                  <a:gd name="T7" fmla="*/ 17 h 18"/>
                  <a:gd name="T8" fmla="*/ 12 w 18"/>
                  <a:gd name="T9" fmla="*/ 17 h 18"/>
                  <a:gd name="T10" fmla="*/ 17 w 18"/>
                  <a:gd name="T11" fmla="*/ 17 h 18"/>
                  <a:gd name="T12" fmla="*/ 0 60000 65536"/>
                  <a:gd name="T13" fmla="*/ 0 60000 65536"/>
                  <a:gd name="T14" fmla="*/ 0 60000 65536"/>
                  <a:gd name="T15" fmla="*/ 0 60000 65536"/>
                  <a:gd name="T16" fmla="*/ 0 60000 65536"/>
                  <a:gd name="T17" fmla="*/ 0 60000 65536"/>
                  <a:gd name="T18" fmla="*/ 0 w 18"/>
                  <a:gd name="T19" fmla="*/ 0 h 18"/>
                  <a:gd name="T20" fmla="*/ 18 w 18"/>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8" h="18">
                    <a:moveTo>
                      <a:pt x="0" y="0"/>
                    </a:moveTo>
                    <a:lnTo>
                      <a:pt x="0" y="8"/>
                    </a:lnTo>
                    <a:lnTo>
                      <a:pt x="4" y="17"/>
                    </a:lnTo>
                    <a:lnTo>
                      <a:pt x="8" y="17"/>
                    </a:lnTo>
                    <a:lnTo>
                      <a:pt x="12" y="17"/>
                    </a:lnTo>
                    <a:lnTo>
                      <a:pt x="17"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59" name="Line 2206"/>
              <p:cNvSpPr>
                <a:spLocks noChangeShapeType="1"/>
              </p:cNvSpPr>
              <p:nvPr/>
            </p:nvSpPr>
            <p:spPr bwMode="auto">
              <a:xfrm>
                <a:off x="708" y="3536"/>
                <a:ext cx="2" cy="6"/>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60" name="Freeform 2207"/>
              <p:cNvSpPr>
                <a:spLocks/>
              </p:cNvSpPr>
              <p:nvPr/>
            </p:nvSpPr>
            <p:spPr bwMode="auto">
              <a:xfrm>
                <a:off x="631" y="3646"/>
                <a:ext cx="18" cy="18"/>
              </a:xfrm>
              <a:custGeom>
                <a:avLst/>
                <a:gdLst>
                  <a:gd name="T0" fmla="*/ 0 w 18"/>
                  <a:gd name="T1" fmla="*/ 0 h 18"/>
                  <a:gd name="T2" fmla="*/ 2 w 18"/>
                  <a:gd name="T3" fmla="*/ 12 h 18"/>
                  <a:gd name="T4" fmla="*/ 4 w 18"/>
                  <a:gd name="T5" fmla="*/ 12 h 18"/>
                  <a:gd name="T6" fmla="*/ 9 w 18"/>
                  <a:gd name="T7" fmla="*/ 17 h 18"/>
                  <a:gd name="T8" fmla="*/ 12 w 18"/>
                  <a:gd name="T9" fmla="*/ 17 h 18"/>
                  <a:gd name="T10" fmla="*/ 13 w 18"/>
                  <a:gd name="T11" fmla="*/ 17 h 18"/>
                  <a:gd name="T12" fmla="*/ 17 w 18"/>
                  <a:gd name="T13" fmla="*/ 12 h 18"/>
                  <a:gd name="T14" fmla="*/ 0 60000 65536"/>
                  <a:gd name="T15" fmla="*/ 0 60000 65536"/>
                  <a:gd name="T16" fmla="*/ 0 60000 65536"/>
                  <a:gd name="T17" fmla="*/ 0 60000 65536"/>
                  <a:gd name="T18" fmla="*/ 0 60000 65536"/>
                  <a:gd name="T19" fmla="*/ 0 60000 65536"/>
                  <a:gd name="T20" fmla="*/ 0 60000 65536"/>
                  <a:gd name="T21" fmla="*/ 0 w 18"/>
                  <a:gd name="T22" fmla="*/ 0 h 18"/>
                  <a:gd name="T23" fmla="*/ 18 w 18"/>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8">
                    <a:moveTo>
                      <a:pt x="0" y="0"/>
                    </a:moveTo>
                    <a:lnTo>
                      <a:pt x="2" y="12"/>
                    </a:lnTo>
                    <a:lnTo>
                      <a:pt x="4" y="12"/>
                    </a:lnTo>
                    <a:lnTo>
                      <a:pt x="9" y="17"/>
                    </a:lnTo>
                    <a:lnTo>
                      <a:pt x="12" y="17"/>
                    </a:lnTo>
                    <a:lnTo>
                      <a:pt x="13" y="17"/>
                    </a:lnTo>
                    <a:lnTo>
                      <a:pt x="17" y="12"/>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61" name="Freeform 2208"/>
              <p:cNvSpPr>
                <a:spLocks/>
              </p:cNvSpPr>
              <p:nvPr/>
            </p:nvSpPr>
            <p:spPr bwMode="auto">
              <a:xfrm>
                <a:off x="631" y="3648"/>
                <a:ext cx="18" cy="18"/>
              </a:xfrm>
              <a:custGeom>
                <a:avLst/>
                <a:gdLst>
                  <a:gd name="T0" fmla="*/ 0 w 18"/>
                  <a:gd name="T1" fmla="*/ 0 h 18"/>
                  <a:gd name="T2" fmla="*/ 2 w 18"/>
                  <a:gd name="T3" fmla="*/ 10 h 18"/>
                  <a:gd name="T4" fmla="*/ 4 w 18"/>
                  <a:gd name="T5" fmla="*/ 10 h 18"/>
                  <a:gd name="T6" fmla="*/ 9 w 18"/>
                  <a:gd name="T7" fmla="*/ 17 h 18"/>
                  <a:gd name="T8" fmla="*/ 13 w 18"/>
                  <a:gd name="T9" fmla="*/ 17 h 18"/>
                  <a:gd name="T10" fmla="*/ 17 w 18"/>
                  <a:gd name="T11" fmla="*/ 10 h 18"/>
                  <a:gd name="T12" fmla="*/ 0 60000 65536"/>
                  <a:gd name="T13" fmla="*/ 0 60000 65536"/>
                  <a:gd name="T14" fmla="*/ 0 60000 65536"/>
                  <a:gd name="T15" fmla="*/ 0 60000 65536"/>
                  <a:gd name="T16" fmla="*/ 0 60000 65536"/>
                  <a:gd name="T17" fmla="*/ 0 60000 65536"/>
                  <a:gd name="T18" fmla="*/ 0 w 18"/>
                  <a:gd name="T19" fmla="*/ 0 h 18"/>
                  <a:gd name="T20" fmla="*/ 18 w 18"/>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8" h="18">
                    <a:moveTo>
                      <a:pt x="0" y="0"/>
                    </a:moveTo>
                    <a:lnTo>
                      <a:pt x="2" y="10"/>
                    </a:lnTo>
                    <a:lnTo>
                      <a:pt x="4" y="10"/>
                    </a:lnTo>
                    <a:lnTo>
                      <a:pt x="9" y="17"/>
                    </a:lnTo>
                    <a:lnTo>
                      <a:pt x="13" y="17"/>
                    </a:lnTo>
                    <a:lnTo>
                      <a:pt x="17" y="1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62" name="Freeform 2209"/>
              <p:cNvSpPr>
                <a:spLocks/>
              </p:cNvSpPr>
              <p:nvPr/>
            </p:nvSpPr>
            <p:spPr bwMode="auto">
              <a:xfrm>
                <a:off x="630" y="3654"/>
                <a:ext cx="18" cy="19"/>
              </a:xfrm>
              <a:custGeom>
                <a:avLst/>
                <a:gdLst>
                  <a:gd name="T0" fmla="*/ 0 w 18"/>
                  <a:gd name="T1" fmla="*/ 0 h 19"/>
                  <a:gd name="T2" fmla="*/ 2 w 18"/>
                  <a:gd name="T3" fmla="*/ 9 h 19"/>
                  <a:gd name="T4" fmla="*/ 4 w 18"/>
                  <a:gd name="T5" fmla="*/ 13 h 19"/>
                  <a:gd name="T6" fmla="*/ 8 w 18"/>
                  <a:gd name="T7" fmla="*/ 18 h 19"/>
                  <a:gd name="T8" fmla="*/ 11 w 18"/>
                  <a:gd name="T9" fmla="*/ 18 h 19"/>
                  <a:gd name="T10" fmla="*/ 13 w 18"/>
                  <a:gd name="T11" fmla="*/ 13 h 19"/>
                  <a:gd name="T12" fmla="*/ 17 w 18"/>
                  <a:gd name="T13" fmla="*/ 13 h 19"/>
                  <a:gd name="T14" fmla="*/ 0 60000 65536"/>
                  <a:gd name="T15" fmla="*/ 0 60000 65536"/>
                  <a:gd name="T16" fmla="*/ 0 60000 65536"/>
                  <a:gd name="T17" fmla="*/ 0 60000 65536"/>
                  <a:gd name="T18" fmla="*/ 0 60000 65536"/>
                  <a:gd name="T19" fmla="*/ 0 60000 65536"/>
                  <a:gd name="T20" fmla="*/ 0 60000 65536"/>
                  <a:gd name="T21" fmla="*/ 0 w 18"/>
                  <a:gd name="T22" fmla="*/ 0 h 19"/>
                  <a:gd name="T23" fmla="*/ 18 w 1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9">
                    <a:moveTo>
                      <a:pt x="0" y="0"/>
                    </a:moveTo>
                    <a:lnTo>
                      <a:pt x="2" y="9"/>
                    </a:lnTo>
                    <a:lnTo>
                      <a:pt x="4" y="13"/>
                    </a:lnTo>
                    <a:lnTo>
                      <a:pt x="8" y="18"/>
                    </a:lnTo>
                    <a:lnTo>
                      <a:pt x="11" y="18"/>
                    </a:lnTo>
                    <a:lnTo>
                      <a:pt x="13" y="13"/>
                    </a:lnTo>
                    <a:lnTo>
                      <a:pt x="17" y="13"/>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63" name="Freeform 2210"/>
              <p:cNvSpPr>
                <a:spLocks/>
              </p:cNvSpPr>
              <p:nvPr/>
            </p:nvSpPr>
            <p:spPr bwMode="auto">
              <a:xfrm>
                <a:off x="630" y="3658"/>
                <a:ext cx="18" cy="19"/>
              </a:xfrm>
              <a:custGeom>
                <a:avLst/>
                <a:gdLst>
                  <a:gd name="T0" fmla="*/ 0 w 18"/>
                  <a:gd name="T1" fmla="*/ 0 h 19"/>
                  <a:gd name="T2" fmla="*/ 1 w 18"/>
                  <a:gd name="T3" fmla="*/ 18 h 19"/>
                  <a:gd name="T4" fmla="*/ 4 w 18"/>
                  <a:gd name="T5" fmla="*/ 18 h 19"/>
                  <a:gd name="T6" fmla="*/ 8 w 18"/>
                  <a:gd name="T7" fmla="*/ 18 h 19"/>
                  <a:gd name="T8" fmla="*/ 12 w 18"/>
                  <a:gd name="T9" fmla="*/ 18 h 19"/>
                  <a:gd name="T10" fmla="*/ 13 w 18"/>
                  <a:gd name="T11" fmla="*/ 18 h 19"/>
                  <a:gd name="T12" fmla="*/ 17 w 18"/>
                  <a:gd name="T13" fmla="*/ 18 h 19"/>
                  <a:gd name="T14" fmla="*/ 0 60000 65536"/>
                  <a:gd name="T15" fmla="*/ 0 60000 65536"/>
                  <a:gd name="T16" fmla="*/ 0 60000 65536"/>
                  <a:gd name="T17" fmla="*/ 0 60000 65536"/>
                  <a:gd name="T18" fmla="*/ 0 60000 65536"/>
                  <a:gd name="T19" fmla="*/ 0 60000 65536"/>
                  <a:gd name="T20" fmla="*/ 0 60000 65536"/>
                  <a:gd name="T21" fmla="*/ 0 w 18"/>
                  <a:gd name="T22" fmla="*/ 0 h 19"/>
                  <a:gd name="T23" fmla="*/ 18 w 1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9">
                    <a:moveTo>
                      <a:pt x="0" y="0"/>
                    </a:moveTo>
                    <a:lnTo>
                      <a:pt x="1" y="18"/>
                    </a:lnTo>
                    <a:lnTo>
                      <a:pt x="4" y="18"/>
                    </a:lnTo>
                    <a:lnTo>
                      <a:pt x="8" y="18"/>
                    </a:lnTo>
                    <a:lnTo>
                      <a:pt x="12" y="18"/>
                    </a:lnTo>
                    <a:lnTo>
                      <a:pt x="13" y="18"/>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64" name="Line 2211"/>
              <p:cNvSpPr>
                <a:spLocks noChangeShapeType="1"/>
              </p:cNvSpPr>
              <p:nvPr/>
            </p:nvSpPr>
            <p:spPr bwMode="auto">
              <a:xfrm flipH="1">
                <a:off x="642" y="3651"/>
                <a:ext cx="2"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65" name="Line 2212"/>
              <p:cNvSpPr>
                <a:spLocks noChangeShapeType="1"/>
              </p:cNvSpPr>
              <p:nvPr/>
            </p:nvSpPr>
            <p:spPr bwMode="auto">
              <a:xfrm flipH="1" flipV="1">
                <a:off x="606" y="3600"/>
                <a:ext cx="14" cy="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66" name="Freeform 2213"/>
              <p:cNvSpPr>
                <a:spLocks/>
              </p:cNvSpPr>
              <p:nvPr/>
            </p:nvSpPr>
            <p:spPr bwMode="auto">
              <a:xfrm>
                <a:off x="616" y="3527"/>
                <a:ext cx="18" cy="18"/>
              </a:xfrm>
              <a:custGeom>
                <a:avLst/>
                <a:gdLst>
                  <a:gd name="T0" fmla="*/ 0 w 18"/>
                  <a:gd name="T1" fmla="*/ 13 h 18"/>
                  <a:gd name="T2" fmla="*/ 2 w 18"/>
                  <a:gd name="T3" fmla="*/ 13 h 18"/>
                  <a:gd name="T4" fmla="*/ 4 w 18"/>
                  <a:gd name="T5" fmla="*/ 17 h 18"/>
                  <a:gd name="T6" fmla="*/ 6 w 18"/>
                  <a:gd name="T7" fmla="*/ 17 h 18"/>
                  <a:gd name="T8" fmla="*/ 11 w 18"/>
                  <a:gd name="T9" fmla="*/ 17 h 18"/>
                  <a:gd name="T10" fmla="*/ 17 w 18"/>
                  <a:gd name="T11" fmla="*/ 2 h 18"/>
                  <a:gd name="T12" fmla="*/ 13 w 18"/>
                  <a:gd name="T13" fmla="*/ 2 h 18"/>
                  <a:gd name="T14" fmla="*/ 9 w 18"/>
                  <a:gd name="T15" fmla="*/ 2 h 18"/>
                  <a:gd name="T16" fmla="*/ 6 w 18"/>
                  <a:gd name="T17" fmla="*/ 0 h 18"/>
                  <a:gd name="T18" fmla="*/ 4 w 18"/>
                  <a:gd name="T19" fmla="*/ 0 h 18"/>
                  <a:gd name="T20" fmla="*/ 0 w 18"/>
                  <a:gd name="T21" fmla="*/ 13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8"/>
                  <a:gd name="T35" fmla="*/ 18 w 18"/>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8">
                    <a:moveTo>
                      <a:pt x="0" y="13"/>
                    </a:moveTo>
                    <a:lnTo>
                      <a:pt x="2" y="13"/>
                    </a:lnTo>
                    <a:lnTo>
                      <a:pt x="4" y="17"/>
                    </a:lnTo>
                    <a:lnTo>
                      <a:pt x="6" y="17"/>
                    </a:lnTo>
                    <a:lnTo>
                      <a:pt x="11" y="17"/>
                    </a:lnTo>
                    <a:lnTo>
                      <a:pt x="17" y="2"/>
                    </a:lnTo>
                    <a:lnTo>
                      <a:pt x="13" y="2"/>
                    </a:lnTo>
                    <a:lnTo>
                      <a:pt x="9" y="2"/>
                    </a:lnTo>
                    <a:lnTo>
                      <a:pt x="6" y="0"/>
                    </a:lnTo>
                    <a:lnTo>
                      <a:pt x="4" y="0"/>
                    </a:lnTo>
                    <a:lnTo>
                      <a:pt x="0" y="13"/>
                    </a:lnTo>
                  </a:path>
                </a:pathLst>
              </a:custGeom>
              <a:solidFill>
                <a:srgbClr val="767900"/>
              </a:solidFill>
              <a:ln w="12700" cap="rnd">
                <a:solidFill>
                  <a:srgbClr val="404000"/>
                </a:solidFill>
                <a:round/>
                <a:headEnd/>
                <a:tailEnd/>
              </a:ln>
            </p:spPr>
            <p:txBody>
              <a:bodyPr/>
              <a:lstStyle/>
              <a:p>
                <a:endParaRPr lang="zh-CN" altLang="zh-CN"/>
              </a:p>
            </p:txBody>
          </p:sp>
          <p:sp>
            <p:nvSpPr>
              <p:cNvPr id="59267" name="Freeform 2214"/>
              <p:cNvSpPr>
                <a:spLocks/>
              </p:cNvSpPr>
              <p:nvPr/>
            </p:nvSpPr>
            <p:spPr bwMode="auto">
              <a:xfrm>
                <a:off x="617" y="3525"/>
                <a:ext cx="18" cy="18"/>
              </a:xfrm>
              <a:custGeom>
                <a:avLst/>
                <a:gdLst>
                  <a:gd name="T0" fmla="*/ 17 w 18"/>
                  <a:gd name="T1" fmla="*/ 17 h 18"/>
                  <a:gd name="T2" fmla="*/ 17 w 18"/>
                  <a:gd name="T3" fmla="*/ 8 h 18"/>
                  <a:gd name="T4" fmla="*/ 12 w 18"/>
                  <a:gd name="T5" fmla="*/ 0 h 18"/>
                  <a:gd name="T6" fmla="*/ 4 w 18"/>
                  <a:gd name="T7" fmla="*/ 0 h 18"/>
                  <a:gd name="T8" fmla="*/ 0 w 18"/>
                  <a:gd name="T9" fmla="*/ 8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7" y="17"/>
                    </a:moveTo>
                    <a:lnTo>
                      <a:pt x="17" y="8"/>
                    </a:lnTo>
                    <a:lnTo>
                      <a:pt x="12" y="0"/>
                    </a:lnTo>
                    <a:lnTo>
                      <a:pt x="4" y="0"/>
                    </a:lnTo>
                    <a:lnTo>
                      <a:pt x="0" y="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68" name="Freeform 2215"/>
              <p:cNvSpPr>
                <a:spLocks/>
              </p:cNvSpPr>
              <p:nvPr/>
            </p:nvSpPr>
            <p:spPr bwMode="auto">
              <a:xfrm>
                <a:off x="605" y="3518"/>
                <a:ext cx="18" cy="19"/>
              </a:xfrm>
              <a:custGeom>
                <a:avLst/>
                <a:gdLst>
                  <a:gd name="T0" fmla="*/ 0 w 18"/>
                  <a:gd name="T1" fmla="*/ 14 h 19"/>
                  <a:gd name="T2" fmla="*/ 2 w 18"/>
                  <a:gd name="T3" fmla="*/ 18 h 19"/>
                  <a:gd name="T4" fmla="*/ 6 w 18"/>
                  <a:gd name="T5" fmla="*/ 18 h 19"/>
                  <a:gd name="T6" fmla="*/ 11 w 18"/>
                  <a:gd name="T7" fmla="*/ 18 h 19"/>
                  <a:gd name="T8" fmla="*/ 17 w 18"/>
                  <a:gd name="T9" fmla="*/ 2 h 19"/>
                  <a:gd name="T10" fmla="*/ 11 w 18"/>
                  <a:gd name="T11" fmla="*/ 2 h 19"/>
                  <a:gd name="T12" fmla="*/ 9 w 18"/>
                  <a:gd name="T13" fmla="*/ 2 h 19"/>
                  <a:gd name="T14" fmla="*/ 4 w 18"/>
                  <a:gd name="T15" fmla="*/ 2 h 19"/>
                  <a:gd name="T16" fmla="*/ 4 w 18"/>
                  <a:gd name="T17" fmla="*/ 0 h 19"/>
                  <a:gd name="T18" fmla="*/ 0 w 18"/>
                  <a:gd name="T19" fmla="*/ 14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9"/>
                  <a:gd name="T32" fmla="*/ 18 w 18"/>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9">
                    <a:moveTo>
                      <a:pt x="0" y="14"/>
                    </a:moveTo>
                    <a:lnTo>
                      <a:pt x="2" y="18"/>
                    </a:lnTo>
                    <a:lnTo>
                      <a:pt x="6" y="18"/>
                    </a:lnTo>
                    <a:lnTo>
                      <a:pt x="11" y="18"/>
                    </a:lnTo>
                    <a:lnTo>
                      <a:pt x="17" y="2"/>
                    </a:lnTo>
                    <a:lnTo>
                      <a:pt x="11" y="2"/>
                    </a:lnTo>
                    <a:lnTo>
                      <a:pt x="9" y="2"/>
                    </a:lnTo>
                    <a:lnTo>
                      <a:pt x="4" y="2"/>
                    </a:lnTo>
                    <a:lnTo>
                      <a:pt x="4" y="0"/>
                    </a:lnTo>
                    <a:lnTo>
                      <a:pt x="0" y="14"/>
                    </a:lnTo>
                  </a:path>
                </a:pathLst>
              </a:custGeom>
              <a:solidFill>
                <a:srgbClr val="767900"/>
              </a:solidFill>
              <a:ln w="12700" cap="rnd">
                <a:solidFill>
                  <a:srgbClr val="404000"/>
                </a:solidFill>
                <a:round/>
                <a:headEnd/>
                <a:tailEnd/>
              </a:ln>
            </p:spPr>
            <p:txBody>
              <a:bodyPr/>
              <a:lstStyle/>
              <a:p>
                <a:endParaRPr lang="zh-CN" altLang="zh-CN"/>
              </a:p>
            </p:txBody>
          </p:sp>
          <p:sp>
            <p:nvSpPr>
              <p:cNvPr id="59269" name="Freeform 2216"/>
              <p:cNvSpPr>
                <a:spLocks/>
              </p:cNvSpPr>
              <p:nvPr/>
            </p:nvSpPr>
            <p:spPr bwMode="auto">
              <a:xfrm>
                <a:off x="606" y="3515"/>
                <a:ext cx="18" cy="19"/>
              </a:xfrm>
              <a:custGeom>
                <a:avLst/>
                <a:gdLst>
                  <a:gd name="T0" fmla="*/ 17 w 18"/>
                  <a:gd name="T1" fmla="*/ 18 h 19"/>
                  <a:gd name="T2" fmla="*/ 13 w 18"/>
                  <a:gd name="T3" fmla="*/ 5 h 19"/>
                  <a:gd name="T4" fmla="*/ 8 w 18"/>
                  <a:gd name="T5" fmla="*/ 0 h 19"/>
                  <a:gd name="T6" fmla="*/ 2 w 18"/>
                  <a:gd name="T7" fmla="*/ 0 h 19"/>
                  <a:gd name="T8" fmla="*/ 0 w 18"/>
                  <a:gd name="T9" fmla="*/ 11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18"/>
                    </a:moveTo>
                    <a:lnTo>
                      <a:pt x="13" y="5"/>
                    </a:lnTo>
                    <a:lnTo>
                      <a:pt x="8" y="0"/>
                    </a:lnTo>
                    <a:lnTo>
                      <a:pt x="2" y="0"/>
                    </a:lnTo>
                    <a:lnTo>
                      <a:pt x="0" y="11"/>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70" name="Freeform 2217"/>
              <p:cNvSpPr>
                <a:spLocks/>
              </p:cNvSpPr>
              <p:nvPr/>
            </p:nvSpPr>
            <p:spPr bwMode="auto">
              <a:xfrm>
                <a:off x="614" y="3518"/>
                <a:ext cx="18" cy="19"/>
              </a:xfrm>
              <a:custGeom>
                <a:avLst/>
                <a:gdLst>
                  <a:gd name="T0" fmla="*/ 0 w 18"/>
                  <a:gd name="T1" fmla="*/ 14 h 19"/>
                  <a:gd name="T2" fmla="*/ 3 w 18"/>
                  <a:gd name="T3" fmla="*/ 18 h 19"/>
                  <a:gd name="T4" fmla="*/ 6 w 18"/>
                  <a:gd name="T5" fmla="*/ 18 h 19"/>
                  <a:gd name="T6" fmla="*/ 12 w 18"/>
                  <a:gd name="T7" fmla="*/ 18 h 19"/>
                  <a:gd name="T8" fmla="*/ 17 w 18"/>
                  <a:gd name="T9" fmla="*/ 2 h 19"/>
                  <a:gd name="T10" fmla="*/ 12 w 18"/>
                  <a:gd name="T11" fmla="*/ 2 h 19"/>
                  <a:gd name="T12" fmla="*/ 9 w 18"/>
                  <a:gd name="T13" fmla="*/ 2 h 19"/>
                  <a:gd name="T14" fmla="*/ 6 w 18"/>
                  <a:gd name="T15" fmla="*/ 2 h 19"/>
                  <a:gd name="T16" fmla="*/ 3 w 18"/>
                  <a:gd name="T17" fmla="*/ 0 h 19"/>
                  <a:gd name="T18" fmla="*/ 0 w 18"/>
                  <a:gd name="T19" fmla="*/ 14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9"/>
                  <a:gd name="T32" fmla="*/ 18 w 18"/>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9">
                    <a:moveTo>
                      <a:pt x="0" y="14"/>
                    </a:moveTo>
                    <a:lnTo>
                      <a:pt x="3" y="18"/>
                    </a:lnTo>
                    <a:lnTo>
                      <a:pt x="6" y="18"/>
                    </a:lnTo>
                    <a:lnTo>
                      <a:pt x="12" y="18"/>
                    </a:lnTo>
                    <a:lnTo>
                      <a:pt x="17" y="2"/>
                    </a:lnTo>
                    <a:lnTo>
                      <a:pt x="12" y="2"/>
                    </a:lnTo>
                    <a:lnTo>
                      <a:pt x="9" y="2"/>
                    </a:lnTo>
                    <a:lnTo>
                      <a:pt x="6" y="2"/>
                    </a:lnTo>
                    <a:lnTo>
                      <a:pt x="3" y="0"/>
                    </a:lnTo>
                    <a:lnTo>
                      <a:pt x="0" y="14"/>
                    </a:lnTo>
                  </a:path>
                </a:pathLst>
              </a:custGeom>
              <a:solidFill>
                <a:srgbClr val="767900"/>
              </a:solidFill>
              <a:ln w="12700" cap="rnd">
                <a:solidFill>
                  <a:srgbClr val="404000"/>
                </a:solidFill>
                <a:round/>
                <a:headEnd/>
                <a:tailEnd/>
              </a:ln>
            </p:spPr>
            <p:txBody>
              <a:bodyPr/>
              <a:lstStyle/>
              <a:p>
                <a:endParaRPr lang="zh-CN" altLang="zh-CN"/>
              </a:p>
            </p:txBody>
          </p:sp>
          <p:sp>
            <p:nvSpPr>
              <p:cNvPr id="59271" name="Freeform 2218"/>
              <p:cNvSpPr>
                <a:spLocks/>
              </p:cNvSpPr>
              <p:nvPr/>
            </p:nvSpPr>
            <p:spPr bwMode="auto">
              <a:xfrm>
                <a:off x="615" y="3515"/>
                <a:ext cx="18" cy="19"/>
              </a:xfrm>
              <a:custGeom>
                <a:avLst/>
                <a:gdLst>
                  <a:gd name="T0" fmla="*/ 17 w 18"/>
                  <a:gd name="T1" fmla="*/ 18 h 19"/>
                  <a:gd name="T2" fmla="*/ 12 w 18"/>
                  <a:gd name="T3" fmla="*/ 5 h 19"/>
                  <a:gd name="T4" fmla="*/ 12 w 18"/>
                  <a:gd name="T5" fmla="*/ 0 h 19"/>
                  <a:gd name="T6" fmla="*/ 4 w 18"/>
                  <a:gd name="T7" fmla="*/ 0 h 19"/>
                  <a:gd name="T8" fmla="*/ 0 w 18"/>
                  <a:gd name="T9" fmla="*/ 11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18"/>
                    </a:moveTo>
                    <a:lnTo>
                      <a:pt x="12" y="5"/>
                    </a:lnTo>
                    <a:lnTo>
                      <a:pt x="12" y="0"/>
                    </a:lnTo>
                    <a:lnTo>
                      <a:pt x="4" y="0"/>
                    </a:lnTo>
                    <a:lnTo>
                      <a:pt x="0" y="11"/>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72" name="Line 2219"/>
              <p:cNvSpPr>
                <a:spLocks noChangeShapeType="1"/>
              </p:cNvSpPr>
              <p:nvPr/>
            </p:nvSpPr>
            <p:spPr bwMode="auto">
              <a:xfrm flipH="1" flipV="1">
                <a:off x="605" y="3519"/>
                <a:ext cx="1"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73" name="Line 2220"/>
              <p:cNvSpPr>
                <a:spLocks noChangeShapeType="1"/>
              </p:cNvSpPr>
              <p:nvPr/>
            </p:nvSpPr>
            <p:spPr bwMode="auto">
              <a:xfrm flipH="1">
                <a:off x="697" y="3553"/>
                <a:ext cx="1"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74" name="Line 2221"/>
              <p:cNvSpPr>
                <a:spLocks noChangeShapeType="1"/>
              </p:cNvSpPr>
              <p:nvPr/>
            </p:nvSpPr>
            <p:spPr bwMode="auto">
              <a:xfrm>
                <a:off x="678" y="3635"/>
                <a:ext cx="7" cy="0"/>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75" name="Freeform 2222"/>
              <p:cNvSpPr>
                <a:spLocks/>
              </p:cNvSpPr>
              <p:nvPr/>
            </p:nvSpPr>
            <p:spPr bwMode="auto">
              <a:xfrm>
                <a:off x="686" y="3622"/>
                <a:ext cx="19" cy="19"/>
              </a:xfrm>
              <a:custGeom>
                <a:avLst/>
                <a:gdLst>
                  <a:gd name="T0" fmla="*/ 0 w 19"/>
                  <a:gd name="T1" fmla="*/ 18 h 19"/>
                  <a:gd name="T2" fmla="*/ 18 w 19"/>
                  <a:gd name="T3" fmla="*/ 18 h 19"/>
                  <a:gd name="T4" fmla="*/ 18 w 19"/>
                  <a:gd name="T5" fmla="*/ 0 h 19"/>
                  <a:gd name="T6" fmla="*/ 0 w 19"/>
                  <a:gd name="T7" fmla="*/ 0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0" y="18"/>
                    </a:moveTo>
                    <a:lnTo>
                      <a:pt x="18" y="18"/>
                    </a:lnTo>
                    <a:lnTo>
                      <a:pt x="18" y="0"/>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9276" name="Line 2223"/>
              <p:cNvSpPr>
                <a:spLocks noChangeShapeType="1"/>
              </p:cNvSpPr>
              <p:nvPr/>
            </p:nvSpPr>
            <p:spPr bwMode="auto">
              <a:xfrm flipV="1">
                <a:off x="658" y="3634"/>
                <a:ext cx="6" cy="1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9277" name="Line 2224"/>
              <p:cNvSpPr>
                <a:spLocks noChangeShapeType="1"/>
              </p:cNvSpPr>
              <p:nvPr/>
            </p:nvSpPr>
            <p:spPr bwMode="auto">
              <a:xfrm flipV="1">
                <a:off x="658" y="3629"/>
                <a:ext cx="13" cy="19"/>
              </a:xfrm>
              <a:prstGeom prst="line">
                <a:avLst/>
              </a:prstGeom>
              <a:noFill/>
              <a:ln w="12700">
                <a:solidFill>
                  <a:srgbClr val="404000"/>
                </a:solidFill>
                <a:round/>
                <a:headEnd type="none" w="sm" len="sm"/>
                <a:tailEnd type="none" w="sm" len="sm"/>
              </a:ln>
            </p:spPr>
            <p:txBody>
              <a:bodyPr wrap="none" anchor="ctr"/>
              <a:lstStyle/>
              <a:p>
                <a:endParaRPr lang="zh-CN" altLang="en-US"/>
              </a:p>
            </p:txBody>
          </p:sp>
        </p:grpSp>
        <p:grpSp>
          <p:nvGrpSpPr>
            <p:cNvPr id="19" name="Group 2225"/>
            <p:cNvGrpSpPr>
              <a:grpSpLocks/>
            </p:cNvGrpSpPr>
            <p:nvPr/>
          </p:nvGrpSpPr>
          <p:grpSpPr bwMode="auto">
            <a:xfrm>
              <a:off x="3019" y="2585"/>
              <a:ext cx="225" cy="177"/>
              <a:chOff x="810" y="2112"/>
              <a:chExt cx="367" cy="236"/>
            </a:xfrm>
          </p:grpSpPr>
          <p:sp>
            <p:nvSpPr>
              <p:cNvPr id="59048" name="Freeform 2226"/>
              <p:cNvSpPr>
                <a:spLocks/>
              </p:cNvSpPr>
              <p:nvPr/>
            </p:nvSpPr>
            <p:spPr bwMode="auto">
              <a:xfrm>
                <a:off x="863" y="2115"/>
                <a:ext cx="93" cy="97"/>
              </a:xfrm>
              <a:custGeom>
                <a:avLst/>
                <a:gdLst>
                  <a:gd name="T0" fmla="*/ 82 w 93"/>
                  <a:gd name="T1" fmla="*/ 21 h 97"/>
                  <a:gd name="T2" fmla="*/ 53 w 93"/>
                  <a:gd name="T3" fmla="*/ 35 h 97"/>
                  <a:gd name="T4" fmla="*/ 46 w 93"/>
                  <a:gd name="T5" fmla="*/ 5 h 97"/>
                  <a:gd name="T6" fmla="*/ 39 w 93"/>
                  <a:gd name="T7" fmla="*/ 2 h 97"/>
                  <a:gd name="T8" fmla="*/ 37 w 93"/>
                  <a:gd name="T9" fmla="*/ 0 h 97"/>
                  <a:gd name="T10" fmla="*/ 35 w 93"/>
                  <a:gd name="T11" fmla="*/ 0 h 97"/>
                  <a:gd name="T12" fmla="*/ 37 w 93"/>
                  <a:gd name="T13" fmla="*/ 4 h 97"/>
                  <a:gd name="T14" fmla="*/ 35 w 93"/>
                  <a:gd name="T15" fmla="*/ 40 h 97"/>
                  <a:gd name="T16" fmla="*/ 34 w 93"/>
                  <a:gd name="T17" fmla="*/ 40 h 97"/>
                  <a:gd name="T18" fmla="*/ 31 w 93"/>
                  <a:gd name="T19" fmla="*/ 40 h 97"/>
                  <a:gd name="T20" fmla="*/ 35 w 93"/>
                  <a:gd name="T21" fmla="*/ 46 h 97"/>
                  <a:gd name="T22" fmla="*/ 0 w 93"/>
                  <a:gd name="T23" fmla="*/ 70 h 97"/>
                  <a:gd name="T24" fmla="*/ 6 w 93"/>
                  <a:gd name="T25" fmla="*/ 77 h 97"/>
                  <a:gd name="T26" fmla="*/ 9 w 93"/>
                  <a:gd name="T27" fmla="*/ 77 h 97"/>
                  <a:gd name="T28" fmla="*/ 44 w 93"/>
                  <a:gd name="T29" fmla="*/ 66 h 97"/>
                  <a:gd name="T30" fmla="*/ 55 w 93"/>
                  <a:gd name="T31" fmla="*/ 77 h 97"/>
                  <a:gd name="T32" fmla="*/ 55 w 93"/>
                  <a:gd name="T33" fmla="*/ 80 h 97"/>
                  <a:gd name="T34" fmla="*/ 57 w 93"/>
                  <a:gd name="T35" fmla="*/ 82 h 97"/>
                  <a:gd name="T36" fmla="*/ 60 w 93"/>
                  <a:gd name="T37" fmla="*/ 84 h 97"/>
                  <a:gd name="T38" fmla="*/ 64 w 93"/>
                  <a:gd name="T39" fmla="*/ 84 h 97"/>
                  <a:gd name="T40" fmla="*/ 78 w 93"/>
                  <a:gd name="T41" fmla="*/ 96 h 97"/>
                  <a:gd name="T42" fmla="*/ 80 w 93"/>
                  <a:gd name="T43" fmla="*/ 89 h 97"/>
                  <a:gd name="T44" fmla="*/ 82 w 93"/>
                  <a:gd name="T45" fmla="*/ 82 h 97"/>
                  <a:gd name="T46" fmla="*/ 85 w 93"/>
                  <a:gd name="T47" fmla="*/ 75 h 97"/>
                  <a:gd name="T48" fmla="*/ 92 w 93"/>
                  <a:gd name="T49" fmla="*/ 75 h 97"/>
                  <a:gd name="T50" fmla="*/ 80 w 93"/>
                  <a:gd name="T51" fmla="*/ 68 h 97"/>
                  <a:gd name="T52" fmla="*/ 73 w 93"/>
                  <a:gd name="T53" fmla="*/ 62 h 97"/>
                  <a:gd name="T54" fmla="*/ 69 w 93"/>
                  <a:gd name="T55" fmla="*/ 58 h 97"/>
                  <a:gd name="T56" fmla="*/ 67 w 93"/>
                  <a:gd name="T57" fmla="*/ 56 h 97"/>
                  <a:gd name="T58" fmla="*/ 73 w 93"/>
                  <a:gd name="T59" fmla="*/ 46 h 97"/>
                  <a:gd name="T60" fmla="*/ 85 w 93"/>
                  <a:gd name="T61" fmla="*/ 35 h 97"/>
                  <a:gd name="T62" fmla="*/ 92 w 93"/>
                  <a:gd name="T63" fmla="*/ 26 h 97"/>
                  <a:gd name="T64" fmla="*/ 85 w 93"/>
                  <a:gd name="T65" fmla="*/ 21 h 97"/>
                  <a:gd name="T66" fmla="*/ 82 w 93"/>
                  <a:gd name="T67" fmla="*/ 21 h 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3"/>
                  <a:gd name="T103" fmla="*/ 0 h 97"/>
                  <a:gd name="T104" fmla="*/ 93 w 93"/>
                  <a:gd name="T105" fmla="*/ 97 h 9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3" h="97">
                    <a:moveTo>
                      <a:pt x="82" y="21"/>
                    </a:moveTo>
                    <a:lnTo>
                      <a:pt x="53" y="35"/>
                    </a:lnTo>
                    <a:lnTo>
                      <a:pt x="46" y="5"/>
                    </a:lnTo>
                    <a:lnTo>
                      <a:pt x="39" y="2"/>
                    </a:lnTo>
                    <a:lnTo>
                      <a:pt x="37" y="0"/>
                    </a:lnTo>
                    <a:lnTo>
                      <a:pt x="35" y="0"/>
                    </a:lnTo>
                    <a:lnTo>
                      <a:pt x="37" y="4"/>
                    </a:lnTo>
                    <a:lnTo>
                      <a:pt x="35" y="40"/>
                    </a:lnTo>
                    <a:lnTo>
                      <a:pt x="34" y="40"/>
                    </a:lnTo>
                    <a:lnTo>
                      <a:pt x="31" y="40"/>
                    </a:lnTo>
                    <a:lnTo>
                      <a:pt x="35" y="46"/>
                    </a:lnTo>
                    <a:lnTo>
                      <a:pt x="0" y="70"/>
                    </a:lnTo>
                    <a:lnTo>
                      <a:pt x="6" y="77"/>
                    </a:lnTo>
                    <a:lnTo>
                      <a:pt x="9" y="77"/>
                    </a:lnTo>
                    <a:lnTo>
                      <a:pt x="44" y="66"/>
                    </a:lnTo>
                    <a:lnTo>
                      <a:pt x="55" y="77"/>
                    </a:lnTo>
                    <a:lnTo>
                      <a:pt x="55" y="80"/>
                    </a:lnTo>
                    <a:lnTo>
                      <a:pt x="57" y="82"/>
                    </a:lnTo>
                    <a:lnTo>
                      <a:pt x="60" y="84"/>
                    </a:lnTo>
                    <a:lnTo>
                      <a:pt x="64" y="84"/>
                    </a:lnTo>
                    <a:lnTo>
                      <a:pt x="78" y="96"/>
                    </a:lnTo>
                    <a:lnTo>
                      <a:pt x="80" y="89"/>
                    </a:lnTo>
                    <a:lnTo>
                      <a:pt x="82" y="82"/>
                    </a:lnTo>
                    <a:lnTo>
                      <a:pt x="85" y="75"/>
                    </a:lnTo>
                    <a:lnTo>
                      <a:pt x="92" y="75"/>
                    </a:lnTo>
                    <a:lnTo>
                      <a:pt x="80" y="68"/>
                    </a:lnTo>
                    <a:lnTo>
                      <a:pt x="73" y="62"/>
                    </a:lnTo>
                    <a:lnTo>
                      <a:pt x="69" y="58"/>
                    </a:lnTo>
                    <a:lnTo>
                      <a:pt x="67" y="56"/>
                    </a:lnTo>
                    <a:lnTo>
                      <a:pt x="73" y="46"/>
                    </a:lnTo>
                    <a:lnTo>
                      <a:pt x="85" y="35"/>
                    </a:lnTo>
                    <a:lnTo>
                      <a:pt x="92" y="26"/>
                    </a:lnTo>
                    <a:lnTo>
                      <a:pt x="85" y="21"/>
                    </a:lnTo>
                    <a:lnTo>
                      <a:pt x="82" y="21"/>
                    </a:lnTo>
                  </a:path>
                </a:pathLst>
              </a:custGeom>
              <a:solidFill>
                <a:srgbClr val="BFBFBF"/>
              </a:solidFill>
              <a:ln w="9525" cap="rnd">
                <a:noFill/>
                <a:round/>
                <a:headEnd/>
                <a:tailEnd/>
              </a:ln>
            </p:spPr>
            <p:txBody>
              <a:bodyPr/>
              <a:lstStyle/>
              <a:p>
                <a:endParaRPr lang="zh-CN" altLang="zh-CN"/>
              </a:p>
            </p:txBody>
          </p:sp>
          <p:sp>
            <p:nvSpPr>
              <p:cNvPr id="59049" name="Freeform 2227"/>
              <p:cNvSpPr>
                <a:spLocks/>
              </p:cNvSpPr>
              <p:nvPr/>
            </p:nvSpPr>
            <p:spPr bwMode="auto">
              <a:xfrm>
                <a:off x="988" y="2121"/>
                <a:ext cx="170" cy="118"/>
              </a:xfrm>
              <a:custGeom>
                <a:avLst/>
                <a:gdLst>
                  <a:gd name="T0" fmla="*/ 0 w 170"/>
                  <a:gd name="T1" fmla="*/ 86 h 118"/>
                  <a:gd name="T2" fmla="*/ 18 w 170"/>
                  <a:gd name="T3" fmla="*/ 72 h 118"/>
                  <a:gd name="T4" fmla="*/ 16 w 170"/>
                  <a:gd name="T5" fmla="*/ 69 h 118"/>
                  <a:gd name="T6" fmla="*/ 13 w 170"/>
                  <a:gd name="T7" fmla="*/ 65 h 118"/>
                  <a:gd name="T8" fmla="*/ 13 w 170"/>
                  <a:gd name="T9" fmla="*/ 60 h 118"/>
                  <a:gd name="T10" fmla="*/ 16 w 170"/>
                  <a:gd name="T11" fmla="*/ 60 h 118"/>
                  <a:gd name="T12" fmla="*/ 20 w 170"/>
                  <a:gd name="T13" fmla="*/ 60 h 118"/>
                  <a:gd name="T14" fmla="*/ 27 w 170"/>
                  <a:gd name="T15" fmla="*/ 63 h 118"/>
                  <a:gd name="T16" fmla="*/ 29 w 170"/>
                  <a:gd name="T17" fmla="*/ 65 h 118"/>
                  <a:gd name="T18" fmla="*/ 33 w 170"/>
                  <a:gd name="T19" fmla="*/ 65 h 118"/>
                  <a:gd name="T20" fmla="*/ 88 w 170"/>
                  <a:gd name="T21" fmla="*/ 36 h 118"/>
                  <a:gd name="T22" fmla="*/ 126 w 170"/>
                  <a:gd name="T23" fmla="*/ 16 h 118"/>
                  <a:gd name="T24" fmla="*/ 149 w 170"/>
                  <a:gd name="T25" fmla="*/ 4 h 118"/>
                  <a:gd name="T26" fmla="*/ 155 w 170"/>
                  <a:gd name="T27" fmla="*/ 0 h 118"/>
                  <a:gd name="T28" fmla="*/ 157 w 170"/>
                  <a:gd name="T29" fmla="*/ 0 h 118"/>
                  <a:gd name="T30" fmla="*/ 164 w 170"/>
                  <a:gd name="T31" fmla="*/ 4 h 118"/>
                  <a:gd name="T32" fmla="*/ 169 w 170"/>
                  <a:gd name="T33" fmla="*/ 6 h 118"/>
                  <a:gd name="T34" fmla="*/ 169 w 170"/>
                  <a:gd name="T35" fmla="*/ 9 h 118"/>
                  <a:gd name="T36" fmla="*/ 166 w 170"/>
                  <a:gd name="T37" fmla="*/ 11 h 118"/>
                  <a:gd name="T38" fmla="*/ 164 w 170"/>
                  <a:gd name="T39" fmla="*/ 11 h 118"/>
                  <a:gd name="T40" fmla="*/ 162 w 170"/>
                  <a:gd name="T41" fmla="*/ 11 h 118"/>
                  <a:gd name="T42" fmla="*/ 155 w 170"/>
                  <a:gd name="T43" fmla="*/ 18 h 118"/>
                  <a:gd name="T44" fmla="*/ 140 w 170"/>
                  <a:gd name="T45" fmla="*/ 29 h 118"/>
                  <a:gd name="T46" fmla="*/ 119 w 170"/>
                  <a:gd name="T47" fmla="*/ 48 h 118"/>
                  <a:gd name="T48" fmla="*/ 101 w 170"/>
                  <a:gd name="T49" fmla="*/ 60 h 118"/>
                  <a:gd name="T50" fmla="*/ 83 w 170"/>
                  <a:gd name="T51" fmla="*/ 76 h 118"/>
                  <a:gd name="T52" fmla="*/ 72 w 170"/>
                  <a:gd name="T53" fmla="*/ 88 h 118"/>
                  <a:gd name="T54" fmla="*/ 70 w 170"/>
                  <a:gd name="T55" fmla="*/ 88 h 118"/>
                  <a:gd name="T56" fmla="*/ 74 w 170"/>
                  <a:gd name="T57" fmla="*/ 95 h 118"/>
                  <a:gd name="T58" fmla="*/ 86 w 170"/>
                  <a:gd name="T59" fmla="*/ 102 h 118"/>
                  <a:gd name="T60" fmla="*/ 91 w 170"/>
                  <a:gd name="T61" fmla="*/ 106 h 118"/>
                  <a:gd name="T62" fmla="*/ 94 w 170"/>
                  <a:gd name="T63" fmla="*/ 113 h 118"/>
                  <a:gd name="T64" fmla="*/ 94 w 170"/>
                  <a:gd name="T65" fmla="*/ 115 h 118"/>
                  <a:gd name="T66" fmla="*/ 91 w 170"/>
                  <a:gd name="T67" fmla="*/ 117 h 118"/>
                  <a:gd name="T68" fmla="*/ 86 w 170"/>
                  <a:gd name="T69" fmla="*/ 115 h 118"/>
                  <a:gd name="T70" fmla="*/ 77 w 170"/>
                  <a:gd name="T71" fmla="*/ 113 h 118"/>
                  <a:gd name="T72" fmla="*/ 72 w 170"/>
                  <a:gd name="T73" fmla="*/ 113 h 118"/>
                  <a:gd name="T74" fmla="*/ 67 w 170"/>
                  <a:gd name="T75" fmla="*/ 111 h 118"/>
                  <a:gd name="T76" fmla="*/ 67 w 170"/>
                  <a:gd name="T77" fmla="*/ 106 h 118"/>
                  <a:gd name="T78" fmla="*/ 67 w 170"/>
                  <a:gd name="T79" fmla="*/ 104 h 118"/>
                  <a:gd name="T80" fmla="*/ 58 w 170"/>
                  <a:gd name="T81" fmla="*/ 99 h 118"/>
                  <a:gd name="T82" fmla="*/ 42 w 170"/>
                  <a:gd name="T83" fmla="*/ 111 h 118"/>
                  <a:gd name="T84" fmla="*/ 27 w 170"/>
                  <a:gd name="T85" fmla="*/ 102 h 118"/>
                  <a:gd name="T86" fmla="*/ 11 w 170"/>
                  <a:gd name="T87" fmla="*/ 92 h 118"/>
                  <a:gd name="T88" fmla="*/ 0 w 170"/>
                  <a:gd name="T89" fmla="*/ 86 h 11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118"/>
                  <a:gd name="T137" fmla="*/ 170 w 170"/>
                  <a:gd name="T138" fmla="*/ 118 h 11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118">
                    <a:moveTo>
                      <a:pt x="0" y="86"/>
                    </a:moveTo>
                    <a:lnTo>
                      <a:pt x="18" y="72"/>
                    </a:lnTo>
                    <a:lnTo>
                      <a:pt x="16" y="69"/>
                    </a:lnTo>
                    <a:lnTo>
                      <a:pt x="13" y="65"/>
                    </a:lnTo>
                    <a:lnTo>
                      <a:pt x="13" y="60"/>
                    </a:lnTo>
                    <a:lnTo>
                      <a:pt x="16" y="60"/>
                    </a:lnTo>
                    <a:lnTo>
                      <a:pt x="20" y="60"/>
                    </a:lnTo>
                    <a:lnTo>
                      <a:pt x="27" y="63"/>
                    </a:lnTo>
                    <a:lnTo>
                      <a:pt x="29" y="65"/>
                    </a:lnTo>
                    <a:lnTo>
                      <a:pt x="33" y="65"/>
                    </a:lnTo>
                    <a:lnTo>
                      <a:pt x="88" y="36"/>
                    </a:lnTo>
                    <a:lnTo>
                      <a:pt x="126" y="16"/>
                    </a:lnTo>
                    <a:lnTo>
                      <a:pt x="149" y="4"/>
                    </a:lnTo>
                    <a:lnTo>
                      <a:pt x="155" y="0"/>
                    </a:lnTo>
                    <a:lnTo>
                      <a:pt x="157" y="0"/>
                    </a:lnTo>
                    <a:lnTo>
                      <a:pt x="164" y="4"/>
                    </a:lnTo>
                    <a:lnTo>
                      <a:pt x="169" y="6"/>
                    </a:lnTo>
                    <a:lnTo>
                      <a:pt x="169" y="9"/>
                    </a:lnTo>
                    <a:lnTo>
                      <a:pt x="166" y="11"/>
                    </a:lnTo>
                    <a:lnTo>
                      <a:pt x="164" y="11"/>
                    </a:lnTo>
                    <a:lnTo>
                      <a:pt x="162" y="11"/>
                    </a:lnTo>
                    <a:lnTo>
                      <a:pt x="155" y="18"/>
                    </a:lnTo>
                    <a:lnTo>
                      <a:pt x="140" y="29"/>
                    </a:lnTo>
                    <a:lnTo>
                      <a:pt x="119" y="48"/>
                    </a:lnTo>
                    <a:lnTo>
                      <a:pt x="101" y="60"/>
                    </a:lnTo>
                    <a:lnTo>
                      <a:pt x="83" y="76"/>
                    </a:lnTo>
                    <a:lnTo>
                      <a:pt x="72" y="88"/>
                    </a:lnTo>
                    <a:lnTo>
                      <a:pt x="70" y="88"/>
                    </a:lnTo>
                    <a:lnTo>
                      <a:pt x="74" y="95"/>
                    </a:lnTo>
                    <a:lnTo>
                      <a:pt x="86" y="102"/>
                    </a:lnTo>
                    <a:lnTo>
                      <a:pt x="91" y="106"/>
                    </a:lnTo>
                    <a:lnTo>
                      <a:pt x="94" y="113"/>
                    </a:lnTo>
                    <a:lnTo>
                      <a:pt x="94" y="115"/>
                    </a:lnTo>
                    <a:lnTo>
                      <a:pt x="91" y="117"/>
                    </a:lnTo>
                    <a:lnTo>
                      <a:pt x="86" y="115"/>
                    </a:lnTo>
                    <a:lnTo>
                      <a:pt x="77" y="113"/>
                    </a:lnTo>
                    <a:lnTo>
                      <a:pt x="72" y="113"/>
                    </a:lnTo>
                    <a:lnTo>
                      <a:pt x="67" y="111"/>
                    </a:lnTo>
                    <a:lnTo>
                      <a:pt x="67" y="106"/>
                    </a:lnTo>
                    <a:lnTo>
                      <a:pt x="67" y="104"/>
                    </a:lnTo>
                    <a:lnTo>
                      <a:pt x="58" y="99"/>
                    </a:lnTo>
                    <a:lnTo>
                      <a:pt x="42" y="111"/>
                    </a:lnTo>
                    <a:lnTo>
                      <a:pt x="27" y="102"/>
                    </a:lnTo>
                    <a:lnTo>
                      <a:pt x="11" y="92"/>
                    </a:lnTo>
                    <a:lnTo>
                      <a:pt x="0" y="86"/>
                    </a:lnTo>
                  </a:path>
                </a:pathLst>
              </a:custGeom>
              <a:solidFill>
                <a:srgbClr val="BFBFBF"/>
              </a:solidFill>
              <a:ln w="9525" cap="rnd">
                <a:noFill/>
                <a:round/>
                <a:headEnd/>
                <a:tailEnd/>
              </a:ln>
            </p:spPr>
            <p:txBody>
              <a:bodyPr/>
              <a:lstStyle/>
              <a:p>
                <a:endParaRPr lang="zh-CN" altLang="zh-CN"/>
              </a:p>
            </p:txBody>
          </p:sp>
          <p:sp>
            <p:nvSpPr>
              <p:cNvPr id="59050" name="Freeform 2228"/>
              <p:cNvSpPr>
                <a:spLocks/>
              </p:cNvSpPr>
              <p:nvPr/>
            </p:nvSpPr>
            <p:spPr bwMode="auto">
              <a:xfrm>
                <a:off x="810" y="2229"/>
                <a:ext cx="186" cy="105"/>
              </a:xfrm>
              <a:custGeom>
                <a:avLst/>
                <a:gdLst>
                  <a:gd name="T0" fmla="*/ 144 w 186"/>
                  <a:gd name="T1" fmla="*/ 0 h 105"/>
                  <a:gd name="T2" fmla="*/ 114 w 186"/>
                  <a:gd name="T3" fmla="*/ 19 h 105"/>
                  <a:gd name="T4" fmla="*/ 112 w 186"/>
                  <a:gd name="T5" fmla="*/ 16 h 105"/>
                  <a:gd name="T6" fmla="*/ 108 w 186"/>
                  <a:gd name="T7" fmla="*/ 14 h 105"/>
                  <a:gd name="T8" fmla="*/ 105 w 186"/>
                  <a:gd name="T9" fmla="*/ 14 h 105"/>
                  <a:gd name="T10" fmla="*/ 101 w 186"/>
                  <a:gd name="T11" fmla="*/ 12 h 105"/>
                  <a:gd name="T12" fmla="*/ 96 w 186"/>
                  <a:gd name="T13" fmla="*/ 12 h 105"/>
                  <a:gd name="T14" fmla="*/ 98 w 186"/>
                  <a:gd name="T15" fmla="*/ 21 h 105"/>
                  <a:gd name="T16" fmla="*/ 103 w 186"/>
                  <a:gd name="T17" fmla="*/ 26 h 105"/>
                  <a:gd name="T18" fmla="*/ 72 w 186"/>
                  <a:gd name="T19" fmla="*/ 46 h 105"/>
                  <a:gd name="T20" fmla="*/ 42 w 186"/>
                  <a:gd name="T21" fmla="*/ 65 h 105"/>
                  <a:gd name="T22" fmla="*/ 16 w 186"/>
                  <a:gd name="T23" fmla="*/ 83 h 105"/>
                  <a:gd name="T24" fmla="*/ 2 w 186"/>
                  <a:gd name="T25" fmla="*/ 92 h 105"/>
                  <a:gd name="T26" fmla="*/ 0 w 186"/>
                  <a:gd name="T27" fmla="*/ 94 h 105"/>
                  <a:gd name="T28" fmla="*/ 0 w 186"/>
                  <a:gd name="T29" fmla="*/ 99 h 105"/>
                  <a:gd name="T30" fmla="*/ 2 w 186"/>
                  <a:gd name="T31" fmla="*/ 104 h 105"/>
                  <a:gd name="T32" fmla="*/ 6 w 186"/>
                  <a:gd name="T33" fmla="*/ 104 h 105"/>
                  <a:gd name="T34" fmla="*/ 11 w 186"/>
                  <a:gd name="T35" fmla="*/ 104 h 105"/>
                  <a:gd name="T36" fmla="*/ 25 w 186"/>
                  <a:gd name="T37" fmla="*/ 97 h 105"/>
                  <a:gd name="T38" fmla="*/ 44 w 186"/>
                  <a:gd name="T39" fmla="*/ 88 h 105"/>
                  <a:gd name="T40" fmla="*/ 70 w 186"/>
                  <a:gd name="T41" fmla="*/ 76 h 105"/>
                  <a:gd name="T42" fmla="*/ 91 w 186"/>
                  <a:gd name="T43" fmla="*/ 67 h 105"/>
                  <a:gd name="T44" fmla="*/ 112 w 186"/>
                  <a:gd name="T45" fmla="*/ 59 h 105"/>
                  <a:gd name="T46" fmla="*/ 133 w 186"/>
                  <a:gd name="T47" fmla="*/ 50 h 105"/>
                  <a:gd name="T48" fmla="*/ 137 w 186"/>
                  <a:gd name="T49" fmla="*/ 48 h 105"/>
                  <a:gd name="T50" fmla="*/ 147 w 186"/>
                  <a:gd name="T51" fmla="*/ 55 h 105"/>
                  <a:gd name="T52" fmla="*/ 150 w 186"/>
                  <a:gd name="T53" fmla="*/ 57 h 105"/>
                  <a:gd name="T54" fmla="*/ 152 w 186"/>
                  <a:gd name="T55" fmla="*/ 62 h 105"/>
                  <a:gd name="T56" fmla="*/ 157 w 186"/>
                  <a:gd name="T57" fmla="*/ 64 h 105"/>
                  <a:gd name="T58" fmla="*/ 159 w 186"/>
                  <a:gd name="T59" fmla="*/ 64 h 105"/>
                  <a:gd name="T60" fmla="*/ 164 w 186"/>
                  <a:gd name="T61" fmla="*/ 64 h 105"/>
                  <a:gd name="T62" fmla="*/ 168 w 186"/>
                  <a:gd name="T63" fmla="*/ 65 h 105"/>
                  <a:gd name="T64" fmla="*/ 171 w 186"/>
                  <a:gd name="T65" fmla="*/ 67 h 105"/>
                  <a:gd name="T66" fmla="*/ 175 w 186"/>
                  <a:gd name="T67" fmla="*/ 67 h 105"/>
                  <a:gd name="T68" fmla="*/ 178 w 186"/>
                  <a:gd name="T69" fmla="*/ 64 h 105"/>
                  <a:gd name="T70" fmla="*/ 175 w 186"/>
                  <a:gd name="T71" fmla="*/ 59 h 105"/>
                  <a:gd name="T72" fmla="*/ 173 w 186"/>
                  <a:gd name="T73" fmla="*/ 55 h 105"/>
                  <a:gd name="T74" fmla="*/ 166 w 186"/>
                  <a:gd name="T75" fmla="*/ 50 h 105"/>
                  <a:gd name="T76" fmla="*/ 162 w 186"/>
                  <a:gd name="T77" fmla="*/ 46 h 105"/>
                  <a:gd name="T78" fmla="*/ 157 w 186"/>
                  <a:gd name="T79" fmla="*/ 44 h 105"/>
                  <a:gd name="T80" fmla="*/ 155 w 186"/>
                  <a:gd name="T81" fmla="*/ 41 h 105"/>
                  <a:gd name="T82" fmla="*/ 168 w 186"/>
                  <a:gd name="T83" fmla="*/ 35 h 105"/>
                  <a:gd name="T84" fmla="*/ 180 w 186"/>
                  <a:gd name="T85" fmla="*/ 30 h 105"/>
                  <a:gd name="T86" fmla="*/ 185 w 186"/>
                  <a:gd name="T87" fmla="*/ 28 h 105"/>
                  <a:gd name="T88" fmla="*/ 185 w 186"/>
                  <a:gd name="T89" fmla="*/ 26 h 105"/>
                  <a:gd name="T90" fmla="*/ 180 w 186"/>
                  <a:gd name="T91" fmla="*/ 19 h 105"/>
                  <a:gd name="T92" fmla="*/ 173 w 186"/>
                  <a:gd name="T93" fmla="*/ 14 h 105"/>
                  <a:gd name="T94" fmla="*/ 166 w 186"/>
                  <a:gd name="T95" fmla="*/ 9 h 105"/>
                  <a:gd name="T96" fmla="*/ 162 w 186"/>
                  <a:gd name="T97" fmla="*/ 9 h 105"/>
                  <a:gd name="T98" fmla="*/ 155 w 186"/>
                  <a:gd name="T99" fmla="*/ 4 h 105"/>
                  <a:gd name="T100" fmla="*/ 148 w 186"/>
                  <a:gd name="T101" fmla="*/ 0 h 105"/>
                  <a:gd name="T102" fmla="*/ 144 w 186"/>
                  <a:gd name="T103" fmla="*/ 0 h 10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6"/>
                  <a:gd name="T157" fmla="*/ 0 h 105"/>
                  <a:gd name="T158" fmla="*/ 186 w 186"/>
                  <a:gd name="T159" fmla="*/ 105 h 10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6" h="105">
                    <a:moveTo>
                      <a:pt x="144" y="0"/>
                    </a:moveTo>
                    <a:lnTo>
                      <a:pt x="114" y="19"/>
                    </a:lnTo>
                    <a:lnTo>
                      <a:pt x="112" y="16"/>
                    </a:lnTo>
                    <a:lnTo>
                      <a:pt x="108" y="14"/>
                    </a:lnTo>
                    <a:lnTo>
                      <a:pt x="105" y="14"/>
                    </a:lnTo>
                    <a:lnTo>
                      <a:pt x="101" y="12"/>
                    </a:lnTo>
                    <a:lnTo>
                      <a:pt x="96" y="12"/>
                    </a:lnTo>
                    <a:lnTo>
                      <a:pt x="98" y="21"/>
                    </a:lnTo>
                    <a:lnTo>
                      <a:pt x="103" y="26"/>
                    </a:lnTo>
                    <a:lnTo>
                      <a:pt x="72" y="46"/>
                    </a:lnTo>
                    <a:lnTo>
                      <a:pt x="42" y="65"/>
                    </a:lnTo>
                    <a:lnTo>
                      <a:pt x="16" y="83"/>
                    </a:lnTo>
                    <a:lnTo>
                      <a:pt x="2" y="92"/>
                    </a:lnTo>
                    <a:lnTo>
                      <a:pt x="0" y="94"/>
                    </a:lnTo>
                    <a:lnTo>
                      <a:pt x="0" y="99"/>
                    </a:lnTo>
                    <a:lnTo>
                      <a:pt x="2" y="104"/>
                    </a:lnTo>
                    <a:lnTo>
                      <a:pt x="6" y="104"/>
                    </a:lnTo>
                    <a:lnTo>
                      <a:pt x="11" y="104"/>
                    </a:lnTo>
                    <a:lnTo>
                      <a:pt x="25" y="97"/>
                    </a:lnTo>
                    <a:lnTo>
                      <a:pt x="44" y="88"/>
                    </a:lnTo>
                    <a:lnTo>
                      <a:pt x="70" y="76"/>
                    </a:lnTo>
                    <a:lnTo>
                      <a:pt x="91" y="67"/>
                    </a:lnTo>
                    <a:lnTo>
                      <a:pt x="112" y="59"/>
                    </a:lnTo>
                    <a:lnTo>
                      <a:pt x="133" y="50"/>
                    </a:lnTo>
                    <a:lnTo>
                      <a:pt x="137" y="48"/>
                    </a:lnTo>
                    <a:lnTo>
                      <a:pt x="147" y="55"/>
                    </a:lnTo>
                    <a:lnTo>
                      <a:pt x="150" y="57"/>
                    </a:lnTo>
                    <a:lnTo>
                      <a:pt x="152" y="62"/>
                    </a:lnTo>
                    <a:lnTo>
                      <a:pt x="157" y="64"/>
                    </a:lnTo>
                    <a:lnTo>
                      <a:pt x="159" y="64"/>
                    </a:lnTo>
                    <a:lnTo>
                      <a:pt x="164" y="64"/>
                    </a:lnTo>
                    <a:lnTo>
                      <a:pt x="168" y="65"/>
                    </a:lnTo>
                    <a:lnTo>
                      <a:pt x="171" y="67"/>
                    </a:lnTo>
                    <a:lnTo>
                      <a:pt x="175" y="67"/>
                    </a:lnTo>
                    <a:lnTo>
                      <a:pt x="178" y="64"/>
                    </a:lnTo>
                    <a:lnTo>
                      <a:pt x="175" y="59"/>
                    </a:lnTo>
                    <a:lnTo>
                      <a:pt x="173" y="55"/>
                    </a:lnTo>
                    <a:lnTo>
                      <a:pt x="166" y="50"/>
                    </a:lnTo>
                    <a:lnTo>
                      <a:pt x="162" y="46"/>
                    </a:lnTo>
                    <a:lnTo>
                      <a:pt x="157" y="44"/>
                    </a:lnTo>
                    <a:lnTo>
                      <a:pt x="155" y="41"/>
                    </a:lnTo>
                    <a:lnTo>
                      <a:pt x="168" y="35"/>
                    </a:lnTo>
                    <a:lnTo>
                      <a:pt x="180" y="30"/>
                    </a:lnTo>
                    <a:lnTo>
                      <a:pt x="185" y="28"/>
                    </a:lnTo>
                    <a:lnTo>
                      <a:pt x="185" y="26"/>
                    </a:lnTo>
                    <a:lnTo>
                      <a:pt x="180" y="19"/>
                    </a:lnTo>
                    <a:lnTo>
                      <a:pt x="173" y="14"/>
                    </a:lnTo>
                    <a:lnTo>
                      <a:pt x="166" y="9"/>
                    </a:lnTo>
                    <a:lnTo>
                      <a:pt x="162" y="9"/>
                    </a:lnTo>
                    <a:lnTo>
                      <a:pt x="155" y="4"/>
                    </a:lnTo>
                    <a:lnTo>
                      <a:pt x="148" y="0"/>
                    </a:lnTo>
                    <a:lnTo>
                      <a:pt x="144" y="0"/>
                    </a:lnTo>
                  </a:path>
                </a:pathLst>
              </a:custGeom>
              <a:solidFill>
                <a:srgbClr val="BFBFBF"/>
              </a:solidFill>
              <a:ln w="9525" cap="rnd">
                <a:noFill/>
                <a:round/>
                <a:headEnd/>
                <a:tailEnd/>
              </a:ln>
            </p:spPr>
            <p:txBody>
              <a:bodyPr/>
              <a:lstStyle/>
              <a:p>
                <a:endParaRPr lang="zh-CN" altLang="zh-CN"/>
              </a:p>
            </p:txBody>
          </p:sp>
          <p:sp>
            <p:nvSpPr>
              <p:cNvPr id="59051" name="Freeform 2229"/>
              <p:cNvSpPr>
                <a:spLocks/>
              </p:cNvSpPr>
              <p:nvPr/>
            </p:nvSpPr>
            <p:spPr bwMode="auto">
              <a:xfrm>
                <a:off x="1004" y="2229"/>
                <a:ext cx="97" cy="82"/>
              </a:xfrm>
              <a:custGeom>
                <a:avLst/>
                <a:gdLst>
                  <a:gd name="T0" fmla="*/ 0 w 97"/>
                  <a:gd name="T1" fmla="*/ 26 h 82"/>
                  <a:gd name="T2" fmla="*/ 9 w 97"/>
                  <a:gd name="T3" fmla="*/ 33 h 82"/>
                  <a:gd name="T4" fmla="*/ 13 w 97"/>
                  <a:gd name="T5" fmla="*/ 40 h 82"/>
                  <a:gd name="T6" fmla="*/ 17 w 97"/>
                  <a:gd name="T7" fmla="*/ 42 h 82"/>
                  <a:gd name="T8" fmla="*/ 21 w 97"/>
                  <a:gd name="T9" fmla="*/ 42 h 82"/>
                  <a:gd name="T10" fmla="*/ 26 w 97"/>
                  <a:gd name="T11" fmla="*/ 42 h 82"/>
                  <a:gd name="T12" fmla="*/ 30 w 97"/>
                  <a:gd name="T13" fmla="*/ 47 h 82"/>
                  <a:gd name="T14" fmla="*/ 42 w 97"/>
                  <a:gd name="T15" fmla="*/ 54 h 82"/>
                  <a:gd name="T16" fmla="*/ 49 w 97"/>
                  <a:gd name="T17" fmla="*/ 59 h 82"/>
                  <a:gd name="T18" fmla="*/ 56 w 97"/>
                  <a:gd name="T19" fmla="*/ 63 h 82"/>
                  <a:gd name="T20" fmla="*/ 62 w 97"/>
                  <a:gd name="T21" fmla="*/ 67 h 82"/>
                  <a:gd name="T22" fmla="*/ 74 w 97"/>
                  <a:gd name="T23" fmla="*/ 71 h 82"/>
                  <a:gd name="T24" fmla="*/ 82 w 97"/>
                  <a:gd name="T25" fmla="*/ 76 h 82"/>
                  <a:gd name="T26" fmla="*/ 89 w 97"/>
                  <a:gd name="T27" fmla="*/ 78 h 82"/>
                  <a:gd name="T28" fmla="*/ 93 w 97"/>
                  <a:gd name="T29" fmla="*/ 81 h 82"/>
                  <a:gd name="T30" fmla="*/ 96 w 97"/>
                  <a:gd name="T31" fmla="*/ 81 h 82"/>
                  <a:gd name="T32" fmla="*/ 96 w 97"/>
                  <a:gd name="T33" fmla="*/ 76 h 82"/>
                  <a:gd name="T34" fmla="*/ 93 w 97"/>
                  <a:gd name="T35" fmla="*/ 74 h 82"/>
                  <a:gd name="T36" fmla="*/ 89 w 97"/>
                  <a:gd name="T37" fmla="*/ 69 h 82"/>
                  <a:gd name="T38" fmla="*/ 82 w 97"/>
                  <a:gd name="T39" fmla="*/ 61 h 82"/>
                  <a:gd name="T40" fmla="*/ 75 w 97"/>
                  <a:gd name="T41" fmla="*/ 59 h 82"/>
                  <a:gd name="T42" fmla="*/ 74 w 97"/>
                  <a:gd name="T43" fmla="*/ 54 h 82"/>
                  <a:gd name="T44" fmla="*/ 67 w 97"/>
                  <a:gd name="T45" fmla="*/ 47 h 82"/>
                  <a:gd name="T46" fmla="*/ 62 w 97"/>
                  <a:gd name="T47" fmla="*/ 47 h 82"/>
                  <a:gd name="T48" fmla="*/ 58 w 97"/>
                  <a:gd name="T49" fmla="*/ 35 h 82"/>
                  <a:gd name="T50" fmla="*/ 56 w 97"/>
                  <a:gd name="T51" fmla="*/ 33 h 82"/>
                  <a:gd name="T52" fmla="*/ 44 w 97"/>
                  <a:gd name="T53" fmla="*/ 26 h 82"/>
                  <a:gd name="T54" fmla="*/ 44 w 97"/>
                  <a:gd name="T55" fmla="*/ 24 h 82"/>
                  <a:gd name="T56" fmla="*/ 44 w 97"/>
                  <a:gd name="T57" fmla="*/ 19 h 82"/>
                  <a:gd name="T58" fmla="*/ 40 w 97"/>
                  <a:gd name="T59" fmla="*/ 17 h 82"/>
                  <a:gd name="T60" fmla="*/ 33 w 97"/>
                  <a:gd name="T61" fmla="*/ 10 h 82"/>
                  <a:gd name="T62" fmla="*/ 28 w 97"/>
                  <a:gd name="T63" fmla="*/ 8 h 82"/>
                  <a:gd name="T64" fmla="*/ 24 w 97"/>
                  <a:gd name="T65" fmla="*/ 6 h 82"/>
                  <a:gd name="T66" fmla="*/ 13 w 97"/>
                  <a:gd name="T67" fmla="*/ 0 h 82"/>
                  <a:gd name="T68" fmla="*/ 0 w 97"/>
                  <a:gd name="T69" fmla="*/ 26 h 8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7"/>
                  <a:gd name="T106" fmla="*/ 0 h 82"/>
                  <a:gd name="T107" fmla="*/ 97 w 97"/>
                  <a:gd name="T108" fmla="*/ 82 h 8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7" h="82">
                    <a:moveTo>
                      <a:pt x="0" y="26"/>
                    </a:moveTo>
                    <a:lnTo>
                      <a:pt x="9" y="33"/>
                    </a:lnTo>
                    <a:lnTo>
                      <a:pt x="13" y="40"/>
                    </a:lnTo>
                    <a:lnTo>
                      <a:pt x="17" y="42"/>
                    </a:lnTo>
                    <a:lnTo>
                      <a:pt x="21" y="42"/>
                    </a:lnTo>
                    <a:lnTo>
                      <a:pt x="26" y="42"/>
                    </a:lnTo>
                    <a:lnTo>
                      <a:pt x="30" y="47"/>
                    </a:lnTo>
                    <a:lnTo>
                      <a:pt x="42" y="54"/>
                    </a:lnTo>
                    <a:lnTo>
                      <a:pt x="49" y="59"/>
                    </a:lnTo>
                    <a:lnTo>
                      <a:pt x="56" y="63"/>
                    </a:lnTo>
                    <a:lnTo>
                      <a:pt x="62" y="67"/>
                    </a:lnTo>
                    <a:lnTo>
                      <a:pt x="74" y="71"/>
                    </a:lnTo>
                    <a:lnTo>
                      <a:pt x="82" y="76"/>
                    </a:lnTo>
                    <a:lnTo>
                      <a:pt x="89" y="78"/>
                    </a:lnTo>
                    <a:lnTo>
                      <a:pt x="93" y="81"/>
                    </a:lnTo>
                    <a:lnTo>
                      <a:pt x="96" y="81"/>
                    </a:lnTo>
                    <a:lnTo>
                      <a:pt x="96" y="76"/>
                    </a:lnTo>
                    <a:lnTo>
                      <a:pt x="93" y="74"/>
                    </a:lnTo>
                    <a:lnTo>
                      <a:pt x="89" y="69"/>
                    </a:lnTo>
                    <a:lnTo>
                      <a:pt x="82" y="61"/>
                    </a:lnTo>
                    <a:lnTo>
                      <a:pt x="75" y="59"/>
                    </a:lnTo>
                    <a:lnTo>
                      <a:pt x="74" y="54"/>
                    </a:lnTo>
                    <a:lnTo>
                      <a:pt x="67" y="47"/>
                    </a:lnTo>
                    <a:lnTo>
                      <a:pt x="62" y="47"/>
                    </a:lnTo>
                    <a:lnTo>
                      <a:pt x="58" y="35"/>
                    </a:lnTo>
                    <a:lnTo>
                      <a:pt x="56" y="33"/>
                    </a:lnTo>
                    <a:lnTo>
                      <a:pt x="44" y="26"/>
                    </a:lnTo>
                    <a:lnTo>
                      <a:pt x="44" y="24"/>
                    </a:lnTo>
                    <a:lnTo>
                      <a:pt x="44" y="19"/>
                    </a:lnTo>
                    <a:lnTo>
                      <a:pt x="40" y="17"/>
                    </a:lnTo>
                    <a:lnTo>
                      <a:pt x="33" y="10"/>
                    </a:lnTo>
                    <a:lnTo>
                      <a:pt x="28" y="8"/>
                    </a:lnTo>
                    <a:lnTo>
                      <a:pt x="24" y="6"/>
                    </a:lnTo>
                    <a:lnTo>
                      <a:pt x="13" y="0"/>
                    </a:lnTo>
                    <a:lnTo>
                      <a:pt x="0" y="26"/>
                    </a:lnTo>
                  </a:path>
                </a:pathLst>
              </a:custGeom>
              <a:solidFill>
                <a:srgbClr val="BFBFBF"/>
              </a:solidFill>
              <a:ln w="9525" cap="rnd">
                <a:noFill/>
                <a:round/>
                <a:headEnd/>
                <a:tailEnd/>
              </a:ln>
            </p:spPr>
            <p:txBody>
              <a:bodyPr/>
              <a:lstStyle/>
              <a:p>
                <a:endParaRPr lang="zh-CN" altLang="zh-CN"/>
              </a:p>
            </p:txBody>
          </p:sp>
          <p:sp>
            <p:nvSpPr>
              <p:cNvPr id="59052" name="Freeform 2230"/>
              <p:cNvSpPr>
                <a:spLocks/>
              </p:cNvSpPr>
              <p:nvPr/>
            </p:nvSpPr>
            <p:spPr bwMode="auto">
              <a:xfrm>
                <a:off x="947" y="2197"/>
                <a:ext cx="66" cy="59"/>
              </a:xfrm>
              <a:custGeom>
                <a:avLst/>
                <a:gdLst>
                  <a:gd name="T0" fmla="*/ 10 w 66"/>
                  <a:gd name="T1" fmla="*/ 0 h 59"/>
                  <a:gd name="T2" fmla="*/ 21 w 66"/>
                  <a:gd name="T3" fmla="*/ 6 h 59"/>
                  <a:gd name="T4" fmla="*/ 33 w 66"/>
                  <a:gd name="T5" fmla="*/ 13 h 59"/>
                  <a:gd name="T6" fmla="*/ 35 w 66"/>
                  <a:gd name="T7" fmla="*/ 15 h 59"/>
                  <a:gd name="T8" fmla="*/ 49 w 66"/>
                  <a:gd name="T9" fmla="*/ 22 h 59"/>
                  <a:gd name="T10" fmla="*/ 55 w 66"/>
                  <a:gd name="T11" fmla="*/ 27 h 59"/>
                  <a:gd name="T12" fmla="*/ 62 w 66"/>
                  <a:gd name="T13" fmla="*/ 29 h 59"/>
                  <a:gd name="T14" fmla="*/ 65 w 66"/>
                  <a:gd name="T15" fmla="*/ 31 h 59"/>
                  <a:gd name="T16" fmla="*/ 51 w 66"/>
                  <a:gd name="T17" fmla="*/ 58 h 59"/>
                  <a:gd name="T18" fmla="*/ 49 w 66"/>
                  <a:gd name="T19" fmla="*/ 55 h 59"/>
                  <a:gd name="T20" fmla="*/ 49 w 66"/>
                  <a:gd name="T21" fmla="*/ 53 h 59"/>
                  <a:gd name="T22" fmla="*/ 44 w 66"/>
                  <a:gd name="T23" fmla="*/ 46 h 59"/>
                  <a:gd name="T24" fmla="*/ 37 w 66"/>
                  <a:gd name="T25" fmla="*/ 42 h 59"/>
                  <a:gd name="T26" fmla="*/ 26 w 66"/>
                  <a:gd name="T27" fmla="*/ 36 h 59"/>
                  <a:gd name="T28" fmla="*/ 19 w 66"/>
                  <a:gd name="T29" fmla="*/ 31 h 59"/>
                  <a:gd name="T30" fmla="*/ 14 w 66"/>
                  <a:gd name="T31" fmla="*/ 29 h 59"/>
                  <a:gd name="T32" fmla="*/ 9 w 66"/>
                  <a:gd name="T33" fmla="*/ 29 h 59"/>
                  <a:gd name="T34" fmla="*/ 0 w 66"/>
                  <a:gd name="T35" fmla="*/ 20 h 59"/>
                  <a:gd name="T36" fmla="*/ 0 w 66"/>
                  <a:gd name="T37" fmla="*/ 13 h 59"/>
                  <a:gd name="T38" fmla="*/ 2 w 66"/>
                  <a:gd name="T39" fmla="*/ 6 h 59"/>
                  <a:gd name="T40" fmla="*/ 4 w 66"/>
                  <a:gd name="T41" fmla="*/ 4 h 59"/>
                  <a:gd name="T42" fmla="*/ 6 w 66"/>
                  <a:gd name="T43" fmla="*/ 2 h 59"/>
                  <a:gd name="T44" fmla="*/ 10 w 66"/>
                  <a:gd name="T45" fmla="*/ 0 h 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6"/>
                  <a:gd name="T70" fmla="*/ 0 h 59"/>
                  <a:gd name="T71" fmla="*/ 66 w 66"/>
                  <a:gd name="T72" fmla="*/ 59 h 5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6" h="59">
                    <a:moveTo>
                      <a:pt x="10" y="0"/>
                    </a:moveTo>
                    <a:lnTo>
                      <a:pt x="21" y="6"/>
                    </a:lnTo>
                    <a:lnTo>
                      <a:pt x="33" y="13"/>
                    </a:lnTo>
                    <a:lnTo>
                      <a:pt x="35" y="15"/>
                    </a:lnTo>
                    <a:lnTo>
                      <a:pt x="49" y="22"/>
                    </a:lnTo>
                    <a:lnTo>
                      <a:pt x="55" y="27"/>
                    </a:lnTo>
                    <a:lnTo>
                      <a:pt x="62" y="29"/>
                    </a:lnTo>
                    <a:lnTo>
                      <a:pt x="65" y="31"/>
                    </a:lnTo>
                    <a:lnTo>
                      <a:pt x="51" y="58"/>
                    </a:lnTo>
                    <a:lnTo>
                      <a:pt x="49" y="55"/>
                    </a:lnTo>
                    <a:lnTo>
                      <a:pt x="49" y="53"/>
                    </a:lnTo>
                    <a:lnTo>
                      <a:pt x="44" y="46"/>
                    </a:lnTo>
                    <a:lnTo>
                      <a:pt x="37" y="42"/>
                    </a:lnTo>
                    <a:lnTo>
                      <a:pt x="26" y="36"/>
                    </a:lnTo>
                    <a:lnTo>
                      <a:pt x="19" y="31"/>
                    </a:lnTo>
                    <a:lnTo>
                      <a:pt x="14" y="29"/>
                    </a:lnTo>
                    <a:lnTo>
                      <a:pt x="9" y="29"/>
                    </a:lnTo>
                    <a:lnTo>
                      <a:pt x="0" y="20"/>
                    </a:lnTo>
                    <a:lnTo>
                      <a:pt x="0" y="13"/>
                    </a:lnTo>
                    <a:lnTo>
                      <a:pt x="2" y="6"/>
                    </a:lnTo>
                    <a:lnTo>
                      <a:pt x="4" y="4"/>
                    </a:lnTo>
                    <a:lnTo>
                      <a:pt x="6" y="2"/>
                    </a:lnTo>
                    <a:lnTo>
                      <a:pt x="10" y="0"/>
                    </a:lnTo>
                  </a:path>
                </a:pathLst>
              </a:custGeom>
              <a:solidFill>
                <a:srgbClr val="BFBFBF"/>
              </a:solidFill>
              <a:ln w="9525" cap="rnd">
                <a:noFill/>
                <a:round/>
                <a:headEnd/>
                <a:tailEnd/>
              </a:ln>
            </p:spPr>
            <p:txBody>
              <a:bodyPr/>
              <a:lstStyle/>
              <a:p>
                <a:endParaRPr lang="zh-CN" altLang="zh-CN"/>
              </a:p>
            </p:txBody>
          </p:sp>
          <p:sp>
            <p:nvSpPr>
              <p:cNvPr id="59053" name="Freeform 2231"/>
              <p:cNvSpPr>
                <a:spLocks/>
              </p:cNvSpPr>
              <p:nvPr/>
            </p:nvSpPr>
            <p:spPr bwMode="auto">
              <a:xfrm>
                <a:off x="862" y="2112"/>
                <a:ext cx="97" cy="116"/>
              </a:xfrm>
              <a:custGeom>
                <a:avLst/>
                <a:gdLst>
                  <a:gd name="T0" fmla="*/ 88 w 97"/>
                  <a:gd name="T1" fmla="*/ 26 h 116"/>
                  <a:gd name="T2" fmla="*/ 58 w 97"/>
                  <a:gd name="T3" fmla="*/ 40 h 116"/>
                  <a:gd name="T4" fmla="*/ 49 w 97"/>
                  <a:gd name="T5" fmla="*/ 8 h 116"/>
                  <a:gd name="T6" fmla="*/ 40 w 97"/>
                  <a:gd name="T7" fmla="*/ 2 h 116"/>
                  <a:gd name="T8" fmla="*/ 37 w 97"/>
                  <a:gd name="T9" fmla="*/ 0 h 116"/>
                  <a:gd name="T10" fmla="*/ 37 w 97"/>
                  <a:gd name="T11" fmla="*/ 2 h 116"/>
                  <a:gd name="T12" fmla="*/ 40 w 97"/>
                  <a:gd name="T13" fmla="*/ 4 h 116"/>
                  <a:gd name="T14" fmla="*/ 37 w 97"/>
                  <a:gd name="T15" fmla="*/ 44 h 116"/>
                  <a:gd name="T16" fmla="*/ 35 w 97"/>
                  <a:gd name="T17" fmla="*/ 44 h 116"/>
                  <a:gd name="T18" fmla="*/ 34 w 97"/>
                  <a:gd name="T19" fmla="*/ 47 h 116"/>
                  <a:gd name="T20" fmla="*/ 37 w 97"/>
                  <a:gd name="T21" fmla="*/ 51 h 116"/>
                  <a:gd name="T22" fmla="*/ 0 w 97"/>
                  <a:gd name="T23" fmla="*/ 80 h 116"/>
                  <a:gd name="T24" fmla="*/ 9 w 97"/>
                  <a:gd name="T25" fmla="*/ 87 h 116"/>
                  <a:gd name="T26" fmla="*/ 46 w 97"/>
                  <a:gd name="T27" fmla="*/ 73 h 116"/>
                  <a:gd name="T28" fmla="*/ 62 w 97"/>
                  <a:gd name="T29" fmla="*/ 87 h 116"/>
                  <a:gd name="T30" fmla="*/ 78 w 97"/>
                  <a:gd name="T31" fmla="*/ 101 h 116"/>
                  <a:gd name="T32" fmla="*/ 85 w 97"/>
                  <a:gd name="T33" fmla="*/ 108 h 116"/>
                  <a:gd name="T34" fmla="*/ 96 w 97"/>
                  <a:gd name="T35" fmla="*/ 115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7"/>
                  <a:gd name="T55" fmla="*/ 0 h 116"/>
                  <a:gd name="T56" fmla="*/ 97 w 97"/>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7" h="116">
                    <a:moveTo>
                      <a:pt x="88" y="26"/>
                    </a:moveTo>
                    <a:lnTo>
                      <a:pt x="58" y="40"/>
                    </a:lnTo>
                    <a:lnTo>
                      <a:pt x="49" y="8"/>
                    </a:lnTo>
                    <a:lnTo>
                      <a:pt x="40" y="2"/>
                    </a:lnTo>
                    <a:lnTo>
                      <a:pt x="37" y="0"/>
                    </a:lnTo>
                    <a:lnTo>
                      <a:pt x="37" y="2"/>
                    </a:lnTo>
                    <a:lnTo>
                      <a:pt x="40" y="4"/>
                    </a:lnTo>
                    <a:lnTo>
                      <a:pt x="37" y="44"/>
                    </a:lnTo>
                    <a:lnTo>
                      <a:pt x="35" y="44"/>
                    </a:lnTo>
                    <a:lnTo>
                      <a:pt x="34" y="47"/>
                    </a:lnTo>
                    <a:lnTo>
                      <a:pt x="37" y="51"/>
                    </a:lnTo>
                    <a:lnTo>
                      <a:pt x="0" y="80"/>
                    </a:lnTo>
                    <a:lnTo>
                      <a:pt x="9" y="87"/>
                    </a:lnTo>
                    <a:lnTo>
                      <a:pt x="46" y="73"/>
                    </a:lnTo>
                    <a:lnTo>
                      <a:pt x="62" y="87"/>
                    </a:lnTo>
                    <a:lnTo>
                      <a:pt x="78" y="101"/>
                    </a:lnTo>
                    <a:lnTo>
                      <a:pt x="85" y="108"/>
                    </a:lnTo>
                    <a:lnTo>
                      <a:pt x="96" y="115"/>
                    </a:lnTo>
                  </a:path>
                </a:pathLst>
              </a:custGeom>
              <a:noFill/>
              <a:ln w="12700" cap="rnd">
                <a:solidFill>
                  <a:srgbClr val="000000"/>
                </a:solidFill>
                <a:round/>
                <a:headEnd type="none" w="sm" len="sm"/>
                <a:tailEnd type="none" w="sm" len="sm"/>
              </a:ln>
            </p:spPr>
            <p:txBody>
              <a:bodyPr/>
              <a:lstStyle/>
              <a:p>
                <a:endParaRPr lang="zh-CN" altLang="zh-CN"/>
              </a:p>
            </p:txBody>
          </p:sp>
          <p:sp>
            <p:nvSpPr>
              <p:cNvPr id="59054" name="Freeform 2232"/>
              <p:cNvSpPr>
                <a:spLocks/>
              </p:cNvSpPr>
              <p:nvPr/>
            </p:nvSpPr>
            <p:spPr bwMode="auto">
              <a:xfrm>
                <a:off x="934" y="2137"/>
                <a:ext cx="52" cy="75"/>
              </a:xfrm>
              <a:custGeom>
                <a:avLst/>
                <a:gdLst>
                  <a:gd name="T0" fmla="*/ 51 w 52"/>
                  <a:gd name="T1" fmla="*/ 74 h 75"/>
                  <a:gd name="T2" fmla="*/ 32 w 52"/>
                  <a:gd name="T3" fmla="*/ 64 h 75"/>
                  <a:gd name="T4" fmla="*/ 18 w 52"/>
                  <a:gd name="T5" fmla="*/ 53 h 75"/>
                  <a:gd name="T6" fmla="*/ 13 w 52"/>
                  <a:gd name="T7" fmla="*/ 51 h 75"/>
                  <a:gd name="T8" fmla="*/ 6 w 52"/>
                  <a:gd name="T9" fmla="*/ 44 h 75"/>
                  <a:gd name="T10" fmla="*/ 0 w 52"/>
                  <a:gd name="T11" fmla="*/ 40 h 75"/>
                  <a:gd name="T12" fmla="*/ 0 w 52"/>
                  <a:gd name="T13" fmla="*/ 38 h 75"/>
                  <a:gd name="T14" fmla="*/ 26 w 52"/>
                  <a:gd name="T15" fmla="*/ 9 h 75"/>
                  <a:gd name="T16" fmla="*/ 26 w 52"/>
                  <a:gd name="T17" fmla="*/ 6 h 75"/>
                  <a:gd name="T18" fmla="*/ 18 w 52"/>
                  <a:gd name="T19" fmla="*/ 0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75"/>
                  <a:gd name="T32" fmla="*/ 52 w 52"/>
                  <a:gd name="T33" fmla="*/ 75 h 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75">
                    <a:moveTo>
                      <a:pt x="51" y="74"/>
                    </a:moveTo>
                    <a:lnTo>
                      <a:pt x="32" y="64"/>
                    </a:lnTo>
                    <a:lnTo>
                      <a:pt x="18" y="53"/>
                    </a:lnTo>
                    <a:lnTo>
                      <a:pt x="13" y="51"/>
                    </a:lnTo>
                    <a:lnTo>
                      <a:pt x="6" y="44"/>
                    </a:lnTo>
                    <a:lnTo>
                      <a:pt x="0" y="40"/>
                    </a:lnTo>
                    <a:lnTo>
                      <a:pt x="0" y="38"/>
                    </a:lnTo>
                    <a:lnTo>
                      <a:pt x="26" y="9"/>
                    </a:lnTo>
                    <a:lnTo>
                      <a:pt x="26" y="6"/>
                    </a:lnTo>
                    <a:lnTo>
                      <a:pt x="18" y="0"/>
                    </a:lnTo>
                  </a:path>
                </a:pathLst>
              </a:custGeom>
              <a:noFill/>
              <a:ln w="12700" cap="rnd">
                <a:solidFill>
                  <a:srgbClr val="000000"/>
                </a:solidFill>
                <a:round/>
                <a:headEnd type="none" w="sm" len="sm"/>
                <a:tailEnd type="none" w="sm" len="sm"/>
              </a:ln>
            </p:spPr>
            <p:txBody>
              <a:bodyPr/>
              <a:lstStyle/>
              <a:p>
                <a:endParaRPr lang="zh-CN" altLang="zh-CN"/>
              </a:p>
            </p:txBody>
          </p:sp>
          <p:sp>
            <p:nvSpPr>
              <p:cNvPr id="59055" name="Freeform 2233"/>
              <p:cNvSpPr>
                <a:spLocks/>
              </p:cNvSpPr>
              <p:nvPr/>
            </p:nvSpPr>
            <p:spPr bwMode="auto">
              <a:xfrm>
                <a:off x="948" y="2196"/>
                <a:ext cx="20" cy="24"/>
              </a:xfrm>
              <a:custGeom>
                <a:avLst/>
                <a:gdLst>
                  <a:gd name="T0" fmla="*/ 19 w 20"/>
                  <a:gd name="T1" fmla="*/ 2 h 24"/>
                  <a:gd name="T2" fmla="*/ 13 w 20"/>
                  <a:gd name="T3" fmla="*/ 0 h 24"/>
                  <a:gd name="T4" fmla="*/ 11 w 20"/>
                  <a:gd name="T5" fmla="*/ 2 h 24"/>
                  <a:gd name="T6" fmla="*/ 7 w 20"/>
                  <a:gd name="T7" fmla="*/ 4 h 24"/>
                  <a:gd name="T8" fmla="*/ 5 w 20"/>
                  <a:gd name="T9" fmla="*/ 6 h 24"/>
                  <a:gd name="T10" fmla="*/ 2 w 20"/>
                  <a:gd name="T11" fmla="*/ 11 h 24"/>
                  <a:gd name="T12" fmla="*/ 0 w 20"/>
                  <a:gd name="T13" fmla="*/ 13 h 24"/>
                  <a:gd name="T14" fmla="*/ 0 w 20"/>
                  <a:gd name="T15" fmla="*/ 16 h 24"/>
                  <a:gd name="T16" fmla="*/ 0 w 20"/>
                  <a:gd name="T17" fmla="*/ 23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24"/>
                  <a:gd name="T29" fmla="*/ 20 w 20"/>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24">
                    <a:moveTo>
                      <a:pt x="19" y="2"/>
                    </a:moveTo>
                    <a:lnTo>
                      <a:pt x="13" y="0"/>
                    </a:lnTo>
                    <a:lnTo>
                      <a:pt x="11" y="2"/>
                    </a:lnTo>
                    <a:lnTo>
                      <a:pt x="7" y="4"/>
                    </a:lnTo>
                    <a:lnTo>
                      <a:pt x="5" y="6"/>
                    </a:lnTo>
                    <a:lnTo>
                      <a:pt x="2" y="11"/>
                    </a:lnTo>
                    <a:lnTo>
                      <a:pt x="0" y="13"/>
                    </a:lnTo>
                    <a:lnTo>
                      <a:pt x="0" y="16"/>
                    </a:lnTo>
                    <a:lnTo>
                      <a:pt x="0" y="23"/>
                    </a:lnTo>
                  </a:path>
                </a:pathLst>
              </a:custGeom>
              <a:noFill/>
              <a:ln w="12700" cap="rnd">
                <a:solidFill>
                  <a:srgbClr val="000000"/>
                </a:solidFill>
                <a:round/>
                <a:headEnd type="none" w="sm" len="sm"/>
                <a:tailEnd type="none" w="sm" len="sm"/>
              </a:ln>
            </p:spPr>
            <p:txBody>
              <a:bodyPr/>
              <a:lstStyle/>
              <a:p>
                <a:endParaRPr lang="zh-CN" altLang="zh-CN"/>
              </a:p>
            </p:txBody>
          </p:sp>
          <p:sp>
            <p:nvSpPr>
              <p:cNvPr id="59056" name="Freeform 2234"/>
              <p:cNvSpPr>
                <a:spLocks/>
              </p:cNvSpPr>
              <p:nvPr/>
            </p:nvSpPr>
            <p:spPr bwMode="auto">
              <a:xfrm>
                <a:off x="923" y="2181"/>
                <a:ext cx="32" cy="21"/>
              </a:xfrm>
              <a:custGeom>
                <a:avLst/>
                <a:gdLst>
                  <a:gd name="T0" fmla="*/ 31 w 32"/>
                  <a:gd name="T1" fmla="*/ 20 h 21"/>
                  <a:gd name="T2" fmla="*/ 26 w 32"/>
                  <a:gd name="T3" fmla="*/ 17 h 21"/>
                  <a:gd name="T4" fmla="*/ 19 w 32"/>
                  <a:gd name="T5" fmla="*/ 15 h 21"/>
                  <a:gd name="T6" fmla="*/ 11 w 32"/>
                  <a:gd name="T7" fmla="*/ 7 h 21"/>
                  <a:gd name="T8" fmla="*/ 4 w 32"/>
                  <a:gd name="T9" fmla="*/ 5 h 21"/>
                  <a:gd name="T10" fmla="*/ 0 w 32"/>
                  <a:gd name="T11" fmla="*/ 0 h 21"/>
                  <a:gd name="T12" fmla="*/ 0 60000 65536"/>
                  <a:gd name="T13" fmla="*/ 0 60000 65536"/>
                  <a:gd name="T14" fmla="*/ 0 60000 65536"/>
                  <a:gd name="T15" fmla="*/ 0 60000 65536"/>
                  <a:gd name="T16" fmla="*/ 0 60000 65536"/>
                  <a:gd name="T17" fmla="*/ 0 60000 65536"/>
                  <a:gd name="T18" fmla="*/ 0 w 32"/>
                  <a:gd name="T19" fmla="*/ 0 h 21"/>
                  <a:gd name="T20" fmla="*/ 32 w 32"/>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32" h="21">
                    <a:moveTo>
                      <a:pt x="31" y="20"/>
                    </a:moveTo>
                    <a:lnTo>
                      <a:pt x="26" y="17"/>
                    </a:lnTo>
                    <a:lnTo>
                      <a:pt x="19" y="15"/>
                    </a:lnTo>
                    <a:lnTo>
                      <a:pt x="11" y="7"/>
                    </a:lnTo>
                    <a:lnTo>
                      <a:pt x="4" y="5"/>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9057" name="Freeform 2235"/>
              <p:cNvSpPr>
                <a:spLocks/>
              </p:cNvSpPr>
              <p:nvPr/>
            </p:nvSpPr>
            <p:spPr bwMode="auto">
              <a:xfrm>
                <a:off x="899" y="2164"/>
                <a:ext cx="27" cy="20"/>
              </a:xfrm>
              <a:custGeom>
                <a:avLst/>
                <a:gdLst>
                  <a:gd name="T0" fmla="*/ 23 w 27"/>
                  <a:gd name="T1" fmla="*/ 19 h 20"/>
                  <a:gd name="T2" fmla="*/ 26 w 27"/>
                  <a:gd name="T3" fmla="*/ 19 h 20"/>
                  <a:gd name="T4" fmla="*/ 23 w 27"/>
                  <a:gd name="T5" fmla="*/ 16 h 20"/>
                  <a:gd name="T6" fmla="*/ 16 w 27"/>
                  <a:gd name="T7" fmla="*/ 12 h 20"/>
                  <a:gd name="T8" fmla="*/ 9 w 27"/>
                  <a:gd name="T9" fmla="*/ 7 h 20"/>
                  <a:gd name="T10" fmla="*/ 2 w 27"/>
                  <a:gd name="T11" fmla="*/ 2 h 20"/>
                  <a:gd name="T12" fmla="*/ 0 w 27"/>
                  <a:gd name="T13" fmla="*/ 0 h 20"/>
                  <a:gd name="T14" fmla="*/ 0 60000 65536"/>
                  <a:gd name="T15" fmla="*/ 0 60000 65536"/>
                  <a:gd name="T16" fmla="*/ 0 60000 65536"/>
                  <a:gd name="T17" fmla="*/ 0 60000 65536"/>
                  <a:gd name="T18" fmla="*/ 0 60000 65536"/>
                  <a:gd name="T19" fmla="*/ 0 60000 65536"/>
                  <a:gd name="T20" fmla="*/ 0 60000 65536"/>
                  <a:gd name="T21" fmla="*/ 0 w 27"/>
                  <a:gd name="T22" fmla="*/ 0 h 20"/>
                  <a:gd name="T23" fmla="*/ 27 w 27"/>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20">
                    <a:moveTo>
                      <a:pt x="23" y="19"/>
                    </a:moveTo>
                    <a:lnTo>
                      <a:pt x="26" y="19"/>
                    </a:lnTo>
                    <a:lnTo>
                      <a:pt x="23" y="16"/>
                    </a:lnTo>
                    <a:lnTo>
                      <a:pt x="16" y="12"/>
                    </a:lnTo>
                    <a:lnTo>
                      <a:pt x="9" y="7"/>
                    </a:lnTo>
                    <a:lnTo>
                      <a:pt x="2" y="2"/>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9058" name="Line 2236"/>
              <p:cNvSpPr>
                <a:spLocks noChangeShapeType="1"/>
              </p:cNvSpPr>
              <p:nvPr/>
            </p:nvSpPr>
            <p:spPr bwMode="auto">
              <a:xfrm flipH="1">
                <a:off x="911" y="2180"/>
                <a:ext cx="14"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59" name="Freeform 2237"/>
              <p:cNvSpPr>
                <a:spLocks/>
              </p:cNvSpPr>
              <p:nvPr/>
            </p:nvSpPr>
            <p:spPr bwMode="auto">
              <a:xfrm>
                <a:off x="899" y="2157"/>
                <a:ext cx="20" cy="21"/>
              </a:xfrm>
              <a:custGeom>
                <a:avLst/>
                <a:gdLst>
                  <a:gd name="T0" fmla="*/ 0 w 20"/>
                  <a:gd name="T1" fmla="*/ 0 h 21"/>
                  <a:gd name="T2" fmla="*/ 9 w 20"/>
                  <a:gd name="T3" fmla="*/ 10 h 21"/>
                  <a:gd name="T4" fmla="*/ 19 w 20"/>
                  <a:gd name="T5" fmla="*/ 20 h 21"/>
                  <a:gd name="T6" fmla="*/ 0 60000 65536"/>
                  <a:gd name="T7" fmla="*/ 0 60000 65536"/>
                  <a:gd name="T8" fmla="*/ 0 60000 65536"/>
                  <a:gd name="T9" fmla="*/ 0 w 20"/>
                  <a:gd name="T10" fmla="*/ 0 h 21"/>
                  <a:gd name="T11" fmla="*/ 20 w 20"/>
                  <a:gd name="T12" fmla="*/ 21 h 21"/>
                </a:gdLst>
                <a:ahLst/>
                <a:cxnLst>
                  <a:cxn ang="T6">
                    <a:pos x="T0" y="T1"/>
                  </a:cxn>
                  <a:cxn ang="T7">
                    <a:pos x="T2" y="T3"/>
                  </a:cxn>
                  <a:cxn ang="T8">
                    <a:pos x="T4" y="T5"/>
                  </a:cxn>
                </a:cxnLst>
                <a:rect l="T9" t="T10" r="T11" b="T12"/>
                <a:pathLst>
                  <a:path w="20" h="21">
                    <a:moveTo>
                      <a:pt x="0" y="0"/>
                    </a:moveTo>
                    <a:lnTo>
                      <a:pt x="9" y="10"/>
                    </a:lnTo>
                    <a:lnTo>
                      <a:pt x="19" y="20"/>
                    </a:lnTo>
                  </a:path>
                </a:pathLst>
              </a:custGeom>
              <a:noFill/>
              <a:ln w="12700" cap="rnd">
                <a:solidFill>
                  <a:srgbClr val="000000"/>
                </a:solidFill>
                <a:round/>
                <a:headEnd type="none" w="sm" len="sm"/>
                <a:tailEnd type="none" w="sm" len="sm"/>
              </a:ln>
            </p:spPr>
            <p:txBody>
              <a:bodyPr/>
              <a:lstStyle/>
              <a:p>
                <a:endParaRPr lang="zh-CN" altLang="zh-CN"/>
              </a:p>
            </p:txBody>
          </p:sp>
          <p:sp>
            <p:nvSpPr>
              <p:cNvPr id="59060" name="Line 2238"/>
              <p:cNvSpPr>
                <a:spLocks noChangeShapeType="1"/>
              </p:cNvSpPr>
              <p:nvPr/>
            </p:nvSpPr>
            <p:spPr bwMode="auto">
              <a:xfrm flipH="1">
                <a:off x="931" y="2227"/>
                <a:ext cx="27" cy="19"/>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61" name="Freeform 2239"/>
              <p:cNvSpPr>
                <a:spLocks/>
              </p:cNvSpPr>
              <p:nvPr/>
            </p:nvSpPr>
            <p:spPr bwMode="auto">
              <a:xfrm>
                <a:off x="810" y="2256"/>
                <a:ext cx="193" cy="85"/>
              </a:xfrm>
              <a:custGeom>
                <a:avLst/>
                <a:gdLst>
                  <a:gd name="T0" fmla="*/ 108 w 193"/>
                  <a:gd name="T1" fmla="*/ 0 h 85"/>
                  <a:gd name="T2" fmla="*/ 0 w 193"/>
                  <a:gd name="T3" fmla="*/ 72 h 85"/>
                  <a:gd name="T4" fmla="*/ 2 w 193"/>
                  <a:gd name="T5" fmla="*/ 77 h 85"/>
                  <a:gd name="T6" fmla="*/ 2 w 193"/>
                  <a:gd name="T7" fmla="*/ 79 h 85"/>
                  <a:gd name="T8" fmla="*/ 4 w 193"/>
                  <a:gd name="T9" fmla="*/ 81 h 85"/>
                  <a:gd name="T10" fmla="*/ 6 w 193"/>
                  <a:gd name="T11" fmla="*/ 81 h 85"/>
                  <a:gd name="T12" fmla="*/ 9 w 193"/>
                  <a:gd name="T13" fmla="*/ 84 h 85"/>
                  <a:gd name="T14" fmla="*/ 11 w 193"/>
                  <a:gd name="T15" fmla="*/ 84 h 85"/>
                  <a:gd name="T16" fmla="*/ 13 w 193"/>
                  <a:gd name="T17" fmla="*/ 81 h 85"/>
                  <a:gd name="T18" fmla="*/ 150 w 193"/>
                  <a:gd name="T19" fmla="*/ 20 h 85"/>
                  <a:gd name="T20" fmla="*/ 150 w 193"/>
                  <a:gd name="T21" fmla="*/ 16 h 85"/>
                  <a:gd name="T22" fmla="*/ 152 w 193"/>
                  <a:gd name="T23" fmla="*/ 13 h 85"/>
                  <a:gd name="T24" fmla="*/ 155 w 193"/>
                  <a:gd name="T25" fmla="*/ 16 h 85"/>
                  <a:gd name="T26" fmla="*/ 157 w 193"/>
                  <a:gd name="T27" fmla="*/ 16 h 85"/>
                  <a:gd name="T28" fmla="*/ 159 w 193"/>
                  <a:gd name="T29" fmla="*/ 16 h 85"/>
                  <a:gd name="T30" fmla="*/ 192 w 193"/>
                  <a:gd name="T31" fmla="*/ 0 h 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3"/>
                  <a:gd name="T49" fmla="*/ 0 h 85"/>
                  <a:gd name="T50" fmla="*/ 193 w 193"/>
                  <a:gd name="T51" fmla="*/ 85 h 8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3" h="85">
                    <a:moveTo>
                      <a:pt x="108" y="0"/>
                    </a:moveTo>
                    <a:lnTo>
                      <a:pt x="0" y="72"/>
                    </a:lnTo>
                    <a:lnTo>
                      <a:pt x="2" y="77"/>
                    </a:lnTo>
                    <a:lnTo>
                      <a:pt x="2" y="79"/>
                    </a:lnTo>
                    <a:lnTo>
                      <a:pt x="4" y="81"/>
                    </a:lnTo>
                    <a:lnTo>
                      <a:pt x="6" y="81"/>
                    </a:lnTo>
                    <a:lnTo>
                      <a:pt x="9" y="84"/>
                    </a:lnTo>
                    <a:lnTo>
                      <a:pt x="11" y="84"/>
                    </a:lnTo>
                    <a:lnTo>
                      <a:pt x="13" y="81"/>
                    </a:lnTo>
                    <a:lnTo>
                      <a:pt x="150" y="20"/>
                    </a:lnTo>
                    <a:lnTo>
                      <a:pt x="150" y="16"/>
                    </a:lnTo>
                    <a:lnTo>
                      <a:pt x="152" y="13"/>
                    </a:lnTo>
                    <a:lnTo>
                      <a:pt x="155" y="16"/>
                    </a:lnTo>
                    <a:lnTo>
                      <a:pt x="157" y="16"/>
                    </a:lnTo>
                    <a:lnTo>
                      <a:pt x="159" y="16"/>
                    </a:lnTo>
                    <a:lnTo>
                      <a:pt x="192" y="0"/>
                    </a:lnTo>
                  </a:path>
                </a:pathLst>
              </a:custGeom>
              <a:noFill/>
              <a:ln w="12700" cap="rnd">
                <a:solidFill>
                  <a:srgbClr val="000000"/>
                </a:solidFill>
                <a:round/>
                <a:headEnd type="none" w="sm" len="sm"/>
                <a:tailEnd type="none" w="sm" len="sm"/>
              </a:ln>
            </p:spPr>
            <p:txBody>
              <a:bodyPr/>
              <a:lstStyle/>
              <a:p>
                <a:endParaRPr lang="zh-CN" altLang="zh-CN"/>
              </a:p>
            </p:txBody>
          </p:sp>
          <p:sp>
            <p:nvSpPr>
              <p:cNvPr id="59062" name="Freeform 2240"/>
              <p:cNvSpPr>
                <a:spLocks/>
              </p:cNvSpPr>
              <p:nvPr/>
            </p:nvSpPr>
            <p:spPr bwMode="auto">
              <a:xfrm>
                <a:off x="909" y="2239"/>
                <a:ext cx="39" cy="20"/>
              </a:xfrm>
              <a:custGeom>
                <a:avLst/>
                <a:gdLst>
                  <a:gd name="T0" fmla="*/ 38 w 39"/>
                  <a:gd name="T1" fmla="*/ 19 h 20"/>
                  <a:gd name="T2" fmla="*/ 33 w 39"/>
                  <a:gd name="T3" fmla="*/ 14 h 20"/>
                  <a:gd name="T4" fmla="*/ 26 w 39"/>
                  <a:gd name="T5" fmla="*/ 9 h 20"/>
                  <a:gd name="T6" fmla="*/ 19 w 39"/>
                  <a:gd name="T7" fmla="*/ 4 h 20"/>
                  <a:gd name="T8" fmla="*/ 11 w 39"/>
                  <a:gd name="T9" fmla="*/ 2 h 20"/>
                  <a:gd name="T10" fmla="*/ 7 w 39"/>
                  <a:gd name="T11" fmla="*/ 2 h 20"/>
                  <a:gd name="T12" fmla="*/ 2 w 39"/>
                  <a:gd name="T13" fmla="*/ 0 h 20"/>
                  <a:gd name="T14" fmla="*/ 0 w 39"/>
                  <a:gd name="T15" fmla="*/ 2 h 20"/>
                  <a:gd name="T16" fmla="*/ 2 w 39"/>
                  <a:gd name="T17" fmla="*/ 4 h 20"/>
                  <a:gd name="T18" fmla="*/ 4 w 39"/>
                  <a:gd name="T19" fmla="*/ 9 h 20"/>
                  <a:gd name="T20" fmla="*/ 7 w 39"/>
                  <a:gd name="T21" fmla="*/ 14 h 20"/>
                  <a:gd name="T22" fmla="*/ 9 w 39"/>
                  <a:gd name="T23" fmla="*/ 16 h 20"/>
                  <a:gd name="T24" fmla="*/ 14 w 39"/>
                  <a:gd name="T25" fmla="*/ 16 h 20"/>
                  <a:gd name="T26" fmla="*/ 19 w 39"/>
                  <a:gd name="T27" fmla="*/ 16 h 20"/>
                  <a:gd name="T28" fmla="*/ 26 w 39"/>
                  <a:gd name="T29" fmla="*/ 19 h 20"/>
                  <a:gd name="T30" fmla="*/ 30 w 39"/>
                  <a:gd name="T31" fmla="*/ 19 h 20"/>
                  <a:gd name="T32" fmla="*/ 33 w 39"/>
                  <a:gd name="T33" fmla="*/ 19 h 20"/>
                  <a:gd name="T34" fmla="*/ 35 w 39"/>
                  <a:gd name="T35" fmla="*/ 19 h 20"/>
                  <a:gd name="T36" fmla="*/ 38 w 39"/>
                  <a:gd name="T37" fmla="*/ 19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20"/>
                  <a:gd name="T59" fmla="*/ 39 w 39"/>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20">
                    <a:moveTo>
                      <a:pt x="38" y="19"/>
                    </a:moveTo>
                    <a:lnTo>
                      <a:pt x="33" y="14"/>
                    </a:lnTo>
                    <a:lnTo>
                      <a:pt x="26" y="9"/>
                    </a:lnTo>
                    <a:lnTo>
                      <a:pt x="19" y="4"/>
                    </a:lnTo>
                    <a:lnTo>
                      <a:pt x="11" y="2"/>
                    </a:lnTo>
                    <a:lnTo>
                      <a:pt x="7" y="2"/>
                    </a:lnTo>
                    <a:lnTo>
                      <a:pt x="2" y="0"/>
                    </a:lnTo>
                    <a:lnTo>
                      <a:pt x="0" y="2"/>
                    </a:lnTo>
                    <a:lnTo>
                      <a:pt x="2" y="4"/>
                    </a:lnTo>
                    <a:lnTo>
                      <a:pt x="4" y="9"/>
                    </a:lnTo>
                    <a:lnTo>
                      <a:pt x="7" y="14"/>
                    </a:lnTo>
                    <a:lnTo>
                      <a:pt x="9" y="16"/>
                    </a:lnTo>
                    <a:lnTo>
                      <a:pt x="14" y="16"/>
                    </a:lnTo>
                    <a:lnTo>
                      <a:pt x="19" y="16"/>
                    </a:lnTo>
                    <a:lnTo>
                      <a:pt x="26" y="19"/>
                    </a:lnTo>
                    <a:lnTo>
                      <a:pt x="30" y="19"/>
                    </a:lnTo>
                    <a:lnTo>
                      <a:pt x="33" y="19"/>
                    </a:lnTo>
                    <a:lnTo>
                      <a:pt x="35" y="19"/>
                    </a:lnTo>
                    <a:lnTo>
                      <a:pt x="38" y="19"/>
                    </a:lnTo>
                  </a:path>
                </a:pathLst>
              </a:custGeom>
              <a:noFill/>
              <a:ln w="12700" cap="rnd">
                <a:solidFill>
                  <a:srgbClr val="000000"/>
                </a:solidFill>
                <a:round/>
                <a:headEnd/>
                <a:tailEnd/>
              </a:ln>
            </p:spPr>
            <p:txBody>
              <a:bodyPr/>
              <a:lstStyle/>
              <a:p>
                <a:endParaRPr lang="zh-CN" altLang="zh-CN"/>
              </a:p>
            </p:txBody>
          </p:sp>
          <p:sp>
            <p:nvSpPr>
              <p:cNvPr id="59063" name="Freeform 2241"/>
              <p:cNvSpPr>
                <a:spLocks/>
              </p:cNvSpPr>
              <p:nvPr/>
            </p:nvSpPr>
            <p:spPr bwMode="auto">
              <a:xfrm>
                <a:off x="920" y="2244"/>
                <a:ext cx="21" cy="20"/>
              </a:xfrm>
              <a:custGeom>
                <a:avLst/>
                <a:gdLst>
                  <a:gd name="T0" fmla="*/ 0 w 21"/>
                  <a:gd name="T1" fmla="*/ 19 h 20"/>
                  <a:gd name="T2" fmla="*/ 2 w 21"/>
                  <a:gd name="T3" fmla="*/ 9 h 20"/>
                  <a:gd name="T4" fmla="*/ 7 w 21"/>
                  <a:gd name="T5" fmla="*/ 4 h 20"/>
                  <a:gd name="T6" fmla="*/ 20 w 21"/>
                  <a:gd name="T7" fmla="*/ 0 h 20"/>
                  <a:gd name="T8" fmla="*/ 0 60000 65536"/>
                  <a:gd name="T9" fmla="*/ 0 60000 65536"/>
                  <a:gd name="T10" fmla="*/ 0 60000 65536"/>
                  <a:gd name="T11" fmla="*/ 0 60000 65536"/>
                  <a:gd name="T12" fmla="*/ 0 w 21"/>
                  <a:gd name="T13" fmla="*/ 0 h 20"/>
                  <a:gd name="T14" fmla="*/ 21 w 21"/>
                  <a:gd name="T15" fmla="*/ 20 h 20"/>
                </a:gdLst>
                <a:ahLst/>
                <a:cxnLst>
                  <a:cxn ang="T8">
                    <a:pos x="T0" y="T1"/>
                  </a:cxn>
                  <a:cxn ang="T9">
                    <a:pos x="T2" y="T3"/>
                  </a:cxn>
                  <a:cxn ang="T10">
                    <a:pos x="T4" y="T5"/>
                  </a:cxn>
                  <a:cxn ang="T11">
                    <a:pos x="T6" y="T7"/>
                  </a:cxn>
                </a:cxnLst>
                <a:rect l="T12" t="T13" r="T14" b="T15"/>
                <a:pathLst>
                  <a:path w="21" h="20">
                    <a:moveTo>
                      <a:pt x="0" y="19"/>
                    </a:moveTo>
                    <a:lnTo>
                      <a:pt x="2" y="9"/>
                    </a:lnTo>
                    <a:lnTo>
                      <a:pt x="7" y="4"/>
                    </a:lnTo>
                    <a:lnTo>
                      <a:pt x="20" y="0"/>
                    </a:lnTo>
                  </a:path>
                </a:pathLst>
              </a:custGeom>
              <a:noFill/>
              <a:ln w="12700" cap="rnd">
                <a:solidFill>
                  <a:srgbClr val="000000"/>
                </a:solidFill>
                <a:round/>
                <a:headEnd type="none" w="sm" len="sm"/>
                <a:tailEnd type="none" w="sm" len="sm"/>
              </a:ln>
            </p:spPr>
            <p:txBody>
              <a:bodyPr/>
              <a:lstStyle/>
              <a:p>
                <a:endParaRPr lang="zh-CN" altLang="zh-CN"/>
              </a:p>
            </p:txBody>
          </p:sp>
          <p:sp>
            <p:nvSpPr>
              <p:cNvPr id="59064" name="Freeform 2242"/>
              <p:cNvSpPr>
                <a:spLocks/>
              </p:cNvSpPr>
              <p:nvPr/>
            </p:nvSpPr>
            <p:spPr bwMode="auto">
              <a:xfrm>
                <a:off x="954" y="2271"/>
                <a:ext cx="43" cy="30"/>
              </a:xfrm>
              <a:custGeom>
                <a:avLst/>
                <a:gdLst>
                  <a:gd name="T0" fmla="*/ 0 w 43"/>
                  <a:gd name="T1" fmla="*/ 6 h 30"/>
                  <a:gd name="T2" fmla="*/ 7 w 43"/>
                  <a:gd name="T3" fmla="*/ 13 h 30"/>
                  <a:gd name="T4" fmla="*/ 14 w 43"/>
                  <a:gd name="T5" fmla="*/ 18 h 30"/>
                  <a:gd name="T6" fmla="*/ 21 w 43"/>
                  <a:gd name="T7" fmla="*/ 22 h 30"/>
                  <a:gd name="T8" fmla="*/ 28 w 43"/>
                  <a:gd name="T9" fmla="*/ 26 h 30"/>
                  <a:gd name="T10" fmla="*/ 32 w 43"/>
                  <a:gd name="T11" fmla="*/ 26 h 30"/>
                  <a:gd name="T12" fmla="*/ 35 w 43"/>
                  <a:gd name="T13" fmla="*/ 29 h 30"/>
                  <a:gd name="T14" fmla="*/ 37 w 43"/>
                  <a:gd name="T15" fmla="*/ 29 h 30"/>
                  <a:gd name="T16" fmla="*/ 39 w 43"/>
                  <a:gd name="T17" fmla="*/ 26 h 30"/>
                  <a:gd name="T18" fmla="*/ 42 w 43"/>
                  <a:gd name="T19" fmla="*/ 24 h 30"/>
                  <a:gd name="T20" fmla="*/ 42 w 43"/>
                  <a:gd name="T21" fmla="*/ 22 h 30"/>
                  <a:gd name="T22" fmla="*/ 39 w 43"/>
                  <a:gd name="T23" fmla="*/ 18 h 30"/>
                  <a:gd name="T24" fmla="*/ 37 w 43"/>
                  <a:gd name="T25" fmla="*/ 16 h 30"/>
                  <a:gd name="T26" fmla="*/ 32 w 43"/>
                  <a:gd name="T27" fmla="*/ 11 h 30"/>
                  <a:gd name="T28" fmla="*/ 26 w 43"/>
                  <a:gd name="T29" fmla="*/ 6 h 30"/>
                  <a:gd name="T30" fmla="*/ 19 w 43"/>
                  <a:gd name="T31" fmla="*/ 2 h 30"/>
                  <a:gd name="T32" fmla="*/ 17 w 43"/>
                  <a:gd name="T33" fmla="*/ 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3"/>
                  <a:gd name="T52" fmla="*/ 0 h 30"/>
                  <a:gd name="T53" fmla="*/ 43 w 43"/>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3" h="30">
                    <a:moveTo>
                      <a:pt x="0" y="6"/>
                    </a:moveTo>
                    <a:lnTo>
                      <a:pt x="7" y="13"/>
                    </a:lnTo>
                    <a:lnTo>
                      <a:pt x="14" y="18"/>
                    </a:lnTo>
                    <a:lnTo>
                      <a:pt x="21" y="22"/>
                    </a:lnTo>
                    <a:lnTo>
                      <a:pt x="28" y="26"/>
                    </a:lnTo>
                    <a:lnTo>
                      <a:pt x="32" y="26"/>
                    </a:lnTo>
                    <a:lnTo>
                      <a:pt x="35" y="29"/>
                    </a:lnTo>
                    <a:lnTo>
                      <a:pt x="37" y="29"/>
                    </a:lnTo>
                    <a:lnTo>
                      <a:pt x="39" y="26"/>
                    </a:lnTo>
                    <a:lnTo>
                      <a:pt x="42" y="24"/>
                    </a:lnTo>
                    <a:lnTo>
                      <a:pt x="42" y="22"/>
                    </a:lnTo>
                    <a:lnTo>
                      <a:pt x="39" y="18"/>
                    </a:lnTo>
                    <a:lnTo>
                      <a:pt x="37" y="16"/>
                    </a:lnTo>
                    <a:lnTo>
                      <a:pt x="32" y="11"/>
                    </a:lnTo>
                    <a:lnTo>
                      <a:pt x="26" y="6"/>
                    </a:lnTo>
                    <a:lnTo>
                      <a:pt x="19" y="2"/>
                    </a:lnTo>
                    <a:lnTo>
                      <a:pt x="17" y="0"/>
                    </a:lnTo>
                  </a:path>
                </a:pathLst>
              </a:custGeom>
              <a:noFill/>
              <a:ln w="12700" cap="rnd">
                <a:solidFill>
                  <a:srgbClr val="000000"/>
                </a:solidFill>
                <a:round/>
                <a:headEnd type="none" w="sm" len="sm"/>
                <a:tailEnd type="none" w="sm" len="sm"/>
              </a:ln>
            </p:spPr>
            <p:txBody>
              <a:bodyPr/>
              <a:lstStyle/>
              <a:p>
                <a:endParaRPr lang="zh-CN" altLang="zh-CN"/>
              </a:p>
            </p:txBody>
          </p:sp>
          <p:sp>
            <p:nvSpPr>
              <p:cNvPr id="59065" name="Freeform 2243"/>
              <p:cNvSpPr>
                <a:spLocks/>
              </p:cNvSpPr>
              <p:nvPr/>
            </p:nvSpPr>
            <p:spPr bwMode="auto">
              <a:xfrm>
                <a:off x="962" y="2279"/>
                <a:ext cx="21" cy="20"/>
              </a:xfrm>
              <a:custGeom>
                <a:avLst/>
                <a:gdLst>
                  <a:gd name="T0" fmla="*/ 20 w 21"/>
                  <a:gd name="T1" fmla="*/ 19 h 20"/>
                  <a:gd name="T2" fmla="*/ 20 w 21"/>
                  <a:gd name="T3" fmla="*/ 14 h 20"/>
                  <a:gd name="T4" fmla="*/ 17 w 21"/>
                  <a:gd name="T5" fmla="*/ 13 h 20"/>
                  <a:gd name="T6" fmla="*/ 17 w 21"/>
                  <a:gd name="T7" fmla="*/ 11 h 20"/>
                  <a:gd name="T8" fmla="*/ 12 w 21"/>
                  <a:gd name="T9" fmla="*/ 6 h 20"/>
                  <a:gd name="T10" fmla="*/ 7 w 21"/>
                  <a:gd name="T11" fmla="*/ 4 h 20"/>
                  <a:gd name="T12" fmla="*/ 5 w 21"/>
                  <a:gd name="T13" fmla="*/ 2 h 20"/>
                  <a:gd name="T14" fmla="*/ 0 w 21"/>
                  <a:gd name="T15" fmla="*/ 0 h 20"/>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20"/>
                  <a:gd name="T26" fmla="*/ 21 w 21"/>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20">
                    <a:moveTo>
                      <a:pt x="20" y="19"/>
                    </a:moveTo>
                    <a:lnTo>
                      <a:pt x="20" y="14"/>
                    </a:lnTo>
                    <a:lnTo>
                      <a:pt x="17" y="13"/>
                    </a:lnTo>
                    <a:lnTo>
                      <a:pt x="17" y="11"/>
                    </a:lnTo>
                    <a:lnTo>
                      <a:pt x="12" y="6"/>
                    </a:lnTo>
                    <a:lnTo>
                      <a:pt x="7" y="4"/>
                    </a:lnTo>
                    <a:lnTo>
                      <a:pt x="5" y="2"/>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9066" name="Freeform 2244"/>
              <p:cNvSpPr>
                <a:spLocks/>
              </p:cNvSpPr>
              <p:nvPr/>
            </p:nvSpPr>
            <p:spPr bwMode="auto">
              <a:xfrm>
                <a:off x="985" y="2121"/>
                <a:ext cx="178" cy="118"/>
              </a:xfrm>
              <a:custGeom>
                <a:avLst/>
                <a:gdLst>
                  <a:gd name="T0" fmla="*/ 0 w 178"/>
                  <a:gd name="T1" fmla="*/ 90 h 118"/>
                  <a:gd name="T2" fmla="*/ 23 w 178"/>
                  <a:gd name="T3" fmla="*/ 76 h 118"/>
                  <a:gd name="T4" fmla="*/ 18 w 178"/>
                  <a:gd name="T5" fmla="*/ 72 h 118"/>
                  <a:gd name="T6" fmla="*/ 16 w 178"/>
                  <a:gd name="T7" fmla="*/ 67 h 118"/>
                  <a:gd name="T8" fmla="*/ 16 w 178"/>
                  <a:gd name="T9" fmla="*/ 65 h 118"/>
                  <a:gd name="T10" fmla="*/ 18 w 178"/>
                  <a:gd name="T11" fmla="*/ 63 h 118"/>
                  <a:gd name="T12" fmla="*/ 20 w 178"/>
                  <a:gd name="T13" fmla="*/ 63 h 118"/>
                  <a:gd name="T14" fmla="*/ 25 w 178"/>
                  <a:gd name="T15" fmla="*/ 65 h 118"/>
                  <a:gd name="T16" fmla="*/ 27 w 178"/>
                  <a:gd name="T17" fmla="*/ 65 h 118"/>
                  <a:gd name="T18" fmla="*/ 32 w 178"/>
                  <a:gd name="T19" fmla="*/ 67 h 118"/>
                  <a:gd name="T20" fmla="*/ 33 w 178"/>
                  <a:gd name="T21" fmla="*/ 67 h 118"/>
                  <a:gd name="T22" fmla="*/ 38 w 178"/>
                  <a:gd name="T23" fmla="*/ 69 h 118"/>
                  <a:gd name="T24" fmla="*/ 160 w 178"/>
                  <a:gd name="T25" fmla="*/ 2 h 118"/>
                  <a:gd name="T26" fmla="*/ 165 w 178"/>
                  <a:gd name="T27" fmla="*/ 0 h 118"/>
                  <a:gd name="T28" fmla="*/ 167 w 178"/>
                  <a:gd name="T29" fmla="*/ 0 h 118"/>
                  <a:gd name="T30" fmla="*/ 172 w 178"/>
                  <a:gd name="T31" fmla="*/ 2 h 118"/>
                  <a:gd name="T32" fmla="*/ 177 w 178"/>
                  <a:gd name="T33" fmla="*/ 4 h 118"/>
                  <a:gd name="T34" fmla="*/ 177 w 178"/>
                  <a:gd name="T35" fmla="*/ 6 h 118"/>
                  <a:gd name="T36" fmla="*/ 160 w 178"/>
                  <a:gd name="T37" fmla="*/ 20 h 118"/>
                  <a:gd name="T38" fmla="*/ 122 w 178"/>
                  <a:gd name="T39" fmla="*/ 52 h 118"/>
                  <a:gd name="T40" fmla="*/ 97 w 178"/>
                  <a:gd name="T41" fmla="*/ 74 h 118"/>
                  <a:gd name="T42" fmla="*/ 75 w 178"/>
                  <a:gd name="T43" fmla="*/ 95 h 118"/>
                  <a:gd name="T44" fmla="*/ 72 w 178"/>
                  <a:gd name="T45" fmla="*/ 92 h 118"/>
                  <a:gd name="T46" fmla="*/ 70 w 178"/>
                  <a:gd name="T47" fmla="*/ 92 h 118"/>
                  <a:gd name="T48" fmla="*/ 68 w 178"/>
                  <a:gd name="T49" fmla="*/ 92 h 118"/>
                  <a:gd name="T50" fmla="*/ 68 w 178"/>
                  <a:gd name="T51" fmla="*/ 95 h 118"/>
                  <a:gd name="T52" fmla="*/ 68 w 178"/>
                  <a:gd name="T53" fmla="*/ 97 h 118"/>
                  <a:gd name="T54" fmla="*/ 70 w 178"/>
                  <a:gd name="T55" fmla="*/ 99 h 118"/>
                  <a:gd name="T56" fmla="*/ 59 w 178"/>
                  <a:gd name="T57" fmla="*/ 106 h 118"/>
                  <a:gd name="T58" fmla="*/ 47 w 178"/>
                  <a:gd name="T59" fmla="*/ 117 h 11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8"/>
                  <a:gd name="T91" fmla="*/ 0 h 118"/>
                  <a:gd name="T92" fmla="*/ 178 w 178"/>
                  <a:gd name="T93" fmla="*/ 118 h 11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8" h="118">
                    <a:moveTo>
                      <a:pt x="0" y="90"/>
                    </a:moveTo>
                    <a:lnTo>
                      <a:pt x="23" y="76"/>
                    </a:lnTo>
                    <a:lnTo>
                      <a:pt x="18" y="72"/>
                    </a:lnTo>
                    <a:lnTo>
                      <a:pt x="16" y="67"/>
                    </a:lnTo>
                    <a:lnTo>
                      <a:pt x="16" y="65"/>
                    </a:lnTo>
                    <a:lnTo>
                      <a:pt x="18" y="63"/>
                    </a:lnTo>
                    <a:lnTo>
                      <a:pt x="20" y="63"/>
                    </a:lnTo>
                    <a:lnTo>
                      <a:pt x="25" y="65"/>
                    </a:lnTo>
                    <a:lnTo>
                      <a:pt x="27" y="65"/>
                    </a:lnTo>
                    <a:lnTo>
                      <a:pt x="32" y="67"/>
                    </a:lnTo>
                    <a:lnTo>
                      <a:pt x="33" y="67"/>
                    </a:lnTo>
                    <a:lnTo>
                      <a:pt x="38" y="69"/>
                    </a:lnTo>
                    <a:lnTo>
                      <a:pt x="160" y="2"/>
                    </a:lnTo>
                    <a:lnTo>
                      <a:pt x="165" y="0"/>
                    </a:lnTo>
                    <a:lnTo>
                      <a:pt x="167" y="0"/>
                    </a:lnTo>
                    <a:lnTo>
                      <a:pt x="172" y="2"/>
                    </a:lnTo>
                    <a:lnTo>
                      <a:pt x="177" y="4"/>
                    </a:lnTo>
                    <a:lnTo>
                      <a:pt x="177" y="6"/>
                    </a:lnTo>
                    <a:lnTo>
                      <a:pt x="160" y="20"/>
                    </a:lnTo>
                    <a:lnTo>
                      <a:pt x="122" y="52"/>
                    </a:lnTo>
                    <a:lnTo>
                      <a:pt x="97" y="74"/>
                    </a:lnTo>
                    <a:lnTo>
                      <a:pt x="75" y="95"/>
                    </a:lnTo>
                    <a:lnTo>
                      <a:pt x="72" y="92"/>
                    </a:lnTo>
                    <a:lnTo>
                      <a:pt x="70" y="92"/>
                    </a:lnTo>
                    <a:lnTo>
                      <a:pt x="68" y="92"/>
                    </a:lnTo>
                    <a:lnTo>
                      <a:pt x="68" y="95"/>
                    </a:lnTo>
                    <a:lnTo>
                      <a:pt x="68" y="97"/>
                    </a:lnTo>
                    <a:lnTo>
                      <a:pt x="70" y="99"/>
                    </a:lnTo>
                    <a:lnTo>
                      <a:pt x="59" y="106"/>
                    </a:lnTo>
                    <a:lnTo>
                      <a:pt x="47" y="117"/>
                    </a:lnTo>
                  </a:path>
                </a:pathLst>
              </a:custGeom>
              <a:noFill/>
              <a:ln w="12700" cap="rnd">
                <a:solidFill>
                  <a:srgbClr val="000000"/>
                </a:solidFill>
                <a:round/>
                <a:headEnd type="none" w="sm" len="sm"/>
                <a:tailEnd type="none" w="sm" len="sm"/>
              </a:ln>
            </p:spPr>
            <p:txBody>
              <a:bodyPr/>
              <a:lstStyle/>
              <a:p>
                <a:endParaRPr lang="zh-CN" altLang="zh-CN"/>
              </a:p>
            </p:txBody>
          </p:sp>
          <p:sp>
            <p:nvSpPr>
              <p:cNvPr id="59067" name="Freeform 2245"/>
              <p:cNvSpPr>
                <a:spLocks/>
              </p:cNvSpPr>
              <p:nvPr/>
            </p:nvSpPr>
            <p:spPr bwMode="auto">
              <a:xfrm>
                <a:off x="1049" y="2215"/>
                <a:ext cx="39" cy="30"/>
              </a:xfrm>
              <a:custGeom>
                <a:avLst/>
                <a:gdLst>
                  <a:gd name="T0" fmla="*/ 11 w 39"/>
                  <a:gd name="T1" fmla="*/ 0 h 30"/>
                  <a:gd name="T2" fmla="*/ 18 w 39"/>
                  <a:gd name="T3" fmla="*/ 4 h 30"/>
                  <a:gd name="T4" fmla="*/ 29 w 39"/>
                  <a:gd name="T5" fmla="*/ 13 h 30"/>
                  <a:gd name="T6" fmla="*/ 33 w 39"/>
                  <a:gd name="T7" fmla="*/ 20 h 30"/>
                  <a:gd name="T8" fmla="*/ 38 w 39"/>
                  <a:gd name="T9" fmla="*/ 22 h 30"/>
                  <a:gd name="T10" fmla="*/ 38 w 39"/>
                  <a:gd name="T11" fmla="*/ 26 h 30"/>
                  <a:gd name="T12" fmla="*/ 31 w 39"/>
                  <a:gd name="T13" fmla="*/ 29 h 30"/>
                  <a:gd name="T14" fmla="*/ 25 w 39"/>
                  <a:gd name="T15" fmla="*/ 24 h 30"/>
                  <a:gd name="T16" fmla="*/ 16 w 39"/>
                  <a:gd name="T17" fmla="*/ 22 h 30"/>
                  <a:gd name="T18" fmla="*/ 9 w 39"/>
                  <a:gd name="T19" fmla="*/ 16 h 30"/>
                  <a:gd name="T20" fmla="*/ 0 w 39"/>
                  <a:gd name="T21" fmla="*/ 9 h 30"/>
                  <a:gd name="T22" fmla="*/ 0 w 39"/>
                  <a:gd name="T23" fmla="*/ 11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9"/>
                  <a:gd name="T37" fmla="*/ 0 h 30"/>
                  <a:gd name="T38" fmla="*/ 39 w 39"/>
                  <a:gd name="T39" fmla="*/ 30 h 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9" h="30">
                    <a:moveTo>
                      <a:pt x="11" y="0"/>
                    </a:moveTo>
                    <a:lnTo>
                      <a:pt x="18" y="4"/>
                    </a:lnTo>
                    <a:lnTo>
                      <a:pt x="29" y="13"/>
                    </a:lnTo>
                    <a:lnTo>
                      <a:pt x="33" y="20"/>
                    </a:lnTo>
                    <a:lnTo>
                      <a:pt x="38" y="22"/>
                    </a:lnTo>
                    <a:lnTo>
                      <a:pt x="38" y="26"/>
                    </a:lnTo>
                    <a:lnTo>
                      <a:pt x="31" y="29"/>
                    </a:lnTo>
                    <a:lnTo>
                      <a:pt x="25" y="24"/>
                    </a:lnTo>
                    <a:lnTo>
                      <a:pt x="16" y="22"/>
                    </a:lnTo>
                    <a:lnTo>
                      <a:pt x="9" y="16"/>
                    </a:lnTo>
                    <a:lnTo>
                      <a:pt x="0" y="9"/>
                    </a:lnTo>
                    <a:lnTo>
                      <a:pt x="0" y="11"/>
                    </a:lnTo>
                  </a:path>
                </a:pathLst>
              </a:custGeom>
              <a:noFill/>
              <a:ln w="12700" cap="rnd">
                <a:solidFill>
                  <a:srgbClr val="000000"/>
                </a:solidFill>
                <a:round/>
                <a:headEnd type="none" w="sm" len="sm"/>
                <a:tailEnd type="none" w="sm" len="sm"/>
              </a:ln>
            </p:spPr>
            <p:txBody>
              <a:bodyPr/>
              <a:lstStyle/>
              <a:p>
                <a:endParaRPr lang="zh-CN" altLang="zh-CN"/>
              </a:p>
            </p:txBody>
          </p:sp>
          <p:sp>
            <p:nvSpPr>
              <p:cNvPr id="59068" name="Freeform 2246"/>
              <p:cNvSpPr>
                <a:spLocks/>
              </p:cNvSpPr>
              <p:nvPr/>
            </p:nvSpPr>
            <p:spPr bwMode="auto">
              <a:xfrm>
                <a:off x="1069" y="2228"/>
                <a:ext cx="20" cy="20"/>
              </a:xfrm>
              <a:custGeom>
                <a:avLst/>
                <a:gdLst>
                  <a:gd name="T0" fmla="*/ 19 w 20"/>
                  <a:gd name="T1" fmla="*/ 0 h 20"/>
                  <a:gd name="T2" fmla="*/ 11 w 20"/>
                  <a:gd name="T3" fmla="*/ 2 h 20"/>
                  <a:gd name="T4" fmla="*/ 7 w 20"/>
                  <a:gd name="T5" fmla="*/ 5 h 20"/>
                  <a:gd name="T6" fmla="*/ 5 w 20"/>
                  <a:gd name="T7" fmla="*/ 8 h 20"/>
                  <a:gd name="T8" fmla="*/ 0 w 20"/>
                  <a:gd name="T9" fmla="*/ 19 h 20"/>
                  <a:gd name="T10" fmla="*/ 0 60000 65536"/>
                  <a:gd name="T11" fmla="*/ 0 60000 65536"/>
                  <a:gd name="T12" fmla="*/ 0 60000 65536"/>
                  <a:gd name="T13" fmla="*/ 0 60000 65536"/>
                  <a:gd name="T14" fmla="*/ 0 60000 65536"/>
                  <a:gd name="T15" fmla="*/ 0 w 20"/>
                  <a:gd name="T16" fmla="*/ 0 h 20"/>
                  <a:gd name="T17" fmla="*/ 20 w 20"/>
                  <a:gd name="T18" fmla="*/ 20 h 20"/>
                </a:gdLst>
                <a:ahLst/>
                <a:cxnLst>
                  <a:cxn ang="T10">
                    <a:pos x="T0" y="T1"/>
                  </a:cxn>
                  <a:cxn ang="T11">
                    <a:pos x="T2" y="T3"/>
                  </a:cxn>
                  <a:cxn ang="T12">
                    <a:pos x="T4" y="T5"/>
                  </a:cxn>
                  <a:cxn ang="T13">
                    <a:pos x="T6" y="T7"/>
                  </a:cxn>
                  <a:cxn ang="T14">
                    <a:pos x="T8" y="T9"/>
                  </a:cxn>
                </a:cxnLst>
                <a:rect l="T15" t="T16" r="T17" b="T18"/>
                <a:pathLst>
                  <a:path w="20" h="20">
                    <a:moveTo>
                      <a:pt x="19" y="0"/>
                    </a:moveTo>
                    <a:lnTo>
                      <a:pt x="11" y="2"/>
                    </a:lnTo>
                    <a:lnTo>
                      <a:pt x="7" y="5"/>
                    </a:lnTo>
                    <a:lnTo>
                      <a:pt x="5" y="8"/>
                    </a:lnTo>
                    <a:lnTo>
                      <a:pt x="0" y="19"/>
                    </a:lnTo>
                  </a:path>
                </a:pathLst>
              </a:custGeom>
              <a:noFill/>
              <a:ln w="12700" cap="rnd">
                <a:solidFill>
                  <a:srgbClr val="000000"/>
                </a:solidFill>
                <a:round/>
                <a:headEnd type="none" w="sm" len="sm"/>
                <a:tailEnd type="none" w="sm" len="sm"/>
              </a:ln>
            </p:spPr>
            <p:txBody>
              <a:bodyPr/>
              <a:lstStyle/>
              <a:p>
                <a:endParaRPr lang="zh-CN" altLang="zh-CN"/>
              </a:p>
            </p:txBody>
          </p:sp>
          <p:sp>
            <p:nvSpPr>
              <p:cNvPr id="59069" name="Freeform 2247"/>
              <p:cNvSpPr>
                <a:spLocks/>
              </p:cNvSpPr>
              <p:nvPr/>
            </p:nvSpPr>
            <p:spPr bwMode="auto">
              <a:xfrm>
                <a:off x="1056" y="2215"/>
                <a:ext cx="20" cy="20"/>
              </a:xfrm>
              <a:custGeom>
                <a:avLst/>
                <a:gdLst>
                  <a:gd name="T0" fmla="*/ 19 w 20"/>
                  <a:gd name="T1" fmla="*/ 0 h 20"/>
                  <a:gd name="T2" fmla="*/ 9 w 20"/>
                  <a:gd name="T3" fmla="*/ 2 h 20"/>
                  <a:gd name="T4" fmla="*/ 4 w 20"/>
                  <a:gd name="T5" fmla="*/ 4 h 20"/>
                  <a:gd name="T6" fmla="*/ 2 w 20"/>
                  <a:gd name="T7" fmla="*/ 7 h 20"/>
                  <a:gd name="T8" fmla="*/ 0 w 20"/>
                  <a:gd name="T9" fmla="*/ 11 h 20"/>
                  <a:gd name="T10" fmla="*/ 0 w 20"/>
                  <a:gd name="T11" fmla="*/ 19 h 20"/>
                  <a:gd name="T12" fmla="*/ 0 w 20"/>
                  <a:gd name="T13" fmla="*/ 16 h 20"/>
                  <a:gd name="T14" fmla="*/ 0 60000 65536"/>
                  <a:gd name="T15" fmla="*/ 0 60000 65536"/>
                  <a:gd name="T16" fmla="*/ 0 60000 65536"/>
                  <a:gd name="T17" fmla="*/ 0 60000 65536"/>
                  <a:gd name="T18" fmla="*/ 0 60000 65536"/>
                  <a:gd name="T19" fmla="*/ 0 60000 65536"/>
                  <a:gd name="T20" fmla="*/ 0 60000 65536"/>
                  <a:gd name="T21" fmla="*/ 0 w 20"/>
                  <a:gd name="T22" fmla="*/ 0 h 20"/>
                  <a:gd name="T23" fmla="*/ 20 w 2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20">
                    <a:moveTo>
                      <a:pt x="19" y="0"/>
                    </a:moveTo>
                    <a:lnTo>
                      <a:pt x="9" y="2"/>
                    </a:lnTo>
                    <a:lnTo>
                      <a:pt x="4" y="4"/>
                    </a:lnTo>
                    <a:lnTo>
                      <a:pt x="2" y="7"/>
                    </a:lnTo>
                    <a:lnTo>
                      <a:pt x="0" y="11"/>
                    </a:lnTo>
                    <a:lnTo>
                      <a:pt x="0" y="19"/>
                    </a:lnTo>
                    <a:lnTo>
                      <a:pt x="0" y="16"/>
                    </a:lnTo>
                  </a:path>
                </a:pathLst>
              </a:custGeom>
              <a:noFill/>
              <a:ln w="12700" cap="rnd">
                <a:solidFill>
                  <a:srgbClr val="000000"/>
                </a:solidFill>
                <a:round/>
                <a:headEnd type="none" w="sm" len="sm"/>
                <a:tailEnd type="none" w="sm" len="sm"/>
              </a:ln>
            </p:spPr>
            <p:txBody>
              <a:bodyPr/>
              <a:lstStyle/>
              <a:p>
                <a:endParaRPr lang="zh-CN" altLang="zh-CN"/>
              </a:p>
            </p:txBody>
          </p:sp>
          <p:sp>
            <p:nvSpPr>
              <p:cNvPr id="59070" name="Freeform 2248"/>
              <p:cNvSpPr>
                <a:spLocks/>
              </p:cNvSpPr>
              <p:nvPr/>
            </p:nvSpPr>
            <p:spPr bwMode="auto">
              <a:xfrm>
                <a:off x="959" y="2211"/>
                <a:ext cx="151" cy="107"/>
              </a:xfrm>
              <a:custGeom>
                <a:avLst/>
                <a:gdLst>
                  <a:gd name="T0" fmla="*/ 0 w 151"/>
                  <a:gd name="T1" fmla="*/ 16 h 107"/>
                  <a:gd name="T2" fmla="*/ 6 w 151"/>
                  <a:gd name="T3" fmla="*/ 16 h 107"/>
                  <a:gd name="T4" fmla="*/ 13 w 151"/>
                  <a:gd name="T5" fmla="*/ 20 h 107"/>
                  <a:gd name="T6" fmla="*/ 25 w 151"/>
                  <a:gd name="T7" fmla="*/ 26 h 107"/>
                  <a:gd name="T8" fmla="*/ 32 w 151"/>
                  <a:gd name="T9" fmla="*/ 33 h 107"/>
                  <a:gd name="T10" fmla="*/ 36 w 151"/>
                  <a:gd name="T11" fmla="*/ 35 h 107"/>
                  <a:gd name="T12" fmla="*/ 41 w 151"/>
                  <a:gd name="T13" fmla="*/ 40 h 107"/>
                  <a:gd name="T14" fmla="*/ 43 w 151"/>
                  <a:gd name="T15" fmla="*/ 42 h 107"/>
                  <a:gd name="T16" fmla="*/ 43 w 151"/>
                  <a:gd name="T17" fmla="*/ 44 h 107"/>
                  <a:gd name="T18" fmla="*/ 43 w 151"/>
                  <a:gd name="T19" fmla="*/ 47 h 107"/>
                  <a:gd name="T20" fmla="*/ 48 w 151"/>
                  <a:gd name="T21" fmla="*/ 49 h 107"/>
                  <a:gd name="T22" fmla="*/ 53 w 151"/>
                  <a:gd name="T23" fmla="*/ 54 h 107"/>
                  <a:gd name="T24" fmla="*/ 60 w 151"/>
                  <a:gd name="T25" fmla="*/ 61 h 107"/>
                  <a:gd name="T26" fmla="*/ 63 w 151"/>
                  <a:gd name="T27" fmla="*/ 63 h 107"/>
                  <a:gd name="T28" fmla="*/ 65 w 151"/>
                  <a:gd name="T29" fmla="*/ 65 h 107"/>
                  <a:gd name="T30" fmla="*/ 75 w 151"/>
                  <a:gd name="T31" fmla="*/ 63 h 107"/>
                  <a:gd name="T32" fmla="*/ 79 w 151"/>
                  <a:gd name="T33" fmla="*/ 70 h 107"/>
                  <a:gd name="T34" fmla="*/ 88 w 151"/>
                  <a:gd name="T35" fmla="*/ 77 h 107"/>
                  <a:gd name="T36" fmla="*/ 102 w 151"/>
                  <a:gd name="T37" fmla="*/ 82 h 107"/>
                  <a:gd name="T38" fmla="*/ 114 w 151"/>
                  <a:gd name="T39" fmla="*/ 89 h 107"/>
                  <a:gd name="T40" fmla="*/ 124 w 151"/>
                  <a:gd name="T41" fmla="*/ 96 h 107"/>
                  <a:gd name="T42" fmla="*/ 133 w 151"/>
                  <a:gd name="T43" fmla="*/ 101 h 107"/>
                  <a:gd name="T44" fmla="*/ 143 w 151"/>
                  <a:gd name="T45" fmla="*/ 103 h 107"/>
                  <a:gd name="T46" fmla="*/ 147 w 151"/>
                  <a:gd name="T47" fmla="*/ 106 h 107"/>
                  <a:gd name="T48" fmla="*/ 150 w 151"/>
                  <a:gd name="T49" fmla="*/ 106 h 107"/>
                  <a:gd name="T50" fmla="*/ 150 w 151"/>
                  <a:gd name="T51" fmla="*/ 103 h 107"/>
                  <a:gd name="T52" fmla="*/ 147 w 151"/>
                  <a:gd name="T53" fmla="*/ 99 h 107"/>
                  <a:gd name="T54" fmla="*/ 140 w 151"/>
                  <a:gd name="T55" fmla="*/ 89 h 107"/>
                  <a:gd name="T56" fmla="*/ 131 w 151"/>
                  <a:gd name="T57" fmla="*/ 81 h 107"/>
                  <a:gd name="T58" fmla="*/ 121 w 151"/>
                  <a:gd name="T59" fmla="*/ 74 h 107"/>
                  <a:gd name="T60" fmla="*/ 116 w 151"/>
                  <a:gd name="T61" fmla="*/ 67 h 107"/>
                  <a:gd name="T62" fmla="*/ 114 w 151"/>
                  <a:gd name="T63" fmla="*/ 67 h 107"/>
                  <a:gd name="T64" fmla="*/ 111 w 151"/>
                  <a:gd name="T65" fmla="*/ 63 h 107"/>
                  <a:gd name="T66" fmla="*/ 109 w 151"/>
                  <a:gd name="T67" fmla="*/ 61 h 107"/>
                  <a:gd name="T68" fmla="*/ 107 w 151"/>
                  <a:gd name="T69" fmla="*/ 56 h 107"/>
                  <a:gd name="T70" fmla="*/ 95 w 151"/>
                  <a:gd name="T71" fmla="*/ 47 h 107"/>
                  <a:gd name="T72" fmla="*/ 95 w 151"/>
                  <a:gd name="T73" fmla="*/ 44 h 107"/>
                  <a:gd name="T74" fmla="*/ 93 w 151"/>
                  <a:gd name="T75" fmla="*/ 40 h 107"/>
                  <a:gd name="T76" fmla="*/ 88 w 151"/>
                  <a:gd name="T77" fmla="*/ 35 h 107"/>
                  <a:gd name="T78" fmla="*/ 81 w 151"/>
                  <a:gd name="T79" fmla="*/ 31 h 107"/>
                  <a:gd name="T80" fmla="*/ 72 w 151"/>
                  <a:gd name="T81" fmla="*/ 25 h 107"/>
                  <a:gd name="T82" fmla="*/ 65 w 151"/>
                  <a:gd name="T83" fmla="*/ 20 h 107"/>
                  <a:gd name="T84" fmla="*/ 46 w 151"/>
                  <a:gd name="T85" fmla="*/ 11 h 107"/>
                  <a:gd name="T86" fmla="*/ 41 w 151"/>
                  <a:gd name="T87" fmla="*/ 6 h 107"/>
                  <a:gd name="T88" fmla="*/ 34 w 151"/>
                  <a:gd name="T89" fmla="*/ 4 h 107"/>
                  <a:gd name="T90" fmla="*/ 27 w 151"/>
                  <a:gd name="T91" fmla="*/ 0 h 10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1"/>
                  <a:gd name="T139" fmla="*/ 0 h 107"/>
                  <a:gd name="T140" fmla="*/ 151 w 151"/>
                  <a:gd name="T141" fmla="*/ 107 h 10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1" h="107">
                    <a:moveTo>
                      <a:pt x="0" y="16"/>
                    </a:moveTo>
                    <a:lnTo>
                      <a:pt x="6" y="16"/>
                    </a:lnTo>
                    <a:lnTo>
                      <a:pt x="13" y="20"/>
                    </a:lnTo>
                    <a:lnTo>
                      <a:pt x="25" y="26"/>
                    </a:lnTo>
                    <a:lnTo>
                      <a:pt x="32" y="33"/>
                    </a:lnTo>
                    <a:lnTo>
                      <a:pt x="36" y="35"/>
                    </a:lnTo>
                    <a:lnTo>
                      <a:pt x="41" y="40"/>
                    </a:lnTo>
                    <a:lnTo>
                      <a:pt x="43" y="42"/>
                    </a:lnTo>
                    <a:lnTo>
                      <a:pt x="43" y="44"/>
                    </a:lnTo>
                    <a:lnTo>
                      <a:pt x="43" y="47"/>
                    </a:lnTo>
                    <a:lnTo>
                      <a:pt x="48" y="49"/>
                    </a:lnTo>
                    <a:lnTo>
                      <a:pt x="53" y="54"/>
                    </a:lnTo>
                    <a:lnTo>
                      <a:pt x="60" y="61"/>
                    </a:lnTo>
                    <a:lnTo>
                      <a:pt x="63" y="63"/>
                    </a:lnTo>
                    <a:lnTo>
                      <a:pt x="65" y="65"/>
                    </a:lnTo>
                    <a:lnTo>
                      <a:pt x="75" y="63"/>
                    </a:lnTo>
                    <a:lnTo>
                      <a:pt x="79" y="70"/>
                    </a:lnTo>
                    <a:lnTo>
                      <a:pt x="88" y="77"/>
                    </a:lnTo>
                    <a:lnTo>
                      <a:pt x="102" y="82"/>
                    </a:lnTo>
                    <a:lnTo>
                      <a:pt x="114" y="89"/>
                    </a:lnTo>
                    <a:lnTo>
                      <a:pt x="124" y="96"/>
                    </a:lnTo>
                    <a:lnTo>
                      <a:pt x="133" y="101"/>
                    </a:lnTo>
                    <a:lnTo>
                      <a:pt x="143" y="103"/>
                    </a:lnTo>
                    <a:lnTo>
                      <a:pt x="147" y="106"/>
                    </a:lnTo>
                    <a:lnTo>
                      <a:pt x="150" y="106"/>
                    </a:lnTo>
                    <a:lnTo>
                      <a:pt x="150" y="103"/>
                    </a:lnTo>
                    <a:lnTo>
                      <a:pt x="147" y="99"/>
                    </a:lnTo>
                    <a:lnTo>
                      <a:pt x="140" y="89"/>
                    </a:lnTo>
                    <a:lnTo>
                      <a:pt x="131" y="81"/>
                    </a:lnTo>
                    <a:lnTo>
                      <a:pt x="121" y="74"/>
                    </a:lnTo>
                    <a:lnTo>
                      <a:pt x="116" y="67"/>
                    </a:lnTo>
                    <a:lnTo>
                      <a:pt x="114" y="67"/>
                    </a:lnTo>
                    <a:lnTo>
                      <a:pt x="111" y="63"/>
                    </a:lnTo>
                    <a:lnTo>
                      <a:pt x="109" y="61"/>
                    </a:lnTo>
                    <a:lnTo>
                      <a:pt x="107" y="56"/>
                    </a:lnTo>
                    <a:lnTo>
                      <a:pt x="95" y="47"/>
                    </a:lnTo>
                    <a:lnTo>
                      <a:pt x="95" y="44"/>
                    </a:lnTo>
                    <a:lnTo>
                      <a:pt x="93" y="40"/>
                    </a:lnTo>
                    <a:lnTo>
                      <a:pt x="88" y="35"/>
                    </a:lnTo>
                    <a:lnTo>
                      <a:pt x="81" y="31"/>
                    </a:lnTo>
                    <a:lnTo>
                      <a:pt x="72" y="25"/>
                    </a:lnTo>
                    <a:lnTo>
                      <a:pt x="65" y="20"/>
                    </a:lnTo>
                    <a:lnTo>
                      <a:pt x="46" y="11"/>
                    </a:lnTo>
                    <a:lnTo>
                      <a:pt x="41" y="6"/>
                    </a:lnTo>
                    <a:lnTo>
                      <a:pt x="34" y="4"/>
                    </a:lnTo>
                    <a:lnTo>
                      <a:pt x="27" y="0"/>
                    </a:lnTo>
                  </a:path>
                </a:pathLst>
              </a:custGeom>
              <a:noFill/>
              <a:ln w="12700" cap="rnd">
                <a:solidFill>
                  <a:srgbClr val="000000"/>
                </a:solidFill>
                <a:round/>
                <a:headEnd type="none" w="sm" len="sm"/>
                <a:tailEnd type="none" w="sm" len="sm"/>
              </a:ln>
            </p:spPr>
            <p:txBody>
              <a:bodyPr/>
              <a:lstStyle/>
              <a:p>
                <a:endParaRPr lang="zh-CN" altLang="zh-CN"/>
              </a:p>
            </p:txBody>
          </p:sp>
          <p:sp>
            <p:nvSpPr>
              <p:cNvPr id="59071" name="Freeform 2249"/>
              <p:cNvSpPr>
                <a:spLocks/>
              </p:cNvSpPr>
              <p:nvPr/>
            </p:nvSpPr>
            <p:spPr bwMode="auto">
              <a:xfrm>
                <a:off x="1013" y="2188"/>
                <a:ext cx="20" cy="20"/>
              </a:xfrm>
              <a:custGeom>
                <a:avLst/>
                <a:gdLst>
                  <a:gd name="T0" fmla="*/ 19 w 20"/>
                  <a:gd name="T1" fmla="*/ 0 h 20"/>
                  <a:gd name="T2" fmla="*/ 8 w 20"/>
                  <a:gd name="T3" fmla="*/ 2 h 20"/>
                  <a:gd name="T4" fmla="*/ 6 w 20"/>
                  <a:gd name="T5" fmla="*/ 7 h 20"/>
                  <a:gd name="T6" fmla="*/ 0 w 20"/>
                  <a:gd name="T7" fmla="*/ 16 h 20"/>
                  <a:gd name="T8" fmla="*/ 0 w 20"/>
                  <a:gd name="T9" fmla="*/ 19 h 20"/>
                  <a:gd name="T10" fmla="*/ 0 60000 65536"/>
                  <a:gd name="T11" fmla="*/ 0 60000 65536"/>
                  <a:gd name="T12" fmla="*/ 0 60000 65536"/>
                  <a:gd name="T13" fmla="*/ 0 60000 65536"/>
                  <a:gd name="T14" fmla="*/ 0 60000 65536"/>
                  <a:gd name="T15" fmla="*/ 0 w 20"/>
                  <a:gd name="T16" fmla="*/ 0 h 20"/>
                  <a:gd name="T17" fmla="*/ 20 w 20"/>
                  <a:gd name="T18" fmla="*/ 20 h 20"/>
                </a:gdLst>
                <a:ahLst/>
                <a:cxnLst>
                  <a:cxn ang="T10">
                    <a:pos x="T0" y="T1"/>
                  </a:cxn>
                  <a:cxn ang="T11">
                    <a:pos x="T2" y="T3"/>
                  </a:cxn>
                  <a:cxn ang="T12">
                    <a:pos x="T4" y="T5"/>
                  </a:cxn>
                  <a:cxn ang="T13">
                    <a:pos x="T6" y="T7"/>
                  </a:cxn>
                  <a:cxn ang="T14">
                    <a:pos x="T8" y="T9"/>
                  </a:cxn>
                </a:cxnLst>
                <a:rect l="T15" t="T16" r="T17" b="T18"/>
                <a:pathLst>
                  <a:path w="20" h="20">
                    <a:moveTo>
                      <a:pt x="19" y="0"/>
                    </a:moveTo>
                    <a:lnTo>
                      <a:pt x="8" y="2"/>
                    </a:lnTo>
                    <a:lnTo>
                      <a:pt x="6" y="7"/>
                    </a:lnTo>
                    <a:lnTo>
                      <a:pt x="0" y="16"/>
                    </a:lnTo>
                    <a:lnTo>
                      <a:pt x="0" y="19"/>
                    </a:lnTo>
                  </a:path>
                </a:pathLst>
              </a:custGeom>
              <a:noFill/>
              <a:ln w="12700" cap="rnd">
                <a:solidFill>
                  <a:srgbClr val="000000"/>
                </a:solidFill>
                <a:round/>
                <a:headEnd type="none" w="sm" len="sm"/>
                <a:tailEnd type="none" w="sm" len="sm"/>
              </a:ln>
            </p:spPr>
            <p:txBody>
              <a:bodyPr/>
              <a:lstStyle/>
              <a:p>
                <a:endParaRPr lang="zh-CN" altLang="zh-CN"/>
              </a:p>
            </p:txBody>
          </p:sp>
          <p:sp>
            <p:nvSpPr>
              <p:cNvPr id="59072" name="Freeform 2250"/>
              <p:cNvSpPr>
                <a:spLocks/>
              </p:cNvSpPr>
              <p:nvPr/>
            </p:nvSpPr>
            <p:spPr bwMode="auto">
              <a:xfrm>
                <a:off x="1011" y="2190"/>
                <a:ext cx="29" cy="20"/>
              </a:xfrm>
              <a:custGeom>
                <a:avLst/>
                <a:gdLst>
                  <a:gd name="T0" fmla="*/ 13 w 29"/>
                  <a:gd name="T1" fmla="*/ 0 h 20"/>
                  <a:gd name="T2" fmla="*/ 18 w 29"/>
                  <a:gd name="T3" fmla="*/ 4 h 20"/>
                  <a:gd name="T4" fmla="*/ 20 w 29"/>
                  <a:gd name="T5" fmla="*/ 7 h 20"/>
                  <a:gd name="T6" fmla="*/ 23 w 29"/>
                  <a:gd name="T7" fmla="*/ 11 h 20"/>
                  <a:gd name="T8" fmla="*/ 25 w 29"/>
                  <a:gd name="T9" fmla="*/ 14 h 20"/>
                  <a:gd name="T10" fmla="*/ 28 w 29"/>
                  <a:gd name="T11" fmla="*/ 19 h 20"/>
                  <a:gd name="T12" fmla="*/ 25 w 29"/>
                  <a:gd name="T13" fmla="*/ 19 h 20"/>
                  <a:gd name="T14" fmla="*/ 20 w 29"/>
                  <a:gd name="T15" fmla="*/ 19 h 20"/>
                  <a:gd name="T16" fmla="*/ 13 w 29"/>
                  <a:gd name="T17" fmla="*/ 16 h 20"/>
                  <a:gd name="T18" fmla="*/ 8 w 29"/>
                  <a:gd name="T19" fmla="*/ 11 h 20"/>
                  <a:gd name="T20" fmla="*/ 4 w 29"/>
                  <a:gd name="T21" fmla="*/ 11 h 20"/>
                  <a:gd name="T22" fmla="*/ 2 w 29"/>
                  <a:gd name="T23" fmla="*/ 7 h 20"/>
                  <a:gd name="T24" fmla="*/ 0 w 29"/>
                  <a:gd name="T25" fmla="*/ 7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20"/>
                  <a:gd name="T41" fmla="*/ 29 w 29"/>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20">
                    <a:moveTo>
                      <a:pt x="13" y="0"/>
                    </a:moveTo>
                    <a:lnTo>
                      <a:pt x="18" y="4"/>
                    </a:lnTo>
                    <a:lnTo>
                      <a:pt x="20" y="7"/>
                    </a:lnTo>
                    <a:lnTo>
                      <a:pt x="23" y="11"/>
                    </a:lnTo>
                    <a:lnTo>
                      <a:pt x="25" y="14"/>
                    </a:lnTo>
                    <a:lnTo>
                      <a:pt x="28" y="19"/>
                    </a:lnTo>
                    <a:lnTo>
                      <a:pt x="25" y="19"/>
                    </a:lnTo>
                    <a:lnTo>
                      <a:pt x="20" y="19"/>
                    </a:lnTo>
                    <a:lnTo>
                      <a:pt x="13" y="16"/>
                    </a:lnTo>
                    <a:lnTo>
                      <a:pt x="8" y="11"/>
                    </a:lnTo>
                    <a:lnTo>
                      <a:pt x="4" y="11"/>
                    </a:lnTo>
                    <a:lnTo>
                      <a:pt x="2" y="7"/>
                    </a:lnTo>
                    <a:lnTo>
                      <a:pt x="0" y="7"/>
                    </a:lnTo>
                  </a:path>
                </a:pathLst>
              </a:custGeom>
              <a:noFill/>
              <a:ln w="12700" cap="rnd">
                <a:solidFill>
                  <a:srgbClr val="000000"/>
                </a:solidFill>
                <a:round/>
                <a:headEnd type="none" w="sm" len="sm"/>
                <a:tailEnd type="none" w="sm" len="sm"/>
              </a:ln>
            </p:spPr>
            <p:txBody>
              <a:bodyPr/>
              <a:lstStyle/>
              <a:p>
                <a:endParaRPr lang="zh-CN" altLang="zh-CN"/>
              </a:p>
            </p:txBody>
          </p:sp>
          <p:sp>
            <p:nvSpPr>
              <p:cNvPr id="59073" name="Freeform 2251"/>
              <p:cNvSpPr>
                <a:spLocks/>
              </p:cNvSpPr>
              <p:nvPr/>
            </p:nvSpPr>
            <p:spPr bwMode="auto">
              <a:xfrm>
                <a:off x="1009" y="2195"/>
                <a:ext cx="20" cy="20"/>
              </a:xfrm>
              <a:custGeom>
                <a:avLst/>
                <a:gdLst>
                  <a:gd name="T0" fmla="*/ 0 w 20"/>
                  <a:gd name="T1" fmla="*/ 19 h 20"/>
                  <a:gd name="T2" fmla="*/ 5 w 20"/>
                  <a:gd name="T3" fmla="*/ 9 h 20"/>
                  <a:gd name="T4" fmla="*/ 19 w 20"/>
                  <a:gd name="T5" fmla="*/ 0 h 20"/>
                  <a:gd name="T6" fmla="*/ 0 60000 65536"/>
                  <a:gd name="T7" fmla="*/ 0 60000 65536"/>
                  <a:gd name="T8" fmla="*/ 0 60000 65536"/>
                  <a:gd name="T9" fmla="*/ 0 w 20"/>
                  <a:gd name="T10" fmla="*/ 0 h 20"/>
                  <a:gd name="T11" fmla="*/ 20 w 20"/>
                  <a:gd name="T12" fmla="*/ 20 h 20"/>
                </a:gdLst>
                <a:ahLst/>
                <a:cxnLst>
                  <a:cxn ang="T6">
                    <a:pos x="T0" y="T1"/>
                  </a:cxn>
                  <a:cxn ang="T7">
                    <a:pos x="T2" y="T3"/>
                  </a:cxn>
                  <a:cxn ang="T8">
                    <a:pos x="T4" y="T5"/>
                  </a:cxn>
                </a:cxnLst>
                <a:rect l="T9" t="T10" r="T11" b="T12"/>
                <a:pathLst>
                  <a:path w="20" h="20">
                    <a:moveTo>
                      <a:pt x="0" y="19"/>
                    </a:moveTo>
                    <a:lnTo>
                      <a:pt x="5" y="9"/>
                    </a:lnTo>
                    <a:lnTo>
                      <a:pt x="19" y="0"/>
                    </a:lnTo>
                  </a:path>
                </a:pathLst>
              </a:custGeom>
              <a:noFill/>
              <a:ln w="12700" cap="rnd">
                <a:solidFill>
                  <a:srgbClr val="000000"/>
                </a:solidFill>
                <a:round/>
                <a:headEnd type="none" w="sm" len="sm"/>
                <a:tailEnd type="none" w="sm" len="sm"/>
              </a:ln>
            </p:spPr>
            <p:txBody>
              <a:bodyPr/>
              <a:lstStyle/>
              <a:p>
                <a:endParaRPr lang="zh-CN" altLang="zh-CN"/>
              </a:p>
            </p:txBody>
          </p:sp>
          <p:sp>
            <p:nvSpPr>
              <p:cNvPr id="59074" name="Freeform 2252"/>
              <p:cNvSpPr>
                <a:spLocks/>
              </p:cNvSpPr>
              <p:nvPr/>
            </p:nvSpPr>
            <p:spPr bwMode="auto">
              <a:xfrm>
                <a:off x="920" y="2153"/>
                <a:ext cx="21" cy="25"/>
              </a:xfrm>
              <a:custGeom>
                <a:avLst/>
                <a:gdLst>
                  <a:gd name="T0" fmla="*/ 20 w 21"/>
                  <a:gd name="T1" fmla="*/ 24 h 25"/>
                  <a:gd name="T2" fmla="*/ 15 w 21"/>
                  <a:gd name="T3" fmla="*/ 24 h 25"/>
                  <a:gd name="T4" fmla="*/ 7 w 21"/>
                  <a:gd name="T5" fmla="*/ 21 h 25"/>
                  <a:gd name="T6" fmla="*/ 5 w 21"/>
                  <a:gd name="T7" fmla="*/ 19 h 25"/>
                  <a:gd name="T8" fmla="*/ 5 w 21"/>
                  <a:gd name="T9" fmla="*/ 16 h 25"/>
                  <a:gd name="T10" fmla="*/ 0 w 21"/>
                  <a:gd name="T11" fmla="*/ 0 h 25"/>
                  <a:gd name="T12" fmla="*/ 0 60000 65536"/>
                  <a:gd name="T13" fmla="*/ 0 60000 65536"/>
                  <a:gd name="T14" fmla="*/ 0 60000 65536"/>
                  <a:gd name="T15" fmla="*/ 0 60000 65536"/>
                  <a:gd name="T16" fmla="*/ 0 60000 65536"/>
                  <a:gd name="T17" fmla="*/ 0 60000 65536"/>
                  <a:gd name="T18" fmla="*/ 0 w 21"/>
                  <a:gd name="T19" fmla="*/ 0 h 25"/>
                  <a:gd name="T20" fmla="*/ 21 w 21"/>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1" h="25">
                    <a:moveTo>
                      <a:pt x="20" y="24"/>
                    </a:moveTo>
                    <a:lnTo>
                      <a:pt x="15" y="24"/>
                    </a:lnTo>
                    <a:lnTo>
                      <a:pt x="7" y="21"/>
                    </a:lnTo>
                    <a:lnTo>
                      <a:pt x="5" y="19"/>
                    </a:lnTo>
                    <a:lnTo>
                      <a:pt x="5" y="16"/>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9075" name="Line 2253"/>
              <p:cNvSpPr>
                <a:spLocks noChangeShapeType="1"/>
              </p:cNvSpPr>
              <p:nvPr/>
            </p:nvSpPr>
            <p:spPr bwMode="auto">
              <a:xfrm>
                <a:off x="901" y="2118"/>
                <a:ext cx="5"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76" name="Freeform 2254"/>
              <p:cNvSpPr>
                <a:spLocks/>
              </p:cNvSpPr>
              <p:nvPr/>
            </p:nvSpPr>
            <p:spPr bwMode="auto">
              <a:xfrm>
                <a:off x="923" y="2197"/>
                <a:ext cx="20" cy="20"/>
              </a:xfrm>
              <a:custGeom>
                <a:avLst/>
                <a:gdLst>
                  <a:gd name="T0" fmla="*/ 0 w 20"/>
                  <a:gd name="T1" fmla="*/ 0 h 20"/>
                  <a:gd name="T2" fmla="*/ 0 w 20"/>
                  <a:gd name="T3" fmla="*/ 2 h 20"/>
                  <a:gd name="T4" fmla="*/ 0 w 20"/>
                  <a:gd name="T5" fmla="*/ 7 h 20"/>
                  <a:gd name="T6" fmla="*/ 2 w 20"/>
                  <a:gd name="T7" fmla="*/ 7 h 20"/>
                  <a:gd name="T8" fmla="*/ 2 w 20"/>
                  <a:gd name="T9" fmla="*/ 9 h 20"/>
                  <a:gd name="T10" fmla="*/ 2 w 20"/>
                  <a:gd name="T11" fmla="*/ 11 h 20"/>
                  <a:gd name="T12" fmla="*/ 4 w 20"/>
                  <a:gd name="T13" fmla="*/ 11 h 20"/>
                  <a:gd name="T14" fmla="*/ 4 w 20"/>
                  <a:gd name="T15" fmla="*/ 16 h 20"/>
                  <a:gd name="T16" fmla="*/ 7 w 20"/>
                  <a:gd name="T17" fmla="*/ 16 h 20"/>
                  <a:gd name="T18" fmla="*/ 9 w 20"/>
                  <a:gd name="T19" fmla="*/ 19 h 20"/>
                  <a:gd name="T20" fmla="*/ 11 w 20"/>
                  <a:gd name="T21" fmla="*/ 19 h 20"/>
                  <a:gd name="T22" fmla="*/ 14 w 20"/>
                  <a:gd name="T23" fmla="*/ 19 h 20"/>
                  <a:gd name="T24" fmla="*/ 16 w 20"/>
                  <a:gd name="T25" fmla="*/ 19 h 20"/>
                  <a:gd name="T26" fmla="*/ 19 w 20"/>
                  <a:gd name="T27" fmla="*/ 19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0"/>
                  <a:gd name="T44" fmla="*/ 20 w 20"/>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0">
                    <a:moveTo>
                      <a:pt x="0" y="0"/>
                    </a:moveTo>
                    <a:lnTo>
                      <a:pt x="0" y="2"/>
                    </a:lnTo>
                    <a:lnTo>
                      <a:pt x="0" y="7"/>
                    </a:lnTo>
                    <a:lnTo>
                      <a:pt x="2" y="7"/>
                    </a:lnTo>
                    <a:lnTo>
                      <a:pt x="2" y="9"/>
                    </a:lnTo>
                    <a:lnTo>
                      <a:pt x="2" y="11"/>
                    </a:lnTo>
                    <a:lnTo>
                      <a:pt x="4" y="11"/>
                    </a:lnTo>
                    <a:lnTo>
                      <a:pt x="4" y="16"/>
                    </a:lnTo>
                    <a:lnTo>
                      <a:pt x="7" y="16"/>
                    </a:lnTo>
                    <a:lnTo>
                      <a:pt x="9" y="19"/>
                    </a:lnTo>
                    <a:lnTo>
                      <a:pt x="11" y="19"/>
                    </a:lnTo>
                    <a:lnTo>
                      <a:pt x="14" y="19"/>
                    </a:lnTo>
                    <a:lnTo>
                      <a:pt x="16" y="19"/>
                    </a:lnTo>
                    <a:lnTo>
                      <a:pt x="19" y="19"/>
                    </a:lnTo>
                  </a:path>
                </a:pathLst>
              </a:custGeom>
              <a:noFill/>
              <a:ln w="12700" cap="rnd">
                <a:solidFill>
                  <a:srgbClr val="000000"/>
                </a:solidFill>
                <a:round/>
                <a:headEnd type="none" w="sm" len="sm"/>
                <a:tailEnd type="none" w="sm" len="sm"/>
              </a:ln>
            </p:spPr>
            <p:txBody>
              <a:bodyPr/>
              <a:lstStyle/>
              <a:p>
                <a:endParaRPr lang="zh-CN" altLang="zh-CN"/>
              </a:p>
            </p:txBody>
          </p:sp>
          <p:sp>
            <p:nvSpPr>
              <p:cNvPr id="59077" name="Freeform 2255"/>
              <p:cNvSpPr>
                <a:spLocks/>
              </p:cNvSpPr>
              <p:nvPr/>
            </p:nvSpPr>
            <p:spPr bwMode="auto">
              <a:xfrm>
                <a:off x="948" y="2188"/>
                <a:ext cx="20" cy="20"/>
              </a:xfrm>
              <a:custGeom>
                <a:avLst/>
                <a:gdLst>
                  <a:gd name="T0" fmla="*/ 0 w 20"/>
                  <a:gd name="T1" fmla="*/ 0 h 20"/>
                  <a:gd name="T2" fmla="*/ 10 w 20"/>
                  <a:gd name="T3" fmla="*/ 9 h 20"/>
                  <a:gd name="T4" fmla="*/ 19 w 20"/>
                  <a:gd name="T5" fmla="*/ 19 h 20"/>
                  <a:gd name="T6" fmla="*/ 0 60000 65536"/>
                  <a:gd name="T7" fmla="*/ 0 60000 65536"/>
                  <a:gd name="T8" fmla="*/ 0 60000 65536"/>
                  <a:gd name="T9" fmla="*/ 0 w 20"/>
                  <a:gd name="T10" fmla="*/ 0 h 20"/>
                  <a:gd name="T11" fmla="*/ 20 w 20"/>
                  <a:gd name="T12" fmla="*/ 20 h 20"/>
                </a:gdLst>
                <a:ahLst/>
                <a:cxnLst>
                  <a:cxn ang="T6">
                    <a:pos x="T0" y="T1"/>
                  </a:cxn>
                  <a:cxn ang="T7">
                    <a:pos x="T2" y="T3"/>
                  </a:cxn>
                  <a:cxn ang="T8">
                    <a:pos x="T4" y="T5"/>
                  </a:cxn>
                </a:cxnLst>
                <a:rect l="T9" t="T10" r="T11" b="T12"/>
                <a:pathLst>
                  <a:path w="20" h="20">
                    <a:moveTo>
                      <a:pt x="0" y="0"/>
                    </a:moveTo>
                    <a:lnTo>
                      <a:pt x="10" y="9"/>
                    </a:lnTo>
                    <a:lnTo>
                      <a:pt x="19" y="19"/>
                    </a:lnTo>
                  </a:path>
                </a:pathLst>
              </a:custGeom>
              <a:noFill/>
              <a:ln w="12700" cap="rnd">
                <a:solidFill>
                  <a:srgbClr val="000000"/>
                </a:solidFill>
                <a:round/>
                <a:headEnd type="none" w="sm" len="sm"/>
                <a:tailEnd type="none" w="sm" len="sm"/>
              </a:ln>
            </p:spPr>
            <p:txBody>
              <a:bodyPr/>
              <a:lstStyle/>
              <a:p>
                <a:endParaRPr lang="zh-CN" altLang="zh-CN"/>
              </a:p>
            </p:txBody>
          </p:sp>
          <p:sp>
            <p:nvSpPr>
              <p:cNvPr id="59078" name="Freeform 2256"/>
              <p:cNvSpPr>
                <a:spLocks/>
              </p:cNvSpPr>
              <p:nvPr/>
            </p:nvSpPr>
            <p:spPr bwMode="auto">
              <a:xfrm>
                <a:off x="960" y="2229"/>
                <a:ext cx="48" cy="33"/>
              </a:xfrm>
              <a:custGeom>
                <a:avLst/>
                <a:gdLst>
                  <a:gd name="T0" fmla="*/ 0 w 48"/>
                  <a:gd name="T1" fmla="*/ 0 h 33"/>
                  <a:gd name="T2" fmla="*/ 2 w 48"/>
                  <a:gd name="T3" fmla="*/ 0 h 33"/>
                  <a:gd name="T4" fmla="*/ 4 w 48"/>
                  <a:gd name="T5" fmla="*/ 0 h 33"/>
                  <a:gd name="T6" fmla="*/ 7 w 48"/>
                  <a:gd name="T7" fmla="*/ 2 h 33"/>
                  <a:gd name="T8" fmla="*/ 9 w 48"/>
                  <a:gd name="T9" fmla="*/ 2 h 33"/>
                  <a:gd name="T10" fmla="*/ 11 w 48"/>
                  <a:gd name="T11" fmla="*/ 2 h 33"/>
                  <a:gd name="T12" fmla="*/ 14 w 48"/>
                  <a:gd name="T13" fmla="*/ 4 h 33"/>
                  <a:gd name="T14" fmla="*/ 16 w 48"/>
                  <a:gd name="T15" fmla="*/ 4 h 33"/>
                  <a:gd name="T16" fmla="*/ 18 w 48"/>
                  <a:gd name="T17" fmla="*/ 4 h 33"/>
                  <a:gd name="T18" fmla="*/ 18 w 48"/>
                  <a:gd name="T19" fmla="*/ 6 h 33"/>
                  <a:gd name="T20" fmla="*/ 21 w 48"/>
                  <a:gd name="T21" fmla="*/ 6 h 33"/>
                  <a:gd name="T22" fmla="*/ 23 w 48"/>
                  <a:gd name="T23" fmla="*/ 6 h 33"/>
                  <a:gd name="T24" fmla="*/ 23 w 48"/>
                  <a:gd name="T25" fmla="*/ 8 h 33"/>
                  <a:gd name="T26" fmla="*/ 25 w 48"/>
                  <a:gd name="T27" fmla="*/ 8 h 33"/>
                  <a:gd name="T28" fmla="*/ 28 w 48"/>
                  <a:gd name="T29" fmla="*/ 8 h 33"/>
                  <a:gd name="T30" fmla="*/ 28 w 48"/>
                  <a:gd name="T31" fmla="*/ 9 h 33"/>
                  <a:gd name="T32" fmla="*/ 30 w 48"/>
                  <a:gd name="T33" fmla="*/ 9 h 33"/>
                  <a:gd name="T34" fmla="*/ 32 w 48"/>
                  <a:gd name="T35" fmla="*/ 12 h 33"/>
                  <a:gd name="T36" fmla="*/ 35 w 48"/>
                  <a:gd name="T37" fmla="*/ 12 h 33"/>
                  <a:gd name="T38" fmla="*/ 35 w 48"/>
                  <a:gd name="T39" fmla="*/ 14 h 33"/>
                  <a:gd name="T40" fmla="*/ 37 w 48"/>
                  <a:gd name="T41" fmla="*/ 14 h 33"/>
                  <a:gd name="T42" fmla="*/ 37 w 48"/>
                  <a:gd name="T43" fmla="*/ 16 h 33"/>
                  <a:gd name="T44" fmla="*/ 39 w 48"/>
                  <a:gd name="T45" fmla="*/ 16 h 33"/>
                  <a:gd name="T46" fmla="*/ 42 w 48"/>
                  <a:gd name="T47" fmla="*/ 18 h 33"/>
                  <a:gd name="T48" fmla="*/ 42 w 48"/>
                  <a:gd name="T49" fmla="*/ 20 h 33"/>
                  <a:gd name="T50" fmla="*/ 44 w 48"/>
                  <a:gd name="T51" fmla="*/ 23 h 33"/>
                  <a:gd name="T52" fmla="*/ 44 w 48"/>
                  <a:gd name="T53" fmla="*/ 25 h 33"/>
                  <a:gd name="T54" fmla="*/ 47 w 48"/>
                  <a:gd name="T55" fmla="*/ 27 h 33"/>
                  <a:gd name="T56" fmla="*/ 47 w 48"/>
                  <a:gd name="T57" fmla="*/ 29 h 33"/>
                  <a:gd name="T58" fmla="*/ 47 w 48"/>
                  <a:gd name="T59" fmla="*/ 32 h 3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8"/>
                  <a:gd name="T91" fmla="*/ 0 h 33"/>
                  <a:gd name="T92" fmla="*/ 48 w 48"/>
                  <a:gd name="T93" fmla="*/ 33 h 3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8" h="33">
                    <a:moveTo>
                      <a:pt x="0" y="0"/>
                    </a:moveTo>
                    <a:lnTo>
                      <a:pt x="2" y="0"/>
                    </a:lnTo>
                    <a:lnTo>
                      <a:pt x="4" y="0"/>
                    </a:lnTo>
                    <a:lnTo>
                      <a:pt x="7" y="2"/>
                    </a:lnTo>
                    <a:lnTo>
                      <a:pt x="9" y="2"/>
                    </a:lnTo>
                    <a:lnTo>
                      <a:pt x="11" y="2"/>
                    </a:lnTo>
                    <a:lnTo>
                      <a:pt x="14" y="4"/>
                    </a:lnTo>
                    <a:lnTo>
                      <a:pt x="16" y="4"/>
                    </a:lnTo>
                    <a:lnTo>
                      <a:pt x="18" y="4"/>
                    </a:lnTo>
                    <a:lnTo>
                      <a:pt x="18" y="6"/>
                    </a:lnTo>
                    <a:lnTo>
                      <a:pt x="21" y="6"/>
                    </a:lnTo>
                    <a:lnTo>
                      <a:pt x="23" y="6"/>
                    </a:lnTo>
                    <a:lnTo>
                      <a:pt x="23" y="8"/>
                    </a:lnTo>
                    <a:lnTo>
                      <a:pt x="25" y="8"/>
                    </a:lnTo>
                    <a:lnTo>
                      <a:pt x="28" y="8"/>
                    </a:lnTo>
                    <a:lnTo>
                      <a:pt x="28" y="9"/>
                    </a:lnTo>
                    <a:lnTo>
                      <a:pt x="30" y="9"/>
                    </a:lnTo>
                    <a:lnTo>
                      <a:pt x="32" y="12"/>
                    </a:lnTo>
                    <a:lnTo>
                      <a:pt x="35" y="12"/>
                    </a:lnTo>
                    <a:lnTo>
                      <a:pt x="35" y="14"/>
                    </a:lnTo>
                    <a:lnTo>
                      <a:pt x="37" y="14"/>
                    </a:lnTo>
                    <a:lnTo>
                      <a:pt x="37" y="16"/>
                    </a:lnTo>
                    <a:lnTo>
                      <a:pt x="39" y="16"/>
                    </a:lnTo>
                    <a:lnTo>
                      <a:pt x="42" y="18"/>
                    </a:lnTo>
                    <a:lnTo>
                      <a:pt x="42" y="20"/>
                    </a:lnTo>
                    <a:lnTo>
                      <a:pt x="44" y="23"/>
                    </a:lnTo>
                    <a:lnTo>
                      <a:pt x="44" y="25"/>
                    </a:lnTo>
                    <a:lnTo>
                      <a:pt x="47" y="27"/>
                    </a:lnTo>
                    <a:lnTo>
                      <a:pt x="47" y="29"/>
                    </a:lnTo>
                    <a:lnTo>
                      <a:pt x="47" y="32"/>
                    </a:lnTo>
                  </a:path>
                </a:pathLst>
              </a:custGeom>
              <a:noFill/>
              <a:ln w="12700" cap="rnd">
                <a:solidFill>
                  <a:srgbClr val="000000"/>
                </a:solidFill>
                <a:round/>
                <a:headEnd type="none" w="sm" len="sm"/>
                <a:tailEnd type="none" w="sm" len="sm"/>
              </a:ln>
            </p:spPr>
            <p:txBody>
              <a:bodyPr/>
              <a:lstStyle/>
              <a:p>
                <a:endParaRPr lang="zh-CN" altLang="zh-CN"/>
              </a:p>
            </p:txBody>
          </p:sp>
          <p:sp>
            <p:nvSpPr>
              <p:cNvPr id="59079" name="Freeform 2257"/>
              <p:cNvSpPr>
                <a:spLocks/>
              </p:cNvSpPr>
              <p:nvPr/>
            </p:nvSpPr>
            <p:spPr bwMode="auto">
              <a:xfrm>
                <a:off x="965" y="2290"/>
                <a:ext cx="20" cy="21"/>
              </a:xfrm>
              <a:custGeom>
                <a:avLst/>
                <a:gdLst>
                  <a:gd name="T0" fmla="*/ 0 w 20"/>
                  <a:gd name="T1" fmla="*/ 0 h 21"/>
                  <a:gd name="T2" fmla="*/ 0 w 20"/>
                  <a:gd name="T3" fmla="*/ 2 h 21"/>
                  <a:gd name="T4" fmla="*/ 2 w 20"/>
                  <a:gd name="T5" fmla="*/ 4 h 21"/>
                  <a:gd name="T6" fmla="*/ 2 w 20"/>
                  <a:gd name="T7" fmla="*/ 6 h 21"/>
                  <a:gd name="T8" fmla="*/ 2 w 20"/>
                  <a:gd name="T9" fmla="*/ 9 h 21"/>
                  <a:gd name="T10" fmla="*/ 4 w 20"/>
                  <a:gd name="T11" fmla="*/ 9 h 21"/>
                  <a:gd name="T12" fmla="*/ 7 w 20"/>
                  <a:gd name="T13" fmla="*/ 12 h 21"/>
                  <a:gd name="T14" fmla="*/ 9 w 20"/>
                  <a:gd name="T15" fmla="*/ 12 h 21"/>
                  <a:gd name="T16" fmla="*/ 9 w 20"/>
                  <a:gd name="T17" fmla="*/ 14 h 21"/>
                  <a:gd name="T18" fmla="*/ 11 w 20"/>
                  <a:gd name="T19" fmla="*/ 20 h 21"/>
                  <a:gd name="T20" fmla="*/ 14 w 20"/>
                  <a:gd name="T21" fmla="*/ 20 h 21"/>
                  <a:gd name="T22" fmla="*/ 16 w 20"/>
                  <a:gd name="T23" fmla="*/ 20 h 21"/>
                  <a:gd name="T24" fmla="*/ 19 w 20"/>
                  <a:gd name="T25" fmla="*/ 20 h 21"/>
                  <a:gd name="T26" fmla="*/ 19 w 20"/>
                  <a:gd name="T27" fmla="*/ 14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1"/>
                  <a:gd name="T44" fmla="*/ 20 w 20"/>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1">
                    <a:moveTo>
                      <a:pt x="0" y="0"/>
                    </a:moveTo>
                    <a:lnTo>
                      <a:pt x="0" y="2"/>
                    </a:lnTo>
                    <a:lnTo>
                      <a:pt x="2" y="4"/>
                    </a:lnTo>
                    <a:lnTo>
                      <a:pt x="2" y="6"/>
                    </a:lnTo>
                    <a:lnTo>
                      <a:pt x="2" y="9"/>
                    </a:lnTo>
                    <a:lnTo>
                      <a:pt x="4" y="9"/>
                    </a:lnTo>
                    <a:lnTo>
                      <a:pt x="7" y="12"/>
                    </a:lnTo>
                    <a:lnTo>
                      <a:pt x="9" y="12"/>
                    </a:lnTo>
                    <a:lnTo>
                      <a:pt x="9" y="14"/>
                    </a:lnTo>
                    <a:lnTo>
                      <a:pt x="11" y="20"/>
                    </a:lnTo>
                    <a:lnTo>
                      <a:pt x="14" y="20"/>
                    </a:lnTo>
                    <a:lnTo>
                      <a:pt x="16" y="20"/>
                    </a:lnTo>
                    <a:lnTo>
                      <a:pt x="19" y="20"/>
                    </a:lnTo>
                    <a:lnTo>
                      <a:pt x="19" y="14"/>
                    </a:lnTo>
                  </a:path>
                </a:pathLst>
              </a:custGeom>
              <a:noFill/>
              <a:ln w="12700" cap="rnd">
                <a:solidFill>
                  <a:srgbClr val="000000"/>
                </a:solidFill>
                <a:round/>
                <a:headEnd type="none" w="sm" len="sm"/>
                <a:tailEnd type="none" w="sm" len="sm"/>
              </a:ln>
            </p:spPr>
            <p:txBody>
              <a:bodyPr/>
              <a:lstStyle/>
              <a:p>
                <a:endParaRPr lang="zh-CN" altLang="zh-CN"/>
              </a:p>
            </p:txBody>
          </p:sp>
          <p:sp>
            <p:nvSpPr>
              <p:cNvPr id="59080" name="Freeform 2258"/>
              <p:cNvSpPr>
                <a:spLocks/>
              </p:cNvSpPr>
              <p:nvPr/>
            </p:nvSpPr>
            <p:spPr bwMode="auto">
              <a:xfrm>
                <a:off x="962" y="2274"/>
                <a:ext cx="21" cy="20"/>
              </a:xfrm>
              <a:custGeom>
                <a:avLst/>
                <a:gdLst>
                  <a:gd name="T0" fmla="*/ 20 w 21"/>
                  <a:gd name="T1" fmla="*/ 0 h 20"/>
                  <a:gd name="T2" fmla="*/ 15 w 21"/>
                  <a:gd name="T3" fmla="*/ 0 h 20"/>
                  <a:gd name="T4" fmla="*/ 12 w 21"/>
                  <a:gd name="T5" fmla="*/ 0 h 20"/>
                  <a:gd name="T6" fmla="*/ 12 w 21"/>
                  <a:gd name="T7" fmla="*/ 2 h 20"/>
                  <a:gd name="T8" fmla="*/ 10 w 21"/>
                  <a:gd name="T9" fmla="*/ 2 h 20"/>
                  <a:gd name="T10" fmla="*/ 10 w 21"/>
                  <a:gd name="T11" fmla="*/ 4 h 20"/>
                  <a:gd name="T12" fmla="*/ 7 w 21"/>
                  <a:gd name="T13" fmla="*/ 4 h 20"/>
                  <a:gd name="T14" fmla="*/ 5 w 21"/>
                  <a:gd name="T15" fmla="*/ 4 h 20"/>
                  <a:gd name="T16" fmla="*/ 5 w 21"/>
                  <a:gd name="T17" fmla="*/ 7 h 20"/>
                  <a:gd name="T18" fmla="*/ 2 w 21"/>
                  <a:gd name="T19" fmla="*/ 9 h 20"/>
                  <a:gd name="T20" fmla="*/ 2 w 21"/>
                  <a:gd name="T21" fmla="*/ 11 h 20"/>
                  <a:gd name="T22" fmla="*/ 0 w 21"/>
                  <a:gd name="T23" fmla="*/ 14 h 20"/>
                  <a:gd name="T24" fmla="*/ 0 w 21"/>
                  <a:gd name="T25" fmla="*/ 16 h 20"/>
                  <a:gd name="T26" fmla="*/ 2 w 21"/>
                  <a:gd name="T27" fmla="*/ 16 h 20"/>
                  <a:gd name="T28" fmla="*/ 2 w 21"/>
                  <a:gd name="T29" fmla="*/ 19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20"/>
                  <a:gd name="T47" fmla="*/ 21 w 21"/>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20">
                    <a:moveTo>
                      <a:pt x="20" y="0"/>
                    </a:moveTo>
                    <a:lnTo>
                      <a:pt x="15" y="0"/>
                    </a:lnTo>
                    <a:lnTo>
                      <a:pt x="12" y="0"/>
                    </a:lnTo>
                    <a:lnTo>
                      <a:pt x="12" y="2"/>
                    </a:lnTo>
                    <a:lnTo>
                      <a:pt x="10" y="2"/>
                    </a:lnTo>
                    <a:lnTo>
                      <a:pt x="10" y="4"/>
                    </a:lnTo>
                    <a:lnTo>
                      <a:pt x="7" y="4"/>
                    </a:lnTo>
                    <a:lnTo>
                      <a:pt x="5" y="4"/>
                    </a:lnTo>
                    <a:lnTo>
                      <a:pt x="5" y="7"/>
                    </a:lnTo>
                    <a:lnTo>
                      <a:pt x="2" y="9"/>
                    </a:lnTo>
                    <a:lnTo>
                      <a:pt x="2" y="11"/>
                    </a:lnTo>
                    <a:lnTo>
                      <a:pt x="0" y="14"/>
                    </a:lnTo>
                    <a:lnTo>
                      <a:pt x="0" y="16"/>
                    </a:lnTo>
                    <a:lnTo>
                      <a:pt x="2" y="16"/>
                    </a:lnTo>
                    <a:lnTo>
                      <a:pt x="2" y="19"/>
                    </a:lnTo>
                  </a:path>
                </a:pathLst>
              </a:custGeom>
              <a:noFill/>
              <a:ln w="12700" cap="rnd">
                <a:solidFill>
                  <a:srgbClr val="000000"/>
                </a:solidFill>
                <a:round/>
                <a:headEnd type="none" w="sm" len="sm"/>
                <a:tailEnd type="none" w="sm" len="sm"/>
              </a:ln>
            </p:spPr>
            <p:txBody>
              <a:bodyPr/>
              <a:lstStyle/>
              <a:p>
                <a:endParaRPr lang="zh-CN" altLang="zh-CN"/>
              </a:p>
            </p:txBody>
          </p:sp>
          <p:sp>
            <p:nvSpPr>
              <p:cNvPr id="59081" name="Freeform 2259"/>
              <p:cNvSpPr>
                <a:spLocks/>
              </p:cNvSpPr>
              <p:nvPr/>
            </p:nvSpPr>
            <p:spPr bwMode="auto">
              <a:xfrm>
                <a:off x="982" y="2285"/>
                <a:ext cx="20" cy="20"/>
              </a:xfrm>
              <a:custGeom>
                <a:avLst/>
                <a:gdLst>
                  <a:gd name="T0" fmla="*/ 19 w 20"/>
                  <a:gd name="T1" fmla="*/ 0 h 20"/>
                  <a:gd name="T2" fmla="*/ 16 w 20"/>
                  <a:gd name="T3" fmla="*/ 2 h 20"/>
                  <a:gd name="T4" fmla="*/ 11 w 20"/>
                  <a:gd name="T5" fmla="*/ 2 h 20"/>
                  <a:gd name="T6" fmla="*/ 9 w 20"/>
                  <a:gd name="T7" fmla="*/ 2 h 20"/>
                  <a:gd name="T8" fmla="*/ 9 w 20"/>
                  <a:gd name="T9" fmla="*/ 5 h 20"/>
                  <a:gd name="T10" fmla="*/ 7 w 20"/>
                  <a:gd name="T11" fmla="*/ 5 h 20"/>
                  <a:gd name="T12" fmla="*/ 7 w 20"/>
                  <a:gd name="T13" fmla="*/ 7 h 20"/>
                  <a:gd name="T14" fmla="*/ 2 w 20"/>
                  <a:gd name="T15" fmla="*/ 8 h 20"/>
                  <a:gd name="T16" fmla="*/ 2 w 20"/>
                  <a:gd name="T17" fmla="*/ 11 h 20"/>
                  <a:gd name="T18" fmla="*/ 0 w 20"/>
                  <a:gd name="T19" fmla="*/ 11 h 20"/>
                  <a:gd name="T20" fmla="*/ 0 w 20"/>
                  <a:gd name="T21" fmla="*/ 13 h 20"/>
                  <a:gd name="T22" fmla="*/ 0 w 20"/>
                  <a:gd name="T23" fmla="*/ 16 h 20"/>
                  <a:gd name="T24" fmla="*/ 0 w 20"/>
                  <a:gd name="T25" fmla="*/ 19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20"/>
                  <a:gd name="T41" fmla="*/ 20 w 20"/>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20">
                    <a:moveTo>
                      <a:pt x="19" y="0"/>
                    </a:moveTo>
                    <a:lnTo>
                      <a:pt x="16" y="2"/>
                    </a:lnTo>
                    <a:lnTo>
                      <a:pt x="11" y="2"/>
                    </a:lnTo>
                    <a:lnTo>
                      <a:pt x="9" y="2"/>
                    </a:lnTo>
                    <a:lnTo>
                      <a:pt x="9" y="5"/>
                    </a:lnTo>
                    <a:lnTo>
                      <a:pt x="7" y="5"/>
                    </a:lnTo>
                    <a:lnTo>
                      <a:pt x="7" y="7"/>
                    </a:lnTo>
                    <a:lnTo>
                      <a:pt x="2" y="8"/>
                    </a:lnTo>
                    <a:lnTo>
                      <a:pt x="2" y="11"/>
                    </a:lnTo>
                    <a:lnTo>
                      <a:pt x="0" y="11"/>
                    </a:lnTo>
                    <a:lnTo>
                      <a:pt x="0" y="13"/>
                    </a:lnTo>
                    <a:lnTo>
                      <a:pt x="0" y="16"/>
                    </a:lnTo>
                    <a:lnTo>
                      <a:pt x="0" y="19"/>
                    </a:lnTo>
                  </a:path>
                </a:pathLst>
              </a:custGeom>
              <a:noFill/>
              <a:ln w="12700" cap="rnd">
                <a:solidFill>
                  <a:srgbClr val="000000"/>
                </a:solidFill>
                <a:round/>
                <a:headEnd type="none" w="sm" len="sm"/>
                <a:tailEnd type="none" w="sm" len="sm"/>
              </a:ln>
            </p:spPr>
            <p:txBody>
              <a:bodyPr/>
              <a:lstStyle/>
              <a:p>
                <a:endParaRPr lang="zh-CN" altLang="zh-CN"/>
              </a:p>
            </p:txBody>
          </p:sp>
          <p:sp>
            <p:nvSpPr>
              <p:cNvPr id="59082" name="Freeform 2260"/>
              <p:cNvSpPr>
                <a:spLocks/>
              </p:cNvSpPr>
              <p:nvPr/>
            </p:nvSpPr>
            <p:spPr bwMode="auto">
              <a:xfrm>
                <a:off x="1056" y="2231"/>
                <a:ext cx="20" cy="20"/>
              </a:xfrm>
              <a:custGeom>
                <a:avLst/>
                <a:gdLst>
                  <a:gd name="T0" fmla="*/ 0 w 20"/>
                  <a:gd name="T1" fmla="*/ 0 h 20"/>
                  <a:gd name="T2" fmla="*/ 0 w 20"/>
                  <a:gd name="T3" fmla="*/ 2 h 20"/>
                  <a:gd name="T4" fmla="*/ 2 w 20"/>
                  <a:gd name="T5" fmla="*/ 5 h 20"/>
                  <a:gd name="T6" fmla="*/ 2 w 20"/>
                  <a:gd name="T7" fmla="*/ 6 h 20"/>
                  <a:gd name="T8" fmla="*/ 2 w 20"/>
                  <a:gd name="T9" fmla="*/ 8 h 20"/>
                  <a:gd name="T10" fmla="*/ 4 w 20"/>
                  <a:gd name="T11" fmla="*/ 8 h 20"/>
                  <a:gd name="T12" fmla="*/ 4 w 20"/>
                  <a:gd name="T13" fmla="*/ 11 h 20"/>
                  <a:gd name="T14" fmla="*/ 7 w 20"/>
                  <a:gd name="T15" fmla="*/ 11 h 20"/>
                  <a:gd name="T16" fmla="*/ 7 w 20"/>
                  <a:gd name="T17" fmla="*/ 13 h 20"/>
                  <a:gd name="T18" fmla="*/ 9 w 20"/>
                  <a:gd name="T19" fmla="*/ 13 h 20"/>
                  <a:gd name="T20" fmla="*/ 9 w 20"/>
                  <a:gd name="T21" fmla="*/ 16 h 20"/>
                  <a:gd name="T22" fmla="*/ 11 w 20"/>
                  <a:gd name="T23" fmla="*/ 16 h 20"/>
                  <a:gd name="T24" fmla="*/ 14 w 20"/>
                  <a:gd name="T25" fmla="*/ 19 h 20"/>
                  <a:gd name="T26" fmla="*/ 16 w 20"/>
                  <a:gd name="T27" fmla="*/ 19 h 20"/>
                  <a:gd name="T28" fmla="*/ 16 w 20"/>
                  <a:gd name="T29" fmla="*/ 16 h 20"/>
                  <a:gd name="T30" fmla="*/ 19 w 20"/>
                  <a:gd name="T31" fmla="*/ 16 h 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
                  <a:gd name="T49" fmla="*/ 0 h 20"/>
                  <a:gd name="T50" fmla="*/ 20 w 20"/>
                  <a:gd name="T51" fmla="*/ 20 h 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 h="20">
                    <a:moveTo>
                      <a:pt x="0" y="0"/>
                    </a:moveTo>
                    <a:lnTo>
                      <a:pt x="0" y="2"/>
                    </a:lnTo>
                    <a:lnTo>
                      <a:pt x="2" y="5"/>
                    </a:lnTo>
                    <a:lnTo>
                      <a:pt x="2" y="6"/>
                    </a:lnTo>
                    <a:lnTo>
                      <a:pt x="2" y="8"/>
                    </a:lnTo>
                    <a:lnTo>
                      <a:pt x="4" y="8"/>
                    </a:lnTo>
                    <a:lnTo>
                      <a:pt x="4" y="11"/>
                    </a:lnTo>
                    <a:lnTo>
                      <a:pt x="7" y="11"/>
                    </a:lnTo>
                    <a:lnTo>
                      <a:pt x="7" y="13"/>
                    </a:lnTo>
                    <a:lnTo>
                      <a:pt x="9" y="13"/>
                    </a:lnTo>
                    <a:lnTo>
                      <a:pt x="9" y="16"/>
                    </a:lnTo>
                    <a:lnTo>
                      <a:pt x="11" y="16"/>
                    </a:lnTo>
                    <a:lnTo>
                      <a:pt x="14" y="19"/>
                    </a:lnTo>
                    <a:lnTo>
                      <a:pt x="16" y="19"/>
                    </a:lnTo>
                    <a:lnTo>
                      <a:pt x="16" y="16"/>
                    </a:lnTo>
                    <a:lnTo>
                      <a:pt x="19" y="16"/>
                    </a:lnTo>
                  </a:path>
                </a:pathLst>
              </a:custGeom>
              <a:noFill/>
              <a:ln w="12700" cap="rnd">
                <a:solidFill>
                  <a:srgbClr val="000000"/>
                </a:solidFill>
                <a:round/>
                <a:headEnd type="none" w="sm" len="sm"/>
                <a:tailEnd type="none" w="sm" len="sm"/>
              </a:ln>
            </p:spPr>
            <p:txBody>
              <a:bodyPr/>
              <a:lstStyle/>
              <a:p>
                <a:endParaRPr lang="zh-CN" altLang="zh-CN"/>
              </a:p>
            </p:txBody>
          </p:sp>
          <p:sp>
            <p:nvSpPr>
              <p:cNvPr id="59083" name="Freeform 2261"/>
              <p:cNvSpPr>
                <a:spLocks/>
              </p:cNvSpPr>
              <p:nvPr/>
            </p:nvSpPr>
            <p:spPr bwMode="auto">
              <a:xfrm>
                <a:off x="810" y="2328"/>
                <a:ext cx="20" cy="20"/>
              </a:xfrm>
              <a:custGeom>
                <a:avLst/>
                <a:gdLst>
                  <a:gd name="T0" fmla="*/ 0 w 20"/>
                  <a:gd name="T1" fmla="*/ 0 h 20"/>
                  <a:gd name="T2" fmla="*/ 0 w 20"/>
                  <a:gd name="T3" fmla="*/ 2 h 20"/>
                  <a:gd name="T4" fmla="*/ 0 w 20"/>
                  <a:gd name="T5" fmla="*/ 4 h 20"/>
                  <a:gd name="T6" fmla="*/ 0 w 20"/>
                  <a:gd name="T7" fmla="*/ 7 h 20"/>
                  <a:gd name="T8" fmla="*/ 0 w 20"/>
                  <a:gd name="T9" fmla="*/ 9 h 20"/>
                  <a:gd name="T10" fmla="*/ 0 w 20"/>
                  <a:gd name="T11" fmla="*/ 11 h 20"/>
                  <a:gd name="T12" fmla="*/ 2 w 20"/>
                  <a:gd name="T13" fmla="*/ 11 h 20"/>
                  <a:gd name="T14" fmla="*/ 2 w 20"/>
                  <a:gd name="T15" fmla="*/ 14 h 20"/>
                  <a:gd name="T16" fmla="*/ 4 w 20"/>
                  <a:gd name="T17" fmla="*/ 14 h 20"/>
                  <a:gd name="T18" fmla="*/ 4 w 20"/>
                  <a:gd name="T19" fmla="*/ 16 h 20"/>
                  <a:gd name="T20" fmla="*/ 7 w 20"/>
                  <a:gd name="T21" fmla="*/ 16 h 20"/>
                  <a:gd name="T22" fmla="*/ 9 w 20"/>
                  <a:gd name="T23" fmla="*/ 19 h 20"/>
                  <a:gd name="T24" fmla="*/ 11 w 20"/>
                  <a:gd name="T25" fmla="*/ 19 h 20"/>
                  <a:gd name="T26" fmla="*/ 14 w 20"/>
                  <a:gd name="T27" fmla="*/ 19 h 20"/>
                  <a:gd name="T28" fmla="*/ 14 w 20"/>
                  <a:gd name="T29" fmla="*/ 16 h 20"/>
                  <a:gd name="T30" fmla="*/ 16 w 20"/>
                  <a:gd name="T31" fmla="*/ 16 h 20"/>
                  <a:gd name="T32" fmla="*/ 19 w 20"/>
                  <a:gd name="T33" fmla="*/ 16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
                  <a:gd name="T52" fmla="*/ 0 h 20"/>
                  <a:gd name="T53" fmla="*/ 20 w 20"/>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 h="20">
                    <a:moveTo>
                      <a:pt x="0" y="0"/>
                    </a:moveTo>
                    <a:lnTo>
                      <a:pt x="0" y="2"/>
                    </a:lnTo>
                    <a:lnTo>
                      <a:pt x="0" y="4"/>
                    </a:lnTo>
                    <a:lnTo>
                      <a:pt x="0" y="7"/>
                    </a:lnTo>
                    <a:lnTo>
                      <a:pt x="0" y="9"/>
                    </a:lnTo>
                    <a:lnTo>
                      <a:pt x="0" y="11"/>
                    </a:lnTo>
                    <a:lnTo>
                      <a:pt x="2" y="11"/>
                    </a:lnTo>
                    <a:lnTo>
                      <a:pt x="2" y="14"/>
                    </a:lnTo>
                    <a:lnTo>
                      <a:pt x="4" y="14"/>
                    </a:lnTo>
                    <a:lnTo>
                      <a:pt x="4" y="16"/>
                    </a:lnTo>
                    <a:lnTo>
                      <a:pt x="7" y="16"/>
                    </a:lnTo>
                    <a:lnTo>
                      <a:pt x="9" y="19"/>
                    </a:lnTo>
                    <a:lnTo>
                      <a:pt x="11" y="19"/>
                    </a:lnTo>
                    <a:lnTo>
                      <a:pt x="14" y="19"/>
                    </a:lnTo>
                    <a:lnTo>
                      <a:pt x="14" y="16"/>
                    </a:lnTo>
                    <a:lnTo>
                      <a:pt x="16" y="16"/>
                    </a:lnTo>
                    <a:lnTo>
                      <a:pt x="19" y="16"/>
                    </a:lnTo>
                  </a:path>
                </a:pathLst>
              </a:custGeom>
              <a:noFill/>
              <a:ln w="12700" cap="rnd">
                <a:solidFill>
                  <a:srgbClr val="000000"/>
                </a:solidFill>
                <a:round/>
                <a:headEnd type="none" w="sm" len="sm"/>
                <a:tailEnd type="none" w="sm" len="sm"/>
              </a:ln>
            </p:spPr>
            <p:txBody>
              <a:bodyPr/>
              <a:lstStyle/>
              <a:p>
                <a:endParaRPr lang="zh-CN" altLang="zh-CN"/>
              </a:p>
            </p:txBody>
          </p:sp>
          <p:sp>
            <p:nvSpPr>
              <p:cNvPr id="59084" name="Freeform 2262"/>
              <p:cNvSpPr>
                <a:spLocks/>
              </p:cNvSpPr>
              <p:nvPr/>
            </p:nvSpPr>
            <p:spPr bwMode="auto">
              <a:xfrm>
                <a:off x="1157" y="2127"/>
                <a:ext cx="20" cy="21"/>
              </a:xfrm>
              <a:custGeom>
                <a:avLst/>
                <a:gdLst>
                  <a:gd name="T0" fmla="*/ 19 w 20"/>
                  <a:gd name="T1" fmla="*/ 0 h 21"/>
                  <a:gd name="T2" fmla="*/ 19 w 20"/>
                  <a:gd name="T3" fmla="*/ 2 h 21"/>
                  <a:gd name="T4" fmla="*/ 19 w 20"/>
                  <a:gd name="T5" fmla="*/ 7 h 21"/>
                  <a:gd name="T6" fmla="*/ 19 w 20"/>
                  <a:gd name="T7" fmla="*/ 10 h 21"/>
                  <a:gd name="T8" fmla="*/ 19 w 20"/>
                  <a:gd name="T9" fmla="*/ 15 h 21"/>
                  <a:gd name="T10" fmla="*/ 19 w 20"/>
                  <a:gd name="T11" fmla="*/ 20 h 21"/>
                  <a:gd name="T12" fmla="*/ 14 w 20"/>
                  <a:gd name="T13" fmla="*/ 20 h 21"/>
                  <a:gd name="T14" fmla="*/ 9 w 20"/>
                  <a:gd name="T15" fmla="*/ 20 h 21"/>
                  <a:gd name="T16" fmla="*/ 4 w 20"/>
                  <a:gd name="T17" fmla="*/ 20 h 21"/>
                  <a:gd name="T18" fmla="*/ 4 w 20"/>
                  <a:gd name="T19" fmla="*/ 15 h 21"/>
                  <a:gd name="T20" fmla="*/ 0 w 20"/>
                  <a:gd name="T21" fmla="*/ 15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
                  <a:gd name="T34" fmla="*/ 0 h 21"/>
                  <a:gd name="T35" fmla="*/ 20 w 20"/>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 h="21">
                    <a:moveTo>
                      <a:pt x="19" y="0"/>
                    </a:moveTo>
                    <a:lnTo>
                      <a:pt x="19" y="2"/>
                    </a:lnTo>
                    <a:lnTo>
                      <a:pt x="19" y="7"/>
                    </a:lnTo>
                    <a:lnTo>
                      <a:pt x="19" y="10"/>
                    </a:lnTo>
                    <a:lnTo>
                      <a:pt x="19" y="15"/>
                    </a:lnTo>
                    <a:lnTo>
                      <a:pt x="19" y="20"/>
                    </a:lnTo>
                    <a:lnTo>
                      <a:pt x="14" y="20"/>
                    </a:lnTo>
                    <a:lnTo>
                      <a:pt x="9" y="20"/>
                    </a:lnTo>
                    <a:lnTo>
                      <a:pt x="4" y="20"/>
                    </a:lnTo>
                    <a:lnTo>
                      <a:pt x="4" y="15"/>
                    </a:lnTo>
                    <a:lnTo>
                      <a:pt x="0" y="15"/>
                    </a:lnTo>
                  </a:path>
                </a:pathLst>
              </a:custGeom>
              <a:noFill/>
              <a:ln w="12700" cap="rnd">
                <a:solidFill>
                  <a:srgbClr val="000000"/>
                </a:solidFill>
                <a:round/>
                <a:headEnd type="none" w="sm" len="sm"/>
                <a:tailEnd type="none" w="sm" len="sm"/>
              </a:ln>
            </p:spPr>
            <p:txBody>
              <a:bodyPr/>
              <a:lstStyle/>
              <a:p>
                <a:endParaRPr lang="zh-CN" altLang="zh-CN"/>
              </a:p>
            </p:txBody>
          </p:sp>
          <p:sp>
            <p:nvSpPr>
              <p:cNvPr id="59085" name="Freeform 2263"/>
              <p:cNvSpPr>
                <a:spLocks/>
              </p:cNvSpPr>
              <p:nvPr/>
            </p:nvSpPr>
            <p:spPr bwMode="auto">
              <a:xfrm>
                <a:off x="1069" y="2285"/>
                <a:ext cx="20" cy="20"/>
              </a:xfrm>
              <a:custGeom>
                <a:avLst/>
                <a:gdLst>
                  <a:gd name="T0" fmla="*/ 19 w 20"/>
                  <a:gd name="T1" fmla="*/ 0 h 20"/>
                  <a:gd name="T2" fmla="*/ 16 w 20"/>
                  <a:gd name="T3" fmla="*/ 0 h 20"/>
                  <a:gd name="T4" fmla="*/ 13 w 20"/>
                  <a:gd name="T5" fmla="*/ 2 h 20"/>
                  <a:gd name="T6" fmla="*/ 11 w 20"/>
                  <a:gd name="T7" fmla="*/ 2 h 20"/>
                  <a:gd name="T8" fmla="*/ 10 w 20"/>
                  <a:gd name="T9" fmla="*/ 5 h 20"/>
                  <a:gd name="T10" fmla="*/ 10 w 20"/>
                  <a:gd name="T11" fmla="*/ 7 h 20"/>
                  <a:gd name="T12" fmla="*/ 7 w 20"/>
                  <a:gd name="T13" fmla="*/ 7 h 20"/>
                  <a:gd name="T14" fmla="*/ 7 w 20"/>
                  <a:gd name="T15" fmla="*/ 8 h 20"/>
                  <a:gd name="T16" fmla="*/ 5 w 20"/>
                  <a:gd name="T17" fmla="*/ 8 h 20"/>
                  <a:gd name="T18" fmla="*/ 5 w 20"/>
                  <a:gd name="T19" fmla="*/ 11 h 20"/>
                  <a:gd name="T20" fmla="*/ 2 w 20"/>
                  <a:gd name="T21" fmla="*/ 13 h 20"/>
                  <a:gd name="T22" fmla="*/ 2 w 20"/>
                  <a:gd name="T23" fmla="*/ 16 h 20"/>
                  <a:gd name="T24" fmla="*/ 0 w 20"/>
                  <a:gd name="T25" fmla="*/ 16 h 20"/>
                  <a:gd name="T26" fmla="*/ 0 w 20"/>
                  <a:gd name="T27" fmla="*/ 19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0"/>
                  <a:gd name="T44" fmla="*/ 20 w 20"/>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0">
                    <a:moveTo>
                      <a:pt x="19" y="0"/>
                    </a:moveTo>
                    <a:lnTo>
                      <a:pt x="16" y="0"/>
                    </a:lnTo>
                    <a:lnTo>
                      <a:pt x="13" y="2"/>
                    </a:lnTo>
                    <a:lnTo>
                      <a:pt x="11" y="2"/>
                    </a:lnTo>
                    <a:lnTo>
                      <a:pt x="10" y="5"/>
                    </a:lnTo>
                    <a:lnTo>
                      <a:pt x="10" y="7"/>
                    </a:lnTo>
                    <a:lnTo>
                      <a:pt x="7" y="7"/>
                    </a:lnTo>
                    <a:lnTo>
                      <a:pt x="7" y="8"/>
                    </a:lnTo>
                    <a:lnTo>
                      <a:pt x="5" y="8"/>
                    </a:lnTo>
                    <a:lnTo>
                      <a:pt x="5" y="11"/>
                    </a:lnTo>
                    <a:lnTo>
                      <a:pt x="2" y="13"/>
                    </a:lnTo>
                    <a:lnTo>
                      <a:pt x="2" y="16"/>
                    </a:lnTo>
                    <a:lnTo>
                      <a:pt x="0" y="16"/>
                    </a:lnTo>
                    <a:lnTo>
                      <a:pt x="0" y="19"/>
                    </a:lnTo>
                  </a:path>
                </a:pathLst>
              </a:custGeom>
              <a:noFill/>
              <a:ln w="12700" cap="rnd">
                <a:solidFill>
                  <a:srgbClr val="000000"/>
                </a:solidFill>
                <a:round/>
                <a:headEnd type="none" w="sm" len="sm"/>
                <a:tailEnd type="none" w="sm" len="sm"/>
              </a:ln>
            </p:spPr>
            <p:txBody>
              <a:bodyPr/>
              <a:lstStyle/>
              <a:p>
                <a:endParaRPr lang="zh-CN" altLang="zh-CN"/>
              </a:p>
            </p:txBody>
          </p:sp>
          <p:sp>
            <p:nvSpPr>
              <p:cNvPr id="59086" name="Freeform 2264"/>
              <p:cNvSpPr>
                <a:spLocks/>
              </p:cNvSpPr>
              <p:nvPr/>
            </p:nvSpPr>
            <p:spPr bwMode="auto">
              <a:xfrm>
                <a:off x="1074" y="2296"/>
                <a:ext cx="27" cy="21"/>
              </a:xfrm>
              <a:custGeom>
                <a:avLst/>
                <a:gdLst>
                  <a:gd name="T0" fmla="*/ 0 w 27"/>
                  <a:gd name="T1" fmla="*/ 5 h 21"/>
                  <a:gd name="T2" fmla="*/ 2 w 27"/>
                  <a:gd name="T3" fmla="*/ 0 h 21"/>
                  <a:gd name="T4" fmla="*/ 7 w 27"/>
                  <a:gd name="T5" fmla="*/ 2 h 21"/>
                  <a:gd name="T6" fmla="*/ 14 w 27"/>
                  <a:gd name="T7" fmla="*/ 7 h 21"/>
                  <a:gd name="T8" fmla="*/ 19 w 27"/>
                  <a:gd name="T9" fmla="*/ 10 h 21"/>
                  <a:gd name="T10" fmla="*/ 21 w 27"/>
                  <a:gd name="T11" fmla="*/ 12 h 21"/>
                  <a:gd name="T12" fmla="*/ 26 w 27"/>
                  <a:gd name="T13" fmla="*/ 15 h 21"/>
                  <a:gd name="T14" fmla="*/ 26 w 27"/>
                  <a:gd name="T15" fmla="*/ 17 h 21"/>
                  <a:gd name="T16" fmla="*/ 26 w 27"/>
                  <a:gd name="T17" fmla="*/ 2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21"/>
                  <a:gd name="T29" fmla="*/ 27 w 27"/>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21">
                    <a:moveTo>
                      <a:pt x="0" y="5"/>
                    </a:moveTo>
                    <a:lnTo>
                      <a:pt x="2" y="0"/>
                    </a:lnTo>
                    <a:lnTo>
                      <a:pt x="7" y="2"/>
                    </a:lnTo>
                    <a:lnTo>
                      <a:pt x="14" y="7"/>
                    </a:lnTo>
                    <a:lnTo>
                      <a:pt x="19" y="10"/>
                    </a:lnTo>
                    <a:lnTo>
                      <a:pt x="21" y="12"/>
                    </a:lnTo>
                    <a:lnTo>
                      <a:pt x="26" y="15"/>
                    </a:lnTo>
                    <a:lnTo>
                      <a:pt x="26" y="17"/>
                    </a:lnTo>
                    <a:lnTo>
                      <a:pt x="26" y="20"/>
                    </a:lnTo>
                  </a:path>
                </a:pathLst>
              </a:custGeom>
              <a:noFill/>
              <a:ln w="12700" cap="rnd">
                <a:solidFill>
                  <a:srgbClr val="000000"/>
                </a:solidFill>
                <a:round/>
                <a:headEnd type="none" w="sm" len="sm"/>
                <a:tailEnd type="none" w="sm" len="sm"/>
              </a:ln>
            </p:spPr>
            <p:txBody>
              <a:bodyPr/>
              <a:lstStyle/>
              <a:p>
                <a:endParaRPr lang="zh-CN" altLang="zh-CN"/>
              </a:p>
            </p:txBody>
          </p:sp>
          <p:sp>
            <p:nvSpPr>
              <p:cNvPr id="59087" name="Freeform 2265"/>
              <p:cNvSpPr>
                <a:spLocks/>
              </p:cNvSpPr>
              <p:nvPr/>
            </p:nvSpPr>
            <p:spPr bwMode="auto">
              <a:xfrm>
                <a:off x="1100" y="2306"/>
                <a:ext cx="21" cy="20"/>
              </a:xfrm>
              <a:custGeom>
                <a:avLst/>
                <a:gdLst>
                  <a:gd name="T0" fmla="*/ 20 w 21"/>
                  <a:gd name="T1" fmla="*/ 0 h 20"/>
                  <a:gd name="T2" fmla="*/ 15 w 21"/>
                  <a:gd name="T3" fmla="*/ 0 h 20"/>
                  <a:gd name="T4" fmla="*/ 10 w 21"/>
                  <a:gd name="T5" fmla="*/ 0 h 20"/>
                  <a:gd name="T6" fmla="*/ 10 w 21"/>
                  <a:gd name="T7" fmla="*/ 7 h 20"/>
                  <a:gd name="T8" fmla="*/ 5 w 21"/>
                  <a:gd name="T9" fmla="*/ 7 h 20"/>
                  <a:gd name="T10" fmla="*/ 5 w 21"/>
                  <a:gd name="T11" fmla="*/ 11 h 20"/>
                  <a:gd name="T12" fmla="*/ 0 w 21"/>
                  <a:gd name="T13" fmla="*/ 11 h 20"/>
                  <a:gd name="T14" fmla="*/ 0 w 21"/>
                  <a:gd name="T15" fmla="*/ 19 h 20"/>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20"/>
                  <a:gd name="T26" fmla="*/ 21 w 21"/>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20">
                    <a:moveTo>
                      <a:pt x="20" y="0"/>
                    </a:moveTo>
                    <a:lnTo>
                      <a:pt x="15" y="0"/>
                    </a:lnTo>
                    <a:lnTo>
                      <a:pt x="10" y="0"/>
                    </a:lnTo>
                    <a:lnTo>
                      <a:pt x="10" y="7"/>
                    </a:lnTo>
                    <a:lnTo>
                      <a:pt x="5" y="7"/>
                    </a:lnTo>
                    <a:lnTo>
                      <a:pt x="5" y="11"/>
                    </a:lnTo>
                    <a:lnTo>
                      <a:pt x="0" y="11"/>
                    </a:lnTo>
                    <a:lnTo>
                      <a:pt x="0" y="19"/>
                    </a:lnTo>
                  </a:path>
                </a:pathLst>
              </a:custGeom>
              <a:noFill/>
              <a:ln w="12700" cap="rnd">
                <a:solidFill>
                  <a:srgbClr val="000000"/>
                </a:solidFill>
                <a:round/>
                <a:headEnd type="none" w="sm" len="sm"/>
                <a:tailEnd type="none" w="sm" len="sm"/>
              </a:ln>
            </p:spPr>
            <p:txBody>
              <a:bodyPr/>
              <a:lstStyle/>
              <a:p>
                <a:endParaRPr lang="zh-CN" altLang="zh-CN"/>
              </a:p>
            </p:txBody>
          </p:sp>
          <p:sp>
            <p:nvSpPr>
              <p:cNvPr id="59088" name="Freeform 2266"/>
              <p:cNvSpPr>
                <a:spLocks/>
              </p:cNvSpPr>
              <p:nvPr/>
            </p:nvSpPr>
            <p:spPr bwMode="auto">
              <a:xfrm>
                <a:off x="1085" y="2292"/>
                <a:ext cx="20" cy="20"/>
              </a:xfrm>
              <a:custGeom>
                <a:avLst/>
                <a:gdLst>
                  <a:gd name="T0" fmla="*/ 4 w 20"/>
                  <a:gd name="T1" fmla="*/ 0 h 20"/>
                  <a:gd name="T2" fmla="*/ 0 w 20"/>
                  <a:gd name="T3" fmla="*/ 3 h 20"/>
                  <a:gd name="T4" fmla="*/ 0 w 20"/>
                  <a:gd name="T5" fmla="*/ 13 h 20"/>
                  <a:gd name="T6" fmla="*/ 4 w 20"/>
                  <a:gd name="T7" fmla="*/ 19 h 20"/>
                  <a:gd name="T8" fmla="*/ 9 w 20"/>
                  <a:gd name="T9" fmla="*/ 19 h 20"/>
                  <a:gd name="T10" fmla="*/ 14 w 20"/>
                  <a:gd name="T11" fmla="*/ 13 h 20"/>
                  <a:gd name="T12" fmla="*/ 19 w 20"/>
                  <a:gd name="T13" fmla="*/ 8 h 20"/>
                  <a:gd name="T14" fmla="*/ 0 60000 65536"/>
                  <a:gd name="T15" fmla="*/ 0 60000 65536"/>
                  <a:gd name="T16" fmla="*/ 0 60000 65536"/>
                  <a:gd name="T17" fmla="*/ 0 60000 65536"/>
                  <a:gd name="T18" fmla="*/ 0 60000 65536"/>
                  <a:gd name="T19" fmla="*/ 0 60000 65536"/>
                  <a:gd name="T20" fmla="*/ 0 60000 65536"/>
                  <a:gd name="T21" fmla="*/ 0 w 20"/>
                  <a:gd name="T22" fmla="*/ 0 h 20"/>
                  <a:gd name="T23" fmla="*/ 20 w 2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20">
                    <a:moveTo>
                      <a:pt x="4" y="0"/>
                    </a:moveTo>
                    <a:lnTo>
                      <a:pt x="0" y="3"/>
                    </a:lnTo>
                    <a:lnTo>
                      <a:pt x="0" y="13"/>
                    </a:lnTo>
                    <a:lnTo>
                      <a:pt x="4" y="19"/>
                    </a:lnTo>
                    <a:lnTo>
                      <a:pt x="9" y="19"/>
                    </a:lnTo>
                    <a:lnTo>
                      <a:pt x="14" y="13"/>
                    </a:lnTo>
                    <a:lnTo>
                      <a:pt x="19" y="8"/>
                    </a:lnTo>
                  </a:path>
                </a:pathLst>
              </a:custGeom>
              <a:noFill/>
              <a:ln w="12700" cap="rnd">
                <a:solidFill>
                  <a:srgbClr val="000000"/>
                </a:solidFill>
                <a:round/>
                <a:headEnd type="none" w="sm" len="sm"/>
                <a:tailEnd type="none" w="sm" len="sm"/>
              </a:ln>
            </p:spPr>
            <p:txBody>
              <a:bodyPr/>
              <a:lstStyle/>
              <a:p>
                <a:endParaRPr lang="zh-CN" altLang="zh-CN"/>
              </a:p>
            </p:txBody>
          </p:sp>
          <p:sp>
            <p:nvSpPr>
              <p:cNvPr id="59089" name="Freeform 2267"/>
              <p:cNvSpPr>
                <a:spLocks/>
              </p:cNvSpPr>
              <p:nvPr/>
            </p:nvSpPr>
            <p:spPr bwMode="auto">
              <a:xfrm>
                <a:off x="1079" y="2290"/>
                <a:ext cx="20" cy="21"/>
              </a:xfrm>
              <a:custGeom>
                <a:avLst/>
                <a:gdLst>
                  <a:gd name="T0" fmla="*/ 6 w 20"/>
                  <a:gd name="T1" fmla="*/ 0 h 21"/>
                  <a:gd name="T2" fmla="*/ 0 w 20"/>
                  <a:gd name="T3" fmla="*/ 6 h 21"/>
                  <a:gd name="T4" fmla="*/ 11 w 20"/>
                  <a:gd name="T5" fmla="*/ 20 h 21"/>
                  <a:gd name="T6" fmla="*/ 19 w 20"/>
                  <a:gd name="T7" fmla="*/ 12 h 21"/>
                  <a:gd name="T8" fmla="*/ 6 w 20"/>
                  <a:gd name="T9" fmla="*/ 0 h 21"/>
                  <a:gd name="T10" fmla="*/ 0 60000 65536"/>
                  <a:gd name="T11" fmla="*/ 0 60000 65536"/>
                  <a:gd name="T12" fmla="*/ 0 60000 65536"/>
                  <a:gd name="T13" fmla="*/ 0 60000 65536"/>
                  <a:gd name="T14" fmla="*/ 0 60000 65536"/>
                  <a:gd name="T15" fmla="*/ 0 w 20"/>
                  <a:gd name="T16" fmla="*/ 0 h 21"/>
                  <a:gd name="T17" fmla="*/ 20 w 20"/>
                  <a:gd name="T18" fmla="*/ 21 h 21"/>
                </a:gdLst>
                <a:ahLst/>
                <a:cxnLst>
                  <a:cxn ang="T10">
                    <a:pos x="T0" y="T1"/>
                  </a:cxn>
                  <a:cxn ang="T11">
                    <a:pos x="T2" y="T3"/>
                  </a:cxn>
                  <a:cxn ang="T12">
                    <a:pos x="T4" y="T5"/>
                  </a:cxn>
                  <a:cxn ang="T13">
                    <a:pos x="T6" y="T7"/>
                  </a:cxn>
                  <a:cxn ang="T14">
                    <a:pos x="T8" y="T9"/>
                  </a:cxn>
                </a:cxnLst>
                <a:rect l="T15" t="T16" r="T17" b="T18"/>
                <a:pathLst>
                  <a:path w="20" h="21">
                    <a:moveTo>
                      <a:pt x="6" y="0"/>
                    </a:moveTo>
                    <a:lnTo>
                      <a:pt x="0" y="6"/>
                    </a:lnTo>
                    <a:lnTo>
                      <a:pt x="11" y="20"/>
                    </a:lnTo>
                    <a:lnTo>
                      <a:pt x="19" y="12"/>
                    </a:lnTo>
                    <a:lnTo>
                      <a:pt x="6" y="0"/>
                    </a:lnTo>
                  </a:path>
                </a:pathLst>
              </a:custGeom>
              <a:noFill/>
              <a:ln w="12700" cap="rnd">
                <a:solidFill>
                  <a:srgbClr val="000000"/>
                </a:solidFill>
                <a:round/>
                <a:headEnd/>
                <a:tailEnd/>
              </a:ln>
            </p:spPr>
            <p:txBody>
              <a:bodyPr/>
              <a:lstStyle/>
              <a:p>
                <a:endParaRPr lang="zh-CN" altLang="zh-CN"/>
              </a:p>
            </p:txBody>
          </p:sp>
          <p:sp>
            <p:nvSpPr>
              <p:cNvPr id="59090" name="Freeform 2268"/>
              <p:cNvSpPr>
                <a:spLocks/>
              </p:cNvSpPr>
              <p:nvPr/>
            </p:nvSpPr>
            <p:spPr bwMode="auto">
              <a:xfrm>
                <a:off x="1010" y="2248"/>
                <a:ext cx="24" cy="31"/>
              </a:xfrm>
              <a:custGeom>
                <a:avLst/>
                <a:gdLst>
                  <a:gd name="T0" fmla="*/ 20 w 24"/>
                  <a:gd name="T1" fmla="*/ 30 h 31"/>
                  <a:gd name="T2" fmla="*/ 23 w 24"/>
                  <a:gd name="T3" fmla="*/ 25 h 31"/>
                  <a:gd name="T4" fmla="*/ 23 w 24"/>
                  <a:gd name="T5" fmla="*/ 20 h 31"/>
                  <a:gd name="T6" fmla="*/ 23 w 24"/>
                  <a:gd name="T7" fmla="*/ 16 h 31"/>
                  <a:gd name="T8" fmla="*/ 20 w 24"/>
                  <a:gd name="T9" fmla="*/ 13 h 31"/>
                  <a:gd name="T10" fmla="*/ 0 w 24"/>
                  <a:gd name="T11" fmla="*/ 0 h 31"/>
                  <a:gd name="T12" fmla="*/ 0 60000 65536"/>
                  <a:gd name="T13" fmla="*/ 0 60000 65536"/>
                  <a:gd name="T14" fmla="*/ 0 60000 65536"/>
                  <a:gd name="T15" fmla="*/ 0 60000 65536"/>
                  <a:gd name="T16" fmla="*/ 0 60000 65536"/>
                  <a:gd name="T17" fmla="*/ 0 60000 65536"/>
                  <a:gd name="T18" fmla="*/ 0 w 24"/>
                  <a:gd name="T19" fmla="*/ 0 h 31"/>
                  <a:gd name="T20" fmla="*/ 24 w 24"/>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 h="31">
                    <a:moveTo>
                      <a:pt x="20" y="30"/>
                    </a:moveTo>
                    <a:lnTo>
                      <a:pt x="23" y="25"/>
                    </a:lnTo>
                    <a:lnTo>
                      <a:pt x="23" y="20"/>
                    </a:lnTo>
                    <a:lnTo>
                      <a:pt x="23" y="16"/>
                    </a:lnTo>
                    <a:lnTo>
                      <a:pt x="20" y="13"/>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9091" name="Freeform 2269"/>
              <p:cNvSpPr>
                <a:spLocks/>
              </p:cNvSpPr>
              <p:nvPr/>
            </p:nvSpPr>
            <p:spPr bwMode="auto">
              <a:xfrm>
                <a:off x="1018" y="2239"/>
                <a:ext cx="37" cy="21"/>
              </a:xfrm>
              <a:custGeom>
                <a:avLst/>
                <a:gdLst>
                  <a:gd name="T0" fmla="*/ 36 w 37"/>
                  <a:gd name="T1" fmla="*/ 20 h 21"/>
                  <a:gd name="T2" fmla="*/ 26 w 37"/>
                  <a:gd name="T3" fmla="*/ 15 h 21"/>
                  <a:gd name="T4" fmla="*/ 19 w 37"/>
                  <a:gd name="T5" fmla="*/ 11 h 21"/>
                  <a:gd name="T6" fmla="*/ 12 w 37"/>
                  <a:gd name="T7" fmla="*/ 6 h 21"/>
                  <a:gd name="T8" fmla="*/ 0 w 37"/>
                  <a:gd name="T9" fmla="*/ 0 h 21"/>
                  <a:gd name="T10" fmla="*/ 0 60000 65536"/>
                  <a:gd name="T11" fmla="*/ 0 60000 65536"/>
                  <a:gd name="T12" fmla="*/ 0 60000 65536"/>
                  <a:gd name="T13" fmla="*/ 0 60000 65536"/>
                  <a:gd name="T14" fmla="*/ 0 60000 65536"/>
                  <a:gd name="T15" fmla="*/ 0 w 37"/>
                  <a:gd name="T16" fmla="*/ 0 h 21"/>
                  <a:gd name="T17" fmla="*/ 37 w 37"/>
                  <a:gd name="T18" fmla="*/ 21 h 21"/>
                </a:gdLst>
                <a:ahLst/>
                <a:cxnLst>
                  <a:cxn ang="T10">
                    <a:pos x="T0" y="T1"/>
                  </a:cxn>
                  <a:cxn ang="T11">
                    <a:pos x="T2" y="T3"/>
                  </a:cxn>
                  <a:cxn ang="T12">
                    <a:pos x="T4" y="T5"/>
                  </a:cxn>
                  <a:cxn ang="T13">
                    <a:pos x="T6" y="T7"/>
                  </a:cxn>
                  <a:cxn ang="T14">
                    <a:pos x="T8" y="T9"/>
                  </a:cxn>
                </a:cxnLst>
                <a:rect l="T15" t="T16" r="T17" b="T18"/>
                <a:pathLst>
                  <a:path w="37" h="21">
                    <a:moveTo>
                      <a:pt x="36" y="20"/>
                    </a:moveTo>
                    <a:lnTo>
                      <a:pt x="26" y="15"/>
                    </a:lnTo>
                    <a:lnTo>
                      <a:pt x="19" y="11"/>
                    </a:lnTo>
                    <a:lnTo>
                      <a:pt x="12" y="6"/>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9092" name="Freeform 2270"/>
              <p:cNvSpPr>
                <a:spLocks/>
              </p:cNvSpPr>
              <p:nvPr/>
            </p:nvSpPr>
            <p:spPr bwMode="auto">
              <a:xfrm>
                <a:off x="1046" y="2251"/>
                <a:ext cx="21" cy="20"/>
              </a:xfrm>
              <a:custGeom>
                <a:avLst/>
                <a:gdLst>
                  <a:gd name="T0" fmla="*/ 20 w 21"/>
                  <a:gd name="T1" fmla="*/ 0 h 20"/>
                  <a:gd name="T2" fmla="*/ 15 w 21"/>
                  <a:gd name="T3" fmla="*/ 0 h 20"/>
                  <a:gd name="T4" fmla="*/ 10 w 21"/>
                  <a:gd name="T5" fmla="*/ 7 h 20"/>
                  <a:gd name="T6" fmla="*/ 5 w 21"/>
                  <a:gd name="T7" fmla="*/ 7 h 20"/>
                  <a:gd name="T8" fmla="*/ 5 w 21"/>
                  <a:gd name="T9" fmla="*/ 11 h 20"/>
                  <a:gd name="T10" fmla="*/ 0 w 21"/>
                  <a:gd name="T11" fmla="*/ 11 h 20"/>
                  <a:gd name="T12" fmla="*/ 0 w 21"/>
                  <a:gd name="T13" fmla="*/ 19 h 20"/>
                  <a:gd name="T14" fmla="*/ 0 60000 65536"/>
                  <a:gd name="T15" fmla="*/ 0 60000 65536"/>
                  <a:gd name="T16" fmla="*/ 0 60000 65536"/>
                  <a:gd name="T17" fmla="*/ 0 60000 65536"/>
                  <a:gd name="T18" fmla="*/ 0 60000 65536"/>
                  <a:gd name="T19" fmla="*/ 0 60000 65536"/>
                  <a:gd name="T20" fmla="*/ 0 60000 65536"/>
                  <a:gd name="T21" fmla="*/ 0 w 21"/>
                  <a:gd name="T22" fmla="*/ 0 h 20"/>
                  <a:gd name="T23" fmla="*/ 21 w 21"/>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0">
                    <a:moveTo>
                      <a:pt x="20" y="0"/>
                    </a:moveTo>
                    <a:lnTo>
                      <a:pt x="15" y="0"/>
                    </a:lnTo>
                    <a:lnTo>
                      <a:pt x="10" y="7"/>
                    </a:lnTo>
                    <a:lnTo>
                      <a:pt x="5" y="7"/>
                    </a:lnTo>
                    <a:lnTo>
                      <a:pt x="5" y="11"/>
                    </a:lnTo>
                    <a:lnTo>
                      <a:pt x="0" y="11"/>
                    </a:lnTo>
                    <a:lnTo>
                      <a:pt x="0" y="19"/>
                    </a:lnTo>
                  </a:path>
                </a:pathLst>
              </a:custGeom>
              <a:noFill/>
              <a:ln w="12700" cap="rnd">
                <a:solidFill>
                  <a:srgbClr val="000000"/>
                </a:solidFill>
                <a:round/>
                <a:headEnd type="none" w="sm" len="sm"/>
                <a:tailEnd type="none" w="sm" len="sm"/>
              </a:ln>
            </p:spPr>
            <p:txBody>
              <a:bodyPr/>
              <a:lstStyle/>
              <a:p>
                <a:endParaRPr lang="zh-CN" altLang="zh-CN"/>
              </a:p>
            </p:txBody>
          </p:sp>
          <p:sp>
            <p:nvSpPr>
              <p:cNvPr id="59093" name="Freeform 2271"/>
              <p:cNvSpPr>
                <a:spLocks/>
              </p:cNvSpPr>
              <p:nvPr/>
            </p:nvSpPr>
            <p:spPr bwMode="auto">
              <a:xfrm>
                <a:off x="1033" y="2239"/>
                <a:ext cx="20" cy="20"/>
              </a:xfrm>
              <a:custGeom>
                <a:avLst/>
                <a:gdLst>
                  <a:gd name="T0" fmla="*/ 19 w 20"/>
                  <a:gd name="T1" fmla="*/ 0 h 20"/>
                  <a:gd name="T2" fmla="*/ 14 w 20"/>
                  <a:gd name="T3" fmla="*/ 0 h 20"/>
                  <a:gd name="T4" fmla="*/ 9 w 20"/>
                  <a:gd name="T5" fmla="*/ 0 h 20"/>
                  <a:gd name="T6" fmla="*/ 7 w 20"/>
                  <a:gd name="T7" fmla="*/ 0 h 20"/>
                  <a:gd name="T8" fmla="*/ 2 w 20"/>
                  <a:gd name="T9" fmla="*/ 4 h 20"/>
                  <a:gd name="T10" fmla="*/ 2 w 20"/>
                  <a:gd name="T11" fmla="*/ 7 h 20"/>
                  <a:gd name="T12" fmla="*/ 2 w 20"/>
                  <a:gd name="T13" fmla="*/ 11 h 20"/>
                  <a:gd name="T14" fmla="*/ 0 w 20"/>
                  <a:gd name="T15" fmla="*/ 11 h 20"/>
                  <a:gd name="T16" fmla="*/ 0 w 20"/>
                  <a:gd name="T17" fmla="*/ 14 h 20"/>
                  <a:gd name="T18" fmla="*/ 0 w 20"/>
                  <a:gd name="T19" fmla="*/ 19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9" y="0"/>
                    </a:moveTo>
                    <a:lnTo>
                      <a:pt x="14" y="0"/>
                    </a:lnTo>
                    <a:lnTo>
                      <a:pt x="9" y="0"/>
                    </a:lnTo>
                    <a:lnTo>
                      <a:pt x="7" y="0"/>
                    </a:lnTo>
                    <a:lnTo>
                      <a:pt x="2" y="4"/>
                    </a:lnTo>
                    <a:lnTo>
                      <a:pt x="2" y="7"/>
                    </a:lnTo>
                    <a:lnTo>
                      <a:pt x="2" y="11"/>
                    </a:lnTo>
                    <a:lnTo>
                      <a:pt x="0" y="11"/>
                    </a:lnTo>
                    <a:lnTo>
                      <a:pt x="0" y="14"/>
                    </a:lnTo>
                    <a:lnTo>
                      <a:pt x="0" y="19"/>
                    </a:lnTo>
                  </a:path>
                </a:pathLst>
              </a:custGeom>
              <a:noFill/>
              <a:ln w="12700" cap="rnd">
                <a:solidFill>
                  <a:srgbClr val="000000"/>
                </a:solidFill>
                <a:round/>
                <a:headEnd type="none" w="sm" len="sm"/>
                <a:tailEnd type="none" w="sm" len="sm"/>
              </a:ln>
            </p:spPr>
            <p:txBody>
              <a:bodyPr/>
              <a:lstStyle/>
              <a:p>
                <a:endParaRPr lang="zh-CN" altLang="zh-CN"/>
              </a:p>
            </p:txBody>
          </p:sp>
          <p:sp>
            <p:nvSpPr>
              <p:cNvPr id="59094" name="Freeform 2272"/>
              <p:cNvSpPr>
                <a:spLocks/>
              </p:cNvSpPr>
              <p:nvPr/>
            </p:nvSpPr>
            <p:spPr bwMode="auto">
              <a:xfrm>
                <a:off x="1013" y="2254"/>
                <a:ext cx="20" cy="21"/>
              </a:xfrm>
              <a:custGeom>
                <a:avLst/>
                <a:gdLst>
                  <a:gd name="T0" fmla="*/ 19 w 20"/>
                  <a:gd name="T1" fmla="*/ 0 h 21"/>
                  <a:gd name="T2" fmla="*/ 16 w 20"/>
                  <a:gd name="T3" fmla="*/ 0 h 21"/>
                  <a:gd name="T4" fmla="*/ 11 w 20"/>
                  <a:gd name="T5" fmla="*/ 0 h 21"/>
                  <a:gd name="T6" fmla="*/ 8 w 20"/>
                  <a:gd name="T7" fmla="*/ 2 h 21"/>
                  <a:gd name="T8" fmla="*/ 6 w 20"/>
                  <a:gd name="T9" fmla="*/ 2 h 21"/>
                  <a:gd name="T10" fmla="*/ 2 w 20"/>
                  <a:gd name="T11" fmla="*/ 5 h 21"/>
                  <a:gd name="T12" fmla="*/ 2 w 20"/>
                  <a:gd name="T13" fmla="*/ 7 h 21"/>
                  <a:gd name="T14" fmla="*/ 0 w 20"/>
                  <a:gd name="T15" fmla="*/ 7 h 21"/>
                  <a:gd name="T16" fmla="*/ 0 w 20"/>
                  <a:gd name="T17" fmla="*/ 10 h 21"/>
                  <a:gd name="T18" fmla="*/ 0 w 20"/>
                  <a:gd name="T19" fmla="*/ 12 h 21"/>
                  <a:gd name="T20" fmla="*/ 0 w 20"/>
                  <a:gd name="T21" fmla="*/ 15 h 21"/>
                  <a:gd name="T22" fmla="*/ 0 w 20"/>
                  <a:gd name="T23" fmla="*/ 17 h 21"/>
                  <a:gd name="T24" fmla="*/ 0 w 20"/>
                  <a:gd name="T25" fmla="*/ 2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21"/>
                  <a:gd name="T41" fmla="*/ 20 w 20"/>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21">
                    <a:moveTo>
                      <a:pt x="19" y="0"/>
                    </a:moveTo>
                    <a:lnTo>
                      <a:pt x="16" y="0"/>
                    </a:lnTo>
                    <a:lnTo>
                      <a:pt x="11" y="0"/>
                    </a:lnTo>
                    <a:lnTo>
                      <a:pt x="8" y="2"/>
                    </a:lnTo>
                    <a:lnTo>
                      <a:pt x="6" y="2"/>
                    </a:lnTo>
                    <a:lnTo>
                      <a:pt x="2" y="5"/>
                    </a:lnTo>
                    <a:lnTo>
                      <a:pt x="2" y="7"/>
                    </a:lnTo>
                    <a:lnTo>
                      <a:pt x="0" y="7"/>
                    </a:lnTo>
                    <a:lnTo>
                      <a:pt x="0" y="10"/>
                    </a:lnTo>
                    <a:lnTo>
                      <a:pt x="0" y="12"/>
                    </a:lnTo>
                    <a:lnTo>
                      <a:pt x="0" y="15"/>
                    </a:lnTo>
                    <a:lnTo>
                      <a:pt x="0" y="17"/>
                    </a:lnTo>
                    <a:lnTo>
                      <a:pt x="0" y="20"/>
                    </a:lnTo>
                  </a:path>
                </a:pathLst>
              </a:custGeom>
              <a:noFill/>
              <a:ln w="12700" cap="rnd">
                <a:solidFill>
                  <a:srgbClr val="000000"/>
                </a:solidFill>
                <a:round/>
                <a:headEnd type="none" w="sm" len="sm"/>
                <a:tailEnd type="none" w="sm" len="sm"/>
              </a:ln>
            </p:spPr>
            <p:txBody>
              <a:bodyPr/>
              <a:lstStyle/>
              <a:p>
                <a:endParaRPr lang="zh-CN" altLang="zh-CN"/>
              </a:p>
            </p:txBody>
          </p:sp>
          <p:sp>
            <p:nvSpPr>
              <p:cNvPr id="59095" name="Freeform 2273"/>
              <p:cNvSpPr>
                <a:spLocks/>
              </p:cNvSpPr>
              <p:nvPr/>
            </p:nvSpPr>
            <p:spPr bwMode="auto">
              <a:xfrm>
                <a:off x="1026" y="2262"/>
                <a:ext cx="20" cy="20"/>
              </a:xfrm>
              <a:custGeom>
                <a:avLst/>
                <a:gdLst>
                  <a:gd name="T0" fmla="*/ 19 w 20"/>
                  <a:gd name="T1" fmla="*/ 0 h 20"/>
                  <a:gd name="T2" fmla="*/ 14 w 20"/>
                  <a:gd name="T3" fmla="*/ 0 h 20"/>
                  <a:gd name="T4" fmla="*/ 11 w 20"/>
                  <a:gd name="T5" fmla="*/ 0 h 20"/>
                  <a:gd name="T6" fmla="*/ 11 w 20"/>
                  <a:gd name="T7" fmla="*/ 2 h 20"/>
                  <a:gd name="T8" fmla="*/ 9 w 20"/>
                  <a:gd name="T9" fmla="*/ 2 h 20"/>
                  <a:gd name="T10" fmla="*/ 4 w 20"/>
                  <a:gd name="T11" fmla="*/ 2 h 20"/>
                  <a:gd name="T12" fmla="*/ 2 w 20"/>
                  <a:gd name="T13" fmla="*/ 2 h 20"/>
                  <a:gd name="T14" fmla="*/ 2 w 20"/>
                  <a:gd name="T15" fmla="*/ 4 h 20"/>
                  <a:gd name="T16" fmla="*/ 0 w 20"/>
                  <a:gd name="T17" fmla="*/ 7 h 20"/>
                  <a:gd name="T18" fmla="*/ 0 w 20"/>
                  <a:gd name="T19" fmla="*/ 9 h 20"/>
                  <a:gd name="T20" fmla="*/ 0 w 20"/>
                  <a:gd name="T21" fmla="*/ 11 h 20"/>
                  <a:gd name="T22" fmla="*/ 0 w 20"/>
                  <a:gd name="T23" fmla="*/ 14 h 20"/>
                  <a:gd name="T24" fmla="*/ 0 w 20"/>
                  <a:gd name="T25" fmla="*/ 16 h 20"/>
                  <a:gd name="T26" fmla="*/ 2 w 20"/>
                  <a:gd name="T27" fmla="*/ 19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0"/>
                  <a:gd name="T44" fmla="*/ 20 w 20"/>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0">
                    <a:moveTo>
                      <a:pt x="19" y="0"/>
                    </a:moveTo>
                    <a:lnTo>
                      <a:pt x="14" y="0"/>
                    </a:lnTo>
                    <a:lnTo>
                      <a:pt x="11" y="0"/>
                    </a:lnTo>
                    <a:lnTo>
                      <a:pt x="11" y="2"/>
                    </a:lnTo>
                    <a:lnTo>
                      <a:pt x="9" y="2"/>
                    </a:lnTo>
                    <a:lnTo>
                      <a:pt x="4" y="2"/>
                    </a:lnTo>
                    <a:lnTo>
                      <a:pt x="2" y="2"/>
                    </a:lnTo>
                    <a:lnTo>
                      <a:pt x="2" y="4"/>
                    </a:lnTo>
                    <a:lnTo>
                      <a:pt x="0" y="7"/>
                    </a:lnTo>
                    <a:lnTo>
                      <a:pt x="0" y="9"/>
                    </a:lnTo>
                    <a:lnTo>
                      <a:pt x="0" y="11"/>
                    </a:lnTo>
                    <a:lnTo>
                      <a:pt x="0" y="14"/>
                    </a:lnTo>
                    <a:lnTo>
                      <a:pt x="0" y="16"/>
                    </a:lnTo>
                    <a:lnTo>
                      <a:pt x="2" y="19"/>
                    </a:lnTo>
                  </a:path>
                </a:pathLst>
              </a:custGeom>
              <a:noFill/>
              <a:ln w="12700" cap="rnd">
                <a:solidFill>
                  <a:srgbClr val="000000"/>
                </a:solidFill>
                <a:round/>
                <a:headEnd type="none" w="sm" len="sm"/>
                <a:tailEnd type="none" w="sm" len="sm"/>
              </a:ln>
            </p:spPr>
            <p:txBody>
              <a:bodyPr/>
              <a:lstStyle/>
              <a:p>
                <a:endParaRPr lang="zh-CN" altLang="zh-CN"/>
              </a:p>
            </p:txBody>
          </p:sp>
          <p:sp>
            <p:nvSpPr>
              <p:cNvPr id="59096" name="Freeform 2274"/>
              <p:cNvSpPr>
                <a:spLocks/>
              </p:cNvSpPr>
              <p:nvPr/>
            </p:nvSpPr>
            <p:spPr bwMode="auto">
              <a:xfrm>
                <a:off x="1033" y="2263"/>
                <a:ext cx="40" cy="24"/>
              </a:xfrm>
              <a:custGeom>
                <a:avLst/>
                <a:gdLst>
                  <a:gd name="T0" fmla="*/ 39 w 40"/>
                  <a:gd name="T1" fmla="*/ 16 h 24"/>
                  <a:gd name="T2" fmla="*/ 39 w 40"/>
                  <a:gd name="T3" fmla="*/ 18 h 24"/>
                  <a:gd name="T4" fmla="*/ 39 w 40"/>
                  <a:gd name="T5" fmla="*/ 20 h 24"/>
                  <a:gd name="T6" fmla="*/ 34 w 40"/>
                  <a:gd name="T7" fmla="*/ 23 h 24"/>
                  <a:gd name="T8" fmla="*/ 29 w 40"/>
                  <a:gd name="T9" fmla="*/ 23 h 24"/>
                  <a:gd name="T10" fmla="*/ 27 w 40"/>
                  <a:gd name="T11" fmla="*/ 20 h 24"/>
                  <a:gd name="T12" fmla="*/ 25 w 40"/>
                  <a:gd name="T13" fmla="*/ 20 h 24"/>
                  <a:gd name="T14" fmla="*/ 18 w 40"/>
                  <a:gd name="T15" fmla="*/ 16 h 24"/>
                  <a:gd name="T16" fmla="*/ 11 w 40"/>
                  <a:gd name="T17" fmla="*/ 11 h 24"/>
                  <a:gd name="T18" fmla="*/ 6 w 40"/>
                  <a:gd name="T19" fmla="*/ 6 h 24"/>
                  <a:gd name="T20" fmla="*/ 2 w 40"/>
                  <a:gd name="T21" fmla="*/ 2 h 24"/>
                  <a:gd name="T22" fmla="*/ 0 w 40"/>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24"/>
                  <a:gd name="T38" fmla="*/ 40 w 40"/>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24">
                    <a:moveTo>
                      <a:pt x="39" y="16"/>
                    </a:moveTo>
                    <a:lnTo>
                      <a:pt x="39" y="18"/>
                    </a:lnTo>
                    <a:lnTo>
                      <a:pt x="39" y="20"/>
                    </a:lnTo>
                    <a:lnTo>
                      <a:pt x="34" y="23"/>
                    </a:lnTo>
                    <a:lnTo>
                      <a:pt x="29" y="23"/>
                    </a:lnTo>
                    <a:lnTo>
                      <a:pt x="27" y="20"/>
                    </a:lnTo>
                    <a:lnTo>
                      <a:pt x="25" y="20"/>
                    </a:lnTo>
                    <a:lnTo>
                      <a:pt x="18" y="16"/>
                    </a:lnTo>
                    <a:lnTo>
                      <a:pt x="11" y="11"/>
                    </a:lnTo>
                    <a:lnTo>
                      <a:pt x="6" y="6"/>
                    </a:lnTo>
                    <a:lnTo>
                      <a:pt x="2" y="2"/>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9097" name="Freeform 2275"/>
              <p:cNvSpPr>
                <a:spLocks/>
              </p:cNvSpPr>
              <p:nvPr/>
            </p:nvSpPr>
            <p:spPr bwMode="auto">
              <a:xfrm>
                <a:off x="1061" y="2269"/>
                <a:ext cx="20" cy="20"/>
              </a:xfrm>
              <a:custGeom>
                <a:avLst/>
                <a:gdLst>
                  <a:gd name="T0" fmla="*/ 0 w 20"/>
                  <a:gd name="T1" fmla="*/ 0 h 20"/>
                  <a:gd name="T2" fmla="*/ 2 w 20"/>
                  <a:gd name="T3" fmla="*/ 0 h 20"/>
                  <a:gd name="T4" fmla="*/ 4 w 20"/>
                  <a:gd name="T5" fmla="*/ 2 h 20"/>
                  <a:gd name="T6" fmla="*/ 7 w 20"/>
                  <a:gd name="T7" fmla="*/ 4 h 20"/>
                  <a:gd name="T8" fmla="*/ 11 w 20"/>
                  <a:gd name="T9" fmla="*/ 4 h 20"/>
                  <a:gd name="T10" fmla="*/ 11 w 20"/>
                  <a:gd name="T11" fmla="*/ 7 h 20"/>
                  <a:gd name="T12" fmla="*/ 14 w 20"/>
                  <a:gd name="T13" fmla="*/ 9 h 20"/>
                  <a:gd name="T14" fmla="*/ 16 w 20"/>
                  <a:gd name="T15" fmla="*/ 9 h 20"/>
                  <a:gd name="T16" fmla="*/ 16 w 20"/>
                  <a:gd name="T17" fmla="*/ 11 h 20"/>
                  <a:gd name="T18" fmla="*/ 16 w 20"/>
                  <a:gd name="T19" fmla="*/ 14 h 20"/>
                  <a:gd name="T20" fmla="*/ 19 w 20"/>
                  <a:gd name="T21" fmla="*/ 14 h 20"/>
                  <a:gd name="T22" fmla="*/ 19 w 20"/>
                  <a:gd name="T23" fmla="*/ 16 h 20"/>
                  <a:gd name="T24" fmla="*/ 19 w 20"/>
                  <a:gd name="T25" fmla="*/ 19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20"/>
                  <a:gd name="T41" fmla="*/ 20 w 20"/>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20">
                    <a:moveTo>
                      <a:pt x="0" y="0"/>
                    </a:moveTo>
                    <a:lnTo>
                      <a:pt x="2" y="0"/>
                    </a:lnTo>
                    <a:lnTo>
                      <a:pt x="4" y="2"/>
                    </a:lnTo>
                    <a:lnTo>
                      <a:pt x="7" y="4"/>
                    </a:lnTo>
                    <a:lnTo>
                      <a:pt x="11" y="4"/>
                    </a:lnTo>
                    <a:lnTo>
                      <a:pt x="11" y="7"/>
                    </a:lnTo>
                    <a:lnTo>
                      <a:pt x="14" y="9"/>
                    </a:lnTo>
                    <a:lnTo>
                      <a:pt x="16" y="9"/>
                    </a:lnTo>
                    <a:lnTo>
                      <a:pt x="16" y="11"/>
                    </a:lnTo>
                    <a:lnTo>
                      <a:pt x="16" y="14"/>
                    </a:lnTo>
                    <a:lnTo>
                      <a:pt x="19" y="14"/>
                    </a:lnTo>
                    <a:lnTo>
                      <a:pt x="19" y="16"/>
                    </a:lnTo>
                    <a:lnTo>
                      <a:pt x="19" y="19"/>
                    </a:lnTo>
                  </a:path>
                </a:pathLst>
              </a:custGeom>
              <a:noFill/>
              <a:ln w="12700" cap="rnd">
                <a:solidFill>
                  <a:srgbClr val="000000"/>
                </a:solidFill>
                <a:round/>
                <a:headEnd type="none" w="sm" len="sm"/>
                <a:tailEnd type="none" w="sm" len="sm"/>
              </a:ln>
            </p:spPr>
            <p:txBody>
              <a:bodyPr/>
              <a:lstStyle/>
              <a:p>
                <a:endParaRPr lang="zh-CN" altLang="zh-CN"/>
              </a:p>
            </p:txBody>
          </p:sp>
          <p:sp>
            <p:nvSpPr>
              <p:cNvPr id="59098" name="Freeform 2276"/>
              <p:cNvSpPr>
                <a:spLocks/>
              </p:cNvSpPr>
              <p:nvPr/>
            </p:nvSpPr>
            <p:spPr bwMode="auto">
              <a:xfrm>
                <a:off x="1056" y="2267"/>
                <a:ext cx="20" cy="20"/>
              </a:xfrm>
              <a:custGeom>
                <a:avLst/>
                <a:gdLst>
                  <a:gd name="T0" fmla="*/ 9 w 20"/>
                  <a:gd name="T1" fmla="*/ 0 h 20"/>
                  <a:gd name="T2" fmla="*/ 4 w 20"/>
                  <a:gd name="T3" fmla="*/ 2 h 20"/>
                  <a:gd name="T4" fmla="*/ 2 w 20"/>
                  <a:gd name="T5" fmla="*/ 4 h 20"/>
                  <a:gd name="T6" fmla="*/ 2 w 20"/>
                  <a:gd name="T7" fmla="*/ 7 h 20"/>
                  <a:gd name="T8" fmla="*/ 0 w 20"/>
                  <a:gd name="T9" fmla="*/ 9 h 20"/>
                  <a:gd name="T10" fmla="*/ 0 w 20"/>
                  <a:gd name="T11" fmla="*/ 11 h 20"/>
                  <a:gd name="T12" fmla="*/ 0 w 20"/>
                  <a:gd name="T13" fmla="*/ 14 h 20"/>
                  <a:gd name="T14" fmla="*/ 2 w 20"/>
                  <a:gd name="T15" fmla="*/ 14 h 20"/>
                  <a:gd name="T16" fmla="*/ 4 w 20"/>
                  <a:gd name="T17" fmla="*/ 16 h 20"/>
                  <a:gd name="T18" fmla="*/ 9 w 20"/>
                  <a:gd name="T19" fmla="*/ 19 h 20"/>
                  <a:gd name="T20" fmla="*/ 11 w 20"/>
                  <a:gd name="T21" fmla="*/ 19 h 20"/>
                  <a:gd name="T22" fmla="*/ 14 w 20"/>
                  <a:gd name="T23" fmla="*/ 19 h 20"/>
                  <a:gd name="T24" fmla="*/ 14 w 20"/>
                  <a:gd name="T25" fmla="*/ 16 h 20"/>
                  <a:gd name="T26" fmla="*/ 19 w 20"/>
                  <a:gd name="T27" fmla="*/ 14 h 20"/>
                  <a:gd name="T28" fmla="*/ 19 w 20"/>
                  <a:gd name="T29" fmla="*/ 11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20"/>
                  <a:gd name="T47" fmla="*/ 20 w 20"/>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20">
                    <a:moveTo>
                      <a:pt x="9" y="0"/>
                    </a:moveTo>
                    <a:lnTo>
                      <a:pt x="4" y="2"/>
                    </a:lnTo>
                    <a:lnTo>
                      <a:pt x="2" y="4"/>
                    </a:lnTo>
                    <a:lnTo>
                      <a:pt x="2" y="7"/>
                    </a:lnTo>
                    <a:lnTo>
                      <a:pt x="0" y="9"/>
                    </a:lnTo>
                    <a:lnTo>
                      <a:pt x="0" y="11"/>
                    </a:lnTo>
                    <a:lnTo>
                      <a:pt x="0" y="14"/>
                    </a:lnTo>
                    <a:lnTo>
                      <a:pt x="2" y="14"/>
                    </a:lnTo>
                    <a:lnTo>
                      <a:pt x="4" y="16"/>
                    </a:lnTo>
                    <a:lnTo>
                      <a:pt x="9" y="19"/>
                    </a:lnTo>
                    <a:lnTo>
                      <a:pt x="11" y="19"/>
                    </a:lnTo>
                    <a:lnTo>
                      <a:pt x="14" y="19"/>
                    </a:lnTo>
                    <a:lnTo>
                      <a:pt x="14" y="16"/>
                    </a:lnTo>
                    <a:lnTo>
                      <a:pt x="19" y="14"/>
                    </a:lnTo>
                    <a:lnTo>
                      <a:pt x="19" y="11"/>
                    </a:lnTo>
                  </a:path>
                </a:pathLst>
              </a:custGeom>
              <a:noFill/>
              <a:ln w="12700" cap="rnd">
                <a:solidFill>
                  <a:srgbClr val="000000"/>
                </a:solidFill>
                <a:round/>
                <a:headEnd type="none" w="sm" len="sm"/>
                <a:tailEnd type="none" w="sm" len="sm"/>
              </a:ln>
            </p:spPr>
            <p:txBody>
              <a:bodyPr/>
              <a:lstStyle/>
              <a:p>
                <a:endParaRPr lang="zh-CN" altLang="zh-CN"/>
              </a:p>
            </p:txBody>
          </p:sp>
          <p:sp>
            <p:nvSpPr>
              <p:cNvPr id="59099" name="Freeform 2277"/>
              <p:cNvSpPr>
                <a:spLocks/>
              </p:cNvSpPr>
              <p:nvPr/>
            </p:nvSpPr>
            <p:spPr bwMode="auto">
              <a:xfrm>
                <a:off x="1044" y="2258"/>
                <a:ext cx="20" cy="23"/>
              </a:xfrm>
              <a:custGeom>
                <a:avLst/>
                <a:gdLst>
                  <a:gd name="T0" fmla="*/ 19 w 20"/>
                  <a:gd name="T1" fmla="*/ 22 h 23"/>
                  <a:gd name="T2" fmla="*/ 9 w 20"/>
                  <a:gd name="T3" fmla="*/ 19 h 23"/>
                  <a:gd name="T4" fmla="*/ 4 w 20"/>
                  <a:gd name="T5" fmla="*/ 17 h 23"/>
                  <a:gd name="T6" fmla="*/ 0 w 20"/>
                  <a:gd name="T7" fmla="*/ 14 h 23"/>
                  <a:gd name="T8" fmla="*/ 0 w 20"/>
                  <a:gd name="T9" fmla="*/ 12 h 23"/>
                  <a:gd name="T10" fmla="*/ 0 w 20"/>
                  <a:gd name="T11" fmla="*/ 9 h 23"/>
                  <a:gd name="T12" fmla="*/ 7 w 20"/>
                  <a:gd name="T13" fmla="*/ 4 h 23"/>
                  <a:gd name="T14" fmla="*/ 9 w 20"/>
                  <a:gd name="T15" fmla="*/ 4 h 23"/>
                  <a:gd name="T16" fmla="*/ 9 w 20"/>
                  <a:gd name="T17" fmla="*/ 2 h 23"/>
                  <a:gd name="T18" fmla="*/ 11 w 20"/>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3"/>
                  <a:gd name="T32" fmla="*/ 20 w 20"/>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3">
                    <a:moveTo>
                      <a:pt x="19" y="22"/>
                    </a:moveTo>
                    <a:lnTo>
                      <a:pt x="9" y="19"/>
                    </a:lnTo>
                    <a:lnTo>
                      <a:pt x="4" y="17"/>
                    </a:lnTo>
                    <a:lnTo>
                      <a:pt x="0" y="14"/>
                    </a:lnTo>
                    <a:lnTo>
                      <a:pt x="0" y="12"/>
                    </a:lnTo>
                    <a:lnTo>
                      <a:pt x="0" y="9"/>
                    </a:lnTo>
                    <a:lnTo>
                      <a:pt x="7" y="4"/>
                    </a:lnTo>
                    <a:lnTo>
                      <a:pt x="9" y="4"/>
                    </a:lnTo>
                    <a:lnTo>
                      <a:pt x="9" y="2"/>
                    </a:lnTo>
                    <a:lnTo>
                      <a:pt x="11" y="0"/>
                    </a:lnTo>
                  </a:path>
                </a:pathLst>
              </a:custGeom>
              <a:noFill/>
              <a:ln w="12700" cap="rnd">
                <a:solidFill>
                  <a:srgbClr val="000000"/>
                </a:solidFill>
                <a:round/>
                <a:headEnd type="none" w="sm" len="sm"/>
                <a:tailEnd type="none" w="sm" len="sm"/>
              </a:ln>
            </p:spPr>
            <p:txBody>
              <a:bodyPr/>
              <a:lstStyle/>
              <a:p>
                <a:endParaRPr lang="zh-CN" altLang="zh-CN"/>
              </a:p>
            </p:txBody>
          </p:sp>
          <p:sp>
            <p:nvSpPr>
              <p:cNvPr id="59100" name="Freeform 2278"/>
              <p:cNvSpPr>
                <a:spLocks/>
              </p:cNvSpPr>
              <p:nvPr/>
            </p:nvSpPr>
            <p:spPr bwMode="auto">
              <a:xfrm>
                <a:off x="1028" y="2251"/>
                <a:ext cx="22" cy="23"/>
              </a:xfrm>
              <a:custGeom>
                <a:avLst/>
                <a:gdLst>
                  <a:gd name="T0" fmla="*/ 21 w 22"/>
                  <a:gd name="T1" fmla="*/ 8 h 23"/>
                  <a:gd name="T2" fmla="*/ 18 w 22"/>
                  <a:gd name="T3" fmla="*/ 13 h 23"/>
                  <a:gd name="T4" fmla="*/ 16 w 22"/>
                  <a:gd name="T5" fmla="*/ 15 h 23"/>
                  <a:gd name="T6" fmla="*/ 16 w 22"/>
                  <a:gd name="T7" fmla="*/ 17 h 23"/>
                  <a:gd name="T8" fmla="*/ 16 w 22"/>
                  <a:gd name="T9" fmla="*/ 22 h 23"/>
                  <a:gd name="T10" fmla="*/ 11 w 22"/>
                  <a:gd name="T11" fmla="*/ 17 h 23"/>
                  <a:gd name="T12" fmla="*/ 4 w 22"/>
                  <a:gd name="T13" fmla="*/ 13 h 23"/>
                  <a:gd name="T14" fmla="*/ 2 w 22"/>
                  <a:gd name="T15" fmla="*/ 8 h 23"/>
                  <a:gd name="T16" fmla="*/ 0 w 22"/>
                  <a:gd name="T17" fmla="*/ 8 h 23"/>
                  <a:gd name="T18" fmla="*/ 2 w 22"/>
                  <a:gd name="T19" fmla="*/ 4 h 23"/>
                  <a:gd name="T20" fmla="*/ 2 w 22"/>
                  <a:gd name="T21" fmla="*/ 2 h 23"/>
                  <a:gd name="T22" fmla="*/ 4 w 22"/>
                  <a:gd name="T23" fmla="*/ 0 h 23"/>
                  <a:gd name="T24" fmla="*/ 21 w 22"/>
                  <a:gd name="T25" fmla="*/ 8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3"/>
                  <a:gd name="T41" fmla="*/ 22 w 22"/>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3">
                    <a:moveTo>
                      <a:pt x="21" y="8"/>
                    </a:moveTo>
                    <a:lnTo>
                      <a:pt x="18" y="13"/>
                    </a:lnTo>
                    <a:lnTo>
                      <a:pt x="16" y="15"/>
                    </a:lnTo>
                    <a:lnTo>
                      <a:pt x="16" y="17"/>
                    </a:lnTo>
                    <a:lnTo>
                      <a:pt x="16" y="22"/>
                    </a:lnTo>
                    <a:lnTo>
                      <a:pt x="11" y="17"/>
                    </a:lnTo>
                    <a:lnTo>
                      <a:pt x="4" y="13"/>
                    </a:lnTo>
                    <a:lnTo>
                      <a:pt x="2" y="8"/>
                    </a:lnTo>
                    <a:lnTo>
                      <a:pt x="0" y="8"/>
                    </a:lnTo>
                    <a:lnTo>
                      <a:pt x="2" y="4"/>
                    </a:lnTo>
                    <a:lnTo>
                      <a:pt x="2" y="2"/>
                    </a:lnTo>
                    <a:lnTo>
                      <a:pt x="4" y="0"/>
                    </a:lnTo>
                    <a:lnTo>
                      <a:pt x="21" y="8"/>
                    </a:lnTo>
                  </a:path>
                </a:pathLst>
              </a:custGeom>
              <a:noFill/>
              <a:ln w="12700" cap="rnd">
                <a:solidFill>
                  <a:srgbClr val="000000"/>
                </a:solidFill>
                <a:round/>
                <a:headEnd/>
                <a:tailEnd/>
              </a:ln>
            </p:spPr>
            <p:txBody>
              <a:bodyPr/>
              <a:lstStyle/>
              <a:p>
                <a:endParaRPr lang="zh-CN" altLang="zh-CN"/>
              </a:p>
            </p:txBody>
          </p:sp>
          <p:sp>
            <p:nvSpPr>
              <p:cNvPr id="59101" name="Freeform 2279"/>
              <p:cNvSpPr>
                <a:spLocks/>
              </p:cNvSpPr>
              <p:nvPr/>
            </p:nvSpPr>
            <p:spPr bwMode="auto">
              <a:xfrm>
                <a:off x="1021" y="2242"/>
                <a:ext cx="20" cy="21"/>
              </a:xfrm>
              <a:custGeom>
                <a:avLst/>
                <a:gdLst>
                  <a:gd name="T0" fmla="*/ 19 w 20"/>
                  <a:gd name="T1" fmla="*/ 5 h 21"/>
                  <a:gd name="T2" fmla="*/ 16 w 20"/>
                  <a:gd name="T3" fmla="*/ 7 h 21"/>
                  <a:gd name="T4" fmla="*/ 14 w 20"/>
                  <a:gd name="T5" fmla="*/ 10 h 21"/>
                  <a:gd name="T6" fmla="*/ 11 w 20"/>
                  <a:gd name="T7" fmla="*/ 15 h 21"/>
                  <a:gd name="T8" fmla="*/ 9 w 20"/>
                  <a:gd name="T9" fmla="*/ 17 h 21"/>
                  <a:gd name="T10" fmla="*/ 9 w 20"/>
                  <a:gd name="T11" fmla="*/ 20 h 21"/>
                  <a:gd name="T12" fmla="*/ 0 w 20"/>
                  <a:gd name="T13" fmla="*/ 15 h 21"/>
                  <a:gd name="T14" fmla="*/ 0 w 20"/>
                  <a:gd name="T15" fmla="*/ 10 h 21"/>
                  <a:gd name="T16" fmla="*/ 0 w 20"/>
                  <a:gd name="T17" fmla="*/ 7 h 21"/>
                  <a:gd name="T18" fmla="*/ 2 w 20"/>
                  <a:gd name="T19" fmla="*/ 5 h 21"/>
                  <a:gd name="T20" fmla="*/ 4 w 20"/>
                  <a:gd name="T21" fmla="*/ 2 h 21"/>
                  <a:gd name="T22" fmla="*/ 7 w 20"/>
                  <a:gd name="T23" fmla="*/ 2 h 21"/>
                  <a:gd name="T24" fmla="*/ 9 w 20"/>
                  <a:gd name="T25" fmla="*/ 0 h 21"/>
                  <a:gd name="T26" fmla="*/ 19 w 20"/>
                  <a:gd name="T27" fmla="*/ 5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1"/>
                  <a:gd name="T44" fmla="*/ 20 w 20"/>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1">
                    <a:moveTo>
                      <a:pt x="19" y="5"/>
                    </a:moveTo>
                    <a:lnTo>
                      <a:pt x="16" y="7"/>
                    </a:lnTo>
                    <a:lnTo>
                      <a:pt x="14" y="10"/>
                    </a:lnTo>
                    <a:lnTo>
                      <a:pt x="11" y="15"/>
                    </a:lnTo>
                    <a:lnTo>
                      <a:pt x="9" y="17"/>
                    </a:lnTo>
                    <a:lnTo>
                      <a:pt x="9" y="20"/>
                    </a:lnTo>
                    <a:lnTo>
                      <a:pt x="0" y="15"/>
                    </a:lnTo>
                    <a:lnTo>
                      <a:pt x="0" y="10"/>
                    </a:lnTo>
                    <a:lnTo>
                      <a:pt x="0" y="7"/>
                    </a:lnTo>
                    <a:lnTo>
                      <a:pt x="2" y="5"/>
                    </a:lnTo>
                    <a:lnTo>
                      <a:pt x="4" y="2"/>
                    </a:lnTo>
                    <a:lnTo>
                      <a:pt x="7" y="2"/>
                    </a:lnTo>
                    <a:lnTo>
                      <a:pt x="9" y="0"/>
                    </a:lnTo>
                    <a:lnTo>
                      <a:pt x="19" y="5"/>
                    </a:lnTo>
                  </a:path>
                </a:pathLst>
              </a:custGeom>
              <a:noFill/>
              <a:ln w="12700" cap="rnd">
                <a:solidFill>
                  <a:srgbClr val="000000"/>
                </a:solidFill>
                <a:round/>
                <a:headEnd/>
                <a:tailEnd/>
              </a:ln>
            </p:spPr>
            <p:txBody>
              <a:bodyPr/>
              <a:lstStyle/>
              <a:p>
                <a:endParaRPr lang="zh-CN" altLang="zh-CN"/>
              </a:p>
            </p:txBody>
          </p:sp>
          <p:sp>
            <p:nvSpPr>
              <p:cNvPr id="59102" name="Freeform 2280"/>
              <p:cNvSpPr>
                <a:spLocks/>
              </p:cNvSpPr>
              <p:nvPr/>
            </p:nvSpPr>
            <p:spPr bwMode="auto">
              <a:xfrm>
                <a:off x="1046" y="2267"/>
                <a:ext cx="21" cy="20"/>
              </a:xfrm>
              <a:custGeom>
                <a:avLst/>
                <a:gdLst>
                  <a:gd name="T0" fmla="*/ 20 w 21"/>
                  <a:gd name="T1" fmla="*/ 4 h 20"/>
                  <a:gd name="T2" fmla="*/ 17 w 21"/>
                  <a:gd name="T3" fmla="*/ 2 h 20"/>
                  <a:gd name="T4" fmla="*/ 15 w 21"/>
                  <a:gd name="T5" fmla="*/ 2 h 20"/>
                  <a:gd name="T6" fmla="*/ 12 w 21"/>
                  <a:gd name="T7" fmla="*/ 2 h 20"/>
                  <a:gd name="T8" fmla="*/ 10 w 21"/>
                  <a:gd name="T9" fmla="*/ 2 h 20"/>
                  <a:gd name="T10" fmla="*/ 7 w 21"/>
                  <a:gd name="T11" fmla="*/ 2 h 20"/>
                  <a:gd name="T12" fmla="*/ 5 w 21"/>
                  <a:gd name="T13" fmla="*/ 2 h 20"/>
                  <a:gd name="T14" fmla="*/ 2 w 21"/>
                  <a:gd name="T15" fmla="*/ 0 h 20"/>
                  <a:gd name="T16" fmla="*/ 0 w 21"/>
                  <a:gd name="T17" fmla="*/ 2 h 20"/>
                  <a:gd name="T18" fmla="*/ 0 w 21"/>
                  <a:gd name="T19" fmla="*/ 4 h 20"/>
                  <a:gd name="T20" fmla="*/ 0 w 21"/>
                  <a:gd name="T21" fmla="*/ 7 h 20"/>
                  <a:gd name="T22" fmla="*/ 5 w 21"/>
                  <a:gd name="T23" fmla="*/ 14 h 20"/>
                  <a:gd name="T24" fmla="*/ 7 w 21"/>
                  <a:gd name="T25" fmla="*/ 16 h 20"/>
                  <a:gd name="T26" fmla="*/ 10 w 21"/>
                  <a:gd name="T27" fmla="*/ 19 h 20"/>
                  <a:gd name="T28" fmla="*/ 12 w 21"/>
                  <a:gd name="T29" fmla="*/ 19 h 20"/>
                  <a:gd name="T30" fmla="*/ 15 w 21"/>
                  <a:gd name="T31" fmla="*/ 14 h 20"/>
                  <a:gd name="T32" fmla="*/ 17 w 21"/>
                  <a:gd name="T33" fmla="*/ 11 h 20"/>
                  <a:gd name="T34" fmla="*/ 20 w 21"/>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20"/>
                  <a:gd name="T56" fmla="*/ 21 w 21"/>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20">
                    <a:moveTo>
                      <a:pt x="20" y="4"/>
                    </a:moveTo>
                    <a:lnTo>
                      <a:pt x="17" y="2"/>
                    </a:lnTo>
                    <a:lnTo>
                      <a:pt x="15" y="2"/>
                    </a:lnTo>
                    <a:lnTo>
                      <a:pt x="12" y="2"/>
                    </a:lnTo>
                    <a:lnTo>
                      <a:pt x="10" y="2"/>
                    </a:lnTo>
                    <a:lnTo>
                      <a:pt x="7" y="2"/>
                    </a:lnTo>
                    <a:lnTo>
                      <a:pt x="5" y="2"/>
                    </a:lnTo>
                    <a:lnTo>
                      <a:pt x="2" y="0"/>
                    </a:lnTo>
                    <a:lnTo>
                      <a:pt x="0" y="2"/>
                    </a:lnTo>
                    <a:lnTo>
                      <a:pt x="0" y="4"/>
                    </a:lnTo>
                    <a:lnTo>
                      <a:pt x="0" y="7"/>
                    </a:lnTo>
                    <a:lnTo>
                      <a:pt x="5" y="14"/>
                    </a:lnTo>
                    <a:lnTo>
                      <a:pt x="7" y="16"/>
                    </a:lnTo>
                    <a:lnTo>
                      <a:pt x="10" y="19"/>
                    </a:lnTo>
                    <a:lnTo>
                      <a:pt x="12" y="19"/>
                    </a:lnTo>
                    <a:lnTo>
                      <a:pt x="15" y="14"/>
                    </a:lnTo>
                    <a:lnTo>
                      <a:pt x="17" y="11"/>
                    </a:lnTo>
                    <a:lnTo>
                      <a:pt x="20" y="4"/>
                    </a:lnTo>
                  </a:path>
                </a:pathLst>
              </a:custGeom>
              <a:noFill/>
              <a:ln w="12700" cap="rnd">
                <a:solidFill>
                  <a:srgbClr val="000000"/>
                </a:solidFill>
                <a:round/>
                <a:headEnd/>
                <a:tailEnd/>
              </a:ln>
            </p:spPr>
            <p:txBody>
              <a:bodyPr/>
              <a:lstStyle/>
              <a:p>
                <a:endParaRPr lang="zh-CN" altLang="zh-CN"/>
              </a:p>
            </p:txBody>
          </p:sp>
        </p:grpSp>
        <p:grpSp>
          <p:nvGrpSpPr>
            <p:cNvPr id="20" name="Group 2281"/>
            <p:cNvGrpSpPr>
              <a:grpSpLocks/>
            </p:cNvGrpSpPr>
            <p:nvPr/>
          </p:nvGrpSpPr>
          <p:grpSpPr bwMode="auto">
            <a:xfrm>
              <a:off x="2997" y="3236"/>
              <a:ext cx="326" cy="191"/>
              <a:chOff x="331" y="2949"/>
              <a:chExt cx="532" cy="256"/>
            </a:xfrm>
          </p:grpSpPr>
          <p:sp>
            <p:nvSpPr>
              <p:cNvPr id="58777" name="Freeform 2282"/>
              <p:cNvSpPr>
                <a:spLocks/>
              </p:cNvSpPr>
              <p:nvPr/>
            </p:nvSpPr>
            <p:spPr bwMode="auto">
              <a:xfrm>
                <a:off x="332" y="2949"/>
                <a:ext cx="525" cy="232"/>
              </a:xfrm>
              <a:custGeom>
                <a:avLst/>
                <a:gdLst>
                  <a:gd name="T0" fmla="*/ 5 w 525"/>
                  <a:gd name="T1" fmla="*/ 102 h 232"/>
                  <a:gd name="T2" fmla="*/ 1 w 525"/>
                  <a:gd name="T3" fmla="*/ 99 h 232"/>
                  <a:gd name="T4" fmla="*/ 5 w 525"/>
                  <a:gd name="T5" fmla="*/ 96 h 232"/>
                  <a:gd name="T6" fmla="*/ 28 w 525"/>
                  <a:gd name="T7" fmla="*/ 96 h 232"/>
                  <a:gd name="T8" fmla="*/ 55 w 525"/>
                  <a:gd name="T9" fmla="*/ 102 h 232"/>
                  <a:gd name="T10" fmla="*/ 38 w 525"/>
                  <a:gd name="T11" fmla="*/ 94 h 232"/>
                  <a:gd name="T12" fmla="*/ 22 w 525"/>
                  <a:gd name="T13" fmla="*/ 44 h 232"/>
                  <a:gd name="T14" fmla="*/ 20 w 525"/>
                  <a:gd name="T15" fmla="*/ 42 h 232"/>
                  <a:gd name="T16" fmla="*/ 17 w 525"/>
                  <a:gd name="T17" fmla="*/ 39 h 232"/>
                  <a:gd name="T18" fmla="*/ 50 w 525"/>
                  <a:gd name="T19" fmla="*/ 33 h 232"/>
                  <a:gd name="T20" fmla="*/ 45 w 525"/>
                  <a:gd name="T21" fmla="*/ 37 h 232"/>
                  <a:gd name="T22" fmla="*/ 127 w 525"/>
                  <a:gd name="T23" fmla="*/ 16 h 232"/>
                  <a:gd name="T24" fmla="*/ 127 w 525"/>
                  <a:gd name="T25" fmla="*/ 13 h 232"/>
                  <a:gd name="T26" fmla="*/ 157 w 525"/>
                  <a:gd name="T27" fmla="*/ 1 h 232"/>
                  <a:gd name="T28" fmla="*/ 171 w 525"/>
                  <a:gd name="T29" fmla="*/ 1 h 232"/>
                  <a:gd name="T30" fmla="*/ 240 w 525"/>
                  <a:gd name="T31" fmla="*/ 38 h 232"/>
                  <a:gd name="T32" fmla="*/ 281 w 525"/>
                  <a:gd name="T33" fmla="*/ 36 h 232"/>
                  <a:gd name="T34" fmla="*/ 285 w 525"/>
                  <a:gd name="T35" fmla="*/ 39 h 232"/>
                  <a:gd name="T36" fmla="*/ 277 w 525"/>
                  <a:gd name="T37" fmla="*/ 44 h 232"/>
                  <a:gd name="T38" fmla="*/ 286 w 525"/>
                  <a:gd name="T39" fmla="*/ 47 h 232"/>
                  <a:gd name="T40" fmla="*/ 298 w 525"/>
                  <a:gd name="T41" fmla="*/ 48 h 232"/>
                  <a:gd name="T42" fmla="*/ 366 w 525"/>
                  <a:gd name="T43" fmla="*/ 48 h 232"/>
                  <a:gd name="T44" fmla="*/ 400 w 525"/>
                  <a:gd name="T45" fmla="*/ 48 h 232"/>
                  <a:gd name="T46" fmla="*/ 468 w 525"/>
                  <a:gd name="T47" fmla="*/ 53 h 232"/>
                  <a:gd name="T48" fmla="*/ 512 w 525"/>
                  <a:gd name="T49" fmla="*/ 58 h 232"/>
                  <a:gd name="T50" fmla="*/ 495 w 525"/>
                  <a:gd name="T51" fmla="*/ 72 h 232"/>
                  <a:gd name="T52" fmla="*/ 430 w 525"/>
                  <a:gd name="T53" fmla="*/ 84 h 232"/>
                  <a:gd name="T54" fmla="*/ 407 w 525"/>
                  <a:gd name="T55" fmla="*/ 86 h 232"/>
                  <a:gd name="T56" fmla="*/ 368 w 525"/>
                  <a:gd name="T57" fmla="*/ 96 h 232"/>
                  <a:gd name="T58" fmla="*/ 312 w 525"/>
                  <a:gd name="T59" fmla="*/ 119 h 232"/>
                  <a:gd name="T60" fmla="*/ 302 w 525"/>
                  <a:gd name="T61" fmla="*/ 122 h 232"/>
                  <a:gd name="T62" fmla="*/ 303 w 525"/>
                  <a:gd name="T63" fmla="*/ 128 h 232"/>
                  <a:gd name="T64" fmla="*/ 276 w 525"/>
                  <a:gd name="T65" fmla="*/ 139 h 232"/>
                  <a:gd name="T66" fmla="*/ 286 w 525"/>
                  <a:gd name="T67" fmla="*/ 142 h 232"/>
                  <a:gd name="T68" fmla="*/ 277 w 525"/>
                  <a:gd name="T69" fmla="*/ 152 h 232"/>
                  <a:gd name="T70" fmla="*/ 290 w 525"/>
                  <a:gd name="T71" fmla="*/ 153 h 232"/>
                  <a:gd name="T72" fmla="*/ 270 w 525"/>
                  <a:gd name="T73" fmla="*/ 162 h 232"/>
                  <a:gd name="T74" fmla="*/ 137 w 525"/>
                  <a:gd name="T75" fmla="*/ 227 h 232"/>
                  <a:gd name="T76" fmla="*/ 126 w 525"/>
                  <a:gd name="T77" fmla="*/ 231 h 232"/>
                  <a:gd name="T78" fmla="*/ 88 w 525"/>
                  <a:gd name="T79" fmla="*/ 218 h 232"/>
                  <a:gd name="T80" fmla="*/ 86 w 525"/>
                  <a:gd name="T81" fmla="*/ 214 h 232"/>
                  <a:gd name="T82" fmla="*/ 111 w 525"/>
                  <a:gd name="T83" fmla="*/ 149 h 232"/>
                  <a:gd name="T84" fmla="*/ 75 w 525"/>
                  <a:gd name="T85" fmla="*/ 164 h 232"/>
                  <a:gd name="T86" fmla="*/ 16 w 525"/>
                  <a:gd name="T87" fmla="*/ 202 h 232"/>
                  <a:gd name="T88" fmla="*/ 1 w 525"/>
                  <a:gd name="T89" fmla="*/ 197 h 232"/>
                  <a:gd name="T90" fmla="*/ 248 w 525"/>
                  <a:gd name="T91" fmla="*/ 153 h 232"/>
                  <a:gd name="T92" fmla="*/ 262 w 525"/>
                  <a:gd name="T93" fmla="*/ 146 h 232"/>
                  <a:gd name="T94" fmla="*/ 270 w 525"/>
                  <a:gd name="T95" fmla="*/ 152 h 232"/>
                  <a:gd name="T96" fmla="*/ 251 w 525"/>
                  <a:gd name="T97" fmla="*/ 132 h 232"/>
                  <a:gd name="T98" fmla="*/ 237 w 525"/>
                  <a:gd name="T99" fmla="*/ 142 h 232"/>
                  <a:gd name="T100" fmla="*/ 271 w 525"/>
                  <a:gd name="T101" fmla="*/ 48 h 232"/>
                  <a:gd name="T102" fmla="*/ 250 w 525"/>
                  <a:gd name="T103" fmla="*/ 43 h 232"/>
                  <a:gd name="T104" fmla="*/ 271 w 525"/>
                  <a:gd name="T105" fmla="*/ 44 h 2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25"/>
                  <a:gd name="T160" fmla="*/ 0 h 232"/>
                  <a:gd name="T161" fmla="*/ 525 w 525"/>
                  <a:gd name="T162" fmla="*/ 232 h 23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25" h="232">
                    <a:moveTo>
                      <a:pt x="41" y="146"/>
                    </a:moveTo>
                    <a:lnTo>
                      <a:pt x="6" y="103"/>
                    </a:lnTo>
                    <a:lnTo>
                      <a:pt x="5" y="103"/>
                    </a:lnTo>
                    <a:lnTo>
                      <a:pt x="5" y="102"/>
                    </a:lnTo>
                    <a:lnTo>
                      <a:pt x="3" y="101"/>
                    </a:lnTo>
                    <a:lnTo>
                      <a:pt x="2" y="101"/>
                    </a:lnTo>
                    <a:lnTo>
                      <a:pt x="1" y="101"/>
                    </a:lnTo>
                    <a:lnTo>
                      <a:pt x="1" y="99"/>
                    </a:lnTo>
                    <a:lnTo>
                      <a:pt x="2" y="99"/>
                    </a:lnTo>
                    <a:lnTo>
                      <a:pt x="2" y="98"/>
                    </a:lnTo>
                    <a:lnTo>
                      <a:pt x="0" y="96"/>
                    </a:lnTo>
                    <a:lnTo>
                      <a:pt x="5" y="96"/>
                    </a:lnTo>
                    <a:lnTo>
                      <a:pt x="22" y="96"/>
                    </a:lnTo>
                    <a:lnTo>
                      <a:pt x="31" y="96"/>
                    </a:lnTo>
                    <a:lnTo>
                      <a:pt x="36" y="96"/>
                    </a:lnTo>
                    <a:lnTo>
                      <a:pt x="28" y="96"/>
                    </a:lnTo>
                    <a:lnTo>
                      <a:pt x="56" y="111"/>
                    </a:lnTo>
                    <a:lnTo>
                      <a:pt x="56" y="108"/>
                    </a:lnTo>
                    <a:lnTo>
                      <a:pt x="55" y="107"/>
                    </a:lnTo>
                    <a:lnTo>
                      <a:pt x="55" y="102"/>
                    </a:lnTo>
                    <a:lnTo>
                      <a:pt x="56" y="98"/>
                    </a:lnTo>
                    <a:lnTo>
                      <a:pt x="57" y="97"/>
                    </a:lnTo>
                    <a:lnTo>
                      <a:pt x="58" y="96"/>
                    </a:lnTo>
                    <a:lnTo>
                      <a:pt x="38" y="94"/>
                    </a:lnTo>
                    <a:lnTo>
                      <a:pt x="37" y="61"/>
                    </a:lnTo>
                    <a:lnTo>
                      <a:pt x="25" y="44"/>
                    </a:lnTo>
                    <a:lnTo>
                      <a:pt x="23" y="44"/>
                    </a:lnTo>
                    <a:lnTo>
                      <a:pt x="22" y="44"/>
                    </a:lnTo>
                    <a:lnTo>
                      <a:pt x="23" y="43"/>
                    </a:lnTo>
                    <a:lnTo>
                      <a:pt x="22" y="42"/>
                    </a:lnTo>
                    <a:lnTo>
                      <a:pt x="21" y="43"/>
                    </a:lnTo>
                    <a:lnTo>
                      <a:pt x="20" y="42"/>
                    </a:lnTo>
                    <a:lnTo>
                      <a:pt x="21" y="42"/>
                    </a:lnTo>
                    <a:lnTo>
                      <a:pt x="21" y="41"/>
                    </a:lnTo>
                    <a:lnTo>
                      <a:pt x="18" y="41"/>
                    </a:lnTo>
                    <a:lnTo>
                      <a:pt x="17" y="39"/>
                    </a:lnTo>
                    <a:lnTo>
                      <a:pt x="18" y="38"/>
                    </a:lnTo>
                    <a:lnTo>
                      <a:pt x="20" y="37"/>
                    </a:lnTo>
                    <a:lnTo>
                      <a:pt x="45" y="33"/>
                    </a:lnTo>
                    <a:lnTo>
                      <a:pt x="50" y="33"/>
                    </a:lnTo>
                    <a:lnTo>
                      <a:pt x="53" y="33"/>
                    </a:lnTo>
                    <a:lnTo>
                      <a:pt x="50" y="36"/>
                    </a:lnTo>
                    <a:lnTo>
                      <a:pt x="46" y="36"/>
                    </a:lnTo>
                    <a:lnTo>
                      <a:pt x="45" y="37"/>
                    </a:lnTo>
                    <a:lnTo>
                      <a:pt x="116" y="69"/>
                    </a:lnTo>
                    <a:lnTo>
                      <a:pt x="125" y="68"/>
                    </a:lnTo>
                    <a:lnTo>
                      <a:pt x="130" y="39"/>
                    </a:lnTo>
                    <a:lnTo>
                      <a:pt x="127" y="16"/>
                    </a:lnTo>
                    <a:lnTo>
                      <a:pt x="125" y="16"/>
                    </a:lnTo>
                    <a:lnTo>
                      <a:pt x="123" y="16"/>
                    </a:lnTo>
                    <a:lnTo>
                      <a:pt x="125" y="14"/>
                    </a:lnTo>
                    <a:lnTo>
                      <a:pt x="127" y="13"/>
                    </a:lnTo>
                    <a:lnTo>
                      <a:pt x="128" y="11"/>
                    </a:lnTo>
                    <a:lnTo>
                      <a:pt x="131" y="9"/>
                    </a:lnTo>
                    <a:lnTo>
                      <a:pt x="153" y="2"/>
                    </a:lnTo>
                    <a:lnTo>
                      <a:pt x="157" y="1"/>
                    </a:lnTo>
                    <a:lnTo>
                      <a:pt x="160" y="0"/>
                    </a:lnTo>
                    <a:lnTo>
                      <a:pt x="163" y="0"/>
                    </a:lnTo>
                    <a:lnTo>
                      <a:pt x="168" y="1"/>
                    </a:lnTo>
                    <a:lnTo>
                      <a:pt x="171" y="1"/>
                    </a:lnTo>
                    <a:lnTo>
                      <a:pt x="172" y="2"/>
                    </a:lnTo>
                    <a:lnTo>
                      <a:pt x="173" y="2"/>
                    </a:lnTo>
                    <a:lnTo>
                      <a:pt x="172" y="2"/>
                    </a:lnTo>
                    <a:lnTo>
                      <a:pt x="240" y="38"/>
                    </a:lnTo>
                    <a:lnTo>
                      <a:pt x="271" y="37"/>
                    </a:lnTo>
                    <a:lnTo>
                      <a:pt x="271" y="32"/>
                    </a:lnTo>
                    <a:lnTo>
                      <a:pt x="278" y="36"/>
                    </a:lnTo>
                    <a:lnTo>
                      <a:pt x="281" y="36"/>
                    </a:lnTo>
                    <a:lnTo>
                      <a:pt x="287" y="37"/>
                    </a:lnTo>
                    <a:lnTo>
                      <a:pt x="290" y="38"/>
                    </a:lnTo>
                    <a:lnTo>
                      <a:pt x="287" y="39"/>
                    </a:lnTo>
                    <a:lnTo>
                      <a:pt x="285" y="39"/>
                    </a:lnTo>
                    <a:lnTo>
                      <a:pt x="282" y="39"/>
                    </a:lnTo>
                    <a:lnTo>
                      <a:pt x="278" y="39"/>
                    </a:lnTo>
                    <a:lnTo>
                      <a:pt x="275" y="42"/>
                    </a:lnTo>
                    <a:lnTo>
                      <a:pt x="277" y="44"/>
                    </a:lnTo>
                    <a:lnTo>
                      <a:pt x="281" y="44"/>
                    </a:lnTo>
                    <a:lnTo>
                      <a:pt x="286" y="44"/>
                    </a:lnTo>
                    <a:lnTo>
                      <a:pt x="288" y="46"/>
                    </a:lnTo>
                    <a:lnTo>
                      <a:pt x="286" y="47"/>
                    </a:lnTo>
                    <a:lnTo>
                      <a:pt x="281" y="47"/>
                    </a:lnTo>
                    <a:lnTo>
                      <a:pt x="278" y="47"/>
                    </a:lnTo>
                    <a:lnTo>
                      <a:pt x="275" y="49"/>
                    </a:lnTo>
                    <a:lnTo>
                      <a:pt x="298" y="48"/>
                    </a:lnTo>
                    <a:lnTo>
                      <a:pt x="320" y="47"/>
                    </a:lnTo>
                    <a:lnTo>
                      <a:pt x="343" y="47"/>
                    </a:lnTo>
                    <a:lnTo>
                      <a:pt x="366" y="47"/>
                    </a:lnTo>
                    <a:lnTo>
                      <a:pt x="366" y="48"/>
                    </a:lnTo>
                    <a:lnTo>
                      <a:pt x="373" y="47"/>
                    </a:lnTo>
                    <a:lnTo>
                      <a:pt x="380" y="47"/>
                    </a:lnTo>
                    <a:lnTo>
                      <a:pt x="392" y="47"/>
                    </a:lnTo>
                    <a:lnTo>
                      <a:pt x="400" y="48"/>
                    </a:lnTo>
                    <a:lnTo>
                      <a:pt x="407" y="48"/>
                    </a:lnTo>
                    <a:lnTo>
                      <a:pt x="421" y="52"/>
                    </a:lnTo>
                    <a:lnTo>
                      <a:pt x="455" y="52"/>
                    </a:lnTo>
                    <a:lnTo>
                      <a:pt x="468" y="53"/>
                    </a:lnTo>
                    <a:lnTo>
                      <a:pt x="480" y="54"/>
                    </a:lnTo>
                    <a:lnTo>
                      <a:pt x="491" y="56"/>
                    </a:lnTo>
                    <a:lnTo>
                      <a:pt x="502" y="57"/>
                    </a:lnTo>
                    <a:lnTo>
                      <a:pt x="512" y="58"/>
                    </a:lnTo>
                    <a:lnTo>
                      <a:pt x="524" y="62"/>
                    </a:lnTo>
                    <a:lnTo>
                      <a:pt x="513" y="66"/>
                    </a:lnTo>
                    <a:lnTo>
                      <a:pt x="505" y="69"/>
                    </a:lnTo>
                    <a:lnTo>
                      <a:pt x="495" y="72"/>
                    </a:lnTo>
                    <a:lnTo>
                      <a:pt x="483" y="74"/>
                    </a:lnTo>
                    <a:lnTo>
                      <a:pt x="473" y="77"/>
                    </a:lnTo>
                    <a:lnTo>
                      <a:pt x="461" y="79"/>
                    </a:lnTo>
                    <a:lnTo>
                      <a:pt x="430" y="84"/>
                    </a:lnTo>
                    <a:lnTo>
                      <a:pt x="431" y="86"/>
                    </a:lnTo>
                    <a:lnTo>
                      <a:pt x="430" y="86"/>
                    </a:lnTo>
                    <a:lnTo>
                      <a:pt x="428" y="84"/>
                    </a:lnTo>
                    <a:lnTo>
                      <a:pt x="407" y="86"/>
                    </a:lnTo>
                    <a:lnTo>
                      <a:pt x="393" y="87"/>
                    </a:lnTo>
                    <a:lnTo>
                      <a:pt x="383" y="88"/>
                    </a:lnTo>
                    <a:lnTo>
                      <a:pt x="368" y="92"/>
                    </a:lnTo>
                    <a:lnTo>
                      <a:pt x="368" y="96"/>
                    </a:lnTo>
                    <a:lnTo>
                      <a:pt x="333" y="111"/>
                    </a:lnTo>
                    <a:lnTo>
                      <a:pt x="321" y="116"/>
                    </a:lnTo>
                    <a:lnTo>
                      <a:pt x="312" y="117"/>
                    </a:lnTo>
                    <a:lnTo>
                      <a:pt x="312" y="119"/>
                    </a:lnTo>
                    <a:lnTo>
                      <a:pt x="310" y="121"/>
                    </a:lnTo>
                    <a:lnTo>
                      <a:pt x="305" y="122"/>
                    </a:lnTo>
                    <a:lnTo>
                      <a:pt x="298" y="122"/>
                    </a:lnTo>
                    <a:lnTo>
                      <a:pt x="302" y="122"/>
                    </a:lnTo>
                    <a:lnTo>
                      <a:pt x="305" y="123"/>
                    </a:lnTo>
                    <a:lnTo>
                      <a:pt x="310" y="124"/>
                    </a:lnTo>
                    <a:lnTo>
                      <a:pt x="305" y="128"/>
                    </a:lnTo>
                    <a:lnTo>
                      <a:pt x="303" y="128"/>
                    </a:lnTo>
                    <a:lnTo>
                      <a:pt x="300" y="129"/>
                    </a:lnTo>
                    <a:lnTo>
                      <a:pt x="278" y="131"/>
                    </a:lnTo>
                    <a:lnTo>
                      <a:pt x="270" y="136"/>
                    </a:lnTo>
                    <a:lnTo>
                      <a:pt x="276" y="139"/>
                    </a:lnTo>
                    <a:lnTo>
                      <a:pt x="280" y="139"/>
                    </a:lnTo>
                    <a:lnTo>
                      <a:pt x="286" y="139"/>
                    </a:lnTo>
                    <a:lnTo>
                      <a:pt x="288" y="141"/>
                    </a:lnTo>
                    <a:lnTo>
                      <a:pt x="286" y="142"/>
                    </a:lnTo>
                    <a:lnTo>
                      <a:pt x="280" y="143"/>
                    </a:lnTo>
                    <a:lnTo>
                      <a:pt x="277" y="143"/>
                    </a:lnTo>
                    <a:lnTo>
                      <a:pt x="271" y="148"/>
                    </a:lnTo>
                    <a:lnTo>
                      <a:pt x="277" y="152"/>
                    </a:lnTo>
                    <a:lnTo>
                      <a:pt x="281" y="152"/>
                    </a:lnTo>
                    <a:lnTo>
                      <a:pt x="287" y="152"/>
                    </a:lnTo>
                    <a:lnTo>
                      <a:pt x="288" y="152"/>
                    </a:lnTo>
                    <a:lnTo>
                      <a:pt x="290" y="153"/>
                    </a:lnTo>
                    <a:lnTo>
                      <a:pt x="287" y="154"/>
                    </a:lnTo>
                    <a:lnTo>
                      <a:pt x="281" y="156"/>
                    </a:lnTo>
                    <a:lnTo>
                      <a:pt x="278" y="156"/>
                    </a:lnTo>
                    <a:lnTo>
                      <a:pt x="270" y="162"/>
                    </a:lnTo>
                    <a:lnTo>
                      <a:pt x="270" y="156"/>
                    </a:lnTo>
                    <a:lnTo>
                      <a:pt x="218" y="159"/>
                    </a:lnTo>
                    <a:lnTo>
                      <a:pt x="136" y="226"/>
                    </a:lnTo>
                    <a:lnTo>
                      <a:pt x="137" y="227"/>
                    </a:lnTo>
                    <a:lnTo>
                      <a:pt x="136" y="228"/>
                    </a:lnTo>
                    <a:lnTo>
                      <a:pt x="133" y="228"/>
                    </a:lnTo>
                    <a:lnTo>
                      <a:pt x="131" y="229"/>
                    </a:lnTo>
                    <a:lnTo>
                      <a:pt x="126" y="231"/>
                    </a:lnTo>
                    <a:lnTo>
                      <a:pt x="120" y="231"/>
                    </a:lnTo>
                    <a:lnTo>
                      <a:pt x="115" y="229"/>
                    </a:lnTo>
                    <a:lnTo>
                      <a:pt x="90" y="218"/>
                    </a:lnTo>
                    <a:lnTo>
                      <a:pt x="88" y="218"/>
                    </a:lnTo>
                    <a:lnTo>
                      <a:pt x="87" y="217"/>
                    </a:lnTo>
                    <a:lnTo>
                      <a:pt x="87" y="216"/>
                    </a:lnTo>
                    <a:lnTo>
                      <a:pt x="86" y="216"/>
                    </a:lnTo>
                    <a:lnTo>
                      <a:pt x="86" y="214"/>
                    </a:lnTo>
                    <a:lnTo>
                      <a:pt x="86" y="213"/>
                    </a:lnTo>
                    <a:lnTo>
                      <a:pt x="88" y="213"/>
                    </a:lnTo>
                    <a:lnTo>
                      <a:pt x="105" y="178"/>
                    </a:lnTo>
                    <a:lnTo>
                      <a:pt x="111" y="149"/>
                    </a:lnTo>
                    <a:lnTo>
                      <a:pt x="100" y="149"/>
                    </a:lnTo>
                    <a:lnTo>
                      <a:pt x="87" y="149"/>
                    </a:lnTo>
                    <a:lnTo>
                      <a:pt x="68" y="163"/>
                    </a:lnTo>
                    <a:lnTo>
                      <a:pt x="75" y="164"/>
                    </a:lnTo>
                    <a:lnTo>
                      <a:pt x="27" y="198"/>
                    </a:lnTo>
                    <a:lnTo>
                      <a:pt x="22" y="201"/>
                    </a:lnTo>
                    <a:lnTo>
                      <a:pt x="20" y="202"/>
                    </a:lnTo>
                    <a:lnTo>
                      <a:pt x="16" y="202"/>
                    </a:lnTo>
                    <a:lnTo>
                      <a:pt x="13" y="202"/>
                    </a:lnTo>
                    <a:lnTo>
                      <a:pt x="2" y="198"/>
                    </a:lnTo>
                    <a:lnTo>
                      <a:pt x="2" y="197"/>
                    </a:lnTo>
                    <a:lnTo>
                      <a:pt x="1" y="197"/>
                    </a:lnTo>
                    <a:lnTo>
                      <a:pt x="2" y="193"/>
                    </a:lnTo>
                    <a:lnTo>
                      <a:pt x="23" y="152"/>
                    </a:lnTo>
                    <a:lnTo>
                      <a:pt x="41" y="146"/>
                    </a:lnTo>
                    <a:lnTo>
                      <a:pt x="248" y="153"/>
                    </a:lnTo>
                    <a:lnTo>
                      <a:pt x="238" y="148"/>
                    </a:lnTo>
                    <a:lnTo>
                      <a:pt x="250" y="148"/>
                    </a:lnTo>
                    <a:lnTo>
                      <a:pt x="258" y="147"/>
                    </a:lnTo>
                    <a:lnTo>
                      <a:pt x="262" y="146"/>
                    </a:lnTo>
                    <a:lnTo>
                      <a:pt x="263" y="144"/>
                    </a:lnTo>
                    <a:lnTo>
                      <a:pt x="270" y="144"/>
                    </a:lnTo>
                    <a:lnTo>
                      <a:pt x="270" y="147"/>
                    </a:lnTo>
                    <a:lnTo>
                      <a:pt x="270" y="152"/>
                    </a:lnTo>
                    <a:lnTo>
                      <a:pt x="248" y="153"/>
                    </a:lnTo>
                    <a:lnTo>
                      <a:pt x="41" y="146"/>
                    </a:lnTo>
                    <a:lnTo>
                      <a:pt x="237" y="142"/>
                    </a:lnTo>
                    <a:lnTo>
                      <a:pt x="251" y="132"/>
                    </a:lnTo>
                    <a:lnTo>
                      <a:pt x="268" y="131"/>
                    </a:lnTo>
                    <a:lnTo>
                      <a:pt x="268" y="137"/>
                    </a:lnTo>
                    <a:lnTo>
                      <a:pt x="268" y="141"/>
                    </a:lnTo>
                    <a:lnTo>
                      <a:pt x="237" y="142"/>
                    </a:lnTo>
                    <a:lnTo>
                      <a:pt x="41" y="146"/>
                    </a:lnTo>
                    <a:lnTo>
                      <a:pt x="263" y="51"/>
                    </a:lnTo>
                    <a:lnTo>
                      <a:pt x="258" y="48"/>
                    </a:lnTo>
                    <a:lnTo>
                      <a:pt x="271" y="48"/>
                    </a:lnTo>
                    <a:lnTo>
                      <a:pt x="271" y="51"/>
                    </a:lnTo>
                    <a:lnTo>
                      <a:pt x="263" y="51"/>
                    </a:lnTo>
                    <a:lnTo>
                      <a:pt x="41" y="146"/>
                    </a:lnTo>
                    <a:lnTo>
                      <a:pt x="250" y="43"/>
                    </a:lnTo>
                    <a:lnTo>
                      <a:pt x="258" y="42"/>
                    </a:lnTo>
                    <a:lnTo>
                      <a:pt x="266" y="41"/>
                    </a:lnTo>
                    <a:lnTo>
                      <a:pt x="271" y="39"/>
                    </a:lnTo>
                    <a:lnTo>
                      <a:pt x="271" y="44"/>
                    </a:lnTo>
                    <a:lnTo>
                      <a:pt x="253" y="44"/>
                    </a:lnTo>
                    <a:lnTo>
                      <a:pt x="250" y="43"/>
                    </a:lnTo>
                    <a:lnTo>
                      <a:pt x="41" y="146"/>
                    </a:lnTo>
                  </a:path>
                </a:pathLst>
              </a:custGeom>
              <a:solidFill>
                <a:schemeClr val="folHlink"/>
              </a:solidFill>
              <a:ln w="9525" cap="rnd">
                <a:noFill/>
                <a:round/>
                <a:headEnd/>
                <a:tailEnd/>
              </a:ln>
            </p:spPr>
            <p:txBody>
              <a:bodyPr/>
              <a:lstStyle/>
              <a:p>
                <a:endParaRPr lang="zh-CN" altLang="zh-CN"/>
              </a:p>
            </p:txBody>
          </p:sp>
          <p:sp>
            <p:nvSpPr>
              <p:cNvPr id="58778" name="Freeform 2283"/>
              <p:cNvSpPr>
                <a:spLocks/>
              </p:cNvSpPr>
              <p:nvPr/>
            </p:nvSpPr>
            <p:spPr bwMode="auto">
              <a:xfrm>
                <a:off x="331" y="2949"/>
                <a:ext cx="532" cy="240"/>
              </a:xfrm>
              <a:custGeom>
                <a:avLst/>
                <a:gdLst>
                  <a:gd name="T0" fmla="*/ 4 w 532"/>
                  <a:gd name="T1" fmla="*/ 107 h 240"/>
                  <a:gd name="T2" fmla="*/ 2 w 532"/>
                  <a:gd name="T3" fmla="*/ 105 h 240"/>
                  <a:gd name="T4" fmla="*/ 2 w 532"/>
                  <a:gd name="T5" fmla="*/ 103 h 240"/>
                  <a:gd name="T6" fmla="*/ 4 w 532"/>
                  <a:gd name="T7" fmla="*/ 100 h 240"/>
                  <a:gd name="T8" fmla="*/ 36 w 532"/>
                  <a:gd name="T9" fmla="*/ 98 h 240"/>
                  <a:gd name="T10" fmla="*/ 57 w 532"/>
                  <a:gd name="T11" fmla="*/ 112 h 240"/>
                  <a:gd name="T12" fmla="*/ 57 w 532"/>
                  <a:gd name="T13" fmla="*/ 102 h 240"/>
                  <a:gd name="T14" fmla="*/ 38 w 532"/>
                  <a:gd name="T15" fmla="*/ 97 h 240"/>
                  <a:gd name="T16" fmla="*/ 23 w 532"/>
                  <a:gd name="T17" fmla="*/ 46 h 240"/>
                  <a:gd name="T18" fmla="*/ 22 w 532"/>
                  <a:gd name="T19" fmla="*/ 43 h 240"/>
                  <a:gd name="T20" fmla="*/ 21 w 532"/>
                  <a:gd name="T21" fmla="*/ 43 h 240"/>
                  <a:gd name="T22" fmla="*/ 17 w 532"/>
                  <a:gd name="T23" fmla="*/ 41 h 240"/>
                  <a:gd name="T24" fmla="*/ 46 w 532"/>
                  <a:gd name="T25" fmla="*/ 35 h 240"/>
                  <a:gd name="T26" fmla="*/ 51 w 532"/>
                  <a:gd name="T27" fmla="*/ 37 h 240"/>
                  <a:gd name="T28" fmla="*/ 117 w 532"/>
                  <a:gd name="T29" fmla="*/ 72 h 240"/>
                  <a:gd name="T30" fmla="*/ 128 w 532"/>
                  <a:gd name="T31" fmla="*/ 16 h 240"/>
                  <a:gd name="T32" fmla="*/ 126 w 532"/>
                  <a:gd name="T33" fmla="*/ 15 h 240"/>
                  <a:gd name="T34" fmla="*/ 132 w 532"/>
                  <a:gd name="T35" fmla="*/ 10 h 240"/>
                  <a:gd name="T36" fmla="*/ 162 w 532"/>
                  <a:gd name="T37" fmla="*/ 0 h 240"/>
                  <a:gd name="T38" fmla="*/ 173 w 532"/>
                  <a:gd name="T39" fmla="*/ 1 h 240"/>
                  <a:gd name="T40" fmla="*/ 174 w 532"/>
                  <a:gd name="T41" fmla="*/ 2 h 240"/>
                  <a:gd name="T42" fmla="*/ 274 w 532"/>
                  <a:gd name="T43" fmla="*/ 33 h 240"/>
                  <a:gd name="T44" fmla="*/ 291 w 532"/>
                  <a:gd name="T45" fmla="*/ 38 h 240"/>
                  <a:gd name="T46" fmla="*/ 288 w 532"/>
                  <a:gd name="T47" fmla="*/ 41 h 240"/>
                  <a:gd name="T48" fmla="*/ 278 w 532"/>
                  <a:gd name="T49" fmla="*/ 43 h 240"/>
                  <a:gd name="T50" fmla="*/ 289 w 532"/>
                  <a:gd name="T51" fmla="*/ 46 h 240"/>
                  <a:gd name="T52" fmla="*/ 284 w 532"/>
                  <a:gd name="T53" fmla="*/ 48 h 240"/>
                  <a:gd name="T54" fmla="*/ 302 w 532"/>
                  <a:gd name="T55" fmla="*/ 50 h 240"/>
                  <a:gd name="T56" fmla="*/ 371 w 532"/>
                  <a:gd name="T57" fmla="*/ 48 h 240"/>
                  <a:gd name="T58" fmla="*/ 384 w 532"/>
                  <a:gd name="T59" fmla="*/ 48 h 240"/>
                  <a:gd name="T60" fmla="*/ 413 w 532"/>
                  <a:gd name="T61" fmla="*/ 50 h 240"/>
                  <a:gd name="T62" fmla="*/ 474 w 532"/>
                  <a:gd name="T63" fmla="*/ 55 h 240"/>
                  <a:gd name="T64" fmla="*/ 509 w 532"/>
                  <a:gd name="T65" fmla="*/ 58 h 240"/>
                  <a:gd name="T66" fmla="*/ 521 w 532"/>
                  <a:gd name="T67" fmla="*/ 68 h 240"/>
                  <a:gd name="T68" fmla="*/ 491 w 532"/>
                  <a:gd name="T69" fmla="*/ 77 h 240"/>
                  <a:gd name="T70" fmla="*/ 436 w 532"/>
                  <a:gd name="T71" fmla="*/ 87 h 240"/>
                  <a:gd name="T72" fmla="*/ 434 w 532"/>
                  <a:gd name="T73" fmla="*/ 87 h 240"/>
                  <a:gd name="T74" fmla="*/ 388 w 532"/>
                  <a:gd name="T75" fmla="*/ 91 h 240"/>
                  <a:gd name="T76" fmla="*/ 338 w 532"/>
                  <a:gd name="T77" fmla="*/ 115 h 240"/>
                  <a:gd name="T78" fmla="*/ 317 w 532"/>
                  <a:gd name="T79" fmla="*/ 123 h 240"/>
                  <a:gd name="T80" fmla="*/ 302 w 532"/>
                  <a:gd name="T81" fmla="*/ 126 h 240"/>
                  <a:gd name="T82" fmla="*/ 314 w 532"/>
                  <a:gd name="T83" fmla="*/ 128 h 240"/>
                  <a:gd name="T84" fmla="*/ 303 w 532"/>
                  <a:gd name="T85" fmla="*/ 133 h 240"/>
                  <a:gd name="T86" fmla="*/ 279 w 532"/>
                  <a:gd name="T87" fmla="*/ 145 h 240"/>
                  <a:gd name="T88" fmla="*/ 292 w 532"/>
                  <a:gd name="T89" fmla="*/ 146 h 240"/>
                  <a:gd name="T90" fmla="*/ 281 w 532"/>
                  <a:gd name="T91" fmla="*/ 148 h 240"/>
                  <a:gd name="T92" fmla="*/ 284 w 532"/>
                  <a:gd name="T93" fmla="*/ 157 h 240"/>
                  <a:gd name="T94" fmla="*/ 293 w 532"/>
                  <a:gd name="T95" fmla="*/ 158 h 240"/>
                  <a:gd name="T96" fmla="*/ 282 w 532"/>
                  <a:gd name="T97" fmla="*/ 161 h 240"/>
                  <a:gd name="T98" fmla="*/ 221 w 532"/>
                  <a:gd name="T99" fmla="*/ 165 h 240"/>
                  <a:gd name="T100" fmla="*/ 138 w 532"/>
                  <a:gd name="T101" fmla="*/ 236 h 240"/>
                  <a:gd name="T102" fmla="*/ 127 w 532"/>
                  <a:gd name="T103" fmla="*/ 239 h 240"/>
                  <a:gd name="T104" fmla="*/ 91 w 532"/>
                  <a:gd name="T105" fmla="*/ 226 h 240"/>
                  <a:gd name="T106" fmla="*/ 88 w 532"/>
                  <a:gd name="T107" fmla="*/ 223 h 240"/>
                  <a:gd name="T108" fmla="*/ 87 w 532"/>
                  <a:gd name="T109" fmla="*/ 221 h 240"/>
                  <a:gd name="T110" fmla="*/ 112 w 532"/>
                  <a:gd name="T111" fmla="*/ 155 h 240"/>
                  <a:gd name="T112" fmla="*/ 69 w 532"/>
                  <a:gd name="T113" fmla="*/ 168 h 240"/>
                  <a:gd name="T114" fmla="*/ 22 w 532"/>
                  <a:gd name="T115" fmla="*/ 207 h 240"/>
                  <a:gd name="T116" fmla="*/ 13 w 532"/>
                  <a:gd name="T117" fmla="*/ 208 h 240"/>
                  <a:gd name="T118" fmla="*/ 1 w 532"/>
                  <a:gd name="T119" fmla="*/ 203 h 240"/>
                  <a:gd name="T120" fmla="*/ 41 w 532"/>
                  <a:gd name="T121" fmla="*/ 151 h 2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32"/>
                  <a:gd name="T184" fmla="*/ 0 h 240"/>
                  <a:gd name="T185" fmla="*/ 532 w 532"/>
                  <a:gd name="T186" fmla="*/ 240 h 2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32" h="240">
                    <a:moveTo>
                      <a:pt x="41" y="151"/>
                    </a:moveTo>
                    <a:lnTo>
                      <a:pt x="6" y="107"/>
                    </a:lnTo>
                    <a:lnTo>
                      <a:pt x="4" y="107"/>
                    </a:lnTo>
                    <a:lnTo>
                      <a:pt x="4" y="106"/>
                    </a:lnTo>
                    <a:lnTo>
                      <a:pt x="3" y="105"/>
                    </a:lnTo>
                    <a:lnTo>
                      <a:pt x="2" y="105"/>
                    </a:lnTo>
                    <a:lnTo>
                      <a:pt x="1" y="105"/>
                    </a:lnTo>
                    <a:lnTo>
                      <a:pt x="1" y="103"/>
                    </a:lnTo>
                    <a:lnTo>
                      <a:pt x="2" y="103"/>
                    </a:lnTo>
                    <a:lnTo>
                      <a:pt x="2" y="102"/>
                    </a:lnTo>
                    <a:lnTo>
                      <a:pt x="0" y="100"/>
                    </a:lnTo>
                    <a:lnTo>
                      <a:pt x="4" y="100"/>
                    </a:lnTo>
                    <a:lnTo>
                      <a:pt x="22" y="98"/>
                    </a:lnTo>
                    <a:lnTo>
                      <a:pt x="31" y="98"/>
                    </a:lnTo>
                    <a:lnTo>
                      <a:pt x="36" y="98"/>
                    </a:lnTo>
                    <a:lnTo>
                      <a:pt x="28" y="100"/>
                    </a:lnTo>
                    <a:lnTo>
                      <a:pt x="57" y="115"/>
                    </a:lnTo>
                    <a:lnTo>
                      <a:pt x="57" y="112"/>
                    </a:lnTo>
                    <a:lnTo>
                      <a:pt x="56" y="111"/>
                    </a:lnTo>
                    <a:lnTo>
                      <a:pt x="56" y="106"/>
                    </a:lnTo>
                    <a:lnTo>
                      <a:pt x="57" y="102"/>
                    </a:lnTo>
                    <a:lnTo>
                      <a:pt x="58" y="101"/>
                    </a:lnTo>
                    <a:lnTo>
                      <a:pt x="59" y="100"/>
                    </a:lnTo>
                    <a:lnTo>
                      <a:pt x="38" y="97"/>
                    </a:lnTo>
                    <a:lnTo>
                      <a:pt x="37" y="63"/>
                    </a:lnTo>
                    <a:lnTo>
                      <a:pt x="24" y="46"/>
                    </a:lnTo>
                    <a:lnTo>
                      <a:pt x="23" y="46"/>
                    </a:lnTo>
                    <a:lnTo>
                      <a:pt x="22" y="46"/>
                    </a:lnTo>
                    <a:lnTo>
                      <a:pt x="23" y="45"/>
                    </a:lnTo>
                    <a:lnTo>
                      <a:pt x="22" y="43"/>
                    </a:lnTo>
                    <a:lnTo>
                      <a:pt x="21" y="45"/>
                    </a:lnTo>
                    <a:lnTo>
                      <a:pt x="19" y="43"/>
                    </a:lnTo>
                    <a:lnTo>
                      <a:pt x="21" y="43"/>
                    </a:lnTo>
                    <a:lnTo>
                      <a:pt x="21" y="42"/>
                    </a:lnTo>
                    <a:lnTo>
                      <a:pt x="18" y="42"/>
                    </a:lnTo>
                    <a:lnTo>
                      <a:pt x="17" y="41"/>
                    </a:lnTo>
                    <a:lnTo>
                      <a:pt x="18" y="40"/>
                    </a:lnTo>
                    <a:lnTo>
                      <a:pt x="19" y="38"/>
                    </a:lnTo>
                    <a:lnTo>
                      <a:pt x="46" y="35"/>
                    </a:lnTo>
                    <a:lnTo>
                      <a:pt x="51" y="35"/>
                    </a:lnTo>
                    <a:lnTo>
                      <a:pt x="54" y="35"/>
                    </a:lnTo>
                    <a:lnTo>
                      <a:pt x="51" y="37"/>
                    </a:lnTo>
                    <a:lnTo>
                      <a:pt x="47" y="37"/>
                    </a:lnTo>
                    <a:lnTo>
                      <a:pt x="46" y="38"/>
                    </a:lnTo>
                    <a:lnTo>
                      <a:pt x="117" y="72"/>
                    </a:lnTo>
                    <a:lnTo>
                      <a:pt x="126" y="71"/>
                    </a:lnTo>
                    <a:lnTo>
                      <a:pt x="131" y="41"/>
                    </a:lnTo>
                    <a:lnTo>
                      <a:pt x="128" y="16"/>
                    </a:lnTo>
                    <a:lnTo>
                      <a:pt x="126" y="16"/>
                    </a:lnTo>
                    <a:lnTo>
                      <a:pt x="124" y="16"/>
                    </a:lnTo>
                    <a:lnTo>
                      <a:pt x="126" y="15"/>
                    </a:lnTo>
                    <a:lnTo>
                      <a:pt x="128" y="13"/>
                    </a:lnTo>
                    <a:lnTo>
                      <a:pt x="129" y="11"/>
                    </a:lnTo>
                    <a:lnTo>
                      <a:pt x="132" y="10"/>
                    </a:lnTo>
                    <a:lnTo>
                      <a:pt x="156" y="2"/>
                    </a:lnTo>
                    <a:lnTo>
                      <a:pt x="159" y="1"/>
                    </a:lnTo>
                    <a:lnTo>
                      <a:pt x="162" y="0"/>
                    </a:lnTo>
                    <a:lnTo>
                      <a:pt x="166" y="0"/>
                    </a:lnTo>
                    <a:lnTo>
                      <a:pt x="171" y="1"/>
                    </a:lnTo>
                    <a:lnTo>
                      <a:pt x="173" y="1"/>
                    </a:lnTo>
                    <a:lnTo>
                      <a:pt x="174" y="2"/>
                    </a:lnTo>
                    <a:lnTo>
                      <a:pt x="176" y="2"/>
                    </a:lnTo>
                    <a:lnTo>
                      <a:pt x="174" y="2"/>
                    </a:lnTo>
                    <a:lnTo>
                      <a:pt x="243" y="40"/>
                    </a:lnTo>
                    <a:lnTo>
                      <a:pt x="274" y="38"/>
                    </a:lnTo>
                    <a:lnTo>
                      <a:pt x="274" y="33"/>
                    </a:lnTo>
                    <a:lnTo>
                      <a:pt x="282" y="37"/>
                    </a:lnTo>
                    <a:lnTo>
                      <a:pt x="284" y="37"/>
                    </a:lnTo>
                    <a:lnTo>
                      <a:pt x="291" y="38"/>
                    </a:lnTo>
                    <a:lnTo>
                      <a:pt x="293" y="40"/>
                    </a:lnTo>
                    <a:lnTo>
                      <a:pt x="291" y="41"/>
                    </a:lnTo>
                    <a:lnTo>
                      <a:pt x="288" y="41"/>
                    </a:lnTo>
                    <a:lnTo>
                      <a:pt x="286" y="41"/>
                    </a:lnTo>
                    <a:lnTo>
                      <a:pt x="282" y="41"/>
                    </a:lnTo>
                    <a:lnTo>
                      <a:pt x="278" y="43"/>
                    </a:lnTo>
                    <a:lnTo>
                      <a:pt x="281" y="46"/>
                    </a:lnTo>
                    <a:lnTo>
                      <a:pt x="284" y="46"/>
                    </a:lnTo>
                    <a:lnTo>
                      <a:pt x="289" y="46"/>
                    </a:lnTo>
                    <a:lnTo>
                      <a:pt x="292" y="47"/>
                    </a:lnTo>
                    <a:lnTo>
                      <a:pt x="289" y="48"/>
                    </a:lnTo>
                    <a:lnTo>
                      <a:pt x="284" y="48"/>
                    </a:lnTo>
                    <a:lnTo>
                      <a:pt x="282" y="48"/>
                    </a:lnTo>
                    <a:lnTo>
                      <a:pt x="278" y="51"/>
                    </a:lnTo>
                    <a:lnTo>
                      <a:pt x="302" y="50"/>
                    </a:lnTo>
                    <a:lnTo>
                      <a:pt x="324" y="48"/>
                    </a:lnTo>
                    <a:lnTo>
                      <a:pt x="348" y="48"/>
                    </a:lnTo>
                    <a:lnTo>
                      <a:pt x="371" y="48"/>
                    </a:lnTo>
                    <a:lnTo>
                      <a:pt x="371" y="50"/>
                    </a:lnTo>
                    <a:lnTo>
                      <a:pt x="378" y="48"/>
                    </a:lnTo>
                    <a:lnTo>
                      <a:pt x="384" y="48"/>
                    </a:lnTo>
                    <a:lnTo>
                      <a:pt x="398" y="48"/>
                    </a:lnTo>
                    <a:lnTo>
                      <a:pt x="406" y="50"/>
                    </a:lnTo>
                    <a:lnTo>
                      <a:pt x="413" y="50"/>
                    </a:lnTo>
                    <a:lnTo>
                      <a:pt x="427" y="53"/>
                    </a:lnTo>
                    <a:lnTo>
                      <a:pt x="461" y="53"/>
                    </a:lnTo>
                    <a:lnTo>
                      <a:pt x="474" y="55"/>
                    </a:lnTo>
                    <a:lnTo>
                      <a:pt x="487" y="56"/>
                    </a:lnTo>
                    <a:lnTo>
                      <a:pt x="498" y="57"/>
                    </a:lnTo>
                    <a:lnTo>
                      <a:pt x="509" y="58"/>
                    </a:lnTo>
                    <a:lnTo>
                      <a:pt x="519" y="61"/>
                    </a:lnTo>
                    <a:lnTo>
                      <a:pt x="531" y="65"/>
                    </a:lnTo>
                    <a:lnTo>
                      <a:pt x="521" y="68"/>
                    </a:lnTo>
                    <a:lnTo>
                      <a:pt x="512" y="72"/>
                    </a:lnTo>
                    <a:lnTo>
                      <a:pt x="502" y="75"/>
                    </a:lnTo>
                    <a:lnTo>
                      <a:pt x="491" y="77"/>
                    </a:lnTo>
                    <a:lnTo>
                      <a:pt x="479" y="80"/>
                    </a:lnTo>
                    <a:lnTo>
                      <a:pt x="467" y="82"/>
                    </a:lnTo>
                    <a:lnTo>
                      <a:pt x="436" y="87"/>
                    </a:lnTo>
                    <a:lnTo>
                      <a:pt x="437" y="88"/>
                    </a:lnTo>
                    <a:lnTo>
                      <a:pt x="436" y="88"/>
                    </a:lnTo>
                    <a:lnTo>
                      <a:pt x="434" y="87"/>
                    </a:lnTo>
                    <a:lnTo>
                      <a:pt x="413" y="88"/>
                    </a:lnTo>
                    <a:lnTo>
                      <a:pt x="399" y="90"/>
                    </a:lnTo>
                    <a:lnTo>
                      <a:pt x="388" y="91"/>
                    </a:lnTo>
                    <a:lnTo>
                      <a:pt x="373" y="95"/>
                    </a:lnTo>
                    <a:lnTo>
                      <a:pt x="373" y="100"/>
                    </a:lnTo>
                    <a:lnTo>
                      <a:pt x="338" y="115"/>
                    </a:lnTo>
                    <a:lnTo>
                      <a:pt x="326" y="120"/>
                    </a:lnTo>
                    <a:lnTo>
                      <a:pt x="317" y="121"/>
                    </a:lnTo>
                    <a:lnTo>
                      <a:pt x="317" y="123"/>
                    </a:lnTo>
                    <a:lnTo>
                      <a:pt x="314" y="125"/>
                    </a:lnTo>
                    <a:lnTo>
                      <a:pt x="309" y="126"/>
                    </a:lnTo>
                    <a:lnTo>
                      <a:pt x="302" y="126"/>
                    </a:lnTo>
                    <a:lnTo>
                      <a:pt x="306" y="126"/>
                    </a:lnTo>
                    <a:lnTo>
                      <a:pt x="309" y="127"/>
                    </a:lnTo>
                    <a:lnTo>
                      <a:pt x="314" y="128"/>
                    </a:lnTo>
                    <a:lnTo>
                      <a:pt x="309" y="132"/>
                    </a:lnTo>
                    <a:lnTo>
                      <a:pt x="307" y="132"/>
                    </a:lnTo>
                    <a:lnTo>
                      <a:pt x="303" y="133"/>
                    </a:lnTo>
                    <a:lnTo>
                      <a:pt x="282" y="135"/>
                    </a:lnTo>
                    <a:lnTo>
                      <a:pt x="273" y="141"/>
                    </a:lnTo>
                    <a:lnTo>
                      <a:pt x="279" y="145"/>
                    </a:lnTo>
                    <a:lnTo>
                      <a:pt x="283" y="145"/>
                    </a:lnTo>
                    <a:lnTo>
                      <a:pt x="289" y="145"/>
                    </a:lnTo>
                    <a:lnTo>
                      <a:pt x="292" y="146"/>
                    </a:lnTo>
                    <a:lnTo>
                      <a:pt x="289" y="147"/>
                    </a:lnTo>
                    <a:lnTo>
                      <a:pt x="283" y="148"/>
                    </a:lnTo>
                    <a:lnTo>
                      <a:pt x="281" y="148"/>
                    </a:lnTo>
                    <a:lnTo>
                      <a:pt x="274" y="153"/>
                    </a:lnTo>
                    <a:lnTo>
                      <a:pt x="281" y="157"/>
                    </a:lnTo>
                    <a:lnTo>
                      <a:pt x="284" y="157"/>
                    </a:lnTo>
                    <a:lnTo>
                      <a:pt x="291" y="157"/>
                    </a:lnTo>
                    <a:lnTo>
                      <a:pt x="292" y="157"/>
                    </a:lnTo>
                    <a:lnTo>
                      <a:pt x="293" y="158"/>
                    </a:lnTo>
                    <a:lnTo>
                      <a:pt x="291" y="160"/>
                    </a:lnTo>
                    <a:lnTo>
                      <a:pt x="284" y="161"/>
                    </a:lnTo>
                    <a:lnTo>
                      <a:pt x="282" y="161"/>
                    </a:lnTo>
                    <a:lnTo>
                      <a:pt x="273" y="167"/>
                    </a:lnTo>
                    <a:lnTo>
                      <a:pt x="273" y="161"/>
                    </a:lnTo>
                    <a:lnTo>
                      <a:pt x="221" y="165"/>
                    </a:lnTo>
                    <a:lnTo>
                      <a:pt x="138" y="233"/>
                    </a:lnTo>
                    <a:lnTo>
                      <a:pt x="139" y="235"/>
                    </a:lnTo>
                    <a:lnTo>
                      <a:pt x="138" y="236"/>
                    </a:lnTo>
                    <a:lnTo>
                      <a:pt x="136" y="236"/>
                    </a:lnTo>
                    <a:lnTo>
                      <a:pt x="132" y="237"/>
                    </a:lnTo>
                    <a:lnTo>
                      <a:pt x="127" y="239"/>
                    </a:lnTo>
                    <a:lnTo>
                      <a:pt x="121" y="239"/>
                    </a:lnTo>
                    <a:lnTo>
                      <a:pt x="116" y="237"/>
                    </a:lnTo>
                    <a:lnTo>
                      <a:pt x="91" y="226"/>
                    </a:lnTo>
                    <a:lnTo>
                      <a:pt x="89" y="226"/>
                    </a:lnTo>
                    <a:lnTo>
                      <a:pt x="88" y="225"/>
                    </a:lnTo>
                    <a:lnTo>
                      <a:pt x="88" y="223"/>
                    </a:lnTo>
                    <a:lnTo>
                      <a:pt x="87" y="223"/>
                    </a:lnTo>
                    <a:lnTo>
                      <a:pt x="87" y="222"/>
                    </a:lnTo>
                    <a:lnTo>
                      <a:pt x="87" y="221"/>
                    </a:lnTo>
                    <a:lnTo>
                      <a:pt x="89" y="221"/>
                    </a:lnTo>
                    <a:lnTo>
                      <a:pt x="106" y="185"/>
                    </a:lnTo>
                    <a:lnTo>
                      <a:pt x="112" y="155"/>
                    </a:lnTo>
                    <a:lnTo>
                      <a:pt x="101" y="155"/>
                    </a:lnTo>
                    <a:lnTo>
                      <a:pt x="88" y="155"/>
                    </a:lnTo>
                    <a:lnTo>
                      <a:pt x="69" y="168"/>
                    </a:lnTo>
                    <a:lnTo>
                      <a:pt x="76" y="170"/>
                    </a:lnTo>
                    <a:lnTo>
                      <a:pt x="27" y="205"/>
                    </a:lnTo>
                    <a:lnTo>
                      <a:pt x="22" y="207"/>
                    </a:lnTo>
                    <a:lnTo>
                      <a:pt x="19" y="208"/>
                    </a:lnTo>
                    <a:lnTo>
                      <a:pt x="16" y="208"/>
                    </a:lnTo>
                    <a:lnTo>
                      <a:pt x="13" y="208"/>
                    </a:lnTo>
                    <a:lnTo>
                      <a:pt x="2" y="205"/>
                    </a:lnTo>
                    <a:lnTo>
                      <a:pt x="2" y="203"/>
                    </a:lnTo>
                    <a:lnTo>
                      <a:pt x="1" y="203"/>
                    </a:lnTo>
                    <a:lnTo>
                      <a:pt x="2" y="200"/>
                    </a:lnTo>
                    <a:lnTo>
                      <a:pt x="23" y="157"/>
                    </a:lnTo>
                    <a:lnTo>
                      <a:pt x="41" y="151"/>
                    </a:lnTo>
                  </a:path>
                </a:pathLst>
              </a:custGeom>
              <a:solidFill>
                <a:schemeClr val="folHlink"/>
              </a:solidFill>
              <a:ln w="12700" cap="rnd">
                <a:solidFill>
                  <a:srgbClr val="000000"/>
                </a:solidFill>
                <a:round/>
                <a:headEnd/>
                <a:tailEnd/>
              </a:ln>
            </p:spPr>
            <p:txBody>
              <a:bodyPr/>
              <a:lstStyle/>
              <a:p>
                <a:endParaRPr lang="zh-CN" altLang="zh-CN"/>
              </a:p>
            </p:txBody>
          </p:sp>
          <p:sp>
            <p:nvSpPr>
              <p:cNvPr id="58779" name="Freeform 2284"/>
              <p:cNvSpPr>
                <a:spLocks/>
              </p:cNvSpPr>
              <p:nvPr/>
            </p:nvSpPr>
            <p:spPr bwMode="auto">
              <a:xfrm>
                <a:off x="574" y="3099"/>
                <a:ext cx="33" cy="21"/>
              </a:xfrm>
              <a:custGeom>
                <a:avLst/>
                <a:gdLst>
                  <a:gd name="T0" fmla="*/ 10 w 33"/>
                  <a:gd name="T1" fmla="*/ 20 h 21"/>
                  <a:gd name="T2" fmla="*/ 0 w 33"/>
                  <a:gd name="T3" fmla="*/ 7 h 21"/>
                  <a:gd name="T4" fmla="*/ 11 w 33"/>
                  <a:gd name="T5" fmla="*/ 7 h 21"/>
                  <a:gd name="T6" fmla="*/ 20 w 33"/>
                  <a:gd name="T7" fmla="*/ 5 h 21"/>
                  <a:gd name="T8" fmla="*/ 24 w 33"/>
                  <a:gd name="T9" fmla="*/ 2 h 21"/>
                  <a:gd name="T10" fmla="*/ 25 w 33"/>
                  <a:gd name="T11" fmla="*/ 0 h 21"/>
                  <a:gd name="T12" fmla="*/ 32 w 33"/>
                  <a:gd name="T13" fmla="*/ 0 h 21"/>
                  <a:gd name="T14" fmla="*/ 32 w 33"/>
                  <a:gd name="T15" fmla="*/ 5 h 21"/>
                  <a:gd name="T16" fmla="*/ 32 w 33"/>
                  <a:gd name="T17" fmla="*/ 16 h 21"/>
                  <a:gd name="T18" fmla="*/ 10 w 33"/>
                  <a:gd name="T19" fmla="*/ 2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21"/>
                  <a:gd name="T32" fmla="*/ 33 w 33"/>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21">
                    <a:moveTo>
                      <a:pt x="10" y="20"/>
                    </a:moveTo>
                    <a:lnTo>
                      <a:pt x="0" y="7"/>
                    </a:lnTo>
                    <a:lnTo>
                      <a:pt x="11" y="7"/>
                    </a:lnTo>
                    <a:lnTo>
                      <a:pt x="20" y="5"/>
                    </a:lnTo>
                    <a:lnTo>
                      <a:pt x="24" y="2"/>
                    </a:lnTo>
                    <a:lnTo>
                      <a:pt x="25" y="0"/>
                    </a:lnTo>
                    <a:lnTo>
                      <a:pt x="32" y="0"/>
                    </a:lnTo>
                    <a:lnTo>
                      <a:pt x="32" y="5"/>
                    </a:lnTo>
                    <a:lnTo>
                      <a:pt x="32" y="16"/>
                    </a:lnTo>
                    <a:lnTo>
                      <a:pt x="10" y="20"/>
                    </a:lnTo>
                  </a:path>
                </a:pathLst>
              </a:custGeom>
              <a:solidFill>
                <a:schemeClr val="folHlink"/>
              </a:solidFill>
              <a:ln w="12700" cap="rnd">
                <a:solidFill>
                  <a:srgbClr val="000000"/>
                </a:solidFill>
                <a:round/>
                <a:headEnd/>
                <a:tailEnd/>
              </a:ln>
            </p:spPr>
            <p:txBody>
              <a:bodyPr/>
              <a:lstStyle/>
              <a:p>
                <a:endParaRPr lang="zh-CN" altLang="zh-CN"/>
              </a:p>
            </p:txBody>
          </p:sp>
          <p:sp>
            <p:nvSpPr>
              <p:cNvPr id="58780" name="Freeform 2285"/>
              <p:cNvSpPr>
                <a:spLocks/>
              </p:cNvSpPr>
              <p:nvPr/>
            </p:nvSpPr>
            <p:spPr bwMode="auto">
              <a:xfrm>
                <a:off x="572" y="3084"/>
                <a:ext cx="32" cy="21"/>
              </a:xfrm>
              <a:custGeom>
                <a:avLst/>
                <a:gdLst>
                  <a:gd name="T0" fmla="*/ 0 w 32"/>
                  <a:gd name="T1" fmla="*/ 20 h 21"/>
                  <a:gd name="T2" fmla="*/ 13 w 32"/>
                  <a:gd name="T3" fmla="*/ 1 h 21"/>
                  <a:gd name="T4" fmla="*/ 31 w 32"/>
                  <a:gd name="T5" fmla="*/ 0 h 21"/>
                  <a:gd name="T6" fmla="*/ 31 w 32"/>
                  <a:gd name="T7" fmla="*/ 11 h 21"/>
                  <a:gd name="T8" fmla="*/ 31 w 32"/>
                  <a:gd name="T9" fmla="*/ 17 h 21"/>
                  <a:gd name="T10" fmla="*/ 0 w 32"/>
                  <a:gd name="T11" fmla="*/ 20 h 21"/>
                  <a:gd name="T12" fmla="*/ 0 60000 65536"/>
                  <a:gd name="T13" fmla="*/ 0 60000 65536"/>
                  <a:gd name="T14" fmla="*/ 0 60000 65536"/>
                  <a:gd name="T15" fmla="*/ 0 60000 65536"/>
                  <a:gd name="T16" fmla="*/ 0 60000 65536"/>
                  <a:gd name="T17" fmla="*/ 0 60000 65536"/>
                  <a:gd name="T18" fmla="*/ 0 w 32"/>
                  <a:gd name="T19" fmla="*/ 0 h 21"/>
                  <a:gd name="T20" fmla="*/ 32 w 32"/>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32" h="21">
                    <a:moveTo>
                      <a:pt x="0" y="20"/>
                    </a:moveTo>
                    <a:lnTo>
                      <a:pt x="13" y="1"/>
                    </a:lnTo>
                    <a:lnTo>
                      <a:pt x="31" y="0"/>
                    </a:lnTo>
                    <a:lnTo>
                      <a:pt x="31" y="11"/>
                    </a:lnTo>
                    <a:lnTo>
                      <a:pt x="31" y="17"/>
                    </a:lnTo>
                    <a:lnTo>
                      <a:pt x="0" y="20"/>
                    </a:lnTo>
                  </a:path>
                </a:pathLst>
              </a:custGeom>
              <a:solidFill>
                <a:schemeClr val="folHlink"/>
              </a:solidFill>
              <a:ln w="12700" cap="rnd">
                <a:solidFill>
                  <a:srgbClr val="000000"/>
                </a:solidFill>
                <a:round/>
                <a:headEnd/>
                <a:tailEnd/>
              </a:ln>
            </p:spPr>
            <p:txBody>
              <a:bodyPr/>
              <a:lstStyle/>
              <a:p>
                <a:endParaRPr lang="zh-CN" altLang="zh-CN"/>
              </a:p>
            </p:txBody>
          </p:sp>
          <p:sp>
            <p:nvSpPr>
              <p:cNvPr id="58781" name="Freeform 2286"/>
              <p:cNvSpPr>
                <a:spLocks/>
              </p:cNvSpPr>
              <p:nvPr/>
            </p:nvSpPr>
            <p:spPr bwMode="auto">
              <a:xfrm>
                <a:off x="593" y="2999"/>
                <a:ext cx="21" cy="21"/>
              </a:xfrm>
              <a:custGeom>
                <a:avLst/>
                <a:gdLst>
                  <a:gd name="T0" fmla="*/ 7 w 21"/>
                  <a:gd name="T1" fmla="*/ 20 h 21"/>
                  <a:gd name="T2" fmla="*/ 0 w 21"/>
                  <a:gd name="T3" fmla="*/ 0 h 21"/>
                  <a:gd name="T4" fmla="*/ 20 w 21"/>
                  <a:gd name="T5" fmla="*/ 0 h 21"/>
                  <a:gd name="T6" fmla="*/ 20 w 21"/>
                  <a:gd name="T7" fmla="*/ 20 h 21"/>
                  <a:gd name="T8" fmla="*/ 7 w 21"/>
                  <a:gd name="T9" fmla="*/ 2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7" y="20"/>
                    </a:moveTo>
                    <a:lnTo>
                      <a:pt x="0" y="0"/>
                    </a:lnTo>
                    <a:lnTo>
                      <a:pt x="20" y="0"/>
                    </a:lnTo>
                    <a:lnTo>
                      <a:pt x="20" y="20"/>
                    </a:lnTo>
                    <a:lnTo>
                      <a:pt x="7" y="20"/>
                    </a:lnTo>
                  </a:path>
                </a:pathLst>
              </a:custGeom>
              <a:solidFill>
                <a:schemeClr val="folHlink"/>
              </a:solidFill>
              <a:ln w="12700" cap="rnd">
                <a:solidFill>
                  <a:srgbClr val="000000"/>
                </a:solidFill>
                <a:round/>
                <a:headEnd/>
                <a:tailEnd/>
              </a:ln>
            </p:spPr>
            <p:txBody>
              <a:bodyPr/>
              <a:lstStyle/>
              <a:p>
                <a:endParaRPr lang="zh-CN" altLang="zh-CN"/>
              </a:p>
            </p:txBody>
          </p:sp>
          <p:sp>
            <p:nvSpPr>
              <p:cNvPr id="58782" name="Freeform 2287"/>
              <p:cNvSpPr>
                <a:spLocks/>
              </p:cNvSpPr>
              <p:nvPr/>
            </p:nvSpPr>
            <p:spPr bwMode="auto">
              <a:xfrm>
                <a:off x="585" y="2990"/>
                <a:ext cx="22" cy="21"/>
              </a:xfrm>
              <a:custGeom>
                <a:avLst/>
                <a:gdLst>
                  <a:gd name="T0" fmla="*/ 0 w 22"/>
                  <a:gd name="T1" fmla="*/ 15 h 21"/>
                  <a:gd name="T2" fmla="*/ 8 w 22"/>
                  <a:gd name="T3" fmla="*/ 10 h 21"/>
                  <a:gd name="T4" fmla="*/ 16 w 22"/>
                  <a:gd name="T5" fmla="*/ 5 h 21"/>
                  <a:gd name="T6" fmla="*/ 21 w 22"/>
                  <a:gd name="T7" fmla="*/ 0 h 21"/>
                  <a:gd name="T8" fmla="*/ 21 w 22"/>
                  <a:gd name="T9" fmla="*/ 20 h 21"/>
                  <a:gd name="T10" fmla="*/ 3 w 22"/>
                  <a:gd name="T11" fmla="*/ 20 h 21"/>
                  <a:gd name="T12" fmla="*/ 0 w 22"/>
                  <a:gd name="T13" fmla="*/ 15 h 21"/>
                  <a:gd name="T14" fmla="*/ 0 60000 65536"/>
                  <a:gd name="T15" fmla="*/ 0 60000 65536"/>
                  <a:gd name="T16" fmla="*/ 0 60000 65536"/>
                  <a:gd name="T17" fmla="*/ 0 60000 65536"/>
                  <a:gd name="T18" fmla="*/ 0 60000 65536"/>
                  <a:gd name="T19" fmla="*/ 0 60000 65536"/>
                  <a:gd name="T20" fmla="*/ 0 60000 65536"/>
                  <a:gd name="T21" fmla="*/ 0 w 22"/>
                  <a:gd name="T22" fmla="*/ 0 h 21"/>
                  <a:gd name="T23" fmla="*/ 22 w 22"/>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21">
                    <a:moveTo>
                      <a:pt x="0" y="15"/>
                    </a:moveTo>
                    <a:lnTo>
                      <a:pt x="8" y="10"/>
                    </a:lnTo>
                    <a:lnTo>
                      <a:pt x="16" y="5"/>
                    </a:lnTo>
                    <a:lnTo>
                      <a:pt x="21" y="0"/>
                    </a:lnTo>
                    <a:lnTo>
                      <a:pt x="21" y="20"/>
                    </a:lnTo>
                    <a:lnTo>
                      <a:pt x="3" y="20"/>
                    </a:lnTo>
                    <a:lnTo>
                      <a:pt x="0" y="15"/>
                    </a:lnTo>
                  </a:path>
                </a:pathLst>
              </a:custGeom>
              <a:solidFill>
                <a:schemeClr val="folHlink"/>
              </a:solidFill>
              <a:ln w="12700" cap="rnd">
                <a:solidFill>
                  <a:srgbClr val="000000"/>
                </a:solidFill>
                <a:round/>
                <a:headEnd/>
                <a:tailEnd/>
              </a:ln>
            </p:spPr>
            <p:txBody>
              <a:bodyPr/>
              <a:lstStyle/>
              <a:p>
                <a:endParaRPr lang="zh-CN" altLang="zh-CN"/>
              </a:p>
            </p:txBody>
          </p:sp>
          <p:sp>
            <p:nvSpPr>
              <p:cNvPr id="58783" name="Line 2288"/>
              <p:cNvSpPr>
                <a:spLocks noChangeShapeType="1"/>
              </p:cNvSpPr>
              <p:nvPr/>
            </p:nvSpPr>
            <p:spPr bwMode="auto">
              <a:xfrm>
                <a:off x="575" y="2989"/>
                <a:ext cx="1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84" name="Freeform 2289"/>
              <p:cNvSpPr>
                <a:spLocks/>
              </p:cNvSpPr>
              <p:nvPr/>
            </p:nvSpPr>
            <p:spPr bwMode="auto">
              <a:xfrm>
                <a:off x="580" y="2990"/>
                <a:ext cx="23" cy="21"/>
              </a:xfrm>
              <a:custGeom>
                <a:avLst/>
                <a:gdLst>
                  <a:gd name="T0" fmla="*/ 0 w 23"/>
                  <a:gd name="T1" fmla="*/ 20 h 21"/>
                  <a:gd name="T2" fmla="*/ 11 w 23"/>
                  <a:gd name="T3" fmla="*/ 0 h 21"/>
                  <a:gd name="T4" fmla="*/ 22 w 23"/>
                  <a:gd name="T5" fmla="*/ 0 h 21"/>
                  <a:gd name="T6" fmla="*/ 20 w 23"/>
                  <a:gd name="T7" fmla="*/ 20 h 21"/>
                  <a:gd name="T8" fmla="*/ 0 60000 65536"/>
                  <a:gd name="T9" fmla="*/ 0 60000 65536"/>
                  <a:gd name="T10" fmla="*/ 0 60000 65536"/>
                  <a:gd name="T11" fmla="*/ 0 60000 65536"/>
                  <a:gd name="T12" fmla="*/ 0 w 23"/>
                  <a:gd name="T13" fmla="*/ 0 h 21"/>
                  <a:gd name="T14" fmla="*/ 23 w 23"/>
                  <a:gd name="T15" fmla="*/ 21 h 21"/>
                </a:gdLst>
                <a:ahLst/>
                <a:cxnLst>
                  <a:cxn ang="T8">
                    <a:pos x="T0" y="T1"/>
                  </a:cxn>
                  <a:cxn ang="T9">
                    <a:pos x="T2" y="T3"/>
                  </a:cxn>
                  <a:cxn ang="T10">
                    <a:pos x="T4" y="T5"/>
                  </a:cxn>
                  <a:cxn ang="T11">
                    <a:pos x="T6" y="T7"/>
                  </a:cxn>
                </a:cxnLst>
                <a:rect l="T12" t="T13" r="T14" b="T15"/>
                <a:pathLst>
                  <a:path w="23" h="21">
                    <a:moveTo>
                      <a:pt x="0" y="20"/>
                    </a:moveTo>
                    <a:lnTo>
                      <a:pt x="11" y="0"/>
                    </a:lnTo>
                    <a:lnTo>
                      <a:pt x="22" y="0"/>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785" name="Line 2290"/>
              <p:cNvSpPr>
                <a:spLocks noChangeShapeType="1"/>
              </p:cNvSpPr>
              <p:nvPr/>
            </p:nvSpPr>
            <p:spPr bwMode="auto">
              <a:xfrm flipV="1">
                <a:off x="590" y="2988"/>
                <a:ext cx="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86" name="Line 2291"/>
              <p:cNvSpPr>
                <a:spLocks noChangeShapeType="1"/>
              </p:cNvSpPr>
              <p:nvPr/>
            </p:nvSpPr>
            <p:spPr bwMode="auto">
              <a:xfrm>
                <a:off x="592" y="2988"/>
                <a:ext cx="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87" name="Line 2292"/>
              <p:cNvSpPr>
                <a:spLocks noChangeShapeType="1"/>
              </p:cNvSpPr>
              <p:nvPr/>
            </p:nvSpPr>
            <p:spPr bwMode="auto">
              <a:xfrm flipH="1" flipV="1">
                <a:off x="600" y="2988"/>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88" name="Line 2293"/>
              <p:cNvSpPr>
                <a:spLocks noChangeShapeType="1"/>
              </p:cNvSpPr>
              <p:nvPr/>
            </p:nvSpPr>
            <p:spPr bwMode="auto">
              <a:xfrm>
                <a:off x="603" y="2988"/>
                <a:ext cx="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89" name="Freeform 2294"/>
              <p:cNvSpPr>
                <a:spLocks/>
              </p:cNvSpPr>
              <p:nvPr/>
            </p:nvSpPr>
            <p:spPr bwMode="auto">
              <a:xfrm>
                <a:off x="606" y="2987"/>
                <a:ext cx="21" cy="21"/>
              </a:xfrm>
              <a:custGeom>
                <a:avLst/>
                <a:gdLst>
                  <a:gd name="T0" fmla="*/ 0 w 21"/>
                  <a:gd name="T1" fmla="*/ 20 h 21"/>
                  <a:gd name="T2" fmla="*/ 20 w 21"/>
                  <a:gd name="T3" fmla="*/ 20 h 21"/>
                  <a:gd name="T4" fmla="*/ 16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20"/>
                    </a:moveTo>
                    <a:lnTo>
                      <a:pt x="20" y="20"/>
                    </a:lnTo>
                    <a:lnTo>
                      <a:pt x="16"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790" name="Line 2295"/>
              <p:cNvSpPr>
                <a:spLocks noChangeShapeType="1"/>
              </p:cNvSpPr>
              <p:nvPr/>
            </p:nvSpPr>
            <p:spPr bwMode="auto">
              <a:xfrm flipH="1" flipV="1">
                <a:off x="607" y="2990"/>
                <a:ext cx="4"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91" name="Line 2296"/>
              <p:cNvSpPr>
                <a:spLocks noChangeShapeType="1"/>
              </p:cNvSpPr>
              <p:nvPr/>
            </p:nvSpPr>
            <p:spPr bwMode="auto">
              <a:xfrm flipV="1">
                <a:off x="607" y="2991"/>
                <a:ext cx="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92" name="Line 2297"/>
              <p:cNvSpPr>
                <a:spLocks noChangeShapeType="1"/>
              </p:cNvSpPr>
              <p:nvPr/>
            </p:nvSpPr>
            <p:spPr bwMode="auto">
              <a:xfrm>
                <a:off x="606" y="2990"/>
                <a:ext cx="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93" name="Line 2298"/>
              <p:cNvSpPr>
                <a:spLocks noChangeShapeType="1"/>
              </p:cNvSpPr>
              <p:nvPr/>
            </p:nvSpPr>
            <p:spPr bwMode="auto">
              <a:xfrm flipH="1" flipV="1">
                <a:off x="616" y="2987"/>
                <a:ext cx="1"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94" name="Line 2299"/>
              <p:cNvSpPr>
                <a:spLocks noChangeShapeType="1"/>
              </p:cNvSpPr>
              <p:nvPr/>
            </p:nvSpPr>
            <p:spPr bwMode="auto">
              <a:xfrm>
                <a:off x="616" y="2995"/>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95" name="Line 2300"/>
              <p:cNvSpPr>
                <a:spLocks noChangeShapeType="1"/>
              </p:cNvSpPr>
              <p:nvPr/>
            </p:nvSpPr>
            <p:spPr bwMode="auto">
              <a:xfrm flipH="1">
                <a:off x="606" y="2998"/>
                <a:ext cx="7"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96" name="Freeform 2301"/>
              <p:cNvSpPr>
                <a:spLocks/>
              </p:cNvSpPr>
              <p:nvPr/>
            </p:nvSpPr>
            <p:spPr bwMode="auto">
              <a:xfrm>
                <a:off x="606" y="2995"/>
                <a:ext cx="21" cy="21"/>
              </a:xfrm>
              <a:custGeom>
                <a:avLst/>
                <a:gdLst>
                  <a:gd name="T0" fmla="*/ 16 w 21"/>
                  <a:gd name="T1" fmla="*/ 0 h 21"/>
                  <a:gd name="T2" fmla="*/ 20 w 21"/>
                  <a:gd name="T3" fmla="*/ 0 h 21"/>
                  <a:gd name="T4" fmla="*/ 0 w 21"/>
                  <a:gd name="T5" fmla="*/ 20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16" y="0"/>
                    </a:moveTo>
                    <a:lnTo>
                      <a:pt x="20" y="0"/>
                    </a:lnTo>
                    <a:lnTo>
                      <a:pt x="0" y="2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797" name="Line 2302"/>
              <p:cNvSpPr>
                <a:spLocks noChangeShapeType="1"/>
              </p:cNvSpPr>
              <p:nvPr/>
            </p:nvSpPr>
            <p:spPr bwMode="auto">
              <a:xfrm>
                <a:off x="603" y="2996"/>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98" name="Line 2303"/>
              <p:cNvSpPr>
                <a:spLocks noChangeShapeType="1"/>
              </p:cNvSpPr>
              <p:nvPr/>
            </p:nvSpPr>
            <p:spPr bwMode="auto">
              <a:xfrm flipV="1">
                <a:off x="600" y="2996"/>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99" name="Line 2304"/>
              <p:cNvSpPr>
                <a:spLocks noChangeShapeType="1"/>
              </p:cNvSpPr>
              <p:nvPr/>
            </p:nvSpPr>
            <p:spPr bwMode="auto">
              <a:xfrm>
                <a:off x="592" y="2995"/>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00" name="Line 2305"/>
              <p:cNvSpPr>
                <a:spLocks noChangeShapeType="1"/>
              </p:cNvSpPr>
              <p:nvPr/>
            </p:nvSpPr>
            <p:spPr bwMode="auto">
              <a:xfrm>
                <a:off x="588" y="2996"/>
                <a:ext cx="5"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01" name="Line 2306"/>
              <p:cNvSpPr>
                <a:spLocks noChangeShapeType="1"/>
              </p:cNvSpPr>
              <p:nvPr/>
            </p:nvSpPr>
            <p:spPr bwMode="auto">
              <a:xfrm flipV="1">
                <a:off x="607" y="3001"/>
                <a:ext cx="4"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02" name="Freeform 2307"/>
              <p:cNvSpPr>
                <a:spLocks/>
              </p:cNvSpPr>
              <p:nvPr/>
            </p:nvSpPr>
            <p:spPr bwMode="auto">
              <a:xfrm>
                <a:off x="520" y="3002"/>
                <a:ext cx="78" cy="21"/>
              </a:xfrm>
              <a:custGeom>
                <a:avLst/>
                <a:gdLst>
                  <a:gd name="T0" fmla="*/ 77 w 78"/>
                  <a:gd name="T1" fmla="*/ 0 h 21"/>
                  <a:gd name="T2" fmla="*/ 58 w 78"/>
                  <a:gd name="T3" fmla="*/ 2 h 21"/>
                  <a:gd name="T4" fmla="*/ 38 w 78"/>
                  <a:gd name="T5" fmla="*/ 6 h 21"/>
                  <a:gd name="T6" fmla="*/ 19 w 78"/>
                  <a:gd name="T7" fmla="*/ 12 h 21"/>
                  <a:gd name="T8" fmla="*/ 0 w 78"/>
                  <a:gd name="T9" fmla="*/ 20 h 21"/>
                  <a:gd name="T10" fmla="*/ 0 60000 65536"/>
                  <a:gd name="T11" fmla="*/ 0 60000 65536"/>
                  <a:gd name="T12" fmla="*/ 0 60000 65536"/>
                  <a:gd name="T13" fmla="*/ 0 60000 65536"/>
                  <a:gd name="T14" fmla="*/ 0 60000 65536"/>
                  <a:gd name="T15" fmla="*/ 0 w 78"/>
                  <a:gd name="T16" fmla="*/ 0 h 21"/>
                  <a:gd name="T17" fmla="*/ 78 w 78"/>
                  <a:gd name="T18" fmla="*/ 21 h 21"/>
                </a:gdLst>
                <a:ahLst/>
                <a:cxnLst>
                  <a:cxn ang="T10">
                    <a:pos x="T0" y="T1"/>
                  </a:cxn>
                  <a:cxn ang="T11">
                    <a:pos x="T2" y="T3"/>
                  </a:cxn>
                  <a:cxn ang="T12">
                    <a:pos x="T4" y="T5"/>
                  </a:cxn>
                  <a:cxn ang="T13">
                    <a:pos x="T6" y="T7"/>
                  </a:cxn>
                  <a:cxn ang="T14">
                    <a:pos x="T8" y="T9"/>
                  </a:cxn>
                </a:cxnLst>
                <a:rect l="T15" t="T16" r="T17" b="T18"/>
                <a:pathLst>
                  <a:path w="78" h="21">
                    <a:moveTo>
                      <a:pt x="77" y="0"/>
                    </a:moveTo>
                    <a:lnTo>
                      <a:pt x="58" y="2"/>
                    </a:lnTo>
                    <a:lnTo>
                      <a:pt x="38" y="6"/>
                    </a:lnTo>
                    <a:lnTo>
                      <a:pt x="19" y="12"/>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03" name="Freeform 2308"/>
              <p:cNvSpPr>
                <a:spLocks/>
              </p:cNvSpPr>
              <p:nvPr/>
            </p:nvSpPr>
            <p:spPr bwMode="auto">
              <a:xfrm>
                <a:off x="493" y="2982"/>
                <a:ext cx="69" cy="21"/>
              </a:xfrm>
              <a:custGeom>
                <a:avLst/>
                <a:gdLst>
                  <a:gd name="T0" fmla="*/ 68 w 69"/>
                  <a:gd name="T1" fmla="*/ 0 h 21"/>
                  <a:gd name="T2" fmla="*/ 57 w 69"/>
                  <a:gd name="T3" fmla="*/ 0 h 21"/>
                  <a:gd name="T4" fmla="*/ 40 w 69"/>
                  <a:gd name="T5" fmla="*/ 3 h 21"/>
                  <a:gd name="T6" fmla="*/ 18 w 69"/>
                  <a:gd name="T7" fmla="*/ 11 h 21"/>
                  <a:gd name="T8" fmla="*/ 0 w 69"/>
                  <a:gd name="T9" fmla="*/ 20 h 21"/>
                  <a:gd name="T10" fmla="*/ 0 60000 65536"/>
                  <a:gd name="T11" fmla="*/ 0 60000 65536"/>
                  <a:gd name="T12" fmla="*/ 0 60000 65536"/>
                  <a:gd name="T13" fmla="*/ 0 60000 65536"/>
                  <a:gd name="T14" fmla="*/ 0 60000 65536"/>
                  <a:gd name="T15" fmla="*/ 0 w 69"/>
                  <a:gd name="T16" fmla="*/ 0 h 21"/>
                  <a:gd name="T17" fmla="*/ 69 w 69"/>
                  <a:gd name="T18" fmla="*/ 21 h 21"/>
                </a:gdLst>
                <a:ahLst/>
                <a:cxnLst>
                  <a:cxn ang="T10">
                    <a:pos x="T0" y="T1"/>
                  </a:cxn>
                  <a:cxn ang="T11">
                    <a:pos x="T2" y="T3"/>
                  </a:cxn>
                  <a:cxn ang="T12">
                    <a:pos x="T4" y="T5"/>
                  </a:cxn>
                  <a:cxn ang="T13">
                    <a:pos x="T6" y="T7"/>
                  </a:cxn>
                  <a:cxn ang="T14">
                    <a:pos x="T8" y="T9"/>
                  </a:cxn>
                </a:cxnLst>
                <a:rect l="T15" t="T16" r="T17" b="T18"/>
                <a:pathLst>
                  <a:path w="69" h="21">
                    <a:moveTo>
                      <a:pt x="68" y="0"/>
                    </a:moveTo>
                    <a:lnTo>
                      <a:pt x="57" y="0"/>
                    </a:lnTo>
                    <a:lnTo>
                      <a:pt x="40" y="3"/>
                    </a:lnTo>
                    <a:lnTo>
                      <a:pt x="18" y="11"/>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04" name="Freeform 2309"/>
              <p:cNvSpPr>
                <a:spLocks/>
              </p:cNvSpPr>
              <p:nvPr/>
            </p:nvSpPr>
            <p:spPr bwMode="auto">
              <a:xfrm>
                <a:off x="492" y="2980"/>
                <a:ext cx="54" cy="21"/>
              </a:xfrm>
              <a:custGeom>
                <a:avLst/>
                <a:gdLst>
                  <a:gd name="T0" fmla="*/ 0 w 54"/>
                  <a:gd name="T1" fmla="*/ 20 h 21"/>
                  <a:gd name="T2" fmla="*/ 25 w 54"/>
                  <a:gd name="T3" fmla="*/ 7 h 21"/>
                  <a:gd name="T4" fmla="*/ 39 w 54"/>
                  <a:gd name="T5" fmla="*/ 3 h 21"/>
                  <a:gd name="T6" fmla="*/ 53 w 54"/>
                  <a:gd name="T7" fmla="*/ 0 h 21"/>
                  <a:gd name="T8" fmla="*/ 0 60000 65536"/>
                  <a:gd name="T9" fmla="*/ 0 60000 65536"/>
                  <a:gd name="T10" fmla="*/ 0 60000 65536"/>
                  <a:gd name="T11" fmla="*/ 0 60000 65536"/>
                  <a:gd name="T12" fmla="*/ 0 w 54"/>
                  <a:gd name="T13" fmla="*/ 0 h 21"/>
                  <a:gd name="T14" fmla="*/ 54 w 54"/>
                  <a:gd name="T15" fmla="*/ 21 h 21"/>
                </a:gdLst>
                <a:ahLst/>
                <a:cxnLst>
                  <a:cxn ang="T8">
                    <a:pos x="T0" y="T1"/>
                  </a:cxn>
                  <a:cxn ang="T9">
                    <a:pos x="T2" y="T3"/>
                  </a:cxn>
                  <a:cxn ang="T10">
                    <a:pos x="T4" y="T5"/>
                  </a:cxn>
                  <a:cxn ang="T11">
                    <a:pos x="T6" y="T7"/>
                  </a:cxn>
                </a:cxnLst>
                <a:rect l="T12" t="T13" r="T14" b="T15"/>
                <a:pathLst>
                  <a:path w="54" h="21">
                    <a:moveTo>
                      <a:pt x="0" y="20"/>
                    </a:moveTo>
                    <a:lnTo>
                      <a:pt x="25" y="7"/>
                    </a:lnTo>
                    <a:lnTo>
                      <a:pt x="39" y="3"/>
                    </a:lnTo>
                    <a:lnTo>
                      <a:pt x="53"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05" name="Line 2310"/>
              <p:cNvSpPr>
                <a:spLocks noChangeShapeType="1"/>
              </p:cNvSpPr>
              <p:nvPr/>
            </p:nvSpPr>
            <p:spPr bwMode="auto">
              <a:xfrm>
                <a:off x="547" y="2983"/>
                <a:ext cx="8" cy="2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06" name="Freeform 2311"/>
              <p:cNvSpPr>
                <a:spLocks/>
              </p:cNvSpPr>
              <p:nvPr/>
            </p:nvSpPr>
            <p:spPr bwMode="auto">
              <a:xfrm>
                <a:off x="488" y="3017"/>
                <a:ext cx="21" cy="21"/>
              </a:xfrm>
              <a:custGeom>
                <a:avLst/>
                <a:gdLst>
                  <a:gd name="T0" fmla="*/ 0 w 21"/>
                  <a:gd name="T1" fmla="*/ 6 h 21"/>
                  <a:gd name="T2" fmla="*/ 0 w 21"/>
                  <a:gd name="T3" fmla="*/ 1 h 21"/>
                  <a:gd name="T4" fmla="*/ 20 w 21"/>
                  <a:gd name="T5" fmla="*/ 0 h 21"/>
                  <a:gd name="T6" fmla="*/ 15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6"/>
                    </a:moveTo>
                    <a:lnTo>
                      <a:pt x="0" y="1"/>
                    </a:lnTo>
                    <a:lnTo>
                      <a:pt x="20" y="0"/>
                    </a:lnTo>
                    <a:lnTo>
                      <a:pt x="15"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07" name="Line 2312"/>
              <p:cNvSpPr>
                <a:spLocks noChangeShapeType="1"/>
              </p:cNvSpPr>
              <p:nvPr/>
            </p:nvSpPr>
            <p:spPr bwMode="auto">
              <a:xfrm flipH="1" flipV="1">
                <a:off x="490" y="2988"/>
                <a:ext cx="5" cy="29"/>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08" name="Freeform 2313"/>
              <p:cNvSpPr>
                <a:spLocks/>
              </p:cNvSpPr>
              <p:nvPr/>
            </p:nvSpPr>
            <p:spPr bwMode="auto">
              <a:xfrm>
                <a:off x="476" y="2961"/>
                <a:ext cx="26" cy="73"/>
              </a:xfrm>
              <a:custGeom>
                <a:avLst/>
                <a:gdLst>
                  <a:gd name="T0" fmla="*/ 23 w 26"/>
                  <a:gd name="T1" fmla="*/ 72 h 73"/>
                  <a:gd name="T2" fmla="*/ 25 w 26"/>
                  <a:gd name="T3" fmla="*/ 56 h 73"/>
                  <a:gd name="T4" fmla="*/ 16 w 26"/>
                  <a:gd name="T5" fmla="*/ 26 h 73"/>
                  <a:gd name="T6" fmla="*/ 0 w 26"/>
                  <a:gd name="T7" fmla="*/ 0 h 73"/>
                  <a:gd name="T8" fmla="*/ 0 60000 65536"/>
                  <a:gd name="T9" fmla="*/ 0 60000 65536"/>
                  <a:gd name="T10" fmla="*/ 0 60000 65536"/>
                  <a:gd name="T11" fmla="*/ 0 60000 65536"/>
                  <a:gd name="T12" fmla="*/ 0 w 26"/>
                  <a:gd name="T13" fmla="*/ 0 h 73"/>
                  <a:gd name="T14" fmla="*/ 26 w 26"/>
                  <a:gd name="T15" fmla="*/ 73 h 73"/>
                </a:gdLst>
                <a:ahLst/>
                <a:cxnLst>
                  <a:cxn ang="T8">
                    <a:pos x="T0" y="T1"/>
                  </a:cxn>
                  <a:cxn ang="T9">
                    <a:pos x="T2" y="T3"/>
                  </a:cxn>
                  <a:cxn ang="T10">
                    <a:pos x="T4" y="T5"/>
                  </a:cxn>
                  <a:cxn ang="T11">
                    <a:pos x="T6" y="T7"/>
                  </a:cxn>
                </a:cxnLst>
                <a:rect l="T12" t="T13" r="T14" b="T15"/>
                <a:pathLst>
                  <a:path w="26" h="73">
                    <a:moveTo>
                      <a:pt x="23" y="72"/>
                    </a:moveTo>
                    <a:lnTo>
                      <a:pt x="25" y="56"/>
                    </a:lnTo>
                    <a:lnTo>
                      <a:pt x="16" y="26"/>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09" name="Freeform 2314"/>
              <p:cNvSpPr>
                <a:spLocks/>
              </p:cNvSpPr>
              <p:nvPr/>
            </p:nvSpPr>
            <p:spPr bwMode="auto">
              <a:xfrm>
                <a:off x="491" y="2969"/>
                <a:ext cx="21" cy="21"/>
              </a:xfrm>
              <a:custGeom>
                <a:avLst/>
                <a:gdLst>
                  <a:gd name="T0" fmla="*/ 17 w 21"/>
                  <a:gd name="T1" fmla="*/ 3 h 21"/>
                  <a:gd name="T2" fmla="*/ 20 w 21"/>
                  <a:gd name="T3" fmla="*/ 7 h 21"/>
                  <a:gd name="T4" fmla="*/ 17 w 21"/>
                  <a:gd name="T5" fmla="*/ 11 h 21"/>
                  <a:gd name="T6" fmla="*/ 17 w 21"/>
                  <a:gd name="T7" fmla="*/ 15 h 21"/>
                  <a:gd name="T8" fmla="*/ 13 w 21"/>
                  <a:gd name="T9" fmla="*/ 20 h 21"/>
                  <a:gd name="T10" fmla="*/ 7 w 21"/>
                  <a:gd name="T11" fmla="*/ 20 h 21"/>
                  <a:gd name="T12" fmla="*/ 3 w 21"/>
                  <a:gd name="T13" fmla="*/ 20 h 21"/>
                  <a:gd name="T14" fmla="*/ 1 w 21"/>
                  <a:gd name="T15" fmla="*/ 15 h 21"/>
                  <a:gd name="T16" fmla="*/ 0 w 21"/>
                  <a:gd name="T17" fmla="*/ 11 h 21"/>
                  <a:gd name="T18" fmla="*/ 1 w 21"/>
                  <a:gd name="T19" fmla="*/ 7 h 21"/>
                  <a:gd name="T20" fmla="*/ 5 w 21"/>
                  <a:gd name="T21" fmla="*/ 0 h 21"/>
                  <a:gd name="T22" fmla="*/ 10 w 21"/>
                  <a:gd name="T23" fmla="*/ 0 h 21"/>
                  <a:gd name="T24" fmla="*/ 11 w 21"/>
                  <a:gd name="T25" fmla="*/ 0 h 21"/>
                  <a:gd name="T26" fmla="*/ 15 w 21"/>
                  <a:gd name="T27" fmla="*/ 0 h 21"/>
                  <a:gd name="T28" fmla="*/ 17 w 21"/>
                  <a:gd name="T29" fmla="*/ 3 h 21"/>
                  <a:gd name="T30" fmla="*/ 13 w 21"/>
                  <a:gd name="T31" fmla="*/ 7 h 21"/>
                  <a:gd name="T32" fmla="*/ 17 w 21"/>
                  <a:gd name="T33" fmla="*/ 15 h 21"/>
                  <a:gd name="T34" fmla="*/ 10 w 21"/>
                  <a:gd name="T35" fmla="*/ 11 h 21"/>
                  <a:gd name="T36" fmla="*/ 5 w 21"/>
                  <a:gd name="T37" fmla="*/ 20 h 21"/>
                  <a:gd name="T38" fmla="*/ 5 w 21"/>
                  <a:gd name="T39" fmla="*/ 11 h 21"/>
                  <a:gd name="T40" fmla="*/ 0 w 21"/>
                  <a:gd name="T41" fmla="*/ 7 h 21"/>
                  <a:gd name="T42" fmla="*/ 7 w 21"/>
                  <a:gd name="T43" fmla="*/ 7 h 21"/>
                  <a:gd name="T44" fmla="*/ 10 w 21"/>
                  <a:gd name="T45" fmla="*/ 0 h 21"/>
                  <a:gd name="T46" fmla="*/ 11 w 21"/>
                  <a:gd name="T47" fmla="*/ 7 h 21"/>
                  <a:gd name="T48" fmla="*/ 17 w 21"/>
                  <a:gd name="T49" fmla="*/ 3 h 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21"/>
                  <a:gd name="T77" fmla="*/ 21 w 21"/>
                  <a:gd name="T78" fmla="*/ 21 h 2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21">
                    <a:moveTo>
                      <a:pt x="17" y="3"/>
                    </a:moveTo>
                    <a:lnTo>
                      <a:pt x="20" y="7"/>
                    </a:lnTo>
                    <a:lnTo>
                      <a:pt x="17" y="11"/>
                    </a:lnTo>
                    <a:lnTo>
                      <a:pt x="17" y="15"/>
                    </a:lnTo>
                    <a:lnTo>
                      <a:pt x="13" y="20"/>
                    </a:lnTo>
                    <a:lnTo>
                      <a:pt x="7" y="20"/>
                    </a:lnTo>
                    <a:lnTo>
                      <a:pt x="3" y="20"/>
                    </a:lnTo>
                    <a:lnTo>
                      <a:pt x="1" y="15"/>
                    </a:lnTo>
                    <a:lnTo>
                      <a:pt x="0" y="11"/>
                    </a:lnTo>
                    <a:lnTo>
                      <a:pt x="1" y="7"/>
                    </a:lnTo>
                    <a:lnTo>
                      <a:pt x="5" y="0"/>
                    </a:lnTo>
                    <a:lnTo>
                      <a:pt x="10" y="0"/>
                    </a:lnTo>
                    <a:lnTo>
                      <a:pt x="11" y="0"/>
                    </a:lnTo>
                    <a:lnTo>
                      <a:pt x="15" y="0"/>
                    </a:lnTo>
                    <a:lnTo>
                      <a:pt x="17" y="3"/>
                    </a:lnTo>
                    <a:lnTo>
                      <a:pt x="13" y="7"/>
                    </a:lnTo>
                    <a:lnTo>
                      <a:pt x="17" y="15"/>
                    </a:lnTo>
                    <a:lnTo>
                      <a:pt x="10" y="11"/>
                    </a:lnTo>
                    <a:lnTo>
                      <a:pt x="5" y="20"/>
                    </a:lnTo>
                    <a:lnTo>
                      <a:pt x="5" y="11"/>
                    </a:lnTo>
                    <a:lnTo>
                      <a:pt x="0" y="7"/>
                    </a:lnTo>
                    <a:lnTo>
                      <a:pt x="7" y="7"/>
                    </a:lnTo>
                    <a:lnTo>
                      <a:pt x="10" y="0"/>
                    </a:lnTo>
                    <a:lnTo>
                      <a:pt x="11" y="7"/>
                    </a:lnTo>
                    <a:lnTo>
                      <a:pt x="17" y="3"/>
                    </a:lnTo>
                  </a:path>
                </a:pathLst>
              </a:custGeom>
              <a:solidFill>
                <a:schemeClr val="folHlink"/>
              </a:solidFill>
              <a:ln w="12700" cap="rnd">
                <a:solidFill>
                  <a:srgbClr val="000000"/>
                </a:solidFill>
                <a:round/>
                <a:headEnd/>
                <a:tailEnd/>
              </a:ln>
            </p:spPr>
            <p:txBody>
              <a:bodyPr/>
              <a:lstStyle/>
              <a:p>
                <a:endParaRPr lang="zh-CN" altLang="zh-CN"/>
              </a:p>
            </p:txBody>
          </p:sp>
          <p:sp>
            <p:nvSpPr>
              <p:cNvPr id="58810" name="Freeform 2315"/>
              <p:cNvSpPr>
                <a:spLocks/>
              </p:cNvSpPr>
              <p:nvPr/>
            </p:nvSpPr>
            <p:spPr bwMode="auto">
              <a:xfrm>
                <a:off x="491" y="2967"/>
                <a:ext cx="21" cy="21"/>
              </a:xfrm>
              <a:custGeom>
                <a:avLst/>
                <a:gdLst>
                  <a:gd name="T0" fmla="*/ 7 w 21"/>
                  <a:gd name="T1" fmla="*/ 20 h 21"/>
                  <a:gd name="T2" fmla="*/ 0 w 21"/>
                  <a:gd name="T3" fmla="*/ 6 h 21"/>
                  <a:gd name="T4" fmla="*/ 11 w 21"/>
                  <a:gd name="T5" fmla="*/ 0 h 21"/>
                  <a:gd name="T6" fmla="*/ 20 w 21"/>
                  <a:gd name="T7" fmla="*/ 12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7" y="20"/>
                    </a:moveTo>
                    <a:lnTo>
                      <a:pt x="0" y="6"/>
                    </a:lnTo>
                    <a:lnTo>
                      <a:pt x="11" y="0"/>
                    </a:lnTo>
                    <a:lnTo>
                      <a:pt x="20" y="12"/>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11" name="Line 2316"/>
              <p:cNvSpPr>
                <a:spLocks noChangeShapeType="1"/>
              </p:cNvSpPr>
              <p:nvPr/>
            </p:nvSpPr>
            <p:spPr bwMode="auto">
              <a:xfrm>
                <a:off x="493" y="2968"/>
                <a:ext cx="3"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12" name="Line 2317"/>
              <p:cNvSpPr>
                <a:spLocks noChangeShapeType="1"/>
              </p:cNvSpPr>
              <p:nvPr/>
            </p:nvSpPr>
            <p:spPr bwMode="auto">
              <a:xfrm>
                <a:off x="492" y="2968"/>
                <a:ext cx="3"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13" name="Freeform 2318"/>
              <p:cNvSpPr>
                <a:spLocks/>
              </p:cNvSpPr>
              <p:nvPr/>
            </p:nvSpPr>
            <p:spPr bwMode="auto">
              <a:xfrm>
                <a:off x="497" y="2974"/>
                <a:ext cx="21" cy="21"/>
              </a:xfrm>
              <a:custGeom>
                <a:avLst/>
                <a:gdLst>
                  <a:gd name="T0" fmla="*/ 15 w 21"/>
                  <a:gd name="T1" fmla="*/ 0 h 21"/>
                  <a:gd name="T2" fmla="*/ 20 w 21"/>
                  <a:gd name="T3" fmla="*/ 20 h 21"/>
                  <a:gd name="T4" fmla="*/ 7 w 21"/>
                  <a:gd name="T5" fmla="*/ 20 h 21"/>
                  <a:gd name="T6" fmla="*/ 0 w 21"/>
                  <a:gd name="T7" fmla="*/ 1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15" y="0"/>
                    </a:moveTo>
                    <a:lnTo>
                      <a:pt x="20" y="20"/>
                    </a:lnTo>
                    <a:lnTo>
                      <a:pt x="7" y="20"/>
                    </a:lnTo>
                    <a:lnTo>
                      <a:pt x="0" y="1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14" name="Line 2319"/>
              <p:cNvSpPr>
                <a:spLocks noChangeShapeType="1"/>
              </p:cNvSpPr>
              <p:nvPr/>
            </p:nvSpPr>
            <p:spPr bwMode="auto">
              <a:xfrm flipH="1" flipV="1">
                <a:off x="500" y="2976"/>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15" name="Line 2320"/>
              <p:cNvSpPr>
                <a:spLocks noChangeShapeType="1"/>
              </p:cNvSpPr>
              <p:nvPr/>
            </p:nvSpPr>
            <p:spPr bwMode="auto">
              <a:xfrm flipH="1" flipV="1">
                <a:off x="501" y="2974"/>
                <a:ext cx="1"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16" name="Line 2321"/>
              <p:cNvSpPr>
                <a:spLocks noChangeShapeType="1"/>
              </p:cNvSpPr>
              <p:nvPr/>
            </p:nvSpPr>
            <p:spPr bwMode="auto">
              <a:xfrm>
                <a:off x="476" y="2978"/>
                <a:ext cx="1"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17" name="Line 2322"/>
              <p:cNvSpPr>
                <a:spLocks noChangeShapeType="1"/>
              </p:cNvSpPr>
              <p:nvPr/>
            </p:nvSpPr>
            <p:spPr bwMode="auto">
              <a:xfrm flipV="1">
                <a:off x="477" y="2976"/>
                <a:ext cx="9"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18" name="Line 2323"/>
              <p:cNvSpPr>
                <a:spLocks noChangeShapeType="1"/>
              </p:cNvSpPr>
              <p:nvPr/>
            </p:nvSpPr>
            <p:spPr bwMode="auto">
              <a:xfrm flipH="1">
                <a:off x="480" y="2982"/>
                <a:ext cx="1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19" name="Line 2324"/>
              <p:cNvSpPr>
                <a:spLocks noChangeShapeType="1"/>
              </p:cNvSpPr>
              <p:nvPr/>
            </p:nvSpPr>
            <p:spPr bwMode="auto">
              <a:xfrm flipH="1">
                <a:off x="479" y="2983"/>
                <a:ext cx="2"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20" name="Freeform 2325"/>
              <p:cNvSpPr>
                <a:spLocks/>
              </p:cNvSpPr>
              <p:nvPr/>
            </p:nvSpPr>
            <p:spPr bwMode="auto">
              <a:xfrm>
                <a:off x="472" y="2957"/>
                <a:ext cx="40" cy="33"/>
              </a:xfrm>
              <a:custGeom>
                <a:avLst/>
                <a:gdLst>
                  <a:gd name="T0" fmla="*/ 20 w 40"/>
                  <a:gd name="T1" fmla="*/ 29 h 33"/>
                  <a:gd name="T2" fmla="*/ 8 w 40"/>
                  <a:gd name="T3" fmla="*/ 32 h 33"/>
                  <a:gd name="T4" fmla="*/ 0 w 40"/>
                  <a:gd name="T5" fmla="*/ 4 h 33"/>
                  <a:gd name="T6" fmla="*/ 8 w 40"/>
                  <a:gd name="T7" fmla="*/ 2 h 33"/>
                  <a:gd name="T8" fmla="*/ 17 w 40"/>
                  <a:gd name="T9" fmla="*/ 1 h 33"/>
                  <a:gd name="T10" fmla="*/ 39 w 40"/>
                  <a:gd name="T11" fmla="*/ 0 h 33"/>
                  <a:gd name="T12" fmla="*/ 0 60000 65536"/>
                  <a:gd name="T13" fmla="*/ 0 60000 65536"/>
                  <a:gd name="T14" fmla="*/ 0 60000 65536"/>
                  <a:gd name="T15" fmla="*/ 0 60000 65536"/>
                  <a:gd name="T16" fmla="*/ 0 60000 65536"/>
                  <a:gd name="T17" fmla="*/ 0 60000 65536"/>
                  <a:gd name="T18" fmla="*/ 0 w 40"/>
                  <a:gd name="T19" fmla="*/ 0 h 33"/>
                  <a:gd name="T20" fmla="*/ 40 w 40"/>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40" h="33">
                    <a:moveTo>
                      <a:pt x="20" y="29"/>
                    </a:moveTo>
                    <a:lnTo>
                      <a:pt x="8" y="32"/>
                    </a:lnTo>
                    <a:lnTo>
                      <a:pt x="0" y="4"/>
                    </a:lnTo>
                    <a:lnTo>
                      <a:pt x="8" y="2"/>
                    </a:lnTo>
                    <a:lnTo>
                      <a:pt x="17" y="1"/>
                    </a:lnTo>
                    <a:lnTo>
                      <a:pt x="39"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21" name="Line 2326"/>
              <p:cNvSpPr>
                <a:spLocks noChangeShapeType="1"/>
              </p:cNvSpPr>
              <p:nvPr/>
            </p:nvSpPr>
            <p:spPr bwMode="auto">
              <a:xfrm>
                <a:off x="505" y="2957"/>
                <a:ext cx="77" cy="4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22" name="Freeform 2327"/>
              <p:cNvSpPr>
                <a:spLocks/>
              </p:cNvSpPr>
              <p:nvPr/>
            </p:nvSpPr>
            <p:spPr bwMode="auto">
              <a:xfrm>
                <a:off x="590" y="3000"/>
                <a:ext cx="21" cy="21"/>
              </a:xfrm>
              <a:custGeom>
                <a:avLst/>
                <a:gdLst>
                  <a:gd name="T0" fmla="*/ 20 w 21"/>
                  <a:gd name="T1" fmla="*/ 0 h 21"/>
                  <a:gd name="T2" fmla="*/ 7 w 21"/>
                  <a:gd name="T3" fmla="*/ 0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0"/>
                    </a:moveTo>
                    <a:lnTo>
                      <a:pt x="7" y="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23" name="Line 2328"/>
              <p:cNvSpPr>
                <a:spLocks noChangeShapeType="1"/>
              </p:cNvSpPr>
              <p:nvPr/>
            </p:nvSpPr>
            <p:spPr bwMode="auto">
              <a:xfrm flipH="1" flipV="1">
                <a:off x="556" y="2985"/>
                <a:ext cx="32" cy="1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24" name="Freeform 2329"/>
              <p:cNvSpPr>
                <a:spLocks/>
              </p:cNvSpPr>
              <p:nvPr/>
            </p:nvSpPr>
            <p:spPr bwMode="auto">
              <a:xfrm>
                <a:off x="555" y="2982"/>
                <a:ext cx="21" cy="21"/>
              </a:xfrm>
              <a:custGeom>
                <a:avLst/>
                <a:gdLst>
                  <a:gd name="T0" fmla="*/ 0 w 21"/>
                  <a:gd name="T1" fmla="*/ 20 h 21"/>
                  <a:gd name="T2" fmla="*/ 10 w 21"/>
                  <a:gd name="T3" fmla="*/ 10 h 21"/>
                  <a:gd name="T4" fmla="*/ 2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20"/>
                    </a:moveTo>
                    <a:lnTo>
                      <a:pt x="10" y="10"/>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25" name="Freeform 2330"/>
              <p:cNvSpPr>
                <a:spLocks/>
              </p:cNvSpPr>
              <p:nvPr/>
            </p:nvSpPr>
            <p:spPr bwMode="auto">
              <a:xfrm>
                <a:off x="561" y="2984"/>
                <a:ext cx="21" cy="21"/>
              </a:xfrm>
              <a:custGeom>
                <a:avLst/>
                <a:gdLst>
                  <a:gd name="T0" fmla="*/ 20 w 21"/>
                  <a:gd name="T1" fmla="*/ 0 h 21"/>
                  <a:gd name="T2" fmla="*/ 7 w 21"/>
                  <a:gd name="T3" fmla="*/ 6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0"/>
                    </a:moveTo>
                    <a:lnTo>
                      <a:pt x="7" y="6"/>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26" name="Line 2331"/>
              <p:cNvSpPr>
                <a:spLocks noChangeShapeType="1"/>
              </p:cNvSpPr>
              <p:nvPr/>
            </p:nvSpPr>
            <p:spPr bwMode="auto">
              <a:xfrm flipH="1" flipV="1">
                <a:off x="503" y="2952"/>
                <a:ext cx="57" cy="3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27" name="Freeform 2332"/>
              <p:cNvSpPr>
                <a:spLocks/>
              </p:cNvSpPr>
              <p:nvPr/>
            </p:nvSpPr>
            <p:spPr bwMode="auto">
              <a:xfrm>
                <a:off x="498" y="2952"/>
                <a:ext cx="21" cy="21"/>
              </a:xfrm>
              <a:custGeom>
                <a:avLst/>
                <a:gdLst>
                  <a:gd name="T0" fmla="*/ 20 w 21"/>
                  <a:gd name="T1" fmla="*/ 0 h 21"/>
                  <a:gd name="T2" fmla="*/ 10 w 21"/>
                  <a:gd name="T3" fmla="*/ 0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0"/>
                    </a:moveTo>
                    <a:lnTo>
                      <a:pt x="10" y="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28" name="Freeform 2333"/>
              <p:cNvSpPr>
                <a:spLocks/>
              </p:cNvSpPr>
              <p:nvPr/>
            </p:nvSpPr>
            <p:spPr bwMode="auto">
              <a:xfrm>
                <a:off x="465" y="2950"/>
                <a:ext cx="38" cy="21"/>
              </a:xfrm>
              <a:custGeom>
                <a:avLst/>
                <a:gdLst>
                  <a:gd name="T0" fmla="*/ 37 w 38"/>
                  <a:gd name="T1" fmla="*/ 0 h 21"/>
                  <a:gd name="T2" fmla="*/ 30 w 38"/>
                  <a:gd name="T3" fmla="*/ 2 h 21"/>
                  <a:gd name="T4" fmla="*/ 23 w 38"/>
                  <a:gd name="T5" fmla="*/ 5 h 21"/>
                  <a:gd name="T6" fmla="*/ 0 w 38"/>
                  <a:gd name="T7" fmla="*/ 20 h 21"/>
                  <a:gd name="T8" fmla="*/ 0 60000 65536"/>
                  <a:gd name="T9" fmla="*/ 0 60000 65536"/>
                  <a:gd name="T10" fmla="*/ 0 60000 65536"/>
                  <a:gd name="T11" fmla="*/ 0 60000 65536"/>
                  <a:gd name="T12" fmla="*/ 0 w 38"/>
                  <a:gd name="T13" fmla="*/ 0 h 21"/>
                  <a:gd name="T14" fmla="*/ 38 w 38"/>
                  <a:gd name="T15" fmla="*/ 21 h 21"/>
                </a:gdLst>
                <a:ahLst/>
                <a:cxnLst>
                  <a:cxn ang="T8">
                    <a:pos x="T0" y="T1"/>
                  </a:cxn>
                  <a:cxn ang="T9">
                    <a:pos x="T2" y="T3"/>
                  </a:cxn>
                  <a:cxn ang="T10">
                    <a:pos x="T4" y="T5"/>
                  </a:cxn>
                  <a:cxn ang="T11">
                    <a:pos x="T6" y="T7"/>
                  </a:cxn>
                </a:cxnLst>
                <a:rect l="T12" t="T13" r="T14" b="T15"/>
                <a:pathLst>
                  <a:path w="38" h="21">
                    <a:moveTo>
                      <a:pt x="37" y="0"/>
                    </a:moveTo>
                    <a:lnTo>
                      <a:pt x="30" y="2"/>
                    </a:lnTo>
                    <a:lnTo>
                      <a:pt x="23" y="5"/>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29" name="Line 2334"/>
              <p:cNvSpPr>
                <a:spLocks noChangeShapeType="1"/>
              </p:cNvSpPr>
              <p:nvPr/>
            </p:nvSpPr>
            <p:spPr bwMode="auto">
              <a:xfrm flipH="1" flipV="1">
                <a:off x="472" y="2957"/>
                <a:ext cx="1"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30" name="Line 2335"/>
              <p:cNvSpPr>
                <a:spLocks noChangeShapeType="1"/>
              </p:cNvSpPr>
              <p:nvPr/>
            </p:nvSpPr>
            <p:spPr bwMode="auto">
              <a:xfrm>
                <a:off x="475" y="2955"/>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31" name="Line 2336"/>
              <p:cNvSpPr>
                <a:spLocks noChangeShapeType="1"/>
              </p:cNvSpPr>
              <p:nvPr/>
            </p:nvSpPr>
            <p:spPr bwMode="auto">
              <a:xfrm flipH="1" flipV="1">
                <a:off x="476" y="2956"/>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32" name="Line 2337"/>
              <p:cNvSpPr>
                <a:spLocks noChangeShapeType="1"/>
              </p:cNvSpPr>
              <p:nvPr/>
            </p:nvSpPr>
            <p:spPr bwMode="auto">
              <a:xfrm>
                <a:off x="477" y="2954"/>
                <a:ext cx="1"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33" name="Line 2338"/>
              <p:cNvSpPr>
                <a:spLocks noChangeShapeType="1"/>
              </p:cNvSpPr>
              <p:nvPr/>
            </p:nvSpPr>
            <p:spPr bwMode="auto">
              <a:xfrm flipV="1">
                <a:off x="480" y="2954"/>
                <a:ext cx="0"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34" name="Line 2339"/>
              <p:cNvSpPr>
                <a:spLocks noChangeShapeType="1"/>
              </p:cNvSpPr>
              <p:nvPr/>
            </p:nvSpPr>
            <p:spPr bwMode="auto">
              <a:xfrm>
                <a:off x="481" y="2953"/>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35" name="Line 2340"/>
              <p:cNvSpPr>
                <a:spLocks noChangeShapeType="1"/>
              </p:cNvSpPr>
              <p:nvPr/>
            </p:nvSpPr>
            <p:spPr bwMode="auto">
              <a:xfrm flipH="1" flipV="1">
                <a:off x="482" y="2953"/>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36" name="Line 2341"/>
              <p:cNvSpPr>
                <a:spLocks noChangeShapeType="1"/>
              </p:cNvSpPr>
              <p:nvPr/>
            </p:nvSpPr>
            <p:spPr bwMode="auto">
              <a:xfrm>
                <a:off x="485" y="2952"/>
                <a:ext cx="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37" name="Line 2342"/>
              <p:cNvSpPr>
                <a:spLocks noChangeShapeType="1"/>
              </p:cNvSpPr>
              <p:nvPr/>
            </p:nvSpPr>
            <p:spPr bwMode="auto">
              <a:xfrm flipH="1" flipV="1">
                <a:off x="486" y="2952"/>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38" name="Line 2343"/>
              <p:cNvSpPr>
                <a:spLocks noChangeShapeType="1"/>
              </p:cNvSpPr>
              <p:nvPr/>
            </p:nvSpPr>
            <p:spPr bwMode="auto">
              <a:xfrm>
                <a:off x="487" y="2952"/>
                <a:ext cx="1"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39" name="Line 2344"/>
              <p:cNvSpPr>
                <a:spLocks noChangeShapeType="1"/>
              </p:cNvSpPr>
              <p:nvPr/>
            </p:nvSpPr>
            <p:spPr bwMode="auto">
              <a:xfrm flipH="1">
                <a:off x="460" y="2962"/>
                <a:ext cx="3"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40" name="Freeform 2345"/>
              <p:cNvSpPr>
                <a:spLocks/>
              </p:cNvSpPr>
              <p:nvPr/>
            </p:nvSpPr>
            <p:spPr bwMode="auto">
              <a:xfrm>
                <a:off x="460" y="2964"/>
                <a:ext cx="21" cy="27"/>
              </a:xfrm>
              <a:custGeom>
                <a:avLst/>
                <a:gdLst>
                  <a:gd name="T0" fmla="*/ 0 w 21"/>
                  <a:gd name="T1" fmla="*/ 2 h 27"/>
                  <a:gd name="T2" fmla="*/ 11 w 21"/>
                  <a:gd name="T3" fmla="*/ 0 h 27"/>
                  <a:gd name="T4" fmla="*/ 20 w 21"/>
                  <a:gd name="T5" fmla="*/ 26 h 27"/>
                  <a:gd name="T6" fmla="*/ 0 60000 65536"/>
                  <a:gd name="T7" fmla="*/ 0 60000 65536"/>
                  <a:gd name="T8" fmla="*/ 0 60000 65536"/>
                  <a:gd name="T9" fmla="*/ 0 w 21"/>
                  <a:gd name="T10" fmla="*/ 0 h 27"/>
                  <a:gd name="T11" fmla="*/ 21 w 21"/>
                  <a:gd name="T12" fmla="*/ 27 h 27"/>
                </a:gdLst>
                <a:ahLst/>
                <a:cxnLst>
                  <a:cxn ang="T6">
                    <a:pos x="T0" y="T1"/>
                  </a:cxn>
                  <a:cxn ang="T7">
                    <a:pos x="T2" y="T3"/>
                  </a:cxn>
                  <a:cxn ang="T8">
                    <a:pos x="T4" y="T5"/>
                  </a:cxn>
                </a:cxnLst>
                <a:rect l="T9" t="T10" r="T11" b="T12"/>
                <a:pathLst>
                  <a:path w="21" h="27">
                    <a:moveTo>
                      <a:pt x="0" y="2"/>
                    </a:moveTo>
                    <a:lnTo>
                      <a:pt x="11" y="0"/>
                    </a:lnTo>
                    <a:lnTo>
                      <a:pt x="20" y="26"/>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41" name="Freeform 2346"/>
              <p:cNvSpPr>
                <a:spLocks/>
              </p:cNvSpPr>
              <p:nvPr/>
            </p:nvSpPr>
            <p:spPr bwMode="auto">
              <a:xfrm>
                <a:off x="462" y="2989"/>
                <a:ext cx="21" cy="31"/>
              </a:xfrm>
              <a:custGeom>
                <a:avLst/>
                <a:gdLst>
                  <a:gd name="T0" fmla="*/ 0 w 21"/>
                  <a:gd name="T1" fmla="*/ 1 h 31"/>
                  <a:gd name="T2" fmla="*/ 20 w 21"/>
                  <a:gd name="T3" fmla="*/ 0 h 31"/>
                  <a:gd name="T4" fmla="*/ 16 w 21"/>
                  <a:gd name="T5" fmla="*/ 30 h 31"/>
                  <a:gd name="T6" fmla="*/ 0 60000 65536"/>
                  <a:gd name="T7" fmla="*/ 0 60000 65536"/>
                  <a:gd name="T8" fmla="*/ 0 60000 65536"/>
                  <a:gd name="T9" fmla="*/ 0 w 21"/>
                  <a:gd name="T10" fmla="*/ 0 h 31"/>
                  <a:gd name="T11" fmla="*/ 21 w 21"/>
                  <a:gd name="T12" fmla="*/ 31 h 31"/>
                </a:gdLst>
                <a:ahLst/>
                <a:cxnLst>
                  <a:cxn ang="T6">
                    <a:pos x="T0" y="T1"/>
                  </a:cxn>
                  <a:cxn ang="T7">
                    <a:pos x="T2" y="T3"/>
                  </a:cxn>
                  <a:cxn ang="T8">
                    <a:pos x="T4" y="T5"/>
                  </a:cxn>
                </a:cxnLst>
                <a:rect l="T9" t="T10" r="T11" b="T12"/>
                <a:pathLst>
                  <a:path w="21" h="31">
                    <a:moveTo>
                      <a:pt x="0" y="1"/>
                    </a:moveTo>
                    <a:lnTo>
                      <a:pt x="20" y="0"/>
                    </a:lnTo>
                    <a:lnTo>
                      <a:pt x="16" y="3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42" name="Line 2347"/>
              <p:cNvSpPr>
                <a:spLocks noChangeShapeType="1"/>
              </p:cNvSpPr>
              <p:nvPr/>
            </p:nvSpPr>
            <p:spPr bwMode="auto">
              <a:xfrm>
                <a:off x="458" y="3021"/>
                <a:ext cx="36"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43" name="Freeform 2348"/>
              <p:cNvSpPr>
                <a:spLocks/>
              </p:cNvSpPr>
              <p:nvPr/>
            </p:nvSpPr>
            <p:spPr bwMode="auto">
              <a:xfrm>
                <a:off x="391" y="3030"/>
                <a:ext cx="112" cy="21"/>
              </a:xfrm>
              <a:custGeom>
                <a:avLst/>
                <a:gdLst>
                  <a:gd name="T0" fmla="*/ 111 w 112"/>
                  <a:gd name="T1" fmla="*/ 1 h 21"/>
                  <a:gd name="T2" fmla="*/ 99 w 112"/>
                  <a:gd name="T3" fmla="*/ 0 h 21"/>
                  <a:gd name="T4" fmla="*/ 87 w 112"/>
                  <a:gd name="T5" fmla="*/ 0 h 21"/>
                  <a:gd name="T6" fmla="*/ 74 w 112"/>
                  <a:gd name="T7" fmla="*/ 1 h 21"/>
                  <a:gd name="T8" fmla="*/ 62 w 112"/>
                  <a:gd name="T9" fmla="*/ 2 h 21"/>
                  <a:gd name="T10" fmla="*/ 37 w 112"/>
                  <a:gd name="T11" fmla="*/ 6 h 21"/>
                  <a:gd name="T12" fmla="*/ 24 w 112"/>
                  <a:gd name="T13" fmla="*/ 8 h 21"/>
                  <a:gd name="T14" fmla="*/ 12 w 112"/>
                  <a:gd name="T15" fmla="*/ 12 h 21"/>
                  <a:gd name="T16" fmla="*/ 0 w 112"/>
                  <a:gd name="T17" fmla="*/ 2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2"/>
                  <a:gd name="T28" fmla="*/ 0 h 21"/>
                  <a:gd name="T29" fmla="*/ 112 w 112"/>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2" h="21">
                    <a:moveTo>
                      <a:pt x="111" y="1"/>
                    </a:moveTo>
                    <a:lnTo>
                      <a:pt x="99" y="0"/>
                    </a:lnTo>
                    <a:lnTo>
                      <a:pt x="87" y="0"/>
                    </a:lnTo>
                    <a:lnTo>
                      <a:pt x="74" y="1"/>
                    </a:lnTo>
                    <a:lnTo>
                      <a:pt x="62" y="2"/>
                    </a:lnTo>
                    <a:lnTo>
                      <a:pt x="37" y="6"/>
                    </a:lnTo>
                    <a:lnTo>
                      <a:pt x="24" y="8"/>
                    </a:lnTo>
                    <a:lnTo>
                      <a:pt x="12" y="12"/>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44" name="Freeform 2349"/>
              <p:cNvSpPr>
                <a:spLocks/>
              </p:cNvSpPr>
              <p:nvPr/>
            </p:nvSpPr>
            <p:spPr bwMode="auto">
              <a:xfrm>
                <a:off x="393" y="3054"/>
                <a:ext cx="109" cy="21"/>
              </a:xfrm>
              <a:custGeom>
                <a:avLst/>
                <a:gdLst>
                  <a:gd name="T0" fmla="*/ 0 w 109"/>
                  <a:gd name="T1" fmla="*/ 20 h 21"/>
                  <a:gd name="T2" fmla="*/ 7 w 109"/>
                  <a:gd name="T3" fmla="*/ 15 h 21"/>
                  <a:gd name="T4" fmla="*/ 18 w 109"/>
                  <a:gd name="T5" fmla="*/ 11 h 21"/>
                  <a:gd name="T6" fmla="*/ 31 w 109"/>
                  <a:gd name="T7" fmla="*/ 7 h 21"/>
                  <a:gd name="T8" fmla="*/ 43 w 109"/>
                  <a:gd name="T9" fmla="*/ 3 h 21"/>
                  <a:gd name="T10" fmla="*/ 56 w 109"/>
                  <a:gd name="T11" fmla="*/ 1 h 21"/>
                  <a:gd name="T12" fmla="*/ 70 w 109"/>
                  <a:gd name="T13" fmla="*/ 0 h 21"/>
                  <a:gd name="T14" fmla="*/ 82 w 109"/>
                  <a:gd name="T15" fmla="*/ 0 h 21"/>
                  <a:gd name="T16" fmla="*/ 95 w 109"/>
                  <a:gd name="T17" fmla="*/ 1 h 21"/>
                  <a:gd name="T18" fmla="*/ 108 w 109"/>
                  <a:gd name="T19" fmla="*/ 1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9"/>
                  <a:gd name="T31" fmla="*/ 0 h 21"/>
                  <a:gd name="T32" fmla="*/ 109 w 109"/>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9" h="21">
                    <a:moveTo>
                      <a:pt x="0" y="20"/>
                    </a:moveTo>
                    <a:lnTo>
                      <a:pt x="7" y="15"/>
                    </a:lnTo>
                    <a:lnTo>
                      <a:pt x="18" y="11"/>
                    </a:lnTo>
                    <a:lnTo>
                      <a:pt x="31" y="7"/>
                    </a:lnTo>
                    <a:lnTo>
                      <a:pt x="43" y="3"/>
                    </a:lnTo>
                    <a:lnTo>
                      <a:pt x="56" y="1"/>
                    </a:lnTo>
                    <a:lnTo>
                      <a:pt x="70" y="0"/>
                    </a:lnTo>
                    <a:lnTo>
                      <a:pt x="82" y="0"/>
                    </a:lnTo>
                    <a:lnTo>
                      <a:pt x="95" y="1"/>
                    </a:lnTo>
                    <a:lnTo>
                      <a:pt x="108" y="1"/>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45" name="Freeform 2350"/>
              <p:cNvSpPr>
                <a:spLocks/>
              </p:cNvSpPr>
              <p:nvPr/>
            </p:nvSpPr>
            <p:spPr bwMode="auto">
              <a:xfrm>
                <a:off x="497" y="3032"/>
                <a:ext cx="21" cy="24"/>
              </a:xfrm>
              <a:custGeom>
                <a:avLst/>
                <a:gdLst>
                  <a:gd name="T0" fmla="*/ 0 w 21"/>
                  <a:gd name="T1" fmla="*/ 23 h 24"/>
                  <a:gd name="T2" fmla="*/ 20 w 21"/>
                  <a:gd name="T3" fmla="*/ 10 h 24"/>
                  <a:gd name="T4" fmla="*/ 10 w 21"/>
                  <a:gd name="T5" fmla="*/ 7 h 24"/>
                  <a:gd name="T6" fmla="*/ 0 w 21"/>
                  <a:gd name="T7" fmla="*/ 3 h 24"/>
                  <a:gd name="T8" fmla="*/ 10 w 21"/>
                  <a:gd name="T9" fmla="*/ 1 h 24"/>
                  <a:gd name="T10" fmla="*/ 20 w 21"/>
                  <a:gd name="T11" fmla="*/ 0 h 24"/>
                  <a:gd name="T12" fmla="*/ 0 60000 65536"/>
                  <a:gd name="T13" fmla="*/ 0 60000 65536"/>
                  <a:gd name="T14" fmla="*/ 0 60000 65536"/>
                  <a:gd name="T15" fmla="*/ 0 60000 65536"/>
                  <a:gd name="T16" fmla="*/ 0 60000 65536"/>
                  <a:gd name="T17" fmla="*/ 0 60000 65536"/>
                  <a:gd name="T18" fmla="*/ 0 w 21"/>
                  <a:gd name="T19" fmla="*/ 0 h 24"/>
                  <a:gd name="T20" fmla="*/ 21 w 21"/>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1" h="24">
                    <a:moveTo>
                      <a:pt x="0" y="23"/>
                    </a:moveTo>
                    <a:lnTo>
                      <a:pt x="20" y="10"/>
                    </a:lnTo>
                    <a:lnTo>
                      <a:pt x="10" y="7"/>
                    </a:lnTo>
                    <a:lnTo>
                      <a:pt x="0" y="3"/>
                    </a:lnTo>
                    <a:lnTo>
                      <a:pt x="10" y="1"/>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46" name="Line 2351"/>
              <p:cNvSpPr>
                <a:spLocks noChangeShapeType="1"/>
              </p:cNvSpPr>
              <p:nvPr/>
            </p:nvSpPr>
            <p:spPr bwMode="auto">
              <a:xfrm flipH="1" flipV="1">
                <a:off x="481" y="3019"/>
                <a:ext cx="2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47" name="Freeform 2352"/>
              <p:cNvSpPr>
                <a:spLocks/>
              </p:cNvSpPr>
              <p:nvPr/>
            </p:nvSpPr>
            <p:spPr bwMode="auto">
              <a:xfrm>
                <a:off x="458" y="3018"/>
                <a:ext cx="25" cy="21"/>
              </a:xfrm>
              <a:custGeom>
                <a:avLst/>
                <a:gdLst>
                  <a:gd name="T0" fmla="*/ 24 w 25"/>
                  <a:gd name="T1" fmla="*/ 20 h 21"/>
                  <a:gd name="T2" fmla="*/ 24 w 25"/>
                  <a:gd name="T3" fmla="*/ 0 h 21"/>
                  <a:gd name="T4" fmla="*/ 0 w 25"/>
                  <a:gd name="T5" fmla="*/ 10 h 21"/>
                  <a:gd name="T6" fmla="*/ 0 60000 65536"/>
                  <a:gd name="T7" fmla="*/ 0 60000 65536"/>
                  <a:gd name="T8" fmla="*/ 0 60000 65536"/>
                  <a:gd name="T9" fmla="*/ 0 w 25"/>
                  <a:gd name="T10" fmla="*/ 0 h 21"/>
                  <a:gd name="T11" fmla="*/ 25 w 25"/>
                  <a:gd name="T12" fmla="*/ 21 h 21"/>
                </a:gdLst>
                <a:ahLst/>
                <a:cxnLst>
                  <a:cxn ang="T6">
                    <a:pos x="T0" y="T1"/>
                  </a:cxn>
                  <a:cxn ang="T7">
                    <a:pos x="T2" y="T3"/>
                  </a:cxn>
                  <a:cxn ang="T8">
                    <a:pos x="T4" y="T5"/>
                  </a:cxn>
                </a:cxnLst>
                <a:rect l="T9" t="T10" r="T11" b="T12"/>
                <a:pathLst>
                  <a:path w="25" h="21">
                    <a:moveTo>
                      <a:pt x="24" y="20"/>
                    </a:moveTo>
                    <a:lnTo>
                      <a:pt x="24" y="0"/>
                    </a:lnTo>
                    <a:lnTo>
                      <a:pt x="0" y="1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48" name="Line 2353"/>
              <p:cNvSpPr>
                <a:spLocks noChangeShapeType="1"/>
              </p:cNvSpPr>
              <p:nvPr/>
            </p:nvSpPr>
            <p:spPr bwMode="auto">
              <a:xfrm>
                <a:off x="476" y="3020"/>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49" name="Freeform 2354"/>
              <p:cNvSpPr>
                <a:spLocks/>
              </p:cNvSpPr>
              <p:nvPr/>
            </p:nvSpPr>
            <p:spPr bwMode="auto">
              <a:xfrm>
                <a:off x="491" y="3030"/>
                <a:ext cx="21" cy="26"/>
              </a:xfrm>
              <a:custGeom>
                <a:avLst/>
                <a:gdLst>
                  <a:gd name="T0" fmla="*/ 20 w 21"/>
                  <a:gd name="T1" fmla="*/ 0 h 26"/>
                  <a:gd name="T2" fmla="*/ 10 w 21"/>
                  <a:gd name="T3" fmla="*/ 2 h 26"/>
                  <a:gd name="T4" fmla="*/ 0 w 21"/>
                  <a:gd name="T5" fmla="*/ 5 h 26"/>
                  <a:gd name="T6" fmla="*/ 10 w 21"/>
                  <a:gd name="T7" fmla="*/ 8 h 26"/>
                  <a:gd name="T8" fmla="*/ 20 w 21"/>
                  <a:gd name="T9" fmla="*/ 11 h 26"/>
                  <a:gd name="T10" fmla="*/ 0 w 21"/>
                  <a:gd name="T11" fmla="*/ 25 h 26"/>
                  <a:gd name="T12" fmla="*/ 0 60000 65536"/>
                  <a:gd name="T13" fmla="*/ 0 60000 65536"/>
                  <a:gd name="T14" fmla="*/ 0 60000 65536"/>
                  <a:gd name="T15" fmla="*/ 0 60000 65536"/>
                  <a:gd name="T16" fmla="*/ 0 60000 65536"/>
                  <a:gd name="T17" fmla="*/ 0 60000 65536"/>
                  <a:gd name="T18" fmla="*/ 0 w 21"/>
                  <a:gd name="T19" fmla="*/ 0 h 26"/>
                  <a:gd name="T20" fmla="*/ 21 w 21"/>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21" h="26">
                    <a:moveTo>
                      <a:pt x="20" y="0"/>
                    </a:moveTo>
                    <a:lnTo>
                      <a:pt x="10" y="2"/>
                    </a:lnTo>
                    <a:lnTo>
                      <a:pt x="0" y="5"/>
                    </a:lnTo>
                    <a:lnTo>
                      <a:pt x="10" y="8"/>
                    </a:lnTo>
                    <a:lnTo>
                      <a:pt x="20" y="11"/>
                    </a:lnTo>
                    <a:lnTo>
                      <a:pt x="0" y="25"/>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50" name="Freeform 2355"/>
              <p:cNvSpPr>
                <a:spLocks/>
              </p:cNvSpPr>
              <p:nvPr/>
            </p:nvSpPr>
            <p:spPr bwMode="auto">
              <a:xfrm>
                <a:off x="487" y="3055"/>
                <a:ext cx="21" cy="26"/>
              </a:xfrm>
              <a:custGeom>
                <a:avLst/>
                <a:gdLst>
                  <a:gd name="T0" fmla="*/ 20 w 21"/>
                  <a:gd name="T1" fmla="*/ 0 h 26"/>
                  <a:gd name="T2" fmla="*/ 10 w 21"/>
                  <a:gd name="T3" fmla="*/ 1 h 26"/>
                  <a:gd name="T4" fmla="*/ 0 w 21"/>
                  <a:gd name="T5" fmla="*/ 5 h 26"/>
                  <a:gd name="T6" fmla="*/ 10 w 21"/>
                  <a:gd name="T7" fmla="*/ 8 h 26"/>
                  <a:gd name="T8" fmla="*/ 20 w 21"/>
                  <a:gd name="T9" fmla="*/ 12 h 26"/>
                  <a:gd name="T10" fmla="*/ 10 w 21"/>
                  <a:gd name="T11" fmla="*/ 25 h 26"/>
                  <a:gd name="T12" fmla="*/ 0 60000 65536"/>
                  <a:gd name="T13" fmla="*/ 0 60000 65536"/>
                  <a:gd name="T14" fmla="*/ 0 60000 65536"/>
                  <a:gd name="T15" fmla="*/ 0 60000 65536"/>
                  <a:gd name="T16" fmla="*/ 0 60000 65536"/>
                  <a:gd name="T17" fmla="*/ 0 60000 65536"/>
                  <a:gd name="T18" fmla="*/ 0 w 21"/>
                  <a:gd name="T19" fmla="*/ 0 h 26"/>
                  <a:gd name="T20" fmla="*/ 21 w 21"/>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21" h="26">
                    <a:moveTo>
                      <a:pt x="20" y="0"/>
                    </a:moveTo>
                    <a:lnTo>
                      <a:pt x="10" y="1"/>
                    </a:lnTo>
                    <a:lnTo>
                      <a:pt x="0" y="5"/>
                    </a:lnTo>
                    <a:lnTo>
                      <a:pt x="10" y="8"/>
                    </a:lnTo>
                    <a:lnTo>
                      <a:pt x="20" y="12"/>
                    </a:lnTo>
                    <a:lnTo>
                      <a:pt x="10" y="25"/>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51" name="Line 2356"/>
              <p:cNvSpPr>
                <a:spLocks noChangeShapeType="1"/>
              </p:cNvSpPr>
              <p:nvPr/>
            </p:nvSpPr>
            <p:spPr bwMode="auto">
              <a:xfrm flipV="1">
                <a:off x="439" y="3092"/>
                <a:ext cx="2"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52" name="Freeform 2357"/>
              <p:cNvSpPr>
                <a:spLocks/>
              </p:cNvSpPr>
              <p:nvPr/>
            </p:nvSpPr>
            <p:spPr bwMode="auto">
              <a:xfrm>
                <a:off x="440" y="3057"/>
                <a:ext cx="21" cy="33"/>
              </a:xfrm>
              <a:custGeom>
                <a:avLst/>
                <a:gdLst>
                  <a:gd name="T0" fmla="*/ 0 w 21"/>
                  <a:gd name="T1" fmla="*/ 32 h 33"/>
                  <a:gd name="T2" fmla="*/ 11 w 21"/>
                  <a:gd name="T3" fmla="*/ 20 h 33"/>
                  <a:gd name="T4" fmla="*/ 7 w 21"/>
                  <a:gd name="T5" fmla="*/ 18 h 33"/>
                  <a:gd name="T6" fmla="*/ 3 w 21"/>
                  <a:gd name="T7" fmla="*/ 14 h 33"/>
                  <a:gd name="T8" fmla="*/ 7 w 21"/>
                  <a:gd name="T9" fmla="*/ 8 h 33"/>
                  <a:gd name="T10" fmla="*/ 11 w 21"/>
                  <a:gd name="T11" fmla="*/ 3 h 33"/>
                  <a:gd name="T12" fmla="*/ 20 w 21"/>
                  <a:gd name="T13" fmla="*/ 0 h 33"/>
                  <a:gd name="T14" fmla="*/ 0 60000 65536"/>
                  <a:gd name="T15" fmla="*/ 0 60000 65536"/>
                  <a:gd name="T16" fmla="*/ 0 60000 65536"/>
                  <a:gd name="T17" fmla="*/ 0 60000 65536"/>
                  <a:gd name="T18" fmla="*/ 0 60000 65536"/>
                  <a:gd name="T19" fmla="*/ 0 60000 65536"/>
                  <a:gd name="T20" fmla="*/ 0 60000 65536"/>
                  <a:gd name="T21" fmla="*/ 0 w 21"/>
                  <a:gd name="T22" fmla="*/ 0 h 33"/>
                  <a:gd name="T23" fmla="*/ 21 w 21"/>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33">
                    <a:moveTo>
                      <a:pt x="0" y="32"/>
                    </a:moveTo>
                    <a:lnTo>
                      <a:pt x="11" y="20"/>
                    </a:lnTo>
                    <a:lnTo>
                      <a:pt x="7" y="18"/>
                    </a:lnTo>
                    <a:lnTo>
                      <a:pt x="3" y="14"/>
                    </a:lnTo>
                    <a:lnTo>
                      <a:pt x="7" y="8"/>
                    </a:lnTo>
                    <a:lnTo>
                      <a:pt x="11" y="3"/>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53" name="Freeform 2358"/>
              <p:cNvSpPr>
                <a:spLocks/>
              </p:cNvSpPr>
              <p:nvPr/>
            </p:nvSpPr>
            <p:spPr bwMode="auto">
              <a:xfrm>
                <a:off x="446" y="3033"/>
                <a:ext cx="21" cy="23"/>
              </a:xfrm>
              <a:custGeom>
                <a:avLst/>
                <a:gdLst>
                  <a:gd name="T0" fmla="*/ 6 w 21"/>
                  <a:gd name="T1" fmla="*/ 22 h 23"/>
                  <a:gd name="T2" fmla="*/ 12 w 21"/>
                  <a:gd name="T3" fmla="*/ 19 h 23"/>
                  <a:gd name="T4" fmla="*/ 6 w 21"/>
                  <a:gd name="T5" fmla="*/ 14 h 23"/>
                  <a:gd name="T6" fmla="*/ 0 w 21"/>
                  <a:gd name="T7" fmla="*/ 9 h 23"/>
                  <a:gd name="T8" fmla="*/ 6 w 21"/>
                  <a:gd name="T9" fmla="*/ 4 h 23"/>
                  <a:gd name="T10" fmla="*/ 20 w 21"/>
                  <a:gd name="T11" fmla="*/ 0 h 23"/>
                  <a:gd name="T12" fmla="*/ 0 60000 65536"/>
                  <a:gd name="T13" fmla="*/ 0 60000 65536"/>
                  <a:gd name="T14" fmla="*/ 0 60000 65536"/>
                  <a:gd name="T15" fmla="*/ 0 60000 65536"/>
                  <a:gd name="T16" fmla="*/ 0 60000 65536"/>
                  <a:gd name="T17" fmla="*/ 0 60000 65536"/>
                  <a:gd name="T18" fmla="*/ 0 w 21"/>
                  <a:gd name="T19" fmla="*/ 0 h 23"/>
                  <a:gd name="T20" fmla="*/ 21 w 21"/>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21" h="23">
                    <a:moveTo>
                      <a:pt x="6" y="22"/>
                    </a:moveTo>
                    <a:lnTo>
                      <a:pt x="12" y="19"/>
                    </a:lnTo>
                    <a:lnTo>
                      <a:pt x="6" y="14"/>
                    </a:lnTo>
                    <a:lnTo>
                      <a:pt x="0" y="9"/>
                    </a:lnTo>
                    <a:lnTo>
                      <a:pt x="6" y="4"/>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54" name="Line 2359"/>
              <p:cNvSpPr>
                <a:spLocks noChangeShapeType="1"/>
              </p:cNvSpPr>
              <p:nvPr/>
            </p:nvSpPr>
            <p:spPr bwMode="auto">
              <a:xfrm flipV="1">
                <a:off x="455" y="3028"/>
                <a:ext cx="1"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55" name="Freeform 2360"/>
              <p:cNvSpPr>
                <a:spLocks/>
              </p:cNvSpPr>
              <p:nvPr/>
            </p:nvSpPr>
            <p:spPr bwMode="auto">
              <a:xfrm>
                <a:off x="369" y="3022"/>
                <a:ext cx="88" cy="26"/>
              </a:xfrm>
              <a:custGeom>
                <a:avLst/>
                <a:gdLst>
                  <a:gd name="T0" fmla="*/ 78 w 88"/>
                  <a:gd name="T1" fmla="*/ 0 h 26"/>
                  <a:gd name="T2" fmla="*/ 87 w 88"/>
                  <a:gd name="T3" fmla="*/ 3 h 26"/>
                  <a:gd name="T4" fmla="*/ 72 w 88"/>
                  <a:gd name="T5" fmla="*/ 7 h 26"/>
                  <a:gd name="T6" fmla="*/ 55 w 88"/>
                  <a:gd name="T7" fmla="*/ 10 h 26"/>
                  <a:gd name="T8" fmla="*/ 22 w 88"/>
                  <a:gd name="T9" fmla="*/ 13 h 26"/>
                  <a:gd name="T10" fmla="*/ 0 w 88"/>
                  <a:gd name="T11" fmla="*/ 25 h 26"/>
                  <a:gd name="T12" fmla="*/ 39 w 88"/>
                  <a:gd name="T13" fmla="*/ 20 h 26"/>
                  <a:gd name="T14" fmla="*/ 0 60000 65536"/>
                  <a:gd name="T15" fmla="*/ 0 60000 65536"/>
                  <a:gd name="T16" fmla="*/ 0 60000 65536"/>
                  <a:gd name="T17" fmla="*/ 0 60000 65536"/>
                  <a:gd name="T18" fmla="*/ 0 60000 65536"/>
                  <a:gd name="T19" fmla="*/ 0 60000 65536"/>
                  <a:gd name="T20" fmla="*/ 0 60000 65536"/>
                  <a:gd name="T21" fmla="*/ 0 w 88"/>
                  <a:gd name="T22" fmla="*/ 0 h 26"/>
                  <a:gd name="T23" fmla="*/ 88 w 88"/>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26">
                    <a:moveTo>
                      <a:pt x="78" y="0"/>
                    </a:moveTo>
                    <a:lnTo>
                      <a:pt x="87" y="3"/>
                    </a:lnTo>
                    <a:lnTo>
                      <a:pt x="72" y="7"/>
                    </a:lnTo>
                    <a:lnTo>
                      <a:pt x="55" y="10"/>
                    </a:lnTo>
                    <a:lnTo>
                      <a:pt x="22" y="13"/>
                    </a:lnTo>
                    <a:lnTo>
                      <a:pt x="0" y="25"/>
                    </a:lnTo>
                    <a:lnTo>
                      <a:pt x="39"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56" name="Line 2361"/>
              <p:cNvSpPr>
                <a:spLocks noChangeShapeType="1"/>
              </p:cNvSpPr>
              <p:nvPr/>
            </p:nvSpPr>
            <p:spPr bwMode="auto">
              <a:xfrm flipH="1" flipV="1">
                <a:off x="368" y="3013"/>
                <a:ext cx="20" cy="2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57" name="Freeform 2362"/>
              <p:cNvSpPr>
                <a:spLocks/>
              </p:cNvSpPr>
              <p:nvPr/>
            </p:nvSpPr>
            <p:spPr bwMode="auto">
              <a:xfrm>
                <a:off x="361" y="2997"/>
                <a:ext cx="37" cy="21"/>
              </a:xfrm>
              <a:custGeom>
                <a:avLst/>
                <a:gdLst>
                  <a:gd name="T0" fmla="*/ 0 w 37"/>
                  <a:gd name="T1" fmla="*/ 20 h 21"/>
                  <a:gd name="T2" fmla="*/ 19 w 37"/>
                  <a:gd name="T3" fmla="*/ 10 h 21"/>
                  <a:gd name="T4" fmla="*/ 36 w 37"/>
                  <a:gd name="T5" fmla="*/ 0 h 21"/>
                  <a:gd name="T6" fmla="*/ 0 60000 65536"/>
                  <a:gd name="T7" fmla="*/ 0 60000 65536"/>
                  <a:gd name="T8" fmla="*/ 0 60000 65536"/>
                  <a:gd name="T9" fmla="*/ 0 w 37"/>
                  <a:gd name="T10" fmla="*/ 0 h 21"/>
                  <a:gd name="T11" fmla="*/ 37 w 37"/>
                  <a:gd name="T12" fmla="*/ 21 h 21"/>
                </a:gdLst>
                <a:ahLst/>
                <a:cxnLst>
                  <a:cxn ang="T6">
                    <a:pos x="T0" y="T1"/>
                  </a:cxn>
                  <a:cxn ang="T7">
                    <a:pos x="T2" y="T3"/>
                  </a:cxn>
                  <a:cxn ang="T8">
                    <a:pos x="T4" y="T5"/>
                  </a:cxn>
                </a:cxnLst>
                <a:rect l="T9" t="T10" r="T11" b="T12"/>
                <a:pathLst>
                  <a:path w="37" h="21">
                    <a:moveTo>
                      <a:pt x="0" y="20"/>
                    </a:moveTo>
                    <a:lnTo>
                      <a:pt x="19" y="10"/>
                    </a:lnTo>
                    <a:lnTo>
                      <a:pt x="36"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58" name="Line 2363"/>
              <p:cNvSpPr>
                <a:spLocks noChangeShapeType="1"/>
              </p:cNvSpPr>
              <p:nvPr/>
            </p:nvSpPr>
            <p:spPr bwMode="auto">
              <a:xfrm flipH="1">
                <a:off x="352" y="2989"/>
                <a:ext cx="25"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59" name="Freeform 2364"/>
              <p:cNvSpPr>
                <a:spLocks/>
              </p:cNvSpPr>
              <p:nvPr/>
            </p:nvSpPr>
            <p:spPr bwMode="auto">
              <a:xfrm>
                <a:off x="352" y="2992"/>
                <a:ext cx="21" cy="21"/>
              </a:xfrm>
              <a:custGeom>
                <a:avLst/>
                <a:gdLst>
                  <a:gd name="T0" fmla="*/ 0 w 21"/>
                  <a:gd name="T1" fmla="*/ 20 h 21"/>
                  <a:gd name="T2" fmla="*/ 10 w 21"/>
                  <a:gd name="T3" fmla="*/ 0 h 21"/>
                  <a:gd name="T4" fmla="*/ 20 w 21"/>
                  <a:gd name="T5" fmla="*/ 20 h 21"/>
                  <a:gd name="T6" fmla="*/ 5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20"/>
                    </a:moveTo>
                    <a:lnTo>
                      <a:pt x="10" y="0"/>
                    </a:lnTo>
                    <a:lnTo>
                      <a:pt x="20" y="20"/>
                    </a:lnTo>
                    <a:lnTo>
                      <a:pt x="5"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60" name="Freeform 2365"/>
              <p:cNvSpPr>
                <a:spLocks/>
              </p:cNvSpPr>
              <p:nvPr/>
            </p:nvSpPr>
            <p:spPr bwMode="auto">
              <a:xfrm>
                <a:off x="355" y="2994"/>
                <a:ext cx="21" cy="21"/>
              </a:xfrm>
              <a:custGeom>
                <a:avLst/>
                <a:gdLst>
                  <a:gd name="T0" fmla="*/ 0 w 21"/>
                  <a:gd name="T1" fmla="*/ 0 h 21"/>
                  <a:gd name="T2" fmla="*/ 20 w 21"/>
                  <a:gd name="T3" fmla="*/ 0 h 21"/>
                  <a:gd name="T4" fmla="*/ 3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0"/>
                    </a:moveTo>
                    <a:lnTo>
                      <a:pt x="20" y="0"/>
                    </a:lnTo>
                    <a:lnTo>
                      <a:pt x="3"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61" name="Freeform 2366"/>
              <p:cNvSpPr>
                <a:spLocks/>
              </p:cNvSpPr>
              <p:nvPr/>
            </p:nvSpPr>
            <p:spPr bwMode="auto">
              <a:xfrm>
                <a:off x="370" y="2989"/>
                <a:ext cx="21" cy="21"/>
              </a:xfrm>
              <a:custGeom>
                <a:avLst/>
                <a:gdLst>
                  <a:gd name="T0" fmla="*/ 10 w 21"/>
                  <a:gd name="T1" fmla="*/ 16 h 21"/>
                  <a:gd name="T2" fmla="*/ 2 w 21"/>
                  <a:gd name="T3" fmla="*/ 13 h 21"/>
                  <a:gd name="T4" fmla="*/ 2 w 21"/>
                  <a:gd name="T5" fmla="*/ 5 h 21"/>
                  <a:gd name="T6" fmla="*/ 2 w 21"/>
                  <a:gd name="T7" fmla="*/ 0 h 21"/>
                  <a:gd name="T8" fmla="*/ 6 w 21"/>
                  <a:gd name="T9" fmla="*/ 5 h 21"/>
                  <a:gd name="T10" fmla="*/ 10 w 21"/>
                  <a:gd name="T11" fmla="*/ 13 h 21"/>
                  <a:gd name="T12" fmla="*/ 16 w 21"/>
                  <a:gd name="T13" fmla="*/ 13 h 21"/>
                  <a:gd name="T14" fmla="*/ 16 w 21"/>
                  <a:gd name="T15" fmla="*/ 16 h 21"/>
                  <a:gd name="T16" fmla="*/ 20 w 21"/>
                  <a:gd name="T17" fmla="*/ 16 h 21"/>
                  <a:gd name="T18" fmla="*/ 16 w 21"/>
                  <a:gd name="T19" fmla="*/ 16 h 21"/>
                  <a:gd name="T20" fmla="*/ 12 w 21"/>
                  <a:gd name="T21" fmla="*/ 16 h 21"/>
                  <a:gd name="T22" fmla="*/ 16 w 21"/>
                  <a:gd name="T23" fmla="*/ 20 h 21"/>
                  <a:gd name="T24" fmla="*/ 12 w 21"/>
                  <a:gd name="T25" fmla="*/ 20 h 21"/>
                  <a:gd name="T26" fmla="*/ 10 w 21"/>
                  <a:gd name="T27" fmla="*/ 20 h 21"/>
                  <a:gd name="T28" fmla="*/ 6 w 21"/>
                  <a:gd name="T29" fmla="*/ 20 h 21"/>
                  <a:gd name="T30" fmla="*/ 2 w 21"/>
                  <a:gd name="T31" fmla="*/ 20 h 21"/>
                  <a:gd name="T32" fmla="*/ 0 w 21"/>
                  <a:gd name="T33" fmla="*/ 16 h 21"/>
                  <a:gd name="T34" fmla="*/ 10 w 21"/>
                  <a:gd name="T35" fmla="*/ 16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21"/>
                  <a:gd name="T56" fmla="*/ 21 w 21"/>
                  <a:gd name="T57" fmla="*/ 21 h 2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21">
                    <a:moveTo>
                      <a:pt x="10" y="16"/>
                    </a:moveTo>
                    <a:lnTo>
                      <a:pt x="2" y="13"/>
                    </a:lnTo>
                    <a:lnTo>
                      <a:pt x="2" y="5"/>
                    </a:lnTo>
                    <a:lnTo>
                      <a:pt x="2" y="0"/>
                    </a:lnTo>
                    <a:lnTo>
                      <a:pt x="6" y="5"/>
                    </a:lnTo>
                    <a:lnTo>
                      <a:pt x="10" y="13"/>
                    </a:lnTo>
                    <a:lnTo>
                      <a:pt x="16" y="13"/>
                    </a:lnTo>
                    <a:lnTo>
                      <a:pt x="16" y="16"/>
                    </a:lnTo>
                    <a:lnTo>
                      <a:pt x="20" y="16"/>
                    </a:lnTo>
                    <a:lnTo>
                      <a:pt x="16" y="16"/>
                    </a:lnTo>
                    <a:lnTo>
                      <a:pt x="12" y="16"/>
                    </a:lnTo>
                    <a:lnTo>
                      <a:pt x="16" y="20"/>
                    </a:lnTo>
                    <a:lnTo>
                      <a:pt x="12" y="20"/>
                    </a:lnTo>
                    <a:lnTo>
                      <a:pt x="10" y="20"/>
                    </a:lnTo>
                    <a:lnTo>
                      <a:pt x="6" y="20"/>
                    </a:lnTo>
                    <a:lnTo>
                      <a:pt x="2" y="20"/>
                    </a:lnTo>
                    <a:lnTo>
                      <a:pt x="0" y="16"/>
                    </a:lnTo>
                    <a:lnTo>
                      <a:pt x="10" y="16"/>
                    </a:lnTo>
                  </a:path>
                </a:pathLst>
              </a:custGeom>
              <a:solidFill>
                <a:schemeClr val="folHlink"/>
              </a:solidFill>
              <a:ln w="12700" cap="rnd">
                <a:solidFill>
                  <a:srgbClr val="000000"/>
                </a:solidFill>
                <a:round/>
                <a:headEnd/>
                <a:tailEnd/>
              </a:ln>
            </p:spPr>
            <p:txBody>
              <a:bodyPr/>
              <a:lstStyle/>
              <a:p>
                <a:endParaRPr lang="zh-CN" altLang="zh-CN"/>
              </a:p>
            </p:txBody>
          </p:sp>
          <p:sp>
            <p:nvSpPr>
              <p:cNvPr id="58862" name="Line 2367"/>
              <p:cNvSpPr>
                <a:spLocks noChangeShapeType="1"/>
              </p:cNvSpPr>
              <p:nvPr/>
            </p:nvSpPr>
            <p:spPr bwMode="auto">
              <a:xfrm flipV="1">
                <a:off x="368" y="3009"/>
                <a:ext cx="14"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63" name="Freeform 2368"/>
              <p:cNvSpPr>
                <a:spLocks/>
              </p:cNvSpPr>
              <p:nvPr/>
            </p:nvSpPr>
            <p:spPr bwMode="auto">
              <a:xfrm>
                <a:off x="371" y="3000"/>
                <a:ext cx="36" cy="34"/>
              </a:xfrm>
              <a:custGeom>
                <a:avLst/>
                <a:gdLst>
                  <a:gd name="T0" fmla="*/ 0 w 36"/>
                  <a:gd name="T1" fmla="*/ 0 h 34"/>
                  <a:gd name="T2" fmla="*/ 35 w 36"/>
                  <a:gd name="T3" fmla="*/ 30 h 34"/>
                  <a:gd name="T4" fmla="*/ 15 w 36"/>
                  <a:gd name="T5" fmla="*/ 33 h 34"/>
                  <a:gd name="T6" fmla="*/ 0 60000 65536"/>
                  <a:gd name="T7" fmla="*/ 0 60000 65536"/>
                  <a:gd name="T8" fmla="*/ 0 60000 65536"/>
                  <a:gd name="T9" fmla="*/ 0 w 36"/>
                  <a:gd name="T10" fmla="*/ 0 h 34"/>
                  <a:gd name="T11" fmla="*/ 36 w 36"/>
                  <a:gd name="T12" fmla="*/ 34 h 34"/>
                </a:gdLst>
                <a:ahLst/>
                <a:cxnLst>
                  <a:cxn ang="T6">
                    <a:pos x="T0" y="T1"/>
                  </a:cxn>
                  <a:cxn ang="T7">
                    <a:pos x="T2" y="T3"/>
                  </a:cxn>
                  <a:cxn ang="T8">
                    <a:pos x="T4" y="T5"/>
                  </a:cxn>
                </a:cxnLst>
                <a:rect l="T9" t="T10" r="T11" b="T12"/>
                <a:pathLst>
                  <a:path w="36" h="34">
                    <a:moveTo>
                      <a:pt x="0" y="0"/>
                    </a:moveTo>
                    <a:lnTo>
                      <a:pt x="35" y="30"/>
                    </a:lnTo>
                    <a:lnTo>
                      <a:pt x="15" y="33"/>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64" name="Freeform 2369"/>
              <p:cNvSpPr>
                <a:spLocks/>
              </p:cNvSpPr>
              <p:nvPr/>
            </p:nvSpPr>
            <p:spPr bwMode="auto">
              <a:xfrm>
                <a:off x="373" y="2988"/>
                <a:ext cx="77" cy="36"/>
              </a:xfrm>
              <a:custGeom>
                <a:avLst/>
                <a:gdLst>
                  <a:gd name="T0" fmla="*/ 76 w 77"/>
                  <a:gd name="T1" fmla="*/ 32 h 36"/>
                  <a:gd name="T2" fmla="*/ 71 w 77"/>
                  <a:gd name="T3" fmla="*/ 35 h 36"/>
                  <a:gd name="T4" fmla="*/ 69 w 77"/>
                  <a:gd name="T5" fmla="*/ 35 h 36"/>
                  <a:gd name="T6" fmla="*/ 67 w 77"/>
                  <a:gd name="T7" fmla="*/ 35 h 36"/>
                  <a:gd name="T8" fmla="*/ 0 w 77"/>
                  <a:gd name="T9" fmla="*/ 0 h 36"/>
                  <a:gd name="T10" fmla="*/ 0 60000 65536"/>
                  <a:gd name="T11" fmla="*/ 0 60000 65536"/>
                  <a:gd name="T12" fmla="*/ 0 60000 65536"/>
                  <a:gd name="T13" fmla="*/ 0 60000 65536"/>
                  <a:gd name="T14" fmla="*/ 0 60000 65536"/>
                  <a:gd name="T15" fmla="*/ 0 w 77"/>
                  <a:gd name="T16" fmla="*/ 0 h 36"/>
                  <a:gd name="T17" fmla="*/ 77 w 77"/>
                  <a:gd name="T18" fmla="*/ 36 h 36"/>
                </a:gdLst>
                <a:ahLst/>
                <a:cxnLst>
                  <a:cxn ang="T10">
                    <a:pos x="T0" y="T1"/>
                  </a:cxn>
                  <a:cxn ang="T11">
                    <a:pos x="T2" y="T3"/>
                  </a:cxn>
                  <a:cxn ang="T12">
                    <a:pos x="T4" y="T5"/>
                  </a:cxn>
                  <a:cxn ang="T13">
                    <a:pos x="T6" y="T7"/>
                  </a:cxn>
                  <a:cxn ang="T14">
                    <a:pos x="T8" y="T9"/>
                  </a:cxn>
                </a:cxnLst>
                <a:rect l="T15" t="T16" r="T17" b="T18"/>
                <a:pathLst>
                  <a:path w="77" h="36">
                    <a:moveTo>
                      <a:pt x="76" y="32"/>
                    </a:moveTo>
                    <a:lnTo>
                      <a:pt x="71" y="35"/>
                    </a:lnTo>
                    <a:lnTo>
                      <a:pt x="69" y="35"/>
                    </a:lnTo>
                    <a:lnTo>
                      <a:pt x="67" y="35"/>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65" name="Freeform 2370"/>
              <p:cNvSpPr>
                <a:spLocks/>
              </p:cNvSpPr>
              <p:nvPr/>
            </p:nvSpPr>
            <p:spPr bwMode="auto">
              <a:xfrm>
                <a:off x="401" y="3043"/>
                <a:ext cx="21" cy="21"/>
              </a:xfrm>
              <a:custGeom>
                <a:avLst/>
                <a:gdLst>
                  <a:gd name="T0" fmla="*/ 12 w 21"/>
                  <a:gd name="T1" fmla="*/ 0 h 21"/>
                  <a:gd name="T2" fmla="*/ 6 w 21"/>
                  <a:gd name="T3" fmla="*/ 5 h 21"/>
                  <a:gd name="T4" fmla="*/ 0 w 21"/>
                  <a:gd name="T5" fmla="*/ 10 h 21"/>
                  <a:gd name="T6" fmla="*/ 6 w 21"/>
                  <a:gd name="T7" fmla="*/ 16 h 21"/>
                  <a:gd name="T8" fmla="*/ 12 w 21"/>
                  <a:gd name="T9" fmla="*/ 18 h 21"/>
                  <a:gd name="T10" fmla="*/ 20 w 21"/>
                  <a:gd name="T11" fmla="*/ 20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12" y="0"/>
                    </a:moveTo>
                    <a:lnTo>
                      <a:pt x="6" y="5"/>
                    </a:lnTo>
                    <a:lnTo>
                      <a:pt x="0" y="10"/>
                    </a:lnTo>
                    <a:lnTo>
                      <a:pt x="6" y="16"/>
                    </a:lnTo>
                    <a:lnTo>
                      <a:pt x="12" y="18"/>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66" name="Freeform 2371"/>
              <p:cNvSpPr>
                <a:spLocks/>
              </p:cNvSpPr>
              <p:nvPr/>
            </p:nvSpPr>
            <p:spPr bwMode="auto">
              <a:xfrm>
                <a:off x="400" y="3064"/>
                <a:ext cx="21" cy="21"/>
              </a:xfrm>
              <a:custGeom>
                <a:avLst/>
                <a:gdLst>
                  <a:gd name="T0" fmla="*/ 20 w 21"/>
                  <a:gd name="T1" fmla="*/ 0 h 21"/>
                  <a:gd name="T2" fmla="*/ 0 w 21"/>
                  <a:gd name="T3" fmla="*/ 10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0"/>
                    </a:moveTo>
                    <a:lnTo>
                      <a:pt x="0" y="1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67" name="Freeform 2372"/>
              <p:cNvSpPr>
                <a:spLocks/>
              </p:cNvSpPr>
              <p:nvPr/>
            </p:nvSpPr>
            <p:spPr bwMode="auto">
              <a:xfrm>
                <a:off x="403" y="3063"/>
                <a:ext cx="21" cy="21"/>
              </a:xfrm>
              <a:custGeom>
                <a:avLst/>
                <a:gdLst>
                  <a:gd name="T0" fmla="*/ 20 w 21"/>
                  <a:gd name="T1" fmla="*/ 0 h 21"/>
                  <a:gd name="T2" fmla="*/ 0 w 21"/>
                  <a:gd name="T3" fmla="*/ 5 h 21"/>
                  <a:gd name="T4" fmla="*/ 0 w 21"/>
                  <a:gd name="T5" fmla="*/ 7 h 21"/>
                  <a:gd name="T6" fmla="*/ 0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0" y="0"/>
                    </a:moveTo>
                    <a:lnTo>
                      <a:pt x="0" y="5"/>
                    </a:lnTo>
                    <a:lnTo>
                      <a:pt x="0" y="7"/>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68" name="Freeform 2373"/>
              <p:cNvSpPr>
                <a:spLocks/>
              </p:cNvSpPr>
              <p:nvPr/>
            </p:nvSpPr>
            <p:spPr bwMode="auto">
              <a:xfrm>
                <a:off x="407" y="3062"/>
                <a:ext cx="21" cy="21"/>
              </a:xfrm>
              <a:custGeom>
                <a:avLst/>
                <a:gdLst>
                  <a:gd name="T0" fmla="*/ 0 w 21"/>
                  <a:gd name="T1" fmla="*/ 20 h 21"/>
                  <a:gd name="T2" fmla="*/ 0 w 21"/>
                  <a:gd name="T3" fmla="*/ 15 h 21"/>
                  <a:gd name="T4" fmla="*/ 0 w 21"/>
                  <a:gd name="T5" fmla="*/ 10 h 21"/>
                  <a:gd name="T6" fmla="*/ 10 w 21"/>
                  <a:gd name="T7" fmla="*/ 3 h 21"/>
                  <a:gd name="T8" fmla="*/ 20 w 21"/>
                  <a:gd name="T9" fmla="*/ 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0" y="20"/>
                    </a:moveTo>
                    <a:lnTo>
                      <a:pt x="0" y="15"/>
                    </a:lnTo>
                    <a:lnTo>
                      <a:pt x="0" y="10"/>
                    </a:lnTo>
                    <a:lnTo>
                      <a:pt x="10" y="3"/>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69" name="Freeform 2374"/>
              <p:cNvSpPr>
                <a:spLocks/>
              </p:cNvSpPr>
              <p:nvPr/>
            </p:nvSpPr>
            <p:spPr bwMode="auto">
              <a:xfrm>
                <a:off x="405" y="3042"/>
                <a:ext cx="21" cy="22"/>
              </a:xfrm>
              <a:custGeom>
                <a:avLst/>
                <a:gdLst>
                  <a:gd name="T0" fmla="*/ 20 w 21"/>
                  <a:gd name="T1" fmla="*/ 21 h 22"/>
                  <a:gd name="T2" fmla="*/ 6 w 21"/>
                  <a:gd name="T3" fmla="*/ 16 h 22"/>
                  <a:gd name="T4" fmla="*/ 0 w 21"/>
                  <a:gd name="T5" fmla="*/ 11 h 22"/>
                  <a:gd name="T6" fmla="*/ 6 w 21"/>
                  <a:gd name="T7" fmla="*/ 7 h 22"/>
                  <a:gd name="T8" fmla="*/ 6 w 21"/>
                  <a:gd name="T9" fmla="*/ 4 h 22"/>
                  <a:gd name="T10" fmla="*/ 12 w 21"/>
                  <a:gd name="T11" fmla="*/ 0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20" y="21"/>
                    </a:moveTo>
                    <a:lnTo>
                      <a:pt x="6" y="16"/>
                    </a:lnTo>
                    <a:lnTo>
                      <a:pt x="0" y="11"/>
                    </a:lnTo>
                    <a:lnTo>
                      <a:pt x="6" y="7"/>
                    </a:lnTo>
                    <a:lnTo>
                      <a:pt x="6" y="4"/>
                    </a:lnTo>
                    <a:lnTo>
                      <a:pt x="12"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70" name="Line 2375"/>
              <p:cNvSpPr>
                <a:spLocks noChangeShapeType="1"/>
              </p:cNvSpPr>
              <p:nvPr/>
            </p:nvSpPr>
            <p:spPr bwMode="auto">
              <a:xfrm flipH="1">
                <a:off x="391" y="3044"/>
                <a:ext cx="11"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71" name="Line 2376"/>
              <p:cNvSpPr>
                <a:spLocks noChangeShapeType="1"/>
              </p:cNvSpPr>
              <p:nvPr/>
            </p:nvSpPr>
            <p:spPr bwMode="auto">
              <a:xfrm flipV="1">
                <a:off x="388" y="3048"/>
                <a:ext cx="13"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72" name="Line 2377"/>
              <p:cNvSpPr>
                <a:spLocks noChangeShapeType="1"/>
              </p:cNvSpPr>
              <p:nvPr/>
            </p:nvSpPr>
            <p:spPr bwMode="auto">
              <a:xfrm flipH="1">
                <a:off x="388" y="3052"/>
                <a:ext cx="14"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73" name="Line 2378"/>
              <p:cNvSpPr>
                <a:spLocks noChangeShapeType="1"/>
              </p:cNvSpPr>
              <p:nvPr/>
            </p:nvSpPr>
            <p:spPr bwMode="auto">
              <a:xfrm flipV="1">
                <a:off x="388" y="3057"/>
                <a:ext cx="14"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74" name="Line 2379"/>
              <p:cNvSpPr>
                <a:spLocks noChangeShapeType="1"/>
              </p:cNvSpPr>
              <p:nvPr/>
            </p:nvSpPr>
            <p:spPr bwMode="auto">
              <a:xfrm flipH="1">
                <a:off x="387" y="3060"/>
                <a:ext cx="15"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75" name="Line 2380"/>
              <p:cNvSpPr>
                <a:spLocks noChangeShapeType="1"/>
              </p:cNvSpPr>
              <p:nvPr/>
            </p:nvSpPr>
            <p:spPr bwMode="auto">
              <a:xfrm>
                <a:off x="388" y="3063"/>
                <a:ext cx="15"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76" name="Line 2381"/>
              <p:cNvSpPr>
                <a:spLocks noChangeShapeType="1"/>
              </p:cNvSpPr>
              <p:nvPr/>
            </p:nvSpPr>
            <p:spPr bwMode="auto">
              <a:xfrm>
                <a:off x="392" y="3065"/>
                <a:ext cx="6"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77" name="Line 2382"/>
              <p:cNvSpPr>
                <a:spLocks noChangeShapeType="1"/>
              </p:cNvSpPr>
              <p:nvPr/>
            </p:nvSpPr>
            <p:spPr bwMode="auto">
              <a:xfrm flipV="1">
                <a:off x="395" y="3067"/>
                <a:ext cx="5"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78" name="Freeform 2383"/>
              <p:cNvSpPr>
                <a:spLocks/>
              </p:cNvSpPr>
              <p:nvPr/>
            </p:nvSpPr>
            <p:spPr bwMode="auto">
              <a:xfrm>
                <a:off x="425" y="3037"/>
                <a:ext cx="21" cy="23"/>
              </a:xfrm>
              <a:custGeom>
                <a:avLst/>
                <a:gdLst>
                  <a:gd name="T0" fmla="*/ 20 w 21"/>
                  <a:gd name="T1" fmla="*/ 0 h 23"/>
                  <a:gd name="T2" fmla="*/ 10 w 21"/>
                  <a:gd name="T3" fmla="*/ 3 h 23"/>
                  <a:gd name="T4" fmla="*/ 0 w 21"/>
                  <a:gd name="T5" fmla="*/ 8 h 23"/>
                  <a:gd name="T6" fmla="*/ 0 w 21"/>
                  <a:gd name="T7" fmla="*/ 13 h 23"/>
                  <a:gd name="T8" fmla="*/ 10 w 21"/>
                  <a:gd name="T9" fmla="*/ 22 h 23"/>
                  <a:gd name="T10" fmla="*/ 0 60000 65536"/>
                  <a:gd name="T11" fmla="*/ 0 60000 65536"/>
                  <a:gd name="T12" fmla="*/ 0 60000 65536"/>
                  <a:gd name="T13" fmla="*/ 0 60000 65536"/>
                  <a:gd name="T14" fmla="*/ 0 60000 65536"/>
                  <a:gd name="T15" fmla="*/ 0 w 21"/>
                  <a:gd name="T16" fmla="*/ 0 h 23"/>
                  <a:gd name="T17" fmla="*/ 21 w 21"/>
                  <a:gd name="T18" fmla="*/ 23 h 23"/>
                </a:gdLst>
                <a:ahLst/>
                <a:cxnLst>
                  <a:cxn ang="T10">
                    <a:pos x="T0" y="T1"/>
                  </a:cxn>
                  <a:cxn ang="T11">
                    <a:pos x="T2" y="T3"/>
                  </a:cxn>
                  <a:cxn ang="T12">
                    <a:pos x="T4" y="T5"/>
                  </a:cxn>
                  <a:cxn ang="T13">
                    <a:pos x="T6" y="T7"/>
                  </a:cxn>
                  <a:cxn ang="T14">
                    <a:pos x="T8" y="T9"/>
                  </a:cxn>
                </a:cxnLst>
                <a:rect l="T15" t="T16" r="T17" b="T18"/>
                <a:pathLst>
                  <a:path w="21" h="23">
                    <a:moveTo>
                      <a:pt x="20" y="0"/>
                    </a:moveTo>
                    <a:lnTo>
                      <a:pt x="10" y="3"/>
                    </a:lnTo>
                    <a:lnTo>
                      <a:pt x="0" y="8"/>
                    </a:lnTo>
                    <a:lnTo>
                      <a:pt x="0" y="13"/>
                    </a:lnTo>
                    <a:lnTo>
                      <a:pt x="10" y="22"/>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79" name="Freeform 2384"/>
              <p:cNvSpPr>
                <a:spLocks/>
              </p:cNvSpPr>
              <p:nvPr/>
            </p:nvSpPr>
            <p:spPr bwMode="auto">
              <a:xfrm>
                <a:off x="420" y="3059"/>
                <a:ext cx="21" cy="22"/>
              </a:xfrm>
              <a:custGeom>
                <a:avLst/>
                <a:gdLst>
                  <a:gd name="T0" fmla="*/ 20 w 21"/>
                  <a:gd name="T1" fmla="*/ 0 h 22"/>
                  <a:gd name="T2" fmla="*/ 10 w 21"/>
                  <a:gd name="T3" fmla="*/ 3 h 22"/>
                  <a:gd name="T4" fmla="*/ 5 w 21"/>
                  <a:gd name="T5" fmla="*/ 8 h 22"/>
                  <a:gd name="T6" fmla="*/ 0 w 21"/>
                  <a:gd name="T7" fmla="*/ 13 h 22"/>
                  <a:gd name="T8" fmla="*/ 5 w 21"/>
                  <a:gd name="T9" fmla="*/ 21 h 22"/>
                  <a:gd name="T10" fmla="*/ 0 60000 65536"/>
                  <a:gd name="T11" fmla="*/ 0 60000 65536"/>
                  <a:gd name="T12" fmla="*/ 0 60000 65536"/>
                  <a:gd name="T13" fmla="*/ 0 60000 65536"/>
                  <a:gd name="T14" fmla="*/ 0 60000 65536"/>
                  <a:gd name="T15" fmla="*/ 0 w 21"/>
                  <a:gd name="T16" fmla="*/ 0 h 22"/>
                  <a:gd name="T17" fmla="*/ 21 w 21"/>
                  <a:gd name="T18" fmla="*/ 22 h 22"/>
                </a:gdLst>
                <a:ahLst/>
                <a:cxnLst>
                  <a:cxn ang="T10">
                    <a:pos x="T0" y="T1"/>
                  </a:cxn>
                  <a:cxn ang="T11">
                    <a:pos x="T2" y="T3"/>
                  </a:cxn>
                  <a:cxn ang="T12">
                    <a:pos x="T4" y="T5"/>
                  </a:cxn>
                  <a:cxn ang="T13">
                    <a:pos x="T6" y="T7"/>
                  </a:cxn>
                  <a:cxn ang="T14">
                    <a:pos x="T8" y="T9"/>
                  </a:cxn>
                </a:cxnLst>
                <a:rect l="T15" t="T16" r="T17" b="T18"/>
                <a:pathLst>
                  <a:path w="21" h="22">
                    <a:moveTo>
                      <a:pt x="20" y="0"/>
                    </a:moveTo>
                    <a:lnTo>
                      <a:pt x="10" y="3"/>
                    </a:lnTo>
                    <a:lnTo>
                      <a:pt x="5" y="8"/>
                    </a:lnTo>
                    <a:lnTo>
                      <a:pt x="0" y="13"/>
                    </a:lnTo>
                    <a:lnTo>
                      <a:pt x="5" y="21"/>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80" name="Freeform 2385"/>
              <p:cNvSpPr>
                <a:spLocks/>
              </p:cNvSpPr>
              <p:nvPr/>
            </p:nvSpPr>
            <p:spPr bwMode="auto">
              <a:xfrm>
                <a:off x="372" y="3065"/>
                <a:ext cx="72" cy="37"/>
              </a:xfrm>
              <a:custGeom>
                <a:avLst/>
                <a:gdLst>
                  <a:gd name="T0" fmla="*/ 16 w 72"/>
                  <a:gd name="T1" fmla="*/ 0 h 37"/>
                  <a:gd name="T2" fmla="*/ 71 w 72"/>
                  <a:gd name="T3" fmla="*/ 27 h 37"/>
                  <a:gd name="T4" fmla="*/ 53 w 72"/>
                  <a:gd name="T5" fmla="*/ 29 h 37"/>
                  <a:gd name="T6" fmla="*/ 36 w 72"/>
                  <a:gd name="T7" fmla="*/ 32 h 37"/>
                  <a:gd name="T8" fmla="*/ 18 w 72"/>
                  <a:gd name="T9" fmla="*/ 34 h 37"/>
                  <a:gd name="T10" fmla="*/ 0 w 72"/>
                  <a:gd name="T11" fmla="*/ 36 h 37"/>
                  <a:gd name="T12" fmla="*/ 0 60000 65536"/>
                  <a:gd name="T13" fmla="*/ 0 60000 65536"/>
                  <a:gd name="T14" fmla="*/ 0 60000 65536"/>
                  <a:gd name="T15" fmla="*/ 0 60000 65536"/>
                  <a:gd name="T16" fmla="*/ 0 60000 65536"/>
                  <a:gd name="T17" fmla="*/ 0 60000 65536"/>
                  <a:gd name="T18" fmla="*/ 0 w 72"/>
                  <a:gd name="T19" fmla="*/ 0 h 37"/>
                  <a:gd name="T20" fmla="*/ 72 w 72"/>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72" h="37">
                    <a:moveTo>
                      <a:pt x="16" y="0"/>
                    </a:moveTo>
                    <a:lnTo>
                      <a:pt x="71" y="27"/>
                    </a:lnTo>
                    <a:lnTo>
                      <a:pt x="53" y="29"/>
                    </a:lnTo>
                    <a:lnTo>
                      <a:pt x="36" y="32"/>
                    </a:lnTo>
                    <a:lnTo>
                      <a:pt x="18" y="34"/>
                    </a:lnTo>
                    <a:lnTo>
                      <a:pt x="0" y="36"/>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81" name="Freeform 2386"/>
              <p:cNvSpPr>
                <a:spLocks/>
              </p:cNvSpPr>
              <p:nvPr/>
            </p:nvSpPr>
            <p:spPr bwMode="auto">
              <a:xfrm>
                <a:off x="347" y="3054"/>
                <a:ext cx="41" cy="42"/>
              </a:xfrm>
              <a:custGeom>
                <a:avLst/>
                <a:gdLst>
                  <a:gd name="T0" fmla="*/ 22 w 41"/>
                  <a:gd name="T1" fmla="*/ 41 h 42"/>
                  <a:gd name="T2" fmla="*/ 40 w 41"/>
                  <a:gd name="T3" fmla="*/ 39 h 42"/>
                  <a:gd name="T4" fmla="*/ 0 w 41"/>
                  <a:gd name="T5" fmla="*/ 0 h 42"/>
                  <a:gd name="T6" fmla="*/ 0 60000 65536"/>
                  <a:gd name="T7" fmla="*/ 0 60000 65536"/>
                  <a:gd name="T8" fmla="*/ 0 60000 65536"/>
                  <a:gd name="T9" fmla="*/ 0 w 41"/>
                  <a:gd name="T10" fmla="*/ 0 h 42"/>
                  <a:gd name="T11" fmla="*/ 41 w 41"/>
                  <a:gd name="T12" fmla="*/ 42 h 42"/>
                </a:gdLst>
                <a:ahLst/>
                <a:cxnLst>
                  <a:cxn ang="T6">
                    <a:pos x="T0" y="T1"/>
                  </a:cxn>
                  <a:cxn ang="T7">
                    <a:pos x="T2" y="T3"/>
                  </a:cxn>
                  <a:cxn ang="T8">
                    <a:pos x="T4" y="T5"/>
                  </a:cxn>
                </a:cxnLst>
                <a:rect l="T9" t="T10" r="T11" b="T12"/>
                <a:pathLst>
                  <a:path w="41" h="42">
                    <a:moveTo>
                      <a:pt x="22" y="41"/>
                    </a:moveTo>
                    <a:lnTo>
                      <a:pt x="40" y="39"/>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82" name="Freeform 2387"/>
              <p:cNvSpPr>
                <a:spLocks/>
              </p:cNvSpPr>
              <p:nvPr/>
            </p:nvSpPr>
            <p:spPr bwMode="auto">
              <a:xfrm>
                <a:off x="336" y="3055"/>
                <a:ext cx="21" cy="21"/>
              </a:xfrm>
              <a:custGeom>
                <a:avLst/>
                <a:gdLst>
                  <a:gd name="T0" fmla="*/ 0 w 21"/>
                  <a:gd name="T1" fmla="*/ 0 h 21"/>
                  <a:gd name="T2" fmla="*/ 10 w 21"/>
                  <a:gd name="T3" fmla="*/ 0 h 21"/>
                  <a:gd name="T4" fmla="*/ 20 w 21"/>
                  <a:gd name="T5" fmla="*/ 0 h 21"/>
                  <a:gd name="T6" fmla="*/ 2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0"/>
                    </a:moveTo>
                    <a:lnTo>
                      <a:pt x="10" y="0"/>
                    </a:lnTo>
                    <a:lnTo>
                      <a:pt x="20" y="0"/>
                    </a:lnTo>
                    <a:lnTo>
                      <a:pt x="2"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83" name="Line 2388"/>
              <p:cNvSpPr>
                <a:spLocks noChangeShapeType="1"/>
              </p:cNvSpPr>
              <p:nvPr/>
            </p:nvSpPr>
            <p:spPr bwMode="auto">
              <a:xfrm flipV="1">
                <a:off x="350" y="3072"/>
                <a:ext cx="15"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84" name="Freeform 2389"/>
              <p:cNvSpPr>
                <a:spLocks/>
              </p:cNvSpPr>
              <p:nvPr/>
            </p:nvSpPr>
            <p:spPr bwMode="auto">
              <a:xfrm>
                <a:off x="336" y="3052"/>
                <a:ext cx="30" cy="21"/>
              </a:xfrm>
              <a:custGeom>
                <a:avLst/>
                <a:gdLst>
                  <a:gd name="T0" fmla="*/ 0 w 30"/>
                  <a:gd name="T1" fmla="*/ 20 h 21"/>
                  <a:gd name="T2" fmla="*/ 21 w 30"/>
                  <a:gd name="T3" fmla="*/ 12 h 21"/>
                  <a:gd name="T4" fmla="*/ 29 w 30"/>
                  <a:gd name="T5" fmla="*/ 0 h 21"/>
                  <a:gd name="T6" fmla="*/ 0 60000 65536"/>
                  <a:gd name="T7" fmla="*/ 0 60000 65536"/>
                  <a:gd name="T8" fmla="*/ 0 60000 65536"/>
                  <a:gd name="T9" fmla="*/ 0 w 30"/>
                  <a:gd name="T10" fmla="*/ 0 h 21"/>
                  <a:gd name="T11" fmla="*/ 30 w 30"/>
                  <a:gd name="T12" fmla="*/ 21 h 21"/>
                </a:gdLst>
                <a:ahLst/>
                <a:cxnLst>
                  <a:cxn ang="T6">
                    <a:pos x="T0" y="T1"/>
                  </a:cxn>
                  <a:cxn ang="T7">
                    <a:pos x="T2" y="T3"/>
                  </a:cxn>
                  <a:cxn ang="T8">
                    <a:pos x="T4" y="T5"/>
                  </a:cxn>
                </a:cxnLst>
                <a:rect l="T9" t="T10" r="T11" b="T12"/>
                <a:pathLst>
                  <a:path w="30" h="21">
                    <a:moveTo>
                      <a:pt x="0" y="20"/>
                    </a:moveTo>
                    <a:lnTo>
                      <a:pt x="21" y="12"/>
                    </a:lnTo>
                    <a:lnTo>
                      <a:pt x="29"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85" name="Freeform 2390"/>
              <p:cNvSpPr>
                <a:spLocks/>
              </p:cNvSpPr>
              <p:nvPr/>
            </p:nvSpPr>
            <p:spPr bwMode="auto">
              <a:xfrm>
                <a:off x="333" y="3049"/>
                <a:ext cx="28" cy="21"/>
              </a:xfrm>
              <a:custGeom>
                <a:avLst/>
                <a:gdLst>
                  <a:gd name="T0" fmla="*/ 27 w 28"/>
                  <a:gd name="T1" fmla="*/ 0 h 21"/>
                  <a:gd name="T2" fmla="*/ 20 w 28"/>
                  <a:gd name="T3" fmla="*/ 10 h 21"/>
                  <a:gd name="T4" fmla="*/ 0 w 28"/>
                  <a:gd name="T5" fmla="*/ 20 h 21"/>
                  <a:gd name="T6" fmla="*/ 0 60000 65536"/>
                  <a:gd name="T7" fmla="*/ 0 60000 65536"/>
                  <a:gd name="T8" fmla="*/ 0 60000 65536"/>
                  <a:gd name="T9" fmla="*/ 0 w 28"/>
                  <a:gd name="T10" fmla="*/ 0 h 21"/>
                  <a:gd name="T11" fmla="*/ 28 w 28"/>
                  <a:gd name="T12" fmla="*/ 21 h 21"/>
                </a:gdLst>
                <a:ahLst/>
                <a:cxnLst>
                  <a:cxn ang="T6">
                    <a:pos x="T0" y="T1"/>
                  </a:cxn>
                  <a:cxn ang="T7">
                    <a:pos x="T2" y="T3"/>
                  </a:cxn>
                  <a:cxn ang="T8">
                    <a:pos x="T4" y="T5"/>
                  </a:cxn>
                </a:cxnLst>
                <a:rect l="T9" t="T10" r="T11" b="T12"/>
                <a:pathLst>
                  <a:path w="28" h="21">
                    <a:moveTo>
                      <a:pt x="27" y="0"/>
                    </a:moveTo>
                    <a:lnTo>
                      <a:pt x="20" y="1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86" name="Freeform 2391"/>
              <p:cNvSpPr>
                <a:spLocks/>
              </p:cNvSpPr>
              <p:nvPr/>
            </p:nvSpPr>
            <p:spPr bwMode="auto">
              <a:xfrm>
                <a:off x="333" y="3053"/>
                <a:ext cx="21" cy="21"/>
              </a:xfrm>
              <a:custGeom>
                <a:avLst/>
                <a:gdLst>
                  <a:gd name="T0" fmla="*/ 2 w 21"/>
                  <a:gd name="T1" fmla="*/ 20 h 21"/>
                  <a:gd name="T2" fmla="*/ 20 w 21"/>
                  <a:gd name="T3" fmla="*/ 0 h 21"/>
                  <a:gd name="T4" fmla="*/ 7 w 21"/>
                  <a:gd name="T5" fmla="*/ 0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 y="20"/>
                    </a:moveTo>
                    <a:lnTo>
                      <a:pt x="20" y="0"/>
                    </a:lnTo>
                    <a:lnTo>
                      <a:pt x="7" y="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87" name="Freeform 2392"/>
              <p:cNvSpPr>
                <a:spLocks/>
              </p:cNvSpPr>
              <p:nvPr/>
            </p:nvSpPr>
            <p:spPr bwMode="auto">
              <a:xfrm>
                <a:off x="356" y="3050"/>
                <a:ext cx="79" cy="40"/>
              </a:xfrm>
              <a:custGeom>
                <a:avLst/>
                <a:gdLst>
                  <a:gd name="T0" fmla="*/ 0 w 79"/>
                  <a:gd name="T1" fmla="*/ 0 h 40"/>
                  <a:gd name="T2" fmla="*/ 65 w 79"/>
                  <a:gd name="T3" fmla="*/ 37 h 40"/>
                  <a:gd name="T4" fmla="*/ 68 w 79"/>
                  <a:gd name="T5" fmla="*/ 39 h 40"/>
                  <a:gd name="T6" fmla="*/ 70 w 79"/>
                  <a:gd name="T7" fmla="*/ 39 h 40"/>
                  <a:gd name="T8" fmla="*/ 74 w 79"/>
                  <a:gd name="T9" fmla="*/ 37 h 40"/>
                  <a:gd name="T10" fmla="*/ 78 w 79"/>
                  <a:gd name="T11" fmla="*/ 36 h 40"/>
                  <a:gd name="T12" fmla="*/ 0 60000 65536"/>
                  <a:gd name="T13" fmla="*/ 0 60000 65536"/>
                  <a:gd name="T14" fmla="*/ 0 60000 65536"/>
                  <a:gd name="T15" fmla="*/ 0 60000 65536"/>
                  <a:gd name="T16" fmla="*/ 0 60000 65536"/>
                  <a:gd name="T17" fmla="*/ 0 60000 65536"/>
                  <a:gd name="T18" fmla="*/ 0 w 79"/>
                  <a:gd name="T19" fmla="*/ 0 h 40"/>
                  <a:gd name="T20" fmla="*/ 79 w 79"/>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79" h="40">
                    <a:moveTo>
                      <a:pt x="0" y="0"/>
                    </a:moveTo>
                    <a:lnTo>
                      <a:pt x="65" y="37"/>
                    </a:lnTo>
                    <a:lnTo>
                      <a:pt x="68" y="39"/>
                    </a:lnTo>
                    <a:lnTo>
                      <a:pt x="70" y="39"/>
                    </a:lnTo>
                    <a:lnTo>
                      <a:pt x="74" y="37"/>
                    </a:lnTo>
                    <a:lnTo>
                      <a:pt x="78" y="36"/>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88" name="Freeform 2393"/>
              <p:cNvSpPr>
                <a:spLocks/>
              </p:cNvSpPr>
              <p:nvPr/>
            </p:nvSpPr>
            <p:spPr bwMode="auto">
              <a:xfrm>
                <a:off x="356" y="3100"/>
                <a:ext cx="69" cy="21"/>
              </a:xfrm>
              <a:custGeom>
                <a:avLst/>
                <a:gdLst>
                  <a:gd name="T0" fmla="*/ 64 w 69"/>
                  <a:gd name="T1" fmla="*/ 11 h 21"/>
                  <a:gd name="T2" fmla="*/ 68 w 69"/>
                  <a:gd name="T3" fmla="*/ 3 h 21"/>
                  <a:gd name="T4" fmla="*/ 51 w 69"/>
                  <a:gd name="T5" fmla="*/ 0 h 21"/>
                  <a:gd name="T6" fmla="*/ 34 w 69"/>
                  <a:gd name="T7" fmla="*/ 3 h 21"/>
                  <a:gd name="T8" fmla="*/ 17 w 69"/>
                  <a:gd name="T9" fmla="*/ 11 h 21"/>
                  <a:gd name="T10" fmla="*/ 0 w 69"/>
                  <a:gd name="T11" fmla="*/ 20 h 21"/>
                  <a:gd name="T12" fmla="*/ 0 60000 65536"/>
                  <a:gd name="T13" fmla="*/ 0 60000 65536"/>
                  <a:gd name="T14" fmla="*/ 0 60000 65536"/>
                  <a:gd name="T15" fmla="*/ 0 60000 65536"/>
                  <a:gd name="T16" fmla="*/ 0 60000 65536"/>
                  <a:gd name="T17" fmla="*/ 0 60000 65536"/>
                  <a:gd name="T18" fmla="*/ 0 w 69"/>
                  <a:gd name="T19" fmla="*/ 0 h 21"/>
                  <a:gd name="T20" fmla="*/ 69 w 69"/>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69" h="21">
                    <a:moveTo>
                      <a:pt x="64" y="11"/>
                    </a:moveTo>
                    <a:lnTo>
                      <a:pt x="68" y="3"/>
                    </a:lnTo>
                    <a:lnTo>
                      <a:pt x="51" y="0"/>
                    </a:lnTo>
                    <a:lnTo>
                      <a:pt x="34" y="3"/>
                    </a:lnTo>
                    <a:lnTo>
                      <a:pt x="17" y="11"/>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89" name="Line 2394"/>
              <p:cNvSpPr>
                <a:spLocks noChangeShapeType="1"/>
              </p:cNvSpPr>
              <p:nvPr/>
            </p:nvSpPr>
            <p:spPr bwMode="auto">
              <a:xfrm flipH="1">
                <a:off x="346" y="3103"/>
                <a:ext cx="38" cy="49"/>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90" name="Freeform 2395"/>
              <p:cNvSpPr>
                <a:spLocks/>
              </p:cNvSpPr>
              <p:nvPr/>
            </p:nvSpPr>
            <p:spPr bwMode="auto">
              <a:xfrm>
                <a:off x="333" y="3149"/>
                <a:ext cx="26" cy="21"/>
              </a:xfrm>
              <a:custGeom>
                <a:avLst/>
                <a:gdLst>
                  <a:gd name="T0" fmla="*/ 0 w 26"/>
                  <a:gd name="T1" fmla="*/ 0 h 21"/>
                  <a:gd name="T2" fmla="*/ 17 w 26"/>
                  <a:gd name="T3" fmla="*/ 15 h 21"/>
                  <a:gd name="T4" fmla="*/ 20 w 26"/>
                  <a:gd name="T5" fmla="*/ 15 h 21"/>
                  <a:gd name="T6" fmla="*/ 25 w 26"/>
                  <a:gd name="T7" fmla="*/ 20 h 21"/>
                  <a:gd name="T8" fmla="*/ 0 60000 65536"/>
                  <a:gd name="T9" fmla="*/ 0 60000 65536"/>
                  <a:gd name="T10" fmla="*/ 0 60000 65536"/>
                  <a:gd name="T11" fmla="*/ 0 60000 65536"/>
                  <a:gd name="T12" fmla="*/ 0 w 26"/>
                  <a:gd name="T13" fmla="*/ 0 h 21"/>
                  <a:gd name="T14" fmla="*/ 26 w 26"/>
                  <a:gd name="T15" fmla="*/ 21 h 21"/>
                </a:gdLst>
                <a:ahLst/>
                <a:cxnLst>
                  <a:cxn ang="T8">
                    <a:pos x="T0" y="T1"/>
                  </a:cxn>
                  <a:cxn ang="T9">
                    <a:pos x="T2" y="T3"/>
                  </a:cxn>
                  <a:cxn ang="T10">
                    <a:pos x="T4" y="T5"/>
                  </a:cxn>
                  <a:cxn ang="T11">
                    <a:pos x="T6" y="T7"/>
                  </a:cxn>
                </a:cxnLst>
                <a:rect l="T12" t="T13" r="T14" b="T15"/>
                <a:pathLst>
                  <a:path w="26" h="21">
                    <a:moveTo>
                      <a:pt x="0" y="0"/>
                    </a:moveTo>
                    <a:lnTo>
                      <a:pt x="17" y="15"/>
                    </a:lnTo>
                    <a:lnTo>
                      <a:pt x="20" y="15"/>
                    </a:lnTo>
                    <a:lnTo>
                      <a:pt x="25"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91" name="Line 2396"/>
              <p:cNvSpPr>
                <a:spLocks noChangeShapeType="1"/>
              </p:cNvSpPr>
              <p:nvPr/>
            </p:nvSpPr>
            <p:spPr bwMode="auto">
              <a:xfrm flipV="1">
                <a:off x="351" y="3100"/>
                <a:ext cx="61" cy="5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92" name="Freeform 2397"/>
              <p:cNvSpPr>
                <a:spLocks/>
              </p:cNvSpPr>
              <p:nvPr/>
            </p:nvSpPr>
            <p:spPr bwMode="auto">
              <a:xfrm>
                <a:off x="431" y="3098"/>
                <a:ext cx="21" cy="21"/>
              </a:xfrm>
              <a:custGeom>
                <a:avLst/>
                <a:gdLst>
                  <a:gd name="T0" fmla="*/ 17 w 21"/>
                  <a:gd name="T1" fmla="*/ 12 h 21"/>
                  <a:gd name="T2" fmla="*/ 1 w 21"/>
                  <a:gd name="T3" fmla="*/ 20 h 21"/>
                  <a:gd name="T4" fmla="*/ 0 w 21"/>
                  <a:gd name="T5" fmla="*/ 6 h 21"/>
                  <a:gd name="T6" fmla="*/ 2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17" y="12"/>
                    </a:moveTo>
                    <a:lnTo>
                      <a:pt x="1" y="20"/>
                    </a:lnTo>
                    <a:lnTo>
                      <a:pt x="0" y="6"/>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93" name="Freeform 2398"/>
              <p:cNvSpPr>
                <a:spLocks/>
              </p:cNvSpPr>
              <p:nvPr/>
            </p:nvSpPr>
            <p:spPr bwMode="auto">
              <a:xfrm>
                <a:off x="376" y="3102"/>
                <a:ext cx="24" cy="21"/>
              </a:xfrm>
              <a:custGeom>
                <a:avLst/>
                <a:gdLst>
                  <a:gd name="T0" fmla="*/ 23 w 24"/>
                  <a:gd name="T1" fmla="*/ 15 h 21"/>
                  <a:gd name="T2" fmla="*/ 12 w 24"/>
                  <a:gd name="T3" fmla="*/ 17 h 21"/>
                  <a:gd name="T4" fmla="*/ 0 w 24"/>
                  <a:gd name="T5" fmla="*/ 20 h 21"/>
                  <a:gd name="T6" fmla="*/ 10 w 24"/>
                  <a:gd name="T7" fmla="*/ 0 h 21"/>
                  <a:gd name="T8" fmla="*/ 0 60000 65536"/>
                  <a:gd name="T9" fmla="*/ 0 60000 65536"/>
                  <a:gd name="T10" fmla="*/ 0 60000 65536"/>
                  <a:gd name="T11" fmla="*/ 0 60000 65536"/>
                  <a:gd name="T12" fmla="*/ 0 w 24"/>
                  <a:gd name="T13" fmla="*/ 0 h 21"/>
                  <a:gd name="T14" fmla="*/ 24 w 24"/>
                  <a:gd name="T15" fmla="*/ 21 h 21"/>
                </a:gdLst>
                <a:ahLst/>
                <a:cxnLst>
                  <a:cxn ang="T8">
                    <a:pos x="T0" y="T1"/>
                  </a:cxn>
                  <a:cxn ang="T9">
                    <a:pos x="T2" y="T3"/>
                  </a:cxn>
                  <a:cxn ang="T10">
                    <a:pos x="T4" y="T5"/>
                  </a:cxn>
                  <a:cxn ang="T11">
                    <a:pos x="T6" y="T7"/>
                  </a:cxn>
                </a:cxnLst>
                <a:rect l="T12" t="T13" r="T14" b="T15"/>
                <a:pathLst>
                  <a:path w="24" h="21">
                    <a:moveTo>
                      <a:pt x="23" y="15"/>
                    </a:moveTo>
                    <a:lnTo>
                      <a:pt x="12" y="17"/>
                    </a:lnTo>
                    <a:lnTo>
                      <a:pt x="0" y="20"/>
                    </a:lnTo>
                    <a:lnTo>
                      <a:pt x="1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94" name="Line 2399"/>
              <p:cNvSpPr>
                <a:spLocks noChangeShapeType="1"/>
              </p:cNvSpPr>
              <p:nvPr/>
            </p:nvSpPr>
            <p:spPr bwMode="auto">
              <a:xfrm flipH="1">
                <a:off x="348" y="3115"/>
                <a:ext cx="25"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95" name="Freeform 2400"/>
              <p:cNvSpPr>
                <a:spLocks/>
              </p:cNvSpPr>
              <p:nvPr/>
            </p:nvSpPr>
            <p:spPr bwMode="auto">
              <a:xfrm>
                <a:off x="392" y="3118"/>
                <a:ext cx="21" cy="1"/>
              </a:xfrm>
              <a:custGeom>
                <a:avLst/>
                <a:gdLst>
                  <a:gd name="T0" fmla="*/ 0 w 21"/>
                  <a:gd name="T1" fmla="*/ 0 h 1"/>
                  <a:gd name="T2" fmla="*/ 11 w 21"/>
                  <a:gd name="T3" fmla="*/ 0 h 1"/>
                  <a:gd name="T4" fmla="*/ 20 w 21"/>
                  <a:gd name="T5" fmla="*/ 0 h 1"/>
                  <a:gd name="T6" fmla="*/ 0 60000 65536"/>
                  <a:gd name="T7" fmla="*/ 0 60000 65536"/>
                  <a:gd name="T8" fmla="*/ 0 60000 65536"/>
                  <a:gd name="T9" fmla="*/ 0 w 21"/>
                  <a:gd name="T10" fmla="*/ 0 h 1"/>
                  <a:gd name="T11" fmla="*/ 21 w 21"/>
                  <a:gd name="T12" fmla="*/ 1 h 1"/>
                </a:gdLst>
                <a:ahLst/>
                <a:cxnLst>
                  <a:cxn ang="T6">
                    <a:pos x="T0" y="T1"/>
                  </a:cxn>
                  <a:cxn ang="T7">
                    <a:pos x="T2" y="T3"/>
                  </a:cxn>
                  <a:cxn ang="T8">
                    <a:pos x="T4" y="T5"/>
                  </a:cxn>
                </a:cxnLst>
                <a:rect l="T9" t="T10" r="T11" b="T12"/>
                <a:pathLst>
                  <a:path w="21" h="1">
                    <a:moveTo>
                      <a:pt x="0" y="0"/>
                    </a:moveTo>
                    <a:lnTo>
                      <a:pt x="11" y="0"/>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96" name="Line 2401"/>
              <p:cNvSpPr>
                <a:spLocks noChangeShapeType="1"/>
              </p:cNvSpPr>
              <p:nvPr/>
            </p:nvSpPr>
            <p:spPr bwMode="auto">
              <a:xfrm flipH="1">
                <a:off x="356" y="3118"/>
                <a:ext cx="49" cy="3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897" name="Freeform 2402"/>
              <p:cNvSpPr>
                <a:spLocks/>
              </p:cNvSpPr>
              <p:nvPr/>
            </p:nvSpPr>
            <p:spPr bwMode="auto">
              <a:xfrm>
                <a:off x="386" y="3085"/>
                <a:ext cx="84" cy="21"/>
              </a:xfrm>
              <a:custGeom>
                <a:avLst/>
                <a:gdLst>
                  <a:gd name="T0" fmla="*/ 0 w 84"/>
                  <a:gd name="T1" fmla="*/ 20 h 21"/>
                  <a:gd name="T2" fmla="*/ 20 w 84"/>
                  <a:gd name="T3" fmla="*/ 16 h 21"/>
                  <a:gd name="T4" fmla="*/ 40 w 84"/>
                  <a:gd name="T5" fmla="*/ 13 h 21"/>
                  <a:gd name="T6" fmla="*/ 81 w 84"/>
                  <a:gd name="T7" fmla="*/ 7 h 21"/>
                  <a:gd name="T8" fmla="*/ 83 w 84"/>
                  <a:gd name="T9" fmla="*/ 0 h 21"/>
                  <a:gd name="T10" fmla="*/ 0 60000 65536"/>
                  <a:gd name="T11" fmla="*/ 0 60000 65536"/>
                  <a:gd name="T12" fmla="*/ 0 60000 65536"/>
                  <a:gd name="T13" fmla="*/ 0 60000 65536"/>
                  <a:gd name="T14" fmla="*/ 0 60000 65536"/>
                  <a:gd name="T15" fmla="*/ 0 w 84"/>
                  <a:gd name="T16" fmla="*/ 0 h 21"/>
                  <a:gd name="T17" fmla="*/ 84 w 84"/>
                  <a:gd name="T18" fmla="*/ 21 h 21"/>
                </a:gdLst>
                <a:ahLst/>
                <a:cxnLst>
                  <a:cxn ang="T10">
                    <a:pos x="T0" y="T1"/>
                  </a:cxn>
                  <a:cxn ang="T11">
                    <a:pos x="T2" y="T3"/>
                  </a:cxn>
                  <a:cxn ang="T12">
                    <a:pos x="T4" y="T5"/>
                  </a:cxn>
                  <a:cxn ang="T13">
                    <a:pos x="T6" y="T7"/>
                  </a:cxn>
                  <a:cxn ang="T14">
                    <a:pos x="T8" y="T9"/>
                  </a:cxn>
                </a:cxnLst>
                <a:rect l="T15" t="T16" r="T17" b="T18"/>
                <a:pathLst>
                  <a:path w="84" h="21">
                    <a:moveTo>
                      <a:pt x="0" y="20"/>
                    </a:moveTo>
                    <a:lnTo>
                      <a:pt x="20" y="16"/>
                    </a:lnTo>
                    <a:lnTo>
                      <a:pt x="40" y="13"/>
                    </a:lnTo>
                    <a:lnTo>
                      <a:pt x="81" y="7"/>
                    </a:lnTo>
                    <a:lnTo>
                      <a:pt x="83"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98" name="Freeform 2403"/>
              <p:cNvSpPr>
                <a:spLocks/>
              </p:cNvSpPr>
              <p:nvPr/>
            </p:nvSpPr>
            <p:spPr bwMode="auto">
              <a:xfrm>
                <a:off x="443" y="3079"/>
                <a:ext cx="46" cy="27"/>
              </a:xfrm>
              <a:custGeom>
                <a:avLst/>
                <a:gdLst>
                  <a:gd name="T0" fmla="*/ 45 w 46"/>
                  <a:gd name="T1" fmla="*/ 0 h 27"/>
                  <a:gd name="T2" fmla="*/ 1 w 46"/>
                  <a:gd name="T3" fmla="*/ 17 h 27"/>
                  <a:gd name="T4" fmla="*/ 0 w 46"/>
                  <a:gd name="T5" fmla="*/ 26 h 27"/>
                  <a:gd name="T6" fmla="*/ 0 60000 65536"/>
                  <a:gd name="T7" fmla="*/ 0 60000 65536"/>
                  <a:gd name="T8" fmla="*/ 0 60000 65536"/>
                  <a:gd name="T9" fmla="*/ 0 w 46"/>
                  <a:gd name="T10" fmla="*/ 0 h 27"/>
                  <a:gd name="T11" fmla="*/ 46 w 46"/>
                  <a:gd name="T12" fmla="*/ 27 h 27"/>
                </a:gdLst>
                <a:ahLst/>
                <a:cxnLst>
                  <a:cxn ang="T6">
                    <a:pos x="T0" y="T1"/>
                  </a:cxn>
                  <a:cxn ang="T7">
                    <a:pos x="T2" y="T3"/>
                  </a:cxn>
                  <a:cxn ang="T8">
                    <a:pos x="T4" y="T5"/>
                  </a:cxn>
                </a:cxnLst>
                <a:rect l="T9" t="T10" r="T11" b="T12"/>
                <a:pathLst>
                  <a:path w="46" h="27">
                    <a:moveTo>
                      <a:pt x="45" y="0"/>
                    </a:moveTo>
                    <a:lnTo>
                      <a:pt x="1" y="17"/>
                    </a:lnTo>
                    <a:lnTo>
                      <a:pt x="0" y="26"/>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899" name="Line 2404"/>
              <p:cNvSpPr>
                <a:spLocks noChangeShapeType="1"/>
              </p:cNvSpPr>
              <p:nvPr/>
            </p:nvSpPr>
            <p:spPr bwMode="auto">
              <a:xfrm>
                <a:off x="465" y="3087"/>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00" name="Line 2405"/>
              <p:cNvSpPr>
                <a:spLocks noChangeShapeType="1"/>
              </p:cNvSpPr>
              <p:nvPr/>
            </p:nvSpPr>
            <p:spPr bwMode="auto">
              <a:xfrm flipH="1">
                <a:off x="468" y="3077"/>
                <a:ext cx="27" cy="1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01" name="Freeform 2406"/>
              <p:cNvSpPr>
                <a:spLocks/>
              </p:cNvSpPr>
              <p:nvPr/>
            </p:nvSpPr>
            <p:spPr bwMode="auto">
              <a:xfrm>
                <a:off x="478" y="3084"/>
                <a:ext cx="21" cy="21"/>
              </a:xfrm>
              <a:custGeom>
                <a:avLst/>
                <a:gdLst>
                  <a:gd name="T0" fmla="*/ 0 w 21"/>
                  <a:gd name="T1" fmla="*/ 0 h 21"/>
                  <a:gd name="T2" fmla="*/ 0 w 21"/>
                  <a:gd name="T3" fmla="*/ 20 h 21"/>
                  <a:gd name="T4" fmla="*/ 20 w 21"/>
                  <a:gd name="T5" fmla="*/ 15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0"/>
                    </a:moveTo>
                    <a:lnTo>
                      <a:pt x="0" y="20"/>
                    </a:lnTo>
                    <a:lnTo>
                      <a:pt x="20" y="15"/>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02" name="Freeform 2407"/>
              <p:cNvSpPr>
                <a:spLocks/>
              </p:cNvSpPr>
              <p:nvPr/>
            </p:nvSpPr>
            <p:spPr bwMode="auto">
              <a:xfrm>
                <a:off x="470" y="3083"/>
                <a:ext cx="21" cy="49"/>
              </a:xfrm>
              <a:custGeom>
                <a:avLst/>
                <a:gdLst>
                  <a:gd name="T0" fmla="*/ 20 w 21"/>
                  <a:gd name="T1" fmla="*/ 0 h 49"/>
                  <a:gd name="T2" fmla="*/ 17 w 21"/>
                  <a:gd name="T3" fmla="*/ 7 h 49"/>
                  <a:gd name="T4" fmla="*/ 0 w 21"/>
                  <a:gd name="T5" fmla="*/ 48 h 49"/>
                  <a:gd name="T6" fmla="*/ 0 60000 65536"/>
                  <a:gd name="T7" fmla="*/ 0 60000 65536"/>
                  <a:gd name="T8" fmla="*/ 0 60000 65536"/>
                  <a:gd name="T9" fmla="*/ 0 w 21"/>
                  <a:gd name="T10" fmla="*/ 0 h 49"/>
                  <a:gd name="T11" fmla="*/ 21 w 21"/>
                  <a:gd name="T12" fmla="*/ 49 h 49"/>
                </a:gdLst>
                <a:ahLst/>
                <a:cxnLst>
                  <a:cxn ang="T6">
                    <a:pos x="T0" y="T1"/>
                  </a:cxn>
                  <a:cxn ang="T7">
                    <a:pos x="T2" y="T3"/>
                  </a:cxn>
                  <a:cxn ang="T8">
                    <a:pos x="T4" y="T5"/>
                  </a:cxn>
                </a:cxnLst>
                <a:rect l="T9" t="T10" r="T11" b="T12"/>
                <a:pathLst>
                  <a:path w="21" h="49">
                    <a:moveTo>
                      <a:pt x="20" y="0"/>
                    </a:moveTo>
                    <a:lnTo>
                      <a:pt x="17" y="7"/>
                    </a:lnTo>
                    <a:lnTo>
                      <a:pt x="0" y="48"/>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03" name="Freeform 2408"/>
              <p:cNvSpPr>
                <a:spLocks/>
              </p:cNvSpPr>
              <p:nvPr/>
            </p:nvSpPr>
            <p:spPr bwMode="auto">
              <a:xfrm>
                <a:off x="473" y="3127"/>
                <a:ext cx="64" cy="21"/>
              </a:xfrm>
              <a:custGeom>
                <a:avLst/>
                <a:gdLst>
                  <a:gd name="T0" fmla="*/ 0 w 64"/>
                  <a:gd name="T1" fmla="*/ 20 h 21"/>
                  <a:gd name="T2" fmla="*/ 16 w 64"/>
                  <a:gd name="T3" fmla="*/ 10 h 21"/>
                  <a:gd name="T4" fmla="*/ 34 w 64"/>
                  <a:gd name="T5" fmla="*/ 0 h 21"/>
                  <a:gd name="T6" fmla="*/ 50 w 64"/>
                  <a:gd name="T7" fmla="*/ 0 h 21"/>
                  <a:gd name="T8" fmla="*/ 56 w 64"/>
                  <a:gd name="T9" fmla="*/ 0 h 21"/>
                  <a:gd name="T10" fmla="*/ 63 w 64"/>
                  <a:gd name="T11" fmla="*/ 0 h 21"/>
                  <a:gd name="T12" fmla="*/ 0 60000 65536"/>
                  <a:gd name="T13" fmla="*/ 0 60000 65536"/>
                  <a:gd name="T14" fmla="*/ 0 60000 65536"/>
                  <a:gd name="T15" fmla="*/ 0 60000 65536"/>
                  <a:gd name="T16" fmla="*/ 0 60000 65536"/>
                  <a:gd name="T17" fmla="*/ 0 60000 65536"/>
                  <a:gd name="T18" fmla="*/ 0 w 64"/>
                  <a:gd name="T19" fmla="*/ 0 h 21"/>
                  <a:gd name="T20" fmla="*/ 64 w 64"/>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64" h="21">
                    <a:moveTo>
                      <a:pt x="0" y="20"/>
                    </a:moveTo>
                    <a:lnTo>
                      <a:pt x="16" y="10"/>
                    </a:lnTo>
                    <a:lnTo>
                      <a:pt x="34" y="0"/>
                    </a:lnTo>
                    <a:lnTo>
                      <a:pt x="50" y="0"/>
                    </a:lnTo>
                    <a:lnTo>
                      <a:pt x="56" y="0"/>
                    </a:lnTo>
                    <a:lnTo>
                      <a:pt x="63"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04" name="Line 2409"/>
              <p:cNvSpPr>
                <a:spLocks noChangeShapeType="1"/>
              </p:cNvSpPr>
              <p:nvPr/>
            </p:nvSpPr>
            <p:spPr bwMode="auto">
              <a:xfrm flipH="1">
                <a:off x="468" y="3128"/>
                <a:ext cx="66" cy="5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05" name="Freeform 2410"/>
              <p:cNvSpPr>
                <a:spLocks/>
              </p:cNvSpPr>
              <p:nvPr/>
            </p:nvSpPr>
            <p:spPr bwMode="auto">
              <a:xfrm>
                <a:off x="457" y="3183"/>
                <a:ext cx="21" cy="21"/>
              </a:xfrm>
              <a:custGeom>
                <a:avLst/>
                <a:gdLst>
                  <a:gd name="T0" fmla="*/ 20 w 21"/>
                  <a:gd name="T1" fmla="*/ 0 h 21"/>
                  <a:gd name="T2" fmla="*/ 11 w 21"/>
                  <a:gd name="T3" fmla="*/ 0 h 21"/>
                  <a:gd name="T4" fmla="*/ 3 w 21"/>
                  <a:gd name="T5" fmla="*/ 0 h 21"/>
                  <a:gd name="T6" fmla="*/ 1 w 21"/>
                  <a:gd name="T7" fmla="*/ 0 h 21"/>
                  <a:gd name="T8" fmla="*/ 1 w 21"/>
                  <a:gd name="T9" fmla="*/ 3 h 21"/>
                  <a:gd name="T10" fmla="*/ 0 w 21"/>
                  <a:gd name="T11" fmla="*/ 20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20" y="0"/>
                    </a:moveTo>
                    <a:lnTo>
                      <a:pt x="11" y="0"/>
                    </a:lnTo>
                    <a:lnTo>
                      <a:pt x="3" y="0"/>
                    </a:lnTo>
                    <a:lnTo>
                      <a:pt x="1" y="0"/>
                    </a:lnTo>
                    <a:lnTo>
                      <a:pt x="1" y="3"/>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06" name="Freeform 2411"/>
              <p:cNvSpPr>
                <a:spLocks/>
              </p:cNvSpPr>
              <p:nvPr/>
            </p:nvSpPr>
            <p:spPr bwMode="auto">
              <a:xfrm>
                <a:off x="461" y="3184"/>
                <a:ext cx="21" cy="21"/>
              </a:xfrm>
              <a:custGeom>
                <a:avLst/>
                <a:gdLst>
                  <a:gd name="T0" fmla="*/ 5 w 21"/>
                  <a:gd name="T1" fmla="*/ 20 h 21"/>
                  <a:gd name="T2" fmla="*/ 0 w 21"/>
                  <a:gd name="T3" fmla="*/ 6 h 21"/>
                  <a:gd name="T4" fmla="*/ 15 w 21"/>
                  <a:gd name="T5" fmla="*/ 0 h 21"/>
                  <a:gd name="T6" fmla="*/ 20 w 21"/>
                  <a:gd name="T7" fmla="*/ 12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5" y="20"/>
                    </a:moveTo>
                    <a:lnTo>
                      <a:pt x="0" y="6"/>
                    </a:lnTo>
                    <a:lnTo>
                      <a:pt x="15" y="0"/>
                    </a:lnTo>
                    <a:lnTo>
                      <a:pt x="20" y="12"/>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07" name="Freeform 2412"/>
              <p:cNvSpPr>
                <a:spLocks/>
              </p:cNvSpPr>
              <p:nvPr/>
            </p:nvSpPr>
            <p:spPr bwMode="auto">
              <a:xfrm>
                <a:off x="420" y="3170"/>
                <a:ext cx="62" cy="21"/>
              </a:xfrm>
              <a:custGeom>
                <a:avLst/>
                <a:gdLst>
                  <a:gd name="T0" fmla="*/ 61 w 62"/>
                  <a:gd name="T1" fmla="*/ 0 h 21"/>
                  <a:gd name="T2" fmla="*/ 47 w 62"/>
                  <a:gd name="T3" fmla="*/ 0 h 21"/>
                  <a:gd name="T4" fmla="*/ 32 w 62"/>
                  <a:gd name="T5" fmla="*/ 0 h 21"/>
                  <a:gd name="T6" fmla="*/ 16 w 62"/>
                  <a:gd name="T7" fmla="*/ 0 h 21"/>
                  <a:gd name="T8" fmla="*/ 0 w 62"/>
                  <a:gd name="T9" fmla="*/ 20 h 21"/>
                  <a:gd name="T10" fmla="*/ 0 60000 65536"/>
                  <a:gd name="T11" fmla="*/ 0 60000 65536"/>
                  <a:gd name="T12" fmla="*/ 0 60000 65536"/>
                  <a:gd name="T13" fmla="*/ 0 60000 65536"/>
                  <a:gd name="T14" fmla="*/ 0 60000 65536"/>
                  <a:gd name="T15" fmla="*/ 0 w 62"/>
                  <a:gd name="T16" fmla="*/ 0 h 21"/>
                  <a:gd name="T17" fmla="*/ 62 w 62"/>
                  <a:gd name="T18" fmla="*/ 21 h 21"/>
                </a:gdLst>
                <a:ahLst/>
                <a:cxnLst>
                  <a:cxn ang="T10">
                    <a:pos x="T0" y="T1"/>
                  </a:cxn>
                  <a:cxn ang="T11">
                    <a:pos x="T2" y="T3"/>
                  </a:cxn>
                  <a:cxn ang="T12">
                    <a:pos x="T4" y="T5"/>
                  </a:cxn>
                  <a:cxn ang="T13">
                    <a:pos x="T6" y="T7"/>
                  </a:cxn>
                  <a:cxn ang="T14">
                    <a:pos x="T8" y="T9"/>
                  </a:cxn>
                </a:cxnLst>
                <a:rect l="T15" t="T16" r="T17" b="T18"/>
                <a:pathLst>
                  <a:path w="62" h="21">
                    <a:moveTo>
                      <a:pt x="61" y="0"/>
                    </a:moveTo>
                    <a:lnTo>
                      <a:pt x="47" y="0"/>
                    </a:lnTo>
                    <a:lnTo>
                      <a:pt x="32" y="0"/>
                    </a:lnTo>
                    <a:lnTo>
                      <a:pt x="16" y="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08" name="Line 2413"/>
              <p:cNvSpPr>
                <a:spLocks noChangeShapeType="1"/>
              </p:cNvSpPr>
              <p:nvPr/>
            </p:nvSpPr>
            <p:spPr bwMode="auto">
              <a:xfrm>
                <a:off x="422" y="3173"/>
                <a:ext cx="35" cy="1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09" name="Line 2414"/>
              <p:cNvSpPr>
                <a:spLocks noChangeShapeType="1"/>
              </p:cNvSpPr>
              <p:nvPr/>
            </p:nvSpPr>
            <p:spPr bwMode="auto">
              <a:xfrm flipH="1">
                <a:off x="447" y="3184"/>
                <a:ext cx="3"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10" name="Line 2415"/>
              <p:cNvSpPr>
                <a:spLocks noChangeShapeType="1"/>
              </p:cNvSpPr>
              <p:nvPr/>
            </p:nvSpPr>
            <p:spPr bwMode="auto">
              <a:xfrm flipV="1">
                <a:off x="446" y="3184"/>
                <a:ext cx="1"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11" name="Line 2416"/>
              <p:cNvSpPr>
                <a:spLocks noChangeShapeType="1"/>
              </p:cNvSpPr>
              <p:nvPr/>
            </p:nvSpPr>
            <p:spPr bwMode="auto">
              <a:xfrm flipH="1">
                <a:off x="445" y="3183"/>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12" name="Line 2417"/>
              <p:cNvSpPr>
                <a:spLocks noChangeShapeType="1"/>
              </p:cNvSpPr>
              <p:nvPr/>
            </p:nvSpPr>
            <p:spPr bwMode="auto">
              <a:xfrm flipV="1">
                <a:off x="442" y="3182"/>
                <a:ext cx="3"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13" name="Line 2418"/>
              <p:cNvSpPr>
                <a:spLocks noChangeShapeType="1"/>
              </p:cNvSpPr>
              <p:nvPr/>
            </p:nvSpPr>
            <p:spPr bwMode="auto">
              <a:xfrm flipH="1">
                <a:off x="441" y="3182"/>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14" name="Line 2419"/>
              <p:cNvSpPr>
                <a:spLocks noChangeShapeType="1"/>
              </p:cNvSpPr>
              <p:nvPr/>
            </p:nvSpPr>
            <p:spPr bwMode="auto">
              <a:xfrm flipV="1">
                <a:off x="440" y="3180"/>
                <a:ext cx="1"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15" name="Line 2420"/>
              <p:cNvSpPr>
                <a:spLocks noChangeShapeType="1"/>
              </p:cNvSpPr>
              <p:nvPr/>
            </p:nvSpPr>
            <p:spPr bwMode="auto">
              <a:xfrm flipH="1">
                <a:off x="437" y="3180"/>
                <a:ext cx="3"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16" name="Line 2421"/>
              <p:cNvSpPr>
                <a:spLocks noChangeShapeType="1"/>
              </p:cNvSpPr>
              <p:nvPr/>
            </p:nvSpPr>
            <p:spPr bwMode="auto">
              <a:xfrm flipV="1">
                <a:off x="436" y="3179"/>
                <a:ext cx="1"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17" name="Line 2422"/>
              <p:cNvSpPr>
                <a:spLocks noChangeShapeType="1"/>
              </p:cNvSpPr>
              <p:nvPr/>
            </p:nvSpPr>
            <p:spPr bwMode="auto">
              <a:xfrm flipH="1">
                <a:off x="435" y="3179"/>
                <a:ext cx="1"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18" name="Line 2423"/>
              <p:cNvSpPr>
                <a:spLocks noChangeShapeType="1"/>
              </p:cNvSpPr>
              <p:nvPr/>
            </p:nvSpPr>
            <p:spPr bwMode="auto">
              <a:xfrm flipV="1">
                <a:off x="432" y="3178"/>
                <a:ext cx="3"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19" name="Freeform 2424"/>
              <p:cNvSpPr>
                <a:spLocks/>
              </p:cNvSpPr>
              <p:nvPr/>
            </p:nvSpPr>
            <p:spPr bwMode="auto">
              <a:xfrm>
                <a:off x="421" y="3129"/>
                <a:ext cx="56" cy="42"/>
              </a:xfrm>
              <a:custGeom>
                <a:avLst/>
                <a:gdLst>
                  <a:gd name="T0" fmla="*/ 0 w 56"/>
                  <a:gd name="T1" fmla="*/ 41 h 42"/>
                  <a:gd name="T2" fmla="*/ 7 w 56"/>
                  <a:gd name="T3" fmla="*/ 39 h 42"/>
                  <a:gd name="T4" fmla="*/ 16 w 56"/>
                  <a:gd name="T5" fmla="*/ 38 h 42"/>
                  <a:gd name="T6" fmla="*/ 40 w 56"/>
                  <a:gd name="T7" fmla="*/ 2 h 42"/>
                  <a:gd name="T8" fmla="*/ 55 w 56"/>
                  <a:gd name="T9" fmla="*/ 0 h 42"/>
                  <a:gd name="T10" fmla="*/ 21 w 56"/>
                  <a:gd name="T11" fmla="*/ 41 h 42"/>
                  <a:gd name="T12" fmla="*/ 0 60000 65536"/>
                  <a:gd name="T13" fmla="*/ 0 60000 65536"/>
                  <a:gd name="T14" fmla="*/ 0 60000 65536"/>
                  <a:gd name="T15" fmla="*/ 0 60000 65536"/>
                  <a:gd name="T16" fmla="*/ 0 60000 65536"/>
                  <a:gd name="T17" fmla="*/ 0 60000 65536"/>
                  <a:gd name="T18" fmla="*/ 0 w 56"/>
                  <a:gd name="T19" fmla="*/ 0 h 42"/>
                  <a:gd name="T20" fmla="*/ 56 w 56"/>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56" h="42">
                    <a:moveTo>
                      <a:pt x="0" y="41"/>
                    </a:moveTo>
                    <a:lnTo>
                      <a:pt x="7" y="39"/>
                    </a:lnTo>
                    <a:lnTo>
                      <a:pt x="16" y="38"/>
                    </a:lnTo>
                    <a:lnTo>
                      <a:pt x="40" y="2"/>
                    </a:lnTo>
                    <a:lnTo>
                      <a:pt x="55" y="0"/>
                    </a:lnTo>
                    <a:lnTo>
                      <a:pt x="21" y="41"/>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20" name="Line 2425"/>
              <p:cNvSpPr>
                <a:spLocks noChangeShapeType="1"/>
              </p:cNvSpPr>
              <p:nvPr/>
            </p:nvSpPr>
            <p:spPr bwMode="auto">
              <a:xfrm flipH="1" flipV="1">
                <a:off x="451" y="3148"/>
                <a:ext cx="8"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21" name="Line 2426"/>
              <p:cNvSpPr>
                <a:spLocks noChangeShapeType="1"/>
              </p:cNvSpPr>
              <p:nvPr/>
            </p:nvSpPr>
            <p:spPr bwMode="auto">
              <a:xfrm flipH="1" flipV="1">
                <a:off x="449" y="3147"/>
                <a:ext cx="2"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22" name="Line 2427"/>
              <p:cNvSpPr>
                <a:spLocks noChangeShapeType="1"/>
              </p:cNvSpPr>
              <p:nvPr/>
            </p:nvSpPr>
            <p:spPr bwMode="auto">
              <a:xfrm>
                <a:off x="452" y="3141"/>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23" name="Line 2428"/>
              <p:cNvSpPr>
                <a:spLocks noChangeShapeType="1"/>
              </p:cNvSpPr>
              <p:nvPr/>
            </p:nvSpPr>
            <p:spPr bwMode="auto">
              <a:xfrm>
                <a:off x="457" y="3138"/>
                <a:ext cx="10"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24" name="Line 2429"/>
              <p:cNvSpPr>
                <a:spLocks noChangeShapeType="1"/>
              </p:cNvSpPr>
              <p:nvPr/>
            </p:nvSpPr>
            <p:spPr bwMode="auto">
              <a:xfrm flipV="1">
                <a:off x="435" y="3132"/>
                <a:ext cx="22" cy="3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25" name="Freeform 2430"/>
              <p:cNvSpPr>
                <a:spLocks/>
              </p:cNvSpPr>
              <p:nvPr/>
            </p:nvSpPr>
            <p:spPr bwMode="auto">
              <a:xfrm>
                <a:off x="437" y="3092"/>
                <a:ext cx="30" cy="43"/>
              </a:xfrm>
              <a:custGeom>
                <a:avLst/>
                <a:gdLst>
                  <a:gd name="T0" fmla="*/ 0 w 30"/>
                  <a:gd name="T1" fmla="*/ 42 h 43"/>
                  <a:gd name="T2" fmla="*/ 20 w 30"/>
                  <a:gd name="T3" fmla="*/ 39 h 43"/>
                  <a:gd name="T4" fmla="*/ 29 w 30"/>
                  <a:gd name="T5" fmla="*/ 0 h 43"/>
                  <a:gd name="T6" fmla="*/ 0 60000 65536"/>
                  <a:gd name="T7" fmla="*/ 0 60000 65536"/>
                  <a:gd name="T8" fmla="*/ 0 60000 65536"/>
                  <a:gd name="T9" fmla="*/ 0 w 30"/>
                  <a:gd name="T10" fmla="*/ 0 h 43"/>
                  <a:gd name="T11" fmla="*/ 30 w 30"/>
                  <a:gd name="T12" fmla="*/ 43 h 43"/>
                </a:gdLst>
                <a:ahLst/>
                <a:cxnLst>
                  <a:cxn ang="T6">
                    <a:pos x="T0" y="T1"/>
                  </a:cxn>
                  <a:cxn ang="T7">
                    <a:pos x="T2" y="T3"/>
                  </a:cxn>
                  <a:cxn ang="T8">
                    <a:pos x="T4" y="T5"/>
                  </a:cxn>
                </a:cxnLst>
                <a:rect l="T9" t="T10" r="T11" b="T12"/>
                <a:pathLst>
                  <a:path w="30" h="43">
                    <a:moveTo>
                      <a:pt x="0" y="42"/>
                    </a:moveTo>
                    <a:lnTo>
                      <a:pt x="20" y="39"/>
                    </a:lnTo>
                    <a:lnTo>
                      <a:pt x="29"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26" name="Freeform 2431"/>
              <p:cNvSpPr>
                <a:spLocks/>
              </p:cNvSpPr>
              <p:nvPr/>
            </p:nvSpPr>
            <p:spPr bwMode="auto">
              <a:xfrm>
                <a:off x="478" y="3054"/>
                <a:ext cx="67" cy="75"/>
              </a:xfrm>
              <a:custGeom>
                <a:avLst/>
                <a:gdLst>
                  <a:gd name="T0" fmla="*/ 18 w 67"/>
                  <a:gd name="T1" fmla="*/ 0 h 75"/>
                  <a:gd name="T2" fmla="*/ 17 w 67"/>
                  <a:gd name="T3" fmla="*/ 2 h 75"/>
                  <a:gd name="T4" fmla="*/ 17 w 67"/>
                  <a:gd name="T5" fmla="*/ 5 h 75"/>
                  <a:gd name="T6" fmla="*/ 17 w 67"/>
                  <a:gd name="T7" fmla="*/ 8 h 75"/>
                  <a:gd name="T8" fmla="*/ 18 w 67"/>
                  <a:gd name="T9" fmla="*/ 12 h 75"/>
                  <a:gd name="T10" fmla="*/ 16 w 67"/>
                  <a:gd name="T11" fmla="*/ 31 h 75"/>
                  <a:gd name="T12" fmla="*/ 0 w 67"/>
                  <a:gd name="T13" fmla="*/ 74 h 75"/>
                  <a:gd name="T14" fmla="*/ 11 w 67"/>
                  <a:gd name="T15" fmla="*/ 72 h 75"/>
                  <a:gd name="T16" fmla="*/ 23 w 67"/>
                  <a:gd name="T17" fmla="*/ 70 h 75"/>
                  <a:gd name="T18" fmla="*/ 47 w 67"/>
                  <a:gd name="T19" fmla="*/ 68 h 75"/>
                  <a:gd name="T20" fmla="*/ 66 w 67"/>
                  <a:gd name="T21" fmla="*/ 21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7"/>
                  <a:gd name="T34" fmla="*/ 0 h 75"/>
                  <a:gd name="T35" fmla="*/ 67 w 67"/>
                  <a:gd name="T36" fmla="*/ 75 h 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7" h="75">
                    <a:moveTo>
                      <a:pt x="18" y="0"/>
                    </a:moveTo>
                    <a:lnTo>
                      <a:pt x="17" y="2"/>
                    </a:lnTo>
                    <a:lnTo>
                      <a:pt x="17" y="5"/>
                    </a:lnTo>
                    <a:lnTo>
                      <a:pt x="17" y="8"/>
                    </a:lnTo>
                    <a:lnTo>
                      <a:pt x="18" y="12"/>
                    </a:lnTo>
                    <a:lnTo>
                      <a:pt x="16" y="31"/>
                    </a:lnTo>
                    <a:lnTo>
                      <a:pt x="0" y="74"/>
                    </a:lnTo>
                    <a:lnTo>
                      <a:pt x="11" y="72"/>
                    </a:lnTo>
                    <a:lnTo>
                      <a:pt x="23" y="70"/>
                    </a:lnTo>
                    <a:lnTo>
                      <a:pt x="47" y="68"/>
                    </a:lnTo>
                    <a:lnTo>
                      <a:pt x="66" y="21"/>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27" name="Freeform 2432"/>
              <p:cNvSpPr>
                <a:spLocks/>
              </p:cNvSpPr>
              <p:nvPr/>
            </p:nvSpPr>
            <p:spPr bwMode="auto">
              <a:xfrm>
                <a:off x="518" y="3073"/>
                <a:ext cx="79" cy="21"/>
              </a:xfrm>
              <a:custGeom>
                <a:avLst/>
                <a:gdLst>
                  <a:gd name="T0" fmla="*/ 0 w 79"/>
                  <a:gd name="T1" fmla="*/ 0 h 21"/>
                  <a:gd name="T2" fmla="*/ 8 w 79"/>
                  <a:gd name="T3" fmla="*/ 3 h 21"/>
                  <a:gd name="T4" fmla="*/ 20 w 79"/>
                  <a:gd name="T5" fmla="*/ 5 h 21"/>
                  <a:gd name="T6" fmla="*/ 31 w 79"/>
                  <a:gd name="T7" fmla="*/ 5 h 21"/>
                  <a:gd name="T8" fmla="*/ 42 w 79"/>
                  <a:gd name="T9" fmla="*/ 3 h 21"/>
                  <a:gd name="T10" fmla="*/ 62 w 79"/>
                  <a:gd name="T11" fmla="*/ 3 h 21"/>
                  <a:gd name="T12" fmla="*/ 71 w 79"/>
                  <a:gd name="T13" fmla="*/ 3 h 21"/>
                  <a:gd name="T14" fmla="*/ 74 w 79"/>
                  <a:gd name="T15" fmla="*/ 3 h 21"/>
                  <a:gd name="T16" fmla="*/ 78 w 79"/>
                  <a:gd name="T17" fmla="*/ 5 h 21"/>
                  <a:gd name="T18" fmla="*/ 67 w 79"/>
                  <a:gd name="T19" fmla="*/ 2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
                  <a:gd name="T31" fmla="*/ 0 h 21"/>
                  <a:gd name="T32" fmla="*/ 79 w 79"/>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 h="21">
                    <a:moveTo>
                      <a:pt x="0" y="0"/>
                    </a:moveTo>
                    <a:lnTo>
                      <a:pt x="8" y="3"/>
                    </a:lnTo>
                    <a:lnTo>
                      <a:pt x="20" y="5"/>
                    </a:lnTo>
                    <a:lnTo>
                      <a:pt x="31" y="5"/>
                    </a:lnTo>
                    <a:lnTo>
                      <a:pt x="42" y="3"/>
                    </a:lnTo>
                    <a:lnTo>
                      <a:pt x="62" y="3"/>
                    </a:lnTo>
                    <a:lnTo>
                      <a:pt x="71" y="3"/>
                    </a:lnTo>
                    <a:lnTo>
                      <a:pt x="74" y="3"/>
                    </a:lnTo>
                    <a:lnTo>
                      <a:pt x="78" y="5"/>
                    </a:lnTo>
                    <a:lnTo>
                      <a:pt x="67"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28" name="Line 2433"/>
              <p:cNvSpPr>
                <a:spLocks noChangeShapeType="1"/>
              </p:cNvSpPr>
              <p:nvPr/>
            </p:nvSpPr>
            <p:spPr bwMode="auto">
              <a:xfrm flipH="1">
                <a:off x="477" y="3075"/>
                <a:ext cx="101" cy="9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29" name="Freeform 2434"/>
              <p:cNvSpPr>
                <a:spLocks/>
              </p:cNvSpPr>
              <p:nvPr/>
            </p:nvSpPr>
            <p:spPr bwMode="auto">
              <a:xfrm>
                <a:off x="531" y="3119"/>
                <a:ext cx="21" cy="21"/>
              </a:xfrm>
              <a:custGeom>
                <a:avLst/>
                <a:gdLst>
                  <a:gd name="T0" fmla="*/ 0 w 21"/>
                  <a:gd name="T1" fmla="*/ 0 h 21"/>
                  <a:gd name="T2" fmla="*/ 12 w 21"/>
                  <a:gd name="T3" fmla="*/ 10 h 21"/>
                  <a:gd name="T4" fmla="*/ 20 w 21"/>
                  <a:gd name="T5" fmla="*/ 15 h 21"/>
                  <a:gd name="T6" fmla="*/ 20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0"/>
                    </a:moveTo>
                    <a:lnTo>
                      <a:pt x="12" y="10"/>
                    </a:lnTo>
                    <a:lnTo>
                      <a:pt x="20" y="15"/>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30" name="Freeform 2435"/>
              <p:cNvSpPr>
                <a:spLocks/>
              </p:cNvSpPr>
              <p:nvPr/>
            </p:nvSpPr>
            <p:spPr bwMode="auto">
              <a:xfrm>
                <a:off x="540" y="3118"/>
                <a:ext cx="21" cy="21"/>
              </a:xfrm>
              <a:custGeom>
                <a:avLst/>
                <a:gdLst>
                  <a:gd name="T0" fmla="*/ 20 w 21"/>
                  <a:gd name="T1" fmla="*/ 20 h 21"/>
                  <a:gd name="T2" fmla="*/ 12 w 21"/>
                  <a:gd name="T3" fmla="*/ 10 h 21"/>
                  <a:gd name="T4" fmla="*/ 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20"/>
                    </a:moveTo>
                    <a:lnTo>
                      <a:pt x="12" y="1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31" name="Line 2436"/>
              <p:cNvSpPr>
                <a:spLocks noChangeShapeType="1"/>
              </p:cNvSpPr>
              <p:nvPr/>
            </p:nvSpPr>
            <p:spPr bwMode="auto">
              <a:xfrm flipV="1">
                <a:off x="537" y="3081"/>
                <a:ext cx="46" cy="4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32" name="Freeform 2437"/>
              <p:cNvSpPr>
                <a:spLocks/>
              </p:cNvSpPr>
              <p:nvPr/>
            </p:nvSpPr>
            <p:spPr bwMode="auto">
              <a:xfrm>
                <a:off x="576" y="3078"/>
                <a:ext cx="21" cy="21"/>
              </a:xfrm>
              <a:custGeom>
                <a:avLst/>
                <a:gdLst>
                  <a:gd name="T0" fmla="*/ 20 w 21"/>
                  <a:gd name="T1" fmla="*/ 20 h 21"/>
                  <a:gd name="T2" fmla="*/ 15 w 21"/>
                  <a:gd name="T3" fmla="*/ 11 h 21"/>
                  <a:gd name="T4" fmla="*/ 10 w 21"/>
                  <a:gd name="T5" fmla="*/ 7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0" y="20"/>
                    </a:moveTo>
                    <a:lnTo>
                      <a:pt x="15" y="11"/>
                    </a:lnTo>
                    <a:lnTo>
                      <a:pt x="10" y="7"/>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33" name="Freeform 2438"/>
              <p:cNvSpPr>
                <a:spLocks/>
              </p:cNvSpPr>
              <p:nvPr/>
            </p:nvSpPr>
            <p:spPr bwMode="auto">
              <a:xfrm>
                <a:off x="577" y="3085"/>
                <a:ext cx="21" cy="21"/>
              </a:xfrm>
              <a:custGeom>
                <a:avLst/>
                <a:gdLst>
                  <a:gd name="T0" fmla="*/ 0 w 21"/>
                  <a:gd name="T1" fmla="*/ 0 h 21"/>
                  <a:gd name="T2" fmla="*/ 10 w 21"/>
                  <a:gd name="T3" fmla="*/ 6 h 21"/>
                  <a:gd name="T4" fmla="*/ 2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0"/>
                    </a:moveTo>
                    <a:lnTo>
                      <a:pt x="10" y="6"/>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34" name="Freeform 2439"/>
              <p:cNvSpPr>
                <a:spLocks/>
              </p:cNvSpPr>
              <p:nvPr/>
            </p:nvSpPr>
            <p:spPr bwMode="auto">
              <a:xfrm>
                <a:off x="588" y="3080"/>
                <a:ext cx="21" cy="21"/>
              </a:xfrm>
              <a:custGeom>
                <a:avLst/>
                <a:gdLst>
                  <a:gd name="T0" fmla="*/ 0 w 21"/>
                  <a:gd name="T1" fmla="*/ 20 h 21"/>
                  <a:gd name="T2" fmla="*/ 0 w 21"/>
                  <a:gd name="T3" fmla="*/ 10 h 21"/>
                  <a:gd name="T4" fmla="*/ 10 w 21"/>
                  <a:gd name="T5" fmla="*/ 0 h 21"/>
                  <a:gd name="T6" fmla="*/ 20 w 21"/>
                  <a:gd name="T7" fmla="*/ 1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20"/>
                    </a:moveTo>
                    <a:lnTo>
                      <a:pt x="0" y="10"/>
                    </a:lnTo>
                    <a:lnTo>
                      <a:pt x="10" y="0"/>
                    </a:lnTo>
                    <a:lnTo>
                      <a:pt x="20" y="1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35" name="Line 2440"/>
              <p:cNvSpPr>
                <a:spLocks noChangeShapeType="1"/>
              </p:cNvSpPr>
              <p:nvPr/>
            </p:nvSpPr>
            <p:spPr bwMode="auto">
              <a:xfrm flipH="1">
                <a:off x="649" y="3065"/>
                <a:ext cx="2"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36" name="Freeform 2441"/>
              <p:cNvSpPr>
                <a:spLocks/>
              </p:cNvSpPr>
              <p:nvPr/>
            </p:nvSpPr>
            <p:spPr bwMode="auto">
              <a:xfrm>
                <a:off x="632" y="3075"/>
                <a:ext cx="21" cy="21"/>
              </a:xfrm>
              <a:custGeom>
                <a:avLst/>
                <a:gdLst>
                  <a:gd name="T0" fmla="*/ 10 w 21"/>
                  <a:gd name="T1" fmla="*/ 0 h 21"/>
                  <a:gd name="T2" fmla="*/ 10 w 21"/>
                  <a:gd name="T3" fmla="*/ 6 h 21"/>
                  <a:gd name="T4" fmla="*/ 0 w 21"/>
                  <a:gd name="T5" fmla="*/ 10 h 21"/>
                  <a:gd name="T6" fmla="*/ 10 w 21"/>
                  <a:gd name="T7" fmla="*/ 16 h 21"/>
                  <a:gd name="T8" fmla="*/ 20 w 21"/>
                  <a:gd name="T9" fmla="*/ 2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10" y="0"/>
                    </a:moveTo>
                    <a:lnTo>
                      <a:pt x="10" y="6"/>
                    </a:lnTo>
                    <a:lnTo>
                      <a:pt x="0" y="10"/>
                    </a:lnTo>
                    <a:lnTo>
                      <a:pt x="10" y="16"/>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37" name="Line 2442"/>
              <p:cNvSpPr>
                <a:spLocks noChangeShapeType="1"/>
              </p:cNvSpPr>
              <p:nvPr/>
            </p:nvSpPr>
            <p:spPr bwMode="auto">
              <a:xfrm flipH="1">
                <a:off x="616" y="3082"/>
                <a:ext cx="1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38" name="Freeform 2443"/>
              <p:cNvSpPr>
                <a:spLocks/>
              </p:cNvSpPr>
              <p:nvPr/>
            </p:nvSpPr>
            <p:spPr bwMode="auto">
              <a:xfrm>
                <a:off x="603" y="3082"/>
                <a:ext cx="21" cy="21"/>
              </a:xfrm>
              <a:custGeom>
                <a:avLst/>
                <a:gdLst>
                  <a:gd name="T0" fmla="*/ 15 w 21"/>
                  <a:gd name="T1" fmla="*/ 20 h 21"/>
                  <a:gd name="T2" fmla="*/ 20 w 21"/>
                  <a:gd name="T3" fmla="*/ 0 h 21"/>
                  <a:gd name="T4" fmla="*/ 0 w 21"/>
                  <a:gd name="T5" fmla="*/ 10 h 21"/>
                  <a:gd name="T6" fmla="*/ 0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15" y="20"/>
                    </a:moveTo>
                    <a:lnTo>
                      <a:pt x="20" y="0"/>
                    </a:lnTo>
                    <a:lnTo>
                      <a:pt x="0" y="1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39" name="Line 2444"/>
              <p:cNvSpPr>
                <a:spLocks noChangeShapeType="1"/>
              </p:cNvSpPr>
              <p:nvPr/>
            </p:nvSpPr>
            <p:spPr bwMode="auto">
              <a:xfrm flipH="1">
                <a:off x="588" y="3083"/>
                <a:ext cx="16"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40" name="Line 2445"/>
              <p:cNvSpPr>
                <a:spLocks noChangeShapeType="1"/>
              </p:cNvSpPr>
              <p:nvPr/>
            </p:nvSpPr>
            <p:spPr bwMode="auto">
              <a:xfrm>
                <a:off x="592" y="3079"/>
                <a:ext cx="10"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41" name="Freeform 2446"/>
              <p:cNvSpPr>
                <a:spLocks/>
              </p:cNvSpPr>
              <p:nvPr/>
            </p:nvSpPr>
            <p:spPr bwMode="auto">
              <a:xfrm>
                <a:off x="602" y="3077"/>
                <a:ext cx="21" cy="21"/>
              </a:xfrm>
              <a:custGeom>
                <a:avLst/>
                <a:gdLst>
                  <a:gd name="T0" fmla="*/ 0 w 21"/>
                  <a:gd name="T1" fmla="*/ 10 h 21"/>
                  <a:gd name="T2" fmla="*/ 0 w 21"/>
                  <a:gd name="T3" fmla="*/ 20 h 21"/>
                  <a:gd name="T4" fmla="*/ 20 w 21"/>
                  <a:gd name="T5" fmla="*/ 20 h 21"/>
                  <a:gd name="T6" fmla="*/ 13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10"/>
                    </a:moveTo>
                    <a:lnTo>
                      <a:pt x="0" y="20"/>
                    </a:lnTo>
                    <a:lnTo>
                      <a:pt x="20" y="20"/>
                    </a:lnTo>
                    <a:lnTo>
                      <a:pt x="13"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42" name="Line 2447"/>
              <p:cNvSpPr>
                <a:spLocks noChangeShapeType="1"/>
              </p:cNvSpPr>
              <p:nvPr/>
            </p:nvSpPr>
            <p:spPr bwMode="auto">
              <a:xfrm flipV="1">
                <a:off x="616" y="3077"/>
                <a:ext cx="17"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43" name="Line 2448"/>
              <p:cNvSpPr>
                <a:spLocks noChangeShapeType="1"/>
              </p:cNvSpPr>
              <p:nvPr/>
            </p:nvSpPr>
            <p:spPr bwMode="auto">
              <a:xfrm flipH="1">
                <a:off x="613" y="3076"/>
                <a:ext cx="2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44" name="Freeform 2449"/>
              <p:cNvSpPr>
                <a:spLocks/>
              </p:cNvSpPr>
              <p:nvPr/>
            </p:nvSpPr>
            <p:spPr bwMode="auto">
              <a:xfrm>
                <a:off x="584" y="3049"/>
                <a:ext cx="123" cy="30"/>
              </a:xfrm>
              <a:custGeom>
                <a:avLst/>
                <a:gdLst>
                  <a:gd name="T0" fmla="*/ 11 w 123"/>
                  <a:gd name="T1" fmla="*/ 29 h 30"/>
                  <a:gd name="T2" fmla="*/ 21 w 123"/>
                  <a:gd name="T3" fmla="*/ 29 h 30"/>
                  <a:gd name="T4" fmla="*/ 31 w 123"/>
                  <a:gd name="T5" fmla="*/ 27 h 30"/>
                  <a:gd name="T6" fmla="*/ 40 w 123"/>
                  <a:gd name="T7" fmla="*/ 25 h 30"/>
                  <a:gd name="T8" fmla="*/ 49 w 123"/>
                  <a:gd name="T9" fmla="*/ 22 h 30"/>
                  <a:gd name="T10" fmla="*/ 56 w 123"/>
                  <a:gd name="T11" fmla="*/ 20 h 30"/>
                  <a:gd name="T12" fmla="*/ 64 w 123"/>
                  <a:gd name="T13" fmla="*/ 16 h 30"/>
                  <a:gd name="T14" fmla="*/ 71 w 123"/>
                  <a:gd name="T15" fmla="*/ 12 h 30"/>
                  <a:gd name="T16" fmla="*/ 79 w 123"/>
                  <a:gd name="T17" fmla="*/ 7 h 30"/>
                  <a:gd name="T18" fmla="*/ 38 w 123"/>
                  <a:gd name="T19" fmla="*/ 8 h 30"/>
                  <a:gd name="T20" fmla="*/ 0 w 123"/>
                  <a:gd name="T21" fmla="*/ 11 h 30"/>
                  <a:gd name="T22" fmla="*/ 60 w 123"/>
                  <a:gd name="T23" fmla="*/ 5 h 30"/>
                  <a:gd name="T24" fmla="*/ 122 w 123"/>
                  <a:gd name="T25" fmla="*/ 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3"/>
                  <a:gd name="T40" fmla="*/ 0 h 30"/>
                  <a:gd name="T41" fmla="*/ 123 w 123"/>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3" h="30">
                    <a:moveTo>
                      <a:pt x="11" y="29"/>
                    </a:moveTo>
                    <a:lnTo>
                      <a:pt x="21" y="29"/>
                    </a:lnTo>
                    <a:lnTo>
                      <a:pt x="31" y="27"/>
                    </a:lnTo>
                    <a:lnTo>
                      <a:pt x="40" y="25"/>
                    </a:lnTo>
                    <a:lnTo>
                      <a:pt x="49" y="22"/>
                    </a:lnTo>
                    <a:lnTo>
                      <a:pt x="56" y="20"/>
                    </a:lnTo>
                    <a:lnTo>
                      <a:pt x="64" y="16"/>
                    </a:lnTo>
                    <a:lnTo>
                      <a:pt x="71" y="12"/>
                    </a:lnTo>
                    <a:lnTo>
                      <a:pt x="79" y="7"/>
                    </a:lnTo>
                    <a:lnTo>
                      <a:pt x="38" y="8"/>
                    </a:lnTo>
                    <a:lnTo>
                      <a:pt x="0" y="11"/>
                    </a:lnTo>
                    <a:lnTo>
                      <a:pt x="60" y="5"/>
                    </a:lnTo>
                    <a:lnTo>
                      <a:pt x="122"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45" name="Freeform 2450"/>
              <p:cNvSpPr>
                <a:spLocks/>
              </p:cNvSpPr>
              <p:nvPr/>
            </p:nvSpPr>
            <p:spPr bwMode="auto">
              <a:xfrm>
                <a:off x="605" y="3038"/>
                <a:ext cx="101" cy="21"/>
              </a:xfrm>
              <a:custGeom>
                <a:avLst/>
                <a:gdLst>
                  <a:gd name="T0" fmla="*/ 100 w 101"/>
                  <a:gd name="T1" fmla="*/ 20 h 21"/>
                  <a:gd name="T2" fmla="*/ 100 w 101"/>
                  <a:gd name="T3" fmla="*/ 0 h 21"/>
                  <a:gd name="T4" fmla="*/ 75 w 101"/>
                  <a:gd name="T5" fmla="*/ 0 h 21"/>
                  <a:gd name="T6" fmla="*/ 50 w 101"/>
                  <a:gd name="T7" fmla="*/ 3 h 21"/>
                  <a:gd name="T8" fmla="*/ 25 w 101"/>
                  <a:gd name="T9" fmla="*/ 11 h 21"/>
                  <a:gd name="T10" fmla="*/ 0 w 101"/>
                  <a:gd name="T11" fmla="*/ 20 h 21"/>
                  <a:gd name="T12" fmla="*/ 0 60000 65536"/>
                  <a:gd name="T13" fmla="*/ 0 60000 65536"/>
                  <a:gd name="T14" fmla="*/ 0 60000 65536"/>
                  <a:gd name="T15" fmla="*/ 0 60000 65536"/>
                  <a:gd name="T16" fmla="*/ 0 60000 65536"/>
                  <a:gd name="T17" fmla="*/ 0 60000 65536"/>
                  <a:gd name="T18" fmla="*/ 0 w 101"/>
                  <a:gd name="T19" fmla="*/ 0 h 21"/>
                  <a:gd name="T20" fmla="*/ 101 w 10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101" h="21">
                    <a:moveTo>
                      <a:pt x="100" y="20"/>
                    </a:moveTo>
                    <a:lnTo>
                      <a:pt x="100" y="0"/>
                    </a:lnTo>
                    <a:lnTo>
                      <a:pt x="75" y="0"/>
                    </a:lnTo>
                    <a:lnTo>
                      <a:pt x="50" y="3"/>
                    </a:lnTo>
                    <a:lnTo>
                      <a:pt x="25" y="11"/>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46" name="Freeform 2451"/>
              <p:cNvSpPr>
                <a:spLocks/>
              </p:cNvSpPr>
              <p:nvPr/>
            </p:nvSpPr>
            <p:spPr bwMode="auto">
              <a:xfrm>
                <a:off x="585" y="3062"/>
                <a:ext cx="21" cy="21"/>
              </a:xfrm>
              <a:custGeom>
                <a:avLst/>
                <a:gdLst>
                  <a:gd name="T0" fmla="*/ 0 w 21"/>
                  <a:gd name="T1" fmla="*/ 2 h 21"/>
                  <a:gd name="T2" fmla="*/ 20 w 21"/>
                  <a:gd name="T3" fmla="*/ 0 h 21"/>
                  <a:gd name="T4" fmla="*/ 20 w 21"/>
                  <a:gd name="T5" fmla="*/ 20 h 21"/>
                  <a:gd name="T6" fmla="*/ 0 w 21"/>
                  <a:gd name="T7" fmla="*/ 20 h 21"/>
                  <a:gd name="T8" fmla="*/ 0 w 21"/>
                  <a:gd name="T9" fmla="*/ 2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0" y="2"/>
                    </a:moveTo>
                    <a:lnTo>
                      <a:pt x="20" y="0"/>
                    </a:lnTo>
                    <a:lnTo>
                      <a:pt x="20" y="20"/>
                    </a:lnTo>
                    <a:lnTo>
                      <a:pt x="0" y="20"/>
                    </a:lnTo>
                    <a:lnTo>
                      <a:pt x="0" y="2"/>
                    </a:lnTo>
                  </a:path>
                </a:pathLst>
              </a:custGeom>
              <a:solidFill>
                <a:schemeClr val="folHlink"/>
              </a:solidFill>
              <a:ln w="12700" cap="rnd">
                <a:solidFill>
                  <a:srgbClr val="000000"/>
                </a:solidFill>
                <a:round/>
                <a:headEnd/>
                <a:tailEnd/>
              </a:ln>
            </p:spPr>
            <p:txBody>
              <a:bodyPr/>
              <a:lstStyle/>
              <a:p>
                <a:endParaRPr lang="zh-CN" altLang="zh-CN"/>
              </a:p>
            </p:txBody>
          </p:sp>
          <p:sp>
            <p:nvSpPr>
              <p:cNvPr id="58947" name="Line 2452"/>
              <p:cNvSpPr>
                <a:spLocks noChangeShapeType="1"/>
              </p:cNvSpPr>
              <p:nvPr/>
            </p:nvSpPr>
            <p:spPr bwMode="auto">
              <a:xfrm>
                <a:off x="586" y="3064"/>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48" name="Line 2453"/>
              <p:cNvSpPr>
                <a:spLocks noChangeShapeType="1"/>
              </p:cNvSpPr>
              <p:nvPr/>
            </p:nvSpPr>
            <p:spPr bwMode="auto">
              <a:xfrm>
                <a:off x="587" y="3064"/>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49" name="Line 2454"/>
              <p:cNvSpPr>
                <a:spLocks noChangeShapeType="1"/>
              </p:cNvSpPr>
              <p:nvPr/>
            </p:nvSpPr>
            <p:spPr bwMode="auto">
              <a:xfrm>
                <a:off x="588" y="3064"/>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50" name="Line 2455"/>
              <p:cNvSpPr>
                <a:spLocks noChangeShapeType="1"/>
              </p:cNvSpPr>
              <p:nvPr/>
            </p:nvSpPr>
            <p:spPr bwMode="auto">
              <a:xfrm>
                <a:off x="590" y="3062"/>
                <a:ext cx="0" cy="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51" name="Line 2456"/>
              <p:cNvSpPr>
                <a:spLocks noChangeShapeType="1"/>
              </p:cNvSpPr>
              <p:nvPr/>
            </p:nvSpPr>
            <p:spPr bwMode="auto">
              <a:xfrm>
                <a:off x="591" y="3062"/>
                <a:ext cx="0" cy="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52" name="Freeform 2457"/>
              <p:cNvSpPr>
                <a:spLocks/>
              </p:cNvSpPr>
              <p:nvPr/>
            </p:nvSpPr>
            <p:spPr bwMode="auto">
              <a:xfrm>
                <a:off x="615" y="3058"/>
                <a:ext cx="21" cy="21"/>
              </a:xfrm>
              <a:custGeom>
                <a:avLst/>
                <a:gdLst>
                  <a:gd name="T0" fmla="*/ 0 w 21"/>
                  <a:gd name="T1" fmla="*/ 0 h 21"/>
                  <a:gd name="T2" fmla="*/ 0 w 21"/>
                  <a:gd name="T3" fmla="*/ 12 h 21"/>
                  <a:gd name="T4" fmla="*/ 2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0"/>
                    </a:moveTo>
                    <a:lnTo>
                      <a:pt x="0" y="12"/>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53" name="Freeform 2458"/>
              <p:cNvSpPr>
                <a:spLocks/>
              </p:cNvSpPr>
              <p:nvPr/>
            </p:nvSpPr>
            <p:spPr bwMode="auto">
              <a:xfrm>
                <a:off x="618" y="3060"/>
                <a:ext cx="21" cy="21"/>
              </a:xfrm>
              <a:custGeom>
                <a:avLst/>
                <a:gdLst>
                  <a:gd name="T0" fmla="*/ 0 w 21"/>
                  <a:gd name="T1" fmla="*/ 20 h 21"/>
                  <a:gd name="T2" fmla="*/ 0 w 21"/>
                  <a:gd name="T3" fmla="*/ 0 h 21"/>
                  <a:gd name="T4" fmla="*/ 20 w 21"/>
                  <a:gd name="T5" fmla="*/ 0 h 21"/>
                  <a:gd name="T6" fmla="*/ 20 w 21"/>
                  <a:gd name="T7" fmla="*/ 20 h 21"/>
                  <a:gd name="T8" fmla="*/ 0 w 21"/>
                  <a:gd name="T9" fmla="*/ 2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0" y="20"/>
                    </a:moveTo>
                    <a:lnTo>
                      <a:pt x="0" y="0"/>
                    </a:lnTo>
                    <a:lnTo>
                      <a:pt x="20" y="0"/>
                    </a:lnTo>
                    <a:lnTo>
                      <a:pt x="20" y="20"/>
                    </a:lnTo>
                    <a:lnTo>
                      <a:pt x="0" y="20"/>
                    </a:lnTo>
                  </a:path>
                </a:pathLst>
              </a:custGeom>
              <a:solidFill>
                <a:schemeClr val="folHlink"/>
              </a:solidFill>
              <a:ln w="12700" cap="rnd">
                <a:solidFill>
                  <a:srgbClr val="000000"/>
                </a:solidFill>
                <a:round/>
                <a:headEnd/>
                <a:tailEnd/>
              </a:ln>
            </p:spPr>
            <p:txBody>
              <a:bodyPr/>
              <a:lstStyle/>
              <a:p>
                <a:endParaRPr lang="zh-CN" altLang="zh-CN"/>
              </a:p>
            </p:txBody>
          </p:sp>
          <p:sp>
            <p:nvSpPr>
              <p:cNvPr id="58954" name="Line 2459"/>
              <p:cNvSpPr>
                <a:spLocks noChangeShapeType="1"/>
              </p:cNvSpPr>
              <p:nvPr/>
            </p:nvSpPr>
            <p:spPr bwMode="auto">
              <a:xfrm flipV="1">
                <a:off x="620" y="3060"/>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55" name="Line 2460"/>
              <p:cNvSpPr>
                <a:spLocks noChangeShapeType="1"/>
              </p:cNvSpPr>
              <p:nvPr/>
            </p:nvSpPr>
            <p:spPr bwMode="auto">
              <a:xfrm>
                <a:off x="622" y="3060"/>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56" name="Line 2461"/>
              <p:cNvSpPr>
                <a:spLocks noChangeShapeType="1"/>
              </p:cNvSpPr>
              <p:nvPr/>
            </p:nvSpPr>
            <p:spPr bwMode="auto">
              <a:xfrm flipV="1">
                <a:off x="623" y="3060"/>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57" name="Freeform 2462"/>
              <p:cNvSpPr>
                <a:spLocks/>
              </p:cNvSpPr>
              <p:nvPr/>
            </p:nvSpPr>
            <p:spPr bwMode="auto">
              <a:xfrm>
                <a:off x="631" y="3057"/>
                <a:ext cx="21" cy="21"/>
              </a:xfrm>
              <a:custGeom>
                <a:avLst/>
                <a:gdLst>
                  <a:gd name="T0" fmla="*/ 20 w 21"/>
                  <a:gd name="T1" fmla="*/ 20 h 21"/>
                  <a:gd name="T2" fmla="*/ 0 w 21"/>
                  <a:gd name="T3" fmla="*/ 12 h 21"/>
                  <a:gd name="T4" fmla="*/ 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20"/>
                    </a:moveTo>
                    <a:lnTo>
                      <a:pt x="0" y="12"/>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58" name="Freeform 2463"/>
              <p:cNvSpPr>
                <a:spLocks/>
              </p:cNvSpPr>
              <p:nvPr/>
            </p:nvSpPr>
            <p:spPr bwMode="auto">
              <a:xfrm>
                <a:off x="640" y="3062"/>
                <a:ext cx="21" cy="21"/>
              </a:xfrm>
              <a:custGeom>
                <a:avLst/>
                <a:gdLst>
                  <a:gd name="T0" fmla="*/ 0 w 21"/>
                  <a:gd name="T1" fmla="*/ 20 h 21"/>
                  <a:gd name="T2" fmla="*/ 0 w 21"/>
                  <a:gd name="T3" fmla="*/ 10 h 21"/>
                  <a:gd name="T4" fmla="*/ 0 w 21"/>
                  <a:gd name="T5" fmla="*/ 6 h 21"/>
                  <a:gd name="T6" fmla="*/ 1 w 21"/>
                  <a:gd name="T7" fmla="*/ 2 h 21"/>
                  <a:gd name="T8" fmla="*/ 2 w 21"/>
                  <a:gd name="T9" fmla="*/ 0 h 21"/>
                  <a:gd name="T10" fmla="*/ 20 w 21"/>
                  <a:gd name="T11" fmla="*/ 0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0" y="20"/>
                    </a:moveTo>
                    <a:lnTo>
                      <a:pt x="0" y="10"/>
                    </a:lnTo>
                    <a:lnTo>
                      <a:pt x="0" y="6"/>
                    </a:lnTo>
                    <a:lnTo>
                      <a:pt x="1" y="2"/>
                    </a:lnTo>
                    <a:lnTo>
                      <a:pt x="2" y="0"/>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59" name="Freeform 2464"/>
              <p:cNvSpPr>
                <a:spLocks/>
              </p:cNvSpPr>
              <p:nvPr/>
            </p:nvSpPr>
            <p:spPr bwMode="auto">
              <a:xfrm>
                <a:off x="640" y="3062"/>
                <a:ext cx="21" cy="21"/>
              </a:xfrm>
              <a:custGeom>
                <a:avLst/>
                <a:gdLst>
                  <a:gd name="T0" fmla="*/ 20 w 21"/>
                  <a:gd name="T1" fmla="*/ 0 h 21"/>
                  <a:gd name="T2" fmla="*/ 3 w 21"/>
                  <a:gd name="T3" fmla="*/ 2 h 21"/>
                  <a:gd name="T4" fmla="*/ 1 w 21"/>
                  <a:gd name="T5" fmla="*/ 2 h 21"/>
                  <a:gd name="T6" fmla="*/ 0 w 21"/>
                  <a:gd name="T7" fmla="*/ 6 h 21"/>
                  <a:gd name="T8" fmla="*/ 0 w 21"/>
                  <a:gd name="T9" fmla="*/ 20 h 21"/>
                  <a:gd name="T10" fmla="*/ 10 w 21"/>
                  <a:gd name="T11" fmla="*/ 10 h 21"/>
                  <a:gd name="T12" fmla="*/ 20 w 21"/>
                  <a:gd name="T13" fmla="*/ 0 h 21"/>
                  <a:gd name="T14" fmla="*/ 0 60000 65536"/>
                  <a:gd name="T15" fmla="*/ 0 60000 65536"/>
                  <a:gd name="T16" fmla="*/ 0 60000 65536"/>
                  <a:gd name="T17" fmla="*/ 0 60000 65536"/>
                  <a:gd name="T18" fmla="*/ 0 60000 65536"/>
                  <a:gd name="T19" fmla="*/ 0 60000 65536"/>
                  <a:gd name="T20" fmla="*/ 0 60000 65536"/>
                  <a:gd name="T21" fmla="*/ 0 w 21"/>
                  <a:gd name="T22" fmla="*/ 0 h 21"/>
                  <a:gd name="T23" fmla="*/ 21 w 21"/>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1">
                    <a:moveTo>
                      <a:pt x="20" y="0"/>
                    </a:moveTo>
                    <a:lnTo>
                      <a:pt x="3" y="2"/>
                    </a:lnTo>
                    <a:lnTo>
                      <a:pt x="1" y="2"/>
                    </a:lnTo>
                    <a:lnTo>
                      <a:pt x="0" y="6"/>
                    </a:lnTo>
                    <a:lnTo>
                      <a:pt x="0" y="20"/>
                    </a:lnTo>
                    <a:lnTo>
                      <a:pt x="10" y="10"/>
                    </a:lnTo>
                    <a:lnTo>
                      <a:pt x="20" y="0"/>
                    </a:lnTo>
                  </a:path>
                </a:pathLst>
              </a:custGeom>
              <a:solidFill>
                <a:schemeClr val="folHlink"/>
              </a:solidFill>
              <a:ln w="12700" cap="rnd">
                <a:solidFill>
                  <a:srgbClr val="000000"/>
                </a:solidFill>
                <a:round/>
                <a:headEnd/>
                <a:tailEnd/>
              </a:ln>
            </p:spPr>
            <p:txBody>
              <a:bodyPr/>
              <a:lstStyle/>
              <a:p>
                <a:endParaRPr lang="zh-CN" altLang="zh-CN"/>
              </a:p>
            </p:txBody>
          </p:sp>
          <p:sp>
            <p:nvSpPr>
              <p:cNvPr id="58960" name="Freeform 2465"/>
              <p:cNvSpPr>
                <a:spLocks/>
              </p:cNvSpPr>
              <p:nvPr/>
            </p:nvSpPr>
            <p:spPr bwMode="auto">
              <a:xfrm>
                <a:off x="652" y="3058"/>
                <a:ext cx="21" cy="21"/>
              </a:xfrm>
              <a:custGeom>
                <a:avLst/>
                <a:gdLst>
                  <a:gd name="T0" fmla="*/ 0 w 21"/>
                  <a:gd name="T1" fmla="*/ 20 h 21"/>
                  <a:gd name="T2" fmla="*/ 20 w 21"/>
                  <a:gd name="T3" fmla="*/ 20 h 21"/>
                  <a:gd name="T4" fmla="*/ 2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20"/>
                    </a:moveTo>
                    <a:lnTo>
                      <a:pt x="20" y="20"/>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61" name="Line 2466"/>
              <p:cNvSpPr>
                <a:spLocks noChangeShapeType="1"/>
              </p:cNvSpPr>
              <p:nvPr/>
            </p:nvSpPr>
            <p:spPr bwMode="auto">
              <a:xfrm>
                <a:off x="604" y="3090"/>
                <a:ext cx="2"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62" name="Line 2467"/>
              <p:cNvSpPr>
                <a:spLocks noChangeShapeType="1"/>
              </p:cNvSpPr>
              <p:nvPr/>
            </p:nvSpPr>
            <p:spPr bwMode="auto">
              <a:xfrm>
                <a:off x="615" y="3095"/>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63" name="Freeform 2468"/>
              <p:cNvSpPr>
                <a:spLocks/>
              </p:cNvSpPr>
              <p:nvPr/>
            </p:nvSpPr>
            <p:spPr bwMode="auto">
              <a:xfrm>
                <a:off x="603" y="3094"/>
                <a:ext cx="21" cy="21"/>
              </a:xfrm>
              <a:custGeom>
                <a:avLst/>
                <a:gdLst>
                  <a:gd name="T0" fmla="*/ 16 w 21"/>
                  <a:gd name="T1" fmla="*/ 0 h 21"/>
                  <a:gd name="T2" fmla="*/ 20 w 21"/>
                  <a:gd name="T3" fmla="*/ 20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16" y="0"/>
                    </a:moveTo>
                    <a:lnTo>
                      <a:pt x="20" y="2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64" name="Line 2469"/>
              <p:cNvSpPr>
                <a:spLocks noChangeShapeType="1"/>
              </p:cNvSpPr>
              <p:nvPr/>
            </p:nvSpPr>
            <p:spPr bwMode="auto">
              <a:xfrm flipH="1">
                <a:off x="605" y="3098"/>
                <a:ext cx="7"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65" name="Line 2470"/>
              <p:cNvSpPr>
                <a:spLocks noChangeShapeType="1"/>
              </p:cNvSpPr>
              <p:nvPr/>
            </p:nvSpPr>
            <p:spPr bwMode="auto">
              <a:xfrm flipV="1">
                <a:off x="601" y="3096"/>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66" name="Freeform 2471"/>
              <p:cNvSpPr>
                <a:spLocks/>
              </p:cNvSpPr>
              <p:nvPr/>
            </p:nvSpPr>
            <p:spPr bwMode="auto">
              <a:xfrm>
                <a:off x="569" y="3098"/>
                <a:ext cx="33" cy="21"/>
              </a:xfrm>
              <a:custGeom>
                <a:avLst/>
                <a:gdLst>
                  <a:gd name="T0" fmla="*/ 30 w 33"/>
                  <a:gd name="T1" fmla="*/ 20 h 21"/>
                  <a:gd name="T2" fmla="*/ 32 w 33"/>
                  <a:gd name="T3" fmla="*/ 0 h 21"/>
                  <a:gd name="T4" fmla="*/ 0 w 33"/>
                  <a:gd name="T5" fmla="*/ 20 h 21"/>
                  <a:gd name="T6" fmla="*/ 0 60000 65536"/>
                  <a:gd name="T7" fmla="*/ 0 60000 65536"/>
                  <a:gd name="T8" fmla="*/ 0 60000 65536"/>
                  <a:gd name="T9" fmla="*/ 0 w 33"/>
                  <a:gd name="T10" fmla="*/ 0 h 21"/>
                  <a:gd name="T11" fmla="*/ 33 w 33"/>
                  <a:gd name="T12" fmla="*/ 21 h 21"/>
                </a:gdLst>
                <a:ahLst/>
                <a:cxnLst>
                  <a:cxn ang="T6">
                    <a:pos x="T0" y="T1"/>
                  </a:cxn>
                  <a:cxn ang="T7">
                    <a:pos x="T2" y="T3"/>
                  </a:cxn>
                  <a:cxn ang="T8">
                    <a:pos x="T4" y="T5"/>
                  </a:cxn>
                </a:cxnLst>
                <a:rect l="T9" t="T10" r="T11" b="T12"/>
                <a:pathLst>
                  <a:path w="33" h="21">
                    <a:moveTo>
                      <a:pt x="30" y="20"/>
                    </a:moveTo>
                    <a:lnTo>
                      <a:pt x="32" y="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67" name="Line 2472"/>
              <p:cNvSpPr>
                <a:spLocks noChangeShapeType="1"/>
              </p:cNvSpPr>
              <p:nvPr/>
            </p:nvSpPr>
            <p:spPr bwMode="auto">
              <a:xfrm flipV="1">
                <a:off x="552" y="3097"/>
                <a:ext cx="20" cy="1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68" name="Line 2473"/>
              <p:cNvSpPr>
                <a:spLocks noChangeShapeType="1"/>
              </p:cNvSpPr>
              <p:nvPr/>
            </p:nvSpPr>
            <p:spPr bwMode="auto">
              <a:xfrm flipV="1">
                <a:off x="586" y="3096"/>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69" name="Line 2474"/>
              <p:cNvSpPr>
                <a:spLocks noChangeShapeType="1"/>
              </p:cNvSpPr>
              <p:nvPr/>
            </p:nvSpPr>
            <p:spPr bwMode="auto">
              <a:xfrm>
                <a:off x="590" y="3095"/>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70" name="Line 2475"/>
              <p:cNvSpPr>
                <a:spLocks noChangeShapeType="1"/>
              </p:cNvSpPr>
              <p:nvPr/>
            </p:nvSpPr>
            <p:spPr bwMode="auto">
              <a:xfrm flipV="1">
                <a:off x="597" y="3095"/>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71" name="Line 2476"/>
              <p:cNvSpPr>
                <a:spLocks noChangeShapeType="1"/>
              </p:cNvSpPr>
              <p:nvPr/>
            </p:nvSpPr>
            <p:spPr bwMode="auto">
              <a:xfrm>
                <a:off x="605" y="3102"/>
                <a:ext cx="1"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72" name="Line 2477"/>
              <p:cNvSpPr>
                <a:spLocks noChangeShapeType="1"/>
              </p:cNvSpPr>
              <p:nvPr/>
            </p:nvSpPr>
            <p:spPr bwMode="auto">
              <a:xfrm>
                <a:off x="616" y="3107"/>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73" name="Freeform 2478"/>
              <p:cNvSpPr>
                <a:spLocks/>
              </p:cNvSpPr>
              <p:nvPr/>
            </p:nvSpPr>
            <p:spPr bwMode="auto">
              <a:xfrm>
                <a:off x="605" y="3107"/>
                <a:ext cx="21" cy="21"/>
              </a:xfrm>
              <a:custGeom>
                <a:avLst/>
                <a:gdLst>
                  <a:gd name="T0" fmla="*/ 16 w 21"/>
                  <a:gd name="T1" fmla="*/ 0 h 21"/>
                  <a:gd name="T2" fmla="*/ 20 w 21"/>
                  <a:gd name="T3" fmla="*/ 20 h 21"/>
                  <a:gd name="T4" fmla="*/ 0 w 21"/>
                  <a:gd name="T5" fmla="*/ 20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16" y="0"/>
                    </a:moveTo>
                    <a:lnTo>
                      <a:pt x="20" y="20"/>
                    </a:lnTo>
                    <a:lnTo>
                      <a:pt x="0" y="2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74" name="Line 2479"/>
              <p:cNvSpPr>
                <a:spLocks noChangeShapeType="1"/>
              </p:cNvSpPr>
              <p:nvPr/>
            </p:nvSpPr>
            <p:spPr bwMode="auto">
              <a:xfrm flipH="1">
                <a:off x="606" y="3110"/>
                <a:ext cx="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75" name="Line 2480"/>
              <p:cNvSpPr>
                <a:spLocks noChangeShapeType="1"/>
              </p:cNvSpPr>
              <p:nvPr/>
            </p:nvSpPr>
            <p:spPr bwMode="auto">
              <a:xfrm flipV="1">
                <a:off x="602" y="3107"/>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76" name="Line 2481"/>
              <p:cNvSpPr>
                <a:spLocks noChangeShapeType="1"/>
              </p:cNvSpPr>
              <p:nvPr/>
            </p:nvSpPr>
            <p:spPr bwMode="auto">
              <a:xfrm>
                <a:off x="597" y="3109"/>
                <a:ext cx="1"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77" name="Line 2482"/>
              <p:cNvSpPr>
                <a:spLocks noChangeShapeType="1"/>
              </p:cNvSpPr>
              <p:nvPr/>
            </p:nvSpPr>
            <p:spPr bwMode="auto">
              <a:xfrm flipV="1">
                <a:off x="590" y="3109"/>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78" name="Line 2483"/>
              <p:cNvSpPr>
                <a:spLocks noChangeShapeType="1"/>
              </p:cNvSpPr>
              <p:nvPr/>
            </p:nvSpPr>
            <p:spPr bwMode="auto">
              <a:xfrm>
                <a:off x="585" y="3109"/>
                <a:ext cx="1"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79" name="Line 2484"/>
              <p:cNvSpPr>
                <a:spLocks noChangeShapeType="1"/>
              </p:cNvSpPr>
              <p:nvPr/>
            </p:nvSpPr>
            <p:spPr bwMode="auto">
              <a:xfrm flipH="1">
                <a:off x="555" y="3108"/>
                <a:ext cx="27"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80" name="Line 2485"/>
              <p:cNvSpPr>
                <a:spLocks noChangeShapeType="1"/>
              </p:cNvSpPr>
              <p:nvPr/>
            </p:nvSpPr>
            <p:spPr bwMode="auto">
              <a:xfrm>
                <a:off x="568" y="3100"/>
                <a:ext cx="5"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81" name="Line 2486"/>
              <p:cNvSpPr>
                <a:spLocks noChangeShapeType="1"/>
              </p:cNvSpPr>
              <p:nvPr/>
            </p:nvSpPr>
            <p:spPr bwMode="auto">
              <a:xfrm>
                <a:off x="566" y="3103"/>
                <a:ext cx="12"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82" name="Freeform 2487"/>
              <p:cNvSpPr>
                <a:spLocks/>
              </p:cNvSpPr>
              <p:nvPr/>
            </p:nvSpPr>
            <p:spPr bwMode="auto">
              <a:xfrm>
                <a:off x="582" y="3043"/>
                <a:ext cx="21" cy="31"/>
              </a:xfrm>
              <a:custGeom>
                <a:avLst/>
                <a:gdLst>
                  <a:gd name="T0" fmla="*/ 20 w 21"/>
                  <a:gd name="T1" fmla="*/ 30 h 31"/>
                  <a:gd name="T2" fmla="*/ 20 w 21"/>
                  <a:gd name="T3" fmla="*/ 17 h 31"/>
                  <a:gd name="T4" fmla="*/ 0 w 21"/>
                  <a:gd name="T5" fmla="*/ 11 h 31"/>
                  <a:gd name="T6" fmla="*/ 0 w 21"/>
                  <a:gd name="T7" fmla="*/ 0 h 31"/>
                  <a:gd name="T8" fmla="*/ 0 60000 65536"/>
                  <a:gd name="T9" fmla="*/ 0 60000 65536"/>
                  <a:gd name="T10" fmla="*/ 0 60000 65536"/>
                  <a:gd name="T11" fmla="*/ 0 60000 65536"/>
                  <a:gd name="T12" fmla="*/ 0 w 21"/>
                  <a:gd name="T13" fmla="*/ 0 h 31"/>
                  <a:gd name="T14" fmla="*/ 21 w 21"/>
                  <a:gd name="T15" fmla="*/ 31 h 31"/>
                </a:gdLst>
                <a:ahLst/>
                <a:cxnLst>
                  <a:cxn ang="T8">
                    <a:pos x="T0" y="T1"/>
                  </a:cxn>
                  <a:cxn ang="T9">
                    <a:pos x="T2" y="T3"/>
                  </a:cxn>
                  <a:cxn ang="T10">
                    <a:pos x="T4" y="T5"/>
                  </a:cxn>
                  <a:cxn ang="T11">
                    <a:pos x="T6" y="T7"/>
                  </a:cxn>
                </a:cxnLst>
                <a:rect l="T12" t="T13" r="T14" b="T15"/>
                <a:pathLst>
                  <a:path w="21" h="31">
                    <a:moveTo>
                      <a:pt x="20" y="30"/>
                    </a:moveTo>
                    <a:lnTo>
                      <a:pt x="20" y="17"/>
                    </a:lnTo>
                    <a:lnTo>
                      <a:pt x="0" y="11"/>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83" name="Freeform 2488"/>
              <p:cNvSpPr>
                <a:spLocks/>
              </p:cNvSpPr>
              <p:nvPr/>
            </p:nvSpPr>
            <p:spPr bwMode="auto">
              <a:xfrm>
                <a:off x="506" y="3019"/>
                <a:ext cx="108" cy="35"/>
              </a:xfrm>
              <a:custGeom>
                <a:avLst/>
                <a:gdLst>
                  <a:gd name="T0" fmla="*/ 107 w 108"/>
                  <a:gd name="T1" fmla="*/ 21 h 35"/>
                  <a:gd name="T2" fmla="*/ 107 w 108"/>
                  <a:gd name="T3" fmla="*/ 22 h 35"/>
                  <a:gd name="T4" fmla="*/ 102 w 108"/>
                  <a:gd name="T5" fmla="*/ 23 h 35"/>
                  <a:gd name="T6" fmla="*/ 77 w 108"/>
                  <a:gd name="T7" fmla="*/ 25 h 35"/>
                  <a:gd name="T8" fmla="*/ 51 w 108"/>
                  <a:gd name="T9" fmla="*/ 27 h 35"/>
                  <a:gd name="T10" fmla="*/ 24 w 108"/>
                  <a:gd name="T11" fmla="*/ 30 h 35"/>
                  <a:gd name="T12" fmla="*/ 0 w 108"/>
                  <a:gd name="T13" fmla="*/ 34 h 35"/>
                  <a:gd name="T14" fmla="*/ 1 w 108"/>
                  <a:gd name="T15" fmla="*/ 18 h 35"/>
                  <a:gd name="T16" fmla="*/ 27 w 108"/>
                  <a:gd name="T17" fmla="*/ 12 h 35"/>
                  <a:gd name="T18" fmla="*/ 52 w 108"/>
                  <a:gd name="T19" fmla="*/ 6 h 35"/>
                  <a:gd name="T20" fmla="*/ 77 w 108"/>
                  <a:gd name="T21" fmla="*/ 2 h 35"/>
                  <a:gd name="T22" fmla="*/ 90 w 108"/>
                  <a:gd name="T23" fmla="*/ 1 h 35"/>
                  <a:gd name="T24" fmla="*/ 104 w 108"/>
                  <a:gd name="T25" fmla="*/ 0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8"/>
                  <a:gd name="T40" fmla="*/ 0 h 35"/>
                  <a:gd name="T41" fmla="*/ 108 w 108"/>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8" h="35">
                    <a:moveTo>
                      <a:pt x="107" y="21"/>
                    </a:moveTo>
                    <a:lnTo>
                      <a:pt x="107" y="22"/>
                    </a:lnTo>
                    <a:lnTo>
                      <a:pt x="102" y="23"/>
                    </a:lnTo>
                    <a:lnTo>
                      <a:pt x="77" y="25"/>
                    </a:lnTo>
                    <a:lnTo>
                      <a:pt x="51" y="27"/>
                    </a:lnTo>
                    <a:lnTo>
                      <a:pt x="24" y="30"/>
                    </a:lnTo>
                    <a:lnTo>
                      <a:pt x="0" y="34"/>
                    </a:lnTo>
                    <a:lnTo>
                      <a:pt x="1" y="18"/>
                    </a:lnTo>
                    <a:lnTo>
                      <a:pt x="27" y="12"/>
                    </a:lnTo>
                    <a:lnTo>
                      <a:pt x="52" y="6"/>
                    </a:lnTo>
                    <a:lnTo>
                      <a:pt x="77" y="2"/>
                    </a:lnTo>
                    <a:lnTo>
                      <a:pt x="90" y="1"/>
                    </a:lnTo>
                    <a:lnTo>
                      <a:pt x="104"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84" name="Freeform 2489"/>
              <p:cNvSpPr>
                <a:spLocks/>
              </p:cNvSpPr>
              <p:nvPr/>
            </p:nvSpPr>
            <p:spPr bwMode="auto">
              <a:xfrm>
                <a:off x="577" y="2999"/>
                <a:ext cx="127" cy="26"/>
              </a:xfrm>
              <a:custGeom>
                <a:avLst/>
                <a:gdLst>
                  <a:gd name="T0" fmla="*/ 0 w 127"/>
                  <a:gd name="T1" fmla="*/ 25 h 26"/>
                  <a:gd name="T2" fmla="*/ 38 w 127"/>
                  <a:gd name="T3" fmla="*/ 18 h 26"/>
                  <a:gd name="T4" fmla="*/ 76 w 127"/>
                  <a:gd name="T5" fmla="*/ 12 h 26"/>
                  <a:gd name="T6" fmla="*/ 89 w 127"/>
                  <a:gd name="T7" fmla="*/ 7 h 26"/>
                  <a:gd name="T8" fmla="*/ 103 w 127"/>
                  <a:gd name="T9" fmla="*/ 5 h 26"/>
                  <a:gd name="T10" fmla="*/ 126 w 127"/>
                  <a:gd name="T11" fmla="*/ 0 h 26"/>
                  <a:gd name="T12" fmla="*/ 0 60000 65536"/>
                  <a:gd name="T13" fmla="*/ 0 60000 65536"/>
                  <a:gd name="T14" fmla="*/ 0 60000 65536"/>
                  <a:gd name="T15" fmla="*/ 0 60000 65536"/>
                  <a:gd name="T16" fmla="*/ 0 60000 65536"/>
                  <a:gd name="T17" fmla="*/ 0 60000 65536"/>
                  <a:gd name="T18" fmla="*/ 0 w 127"/>
                  <a:gd name="T19" fmla="*/ 0 h 26"/>
                  <a:gd name="T20" fmla="*/ 127 w 12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27" h="26">
                    <a:moveTo>
                      <a:pt x="0" y="25"/>
                    </a:moveTo>
                    <a:lnTo>
                      <a:pt x="38" y="18"/>
                    </a:lnTo>
                    <a:lnTo>
                      <a:pt x="76" y="12"/>
                    </a:lnTo>
                    <a:lnTo>
                      <a:pt x="89" y="7"/>
                    </a:lnTo>
                    <a:lnTo>
                      <a:pt x="103" y="5"/>
                    </a:lnTo>
                    <a:lnTo>
                      <a:pt x="126"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85" name="Freeform 2490"/>
              <p:cNvSpPr>
                <a:spLocks/>
              </p:cNvSpPr>
              <p:nvPr/>
            </p:nvSpPr>
            <p:spPr bwMode="auto">
              <a:xfrm>
                <a:off x="650" y="3003"/>
                <a:ext cx="113" cy="21"/>
              </a:xfrm>
              <a:custGeom>
                <a:avLst/>
                <a:gdLst>
                  <a:gd name="T0" fmla="*/ 109 w 113"/>
                  <a:gd name="T1" fmla="*/ 0 h 21"/>
                  <a:gd name="T2" fmla="*/ 112 w 113"/>
                  <a:gd name="T3" fmla="*/ 2 h 21"/>
                  <a:gd name="T4" fmla="*/ 112 w 113"/>
                  <a:gd name="T5" fmla="*/ 5 h 21"/>
                  <a:gd name="T6" fmla="*/ 112 w 113"/>
                  <a:gd name="T7" fmla="*/ 6 h 21"/>
                  <a:gd name="T8" fmla="*/ 112 w 113"/>
                  <a:gd name="T9" fmla="*/ 7 h 21"/>
                  <a:gd name="T10" fmla="*/ 110 w 113"/>
                  <a:gd name="T11" fmla="*/ 10 h 21"/>
                  <a:gd name="T12" fmla="*/ 109 w 113"/>
                  <a:gd name="T13" fmla="*/ 11 h 21"/>
                  <a:gd name="T14" fmla="*/ 107 w 113"/>
                  <a:gd name="T15" fmla="*/ 13 h 21"/>
                  <a:gd name="T16" fmla="*/ 103 w 113"/>
                  <a:gd name="T17" fmla="*/ 15 h 21"/>
                  <a:gd name="T18" fmla="*/ 98 w 113"/>
                  <a:gd name="T19" fmla="*/ 16 h 21"/>
                  <a:gd name="T20" fmla="*/ 93 w 113"/>
                  <a:gd name="T21" fmla="*/ 16 h 21"/>
                  <a:gd name="T22" fmla="*/ 85 w 113"/>
                  <a:gd name="T23" fmla="*/ 17 h 21"/>
                  <a:gd name="T24" fmla="*/ 51 w 113"/>
                  <a:gd name="T25" fmla="*/ 20 h 21"/>
                  <a:gd name="T26" fmla="*/ 27 w 113"/>
                  <a:gd name="T27" fmla="*/ 20 h 21"/>
                  <a:gd name="T28" fmla="*/ 13 w 113"/>
                  <a:gd name="T29" fmla="*/ 20 h 21"/>
                  <a:gd name="T30" fmla="*/ 4 w 113"/>
                  <a:gd name="T31" fmla="*/ 17 h 21"/>
                  <a:gd name="T32" fmla="*/ 1 w 113"/>
                  <a:gd name="T33" fmla="*/ 16 h 21"/>
                  <a:gd name="T34" fmla="*/ 0 w 113"/>
                  <a:gd name="T35" fmla="*/ 13 h 21"/>
                  <a:gd name="T36" fmla="*/ 0 w 113"/>
                  <a:gd name="T37" fmla="*/ 11 h 21"/>
                  <a:gd name="T38" fmla="*/ 1 w 113"/>
                  <a:gd name="T39" fmla="*/ 10 h 21"/>
                  <a:gd name="T40" fmla="*/ 2 w 113"/>
                  <a:gd name="T41" fmla="*/ 10 h 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3"/>
                  <a:gd name="T64" fmla="*/ 0 h 21"/>
                  <a:gd name="T65" fmla="*/ 113 w 113"/>
                  <a:gd name="T66" fmla="*/ 21 h 2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3" h="21">
                    <a:moveTo>
                      <a:pt x="109" y="0"/>
                    </a:moveTo>
                    <a:lnTo>
                      <a:pt x="112" y="2"/>
                    </a:lnTo>
                    <a:lnTo>
                      <a:pt x="112" y="5"/>
                    </a:lnTo>
                    <a:lnTo>
                      <a:pt x="112" y="6"/>
                    </a:lnTo>
                    <a:lnTo>
                      <a:pt x="112" y="7"/>
                    </a:lnTo>
                    <a:lnTo>
                      <a:pt x="110" y="10"/>
                    </a:lnTo>
                    <a:lnTo>
                      <a:pt x="109" y="11"/>
                    </a:lnTo>
                    <a:lnTo>
                      <a:pt x="107" y="13"/>
                    </a:lnTo>
                    <a:lnTo>
                      <a:pt x="103" y="15"/>
                    </a:lnTo>
                    <a:lnTo>
                      <a:pt x="98" y="16"/>
                    </a:lnTo>
                    <a:lnTo>
                      <a:pt x="93" y="16"/>
                    </a:lnTo>
                    <a:lnTo>
                      <a:pt x="85" y="17"/>
                    </a:lnTo>
                    <a:lnTo>
                      <a:pt x="51" y="20"/>
                    </a:lnTo>
                    <a:lnTo>
                      <a:pt x="27" y="20"/>
                    </a:lnTo>
                    <a:lnTo>
                      <a:pt x="13" y="20"/>
                    </a:lnTo>
                    <a:lnTo>
                      <a:pt x="4" y="17"/>
                    </a:lnTo>
                    <a:lnTo>
                      <a:pt x="1" y="16"/>
                    </a:lnTo>
                    <a:lnTo>
                      <a:pt x="0" y="13"/>
                    </a:lnTo>
                    <a:lnTo>
                      <a:pt x="0" y="11"/>
                    </a:lnTo>
                    <a:lnTo>
                      <a:pt x="1" y="10"/>
                    </a:lnTo>
                    <a:lnTo>
                      <a:pt x="2" y="1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86" name="Freeform 2491"/>
              <p:cNvSpPr>
                <a:spLocks/>
              </p:cNvSpPr>
              <p:nvPr/>
            </p:nvSpPr>
            <p:spPr bwMode="auto">
              <a:xfrm>
                <a:off x="641" y="2999"/>
                <a:ext cx="21" cy="21"/>
              </a:xfrm>
              <a:custGeom>
                <a:avLst/>
                <a:gdLst>
                  <a:gd name="T0" fmla="*/ 2 w 21"/>
                  <a:gd name="T1" fmla="*/ 20 h 21"/>
                  <a:gd name="T2" fmla="*/ 0 w 21"/>
                  <a:gd name="T3" fmla="*/ 0 h 21"/>
                  <a:gd name="T4" fmla="*/ 16 w 21"/>
                  <a:gd name="T5" fmla="*/ 0 h 21"/>
                  <a:gd name="T6" fmla="*/ 20 w 21"/>
                  <a:gd name="T7" fmla="*/ 17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 y="20"/>
                    </a:moveTo>
                    <a:lnTo>
                      <a:pt x="0" y="0"/>
                    </a:lnTo>
                    <a:lnTo>
                      <a:pt x="16" y="0"/>
                    </a:lnTo>
                    <a:lnTo>
                      <a:pt x="20" y="17"/>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87" name="Freeform 2492"/>
              <p:cNvSpPr>
                <a:spLocks/>
              </p:cNvSpPr>
              <p:nvPr/>
            </p:nvSpPr>
            <p:spPr bwMode="auto">
              <a:xfrm>
                <a:off x="631" y="3013"/>
                <a:ext cx="21" cy="21"/>
              </a:xfrm>
              <a:custGeom>
                <a:avLst/>
                <a:gdLst>
                  <a:gd name="T0" fmla="*/ 20 w 21"/>
                  <a:gd name="T1" fmla="*/ 0 h 21"/>
                  <a:gd name="T2" fmla="*/ 20 w 21"/>
                  <a:gd name="T3" fmla="*/ 10 h 21"/>
                  <a:gd name="T4" fmla="*/ 20 w 21"/>
                  <a:gd name="T5" fmla="*/ 17 h 21"/>
                  <a:gd name="T6" fmla="*/ 2 w 21"/>
                  <a:gd name="T7" fmla="*/ 20 h 21"/>
                  <a:gd name="T8" fmla="*/ 0 w 21"/>
                  <a:gd name="T9" fmla="*/ 10 h 21"/>
                  <a:gd name="T10" fmla="*/ 2 w 21"/>
                  <a:gd name="T11" fmla="*/ 1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20" y="0"/>
                    </a:moveTo>
                    <a:lnTo>
                      <a:pt x="20" y="10"/>
                    </a:lnTo>
                    <a:lnTo>
                      <a:pt x="20" y="17"/>
                    </a:lnTo>
                    <a:lnTo>
                      <a:pt x="2" y="20"/>
                    </a:lnTo>
                    <a:lnTo>
                      <a:pt x="0" y="10"/>
                    </a:lnTo>
                    <a:lnTo>
                      <a:pt x="2" y="1"/>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88" name="Line 2493"/>
              <p:cNvSpPr>
                <a:spLocks noChangeShapeType="1"/>
              </p:cNvSpPr>
              <p:nvPr/>
            </p:nvSpPr>
            <p:spPr bwMode="auto">
              <a:xfrm flipV="1">
                <a:off x="631" y="3016"/>
                <a:ext cx="9"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89" name="Line 2494"/>
              <p:cNvSpPr>
                <a:spLocks noChangeShapeType="1"/>
              </p:cNvSpPr>
              <p:nvPr/>
            </p:nvSpPr>
            <p:spPr bwMode="auto">
              <a:xfrm flipH="1">
                <a:off x="631" y="3018"/>
                <a:ext cx="9"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90" name="Line 2495"/>
              <p:cNvSpPr>
                <a:spLocks noChangeShapeType="1"/>
              </p:cNvSpPr>
              <p:nvPr/>
            </p:nvSpPr>
            <p:spPr bwMode="auto">
              <a:xfrm>
                <a:off x="631" y="3022"/>
                <a:ext cx="9"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91" name="Freeform 2496"/>
              <p:cNvSpPr>
                <a:spLocks/>
              </p:cNvSpPr>
              <p:nvPr/>
            </p:nvSpPr>
            <p:spPr bwMode="auto">
              <a:xfrm>
                <a:off x="646" y="3012"/>
                <a:ext cx="148" cy="21"/>
              </a:xfrm>
              <a:custGeom>
                <a:avLst/>
                <a:gdLst>
                  <a:gd name="T0" fmla="*/ 1 w 148"/>
                  <a:gd name="T1" fmla="*/ 0 h 21"/>
                  <a:gd name="T2" fmla="*/ 0 w 148"/>
                  <a:gd name="T3" fmla="*/ 2 h 21"/>
                  <a:gd name="T4" fmla="*/ 0 w 148"/>
                  <a:gd name="T5" fmla="*/ 5 h 21"/>
                  <a:gd name="T6" fmla="*/ 0 w 148"/>
                  <a:gd name="T7" fmla="*/ 8 h 21"/>
                  <a:gd name="T8" fmla="*/ 3 w 148"/>
                  <a:gd name="T9" fmla="*/ 12 h 21"/>
                  <a:gd name="T10" fmla="*/ 8 w 148"/>
                  <a:gd name="T11" fmla="*/ 20 h 21"/>
                  <a:gd name="T12" fmla="*/ 37 w 148"/>
                  <a:gd name="T13" fmla="*/ 17 h 21"/>
                  <a:gd name="T14" fmla="*/ 73 w 148"/>
                  <a:gd name="T15" fmla="*/ 17 h 21"/>
                  <a:gd name="T16" fmla="*/ 110 w 148"/>
                  <a:gd name="T17" fmla="*/ 13 h 21"/>
                  <a:gd name="T18" fmla="*/ 147 w 148"/>
                  <a:gd name="T19" fmla="*/ 1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8"/>
                  <a:gd name="T31" fmla="*/ 0 h 21"/>
                  <a:gd name="T32" fmla="*/ 148 w 148"/>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8" h="21">
                    <a:moveTo>
                      <a:pt x="1" y="0"/>
                    </a:moveTo>
                    <a:lnTo>
                      <a:pt x="0" y="2"/>
                    </a:lnTo>
                    <a:lnTo>
                      <a:pt x="0" y="5"/>
                    </a:lnTo>
                    <a:lnTo>
                      <a:pt x="0" y="8"/>
                    </a:lnTo>
                    <a:lnTo>
                      <a:pt x="3" y="12"/>
                    </a:lnTo>
                    <a:lnTo>
                      <a:pt x="8" y="20"/>
                    </a:lnTo>
                    <a:lnTo>
                      <a:pt x="37" y="17"/>
                    </a:lnTo>
                    <a:lnTo>
                      <a:pt x="73" y="17"/>
                    </a:lnTo>
                    <a:lnTo>
                      <a:pt x="110" y="13"/>
                    </a:lnTo>
                    <a:lnTo>
                      <a:pt x="147" y="1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92" name="Freeform 2497"/>
              <p:cNvSpPr>
                <a:spLocks/>
              </p:cNvSpPr>
              <p:nvPr/>
            </p:nvSpPr>
            <p:spPr bwMode="auto">
              <a:xfrm>
                <a:off x="790" y="3003"/>
                <a:ext cx="21" cy="31"/>
              </a:xfrm>
              <a:custGeom>
                <a:avLst/>
                <a:gdLst>
                  <a:gd name="T0" fmla="*/ 0 w 21"/>
                  <a:gd name="T1" fmla="*/ 0 h 31"/>
                  <a:gd name="T2" fmla="*/ 12 w 21"/>
                  <a:gd name="T3" fmla="*/ 7 h 31"/>
                  <a:gd name="T4" fmla="*/ 20 w 21"/>
                  <a:gd name="T5" fmla="*/ 15 h 31"/>
                  <a:gd name="T6" fmla="*/ 20 w 21"/>
                  <a:gd name="T7" fmla="*/ 22 h 31"/>
                  <a:gd name="T8" fmla="*/ 12 w 21"/>
                  <a:gd name="T9" fmla="*/ 30 h 31"/>
                  <a:gd name="T10" fmla="*/ 0 60000 65536"/>
                  <a:gd name="T11" fmla="*/ 0 60000 65536"/>
                  <a:gd name="T12" fmla="*/ 0 60000 65536"/>
                  <a:gd name="T13" fmla="*/ 0 60000 65536"/>
                  <a:gd name="T14" fmla="*/ 0 60000 65536"/>
                  <a:gd name="T15" fmla="*/ 0 w 21"/>
                  <a:gd name="T16" fmla="*/ 0 h 31"/>
                  <a:gd name="T17" fmla="*/ 21 w 21"/>
                  <a:gd name="T18" fmla="*/ 31 h 31"/>
                </a:gdLst>
                <a:ahLst/>
                <a:cxnLst>
                  <a:cxn ang="T10">
                    <a:pos x="T0" y="T1"/>
                  </a:cxn>
                  <a:cxn ang="T11">
                    <a:pos x="T2" y="T3"/>
                  </a:cxn>
                  <a:cxn ang="T12">
                    <a:pos x="T4" y="T5"/>
                  </a:cxn>
                  <a:cxn ang="T13">
                    <a:pos x="T6" y="T7"/>
                  </a:cxn>
                  <a:cxn ang="T14">
                    <a:pos x="T8" y="T9"/>
                  </a:cxn>
                </a:cxnLst>
                <a:rect l="T15" t="T16" r="T17" b="T18"/>
                <a:pathLst>
                  <a:path w="21" h="31">
                    <a:moveTo>
                      <a:pt x="0" y="0"/>
                    </a:moveTo>
                    <a:lnTo>
                      <a:pt x="12" y="7"/>
                    </a:lnTo>
                    <a:lnTo>
                      <a:pt x="20" y="15"/>
                    </a:lnTo>
                    <a:lnTo>
                      <a:pt x="20" y="22"/>
                    </a:lnTo>
                    <a:lnTo>
                      <a:pt x="12" y="3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93" name="Freeform 2498"/>
              <p:cNvSpPr>
                <a:spLocks/>
              </p:cNvSpPr>
              <p:nvPr/>
            </p:nvSpPr>
            <p:spPr bwMode="auto">
              <a:xfrm>
                <a:off x="853" y="3012"/>
                <a:ext cx="1" cy="21"/>
              </a:xfrm>
              <a:custGeom>
                <a:avLst/>
                <a:gdLst>
                  <a:gd name="T0" fmla="*/ 0 w 1"/>
                  <a:gd name="T1" fmla="*/ 20 h 21"/>
                  <a:gd name="T2" fmla="*/ 0 w 1"/>
                  <a:gd name="T3" fmla="*/ 7 h 21"/>
                  <a:gd name="T4" fmla="*/ 0 w 1"/>
                  <a:gd name="T5" fmla="*/ 0 h 21"/>
                  <a:gd name="T6" fmla="*/ 0 60000 65536"/>
                  <a:gd name="T7" fmla="*/ 0 60000 65536"/>
                  <a:gd name="T8" fmla="*/ 0 60000 65536"/>
                  <a:gd name="T9" fmla="*/ 0 w 1"/>
                  <a:gd name="T10" fmla="*/ 0 h 21"/>
                  <a:gd name="T11" fmla="*/ 1 w 1"/>
                  <a:gd name="T12" fmla="*/ 21 h 21"/>
                </a:gdLst>
                <a:ahLst/>
                <a:cxnLst>
                  <a:cxn ang="T6">
                    <a:pos x="T0" y="T1"/>
                  </a:cxn>
                  <a:cxn ang="T7">
                    <a:pos x="T2" y="T3"/>
                  </a:cxn>
                  <a:cxn ang="T8">
                    <a:pos x="T4" y="T5"/>
                  </a:cxn>
                </a:cxnLst>
                <a:rect l="T9" t="T10" r="T11" b="T12"/>
                <a:pathLst>
                  <a:path w="1" h="21">
                    <a:moveTo>
                      <a:pt x="0" y="20"/>
                    </a:moveTo>
                    <a:lnTo>
                      <a:pt x="0" y="7"/>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94" name="Freeform 2499"/>
              <p:cNvSpPr>
                <a:spLocks/>
              </p:cNvSpPr>
              <p:nvPr/>
            </p:nvSpPr>
            <p:spPr bwMode="auto">
              <a:xfrm>
                <a:off x="775" y="3020"/>
                <a:ext cx="21" cy="21"/>
              </a:xfrm>
              <a:custGeom>
                <a:avLst/>
                <a:gdLst>
                  <a:gd name="T0" fmla="*/ 0 w 21"/>
                  <a:gd name="T1" fmla="*/ 0 h 21"/>
                  <a:gd name="T2" fmla="*/ 20 w 21"/>
                  <a:gd name="T3" fmla="*/ 5 h 21"/>
                  <a:gd name="T4" fmla="*/ 20 w 21"/>
                  <a:gd name="T5" fmla="*/ 10 h 21"/>
                  <a:gd name="T6" fmla="*/ 0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0"/>
                    </a:moveTo>
                    <a:lnTo>
                      <a:pt x="20" y="5"/>
                    </a:lnTo>
                    <a:lnTo>
                      <a:pt x="20" y="1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95" name="Line 2500"/>
              <p:cNvSpPr>
                <a:spLocks noChangeShapeType="1"/>
              </p:cNvSpPr>
              <p:nvPr/>
            </p:nvSpPr>
            <p:spPr bwMode="auto">
              <a:xfrm flipH="1">
                <a:off x="766" y="3037"/>
                <a:ext cx="1"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96" name="Line 2501"/>
              <p:cNvSpPr>
                <a:spLocks noChangeShapeType="1"/>
              </p:cNvSpPr>
              <p:nvPr/>
            </p:nvSpPr>
            <p:spPr bwMode="auto">
              <a:xfrm>
                <a:off x="769" y="3038"/>
                <a:ext cx="4"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997" name="Freeform 2502"/>
              <p:cNvSpPr>
                <a:spLocks/>
              </p:cNvSpPr>
              <p:nvPr/>
            </p:nvSpPr>
            <p:spPr bwMode="auto">
              <a:xfrm>
                <a:off x="758" y="3004"/>
                <a:ext cx="21" cy="35"/>
              </a:xfrm>
              <a:custGeom>
                <a:avLst/>
                <a:gdLst>
                  <a:gd name="T0" fmla="*/ 0 w 21"/>
                  <a:gd name="T1" fmla="*/ 34 h 35"/>
                  <a:gd name="T2" fmla="*/ 3 w 21"/>
                  <a:gd name="T3" fmla="*/ 26 h 35"/>
                  <a:gd name="T4" fmla="*/ 0 w 21"/>
                  <a:gd name="T5" fmla="*/ 18 h 35"/>
                  <a:gd name="T6" fmla="*/ 11 w 21"/>
                  <a:gd name="T7" fmla="*/ 12 h 35"/>
                  <a:gd name="T8" fmla="*/ 20 w 21"/>
                  <a:gd name="T9" fmla="*/ 7 h 35"/>
                  <a:gd name="T10" fmla="*/ 20 w 21"/>
                  <a:gd name="T11" fmla="*/ 5 h 35"/>
                  <a:gd name="T12" fmla="*/ 15 w 21"/>
                  <a:gd name="T13" fmla="*/ 3 h 35"/>
                  <a:gd name="T14" fmla="*/ 11 w 21"/>
                  <a:gd name="T15" fmla="*/ 1 h 35"/>
                  <a:gd name="T16" fmla="*/ 7 w 21"/>
                  <a:gd name="T17" fmla="*/ 0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35"/>
                  <a:gd name="T29" fmla="*/ 21 w 21"/>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35">
                    <a:moveTo>
                      <a:pt x="0" y="34"/>
                    </a:moveTo>
                    <a:lnTo>
                      <a:pt x="3" y="26"/>
                    </a:lnTo>
                    <a:lnTo>
                      <a:pt x="0" y="18"/>
                    </a:lnTo>
                    <a:lnTo>
                      <a:pt x="11" y="12"/>
                    </a:lnTo>
                    <a:lnTo>
                      <a:pt x="20" y="7"/>
                    </a:lnTo>
                    <a:lnTo>
                      <a:pt x="20" y="5"/>
                    </a:lnTo>
                    <a:lnTo>
                      <a:pt x="15" y="3"/>
                    </a:lnTo>
                    <a:lnTo>
                      <a:pt x="11" y="1"/>
                    </a:lnTo>
                    <a:lnTo>
                      <a:pt x="7"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98" name="Freeform 2503"/>
              <p:cNvSpPr>
                <a:spLocks/>
              </p:cNvSpPr>
              <p:nvPr/>
            </p:nvSpPr>
            <p:spPr bwMode="auto">
              <a:xfrm>
                <a:off x="737" y="2998"/>
                <a:ext cx="27" cy="21"/>
              </a:xfrm>
              <a:custGeom>
                <a:avLst/>
                <a:gdLst>
                  <a:gd name="T0" fmla="*/ 22 w 27"/>
                  <a:gd name="T1" fmla="*/ 5 h 21"/>
                  <a:gd name="T2" fmla="*/ 24 w 27"/>
                  <a:gd name="T3" fmla="*/ 7 h 21"/>
                  <a:gd name="T4" fmla="*/ 26 w 27"/>
                  <a:gd name="T5" fmla="*/ 8 h 21"/>
                  <a:gd name="T6" fmla="*/ 24 w 27"/>
                  <a:gd name="T7" fmla="*/ 11 h 21"/>
                  <a:gd name="T8" fmla="*/ 24 w 27"/>
                  <a:gd name="T9" fmla="*/ 12 h 21"/>
                  <a:gd name="T10" fmla="*/ 23 w 27"/>
                  <a:gd name="T11" fmla="*/ 13 h 21"/>
                  <a:gd name="T12" fmla="*/ 22 w 27"/>
                  <a:gd name="T13" fmla="*/ 15 h 21"/>
                  <a:gd name="T14" fmla="*/ 19 w 27"/>
                  <a:gd name="T15" fmla="*/ 16 h 21"/>
                  <a:gd name="T16" fmla="*/ 16 w 27"/>
                  <a:gd name="T17" fmla="*/ 17 h 21"/>
                  <a:gd name="T18" fmla="*/ 11 w 27"/>
                  <a:gd name="T19" fmla="*/ 18 h 21"/>
                  <a:gd name="T20" fmla="*/ 0 w 27"/>
                  <a:gd name="T21" fmla="*/ 20 h 21"/>
                  <a:gd name="T22" fmla="*/ 1 w 27"/>
                  <a:gd name="T23" fmla="*/ 15 h 21"/>
                  <a:gd name="T24" fmla="*/ 1 w 27"/>
                  <a:gd name="T25" fmla="*/ 8 h 21"/>
                  <a:gd name="T26" fmla="*/ 0 w 27"/>
                  <a:gd name="T27" fmla="*/ 5 h 21"/>
                  <a:gd name="T28" fmla="*/ 0 w 27"/>
                  <a:gd name="T29" fmla="*/ 0 h 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21"/>
                  <a:gd name="T47" fmla="*/ 27 w 27"/>
                  <a:gd name="T48" fmla="*/ 21 h 2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21">
                    <a:moveTo>
                      <a:pt x="22" y="5"/>
                    </a:moveTo>
                    <a:lnTo>
                      <a:pt x="24" y="7"/>
                    </a:lnTo>
                    <a:lnTo>
                      <a:pt x="26" y="8"/>
                    </a:lnTo>
                    <a:lnTo>
                      <a:pt x="24" y="11"/>
                    </a:lnTo>
                    <a:lnTo>
                      <a:pt x="24" y="12"/>
                    </a:lnTo>
                    <a:lnTo>
                      <a:pt x="23" y="13"/>
                    </a:lnTo>
                    <a:lnTo>
                      <a:pt x="22" y="15"/>
                    </a:lnTo>
                    <a:lnTo>
                      <a:pt x="19" y="16"/>
                    </a:lnTo>
                    <a:lnTo>
                      <a:pt x="16" y="17"/>
                    </a:lnTo>
                    <a:lnTo>
                      <a:pt x="11" y="18"/>
                    </a:lnTo>
                    <a:lnTo>
                      <a:pt x="0" y="20"/>
                    </a:lnTo>
                    <a:lnTo>
                      <a:pt x="1" y="15"/>
                    </a:lnTo>
                    <a:lnTo>
                      <a:pt x="1" y="8"/>
                    </a:lnTo>
                    <a:lnTo>
                      <a:pt x="0" y="5"/>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999" name="Freeform 2504"/>
              <p:cNvSpPr>
                <a:spLocks/>
              </p:cNvSpPr>
              <p:nvPr/>
            </p:nvSpPr>
            <p:spPr bwMode="auto">
              <a:xfrm>
                <a:off x="735" y="2998"/>
                <a:ext cx="21" cy="22"/>
              </a:xfrm>
              <a:custGeom>
                <a:avLst/>
                <a:gdLst>
                  <a:gd name="T0" fmla="*/ 0 w 21"/>
                  <a:gd name="T1" fmla="*/ 0 h 22"/>
                  <a:gd name="T2" fmla="*/ 20 w 21"/>
                  <a:gd name="T3" fmla="*/ 4 h 22"/>
                  <a:gd name="T4" fmla="*/ 20 w 21"/>
                  <a:gd name="T5" fmla="*/ 9 h 22"/>
                  <a:gd name="T6" fmla="*/ 20 w 21"/>
                  <a:gd name="T7" fmla="*/ 14 h 22"/>
                  <a:gd name="T8" fmla="*/ 0 w 21"/>
                  <a:gd name="T9" fmla="*/ 21 h 22"/>
                  <a:gd name="T10" fmla="*/ 0 60000 65536"/>
                  <a:gd name="T11" fmla="*/ 0 60000 65536"/>
                  <a:gd name="T12" fmla="*/ 0 60000 65536"/>
                  <a:gd name="T13" fmla="*/ 0 60000 65536"/>
                  <a:gd name="T14" fmla="*/ 0 60000 65536"/>
                  <a:gd name="T15" fmla="*/ 0 w 21"/>
                  <a:gd name="T16" fmla="*/ 0 h 22"/>
                  <a:gd name="T17" fmla="*/ 21 w 21"/>
                  <a:gd name="T18" fmla="*/ 22 h 22"/>
                </a:gdLst>
                <a:ahLst/>
                <a:cxnLst>
                  <a:cxn ang="T10">
                    <a:pos x="T0" y="T1"/>
                  </a:cxn>
                  <a:cxn ang="T11">
                    <a:pos x="T2" y="T3"/>
                  </a:cxn>
                  <a:cxn ang="T12">
                    <a:pos x="T4" y="T5"/>
                  </a:cxn>
                  <a:cxn ang="T13">
                    <a:pos x="T6" y="T7"/>
                  </a:cxn>
                  <a:cxn ang="T14">
                    <a:pos x="T8" y="T9"/>
                  </a:cxn>
                </a:cxnLst>
                <a:rect l="T15" t="T16" r="T17" b="T18"/>
                <a:pathLst>
                  <a:path w="21" h="22">
                    <a:moveTo>
                      <a:pt x="0" y="0"/>
                    </a:moveTo>
                    <a:lnTo>
                      <a:pt x="20" y="4"/>
                    </a:lnTo>
                    <a:lnTo>
                      <a:pt x="20" y="9"/>
                    </a:lnTo>
                    <a:lnTo>
                      <a:pt x="20" y="14"/>
                    </a:lnTo>
                    <a:lnTo>
                      <a:pt x="0" y="21"/>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9000" name="Freeform 2505"/>
              <p:cNvSpPr>
                <a:spLocks/>
              </p:cNvSpPr>
              <p:nvPr/>
            </p:nvSpPr>
            <p:spPr bwMode="auto">
              <a:xfrm>
                <a:off x="732" y="2998"/>
                <a:ext cx="21" cy="22"/>
              </a:xfrm>
              <a:custGeom>
                <a:avLst/>
                <a:gdLst>
                  <a:gd name="T0" fmla="*/ 0 w 21"/>
                  <a:gd name="T1" fmla="*/ 21 h 22"/>
                  <a:gd name="T2" fmla="*/ 10 w 21"/>
                  <a:gd name="T3" fmla="*/ 14 h 22"/>
                  <a:gd name="T4" fmla="*/ 20 w 21"/>
                  <a:gd name="T5" fmla="*/ 9 h 22"/>
                  <a:gd name="T6" fmla="*/ 10 w 21"/>
                  <a:gd name="T7" fmla="*/ 4 h 22"/>
                  <a:gd name="T8" fmla="*/ 0 w 21"/>
                  <a:gd name="T9" fmla="*/ 0 h 22"/>
                  <a:gd name="T10" fmla="*/ 0 60000 65536"/>
                  <a:gd name="T11" fmla="*/ 0 60000 65536"/>
                  <a:gd name="T12" fmla="*/ 0 60000 65536"/>
                  <a:gd name="T13" fmla="*/ 0 60000 65536"/>
                  <a:gd name="T14" fmla="*/ 0 60000 65536"/>
                  <a:gd name="T15" fmla="*/ 0 w 21"/>
                  <a:gd name="T16" fmla="*/ 0 h 22"/>
                  <a:gd name="T17" fmla="*/ 21 w 21"/>
                  <a:gd name="T18" fmla="*/ 22 h 22"/>
                </a:gdLst>
                <a:ahLst/>
                <a:cxnLst>
                  <a:cxn ang="T10">
                    <a:pos x="T0" y="T1"/>
                  </a:cxn>
                  <a:cxn ang="T11">
                    <a:pos x="T2" y="T3"/>
                  </a:cxn>
                  <a:cxn ang="T12">
                    <a:pos x="T4" y="T5"/>
                  </a:cxn>
                  <a:cxn ang="T13">
                    <a:pos x="T6" y="T7"/>
                  </a:cxn>
                  <a:cxn ang="T14">
                    <a:pos x="T8" y="T9"/>
                  </a:cxn>
                </a:cxnLst>
                <a:rect l="T15" t="T16" r="T17" b="T18"/>
                <a:pathLst>
                  <a:path w="21" h="22">
                    <a:moveTo>
                      <a:pt x="0" y="21"/>
                    </a:moveTo>
                    <a:lnTo>
                      <a:pt x="10" y="14"/>
                    </a:lnTo>
                    <a:lnTo>
                      <a:pt x="20" y="9"/>
                    </a:lnTo>
                    <a:lnTo>
                      <a:pt x="10" y="4"/>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9001" name="Freeform 2506"/>
              <p:cNvSpPr>
                <a:spLocks/>
              </p:cNvSpPr>
              <p:nvPr/>
            </p:nvSpPr>
            <p:spPr bwMode="auto">
              <a:xfrm>
                <a:off x="690" y="2998"/>
                <a:ext cx="44" cy="23"/>
              </a:xfrm>
              <a:custGeom>
                <a:avLst/>
                <a:gdLst>
                  <a:gd name="T0" fmla="*/ 40 w 44"/>
                  <a:gd name="T1" fmla="*/ 0 h 23"/>
                  <a:gd name="T2" fmla="*/ 43 w 44"/>
                  <a:gd name="T3" fmla="*/ 3 h 23"/>
                  <a:gd name="T4" fmla="*/ 43 w 44"/>
                  <a:gd name="T5" fmla="*/ 8 h 23"/>
                  <a:gd name="T6" fmla="*/ 43 w 44"/>
                  <a:gd name="T7" fmla="*/ 14 h 23"/>
                  <a:gd name="T8" fmla="*/ 41 w 44"/>
                  <a:gd name="T9" fmla="*/ 19 h 23"/>
                  <a:gd name="T10" fmla="*/ 1 w 44"/>
                  <a:gd name="T11" fmla="*/ 22 h 23"/>
                  <a:gd name="T12" fmla="*/ 1 w 44"/>
                  <a:gd name="T13" fmla="*/ 12 h 23"/>
                  <a:gd name="T14" fmla="*/ 1 w 44"/>
                  <a:gd name="T15" fmla="*/ 7 h 23"/>
                  <a:gd name="T16" fmla="*/ 0 w 44"/>
                  <a:gd name="T17" fmla="*/ 6 h 23"/>
                  <a:gd name="T18" fmla="*/ 0 w 44"/>
                  <a:gd name="T19" fmla="*/ 3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23"/>
                  <a:gd name="T32" fmla="*/ 44 w 44"/>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23">
                    <a:moveTo>
                      <a:pt x="40" y="0"/>
                    </a:moveTo>
                    <a:lnTo>
                      <a:pt x="43" y="3"/>
                    </a:lnTo>
                    <a:lnTo>
                      <a:pt x="43" y="8"/>
                    </a:lnTo>
                    <a:lnTo>
                      <a:pt x="43" y="14"/>
                    </a:lnTo>
                    <a:lnTo>
                      <a:pt x="41" y="19"/>
                    </a:lnTo>
                    <a:lnTo>
                      <a:pt x="1" y="22"/>
                    </a:lnTo>
                    <a:lnTo>
                      <a:pt x="1" y="12"/>
                    </a:lnTo>
                    <a:lnTo>
                      <a:pt x="1" y="7"/>
                    </a:lnTo>
                    <a:lnTo>
                      <a:pt x="0" y="6"/>
                    </a:lnTo>
                    <a:lnTo>
                      <a:pt x="0" y="3"/>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9002" name="Freeform 2507"/>
              <p:cNvSpPr>
                <a:spLocks/>
              </p:cNvSpPr>
              <p:nvPr/>
            </p:nvSpPr>
            <p:spPr bwMode="auto">
              <a:xfrm>
                <a:off x="651" y="3002"/>
                <a:ext cx="40" cy="21"/>
              </a:xfrm>
              <a:custGeom>
                <a:avLst/>
                <a:gdLst>
                  <a:gd name="T0" fmla="*/ 37 w 40"/>
                  <a:gd name="T1" fmla="*/ 0 h 21"/>
                  <a:gd name="T2" fmla="*/ 39 w 40"/>
                  <a:gd name="T3" fmla="*/ 3 h 21"/>
                  <a:gd name="T4" fmla="*/ 39 w 40"/>
                  <a:gd name="T5" fmla="*/ 8 h 21"/>
                  <a:gd name="T6" fmla="*/ 39 w 40"/>
                  <a:gd name="T7" fmla="*/ 20 h 21"/>
                  <a:gd name="T8" fmla="*/ 16 w 40"/>
                  <a:gd name="T9" fmla="*/ 17 h 21"/>
                  <a:gd name="T10" fmla="*/ 8 w 40"/>
                  <a:gd name="T11" fmla="*/ 17 h 21"/>
                  <a:gd name="T12" fmla="*/ 3 w 40"/>
                  <a:gd name="T13" fmla="*/ 16 h 21"/>
                  <a:gd name="T14" fmla="*/ 1 w 40"/>
                  <a:gd name="T15" fmla="*/ 15 h 21"/>
                  <a:gd name="T16" fmla="*/ 0 w 40"/>
                  <a:gd name="T17" fmla="*/ 13 h 21"/>
                  <a:gd name="T18" fmla="*/ 0 w 40"/>
                  <a:gd name="T19" fmla="*/ 11 h 21"/>
                  <a:gd name="T20" fmla="*/ 0 w 40"/>
                  <a:gd name="T21" fmla="*/ 10 h 21"/>
                  <a:gd name="T22" fmla="*/ 1 w 40"/>
                  <a:gd name="T23" fmla="*/ 1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21"/>
                  <a:gd name="T38" fmla="*/ 40 w 40"/>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21">
                    <a:moveTo>
                      <a:pt x="37" y="0"/>
                    </a:moveTo>
                    <a:lnTo>
                      <a:pt x="39" y="3"/>
                    </a:lnTo>
                    <a:lnTo>
                      <a:pt x="39" y="8"/>
                    </a:lnTo>
                    <a:lnTo>
                      <a:pt x="39" y="20"/>
                    </a:lnTo>
                    <a:lnTo>
                      <a:pt x="16" y="17"/>
                    </a:lnTo>
                    <a:lnTo>
                      <a:pt x="8" y="17"/>
                    </a:lnTo>
                    <a:lnTo>
                      <a:pt x="3" y="16"/>
                    </a:lnTo>
                    <a:lnTo>
                      <a:pt x="1" y="15"/>
                    </a:lnTo>
                    <a:lnTo>
                      <a:pt x="0" y="13"/>
                    </a:lnTo>
                    <a:lnTo>
                      <a:pt x="0" y="11"/>
                    </a:lnTo>
                    <a:lnTo>
                      <a:pt x="0" y="10"/>
                    </a:lnTo>
                    <a:lnTo>
                      <a:pt x="1" y="1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9003" name="Freeform 2508"/>
              <p:cNvSpPr>
                <a:spLocks/>
              </p:cNvSpPr>
              <p:nvPr/>
            </p:nvSpPr>
            <p:spPr bwMode="auto">
              <a:xfrm>
                <a:off x="658" y="3003"/>
                <a:ext cx="21" cy="21"/>
              </a:xfrm>
              <a:custGeom>
                <a:avLst/>
                <a:gdLst>
                  <a:gd name="T0" fmla="*/ 0 w 21"/>
                  <a:gd name="T1" fmla="*/ 20 h 21"/>
                  <a:gd name="T2" fmla="*/ 0 w 21"/>
                  <a:gd name="T3" fmla="*/ 0 h 21"/>
                  <a:gd name="T4" fmla="*/ 20 w 21"/>
                  <a:gd name="T5" fmla="*/ 0 h 21"/>
                  <a:gd name="T6" fmla="*/ 20 w 21"/>
                  <a:gd name="T7" fmla="*/ 15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20"/>
                    </a:moveTo>
                    <a:lnTo>
                      <a:pt x="0" y="0"/>
                    </a:lnTo>
                    <a:lnTo>
                      <a:pt x="20" y="0"/>
                    </a:lnTo>
                    <a:lnTo>
                      <a:pt x="20" y="15"/>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9004" name="Line 2509"/>
              <p:cNvSpPr>
                <a:spLocks noChangeShapeType="1"/>
              </p:cNvSpPr>
              <p:nvPr/>
            </p:nvSpPr>
            <p:spPr bwMode="auto">
              <a:xfrm>
                <a:off x="658" y="3003"/>
                <a:ext cx="8"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05" name="Line 2510"/>
              <p:cNvSpPr>
                <a:spLocks noChangeShapeType="1"/>
              </p:cNvSpPr>
              <p:nvPr/>
            </p:nvSpPr>
            <p:spPr bwMode="auto">
              <a:xfrm flipH="1" flipV="1">
                <a:off x="667" y="2998"/>
                <a:ext cx="1" cy="1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06" name="Line 2511"/>
              <p:cNvSpPr>
                <a:spLocks noChangeShapeType="1"/>
              </p:cNvSpPr>
              <p:nvPr/>
            </p:nvSpPr>
            <p:spPr bwMode="auto">
              <a:xfrm flipV="1">
                <a:off x="666" y="3004"/>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07" name="Line 2512"/>
              <p:cNvSpPr>
                <a:spLocks noChangeShapeType="1"/>
              </p:cNvSpPr>
              <p:nvPr/>
            </p:nvSpPr>
            <p:spPr bwMode="auto">
              <a:xfrm>
                <a:off x="664" y="3004"/>
                <a:ext cx="2"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08" name="Line 2513"/>
              <p:cNvSpPr>
                <a:spLocks noChangeShapeType="1"/>
              </p:cNvSpPr>
              <p:nvPr/>
            </p:nvSpPr>
            <p:spPr bwMode="auto">
              <a:xfrm flipH="1" flipV="1">
                <a:off x="662" y="3004"/>
                <a:ext cx="1"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09" name="Line 2514"/>
              <p:cNvSpPr>
                <a:spLocks noChangeShapeType="1"/>
              </p:cNvSpPr>
              <p:nvPr/>
            </p:nvSpPr>
            <p:spPr bwMode="auto">
              <a:xfrm>
                <a:off x="661" y="3004"/>
                <a:ext cx="1"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10" name="Line 2515"/>
              <p:cNvSpPr>
                <a:spLocks noChangeShapeType="1"/>
              </p:cNvSpPr>
              <p:nvPr/>
            </p:nvSpPr>
            <p:spPr bwMode="auto">
              <a:xfrm flipH="1" flipV="1">
                <a:off x="660" y="3004"/>
                <a:ext cx="1"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11" name="Freeform 2516"/>
              <p:cNvSpPr>
                <a:spLocks/>
              </p:cNvSpPr>
              <p:nvPr/>
            </p:nvSpPr>
            <p:spPr bwMode="auto">
              <a:xfrm>
                <a:off x="657" y="2998"/>
                <a:ext cx="34" cy="21"/>
              </a:xfrm>
              <a:custGeom>
                <a:avLst/>
                <a:gdLst>
                  <a:gd name="T0" fmla="*/ 0 w 34"/>
                  <a:gd name="T1" fmla="*/ 0 h 21"/>
                  <a:gd name="T2" fmla="*/ 1 w 34"/>
                  <a:gd name="T3" fmla="*/ 20 h 21"/>
                  <a:gd name="T4" fmla="*/ 33 w 34"/>
                  <a:gd name="T5" fmla="*/ 15 h 21"/>
                  <a:gd name="T6" fmla="*/ 0 60000 65536"/>
                  <a:gd name="T7" fmla="*/ 0 60000 65536"/>
                  <a:gd name="T8" fmla="*/ 0 60000 65536"/>
                  <a:gd name="T9" fmla="*/ 0 w 34"/>
                  <a:gd name="T10" fmla="*/ 0 h 21"/>
                  <a:gd name="T11" fmla="*/ 34 w 34"/>
                  <a:gd name="T12" fmla="*/ 21 h 21"/>
                </a:gdLst>
                <a:ahLst/>
                <a:cxnLst>
                  <a:cxn ang="T6">
                    <a:pos x="T0" y="T1"/>
                  </a:cxn>
                  <a:cxn ang="T7">
                    <a:pos x="T2" y="T3"/>
                  </a:cxn>
                  <a:cxn ang="T8">
                    <a:pos x="T4" y="T5"/>
                  </a:cxn>
                </a:cxnLst>
                <a:rect l="T9" t="T10" r="T11" b="T12"/>
                <a:pathLst>
                  <a:path w="34" h="21">
                    <a:moveTo>
                      <a:pt x="0" y="0"/>
                    </a:moveTo>
                    <a:lnTo>
                      <a:pt x="1" y="20"/>
                    </a:lnTo>
                    <a:lnTo>
                      <a:pt x="33" y="15"/>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9012" name="Line 2517"/>
              <p:cNvSpPr>
                <a:spLocks noChangeShapeType="1"/>
              </p:cNvSpPr>
              <p:nvPr/>
            </p:nvSpPr>
            <p:spPr bwMode="auto">
              <a:xfrm>
                <a:off x="697" y="2998"/>
                <a:ext cx="0" cy="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13" name="Line 2518"/>
              <p:cNvSpPr>
                <a:spLocks noChangeShapeType="1"/>
              </p:cNvSpPr>
              <p:nvPr/>
            </p:nvSpPr>
            <p:spPr bwMode="auto">
              <a:xfrm>
                <a:off x="702" y="3000"/>
                <a:ext cx="1"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14" name="Line 2519"/>
              <p:cNvSpPr>
                <a:spLocks noChangeShapeType="1"/>
              </p:cNvSpPr>
              <p:nvPr/>
            </p:nvSpPr>
            <p:spPr bwMode="auto">
              <a:xfrm flipV="1">
                <a:off x="691" y="3006"/>
                <a:ext cx="12"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15" name="Freeform 2520"/>
              <p:cNvSpPr>
                <a:spLocks/>
              </p:cNvSpPr>
              <p:nvPr/>
            </p:nvSpPr>
            <p:spPr bwMode="auto">
              <a:xfrm>
                <a:off x="703" y="3002"/>
                <a:ext cx="21" cy="21"/>
              </a:xfrm>
              <a:custGeom>
                <a:avLst/>
                <a:gdLst>
                  <a:gd name="T0" fmla="*/ 2 w 21"/>
                  <a:gd name="T1" fmla="*/ 20 h 21"/>
                  <a:gd name="T2" fmla="*/ 0 w 21"/>
                  <a:gd name="T3" fmla="*/ 10 h 21"/>
                  <a:gd name="T4" fmla="*/ 0 w 21"/>
                  <a:gd name="T5" fmla="*/ 7 h 21"/>
                  <a:gd name="T6" fmla="*/ 2 w 21"/>
                  <a:gd name="T7" fmla="*/ 6 h 21"/>
                  <a:gd name="T8" fmla="*/ 0 w 21"/>
                  <a:gd name="T9" fmla="*/ 2 h 21"/>
                  <a:gd name="T10" fmla="*/ 0 w 21"/>
                  <a:gd name="T11" fmla="*/ 1 h 21"/>
                  <a:gd name="T12" fmla="*/ 2 w 21"/>
                  <a:gd name="T13" fmla="*/ 0 h 21"/>
                  <a:gd name="T14" fmla="*/ 7 w 21"/>
                  <a:gd name="T15" fmla="*/ 0 h 21"/>
                  <a:gd name="T16" fmla="*/ 11 w 21"/>
                  <a:gd name="T17" fmla="*/ 0 h 21"/>
                  <a:gd name="T18" fmla="*/ 13 w 21"/>
                  <a:gd name="T19" fmla="*/ 2 h 21"/>
                  <a:gd name="T20" fmla="*/ 13 w 21"/>
                  <a:gd name="T21" fmla="*/ 5 h 21"/>
                  <a:gd name="T22" fmla="*/ 11 w 21"/>
                  <a:gd name="T23" fmla="*/ 6 h 21"/>
                  <a:gd name="T24" fmla="*/ 13 w 21"/>
                  <a:gd name="T25" fmla="*/ 6 h 21"/>
                  <a:gd name="T26" fmla="*/ 16 w 21"/>
                  <a:gd name="T27" fmla="*/ 10 h 21"/>
                  <a:gd name="T28" fmla="*/ 20 w 21"/>
                  <a:gd name="T29" fmla="*/ 20 h 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21"/>
                  <a:gd name="T47" fmla="*/ 21 w 21"/>
                  <a:gd name="T48" fmla="*/ 21 h 2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21">
                    <a:moveTo>
                      <a:pt x="2" y="20"/>
                    </a:moveTo>
                    <a:lnTo>
                      <a:pt x="0" y="10"/>
                    </a:lnTo>
                    <a:lnTo>
                      <a:pt x="0" y="7"/>
                    </a:lnTo>
                    <a:lnTo>
                      <a:pt x="2" y="6"/>
                    </a:lnTo>
                    <a:lnTo>
                      <a:pt x="0" y="2"/>
                    </a:lnTo>
                    <a:lnTo>
                      <a:pt x="0" y="1"/>
                    </a:lnTo>
                    <a:lnTo>
                      <a:pt x="2" y="0"/>
                    </a:lnTo>
                    <a:lnTo>
                      <a:pt x="7" y="0"/>
                    </a:lnTo>
                    <a:lnTo>
                      <a:pt x="11" y="0"/>
                    </a:lnTo>
                    <a:lnTo>
                      <a:pt x="13" y="2"/>
                    </a:lnTo>
                    <a:lnTo>
                      <a:pt x="13" y="5"/>
                    </a:lnTo>
                    <a:lnTo>
                      <a:pt x="11" y="6"/>
                    </a:lnTo>
                    <a:lnTo>
                      <a:pt x="13" y="6"/>
                    </a:lnTo>
                    <a:lnTo>
                      <a:pt x="16" y="10"/>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9016" name="Freeform 2521"/>
              <p:cNvSpPr>
                <a:spLocks/>
              </p:cNvSpPr>
              <p:nvPr/>
            </p:nvSpPr>
            <p:spPr bwMode="auto">
              <a:xfrm>
                <a:off x="711" y="3009"/>
                <a:ext cx="21" cy="21"/>
              </a:xfrm>
              <a:custGeom>
                <a:avLst/>
                <a:gdLst>
                  <a:gd name="T0" fmla="*/ 0 w 21"/>
                  <a:gd name="T1" fmla="*/ 20 h 21"/>
                  <a:gd name="T2" fmla="*/ 12 w 21"/>
                  <a:gd name="T3" fmla="*/ 7 h 21"/>
                  <a:gd name="T4" fmla="*/ 2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20"/>
                    </a:moveTo>
                    <a:lnTo>
                      <a:pt x="12" y="7"/>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9017" name="Freeform 2522"/>
              <p:cNvSpPr>
                <a:spLocks/>
              </p:cNvSpPr>
              <p:nvPr/>
            </p:nvSpPr>
            <p:spPr bwMode="auto">
              <a:xfrm>
                <a:off x="715" y="3003"/>
                <a:ext cx="21" cy="21"/>
              </a:xfrm>
              <a:custGeom>
                <a:avLst/>
                <a:gdLst>
                  <a:gd name="T0" fmla="*/ 2 w 21"/>
                  <a:gd name="T1" fmla="*/ 20 h 21"/>
                  <a:gd name="T2" fmla="*/ 0 w 21"/>
                  <a:gd name="T3" fmla="*/ 12 h 21"/>
                  <a:gd name="T4" fmla="*/ 0 w 21"/>
                  <a:gd name="T5" fmla="*/ 6 h 21"/>
                  <a:gd name="T6" fmla="*/ 2 w 21"/>
                  <a:gd name="T7" fmla="*/ 2 h 21"/>
                  <a:gd name="T8" fmla="*/ 7 w 21"/>
                  <a:gd name="T9" fmla="*/ 0 h 21"/>
                  <a:gd name="T10" fmla="*/ 10 w 21"/>
                  <a:gd name="T11" fmla="*/ 0 h 21"/>
                  <a:gd name="T12" fmla="*/ 12 w 21"/>
                  <a:gd name="T13" fmla="*/ 0 h 21"/>
                  <a:gd name="T14" fmla="*/ 17 w 21"/>
                  <a:gd name="T15" fmla="*/ 2 h 21"/>
                  <a:gd name="T16" fmla="*/ 20 w 21"/>
                  <a:gd name="T17" fmla="*/ 6 h 21"/>
                  <a:gd name="T18" fmla="*/ 20 w 21"/>
                  <a:gd name="T19" fmla="*/ 12 h 21"/>
                  <a:gd name="T20" fmla="*/ 17 w 21"/>
                  <a:gd name="T21" fmla="*/ 12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1"/>
                  <a:gd name="T35" fmla="*/ 21 w 21"/>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1">
                    <a:moveTo>
                      <a:pt x="2" y="20"/>
                    </a:moveTo>
                    <a:lnTo>
                      <a:pt x="0" y="12"/>
                    </a:lnTo>
                    <a:lnTo>
                      <a:pt x="0" y="6"/>
                    </a:lnTo>
                    <a:lnTo>
                      <a:pt x="2" y="2"/>
                    </a:lnTo>
                    <a:lnTo>
                      <a:pt x="7" y="0"/>
                    </a:lnTo>
                    <a:lnTo>
                      <a:pt x="10" y="0"/>
                    </a:lnTo>
                    <a:lnTo>
                      <a:pt x="12" y="0"/>
                    </a:lnTo>
                    <a:lnTo>
                      <a:pt x="17" y="2"/>
                    </a:lnTo>
                    <a:lnTo>
                      <a:pt x="20" y="6"/>
                    </a:lnTo>
                    <a:lnTo>
                      <a:pt x="20" y="12"/>
                    </a:lnTo>
                    <a:lnTo>
                      <a:pt x="17" y="12"/>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9018" name="Freeform 2523"/>
              <p:cNvSpPr>
                <a:spLocks/>
              </p:cNvSpPr>
              <p:nvPr/>
            </p:nvSpPr>
            <p:spPr bwMode="auto">
              <a:xfrm>
                <a:off x="725" y="3008"/>
                <a:ext cx="21" cy="21"/>
              </a:xfrm>
              <a:custGeom>
                <a:avLst/>
                <a:gdLst>
                  <a:gd name="T0" fmla="*/ 0 w 21"/>
                  <a:gd name="T1" fmla="*/ 0 h 21"/>
                  <a:gd name="T2" fmla="*/ 2 w 21"/>
                  <a:gd name="T3" fmla="*/ 10 h 21"/>
                  <a:gd name="T4" fmla="*/ 6 w 21"/>
                  <a:gd name="T5" fmla="*/ 12 h 21"/>
                  <a:gd name="T6" fmla="*/ 6 w 21"/>
                  <a:gd name="T7" fmla="*/ 15 h 21"/>
                  <a:gd name="T8" fmla="*/ 12 w 21"/>
                  <a:gd name="T9" fmla="*/ 17 h 21"/>
                  <a:gd name="T10" fmla="*/ 20 w 21"/>
                  <a:gd name="T11" fmla="*/ 20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0" y="0"/>
                    </a:moveTo>
                    <a:lnTo>
                      <a:pt x="2" y="10"/>
                    </a:lnTo>
                    <a:lnTo>
                      <a:pt x="6" y="12"/>
                    </a:lnTo>
                    <a:lnTo>
                      <a:pt x="6" y="15"/>
                    </a:lnTo>
                    <a:lnTo>
                      <a:pt x="12" y="17"/>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9019" name="Freeform 2524"/>
              <p:cNvSpPr>
                <a:spLocks/>
              </p:cNvSpPr>
              <p:nvPr/>
            </p:nvSpPr>
            <p:spPr bwMode="auto">
              <a:xfrm>
                <a:off x="722" y="3012"/>
                <a:ext cx="21" cy="21"/>
              </a:xfrm>
              <a:custGeom>
                <a:avLst/>
                <a:gdLst>
                  <a:gd name="T0" fmla="*/ 20 w 21"/>
                  <a:gd name="T1" fmla="*/ 20 h 21"/>
                  <a:gd name="T2" fmla="*/ 12 w 21"/>
                  <a:gd name="T3" fmla="*/ 15 h 21"/>
                  <a:gd name="T4" fmla="*/ 6 w 21"/>
                  <a:gd name="T5" fmla="*/ 7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0" y="20"/>
                    </a:moveTo>
                    <a:lnTo>
                      <a:pt x="12" y="15"/>
                    </a:lnTo>
                    <a:lnTo>
                      <a:pt x="6" y="7"/>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9020" name="Freeform 2525"/>
              <p:cNvSpPr>
                <a:spLocks/>
              </p:cNvSpPr>
              <p:nvPr/>
            </p:nvSpPr>
            <p:spPr bwMode="auto">
              <a:xfrm>
                <a:off x="716" y="3008"/>
                <a:ext cx="21" cy="21"/>
              </a:xfrm>
              <a:custGeom>
                <a:avLst/>
                <a:gdLst>
                  <a:gd name="T0" fmla="*/ 16 w 21"/>
                  <a:gd name="T1" fmla="*/ 0 h 21"/>
                  <a:gd name="T2" fmla="*/ 20 w 21"/>
                  <a:gd name="T3" fmla="*/ 5 h 21"/>
                  <a:gd name="T4" fmla="*/ 20 w 21"/>
                  <a:gd name="T5" fmla="*/ 15 h 21"/>
                  <a:gd name="T6" fmla="*/ 16 w 21"/>
                  <a:gd name="T7" fmla="*/ 20 h 21"/>
                  <a:gd name="T8" fmla="*/ 10 w 21"/>
                  <a:gd name="T9" fmla="*/ 20 h 21"/>
                  <a:gd name="T10" fmla="*/ 6 w 21"/>
                  <a:gd name="T11" fmla="*/ 20 h 21"/>
                  <a:gd name="T12" fmla="*/ 0 w 21"/>
                  <a:gd name="T13" fmla="*/ 15 h 21"/>
                  <a:gd name="T14" fmla="*/ 0 w 21"/>
                  <a:gd name="T15" fmla="*/ 10 h 21"/>
                  <a:gd name="T16" fmla="*/ 0 w 21"/>
                  <a:gd name="T17" fmla="*/ 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21"/>
                  <a:gd name="T29" fmla="*/ 21 w 21"/>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21">
                    <a:moveTo>
                      <a:pt x="16" y="0"/>
                    </a:moveTo>
                    <a:lnTo>
                      <a:pt x="20" y="5"/>
                    </a:lnTo>
                    <a:lnTo>
                      <a:pt x="20" y="15"/>
                    </a:lnTo>
                    <a:lnTo>
                      <a:pt x="16" y="20"/>
                    </a:lnTo>
                    <a:lnTo>
                      <a:pt x="10" y="20"/>
                    </a:lnTo>
                    <a:lnTo>
                      <a:pt x="6" y="20"/>
                    </a:lnTo>
                    <a:lnTo>
                      <a:pt x="0" y="15"/>
                    </a:lnTo>
                    <a:lnTo>
                      <a:pt x="0" y="1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9021" name="Freeform 2526"/>
              <p:cNvSpPr>
                <a:spLocks/>
              </p:cNvSpPr>
              <p:nvPr/>
            </p:nvSpPr>
            <p:spPr bwMode="auto">
              <a:xfrm>
                <a:off x="715" y="3015"/>
                <a:ext cx="21" cy="21"/>
              </a:xfrm>
              <a:custGeom>
                <a:avLst/>
                <a:gdLst>
                  <a:gd name="T0" fmla="*/ 0 w 21"/>
                  <a:gd name="T1" fmla="*/ 20 h 21"/>
                  <a:gd name="T2" fmla="*/ 0 w 21"/>
                  <a:gd name="T3" fmla="*/ 12 h 21"/>
                  <a:gd name="T4" fmla="*/ 2 w 21"/>
                  <a:gd name="T5" fmla="*/ 6 h 21"/>
                  <a:gd name="T6" fmla="*/ 6 w 21"/>
                  <a:gd name="T7" fmla="*/ 0 h 21"/>
                  <a:gd name="T8" fmla="*/ 10 w 21"/>
                  <a:gd name="T9" fmla="*/ 0 h 21"/>
                  <a:gd name="T10" fmla="*/ 12 w 21"/>
                  <a:gd name="T11" fmla="*/ 0 h 21"/>
                  <a:gd name="T12" fmla="*/ 16 w 21"/>
                  <a:gd name="T13" fmla="*/ 6 h 21"/>
                  <a:gd name="T14" fmla="*/ 20 w 21"/>
                  <a:gd name="T15" fmla="*/ 12 h 21"/>
                  <a:gd name="T16" fmla="*/ 20 w 21"/>
                  <a:gd name="T17" fmla="*/ 2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21"/>
                  <a:gd name="T29" fmla="*/ 21 w 21"/>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21">
                    <a:moveTo>
                      <a:pt x="0" y="20"/>
                    </a:moveTo>
                    <a:lnTo>
                      <a:pt x="0" y="12"/>
                    </a:lnTo>
                    <a:lnTo>
                      <a:pt x="2" y="6"/>
                    </a:lnTo>
                    <a:lnTo>
                      <a:pt x="6" y="0"/>
                    </a:lnTo>
                    <a:lnTo>
                      <a:pt x="10" y="0"/>
                    </a:lnTo>
                    <a:lnTo>
                      <a:pt x="12" y="0"/>
                    </a:lnTo>
                    <a:lnTo>
                      <a:pt x="16" y="6"/>
                    </a:lnTo>
                    <a:lnTo>
                      <a:pt x="20" y="12"/>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9022" name="Freeform 2527"/>
              <p:cNvSpPr>
                <a:spLocks/>
              </p:cNvSpPr>
              <p:nvPr/>
            </p:nvSpPr>
            <p:spPr bwMode="auto">
              <a:xfrm>
                <a:off x="722" y="3013"/>
                <a:ext cx="21" cy="21"/>
              </a:xfrm>
              <a:custGeom>
                <a:avLst/>
                <a:gdLst>
                  <a:gd name="T0" fmla="*/ 20 w 21"/>
                  <a:gd name="T1" fmla="*/ 20 h 21"/>
                  <a:gd name="T2" fmla="*/ 10 w 21"/>
                  <a:gd name="T3" fmla="*/ 7 h 21"/>
                  <a:gd name="T4" fmla="*/ 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20"/>
                    </a:moveTo>
                    <a:lnTo>
                      <a:pt x="10" y="7"/>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9023" name="Line 2528"/>
              <p:cNvSpPr>
                <a:spLocks noChangeShapeType="1"/>
              </p:cNvSpPr>
              <p:nvPr/>
            </p:nvSpPr>
            <p:spPr bwMode="auto">
              <a:xfrm>
                <a:off x="711" y="3005"/>
                <a:ext cx="6"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24" name="Line 2529"/>
              <p:cNvSpPr>
                <a:spLocks noChangeShapeType="1"/>
              </p:cNvSpPr>
              <p:nvPr/>
            </p:nvSpPr>
            <p:spPr bwMode="auto">
              <a:xfrm>
                <a:off x="726" y="3004"/>
                <a:ext cx="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25" name="Freeform 2530"/>
              <p:cNvSpPr>
                <a:spLocks/>
              </p:cNvSpPr>
              <p:nvPr/>
            </p:nvSpPr>
            <p:spPr bwMode="auto">
              <a:xfrm>
                <a:off x="728" y="2998"/>
                <a:ext cx="21" cy="21"/>
              </a:xfrm>
              <a:custGeom>
                <a:avLst/>
                <a:gdLst>
                  <a:gd name="T0" fmla="*/ 0 w 21"/>
                  <a:gd name="T1" fmla="*/ 20 h 21"/>
                  <a:gd name="T2" fmla="*/ 10 w 21"/>
                  <a:gd name="T3" fmla="*/ 7 h 21"/>
                  <a:gd name="T4" fmla="*/ 20 w 21"/>
                  <a:gd name="T5" fmla="*/ 3 h 21"/>
                  <a:gd name="T6" fmla="*/ 2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20"/>
                    </a:moveTo>
                    <a:lnTo>
                      <a:pt x="10" y="7"/>
                    </a:lnTo>
                    <a:lnTo>
                      <a:pt x="20" y="3"/>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9026" name="Line 2531"/>
              <p:cNvSpPr>
                <a:spLocks noChangeShapeType="1"/>
              </p:cNvSpPr>
              <p:nvPr/>
            </p:nvSpPr>
            <p:spPr bwMode="auto">
              <a:xfrm flipH="1">
                <a:off x="745" y="3003"/>
                <a:ext cx="13"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27" name="Freeform 2532"/>
              <p:cNvSpPr>
                <a:spLocks/>
              </p:cNvSpPr>
              <p:nvPr/>
            </p:nvSpPr>
            <p:spPr bwMode="auto">
              <a:xfrm>
                <a:off x="737" y="3002"/>
                <a:ext cx="27" cy="21"/>
              </a:xfrm>
              <a:custGeom>
                <a:avLst/>
                <a:gdLst>
                  <a:gd name="T0" fmla="*/ 0 w 27"/>
                  <a:gd name="T1" fmla="*/ 0 h 21"/>
                  <a:gd name="T2" fmla="*/ 22 w 27"/>
                  <a:gd name="T3" fmla="*/ 15 h 21"/>
                  <a:gd name="T4" fmla="*/ 26 w 27"/>
                  <a:gd name="T5" fmla="*/ 20 h 21"/>
                  <a:gd name="T6" fmla="*/ 0 60000 65536"/>
                  <a:gd name="T7" fmla="*/ 0 60000 65536"/>
                  <a:gd name="T8" fmla="*/ 0 60000 65536"/>
                  <a:gd name="T9" fmla="*/ 0 w 27"/>
                  <a:gd name="T10" fmla="*/ 0 h 21"/>
                  <a:gd name="T11" fmla="*/ 27 w 27"/>
                  <a:gd name="T12" fmla="*/ 21 h 21"/>
                </a:gdLst>
                <a:ahLst/>
                <a:cxnLst>
                  <a:cxn ang="T6">
                    <a:pos x="T0" y="T1"/>
                  </a:cxn>
                  <a:cxn ang="T7">
                    <a:pos x="T2" y="T3"/>
                  </a:cxn>
                  <a:cxn ang="T8">
                    <a:pos x="T4" y="T5"/>
                  </a:cxn>
                </a:cxnLst>
                <a:rect l="T9" t="T10" r="T11" b="T12"/>
                <a:pathLst>
                  <a:path w="27" h="21">
                    <a:moveTo>
                      <a:pt x="0" y="0"/>
                    </a:moveTo>
                    <a:lnTo>
                      <a:pt x="22" y="15"/>
                    </a:lnTo>
                    <a:lnTo>
                      <a:pt x="26"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9028" name="Freeform 2533"/>
              <p:cNvSpPr>
                <a:spLocks/>
              </p:cNvSpPr>
              <p:nvPr/>
            </p:nvSpPr>
            <p:spPr bwMode="auto">
              <a:xfrm>
                <a:off x="705" y="3025"/>
                <a:ext cx="21" cy="21"/>
              </a:xfrm>
              <a:custGeom>
                <a:avLst/>
                <a:gdLst>
                  <a:gd name="T0" fmla="*/ 0 w 21"/>
                  <a:gd name="T1" fmla="*/ 0 h 21"/>
                  <a:gd name="T2" fmla="*/ 20 w 21"/>
                  <a:gd name="T3" fmla="*/ 0 h 21"/>
                  <a:gd name="T4" fmla="*/ 6 w 21"/>
                  <a:gd name="T5" fmla="*/ 20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0"/>
                    </a:moveTo>
                    <a:lnTo>
                      <a:pt x="20" y="0"/>
                    </a:lnTo>
                    <a:lnTo>
                      <a:pt x="6" y="20"/>
                    </a:lnTo>
                    <a:lnTo>
                      <a:pt x="0" y="0"/>
                    </a:lnTo>
                  </a:path>
                </a:pathLst>
              </a:custGeom>
              <a:solidFill>
                <a:schemeClr val="folHlink"/>
              </a:solidFill>
              <a:ln w="12700" cap="rnd">
                <a:solidFill>
                  <a:srgbClr val="000000"/>
                </a:solidFill>
                <a:round/>
                <a:headEnd/>
                <a:tailEnd/>
              </a:ln>
            </p:spPr>
            <p:txBody>
              <a:bodyPr/>
              <a:lstStyle/>
              <a:p>
                <a:endParaRPr lang="zh-CN" altLang="zh-CN"/>
              </a:p>
            </p:txBody>
          </p:sp>
          <p:sp>
            <p:nvSpPr>
              <p:cNvPr id="59029" name="Line 2534"/>
              <p:cNvSpPr>
                <a:spLocks noChangeShapeType="1"/>
              </p:cNvSpPr>
              <p:nvPr/>
            </p:nvSpPr>
            <p:spPr bwMode="auto">
              <a:xfrm>
                <a:off x="699" y="3038"/>
                <a:ext cx="2" cy="1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30" name="Line 2535"/>
              <p:cNvSpPr>
                <a:spLocks noChangeShapeType="1"/>
              </p:cNvSpPr>
              <p:nvPr/>
            </p:nvSpPr>
            <p:spPr bwMode="auto">
              <a:xfrm flipH="1" flipV="1">
                <a:off x="669" y="3040"/>
                <a:ext cx="2" cy="1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31" name="Freeform 2536"/>
              <p:cNvSpPr>
                <a:spLocks/>
              </p:cNvSpPr>
              <p:nvPr/>
            </p:nvSpPr>
            <p:spPr bwMode="auto">
              <a:xfrm>
                <a:off x="660" y="3040"/>
                <a:ext cx="21" cy="21"/>
              </a:xfrm>
              <a:custGeom>
                <a:avLst/>
                <a:gdLst>
                  <a:gd name="T0" fmla="*/ 20 w 21"/>
                  <a:gd name="T1" fmla="*/ 0 h 21"/>
                  <a:gd name="T2" fmla="*/ 20 w 21"/>
                  <a:gd name="T3" fmla="*/ 20 h 21"/>
                  <a:gd name="T4" fmla="*/ 2 w 21"/>
                  <a:gd name="T5" fmla="*/ 20 h 21"/>
                  <a:gd name="T6" fmla="*/ 0 w 21"/>
                  <a:gd name="T7" fmla="*/ 0 h 21"/>
                  <a:gd name="T8" fmla="*/ 20 w 21"/>
                  <a:gd name="T9" fmla="*/ 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20" y="0"/>
                    </a:moveTo>
                    <a:lnTo>
                      <a:pt x="20" y="20"/>
                    </a:lnTo>
                    <a:lnTo>
                      <a:pt x="2" y="20"/>
                    </a:lnTo>
                    <a:lnTo>
                      <a:pt x="0" y="0"/>
                    </a:lnTo>
                    <a:lnTo>
                      <a:pt x="20" y="0"/>
                    </a:lnTo>
                  </a:path>
                </a:pathLst>
              </a:custGeom>
              <a:solidFill>
                <a:schemeClr val="folHlink"/>
              </a:solidFill>
              <a:ln w="12700" cap="rnd">
                <a:solidFill>
                  <a:srgbClr val="000000"/>
                </a:solidFill>
                <a:round/>
                <a:headEnd/>
                <a:tailEnd/>
              </a:ln>
            </p:spPr>
            <p:txBody>
              <a:bodyPr/>
              <a:lstStyle/>
              <a:p>
                <a:endParaRPr lang="zh-CN" altLang="zh-CN"/>
              </a:p>
            </p:txBody>
          </p:sp>
          <p:sp>
            <p:nvSpPr>
              <p:cNvPr id="59032" name="Line 2537"/>
              <p:cNvSpPr>
                <a:spLocks noChangeShapeType="1"/>
              </p:cNvSpPr>
              <p:nvPr/>
            </p:nvSpPr>
            <p:spPr bwMode="auto">
              <a:xfrm>
                <a:off x="667" y="3040"/>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33" name="Line 2538"/>
              <p:cNvSpPr>
                <a:spLocks noChangeShapeType="1"/>
              </p:cNvSpPr>
              <p:nvPr/>
            </p:nvSpPr>
            <p:spPr bwMode="auto">
              <a:xfrm flipV="1">
                <a:off x="666" y="3040"/>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34" name="Line 2539"/>
              <p:cNvSpPr>
                <a:spLocks noChangeShapeType="1"/>
              </p:cNvSpPr>
              <p:nvPr/>
            </p:nvSpPr>
            <p:spPr bwMode="auto">
              <a:xfrm>
                <a:off x="665" y="3040"/>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35" name="Line 2540"/>
              <p:cNvSpPr>
                <a:spLocks noChangeShapeType="1"/>
              </p:cNvSpPr>
              <p:nvPr/>
            </p:nvSpPr>
            <p:spPr bwMode="auto">
              <a:xfrm flipV="1">
                <a:off x="663" y="3040"/>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36" name="Line 2541"/>
              <p:cNvSpPr>
                <a:spLocks noChangeShapeType="1"/>
              </p:cNvSpPr>
              <p:nvPr/>
            </p:nvSpPr>
            <p:spPr bwMode="auto">
              <a:xfrm>
                <a:off x="662" y="3040"/>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37" name="Line 2542"/>
              <p:cNvSpPr>
                <a:spLocks noChangeShapeType="1"/>
              </p:cNvSpPr>
              <p:nvPr/>
            </p:nvSpPr>
            <p:spPr bwMode="auto">
              <a:xfrm flipV="1">
                <a:off x="661" y="3040"/>
                <a:ext cx="7"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38" name="Line 2543"/>
              <p:cNvSpPr>
                <a:spLocks noChangeShapeType="1"/>
              </p:cNvSpPr>
              <p:nvPr/>
            </p:nvSpPr>
            <p:spPr bwMode="auto">
              <a:xfrm>
                <a:off x="660" y="3040"/>
                <a:ext cx="0" cy="1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9039" name="Freeform 2544"/>
              <p:cNvSpPr>
                <a:spLocks/>
              </p:cNvSpPr>
              <p:nvPr/>
            </p:nvSpPr>
            <p:spPr bwMode="auto">
              <a:xfrm>
                <a:off x="648" y="3032"/>
                <a:ext cx="21" cy="21"/>
              </a:xfrm>
              <a:custGeom>
                <a:avLst/>
                <a:gdLst>
                  <a:gd name="T0" fmla="*/ 7 w 21"/>
                  <a:gd name="T1" fmla="*/ 0 h 21"/>
                  <a:gd name="T2" fmla="*/ 3 w 21"/>
                  <a:gd name="T3" fmla="*/ 0 h 21"/>
                  <a:gd name="T4" fmla="*/ 3 w 21"/>
                  <a:gd name="T5" fmla="*/ 5 h 21"/>
                  <a:gd name="T6" fmla="*/ 0 w 21"/>
                  <a:gd name="T7" fmla="*/ 10 h 21"/>
                  <a:gd name="T8" fmla="*/ 3 w 21"/>
                  <a:gd name="T9" fmla="*/ 15 h 21"/>
                  <a:gd name="T10" fmla="*/ 7 w 21"/>
                  <a:gd name="T11" fmla="*/ 20 h 21"/>
                  <a:gd name="T12" fmla="*/ 11 w 21"/>
                  <a:gd name="T13" fmla="*/ 15 h 21"/>
                  <a:gd name="T14" fmla="*/ 15 w 21"/>
                  <a:gd name="T15" fmla="*/ 15 h 21"/>
                  <a:gd name="T16" fmla="*/ 20 w 21"/>
                  <a:gd name="T17" fmla="*/ 10 h 21"/>
                  <a:gd name="T18" fmla="*/ 15 w 21"/>
                  <a:gd name="T19" fmla="*/ 5 h 21"/>
                  <a:gd name="T20" fmla="*/ 15 w 21"/>
                  <a:gd name="T21" fmla="*/ 0 h 21"/>
                  <a:gd name="T22" fmla="*/ 7 w 21"/>
                  <a:gd name="T23" fmla="*/ 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21"/>
                  <a:gd name="T38" fmla="*/ 21 w 21"/>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21">
                    <a:moveTo>
                      <a:pt x="7" y="0"/>
                    </a:moveTo>
                    <a:lnTo>
                      <a:pt x="3" y="0"/>
                    </a:lnTo>
                    <a:lnTo>
                      <a:pt x="3" y="5"/>
                    </a:lnTo>
                    <a:lnTo>
                      <a:pt x="0" y="10"/>
                    </a:lnTo>
                    <a:lnTo>
                      <a:pt x="3" y="15"/>
                    </a:lnTo>
                    <a:lnTo>
                      <a:pt x="7" y="20"/>
                    </a:lnTo>
                    <a:lnTo>
                      <a:pt x="11" y="15"/>
                    </a:lnTo>
                    <a:lnTo>
                      <a:pt x="15" y="15"/>
                    </a:lnTo>
                    <a:lnTo>
                      <a:pt x="20" y="10"/>
                    </a:lnTo>
                    <a:lnTo>
                      <a:pt x="15" y="5"/>
                    </a:lnTo>
                    <a:lnTo>
                      <a:pt x="15" y="0"/>
                    </a:lnTo>
                    <a:lnTo>
                      <a:pt x="7" y="0"/>
                    </a:lnTo>
                  </a:path>
                </a:pathLst>
              </a:custGeom>
              <a:solidFill>
                <a:schemeClr val="folHlink"/>
              </a:solidFill>
              <a:ln w="12700" cap="rnd">
                <a:solidFill>
                  <a:srgbClr val="000000"/>
                </a:solidFill>
                <a:round/>
                <a:headEnd/>
                <a:tailEnd/>
              </a:ln>
            </p:spPr>
            <p:txBody>
              <a:bodyPr/>
              <a:lstStyle/>
              <a:p>
                <a:endParaRPr lang="zh-CN" altLang="zh-CN"/>
              </a:p>
            </p:txBody>
          </p:sp>
          <p:sp>
            <p:nvSpPr>
              <p:cNvPr id="59040" name="Freeform 2545"/>
              <p:cNvSpPr>
                <a:spLocks/>
              </p:cNvSpPr>
              <p:nvPr/>
            </p:nvSpPr>
            <p:spPr bwMode="auto">
              <a:xfrm>
                <a:off x="643" y="3039"/>
                <a:ext cx="21" cy="21"/>
              </a:xfrm>
              <a:custGeom>
                <a:avLst/>
                <a:gdLst>
                  <a:gd name="T0" fmla="*/ 20 w 21"/>
                  <a:gd name="T1" fmla="*/ 0 h 21"/>
                  <a:gd name="T2" fmla="*/ 20 w 21"/>
                  <a:gd name="T3" fmla="*/ 20 h 21"/>
                  <a:gd name="T4" fmla="*/ 0 w 21"/>
                  <a:gd name="T5" fmla="*/ 20 h 21"/>
                  <a:gd name="T6" fmla="*/ 0 w 21"/>
                  <a:gd name="T7" fmla="*/ 1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0" y="0"/>
                    </a:moveTo>
                    <a:lnTo>
                      <a:pt x="20" y="20"/>
                    </a:lnTo>
                    <a:lnTo>
                      <a:pt x="0" y="20"/>
                    </a:lnTo>
                    <a:lnTo>
                      <a:pt x="0" y="1"/>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9041" name="Freeform 2546"/>
              <p:cNvSpPr>
                <a:spLocks/>
              </p:cNvSpPr>
              <p:nvPr/>
            </p:nvSpPr>
            <p:spPr bwMode="auto">
              <a:xfrm>
                <a:off x="610" y="3043"/>
                <a:ext cx="21" cy="21"/>
              </a:xfrm>
              <a:custGeom>
                <a:avLst/>
                <a:gdLst>
                  <a:gd name="T0" fmla="*/ 20 w 21"/>
                  <a:gd name="T1" fmla="*/ 0 h 21"/>
                  <a:gd name="T2" fmla="*/ 20 w 21"/>
                  <a:gd name="T3" fmla="*/ 20 h 21"/>
                  <a:gd name="T4" fmla="*/ 0 w 21"/>
                  <a:gd name="T5" fmla="*/ 20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0" y="0"/>
                    </a:moveTo>
                    <a:lnTo>
                      <a:pt x="20" y="20"/>
                    </a:lnTo>
                    <a:lnTo>
                      <a:pt x="0" y="2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9042" name="Freeform 2547"/>
              <p:cNvSpPr>
                <a:spLocks/>
              </p:cNvSpPr>
              <p:nvPr/>
            </p:nvSpPr>
            <p:spPr bwMode="auto">
              <a:xfrm>
                <a:off x="582" y="3038"/>
                <a:ext cx="21" cy="21"/>
              </a:xfrm>
              <a:custGeom>
                <a:avLst/>
                <a:gdLst>
                  <a:gd name="T0" fmla="*/ 20 w 21"/>
                  <a:gd name="T1" fmla="*/ 20 h 21"/>
                  <a:gd name="T2" fmla="*/ 20 w 21"/>
                  <a:gd name="T3" fmla="*/ 0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20"/>
                    </a:moveTo>
                    <a:lnTo>
                      <a:pt x="20" y="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9043" name="Freeform 2548"/>
              <p:cNvSpPr>
                <a:spLocks/>
              </p:cNvSpPr>
              <p:nvPr/>
            </p:nvSpPr>
            <p:spPr bwMode="auto">
              <a:xfrm>
                <a:off x="577" y="3037"/>
                <a:ext cx="65" cy="21"/>
              </a:xfrm>
              <a:custGeom>
                <a:avLst/>
                <a:gdLst>
                  <a:gd name="T0" fmla="*/ 64 w 65"/>
                  <a:gd name="T1" fmla="*/ 20 h 21"/>
                  <a:gd name="T2" fmla="*/ 32 w 65"/>
                  <a:gd name="T3" fmla="*/ 12 h 21"/>
                  <a:gd name="T4" fmla="*/ 16 w 65"/>
                  <a:gd name="T5" fmla="*/ 6 h 21"/>
                  <a:gd name="T6" fmla="*/ 0 w 65"/>
                  <a:gd name="T7" fmla="*/ 0 h 21"/>
                  <a:gd name="T8" fmla="*/ 0 60000 65536"/>
                  <a:gd name="T9" fmla="*/ 0 60000 65536"/>
                  <a:gd name="T10" fmla="*/ 0 60000 65536"/>
                  <a:gd name="T11" fmla="*/ 0 60000 65536"/>
                  <a:gd name="T12" fmla="*/ 0 w 65"/>
                  <a:gd name="T13" fmla="*/ 0 h 21"/>
                  <a:gd name="T14" fmla="*/ 65 w 65"/>
                  <a:gd name="T15" fmla="*/ 21 h 21"/>
                </a:gdLst>
                <a:ahLst/>
                <a:cxnLst>
                  <a:cxn ang="T8">
                    <a:pos x="T0" y="T1"/>
                  </a:cxn>
                  <a:cxn ang="T9">
                    <a:pos x="T2" y="T3"/>
                  </a:cxn>
                  <a:cxn ang="T10">
                    <a:pos x="T4" y="T5"/>
                  </a:cxn>
                  <a:cxn ang="T11">
                    <a:pos x="T6" y="T7"/>
                  </a:cxn>
                </a:cxnLst>
                <a:rect l="T12" t="T13" r="T14" b="T15"/>
                <a:pathLst>
                  <a:path w="65" h="21">
                    <a:moveTo>
                      <a:pt x="64" y="20"/>
                    </a:moveTo>
                    <a:lnTo>
                      <a:pt x="32" y="12"/>
                    </a:lnTo>
                    <a:lnTo>
                      <a:pt x="16" y="6"/>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9044" name="Freeform 2549"/>
              <p:cNvSpPr>
                <a:spLocks/>
              </p:cNvSpPr>
              <p:nvPr/>
            </p:nvSpPr>
            <p:spPr bwMode="auto">
              <a:xfrm>
                <a:off x="602" y="3020"/>
                <a:ext cx="21" cy="21"/>
              </a:xfrm>
              <a:custGeom>
                <a:avLst/>
                <a:gdLst>
                  <a:gd name="T0" fmla="*/ 6 w 21"/>
                  <a:gd name="T1" fmla="*/ 20 h 21"/>
                  <a:gd name="T2" fmla="*/ 0 w 21"/>
                  <a:gd name="T3" fmla="*/ 0 h 21"/>
                  <a:gd name="T4" fmla="*/ 2 w 21"/>
                  <a:gd name="T5" fmla="*/ 0 h 21"/>
                  <a:gd name="T6" fmla="*/ 20 w 21"/>
                  <a:gd name="T7" fmla="*/ 20 h 21"/>
                  <a:gd name="T8" fmla="*/ 6 w 21"/>
                  <a:gd name="T9" fmla="*/ 2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6" y="20"/>
                    </a:moveTo>
                    <a:lnTo>
                      <a:pt x="0" y="0"/>
                    </a:lnTo>
                    <a:lnTo>
                      <a:pt x="2" y="0"/>
                    </a:lnTo>
                    <a:lnTo>
                      <a:pt x="20" y="20"/>
                    </a:lnTo>
                    <a:lnTo>
                      <a:pt x="6" y="20"/>
                    </a:lnTo>
                  </a:path>
                </a:pathLst>
              </a:custGeom>
              <a:solidFill>
                <a:schemeClr val="folHlink"/>
              </a:solidFill>
              <a:ln w="12700" cap="rnd">
                <a:solidFill>
                  <a:srgbClr val="000000"/>
                </a:solidFill>
                <a:round/>
                <a:headEnd/>
                <a:tailEnd/>
              </a:ln>
            </p:spPr>
            <p:txBody>
              <a:bodyPr/>
              <a:lstStyle/>
              <a:p>
                <a:endParaRPr lang="zh-CN" altLang="zh-CN"/>
              </a:p>
            </p:txBody>
          </p:sp>
          <p:sp>
            <p:nvSpPr>
              <p:cNvPr id="59045" name="Freeform 2550"/>
              <p:cNvSpPr>
                <a:spLocks/>
              </p:cNvSpPr>
              <p:nvPr/>
            </p:nvSpPr>
            <p:spPr bwMode="auto">
              <a:xfrm>
                <a:off x="596" y="3019"/>
                <a:ext cx="21" cy="21"/>
              </a:xfrm>
              <a:custGeom>
                <a:avLst/>
                <a:gdLst>
                  <a:gd name="T0" fmla="*/ 20 w 21"/>
                  <a:gd name="T1" fmla="*/ 20 h 21"/>
                  <a:gd name="T2" fmla="*/ 0 w 21"/>
                  <a:gd name="T3" fmla="*/ 15 h 21"/>
                  <a:gd name="T4" fmla="*/ 0 w 21"/>
                  <a:gd name="T5" fmla="*/ 10 h 21"/>
                  <a:gd name="T6" fmla="*/ 0 w 21"/>
                  <a:gd name="T7" fmla="*/ 5 h 21"/>
                  <a:gd name="T8" fmla="*/ 20 w 21"/>
                  <a:gd name="T9" fmla="*/ 2 h 21"/>
                  <a:gd name="T10" fmla="*/ 20 w 21"/>
                  <a:gd name="T11" fmla="*/ 1 h 21"/>
                  <a:gd name="T12" fmla="*/ 20 w 21"/>
                  <a:gd name="T13" fmla="*/ 0 h 21"/>
                  <a:gd name="T14" fmla="*/ 0 60000 65536"/>
                  <a:gd name="T15" fmla="*/ 0 60000 65536"/>
                  <a:gd name="T16" fmla="*/ 0 60000 65536"/>
                  <a:gd name="T17" fmla="*/ 0 60000 65536"/>
                  <a:gd name="T18" fmla="*/ 0 60000 65536"/>
                  <a:gd name="T19" fmla="*/ 0 60000 65536"/>
                  <a:gd name="T20" fmla="*/ 0 60000 65536"/>
                  <a:gd name="T21" fmla="*/ 0 w 21"/>
                  <a:gd name="T22" fmla="*/ 0 h 21"/>
                  <a:gd name="T23" fmla="*/ 21 w 21"/>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1">
                    <a:moveTo>
                      <a:pt x="20" y="20"/>
                    </a:moveTo>
                    <a:lnTo>
                      <a:pt x="0" y="15"/>
                    </a:lnTo>
                    <a:lnTo>
                      <a:pt x="0" y="10"/>
                    </a:lnTo>
                    <a:lnTo>
                      <a:pt x="0" y="5"/>
                    </a:lnTo>
                    <a:lnTo>
                      <a:pt x="20" y="2"/>
                    </a:lnTo>
                    <a:lnTo>
                      <a:pt x="20" y="1"/>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9046" name="Freeform 2551"/>
              <p:cNvSpPr>
                <a:spLocks/>
              </p:cNvSpPr>
              <p:nvPr/>
            </p:nvSpPr>
            <p:spPr bwMode="auto">
              <a:xfrm>
                <a:off x="610" y="3005"/>
                <a:ext cx="21" cy="21"/>
              </a:xfrm>
              <a:custGeom>
                <a:avLst/>
                <a:gdLst>
                  <a:gd name="T0" fmla="*/ 0 w 21"/>
                  <a:gd name="T1" fmla="*/ 20 h 21"/>
                  <a:gd name="T2" fmla="*/ 0 w 21"/>
                  <a:gd name="T3" fmla="*/ 1 h 21"/>
                  <a:gd name="T4" fmla="*/ 20 w 21"/>
                  <a:gd name="T5" fmla="*/ 0 h 21"/>
                  <a:gd name="T6" fmla="*/ 20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20"/>
                    </a:moveTo>
                    <a:lnTo>
                      <a:pt x="0" y="1"/>
                    </a:lnTo>
                    <a:lnTo>
                      <a:pt x="20" y="0"/>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9047" name="Freeform 2552"/>
              <p:cNvSpPr>
                <a:spLocks/>
              </p:cNvSpPr>
              <p:nvPr/>
            </p:nvSpPr>
            <p:spPr bwMode="auto">
              <a:xfrm>
                <a:off x="488" y="3027"/>
                <a:ext cx="109" cy="22"/>
              </a:xfrm>
              <a:custGeom>
                <a:avLst/>
                <a:gdLst>
                  <a:gd name="T0" fmla="*/ 108 w 109"/>
                  <a:gd name="T1" fmla="*/ 0 h 22"/>
                  <a:gd name="T2" fmla="*/ 95 w 109"/>
                  <a:gd name="T3" fmla="*/ 1 h 22"/>
                  <a:gd name="T4" fmla="*/ 81 w 109"/>
                  <a:gd name="T5" fmla="*/ 3 h 22"/>
                  <a:gd name="T6" fmla="*/ 52 w 109"/>
                  <a:gd name="T7" fmla="*/ 8 h 22"/>
                  <a:gd name="T8" fmla="*/ 25 w 109"/>
                  <a:gd name="T9" fmla="*/ 14 h 22"/>
                  <a:gd name="T10" fmla="*/ 0 w 109"/>
                  <a:gd name="T11" fmla="*/ 21 h 22"/>
                  <a:gd name="T12" fmla="*/ 0 60000 65536"/>
                  <a:gd name="T13" fmla="*/ 0 60000 65536"/>
                  <a:gd name="T14" fmla="*/ 0 60000 65536"/>
                  <a:gd name="T15" fmla="*/ 0 60000 65536"/>
                  <a:gd name="T16" fmla="*/ 0 60000 65536"/>
                  <a:gd name="T17" fmla="*/ 0 60000 65536"/>
                  <a:gd name="T18" fmla="*/ 0 w 109"/>
                  <a:gd name="T19" fmla="*/ 0 h 22"/>
                  <a:gd name="T20" fmla="*/ 109 w 109"/>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09" h="22">
                    <a:moveTo>
                      <a:pt x="108" y="0"/>
                    </a:moveTo>
                    <a:lnTo>
                      <a:pt x="95" y="1"/>
                    </a:lnTo>
                    <a:lnTo>
                      <a:pt x="81" y="3"/>
                    </a:lnTo>
                    <a:lnTo>
                      <a:pt x="52" y="8"/>
                    </a:lnTo>
                    <a:lnTo>
                      <a:pt x="25" y="14"/>
                    </a:lnTo>
                    <a:lnTo>
                      <a:pt x="0" y="21"/>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grpSp>
        <p:grpSp>
          <p:nvGrpSpPr>
            <p:cNvPr id="21" name="Group 2553"/>
            <p:cNvGrpSpPr>
              <a:grpSpLocks/>
            </p:cNvGrpSpPr>
            <p:nvPr/>
          </p:nvGrpSpPr>
          <p:grpSpPr bwMode="auto">
            <a:xfrm>
              <a:off x="2907" y="2832"/>
              <a:ext cx="398" cy="286"/>
              <a:chOff x="264" y="2395"/>
              <a:chExt cx="648" cy="381"/>
            </a:xfrm>
          </p:grpSpPr>
          <p:sp>
            <p:nvSpPr>
              <p:cNvPr id="58728" name="Freeform 2554"/>
              <p:cNvSpPr>
                <a:spLocks/>
              </p:cNvSpPr>
              <p:nvPr/>
            </p:nvSpPr>
            <p:spPr bwMode="auto">
              <a:xfrm>
                <a:off x="265" y="2395"/>
                <a:ext cx="647" cy="381"/>
              </a:xfrm>
              <a:custGeom>
                <a:avLst/>
                <a:gdLst>
                  <a:gd name="T0" fmla="*/ 17 w 647"/>
                  <a:gd name="T1" fmla="*/ 96 h 381"/>
                  <a:gd name="T2" fmla="*/ 47 w 647"/>
                  <a:gd name="T3" fmla="*/ 154 h 381"/>
                  <a:gd name="T4" fmla="*/ 106 w 647"/>
                  <a:gd name="T5" fmla="*/ 196 h 381"/>
                  <a:gd name="T6" fmla="*/ 211 w 647"/>
                  <a:gd name="T7" fmla="*/ 236 h 381"/>
                  <a:gd name="T8" fmla="*/ 322 w 647"/>
                  <a:gd name="T9" fmla="*/ 286 h 381"/>
                  <a:gd name="T10" fmla="*/ 633 w 647"/>
                  <a:gd name="T11" fmla="*/ 368 h 381"/>
                  <a:gd name="T12" fmla="*/ 510 w 647"/>
                  <a:gd name="T13" fmla="*/ 278 h 381"/>
                  <a:gd name="T14" fmla="*/ 451 w 647"/>
                  <a:gd name="T15" fmla="*/ 253 h 381"/>
                  <a:gd name="T16" fmla="*/ 375 w 647"/>
                  <a:gd name="T17" fmla="*/ 202 h 381"/>
                  <a:gd name="T18" fmla="*/ 284 w 647"/>
                  <a:gd name="T19" fmla="*/ 140 h 381"/>
                  <a:gd name="T20" fmla="*/ 267 w 647"/>
                  <a:gd name="T21" fmla="*/ 101 h 381"/>
                  <a:gd name="T22" fmla="*/ 251 w 647"/>
                  <a:gd name="T23" fmla="*/ 64 h 381"/>
                  <a:gd name="T24" fmla="*/ 281 w 647"/>
                  <a:gd name="T25" fmla="*/ 43 h 381"/>
                  <a:gd name="T26" fmla="*/ 251 w 647"/>
                  <a:gd name="T27" fmla="*/ 64 h 381"/>
                  <a:gd name="T28" fmla="*/ 248 w 647"/>
                  <a:gd name="T29" fmla="*/ 28 h 381"/>
                  <a:gd name="T30" fmla="*/ 251 w 647"/>
                  <a:gd name="T31" fmla="*/ 64 h 381"/>
                  <a:gd name="T32" fmla="*/ 205 w 647"/>
                  <a:gd name="T33" fmla="*/ 50 h 381"/>
                  <a:gd name="T34" fmla="*/ 251 w 647"/>
                  <a:gd name="T35" fmla="*/ 64 h 381"/>
                  <a:gd name="T36" fmla="*/ 220 w 647"/>
                  <a:gd name="T37" fmla="*/ 76 h 381"/>
                  <a:gd name="T38" fmla="*/ 237 w 647"/>
                  <a:gd name="T39" fmla="*/ 101 h 381"/>
                  <a:gd name="T40" fmla="*/ 223 w 647"/>
                  <a:gd name="T41" fmla="*/ 113 h 381"/>
                  <a:gd name="T42" fmla="*/ 194 w 647"/>
                  <a:gd name="T43" fmla="*/ 90 h 381"/>
                  <a:gd name="T44" fmla="*/ 164 w 647"/>
                  <a:gd name="T45" fmla="*/ 98 h 381"/>
                  <a:gd name="T46" fmla="*/ 178 w 647"/>
                  <a:gd name="T47" fmla="*/ 64 h 381"/>
                  <a:gd name="T48" fmla="*/ 146 w 647"/>
                  <a:gd name="T49" fmla="*/ 28 h 381"/>
                  <a:gd name="T50" fmla="*/ 175 w 647"/>
                  <a:gd name="T51" fmla="*/ 14 h 381"/>
                  <a:gd name="T52" fmla="*/ 146 w 647"/>
                  <a:gd name="T53" fmla="*/ 28 h 381"/>
                  <a:gd name="T54" fmla="*/ 146 w 647"/>
                  <a:gd name="T55" fmla="*/ 28 h 381"/>
                  <a:gd name="T56" fmla="*/ 117 w 647"/>
                  <a:gd name="T57" fmla="*/ 37 h 381"/>
                  <a:gd name="T58" fmla="*/ 117 w 647"/>
                  <a:gd name="T59" fmla="*/ 37 h 381"/>
                  <a:gd name="T60" fmla="*/ 149 w 647"/>
                  <a:gd name="T61" fmla="*/ 64 h 381"/>
                  <a:gd name="T62" fmla="*/ 132 w 647"/>
                  <a:gd name="T63" fmla="*/ 50 h 381"/>
                  <a:gd name="T64" fmla="*/ 132 w 647"/>
                  <a:gd name="T65" fmla="*/ 76 h 381"/>
                  <a:gd name="T66" fmla="*/ 102 w 647"/>
                  <a:gd name="T67" fmla="*/ 98 h 381"/>
                  <a:gd name="T68" fmla="*/ 58 w 647"/>
                  <a:gd name="T69" fmla="*/ 98 h 381"/>
                  <a:gd name="T70" fmla="*/ 14 w 647"/>
                  <a:gd name="T71" fmla="*/ 84 h 38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47"/>
                  <a:gd name="T109" fmla="*/ 0 h 381"/>
                  <a:gd name="T110" fmla="*/ 647 w 647"/>
                  <a:gd name="T111" fmla="*/ 381 h 38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47" h="381">
                    <a:moveTo>
                      <a:pt x="0" y="84"/>
                    </a:moveTo>
                    <a:lnTo>
                      <a:pt x="17" y="96"/>
                    </a:lnTo>
                    <a:lnTo>
                      <a:pt x="30" y="146"/>
                    </a:lnTo>
                    <a:lnTo>
                      <a:pt x="47" y="154"/>
                    </a:lnTo>
                    <a:lnTo>
                      <a:pt x="79" y="169"/>
                    </a:lnTo>
                    <a:lnTo>
                      <a:pt x="106" y="196"/>
                    </a:lnTo>
                    <a:lnTo>
                      <a:pt x="169" y="219"/>
                    </a:lnTo>
                    <a:lnTo>
                      <a:pt x="211" y="236"/>
                    </a:lnTo>
                    <a:lnTo>
                      <a:pt x="228" y="250"/>
                    </a:lnTo>
                    <a:lnTo>
                      <a:pt x="322" y="286"/>
                    </a:lnTo>
                    <a:lnTo>
                      <a:pt x="548" y="380"/>
                    </a:lnTo>
                    <a:lnTo>
                      <a:pt x="633" y="368"/>
                    </a:lnTo>
                    <a:lnTo>
                      <a:pt x="646" y="331"/>
                    </a:lnTo>
                    <a:lnTo>
                      <a:pt x="510" y="278"/>
                    </a:lnTo>
                    <a:lnTo>
                      <a:pt x="510" y="266"/>
                    </a:lnTo>
                    <a:lnTo>
                      <a:pt x="451" y="253"/>
                    </a:lnTo>
                    <a:lnTo>
                      <a:pt x="451" y="242"/>
                    </a:lnTo>
                    <a:lnTo>
                      <a:pt x="375" y="202"/>
                    </a:lnTo>
                    <a:lnTo>
                      <a:pt x="375" y="177"/>
                    </a:lnTo>
                    <a:lnTo>
                      <a:pt x="284" y="140"/>
                    </a:lnTo>
                    <a:lnTo>
                      <a:pt x="270" y="129"/>
                    </a:lnTo>
                    <a:lnTo>
                      <a:pt x="267" y="101"/>
                    </a:lnTo>
                    <a:lnTo>
                      <a:pt x="251" y="93"/>
                    </a:lnTo>
                    <a:lnTo>
                      <a:pt x="251" y="64"/>
                    </a:lnTo>
                    <a:lnTo>
                      <a:pt x="281" y="67"/>
                    </a:lnTo>
                    <a:lnTo>
                      <a:pt x="281" y="43"/>
                    </a:lnTo>
                    <a:lnTo>
                      <a:pt x="281" y="53"/>
                    </a:lnTo>
                    <a:lnTo>
                      <a:pt x="251" y="64"/>
                    </a:lnTo>
                    <a:lnTo>
                      <a:pt x="234" y="14"/>
                    </a:lnTo>
                    <a:lnTo>
                      <a:pt x="248" y="28"/>
                    </a:lnTo>
                    <a:lnTo>
                      <a:pt x="251" y="53"/>
                    </a:lnTo>
                    <a:lnTo>
                      <a:pt x="251" y="64"/>
                    </a:lnTo>
                    <a:lnTo>
                      <a:pt x="205" y="64"/>
                    </a:lnTo>
                    <a:lnTo>
                      <a:pt x="205" y="50"/>
                    </a:lnTo>
                    <a:lnTo>
                      <a:pt x="205" y="64"/>
                    </a:lnTo>
                    <a:lnTo>
                      <a:pt x="251" y="64"/>
                    </a:lnTo>
                    <a:lnTo>
                      <a:pt x="237" y="76"/>
                    </a:lnTo>
                    <a:lnTo>
                      <a:pt x="220" y="76"/>
                    </a:lnTo>
                    <a:lnTo>
                      <a:pt x="220" y="90"/>
                    </a:lnTo>
                    <a:lnTo>
                      <a:pt x="237" y="101"/>
                    </a:lnTo>
                    <a:lnTo>
                      <a:pt x="240" y="126"/>
                    </a:lnTo>
                    <a:lnTo>
                      <a:pt x="223" y="113"/>
                    </a:lnTo>
                    <a:lnTo>
                      <a:pt x="223" y="101"/>
                    </a:lnTo>
                    <a:lnTo>
                      <a:pt x="194" y="90"/>
                    </a:lnTo>
                    <a:lnTo>
                      <a:pt x="178" y="101"/>
                    </a:lnTo>
                    <a:lnTo>
                      <a:pt x="164" y="98"/>
                    </a:lnTo>
                    <a:lnTo>
                      <a:pt x="164" y="61"/>
                    </a:lnTo>
                    <a:lnTo>
                      <a:pt x="178" y="64"/>
                    </a:lnTo>
                    <a:lnTo>
                      <a:pt x="149" y="64"/>
                    </a:lnTo>
                    <a:lnTo>
                      <a:pt x="146" y="28"/>
                    </a:lnTo>
                    <a:lnTo>
                      <a:pt x="175" y="28"/>
                    </a:lnTo>
                    <a:lnTo>
                      <a:pt x="175" y="14"/>
                    </a:lnTo>
                    <a:lnTo>
                      <a:pt x="175" y="28"/>
                    </a:lnTo>
                    <a:lnTo>
                      <a:pt x="146" y="28"/>
                    </a:lnTo>
                    <a:lnTo>
                      <a:pt x="146" y="0"/>
                    </a:lnTo>
                    <a:lnTo>
                      <a:pt x="146" y="28"/>
                    </a:lnTo>
                    <a:lnTo>
                      <a:pt x="149" y="40"/>
                    </a:lnTo>
                    <a:lnTo>
                      <a:pt x="117" y="37"/>
                    </a:lnTo>
                    <a:lnTo>
                      <a:pt x="115" y="14"/>
                    </a:lnTo>
                    <a:lnTo>
                      <a:pt x="117" y="37"/>
                    </a:lnTo>
                    <a:lnTo>
                      <a:pt x="161" y="25"/>
                    </a:lnTo>
                    <a:lnTo>
                      <a:pt x="149" y="64"/>
                    </a:lnTo>
                    <a:lnTo>
                      <a:pt x="135" y="64"/>
                    </a:lnTo>
                    <a:lnTo>
                      <a:pt x="132" y="50"/>
                    </a:lnTo>
                    <a:lnTo>
                      <a:pt x="135" y="64"/>
                    </a:lnTo>
                    <a:lnTo>
                      <a:pt x="132" y="76"/>
                    </a:lnTo>
                    <a:lnTo>
                      <a:pt x="120" y="98"/>
                    </a:lnTo>
                    <a:lnTo>
                      <a:pt x="102" y="98"/>
                    </a:lnTo>
                    <a:lnTo>
                      <a:pt x="90" y="98"/>
                    </a:lnTo>
                    <a:lnTo>
                      <a:pt x="58" y="98"/>
                    </a:lnTo>
                    <a:lnTo>
                      <a:pt x="44" y="98"/>
                    </a:lnTo>
                    <a:lnTo>
                      <a:pt x="14" y="84"/>
                    </a:lnTo>
                    <a:lnTo>
                      <a:pt x="0" y="84"/>
                    </a:lnTo>
                  </a:path>
                </a:pathLst>
              </a:custGeom>
              <a:solidFill>
                <a:srgbClr val="AAAAAA"/>
              </a:solidFill>
              <a:ln w="12700" cap="rnd">
                <a:solidFill>
                  <a:srgbClr val="000000"/>
                </a:solidFill>
                <a:round/>
                <a:headEnd/>
                <a:tailEnd/>
              </a:ln>
            </p:spPr>
            <p:txBody>
              <a:bodyPr/>
              <a:lstStyle/>
              <a:p>
                <a:endParaRPr lang="zh-CN" altLang="zh-CN"/>
              </a:p>
            </p:txBody>
          </p:sp>
          <p:sp>
            <p:nvSpPr>
              <p:cNvPr id="58729" name="Freeform 2555"/>
              <p:cNvSpPr>
                <a:spLocks/>
              </p:cNvSpPr>
              <p:nvPr/>
            </p:nvSpPr>
            <p:spPr bwMode="auto">
              <a:xfrm>
                <a:off x="356" y="2539"/>
                <a:ext cx="321" cy="142"/>
              </a:xfrm>
              <a:custGeom>
                <a:avLst/>
                <a:gdLst>
                  <a:gd name="T0" fmla="*/ 320 w 321"/>
                  <a:gd name="T1" fmla="*/ 141 h 142"/>
                  <a:gd name="T2" fmla="*/ 152 w 321"/>
                  <a:gd name="T3" fmla="*/ 64 h 142"/>
                  <a:gd name="T4" fmla="*/ 135 w 321"/>
                  <a:gd name="T5" fmla="*/ 64 h 142"/>
                  <a:gd name="T6" fmla="*/ 106 w 321"/>
                  <a:gd name="T7" fmla="*/ 50 h 142"/>
                  <a:gd name="T8" fmla="*/ 79 w 321"/>
                  <a:gd name="T9" fmla="*/ 37 h 142"/>
                  <a:gd name="T10" fmla="*/ 44 w 321"/>
                  <a:gd name="T11" fmla="*/ 25 h 142"/>
                  <a:gd name="T12" fmla="*/ 14 w 321"/>
                  <a:gd name="T13" fmla="*/ 11 h 142"/>
                  <a:gd name="T14" fmla="*/ 0 w 321"/>
                  <a:gd name="T15" fmla="*/ 0 h 142"/>
                  <a:gd name="T16" fmla="*/ 0 w 321"/>
                  <a:gd name="T17" fmla="*/ 23 h 142"/>
                  <a:gd name="T18" fmla="*/ 15 w 321"/>
                  <a:gd name="T19" fmla="*/ 37 h 142"/>
                  <a:gd name="T20" fmla="*/ 30 w 321"/>
                  <a:gd name="T21" fmla="*/ 50 h 142"/>
                  <a:gd name="T22" fmla="*/ 64 w 321"/>
                  <a:gd name="T23" fmla="*/ 61 h 142"/>
                  <a:gd name="T24" fmla="*/ 76 w 321"/>
                  <a:gd name="T25" fmla="*/ 73 h 142"/>
                  <a:gd name="T26" fmla="*/ 90 w 321"/>
                  <a:gd name="T27" fmla="*/ 70 h 142"/>
                  <a:gd name="T28" fmla="*/ 64 w 321"/>
                  <a:gd name="T29" fmla="*/ 61 h 142"/>
                  <a:gd name="T30" fmla="*/ 33 w 321"/>
                  <a:gd name="T31" fmla="*/ 37 h 142"/>
                  <a:gd name="T32" fmla="*/ 15 w 321"/>
                  <a:gd name="T33" fmla="*/ 23 h 142"/>
                  <a:gd name="T34" fmla="*/ 44 w 321"/>
                  <a:gd name="T35" fmla="*/ 37 h 142"/>
                  <a:gd name="T36" fmla="*/ 106 w 321"/>
                  <a:gd name="T37" fmla="*/ 61 h 142"/>
                  <a:gd name="T38" fmla="*/ 197 w 321"/>
                  <a:gd name="T39" fmla="*/ 105 h 142"/>
                  <a:gd name="T40" fmla="*/ 288 w 321"/>
                  <a:gd name="T41" fmla="*/ 126 h 142"/>
                  <a:gd name="T42" fmla="*/ 320 w 321"/>
                  <a:gd name="T43" fmla="*/ 141 h 1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1"/>
                  <a:gd name="T67" fmla="*/ 0 h 142"/>
                  <a:gd name="T68" fmla="*/ 321 w 321"/>
                  <a:gd name="T69" fmla="*/ 142 h 14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1" h="142">
                    <a:moveTo>
                      <a:pt x="320" y="141"/>
                    </a:moveTo>
                    <a:lnTo>
                      <a:pt x="152" y="64"/>
                    </a:lnTo>
                    <a:lnTo>
                      <a:pt x="135" y="64"/>
                    </a:lnTo>
                    <a:lnTo>
                      <a:pt x="106" y="50"/>
                    </a:lnTo>
                    <a:lnTo>
                      <a:pt x="79" y="37"/>
                    </a:lnTo>
                    <a:lnTo>
                      <a:pt x="44" y="25"/>
                    </a:lnTo>
                    <a:lnTo>
                      <a:pt x="14" y="11"/>
                    </a:lnTo>
                    <a:lnTo>
                      <a:pt x="0" y="0"/>
                    </a:lnTo>
                    <a:lnTo>
                      <a:pt x="0" y="23"/>
                    </a:lnTo>
                    <a:lnTo>
                      <a:pt x="15" y="37"/>
                    </a:lnTo>
                    <a:lnTo>
                      <a:pt x="30" y="50"/>
                    </a:lnTo>
                    <a:lnTo>
                      <a:pt x="64" y="61"/>
                    </a:lnTo>
                    <a:lnTo>
                      <a:pt x="76" y="73"/>
                    </a:lnTo>
                    <a:lnTo>
                      <a:pt x="90" y="70"/>
                    </a:lnTo>
                    <a:lnTo>
                      <a:pt x="64" y="61"/>
                    </a:lnTo>
                    <a:lnTo>
                      <a:pt x="33" y="37"/>
                    </a:lnTo>
                    <a:lnTo>
                      <a:pt x="15" y="23"/>
                    </a:lnTo>
                    <a:lnTo>
                      <a:pt x="44" y="37"/>
                    </a:lnTo>
                    <a:lnTo>
                      <a:pt x="106" y="61"/>
                    </a:lnTo>
                    <a:lnTo>
                      <a:pt x="197" y="105"/>
                    </a:lnTo>
                    <a:lnTo>
                      <a:pt x="288" y="126"/>
                    </a:lnTo>
                    <a:lnTo>
                      <a:pt x="320" y="141"/>
                    </a:lnTo>
                  </a:path>
                </a:pathLst>
              </a:custGeom>
              <a:solidFill>
                <a:srgbClr val="888888"/>
              </a:solidFill>
              <a:ln w="12700" cap="rnd">
                <a:solidFill>
                  <a:srgbClr val="111111"/>
                </a:solidFill>
                <a:round/>
                <a:headEnd/>
                <a:tailEnd/>
              </a:ln>
            </p:spPr>
            <p:txBody>
              <a:bodyPr/>
              <a:lstStyle/>
              <a:p>
                <a:endParaRPr lang="zh-CN" altLang="zh-CN"/>
              </a:p>
            </p:txBody>
          </p:sp>
          <p:sp>
            <p:nvSpPr>
              <p:cNvPr id="58730" name="Freeform 2556"/>
              <p:cNvSpPr>
                <a:spLocks/>
              </p:cNvSpPr>
              <p:nvPr/>
            </p:nvSpPr>
            <p:spPr bwMode="auto">
              <a:xfrm>
                <a:off x="399" y="2517"/>
                <a:ext cx="74" cy="1"/>
              </a:xfrm>
              <a:custGeom>
                <a:avLst/>
                <a:gdLst>
                  <a:gd name="T0" fmla="*/ 0 w 74"/>
                  <a:gd name="T1" fmla="*/ 0 h 1"/>
                  <a:gd name="T2" fmla="*/ 25 w 74"/>
                  <a:gd name="T3" fmla="*/ 0 h 1"/>
                  <a:gd name="T4" fmla="*/ 73 w 74"/>
                  <a:gd name="T5" fmla="*/ 0 h 1"/>
                  <a:gd name="T6" fmla="*/ 37 w 74"/>
                  <a:gd name="T7" fmla="*/ 0 h 1"/>
                  <a:gd name="T8" fmla="*/ 11 w 74"/>
                  <a:gd name="T9" fmla="*/ 0 h 1"/>
                  <a:gd name="T10" fmla="*/ 0 w 74"/>
                  <a:gd name="T11" fmla="*/ 0 h 1"/>
                  <a:gd name="T12" fmla="*/ 0 60000 65536"/>
                  <a:gd name="T13" fmla="*/ 0 60000 65536"/>
                  <a:gd name="T14" fmla="*/ 0 60000 65536"/>
                  <a:gd name="T15" fmla="*/ 0 60000 65536"/>
                  <a:gd name="T16" fmla="*/ 0 60000 65536"/>
                  <a:gd name="T17" fmla="*/ 0 60000 65536"/>
                  <a:gd name="T18" fmla="*/ 0 w 74"/>
                  <a:gd name="T19" fmla="*/ 0 h 1"/>
                  <a:gd name="T20" fmla="*/ 74 w 74"/>
                  <a:gd name="T21" fmla="*/ 1 h 1"/>
                </a:gdLst>
                <a:ahLst/>
                <a:cxnLst>
                  <a:cxn ang="T12">
                    <a:pos x="T0" y="T1"/>
                  </a:cxn>
                  <a:cxn ang="T13">
                    <a:pos x="T2" y="T3"/>
                  </a:cxn>
                  <a:cxn ang="T14">
                    <a:pos x="T4" y="T5"/>
                  </a:cxn>
                  <a:cxn ang="T15">
                    <a:pos x="T6" y="T7"/>
                  </a:cxn>
                  <a:cxn ang="T16">
                    <a:pos x="T8" y="T9"/>
                  </a:cxn>
                  <a:cxn ang="T17">
                    <a:pos x="T10" y="T11"/>
                  </a:cxn>
                </a:cxnLst>
                <a:rect l="T18" t="T19" r="T20" b="T21"/>
                <a:pathLst>
                  <a:path w="74" h="1">
                    <a:moveTo>
                      <a:pt x="0" y="0"/>
                    </a:moveTo>
                    <a:lnTo>
                      <a:pt x="25" y="0"/>
                    </a:lnTo>
                    <a:lnTo>
                      <a:pt x="73" y="0"/>
                    </a:lnTo>
                    <a:lnTo>
                      <a:pt x="37" y="0"/>
                    </a:lnTo>
                    <a:lnTo>
                      <a:pt x="11" y="0"/>
                    </a:lnTo>
                    <a:lnTo>
                      <a:pt x="0" y="0"/>
                    </a:lnTo>
                  </a:path>
                </a:pathLst>
              </a:custGeom>
              <a:solidFill>
                <a:srgbClr val="888888"/>
              </a:solidFill>
              <a:ln w="9525" cap="rnd">
                <a:noFill/>
                <a:round/>
                <a:headEnd/>
                <a:tailEnd/>
              </a:ln>
            </p:spPr>
            <p:txBody>
              <a:bodyPr/>
              <a:lstStyle/>
              <a:p>
                <a:endParaRPr lang="zh-CN" altLang="zh-CN"/>
              </a:p>
            </p:txBody>
          </p:sp>
          <p:sp>
            <p:nvSpPr>
              <p:cNvPr id="58731" name="Freeform 2557"/>
              <p:cNvSpPr>
                <a:spLocks/>
              </p:cNvSpPr>
              <p:nvPr/>
            </p:nvSpPr>
            <p:spPr bwMode="auto">
              <a:xfrm>
                <a:off x="399" y="2514"/>
                <a:ext cx="92" cy="25"/>
              </a:xfrm>
              <a:custGeom>
                <a:avLst/>
                <a:gdLst>
                  <a:gd name="T0" fmla="*/ 0 w 92"/>
                  <a:gd name="T1" fmla="*/ 0 h 25"/>
                  <a:gd name="T2" fmla="*/ 31 w 92"/>
                  <a:gd name="T3" fmla="*/ 3 h 25"/>
                  <a:gd name="T4" fmla="*/ 91 w 92"/>
                  <a:gd name="T5" fmla="*/ 24 h 25"/>
                  <a:gd name="T6" fmla="*/ 46 w 92"/>
                  <a:gd name="T7" fmla="*/ 21 h 25"/>
                  <a:gd name="T8" fmla="*/ 17 w 92"/>
                  <a:gd name="T9" fmla="*/ 0 h 25"/>
                  <a:gd name="T10" fmla="*/ 0 w 92"/>
                  <a:gd name="T11" fmla="*/ 0 h 25"/>
                  <a:gd name="T12" fmla="*/ 0 60000 65536"/>
                  <a:gd name="T13" fmla="*/ 0 60000 65536"/>
                  <a:gd name="T14" fmla="*/ 0 60000 65536"/>
                  <a:gd name="T15" fmla="*/ 0 60000 65536"/>
                  <a:gd name="T16" fmla="*/ 0 60000 65536"/>
                  <a:gd name="T17" fmla="*/ 0 60000 65536"/>
                  <a:gd name="T18" fmla="*/ 0 w 92"/>
                  <a:gd name="T19" fmla="*/ 0 h 25"/>
                  <a:gd name="T20" fmla="*/ 92 w 92"/>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92" h="25">
                    <a:moveTo>
                      <a:pt x="0" y="0"/>
                    </a:moveTo>
                    <a:lnTo>
                      <a:pt x="31" y="3"/>
                    </a:lnTo>
                    <a:lnTo>
                      <a:pt x="91" y="24"/>
                    </a:lnTo>
                    <a:lnTo>
                      <a:pt x="46" y="21"/>
                    </a:lnTo>
                    <a:lnTo>
                      <a:pt x="17" y="0"/>
                    </a:lnTo>
                    <a:lnTo>
                      <a:pt x="0" y="0"/>
                    </a:lnTo>
                  </a:path>
                </a:pathLst>
              </a:custGeom>
              <a:noFill/>
              <a:ln w="12700" cap="rnd">
                <a:solidFill>
                  <a:srgbClr val="888888"/>
                </a:solidFill>
                <a:round/>
                <a:headEnd/>
                <a:tailEnd/>
              </a:ln>
            </p:spPr>
            <p:txBody>
              <a:bodyPr/>
              <a:lstStyle/>
              <a:p>
                <a:endParaRPr lang="zh-CN" altLang="zh-CN"/>
              </a:p>
            </p:txBody>
          </p:sp>
          <p:sp>
            <p:nvSpPr>
              <p:cNvPr id="58732" name="Freeform 2558"/>
              <p:cNvSpPr>
                <a:spLocks/>
              </p:cNvSpPr>
              <p:nvPr/>
            </p:nvSpPr>
            <p:spPr bwMode="auto">
              <a:xfrm>
                <a:off x="265" y="2475"/>
                <a:ext cx="77" cy="37"/>
              </a:xfrm>
              <a:custGeom>
                <a:avLst/>
                <a:gdLst>
                  <a:gd name="T0" fmla="*/ 0 w 77"/>
                  <a:gd name="T1" fmla="*/ 0 h 37"/>
                  <a:gd name="T2" fmla="*/ 22 w 77"/>
                  <a:gd name="T3" fmla="*/ 20 h 37"/>
                  <a:gd name="T4" fmla="*/ 50 w 77"/>
                  <a:gd name="T5" fmla="*/ 36 h 37"/>
                  <a:gd name="T6" fmla="*/ 50 w 77"/>
                  <a:gd name="T7" fmla="*/ 28 h 37"/>
                  <a:gd name="T8" fmla="*/ 76 w 77"/>
                  <a:gd name="T9" fmla="*/ 20 h 37"/>
                  <a:gd name="T10" fmla="*/ 35 w 77"/>
                  <a:gd name="T11" fmla="*/ 11 h 37"/>
                  <a:gd name="T12" fmla="*/ 0 w 77"/>
                  <a:gd name="T13" fmla="*/ 0 h 37"/>
                  <a:gd name="T14" fmla="*/ 0 60000 65536"/>
                  <a:gd name="T15" fmla="*/ 0 60000 65536"/>
                  <a:gd name="T16" fmla="*/ 0 60000 65536"/>
                  <a:gd name="T17" fmla="*/ 0 60000 65536"/>
                  <a:gd name="T18" fmla="*/ 0 60000 65536"/>
                  <a:gd name="T19" fmla="*/ 0 60000 65536"/>
                  <a:gd name="T20" fmla="*/ 0 60000 65536"/>
                  <a:gd name="T21" fmla="*/ 0 w 77"/>
                  <a:gd name="T22" fmla="*/ 0 h 37"/>
                  <a:gd name="T23" fmla="*/ 77 w 77"/>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 h="37">
                    <a:moveTo>
                      <a:pt x="0" y="0"/>
                    </a:moveTo>
                    <a:lnTo>
                      <a:pt x="22" y="20"/>
                    </a:lnTo>
                    <a:lnTo>
                      <a:pt x="50" y="36"/>
                    </a:lnTo>
                    <a:lnTo>
                      <a:pt x="50" y="28"/>
                    </a:lnTo>
                    <a:lnTo>
                      <a:pt x="76" y="20"/>
                    </a:lnTo>
                    <a:lnTo>
                      <a:pt x="35" y="11"/>
                    </a:lnTo>
                    <a:lnTo>
                      <a:pt x="0" y="0"/>
                    </a:lnTo>
                  </a:path>
                </a:pathLst>
              </a:custGeom>
              <a:solidFill>
                <a:srgbClr val="888888"/>
              </a:solidFill>
              <a:ln w="9525" cap="rnd">
                <a:noFill/>
                <a:round/>
                <a:headEnd/>
                <a:tailEnd/>
              </a:ln>
            </p:spPr>
            <p:txBody>
              <a:bodyPr/>
              <a:lstStyle/>
              <a:p>
                <a:endParaRPr lang="zh-CN" altLang="zh-CN"/>
              </a:p>
            </p:txBody>
          </p:sp>
          <p:sp>
            <p:nvSpPr>
              <p:cNvPr id="58733" name="Freeform 2559"/>
              <p:cNvSpPr>
                <a:spLocks/>
              </p:cNvSpPr>
              <p:nvPr/>
            </p:nvSpPr>
            <p:spPr bwMode="auto">
              <a:xfrm>
                <a:off x="264" y="2474"/>
                <a:ext cx="92" cy="52"/>
              </a:xfrm>
              <a:custGeom>
                <a:avLst/>
                <a:gdLst>
                  <a:gd name="T0" fmla="*/ 0 w 92"/>
                  <a:gd name="T1" fmla="*/ 0 h 52"/>
                  <a:gd name="T2" fmla="*/ 28 w 92"/>
                  <a:gd name="T3" fmla="*/ 26 h 52"/>
                  <a:gd name="T4" fmla="*/ 62 w 92"/>
                  <a:gd name="T5" fmla="*/ 51 h 52"/>
                  <a:gd name="T6" fmla="*/ 62 w 92"/>
                  <a:gd name="T7" fmla="*/ 39 h 52"/>
                  <a:gd name="T8" fmla="*/ 91 w 92"/>
                  <a:gd name="T9" fmla="*/ 26 h 52"/>
                  <a:gd name="T10" fmla="*/ 44 w 92"/>
                  <a:gd name="T11" fmla="*/ 14 h 52"/>
                  <a:gd name="T12" fmla="*/ 0 w 92"/>
                  <a:gd name="T13" fmla="*/ 0 h 52"/>
                  <a:gd name="T14" fmla="*/ 0 60000 65536"/>
                  <a:gd name="T15" fmla="*/ 0 60000 65536"/>
                  <a:gd name="T16" fmla="*/ 0 60000 65536"/>
                  <a:gd name="T17" fmla="*/ 0 60000 65536"/>
                  <a:gd name="T18" fmla="*/ 0 60000 65536"/>
                  <a:gd name="T19" fmla="*/ 0 60000 65536"/>
                  <a:gd name="T20" fmla="*/ 0 60000 65536"/>
                  <a:gd name="T21" fmla="*/ 0 w 92"/>
                  <a:gd name="T22" fmla="*/ 0 h 52"/>
                  <a:gd name="T23" fmla="*/ 92 w 92"/>
                  <a:gd name="T24" fmla="*/ 52 h 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52">
                    <a:moveTo>
                      <a:pt x="0" y="0"/>
                    </a:moveTo>
                    <a:lnTo>
                      <a:pt x="28" y="26"/>
                    </a:lnTo>
                    <a:lnTo>
                      <a:pt x="62" y="51"/>
                    </a:lnTo>
                    <a:lnTo>
                      <a:pt x="62" y="39"/>
                    </a:lnTo>
                    <a:lnTo>
                      <a:pt x="91" y="26"/>
                    </a:lnTo>
                    <a:lnTo>
                      <a:pt x="44" y="14"/>
                    </a:lnTo>
                    <a:lnTo>
                      <a:pt x="0" y="0"/>
                    </a:lnTo>
                  </a:path>
                </a:pathLst>
              </a:custGeom>
              <a:noFill/>
              <a:ln w="12700" cap="rnd">
                <a:solidFill>
                  <a:srgbClr val="888888"/>
                </a:solidFill>
                <a:round/>
                <a:headEnd/>
                <a:tailEnd/>
              </a:ln>
            </p:spPr>
            <p:txBody>
              <a:bodyPr/>
              <a:lstStyle/>
              <a:p>
                <a:endParaRPr lang="zh-CN" altLang="zh-CN"/>
              </a:p>
            </p:txBody>
          </p:sp>
          <p:sp>
            <p:nvSpPr>
              <p:cNvPr id="58734" name="Line 2560"/>
              <p:cNvSpPr>
                <a:spLocks noChangeShapeType="1"/>
              </p:cNvSpPr>
              <p:nvPr/>
            </p:nvSpPr>
            <p:spPr bwMode="auto">
              <a:xfrm>
                <a:off x="475" y="2556"/>
                <a:ext cx="24" cy="22"/>
              </a:xfrm>
              <a:prstGeom prst="line">
                <a:avLst/>
              </a:prstGeom>
              <a:noFill/>
              <a:ln w="9525">
                <a:noFill/>
                <a:round/>
                <a:headEnd type="none" w="sm" len="sm"/>
                <a:tailEnd type="none" w="sm" len="sm"/>
              </a:ln>
            </p:spPr>
            <p:txBody>
              <a:bodyPr wrap="none" anchor="ctr"/>
              <a:lstStyle/>
              <a:p>
                <a:endParaRPr lang="zh-CN" altLang="en-US"/>
              </a:p>
            </p:txBody>
          </p:sp>
          <p:sp>
            <p:nvSpPr>
              <p:cNvPr id="58735" name="Freeform 2561"/>
              <p:cNvSpPr>
                <a:spLocks/>
              </p:cNvSpPr>
              <p:nvPr/>
            </p:nvSpPr>
            <p:spPr bwMode="auto">
              <a:xfrm>
                <a:off x="475" y="2554"/>
                <a:ext cx="25" cy="28"/>
              </a:xfrm>
              <a:custGeom>
                <a:avLst/>
                <a:gdLst>
                  <a:gd name="T0" fmla="*/ 0 w 25"/>
                  <a:gd name="T1" fmla="*/ 0 h 28"/>
                  <a:gd name="T2" fmla="*/ 0 w 25"/>
                  <a:gd name="T3" fmla="*/ 27 h 28"/>
                  <a:gd name="T4" fmla="*/ 24 w 25"/>
                  <a:gd name="T5" fmla="*/ 27 h 28"/>
                  <a:gd name="T6" fmla="*/ 21 w 25"/>
                  <a:gd name="T7" fmla="*/ 0 h 28"/>
                  <a:gd name="T8" fmla="*/ 0 w 25"/>
                  <a:gd name="T9" fmla="*/ 0 h 28"/>
                  <a:gd name="T10" fmla="*/ 0 60000 65536"/>
                  <a:gd name="T11" fmla="*/ 0 60000 65536"/>
                  <a:gd name="T12" fmla="*/ 0 60000 65536"/>
                  <a:gd name="T13" fmla="*/ 0 60000 65536"/>
                  <a:gd name="T14" fmla="*/ 0 60000 65536"/>
                  <a:gd name="T15" fmla="*/ 0 w 25"/>
                  <a:gd name="T16" fmla="*/ 0 h 28"/>
                  <a:gd name="T17" fmla="*/ 25 w 25"/>
                  <a:gd name="T18" fmla="*/ 28 h 28"/>
                </a:gdLst>
                <a:ahLst/>
                <a:cxnLst>
                  <a:cxn ang="T10">
                    <a:pos x="T0" y="T1"/>
                  </a:cxn>
                  <a:cxn ang="T11">
                    <a:pos x="T2" y="T3"/>
                  </a:cxn>
                  <a:cxn ang="T12">
                    <a:pos x="T4" y="T5"/>
                  </a:cxn>
                  <a:cxn ang="T13">
                    <a:pos x="T6" y="T7"/>
                  </a:cxn>
                  <a:cxn ang="T14">
                    <a:pos x="T8" y="T9"/>
                  </a:cxn>
                </a:cxnLst>
                <a:rect l="T15" t="T16" r="T17" b="T18"/>
                <a:pathLst>
                  <a:path w="25" h="28">
                    <a:moveTo>
                      <a:pt x="0" y="0"/>
                    </a:moveTo>
                    <a:lnTo>
                      <a:pt x="0" y="27"/>
                    </a:lnTo>
                    <a:lnTo>
                      <a:pt x="24" y="27"/>
                    </a:lnTo>
                    <a:lnTo>
                      <a:pt x="21" y="0"/>
                    </a:lnTo>
                    <a:lnTo>
                      <a:pt x="0" y="0"/>
                    </a:lnTo>
                  </a:path>
                </a:pathLst>
              </a:custGeom>
              <a:noFill/>
              <a:ln w="12700" cap="rnd">
                <a:solidFill>
                  <a:srgbClr val="888888"/>
                </a:solidFill>
                <a:round/>
                <a:headEnd/>
                <a:tailEnd/>
              </a:ln>
            </p:spPr>
            <p:txBody>
              <a:bodyPr/>
              <a:lstStyle/>
              <a:p>
                <a:endParaRPr lang="zh-CN" altLang="zh-CN"/>
              </a:p>
            </p:txBody>
          </p:sp>
          <p:sp>
            <p:nvSpPr>
              <p:cNvPr id="58736" name="Freeform 2562"/>
              <p:cNvSpPr>
                <a:spLocks/>
              </p:cNvSpPr>
              <p:nvPr/>
            </p:nvSpPr>
            <p:spPr bwMode="auto">
              <a:xfrm>
                <a:off x="549" y="2598"/>
                <a:ext cx="134" cy="25"/>
              </a:xfrm>
              <a:custGeom>
                <a:avLst/>
                <a:gdLst>
                  <a:gd name="T0" fmla="*/ 0 w 134"/>
                  <a:gd name="T1" fmla="*/ 9 h 25"/>
                  <a:gd name="T2" fmla="*/ 79 w 134"/>
                  <a:gd name="T3" fmla="*/ 0 h 25"/>
                  <a:gd name="T4" fmla="*/ 108 w 134"/>
                  <a:gd name="T5" fmla="*/ 15 h 25"/>
                  <a:gd name="T6" fmla="*/ 133 w 134"/>
                  <a:gd name="T7" fmla="*/ 24 h 25"/>
                  <a:gd name="T8" fmla="*/ 108 w 134"/>
                  <a:gd name="T9" fmla="*/ 24 h 25"/>
                  <a:gd name="T10" fmla="*/ 26 w 134"/>
                  <a:gd name="T11" fmla="*/ 18 h 25"/>
                  <a:gd name="T12" fmla="*/ 0 w 134"/>
                  <a:gd name="T13" fmla="*/ 9 h 25"/>
                  <a:gd name="T14" fmla="*/ 0 60000 65536"/>
                  <a:gd name="T15" fmla="*/ 0 60000 65536"/>
                  <a:gd name="T16" fmla="*/ 0 60000 65536"/>
                  <a:gd name="T17" fmla="*/ 0 60000 65536"/>
                  <a:gd name="T18" fmla="*/ 0 60000 65536"/>
                  <a:gd name="T19" fmla="*/ 0 60000 65536"/>
                  <a:gd name="T20" fmla="*/ 0 60000 65536"/>
                  <a:gd name="T21" fmla="*/ 0 w 134"/>
                  <a:gd name="T22" fmla="*/ 0 h 25"/>
                  <a:gd name="T23" fmla="*/ 134 w 134"/>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25">
                    <a:moveTo>
                      <a:pt x="0" y="9"/>
                    </a:moveTo>
                    <a:lnTo>
                      <a:pt x="79" y="0"/>
                    </a:lnTo>
                    <a:lnTo>
                      <a:pt x="108" y="15"/>
                    </a:lnTo>
                    <a:lnTo>
                      <a:pt x="133" y="24"/>
                    </a:lnTo>
                    <a:lnTo>
                      <a:pt x="108" y="24"/>
                    </a:lnTo>
                    <a:lnTo>
                      <a:pt x="26" y="18"/>
                    </a:lnTo>
                    <a:lnTo>
                      <a:pt x="0" y="9"/>
                    </a:lnTo>
                  </a:path>
                </a:pathLst>
              </a:custGeom>
              <a:solidFill>
                <a:srgbClr val="888888"/>
              </a:solidFill>
              <a:ln w="9525" cap="rnd">
                <a:noFill/>
                <a:round/>
                <a:headEnd/>
                <a:tailEnd/>
              </a:ln>
            </p:spPr>
            <p:txBody>
              <a:bodyPr/>
              <a:lstStyle/>
              <a:p>
                <a:endParaRPr lang="zh-CN" altLang="zh-CN"/>
              </a:p>
            </p:txBody>
          </p:sp>
          <p:sp>
            <p:nvSpPr>
              <p:cNvPr id="58737" name="Freeform 2563"/>
              <p:cNvSpPr>
                <a:spLocks/>
              </p:cNvSpPr>
              <p:nvPr/>
            </p:nvSpPr>
            <p:spPr bwMode="auto">
              <a:xfrm>
                <a:off x="552" y="2597"/>
                <a:ext cx="145" cy="26"/>
              </a:xfrm>
              <a:custGeom>
                <a:avLst/>
                <a:gdLst>
                  <a:gd name="T0" fmla="*/ 0 w 145"/>
                  <a:gd name="T1" fmla="*/ 11 h 26"/>
                  <a:gd name="T2" fmla="*/ 87 w 145"/>
                  <a:gd name="T3" fmla="*/ 0 h 26"/>
                  <a:gd name="T4" fmla="*/ 119 w 145"/>
                  <a:gd name="T5" fmla="*/ 16 h 26"/>
                  <a:gd name="T6" fmla="*/ 144 w 145"/>
                  <a:gd name="T7" fmla="*/ 25 h 26"/>
                  <a:gd name="T8" fmla="*/ 116 w 145"/>
                  <a:gd name="T9" fmla="*/ 25 h 26"/>
                  <a:gd name="T10" fmla="*/ 31 w 145"/>
                  <a:gd name="T11" fmla="*/ 22 h 26"/>
                  <a:gd name="T12" fmla="*/ 0 w 145"/>
                  <a:gd name="T13" fmla="*/ 11 h 26"/>
                  <a:gd name="T14" fmla="*/ 0 60000 65536"/>
                  <a:gd name="T15" fmla="*/ 0 60000 65536"/>
                  <a:gd name="T16" fmla="*/ 0 60000 65536"/>
                  <a:gd name="T17" fmla="*/ 0 60000 65536"/>
                  <a:gd name="T18" fmla="*/ 0 60000 65536"/>
                  <a:gd name="T19" fmla="*/ 0 60000 65536"/>
                  <a:gd name="T20" fmla="*/ 0 60000 65536"/>
                  <a:gd name="T21" fmla="*/ 0 w 145"/>
                  <a:gd name="T22" fmla="*/ 0 h 26"/>
                  <a:gd name="T23" fmla="*/ 145 w 145"/>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26">
                    <a:moveTo>
                      <a:pt x="0" y="11"/>
                    </a:moveTo>
                    <a:lnTo>
                      <a:pt x="87" y="0"/>
                    </a:lnTo>
                    <a:lnTo>
                      <a:pt x="119" y="16"/>
                    </a:lnTo>
                    <a:lnTo>
                      <a:pt x="144" y="25"/>
                    </a:lnTo>
                    <a:lnTo>
                      <a:pt x="116" y="25"/>
                    </a:lnTo>
                    <a:lnTo>
                      <a:pt x="31" y="22"/>
                    </a:lnTo>
                    <a:lnTo>
                      <a:pt x="0" y="11"/>
                    </a:lnTo>
                  </a:path>
                </a:pathLst>
              </a:custGeom>
              <a:noFill/>
              <a:ln w="12700" cap="rnd">
                <a:solidFill>
                  <a:srgbClr val="888888"/>
                </a:solidFill>
                <a:round/>
                <a:headEnd/>
                <a:tailEnd/>
              </a:ln>
            </p:spPr>
            <p:txBody>
              <a:bodyPr/>
              <a:lstStyle/>
              <a:p>
                <a:endParaRPr lang="zh-CN" altLang="zh-CN"/>
              </a:p>
            </p:txBody>
          </p:sp>
          <p:sp>
            <p:nvSpPr>
              <p:cNvPr id="58738" name="Freeform 2564"/>
              <p:cNvSpPr>
                <a:spLocks/>
              </p:cNvSpPr>
              <p:nvPr/>
            </p:nvSpPr>
            <p:spPr bwMode="auto">
              <a:xfrm>
                <a:off x="625" y="2634"/>
                <a:ext cx="136" cy="77"/>
              </a:xfrm>
              <a:custGeom>
                <a:avLst/>
                <a:gdLst>
                  <a:gd name="T0" fmla="*/ 0 w 136"/>
                  <a:gd name="T1" fmla="*/ 0 h 77"/>
                  <a:gd name="T2" fmla="*/ 14 w 136"/>
                  <a:gd name="T3" fmla="*/ 24 h 77"/>
                  <a:gd name="T4" fmla="*/ 64 w 136"/>
                  <a:gd name="T5" fmla="*/ 50 h 77"/>
                  <a:gd name="T6" fmla="*/ 76 w 136"/>
                  <a:gd name="T7" fmla="*/ 50 h 77"/>
                  <a:gd name="T8" fmla="*/ 76 w 136"/>
                  <a:gd name="T9" fmla="*/ 64 h 77"/>
                  <a:gd name="T10" fmla="*/ 107 w 136"/>
                  <a:gd name="T11" fmla="*/ 76 h 77"/>
                  <a:gd name="T12" fmla="*/ 135 w 136"/>
                  <a:gd name="T13" fmla="*/ 64 h 77"/>
                  <a:gd name="T14" fmla="*/ 122 w 136"/>
                  <a:gd name="T15" fmla="*/ 50 h 77"/>
                  <a:gd name="T16" fmla="*/ 76 w 136"/>
                  <a:gd name="T17" fmla="*/ 38 h 77"/>
                  <a:gd name="T18" fmla="*/ 107 w 136"/>
                  <a:gd name="T19" fmla="*/ 27 h 77"/>
                  <a:gd name="T20" fmla="*/ 90 w 136"/>
                  <a:gd name="T21" fmla="*/ 17 h 77"/>
                  <a:gd name="T22" fmla="*/ 90 w 136"/>
                  <a:gd name="T23" fmla="*/ 2 h 77"/>
                  <a:gd name="T24" fmla="*/ 73 w 136"/>
                  <a:gd name="T25" fmla="*/ 2 h 77"/>
                  <a:gd name="T26" fmla="*/ 45 w 136"/>
                  <a:gd name="T27" fmla="*/ 2 h 77"/>
                  <a:gd name="T28" fmla="*/ 31 w 136"/>
                  <a:gd name="T29" fmla="*/ 2 h 77"/>
                  <a:gd name="T30" fmla="*/ 0 w 136"/>
                  <a:gd name="T31" fmla="*/ 0 h 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6"/>
                  <a:gd name="T49" fmla="*/ 0 h 77"/>
                  <a:gd name="T50" fmla="*/ 136 w 136"/>
                  <a:gd name="T51" fmla="*/ 77 h 7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6" h="77">
                    <a:moveTo>
                      <a:pt x="0" y="0"/>
                    </a:moveTo>
                    <a:lnTo>
                      <a:pt x="14" y="24"/>
                    </a:lnTo>
                    <a:lnTo>
                      <a:pt x="64" y="50"/>
                    </a:lnTo>
                    <a:lnTo>
                      <a:pt x="76" y="50"/>
                    </a:lnTo>
                    <a:lnTo>
                      <a:pt x="76" y="64"/>
                    </a:lnTo>
                    <a:lnTo>
                      <a:pt x="107" y="76"/>
                    </a:lnTo>
                    <a:lnTo>
                      <a:pt x="135" y="64"/>
                    </a:lnTo>
                    <a:lnTo>
                      <a:pt x="122" y="50"/>
                    </a:lnTo>
                    <a:lnTo>
                      <a:pt x="76" y="38"/>
                    </a:lnTo>
                    <a:lnTo>
                      <a:pt x="107" y="27"/>
                    </a:lnTo>
                    <a:lnTo>
                      <a:pt x="90" y="17"/>
                    </a:lnTo>
                    <a:lnTo>
                      <a:pt x="90" y="2"/>
                    </a:lnTo>
                    <a:lnTo>
                      <a:pt x="73" y="2"/>
                    </a:lnTo>
                    <a:lnTo>
                      <a:pt x="45" y="2"/>
                    </a:lnTo>
                    <a:lnTo>
                      <a:pt x="31" y="2"/>
                    </a:lnTo>
                    <a:lnTo>
                      <a:pt x="0" y="0"/>
                    </a:lnTo>
                  </a:path>
                </a:pathLst>
              </a:custGeom>
              <a:solidFill>
                <a:srgbClr val="888888"/>
              </a:solidFill>
              <a:ln w="12700" cap="rnd">
                <a:solidFill>
                  <a:srgbClr val="888888"/>
                </a:solidFill>
                <a:round/>
                <a:headEnd/>
                <a:tailEnd/>
              </a:ln>
            </p:spPr>
            <p:txBody>
              <a:bodyPr/>
              <a:lstStyle/>
              <a:p>
                <a:endParaRPr lang="zh-CN" altLang="zh-CN"/>
              </a:p>
            </p:txBody>
          </p:sp>
          <p:sp>
            <p:nvSpPr>
              <p:cNvPr id="58739" name="Freeform 2565"/>
              <p:cNvSpPr>
                <a:spLocks/>
              </p:cNvSpPr>
              <p:nvPr/>
            </p:nvSpPr>
            <p:spPr bwMode="auto">
              <a:xfrm>
                <a:off x="760" y="2709"/>
                <a:ext cx="121" cy="25"/>
              </a:xfrm>
              <a:custGeom>
                <a:avLst/>
                <a:gdLst>
                  <a:gd name="T0" fmla="*/ 11 w 121"/>
                  <a:gd name="T1" fmla="*/ 8 h 25"/>
                  <a:gd name="T2" fmla="*/ 54 w 121"/>
                  <a:gd name="T3" fmla="*/ 24 h 25"/>
                  <a:gd name="T4" fmla="*/ 120 w 121"/>
                  <a:gd name="T5" fmla="*/ 11 h 25"/>
                  <a:gd name="T6" fmla="*/ 43 w 121"/>
                  <a:gd name="T7" fmla="*/ 18 h 25"/>
                  <a:gd name="T8" fmla="*/ 11 w 121"/>
                  <a:gd name="T9" fmla="*/ 8 h 25"/>
                  <a:gd name="T10" fmla="*/ 0 w 121"/>
                  <a:gd name="T11" fmla="*/ 0 h 25"/>
                  <a:gd name="T12" fmla="*/ 11 w 121"/>
                  <a:gd name="T13" fmla="*/ 8 h 25"/>
                  <a:gd name="T14" fmla="*/ 0 60000 65536"/>
                  <a:gd name="T15" fmla="*/ 0 60000 65536"/>
                  <a:gd name="T16" fmla="*/ 0 60000 65536"/>
                  <a:gd name="T17" fmla="*/ 0 60000 65536"/>
                  <a:gd name="T18" fmla="*/ 0 60000 65536"/>
                  <a:gd name="T19" fmla="*/ 0 60000 65536"/>
                  <a:gd name="T20" fmla="*/ 0 60000 65536"/>
                  <a:gd name="T21" fmla="*/ 0 w 121"/>
                  <a:gd name="T22" fmla="*/ 0 h 25"/>
                  <a:gd name="T23" fmla="*/ 121 w 121"/>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 h="25">
                    <a:moveTo>
                      <a:pt x="11" y="8"/>
                    </a:moveTo>
                    <a:lnTo>
                      <a:pt x="54" y="24"/>
                    </a:lnTo>
                    <a:lnTo>
                      <a:pt x="120" y="11"/>
                    </a:lnTo>
                    <a:lnTo>
                      <a:pt x="43" y="18"/>
                    </a:lnTo>
                    <a:lnTo>
                      <a:pt x="11" y="8"/>
                    </a:lnTo>
                    <a:lnTo>
                      <a:pt x="0" y="0"/>
                    </a:lnTo>
                    <a:lnTo>
                      <a:pt x="11" y="8"/>
                    </a:lnTo>
                  </a:path>
                </a:pathLst>
              </a:custGeom>
              <a:solidFill>
                <a:srgbClr val="888888"/>
              </a:solidFill>
              <a:ln w="9525" cap="rnd">
                <a:noFill/>
                <a:round/>
                <a:headEnd/>
                <a:tailEnd/>
              </a:ln>
            </p:spPr>
            <p:txBody>
              <a:bodyPr/>
              <a:lstStyle/>
              <a:p>
                <a:endParaRPr lang="zh-CN" altLang="zh-CN"/>
              </a:p>
            </p:txBody>
          </p:sp>
          <p:sp>
            <p:nvSpPr>
              <p:cNvPr id="58740" name="Freeform 2566"/>
              <p:cNvSpPr>
                <a:spLocks/>
              </p:cNvSpPr>
              <p:nvPr/>
            </p:nvSpPr>
            <p:spPr bwMode="auto">
              <a:xfrm>
                <a:off x="760" y="2709"/>
                <a:ext cx="138" cy="37"/>
              </a:xfrm>
              <a:custGeom>
                <a:avLst/>
                <a:gdLst>
                  <a:gd name="T0" fmla="*/ 14 w 138"/>
                  <a:gd name="T1" fmla="*/ 14 h 37"/>
                  <a:gd name="T2" fmla="*/ 63 w 138"/>
                  <a:gd name="T3" fmla="*/ 36 h 37"/>
                  <a:gd name="T4" fmla="*/ 137 w 138"/>
                  <a:gd name="T5" fmla="*/ 14 h 37"/>
                  <a:gd name="T6" fmla="*/ 49 w 138"/>
                  <a:gd name="T7" fmla="*/ 21 h 37"/>
                  <a:gd name="T8" fmla="*/ 14 w 138"/>
                  <a:gd name="T9" fmla="*/ 14 h 37"/>
                  <a:gd name="T10" fmla="*/ 0 w 138"/>
                  <a:gd name="T11" fmla="*/ 0 h 37"/>
                  <a:gd name="T12" fmla="*/ 14 w 138"/>
                  <a:gd name="T13" fmla="*/ 14 h 37"/>
                  <a:gd name="T14" fmla="*/ 0 60000 65536"/>
                  <a:gd name="T15" fmla="*/ 0 60000 65536"/>
                  <a:gd name="T16" fmla="*/ 0 60000 65536"/>
                  <a:gd name="T17" fmla="*/ 0 60000 65536"/>
                  <a:gd name="T18" fmla="*/ 0 60000 65536"/>
                  <a:gd name="T19" fmla="*/ 0 60000 65536"/>
                  <a:gd name="T20" fmla="*/ 0 60000 65536"/>
                  <a:gd name="T21" fmla="*/ 0 w 138"/>
                  <a:gd name="T22" fmla="*/ 0 h 37"/>
                  <a:gd name="T23" fmla="*/ 138 w 138"/>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37">
                    <a:moveTo>
                      <a:pt x="14" y="14"/>
                    </a:moveTo>
                    <a:lnTo>
                      <a:pt x="63" y="36"/>
                    </a:lnTo>
                    <a:lnTo>
                      <a:pt x="137" y="14"/>
                    </a:lnTo>
                    <a:lnTo>
                      <a:pt x="49" y="21"/>
                    </a:lnTo>
                    <a:lnTo>
                      <a:pt x="14" y="14"/>
                    </a:lnTo>
                    <a:lnTo>
                      <a:pt x="0" y="0"/>
                    </a:lnTo>
                    <a:lnTo>
                      <a:pt x="14" y="14"/>
                    </a:lnTo>
                  </a:path>
                </a:pathLst>
              </a:custGeom>
              <a:noFill/>
              <a:ln w="12700" cap="rnd">
                <a:solidFill>
                  <a:srgbClr val="888888"/>
                </a:solidFill>
                <a:round/>
                <a:headEnd/>
                <a:tailEnd/>
              </a:ln>
            </p:spPr>
            <p:txBody>
              <a:bodyPr/>
              <a:lstStyle/>
              <a:p>
                <a:endParaRPr lang="zh-CN" altLang="zh-CN"/>
              </a:p>
            </p:txBody>
          </p:sp>
          <p:sp>
            <p:nvSpPr>
              <p:cNvPr id="58741" name="Freeform 2567"/>
              <p:cNvSpPr>
                <a:spLocks/>
              </p:cNvSpPr>
              <p:nvPr/>
            </p:nvSpPr>
            <p:spPr bwMode="auto">
              <a:xfrm>
                <a:off x="265" y="2474"/>
                <a:ext cx="107" cy="106"/>
              </a:xfrm>
              <a:custGeom>
                <a:avLst/>
                <a:gdLst>
                  <a:gd name="T0" fmla="*/ 0 w 107"/>
                  <a:gd name="T1" fmla="*/ 0 h 106"/>
                  <a:gd name="T2" fmla="*/ 17 w 107"/>
                  <a:gd name="T3" fmla="*/ 14 h 106"/>
                  <a:gd name="T4" fmla="*/ 30 w 107"/>
                  <a:gd name="T5" fmla="*/ 64 h 106"/>
                  <a:gd name="T6" fmla="*/ 78 w 107"/>
                  <a:gd name="T7" fmla="*/ 87 h 106"/>
                  <a:gd name="T8" fmla="*/ 106 w 107"/>
                  <a:gd name="T9" fmla="*/ 105 h 106"/>
                  <a:gd name="T10" fmla="*/ 90 w 107"/>
                  <a:gd name="T11" fmla="*/ 64 h 106"/>
                  <a:gd name="T12" fmla="*/ 90 w 107"/>
                  <a:gd name="T13" fmla="*/ 38 h 106"/>
                  <a:gd name="T14" fmla="*/ 90 w 107"/>
                  <a:gd name="T15" fmla="*/ 64 h 106"/>
                  <a:gd name="T16" fmla="*/ 78 w 107"/>
                  <a:gd name="T17" fmla="*/ 53 h 106"/>
                  <a:gd name="T18" fmla="*/ 47 w 107"/>
                  <a:gd name="T19" fmla="*/ 38 h 106"/>
                  <a:gd name="T20" fmla="*/ 17 w 107"/>
                  <a:gd name="T21" fmla="*/ 14 h 106"/>
                  <a:gd name="T22" fmla="*/ 0 w 107"/>
                  <a:gd name="T23" fmla="*/ 0 h 10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7"/>
                  <a:gd name="T37" fmla="*/ 0 h 106"/>
                  <a:gd name="T38" fmla="*/ 107 w 107"/>
                  <a:gd name="T39" fmla="*/ 106 h 10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7" h="106">
                    <a:moveTo>
                      <a:pt x="0" y="0"/>
                    </a:moveTo>
                    <a:lnTo>
                      <a:pt x="17" y="14"/>
                    </a:lnTo>
                    <a:lnTo>
                      <a:pt x="30" y="64"/>
                    </a:lnTo>
                    <a:lnTo>
                      <a:pt x="78" y="87"/>
                    </a:lnTo>
                    <a:lnTo>
                      <a:pt x="106" y="105"/>
                    </a:lnTo>
                    <a:lnTo>
                      <a:pt x="90" y="64"/>
                    </a:lnTo>
                    <a:lnTo>
                      <a:pt x="90" y="38"/>
                    </a:lnTo>
                    <a:lnTo>
                      <a:pt x="90" y="64"/>
                    </a:lnTo>
                    <a:lnTo>
                      <a:pt x="78" y="53"/>
                    </a:lnTo>
                    <a:lnTo>
                      <a:pt x="47" y="38"/>
                    </a:lnTo>
                    <a:lnTo>
                      <a:pt x="17" y="14"/>
                    </a:lnTo>
                    <a:lnTo>
                      <a:pt x="0" y="0"/>
                    </a:lnTo>
                  </a:path>
                </a:pathLst>
              </a:custGeom>
              <a:solidFill>
                <a:srgbClr val="111111"/>
              </a:solidFill>
              <a:ln w="12700" cap="rnd">
                <a:solidFill>
                  <a:srgbClr val="111111"/>
                </a:solidFill>
                <a:round/>
                <a:headEnd/>
                <a:tailEnd/>
              </a:ln>
            </p:spPr>
            <p:txBody>
              <a:bodyPr/>
              <a:lstStyle/>
              <a:p>
                <a:endParaRPr lang="zh-CN" altLang="zh-CN"/>
              </a:p>
            </p:txBody>
          </p:sp>
          <p:sp>
            <p:nvSpPr>
              <p:cNvPr id="58742" name="Line 2568"/>
              <p:cNvSpPr>
                <a:spLocks noChangeShapeType="1"/>
              </p:cNvSpPr>
              <p:nvPr/>
            </p:nvSpPr>
            <p:spPr bwMode="auto">
              <a:xfrm>
                <a:off x="355" y="2504"/>
                <a:ext cx="21" cy="0"/>
              </a:xfrm>
              <a:prstGeom prst="line">
                <a:avLst/>
              </a:prstGeom>
              <a:noFill/>
              <a:ln w="9525">
                <a:noFill/>
                <a:round/>
                <a:headEnd type="none" w="sm" len="sm"/>
                <a:tailEnd type="none" w="sm" len="sm"/>
              </a:ln>
            </p:spPr>
            <p:txBody>
              <a:bodyPr wrap="none" anchor="ctr"/>
              <a:lstStyle/>
              <a:p>
                <a:endParaRPr lang="zh-CN" altLang="en-US"/>
              </a:p>
            </p:txBody>
          </p:sp>
          <p:sp>
            <p:nvSpPr>
              <p:cNvPr id="58743" name="Line 2569"/>
              <p:cNvSpPr>
                <a:spLocks noChangeShapeType="1"/>
              </p:cNvSpPr>
              <p:nvPr/>
            </p:nvSpPr>
            <p:spPr bwMode="auto">
              <a:xfrm>
                <a:off x="355" y="2504"/>
                <a:ext cx="30" cy="0"/>
              </a:xfrm>
              <a:prstGeom prst="line">
                <a:avLst/>
              </a:prstGeom>
              <a:noFill/>
              <a:ln w="12700">
                <a:solidFill>
                  <a:srgbClr val="111111"/>
                </a:solidFill>
                <a:round/>
                <a:headEnd type="none" w="sm" len="sm"/>
                <a:tailEnd type="none" w="sm" len="sm"/>
              </a:ln>
            </p:spPr>
            <p:txBody>
              <a:bodyPr wrap="none" anchor="ctr"/>
              <a:lstStyle/>
              <a:p>
                <a:endParaRPr lang="zh-CN" altLang="en-US"/>
              </a:p>
            </p:txBody>
          </p:sp>
          <p:sp>
            <p:nvSpPr>
              <p:cNvPr id="58744" name="Freeform 2570"/>
              <p:cNvSpPr>
                <a:spLocks/>
              </p:cNvSpPr>
              <p:nvPr/>
            </p:nvSpPr>
            <p:spPr bwMode="auto">
              <a:xfrm>
                <a:off x="369" y="2514"/>
                <a:ext cx="25" cy="30"/>
              </a:xfrm>
              <a:custGeom>
                <a:avLst/>
                <a:gdLst>
                  <a:gd name="T0" fmla="*/ 0 w 25"/>
                  <a:gd name="T1" fmla="*/ 0 h 30"/>
                  <a:gd name="T2" fmla="*/ 11 w 25"/>
                  <a:gd name="T3" fmla="*/ 26 h 30"/>
                  <a:gd name="T4" fmla="*/ 24 w 25"/>
                  <a:gd name="T5" fmla="*/ 29 h 30"/>
                  <a:gd name="T6" fmla="*/ 24 w 25"/>
                  <a:gd name="T7" fmla="*/ 8 h 30"/>
                  <a:gd name="T8" fmla="*/ 11 w 25"/>
                  <a:gd name="T9" fmla="*/ 0 h 30"/>
                  <a:gd name="T10" fmla="*/ 0 w 25"/>
                  <a:gd name="T11" fmla="*/ 0 h 30"/>
                  <a:gd name="T12" fmla="*/ 0 60000 65536"/>
                  <a:gd name="T13" fmla="*/ 0 60000 65536"/>
                  <a:gd name="T14" fmla="*/ 0 60000 65536"/>
                  <a:gd name="T15" fmla="*/ 0 60000 65536"/>
                  <a:gd name="T16" fmla="*/ 0 60000 65536"/>
                  <a:gd name="T17" fmla="*/ 0 60000 65536"/>
                  <a:gd name="T18" fmla="*/ 0 w 25"/>
                  <a:gd name="T19" fmla="*/ 0 h 30"/>
                  <a:gd name="T20" fmla="*/ 25 w 25"/>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25" h="30">
                    <a:moveTo>
                      <a:pt x="0" y="0"/>
                    </a:moveTo>
                    <a:lnTo>
                      <a:pt x="11" y="26"/>
                    </a:lnTo>
                    <a:lnTo>
                      <a:pt x="24" y="29"/>
                    </a:lnTo>
                    <a:lnTo>
                      <a:pt x="24" y="8"/>
                    </a:lnTo>
                    <a:lnTo>
                      <a:pt x="11" y="0"/>
                    </a:lnTo>
                    <a:lnTo>
                      <a:pt x="0" y="0"/>
                    </a:lnTo>
                  </a:path>
                </a:pathLst>
              </a:custGeom>
              <a:solidFill>
                <a:srgbClr val="111111"/>
              </a:solidFill>
              <a:ln w="9525" cap="rnd">
                <a:noFill/>
                <a:round/>
                <a:headEnd/>
                <a:tailEnd/>
              </a:ln>
            </p:spPr>
            <p:txBody>
              <a:bodyPr/>
              <a:lstStyle/>
              <a:p>
                <a:endParaRPr lang="zh-CN" altLang="zh-CN"/>
              </a:p>
            </p:txBody>
          </p:sp>
          <p:sp>
            <p:nvSpPr>
              <p:cNvPr id="58745" name="Freeform 2571"/>
              <p:cNvSpPr>
                <a:spLocks/>
              </p:cNvSpPr>
              <p:nvPr/>
            </p:nvSpPr>
            <p:spPr bwMode="auto">
              <a:xfrm>
                <a:off x="366" y="2518"/>
                <a:ext cx="34" cy="39"/>
              </a:xfrm>
              <a:custGeom>
                <a:avLst/>
                <a:gdLst>
                  <a:gd name="T0" fmla="*/ 0 w 34"/>
                  <a:gd name="T1" fmla="*/ 0 h 39"/>
                  <a:gd name="T2" fmla="*/ 18 w 34"/>
                  <a:gd name="T3" fmla="*/ 38 h 39"/>
                  <a:gd name="T4" fmla="*/ 33 w 34"/>
                  <a:gd name="T5" fmla="*/ 38 h 39"/>
                  <a:gd name="T6" fmla="*/ 33 w 34"/>
                  <a:gd name="T7" fmla="*/ 11 h 39"/>
                  <a:gd name="T8" fmla="*/ 15 w 34"/>
                  <a:gd name="T9" fmla="*/ 0 h 39"/>
                  <a:gd name="T10" fmla="*/ 0 w 34"/>
                  <a:gd name="T11" fmla="*/ 0 h 39"/>
                  <a:gd name="T12" fmla="*/ 0 60000 65536"/>
                  <a:gd name="T13" fmla="*/ 0 60000 65536"/>
                  <a:gd name="T14" fmla="*/ 0 60000 65536"/>
                  <a:gd name="T15" fmla="*/ 0 60000 65536"/>
                  <a:gd name="T16" fmla="*/ 0 60000 65536"/>
                  <a:gd name="T17" fmla="*/ 0 60000 65536"/>
                  <a:gd name="T18" fmla="*/ 0 w 34"/>
                  <a:gd name="T19" fmla="*/ 0 h 39"/>
                  <a:gd name="T20" fmla="*/ 34 w 34"/>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34" h="39">
                    <a:moveTo>
                      <a:pt x="0" y="0"/>
                    </a:moveTo>
                    <a:lnTo>
                      <a:pt x="18" y="38"/>
                    </a:lnTo>
                    <a:lnTo>
                      <a:pt x="33" y="38"/>
                    </a:lnTo>
                    <a:lnTo>
                      <a:pt x="33" y="11"/>
                    </a:lnTo>
                    <a:lnTo>
                      <a:pt x="15" y="0"/>
                    </a:lnTo>
                    <a:lnTo>
                      <a:pt x="0" y="0"/>
                    </a:lnTo>
                  </a:path>
                </a:pathLst>
              </a:custGeom>
              <a:noFill/>
              <a:ln w="12700" cap="rnd">
                <a:solidFill>
                  <a:srgbClr val="111111"/>
                </a:solidFill>
                <a:round/>
                <a:headEnd/>
                <a:tailEnd/>
              </a:ln>
            </p:spPr>
            <p:txBody>
              <a:bodyPr/>
              <a:lstStyle/>
              <a:p>
                <a:endParaRPr lang="zh-CN" altLang="zh-CN"/>
              </a:p>
            </p:txBody>
          </p:sp>
          <p:sp>
            <p:nvSpPr>
              <p:cNvPr id="58746" name="Freeform 2572"/>
              <p:cNvSpPr>
                <a:spLocks/>
              </p:cNvSpPr>
              <p:nvPr/>
            </p:nvSpPr>
            <p:spPr bwMode="auto">
              <a:xfrm>
                <a:off x="445" y="2552"/>
                <a:ext cx="25" cy="25"/>
              </a:xfrm>
              <a:custGeom>
                <a:avLst/>
                <a:gdLst>
                  <a:gd name="T0" fmla="*/ 0 w 25"/>
                  <a:gd name="T1" fmla="*/ 0 h 25"/>
                  <a:gd name="T2" fmla="*/ 0 w 25"/>
                  <a:gd name="T3" fmla="*/ 21 h 25"/>
                  <a:gd name="T4" fmla="*/ 24 w 25"/>
                  <a:gd name="T5" fmla="*/ 24 h 25"/>
                  <a:gd name="T6" fmla="*/ 24 w 25"/>
                  <a:gd name="T7" fmla="*/ 3 h 25"/>
                  <a:gd name="T8" fmla="*/ 0 w 25"/>
                  <a:gd name="T9" fmla="*/ 0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0"/>
                    </a:moveTo>
                    <a:lnTo>
                      <a:pt x="0" y="21"/>
                    </a:lnTo>
                    <a:lnTo>
                      <a:pt x="24" y="24"/>
                    </a:lnTo>
                    <a:lnTo>
                      <a:pt x="24" y="3"/>
                    </a:lnTo>
                    <a:lnTo>
                      <a:pt x="0" y="0"/>
                    </a:lnTo>
                  </a:path>
                </a:pathLst>
              </a:custGeom>
              <a:solidFill>
                <a:srgbClr val="111111"/>
              </a:solidFill>
              <a:ln w="9525" cap="rnd">
                <a:noFill/>
                <a:round/>
                <a:headEnd/>
                <a:tailEnd/>
              </a:ln>
            </p:spPr>
            <p:txBody>
              <a:bodyPr/>
              <a:lstStyle/>
              <a:p>
                <a:endParaRPr lang="zh-CN" altLang="zh-CN"/>
              </a:p>
            </p:txBody>
          </p:sp>
          <p:sp>
            <p:nvSpPr>
              <p:cNvPr id="58747" name="Freeform 2573"/>
              <p:cNvSpPr>
                <a:spLocks/>
              </p:cNvSpPr>
              <p:nvPr/>
            </p:nvSpPr>
            <p:spPr bwMode="auto">
              <a:xfrm>
                <a:off x="445" y="2554"/>
                <a:ext cx="31" cy="28"/>
              </a:xfrm>
              <a:custGeom>
                <a:avLst/>
                <a:gdLst>
                  <a:gd name="T0" fmla="*/ 0 w 31"/>
                  <a:gd name="T1" fmla="*/ 0 h 28"/>
                  <a:gd name="T2" fmla="*/ 0 w 31"/>
                  <a:gd name="T3" fmla="*/ 25 h 28"/>
                  <a:gd name="T4" fmla="*/ 30 w 31"/>
                  <a:gd name="T5" fmla="*/ 27 h 28"/>
                  <a:gd name="T6" fmla="*/ 30 w 31"/>
                  <a:gd name="T7" fmla="*/ 2 h 28"/>
                  <a:gd name="T8" fmla="*/ 0 w 31"/>
                  <a:gd name="T9" fmla="*/ 0 h 28"/>
                  <a:gd name="T10" fmla="*/ 0 60000 65536"/>
                  <a:gd name="T11" fmla="*/ 0 60000 65536"/>
                  <a:gd name="T12" fmla="*/ 0 60000 65536"/>
                  <a:gd name="T13" fmla="*/ 0 60000 65536"/>
                  <a:gd name="T14" fmla="*/ 0 60000 65536"/>
                  <a:gd name="T15" fmla="*/ 0 w 31"/>
                  <a:gd name="T16" fmla="*/ 0 h 28"/>
                  <a:gd name="T17" fmla="*/ 31 w 31"/>
                  <a:gd name="T18" fmla="*/ 28 h 28"/>
                </a:gdLst>
                <a:ahLst/>
                <a:cxnLst>
                  <a:cxn ang="T10">
                    <a:pos x="T0" y="T1"/>
                  </a:cxn>
                  <a:cxn ang="T11">
                    <a:pos x="T2" y="T3"/>
                  </a:cxn>
                  <a:cxn ang="T12">
                    <a:pos x="T4" y="T5"/>
                  </a:cxn>
                  <a:cxn ang="T13">
                    <a:pos x="T6" y="T7"/>
                  </a:cxn>
                  <a:cxn ang="T14">
                    <a:pos x="T8" y="T9"/>
                  </a:cxn>
                </a:cxnLst>
                <a:rect l="T15" t="T16" r="T17" b="T18"/>
                <a:pathLst>
                  <a:path w="31" h="28">
                    <a:moveTo>
                      <a:pt x="0" y="0"/>
                    </a:moveTo>
                    <a:lnTo>
                      <a:pt x="0" y="25"/>
                    </a:lnTo>
                    <a:lnTo>
                      <a:pt x="30" y="27"/>
                    </a:lnTo>
                    <a:lnTo>
                      <a:pt x="30" y="2"/>
                    </a:lnTo>
                    <a:lnTo>
                      <a:pt x="0" y="0"/>
                    </a:lnTo>
                  </a:path>
                </a:pathLst>
              </a:custGeom>
              <a:noFill/>
              <a:ln w="12700" cap="rnd">
                <a:solidFill>
                  <a:srgbClr val="111111"/>
                </a:solidFill>
                <a:round/>
                <a:headEnd/>
                <a:tailEnd/>
              </a:ln>
            </p:spPr>
            <p:txBody>
              <a:bodyPr/>
              <a:lstStyle/>
              <a:p>
                <a:endParaRPr lang="zh-CN" altLang="zh-CN"/>
              </a:p>
            </p:txBody>
          </p:sp>
          <p:sp>
            <p:nvSpPr>
              <p:cNvPr id="58748" name="Line 2574"/>
              <p:cNvSpPr>
                <a:spLocks noChangeShapeType="1"/>
              </p:cNvSpPr>
              <p:nvPr/>
            </p:nvSpPr>
            <p:spPr bwMode="auto">
              <a:xfrm>
                <a:off x="472" y="2508"/>
                <a:ext cx="0" cy="22"/>
              </a:xfrm>
              <a:prstGeom prst="line">
                <a:avLst/>
              </a:prstGeom>
              <a:noFill/>
              <a:ln w="9525">
                <a:noFill/>
                <a:round/>
                <a:headEnd type="none" w="sm" len="sm"/>
                <a:tailEnd type="none" w="sm" len="sm"/>
              </a:ln>
            </p:spPr>
            <p:txBody>
              <a:bodyPr wrap="none" anchor="ctr"/>
              <a:lstStyle/>
              <a:p>
                <a:endParaRPr lang="zh-CN" altLang="en-US"/>
              </a:p>
            </p:txBody>
          </p:sp>
          <p:sp>
            <p:nvSpPr>
              <p:cNvPr id="58749" name="Freeform 2575"/>
              <p:cNvSpPr>
                <a:spLocks/>
              </p:cNvSpPr>
              <p:nvPr/>
            </p:nvSpPr>
            <p:spPr bwMode="auto">
              <a:xfrm>
                <a:off x="472" y="2507"/>
                <a:ext cx="25" cy="25"/>
              </a:xfrm>
              <a:custGeom>
                <a:avLst/>
                <a:gdLst>
                  <a:gd name="T0" fmla="*/ 0 w 25"/>
                  <a:gd name="T1" fmla="*/ 0 h 25"/>
                  <a:gd name="T2" fmla="*/ 3 w 25"/>
                  <a:gd name="T3" fmla="*/ 24 h 25"/>
                  <a:gd name="T4" fmla="*/ 24 w 25"/>
                  <a:gd name="T5" fmla="*/ 24 h 25"/>
                  <a:gd name="T6" fmla="*/ 21 w 25"/>
                  <a:gd name="T7" fmla="*/ 0 h 25"/>
                  <a:gd name="T8" fmla="*/ 0 w 25"/>
                  <a:gd name="T9" fmla="*/ 0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0"/>
                    </a:moveTo>
                    <a:lnTo>
                      <a:pt x="3" y="24"/>
                    </a:lnTo>
                    <a:lnTo>
                      <a:pt x="24" y="24"/>
                    </a:lnTo>
                    <a:lnTo>
                      <a:pt x="21" y="0"/>
                    </a:lnTo>
                    <a:lnTo>
                      <a:pt x="0" y="0"/>
                    </a:lnTo>
                  </a:path>
                </a:pathLst>
              </a:custGeom>
              <a:noFill/>
              <a:ln w="12700" cap="rnd">
                <a:solidFill>
                  <a:srgbClr val="111111"/>
                </a:solidFill>
                <a:round/>
                <a:headEnd/>
                <a:tailEnd/>
              </a:ln>
            </p:spPr>
            <p:txBody>
              <a:bodyPr/>
              <a:lstStyle/>
              <a:p>
                <a:endParaRPr lang="zh-CN" altLang="zh-CN"/>
              </a:p>
            </p:txBody>
          </p:sp>
          <p:sp>
            <p:nvSpPr>
              <p:cNvPr id="58750" name="Line 2576"/>
              <p:cNvSpPr>
                <a:spLocks noChangeShapeType="1"/>
              </p:cNvSpPr>
              <p:nvPr/>
            </p:nvSpPr>
            <p:spPr bwMode="auto">
              <a:xfrm>
                <a:off x="442" y="2492"/>
                <a:ext cx="23" cy="21"/>
              </a:xfrm>
              <a:prstGeom prst="line">
                <a:avLst/>
              </a:prstGeom>
              <a:noFill/>
              <a:ln w="9525">
                <a:noFill/>
                <a:round/>
                <a:headEnd type="none" w="sm" len="sm"/>
                <a:tailEnd type="none" w="sm" len="sm"/>
              </a:ln>
            </p:spPr>
            <p:txBody>
              <a:bodyPr wrap="none" anchor="ctr"/>
              <a:lstStyle/>
              <a:p>
                <a:endParaRPr lang="zh-CN" altLang="en-US"/>
              </a:p>
            </p:txBody>
          </p:sp>
          <p:sp>
            <p:nvSpPr>
              <p:cNvPr id="58751" name="Freeform 2577"/>
              <p:cNvSpPr>
                <a:spLocks/>
              </p:cNvSpPr>
              <p:nvPr/>
            </p:nvSpPr>
            <p:spPr bwMode="auto">
              <a:xfrm>
                <a:off x="442" y="2493"/>
                <a:ext cx="31" cy="25"/>
              </a:xfrm>
              <a:custGeom>
                <a:avLst/>
                <a:gdLst>
                  <a:gd name="T0" fmla="*/ 0 w 31"/>
                  <a:gd name="T1" fmla="*/ 0 h 25"/>
                  <a:gd name="T2" fmla="*/ 30 w 31"/>
                  <a:gd name="T3" fmla="*/ 24 h 25"/>
                  <a:gd name="T4" fmla="*/ 30 w 31"/>
                  <a:gd name="T5" fmla="*/ 3 h 25"/>
                  <a:gd name="T6" fmla="*/ 0 w 31"/>
                  <a:gd name="T7" fmla="*/ 0 h 25"/>
                  <a:gd name="T8" fmla="*/ 0 60000 65536"/>
                  <a:gd name="T9" fmla="*/ 0 60000 65536"/>
                  <a:gd name="T10" fmla="*/ 0 60000 65536"/>
                  <a:gd name="T11" fmla="*/ 0 60000 65536"/>
                  <a:gd name="T12" fmla="*/ 0 w 31"/>
                  <a:gd name="T13" fmla="*/ 0 h 25"/>
                  <a:gd name="T14" fmla="*/ 31 w 31"/>
                  <a:gd name="T15" fmla="*/ 25 h 25"/>
                </a:gdLst>
                <a:ahLst/>
                <a:cxnLst>
                  <a:cxn ang="T8">
                    <a:pos x="T0" y="T1"/>
                  </a:cxn>
                  <a:cxn ang="T9">
                    <a:pos x="T2" y="T3"/>
                  </a:cxn>
                  <a:cxn ang="T10">
                    <a:pos x="T4" y="T5"/>
                  </a:cxn>
                  <a:cxn ang="T11">
                    <a:pos x="T6" y="T7"/>
                  </a:cxn>
                </a:cxnLst>
                <a:rect l="T12" t="T13" r="T14" b="T15"/>
                <a:pathLst>
                  <a:path w="31" h="25">
                    <a:moveTo>
                      <a:pt x="0" y="0"/>
                    </a:moveTo>
                    <a:lnTo>
                      <a:pt x="30" y="24"/>
                    </a:lnTo>
                    <a:lnTo>
                      <a:pt x="30" y="3"/>
                    </a:lnTo>
                    <a:lnTo>
                      <a:pt x="0" y="0"/>
                    </a:lnTo>
                  </a:path>
                </a:pathLst>
              </a:custGeom>
              <a:noFill/>
              <a:ln w="12700" cap="rnd">
                <a:solidFill>
                  <a:srgbClr val="111111"/>
                </a:solidFill>
                <a:round/>
                <a:headEnd/>
                <a:tailEnd/>
              </a:ln>
            </p:spPr>
            <p:txBody>
              <a:bodyPr/>
              <a:lstStyle/>
              <a:p>
                <a:endParaRPr lang="zh-CN" altLang="zh-CN"/>
              </a:p>
            </p:txBody>
          </p:sp>
          <p:sp>
            <p:nvSpPr>
              <p:cNvPr id="58752" name="Freeform 2578"/>
              <p:cNvSpPr>
                <a:spLocks/>
              </p:cNvSpPr>
              <p:nvPr/>
            </p:nvSpPr>
            <p:spPr bwMode="auto">
              <a:xfrm>
                <a:off x="505" y="2520"/>
                <a:ext cx="25" cy="25"/>
              </a:xfrm>
              <a:custGeom>
                <a:avLst/>
                <a:gdLst>
                  <a:gd name="T0" fmla="*/ 0 w 25"/>
                  <a:gd name="T1" fmla="*/ 0 h 25"/>
                  <a:gd name="T2" fmla="*/ 0 w 25"/>
                  <a:gd name="T3" fmla="*/ 9 h 25"/>
                  <a:gd name="T4" fmla="*/ 24 w 25"/>
                  <a:gd name="T5" fmla="*/ 24 h 25"/>
                  <a:gd name="T6" fmla="*/ 24 w 25"/>
                  <a:gd name="T7" fmla="*/ 9 h 25"/>
                  <a:gd name="T8" fmla="*/ 0 w 25"/>
                  <a:gd name="T9" fmla="*/ 0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0"/>
                    </a:moveTo>
                    <a:lnTo>
                      <a:pt x="0" y="9"/>
                    </a:lnTo>
                    <a:lnTo>
                      <a:pt x="24" y="24"/>
                    </a:lnTo>
                    <a:lnTo>
                      <a:pt x="24" y="9"/>
                    </a:lnTo>
                    <a:lnTo>
                      <a:pt x="0" y="0"/>
                    </a:lnTo>
                  </a:path>
                </a:pathLst>
              </a:custGeom>
              <a:solidFill>
                <a:srgbClr val="111111"/>
              </a:solidFill>
              <a:ln w="9525" cap="rnd">
                <a:noFill/>
                <a:round/>
                <a:headEnd/>
                <a:tailEnd/>
              </a:ln>
            </p:spPr>
            <p:txBody>
              <a:bodyPr/>
              <a:lstStyle/>
              <a:p>
                <a:endParaRPr lang="zh-CN" altLang="zh-CN"/>
              </a:p>
            </p:txBody>
          </p:sp>
          <p:sp>
            <p:nvSpPr>
              <p:cNvPr id="58753" name="Freeform 2579"/>
              <p:cNvSpPr>
                <a:spLocks/>
              </p:cNvSpPr>
              <p:nvPr/>
            </p:nvSpPr>
            <p:spPr bwMode="auto">
              <a:xfrm>
                <a:off x="505" y="2521"/>
                <a:ext cx="31" cy="27"/>
              </a:xfrm>
              <a:custGeom>
                <a:avLst/>
                <a:gdLst>
                  <a:gd name="T0" fmla="*/ 0 w 31"/>
                  <a:gd name="T1" fmla="*/ 0 h 27"/>
                  <a:gd name="T2" fmla="*/ 0 w 31"/>
                  <a:gd name="T3" fmla="*/ 14 h 27"/>
                  <a:gd name="T4" fmla="*/ 27 w 31"/>
                  <a:gd name="T5" fmla="*/ 26 h 27"/>
                  <a:gd name="T6" fmla="*/ 30 w 31"/>
                  <a:gd name="T7" fmla="*/ 11 h 27"/>
                  <a:gd name="T8" fmla="*/ 0 w 31"/>
                  <a:gd name="T9" fmla="*/ 0 h 27"/>
                  <a:gd name="T10" fmla="*/ 0 60000 65536"/>
                  <a:gd name="T11" fmla="*/ 0 60000 65536"/>
                  <a:gd name="T12" fmla="*/ 0 60000 65536"/>
                  <a:gd name="T13" fmla="*/ 0 60000 65536"/>
                  <a:gd name="T14" fmla="*/ 0 60000 65536"/>
                  <a:gd name="T15" fmla="*/ 0 w 31"/>
                  <a:gd name="T16" fmla="*/ 0 h 27"/>
                  <a:gd name="T17" fmla="*/ 31 w 31"/>
                  <a:gd name="T18" fmla="*/ 27 h 27"/>
                </a:gdLst>
                <a:ahLst/>
                <a:cxnLst>
                  <a:cxn ang="T10">
                    <a:pos x="T0" y="T1"/>
                  </a:cxn>
                  <a:cxn ang="T11">
                    <a:pos x="T2" y="T3"/>
                  </a:cxn>
                  <a:cxn ang="T12">
                    <a:pos x="T4" y="T5"/>
                  </a:cxn>
                  <a:cxn ang="T13">
                    <a:pos x="T6" y="T7"/>
                  </a:cxn>
                  <a:cxn ang="T14">
                    <a:pos x="T8" y="T9"/>
                  </a:cxn>
                </a:cxnLst>
                <a:rect l="T15" t="T16" r="T17" b="T18"/>
                <a:pathLst>
                  <a:path w="31" h="27">
                    <a:moveTo>
                      <a:pt x="0" y="0"/>
                    </a:moveTo>
                    <a:lnTo>
                      <a:pt x="0" y="14"/>
                    </a:lnTo>
                    <a:lnTo>
                      <a:pt x="27" y="26"/>
                    </a:lnTo>
                    <a:lnTo>
                      <a:pt x="30" y="11"/>
                    </a:lnTo>
                    <a:lnTo>
                      <a:pt x="0" y="0"/>
                    </a:lnTo>
                  </a:path>
                </a:pathLst>
              </a:custGeom>
              <a:noFill/>
              <a:ln w="12700" cap="rnd">
                <a:solidFill>
                  <a:srgbClr val="111111"/>
                </a:solidFill>
                <a:round/>
                <a:headEnd/>
                <a:tailEnd/>
              </a:ln>
            </p:spPr>
            <p:txBody>
              <a:bodyPr/>
              <a:lstStyle/>
              <a:p>
                <a:endParaRPr lang="zh-CN" altLang="zh-CN"/>
              </a:p>
            </p:txBody>
          </p:sp>
          <p:sp>
            <p:nvSpPr>
              <p:cNvPr id="58754" name="Freeform 2580"/>
              <p:cNvSpPr>
                <a:spLocks/>
              </p:cNvSpPr>
              <p:nvPr/>
            </p:nvSpPr>
            <p:spPr bwMode="auto">
              <a:xfrm>
                <a:off x="532" y="2546"/>
                <a:ext cx="25" cy="1"/>
              </a:xfrm>
              <a:custGeom>
                <a:avLst/>
                <a:gdLst>
                  <a:gd name="T0" fmla="*/ 0 w 25"/>
                  <a:gd name="T1" fmla="*/ 0 h 1"/>
                  <a:gd name="T2" fmla="*/ 3 w 25"/>
                  <a:gd name="T3" fmla="*/ 0 h 1"/>
                  <a:gd name="T4" fmla="*/ 9 w 25"/>
                  <a:gd name="T5" fmla="*/ 0 h 1"/>
                  <a:gd name="T6" fmla="*/ 24 w 25"/>
                  <a:gd name="T7" fmla="*/ 0 h 1"/>
                  <a:gd name="T8" fmla="*/ 0 w 25"/>
                  <a:gd name="T9" fmla="*/ 0 h 1"/>
                  <a:gd name="T10" fmla="*/ 0 60000 65536"/>
                  <a:gd name="T11" fmla="*/ 0 60000 65536"/>
                  <a:gd name="T12" fmla="*/ 0 60000 65536"/>
                  <a:gd name="T13" fmla="*/ 0 60000 65536"/>
                  <a:gd name="T14" fmla="*/ 0 60000 65536"/>
                  <a:gd name="T15" fmla="*/ 0 w 25"/>
                  <a:gd name="T16" fmla="*/ 0 h 1"/>
                  <a:gd name="T17" fmla="*/ 25 w 25"/>
                  <a:gd name="T18" fmla="*/ 1 h 1"/>
                </a:gdLst>
                <a:ahLst/>
                <a:cxnLst>
                  <a:cxn ang="T10">
                    <a:pos x="T0" y="T1"/>
                  </a:cxn>
                  <a:cxn ang="T11">
                    <a:pos x="T2" y="T3"/>
                  </a:cxn>
                  <a:cxn ang="T12">
                    <a:pos x="T4" y="T5"/>
                  </a:cxn>
                  <a:cxn ang="T13">
                    <a:pos x="T6" y="T7"/>
                  </a:cxn>
                  <a:cxn ang="T14">
                    <a:pos x="T8" y="T9"/>
                  </a:cxn>
                </a:cxnLst>
                <a:rect l="T15" t="T16" r="T17" b="T18"/>
                <a:pathLst>
                  <a:path w="25" h="1">
                    <a:moveTo>
                      <a:pt x="0" y="0"/>
                    </a:moveTo>
                    <a:lnTo>
                      <a:pt x="3" y="0"/>
                    </a:lnTo>
                    <a:lnTo>
                      <a:pt x="9" y="0"/>
                    </a:lnTo>
                    <a:lnTo>
                      <a:pt x="24" y="0"/>
                    </a:lnTo>
                    <a:lnTo>
                      <a:pt x="0" y="0"/>
                    </a:lnTo>
                  </a:path>
                </a:pathLst>
              </a:custGeom>
              <a:solidFill>
                <a:srgbClr val="111111"/>
              </a:solidFill>
              <a:ln w="9525" cap="rnd">
                <a:noFill/>
                <a:round/>
                <a:headEnd/>
                <a:tailEnd/>
              </a:ln>
            </p:spPr>
            <p:txBody>
              <a:bodyPr/>
              <a:lstStyle/>
              <a:p>
                <a:endParaRPr lang="zh-CN" altLang="zh-CN"/>
              </a:p>
            </p:txBody>
          </p:sp>
          <p:sp>
            <p:nvSpPr>
              <p:cNvPr id="58755" name="Freeform 2581"/>
              <p:cNvSpPr>
                <a:spLocks/>
              </p:cNvSpPr>
              <p:nvPr/>
            </p:nvSpPr>
            <p:spPr bwMode="auto">
              <a:xfrm>
                <a:off x="533" y="2546"/>
                <a:ext cx="33" cy="25"/>
              </a:xfrm>
              <a:custGeom>
                <a:avLst/>
                <a:gdLst>
                  <a:gd name="T0" fmla="*/ 2 w 33"/>
                  <a:gd name="T1" fmla="*/ 0 h 25"/>
                  <a:gd name="T2" fmla="*/ 0 w 33"/>
                  <a:gd name="T3" fmla="*/ 18 h 25"/>
                  <a:gd name="T4" fmla="*/ 17 w 33"/>
                  <a:gd name="T5" fmla="*/ 24 h 25"/>
                  <a:gd name="T6" fmla="*/ 32 w 33"/>
                  <a:gd name="T7" fmla="*/ 21 h 25"/>
                  <a:gd name="T8" fmla="*/ 32 w 33"/>
                  <a:gd name="T9" fmla="*/ 3 h 25"/>
                  <a:gd name="T10" fmla="*/ 2 w 33"/>
                  <a:gd name="T11" fmla="*/ 0 h 25"/>
                  <a:gd name="T12" fmla="*/ 0 60000 65536"/>
                  <a:gd name="T13" fmla="*/ 0 60000 65536"/>
                  <a:gd name="T14" fmla="*/ 0 60000 65536"/>
                  <a:gd name="T15" fmla="*/ 0 60000 65536"/>
                  <a:gd name="T16" fmla="*/ 0 60000 65536"/>
                  <a:gd name="T17" fmla="*/ 0 60000 65536"/>
                  <a:gd name="T18" fmla="*/ 0 w 33"/>
                  <a:gd name="T19" fmla="*/ 0 h 25"/>
                  <a:gd name="T20" fmla="*/ 33 w 33"/>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33" h="25">
                    <a:moveTo>
                      <a:pt x="2" y="0"/>
                    </a:moveTo>
                    <a:lnTo>
                      <a:pt x="0" y="18"/>
                    </a:lnTo>
                    <a:lnTo>
                      <a:pt x="17" y="24"/>
                    </a:lnTo>
                    <a:lnTo>
                      <a:pt x="32" y="21"/>
                    </a:lnTo>
                    <a:lnTo>
                      <a:pt x="32" y="3"/>
                    </a:lnTo>
                    <a:lnTo>
                      <a:pt x="2" y="0"/>
                    </a:lnTo>
                  </a:path>
                </a:pathLst>
              </a:custGeom>
              <a:noFill/>
              <a:ln w="12700" cap="rnd">
                <a:solidFill>
                  <a:srgbClr val="111111"/>
                </a:solidFill>
                <a:round/>
                <a:headEnd/>
                <a:tailEnd/>
              </a:ln>
            </p:spPr>
            <p:txBody>
              <a:bodyPr/>
              <a:lstStyle/>
              <a:p>
                <a:endParaRPr lang="zh-CN" altLang="zh-CN"/>
              </a:p>
            </p:txBody>
          </p:sp>
          <p:sp>
            <p:nvSpPr>
              <p:cNvPr id="58756" name="Freeform 2582"/>
              <p:cNvSpPr>
                <a:spLocks/>
              </p:cNvSpPr>
              <p:nvPr/>
            </p:nvSpPr>
            <p:spPr bwMode="auto">
              <a:xfrm>
                <a:off x="549" y="2555"/>
                <a:ext cx="25" cy="25"/>
              </a:xfrm>
              <a:custGeom>
                <a:avLst/>
                <a:gdLst>
                  <a:gd name="T0" fmla="*/ 0 w 25"/>
                  <a:gd name="T1" fmla="*/ 12 h 25"/>
                  <a:gd name="T2" fmla="*/ 0 w 25"/>
                  <a:gd name="T3" fmla="*/ 24 h 25"/>
                  <a:gd name="T4" fmla="*/ 24 w 25"/>
                  <a:gd name="T5" fmla="*/ 21 h 25"/>
                  <a:gd name="T6" fmla="*/ 21 w 25"/>
                  <a:gd name="T7" fmla="*/ 0 h 25"/>
                  <a:gd name="T8" fmla="*/ 0 w 25"/>
                  <a:gd name="T9" fmla="*/ 12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12"/>
                    </a:moveTo>
                    <a:lnTo>
                      <a:pt x="0" y="24"/>
                    </a:lnTo>
                    <a:lnTo>
                      <a:pt x="24" y="21"/>
                    </a:lnTo>
                    <a:lnTo>
                      <a:pt x="21" y="0"/>
                    </a:lnTo>
                    <a:lnTo>
                      <a:pt x="0" y="12"/>
                    </a:lnTo>
                  </a:path>
                </a:pathLst>
              </a:custGeom>
              <a:solidFill>
                <a:srgbClr val="111111"/>
              </a:solidFill>
              <a:ln w="9525" cap="rnd">
                <a:noFill/>
                <a:round/>
                <a:headEnd/>
                <a:tailEnd/>
              </a:ln>
            </p:spPr>
            <p:txBody>
              <a:bodyPr/>
              <a:lstStyle/>
              <a:p>
                <a:endParaRPr lang="zh-CN" altLang="zh-CN"/>
              </a:p>
            </p:txBody>
          </p:sp>
          <p:sp>
            <p:nvSpPr>
              <p:cNvPr id="58757" name="Freeform 2583"/>
              <p:cNvSpPr>
                <a:spLocks/>
              </p:cNvSpPr>
              <p:nvPr/>
            </p:nvSpPr>
            <p:spPr bwMode="auto">
              <a:xfrm>
                <a:off x="549" y="2555"/>
                <a:ext cx="32" cy="31"/>
              </a:xfrm>
              <a:custGeom>
                <a:avLst/>
                <a:gdLst>
                  <a:gd name="T0" fmla="*/ 0 w 32"/>
                  <a:gd name="T1" fmla="*/ 17 h 31"/>
                  <a:gd name="T2" fmla="*/ 0 w 32"/>
                  <a:gd name="T3" fmla="*/ 30 h 31"/>
                  <a:gd name="T4" fmla="*/ 31 w 32"/>
                  <a:gd name="T5" fmla="*/ 30 h 31"/>
                  <a:gd name="T6" fmla="*/ 28 w 32"/>
                  <a:gd name="T7" fmla="*/ 0 h 31"/>
                  <a:gd name="T8" fmla="*/ 0 w 32"/>
                  <a:gd name="T9" fmla="*/ 17 h 31"/>
                  <a:gd name="T10" fmla="*/ 0 60000 65536"/>
                  <a:gd name="T11" fmla="*/ 0 60000 65536"/>
                  <a:gd name="T12" fmla="*/ 0 60000 65536"/>
                  <a:gd name="T13" fmla="*/ 0 60000 65536"/>
                  <a:gd name="T14" fmla="*/ 0 60000 65536"/>
                  <a:gd name="T15" fmla="*/ 0 w 32"/>
                  <a:gd name="T16" fmla="*/ 0 h 31"/>
                  <a:gd name="T17" fmla="*/ 32 w 32"/>
                  <a:gd name="T18" fmla="*/ 31 h 31"/>
                </a:gdLst>
                <a:ahLst/>
                <a:cxnLst>
                  <a:cxn ang="T10">
                    <a:pos x="T0" y="T1"/>
                  </a:cxn>
                  <a:cxn ang="T11">
                    <a:pos x="T2" y="T3"/>
                  </a:cxn>
                  <a:cxn ang="T12">
                    <a:pos x="T4" y="T5"/>
                  </a:cxn>
                  <a:cxn ang="T13">
                    <a:pos x="T6" y="T7"/>
                  </a:cxn>
                  <a:cxn ang="T14">
                    <a:pos x="T8" y="T9"/>
                  </a:cxn>
                </a:cxnLst>
                <a:rect l="T15" t="T16" r="T17" b="T18"/>
                <a:pathLst>
                  <a:path w="32" h="31">
                    <a:moveTo>
                      <a:pt x="0" y="17"/>
                    </a:moveTo>
                    <a:lnTo>
                      <a:pt x="0" y="30"/>
                    </a:lnTo>
                    <a:lnTo>
                      <a:pt x="31" y="30"/>
                    </a:lnTo>
                    <a:lnTo>
                      <a:pt x="28" y="0"/>
                    </a:lnTo>
                    <a:lnTo>
                      <a:pt x="0" y="17"/>
                    </a:lnTo>
                  </a:path>
                </a:pathLst>
              </a:custGeom>
              <a:noFill/>
              <a:ln w="12700" cap="rnd">
                <a:solidFill>
                  <a:srgbClr val="111111"/>
                </a:solidFill>
                <a:round/>
                <a:headEnd/>
                <a:tailEnd/>
              </a:ln>
            </p:spPr>
            <p:txBody>
              <a:bodyPr/>
              <a:lstStyle/>
              <a:p>
                <a:endParaRPr lang="zh-CN" altLang="zh-CN"/>
              </a:p>
            </p:txBody>
          </p:sp>
          <p:sp>
            <p:nvSpPr>
              <p:cNvPr id="58758" name="Freeform 2584"/>
              <p:cNvSpPr>
                <a:spLocks/>
              </p:cNvSpPr>
              <p:nvPr/>
            </p:nvSpPr>
            <p:spPr bwMode="auto">
              <a:xfrm>
                <a:off x="550" y="2570"/>
                <a:ext cx="71" cy="28"/>
              </a:xfrm>
              <a:custGeom>
                <a:avLst/>
                <a:gdLst>
                  <a:gd name="T0" fmla="*/ 0 w 71"/>
                  <a:gd name="T1" fmla="*/ 8 h 28"/>
                  <a:gd name="T2" fmla="*/ 0 w 71"/>
                  <a:gd name="T3" fmla="*/ 24 h 28"/>
                  <a:gd name="T4" fmla="*/ 37 w 71"/>
                  <a:gd name="T5" fmla="*/ 27 h 28"/>
                  <a:gd name="T6" fmla="*/ 70 w 71"/>
                  <a:gd name="T7" fmla="*/ 15 h 28"/>
                  <a:gd name="T8" fmla="*/ 70 w 71"/>
                  <a:gd name="T9" fmla="*/ 0 h 28"/>
                  <a:gd name="T10" fmla="*/ 37 w 71"/>
                  <a:gd name="T11" fmla="*/ 8 h 28"/>
                  <a:gd name="T12" fmla="*/ 0 w 71"/>
                  <a:gd name="T13" fmla="*/ 8 h 28"/>
                  <a:gd name="T14" fmla="*/ 0 60000 65536"/>
                  <a:gd name="T15" fmla="*/ 0 60000 65536"/>
                  <a:gd name="T16" fmla="*/ 0 60000 65536"/>
                  <a:gd name="T17" fmla="*/ 0 60000 65536"/>
                  <a:gd name="T18" fmla="*/ 0 60000 65536"/>
                  <a:gd name="T19" fmla="*/ 0 60000 65536"/>
                  <a:gd name="T20" fmla="*/ 0 60000 65536"/>
                  <a:gd name="T21" fmla="*/ 0 w 71"/>
                  <a:gd name="T22" fmla="*/ 0 h 28"/>
                  <a:gd name="T23" fmla="*/ 71 w 71"/>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28">
                    <a:moveTo>
                      <a:pt x="0" y="8"/>
                    </a:moveTo>
                    <a:lnTo>
                      <a:pt x="0" y="24"/>
                    </a:lnTo>
                    <a:lnTo>
                      <a:pt x="37" y="27"/>
                    </a:lnTo>
                    <a:lnTo>
                      <a:pt x="70" y="15"/>
                    </a:lnTo>
                    <a:lnTo>
                      <a:pt x="70" y="0"/>
                    </a:lnTo>
                    <a:lnTo>
                      <a:pt x="37" y="8"/>
                    </a:lnTo>
                    <a:lnTo>
                      <a:pt x="0" y="8"/>
                    </a:lnTo>
                  </a:path>
                </a:pathLst>
              </a:custGeom>
              <a:solidFill>
                <a:srgbClr val="111111"/>
              </a:solidFill>
              <a:ln w="9525" cap="rnd">
                <a:noFill/>
                <a:round/>
                <a:headEnd/>
                <a:tailEnd/>
              </a:ln>
            </p:spPr>
            <p:txBody>
              <a:bodyPr/>
              <a:lstStyle/>
              <a:p>
                <a:endParaRPr lang="zh-CN" altLang="zh-CN"/>
              </a:p>
            </p:txBody>
          </p:sp>
          <p:sp>
            <p:nvSpPr>
              <p:cNvPr id="58759" name="Freeform 2585"/>
              <p:cNvSpPr>
                <a:spLocks/>
              </p:cNvSpPr>
              <p:nvPr/>
            </p:nvSpPr>
            <p:spPr bwMode="auto">
              <a:xfrm>
                <a:off x="549" y="2570"/>
                <a:ext cx="92" cy="40"/>
              </a:xfrm>
              <a:custGeom>
                <a:avLst/>
                <a:gdLst>
                  <a:gd name="T0" fmla="*/ 0 w 92"/>
                  <a:gd name="T1" fmla="*/ 10 h 40"/>
                  <a:gd name="T2" fmla="*/ 2 w 92"/>
                  <a:gd name="T3" fmla="*/ 39 h 40"/>
                  <a:gd name="T4" fmla="*/ 49 w 92"/>
                  <a:gd name="T5" fmla="*/ 39 h 40"/>
                  <a:gd name="T6" fmla="*/ 91 w 92"/>
                  <a:gd name="T7" fmla="*/ 24 h 40"/>
                  <a:gd name="T8" fmla="*/ 91 w 92"/>
                  <a:gd name="T9" fmla="*/ 0 h 40"/>
                  <a:gd name="T10" fmla="*/ 46 w 92"/>
                  <a:gd name="T11" fmla="*/ 10 h 40"/>
                  <a:gd name="T12" fmla="*/ 0 w 92"/>
                  <a:gd name="T13" fmla="*/ 10 h 40"/>
                  <a:gd name="T14" fmla="*/ 0 60000 65536"/>
                  <a:gd name="T15" fmla="*/ 0 60000 65536"/>
                  <a:gd name="T16" fmla="*/ 0 60000 65536"/>
                  <a:gd name="T17" fmla="*/ 0 60000 65536"/>
                  <a:gd name="T18" fmla="*/ 0 60000 65536"/>
                  <a:gd name="T19" fmla="*/ 0 60000 65536"/>
                  <a:gd name="T20" fmla="*/ 0 60000 65536"/>
                  <a:gd name="T21" fmla="*/ 0 w 92"/>
                  <a:gd name="T22" fmla="*/ 0 h 40"/>
                  <a:gd name="T23" fmla="*/ 92 w 92"/>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40">
                    <a:moveTo>
                      <a:pt x="0" y="10"/>
                    </a:moveTo>
                    <a:lnTo>
                      <a:pt x="2" y="39"/>
                    </a:lnTo>
                    <a:lnTo>
                      <a:pt x="49" y="39"/>
                    </a:lnTo>
                    <a:lnTo>
                      <a:pt x="91" y="24"/>
                    </a:lnTo>
                    <a:lnTo>
                      <a:pt x="91" y="0"/>
                    </a:lnTo>
                    <a:lnTo>
                      <a:pt x="46" y="10"/>
                    </a:lnTo>
                    <a:lnTo>
                      <a:pt x="0" y="10"/>
                    </a:lnTo>
                  </a:path>
                </a:pathLst>
              </a:custGeom>
              <a:noFill/>
              <a:ln w="12700" cap="rnd">
                <a:solidFill>
                  <a:srgbClr val="111111"/>
                </a:solidFill>
                <a:round/>
                <a:headEnd/>
                <a:tailEnd/>
              </a:ln>
            </p:spPr>
            <p:txBody>
              <a:bodyPr/>
              <a:lstStyle/>
              <a:p>
                <a:endParaRPr lang="zh-CN" altLang="zh-CN"/>
              </a:p>
            </p:txBody>
          </p:sp>
          <p:sp>
            <p:nvSpPr>
              <p:cNvPr id="58760" name="Freeform 2586"/>
              <p:cNvSpPr>
                <a:spLocks/>
              </p:cNvSpPr>
              <p:nvPr/>
            </p:nvSpPr>
            <p:spPr bwMode="auto">
              <a:xfrm>
                <a:off x="657" y="2633"/>
                <a:ext cx="43" cy="25"/>
              </a:xfrm>
              <a:custGeom>
                <a:avLst/>
                <a:gdLst>
                  <a:gd name="T0" fmla="*/ 0 w 43"/>
                  <a:gd name="T1" fmla="*/ 0 h 25"/>
                  <a:gd name="T2" fmla="*/ 0 w 43"/>
                  <a:gd name="T3" fmla="*/ 24 h 25"/>
                  <a:gd name="T4" fmla="*/ 21 w 43"/>
                  <a:gd name="T5" fmla="*/ 12 h 25"/>
                  <a:gd name="T6" fmla="*/ 42 w 43"/>
                  <a:gd name="T7" fmla="*/ 16 h 25"/>
                  <a:gd name="T8" fmla="*/ 30 w 43"/>
                  <a:gd name="T9" fmla="*/ 0 h 25"/>
                  <a:gd name="T10" fmla="*/ 21 w 43"/>
                  <a:gd name="T11" fmla="*/ 0 h 25"/>
                  <a:gd name="T12" fmla="*/ 0 w 43"/>
                  <a:gd name="T13" fmla="*/ 0 h 25"/>
                  <a:gd name="T14" fmla="*/ 0 60000 65536"/>
                  <a:gd name="T15" fmla="*/ 0 60000 65536"/>
                  <a:gd name="T16" fmla="*/ 0 60000 65536"/>
                  <a:gd name="T17" fmla="*/ 0 60000 65536"/>
                  <a:gd name="T18" fmla="*/ 0 60000 65536"/>
                  <a:gd name="T19" fmla="*/ 0 60000 65536"/>
                  <a:gd name="T20" fmla="*/ 0 60000 65536"/>
                  <a:gd name="T21" fmla="*/ 0 w 43"/>
                  <a:gd name="T22" fmla="*/ 0 h 25"/>
                  <a:gd name="T23" fmla="*/ 43 w 43"/>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25">
                    <a:moveTo>
                      <a:pt x="0" y="0"/>
                    </a:moveTo>
                    <a:lnTo>
                      <a:pt x="0" y="24"/>
                    </a:lnTo>
                    <a:lnTo>
                      <a:pt x="21" y="12"/>
                    </a:lnTo>
                    <a:lnTo>
                      <a:pt x="42" y="16"/>
                    </a:lnTo>
                    <a:lnTo>
                      <a:pt x="30" y="0"/>
                    </a:lnTo>
                    <a:lnTo>
                      <a:pt x="21" y="0"/>
                    </a:lnTo>
                    <a:lnTo>
                      <a:pt x="0" y="0"/>
                    </a:lnTo>
                  </a:path>
                </a:pathLst>
              </a:custGeom>
              <a:solidFill>
                <a:srgbClr val="111111"/>
              </a:solidFill>
              <a:ln w="9525" cap="rnd">
                <a:noFill/>
                <a:round/>
                <a:headEnd/>
                <a:tailEnd/>
              </a:ln>
            </p:spPr>
            <p:txBody>
              <a:bodyPr/>
              <a:lstStyle/>
              <a:p>
                <a:endParaRPr lang="zh-CN" altLang="zh-CN"/>
              </a:p>
            </p:txBody>
          </p:sp>
          <p:sp>
            <p:nvSpPr>
              <p:cNvPr id="58761" name="Freeform 2587"/>
              <p:cNvSpPr>
                <a:spLocks/>
              </p:cNvSpPr>
              <p:nvPr/>
            </p:nvSpPr>
            <p:spPr bwMode="auto">
              <a:xfrm>
                <a:off x="657" y="2633"/>
                <a:ext cx="61" cy="25"/>
              </a:xfrm>
              <a:custGeom>
                <a:avLst/>
                <a:gdLst>
                  <a:gd name="T0" fmla="*/ 0 w 61"/>
                  <a:gd name="T1" fmla="*/ 3 h 25"/>
                  <a:gd name="T2" fmla="*/ 0 w 61"/>
                  <a:gd name="T3" fmla="*/ 24 h 25"/>
                  <a:gd name="T4" fmla="*/ 30 w 61"/>
                  <a:gd name="T5" fmla="*/ 16 h 25"/>
                  <a:gd name="T6" fmla="*/ 60 w 61"/>
                  <a:gd name="T7" fmla="*/ 16 h 25"/>
                  <a:gd name="T8" fmla="*/ 42 w 61"/>
                  <a:gd name="T9" fmla="*/ 0 h 25"/>
                  <a:gd name="T10" fmla="*/ 27 w 61"/>
                  <a:gd name="T11" fmla="*/ 3 h 25"/>
                  <a:gd name="T12" fmla="*/ 0 w 61"/>
                  <a:gd name="T13" fmla="*/ 3 h 25"/>
                  <a:gd name="T14" fmla="*/ 0 60000 65536"/>
                  <a:gd name="T15" fmla="*/ 0 60000 65536"/>
                  <a:gd name="T16" fmla="*/ 0 60000 65536"/>
                  <a:gd name="T17" fmla="*/ 0 60000 65536"/>
                  <a:gd name="T18" fmla="*/ 0 60000 65536"/>
                  <a:gd name="T19" fmla="*/ 0 60000 65536"/>
                  <a:gd name="T20" fmla="*/ 0 60000 65536"/>
                  <a:gd name="T21" fmla="*/ 0 w 61"/>
                  <a:gd name="T22" fmla="*/ 0 h 25"/>
                  <a:gd name="T23" fmla="*/ 61 w 61"/>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25">
                    <a:moveTo>
                      <a:pt x="0" y="3"/>
                    </a:moveTo>
                    <a:lnTo>
                      <a:pt x="0" y="24"/>
                    </a:lnTo>
                    <a:lnTo>
                      <a:pt x="30" y="16"/>
                    </a:lnTo>
                    <a:lnTo>
                      <a:pt x="60" y="16"/>
                    </a:lnTo>
                    <a:lnTo>
                      <a:pt x="42" y="0"/>
                    </a:lnTo>
                    <a:lnTo>
                      <a:pt x="27" y="3"/>
                    </a:lnTo>
                    <a:lnTo>
                      <a:pt x="0" y="3"/>
                    </a:lnTo>
                  </a:path>
                </a:pathLst>
              </a:custGeom>
              <a:noFill/>
              <a:ln w="12700" cap="rnd">
                <a:solidFill>
                  <a:srgbClr val="111111"/>
                </a:solidFill>
                <a:round/>
                <a:headEnd/>
                <a:tailEnd/>
              </a:ln>
            </p:spPr>
            <p:txBody>
              <a:bodyPr/>
              <a:lstStyle/>
              <a:p>
                <a:endParaRPr lang="zh-CN" altLang="zh-CN"/>
              </a:p>
            </p:txBody>
          </p:sp>
          <p:sp>
            <p:nvSpPr>
              <p:cNvPr id="58762" name="Line 2588"/>
              <p:cNvSpPr>
                <a:spLocks noChangeShapeType="1"/>
              </p:cNvSpPr>
              <p:nvPr/>
            </p:nvSpPr>
            <p:spPr bwMode="auto">
              <a:xfrm>
                <a:off x="733" y="2661"/>
                <a:ext cx="23" cy="23"/>
              </a:xfrm>
              <a:prstGeom prst="line">
                <a:avLst/>
              </a:prstGeom>
              <a:noFill/>
              <a:ln w="9525">
                <a:noFill/>
                <a:round/>
                <a:headEnd type="none" w="sm" len="sm"/>
                <a:tailEnd type="none" w="sm" len="sm"/>
              </a:ln>
            </p:spPr>
            <p:txBody>
              <a:bodyPr wrap="none" anchor="ctr"/>
              <a:lstStyle/>
              <a:p>
                <a:endParaRPr lang="zh-CN" altLang="en-US"/>
              </a:p>
            </p:txBody>
          </p:sp>
          <p:sp>
            <p:nvSpPr>
              <p:cNvPr id="58763" name="Freeform 2589"/>
              <p:cNvSpPr>
                <a:spLocks/>
              </p:cNvSpPr>
              <p:nvPr/>
            </p:nvSpPr>
            <p:spPr bwMode="auto">
              <a:xfrm>
                <a:off x="733" y="2661"/>
                <a:ext cx="28" cy="25"/>
              </a:xfrm>
              <a:custGeom>
                <a:avLst/>
                <a:gdLst>
                  <a:gd name="T0" fmla="*/ 0 w 28"/>
                  <a:gd name="T1" fmla="*/ 24 h 25"/>
                  <a:gd name="T2" fmla="*/ 27 w 28"/>
                  <a:gd name="T3" fmla="*/ 24 h 25"/>
                  <a:gd name="T4" fmla="*/ 24 w 28"/>
                  <a:gd name="T5" fmla="*/ 0 h 25"/>
                  <a:gd name="T6" fmla="*/ 0 w 28"/>
                  <a:gd name="T7" fmla="*/ 24 h 25"/>
                  <a:gd name="T8" fmla="*/ 0 60000 65536"/>
                  <a:gd name="T9" fmla="*/ 0 60000 65536"/>
                  <a:gd name="T10" fmla="*/ 0 60000 65536"/>
                  <a:gd name="T11" fmla="*/ 0 60000 65536"/>
                  <a:gd name="T12" fmla="*/ 0 w 28"/>
                  <a:gd name="T13" fmla="*/ 0 h 25"/>
                  <a:gd name="T14" fmla="*/ 28 w 28"/>
                  <a:gd name="T15" fmla="*/ 25 h 25"/>
                </a:gdLst>
                <a:ahLst/>
                <a:cxnLst>
                  <a:cxn ang="T8">
                    <a:pos x="T0" y="T1"/>
                  </a:cxn>
                  <a:cxn ang="T9">
                    <a:pos x="T2" y="T3"/>
                  </a:cxn>
                  <a:cxn ang="T10">
                    <a:pos x="T4" y="T5"/>
                  </a:cxn>
                  <a:cxn ang="T11">
                    <a:pos x="T6" y="T7"/>
                  </a:cxn>
                </a:cxnLst>
                <a:rect l="T12" t="T13" r="T14" b="T15"/>
                <a:pathLst>
                  <a:path w="28" h="25">
                    <a:moveTo>
                      <a:pt x="0" y="24"/>
                    </a:moveTo>
                    <a:lnTo>
                      <a:pt x="27" y="24"/>
                    </a:lnTo>
                    <a:lnTo>
                      <a:pt x="24" y="0"/>
                    </a:lnTo>
                    <a:lnTo>
                      <a:pt x="0" y="24"/>
                    </a:lnTo>
                  </a:path>
                </a:pathLst>
              </a:custGeom>
              <a:noFill/>
              <a:ln w="12700" cap="rnd">
                <a:solidFill>
                  <a:srgbClr val="111111"/>
                </a:solidFill>
                <a:round/>
                <a:headEnd/>
                <a:tailEnd/>
              </a:ln>
            </p:spPr>
            <p:txBody>
              <a:bodyPr/>
              <a:lstStyle/>
              <a:p>
                <a:endParaRPr lang="zh-CN" altLang="zh-CN"/>
              </a:p>
            </p:txBody>
          </p:sp>
          <p:sp>
            <p:nvSpPr>
              <p:cNvPr id="58764" name="Freeform 2590"/>
              <p:cNvSpPr>
                <a:spLocks/>
              </p:cNvSpPr>
              <p:nvPr/>
            </p:nvSpPr>
            <p:spPr bwMode="auto">
              <a:xfrm>
                <a:off x="810" y="2725"/>
                <a:ext cx="88" cy="34"/>
              </a:xfrm>
              <a:custGeom>
                <a:avLst/>
                <a:gdLst>
                  <a:gd name="T0" fmla="*/ 11 w 88"/>
                  <a:gd name="T1" fmla="*/ 16 h 34"/>
                  <a:gd name="T2" fmla="*/ 0 w 88"/>
                  <a:gd name="T3" fmla="*/ 33 h 34"/>
                  <a:gd name="T4" fmla="*/ 75 w 88"/>
                  <a:gd name="T5" fmla="*/ 24 h 34"/>
                  <a:gd name="T6" fmla="*/ 87 w 88"/>
                  <a:gd name="T7" fmla="*/ 0 h 34"/>
                  <a:gd name="T8" fmla="*/ 11 w 88"/>
                  <a:gd name="T9" fmla="*/ 16 h 34"/>
                  <a:gd name="T10" fmla="*/ 0 60000 65536"/>
                  <a:gd name="T11" fmla="*/ 0 60000 65536"/>
                  <a:gd name="T12" fmla="*/ 0 60000 65536"/>
                  <a:gd name="T13" fmla="*/ 0 60000 65536"/>
                  <a:gd name="T14" fmla="*/ 0 60000 65536"/>
                  <a:gd name="T15" fmla="*/ 0 w 88"/>
                  <a:gd name="T16" fmla="*/ 0 h 34"/>
                  <a:gd name="T17" fmla="*/ 88 w 88"/>
                  <a:gd name="T18" fmla="*/ 34 h 34"/>
                </a:gdLst>
                <a:ahLst/>
                <a:cxnLst>
                  <a:cxn ang="T10">
                    <a:pos x="T0" y="T1"/>
                  </a:cxn>
                  <a:cxn ang="T11">
                    <a:pos x="T2" y="T3"/>
                  </a:cxn>
                  <a:cxn ang="T12">
                    <a:pos x="T4" y="T5"/>
                  </a:cxn>
                  <a:cxn ang="T13">
                    <a:pos x="T6" y="T7"/>
                  </a:cxn>
                  <a:cxn ang="T14">
                    <a:pos x="T8" y="T9"/>
                  </a:cxn>
                </a:cxnLst>
                <a:rect l="T15" t="T16" r="T17" b="T18"/>
                <a:pathLst>
                  <a:path w="88" h="34">
                    <a:moveTo>
                      <a:pt x="11" y="16"/>
                    </a:moveTo>
                    <a:lnTo>
                      <a:pt x="0" y="33"/>
                    </a:lnTo>
                    <a:lnTo>
                      <a:pt x="75" y="24"/>
                    </a:lnTo>
                    <a:lnTo>
                      <a:pt x="87" y="0"/>
                    </a:lnTo>
                    <a:lnTo>
                      <a:pt x="11" y="16"/>
                    </a:lnTo>
                  </a:path>
                </a:pathLst>
              </a:custGeom>
              <a:solidFill>
                <a:srgbClr val="111111"/>
              </a:solidFill>
              <a:ln w="9525" cap="rnd">
                <a:noFill/>
                <a:round/>
                <a:headEnd/>
                <a:tailEnd/>
              </a:ln>
            </p:spPr>
            <p:txBody>
              <a:bodyPr/>
              <a:lstStyle/>
              <a:p>
                <a:endParaRPr lang="zh-CN" altLang="zh-CN"/>
              </a:p>
            </p:txBody>
          </p:sp>
          <p:sp>
            <p:nvSpPr>
              <p:cNvPr id="58765" name="Freeform 2591"/>
              <p:cNvSpPr>
                <a:spLocks/>
              </p:cNvSpPr>
              <p:nvPr/>
            </p:nvSpPr>
            <p:spPr bwMode="auto">
              <a:xfrm>
                <a:off x="811" y="2726"/>
                <a:ext cx="101" cy="49"/>
              </a:xfrm>
              <a:custGeom>
                <a:avLst/>
                <a:gdLst>
                  <a:gd name="T0" fmla="*/ 11 w 101"/>
                  <a:gd name="T1" fmla="*/ 19 h 49"/>
                  <a:gd name="T2" fmla="*/ 0 w 101"/>
                  <a:gd name="T3" fmla="*/ 48 h 49"/>
                  <a:gd name="T4" fmla="*/ 87 w 101"/>
                  <a:gd name="T5" fmla="*/ 36 h 49"/>
                  <a:gd name="T6" fmla="*/ 100 w 101"/>
                  <a:gd name="T7" fmla="*/ 0 h 49"/>
                  <a:gd name="T8" fmla="*/ 11 w 101"/>
                  <a:gd name="T9" fmla="*/ 19 h 49"/>
                  <a:gd name="T10" fmla="*/ 0 60000 65536"/>
                  <a:gd name="T11" fmla="*/ 0 60000 65536"/>
                  <a:gd name="T12" fmla="*/ 0 60000 65536"/>
                  <a:gd name="T13" fmla="*/ 0 60000 65536"/>
                  <a:gd name="T14" fmla="*/ 0 60000 65536"/>
                  <a:gd name="T15" fmla="*/ 0 w 101"/>
                  <a:gd name="T16" fmla="*/ 0 h 49"/>
                  <a:gd name="T17" fmla="*/ 101 w 101"/>
                  <a:gd name="T18" fmla="*/ 49 h 49"/>
                </a:gdLst>
                <a:ahLst/>
                <a:cxnLst>
                  <a:cxn ang="T10">
                    <a:pos x="T0" y="T1"/>
                  </a:cxn>
                  <a:cxn ang="T11">
                    <a:pos x="T2" y="T3"/>
                  </a:cxn>
                  <a:cxn ang="T12">
                    <a:pos x="T4" y="T5"/>
                  </a:cxn>
                  <a:cxn ang="T13">
                    <a:pos x="T6" y="T7"/>
                  </a:cxn>
                  <a:cxn ang="T14">
                    <a:pos x="T8" y="T9"/>
                  </a:cxn>
                </a:cxnLst>
                <a:rect l="T15" t="T16" r="T17" b="T18"/>
                <a:pathLst>
                  <a:path w="101" h="49">
                    <a:moveTo>
                      <a:pt x="11" y="19"/>
                    </a:moveTo>
                    <a:lnTo>
                      <a:pt x="0" y="48"/>
                    </a:lnTo>
                    <a:lnTo>
                      <a:pt x="87" y="36"/>
                    </a:lnTo>
                    <a:lnTo>
                      <a:pt x="100" y="0"/>
                    </a:lnTo>
                    <a:lnTo>
                      <a:pt x="11" y="19"/>
                    </a:lnTo>
                  </a:path>
                </a:pathLst>
              </a:custGeom>
              <a:noFill/>
              <a:ln w="12700" cap="rnd">
                <a:solidFill>
                  <a:srgbClr val="111111"/>
                </a:solidFill>
                <a:round/>
                <a:headEnd/>
                <a:tailEnd/>
              </a:ln>
            </p:spPr>
            <p:txBody>
              <a:bodyPr/>
              <a:lstStyle/>
              <a:p>
                <a:endParaRPr lang="zh-CN" altLang="zh-CN"/>
              </a:p>
            </p:txBody>
          </p:sp>
          <p:sp>
            <p:nvSpPr>
              <p:cNvPr id="58766" name="Freeform 2592"/>
              <p:cNvSpPr>
                <a:spLocks/>
              </p:cNvSpPr>
              <p:nvPr/>
            </p:nvSpPr>
            <p:spPr bwMode="auto">
              <a:xfrm>
                <a:off x="775" y="2694"/>
                <a:ext cx="25" cy="25"/>
              </a:xfrm>
              <a:custGeom>
                <a:avLst/>
                <a:gdLst>
                  <a:gd name="T0" fmla="*/ 0 w 25"/>
                  <a:gd name="T1" fmla="*/ 0 h 25"/>
                  <a:gd name="T2" fmla="*/ 12 w 25"/>
                  <a:gd name="T3" fmla="*/ 24 h 25"/>
                  <a:gd name="T4" fmla="*/ 24 w 25"/>
                  <a:gd name="T5" fmla="*/ 0 h 25"/>
                  <a:gd name="T6" fmla="*/ 12 w 25"/>
                  <a:gd name="T7" fmla="*/ 24 h 25"/>
                  <a:gd name="T8" fmla="*/ 0 w 25"/>
                  <a:gd name="T9" fmla="*/ 0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0"/>
                    </a:moveTo>
                    <a:lnTo>
                      <a:pt x="12" y="24"/>
                    </a:lnTo>
                    <a:lnTo>
                      <a:pt x="24" y="0"/>
                    </a:lnTo>
                    <a:lnTo>
                      <a:pt x="12" y="24"/>
                    </a:lnTo>
                    <a:lnTo>
                      <a:pt x="0" y="0"/>
                    </a:lnTo>
                  </a:path>
                </a:pathLst>
              </a:custGeom>
              <a:solidFill>
                <a:srgbClr val="111111"/>
              </a:solidFill>
              <a:ln w="9525" cap="rnd">
                <a:noFill/>
                <a:round/>
                <a:headEnd/>
                <a:tailEnd/>
              </a:ln>
            </p:spPr>
            <p:txBody>
              <a:bodyPr/>
              <a:lstStyle/>
              <a:p>
                <a:endParaRPr lang="zh-CN" altLang="zh-CN"/>
              </a:p>
            </p:txBody>
          </p:sp>
          <p:sp>
            <p:nvSpPr>
              <p:cNvPr id="58767" name="Freeform 2593"/>
              <p:cNvSpPr>
                <a:spLocks/>
              </p:cNvSpPr>
              <p:nvPr/>
            </p:nvSpPr>
            <p:spPr bwMode="auto">
              <a:xfrm>
                <a:off x="775" y="2694"/>
                <a:ext cx="36" cy="25"/>
              </a:xfrm>
              <a:custGeom>
                <a:avLst/>
                <a:gdLst>
                  <a:gd name="T0" fmla="*/ 0 w 36"/>
                  <a:gd name="T1" fmla="*/ 0 h 25"/>
                  <a:gd name="T2" fmla="*/ 17 w 36"/>
                  <a:gd name="T3" fmla="*/ 21 h 25"/>
                  <a:gd name="T4" fmla="*/ 35 w 36"/>
                  <a:gd name="T5" fmla="*/ 24 h 25"/>
                  <a:gd name="T6" fmla="*/ 32 w 36"/>
                  <a:gd name="T7" fmla="*/ 0 h 25"/>
                  <a:gd name="T8" fmla="*/ 14 w 36"/>
                  <a:gd name="T9" fmla="*/ 0 h 25"/>
                  <a:gd name="T10" fmla="*/ 0 w 36"/>
                  <a:gd name="T11" fmla="*/ 0 h 25"/>
                  <a:gd name="T12" fmla="*/ 0 60000 65536"/>
                  <a:gd name="T13" fmla="*/ 0 60000 65536"/>
                  <a:gd name="T14" fmla="*/ 0 60000 65536"/>
                  <a:gd name="T15" fmla="*/ 0 60000 65536"/>
                  <a:gd name="T16" fmla="*/ 0 60000 65536"/>
                  <a:gd name="T17" fmla="*/ 0 60000 65536"/>
                  <a:gd name="T18" fmla="*/ 0 w 36"/>
                  <a:gd name="T19" fmla="*/ 0 h 25"/>
                  <a:gd name="T20" fmla="*/ 36 w 36"/>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36" h="25">
                    <a:moveTo>
                      <a:pt x="0" y="0"/>
                    </a:moveTo>
                    <a:lnTo>
                      <a:pt x="17" y="21"/>
                    </a:lnTo>
                    <a:lnTo>
                      <a:pt x="35" y="24"/>
                    </a:lnTo>
                    <a:lnTo>
                      <a:pt x="32" y="0"/>
                    </a:lnTo>
                    <a:lnTo>
                      <a:pt x="14" y="0"/>
                    </a:lnTo>
                    <a:lnTo>
                      <a:pt x="0" y="0"/>
                    </a:lnTo>
                  </a:path>
                </a:pathLst>
              </a:custGeom>
              <a:noFill/>
              <a:ln w="12700" cap="rnd">
                <a:solidFill>
                  <a:srgbClr val="111111"/>
                </a:solidFill>
                <a:round/>
                <a:headEnd/>
                <a:tailEnd/>
              </a:ln>
            </p:spPr>
            <p:txBody>
              <a:bodyPr/>
              <a:lstStyle/>
              <a:p>
                <a:endParaRPr lang="zh-CN" altLang="zh-CN"/>
              </a:p>
            </p:txBody>
          </p:sp>
          <p:sp>
            <p:nvSpPr>
              <p:cNvPr id="58768" name="Freeform 2594"/>
              <p:cNvSpPr>
                <a:spLocks/>
              </p:cNvSpPr>
              <p:nvPr/>
            </p:nvSpPr>
            <p:spPr bwMode="auto">
              <a:xfrm>
                <a:off x="748" y="2684"/>
                <a:ext cx="28" cy="25"/>
              </a:xfrm>
              <a:custGeom>
                <a:avLst/>
                <a:gdLst>
                  <a:gd name="T0" fmla="*/ 0 w 28"/>
                  <a:gd name="T1" fmla="*/ 0 h 25"/>
                  <a:gd name="T2" fmla="*/ 0 w 28"/>
                  <a:gd name="T3" fmla="*/ 21 h 25"/>
                  <a:gd name="T4" fmla="*/ 12 w 28"/>
                  <a:gd name="T5" fmla="*/ 24 h 25"/>
                  <a:gd name="T6" fmla="*/ 12 w 28"/>
                  <a:gd name="T7" fmla="*/ 0 h 25"/>
                  <a:gd name="T8" fmla="*/ 27 w 28"/>
                  <a:gd name="T9" fmla="*/ 0 h 25"/>
                  <a:gd name="T10" fmla="*/ 0 w 28"/>
                  <a:gd name="T11" fmla="*/ 0 h 25"/>
                  <a:gd name="T12" fmla="*/ 0 60000 65536"/>
                  <a:gd name="T13" fmla="*/ 0 60000 65536"/>
                  <a:gd name="T14" fmla="*/ 0 60000 65536"/>
                  <a:gd name="T15" fmla="*/ 0 60000 65536"/>
                  <a:gd name="T16" fmla="*/ 0 60000 65536"/>
                  <a:gd name="T17" fmla="*/ 0 60000 65536"/>
                  <a:gd name="T18" fmla="*/ 0 w 28"/>
                  <a:gd name="T19" fmla="*/ 0 h 25"/>
                  <a:gd name="T20" fmla="*/ 28 w 28"/>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8" h="25">
                    <a:moveTo>
                      <a:pt x="0" y="0"/>
                    </a:moveTo>
                    <a:lnTo>
                      <a:pt x="0" y="21"/>
                    </a:lnTo>
                    <a:lnTo>
                      <a:pt x="12" y="24"/>
                    </a:lnTo>
                    <a:lnTo>
                      <a:pt x="12" y="0"/>
                    </a:lnTo>
                    <a:lnTo>
                      <a:pt x="27" y="0"/>
                    </a:lnTo>
                    <a:lnTo>
                      <a:pt x="0" y="0"/>
                    </a:lnTo>
                  </a:path>
                </a:pathLst>
              </a:custGeom>
              <a:solidFill>
                <a:srgbClr val="111111"/>
              </a:solidFill>
              <a:ln w="12700" cap="rnd">
                <a:solidFill>
                  <a:srgbClr val="111111"/>
                </a:solidFill>
                <a:round/>
                <a:headEnd/>
                <a:tailEnd/>
              </a:ln>
            </p:spPr>
            <p:txBody>
              <a:bodyPr/>
              <a:lstStyle/>
              <a:p>
                <a:endParaRPr lang="zh-CN" altLang="zh-CN"/>
              </a:p>
            </p:txBody>
          </p:sp>
          <p:sp>
            <p:nvSpPr>
              <p:cNvPr id="58769" name="Line 2595"/>
              <p:cNvSpPr>
                <a:spLocks noChangeShapeType="1"/>
              </p:cNvSpPr>
              <p:nvPr/>
            </p:nvSpPr>
            <p:spPr bwMode="auto">
              <a:xfrm flipH="1" flipV="1">
                <a:off x="699" y="2695"/>
                <a:ext cx="141" cy="68"/>
              </a:xfrm>
              <a:prstGeom prst="line">
                <a:avLst/>
              </a:prstGeom>
              <a:noFill/>
              <a:ln w="12700">
                <a:solidFill>
                  <a:srgbClr val="111111"/>
                </a:solidFill>
                <a:round/>
                <a:headEnd type="none" w="sm" len="sm"/>
                <a:tailEnd type="none" w="sm" len="sm"/>
              </a:ln>
            </p:spPr>
            <p:txBody>
              <a:bodyPr wrap="none" anchor="ctr"/>
              <a:lstStyle/>
              <a:p>
                <a:endParaRPr lang="zh-CN" altLang="en-US"/>
              </a:p>
            </p:txBody>
          </p:sp>
          <p:sp>
            <p:nvSpPr>
              <p:cNvPr id="58770" name="Line 2596"/>
              <p:cNvSpPr>
                <a:spLocks noChangeShapeType="1"/>
              </p:cNvSpPr>
              <p:nvPr/>
            </p:nvSpPr>
            <p:spPr bwMode="auto">
              <a:xfrm flipH="1">
                <a:off x="392" y="2462"/>
                <a:ext cx="44" cy="0"/>
              </a:xfrm>
              <a:prstGeom prst="line">
                <a:avLst/>
              </a:prstGeom>
              <a:noFill/>
              <a:ln w="12700">
                <a:solidFill>
                  <a:srgbClr val="111111"/>
                </a:solidFill>
                <a:round/>
                <a:headEnd type="none" w="sm" len="sm"/>
                <a:tailEnd type="none" w="sm" len="sm"/>
              </a:ln>
            </p:spPr>
            <p:txBody>
              <a:bodyPr wrap="none" anchor="ctr"/>
              <a:lstStyle/>
              <a:p>
                <a:endParaRPr lang="zh-CN" altLang="en-US"/>
              </a:p>
            </p:txBody>
          </p:sp>
          <p:sp>
            <p:nvSpPr>
              <p:cNvPr id="58771" name="Freeform 2597"/>
              <p:cNvSpPr>
                <a:spLocks/>
              </p:cNvSpPr>
              <p:nvPr/>
            </p:nvSpPr>
            <p:spPr bwMode="auto">
              <a:xfrm>
                <a:off x="399" y="2455"/>
                <a:ext cx="274" cy="214"/>
              </a:xfrm>
              <a:custGeom>
                <a:avLst/>
                <a:gdLst>
                  <a:gd name="T0" fmla="*/ 14 w 274"/>
                  <a:gd name="T1" fmla="*/ 0 h 214"/>
                  <a:gd name="T2" fmla="*/ 0 w 274"/>
                  <a:gd name="T3" fmla="*/ 95 h 214"/>
                  <a:gd name="T4" fmla="*/ 212 w 274"/>
                  <a:gd name="T5" fmla="*/ 188 h 214"/>
                  <a:gd name="T6" fmla="*/ 273 w 274"/>
                  <a:gd name="T7" fmla="*/ 213 h 214"/>
                  <a:gd name="T8" fmla="*/ 0 60000 65536"/>
                  <a:gd name="T9" fmla="*/ 0 60000 65536"/>
                  <a:gd name="T10" fmla="*/ 0 60000 65536"/>
                  <a:gd name="T11" fmla="*/ 0 60000 65536"/>
                  <a:gd name="T12" fmla="*/ 0 w 274"/>
                  <a:gd name="T13" fmla="*/ 0 h 214"/>
                  <a:gd name="T14" fmla="*/ 274 w 274"/>
                  <a:gd name="T15" fmla="*/ 214 h 214"/>
                </a:gdLst>
                <a:ahLst/>
                <a:cxnLst>
                  <a:cxn ang="T8">
                    <a:pos x="T0" y="T1"/>
                  </a:cxn>
                  <a:cxn ang="T9">
                    <a:pos x="T2" y="T3"/>
                  </a:cxn>
                  <a:cxn ang="T10">
                    <a:pos x="T4" y="T5"/>
                  </a:cxn>
                  <a:cxn ang="T11">
                    <a:pos x="T6" y="T7"/>
                  </a:cxn>
                </a:cxnLst>
                <a:rect l="T12" t="T13" r="T14" b="T15"/>
                <a:pathLst>
                  <a:path w="274" h="214">
                    <a:moveTo>
                      <a:pt x="14" y="0"/>
                    </a:moveTo>
                    <a:lnTo>
                      <a:pt x="0" y="95"/>
                    </a:lnTo>
                    <a:lnTo>
                      <a:pt x="212" y="188"/>
                    </a:lnTo>
                    <a:lnTo>
                      <a:pt x="273" y="213"/>
                    </a:lnTo>
                  </a:path>
                </a:pathLst>
              </a:custGeom>
              <a:noFill/>
              <a:ln w="12700" cap="rnd">
                <a:solidFill>
                  <a:srgbClr val="111111"/>
                </a:solidFill>
                <a:round/>
                <a:headEnd type="none" w="sm" len="sm"/>
                <a:tailEnd type="none" w="sm" len="sm"/>
              </a:ln>
            </p:spPr>
            <p:txBody>
              <a:bodyPr/>
              <a:lstStyle/>
              <a:p>
                <a:endParaRPr lang="zh-CN" altLang="zh-CN"/>
              </a:p>
            </p:txBody>
          </p:sp>
          <p:sp>
            <p:nvSpPr>
              <p:cNvPr id="58772" name="Freeform 2598"/>
              <p:cNvSpPr>
                <a:spLocks/>
              </p:cNvSpPr>
              <p:nvPr/>
            </p:nvSpPr>
            <p:spPr bwMode="auto">
              <a:xfrm>
                <a:off x="502" y="2469"/>
                <a:ext cx="25" cy="78"/>
              </a:xfrm>
              <a:custGeom>
                <a:avLst/>
                <a:gdLst>
                  <a:gd name="T0" fmla="*/ 22 w 25"/>
                  <a:gd name="T1" fmla="*/ 26 h 78"/>
                  <a:gd name="T2" fmla="*/ 0 w 25"/>
                  <a:gd name="T3" fmla="*/ 14 h 78"/>
                  <a:gd name="T4" fmla="*/ 0 w 25"/>
                  <a:gd name="T5" fmla="*/ 0 h 78"/>
                  <a:gd name="T6" fmla="*/ 0 w 25"/>
                  <a:gd name="T7" fmla="*/ 26 h 78"/>
                  <a:gd name="T8" fmla="*/ 0 w 25"/>
                  <a:gd name="T9" fmla="*/ 77 h 78"/>
                  <a:gd name="T10" fmla="*/ 0 w 25"/>
                  <a:gd name="T11" fmla="*/ 26 h 78"/>
                  <a:gd name="T12" fmla="*/ 22 w 25"/>
                  <a:gd name="T13" fmla="*/ 26 h 78"/>
                  <a:gd name="T14" fmla="*/ 24 w 25"/>
                  <a:gd name="T15" fmla="*/ 50 h 78"/>
                  <a:gd name="T16" fmla="*/ 22 w 25"/>
                  <a:gd name="T17" fmla="*/ 26 h 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78"/>
                  <a:gd name="T29" fmla="*/ 25 w 25"/>
                  <a:gd name="T30" fmla="*/ 78 h 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78">
                    <a:moveTo>
                      <a:pt x="22" y="26"/>
                    </a:moveTo>
                    <a:lnTo>
                      <a:pt x="0" y="14"/>
                    </a:lnTo>
                    <a:lnTo>
                      <a:pt x="0" y="0"/>
                    </a:lnTo>
                    <a:lnTo>
                      <a:pt x="0" y="26"/>
                    </a:lnTo>
                    <a:lnTo>
                      <a:pt x="0" y="77"/>
                    </a:lnTo>
                    <a:lnTo>
                      <a:pt x="0" y="26"/>
                    </a:lnTo>
                    <a:lnTo>
                      <a:pt x="22" y="26"/>
                    </a:lnTo>
                    <a:lnTo>
                      <a:pt x="24" y="50"/>
                    </a:lnTo>
                    <a:lnTo>
                      <a:pt x="22" y="26"/>
                    </a:lnTo>
                  </a:path>
                </a:pathLst>
              </a:custGeom>
              <a:solidFill>
                <a:srgbClr val="111111"/>
              </a:solidFill>
              <a:ln w="12700" cap="rnd">
                <a:solidFill>
                  <a:srgbClr val="111111"/>
                </a:solidFill>
                <a:round/>
                <a:headEnd/>
                <a:tailEnd/>
              </a:ln>
            </p:spPr>
            <p:txBody>
              <a:bodyPr/>
              <a:lstStyle/>
              <a:p>
                <a:endParaRPr lang="zh-CN" altLang="zh-CN"/>
              </a:p>
            </p:txBody>
          </p:sp>
          <p:sp>
            <p:nvSpPr>
              <p:cNvPr id="58773" name="Freeform 2599"/>
              <p:cNvSpPr>
                <a:spLocks/>
              </p:cNvSpPr>
              <p:nvPr/>
            </p:nvSpPr>
            <p:spPr bwMode="auto">
              <a:xfrm>
                <a:off x="490" y="2545"/>
                <a:ext cx="30" cy="46"/>
              </a:xfrm>
              <a:custGeom>
                <a:avLst/>
                <a:gdLst>
                  <a:gd name="T0" fmla="*/ 29 w 30"/>
                  <a:gd name="T1" fmla="*/ 0 h 46"/>
                  <a:gd name="T2" fmla="*/ 0 w 30"/>
                  <a:gd name="T3" fmla="*/ 8 h 46"/>
                  <a:gd name="T4" fmla="*/ 2 w 30"/>
                  <a:gd name="T5" fmla="*/ 45 h 46"/>
                  <a:gd name="T6" fmla="*/ 0 60000 65536"/>
                  <a:gd name="T7" fmla="*/ 0 60000 65536"/>
                  <a:gd name="T8" fmla="*/ 0 60000 65536"/>
                  <a:gd name="T9" fmla="*/ 0 w 30"/>
                  <a:gd name="T10" fmla="*/ 0 h 46"/>
                  <a:gd name="T11" fmla="*/ 30 w 30"/>
                  <a:gd name="T12" fmla="*/ 46 h 46"/>
                </a:gdLst>
                <a:ahLst/>
                <a:cxnLst>
                  <a:cxn ang="T6">
                    <a:pos x="T0" y="T1"/>
                  </a:cxn>
                  <a:cxn ang="T7">
                    <a:pos x="T2" y="T3"/>
                  </a:cxn>
                  <a:cxn ang="T8">
                    <a:pos x="T4" y="T5"/>
                  </a:cxn>
                </a:cxnLst>
                <a:rect l="T9" t="T10" r="T11" b="T12"/>
                <a:pathLst>
                  <a:path w="30" h="46">
                    <a:moveTo>
                      <a:pt x="29" y="0"/>
                    </a:moveTo>
                    <a:lnTo>
                      <a:pt x="0" y="8"/>
                    </a:lnTo>
                    <a:lnTo>
                      <a:pt x="2" y="45"/>
                    </a:lnTo>
                  </a:path>
                </a:pathLst>
              </a:custGeom>
              <a:noFill/>
              <a:ln w="12700" cap="rnd">
                <a:solidFill>
                  <a:srgbClr val="111111"/>
                </a:solidFill>
                <a:round/>
                <a:headEnd type="none" w="sm" len="sm"/>
                <a:tailEnd type="none" w="sm" len="sm"/>
              </a:ln>
            </p:spPr>
            <p:txBody>
              <a:bodyPr/>
              <a:lstStyle/>
              <a:p>
                <a:endParaRPr lang="zh-CN" altLang="zh-CN"/>
              </a:p>
            </p:txBody>
          </p:sp>
          <p:sp>
            <p:nvSpPr>
              <p:cNvPr id="58774" name="Line 2600"/>
              <p:cNvSpPr>
                <a:spLocks noChangeShapeType="1"/>
              </p:cNvSpPr>
              <p:nvPr/>
            </p:nvSpPr>
            <p:spPr bwMode="auto">
              <a:xfrm>
                <a:off x="552" y="2611"/>
                <a:ext cx="91" cy="38"/>
              </a:xfrm>
              <a:prstGeom prst="line">
                <a:avLst/>
              </a:prstGeom>
              <a:noFill/>
              <a:ln w="12700">
                <a:solidFill>
                  <a:srgbClr val="111111"/>
                </a:solidFill>
                <a:round/>
                <a:headEnd type="none" w="sm" len="sm"/>
                <a:tailEnd type="none" w="sm" len="sm"/>
              </a:ln>
            </p:spPr>
            <p:txBody>
              <a:bodyPr wrap="none" anchor="ctr"/>
              <a:lstStyle/>
              <a:p>
                <a:endParaRPr lang="zh-CN" altLang="en-US"/>
              </a:p>
            </p:txBody>
          </p:sp>
          <p:sp>
            <p:nvSpPr>
              <p:cNvPr id="58775" name="Line 2601"/>
              <p:cNvSpPr>
                <a:spLocks noChangeShapeType="1"/>
              </p:cNvSpPr>
              <p:nvPr/>
            </p:nvSpPr>
            <p:spPr bwMode="auto">
              <a:xfrm>
                <a:off x="445" y="2531"/>
                <a:ext cx="27" cy="0"/>
              </a:xfrm>
              <a:prstGeom prst="line">
                <a:avLst/>
              </a:prstGeom>
              <a:noFill/>
              <a:ln w="9525">
                <a:noFill/>
                <a:round/>
                <a:headEnd type="none" w="sm" len="sm"/>
                <a:tailEnd type="none" w="sm" len="sm"/>
              </a:ln>
            </p:spPr>
            <p:txBody>
              <a:bodyPr wrap="none" anchor="ctr"/>
              <a:lstStyle/>
              <a:p>
                <a:endParaRPr lang="zh-CN" altLang="en-US"/>
              </a:p>
            </p:txBody>
          </p:sp>
          <p:sp>
            <p:nvSpPr>
              <p:cNvPr id="58776" name="Freeform 2602"/>
              <p:cNvSpPr>
                <a:spLocks/>
              </p:cNvSpPr>
              <p:nvPr/>
            </p:nvSpPr>
            <p:spPr bwMode="auto">
              <a:xfrm>
                <a:off x="445" y="2526"/>
                <a:ext cx="46" cy="25"/>
              </a:xfrm>
              <a:custGeom>
                <a:avLst/>
                <a:gdLst>
                  <a:gd name="T0" fmla="*/ 0 w 46"/>
                  <a:gd name="T1" fmla="*/ 0 h 25"/>
                  <a:gd name="T2" fmla="*/ 0 w 46"/>
                  <a:gd name="T3" fmla="*/ 21 h 25"/>
                  <a:gd name="T4" fmla="*/ 45 w 46"/>
                  <a:gd name="T5" fmla="*/ 24 h 25"/>
                  <a:gd name="T6" fmla="*/ 45 w 46"/>
                  <a:gd name="T7" fmla="*/ 3 h 25"/>
                  <a:gd name="T8" fmla="*/ 0 w 46"/>
                  <a:gd name="T9" fmla="*/ 0 h 25"/>
                  <a:gd name="T10" fmla="*/ 0 60000 65536"/>
                  <a:gd name="T11" fmla="*/ 0 60000 65536"/>
                  <a:gd name="T12" fmla="*/ 0 60000 65536"/>
                  <a:gd name="T13" fmla="*/ 0 60000 65536"/>
                  <a:gd name="T14" fmla="*/ 0 60000 65536"/>
                  <a:gd name="T15" fmla="*/ 0 w 46"/>
                  <a:gd name="T16" fmla="*/ 0 h 25"/>
                  <a:gd name="T17" fmla="*/ 46 w 46"/>
                  <a:gd name="T18" fmla="*/ 25 h 25"/>
                </a:gdLst>
                <a:ahLst/>
                <a:cxnLst>
                  <a:cxn ang="T10">
                    <a:pos x="T0" y="T1"/>
                  </a:cxn>
                  <a:cxn ang="T11">
                    <a:pos x="T2" y="T3"/>
                  </a:cxn>
                  <a:cxn ang="T12">
                    <a:pos x="T4" y="T5"/>
                  </a:cxn>
                  <a:cxn ang="T13">
                    <a:pos x="T6" y="T7"/>
                  </a:cxn>
                  <a:cxn ang="T14">
                    <a:pos x="T8" y="T9"/>
                  </a:cxn>
                </a:cxnLst>
                <a:rect l="T15" t="T16" r="T17" b="T18"/>
                <a:pathLst>
                  <a:path w="46" h="25">
                    <a:moveTo>
                      <a:pt x="0" y="0"/>
                    </a:moveTo>
                    <a:lnTo>
                      <a:pt x="0" y="21"/>
                    </a:lnTo>
                    <a:lnTo>
                      <a:pt x="45" y="24"/>
                    </a:lnTo>
                    <a:lnTo>
                      <a:pt x="45" y="3"/>
                    </a:lnTo>
                    <a:lnTo>
                      <a:pt x="0" y="0"/>
                    </a:lnTo>
                  </a:path>
                </a:pathLst>
              </a:custGeom>
              <a:noFill/>
              <a:ln w="12700" cap="rnd">
                <a:solidFill>
                  <a:srgbClr val="111111"/>
                </a:solidFill>
                <a:round/>
                <a:headEnd/>
                <a:tailEnd/>
              </a:ln>
            </p:spPr>
            <p:txBody>
              <a:bodyPr/>
              <a:lstStyle/>
              <a:p>
                <a:endParaRPr lang="zh-CN" altLang="zh-CN"/>
              </a:p>
            </p:txBody>
          </p:sp>
        </p:grpSp>
        <p:grpSp>
          <p:nvGrpSpPr>
            <p:cNvPr id="22" name="Group 2603"/>
            <p:cNvGrpSpPr>
              <a:grpSpLocks/>
            </p:cNvGrpSpPr>
            <p:nvPr/>
          </p:nvGrpSpPr>
          <p:grpSpPr bwMode="auto">
            <a:xfrm>
              <a:off x="2777" y="2366"/>
              <a:ext cx="519" cy="147"/>
              <a:chOff x="194" y="1686"/>
              <a:chExt cx="847" cy="198"/>
            </a:xfrm>
          </p:grpSpPr>
          <p:sp>
            <p:nvSpPr>
              <p:cNvPr id="58655" name="Freeform 2604"/>
              <p:cNvSpPr>
                <a:spLocks/>
              </p:cNvSpPr>
              <p:nvPr/>
            </p:nvSpPr>
            <p:spPr bwMode="auto">
              <a:xfrm>
                <a:off x="194" y="1686"/>
                <a:ext cx="847" cy="188"/>
              </a:xfrm>
              <a:custGeom>
                <a:avLst/>
                <a:gdLst>
                  <a:gd name="T0" fmla="*/ 729 w 847"/>
                  <a:gd name="T1" fmla="*/ 187 h 188"/>
                  <a:gd name="T2" fmla="*/ 729 w 847"/>
                  <a:gd name="T3" fmla="*/ 187 h 188"/>
                  <a:gd name="T4" fmla="*/ 769 w 847"/>
                  <a:gd name="T5" fmla="*/ 184 h 188"/>
                  <a:gd name="T6" fmla="*/ 789 w 847"/>
                  <a:gd name="T7" fmla="*/ 184 h 188"/>
                  <a:gd name="T8" fmla="*/ 812 w 847"/>
                  <a:gd name="T9" fmla="*/ 177 h 188"/>
                  <a:gd name="T10" fmla="*/ 829 w 847"/>
                  <a:gd name="T11" fmla="*/ 177 h 188"/>
                  <a:gd name="T12" fmla="*/ 842 w 847"/>
                  <a:gd name="T13" fmla="*/ 173 h 188"/>
                  <a:gd name="T14" fmla="*/ 846 w 847"/>
                  <a:gd name="T15" fmla="*/ 163 h 188"/>
                  <a:gd name="T16" fmla="*/ 842 w 847"/>
                  <a:gd name="T17" fmla="*/ 153 h 188"/>
                  <a:gd name="T18" fmla="*/ 836 w 847"/>
                  <a:gd name="T19" fmla="*/ 147 h 188"/>
                  <a:gd name="T20" fmla="*/ 819 w 847"/>
                  <a:gd name="T21" fmla="*/ 143 h 188"/>
                  <a:gd name="T22" fmla="*/ 809 w 847"/>
                  <a:gd name="T23" fmla="*/ 143 h 188"/>
                  <a:gd name="T24" fmla="*/ 796 w 847"/>
                  <a:gd name="T25" fmla="*/ 137 h 188"/>
                  <a:gd name="T26" fmla="*/ 789 w 847"/>
                  <a:gd name="T27" fmla="*/ 130 h 188"/>
                  <a:gd name="T28" fmla="*/ 775 w 847"/>
                  <a:gd name="T29" fmla="*/ 127 h 188"/>
                  <a:gd name="T30" fmla="*/ 765 w 847"/>
                  <a:gd name="T31" fmla="*/ 123 h 188"/>
                  <a:gd name="T32" fmla="*/ 745 w 847"/>
                  <a:gd name="T33" fmla="*/ 120 h 188"/>
                  <a:gd name="T34" fmla="*/ 732 w 847"/>
                  <a:gd name="T35" fmla="*/ 120 h 188"/>
                  <a:gd name="T36" fmla="*/ 217 w 847"/>
                  <a:gd name="T37" fmla="*/ 120 h 188"/>
                  <a:gd name="T38" fmla="*/ 207 w 847"/>
                  <a:gd name="T39" fmla="*/ 120 h 188"/>
                  <a:gd name="T40" fmla="*/ 197 w 847"/>
                  <a:gd name="T41" fmla="*/ 117 h 188"/>
                  <a:gd name="T42" fmla="*/ 187 w 847"/>
                  <a:gd name="T43" fmla="*/ 110 h 188"/>
                  <a:gd name="T44" fmla="*/ 177 w 847"/>
                  <a:gd name="T45" fmla="*/ 103 h 188"/>
                  <a:gd name="T46" fmla="*/ 164 w 847"/>
                  <a:gd name="T47" fmla="*/ 93 h 188"/>
                  <a:gd name="T48" fmla="*/ 154 w 847"/>
                  <a:gd name="T49" fmla="*/ 83 h 188"/>
                  <a:gd name="T50" fmla="*/ 147 w 847"/>
                  <a:gd name="T51" fmla="*/ 73 h 188"/>
                  <a:gd name="T52" fmla="*/ 127 w 847"/>
                  <a:gd name="T53" fmla="*/ 50 h 188"/>
                  <a:gd name="T54" fmla="*/ 83 w 847"/>
                  <a:gd name="T55" fmla="*/ 6 h 188"/>
                  <a:gd name="T56" fmla="*/ 87 w 847"/>
                  <a:gd name="T57" fmla="*/ 0 h 188"/>
                  <a:gd name="T58" fmla="*/ 53 w 847"/>
                  <a:gd name="T59" fmla="*/ 0 h 188"/>
                  <a:gd name="T60" fmla="*/ 33 w 847"/>
                  <a:gd name="T61" fmla="*/ 6 h 188"/>
                  <a:gd name="T62" fmla="*/ 60 w 847"/>
                  <a:gd name="T63" fmla="*/ 127 h 188"/>
                  <a:gd name="T64" fmla="*/ 0 w 847"/>
                  <a:gd name="T65" fmla="*/ 127 h 188"/>
                  <a:gd name="T66" fmla="*/ 26 w 847"/>
                  <a:gd name="T67" fmla="*/ 140 h 188"/>
                  <a:gd name="T68" fmla="*/ 0 w 847"/>
                  <a:gd name="T69" fmla="*/ 143 h 188"/>
                  <a:gd name="T70" fmla="*/ 20 w 847"/>
                  <a:gd name="T71" fmla="*/ 150 h 188"/>
                  <a:gd name="T72" fmla="*/ 30 w 847"/>
                  <a:gd name="T73" fmla="*/ 150 h 188"/>
                  <a:gd name="T74" fmla="*/ 36 w 847"/>
                  <a:gd name="T75" fmla="*/ 150 h 188"/>
                  <a:gd name="T76" fmla="*/ 50 w 847"/>
                  <a:gd name="T77" fmla="*/ 150 h 188"/>
                  <a:gd name="T78" fmla="*/ 160 w 847"/>
                  <a:gd name="T79" fmla="*/ 170 h 188"/>
                  <a:gd name="T80" fmla="*/ 170 w 847"/>
                  <a:gd name="T81" fmla="*/ 170 h 188"/>
                  <a:gd name="T82" fmla="*/ 180 w 847"/>
                  <a:gd name="T83" fmla="*/ 173 h 188"/>
                  <a:gd name="T84" fmla="*/ 224 w 847"/>
                  <a:gd name="T85" fmla="*/ 177 h 188"/>
                  <a:gd name="T86" fmla="*/ 230 w 847"/>
                  <a:gd name="T87" fmla="*/ 177 h 188"/>
                  <a:gd name="T88" fmla="*/ 244 w 847"/>
                  <a:gd name="T89" fmla="*/ 180 h 188"/>
                  <a:gd name="T90" fmla="*/ 261 w 847"/>
                  <a:gd name="T91" fmla="*/ 180 h 188"/>
                  <a:gd name="T92" fmla="*/ 277 w 847"/>
                  <a:gd name="T93" fmla="*/ 177 h 188"/>
                  <a:gd name="T94" fmla="*/ 301 w 847"/>
                  <a:gd name="T95" fmla="*/ 184 h 188"/>
                  <a:gd name="T96" fmla="*/ 324 w 847"/>
                  <a:gd name="T97" fmla="*/ 184 h 188"/>
                  <a:gd name="T98" fmla="*/ 341 w 847"/>
                  <a:gd name="T99" fmla="*/ 187 h 188"/>
                  <a:gd name="T100" fmla="*/ 364 w 847"/>
                  <a:gd name="T101" fmla="*/ 187 h 188"/>
                  <a:gd name="T102" fmla="*/ 388 w 847"/>
                  <a:gd name="T103" fmla="*/ 187 h 188"/>
                  <a:gd name="T104" fmla="*/ 414 w 847"/>
                  <a:gd name="T105" fmla="*/ 187 h 188"/>
                  <a:gd name="T106" fmla="*/ 434 w 847"/>
                  <a:gd name="T107" fmla="*/ 187 h 188"/>
                  <a:gd name="T108" fmla="*/ 444 w 847"/>
                  <a:gd name="T109" fmla="*/ 187 h 188"/>
                  <a:gd name="T110" fmla="*/ 454 w 847"/>
                  <a:gd name="T111" fmla="*/ 187 h 188"/>
                  <a:gd name="T112" fmla="*/ 478 w 847"/>
                  <a:gd name="T113" fmla="*/ 184 h 18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47"/>
                  <a:gd name="T172" fmla="*/ 0 h 188"/>
                  <a:gd name="T173" fmla="*/ 847 w 847"/>
                  <a:gd name="T174" fmla="*/ 188 h 18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47" h="188">
                    <a:moveTo>
                      <a:pt x="578" y="187"/>
                    </a:moveTo>
                    <a:lnTo>
                      <a:pt x="729" y="187"/>
                    </a:lnTo>
                    <a:lnTo>
                      <a:pt x="725" y="187"/>
                    </a:lnTo>
                    <a:lnTo>
                      <a:pt x="729" y="187"/>
                    </a:lnTo>
                    <a:lnTo>
                      <a:pt x="755" y="187"/>
                    </a:lnTo>
                    <a:lnTo>
                      <a:pt x="769" y="184"/>
                    </a:lnTo>
                    <a:lnTo>
                      <a:pt x="779" y="184"/>
                    </a:lnTo>
                    <a:lnTo>
                      <a:pt x="789" y="184"/>
                    </a:lnTo>
                    <a:lnTo>
                      <a:pt x="802" y="180"/>
                    </a:lnTo>
                    <a:lnTo>
                      <a:pt x="812" y="177"/>
                    </a:lnTo>
                    <a:lnTo>
                      <a:pt x="819" y="177"/>
                    </a:lnTo>
                    <a:lnTo>
                      <a:pt x="829" y="177"/>
                    </a:lnTo>
                    <a:lnTo>
                      <a:pt x="836" y="173"/>
                    </a:lnTo>
                    <a:lnTo>
                      <a:pt x="842" y="173"/>
                    </a:lnTo>
                    <a:lnTo>
                      <a:pt x="846" y="167"/>
                    </a:lnTo>
                    <a:lnTo>
                      <a:pt x="846" y="163"/>
                    </a:lnTo>
                    <a:lnTo>
                      <a:pt x="846" y="157"/>
                    </a:lnTo>
                    <a:lnTo>
                      <a:pt x="842" y="153"/>
                    </a:lnTo>
                    <a:lnTo>
                      <a:pt x="839" y="150"/>
                    </a:lnTo>
                    <a:lnTo>
                      <a:pt x="836" y="147"/>
                    </a:lnTo>
                    <a:lnTo>
                      <a:pt x="829" y="147"/>
                    </a:lnTo>
                    <a:lnTo>
                      <a:pt x="819" y="143"/>
                    </a:lnTo>
                    <a:lnTo>
                      <a:pt x="812" y="143"/>
                    </a:lnTo>
                    <a:lnTo>
                      <a:pt x="809" y="143"/>
                    </a:lnTo>
                    <a:lnTo>
                      <a:pt x="799" y="140"/>
                    </a:lnTo>
                    <a:lnTo>
                      <a:pt x="796" y="137"/>
                    </a:lnTo>
                    <a:lnTo>
                      <a:pt x="792" y="133"/>
                    </a:lnTo>
                    <a:lnTo>
                      <a:pt x="789" y="130"/>
                    </a:lnTo>
                    <a:lnTo>
                      <a:pt x="782" y="130"/>
                    </a:lnTo>
                    <a:lnTo>
                      <a:pt x="775" y="127"/>
                    </a:lnTo>
                    <a:lnTo>
                      <a:pt x="769" y="127"/>
                    </a:lnTo>
                    <a:lnTo>
                      <a:pt x="765" y="123"/>
                    </a:lnTo>
                    <a:lnTo>
                      <a:pt x="755" y="120"/>
                    </a:lnTo>
                    <a:lnTo>
                      <a:pt x="745" y="120"/>
                    </a:lnTo>
                    <a:lnTo>
                      <a:pt x="742" y="120"/>
                    </a:lnTo>
                    <a:lnTo>
                      <a:pt x="732" y="120"/>
                    </a:lnTo>
                    <a:lnTo>
                      <a:pt x="712" y="120"/>
                    </a:lnTo>
                    <a:lnTo>
                      <a:pt x="217" y="120"/>
                    </a:lnTo>
                    <a:lnTo>
                      <a:pt x="210" y="120"/>
                    </a:lnTo>
                    <a:lnTo>
                      <a:pt x="207" y="120"/>
                    </a:lnTo>
                    <a:lnTo>
                      <a:pt x="200" y="117"/>
                    </a:lnTo>
                    <a:lnTo>
                      <a:pt x="197" y="117"/>
                    </a:lnTo>
                    <a:lnTo>
                      <a:pt x="190" y="110"/>
                    </a:lnTo>
                    <a:lnTo>
                      <a:pt x="187" y="110"/>
                    </a:lnTo>
                    <a:lnTo>
                      <a:pt x="180" y="107"/>
                    </a:lnTo>
                    <a:lnTo>
                      <a:pt x="177" y="103"/>
                    </a:lnTo>
                    <a:lnTo>
                      <a:pt x="167" y="97"/>
                    </a:lnTo>
                    <a:lnTo>
                      <a:pt x="164" y="93"/>
                    </a:lnTo>
                    <a:lnTo>
                      <a:pt x="160" y="87"/>
                    </a:lnTo>
                    <a:lnTo>
                      <a:pt x="154" y="83"/>
                    </a:lnTo>
                    <a:lnTo>
                      <a:pt x="150" y="77"/>
                    </a:lnTo>
                    <a:lnTo>
                      <a:pt x="147" y="73"/>
                    </a:lnTo>
                    <a:lnTo>
                      <a:pt x="140" y="67"/>
                    </a:lnTo>
                    <a:lnTo>
                      <a:pt x="127" y="50"/>
                    </a:lnTo>
                    <a:lnTo>
                      <a:pt x="87" y="10"/>
                    </a:lnTo>
                    <a:lnTo>
                      <a:pt x="83" y="6"/>
                    </a:lnTo>
                    <a:lnTo>
                      <a:pt x="83" y="3"/>
                    </a:lnTo>
                    <a:lnTo>
                      <a:pt x="87" y="0"/>
                    </a:lnTo>
                    <a:lnTo>
                      <a:pt x="130" y="0"/>
                    </a:lnTo>
                    <a:lnTo>
                      <a:pt x="53" y="0"/>
                    </a:lnTo>
                    <a:lnTo>
                      <a:pt x="33" y="0"/>
                    </a:lnTo>
                    <a:lnTo>
                      <a:pt x="33" y="6"/>
                    </a:lnTo>
                    <a:lnTo>
                      <a:pt x="73" y="127"/>
                    </a:lnTo>
                    <a:lnTo>
                      <a:pt x="60" y="127"/>
                    </a:lnTo>
                    <a:lnTo>
                      <a:pt x="50" y="127"/>
                    </a:lnTo>
                    <a:lnTo>
                      <a:pt x="0" y="127"/>
                    </a:lnTo>
                    <a:lnTo>
                      <a:pt x="30" y="133"/>
                    </a:lnTo>
                    <a:lnTo>
                      <a:pt x="26" y="140"/>
                    </a:lnTo>
                    <a:lnTo>
                      <a:pt x="6" y="140"/>
                    </a:lnTo>
                    <a:lnTo>
                      <a:pt x="0" y="143"/>
                    </a:lnTo>
                    <a:lnTo>
                      <a:pt x="16" y="147"/>
                    </a:lnTo>
                    <a:lnTo>
                      <a:pt x="20" y="150"/>
                    </a:lnTo>
                    <a:lnTo>
                      <a:pt x="26" y="150"/>
                    </a:lnTo>
                    <a:lnTo>
                      <a:pt x="30" y="150"/>
                    </a:lnTo>
                    <a:lnTo>
                      <a:pt x="33" y="150"/>
                    </a:lnTo>
                    <a:lnTo>
                      <a:pt x="36" y="150"/>
                    </a:lnTo>
                    <a:lnTo>
                      <a:pt x="40" y="150"/>
                    </a:lnTo>
                    <a:lnTo>
                      <a:pt x="50" y="150"/>
                    </a:lnTo>
                    <a:lnTo>
                      <a:pt x="154" y="167"/>
                    </a:lnTo>
                    <a:lnTo>
                      <a:pt x="160" y="170"/>
                    </a:lnTo>
                    <a:lnTo>
                      <a:pt x="164" y="170"/>
                    </a:lnTo>
                    <a:lnTo>
                      <a:pt x="170" y="170"/>
                    </a:lnTo>
                    <a:lnTo>
                      <a:pt x="177" y="173"/>
                    </a:lnTo>
                    <a:lnTo>
                      <a:pt x="180" y="173"/>
                    </a:lnTo>
                    <a:lnTo>
                      <a:pt x="197" y="170"/>
                    </a:lnTo>
                    <a:lnTo>
                      <a:pt x="224" y="177"/>
                    </a:lnTo>
                    <a:lnTo>
                      <a:pt x="227" y="177"/>
                    </a:lnTo>
                    <a:lnTo>
                      <a:pt x="230" y="177"/>
                    </a:lnTo>
                    <a:lnTo>
                      <a:pt x="237" y="177"/>
                    </a:lnTo>
                    <a:lnTo>
                      <a:pt x="244" y="180"/>
                    </a:lnTo>
                    <a:lnTo>
                      <a:pt x="247" y="180"/>
                    </a:lnTo>
                    <a:lnTo>
                      <a:pt x="261" y="180"/>
                    </a:lnTo>
                    <a:lnTo>
                      <a:pt x="267" y="180"/>
                    </a:lnTo>
                    <a:lnTo>
                      <a:pt x="277" y="177"/>
                    </a:lnTo>
                    <a:lnTo>
                      <a:pt x="287" y="180"/>
                    </a:lnTo>
                    <a:lnTo>
                      <a:pt x="301" y="184"/>
                    </a:lnTo>
                    <a:lnTo>
                      <a:pt x="317" y="184"/>
                    </a:lnTo>
                    <a:lnTo>
                      <a:pt x="324" y="184"/>
                    </a:lnTo>
                    <a:lnTo>
                      <a:pt x="331" y="184"/>
                    </a:lnTo>
                    <a:lnTo>
                      <a:pt x="341" y="187"/>
                    </a:lnTo>
                    <a:lnTo>
                      <a:pt x="354" y="187"/>
                    </a:lnTo>
                    <a:lnTo>
                      <a:pt x="364" y="187"/>
                    </a:lnTo>
                    <a:lnTo>
                      <a:pt x="374" y="187"/>
                    </a:lnTo>
                    <a:lnTo>
                      <a:pt x="388" y="187"/>
                    </a:lnTo>
                    <a:lnTo>
                      <a:pt x="401" y="187"/>
                    </a:lnTo>
                    <a:lnTo>
                      <a:pt x="414" y="187"/>
                    </a:lnTo>
                    <a:lnTo>
                      <a:pt x="421" y="187"/>
                    </a:lnTo>
                    <a:lnTo>
                      <a:pt x="434" y="187"/>
                    </a:lnTo>
                    <a:lnTo>
                      <a:pt x="438" y="187"/>
                    </a:lnTo>
                    <a:lnTo>
                      <a:pt x="444" y="187"/>
                    </a:lnTo>
                    <a:lnTo>
                      <a:pt x="448" y="187"/>
                    </a:lnTo>
                    <a:lnTo>
                      <a:pt x="454" y="187"/>
                    </a:lnTo>
                    <a:lnTo>
                      <a:pt x="458" y="187"/>
                    </a:lnTo>
                    <a:lnTo>
                      <a:pt x="478" y="184"/>
                    </a:lnTo>
                    <a:lnTo>
                      <a:pt x="578" y="187"/>
                    </a:lnTo>
                  </a:path>
                </a:pathLst>
              </a:custGeom>
              <a:solidFill>
                <a:schemeClr val="hlink"/>
              </a:solidFill>
              <a:ln w="12700" cap="rnd">
                <a:solidFill>
                  <a:srgbClr val="000000"/>
                </a:solidFill>
                <a:round/>
                <a:headEnd/>
                <a:tailEnd/>
              </a:ln>
            </p:spPr>
            <p:txBody>
              <a:bodyPr/>
              <a:lstStyle/>
              <a:p>
                <a:endParaRPr lang="zh-CN" altLang="zh-CN"/>
              </a:p>
            </p:txBody>
          </p:sp>
          <p:sp>
            <p:nvSpPr>
              <p:cNvPr id="58656" name="Freeform 2605"/>
              <p:cNvSpPr>
                <a:spLocks/>
              </p:cNvSpPr>
              <p:nvPr/>
            </p:nvSpPr>
            <p:spPr bwMode="auto">
              <a:xfrm>
                <a:off x="428" y="1823"/>
                <a:ext cx="352" cy="37"/>
              </a:xfrm>
              <a:custGeom>
                <a:avLst/>
                <a:gdLst>
                  <a:gd name="T0" fmla="*/ 344 w 352"/>
                  <a:gd name="T1" fmla="*/ 36 h 37"/>
                  <a:gd name="T2" fmla="*/ 351 w 352"/>
                  <a:gd name="T3" fmla="*/ 36 h 37"/>
                  <a:gd name="T4" fmla="*/ 351 w 352"/>
                  <a:gd name="T5" fmla="*/ 33 h 37"/>
                  <a:gd name="T6" fmla="*/ 351 w 352"/>
                  <a:gd name="T7" fmla="*/ 30 h 37"/>
                  <a:gd name="T8" fmla="*/ 351 w 352"/>
                  <a:gd name="T9" fmla="*/ 26 h 37"/>
                  <a:gd name="T10" fmla="*/ 348 w 352"/>
                  <a:gd name="T11" fmla="*/ 23 h 37"/>
                  <a:gd name="T12" fmla="*/ 344 w 352"/>
                  <a:gd name="T13" fmla="*/ 23 h 37"/>
                  <a:gd name="T14" fmla="*/ 334 w 352"/>
                  <a:gd name="T15" fmla="*/ 20 h 37"/>
                  <a:gd name="T16" fmla="*/ 327 w 352"/>
                  <a:gd name="T17" fmla="*/ 16 h 37"/>
                  <a:gd name="T18" fmla="*/ 317 w 352"/>
                  <a:gd name="T19" fmla="*/ 16 h 37"/>
                  <a:gd name="T20" fmla="*/ 307 w 352"/>
                  <a:gd name="T21" fmla="*/ 16 h 37"/>
                  <a:gd name="T22" fmla="*/ 301 w 352"/>
                  <a:gd name="T23" fmla="*/ 13 h 37"/>
                  <a:gd name="T24" fmla="*/ 294 w 352"/>
                  <a:gd name="T25" fmla="*/ 13 h 37"/>
                  <a:gd name="T26" fmla="*/ 287 w 352"/>
                  <a:gd name="T27" fmla="*/ 13 h 37"/>
                  <a:gd name="T28" fmla="*/ 274 w 352"/>
                  <a:gd name="T29" fmla="*/ 13 h 37"/>
                  <a:gd name="T30" fmla="*/ 267 w 352"/>
                  <a:gd name="T31" fmla="*/ 13 h 37"/>
                  <a:gd name="T32" fmla="*/ 264 w 352"/>
                  <a:gd name="T33" fmla="*/ 13 h 37"/>
                  <a:gd name="T34" fmla="*/ 257 w 352"/>
                  <a:gd name="T35" fmla="*/ 13 h 37"/>
                  <a:gd name="T36" fmla="*/ 230 w 352"/>
                  <a:gd name="T37" fmla="*/ 10 h 37"/>
                  <a:gd name="T38" fmla="*/ 164 w 352"/>
                  <a:gd name="T39" fmla="*/ 10 h 37"/>
                  <a:gd name="T40" fmla="*/ 137 w 352"/>
                  <a:gd name="T41" fmla="*/ 3 h 37"/>
                  <a:gd name="T42" fmla="*/ 127 w 352"/>
                  <a:gd name="T43" fmla="*/ 6 h 37"/>
                  <a:gd name="T44" fmla="*/ 43 w 352"/>
                  <a:gd name="T45" fmla="*/ 0 h 37"/>
                  <a:gd name="T46" fmla="*/ 0 w 352"/>
                  <a:gd name="T47" fmla="*/ 3 h 37"/>
                  <a:gd name="T48" fmla="*/ 107 w 352"/>
                  <a:gd name="T49" fmla="*/ 16 h 37"/>
                  <a:gd name="T50" fmla="*/ 113 w 352"/>
                  <a:gd name="T51" fmla="*/ 23 h 37"/>
                  <a:gd name="T52" fmla="*/ 140 w 352"/>
                  <a:gd name="T53" fmla="*/ 23 h 37"/>
                  <a:gd name="T54" fmla="*/ 147 w 352"/>
                  <a:gd name="T55" fmla="*/ 26 h 37"/>
                  <a:gd name="T56" fmla="*/ 150 w 352"/>
                  <a:gd name="T57" fmla="*/ 26 h 3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2"/>
                  <a:gd name="T88" fmla="*/ 0 h 37"/>
                  <a:gd name="T89" fmla="*/ 352 w 352"/>
                  <a:gd name="T90" fmla="*/ 37 h 3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2" h="37">
                    <a:moveTo>
                      <a:pt x="344" y="36"/>
                    </a:moveTo>
                    <a:lnTo>
                      <a:pt x="351" y="36"/>
                    </a:lnTo>
                    <a:lnTo>
                      <a:pt x="351" y="33"/>
                    </a:lnTo>
                    <a:lnTo>
                      <a:pt x="351" y="30"/>
                    </a:lnTo>
                    <a:lnTo>
                      <a:pt x="351" y="26"/>
                    </a:lnTo>
                    <a:lnTo>
                      <a:pt x="348" y="23"/>
                    </a:lnTo>
                    <a:lnTo>
                      <a:pt x="344" y="23"/>
                    </a:lnTo>
                    <a:lnTo>
                      <a:pt x="334" y="20"/>
                    </a:lnTo>
                    <a:lnTo>
                      <a:pt x="327" y="16"/>
                    </a:lnTo>
                    <a:lnTo>
                      <a:pt x="317" y="16"/>
                    </a:lnTo>
                    <a:lnTo>
                      <a:pt x="307" y="16"/>
                    </a:lnTo>
                    <a:lnTo>
                      <a:pt x="301" y="13"/>
                    </a:lnTo>
                    <a:lnTo>
                      <a:pt x="294" y="13"/>
                    </a:lnTo>
                    <a:lnTo>
                      <a:pt x="287" y="13"/>
                    </a:lnTo>
                    <a:lnTo>
                      <a:pt x="274" y="13"/>
                    </a:lnTo>
                    <a:lnTo>
                      <a:pt x="267" y="13"/>
                    </a:lnTo>
                    <a:lnTo>
                      <a:pt x="264" y="13"/>
                    </a:lnTo>
                    <a:lnTo>
                      <a:pt x="257" y="13"/>
                    </a:lnTo>
                    <a:lnTo>
                      <a:pt x="230" y="10"/>
                    </a:lnTo>
                    <a:lnTo>
                      <a:pt x="164" y="10"/>
                    </a:lnTo>
                    <a:lnTo>
                      <a:pt x="137" y="3"/>
                    </a:lnTo>
                    <a:lnTo>
                      <a:pt x="127" y="6"/>
                    </a:lnTo>
                    <a:lnTo>
                      <a:pt x="43" y="0"/>
                    </a:lnTo>
                    <a:lnTo>
                      <a:pt x="0" y="3"/>
                    </a:lnTo>
                    <a:lnTo>
                      <a:pt x="107" y="16"/>
                    </a:lnTo>
                    <a:lnTo>
                      <a:pt x="113" y="23"/>
                    </a:lnTo>
                    <a:lnTo>
                      <a:pt x="140" y="23"/>
                    </a:lnTo>
                    <a:lnTo>
                      <a:pt x="147" y="26"/>
                    </a:lnTo>
                    <a:lnTo>
                      <a:pt x="150" y="26"/>
                    </a:lnTo>
                  </a:path>
                </a:pathLst>
              </a:custGeom>
              <a:solidFill>
                <a:schemeClr val="hlink"/>
              </a:solidFill>
              <a:ln w="12700" cap="rnd">
                <a:solidFill>
                  <a:srgbClr val="000000"/>
                </a:solidFill>
                <a:round/>
                <a:headEnd type="none" w="sm" len="sm"/>
                <a:tailEnd type="none" w="sm" len="sm"/>
              </a:ln>
            </p:spPr>
            <p:txBody>
              <a:bodyPr/>
              <a:lstStyle/>
              <a:p>
                <a:endParaRPr lang="zh-CN" altLang="zh-CN"/>
              </a:p>
            </p:txBody>
          </p:sp>
          <p:sp>
            <p:nvSpPr>
              <p:cNvPr id="58657" name="Freeform 2606"/>
              <p:cNvSpPr>
                <a:spLocks/>
              </p:cNvSpPr>
              <p:nvPr/>
            </p:nvSpPr>
            <p:spPr bwMode="auto">
              <a:xfrm>
                <a:off x="685" y="1836"/>
                <a:ext cx="71" cy="21"/>
              </a:xfrm>
              <a:custGeom>
                <a:avLst/>
                <a:gdLst>
                  <a:gd name="T0" fmla="*/ 70 w 71"/>
                  <a:gd name="T1" fmla="*/ 20 h 21"/>
                  <a:gd name="T2" fmla="*/ 67 w 71"/>
                  <a:gd name="T3" fmla="*/ 17 h 21"/>
                  <a:gd name="T4" fmla="*/ 64 w 71"/>
                  <a:gd name="T5" fmla="*/ 17 h 21"/>
                  <a:gd name="T6" fmla="*/ 60 w 71"/>
                  <a:gd name="T7" fmla="*/ 13 h 21"/>
                  <a:gd name="T8" fmla="*/ 54 w 71"/>
                  <a:gd name="T9" fmla="*/ 13 h 21"/>
                  <a:gd name="T10" fmla="*/ 47 w 71"/>
                  <a:gd name="T11" fmla="*/ 10 h 21"/>
                  <a:gd name="T12" fmla="*/ 40 w 71"/>
                  <a:gd name="T13" fmla="*/ 10 h 21"/>
                  <a:gd name="T14" fmla="*/ 34 w 71"/>
                  <a:gd name="T15" fmla="*/ 10 h 21"/>
                  <a:gd name="T16" fmla="*/ 27 w 71"/>
                  <a:gd name="T17" fmla="*/ 7 h 21"/>
                  <a:gd name="T18" fmla="*/ 17 w 71"/>
                  <a:gd name="T19" fmla="*/ 3 h 21"/>
                  <a:gd name="T20" fmla="*/ 10 w 71"/>
                  <a:gd name="T21" fmla="*/ 3 h 21"/>
                  <a:gd name="T22" fmla="*/ 4 w 71"/>
                  <a:gd name="T23" fmla="*/ 3 h 21"/>
                  <a:gd name="T24" fmla="*/ 0 w 71"/>
                  <a:gd name="T25" fmla="*/ 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1"/>
                  <a:gd name="T40" fmla="*/ 0 h 21"/>
                  <a:gd name="T41" fmla="*/ 71 w 71"/>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1" h="21">
                    <a:moveTo>
                      <a:pt x="70" y="20"/>
                    </a:moveTo>
                    <a:lnTo>
                      <a:pt x="67" y="17"/>
                    </a:lnTo>
                    <a:lnTo>
                      <a:pt x="64" y="17"/>
                    </a:lnTo>
                    <a:lnTo>
                      <a:pt x="60" y="13"/>
                    </a:lnTo>
                    <a:lnTo>
                      <a:pt x="54" y="13"/>
                    </a:lnTo>
                    <a:lnTo>
                      <a:pt x="47" y="10"/>
                    </a:lnTo>
                    <a:lnTo>
                      <a:pt x="40" y="10"/>
                    </a:lnTo>
                    <a:lnTo>
                      <a:pt x="34" y="10"/>
                    </a:lnTo>
                    <a:lnTo>
                      <a:pt x="27" y="7"/>
                    </a:lnTo>
                    <a:lnTo>
                      <a:pt x="17" y="3"/>
                    </a:lnTo>
                    <a:lnTo>
                      <a:pt x="10" y="3"/>
                    </a:lnTo>
                    <a:lnTo>
                      <a:pt x="4" y="3"/>
                    </a:lnTo>
                    <a:lnTo>
                      <a:pt x="0" y="0"/>
                    </a:lnTo>
                  </a:path>
                </a:pathLst>
              </a:custGeom>
              <a:solidFill>
                <a:schemeClr val="hlink"/>
              </a:solidFill>
              <a:ln w="12700" cap="rnd">
                <a:solidFill>
                  <a:srgbClr val="000000"/>
                </a:solidFill>
                <a:round/>
                <a:headEnd type="none" w="sm" len="sm"/>
                <a:tailEnd type="none" w="sm" len="sm"/>
              </a:ln>
            </p:spPr>
            <p:txBody>
              <a:bodyPr/>
              <a:lstStyle/>
              <a:p>
                <a:endParaRPr lang="zh-CN" altLang="zh-CN"/>
              </a:p>
            </p:txBody>
          </p:sp>
          <p:sp>
            <p:nvSpPr>
              <p:cNvPr id="58658" name="Freeform 2607"/>
              <p:cNvSpPr>
                <a:spLocks/>
              </p:cNvSpPr>
              <p:nvPr/>
            </p:nvSpPr>
            <p:spPr bwMode="auto">
              <a:xfrm>
                <a:off x="959" y="1813"/>
                <a:ext cx="18" cy="58"/>
              </a:xfrm>
              <a:custGeom>
                <a:avLst/>
                <a:gdLst>
                  <a:gd name="T0" fmla="*/ 17 w 18"/>
                  <a:gd name="T1" fmla="*/ 0 h 58"/>
                  <a:gd name="T2" fmla="*/ 0 w 18"/>
                  <a:gd name="T3" fmla="*/ 6 h 58"/>
                  <a:gd name="T4" fmla="*/ 0 w 18"/>
                  <a:gd name="T5" fmla="*/ 13 h 58"/>
                  <a:gd name="T6" fmla="*/ 0 w 18"/>
                  <a:gd name="T7" fmla="*/ 26 h 58"/>
                  <a:gd name="T8" fmla="*/ 0 w 18"/>
                  <a:gd name="T9" fmla="*/ 36 h 58"/>
                  <a:gd name="T10" fmla="*/ 0 w 18"/>
                  <a:gd name="T11" fmla="*/ 57 h 58"/>
                  <a:gd name="T12" fmla="*/ 0 60000 65536"/>
                  <a:gd name="T13" fmla="*/ 0 60000 65536"/>
                  <a:gd name="T14" fmla="*/ 0 60000 65536"/>
                  <a:gd name="T15" fmla="*/ 0 60000 65536"/>
                  <a:gd name="T16" fmla="*/ 0 60000 65536"/>
                  <a:gd name="T17" fmla="*/ 0 60000 65536"/>
                  <a:gd name="T18" fmla="*/ 0 w 18"/>
                  <a:gd name="T19" fmla="*/ 0 h 58"/>
                  <a:gd name="T20" fmla="*/ 18 w 18"/>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18" h="58">
                    <a:moveTo>
                      <a:pt x="17" y="0"/>
                    </a:moveTo>
                    <a:lnTo>
                      <a:pt x="0" y="6"/>
                    </a:lnTo>
                    <a:lnTo>
                      <a:pt x="0" y="13"/>
                    </a:lnTo>
                    <a:lnTo>
                      <a:pt x="0" y="26"/>
                    </a:lnTo>
                    <a:lnTo>
                      <a:pt x="0" y="36"/>
                    </a:lnTo>
                    <a:lnTo>
                      <a:pt x="0" y="57"/>
                    </a:lnTo>
                  </a:path>
                </a:pathLst>
              </a:custGeom>
              <a:solidFill>
                <a:schemeClr val="hlink"/>
              </a:solidFill>
              <a:ln w="12700" cap="rnd">
                <a:solidFill>
                  <a:srgbClr val="000000"/>
                </a:solidFill>
                <a:round/>
                <a:headEnd type="none" w="sm" len="sm"/>
                <a:tailEnd type="none" w="sm" len="sm"/>
              </a:ln>
            </p:spPr>
            <p:txBody>
              <a:bodyPr/>
              <a:lstStyle/>
              <a:p>
                <a:endParaRPr lang="zh-CN" altLang="zh-CN"/>
              </a:p>
            </p:txBody>
          </p:sp>
          <p:sp>
            <p:nvSpPr>
              <p:cNvPr id="58659" name="Line 2608"/>
              <p:cNvSpPr>
                <a:spLocks noChangeShapeType="1"/>
              </p:cNvSpPr>
              <p:nvPr/>
            </p:nvSpPr>
            <p:spPr bwMode="auto">
              <a:xfrm>
                <a:off x="906" y="1803"/>
                <a:ext cx="0" cy="7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60" name="Line 2609"/>
              <p:cNvSpPr>
                <a:spLocks noChangeShapeType="1"/>
              </p:cNvSpPr>
              <p:nvPr/>
            </p:nvSpPr>
            <p:spPr bwMode="auto">
              <a:xfrm flipH="1">
                <a:off x="779" y="1849"/>
                <a:ext cx="190"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61" name="Line 2610"/>
              <p:cNvSpPr>
                <a:spLocks noChangeShapeType="1"/>
              </p:cNvSpPr>
              <p:nvPr/>
            </p:nvSpPr>
            <p:spPr bwMode="auto">
              <a:xfrm>
                <a:off x="762" y="1803"/>
                <a:ext cx="0" cy="4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62" name="Freeform 2611"/>
              <p:cNvSpPr>
                <a:spLocks/>
              </p:cNvSpPr>
              <p:nvPr/>
            </p:nvSpPr>
            <p:spPr bwMode="auto">
              <a:xfrm>
                <a:off x="725" y="1836"/>
                <a:ext cx="62" cy="24"/>
              </a:xfrm>
              <a:custGeom>
                <a:avLst/>
                <a:gdLst>
                  <a:gd name="T0" fmla="*/ 44 w 62"/>
                  <a:gd name="T1" fmla="*/ 23 h 24"/>
                  <a:gd name="T2" fmla="*/ 54 w 62"/>
                  <a:gd name="T3" fmla="*/ 23 h 24"/>
                  <a:gd name="T4" fmla="*/ 57 w 62"/>
                  <a:gd name="T5" fmla="*/ 20 h 24"/>
                  <a:gd name="T6" fmla="*/ 61 w 62"/>
                  <a:gd name="T7" fmla="*/ 13 h 24"/>
                  <a:gd name="T8" fmla="*/ 57 w 62"/>
                  <a:gd name="T9" fmla="*/ 10 h 24"/>
                  <a:gd name="T10" fmla="*/ 54 w 62"/>
                  <a:gd name="T11" fmla="*/ 7 h 24"/>
                  <a:gd name="T12" fmla="*/ 51 w 62"/>
                  <a:gd name="T13" fmla="*/ 3 h 24"/>
                  <a:gd name="T14" fmla="*/ 44 w 62"/>
                  <a:gd name="T15" fmla="*/ 3 h 24"/>
                  <a:gd name="T16" fmla="*/ 40 w 62"/>
                  <a:gd name="T17" fmla="*/ 3 h 24"/>
                  <a:gd name="T18" fmla="*/ 34 w 62"/>
                  <a:gd name="T19" fmla="*/ 3 h 24"/>
                  <a:gd name="T20" fmla="*/ 27 w 62"/>
                  <a:gd name="T21" fmla="*/ 0 h 24"/>
                  <a:gd name="T22" fmla="*/ 20 w 62"/>
                  <a:gd name="T23" fmla="*/ 0 h 24"/>
                  <a:gd name="T24" fmla="*/ 0 w 6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2"/>
                  <a:gd name="T40" fmla="*/ 0 h 24"/>
                  <a:gd name="T41" fmla="*/ 62 w 6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2" h="24">
                    <a:moveTo>
                      <a:pt x="44" y="23"/>
                    </a:moveTo>
                    <a:lnTo>
                      <a:pt x="54" y="23"/>
                    </a:lnTo>
                    <a:lnTo>
                      <a:pt x="57" y="20"/>
                    </a:lnTo>
                    <a:lnTo>
                      <a:pt x="61" y="13"/>
                    </a:lnTo>
                    <a:lnTo>
                      <a:pt x="57" y="10"/>
                    </a:lnTo>
                    <a:lnTo>
                      <a:pt x="54" y="7"/>
                    </a:lnTo>
                    <a:lnTo>
                      <a:pt x="51" y="3"/>
                    </a:lnTo>
                    <a:lnTo>
                      <a:pt x="44" y="3"/>
                    </a:lnTo>
                    <a:lnTo>
                      <a:pt x="40" y="3"/>
                    </a:lnTo>
                    <a:lnTo>
                      <a:pt x="34" y="3"/>
                    </a:lnTo>
                    <a:lnTo>
                      <a:pt x="27" y="0"/>
                    </a:lnTo>
                    <a:lnTo>
                      <a:pt x="20" y="0"/>
                    </a:lnTo>
                    <a:lnTo>
                      <a:pt x="0" y="0"/>
                    </a:lnTo>
                  </a:path>
                </a:pathLst>
              </a:custGeom>
              <a:solidFill>
                <a:schemeClr val="hlink"/>
              </a:solidFill>
              <a:ln w="12700" cap="rnd">
                <a:solidFill>
                  <a:srgbClr val="000000"/>
                </a:solidFill>
                <a:round/>
                <a:headEnd type="none" w="sm" len="sm"/>
                <a:tailEnd type="none" w="sm" len="sm"/>
              </a:ln>
            </p:spPr>
            <p:txBody>
              <a:bodyPr/>
              <a:lstStyle/>
              <a:p>
                <a:endParaRPr lang="zh-CN" altLang="zh-CN"/>
              </a:p>
            </p:txBody>
          </p:sp>
          <p:sp>
            <p:nvSpPr>
              <p:cNvPr id="58663" name="Line 2612"/>
              <p:cNvSpPr>
                <a:spLocks noChangeShapeType="1"/>
              </p:cNvSpPr>
              <p:nvPr/>
            </p:nvSpPr>
            <p:spPr bwMode="auto">
              <a:xfrm>
                <a:off x="658" y="1803"/>
                <a:ext cx="0" cy="3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64" name="Line 2613"/>
              <p:cNvSpPr>
                <a:spLocks noChangeShapeType="1"/>
              </p:cNvSpPr>
              <p:nvPr/>
            </p:nvSpPr>
            <p:spPr bwMode="auto">
              <a:xfrm>
                <a:off x="592" y="1803"/>
                <a:ext cx="0" cy="3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65" name="Line 2614"/>
              <p:cNvSpPr>
                <a:spLocks noChangeShapeType="1"/>
              </p:cNvSpPr>
              <p:nvPr/>
            </p:nvSpPr>
            <p:spPr bwMode="auto">
              <a:xfrm>
                <a:off x="461" y="1803"/>
                <a:ext cx="0" cy="2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66" name="Line 2615"/>
              <p:cNvSpPr>
                <a:spLocks noChangeShapeType="1"/>
              </p:cNvSpPr>
              <p:nvPr/>
            </p:nvSpPr>
            <p:spPr bwMode="auto">
              <a:xfrm>
                <a:off x="461" y="1829"/>
                <a:ext cx="0" cy="4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67" name="Line 2616"/>
              <p:cNvSpPr>
                <a:spLocks noChangeShapeType="1"/>
              </p:cNvSpPr>
              <p:nvPr/>
            </p:nvSpPr>
            <p:spPr bwMode="auto">
              <a:xfrm>
                <a:off x="368" y="1806"/>
                <a:ext cx="0" cy="5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68" name="Line 2617"/>
              <p:cNvSpPr>
                <a:spLocks noChangeShapeType="1"/>
              </p:cNvSpPr>
              <p:nvPr/>
            </p:nvSpPr>
            <p:spPr bwMode="auto">
              <a:xfrm>
                <a:off x="354" y="1806"/>
                <a:ext cx="0" cy="5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69" name="Freeform 2618"/>
              <p:cNvSpPr>
                <a:spLocks/>
              </p:cNvSpPr>
              <p:nvPr/>
            </p:nvSpPr>
            <p:spPr bwMode="auto">
              <a:xfrm>
                <a:off x="267" y="1806"/>
                <a:ext cx="135" cy="18"/>
              </a:xfrm>
              <a:custGeom>
                <a:avLst/>
                <a:gdLst>
                  <a:gd name="T0" fmla="*/ 134 w 135"/>
                  <a:gd name="T1" fmla="*/ 0 h 18"/>
                  <a:gd name="T2" fmla="*/ 117 w 135"/>
                  <a:gd name="T3" fmla="*/ 0 h 18"/>
                  <a:gd name="T4" fmla="*/ 94 w 135"/>
                  <a:gd name="T5" fmla="*/ 3 h 18"/>
                  <a:gd name="T6" fmla="*/ 81 w 135"/>
                  <a:gd name="T7" fmla="*/ 3 h 18"/>
                  <a:gd name="T8" fmla="*/ 60 w 135"/>
                  <a:gd name="T9" fmla="*/ 3 h 18"/>
                  <a:gd name="T10" fmla="*/ 47 w 135"/>
                  <a:gd name="T11" fmla="*/ 3 h 18"/>
                  <a:gd name="T12" fmla="*/ 37 w 135"/>
                  <a:gd name="T13" fmla="*/ 10 h 18"/>
                  <a:gd name="T14" fmla="*/ 20 w 135"/>
                  <a:gd name="T15" fmla="*/ 10 h 18"/>
                  <a:gd name="T16" fmla="*/ 10 w 135"/>
                  <a:gd name="T17" fmla="*/ 10 h 18"/>
                  <a:gd name="T18" fmla="*/ 0 w 135"/>
                  <a:gd name="T19" fmla="*/ 17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5"/>
                  <a:gd name="T31" fmla="*/ 0 h 18"/>
                  <a:gd name="T32" fmla="*/ 135 w 135"/>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5" h="18">
                    <a:moveTo>
                      <a:pt x="134" y="0"/>
                    </a:moveTo>
                    <a:lnTo>
                      <a:pt x="117" y="0"/>
                    </a:lnTo>
                    <a:lnTo>
                      <a:pt x="94" y="3"/>
                    </a:lnTo>
                    <a:lnTo>
                      <a:pt x="81" y="3"/>
                    </a:lnTo>
                    <a:lnTo>
                      <a:pt x="60" y="3"/>
                    </a:lnTo>
                    <a:lnTo>
                      <a:pt x="47" y="3"/>
                    </a:lnTo>
                    <a:lnTo>
                      <a:pt x="37" y="10"/>
                    </a:lnTo>
                    <a:lnTo>
                      <a:pt x="20" y="10"/>
                    </a:lnTo>
                    <a:lnTo>
                      <a:pt x="10" y="10"/>
                    </a:lnTo>
                    <a:lnTo>
                      <a:pt x="0" y="17"/>
                    </a:lnTo>
                  </a:path>
                </a:pathLst>
              </a:custGeom>
              <a:solidFill>
                <a:schemeClr val="hlink"/>
              </a:solidFill>
              <a:ln w="12700" cap="rnd">
                <a:solidFill>
                  <a:srgbClr val="000000"/>
                </a:solidFill>
                <a:round/>
                <a:headEnd type="none" w="sm" len="sm"/>
                <a:tailEnd type="none" w="sm" len="sm"/>
              </a:ln>
            </p:spPr>
            <p:txBody>
              <a:bodyPr/>
              <a:lstStyle/>
              <a:p>
                <a:endParaRPr lang="zh-CN" altLang="zh-CN"/>
              </a:p>
            </p:txBody>
          </p:sp>
          <p:sp>
            <p:nvSpPr>
              <p:cNvPr id="58670" name="Line 2619"/>
              <p:cNvSpPr>
                <a:spLocks noChangeShapeType="1"/>
              </p:cNvSpPr>
              <p:nvPr/>
            </p:nvSpPr>
            <p:spPr bwMode="auto">
              <a:xfrm flipH="1">
                <a:off x="224" y="1692"/>
                <a:ext cx="60"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71" name="Line 2620"/>
              <p:cNvSpPr>
                <a:spLocks noChangeShapeType="1"/>
              </p:cNvSpPr>
              <p:nvPr/>
            </p:nvSpPr>
            <p:spPr bwMode="auto">
              <a:xfrm>
                <a:off x="261" y="1692"/>
                <a:ext cx="76" cy="12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72" name="Freeform 2621"/>
              <p:cNvSpPr>
                <a:spLocks/>
              </p:cNvSpPr>
              <p:nvPr/>
            </p:nvSpPr>
            <p:spPr bwMode="auto">
              <a:xfrm>
                <a:off x="234" y="1706"/>
                <a:ext cx="71" cy="104"/>
              </a:xfrm>
              <a:custGeom>
                <a:avLst/>
                <a:gdLst>
                  <a:gd name="T0" fmla="*/ 0 w 71"/>
                  <a:gd name="T1" fmla="*/ 0 h 104"/>
                  <a:gd name="T2" fmla="*/ 27 w 71"/>
                  <a:gd name="T3" fmla="*/ 0 h 104"/>
                  <a:gd name="T4" fmla="*/ 70 w 71"/>
                  <a:gd name="T5" fmla="*/ 103 h 104"/>
                  <a:gd name="T6" fmla="*/ 0 60000 65536"/>
                  <a:gd name="T7" fmla="*/ 0 60000 65536"/>
                  <a:gd name="T8" fmla="*/ 0 60000 65536"/>
                  <a:gd name="T9" fmla="*/ 0 w 71"/>
                  <a:gd name="T10" fmla="*/ 0 h 104"/>
                  <a:gd name="T11" fmla="*/ 71 w 71"/>
                  <a:gd name="T12" fmla="*/ 104 h 104"/>
                </a:gdLst>
                <a:ahLst/>
                <a:cxnLst>
                  <a:cxn ang="T6">
                    <a:pos x="T0" y="T1"/>
                  </a:cxn>
                  <a:cxn ang="T7">
                    <a:pos x="T2" y="T3"/>
                  </a:cxn>
                  <a:cxn ang="T8">
                    <a:pos x="T4" y="T5"/>
                  </a:cxn>
                </a:cxnLst>
                <a:rect l="T9" t="T10" r="T11" b="T12"/>
                <a:pathLst>
                  <a:path w="71" h="104">
                    <a:moveTo>
                      <a:pt x="0" y="0"/>
                    </a:moveTo>
                    <a:lnTo>
                      <a:pt x="27" y="0"/>
                    </a:lnTo>
                    <a:lnTo>
                      <a:pt x="70" y="103"/>
                    </a:lnTo>
                  </a:path>
                </a:pathLst>
              </a:custGeom>
              <a:solidFill>
                <a:schemeClr val="hlink"/>
              </a:solidFill>
              <a:ln w="12700" cap="rnd">
                <a:solidFill>
                  <a:srgbClr val="000000"/>
                </a:solidFill>
                <a:round/>
                <a:headEnd type="none" w="sm" len="sm"/>
                <a:tailEnd type="none" w="sm" len="sm"/>
              </a:ln>
            </p:spPr>
            <p:txBody>
              <a:bodyPr/>
              <a:lstStyle/>
              <a:p>
                <a:endParaRPr lang="zh-CN" altLang="zh-CN"/>
              </a:p>
            </p:txBody>
          </p:sp>
          <p:sp>
            <p:nvSpPr>
              <p:cNvPr id="58673" name="Line 2622"/>
              <p:cNvSpPr>
                <a:spLocks noChangeShapeType="1"/>
              </p:cNvSpPr>
              <p:nvPr/>
            </p:nvSpPr>
            <p:spPr bwMode="auto">
              <a:xfrm flipH="1">
                <a:off x="368" y="1849"/>
                <a:ext cx="214"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74" name="Freeform 2623"/>
              <p:cNvSpPr>
                <a:spLocks/>
              </p:cNvSpPr>
              <p:nvPr/>
            </p:nvSpPr>
            <p:spPr bwMode="auto">
              <a:xfrm>
                <a:off x="261" y="1833"/>
                <a:ext cx="211" cy="34"/>
              </a:xfrm>
              <a:custGeom>
                <a:avLst/>
                <a:gdLst>
                  <a:gd name="T0" fmla="*/ 210 w 211"/>
                  <a:gd name="T1" fmla="*/ 33 h 34"/>
                  <a:gd name="T2" fmla="*/ 200 w 211"/>
                  <a:gd name="T3" fmla="*/ 30 h 34"/>
                  <a:gd name="T4" fmla="*/ 194 w 211"/>
                  <a:gd name="T5" fmla="*/ 26 h 34"/>
                  <a:gd name="T6" fmla="*/ 177 w 211"/>
                  <a:gd name="T7" fmla="*/ 26 h 34"/>
                  <a:gd name="T8" fmla="*/ 167 w 211"/>
                  <a:gd name="T9" fmla="*/ 23 h 34"/>
                  <a:gd name="T10" fmla="*/ 160 w 211"/>
                  <a:gd name="T11" fmla="*/ 23 h 34"/>
                  <a:gd name="T12" fmla="*/ 150 w 211"/>
                  <a:gd name="T13" fmla="*/ 23 h 34"/>
                  <a:gd name="T14" fmla="*/ 133 w 211"/>
                  <a:gd name="T15" fmla="*/ 20 h 34"/>
                  <a:gd name="T16" fmla="*/ 130 w 211"/>
                  <a:gd name="T17" fmla="*/ 20 h 34"/>
                  <a:gd name="T18" fmla="*/ 120 w 211"/>
                  <a:gd name="T19" fmla="*/ 20 h 34"/>
                  <a:gd name="T20" fmla="*/ 117 w 211"/>
                  <a:gd name="T21" fmla="*/ 16 h 34"/>
                  <a:gd name="T22" fmla="*/ 0 w 211"/>
                  <a:gd name="T23" fmla="*/ 0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1"/>
                  <a:gd name="T37" fmla="*/ 0 h 34"/>
                  <a:gd name="T38" fmla="*/ 211 w 211"/>
                  <a:gd name="T39" fmla="*/ 34 h 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1" h="34">
                    <a:moveTo>
                      <a:pt x="210" y="33"/>
                    </a:moveTo>
                    <a:lnTo>
                      <a:pt x="200" y="30"/>
                    </a:lnTo>
                    <a:lnTo>
                      <a:pt x="194" y="26"/>
                    </a:lnTo>
                    <a:lnTo>
                      <a:pt x="177" y="26"/>
                    </a:lnTo>
                    <a:lnTo>
                      <a:pt x="167" y="23"/>
                    </a:lnTo>
                    <a:lnTo>
                      <a:pt x="160" y="23"/>
                    </a:lnTo>
                    <a:lnTo>
                      <a:pt x="150" y="23"/>
                    </a:lnTo>
                    <a:lnTo>
                      <a:pt x="133" y="20"/>
                    </a:lnTo>
                    <a:lnTo>
                      <a:pt x="130" y="20"/>
                    </a:lnTo>
                    <a:lnTo>
                      <a:pt x="120" y="20"/>
                    </a:lnTo>
                    <a:lnTo>
                      <a:pt x="117" y="16"/>
                    </a:lnTo>
                    <a:lnTo>
                      <a:pt x="0" y="0"/>
                    </a:lnTo>
                  </a:path>
                </a:pathLst>
              </a:custGeom>
              <a:solidFill>
                <a:schemeClr val="hlink"/>
              </a:solidFill>
              <a:ln w="12700" cap="rnd">
                <a:solidFill>
                  <a:srgbClr val="000000"/>
                </a:solidFill>
                <a:round/>
                <a:headEnd type="none" w="sm" len="sm"/>
                <a:tailEnd type="none" w="sm" len="sm"/>
              </a:ln>
            </p:spPr>
            <p:txBody>
              <a:bodyPr/>
              <a:lstStyle/>
              <a:p>
                <a:endParaRPr lang="zh-CN" altLang="zh-CN"/>
              </a:p>
            </p:txBody>
          </p:sp>
          <p:sp>
            <p:nvSpPr>
              <p:cNvPr id="58675" name="Freeform 2624"/>
              <p:cNvSpPr>
                <a:spLocks/>
              </p:cNvSpPr>
              <p:nvPr/>
            </p:nvSpPr>
            <p:spPr bwMode="auto">
              <a:xfrm>
                <a:off x="194" y="1813"/>
                <a:ext cx="144" cy="17"/>
              </a:xfrm>
              <a:custGeom>
                <a:avLst/>
                <a:gdLst>
                  <a:gd name="T0" fmla="*/ 143 w 144"/>
                  <a:gd name="T1" fmla="*/ 12 h 17"/>
                  <a:gd name="T2" fmla="*/ 47 w 144"/>
                  <a:gd name="T3" fmla="*/ 0 h 17"/>
                  <a:gd name="T4" fmla="*/ 0 w 144"/>
                  <a:gd name="T5" fmla="*/ 0 h 17"/>
                  <a:gd name="T6" fmla="*/ 50 w 144"/>
                  <a:gd name="T7" fmla="*/ 12 h 17"/>
                  <a:gd name="T8" fmla="*/ 100 w 144"/>
                  <a:gd name="T9" fmla="*/ 16 h 17"/>
                  <a:gd name="T10" fmla="*/ 143 w 144"/>
                  <a:gd name="T11" fmla="*/ 12 h 17"/>
                  <a:gd name="T12" fmla="*/ 0 60000 65536"/>
                  <a:gd name="T13" fmla="*/ 0 60000 65536"/>
                  <a:gd name="T14" fmla="*/ 0 60000 65536"/>
                  <a:gd name="T15" fmla="*/ 0 60000 65536"/>
                  <a:gd name="T16" fmla="*/ 0 60000 65536"/>
                  <a:gd name="T17" fmla="*/ 0 60000 65536"/>
                  <a:gd name="T18" fmla="*/ 0 w 144"/>
                  <a:gd name="T19" fmla="*/ 0 h 17"/>
                  <a:gd name="T20" fmla="*/ 144 w 144"/>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44" h="17">
                    <a:moveTo>
                      <a:pt x="143" y="12"/>
                    </a:moveTo>
                    <a:lnTo>
                      <a:pt x="47" y="0"/>
                    </a:lnTo>
                    <a:lnTo>
                      <a:pt x="0" y="0"/>
                    </a:lnTo>
                    <a:lnTo>
                      <a:pt x="50" y="12"/>
                    </a:lnTo>
                    <a:lnTo>
                      <a:pt x="100" y="16"/>
                    </a:lnTo>
                    <a:lnTo>
                      <a:pt x="143" y="12"/>
                    </a:lnTo>
                  </a:path>
                </a:pathLst>
              </a:custGeom>
              <a:solidFill>
                <a:schemeClr val="hlink"/>
              </a:solidFill>
              <a:ln w="12700" cap="rnd">
                <a:solidFill>
                  <a:srgbClr val="000000"/>
                </a:solidFill>
                <a:round/>
                <a:headEnd/>
                <a:tailEnd/>
              </a:ln>
            </p:spPr>
            <p:txBody>
              <a:bodyPr/>
              <a:lstStyle/>
              <a:p>
                <a:endParaRPr lang="zh-CN" altLang="zh-CN"/>
              </a:p>
            </p:txBody>
          </p:sp>
          <p:sp>
            <p:nvSpPr>
              <p:cNvPr id="58676" name="Line 2625"/>
              <p:cNvSpPr>
                <a:spLocks noChangeShapeType="1"/>
              </p:cNvSpPr>
              <p:nvPr/>
            </p:nvSpPr>
            <p:spPr bwMode="auto">
              <a:xfrm flipH="1" flipV="1">
                <a:off x="220" y="1813"/>
                <a:ext cx="74" cy="1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77" name="Line 2626"/>
              <p:cNvSpPr>
                <a:spLocks noChangeShapeType="1"/>
              </p:cNvSpPr>
              <p:nvPr/>
            </p:nvSpPr>
            <p:spPr bwMode="auto">
              <a:xfrm>
                <a:off x="194" y="1813"/>
                <a:ext cx="50"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78" name="Freeform 2627"/>
              <p:cNvSpPr>
                <a:spLocks/>
              </p:cNvSpPr>
              <p:nvPr/>
            </p:nvSpPr>
            <p:spPr bwMode="auto">
              <a:xfrm>
                <a:off x="227" y="1823"/>
                <a:ext cx="41" cy="17"/>
              </a:xfrm>
              <a:custGeom>
                <a:avLst/>
                <a:gdLst>
                  <a:gd name="T0" fmla="*/ 0 w 41"/>
                  <a:gd name="T1" fmla="*/ 6 h 17"/>
                  <a:gd name="T2" fmla="*/ 40 w 41"/>
                  <a:gd name="T3" fmla="*/ 16 h 17"/>
                  <a:gd name="T4" fmla="*/ 40 w 41"/>
                  <a:gd name="T5" fmla="*/ 13 h 17"/>
                  <a:gd name="T6" fmla="*/ 27 w 41"/>
                  <a:gd name="T7" fmla="*/ 10 h 17"/>
                  <a:gd name="T8" fmla="*/ 20 w 41"/>
                  <a:gd name="T9" fmla="*/ 6 h 17"/>
                  <a:gd name="T10" fmla="*/ 17 w 41"/>
                  <a:gd name="T11" fmla="*/ 3 h 17"/>
                  <a:gd name="T12" fmla="*/ 17 w 41"/>
                  <a:gd name="T13" fmla="*/ 0 h 17"/>
                  <a:gd name="T14" fmla="*/ 0 60000 65536"/>
                  <a:gd name="T15" fmla="*/ 0 60000 65536"/>
                  <a:gd name="T16" fmla="*/ 0 60000 65536"/>
                  <a:gd name="T17" fmla="*/ 0 60000 65536"/>
                  <a:gd name="T18" fmla="*/ 0 60000 65536"/>
                  <a:gd name="T19" fmla="*/ 0 60000 65536"/>
                  <a:gd name="T20" fmla="*/ 0 60000 65536"/>
                  <a:gd name="T21" fmla="*/ 0 w 41"/>
                  <a:gd name="T22" fmla="*/ 0 h 17"/>
                  <a:gd name="T23" fmla="*/ 41 w 41"/>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17">
                    <a:moveTo>
                      <a:pt x="0" y="6"/>
                    </a:moveTo>
                    <a:lnTo>
                      <a:pt x="40" y="16"/>
                    </a:lnTo>
                    <a:lnTo>
                      <a:pt x="40" y="13"/>
                    </a:lnTo>
                    <a:lnTo>
                      <a:pt x="27" y="10"/>
                    </a:lnTo>
                    <a:lnTo>
                      <a:pt x="20" y="6"/>
                    </a:lnTo>
                    <a:lnTo>
                      <a:pt x="17" y="3"/>
                    </a:lnTo>
                    <a:lnTo>
                      <a:pt x="17" y="0"/>
                    </a:lnTo>
                  </a:path>
                </a:pathLst>
              </a:custGeom>
              <a:solidFill>
                <a:schemeClr val="hlink"/>
              </a:solidFill>
              <a:ln w="12700" cap="rnd">
                <a:solidFill>
                  <a:srgbClr val="000000"/>
                </a:solidFill>
                <a:round/>
                <a:headEnd type="none" w="sm" len="sm"/>
                <a:tailEnd type="none" w="sm" len="sm"/>
              </a:ln>
            </p:spPr>
            <p:txBody>
              <a:bodyPr/>
              <a:lstStyle/>
              <a:p>
                <a:endParaRPr lang="zh-CN" altLang="zh-CN"/>
              </a:p>
            </p:txBody>
          </p:sp>
          <p:sp>
            <p:nvSpPr>
              <p:cNvPr id="58679" name="Freeform 2628"/>
              <p:cNvSpPr>
                <a:spLocks/>
              </p:cNvSpPr>
              <p:nvPr/>
            </p:nvSpPr>
            <p:spPr bwMode="auto">
              <a:xfrm>
                <a:off x="291" y="1813"/>
                <a:ext cx="61" cy="24"/>
              </a:xfrm>
              <a:custGeom>
                <a:avLst/>
                <a:gdLst>
                  <a:gd name="T0" fmla="*/ 0 w 61"/>
                  <a:gd name="T1" fmla="*/ 13 h 24"/>
                  <a:gd name="T2" fmla="*/ 3 w 61"/>
                  <a:gd name="T3" fmla="*/ 13 h 24"/>
                  <a:gd name="T4" fmla="*/ 10 w 61"/>
                  <a:gd name="T5" fmla="*/ 16 h 24"/>
                  <a:gd name="T6" fmla="*/ 13 w 61"/>
                  <a:gd name="T7" fmla="*/ 20 h 24"/>
                  <a:gd name="T8" fmla="*/ 20 w 61"/>
                  <a:gd name="T9" fmla="*/ 20 h 24"/>
                  <a:gd name="T10" fmla="*/ 23 w 61"/>
                  <a:gd name="T11" fmla="*/ 23 h 24"/>
                  <a:gd name="T12" fmla="*/ 33 w 61"/>
                  <a:gd name="T13" fmla="*/ 23 h 24"/>
                  <a:gd name="T14" fmla="*/ 36 w 61"/>
                  <a:gd name="T15" fmla="*/ 23 h 24"/>
                  <a:gd name="T16" fmla="*/ 43 w 61"/>
                  <a:gd name="T17" fmla="*/ 23 h 24"/>
                  <a:gd name="T18" fmla="*/ 50 w 61"/>
                  <a:gd name="T19" fmla="*/ 23 h 24"/>
                  <a:gd name="T20" fmla="*/ 53 w 61"/>
                  <a:gd name="T21" fmla="*/ 20 h 24"/>
                  <a:gd name="T22" fmla="*/ 57 w 61"/>
                  <a:gd name="T23" fmla="*/ 16 h 24"/>
                  <a:gd name="T24" fmla="*/ 60 w 61"/>
                  <a:gd name="T25" fmla="*/ 16 h 24"/>
                  <a:gd name="T26" fmla="*/ 60 w 61"/>
                  <a:gd name="T27" fmla="*/ 13 h 24"/>
                  <a:gd name="T28" fmla="*/ 60 w 61"/>
                  <a:gd name="T29" fmla="*/ 6 h 24"/>
                  <a:gd name="T30" fmla="*/ 57 w 61"/>
                  <a:gd name="T31" fmla="*/ 3 h 24"/>
                  <a:gd name="T32" fmla="*/ 50 w 61"/>
                  <a:gd name="T33" fmla="*/ 0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1"/>
                  <a:gd name="T52" fmla="*/ 0 h 24"/>
                  <a:gd name="T53" fmla="*/ 61 w 61"/>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1" h="24">
                    <a:moveTo>
                      <a:pt x="0" y="13"/>
                    </a:moveTo>
                    <a:lnTo>
                      <a:pt x="3" y="13"/>
                    </a:lnTo>
                    <a:lnTo>
                      <a:pt x="10" y="16"/>
                    </a:lnTo>
                    <a:lnTo>
                      <a:pt x="13" y="20"/>
                    </a:lnTo>
                    <a:lnTo>
                      <a:pt x="20" y="20"/>
                    </a:lnTo>
                    <a:lnTo>
                      <a:pt x="23" y="23"/>
                    </a:lnTo>
                    <a:lnTo>
                      <a:pt x="33" y="23"/>
                    </a:lnTo>
                    <a:lnTo>
                      <a:pt x="36" y="23"/>
                    </a:lnTo>
                    <a:lnTo>
                      <a:pt x="43" y="23"/>
                    </a:lnTo>
                    <a:lnTo>
                      <a:pt x="50" y="23"/>
                    </a:lnTo>
                    <a:lnTo>
                      <a:pt x="53" y="20"/>
                    </a:lnTo>
                    <a:lnTo>
                      <a:pt x="57" y="16"/>
                    </a:lnTo>
                    <a:lnTo>
                      <a:pt x="60" y="16"/>
                    </a:lnTo>
                    <a:lnTo>
                      <a:pt x="60" y="13"/>
                    </a:lnTo>
                    <a:lnTo>
                      <a:pt x="60" y="6"/>
                    </a:lnTo>
                    <a:lnTo>
                      <a:pt x="57" y="3"/>
                    </a:lnTo>
                    <a:lnTo>
                      <a:pt x="50" y="0"/>
                    </a:lnTo>
                  </a:path>
                </a:pathLst>
              </a:custGeom>
              <a:solidFill>
                <a:schemeClr val="hlink"/>
              </a:solidFill>
              <a:ln w="12700" cap="rnd">
                <a:solidFill>
                  <a:srgbClr val="000000"/>
                </a:solidFill>
                <a:round/>
                <a:headEnd type="none" w="sm" len="sm"/>
                <a:tailEnd type="none" w="sm" len="sm"/>
              </a:ln>
            </p:spPr>
            <p:txBody>
              <a:bodyPr/>
              <a:lstStyle/>
              <a:p>
                <a:endParaRPr lang="zh-CN" altLang="zh-CN"/>
              </a:p>
            </p:txBody>
          </p:sp>
          <p:sp>
            <p:nvSpPr>
              <p:cNvPr id="58680" name="Freeform 2629"/>
              <p:cNvSpPr>
                <a:spLocks/>
              </p:cNvSpPr>
              <p:nvPr/>
            </p:nvSpPr>
            <p:spPr bwMode="auto">
              <a:xfrm>
                <a:off x="428" y="1823"/>
                <a:ext cx="48" cy="17"/>
              </a:xfrm>
              <a:custGeom>
                <a:avLst/>
                <a:gdLst>
                  <a:gd name="T0" fmla="*/ 0 w 48"/>
                  <a:gd name="T1" fmla="*/ 16 h 17"/>
                  <a:gd name="T2" fmla="*/ 20 w 48"/>
                  <a:gd name="T3" fmla="*/ 16 h 17"/>
                  <a:gd name="T4" fmla="*/ 27 w 48"/>
                  <a:gd name="T5" fmla="*/ 16 h 17"/>
                  <a:gd name="T6" fmla="*/ 30 w 48"/>
                  <a:gd name="T7" fmla="*/ 16 h 17"/>
                  <a:gd name="T8" fmla="*/ 33 w 48"/>
                  <a:gd name="T9" fmla="*/ 16 h 17"/>
                  <a:gd name="T10" fmla="*/ 40 w 48"/>
                  <a:gd name="T11" fmla="*/ 7 h 17"/>
                  <a:gd name="T12" fmla="*/ 43 w 48"/>
                  <a:gd name="T13" fmla="*/ 7 h 17"/>
                  <a:gd name="T14" fmla="*/ 47 w 48"/>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7"/>
                  <a:gd name="T26" fmla="*/ 48 w 48"/>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7">
                    <a:moveTo>
                      <a:pt x="0" y="16"/>
                    </a:moveTo>
                    <a:lnTo>
                      <a:pt x="20" y="16"/>
                    </a:lnTo>
                    <a:lnTo>
                      <a:pt x="27" y="16"/>
                    </a:lnTo>
                    <a:lnTo>
                      <a:pt x="30" y="16"/>
                    </a:lnTo>
                    <a:lnTo>
                      <a:pt x="33" y="16"/>
                    </a:lnTo>
                    <a:lnTo>
                      <a:pt x="40" y="7"/>
                    </a:lnTo>
                    <a:lnTo>
                      <a:pt x="43" y="7"/>
                    </a:lnTo>
                    <a:lnTo>
                      <a:pt x="47" y="0"/>
                    </a:lnTo>
                  </a:path>
                </a:pathLst>
              </a:custGeom>
              <a:solidFill>
                <a:schemeClr val="hlink"/>
              </a:solidFill>
              <a:ln w="12700" cap="rnd">
                <a:solidFill>
                  <a:srgbClr val="000000"/>
                </a:solidFill>
                <a:round/>
                <a:headEnd type="none" w="sm" len="sm"/>
                <a:tailEnd type="none" w="sm" len="sm"/>
              </a:ln>
            </p:spPr>
            <p:txBody>
              <a:bodyPr/>
              <a:lstStyle/>
              <a:p>
                <a:endParaRPr lang="zh-CN" altLang="zh-CN"/>
              </a:p>
            </p:txBody>
          </p:sp>
          <p:sp>
            <p:nvSpPr>
              <p:cNvPr id="58681" name="Freeform 2630"/>
              <p:cNvSpPr>
                <a:spLocks/>
              </p:cNvSpPr>
              <p:nvPr/>
            </p:nvSpPr>
            <p:spPr bwMode="auto">
              <a:xfrm>
                <a:off x="455" y="1826"/>
                <a:ext cx="87" cy="21"/>
              </a:xfrm>
              <a:custGeom>
                <a:avLst/>
                <a:gdLst>
                  <a:gd name="T0" fmla="*/ 0 w 87"/>
                  <a:gd name="T1" fmla="*/ 0 h 21"/>
                  <a:gd name="T2" fmla="*/ 66 w 87"/>
                  <a:gd name="T3" fmla="*/ 10 h 21"/>
                  <a:gd name="T4" fmla="*/ 86 w 87"/>
                  <a:gd name="T5" fmla="*/ 20 h 21"/>
                  <a:gd name="T6" fmla="*/ 0 60000 65536"/>
                  <a:gd name="T7" fmla="*/ 0 60000 65536"/>
                  <a:gd name="T8" fmla="*/ 0 60000 65536"/>
                  <a:gd name="T9" fmla="*/ 0 w 87"/>
                  <a:gd name="T10" fmla="*/ 0 h 21"/>
                  <a:gd name="T11" fmla="*/ 87 w 87"/>
                  <a:gd name="T12" fmla="*/ 21 h 21"/>
                </a:gdLst>
                <a:ahLst/>
                <a:cxnLst>
                  <a:cxn ang="T6">
                    <a:pos x="T0" y="T1"/>
                  </a:cxn>
                  <a:cxn ang="T7">
                    <a:pos x="T2" y="T3"/>
                  </a:cxn>
                  <a:cxn ang="T8">
                    <a:pos x="T4" y="T5"/>
                  </a:cxn>
                </a:cxnLst>
                <a:rect l="T9" t="T10" r="T11" b="T12"/>
                <a:pathLst>
                  <a:path w="87" h="21">
                    <a:moveTo>
                      <a:pt x="0" y="0"/>
                    </a:moveTo>
                    <a:lnTo>
                      <a:pt x="66" y="10"/>
                    </a:lnTo>
                    <a:lnTo>
                      <a:pt x="86" y="20"/>
                    </a:lnTo>
                  </a:path>
                </a:pathLst>
              </a:custGeom>
              <a:solidFill>
                <a:schemeClr val="hlink"/>
              </a:solidFill>
              <a:ln w="12700" cap="rnd">
                <a:solidFill>
                  <a:srgbClr val="000000"/>
                </a:solidFill>
                <a:round/>
                <a:headEnd type="none" w="sm" len="sm"/>
                <a:tailEnd type="none" w="sm" len="sm"/>
              </a:ln>
            </p:spPr>
            <p:txBody>
              <a:bodyPr/>
              <a:lstStyle/>
              <a:p>
                <a:endParaRPr lang="zh-CN" altLang="zh-CN"/>
              </a:p>
            </p:txBody>
          </p:sp>
          <p:sp>
            <p:nvSpPr>
              <p:cNvPr id="58682" name="Line 2631"/>
              <p:cNvSpPr>
                <a:spLocks noChangeShapeType="1"/>
              </p:cNvSpPr>
              <p:nvPr/>
            </p:nvSpPr>
            <p:spPr bwMode="auto">
              <a:xfrm flipH="1">
                <a:off x="501" y="1833"/>
                <a:ext cx="14"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83" name="Freeform 2632"/>
              <p:cNvSpPr>
                <a:spLocks/>
              </p:cNvSpPr>
              <p:nvPr/>
            </p:nvSpPr>
            <p:spPr bwMode="auto">
              <a:xfrm>
                <a:off x="525" y="1826"/>
                <a:ext cx="61" cy="18"/>
              </a:xfrm>
              <a:custGeom>
                <a:avLst/>
                <a:gdLst>
                  <a:gd name="T0" fmla="*/ 0 w 61"/>
                  <a:gd name="T1" fmla="*/ 17 h 18"/>
                  <a:gd name="T2" fmla="*/ 10 w 61"/>
                  <a:gd name="T3" fmla="*/ 17 h 18"/>
                  <a:gd name="T4" fmla="*/ 23 w 61"/>
                  <a:gd name="T5" fmla="*/ 17 h 18"/>
                  <a:gd name="T6" fmla="*/ 30 w 61"/>
                  <a:gd name="T7" fmla="*/ 17 h 18"/>
                  <a:gd name="T8" fmla="*/ 33 w 61"/>
                  <a:gd name="T9" fmla="*/ 17 h 18"/>
                  <a:gd name="T10" fmla="*/ 43 w 61"/>
                  <a:gd name="T11" fmla="*/ 17 h 18"/>
                  <a:gd name="T12" fmla="*/ 50 w 61"/>
                  <a:gd name="T13" fmla="*/ 17 h 18"/>
                  <a:gd name="T14" fmla="*/ 57 w 61"/>
                  <a:gd name="T15" fmla="*/ 17 h 18"/>
                  <a:gd name="T16" fmla="*/ 60 w 61"/>
                  <a:gd name="T17" fmla="*/ 13 h 18"/>
                  <a:gd name="T18" fmla="*/ 60 w 61"/>
                  <a:gd name="T19" fmla="*/ 10 h 18"/>
                  <a:gd name="T20" fmla="*/ 60 w 61"/>
                  <a:gd name="T21" fmla="*/ 7 h 18"/>
                  <a:gd name="T22" fmla="*/ 50 w 61"/>
                  <a:gd name="T23" fmla="*/ 3 h 18"/>
                  <a:gd name="T24" fmla="*/ 43 w 61"/>
                  <a:gd name="T25" fmla="*/ 0 h 18"/>
                  <a:gd name="T26" fmla="*/ 40 w 61"/>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18"/>
                  <a:gd name="T44" fmla="*/ 61 w 61"/>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18">
                    <a:moveTo>
                      <a:pt x="0" y="17"/>
                    </a:moveTo>
                    <a:lnTo>
                      <a:pt x="10" y="17"/>
                    </a:lnTo>
                    <a:lnTo>
                      <a:pt x="23" y="17"/>
                    </a:lnTo>
                    <a:lnTo>
                      <a:pt x="30" y="17"/>
                    </a:lnTo>
                    <a:lnTo>
                      <a:pt x="33" y="17"/>
                    </a:lnTo>
                    <a:lnTo>
                      <a:pt x="43" y="17"/>
                    </a:lnTo>
                    <a:lnTo>
                      <a:pt x="50" y="17"/>
                    </a:lnTo>
                    <a:lnTo>
                      <a:pt x="57" y="17"/>
                    </a:lnTo>
                    <a:lnTo>
                      <a:pt x="60" y="13"/>
                    </a:lnTo>
                    <a:lnTo>
                      <a:pt x="60" y="10"/>
                    </a:lnTo>
                    <a:lnTo>
                      <a:pt x="60" y="7"/>
                    </a:lnTo>
                    <a:lnTo>
                      <a:pt x="50" y="3"/>
                    </a:lnTo>
                    <a:lnTo>
                      <a:pt x="43" y="0"/>
                    </a:lnTo>
                    <a:lnTo>
                      <a:pt x="40" y="0"/>
                    </a:lnTo>
                  </a:path>
                </a:pathLst>
              </a:custGeom>
              <a:solidFill>
                <a:schemeClr val="hlink"/>
              </a:solidFill>
              <a:ln w="12700" cap="rnd">
                <a:solidFill>
                  <a:srgbClr val="000000"/>
                </a:solidFill>
                <a:round/>
                <a:headEnd type="none" w="sm" len="sm"/>
                <a:tailEnd type="none" w="sm" len="sm"/>
              </a:ln>
            </p:spPr>
            <p:txBody>
              <a:bodyPr/>
              <a:lstStyle/>
              <a:p>
                <a:endParaRPr lang="zh-CN" altLang="zh-CN"/>
              </a:p>
            </p:txBody>
          </p:sp>
          <p:sp>
            <p:nvSpPr>
              <p:cNvPr id="58684" name="Line 2633"/>
              <p:cNvSpPr>
                <a:spLocks noChangeShapeType="1"/>
              </p:cNvSpPr>
              <p:nvPr/>
            </p:nvSpPr>
            <p:spPr bwMode="auto">
              <a:xfrm flipV="1">
                <a:off x="725" y="1846"/>
                <a:ext cx="0" cy="1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85" name="Freeform 2634"/>
              <p:cNvSpPr>
                <a:spLocks/>
              </p:cNvSpPr>
              <p:nvPr/>
            </p:nvSpPr>
            <p:spPr bwMode="auto">
              <a:xfrm>
                <a:off x="652" y="1833"/>
                <a:ext cx="28" cy="17"/>
              </a:xfrm>
              <a:custGeom>
                <a:avLst/>
                <a:gdLst>
                  <a:gd name="T0" fmla="*/ 0 w 28"/>
                  <a:gd name="T1" fmla="*/ 13 h 17"/>
                  <a:gd name="T2" fmla="*/ 6 w 28"/>
                  <a:gd name="T3" fmla="*/ 16 h 17"/>
                  <a:gd name="T4" fmla="*/ 17 w 28"/>
                  <a:gd name="T5" fmla="*/ 16 h 17"/>
                  <a:gd name="T6" fmla="*/ 23 w 28"/>
                  <a:gd name="T7" fmla="*/ 13 h 17"/>
                  <a:gd name="T8" fmla="*/ 27 w 28"/>
                  <a:gd name="T9" fmla="*/ 10 h 17"/>
                  <a:gd name="T10" fmla="*/ 27 w 28"/>
                  <a:gd name="T11" fmla="*/ 6 h 17"/>
                  <a:gd name="T12" fmla="*/ 20 w 28"/>
                  <a:gd name="T13" fmla="*/ 6 h 17"/>
                  <a:gd name="T14" fmla="*/ 17 w 28"/>
                  <a:gd name="T15" fmla="*/ 3 h 17"/>
                  <a:gd name="T16" fmla="*/ 10 w 28"/>
                  <a:gd name="T17" fmla="*/ 0 h 17"/>
                  <a:gd name="T18" fmla="*/ 6 w 2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17"/>
                  <a:gd name="T32" fmla="*/ 28 w 28"/>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17">
                    <a:moveTo>
                      <a:pt x="0" y="13"/>
                    </a:moveTo>
                    <a:lnTo>
                      <a:pt x="6" y="16"/>
                    </a:lnTo>
                    <a:lnTo>
                      <a:pt x="17" y="16"/>
                    </a:lnTo>
                    <a:lnTo>
                      <a:pt x="23" y="13"/>
                    </a:lnTo>
                    <a:lnTo>
                      <a:pt x="27" y="10"/>
                    </a:lnTo>
                    <a:lnTo>
                      <a:pt x="27" y="6"/>
                    </a:lnTo>
                    <a:lnTo>
                      <a:pt x="20" y="6"/>
                    </a:lnTo>
                    <a:lnTo>
                      <a:pt x="17" y="3"/>
                    </a:lnTo>
                    <a:lnTo>
                      <a:pt x="10" y="0"/>
                    </a:lnTo>
                    <a:lnTo>
                      <a:pt x="6" y="0"/>
                    </a:lnTo>
                  </a:path>
                </a:pathLst>
              </a:custGeom>
              <a:solidFill>
                <a:schemeClr val="hlink"/>
              </a:solidFill>
              <a:ln w="12700" cap="rnd">
                <a:solidFill>
                  <a:srgbClr val="000000"/>
                </a:solidFill>
                <a:round/>
                <a:headEnd type="none" w="sm" len="sm"/>
                <a:tailEnd type="none" w="sm" len="sm"/>
              </a:ln>
            </p:spPr>
            <p:txBody>
              <a:bodyPr/>
              <a:lstStyle/>
              <a:p>
                <a:endParaRPr lang="zh-CN" altLang="zh-CN"/>
              </a:p>
            </p:txBody>
          </p:sp>
          <p:sp>
            <p:nvSpPr>
              <p:cNvPr id="58686" name="Line 2635"/>
              <p:cNvSpPr>
                <a:spLocks noChangeShapeType="1"/>
              </p:cNvSpPr>
              <p:nvPr/>
            </p:nvSpPr>
            <p:spPr bwMode="auto">
              <a:xfrm flipH="1" flipV="1">
                <a:off x="595" y="1833"/>
                <a:ext cx="80" cy="1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87" name="Line 2636"/>
              <p:cNvSpPr>
                <a:spLocks noChangeShapeType="1"/>
              </p:cNvSpPr>
              <p:nvPr/>
            </p:nvSpPr>
            <p:spPr bwMode="auto">
              <a:xfrm flipH="1" flipV="1">
                <a:off x="592" y="1833"/>
                <a:ext cx="70" cy="1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88" name="Line 2637"/>
              <p:cNvSpPr>
                <a:spLocks noChangeShapeType="1"/>
              </p:cNvSpPr>
              <p:nvPr/>
            </p:nvSpPr>
            <p:spPr bwMode="auto">
              <a:xfrm flipH="1" flipV="1">
                <a:off x="632" y="1839"/>
                <a:ext cx="3" cy="1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89" name="Freeform 2638"/>
              <p:cNvSpPr>
                <a:spLocks/>
              </p:cNvSpPr>
              <p:nvPr/>
            </p:nvSpPr>
            <p:spPr bwMode="auto">
              <a:xfrm>
                <a:off x="568" y="1846"/>
                <a:ext cx="108" cy="25"/>
              </a:xfrm>
              <a:custGeom>
                <a:avLst/>
                <a:gdLst>
                  <a:gd name="T0" fmla="*/ 107 w 108"/>
                  <a:gd name="T1" fmla="*/ 7 h 25"/>
                  <a:gd name="T2" fmla="*/ 107 w 108"/>
                  <a:gd name="T3" fmla="*/ 10 h 25"/>
                  <a:gd name="T4" fmla="*/ 107 w 108"/>
                  <a:gd name="T5" fmla="*/ 13 h 25"/>
                  <a:gd name="T6" fmla="*/ 107 w 108"/>
                  <a:gd name="T7" fmla="*/ 17 h 25"/>
                  <a:gd name="T8" fmla="*/ 104 w 108"/>
                  <a:gd name="T9" fmla="*/ 17 h 25"/>
                  <a:gd name="T10" fmla="*/ 104 w 108"/>
                  <a:gd name="T11" fmla="*/ 20 h 25"/>
                  <a:gd name="T12" fmla="*/ 101 w 108"/>
                  <a:gd name="T13" fmla="*/ 20 h 25"/>
                  <a:gd name="T14" fmla="*/ 94 w 108"/>
                  <a:gd name="T15" fmla="*/ 24 h 25"/>
                  <a:gd name="T16" fmla="*/ 84 w 108"/>
                  <a:gd name="T17" fmla="*/ 24 h 25"/>
                  <a:gd name="T18" fmla="*/ 74 w 108"/>
                  <a:gd name="T19" fmla="*/ 24 h 25"/>
                  <a:gd name="T20" fmla="*/ 67 w 108"/>
                  <a:gd name="T21" fmla="*/ 24 h 25"/>
                  <a:gd name="T22" fmla="*/ 60 w 108"/>
                  <a:gd name="T23" fmla="*/ 24 h 25"/>
                  <a:gd name="T24" fmla="*/ 50 w 108"/>
                  <a:gd name="T25" fmla="*/ 24 h 25"/>
                  <a:gd name="T26" fmla="*/ 44 w 108"/>
                  <a:gd name="T27" fmla="*/ 24 h 25"/>
                  <a:gd name="T28" fmla="*/ 17 w 108"/>
                  <a:gd name="T29" fmla="*/ 17 h 25"/>
                  <a:gd name="T30" fmla="*/ 10 w 108"/>
                  <a:gd name="T31" fmla="*/ 17 h 25"/>
                  <a:gd name="T32" fmla="*/ 7 w 108"/>
                  <a:gd name="T33" fmla="*/ 13 h 25"/>
                  <a:gd name="T34" fmla="*/ 0 w 108"/>
                  <a:gd name="T35" fmla="*/ 10 h 25"/>
                  <a:gd name="T36" fmla="*/ 7 w 108"/>
                  <a:gd name="T37" fmla="*/ 10 h 25"/>
                  <a:gd name="T38" fmla="*/ 7 w 108"/>
                  <a:gd name="T39" fmla="*/ 3 h 25"/>
                  <a:gd name="T40" fmla="*/ 10 w 108"/>
                  <a:gd name="T41" fmla="*/ 0 h 25"/>
                  <a:gd name="T42" fmla="*/ 14 w 108"/>
                  <a:gd name="T43" fmla="*/ 0 h 25"/>
                  <a:gd name="T44" fmla="*/ 17 w 108"/>
                  <a:gd name="T45" fmla="*/ 0 h 25"/>
                  <a:gd name="T46" fmla="*/ 34 w 108"/>
                  <a:gd name="T47" fmla="*/ 0 h 25"/>
                  <a:gd name="T48" fmla="*/ 27 w 108"/>
                  <a:gd name="T49" fmla="*/ 0 h 25"/>
                  <a:gd name="T50" fmla="*/ 47 w 108"/>
                  <a:gd name="T51" fmla="*/ 0 h 25"/>
                  <a:gd name="T52" fmla="*/ 54 w 108"/>
                  <a:gd name="T53" fmla="*/ 0 h 25"/>
                  <a:gd name="T54" fmla="*/ 64 w 108"/>
                  <a:gd name="T55" fmla="*/ 0 h 25"/>
                  <a:gd name="T56" fmla="*/ 77 w 108"/>
                  <a:gd name="T57" fmla="*/ 0 h 25"/>
                  <a:gd name="T58" fmla="*/ 84 w 108"/>
                  <a:gd name="T59" fmla="*/ 0 h 25"/>
                  <a:gd name="T60" fmla="*/ 17 w 108"/>
                  <a:gd name="T61" fmla="*/ 0 h 25"/>
                  <a:gd name="T62" fmla="*/ 97 w 108"/>
                  <a:gd name="T63" fmla="*/ 0 h 25"/>
                  <a:gd name="T64" fmla="*/ 101 w 108"/>
                  <a:gd name="T65" fmla="*/ 0 h 25"/>
                  <a:gd name="T66" fmla="*/ 104 w 108"/>
                  <a:gd name="T67" fmla="*/ 0 h 25"/>
                  <a:gd name="T68" fmla="*/ 107 w 108"/>
                  <a:gd name="T69" fmla="*/ 7 h 2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
                  <a:gd name="T106" fmla="*/ 0 h 25"/>
                  <a:gd name="T107" fmla="*/ 108 w 108"/>
                  <a:gd name="T108" fmla="*/ 25 h 2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 h="25">
                    <a:moveTo>
                      <a:pt x="107" y="7"/>
                    </a:moveTo>
                    <a:lnTo>
                      <a:pt x="107" y="10"/>
                    </a:lnTo>
                    <a:lnTo>
                      <a:pt x="107" y="13"/>
                    </a:lnTo>
                    <a:lnTo>
                      <a:pt x="107" y="17"/>
                    </a:lnTo>
                    <a:lnTo>
                      <a:pt x="104" y="17"/>
                    </a:lnTo>
                    <a:lnTo>
                      <a:pt x="104" y="20"/>
                    </a:lnTo>
                    <a:lnTo>
                      <a:pt x="101" y="20"/>
                    </a:lnTo>
                    <a:lnTo>
                      <a:pt x="94" y="24"/>
                    </a:lnTo>
                    <a:lnTo>
                      <a:pt x="84" y="24"/>
                    </a:lnTo>
                    <a:lnTo>
                      <a:pt x="74" y="24"/>
                    </a:lnTo>
                    <a:lnTo>
                      <a:pt x="67" y="24"/>
                    </a:lnTo>
                    <a:lnTo>
                      <a:pt x="60" y="24"/>
                    </a:lnTo>
                    <a:lnTo>
                      <a:pt x="50" y="24"/>
                    </a:lnTo>
                    <a:lnTo>
                      <a:pt x="44" y="24"/>
                    </a:lnTo>
                    <a:lnTo>
                      <a:pt x="17" y="17"/>
                    </a:lnTo>
                    <a:lnTo>
                      <a:pt x="10" y="17"/>
                    </a:lnTo>
                    <a:lnTo>
                      <a:pt x="7" y="13"/>
                    </a:lnTo>
                    <a:lnTo>
                      <a:pt x="0" y="10"/>
                    </a:lnTo>
                    <a:lnTo>
                      <a:pt x="7" y="10"/>
                    </a:lnTo>
                    <a:lnTo>
                      <a:pt x="7" y="3"/>
                    </a:lnTo>
                    <a:lnTo>
                      <a:pt x="10" y="0"/>
                    </a:lnTo>
                    <a:lnTo>
                      <a:pt x="14" y="0"/>
                    </a:lnTo>
                    <a:lnTo>
                      <a:pt x="17" y="0"/>
                    </a:lnTo>
                    <a:lnTo>
                      <a:pt x="34" y="0"/>
                    </a:lnTo>
                    <a:lnTo>
                      <a:pt x="27" y="0"/>
                    </a:lnTo>
                    <a:lnTo>
                      <a:pt x="47" y="0"/>
                    </a:lnTo>
                    <a:lnTo>
                      <a:pt x="54" y="0"/>
                    </a:lnTo>
                    <a:lnTo>
                      <a:pt x="64" y="0"/>
                    </a:lnTo>
                    <a:lnTo>
                      <a:pt x="77" y="0"/>
                    </a:lnTo>
                    <a:lnTo>
                      <a:pt x="84" y="0"/>
                    </a:lnTo>
                    <a:lnTo>
                      <a:pt x="17" y="0"/>
                    </a:lnTo>
                    <a:lnTo>
                      <a:pt x="97" y="0"/>
                    </a:lnTo>
                    <a:lnTo>
                      <a:pt x="101" y="0"/>
                    </a:lnTo>
                    <a:lnTo>
                      <a:pt x="104" y="0"/>
                    </a:lnTo>
                    <a:lnTo>
                      <a:pt x="107" y="7"/>
                    </a:lnTo>
                  </a:path>
                </a:pathLst>
              </a:custGeom>
              <a:solidFill>
                <a:schemeClr val="hlink"/>
              </a:solidFill>
              <a:ln w="12700" cap="rnd">
                <a:solidFill>
                  <a:srgbClr val="000000"/>
                </a:solidFill>
                <a:round/>
                <a:headEnd/>
                <a:tailEnd/>
              </a:ln>
            </p:spPr>
            <p:txBody>
              <a:bodyPr/>
              <a:lstStyle/>
              <a:p>
                <a:endParaRPr lang="zh-CN" altLang="zh-CN"/>
              </a:p>
            </p:txBody>
          </p:sp>
          <p:sp>
            <p:nvSpPr>
              <p:cNvPr id="58690" name="Line 2639"/>
              <p:cNvSpPr>
                <a:spLocks noChangeShapeType="1"/>
              </p:cNvSpPr>
              <p:nvPr/>
            </p:nvSpPr>
            <p:spPr bwMode="auto">
              <a:xfrm>
                <a:off x="602" y="1846"/>
                <a:ext cx="0" cy="2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91" name="Line 2640"/>
              <p:cNvSpPr>
                <a:spLocks noChangeShapeType="1"/>
              </p:cNvSpPr>
              <p:nvPr/>
            </p:nvSpPr>
            <p:spPr bwMode="auto">
              <a:xfrm>
                <a:off x="608" y="1846"/>
                <a:ext cx="0" cy="2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92" name="Line 2641"/>
              <p:cNvSpPr>
                <a:spLocks noChangeShapeType="1"/>
              </p:cNvSpPr>
              <p:nvPr/>
            </p:nvSpPr>
            <p:spPr bwMode="auto">
              <a:xfrm>
                <a:off x="655" y="1846"/>
                <a:ext cx="0" cy="2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93" name="Line 2642"/>
              <p:cNvSpPr>
                <a:spLocks noChangeShapeType="1"/>
              </p:cNvSpPr>
              <p:nvPr/>
            </p:nvSpPr>
            <p:spPr bwMode="auto">
              <a:xfrm>
                <a:off x="635" y="1846"/>
                <a:ext cx="0" cy="2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94" name="Freeform 2643"/>
              <p:cNvSpPr>
                <a:spLocks/>
              </p:cNvSpPr>
              <p:nvPr/>
            </p:nvSpPr>
            <p:spPr bwMode="auto">
              <a:xfrm>
                <a:off x="719" y="1819"/>
                <a:ext cx="17" cy="18"/>
              </a:xfrm>
              <a:custGeom>
                <a:avLst/>
                <a:gdLst>
                  <a:gd name="T0" fmla="*/ 16 w 17"/>
                  <a:gd name="T1" fmla="*/ 17 h 18"/>
                  <a:gd name="T2" fmla="*/ 16 w 17"/>
                  <a:gd name="T3" fmla="*/ 0 h 18"/>
                  <a:gd name="T4" fmla="*/ 0 w 17"/>
                  <a:gd name="T5" fmla="*/ 0 h 18"/>
                  <a:gd name="T6" fmla="*/ 0 w 17"/>
                  <a:gd name="T7" fmla="*/ 17 h 18"/>
                  <a:gd name="T8" fmla="*/ 16 w 17"/>
                  <a:gd name="T9" fmla="*/ 17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16" y="17"/>
                    </a:moveTo>
                    <a:lnTo>
                      <a:pt x="16" y="0"/>
                    </a:lnTo>
                    <a:lnTo>
                      <a:pt x="0" y="0"/>
                    </a:lnTo>
                    <a:lnTo>
                      <a:pt x="0" y="17"/>
                    </a:lnTo>
                    <a:lnTo>
                      <a:pt x="16" y="17"/>
                    </a:lnTo>
                  </a:path>
                </a:pathLst>
              </a:custGeom>
              <a:solidFill>
                <a:schemeClr val="hlink"/>
              </a:solidFill>
              <a:ln w="12700" cap="rnd">
                <a:solidFill>
                  <a:srgbClr val="000000"/>
                </a:solidFill>
                <a:round/>
                <a:headEnd/>
                <a:tailEnd/>
              </a:ln>
            </p:spPr>
            <p:txBody>
              <a:bodyPr/>
              <a:lstStyle/>
              <a:p>
                <a:endParaRPr lang="zh-CN" altLang="zh-CN"/>
              </a:p>
            </p:txBody>
          </p:sp>
          <p:sp>
            <p:nvSpPr>
              <p:cNvPr id="58695" name="Freeform 2644"/>
              <p:cNvSpPr>
                <a:spLocks/>
              </p:cNvSpPr>
              <p:nvPr/>
            </p:nvSpPr>
            <p:spPr bwMode="auto">
              <a:xfrm>
                <a:off x="247" y="1756"/>
                <a:ext cx="25" cy="51"/>
              </a:xfrm>
              <a:custGeom>
                <a:avLst/>
                <a:gdLst>
                  <a:gd name="T0" fmla="*/ 0 w 25"/>
                  <a:gd name="T1" fmla="*/ 0 h 51"/>
                  <a:gd name="T2" fmla="*/ 7 w 25"/>
                  <a:gd name="T3" fmla="*/ 0 h 51"/>
                  <a:gd name="T4" fmla="*/ 24 w 25"/>
                  <a:gd name="T5" fmla="*/ 47 h 51"/>
                  <a:gd name="T6" fmla="*/ 17 w 25"/>
                  <a:gd name="T7" fmla="*/ 50 h 51"/>
                  <a:gd name="T8" fmla="*/ 0 w 25"/>
                  <a:gd name="T9" fmla="*/ 0 h 51"/>
                  <a:gd name="T10" fmla="*/ 0 60000 65536"/>
                  <a:gd name="T11" fmla="*/ 0 60000 65536"/>
                  <a:gd name="T12" fmla="*/ 0 60000 65536"/>
                  <a:gd name="T13" fmla="*/ 0 60000 65536"/>
                  <a:gd name="T14" fmla="*/ 0 60000 65536"/>
                  <a:gd name="T15" fmla="*/ 0 w 25"/>
                  <a:gd name="T16" fmla="*/ 0 h 51"/>
                  <a:gd name="T17" fmla="*/ 25 w 25"/>
                  <a:gd name="T18" fmla="*/ 51 h 51"/>
                </a:gdLst>
                <a:ahLst/>
                <a:cxnLst>
                  <a:cxn ang="T10">
                    <a:pos x="T0" y="T1"/>
                  </a:cxn>
                  <a:cxn ang="T11">
                    <a:pos x="T2" y="T3"/>
                  </a:cxn>
                  <a:cxn ang="T12">
                    <a:pos x="T4" y="T5"/>
                  </a:cxn>
                  <a:cxn ang="T13">
                    <a:pos x="T6" y="T7"/>
                  </a:cxn>
                  <a:cxn ang="T14">
                    <a:pos x="T8" y="T9"/>
                  </a:cxn>
                </a:cxnLst>
                <a:rect l="T15" t="T16" r="T17" b="T18"/>
                <a:pathLst>
                  <a:path w="25" h="51">
                    <a:moveTo>
                      <a:pt x="0" y="0"/>
                    </a:moveTo>
                    <a:lnTo>
                      <a:pt x="7" y="0"/>
                    </a:lnTo>
                    <a:lnTo>
                      <a:pt x="24" y="47"/>
                    </a:lnTo>
                    <a:lnTo>
                      <a:pt x="17" y="50"/>
                    </a:lnTo>
                    <a:lnTo>
                      <a:pt x="0" y="0"/>
                    </a:lnTo>
                  </a:path>
                </a:pathLst>
              </a:custGeom>
              <a:solidFill>
                <a:schemeClr val="hlink"/>
              </a:solidFill>
              <a:ln w="12700" cap="rnd">
                <a:solidFill>
                  <a:srgbClr val="000000"/>
                </a:solidFill>
                <a:round/>
                <a:headEnd/>
                <a:tailEnd/>
              </a:ln>
            </p:spPr>
            <p:txBody>
              <a:bodyPr/>
              <a:lstStyle/>
              <a:p>
                <a:endParaRPr lang="zh-CN" altLang="zh-CN"/>
              </a:p>
            </p:txBody>
          </p:sp>
          <p:sp>
            <p:nvSpPr>
              <p:cNvPr id="58696" name="Freeform 2645"/>
              <p:cNvSpPr>
                <a:spLocks/>
              </p:cNvSpPr>
              <p:nvPr/>
            </p:nvSpPr>
            <p:spPr bwMode="auto">
              <a:xfrm>
                <a:off x="799" y="1809"/>
                <a:ext cx="74" cy="38"/>
              </a:xfrm>
              <a:custGeom>
                <a:avLst/>
                <a:gdLst>
                  <a:gd name="T0" fmla="*/ 70 w 74"/>
                  <a:gd name="T1" fmla="*/ 4 h 38"/>
                  <a:gd name="T2" fmla="*/ 70 w 74"/>
                  <a:gd name="T3" fmla="*/ 34 h 38"/>
                  <a:gd name="T4" fmla="*/ 70 w 74"/>
                  <a:gd name="T5" fmla="*/ 37 h 38"/>
                  <a:gd name="T6" fmla="*/ 67 w 74"/>
                  <a:gd name="T7" fmla="*/ 37 h 38"/>
                  <a:gd name="T8" fmla="*/ 10 w 74"/>
                  <a:gd name="T9" fmla="*/ 37 h 38"/>
                  <a:gd name="T10" fmla="*/ 7 w 74"/>
                  <a:gd name="T11" fmla="*/ 37 h 38"/>
                  <a:gd name="T12" fmla="*/ 7 w 74"/>
                  <a:gd name="T13" fmla="*/ 34 h 38"/>
                  <a:gd name="T14" fmla="*/ 7 w 74"/>
                  <a:gd name="T15" fmla="*/ 30 h 38"/>
                  <a:gd name="T16" fmla="*/ 7 w 74"/>
                  <a:gd name="T17" fmla="*/ 4 h 38"/>
                  <a:gd name="T18" fmla="*/ 0 w 74"/>
                  <a:gd name="T19" fmla="*/ 4 h 38"/>
                  <a:gd name="T20" fmla="*/ 0 w 74"/>
                  <a:gd name="T21" fmla="*/ 0 h 38"/>
                  <a:gd name="T22" fmla="*/ 73 w 74"/>
                  <a:gd name="T23" fmla="*/ 0 h 38"/>
                  <a:gd name="T24" fmla="*/ 73 w 74"/>
                  <a:gd name="T25" fmla="*/ 4 h 38"/>
                  <a:gd name="T26" fmla="*/ 70 w 74"/>
                  <a:gd name="T27" fmla="*/ 4 h 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4"/>
                  <a:gd name="T43" fmla="*/ 0 h 38"/>
                  <a:gd name="T44" fmla="*/ 74 w 74"/>
                  <a:gd name="T45" fmla="*/ 38 h 3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4" h="38">
                    <a:moveTo>
                      <a:pt x="70" y="4"/>
                    </a:moveTo>
                    <a:lnTo>
                      <a:pt x="70" y="34"/>
                    </a:lnTo>
                    <a:lnTo>
                      <a:pt x="70" y="37"/>
                    </a:lnTo>
                    <a:lnTo>
                      <a:pt x="67" y="37"/>
                    </a:lnTo>
                    <a:lnTo>
                      <a:pt x="10" y="37"/>
                    </a:lnTo>
                    <a:lnTo>
                      <a:pt x="7" y="37"/>
                    </a:lnTo>
                    <a:lnTo>
                      <a:pt x="7" y="34"/>
                    </a:lnTo>
                    <a:lnTo>
                      <a:pt x="7" y="30"/>
                    </a:lnTo>
                    <a:lnTo>
                      <a:pt x="7" y="4"/>
                    </a:lnTo>
                    <a:lnTo>
                      <a:pt x="0" y="4"/>
                    </a:lnTo>
                    <a:lnTo>
                      <a:pt x="0" y="0"/>
                    </a:lnTo>
                    <a:lnTo>
                      <a:pt x="73" y="0"/>
                    </a:lnTo>
                    <a:lnTo>
                      <a:pt x="73" y="4"/>
                    </a:lnTo>
                    <a:lnTo>
                      <a:pt x="70" y="4"/>
                    </a:lnTo>
                  </a:path>
                </a:pathLst>
              </a:custGeom>
              <a:solidFill>
                <a:schemeClr val="hlink"/>
              </a:solidFill>
              <a:ln w="12700" cap="rnd">
                <a:solidFill>
                  <a:srgbClr val="000000"/>
                </a:solidFill>
                <a:round/>
                <a:headEnd/>
                <a:tailEnd/>
              </a:ln>
            </p:spPr>
            <p:txBody>
              <a:bodyPr/>
              <a:lstStyle/>
              <a:p>
                <a:endParaRPr lang="zh-CN" altLang="zh-CN"/>
              </a:p>
            </p:txBody>
          </p:sp>
          <p:sp>
            <p:nvSpPr>
              <p:cNvPr id="58697" name="Freeform 2646"/>
              <p:cNvSpPr>
                <a:spLocks/>
              </p:cNvSpPr>
              <p:nvPr/>
            </p:nvSpPr>
            <p:spPr bwMode="auto">
              <a:xfrm>
                <a:off x="257" y="1813"/>
                <a:ext cx="650" cy="1"/>
              </a:xfrm>
              <a:custGeom>
                <a:avLst/>
                <a:gdLst>
                  <a:gd name="T0" fmla="*/ 649 w 650"/>
                  <a:gd name="T1" fmla="*/ 0 h 1"/>
                  <a:gd name="T2" fmla="*/ 101 w 650"/>
                  <a:gd name="T3" fmla="*/ 0 h 1"/>
                  <a:gd name="T4" fmla="*/ 0 w 650"/>
                  <a:gd name="T5" fmla="*/ 0 h 1"/>
                  <a:gd name="T6" fmla="*/ 0 60000 65536"/>
                  <a:gd name="T7" fmla="*/ 0 60000 65536"/>
                  <a:gd name="T8" fmla="*/ 0 60000 65536"/>
                  <a:gd name="T9" fmla="*/ 0 w 650"/>
                  <a:gd name="T10" fmla="*/ 0 h 1"/>
                  <a:gd name="T11" fmla="*/ 650 w 650"/>
                  <a:gd name="T12" fmla="*/ 1 h 1"/>
                </a:gdLst>
                <a:ahLst/>
                <a:cxnLst>
                  <a:cxn ang="T6">
                    <a:pos x="T0" y="T1"/>
                  </a:cxn>
                  <a:cxn ang="T7">
                    <a:pos x="T2" y="T3"/>
                  </a:cxn>
                  <a:cxn ang="T8">
                    <a:pos x="T4" y="T5"/>
                  </a:cxn>
                </a:cxnLst>
                <a:rect l="T9" t="T10" r="T11" b="T12"/>
                <a:pathLst>
                  <a:path w="650" h="1">
                    <a:moveTo>
                      <a:pt x="649" y="0"/>
                    </a:moveTo>
                    <a:lnTo>
                      <a:pt x="101" y="0"/>
                    </a:lnTo>
                    <a:lnTo>
                      <a:pt x="0" y="0"/>
                    </a:lnTo>
                  </a:path>
                </a:pathLst>
              </a:custGeom>
              <a:solidFill>
                <a:schemeClr val="hlink"/>
              </a:solidFill>
              <a:ln w="12700" cap="rnd">
                <a:solidFill>
                  <a:srgbClr val="000000"/>
                </a:solidFill>
                <a:round/>
                <a:headEnd type="none" w="sm" len="sm"/>
                <a:tailEnd type="none" w="sm" len="sm"/>
              </a:ln>
            </p:spPr>
            <p:txBody>
              <a:bodyPr/>
              <a:lstStyle/>
              <a:p>
                <a:endParaRPr lang="zh-CN" altLang="zh-CN"/>
              </a:p>
            </p:txBody>
          </p:sp>
          <p:sp>
            <p:nvSpPr>
              <p:cNvPr id="58698" name="Line 2647"/>
              <p:cNvSpPr>
                <a:spLocks noChangeShapeType="1"/>
              </p:cNvSpPr>
              <p:nvPr/>
            </p:nvSpPr>
            <p:spPr bwMode="auto">
              <a:xfrm flipH="1">
                <a:off x="852" y="1839"/>
                <a:ext cx="1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99" name="Line 2648"/>
              <p:cNvSpPr>
                <a:spLocks noChangeShapeType="1"/>
              </p:cNvSpPr>
              <p:nvPr/>
            </p:nvSpPr>
            <p:spPr bwMode="auto">
              <a:xfrm flipH="1">
                <a:off x="809" y="1839"/>
                <a:ext cx="1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00" name="Line 2649"/>
              <p:cNvSpPr>
                <a:spLocks noChangeShapeType="1"/>
              </p:cNvSpPr>
              <p:nvPr/>
            </p:nvSpPr>
            <p:spPr bwMode="auto">
              <a:xfrm flipH="1">
                <a:off x="769" y="1870"/>
                <a:ext cx="144"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01" name="Freeform 2650"/>
              <p:cNvSpPr>
                <a:spLocks/>
              </p:cNvSpPr>
              <p:nvPr/>
            </p:nvSpPr>
            <p:spPr bwMode="auto">
              <a:xfrm>
                <a:off x="963" y="1823"/>
                <a:ext cx="17" cy="17"/>
              </a:xfrm>
              <a:custGeom>
                <a:avLst/>
                <a:gdLst>
                  <a:gd name="T0" fmla="*/ 13 w 17"/>
                  <a:gd name="T1" fmla="*/ 0 h 17"/>
                  <a:gd name="T2" fmla="*/ 16 w 17"/>
                  <a:gd name="T3" fmla="*/ 16 h 17"/>
                  <a:gd name="T4" fmla="*/ 0 w 17"/>
                  <a:gd name="T5" fmla="*/ 7 h 17"/>
                  <a:gd name="T6" fmla="*/ 0 w 17"/>
                  <a:gd name="T7" fmla="*/ 0 h 17"/>
                  <a:gd name="T8" fmla="*/ 13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3" y="0"/>
                    </a:moveTo>
                    <a:lnTo>
                      <a:pt x="16" y="16"/>
                    </a:lnTo>
                    <a:lnTo>
                      <a:pt x="0" y="7"/>
                    </a:lnTo>
                    <a:lnTo>
                      <a:pt x="0" y="0"/>
                    </a:lnTo>
                    <a:lnTo>
                      <a:pt x="13" y="0"/>
                    </a:lnTo>
                  </a:path>
                </a:pathLst>
              </a:custGeom>
              <a:solidFill>
                <a:schemeClr val="hlink"/>
              </a:solidFill>
              <a:ln w="12700" cap="rnd">
                <a:solidFill>
                  <a:srgbClr val="000000"/>
                </a:solidFill>
                <a:round/>
                <a:headEnd/>
                <a:tailEnd/>
              </a:ln>
            </p:spPr>
            <p:txBody>
              <a:bodyPr/>
              <a:lstStyle/>
              <a:p>
                <a:endParaRPr lang="zh-CN" altLang="zh-CN"/>
              </a:p>
            </p:txBody>
          </p:sp>
          <p:sp>
            <p:nvSpPr>
              <p:cNvPr id="58702" name="Freeform 2651"/>
              <p:cNvSpPr>
                <a:spLocks/>
              </p:cNvSpPr>
              <p:nvPr/>
            </p:nvSpPr>
            <p:spPr bwMode="auto">
              <a:xfrm>
                <a:off x="973" y="1823"/>
                <a:ext cx="18" cy="17"/>
              </a:xfrm>
              <a:custGeom>
                <a:avLst/>
                <a:gdLst>
                  <a:gd name="T0" fmla="*/ 0 w 18"/>
                  <a:gd name="T1" fmla="*/ 0 h 17"/>
                  <a:gd name="T2" fmla="*/ 6 w 18"/>
                  <a:gd name="T3" fmla="*/ 0 h 17"/>
                  <a:gd name="T4" fmla="*/ 17 w 18"/>
                  <a:gd name="T5" fmla="*/ 12 h 17"/>
                  <a:gd name="T6" fmla="*/ 3 w 18"/>
                  <a:gd name="T7" fmla="*/ 16 h 17"/>
                  <a:gd name="T8" fmla="*/ 0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0"/>
                    </a:moveTo>
                    <a:lnTo>
                      <a:pt x="6" y="0"/>
                    </a:lnTo>
                    <a:lnTo>
                      <a:pt x="17" y="12"/>
                    </a:lnTo>
                    <a:lnTo>
                      <a:pt x="3" y="16"/>
                    </a:lnTo>
                    <a:lnTo>
                      <a:pt x="0" y="0"/>
                    </a:lnTo>
                  </a:path>
                </a:pathLst>
              </a:custGeom>
              <a:solidFill>
                <a:schemeClr val="hlink"/>
              </a:solidFill>
              <a:ln w="12700" cap="rnd">
                <a:solidFill>
                  <a:srgbClr val="000000"/>
                </a:solidFill>
                <a:round/>
                <a:headEnd/>
                <a:tailEnd/>
              </a:ln>
            </p:spPr>
            <p:txBody>
              <a:bodyPr/>
              <a:lstStyle/>
              <a:p>
                <a:endParaRPr lang="zh-CN" altLang="zh-CN"/>
              </a:p>
            </p:txBody>
          </p:sp>
          <p:sp>
            <p:nvSpPr>
              <p:cNvPr id="58703" name="Freeform 2652"/>
              <p:cNvSpPr>
                <a:spLocks/>
              </p:cNvSpPr>
              <p:nvPr/>
            </p:nvSpPr>
            <p:spPr bwMode="auto">
              <a:xfrm>
                <a:off x="979" y="1823"/>
                <a:ext cx="18" cy="17"/>
              </a:xfrm>
              <a:custGeom>
                <a:avLst/>
                <a:gdLst>
                  <a:gd name="T0" fmla="*/ 17 w 18"/>
                  <a:gd name="T1" fmla="*/ 12 h 17"/>
                  <a:gd name="T2" fmla="*/ 11 w 18"/>
                  <a:gd name="T3" fmla="*/ 16 h 17"/>
                  <a:gd name="T4" fmla="*/ 0 w 18"/>
                  <a:gd name="T5" fmla="*/ 0 h 17"/>
                  <a:gd name="T6" fmla="*/ 11 w 18"/>
                  <a:gd name="T7" fmla="*/ 0 h 17"/>
                  <a:gd name="T8" fmla="*/ 17 w 18"/>
                  <a:gd name="T9" fmla="*/ 12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17" y="12"/>
                    </a:moveTo>
                    <a:lnTo>
                      <a:pt x="11" y="16"/>
                    </a:lnTo>
                    <a:lnTo>
                      <a:pt x="0" y="0"/>
                    </a:lnTo>
                    <a:lnTo>
                      <a:pt x="11" y="0"/>
                    </a:lnTo>
                    <a:lnTo>
                      <a:pt x="17" y="12"/>
                    </a:lnTo>
                  </a:path>
                </a:pathLst>
              </a:custGeom>
              <a:solidFill>
                <a:schemeClr val="hlink"/>
              </a:solidFill>
              <a:ln w="12700" cap="rnd">
                <a:solidFill>
                  <a:srgbClr val="000000"/>
                </a:solidFill>
                <a:round/>
                <a:headEnd/>
                <a:tailEnd/>
              </a:ln>
            </p:spPr>
            <p:txBody>
              <a:bodyPr/>
              <a:lstStyle/>
              <a:p>
                <a:endParaRPr lang="zh-CN" altLang="zh-CN"/>
              </a:p>
            </p:txBody>
          </p:sp>
          <p:sp>
            <p:nvSpPr>
              <p:cNvPr id="58704" name="Freeform 2653"/>
              <p:cNvSpPr>
                <a:spLocks/>
              </p:cNvSpPr>
              <p:nvPr/>
            </p:nvSpPr>
            <p:spPr bwMode="auto">
              <a:xfrm>
                <a:off x="976" y="1819"/>
                <a:ext cx="18" cy="1"/>
              </a:xfrm>
              <a:custGeom>
                <a:avLst/>
                <a:gdLst>
                  <a:gd name="T0" fmla="*/ 17 w 18"/>
                  <a:gd name="T1" fmla="*/ 0 h 1"/>
                  <a:gd name="T2" fmla="*/ 0 w 18"/>
                  <a:gd name="T3" fmla="*/ 0 h 1"/>
                  <a:gd name="T4" fmla="*/ 17 w 18"/>
                  <a:gd name="T5" fmla="*/ 0 h 1"/>
                  <a:gd name="T6" fmla="*/ 0 60000 65536"/>
                  <a:gd name="T7" fmla="*/ 0 60000 65536"/>
                  <a:gd name="T8" fmla="*/ 0 60000 65536"/>
                  <a:gd name="T9" fmla="*/ 0 w 18"/>
                  <a:gd name="T10" fmla="*/ 0 h 1"/>
                  <a:gd name="T11" fmla="*/ 18 w 18"/>
                  <a:gd name="T12" fmla="*/ 1 h 1"/>
                </a:gdLst>
                <a:ahLst/>
                <a:cxnLst>
                  <a:cxn ang="T6">
                    <a:pos x="T0" y="T1"/>
                  </a:cxn>
                  <a:cxn ang="T7">
                    <a:pos x="T2" y="T3"/>
                  </a:cxn>
                  <a:cxn ang="T8">
                    <a:pos x="T4" y="T5"/>
                  </a:cxn>
                </a:cxnLst>
                <a:rect l="T9" t="T10" r="T11" b="T12"/>
                <a:pathLst>
                  <a:path w="18" h="1">
                    <a:moveTo>
                      <a:pt x="17" y="0"/>
                    </a:moveTo>
                    <a:lnTo>
                      <a:pt x="0" y="0"/>
                    </a:lnTo>
                    <a:lnTo>
                      <a:pt x="17" y="0"/>
                    </a:lnTo>
                  </a:path>
                </a:pathLst>
              </a:custGeom>
              <a:solidFill>
                <a:schemeClr val="hlink"/>
              </a:solidFill>
              <a:ln w="12700" cap="rnd">
                <a:solidFill>
                  <a:srgbClr val="000000"/>
                </a:solidFill>
                <a:round/>
                <a:headEnd/>
                <a:tailEnd/>
              </a:ln>
            </p:spPr>
            <p:txBody>
              <a:bodyPr/>
              <a:lstStyle/>
              <a:p>
                <a:endParaRPr lang="zh-CN" altLang="zh-CN"/>
              </a:p>
            </p:txBody>
          </p:sp>
          <p:sp>
            <p:nvSpPr>
              <p:cNvPr id="58705" name="Freeform 2654"/>
              <p:cNvSpPr>
                <a:spLocks/>
              </p:cNvSpPr>
              <p:nvPr/>
            </p:nvSpPr>
            <p:spPr bwMode="auto">
              <a:xfrm>
                <a:off x="973" y="1819"/>
                <a:ext cx="17" cy="1"/>
              </a:xfrm>
              <a:custGeom>
                <a:avLst/>
                <a:gdLst>
                  <a:gd name="T0" fmla="*/ 16 w 17"/>
                  <a:gd name="T1" fmla="*/ 0 h 1"/>
                  <a:gd name="T2" fmla="*/ 0 w 17"/>
                  <a:gd name="T3" fmla="*/ 0 h 1"/>
                  <a:gd name="T4" fmla="*/ 16 w 17"/>
                  <a:gd name="T5" fmla="*/ 0 h 1"/>
                  <a:gd name="T6" fmla="*/ 0 60000 65536"/>
                  <a:gd name="T7" fmla="*/ 0 60000 65536"/>
                  <a:gd name="T8" fmla="*/ 0 60000 65536"/>
                  <a:gd name="T9" fmla="*/ 0 w 17"/>
                  <a:gd name="T10" fmla="*/ 0 h 1"/>
                  <a:gd name="T11" fmla="*/ 17 w 17"/>
                  <a:gd name="T12" fmla="*/ 1 h 1"/>
                </a:gdLst>
                <a:ahLst/>
                <a:cxnLst>
                  <a:cxn ang="T6">
                    <a:pos x="T0" y="T1"/>
                  </a:cxn>
                  <a:cxn ang="T7">
                    <a:pos x="T2" y="T3"/>
                  </a:cxn>
                  <a:cxn ang="T8">
                    <a:pos x="T4" y="T5"/>
                  </a:cxn>
                </a:cxnLst>
                <a:rect l="T9" t="T10" r="T11" b="T12"/>
                <a:pathLst>
                  <a:path w="17" h="1">
                    <a:moveTo>
                      <a:pt x="16" y="0"/>
                    </a:moveTo>
                    <a:lnTo>
                      <a:pt x="0" y="0"/>
                    </a:lnTo>
                    <a:lnTo>
                      <a:pt x="16" y="0"/>
                    </a:lnTo>
                  </a:path>
                </a:pathLst>
              </a:custGeom>
              <a:solidFill>
                <a:schemeClr val="hlink"/>
              </a:solidFill>
              <a:ln w="12700" cap="rnd">
                <a:solidFill>
                  <a:srgbClr val="000000"/>
                </a:solidFill>
                <a:round/>
                <a:headEnd/>
                <a:tailEnd/>
              </a:ln>
            </p:spPr>
            <p:txBody>
              <a:bodyPr/>
              <a:lstStyle/>
              <a:p>
                <a:endParaRPr lang="zh-CN" altLang="zh-CN"/>
              </a:p>
            </p:txBody>
          </p:sp>
          <p:sp>
            <p:nvSpPr>
              <p:cNvPr id="58706" name="Line 2655"/>
              <p:cNvSpPr>
                <a:spLocks noChangeShapeType="1"/>
              </p:cNvSpPr>
              <p:nvPr/>
            </p:nvSpPr>
            <p:spPr bwMode="auto">
              <a:xfrm flipH="1">
                <a:off x="224" y="1819"/>
                <a:ext cx="10" cy="1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07" name="Line 2656"/>
              <p:cNvSpPr>
                <a:spLocks noChangeShapeType="1"/>
              </p:cNvSpPr>
              <p:nvPr/>
            </p:nvSpPr>
            <p:spPr bwMode="auto">
              <a:xfrm flipH="1">
                <a:off x="220" y="1819"/>
                <a:ext cx="7" cy="1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08" name="Freeform 2657"/>
              <p:cNvSpPr>
                <a:spLocks/>
              </p:cNvSpPr>
              <p:nvPr/>
            </p:nvSpPr>
            <p:spPr bwMode="auto">
              <a:xfrm>
                <a:off x="959" y="1849"/>
                <a:ext cx="17" cy="1"/>
              </a:xfrm>
              <a:custGeom>
                <a:avLst/>
                <a:gdLst>
                  <a:gd name="T0" fmla="*/ 16 w 17"/>
                  <a:gd name="T1" fmla="*/ 0 h 1"/>
                  <a:gd name="T2" fmla="*/ 0 w 17"/>
                  <a:gd name="T3" fmla="*/ 0 h 1"/>
                  <a:gd name="T4" fmla="*/ 0 60000 65536"/>
                  <a:gd name="T5" fmla="*/ 0 60000 65536"/>
                  <a:gd name="T6" fmla="*/ 0 w 17"/>
                  <a:gd name="T7" fmla="*/ 0 h 1"/>
                  <a:gd name="T8" fmla="*/ 17 w 17"/>
                  <a:gd name="T9" fmla="*/ 1 h 1"/>
                </a:gdLst>
                <a:ahLst/>
                <a:cxnLst>
                  <a:cxn ang="T4">
                    <a:pos x="T0" y="T1"/>
                  </a:cxn>
                  <a:cxn ang="T5">
                    <a:pos x="T2" y="T3"/>
                  </a:cxn>
                </a:cxnLst>
                <a:rect l="T6" t="T7" r="T8" b="T9"/>
                <a:pathLst>
                  <a:path w="17" h="1">
                    <a:moveTo>
                      <a:pt x="16" y="0"/>
                    </a:moveTo>
                    <a:lnTo>
                      <a:pt x="0" y="0"/>
                    </a:lnTo>
                  </a:path>
                </a:pathLst>
              </a:custGeom>
              <a:solidFill>
                <a:schemeClr val="hlink"/>
              </a:solidFill>
              <a:ln w="12700" cap="rnd">
                <a:solidFill>
                  <a:srgbClr val="000000"/>
                </a:solidFill>
                <a:round/>
                <a:headEnd type="none" w="sm" len="sm"/>
                <a:tailEnd type="none" w="sm" len="sm"/>
              </a:ln>
            </p:spPr>
            <p:txBody>
              <a:bodyPr/>
              <a:lstStyle/>
              <a:p>
                <a:endParaRPr lang="zh-CN" altLang="zh-CN"/>
              </a:p>
            </p:txBody>
          </p:sp>
          <p:sp>
            <p:nvSpPr>
              <p:cNvPr id="58709" name="Freeform 2658"/>
              <p:cNvSpPr>
                <a:spLocks/>
              </p:cNvSpPr>
              <p:nvPr/>
            </p:nvSpPr>
            <p:spPr bwMode="auto">
              <a:xfrm>
                <a:off x="939" y="1849"/>
                <a:ext cx="18" cy="18"/>
              </a:xfrm>
              <a:custGeom>
                <a:avLst/>
                <a:gdLst>
                  <a:gd name="T0" fmla="*/ 17 w 18"/>
                  <a:gd name="T1" fmla="*/ 0 h 18"/>
                  <a:gd name="T2" fmla="*/ 14 w 18"/>
                  <a:gd name="T3" fmla="*/ 0 h 18"/>
                  <a:gd name="T4" fmla="*/ 10 w 18"/>
                  <a:gd name="T5" fmla="*/ 0 h 18"/>
                  <a:gd name="T6" fmla="*/ 4 w 18"/>
                  <a:gd name="T7" fmla="*/ 0 h 18"/>
                  <a:gd name="T8" fmla="*/ 0 w 18"/>
                  <a:gd name="T9" fmla="*/ 0 h 18"/>
                  <a:gd name="T10" fmla="*/ 0 w 18"/>
                  <a:gd name="T11" fmla="*/ 17 h 18"/>
                  <a:gd name="T12" fmla="*/ 0 60000 65536"/>
                  <a:gd name="T13" fmla="*/ 0 60000 65536"/>
                  <a:gd name="T14" fmla="*/ 0 60000 65536"/>
                  <a:gd name="T15" fmla="*/ 0 60000 65536"/>
                  <a:gd name="T16" fmla="*/ 0 60000 65536"/>
                  <a:gd name="T17" fmla="*/ 0 60000 65536"/>
                  <a:gd name="T18" fmla="*/ 0 w 18"/>
                  <a:gd name="T19" fmla="*/ 0 h 18"/>
                  <a:gd name="T20" fmla="*/ 18 w 18"/>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8" h="18">
                    <a:moveTo>
                      <a:pt x="17" y="0"/>
                    </a:moveTo>
                    <a:lnTo>
                      <a:pt x="14" y="0"/>
                    </a:lnTo>
                    <a:lnTo>
                      <a:pt x="10" y="0"/>
                    </a:lnTo>
                    <a:lnTo>
                      <a:pt x="4" y="0"/>
                    </a:lnTo>
                    <a:lnTo>
                      <a:pt x="0" y="0"/>
                    </a:lnTo>
                    <a:lnTo>
                      <a:pt x="0" y="17"/>
                    </a:lnTo>
                  </a:path>
                </a:pathLst>
              </a:custGeom>
              <a:solidFill>
                <a:schemeClr val="hlink"/>
              </a:solidFill>
              <a:ln w="12700" cap="rnd">
                <a:solidFill>
                  <a:srgbClr val="000000"/>
                </a:solidFill>
                <a:round/>
                <a:headEnd type="none" w="sm" len="sm"/>
                <a:tailEnd type="none" w="sm" len="sm"/>
              </a:ln>
            </p:spPr>
            <p:txBody>
              <a:bodyPr/>
              <a:lstStyle/>
              <a:p>
                <a:endParaRPr lang="zh-CN" altLang="zh-CN"/>
              </a:p>
            </p:txBody>
          </p:sp>
          <p:sp>
            <p:nvSpPr>
              <p:cNvPr id="58710" name="Freeform 2659"/>
              <p:cNvSpPr>
                <a:spLocks/>
              </p:cNvSpPr>
              <p:nvPr/>
            </p:nvSpPr>
            <p:spPr bwMode="auto">
              <a:xfrm>
                <a:off x="936" y="1853"/>
                <a:ext cx="17" cy="18"/>
              </a:xfrm>
              <a:custGeom>
                <a:avLst/>
                <a:gdLst>
                  <a:gd name="T0" fmla="*/ 16 w 17"/>
                  <a:gd name="T1" fmla="*/ 0 h 18"/>
                  <a:gd name="T2" fmla="*/ 8 w 17"/>
                  <a:gd name="T3" fmla="*/ 0 h 18"/>
                  <a:gd name="T4" fmla="*/ 8 w 17"/>
                  <a:gd name="T5" fmla="*/ 3 h 18"/>
                  <a:gd name="T6" fmla="*/ 0 w 17"/>
                  <a:gd name="T7" fmla="*/ 6 h 18"/>
                  <a:gd name="T8" fmla="*/ 0 w 17"/>
                  <a:gd name="T9" fmla="*/ 10 h 18"/>
                  <a:gd name="T10" fmla="*/ 8 w 17"/>
                  <a:gd name="T11" fmla="*/ 13 h 18"/>
                  <a:gd name="T12" fmla="*/ 8 w 17"/>
                  <a:gd name="T13" fmla="*/ 17 h 18"/>
                  <a:gd name="T14" fmla="*/ 16 w 17"/>
                  <a:gd name="T15" fmla="*/ 17 h 18"/>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8"/>
                  <a:gd name="T26" fmla="*/ 17 w 17"/>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8">
                    <a:moveTo>
                      <a:pt x="16" y="0"/>
                    </a:moveTo>
                    <a:lnTo>
                      <a:pt x="8" y="0"/>
                    </a:lnTo>
                    <a:lnTo>
                      <a:pt x="8" y="3"/>
                    </a:lnTo>
                    <a:lnTo>
                      <a:pt x="0" y="6"/>
                    </a:lnTo>
                    <a:lnTo>
                      <a:pt x="0" y="10"/>
                    </a:lnTo>
                    <a:lnTo>
                      <a:pt x="8" y="13"/>
                    </a:lnTo>
                    <a:lnTo>
                      <a:pt x="8" y="17"/>
                    </a:lnTo>
                    <a:lnTo>
                      <a:pt x="16" y="17"/>
                    </a:lnTo>
                  </a:path>
                </a:pathLst>
              </a:custGeom>
              <a:solidFill>
                <a:schemeClr val="hlink"/>
              </a:solidFill>
              <a:ln w="12700" cap="rnd">
                <a:solidFill>
                  <a:srgbClr val="000000"/>
                </a:solidFill>
                <a:round/>
                <a:headEnd type="none" w="sm" len="sm"/>
                <a:tailEnd type="none" w="sm" len="sm"/>
              </a:ln>
            </p:spPr>
            <p:txBody>
              <a:bodyPr/>
              <a:lstStyle/>
              <a:p>
                <a:endParaRPr lang="zh-CN" altLang="zh-CN"/>
              </a:p>
            </p:txBody>
          </p:sp>
          <p:sp>
            <p:nvSpPr>
              <p:cNvPr id="58711" name="Freeform 2660"/>
              <p:cNvSpPr>
                <a:spLocks/>
              </p:cNvSpPr>
              <p:nvPr/>
            </p:nvSpPr>
            <p:spPr bwMode="auto">
              <a:xfrm>
                <a:off x="939" y="1866"/>
                <a:ext cx="18" cy="18"/>
              </a:xfrm>
              <a:custGeom>
                <a:avLst/>
                <a:gdLst>
                  <a:gd name="T0" fmla="*/ 0 w 18"/>
                  <a:gd name="T1" fmla="*/ 17 h 18"/>
                  <a:gd name="T2" fmla="*/ 4 w 18"/>
                  <a:gd name="T3" fmla="*/ 17 h 18"/>
                  <a:gd name="T4" fmla="*/ 7 w 18"/>
                  <a:gd name="T5" fmla="*/ 17 h 18"/>
                  <a:gd name="T6" fmla="*/ 10 w 18"/>
                  <a:gd name="T7" fmla="*/ 17 h 18"/>
                  <a:gd name="T8" fmla="*/ 14 w 18"/>
                  <a:gd name="T9" fmla="*/ 17 h 18"/>
                  <a:gd name="T10" fmla="*/ 17 w 18"/>
                  <a:gd name="T11" fmla="*/ 10 h 18"/>
                  <a:gd name="T12" fmla="*/ 17 w 18"/>
                  <a:gd name="T13" fmla="*/ 0 h 18"/>
                  <a:gd name="T14" fmla="*/ 0 60000 65536"/>
                  <a:gd name="T15" fmla="*/ 0 60000 65536"/>
                  <a:gd name="T16" fmla="*/ 0 60000 65536"/>
                  <a:gd name="T17" fmla="*/ 0 60000 65536"/>
                  <a:gd name="T18" fmla="*/ 0 60000 65536"/>
                  <a:gd name="T19" fmla="*/ 0 60000 65536"/>
                  <a:gd name="T20" fmla="*/ 0 60000 65536"/>
                  <a:gd name="T21" fmla="*/ 0 w 18"/>
                  <a:gd name="T22" fmla="*/ 0 h 18"/>
                  <a:gd name="T23" fmla="*/ 18 w 18"/>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8">
                    <a:moveTo>
                      <a:pt x="0" y="17"/>
                    </a:moveTo>
                    <a:lnTo>
                      <a:pt x="4" y="17"/>
                    </a:lnTo>
                    <a:lnTo>
                      <a:pt x="7" y="17"/>
                    </a:lnTo>
                    <a:lnTo>
                      <a:pt x="10" y="17"/>
                    </a:lnTo>
                    <a:lnTo>
                      <a:pt x="14" y="17"/>
                    </a:lnTo>
                    <a:lnTo>
                      <a:pt x="17" y="10"/>
                    </a:lnTo>
                    <a:lnTo>
                      <a:pt x="17" y="0"/>
                    </a:lnTo>
                  </a:path>
                </a:pathLst>
              </a:custGeom>
              <a:solidFill>
                <a:schemeClr val="hlink"/>
              </a:solidFill>
              <a:ln w="12700" cap="rnd">
                <a:solidFill>
                  <a:srgbClr val="000000"/>
                </a:solidFill>
                <a:round/>
                <a:headEnd type="none" w="sm" len="sm"/>
                <a:tailEnd type="none" w="sm" len="sm"/>
              </a:ln>
            </p:spPr>
            <p:txBody>
              <a:bodyPr/>
              <a:lstStyle/>
              <a:p>
                <a:endParaRPr lang="zh-CN" altLang="zh-CN"/>
              </a:p>
            </p:txBody>
          </p:sp>
          <p:sp>
            <p:nvSpPr>
              <p:cNvPr id="58712" name="Freeform 2661"/>
              <p:cNvSpPr>
                <a:spLocks/>
              </p:cNvSpPr>
              <p:nvPr/>
            </p:nvSpPr>
            <p:spPr bwMode="auto">
              <a:xfrm>
                <a:off x="956" y="1853"/>
                <a:ext cx="18" cy="18"/>
              </a:xfrm>
              <a:custGeom>
                <a:avLst/>
                <a:gdLst>
                  <a:gd name="T0" fmla="*/ 0 w 18"/>
                  <a:gd name="T1" fmla="*/ 17 h 18"/>
                  <a:gd name="T2" fmla="*/ 7 w 18"/>
                  <a:gd name="T3" fmla="*/ 17 h 18"/>
                  <a:gd name="T4" fmla="*/ 17 w 18"/>
                  <a:gd name="T5" fmla="*/ 13 h 18"/>
                  <a:gd name="T6" fmla="*/ 17 w 18"/>
                  <a:gd name="T7" fmla="*/ 10 h 18"/>
                  <a:gd name="T8" fmla="*/ 17 w 18"/>
                  <a:gd name="T9" fmla="*/ 6 h 18"/>
                  <a:gd name="T10" fmla="*/ 17 w 18"/>
                  <a:gd name="T11" fmla="*/ 3 h 18"/>
                  <a:gd name="T12" fmla="*/ 17 w 18"/>
                  <a:gd name="T13" fmla="*/ 0 h 18"/>
                  <a:gd name="T14" fmla="*/ 0 60000 65536"/>
                  <a:gd name="T15" fmla="*/ 0 60000 65536"/>
                  <a:gd name="T16" fmla="*/ 0 60000 65536"/>
                  <a:gd name="T17" fmla="*/ 0 60000 65536"/>
                  <a:gd name="T18" fmla="*/ 0 60000 65536"/>
                  <a:gd name="T19" fmla="*/ 0 60000 65536"/>
                  <a:gd name="T20" fmla="*/ 0 60000 65536"/>
                  <a:gd name="T21" fmla="*/ 0 w 18"/>
                  <a:gd name="T22" fmla="*/ 0 h 18"/>
                  <a:gd name="T23" fmla="*/ 18 w 18"/>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8">
                    <a:moveTo>
                      <a:pt x="0" y="17"/>
                    </a:moveTo>
                    <a:lnTo>
                      <a:pt x="7" y="17"/>
                    </a:lnTo>
                    <a:lnTo>
                      <a:pt x="17" y="13"/>
                    </a:lnTo>
                    <a:lnTo>
                      <a:pt x="17" y="10"/>
                    </a:lnTo>
                    <a:lnTo>
                      <a:pt x="17" y="6"/>
                    </a:lnTo>
                    <a:lnTo>
                      <a:pt x="17" y="3"/>
                    </a:lnTo>
                    <a:lnTo>
                      <a:pt x="17" y="0"/>
                    </a:lnTo>
                  </a:path>
                </a:pathLst>
              </a:custGeom>
              <a:solidFill>
                <a:schemeClr val="hlink"/>
              </a:solidFill>
              <a:ln w="12700" cap="rnd">
                <a:solidFill>
                  <a:srgbClr val="000000"/>
                </a:solidFill>
                <a:round/>
                <a:headEnd type="none" w="sm" len="sm"/>
                <a:tailEnd type="none" w="sm" len="sm"/>
              </a:ln>
            </p:spPr>
            <p:txBody>
              <a:bodyPr/>
              <a:lstStyle/>
              <a:p>
                <a:endParaRPr lang="zh-CN" altLang="zh-CN"/>
              </a:p>
            </p:txBody>
          </p:sp>
          <p:sp>
            <p:nvSpPr>
              <p:cNvPr id="58713" name="Freeform 2662"/>
              <p:cNvSpPr>
                <a:spLocks/>
              </p:cNvSpPr>
              <p:nvPr/>
            </p:nvSpPr>
            <p:spPr bwMode="auto">
              <a:xfrm>
                <a:off x="959" y="1849"/>
                <a:ext cx="1" cy="18"/>
              </a:xfrm>
              <a:custGeom>
                <a:avLst/>
                <a:gdLst>
                  <a:gd name="T0" fmla="*/ 0 w 1"/>
                  <a:gd name="T1" fmla="*/ 17 h 18"/>
                  <a:gd name="T2" fmla="*/ 0 w 1"/>
                  <a:gd name="T3" fmla="*/ 0 h 18"/>
                  <a:gd name="T4" fmla="*/ 0 60000 65536"/>
                  <a:gd name="T5" fmla="*/ 0 60000 65536"/>
                  <a:gd name="T6" fmla="*/ 0 w 1"/>
                  <a:gd name="T7" fmla="*/ 0 h 18"/>
                  <a:gd name="T8" fmla="*/ 1 w 1"/>
                  <a:gd name="T9" fmla="*/ 18 h 18"/>
                </a:gdLst>
                <a:ahLst/>
                <a:cxnLst>
                  <a:cxn ang="T4">
                    <a:pos x="T0" y="T1"/>
                  </a:cxn>
                  <a:cxn ang="T5">
                    <a:pos x="T2" y="T3"/>
                  </a:cxn>
                </a:cxnLst>
                <a:rect l="T6" t="T7" r="T8" b="T9"/>
                <a:pathLst>
                  <a:path w="1" h="18">
                    <a:moveTo>
                      <a:pt x="0" y="17"/>
                    </a:moveTo>
                    <a:lnTo>
                      <a:pt x="0" y="0"/>
                    </a:lnTo>
                  </a:path>
                </a:pathLst>
              </a:custGeom>
              <a:solidFill>
                <a:schemeClr val="hlink"/>
              </a:solidFill>
              <a:ln w="12700" cap="rnd">
                <a:solidFill>
                  <a:srgbClr val="000000"/>
                </a:solidFill>
                <a:round/>
                <a:headEnd type="none" w="sm" len="sm"/>
                <a:tailEnd type="none" w="sm" len="sm"/>
              </a:ln>
            </p:spPr>
            <p:txBody>
              <a:bodyPr/>
              <a:lstStyle/>
              <a:p>
                <a:endParaRPr lang="zh-CN" altLang="zh-CN"/>
              </a:p>
            </p:txBody>
          </p:sp>
          <p:sp>
            <p:nvSpPr>
              <p:cNvPr id="58714" name="Freeform 2663"/>
              <p:cNvSpPr>
                <a:spLocks/>
              </p:cNvSpPr>
              <p:nvPr/>
            </p:nvSpPr>
            <p:spPr bwMode="auto">
              <a:xfrm>
                <a:off x="939" y="1859"/>
                <a:ext cx="18" cy="18"/>
              </a:xfrm>
              <a:custGeom>
                <a:avLst/>
                <a:gdLst>
                  <a:gd name="T0" fmla="*/ 17 w 18"/>
                  <a:gd name="T1" fmla="*/ 17 h 18"/>
                  <a:gd name="T2" fmla="*/ 17 w 18"/>
                  <a:gd name="T3" fmla="*/ 0 h 18"/>
                  <a:gd name="T4" fmla="*/ 0 w 18"/>
                  <a:gd name="T5" fmla="*/ 0 h 18"/>
                  <a:gd name="T6" fmla="*/ 0 w 18"/>
                  <a:gd name="T7" fmla="*/ 17 h 18"/>
                  <a:gd name="T8" fmla="*/ 17 w 18"/>
                  <a:gd name="T9" fmla="*/ 1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7" y="17"/>
                    </a:moveTo>
                    <a:lnTo>
                      <a:pt x="17" y="0"/>
                    </a:lnTo>
                    <a:lnTo>
                      <a:pt x="0" y="0"/>
                    </a:lnTo>
                    <a:lnTo>
                      <a:pt x="0" y="17"/>
                    </a:lnTo>
                    <a:lnTo>
                      <a:pt x="17" y="17"/>
                    </a:lnTo>
                  </a:path>
                </a:pathLst>
              </a:custGeom>
              <a:solidFill>
                <a:schemeClr val="hlink"/>
              </a:solidFill>
              <a:ln w="12700" cap="rnd">
                <a:solidFill>
                  <a:srgbClr val="000000"/>
                </a:solidFill>
                <a:round/>
                <a:headEnd/>
                <a:tailEnd/>
              </a:ln>
            </p:spPr>
            <p:txBody>
              <a:bodyPr/>
              <a:lstStyle/>
              <a:p>
                <a:endParaRPr lang="zh-CN" altLang="zh-CN"/>
              </a:p>
            </p:txBody>
          </p:sp>
          <p:sp>
            <p:nvSpPr>
              <p:cNvPr id="58715" name="Freeform 2664"/>
              <p:cNvSpPr>
                <a:spLocks/>
              </p:cNvSpPr>
              <p:nvPr/>
            </p:nvSpPr>
            <p:spPr bwMode="auto">
              <a:xfrm>
                <a:off x="719" y="1823"/>
                <a:ext cx="17" cy="17"/>
              </a:xfrm>
              <a:custGeom>
                <a:avLst/>
                <a:gdLst>
                  <a:gd name="T0" fmla="*/ 16 w 17"/>
                  <a:gd name="T1" fmla="*/ 16 h 17"/>
                  <a:gd name="T2" fmla="*/ 16 w 17"/>
                  <a:gd name="T3" fmla="*/ 0 h 17"/>
                  <a:gd name="T4" fmla="*/ 0 w 17"/>
                  <a:gd name="T5" fmla="*/ 0 h 17"/>
                  <a:gd name="T6" fmla="*/ 0 w 17"/>
                  <a:gd name="T7" fmla="*/ 16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16" y="0"/>
                    </a:lnTo>
                    <a:lnTo>
                      <a:pt x="0" y="0"/>
                    </a:lnTo>
                    <a:lnTo>
                      <a:pt x="0" y="16"/>
                    </a:lnTo>
                    <a:lnTo>
                      <a:pt x="16" y="16"/>
                    </a:lnTo>
                  </a:path>
                </a:pathLst>
              </a:custGeom>
              <a:solidFill>
                <a:schemeClr val="hlink"/>
              </a:solidFill>
              <a:ln w="12700" cap="rnd">
                <a:solidFill>
                  <a:srgbClr val="000000"/>
                </a:solidFill>
                <a:round/>
                <a:headEnd/>
                <a:tailEnd/>
              </a:ln>
            </p:spPr>
            <p:txBody>
              <a:bodyPr/>
              <a:lstStyle/>
              <a:p>
                <a:endParaRPr lang="zh-CN" altLang="zh-CN"/>
              </a:p>
            </p:txBody>
          </p:sp>
          <p:sp>
            <p:nvSpPr>
              <p:cNvPr id="58716" name="Freeform 2665"/>
              <p:cNvSpPr>
                <a:spLocks/>
              </p:cNvSpPr>
              <p:nvPr/>
            </p:nvSpPr>
            <p:spPr bwMode="auto">
              <a:xfrm>
                <a:off x="551" y="1823"/>
                <a:ext cx="18" cy="17"/>
              </a:xfrm>
              <a:custGeom>
                <a:avLst/>
                <a:gdLst>
                  <a:gd name="T0" fmla="*/ 17 w 18"/>
                  <a:gd name="T1" fmla="*/ 16 h 17"/>
                  <a:gd name="T2" fmla="*/ 17 w 18"/>
                  <a:gd name="T3" fmla="*/ 0 h 17"/>
                  <a:gd name="T4" fmla="*/ 0 w 18"/>
                  <a:gd name="T5" fmla="*/ 0 h 17"/>
                  <a:gd name="T6" fmla="*/ 0 w 18"/>
                  <a:gd name="T7" fmla="*/ 16 h 17"/>
                  <a:gd name="T8" fmla="*/ 17 w 18"/>
                  <a:gd name="T9" fmla="*/ 16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17" y="16"/>
                    </a:moveTo>
                    <a:lnTo>
                      <a:pt x="17" y="0"/>
                    </a:lnTo>
                    <a:lnTo>
                      <a:pt x="0" y="0"/>
                    </a:lnTo>
                    <a:lnTo>
                      <a:pt x="0" y="16"/>
                    </a:lnTo>
                    <a:lnTo>
                      <a:pt x="17" y="16"/>
                    </a:lnTo>
                  </a:path>
                </a:pathLst>
              </a:custGeom>
              <a:solidFill>
                <a:schemeClr val="hlink"/>
              </a:solidFill>
              <a:ln w="12700" cap="rnd">
                <a:solidFill>
                  <a:srgbClr val="000000"/>
                </a:solidFill>
                <a:round/>
                <a:headEnd/>
                <a:tailEnd/>
              </a:ln>
            </p:spPr>
            <p:txBody>
              <a:bodyPr/>
              <a:lstStyle/>
              <a:p>
                <a:endParaRPr lang="zh-CN" altLang="zh-CN"/>
              </a:p>
            </p:txBody>
          </p:sp>
          <p:sp>
            <p:nvSpPr>
              <p:cNvPr id="58717" name="Line 2666"/>
              <p:cNvSpPr>
                <a:spLocks noChangeShapeType="1"/>
              </p:cNvSpPr>
              <p:nvPr/>
            </p:nvSpPr>
            <p:spPr bwMode="auto">
              <a:xfrm>
                <a:off x="575" y="1853"/>
                <a:ext cx="0" cy="1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18" name="Line 2667"/>
              <p:cNvSpPr>
                <a:spLocks noChangeShapeType="1"/>
              </p:cNvSpPr>
              <p:nvPr/>
            </p:nvSpPr>
            <p:spPr bwMode="auto">
              <a:xfrm flipV="1">
                <a:off x="391" y="1849"/>
                <a:ext cx="0" cy="1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19" name="Freeform 2668"/>
              <p:cNvSpPr>
                <a:spLocks/>
              </p:cNvSpPr>
              <p:nvPr/>
            </p:nvSpPr>
            <p:spPr bwMode="auto">
              <a:xfrm>
                <a:off x="271" y="1833"/>
                <a:ext cx="78" cy="17"/>
              </a:xfrm>
              <a:custGeom>
                <a:avLst/>
                <a:gdLst>
                  <a:gd name="T0" fmla="*/ 73 w 78"/>
                  <a:gd name="T1" fmla="*/ 16 h 17"/>
                  <a:gd name="T2" fmla="*/ 0 w 78"/>
                  <a:gd name="T3" fmla="*/ 3 h 17"/>
                  <a:gd name="T4" fmla="*/ 0 w 78"/>
                  <a:gd name="T5" fmla="*/ 0 h 17"/>
                  <a:gd name="T6" fmla="*/ 77 w 78"/>
                  <a:gd name="T7" fmla="*/ 13 h 17"/>
                  <a:gd name="T8" fmla="*/ 73 w 78"/>
                  <a:gd name="T9" fmla="*/ 16 h 17"/>
                  <a:gd name="T10" fmla="*/ 0 60000 65536"/>
                  <a:gd name="T11" fmla="*/ 0 60000 65536"/>
                  <a:gd name="T12" fmla="*/ 0 60000 65536"/>
                  <a:gd name="T13" fmla="*/ 0 60000 65536"/>
                  <a:gd name="T14" fmla="*/ 0 60000 65536"/>
                  <a:gd name="T15" fmla="*/ 0 w 78"/>
                  <a:gd name="T16" fmla="*/ 0 h 17"/>
                  <a:gd name="T17" fmla="*/ 78 w 78"/>
                  <a:gd name="T18" fmla="*/ 17 h 17"/>
                </a:gdLst>
                <a:ahLst/>
                <a:cxnLst>
                  <a:cxn ang="T10">
                    <a:pos x="T0" y="T1"/>
                  </a:cxn>
                  <a:cxn ang="T11">
                    <a:pos x="T2" y="T3"/>
                  </a:cxn>
                  <a:cxn ang="T12">
                    <a:pos x="T4" y="T5"/>
                  </a:cxn>
                  <a:cxn ang="T13">
                    <a:pos x="T6" y="T7"/>
                  </a:cxn>
                  <a:cxn ang="T14">
                    <a:pos x="T8" y="T9"/>
                  </a:cxn>
                </a:cxnLst>
                <a:rect l="T15" t="T16" r="T17" b="T18"/>
                <a:pathLst>
                  <a:path w="78" h="17">
                    <a:moveTo>
                      <a:pt x="73" y="16"/>
                    </a:moveTo>
                    <a:lnTo>
                      <a:pt x="0" y="3"/>
                    </a:lnTo>
                    <a:lnTo>
                      <a:pt x="0" y="0"/>
                    </a:lnTo>
                    <a:lnTo>
                      <a:pt x="77" y="13"/>
                    </a:lnTo>
                    <a:lnTo>
                      <a:pt x="73" y="16"/>
                    </a:lnTo>
                  </a:path>
                </a:pathLst>
              </a:custGeom>
              <a:solidFill>
                <a:schemeClr val="hlink"/>
              </a:solidFill>
              <a:ln w="12700" cap="rnd">
                <a:solidFill>
                  <a:srgbClr val="000000"/>
                </a:solidFill>
                <a:round/>
                <a:headEnd/>
                <a:tailEnd/>
              </a:ln>
            </p:spPr>
            <p:txBody>
              <a:bodyPr/>
              <a:lstStyle/>
              <a:p>
                <a:endParaRPr lang="zh-CN" altLang="zh-CN"/>
              </a:p>
            </p:txBody>
          </p:sp>
          <p:sp>
            <p:nvSpPr>
              <p:cNvPr id="58720" name="Freeform 2669"/>
              <p:cNvSpPr>
                <a:spLocks/>
              </p:cNvSpPr>
              <p:nvPr/>
            </p:nvSpPr>
            <p:spPr bwMode="auto">
              <a:xfrm>
                <a:off x="341" y="1846"/>
                <a:ext cx="18" cy="18"/>
              </a:xfrm>
              <a:custGeom>
                <a:avLst/>
                <a:gdLst>
                  <a:gd name="T0" fmla="*/ 17 w 18"/>
                  <a:gd name="T1" fmla="*/ 0 h 18"/>
                  <a:gd name="T2" fmla="*/ 10 w 18"/>
                  <a:gd name="T3" fmla="*/ 0 h 18"/>
                  <a:gd name="T4" fmla="*/ 10 w 18"/>
                  <a:gd name="T5" fmla="*/ 7 h 18"/>
                  <a:gd name="T6" fmla="*/ 0 w 18"/>
                  <a:gd name="T7" fmla="*/ 10 h 18"/>
                  <a:gd name="T8" fmla="*/ 0 w 18"/>
                  <a:gd name="T9" fmla="*/ 1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7" y="0"/>
                    </a:moveTo>
                    <a:lnTo>
                      <a:pt x="10" y="0"/>
                    </a:lnTo>
                    <a:lnTo>
                      <a:pt x="10" y="7"/>
                    </a:lnTo>
                    <a:lnTo>
                      <a:pt x="0" y="10"/>
                    </a:lnTo>
                    <a:lnTo>
                      <a:pt x="0" y="17"/>
                    </a:lnTo>
                  </a:path>
                </a:pathLst>
              </a:custGeom>
              <a:solidFill>
                <a:schemeClr val="hlink"/>
              </a:solidFill>
              <a:ln w="12700" cap="rnd">
                <a:solidFill>
                  <a:srgbClr val="000000"/>
                </a:solidFill>
                <a:round/>
                <a:headEnd type="none" w="sm" len="sm"/>
                <a:tailEnd type="none" w="sm" len="sm"/>
              </a:ln>
            </p:spPr>
            <p:txBody>
              <a:bodyPr/>
              <a:lstStyle/>
              <a:p>
                <a:endParaRPr lang="zh-CN" altLang="zh-CN"/>
              </a:p>
            </p:txBody>
          </p:sp>
          <p:sp>
            <p:nvSpPr>
              <p:cNvPr id="58721" name="Freeform 2670"/>
              <p:cNvSpPr>
                <a:spLocks/>
              </p:cNvSpPr>
              <p:nvPr/>
            </p:nvSpPr>
            <p:spPr bwMode="auto">
              <a:xfrm>
                <a:off x="755" y="1846"/>
                <a:ext cx="17" cy="18"/>
              </a:xfrm>
              <a:custGeom>
                <a:avLst/>
                <a:gdLst>
                  <a:gd name="T0" fmla="*/ 0 w 17"/>
                  <a:gd name="T1" fmla="*/ 10 h 18"/>
                  <a:gd name="T2" fmla="*/ 0 w 17"/>
                  <a:gd name="T3" fmla="*/ 0 h 18"/>
                  <a:gd name="T4" fmla="*/ 4 w 17"/>
                  <a:gd name="T5" fmla="*/ 0 h 18"/>
                  <a:gd name="T6" fmla="*/ 8 w 17"/>
                  <a:gd name="T7" fmla="*/ 0 h 18"/>
                  <a:gd name="T8" fmla="*/ 11 w 17"/>
                  <a:gd name="T9" fmla="*/ 0 h 18"/>
                  <a:gd name="T10" fmla="*/ 11 w 17"/>
                  <a:gd name="T11" fmla="*/ 10 h 18"/>
                  <a:gd name="T12" fmla="*/ 16 w 17"/>
                  <a:gd name="T13" fmla="*/ 10 h 18"/>
                  <a:gd name="T14" fmla="*/ 16 w 17"/>
                  <a:gd name="T15" fmla="*/ 17 h 18"/>
                  <a:gd name="T16" fmla="*/ 11 w 17"/>
                  <a:gd name="T17" fmla="*/ 17 h 18"/>
                  <a:gd name="T18" fmla="*/ 8 w 17"/>
                  <a:gd name="T19" fmla="*/ 17 h 18"/>
                  <a:gd name="T20" fmla="*/ 4 w 17"/>
                  <a:gd name="T21" fmla="*/ 17 h 18"/>
                  <a:gd name="T22" fmla="*/ 0 w 17"/>
                  <a:gd name="T23" fmla="*/ 17 h 18"/>
                  <a:gd name="T24" fmla="*/ 0 w 17"/>
                  <a:gd name="T25" fmla="*/ 10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8"/>
                  <a:gd name="T41" fmla="*/ 17 w 17"/>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8">
                    <a:moveTo>
                      <a:pt x="0" y="10"/>
                    </a:moveTo>
                    <a:lnTo>
                      <a:pt x="0" y="0"/>
                    </a:lnTo>
                    <a:lnTo>
                      <a:pt x="4" y="0"/>
                    </a:lnTo>
                    <a:lnTo>
                      <a:pt x="8" y="0"/>
                    </a:lnTo>
                    <a:lnTo>
                      <a:pt x="11" y="0"/>
                    </a:lnTo>
                    <a:lnTo>
                      <a:pt x="11" y="10"/>
                    </a:lnTo>
                    <a:lnTo>
                      <a:pt x="16" y="10"/>
                    </a:lnTo>
                    <a:lnTo>
                      <a:pt x="16" y="17"/>
                    </a:lnTo>
                    <a:lnTo>
                      <a:pt x="11" y="17"/>
                    </a:lnTo>
                    <a:lnTo>
                      <a:pt x="8" y="17"/>
                    </a:lnTo>
                    <a:lnTo>
                      <a:pt x="4" y="17"/>
                    </a:lnTo>
                    <a:lnTo>
                      <a:pt x="0" y="17"/>
                    </a:lnTo>
                    <a:lnTo>
                      <a:pt x="0" y="10"/>
                    </a:lnTo>
                  </a:path>
                </a:pathLst>
              </a:custGeom>
              <a:solidFill>
                <a:schemeClr val="hlink"/>
              </a:solidFill>
              <a:ln w="12700" cap="rnd">
                <a:solidFill>
                  <a:srgbClr val="000000"/>
                </a:solidFill>
                <a:round/>
                <a:headEnd/>
                <a:tailEnd/>
              </a:ln>
            </p:spPr>
            <p:txBody>
              <a:bodyPr/>
              <a:lstStyle/>
              <a:p>
                <a:endParaRPr lang="zh-CN" altLang="zh-CN"/>
              </a:p>
            </p:txBody>
          </p:sp>
          <p:sp>
            <p:nvSpPr>
              <p:cNvPr id="58722" name="Freeform 2671"/>
              <p:cNvSpPr>
                <a:spLocks/>
              </p:cNvSpPr>
              <p:nvPr/>
            </p:nvSpPr>
            <p:spPr bwMode="auto">
              <a:xfrm>
                <a:off x="672" y="1856"/>
                <a:ext cx="98" cy="25"/>
              </a:xfrm>
              <a:custGeom>
                <a:avLst/>
                <a:gdLst>
                  <a:gd name="T0" fmla="*/ 97 w 98"/>
                  <a:gd name="T1" fmla="*/ 3 h 25"/>
                  <a:gd name="T2" fmla="*/ 97 w 98"/>
                  <a:gd name="T3" fmla="*/ 10 h 25"/>
                  <a:gd name="T4" fmla="*/ 97 w 98"/>
                  <a:gd name="T5" fmla="*/ 14 h 25"/>
                  <a:gd name="T6" fmla="*/ 97 w 98"/>
                  <a:gd name="T7" fmla="*/ 17 h 25"/>
                  <a:gd name="T8" fmla="*/ 97 w 98"/>
                  <a:gd name="T9" fmla="*/ 20 h 25"/>
                  <a:gd name="T10" fmla="*/ 93 w 98"/>
                  <a:gd name="T11" fmla="*/ 24 h 25"/>
                  <a:gd name="T12" fmla="*/ 87 w 98"/>
                  <a:gd name="T13" fmla="*/ 24 h 25"/>
                  <a:gd name="T14" fmla="*/ 73 w 98"/>
                  <a:gd name="T15" fmla="*/ 24 h 25"/>
                  <a:gd name="T16" fmla="*/ 67 w 98"/>
                  <a:gd name="T17" fmla="*/ 24 h 25"/>
                  <a:gd name="T18" fmla="*/ 63 w 98"/>
                  <a:gd name="T19" fmla="*/ 24 h 25"/>
                  <a:gd name="T20" fmla="*/ 53 w 98"/>
                  <a:gd name="T21" fmla="*/ 24 h 25"/>
                  <a:gd name="T22" fmla="*/ 43 w 98"/>
                  <a:gd name="T23" fmla="*/ 24 h 25"/>
                  <a:gd name="T24" fmla="*/ 33 w 98"/>
                  <a:gd name="T25" fmla="*/ 24 h 25"/>
                  <a:gd name="T26" fmla="*/ 10 w 98"/>
                  <a:gd name="T27" fmla="*/ 17 h 25"/>
                  <a:gd name="T28" fmla="*/ 0 w 98"/>
                  <a:gd name="T29" fmla="*/ 14 h 25"/>
                  <a:gd name="T30" fmla="*/ 0 w 98"/>
                  <a:gd name="T31" fmla="*/ 10 h 25"/>
                  <a:gd name="T32" fmla="*/ 0 w 98"/>
                  <a:gd name="T33" fmla="*/ 7 h 25"/>
                  <a:gd name="T34" fmla="*/ 0 w 98"/>
                  <a:gd name="T35" fmla="*/ 3 h 25"/>
                  <a:gd name="T36" fmla="*/ 7 w 98"/>
                  <a:gd name="T37" fmla="*/ 0 h 25"/>
                  <a:gd name="T38" fmla="*/ 10 w 98"/>
                  <a:gd name="T39" fmla="*/ 0 h 25"/>
                  <a:gd name="T40" fmla="*/ 20 w 98"/>
                  <a:gd name="T41" fmla="*/ 0 h 25"/>
                  <a:gd name="T42" fmla="*/ 23 w 98"/>
                  <a:gd name="T43" fmla="*/ 0 h 25"/>
                  <a:gd name="T44" fmla="*/ 33 w 98"/>
                  <a:gd name="T45" fmla="*/ 0 h 25"/>
                  <a:gd name="T46" fmla="*/ 37 w 98"/>
                  <a:gd name="T47" fmla="*/ 0 h 25"/>
                  <a:gd name="T48" fmla="*/ 47 w 98"/>
                  <a:gd name="T49" fmla="*/ 0 h 25"/>
                  <a:gd name="T50" fmla="*/ 53 w 98"/>
                  <a:gd name="T51" fmla="*/ 0 h 25"/>
                  <a:gd name="T52" fmla="*/ 67 w 98"/>
                  <a:gd name="T53" fmla="*/ 0 h 25"/>
                  <a:gd name="T54" fmla="*/ 77 w 98"/>
                  <a:gd name="T55" fmla="*/ 0 h 25"/>
                  <a:gd name="T56" fmla="*/ 87 w 98"/>
                  <a:gd name="T57" fmla="*/ 0 h 25"/>
                  <a:gd name="T58" fmla="*/ 93 w 98"/>
                  <a:gd name="T59" fmla="*/ 0 h 25"/>
                  <a:gd name="T60" fmla="*/ 97 w 98"/>
                  <a:gd name="T61" fmla="*/ 3 h 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8"/>
                  <a:gd name="T94" fmla="*/ 0 h 25"/>
                  <a:gd name="T95" fmla="*/ 98 w 98"/>
                  <a:gd name="T96" fmla="*/ 25 h 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8" h="25">
                    <a:moveTo>
                      <a:pt x="97" y="3"/>
                    </a:moveTo>
                    <a:lnTo>
                      <a:pt x="97" y="10"/>
                    </a:lnTo>
                    <a:lnTo>
                      <a:pt x="97" y="14"/>
                    </a:lnTo>
                    <a:lnTo>
                      <a:pt x="97" y="17"/>
                    </a:lnTo>
                    <a:lnTo>
                      <a:pt x="97" y="20"/>
                    </a:lnTo>
                    <a:lnTo>
                      <a:pt x="93" y="24"/>
                    </a:lnTo>
                    <a:lnTo>
                      <a:pt x="87" y="24"/>
                    </a:lnTo>
                    <a:lnTo>
                      <a:pt x="73" y="24"/>
                    </a:lnTo>
                    <a:lnTo>
                      <a:pt x="67" y="24"/>
                    </a:lnTo>
                    <a:lnTo>
                      <a:pt x="63" y="24"/>
                    </a:lnTo>
                    <a:lnTo>
                      <a:pt x="53" y="24"/>
                    </a:lnTo>
                    <a:lnTo>
                      <a:pt x="43" y="24"/>
                    </a:lnTo>
                    <a:lnTo>
                      <a:pt x="33" y="24"/>
                    </a:lnTo>
                    <a:lnTo>
                      <a:pt x="10" y="17"/>
                    </a:lnTo>
                    <a:lnTo>
                      <a:pt x="0" y="14"/>
                    </a:lnTo>
                    <a:lnTo>
                      <a:pt x="0" y="10"/>
                    </a:lnTo>
                    <a:lnTo>
                      <a:pt x="0" y="7"/>
                    </a:lnTo>
                    <a:lnTo>
                      <a:pt x="0" y="3"/>
                    </a:lnTo>
                    <a:lnTo>
                      <a:pt x="7" y="0"/>
                    </a:lnTo>
                    <a:lnTo>
                      <a:pt x="10" y="0"/>
                    </a:lnTo>
                    <a:lnTo>
                      <a:pt x="20" y="0"/>
                    </a:lnTo>
                    <a:lnTo>
                      <a:pt x="23" y="0"/>
                    </a:lnTo>
                    <a:lnTo>
                      <a:pt x="33" y="0"/>
                    </a:lnTo>
                    <a:lnTo>
                      <a:pt x="37" y="0"/>
                    </a:lnTo>
                    <a:lnTo>
                      <a:pt x="47" y="0"/>
                    </a:lnTo>
                    <a:lnTo>
                      <a:pt x="53" y="0"/>
                    </a:lnTo>
                    <a:lnTo>
                      <a:pt x="67" y="0"/>
                    </a:lnTo>
                    <a:lnTo>
                      <a:pt x="77" y="0"/>
                    </a:lnTo>
                    <a:lnTo>
                      <a:pt x="87" y="0"/>
                    </a:lnTo>
                    <a:lnTo>
                      <a:pt x="93" y="0"/>
                    </a:lnTo>
                    <a:lnTo>
                      <a:pt x="97" y="3"/>
                    </a:lnTo>
                  </a:path>
                </a:pathLst>
              </a:custGeom>
              <a:solidFill>
                <a:schemeClr val="hlink"/>
              </a:solidFill>
              <a:ln w="12700" cap="rnd">
                <a:solidFill>
                  <a:srgbClr val="000000"/>
                </a:solidFill>
                <a:round/>
                <a:headEnd/>
                <a:tailEnd/>
              </a:ln>
            </p:spPr>
            <p:txBody>
              <a:bodyPr/>
              <a:lstStyle/>
              <a:p>
                <a:endParaRPr lang="zh-CN" altLang="zh-CN"/>
              </a:p>
            </p:txBody>
          </p:sp>
          <p:sp>
            <p:nvSpPr>
              <p:cNvPr id="58723" name="Line 2672"/>
              <p:cNvSpPr>
                <a:spLocks noChangeShapeType="1"/>
              </p:cNvSpPr>
              <p:nvPr/>
            </p:nvSpPr>
            <p:spPr bwMode="auto">
              <a:xfrm>
                <a:off x="695" y="1856"/>
                <a:ext cx="0" cy="2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24" name="Line 2673"/>
              <p:cNvSpPr>
                <a:spLocks noChangeShapeType="1"/>
              </p:cNvSpPr>
              <p:nvPr/>
            </p:nvSpPr>
            <p:spPr bwMode="auto">
              <a:xfrm>
                <a:off x="705" y="1856"/>
                <a:ext cx="0" cy="2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25" name="Line 2674"/>
              <p:cNvSpPr>
                <a:spLocks noChangeShapeType="1"/>
              </p:cNvSpPr>
              <p:nvPr/>
            </p:nvSpPr>
            <p:spPr bwMode="auto">
              <a:xfrm>
                <a:off x="729" y="1856"/>
                <a:ext cx="0" cy="2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26" name="Line 2675"/>
              <p:cNvSpPr>
                <a:spLocks noChangeShapeType="1"/>
              </p:cNvSpPr>
              <p:nvPr/>
            </p:nvSpPr>
            <p:spPr bwMode="auto">
              <a:xfrm>
                <a:off x="752" y="1856"/>
                <a:ext cx="0" cy="2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727" name="Freeform 2676"/>
              <p:cNvSpPr>
                <a:spLocks/>
              </p:cNvSpPr>
              <p:nvPr/>
            </p:nvSpPr>
            <p:spPr bwMode="auto">
              <a:xfrm>
                <a:off x="1003" y="1829"/>
                <a:ext cx="17" cy="35"/>
              </a:xfrm>
              <a:custGeom>
                <a:avLst/>
                <a:gdLst>
                  <a:gd name="T0" fmla="*/ 16 w 17"/>
                  <a:gd name="T1" fmla="*/ 0 h 35"/>
                  <a:gd name="T2" fmla="*/ 16 w 17"/>
                  <a:gd name="T3" fmla="*/ 4 h 35"/>
                  <a:gd name="T4" fmla="*/ 0 w 17"/>
                  <a:gd name="T5" fmla="*/ 10 h 35"/>
                  <a:gd name="T6" fmla="*/ 0 w 17"/>
                  <a:gd name="T7" fmla="*/ 14 h 35"/>
                  <a:gd name="T8" fmla="*/ 0 w 17"/>
                  <a:gd name="T9" fmla="*/ 17 h 35"/>
                  <a:gd name="T10" fmla="*/ 0 w 17"/>
                  <a:gd name="T11" fmla="*/ 24 h 35"/>
                  <a:gd name="T12" fmla="*/ 0 w 17"/>
                  <a:gd name="T13" fmla="*/ 27 h 35"/>
                  <a:gd name="T14" fmla="*/ 16 w 17"/>
                  <a:gd name="T15" fmla="*/ 30 h 35"/>
                  <a:gd name="T16" fmla="*/ 16 w 17"/>
                  <a:gd name="T17" fmla="*/ 34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35"/>
                  <a:gd name="T29" fmla="*/ 17 w 17"/>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35">
                    <a:moveTo>
                      <a:pt x="16" y="0"/>
                    </a:moveTo>
                    <a:lnTo>
                      <a:pt x="16" y="4"/>
                    </a:lnTo>
                    <a:lnTo>
                      <a:pt x="0" y="10"/>
                    </a:lnTo>
                    <a:lnTo>
                      <a:pt x="0" y="14"/>
                    </a:lnTo>
                    <a:lnTo>
                      <a:pt x="0" y="17"/>
                    </a:lnTo>
                    <a:lnTo>
                      <a:pt x="0" y="24"/>
                    </a:lnTo>
                    <a:lnTo>
                      <a:pt x="0" y="27"/>
                    </a:lnTo>
                    <a:lnTo>
                      <a:pt x="16" y="30"/>
                    </a:lnTo>
                    <a:lnTo>
                      <a:pt x="16" y="34"/>
                    </a:lnTo>
                  </a:path>
                </a:pathLst>
              </a:custGeom>
              <a:solidFill>
                <a:schemeClr val="hlink"/>
              </a:solidFill>
              <a:ln w="12700" cap="rnd">
                <a:solidFill>
                  <a:srgbClr val="000000"/>
                </a:solidFill>
                <a:round/>
                <a:headEnd type="none" w="sm" len="sm"/>
                <a:tailEnd type="none" w="sm" len="sm"/>
              </a:ln>
            </p:spPr>
            <p:txBody>
              <a:bodyPr/>
              <a:lstStyle/>
              <a:p>
                <a:endParaRPr lang="zh-CN" altLang="zh-CN"/>
              </a:p>
            </p:txBody>
          </p:sp>
        </p:grpSp>
        <p:sp>
          <p:nvSpPr>
            <p:cNvPr id="57360" name="Line 2677"/>
            <p:cNvSpPr>
              <a:spLocks noChangeShapeType="1"/>
            </p:cNvSpPr>
            <p:nvPr/>
          </p:nvSpPr>
          <p:spPr bwMode="auto">
            <a:xfrm>
              <a:off x="3024" y="2210"/>
              <a:ext cx="612" cy="107"/>
            </a:xfrm>
            <a:prstGeom prst="line">
              <a:avLst/>
            </a:prstGeom>
            <a:noFill/>
            <a:ln w="12700">
              <a:solidFill>
                <a:schemeClr val="tx1"/>
              </a:solidFill>
              <a:prstDash val="sysDot"/>
              <a:round/>
              <a:headEnd type="none" w="sm" len="sm"/>
              <a:tailEnd type="none" w="sm" len="sm"/>
            </a:ln>
          </p:spPr>
          <p:txBody>
            <a:bodyPr wrap="none" anchor="ctr"/>
            <a:lstStyle/>
            <a:p>
              <a:endParaRPr lang="zh-CN" altLang="en-US"/>
            </a:p>
          </p:txBody>
        </p:sp>
        <p:sp>
          <p:nvSpPr>
            <p:cNvPr id="57361" name="Line 2678"/>
            <p:cNvSpPr>
              <a:spLocks noChangeShapeType="1"/>
            </p:cNvSpPr>
            <p:nvPr/>
          </p:nvSpPr>
          <p:spPr bwMode="auto">
            <a:xfrm flipV="1">
              <a:off x="3043" y="2765"/>
              <a:ext cx="595" cy="198"/>
            </a:xfrm>
            <a:prstGeom prst="line">
              <a:avLst/>
            </a:prstGeom>
            <a:noFill/>
            <a:ln w="12700">
              <a:solidFill>
                <a:schemeClr val="tx1"/>
              </a:solidFill>
              <a:prstDash val="sysDot"/>
              <a:round/>
              <a:headEnd type="none" w="sm" len="sm"/>
              <a:tailEnd type="none" w="sm" len="sm"/>
            </a:ln>
          </p:spPr>
          <p:txBody>
            <a:bodyPr wrap="none" anchor="ctr"/>
            <a:lstStyle/>
            <a:p>
              <a:endParaRPr lang="zh-CN" altLang="en-US"/>
            </a:p>
          </p:txBody>
        </p:sp>
        <p:sp>
          <p:nvSpPr>
            <p:cNvPr id="57362" name="Line 2679"/>
            <p:cNvSpPr>
              <a:spLocks noChangeShapeType="1"/>
            </p:cNvSpPr>
            <p:nvPr/>
          </p:nvSpPr>
          <p:spPr bwMode="auto">
            <a:xfrm flipV="1">
              <a:off x="3110" y="3091"/>
              <a:ext cx="585" cy="240"/>
            </a:xfrm>
            <a:prstGeom prst="line">
              <a:avLst/>
            </a:prstGeom>
            <a:noFill/>
            <a:ln w="12700">
              <a:solidFill>
                <a:schemeClr val="tx1"/>
              </a:solidFill>
              <a:prstDash val="sysDot"/>
              <a:round/>
              <a:headEnd type="none" w="sm" len="sm"/>
              <a:tailEnd type="none" w="sm" len="sm"/>
            </a:ln>
          </p:spPr>
          <p:txBody>
            <a:bodyPr wrap="none" anchor="ctr"/>
            <a:lstStyle/>
            <a:p>
              <a:endParaRPr lang="zh-CN" altLang="en-US"/>
            </a:p>
          </p:txBody>
        </p:sp>
        <p:sp>
          <p:nvSpPr>
            <p:cNvPr id="57363" name="Line 2680"/>
            <p:cNvSpPr>
              <a:spLocks noChangeShapeType="1"/>
            </p:cNvSpPr>
            <p:nvPr/>
          </p:nvSpPr>
          <p:spPr bwMode="auto">
            <a:xfrm flipV="1">
              <a:off x="3126" y="3357"/>
              <a:ext cx="716" cy="285"/>
            </a:xfrm>
            <a:prstGeom prst="line">
              <a:avLst/>
            </a:prstGeom>
            <a:noFill/>
            <a:ln w="12700">
              <a:solidFill>
                <a:schemeClr val="tx1"/>
              </a:solidFill>
              <a:prstDash val="sysDot"/>
              <a:round/>
              <a:headEnd type="none" w="sm" len="sm"/>
              <a:tailEnd type="none" w="sm" len="sm"/>
            </a:ln>
          </p:spPr>
          <p:txBody>
            <a:bodyPr wrap="none" anchor="ctr"/>
            <a:lstStyle/>
            <a:p>
              <a:endParaRPr lang="zh-CN" altLang="en-US"/>
            </a:p>
          </p:txBody>
        </p:sp>
        <p:sp>
          <p:nvSpPr>
            <p:cNvPr id="57364" name="Line 2681"/>
            <p:cNvSpPr>
              <a:spLocks noChangeShapeType="1"/>
            </p:cNvSpPr>
            <p:nvPr/>
          </p:nvSpPr>
          <p:spPr bwMode="auto">
            <a:xfrm flipV="1">
              <a:off x="3112" y="2358"/>
              <a:ext cx="721" cy="134"/>
            </a:xfrm>
            <a:prstGeom prst="line">
              <a:avLst/>
            </a:prstGeom>
            <a:noFill/>
            <a:ln w="12700">
              <a:solidFill>
                <a:schemeClr val="tx1"/>
              </a:solidFill>
              <a:prstDash val="sysDot"/>
              <a:round/>
              <a:headEnd type="none" w="sm" len="sm"/>
              <a:tailEnd type="none" w="sm" len="sm"/>
            </a:ln>
          </p:spPr>
          <p:txBody>
            <a:bodyPr wrap="none" anchor="ctr"/>
            <a:lstStyle/>
            <a:p>
              <a:endParaRPr lang="zh-CN" altLang="en-US"/>
            </a:p>
          </p:txBody>
        </p:sp>
        <p:sp>
          <p:nvSpPr>
            <p:cNvPr id="57365" name="Line 2682"/>
            <p:cNvSpPr>
              <a:spLocks noChangeShapeType="1"/>
            </p:cNvSpPr>
            <p:nvPr/>
          </p:nvSpPr>
          <p:spPr bwMode="auto">
            <a:xfrm flipV="1">
              <a:off x="3139" y="2549"/>
              <a:ext cx="611" cy="117"/>
            </a:xfrm>
            <a:prstGeom prst="line">
              <a:avLst/>
            </a:prstGeom>
            <a:noFill/>
            <a:ln w="12700">
              <a:solidFill>
                <a:schemeClr val="tx1"/>
              </a:solidFill>
              <a:prstDash val="sysDot"/>
              <a:round/>
              <a:headEnd type="none" w="sm" len="sm"/>
              <a:tailEnd type="none" w="sm" len="sm"/>
            </a:ln>
          </p:spPr>
          <p:txBody>
            <a:bodyPr wrap="none" anchor="ctr"/>
            <a:lstStyle/>
            <a:p>
              <a:endParaRPr lang="zh-CN" altLang="en-US"/>
            </a:p>
          </p:txBody>
        </p:sp>
        <p:sp>
          <p:nvSpPr>
            <p:cNvPr id="472699" name="Rectangle 2683"/>
            <p:cNvSpPr>
              <a:spLocks noChangeArrowheads="1"/>
            </p:cNvSpPr>
            <p:nvPr/>
          </p:nvSpPr>
          <p:spPr bwMode="auto">
            <a:xfrm>
              <a:off x="4673" y="2710"/>
              <a:ext cx="1070" cy="401"/>
            </a:xfrm>
            <a:prstGeom prst="rect">
              <a:avLst/>
            </a:prstGeom>
            <a:noFill/>
            <a:ln w="9525">
              <a:noFill/>
              <a:miter lim="800000"/>
              <a:headEnd/>
              <a:tailEnd/>
            </a:ln>
            <a:effectLst/>
          </p:spPr>
          <p:txBody>
            <a:bodyPr wrap="none" lIns="92075" tIns="46038" rIns="92075" bIns="46038">
              <a:spAutoFit/>
            </a:bodyPr>
            <a:lstStyle/>
            <a:p>
              <a:pPr algn="ctr" eaLnBrk="0" hangingPunct="0">
                <a:defRPr/>
              </a:pPr>
              <a:r>
                <a:rPr lang="en-US" altLang="en-US" sz="1600">
                  <a:effectLst>
                    <a:outerShdw blurRad="38100" dist="38100" dir="2700000" algn="tl">
                      <a:srgbClr val="C0C0C0"/>
                    </a:outerShdw>
                  </a:effectLst>
                </a:rPr>
                <a:t>Networked </a:t>
              </a:r>
            </a:p>
            <a:p>
              <a:pPr algn="ctr" eaLnBrk="0" hangingPunct="0">
                <a:defRPr/>
              </a:pPr>
              <a:r>
                <a:rPr lang="en-US" altLang="en-US" sz="1600">
                  <a:effectLst>
                    <a:outerShdw blurRad="38100" dist="38100" dir="2700000" algn="tl">
                      <a:srgbClr val="C0C0C0"/>
                    </a:outerShdw>
                  </a:effectLst>
                </a:rPr>
                <a:t>Shooters</a:t>
              </a:r>
              <a:endParaRPr lang="en-US" altLang="en-US" sz="1600">
                <a:effectLst>
                  <a:outerShdw blurRad="38100" dist="38100" dir="2700000" algn="tl">
                    <a:srgbClr val="C0C0C0"/>
                  </a:outerShdw>
                </a:effectLst>
                <a:latin typeface="Times" pitchFamily="18" charset="0"/>
              </a:endParaRPr>
            </a:p>
          </p:txBody>
        </p:sp>
        <p:grpSp>
          <p:nvGrpSpPr>
            <p:cNvPr id="23" name="Group 2684"/>
            <p:cNvGrpSpPr>
              <a:grpSpLocks/>
            </p:cNvGrpSpPr>
            <p:nvPr/>
          </p:nvGrpSpPr>
          <p:grpSpPr bwMode="auto">
            <a:xfrm>
              <a:off x="4702" y="2965"/>
              <a:ext cx="643" cy="438"/>
              <a:chOff x="4974" y="3186"/>
              <a:chExt cx="643" cy="390"/>
            </a:xfrm>
          </p:grpSpPr>
          <p:grpSp>
            <p:nvGrpSpPr>
              <p:cNvPr id="24" name="Group 2685"/>
              <p:cNvGrpSpPr>
                <a:grpSpLocks/>
              </p:cNvGrpSpPr>
              <p:nvPr/>
            </p:nvGrpSpPr>
            <p:grpSpPr bwMode="auto">
              <a:xfrm>
                <a:off x="4974" y="3303"/>
                <a:ext cx="458" cy="273"/>
                <a:chOff x="4439" y="2771"/>
                <a:chExt cx="747" cy="411"/>
              </a:xfrm>
            </p:grpSpPr>
            <p:sp>
              <p:nvSpPr>
                <p:cNvPr id="58277" name="Freeform 2686"/>
                <p:cNvSpPr>
                  <a:spLocks/>
                </p:cNvSpPr>
                <p:nvPr/>
              </p:nvSpPr>
              <p:spPr bwMode="auto">
                <a:xfrm>
                  <a:off x="5125" y="2980"/>
                  <a:ext cx="26" cy="20"/>
                </a:xfrm>
                <a:custGeom>
                  <a:avLst/>
                  <a:gdLst>
                    <a:gd name="T0" fmla="*/ 21 w 26"/>
                    <a:gd name="T1" fmla="*/ 0 h 20"/>
                    <a:gd name="T2" fmla="*/ 0 w 26"/>
                    <a:gd name="T3" fmla="*/ 14 h 20"/>
                    <a:gd name="T4" fmla="*/ 0 w 26"/>
                    <a:gd name="T5" fmla="*/ 19 h 20"/>
                    <a:gd name="T6" fmla="*/ 25 w 26"/>
                    <a:gd name="T7" fmla="*/ 4 h 20"/>
                    <a:gd name="T8" fmla="*/ 21 w 26"/>
                    <a:gd name="T9" fmla="*/ 0 h 20"/>
                    <a:gd name="T10" fmla="*/ 0 60000 65536"/>
                    <a:gd name="T11" fmla="*/ 0 60000 65536"/>
                    <a:gd name="T12" fmla="*/ 0 60000 65536"/>
                    <a:gd name="T13" fmla="*/ 0 60000 65536"/>
                    <a:gd name="T14" fmla="*/ 0 60000 65536"/>
                    <a:gd name="T15" fmla="*/ 0 w 26"/>
                    <a:gd name="T16" fmla="*/ 0 h 20"/>
                    <a:gd name="T17" fmla="*/ 26 w 26"/>
                    <a:gd name="T18" fmla="*/ 20 h 20"/>
                  </a:gdLst>
                  <a:ahLst/>
                  <a:cxnLst>
                    <a:cxn ang="T10">
                      <a:pos x="T0" y="T1"/>
                    </a:cxn>
                    <a:cxn ang="T11">
                      <a:pos x="T2" y="T3"/>
                    </a:cxn>
                    <a:cxn ang="T12">
                      <a:pos x="T4" y="T5"/>
                    </a:cxn>
                    <a:cxn ang="T13">
                      <a:pos x="T6" y="T7"/>
                    </a:cxn>
                    <a:cxn ang="T14">
                      <a:pos x="T8" y="T9"/>
                    </a:cxn>
                  </a:cxnLst>
                  <a:rect l="T15" t="T16" r="T17" b="T18"/>
                  <a:pathLst>
                    <a:path w="26" h="20">
                      <a:moveTo>
                        <a:pt x="21" y="0"/>
                      </a:moveTo>
                      <a:lnTo>
                        <a:pt x="0" y="14"/>
                      </a:lnTo>
                      <a:lnTo>
                        <a:pt x="0" y="19"/>
                      </a:lnTo>
                      <a:lnTo>
                        <a:pt x="25" y="4"/>
                      </a:lnTo>
                      <a:lnTo>
                        <a:pt x="21" y="0"/>
                      </a:lnTo>
                    </a:path>
                  </a:pathLst>
                </a:custGeom>
                <a:solidFill>
                  <a:srgbClr val="59801A"/>
                </a:solidFill>
                <a:ln w="12700" cap="rnd">
                  <a:solidFill>
                    <a:srgbClr val="000000"/>
                  </a:solidFill>
                  <a:round/>
                  <a:headEnd/>
                  <a:tailEnd/>
                </a:ln>
              </p:spPr>
              <p:txBody>
                <a:bodyPr/>
                <a:lstStyle/>
                <a:p>
                  <a:endParaRPr lang="zh-CN" altLang="zh-CN"/>
                </a:p>
              </p:txBody>
            </p:sp>
            <p:sp>
              <p:nvSpPr>
                <p:cNvPr id="58278" name="Freeform 2687"/>
                <p:cNvSpPr>
                  <a:spLocks/>
                </p:cNvSpPr>
                <p:nvPr/>
              </p:nvSpPr>
              <p:spPr bwMode="auto">
                <a:xfrm>
                  <a:off x="5139" y="2972"/>
                  <a:ext cx="22" cy="23"/>
                </a:xfrm>
                <a:custGeom>
                  <a:avLst/>
                  <a:gdLst>
                    <a:gd name="T0" fmla="*/ 7 w 22"/>
                    <a:gd name="T1" fmla="*/ 0 h 23"/>
                    <a:gd name="T2" fmla="*/ 5 w 22"/>
                    <a:gd name="T3" fmla="*/ 2 h 23"/>
                    <a:gd name="T4" fmla="*/ 3 w 22"/>
                    <a:gd name="T5" fmla="*/ 2 h 23"/>
                    <a:gd name="T6" fmla="*/ 3 w 22"/>
                    <a:gd name="T7" fmla="*/ 4 h 23"/>
                    <a:gd name="T8" fmla="*/ 3 w 22"/>
                    <a:gd name="T9" fmla="*/ 6 h 23"/>
                    <a:gd name="T10" fmla="*/ 0 w 22"/>
                    <a:gd name="T11" fmla="*/ 8 h 23"/>
                    <a:gd name="T12" fmla="*/ 0 w 22"/>
                    <a:gd name="T13" fmla="*/ 10 h 23"/>
                    <a:gd name="T14" fmla="*/ 3 w 22"/>
                    <a:gd name="T15" fmla="*/ 12 h 23"/>
                    <a:gd name="T16" fmla="*/ 3 w 22"/>
                    <a:gd name="T17" fmla="*/ 14 h 23"/>
                    <a:gd name="T18" fmla="*/ 3 w 22"/>
                    <a:gd name="T19" fmla="*/ 16 h 23"/>
                    <a:gd name="T20" fmla="*/ 5 w 22"/>
                    <a:gd name="T21" fmla="*/ 18 h 23"/>
                    <a:gd name="T22" fmla="*/ 7 w 22"/>
                    <a:gd name="T23" fmla="*/ 20 h 23"/>
                    <a:gd name="T24" fmla="*/ 9 w 22"/>
                    <a:gd name="T25" fmla="*/ 20 h 23"/>
                    <a:gd name="T26" fmla="*/ 11 w 22"/>
                    <a:gd name="T27" fmla="*/ 20 h 23"/>
                    <a:gd name="T28" fmla="*/ 13 w 22"/>
                    <a:gd name="T29" fmla="*/ 22 h 23"/>
                    <a:gd name="T30" fmla="*/ 15 w 22"/>
                    <a:gd name="T31" fmla="*/ 22 h 23"/>
                    <a:gd name="T32" fmla="*/ 17 w 22"/>
                    <a:gd name="T33" fmla="*/ 20 h 23"/>
                    <a:gd name="T34" fmla="*/ 17 w 22"/>
                    <a:gd name="T35" fmla="*/ 18 h 23"/>
                    <a:gd name="T36" fmla="*/ 19 w 22"/>
                    <a:gd name="T37" fmla="*/ 16 h 23"/>
                    <a:gd name="T38" fmla="*/ 21 w 22"/>
                    <a:gd name="T39" fmla="*/ 14 h 23"/>
                    <a:gd name="T40" fmla="*/ 21 w 22"/>
                    <a:gd name="T41" fmla="*/ 10 h 23"/>
                    <a:gd name="T42" fmla="*/ 19 w 22"/>
                    <a:gd name="T43" fmla="*/ 10 h 23"/>
                    <a:gd name="T44" fmla="*/ 19 w 22"/>
                    <a:gd name="T45" fmla="*/ 8 h 23"/>
                    <a:gd name="T46" fmla="*/ 17 w 22"/>
                    <a:gd name="T47" fmla="*/ 6 h 23"/>
                    <a:gd name="T48" fmla="*/ 17 w 22"/>
                    <a:gd name="T49" fmla="*/ 4 h 23"/>
                    <a:gd name="T50" fmla="*/ 15 w 22"/>
                    <a:gd name="T51" fmla="*/ 2 h 23"/>
                    <a:gd name="T52" fmla="*/ 13 w 22"/>
                    <a:gd name="T53" fmla="*/ 2 h 23"/>
                    <a:gd name="T54" fmla="*/ 11 w 22"/>
                    <a:gd name="T55" fmla="*/ 2 h 23"/>
                    <a:gd name="T56" fmla="*/ 9 w 22"/>
                    <a:gd name="T57" fmla="*/ 0 h 23"/>
                    <a:gd name="T58" fmla="*/ 7 w 22"/>
                    <a:gd name="T59" fmla="*/ 0 h 2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
                    <a:gd name="T91" fmla="*/ 0 h 23"/>
                    <a:gd name="T92" fmla="*/ 22 w 22"/>
                    <a:gd name="T93" fmla="*/ 23 h 2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 h="23">
                      <a:moveTo>
                        <a:pt x="7" y="0"/>
                      </a:moveTo>
                      <a:lnTo>
                        <a:pt x="5" y="2"/>
                      </a:lnTo>
                      <a:lnTo>
                        <a:pt x="3" y="2"/>
                      </a:lnTo>
                      <a:lnTo>
                        <a:pt x="3" y="4"/>
                      </a:lnTo>
                      <a:lnTo>
                        <a:pt x="3" y="6"/>
                      </a:lnTo>
                      <a:lnTo>
                        <a:pt x="0" y="8"/>
                      </a:lnTo>
                      <a:lnTo>
                        <a:pt x="0" y="10"/>
                      </a:lnTo>
                      <a:lnTo>
                        <a:pt x="3" y="12"/>
                      </a:lnTo>
                      <a:lnTo>
                        <a:pt x="3" y="14"/>
                      </a:lnTo>
                      <a:lnTo>
                        <a:pt x="3" y="16"/>
                      </a:lnTo>
                      <a:lnTo>
                        <a:pt x="5" y="18"/>
                      </a:lnTo>
                      <a:lnTo>
                        <a:pt x="7" y="20"/>
                      </a:lnTo>
                      <a:lnTo>
                        <a:pt x="9" y="20"/>
                      </a:lnTo>
                      <a:lnTo>
                        <a:pt x="11" y="20"/>
                      </a:lnTo>
                      <a:lnTo>
                        <a:pt x="13" y="22"/>
                      </a:lnTo>
                      <a:lnTo>
                        <a:pt x="15" y="22"/>
                      </a:lnTo>
                      <a:lnTo>
                        <a:pt x="17" y="20"/>
                      </a:lnTo>
                      <a:lnTo>
                        <a:pt x="17" y="18"/>
                      </a:lnTo>
                      <a:lnTo>
                        <a:pt x="19" y="16"/>
                      </a:lnTo>
                      <a:lnTo>
                        <a:pt x="21" y="14"/>
                      </a:lnTo>
                      <a:lnTo>
                        <a:pt x="21" y="10"/>
                      </a:lnTo>
                      <a:lnTo>
                        <a:pt x="19" y="10"/>
                      </a:lnTo>
                      <a:lnTo>
                        <a:pt x="19" y="8"/>
                      </a:lnTo>
                      <a:lnTo>
                        <a:pt x="17" y="6"/>
                      </a:lnTo>
                      <a:lnTo>
                        <a:pt x="17" y="4"/>
                      </a:lnTo>
                      <a:lnTo>
                        <a:pt x="15" y="2"/>
                      </a:lnTo>
                      <a:lnTo>
                        <a:pt x="13" y="2"/>
                      </a:lnTo>
                      <a:lnTo>
                        <a:pt x="11" y="2"/>
                      </a:lnTo>
                      <a:lnTo>
                        <a:pt x="9" y="0"/>
                      </a:lnTo>
                      <a:lnTo>
                        <a:pt x="7" y="0"/>
                      </a:lnTo>
                    </a:path>
                  </a:pathLst>
                </a:custGeom>
                <a:solidFill>
                  <a:srgbClr val="2E5400"/>
                </a:solidFill>
                <a:ln w="12700" cap="rnd">
                  <a:solidFill>
                    <a:srgbClr val="000000"/>
                  </a:solidFill>
                  <a:round/>
                  <a:headEnd/>
                  <a:tailEnd/>
                </a:ln>
              </p:spPr>
              <p:txBody>
                <a:bodyPr/>
                <a:lstStyle/>
                <a:p>
                  <a:endParaRPr lang="zh-CN" altLang="zh-CN"/>
                </a:p>
              </p:txBody>
            </p:sp>
            <p:sp>
              <p:nvSpPr>
                <p:cNvPr id="58279" name="Freeform 2688"/>
                <p:cNvSpPr>
                  <a:spLocks/>
                </p:cNvSpPr>
                <p:nvPr/>
              </p:nvSpPr>
              <p:spPr bwMode="auto">
                <a:xfrm>
                  <a:off x="5145" y="2973"/>
                  <a:ext cx="19" cy="20"/>
                </a:xfrm>
                <a:custGeom>
                  <a:avLst/>
                  <a:gdLst>
                    <a:gd name="T0" fmla="*/ 8 w 19"/>
                    <a:gd name="T1" fmla="*/ 0 h 20"/>
                    <a:gd name="T2" fmla="*/ 4 w 19"/>
                    <a:gd name="T3" fmla="*/ 2 h 20"/>
                    <a:gd name="T4" fmla="*/ 0 w 19"/>
                    <a:gd name="T5" fmla="*/ 6 h 20"/>
                    <a:gd name="T6" fmla="*/ 4 w 19"/>
                    <a:gd name="T7" fmla="*/ 14 h 20"/>
                    <a:gd name="T8" fmla="*/ 8 w 19"/>
                    <a:gd name="T9" fmla="*/ 19 h 20"/>
                    <a:gd name="T10" fmla="*/ 16 w 19"/>
                    <a:gd name="T11" fmla="*/ 16 h 20"/>
                    <a:gd name="T12" fmla="*/ 18 w 19"/>
                    <a:gd name="T13" fmla="*/ 14 h 20"/>
                    <a:gd name="T14" fmla="*/ 18 w 19"/>
                    <a:gd name="T15" fmla="*/ 12 h 20"/>
                    <a:gd name="T16" fmla="*/ 18 w 19"/>
                    <a:gd name="T17" fmla="*/ 10 h 20"/>
                    <a:gd name="T18" fmla="*/ 18 w 19"/>
                    <a:gd name="T19" fmla="*/ 8 h 20"/>
                    <a:gd name="T20" fmla="*/ 18 w 19"/>
                    <a:gd name="T21" fmla="*/ 6 h 20"/>
                    <a:gd name="T22" fmla="*/ 16 w 19"/>
                    <a:gd name="T23" fmla="*/ 6 h 20"/>
                    <a:gd name="T24" fmla="*/ 16 w 19"/>
                    <a:gd name="T25" fmla="*/ 4 h 20"/>
                    <a:gd name="T26" fmla="*/ 14 w 19"/>
                    <a:gd name="T27" fmla="*/ 2 h 20"/>
                    <a:gd name="T28" fmla="*/ 12 w 19"/>
                    <a:gd name="T29" fmla="*/ 2 h 20"/>
                    <a:gd name="T30" fmla="*/ 12 w 19"/>
                    <a:gd name="T31" fmla="*/ 0 h 20"/>
                    <a:gd name="T32" fmla="*/ 10 w 19"/>
                    <a:gd name="T33" fmla="*/ 0 h 20"/>
                    <a:gd name="T34" fmla="*/ 8 w 19"/>
                    <a:gd name="T35" fmla="*/ 0 h 20"/>
                    <a:gd name="T36" fmla="*/ 8 w 19"/>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20"/>
                    <a:gd name="T59" fmla="*/ 19 w 19"/>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20">
                      <a:moveTo>
                        <a:pt x="8" y="0"/>
                      </a:moveTo>
                      <a:lnTo>
                        <a:pt x="4" y="2"/>
                      </a:lnTo>
                      <a:lnTo>
                        <a:pt x="0" y="6"/>
                      </a:lnTo>
                      <a:lnTo>
                        <a:pt x="4" y="14"/>
                      </a:lnTo>
                      <a:lnTo>
                        <a:pt x="8" y="19"/>
                      </a:lnTo>
                      <a:lnTo>
                        <a:pt x="16" y="16"/>
                      </a:lnTo>
                      <a:lnTo>
                        <a:pt x="18" y="14"/>
                      </a:lnTo>
                      <a:lnTo>
                        <a:pt x="18" y="12"/>
                      </a:lnTo>
                      <a:lnTo>
                        <a:pt x="18" y="10"/>
                      </a:lnTo>
                      <a:lnTo>
                        <a:pt x="18" y="8"/>
                      </a:lnTo>
                      <a:lnTo>
                        <a:pt x="18" y="6"/>
                      </a:lnTo>
                      <a:lnTo>
                        <a:pt x="16" y="6"/>
                      </a:lnTo>
                      <a:lnTo>
                        <a:pt x="16" y="4"/>
                      </a:lnTo>
                      <a:lnTo>
                        <a:pt x="14" y="2"/>
                      </a:lnTo>
                      <a:lnTo>
                        <a:pt x="12" y="2"/>
                      </a:lnTo>
                      <a:lnTo>
                        <a:pt x="12" y="0"/>
                      </a:lnTo>
                      <a:lnTo>
                        <a:pt x="10" y="0"/>
                      </a:lnTo>
                      <a:lnTo>
                        <a:pt x="8" y="0"/>
                      </a:lnTo>
                    </a:path>
                  </a:pathLst>
                </a:custGeom>
                <a:solidFill>
                  <a:srgbClr val="FFFFFF"/>
                </a:solidFill>
                <a:ln w="12700" cap="rnd">
                  <a:solidFill>
                    <a:srgbClr val="000000"/>
                  </a:solidFill>
                  <a:round/>
                  <a:headEnd/>
                  <a:tailEnd/>
                </a:ln>
              </p:spPr>
              <p:txBody>
                <a:bodyPr/>
                <a:lstStyle/>
                <a:p>
                  <a:endParaRPr lang="zh-CN" altLang="zh-CN"/>
                </a:p>
              </p:txBody>
            </p:sp>
            <p:sp>
              <p:nvSpPr>
                <p:cNvPr id="58280" name="Freeform 2689"/>
                <p:cNvSpPr>
                  <a:spLocks/>
                </p:cNvSpPr>
                <p:nvPr/>
              </p:nvSpPr>
              <p:spPr bwMode="auto">
                <a:xfrm>
                  <a:off x="5145" y="2972"/>
                  <a:ext cx="25" cy="23"/>
                </a:xfrm>
                <a:custGeom>
                  <a:avLst/>
                  <a:gdLst>
                    <a:gd name="T0" fmla="*/ 2 w 25"/>
                    <a:gd name="T1" fmla="*/ 0 h 23"/>
                    <a:gd name="T2" fmla="*/ 10 w 25"/>
                    <a:gd name="T3" fmla="*/ 0 h 23"/>
                    <a:gd name="T4" fmla="*/ 16 w 25"/>
                    <a:gd name="T5" fmla="*/ 2 h 23"/>
                    <a:gd name="T6" fmla="*/ 22 w 25"/>
                    <a:gd name="T7" fmla="*/ 8 h 23"/>
                    <a:gd name="T8" fmla="*/ 24 w 25"/>
                    <a:gd name="T9" fmla="*/ 14 h 23"/>
                    <a:gd name="T10" fmla="*/ 18 w 25"/>
                    <a:gd name="T11" fmla="*/ 20 h 23"/>
                    <a:gd name="T12" fmla="*/ 10 w 25"/>
                    <a:gd name="T13" fmla="*/ 22 h 23"/>
                    <a:gd name="T14" fmla="*/ 14 w 25"/>
                    <a:gd name="T15" fmla="*/ 18 h 23"/>
                    <a:gd name="T16" fmla="*/ 18 w 25"/>
                    <a:gd name="T17" fmla="*/ 14 h 23"/>
                    <a:gd name="T18" fmla="*/ 16 w 25"/>
                    <a:gd name="T19" fmla="*/ 8 h 23"/>
                    <a:gd name="T20" fmla="*/ 10 w 25"/>
                    <a:gd name="T21" fmla="*/ 2 h 23"/>
                    <a:gd name="T22" fmla="*/ 4 w 25"/>
                    <a:gd name="T23" fmla="*/ 0 h 23"/>
                    <a:gd name="T24" fmla="*/ 0 w 25"/>
                    <a:gd name="T25" fmla="*/ 2 h 23"/>
                    <a:gd name="T26" fmla="*/ 2 w 25"/>
                    <a:gd name="T27" fmla="*/ 0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5"/>
                    <a:gd name="T43" fmla="*/ 0 h 23"/>
                    <a:gd name="T44" fmla="*/ 25 w 25"/>
                    <a:gd name="T45" fmla="*/ 23 h 2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5" h="23">
                      <a:moveTo>
                        <a:pt x="2" y="0"/>
                      </a:moveTo>
                      <a:lnTo>
                        <a:pt x="10" y="0"/>
                      </a:lnTo>
                      <a:lnTo>
                        <a:pt x="16" y="2"/>
                      </a:lnTo>
                      <a:lnTo>
                        <a:pt x="22" y="8"/>
                      </a:lnTo>
                      <a:lnTo>
                        <a:pt x="24" y="14"/>
                      </a:lnTo>
                      <a:lnTo>
                        <a:pt x="18" y="20"/>
                      </a:lnTo>
                      <a:lnTo>
                        <a:pt x="10" y="22"/>
                      </a:lnTo>
                      <a:lnTo>
                        <a:pt x="14" y="18"/>
                      </a:lnTo>
                      <a:lnTo>
                        <a:pt x="18" y="14"/>
                      </a:lnTo>
                      <a:lnTo>
                        <a:pt x="16" y="8"/>
                      </a:lnTo>
                      <a:lnTo>
                        <a:pt x="10" y="2"/>
                      </a:lnTo>
                      <a:lnTo>
                        <a:pt x="4" y="0"/>
                      </a:lnTo>
                      <a:lnTo>
                        <a:pt x="0" y="2"/>
                      </a:lnTo>
                      <a:lnTo>
                        <a:pt x="2" y="0"/>
                      </a:lnTo>
                    </a:path>
                  </a:pathLst>
                </a:custGeom>
                <a:solidFill>
                  <a:srgbClr val="739933"/>
                </a:solidFill>
                <a:ln w="12700" cap="rnd">
                  <a:solidFill>
                    <a:srgbClr val="000000"/>
                  </a:solidFill>
                  <a:round/>
                  <a:headEnd/>
                  <a:tailEnd/>
                </a:ln>
              </p:spPr>
              <p:txBody>
                <a:bodyPr/>
                <a:lstStyle/>
                <a:p>
                  <a:endParaRPr lang="zh-CN" altLang="zh-CN"/>
                </a:p>
              </p:txBody>
            </p:sp>
            <p:sp>
              <p:nvSpPr>
                <p:cNvPr id="58281" name="Rectangle 2690"/>
                <p:cNvSpPr>
                  <a:spLocks noChangeArrowheads="1"/>
                </p:cNvSpPr>
                <p:nvPr/>
              </p:nvSpPr>
              <p:spPr bwMode="auto">
                <a:xfrm>
                  <a:off x="4911" y="2988"/>
                  <a:ext cx="43" cy="11"/>
                </a:xfrm>
                <a:prstGeom prst="rect">
                  <a:avLst/>
                </a:prstGeom>
                <a:solidFill>
                  <a:srgbClr val="59801A"/>
                </a:solidFill>
                <a:ln w="12700">
                  <a:solidFill>
                    <a:srgbClr val="000000"/>
                  </a:solidFill>
                  <a:miter lim="800000"/>
                  <a:headEnd/>
                  <a:tailEnd/>
                </a:ln>
              </p:spPr>
              <p:txBody>
                <a:bodyPr wrap="none" anchor="ctr"/>
                <a:lstStyle/>
                <a:p>
                  <a:endParaRPr lang="zh-CN" altLang="zh-CN"/>
                </a:p>
              </p:txBody>
            </p:sp>
            <p:sp>
              <p:nvSpPr>
                <p:cNvPr id="58282" name="Freeform 2691"/>
                <p:cNvSpPr>
                  <a:spLocks/>
                </p:cNvSpPr>
                <p:nvPr/>
              </p:nvSpPr>
              <p:spPr bwMode="auto">
                <a:xfrm>
                  <a:off x="4857" y="2986"/>
                  <a:ext cx="182" cy="60"/>
                </a:xfrm>
                <a:custGeom>
                  <a:avLst/>
                  <a:gdLst>
                    <a:gd name="T0" fmla="*/ 181 w 182"/>
                    <a:gd name="T1" fmla="*/ 55 h 60"/>
                    <a:gd name="T2" fmla="*/ 181 w 182"/>
                    <a:gd name="T3" fmla="*/ 0 h 60"/>
                    <a:gd name="T4" fmla="*/ 0 w 182"/>
                    <a:gd name="T5" fmla="*/ 6 h 60"/>
                    <a:gd name="T6" fmla="*/ 0 w 182"/>
                    <a:gd name="T7" fmla="*/ 59 h 60"/>
                    <a:gd name="T8" fmla="*/ 181 w 182"/>
                    <a:gd name="T9" fmla="*/ 55 h 60"/>
                    <a:gd name="T10" fmla="*/ 0 60000 65536"/>
                    <a:gd name="T11" fmla="*/ 0 60000 65536"/>
                    <a:gd name="T12" fmla="*/ 0 60000 65536"/>
                    <a:gd name="T13" fmla="*/ 0 60000 65536"/>
                    <a:gd name="T14" fmla="*/ 0 60000 65536"/>
                    <a:gd name="T15" fmla="*/ 0 w 182"/>
                    <a:gd name="T16" fmla="*/ 0 h 60"/>
                    <a:gd name="T17" fmla="*/ 182 w 182"/>
                    <a:gd name="T18" fmla="*/ 60 h 60"/>
                  </a:gdLst>
                  <a:ahLst/>
                  <a:cxnLst>
                    <a:cxn ang="T10">
                      <a:pos x="T0" y="T1"/>
                    </a:cxn>
                    <a:cxn ang="T11">
                      <a:pos x="T2" y="T3"/>
                    </a:cxn>
                    <a:cxn ang="T12">
                      <a:pos x="T4" y="T5"/>
                    </a:cxn>
                    <a:cxn ang="T13">
                      <a:pos x="T6" y="T7"/>
                    </a:cxn>
                    <a:cxn ang="T14">
                      <a:pos x="T8" y="T9"/>
                    </a:cxn>
                  </a:cxnLst>
                  <a:rect l="T15" t="T16" r="T17" b="T18"/>
                  <a:pathLst>
                    <a:path w="182" h="60">
                      <a:moveTo>
                        <a:pt x="181" y="55"/>
                      </a:moveTo>
                      <a:lnTo>
                        <a:pt x="181" y="0"/>
                      </a:lnTo>
                      <a:lnTo>
                        <a:pt x="0" y="6"/>
                      </a:lnTo>
                      <a:lnTo>
                        <a:pt x="0" y="59"/>
                      </a:lnTo>
                      <a:lnTo>
                        <a:pt x="181" y="55"/>
                      </a:lnTo>
                    </a:path>
                  </a:pathLst>
                </a:custGeom>
                <a:solidFill>
                  <a:srgbClr val="739933"/>
                </a:solidFill>
                <a:ln w="12700" cap="rnd">
                  <a:solidFill>
                    <a:srgbClr val="000000"/>
                  </a:solidFill>
                  <a:round/>
                  <a:headEnd/>
                  <a:tailEnd/>
                </a:ln>
              </p:spPr>
              <p:txBody>
                <a:bodyPr/>
                <a:lstStyle/>
                <a:p>
                  <a:endParaRPr lang="zh-CN" altLang="zh-CN"/>
                </a:p>
              </p:txBody>
            </p:sp>
            <p:sp>
              <p:nvSpPr>
                <p:cNvPr id="58283" name="Freeform 2692"/>
                <p:cNvSpPr>
                  <a:spLocks/>
                </p:cNvSpPr>
                <p:nvPr/>
              </p:nvSpPr>
              <p:spPr bwMode="auto">
                <a:xfrm>
                  <a:off x="5067" y="2952"/>
                  <a:ext cx="87" cy="78"/>
                </a:xfrm>
                <a:custGeom>
                  <a:avLst/>
                  <a:gdLst>
                    <a:gd name="T0" fmla="*/ 0 w 87"/>
                    <a:gd name="T1" fmla="*/ 0 h 78"/>
                    <a:gd name="T2" fmla="*/ 44 w 87"/>
                    <a:gd name="T3" fmla="*/ 2 h 78"/>
                    <a:gd name="T4" fmla="*/ 76 w 87"/>
                    <a:gd name="T5" fmla="*/ 46 h 78"/>
                    <a:gd name="T6" fmla="*/ 82 w 87"/>
                    <a:gd name="T7" fmla="*/ 48 h 78"/>
                    <a:gd name="T8" fmla="*/ 84 w 87"/>
                    <a:gd name="T9" fmla="*/ 52 h 78"/>
                    <a:gd name="T10" fmla="*/ 86 w 87"/>
                    <a:gd name="T11" fmla="*/ 65 h 78"/>
                    <a:gd name="T12" fmla="*/ 86 w 87"/>
                    <a:gd name="T13" fmla="*/ 73 h 78"/>
                    <a:gd name="T14" fmla="*/ 28 w 87"/>
                    <a:gd name="T15" fmla="*/ 77 h 78"/>
                    <a:gd name="T16" fmla="*/ 28 w 87"/>
                    <a:gd name="T17" fmla="*/ 34 h 78"/>
                    <a:gd name="T18" fmla="*/ 0 w 87"/>
                    <a:gd name="T19" fmla="*/ 34 h 78"/>
                    <a:gd name="T20" fmla="*/ 0 w 87"/>
                    <a:gd name="T21" fmla="*/ 0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
                    <a:gd name="T34" fmla="*/ 0 h 78"/>
                    <a:gd name="T35" fmla="*/ 87 w 87"/>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 h="78">
                      <a:moveTo>
                        <a:pt x="0" y="0"/>
                      </a:moveTo>
                      <a:lnTo>
                        <a:pt x="44" y="2"/>
                      </a:lnTo>
                      <a:lnTo>
                        <a:pt x="76" y="46"/>
                      </a:lnTo>
                      <a:lnTo>
                        <a:pt x="82" y="48"/>
                      </a:lnTo>
                      <a:lnTo>
                        <a:pt x="84" y="52"/>
                      </a:lnTo>
                      <a:lnTo>
                        <a:pt x="86" y="65"/>
                      </a:lnTo>
                      <a:lnTo>
                        <a:pt x="86" y="73"/>
                      </a:lnTo>
                      <a:lnTo>
                        <a:pt x="28" y="77"/>
                      </a:lnTo>
                      <a:lnTo>
                        <a:pt x="28" y="34"/>
                      </a:lnTo>
                      <a:lnTo>
                        <a:pt x="0" y="34"/>
                      </a:lnTo>
                      <a:lnTo>
                        <a:pt x="0" y="0"/>
                      </a:lnTo>
                    </a:path>
                  </a:pathLst>
                </a:custGeom>
                <a:solidFill>
                  <a:srgbClr val="4A700A"/>
                </a:solidFill>
                <a:ln w="12700" cap="rnd">
                  <a:solidFill>
                    <a:srgbClr val="000000"/>
                  </a:solidFill>
                  <a:round/>
                  <a:headEnd/>
                  <a:tailEnd/>
                </a:ln>
              </p:spPr>
              <p:txBody>
                <a:bodyPr/>
                <a:lstStyle/>
                <a:p>
                  <a:endParaRPr lang="zh-CN" altLang="zh-CN"/>
                </a:p>
              </p:txBody>
            </p:sp>
            <p:sp>
              <p:nvSpPr>
                <p:cNvPr id="58284" name="Freeform 2693"/>
                <p:cNvSpPr>
                  <a:spLocks/>
                </p:cNvSpPr>
                <p:nvPr/>
              </p:nvSpPr>
              <p:spPr bwMode="auto">
                <a:xfrm>
                  <a:off x="4959" y="2952"/>
                  <a:ext cx="116" cy="37"/>
                </a:xfrm>
                <a:custGeom>
                  <a:avLst/>
                  <a:gdLst>
                    <a:gd name="T0" fmla="*/ 110 w 116"/>
                    <a:gd name="T1" fmla="*/ 0 h 37"/>
                    <a:gd name="T2" fmla="*/ 0 w 116"/>
                    <a:gd name="T3" fmla="*/ 2 h 37"/>
                    <a:gd name="T4" fmla="*/ 0 w 116"/>
                    <a:gd name="T5" fmla="*/ 36 h 37"/>
                    <a:gd name="T6" fmla="*/ 115 w 116"/>
                    <a:gd name="T7" fmla="*/ 34 h 37"/>
                    <a:gd name="T8" fmla="*/ 115 w 116"/>
                    <a:gd name="T9" fmla="*/ 0 h 37"/>
                    <a:gd name="T10" fmla="*/ 110 w 116"/>
                    <a:gd name="T11" fmla="*/ 0 h 37"/>
                    <a:gd name="T12" fmla="*/ 0 60000 65536"/>
                    <a:gd name="T13" fmla="*/ 0 60000 65536"/>
                    <a:gd name="T14" fmla="*/ 0 60000 65536"/>
                    <a:gd name="T15" fmla="*/ 0 60000 65536"/>
                    <a:gd name="T16" fmla="*/ 0 60000 65536"/>
                    <a:gd name="T17" fmla="*/ 0 60000 65536"/>
                    <a:gd name="T18" fmla="*/ 0 w 116"/>
                    <a:gd name="T19" fmla="*/ 0 h 37"/>
                    <a:gd name="T20" fmla="*/ 116 w 116"/>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116" h="37">
                      <a:moveTo>
                        <a:pt x="110" y="0"/>
                      </a:moveTo>
                      <a:lnTo>
                        <a:pt x="0" y="2"/>
                      </a:lnTo>
                      <a:lnTo>
                        <a:pt x="0" y="36"/>
                      </a:lnTo>
                      <a:lnTo>
                        <a:pt x="115" y="34"/>
                      </a:lnTo>
                      <a:lnTo>
                        <a:pt x="115" y="0"/>
                      </a:lnTo>
                      <a:lnTo>
                        <a:pt x="110" y="0"/>
                      </a:lnTo>
                    </a:path>
                  </a:pathLst>
                </a:custGeom>
                <a:solidFill>
                  <a:srgbClr val="739933"/>
                </a:solidFill>
                <a:ln w="12700" cap="rnd">
                  <a:solidFill>
                    <a:srgbClr val="000000"/>
                  </a:solidFill>
                  <a:round/>
                  <a:headEnd/>
                  <a:tailEnd/>
                </a:ln>
              </p:spPr>
              <p:txBody>
                <a:bodyPr/>
                <a:lstStyle/>
                <a:p>
                  <a:endParaRPr lang="zh-CN" altLang="zh-CN"/>
                </a:p>
              </p:txBody>
            </p:sp>
            <p:sp>
              <p:nvSpPr>
                <p:cNvPr id="58285" name="Freeform 2694"/>
                <p:cNvSpPr>
                  <a:spLocks/>
                </p:cNvSpPr>
                <p:nvPr/>
              </p:nvSpPr>
              <p:spPr bwMode="auto">
                <a:xfrm>
                  <a:off x="4917" y="2984"/>
                  <a:ext cx="187" cy="19"/>
                </a:xfrm>
                <a:custGeom>
                  <a:avLst/>
                  <a:gdLst>
                    <a:gd name="T0" fmla="*/ 184 w 187"/>
                    <a:gd name="T1" fmla="*/ 0 h 19"/>
                    <a:gd name="T2" fmla="*/ 10 w 187"/>
                    <a:gd name="T3" fmla="*/ 0 h 19"/>
                    <a:gd name="T4" fmla="*/ 0 w 187"/>
                    <a:gd name="T5" fmla="*/ 18 h 19"/>
                    <a:gd name="T6" fmla="*/ 119 w 187"/>
                    <a:gd name="T7" fmla="*/ 9 h 19"/>
                    <a:gd name="T8" fmla="*/ 186 w 187"/>
                    <a:gd name="T9" fmla="*/ 0 h 19"/>
                    <a:gd name="T10" fmla="*/ 184 w 187"/>
                    <a:gd name="T11" fmla="*/ 0 h 19"/>
                    <a:gd name="T12" fmla="*/ 0 60000 65536"/>
                    <a:gd name="T13" fmla="*/ 0 60000 65536"/>
                    <a:gd name="T14" fmla="*/ 0 60000 65536"/>
                    <a:gd name="T15" fmla="*/ 0 60000 65536"/>
                    <a:gd name="T16" fmla="*/ 0 60000 65536"/>
                    <a:gd name="T17" fmla="*/ 0 60000 65536"/>
                    <a:gd name="T18" fmla="*/ 0 w 187"/>
                    <a:gd name="T19" fmla="*/ 0 h 19"/>
                    <a:gd name="T20" fmla="*/ 187 w 187"/>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87" h="19">
                      <a:moveTo>
                        <a:pt x="184" y="0"/>
                      </a:moveTo>
                      <a:lnTo>
                        <a:pt x="10" y="0"/>
                      </a:lnTo>
                      <a:lnTo>
                        <a:pt x="0" y="18"/>
                      </a:lnTo>
                      <a:lnTo>
                        <a:pt x="119" y="9"/>
                      </a:lnTo>
                      <a:lnTo>
                        <a:pt x="186" y="0"/>
                      </a:lnTo>
                      <a:lnTo>
                        <a:pt x="184" y="0"/>
                      </a:lnTo>
                    </a:path>
                  </a:pathLst>
                </a:custGeom>
                <a:solidFill>
                  <a:srgbClr val="4A700A"/>
                </a:solidFill>
                <a:ln w="12700" cap="rnd">
                  <a:solidFill>
                    <a:srgbClr val="000000"/>
                  </a:solidFill>
                  <a:round/>
                  <a:headEnd/>
                  <a:tailEnd/>
                </a:ln>
              </p:spPr>
              <p:txBody>
                <a:bodyPr/>
                <a:lstStyle/>
                <a:p>
                  <a:endParaRPr lang="zh-CN" altLang="zh-CN"/>
                </a:p>
              </p:txBody>
            </p:sp>
            <p:sp>
              <p:nvSpPr>
                <p:cNvPr id="58286" name="Rectangle 2695"/>
                <p:cNvSpPr>
                  <a:spLocks noChangeArrowheads="1"/>
                </p:cNvSpPr>
                <p:nvPr/>
              </p:nvSpPr>
              <p:spPr bwMode="auto">
                <a:xfrm>
                  <a:off x="5082" y="2958"/>
                  <a:ext cx="12" cy="11"/>
                </a:xfrm>
                <a:prstGeom prst="rect">
                  <a:avLst/>
                </a:prstGeom>
                <a:solidFill>
                  <a:srgbClr val="476E08"/>
                </a:solidFill>
                <a:ln w="12700">
                  <a:solidFill>
                    <a:srgbClr val="000000"/>
                  </a:solidFill>
                  <a:miter lim="800000"/>
                  <a:headEnd/>
                  <a:tailEnd/>
                </a:ln>
              </p:spPr>
              <p:txBody>
                <a:bodyPr wrap="none" anchor="ctr"/>
                <a:lstStyle/>
                <a:p>
                  <a:endParaRPr lang="zh-CN" altLang="zh-CN"/>
                </a:p>
              </p:txBody>
            </p:sp>
            <p:sp>
              <p:nvSpPr>
                <p:cNvPr id="58287" name="Rectangle 2696"/>
                <p:cNvSpPr>
                  <a:spLocks noChangeArrowheads="1"/>
                </p:cNvSpPr>
                <p:nvPr/>
              </p:nvSpPr>
              <p:spPr bwMode="auto">
                <a:xfrm>
                  <a:off x="5079" y="2964"/>
                  <a:ext cx="12" cy="11"/>
                </a:xfrm>
                <a:prstGeom prst="rect">
                  <a:avLst/>
                </a:prstGeom>
                <a:solidFill>
                  <a:srgbClr val="739933"/>
                </a:solidFill>
                <a:ln w="12700">
                  <a:solidFill>
                    <a:srgbClr val="000000"/>
                  </a:solidFill>
                  <a:miter lim="800000"/>
                  <a:headEnd/>
                  <a:tailEnd/>
                </a:ln>
              </p:spPr>
              <p:txBody>
                <a:bodyPr wrap="none" anchor="ctr"/>
                <a:lstStyle/>
                <a:p>
                  <a:endParaRPr lang="zh-CN" altLang="zh-CN"/>
                </a:p>
              </p:txBody>
            </p:sp>
            <p:sp>
              <p:nvSpPr>
                <p:cNvPr id="58288" name="Rectangle 2697"/>
                <p:cNvSpPr>
                  <a:spLocks noChangeArrowheads="1"/>
                </p:cNvSpPr>
                <p:nvPr/>
              </p:nvSpPr>
              <p:spPr bwMode="auto">
                <a:xfrm>
                  <a:off x="5082" y="2952"/>
                  <a:ext cx="12" cy="12"/>
                </a:xfrm>
                <a:prstGeom prst="rect">
                  <a:avLst/>
                </a:prstGeom>
                <a:solidFill>
                  <a:srgbClr val="000000"/>
                </a:solidFill>
                <a:ln w="12700">
                  <a:solidFill>
                    <a:srgbClr val="000000"/>
                  </a:solidFill>
                  <a:miter lim="800000"/>
                  <a:headEnd/>
                  <a:tailEnd/>
                </a:ln>
              </p:spPr>
              <p:txBody>
                <a:bodyPr wrap="none" anchor="ctr"/>
                <a:lstStyle/>
                <a:p>
                  <a:endParaRPr lang="zh-CN" altLang="zh-CN"/>
                </a:p>
              </p:txBody>
            </p:sp>
            <p:sp>
              <p:nvSpPr>
                <p:cNvPr id="58289" name="Freeform 2698"/>
                <p:cNvSpPr>
                  <a:spLocks/>
                </p:cNvSpPr>
                <p:nvPr/>
              </p:nvSpPr>
              <p:spPr bwMode="auto">
                <a:xfrm>
                  <a:off x="4739" y="3027"/>
                  <a:ext cx="434" cy="147"/>
                </a:xfrm>
                <a:custGeom>
                  <a:avLst/>
                  <a:gdLst>
                    <a:gd name="T0" fmla="*/ 430 w 434"/>
                    <a:gd name="T1" fmla="*/ 10 h 147"/>
                    <a:gd name="T2" fmla="*/ 433 w 434"/>
                    <a:gd name="T3" fmla="*/ 18 h 147"/>
                    <a:gd name="T4" fmla="*/ 433 w 434"/>
                    <a:gd name="T5" fmla="*/ 26 h 147"/>
                    <a:gd name="T6" fmla="*/ 433 w 434"/>
                    <a:gd name="T7" fmla="*/ 32 h 147"/>
                    <a:gd name="T8" fmla="*/ 430 w 434"/>
                    <a:gd name="T9" fmla="*/ 42 h 147"/>
                    <a:gd name="T10" fmla="*/ 418 w 434"/>
                    <a:gd name="T11" fmla="*/ 56 h 147"/>
                    <a:gd name="T12" fmla="*/ 404 w 434"/>
                    <a:gd name="T13" fmla="*/ 72 h 147"/>
                    <a:gd name="T14" fmla="*/ 394 w 434"/>
                    <a:gd name="T15" fmla="*/ 78 h 147"/>
                    <a:gd name="T16" fmla="*/ 128 w 434"/>
                    <a:gd name="T17" fmla="*/ 146 h 147"/>
                    <a:gd name="T18" fmla="*/ 92 w 434"/>
                    <a:gd name="T19" fmla="*/ 142 h 147"/>
                    <a:gd name="T20" fmla="*/ 50 w 434"/>
                    <a:gd name="T21" fmla="*/ 134 h 147"/>
                    <a:gd name="T22" fmla="*/ 12 w 434"/>
                    <a:gd name="T23" fmla="*/ 116 h 147"/>
                    <a:gd name="T24" fmla="*/ 0 w 434"/>
                    <a:gd name="T25" fmla="*/ 104 h 147"/>
                    <a:gd name="T26" fmla="*/ 4 w 434"/>
                    <a:gd name="T27" fmla="*/ 78 h 147"/>
                    <a:gd name="T28" fmla="*/ 44 w 434"/>
                    <a:gd name="T29" fmla="*/ 56 h 147"/>
                    <a:gd name="T30" fmla="*/ 412 w 434"/>
                    <a:gd name="T31" fmla="*/ 8 h 147"/>
                    <a:gd name="T32" fmla="*/ 420 w 434"/>
                    <a:gd name="T33" fmla="*/ 0 h 147"/>
                    <a:gd name="T34" fmla="*/ 430 w 434"/>
                    <a:gd name="T35" fmla="*/ 8 h 147"/>
                    <a:gd name="T36" fmla="*/ 430 w 434"/>
                    <a:gd name="T37" fmla="*/ 10 h 1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4"/>
                    <a:gd name="T58" fmla="*/ 0 h 147"/>
                    <a:gd name="T59" fmla="*/ 434 w 434"/>
                    <a:gd name="T60" fmla="*/ 147 h 1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4" h="147">
                      <a:moveTo>
                        <a:pt x="430" y="10"/>
                      </a:moveTo>
                      <a:lnTo>
                        <a:pt x="433" y="18"/>
                      </a:lnTo>
                      <a:lnTo>
                        <a:pt x="433" y="26"/>
                      </a:lnTo>
                      <a:lnTo>
                        <a:pt x="433" y="32"/>
                      </a:lnTo>
                      <a:lnTo>
                        <a:pt x="430" y="42"/>
                      </a:lnTo>
                      <a:lnTo>
                        <a:pt x="418" y="56"/>
                      </a:lnTo>
                      <a:lnTo>
                        <a:pt x="404" y="72"/>
                      </a:lnTo>
                      <a:lnTo>
                        <a:pt x="394" y="78"/>
                      </a:lnTo>
                      <a:lnTo>
                        <a:pt x="128" y="146"/>
                      </a:lnTo>
                      <a:lnTo>
                        <a:pt x="92" y="142"/>
                      </a:lnTo>
                      <a:lnTo>
                        <a:pt x="50" y="134"/>
                      </a:lnTo>
                      <a:lnTo>
                        <a:pt x="12" y="116"/>
                      </a:lnTo>
                      <a:lnTo>
                        <a:pt x="0" y="104"/>
                      </a:lnTo>
                      <a:lnTo>
                        <a:pt x="4" y="78"/>
                      </a:lnTo>
                      <a:lnTo>
                        <a:pt x="44" y="56"/>
                      </a:lnTo>
                      <a:lnTo>
                        <a:pt x="412" y="8"/>
                      </a:lnTo>
                      <a:lnTo>
                        <a:pt x="420" y="0"/>
                      </a:lnTo>
                      <a:lnTo>
                        <a:pt x="430" y="8"/>
                      </a:lnTo>
                      <a:lnTo>
                        <a:pt x="430" y="10"/>
                      </a:lnTo>
                    </a:path>
                  </a:pathLst>
                </a:custGeom>
                <a:solidFill>
                  <a:srgbClr val="616161"/>
                </a:solidFill>
                <a:ln w="12700" cap="rnd">
                  <a:solidFill>
                    <a:srgbClr val="000000"/>
                  </a:solidFill>
                  <a:round/>
                  <a:headEnd/>
                  <a:tailEnd/>
                </a:ln>
              </p:spPr>
              <p:txBody>
                <a:bodyPr/>
                <a:lstStyle/>
                <a:p>
                  <a:endParaRPr lang="zh-CN" altLang="zh-CN"/>
                </a:p>
              </p:txBody>
            </p:sp>
            <p:sp>
              <p:nvSpPr>
                <p:cNvPr id="58290" name="Freeform 2699"/>
                <p:cNvSpPr>
                  <a:spLocks/>
                </p:cNvSpPr>
                <p:nvPr/>
              </p:nvSpPr>
              <p:spPr bwMode="auto">
                <a:xfrm>
                  <a:off x="4747" y="3035"/>
                  <a:ext cx="428" cy="139"/>
                </a:xfrm>
                <a:custGeom>
                  <a:avLst/>
                  <a:gdLst>
                    <a:gd name="T0" fmla="*/ 16 w 428"/>
                    <a:gd name="T1" fmla="*/ 106 h 139"/>
                    <a:gd name="T2" fmla="*/ 52 w 428"/>
                    <a:gd name="T3" fmla="*/ 122 h 139"/>
                    <a:gd name="T4" fmla="*/ 86 w 428"/>
                    <a:gd name="T5" fmla="*/ 130 h 139"/>
                    <a:gd name="T6" fmla="*/ 120 w 428"/>
                    <a:gd name="T7" fmla="*/ 134 h 139"/>
                    <a:gd name="T8" fmla="*/ 382 w 428"/>
                    <a:gd name="T9" fmla="*/ 68 h 139"/>
                    <a:gd name="T10" fmla="*/ 394 w 428"/>
                    <a:gd name="T11" fmla="*/ 62 h 139"/>
                    <a:gd name="T12" fmla="*/ 418 w 428"/>
                    <a:gd name="T13" fmla="*/ 24 h 139"/>
                    <a:gd name="T14" fmla="*/ 422 w 428"/>
                    <a:gd name="T15" fmla="*/ 18 h 139"/>
                    <a:gd name="T16" fmla="*/ 418 w 428"/>
                    <a:gd name="T17" fmla="*/ 4 h 139"/>
                    <a:gd name="T18" fmla="*/ 422 w 428"/>
                    <a:gd name="T19" fmla="*/ 0 h 139"/>
                    <a:gd name="T20" fmla="*/ 427 w 428"/>
                    <a:gd name="T21" fmla="*/ 14 h 139"/>
                    <a:gd name="T22" fmla="*/ 426 w 428"/>
                    <a:gd name="T23" fmla="*/ 24 h 139"/>
                    <a:gd name="T24" fmla="*/ 398 w 428"/>
                    <a:gd name="T25" fmla="*/ 64 h 139"/>
                    <a:gd name="T26" fmla="*/ 384 w 428"/>
                    <a:gd name="T27" fmla="*/ 72 h 139"/>
                    <a:gd name="T28" fmla="*/ 120 w 428"/>
                    <a:gd name="T29" fmla="*/ 138 h 139"/>
                    <a:gd name="T30" fmla="*/ 80 w 428"/>
                    <a:gd name="T31" fmla="*/ 136 h 139"/>
                    <a:gd name="T32" fmla="*/ 42 w 428"/>
                    <a:gd name="T33" fmla="*/ 126 h 139"/>
                    <a:gd name="T34" fmla="*/ 0 w 428"/>
                    <a:gd name="T35" fmla="*/ 104 h 139"/>
                    <a:gd name="T36" fmla="*/ 16 w 428"/>
                    <a:gd name="T37" fmla="*/ 106 h 1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8"/>
                    <a:gd name="T58" fmla="*/ 0 h 139"/>
                    <a:gd name="T59" fmla="*/ 428 w 428"/>
                    <a:gd name="T60" fmla="*/ 139 h 1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8" h="139">
                      <a:moveTo>
                        <a:pt x="16" y="106"/>
                      </a:moveTo>
                      <a:lnTo>
                        <a:pt x="52" y="122"/>
                      </a:lnTo>
                      <a:lnTo>
                        <a:pt x="86" y="130"/>
                      </a:lnTo>
                      <a:lnTo>
                        <a:pt x="120" y="134"/>
                      </a:lnTo>
                      <a:lnTo>
                        <a:pt x="382" y="68"/>
                      </a:lnTo>
                      <a:lnTo>
                        <a:pt x="394" y="62"/>
                      </a:lnTo>
                      <a:lnTo>
                        <a:pt x="418" y="24"/>
                      </a:lnTo>
                      <a:lnTo>
                        <a:pt x="422" y="18"/>
                      </a:lnTo>
                      <a:lnTo>
                        <a:pt x="418" y="4"/>
                      </a:lnTo>
                      <a:lnTo>
                        <a:pt x="422" y="0"/>
                      </a:lnTo>
                      <a:lnTo>
                        <a:pt x="427" y="14"/>
                      </a:lnTo>
                      <a:lnTo>
                        <a:pt x="426" y="24"/>
                      </a:lnTo>
                      <a:lnTo>
                        <a:pt x="398" y="64"/>
                      </a:lnTo>
                      <a:lnTo>
                        <a:pt x="384" y="72"/>
                      </a:lnTo>
                      <a:lnTo>
                        <a:pt x="120" y="138"/>
                      </a:lnTo>
                      <a:lnTo>
                        <a:pt x="80" y="136"/>
                      </a:lnTo>
                      <a:lnTo>
                        <a:pt x="42" y="126"/>
                      </a:lnTo>
                      <a:lnTo>
                        <a:pt x="0" y="104"/>
                      </a:lnTo>
                      <a:lnTo>
                        <a:pt x="16" y="106"/>
                      </a:lnTo>
                    </a:path>
                  </a:pathLst>
                </a:custGeom>
                <a:solidFill>
                  <a:srgbClr val="ABABAB"/>
                </a:solidFill>
                <a:ln w="12700" cap="rnd">
                  <a:solidFill>
                    <a:srgbClr val="000000"/>
                  </a:solidFill>
                  <a:round/>
                  <a:headEnd/>
                  <a:tailEnd/>
                </a:ln>
              </p:spPr>
              <p:txBody>
                <a:bodyPr/>
                <a:lstStyle/>
                <a:p>
                  <a:endParaRPr lang="zh-CN" altLang="zh-CN"/>
                </a:p>
              </p:txBody>
            </p:sp>
            <p:sp>
              <p:nvSpPr>
                <p:cNvPr id="58291" name="Freeform 2700"/>
                <p:cNvSpPr>
                  <a:spLocks/>
                </p:cNvSpPr>
                <p:nvPr/>
              </p:nvSpPr>
              <p:spPr bwMode="auto">
                <a:xfrm>
                  <a:off x="4773" y="3007"/>
                  <a:ext cx="88" cy="47"/>
                </a:xfrm>
                <a:custGeom>
                  <a:avLst/>
                  <a:gdLst>
                    <a:gd name="T0" fmla="*/ 86 w 88"/>
                    <a:gd name="T1" fmla="*/ 0 h 47"/>
                    <a:gd name="T2" fmla="*/ 0 w 88"/>
                    <a:gd name="T3" fmla="*/ 36 h 47"/>
                    <a:gd name="T4" fmla="*/ 4 w 88"/>
                    <a:gd name="T5" fmla="*/ 46 h 47"/>
                    <a:gd name="T6" fmla="*/ 87 w 88"/>
                    <a:gd name="T7" fmla="*/ 38 h 47"/>
                    <a:gd name="T8" fmla="*/ 87 w 88"/>
                    <a:gd name="T9" fmla="*/ 0 h 47"/>
                    <a:gd name="T10" fmla="*/ 86 w 88"/>
                    <a:gd name="T11" fmla="*/ 0 h 47"/>
                    <a:gd name="T12" fmla="*/ 0 60000 65536"/>
                    <a:gd name="T13" fmla="*/ 0 60000 65536"/>
                    <a:gd name="T14" fmla="*/ 0 60000 65536"/>
                    <a:gd name="T15" fmla="*/ 0 60000 65536"/>
                    <a:gd name="T16" fmla="*/ 0 60000 65536"/>
                    <a:gd name="T17" fmla="*/ 0 60000 65536"/>
                    <a:gd name="T18" fmla="*/ 0 w 88"/>
                    <a:gd name="T19" fmla="*/ 0 h 47"/>
                    <a:gd name="T20" fmla="*/ 88 w 88"/>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88" h="47">
                      <a:moveTo>
                        <a:pt x="86" y="0"/>
                      </a:moveTo>
                      <a:lnTo>
                        <a:pt x="0" y="36"/>
                      </a:lnTo>
                      <a:lnTo>
                        <a:pt x="4" y="46"/>
                      </a:lnTo>
                      <a:lnTo>
                        <a:pt x="87" y="38"/>
                      </a:lnTo>
                      <a:lnTo>
                        <a:pt x="87" y="0"/>
                      </a:lnTo>
                      <a:lnTo>
                        <a:pt x="86" y="0"/>
                      </a:lnTo>
                    </a:path>
                  </a:pathLst>
                </a:custGeom>
                <a:solidFill>
                  <a:srgbClr val="FFFFFF"/>
                </a:solidFill>
                <a:ln w="12700" cap="rnd">
                  <a:solidFill>
                    <a:srgbClr val="000000"/>
                  </a:solidFill>
                  <a:round/>
                  <a:headEnd/>
                  <a:tailEnd/>
                </a:ln>
              </p:spPr>
              <p:txBody>
                <a:bodyPr/>
                <a:lstStyle/>
                <a:p>
                  <a:endParaRPr lang="zh-CN" altLang="zh-CN"/>
                </a:p>
              </p:txBody>
            </p:sp>
            <p:sp>
              <p:nvSpPr>
                <p:cNvPr id="58292" name="Freeform 2701"/>
                <p:cNvSpPr>
                  <a:spLocks/>
                </p:cNvSpPr>
                <p:nvPr/>
              </p:nvSpPr>
              <p:spPr bwMode="auto">
                <a:xfrm>
                  <a:off x="4518" y="3041"/>
                  <a:ext cx="411" cy="19"/>
                </a:xfrm>
                <a:custGeom>
                  <a:avLst/>
                  <a:gdLst>
                    <a:gd name="T0" fmla="*/ 0 w 411"/>
                    <a:gd name="T1" fmla="*/ 18 h 19"/>
                    <a:gd name="T2" fmla="*/ 239 w 411"/>
                    <a:gd name="T3" fmla="*/ 16 h 19"/>
                    <a:gd name="T4" fmla="*/ 410 w 411"/>
                    <a:gd name="T5" fmla="*/ 0 h 19"/>
                    <a:gd name="T6" fmla="*/ 259 w 411"/>
                    <a:gd name="T7" fmla="*/ 2 h 19"/>
                    <a:gd name="T8" fmla="*/ 2 w 411"/>
                    <a:gd name="T9" fmla="*/ 11 h 19"/>
                    <a:gd name="T10" fmla="*/ 0 w 411"/>
                    <a:gd name="T11" fmla="*/ 16 h 19"/>
                    <a:gd name="T12" fmla="*/ 0 w 411"/>
                    <a:gd name="T13" fmla="*/ 18 h 19"/>
                    <a:gd name="T14" fmla="*/ 0 60000 65536"/>
                    <a:gd name="T15" fmla="*/ 0 60000 65536"/>
                    <a:gd name="T16" fmla="*/ 0 60000 65536"/>
                    <a:gd name="T17" fmla="*/ 0 60000 65536"/>
                    <a:gd name="T18" fmla="*/ 0 60000 65536"/>
                    <a:gd name="T19" fmla="*/ 0 60000 65536"/>
                    <a:gd name="T20" fmla="*/ 0 60000 65536"/>
                    <a:gd name="T21" fmla="*/ 0 w 411"/>
                    <a:gd name="T22" fmla="*/ 0 h 19"/>
                    <a:gd name="T23" fmla="*/ 411 w 411"/>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1" h="19">
                      <a:moveTo>
                        <a:pt x="0" y="18"/>
                      </a:moveTo>
                      <a:lnTo>
                        <a:pt x="239" y="16"/>
                      </a:lnTo>
                      <a:lnTo>
                        <a:pt x="410" y="0"/>
                      </a:lnTo>
                      <a:lnTo>
                        <a:pt x="259" y="2"/>
                      </a:lnTo>
                      <a:lnTo>
                        <a:pt x="2" y="11"/>
                      </a:lnTo>
                      <a:lnTo>
                        <a:pt x="0" y="16"/>
                      </a:lnTo>
                      <a:lnTo>
                        <a:pt x="0" y="18"/>
                      </a:lnTo>
                    </a:path>
                  </a:pathLst>
                </a:custGeom>
                <a:solidFill>
                  <a:srgbClr val="476E08"/>
                </a:solidFill>
                <a:ln w="12700" cap="rnd">
                  <a:solidFill>
                    <a:srgbClr val="000000"/>
                  </a:solidFill>
                  <a:round/>
                  <a:headEnd/>
                  <a:tailEnd/>
                </a:ln>
              </p:spPr>
              <p:txBody>
                <a:bodyPr/>
                <a:lstStyle/>
                <a:p>
                  <a:endParaRPr lang="zh-CN" altLang="zh-CN"/>
                </a:p>
              </p:txBody>
            </p:sp>
            <p:sp>
              <p:nvSpPr>
                <p:cNvPr id="58293" name="Freeform 2702"/>
                <p:cNvSpPr>
                  <a:spLocks/>
                </p:cNvSpPr>
                <p:nvPr/>
              </p:nvSpPr>
              <p:spPr bwMode="auto">
                <a:xfrm>
                  <a:off x="4503" y="2915"/>
                  <a:ext cx="598" cy="139"/>
                </a:xfrm>
                <a:custGeom>
                  <a:avLst/>
                  <a:gdLst>
                    <a:gd name="T0" fmla="*/ 597 w 598"/>
                    <a:gd name="T1" fmla="*/ 19 h 139"/>
                    <a:gd name="T2" fmla="*/ 268 w 598"/>
                    <a:gd name="T3" fmla="*/ 128 h 139"/>
                    <a:gd name="T4" fmla="*/ 0 w 598"/>
                    <a:gd name="T5" fmla="*/ 138 h 139"/>
                    <a:gd name="T6" fmla="*/ 366 w 598"/>
                    <a:gd name="T7" fmla="*/ 0 h 139"/>
                    <a:gd name="T8" fmla="*/ 595 w 598"/>
                    <a:gd name="T9" fmla="*/ 19 h 139"/>
                    <a:gd name="T10" fmla="*/ 597 w 598"/>
                    <a:gd name="T11" fmla="*/ 19 h 139"/>
                    <a:gd name="T12" fmla="*/ 0 60000 65536"/>
                    <a:gd name="T13" fmla="*/ 0 60000 65536"/>
                    <a:gd name="T14" fmla="*/ 0 60000 65536"/>
                    <a:gd name="T15" fmla="*/ 0 60000 65536"/>
                    <a:gd name="T16" fmla="*/ 0 60000 65536"/>
                    <a:gd name="T17" fmla="*/ 0 60000 65536"/>
                    <a:gd name="T18" fmla="*/ 0 w 598"/>
                    <a:gd name="T19" fmla="*/ 0 h 139"/>
                    <a:gd name="T20" fmla="*/ 598 w 59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598" h="139">
                      <a:moveTo>
                        <a:pt x="597" y="19"/>
                      </a:moveTo>
                      <a:lnTo>
                        <a:pt x="268" y="128"/>
                      </a:lnTo>
                      <a:lnTo>
                        <a:pt x="0" y="138"/>
                      </a:lnTo>
                      <a:lnTo>
                        <a:pt x="366" y="0"/>
                      </a:lnTo>
                      <a:lnTo>
                        <a:pt x="595" y="19"/>
                      </a:lnTo>
                      <a:lnTo>
                        <a:pt x="597" y="19"/>
                      </a:lnTo>
                    </a:path>
                  </a:pathLst>
                </a:custGeom>
                <a:solidFill>
                  <a:srgbClr val="2E5400"/>
                </a:solidFill>
                <a:ln w="12700" cap="rnd">
                  <a:solidFill>
                    <a:srgbClr val="000000"/>
                  </a:solidFill>
                  <a:round/>
                  <a:headEnd/>
                  <a:tailEnd/>
                </a:ln>
              </p:spPr>
              <p:txBody>
                <a:bodyPr/>
                <a:lstStyle/>
                <a:p>
                  <a:endParaRPr lang="zh-CN" altLang="zh-CN"/>
                </a:p>
              </p:txBody>
            </p:sp>
            <p:sp>
              <p:nvSpPr>
                <p:cNvPr id="58294" name="Freeform 2703"/>
                <p:cNvSpPr>
                  <a:spLocks/>
                </p:cNvSpPr>
                <p:nvPr/>
              </p:nvSpPr>
              <p:spPr bwMode="auto">
                <a:xfrm>
                  <a:off x="4511" y="3023"/>
                  <a:ext cx="317" cy="33"/>
                </a:xfrm>
                <a:custGeom>
                  <a:avLst/>
                  <a:gdLst>
                    <a:gd name="T0" fmla="*/ 67 w 317"/>
                    <a:gd name="T1" fmla="*/ 2 h 33"/>
                    <a:gd name="T2" fmla="*/ 316 w 317"/>
                    <a:gd name="T3" fmla="*/ 2 h 33"/>
                    <a:gd name="T4" fmla="*/ 263 w 317"/>
                    <a:gd name="T5" fmla="*/ 22 h 33"/>
                    <a:gd name="T6" fmla="*/ 0 w 317"/>
                    <a:gd name="T7" fmla="*/ 32 h 33"/>
                    <a:gd name="T8" fmla="*/ 67 w 317"/>
                    <a:gd name="T9" fmla="*/ 0 h 33"/>
                    <a:gd name="T10" fmla="*/ 67 w 317"/>
                    <a:gd name="T11" fmla="*/ 2 h 33"/>
                    <a:gd name="T12" fmla="*/ 0 60000 65536"/>
                    <a:gd name="T13" fmla="*/ 0 60000 65536"/>
                    <a:gd name="T14" fmla="*/ 0 60000 65536"/>
                    <a:gd name="T15" fmla="*/ 0 60000 65536"/>
                    <a:gd name="T16" fmla="*/ 0 60000 65536"/>
                    <a:gd name="T17" fmla="*/ 0 60000 65536"/>
                    <a:gd name="T18" fmla="*/ 0 w 317"/>
                    <a:gd name="T19" fmla="*/ 0 h 33"/>
                    <a:gd name="T20" fmla="*/ 317 w 317"/>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317" h="33">
                      <a:moveTo>
                        <a:pt x="67" y="2"/>
                      </a:moveTo>
                      <a:lnTo>
                        <a:pt x="316" y="2"/>
                      </a:lnTo>
                      <a:lnTo>
                        <a:pt x="263" y="22"/>
                      </a:lnTo>
                      <a:lnTo>
                        <a:pt x="0" y="32"/>
                      </a:lnTo>
                      <a:lnTo>
                        <a:pt x="67" y="0"/>
                      </a:lnTo>
                      <a:lnTo>
                        <a:pt x="67" y="2"/>
                      </a:lnTo>
                    </a:path>
                  </a:pathLst>
                </a:custGeom>
                <a:solidFill>
                  <a:srgbClr val="739933"/>
                </a:solidFill>
                <a:ln w="12700" cap="rnd">
                  <a:solidFill>
                    <a:srgbClr val="000000"/>
                  </a:solidFill>
                  <a:round/>
                  <a:headEnd/>
                  <a:tailEnd/>
                </a:ln>
              </p:spPr>
              <p:txBody>
                <a:bodyPr/>
                <a:lstStyle/>
                <a:p>
                  <a:endParaRPr lang="zh-CN" altLang="zh-CN"/>
                </a:p>
              </p:txBody>
            </p:sp>
            <p:sp>
              <p:nvSpPr>
                <p:cNvPr id="58295" name="Freeform 2704"/>
                <p:cNvSpPr>
                  <a:spLocks/>
                </p:cNvSpPr>
                <p:nvPr/>
              </p:nvSpPr>
              <p:spPr bwMode="auto">
                <a:xfrm>
                  <a:off x="4518" y="3069"/>
                  <a:ext cx="221" cy="83"/>
                </a:xfrm>
                <a:custGeom>
                  <a:avLst/>
                  <a:gdLst>
                    <a:gd name="T0" fmla="*/ 26 w 221"/>
                    <a:gd name="T1" fmla="*/ 0 h 83"/>
                    <a:gd name="T2" fmla="*/ 26 w 221"/>
                    <a:gd name="T3" fmla="*/ 4 h 83"/>
                    <a:gd name="T4" fmla="*/ 0 w 221"/>
                    <a:gd name="T5" fmla="*/ 8 h 83"/>
                    <a:gd name="T6" fmla="*/ 12 w 221"/>
                    <a:gd name="T7" fmla="*/ 24 h 83"/>
                    <a:gd name="T8" fmla="*/ 12 w 221"/>
                    <a:gd name="T9" fmla="*/ 30 h 83"/>
                    <a:gd name="T10" fmla="*/ 44 w 221"/>
                    <a:gd name="T11" fmla="*/ 58 h 83"/>
                    <a:gd name="T12" fmla="*/ 42 w 221"/>
                    <a:gd name="T13" fmla="*/ 62 h 83"/>
                    <a:gd name="T14" fmla="*/ 61 w 221"/>
                    <a:gd name="T15" fmla="*/ 64 h 83"/>
                    <a:gd name="T16" fmla="*/ 61 w 221"/>
                    <a:gd name="T17" fmla="*/ 66 h 83"/>
                    <a:gd name="T18" fmla="*/ 85 w 221"/>
                    <a:gd name="T19" fmla="*/ 68 h 83"/>
                    <a:gd name="T20" fmla="*/ 89 w 221"/>
                    <a:gd name="T21" fmla="*/ 70 h 83"/>
                    <a:gd name="T22" fmla="*/ 151 w 221"/>
                    <a:gd name="T23" fmla="*/ 82 h 83"/>
                    <a:gd name="T24" fmla="*/ 153 w 221"/>
                    <a:gd name="T25" fmla="*/ 82 h 83"/>
                    <a:gd name="T26" fmla="*/ 155 w 221"/>
                    <a:gd name="T27" fmla="*/ 80 h 83"/>
                    <a:gd name="T28" fmla="*/ 175 w 221"/>
                    <a:gd name="T29" fmla="*/ 78 h 83"/>
                    <a:gd name="T30" fmla="*/ 183 w 221"/>
                    <a:gd name="T31" fmla="*/ 74 h 83"/>
                    <a:gd name="T32" fmla="*/ 191 w 221"/>
                    <a:gd name="T33" fmla="*/ 74 h 83"/>
                    <a:gd name="T34" fmla="*/ 193 w 221"/>
                    <a:gd name="T35" fmla="*/ 70 h 83"/>
                    <a:gd name="T36" fmla="*/ 203 w 221"/>
                    <a:gd name="T37" fmla="*/ 70 h 83"/>
                    <a:gd name="T38" fmla="*/ 201 w 221"/>
                    <a:gd name="T39" fmla="*/ 64 h 83"/>
                    <a:gd name="T40" fmla="*/ 220 w 221"/>
                    <a:gd name="T41" fmla="*/ 38 h 83"/>
                    <a:gd name="T42" fmla="*/ 213 w 221"/>
                    <a:gd name="T43" fmla="*/ 18 h 83"/>
                    <a:gd name="T44" fmla="*/ 217 w 221"/>
                    <a:gd name="T45" fmla="*/ 14 h 83"/>
                    <a:gd name="T46" fmla="*/ 217 w 221"/>
                    <a:gd name="T47" fmla="*/ 8 h 83"/>
                    <a:gd name="T48" fmla="*/ 26 w 221"/>
                    <a:gd name="T49" fmla="*/ 0 h 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1"/>
                    <a:gd name="T76" fmla="*/ 0 h 83"/>
                    <a:gd name="T77" fmla="*/ 221 w 221"/>
                    <a:gd name="T78" fmla="*/ 83 h 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1" h="83">
                      <a:moveTo>
                        <a:pt x="26" y="0"/>
                      </a:moveTo>
                      <a:lnTo>
                        <a:pt x="26" y="4"/>
                      </a:lnTo>
                      <a:lnTo>
                        <a:pt x="0" y="8"/>
                      </a:lnTo>
                      <a:lnTo>
                        <a:pt x="12" y="24"/>
                      </a:lnTo>
                      <a:lnTo>
                        <a:pt x="12" y="30"/>
                      </a:lnTo>
                      <a:lnTo>
                        <a:pt x="44" y="58"/>
                      </a:lnTo>
                      <a:lnTo>
                        <a:pt x="42" y="62"/>
                      </a:lnTo>
                      <a:lnTo>
                        <a:pt x="61" y="64"/>
                      </a:lnTo>
                      <a:lnTo>
                        <a:pt x="61" y="66"/>
                      </a:lnTo>
                      <a:lnTo>
                        <a:pt x="85" y="68"/>
                      </a:lnTo>
                      <a:lnTo>
                        <a:pt x="89" y="70"/>
                      </a:lnTo>
                      <a:lnTo>
                        <a:pt x="151" y="82"/>
                      </a:lnTo>
                      <a:lnTo>
                        <a:pt x="153" y="82"/>
                      </a:lnTo>
                      <a:lnTo>
                        <a:pt x="155" y="80"/>
                      </a:lnTo>
                      <a:lnTo>
                        <a:pt x="175" y="78"/>
                      </a:lnTo>
                      <a:lnTo>
                        <a:pt x="183" y="74"/>
                      </a:lnTo>
                      <a:lnTo>
                        <a:pt x="191" y="74"/>
                      </a:lnTo>
                      <a:lnTo>
                        <a:pt x="193" y="70"/>
                      </a:lnTo>
                      <a:lnTo>
                        <a:pt x="203" y="70"/>
                      </a:lnTo>
                      <a:lnTo>
                        <a:pt x="201" y="64"/>
                      </a:lnTo>
                      <a:lnTo>
                        <a:pt x="220" y="38"/>
                      </a:lnTo>
                      <a:lnTo>
                        <a:pt x="213" y="18"/>
                      </a:lnTo>
                      <a:lnTo>
                        <a:pt x="217" y="14"/>
                      </a:lnTo>
                      <a:lnTo>
                        <a:pt x="217" y="8"/>
                      </a:lnTo>
                      <a:lnTo>
                        <a:pt x="26" y="0"/>
                      </a:lnTo>
                    </a:path>
                  </a:pathLst>
                </a:custGeom>
                <a:solidFill>
                  <a:srgbClr val="2E5400"/>
                </a:solidFill>
                <a:ln w="12700" cap="rnd">
                  <a:solidFill>
                    <a:srgbClr val="000000"/>
                  </a:solidFill>
                  <a:round/>
                  <a:headEnd/>
                  <a:tailEnd/>
                </a:ln>
              </p:spPr>
              <p:txBody>
                <a:bodyPr/>
                <a:lstStyle/>
                <a:p>
                  <a:endParaRPr lang="zh-CN" altLang="zh-CN"/>
                </a:p>
              </p:txBody>
            </p:sp>
            <p:sp>
              <p:nvSpPr>
                <p:cNvPr id="58296" name="Freeform 2705"/>
                <p:cNvSpPr>
                  <a:spLocks/>
                </p:cNvSpPr>
                <p:nvPr/>
              </p:nvSpPr>
              <p:spPr bwMode="auto">
                <a:xfrm>
                  <a:off x="4561" y="3096"/>
                  <a:ext cx="160" cy="42"/>
                </a:xfrm>
                <a:custGeom>
                  <a:avLst/>
                  <a:gdLst>
                    <a:gd name="T0" fmla="*/ 0 w 160"/>
                    <a:gd name="T1" fmla="*/ 0 h 42"/>
                    <a:gd name="T2" fmla="*/ 37 w 160"/>
                    <a:gd name="T3" fmla="*/ 31 h 42"/>
                    <a:gd name="T4" fmla="*/ 65 w 160"/>
                    <a:gd name="T5" fmla="*/ 33 h 42"/>
                    <a:gd name="T6" fmla="*/ 71 w 160"/>
                    <a:gd name="T7" fmla="*/ 21 h 42"/>
                    <a:gd name="T8" fmla="*/ 75 w 160"/>
                    <a:gd name="T9" fmla="*/ 19 h 42"/>
                    <a:gd name="T10" fmla="*/ 85 w 160"/>
                    <a:gd name="T11" fmla="*/ 19 h 42"/>
                    <a:gd name="T12" fmla="*/ 105 w 160"/>
                    <a:gd name="T13" fmla="*/ 21 h 42"/>
                    <a:gd name="T14" fmla="*/ 115 w 160"/>
                    <a:gd name="T15" fmla="*/ 33 h 42"/>
                    <a:gd name="T16" fmla="*/ 105 w 160"/>
                    <a:gd name="T17" fmla="*/ 35 h 42"/>
                    <a:gd name="T18" fmla="*/ 105 w 160"/>
                    <a:gd name="T19" fmla="*/ 37 h 42"/>
                    <a:gd name="T20" fmla="*/ 159 w 160"/>
                    <a:gd name="T21" fmla="*/ 41 h 42"/>
                    <a:gd name="T22" fmla="*/ 153 w 160"/>
                    <a:gd name="T23" fmla="*/ 37 h 42"/>
                    <a:gd name="T24" fmla="*/ 149 w 160"/>
                    <a:gd name="T25" fmla="*/ 37 h 42"/>
                    <a:gd name="T26" fmla="*/ 149 w 160"/>
                    <a:gd name="T27" fmla="*/ 33 h 42"/>
                    <a:gd name="T28" fmla="*/ 149 w 160"/>
                    <a:gd name="T29" fmla="*/ 29 h 42"/>
                    <a:gd name="T30" fmla="*/ 137 w 160"/>
                    <a:gd name="T31" fmla="*/ 17 h 42"/>
                    <a:gd name="T32" fmla="*/ 143 w 160"/>
                    <a:gd name="T33" fmla="*/ 15 h 42"/>
                    <a:gd name="T34" fmla="*/ 147 w 160"/>
                    <a:gd name="T35" fmla="*/ 11 h 42"/>
                    <a:gd name="T36" fmla="*/ 147 w 160"/>
                    <a:gd name="T37" fmla="*/ 9 h 42"/>
                    <a:gd name="T38" fmla="*/ 0 w 160"/>
                    <a:gd name="T39" fmla="*/ 0 h 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0"/>
                    <a:gd name="T61" fmla="*/ 0 h 42"/>
                    <a:gd name="T62" fmla="*/ 160 w 160"/>
                    <a:gd name="T63" fmla="*/ 42 h 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0" h="42">
                      <a:moveTo>
                        <a:pt x="0" y="0"/>
                      </a:moveTo>
                      <a:lnTo>
                        <a:pt x="37" y="31"/>
                      </a:lnTo>
                      <a:lnTo>
                        <a:pt x="65" y="33"/>
                      </a:lnTo>
                      <a:lnTo>
                        <a:pt x="71" y="21"/>
                      </a:lnTo>
                      <a:lnTo>
                        <a:pt x="75" y="19"/>
                      </a:lnTo>
                      <a:lnTo>
                        <a:pt x="85" y="19"/>
                      </a:lnTo>
                      <a:lnTo>
                        <a:pt x="105" y="21"/>
                      </a:lnTo>
                      <a:lnTo>
                        <a:pt x="115" y="33"/>
                      </a:lnTo>
                      <a:lnTo>
                        <a:pt x="105" y="35"/>
                      </a:lnTo>
                      <a:lnTo>
                        <a:pt x="105" y="37"/>
                      </a:lnTo>
                      <a:lnTo>
                        <a:pt x="159" y="41"/>
                      </a:lnTo>
                      <a:lnTo>
                        <a:pt x="153" y="37"/>
                      </a:lnTo>
                      <a:lnTo>
                        <a:pt x="149" y="37"/>
                      </a:lnTo>
                      <a:lnTo>
                        <a:pt x="149" y="33"/>
                      </a:lnTo>
                      <a:lnTo>
                        <a:pt x="149" y="29"/>
                      </a:lnTo>
                      <a:lnTo>
                        <a:pt x="137" y="17"/>
                      </a:lnTo>
                      <a:lnTo>
                        <a:pt x="143" y="15"/>
                      </a:lnTo>
                      <a:lnTo>
                        <a:pt x="147" y="11"/>
                      </a:lnTo>
                      <a:lnTo>
                        <a:pt x="147" y="9"/>
                      </a:lnTo>
                      <a:lnTo>
                        <a:pt x="0" y="0"/>
                      </a:lnTo>
                    </a:path>
                  </a:pathLst>
                </a:custGeom>
                <a:solidFill>
                  <a:srgbClr val="739933"/>
                </a:solidFill>
                <a:ln w="12700" cap="rnd">
                  <a:solidFill>
                    <a:srgbClr val="000000"/>
                  </a:solidFill>
                  <a:round/>
                  <a:headEnd/>
                  <a:tailEnd/>
                </a:ln>
              </p:spPr>
              <p:txBody>
                <a:bodyPr/>
                <a:lstStyle/>
                <a:p>
                  <a:endParaRPr lang="zh-CN" altLang="zh-CN"/>
                </a:p>
              </p:txBody>
            </p:sp>
            <p:sp>
              <p:nvSpPr>
                <p:cNvPr id="58297" name="Freeform 2706"/>
                <p:cNvSpPr>
                  <a:spLocks/>
                </p:cNvSpPr>
                <p:nvPr/>
              </p:nvSpPr>
              <p:spPr bwMode="auto">
                <a:xfrm>
                  <a:off x="4921" y="2811"/>
                  <a:ext cx="84" cy="39"/>
                </a:xfrm>
                <a:custGeom>
                  <a:avLst/>
                  <a:gdLst>
                    <a:gd name="T0" fmla="*/ 0 w 84"/>
                    <a:gd name="T1" fmla="*/ 26 h 39"/>
                    <a:gd name="T2" fmla="*/ 62 w 84"/>
                    <a:gd name="T3" fmla="*/ 0 h 39"/>
                    <a:gd name="T4" fmla="*/ 83 w 84"/>
                    <a:gd name="T5" fmla="*/ 4 h 39"/>
                    <a:gd name="T6" fmla="*/ 6 w 84"/>
                    <a:gd name="T7" fmla="*/ 38 h 39"/>
                    <a:gd name="T8" fmla="*/ 0 w 84"/>
                    <a:gd name="T9" fmla="*/ 26 h 39"/>
                    <a:gd name="T10" fmla="*/ 0 60000 65536"/>
                    <a:gd name="T11" fmla="*/ 0 60000 65536"/>
                    <a:gd name="T12" fmla="*/ 0 60000 65536"/>
                    <a:gd name="T13" fmla="*/ 0 60000 65536"/>
                    <a:gd name="T14" fmla="*/ 0 60000 65536"/>
                    <a:gd name="T15" fmla="*/ 0 w 84"/>
                    <a:gd name="T16" fmla="*/ 0 h 39"/>
                    <a:gd name="T17" fmla="*/ 84 w 84"/>
                    <a:gd name="T18" fmla="*/ 39 h 39"/>
                  </a:gdLst>
                  <a:ahLst/>
                  <a:cxnLst>
                    <a:cxn ang="T10">
                      <a:pos x="T0" y="T1"/>
                    </a:cxn>
                    <a:cxn ang="T11">
                      <a:pos x="T2" y="T3"/>
                    </a:cxn>
                    <a:cxn ang="T12">
                      <a:pos x="T4" y="T5"/>
                    </a:cxn>
                    <a:cxn ang="T13">
                      <a:pos x="T6" y="T7"/>
                    </a:cxn>
                    <a:cxn ang="T14">
                      <a:pos x="T8" y="T9"/>
                    </a:cxn>
                  </a:cxnLst>
                  <a:rect l="T15" t="T16" r="T17" b="T18"/>
                  <a:pathLst>
                    <a:path w="84" h="39">
                      <a:moveTo>
                        <a:pt x="0" y="26"/>
                      </a:moveTo>
                      <a:lnTo>
                        <a:pt x="62" y="0"/>
                      </a:lnTo>
                      <a:lnTo>
                        <a:pt x="83" y="4"/>
                      </a:lnTo>
                      <a:lnTo>
                        <a:pt x="6" y="38"/>
                      </a:lnTo>
                      <a:lnTo>
                        <a:pt x="0" y="26"/>
                      </a:lnTo>
                    </a:path>
                  </a:pathLst>
                </a:custGeom>
                <a:solidFill>
                  <a:srgbClr val="739933"/>
                </a:solidFill>
                <a:ln w="12700" cap="rnd">
                  <a:solidFill>
                    <a:srgbClr val="000000"/>
                  </a:solidFill>
                  <a:round/>
                  <a:headEnd/>
                  <a:tailEnd/>
                </a:ln>
              </p:spPr>
              <p:txBody>
                <a:bodyPr/>
                <a:lstStyle/>
                <a:p>
                  <a:endParaRPr lang="zh-CN" altLang="zh-CN"/>
                </a:p>
              </p:txBody>
            </p:sp>
            <p:sp>
              <p:nvSpPr>
                <p:cNvPr id="58298" name="Freeform 2707"/>
                <p:cNvSpPr>
                  <a:spLocks/>
                </p:cNvSpPr>
                <p:nvPr/>
              </p:nvSpPr>
              <p:spPr bwMode="auto">
                <a:xfrm>
                  <a:off x="4905" y="2773"/>
                  <a:ext cx="20" cy="23"/>
                </a:xfrm>
                <a:custGeom>
                  <a:avLst/>
                  <a:gdLst>
                    <a:gd name="T0" fmla="*/ 10 w 20"/>
                    <a:gd name="T1" fmla="*/ 0 h 23"/>
                    <a:gd name="T2" fmla="*/ 0 w 20"/>
                    <a:gd name="T3" fmla="*/ 0 h 23"/>
                    <a:gd name="T4" fmla="*/ 10 w 20"/>
                    <a:gd name="T5" fmla="*/ 22 h 23"/>
                    <a:gd name="T6" fmla="*/ 19 w 20"/>
                    <a:gd name="T7" fmla="*/ 16 h 23"/>
                    <a:gd name="T8" fmla="*/ 8 w 20"/>
                    <a:gd name="T9" fmla="*/ 2 h 23"/>
                    <a:gd name="T10" fmla="*/ 12 w 20"/>
                    <a:gd name="T11" fmla="*/ 0 h 23"/>
                    <a:gd name="T12" fmla="*/ 10 w 20"/>
                    <a:gd name="T13" fmla="*/ 0 h 23"/>
                    <a:gd name="T14" fmla="*/ 0 60000 65536"/>
                    <a:gd name="T15" fmla="*/ 0 60000 65536"/>
                    <a:gd name="T16" fmla="*/ 0 60000 65536"/>
                    <a:gd name="T17" fmla="*/ 0 60000 65536"/>
                    <a:gd name="T18" fmla="*/ 0 60000 65536"/>
                    <a:gd name="T19" fmla="*/ 0 60000 65536"/>
                    <a:gd name="T20" fmla="*/ 0 60000 65536"/>
                    <a:gd name="T21" fmla="*/ 0 w 20"/>
                    <a:gd name="T22" fmla="*/ 0 h 23"/>
                    <a:gd name="T23" fmla="*/ 20 w 2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23">
                      <a:moveTo>
                        <a:pt x="10" y="0"/>
                      </a:moveTo>
                      <a:lnTo>
                        <a:pt x="0" y="0"/>
                      </a:lnTo>
                      <a:lnTo>
                        <a:pt x="10" y="22"/>
                      </a:lnTo>
                      <a:lnTo>
                        <a:pt x="19" y="16"/>
                      </a:lnTo>
                      <a:lnTo>
                        <a:pt x="8" y="2"/>
                      </a:lnTo>
                      <a:lnTo>
                        <a:pt x="12" y="0"/>
                      </a:lnTo>
                      <a:lnTo>
                        <a:pt x="10" y="0"/>
                      </a:lnTo>
                    </a:path>
                  </a:pathLst>
                </a:custGeom>
                <a:solidFill>
                  <a:srgbClr val="59801A"/>
                </a:solidFill>
                <a:ln w="12700" cap="rnd">
                  <a:solidFill>
                    <a:srgbClr val="000000"/>
                  </a:solidFill>
                  <a:round/>
                  <a:headEnd/>
                  <a:tailEnd/>
                </a:ln>
              </p:spPr>
              <p:txBody>
                <a:bodyPr/>
                <a:lstStyle/>
                <a:p>
                  <a:endParaRPr lang="zh-CN" altLang="zh-CN"/>
                </a:p>
              </p:txBody>
            </p:sp>
            <p:sp>
              <p:nvSpPr>
                <p:cNvPr id="58299" name="Freeform 2708"/>
                <p:cNvSpPr>
                  <a:spLocks/>
                </p:cNvSpPr>
                <p:nvPr/>
              </p:nvSpPr>
              <p:spPr bwMode="auto">
                <a:xfrm>
                  <a:off x="4911" y="2773"/>
                  <a:ext cx="115" cy="37"/>
                </a:xfrm>
                <a:custGeom>
                  <a:avLst/>
                  <a:gdLst>
                    <a:gd name="T0" fmla="*/ 3 w 115"/>
                    <a:gd name="T1" fmla="*/ 0 h 37"/>
                    <a:gd name="T2" fmla="*/ 110 w 115"/>
                    <a:gd name="T3" fmla="*/ 24 h 37"/>
                    <a:gd name="T4" fmla="*/ 114 w 115"/>
                    <a:gd name="T5" fmla="*/ 36 h 37"/>
                    <a:gd name="T6" fmla="*/ 11 w 115"/>
                    <a:gd name="T7" fmla="*/ 16 h 37"/>
                    <a:gd name="T8" fmla="*/ 0 w 115"/>
                    <a:gd name="T9" fmla="*/ 2 h 37"/>
                    <a:gd name="T10" fmla="*/ 3 w 115"/>
                    <a:gd name="T11" fmla="*/ 0 h 37"/>
                    <a:gd name="T12" fmla="*/ 0 60000 65536"/>
                    <a:gd name="T13" fmla="*/ 0 60000 65536"/>
                    <a:gd name="T14" fmla="*/ 0 60000 65536"/>
                    <a:gd name="T15" fmla="*/ 0 60000 65536"/>
                    <a:gd name="T16" fmla="*/ 0 60000 65536"/>
                    <a:gd name="T17" fmla="*/ 0 60000 65536"/>
                    <a:gd name="T18" fmla="*/ 0 w 115"/>
                    <a:gd name="T19" fmla="*/ 0 h 37"/>
                    <a:gd name="T20" fmla="*/ 115 w 115"/>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115" h="37">
                      <a:moveTo>
                        <a:pt x="3" y="0"/>
                      </a:moveTo>
                      <a:lnTo>
                        <a:pt x="110" y="24"/>
                      </a:lnTo>
                      <a:lnTo>
                        <a:pt x="114" y="36"/>
                      </a:lnTo>
                      <a:lnTo>
                        <a:pt x="11" y="16"/>
                      </a:lnTo>
                      <a:lnTo>
                        <a:pt x="0" y="2"/>
                      </a:lnTo>
                      <a:lnTo>
                        <a:pt x="3" y="0"/>
                      </a:lnTo>
                    </a:path>
                  </a:pathLst>
                </a:custGeom>
                <a:solidFill>
                  <a:srgbClr val="739933"/>
                </a:solidFill>
                <a:ln w="12700" cap="rnd">
                  <a:solidFill>
                    <a:srgbClr val="000000"/>
                  </a:solidFill>
                  <a:round/>
                  <a:headEnd/>
                  <a:tailEnd/>
                </a:ln>
              </p:spPr>
              <p:txBody>
                <a:bodyPr/>
                <a:lstStyle/>
                <a:p>
                  <a:endParaRPr lang="zh-CN" altLang="zh-CN"/>
                </a:p>
              </p:txBody>
            </p:sp>
            <p:sp>
              <p:nvSpPr>
                <p:cNvPr id="58300" name="Freeform 2709"/>
                <p:cNvSpPr>
                  <a:spLocks/>
                </p:cNvSpPr>
                <p:nvPr/>
              </p:nvSpPr>
              <p:spPr bwMode="auto">
                <a:xfrm>
                  <a:off x="5034" y="2799"/>
                  <a:ext cx="98" cy="33"/>
                </a:xfrm>
                <a:custGeom>
                  <a:avLst/>
                  <a:gdLst>
                    <a:gd name="T0" fmla="*/ 0 w 98"/>
                    <a:gd name="T1" fmla="*/ 0 h 33"/>
                    <a:gd name="T2" fmla="*/ 2 w 98"/>
                    <a:gd name="T3" fmla="*/ 12 h 33"/>
                    <a:gd name="T4" fmla="*/ 97 w 98"/>
                    <a:gd name="T5" fmla="*/ 32 h 33"/>
                    <a:gd name="T6" fmla="*/ 91 w 98"/>
                    <a:gd name="T7" fmla="*/ 18 h 33"/>
                    <a:gd name="T8" fmla="*/ 2 w 98"/>
                    <a:gd name="T9" fmla="*/ 0 h 33"/>
                    <a:gd name="T10" fmla="*/ 0 w 98"/>
                    <a:gd name="T11" fmla="*/ 0 h 33"/>
                    <a:gd name="T12" fmla="*/ 0 60000 65536"/>
                    <a:gd name="T13" fmla="*/ 0 60000 65536"/>
                    <a:gd name="T14" fmla="*/ 0 60000 65536"/>
                    <a:gd name="T15" fmla="*/ 0 60000 65536"/>
                    <a:gd name="T16" fmla="*/ 0 60000 65536"/>
                    <a:gd name="T17" fmla="*/ 0 60000 65536"/>
                    <a:gd name="T18" fmla="*/ 0 w 98"/>
                    <a:gd name="T19" fmla="*/ 0 h 33"/>
                    <a:gd name="T20" fmla="*/ 98 w 98"/>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98" h="33">
                      <a:moveTo>
                        <a:pt x="0" y="0"/>
                      </a:moveTo>
                      <a:lnTo>
                        <a:pt x="2" y="12"/>
                      </a:lnTo>
                      <a:lnTo>
                        <a:pt x="97" y="32"/>
                      </a:lnTo>
                      <a:lnTo>
                        <a:pt x="91" y="18"/>
                      </a:lnTo>
                      <a:lnTo>
                        <a:pt x="2" y="0"/>
                      </a:lnTo>
                      <a:lnTo>
                        <a:pt x="0" y="0"/>
                      </a:lnTo>
                    </a:path>
                  </a:pathLst>
                </a:custGeom>
                <a:solidFill>
                  <a:srgbClr val="739933"/>
                </a:solidFill>
                <a:ln w="12700" cap="rnd">
                  <a:solidFill>
                    <a:srgbClr val="000000"/>
                  </a:solidFill>
                  <a:round/>
                  <a:headEnd/>
                  <a:tailEnd/>
                </a:ln>
              </p:spPr>
              <p:txBody>
                <a:bodyPr/>
                <a:lstStyle/>
                <a:p>
                  <a:endParaRPr lang="zh-CN" altLang="zh-CN"/>
                </a:p>
              </p:txBody>
            </p:sp>
            <p:sp>
              <p:nvSpPr>
                <p:cNvPr id="58301" name="Freeform 2710"/>
                <p:cNvSpPr>
                  <a:spLocks/>
                </p:cNvSpPr>
                <p:nvPr/>
              </p:nvSpPr>
              <p:spPr bwMode="auto">
                <a:xfrm>
                  <a:off x="4819" y="2835"/>
                  <a:ext cx="62" cy="71"/>
                </a:xfrm>
                <a:custGeom>
                  <a:avLst/>
                  <a:gdLst>
                    <a:gd name="T0" fmla="*/ 0 w 62"/>
                    <a:gd name="T1" fmla="*/ 2 h 71"/>
                    <a:gd name="T2" fmla="*/ 20 w 62"/>
                    <a:gd name="T3" fmla="*/ 2 h 71"/>
                    <a:gd name="T4" fmla="*/ 61 w 62"/>
                    <a:gd name="T5" fmla="*/ 70 h 71"/>
                    <a:gd name="T6" fmla="*/ 40 w 62"/>
                    <a:gd name="T7" fmla="*/ 70 h 71"/>
                    <a:gd name="T8" fmla="*/ 2 w 62"/>
                    <a:gd name="T9" fmla="*/ 0 h 71"/>
                    <a:gd name="T10" fmla="*/ 0 w 62"/>
                    <a:gd name="T11" fmla="*/ 2 h 71"/>
                    <a:gd name="T12" fmla="*/ 0 60000 65536"/>
                    <a:gd name="T13" fmla="*/ 0 60000 65536"/>
                    <a:gd name="T14" fmla="*/ 0 60000 65536"/>
                    <a:gd name="T15" fmla="*/ 0 60000 65536"/>
                    <a:gd name="T16" fmla="*/ 0 60000 65536"/>
                    <a:gd name="T17" fmla="*/ 0 60000 65536"/>
                    <a:gd name="T18" fmla="*/ 0 w 62"/>
                    <a:gd name="T19" fmla="*/ 0 h 71"/>
                    <a:gd name="T20" fmla="*/ 62 w 62"/>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62" h="71">
                      <a:moveTo>
                        <a:pt x="0" y="2"/>
                      </a:moveTo>
                      <a:lnTo>
                        <a:pt x="20" y="2"/>
                      </a:lnTo>
                      <a:lnTo>
                        <a:pt x="61" y="70"/>
                      </a:lnTo>
                      <a:lnTo>
                        <a:pt x="40" y="70"/>
                      </a:lnTo>
                      <a:lnTo>
                        <a:pt x="2" y="0"/>
                      </a:lnTo>
                      <a:lnTo>
                        <a:pt x="0" y="2"/>
                      </a:lnTo>
                    </a:path>
                  </a:pathLst>
                </a:custGeom>
                <a:solidFill>
                  <a:srgbClr val="59801A"/>
                </a:solidFill>
                <a:ln w="12700" cap="rnd">
                  <a:solidFill>
                    <a:srgbClr val="000000"/>
                  </a:solidFill>
                  <a:round/>
                  <a:headEnd/>
                  <a:tailEnd/>
                </a:ln>
              </p:spPr>
              <p:txBody>
                <a:bodyPr/>
                <a:lstStyle/>
                <a:p>
                  <a:endParaRPr lang="zh-CN" altLang="zh-CN"/>
                </a:p>
              </p:txBody>
            </p:sp>
            <p:sp>
              <p:nvSpPr>
                <p:cNvPr id="58302" name="Freeform 2711"/>
                <p:cNvSpPr>
                  <a:spLocks/>
                </p:cNvSpPr>
                <p:nvPr/>
              </p:nvSpPr>
              <p:spPr bwMode="auto">
                <a:xfrm>
                  <a:off x="5051" y="2867"/>
                  <a:ext cx="47" cy="67"/>
                </a:xfrm>
                <a:custGeom>
                  <a:avLst/>
                  <a:gdLst>
                    <a:gd name="T0" fmla="*/ 12 w 47"/>
                    <a:gd name="T1" fmla="*/ 0 h 67"/>
                    <a:gd name="T2" fmla="*/ 46 w 47"/>
                    <a:gd name="T3" fmla="*/ 66 h 67"/>
                    <a:gd name="T4" fmla="*/ 36 w 47"/>
                    <a:gd name="T5" fmla="*/ 63 h 67"/>
                    <a:gd name="T6" fmla="*/ 0 w 47"/>
                    <a:gd name="T7" fmla="*/ 2 h 67"/>
                    <a:gd name="T8" fmla="*/ 12 w 47"/>
                    <a:gd name="T9" fmla="*/ 0 h 67"/>
                    <a:gd name="T10" fmla="*/ 0 60000 65536"/>
                    <a:gd name="T11" fmla="*/ 0 60000 65536"/>
                    <a:gd name="T12" fmla="*/ 0 60000 65536"/>
                    <a:gd name="T13" fmla="*/ 0 60000 65536"/>
                    <a:gd name="T14" fmla="*/ 0 60000 65536"/>
                    <a:gd name="T15" fmla="*/ 0 w 47"/>
                    <a:gd name="T16" fmla="*/ 0 h 67"/>
                    <a:gd name="T17" fmla="*/ 47 w 47"/>
                    <a:gd name="T18" fmla="*/ 67 h 67"/>
                  </a:gdLst>
                  <a:ahLst/>
                  <a:cxnLst>
                    <a:cxn ang="T10">
                      <a:pos x="T0" y="T1"/>
                    </a:cxn>
                    <a:cxn ang="T11">
                      <a:pos x="T2" y="T3"/>
                    </a:cxn>
                    <a:cxn ang="T12">
                      <a:pos x="T4" y="T5"/>
                    </a:cxn>
                    <a:cxn ang="T13">
                      <a:pos x="T6" y="T7"/>
                    </a:cxn>
                    <a:cxn ang="T14">
                      <a:pos x="T8" y="T9"/>
                    </a:cxn>
                  </a:cxnLst>
                  <a:rect l="T15" t="T16" r="T17" b="T18"/>
                  <a:pathLst>
                    <a:path w="47" h="67">
                      <a:moveTo>
                        <a:pt x="12" y="0"/>
                      </a:moveTo>
                      <a:lnTo>
                        <a:pt x="46" y="66"/>
                      </a:lnTo>
                      <a:lnTo>
                        <a:pt x="36" y="63"/>
                      </a:lnTo>
                      <a:lnTo>
                        <a:pt x="0" y="2"/>
                      </a:lnTo>
                      <a:lnTo>
                        <a:pt x="12" y="0"/>
                      </a:lnTo>
                    </a:path>
                  </a:pathLst>
                </a:custGeom>
                <a:solidFill>
                  <a:srgbClr val="59801A"/>
                </a:solidFill>
                <a:ln w="12700" cap="rnd">
                  <a:solidFill>
                    <a:srgbClr val="000000"/>
                  </a:solidFill>
                  <a:round/>
                  <a:headEnd/>
                  <a:tailEnd/>
                </a:ln>
              </p:spPr>
              <p:txBody>
                <a:bodyPr/>
                <a:lstStyle/>
                <a:p>
                  <a:endParaRPr lang="zh-CN" altLang="zh-CN"/>
                </a:p>
              </p:txBody>
            </p:sp>
            <p:sp>
              <p:nvSpPr>
                <p:cNvPr id="58303" name="Freeform 2712"/>
                <p:cNvSpPr>
                  <a:spLocks/>
                </p:cNvSpPr>
                <p:nvPr/>
              </p:nvSpPr>
              <p:spPr bwMode="auto">
                <a:xfrm>
                  <a:off x="5030" y="2831"/>
                  <a:ext cx="87" cy="33"/>
                </a:xfrm>
                <a:custGeom>
                  <a:avLst/>
                  <a:gdLst>
                    <a:gd name="T0" fmla="*/ 86 w 87"/>
                    <a:gd name="T1" fmla="*/ 6 h 33"/>
                    <a:gd name="T2" fmla="*/ 4 w 87"/>
                    <a:gd name="T3" fmla="*/ 32 h 33"/>
                    <a:gd name="T4" fmla="*/ 0 w 87"/>
                    <a:gd name="T5" fmla="*/ 22 h 33"/>
                    <a:gd name="T6" fmla="*/ 63 w 87"/>
                    <a:gd name="T7" fmla="*/ 0 h 33"/>
                    <a:gd name="T8" fmla="*/ 83 w 87"/>
                    <a:gd name="T9" fmla="*/ 4 h 33"/>
                    <a:gd name="T10" fmla="*/ 86 w 87"/>
                    <a:gd name="T11" fmla="*/ 6 h 33"/>
                    <a:gd name="T12" fmla="*/ 0 60000 65536"/>
                    <a:gd name="T13" fmla="*/ 0 60000 65536"/>
                    <a:gd name="T14" fmla="*/ 0 60000 65536"/>
                    <a:gd name="T15" fmla="*/ 0 60000 65536"/>
                    <a:gd name="T16" fmla="*/ 0 60000 65536"/>
                    <a:gd name="T17" fmla="*/ 0 60000 65536"/>
                    <a:gd name="T18" fmla="*/ 0 w 87"/>
                    <a:gd name="T19" fmla="*/ 0 h 33"/>
                    <a:gd name="T20" fmla="*/ 87 w 87"/>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87" h="33">
                      <a:moveTo>
                        <a:pt x="86" y="6"/>
                      </a:moveTo>
                      <a:lnTo>
                        <a:pt x="4" y="32"/>
                      </a:lnTo>
                      <a:lnTo>
                        <a:pt x="0" y="22"/>
                      </a:lnTo>
                      <a:lnTo>
                        <a:pt x="63" y="0"/>
                      </a:lnTo>
                      <a:lnTo>
                        <a:pt x="83" y="4"/>
                      </a:lnTo>
                      <a:lnTo>
                        <a:pt x="86" y="6"/>
                      </a:lnTo>
                    </a:path>
                  </a:pathLst>
                </a:custGeom>
                <a:solidFill>
                  <a:srgbClr val="739933"/>
                </a:solidFill>
                <a:ln w="12700" cap="rnd">
                  <a:solidFill>
                    <a:srgbClr val="000000"/>
                  </a:solidFill>
                  <a:round/>
                  <a:headEnd/>
                  <a:tailEnd/>
                </a:ln>
              </p:spPr>
              <p:txBody>
                <a:bodyPr/>
                <a:lstStyle/>
                <a:p>
                  <a:endParaRPr lang="zh-CN" altLang="zh-CN"/>
                </a:p>
              </p:txBody>
            </p:sp>
            <p:sp>
              <p:nvSpPr>
                <p:cNvPr id="58304" name="Freeform 2713"/>
                <p:cNvSpPr>
                  <a:spLocks/>
                </p:cNvSpPr>
                <p:nvPr/>
              </p:nvSpPr>
              <p:spPr bwMode="auto">
                <a:xfrm>
                  <a:off x="5020" y="2799"/>
                  <a:ext cx="20" cy="19"/>
                </a:xfrm>
                <a:custGeom>
                  <a:avLst/>
                  <a:gdLst>
                    <a:gd name="T0" fmla="*/ 15 w 20"/>
                    <a:gd name="T1" fmla="*/ 0 h 19"/>
                    <a:gd name="T2" fmla="*/ 0 w 20"/>
                    <a:gd name="T3" fmla="*/ 5 h 19"/>
                    <a:gd name="T4" fmla="*/ 8 w 20"/>
                    <a:gd name="T5" fmla="*/ 18 h 19"/>
                    <a:gd name="T6" fmla="*/ 19 w 20"/>
                    <a:gd name="T7" fmla="*/ 14 h 19"/>
                    <a:gd name="T8" fmla="*/ 15 w 20"/>
                    <a:gd name="T9" fmla="*/ 2 h 19"/>
                    <a:gd name="T10" fmla="*/ 15 w 20"/>
                    <a:gd name="T11" fmla="*/ 0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5" y="0"/>
                      </a:moveTo>
                      <a:lnTo>
                        <a:pt x="0" y="5"/>
                      </a:lnTo>
                      <a:lnTo>
                        <a:pt x="8" y="18"/>
                      </a:lnTo>
                      <a:lnTo>
                        <a:pt x="19" y="14"/>
                      </a:lnTo>
                      <a:lnTo>
                        <a:pt x="15" y="2"/>
                      </a:lnTo>
                      <a:lnTo>
                        <a:pt x="15" y="0"/>
                      </a:lnTo>
                    </a:path>
                  </a:pathLst>
                </a:custGeom>
                <a:solidFill>
                  <a:srgbClr val="59801A"/>
                </a:solidFill>
                <a:ln w="12700" cap="rnd">
                  <a:solidFill>
                    <a:srgbClr val="000000"/>
                  </a:solidFill>
                  <a:round/>
                  <a:headEnd/>
                  <a:tailEnd/>
                </a:ln>
              </p:spPr>
              <p:txBody>
                <a:bodyPr/>
                <a:lstStyle/>
                <a:p>
                  <a:endParaRPr lang="zh-CN" altLang="zh-CN"/>
                </a:p>
              </p:txBody>
            </p:sp>
            <p:sp>
              <p:nvSpPr>
                <p:cNvPr id="58305" name="Freeform 2714"/>
                <p:cNvSpPr>
                  <a:spLocks/>
                </p:cNvSpPr>
                <p:nvPr/>
              </p:nvSpPr>
              <p:spPr bwMode="auto">
                <a:xfrm>
                  <a:off x="4805" y="2771"/>
                  <a:ext cx="111" cy="65"/>
                </a:xfrm>
                <a:custGeom>
                  <a:avLst/>
                  <a:gdLst>
                    <a:gd name="T0" fmla="*/ 98 w 111"/>
                    <a:gd name="T1" fmla="*/ 2 h 65"/>
                    <a:gd name="T2" fmla="*/ 92 w 111"/>
                    <a:gd name="T3" fmla="*/ 0 h 65"/>
                    <a:gd name="T4" fmla="*/ 0 w 111"/>
                    <a:gd name="T5" fmla="*/ 38 h 65"/>
                    <a:gd name="T6" fmla="*/ 16 w 111"/>
                    <a:gd name="T7" fmla="*/ 64 h 65"/>
                    <a:gd name="T8" fmla="*/ 108 w 111"/>
                    <a:gd name="T9" fmla="*/ 26 h 65"/>
                    <a:gd name="T10" fmla="*/ 110 w 111"/>
                    <a:gd name="T11" fmla="*/ 24 h 65"/>
                    <a:gd name="T12" fmla="*/ 100 w 111"/>
                    <a:gd name="T13" fmla="*/ 2 h 65"/>
                    <a:gd name="T14" fmla="*/ 98 w 111"/>
                    <a:gd name="T15" fmla="*/ 2 h 65"/>
                    <a:gd name="T16" fmla="*/ 0 60000 65536"/>
                    <a:gd name="T17" fmla="*/ 0 60000 65536"/>
                    <a:gd name="T18" fmla="*/ 0 60000 65536"/>
                    <a:gd name="T19" fmla="*/ 0 60000 65536"/>
                    <a:gd name="T20" fmla="*/ 0 60000 65536"/>
                    <a:gd name="T21" fmla="*/ 0 60000 65536"/>
                    <a:gd name="T22" fmla="*/ 0 60000 65536"/>
                    <a:gd name="T23" fmla="*/ 0 60000 65536"/>
                    <a:gd name="T24" fmla="*/ 0 w 111"/>
                    <a:gd name="T25" fmla="*/ 0 h 65"/>
                    <a:gd name="T26" fmla="*/ 111 w 11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1" h="65">
                      <a:moveTo>
                        <a:pt x="98" y="2"/>
                      </a:moveTo>
                      <a:lnTo>
                        <a:pt x="92" y="0"/>
                      </a:lnTo>
                      <a:lnTo>
                        <a:pt x="0" y="38"/>
                      </a:lnTo>
                      <a:lnTo>
                        <a:pt x="16" y="64"/>
                      </a:lnTo>
                      <a:lnTo>
                        <a:pt x="108" y="26"/>
                      </a:lnTo>
                      <a:lnTo>
                        <a:pt x="110" y="24"/>
                      </a:lnTo>
                      <a:lnTo>
                        <a:pt x="100" y="2"/>
                      </a:lnTo>
                      <a:lnTo>
                        <a:pt x="98" y="2"/>
                      </a:lnTo>
                    </a:path>
                  </a:pathLst>
                </a:custGeom>
                <a:solidFill>
                  <a:srgbClr val="739933"/>
                </a:solidFill>
                <a:ln w="12700" cap="rnd">
                  <a:solidFill>
                    <a:srgbClr val="000000"/>
                  </a:solidFill>
                  <a:round/>
                  <a:headEnd/>
                  <a:tailEnd/>
                </a:ln>
              </p:spPr>
              <p:txBody>
                <a:bodyPr/>
                <a:lstStyle/>
                <a:p>
                  <a:endParaRPr lang="zh-CN" altLang="zh-CN"/>
                </a:p>
              </p:txBody>
            </p:sp>
            <p:sp>
              <p:nvSpPr>
                <p:cNvPr id="58306" name="Freeform 2715"/>
                <p:cNvSpPr>
                  <a:spLocks/>
                </p:cNvSpPr>
                <p:nvPr/>
              </p:nvSpPr>
              <p:spPr bwMode="auto">
                <a:xfrm>
                  <a:off x="4819" y="2809"/>
                  <a:ext cx="74" cy="31"/>
                </a:xfrm>
                <a:custGeom>
                  <a:avLst/>
                  <a:gdLst>
                    <a:gd name="T0" fmla="*/ 73 w 74"/>
                    <a:gd name="T1" fmla="*/ 4 h 31"/>
                    <a:gd name="T2" fmla="*/ 20 w 74"/>
                    <a:gd name="T3" fmla="*/ 30 h 31"/>
                    <a:gd name="T4" fmla="*/ 0 w 74"/>
                    <a:gd name="T5" fmla="*/ 28 h 31"/>
                    <a:gd name="T6" fmla="*/ 66 w 74"/>
                    <a:gd name="T7" fmla="*/ 0 h 31"/>
                    <a:gd name="T8" fmla="*/ 73 w 74"/>
                    <a:gd name="T9" fmla="*/ 4 h 31"/>
                    <a:gd name="T10" fmla="*/ 0 60000 65536"/>
                    <a:gd name="T11" fmla="*/ 0 60000 65536"/>
                    <a:gd name="T12" fmla="*/ 0 60000 65536"/>
                    <a:gd name="T13" fmla="*/ 0 60000 65536"/>
                    <a:gd name="T14" fmla="*/ 0 60000 65536"/>
                    <a:gd name="T15" fmla="*/ 0 w 74"/>
                    <a:gd name="T16" fmla="*/ 0 h 31"/>
                    <a:gd name="T17" fmla="*/ 74 w 74"/>
                    <a:gd name="T18" fmla="*/ 31 h 31"/>
                  </a:gdLst>
                  <a:ahLst/>
                  <a:cxnLst>
                    <a:cxn ang="T10">
                      <a:pos x="T0" y="T1"/>
                    </a:cxn>
                    <a:cxn ang="T11">
                      <a:pos x="T2" y="T3"/>
                    </a:cxn>
                    <a:cxn ang="T12">
                      <a:pos x="T4" y="T5"/>
                    </a:cxn>
                    <a:cxn ang="T13">
                      <a:pos x="T6" y="T7"/>
                    </a:cxn>
                    <a:cxn ang="T14">
                      <a:pos x="T8" y="T9"/>
                    </a:cxn>
                  </a:cxnLst>
                  <a:rect l="T15" t="T16" r="T17" b="T18"/>
                  <a:pathLst>
                    <a:path w="74" h="31">
                      <a:moveTo>
                        <a:pt x="73" y="4"/>
                      </a:moveTo>
                      <a:lnTo>
                        <a:pt x="20" y="30"/>
                      </a:lnTo>
                      <a:lnTo>
                        <a:pt x="0" y="28"/>
                      </a:lnTo>
                      <a:lnTo>
                        <a:pt x="66" y="0"/>
                      </a:lnTo>
                      <a:lnTo>
                        <a:pt x="73" y="4"/>
                      </a:lnTo>
                    </a:path>
                  </a:pathLst>
                </a:custGeom>
                <a:solidFill>
                  <a:srgbClr val="4A700A"/>
                </a:solidFill>
                <a:ln w="12700" cap="rnd">
                  <a:solidFill>
                    <a:srgbClr val="000000"/>
                  </a:solidFill>
                  <a:round/>
                  <a:headEnd/>
                  <a:tailEnd/>
                </a:ln>
              </p:spPr>
              <p:txBody>
                <a:bodyPr/>
                <a:lstStyle/>
                <a:p>
                  <a:endParaRPr lang="zh-CN" altLang="zh-CN"/>
                </a:p>
              </p:txBody>
            </p:sp>
            <p:sp>
              <p:nvSpPr>
                <p:cNvPr id="58307" name="Freeform 2716"/>
                <p:cNvSpPr>
                  <a:spLocks/>
                </p:cNvSpPr>
                <p:nvPr/>
              </p:nvSpPr>
              <p:spPr bwMode="auto">
                <a:xfrm>
                  <a:off x="4863" y="2802"/>
                  <a:ext cx="121" cy="36"/>
                </a:xfrm>
                <a:custGeom>
                  <a:avLst/>
                  <a:gdLst>
                    <a:gd name="T0" fmla="*/ 58 w 121"/>
                    <a:gd name="T1" fmla="*/ 35 h 36"/>
                    <a:gd name="T2" fmla="*/ 120 w 121"/>
                    <a:gd name="T3" fmla="*/ 9 h 36"/>
                    <a:gd name="T4" fmla="*/ 68 w 121"/>
                    <a:gd name="T5" fmla="*/ 0 h 36"/>
                    <a:gd name="T6" fmla="*/ 62 w 121"/>
                    <a:gd name="T7" fmla="*/ 5 h 36"/>
                    <a:gd name="T8" fmla="*/ 30 w 121"/>
                    <a:gd name="T9" fmla="*/ 11 h 36"/>
                    <a:gd name="T10" fmla="*/ 0 w 121"/>
                    <a:gd name="T11" fmla="*/ 25 h 36"/>
                    <a:gd name="T12" fmla="*/ 58 w 121"/>
                    <a:gd name="T13" fmla="*/ 35 h 36"/>
                    <a:gd name="T14" fmla="*/ 0 60000 65536"/>
                    <a:gd name="T15" fmla="*/ 0 60000 65536"/>
                    <a:gd name="T16" fmla="*/ 0 60000 65536"/>
                    <a:gd name="T17" fmla="*/ 0 60000 65536"/>
                    <a:gd name="T18" fmla="*/ 0 60000 65536"/>
                    <a:gd name="T19" fmla="*/ 0 60000 65536"/>
                    <a:gd name="T20" fmla="*/ 0 60000 65536"/>
                    <a:gd name="T21" fmla="*/ 0 w 121"/>
                    <a:gd name="T22" fmla="*/ 0 h 36"/>
                    <a:gd name="T23" fmla="*/ 121 w 12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 h="36">
                      <a:moveTo>
                        <a:pt x="58" y="35"/>
                      </a:moveTo>
                      <a:lnTo>
                        <a:pt x="120" y="9"/>
                      </a:lnTo>
                      <a:lnTo>
                        <a:pt x="68" y="0"/>
                      </a:lnTo>
                      <a:lnTo>
                        <a:pt x="62" y="5"/>
                      </a:lnTo>
                      <a:lnTo>
                        <a:pt x="30" y="11"/>
                      </a:lnTo>
                      <a:lnTo>
                        <a:pt x="0" y="25"/>
                      </a:lnTo>
                      <a:lnTo>
                        <a:pt x="58" y="35"/>
                      </a:lnTo>
                    </a:path>
                  </a:pathLst>
                </a:custGeom>
                <a:noFill/>
                <a:ln w="12700" cap="rnd">
                  <a:solidFill>
                    <a:srgbClr val="000000"/>
                  </a:solidFill>
                  <a:round/>
                  <a:headEnd/>
                  <a:tailEnd/>
                </a:ln>
              </p:spPr>
              <p:txBody>
                <a:bodyPr/>
                <a:lstStyle/>
                <a:p>
                  <a:endParaRPr lang="zh-CN" altLang="zh-CN"/>
                </a:p>
              </p:txBody>
            </p:sp>
            <p:sp>
              <p:nvSpPr>
                <p:cNvPr id="58308" name="Freeform 2717"/>
                <p:cNvSpPr>
                  <a:spLocks/>
                </p:cNvSpPr>
                <p:nvPr/>
              </p:nvSpPr>
              <p:spPr bwMode="auto">
                <a:xfrm>
                  <a:off x="4982" y="2819"/>
                  <a:ext cx="114" cy="35"/>
                </a:xfrm>
                <a:custGeom>
                  <a:avLst/>
                  <a:gdLst>
                    <a:gd name="T0" fmla="*/ 0 w 114"/>
                    <a:gd name="T1" fmla="*/ 26 h 35"/>
                    <a:gd name="T2" fmla="*/ 51 w 114"/>
                    <a:gd name="T3" fmla="*/ 34 h 35"/>
                    <a:gd name="T4" fmla="*/ 113 w 114"/>
                    <a:gd name="T5" fmla="*/ 12 h 35"/>
                    <a:gd name="T6" fmla="*/ 59 w 114"/>
                    <a:gd name="T7" fmla="*/ 0 h 35"/>
                    <a:gd name="T8" fmla="*/ 0 w 114"/>
                    <a:gd name="T9" fmla="*/ 26 h 35"/>
                    <a:gd name="T10" fmla="*/ 0 60000 65536"/>
                    <a:gd name="T11" fmla="*/ 0 60000 65536"/>
                    <a:gd name="T12" fmla="*/ 0 60000 65536"/>
                    <a:gd name="T13" fmla="*/ 0 60000 65536"/>
                    <a:gd name="T14" fmla="*/ 0 60000 65536"/>
                    <a:gd name="T15" fmla="*/ 0 w 114"/>
                    <a:gd name="T16" fmla="*/ 0 h 35"/>
                    <a:gd name="T17" fmla="*/ 114 w 114"/>
                    <a:gd name="T18" fmla="*/ 35 h 35"/>
                  </a:gdLst>
                  <a:ahLst/>
                  <a:cxnLst>
                    <a:cxn ang="T10">
                      <a:pos x="T0" y="T1"/>
                    </a:cxn>
                    <a:cxn ang="T11">
                      <a:pos x="T2" y="T3"/>
                    </a:cxn>
                    <a:cxn ang="T12">
                      <a:pos x="T4" y="T5"/>
                    </a:cxn>
                    <a:cxn ang="T13">
                      <a:pos x="T6" y="T7"/>
                    </a:cxn>
                    <a:cxn ang="T14">
                      <a:pos x="T8" y="T9"/>
                    </a:cxn>
                  </a:cxnLst>
                  <a:rect l="T15" t="T16" r="T17" b="T18"/>
                  <a:pathLst>
                    <a:path w="114" h="35">
                      <a:moveTo>
                        <a:pt x="0" y="26"/>
                      </a:moveTo>
                      <a:lnTo>
                        <a:pt x="51" y="34"/>
                      </a:lnTo>
                      <a:lnTo>
                        <a:pt x="113" y="12"/>
                      </a:lnTo>
                      <a:lnTo>
                        <a:pt x="59" y="0"/>
                      </a:lnTo>
                      <a:lnTo>
                        <a:pt x="0" y="26"/>
                      </a:lnTo>
                    </a:path>
                  </a:pathLst>
                </a:custGeom>
                <a:noFill/>
                <a:ln w="12700" cap="rnd">
                  <a:solidFill>
                    <a:srgbClr val="000000"/>
                  </a:solidFill>
                  <a:round/>
                  <a:headEnd/>
                  <a:tailEnd/>
                </a:ln>
              </p:spPr>
              <p:txBody>
                <a:bodyPr/>
                <a:lstStyle/>
                <a:p>
                  <a:endParaRPr lang="zh-CN" altLang="zh-CN"/>
                </a:p>
              </p:txBody>
            </p:sp>
            <p:sp>
              <p:nvSpPr>
                <p:cNvPr id="58309" name="Freeform 2718"/>
                <p:cNvSpPr>
                  <a:spLocks/>
                </p:cNvSpPr>
                <p:nvPr/>
              </p:nvSpPr>
              <p:spPr bwMode="auto">
                <a:xfrm>
                  <a:off x="4953" y="2831"/>
                  <a:ext cx="58" cy="25"/>
                </a:xfrm>
                <a:custGeom>
                  <a:avLst/>
                  <a:gdLst>
                    <a:gd name="T0" fmla="*/ 57 w 58"/>
                    <a:gd name="T1" fmla="*/ 2 h 25"/>
                    <a:gd name="T2" fmla="*/ 12 w 58"/>
                    <a:gd name="T3" fmla="*/ 24 h 25"/>
                    <a:gd name="T4" fmla="*/ 0 w 58"/>
                    <a:gd name="T5" fmla="*/ 20 h 25"/>
                    <a:gd name="T6" fmla="*/ 48 w 58"/>
                    <a:gd name="T7" fmla="*/ 0 h 25"/>
                    <a:gd name="T8" fmla="*/ 57 w 58"/>
                    <a:gd name="T9" fmla="*/ 2 h 25"/>
                    <a:gd name="T10" fmla="*/ 0 60000 65536"/>
                    <a:gd name="T11" fmla="*/ 0 60000 65536"/>
                    <a:gd name="T12" fmla="*/ 0 60000 65536"/>
                    <a:gd name="T13" fmla="*/ 0 60000 65536"/>
                    <a:gd name="T14" fmla="*/ 0 60000 65536"/>
                    <a:gd name="T15" fmla="*/ 0 w 58"/>
                    <a:gd name="T16" fmla="*/ 0 h 25"/>
                    <a:gd name="T17" fmla="*/ 58 w 58"/>
                    <a:gd name="T18" fmla="*/ 25 h 25"/>
                  </a:gdLst>
                  <a:ahLst/>
                  <a:cxnLst>
                    <a:cxn ang="T10">
                      <a:pos x="T0" y="T1"/>
                    </a:cxn>
                    <a:cxn ang="T11">
                      <a:pos x="T2" y="T3"/>
                    </a:cxn>
                    <a:cxn ang="T12">
                      <a:pos x="T4" y="T5"/>
                    </a:cxn>
                    <a:cxn ang="T13">
                      <a:pos x="T6" y="T7"/>
                    </a:cxn>
                    <a:cxn ang="T14">
                      <a:pos x="T8" y="T9"/>
                    </a:cxn>
                  </a:cxnLst>
                  <a:rect l="T15" t="T16" r="T17" b="T18"/>
                  <a:pathLst>
                    <a:path w="58" h="25">
                      <a:moveTo>
                        <a:pt x="57" y="2"/>
                      </a:moveTo>
                      <a:lnTo>
                        <a:pt x="12" y="24"/>
                      </a:lnTo>
                      <a:lnTo>
                        <a:pt x="0" y="20"/>
                      </a:lnTo>
                      <a:lnTo>
                        <a:pt x="48" y="0"/>
                      </a:lnTo>
                      <a:lnTo>
                        <a:pt x="57" y="2"/>
                      </a:lnTo>
                    </a:path>
                  </a:pathLst>
                </a:custGeom>
                <a:solidFill>
                  <a:srgbClr val="4A700A"/>
                </a:solidFill>
                <a:ln w="12700" cap="rnd">
                  <a:solidFill>
                    <a:srgbClr val="000000"/>
                  </a:solidFill>
                  <a:round/>
                  <a:headEnd/>
                  <a:tailEnd/>
                </a:ln>
              </p:spPr>
              <p:txBody>
                <a:bodyPr/>
                <a:lstStyle/>
                <a:p>
                  <a:endParaRPr lang="zh-CN" altLang="zh-CN"/>
                </a:p>
              </p:txBody>
            </p:sp>
            <p:sp>
              <p:nvSpPr>
                <p:cNvPr id="58310" name="Freeform 2719"/>
                <p:cNvSpPr>
                  <a:spLocks/>
                </p:cNvSpPr>
                <p:nvPr/>
              </p:nvSpPr>
              <p:spPr bwMode="auto">
                <a:xfrm>
                  <a:off x="4965" y="2849"/>
                  <a:ext cx="78" cy="20"/>
                </a:xfrm>
                <a:custGeom>
                  <a:avLst/>
                  <a:gdLst>
                    <a:gd name="T0" fmla="*/ 0 w 78"/>
                    <a:gd name="T1" fmla="*/ 7 h 20"/>
                    <a:gd name="T2" fmla="*/ 6 w 78"/>
                    <a:gd name="T3" fmla="*/ 0 h 20"/>
                    <a:gd name="T4" fmla="*/ 77 w 78"/>
                    <a:gd name="T5" fmla="*/ 16 h 20"/>
                    <a:gd name="T6" fmla="*/ 71 w 78"/>
                    <a:gd name="T7" fmla="*/ 19 h 20"/>
                    <a:gd name="T8" fmla="*/ 0 w 78"/>
                    <a:gd name="T9" fmla="*/ 7 h 20"/>
                    <a:gd name="T10" fmla="*/ 0 60000 65536"/>
                    <a:gd name="T11" fmla="*/ 0 60000 65536"/>
                    <a:gd name="T12" fmla="*/ 0 60000 65536"/>
                    <a:gd name="T13" fmla="*/ 0 60000 65536"/>
                    <a:gd name="T14" fmla="*/ 0 60000 65536"/>
                    <a:gd name="T15" fmla="*/ 0 w 78"/>
                    <a:gd name="T16" fmla="*/ 0 h 20"/>
                    <a:gd name="T17" fmla="*/ 78 w 78"/>
                    <a:gd name="T18" fmla="*/ 20 h 20"/>
                  </a:gdLst>
                  <a:ahLst/>
                  <a:cxnLst>
                    <a:cxn ang="T10">
                      <a:pos x="T0" y="T1"/>
                    </a:cxn>
                    <a:cxn ang="T11">
                      <a:pos x="T2" y="T3"/>
                    </a:cxn>
                    <a:cxn ang="T12">
                      <a:pos x="T4" y="T5"/>
                    </a:cxn>
                    <a:cxn ang="T13">
                      <a:pos x="T6" y="T7"/>
                    </a:cxn>
                    <a:cxn ang="T14">
                      <a:pos x="T8" y="T9"/>
                    </a:cxn>
                  </a:cxnLst>
                  <a:rect l="T15" t="T16" r="T17" b="T18"/>
                  <a:pathLst>
                    <a:path w="78" h="20">
                      <a:moveTo>
                        <a:pt x="0" y="7"/>
                      </a:moveTo>
                      <a:lnTo>
                        <a:pt x="6" y="0"/>
                      </a:lnTo>
                      <a:lnTo>
                        <a:pt x="77" y="16"/>
                      </a:lnTo>
                      <a:lnTo>
                        <a:pt x="71" y="19"/>
                      </a:lnTo>
                      <a:lnTo>
                        <a:pt x="0" y="7"/>
                      </a:lnTo>
                    </a:path>
                  </a:pathLst>
                </a:custGeom>
                <a:solidFill>
                  <a:srgbClr val="FFFFFF"/>
                </a:solidFill>
                <a:ln w="12700" cap="rnd">
                  <a:solidFill>
                    <a:srgbClr val="000000"/>
                  </a:solidFill>
                  <a:round/>
                  <a:headEnd/>
                  <a:tailEnd/>
                </a:ln>
              </p:spPr>
              <p:txBody>
                <a:bodyPr/>
                <a:lstStyle/>
                <a:p>
                  <a:endParaRPr lang="zh-CN" altLang="zh-CN"/>
                </a:p>
              </p:txBody>
            </p:sp>
            <p:sp>
              <p:nvSpPr>
                <p:cNvPr id="58311" name="Freeform 2720"/>
                <p:cNvSpPr>
                  <a:spLocks/>
                </p:cNvSpPr>
                <p:nvPr/>
              </p:nvSpPr>
              <p:spPr bwMode="auto">
                <a:xfrm>
                  <a:off x="4840" y="2837"/>
                  <a:ext cx="95" cy="19"/>
                </a:xfrm>
                <a:custGeom>
                  <a:avLst/>
                  <a:gdLst>
                    <a:gd name="T0" fmla="*/ 0 w 95"/>
                    <a:gd name="T1" fmla="*/ 3 h 19"/>
                    <a:gd name="T2" fmla="*/ 4 w 95"/>
                    <a:gd name="T3" fmla="*/ 0 h 19"/>
                    <a:gd name="T4" fmla="*/ 94 w 95"/>
                    <a:gd name="T5" fmla="*/ 15 h 19"/>
                    <a:gd name="T6" fmla="*/ 88 w 95"/>
                    <a:gd name="T7" fmla="*/ 18 h 19"/>
                    <a:gd name="T8" fmla="*/ 0 w 95"/>
                    <a:gd name="T9" fmla="*/ 3 h 19"/>
                    <a:gd name="T10" fmla="*/ 0 60000 65536"/>
                    <a:gd name="T11" fmla="*/ 0 60000 65536"/>
                    <a:gd name="T12" fmla="*/ 0 60000 65536"/>
                    <a:gd name="T13" fmla="*/ 0 60000 65536"/>
                    <a:gd name="T14" fmla="*/ 0 60000 65536"/>
                    <a:gd name="T15" fmla="*/ 0 w 95"/>
                    <a:gd name="T16" fmla="*/ 0 h 19"/>
                    <a:gd name="T17" fmla="*/ 95 w 95"/>
                    <a:gd name="T18" fmla="*/ 19 h 19"/>
                  </a:gdLst>
                  <a:ahLst/>
                  <a:cxnLst>
                    <a:cxn ang="T10">
                      <a:pos x="T0" y="T1"/>
                    </a:cxn>
                    <a:cxn ang="T11">
                      <a:pos x="T2" y="T3"/>
                    </a:cxn>
                    <a:cxn ang="T12">
                      <a:pos x="T4" y="T5"/>
                    </a:cxn>
                    <a:cxn ang="T13">
                      <a:pos x="T6" y="T7"/>
                    </a:cxn>
                    <a:cxn ang="T14">
                      <a:pos x="T8" y="T9"/>
                    </a:cxn>
                  </a:cxnLst>
                  <a:rect l="T15" t="T16" r="T17" b="T18"/>
                  <a:pathLst>
                    <a:path w="95" h="19">
                      <a:moveTo>
                        <a:pt x="0" y="3"/>
                      </a:moveTo>
                      <a:lnTo>
                        <a:pt x="4" y="0"/>
                      </a:lnTo>
                      <a:lnTo>
                        <a:pt x="94" y="15"/>
                      </a:lnTo>
                      <a:lnTo>
                        <a:pt x="88" y="18"/>
                      </a:lnTo>
                      <a:lnTo>
                        <a:pt x="0" y="3"/>
                      </a:lnTo>
                    </a:path>
                  </a:pathLst>
                </a:custGeom>
                <a:solidFill>
                  <a:srgbClr val="FFFFFF"/>
                </a:solidFill>
                <a:ln w="12700" cap="rnd">
                  <a:solidFill>
                    <a:srgbClr val="000000"/>
                  </a:solidFill>
                  <a:round/>
                  <a:headEnd/>
                  <a:tailEnd/>
                </a:ln>
              </p:spPr>
              <p:txBody>
                <a:bodyPr/>
                <a:lstStyle/>
                <a:p>
                  <a:endParaRPr lang="zh-CN" altLang="zh-CN"/>
                </a:p>
              </p:txBody>
            </p:sp>
            <p:sp>
              <p:nvSpPr>
                <p:cNvPr id="58312" name="Freeform 2721"/>
                <p:cNvSpPr>
                  <a:spLocks/>
                </p:cNvSpPr>
                <p:nvPr/>
              </p:nvSpPr>
              <p:spPr bwMode="auto">
                <a:xfrm>
                  <a:off x="5124" y="2837"/>
                  <a:ext cx="19" cy="19"/>
                </a:xfrm>
                <a:custGeom>
                  <a:avLst/>
                  <a:gdLst>
                    <a:gd name="T0" fmla="*/ 0 w 19"/>
                    <a:gd name="T1" fmla="*/ 9 h 19"/>
                    <a:gd name="T2" fmla="*/ 0 w 19"/>
                    <a:gd name="T3" fmla="*/ 0 h 19"/>
                    <a:gd name="T4" fmla="*/ 18 w 19"/>
                    <a:gd name="T5" fmla="*/ 0 h 19"/>
                    <a:gd name="T6" fmla="*/ 11 w 19"/>
                    <a:gd name="T7" fmla="*/ 18 h 19"/>
                    <a:gd name="T8" fmla="*/ 0 w 19"/>
                    <a:gd name="T9" fmla="*/ 12 h 19"/>
                    <a:gd name="T10" fmla="*/ 0 w 19"/>
                    <a:gd name="T11" fmla="*/ 9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0" y="9"/>
                      </a:moveTo>
                      <a:lnTo>
                        <a:pt x="0" y="0"/>
                      </a:lnTo>
                      <a:lnTo>
                        <a:pt x="18" y="0"/>
                      </a:lnTo>
                      <a:lnTo>
                        <a:pt x="11" y="18"/>
                      </a:lnTo>
                      <a:lnTo>
                        <a:pt x="0" y="12"/>
                      </a:lnTo>
                      <a:lnTo>
                        <a:pt x="0" y="9"/>
                      </a:lnTo>
                    </a:path>
                  </a:pathLst>
                </a:custGeom>
                <a:solidFill>
                  <a:srgbClr val="59801A"/>
                </a:solidFill>
                <a:ln w="12700" cap="rnd">
                  <a:solidFill>
                    <a:srgbClr val="000000"/>
                  </a:solidFill>
                  <a:round/>
                  <a:headEnd/>
                  <a:tailEnd/>
                </a:ln>
              </p:spPr>
              <p:txBody>
                <a:bodyPr/>
                <a:lstStyle/>
                <a:p>
                  <a:endParaRPr lang="zh-CN" altLang="zh-CN"/>
                </a:p>
              </p:txBody>
            </p:sp>
            <p:sp>
              <p:nvSpPr>
                <p:cNvPr id="58313" name="Freeform 2722"/>
                <p:cNvSpPr>
                  <a:spLocks/>
                </p:cNvSpPr>
                <p:nvPr/>
              </p:nvSpPr>
              <p:spPr bwMode="auto">
                <a:xfrm>
                  <a:off x="5121" y="2829"/>
                  <a:ext cx="19" cy="19"/>
                </a:xfrm>
                <a:custGeom>
                  <a:avLst/>
                  <a:gdLst>
                    <a:gd name="T0" fmla="*/ 18 w 19"/>
                    <a:gd name="T1" fmla="*/ 18 h 19"/>
                    <a:gd name="T2" fmla="*/ 13 w 19"/>
                    <a:gd name="T3" fmla="*/ 5 h 19"/>
                    <a:gd name="T4" fmla="*/ 0 w 19"/>
                    <a:gd name="T5" fmla="*/ 0 h 19"/>
                    <a:gd name="T6" fmla="*/ 5 w 19"/>
                    <a:gd name="T7" fmla="*/ 18 h 19"/>
                    <a:gd name="T8" fmla="*/ 18 w 19"/>
                    <a:gd name="T9" fmla="*/ 18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18" y="18"/>
                      </a:moveTo>
                      <a:lnTo>
                        <a:pt x="13" y="5"/>
                      </a:lnTo>
                      <a:lnTo>
                        <a:pt x="0" y="0"/>
                      </a:lnTo>
                      <a:lnTo>
                        <a:pt x="5" y="18"/>
                      </a:lnTo>
                      <a:lnTo>
                        <a:pt x="18" y="18"/>
                      </a:lnTo>
                    </a:path>
                  </a:pathLst>
                </a:custGeom>
                <a:solidFill>
                  <a:srgbClr val="59801A"/>
                </a:solidFill>
                <a:ln w="12700" cap="rnd">
                  <a:solidFill>
                    <a:srgbClr val="000000"/>
                  </a:solidFill>
                  <a:round/>
                  <a:headEnd/>
                  <a:tailEnd/>
                </a:ln>
              </p:spPr>
              <p:txBody>
                <a:bodyPr/>
                <a:lstStyle/>
                <a:p>
                  <a:endParaRPr lang="zh-CN" altLang="zh-CN"/>
                </a:p>
              </p:txBody>
            </p:sp>
            <p:sp>
              <p:nvSpPr>
                <p:cNvPr id="58314" name="Freeform 2723"/>
                <p:cNvSpPr>
                  <a:spLocks/>
                </p:cNvSpPr>
                <p:nvPr/>
              </p:nvSpPr>
              <p:spPr bwMode="auto">
                <a:xfrm>
                  <a:off x="5083" y="2845"/>
                  <a:ext cx="49" cy="19"/>
                </a:xfrm>
                <a:custGeom>
                  <a:avLst/>
                  <a:gdLst>
                    <a:gd name="T0" fmla="*/ 42 w 49"/>
                    <a:gd name="T1" fmla="*/ 0 h 19"/>
                    <a:gd name="T2" fmla="*/ 0 w 49"/>
                    <a:gd name="T3" fmla="*/ 12 h 19"/>
                    <a:gd name="T4" fmla="*/ 12 w 49"/>
                    <a:gd name="T5" fmla="*/ 18 h 19"/>
                    <a:gd name="T6" fmla="*/ 48 w 49"/>
                    <a:gd name="T7" fmla="*/ 12 h 19"/>
                    <a:gd name="T8" fmla="*/ 42 w 49"/>
                    <a:gd name="T9" fmla="*/ 0 h 19"/>
                    <a:gd name="T10" fmla="*/ 0 60000 65536"/>
                    <a:gd name="T11" fmla="*/ 0 60000 65536"/>
                    <a:gd name="T12" fmla="*/ 0 60000 65536"/>
                    <a:gd name="T13" fmla="*/ 0 60000 65536"/>
                    <a:gd name="T14" fmla="*/ 0 60000 65536"/>
                    <a:gd name="T15" fmla="*/ 0 w 49"/>
                    <a:gd name="T16" fmla="*/ 0 h 19"/>
                    <a:gd name="T17" fmla="*/ 49 w 49"/>
                    <a:gd name="T18" fmla="*/ 19 h 19"/>
                  </a:gdLst>
                  <a:ahLst/>
                  <a:cxnLst>
                    <a:cxn ang="T10">
                      <a:pos x="T0" y="T1"/>
                    </a:cxn>
                    <a:cxn ang="T11">
                      <a:pos x="T2" y="T3"/>
                    </a:cxn>
                    <a:cxn ang="T12">
                      <a:pos x="T4" y="T5"/>
                    </a:cxn>
                    <a:cxn ang="T13">
                      <a:pos x="T6" y="T7"/>
                    </a:cxn>
                    <a:cxn ang="T14">
                      <a:pos x="T8" y="T9"/>
                    </a:cxn>
                  </a:cxnLst>
                  <a:rect l="T15" t="T16" r="T17" b="T18"/>
                  <a:pathLst>
                    <a:path w="49" h="19">
                      <a:moveTo>
                        <a:pt x="42" y="0"/>
                      </a:moveTo>
                      <a:lnTo>
                        <a:pt x="0" y="12"/>
                      </a:lnTo>
                      <a:lnTo>
                        <a:pt x="12" y="18"/>
                      </a:lnTo>
                      <a:lnTo>
                        <a:pt x="48" y="12"/>
                      </a:lnTo>
                      <a:lnTo>
                        <a:pt x="42" y="0"/>
                      </a:lnTo>
                    </a:path>
                  </a:pathLst>
                </a:custGeom>
                <a:solidFill>
                  <a:srgbClr val="59801A"/>
                </a:solidFill>
                <a:ln w="12700" cap="rnd">
                  <a:solidFill>
                    <a:srgbClr val="000000"/>
                  </a:solidFill>
                  <a:round/>
                  <a:headEnd/>
                  <a:tailEnd/>
                </a:ln>
              </p:spPr>
              <p:txBody>
                <a:bodyPr/>
                <a:lstStyle/>
                <a:p>
                  <a:endParaRPr lang="zh-CN" altLang="zh-CN"/>
                </a:p>
              </p:txBody>
            </p:sp>
            <p:sp>
              <p:nvSpPr>
                <p:cNvPr id="58315" name="Freeform 2724"/>
                <p:cNvSpPr>
                  <a:spLocks/>
                </p:cNvSpPr>
                <p:nvPr/>
              </p:nvSpPr>
              <p:spPr bwMode="auto">
                <a:xfrm>
                  <a:off x="5083" y="2829"/>
                  <a:ext cx="44" cy="21"/>
                </a:xfrm>
                <a:custGeom>
                  <a:avLst/>
                  <a:gdLst>
                    <a:gd name="T0" fmla="*/ 37 w 44"/>
                    <a:gd name="T1" fmla="*/ 0 h 21"/>
                    <a:gd name="T2" fmla="*/ 0 w 44"/>
                    <a:gd name="T3" fmla="*/ 20 h 21"/>
                    <a:gd name="T4" fmla="*/ 41 w 44"/>
                    <a:gd name="T5" fmla="*/ 16 h 21"/>
                    <a:gd name="T6" fmla="*/ 43 w 44"/>
                    <a:gd name="T7" fmla="*/ 8 h 21"/>
                    <a:gd name="T8" fmla="*/ 37 w 44"/>
                    <a:gd name="T9" fmla="*/ 0 h 21"/>
                    <a:gd name="T10" fmla="*/ 0 60000 65536"/>
                    <a:gd name="T11" fmla="*/ 0 60000 65536"/>
                    <a:gd name="T12" fmla="*/ 0 60000 65536"/>
                    <a:gd name="T13" fmla="*/ 0 60000 65536"/>
                    <a:gd name="T14" fmla="*/ 0 60000 65536"/>
                    <a:gd name="T15" fmla="*/ 0 w 44"/>
                    <a:gd name="T16" fmla="*/ 0 h 21"/>
                    <a:gd name="T17" fmla="*/ 44 w 44"/>
                    <a:gd name="T18" fmla="*/ 21 h 21"/>
                  </a:gdLst>
                  <a:ahLst/>
                  <a:cxnLst>
                    <a:cxn ang="T10">
                      <a:pos x="T0" y="T1"/>
                    </a:cxn>
                    <a:cxn ang="T11">
                      <a:pos x="T2" y="T3"/>
                    </a:cxn>
                    <a:cxn ang="T12">
                      <a:pos x="T4" y="T5"/>
                    </a:cxn>
                    <a:cxn ang="T13">
                      <a:pos x="T6" y="T7"/>
                    </a:cxn>
                    <a:cxn ang="T14">
                      <a:pos x="T8" y="T9"/>
                    </a:cxn>
                  </a:cxnLst>
                  <a:rect l="T15" t="T16" r="T17" b="T18"/>
                  <a:pathLst>
                    <a:path w="44" h="21">
                      <a:moveTo>
                        <a:pt x="37" y="0"/>
                      </a:moveTo>
                      <a:lnTo>
                        <a:pt x="0" y="20"/>
                      </a:lnTo>
                      <a:lnTo>
                        <a:pt x="41" y="16"/>
                      </a:lnTo>
                      <a:lnTo>
                        <a:pt x="43" y="8"/>
                      </a:lnTo>
                      <a:lnTo>
                        <a:pt x="37" y="0"/>
                      </a:lnTo>
                    </a:path>
                  </a:pathLst>
                </a:custGeom>
                <a:solidFill>
                  <a:srgbClr val="739933"/>
                </a:solidFill>
                <a:ln w="12700" cap="rnd">
                  <a:solidFill>
                    <a:srgbClr val="000000"/>
                  </a:solidFill>
                  <a:round/>
                  <a:headEnd/>
                  <a:tailEnd/>
                </a:ln>
              </p:spPr>
              <p:txBody>
                <a:bodyPr/>
                <a:lstStyle/>
                <a:p>
                  <a:endParaRPr lang="zh-CN" altLang="zh-CN"/>
                </a:p>
              </p:txBody>
            </p:sp>
            <p:sp>
              <p:nvSpPr>
                <p:cNvPr id="58316" name="Freeform 2725"/>
                <p:cNvSpPr>
                  <a:spLocks/>
                </p:cNvSpPr>
                <p:nvPr/>
              </p:nvSpPr>
              <p:spPr bwMode="auto">
                <a:xfrm>
                  <a:off x="4578" y="3008"/>
                  <a:ext cx="291" cy="18"/>
                </a:xfrm>
                <a:custGeom>
                  <a:avLst/>
                  <a:gdLst>
                    <a:gd name="T0" fmla="*/ 0 w 291"/>
                    <a:gd name="T1" fmla="*/ 17 h 18"/>
                    <a:gd name="T2" fmla="*/ 50 w 291"/>
                    <a:gd name="T3" fmla="*/ 0 h 18"/>
                    <a:gd name="T4" fmla="*/ 290 w 291"/>
                    <a:gd name="T5" fmla="*/ 4 h 18"/>
                    <a:gd name="T6" fmla="*/ 244 w 291"/>
                    <a:gd name="T7" fmla="*/ 17 h 18"/>
                    <a:gd name="T8" fmla="*/ 4 w 291"/>
                    <a:gd name="T9" fmla="*/ 17 h 18"/>
                    <a:gd name="T10" fmla="*/ 0 w 291"/>
                    <a:gd name="T11" fmla="*/ 17 h 18"/>
                    <a:gd name="T12" fmla="*/ 0 60000 65536"/>
                    <a:gd name="T13" fmla="*/ 0 60000 65536"/>
                    <a:gd name="T14" fmla="*/ 0 60000 65536"/>
                    <a:gd name="T15" fmla="*/ 0 60000 65536"/>
                    <a:gd name="T16" fmla="*/ 0 60000 65536"/>
                    <a:gd name="T17" fmla="*/ 0 60000 65536"/>
                    <a:gd name="T18" fmla="*/ 0 w 291"/>
                    <a:gd name="T19" fmla="*/ 0 h 18"/>
                    <a:gd name="T20" fmla="*/ 291 w 291"/>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91" h="18">
                      <a:moveTo>
                        <a:pt x="0" y="17"/>
                      </a:moveTo>
                      <a:lnTo>
                        <a:pt x="50" y="0"/>
                      </a:lnTo>
                      <a:lnTo>
                        <a:pt x="290" y="4"/>
                      </a:lnTo>
                      <a:lnTo>
                        <a:pt x="244" y="17"/>
                      </a:lnTo>
                      <a:lnTo>
                        <a:pt x="4" y="17"/>
                      </a:lnTo>
                      <a:lnTo>
                        <a:pt x="0" y="17"/>
                      </a:lnTo>
                    </a:path>
                  </a:pathLst>
                </a:custGeom>
                <a:solidFill>
                  <a:srgbClr val="476E08"/>
                </a:solidFill>
                <a:ln w="12700" cap="rnd">
                  <a:solidFill>
                    <a:srgbClr val="000000"/>
                  </a:solidFill>
                  <a:round/>
                  <a:headEnd/>
                  <a:tailEnd/>
                </a:ln>
              </p:spPr>
              <p:txBody>
                <a:bodyPr/>
                <a:lstStyle/>
                <a:p>
                  <a:endParaRPr lang="zh-CN" altLang="zh-CN"/>
                </a:p>
              </p:txBody>
            </p:sp>
            <p:sp>
              <p:nvSpPr>
                <p:cNvPr id="58317" name="Freeform 2726"/>
                <p:cNvSpPr>
                  <a:spLocks/>
                </p:cNvSpPr>
                <p:nvPr/>
              </p:nvSpPr>
              <p:spPr bwMode="auto">
                <a:xfrm>
                  <a:off x="4515" y="3093"/>
                  <a:ext cx="76" cy="33"/>
                </a:xfrm>
                <a:custGeom>
                  <a:avLst/>
                  <a:gdLst>
                    <a:gd name="T0" fmla="*/ 10 w 76"/>
                    <a:gd name="T1" fmla="*/ 0 h 33"/>
                    <a:gd name="T2" fmla="*/ 6 w 76"/>
                    <a:gd name="T3" fmla="*/ 10 h 33"/>
                    <a:gd name="T4" fmla="*/ 0 w 76"/>
                    <a:gd name="T5" fmla="*/ 26 h 33"/>
                    <a:gd name="T6" fmla="*/ 63 w 76"/>
                    <a:gd name="T7" fmla="*/ 32 h 33"/>
                    <a:gd name="T8" fmla="*/ 65 w 76"/>
                    <a:gd name="T9" fmla="*/ 26 h 33"/>
                    <a:gd name="T10" fmla="*/ 61 w 76"/>
                    <a:gd name="T11" fmla="*/ 22 h 33"/>
                    <a:gd name="T12" fmla="*/ 63 w 76"/>
                    <a:gd name="T13" fmla="*/ 18 h 33"/>
                    <a:gd name="T14" fmla="*/ 69 w 76"/>
                    <a:gd name="T15" fmla="*/ 18 h 33"/>
                    <a:gd name="T16" fmla="*/ 75 w 76"/>
                    <a:gd name="T17" fmla="*/ 6 h 33"/>
                    <a:gd name="T18" fmla="*/ 10 w 76"/>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
                    <a:gd name="T31" fmla="*/ 0 h 33"/>
                    <a:gd name="T32" fmla="*/ 76 w 76"/>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 h="33">
                      <a:moveTo>
                        <a:pt x="10" y="0"/>
                      </a:moveTo>
                      <a:lnTo>
                        <a:pt x="6" y="10"/>
                      </a:lnTo>
                      <a:lnTo>
                        <a:pt x="0" y="26"/>
                      </a:lnTo>
                      <a:lnTo>
                        <a:pt x="63" y="32"/>
                      </a:lnTo>
                      <a:lnTo>
                        <a:pt x="65" y="26"/>
                      </a:lnTo>
                      <a:lnTo>
                        <a:pt x="61" y="22"/>
                      </a:lnTo>
                      <a:lnTo>
                        <a:pt x="63" y="18"/>
                      </a:lnTo>
                      <a:lnTo>
                        <a:pt x="69" y="18"/>
                      </a:lnTo>
                      <a:lnTo>
                        <a:pt x="75" y="6"/>
                      </a:lnTo>
                      <a:lnTo>
                        <a:pt x="10" y="0"/>
                      </a:lnTo>
                    </a:path>
                  </a:pathLst>
                </a:custGeom>
                <a:solidFill>
                  <a:srgbClr val="739933"/>
                </a:solidFill>
                <a:ln w="12700" cap="rnd">
                  <a:solidFill>
                    <a:srgbClr val="000000"/>
                  </a:solidFill>
                  <a:round/>
                  <a:headEnd/>
                  <a:tailEnd/>
                </a:ln>
              </p:spPr>
              <p:txBody>
                <a:bodyPr/>
                <a:lstStyle/>
                <a:p>
                  <a:endParaRPr lang="zh-CN" altLang="zh-CN"/>
                </a:p>
              </p:txBody>
            </p:sp>
            <p:sp>
              <p:nvSpPr>
                <p:cNvPr id="58318" name="Freeform 2727"/>
                <p:cNvSpPr>
                  <a:spLocks/>
                </p:cNvSpPr>
                <p:nvPr/>
              </p:nvSpPr>
              <p:spPr bwMode="auto">
                <a:xfrm>
                  <a:off x="4530" y="3099"/>
                  <a:ext cx="51" cy="21"/>
                </a:xfrm>
                <a:custGeom>
                  <a:avLst/>
                  <a:gdLst>
                    <a:gd name="T0" fmla="*/ 0 w 51"/>
                    <a:gd name="T1" fmla="*/ 0 h 21"/>
                    <a:gd name="T2" fmla="*/ 4 w 51"/>
                    <a:gd name="T3" fmla="*/ 2 h 21"/>
                    <a:gd name="T4" fmla="*/ 10 w 51"/>
                    <a:gd name="T5" fmla="*/ 6 h 21"/>
                    <a:gd name="T6" fmla="*/ 14 w 51"/>
                    <a:gd name="T7" fmla="*/ 18 h 21"/>
                    <a:gd name="T8" fmla="*/ 16 w 51"/>
                    <a:gd name="T9" fmla="*/ 20 h 21"/>
                    <a:gd name="T10" fmla="*/ 16 w 51"/>
                    <a:gd name="T11" fmla="*/ 16 h 21"/>
                    <a:gd name="T12" fmla="*/ 26 w 51"/>
                    <a:gd name="T13" fmla="*/ 12 h 21"/>
                    <a:gd name="T14" fmla="*/ 43 w 51"/>
                    <a:gd name="T15" fmla="*/ 12 h 21"/>
                    <a:gd name="T16" fmla="*/ 47 w 51"/>
                    <a:gd name="T17" fmla="*/ 10 h 21"/>
                    <a:gd name="T18" fmla="*/ 50 w 51"/>
                    <a:gd name="T19" fmla="*/ 8 h 21"/>
                    <a:gd name="T20" fmla="*/ 50 w 51"/>
                    <a:gd name="T21" fmla="*/ 6 h 21"/>
                    <a:gd name="T22" fmla="*/ 43 w 51"/>
                    <a:gd name="T23" fmla="*/ 6 h 21"/>
                    <a:gd name="T24" fmla="*/ 0 w 51"/>
                    <a:gd name="T25" fmla="*/ 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
                    <a:gd name="T40" fmla="*/ 0 h 21"/>
                    <a:gd name="T41" fmla="*/ 51 w 51"/>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 h="21">
                      <a:moveTo>
                        <a:pt x="0" y="0"/>
                      </a:moveTo>
                      <a:lnTo>
                        <a:pt x="4" y="2"/>
                      </a:lnTo>
                      <a:lnTo>
                        <a:pt x="10" y="6"/>
                      </a:lnTo>
                      <a:lnTo>
                        <a:pt x="14" y="18"/>
                      </a:lnTo>
                      <a:lnTo>
                        <a:pt x="16" y="20"/>
                      </a:lnTo>
                      <a:lnTo>
                        <a:pt x="16" y="16"/>
                      </a:lnTo>
                      <a:lnTo>
                        <a:pt x="26" y="12"/>
                      </a:lnTo>
                      <a:lnTo>
                        <a:pt x="43" y="12"/>
                      </a:lnTo>
                      <a:lnTo>
                        <a:pt x="47" y="10"/>
                      </a:lnTo>
                      <a:lnTo>
                        <a:pt x="50" y="8"/>
                      </a:lnTo>
                      <a:lnTo>
                        <a:pt x="50" y="6"/>
                      </a:lnTo>
                      <a:lnTo>
                        <a:pt x="43" y="6"/>
                      </a:lnTo>
                      <a:lnTo>
                        <a:pt x="0" y="0"/>
                      </a:lnTo>
                    </a:path>
                  </a:pathLst>
                </a:custGeom>
                <a:solidFill>
                  <a:srgbClr val="59801A"/>
                </a:solidFill>
                <a:ln w="9525" cap="rnd">
                  <a:noFill/>
                  <a:round/>
                  <a:headEnd/>
                  <a:tailEnd/>
                </a:ln>
              </p:spPr>
              <p:txBody>
                <a:bodyPr/>
                <a:lstStyle/>
                <a:p>
                  <a:endParaRPr lang="zh-CN" altLang="zh-CN"/>
                </a:p>
              </p:txBody>
            </p:sp>
            <p:sp>
              <p:nvSpPr>
                <p:cNvPr id="58319" name="Freeform 2728"/>
                <p:cNvSpPr>
                  <a:spLocks/>
                </p:cNvSpPr>
                <p:nvPr/>
              </p:nvSpPr>
              <p:spPr bwMode="auto">
                <a:xfrm>
                  <a:off x="4439" y="2803"/>
                  <a:ext cx="435" cy="255"/>
                </a:xfrm>
                <a:custGeom>
                  <a:avLst/>
                  <a:gdLst>
                    <a:gd name="T0" fmla="*/ 367 w 435"/>
                    <a:gd name="T1" fmla="*/ 0 h 255"/>
                    <a:gd name="T2" fmla="*/ 0 w 435"/>
                    <a:gd name="T3" fmla="*/ 169 h 255"/>
                    <a:gd name="T4" fmla="*/ 46 w 435"/>
                    <a:gd name="T5" fmla="*/ 244 h 255"/>
                    <a:gd name="T6" fmla="*/ 74 w 435"/>
                    <a:gd name="T7" fmla="*/ 254 h 255"/>
                    <a:gd name="T8" fmla="*/ 434 w 435"/>
                    <a:gd name="T9" fmla="*/ 112 h 255"/>
                    <a:gd name="T10" fmla="*/ 369 w 435"/>
                    <a:gd name="T11" fmla="*/ 6 h 255"/>
                    <a:gd name="T12" fmla="*/ 369 w 435"/>
                    <a:gd name="T13" fmla="*/ 0 h 255"/>
                    <a:gd name="T14" fmla="*/ 367 w 435"/>
                    <a:gd name="T15" fmla="*/ 0 h 255"/>
                    <a:gd name="T16" fmla="*/ 0 60000 65536"/>
                    <a:gd name="T17" fmla="*/ 0 60000 65536"/>
                    <a:gd name="T18" fmla="*/ 0 60000 65536"/>
                    <a:gd name="T19" fmla="*/ 0 60000 65536"/>
                    <a:gd name="T20" fmla="*/ 0 60000 65536"/>
                    <a:gd name="T21" fmla="*/ 0 60000 65536"/>
                    <a:gd name="T22" fmla="*/ 0 60000 65536"/>
                    <a:gd name="T23" fmla="*/ 0 60000 65536"/>
                    <a:gd name="T24" fmla="*/ 0 w 435"/>
                    <a:gd name="T25" fmla="*/ 0 h 255"/>
                    <a:gd name="T26" fmla="*/ 435 w 435"/>
                    <a:gd name="T27" fmla="*/ 255 h 2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5" h="255">
                      <a:moveTo>
                        <a:pt x="367" y="0"/>
                      </a:moveTo>
                      <a:lnTo>
                        <a:pt x="0" y="169"/>
                      </a:lnTo>
                      <a:lnTo>
                        <a:pt x="46" y="244"/>
                      </a:lnTo>
                      <a:lnTo>
                        <a:pt x="74" y="254"/>
                      </a:lnTo>
                      <a:lnTo>
                        <a:pt x="434" y="112"/>
                      </a:lnTo>
                      <a:lnTo>
                        <a:pt x="369" y="6"/>
                      </a:lnTo>
                      <a:lnTo>
                        <a:pt x="369" y="0"/>
                      </a:lnTo>
                      <a:lnTo>
                        <a:pt x="367" y="0"/>
                      </a:lnTo>
                    </a:path>
                  </a:pathLst>
                </a:custGeom>
                <a:solidFill>
                  <a:srgbClr val="739933"/>
                </a:solidFill>
                <a:ln w="12700" cap="rnd">
                  <a:solidFill>
                    <a:srgbClr val="000000"/>
                  </a:solidFill>
                  <a:round/>
                  <a:headEnd/>
                  <a:tailEnd/>
                </a:ln>
              </p:spPr>
              <p:txBody>
                <a:bodyPr/>
                <a:lstStyle/>
                <a:p>
                  <a:endParaRPr lang="zh-CN" altLang="zh-CN"/>
                </a:p>
              </p:txBody>
            </p:sp>
            <p:sp>
              <p:nvSpPr>
                <p:cNvPr id="58320" name="Freeform 2729"/>
                <p:cNvSpPr>
                  <a:spLocks/>
                </p:cNvSpPr>
                <p:nvPr/>
              </p:nvSpPr>
              <p:spPr bwMode="auto">
                <a:xfrm>
                  <a:off x="4924" y="2789"/>
                  <a:ext cx="106" cy="65"/>
                </a:xfrm>
                <a:custGeom>
                  <a:avLst/>
                  <a:gdLst>
                    <a:gd name="T0" fmla="*/ 4 w 106"/>
                    <a:gd name="T1" fmla="*/ 2 h 65"/>
                    <a:gd name="T2" fmla="*/ 101 w 106"/>
                    <a:gd name="T3" fmla="*/ 18 h 65"/>
                    <a:gd name="T4" fmla="*/ 105 w 106"/>
                    <a:gd name="T5" fmla="*/ 26 h 65"/>
                    <a:gd name="T6" fmla="*/ 31 w 106"/>
                    <a:gd name="T7" fmla="*/ 64 h 65"/>
                    <a:gd name="T8" fmla="*/ 0 w 106"/>
                    <a:gd name="T9" fmla="*/ 60 h 65"/>
                    <a:gd name="T10" fmla="*/ 80 w 106"/>
                    <a:gd name="T11" fmla="*/ 26 h 65"/>
                    <a:gd name="T12" fmla="*/ 4 w 106"/>
                    <a:gd name="T13" fmla="*/ 10 h 65"/>
                    <a:gd name="T14" fmla="*/ 0 w 106"/>
                    <a:gd name="T15" fmla="*/ 0 h 65"/>
                    <a:gd name="T16" fmla="*/ 4 w 106"/>
                    <a:gd name="T17" fmla="*/ 2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6"/>
                    <a:gd name="T28" fmla="*/ 0 h 65"/>
                    <a:gd name="T29" fmla="*/ 106 w 106"/>
                    <a:gd name="T30" fmla="*/ 65 h 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6" h="65">
                      <a:moveTo>
                        <a:pt x="4" y="2"/>
                      </a:moveTo>
                      <a:lnTo>
                        <a:pt x="101" y="18"/>
                      </a:lnTo>
                      <a:lnTo>
                        <a:pt x="105" y="26"/>
                      </a:lnTo>
                      <a:lnTo>
                        <a:pt x="31" y="64"/>
                      </a:lnTo>
                      <a:lnTo>
                        <a:pt x="0" y="60"/>
                      </a:lnTo>
                      <a:lnTo>
                        <a:pt x="80" y="26"/>
                      </a:lnTo>
                      <a:lnTo>
                        <a:pt x="4" y="10"/>
                      </a:lnTo>
                      <a:lnTo>
                        <a:pt x="0" y="0"/>
                      </a:lnTo>
                      <a:lnTo>
                        <a:pt x="4" y="2"/>
                      </a:lnTo>
                    </a:path>
                  </a:pathLst>
                </a:custGeom>
                <a:solidFill>
                  <a:srgbClr val="476E08"/>
                </a:solidFill>
                <a:ln w="12700" cap="rnd">
                  <a:solidFill>
                    <a:srgbClr val="000000"/>
                  </a:solidFill>
                  <a:round/>
                  <a:headEnd/>
                  <a:tailEnd/>
                </a:ln>
              </p:spPr>
              <p:txBody>
                <a:bodyPr/>
                <a:lstStyle/>
                <a:p>
                  <a:endParaRPr lang="zh-CN" altLang="zh-CN"/>
                </a:p>
              </p:txBody>
            </p:sp>
            <p:sp>
              <p:nvSpPr>
                <p:cNvPr id="58321" name="Freeform 2730"/>
                <p:cNvSpPr>
                  <a:spLocks/>
                </p:cNvSpPr>
                <p:nvPr/>
              </p:nvSpPr>
              <p:spPr bwMode="auto">
                <a:xfrm>
                  <a:off x="4928" y="2797"/>
                  <a:ext cx="19" cy="19"/>
                </a:xfrm>
                <a:custGeom>
                  <a:avLst/>
                  <a:gdLst>
                    <a:gd name="T0" fmla="*/ 0 w 19"/>
                    <a:gd name="T1" fmla="*/ 9 h 19"/>
                    <a:gd name="T2" fmla="*/ 0 w 19"/>
                    <a:gd name="T3" fmla="*/ 0 h 19"/>
                    <a:gd name="T4" fmla="*/ 18 w 19"/>
                    <a:gd name="T5" fmla="*/ 0 h 19"/>
                    <a:gd name="T6" fmla="*/ 11 w 19"/>
                    <a:gd name="T7" fmla="*/ 18 h 19"/>
                    <a:gd name="T8" fmla="*/ 0 w 19"/>
                    <a:gd name="T9" fmla="*/ 12 h 19"/>
                    <a:gd name="T10" fmla="*/ 0 w 19"/>
                    <a:gd name="T11" fmla="*/ 9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0" y="9"/>
                      </a:moveTo>
                      <a:lnTo>
                        <a:pt x="0" y="0"/>
                      </a:lnTo>
                      <a:lnTo>
                        <a:pt x="18" y="0"/>
                      </a:lnTo>
                      <a:lnTo>
                        <a:pt x="11" y="18"/>
                      </a:lnTo>
                      <a:lnTo>
                        <a:pt x="0" y="12"/>
                      </a:lnTo>
                      <a:lnTo>
                        <a:pt x="0" y="9"/>
                      </a:lnTo>
                    </a:path>
                  </a:pathLst>
                </a:custGeom>
                <a:solidFill>
                  <a:srgbClr val="59801A"/>
                </a:solidFill>
                <a:ln w="12700" cap="rnd">
                  <a:solidFill>
                    <a:srgbClr val="000000"/>
                  </a:solidFill>
                  <a:round/>
                  <a:headEnd/>
                  <a:tailEnd/>
                </a:ln>
              </p:spPr>
              <p:txBody>
                <a:bodyPr/>
                <a:lstStyle/>
                <a:p>
                  <a:endParaRPr lang="zh-CN" altLang="zh-CN"/>
                </a:p>
              </p:txBody>
            </p:sp>
            <p:sp>
              <p:nvSpPr>
                <p:cNvPr id="58322" name="Freeform 2731"/>
                <p:cNvSpPr>
                  <a:spLocks/>
                </p:cNvSpPr>
                <p:nvPr/>
              </p:nvSpPr>
              <p:spPr bwMode="auto">
                <a:xfrm>
                  <a:off x="4923" y="2789"/>
                  <a:ext cx="18" cy="19"/>
                </a:xfrm>
                <a:custGeom>
                  <a:avLst/>
                  <a:gdLst>
                    <a:gd name="T0" fmla="*/ 17 w 18"/>
                    <a:gd name="T1" fmla="*/ 18 h 19"/>
                    <a:gd name="T2" fmla="*/ 13 w 18"/>
                    <a:gd name="T3" fmla="*/ 5 h 19"/>
                    <a:gd name="T4" fmla="*/ 0 w 18"/>
                    <a:gd name="T5" fmla="*/ 0 h 19"/>
                    <a:gd name="T6" fmla="*/ 8 w 18"/>
                    <a:gd name="T7" fmla="*/ 18 h 19"/>
                    <a:gd name="T8" fmla="*/ 17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18"/>
                      </a:moveTo>
                      <a:lnTo>
                        <a:pt x="13" y="5"/>
                      </a:lnTo>
                      <a:lnTo>
                        <a:pt x="0" y="0"/>
                      </a:lnTo>
                      <a:lnTo>
                        <a:pt x="8" y="18"/>
                      </a:lnTo>
                      <a:lnTo>
                        <a:pt x="17" y="18"/>
                      </a:lnTo>
                    </a:path>
                  </a:pathLst>
                </a:custGeom>
                <a:solidFill>
                  <a:srgbClr val="59801A"/>
                </a:solidFill>
                <a:ln w="12700" cap="rnd">
                  <a:solidFill>
                    <a:srgbClr val="000000"/>
                  </a:solidFill>
                  <a:round/>
                  <a:headEnd/>
                  <a:tailEnd/>
                </a:ln>
              </p:spPr>
              <p:txBody>
                <a:bodyPr/>
                <a:lstStyle/>
                <a:p>
                  <a:endParaRPr lang="zh-CN" altLang="zh-CN"/>
                </a:p>
              </p:txBody>
            </p:sp>
            <p:sp>
              <p:nvSpPr>
                <p:cNvPr id="58323" name="Freeform 2732"/>
                <p:cNvSpPr>
                  <a:spLocks/>
                </p:cNvSpPr>
                <p:nvPr/>
              </p:nvSpPr>
              <p:spPr bwMode="auto">
                <a:xfrm>
                  <a:off x="4886" y="2803"/>
                  <a:ext cx="49" cy="19"/>
                </a:xfrm>
                <a:custGeom>
                  <a:avLst/>
                  <a:gdLst>
                    <a:gd name="T0" fmla="*/ 42 w 49"/>
                    <a:gd name="T1" fmla="*/ 0 h 19"/>
                    <a:gd name="T2" fmla="*/ 0 w 49"/>
                    <a:gd name="T3" fmla="*/ 11 h 19"/>
                    <a:gd name="T4" fmla="*/ 12 w 49"/>
                    <a:gd name="T5" fmla="*/ 18 h 19"/>
                    <a:gd name="T6" fmla="*/ 48 w 49"/>
                    <a:gd name="T7" fmla="*/ 11 h 19"/>
                    <a:gd name="T8" fmla="*/ 42 w 49"/>
                    <a:gd name="T9" fmla="*/ 0 h 19"/>
                    <a:gd name="T10" fmla="*/ 0 60000 65536"/>
                    <a:gd name="T11" fmla="*/ 0 60000 65536"/>
                    <a:gd name="T12" fmla="*/ 0 60000 65536"/>
                    <a:gd name="T13" fmla="*/ 0 60000 65536"/>
                    <a:gd name="T14" fmla="*/ 0 60000 65536"/>
                    <a:gd name="T15" fmla="*/ 0 w 49"/>
                    <a:gd name="T16" fmla="*/ 0 h 19"/>
                    <a:gd name="T17" fmla="*/ 49 w 49"/>
                    <a:gd name="T18" fmla="*/ 19 h 19"/>
                  </a:gdLst>
                  <a:ahLst/>
                  <a:cxnLst>
                    <a:cxn ang="T10">
                      <a:pos x="T0" y="T1"/>
                    </a:cxn>
                    <a:cxn ang="T11">
                      <a:pos x="T2" y="T3"/>
                    </a:cxn>
                    <a:cxn ang="T12">
                      <a:pos x="T4" y="T5"/>
                    </a:cxn>
                    <a:cxn ang="T13">
                      <a:pos x="T6" y="T7"/>
                    </a:cxn>
                    <a:cxn ang="T14">
                      <a:pos x="T8" y="T9"/>
                    </a:cxn>
                  </a:cxnLst>
                  <a:rect l="T15" t="T16" r="T17" b="T18"/>
                  <a:pathLst>
                    <a:path w="49" h="19">
                      <a:moveTo>
                        <a:pt x="42" y="0"/>
                      </a:moveTo>
                      <a:lnTo>
                        <a:pt x="0" y="11"/>
                      </a:lnTo>
                      <a:lnTo>
                        <a:pt x="12" y="18"/>
                      </a:lnTo>
                      <a:lnTo>
                        <a:pt x="48" y="11"/>
                      </a:lnTo>
                      <a:lnTo>
                        <a:pt x="42" y="0"/>
                      </a:lnTo>
                    </a:path>
                  </a:pathLst>
                </a:custGeom>
                <a:solidFill>
                  <a:srgbClr val="59801A"/>
                </a:solidFill>
                <a:ln w="12700" cap="rnd">
                  <a:solidFill>
                    <a:srgbClr val="000000"/>
                  </a:solidFill>
                  <a:round/>
                  <a:headEnd/>
                  <a:tailEnd/>
                </a:ln>
              </p:spPr>
              <p:txBody>
                <a:bodyPr/>
                <a:lstStyle/>
                <a:p>
                  <a:endParaRPr lang="zh-CN" altLang="zh-CN"/>
                </a:p>
              </p:txBody>
            </p:sp>
            <p:sp>
              <p:nvSpPr>
                <p:cNvPr id="58324" name="Freeform 2733"/>
                <p:cNvSpPr>
                  <a:spLocks/>
                </p:cNvSpPr>
                <p:nvPr/>
              </p:nvSpPr>
              <p:spPr bwMode="auto">
                <a:xfrm>
                  <a:off x="4886" y="2789"/>
                  <a:ext cx="44" cy="21"/>
                </a:xfrm>
                <a:custGeom>
                  <a:avLst/>
                  <a:gdLst>
                    <a:gd name="T0" fmla="*/ 37 w 44"/>
                    <a:gd name="T1" fmla="*/ 0 h 21"/>
                    <a:gd name="T2" fmla="*/ 0 w 44"/>
                    <a:gd name="T3" fmla="*/ 20 h 21"/>
                    <a:gd name="T4" fmla="*/ 41 w 44"/>
                    <a:gd name="T5" fmla="*/ 14 h 21"/>
                    <a:gd name="T6" fmla="*/ 43 w 44"/>
                    <a:gd name="T7" fmla="*/ 8 h 21"/>
                    <a:gd name="T8" fmla="*/ 37 w 44"/>
                    <a:gd name="T9" fmla="*/ 0 h 21"/>
                    <a:gd name="T10" fmla="*/ 0 60000 65536"/>
                    <a:gd name="T11" fmla="*/ 0 60000 65536"/>
                    <a:gd name="T12" fmla="*/ 0 60000 65536"/>
                    <a:gd name="T13" fmla="*/ 0 60000 65536"/>
                    <a:gd name="T14" fmla="*/ 0 60000 65536"/>
                    <a:gd name="T15" fmla="*/ 0 w 44"/>
                    <a:gd name="T16" fmla="*/ 0 h 21"/>
                    <a:gd name="T17" fmla="*/ 44 w 44"/>
                    <a:gd name="T18" fmla="*/ 21 h 21"/>
                  </a:gdLst>
                  <a:ahLst/>
                  <a:cxnLst>
                    <a:cxn ang="T10">
                      <a:pos x="T0" y="T1"/>
                    </a:cxn>
                    <a:cxn ang="T11">
                      <a:pos x="T2" y="T3"/>
                    </a:cxn>
                    <a:cxn ang="T12">
                      <a:pos x="T4" y="T5"/>
                    </a:cxn>
                    <a:cxn ang="T13">
                      <a:pos x="T6" y="T7"/>
                    </a:cxn>
                    <a:cxn ang="T14">
                      <a:pos x="T8" y="T9"/>
                    </a:cxn>
                  </a:cxnLst>
                  <a:rect l="T15" t="T16" r="T17" b="T18"/>
                  <a:pathLst>
                    <a:path w="44" h="21">
                      <a:moveTo>
                        <a:pt x="37" y="0"/>
                      </a:moveTo>
                      <a:lnTo>
                        <a:pt x="0" y="20"/>
                      </a:lnTo>
                      <a:lnTo>
                        <a:pt x="41" y="14"/>
                      </a:lnTo>
                      <a:lnTo>
                        <a:pt x="43" y="8"/>
                      </a:lnTo>
                      <a:lnTo>
                        <a:pt x="37" y="0"/>
                      </a:lnTo>
                    </a:path>
                  </a:pathLst>
                </a:custGeom>
                <a:solidFill>
                  <a:srgbClr val="82A854"/>
                </a:solidFill>
                <a:ln w="12700" cap="rnd">
                  <a:solidFill>
                    <a:srgbClr val="000000"/>
                  </a:solidFill>
                  <a:round/>
                  <a:headEnd/>
                  <a:tailEnd/>
                </a:ln>
              </p:spPr>
              <p:txBody>
                <a:bodyPr/>
                <a:lstStyle/>
                <a:p>
                  <a:endParaRPr lang="zh-CN" altLang="zh-CN"/>
                </a:p>
              </p:txBody>
            </p:sp>
            <p:sp>
              <p:nvSpPr>
                <p:cNvPr id="58325" name="Freeform 2734"/>
                <p:cNvSpPr>
                  <a:spLocks/>
                </p:cNvSpPr>
                <p:nvPr/>
              </p:nvSpPr>
              <p:spPr bwMode="auto">
                <a:xfrm>
                  <a:off x="5040" y="2813"/>
                  <a:ext cx="89" cy="23"/>
                </a:xfrm>
                <a:custGeom>
                  <a:avLst/>
                  <a:gdLst>
                    <a:gd name="T0" fmla="*/ 6 w 89"/>
                    <a:gd name="T1" fmla="*/ 8 h 23"/>
                    <a:gd name="T2" fmla="*/ 75 w 89"/>
                    <a:gd name="T3" fmla="*/ 22 h 23"/>
                    <a:gd name="T4" fmla="*/ 88 w 89"/>
                    <a:gd name="T5" fmla="*/ 18 h 23"/>
                    <a:gd name="T6" fmla="*/ 0 w 89"/>
                    <a:gd name="T7" fmla="*/ 0 h 23"/>
                    <a:gd name="T8" fmla="*/ 6 w 89"/>
                    <a:gd name="T9" fmla="*/ 8 h 23"/>
                    <a:gd name="T10" fmla="*/ 0 60000 65536"/>
                    <a:gd name="T11" fmla="*/ 0 60000 65536"/>
                    <a:gd name="T12" fmla="*/ 0 60000 65536"/>
                    <a:gd name="T13" fmla="*/ 0 60000 65536"/>
                    <a:gd name="T14" fmla="*/ 0 60000 65536"/>
                    <a:gd name="T15" fmla="*/ 0 w 89"/>
                    <a:gd name="T16" fmla="*/ 0 h 23"/>
                    <a:gd name="T17" fmla="*/ 89 w 89"/>
                    <a:gd name="T18" fmla="*/ 23 h 23"/>
                  </a:gdLst>
                  <a:ahLst/>
                  <a:cxnLst>
                    <a:cxn ang="T10">
                      <a:pos x="T0" y="T1"/>
                    </a:cxn>
                    <a:cxn ang="T11">
                      <a:pos x="T2" y="T3"/>
                    </a:cxn>
                    <a:cxn ang="T12">
                      <a:pos x="T4" y="T5"/>
                    </a:cxn>
                    <a:cxn ang="T13">
                      <a:pos x="T6" y="T7"/>
                    </a:cxn>
                    <a:cxn ang="T14">
                      <a:pos x="T8" y="T9"/>
                    </a:cxn>
                  </a:cxnLst>
                  <a:rect l="T15" t="T16" r="T17" b="T18"/>
                  <a:pathLst>
                    <a:path w="89" h="23">
                      <a:moveTo>
                        <a:pt x="6" y="8"/>
                      </a:moveTo>
                      <a:lnTo>
                        <a:pt x="75" y="22"/>
                      </a:lnTo>
                      <a:lnTo>
                        <a:pt x="88" y="18"/>
                      </a:lnTo>
                      <a:lnTo>
                        <a:pt x="0" y="0"/>
                      </a:lnTo>
                      <a:lnTo>
                        <a:pt x="6" y="8"/>
                      </a:lnTo>
                    </a:path>
                  </a:pathLst>
                </a:custGeom>
                <a:solidFill>
                  <a:srgbClr val="476E08"/>
                </a:solidFill>
                <a:ln w="12700" cap="rnd">
                  <a:solidFill>
                    <a:srgbClr val="000000"/>
                  </a:solidFill>
                  <a:round/>
                  <a:headEnd/>
                  <a:tailEnd/>
                </a:ln>
              </p:spPr>
              <p:txBody>
                <a:bodyPr/>
                <a:lstStyle/>
                <a:p>
                  <a:endParaRPr lang="zh-CN" altLang="zh-CN"/>
                </a:p>
              </p:txBody>
            </p:sp>
            <p:sp>
              <p:nvSpPr>
                <p:cNvPr id="58326" name="Freeform 2735"/>
                <p:cNvSpPr>
                  <a:spLocks/>
                </p:cNvSpPr>
                <p:nvPr/>
              </p:nvSpPr>
              <p:spPr bwMode="auto">
                <a:xfrm>
                  <a:off x="5041" y="2819"/>
                  <a:ext cx="19" cy="19"/>
                </a:xfrm>
                <a:custGeom>
                  <a:avLst/>
                  <a:gdLst>
                    <a:gd name="T0" fmla="*/ 0 w 19"/>
                    <a:gd name="T1" fmla="*/ 9 h 19"/>
                    <a:gd name="T2" fmla="*/ 3 w 19"/>
                    <a:gd name="T3" fmla="*/ 0 h 19"/>
                    <a:gd name="T4" fmla="*/ 18 w 19"/>
                    <a:gd name="T5" fmla="*/ 0 h 19"/>
                    <a:gd name="T6" fmla="*/ 15 w 19"/>
                    <a:gd name="T7" fmla="*/ 18 h 19"/>
                    <a:gd name="T8" fmla="*/ 0 w 19"/>
                    <a:gd name="T9" fmla="*/ 12 h 19"/>
                    <a:gd name="T10" fmla="*/ 0 w 19"/>
                    <a:gd name="T11" fmla="*/ 9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0" y="9"/>
                      </a:moveTo>
                      <a:lnTo>
                        <a:pt x="3" y="0"/>
                      </a:lnTo>
                      <a:lnTo>
                        <a:pt x="18" y="0"/>
                      </a:lnTo>
                      <a:lnTo>
                        <a:pt x="15" y="18"/>
                      </a:lnTo>
                      <a:lnTo>
                        <a:pt x="0" y="12"/>
                      </a:lnTo>
                      <a:lnTo>
                        <a:pt x="0" y="9"/>
                      </a:lnTo>
                    </a:path>
                  </a:pathLst>
                </a:custGeom>
                <a:solidFill>
                  <a:srgbClr val="59801A"/>
                </a:solidFill>
                <a:ln w="12700" cap="rnd">
                  <a:solidFill>
                    <a:srgbClr val="000000"/>
                  </a:solidFill>
                  <a:round/>
                  <a:headEnd/>
                  <a:tailEnd/>
                </a:ln>
              </p:spPr>
              <p:txBody>
                <a:bodyPr/>
                <a:lstStyle/>
                <a:p>
                  <a:endParaRPr lang="zh-CN" altLang="zh-CN"/>
                </a:p>
              </p:txBody>
            </p:sp>
            <p:sp>
              <p:nvSpPr>
                <p:cNvPr id="58327" name="Freeform 2736"/>
                <p:cNvSpPr>
                  <a:spLocks/>
                </p:cNvSpPr>
                <p:nvPr/>
              </p:nvSpPr>
              <p:spPr bwMode="auto">
                <a:xfrm>
                  <a:off x="5038" y="2811"/>
                  <a:ext cx="19" cy="19"/>
                </a:xfrm>
                <a:custGeom>
                  <a:avLst/>
                  <a:gdLst>
                    <a:gd name="T0" fmla="*/ 18 w 19"/>
                    <a:gd name="T1" fmla="*/ 18 h 19"/>
                    <a:gd name="T2" fmla="*/ 15 w 19"/>
                    <a:gd name="T3" fmla="*/ 5 h 19"/>
                    <a:gd name="T4" fmla="*/ 0 w 19"/>
                    <a:gd name="T5" fmla="*/ 0 h 19"/>
                    <a:gd name="T6" fmla="*/ 7 w 19"/>
                    <a:gd name="T7" fmla="*/ 18 h 19"/>
                    <a:gd name="T8" fmla="*/ 18 w 19"/>
                    <a:gd name="T9" fmla="*/ 18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18" y="18"/>
                      </a:moveTo>
                      <a:lnTo>
                        <a:pt x="15" y="5"/>
                      </a:lnTo>
                      <a:lnTo>
                        <a:pt x="0" y="0"/>
                      </a:lnTo>
                      <a:lnTo>
                        <a:pt x="7" y="18"/>
                      </a:lnTo>
                      <a:lnTo>
                        <a:pt x="18" y="18"/>
                      </a:lnTo>
                    </a:path>
                  </a:pathLst>
                </a:custGeom>
                <a:solidFill>
                  <a:srgbClr val="59801A"/>
                </a:solidFill>
                <a:ln w="12700" cap="rnd">
                  <a:solidFill>
                    <a:srgbClr val="000000"/>
                  </a:solidFill>
                  <a:round/>
                  <a:headEnd/>
                  <a:tailEnd/>
                </a:ln>
              </p:spPr>
              <p:txBody>
                <a:bodyPr/>
                <a:lstStyle/>
                <a:p>
                  <a:endParaRPr lang="zh-CN" altLang="zh-CN"/>
                </a:p>
              </p:txBody>
            </p:sp>
            <p:sp>
              <p:nvSpPr>
                <p:cNvPr id="58328" name="Freeform 2737"/>
                <p:cNvSpPr>
                  <a:spLocks/>
                </p:cNvSpPr>
                <p:nvPr/>
              </p:nvSpPr>
              <p:spPr bwMode="auto">
                <a:xfrm>
                  <a:off x="4999" y="2827"/>
                  <a:ext cx="51" cy="19"/>
                </a:xfrm>
                <a:custGeom>
                  <a:avLst/>
                  <a:gdLst>
                    <a:gd name="T0" fmla="*/ 39 w 51"/>
                    <a:gd name="T1" fmla="*/ 0 h 19"/>
                    <a:gd name="T2" fmla="*/ 0 w 51"/>
                    <a:gd name="T3" fmla="*/ 12 h 19"/>
                    <a:gd name="T4" fmla="*/ 7 w 51"/>
                    <a:gd name="T5" fmla="*/ 18 h 19"/>
                    <a:gd name="T6" fmla="*/ 50 w 51"/>
                    <a:gd name="T7" fmla="*/ 12 h 19"/>
                    <a:gd name="T8" fmla="*/ 41 w 51"/>
                    <a:gd name="T9" fmla="*/ 0 h 19"/>
                    <a:gd name="T10" fmla="*/ 39 w 51"/>
                    <a:gd name="T11" fmla="*/ 0 h 19"/>
                    <a:gd name="T12" fmla="*/ 0 60000 65536"/>
                    <a:gd name="T13" fmla="*/ 0 60000 65536"/>
                    <a:gd name="T14" fmla="*/ 0 60000 65536"/>
                    <a:gd name="T15" fmla="*/ 0 60000 65536"/>
                    <a:gd name="T16" fmla="*/ 0 60000 65536"/>
                    <a:gd name="T17" fmla="*/ 0 60000 65536"/>
                    <a:gd name="T18" fmla="*/ 0 w 51"/>
                    <a:gd name="T19" fmla="*/ 0 h 19"/>
                    <a:gd name="T20" fmla="*/ 51 w 51"/>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51" h="19">
                      <a:moveTo>
                        <a:pt x="39" y="0"/>
                      </a:moveTo>
                      <a:lnTo>
                        <a:pt x="0" y="12"/>
                      </a:lnTo>
                      <a:lnTo>
                        <a:pt x="7" y="18"/>
                      </a:lnTo>
                      <a:lnTo>
                        <a:pt x="50" y="12"/>
                      </a:lnTo>
                      <a:lnTo>
                        <a:pt x="41" y="0"/>
                      </a:lnTo>
                      <a:lnTo>
                        <a:pt x="39" y="0"/>
                      </a:lnTo>
                    </a:path>
                  </a:pathLst>
                </a:custGeom>
                <a:solidFill>
                  <a:srgbClr val="59801A"/>
                </a:solidFill>
                <a:ln w="12700" cap="rnd">
                  <a:solidFill>
                    <a:srgbClr val="000000"/>
                  </a:solidFill>
                  <a:round/>
                  <a:headEnd/>
                  <a:tailEnd/>
                </a:ln>
              </p:spPr>
              <p:txBody>
                <a:bodyPr/>
                <a:lstStyle/>
                <a:p>
                  <a:endParaRPr lang="zh-CN" altLang="zh-CN"/>
                </a:p>
              </p:txBody>
            </p:sp>
            <p:sp>
              <p:nvSpPr>
                <p:cNvPr id="58329" name="Freeform 2738"/>
                <p:cNvSpPr>
                  <a:spLocks/>
                </p:cNvSpPr>
                <p:nvPr/>
              </p:nvSpPr>
              <p:spPr bwMode="auto">
                <a:xfrm>
                  <a:off x="4999" y="2811"/>
                  <a:ext cx="44" cy="21"/>
                </a:xfrm>
                <a:custGeom>
                  <a:avLst/>
                  <a:gdLst>
                    <a:gd name="T0" fmla="*/ 37 w 44"/>
                    <a:gd name="T1" fmla="*/ 0 h 21"/>
                    <a:gd name="T2" fmla="*/ 0 w 44"/>
                    <a:gd name="T3" fmla="*/ 20 h 21"/>
                    <a:gd name="T4" fmla="*/ 41 w 44"/>
                    <a:gd name="T5" fmla="*/ 16 h 21"/>
                    <a:gd name="T6" fmla="*/ 43 w 44"/>
                    <a:gd name="T7" fmla="*/ 8 h 21"/>
                    <a:gd name="T8" fmla="*/ 37 w 44"/>
                    <a:gd name="T9" fmla="*/ 0 h 21"/>
                    <a:gd name="T10" fmla="*/ 0 60000 65536"/>
                    <a:gd name="T11" fmla="*/ 0 60000 65536"/>
                    <a:gd name="T12" fmla="*/ 0 60000 65536"/>
                    <a:gd name="T13" fmla="*/ 0 60000 65536"/>
                    <a:gd name="T14" fmla="*/ 0 60000 65536"/>
                    <a:gd name="T15" fmla="*/ 0 w 44"/>
                    <a:gd name="T16" fmla="*/ 0 h 21"/>
                    <a:gd name="T17" fmla="*/ 44 w 44"/>
                    <a:gd name="T18" fmla="*/ 21 h 21"/>
                  </a:gdLst>
                  <a:ahLst/>
                  <a:cxnLst>
                    <a:cxn ang="T10">
                      <a:pos x="T0" y="T1"/>
                    </a:cxn>
                    <a:cxn ang="T11">
                      <a:pos x="T2" y="T3"/>
                    </a:cxn>
                    <a:cxn ang="T12">
                      <a:pos x="T4" y="T5"/>
                    </a:cxn>
                    <a:cxn ang="T13">
                      <a:pos x="T6" y="T7"/>
                    </a:cxn>
                    <a:cxn ang="T14">
                      <a:pos x="T8" y="T9"/>
                    </a:cxn>
                  </a:cxnLst>
                  <a:rect l="T15" t="T16" r="T17" b="T18"/>
                  <a:pathLst>
                    <a:path w="44" h="21">
                      <a:moveTo>
                        <a:pt x="37" y="0"/>
                      </a:moveTo>
                      <a:lnTo>
                        <a:pt x="0" y="20"/>
                      </a:lnTo>
                      <a:lnTo>
                        <a:pt x="41" y="16"/>
                      </a:lnTo>
                      <a:lnTo>
                        <a:pt x="43" y="8"/>
                      </a:lnTo>
                      <a:lnTo>
                        <a:pt x="37" y="0"/>
                      </a:lnTo>
                    </a:path>
                  </a:pathLst>
                </a:custGeom>
                <a:solidFill>
                  <a:srgbClr val="82A854"/>
                </a:solidFill>
                <a:ln w="12700" cap="rnd">
                  <a:solidFill>
                    <a:srgbClr val="000000"/>
                  </a:solidFill>
                  <a:round/>
                  <a:headEnd/>
                  <a:tailEnd/>
                </a:ln>
              </p:spPr>
              <p:txBody>
                <a:bodyPr/>
                <a:lstStyle/>
                <a:p>
                  <a:endParaRPr lang="zh-CN" altLang="zh-CN"/>
                </a:p>
              </p:txBody>
            </p:sp>
            <p:sp>
              <p:nvSpPr>
                <p:cNvPr id="58330" name="Freeform 2739"/>
                <p:cNvSpPr>
                  <a:spLocks/>
                </p:cNvSpPr>
                <p:nvPr/>
              </p:nvSpPr>
              <p:spPr bwMode="auto">
                <a:xfrm>
                  <a:off x="4841" y="2827"/>
                  <a:ext cx="88" cy="23"/>
                </a:xfrm>
                <a:custGeom>
                  <a:avLst/>
                  <a:gdLst>
                    <a:gd name="T0" fmla="*/ 22 w 88"/>
                    <a:gd name="T1" fmla="*/ 0 h 23"/>
                    <a:gd name="T2" fmla="*/ 0 w 88"/>
                    <a:gd name="T3" fmla="*/ 10 h 23"/>
                    <a:gd name="T4" fmla="*/ 87 w 88"/>
                    <a:gd name="T5" fmla="*/ 22 h 23"/>
                    <a:gd name="T6" fmla="*/ 80 w 88"/>
                    <a:gd name="T7" fmla="*/ 8 h 23"/>
                    <a:gd name="T8" fmla="*/ 22 w 88"/>
                    <a:gd name="T9" fmla="*/ 0 h 23"/>
                    <a:gd name="T10" fmla="*/ 0 60000 65536"/>
                    <a:gd name="T11" fmla="*/ 0 60000 65536"/>
                    <a:gd name="T12" fmla="*/ 0 60000 65536"/>
                    <a:gd name="T13" fmla="*/ 0 60000 65536"/>
                    <a:gd name="T14" fmla="*/ 0 60000 65536"/>
                    <a:gd name="T15" fmla="*/ 0 w 88"/>
                    <a:gd name="T16" fmla="*/ 0 h 23"/>
                    <a:gd name="T17" fmla="*/ 88 w 88"/>
                    <a:gd name="T18" fmla="*/ 23 h 23"/>
                  </a:gdLst>
                  <a:ahLst/>
                  <a:cxnLst>
                    <a:cxn ang="T10">
                      <a:pos x="T0" y="T1"/>
                    </a:cxn>
                    <a:cxn ang="T11">
                      <a:pos x="T2" y="T3"/>
                    </a:cxn>
                    <a:cxn ang="T12">
                      <a:pos x="T4" y="T5"/>
                    </a:cxn>
                    <a:cxn ang="T13">
                      <a:pos x="T6" y="T7"/>
                    </a:cxn>
                    <a:cxn ang="T14">
                      <a:pos x="T8" y="T9"/>
                    </a:cxn>
                  </a:cxnLst>
                  <a:rect l="T15" t="T16" r="T17" b="T18"/>
                  <a:pathLst>
                    <a:path w="88" h="23">
                      <a:moveTo>
                        <a:pt x="22" y="0"/>
                      </a:moveTo>
                      <a:lnTo>
                        <a:pt x="0" y="10"/>
                      </a:lnTo>
                      <a:lnTo>
                        <a:pt x="87" y="22"/>
                      </a:lnTo>
                      <a:lnTo>
                        <a:pt x="80" y="8"/>
                      </a:lnTo>
                      <a:lnTo>
                        <a:pt x="22" y="0"/>
                      </a:lnTo>
                    </a:path>
                  </a:pathLst>
                </a:custGeom>
                <a:solidFill>
                  <a:srgbClr val="739933"/>
                </a:solidFill>
                <a:ln w="12700" cap="rnd">
                  <a:solidFill>
                    <a:srgbClr val="000000"/>
                  </a:solidFill>
                  <a:round/>
                  <a:headEnd/>
                  <a:tailEnd/>
                </a:ln>
              </p:spPr>
              <p:txBody>
                <a:bodyPr/>
                <a:lstStyle/>
                <a:p>
                  <a:endParaRPr lang="zh-CN" altLang="zh-CN"/>
                </a:p>
              </p:txBody>
            </p:sp>
            <p:sp>
              <p:nvSpPr>
                <p:cNvPr id="58331" name="Freeform 2740"/>
                <p:cNvSpPr>
                  <a:spLocks/>
                </p:cNvSpPr>
                <p:nvPr/>
              </p:nvSpPr>
              <p:spPr bwMode="auto">
                <a:xfrm>
                  <a:off x="4966" y="2845"/>
                  <a:ext cx="75" cy="19"/>
                </a:xfrm>
                <a:custGeom>
                  <a:avLst/>
                  <a:gdLst>
                    <a:gd name="T0" fmla="*/ 18 w 75"/>
                    <a:gd name="T1" fmla="*/ 0 h 19"/>
                    <a:gd name="T2" fmla="*/ 0 w 75"/>
                    <a:gd name="T3" fmla="*/ 8 h 19"/>
                    <a:gd name="T4" fmla="*/ 74 w 75"/>
                    <a:gd name="T5" fmla="*/ 18 h 19"/>
                    <a:gd name="T6" fmla="*/ 65 w 75"/>
                    <a:gd name="T7" fmla="*/ 6 h 19"/>
                    <a:gd name="T8" fmla="*/ 22 w 75"/>
                    <a:gd name="T9" fmla="*/ 0 h 19"/>
                    <a:gd name="T10" fmla="*/ 18 w 75"/>
                    <a:gd name="T11" fmla="*/ 0 h 19"/>
                    <a:gd name="T12" fmla="*/ 0 60000 65536"/>
                    <a:gd name="T13" fmla="*/ 0 60000 65536"/>
                    <a:gd name="T14" fmla="*/ 0 60000 65536"/>
                    <a:gd name="T15" fmla="*/ 0 60000 65536"/>
                    <a:gd name="T16" fmla="*/ 0 60000 65536"/>
                    <a:gd name="T17" fmla="*/ 0 60000 65536"/>
                    <a:gd name="T18" fmla="*/ 0 w 75"/>
                    <a:gd name="T19" fmla="*/ 0 h 19"/>
                    <a:gd name="T20" fmla="*/ 75 w 75"/>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75" h="19">
                      <a:moveTo>
                        <a:pt x="18" y="0"/>
                      </a:moveTo>
                      <a:lnTo>
                        <a:pt x="0" y="8"/>
                      </a:lnTo>
                      <a:lnTo>
                        <a:pt x="74" y="18"/>
                      </a:lnTo>
                      <a:lnTo>
                        <a:pt x="65" y="6"/>
                      </a:lnTo>
                      <a:lnTo>
                        <a:pt x="22" y="0"/>
                      </a:lnTo>
                      <a:lnTo>
                        <a:pt x="18" y="0"/>
                      </a:lnTo>
                    </a:path>
                  </a:pathLst>
                </a:custGeom>
                <a:solidFill>
                  <a:srgbClr val="739933"/>
                </a:solidFill>
                <a:ln w="12700" cap="rnd">
                  <a:solidFill>
                    <a:srgbClr val="000000"/>
                  </a:solidFill>
                  <a:round/>
                  <a:headEnd/>
                  <a:tailEnd/>
                </a:ln>
              </p:spPr>
              <p:txBody>
                <a:bodyPr/>
                <a:lstStyle/>
                <a:p>
                  <a:endParaRPr lang="zh-CN" altLang="zh-CN"/>
                </a:p>
              </p:txBody>
            </p:sp>
            <p:sp>
              <p:nvSpPr>
                <p:cNvPr id="58332" name="Freeform 2741"/>
                <p:cNvSpPr>
                  <a:spLocks/>
                </p:cNvSpPr>
                <p:nvPr/>
              </p:nvSpPr>
              <p:spPr bwMode="auto">
                <a:xfrm>
                  <a:off x="4840" y="2839"/>
                  <a:ext cx="244" cy="85"/>
                </a:xfrm>
                <a:custGeom>
                  <a:avLst/>
                  <a:gdLst>
                    <a:gd name="T0" fmla="*/ 0 w 244"/>
                    <a:gd name="T1" fmla="*/ 0 h 85"/>
                    <a:gd name="T2" fmla="*/ 38 w 244"/>
                    <a:gd name="T3" fmla="*/ 64 h 85"/>
                    <a:gd name="T4" fmla="*/ 243 w 244"/>
                    <a:gd name="T5" fmla="*/ 84 h 85"/>
                    <a:gd name="T6" fmla="*/ 212 w 244"/>
                    <a:gd name="T7" fmla="*/ 28 h 85"/>
                    <a:gd name="T8" fmla="*/ 0 w 244"/>
                    <a:gd name="T9" fmla="*/ 0 h 85"/>
                    <a:gd name="T10" fmla="*/ 0 60000 65536"/>
                    <a:gd name="T11" fmla="*/ 0 60000 65536"/>
                    <a:gd name="T12" fmla="*/ 0 60000 65536"/>
                    <a:gd name="T13" fmla="*/ 0 60000 65536"/>
                    <a:gd name="T14" fmla="*/ 0 60000 65536"/>
                    <a:gd name="T15" fmla="*/ 0 w 244"/>
                    <a:gd name="T16" fmla="*/ 0 h 85"/>
                    <a:gd name="T17" fmla="*/ 244 w 244"/>
                    <a:gd name="T18" fmla="*/ 85 h 85"/>
                  </a:gdLst>
                  <a:ahLst/>
                  <a:cxnLst>
                    <a:cxn ang="T10">
                      <a:pos x="T0" y="T1"/>
                    </a:cxn>
                    <a:cxn ang="T11">
                      <a:pos x="T2" y="T3"/>
                    </a:cxn>
                    <a:cxn ang="T12">
                      <a:pos x="T4" y="T5"/>
                    </a:cxn>
                    <a:cxn ang="T13">
                      <a:pos x="T6" y="T7"/>
                    </a:cxn>
                    <a:cxn ang="T14">
                      <a:pos x="T8" y="T9"/>
                    </a:cxn>
                  </a:cxnLst>
                  <a:rect l="T15" t="T16" r="T17" b="T18"/>
                  <a:pathLst>
                    <a:path w="244" h="85">
                      <a:moveTo>
                        <a:pt x="0" y="0"/>
                      </a:moveTo>
                      <a:lnTo>
                        <a:pt x="38" y="64"/>
                      </a:lnTo>
                      <a:lnTo>
                        <a:pt x="243" y="84"/>
                      </a:lnTo>
                      <a:lnTo>
                        <a:pt x="212" y="28"/>
                      </a:lnTo>
                      <a:lnTo>
                        <a:pt x="0" y="0"/>
                      </a:lnTo>
                    </a:path>
                  </a:pathLst>
                </a:custGeom>
                <a:solidFill>
                  <a:srgbClr val="82A854"/>
                </a:solidFill>
                <a:ln w="12700" cap="rnd">
                  <a:solidFill>
                    <a:srgbClr val="000000"/>
                  </a:solidFill>
                  <a:round/>
                  <a:headEnd/>
                  <a:tailEnd/>
                </a:ln>
              </p:spPr>
              <p:txBody>
                <a:bodyPr/>
                <a:lstStyle/>
                <a:p>
                  <a:endParaRPr lang="zh-CN" altLang="zh-CN"/>
                </a:p>
              </p:txBody>
            </p:sp>
            <p:sp>
              <p:nvSpPr>
                <p:cNvPr id="58333" name="Freeform 2742"/>
                <p:cNvSpPr>
                  <a:spLocks/>
                </p:cNvSpPr>
                <p:nvPr/>
              </p:nvSpPr>
              <p:spPr bwMode="auto">
                <a:xfrm>
                  <a:off x="4938" y="2849"/>
                  <a:ext cx="53" cy="69"/>
                </a:xfrm>
                <a:custGeom>
                  <a:avLst/>
                  <a:gdLst>
                    <a:gd name="T0" fmla="*/ 21 w 53"/>
                    <a:gd name="T1" fmla="*/ 6 h 69"/>
                    <a:gd name="T2" fmla="*/ 52 w 53"/>
                    <a:gd name="T3" fmla="*/ 68 h 69"/>
                    <a:gd name="T4" fmla="*/ 35 w 53"/>
                    <a:gd name="T5" fmla="*/ 66 h 69"/>
                    <a:gd name="T6" fmla="*/ 0 w 53"/>
                    <a:gd name="T7" fmla="*/ 0 h 69"/>
                    <a:gd name="T8" fmla="*/ 21 w 53"/>
                    <a:gd name="T9" fmla="*/ 4 h 69"/>
                    <a:gd name="T10" fmla="*/ 21 w 53"/>
                    <a:gd name="T11" fmla="*/ 6 h 69"/>
                    <a:gd name="T12" fmla="*/ 0 60000 65536"/>
                    <a:gd name="T13" fmla="*/ 0 60000 65536"/>
                    <a:gd name="T14" fmla="*/ 0 60000 65536"/>
                    <a:gd name="T15" fmla="*/ 0 60000 65536"/>
                    <a:gd name="T16" fmla="*/ 0 60000 65536"/>
                    <a:gd name="T17" fmla="*/ 0 60000 65536"/>
                    <a:gd name="T18" fmla="*/ 0 w 53"/>
                    <a:gd name="T19" fmla="*/ 0 h 69"/>
                    <a:gd name="T20" fmla="*/ 53 w 53"/>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53" h="69">
                      <a:moveTo>
                        <a:pt x="21" y="6"/>
                      </a:moveTo>
                      <a:lnTo>
                        <a:pt x="52" y="68"/>
                      </a:lnTo>
                      <a:lnTo>
                        <a:pt x="35" y="66"/>
                      </a:lnTo>
                      <a:lnTo>
                        <a:pt x="0" y="0"/>
                      </a:lnTo>
                      <a:lnTo>
                        <a:pt x="21" y="4"/>
                      </a:lnTo>
                      <a:lnTo>
                        <a:pt x="21" y="6"/>
                      </a:lnTo>
                    </a:path>
                  </a:pathLst>
                </a:custGeom>
                <a:solidFill>
                  <a:srgbClr val="59801A"/>
                </a:solidFill>
                <a:ln w="12700" cap="rnd">
                  <a:solidFill>
                    <a:srgbClr val="000000"/>
                  </a:solidFill>
                  <a:round/>
                  <a:headEnd/>
                  <a:tailEnd/>
                </a:ln>
              </p:spPr>
              <p:txBody>
                <a:bodyPr/>
                <a:lstStyle/>
                <a:p>
                  <a:endParaRPr lang="zh-CN" altLang="zh-CN"/>
                </a:p>
              </p:txBody>
            </p:sp>
            <p:sp>
              <p:nvSpPr>
                <p:cNvPr id="58334" name="Freeform 2743"/>
                <p:cNvSpPr>
                  <a:spLocks/>
                </p:cNvSpPr>
                <p:nvPr/>
              </p:nvSpPr>
              <p:spPr bwMode="auto">
                <a:xfrm>
                  <a:off x="4917" y="2858"/>
                  <a:ext cx="23" cy="20"/>
                </a:xfrm>
                <a:custGeom>
                  <a:avLst/>
                  <a:gdLst>
                    <a:gd name="T0" fmla="*/ 10 w 23"/>
                    <a:gd name="T1" fmla="*/ 0 h 20"/>
                    <a:gd name="T2" fmla="*/ 6 w 23"/>
                    <a:gd name="T3" fmla="*/ 0 h 20"/>
                    <a:gd name="T4" fmla="*/ 0 w 23"/>
                    <a:gd name="T5" fmla="*/ 2 h 20"/>
                    <a:gd name="T6" fmla="*/ 0 w 23"/>
                    <a:gd name="T7" fmla="*/ 4 h 20"/>
                    <a:gd name="T8" fmla="*/ 0 w 23"/>
                    <a:gd name="T9" fmla="*/ 9 h 20"/>
                    <a:gd name="T10" fmla="*/ 6 w 23"/>
                    <a:gd name="T11" fmla="*/ 16 h 20"/>
                    <a:gd name="T12" fmla="*/ 10 w 23"/>
                    <a:gd name="T13" fmla="*/ 19 h 20"/>
                    <a:gd name="T14" fmla="*/ 20 w 23"/>
                    <a:gd name="T15" fmla="*/ 19 h 20"/>
                    <a:gd name="T16" fmla="*/ 22 w 23"/>
                    <a:gd name="T17" fmla="*/ 14 h 20"/>
                    <a:gd name="T18" fmla="*/ 10 w 23"/>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0"/>
                    <a:gd name="T32" fmla="*/ 23 w 23"/>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0">
                      <a:moveTo>
                        <a:pt x="10" y="0"/>
                      </a:moveTo>
                      <a:lnTo>
                        <a:pt x="6" y="0"/>
                      </a:lnTo>
                      <a:lnTo>
                        <a:pt x="0" y="2"/>
                      </a:lnTo>
                      <a:lnTo>
                        <a:pt x="0" y="4"/>
                      </a:lnTo>
                      <a:lnTo>
                        <a:pt x="0" y="9"/>
                      </a:lnTo>
                      <a:lnTo>
                        <a:pt x="6" y="16"/>
                      </a:lnTo>
                      <a:lnTo>
                        <a:pt x="10" y="19"/>
                      </a:lnTo>
                      <a:lnTo>
                        <a:pt x="20" y="19"/>
                      </a:lnTo>
                      <a:lnTo>
                        <a:pt x="22" y="14"/>
                      </a:lnTo>
                      <a:lnTo>
                        <a:pt x="10" y="0"/>
                      </a:lnTo>
                    </a:path>
                  </a:pathLst>
                </a:custGeom>
                <a:solidFill>
                  <a:srgbClr val="787878"/>
                </a:solidFill>
                <a:ln w="12700" cap="rnd">
                  <a:solidFill>
                    <a:srgbClr val="000000"/>
                  </a:solidFill>
                  <a:round/>
                  <a:headEnd/>
                  <a:tailEnd/>
                </a:ln>
              </p:spPr>
              <p:txBody>
                <a:bodyPr/>
                <a:lstStyle/>
                <a:p>
                  <a:endParaRPr lang="zh-CN" altLang="zh-CN"/>
                </a:p>
              </p:txBody>
            </p:sp>
            <p:sp>
              <p:nvSpPr>
                <p:cNvPr id="58335" name="Freeform 2744"/>
                <p:cNvSpPr>
                  <a:spLocks/>
                </p:cNvSpPr>
                <p:nvPr/>
              </p:nvSpPr>
              <p:spPr bwMode="auto">
                <a:xfrm>
                  <a:off x="4887" y="2855"/>
                  <a:ext cx="24" cy="19"/>
                </a:xfrm>
                <a:custGeom>
                  <a:avLst/>
                  <a:gdLst>
                    <a:gd name="T0" fmla="*/ 12 w 24"/>
                    <a:gd name="T1" fmla="*/ 0 h 19"/>
                    <a:gd name="T2" fmla="*/ 6 w 24"/>
                    <a:gd name="T3" fmla="*/ 0 h 19"/>
                    <a:gd name="T4" fmla="*/ 2 w 24"/>
                    <a:gd name="T5" fmla="*/ 2 h 19"/>
                    <a:gd name="T6" fmla="*/ 0 w 24"/>
                    <a:gd name="T7" fmla="*/ 4 h 19"/>
                    <a:gd name="T8" fmla="*/ 2 w 24"/>
                    <a:gd name="T9" fmla="*/ 8 h 19"/>
                    <a:gd name="T10" fmla="*/ 6 w 24"/>
                    <a:gd name="T11" fmla="*/ 14 h 19"/>
                    <a:gd name="T12" fmla="*/ 12 w 24"/>
                    <a:gd name="T13" fmla="*/ 18 h 19"/>
                    <a:gd name="T14" fmla="*/ 22 w 24"/>
                    <a:gd name="T15" fmla="*/ 18 h 19"/>
                    <a:gd name="T16" fmla="*/ 23 w 24"/>
                    <a:gd name="T17" fmla="*/ 14 h 19"/>
                    <a:gd name="T18" fmla="*/ 12 w 24"/>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19"/>
                    <a:gd name="T32" fmla="*/ 24 w 24"/>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19">
                      <a:moveTo>
                        <a:pt x="12" y="0"/>
                      </a:moveTo>
                      <a:lnTo>
                        <a:pt x="6" y="0"/>
                      </a:lnTo>
                      <a:lnTo>
                        <a:pt x="2" y="2"/>
                      </a:lnTo>
                      <a:lnTo>
                        <a:pt x="0" y="4"/>
                      </a:lnTo>
                      <a:lnTo>
                        <a:pt x="2" y="8"/>
                      </a:lnTo>
                      <a:lnTo>
                        <a:pt x="6" y="14"/>
                      </a:lnTo>
                      <a:lnTo>
                        <a:pt x="12" y="18"/>
                      </a:lnTo>
                      <a:lnTo>
                        <a:pt x="22" y="18"/>
                      </a:lnTo>
                      <a:lnTo>
                        <a:pt x="23" y="14"/>
                      </a:lnTo>
                      <a:lnTo>
                        <a:pt x="12" y="0"/>
                      </a:lnTo>
                    </a:path>
                  </a:pathLst>
                </a:custGeom>
                <a:solidFill>
                  <a:srgbClr val="787878"/>
                </a:solidFill>
                <a:ln w="12700" cap="rnd">
                  <a:solidFill>
                    <a:srgbClr val="000000"/>
                  </a:solidFill>
                  <a:round/>
                  <a:headEnd/>
                  <a:tailEnd/>
                </a:ln>
              </p:spPr>
              <p:txBody>
                <a:bodyPr/>
                <a:lstStyle/>
                <a:p>
                  <a:endParaRPr lang="zh-CN" altLang="zh-CN"/>
                </a:p>
              </p:txBody>
            </p:sp>
            <p:sp>
              <p:nvSpPr>
                <p:cNvPr id="58336" name="Freeform 2745"/>
                <p:cNvSpPr>
                  <a:spLocks/>
                </p:cNvSpPr>
                <p:nvPr/>
              </p:nvSpPr>
              <p:spPr bwMode="auto">
                <a:xfrm>
                  <a:off x="4857" y="2850"/>
                  <a:ext cx="25" cy="20"/>
                </a:xfrm>
                <a:custGeom>
                  <a:avLst/>
                  <a:gdLst>
                    <a:gd name="T0" fmla="*/ 12 w 25"/>
                    <a:gd name="T1" fmla="*/ 0 h 20"/>
                    <a:gd name="T2" fmla="*/ 8 w 25"/>
                    <a:gd name="T3" fmla="*/ 0 h 20"/>
                    <a:gd name="T4" fmla="*/ 2 w 25"/>
                    <a:gd name="T5" fmla="*/ 0 h 20"/>
                    <a:gd name="T6" fmla="*/ 0 w 25"/>
                    <a:gd name="T7" fmla="*/ 4 h 20"/>
                    <a:gd name="T8" fmla="*/ 2 w 25"/>
                    <a:gd name="T9" fmla="*/ 8 h 20"/>
                    <a:gd name="T10" fmla="*/ 6 w 25"/>
                    <a:gd name="T11" fmla="*/ 16 h 20"/>
                    <a:gd name="T12" fmla="*/ 12 w 25"/>
                    <a:gd name="T13" fmla="*/ 19 h 20"/>
                    <a:gd name="T14" fmla="*/ 22 w 25"/>
                    <a:gd name="T15" fmla="*/ 16 h 20"/>
                    <a:gd name="T16" fmla="*/ 24 w 25"/>
                    <a:gd name="T17" fmla="*/ 12 h 20"/>
                    <a:gd name="T18" fmla="*/ 12 w 25"/>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20"/>
                    <a:gd name="T32" fmla="*/ 25 w 25"/>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20">
                      <a:moveTo>
                        <a:pt x="12" y="0"/>
                      </a:moveTo>
                      <a:lnTo>
                        <a:pt x="8" y="0"/>
                      </a:lnTo>
                      <a:lnTo>
                        <a:pt x="2" y="0"/>
                      </a:lnTo>
                      <a:lnTo>
                        <a:pt x="0" y="4"/>
                      </a:lnTo>
                      <a:lnTo>
                        <a:pt x="2" y="8"/>
                      </a:lnTo>
                      <a:lnTo>
                        <a:pt x="6" y="16"/>
                      </a:lnTo>
                      <a:lnTo>
                        <a:pt x="12" y="19"/>
                      </a:lnTo>
                      <a:lnTo>
                        <a:pt x="22" y="16"/>
                      </a:lnTo>
                      <a:lnTo>
                        <a:pt x="24" y="12"/>
                      </a:lnTo>
                      <a:lnTo>
                        <a:pt x="12" y="0"/>
                      </a:lnTo>
                    </a:path>
                  </a:pathLst>
                </a:custGeom>
                <a:solidFill>
                  <a:srgbClr val="787878"/>
                </a:solidFill>
                <a:ln w="12700" cap="rnd">
                  <a:solidFill>
                    <a:srgbClr val="000000"/>
                  </a:solidFill>
                  <a:round/>
                  <a:headEnd/>
                  <a:tailEnd/>
                </a:ln>
              </p:spPr>
              <p:txBody>
                <a:bodyPr/>
                <a:lstStyle/>
                <a:p>
                  <a:endParaRPr lang="zh-CN" altLang="zh-CN"/>
                </a:p>
              </p:txBody>
            </p:sp>
            <p:sp>
              <p:nvSpPr>
                <p:cNvPr id="58337" name="Freeform 2746"/>
                <p:cNvSpPr>
                  <a:spLocks/>
                </p:cNvSpPr>
                <p:nvPr/>
              </p:nvSpPr>
              <p:spPr bwMode="auto">
                <a:xfrm>
                  <a:off x="4873" y="2881"/>
                  <a:ext cx="25" cy="19"/>
                </a:xfrm>
                <a:custGeom>
                  <a:avLst/>
                  <a:gdLst>
                    <a:gd name="T0" fmla="*/ 12 w 25"/>
                    <a:gd name="T1" fmla="*/ 0 h 19"/>
                    <a:gd name="T2" fmla="*/ 8 w 25"/>
                    <a:gd name="T3" fmla="*/ 0 h 19"/>
                    <a:gd name="T4" fmla="*/ 2 w 25"/>
                    <a:gd name="T5" fmla="*/ 0 h 19"/>
                    <a:gd name="T6" fmla="*/ 0 w 25"/>
                    <a:gd name="T7" fmla="*/ 4 h 19"/>
                    <a:gd name="T8" fmla="*/ 2 w 25"/>
                    <a:gd name="T9" fmla="*/ 8 h 19"/>
                    <a:gd name="T10" fmla="*/ 6 w 25"/>
                    <a:gd name="T11" fmla="*/ 14 h 19"/>
                    <a:gd name="T12" fmla="*/ 12 w 25"/>
                    <a:gd name="T13" fmla="*/ 18 h 19"/>
                    <a:gd name="T14" fmla="*/ 20 w 25"/>
                    <a:gd name="T15" fmla="*/ 16 h 19"/>
                    <a:gd name="T16" fmla="*/ 24 w 25"/>
                    <a:gd name="T17" fmla="*/ 12 h 19"/>
                    <a:gd name="T18" fmla="*/ 12 w 25"/>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19"/>
                    <a:gd name="T32" fmla="*/ 25 w 25"/>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19">
                      <a:moveTo>
                        <a:pt x="12" y="0"/>
                      </a:moveTo>
                      <a:lnTo>
                        <a:pt x="8" y="0"/>
                      </a:lnTo>
                      <a:lnTo>
                        <a:pt x="2" y="0"/>
                      </a:lnTo>
                      <a:lnTo>
                        <a:pt x="0" y="4"/>
                      </a:lnTo>
                      <a:lnTo>
                        <a:pt x="2" y="8"/>
                      </a:lnTo>
                      <a:lnTo>
                        <a:pt x="6" y="14"/>
                      </a:lnTo>
                      <a:lnTo>
                        <a:pt x="12" y="18"/>
                      </a:lnTo>
                      <a:lnTo>
                        <a:pt x="20" y="16"/>
                      </a:lnTo>
                      <a:lnTo>
                        <a:pt x="24" y="12"/>
                      </a:lnTo>
                      <a:lnTo>
                        <a:pt x="12" y="0"/>
                      </a:lnTo>
                    </a:path>
                  </a:pathLst>
                </a:custGeom>
                <a:solidFill>
                  <a:srgbClr val="787878"/>
                </a:solidFill>
                <a:ln w="12700" cap="rnd">
                  <a:solidFill>
                    <a:srgbClr val="000000"/>
                  </a:solidFill>
                  <a:round/>
                  <a:headEnd/>
                  <a:tailEnd/>
                </a:ln>
              </p:spPr>
              <p:txBody>
                <a:bodyPr/>
                <a:lstStyle/>
                <a:p>
                  <a:endParaRPr lang="zh-CN" altLang="zh-CN"/>
                </a:p>
              </p:txBody>
            </p:sp>
            <p:sp>
              <p:nvSpPr>
                <p:cNvPr id="58338" name="Freeform 2747"/>
                <p:cNvSpPr>
                  <a:spLocks/>
                </p:cNvSpPr>
                <p:nvPr/>
              </p:nvSpPr>
              <p:spPr bwMode="auto">
                <a:xfrm>
                  <a:off x="4900" y="2884"/>
                  <a:ext cx="26" cy="19"/>
                </a:xfrm>
                <a:custGeom>
                  <a:avLst/>
                  <a:gdLst>
                    <a:gd name="T0" fmla="*/ 13 w 26"/>
                    <a:gd name="T1" fmla="*/ 0 h 19"/>
                    <a:gd name="T2" fmla="*/ 9 w 26"/>
                    <a:gd name="T3" fmla="*/ 0 h 19"/>
                    <a:gd name="T4" fmla="*/ 3 w 26"/>
                    <a:gd name="T5" fmla="*/ 2 h 19"/>
                    <a:gd name="T6" fmla="*/ 0 w 26"/>
                    <a:gd name="T7" fmla="*/ 4 h 19"/>
                    <a:gd name="T8" fmla="*/ 0 w 26"/>
                    <a:gd name="T9" fmla="*/ 8 h 19"/>
                    <a:gd name="T10" fmla="*/ 7 w 26"/>
                    <a:gd name="T11" fmla="*/ 14 h 19"/>
                    <a:gd name="T12" fmla="*/ 13 w 26"/>
                    <a:gd name="T13" fmla="*/ 18 h 19"/>
                    <a:gd name="T14" fmla="*/ 23 w 26"/>
                    <a:gd name="T15" fmla="*/ 16 h 19"/>
                    <a:gd name="T16" fmla="*/ 25 w 26"/>
                    <a:gd name="T17" fmla="*/ 14 h 19"/>
                    <a:gd name="T18" fmla="*/ 13 w 26"/>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19"/>
                    <a:gd name="T32" fmla="*/ 26 w 26"/>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19">
                      <a:moveTo>
                        <a:pt x="13" y="0"/>
                      </a:moveTo>
                      <a:lnTo>
                        <a:pt x="9" y="0"/>
                      </a:lnTo>
                      <a:lnTo>
                        <a:pt x="3" y="2"/>
                      </a:lnTo>
                      <a:lnTo>
                        <a:pt x="0" y="4"/>
                      </a:lnTo>
                      <a:lnTo>
                        <a:pt x="0" y="8"/>
                      </a:lnTo>
                      <a:lnTo>
                        <a:pt x="7" y="14"/>
                      </a:lnTo>
                      <a:lnTo>
                        <a:pt x="13" y="18"/>
                      </a:lnTo>
                      <a:lnTo>
                        <a:pt x="23" y="16"/>
                      </a:lnTo>
                      <a:lnTo>
                        <a:pt x="25" y="14"/>
                      </a:lnTo>
                      <a:lnTo>
                        <a:pt x="13" y="0"/>
                      </a:lnTo>
                    </a:path>
                  </a:pathLst>
                </a:custGeom>
                <a:solidFill>
                  <a:srgbClr val="787878"/>
                </a:solidFill>
                <a:ln w="12700" cap="rnd">
                  <a:solidFill>
                    <a:srgbClr val="000000"/>
                  </a:solidFill>
                  <a:round/>
                  <a:headEnd/>
                  <a:tailEnd/>
                </a:ln>
              </p:spPr>
              <p:txBody>
                <a:bodyPr/>
                <a:lstStyle/>
                <a:p>
                  <a:endParaRPr lang="zh-CN" altLang="zh-CN"/>
                </a:p>
              </p:txBody>
            </p:sp>
            <p:sp>
              <p:nvSpPr>
                <p:cNvPr id="58339" name="Freeform 2748"/>
                <p:cNvSpPr>
                  <a:spLocks/>
                </p:cNvSpPr>
                <p:nvPr/>
              </p:nvSpPr>
              <p:spPr bwMode="auto">
                <a:xfrm>
                  <a:off x="4928" y="2887"/>
                  <a:ext cx="24" cy="19"/>
                </a:xfrm>
                <a:custGeom>
                  <a:avLst/>
                  <a:gdLst>
                    <a:gd name="T0" fmla="*/ 13 w 24"/>
                    <a:gd name="T1" fmla="*/ 0 h 19"/>
                    <a:gd name="T2" fmla="*/ 9 w 24"/>
                    <a:gd name="T3" fmla="*/ 0 h 19"/>
                    <a:gd name="T4" fmla="*/ 3 w 24"/>
                    <a:gd name="T5" fmla="*/ 0 h 19"/>
                    <a:gd name="T6" fmla="*/ 0 w 24"/>
                    <a:gd name="T7" fmla="*/ 5 h 19"/>
                    <a:gd name="T8" fmla="*/ 0 w 24"/>
                    <a:gd name="T9" fmla="*/ 9 h 19"/>
                    <a:gd name="T10" fmla="*/ 7 w 24"/>
                    <a:gd name="T11" fmla="*/ 16 h 19"/>
                    <a:gd name="T12" fmla="*/ 13 w 24"/>
                    <a:gd name="T13" fmla="*/ 18 h 19"/>
                    <a:gd name="T14" fmla="*/ 21 w 24"/>
                    <a:gd name="T15" fmla="*/ 18 h 19"/>
                    <a:gd name="T16" fmla="*/ 23 w 24"/>
                    <a:gd name="T17" fmla="*/ 14 h 19"/>
                    <a:gd name="T18" fmla="*/ 13 w 24"/>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19"/>
                    <a:gd name="T32" fmla="*/ 24 w 24"/>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19">
                      <a:moveTo>
                        <a:pt x="13" y="0"/>
                      </a:moveTo>
                      <a:lnTo>
                        <a:pt x="9" y="0"/>
                      </a:lnTo>
                      <a:lnTo>
                        <a:pt x="3" y="0"/>
                      </a:lnTo>
                      <a:lnTo>
                        <a:pt x="0" y="5"/>
                      </a:lnTo>
                      <a:lnTo>
                        <a:pt x="0" y="9"/>
                      </a:lnTo>
                      <a:lnTo>
                        <a:pt x="7" y="16"/>
                      </a:lnTo>
                      <a:lnTo>
                        <a:pt x="13" y="18"/>
                      </a:lnTo>
                      <a:lnTo>
                        <a:pt x="21" y="18"/>
                      </a:lnTo>
                      <a:lnTo>
                        <a:pt x="23" y="14"/>
                      </a:lnTo>
                      <a:lnTo>
                        <a:pt x="13" y="0"/>
                      </a:lnTo>
                    </a:path>
                  </a:pathLst>
                </a:custGeom>
                <a:solidFill>
                  <a:srgbClr val="787878"/>
                </a:solidFill>
                <a:ln w="12700" cap="rnd">
                  <a:solidFill>
                    <a:srgbClr val="000000"/>
                  </a:solidFill>
                  <a:round/>
                  <a:headEnd/>
                  <a:tailEnd/>
                </a:ln>
              </p:spPr>
              <p:txBody>
                <a:bodyPr/>
                <a:lstStyle/>
                <a:p>
                  <a:endParaRPr lang="zh-CN" altLang="zh-CN"/>
                </a:p>
              </p:txBody>
            </p:sp>
            <p:sp>
              <p:nvSpPr>
                <p:cNvPr id="58340" name="Freeform 2749"/>
                <p:cNvSpPr>
                  <a:spLocks/>
                </p:cNvSpPr>
                <p:nvPr/>
              </p:nvSpPr>
              <p:spPr bwMode="auto">
                <a:xfrm>
                  <a:off x="4880" y="2881"/>
                  <a:ext cx="19" cy="19"/>
                </a:xfrm>
                <a:custGeom>
                  <a:avLst/>
                  <a:gdLst>
                    <a:gd name="T0" fmla="*/ 2 w 19"/>
                    <a:gd name="T1" fmla="*/ 0 h 19"/>
                    <a:gd name="T2" fmla="*/ 2 w 19"/>
                    <a:gd name="T3" fmla="*/ 2 h 19"/>
                    <a:gd name="T4" fmla="*/ 0 w 19"/>
                    <a:gd name="T5" fmla="*/ 5 h 19"/>
                    <a:gd name="T6" fmla="*/ 0 w 19"/>
                    <a:gd name="T7" fmla="*/ 7 h 19"/>
                    <a:gd name="T8" fmla="*/ 2 w 19"/>
                    <a:gd name="T9" fmla="*/ 9 h 19"/>
                    <a:gd name="T10" fmla="*/ 2 w 19"/>
                    <a:gd name="T11" fmla="*/ 11 h 19"/>
                    <a:gd name="T12" fmla="*/ 2 w 19"/>
                    <a:gd name="T13" fmla="*/ 14 h 19"/>
                    <a:gd name="T14" fmla="*/ 4 w 19"/>
                    <a:gd name="T15" fmla="*/ 14 h 19"/>
                    <a:gd name="T16" fmla="*/ 6 w 19"/>
                    <a:gd name="T17" fmla="*/ 16 h 19"/>
                    <a:gd name="T18" fmla="*/ 6 w 19"/>
                    <a:gd name="T19" fmla="*/ 18 h 19"/>
                    <a:gd name="T20" fmla="*/ 8 w 19"/>
                    <a:gd name="T21" fmla="*/ 18 h 19"/>
                    <a:gd name="T22" fmla="*/ 10 w 19"/>
                    <a:gd name="T23" fmla="*/ 18 h 19"/>
                    <a:gd name="T24" fmla="*/ 12 w 19"/>
                    <a:gd name="T25" fmla="*/ 18 h 19"/>
                    <a:gd name="T26" fmla="*/ 14 w 19"/>
                    <a:gd name="T27" fmla="*/ 18 h 19"/>
                    <a:gd name="T28" fmla="*/ 14 w 19"/>
                    <a:gd name="T29" fmla="*/ 16 h 19"/>
                    <a:gd name="T30" fmla="*/ 18 w 19"/>
                    <a:gd name="T31" fmla="*/ 14 h 19"/>
                    <a:gd name="T32" fmla="*/ 14 w 19"/>
                    <a:gd name="T33" fmla="*/ 11 h 19"/>
                    <a:gd name="T34" fmla="*/ 14 w 19"/>
                    <a:gd name="T35" fmla="*/ 9 h 19"/>
                    <a:gd name="T36" fmla="*/ 14 w 19"/>
                    <a:gd name="T37" fmla="*/ 7 h 19"/>
                    <a:gd name="T38" fmla="*/ 14 w 19"/>
                    <a:gd name="T39" fmla="*/ 5 h 19"/>
                    <a:gd name="T40" fmla="*/ 12 w 19"/>
                    <a:gd name="T41" fmla="*/ 5 h 19"/>
                    <a:gd name="T42" fmla="*/ 10 w 19"/>
                    <a:gd name="T43" fmla="*/ 2 h 19"/>
                    <a:gd name="T44" fmla="*/ 8 w 19"/>
                    <a:gd name="T45" fmla="*/ 0 h 19"/>
                    <a:gd name="T46" fmla="*/ 6 w 19"/>
                    <a:gd name="T47" fmla="*/ 0 h 19"/>
                    <a:gd name="T48" fmla="*/ 4 w 19"/>
                    <a:gd name="T49" fmla="*/ 0 h 19"/>
                    <a:gd name="T50" fmla="*/ 2 w 19"/>
                    <a:gd name="T51" fmla="*/ 0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19"/>
                    <a:gd name="T80" fmla="*/ 19 w 19"/>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19">
                      <a:moveTo>
                        <a:pt x="2" y="0"/>
                      </a:moveTo>
                      <a:lnTo>
                        <a:pt x="2" y="2"/>
                      </a:lnTo>
                      <a:lnTo>
                        <a:pt x="0" y="5"/>
                      </a:lnTo>
                      <a:lnTo>
                        <a:pt x="0" y="7"/>
                      </a:lnTo>
                      <a:lnTo>
                        <a:pt x="2" y="9"/>
                      </a:lnTo>
                      <a:lnTo>
                        <a:pt x="2" y="11"/>
                      </a:lnTo>
                      <a:lnTo>
                        <a:pt x="2" y="14"/>
                      </a:lnTo>
                      <a:lnTo>
                        <a:pt x="4" y="14"/>
                      </a:lnTo>
                      <a:lnTo>
                        <a:pt x="6" y="16"/>
                      </a:lnTo>
                      <a:lnTo>
                        <a:pt x="6" y="18"/>
                      </a:lnTo>
                      <a:lnTo>
                        <a:pt x="8" y="18"/>
                      </a:lnTo>
                      <a:lnTo>
                        <a:pt x="10" y="18"/>
                      </a:lnTo>
                      <a:lnTo>
                        <a:pt x="12" y="18"/>
                      </a:lnTo>
                      <a:lnTo>
                        <a:pt x="14" y="18"/>
                      </a:lnTo>
                      <a:lnTo>
                        <a:pt x="14" y="16"/>
                      </a:lnTo>
                      <a:lnTo>
                        <a:pt x="18" y="14"/>
                      </a:lnTo>
                      <a:lnTo>
                        <a:pt x="14" y="11"/>
                      </a:lnTo>
                      <a:lnTo>
                        <a:pt x="14" y="9"/>
                      </a:lnTo>
                      <a:lnTo>
                        <a:pt x="14" y="7"/>
                      </a:lnTo>
                      <a:lnTo>
                        <a:pt x="14" y="5"/>
                      </a:lnTo>
                      <a:lnTo>
                        <a:pt x="12" y="5"/>
                      </a:lnTo>
                      <a:lnTo>
                        <a:pt x="10" y="2"/>
                      </a:lnTo>
                      <a:lnTo>
                        <a:pt x="8" y="0"/>
                      </a:lnTo>
                      <a:lnTo>
                        <a:pt x="6" y="0"/>
                      </a:lnTo>
                      <a:lnTo>
                        <a:pt x="4" y="0"/>
                      </a:lnTo>
                      <a:lnTo>
                        <a:pt x="2" y="0"/>
                      </a:lnTo>
                    </a:path>
                  </a:pathLst>
                </a:custGeom>
                <a:solidFill>
                  <a:srgbClr val="D9D9D9"/>
                </a:solidFill>
                <a:ln w="12700" cap="rnd">
                  <a:solidFill>
                    <a:srgbClr val="000000"/>
                  </a:solidFill>
                  <a:round/>
                  <a:headEnd/>
                  <a:tailEnd/>
                </a:ln>
              </p:spPr>
              <p:txBody>
                <a:bodyPr/>
                <a:lstStyle/>
                <a:p>
                  <a:endParaRPr lang="zh-CN" altLang="zh-CN"/>
                </a:p>
              </p:txBody>
            </p:sp>
            <p:sp>
              <p:nvSpPr>
                <p:cNvPr id="58341" name="Freeform 2750"/>
                <p:cNvSpPr>
                  <a:spLocks/>
                </p:cNvSpPr>
                <p:nvPr/>
              </p:nvSpPr>
              <p:spPr bwMode="auto">
                <a:xfrm>
                  <a:off x="4862" y="2850"/>
                  <a:ext cx="20" cy="20"/>
                </a:xfrm>
                <a:custGeom>
                  <a:avLst/>
                  <a:gdLst>
                    <a:gd name="T0" fmla="*/ 5 w 20"/>
                    <a:gd name="T1" fmla="*/ 0 h 20"/>
                    <a:gd name="T2" fmla="*/ 3 w 20"/>
                    <a:gd name="T3" fmla="*/ 0 h 20"/>
                    <a:gd name="T4" fmla="*/ 3 w 20"/>
                    <a:gd name="T5" fmla="*/ 2 h 20"/>
                    <a:gd name="T6" fmla="*/ 0 w 20"/>
                    <a:gd name="T7" fmla="*/ 2 h 20"/>
                    <a:gd name="T8" fmla="*/ 0 w 20"/>
                    <a:gd name="T9" fmla="*/ 4 h 20"/>
                    <a:gd name="T10" fmla="*/ 0 w 20"/>
                    <a:gd name="T11" fmla="*/ 6 h 20"/>
                    <a:gd name="T12" fmla="*/ 3 w 20"/>
                    <a:gd name="T13" fmla="*/ 10 h 20"/>
                    <a:gd name="T14" fmla="*/ 5 w 20"/>
                    <a:gd name="T15" fmla="*/ 12 h 20"/>
                    <a:gd name="T16" fmla="*/ 5 w 20"/>
                    <a:gd name="T17" fmla="*/ 14 h 20"/>
                    <a:gd name="T18" fmla="*/ 5 w 20"/>
                    <a:gd name="T19" fmla="*/ 16 h 20"/>
                    <a:gd name="T20" fmla="*/ 7 w 20"/>
                    <a:gd name="T21" fmla="*/ 16 h 20"/>
                    <a:gd name="T22" fmla="*/ 9 w 20"/>
                    <a:gd name="T23" fmla="*/ 16 h 20"/>
                    <a:gd name="T24" fmla="*/ 11 w 20"/>
                    <a:gd name="T25" fmla="*/ 16 h 20"/>
                    <a:gd name="T26" fmla="*/ 13 w 20"/>
                    <a:gd name="T27" fmla="*/ 19 h 20"/>
                    <a:gd name="T28" fmla="*/ 15 w 20"/>
                    <a:gd name="T29" fmla="*/ 16 h 20"/>
                    <a:gd name="T30" fmla="*/ 17 w 20"/>
                    <a:gd name="T31" fmla="*/ 16 h 20"/>
                    <a:gd name="T32" fmla="*/ 17 w 20"/>
                    <a:gd name="T33" fmla="*/ 14 h 20"/>
                    <a:gd name="T34" fmla="*/ 19 w 20"/>
                    <a:gd name="T35" fmla="*/ 12 h 20"/>
                    <a:gd name="T36" fmla="*/ 17 w 20"/>
                    <a:gd name="T37" fmla="*/ 12 h 20"/>
                    <a:gd name="T38" fmla="*/ 17 w 20"/>
                    <a:gd name="T39" fmla="*/ 10 h 20"/>
                    <a:gd name="T40" fmla="*/ 17 w 20"/>
                    <a:gd name="T41" fmla="*/ 8 h 20"/>
                    <a:gd name="T42" fmla="*/ 15 w 20"/>
                    <a:gd name="T43" fmla="*/ 6 h 20"/>
                    <a:gd name="T44" fmla="*/ 13 w 20"/>
                    <a:gd name="T45" fmla="*/ 4 h 20"/>
                    <a:gd name="T46" fmla="*/ 11 w 20"/>
                    <a:gd name="T47" fmla="*/ 2 h 20"/>
                    <a:gd name="T48" fmla="*/ 9 w 20"/>
                    <a:gd name="T49" fmla="*/ 0 h 20"/>
                    <a:gd name="T50" fmla="*/ 7 w 20"/>
                    <a:gd name="T51" fmla="*/ 0 h 20"/>
                    <a:gd name="T52" fmla="*/ 5 w 20"/>
                    <a:gd name="T53" fmla="*/ 0 h 20"/>
                    <a:gd name="T54" fmla="*/ 5 w 20"/>
                    <a:gd name="T55" fmla="*/ 0 h 2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20"/>
                    <a:gd name="T86" fmla="*/ 20 w 20"/>
                    <a:gd name="T87" fmla="*/ 20 h 2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20">
                      <a:moveTo>
                        <a:pt x="5" y="0"/>
                      </a:moveTo>
                      <a:lnTo>
                        <a:pt x="3" y="0"/>
                      </a:lnTo>
                      <a:lnTo>
                        <a:pt x="3" y="2"/>
                      </a:lnTo>
                      <a:lnTo>
                        <a:pt x="0" y="2"/>
                      </a:lnTo>
                      <a:lnTo>
                        <a:pt x="0" y="4"/>
                      </a:lnTo>
                      <a:lnTo>
                        <a:pt x="0" y="6"/>
                      </a:lnTo>
                      <a:lnTo>
                        <a:pt x="3" y="10"/>
                      </a:lnTo>
                      <a:lnTo>
                        <a:pt x="5" y="12"/>
                      </a:lnTo>
                      <a:lnTo>
                        <a:pt x="5" y="14"/>
                      </a:lnTo>
                      <a:lnTo>
                        <a:pt x="5" y="16"/>
                      </a:lnTo>
                      <a:lnTo>
                        <a:pt x="7" y="16"/>
                      </a:lnTo>
                      <a:lnTo>
                        <a:pt x="9" y="16"/>
                      </a:lnTo>
                      <a:lnTo>
                        <a:pt x="11" y="16"/>
                      </a:lnTo>
                      <a:lnTo>
                        <a:pt x="13" y="19"/>
                      </a:lnTo>
                      <a:lnTo>
                        <a:pt x="15" y="16"/>
                      </a:lnTo>
                      <a:lnTo>
                        <a:pt x="17" y="16"/>
                      </a:lnTo>
                      <a:lnTo>
                        <a:pt x="17" y="14"/>
                      </a:lnTo>
                      <a:lnTo>
                        <a:pt x="19" y="12"/>
                      </a:lnTo>
                      <a:lnTo>
                        <a:pt x="17" y="12"/>
                      </a:lnTo>
                      <a:lnTo>
                        <a:pt x="17" y="10"/>
                      </a:lnTo>
                      <a:lnTo>
                        <a:pt x="17" y="8"/>
                      </a:lnTo>
                      <a:lnTo>
                        <a:pt x="15" y="6"/>
                      </a:lnTo>
                      <a:lnTo>
                        <a:pt x="13" y="4"/>
                      </a:lnTo>
                      <a:lnTo>
                        <a:pt x="11" y="2"/>
                      </a:lnTo>
                      <a:lnTo>
                        <a:pt x="9" y="0"/>
                      </a:lnTo>
                      <a:lnTo>
                        <a:pt x="7" y="0"/>
                      </a:lnTo>
                      <a:lnTo>
                        <a:pt x="5" y="0"/>
                      </a:lnTo>
                    </a:path>
                  </a:pathLst>
                </a:custGeom>
                <a:solidFill>
                  <a:srgbClr val="D9D9D9"/>
                </a:solidFill>
                <a:ln w="12700" cap="rnd">
                  <a:solidFill>
                    <a:srgbClr val="000000"/>
                  </a:solidFill>
                  <a:round/>
                  <a:headEnd/>
                  <a:tailEnd/>
                </a:ln>
              </p:spPr>
              <p:txBody>
                <a:bodyPr/>
                <a:lstStyle/>
                <a:p>
                  <a:endParaRPr lang="zh-CN" altLang="zh-CN"/>
                </a:p>
              </p:txBody>
            </p:sp>
            <p:sp>
              <p:nvSpPr>
                <p:cNvPr id="58342" name="Freeform 2751"/>
                <p:cNvSpPr>
                  <a:spLocks/>
                </p:cNvSpPr>
                <p:nvPr/>
              </p:nvSpPr>
              <p:spPr bwMode="auto">
                <a:xfrm>
                  <a:off x="4893" y="2855"/>
                  <a:ext cx="19" cy="19"/>
                </a:xfrm>
                <a:custGeom>
                  <a:avLst/>
                  <a:gdLst>
                    <a:gd name="T0" fmla="*/ 4 w 19"/>
                    <a:gd name="T1" fmla="*/ 0 h 19"/>
                    <a:gd name="T2" fmla="*/ 0 w 19"/>
                    <a:gd name="T3" fmla="*/ 0 h 19"/>
                    <a:gd name="T4" fmla="*/ 0 w 19"/>
                    <a:gd name="T5" fmla="*/ 2 h 19"/>
                    <a:gd name="T6" fmla="*/ 0 w 19"/>
                    <a:gd name="T7" fmla="*/ 4 h 19"/>
                    <a:gd name="T8" fmla="*/ 0 w 19"/>
                    <a:gd name="T9" fmla="*/ 6 h 19"/>
                    <a:gd name="T10" fmla="*/ 0 w 19"/>
                    <a:gd name="T11" fmla="*/ 8 h 19"/>
                    <a:gd name="T12" fmla="*/ 0 w 19"/>
                    <a:gd name="T13" fmla="*/ 12 h 19"/>
                    <a:gd name="T14" fmla="*/ 4 w 19"/>
                    <a:gd name="T15" fmla="*/ 12 h 19"/>
                    <a:gd name="T16" fmla="*/ 4 w 19"/>
                    <a:gd name="T17" fmla="*/ 14 h 19"/>
                    <a:gd name="T18" fmla="*/ 7 w 19"/>
                    <a:gd name="T19" fmla="*/ 16 h 19"/>
                    <a:gd name="T20" fmla="*/ 9 w 19"/>
                    <a:gd name="T21" fmla="*/ 16 h 19"/>
                    <a:gd name="T22" fmla="*/ 11 w 19"/>
                    <a:gd name="T23" fmla="*/ 18 h 19"/>
                    <a:gd name="T24" fmla="*/ 13 w 19"/>
                    <a:gd name="T25" fmla="*/ 18 h 19"/>
                    <a:gd name="T26" fmla="*/ 16 w 19"/>
                    <a:gd name="T27" fmla="*/ 18 h 19"/>
                    <a:gd name="T28" fmla="*/ 16 w 19"/>
                    <a:gd name="T29" fmla="*/ 16 h 19"/>
                    <a:gd name="T30" fmla="*/ 18 w 19"/>
                    <a:gd name="T31" fmla="*/ 16 h 19"/>
                    <a:gd name="T32" fmla="*/ 18 w 19"/>
                    <a:gd name="T33" fmla="*/ 14 h 19"/>
                    <a:gd name="T34" fmla="*/ 18 w 19"/>
                    <a:gd name="T35" fmla="*/ 12 h 19"/>
                    <a:gd name="T36" fmla="*/ 18 w 19"/>
                    <a:gd name="T37" fmla="*/ 10 h 19"/>
                    <a:gd name="T38" fmla="*/ 18 w 19"/>
                    <a:gd name="T39" fmla="*/ 8 h 19"/>
                    <a:gd name="T40" fmla="*/ 16 w 19"/>
                    <a:gd name="T41" fmla="*/ 6 h 19"/>
                    <a:gd name="T42" fmla="*/ 13 w 19"/>
                    <a:gd name="T43" fmla="*/ 4 h 19"/>
                    <a:gd name="T44" fmla="*/ 11 w 19"/>
                    <a:gd name="T45" fmla="*/ 2 h 19"/>
                    <a:gd name="T46" fmla="*/ 9 w 19"/>
                    <a:gd name="T47" fmla="*/ 2 h 19"/>
                    <a:gd name="T48" fmla="*/ 7 w 19"/>
                    <a:gd name="T49" fmla="*/ 0 h 19"/>
                    <a:gd name="T50" fmla="*/ 4 w 19"/>
                    <a:gd name="T51" fmla="*/ 0 h 19"/>
                    <a:gd name="T52" fmla="*/ 4 w 19"/>
                    <a:gd name="T53" fmla="*/ 0 h 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
                    <a:gd name="T82" fmla="*/ 0 h 19"/>
                    <a:gd name="T83" fmla="*/ 19 w 19"/>
                    <a:gd name="T84" fmla="*/ 19 h 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 h="19">
                      <a:moveTo>
                        <a:pt x="4" y="0"/>
                      </a:moveTo>
                      <a:lnTo>
                        <a:pt x="0" y="0"/>
                      </a:lnTo>
                      <a:lnTo>
                        <a:pt x="0" y="2"/>
                      </a:lnTo>
                      <a:lnTo>
                        <a:pt x="0" y="4"/>
                      </a:lnTo>
                      <a:lnTo>
                        <a:pt x="0" y="6"/>
                      </a:lnTo>
                      <a:lnTo>
                        <a:pt x="0" y="8"/>
                      </a:lnTo>
                      <a:lnTo>
                        <a:pt x="0" y="12"/>
                      </a:lnTo>
                      <a:lnTo>
                        <a:pt x="4" y="12"/>
                      </a:lnTo>
                      <a:lnTo>
                        <a:pt x="4" y="14"/>
                      </a:lnTo>
                      <a:lnTo>
                        <a:pt x="7" y="16"/>
                      </a:lnTo>
                      <a:lnTo>
                        <a:pt x="9" y="16"/>
                      </a:lnTo>
                      <a:lnTo>
                        <a:pt x="11" y="18"/>
                      </a:lnTo>
                      <a:lnTo>
                        <a:pt x="13" y="18"/>
                      </a:lnTo>
                      <a:lnTo>
                        <a:pt x="16" y="18"/>
                      </a:lnTo>
                      <a:lnTo>
                        <a:pt x="16" y="16"/>
                      </a:lnTo>
                      <a:lnTo>
                        <a:pt x="18" y="16"/>
                      </a:lnTo>
                      <a:lnTo>
                        <a:pt x="18" y="14"/>
                      </a:lnTo>
                      <a:lnTo>
                        <a:pt x="18" y="12"/>
                      </a:lnTo>
                      <a:lnTo>
                        <a:pt x="18" y="10"/>
                      </a:lnTo>
                      <a:lnTo>
                        <a:pt x="18" y="8"/>
                      </a:lnTo>
                      <a:lnTo>
                        <a:pt x="16" y="6"/>
                      </a:lnTo>
                      <a:lnTo>
                        <a:pt x="13" y="4"/>
                      </a:lnTo>
                      <a:lnTo>
                        <a:pt x="11" y="2"/>
                      </a:lnTo>
                      <a:lnTo>
                        <a:pt x="9" y="2"/>
                      </a:lnTo>
                      <a:lnTo>
                        <a:pt x="7" y="0"/>
                      </a:lnTo>
                      <a:lnTo>
                        <a:pt x="4" y="0"/>
                      </a:lnTo>
                    </a:path>
                  </a:pathLst>
                </a:custGeom>
                <a:solidFill>
                  <a:srgbClr val="D9D9D9"/>
                </a:solidFill>
                <a:ln w="12700" cap="rnd">
                  <a:solidFill>
                    <a:srgbClr val="000000"/>
                  </a:solidFill>
                  <a:round/>
                  <a:headEnd/>
                  <a:tailEnd/>
                </a:ln>
              </p:spPr>
              <p:txBody>
                <a:bodyPr/>
                <a:lstStyle/>
                <a:p>
                  <a:endParaRPr lang="zh-CN" altLang="zh-CN"/>
                </a:p>
              </p:txBody>
            </p:sp>
            <p:sp>
              <p:nvSpPr>
                <p:cNvPr id="58343" name="Freeform 2752"/>
                <p:cNvSpPr>
                  <a:spLocks/>
                </p:cNvSpPr>
                <p:nvPr/>
              </p:nvSpPr>
              <p:spPr bwMode="auto">
                <a:xfrm>
                  <a:off x="4906" y="2884"/>
                  <a:ext cx="20" cy="19"/>
                </a:xfrm>
                <a:custGeom>
                  <a:avLst/>
                  <a:gdLst>
                    <a:gd name="T0" fmla="*/ 5 w 20"/>
                    <a:gd name="T1" fmla="*/ 0 h 19"/>
                    <a:gd name="T2" fmla="*/ 3 w 20"/>
                    <a:gd name="T3" fmla="*/ 2 h 19"/>
                    <a:gd name="T4" fmla="*/ 0 w 20"/>
                    <a:gd name="T5" fmla="*/ 2 h 19"/>
                    <a:gd name="T6" fmla="*/ 0 w 20"/>
                    <a:gd name="T7" fmla="*/ 5 h 19"/>
                    <a:gd name="T8" fmla="*/ 0 w 20"/>
                    <a:gd name="T9" fmla="*/ 7 h 19"/>
                    <a:gd name="T10" fmla="*/ 0 w 20"/>
                    <a:gd name="T11" fmla="*/ 9 h 19"/>
                    <a:gd name="T12" fmla="*/ 3 w 20"/>
                    <a:gd name="T13" fmla="*/ 9 h 19"/>
                    <a:gd name="T14" fmla="*/ 3 w 20"/>
                    <a:gd name="T15" fmla="*/ 11 h 19"/>
                    <a:gd name="T16" fmla="*/ 5 w 20"/>
                    <a:gd name="T17" fmla="*/ 14 h 19"/>
                    <a:gd name="T18" fmla="*/ 5 w 20"/>
                    <a:gd name="T19" fmla="*/ 16 h 19"/>
                    <a:gd name="T20" fmla="*/ 8 w 20"/>
                    <a:gd name="T21" fmla="*/ 18 h 19"/>
                    <a:gd name="T22" fmla="*/ 10 w 20"/>
                    <a:gd name="T23" fmla="*/ 18 h 19"/>
                    <a:gd name="T24" fmla="*/ 12 w 20"/>
                    <a:gd name="T25" fmla="*/ 18 h 19"/>
                    <a:gd name="T26" fmla="*/ 15 w 20"/>
                    <a:gd name="T27" fmla="*/ 18 h 19"/>
                    <a:gd name="T28" fmla="*/ 17 w 20"/>
                    <a:gd name="T29" fmla="*/ 18 h 19"/>
                    <a:gd name="T30" fmla="*/ 19 w 20"/>
                    <a:gd name="T31" fmla="*/ 18 h 19"/>
                    <a:gd name="T32" fmla="*/ 19 w 20"/>
                    <a:gd name="T33" fmla="*/ 16 h 19"/>
                    <a:gd name="T34" fmla="*/ 19 w 20"/>
                    <a:gd name="T35" fmla="*/ 14 h 19"/>
                    <a:gd name="T36" fmla="*/ 19 w 20"/>
                    <a:gd name="T37" fmla="*/ 11 h 19"/>
                    <a:gd name="T38" fmla="*/ 19 w 20"/>
                    <a:gd name="T39" fmla="*/ 9 h 19"/>
                    <a:gd name="T40" fmla="*/ 17 w 20"/>
                    <a:gd name="T41" fmla="*/ 9 h 19"/>
                    <a:gd name="T42" fmla="*/ 17 w 20"/>
                    <a:gd name="T43" fmla="*/ 5 h 19"/>
                    <a:gd name="T44" fmla="*/ 15 w 20"/>
                    <a:gd name="T45" fmla="*/ 5 h 19"/>
                    <a:gd name="T46" fmla="*/ 12 w 20"/>
                    <a:gd name="T47" fmla="*/ 2 h 19"/>
                    <a:gd name="T48" fmla="*/ 10 w 20"/>
                    <a:gd name="T49" fmla="*/ 2 h 19"/>
                    <a:gd name="T50" fmla="*/ 8 w 20"/>
                    <a:gd name="T51" fmla="*/ 2 h 19"/>
                    <a:gd name="T52" fmla="*/ 5 w 20"/>
                    <a:gd name="T53" fmla="*/ 0 h 19"/>
                    <a:gd name="T54" fmla="*/ 5 w 20"/>
                    <a:gd name="T55" fmla="*/ 0 h 1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19"/>
                    <a:gd name="T86" fmla="*/ 20 w 20"/>
                    <a:gd name="T87" fmla="*/ 19 h 1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19">
                      <a:moveTo>
                        <a:pt x="5" y="0"/>
                      </a:moveTo>
                      <a:lnTo>
                        <a:pt x="3" y="2"/>
                      </a:lnTo>
                      <a:lnTo>
                        <a:pt x="0" y="2"/>
                      </a:lnTo>
                      <a:lnTo>
                        <a:pt x="0" y="5"/>
                      </a:lnTo>
                      <a:lnTo>
                        <a:pt x="0" y="7"/>
                      </a:lnTo>
                      <a:lnTo>
                        <a:pt x="0" y="9"/>
                      </a:lnTo>
                      <a:lnTo>
                        <a:pt x="3" y="9"/>
                      </a:lnTo>
                      <a:lnTo>
                        <a:pt x="3" y="11"/>
                      </a:lnTo>
                      <a:lnTo>
                        <a:pt x="5" y="14"/>
                      </a:lnTo>
                      <a:lnTo>
                        <a:pt x="5" y="16"/>
                      </a:lnTo>
                      <a:lnTo>
                        <a:pt x="8" y="18"/>
                      </a:lnTo>
                      <a:lnTo>
                        <a:pt x="10" y="18"/>
                      </a:lnTo>
                      <a:lnTo>
                        <a:pt x="12" y="18"/>
                      </a:lnTo>
                      <a:lnTo>
                        <a:pt x="15" y="18"/>
                      </a:lnTo>
                      <a:lnTo>
                        <a:pt x="17" y="18"/>
                      </a:lnTo>
                      <a:lnTo>
                        <a:pt x="19" y="18"/>
                      </a:lnTo>
                      <a:lnTo>
                        <a:pt x="19" y="16"/>
                      </a:lnTo>
                      <a:lnTo>
                        <a:pt x="19" y="14"/>
                      </a:lnTo>
                      <a:lnTo>
                        <a:pt x="19" y="11"/>
                      </a:lnTo>
                      <a:lnTo>
                        <a:pt x="19" y="9"/>
                      </a:lnTo>
                      <a:lnTo>
                        <a:pt x="17" y="9"/>
                      </a:lnTo>
                      <a:lnTo>
                        <a:pt x="17" y="5"/>
                      </a:lnTo>
                      <a:lnTo>
                        <a:pt x="15" y="5"/>
                      </a:lnTo>
                      <a:lnTo>
                        <a:pt x="12" y="2"/>
                      </a:lnTo>
                      <a:lnTo>
                        <a:pt x="10" y="2"/>
                      </a:lnTo>
                      <a:lnTo>
                        <a:pt x="8" y="2"/>
                      </a:lnTo>
                      <a:lnTo>
                        <a:pt x="5" y="0"/>
                      </a:lnTo>
                    </a:path>
                  </a:pathLst>
                </a:custGeom>
                <a:solidFill>
                  <a:srgbClr val="D9D9D9"/>
                </a:solidFill>
                <a:ln w="12700" cap="rnd">
                  <a:solidFill>
                    <a:srgbClr val="000000"/>
                  </a:solidFill>
                  <a:round/>
                  <a:headEnd/>
                  <a:tailEnd/>
                </a:ln>
              </p:spPr>
              <p:txBody>
                <a:bodyPr/>
                <a:lstStyle/>
                <a:p>
                  <a:endParaRPr lang="zh-CN" altLang="zh-CN"/>
                </a:p>
              </p:txBody>
            </p:sp>
            <p:sp>
              <p:nvSpPr>
                <p:cNvPr id="58344" name="Freeform 2753"/>
                <p:cNvSpPr>
                  <a:spLocks/>
                </p:cNvSpPr>
                <p:nvPr/>
              </p:nvSpPr>
              <p:spPr bwMode="auto">
                <a:xfrm>
                  <a:off x="4921" y="2858"/>
                  <a:ext cx="19" cy="20"/>
                </a:xfrm>
                <a:custGeom>
                  <a:avLst/>
                  <a:gdLst>
                    <a:gd name="T0" fmla="*/ 4 w 19"/>
                    <a:gd name="T1" fmla="*/ 0 h 20"/>
                    <a:gd name="T2" fmla="*/ 2 w 19"/>
                    <a:gd name="T3" fmla="*/ 0 h 20"/>
                    <a:gd name="T4" fmla="*/ 2 w 19"/>
                    <a:gd name="T5" fmla="*/ 2 h 20"/>
                    <a:gd name="T6" fmla="*/ 2 w 19"/>
                    <a:gd name="T7" fmla="*/ 4 h 20"/>
                    <a:gd name="T8" fmla="*/ 0 w 19"/>
                    <a:gd name="T9" fmla="*/ 4 h 20"/>
                    <a:gd name="T10" fmla="*/ 2 w 19"/>
                    <a:gd name="T11" fmla="*/ 9 h 20"/>
                    <a:gd name="T12" fmla="*/ 2 w 19"/>
                    <a:gd name="T13" fmla="*/ 11 h 20"/>
                    <a:gd name="T14" fmla="*/ 4 w 19"/>
                    <a:gd name="T15" fmla="*/ 14 h 20"/>
                    <a:gd name="T16" fmla="*/ 6 w 19"/>
                    <a:gd name="T17" fmla="*/ 16 h 20"/>
                    <a:gd name="T18" fmla="*/ 8 w 19"/>
                    <a:gd name="T19" fmla="*/ 19 h 20"/>
                    <a:gd name="T20" fmla="*/ 10 w 19"/>
                    <a:gd name="T21" fmla="*/ 19 h 20"/>
                    <a:gd name="T22" fmla="*/ 12 w 19"/>
                    <a:gd name="T23" fmla="*/ 19 h 20"/>
                    <a:gd name="T24" fmla="*/ 14 w 19"/>
                    <a:gd name="T25" fmla="*/ 19 h 20"/>
                    <a:gd name="T26" fmla="*/ 16 w 19"/>
                    <a:gd name="T27" fmla="*/ 19 h 20"/>
                    <a:gd name="T28" fmla="*/ 16 w 19"/>
                    <a:gd name="T29" fmla="*/ 16 h 20"/>
                    <a:gd name="T30" fmla="*/ 18 w 19"/>
                    <a:gd name="T31" fmla="*/ 16 h 20"/>
                    <a:gd name="T32" fmla="*/ 18 w 19"/>
                    <a:gd name="T33" fmla="*/ 14 h 20"/>
                    <a:gd name="T34" fmla="*/ 16 w 19"/>
                    <a:gd name="T35" fmla="*/ 11 h 20"/>
                    <a:gd name="T36" fmla="*/ 16 w 19"/>
                    <a:gd name="T37" fmla="*/ 9 h 20"/>
                    <a:gd name="T38" fmla="*/ 14 w 19"/>
                    <a:gd name="T39" fmla="*/ 9 h 20"/>
                    <a:gd name="T40" fmla="*/ 14 w 19"/>
                    <a:gd name="T41" fmla="*/ 4 h 20"/>
                    <a:gd name="T42" fmla="*/ 12 w 19"/>
                    <a:gd name="T43" fmla="*/ 4 h 20"/>
                    <a:gd name="T44" fmla="*/ 10 w 19"/>
                    <a:gd name="T45" fmla="*/ 2 h 20"/>
                    <a:gd name="T46" fmla="*/ 8 w 19"/>
                    <a:gd name="T47" fmla="*/ 0 h 20"/>
                    <a:gd name="T48" fmla="*/ 6 w 19"/>
                    <a:gd name="T49" fmla="*/ 0 h 20"/>
                    <a:gd name="T50" fmla="*/ 4 w 19"/>
                    <a:gd name="T51" fmla="*/ 0 h 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20"/>
                    <a:gd name="T80" fmla="*/ 19 w 19"/>
                    <a:gd name="T81" fmla="*/ 20 h 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20">
                      <a:moveTo>
                        <a:pt x="4" y="0"/>
                      </a:moveTo>
                      <a:lnTo>
                        <a:pt x="2" y="0"/>
                      </a:lnTo>
                      <a:lnTo>
                        <a:pt x="2" y="2"/>
                      </a:lnTo>
                      <a:lnTo>
                        <a:pt x="2" y="4"/>
                      </a:lnTo>
                      <a:lnTo>
                        <a:pt x="0" y="4"/>
                      </a:lnTo>
                      <a:lnTo>
                        <a:pt x="2" y="9"/>
                      </a:lnTo>
                      <a:lnTo>
                        <a:pt x="2" y="11"/>
                      </a:lnTo>
                      <a:lnTo>
                        <a:pt x="4" y="14"/>
                      </a:lnTo>
                      <a:lnTo>
                        <a:pt x="6" y="16"/>
                      </a:lnTo>
                      <a:lnTo>
                        <a:pt x="8" y="19"/>
                      </a:lnTo>
                      <a:lnTo>
                        <a:pt x="10" y="19"/>
                      </a:lnTo>
                      <a:lnTo>
                        <a:pt x="12" y="19"/>
                      </a:lnTo>
                      <a:lnTo>
                        <a:pt x="14" y="19"/>
                      </a:lnTo>
                      <a:lnTo>
                        <a:pt x="16" y="19"/>
                      </a:lnTo>
                      <a:lnTo>
                        <a:pt x="16" y="16"/>
                      </a:lnTo>
                      <a:lnTo>
                        <a:pt x="18" y="16"/>
                      </a:lnTo>
                      <a:lnTo>
                        <a:pt x="18" y="14"/>
                      </a:lnTo>
                      <a:lnTo>
                        <a:pt x="16" y="11"/>
                      </a:lnTo>
                      <a:lnTo>
                        <a:pt x="16" y="9"/>
                      </a:lnTo>
                      <a:lnTo>
                        <a:pt x="14" y="9"/>
                      </a:lnTo>
                      <a:lnTo>
                        <a:pt x="14" y="4"/>
                      </a:lnTo>
                      <a:lnTo>
                        <a:pt x="12" y="4"/>
                      </a:lnTo>
                      <a:lnTo>
                        <a:pt x="10" y="2"/>
                      </a:lnTo>
                      <a:lnTo>
                        <a:pt x="8" y="0"/>
                      </a:lnTo>
                      <a:lnTo>
                        <a:pt x="6" y="0"/>
                      </a:lnTo>
                      <a:lnTo>
                        <a:pt x="4" y="0"/>
                      </a:lnTo>
                    </a:path>
                  </a:pathLst>
                </a:custGeom>
                <a:solidFill>
                  <a:srgbClr val="D9D9D9"/>
                </a:solidFill>
                <a:ln w="12700" cap="rnd">
                  <a:solidFill>
                    <a:srgbClr val="000000"/>
                  </a:solidFill>
                  <a:round/>
                  <a:headEnd/>
                  <a:tailEnd/>
                </a:ln>
              </p:spPr>
              <p:txBody>
                <a:bodyPr/>
                <a:lstStyle/>
                <a:p>
                  <a:endParaRPr lang="zh-CN" altLang="zh-CN"/>
                </a:p>
              </p:txBody>
            </p:sp>
            <p:sp>
              <p:nvSpPr>
                <p:cNvPr id="58345" name="Freeform 2754"/>
                <p:cNvSpPr>
                  <a:spLocks/>
                </p:cNvSpPr>
                <p:nvPr/>
              </p:nvSpPr>
              <p:spPr bwMode="auto">
                <a:xfrm>
                  <a:off x="4936" y="2887"/>
                  <a:ext cx="19" cy="19"/>
                </a:xfrm>
                <a:custGeom>
                  <a:avLst/>
                  <a:gdLst>
                    <a:gd name="T0" fmla="*/ 2 w 19"/>
                    <a:gd name="T1" fmla="*/ 0 h 19"/>
                    <a:gd name="T2" fmla="*/ 0 w 19"/>
                    <a:gd name="T3" fmla="*/ 0 h 19"/>
                    <a:gd name="T4" fmla="*/ 0 w 19"/>
                    <a:gd name="T5" fmla="*/ 2 h 19"/>
                    <a:gd name="T6" fmla="*/ 0 w 19"/>
                    <a:gd name="T7" fmla="*/ 5 h 19"/>
                    <a:gd name="T8" fmla="*/ 0 w 19"/>
                    <a:gd name="T9" fmla="*/ 7 h 19"/>
                    <a:gd name="T10" fmla="*/ 0 w 19"/>
                    <a:gd name="T11" fmla="*/ 9 h 19"/>
                    <a:gd name="T12" fmla="*/ 2 w 19"/>
                    <a:gd name="T13" fmla="*/ 11 h 19"/>
                    <a:gd name="T14" fmla="*/ 2 w 19"/>
                    <a:gd name="T15" fmla="*/ 14 h 19"/>
                    <a:gd name="T16" fmla="*/ 4 w 19"/>
                    <a:gd name="T17" fmla="*/ 14 h 19"/>
                    <a:gd name="T18" fmla="*/ 7 w 19"/>
                    <a:gd name="T19" fmla="*/ 16 h 19"/>
                    <a:gd name="T20" fmla="*/ 7 w 19"/>
                    <a:gd name="T21" fmla="*/ 18 h 19"/>
                    <a:gd name="T22" fmla="*/ 9 w 19"/>
                    <a:gd name="T23" fmla="*/ 18 h 19"/>
                    <a:gd name="T24" fmla="*/ 11 w 19"/>
                    <a:gd name="T25" fmla="*/ 18 h 19"/>
                    <a:gd name="T26" fmla="*/ 13 w 19"/>
                    <a:gd name="T27" fmla="*/ 18 h 19"/>
                    <a:gd name="T28" fmla="*/ 16 w 19"/>
                    <a:gd name="T29" fmla="*/ 18 h 19"/>
                    <a:gd name="T30" fmla="*/ 18 w 19"/>
                    <a:gd name="T31" fmla="*/ 16 h 19"/>
                    <a:gd name="T32" fmla="*/ 18 w 19"/>
                    <a:gd name="T33" fmla="*/ 14 h 19"/>
                    <a:gd name="T34" fmla="*/ 18 w 19"/>
                    <a:gd name="T35" fmla="*/ 11 h 19"/>
                    <a:gd name="T36" fmla="*/ 16 w 19"/>
                    <a:gd name="T37" fmla="*/ 9 h 19"/>
                    <a:gd name="T38" fmla="*/ 16 w 19"/>
                    <a:gd name="T39" fmla="*/ 7 h 19"/>
                    <a:gd name="T40" fmla="*/ 13 w 19"/>
                    <a:gd name="T41" fmla="*/ 5 h 19"/>
                    <a:gd name="T42" fmla="*/ 11 w 19"/>
                    <a:gd name="T43" fmla="*/ 5 h 19"/>
                    <a:gd name="T44" fmla="*/ 11 w 19"/>
                    <a:gd name="T45" fmla="*/ 2 h 19"/>
                    <a:gd name="T46" fmla="*/ 9 w 19"/>
                    <a:gd name="T47" fmla="*/ 0 h 19"/>
                    <a:gd name="T48" fmla="*/ 7 w 19"/>
                    <a:gd name="T49" fmla="*/ 0 h 19"/>
                    <a:gd name="T50" fmla="*/ 4 w 19"/>
                    <a:gd name="T51" fmla="*/ 0 h 19"/>
                    <a:gd name="T52" fmla="*/ 2 w 19"/>
                    <a:gd name="T53" fmla="*/ 0 h 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
                    <a:gd name="T82" fmla="*/ 0 h 19"/>
                    <a:gd name="T83" fmla="*/ 19 w 19"/>
                    <a:gd name="T84" fmla="*/ 19 h 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 h="19">
                      <a:moveTo>
                        <a:pt x="2" y="0"/>
                      </a:moveTo>
                      <a:lnTo>
                        <a:pt x="0" y="0"/>
                      </a:lnTo>
                      <a:lnTo>
                        <a:pt x="0" y="2"/>
                      </a:lnTo>
                      <a:lnTo>
                        <a:pt x="0" y="5"/>
                      </a:lnTo>
                      <a:lnTo>
                        <a:pt x="0" y="7"/>
                      </a:lnTo>
                      <a:lnTo>
                        <a:pt x="0" y="9"/>
                      </a:lnTo>
                      <a:lnTo>
                        <a:pt x="2" y="11"/>
                      </a:lnTo>
                      <a:lnTo>
                        <a:pt x="2" y="14"/>
                      </a:lnTo>
                      <a:lnTo>
                        <a:pt x="4" y="14"/>
                      </a:lnTo>
                      <a:lnTo>
                        <a:pt x="7" y="16"/>
                      </a:lnTo>
                      <a:lnTo>
                        <a:pt x="7" y="18"/>
                      </a:lnTo>
                      <a:lnTo>
                        <a:pt x="9" y="18"/>
                      </a:lnTo>
                      <a:lnTo>
                        <a:pt x="11" y="18"/>
                      </a:lnTo>
                      <a:lnTo>
                        <a:pt x="13" y="18"/>
                      </a:lnTo>
                      <a:lnTo>
                        <a:pt x="16" y="18"/>
                      </a:lnTo>
                      <a:lnTo>
                        <a:pt x="18" y="16"/>
                      </a:lnTo>
                      <a:lnTo>
                        <a:pt x="18" y="14"/>
                      </a:lnTo>
                      <a:lnTo>
                        <a:pt x="18" y="11"/>
                      </a:lnTo>
                      <a:lnTo>
                        <a:pt x="16" y="9"/>
                      </a:lnTo>
                      <a:lnTo>
                        <a:pt x="16" y="7"/>
                      </a:lnTo>
                      <a:lnTo>
                        <a:pt x="13" y="5"/>
                      </a:lnTo>
                      <a:lnTo>
                        <a:pt x="11" y="5"/>
                      </a:lnTo>
                      <a:lnTo>
                        <a:pt x="11" y="2"/>
                      </a:lnTo>
                      <a:lnTo>
                        <a:pt x="9" y="0"/>
                      </a:lnTo>
                      <a:lnTo>
                        <a:pt x="7" y="0"/>
                      </a:lnTo>
                      <a:lnTo>
                        <a:pt x="4" y="0"/>
                      </a:lnTo>
                      <a:lnTo>
                        <a:pt x="2" y="0"/>
                      </a:lnTo>
                    </a:path>
                  </a:pathLst>
                </a:custGeom>
                <a:solidFill>
                  <a:srgbClr val="D9D9D9"/>
                </a:solidFill>
                <a:ln w="12700" cap="rnd">
                  <a:solidFill>
                    <a:srgbClr val="000000"/>
                  </a:solidFill>
                  <a:round/>
                  <a:headEnd/>
                  <a:tailEnd/>
                </a:ln>
              </p:spPr>
              <p:txBody>
                <a:bodyPr/>
                <a:lstStyle/>
                <a:p>
                  <a:endParaRPr lang="zh-CN" altLang="zh-CN"/>
                </a:p>
              </p:txBody>
            </p:sp>
            <p:sp>
              <p:nvSpPr>
                <p:cNvPr id="58346" name="Freeform 2755"/>
                <p:cNvSpPr>
                  <a:spLocks/>
                </p:cNvSpPr>
                <p:nvPr/>
              </p:nvSpPr>
              <p:spPr bwMode="auto">
                <a:xfrm>
                  <a:off x="4973" y="2866"/>
                  <a:ext cx="25" cy="20"/>
                </a:xfrm>
                <a:custGeom>
                  <a:avLst/>
                  <a:gdLst>
                    <a:gd name="T0" fmla="*/ 12 w 25"/>
                    <a:gd name="T1" fmla="*/ 0 h 20"/>
                    <a:gd name="T2" fmla="*/ 8 w 25"/>
                    <a:gd name="T3" fmla="*/ 0 h 20"/>
                    <a:gd name="T4" fmla="*/ 2 w 25"/>
                    <a:gd name="T5" fmla="*/ 0 h 20"/>
                    <a:gd name="T6" fmla="*/ 0 w 25"/>
                    <a:gd name="T7" fmla="*/ 2 h 20"/>
                    <a:gd name="T8" fmla="*/ 2 w 25"/>
                    <a:gd name="T9" fmla="*/ 8 h 20"/>
                    <a:gd name="T10" fmla="*/ 6 w 25"/>
                    <a:gd name="T11" fmla="*/ 14 h 20"/>
                    <a:gd name="T12" fmla="*/ 12 w 25"/>
                    <a:gd name="T13" fmla="*/ 19 h 20"/>
                    <a:gd name="T14" fmla="*/ 22 w 25"/>
                    <a:gd name="T15" fmla="*/ 16 h 20"/>
                    <a:gd name="T16" fmla="*/ 24 w 25"/>
                    <a:gd name="T17" fmla="*/ 12 h 20"/>
                    <a:gd name="T18" fmla="*/ 12 w 25"/>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20"/>
                    <a:gd name="T32" fmla="*/ 25 w 25"/>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20">
                      <a:moveTo>
                        <a:pt x="12" y="0"/>
                      </a:moveTo>
                      <a:lnTo>
                        <a:pt x="8" y="0"/>
                      </a:lnTo>
                      <a:lnTo>
                        <a:pt x="2" y="0"/>
                      </a:lnTo>
                      <a:lnTo>
                        <a:pt x="0" y="2"/>
                      </a:lnTo>
                      <a:lnTo>
                        <a:pt x="2" y="8"/>
                      </a:lnTo>
                      <a:lnTo>
                        <a:pt x="6" y="14"/>
                      </a:lnTo>
                      <a:lnTo>
                        <a:pt x="12" y="19"/>
                      </a:lnTo>
                      <a:lnTo>
                        <a:pt x="22" y="16"/>
                      </a:lnTo>
                      <a:lnTo>
                        <a:pt x="24" y="12"/>
                      </a:lnTo>
                      <a:lnTo>
                        <a:pt x="12" y="0"/>
                      </a:lnTo>
                    </a:path>
                  </a:pathLst>
                </a:custGeom>
                <a:solidFill>
                  <a:srgbClr val="787878"/>
                </a:solidFill>
                <a:ln w="12700" cap="rnd">
                  <a:solidFill>
                    <a:srgbClr val="000000"/>
                  </a:solidFill>
                  <a:round/>
                  <a:headEnd/>
                  <a:tailEnd/>
                </a:ln>
              </p:spPr>
              <p:txBody>
                <a:bodyPr/>
                <a:lstStyle/>
                <a:p>
                  <a:endParaRPr lang="zh-CN" altLang="zh-CN"/>
                </a:p>
              </p:txBody>
            </p:sp>
            <p:sp>
              <p:nvSpPr>
                <p:cNvPr id="58347" name="Freeform 2756"/>
                <p:cNvSpPr>
                  <a:spLocks/>
                </p:cNvSpPr>
                <p:nvPr/>
              </p:nvSpPr>
              <p:spPr bwMode="auto">
                <a:xfrm>
                  <a:off x="5002" y="2869"/>
                  <a:ext cx="19" cy="19"/>
                </a:xfrm>
                <a:custGeom>
                  <a:avLst/>
                  <a:gdLst>
                    <a:gd name="T0" fmla="*/ 9 w 19"/>
                    <a:gd name="T1" fmla="*/ 0 h 19"/>
                    <a:gd name="T2" fmla="*/ 5 w 19"/>
                    <a:gd name="T3" fmla="*/ 0 h 19"/>
                    <a:gd name="T4" fmla="*/ 0 w 19"/>
                    <a:gd name="T5" fmla="*/ 2 h 19"/>
                    <a:gd name="T6" fmla="*/ 0 w 19"/>
                    <a:gd name="T7" fmla="*/ 4 h 19"/>
                    <a:gd name="T8" fmla="*/ 0 w 19"/>
                    <a:gd name="T9" fmla="*/ 10 h 19"/>
                    <a:gd name="T10" fmla="*/ 3 w 19"/>
                    <a:gd name="T11" fmla="*/ 16 h 19"/>
                    <a:gd name="T12" fmla="*/ 11 w 19"/>
                    <a:gd name="T13" fmla="*/ 18 h 19"/>
                    <a:gd name="T14" fmla="*/ 17 w 19"/>
                    <a:gd name="T15" fmla="*/ 18 h 19"/>
                    <a:gd name="T16" fmla="*/ 18 w 19"/>
                    <a:gd name="T17" fmla="*/ 14 h 19"/>
                    <a:gd name="T18" fmla="*/ 9 w 19"/>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9" y="0"/>
                      </a:moveTo>
                      <a:lnTo>
                        <a:pt x="5" y="0"/>
                      </a:lnTo>
                      <a:lnTo>
                        <a:pt x="0" y="2"/>
                      </a:lnTo>
                      <a:lnTo>
                        <a:pt x="0" y="4"/>
                      </a:lnTo>
                      <a:lnTo>
                        <a:pt x="0" y="10"/>
                      </a:lnTo>
                      <a:lnTo>
                        <a:pt x="3" y="16"/>
                      </a:lnTo>
                      <a:lnTo>
                        <a:pt x="11" y="18"/>
                      </a:lnTo>
                      <a:lnTo>
                        <a:pt x="17" y="18"/>
                      </a:lnTo>
                      <a:lnTo>
                        <a:pt x="18" y="14"/>
                      </a:lnTo>
                      <a:lnTo>
                        <a:pt x="9" y="0"/>
                      </a:lnTo>
                    </a:path>
                  </a:pathLst>
                </a:custGeom>
                <a:solidFill>
                  <a:srgbClr val="787878"/>
                </a:solidFill>
                <a:ln w="12700" cap="rnd">
                  <a:solidFill>
                    <a:srgbClr val="000000"/>
                  </a:solidFill>
                  <a:round/>
                  <a:headEnd/>
                  <a:tailEnd/>
                </a:ln>
              </p:spPr>
              <p:txBody>
                <a:bodyPr/>
                <a:lstStyle/>
                <a:p>
                  <a:endParaRPr lang="zh-CN" altLang="zh-CN"/>
                </a:p>
              </p:txBody>
            </p:sp>
            <p:sp>
              <p:nvSpPr>
                <p:cNvPr id="58348" name="Freeform 2757"/>
                <p:cNvSpPr>
                  <a:spLocks/>
                </p:cNvSpPr>
                <p:nvPr/>
              </p:nvSpPr>
              <p:spPr bwMode="auto">
                <a:xfrm>
                  <a:off x="5030" y="2873"/>
                  <a:ext cx="23" cy="19"/>
                </a:xfrm>
                <a:custGeom>
                  <a:avLst/>
                  <a:gdLst>
                    <a:gd name="T0" fmla="*/ 10 w 23"/>
                    <a:gd name="T1" fmla="*/ 0 h 19"/>
                    <a:gd name="T2" fmla="*/ 6 w 23"/>
                    <a:gd name="T3" fmla="*/ 0 h 19"/>
                    <a:gd name="T4" fmla="*/ 2 w 23"/>
                    <a:gd name="T5" fmla="*/ 2 h 19"/>
                    <a:gd name="T6" fmla="*/ 0 w 23"/>
                    <a:gd name="T7" fmla="*/ 4 h 19"/>
                    <a:gd name="T8" fmla="*/ 0 w 23"/>
                    <a:gd name="T9" fmla="*/ 8 h 19"/>
                    <a:gd name="T10" fmla="*/ 4 w 23"/>
                    <a:gd name="T11" fmla="*/ 14 h 19"/>
                    <a:gd name="T12" fmla="*/ 12 w 23"/>
                    <a:gd name="T13" fmla="*/ 18 h 19"/>
                    <a:gd name="T14" fmla="*/ 22 w 23"/>
                    <a:gd name="T15" fmla="*/ 16 h 19"/>
                    <a:gd name="T16" fmla="*/ 22 w 23"/>
                    <a:gd name="T17" fmla="*/ 12 h 19"/>
                    <a:gd name="T18" fmla="*/ 10 w 23"/>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19"/>
                    <a:gd name="T32" fmla="*/ 23 w 23"/>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19">
                      <a:moveTo>
                        <a:pt x="10" y="0"/>
                      </a:moveTo>
                      <a:lnTo>
                        <a:pt x="6" y="0"/>
                      </a:lnTo>
                      <a:lnTo>
                        <a:pt x="2" y="2"/>
                      </a:lnTo>
                      <a:lnTo>
                        <a:pt x="0" y="4"/>
                      </a:lnTo>
                      <a:lnTo>
                        <a:pt x="0" y="8"/>
                      </a:lnTo>
                      <a:lnTo>
                        <a:pt x="4" y="14"/>
                      </a:lnTo>
                      <a:lnTo>
                        <a:pt x="12" y="18"/>
                      </a:lnTo>
                      <a:lnTo>
                        <a:pt x="22" y="16"/>
                      </a:lnTo>
                      <a:lnTo>
                        <a:pt x="22" y="12"/>
                      </a:lnTo>
                      <a:lnTo>
                        <a:pt x="10" y="0"/>
                      </a:lnTo>
                    </a:path>
                  </a:pathLst>
                </a:custGeom>
                <a:solidFill>
                  <a:srgbClr val="787878"/>
                </a:solidFill>
                <a:ln w="12700" cap="rnd">
                  <a:solidFill>
                    <a:srgbClr val="000000"/>
                  </a:solidFill>
                  <a:round/>
                  <a:headEnd/>
                  <a:tailEnd/>
                </a:ln>
              </p:spPr>
              <p:txBody>
                <a:bodyPr/>
                <a:lstStyle/>
                <a:p>
                  <a:endParaRPr lang="zh-CN" altLang="zh-CN"/>
                </a:p>
              </p:txBody>
            </p:sp>
            <p:sp>
              <p:nvSpPr>
                <p:cNvPr id="58349" name="Freeform 2758"/>
                <p:cNvSpPr>
                  <a:spLocks/>
                </p:cNvSpPr>
                <p:nvPr/>
              </p:nvSpPr>
              <p:spPr bwMode="auto">
                <a:xfrm>
                  <a:off x="5040" y="2897"/>
                  <a:ext cx="23" cy="19"/>
                </a:xfrm>
                <a:custGeom>
                  <a:avLst/>
                  <a:gdLst>
                    <a:gd name="T0" fmla="*/ 11 w 23"/>
                    <a:gd name="T1" fmla="*/ 0 h 19"/>
                    <a:gd name="T2" fmla="*/ 9 w 23"/>
                    <a:gd name="T3" fmla="*/ 0 h 19"/>
                    <a:gd name="T4" fmla="*/ 2 w 23"/>
                    <a:gd name="T5" fmla="*/ 0 h 19"/>
                    <a:gd name="T6" fmla="*/ 0 w 23"/>
                    <a:gd name="T7" fmla="*/ 2 h 19"/>
                    <a:gd name="T8" fmla="*/ 2 w 23"/>
                    <a:gd name="T9" fmla="*/ 8 h 19"/>
                    <a:gd name="T10" fmla="*/ 6 w 23"/>
                    <a:gd name="T11" fmla="*/ 14 h 19"/>
                    <a:gd name="T12" fmla="*/ 13 w 23"/>
                    <a:gd name="T13" fmla="*/ 18 h 19"/>
                    <a:gd name="T14" fmla="*/ 21 w 23"/>
                    <a:gd name="T15" fmla="*/ 16 h 19"/>
                    <a:gd name="T16" fmla="*/ 22 w 23"/>
                    <a:gd name="T17" fmla="*/ 12 h 19"/>
                    <a:gd name="T18" fmla="*/ 11 w 23"/>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19"/>
                    <a:gd name="T32" fmla="*/ 23 w 23"/>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19">
                      <a:moveTo>
                        <a:pt x="11" y="0"/>
                      </a:moveTo>
                      <a:lnTo>
                        <a:pt x="9" y="0"/>
                      </a:lnTo>
                      <a:lnTo>
                        <a:pt x="2" y="0"/>
                      </a:lnTo>
                      <a:lnTo>
                        <a:pt x="0" y="2"/>
                      </a:lnTo>
                      <a:lnTo>
                        <a:pt x="2" y="8"/>
                      </a:lnTo>
                      <a:lnTo>
                        <a:pt x="6" y="14"/>
                      </a:lnTo>
                      <a:lnTo>
                        <a:pt x="13" y="18"/>
                      </a:lnTo>
                      <a:lnTo>
                        <a:pt x="21" y="16"/>
                      </a:lnTo>
                      <a:lnTo>
                        <a:pt x="22" y="12"/>
                      </a:lnTo>
                      <a:lnTo>
                        <a:pt x="11" y="0"/>
                      </a:lnTo>
                    </a:path>
                  </a:pathLst>
                </a:custGeom>
                <a:solidFill>
                  <a:srgbClr val="787878"/>
                </a:solidFill>
                <a:ln w="12700" cap="rnd">
                  <a:solidFill>
                    <a:srgbClr val="000000"/>
                  </a:solidFill>
                  <a:round/>
                  <a:headEnd/>
                  <a:tailEnd/>
                </a:ln>
              </p:spPr>
              <p:txBody>
                <a:bodyPr/>
                <a:lstStyle/>
                <a:p>
                  <a:endParaRPr lang="zh-CN" altLang="zh-CN"/>
                </a:p>
              </p:txBody>
            </p:sp>
            <p:sp>
              <p:nvSpPr>
                <p:cNvPr id="58350" name="Freeform 2759"/>
                <p:cNvSpPr>
                  <a:spLocks/>
                </p:cNvSpPr>
                <p:nvPr/>
              </p:nvSpPr>
              <p:spPr bwMode="auto">
                <a:xfrm>
                  <a:off x="5015" y="2895"/>
                  <a:ext cx="23" cy="19"/>
                </a:xfrm>
                <a:custGeom>
                  <a:avLst/>
                  <a:gdLst>
                    <a:gd name="T0" fmla="*/ 11 w 23"/>
                    <a:gd name="T1" fmla="*/ 0 h 19"/>
                    <a:gd name="T2" fmla="*/ 7 w 23"/>
                    <a:gd name="T3" fmla="*/ 0 h 19"/>
                    <a:gd name="T4" fmla="*/ 2 w 23"/>
                    <a:gd name="T5" fmla="*/ 2 h 19"/>
                    <a:gd name="T6" fmla="*/ 0 w 23"/>
                    <a:gd name="T7" fmla="*/ 4 h 19"/>
                    <a:gd name="T8" fmla="*/ 0 w 23"/>
                    <a:gd name="T9" fmla="*/ 8 h 19"/>
                    <a:gd name="T10" fmla="*/ 4 w 23"/>
                    <a:gd name="T11" fmla="*/ 14 h 19"/>
                    <a:gd name="T12" fmla="*/ 11 w 23"/>
                    <a:gd name="T13" fmla="*/ 18 h 19"/>
                    <a:gd name="T14" fmla="*/ 20 w 23"/>
                    <a:gd name="T15" fmla="*/ 16 h 19"/>
                    <a:gd name="T16" fmla="*/ 22 w 23"/>
                    <a:gd name="T17" fmla="*/ 14 h 19"/>
                    <a:gd name="T18" fmla="*/ 11 w 23"/>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19"/>
                    <a:gd name="T32" fmla="*/ 23 w 23"/>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19">
                      <a:moveTo>
                        <a:pt x="11" y="0"/>
                      </a:moveTo>
                      <a:lnTo>
                        <a:pt x="7" y="0"/>
                      </a:lnTo>
                      <a:lnTo>
                        <a:pt x="2" y="2"/>
                      </a:lnTo>
                      <a:lnTo>
                        <a:pt x="0" y="4"/>
                      </a:lnTo>
                      <a:lnTo>
                        <a:pt x="0" y="8"/>
                      </a:lnTo>
                      <a:lnTo>
                        <a:pt x="4" y="14"/>
                      </a:lnTo>
                      <a:lnTo>
                        <a:pt x="11" y="18"/>
                      </a:lnTo>
                      <a:lnTo>
                        <a:pt x="20" y="16"/>
                      </a:lnTo>
                      <a:lnTo>
                        <a:pt x="22" y="14"/>
                      </a:lnTo>
                      <a:lnTo>
                        <a:pt x="11" y="0"/>
                      </a:lnTo>
                    </a:path>
                  </a:pathLst>
                </a:custGeom>
                <a:solidFill>
                  <a:srgbClr val="787878"/>
                </a:solidFill>
                <a:ln w="12700" cap="rnd">
                  <a:solidFill>
                    <a:srgbClr val="000000"/>
                  </a:solidFill>
                  <a:round/>
                  <a:headEnd/>
                  <a:tailEnd/>
                </a:ln>
              </p:spPr>
              <p:txBody>
                <a:bodyPr/>
                <a:lstStyle/>
                <a:p>
                  <a:endParaRPr lang="zh-CN" altLang="zh-CN"/>
                </a:p>
              </p:txBody>
            </p:sp>
            <p:sp>
              <p:nvSpPr>
                <p:cNvPr id="58351" name="Freeform 2760"/>
                <p:cNvSpPr>
                  <a:spLocks/>
                </p:cNvSpPr>
                <p:nvPr/>
              </p:nvSpPr>
              <p:spPr bwMode="auto">
                <a:xfrm>
                  <a:off x="4989" y="2891"/>
                  <a:ext cx="21" cy="20"/>
                </a:xfrm>
                <a:custGeom>
                  <a:avLst/>
                  <a:gdLst>
                    <a:gd name="T0" fmla="*/ 12 w 21"/>
                    <a:gd name="T1" fmla="*/ 0 h 20"/>
                    <a:gd name="T2" fmla="*/ 6 w 21"/>
                    <a:gd name="T3" fmla="*/ 0 h 20"/>
                    <a:gd name="T4" fmla="*/ 0 w 21"/>
                    <a:gd name="T5" fmla="*/ 2 h 20"/>
                    <a:gd name="T6" fmla="*/ 0 w 21"/>
                    <a:gd name="T7" fmla="*/ 6 h 20"/>
                    <a:gd name="T8" fmla="*/ 0 w 21"/>
                    <a:gd name="T9" fmla="*/ 8 h 20"/>
                    <a:gd name="T10" fmla="*/ 4 w 21"/>
                    <a:gd name="T11" fmla="*/ 16 h 20"/>
                    <a:gd name="T12" fmla="*/ 12 w 21"/>
                    <a:gd name="T13" fmla="*/ 19 h 20"/>
                    <a:gd name="T14" fmla="*/ 19 w 21"/>
                    <a:gd name="T15" fmla="*/ 19 h 20"/>
                    <a:gd name="T16" fmla="*/ 20 w 21"/>
                    <a:gd name="T17" fmla="*/ 14 h 20"/>
                    <a:gd name="T18" fmla="*/ 12 w 21"/>
                    <a:gd name="T19" fmla="*/ 2 h 20"/>
                    <a:gd name="T20" fmla="*/ 12 w 21"/>
                    <a:gd name="T21" fmla="*/ 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0"/>
                    <a:gd name="T35" fmla="*/ 21 w 21"/>
                    <a:gd name="T36" fmla="*/ 20 h 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0">
                      <a:moveTo>
                        <a:pt x="12" y="0"/>
                      </a:moveTo>
                      <a:lnTo>
                        <a:pt x="6" y="0"/>
                      </a:lnTo>
                      <a:lnTo>
                        <a:pt x="0" y="2"/>
                      </a:lnTo>
                      <a:lnTo>
                        <a:pt x="0" y="6"/>
                      </a:lnTo>
                      <a:lnTo>
                        <a:pt x="0" y="8"/>
                      </a:lnTo>
                      <a:lnTo>
                        <a:pt x="4" y="16"/>
                      </a:lnTo>
                      <a:lnTo>
                        <a:pt x="12" y="19"/>
                      </a:lnTo>
                      <a:lnTo>
                        <a:pt x="19" y="19"/>
                      </a:lnTo>
                      <a:lnTo>
                        <a:pt x="20" y="14"/>
                      </a:lnTo>
                      <a:lnTo>
                        <a:pt x="12" y="2"/>
                      </a:lnTo>
                      <a:lnTo>
                        <a:pt x="12" y="0"/>
                      </a:lnTo>
                    </a:path>
                  </a:pathLst>
                </a:custGeom>
                <a:solidFill>
                  <a:srgbClr val="787878"/>
                </a:solidFill>
                <a:ln w="12700" cap="rnd">
                  <a:solidFill>
                    <a:srgbClr val="000000"/>
                  </a:solidFill>
                  <a:round/>
                  <a:headEnd/>
                  <a:tailEnd/>
                </a:ln>
              </p:spPr>
              <p:txBody>
                <a:bodyPr/>
                <a:lstStyle/>
                <a:p>
                  <a:endParaRPr lang="zh-CN" altLang="zh-CN"/>
                </a:p>
              </p:txBody>
            </p:sp>
            <p:sp>
              <p:nvSpPr>
                <p:cNvPr id="58352" name="Freeform 2761"/>
                <p:cNvSpPr>
                  <a:spLocks/>
                </p:cNvSpPr>
                <p:nvPr/>
              </p:nvSpPr>
              <p:spPr bwMode="auto">
                <a:xfrm>
                  <a:off x="4979" y="2866"/>
                  <a:ext cx="19" cy="20"/>
                </a:xfrm>
                <a:custGeom>
                  <a:avLst/>
                  <a:gdLst>
                    <a:gd name="T0" fmla="*/ 4 w 19"/>
                    <a:gd name="T1" fmla="*/ 0 h 20"/>
                    <a:gd name="T2" fmla="*/ 2 w 19"/>
                    <a:gd name="T3" fmla="*/ 0 h 20"/>
                    <a:gd name="T4" fmla="*/ 0 w 19"/>
                    <a:gd name="T5" fmla="*/ 2 h 20"/>
                    <a:gd name="T6" fmla="*/ 0 w 19"/>
                    <a:gd name="T7" fmla="*/ 7 h 20"/>
                    <a:gd name="T8" fmla="*/ 2 w 19"/>
                    <a:gd name="T9" fmla="*/ 9 h 20"/>
                    <a:gd name="T10" fmla="*/ 2 w 19"/>
                    <a:gd name="T11" fmla="*/ 11 h 20"/>
                    <a:gd name="T12" fmla="*/ 4 w 19"/>
                    <a:gd name="T13" fmla="*/ 14 h 20"/>
                    <a:gd name="T14" fmla="*/ 7 w 19"/>
                    <a:gd name="T15" fmla="*/ 14 h 20"/>
                    <a:gd name="T16" fmla="*/ 7 w 19"/>
                    <a:gd name="T17" fmla="*/ 16 h 20"/>
                    <a:gd name="T18" fmla="*/ 11 w 19"/>
                    <a:gd name="T19" fmla="*/ 19 h 20"/>
                    <a:gd name="T20" fmla="*/ 13 w 19"/>
                    <a:gd name="T21" fmla="*/ 19 h 20"/>
                    <a:gd name="T22" fmla="*/ 16 w 19"/>
                    <a:gd name="T23" fmla="*/ 19 h 20"/>
                    <a:gd name="T24" fmla="*/ 18 w 19"/>
                    <a:gd name="T25" fmla="*/ 16 h 20"/>
                    <a:gd name="T26" fmla="*/ 18 w 19"/>
                    <a:gd name="T27" fmla="*/ 14 h 20"/>
                    <a:gd name="T28" fmla="*/ 18 w 19"/>
                    <a:gd name="T29" fmla="*/ 9 h 20"/>
                    <a:gd name="T30" fmla="*/ 16 w 19"/>
                    <a:gd name="T31" fmla="*/ 7 h 20"/>
                    <a:gd name="T32" fmla="*/ 13 w 19"/>
                    <a:gd name="T33" fmla="*/ 4 h 20"/>
                    <a:gd name="T34" fmla="*/ 13 w 19"/>
                    <a:gd name="T35" fmla="*/ 2 h 20"/>
                    <a:gd name="T36" fmla="*/ 11 w 19"/>
                    <a:gd name="T37" fmla="*/ 2 h 20"/>
                    <a:gd name="T38" fmla="*/ 11 w 19"/>
                    <a:gd name="T39" fmla="*/ 0 h 20"/>
                    <a:gd name="T40" fmla="*/ 7 w 19"/>
                    <a:gd name="T41" fmla="*/ 0 h 20"/>
                    <a:gd name="T42" fmla="*/ 4 w 19"/>
                    <a:gd name="T43" fmla="*/ 0 h 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
                    <a:gd name="T67" fmla="*/ 0 h 20"/>
                    <a:gd name="T68" fmla="*/ 19 w 19"/>
                    <a:gd name="T69" fmla="*/ 20 h 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 h="20">
                      <a:moveTo>
                        <a:pt x="4" y="0"/>
                      </a:moveTo>
                      <a:lnTo>
                        <a:pt x="2" y="0"/>
                      </a:lnTo>
                      <a:lnTo>
                        <a:pt x="0" y="2"/>
                      </a:lnTo>
                      <a:lnTo>
                        <a:pt x="0" y="7"/>
                      </a:lnTo>
                      <a:lnTo>
                        <a:pt x="2" y="9"/>
                      </a:lnTo>
                      <a:lnTo>
                        <a:pt x="2" y="11"/>
                      </a:lnTo>
                      <a:lnTo>
                        <a:pt x="4" y="14"/>
                      </a:lnTo>
                      <a:lnTo>
                        <a:pt x="7" y="14"/>
                      </a:lnTo>
                      <a:lnTo>
                        <a:pt x="7" y="16"/>
                      </a:lnTo>
                      <a:lnTo>
                        <a:pt x="11" y="19"/>
                      </a:lnTo>
                      <a:lnTo>
                        <a:pt x="13" y="19"/>
                      </a:lnTo>
                      <a:lnTo>
                        <a:pt x="16" y="19"/>
                      </a:lnTo>
                      <a:lnTo>
                        <a:pt x="18" y="16"/>
                      </a:lnTo>
                      <a:lnTo>
                        <a:pt x="18" y="14"/>
                      </a:lnTo>
                      <a:lnTo>
                        <a:pt x="18" y="9"/>
                      </a:lnTo>
                      <a:lnTo>
                        <a:pt x="16" y="7"/>
                      </a:lnTo>
                      <a:lnTo>
                        <a:pt x="13" y="4"/>
                      </a:lnTo>
                      <a:lnTo>
                        <a:pt x="13" y="2"/>
                      </a:lnTo>
                      <a:lnTo>
                        <a:pt x="11" y="2"/>
                      </a:lnTo>
                      <a:lnTo>
                        <a:pt x="11" y="0"/>
                      </a:lnTo>
                      <a:lnTo>
                        <a:pt x="7" y="0"/>
                      </a:lnTo>
                      <a:lnTo>
                        <a:pt x="4" y="0"/>
                      </a:lnTo>
                    </a:path>
                  </a:pathLst>
                </a:custGeom>
                <a:solidFill>
                  <a:srgbClr val="D9D9D9"/>
                </a:solidFill>
                <a:ln w="12700" cap="rnd">
                  <a:solidFill>
                    <a:srgbClr val="000000"/>
                  </a:solidFill>
                  <a:round/>
                  <a:headEnd/>
                  <a:tailEnd/>
                </a:ln>
              </p:spPr>
              <p:txBody>
                <a:bodyPr/>
                <a:lstStyle/>
                <a:p>
                  <a:endParaRPr lang="zh-CN" altLang="zh-CN"/>
                </a:p>
              </p:txBody>
            </p:sp>
            <p:sp>
              <p:nvSpPr>
                <p:cNvPr id="58353" name="Freeform 2762"/>
                <p:cNvSpPr>
                  <a:spLocks/>
                </p:cNvSpPr>
                <p:nvPr/>
              </p:nvSpPr>
              <p:spPr bwMode="auto">
                <a:xfrm>
                  <a:off x="4993" y="2891"/>
                  <a:ext cx="18" cy="20"/>
                </a:xfrm>
                <a:custGeom>
                  <a:avLst/>
                  <a:gdLst>
                    <a:gd name="T0" fmla="*/ 4 w 18"/>
                    <a:gd name="T1" fmla="*/ 0 h 20"/>
                    <a:gd name="T2" fmla="*/ 2 w 18"/>
                    <a:gd name="T3" fmla="*/ 0 h 20"/>
                    <a:gd name="T4" fmla="*/ 2 w 18"/>
                    <a:gd name="T5" fmla="*/ 2 h 20"/>
                    <a:gd name="T6" fmla="*/ 0 w 18"/>
                    <a:gd name="T7" fmla="*/ 2 h 20"/>
                    <a:gd name="T8" fmla="*/ 0 w 18"/>
                    <a:gd name="T9" fmla="*/ 4 h 20"/>
                    <a:gd name="T10" fmla="*/ 0 w 18"/>
                    <a:gd name="T11" fmla="*/ 6 h 20"/>
                    <a:gd name="T12" fmla="*/ 0 w 18"/>
                    <a:gd name="T13" fmla="*/ 8 h 20"/>
                    <a:gd name="T14" fmla="*/ 2 w 18"/>
                    <a:gd name="T15" fmla="*/ 10 h 20"/>
                    <a:gd name="T16" fmla="*/ 2 w 18"/>
                    <a:gd name="T17" fmla="*/ 12 h 20"/>
                    <a:gd name="T18" fmla="*/ 4 w 18"/>
                    <a:gd name="T19" fmla="*/ 14 h 20"/>
                    <a:gd name="T20" fmla="*/ 6 w 18"/>
                    <a:gd name="T21" fmla="*/ 14 h 20"/>
                    <a:gd name="T22" fmla="*/ 8 w 18"/>
                    <a:gd name="T23" fmla="*/ 16 h 20"/>
                    <a:gd name="T24" fmla="*/ 8 w 18"/>
                    <a:gd name="T25" fmla="*/ 19 h 20"/>
                    <a:gd name="T26" fmla="*/ 10 w 18"/>
                    <a:gd name="T27" fmla="*/ 19 h 20"/>
                    <a:gd name="T28" fmla="*/ 11 w 18"/>
                    <a:gd name="T29" fmla="*/ 19 h 20"/>
                    <a:gd name="T30" fmla="*/ 13 w 18"/>
                    <a:gd name="T31" fmla="*/ 19 h 20"/>
                    <a:gd name="T32" fmla="*/ 15 w 18"/>
                    <a:gd name="T33" fmla="*/ 19 h 20"/>
                    <a:gd name="T34" fmla="*/ 15 w 18"/>
                    <a:gd name="T35" fmla="*/ 16 h 20"/>
                    <a:gd name="T36" fmla="*/ 17 w 18"/>
                    <a:gd name="T37" fmla="*/ 14 h 20"/>
                    <a:gd name="T38" fmla="*/ 17 w 18"/>
                    <a:gd name="T39" fmla="*/ 12 h 20"/>
                    <a:gd name="T40" fmla="*/ 15 w 18"/>
                    <a:gd name="T41" fmla="*/ 12 h 20"/>
                    <a:gd name="T42" fmla="*/ 15 w 18"/>
                    <a:gd name="T43" fmla="*/ 8 h 20"/>
                    <a:gd name="T44" fmla="*/ 13 w 18"/>
                    <a:gd name="T45" fmla="*/ 8 h 20"/>
                    <a:gd name="T46" fmla="*/ 13 w 18"/>
                    <a:gd name="T47" fmla="*/ 6 h 20"/>
                    <a:gd name="T48" fmla="*/ 11 w 18"/>
                    <a:gd name="T49" fmla="*/ 4 h 20"/>
                    <a:gd name="T50" fmla="*/ 10 w 18"/>
                    <a:gd name="T51" fmla="*/ 2 h 20"/>
                    <a:gd name="T52" fmla="*/ 8 w 18"/>
                    <a:gd name="T53" fmla="*/ 0 h 20"/>
                    <a:gd name="T54" fmla="*/ 6 w 18"/>
                    <a:gd name="T55" fmla="*/ 0 h 20"/>
                    <a:gd name="T56" fmla="*/ 4 w 18"/>
                    <a:gd name="T57" fmla="*/ 0 h 20"/>
                    <a:gd name="T58" fmla="*/ 4 w 18"/>
                    <a:gd name="T59" fmla="*/ 0 h 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8"/>
                    <a:gd name="T91" fmla="*/ 0 h 20"/>
                    <a:gd name="T92" fmla="*/ 18 w 18"/>
                    <a:gd name="T93" fmla="*/ 20 h 2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8" h="20">
                      <a:moveTo>
                        <a:pt x="4" y="0"/>
                      </a:moveTo>
                      <a:lnTo>
                        <a:pt x="2" y="0"/>
                      </a:lnTo>
                      <a:lnTo>
                        <a:pt x="2" y="2"/>
                      </a:lnTo>
                      <a:lnTo>
                        <a:pt x="0" y="2"/>
                      </a:lnTo>
                      <a:lnTo>
                        <a:pt x="0" y="4"/>
                      </a:lnTo>
                      <a:lnTo>
                        <a:pt x="0" y="6"/>
                      </a:lnTo>
                      <a:lnTo>
                        <a:pt x="0" y="8"/>
                      </a:lnTo>
                      <a:lnTo>
                        <a:pt x="2" y="10"/>
                      </a:lnTo>
                      <a:lnTo>
                        <a:pt x="2" y="12"/>
                      </a:lnTo>
                      <a:lnTo>
                        <a:pt x="4" y="14"/>
                      </a:lnTo>
                      <a:lnTo>
                        <a:pt x="6" y="14"/>
                      </a:lnTo>
                      <a:lnTo>
                        <a:pt x="8" y="16"/>
                      </a:lnTo>
                      <a:lnTo>
                        <a:pt x="8" y="19"/>
                      </a:lnTo>
                      <a:lnTo>
                        <a:pt x="10" y="19"/>
                      </a:lnTo>
                      <a:lnTo>
                        <a:pt x="11" y="19"/>
                      </a:lnTo>
                      <a:lnTo>
                        <a:pt x="13" y="19"/>
                      </a:lnTo>
                      <a:lnTo>
                        <a:pt x="15" y="19"/>
                      </a:lnTo>
                      <a:lnTo>
                        <a:pt x="15" y="16"/>
                      </a:lnTo>
                      <a:lnTo>
                        <a:pt x="17" y="14"/>
                      </a:lnTo>
                      <a:lnTo>
                        <a:pt x="17" y="12"/>
                      </a:lnTo>
                      <a:lnTo>
                        <a:pt x="15" y="12"/>
                      </a:lnTo>
                      <a:lnTo>
                        <a:pt x="15" y="8"/>
                      </a:lnTo>
                      <a:lnTo>
                        <a:pt x="13" y="8"/>
                      </a:lnTo>
                      <a:lnTo>
                        <a:pt x="13" y="6"/>
                      </a:lnTo>
                      <a:lnTo>
                        <a:pt x="11" y="4"/>
                      </a:lnTo>
                      <a:lnTo>
                        <a:pt x="10" y="2"/>
                      </a:lnTo>
                      <a:lnTo>
                        <a:pt x="8" y="0"/>
                      </a:lnTo>
                      <a:lnTo>
                        <a:pt x="6" y="0"/>
                      </a:lnTo>
                      <a:lnTo>
                        <a:pt x="4" y="0"/>
                      </a:lnTo>
                    </a:path>
                  </a:pathLst>
                </a:custGeom>
                <a:solidFill>
                  <a:srgbClr val="D9D9D9"/>
                </a:solidFill>
                <a:ln w="12700" cap="rnd">
                  <a:solidFill>
                    <a:srgbClr val="000000"/>
                  </a:solidFill>
                  <a:round/>
                  <a:headEnd/>
                  <a:tailEnd/>
                </a:ln>
              </p:spPr>
              <p:txBody>
                <a:bodyPr/>
                <a:lstStyle/>
                <a:p>
                  <a:endParaRPr lang="zh-CN" altLang="zh-CN"/>
                </a:p>
              </p:txBody>
            </p:sp>
            <p:sp>
              <p:nvSpPr>
                <p:cNvPr id="58354" name="Freeform 2763"/>
                <p:cNvSpPr>
                  <a:spLocks/>
                </p:cNvSpPr>
                <p:nvPr/>
              </p:nvSpPr>
              <p:spPr bwMode="auto">
                <a:xfrm>
                  <a:off x="5005" y="2869"/>
                  <a:ext cx="19" cy="19"/>
                </a:xfrm>
                <a:custGeom>
                  <a:avLst/>
                  <a:gdLst>
                    <a:gd name="T0" fmla="*/ 4 w 19"/>
                    <a:gd name="T1" fmla="*/ 0 h 19"/>
                    <a:gd name="T2" fmla="*/ 2 w 19"/>
                    <a:gd name="T3" fmla="*/ 2 h 19"/>
                    <a:gd name="T4" fmla="*/ 0 w 19"/>
                    <a:gd name="T5" fmla="*/ 4 h 19"/>
                    <a:gd name="T6" fmla="*/ 0 w 19"/>
                    <a:gd name="T7" fmla="*/ 6 h 19"/>
                    <a:gd name="T8" fmla="*/ 0 w 19"/>
                    <a:gd name="T9" fmla="*/ 8 h 19"/>
                    <a:gd name="T10" fmla="*/ 2 w 19"/>
                    <a:gd name="T11" fmla="*/ 10 h 19"/>
                    <a:gd name="T12" fmla="*/ 2 w 19"/>
                    <a:gd name="T13" fmla="*/ 12 h 19"/>
                    <a:gd name="T14" fmla="*/ 4 w 19"/>
                    <a:gd name="T15" fmla="*/ 12 h 19"/>
                    <a:gd name="T16" fmla="*/ 7 w 19"/>
                    <a:gd name="T17" fmla="*/ 14 h 19"/>
                    <a:gd name="T18" fmla="*/ 7 w 19"/>
                    <a:gd name="T19" fmla="*/ 16 h 19"/>
                    <a:gd name="T20" fmla="*/ 9 w 19"/>
                    <a:gd name="T21" fmla="*/ 16 h 19"/>
                    <a:gd name="T22" fmla="*/ 11 w 19"/>
                    <a:gd name="T23" fmla="*/ 16 h 19"/>
                    <a:gd name="T24" fmla="*/ 13 w 19"/>
                    <a:gd name="T25" fmla="*/ 18 h 19"/>
                    <a:gd name="T26" fmla="*/ 16 w 19"/>
                    <a:gd name="T27" fmla="*/ 18 h 19"/>
                    <a:gd name="T28" fmla="*/ 16 w 19"/>
                    <a:gd name="T29" fmla="*/ 16 h 19"/>
                    <a:gd name="T30" fmla="*/ 18 w 19"/>
                    <a:gd name="T31" fmla="*/ 16 h 19"/>
                    <a:gd name="T32" fmla="*/ 18 w 19"/>
                    <a:gd name="T33" fmla="*/ 14 h 19"/>
                    <a:gd name="T34" fmla="*/ 18 w 19"/>
                    <a:gd name="T35" fmla="*/ 12 h 19"/>
                    <a:gd name="T36" fmla="*/ 18 w 19"/>
                    <a:gd name="T37" fmla="*/ 10 h 19"/>
                    <a:gd name="T38" fmla="*/ 16 w 19"/>
                    <a:gd name="T39" fmla="*/ 8 h 19"/>
                    <a:gd name="T40" fmla="*/ 13 w 19"/>
                    <a:gd name="T41" fmla="*/ 6 h 19"/>
                    <a:gd name="T42" fmla="*/ 13 w 19"/>
                    <a:gd name="T43" fmla="*/ 4 h 19"/>
                    <a:gd name="T44" fmla="*/ 11 w 19"/>
                    <a:gd name="T45" fmla="*/ 2 h 19"/>
                    <a:gd name="T46" fmla="*/ 9 w 19"/>
                    <a:gd name="T47" fmla="*/ 0 h 19"/>
                    <a:gd name="T48" fmla="*/ 7 w 19"/>
                    <a:gd name="T49" fmla="*/ 0 h 19"/>
                    <a:gd name="T50" fmla="*/ 4 w 19"/>
                    <a:gd name="T51" fmla="*/ 0 h 19"/>
                    <a:gd name="T52" fmla="*/ 4 w 19"/>
                    <a:gd name="T53" fmla="*/ 0 h 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
                    <a:gd name="T82" fmla="*/ 0 h 19"/>
                    <a:gd name="T83" fmla="*/ 19 w 19"/>
                    <a:gd name="T84" fmla="*/ 19 h 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 h="19">
                      <a:moveTo>
                        <a:pt x="4" y="0"/>
                      </a:moveTo>
                      <a:lnTo>
                        <a:pt x="2" y="2"/>
                      </a:lnTo>
                      <a:lnTo>
                        <a:pt x="0" y="4"/>
                      </a:lnTo>
                      <a:lnTo>
                        <a:pt x="0" y="6"/>
                      </a:lnTo>
                      <a:lnTo>
                        <a:pt x="0" y="8"/>
                      </a:lnTo>
                      <a:lnTo>
                        <a:pt x="2" y="10"/>
                      </a:lnTo>
                      <a:lnTo>
                        <a:pt x="2" y="12"/>
                      </a:lnTo>
                      <a:lnTo>
                        <a:pt x="4" y="12"/>
                      </a:lnTo>
                      <a:lnTo>
                        <a:pt x="7" y="14"/>
                      </a:lnTo>
                      <a:lnTo>
                        <a:pt x="7" y="16"/>
                      </a:lnTo>
                      <a:lnTo>
                        <a:pt x="9" y="16"/>
                      </a:lnTo>
                      <a:lnTo>
                        <a:pt x="11" y="16"/>
                      </a:lnTo>
                      <a:lnTo>
                        <a:pt x="13" y="18"/>
                      </a:lnTo>
                      <a:lnTo>
                        <a:pt x="16" y="18"/>
                      </a:lnTo>
                      <a:lnTo>
                        <a:pt x="16" y="16"/>
                      </a:lnTo>
                      <a:lnTo>
                        <a:pt x="18" y="16"/>
                      </a:lnTo>
                      <a:lnTo>
                        <a:pt x="18" y="14"/>
                      </a:lnTo>
                      <a:lnTo>
                        <a:pt x="18" y="12"/>
                      </a:lnTo>
                      <a:lnTo>
                        <a:pt x="18" y="10"/>
                      </a:lnTo>
                      <a:lnTo>
                        <a:pt x="16" y="8"/>
                      </a:lnTo>
                      <a:lnTo>
                        <a:pt x="13" y="6"/>
                      </a:lnTo>
                      <a:lnTo>
                        <a:pt x="13" y="4"/>
                      </a:lnTo>
                      <a:lnTo>
                        <a:pt x="11" y="2"/>
                      </a:lnTo>
                      <a:lnTo>
                        <a:pt x="9" y="0"/>
                      </a:lnTo>
                      <a:lnTo>
                        <a:pt x="7" y="0"/>
                      </a:lnTo>
                      <a:lnTo>
                        <a:pt x="4" y="0"/>
                      </a:lnTo>
                    </a:path>
                  </a:pathLst>
                </a:custGeom>
                <a:solidFill>
                  <a:srgbClr val="D9D9D9"/>
                </a:solidFill>
                <a:ln w="12700" cap="rnd">
                  <a:solidFill>
                    <a:srgbClr val="000000"/>
                  </a:solidFill>
                  <a:round/>
                  <a:headEnd/>
                  <a:tailEnd/>
                </a:ln>
              </p:spPr>
              <p:txBody>
                <a:bodyPr/>
                <a:lstStyle/>
                <a:p>
                  <a:endParaRPr lang="zh-CN" altLang="zh-CN"/>
                </a:p>
              </p:txBody>
            </p:sp>
            <p:sp>
              <p:nvSpPr>
                <p:cNvPr id="58355" name="Freeform 2764"/>
                <p:cNvSpPr>
                  <a:spLocks/>
                </p:cNvSpPr>
                <p:nvPr/>
              </p:nvSpPr>
              <p:spPr bwMode="auto">
                <a:xfrm>
                  <a:off x="5035" y="2873"/>
                  <a:ext cx="19" cy="19"/>
                </a:xfrm>
                <a:custGeom>
                  <a:avLst/>
                  <a:gdLst>
                    <a:gd name="T0" fmla="*/ 2 w 19"/>
                    <a:gd name="T1" fmla="*/ 0 h 19"/>
                    <a:gd name="T2" fmla="*/ 0 w 19"/>
                    <a:gd name="T3" fmla="*/ 2 h 19"/>
                    <a:gd name="T4" fmla="*/ 0 w 19"/>
                    <a:gd name="T5" fmla="*/ 5 h 19"/>
                    <a:gd name="T6" fmla="*/ 0 w 19"/>
                    <a:gd name="T7" fmla="*/ 7 h 19"/>
                    <a:gd name="T8" fmla="*/ 0 w 19"/>
                    <a:gd name="T9" fmla="*/ 9 h 19"/>
                    <a:gd name="T10" fmla="*/ 2 w 19"/>
                    <a:gd name="T11" fmla="*/ 11 h 19"/>
                    <a:gd name="T12" fmla="*/ 2 w 19"/>
                    <a:gd name="T13" fmla="*/ 14 h 19"/>
                    <a:gd name="T14" fmla="*/ 4 w 19"/>
                    <a:gd name="T15" fmla="*/ 14 h 19"/>
                    <a:gd name="T16" fmla="*/ 6 w 19"/>
                    <a:gd name="T17" fmla="*/ 16 h 19"/>
                    <a:gd name="T18" fmla="*/ 8 w 19"/>
                    <a:gd name="T19" fmla="*/ 16 h 19"/>
                    <a:gd name="T20" fmla="*/ 10 w 19"/>
                    <a:gd name="T21" fmla="*/ 18 h 19"/>
                    <a:gd name="T22" fmla="*/ 12 w 19"/>
                    <a:gd name="T23" fmla="*/ 18 h 19"/>
                    <a:gd name="T24" fmla="*/ 15 w 19"/>
                    <a:gd name="T25" fmla="*/ 18 h 19"/>
                    <a:gd name="T26" fmla="*/ 18 w 19"/>
                    <a:gd name="T27" fmla="*/ 18 h 19"/>
                    <a:gd name="T28" fmla="*/ 18 w 19"/>
                    <a:gd name="T29" fmla="*/ 16 h 19"/>
                    <a:gd name="T30" fmla="*/ 18 w 19"/>
                    <a:gd name="T31" fmla="*/ 14 h 19"/>
                    <a:gd name="T32" fmla="*/ 18 w 19"/>
                    <a:gd name="T33" fmla="*/ 11 h 19"/>
                    <a:gd name="T34" fmla="*/ 18 w 19"/>
                    <a:gd name="T35" fmla="*/ 9 h 19"/>
                    <a:gd name="T36" fmla="*/ 18 w 19"/>
                    <a:gd name="T37" fmla="*/ 7 h 19"/>
                    <a:gd name="T38" fmla="*/ 15 w 19"/>
                    <a:gd name="T39" fmla="*/ 5 h 19"/>
                    <a:gd name="T40" fmla="*/ 15 w 19"/>
                    <a:gd name="T41" fmla="*/ 2 h 19"/>
                    <a:gd name="T42" fmla="*/ 12 w 19"/>
                    <a:gd name="T43" fmla="*/ 2 h 19"/>
                    <a:gd name="T44" fmla="*/ 10 w 19"/>
                    <a:gd name="T45" fmla="*/ 0 h 19"/>
                    <a:gd name="T46" fmla="*/ 8 w 19"/>
                    <a:gd name="T47" fmla="*/ 0 h 19"/>
                    <a:gd name="T48" fmla="*/ 6 w 19"/>
                    <a:gd name="T49" fmla="*/ 0 h 19"/>
                    <a:gd name="T50" fmla="*/ 4 w 19"/>
                    <a:gd name="T51" fmla="*/ 0 h 19"/>
                    <a:gd name="T52" fmla="*/ 2 w 19"/>
                    <a:gd name="T53" fmla="*/ 0 h 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
                    <a:gd name="T82" fmla="*/ 0 h 19"/>
                    <a:gd name="T83" fmla="*/ 19 w 19"/>
                    <a:gd name="T84" fmla="*/ 19 h 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 h="19">
                      <a:moveTo>
                        <a:pt x="2" y="0"/>
                      </a:moveTo>
                      <a:lnTo>
                        <a:pt x="0" y="2"/>
                      </a:lnTo>
                      <a:lnTo>
                        <a:pt x="0" y="5"/>
                      </a:lnTo>
                      <a:lnTo>
                        <a:pt x="0" y="7"/>
                      </a:lnTo>
                      <a:lnTo>
                        <a:pt x="0" y="9"/>
                      </a:lnTo>
                      <a:lnTo>
                        <a:pt x="2" y="11"/>
                      </a:lnTo>
                      <a:lnTo>
                        <a:pt x="2" y="14"/>
                      </a:lnTo>
                      <a:lnTo>
                        <a:pt x="4" y="14"/>
                      </a:lnTo>
                      <a:lnTo>
                        <a:pt x="6" y="16"/>
                      </a:lnTo>
                      <a:lnTo>
                        <a:pt x="8" y="16"/>
                      </a:lnTo>
                      <a:lnTo>
                        <a:pt x="10" y="18"/>
                      </a:lnTo>
                      <a:lnTo>
                        <a:pt x="12" y="18"/>
                      </a:lnTo>
                      <a:lnTo>
                        <a:pt x="15" y="18"/>
                      </a:lnTo>
                      <a:lnTo>
                        <a:pt x="18" y="18"/>
                      </a:lnTo>
                      <a:lnTo>
                        <a:pt x="18" y="16"/>
                      </a:lnTo>
                      <a:lnTo>
                        <a:pt x="18" y="14"/>
                      </a:lnTo>
                      <a:lnTo>
                        <a:pt x="18" y="11"/>
                      </a:lnTo>
                      <a:lnTo>
                        <a:pt x="18" y="9"/>
                      </a:lnTo>
                      <a:lnTo>
                        <a:pt x="18" y="7"/>
                      </a:lnTo>
                      <a:lnTo>
                        <a:pt x="15" y="5"/>
                      </a:lnTo>
                      <a:lnTo>
                        <a:pt x="15" y="2"/>
                      </a:lnTo>
                      <a:lnTo>
                        <a:pt x="12" y="2"/>
                      </a:lnTo>
                      <a:lnTo>
                        <a:pt x="10" y="0"/>
                      </a:lnTo>
                      <a:lnTo>
                        <a:pt x="8" y="0"/>
                      </a:lnTo>
                      <a:lnTo>
                        <a:pt x="6" y="0"/>
                      </a:lnTo>
                      <a:lnTo>
                        <a:pt x="4" y="0"/>
                      </a:lnTo>
                      <a:lnTo>
                        <a:pt x="2" y="0"/>
                      </a:lnTo>
                    </a:path>
                  </a:pathLst>
                </a:custGeom>
                <a:solidFill>
                  <a:srgbClr val="D9D9D9"/>
                </a:solidFill>
                <a:ln w="12700" cap="rnd">
                  <a:solidFill>
                    <a:srgbClr val="000000"/>
                  </a:solidFill>
                  <a:round/>
                  <a:headEnd/>
                  <a:tailEnd/>
                </a:ln>
              </p:spPr>
              <p:txBody>
                <a:bodyPr/>
                <a:lstStyle/>
                <a:p>
                  <a:endParaRPr lang="zh-CN" altLang="zh-CN"/>
                </a:p>
              </p:txBody>
            </p:sp>
            <p:sp>
              <p:nvSpPr>
                <p:cNvPr id="58356" name="Freeform 2765"/>
                <p:cNvSpPr>
                  <a:spLocks/>
                </p:cNvSpPr>
                <p:nvPr/>
              </p:nvSpPr>
              <p:spPr bwMode="auto">
                <a:xfrm>
                  <a:off x="5017" y="2895"/>
                  <a:ext cx="20" cy="19"/>
                </a:xfrm>
                <a:custGeom>
                  <a:avLst/>
                  <a:gdLst>
                    <a:gd name="T0" fmla="*/ 5 w 20"/>
                    <a:gd name="T1" fmla="*/ 0 h 19"/>
                    <a:gd name="T2" fmla="*/ 3 w 20"/>
                    <a:gd name="T3" fmla="*/ 0 h 19"/>
                    <a:gd name="T4" fmla="*/ 3 w 20"/>
                    <a:gd name="T5" fmla="*/ 2 h 19"/>
                    <a:gd name="T6" fmla="*/ 0 w 20"/>
                    <a:gd name="T7" fmla="*/ 5 h 19"/>
                    <a:gd name="T8" fmla="*/ 0 w 20"/>
                    <a:gd name="T9" fmla="*/ 7 h 19"/>
                    <a:gd name="T10" fmla="*/ 3 w 20"/>
                    <a:gd name="T11" fmla="*/ 9 h 19"/>
                    <a:gd name="T12" fmla="*/ 3 w 20"/>
                    <a:gd name="T13" fmla="*/ 11 h 19"/>
                    <a:gd name="T14" fmla="*/ 5 w 20"/>
                    <a:gd name="T15" fmla="*/ 11 h 19"/>
                    <a:gd name="T16" fmla="*/ 7 w 20"/>
                    <a:gd name="T17" fmla="*/ 16 h 19"/>
                    <a:gd name="T18" fmla="*/ 9 w 20"/>
                    <a:gd name="T19" fmla="*/ 16 h 19"/>
                    <a:gd name="T20" fmla="*/ 9 w 20"/>
                    <a:gd name="T21" fmla="*/ 18 h 19"/>
                    <a:gd name="T22" fmla="*/ 11 w 20"/>
                    <a:gd name="T23" fmla="*/ 18 h 19"/>
                    <a:gd name="T24" fmla="*/ 13 w 20"/>
                    <a:gd name="T25" fmla="*/ 18 h 19"/>
                    <a:gd name="T26" fmla="*/ 15 w 20"/>
                    <a:gd name="T27" fmla="*/ 18 h 19"/>
                    <a:gd name="T28" fmla="*/ 17 w 20"/>
                    <a:gd name="T29" fmla="*/ 16 h 19"/>
                    <a:gd name="T30" fmla="*/ 19 w 20"/>
                    <a:gd name="T31" fmla="*/ 14 h 19"/>
                    <a:gd name="T32" fmla="*/ 17 w 20"/>
                    <a:gd name="T33" fmla="*/ 11 h 19"/>
                    <a:gd name="T34" fmla="*/ 17 w 20"/>
                    <a:gd name="T35" fmla="*/ 9 h 19"/>
                    <a:gd name="T36" fmla="*/ 15 w 20"/>
                    <a:gd name="T37" fmla="*/ 7 h 19"/>
                    <a:gd name="T38" fmla="*/ 15 w 20"/>
                    <a:gd name="T39" fmla="*/ 5 h 19"/>
                    <a:gd name="T40" fmla="*/ 13 w 20"/>
                    <a:gd name="T41" fmla="*/ 2 h 19"/>
                    <a:gd name="T42" fmla="*/ 11 w 20"/>
                    <a:gd name="T43" fmla="*/ 2 h 19"/>
                    <a:gd name="T44" fmla="*/ 9 w 20"/>
                    <a:gd name="T45" fmla="*/ 0 h 19"/>
                    <a:gd name="T46" fmla="*/ 7 w 20"/>
                    <a:gd name="T47" fmla="*/ 0 h 19"/>
                    <a:gd name="T48" fmla="*/ 5 w 20"/>
                    <a:gd name="T49" fmla="*/ 0 h 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
                    <a:gd name="T76" fmla="*/ 0 h 19"/>
                    <a:gd name="T77" fmla="*/ 20 w 20"/>
                    <a:gd name="T78" fmla="*/ 19 h 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 h="19">
                      <a:moveTo>
                        <a:pt x="5" y="0"/>
                      </a:moveTo>
                      <a:lnTo>
                        <a:pt x="3" y="0"/>
                      </a:lnTo>
                      <a:lnTo>
                        <a:pt x="3" y="2"/>
                      </a:lnTo>
                      <a:lnTo>
                        <a:pt x="0" y="5"/>
                      </a:lnTo>
                      <a:lnTo>
                        <a:pt x="0" y="7"/>
                      </a:lnTo>
                      <a:lnTo>
                        <a:pt x="3" y="9"/>
                      </a:lnTo>
                      <a:lnTo>
                        <a:pt x="3" y="11"/>
                      </a:lnTo>
                      <a:lnTo>
                        <a:pt x="5" y="11"/>
                      </a:lnTo>
                      <a:lnTo>
                        <a:pt x="7" y="16"/>
                      </a:lnTo>
                      <a:lnTo>
                        <a:pt x="9" y="16"/>
                      </a:lnTo>
                      <a:lnTo>
                        <a:pt x="9" y="18"/>
                      </a:lnTo>
                      <a:lnTo>
                        <a:pt x="11" y="18"/>
                      </a:lnTo>
                      <a:lnTo>
                        <a:pt x="13" y="18"/>
                      </a:lnTo>
                      <a:lnTo>
                        <a:pt x="15" y="18"/>
                      </a:lnTo>
                      <a:lnTo>
                        <a:pt x="17" y="16"/>
                      </a:lnTo>
                      <a:lnTo>
                        <a:pt x="19" y="14"/>
                      </a:lnTo>
                      <a:lnTo>
                        <a:pt x="17" y="11"/>
                      </a:lnTo>
                      <a:lnTo>
                        <a:pt x="17" y="9"/>
                      </a:lnTo>
                      <a:lnTo>
                        <a:pt x="15" y="7"/>
                      </a:lnTo>
                      <a:lnTo>
                        <a:pt x="15" y="5"/>
                      </a:lnTo>
                      <a:lnTo>
                        <a:pt x="13" y="2"/>
                      </a:lnTo>
                      <a:lnTo>
                        <a:pt x="11" y="2"/>
                      </a:lnTo>
                      <a:lnTo>
                        <a:pt x="9" y="0"/>
                      </a:lnTo>
                      <a:lnTo>
                        <a:pt x="7" y="0"/>
                      </a:lnTo>
                      <a:lnTo>
                        <a:pt x="5" y="0"/>
                      </a:lnTo>
                    </a:path>
                  </a:pathLst>
                </a:custGeom>
                <a:solidFill>
                  <a:srgbClr val="D9D9D9"/>
                </a:solidFill>
                <a:ln w="12700" cap="rnd">
                  <a:solidFill>
                    <a:srgbClr val="000000"/>
                  </a:solidFill>
                  <a:round/>
                  <a:headEnd/>
                  <a:tailEnd/>
                </a:ln>
              </p:spPr>
              <p:txBody>
                <a:bodyPr/>
                <a:lstStyle/>
                <a:p>
                  <a:endParaRPr lang="zh-CN" altLang="zh-CN"/>
                </a:p>
              </p:txBody>
            </p:sp>
            <p:sp>
              <p:nvSpPr>
                <p:cNvPr id="58357" name="Freeform 2766"/>
                <p:cNvSpPr>
                  <a:spLocks/>
                </p:cNvSpPr>
                <p:nvPr/>
              </p:nvSpPr>
              <p:spPr bwMode="auto">
                <a:xfrm>
                  <a:off x="5047" y="2897"/>
                  <a:ext cx="19" cy="19"/>
                </a:xfrm>
                <a:custGeom>
                  <a:avLst/>
                  <a:gdLst>
                    <a:gd name="T0" fmla="*/ 3 w 19"/>
                    <a:gd name="T1" fmla="*/ 0 h 19"/>
                    <a:gd name="T2" fmla="*/ 0 w 19"/>
                    <a:gd name="T3" fmla="*/ 2 h 19"/>
                    <a:gd name="T4" fmla="*/ 0 w 19"/>
                    <a:gd name="T5" fmla="*/ 4 h 19"/>
                    <a:gd name="T6" fmla="*/ 0 w 19"/>
                    <a:gd name="T7" fmla="*/ 6 h 19"/>
                    <a:gd name="T8" fmla="*/ 0 w 19"/>
                    <a:gd name="T9" fmla="*/ 8 h 19"/>
                    <a:gd name="T10" fmla="*/ 3 w 19"/>
                    <a:gd name="T11" fmla="*/ 10 h 19"/>
                    <a:gd name="T12" fmla="*/ 3 w 19"/>
                    <a:gd name="T13" fmla="*/ 12 h 19"/>
                    <a:gd name="T14" fmla="*/ 5 w 19"/>
                    <a:gd name="T15" fmla="*/ 14 h 19"/>
                    <a:gd name="T16" fmla="*/ 7 w 19"/>
                    <a:gd name="T17" fmla="*/ 16 h 19"/>
                    <a:gd name="T18" fmla="*/ 9 w 19"/>
                    <a:gd name="T19" fmla="*/ 16 h 19"/>
                    <a:gd name="T20" fmla="*/ 11 w 19"/>
                    <a:gd name="T21" fmla="*/ 16 h 19"/>
                    <a:gd name="T22" fmla="*/ 11 w 19"/>
                    <a:gd name="T23" fmla="*/ 18 h 19"/>
                    <a:gd name="T24" fmla="*/ 13 w 19"/>
                    <a:gd name="T25" fmla="*/ 18 h 19"/>
                    <a:gd name="T26" fmla="*/ 15 w 19"/>
                    <a:gd name="T27" fmla="*/ 16 h 19"/>
                    <a:gd name="T28" fmla="*/ 15 w 19"/>
                    <a:gd name="T29" fmla="*/ 14 h 19"/>
                    <a:gd name="T30" fmla="*/ 18 w 19"/>
                    <a:gd name="T31" fmla="*/ 14 h 19"/>
                    <a:gd name="T32" fmla="*/ 18 w 19"/>
                    <a:gd name="T33" fmla="*/ 12 h 19"/>
                    <a:gd name="T34" fmla="*/ 18 w 19"/>
                    <a:gd name="T35" fmla="*/ 10 h 19"/>
                    <a:gd name="T36" fmla="*/ 15 w 19"/>
                    <a:gd name="T37" fmla="*/ 8 h 19"/>
                    <a:gd name="T38" fmla="*/ 13 w 19"/>
                    <a:gd name="T39" fmla="*/ 6 h 19"/>
                    <a:gd name="T40" fmla="*/ 11 w 19"/>
                    <a:gd name="T41" fmla="*/ 4 h 19"/>
                    <a:gd name="T42" fmla="*/ 9 w 19"/>
                    <a:gd name="T43" fmla="*/ 2 h 19"/>
                    <a:gd name="T44" fmla="*/ 7 w 19"/>
                    <a:gd name="T45" fmla="*/ 0 h 19"/>
                    <a:gd name="T46" fmla="*/ 5 w 19"/>
                    <a:gd name="T47" fmla="*/ 0 h 19"/>
                    <a:gd name="T48" fmla="*/ 3 w 19"/>
                    <a:gd name="T49" fmla="*/ 0 h 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
                    <a:gd name="T76" fmla="*/ 0 h 19"/>
                    <a:gd name="T77" fmla="*/ 19 w 19"/>
                    <a:gd name="T78" fmla="*/ 19 h 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 h="19">
                      <a:moveTo>
                        <a:pt x="3" y="0"/>
                      </a:moveTo>
                      <a:lnTo>
                        <a:pt x="0" y="2"/>
                      </a:lnTo>
                      <a:lnTo>
                        <a:pt x="0" y="4"/>
                      </a:lnTo>
                      <a:lnTo>
                        <a:pt x="0" y="6"/>
                      </a:lnTo>
                      <a:lnTo>
                        <a:pt x="0" y="8"/>
                      </a:lnTo>
                      <a:lnTo>
                        <a:pt x="3" y="10"/>
                      </a:lnTo>
                      <a:lnTo>
                        <a:pt x="3" y="12"/>
                      </a:lnTo>
                      <a:lnTo>
                        <a:pt x="5" y="14"/>
                      </a:lnTo>
                      <a:lnTo>
                        <a:pt x="7" y="16"/>
                      </a:lnTo>
                      <a:lnTo>
                        <a:pt x="9" y="16"/>
                      </a:lnTo>
                      <a:lnTo>
                        <a:pt x="11" y="16"/>
                      </a:lnTo>
                      <a:lnTo>
                        <a:pt x="11" y="18"/>
                      </a:lnTo>
                      <a:lnTo>
                        <a:pt x="13" y="18"/>
                      </a:lnTo>
                      <a:lnTo>
                        <a:pt x="15" y="16"/>
                      </a:lnTo>
                      <a:lnTo>
                        <a:pt x="15" y="14"/>
                      </a:lnTo>
                      <a:lnTo>
                        <a:pt x="18" y="14"/>
                      </a:lnTo>
                      <a:lnTo>
                        <a:pt x="18" y="12"/>
                      </a:lnTo>
                      <a:lnTo>
                        <a:pt x="18" y="10"/>
                      </a:lnTo>
                      <a:lnTo>
                        <a:pt x="15" y="8"/>
                      </a:lnTo>
                      <a:lnTo>
                        <a:pt x="13" y="6"/>
                      </a:lnTo>
                      <a:lnTo>
                        <a:pt x="11" y="4"/>
                      </a:lnTo>
                      <a:lnTo>
                        <a:pt x="9" y="2"/>
                      </a:lnTo>
                      <a:lnTo>
                        <a:pt x="7" y="0"/>
                      </a:lnTo>
                      <a:lnTo>
                        <a:pt x="5" y="0"/>
                      </a:lnTo>
                      <a:lnTo>
                        <a:pt x="3" y="0"/>
                      </a:lnTo>
                    </a:path>
                  </a:pathLst>
                </a:custGeom>
                <a:solidFill>
                  <a:srgbClr val="D9D9D9"/>
                </a:solidFill>
                <a:ln w="12700" cap="rnd">
                  <a:solidFill>
                    <a:srgbClr val="000000"/>
                  </a:solidFill>
                  <a:round/>
                  <a:headEnd/>
                  <a:tailEnd/>
                </a:ln>
              </p:spPr>
              <p:txBody>
                <a:bodyPr/>
                <a:lstStyle/>
                <a:p>
                  <a:endParaRPr lang="zh-CN" altLang="zh-CN"/>
                </a:p>
              </p:txBody>
            </p:sp>
            <p:sp>
              <p:nvSpPr>
                <p:cNvPr id="58358" name="Freeform 2767"/>
                <p:cNvSpPr>
                  <a:spLocks/>
                </p:cNvSpPr>
                <p:nvPr/>
              </p:nvSpPr>
              <p:spPr bwMode="auto">
                <a:xfrm>
                  <a:off x="4863" y="2903"/>
                  <a:ext cx="238" cy="32"/>
                </a:xfrm>
                <a:custGeom>
                  <a:avLst/>
                  <a:gdLst>
                    <a:gd name="T0" fmla="*/ 232 w 238"/>
                    <a:gd name="T1" fmla="*/ 20 h 32"/>
                    <a:gd name="T2" fmla="*/ 0 w 238"/>
                    <a:gd name="T3" fmla="*/ 0 h 32"/>
                    <a:gd name="T4" fmla="*/ 8 w 238"/>
                    <a:gd name="T5" fmla="*/ 14 h 32"/>
                    <a:gd name="T6" fmla="*/ 237 w 238"/>
                    <a:gd name="T7" fmla="*/ 31 h 32"/>
                    <a:gd name="T8" fmla="*/ 232 w 238"/>
                    <a:gd name="T9" fmla="*/ 20 h 32"/>
                    <a:gd name="T10" fmla="*/ 0 60000 65536"/>
                    <a:gd name="T11" fmla="*/ 0 60000 65536"/>
                    <a:gd name="T12" fmla="*/ 0 60000 65536"/>
                    <a:gd name="T13" fmla="*/ 0 60000 65536"/>
                    <a:gd name="T14" fmla="*/ 0 60000 65536"/>
                    <a:gd name="T15" fmla="*/ 0 w 238"/>
                    <a:gd name="T16" fmla="*/ 0 h 32"/>
                    <a:gd name="T17" fmla="*/ 238 w 238"/>
                    <a:gd name="T18" fmla="*/ 32 h 32"/>
                  </a:gdLst>
                  <a:ahLst/>
                  <a:cxnLst>
                    <a:cxn ang="T10">
                      <a:pos x="T0" y="T1"/>
                    </a:cxn>
                    <a:cxn ang="T11">
                      <a:pos x="T2" y="T3"/>
                    </a:cxn>
                    <a:cxn ang="T12">
                      <a:pos x="T4" y="T5"/>
                    </a:cxn>
                    <a:cxn ang="T13">
                      <a:pos x="T6" y="T7"/>
                    </a:cxn>
                    <a:cxn ang="T14">
                      <a:pos x="T8" y="T9"/>
                    </a:cxn>
                  </a:cxnLst>
                  <a:rect l="T15" t="T16" r="T17" b="T18"/>
                  <a:pathLst>
                    <a:path w="238" h="32">
                      <a:moveTo>
                        <a:pt x="232" y="20"/>
                      </a:moveTo>
                      <a:lnTo>
                        <a:pt x="0" y="0"/>
                      </a:lnTo>
                      <a:lnTo>
                        <a:pt x="8" y="14"/>
                      </a:lnTo>
                      <a:lnTo>
                        <a:pt x="237" y="31"/>
                      </a:lnTo>
                      <a:lnTo>
                        <a:pt x="232" y="20"/>
                      </a:lnTo>
                    </a:path>
                  </a:pathLst>
                </a:custGeom>
                <a:solidFill>
                  <a:srgbClr val="59801A"/>
                </a:solidFill>
                <a:ln w="12700" cap="rnd">
                  <a:solidFill>
                    <a:srgbClr val="000000"/>
                  </a:solidFill>
                  <a:round/>
                  <a:headEnd/>
                  <a:tailEnd/>
                </a:ln>
              </p:spPr>
              <p:txBody>
                <a:bodyPr/>
                <a:lstStyle/>
                <a:p>
                  <a:endParaRPr lang="zh-CN" altLang="zh-CN"/>
                </a:p>
              </p:txBody>
            </p:sp>
            <p:sp>
              <p:nvSpPr>
                <p:cNvPr id="58359" name="Freeform 2768"/>
                <p:cNvSpPr>
                  <a:spLocks/>
                </p:cNvSpPr>
                <p:nvPr/>
              </p:nvSpPr>
              <p:spPr bwMode="auto">
                <a:xfrm>
                  <a:off x="4840" y="2837"/>
                  <a:ext cx="212" cy="30"/>
                </a:xfrm>
                <a:custGeom>
                  <a:avLst/>
                  <a:gdLst>
                    <a:gd name="T0" fmla="*/ 0 w 212"/>
                    <a:gd name="T1" fmla="*/ 1 h 30"/>
                    <a:gd name="T2" fmla="*/ 211 w 212"/>
                    <a:gd name="T3" fmla="*/ 29 h 30"/>
                    <a:gd name="T4" fmla="*/ 207 w 212"/>
                    <a:gd name="T5" fmla="*/ 27 h 30"/>
                    <a:gd name="T6" fmla="*/ 199 w 212"/>
                    <a:gd name="T7" fmla="*/ 25 h 30"/>
                    <a:gd name="T8" fmla="*/ 4 w 212"/>
                    <a:gd name="T9" fmla="*/ 0 h 30"/>
                    <a:gd name="T10" fmla="*/ 0 w 212"/>
                    <a:gd name="T11" fmla="*/ 0 h 30"/>
                    <a:gd name="T12" fmla="*/ 0 w 212"/>
                    <a:gd name="T13" fmla="*/ 1 h 30"/>
                    <a:gd name="T14" fmla="*/ 0 60000 65536"/>
                    <a:gd name="T15" fmla="*/ 0 60000 65536"/>
                    <a:gd name="T16" fmla="*/ 0 60000 65536"/>
                    <a:gd name="T17" fmla="*/ 0 60000 65536"/>
                    <a:gd name="T18" fmla="*/ 0 60000 65536"/>
                    <a:gd name="T19" fmla="*/ 0 60000 65536"/>
                    <a:gd name="T20" fmla="*/ 0 60000 65536"/>
                    <a:gd name="T21" fmla="*/ 0 w 212"/>
                    <a:gd name="T22" fmla="*/ 0 h 30"/>
                    <a:gd name="T23" fmla="*/ 212 w 212"/>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2" h="30">
                      <a:moveTo>
                        <a:pt x="0" y="1"/>
                      </a:moveTo>
                      <a:lnTo>
                        <a:pt x="211" y="29"/>
                      </a:lnTo>
                      <a:lnTo>
                        <a:pt x="207" y="27"/>
                      </a:lnTo>
                      <a:lnTo>
                        <a:pt x="199" y="25"/>
                      </a:lnTo>
                      <a:lnTo>
                        <a:pt x="4" y="0"/>
                      </a:lnTo>
                      <a:lnTo>
                        <a:pt x="0" y="0"/>
                      </a:lnTo>
                      <a:lnTo>
                        <a:pt x="0" y="1"/>
                      </a:lnTo>
                    </a:path>
                  </a:pathLst>
                </a:custGeom>
                <a:solidFill>
                  <a:srgbClr val="2E5400"/>
                </a:solidFill>
                <a:ln w="12700" cap="rnd">
                  <a:solidFill>
                    <a:srgbClr val="000000"/>
                  </a:solidFill>
                  <a:round/>
                  <a:headEnd/>
                  <a:tailEnd/>
                </a:ln>
              </p:spPr>
              <p:txBody>
                <a:bodyPr/>
                <a:lstStyle/>
                <a:p>
                  <a:endParaRPr lang="zh-CN" altLang="zh-CN"/>
                </a:p>
              </p:txBody>
            </p:sp>
            <p:sp>
              <p:nvSpPr>
                <p:cNvPr id="58360" name="Freeform 2769"/>
                <p:cNvSpPr>
                  <a:spLocks/>
                </p:cNvSpPr>
                <p:nvPr/>
              </p:nvSpPr>
              <p:spPr bwMode="auto">
                <a:xfrm>
                  <a:off x="4628" y="3004"/>
                  <a:ext cx="110" cy="50"/>
                </a:xfrm>
                <a:custGeom>
                  <a:avLst/>
                  <a:gdLst>
                    <a:gd name="T0" fmla="*/ 17 w 110"/>
                    <a:gd name="T1" fmla="*/ 2 h 50"/>
                    <a:gd name="T2" fmla="*/ 0 w 110"/>
                    <a:gd name="T3" fmla="*/ 8 h 50"/>
                    <a:gd name="T4" fmla="*/ 97 w 110"/>
                    <a:gd name="T5" fmla="*/ 49 h 50"/>
                    <a:gd name="T6" fmla="*/ 109 w 110"/>
                    <a:gd name="T7" fmla="*/ 39 h 50"/>
                    <a:gd name="T8" fmla="*/ 17 w 110"/>
                    <a:gd name="T9" fmla="*/ 0 h 50"/>
                    <a:gd name="T10" fmla="*/ 17 w 110"/>
                    <a:gd name="T11" fmla="*/ 2 h 50"/>
                    <a:gd name="T12" fmla="*/ 0 60000 65536"/>
                    <a:gd name="T13" fmla="*/ 0 60000 65536"/>
                    <a:gd name="T14" fmla="*/ 0 60000 65536"/>
                    <a:gd name="T15" fmla="*/ 0 60000 65536"/>
                    <a:gd name="T16" fmla="*/ 0 60000 65536"/>
                    <a:gd name="T17" fmla="*/ 0 60000 65536"/>
                    <a:gd name="T18" fmla="*/ 0 w 110"/>
                    <a:gd name="T19" fmla="*/ 0 h 50"/>
                    <a:gd name="T20" fmla="*/ 110 w 110"/>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110" h="50">
                      <a:moveTo>
                        <a:pt x="17" y="2"/>
                      </a:moveTo>
                      <a:lnTo>
                        <a:pt x="0" y="8"/>
                      </a:lnTo>
                      <a:lnTo>
                        <a:pt x="97" y="49"/>
                      </a:lnTo>
                      <a:lnTo>
                        <a:pt x="109" y="39"/>
                      </a:lnTo>
                      <a:lnTo>
                        <a:pt x="17" y="0"/>
                      </a:lnTo>
                      <a:lnTo>
                        <a:pt x="17" y="2"/>
                      </a:lnTo>
                    </a:path>
                  </a:pathLst>
                </a:custGeom>
                <a:solidFill>
                  <a:srgbClr val="739933"/>
                </a:solidFill>
                <a:ln w="12700" cap="rnd">
                  <a:solidFill>
                    <a:srgbClr val="000000"/>
                  </a:solidFill>
                  <a:round/>
                  <a:headEnd/>
                  <a:tailEnd/>
                </a:ln>
              </p:spPr>
              <p:txBody>
                <a:bodyPr/>
                <a:lstStyle/>
                <a:p>
                  <a:endParaRPr lang="zh-CN" altLang="zh-CN"/>
                </a:p>
              </p:txBody>
            </p:sp>
            <p:sp>
              <p:nvSpPr>
                <p:cNvPr id="58361" name="Freeform 2770"/>
                <p:cNvSpPr>
                  <a:spLocks/>
                </p:cNvSpPr>
                <p:nvPr/>
              </p:nvSpPr>
              <p:spPr bwMode="auto">
                <a:xfrm>
                  <a:off x="4718" y="3043"/>
                  <a:ext cx="47" cy="19"/>
                </a:xfrm>
                <a:custGeom>
                  <a:avLst/>
                  <a:gdLst>
                    <a:gd name="T0" fmla="*/ 0 w 47"/>
                    <a:gd name="T1" fmla="*/ 18 h 19"/>
                    <a:gd name="T2" fmla="*/ 16 w 47"/>
                    <a:gd name="T3" fmla="*/ 3 h 19"/>
                    <a:gd name="T4" fmla="*/ 20 w 47"/>
                    <a:gd name="T5" fmla="*/ 0 h 19"/>
                    <a:gd name="T6" fmla="*/ 26 w 47"/>
                    <a:gd name="T7" fmla="*/ 3 h 19"/>
                    <a:gd name="T8" fmla="*/ 40 w 47"/>
                    <a:gd name="T9" fmla="*/ 10 h 19"/>
                    <a:gd name="T10" fmla="*/ 46 w 47"/>
                    <a:gd name="T11" fmla="*/ 13 h 19"/>
                    <a:gd name="T12" fmla="*/ 0 w 47"/>
                    <a:gd name="T13" fmla="*/ 18 h 19"/>
                    <a:gd name="T14" fmla="*/ 0 60000 65536"/>
                    <a:gd name="T15" fmla="*/ 0 60000 65536"/>
                    <a:gd name="T16" fmla="*/ 0 60000 65536"/>
                    <a:gd name="T17" fmla="*/ 0 60000 65536"/>
                    <a:gd name="T18" fmla="*/ 0 60000 65536"/>
                    <a:gd name="T19" fmla="*/ 0 60000 65536"/>
                    <a:gd name="T20" fmla="*/ 0 60000 65536"/>
                    <a:gd name="T21" fmla="*/ 0 w 47"/>
                    <a:gd name="T22" fmla="*/ 0 h 19"/>
                    <a:gd name="T23" fmla="*/ 47 w 47"/>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19">
                      <a:moveTo>
                        <a:pt x="0" y="18"/>
                      </a:moveTo>
                      <a:lnTo>
                        <a:pt x="16" y="3"/>
                      </a:lnTo>
                      <a:lnTo>
                        <a:pt x="20" y="0"/>
                      </a:lnTo>
                      <a:lnTo>
                        <a:pt x="26" y="3"/>
                      </a:lnTo>
                      <a:lnTo>
                        <a:pt x="40" y="10"/>
                      </a:lnTo>
                      <a:lnTo>
                        <a:pt x="46" y="13"/>
                      </a:lnTo>
                      <a:lnTo>
                        <a:pt x="0" y="18"/>
                      </a:lnTo>
                    </a:path>
                  </a:pathLst>
                </a:custGeom>
                <a:solidFill>
                  <a:srgbClr val="739933"/>
                </a:solidFill>
                <a:ln w="12700" cap="rnd">
                  <a:solidFill>
                    <a:srgbClr val="000000"/>
                  </a:solidFill>
                  <a:round/>
                  <a:headEnd/>
                  <a:tailEnd/>
                </a:ln>
              </p:spPr>
              <p:txBody>
                <a:bodyPr/>
                <a:lstStyle/>
                <a:p>
                  <a:endParaRPr lang="zh-CN" altLang="zh-CN"/>
                </a:p>
              </p:txBody>
            </p:sp>
            <p:sp>
              <p:nvSpPr>
                <p:cNvPr id="58362" name="Freeform 2771"/>
                <p:cNvSpPr>
                  <a:spLocks/>
                </p:cNvSpPr>
                <p:nvPr/>
              </p:nvSpPr>
              <p:spPr bwMode="auto">
                <a:xfrm>
                  <a:off x="4750" y="3035"/>
                  <a:ext cx="240" cy="43"/>
                </a:xfrm>
                <a:custGeom>
                  <a:avLst/>
                  <a:gdLst>
                    <a:gd name="T0" fmla="*/ 0 w 240"/>
                    <a:gd name="T1" fmla="*/ 18 h 43"/>
                    <a:gd name="T2" fmla="*/ 239 w 240"/>
                    <a:gd name="T3" fmla="*/ 0 h 43"/>
                    <a:gd name="T4" fmla="*/ 239 w 240"/>
                    <a:gd name="T5" fmla="*/ 18 h 43"/>
                    <a:gd name="T6" fmla="*/ 5 w 240"/>
                    <a:gd name="T7" fmla="*/ 42 h 43"/>
                    <a:gd name="T8" fmla="*/ 5 w 240"/>
                    <a:gd name="T9" fmla="*/ 20 h 43"/>
                    <a:gd name="T10" fmla="*/ 0 w 240"/>
                    <a:gd name="T11" fmla="*/ 18 h 43"/>
                    <a:gd name="T12" fmla="*/ 0 60000 65536"/>
                    <a:gd name="T13" fmla="*/ 0 60000 65536"/>
                    <a:gd name="T14" fmla="*/ 0 60000 65536"/>
                    <a:gd name="T15" fmla="*/ 0 60000 65536"/>
                    <a:gd name="T16" fmla="*/ 0 60000 65536"/>
                    <a:gd name="T17" fmla="*/ 0 60000 65536"/>
                    <a:gd name="T18" fmla="*/ 0 w 240"/>
                    <a:gd name="T19" fmla="*/ 0 h 43"/>
                    <a:gd name="T20" fmla="*/ 240 w 240"/>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240" h="43">
                      <a:moveTo>
                        <a:pt x="0" y="18"/>
                      </a:moveTo>
                      <a:lnTo>
                        <a:pt x="239" y="0"/>
                      </a:lnTo>
                      <a:lnTo>
                        <a:pt x="239" y="18"/>
                      </a:lnTo>
                      <a:lnTo>
                        <a:pt x="5" y="42"/>
                      </a:lnTo>
                      <a:lnTo>
                        <a:pt x="5" y="20"/>
                      </a:lnTo>
                      <a:lnTo>
                        <a:pt x="0" y="18"/>
                      </a:lnTo>
                    </a:path>
                  </a:pathLst>
                </a:custGeom>
                <a:solidFill>
                  <a:srgbClr val="739933"/>
                </a:solidFill>
                <a:ln w="12700" cap="rnd">
                  <a:solidFill>
                    <a:srgbClr val="000000"/>
                  </a:solidFill>
                  <a:round/>
                  <a:headEnd/>
                  <a:tailEnd/>
                </a:ln>
              </p:spPr>
              <p:txBody>
                <a:bodyPr/>
                <a:lstStyle/>
                <a:p>
                  <a:endParaRPr lang="zh-CN" altLang="zh-CN"/>
                </a:p>
              </p:txBody>
            </p:sp>
            <p:sp>
              <p:nvSpPr>
                <p:cNvPr id="58363" name="Freeform 2772"/>
                <p:cNvSpPr>
                  <a:spLocks/>
                </p:cNvSpPr>
                <p:nvPr/>
              </p:nvSpPr>
              <p:spPr bwMode="auto">
                <a:xfrm>
                  <a:off x="4525" y="3080"/>
                  <a:ext cx="204" cy="28"/>
                </a:xfrm>
                <a:custGeom>
                  <a:avLst/>
                  <a:gdLst>
                    <a:gd name="T0" fmla="*/ 201 w 204"/>
                    <a:gd name="T1" fmla="*/ 3 h 28"/>
                    <a:gd name="T2" fmla="*/ 0 w 204"/>
                    <a:gd name="T3" fmla="*/ 0 h 28"/>
                    <a:gd name="T4" fmla="*/ 0 w 204"/>
                    <a:gd name="T5" fmla="*/ 13 h 28"/>
                    <a:gd name="T6" fmla="*/ 203 w 204"/>
                    <a:gd name="T7" fmla="*/ 27 h 28"/>
                    <a:gd name="T8" fmla="*/ 203 w 204"/>
                    <a:gd name="T9" fmla="*/ 5 h 28"/>
                    <a:gd name="T10" fmla="*/ 201 w 204"/>
                    <a:gd name="T11" fmla="*/ 3 h 28"/>
                    <a:gd name="T12" fmla="*/ 0 60000 65536"/>
                    <a:gd name="T13" fmla="*/ 0 60000 65536"/>
                    <a:gd name="T14" fmla="*/ 0 60000 65536"/>
                    <a:gd name="T15" fmla="*/ 0 60000 65536"/>
                    <a:gd name="T16" fmla="*/ 0 60000 65536"/>
                    <a:gd name="T17" fmla="*/ 0 60000 65536"/>
                    <a:gd name="T18" fmla="*/ 0 w 204"/>
                    <a:gd name="T19" fmla="*/ 0 h 28"/>
                    <a:gd name="T20" fmla="*/ 204 w 204"/>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204" h="28">
                      <a:moveTo>
                        <a:pt x="201" y="3"/>
                      </a:moveTo>
                      <a:lnTo>
                        <a:pt x="0" y="0"/>
                      </a:lnTo>
                      <a:lnTo>
                        <a:pt x="0" y="13"/>
                      </a:lnTo>
                      <a:lnTo>
                        <a:pt x="203" y="27"/>
                      </a:lnTo>
                      <a:lnTo>
                        <a:pt x="203" y="5"/>
                      </a:lnTo>
                      <a:lnTo>
                        <a:pt x="201" y="3"/>
                      </a:lnTo>
                    </a:path>
                  </a:pathLst>
                </a:custGeom>
                <a:solidFill>
                  <a:srgbClr val="59801A"/>
                </a:solidFill>
                <a:ln w="12700" cap="rnd">
                  <a:solidFill>
                    <a:srgbClr val="000000"/>
                  </a:solidFill>
                  <a:round/>
                  <a:headEnd/>
                  <a:tailEnd/>
                </a:ln>
              </p:spPr>
              <p:txBody>
                <a:bodyPr/>
                <a:lstStyle/>
                <a:p>
                  <a:endParaRPr lang="zh-CN" altLang="zh-CN"/>
                </a:p>
              </p:txBody>
            </p:sp>
            <p:sp>
              <p:nvSpPr>
                <p:cNvPr id="58364" name="Freeform 2773"/>
                <p:cNvSpPr>
                  <a:spLocks/>
                </p:cNvSpPr>
                <p:nvPr/>
              </p:nvSpPr>
              <p:spPr bwMode="auto">
                <a:xfrm>
                  <a:off x="4510" y="3077"/>
                  <a:ext cx="21" cy="20"/>
                </a:xfrm>
                <a:custGeom>
                  <a:avLst/>
                  <a:gdLst>
                    <a:gd name="T0" fmla="*/ 4 w 21"/>
                    <a:gd name="T1" fmla="*/ 2 h 20"/>
                    <a:gd name="T2" fmla="*/ 4 w 21"/>
                    <a:gd name="T3" fmla="*/ 4 h 20"/>
                    <a:gd name="T4" fmla="*/ 2 w 21"/>
                    <a:gd name="T5" fmla="*/ 4 h 20"/>
                    <a:gd name="T6" fmla="*/ 2 w 21"/>
                    <a:gd name="T7" fmla="*/ 6 h 20"/>
                    <a:gd name="T8" fmla="*/ 0 w 21"/>
                    <a:gd name="T9" fmla="*/ 8 h 20"/>
                    <a:gd name="T10" fmla="*/ 0 w 21"/>
                    <a:gd name="T11" fmla="*/ 10 h 20"/>
                    <a:gd name="T12" fmla="*/ 0 w 21"/>
                    <a:gd name="T13" fmla="*/ 12 h 20"/>
                    <a:gd name="T14" fmla="*/ 2 w 21"/>
                    <a:gd name="T15" fmla="*/ 12 h 20"/>
                    <a:gd name="T16" fmla="*/ 2 w 21"/>
                    <a:gd name="T17" fmla="*/ 14 h 20"/>
                    <a:gd name="T18" fmla="*/ 2 w 21"/>
                    <a:gd name="T19" fmla="*/ 16 h 20"/>
                    <a:gd name="T20" fmla="*/ 4 w 21"/>
                    <a:gd name="T21" fmla="*/ 16 h 20"/>
                    <a:gd name="T22" fmla="*/ 4 w 21"/>
                    <a:gd name="T23" fmla="*/ 19 h 20"/>
                    <a:gd name="T24" fmla="*/ 10 w 21"/>
                    <a:gd name="T25" fmla="*/ 19 h 20"/>
                    <a:gd name="T26" fmla="*/ 20 w 21"/>
                    <a:gd name="T27" fmla="*/ 19 h 20"/>
                    <a:gd name="T28" fmla="*/ 20 w 21"/>
                    <a:gd name="T29" fmla="*/ 0 h 20"/>
                    <a:gd name="T30" fmla="*/ 10 w 21"/>
                    <a:gd name="T31" fmla="*/ 0 h 20"/>
                    <a:gd name="T32" fmla="*/ 4 w 21"/>
                    <a:gd name="T33" fmla="*/ 0 h 20"/>
                    <a:gd name="T34" fmla="*/ 4 w 21"/>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20"/>
                    <a:gd name="T56" fmla="*/ 21 w 21"/>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20">
                      <a:moveTo>
                        <a:pt x="4" y="2"/>
                      </a:moveTo>
                      <a:lnTo>
                        <a:pt x="4" y="4"/>
                      </a:lnTo>
                      <a:lnTo>
                        <a:pt x="2" y="4"/>
                      </a:lnTo>
                      <a:lnTo>
                        <a:pt x="2" y="6"/>
                      </a:lnTo>
                      <a:lnTo>
                        <a:pt x="0" y="8"/>
                      </a:lnTo>
                      <a:lnTo>
                        <a:pt x="0" y="10"/>
                      </a:lnTo>
                      <a:lnTo>
                        <a:pt x="0" y="12"/>
                      </a:lnTo>
                      <a:lnTo>
                        <a:pt x="2" y="12"/>
                      </a:lnTo>
                      <a:lnTo>
                        <a:pt x="2" y="14"/>
                      </a:lnTo>
                      <a:lnTo>
                        <a:pt x="2" y="16"/>
                      </a:lnTo>
                      <a:lnTo>
                        <a:pt x="4" y="16"/>
                      </a:lnTo>
                      <a:lnTo>
                        <a:pt x="4" y="19"/>
                      </a:lnTo>
                      <a:lnTo>
                        <a:pt x="10" y="19"/>
                      </a:lnTo>
                      <a:lnTo>
                        <a:pt x="20" y="19"/>
                      </a:lnTo>
                      <a:lnTo>
                        <a:pt x="20" y="0"/>
                      </a:lnTo>
                      <a:lnTo>
                        <a:pt x="10" y="0"/>
                      </a:lnTo>
                      <a:lnTo>
                        <a:pt x="4" y="0"/>
                      </a:lnTo>
                      <a:lnTo>
                        <a:pt x="4" y="2"/>
                      </a:lnTo>
                    </a:path>
                  </a:pathLst>
                </a:custGeom>
                <a:solidFill>
                  <a:srgbClr val="59801A"/>
                </a:solidFill>
                <a:ln w="12700" cap="rnd">
                  <a:solidFill>
                    <a:srgbClr val="000000"/>
                  </a:solidFill>
                  <a:round/>
                  <a:headEnd/>
                  <a:tailEnd/>
                </a:ln>
              </p:spPr>
              <p:txBody>
                <a:bodyPr/>
                <a:lstStyle/>
                <a:p>
                  <a:endParaRPr lang="zh-CN" altLang="zh-CN"/>
                </a:p>
              </p:txBody>
            </p:sp>
            <p:sp>
              <p:nvSpPr>
                <p:cNvPr id="58365" name="Oval 2774"/>
                <p:cNvSpPr>
                  <a:spLocks noChangeArrowheads="1"/>
                </p:cNvSpPr>
                <p:nvPr/>
              </p:nvSpPr>
              <p:spPr bwMode="auto">
                <a:xfrm>
                  <a:off x="4515" y="3085"/>
                  <a:ext cx="12" cy="11"/>
                </a:xfrm>
                <a:prstGeom prst="ellipse">
                  <a:avLst/>
                </a:prstGeom>
                <a:solidFill>
                  <a:srgbClr val="FFFFFF"/>
                </a:solidFill>
                <a:ln w="12700">
                  <a:solidFill>
                    <a:srgbClr val="000000"/>
                  </a:solidFill>
                  <a:round/>
                  <a:headEnd/>
                  <a:tailEnd/>
                </a:ln>
              </p:spPr>
              <p:txBody>
                <a:bodyPr wrap="none" anchor="ctr"/>
                <a:lstStyle/>
                <a:p>
                  <a:endParaRPr lang="zh-CN" altLang="zh-CN"/>
                </a:p>
              </p:txBody>
            </p:sp>
            <p:sp>
              <p:nvSpPr>
                <p:cNvPr id="58366" name="Freeform 2775"/>
                <p:cNvSpPr>
                  <a:spLocks/>
                </p:cNvSpPr>
                <p:nvPr/>
              </p:nvSpPr>
              <p:spPr bwMode="auto">
                <a:xfrm>
                  <a:off x="4694" y="3053"/>
                  <a:ext cx="62" cy="25"/>
                </a:xfrm>
                <a:custGeom>
                  <a:avLst/>
                  <a:gdLst>
                    <a:gd name="T0" fmla="*/ 3 w 62"/>
                    <a:gd name="T1" fmla="*/ 2 h 25"/>
                    <a:gd name="T2" fmla="*/ 61 w 62"/>
                    <a:gd name="T3" fmla="*/ 2 h 25"/>
                    <a:gd name="T4" fmla="*/ 61 w 62"/>
                    <a:gd name="T5" fmla="*/ 24 h 25"/>
                    <a:gd name="T6" fmla="*/ 5 w 62"/>
                    <a:gd name="T7" fmla="*/ 22 h 25"/>
                    <a:gd name="T8" fmla="*/ 0 w 62"/>
                    <a:gd name="T9" fmla="*/ 0 h 25"/>
                    <a:gd name="T10" fmla="*/ 3 w 62"/>
                    <a:gd name="T11" fmla="*/ 2 h 25"/>
                    <a:gd name="T12" fmla="*/ 0 60000 65536"/>
                    <a:gd name="T13" fmla="*/ 0 60000 65536"/>
                    <a:gd name="T14" fmla="*/ 0 60000 65536"/>
                    <a:gd name="T15" fmla="*/ 0 60000 65536"/>
                    <a:gd name="T16" fmla="*/ 0 60000 65536"/>
                    <a:gd name="T17" fmla="*/ 0 60000 65536"/>
                    <a:gd name="T18" fmla="*/ 0 w 62"/>
                    <a:gd name="T19" fmla="*/ 0 h 25"/>
                    <a:gd name="T20" fmla="*/ 62 w 62"/>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62" h="25">
                      <a:moveTo>
                        <a:pt x="3" y="2"/>
                      </a:moveTo>
                      <a:lnTo>
                        <a:pt x="61" y="2"/>
                      </a:lnTo>
                      <a:lnTo>
                        <a:pt x="61" y="24"/>
                      </a:lnTo>
                      <a:lnTo>
                        <a:pt x="5" y="22"/>
                      </a:lnTo>
                      <a:lnTo>
                        <a:pt x="0" y="0"/>
                      </a:lnTo>
                      <a:lnTo>
                        <a:pt x="3" y="2"/>
                      </a:lnTo>
                    </a:path>
                  </a:pathLst>
                </a:custGeom>
                <a:solidFill>
                  <a:srgbClr val="59801A"/>
                </a:solidFill>
                <a:ln w="12700" cap="rnd">
                  <a:solidFill>
                    <a:srgbClr val="000000"/>
                  </a:solidFill>
                  <a:round/>
                  <a:headEnd/>
                  <a:tailEnd/>
                </a:ln>
              </p:spPr>
              <p:txBody>
                <a:bodyPr/>
                <a:lstStyle/>
                <a:p>
                  <a:endParaRPr lang="zh-CN" altLang="zh-CN"/>
                </a:p>
              </p:txBody>
            </p:sp>
            <p:sp>
              <p:nvSpPr>
                <p:cNvPr id="58367" name="Freeform 2776"/>
                <p:cNvSpPr>
                  <a:spLocks/>
                </p:cNvSpPr>
                <p:nvPr/>
              </p:nvSpPr>
              <p:spPr bwMode="auto">
                <a:xfrm>
                  <a:off x="4518" y="3055"/>
                  <a:ext cx="185" cy="21"/>
                </a:xfrm>
                <a:custGeom>
                  <a:avLst/>
                  <a:gdLst>
                    <a:gd name="T0" fmla="*/ 0 w 185"/>
                    <a:gd name="T1" fmla="*/ 2 h 21"/>
                    <a:gd name="T2" fmla="*/ 181 w 185"/>
                    <a:gd name="T3" fmla="*/ 0 h 21"/>
                    <a:gd name="T4" fmla="*/ 184 w 185"/>
                    <a:gd name="T5" fmla="*/ 20 h 21"/>
                    <a:gd name="T6" fmla="*/ 2 w 185"/>
                    <a:gd name="T7" fmla="*/ 16 h 21"/>
                    <a:gd name="T8" fmla="*/ 2 w 185"/>
                    <a:gd name="T9" fmla="*/ 2 h 21"/>
                    <a:gd name="T10" fmla="*/ 0 w 185"/>
                    <a:gd name="T11" fmla="*/ 2 h 21"/>
                    <a:gd name="T12" fmla="*/ 0 60000 65536"/>
                    <a:gd name="T13" fmla="*/ 0 60000 65536"/>
                    <a:gd name="T14" fmla="*/ 0 60000 65536"/>
                    <a:gd name="T15" fmla="*/ 0 60000 65536"/>
                    <a:gd name="T16" fmla="*/ 0 60000 65536"/>
                    <a:gd name="T17" fmla="*/ 0 60000 65536"/>
                    <a:gd name="T18" fmla="*/ 0 w 185"/>
                    <a:gd name="T19" fmla="*/ 0 h 21"/>
                    <a:gd name="T20" fmla="*/ 185 w 185"/>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185" h="21">
                      <a:moveTo>
                        <a:pt x="0" y="2"/>
                      </a:moveTo>
                      <a:lnTo>
                        <a:pt x="181" y="0"/>
                      </a:lnTo>
                      <a:lnTo>
                        <a:pt x="184" y="20"/>
                      </a:lnTo>
                      <a:lnTo>
                        <a:pt x="2" y="16"/>
                      </a:lnTo>
                      <a:lnTo>
                        <a:pt x="2" y="2"/>
                      </a:lnTo>
                      <a:lnTo>
                        <a:pt x="0" y="2"/>
                      </a:lnTo>
                    </a:path>
                  </a:pathLst>
                </a:custGeom>
                <a:solidFill>
                  <a:srgbClr val="739933"/>
                </a:solidFill>
                <a:ln w="12700" cap="rnd">
                  <a:solidFill>
                    <a:srgbClr val="000000"/>
                  </a:solidFill>
                  <a:round/>
                  <a:headEnd/>
                  <a:tailEnd/>
                </a:ln>
              </p:spPr>
              <p:txBody>
                <a:bodyPr/>
                <a:lstStyle/>
                <a:p>
                  <a:endParaRPr lang="zh-CN" altLang="zh-CN"/>
                </a:p>
              </p:txBody>
            </p:sp>
            <p:sp>
              <p:nvSpPr>
                <p:cNvPr id="58368" name="Rectangle 2777"/>
                <p:cNvSpPr>
                  <a:spLocks noChangeArrowheads="1"/>
                </p:cNvSpPr>
                <p:nvPr/>
              </p:nvSpPr>
              <p:spPr bwMode="auto">
                <a:xfrm>
                  <a:off x="4632" y="3066"/>
                  <a:ext cx="12" cy="12"/>
                </a:xfrm>
                <a:prstGeom prst="rect">
                  <a:avLst/>
                </a:prstGeom>
                <a:solidFill>
                  <a:srgbClr val="000000"/>
                </a:solidFill>
                <a:ln w="12700">
                  <a:solidFill>
                    <a:srgbClr val="000000"/>
                  </a:solidFill>
                  <a:miter lim="800000"/>
                  <a:headEnd/>
                  <a:tailEnd/>
                </a:ln>
              </p:spPr>
              <p:txBody>
                <a:bodyPr wrap="none" anchor="ctr"/>
                <a:lstStyle/>
                <a:p>
                  <a:endParaRPr lang="zh-CN" altLang="zh-CN"/>
                </a:p>
              </p:txBody>
            </p:sp>
            <p:sp>
              <p:nvSpPr>
                <p:cNvPr id="58369" name="Rectangle 2778"/>
                <p:cNvSpPr>
                  <a:spLocks noChangeArrowheads="1"/>
                </p:cNvSpPr>
                <p:nvPr/>
              </p:nvSpPr>
              <p:spPr bwMode="auto">
                <a:xfrm>
                  <a:off x="4523" y="3063"/>
                  <a:ext cx="12" cy="11"/>
                </a:xfrm>
                <a:prstGeom prst="rect">
                  <a:avLst/>
                </a:prstGeom>
                <a:solidFill>
                  <a:srgbClr val="000000"/>
                </a:solidFill>
                <a:ln w="12700">
                  <a:solidFill>
                    <a:srgbClr val="000000"/>
                  </a:solidFill>
                  <a:miter lim="800000"/>
                  <a:headEnd/>
                  <a:tailEnd/>
                </a:ln>
              </p:spPr>
              <p:txBody>
                <a:bodyPr wrap="none" anchor="ctr"/>
                <a:lstStyle/>
                <a:p>
                  <a:endParaRPr lang="zh-CN" altLang="zh-CN"/>
                </a:p>
              </p:txBody>
            </p:sp>
            <p:sp>
              <p:nvSpPr>
                <p:cNvPr id="58370" name="Oval 2779"/>
                <p:cNvSpPr>
                  <a:spLocks noChangeArrowheads="1"/>
                </p:cNvSpPr>
                <p:nvPr/>
              </p:nvSpPr>
              <p:spPr bwMode="auto">
                <a:xfrm>
                  <a:off x="4740" y="3063"/>
                  <a:ext cx="12" cy="11"/>
                </a:xfrm>
                <a:prstGeom prst="ellipse">
                  <a:avLst/>
                </a:prstGeom>
                <a:solidFill>
                  <a:srgbClr val="FFFFFF"/>
                </a:solidFill>
                <a:ln w="12700">
                  <a:solidFill>
                    <a:srgbClr val="000000"/>
                  </a:solidFill>
                  <a:round/>
                  <a:headEnd/>
                  <a:tailEnd/>
                </a:ln>
              </p:spPr>
              <p:txBody>
                <a:bodyPr wrap="none" anchor="ctr"/>
                <a:lstStyle/>
                <a:p>
                  <a:endParaRPr lang="zh-CN" altLang="zh-CN"/>
                </a:p>
              </p:txBody>
            </p:sp>
            <p:sp>
              <p:nvSpPr>
                <p:cNvPr id="58371" name="Freeform 2780"/>
                <p:cNvSpPr>
                  <a:spLocks/>
                </p:cNvSpPr>
                <p:nvPr/>
              </p:nvSpPr>
              <p:spPr bwMode="auto">
                <a:xfrm>
                  <a:off x="4902" y="3077"/>
                  <a:ext cx="20" cy="20"/>
                </a:xfrm>
                <a:custGeom>
                  <a:avLst/>
                  <a:gdLst>
                    <a:gd name="T0" fmla="*/ 15 w 20"/>
                    <a:gd name="T1" fmla="*/ 0 h 20"/>
                    <a:gd name="T2" fmla="*/ 9 w 20"/>
                    <a:gd name="T3" fmla="*/ 0 h 20"/>
                    <a:gd name="T4" fmla="*/ 5 w 20"/>
                    <a:gd name="T5" fmla="*/ 0 h 20"/>
                    <a:gd name="T6" fmla="*/ 3 w 20"/>
                    <a:gd name="T7" fmla="*/ 4 h 20"/>
                    <a:gd name="T8" fmla="*/ 0 w 20"/>
                    <a:gd name="T9" fmla="*/ 6 h 20"/>
                    <a:gd name="T10" fmla="*/ 0 w 20"/>
                    <a:gd name="T11" fmla="*/ 12 h 20"/>
                    <a:gd name="T12" fmla="*/ 3 w 20"/>
                    <a:gd name="T13" fmla="*/ 16 h 20"/>
                    <a:gd name="T14" fmla="*/ 7 w 20"/>
                    <a:gd name="T15" fmla="*/ 19 h 20"/>
                    <a:gd name="T16" fmla="*/ 9 w 20"/>
                    <a:gd name="T17" fmla="*/ 19 h 20"/>
                    <a:gd name="T18" fmla="*/ 13 w 20"/>
                    <a:gd name="T19" fmla="*/ 19 h 20"/>
                    <a:gd name="T20" fmla="*/ 19 w 20"/>
                    <a:gd name="T21" fmla="*/ 6 h 20"/>
                    <a:gd name="T22" fmla="*/ 15 w 20"/>
                    <a:gd name="T23" fmla="*/ 0 h 20"/>
                    <a:gd name="T24" fmla="*/ 15 w 20"/>
                    <a:gd name="T25" fmla="*/ 0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20"/>
                    <a:gd name="T41" fmla="*/ 20 w 20"/>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20">
                      <a:moveTo>
                        <a:pt x="15" y="0"/>
                      </a:moveTo>
                      <a:lnTo>
                        <a:pt x="9" y="0"/>
                      </a:lnTo>
                      <a:lnTo>
                        <a:pt x="5" y="0"/>
                      </a:lnTo>
                      <a:lnTo>
                        <a:pt x="3" y="4"/>
                      </a:lnTo>
                      <a:lnTo>
                        <a:pt x="0" y="6"/>
                      </a:lnTo>
                      <a:lnTo>
                        <a:pt x="0" y="12"/>
                      </a:lnTo>
                      <a:lnTo>
                        <a:pt x="3" y="16"/>
                      </a:lnTo>
                      <a:lnTo>
                        <a:pt x="7" y="19"/>
                      </a:lnTo>
                      <a:lnTo>
                        <a:pt x="9" y="19"/>
                      </a:lnTo>
                      <a:lnTo>
                        <a:pt x="13" y="19"/>
                      </a:lnTo>
                      <a:lnTo>
                        <a:pt x="19" y="6"/>
                      </a:lnTo>
                      <a:lnTo>
                        <a:pt x="15" y="0"/>
                      </a:lnTo>
                    </a:path>
                  </a:pathLst>
                </a:custGeom>
                <a:solidFill>
                  <a:srgbClr val="787878"/>
                </a:solidFill>
                <a:ln w="12700" cap="rnd">
                  <a:solidFill>
                    <a:srgbClr val="000000"/>
                  </a:solidFill>
                  <a:round/>
                  <a:headEnd/>
                  <a:tailEnd/>
                </a:ln>
              </p:spPr>
              <p:txBody>
                <a:bodyPr/>
                <a:lstStyle/>
                <a:p>
                  <a:endParaRPr lang="zh-CN" altLang="zh-CN"/>
                </a:p>
              </p:txBody>
            </p:sp>
            <p:sp>
              <p:nvSpPr>
                <p:cNvPr id="58372" name="Oval 2781"/>
                <p:cNvSpPr>
                  <a:spLocks noChangeArrowheads="1"/>
                </p:cNvSpPr>
                <p:nvPr/>
              </p:nvSpPr>
              <p:spPr bwMode="auto">
                <a:xfrm>
                  <a:off x="4911" y="3079"/>
                  <a:ext cx="14" cy="14"/>
                </a:xfrm>
                <a:prstGeom prst="ellipse">
                  <a:avLst/>
                </a:prstGeom>
                <a:solidFill>
                  <a:srgbClr val="EBEBEB"/>
                </a:solidFill>
                <a:ln w="12700">
                  <a:solidFill>
                    <a:srgbClr val="000000"/>
                  </a:solidFill>
                  <a:round/>
                  <a:headEnd/>
                  <a:tailEnd/>
                </a:ln>
              </p:spPr>
              <p:txBody>
                <a:bodyPr wrap="none" anchor="ctr"/>
                <a:lstStyle/>
                <a:p>
                  <a:endParaRPr lang="zh-CN" altLang="zh-CN"/>
                </a:p>
              </p:txBody>
            </p:sp>
            <p:sp>
              <p:nvSpPr>
                <p:cNvPr id="58373" name="Oval 2782"/>
                <p:cNvSpPr>
                  <a:spLocks noChangeArrowheads="1"/>
                </p:cNvSpPr>
                <p:nvPr/>
              </p:nvSpPr>
              <p:spPr bwMode="auto">
                <a:xfrm>
                  <a:off x="4913" y="3081"/>
                  <a:ext cx="12" cy="12"/>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374" name="Freeform 2783"/>
                <p:cNvSpPr>
                  <a:spLocks/>
                </p:cNvSpPr>
                <p:nvPr/>
              </p:nvSpPr>
              <p:spPr bwMode="auto">
                <a:xfrm>
                  <a:off x="4910" y="3080"/>
                  <a:ext cx="20" cy="19"/>
                </a:xfrm>
                <a:custGeom>
                  <a:avLst/>
                  <a:gdLst>
                    <a:gd name="T0" fmla="*/ 10 w 20"/>
                    <a:gd name="T1" fmla="*/ 0 h 19"/>
                    <a:gd name="T2" fmla="*/ 13 w 20"/>
                    <a:gd name="T3" fmla="*/ 3 h 19"/>
                    <a:gd name="T4" fmla="*/ 19 w 20"/>
                    <a:gd name="T5" fmla="*/ 8 h 19"/>
                    <a:gd name="T6" fmla="*/ 19 w 20"/>
                    <a:gd name="T7" fmla="*/ 10 h 19"/>
                    <a:gd name="T8" fmla="*/ 13 w 20"/>
                    <a:gd name="T9" fmla="*/ 15 h 19"/>
                    <a:gd name="T10" fmla="*/ 4 w 20"/>
                    <a:gd name="T11" fmla="*/ 18 h 19"/>
                    <a:gd name="T12" fmla="*/ 0 w 20"/>
                    <a:gd name="T13" fmla="*/ 15 h 19"/>
                    <a:gd name="T14" fmla="*/ 0 w 20"/>
                    <a:gd name="T15" fmla="*/ 10 h 19"/>
                    <a:gd name="T16" fmla="*/ 0 w 20"/>
                    <a:gd name="T17" fmla="*/ 5 h 19"/>
                    <a:gd name="T18" fmla="*/ 0 w 20"/>
                    <a:gd name="T19" fmla="*/ 3 h 19"/>
                    <a:gd name="T20" fmla="*/ 4 w 20"/>
                    <a:gd name="T21" fmla="*/ 0 h 19"/>
                    <a:gd name="T22" fmla="*/ 10 w 20"/>
                    <a:gd name="T23" fmla="*/ 0 h 19"/>
                    <a:gd name="T24" fmla="*/ 10 w 20"/>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19"/>
                    <a:gd name="T41" fmla="*/ 20 w 20"/>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19">
                      <a:moveTo>
                        <a:pt x="10" y="0"/>
                      </a:moveTo>
                      <a:lnTo>
                        <a:pt x="13" y="3"/>
                      </a:lnTo>
                      <a:lnTo>
                        <a:pt x="19" y="8"/>
                      </a:lnTo>
                      <a:lnTo>
                        <a:pt x="19" y="10"/>
                      </a:lnTo>
                      <a:lnTo>
                        <a:pt x="13" y="15"/>
                      </a:lnTo>
                      <a:lnTo>
                        <a:pt x="4" y="18"/>
                      </a:lnTo>
                      <a:lnTo>
                        <a:pt x="0" y="15"/>
                      </a:lnTo>
                      <a:lnTo>
                        <a:pt x="0" y="10"/>
                      </a:lnTo>
                      <a:lnTo>
                        <a:pt x="0" y="5"/>
                      </a:lnTo>
                      <a:lnTo>
                        <a:pt x="0" y="3"/>
                      </a:lnTo>
                      <a:lnTo>
                        <a:pt x="4" y="0"/>
                      </a:lnTo>
                      <a:lnTo>
                        <a:pt x="10" y="0"/>
                      </a:lnTo>
                    </a:path>
                  </a:pathLst>
                </a:custGeom>
                <a:solidFill>
                  <a:srgbClr val="ABABAB"/>
                </a:solidFill>
                <a:ln w="12700" cap="rnd">
                  <a:solidFill>
                    <a:srgbClr val="000000"/>
                  </a:solidFill>
                  <a:round/>
                  <a:headEnd/>
                  <a:tailEnd/>
                </a:ln>
              </p:spPr>
              <p:txBody>
                <a:bodyPr/>
                <a:lstStyle/>
                <a:p>
                  <a:endParaRPr lang="zh-CN" altLang="zh-CN"/>
                </a:p>
              </p:txBody>
            </p:sp>
            <p:sp>
              <p:nvSpPr>
                <p:cNvPr id="58375" name="Freeform 2784"/>
                <p:cNvSpPr>
                  <a:spLocks/>
                </p:cNvSpPr>
                <p:nvPr/>
              </p:nvSpPr>
              <p:spPr bwMode="auto">
                <a:xfrm>
                  <a:off x="4908" y="3083"/>
                  <a:ext cx="20" cy="19"/>
                </a:xfrm>
                <a:custGeom>
                  <a:avLst/>
                  <a:gdLst>
                    <a:gd name="T0" fmla="*/ 4 w 20"/>
                    <a:gd name="T1" fmla="*/ 0 h 19"/>
                    <a:gd name="T2" fmla="*/ 8 w 20"/>
                    <a:gd name="T3" fmla="*/ 0 h 19"/>
                    <a:gd name="T4" fmla="*/ 16 w 20"/>
                    <a:gd name="T5" fmla="*/ 6 h 19"/>
                    <a:gd name="T6" fmla="*/ 19 w 20"/>
                    <a:gd name="T7" fmla="*/ 12 h 19"/>
                    <a:gd name="T8" fmla="*/ 8 w 20"/>
                    <a:gd name="T9" fmla="*/ 18 h 19"/>
                    <a:gd name="T10" fmla="*/ 0 w 20"/>
                    <a:gd name="T11" fmla="*/ 12 h 19"/>
                    <a:gd name="T12" fmla="*/ 0 w 20"/>
                    <a:gd name="T13" fmla="*/ 0 h 19"/>
                    <a:gd name="T14" fmla="*/ 4 w 20"/>
                    <a:gd name="T15" fmla="*/ 0 h 19"/>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19"/>
                    <a:gd name="T26" fmla="*/ 20 w 20"/>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19">
                      <a:moveTo>
                        <a:pt x="4" y="0"/>
                      </a:moveTo>
                      <a:lnTo>
                        <a:pt x="8" y="0"/>
                      </a:lnTo>
                      <a:lnTo>
                        <a:pt x="16" y="6"/>
                      </a:lnTo>
                      <a:lnTo>
                        <a:pt x="19" y="12"/>
                      </a:lnTo>
                      <a:lnTo>
                        <a:pt x="8" y="18"/>
                      </a:lnTo>
                      <a:lnTo>
                        <a:pt x="0" y="12"/>
                      </a:lnTo>
                      <a:lnTo>
                        <a:pt x="0" y="0"/>
                      </a:lnTo>
                      <a:lnTo>
                        <a:pt x="4" y="0"/>
                      </a:lnTo>
                    </a:path>
                  </a:pathLst>
                </a:custGeom>
                <a:solidFill>
                  <a:srgbClr val="D9D9D9"/>
                </a:solidFill>
                <a:ln w="12700" cap="rnd">
                  <a:solidFill>
                    <a:srgbClr val="000000"/>
                  </a:solidFill>
                  <a:round/>
                  <a:headEnd/>
                  <a:tailEnd/>
                </a:ln>
              </p:spPr>
              <p:txBody>
                <a:bodyPr/>
                <a:lstStyle/>
                <a:p>
                  <a:endParaRPr lang="zh-CN" altLang="zh-CN"/>
                </a:p>
              </p:txBody>
            </p:sp>
            <p:sp>
              <p:nvSpPr>
                <p:cNvPr id="58376" name="Oval 2785"/>
                <p:cNvSpPr>
                  <a:spLocks noChangeArrowheads="1"/>
                </p:cNvSpPr>
                <p:nvPr/>
              </p:nvSpPr>
              <p:spPr bwMode="auto">
                <a:xfrm>
                  <a:off x="4921" y="3087"/>
                  <a:ext cx="12" cy="11"/>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377" name="Line 2786"/>
                <p:cNvSpPr>
                  <a:spLocks noChangeShapeType="1"/>
                </p:cNvSpPr>
                <p:nvPr/>
              </p:nvSpPr>
              <p:spPr bwMode="auto">
                <a:xfrm>
                  <a:off x="4911" y="3083"/>
                  <a:ext cx="19"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378" name="Freeform 2787"/>
                <p:cNvSpPr>
                  <a:spLocks/>
                </p:cNvSpPr>
                <p:nvPr/>
              </p:nvSpPr>
              <p:spPr bwMode="auto">
                <a:xfrm>
                  <a:off x="4910" y="3083"/>
                  <a:ext cx="20" cy="19"/>
                </a:xfrm>
                <a:custGeom>
                  <a:avLst/>
                  <a:gdLst>
                    <a:gd name="T0" fmla="*/ 19 w 20"/>
                    <a:gd name="T1" fmla="*/ 18 h 19"/>
                    <a:gd name="T2" fmla="*/ 10 w 20"/>
                    <a:gd name="T3" fmla="*/ 0 h 19"/>
                    <a:gd name="T4" fmla="*/ 0 w 20"/>
                    <a:gd name="T5" fmla="*/ 0 h 19"/>
                    <a:gd name="T6" fmla="*/ 0 w 20"/>
                    <a:gd name="T7" fmla="*/ 18 h 19"/>
                    <a:gd name="T8" fmla="*/ 10 w 20"/>
                    <a:gd name="T9" fmla="*/ 18 h 19"/>
                    <a:gd name="T10" fmla="*/ 19 w 20"/>
                    <a:gd name="T11" fmla="*/ 18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9" y="18"/>
                      </a:moveTo>
                      <a:lnTo>
                        <a:pt x="10" y="0"/>
                      </a:lnTo>
                      <a:lnTo>
                        <a:pt x="0" y="0"/>
                      </a:lnTo>
                      <a:lnTo>
                        <a:pt x="0" y="18"/>
                      </a:lnTo>
                      <a:lnTo>
                        <a:pt x="10" y="18"/>
                      </a:lnTo>
                      <a:lnTo>
                        <a:pt x="19" y="18"/>
                      </a:lnTo>
                    </a:path>
                  </a:pathLst>
                </a:custGeom>
                <a:solidFill>
                  <a:srgbClr val="787878"/>
                </a:solidFill>
                <a:ln w="12700" cap="rnd">
                  <a:solidFill>
                    <a:srgbClr val="000000"/>
                  </a:solidFill>
                  <a:round/>
                  <a:headEnd/>
                  <a:tailEnd/>
                </a:ln>
              </p:spPr>
              <p:txBody>
                <a:bodyPr/>
                <a:lstStyle/>
                <a:p>
                  <a:endParaRPr lang="zh-CN" altLang="zh-CN"/>
                </a:p>
              </p:txBody>
            </p:sp>
            <p:sp>
              <p:nvSpPr>
                <p:cNvPr id="58379" name="Freeform 2788"/>
                <p:cNvSpPr>
                  <a:spLocks/>
                </p:cNvSpPr>
                <p:nvPr/>
              </p:nvSpPr>
              <p:spPr bwMode="auto">
                <a:xfrm>
                  <a:off x="4908" y="3088"/>
                  <a:ext cx="20" cy="19"/>
                </a:xfrm>
                <a:custGeom>
                  <a:avLst/>
                  <a:gdLst>
                    <a:gd name="T0" fmla="*/ 5 w 20"/>
                    <a:gd name="T1" fmla="*/ 18 h 19"/>
                    <a:gd name="T2" fmla="*/ 15 w 20"/>
                    <a:gd name="T3" fmla="*/ 9 h 19"/>
                    <a:gd name="T4" fmla="*/ 19 w 20"/>
                    <a:gd name="T5" fmla="*/ 9 h 19"/>
                    <a:gd name="T6" fmla="*/ 15 w 20"/>
                    <a:gd name="T7" fmla="*/ 0 h 19"/>
                    <a:gd name="T8" fmla="*/ 10 w 20"/>
                    <a:gd name="T9" fmla="*/ 0 h 19"/>
                    <a:gd name="T10" fmla="*/ 5 w 20"/>
                    <a:gd name="T11" fmla="*/ 9 h 19"/>
                    <a:gd name="T12" fmla="*/ 0 w 20"/>
                    <a:gd name="T13" fmla="*/ 0 h 19"/>
                    <a:gd name="T14" fmla="*/ 5 w 20"/>
                    <a:gd name="T15" fmla="*/ 9 h 19"/>
                    <a:gd name="T16" fmla="*/ 5 w 20"/>
                    <a:gd name="T17" fmla="*/ 18 h 19"/>
                    <a:gd name="T18" fmla="*/ 5 w 20"/>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9"/>
                    <a:gd name="T32" fmla="*/ 20 w 20"/>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9">
                      <a:moveTo>
                        <a:pt x="5" y="18"/>
                      </a:moveTo>
                      <a:lnTo>
                        <a:pt x="15" y="9"/>
                      </a:lnTo>
                      <a:lnTo>
                        <a:pt x="19" y="9"/>
                      </a:lnTo>
                      <a:lnTo>
                        <a:pt x="15" y="0"/>
                      </a:lnTo>
                      <a:lnTo>
                        <a:pt x="10" y="0"/>
                      </a:lnTo>
                      <a:lnTo>
                        <a:pt x="5" y="9"/>
                      </a:lnTo>
                      <a:lnTo>
                        <a:pt x="0" y="0"/>
                      </a:lnTo>
                      <a:lnTo>
                        <a:pt x="5" y="9"/>
                      </a:lnTo>
                      <a:lnTo>
                        <a:pt x="5" y="18"/>
                      </a:lnTo>
                    </a:path>
                  </a:pathLst>
                </a:custGeom>
                <a:solidFill>
                  <a:srgbClr val="787878"/>
                </a:solidFill>
                <a:ln w="12700" cap="rnd">
                  <a:solidFill>
                    <a:srgbClr val="000000"/>
                  </a:solidFill>
                  <a:round/>
                  <a:headEnd/>
                  <a:tailEnd/>
                </a:ln>
              </p:spPr>
              <p:txBody>
                <a:bodyPr/>
                <a:lstStyle/>
                <a:p>
                  <a:endParaRPr lang="zh-CN" altLang="zh-CN"/>
                </a:p>
              </p:txBody>
            </p:sp>
            <p:sp>
              <p:nvSpPr>
                <p:cNvPr id="58380" name="Freeform 2789"/>
                <p:cNvSpPr>
                  <a:spLocks/>
                </p:cNvSpPr>
                <p:nvPr/>
              </p:nvSpPr>
              <p:spPr bwMode="auto">
                <a:xfrm>
                  <a:off x="4908" y="3077"/>
                  <a:ext cx="20" cy="21"/>
                </a:xfrm>
                <a:custGeom>
                  <a:avLst/>
                  <a:gdLst>
                    <a:gd name="T0" fmla="*/ 17 w 20"/>
                    <a:gd name="T1" fmla="*/ 0 h 21"/>
                    <a:gd name="T2" fmla="*/ 9 w 20"/>
                    <a:gd name="T3" fmla="*/ 0 h 21"/>
                    <a:gd name="T4" fmla="*/ 5 w 20"/>
                    <a:gd name="T5" fmla="*/ 0 h 21"/>
                    <a:gd name="T6" fmla="*/ 3 w 20"/>
                    <a:gd name="T7" fmla="*/ 4 h 21"/>
                    <a:gd name="T8" fmla="*/ 0 w 20"/>
                    <a:gd name="T9" fmla="*/ 6 h 21"/>
                    <a:gd name="T10" fmla="*/ 0 w 20"/>
                    <a:gd name="T11" fmla="*/ 12 h 21"/>
                    <a:gd name="T12" fmla="*/ 3 w 20"/>
                    <a:gd name="T13" fmla="*/ 18 h 21"/>
                    <a:gd name="T14" fmla="*/ 7 w 20"/>
                    <a:gd name="T15" fmla="*/ 20 h 21"/>
                    <a:gd name="T16" fmla="*/ 9 w 20"/>
                    <a:gd name="T17" fmla="*/ 20 h 21"/>
                    <a:gd name="T18" fmla="*/ 15 w 20"/>
                    <a:gd name="T19" fmla="*/ 20 h 21"/>
                    <a:gd name="T20" fmla="*/ 19 w 20"/>
                    <a:gd name="T21" fmla="*/ 6 h 21"/>
                    <a:gd name="T22" fmla="*/ 15 w 20"/>
                    <a:gd name="T23" fmla="*/ 0 h 21"/>
                    <a:gd name="T24" fmla="*/ 17 w 20"/>
                    <a:gd name="T25" fmla="*/ 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21"/>
                    <a:gd name="T41" fmla="*/ 20 w 20"/>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21">
                      <a:moveTo>
                        <a:pt x="17" y="0"/>
                      </a:moveTo>
                      <a:lnTo>
                        <a:pt x="9" y="0"/>
                      </a:lnTo>
                      <a:lnTo>
                        <a:pt x="5" y="0"/>
                      </a:lnTo>
                      <a:lnTo>
                        <a:pt x="3" y="4"/>
                      </a:lnTo>
                      <a:lnTo>
                        <a:pt x="0" y="6"/>
                      </a:lnTo>
                      <a:lnTo>
                        <a:pt x="0" y="12"/>
                      </a:lnTo>
                      <a:lnTo>
                        <a:pt x="3" y="18"/>
                      </a:lnTo>
                      <a:lnTo>
                        <a:pt x="7" y="20"/>
                      </a:lnTo>
                      <a:lnTo>
                        <a:pt x="9" y="20"/>
                      </a:lnTo>
                      <a:lnTo>
                        <a:pt x="15" y="20"/>
                      </a:lnTo>
                      <a:lnTo>
                        <a:pt x="19" y="6"/>
                      </a:lnTo>
                      <a:lnTo>
                        <a:pt x="15" y="0"/>
                      </a:lnTo>
                      <a:lnTo>
                        <a:pt x="17" y="0"/>
                      </a:lnTo>
                    </a:path>
                  </a:pathLst>
                </a:custGeom>
                <a:solidFill>
                  <a:srgbClr val="787878"/>
                </a:solidFill>
                <a:ln w="12700" cap="rnd">
                  <a:solidFill>
                    <a:srgbClr val="000000"/>
                  </a:solidFill>
                  <a:round/>
                  <a:headEnd/>
                  <a:tailEnd/>
                </a:ln>
              </p:spPr>
              <p:txBody>
                <a:bodyPr/>
                <a:lstStyle/>
                <a:p>
                  <a:endParaRPr lang="zh-CN" altLang="zh-CN"/>
                </a:p>
              </p:txBody>
            </p:sp>
            <p:sp>
              <p:nvSpPr>
                <p:cNvPr id="58381" name="Oval 2790"/>
                <p:cNvSpPr>
                  <a:spLocks noChangeArrowheads="1"/>
                </p:cNvSpPr>
                <p:nvPr/>
              </p:nvSpPr>
              <p:spPr bwMode="auto">
                <a:xfrm>
                  <a:off x="4916" y="3079"/>
                  <a:ext cx="17" cy="14"/>
                </a:xfrm>
                <a:prstGeom prst="ellipse">
                  <a:avLst/>
                </a:prstGeom>
                <a:solidFill>
                  <a:srgbClr val="EBEBEB"/>
                </a:solidFill>
                <a:ln w="12700">
                  <a:solidFill>
                    <a:srgbClr val="000000"/>
                  </a:solidFill>
                  <a:round/>
                  <a:headEnd/>
                  <a:tailEnd/>
                </a:ln>
              </p:spPr>
              <p:txBody>
                <a:bodyPr wrap="none" anchor="ctr"/>
                <a:lstStyle/>
                <a:p>
                  <a:endParaRPr lang="zh-CN" altLang="zh-CN"/>
                </a:p>
              </p:txBody>
            </p:sp>
            <p:sp>
              <p:nvSpPr>
                <p:cNvPr id="58382" name="Oval 2791"/>
                <p:cNvSpPr>
                  <a:spLocks noChangeArrowheads="1"/>
                </p:cNvSpPr>
                <p:nvPr/>
              </p:nvSpPr>
              <p:spPr bwMode="auto">
                <a:xfrm>
                  <a:off x="4921" y="3081"/>
                  <a:ext cx="12" cy="12"/>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383" name="Freeform 2792"/>
                <p:cNvSpPr>
                  <a:spLocks/>
                </p:cNvSpPr>
                <p:nvPr/>
              </p:nvSpPr>
              <p:spPr bwMode="auto">
                <a:xfrm>
                  <a:off x="4916" y="3080"/>
                  <a:ext cx="20" cy="19"/>
                </a:xfrm>
                <a:custGeom>
                  <a:avLst/>
                  <a:gdLst>
                    <a:gd name="T0" fmla="*/ 16 w 20"/>
                    <a:gd name="T1" fmla="*/ 0 h 19"/>
                    <a:gd name="T2" fmla="*/ 19 w 20"/>
                    <a:gd name="T3" fmla="*/ 3 h 19"/>
                    <a:gd name="T4" fmla="*/ 19 w 20"/>
                    <a:gd name="T5" fmla="*/ 8 h 19"/>
                    <a:gd name="T6" fmla="*/ 19 w 20"/>
                    <a:gd name="T7" fmla="*/ 13 h 19"/>
                    <a:gd name="T8" fmla="*/ 16 w 20"/>
                    <a:gd name="T9" fmla="*/ 18 h 19"/>
                    <a:gd name="T10" fmla="*/ 8 w 20"/>
                    <a:gd name="T11" fmla="*/ 18 h 19"/>
                    <a:gd name="T12" fmla="*/ 0 w 20"/>
                    <a:gd name="T13" fmla="*/ 15 h 19"/>
                    <a:gd name="T14" fmla="*/ 0 w 20"/>
                    <a:gd name="T15" fmla="*/ 13 h 19"/>
                    <a:gd name="T16" fmla="*/ 0 w 20"/>
                    <a:gd name="T17" fmla="*/ 5 h 19"/>
                    <a:gd name="T18" fmla="*/ 4 w 20"/>
                    <a:gd name="T19" fmla="*/ 3 h 19"/>
                    <a:gd name="T20" fmla="*/ 8 w 20"/>
                    <a:gd name="T21" fmla="*/ 0 h 19"/>
                    <a:gd name="T22" fmla="*/ 12 w 20"/>
                    <a:gd name="T23" fmla="*/ 0 h 19"/>
                    <a:gd name="T24" fmla="*/ 16 w 20"/>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19"/>
                    <a:gd name="T41" fmla="*/ 20 w 20"/>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19">
                      <a:moveTo>
                        <a:pt x="16" y="0"/>
                      </a:moveTo>
                      <a:lnTo>
                        <a:pt x="19" y="3"/>
                      </a:lnTo>
                      <a:lnTo>
                        <a:pt x="19" y="8"/>
                      </a:lnTo>
                      <a:lnTo>
                        <a:pt x="19" y="13"/>
                      </a:lnTo>
                      <a:lnTo>
                        <a:pt x="16" y="18"/>
                      </a:lnTo>
                      <a:lnTo>
                        <a:pt x="8" y="18"/>
                      </a:lnTo>
                      <a:lnTo>
                        <a:pt x="0" y="15"/>
                      </a:lnTo>
                      <a:lnTo>
                        <a:pt x="0" y="13"/>
                      </a:lnTo>
                      <a:lnTo>
                        <a:pt x="0" y="5"/>
                      </a:lnTo>
                      <a:lnTo>
                        <a:pt x="4" y="3"/>
                      </a:lnTo>
                      <a:lnTo>
                        <a:pt x="8" y="0"/>
                      </a:lnTo>
                      <a:lnTo>
                        <a:pt x="12" y="0"/>
                      </a:lnTo>
                      <a:lnTo>
                        <a:pt x="16" y="0"/>
                      </a:lnTo>
                    </a:path>
                  </a:pathLst>
                </a:custGeom>
                <a:solidFill>
                  <a:srgbClr val="ABABAB"/>
                </a:solidFill>
                <a:ln w="12700" cap="rnd">
                  <a:solidFill>
                    <a:srgbClr val="000000"/>
                  </a:solidFill>
                  <a:round/>
                  <a:headEnd/>
                  <a:tailEnd/>
                </a:ln>
              </p:spPr>
              <p:txBody>
                <a:bodyPr/>
                <a:lstStyle/>
                <a:p>
                  <a:endParaRPr lang="zh-CN" altLang="zh-CN"/>
                </a:p>
              </p:txBody>
            </p:sp>
            <p:sp>
              <p:nvSpPr>
                <p:cNvPr id="58384" name="Freeform 2793"/>
                <p:cNvSpPr>
                  <a:spLocks/>
                </p:cNvSpPr>
                <p:nvPr/>
              </p:nvSpPr>
              <p:spPr bwMode="auto">
                <a:xfrm>
                  <a:off x="4914" y="3083"/>
                  <a:ext cx="20" cy="19"/>
                </a:xfrm>
                <a:custGeom>
                  <a:avLst/>
                  <a:gdLst>
                    <a:gd name="T0" fmla="*/ 8 w 20"/>
                    <a:gd name="T1" fmla="*/ 0 h 19"/>
                    <a:gd name="T2" fmla="*/ 12 w 20"/>
                    <a:gd name="T3" fmla="*/ 0 h 19"/>
                    <a:gd name="T4" fmla="*/ 19 w 20"/>
                    <a:gd name="T5" fmla="*/ 5 h 19"/>
                    <a:gd name="T6" fmla="*/ 19 w 20"/>
                    <a:gd name="T7" fmla="*/ 9 h 19"/>
                    <a:gd name="T8" fmla="*/ 12 w 20"/>
                    <a:gd name="T9" fmla="*/ 18 h 19"/>
                    <a:gd name="T10" fmla="*/ 0 w 20"/>
                    <a:gd name="T11" fmla="*/ 14 h 19"/>
                    <a:gd name="T12" fmla="*/ 0 w 20"/>
                    <a:gd name="T13" fmla="*/ 0 h 19"/>
                    <a:gd name="T14" fmla="*/ 8 w 20"/>
                    <a:gd name="T15" fmla="*/ 0 h 19"/>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19"/>
                    <a:gd name="T26" fmla="*/ 20 w 20"/>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19">
                      <a:moveTo>
                        <a:pt x="8" y="0"/>
                      </a:moveTo>
                      <a:lnTo>
                        <a:pt x="12" y="0"/>
                      </a:lnTo>
                      <a:lnTo>
                        <a:pt x="19" y="5"/>
                      </a:lnTo>
                      <a:lnTo>
                        <a:pt x="19" y="9"/>
                      </a:lnTo>
                      <a:lnTo>
                        <a:pt x="12" y="18"/>
                      </a:lnTo>
                      <a:lnTo>
                        <a:pt x="0" y="14"/>
                      </a:lnTo>
                      <a:lnTo>
                        <a:pt x="0" y="0"/>
                      </a:lnTo>
                      <a:lnTo>
                        <a:pt x="8" y="0"/>
                      </a:lnTo>
                    </a:path>
                  </a:pathLst>
                </a:custGeom>
                <a:solidFill>
                  <a:srgbClr val="D9D9D9"/>
                </a:solidFill>
                <a:ln w="12700" cap="rnd">
                  <a:solidFill>
                    <a:srgbClr val="000000"/>
                  </a:solidFill>
                  <a:round/>
                  <a:headEnd/>
                  <a:tailEnd/>
                </a:ln>
              </p:spPr>
              <p:txBody>
                <a:bodyPr/>
                <a:lstStyle/>
                <a:p>
                  <a:endParaRPr lang="zh-CN" altLang="zh-CN"/>
                </a:p>
              </p:txBody>
            </p:sp>
            <p:sp>
              <p:nvSpPr>
                <p:cNvPr id="58385" name="Oval 2794"/>
                <p:cNvSpPr>
                  <a:spLocks noChangeArrowheads="1"/>
                </p:cNvSpPr>
                <p:nvPr/>
              </p:nvSpPr>
              <p:spPr bwMode="auto">
                <a:xfrm>
                  <a:off x="4925" y="3089"/>
                  <a:ext cx="11" cy="11"/>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386" name="Line 2795"/>
                <p:cNvSpPr>
                  <a:spLocks noChangeShapeType="1"/>
                </p:cNvSpPr>
                <p:nvPr/>
              </p:nvSpPr>
              <p:spPr bwMode="auto">
                <a:xfrm>
                  <a:off x="4919" y="3083"/>
                  <a:ext cx="19"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387" name="Freeform 2796"/>
                <p:cNvSpPr>
                  <a:spLocks/>
                </p:cNvSpPr>
                <p:nvPr/>
              </p:nvSpPr>
              <p:spPr bwMode="auto">
                <a:xfrm>
                  <a:off x="4916" y="3083"/>
                  <a:ext cx="20" cy="19"/>
                </a:xfrm>
                <a:custGeom>
                  <a:avLst/>
                  <a:gdLst>
                    <a:gd name="T0" fmla="*/ 19 w 20"/>
                    <a:gd name="T1" fmla="*/ 18 h 19"/>
                    <a:gd name="T2" fmla="*/ 7 w 20"/>
                    <a:gd name="T3" fmla="*/ 0 h 19"/>
                    <a:gd name="T4" fmla="*/ 0 w 20"/>
                    <a:gd name="T5" fmla="*/ 18 h 19"/>
                    <a:gd name="T6" fmla="*/ 7 w 20"/>
                    <a:gd name="T7" fmla="*/ 18 h 19"/>
                    <a:gd name="T8" fmla="*/ 13 w 20"/>
                    <a:gd name="T9" fmla="*/ 18 h 19"/>
                    <a:gd name="T10" fmla="*/ 19 w 20"/>
                    <a:gd name="T11" fmla="*/ 18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9" y="18"/>
                      </a:moveTo>
                      <a:lnTo>
                        <a:pt x="7" y="0"/>
                      </a:lnTo>
                      <a:lnTo>
                        <a:pt x="0" y="18"/>
                      </a:lnTo>
                      <a:lnTo>
                        <a:pt x="7" y="18"/>
                      </a:lnTo>
                      <a:lnTo>
                        <a:pt x="13" y="18"/>
                      </a:lnTo>
                      <a:lnTo>
                        <a:pt x="19" y="18"/>
                      </a:lnTo>
                    </a:path>
                  </a:pathLst>
                </a:custGeom>
                <a:solidFill>
                  <a:srgbClr val="787878"/>
                </a:solidFill>
                <a:ln w="12700" cap="rnd">
                  <a:solidFill>
                    <a:srgbClr val="000000"/>
                  </a:solidFill>
                  <a:round/>
                  <a:headEnd/>
                  <a:tailEnd/>
                </a:ln>
              </p:spPr>
              <p:txBody>
                <a:bodyPr/>
                <a:lstStyle/>
                <a:p>
                  <a:endParaRPr lang="zh-CN" altLang="zh-CN"/>
                </a:p>
              </p:txBody>
            </p:sp>
            <p:sp>
              <p:nvSpPr>
                <p:cNvPr id="58388" name="Freeform 2797"/>
                <p:cNvSpPr>
                  <a:spLocks/>
                </p:cNvSpPr>
                <p:nvPr/>
              </p:nvSpPr>
              <p:spPr bwMode="auto">
                <a:xfrm>
                  <a:off x="4914" y="3088"/>
                  <a:ext cx="20" cy="19"/>
                </a:xfrm>
                <a:custGeom>
                  <a:avLst/>
                  <a:gdLst>
                    <a:gd name="T0" fmla="*/ 4 w 20"/>
                    <a:gd name="T1" fmla="*/ 18 h 19"/>
                    <a:gd name="T2" fmla="*/ 16 w 20"/>
                    <a:gd name="T3" fmla="*/ 6 h 19"/>
                    <a:gd name="T4" fmla="*/ 19 w 20"/>
                    <a:gd name="T5" fmla="*/ 6 h 19"/>
                    <a:gd name="T6" fmla="*/ 16 w 20"/>
                    <a:gd name="T7" fmla="*/ 0 h 19"/>
                    <a:gd name="T8" fmla="*/ 12 w 20"/>
                    <a:gd name="T9" fmla="*/ 6 h 19"/>
                    <a:gd name="T10" fmla="*/ 8 w 20"/>
                    <a:gd name="T11" fmla="*/ 6 h 19"/>
                    <a:gd name="T12" fmla="*/ 0 w 20"/>
                    <a:gd name="T13" fmla="*/ 6 h 19"/>
                    <a:gd name="T14" fmla="*/ 4 w 20"/>
                    <a:gd name="T15" fmla="*/ 6 h 19"/>
                    <a:gd name="T16" fmla="*/ 4 w 20"/>
                    <a:gd name="T17" fmla="*/ 18 h 19"/>
                    <a:gd name="T18" fmla="*/ 4 w 20"/>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9"/>
                    <a:gd name="T32" fmla="*/ 20 w 20"/>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9">
                      <a:moveTo>
                        <a:pt x="4" y="18"/>
                      </a:moveTo>
                      <a:lnTo>
                        <a:pt x="16" y="6"/>
                      </a:lnTo>
                      <a:lnTo>
                        <a:pt x="19" y="6"/>
                      </a:lnTo>
                      <a:lnTo>
                        <a:pt x="16" y="0"/>
                      </a:lnTo>
                      <a:lnTo>
                        <a:pt x="12" y="6"/>
                      </a:lnTo>
                      <a:lnTo>
                        <a:pt x="8" y="6"/>
                      </a:lnTo>
                      <a:lnTo>
                        <a:pt x="0" y="6"/>
                      </a:lnTo>
                      <a:lnTo>
                        <a:pt x="4" y="6"/>
                      </a:lnTo>
                      <a:lnTo>
                        <a:pt x="4" y="18"/>
                      </a:lnTo>
                    </a:path>
                  </a:pathLst>
                </a:custGeom>
                <a:solidFill>
                  <a:srgbClr val="787878"/>
                </a:solidFill>
                <a:ln w="12700" cap="rnd">
                  <a:solidFill>
                    <a:srgbClr val="000000"/>
                  </a:solidFill>
                  <a:round/>
                  <a:headEnd/>
                  <a:tailEnd/>
                </a:ln>
              </p:spPr>
              <p:txBody>
                <a:bodyPr/>
                <a:lstStyle/>
                <a:p>
                  <a:endParaRPr lang="zh-CN" altLang="zh-CN"/>
                </a:p>
              </p:txBody>
            </p:sp>
            <p:sp>
              <p:nvSpPr>
                <p:cNvPr id="58389" name="Freeform 2798"/>
                <p:cNvSpPr>
                  <a:spLocks/>
                </p:cNvSpPr>
                <p:nvPr/>
              </p:nvSpPr>
              <p:spPr bwMode="auto">
                <a:xfrm>
                  <a:off x="5014" y="3057"/>
                  <a:ext cx="20" cy="19"/>
                </a:xfrm>
                <a:custGeom>
                  <a:avLst/>
                  <a:gdLst>
                    <a:gd name="T0" fmla="*/ 17 w 20"/>
                    <a:gd name="T1" fmla="*/ 0 h 19"/>
                    <a:gd name="T2" fmla="*/ 8 w 20"/>
                    <a:gd name="T3" fmla="*/ 0 h 19"/>
                    <a:gd name="T4" fmla="*/ 5 w 20"/>
                    <a:gd name="T5" fmla="*/ 2 h 19"/>
                    <a:gd name="T6" fmla="*/ 3 w 20"/>
                    <a:gd name="T7" fmla="*/ 4 h 19"/>
                    <a:gd name="T8" fmla="*/ 0 w 20"/>
                    <a:gd name="T9" fmla="*/ 8 h 19"/>
                    <a:gd name="T10" fmla="*/ 0 w 20"/>
                    <a:gd name="T11" fmla="*/ 12 h 19"/>
                    <a:gd name="T12" fmla="*/ 3 w 20"/>
                    <a:gd name="T13" fmla="*/ 18 h 19"/>
                    <a:gd name="T14" fmla="*/ 8 w 20"/>
                    <a:gd name="T15" fmla="*/ 18 h 19"/>
                    <a:gd name="T16" fmla="*/ 15 w 20"/>
                    <a:gd name="T17" fmla="*/ 18 h 19"/>
                    <a:gd name="T18" fmla="*/ 19 w 20"/>
                    <a:gd name="T19" fmla="*/ 6 h 19"/>
                    <a:gd name="T20" fmla="*/ 17 w 20"/>
                    <a:gd name="T21" fmla="*/ 0 h 19"/>
                    <a:gd name="T22" fmla="*/ 17 w 20"/>
                    <a:gd name="T23" fmla="*/ 0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9"/>
                    <a:gd name="T38" fmla="*/ 20 w 20"/>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9">
                      <a:moveTo>
                        <a:pt x="17" y="0"/>
                      </a:moveTo>
                      <a:lnTo>
                        <a:pt x="8" y="0"/>
                      </a:lnTo>
                      <a:lnTo>
                        <a:pt x="5" y="2"/>
                      </a:lnTo>
                      <a:lnTo>
                        <a:pt x="3" y="4"/>
                      </a:lnTo>
                      <a:lnTo>
                        <a:pt x="0" y="8"/>
                      </a:lnTo>
                      <a:lnTo>
                        <a:pt x="0" y="12"/>
                      </a:lnTo>
                      <a:lnTo>
                        <a:pt x="3" y="18"/>
                      </a:lnTo>
                      <a:lnTo>
                        <a:pt x="8" y="18"/>
                      </a:lnTo>
                      <a:lnTo>
                        <a:pt x="15" y="18"/>
                      </a:lnTo>
                      <a:lnTo>
                        <a:pt x="19" y="6"/>
                      </a:lnTo>
                      <a:lnTo>
                        <a:pt x="17" y="0"/>
                      </a:lnTo>
                    </a:path>
                  </a:pathLst>
                </a:custGeom>
                <a:solidFill>
                  <a:srgbClr val="787878"/>
                </a:solidFill>
                <a:ln w="12700" cap="rnd">
                  <a:solidFill>
                    <a:srgbClr val="000000"/>
                  </a:solidFill>
                  <a:round/>
                  <a:headEnd/>
                  <a:tailEnd/>
                </a:ln>
              </p:spPr>
              <p:txBody>
                <a:bodyPr/>
                <a:lstStyle/>
                <a:p>
                  <a:endParaRPr lang="zh-CN" altLang="zh-CN"/>
                </a:p>
              </p:txBody>
            </p:sp>
            <p:sp>
              <p:nvSpPr>
                <p:cNvPr id="58390" name="Oval 2799"/>
                <p:cNvSpPr>
                  <a:spLocks noChangeArrowheads="1"/>
                </p:cNvSpPr>
                <p:nvPr/>
              </p:nvSpPr>
              <p:spPr bwMode="auto">
                <a:xfrm>
                  <a:off x="5024" y="3061"/>
                  <a:ext cx="12" cy="11"/>
                </a:xfrm>
                <a:prstGeom prst="ellipse">
                  <a:avLst/>
                </a:prstGeom>
                <a:solidFill>
                  <a:srgbClr val="EBEBEB"/>
                </a:solidFill>
                <a:ln w="12700">
                  <a:solidFill>
                    <a:srgbClr val="000000"/>
                  </a:solidFill>
                  <a:round/>
                  <a:headEnd/>
                  <a:tailEnd/>
                </a:ln>
              </p:spPr>
              <p:txBody>
                <a:bodyPr wrap="none" anchor="ctr"/>
                <a:lstStyle/>
                <a:p>
                  <a:endParaRPr lang="zh-CN" altLang="zh-CN"/>
                </a:p>
              </p:txBody>
            </p:sp>
            <p:sp>
              <p:nvSpPr>
                <p:cNvPr id="58391" name="Oval 2800"/>
                <p:cNvSpPr>
                  <a:spLocks noChangeArrowheads="1"/>
                </p:cNvSpPr>
                <p:nvPr/>
              </p:nvSpPr>
              <p:spPr bwMode="auto">
                <a:xfrm>
                  <a:off x="5025" y="3063"/>
                  <a:ext cx="12" cy="11"/>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392" name="Freeform 2801"/>
                <p:cNvSpPr>
                  <a:spLocks/>
                </p:cNvSpPr>
                <p:nvPr/>
              </p:nvSpPr>
              <p:spPr bwMode="auto">
                <a:xfrm>
                  <a:off x="5021" y="3059"/>
                  <a:ext cx="20" cy="19"/>
                </a:xfrm>
                <a:custGeom>
                  <a:avLst/>
                  <a:gdLst>
                    <a:gd name="T0" fmla="*/ 15 w 20"/>
                    <a:gd name="T1" fmla="*/ 0 h 19"/>
                    <a:gd name="T2" fmla="*/ 19 w 20"/>
                    <a:gd name="T3" fmla="*/ 5 h 19"/>
                    <a:gd name="T4" fmla="*/ 19 w 20"/>
                    <a:gd name="T5" fmla="*/ 8 h 19"/>
                    <a:gd name="T6" fmla="*/ 19 w 20"/>
                    <a:gd name="T7" fmla="*/ 13 h 19"/>
                    <a:gd name="T8" fmla="*/ 19 w 20"/>
                    <a:gd name="T9" fmla="*/ 15 h 19"/>
                    <a:gd name="T10" fmla="*/ 7 w 20"/>
                    <a:gd name="T11" fmla="*/ 18 h 19"/>
                    <a:gd name="T12" fmla="*/ 0 w 20"/>
                    <a:gd name="T13" fmla="*/ 15 h 19"/>
                    <a:gd name="T14" fmla="*/ 0 w 20"/>
                    <a:gd name="T15" fmla="*/ 13 h 19"/>
                    <a:gd name="T16" fmla="*/ 0 w 20"/>
                    <a:gd name="T17" fmla="*/ 8 h 19"/>
                    <a:gd name="T18" fmla="*/ 3 w 20"/>
                    <a:gd name="T19" fmla="*/ 5 h 19"/>
                    <a:gd name="T20" fmla="*/ 7 w 20"/>
                    <a:gd name="T21" fmla="*/ 3 h 19"/>
                    <a:gd name="T22" fmla="*/ 15 w 20"/>
                    <a:gd name="T23" fmla="*/ 0 h 19"/>
                    <a:gd name="T24" fmla="*/ 15 w 20"/>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19"/>
                    <a:gd name="T41" fmla="*/ 20 w 20"/>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19">
                      <a:moveTo>
                        <a:pt x="15" y="0"/>
                      </a:moveTo>
                      <a:lnTo>
                        <a:pt x="19" y="5"/>
                      </a:lnTo>
                      <a:lnTo>
                        <a:pt x="19" y="8"/>
                      </a:lnTo>
                      <a:lnTo>
                        <a:pt x="19" y="13"/>
                      </a:lnTo>
                      <a:lnTo>
                        <a:pt x="19" y="15"/>
                      </a:lnTo>
                      <a:lnTo>
                        <a:pt x="7" y="18"/>
                      </a:lnTo>
                      <a:lnTo>
                        <a:pt x="0" y="15"/>
                      </a:lnTo>
                      <a:lnTo>
                        <a:pt x="0" y="13"/>
                      </a:lnTo>
                      <a:lnTo>
                        <a:pt x="0" y="8"/>
                      </a:lnTo>
                      <a:lnTo>
                        <a:pt x="3" y="5"/>
                      </a:lnTo>
                      <a:lnTo>
                        <a:pt x="7" y="3"/>
                      </a:lnTo>
                      <a:lnTo>
                        <a:pt x="15" y="0"/>
                      </a:lnTo>
                    </a:path>
                  </a:pathLst>
                </a:custGeom>
                <a:solidFill>
                  <a:srgbClr val="ABABAB"/>
                </a:solidFill>
                <a:ln w="12700" cap="rnd">
                  <a:solidFill>
                    <a:srgbClr val="000000"/>
                  </a:solidFill>
                  <a:round/>
                  <a:headEnd/>
                  <a:tailEnd/>
                </a:ln>
              </p:spPr>
              <p:txBody>
                <a:bodyPr/>
                <a:lstStyle/>
                <a:p>
                  <a:endParaRPr lang="zh-CN" altLang="zh-CN"/>
                </a:p>
              </p:txBody>
            </p:sp>
            <p:sp>
              <p:nvSpPr>
                <p:cNvPr id="58393" name="Freeform 2802"/>
                <p:cNvSpPr>
                  <a:spLocks/>
                </p:cNvSpPr>
                <p:nvPr/>
              </p:nvSpPr>
              <p:spPr bwMode="auto">
                <a:xfrm>
                  <a:off x="5021" y="3062"/>
                  <a:ext cx="20" cy="20"/>
                </a:xfrm>
                <a:custGeom>
                  <a:avLst/>
                  <a:gdLst>
                    <a:gd name="T0" fmla="*/ 3 w 20"/>
                    <a:gd name="T1" fmla="*/ 0 h 20"/>
                    <a:gd name="T2" fmla="*/ 7 w 20"/>
                    <a:gd name="T3" fmla="*/ 0 h 20"/>
                    <a:gd name="T4" fmla="*/ 15 w 20"/>
                    <a:gd name="T5" fmla="*/ 4 h 20"/>
                    <a:gd name="T6" fmla="*/ 19 w 20"/>
                    <a:gd name="T7" fmla="*/ 14 h 20"/>
                    <a:gd name="T8" fmla="*/ 7 w 20"/>
                    <a:gd name="T9" fmla="*/ 19 h 20"/>
                    <a:gd name="T10" fmla="*/ 0 w 20"/>
                    <a:gd name="T11" fmla="*/ 14 h 20"/>
                    <a:gd name="T12" fmla="*/ 0 w 20"/>
                    <a:gd name="T13" fmla="*/ 4 h 20"/>
                    <a:gd name="T14" fmla="*/ 3 w 20"/>
                    <a:gd name="T15" fmla="*/ 0 h 20"/>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20"/>
                    <a:gd name="T26" fmla="*/ 20 w 20"/>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20">
                      <a:moveTo>
                        <a:pt x="3" y="0"/>
                      </a:moveTo>
                      <a:lnTo>
                        <a:pt x="7" y="0"/>
                      </a:lnTo>
                      <a:lnTo>
                        <a:pt x="15" y="4"/>
                      </a:lnTo>
                      <a:lnTo>
                        <a:pt x="19" y="14"/>
                      </a:lnTo>
                      <a:lnTo>
                        <a:pt x="7" y="19"/>
                      </a:lnTo>
                      <a:lnTo>
                        <a:pt x="0" y="14"/>
                      </a:lnTo>
                      <a:lnTo>
                        <a:pt x="0" y="4"/>
                      </a:lnTo>
                      <a:lnTo>
                        <a:pt x="3" y="0"/>
                      </a:lnTo>
                    </a:path>
                  </a:pathLst>
                </a:custGeom>
                <a:solidFill>
                  <a:srgbClr val="D9D9D9"/>
                </a:solidFill>
                <a:ln w="12700" cap="rnd">
                  <a:solidFill>
                    <a:srgbClr val="000000"/>
                  </a:solidFill>
                  <a:round/>
                  <a:headEnd/>
                  <a:tailEnd/>
                </a:ln>
              </p:spPr>
              <p:txBody>
                <a:bodyPr/>
                <a:lstStyle/>
                <a:p>
                  <a:endParaRPr lang="zh-CN" altLang="zh-CN"/>
                </a:p>
              </p:txBody>
            </p:sp>
            <p:sp>
              <p:nvSpPr>
                <p:cNvPr id="58394" name="Oval 2803"/>
                <p:cNvSpPr>
                  <a:spLocks noChangeArrowheads="1"/>
                </p:cNvSpPr>
                <p:nvPr/>
              </p:nvSpPr>
              <p:spPr bwMode="auto">
                <a:xfrm>
                  <a:off x="5033" y="3069"/>
                  <a:ext cx="12" cy="11"/>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395" name="Line 2804"/>
                <p:cNvSpPr>
                  <a:spLocks noChangeShapeType="1"/>
                </p:cNvSpPr>
                <p:nvPr/>
              </p:nvSpPr>
              <p:spPr bwMode="auto">
                <a:xfrm>
                  <a:off x="5023" y="3062"/>
                  <a:ext cx="5"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396" name="Freeform 2805"/>
                <p:cNvSpPr>
                  <a:spLocks/>
                </p:cNvSpPr>
                <p:nvPr/>
              </p:nvSpPr>
              <p:spPr bwMode="auto">
                <a:xfrm>
                  <a:off x="5021" y="3065"/>
                  <a:ext cx="20" cy="1"/>
                </a:xfrm>
                <a:custGeom>
                  <a:avLst/>
                  <a:gdLst>
                    <a:gd name="T0" fmla="*/ 19 w 20"/>
                    <a:gd name="T1" fmla="*/ 0 h 1"/>
                    <a:gd name="T2" fmla="*/ 12 w 20"/>
                    <a:gd name="T3" fmla="*/ 0 h 1"/>
                    <a:gd name="T4" fmla="*/ 6 w 20"/>
                    <a:gd name="T5" fmla="*/ 0 h 1"/>
                    <a:gd name="T6" fmla="*/ 0 w 20"/>
                    <a:gd name="T7" fmla="*/ 0 h 1"/>
                    <a:gd name="T8" fmla="*/ 6 w 20"/>
                    <a:gd name="T9" fmla="*/ 0 h 1"/>
                    <a:gd name="T10" fmla="*/ 12 w 20"/>
                    <a:gd name="T11" fmla="*/ 0 h 1"/>
                    <a:gd name="T12" fmla="*/ 19 w 20"/>
                    <a:gd name="T13" fmla="*/ 0 h 1"/>
                    <a:gd name="T14" fmla="*/ 0 60000 65536"/>
                    <a:gd name="T15" fmla="*/ 0 60000 65536"/>
                    <a:gd name="T16" fmla="*/ 0 60000 65536"/>
                    <a:gd name="T17" fmla="*/ 0 60000 65536"/>
                    <a:gd name="T18" fmla="*/ 0 60000 65536"/>
                    <a:gd name="T19" fmla="*/ 0 60000 65536"/>
                    <a:gd name="T20" fmla="*/ 0 60000 65536"/>
                    <a:gd name="T21" fmla="*/ 0 w 20"/>
                    <a:gd name="T22" fmla="*/ 0 h 1"/>
                    <a:gd name="T23" fmla="*/ 20 w 20"/>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1">
                      <a:moveTo>
                        <a:pt x="19" y="0"/>
                      </a:moveTo>
                      <a:lnTo>
                        <a:pt x="12" y="0"/>
                      </a:lnTo>
                      <a:lnTo>
                        <a:pt x="6" y="0"/>
                      </a:lnTo>
                      <a:lnTo>
                        <a:pt x="0" y="0"/>
                      </a:lnTo>
                      <a:lnTo>
                        <a:pt x="6" y="0"/>
                      </a:lnTo>
                      <a:lnTo>
                        <a:pt x="12" y="0"/>
                      </a:lnTo>
                      <a:lnTo>
                        <a:pt x="19" y="0"/>
                      </a:lnTo>
                    </a:path>
                  </a:pathLst>
                </a:custGeom>
                <a:solidFill>
                  <a:srgbClr val="787878"/>
                </a:solidFill>
                <a:ln w="12700" cap="rnd">
                  <a:solidFill>
                    <a:srgbClr val="000000"/>
                  </a:solidFill>
                  <a:round/>
                  <a:headEnd/>
                  <a:tailEnd/>
                </a:ln>
              </p:spPr>
              <p:txBody>
                <a:bodyPr/>
                <a:lstStyle/>
                <a:p>
                  <a:endParaRPr lang="zh-CN" altLang="zh-CN"/>
                </a:p>
              </p:txBody>
            </p:sp>
            <p:sp>
              <p:nvSpPr>
                <p:cNvPr id="58397" name="Freeform 2806"/>
                <p:cNvSpPr>
                  <a:spLocks/>
                </p:cNvSpPr>
                <p:nvPr/>
              </p:nvSpPr>
              <p:spPr bwMode="auto">
                <a:xfrm>
                  <a:off x="5020" y="3069"/>
                  <a:ext cx="20" cy="20"/>
                </a:xfrm>
                <a:custGeom>
                  <a:avLst/>
                  <a:gdLst>
                    <a:gd name="T0" fmla="*/ 5 w 20"/>
                    <a:gd name="T1" fmla="*/ 19 h 20"/>
                    <a:gd name="T2" fmla="*/ 15 w 20"/>
                    <a:gd name="T3" fmla="*/ 19 h 20"/>
                    <a:gd name="T4" fmla="*/ 19 w 20"/>
                    <a:gd name="T5" fmla="*/ 0 h 20"/>
                    <a:gd name="T6" fmla="*/ 15 w 20"/>
                    <a:gd name="T7" fmla="*/ 0 h 20"/>
                    <a:gd name="T8" fmla="*/ 10 w 20"/>
                    <a:gd name="T9" fmla="*/ 0 h 20"/>
                    <a:gd name="T10" fmla="*/ 5 w 20"/>
                    <a:gd name="T11" fmla="*/ 0 h 20"/>
                    <a:gd name="T12" fmla="*/ 0 w 20"/>
                    <a:gd name="T13" fmla="*/ 0 h 20"/>
                    <a:gd name="T14" fmla="*/ 5 w 20"/>
                    <a:gd name="T15" fmla="*/ 19 h 20"/>
                    <a:gd name="T16" fmla="*/ 5 w 20"/>
                    <a:gd name="T17" fmla="*/ 19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20"/>
                    <a:gd name="T29" fmla="*/ 20 w 20"/>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20">
                      <a:moveTo>
                        <a:pt x="5" y="19"/>
                      </a:moveTo>
                      <a:lnTo>
                        <a:pt x="15" y="19"/>
                      </a:lnTo>
                      <a:lnTo>
                        <a:pt x="19" y="0"/>
                      </a:lnTo>
                      <a:lnTo>
                        <a:pt x="15" y="0"/>
                      </a:lnTo>
                      <a:lnTo>
                        <a:pt x="10" y="0"/>
                      </a:lnTo>
                      <a:lnTo>
                        <a:pt x="5" y="0"/>
                      </a:lnTo>
                      <a:lnTo>
                        <a:pt x="0" y="0"/>
                      </a:lnTo>
                      <a:lnTo>
                        <a:pt x="5" y="19"/>
                      </a:lnTo>
                    </a:path>
                  </a:pathLst>
                </a:custGeom>
                <a:solidFill>
                  <a:srgbClr val="787878"/>
                </a:solidFill>
                <a:ln w="12700" cap="rnd">
                  <a:solidFill>
                    <a:srgbClr val="000000"/>
                  </a:solidFill>
                  <a:round/>
                  <a:headEnd/>
                  <a:tailEnd/>
                </a:ln>
              </p:spPr>
              <p:txBody>
                <a:bodyPr/>
                <a:lstStyle/>
                <a:p>
                  <a:endParaRPr lang="zh-CN" altLang="zh-CN"/>
                </a:p>
              </p:txBody>
            </p:sp>
            <p:sp>
              <p:nvSpPr>
                <p:cNvPr id="58398" name="Freeform 2807"/>
                <p:cNvSpPr>
                  <a:spLocks/>
                </p:cNvSpPr>
                <p:nvPr/>
              </p:nvSpPr>
              <p:spPr bwMode="auto">
                <a:xfrm>
                  <a:off x="5020" y="3057"/>
                  <a:ext cx="20" cy="21"/>
                </a:xfrm>
                <a:custGeom>
                  <a:avLst/>
                  <a:gdLst>
                    <a:gd name="T0" fmla="*/ 15 w 20"/>
                    <a:gd name="T1" fmla="*/ 0 h 21"/>
                    <a:gd name="T2" fmla="*/ 10 w 20"/>
                    <a:gd name="T3" fmla="*/ 0 h 21"/>
                    <a:gd name="T4" fmla="*/ 5 w 20"/>
                    <a:gd name="T5" fmla="*/ 2 h 21"/>
                    <a:gd name="T6" fmla="*/ 3 w 20"/>
                    <a:gd name="T7" fmla="*/ 4 h 21"/>
                    <a:gd name="T8" fmla="*/ 0 w 20"/>
                    <a:gd name="T9" fmla="*/ 8 h 21"/>
                    <a:gd name="T10" fmla="*/ 0 w 20"/>
                    <a:gd name="T11" fmla="*/ 14 h 21"/>
                    <a:gd name="T12" fmla="*/ 3 w 20"/>
                    <a:gd name="T13" fmla="*/ 18 h 21"/>
                    <a:gd name="T14" fmla="*/ 8 w 20"/>
                    <a:gd name="T15" fmla="*/ 20 h 21"/>
                    <a:gd name="T16" fmla="*/ 10 w 20"/>
                    <a:gd name="T17" fmla="*/ 20 h 21"/>
                    <a:gd name="T18" fmla="*/ 15 w 20"/>
                    <a:gd name="T19" fmla="*/ 20 h 21"/>
                    <a:gd name="T20" fmla="*/ 19 w 20"/>
                    <a:gd name="T21" fmla="*/ 8 h 21"/>
                    <a:gd name="T22" fmla="*/ 15 w 20"/>
                    <a:gd name="T23" fmla="*/ 0 h 21"/>
                    <a:gd name="T24" fmla="*/ 15 w 20"/>
                    <a:gd name="T25" fmla="*/ 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21"/>
                    <a:gd name="T41" fmla="*/ 20 w 20"/>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21">
                      <a:moveTo>
                        <a:pt x="15" y="0"/>
                      </a:moveTo>
                      <a:lnTo>
                        <a:pt x="10" y="0"/>
                      </a:lnTo>
                      <a:lnTo>
                        <a:pt x="5" y="2"/>
                      </a:lnTo>
                      <a:lnTo>
                        <a:pt x="3" y="4"/>
                      </a:lnTo>
                      <a:lnTo>
                        <a:pt x="0" y="8"/>
                      </a:lnTo>
                      <a:lnTo>
                        <a:pt x="0" y="14"/>
                      </a:lnTo>
                      <a:lnTo>
                        <a:pt x="3" y="18"/>
                      </a:lnTo>
                      <a:lnTo>
                        <a:pt x="8" y="20"/>
                      </a:lnTo>
                      <a:lnTo>
                        <a:pt x="10" y="20"/>
                      </a:lnTo>
                      <a:lnTo>
                        <a:pt x="15" y="20"/>
                      </a:lnTo>
                      <a:lnTo>
                        <a:pt x="19" y="8"/>
                      </a:lnTo>
                      <a:lnTo>
                        <a:pt x="15" y="0"/>
                      </a:lnTo>
                    </a:path>
                  </a:pathLst>
                </a:custGeom>
                <a:solidFill>
                  <a:srgbClr val="787878"/>
                </a:solidFill>
                <a:ln w="12700" cap="rnd">
                  <a:solidFill>
                    <a:srgbClr val="000000"/>
                  </a:solidFill>
                  <a:round/>
                  <a:headEnd/>
                  <a:tailEnd/>
                </a:ln>
              </p:spPr>
              <p:txBody>
                <a:bodyPr/>
                <a:lstStyle/>
                <a:p>
                  <a:endParaRPr lang="zh-CN" altLang="zh-CN"/>
                </a:p>
              </p:txBody>
            </p:sp>
            <p:sp>
              <p:nvSpPr>
                <p:cNvPr id="58399" name="Oval 2808"/>
                <p:cNvSpPr>
                  <a:spLocks noChangeArrowheads="1"/>
                </p:cNvSpPr>
                <p:nvPr/>
              </p:nvSpPr>
              <p:spPr bwMode="auto">
                <a:xfrm>
                  <a:off x="5030" y="3061"/>
                  <a:ext cx="11" cy="11"/>
                </a:xfrm>
                <a:prstGeom prst="ellipse">
                  <a:avLst/>
                </a:prstGeom>
                <a:solidFill>
                  <a:srgbClr val="EBEBEB"/>
                </a:solidFill>
                <a:ln w="12700">
                  <a:solidFill>
                    <a:srgbClr val="000000"/>
                  </a:solidFill>
                  <a:round/>
                  <a:headEnd/>
                  <a:tailEnd/>
                </a:ln>
              </p:spPr>
              <p:txBody>
                <a:bodyPr wrap="none" anchor="ctr"/>
                <a:lstStyle/>
                <a:p>
                  <a:endParaRPr lang="zh-CN" altLang="zh-CN"/>
                </a:p>
              </p:txBody>
            </p:sp>
            <p:sp>
              <p:nvSpPr>
                <p:cNvPr id="58400" name="Oval 2809"/>
                <p:cNvSpPr>
                  <a:spLocks noChangeArrowheads="1"/>
                </p:cNvSpPr>
                <p:nvPr/>
              </p:nvSpPr>
              <p:spPr bwMode="auto">
                <a:xfrm>
                  <a:off x="5033" y="3063"/>
                  <a:ext cx="12" cy="11"/>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401" name="Freeform 2810"/>
                <p:cNvSpPr>
                  <a:spLocks/>
                </p:cNvSpPr>
                <p:nvPr/>
              </p:nvSpPr>
              <p:spPr bwMode="auto">
                <a:xfrm>
                  <a:off x="5029" y="3059"/>
                  <a:ext cx="20" cy="19"/>
                </a:xfrm>
                <a:custGeom>
                  <a:avLst/>
                  <a:gdLst>
                    <a:gd name="T0" fmla="*/ 7 w 20"/>
                    <a:gd name="T1" fmla="*/ 0 h 19"/>
                    <a:gd name="T2" fmla="*/ 15 w 20"/>
                    <a:gd name="T3" fmla="*/ 5 h 19"/>
                    <a:gd name="T4" fmla="*/ 19 w 20"/>
                    <a:gd name="T5" fmla="*/ 7 h 19"/>
                    <a:gd name="T6" fmla="*/ 19 w 20"/>
                    <a:gd name="T7" fmla="*/ 11 h 19"/>
                    <a:gd name="T8" fmla="*/ 11 w 20"/>
                    <a:gd name="T9" fmla="*/ 14 h 19"/>
                    <a:gd name="T10" fmla="*/ 3 w 20"/>
                    <a:gd name="T11" fmla="*/ 18 h 19"/>
                    <a:gd name="T12" fmla="*/ 0 w 20"/>
                    <a:gd name="T13" fmla="*/ 14 h 19"/>
                    <a:gd name="T14" fmla="*/ 0 w 20"/>
                    <a:gd name="T15" fmla="*/ 11 h 19"/>
                    <a:gd name="T16" fmla="*/ 0 w 20"/>
                    <a:gd name="T17" fmla="*/ 7 h 19"/>
                    <a:gd name="T18" fmla="*/ 3 w 20"/>
                    <a:gd name="T19" fmla="*/ 5 h 19"/>
                    <a:gd name="T20" fmla="*/ 3 w 20"/>
                    <a:gd name="T21" fmla="*/ 2 h 19"/>
                    <a:gd name="T22" fmla="*/ 7 w 20"/>
                    <a:gd name="T23" fmla="*/ 0 h 19"/>
                    <a:gd name="T24" fmla="*/ 7 w 20"/>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19"/>
                    <a:gd name="T41" fmla="*/ 20 w 20"/>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19">
                      <a:moveTo>
                        <a:pt x="7" y="0"/>
                      </a:moveTo>
                      <a:lnTo>
                        <a:pt x="15" y="5"/>
                      </a:lnTo>
                      <a:lnTo>
                        <a:pt x="19" y="7"/>
                      </a:lnTo>
                      <a:lnTo>
                        <a:pt x="19" y="11"/>
                      </a:lnTo>
                      <a:lnTo>
                        <a:pt x="11" y="14"/>
                      </a:lnTo>
                      <a:lnTo>
                        <a:pt x="3" y="18"/>
                      </a:lnTo>
                      <a:lnTo>
                        <a:pt x="0" y="14"/>
                      </a:lnTo>
                      <a:lnTo>
                        <a:pt x="0" y="11"/>
                      </a:lnTo>
                      <a:lnTo>
                        <a:pt x="0" y="7"/>
                      </a:lnTo>
                      <a:lnTo>
                        <a:pt x="3" y="5"/>
                      </a:lnTo>
                      <a:lnTo>
                        <a:pt x="3" y="2"/>
                      </a:lnTo>
                      <a:lnTo>
                        <a:pt x="7" y="0"/>
                      </a:lnTo>
                    </a:path>
                  </a:pathLst>
                </a:custGeom>
                <a:solidFill>
                  <a:srgbClr val="ABABAB"/>
                </a:solidFill>
                <a:ln w="12700" cap="rnd">
                  <a:solidFill>
                    <a:srgbClr val="000000"/>
                  </a:solidFill>
                  <a:round/>
                  <a:headEnd/>
                  <a:tailEnd/>
                </a:ln>
              </p:spPr>
              <p:txBody>
                <a:bodyPr/>
                <a:lstStyle/>
                <a:p>
                  <a:endParaRPr lang="zh-CN" altLang="zh-CN"/>
                </a:p>
              </p:txBody>
            </p:sp>
            <p:sp>
              <p:nvSpPr>
                <p:cNvPr id="58402" name="Freeform 2811"/>
                <p:cNvSpPr>
                  <a:spLocks/>
                </p:cNvSpPr>
                <p:nvPr/>
              </p:nvSpPr>
              <p:spPr bwMode="auto">
                <a:xfrm>
                  <a:off x="5027" y="3062"/>
                  <a:ext cx="20" cy="20"/>
                </a:xfrm>
                <a:custGeom>
                  <a:avLst/>
                  <a:gdLst>
                    <a:gd name="T0" fmla="*/ 10 w 20"/>
                    <a:gd name="T1" fmla="*/ 0 h 20"/>
                    <a:gd name="T2" fmla="*/ 19 w 20"/>
                    <a:gd name="T3" fmla="*/ 4 h 20"/>
                    <a:gd name="T4" fmla="*/ 19 w 20"/>
                    <a:gd name="T5" fmla="*/ 14 h 20"/>
                    <a:gd name="T6" fmla="*/ 10 w 20"/>
                    <a:gd name="T7" fmla="*/ 19 h 20"/>
                    <a:gd name="T8" fmla="*/ 0 w 20"/>
                    <a:gd name="T9" fmla="*/ 14 h 20"/>
                    <a:gd name="T10" fmla="*/ 0 w 20"/>
                    <a:gd name="T11" fmla="*/ 4 h 20"/>
                    <a:gd name="T12" fmla="*/ 10 w 20"/>
                    <a:gd name="T13" fmla="*/ 0 h 20"/>
                    <a:gd name="T14" fmla="*/ 0 60000 65536"/>
                    <a:gd name="T15" fmla="*/ 0 60000 65536"/>
                    <a:gd name="T16" fmla="*/ 0 60000 65536"/>
                    <a:gd name="T17" fmla="*/ 0 60000 65536"/>
                    <a:gd name="T18" fmla="*/ 0 60000 65536"/>
                    <a:gd name="T19" fmla="*/ 0 60000 65536"/>
                    <a:gd name="T20" fmla="*/ 0 60000 65536"/>
                    <a:gd name="T21" fmla="*/ 0 w 20"/>
                    <a:gd name="T22" fmla="*/ 0 h 20"/>
                    <a:gd name="T23" fmla="*/ 20 w 2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20">
                      <a:moveTo>
                        <a:pt x="10" y="0"/>
                      </a:moveTo>
                      <a:lnTo>
                        <a:pt x="19" y="4"/>
                      </a:lnTo>
                      <a:lnTo>
                        <a:pt x="19" y="14"/>
                      </a:lnTo>
                      <a:lnTo>
                        <a:pt x="10" y="19"/>
                      </a:lnTo>
                      <a:lnTo>
                        <a:pt x="0" y="14"/>
                      </a:lnTo>
                      <a:lnTo>
                        <a:pt x="0" y="4"/>
                      </a:lnTo>
                      <a:lnTo>
                        <a:pt x="10" y="0"/>
                      </a:lnTo>
                    </a:path>
                  </a:pathLst>
                </a:custGeom>
                <a:solidFill>
                  <a:srgbClr val="D9D9D9"/>
                </a:solidFill>
                <a:ln w="12700" cap="rnd">
                  <a:solidFill>
                    <a:srgbClr val="000000"/>
                  </a:solidFill>
                  <a:round/>
                  <a:headEnd/>
                  <a:tailEnd/>
                </a:ln>
              </p:spPr>
              <p:txBody>
                <a:bodyPr/>
                <a:lstStyle/>
                <a:p>
                  <a:endParaRPr lang="zh-CN" altLang="zh-CN"/>
                </a:p>
              </p:txBody>
            </p:sp>
            <p:sp>
              <p:nvSpPr>
                <p:cNvPr id="58403" name="Oval 2812"/>
                <p:cNvSpPr>
                  <a:spLocks noChangeArrowheads="1"/>
                </p:cNvSpPr>
                <p:nvPr/>
              </p:nvSpPr>
              <p:spPr bwMode="auto">
                <a:xfrm>
                  <a:off x="5038" y="3069"/>
                  <a:ext cx="11" cy="11"/>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404" name="Line 2813"/>
                <p:cNvSpPr>
                  <a:spLocks noChangeShapeType="1"/>
                </p:cNvSpPr>
                <p:nvPr/>
              </p:nvSpPr>
              <p:spPr bwMode="auto">
                <a:xfrm>
                  <a:off x="5032" y="3062"/>
                  <a:ext cx="1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05" name="Freeform 2814"/>
                <p:cNvSpPr>
                  <a:spLocks/>
                </p:cNvSpPr>
                <p:nvPr/>
              </p:nvSpPr>
              <p:spPr bwMode="auto">
                <a:xfrm>
                  <a:off x="5028" y="3065"/>
                  <a:ext cx="20" cy="1"/>
                </a:xfrm>
                <a:custGeom>
                  <a:avLst/>
                  <a:gdLst>
                    <a:gd name="T0" fmla="*/ 19 w 20"/>
                    <a:gd name="T1" fmla="*/ 0 h 1"/>
                    <a:gd name="T2" fmla="*/ 10 w 20"/>
                    <a:gd name="T3" fmla="*/ 0 h 1"/>
                    <a:gd name="T4" fmla="*/ 0 w 20"/>
                    <a:gd name="T5" fmla="*/ 0 h 1"/>
                    <a:gd name="T6" fmla="*/ 10 w 20"/>
                    <a:gd name="T7" fmla="*/ 0 h 1"/>
                    <a:gd name="T8" fmla="*/ 19 w 20"/>
                    <a:gd name="T9" fmla="*/ 0 h 1"/>
                    <a:gd name="T10" fmla="*/ 0 60000 65536"/>
                    <a:gd name="T11" fmla="*/ 0 60000 65536"/>
                    <a:gd name="T12" fmla="*/ 0 60000 65536"/>
                    <a:gd name="T13" fmla="*/ 0 60000 65536"/>
                    <a:gd name="T14" fmla="*/ 0 60000 65536"/>
                    <a:gd name="T15" fmla="*/ 0 w 20"/>
                    <a:gd name="T16" fmla="*/ 0 h 1"/>
                    <a:gd name="T17" fmla="*/ 20 w 20"/>
                    <a:gd name="T18" fmla="*/ 1 h 1"/>
                  </a:gdLst>
                  <a:ahLst/>
                  <a:cxnLst>
                    <a:cxn ang="T10">
                      <a:pos x="T0" y="T1"/>
                    </a:cxn>
                    <a:cxn ang="T11">
                      <a:pos x="T2" y="T3"/>
                    </a:cxn>
                    <a:cxn ang="T12">
                      <a:pos x="T4" y="T5"/>
                    </a:cxn>
                    <a:cxn ang="T13">
                      <a:pos x="T6" y="T7"/>
                    </a:cxn>
                    <a:cxn ang="T14">
                      <a:pos x="T8" y="T9"/>
                    </a:cxn>
                  </a:cxnLst>
                  <a:rect l="T15" t="T16" r="T17" b="T18"/>
                  <a:pathLst>
                    <a:path w="20" h="1">
                      <a:moveTo>
                        <a:pt x="19" y="0"/>
                      </a:moveTo>
                      <a:lnTo>
                        <a:pt x="10" y="0"/>
                      </a:lnTo>
                      <a:lnTo>
                        <a:pt x="0" y="0"/>
                      </a:lnTo>
                      <a:lnTo>
                        <a:pt x="10" y="0"/>
                      </a:lnTo>
                      <a:lnTo>
                        <a:pt x="19" y="0"/>
                      </a:lnTo>
                    </a:path>
                  </a:pathLst>
                </a:custGeom>
                <a:solidFill>
                  <a:srgbClr val="787878"/>
                </a:solidFill>
                <a:ln w="12700" cap="rnd">
                  <a:solidFill>
                    <a:srgbClr val="000000"/>
                  </a:solidFill>
                  <a:round/>
                  <a:headEnd/>
                  <a:tailEnd/>
                </a:ln>
              </p:spPr>
              <p:txBody>
                <a:bodyPr/>
                <a:lstStyle/>
                <a:p>
                  <a:endParaRPr lang="zh-CN" altLang="zh-CN"/>
                </a:p>
              </p:txBody>
            </p:sp>
            <p:sp>
              <p:nvSpPr>
                <p:cNvPr id="58406" name="Freeform 2815"/>
                <p:cNvSpPr>
                  <a:spLocks/>
                </p:cNvSpPr>
                <p:nvPr/>
              </p:nvSpPr>
              <p:spPr bwMode="auto">
                <a:xfrm>
                  <a:off x="5028" y="3069"/>
                  <a:ext cx="20" cy="20"/>
                </a:xfrm>
                <a:custGeom>
                  <a:avLst/>
                  <a:gdLst>
                    <a:gd name="T0" fmla="*/ 6 w 20"/>
                    <a:gd name="T1" fmla="*/ 19 h 20"/>
                    <a:gd name="T2" fmla="*/ 12 w 20"/>
                    <a:gd name="T3" fmla="*/ 19 h 20"/>
                    <a:gd name="T4" fmla="*/ 19 w 20"/>
                    <a:gd name="T5" fmla="*/ 0 h 20"/>
                    <a:gd name="T6" fmla="*/ 12 w 20"/>
                    <a:gd name="T7" fmla="*/ 0 h 20"/>
                    <a:gd name="T8" fmla="*/ 0 w 20"/>
                    <a:gd name="T9" fmla="*/ 0 h 20"/>
                    <a:gd name="T10" fmla="*/ 6 w 20"/>
                    <a:gd name="T11" fmla="*/ 0 h 20"/>
                    <a:gd name="T12" fmla="*/ 6 w 20"/>
                    <a:gd name="T13" fmla="*/ 19 h 20"/>
                    <a:gd name="T14" fmla="*/ 6 w 20"/>
                    <a:gd name="T15" fmla="*/ 19 h 20"/>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20"/>
                    <a:gd name="T26" fmla="*/ 20 w 20"/>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20">
                      <a:moveTo>
                        <a:pt x="6" y="19"/>
                      </a:moveTo>
                      <a:lnTo>
                        <a:pt x="12" y="19"/>
                      </a:lnTo>
                      <a:lnTo>
                        <a:pt x="19" y="0"/>
                      </a:lnTo>
                      <a:lnTo>
                        <a:pt x="12" y="0"/>
                      </a:lnTo>
                      <a:lnTo>
                        <a:pt x="0" y="0"/>
                      </a:lnTo>
                      <a:lnTo>
                        <a:pt x="6" y="0"/>
                      </a:lnTo>
                      <a:lnTo>
                        <a:pt x="6" y="19"/>
                      </a:lnTo>
                    </a:path>
                  </a:pathLst>
                </a:custGeom>
                <a:solidFill>
                  <a:srgbClr val="787878"/>
                </a:solidFill>
                <a:ln w="12700" cap="rnd">
                  <a:solidFill>
                    <a:srgbClr val="000000"/>
                  </a:solidFill>
                  <a:round/>
                  <a:headEnd/>
                  <a:tailEnd/>
                </a:ln>
              </p:spPr>
              <p:txBody>
                <a:bodyPr/>
                <a:lstStyle/>
                <a:p>
                  <a:endParaRPr lang="zh-CN" altLang="zh-CN"/>
                </a:p>
              </p:txBody>
            </p:sp>
            <p:sp>
              <p:nvSpPr>
                <p:cNvPr id="58407" name="Freeform 2816"/>
                <p:cNvSpPr>
                  <a:spLocks/>
                </p:cNvSpPr>
                <p:nvPr/>
              </p:nvSpPr>
              <p:spPr bwMode="auto">
                <a:xfrm>
                  <a:off x="4730" y="3021"/>
                  <a:ext cx="443" cy="89"/>
                </a:xfrm>
                <a:custGeom>
                  <a:avLst/>
                  <a:gdLst>
                    <a:gd name="T0" fmla="*/ 2 w 443"/>
                    <a:gd name="T1" fmla="*/ 56 h 89"/>
                    <a:gd name="T2" fmla="*/ 0 w 443"/>
                    <a:gd name="T3" fmla="*/ 62 h 89"/>
                    <a:gd name="T4" fmla="*/ 10 w 443"/>
                    <a:gd name="T5" fmla="*/ 66 h 89"/>
                    <a:gd name="T6" fmla="*/ 14 w 443"/>
                    <a:gd name="T7" fmla="*/ 72 h 89"/>
                    <a:gd name="T8" fmla="*/ 12 w 443"/>
                    <a:gd name="T9" fmla="*/ 84 h 89"/>
                    <a:gd name="T10" fmla="*/ 6 w 443"/>
                    <a:gd name="T11" fmla="*/ 88 h 89"/>
                    <a:gd name="T12" fmla="*/ 14 w 443"/>
                    <a:gd name="T13" fmla="*/ 88 h 89"/>
                    <a:gd name="T14" fmla="*/ 36 w 443"/>
                    <a:gd name="T15" fmla="*/ 76 h 89"/>
                    <a:gd name="T16" fmla="*/ 56 w 443"/>
                    <a:gd name="T17" fmla="*/ 62 h 89"/>
                    <a:gd name="T18" fmla="*/ 414 w 443"/>
                    <a:gd name="T19" fmla="*/ 14 h 89"/>
                    <a:gd name="T20" fmla="*/ 424 w 443"/>
                    <a:gd name="T21" fmla="*/ 12 h 89"/>
                    <a:gd name="T22" fmla="*/ 436 w 443"/>
                    <a:gd name="T23" fmla="*/ 12 h 89"/>
                    <a:gd name="T24" fmla="*/ 442 w 443"/>
                    <a:gd name="T25" fmla="*/ 10 h 89"/>
                    <a:gd name="T26" fmla="*/ 438 w 443"/>
                    <a:gd name="T27" fmla="*/ 0 h 89"/>
                    <a:gd name="T28" fmla="*/ 306 w 443"/>
                    <a:gd name="T29" fmla="*/ 14 h 89"/>
                    <a:gd name="T30" fmla="*/ 306 w 443"/>
                    <a:gd name="T31" fmla="*/ 20 h 89"/>
                    <a:gd name="T32" fmla="*/ 255 w 443"/>
                    <a:gd name="T33" fmla="*/ 20 h 89"/>
                    <a:gd name="T34" fmla="*/ 255 w 443"/>
                    <a:gd name="T35" fmla="*/ 30 h 89"/>
                    <a:gd name="T36" fmla="*/ 28 w 443"/>
                    <a:gd name="T37" fmla="*/ 56 h 89"/>
                    <a:gd name="T38" fmla="*/ 2 w 443"/>
                    <a:gd name="T39" fmla="*/ 56 h 8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3"/>
                    <a:gd name="T61" fmla="*/ 0 h 89"/>
                    <a:gd name="T62" fmla="*/ 443 w 443"/>
                    <a:gd name="T63" fmla="*/ 89 h 8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3" h="89">
                      <a:moveTo>
                        <a:pt x="2" y="56"/>
                      </a:moveTo>
                      <a:lnTo>
                        <a:pt x="0" y="62"/>
                      </a:lnTo>
                      <a:lnTo>
                        <a:pt x="10" y="66"/>
                      </a:lnTo>
                      <a:lnTo>
                        <a:pt x="14" y="72"/>
                      </a:lnTo>
                      <a:lnTo>
                        <a:pt x="12" y="84"/>
                      </a:lnTo>
                      <a:lnTo>
                        <a:pt x="6" y="88"/>
                      </a:lnTo>
                      <a:lnTo>
                        <a:pt x="14" y="88"/>
                      </a:lnTo>
                      <a:lnTo>
                        <a:pt x="36" y="76"/>
                      </a:lnTo>
                      <a:lnTo>
                        <a:pt x="56" y="62"/>
                      </a:lnTo>
                      <a:lnTo>
                        <a:pt x="414" y="14"/>
                      </a:lnTo>
                      <a:lnTo>
                        <a:pt x="424" y="12"/>
                      </a:lnTo>
                      <a:lnTo>
                        <a:pt x="436" y="12"/>
                      </a:lnTo>
                      <a:lnTo>
                        <a:pt x="442" y="10"/>
                      </a:lnTo>
                      <a:lnTo>
                        <a:pt x="438" y="0"/>
                      </a:lnTo>
                      <a:lnTo>
                        <a:pt x="306" y="14"/>
                      </a:lnTo>
                      <a:lnTo>
                        <a:pt x="306" y="20"/>
                      </a:lnTo>
                      <a:lnTo>
                        <a:pt x="255" y="20"/>
                      </a:lnTo>
                      <a:lnTo>
                        <a:pt x="255" y="30"/>
                      </a:lnTo>
                      <a:lnTo>
                        <a:pt x="28" y="56"/>
                      </a:lnTo>
                      <a:lnTo>
                        <a:pt x="2" y="56"/>
                      </a:lnTo>
                    </a:path>
                  </a:pathLst>
                </a:custGeom>
                <a:solidFill>
                  <a:srgbClr val="739933"/>
                </a:solidFill>
                <a:ln w="12700" cap="rnd">
                  <a:solidFill>
                    <a:srgbClr val="000000"/>
                  </a:solidFill>
                  <a:round/>
                  <a:headEnd/>
                  <a:tailEnd/>
                </a:ln>
              </p:spPr>
              <p:txBody>
                <a:bodyPr/>
                <a:lstStyle/>
                <a:p>
                  <a:endParaRPr lang="zh-CN" altLang="zh-CN"/>
                </a:p>
              </p:txBody>
            </p:sp>
            <p:sp>
              <p:nvSpPr>
                <p:cNvPr id="58408" name="Rectangle 2817"/>
                <p:cNvSpPr>
                  <a:spLocks noChangeArrowheads="1"/>
                </p:cNvSpPr>
                <p:nvPr/>
              </p:nvSpPr>
              <p:spPr bwMode="auto">
                <a:xfrm>
                  <a:off x="4919" y="3031"/>
                  <a:ext cx="63" cy="11"/>
                </a:xfrm>
                <a:prstGeom prst="rect">
                  <a:avLst/>
                </a:prstGeom>
                <a:solidFill>
                  <a:srgbClr val="4A700A"/>
                </a:solidFill>
                <a:ln w="12700">
                  <a:solidFill>
                    <a:srgbClr val="000000"/>
                  </a:solidFill>
                  <a:miter lim="800000"/>
                  <a:headEnd/>
                  <a:tailEnd/>
                </a:ln>
              </p:spPr>
              <p:txBody>
                <a:bodyPr wrap="none" anchor="ctr"/>
                <a:lstStyle/>
                <a:p>
                  <a:endParaRPr lang="zh-CN" altLang="zh-CN"/>
                </a:p>
              </p:txBody>
            </p:sp>
            <p:sp>
              <p:nvSpPr>
                <p:cNvPr id="58409" name="Freeform 2818"/>
                <p:cNvSpPr>
                  <a:spLocks/>
                </p:cNvSpPr>
                <p:nvPr/>
              </p:nvSpPr>
              <p:spPr bwMode="auto">
                <a:xfrm>
                  <a:off x="4824" y="3004"/>
                  <a:ext cx="113" cy="38"/>
                </a:xfrm>
                <a:custGeom>
                  <a:avLst/>
                  <a:gdLst>
                    <a:gd name="T0" fmla="*/ 20 w 113"/>
                    <a:gd name="T1" fmla="*/ 0 h 38"/>
                    <a:gd name="T2" fmla="*/ 0 w 113"/>
                    <a:gd name="T3" fmla="*/ 8 h 38"/>
                    <a:gd name="T4" fmla="*/ 100 w 113"/>
                    <a:gd name="T5" fmla="*/ 37 h 38"/>
                    <a:gd name="T6" fmla="*/ 112 w 113"/>
                    <a:gd name="T7" fmla="*/ 29 h 38"/>
                    <a:gd name="T8" fmla="*/ 20 w 113"/>
                    <a:gd name="T9" fmla="*/ 2 h 38"/>
                    <a:gd name="T10" fmla="*/ 20 w 113"/>
                    <a:gd name="T11" fmla="*/ 0 h 38"/>
                    <a:gd name="T12" fmla="*/ 0 60000 65536"/>
                    <a:gd name="T13" fmla="*/ 0 60000 65536"/>
                    <a:gd name="T14" fmla="*/ 0 60000 65536"/>
                    <a:gd name="T15" fmla="*/ 0 60000 65536"/>
                    <a:gd name="T16" fmla="*/ 0 60000 65536"/>
                    <a:gd name="T17" fmla="*/ 0 60000 65536"/>
                    <a:gd name="T18" fmla="*/ 0 w 113"/>
                    <a:gd name="T19" fmla="*/ 0 h 38"/>
                    <a:gd name="T20" fmla="*/ 113 w 113"/>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113" h="38">
                      <a:moveTo>
                        <a:pt x="20" y="0"/>
                      </a:moveTo>
                      <a:lnTo>
                        <a:pt x="0" y="8"/>
                      </a:lnTo>
                      <a:lnTo>
                        <a:pt x="100" y="37"/>
                      </a:lnTo>
                      <a:lnTo>
                        <a:pt x="112" y="29"/>
                      </a:lnTo>
                      <a:lnTo>
                        <a:pt x="20" y="2"/>
                      </a:lnTo>
                      <a:lnTo>
                        <a:pt x="20" y="0"/>
                      </a:lnTo>
                    </a:path>
                  </a:pathLst>
                </a:custGeom>
                <a:solidFill>
                  <a:srgbClr val="739933"/>
                </a:solidFill>
                <a:ln w="12700" cap="rnd">
                  <a:solidFill>
                    <a:srgbClr val="000000"/>
                  </a:solidFill>
                  <a:round/>
                  <a:headEnd/>
                  <a:tailEnd/>
                </a:ln>
              </p:spPr>
              <p:txBody>
                <a:bodyPr/>
                <a:lstStyle/>
                <a:p>
                  <a:endParaRPr lang="zh-CN" altLang="zh-CN"/>
                </a:p>
              </p:txBody>
            </p:sp>
            <p:sp>
              <p:nvSpPr>
                <p:cNvPr id="58410" name="Freeform 2819"/>
                <p:cNvSpPr>
                  <a:spLocks/>
                </p:cNvSpPr>
                <p:nvPr/>
              </p:nvSpPr>
              <p:spPr bwMode="auto">
                <a:xfrm>
                  <a:off x="4511" y="2879"/>
                  <a:ext cx="148" cy="86"/>
                </a:xfrm>
                <a:custGeom>
                  <a:avLst/>
                  <a:gdLst>
                    <a:gd name="T0" fmla="*/ 0 w 148"/>
                    <a:gd name="T1" fmla="*/ 59 h 86"/>
                    <a:gd name="T2" fmla="*/ 14 w 148"/>
                    <a:gd name="T3" fmla="*/ 85 h 86"/>
                    <a:gd name="T4" fmla="*/ 147 w 148"/>
                    <a:gd name="T5" fmla="*/ 28 h 86"/>
                    <a:gd name="T6" fmla="*/ 129 w 148"/>
                    <a:gd name="T7" fmla="*/ 0 h 86"/>
                    <a:gd name="T8" fmla="*/ 2 w 148"/>
                    <a:gd name="T9" fmla="*/ 59 h 86"/>
                    <a:gd name="T10" fmla="*/ 0 w 148"/>
                    <a:gd name="T11" fmla="*/ 59 h 86"/>
                    <a:gd name="T12" fmla="*/ 0 60000 65536"/>
                    <a:gd name="T13" fmla="*/ 0 60000 65536"/>
                    <a:gd name="T14" fmla="*/ 0 60000 65536"/>
                    <a:gd name="T15" fmla="*/ 0 60000 65536"/>
                    <a:gd name="T16" fmla="*/ 0 60000 65536"/>
                    <a:gd name="T17" fmla="*/ 0 60000 65536"/>
                    <a:gd name="T18" fmla="*/ 0 w 148"/>
                    <a:gd name="T19" fmla="*/ 0 h 86"/>
                    <a:gd name="T20" fmla="*/ 148 w 148"/>
                    <a:gd name="T21" fmla="*/ 86 h 86"/>
                  </a:gdLst>
                  <a:ahLst/>
                  <a:cxnLst>
                    <a:cxn ang="T12">
                      <a:pos x="T0" y="T1"/>
                    </a:cxn>
                    <a:cxn ang="T13">
                      <a:pos x="T2" y="T3"/>
                    </a:cxn>
                    <a:cxn ang="T14">
                      <a:pos x="T4" y="T5"/>
                    </a:cxn>
                    <a:cxn ang="T15">
                      <a:pos x="T6" y="T7"/>
                    </a:cxn>
                    <a:cxn ang="T16">
                      <a:pos x="T8" y="T9"/>
                    </a:cxn>
                    <a:cxn ang="T17">
                      <a:pos x="T10" y="T11"/>
                    </a:cxn>
                  </a:cxnLst>
                  <a:rect l="T18" t="T19" r="T20" b="T21"/>
                  <a:pathLst>
                    <a:path w="148" h="86">
                      <a:moveTo>
                        <a:pt x="0" y="59"/>
                      </a:moveTo>
                      <a:lnTo>
                        <a:pt x="14" y="85"/>
                      </a:lnTo>
                      <a:lnTo>
                        <a:pt x="147" y="28"/>
                      </a:lnTo>
                      <a:lnTo>
                        <a:pt x="129" y="0"/>
                      </a:lnTo>
                      <a:lnTo>
                        <a:pt x="2" y="59"/>
                      </a:lnTo>
                      <a:lnTo>
                        <a:pt x="0" y="59"/>
                      </a:lnTo>
                    </a:path>
                  </a:pathLst>
                </a:custGeom>
                <a:solidFill>
                  <a:srgbClr val="59801A"/>
                </a:solidFill>
                <a:ln w="9525" cap="rnd">
                  <a:noFill/>
                  <a:round/>
                  <a:headEnd/>
                  <a:tailEnd/>
                </a:ln>
              </p:spPr>
              <p:txBody>
                <a:bodyPr/>
                <a:lstStyle/>
                <a:p>
                  <a:endParaRPr lang="zh-CN" altLang="zh-CN"/>
                </a:p>
              </p:txBody>
            </p:sp>
            <p:sp>
              <p:nvSpPr>
                <p:cNvPr id="58411" name="Freeform 2820"/>
                <p:cNvSpPr>
                  <a:spLocks/>
                </p:cNvSpPr>
                <p:nvPr/>
              </p:nvSpPr>
              <p:spPr bwMode="auto">
                <a:xfrm>
                  <a:off x="4507" y="2996"/>
                  <a:ext cx="94" cy="54"/>
                </a:xfrm>
                <a:custGeom>
                  <a:avLst/>
                  <a:gdLst>
                    <a:gd name="T0" fmla="*/ 0 w 94"/>
                    <a:gd name="T1" fmla="*/ 33 h 54"/>
                    <a:gd name="T2" fmla="*/ 73 w 94"/>
                    <a:gd name="T3" fmla="*/ 0 h 54"/>
                    <a:gd name="T4" fmla="*/ 93 w 94"/>
                    <a:gd name="T5" fmla="*/ 25 h 54"/>
                    <a:gd name="T6" fmla="*/ 18 w 94"/>
                    <a:gd name="T7" fmla="*/ 53 h 54"/>
                    <a:gd name="T8" fmla="*/ 0 w 94"/>
                    <a:gd name="T9" fmla="*/ 33 h 54"/>
                    <a:gd name="T10" fmla="*/ 0 60000 65536"/>
                    <a:gd name="T11" fmla="*/ 0 60000 65536"/>
                    <a:gd name="T12" fmla="*/ 0 60000 65536"/>
                    <a:gd name="T13" fmla="*/ 0 60000 65536"/>
                    <a:gd name="T14" fmla="*/ 0 60000 65536"/>
                    <a:gd name="T15" fmla="*/ 0 w 94"/>
                    <a:gd name="T16" fmla="*/ 0 h 54"/>
                    <a:gd name="T17" fmla="*/ 94 w 94"/>
                    <a:gd name="T18" fmla="*/ 54 h 54"/>
                  </a:gdLst>
                  <a:ahLst/>
                  <a:cxnLst>
                    <a:cxn ang="T10">
                      <a:pos x="T0" y="T1"/>
                    </a:cxn>
                    <a:cxn ang="T11">
                      <a:pos x="T2" y="T3"/>
                    </a:cxn>
                    <a:cxn ang="T12">
                      <a:pos x="T4" y="T5"/>
                    </a:cxn>
                    <a:cxn ang="T13">
                      <a:pos x="T6" y="T7"/>
                    </a:cxn>
                    <a:cxn ang="T14">
                      <a:pos x="T8" y="T9"/>
                    </a:cxn>
                  </a:cxnLst>
                  <a:rect l="T15" t="T16" r="T17" b="T18"/>
                  <a:pathLst>
                    <a:path w="94" h="54">
                      <a:moveTo>
                        <a:pt x="0" y="33"/>
                      </a:moveTo>
                      <a:lnTo>
                        <a:pt x="73" y="0"/>
                      </a:lnTo>
                      <a:lnTo>
                        <a:pt x="93" y="25"/>
                      </a:lnTo>
                      <a:lnTo>
                        <a:pt x="18" y="53"/>
                      </a:lnTo>
                      <a:lnTo>
                        <a:pt x="0" y="33"/>
                      </a:lnTo>
                    </a:path>
                  </a:pathLst>
                </a:custGeom>
                <a:solidFill>
                  <a:srgbClr val="59801A"/>
                </a:solidFill>
                <a:ln w="9525" cap="rnd">
                  <a:noFill/>
                  <a:round/>
                  <a:headEnd/>
                  <a:tailEnd/>
                </a:ln>
              </p:spPr>
              <p:txBody>
                <a:bodyPr/>
                <a:lstStyle/>
                <a:p>
                  <a:endParaRPr lang="zh-CN" altLang="zh-CN"/>
                </a:p>
              </p:txBody>
            </p:sp>
            <p:sp>
              <p:nvSpPr>
                <p:cNvPr id="58412" name="Freeform 2821"/>
                <p:cNvSpPr>
                  <a:spLocks/>
                </p:cNvSpPr>
                <p:nvPr/>
              </p:nvSpPr>
              <p:spPr bwMode="auto">
                <a:xfrm>
                  <a:off x="4750" y="2803"/>
                  <a:ext cx="80" cy="67"/>
                </a:xfrm>
                <a:custGeom>
                  <a:avLst/>
                  <a:gdLst>
                    <a:gd name="T0" fmla="*/ 0 w 80"/>
                    <a:gd name="T1" fmla="*/ 26 h 67"/>
                    <a:gd name="T2" fmla="*/ 21 w 80"/>
                    <a:gd name="T3" fmla="*/ 66 h 67"/>
                    <a:gd name="T4" fmla="*/ 79 w 80"/>
                    <a:gd name="T5" fmla="*/ 44 h 67"/>
                    <a:gd name="T6" fmla="*/ 55 w 80"/>
                    <a:gd name="T7" fmla="*/ 0 h 67"/>
                    <a:gd name="T8" fmla="*/ 0 w 80"/>
                    <a:gd name="T9" fmla="*/ 26 h 67"/>
                    <a:gd name="T10" fmla="*/ 0 60000 65536"/>
                    <a:gd name="T11" fmla="*/ 0 60000 65536"/>
                    <a:gd name="T12" fmla="*/ 0 60000 65536"/>
                    <a:gd name="T13" fmla="*/ 0 60000 65536"/>
                    <a:gd name="T14" fmla="*/ 0 60000 65536"/>
                    <a:gd name="T15" fmla="*/ 0 w 80"/>
                    <a:gd name="T16" fmla="*/ 0 h 67"/>
                    <a:gd name="T17" fmla="*/ 80 w 80"/>
                    <a:gd name="T18" fmla="*/ 67 h 67"/>
                  </a:gdLst>
                  <a:ahLst/>
                  <a:cxnLst>
                    <a:cxn ang="T10">
                      <a:pos x="T0" y="T1"/>
                    </a:cxn>
                    <a:cxn ang="T11">
                      <a:pos x="T2" y="T3"/>
                    </a:cxn>
                    <a:cxn ang="T12">
                      <a:pos x="T4" y="T5"/>
                    </a:cxn>
                    <a:cxn ang="T13">
                      <a:pos x="T6" y="T7"/>
                    </a:cxn>
                    <a:cxn ang="T14">
                      <a:pos x="T8" y="T9"/>
                    </a:cxn>
                  </a:cxnLst>
                  <a:rect l="T15" t="T16" r="T17" b="T18"/>
                  <a:pathLst>
                    <a:path w="80" h="67">
                      <a:moveTo>
                        <a:pt x="0" y="26"/>
                      </a:moveTo>
                      <a:lnTo>
                        <a:pt x="21" y="66"/>
                      </a:lnTo>
                      <a:lnTo>
                        <a:pt x="79" y="44"/>
                      </a:lnTo>
                      <a:lnTo>
                        <a:pt x="55" y="0"/>
                      </a:lnTo>
                      <a:lnTo>
                        <a:pt x="0" y="26"/>
                      </a:lnTo>
                    </a:path>
                  </a:pathLst>
                </a:custGeom>
                <a:solidFill>
                  <a:srgbClr val="59801A"/>
                </a:solidFill>
                <a:ln w="9525" cap="rnd">
                  <a:noFill/>
                  <a:round/>
                  <a:headEnd/>
                  <a:tailEnd/>
                </a:ln>
              </p:spPr>
              <p:txBody>
                <a:bodyPr/>
                <a:lstStyle/>
                <a:p>
                  <a:endParaRPr lang="zh-CN" altLang="zh-CN"/>
                </a:p>
              </p:txBody>
            </p:sp>
            <p:sp>
              <p:nvSpPr>
                <p:cNvPr id="58413" name="Freeform 2822"/>
                <p:cNvSpPr>
                  <a:spLocks/>
                </p:cNvSpPr>
                <p:nvPr/>
              </p:nvSpPr>
              <p:spPr bwMode="auto">
                <a:xfrm>
                  <a:off x="4682" y="2911"/>
                  <a:ext cx="86" cy="50"/>
                </a:xfrm>
                <a:custGeom>
                  <a:avLst/>
                  <a:gdLst>
                    <a:gd name="T0" fmla="*/ 0 w 86"/>
                    <a:gd name="T1" fmla="*/ 31 h 50"/>
                    <a:gd name="T2" fmla="*/ 73 w 86"/>
                    <a:gd name="T3" fmla="*/ 0 h 50"/>
                    <a:gd name="T4" fmla="*/ 85 w 86"/>
                    <a:gd name="T5" fmla="*/ 19 h 50"/>
                    <a:gd name="T6" fmla="*/ 5 w 86"/>
                    <a:gd name="T7" fmla="*/ 49 h 50"/>
                    <a:gd name="T8" fmla="*/ 7 w 86"/>
                    <a:gd name="T9" fmla="*/ 39 h 50"/>
                    <a:gd name="T10" fmla="*/ 0 w 86"/>
                    <a:gd name="T11" fmla="*/ 29 h 50"/>
                    <a:gd name="T12" fmla="*/ 0 w 86"/>
                    <a:gd name="T13" fmla="*/ 31 h 50"/>
                    <a:gd name="T14" fmla="*/ 0 60000 65536"/>
                    <a:gd name="T15" fmla="*/ 0 60000 65536"/>
                    <a:gd name="T16" fmla="*/ 0 60000 65536"/>
                    <a:gd name="T17" fmla="*/ 0 60000 65536"/>
                    <a:gd name="T18" fmla="*/ 0 60000 65536"/>
                    <a:gd name="T19" fmla="*/ 0 60000 65536"/>
                    <a:gd name="T20" fmla="*/ 0 60000 65536"/>
                    <a:gd name="T21" fmla="*/ 0 w 86"/>
                    <a:gd name="T22" fmla="*/ 0 h 50"/>
                    <a:gd name="T23" fmla="*/ 86 w 86"/>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50">
                      <a:moveTo>
                        <a:pt x="0" y="31"/>
                      </a:moveTo>
                      <a:lnTo>
                        <a:pt x="73" y="0"/>
                      </a:lnTo>
                      <a:lnTo>
                        <a:pt x="85" y="19"/>
                      </a:lnTo>
                      <a:lnTo>
                        <a:pt x="5" y="49"/>
                      </a:lnTo>
                      <a:lnTo>
                        <a:pt x="7" y="39"/>
                      </a:lnTo>
                      <a:lnTo>
                        <a:pt x="0" y="29"/>
                      </a:lnTo>
                      <a:lnTo>
                        <a:pt x="0" y="31"/>
                      </a:lnTo>
                    </a:path>
                  </a:pathLst>
                </a:custGeom>
                <a:solidFill>
                  <a:srgbClr val="59801A"/>
                </a:solidFill>
                <a:ln w="9525" cap="rnd">
                  <a:noFill/>
                  <a:round/>
                  <a:headEnd/>
                  <a:tailEnd/>
                </a:ln>
              </p:spPr>
              <p:txBody>
                <a:bodyPr/>
                <a:lstStyle/>
                <a:p>
                  <a:endParaRPr lang="zh-CN" altLang="zh-CN"/>
                </a:p>
              </p:txBody>
            </p:sp>
            <p:sp>
              <p:nvSpPr>
                <p:cNvPr id="58414" name="Freeform 2823"/>
                <p:cNvSpPr>
                  <a:spLocks/>
                </p:cNvSpPr>
                <p:nvPr/>
              </p:nvSpPr>
              <p:spPr bwMode="auto">
                <a:xfrm>
                  <a:off x="4749" y="3105"/>
                  <a:ext cx="36" cy="33"/>
                </a:xfrm>
                <a:custGeom>
                  <a:avLst/>
                  <a:gdLst>
                    <a:gd name="T0" fmla="*/ 32 w 36"/>
                    <a:gd name="T1" fmla="*/ 2 h 33"/>
                    <a:gd name="T2" fmla="*/ 20 w 36"/>
                    <a:gd name="T3" fmla="*/ 0 h 33"/>
                    <a:gd name="T4" fmla="*/ 14 w 36"/>
                    <a:gd name="T5" fmla="*/ 0 h 33"/>
                    <a:gd name="T6" fmla="*/ 8 w 36"/>
                    <a:gd name="T7" fmla="*/ 4 h 33"/>
                    <a:gd name="T8" fmla="*/ 4 w 36"/>
                    <a:gd name="T9" fmla="*/ 8 h 33"/>
                    <a:gd name="T10" fmla="*/ 0 w 36"/>
                    <a:gd name="T11" fmla="*/ 18 h 33"/>
                    <a:gd name="T12" fmla="*/ 2 w 36"/>
                    <a:gd name="T13" fmla="*/ 26 h 33"/>
                    <a:gd name="T14" fmla="*/ 8 w 36"/>
                    <a:gd name="T15" fmla="*/ 32 h 33"/>
                    <a:gd name="T16" fmla="*/ 18 w 36"/>
                    <a:gd name="T17" fmla="*/ 32 h 33"/>
                    <a:gd name="T18" fmla="*/ 35 w 36"/>
                    <a:gd name="T19" fmla="*/ 12 h 33"/>
                    <a:gd name="T20" fmla="*/ 30 w 36"/>
                    <a:gd name="T21" fmla="*/ 0 h 33"/>
                    <a:gd name="T22" fmla="*/ 32 w 36"/>
                    <a:gd name="T23" fmla="*/ 2 h 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33"/>
                    <a:gd name="T38" fmla="*/ 36 w 36"/>
                    <a:gd name="T39" fmla="*/ 33 h 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33">
                      <a:moveTo>
                        <a:pt x="32" y="2"/>
                      </a:moveTo>
                      <a:lnTo>
                        <a:pt x="20" y="0"/>
                      </a:lnTo>
                      <a:lnTo>
                        <a:pt x="14" y="0"/>
                      </a:lnTo>
                      <a:lnTo>
                        <a:pt x="8" y="4"/>
                      </a:lnTo>
                      <a:lnTo>
                        <a:pt x="4" y="8"/>
                      </a:lnTo>
                      <a:lnTo>
                        <a:pt x="0" y="18"/>
                      </a:lnTo>
                      <a:lnTo>
                        <a:pt x="2" y="26"/>
                      </a:lnTo>
                      <a:lnTo>
                        <a:pt x="8" y="32"/>
                      </a:lnTo>
                      <a:lnTo>
                        <a:pt x="18" y="32"/>
                      </a:lnTo>
                      <a:lnTo>
                        <a:pt x="35" y="12"/>
                      </a:lnTo>
                      <a:lnTo>
                        <a:pt x="30" y="0"/>
                      </a:lnTo>
                      <a:lnTo>
                        <a:pt x="32" y="2"/>
                      </a:lnTo>
                    </a:path>
                  </a:pathLst>
                </a:custGeom>
                <a:solidFill>
                  <a:srgbClr val="787878"/>
                </a:solidFill>
                <a:ln w="12700" cap="rnd">
                  <a:solidFill>
                    <a:srgbClr val="000000"/>
                  </a:solidFill>
                  <a:round/>
                  <a:headEnd/>
                  <a:tailEnd/>
                </a:ln>
              </p:spPr>
              <p:txBody>
                <a:bodyPr/>
                <a:lstStyle/>
                <a:p>
                  <a:endParaRPr lang="zh-CN" altLang="zh-CN"/>
                </a:p>
              </p:txBody>
            </p:sp>
            <p:sp>
              <p:nvSpPr>
                <p:cNvPr id="58415" name="Freeform 2824"/>
                <p:cNvSpPr>
                  <a:spLocks/>
                </p:cNvSpPr>
                <p:nvPr/>
              </p:nvSpPr>
              <p:spPr bwMode="auto">
                <a:xfrm>
                  <a:off x="4758" y="3105"/>
                  <a:ext cx="37" cy="35"/>
                </a:xfrm>
                <a:custGeom>
                  <a:avLst/>
                  <a:gdLst>
                    <a:gd name="T0" fmla="*/ 24 w 37"/>
                    <a:gd name="T1" fmla="*/ 2 h 35"/>
                    <a:gd name="T2" fmla="*/ 20 w 37"/>
                    <a:gd name="T3" fmla="*/ 0 h 35"/>
                    <a:gd name="T4" fmla="*/ 18 w 37"/>
                    <a:gd name="T5" fmla="*/ 2 h 35"/>
                    <a:gd name="T6" fmla="*/ 14 w 37"/>
                    <a:gd name="T7" fmla="*/ 2 h 35"/>
                    <a:gd name="T8" fmla="*/ 10 w 37"/>
                    <a:gd name="T9" fmla="*/ 4 h 35"/>
                    <a:gd name="T10" fmla="*/ 6 w 37"/>
                    <a:gd name="T11" fmla="*/ 6 h 35"/>
                    <a:gd name="T12" fmla="*/ 4 w 37"/>
                    <a:gd name="T13" fmla="*/ 8 h 35"/>
                    <a:gd name="T14" fmla="*/ 2 w 37"/>
                    <a:gd name="T15" fmla="*/ 12 h 35"/>
                    <a:gd name="T16" fmla="*/ 0 w 37"/>
                    <a:gd name="T17" fmla="*/ 14 h 35"/>
                    <a:gd name="T18" fmla="*/ 0 w 37"/>
                    <a:gd name="T19" fmla="*/ 18 h 35"/>
                    <a:gd name="T20" fmla="*/ 0 w 37"/>
                    <a:gd name="T21" fmla="*/ 20 h 35"/>
                    <a:gd name="T22" fmla="*/ 0 w 37"/>
                    <a:gd name="T23" fmla="*/ 24 h 35"/>
                    <a:gd name="T24" fmla="*/ 2 w 37"/>
                    <a:gd name="T25" fmla="*/ 26 h 35"/>
                    <a:gd name="T26" fmla="*/ 4 w 37"/>
                    <a:gd name="T27" fmla="*/ 28 h 35"/>
                    <a:gd name="T28" fmla="*/ 6 w 37"/>
                    <a:gd name="T29" fmla="*/ 30 h 35"/>
                    <a:gd name="T30" fmla="*/ 10 w 37"/>
                    <a:gd name="T31" fmla="*/ 32 h 35"/>
                    <a:gd name="T32" fmla="*/ 14 w 37"/>
                    <a:gd name="T33" fmla="*/ 34 h 35"/>
                    <a:gd name="T34" fmla="*/ 18 w 37"/>
                    <a:gd name="T35" fmla="*/ 32 h 35"/>
                    <a:gd name="T36" fmla="*/ 20 w 37"/>
                    <a:gd name="T37" fmla="*/ 32 h 35"/>
                    <a:gd name="T38" fmla="*/ 24 w 37"/>
                    <a:gd name="T39" fmla="*/ 32 h 35"/>
                    <a:gd name="T40" fmla="*/ 28 w 37"/>
                    <a:gd name="T41" fmla="*/ 30 h 35"/>
                    <a:gd name="T42" fmla="*/ 32 w 37"/>
                    <a:gd name="T43" fmla="*/ 28 h 35"/>
                    <a:gd name="T44" fmla="*/ 32 w 37"/>
                    <a:gd name="T45" fmla="*/ 26 h 35"/>
                    <a:gd name="T46" fmla="*/ 34 w 37"/>
                    <a:gd name="T47" fmla="*/ 22 h 35"/>
                    <a:gd name="T48" fmla="*/ 36 w 37"/>
                    <a:gd name="T49" fmla="*/ 20 h 35"/>
                    <a:gd name="T50" fmla="*/ 36 w 37"/>
                    <a:gd name="T51" fmla="*/ 16 h 35"/>
                    <a:gd name="T52" fmla="*/ 36 w 37"/>
                    <a:gd name="T53" fmla="*/ 14 h 35"/>
                    <a:gd name="T54" fmla="*/ 36 w 37"/>
                    <a:gd name="T55" fmla="*/ 10 h 35"/>
                    <a:gd name="T56" fmla="*/ 34 w 37"/>
                    <a:gd name="T57" fmla="*/ 8 h 35"/>
                    <a:gd name="T58" fmla="*/ 32 w 37"/>
                    <a:gd name="T59" fmla="*/ 6 h 35"/>
                    <a:gd name="T60" fmla="*/ 32 w 37"/>
                    <a:gd name="T61" fmla="*/ 2 h 35"/>
                    <a:gd name="T62" fmla="*/ 28 w 37"/>
                    <a:gd name="T63" fmla="*/ 2 h 35"/>
                    <a:gd name="T64" fmla="*/ 24 w 37"/>
                    <a:gd name="T65" fmla="*/ 2 h 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5"/>
                    <a:gd name="T101" fmla="*/ 37 w 37"/>
                    <a:gd name="T102" fmla="*/ 35 h 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5">
                      <a:moveTo>
                        <a:pt x="24" y="2"/>
                      </a:moveTo>
                      <a:lnTo>
                        <a:pt x="20" y="0"/>
                      </a:lnTo>
                      <a:lnTo>
                        <a:pt x="18" y="2"/>
                      </a:lnTo>
                      <a:lnTo>
                        <a:pt x="14" y="2"/>
                      </a:lnTo>
                      <a:lnTo>
                        <a:pt x="10" y="4"/>
                      </a:lnTo>
                      <a:lnTo>
                        <a:pt x="6" y="6"/>
                      </a:lnTo>
                      <a:lnTo>
                        <a:pt x="4" y="8"/>
                      </a:lnTo>
                      <a:lnTo>
                        <a:pt x="2" y="12"/>
                      </a:lnTo>
                      <a:lnTo>
                        <a:pt x="0" y="14"/>
                      </a:lnTo>
                      <a:lnTo>
                        <a:pt x="0" y="18"/>
                      </a:lnTo>
                      <a:lnTo>
                        <a:pt x="0" y="20"/>
                      </a:lnTo>
                      <a:lnTo>
                        <a:pt x="0" y="24"/>
                      </a:lnTo>
                      <a:lnTo>
                        <a:pt x="2" y="26"/>
                      </a:lnTo>
                      <a:lnTo>
                        <a:pt x="4" y="28"/>
                      </a:lnTo>
                      <a:lnTo>
                        <a:pt x="6" y="30"/>
                      </a:lnTo>
                      <a:lnTo>
                        <a:pt x="10" y="32"/>
                      </a:lnTo>
                      <a:lnTo>
                        <a:pt x="14" y="34"/>
                      </a:lnTo>
                      <a:lnTo>
                        <a:pt x="18" y="32"/>
                      </a:lnTo>
                      <a:lnTo>
                        <a:pt x="20" y="32"/>
                      </a:lnTo>
                      <a:lnTo>
                        <a:pt x="24" y="32"/>
                      </a:lnTo>
                      <a:lnTo>
                        <a:pt x="28" y="30"/>
                      </a:lnTo>
                      <a:lnTo>
                        <a:pt x="32" y="28"/>
                      </a:lnTo>
                      <a:lnTo>
                        <a:pt x="32" y="26"/>
                      </a:lnTo>
                      <a:lnTo>
                        <a:pt x="34" y="22"/>
                      </a:lnTo>
                      <a:lnTo>
                        <a:pt x="36" y="20"/>
                      </a:lnTo>
                      <a:lnTo>
                        <a:pt x="36" y="16"/>
                      </a:lnTo>
                      <a:lnTo>
                        <a:pt x="36" y="14"/>
                      </a:lnTo>
                      <a:lnTo>
                        <a:pt x="36" y="10"/>
                      </a:lnTo>
                      <a:lnTo>
                        <a:pt x="34" y="8"/>
                      </a:lnTo>
                      <a:lnTo>
                        <a:pt x="32" y="6"/>
                      </a:lnTo>
                      <a:lnTo>
                        <a:pt x="32" y="2"/>
                      </a:lnTo>
                      <a:lnTo>
                        <a:pt x="28" y="2"/>
                      </a:lnTo>
                      <a:lnTo>
                        <a:pt x="24" y="2"/>
                      </a:lnTo>
                    </a:path>
                  </a:pathLst>
                </a:custGeom>
                <a:solidFill>
                  <a:srgbClr val="EBEBEB"/>
                </a:solidFill>
                <a:ln w="12700" cap="rnd">
                  <a:solidFill>
                    <a:srgbClr val="000000"/>
                  </a:solidFill>
                  <a:round/>
                  <a:headEnd/>
                  <a:tailEnd/>
                </a:ln>
              </p:spPr>
              <p:txBody>
                <a:bodyPr/>
                <a:lstStyle/>
                <a:p>
                  <a:endParaRPr lang="zh-CN" altLang="zh-CN"/>
                </a:p>
              </p:txBody>
            </p:sp>
            <p:sp>
              <p:nvSpPr>
                <p:cNvPr id="58416" name="Freeform 2825"/>
                <p:cNvSpPr>
                  <a:spLocks/>
                </p:cNvSpPr>
                <p:nvPr/>
              </p:nvSpPr>
              <p:spPr bwMode="auto">
                <a:xfrm>
                  <a:off x="4761" y="3109"/>
                  <a:ext cx="28" cy="27"/>
                </a:xfrm>
                <a:custGeom>
                  <a:avLst/>
                  <a:gdLst>
                    <a:gd name="T0" fmla="*/ 18 w 28"/>
                    <a:gd name="T1" fmla="*/ 0 h 27"/>
                    <a:gd name="T2" fmla="*/ 16 w 28"/>
                    <a:gd name="T3" fmla="*/ 0 h 27"/>
                    <a:gd name="T4" fmla="*/ 14 w 28"/>
                    <a:gd name="T5" fmla="*/ 0 h 27"/>
                    <a:gd name="T6" fmla="*/ 12 w 28"/>
                    <a:gd name="T7" fmla="*/ 2 h 27"/>
                    <a:gd name="T8" fmla="*/ 8 w 28"/>
                    <a:gd name="T9" fmla="*/ 2 h 27"/>
                    <a:gd name="T10" fmla="*/ 6 w 28"/>
                    <a:gd name="T11" fmla="*/ 4 h 27"/>
                    <a:gd name="T12" fmla="*/ 4 w 28"/>
                    <a:gd name="T13" fmla="*/ 6 h 27"/>
                    <a:gd name="T14" fmla="*/ 2 w 28"/>
                    <a:gd name="T15" fmla="*/ 8 h 27"/>
                    <a:gd name="T16" fmla="*/ 0 w 28"/>
                    <a:gd name="T17" fmla="*/ 10 h 27"/>
                    <a:gd name="T18" fmla="*/ 0 w 28"/>
                    <a:gd name="T19" fmla="*/ 14 h 27"/>
                    <a:gd name="T20" fmla="*/ 0 w 28"/>
                    <a:gd name="T21" fmla="*/ 16 h 27"/>
                    <a:gd name="T22" fmla="*/ 0 w 28"/>
                    <a:gd name="T23" fmla="*/ 18 h 27"/>
                    <a:gd name="T24" fmla="*/ 2 w 28"/>
                    <a:gd name="T25" fmla="*/ 20 h 27"/>
                    <a:gd name="T26" fmla="*/ 2 w 28"/>
                    <a:gd name="T27" fmla="*/ 22 h 27"/>
                    <a:gd name="T28" fmla="*/ 6 w 28"/>
                    <a:gd name="T29" fmla="*/ 24 h 27"/>
                    <a:gd name="T30" fmla="*/ 8 w 28"/>
                    <a:gd name="T31" fmla="*/ 24 h 27"/>
                    <a:gd name="T32" fmla="*/ 12 w 28"/>
                    <a:gd name="T33" fmla="*/ 26 h 27"/>
                    <a:gd name="T34" fmla="*/ 14 w 28"/>
                    <a:gd name="T35" fmla="*/ 24 h 27"/>
                    <a:gd name="T36" fmla="*/ 18 w 28"/>
                    <a:gd name="T37" fmla="*/ 24 h 27"/>
                    <a:gd name="T38" fmla="*/ 20 w 28"/>
                    <a:gd name="T39" fmla="*/ 24 h 27"/>
                    <a:gd name="T40" fmla="*/ 24 w 28"/>
                    <a:gd name="T41" fmla="*/ 22 h 27"/>
                    <a:gd name="T42" fmla="*/ 26 w 28"/>
                    <a:gd name="T43" fmla="*/ 20 h 27"/>
                    <a:gd name="T44" fmla="*/ 27 w 28"/>
                    <a:gd name="T45" fmla="*/ 18 h 27"/>
                    <a:gd name="T46" fmla="*/ 27 w 28"/>
                    <a:gd name="T47" fmla="*/ 16 h 27"/>
                    <a:gd name="T48" fmla="*/ 27 w 28"/>
                    <a:gd name="T49" fmla="*/ 12 h 27"/>
                    <a:gd name="T50" fmla="*/ 27 w 28"/>
                    <a:gd name="T51" fmla="*/ 10 h 27"/>
                    <a:gd name="T52" fmla="*/ 27 w 28"/>
                    <a:gd name="T53" fmla="*/ 8 h 27"/>
                    <a:gd name="T54" fmla="*/ 27 w 28"/>
                    <a:gd name="T55" fmla="*/ 4 h 27"/>
                    <a:gd name="T56" fmla="*/ 26 w 28"/>
                    <a:gd name="T57" fmla="*/ 4 h 27"/>
                    <a:gd name="T58" fmla="*/ 24 w 28"/>
                    <a:gd name="T59" fmla="*/ 2 h 27"/>
                    <a:gd name="T60" fmla="*/ 22 w 28"/>
                    <a:gd name="T61" fmla="*/ 0 h 27"/>
                    <a:gd name="T62" fmla="*/ 18 w 28"/>
                    <a:gd name="T63" fmla="*/ 0 h 2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
                    <a:gd name="T97" fmla="*/ 0 h 27"/>
                    <a:gd name="T98" fmla="*/ 28 w 28"/>
                    <a:gd name="T99" fmla="*/ 27 h 2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 h="27">
                      <a:moveTo>
                        <a:pt x="18" y="0"/>
                      </a:moveTo>
                      <a:lnTo>
                        <a:pt x="16" y="0"/>
                      </a:lnTo>
                      <a:lnTo>
                        <a:pt x="14" y="0"/>
                      </a:lnTo>
                      <a:lnTo>
                        <a:pt x="12" y="2"/>
                      </a:lnTo>
                      <a:lnTo>
                        <a:pt x="8" y="2"/>
                      </a:lnTo>
                      <a:lnTo>
                        <a:pt x="6" y="4"/>
                      </a:lnTo>
                      <a:lnTo>
                        <a:pt x="4" y="6"/>
                      </a:lnTo>
                      <a:lnTo>
                        <a:pt x="2" y="8"/>
                      </a:lnTo>
                      <a:lnTo>
                        <a:pt x="0" y="10"/>
                      </a:lnTo>
                      <a:lnTo>
                        <a:pt x="0" y="14"/>
                      </a:lnTo>
                      <a:lnTo>
                        <a:pt x="0" y="16"/>
                      </a:lnTo>
                      <a:lnTo>
                        <a:pt x="0" y="18"/>
                      </a:lnTo>
                      <a:lnTo>
                        <a:pt x="2" y="20"/>
                      </a:lnTo>
                      <a:lnTo>
                        <a:pt x="2" y="22"/>
                      </a:lnTo>
                      <a:lnTo>
                        <a:pt x="6" y="24"/>
                      </a:lnTo>
                      <a:lnTo>
                        <a:pt x="8" y="24"/>
                      </a:lnTo>
                      <a:lnTo>
                        <a:pt x="12" y="26"/>
                      </a:lnTo>
                      <a:lnTo>
                        <a:pt x="14" y="24"/>
                      </a:lnTo>
                      <a:lnTo>
                        <a:pt x="18" y="24"/>
                      </a:lnTo>
                      <a:lnTo>
                        <a:pt x="20" y="24"/>
                      </a:lnTo>
                      <a:lnTo>
                        <a:pt x="24" y="22"/>
                      </a:lnTo>
                      <a:lnTo>
                        <a:pt x="26" y="20"/>
                      </a:lnTo>
                      <a:lnTo>
                        <a:pt x="27" y="18"/>
                      </a:lnTo>
                      <a:lnTo>
                        <a:pt x="27" y="16"/>
                      </a:lnTo>
                      <a:lnTo>
                        <a:pt x="27" y="12"/>
                      </a:lnTo>
                      <a:lnTo>
                        <a:pt x="27" y="10"/>
                      </a:lnTo>
                      <a:lnTo>
                        <a:pt x="27" y="8"/>
                      </a:lnTo>
                      <a:lnTo>
                        <a:pt x="27" y="4"/>
                      </a:lnTo>
                      <a:lnTo>
                        <a:pt x="26" y="4"/>
                      </a:lnTo>
                      <a:lnTo>
                        <a:pt x="24" y="2"/>
                      </a:lnTo>
                      <a:lnTo>
                        <a:pt x="22" y="0"/>
                      </a:lnTo>
                      <a:lnTo>
                        <a:pt x="18" y="0"/>
                      </a:lnTo>
                    </a:path>
                  </a:pathLst>
                </a:custGeom>
                <a:solidFill>
                  <a:srgbClr val="000000"/>
                </a:solidFill>
                <a:ln w="12700" cap="rnd">
                  <a:solidFill>
                    <a:srgbClr val="000000"/>
                  </a:solidFill>
                  <a:round/>
                  <a:headEnd/>
                  <a:tailEnd/>
                </a:ln>
              </p:spPr>
              <p:txBody>
                <a:bodyPr/>
                <a:lstStyle/>
                <a:p>
                  <a:endParaRPr lang="zh-CN" altLang="zh-CN"/>
                </a:p>
              </p:txBody>
            </p:sp>
            <p:sp>
              <p:nvSpPr>
                <p:cNvPr id="58417" name="Freeform 2826"/>
                <p:cNvSpPr>
                  <a:spLocks/>
                </p:cNvSpPr>
                <p:nvPr/>
              </p:nvSpPr>
              <p:spPr bwMode="auto">
                <a:xfrm>
                  <a:off x="4762" y="3109"/>
                  <a:ext cx="25" cy="25"/>
                </a:xfrm>
                <a:custGeom>
                  <a:avLst/>
                  <a:gdLst>
                    <a:gd name="T0" fmla="*/ 18 w 25"/>
                    <a:gd name="T1" fmla="*/ 0 h 25"/>
                    <a:gd name="T2" fmla="*/ 22 w 25"/>
                    <a:gd name="T3" fmla="*/ 4 h 25"/>
                    <a:gd name="T4" fmla="*/ 24 w 25"/>
                    <a:gd name="T5" fmla="*/ 12 h 25"/>
                    <a:gd name="T6" fmla="*/ 22 w 25"/>
                    <a:gd name="T7" fmla="*/ 16 h 25"/>
                    <a:gd name="T8" fmla="*/ 14 w 25"/>
                    <a:gd name="T9" fmla="*/ 22 h 25"/>
                    <a:gd name="T10" fmla="*/ 4 w 25"/>
                    <a:gd name="T11" fmla="*/ 24 h 25"/>
                    <a:gd name="T12" fmla="*/ 0 w 25"/>
                    <a:gd name="T13" fmla="*/ 20 h 25"/>
                    <a:gd name="T14" fmla="*/ 0 w 25"/>
                    <a:gd name="T15" fmla="*/ 14 h 25"/>
                    <a:gd name="T16" fmla="*/ 4 w 25"/>
                    <a:gd name="T17" fmla="*/ 8 h 25"/>
                    <a:gd name="T18" fmla="*/ 8 w 25"/>
                    <a:gd name="T19" fmla="*/ 2 h 25"/>
                    <a:gd name="T20" fmla="*/ 14 w 25"/>
                    <a:gd name="T21" fmla="*/ 0 h 25"/>
                    <a:gd name="T22" fmla="*/ 18 w 25"/>
                    <a:gd name="T23" fmla="*/ 0 h 25"/>
                    <a:gd name="T24" fmla="*/ 18 w 25"/>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25"/>
                    <a:gd name="T41" fmla="*/ 25 w 25"/>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25">
                      <a:moveTo>
                        <a:pt x="18" y="0"/>
                      </a:moveTo>
                      <a:lnTo>
                        <a:pt x="22" y="4"/>
                      </a:lnTo>
                      <a:lnTo>
                        <a:pt x="24" y="12"/>
                      </a:lnTo>
                      <a:lnTo>
                        <a:pt x="22" y="16"/>
                      </a:lnTo>
                      <a:lnTo>
                        <a:pt x="14" y="22"/>
                      </a:lnTo>
                      <a:lnTo>
                        <a:pt x="4" y="24"/>
                      </a:lnTo>
                      <a:lnTo>
                        <a:pt x="0" y="20"/>
                      </a:lnTo>
                      <a:lnTo>
                        <a:pt x="0" y="14"/>
                      </a:lnTo>
                      <a:lnTo>
                        <a:pt x="4" y="8"/>
                      </a:lnTo>
                      <a:lnTo>
                        <a:pt x="8" y="2"/>
                      </a:lnTo>
                      <a:lnTo>
                        <a:pt x="14" y="0"/>
                      </a:lnTo>
                      <a:lnTo>
                        <a:pt x="18" y="0"/>
                      </a:lnTo>
                    </a:path>
                  </a:pathLst>
                </a:custGeom>
                <a:solidFill>
                  <a:srgbClr val="ABABAB"/>
                </a:solidFill>
                <a:ln w="12700" cap="rnd">
                  <a:solidFill>
                    <a:srgbClr val="000000"/>
                  </a:solidFill>
                  <a:round/>
                  <a:headEnd/>
                  <a:tailEnd/>
                </a:ln>
              </p:spPr>
              <p:txBody>
                <a:bodyPr/>
                <a:lstStyle/>
                <a:p>
                  <a:endParaRPr lang="zh-CN" altLang="zh-CN"/>
                </a:p>
              </p:txBody>
            </p:sp>
            <p:sp>
              <p:nvSpPr>
                <p:cNvPr id="58418" name="Freeform 2827"/>
                <p:cNvSpPr>
                  <a:spLocks/>
                </p:cNvSpPr>
                <p:nvPr/>
              </p:nvSpPr>
              <p:spPr bwMode="auto">
                <a:xfrm>
                  <a:off x="4762" y="3113"/>
                  <a:ext cx="19" cy="19"/>
                </a:xfrm>
                <a:custGeom>
                  <a:avLst/>
                  <a:gdLst>
                    <a:gd name="T0" fmla="*/ 9 w 19"/>
                    <a:gd name="T1" fmla="*/ 0 h 19"/>
                    <a:gd name="T2" fmla="*/ 13 w 19"/>
                    <a:gd name="T3" fmla="*/ 3 h 19"/>
                    <a:gd name="T4" fmla="*/ 18 w 19"/>
                    <a:gd name="T5" fmla="*/ 8 h 19"/>
                    <a:gd name="T6" fmla="*/ 16 w 19"/>
                    <a:gd name="T7" fmla="*/ 13 h 19"/>
                    <a:gd name="T8" fmla="*/ 7 w 19"/>
                    <a:gd name="T9" fmla="*/ 18 h 19"/>
                    <a:gd name="T10" fmla="*/ 0 w 19"/>
                    <a:gd name="T11" fmla="*/ 13 h 19"/>
                    <a:gd name="T12" fmla="*/ 2 w 19"/>
                    <a:gd name="T13" fmla="*/ 5 h 19"/>
                    <a:gd name="T14" fmla="*/ 9 w 19"/>
                    <a:gd name="T15" fmla="*/ 0 h 19"/>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9"/>
                    <a:gd name="T26" fmla="*/ 19 w 19"/>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9">
                      <a:moveTo>
                        <a:pt x="9" y="0"/>
                      </a:moveTo>
                      <a:lnTo>
                        <a:pt x="13" y="3"/>
                      </a:lnTo>
                      <a:lnTo>
                        <a:pt x="18" y="8"/>
                      </a:lnTo>
                      <a:lnTo>
                        <a:pt x="16" y="13"/>
                      </a:lnTo>
                      <a:lnTo>
                        <a:pt x="7" y="18"/>
                      </a:lnTo>
                      <a:lnTo>
                        <a:pt x="0" y="13"/>
                      </a:lnTo>
                      <a:lnTo>
                        <a:pt x="2" y="5"/>
                      </a:lnTo>
                      <a:lnTo>
                        <a:pt x="9" y="0"/>
                      </a:lnTo>
                    </a:path>
                  </a:pathLst>
                </a:custGeom>
                <a:solidFill>
                  <a:srgbClr val="D9D9D9"/>
                </a:solidFill>
                <a:ln w="12700" cap="rnd">
                  <a:solidFill>
                    <a:srgbClr val="000000"/>
                  </a:solidFill>
                  <a:round/>
                  <a:headEnd/>
                  <a:tailEnd/>
                </a:ln>
              </p:spPr>
              <p:txBody>
                <a:bodyPr/>
                <a:lstStyle/>
                <a:p>
                  <a:endParaRPr lang="zh-CN" altLang="zh-CN"/>
                </a:p>
              </p:txBody>
            </p:sp>
            <p:sp>
              <p:nvSpPr>
                <p:cNvPr id="58419" name="Freeform 2828"/>
                <p:cNvSpPr>
                  <a:spLocks/>
                </p:cNvSpPr>
                <p:nvPr/>
              </p:nvSpPr>
              <p:spPr bwMode="auto">
                <a:xfrm>
                  <a:off x="4776" y="3121"/>
                  <a:ext cx="19" cy="19"/>
                </a:xfrm>
                <a:custGeom>
                  <a:avLst/>
                  <a:gdLst>
                    <a:gd name="T0" fmla="*/ 0 w 19"/>
                    <a:gd name="T1" fmla="*/ 0 h 19"/>
                    <a:gd name="T2" fmla="*/ 0 w 19"/>
                    <a:gd name="T3" fmla="*/ 9 h 19"/>
                    <a:gd name="T4" fmla="*/ 0 w 19"/>
                    <a:gd name="T5" fmla="*/ 18 h 19"/>
                    <a:gd name="T6" fmla="*/ 0 w 19"/>
                    <a:gd name="T7" fmla="*/ 9 h 19"/>
                    <a:gd name="T8" fmla="*/ 18 w 19"/>
                    <a:gd name="T9" fmla="*/ 9 h 19"/>
                    <a:gd name="T10" fmla="*/ 18 w 19"/>
                    <a:gd name="T11" fmla="*/ 0 h 19"/>
                    <a:gd name="T12" fmla="*/ 0 w 19"/>
                    <a:gd name="T13" fmla="*/ 0 h 19"/>
                    <a:gd name="T14" fmla="*/ 0 w 19"/>
                    <a:gd name="T15" fmla="*/ 0 h 19"/>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9"/>
                    <a:gd name="T26" fmla="*/ 19 w 19"/>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9">
                      <a:moveTo>
                        <a:pt x="0" y="0"/>
                      </a:moveTo>
                      <a:lnTo>
                        <a:pt x="0" y="9"/>
                      </a:lnTo>
                      <a:lnTo>
                        <a:pt x="0" y="18"/>
                      </a:lnTo>
                      <a:lnTo>
                        <a:pt x="0" y="9"/>
                      </a:lnTo>
                      <a:lnTo>
                        <a:pt x="18" y="9"/>
                      </a:lnTo>
                      <a:lnTo>
                        <a:pt x="18" y="0"/>
                      </a:lnTo>
                      <a:lnTo>
                        <a:pt x="0" y="0"/>
                      </a:lnTo>
                    </a:path>
                  </a:pathLst>
                </a:custGeom>
                <a:solidFill>
                  <a:srgbClr val="000000"/>
                </a:solidFill>
                <a:ln w="12700" cap="rnd">
                  <a:solidFill>
                    <a:srgbClr val="000000"/>
                  </a:solidFill>
                  <a:round/>
                  <a:headEnd/>
                  <a:tailEnd/>
                </a:ln>
              </p:spPr>
              <p:txBody>
                <a:bodyPr/>
                <a:lstStyle/>
                <a:p>
                  <a:endParaRPr lang="zh-CN" altLang="zh-CN"/>
                </a:p>
              </p:txBody>
            </p:sp>
            <p:sp>
              <p:nvSpPr>
                <p:cNvPr id="58420" name="Line 2829"/>
                <p:cNvSpPr>
                  <a:spLocks noChangeShapeType="1"/>
                </p:cNvSpPr>
                <p:nvPr/>
              </p:nvSpPr>
              <p:spPr bwMode="auto">
                <a:xfrm>
                  <a:off x="4770" y="3115"/>
                  <a:ext cx="1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21" name="Freeform 2830"/>
                <p:cNvSpPr>
                  <a:spLocks/>
                </p:cNvSpPr>
                <p:nvPr/>
              </p:nvSpPr>
              <p:spPr bwMode="auto">
                <a:xfrm>
                  <a:off x="4766" y="3117"/>
                  <a:ext cx="19" cy="19"/>
                </a:xfrm>
                <a:custGeom>
                  <a:avLst/>
                  <a:gdLst>
                    <a:gd name="T0" fmla="*/ 18 w 19"/>
                    <a:gd name="T1" fmla="*/ 18 h 19"/>
                    <a:gd name="T2" fmla="*/ 11 w 19"/>
                    <a:gd name="T3" fmla="*/ 0 h 19"/>
                    <a:gd name="T4" fmla="*/ 7 w 19"/>
                    <a:gd name="T5" fmla="*/ 0 h 19"/>
                    <a:gd name="T6" fmla="*/ 0 w 19"/>
                    <a:gd name="T7" fmla="*/ 0 h 19"/>
                    <a:gd name="T8" fmla="*/ 4 w 19"/>
                    <a:gd name="T9" fmla="*/ 18 h 19"/>
                    <a:gd name="T10" fmla="*/ 11 w 19"/>
                    <a:gd name="T11" fmla="*/ 18 h 19"/>
                    <a:gd name="T12" fmla="*/ 18 w 19"/>
                    <a:gd name="T13" fmla="*/ 18 h 19"/>
                    <a:gd name="T14" fmla="*/ 0 60000 65536"/>
                    <a:gd name="T15" fmla="*/ 0 60000 65536"/>
                    <a:gd name="T16" fmla="*/ 0 60000 65536"/>
                    <a:gd name="T17" fmla="*/ 0 60000 65536"/>
                    <a:gd name="T18" fmla="*/ 0 60000 65536"/>
                    <a:gd name="T19" fmla="*/ 0 60000 65536"/>
                    <a:gd name="T20" fmla="*/ 0 60000 65536"/>
                    <a:gd name="T21" fmla="*/ 0 w 19"/>
                    <a:gd name="T22" fmla="*/ 0 h 19"/>
                    <a:gd name="T23" fmla="*/ 19 w 19"/>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9">
                      <a:moveTo>
                        <a:pt x="18" y="18"/>
                      </a:moveTo>
                      <a:lnTo>
                        <a:pt x="11" y="0"/>
                      </a:lnTo>
                      <a:lnTo>
                        <a:pt x="7" y="0"/>
                      </a:lnTo>
                      <a:lnTo>
                        <a:pt x="0" y="0"/>
                      </a:lnTo>
                      <a:lnTo>
                        <a:pt x="4" y="18"/>
                      </a:lnTo>
                      <a:lnTo>
                        <a:pt x="11" y="18"/>
                      </a:lnTo>
                      <a:lnTo>
                        <a:pt x="18" y="18"/>
                      </a:lnTo>
                    </a:path>
                  </a:pathLst>
                </a:custGeom>
                <a:solidFill>
                  <a:srgbClr val="787878"/>
                </a:solidFill>
                <a:ln w="12700" cap="rnd">
                  <a:solidFill>
                    <a:srgbClr val="000000"/>
                  </a:solidFill>
                  <a:round/>
                  <a:headEnd/>
                  <a:tailEnd/>
                </a:ln>
              </p:spPr>
              <p:txBody>
                <a:bodyPr/>
                <a:lstStyle/>
                <a:p>
                  <a:endParaRPr lang="zh-CN" altLang="zh-CN"/>
                </a:p>
              </p:txBody>
            </p:sp>
            <p:sp>
              <p:nvSpPr>
                <p:cNvPr id="58422" name="Freeform 2831"/>
                <p:cNvSpPr>
                  <a:spLocks/>
                </p:cNvSpPr>
                <p:nvPr/>
              </p:nvSpPr>
              <p:spPr bwMode="auto">
                <a:xfrm>
                  <a:off x="4762" y="3123"/>
                  <a:ext cx="19" cy="19"/>
                </a:xfrm>
                <a:custGeom>
                  <a:avLst/>
                  <a:gdLst>
                    <a:gd name="T0" fmla="*/ 0 w 19"/>
                    <a:gd name="T1" fmla="*/ 18 h 19"/>
                    <a:gd name="T2" fmla="*/ 13 w 19"/>
                    <a:gd name="T3" fmla="*/ 18 h 19"/>
                    <a:gd name="T4" fmla="*/ 18 w 19"/>
                    <a:gd name="T5" fmla="*/ 6 h 19"/>
                    <a:gd name="T6" fmla="*/ 15 w 19"/>
                    <a:gd name="T7" fmla="*/ 6 h 19"/>
                    <a:gd name="T8" fmla="*/ 10 w 19"/>
                    <a:gd name="T9" fmla="*/ 6 h 19"/>
                    <a:gd name="T10" fmla="*/ 5 w 19"/>
                    <a:gd name="T11" fmla="*/ 0 h 19"/>
                    <a:gd name="T12" fmla="*/ 0 w 19"/>
                    <a:gd name="T13" fmla="*/ 0 h 19"/>
                    <a:gd name="T14" fmla="*/ 0 w 19"/>
                    <a:gd name="T15" fmla="*/ 6 h 19"/>
                    <a:gd name="T16" fmla="*/ 0 w 19"/>
                    <a:gd name="T17" fmla="*/ 18 h 19"/>
                    <a:gd name="T18" fmla="*/ 0 w 19"/>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0" y="18"/>
                      </a:moveTo>
                      <a:lnTo>
                        <a:pt x="13" y="18"/>
                      </a:lnTo>
                      <a:lnTo>
                        <a:pt x="18" y="6"/>
                      </a:lnTo>
                      <a:lnTo>
                        <a:pt x="15" y="6"/>
                      </a:lnTo>
                      <a:lnTo>
                        <a:pt x="10" y="6"/>
                      </a:lnTo>
                      <a:lnTo>
                        <a:pt x="5" y="0"/>
                      </a:lnTo>
                      <a:lnTo>
                        <a:pt x="0" y="0"/>
                      </a:lnTo>
                      <a:lnTo>
                        <a:pt x="0" y="6"/>
                      </a:lnTo>
                      <a:lnTo>
                        <a:pt x="0" y="18"/>
                      </a:lnTo>
                    </a:path>
                  </a:pathLst>
                </a:custGeom>
                <a:solidFill>
                  <a:srgbClr val="787878"/>
                </a:solidFill>
                <a:ln w="12700" cap="rnd">
                  <a:solidFill>
                    <a:srgbClr val="000000"/>
                  </a:solidFill>
                  <a:round/>
                  <a:headEnd/>
                  <a:tailEnd/>
                </a:ln>
              </p:spPr>
              <p:txBody>
                <a:bodyPr/>
                <a:lstStyle/>
                <a:p>
                  <a:endParaRPr lang="zh-CN" altLang="zh-CN"/>
                </a:p>
              </p:txBody>
            </p:sp>
            <p:sp>
              <p:nvSpPr>
                <p:cNvPr id="58423" name="Freeform 2832"/>
                <p:cNvSpPr>
                  <a:spLocks/>
                </p:cNvSpPr>
                <p:nvPr/>
              </p:nvSpPr>
              <p:spPr bwMode="auto">
                <a:xfrm>
                  <a:off x="4726" y="3085"/>
                  <a:ext cx="39" cy="27"/>
                </a:xfrm>
                <a:custGeom>
                  <a:avLst/>
                  <a:gdLst>
                    <a:gd name="T0" fmla="*/ 32 w 39"/>
                    <a:gd name="T1" fmla="*/ 2 h 27"/>
                    <a:gd name="T2" fmla="*/ 32 w 39"/>
                    <a:gd name="T3" fmla="*/ 4 h 27"/>
                    <a:gd name="T4" fmla="*/ 34 w 39"/>
                    <a:gd name="T5" fmla="*/ 6 h 27"/>
                    <a:gd name="T6" fmla="*/ 36 w 39"/>
                    <a:gd name="T7" fmla="*/ 8 h 27"/>
                    <a:gd name="T8" fmla="*/ 38 w 39"/>
                    <a:gd name="T9" fmla="*/ 10 h 27"/>
                    <a:gd name="T10" fmla="*/ 38 w 39"/>
                    <a:gd name="T11" fmla="*/ 14 h 27"/>
                    <a:gd name="T12" fmla="*/ 38 w 39"/>
                    <a:gd name="T13" fmla="*/ 16 h 27"/>
                    <a:gd name="T14" fmla="*/ 36 w 39"/>
                    <a:gd name="T15" fmla="*/ 16 h 27"/>
                    <a:gd name="T16" fmla="*/ 36 w 39"/>
                    <a:gd name="T17" fmla="*/ 18 h 27"/>
                    <a:gd name="T18" fmla="*/ 34 w 39"/>
                    <a:gd name="T19" fmla="*/ 20 h 27"/>
                    <a:gd name="T20" fmla="*/ 32 w 39"/>
                    <a:gd name="T21" fmla="*/ 20 h 27"/>
                    <a:gd name="T22" fmla="*/ 32 w 39"/>
                    <a:gd name="T23" fmla="*/ 22 h 27"/>
                    <a:gd name="T24" fmla="*/ 32 w 39"/>
                    <a:gd name="T25" fmla="*/ 24 h 27"/>
                    <a:gd name="T26" fmla="*/ 30 w 39"/>
                    <a:gd name="T27" fmla="*/ 26 h 27"/>
                    <a:gd name="T28" fmla="*/ 22 w 39"/>
                    <a:gd name="T29" fmla="*/ 26 h 27"/>
                    <a:gd name="T30" fmla="*/ 0 w 39"/>
                    <a:gd name="T31" fmla="*/ 24 h 27"/>
                    <a:gd name="T32" fmla="*/ 0 w 39"/>
                    <a:gd name="T33" fmla="*/ 0 h 27"/>
                    <a:gd name="T34" fmla="*/ 18 w 39"/>
                    <a:gd name="T35" fmla="*/ 0 h 27"/>
                    <a:gd name="T36" fmla="*/ 32 w 39"/>
                    <a:gd name="T37" fmla="*/ 0 h 27"/>
                    <a:gd name="T38" fmla="*/ 32 w 39"/>
                    <a:gd name="T39" fmla="*/ 2 h 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9"/>
                    <a:gd name="T61" fmla="*/ 0 h 27"/>
                    <a:gd name="T62" fmla="*/ 39 w 39"/>
                    <a:gd name="T63" fmla="*/ 27 h 2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9" h="27">
                      <a:moveTo>
                        <a:pt x="32" y="2"/>
                      </a:moveTo>
                      <a:lnTo>
                        <a:pt x="32" y="4"/>
                      </a:lnTo>
                      <a:lnTo>
                        <a:pt x="34" y="6"/>
                      </a:lnTo>
                      <a:lnTo>
                        <a:pt x="36" y="8"/>
                      </a:lnTo>
                      <a:lnTo>
                        <a:pt x="38" y="10"/>
                      </a:lnTo>
                      <a:lnTo>
                        <a:pt x="38" y="14"/>
                      </a:lnTo>
                      <a:lnTo>
                        <a:pt x="38" y="16"/>
                      </a:lnTo>
                      <a:lnTo>
                        <a:pt x="36" y="16"/>
                      </a:lnTo>
                      <a:lnTo>
                        <a:pt x="36" y="18"/>
                      </a:lnTo>
                      <a:lnTo>
                        <a:pt x="34" y="20"/>
                      </a:lnTo>
                      <a:lnTo>
                        <a:pt x="32" y="20"/>
                      </a:lnTo>
                      <a:lnTo>
                        <a:pt x="32" y="22"/>
                      </a:lnTo>
                      <a:lnTo>
                        <a:pt x="32" y="24"/>
                      </a:lnTo>
                      <a:lnTo>
                        <a:pt x="30" y="26"/>
                      </a:lnTo>
                      <a:lnTo>
                        <a:pt x="22" y="26"/>
                      </a:lnTo>
                      <a:lnTo>
                        <a:pt x="0" y="24"/>
                      </a:lnTo>
                      <a:lnTo>
                        <a:pt x="0" y="0"/>
                      </a:lnTo>
                      <a:lnTo>
                        <a:pt x="18" y="0"/>
                      </a:lnTo>
                      <a:lnTo>
                        <a:pt x="32" y="0"/>
                      </a:lnTo>
                      <a:lnTo>
                        <a:pt x="32" y="2"/>
                      </a:lnTo>
                    </a:path>
                  </a:pathLst>
                </a:custGeom>
                <a:solidFill>
                  <a:srgbClr val="59801A"/>
                </a:solidFill>
                <a:ln w="12700" cap="rnd">
                  <a:solidFill>
                    <a:srgbClr val="000000"/>
                  </a:solidFill>
                  <a:round/>
                  <a:headEnd/>
                  <a:tailEnd/>
                </a:ln>
              </p:spPr>
              <p:txBody>
                <a:bodyPr/>
                <a:lstStyle/>
                <a:p>
                  <a:endParaRPr lang="zh-CN" altLang="zh-CN"/>
                </a:p>
              </p:txBody>
            </p:sp>
            <p:sp>
              <p:nvSpPr>
                <p:cNvPr id="58424" name="Oval 2833"/>
                <p:cNvSpPr>
                  <a:spLocks noChangeArrowheads="1"/>
                </p:cNvSpPr>
                <p:nvPr/>
              </p:nvSpPr>
              <p:spPr bwMode="auto">
                <a:xfrm>
                  <a:off x="4734" y="3092"/>
                  <a:ext cx="11" cy="11"/>
                </a:xfrm>
                <a:prstGeom prst="ellipse">
                  <a:avLst/>
                </a:prstGeom>
                <a:solidFill>
                  <a:srgbClr val="FFFFFF"/>
                </a:solidFill>
                <a:ln w="12700">
                  <a:solidFill>
                    <a:srgbClr val="000000"/>
                  </a:solidFill>
                  <a:round/>
                  <a:headEnd/>
                  <a:tailEnd/>
                </a:ln>
              </p:spPr>
              <p:txBody>
                <a:bodyPr wrap="none" anchor="ctr"/>
                <a:lstStyle/>
                <a:p>
                  <a:endParaRPr lang="zh-CN" altLang="zh-CN"/>
                </a:p>
              </p:txBody>
            </p:sp>
            <p:sp>
              <p:nvSpPr>
                <p:cNvPr id="58425" name="Freeform 2834"/>
                <p:cNvSpPr>
                  <a:spLocks/>
                </p:cNvSpPr>
                <p:nvPr/>
              </p:nvSpPr>
              <p:spPr bwMode="auto">
                <a:xfrm>
                  <a:off x="4744" y="3085"/>
                  <a:ext cx="25" cy="29"/>
                </a:xfrm>
                <a:custGeom>
                  <a:avLst/>
                  <a:gdLst>
                    <a:gd name="T0" fmla="*/ 0 w 25"/>
                    <a:gd name="T1" fmla="*/ 28 h 29"/>
                    <a:gd name="T2" fmla="*/ 12 w 25"/>
                    <a:gd name="T3" fmla="*/ 28 h 29"/>
                    <a:gd name="T4" fmla="*/ 18 w 25"/>
                    <a:gd name="T5" fmla="*/ 22 h 29"/>
                    <a:gd name="T6" fmla="*/ 22 w 25"/>
                    <a:gd name="T7" fmla="*/ 16 h 29"/>
                    <a:gd name="T8" fmla="*/ 24 w 25"/>
                    <a:gd name="T9" fmla="*/ 14 h 29"/>
                    <a:gd name="T10" fmla="*/ 24 w 25"/>
                    <a:gd name="T11" fmla="*/ 10 h 29"/>
                    <a:gd name="T12" fmla="*/ 18 w 25"/>
                    <a:gd name="T13" fmla="*/ 4 h 29"/>
                    <a:gd name="T14" fmla="*/ 14 w 25"/>
                    <a:gd name="T15" fmla="*/ 2 h 29"/>
                    <a:gd name="T16" fmla="*/ 2 w 25"/>
                    <a:gd name="T17" fmla="*/ 0 h 29"/>
                    <a:gd name="T18" fmla="*/ 0 w 25"/>
                    <a:gd name="T19" fmla="*/ 0 h 29"/>
                    <a:gd name="T20" fmla="*/ 6 w 25"/>
                    <a:gd name="T21" fmla="*/ 4 h 29"/>
                    <a:gd name="T22" fmla="*/ 8 w 25"/>
                    <a:gd name="T23" fmla="*/ 14 h 29"/>
                    <a:gd name="T24" fmla="*/ 8 w 25"/>
                    <a:gd name="T25" fmla="*/ 18 h 29"/>
                    <a:gd name="T26" fmla="*/ 0 w 25"/>
                    <a:gd name="T27" fmla="*/ 26 h 29"/>
                    <a:gd name="T28" fmla="*/ 0 w 25"/>
                    <a:gd name="T29" fmla="*/ 28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
                    <a:gd name="T46" fmla="*/ 0 h 29"/>
                    <a:gd name="T47" fmla="*/ 25 w 25"/>
                    <a:gd name="T48" fmla="*/ 29 h 2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 h="29">
                      <a:moveTo>
                        <a:pt x="0" y="28"/>
                      </a:moveTo>
                      <a:lnTo>
                        <a:pt x="12" y="28"/>
                      </a:lnTo>
                      <a:lnTo>
                        <a:pt x="18" y="22"/>
                      </a:lnTo>
                      <a:lnTo>
                        <a:pt x="22" y="16"/>
                      </a:lnTo>
                      <a:lnTo>
                        <a:pt x="24" y="14"/>
                      </a:lnTo>
                      <a:lnTo>
                        <a:pt x="24" y="10"/>
                      </a:lnTo>
                      <a:lnTo>
                        <a:pt x="18" y="4"/>
                      </a:lnTo>
                      <a:lnTo>
                        <a:pt x="14" y="2"/>
                      </a:lnTo>
                      <a:lnTo>
                        <a:pt x="2" y="0"/>
                      </a:lnTo>
                      <a:lnTo>
                        <a:pt x="0" y="0"/>
                      </a:lnTo>
                      <a:lnTo>
                        <a:pt x="6" y="4"/>
                      </a:lnTo>
                      <a:lnTo>
                        <a:pt x="8" y="14"/>
                      </a:lnTo>
                      <a:lnTo>
                        <a:pt x="8" y="18"/>
                      </a:lnTo>
                      <a:lnTo>
                        <a:pt x="0" y="26"/>
                      </a:lnTo>
                      <a:lnTo>
                        <a:pt x="0" y="28"/>
                      </a:lnTo>
                    </a:path>
                  </a:pathLst>
                </a:custGeom>
                <a:solidFill>
                  <a:srgbClr val="4A700A"/>
                </a:solidFill>
                <a:ln w="12700" cap="rnd">
                  <a:solidFill>
                    <a:srgbClr val="000000"/>
                  </a:solidFill>
                  <a:round/>
                  <a:headEnd/>
                  <a:tailEnd/>
                </a:ln>
              </p:spPr>
              <p:txBody>
                <a:bodyPr/>
                <a:lstStyle/>
                <a:p>
                  <a:endParaRPr lang="zh-CN" altLang="zh-CN"/>
                </a:p>
              </p:txBody>
            </p:sp>
            <p:sp>
              <p:nvSpPr>
                <p:cNvPr id="58426" name="Line 2835"/>
                <p:cNvSpPr>
                  <a:spLocks noChangeShapeType="1"/>
                </p:cNvSpPr>
                <p:nvPr/>
              </p:nvSpPr>
              <p:spPr bwMode="auto">
                <a:xfrm flipH="1">
                  <a:off x="5145" y="3088"/>
                  <a:ext cx="12"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27" name="Line 2836"/>
                <p:cNvSpPr>
                  <a:spLocks noChangeShapeType="1"/>
                </p:cNvSpPr>
                <p:nvPr/>
              </p:nvSpPr>
              <p:spPr bwMode="auto">
                <a:xfrm flipH="1" flipV="1">
                  <a:off x="5151" y="3080"/>
                  <a:ext cx="8"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28" name="Line 2837"/>
                <p:cNvSpPr>
                  <a:spLocks noChangeShapeType="1"/>
                </p:cNvSpPr>
                <p:nvPr/>
              </p:nvSpPr>
              <p:spPr bwMode="auto">
                <a:xfrm flipH="1" flipV="1">
                  <a:off x="5156" y="3070"/>
                  <a:ext cx="7"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29" name="Line 2838"/>
                <p:cNvSpPr>
                  <a:spLocks noChangeShapeType="1"/>
                </p:cNvSpPr>
                <p:nvPr/>
              </p:nvSpPr>
              <p:spPr bwMode="auto">
                <a:xfrm flipH="1">
                  <a:off x="5161" y="3065"/>
                  <a:ext cx="10"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30" name="Line 2839"/>
                <p:cNvSpPr>
                  <a:spLocks noChangeShapeType="1"/>
                </p:cNvSpPr>
                <p:nvPr/>
              </p:nvSpPr>
              <p:spPr bwMode="auto">
                <a:xfrm flipH="1">
                  <a:off x="5166" y="3057"/>
                  <a:ext cx="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31" name="Line 2840"/>
                <p:cNvSpPr>
                  <a:spLocks noChangeShapeType="1"/>
                </p:cNvSpPr>
                <p:nvPr/>
              </p:nvSpPr>
              <p:spPr bwMode="auto">
                <a:xfrm flipH="1">
                  <a:off x="5169" y="3051"/>
                  <a:ext cx="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32" name="Line 2841"/>
                <p:cNvSpPr>
                  <a:spLocks noChangeShapeType="1"/>
                </p:cNvSpPr>
                <p:nvPr/>
              </p:nvSpPr>
              <p:spPr bwMode="auto">
                <a:xfrm flipH="1">
                  <a:off x="5166" y="3045"/>
                  <a:ext cx="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33" name="Freeform 2842"/>
                <p:cNvSpPr>
                  <a:spLocks/>
                </p:cNvSpPr>
                <p:nvPr/>
              </p:nvSpPr>
              <p:spPr bwMode="auto">
                <a:xfrm>
                  <a:off x="5037" y="2984"/>
                  <a:ext cx="67" cy="58"/>
                </a:xfrm>
                <a:custGeom>
                  <a:avLst/>
                  <a:gdLst>
                    <a:gd name="T0" fmla="*/ 0 w 67"/>
                    <a:gd name="T1" fmla="*/ 57 h 58"/>
                    <a:gd name="T2" fmla="*/ 66 w 67"/>
                    <a:gd name="T3" fmla="*/ 45 h 58"/>
                    <a:gd name="T4" fmla="*/ 65 w 67"/>
                    <a:gd name="T5" fmla="*/ 0 h 58"/>
                    <a:gd name="T6" fmla="*/ 0 w 67"/>
                    <a:gd name="T7" fmla="*/ 2 h 58"/>
                    <a:gd name="T8" fmla="*/ 0 w 67"/>
                    <a:gd name="T9" fmla="*/ 55 h 58"/>
                    <a:gd name="T10" fmla="*/ 0 w 67"/>
                    <a:gd name="T11" fmla="*/ 57 h 58"/>
                    <a:gd name="T12" fmla="*/ 0 60000 65536"/>
                    <a:gd name="T13" fmla="*/ 0 60000 65536"/>
                    <a:gd name="T14" fmla="*/ 0 60000 65536"/>
                    <a:gd name="T15" fmla="*/ 0 60000 65536"/>
                    <a:gd name="T16" fmla="*/ 0 60000 65536"/>
                    <a:gd name="T17" fmla="*/ 0 60000 65536"/>
                    <a:gd name="T18" fmla="*/ 0 w 67"/>
                    <a:gd name="T19" fmla="*/ 0 h 58"/>
                    <a:gd name="T20" fmla="*/ 67 w 67"/>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67" h="58">
                      <a:moveTo>
                        <a:pt x="0" y="57"/>
                      </a:moveTo>
                      <a:lnTo>
                        <a:pt x="66" y="45"/>
                      </a:lnTo>
                      <a:lnTo>
                        <a:pt x="65" y="0"/>
                      </a:lnTo>
                      <a:lnTo>
                        <a:pt x="0" y="2"/>
                      </a:lnTo>
                      <a:lnTo>
                        <a:pt x="0" y="55"/>
                      </a:lnTo>
                      <a:lnTo>
                        <a:pt x="0" y="57"/>
                      </a:lnTo>
                    </a:path>
                  </a:pathLst>
                </a:custGeom>
                <a:solidFill>
                  <a:srgbClr val="59801A"/>
                </a:solidFill>
                <a:ln w="12700" cap="rnd">
                  <a:solidFill>
                    <a:srgbClr val="000000"/>
                  </a:solidFill>
                  <a:round/>
                  <a:headEnd/>
                  <a:tailEnd/>
                </a:ln>
              </p:spPr>
              <p:txBody>
                <a:bodyPr/>
                <a:lstStyle/>
                <a:p>
                  <a:endParaRPr lang="zh-CN" altLang="zh-CN"/>
                </a:p>
              </p:txBody>
            </p:sp>
            <p:sp>
              <p:nvSpPr>
                <p:cNvPr id="58434" name="Freeform 2843"/>
                <p:cNvSpPr>
                  <a:spLocks/>
                </p:cNvSpPr>
                <p:nvPr/>
              </p:nvSpPr>
              <p:spPr bwMode="auto">
                <a:xfrm>
                  <a:off x="5163" y="3033"/>
                  <a:ext cx="19" cy="19"/>
                </a:xfrm>
                <a:custGeom>
                  <a:avLst/>
                  <a:gdLst>
                    <a:gd name="T0" fmla="*/ 18 w 19"/>
                    <a:gd name="T1" fmla="*/ 6 h 19"/>
                    <a:gd name="T2" fmla="*/ 18 w 19"/>
                    <a:gd name="T3" fmla="*/ 0 h 19"/>
                    <a:gd name="T4" fmla="*/ 0 w 19"/>
                    <a:gd name="T5" fmla="*/ 12 h 19"/>
                    <a:gd name="T6" fmla="*/ 6 w 19"/>
                    <a:gd name="T7" fmla="*/ 18 h 19"/>
                    <a:gd name="T8" fmla="*/ 18 w 19"/>
                    <a:gd name="T9" fmla="*/ 6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18" y="6"/>
                      </a:moveTo>
                      <a:lnTo>
                        <a:pt x="18" y="0"/>
                      </a:lnTo>
                      <a:lnTo>
                        <a:pt x="0" y="12"/>
                      </a:lnTo>
                      <a:lnTo>
                        <a:pt x="6" y="18"/>
                      </a:lnTo>
                      <a:lnTo>
                        <a:pt x="18" y="6"/>
                      </a:lnTo>
                    </a:path>
                  </a:pathLst>
                </a:custGeom>
                <a:solidFill>
                  <a:srgbClr val="BABABA"/>
                </a:solidFill>
                <a:ln w="12700" cap="rnd">
                  <a:solidFill>
                    <a:srgbClr val="000000"/>
                  </a:solidFill>
                  <a:round/>
                  <a:headEnd/>
                  <a:tailEnd/>
                </a:ln>
              </p:spPr>
              <p:txBody>
                <a:bodyPr/>
                <a:lstStyle/>
                <a:p>
                  <a:endParaRPr lang="zh-CN" altLang="zh-CN"/>
                </a:p>
              </p:txBody>
            </p:sp>
            <p:sp>
              <p:nvSpPr>
                <p:cNvPr id="58435" name="Freeform 2844"/>
                <p:cNvSpPr>
                  <a:spLocks/>
                </p:cNvSpPr>
                <p:nvPr/>
              </p:nvSpPr>
              <p:spPr bwMode="auto">
                <a:xfrm>
                  <a:off x="4747" y="3099"/>
                  <a:ext cx="33" cy="46"/>
                </a:xfrm>
                <a:custGeom>
                  <a:avLst/>
                  <a:gdLst>
                    <a:gd name="T0" fmla="*/ 16 w 33"/>
                    <a:gd name="T1" fmla="*/ 39 h 46"/>
                    <a:gd name="T2" fmla="*/ 14 w 33"/>
                    <a:gd name="T3" fmla="*/ 29 h 46"/>
                    <a:gd name="T4" fmla="*/ 18 w 33"/>
                    <a:gd name="T5" fmla="*/ 13 h 46"/>
                    <a:gd name="T6" fmla="*/ 32 w 33"/>
                    <a:gd name="T7" fmla="*/ 3 h 46"/>
                    <a:gd name="T8" fmla="*/ 16 w 33"/>
                    <a:gd name="T9" fmla="*/ 0 h 46"/>
                    <a:gd name="T10" fmla="*/ 8 w 33"/>
                    <a:gd name="T11" fmla="*/ 7 h 46"/>
                    <a:gd name="T12" fmla="*/ 0 w 33"/>
                    <a:gd name="T13" fmla="*/ 25 h 46"/>
                    <a:gd name="T14" fmla="*/ 4 w 33"/>
                    <a:gd name="T15" fmla="*/ 39 h 46"/>
                    <a:gd name="T16" fmla="*/ 4 w 33"/>
                    <a:gd name="T17" fmla="*/ 43 h 46"/>
                    <a:gd name="T18" fmla="*/ 22 w 33"/>
                    <a:gd name="T19" fmla="*/ 45 h 46"/>
                    <a:gd name="T20" fmla="*/ 26 w 33"/>
                    <a:gd name="T21" fmla="*/ 45 h 46"/>
                    <a:gd name="T22" fmla="*/ 16 w 33"/>
                    <a:gd name="T23" fmla="*/ 41 h 46"/>
                    <a:gd name="T24" fmla="*/ 16 w 33"/>
                    <a:gd name="T25" fmla="*/ 39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46"/>
                    <a:gd name="T41" fmla="*/ 33 w 33"/>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46">
                      <a:moveTo>
                        <a:pt x="16" y="39"/>
                      </a:moveTo>
                      <a:lnTo>
                        <a:pt x="14" y="29"/>
                      </a:lnTo>
                      <a:lnTo>
                        <a:pt x="18" y="13"/>
                      </a:lnTo>
                      <a:lnTo>
                        <a:pt x="32" y="3"/>
                      </a:lnTo>
                      <a:lnTo>
                        <a:pt x="16" y="0"/>
                      </a:lnTo>
                      <a:lnTo>
                        <a:pt x="8" y="7"/>
                      </a:lnTo>
                      <a:lnTo>
                        <a:pt x="0" y="25"/>
                      </a:lnTo>
                      <a:lnTo>
                        <a:pt x="4" y="39"/>
                      </a:lnTo>
                      <a:lnTo>
                        <a:pt x="4" y="43"/>
                      </a:lnTo>
                      <a:lnTo>
                        <a:pt x="22" y="45"/>
                      </a:lnTo>
                      <a:lnTo>
                        <a:pt x="26" y="45"/>
                      </a:lnTo>
                      <a:lnTo>
                        <a:pt x="16" y="41"/>
                      </a:lnTo>
                      <a:lnTo>
                        <a:pt x="16" y="39"/>
                      </a:lnTo>
                    </a:path>
                  </a:pathLst>
                </a:custGeom>
                <a:solidFill>
                  <a:srgbClr val="BABABA"/>
                </a:solidFill>
                <a:ln w="12700" cap="rnd">
                  <a:solidFill>
                    <a:srgbClr val="000000"/>
                  </a:solidFill>
                  <a:round/>
                  <a:headEnd/>
                  <a:tailEnd/>
                </a:ln>
              </p:spPr>
              <p:txBody>
                <a:bodyPr/>
                <a:lstStyle/>
                <a:p>
                  <a:endParaRPr lang="zh-CN" altLang="zh-CN"/>
                </a:p>
              </p:txBody>
            </p:sp>
            <p:sp>
              <p:nvSpPr>
                <p:cNvPr id="58436" name="Freeform 2845"/>
                <p:cNvSpPr>
                  <a:spLocks/>
                </p:cNvSpPr>
                <p:nvPr/>
              </p:nvSpPr>
              <p:spPr bwMode="auto">
                <a:xfrm>
                  <a:off x="4672" y="3107"/>
                  <a:ext cx="85" cy="38"/>
                </a:xfrm>
                <a:custGeom>
                  <a:avLst/>
                  <a:gdLst>
                    <a:gd name="T0" fmla="*/ 80 w 85"/>
                    <a:gd name="T1" fmla="*/ 1 h 38"/>
                    <a:gd name="T2" fmla="*/ 4 w 85"/>
                    <a:gd name="T3" fmla="*/ 0 h 38"/>
                    <a:gd name="T4" fmla="*/ 0 w 85"/>
                    <a:gd name="T5" fmla="*/ 33 h 38"/>
                    <a:gd name="T6" fmla="*/ 84 w 85"/>
                    <a:gd name="T7" fmla="*/ 37 h 38"/>
                    <a:gd name="T8" fmla="*/ 80 w 85"/>
                    <a:gd name="T9" fmla="*/ 1 h 38"/>
                    <a:gd name="T10" fmla="*/ 0 60000 65536"/>
                    <a:gd name="T11" fmla="*/ 0 60000 65536"/>
                    <a:gd name="T12" fmla="*/ 0 60000 65536"/>
                    <a:gd name="T13" fmla="*/ 0 60000 65536"/>
                    <a:gd name="T14" fmla="*/ 0 60000 65536"/>
                    <a:gd name="T15" fmla="*/ 0 w 85"/>
                    <a:gd name="T16" fmla="*/ 0 h 38"/>
                    <a:gd name="T17" fmla="*/ 85 w 85"/>
                    <a:gd name="T18" fmla="*/ 38 h 38"/>
                  </a:gdLst>
                  <a:ahLst/>
                  <a:cxnLst>
                    <a:cxn ang="T10">
                      <a:pos x="T0" y="T1"/>
                    </a:cxn>
                    <a:cxn ang="T11">
                      <a:pos x="T2" y="T3"/>
                    </a:cxn>
                    <a:cxn ang="T12">
                      <a:pos x="T4" y="T5"/>
                    </a:cxn>
                    <a:cxn ang="T13">
                      <a:pos x="T6" y="T7"/>
                    </a:cxn>
                    <a:cxn ang="T14">
                      <a:pos x="T8" y="T9"/>
                    </a:cxn>
                  </a:cxnLst>
                  <a:rect l="T15" t="T16" r="T17" b="T18"/>
                  <a:pathLst>
                    <a:path w="85" h="38">
                      <a:moveTo>
                        <a:pt x="80" y="1"/>
                      </a:moveTo>
                      <a:lnTo>
                        <a:pt x="4" y="0"/>
                      </a:lnTo>
                      <a:lnTo>
                        <a:pt x="0" y="33"/>
                      </a:lnTo>
                      <a:lnTo>
                        <a:pt x="84" y="37"/>
                      </a:lnTo>
                      <a:lnTo>
                        <a:pt x="80" y="1"/>
                      </a:lnTo>
                    </a:path>
                  </a:pathLst>
                </a:custGeom>
                <a:solidFill>
                  <a:srgbClr val="739933"/>
                </a:solidFill>
                <a:ln w="12700" cap="rnd">
                  <a:solidFill>
                    <a:srgbClr val="000000"/>
                  </a:solidFill>
                  <a:round/>
                  <a:headEnd/>
                  <a:tailEnd/>
                </a:ln>
              </p:spPr>
              <p:txBody>
                <a:bodyPr/>
                <a:lstStyle/>
                <a:p>
                  <a:endParaRPr lang="zh-CN" altLang="zh-CN"/>
                </a:p>
              </p:txBody>
            </p:sp>
            <p:sp>
              <p:nvSpPr>
                <p:cNvPr id="58437" name="Freeform 2846"/>
                <p:cNvSpPr>
                  <a:spLocks/>
                </p:cNvSpPr>
                <p:nvPr/>
              </p:nvSpPr>
              <p:spPr bwMode="auto">
                <a:xfrm>
                  <a:off x="4674" y="3105"/>
                  <a:ext cx="30" cy="31"/>
                </a:xfrm>
                <a:custGeom>
                  <a:avLst/>
                  <a:gdLst>
                    <a:gd name="T0" fmla="*/ 0 w 30"/>
                    <a:gd name="T1" fmla="*/ 0 h 31"/>
                    <a:gd name="T2" fmla="*/ 29 w 30"/>
                    <a:gd name="T3" fmla="*/ 4 h 31"/>
                    <a:gd name="T4" fmla="*/ 25 w 30"/>
                    <a:gd name="T5" fmla="*/ 14 h 31"/>
                    <a:gd name="T6" fmla="*/ 15 w 30"/>
                    <a:gd name="T7" fmla="*/ 22 h 31"/>
                    <a:gd name="T8" fmla="*/ 15 w 30"/>
                    <a:gd name="T9" fmla="*/ 28 h 31"/>
                    <a:gd name="T10" fmla="*/ 17 w 30"/>
                    <a:gd name="T11" fmla="*/ 30 h 31"/>
                    <a:gd name="T12" fmla="*/ 5 w 30"/>
                    <a:gd name="T13" fmla="*/ 30 h 31"/>
                    <a:gd name="T14" fmla="*/ 3 w 30"/>
                    <a:gd name="T15" fmla="*/ 22 h 31"/>
                    <a:gd name="T16" fmla="*/ 3 w 30"/>
                    <a:gd name="T17" fmla="*/ 16 h 31"/>
                    <a:gd name="T18" fmla="*/ 13 w 30"/>
                    <a:gd name="T19" fmla="*/ 10 h 31"/>
                    <a:gd name="T20" fmla="*/ 5 w 30"/>
                    <a:gd name="T21" fmla="*/ 6 h 31"/>
                    <a:gd name="T22" fmla="*/ 0 w 30"/>
                    <a:gd name="T23" fmla="*/ 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1"/>
                    <a:gd name="T38" fmla="*/ 30 w 30"/>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1">
                      <a:moveTo>
                        <a:pt x="0" y="0"/>
                      </a:moveTo>
                      <a:lnTo>
                        <a:pt x="29" y="4"/>
                      </a:lnTo>
                      <a:lnTo>
                        <a:pt x="25" y="14"/>
                      </a:lnTo>
                      <a:lnTo>
                        <a:pt x="15" y="22"/>
                      </a:lnTo>
                      <a:lnTo>
                        <a:pt x="15" y="28"/>
                      </a:lnTo>
                      <a:lnTo>
                        <a:pt x="17" y="30"/>
                      </a:lnTo>
                      <a:lnTo>
                        <a:pt x="5" y="30"/>
                      </a:lnTo>
                      <a:lnTo>
                        <a:pt x="3" y="22"/>
                      </a:lnTo>
                      <a:lnTo>
                        <a:pt x="3" y="16"/>
                      </a:lnTo>
                      <a:lnTo>
                        <a:pt x="13" y="10"/>
                      </a:lnTo>
                      <a:lnTo>
                        <a:pt x="5" y="6"/>
                      </a:lnTo>
                      <a:lnTo>
                        <a:pt x="0" y="0"/>
                      </a:lnTo>
                    </a:path>
                  </a:pathLst>
                </a:custGeom>
                <a:solidFill>
                  <a:srgbClr val="59801A"/>
                </a:solidFill>
                <a:ln w="9525" cap="rnd">
                  <a:noFill/>
                  <a:round/>
                  <a:headEnd/>
                  <a:tailEnd/>
                </a:ln>
              </p:spPr>
              <p:txBody>
                <a:bodyPr/>
                <a:lstStyle/>
                <a:p>
                  <a:endParaRPr lang="zh-CN" altLang="zh-CN"/>
                </a:p>
              </p:txBody>
            </p:sp>
            <p:sp>
              <p:nvSpPr>
                <p:cNvPr id="58438" name="Freeform 2847"/>
                <p:cNvSpPr>
                  <a:spLocks/>
                </p:cNvSpPr>
                <p:nvPr/>
              </p:nvSpPr>
              <p:spPr bwMode="auto">
                <a:xfrm>
                  <a:off x="4709" y="3111"/>
                  <a:ext cx="38" cy="29"/>
                </a:xfrm>
                <a:custGeom>
                  <a:avLst/>
                  <a:gdLst>
                    <a:gd name="T0" fmla="*/ 37 w 38"/>
                    <a:gd name="T1" fmla="*/ 0 h 29"/>
                    <a:gd name="T2" fmla="*/ 20 w 38"/>
                    <a:gd name="T3" fmla="*/ 18 h 29"/>
                    <a:gd name="T4" fmla="*/ 6 w 38"/>
                    <a:gd name="T5" fmla="*/ 28 h 29"/>
                    <a:gd name="T6" fmla="*/ 0 w 38"/>
                    <a:gd name="T7" fmla="*/ 28 h 29"/>
                    <a:gd name="T8" fmla="*/ 14 w 38"/>
                    <a:gd name="T9" fmla="*/ 16 h 29"/>
                    <a:gd name="T10" fmla="*/ 37 w 38"/>
                    <a:gd name="T11" fmla="*/ 0 h 29"/>
                    <a:gd name="T12" fmla="*/ 0 60000 65536"/>
                    <a:gd name="T13" fmla="*/ 0 60000 65536"/>
                    <a:gd name="T14" fmla="*/ 0 60000 65536"/>
                    <a:gd name="T15" fmla="*/ 0 60000 65536"/>
                    <a:gd name="T16" fmla="*/ 0 60000 65536"/>
                    <a:gd name="T17" fmla="*/ 0 60000 65536"/>
                    <a:gd name="T18" fmla="*/ 0 w 38"/>
                    <a:gd name="T19" fmla="*/ 0 h 29"/>
                    <a:gd name="T20" fmla="*/ 38 w 38"/>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8" h="29">
                      <a:moveTo>
                        <a:pt x="37" y="0"/>
                      </a:moveTo>
                      <a:lnTo>
                        <a:pt x="20" y="18"/>
                      </a:lnTo>
                      <a:lnTo>
                        <a:pt x="6" y="28"/>
                      </a:lnTo>
                      <a:lnTo>
                        <a:pt x="0" y="28"/>
                      </a:lnTo>
                      <a:lnTo>
                        <a:pt x="14" y="16"/>
                      </a:lnTo>
                      <a:lnTo>
                        <a:pt x="37" y="0"/>
                      </a:lnTo>
                    </a:path>
                  </a:pathLst>
                </a:custGeom>
                <a:solidFill>
                  <a:srgbClr val="59801A"/>
                </a:solidFill>
                <a:ln w="9525" cap="rnd">
                  <a:noFill/>
                  <a:round/>
                  <a:headEnd/>
                  <a:tailEnd/>
                </a:ln>
              </p:spPr>
              <p:txBody>
                <a:bodyPr/>
                <a:lstStyle/>
                <a:p>
                  <a:endParaRPr lang="zh-CN" altLang="zh-CN"/>
                </a:p>
              </p:txBody>
            </p:sp>
            <p:sp>
              <p:nvSpPr>
                <p:cNvPr id="58439" name="Freeform 2848"/>
                <p:cNvSpPr>
                  <a:spLocks/>
                </p:cNvSpPr>
                <p:nvPr/>
              </p:nvSpPr>
              <p:spPr bwMode="auto">
                <a:xfrm>
                  <a:off x="4754" y="3083"/>
                  <a:ext cx="32" cy="19"/>
                </a:xfrm>
                <a:custGeom>
                  <a:avLst/>
                  <a:gdLst>
                    <a:gd name="T0" fmla="*/ 31 w 32"/>
                    <a:gd name="T1" fmla="*/ 0 h 19"/>
                    <a:gd name="T2" fmla="*/ 0 w 32"/>
                    <a:gd name="T3" fmla="*/ 2 h 19"/>
                    <a:gd name="T4" fmla="*/ 6 w 32"/>
                    <a:gd name="T5" fmla="*/ 7 h 19"/>
                    <a:gd name="T6" fmla="*/ 10 w 32"/>
                    <a:gd name="T7" fmla="*/ 14 h 19"/>
                    <a:gd name="T8" fmla="*/ 10 w 32"/>
                    <a:gd name="T9" fmla="*/ 18 h 19"/>
                    <a:gd name="T10" fmla="*/ 31 w 32"/>
                    <a:gd name="T11" fmla="*/ 0 h 19"/>
                    <a:gd name="T12" fmla="*/ 0 60000 65536"/>
                    <a:gd name="T13" fmla="*/ 0 60000 65536"/>
                    <a:gd name="T14" fmla="*/ 0 60000 65536"/>
                    <a:gd name="T15" fmla="*/ 0 60000 65536"/>
                    <a:gd name="T16" fmla="*/ 0 60000 65536"/>
                    <a:gd name="T17" fmla="*/ 0 60000 65536"/>
                    <a:gd name="T18" fmla="*/ 0 w 32"/>
                    <a:gd name="T19" fmla="*/ 0 h 19"/>
                    <a:gd name="T20" fmla="*/ 32 w 32"/>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32" h="19">
                      <a:moveTo>
                        <a:pt x="31" y="0"/>
                      </a:moveTo>
                      <a:lnTo>
                        <a:pt x="0" y="2"/>
                      </a:lnTo>
                      <a:lnTo>
                        <a:pt x="6" y="7"/>
                      </a:lnTo>
                      <a:lnTo>
                        <a:pt x="10" y="14"/>
                      </a:lnTo>
                      <a:lnTo>
                        <a:pt x="10" y="18"/>
                      </a:lnTo>
                      <a:lnTo>
                        <a:pt x="31" y="0"/>
                      </a:lnTo>
                    </a:path>
                  </a:pathLst>
                </a:custGeom>
                <a:solidFill>
                  <a:srgbClr val="618721"/>
                </a:solidFill>
                <a:ln w="12700" cap="rnd">
                  <a:solidFill>
                    <a:srgbClr val="000000"/>
                  </a:solidFill>
                  <a:round/>
                  <a:headEnd/>
                  <a:tailEnd/>
                </a:ln>
              </p:spPr>
              <p:txBody>
                <a:bodyPr/>
                <a:lstStyle/>
                <a:p>
                  <a:endParaRPr lang="zh-CN" altLang="zh-CN"/>
                </a:p>
              </p:txBody>
            </p:sp>
            <p:sp>
              <p:nvSpPr>
                <p:cNvPr id="58440" name="Oval 2849"/>
                <p:cNvSpPr>
                  <a:spLocks noChangeArrowheads="1"/>
                </p:cNvSpPr>
                <p:nvPr/>
              </p:nvSpPr>
              <p:spPr bwMode="auto">
                <a:xfrm>
                  <a:off x="4737" y="3097"/>
                  <a:ext cx="11" cy="11"/>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441" name="Freeform 2850"/>
                <p:cNvSpPr>
                  <a:spLocks/>
                </p:cNvSpPr>
                <p:nvPr/>
              </p:nvSpPr>
              <p:spPr bwMode="auto">
                <a:xfrm>
                  <a:off x="4764" y="3033"/>
                  <a:ext cx="406" cy="71"/>
                </a:xfrm>
                <a:custGeom>
                  <a:avLst/>
                  <a:gdLst>
                    <a:gd name="T0" fmla="*/ 0 w 406"/>
                    <a:gd name="T1" fmla="*/ 66 h 71"/>
                    <a:gd name="T2" fmla="*/ 14 w 406"/>
                    <a:gd name="T3" fmla="*/ 56 h 71"/>
                    <a:gd name="T4" fmla="*/ 388 w 406"/>
                    <a:gd name="T5" fmla="*/ 4 h 71"/>
                    <a:gd name="T6" fmla="*/ 405 w 406"/>
                    <a:gd name="T7" fmla="*/ 0 h 71"/>
                    <a:gd name="T8" fmla="*/ 405 w 406"/>
                    <a:gd name="T9" fmla="*/ 4 h 71"/>
                    <a:gd name="T10" fmla="*/ 30 w 406"/>
                    <a:gd name="T11" fmla="*/ 60 h 71"/>
                    <a:gd name="T12" fmla="*/ 12 w 406"/>
                    <a:gd name="T13" fmla="*/ 70 h 71"/>
                    <a:gd name="T14" fmla="*/ 0 w 406"/>
                    <a:gd name="T15" fmla="*/ 66 h 71"/>
                    <a:gd name="T16" fmla="*/ 0 60000 65536"/>
                    <a:gd name="T17" fmla="*/ 0 60000 65536"/>
                    <a:gd name="T18" fmla="*/ 0 60000 65536"/>
                    <a:gd name="T19" fmla="*/ 0 60000 65536"/>
                    <a:gd name="T20" fmla="*/ 0 60000 65536"/>
                    <a:gd name="T21" fmla="*/ 0 60000 65536"/>
                    <a:gd name="T22" fmla="*/ 0 60000 65536"/>
                    <a:gd name="T23" fmla="*/ 0 60000 65536"/>
                    <a:gd name="T24" fmla="*/ 0 w 406"/>
                    <a:gd name="T25" fmla="*/ 0 h 71"/>
                    <a:gd name="T26" fmla="*/ 406 w 406"/>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6" h="71">
                      <a:moveTo>
                        <a:pt x="0" y="66"/>
                      </a:moveTo>
                      <a:lnTo>
                        <a:pt x="14" y="56"/>
                      </a:lnTo>
                      <a:lnTo>
                        <a:pt x="388" y="4"/>
                      </a:lnTo>
                      <a:lnTo>
                        <a:pt x="405" y="0"/>
                      </a:lnTo>
                      <a:lnTo>
                        <a:pt x="405" y="4"/>
                      </a:lnTo>
                      <a:lnTo>
                        <a:pt x="30" y="60"/>
                      </a:lnTo>
                      <a:lnTo>
                        <a:pt x="12" y="70"/>
                      </a:lnTo>
                      <a:lnTo>
                        <a:pt x="0" y="66"/>
                      </a:lnTo>
                    </a:path>
                  </a:pathLst>
                </a:custGeom>
                <a:solidFill>
                  <a:srgbClr val="999999"/>
                </a:solidFill>
                <a:ln w="12700" cap="rnd">
                  <a:solidFill>
                    <a:srgbClr val="000000"/>
                  </a:solidFill>
                  <a:round/>
                  <a:headEnd/>
                  <a:tailEnd/>
                </a:ln>
              </p:spPr>
              <p:txBody>
                <a:bodyPr/>
                <a:lstStyle/>
                <a:p>
                  <a:endParaRPr lang="zh-CN" altLang="zh-CN"/>
                </a:p>
              </p:txBody>
            </p:sp>
            <p:sp>
              <p:nvSpPr>
                <p:cNvPr id="58442" name="Freeform 2851"/>
                <p:cNvSpPr>
                  <a:spLocks/>
                </p:cNvSpPr>
                <p:nvPr/>
              </p:nvSpPr>
              <p:spPr bwMode="auto">
                <a:xfrm>
                  <a:off x="4760" y="3033"/>
                  <a:ext cx="410" cy="105"/>
                </a:xfrm>
                <a:custGeom>
                  <a:avLst/>
                  <a:gdLst>
                    <a:gd name="T0" fmla="*/ 2 w 410"/>
                    <a:gd name="T1" fmla="*/ 90 h 105"/>
                    <a:gd name="T2" fmla="*/ 10 w 410"/>
                    <a:gd name="T3" fmla="*/ 78 h 105"/>
                    <a:gd name="T4" fmla="*/ 34 w 410"/>
                    <a:gd name="T5" fmla="*/ 62 h 105"/>
                    <a:gd name="T6" fmla="*/ 409 w 410"/>
                    <a:gd name="T7" fmla="*/ 4 h 105"/>
                    <a:gd name="T8" fmla="*/ 409 w 410"/>
                    <a:gd name="T9" fmla="*/ 0 h 105"/>
                    <a:gd name="T10" fmla="*/ 30 w 410"/>
                    <a:gd name="T11" fmla="*/ 60 h 105"/>
                    <a:gd name="T12" fmla="*/ 0 w 410"/>
                    <a:gd name="T13" fmla="*/ 78 h 105"/>
                    <a:gd name="T14" fmla="*/ 0 w 410"/>
                    <a:gd name="T15" fmla="*/ 100 h 105"/>
                    <a:gd name="T16" fmla="*/ 4 w 410"/>
                    <a:gd name="T17" fmla="*/ 104 h 105"/>
                    <a:gd name="T18" fmla="*/ 2 w 410"/>
                    <a:gd name="T19" fmla="*/ 9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0"/>
                    <a:gd name="T31" fmla="*/ 0 h 105"/>
                    <a:gd name="T32" fmla="*/ 410 w 410"/>
                    <a:gd name="T33" fmla="*/ 105 h 1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0" h="105">
                      <a:moveTo>
                        <a:pt x="2" y="90"/>
                      </a:moveTo>
                      <a:lnTo>
                        <a:pt x="10" y="78"/>
                      </a:lnTo>
                      <a:lnTo>
                        <a:pt x="34" y="62"/>
                      </a:lnTo>
                      <a:lnTo>
                        <a:pt x="409" y="4"/>
                      </a:lnTo>
                      <a:lnTo>
                        <a:pt x="409" y="0"/>
                      </a:lnTo>
                      <a:lnTo>
                        <a:pt x="30" y="60"/>
                      </a:lnTo>
                      <a:lnTo>
                        <a:pt x="0" y="78"/>
                      </a:lnTo>
                      <a:lnTo>
                        <a:pt x="0" y="100"/>
                      </a:lnTo>
                      <a:lnTo>
                        <a:pt x="4" y="104"/>
                      </a:lnTo>
                      <a:lnTo>
                        <a:pt x="2" y="90"/>
                      </a:lnTo>
                    </a:path>
                  </a:pathLst>
                </a:custGeom>
                <a:solidFill>
                  <a:srgbClr val="D9D9D9"/>
                </a:solidFill>
                <a:ln w="12700" cap="rnd">
                  <a:solidFill>
                    <a:srgbClr val="000000"/>
                  </a:solidFill>
                  <a:round/>
                  <a:headEnd/>
                  <a:tailEnd/>
                </a:ln>
              </p:spPr>
              <p:txBody>
                <a:bodyPr/>
                <a:lstStyle/>
                <a:p>
                  <a:endParaRPr lang="zh-CN" altLang="zh-CN"/>
                </a:p>
              </p:txBody>
            </p:sp>
            <p:sp>
              <p:nvSpPr>
                <p:cNvPr id="58443" name="Freeform 2852"/>
                <p:cNvSpPr>
                  <a:spLocks/>
                </p:cNvSpPr>
                <p:nvPr/>
              </p:nvSpPr>
              <p:spPr bwMode="auto">
                <a:xfrm>
                  <a:off x="4923" y="2976"/>
                  <a:ext cx="74" cy="19"/>
                </a:xfrm>
                <a:custGeom>
                  <a:avLst/>
                  <a:gdLst>
                    <a:gd name="T0" fmla="*/ 72 w 74"/>
                    <a:gd name="T1" fmla="*/ 0 h 19"/>
                    <a:gd name="T2" fmla="*/ 42 w 74"/>
                    <a:gd name="T3" fmla="*/ 2 h 19"/>
                    <a:gd name="T4" fmla="*/ 0 w 74"/>
                    <a:gd name="T5" fmla="*/ 18 h 19"/>
                    <a:gd name="T6" fmla="*/ 73 w 74"/>
                    <a:gd name="T7" fmla="*/ 12 h 19"/>
                    <a:gd name="T8" fmla="*/ 73 w 74"/>
                    <a:gd name="T9" fmla="*/ 0 h 19"/>
                    <a:gd name="T10" fmla="*/ 72 w 74"/>
                    <a:gd name="T11" fmla="*/ 0 h 19"/>
                    <a:gd name="T12" fmla="*/ 0 60000 65536"/>
                    <a:gd name="T13" fmla="*/ 0 60000 65536"/>
                    <a:gd name="T14" fmla="*/ 0 60000 65536"/>
                    <a:gd name="T15" fmla="*/ 0 60000 65536"/>
                    <a:gd name="T16" fmla="*/ 0 60000 65536"/>
                    <a:gd name="T17" fmla="*/ 0 60000 65536"/>
                    <a:gd name="T18" fmla="*/ 0 w 74"/>
                    <a:gd name="T19" fmla="*/ 0 h 19"/>
                    <a:gd name="T20" fmla="*/ 74 w 74"/>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74" h="19">
                      <a:moveTo>
                        <a:pt x="72" y="0"/>
                      </a:moveTo>
                      <a:lnTo>
                        <a:pt x="42" y="2"/>
                      </a:lnTo>
                      <a:lnTo>
                        <a:pt x="0" y="18"/>
                      </a:lnTo>
                      <a:lnTo>
                        <a:pt x="73" y="12"/>
                      </a:lnTo>
                      <a:lnTo>
                        <a:pt x="73" y="0"/>
                      </a:lnTo>
                      <a:lnTo>
                        <a:pt x="72" y="0"/>
                      </a:lnTo>
                    </a:path>
                  </a:pathLst>
                </a:custGeom>
                <a:solidFill>
                  <a:srgbClr val="59801A"/>
                </a:solidFill>
                <a:ln w="12700" cap="rnd">
                  <a:solidFill>
                    <a:srgbClr val="000000"/>
                  </a:solidFill>
                  <a:round/>
                  <a:headEnd/>
                  <a:tailEnd/>
                </a:ln>
              </p:spPr>
              <p:txBody>
                <a:bodyPr/>
                <a:lstStyle/>
                <a:p>
                  <a:endParaRPr lang="zh-CN" altLang="zh-CN"/>
                </a:p>
              </p:txBody>
            </p:sp>
            <p:sp>
              <p:nvSpPr>
                <p:cNvPr id="58444" name="Freeform 2853"/>
                <p:cNvSpPr>
                  <a:spLocks/>
                </p:cNvSpPr>
                <p:nvPr/>
              </p:nvSpPr>
              <p:spPr bwMode="auto">
                <a:xfrm>
                  <a:off x="4628" y="3008"/>
                  <a:ext cx="98" cy="44"/>
                </a:xfrm>
                <a:custGeom>
                  <a:avLst/>
                  <a:gdLst>
                    <a:gd name="T0" fmla="*/ 3 w 98"/>
                    <a:gd name="T1" fmla="*/ 0 h 44"/>
                    <a:gd name="T2" fmla="*/ 97 w 98"/>
                    <a:gd name="T3" fmla="*/ 41 h 44"/>
                    <a:gd name="T4" fmla="*/ 95 w 98"/>
                    <a:gd name="T5" fmla="*/ 43 h 44"/>
                    <a:gd name="T6" fmla="*/ 0 w 98"/>
                    <a:gd name="T7" fmla="*/ 2 h 44"/>
                    <a:gd name="T8" fmla="*/ 3 w 98"/>
                    <a:gd name="T9" fmla="*/ 0 h 44"/>
                    <a:gd name="T10" fmla="*/ 0 60000 65536"/>
                    <a:gd name="T11" fmla="*/ 0 60000 65536"/>
                    <a:gd name="T12" fmla="*/ 0 60000 65536"/>
                    <a:gd name="T13" fmla="*/ 0 60000 65536"/>
                    <a:gd name="T14" fmla="*/ 0 60000 65536"/>
                    <a:gd name="T15" fmla="*/ 0 w 98"/>
                    <a:gd name="T16" fmla="*/ 0 h 44"/>
                    <a:gd name="T17" fmla="*/ 98 w 98"/>
                    <a:gd name="T18" fmla="*/ 44 h 44"/>
                  </a:gdLst>
                  <a:ahLst/>
                  <a:cxnLst>
                    <a:cxn ang="T10">
                      <a:pos x="T0" y="T1"/>
                    </a:cxn>
                    <a:cxn ang="T11">
                      <a:pos x="T2" y="T3"/>
                    </a:cxn>
                    <a:cxn ang="T12">
                      <a:pos x="T4" y="T5"/>
                    </a:cxn>
                    <a:cxn ang="T13">
                      <a:pos x="T6" y="T7"/>
                    </a:cxn>
                    <a:cxn ang="T14">
                      <a:pos x="T8" y="T9"/>
                    </a:cxn>
                  </a:cxnLst>
                  <a:rect l="T15" t="T16" r="T17" b="T18"/>
                  <a:pathLst>
                    <a:path w="98" h="44">
                      <a:moveTo>
                        <a:pt x="3" y="0"/>
                      </a:moveTo>
                      <a:lnTo>
                        <a:pt x="97" y="41"/>
                      </a:lnTo>
                      <a:lnTo>
                        <a:pt x="95" y="43"/>
                      </a:lnTo>
                      <a:lnTo>
                        <a:pt x="0" y="2"/>
                      </a:lnTo>
                      <a:lnTo>
                        <a:pt x="3" y="0"/>
                      </a:lnTo>
                    </a:path>
                  </a:pathLst>
                </a:custGeom>
                <a:solidFill>
                  <a:srgbClr val="59801A"/>
                </a:solidFill>
                <a:ln w="9525" cap="rnd">
                  <a:noFill/>
                  <a:round/>
                  <a:headEnd/>
                  <a:tailEnd/>
                </a:ln>
              </p:spPr>
              <p:txBody>
                <a:bodyPr/>
                <a:lstStyle/>
                <a:p>
                  <a:endParaRPr lang="zh-CN" altLang="zh-CN"/>
                </a:p>
              </p:txBody>
            </p:sp>
            <p:sp>
              <p:nvSpPr>
                <p:cNvPr id="58445" name="Freeform 2854"/>
                <p:cNvSpPr>
                  <a:spLocks/>
                </p:cNvSpPr>
                <p:nvPr/>
              </p:nvSpPr>
              <p:spPr bwMode="auto">
                <a:xfrm>
                  <a:off x="4824" y="3008"/>
                  <a:ext cx="105" cy="32"/>
                </a:xfrm>
                <a:custGeom>
                  <a:avLst/>
                  <a:gdLst>
                    <a:gd name="T0" fmla="*/ 0 w 105"/>
                    <a:gd name="T1" fmla="*/ 2 h 32"/>
                    <a:gd name="T2" fmla="*/ 96 w 105"/>
                    <a:gd name="T3" fmla="*/ 31 h 32"/>
                    <a:gd name="T4" fmla="*/ 104 w 105"/>
                    <a:gd name="T5" fmla="*/ 29 h 32"/>
                    <a:gd name="T6" fmla="*/ 6 w 105"/>
                    <a:gd name="T7" fmla="*/ 0 h 32"/>
                    <a:gd name="T8" fmla="*/ 0 w 105"/>
                    <a:gd name="T9" fmla="*/ 2 h 32"/>
                    <a:gd name="T10" fmla="*/ 0 60000 65536"/>
                    <a:gd name="T11" fmla="*/ 0 60000 65536"/>
                    <a:gd name="T12" fmla="*/ 0 60000 65536"/>
                    <a:gd name="T13" fmla="*/ 0 60000 65536"/>
                    <a:gd name="T14" fmla="*/ 0 60000 65536"/>
                    <a:gd name="T15" fmla="*/ 0 w 105"/>
                    <a:gd name="T16" fmla="*/ 0 h 32"/>
                    <a:gd name="T17" fmla="*/ 105 w 105"/>
                    <a:gd name="T18" fmla="*/ 32 h 32"/>
                  </a:gdLst>
                  <a:ahLst/>
                  <a:cxnLst>
                    <a:cxn ang="T10">
                      <a:pos x="T0" y="T1"/>
                    </a:cxn>
                    <a:cxn ang="T11">
                      <a:pos x="T2" y="T3"/>
                    </a:cxn>
                    <a:cxn ang="T12">
                      <a:pos x="T4" y="T5"/>
                    </a:cxn>
                    <a:cxn ang="T13">
                      <a:pos x="T6" y="T7"/>
                    </a:cxn>
                    <a:cxn ang="T14">
                      <a:pos x="T8" y="T9"/>
                    </a:cxn>
                  </a:cxnLst>
                  <a:rect l="T15" t="T16" r="T17" b="T18"/>
                  <a:pathLst>
                    <a:path w="105" h="32">
                      <a:moveTo>
                        <a:pt x="0" y="2"/>
                      </a:moveTo>
                      <a:lnTo>
                        <a:pt x="96" y="31"/>
                      </a:lnTo>
                      <a:lnTo>
                        <a:pt x="104" y="29"/>
                      </a:lnTo>
                      <a:lnTo>
                        <a:pt x="6" y="0"/>
                      </a:lnTo>
                      <a:lnTo>
                        <a:pt x="0" y="2"/>
                      </a:lnTo>
                    </a:path>
                  </a:pathLst>
                </a:custGeom>
                <a:solidFill>
                  <a:srgbClr val="59801A"/>
                </a:solidFill>
                <a:ln w="9525" cap="rnd">
                  <a:noFill/>
                  <a:round/>
                  <a:headEnd/>
                  <a:tailEnd/>
                </a:ln>
              </p:spPr>
              <p:txBody>
                <a:bodyPr/>
                <a:lstStyle/>
                <a:p>
                  <a:endParaRPr lang="zh-CN" altLang="zh-CN"/>
                </a:p>
              </p:txBody>
            </p:sp>
            <p:sp>
              <p:nvSpPr>
                <p:cNvPr id="58446" name="Freeform 2855"/>
                <p:cNvSpPr>
                  <a:spLocks/>
                </p:cNvSpPr>
                <p:nvPr/>
              </p:nvSpPr>
              <p:spPr bwMode="auto">
                <a:xfrm>
                  <a:off x="4917" y="3033"/>
                  <a:ext cx="39" cy="19"/>
                </a:xfrm>
                <a:custGeom>
                  <a:avLst/>
                  <a:gdLst>
                    <a:gd name="T0" fmla="*/ 0 w 39"/>
                    <a:gd name="T1" fmla="*/ 18 h 19"/>
                    <a:gd name="T2" fmla="*/ 6 w 39"/>
                    <a:gd name="T3" fmla="*/ 9 h 19"/>
                    <a:gd name="T4" fmla="*/ 12 w 39"/>
                    <a:gd name="T5" fmla="*/ 0 h 19"/>
                    <a:gd name="T6" fmla="*/ 24 w 39"/>
                    <a:gd name="T7" fmla="*/ 0 h 19"/>
                    <a:gd name="T8" fmla="*/ 38 w 39"/>
                    <a:gd name="T9" fmla="*/ 18 h 19"/>
                    <a:gd name="T10" fmla="*/ 0 w 39"/>
                    <a:gd name="T11" fmla="*/ 18 h 19"/>
                    <a:gd name="T12" fmla="*/ 0 60000 65536"/>
                    <a:gd name="T13" fmla="*/ 0 60000 65536"/>
                    <a:gd name="T14" fmla="*/ 0 60000 65536"/>
                    <a:gd name="T15" fmla="*/ 0 60000 65536"/>
                    <a:gd name="T16" fmla="*/ 0 60000 65536"/>
                    <a:gd name="T17" fmla="*/ 0 60000 65536"/>
                    <a:gd name="T18" fmla="*/ 0 w 39"/>
                    <a:gd name="T19" fmla="*/ 0 h 19"/>
                    <a:gd name="T20" fmla="*/ 39 w 3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39" h="19">
                      <a:moveTo>
                        <a:pt x="0" y="18"/>
                      </a:moveTo>
                      <a:lnTo>
                        <a:pt x="6" y="9"/>
                      </a:lnTo>
                      <a:lnTo>
                        <a:pt x="12" y="0"/>
                      </a:lnTo>
                      <a:lnTo>
                        <a:pt x="24" y="0"/>
                      </a:lnTo>
                      <a:lnTo>
                        <a:pt x="38" y="18"/>
                      </a:lnTo>
                      <a:lnTo>
                        <a:pt x="0" y="18"/>
                      </a:lnTo>
                    </a:path>
                  </a:pathLst>
                </a:custGeom>
                <a:solidFill>
                  <a:srgbClr val="739933"/>
                </a:solidFill>
                <a:ln w="12700" cap="rnd">
                  <a:solidFill>
                    <a:srgbClr val="000000"/>
                  </a:solidFill>
                  <a:round/>
                  <a:headEnd/>
                  <a:tailEnd/>
                </a:ln>
              </p:spPr>
              <p:txBody>
                <a:bodyPr/>
                <a:lstStyle/>
                <a:p>
                  <a:endParaRPr lang="zh-CN" altLang="zh-CN"/>
                </a:p>
              </p:txBody>
            </p:sp>
            <p:sp>
              <p:nvSpPr>
                <p:cNvPr id="58447" name="Freeform 2856"/>
                <p:cNvSpPr>
                  <a:spLocks/>
                </p:cNvSpPr>
                <p:nvPr/>
              </p:nvSpPr>
              <p:spPr bwMode="auto">
                <a:xfrm>
                  <a:off x="4926" y="2845"/>
                  <a:ext cx="19" cy="19"/>
                </a:xfrm>
                <a:custGeom>
                  <a:avLst/>
                  <a:gdLst>
                    <a:gd name="T0" fmla="*/ 18 w 19"/>
                    <a:gd name="T1" fmla="*/ 9 h 19"/>
                    <a:gd name="T2" fmla="*/ 0 w 19"/>
                    <a:gd name="T3" fmla="*/ 0 h 19"/>
                    <a:gd name="T4" fmla="*/ 0 w 19"/>
                    <a:gd name="T5" fmla="*/ 18 h 19"/>
                    <a:gd name="T6" fmla="*/ 18 w 19"/>
                    <a:gd name="T7" fmla="*/ 9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18" y="9"/>
                      </a:moveTo>
                      <a:lnTo>
                        <a:pt x="0" y="0"/>
                      </a:lnTo>
                      <a:lnTo>
                        <a:pt x="0" y="18"/>
                      </a:lnTo>
                      <a:lnTo>
                        <a:pt x="18" y="9"/>
                      </a:lnTo>
                    </a:path>
                  </a:pathLst>
                </a:custGeom>
                <a:solidFill>
                  <a:srgbClr val="739933"/>
                </a:solidFill>
                <a:ln w="9525" cap="rnd">
                  <a:noFill/>
                  <a:round/>
                  <a:headEnd/>
                  <a:tailEnd/>
                </a:ln>
              </p:spPr>
              <p:txBody>
                <a:bodyPr/>
                <a:lstStyle/>
                <a:p>
                  <a:endParaRPr lang="zh-CN" altLang="zh-CN"/>
                </a:p>
              </p:txBody>
            </p:sp>
            <p:sp>
              <p:nvSpPr>
                <p:cNvPr id="58448" name="Freeform 2857"/>
                <p:cNvSpPr>
                  <a:spLocks/>
                </p:cNvSpPr>
                <p:nvPr/>
              </p:nvSpPr>
              <p:spPr bwMode="auto">
                <a:xfrm>
                  <a:off x="4778" y="3089"/>
                  <a:ext cx="19" cy="19"/>
                </a:xfrm>
                <a:custGeom>
                  <a:avLst/>
                  <a:gdLst>
                    <a:gd name="T0" fmla="*/ 18 w 19"/>
                    <a:gd name="T1" fmla="*/ 18 h 19"/>
                    <a:gd name="T2" fmla="*/ 15 w 19"/>
                    <a:gd name="T3" fmla="*/ 12 h 19"/>
                    <a:gd name="T4" fmla="*/ 0 w 19"/>
                    <a:gd name="T5" fmla="*/ 0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18" y="18"/>
                      </a:moveTo>
                      <a:lnTo>
                        <a:pt x="15" y="12"/>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8449" name="Freeform 2858"/>
                <p:cNvSpPr>
                  <a:spLocks/>
                </p:cNvSpPr>
                <p:nvPr/>
              </p:nvSpPr>
              <p:spPr bwMode="auto">
                <a:xfrm>
                  <a:off x="4799" y="3088"/>
                  <a:ext cx="20" cy="19"/>
                </a:xfrm>
                <a:custGeom>
                  <a:avLst/>
                  <a:gdLst>
                    <a:gd name="T0" fmla="*/ 19 w 20"/>
                    <a:gd name="T1" fmla="*/ 18 h 19"/>
                    <a:gd name="T2" fmla="*/ 16 w 20"/>
                    <a:gd name="T3" fmla="*/ 6 h 19"/>
                    <a:gd name="T4" fmla="*/ 0 w 20"/>
                    <a:gd name="T5" fmla="*/ 0 h 19"/>
                    <a:gd name="T6" fmla="*/ 0 60000 65536"/>
                    <a:gd name="T7" fmla="*/ 0 60000 65536"/>
                    <a:gd name="T8" fmla="*/ 0 60000 65536"/>
                    <a:gd name="T9" fmla="*/ 0 w 20"/>
                    <a:gd name="T10" fmla="*/ 0 h 19"/>
                    <a:gd name="T11" fmla="*/ 20 w 20"/>
                    <a:gd name="T12" fmla="*/ 19 h 19"/>
                  </a:gdLst>
                  <a:ahLst/>
                  <a:cxnLst>
                    <a:cxn ang="T6">
                      <a:pos x="T0" y="T1"/>
                    </a:cxn>
                    <a:cxn ang="T7">
                      <a:pos x="T2" y="T3"/>
                    </a:cxn>
                    <a:cxn ang="T8">
                      <a:pos x="T4" y="T5"/>
                    </a:cxn>
                  </a:cxnLst>
                  <a:rect l="T9" t="T10" r="T11" b="T12"/>
                  <a:pathLst>
                    <a:path w="20" h="19">
                      <a:moveTo>
                        <a:pt x="19" y="18"/>
                      </a:moveTo>
                      <a:lnTo>
                        <a:pt x="16" y="6"/>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8450" name="Freeform 2859"/>
                <p:cNvSpPr>
                  <a:spLocks/>
                </p:cNvSpPr>
                <p:nvPr/>
              </p:nvSpPr>
              <p:spPr bwMode="auto">
                <a:xfrm>
                  <a:off x="4817" y="3083"/>
                  <a:ext cx="19" cy="19"/>
                </a:xfrm>
                <a:custGeom>
                  <a:avLst/>
                  <a:gdLst>
                    <a:gd name="T0" fmla="*/ 18 w 19"/>
                    <a:gd name="T1" fmla="*/ 18 h 19"/>
                    <a:gd name="T2" fmla="*/ 18 w 19"/>
                    <a:gd name="T3" fmla="*/ 6 h 19"/>
                    <a:gd name="T4" fmla="*/ 0 w 19"/>
                    <a:gd name="T5" fmla="*/ 0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18" y="18"/>
                      </a:moveTo>
                      <a:lnTo>
                        <a:pt x="18" y="6"/>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8451" name="Freeform 2860"/>
                <p:cNvSpPr>
                  <a:spLocks/>
                </p:cNvSpPr>
                <p:nvPr/>
              </p:nvSpPr>
              <p:spPr bwMode="auto">
                <a:xfrm>
                  <a:off x="4837" y="3081"/>
                  <a:ext cx="19" cy="19"/>
                </a:xfrm>
                <a:custGeom>
                  <a:avLst/>
                  <a:gdLst>
                    <a:gd name="T0" fmla="*/ 18 w 19"/>
                    <a:gd name="T1" fmla="*/ 18 h 19"/>
                    <a:gd name="T2" fmla="*/ 18 w 19"/>
                    <a:gd name="T3" fmla="*/ 0 h 19"/>
                    <a:gd name="T4" fmla="*/ 0 w 19"/>
                    <a:gd name="T5" fmla="*/ 0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18" y="18"/>
                      </a:moveTo>
                      <a:lnTo>
                        <a:pt x="18" y="0"/>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8452" name="Line 2861"/>
                <p:cNvSpPr>
                  <a:spLocks noChangeShapeType="1"/>
                </p:cNvSpPr>
                <p:nvPr/>
              </p:nvSpPr>
              <p:spPr bwMode="auto">
                <a:xfrm flipH="1" flipV="1">
                  <a:off x="4776" y="3101"/>
                  <a:ext cx="2"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53" name="Freeform 2862"/>
                <p:cNvSpPr>
                  <a:spLocks/>
                </p:cNvSpPr>
                <p:nvPr/>
              </p:nvSpPr>
              <p:spPr bwMode="auto">
                <a:xfrm>
                  <a:off x="4756" y="3109"/>
                  <a:ext cx="19" cy="19"/>
                </a:xfrm>
                <a:custGeom>
                  <a:avLst/>
                  <a:gdLst>
                    <a:gd name="T0" fmla="*/ 18 w 19"/>
                    <a:gd name="T1" fmla="*/ 18 h 19"/>
                    <a:gd name="T2" fmla="*/ 5 w 19"/>
                    <a:gd name="T3" fmla="*/ 0 h 19"/>
                    <a:gd name="T4" fmla="*/ 0 w 19"/>
                    <a:gd name="T5" fmla="*/ 9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18" y="18"/>
                      </a:moveTo>
                      <a:lnTo>
                        <a:pt x="5" y="0"/>
                      </a:lnTo>
                      <a:lnTo>
                        <a:pt x="0" y="9"/>
                      </a:lnTo>
                    </a:path>
                  </a:pathLst>
                </a:custGeom>
                <a:noFill/>
                <a:ln w="12700" cap="rnd">
                  <a:solidFill>
                    <a:srgbClr val="000000"/>
                  </a:solidFill>
                  <a:round/>
                  <a:headEnd type="none" w="sm" len="sm"/>
                  <a:tailEnd type="none" w="sm" len="sm"/>
                </a:ln>
              </p:spPr>
              <p:txBody>
                <a:bodyPr/>
                <a:lstStyle/>
                <a:p>
                  <a:endParaRPr lang="zh-CN" altLang="zh-CN"/>
                </a:p>
              </p:txBody>
            </p:sp>
            <p:sp>
              <p:nvSpPr>
                <p:cNvPr id="58454" name="Freeform 2863"/>
                <p:cNvSpPr>
                  <a:spLocks/>
                </p:cNvSpPr>
                <p:nvPr/>
              </p:nvSpPr>
              <p:spPr bwMode="auto">
                <a:xfrm>
                  <a:off x="4756" y="3123"/>
                  <a:ext cx="19" cy="19"/>
                </a:xfrm>
                <a:custGeom>
                  <a:avLst/>
                  <a:gdLst>
                    <a:gd name="T0" fmla="*/ 18 w 19"/>
                    <a:gd name="T1" fmla="*/ 0 h 19"/>
                    <a:gd name="T2" fmla="*/ 9 w 19"/>
                    <a:gd name="T3" fmla="*/ 0 h 19"/>
                    <a:gd name="T4" fmla="*/ 0 w 19"/>
                    <a:gd name="T5" fmla="*/ 18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18" y="0"/>
                      </a:moveTo>
                      <a:lnTo>
                        <a:pt x="9" y="0"/>
                      </a:lnTo>
                      <a:lnTo>
                        <a:pt x="0" y="18"/>
                      </a:lnTo>
                    </a:path>
                  </a:pathLst>
                </a:custGeom>
                <a:noFill/>
                <a:ln w="12700" cap="rnd">
                  <a:solidFill>
                    <a:srgbClr val="000000"/>
                  </a:solidFill>
                  <a:round/>
                  <a:headEnd type="none" w="sm" len="sm"/>
                  <a:tailEnd type="none" w="sm" len="sm"/>
                </a:ln>
              </p:spPr>
              <p:txBody>
                <a:bodyPr/>
                <a:lstStyle/>
                <a:p>
                  <a:endParaRPr lang="zh-CN" altLang="zh-CN"/>
                </a:p>
              </p:txBody>
            </p:sp>
            <p:sp>
              <p:nvSpPr>
                <p:cNvPr id="58455" name="Freeform 2864"/>
                <p:cNvSpPr>
                  <a:spLocks/>
                </p:cNvSpPr>
                <p:nvPr/>
              </p:nvSpPr>
              <p:spPr bwMode="auto">
                <a:xfrm>
                  <a:off x="4756" y="3135"/>
                  <a:ext cx="19" cy="20"/>
                </a:xfrm>
                <a:custGeom>
                  <a:avLst/>
                  <a:gdLst>
                    <a:gd name="T0" fmla="*/ 18 w 19"/>
                    <a:gd name="T1" fmla="*/ 19 h 20"/>
                    <a:gd name="T2" fmla="*/ 13 w 19"/>
                    <a:gd name="T3" fmla="*/ 0 h 20"/>
                    <a:gd name="T4" fmla="*/ 0 w 19"/>
                    <a:gd name="T5" fmla="*/ 19 h 20"/>
                    <a:gd name="T6" fmla="*/ 0 60000 65536"/>
                    <a:gd name="T7" fmla="*/ 0 60000 65536"/>
                    <a:gd name="T8" fmla="*/ 0 60000 65536"/>
                    <a:gd name="T9" fmla="*/ 0 w 19"/>
                    <a:gd name="T10" fmla="*/ 0 h 20"/>
                    <a:gd name="T11" fmla="*/ 19 w 19"/>
                    <a:gd name="T12" fmla="*/ 20 h 20"/>
                  </a:gdLst>
                  <a:ahLst/>
                  <a:cxnLst>
                    <a:cxn ang="T6">
                      <a:pos x="T0" y="T1"/>
                    </a:cxn>
                    <a:cxn ang="T7">
                      <a:pos x="T2" y="T3"/>
                    </a:cxn>
                    <a:cxn ang="T8">
                      <a:pos x="T4" y="T5"/>
                    </a:cxn>
                  </a:cxnLst>
                  <a:rect l="T9" t="T10" r="T11" b="T12"/>
                  <a:pathLst>
                    <a:path w="19" h="20">
                      <a:moveTo>
                        <a:pt x="18" y="19"/>
                      </a:moveTo>
                      <a:lnTo>
                        <a:pt x="13" y="0"/>
                      </a:lnTo>
                      <a:lnTo>
                        <a:pt x="0" y="19"/>
                      </a:lnTo>
                    </a:path>
                  </a:pathLst>
                </a:custGeom>
                <a:noFill/>
                <a:ln w="12700" cap="rnd">
                  <a:solidFill>
                    <a:srgbClr val="000000"/>
                  </a:solidFill>
                  <a:round/>
                  <a:headEnd type="none" w="sm" len="sm"/>
                  <a:tailEnd type="none" w="sm" len="sm"/>
                </a:ln>
              </p:spPr>
              <p:txBody>
                <a:bodyPr/>
                <a:lstStyle/>
                <a:p>
                  <a:endParaRPr lang="zh-CN" altLang="zh-CN"/>
                </a:p>
              </p:txBody>
            </p:sp>
            <p:sp>
              <p:nvSpPr>
                <p:cNvPr id="58456" name="Freeform 2865"/>
                <p:cNvSpPr>
                  <a:spLocks/>
                </p:cNvSpPr>
                <p:nvPr/>
              </p:nvSpPr>
              <p:spPr bwMode="auto">
                <a:xfrm>
                  <a:off x="4859" y="3077"/>
                  <a:ext cx="20" cy="20"/>
                </a:xfrm>
                <a:custGeom>
                  <a:avLst/>
                  <a:gdLst>
                    <a:gd name="T0" fmla="*/ 19 w 20"/>
                    <a:gd name="T1" fmla="*/ 19 h 20"/>
                    <a:gd name="T2" fmla="*/ 19 w 20"/>
                    <a:gd name="T3" fmla="*/ 6 h 20"/>
                    <a:gd name="T4" fmla="*/ 0 w 20"/>
                    <a:gd name="T5" fmla="*/ 0 h 20"/>
                    <a:gd name="T6" fmla="*/ 0 60000 65536"/>
                    <a:gd name="T7" fmla="*/ 0 60000 65536"/>
                    <a:gd name="T8" fmla="*/ 0 60000 65536"/>
                    <a:gd name="T9" fmla="*/ 0 w 20"/>
                    <a:gd name="T10" fmla="*/ 0 h 20"/>
                    <a:gd name="T11" fmla="*/ 20 w 20"/>
                    <a:gd name="T12" fmla="*/ 20 h 20"/>
                  </a:gdLst>
                  <a:ahLst/>
                  <a:cxnLst>
                    <a:cxn ang="T6">
                      <a:pos x="T0" y="T1"/>
                    </a:cxn>
                    <a:cxn ang="T7">
                      <a:pos x="T2" y="T3"/>
                    </a:cxn>
                    <a:cxn ang="T8">
                      <a:pos x="T4" y="T5"/>
                    </a:cxn>
                  </a:cxnLst>
                  <a:rect l="T9" t="T10" r="T11" b="T12"/>
                  <a:pathLst>
                    <a:path w="20" h="20">
                      <a:moveTo>
                        <a:pt x="19" y="19"/>
                      </a:moveTo>
                      <a:lnTo>
                        <a:pt x="19" y="6"/>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8457" name="Freeform 2866"/>
                <p:cNvSpPr>
                  <a:spLocks/>
                </p:cNvSpPr>
                <p:nvPr/>
              </p:nvSpPr>
              <p:spPr bwMode="auto">
                <a:xfrm>
                  <a:off x="4881" y="3075"/>
                  <a:ext cx="19" cy="19"/>
                </a:xfrm>
                <a:custGeom>
                  <a:avLst/>
                  <a:gdLst>
                    <a:gd name="T0" fmla="*/ 18 w 19"/>
                    <a:gd name="T1" fmla="*/ 18 h 19"/>
                    <a:gd name="T2" fmla="*/ 18 w 19"/>
                    <a:gd name="T3" fmla="*/ 0 h 19"/>
                    <a:gd name="T4" fmla="*/ 0 w 19"/>
                    <a:gd name="T5" fmla="*/ 0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18" y="18"/>
                      </a:moveTo>
                      <a:lnTo>
                        <a:pt x="18" y="0"/>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8458" name="Freeform 2867"/>
                <p:cNvSpPr>
                  <a:spLocks/>
                </p:cNvSpPr>
                <p:nvPr/>
              </p:nvSpPr>
              <p:spPr bwMode="auto">
                <a:xfrm>
                  <a:off x="4904" y="3070"/>
                  <a:ext cx="20" cy="20"/>
                </a:xfrm>
                <a:custGeom>
                  <a:avLst/>
                  <a:gdLst>
                    <a:gd name="T0" fmla="*/ 19 w 20"/>
                    <a:gd name="T1" fmla="*/ 19 h 20"/>
                    <a:gd name="T2" fmla="*/ 19 w 20"/>
                    <a:gd name="T3" fmla="*/ 0 h 20"/>
                    <a:gd name="T4" fmla="*/ 0 w 20"/>
                    <a:gd name="T5" fmla="*/ 0 h 20"/>
                    <a:gd name="T6" fmla="*/ 0 60000 65536"/>
                    <a:gd name="T7" fmla="*/ 0 60000 65536"/>
                    <a:gd name="T8" fmla="*/ 0 60000 65536"/>
                    <a:gd name="T9" fmla="*/ 0 w 20"/>
                    <a:gd name="T10" fmla="*/ 0 h 20"/>
                    <a:gd name="T11" fmla="*/ 20 w 20"/>
                    <a:gd name="T12" fmla="*/ 20 h 20"/>
                  </a:gdLst>
                  <a:ahLst/>
                  <a:cxnLst>
                    <a:cxn ang="T6">
                      <a:pos x="T0" y="T1"/>
                    </a:cxn>
                    <a:cxn ang="T7">
                      <a:pos x="T2" y="T3"/>
                    </a:cxn>
                    <a:cxn ang="T8">
                      <a:pos x="T4" y="T5"/>
                    </a:cxn>
                  </a:cxnLst>
                  <a:rect l="T9" t="T10" r="T11" b="T12"/>
                  <a:pathLst>
                    <a:path w="20" h="20">
                      <a:moveTo>
                        <a:pt x="19" y="19"/>
                      </a:moveTo>
                      <a:lnTo>
                        <a:pt x="19" y="0"/>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8459" name="Freeform 2868"/>
                <p:cNvSpPr>
                  <a:spLocks/>
                </p:cNvSpPr>
                <p:nvPr/>
              </p:nvSpPr>
              <p:spPr bwMode="auto">
                <a:xfrm>
                  <a:off x="4928" y="3069"/>
                  <a:ext cx="19" cy="20"/>
                </a:xfrm>
                <a:custGeom>
                  <a:avLst/>
                  <a:gdLst>
                    <a:gd name="T0" fmla="*/ 18 w 19"/>
                    <a:gd name="T1" fmla="*/ 19 h 20"/>
                    <a:gd name="T2" fmla="*/ 18 w 19"/>
                    <a:gd name="T3" fmla="*/ 0 h 20"/>
                    <a:gd name="T4" fmla="*/ 0 w 19"/>
                    <a:gd name="T5" fmla="*/ 0 h 20"/>
                    <a:gd name="T6" fmla="*/ 0 60000 65536"/>
                    <a:gd name="T7" fmla="*/ 0 60000 65536"/>
                    <a:gd name="T8" fmla="*/ 0 60000 65536"/>
                    <a:gd name="T9" fmla="*/ 0 w 19"/>
                    <a:gd name="T10" fmla="*/ 0 h 20"/>
                    <a:gd name="T11" fmla="*/ 19 w 19"/>
                    <a:gd name="T12" fmla="*/ 20 h 20"/>
                  </a:gdLst>
                  <a:ahLst/>
                  <a:cxnLst>
                    <a:cxn ang="T6">
                      <a:pos x="T0" y="T1"/>
                    </a:cxn>
                    <a:cxn ang="T7">
                      <a:pos x="T2" y="T3"/>
                    </a:cxn>
                    <a:cxn ang="T8">
                      <a:pos x="T4" y="T5"/>
                    </a:cxn>
                  </a:cxnLst>
                  <a:rect l="T9" t="T10" r="T11" b="T12"/>
                  <a:pathLst>
                    <a:path w="19" h="20">
                      <a:moveTo>
                        <a:pt x="18" y="19"/>
                      </a:moveTo>
                      <a:lnTo>
                        <a:pt x="18" y="0"/>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8460" name="Freeform 2869"/>
                <p:cNvSpPr>
                  <a:spLocks/>
                </p:cNvSpPr>
                <p:nvPr/>
              </p:nvSpPr>
              <p:spPr bwMode="auto">
                <a:xfrm>
                  <a:off x="4949" y="3065"/>
                  <a:ext cx="19" cy="19"/>
                </a:xfrm>
                <a:custGeom>
                  <a:avLst/>
                  <a:gdLst>
                    <a:gd name="T0" fmla="*/ 18 w 19"/>
                    <a:gd name="T1" fmla="*/ 18 h 19"/>
                    <a:gd name="T2" fmla="*/ 18 w 19"/>
                    <a:gd name="T3" fmla="*/ 0 h 19"/>
                    <a:gd name="T4" fmla="*/ 0 w 19"/>
                    <a:gd name="T5" fmla="*/ 0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18" y="18"/>
                      </a:moveTo>
                      <a:lnTo>
                        <a:pt x="18" y="0"/>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8461" name="Freeform 2870"/>
                <p:cNvSpPr>
                  <a:spLocks/>
                </p:cNvSpPr>
                <p:nvPr/>
              </p:nvSpPr>
              <p:spPr bwMode="auto">
                <a:xfrm>
                  <a:off x="4970" y="3062"/>
                  <a:ext cx="20" cy="20"/>
                </a:xfrm>
                <a:custGeom>
                  <a:avLst/>
                  <a:gdLst>
                    <a:gd name="T0" fmla="*/ 19 w 20"/>
                    <a:gd name="T1" fmla="*/ 19 h 20"/>
                    <a:gd name="T2" fmla="*/ 19 w 20"/>
                    <a:gd name="T3" fmla="*/ 0 h 20"/>
                    <a:gd name="T4" fmla="*/ 0 w 20"/>
                    <a:gd name="T5" fmla="*/ 0 h 20"/>
                    <a:gd name="T6" fmla="*/ 0 60000 65536"/>
                    <a:gd name="T7" fmla="*/ 0 60000 65536"/>
                    <a:gd name="T8" fmla="*/ 0 60000 65536"/>
                    <a:gd name="T9" fmla="*/ 0 w 20"/>
                    <a:gd name="T10" fmla="*/ 0 h 20"/>
                    <a:gd name="T11" fmla="*/ 20 w 20"/>
                    <a:gd name="T12" fmla="*/ 20 h 20"/>
                  </a:gdLst>
                  <a:ahLst/>
                  <a:cxnLst>
                    <a:cxn ang="T6">
                      <a:pos x="T0" y="T1"/>
                    </a:cxn>
                    <a:cxn ang="T7">
                      <a:pos x="T2" y="T3"/>
                    </a:cxn>
                    <a:cxn ang="T8">
                      <a:pos x="T4" y="T5"/>
                    </a:cxn>
                  </a:cxnLst>
                  <a:rect l="T9" t="T10" r="T11" b="T12"/>
                  <a:pathLst>
                    <a:path w="20" h="20">
                      <a:moveTo>
                        <a:pt x="19" y="19"/>
                      </a:moveTo>
                      <a:lnTo>
                        <a:pt x="19" y="0"/>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8462" name="Freeform 2871"/>
                <p:cNvSpPr>
                  <a:spLocks/>
                </p:cNvSpPr>
                <p:nvPr/>
              </p:nvSpPr>
              <p:spPr bwMode="auto">
                <a:xfrm>
                  <a:off x="4990" y="3059"/>
                  <a:ext cx="18" cy="19"/>
                </a:xfrm>
                <a:custGeom>
                  <a:avLst/>
                  <a:gdLst>
                    <a:gd name="T0" fmla="*/ 17 w 18"/>
                    <a:gd name="T1" fmla="*/ 18 h 19"/>
                    <a:gd name="T2" fmla="*/ 17 w 18"/>
                    <a:gd name="T3" fmla="*/ 0 h 19"/>
                    <a:gd name="T4" fmla="*/ 0 w 18"/>
                    <a:gd name="T5" fmla="*/ 0 h 19"/>
                    <a:gd name="T6" fmla="*/ 0 60000 65536"/>
                    <a:gd name="T7" fmla="*/ 0 60000 65536"/>
                    <a:gd name="T8" fmla="*/ 0 60000 65536"/>
                    <a:gd name="T9" fmla="*/ 0 w 18"/>
                    <a:gd name="T10" fmla="*/ 0 h 19"/>
                    <a:gd name="T11" fmla="*/ 18 w 18"/>
                    <a:gd name="T12" fmla="*/ 19 h 19"/>
                  </a:gdLst>
                  <a:ahLst/>
                  <a:cxnLst>
                    <a:cxn ang="T6">
                      <a:pos x="T0" y="T1"/>
                    </a:cxn>
                    <a:cxn ang="T7">
                      <a:pos x="T2" y="T3"/>
                    </a:cxn>
                    <a:cxn ang="T8">
                      <a:pos x="T4" y="T5"/>
                    </a:cxn>
                  </a:cxnLst>
                  <a:rect l="T9" t="T10" r="T11" b="T12"/>
                  <a:pathLst>
                    <a:path w="18" h="19">
                      <a:moveTo>
                        <a:pt x="17" y="18"/>
                      </a:moveTo>
                      <a:lnTo>
                        <a:pt x="17" y="0"/>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8463" name="Freeform 2872"/>
                <p:cNvSpPr>
                  <a:spLocks/>
                </p:cNvSpPr>
                <p:nvPr/>
              </p:nvSpPr>
              <p:spPr bwMode="auto">
                <a:xfrm>
                  <a:off x="5008" y="3057"/>
                  <a:ext cx="19" cy="19"/>
                </a:xfrm>
                <a:custGeom>
                  <a:avLst/>
                  <a:gdLst>
                    <a:gd name="T0" fmla="*/ 18 w 19"/>
                    <a:gd name="T1" fmla="*/ 18 h 19"/>
                    <a:gd name="T2" fmla="*/ 18 w 19"/>
                    <a:gd name="T3" fmla="*/ 0 h 19"/>
                    <a:gd name="T4" fmla="*/ 0 w 19"/>
                    <a:gd name="T5" fmla="*/ 0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18" y="18"/>
                      </a:moveTo>
                      <a:lnTo>
                        <a:pt x="18" y="0"/>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8464" name="Freeform 2873"/>
                <p:cNvSpPr>
                  <a:spLocks/>
                </p:cNvSpPr>
                <p:nvPr/>
              </p:nvSpPr>
              <p:spPr bwMode="auto">
                <a:xfrm>
                  <a:off x="5021" y="3055"/>
                  <a:ext cx="20" cy="19"/>
                </a:xfrm>
                <a:custGeom>
                  <a:avLst/>
                  <a:gdLst>
                    <a:gd name="T0" fmla="*/ 19 w 20"/>
                    <a:gd name="T1" fmla="*/ 18 h 19"/>
                    <a:gd name="T2" fmla="*/ 19 w 20"/>
                    <a:gd name="T3" fmla="*/ 0 h 19"/>
                    <a:gd name="T4" fmla="*/ 0 w 20"/>
                    <a:gd name="T5" fmla="*/ 0 h 19"/>
                    <a:gd name="T6" fmla="*/ 0 60000 65536"/>
                    <a:gd name="T7" fmla="*/ 0 60000 65536"/>
                    <a:gd name="T8" fmla="*/ 0 60000 65536"/>
                    <a:gd name="T9" fmla="*/ 0 w 20"/>
                    <a:gd name="T10" fmla="*/ 0 h 19"/>
                    <a:gd name="T11" fmla="*/ 20 w 20"/>
                    <a:gd name="T12" fmla="*/ 19 h 19"/>
                  </a:gdLst>
                  <a:ahLst/>
                  <a:cxnLst>
                    <a:cxn ang="T6">
                      <a:pos x="T0" y="T1"/>
                    </a:cxn>
                    <a:cxn ang="T7">
                      <a:pos x="T2" y="T3"/>
                    </a:cxn>
                    <a:cxn ang="T8">
                      <a:pos x="T4" y="T5"/>
                    </a:cxn>
                  </a:cxnLst>
                  <a:rect l="T9" t="T10" r="T11" b="T12"/>
                  <a:pathLst>
                    <a:path w="20" h="19">
                      <a:moveTo>
                        <a:pt x="19" y="18"/>
                      </a:moveTo>
                      <a:lnTo>
                        <a:pt x="19" y="0"/>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8465" name="Freeform 2874"/>
                <p:cNvSpPr>
                  <a:spLocks/>
                </p:cNvSpPr>
                <p:nvPr/>
              </p:nvSpPr>
              <p:spPr bwMode="auto">
                <a:xfrm>
                  <a:off x="5038" y="3053"/>
                  <a:ext cx="19" cy="20"/>
                </a:xfrm>
                <a:custGeom>
                  <a:avLst/>
                  <a:gdLst>
                    <a:gd name="T0" fmla="*/ 18 w 19"/>
                    <a:gd name="T1" fmla="*/ 19 h 20"/>
                    <a:gd name="T2" fmla="*/ 18 w 19"/>
                    <a:gd name="T3" fmla="*/ 0 h 20"/>
                    <a:gd name="T4" fmla="*/ 0 w 19"/>
                    <a:gd name="T5" fmla="*/ 0 h 20"/>
                    <a:gd name="T6" fmla="*/ 0 60000 65536"/>
                    <a:gd name="T7" fmla="*/ 0 60000 65536"/>
                    <a:gd name="T8" fmla="*/ 0 60000 65536"/>
                    <a:gd name="T9" fmla="*/ 0 w 19"/>
                    <a:gd name="T10" fmla="*/ 0 h 20"/>
                    <a:gd name="T11" fmla="*/ 19 w 19"/>
                    <a:gd name="T12" fmla="*/ 20 h 20"/>
                  </a:gdLst>
                  <a:ahLst/>
                  <a:cxnLst>
                    <a:cxn ang="T6">
                      <a:pos x="T0" y="T1"/>
                    </a:cxn>
                    <a:cxn ang="T7">
                      <a:pos x="T2" y="T3"/>
                    </a:cxn>
                    <a:cxn ang="T8">
                      <a:pos x="T4" y="T5"/>
                    </a:cxn>
                  </a:cxnLst>
                  <a:rect l="T9" t="T10" r="T11" b="T12"/>
                  <a:pathLst>
                    <a:path w="19" h="20">
                      <a:moveTo>
                        <a:pt x="18" y="19"/>
                      </a:moveTo>
                      <a:lnTo>
                        <a:pt x="18" y="0"/>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8466" name="Freeform 2875"/>
                <p:cNvSpPr>
                  <a:spLocks/>
                </p:cNvSpPr>
                <p:nvPr/>
              </p:nvSpPr>
              <p:spPr bwMode="auto">
                <a:xfrm>
                  <a:off x="5055" y="3051"/>
                  <a:ext cx="19" cy="19"/>
                </a:xfrm>
                <a:custGeom>
                  <a:avLst/>
                  <a:gdLst>
                    <a:gd name="T0" fmla="*/ 18 w 19"/>
                    <a:gd name="T1" fmla="*/ 18 h 19"/>
                    <a:gd name="T2" fmla="*/ 18 w 19"/>
                    <a:gd name="T3" fmla="*/ 0 h 19"/>
                    <a:gd name="T4" fmla="*/ 0 w 19"/>
                    <a:gd name="T5" fmla="*/ 0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18" y="18"/>
                      </a:moveTo>
                      <a:lnTo>
                        <a:pt x="18" y="0"/>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8467" name="Line 2876"/>
                <p:cNvSpPr>
                  <a:spLocks noChangeShapeType="1"/>
                </p:cNvSpPr>
                <p:nvPr/>
              </p:nvSpPr>
              <p:spPr bwMode="auto">
                <a:xfrm flipV="1">
                  <a:off x="5070" y="3049"/>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68" name="Line 2877"/>
                <p:cNvSpPr>
                  <a:spLocks noChangeShapeType="1"/>
                </p:cNvSpPr>
                <p:nvPr/>
              </p:nvSpPr>
              <p:spPr bwMode="auto">
                <a:xfrm>
                  <a:off x="5083" y="3047"/>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69" name="Line 2878"/>
                <p:cNvSpPr>
                  <a:spLocks noChangeShapeType="1"/>
                </p:cNvSpPr>
                <p:nvPr/>
              </p:nvSpPr>
              <p:spPr bwMode="auto">
                <a:xfrm>
                  <a:off x="5091" y="3045"/>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70" name="Line 2879"/>
                <p:cNvSpPr>
                  <a:spLocks noChangeShapeType="1"/>
                </p:cNvSpPr>
                <p:nvPr/>
              </p:nvSpPr>
              <p:spPr bwMode="auto">
                <a:xfrm>
                  <a:off x="5099" y="3045"/>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71" name="Line 2880"/>
                <p:cNvSpPr>
                  <a:spLocks noChangeShapeType="1"/>
                </p:cNvSpPr>
                <p:nvPr/>
              </p:nvSpPr>
              <p:spPr bwMode="auto">
                <a:xfrm>
                  <a:off x="5108" y="3043"/>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72" name="Line 2881"/>
                <p:cNvSpPr>
                  <a:spLocks noChangeShapeType="1"/>
                </p:cNvSpPr>
                <p:nvPr/>
              </p:nvSpPr>
              <p:spPr bwMode="auto">
                <a:xfrm>
                  <a:off x="5113" y="3041"/>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73" name="Line 2882"/>
                <p:cNvSpPr>
                  <a:spLocks noChangeShapeType="1"/>
                </p:cNvSpPr>
                <p:nvPr/>
              </p:nvSpPr>
              <p:spPr bwMode="auto">
                <a:xfrm>
                  <a:off x="5121" y="3041"/>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74" name="Line 2883"/>
                <p:cNvSpPr>
                  <a:spLocks noChangeShapeType="1"/>
                </p:cNvSpPr>
                <p:nvPr/>
              </p:nvSpPr>
              <p:spPr bwMode="auto">
                <a:xfrm>
                  <a:off x="5124" y="3041"/>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75" name="Line 2884"/>
                <p:cNvSpPr>
                  <a:spLocks noChangeShapeType="1"/>
                </p:cNvSpPr>
                <p:nvPr/>
              </p:nvSpPr>
              <p:spPr bwMode="auto">
                <a:xfrm>
                  <a:off x="5131" y="3039"/>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76" name="Line 2885"/>
                <p:cNvSpPr>
                  <a:spLocks noChangeShapeType="1"/>
                </p:cNvSpPr>
                <p:nvPr/>
              </p:nvSpPr>
              <p:spPr bwMode="auto">
                <a:xfrm>
                  <a:off x="5136" y="3039"/>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77" name="Line 2886"/>
                <p:cNvSpPr>
                  <a:spLocks noChangeShapeType="1"/>
                </p:cNvSpPr>
                <p:nvPr/>
              </p:nvSpPr>
              <p:spPr bwMode="auto">
                <a:xfrm>
                  <a:off x="5140" y="3039"/>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78" name="Line 2887"/>
                <p:cNvSpPr>
                  <a:spLocks noChangeShapeType="1"/>
                </p:cNvSpPr>
                <p:nvPr/>
              </p:nvSpPr>
              <p:spPr bwMode="auto">
                <a:xfrm>
                  <a:off x="5147" y="3037"/>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79" name="Line 2888"/>
                <p:cNvSpPr>
                  <a:spLocks noChangeShapeType="1"/>
                </p:cNvSpPr>
                <p:nvPr/>
              </p:nvSpPr>
              <p:spPr bwMode="auto">
                <a:xfrm>
                  <a:off x="5142" y="3039"/>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80" name="Line 2889"/>
                <p:cNvSpPr>
                  <a:spLocks noChangeShapeType="1"/>
                </p:cNvSpPr>
                <p:nvPr/>
              </p:nvSpPr>
              <p:spPr bwMode="auto">
                <a:xfrm>
                  <a:off x="5151" y="3037"/>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81" name="Line 2890"/>
                <p:cNvSpPr>
                  <a:spLocks noChangeShapeType="1"/>
                </p:cNvSpPr>
                <p:nvPr/>
              </p:nvSpPr>
              <p:spPr bwMode="auto">
                <a:xfrm>
                  <a:off x="5155" y="3035"/>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82" name="Line 2891"/>
                <p:cNvSpPr>
                  <a:spLocks noChangeShapeType="1"/>
                </p:cNvSpPr>
                <p:nvPr/>
              </p:nvSpPr>
              <p:spPr bwMode="auto">
                <a:xfrm>
                  <a:off x="5156" y="3035"/>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83" name="Line 2892"/>
                <p:cNvSpPr>
                  <a:spLocks noChangeShapeType="1"/>
                </p:cNvSpPr>
                <p:nvPr/>
              </p:nvSpPr>
              <p:spPr bwMode="auto">
                <a:xfrm>
                  <a:off x="5161" y="3035"/>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84" name="Line 2893"/>
                <p:cNvSpPr>
                  <a:spLocks noChangeShapeType="1"/>
                </p:cNvSpPr>
                <p:nvPr/>
              </p:nvSpPr>
              <p:spPr bwMode="auto">
                <a:xfrm>
                  <a:off x="5159" y="3035"/>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85" name="Line 2894"/>
                <p:cNvSpPr>
                  <a:spLocks noChangeShapeType="1"/>
                </p:cNvSpPr>
                <p:nvPr/>
              </p:nvSpPr>
              <p:spPr bwMode="auto">
                <a:xfrm>
                  <a:off x="5164" y="3035"/>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86" name="Line 2895"/>
                <p:cNvSpPr>
                  <a:spLocks noChangeShapeType="1"/>
                </p:cNvSpPr>
                <p:nvPr/>
              </p:nvSpPr>
              <p:spPr bwMode="auto">
                <a:xfrm>
                  <a:off x="5169" y="3033"/>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87" name="Line 2896"/>
                <p:cNvSpPr>
                  <a:spLocks noChangeShapeType="1"/>
                </p:cNvSpPr>
                <p:nvPr/>
              </p:nvSpPr>
              <p:spPr bwMode="auto">
                <a:xfrm>
                  <a:off x="5155" y="3075"/>
                  <a:ext cx="6"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88" name="Line 2897"/>
                <p:cNvSpPr>
                  <a:spLocks noChangeShapeType="1"/>
                </p:cNvSpPr>
                <p:nvPr/>
              </p:nvSpPr>
              <p:spPr bwMode="auto">
                <a:xfrm>
                  <a:off x="5161" y="3069"/>
                  <a:ext cx="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89" name="Line 2898"/>
                <p:cNvSpPr>
                  <a:spLocks noChangeShapeType="1"/>
                </p:cNvSpPr>
                <p:nvPr/>
              </p:nvSpPr>
              <p:spPr bwMode="auto">
                <a:xfrm>
                  <a:off x="5164" y="3061"/>
                  <a:ext cx="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90" name="Line 2899"/>
                <p:cNvSpPr>
                  <a:spLocks noChangeShapeType="1"/>
                </p:cNvSpPr>
                <p:nvPr/>
              </p:nvSpPr>
              <p:spPr bwMode="auto">
                <a:xfrm>
                  <a:off x="5169" y="3055"/>
                  <a:ext cx="1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91" name="Line 2900"/>
                <p:cNvSpPr>
                  <a:spLocks noChangeShapeType="1"/>
                </p:cNvSpPr>
                <p:nvPr/>
              </p:nvSpPr>
              <p:spPr bwMode="auto">
                <a:xfrm flipH="1">
                  <a:off x="5169" y="3047"/>
                  <a:ext cx="5"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92" name="Line 2901"/>
                <p:cNvSpPr>
                  <a:spLocks noChangeShapeType="1"/>
                </p:cNvSpPr>
                <p:nvPr/>
              </p:nvSpPr>
              <p:spPr bwMode="auto">
                <a:xfrm>
                  <a:off x="5169" y="3041"/>
                  <a:ext cx="1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93" name="Line 2902"/>
                <p:cNvSpPr>
                  <a:spLocks noChangeShapeType="1"/>
                </p:cNvSpPr>
                <p:nvPr/>
              </p:nvSpPr>
              <p:spPr bwMode="auto">
                <a:xfrm>
                  <a:off x="5169" y="3039"/>
                  <a:ext cx="1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94" name="Line 2903"/>
                <p:cNvSpPr>
                  <a:spLocks noChangeShapeType="1"/>
                </p:cNvSpPr>
                <p:nvPr/>
              </p:nvSpPr>
              <p:spPr bwMode="auto">
                <a:xfrm>
                  <a:off x="5149" y="3083"/>
                  <a:ext cx="6"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95" name="Line 2904"/>
                <p:cNvSpPr>
                  <a:spLocks noChangeShapeType="1"/>
                </p:cNvSpPr>
                <p:nvPr/>
              </p:nvSpPr>
              <p:spPr bwMode="auto">
                <a:xfrm flipH="1" flipV="1">
                  <a:off x="5145" y="3091"/>
                  <a:ext cx="6"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96" name="Freeform 2905"/>
                <p:cNvSpPr>
                  <a:spLocks/>
                </p:cNvSpPr>
                <p:nvPr/>
              </p:nvSpPr>
              <p:spPr bwMode="auto">
                <a:xfrm>
                  <a:off x="4760" y="3037"/>
                  <a:ext cx="410" cy="134"/>
                </a:xfrm>
                <a:custGeom>
                  <a:avLst/>
                  <a:gdLst>
                    <a:gd name="T0" fmla="*/ 80 w 410"/>
                    <a:gd name="T1" fmla="*/ 126 h 134"/>
                    <a:gd name="T2" fmla="*/ 42 w 410"/>
                    <a:gd name="T3" fmla="*/ 116 h 134"/>
                    <a:gd name="T4" fmla="*/ 16 w 410"/>
                    <a:gd name="T5" fmla="*/ 104 h 134"/>
                    <a:gd name="T6" fmla="*/ 8 w 410"/>
                    <a:gd name="T7" fmla="*/ 100 h 134"/>
                    <a:gd name="T8" fmla="*/ 0 w 410"/>
                    <a:gd name="T9" fmla="*/ 96 h 134"/>
                    <a:gd name="T10" fmla="*/ 2 w 410"/>
                    <a:gd name="T11" fmla="*/ 102 h 134"/>
                    <a:gd name="T12" fmla="*/ 40 w 410"/>
                    <a:gd name="T13" fmla="*/ 120 h 134"/>
                    <a:gd name="T14" fmla="*/ 88 w 410"/>
                    <a:gd name="T15" fmla="*/ 130 h 134"/>
                    <a:gd name="T16" fmla="*/ 108 w 410"/>
                    <a:gd name="T17" fmla="*/ 133 h 134"/>
                    <a:gd name="T18" fmla="*/ 172 w 410"/>
                    <a:gd name="T19" fmla="*/ 116 h 134"/>
                    <a:gd name="T20" fmla="*/ 244 w 410"/>
                    <a:gd name="T21" fmla="*/ 98 h 134"/>
                    <a:gd name="T22" fmla="*/ 275 w 410"/>
                    <a:gd name="T23" fmla="*/ 90 h 134"/>
                    <a:gd name="T24" fmla="*/ 368 w 410"/>
                    <a:gd name="T25" fmla="*/ 68 h 134"/>
                    <a:gd name="T26" fmla="*/ 382 w 410"/>
                    <a:gd name="T27" fmla="*/ 60 h 134"/>
                    <a:gd name="T28" fmla="*/ 408 w 410"/>
                    <a:gd name="T29" fmla="*/ 22 h 134"/>
                    <a:gd name="T30" fmla="*/ 409 w 410"/>
                    <a:gd name="T31" fmla="*/ 12 h 134"/>
                    <a:gd name="T32" fmla="*/ 406 w 410"/>
                    <a:gd name="T33" fmla="*/ 0 h 134"/>
                    <a:gd name="T34" fmla="*/ 400 w 410"/>
                    <a:gd name="T35" fmla="*/ 2 h 134"/>
                    <a:gd name="T36" fmla="*/ 404 w 410"/>
                    <a:gd name="T37" fmla="*/ 6 h 134"/>
                    <a:gd name="T38" fmla="*/ 404 w 410"/>
                    <a:gd name="T39" fmla="*/ 20 h 134"/>
                    <a:gd name="T40" fmla="*/ 374 w 410"/>
                    <a:gd name="T41" fmla="*/ 62 h 134"/>
                    <a:gd name="T42" fmla="*/ 358 w 410"/>
                    <a:gd name="T43" fmla="*/ 68 h 134"/>
                    <a:gd name="T44" fmla="*/ 158 w 410"/>
                    <a:gd name="T45" fmla="*/ 118 h 134"/>
                    <a:gd name="T46" fmla="*/ 106 w 410"/>
                    <a:gd name="T47" fmla="*/ 130 h 134"/>
                    <a:gd name="T48" fmla="*/ 80 w 410"/>
                    <a:gd name="T49" fmla="*/ 126 h 13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0"/>
                    <a:gd name="T76" fmla="*/ 0 h 134"/>
                    <a:gd name="T77" fmla="*/ 410 w 410"/>
                    <a:gd name="T78" fmla="*/ 134 h 13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0" h="134">
                      <a:moveTo>
                        <a:pt x="80" y="126"/>
                      </a:moveTo>
                      <a:lnTo>
                        <a:pt x="42" y="116"/>
                      </a:lnTo>
                      <a:lnTo>
                        <a:pt x="16" y="104"/>
                      </a:lnTo>
                      <a:lnTo>
                        <a:pt x="8" y="100"/>
                      </a:lnTo>
                      <a:lnTo>
                        <a:pt x="0" y="96"/>
                      </a:lnTo>
                      <a:lnTo>
                        <a:pt x="2" y="102"/>
                      </a:lnTo>
                      <a:lnTo>
                        <a:pt x="40" y="120"/>
                      </a:lnTo>
                      <a:lnTo>
                        <a:pt x="88" y="130"/>
                      </a:lnTo>
                      <a:lnTo>
                        <a:pt x="108" y="133"/>
                      </a:lnTo>
                      <a:lnTo>
                        <a:pt x="172" y="116"/>
                      </a:lnTo>
                      <a:lnTo>
                        <a:pt x="244" y="98"/>
                      </a:lnTo>
                      <a:lnTo>
                        <a:pt x="275" y="90"/>
                      </a:lnTo>
                      <a:lnTo>
                        <a:pt x="368" y="68"/>
                      </a:lnTo>
                      <a:lnTo>
                        <a:pt x="382" y="60"/>
                      </a:lnTo>
                      <a:lnTo>
                        <a:pt x="408" y="22"/>
                      </a:lnTo>
                      <a:lnTo>
                        <a:pt x="409" y="12"/>
                      </a:lnTo>
                      <a:lnTo>
                        <a:pt x="406" y="0"/>
                      </a:lnTo>
                      <a:lnTo>
                        <a:pt x="400" y="2"/>
                      </a:lnTo>
                      <a:lnTo>
                        <a:pt x="404" y="6"/>
                      </a:lnTo>
                      <a:lnTo>
                        <a:pt x="404" y="20"/>
                      </a:lnTo>
                      <a:lnTo>
                        <a:pt x="374" y="62"/>
                      </a:lnTo>
                      <a:lnTo>
                        <a:pt x="358" y="68"/>
                      </a:lnTo>
                      <a:lnTo>
                        <a:pt x="158" y="118"/>
                      </a:lnTo>
                      <a:lnTo>
                        <a:pt x="106" y="130"/>
                      </a:lnTo>
                      <a:lnTo>
                        <a:pt x="80" y="126"/>
                      </a:lnTo>
                    </a:path>
                  </a:pathLst>
                </a:custGeom>
                <a:solidFill>
                  <a:srgbClr val="808080"/>
                </a:solidFill>
                <a:ln w="12700" cap="rnd">
                  <a:solidFill>
                    <a:srgbClr val="000000"/>
                  </a:solidFill>
                  <a:round/>
                  <a:headEnd/>
                  <a:tailEnd/>
                </a:ln>
              </p:spPr>
              <p:txBody>
                <a:bodyPr/>
                <a:lstStyle/>
                <a:p>
                  <a:endParaRPr lang="zh-CN" altLang="zh-CN"/>
                </a:p>
              </p:txBody>
            </p:sp>
            <p:sp>
              <p:nvSpPr>
                <p:cNvPr id="58497" name="Line 2906"/>
                <p:cNvSpPr>
                  <a:spLocks noChangeShapeType="1"/>
                </p:cNvSpPr>
                <p:nvPr/>
              </p:nvSpPr>
              <p:spPr bwMode="auto">
                <a:xfrm>
                  <a:off x="4840" y="3163"/>
                  <a:ext cx="8"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98" name="Line 2907"/>
                <p:cNvSpPr>
                  <a:spLocks noChangeShapeType="1"/>
                </p:cNvSpPr>
                <p:nvPr/>
              </p:nvSpPr>
              <p:spPr bwMode="auto">
                <a:xfrm flipH="1">
                  <a:off x="4841" y="3167"/>
                  <a:ext cx="7"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499" name="Line 2908"/>
                <p:cNvSpPr>
                  <a:spLocks noChangeShapeType="1"/>
                </p:cNvSpPr>
                <p:nvPr/>
              </p:nvSpPr>
              <p:spPr bwMode="auto">
                <a:xfrm flipH="1" flipV="1">
                  <a:off x="4863" y="3167"/>
                  <a:ext cx="5"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500" name="Freeform 2909"/>
                <p:cNvSpPr>
                  <a:spLocks/>
                </p:cNvSpPr>
                <p:nvPr/>
              </p:nvSpPr>
              <p:spPr bwMode="auto">
                <a:xfrm>
                  <a:off x="4849" y="3163"/>
                  <a:ext cx="20" cy="19"/>
                </a:xfrm>
                <a:custGeom>
                  <a:avLst/>
                  <a:gdLst>
                    <a:gd name="T0" fmla="*/ 12 w 20"/>
                    <a:gd name="T1" fmla="*/ 18 h 19"/>
                    <a:gd name="T2" fmla="*/ 19 w 20"/>
                    <a:gd name="T3" fmla="*/ 7 h 19"/>
                    <a:gd name="T4" fmla="*/ 0 w 20"/>
                    <a:gd name="T5" fmla="*/ 0 h 19"/>
                    <a:gd name="T6" fmla="*/ 0 60000 65536"/>
                    <a:gd name="T7" fmla="*/ 0 60000 65536"/>
                    <a:gd name="T8" fmla="*/ 0 60000 65536"/>
                    <a:gd name="T9" fmla="*/ 0 w 20"/>
                    <a:gd name="T10" fmla="*/ 0 h 19"/>
                    <a:gd name="T11" fmla="*/ 20 w 20"/>
                    <a:gd name="T12" fmla="*/ 19 h 19"/>
                  </a:gdLst>
                  <a:ahLst/>
                  <a:cxnLst>
                    <a:cxn ang="T6">
                      <a:pos x="T0" y="T1"/>
                    </a:cxn>
                    <a:cxn ang="T7">
                      <a:pos x="T2" y="T3"/>
                    </a:cxn>
                    <a:cxn ang="T8">
                      <a:pos x="T4" y="T5"/>
                    </a:cxn>
                  </a:cxnLst>
                  <a:rect l="T9" t="T10" r="T11" b="T12"/>
                  <a:pathLst>
                    <a:path w="20" h="19">
                      <a:moveTo>
                        <a:pt x="12" y="18"/>
                      </a:moveTo>
                      <a:lnTo>
                        <a:pt x="19" y="7"/>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8501" name="Freeform 2910"/>
                <p:cNvSpPr>
                  <a:spLocks/>
                </p:cNvSpPr>
                <p:nvPr/>
              </p:nvSpPr>
              <p:spPr bwMode="auto">
                <a:xfrm>
                  <a:off x="4830" y="3162"/>
                  <a:ext cx="19" cy="19"/>
                </a:xfrm>
                <a:custGeom>
                  <a:avLst/>
                  <a:gdLst>
                    <a:gd name="T0" fmla="*/ 13 w 19"/>
                    <a:gd name="T1" fmla="*/ 18 h 19"/>
                    <a:gd name="T2" fmla="*/ 18 w 19"/>
                    <a:gd name="T3" fmla="*/ 7 h 19"/>
                    <a:gd name="T4" fmla="*/ 0 w 19"/>
                    <a:gd name="T5" fmla="*/ 0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13" y="18"/>
                      </a:moveTo>
                      <a:lnTo>
                        <a:pt x="18" y="7"/>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8502" name="Freeform 2911"/>
                <p:cNvSpPr>
                  <a:spLocks/>
                </p:cNvSpPr>
                <p:nvPr/>
              </p:nvSpPr>
              <p:spPr bwMode="auto">
                <a:xfrm>
                  <a:off x="4819" y="3157"/>
                  <a:ext cx="18" cy="19"/>
                </a:xfrm>
                <a:custGeom>
                  <a:avLst/>
                  <a:gdLst>
                    <a:gd name="T0" fmla="*/ 6 w 18"/>
                    <a:gd name="T1" fmla="*/ 18 h 19"/>
                    <a:gd name="T2" fmla="*/ 17 w 18"/>
                    <a:gd name="T3" fmla="*/ 9 h 19"/>
                    <a:gd name="T4" fmla="*/ 0 w 18"/>
                    <a:gd name="T5" fmla="*/ 0 h 19"/>
                    <a:gd name="T6" fmla="*/ 0 60000 65536"/>
                    <a:gd name="T7" fmla="*/ 0 60000 65536"/>
                    <a:gd name="T8" fmla="*/ 0 60000 65536"/>
                    <a:gd name="T9" fmla="*/ 0 w 18"/>
                    <a:gd name="T10" fmla="*/ 0 h 19"/>
                    <a:gd name="T11" fmla="*/ 18 w 18"/>
                    <a:gd name="T12" fmla="*/ 19 h 19"/>
                  </a:gdLst>
                  <a:ahLst/>
                  <a:cxnLst>
                    <a:cxn ang="T6">
                      <a:pos x="T0" y="T1"/>
                    </a:cxn>
                    <a:cxn ang="T7">
                      <a:pos x="T2" y="T3"/>
                    </a:cxn>
                    <a:cxn ang="T8">
                      <a:pos x="T4" y="T5"/>
                    </a:cxn>
                  </a:cxnLst>
                  <a:rect l="T9" t="T10" r="T11" b="T12"/>
                  <a:pathLst>
                    <a:path w="18" h="19">
                      <a:moveTo>
                        <a:pt x="6" y="18"/>
                      </a:moveTo>
                      <a:lnTo>
                        <a:pt x="17" y="9"/>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8503" name="Freeform 2912"/>
                <p:cNvSpPr>
                  <a:spLocks/>
                </p:cNvSpPr>
                <p:nvPr/>
              </p:nvSpPr>
              <p:spPr bwMode="auto">
                <a:xfrm>
                  <a:off x="4804" y="3152"/>
                  <a:ext cx="20" cy="20"/>
                </a:xfrm>
                <a:custGeom>
                  <a:avLst/>
                  <a:gdLst>
                    <a:gd name="T0" fmla="*/ 10 w 20"/>
                    <a:gd name="T1" fmla="*/ 19 h 20"/>
                    <a:gd name="T2" fmla="*/ 19 w 20"/>
                    <a:gd name="T3" fmla="*/ 10 h 20"/>
                    <a:gd name="T4" fmla="*/ 0 w 20"/>
                    <a:gd name="T5" fmla="*/ 0 h 20"/>
                    <a:gd name="T6" fmla="*/ 0 60000 65536"/>
                    <a:gd name="T7" fmla="*/ 0 60000 65536"/>
                    <a:gd name="T8" fmla="*/ 0 60000 65536"/>
                    <a:gd name="T9" fmla="*/ 0 w 20"/>
                    <a:gd name="T10" fmla="*/ 0 h 20"/>
                    <a:gd name="T11" fmla="*/ 20 w 20"/>
                    <a:gd name="T12" fmla="*/ 20 h 20"/>
                  </a:gdLst>
                  <a:ahLst/>
                  <a:cxnLst>
                    <a:cxn ang="T6">
                      <a:pos x="T0" y="T1"/>
                    </a:cxn>
                    <a:cxn ang="T7">
                      <a:pos x="T2" y="T3"/>
                    </a:cxn>
                    <a:cxn ang="T8">
                      <a:pos x="T4" y="T5"/>
                    </a:cxn>
                  </a:cxnLst>
                  <a:rect l="T9" t="T10" r="T11" b="T12"/>
                  <a:pathLst>
                    <a:path w="20" h="20">
                      <a:moveTo>
                        <a:pt x="10" y="19"/>
                      </a:moveTo>
                      <a:lnTo>
                        <a:pt x="19" y="10"/>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8504" name="Freeform 2913"/>
                <p:cNvSpPr>
                  <a:spLocks/>
                </p:cNvSpPr>
                <p:nvPr/>
              </p:nvSpPr>
              <p:spPr bwMode="auto">
                <a:xfrm>
                  <a:off x="5139" y="3039"/>
                  <a:ext cx="25" cy="27"/>
                </a:xfrm>
                <a:custGeom>
                  <a:avLst/>
                  <a:gdLst>
                    <a:gd name="T0" fmla="*/ 18 w 25"/>
                    <a:gd name="T1" fmla="*/ 0 h 27"/>
                    <a:gd name="T2" fmla="*/ 10 w 25"/>
                    <a:gd name="T3" fmla="*/ 0 h 27"/>
                    <a:gd name="T4" fmla="*/ 6 w 25"/>
                    <a:gd name="T5" fmla="*/ 2 h 27"/>
                    <a:gd name="T6" fmla="*/ 4 w 25"/>
                    <a:gd name="T7" fmla="*/ 6 h 27"/>
                    <a:gd name="T8" fmla="*/ 0 w 25"/>
                    <a:gd name="T9" fmla="*/ 10 h 27"/>
                    <a:gd name="T10" fmla="*/ 0 w 25"/>
                    <a:gd name="T11" fmla="*/ 18 h 27"/>
                    <a:gd name="T12" fmla="*/ 2 w 25"/>
                    <a:gd name="T13" fmla="*/ 24 h 27"/>
                    <a:gd name="T14" fmla="*/ 6 w 25"/>
                    <a:gd name="T15" fmla="*/ 26 h 27"/>
                    <a:gd name="T16" fmla="*/ 16 w 25"/>
                    <a:gd name="T17" fmla="*/ 26 h 27"/>
                    <a:gd name="T18" fmla="*/ 24 w 25"/>
                    <a:gd name="T19" fmla="*/ 10 h 27"/>
                    <a:gd name="T20" fmla="*/ 18 w 25"/>
                    <a:gd name="T21" fmla="*/ 0 h 27"/>
                    <a:gd name="T22" fmla="*/ 18 w 25"/>
                    <a:gd name="T23" fmla="*/ 0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7"/>
                    <a:gd name="T38" fmla="*/ 25 w 25"/>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7">
                      <a:moveTo>
                        <a:pt x="18" y="0"/>
                      </a:moveTo>
                      <a:lnTo>
                        <a:pt x="10" y="0"/>
                      </a:lnTo>
                      <a:lnTo>
                        <a:pt x="6" y="2"/>
                      </a:lnTo>
                      <a:lnTo>
                        <a:pt x="4" y="6"/>
                      </a:lnTo>
                      <a:lnTo>
                        <a:pt x="0" y="10"/>
                      </a:lnTo>
                      <a:lnTo>
                        <a:pt x="0" y="18"/>
                      </a:lnTo>
                      <a:lnTo>
                        <a:pt x="2" y="24"/>
                      </a:lnTo>
                      <a:lnTo>
                        <a:pt x="6" y="26"/>
                      </a:lnTo>
                      <a:lnTo>
                        <a:pt x="16" y="26"/>
                      </a:lnTo>
                      <a:lnTo>
                        <a:pt x="24" y="10"/>
                      </a:lnTo>
                      <a:lnTo>
                        <a:pt x="18" y="0"/>
                      </a:lnTo>
                    </a:path>
                  </a:pathLst>
                </a:custGeom>
                <a:solidFill>
                  <a:srgbClr val="787878"/>
                </a:solidFill>
                <a:ln w="12700" cap="rnd">
                  <a:solidFill>
                    <a:srgbClr val="000000"/>
                  </a:solidFill>
                  <a:round/>
                  <a:headEnd/>
                  <a:tailEnd/>
                </a:ln>
              </p:spPr>
              <p:txBody>
                <a:bodyPr/>
                <a:lstStyle/>
                <a:p>
                  <a:endParaRPr lang="zh-CN" altLang="zh-CN"/>
                </a:p>
              </p:txBody>
            </p:sp>
            <p:sp>
              <p:nvSpPr>
                <p:cNvPr id="58505" name="Freeform 2914"/>
                <p:cNvSpPr>
                  <a:spLocks/>
                </p:cNvSpPr>
                <p:nvPr/>
              </p:nvSpPr>
              <p:spPr bwMode="auto">
                <a:xfrm>
                  <a:off x="5142" y="3039"/>
                  <a:ext cx="31" cy="27"/>
                </a:xfrm>
                <a:custGeom>
                  <a:avLst/>
                  <a:gdLst>
                    <a:gd name="T0" fmla="*/ 14 w 31"/>
                    <a:gd name="T1" fmla="*/ 0 h 27"/>
                    <a:gd name="T2" fmla="*/ 10 w 31"/>
                    <a:gd name="T3" fmla="*/ 2 h 27"/>
                    <a:gd name="T4" fmla="*/ 8 w 31"/>
                    <a:gd name="T5" fmla="*/ 2 h 27"/>
                    <a:gd name="T6" fmla="*/ 6 w 31"/>
                    <a:gd name="T7" fmla="*/ 4 h 27"/>
                    <a:gd name="T8" fmla="*/ 2 w 31"/>
                    <a:gd name="T9" fmla="*/ 6 h 27"/>
                    <a:gd name="T10" fmla="*/ 2 w 31"/>
                    <a:gd name="T11" fmla="*/ 8 h 27"/>
                    <a:gd name="T12" fmla="*/ 0 w 31"/>
                    <a:gd name="T13" fmla="*/ 10 h 27"/>
                    <a:gd name="T14" fmla="*/ 0 w 31"/>
                    <a:gd name="T15" fmla="*/ 14 h 27"/>
                    <a:gd name="T16" fmla="*/ 0 w 31"/>
                    <a:gd name="T17" fmla="*/ 18 h 27"/>
                    <a:gd name="T18" fmla="*/ 2 w 31"/>
                    <a:gd name="T19" fmla="*/ 20 h 27"/>
                    <a:gd name="T20" fmla="*/ 4 w 31"/>
                    <a:gd name="T21" fmla="*/ 22 h 27"/>
                    <a:gd name="T22" fmla="*/ 6 w 31"/>
                    <a:gd name="T23" fmla="*/ 24 h 27"/>
                    <a:gd name="T24" fmla="*/ 8 w 31"/>
                    <a:gd name="T25" fmla="*/ 24 h 27"/>
                    <a:gd name="T26" fmla="*/ 10 w 31"/>
                    <a:gd name="T27" fmla="*/ 26 h 27"/>
                    <a:gd name="T28" fmla="*/ 14 w 31"/>
                    <a:gd name="T29" fmla="*/ 26 h 27"/>
                    <a:gd name="T30" fmla="*/ 16 w 31"/>
                    <a:gd name="T31" fmla="*/ 26 h 27"/>
                    <a:gd name="T32" fmla="*/ 18 w 31"/>
                    <a:gd name="T33" fmla="*/ 24 h 27"/>
                    <a:gd name="T34" fmla="*/ 20 w 31"/>
                    <a:gd name="T35" fmla="*/ 24 h 27"/>
                    <a:gd name="T36" fmla="*/ 24 w 31"/>
                    <a:gd name="T37" fmla="*/ 24 h 27"/>
                    <a:gd name="T38" fmla="*/ 26 w 31"/>
                    <a:gd name="T39" fmla="*/ 20 h 27"/>
                    <a:gd name="T40" fmla="*/ 26 w 31"/>
                    <a:gd name="T41" fmla="*/ 18 h 27"/>
                    <a:gd name="T42" fmla="*/ 26 w 31"/>
                    <a:gd name="T43" fmla="*/ 16 h 27"/>
                    <a:gd name="T44" fmla="*/ 30 w 31"/>
                    <a:gd name="T45" fmla="*/ 14 h 27"/>
                    <a:gd name="T46" fmla="*/ 30 w 31"/>
                    <a:gd name="T47" fmla="*/ 12 h 27"/>
                    <a:gd name="T48" fmla="*/ 26 w 31"/>
                    <a:gd name="T49" fmla="*/ 8 h 27"/>
                    <a:gd name="T50" fmla="*/ 26 w 31"/>
                    <a:gd name="T51" fmla="*/ 6 h 27"/>
                    <a:gd name="T52" fmla="*/ 22 w 31"/>
                    <a:gd name="T53" fmla="*/ 2 h 27"/>
                    <a:gd name="T54" fmla="*/ 20 w 31"/>
                    <a:gd name="T55" fmla="*/ 2 h 27"/>
                    <a:gd name="T56" fmla="*/ 18 w 31"/>
                    <a:gd name="T57" fmla="*/ 0 h 27"/>
                    <a:gd name="T58" fmla="*/ 14 w 31"/>
                    <a:gd name="T59" fmla="*/ 0 h 2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1"/>
                    <a:gd name="T91" fmla="*/ 0 h 27"/>
                    <a:gd name="T92" fmla="*/ 31 w 31"/>
                    <a:gd name="T93" fmla="*/ 27 h 2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1" h="27">
                      <a:moveTo>
                        <a:pt x="14" y="0"/>
                      </a:moveTo>
                      <a:lnTo>
                        <a:pt x="10" y="2"/>
                      </a:lnTo>
                      <a:lnTo>
                        <a:pt x="8" y="2"/>
                      </a:lnTo>
                      <a:lnTo>
                        <a:pt x="6" y="4"/>
                      </a:lnTo>
                      <a:lnTo>
                        <a:pt x="2" y="6"/>
                      </a:lnTo>
                      <a:lnTo>
                        <a:pt x="2" y="8"/>
                      </a:lnTo>
                      <a:lnTo>
                        <a:pt x="0" y="10"/>
                      </a:lnTo>
                      <a:lnTo>
                        <a:pt x="0" y="14"/>
                      </a:lnTo>
                      <a:lnTo>
                        <a:pt x="0" y="18"/>
                      </a:lnTo>
                      <a:lnTo>
                        <a:pt x="2" y="20"/>
                      </a:lnTo>
                      <a:lnTo>
                        <a:pt x="4" y="22"/>
                      </a:lnTo>
                      <a:lnTo>
                        <a:pt x="6" y="24"/>
                      </a:lnTo>
                      <a:lnTo>
                        <a:pt x="8" y="24"/>
                      </a:lnTo>
                      <a:lnTo>
                        <a:pt x="10" y="26"/>
                      </a:lnTo>
                      <a:lnTo>
                        <a:pt x="14" y="26"/>
                      </a:lnTo>
                      <a:lnTo>
                        <a:pt x="16" y="26"/>
                      </a:lnTo>
                      <a:lnTo>
                        <a:pt x="18" y="24"/>
                      </a:lnTo>
                      <a:lnTo>
                        <a:pt x="20" y="24"/>
                      </a:lnTo>
                      <a:lnTo>
                        <a:pt x="24" y="24"/>
                      </a:lnTo>
                      <a:lnTo>
                        <a:pt x="26" y="20"/>
                      </a:lnTo>
                      <a:lnTo>
                        <a:pt x="26" y="18"/>
                      </a:lnTo>
                      <a:lnTo>
                        <a:pt x="26" y="16"/>
                      </a:lnTo>
                      <a:lnTo>
                        <a:pt x="30" y="14"/>
                      </a:lnTo>
                      <a:lnTo>
                        <a:pt x="30" y="12"/>
                      </a:lnTo>
                      <a:lnTo>
                        <a:pt x="26" y="8"/>
                      </a:lnTo>
                      <a:lnTo>
                        <a:pt x="26" y="6"/>
                      </a:lnTo>
                      <a:lnTo>
                        <a:pt x="22" y="2"/>
                      </a:lnTo>
                      <a:lnTo>
                        <a:pt x="20" y="2"/>
                      </a:lnTo>
                      <a:lnTo>
                        <a:pt x="18" y="0"/>
                      </a:lnTo>
                      <a:lnTo>
                        <a:pt x="14" y="0"/>
                      </a:lnTo>
                    </a:path>
                  </a:pathLst>
                </a:custGeom>
                <a:solidFill>
                  <a:srgbClr val="EBEBEB"/>
                </a:solidFill>
                <a:ln w="12700" cap="rnd">
                  <a:solidFill>
                    <a:srgbClr val="000000"/>
                  </a:solidFill>
                  <a:round/>
                  <a:headEnd/>
                  <a:tailEnd/>
                </a:ln>
              </p:spPr>
              <p:txBody>
                <a:bodyPr/>
                <a:lstStyle/>
                <a:p>
                  <a:endParaRPr lang="zh-CN" altLang="zh-CN"/>
                </a:p>
              </p:txBody>
            </p:sp>
            <p:sp>
              <p:nvSpPr>
                <p:cNvPr id="58506" name="Freeform 2915"/>
                <p:cNvSpPr>
                  <a:spLocks/>
                </p:cNvSpPr>
                <p:nvPr/>
              </p:nvSpPr>
              <p:spPr bwMode="auto">
                <a:xfrm>
                  <a:off x="5147" y="3043"/>
                  <a:ext cx="23" cy="20"/>
                </a:xfrm>
                <a:custGeom>
                  <a:avLst/>
                  <a:gdLst>
                    <a:gd name="T0" fmla="*/ 10 w 23"/>
                    <a:gd name="T1" fmla="*/ 0 h 20"/>
                    <a:gd name="T2" fmla="*/ 8 w 23"/>
                    <a:gd name="T3" fmla="*/ 0 h 20"/>
                    <a:gd name="T4" fmla="*/ 6 w 23"/>
                    <a:gd name="T5" fmla="*/ 1 h 20"/>
                    <a:gd name="T6" fmla="*/ 4 w 23"/>
                    <a:gd name="T7" fmla="*/ 1 h 20"/>
                    <a:gd name="T8" fmla="*/ 2 w 23"/>
                    <a:gd name="T9" fmla="*/ 3 h 20"/>
                    <a:gd name="T10" fmla="*/ 0 w 23"/>
                    <a:gd name="T11" fmla="*/ 5 h 20"/>
                    <a:gd name="T12" fmla="*/ 0 w 23"/>
                    <a:gd name="T13" fmla="*/ 7 h 20"/>
                    <a:gd name="T14" fmla="*/ 0 w 23"/>
                    <a:gd name="T15" fmla="*/ 9 h 20"/>
                    <a:gd name="T16" fmla="*/ 0 w 23"/>
                    <a:gd name="T17" fmla="*/ 13 h 20"/>
                    <a:gd name="T18" fmla="*/ 2 w 23"/>
                    <a:gd name="T19" fmla="*/ 13 h 20"/>
                    <a:gd name="T20" fmla="*/ 2 w 23"/>
                    <a:gd name="T21" fmla="*/ 15 h 20"/>
                    <a:gd name="T22" fmla="*/ 4 w 23"/>
                    <a:gd name="T23" fmla="*/ 17 h 20"/>
                    <a:gd name="T24" fmla="*/ 6 w 23"/>
                    <a:gd name="T25" fmla="*/ 17 h 20"/>
                    <a:gd name="T26" fmla="*/ 8 w 23"/>
                    <a:gd name="T27" fmla="*/ 19 h 20"/>
                    <a:gd name="T28" fmla="*/ 10 w 23"/>
                    <a:gd name="T29" fmla="*/ 19 h 20"/>
                    <a:gd name="T30" fmla="*/ 14 w 23"/>
                    <a:gd name="T31" fmla="*/ 19 h 20"/>
                    <a:gd name="T32" fmla="*/ 16 w 23"/>
                    <a:gd name="T33" fmla="*/ 17 h 20"/>
                    <a:gd name="T34" fmla="*/ 16 w 23"/>
                    <a:gd name="T35" fmla="*/ 15 h 20"/>
                    <a:gd name="T36" fmla="*/ 18 w 23"/>
                    <a:gd name="T37" fmla="*/ 15 h 20"/>
                    <a:gd name="T38" fmla="*/ 20 w 23"/>
                    <a:gd name="T39" fmla="*/ 13 h 20"/>
                    <a:gd name="T40" fmla="*/ 20 w 23"/>
                    <a:gd name="T41" fmla="*/ 11 h 20"/>
                    <a:gd name="T42" fmla="*/ 22 w 23"/>
                    <a:gd name="T43" fmla="*/ 9 h 20"/>
                    <a:gd name="T44" fmla="*/ 20 w 23"/>
                    <a:gd name="T45" fmla="*/ 7 h 20"/>
                    <a:gd name="T46" fmla="*/ 20 w 23"/>
                    <a:gd name="T47" fmla="*/ 5 h 20"/>
                    <a:gd name="T48" fmla="*/ 20 w 23"/>
                    <a:gd name="T49" fmla="*/ 3 h 20"/>
                    <a:gd name="T50" fmla="*/ 18 w 23"/>
                    <a:gd name="T51" fmla="*/ 1 h 20"/>
                    <a:gd name="T52" fmla="*/ 16 w 23"/>
                    <a:gd name="T53" fmla="*/ 1 h 20"/>
                    <a:gd name="T54" fmla="*/ 16 w 23"/>
                    <a:gd name="T55" fmla="*/ 0 h 20"/>
                    <a:gd name="T56" fmla="*/ 12 w 23"/>
                    <a:gd name="T57" fmla="*/ 0 h 20"/>
                    <a:gd name="T58" fmla="*/ 10 w 23"/>
                    <a:gd name="T59" fmla="*/ 0 h 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3"/>
                    <a:gd name="T91" fmla="*/ 0 h 20"/>
                    <a:gd name="T92" fmla="*/ 23 w 23"/>
                    <a:gd name="T93" fmla="*/ 20 h 2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3" h="20">
                      <a:moveTo>
                        <a:pt x="10" y="0"/>
                      </a:moveTo>
                      <a:lnTo>
                        <a:pt x="8" y="0"/>
                      </a:lnTo>
                      <a:lnTo>
                        <a:pt x="6" y="1"/>
                      </a:lnTo>
                      <a:lnTo>
                        <a:pt x="4" y="1"/>
                      </a:lnTo>
                      <a:lnTo>
                        <a:pt x="2" y="3"/>
                      </a:lnTo>
                      <a:lnTo>
                        <a:pt x="0" y="5"/>
                      </a:lnTo>
                      <a:lnTo>
                        <a:pt x="0" y="7"/>
                      </a:lnTo>
                      <a:lnTo>
                        <a:pt x="0" y="9"/>
                      </a:lnTo>
                      <a:lnTo>
                        <a:pt x="0" y="13"/>
                      </a:lnTo>
                      <a:lnTo>
                        <a:pt x="2" y="13"/>
                      </a:lnTo>
                      <a:lnTo>
                        <a:pt x="2" y="15"/>
                      </a:lnTo>
                      <a:lnTo>
                        <a:pt x="4" y="17"/>
                      </a:lnTo>
                      <a:lnTo>
                        <a:pt x="6" y="17"/>
                      </a:lnTo>
                      <a:lnTo>
                        <a:pt x="8" y="19"/>
                      </a:lnTo>
                      <a:lnTo>
                        <a:pt x="10" y="19"/>
                      </a:lnTo>
                      <a:lnTo>
                        <a:pt x="14" y="19"/>
                      </a:lnTo>
                      <a:lnTo>
                        <a:pt x="16" y="17"/>
                      </a:lnTo>
                      <a:lnTo>
                        <a:pt x="16" y="15"/>
                      </a:lnTo>
                      <a:lnTo>
                        <a:pt x="18" y="15"/>
                      </a:lnTo>
                      <a:lnTo>
                        <a:pt x="20" y="13"/>
                      </a:lnTo>
                      <a:lnTo>
                        <a:pt x="20" y="11"/>
                      </a:lnTo>
                      <a:lnTo>
                        <a:pt x="22" y="9"/>
                      </a:lnTo>
                      <a:lnTo>
                        <a:pt x="20" y="7"/>
                      </a:lnTo>
                      <a:lnTo>
                        <a:pt x="20" y="5"/>
                      </a:lnTo>
                      <a:lnTo>
                        <a:pt x="20" y="3"/>
                      </a:lnTo>
                      <a:lnTo>
                        <a:pt x="18" y="1"/>
                      </a:lnTo>
                      <a:lnTo>
                        <a:pt x="16" y="1"/>
                      </a:lnTo>
                      <a:lnTo>
                        <a:pt x="16" y="0"/>
                      </a:lnTo>
                      <a:lnTo>
                        <a:pt x="12" y="0"/>
                      </a:lnTo>
                      <a:lnTo>
                        <a:pt x="10" y="0"/>
                      </a:lnTo>
                    </a:path>
                  </a:pathLst>
                </a:custGeom>
                <a:solidFill>
                  <a:srgbClr val="000000"/>
                </a:solidFill>
                <a:ln w="12700" cap="rnd">
                  <a:solidFill>
                    <a:srgbClr val="000000"/>
                  </a:solidFill>
                  <a:round/>
                  <a:headEnd/>
                  <a:tailEnd/>
                </a:ln>
              </p:spPr>
              <p:txBody>
                <a:bodyPr/>
                <a:lstStyle/>
                <a:p>
                  <a:endParaRPr lang="zh-CN" altLang="zh-CN"/>
                </a:p>
              </p:txBody>
            </p:sp>
            <p:sp>
              <p:nvSpPr>
                <p:cNvPr id="58507" name="Freeform 2916"/>
                <p:cNvSpPr>
                  <a:spLocks/>
                </p:cNvSpPr>
                <p:nvPr/>
              </p:nvSpPr>
              <p:spPr bwMode="auto">
                <a:xfrm>
                  <a:off x="5147" y="3043"/>
                  <a:ext cx="19" cy="19"/>
                </a:xfrm>
                <a:custGeom>
                  <a:avLst/>
                  <a:gdLst>
                    <a:gd name="T0" fmla="*/ 11 w 19"/>
                    <a:gd name="T1" fmla="*/ 0 h 19"/>
                    <a:gd name="T2" fmla="*/ 16 w 19"/>
                    <a:gd name="T3" fmla="*/ 2 h 19"/>
                    <a:gd name="T4" fmla="*/ 18 w 19"/>
                    <a:gd name="T5" fmla="*/ 8 h 19"/>
                    <a:gd name="T6" fmla="*/ 18 w 19"/>
                    <a:gd name="T7" fmla="*/ 12 h 19"/>
                    <a:gd name="T8" fmla="*/ 11 w 19"/>
                    <a:gd name="T9" fmla="*/ 16 h 19"/>
                    <a:gd name="T10" fmla="*/ 7 w 19"/>
                    <a:gd name="T11" fmla="*/ 18 h 19"/>
                    <a:gd name="T12" fmla="*/ 2 w 19"/>
                    <a:gd name="T13" fmla="*/ 16 h 19"/>
                    <a:gd name="T14" fmla="*/ 0 w 19"/>
                    <a:gd name="T15" fmla="*/ 10 h 19"/>
                    <a:gd name="T16" fmla="*/ 0 w 19"/>
                    <a:gd name="T17" fmla="*/ 6 h 19"/>
                    <a:gd name="T18" fmla="*/ 4 w 19"/>
                    <a:gd name="T19" fmla="*/ 2 h 19"/>
                    <a:gd name="T20" fmla="*/ 9 w 19"/>
                    <a:gd name="T21" fmla="*/ 0 h 19"/>
                    <a:gd name="T22" fmla="*/ 11 w 19"/>
                    <a:gd name="T23" fmla="*/ 0 h 19"/>
                    <a:gd name="T24" fmla="*/ 11 w 19"/>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19"/>
                    <a:gd name="T41" fmla="*/ 19 w 19"/>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19">
                      <a:moveTo>
                        <a:pt x="11" y="0"/>
                      </a:moveTo>
                      <a:lnTo>
                        <a:pt x="16" y="2"/>
                      </a:lnTo>
                      <a:lnTo>
                        <a:pt x="18" y="8"/>
                      </a:lnTo>
                      <a:lnTo>
                        <a:pt x="18" y="12"/>
                      </a:lnTo>
                      <a:lnTo>
                        <a:pt x="11" y="16"/>
                      </a:lnTo>
                      <a:lnTo>
                        <a:pt x="7" y="18"/>
                      </a:lnTo>
                      <a:lnTo>
                        <a:pt x="2" y="16"/>
                      </a:lnTo>
                      <a:lnTo>
                        <a:pt x="0" y="10"/>
                      </a:lnTo>
                      <a:lnTo>
                        <a:pt x="0" y="6"/>
                      </a:lnTo>
                      <a:lnTo>
                        <a:pt x="4" y="2"/>
                      </a:lnTo>
                      <a:lnTo>
                        <a:pt x="9" y="0"/>
                      </a:lnTo>
                      <a:lnTo>
                        <a:pt x="11" y="0"/>
                      </a:lnTo>
                    </a:path>
                  </a:pathLst>
                </a:custGeom>
                <a:solidFill>
                  <a:srgbClr val="ABABAB"/>
                </a:solidFill>
                <a:ln w="12700" cap="rnd">
                  <a:solidFill>
                    <a:srgbClr val="000000"/>
                  </a:solidFill>
                  <a:round/>
                  <a:headEnd/>
                  <a:tailEnd/>
                </a:ln>
              </p:spPr>
              <p:txBody>
                <a:bodyPr/>
                <a:lstStyle/>
                <a:p>
                  <a:endParaRPr lang="zh-CN" altLang="zh-CN"/>
                </a:p>
              </p:txBody>
            </p:sp>
            <p:sp>
              <p:nvSpPr>
                <p:cNvPr id="58508" name="Freeform 2917"/>
                <p:cNvSpPr>
                  <a:spLocks/>
                </p:cNvSpPr>
                <p:nvPr/>
              </p:nvSpPr>
              <p:spPr bwMode="auto">
                <a:xfrm>
                  <a:off x="5147" y="3047"/>
                  <a:ext cx="19" cy="19"/>
                </a:xfrm>
                <a:custGeom>
                  <a:avLst/>
                  <a:gdLst>
                    <a:gd name="T0" fmla="*/ 7 w 19"/>
                    <a:gd name="T1" fmla="*/ 0 h 19"/>
                    <a:gd name="T2" fmla="*/ 11 w 19"/>
                    <a:gd name="T3" fmla="*/ 0 h 19"/>
                    <a:gd name="T4" fmla="*/ 18 w 19"/>
                    <a:gd name="T5" fmla="*/ 7 h 19"/>
                    <a:gd name="T6" fmla="*/ 18 w 19"/>
                    <a:gd name="T7" fmla="*/ 11 h 19"/>
                    <a:gd name="T8" fmla="*/ 11 w 19"/>
                    <a:gd name="T9" fmla="*/ 18 h 19"/>
                    <a:gd name="T10" fmla="*/ 0 w 19"/>
                    <a:gd name="T11" fmla="*/ 11 h 19"/>
                    <a:gd name="T12" fmla="*/ 0 w 19"/>
                    <a:gd name="T13" fmla="*/ 4 h 19"/>
                    <a:gd name="T14" fmla="*/ 7 w 19"/>
                    <a:gd name="T15" fmla="*/ 0 h 19"/>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9"/>
                    <a:gd name="T26" fmla="*/ 19 w 19"/>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9">
                      <a:moveTo>
                        <a:pt x="7" y="0"/>
                      </a:moveTo>
                      <a:lnTo>
                        <a:pt x="11" y="0"/>
                      </a:lnTo>
                      <a:lnTo>
                        <a:pt x="18" y="7"/>
                      </a:lnTo>
                      <a:lnTo>
                        <a:pt x="18" y="11"/>
                      </a:lnTo>
                      <a:lnTo>
                        <a:pt x="11" y="18"/>
                      </a:lnTo>
                      <a:lnTo>
                        <a:pt x="0" y="11"/>
                      </a:lnTo>
                      <a:lnTo>
                        <a:pt x="0" y="4"/>
                      </a:lnTo>
                      <a:lnTo>
                        <a:pt x="7" y="0"/>
                      </a:lnTo>
                    </a:path>
                  </a:pathLst>
                </a:custGeom>
                <a:solidFill>
                  <a:srgbClr val="D9D9D9"/>
                </a:solidFill>
                <a:ln w="12700" cap="rnd">
                  <a:solidFill>
                    <a:srgbClr val="000000"/>
                  </a:solidFill>
                  <a:round/>
                  <a:headEnd/>
                  <a:tailEnd/>
                </a:ln>
              </p:spPr>
              <p:txBody>
                <a:bodyPr/>
                <a:lstStyle/>
                <a:p>
                  <a:endParaRPr lang="zh-CN" altLang="zh-CN"/>
                </a:p>
              </p:txBody>
            </p:sp>
            <p:sp>
              <p:nvSpPr>
                <p:cNvPr id="58509" name="Freeform 2918"/>
                <p:cNvSpPr>
                  <a:spLocks/>
                </p:cNvSpPr>
                <p:nvPr/>
              </p:nvSpPr>
              <p:spPr bwMode="auto">
                <a:xfrm>
                  <a:off x="5156" y="3051"/>
                  <a:ext cx="19" cy="19"/>
                </a:xfrm>
                <a:custGeom>
                  <a:avLst/>
                  <a:gdLst>
                    <a:gd name="T0" fmla="*/ 0 w 19"/>
                    <a:gd name="T1" fmla="*/ 0 h 19"/>
                    <a:gd name="T2" fmla="*/ 0 w 19"/>
                    <a:gd name="T3" fmla="*/ 18 h 19"/>
                    <a:gd name="T4" fmla="*/ 18 w 19"/>
                    <a:gd name="T5" fmla="*/ 18 h 19"/>
                    <a:gd name="T6" fmla="*/ 0 w 19"/>
                    <a:gd name="T7" fmla="*/ 18 h 19"/>
                    <a:gd name="T8" fmla="*/ 0 w 19"/>
                    <a:gd name="T9" fmla="*/ 0 h 19"/>
                    <a:gd name="T10" fmla="*/ 0 w 19"/>
                    <a:gd name="T11" fmla="*/ 0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0" y="0"/>
                      </a:moveTo>
                      <a:lnTo>
                        <a:pt x="0" y="18"/>
                      </a:lnTo>
                      <a:lnTo>
                        <a:pt x="18" y="18"/>
                      </a:lnTo>
                      <a:lnTo>
                        <a:pt x="0" y="18"/>
                      </a:lnTo>
                      <a:lnTo>
                        <a:pt x="0" y="0"/>
                      </a:lnTo>
                    </a:path>
                  </a:pathLst>
                </a:custGeom>
                <a:solidFill>
                  <a:srgbClr val="000000"/>
                </a:solidFill>
                <a:ln w="12700" cap="rnd">
                  <a:solidFill>
                    <a:srgbClr val="000000"/>
                  </a:solidFill>
                  <a:round/>
                  <a:headEnd/>
                  <a:tailEnd/>
                </a:ln>
              </p:spPr>
              <p:txBody>
                <a:bodyPr/>
                <a:lstStyle/>
                <a:p>
                  <a:endParaRPr lang="zh-CN" altLang="zh-CN"/>
                </a:p>
              </p:txBody>
            </p:sp>
            <p:sp>
              <p:nvSpPr>
                <p:cNvPr id="58510" name="Line 2919"/>
                <p:cNvSpPr>
                  <a:spLocks noChangeShapeType="1"/>
                </p:cNvSpPr>
                <p:nvPr/>
              </p:nvSpPr>
              <p:spPr bwMode="auto">
                <a:xfrm>
                  <a:off x="5151" y="3047"/>
                  <a:ext cx="1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511" name="Freeform 2920"/>
                <p:cNvSpPr>
                  <a:spLocks/>
                </p:cNvSpPr>
                <p:nvPr/>
              </p:nvSpPr>
              <p:spPr bwMode="auto">
                <a:xfrm>
                  <a:off x="5148" y="3049"/>
                  <a:ext cx="18" cy="19"/>
                </a:xfrm>
                <a:custGeom>
                  <a:avLst/>
                  <a:gdLst>
                    <a:gd name="T0" fmla="*/ 17 w 18"/>
                    <a:gd name="T1" fmla="*/ 18 h 19"/>
                    <a:gd name="T2" fmla="*/ 9 w 18"/>
                    <a:gd name="T3" fmla="*/ 0 h 19"/>
                    <a:gd name="T4" fmla="*/ 5 w 18"/>
                    <a:gd name="T5" fmla="*/ 0 h 19"/>
                    <a:gd name="T6" fmla="*/ 0 w 18"/>
                    <a:gd name="T7" fmla="*/ 18 h 19"/>
                    <a:gd name="T8" fmla="*/ 9 w 18"/>
                    <a:gd name="T9" fmla="*/ 18 h 19"/>
                    <a:gd name="T10" fmla="*/ 17 w 18"/>
                    <a:gd name="T11" fmla="*/ 18 h 19"/>
                    <a:gd name="T12" fmla="*/ 0 60000 65536"/>
                    <a:gd name="T13" fmla="*/ 0 60000 65536"/>
                    <a:gd name="T14" fmla="*/ 0 60000 65536"/>
                    <a:gd name="T15" fmla="*/ 0 60000 65536"/>
                    <a:gd name="T16" fmla="*/ 0 60000 65536"/>
                    <a:gd name="T17" fmla="*/ 0 60000 65536"/>
                    <a:gd name="T18" fmla="*/ 0 w 18"/>
                    <a:gd name="T19" fmla="*/ 0 h 19"/>
                    <a:gd name="T20" fmla="*/ 18 w 18"/>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8" h="19">
                      <a:moveTo>
                        <a:pt x="17" y="18"/>
                      </a:moveTo>
                      <a:lnTo>
                        <a:pt x="9" y="0"/>
                      </a:lnTo>
                      <a:lnTo>
                        <a:pt x="5" y="0"/>
                      </a:lnTo>
                      <a:lnTo>
                        <a:pt x="0" y="18"/>
                      </a:lnTo>
                      <a:lnTo>
                        <a:pt x="9" y="18"/>
                      </a:lnTo>
                      <a:lnTo>
                        <a:pt x="17" y="18"/>
                      </a:lnTo>
                    </a:path>
                  </a:pathLst>
                </a:custGeom>
                <a:solidFill>
                  <a:srgbClr val="787878"/>
                </a:solidFill>
                <a:ln w="12700" cap="rnd">
                  <a:solidFill>
                    <a:srgbClr val="000000"/>
                  </a:solidFill>
                  <a:round/>
                  <a:headEnd/>
                  <a:tailEnd/>
                </a:ln>
              </p:spPr>
              <p:txBody>
                <a:bodyPr/>
                <a:lstStyle/>
                <a:p>
                  <a:endParaRPr lang="zh-CN" altLang="zh-CN"/>
                </a:p>
              </p:txBody>
            </p:sp>
            <p:sp>
              <p:nvSpPr>
                <p:cNvPr id="58512" name="Freeform 2921"/>
                <p:cNvSpPr>
                  <a:spLocks/>
                </p:cNvSpPr>
                <p:nvPr/>
              </p:nvSpPr>
              <p:spPr bwMode="auto">
                <a:xfrm>
                  <a:off x="5147" y="3053"/>
                  <a:ext cx="19" cy="20"/>
                </a:xfrm>
                <a:custGeom>
                  <a:avLst/>
                  <a:gdLst>
                    <a:gd name="T0" fmla="*/ 4 w 19"/>
                    <a:gd name="T1" fmla="*/ 19 h 20"/>
                    <a:gd name="T2" fmla="*/ 14 w 19"/>
                    <a:gd name="T3" fmla="*/ 12 h 20"/>
                    <a:gd name="T4" fmla="*/ 18 w 19"/>
                    <a:gd name="T5" fmla="*/ 6 h 20"/>
                    <a:gd name="T6" fmla="*/ 18 w 19"/>
                    <a:gd name="T7" fmla="*/ 0 h 20"/>
                    <a:gd name="T8" fmla="*/ 11 w 19"/>
                    <a:gd name="T9" fmla="*/ 6 h 20"/>
                    <a:gd name="T10" fmla="*/ 4 w 19"/>
                    <a:gd name="T11" fmla="*/ 6 h 20"/>
                    <a:gd name="T12" fmla="*/ 0 w 19"/>
                    <a:gd name="T13" fmla="*/ 0 h 20"/>
                    <a:gd name="T14" fmla="*/ 0 w 19"/>
                    <a:gd name="T15" fmla="*/ 6 h 20"/>
                    <a:gd name="T16" fmla="*/ 4 w 19"/>
                    <a:gd name="T17" fmla="*/ 19 h 20"/>
                    <a:gd name="T18" fmla="*/ 4 w 19"/>
                    <a:gd name="T19" fmla="*/ 19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0"/>
                    <a:gd name="T32" fmla="*/ 19 w 19"/>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0">
                      <a:moveTo>
                        <a:pt x="4" y="19"/>
                      </a:moveTo>
                      <a:lnTo>
                        <a:pt x="14" y="12"/>
                      </a:lnTo>
                      <a:lnTo>
                        <a:pt x="18" y="6"/>
                      </a:lnTo>
                      <a:lnTo>
                        <a:pt x="18" y="0"/>
                      </a:lnTo>
                      <a:lnTo>
                        <a:pt x="11" y="6"/>
                      </a:lnTo>
                      <a:lnTo>
                        <a:pt x="4" y="6"/>
                      </a:lnTo>
                      <a:lnTo>
                        <a:pt x="0" y="0"/>
                      </a:lnTo>
                      <a:lnTo>
                        <a:pt x="0" y="6"/>
                      </a:lnTo>
                      <a:lnTo>
                        <a:pt x="4" y="19"/>
                      </a:lnTo>
                    </a:path>
                  </a:pathLst>
                </a:custGeom>
                <a:solidFill>
                  <a:srgbClr val="787878"/>
                </a:solidFill>
                <a:ln w="12700" cap="rnd">
                  <a:solidFill>
                    <a:srgbClr val="000000"/>
                  </a:solidFill>
                  <a:round/>
                  <a:headEnd/>
                  <a:tailEnd/>
                </a:ln>
              </p:spPr>
              <p:txBody>
                <a:bodyPr/>
                <a:lstStyle/>
                <a:p>
                  <a:endParaRPr lang="zh-CN" altLang="zh-CN"/>
                </a:p>
              </p:txBody>
            </p:sp>
            <p:sp>
              <p:nvSpPr>
                <p:cNvPr id="58513" name="Freeform 2922"/>
                <p:cNvSpPr>
                  <a:spLocks/>
                </p:cNvSpPr>
                <p:nvPr/>
              </p:nvSpPr>
              <p:spPr bwMode="auto">
                <a:xfrm>
                  <a:off x="5076" y="3065"/>
                  <a:ext cx="36" cy="39"/>
                </a:xfrm>
                <a:custGeom>
                  <a:avLst/>
                  <a:gdLst>
                    <a:gd name="T0" fmla="*/ 28 w 36"/>
                    <a:gd name="T1" fmla="*/ 0 h 39"/>
                    <a:gd name="T2" fmla="*/ 14 w 36"/>
                    <a:gd name="T3" fmla="*/ 0 h 39"/>
                    <a:gd name="T4" fmla="*/ 8 w 36"/>
                    <a:gd name="T5" fmla="*/ 4 h 39"/>
                    <a:gd name="T6" fmla="*/ 4 w 36"/>
                    <a:gd name="T7" fmla="*/ 6 h 39"/>
                    <a:gd name="T8" fmla="*/ 0 w 36"/>
                    <a:gd name="T9" fmla="*/ 14 h 39"/>
                    <a:gd name="T10" fmla="*/ 0 w 36"/>
                    <a:gd name="T11" fmla="*/ 24 h 39"/>
                    <a:gd name="T12" fmla="*/ 4 w 36"/>
                    <a:gd name="T13" fmla="*/ 34 h 39"/>
                    <a:gd name="T14" fmla="*/ 12 w 36"/>
                    <a:gd name="T15" fmla="*/ 38 h 39"/>
                    <a:gd name="T16" fmla="*/ 14 w 36"/>
                    <a:gd name="T17" fmla="*/ 38 h 39"/>
                    <a:gd name="T18" fmla="*/ 24 w 36"/>
                    <a:gd name="T19" fmla="*/ 38 h 39"/>
                    <a:gd name="T20" fmla="*/ 26 w 36"/>
                    <a:gd name="T21" fmla="*/ 38 h 39"/>
                    <a:gd name="T22" fmla="*/ 35 w 36"/>
                    <a:gd name="T23" fmla="*/ 12 h 39"/>
                    <a:gd name="T24" fmla="*/ 26 w 36"/>
                    <a:gd name="T25" fmla="*/ 0 h 39"/>
                    <a:gd name="T26" fmla="*/ 28 w 36"/>
                    <a:gd name="T27" fmla="*/ 0 h 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39"/>
                    <a:gd name="T44" fmla="*/ 36 w 36"/>
                    <a:gd name="T45" fmla="*/ 39 h 3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39">
                      <a:moveTo>
                        <a:pt x="28" y="0"/>
                      </a:moveTo>
                      <a:lnTo>
                        <a:pt x="14" y="0"/>
                      </a:lnTo>
                      <a:lnTo>
                        <a:pt x="8" y="4"/>
                      </a:lnTo>
                      <a:lnTo>
                        <a:pt x="4" y="6"/>
                      </a:lnTo>
                      <a:lnTo>
                        <a:pt x="0" y="14"/>
                      </a:lnTo>
                      <a:lnTo>
                        <a:pt x="0" y="24"/>
                      </a:lnTo>
                      <a:lnTo>
                        <a:pt x="4" y="34"/>
                      </a:lnTo>
                      <a:lnTo>
                        <a:pt x="12" y="38"/>
                      </a:lnTo>
                      <a:lnTo>
                        <a:pt x="14" y="38"/>
                      </a:lnTo>
                      <a:lnTo>
                        <a:pt x="24" y="38"/>
                      </a:lnTo>
                      <a:lnTo>
                        <a:pt x="26" y="38"/>
                      </a:lnTo>
                      <a:lnTo>
                        <a:pt x="35" y="12"/>
                      </a:lnTo>
                      <a:lnTo>
                        <a:pt x="26" y="0"/>
                      </a:lnTo>
                      <a:lnTo>
                        <a:pt x="28" y="0"/>
                      </a:lnTo>
                    </a:path>
                  </a:pathLst>
                </a:custGeom>
                <a:solidFill>
                  <a:srgbClr val="787878"/>
                </a:solidFill>
                <a:ln w="12700" cap="rnd">
                  <a:solidFill>
                    <a:srgbClr val="000000"/>
                  </a:solidFill>
                  <a:round/>
                  <a:headEnd/>
                  <a:tailEnd/>
                </a:ln>
              </p:spPr>
              <p:txBody>
                <a:bodyPr/>
                <a:lstStyle/>
                <a:p>
                  <a:endParaRPr lang="zh-CN" altLang="zh-CN"/>
                </a:p>
              </p:txBody>
            </p:sp>
            <p:sp>
              <p:nvSpPr>
                <p:cNvPr id="58514" name="Oval 2923"/>
                <p:cNvSpPr>
                  <a:spLocks noChangeArrowheads="1"/>
                </p:cNvSpPr>
                <p:nvPr/>
              </p:nvSpPr>
              <p:spPr bwMode="auto">
                <a:xfrm>
                  <a:off x="5088" y="3069"/>
                  <a:ext cx="33" cy="29"/>
                </a:xfrm>
                <a:prstGeom prst="ellipse">
                  <a:avLst/>
                </a:prstGeom>
                <a:solidFill>
                  <a:srgbClr val="EBEBEB"/>
                </a:solidFill>
                <a:ln w="12700">
                  <a:solidFill>
                    <a:srgbClr val="000000"/>
                  </a:solidFill>
                  <a:round/>
                  <a:headEnd/>
                  <a:tailEnd/>
                </a:ln>
              </p:spPr>
              <p:txBody>
                <a:bodyPr wrap="none" anchor="ctr"/>
                <a:lstStyle/>
                <a:p>
                  <a:endParaRPr lang="zh-CN" altLang="zh-CN"/>
                </a:p>
              </p:txBody>
            </p:sp>
            <p:sp>
              <p:nvSpPr>
                <p:cNvPr id="58515" name="Oval 2924"/>
                <p:cNvSpPr>
                  <a:spLocks noChangeArrowheads="1"/>
                </p:cNvSpPr>
                <p:nvPr/>
              </p:nvSpPr>
              <p:spPr bwMode="auto">
                <a:xfrm>
                  <a:off x="5095" y="3073"/>
                  <a:ext cx="23" cy="21"/>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516" name="Freeform 2925"/>
                <p:cNvSpPr>
                  <a:spLocks/>
                </p:cNvSpPr>
                <p:nvPr/>
              </p:nvSpPr>
              <p:spPr bwMode="auto">
                <a:xfrm>
                  <a:off x="5091" y="3070"/>
                  <a:ext cx="23" cy="28"/>
                </a:xfrm>
                <a:custGeom>
                  <a:avLst/>
                  <a:gdLst>
                    <a:gd name="T0" fmla="*/ 14 w 23"/>
                    <a:gd name="T1" fmla="*/ 0 h 28"/>
                    <a:gd name="T2" fmla="*/ 20 w 23"/>
                    <a:gd name="T3" fmla="*/ 4 h 28"/>
                    <a:gd name="T4" fmla="*/ 22 w 23"/>
                    <a:gd name="T5" fmla="*/ 10 h 28"/>
                    <a:gd name="T6" fmla="*/ 22 w 23"/>
                    <a:gd name="T7" fmla="*/ 16 h 28"/>
                    <a:gd name="T8" fmla="*/ 16 w 23"/>
                    <a:gd name="T9" fmla="*/ 22 h 28"/>
                    <a:gd name="T10" fmla="*/ 6 w 23"/>
                    <a:gd name="T11" fmla="*/ 27 h 28"/>
                    <a:gd name="T12" fmla="*/ 2 w 23"/>
                    <a:gd name="T13" fmla="*/ 22 h 28"/>
                    <a:gd name="T14" fmla="*/ 0 w 23"/>
                    <a:gd name="T15" fmla="*/ 16 h 28"/>
                    <a:gd name="T16" fmla="*/ 0 w 23"/>
                    <a:gd name="T17" fmla="*/ 8 h 28"/>
                    <a:gd name="T18" fmla="*/ 4 w 23"/>
                    <a:gd name="T19" fmla="*/ 4 h 28"/>
                    <a:gd name="T20" fmla="*/ 8 w 23"/>
                    <a:gd name="T21" fmla="*/ 0 h 28"/>
                    <a:gd name="T22" fmla="*/ 14 w 23"/>
                    <a:gd name="T23" fmla="*/ 0 h 28"/>
                    <a:gd name="T24" fmla="*/ 14 w 23"/>
                    <a:gd name="T25" fmla="*/ 0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8"/>
                    <a:gd name="T41" fmla="*/ 23 w 23"/>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8">
                      <a:moveTo>
                        <a:pt x="14" y="0"/>
                      </a:moveTo>
                      <a:lnTo>
                        <a:pt x="20" y="4"/>
                      </a:lnTo>
                      <a:lnTo>
                        <a:pt x="22" y="10"/>
                      </a:lnTo>
                      <a:lnTo>
                        <a:pt x="22" y="16"/>
                      </a:lnTo>
                      <a:lnTo>
                        <a:pt x="16" y="22"/>
                      </a:lnTo>
                      <a:lnTo>
                        <a:pt x="6" y="27"/>
                      </a:lnTo>
                      <a:lnTo>
                        <a:pt x="2" y="22"/>
                      </a:lnTo>
                      <a:lnTo>
                        <a:pt x="0" y="16"/>
                      </a:lnTo>
                      <a:lnTo>
                        <a:pt x="0" y="8"/>
                      </a:lnTo>
                      <a:lnTo>
                        <a:pt x="4" y="4"/>
                      </a:lnTo>
                      <a:lnTo>
                        <a:pt x="8" y="0"/>
                      </a:lnTo>
                      <a:lnTo>
                        <a:pt x="14" y="0"/>
                      </a:lnTo>
                    </a:path>
                  </a:pathLst>
                </a:custGeom>
                <a:solidFill>
                  <a:srgbClr val="ABABAB"/>
                </a:solidFill>
                <a:ln w="12700" cap="rnd">
                  <a:solidFill>
                    <a:srgbClr val="000000"/>
                  </a:solidFill>
                  <a:round/>
                  <a:headEnd/>
                  <a:tailEnd/>
                </a:ln>
              </p:spPr>
              <p:txBody>
                <a:bodyPr/>
                <a:lstStyle/>
                <a:p>
                  <a:endParaRPr lang="zh-CN" altLang="zh-CN"/>
                </a:p>
              </p:txBody>
            </p:sp>
            <p:sp>
              <p:nvSpPr>
                <p:cNvPr id="58517" name="Freeform 2926"/>
                <p:cNvSpPr>
                  <a:spLocks/>
                </p:cNvSpPr>
                <p:nvPr/>
              </p:nvSpPr>
              <p:spPr bwMode="auto">
                <a:xfrm>
                  <a:off x="5091" y="3076"/>
                  <a:ext cx="19" cy="20"/>
                </a:xfrm>
                <a:custGeom>
                  <a:avLst/>
                  <a:gdLst>
                    <a:gd name="T0" fmla="*/ 4 w 19"/>
                    <a:gd name="T1" fmla="*/ 0 h 20"/>
                    <a:gd name="T2" fmla="*/ 9 w 19"/>
                    <a:gd name="T3" fmla="*/ 0 h 20"/>
                    <a:gd name="T4" fmla="*/ 18 w 19"/>
                    <a:gd name="T5" fmla="*/ 6 h 20"/>
                    <a:gd name="T6" fmla="*/ 18 w 19"/>
                    <a:gd name="T7" fmla="*/ 14 h 20"/>
                    <a:gd name="T8" fmla="*/ 7 w 19"/>
                    <a:gd name="T9" fmla="*/ 19 h 20"/>
                    <a:gd name="T10" fmla="*/ 0 w 19"/>
                    <a:gd name="T11" fmla="*/ 14 h 20"/>
                    <a:gd name="T12" fmla="*/ 0 w 19"/>
                    <a:gd name="T13" fmla="*/ 6 h 20"/>
                    <a:gd name="T14" fmla="*/ 4 w 19"/>
                    <a:gd name="T15" fmla="*/ 0 h 20"/>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20"/>
                    <a:gd name="T26" fmla="*/ 19 w 19"/>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20">
                      <a:moveTo>
                        <a:pt x="4" y="0"/>
                      </a:moveTo>
                      <a:lnTo>
                        <a:pt x="9" y="0"/>
                      </a:lnTo>
                      <a:lnTo>
                        <a:pt x="18" y="6"/>
                      </a:lnTo>
                      <a:lnTo>
                        <a:pt x="18" y="14"/>
                      </a:lnTo>
                      <a:lnTo>
                        <a:pt x="7" y="19"/>
                      </a:lnTo>
                      <a:lnTo>
                        <a:pt x="0" y="14"/>
                      </a:lnTo>
                      <a:lnTo>
                        <a:pt x="0" y="6"/>
                      </a:lnTo>
                      <a:lnTo>
                        <a:pt x="4" y="0"/>
                      </a:lnTo>
                    </a:path>
                  </a:pathLst>
                </a:custGeom>
                <a:solidFill>
                  <a:srgbClr val="D9D9D9"/>
                </a:solidFill>
                <a:ln w="12700" cap="rnd">
                  <a:solidFill>
                    <a:srgbClr val="000000"/>
                  </a:solidFill>
                  <a:round/>
                  <a:headEnd/>
                  <a:tailEnd/>
                </a:ln>
              </p:spPr>
              <p:txBody>
                <a:bodyPr/>
                <a:lstStyle/>
                <a:p>
                  <a:endParaRPr lang="zh-CN" altLang="zh-CN"/>
                </a:p>
              </p:txBody>
            </p:sp>
            <p:sp>
              <p:nvSpPr>
                <p:cNvPr id="58518" name="Oval 2927"/>
                <p:cNvSpPr>
                  <a:spLocks noChangeArrowheads="1"/>
                </p:cNvSpPr>
                <p:nvPr/>
              </p:nvSpPr>
              <p:spPr bwMode="auto">
                <a:xfrm>
                  <a:off x="5109" y="3085"/>
                  <a:ext cx="11" cy="11"/>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519" name="Line 2928"/>
                <p:cNvSpPr>
                  <a:spLocks noChangeShapeType="1"/>
                </p:cNvSpPr>
                <p:nvPr/>
              </p:nvSpPr>
              <p:spPr bwMode="auto">
                <a:xfrm>
                  <a:off x="5095" y="3077"/>
                  <a:ext cx="1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520" name="Freeform 2929"/>
                <p:cNvSpPr>
                  <a:spLocks/>
                </p:cNvSpPr>
                <p:nvPr/>
              </p:nvSpPr>
              <p:spPr bwMode="auto">
                <a:xfrm>
                  <a:off x="5093" y="3080"/>
                  <a:ext cx="19" cy="19"/>
                </a:xfrm>
                <a:custGeom>
                  <a:avLst/>
                  <a:gdLst>
                    <a:gd name="T0" fmla="*/ 18 w 19"/>
                    <a:gd name="T1" fmla="*/ 18 h 19"/>
                    <a:gd name="T2" fmla="*/ 7 w 19"/>
                    <a:gd name="T3" fmla="*/ 0 h 19"/>
                    <a:gd name="T4" fmla="*/ 4 w 19"/>
                    <a:gd name="T5" fmla="*/ 0 h 19"/>
                    <a:gd name="T6" fmla="*/ 0 w 19"/>
                    <a:gd name="T7" fmla="*/ 9 h 19"/>
                    <a:gd name="T8" fmla="*/ 4 w 19"/>
                    <a:gd name="T9" fmla="*/ 18 h 19"/>
                    <a:gd name="T10" fmla="*/ 7 w 19"/>
                    <a:gd name="T11" fmla="*/ 18 h 19"/>
                    <a:gd name="T12" fmla="*/ 18 w 19"/>
                    <a:gd name="T13" fmla="*/ 18 h 19"/>
                    <a:gd name="T14" fmla="*/ 0 60000 65536"/>
                    <a:gd name="T15" fmla="*/ 0 60000 65536"/>
                    <a:gd name="T16" fmla="*/ 0 60000 65536"/>
                    <a:gd name="T17" fmla="*/ 0 60000 65536"/>
                    <a:gd name="T18" fmla="*/ 0 60000 65536"/>
                    <a:gd name="T19" fmla="*/ 0 60000 65536"/>
                    <a:gd name="T20" fmla="*/ 0 60000 65536"/>
                    <a:gd name="T21" fmla="*/ 0 w 19"/>
                    <a:gd name="T22" fmla="*/ 0 h 19"/>
                    <a:gd name="T23" fmla="*/ 19 w 19"/>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9">
                      <a:moveTo>
                        <a:pt x="18" y="18"/>
                      </a:moveTo>
                      <a:lnTo>
                        <a:pt x="7" y="0"/>
                      </a:lnTo>
                      <a:lnTo>
                        <a:pt x="4" y="0"/>
                      </a:lnTo>
                      <a:lnTo>
                        <a:pt x="0" y="9"/>
                      </a:lnTo>
                      <a:lnTo>
                        <a:pt x="4" y="18"/>
                      </a:lnTo>
                      <a:lnTo>
                        <a:pt x="7" y="18"/>
                      </a:lnTo>
                      <a:lnTo>
                        <a:pt x="18" y="18"/>
                      </a:lnTo>
                    </a:path>
                  </a:pathLst>
                </a:custGeom>
                <a:solidFill>
                  <a:srgbClr val="787878"/>
                </a:solidFill>
                <a:ln w="12700" cap="rnd">
                  <a:solidFill>
                    <a:srgbClr val="000000"/>
                  </a:solidFill>
                  <a:round/>
                  <a:headEnd/>
                  <a:tailEnd/>
                </a:ln>
              </p:spPr>
              <p:txBody>
                <a:bodyPr/>
                <a:lstStyle/>
                <a:p>
                  <a:endParaRPr lang="zh-CN" altLang="zh-CN"/>
                </a:p>
              </p:txBody>
            </p:sp>
            <p:sp>
              <p:nvSpPr>
                <p:cNvPr id="58521" name="Freeform 2930"/>
                <p:cNvSpPr>
                  <a:spLocks/>
                </p:cNvSpPr>
                <p:nvPr/>
              </p:nvSpPr>
              <p:spPr bwMode="auto">
                <a:xfrm>
                  <a:off x="5091" y="3088"/>
                  <a:ext cx="19" cy="19"/>
                </a:xfrm>
                <a:custGeom>
                  <a:avLst/>
                  <a:gdLst>
                    <a:gd name="T0" fmla="*/ 5 w 19"/>
                    <a:gd name="T1" fmla="*/ 18 h 19"/>
                    <a:gd name="T2" fmla="*/ 13 w 19"/>
                    <a:gd name="T3" fmla="*/ 12 h 19"/>
                    <a:gd name="T4" fmla="*/ 18 w 19"/>
                    <a:gd name="T5" fmla="*/ 0 h 19"/>
                    <a:gd name="T6" fmla="*/ 15 w 19"/>
                    <a:gd name="T7" fmla="*/ 0 h 19"/>
                    <a:gd name="T8" fmla="*/ 10 w 19"/>
                    <a:gd name="T9" fmla="*/ 0 h 19"/>
                    <a:gd name="T10" fmla="*/ 5 w 19"/>
                    <a:gd name="T11" fmla="*/ 0 h 19"/>
                    <a:gd name="T12" fmla="*/ 0 w 19"/>
                    <a:gd name="T13" fmla="*/ 0 h 19"/>
                    <a:gd name="T14" fmla="*/ 0 w 19"/>
                    <a:gd name="T15" fmla="*/ 6 h 19"/>
                    <a:gd name="T16" fmla="*/ 3 w 19"/>
                    <a:gd name="T17" fmla="*/ 18 h 19"/>
                    <a:gd name="T18" fmla="*/ 5 w 19"/>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5" y="18"/>
                      </a:moveTo>
                      <a:lnTo>
                        <a:pt x="13" y="12"/>
                      </a:lnTo>
                      <a:lnTo>
                        <a:pt x="18" y="0"/>
                      </a:lnTo>
                      <a:lnTo>
                        <a:pt x="15" y="0"/>
                      </a:lnTo>
                      <a:lnTo>
                        <a:pt x="10" y="0"/>
                      </a:lnTo>
                      <a:lnTo>
                        <a:pt x="5" y="0"/>
                      </a:lnTo>
                      <a:lnTo>
                        <a:pt x="0" y="0"/>
                      </a:lnTo>
                      <a:lnTo>
                        <a:pt x="0" y="6"/>
                      </a:lnTo>
                      <a:lnTo>
                        <a:pt x="3" y="18"/>
                      </a:lnTo>
                      <a:lnTo>
                        <a:pt x="5" y="18"/>
                      </a:lnTo>
                    </a:path>
                  </a:pathLst>
                </a:custGeom>
                <a:solidFill>
                  <a:srgbClr val="787878"/>
                </a:solidFill>
                <a:ln w="12700" cap="rnd">
                  <a:solidFill>
                    <a:srgbClr val="000000"/>
                  </a:solidFill>
                  <a:round/>
                  <a:headEnd/>
                  <a:tailEnd/>
                </a:ln>
              </p:spPr>
              <p:txBody>
                <a:bodyPr/>
                <a:lstStyle/>
                <a:p>
                  <a:endParaRPr lang="zh-CN" altLang="zh-CN"/>
                </a:p>
              </p:txBody>
            </p:sp>
            <p:sp>
              <p:nvSpPr>
                <p:cNvPr id="58522" name="Freeform 2931"/>
                <p:cNvSpPr>
                  <a:spLocks/>
                </p:cNvSpPr>
                <p:nvPr/>
              </p:nvSpPr>
              <p:spPr bwMode="auto">
                <a:xfrm>
                  <a:off x="5088" y="3065"/>
                  <a:ext cx="36" cy="41"/>
                </a:xfrm>
                <a:custGeom>
                  <a:avLst/>
                  <a:gdLst>
                    <a:gd name="T0" fmla="*/ 28 w 36"/>
                    <a:gd name="T1" fmla="*/ 0 h 41"/>
                    <a:gd name="T2" fmla="*/ 16 w 36"/>
                    <a:gd name="T3" fmla="*/ 0 h 41"/>
                    <a:gd name="T4" fmla="*/ 10 w 36"/>
                    <a:gd name="T5" fmla="*/ 4 h 41"/>
                    <a:gd name="T6" fmla="*/ 6 w 36"/>
                    <a:gd name="T7" fmla="*/ 6 h 41"/>
                    <a:gd name="T8" fmla="*/ 2 w 36"/>
                    <a:gd name="T9" fmla="*/ 16 h 41"/>
                    <a:gd name="T10" fmla="*/ 0 w 36"/>
                    <a:gd name="T11" fmla="*/ 26 h 41"/>
                    <a:gd name="T12" fmla="*/ 6 w 36"/>
                    <a:gd name="T13" fmla="*/ 34 h 41"/>
                    <a:gd name="T14" fmla="*/ 14 w 36"/>
                    <a:gd name="T15" fmla="*/ 38 h 41"/>
                    <a:gd name="T16" fmla="*/ 14 w 36"/>
                    <a:gd name="T17" fmla="*/ 40 h 41"/>
                    <a:gd name="T18" fmla="*/ 26 w 36"/>
                    <a:gd name="T19" fmla="*/ 40 h 41"/>
                    <a:gd name="T20" fmla="*/ 26 w 36"/>
                    <a:gd name="T21" fmla="*/ 38 h 41"/>
                    <a:gd name="T22" fmla="*/ 35 w 36"/>
                    <a:gd name="T23" fmla="*/ 14 h 41"/>
                    <a:gd name="T24" fmla="*/ 28 w 36"/>
                    <a:gd name="T25" fmla="*/ 0 h 41"/>
                    <a:gd name="T26" fmla="*/ 28 w 36"/>
                    <a:gd name="T27" fmla="*/ 0 h 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41"/>
                    <a:gd name="T44" fmla="*/ 36 w 36"/>
                    <a:gd name="T45" fmla="*/ 41 h 4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41">
                      <a:moveTo>
                        <a:pt x="28" y="0"/>
                      </a:moveTo>
                      <a:lnTo>
                        <a:pt x="16" y="0"/>
                      </a:lnTo>
                      <a:lnTo>
                        <a:pt x="10" y="4"/>
                      </a:lnTo>
                      <a:lnTo>
                        <a:pt x="6" y="6"/>
                      </a:lnTo>
                      <a:lnTo>
                        <a:pt x="2" y="16"/>
                      </a:lnTo>
                      <a:lnTo>
                        <a:pt x="0" y="26"/>
                      </a:lnTo>
                      <a:lnTo>
                        <a:pt x="6" y="34"/>
                      </a:lnTo>
                      <a:lnTo>
                        <a:pt x="14" y="38"/>
                      </a:lnTo>
                      <a:lnTo>
                        <a:pt x="14" y="40"/>
                      </a:lnTo>
                      <a:lnTo>
                        <a:pt x="26" y="40"/>
                      </a:lnTo>
                      <a:lnTo>
                        <a:pt x="26" y="38"/>
                      </a:lnTo>
                      <a:lnTo>
                        <a:pt x="35" y="14"/>
                      </a:lnTo>
                      <a:lnTo>
                        <a:pt x="28" y="0"/>
                      </a:lnTo>
                    </a:path>
                  </a:pathLst>
                </a:custGeom>
                <a:solidFill>
                  <a:srgbClr val="787878"/>
                </a:solidFill>
                <a:ln w="12700" cap="rnd">
                  <a:solidFill>
                    <a:srgbClr val="000000"/>
                  </a:solidFill>
                  <a:round/>
                  <a:headEnd/>
                  <a:tailEnd/>
                </a:ln>
              </p:spPr>
              <p:txBody>
                <a:bodyPr/>
                <a:lstStyle/>
                <a:p>
                  <a:endParaRPr lang="zh-CN" altLang="zh-CN"/>
                </a:p>
              </p:txBody>
            </p:sp>
            <p:sp>
              <p:nvSpPr>
                <p:cNvPr id="58523" name="Oval 2932"/>
                <p:cNvSpPr>
                  <a:spLocks noChangeArrowheads="1"/>
                </p:cNvSpPr>
                <p:nvPr/>
              </p:nvSpPr>
              <p:spPr bwMode="auto">
                <a:xfrm>
                  <a:off x="5101" y="3069"/>
                  <a:ext cx="32" cy="31"/>
                </a:xfrm>
                <a:prstGeom prst="ellipse">
                  <a:avLst/>
                </a:prstGeom>
                <a:solidFill>
                  <a:srgbClr val="EBEBEB"/>
                </a:solidFill>
                <a:ln w="12700">
                  <a:solidFill>
                    <a:srgbClr val="000000"/>
                  </a:solidFill>
                  <a:round/>
                  <a:headEnd/>
                  <a:tailEnd/>
                </a:ln>
              </p:spPr>
              <p:txBody>
                <a:bodyPr wrap="none" anchor="ctr"/>
                <a:lstStyle/>
                <a:p>
                  <a:endParaRPr lang="zh-CN" altLang="zh-CN"/>
                </a:p>
              </p:txBody>
            </p:sp>
            <p:sp>
              <p:nvSpPr>
                <p:cNvPr id="58524" name="Oval 2933"/>
                <p:cNvSpPr>
                  <a:spLocks noChangeArrowheads="1"/>
                </p:cNvSpPr>
                <p:nvPr/>
              </p:nvSpPr>
              <p:spPr bwMode="auto">
                <a:xfrm>
                  <a:off x="5107" y="3073"/>
                  <a:ext cx="22" cy="23"/>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525" name="Freeform 2934"/>
                <p:cNvSpPr>
                  <a:spLocks/>
                </p:cNvSpPr>
                <p:nvPr/>
              </p:nvSpPr>
              <p:spPr bwMode="auto">
                <a:xfrm>
                  <a:off x="5102" y="3069"/>
                  <a:ext cx="22" cy="31"/>
                </a:xfrm>
                <a:custGeom>
                  <a:avLst/>
                  <a:gdLst>
                    <a:gd name="T0" fmla="*/ 14 w 22"/>
                    <a:gd name="T1" fmla="*/ 2 h 31"/>
                    <a:gd name="T2" fmla="*/ 20 w 22"/>
                    <a:gd name="T3" fmla="*/ 6 h 31"/>
                    <a:gd name="T4" fmla="*/ 21 w 22"/>
                    <a:gd name="T5" fmla="*/ 12 h 31"/>
                    <a:gd name="T6" fmla="*/ 21 w 22"/>
                    <a:gd name="T7" fmla="*/ 18 h 31"/>
                    <a:gd name="T8" fmla="*/ 18 w 22"/>
                    <a:gd name="T9" fmla="*/ 24 h 31"/>
                    <a:gd name="T10" fmla="*/ 8 w 22"/>
                    <a:gd name="T11" fmla="*/ 30 h 31"/>
                    <a:gd name="T12" fmla="*/ 4 w 22"/>
                    <a:gd name="T13" fmla="*/ 24 h 31"/>
                    <a:gd name="T14" fmla="*/ 0 w 22"/>
                    <a:gd name="T15" fmla="*/ 18 h 31"/>
                    <a:gd name="T16" fmla="*/ 2 w 22"/>
                    <a:gd name="T17" fmla="*/ 10 h 31"/>
                    <a:gd name="T18" fmla="*/ 6 w 22"/>
                    <a:gd name="T19" fmla="*/ 6 h 31"/>
                    <a:gd name="T20" fmla="*/ 10 w 22"/>
                    <a:gd name="T21" fmla="*/ 2 h 31"/>
                    <a:gd name="T22" fmla="*/ 14 w 22"/>
                    <a:gd name="T23" fmla="*/ 0 h 31"/>
                    <a:gd name="T24" fmla="*/ 14 w 22"/>
                    <a:gd name="T25" fmla="*/ 2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31"/>
                    <a:gd name="T41" fmla="*/ 22 w 22"/>
                    <a:gd name="T42" fmla="*/ 31 h 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31">
                      <a:moveTo>
                        <a:pt x="14" y="2"/>
                      </a:moveTo>
                      <a:lnTo>
                        <a:pt x="20" y="6"/>
                      </a:lnTo>
                      <a:lnTo>
                        <a:pt x="21" y="12"/>
                      </a:lnTo>
                      <a:lnTo>
                        <a:pt x="21" y="18"/>
                      </a:lnTo>
                      <a:lnTo>
                        <a:pt x="18" y="24"/>
                      </a:lnTo>
                      <a:lnTo>
                        <a:pt x="8" y="30"/>
                      </a:lnTo>
                      <a:lnTo>
                        <a:pt x="4" y="24"/>
                      </a:lnTo>
                      <a:lnTo>
                        <a:pt x="0" y="18"/>
                      </a:lnTo>
                      <a:lnTo>
                        <a:pt x="2" y="10"/>
                      </a:lnTo>
                      <a:lnTo>
                        <a:pt x="6" y="6"/>
                      </a:lnTo>
                      <a:lnTo>
                        <a:pt x="10" y="2"/>
                      </a:lnTo>
                      <a:lnTo>
                        <a:pt x="14" y="0"/>
                      </a:lnTo>
                      <a:lnTo>
                        <a:pt x="14" y="2"/>
                      </a:lnTo>
                    </a:path>
                  </a:pathLst>
                </a:custGeom>
                <a:solidFill>
                  <a:srgbClr val="ABABAB"/>
                </a:solidFill>
                <a:ln w="12700" cap="rnd">
                  <a:solidFill>
                    <a:srgbClr val="000000"/>
                  </a:solidFill>
                  <a:round/>
                  <a:headEnd/>
                  <a:tailEnd/>
                </a:ln>
              </p:spPr>
              <p:txBody>
                <a:bodyPr/>
                <a:lstStyle/>
                <a:p>
                  <a:endParaRPr lang="zh-CN" altLang="zh-CN"/>
                </a:p>
              </p:txBody>
            </p:sp>
            <p:sp>
              <p:nvSpPr>
                <p:cNvPr id="58526" name="Freeform 2935"/>
                <p:cNvSpPr>
                  <a:spLocks/>
                </p:cNvSpPr>
                <p:nvPr/>
              </p:nvSpPr>
              <p:spPr bwMode="auto">
                <a:xfrm>
                  <a:off x="5103" y="3077"/>
                  <a:ext cx="19" cy="20"/>
                </a:xfrm>
                <a:custGeom>
                  <a:avLst/>
                  <a:gdLst>
                    <a:gd name="T0" fmla="*/ 6 w 19"/>
                    <a:gd name="T1" fmla="*/ 0 h 20"/>
                    <a:gd name="T2" fmla="*/ 8 w 19"/>
                    <a:gd name="T3" fmla="*/ 0 h 20"/>
                    <a:gd name="T4" fmla="*/ 16 w 19"/>
                    <a:gd name="T5" fmla="*/ 4 h 20"/>
                    <a:gd name="T6" fmla="*/ 18 w 19"/>
                    <a:gd name="T7" fmla="*/ 11 h 20"/>
                    <a:gd name="T8" fmla="*/ 8 w 19"/>
                    <a:gd name="T9" fmla="*/ 19 h 20"/>
                    <a:gd name="T10" fmla="*/ 0 w 19"/>
                    <a:gd name="T11" fmla="*/ 11 h 20"/>
                    <a:gd name="T12" fmla="*/ 0 w 19"/>
                    <a:gd name="T13" fmla="*/ 4 h 20"/>
                    <a:gd name="T14" fmla="*/ 6 w 19"/>
                    <a:gd name="T15" fmla="*/ 0 h 20"/>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20"/>
                    <a:gd name="T26" fmla="*/ 19 w 19"/>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20">
                      <a:moveTo>
                        <a:pt x="6" y="0"/>
                      </a:moveTo>
                      <a:lnTo>
                        <a:pt x="8" y="0"/>
                      </a:lnTo>
                      <a:lnTo>
                        <a:pt x="16" y="4"/>
                      </a:lnTo>
                      <a:lnTo>
                        <a:pt x="18" y="11"/>
                      </a:lnTo>
                      <a:lnTo>
                        <a:pt x="8" y="19"/>
                      </a:lnTo>
                      <a:lnTo>
                        <a:pt x="0" y="11"/>
                      </a:lnTo>
                      <a:lnTo>
                        <a:pt x="0" y="4"/>
                      </a:lnTo>
                      <a:lnTo>
                        <a:pt x="6" y="0"/>
                      </a:lnTo>
                    </a:path>
                  </a:pathLst>
                </a:custGeom>
                <a:solidFill>
                  <a:srgbClr val="D9D9D9"/>
                </a:solidFill>
                <a:ln w="12700" cap="rnd">
                  <a:solidFill>
                    <a:srgbClr val="000000"/>
                  </a:solidFill>
                  <a:round/>
                  <a:headEnd/>
                  <a:tailEnd/>
                </a:ln>
              </p:spPr>
              <p:txBody>
                <a:bodyPr/>
                <a:lstStyle/>
                <a:p>
                  <a:endParaRPr lang="zh-CN" altLang="zh-CN"/>
                </a:p>
              </p:txBody>
            </p:sp>
            <p:sp>
              <p:nvSpPr>
                <p:cNvPr id="58527" name="Oval 2936"/>
                <p:cNvSpPr>
                  <a:spLocks noChangeArrowheads="1"/>
                </p:cNvSpPr>
                <p:nvPr/>
              </p:nvSpPr>
              <p:spPr bwMode="auto">
                <a:xfrm>
                  <a:off x="5120" y="3085"/>
                  <a:ext cx="11" cy="11"/>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528" name="Line 2937"/>
                <p:cNvSpPr>
                  <a:spLocks noChangeShapeType="1"/>
                </p:cNvSpPr>
                <p:nvPr/>
              </p:nvSpPr>
              <p:spPr bwMode="auto">
                <a:xfrm>
                  <a:off x="5108" y="3077"/>
                  <a:ext cx="1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529" name="Freeform 2938"/>
                <p:cNvSpPr>
                  <a:spLocks/>
                </p:cNvSpPr>
                <p:nvPr/>
              </p:nvSpPr>
              <p:spPr bwMode="auto">
                <a:xfrm>
                  <a:off x="5105" y="3080"/>
                  <a:ext cx="19" cy="19"/>
                </a:xfrm>
                <a:custGeom>
                  <a:avLst/>
                  <a:gdLst>
                    <a:gd name="T0" fmla="*/ 18 w 19"/>
                    <a:gd name="T1" fmla="*/ 18 h 19"/>
                    <a:gd name="T2" fmla="*/ 11 w 19"/>
                    <a:gd name="T3" fmla="*/ 0 h 19"/>
                    <a:gd name="T4" fmla="*/ 7 w 19"/>
                    <a:gd name="T5" fmla="*/ 0 h 19"/>
                    <a:gd name="T6" fmla="*/ 0 w 19"/>
                    <a:gd name="T7" fmla="*/ 9 h 19"/>
                    <a:gd name="T8" fmla="*/ 4 w 19"/>
                    <a:gd name="T9" fmla="*/ 18 h 19"/>
                    <a:gd name="T10" fmla="*/ 11 w 19"/>
                    <a:gd name="T11" fmla="*/ 18 h 19"/>
                    <a:gd name="T12" fmla="*/ 18 w 19"/>
                    <a:gd name="T13" fmla="*/ 18 h 19"/>
                    <a:gd name="T14" fmla="*/ 0 60000 65536"/>
                    <a:gd name="T15" fmla="*/ 0 60000 65536"/>
                    <a:gd name="T16" fmla="*/ 0 60000 65536"/>
                    <a:gd name="T17" fmla="*/ 0 60000 65536"/>
                    <a:gd name="T18" fmla="*/ 0 60000 65536"/>
                    <a:gd name="T19" fmla="*/ 0 60000 65536"/>
                    <a:gd name="T20" fmla="*/ 0 60000 65536"/>
                    <a:gd name="T21" fmla="*/ 0 w 19"/>
                    <a:gd name="T22" fmla="*/ 0 h 19"/>
                    <a:gd name="T23" fmla="*/ 19 w 19"/>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9">
                      <a:moveTo>
                        <a:pt x="18" y="18"/>
                      </a:moveTo>
                      <a:lnTo>
                        <a:pt x="11" y="0"/>
                      </a:lnTo>
                      <a:lnTo>
                        <a:pt x="7" y="0"/>
                      </a:lnTo>
                      <a:lnTo>
                        <a:pt x="0" y="9"/>
                      </a:lnTo>
                      <a:lnTo>
                        <a:pt x="4" y="18"/>
                      </a:lnTo>
                      <a:lnTo>
                        <a:pt x="11" y="18"/>
                      </a:lnTo>
                      <a:lnTo>
                        <a:pt x="18" y="18"/>
                      </a:lnTo>
                    </a:path>
                  </a:pathLst>
                </a:custGeom>
                <a:solidFill>
                  <a:srgbClr val="787878"/>
                </a:solidFill>
                <a:ln w="12700" cap="rnd">
                  <a:solidFill>
                    <a:srgbClr val="000000"/>
                  </a:solidFill>
                  <a:round/>
                  <a:headEnd/>
                  <a:tailEnd/>
                </a:ln>
              </p:spPr>
              <p:txBody>
                <a:bodyPr/>
                <a:lstStyle/>
                <a:p>
                  <a:endParaRPr lang="zh-CN" altLang="zh-CN"/>
                </a:p>
              </p:txBody>
            </p:sp>
            <p:sp>
              <p:nvSpPr>
                <p:cNvPr id="58530" name="Freeform 2939"/>
                <p:cNvSpPr>
                  <a:spLocks/>
                </p:cNvSpPr>
                <p:nvPr/>
              </p:nvSpPr>
              <p:spPr bwMode="auto">
                <a:xfrm>
                  <a:off x="5103" y="3088"/>
                  <a:ext cx="19" cy="19"/>
                </a:xfrm>
                <a:custGeom>
                  <a:avLst/>
                  <a:gdLst>
                    <a:gd name="T0" fmla="*/ 4 w 19"/>
                    <a:gd name="T1" fmla="*/ 18 h 19"/>
                    <a:gd name="T2" fmla="*/ 11 w 19"/>
                    <a:gd name="T3" fmla="*/ 14 h 19"/>
                    <a:gd name="T4" fmla="*/ 18 w 19"/>
                    <a:gd name="T5" fmla="*/ 5 h 19"/>
                    <a:gd name="T6" fmla="*/ 13 w 19"/>
                    <a:gd name="T7" fmla="*/ 0 h 19"/>
                    <a:gd name="T8" fmla="*/ 9 w 19"/>
                    <a:gd name="T9" fmla="*/ 0 h 19"/>
                    <a:gd name="T10" fmla="*/ 4 w 19"/>
                    <a:gd name="T11" fmla="*/ 5 h 19"/>
                    <a:gd name="T12" fmla="*/ 0 w 19"/>
                    <a:gd name="T13" fmla="*/ 0 h 19"/>
                    <a:gd name="T14" fmla="*/ 2 w 19"/>
                    <a:gd name="T15" fmla="*/ 5 h 19"/>
                    <a:gd name="T16" fmla="*/ 4 w 19"/>
                    <a:gd name="T17" fmla="*/ 14 h 19"/>
                    <a:gd name="T18" fmla="*/ 4 w 19"/>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4" y="18"/>
                      </a:moveTo>
                      <a:lnTo>
                        <a:pt x="11" y="14"/>
                      </a:lnTo>
                      <a:lnTo>
                        <a:pt x="18" y="5"/>
                      </a:lnTo>
                      <a:lnTo>
                        <a:pt x="13" y="0"/>
                      </a:lnTo>
                      <a:lnTo>
                        <a:pt x="9" y="0"/>
                      </a:lnTo>
                      <a:lnTo>
                        <a:pt x="4" y="5"/>
                      </a:lnTo>
                      <a:lnTo>
                        <a:pt x="0" y="0"/>
                      </a:lnTo>
                      <a:lnTo>
                        <a:pt x="2" y="5"/>
                      </a:lnTo>
                      <a:lnTo>
                        <a:pt x="4" y="14"/>
                      </a:lnTo>
                      <a:lnTo>
                        <a:pt x="4" y="18"/>
                      </a:lnTo>
                    </a:path>
                  </a:pathLst>
                </a:custGeom>
                <a:solidFill>
                  <a:srgbClr val="787878"/>
                </a:solidFill>
                <a:ln w="12700" cap="rnd">
                  <a:solidFill>
                    <a:srgbClr val="000000"/>
                  </a:solidFill>
                  <a:round/>
                  <a:headEnd/>
                  <a:tailEnd/>
                </a:ln>
              </p:spPr>
              <p:txBody>
                <a:bodyPr/>
                <a:lstStyle/>
                <a:p>
                  <a:endParaRPr lang="zh-CN" altLang="zh-CN"/>
                </a:p>
              </p:txBody>
            </p:sp>
            <p:sp>
              <p:nvSpPr>
                <p:cNvPr id="58531" name="Freeform 2940"/>
                <p:cNvSpPr>
                  <a:spLocks/>
                </p:cNvSpPr>
                <p:nvPr/>
              </p:nvSpPr>
              <p:spPr bwMode="auto">
                <a:xfrm>
                  <a:off x="5032" y="3070"/>
                  <a:ext cx="39" cy="44"/>
                </a:xfrm>
                <a:custGeom>
                  <a:avLst/>
                  <a:gdLst>
                    <a:gd name="T0" fmla="*/ 31 w 39"/>
                    <a:gd name="T1" fmla="*/ 0 h 44"/>
                    <a:gd name="T2" fmla="*/ 17 w 39"/>
                    <a:gd name="T3" fmla="*/ 0 h 44"/>
                    <a:gd name="T4" fmla="*/ 10 w 39"/>
                    <a:gd name="T5" fmla="*/ 4 h 44"/>
                    <a:gd name="T6" fmla="*/ 4 w 39"/>
                    <a:gd name="T7" fmla="*/ 6 h 44"/>
                    <a:gd name="T8" fmla="*/ 0 w 39"/>
                    <a:gd name="T9" fmla="*/ 16 h 44"/>
                    <a:gd name="T10" fmla="*/ 0 w 39"/>
                    <a:gd name="T11" fmla="*/ 28 h 44"/>
                    <a:gd name="T12" fmla="*/ 6 w 39"/>
                    <a:gd name="T13" fmla="*/ 38 h 44"/>
                    <a:gd name="T14" fmla="*/ 14 w 39"/>
                    <a:gd name="T15" fmla="*/ 43 h 44"/>
                    <a:gd name="T16" fmla="*/ 17 w 39"/>
                    <a:gd name="T17" fmla="*/ 43 h 44"/>
                    <a:gd name="T18" fmla="*/ 29 w 39"/>
                    <a:gd name="T19" fmla="*/ 43 h 44"/>
                    <a:gd name="T20" fmla="*/ 38 w 39"/>
                    <a:gd name="T21" fmla="*/ 14 h 44"/>
                    <a:gd name="T22" fmla="*/ 31 w 39"/>
                    <a:gd name="T23" fmla="*/ 0 h 44"/>
                    <a:gd name="T24" fmla="*/ 31 w 39"/>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9"/>
                    <a:gd name="T40" fmla="*/ 0 h 44"/>
                    <a:gd name="T41" fmla="*/ 39 w 39"/>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9" h="44">
                      <a:moveTo>
                        <a:pt x="31" y="0"/>
                      </a:moveTo>
                      <a:lnTo>
                        <a:pt x="17" y="0"/>
                      </a:lnTo>
                      <a:lnTo>
                        <a:pt x="10" y="4"/>
                      </a:lnTo>
                      <a:lnTo>
                        <a:pt x="4" y="6"/>
                      </a:lnTo>
                      <a:lnTo>
                        <a:pt x="0" y="16"/>
                      </a:lnTo>
                      <a:lnTo>
                        <a:pt x="0" y="28"/>
                      </a:lnTo>
                      <a:lnTo>
                        <a:pt x="6" y="38"/>
                      </a:lnTo>
                      <a:lnTo>
                        <a:pt x="14" y="43"/>
                      </a:lnTo>
                      <a:lnTo>
                        <a:pt x="17" y="43"/>
                      </a:lnTo>
                      <a:lnTo>
                        <a:pt x="29" y="43"/>
                      </a:lnTo>
                      <a:lnTo>
                        <a:pt x="38" y="14"/>
                      </a:lnTo>
                      <a:lnTo>
                        <a:pt x="31" y="0"/>
                      </a:lnTo>
                    </a:path>
                  </a:pathLst>
                </a:custGeom>
                <a:solidFill>
                  <a:srgbClr val="787878"/>
                </a:solidFill>
                <a:ln w="12700" cap="rnd">
                  <a:solidFill>
                    <a:srgbClr val="000000"/>
                  </a:solidFill>
                  <a:round/>
                  <a:headEnd/>
                  <a:tailEnd/>
                </a:ln>
              </p:spPr>
              <p:txBody>
                <a:bodyPr/>
                <a:lstStyle/>
                <a:p>
                  <a:endParaRPr lang="zh-CN" altLang="zh-CN"/>
                </a:p>
              </p:txBody>
            </p:sp>
            <p:sp>
              <p:nvSpPr>
                <p:cNvPr id="58532" name="Oval 2941"/>
                <p:cNvSpPr>
                  <a:spLocks noChangeArrowheads="1"/>
                </p:cNvSpPr>
                <p:nvPr/>
              </p:nvSpPr>
              <p:spPr bwMode="auto">
                <a:xfrm>
                  <a:off x="5046" y="3073"/>
                  <a:ext cx="35" cy="37"/>
                </a:xfrm>
                <a:prstGeom prst="ellipse">
                  <a:avLst/>
                </a:prstGeom>
                <a:solidFill>
                  <a:srgbClr val="EBEBEB"/>
                </a:solidFill>
                <a:ln w="12700">
                  <a:solidFill>
                    <a:srgbClr val="000000"/>
                  </a:solidFill>
                  <a:round/>
                  <a:headEnd/>
                  <a:tailEnd/>
                </a:ln>
              </p:spPr>
              <p:txBody>
                <a:bodyPr wrap="none" anchor="ctr"/>
                <a:lstStyle/>
                <a:p>
                  <a:endParaRPr lang="zh-CN" altLang="zh-CN"/>
                </a:p>
              </p:txBody>
            </p:sp>
            <p:sp>
              <p:nvSpPr>
                <p:cNvPr id="58533" name="Oval 2942"/>
                <p:cNvSpPr>
                  <a:spLocks noChangeArrowheads="1"/>
                </p:cNvSpPr>
                <p:nvPr/>
              </p:nvSpPr>
              <p:spPr bwMode="auto">
                <a:xfrm>
                  <a:off x="5050" y="3079"/>
                  <a:ext cx="25" cy="27"/>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534" name="Freeform 2943"/>
                <p:cNvSpPr>
                  <a:spLocks/>
                </p:cNvSpPr>
                <p:nvPr/>
              </p:nvSpPr>
              <p:spPr bwMode="auto">
                <a:xfrm>
                  <a:off x="5049" y="3075"/>
                  <a:ext cx="25" cy="33"/>
                </a:xfrm>
                <a:custGeom>
                  <a:avLst/>
                  <a:gdLst>
                    <a:gd name="T0" fmla="*/ 14 w 25"/>
                    <a:gd name="T1" fmla="*/ 0 h 33"/>
                    <a:gd name="T2" fmla="*/ 18 w 25"/>
                    <a:gd name="T3" fmla="*/ 6 h 33"/>
                    <a:gd name="T4" fmla="*/ 24 w 25"/>
                    <a:gd name="T5" fmla="*/ 14 h 33"/>
                    <a:gd name="T6" fmla="*/ 24 w 25"/>
                    <a:gd name="T7" fmla="*/ 20 h 33"/>
                    <a:gd name="T8" fmla="*/ 16 w 25"/>
                    <a:gd name="T9" fmla="*/ 28 h 33"/>
                    <a:gd name="T10" fmla="*/ 8 w 25"/>
                    <a:gd name="T11" fmla="*/ 32 h 33"/>
                    <a:gd name="T12" fmla="*/ 6 w 25"/>
                    <a:gd name="T13" fmla="*/ 32 h 33"/>
                    <a:gd name="T14" fmla="*/ 2 w 25"/>
                    <a:gd name="T15" fmla="*/ 26 h 33"/>
                    <a:gd name="T16" fmla="*/ 0 w 25"/>
                    <a:gd name="T17" fmla="*/ 20 h 33"/>
                    <a:gd name="T18" fmla="*/ 0 w 25"/>
                    <a:gd name="T19" fmla="*/ 12 h 33"/>
                    <a:gd name="T20" fmla="*/ 2 w 25"/>
                    <a:gd name="T21" fmla="*/ 6 h 33"/>
                    <a:gd name="T22" fmla="*/ 10 w 25"/>
                    <a:gd name="T23" fmla="*/ 2 h 33"/>
                    <a:gd name="T24" fmla="*/ 14 w 25"/>
                    <a:gd name="T25" fmla="*/ 0 h 33"/>
                    <a:gd name="T26" fmla="*/ 14 w 25"/>
                    <a:gd name="T27" fmla="*/ 0 h 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5"/>
                    <a:gd name="T43" fmla="*/ 0 h 33"/>
                    <a:gd name="T44" fmla="*/ 25 w 25"/>
                    <a:gd name="T45" fmla="*/ 33 h 3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5" h="33">
                      <a:moveTo>
                        <a:pt x="14" y="0"/>
                      </a:moveTo>
                      <a:lnTo>
                        <a:pt x="18" y="6"/>
                      </a:lnTo>
                      <a:lnTo>
                        <a:pt x="24" y="14"/>
                      </a:lnTo>
                      <a:lnTo>
                        <a:pt x="24" y="20"/>
                      </a:lnTo>
                      <a:lnTo>
                        <a:pt x="16" y="28"/>
                      </a:lnTo>
                      <a:lnTo>
                        <a:pt x="8" y="32"/>
                      </a:lnTo>
                      <a:lnTo>
                        <a:pt x="6" y="32"/>
                      </a:lnTo>
                      <a:lnTo>
                        <a:pt x="2" y="26"/>
                      </a:lnTo>
                      <a:lnTo>
                        <a:pt x="0" y="20"/>
                      </a:lnTo>
                      <a:lnTo>
                        <a:pt x="0" y="12"/>
                      </a:lnTo>
                      <a:lnTo>
                        <a:pt x="2" y="6"/>
                      </a:lnTo>
                      <a:lnTo>
                        <a:pt x="10" y="2"/>
                      </a:lnTo>
                      <a:lnTo>
                        <a:pt x="14" y="0"/>
                      </a:lnTo>
                    </a:path>
                  </a:pathLst>
                </a:custGeom>
                <a:solidFill>
                  <a:srgbClr val="ABABAB"/>
                </a:solidFill>
                <a:ln w="12700" cap="rnd">
                  <a:solidFill>
                    <a:srgbClr val="000000"/>
                  </a:solidFill>
                  <a:round/>
                  <a:headEnd/>
                  <a:tailEnd/>
                </a:ln>
              </p:spPr>
              <p:txBody>
                <a:bodyPr/>
                <a:lstStyle/>
                <a:p>
                  <a:endParaRPr lang="zh-CN" altLang="zh-CN"/>
                </a:p>
              </p:txBody>
            </p:sp>
            <p:sp>
              <p:nvSpPr>
                <p:cNvPr id="58535" name="Freeform 2944"/>
                <p:cNvSpPr>
                  <a:spLocks/>
                </p:cNvSpPr>
                <p:nvPr/>
              </p:nvSpPr>
              <p:spPr bwMode="auto">
                <a:xfrm>
                  <a:off x="5049" y="3083"/>
                  <a:ext cx="19" cy="19"/>
                </a:xfrm>
                <a:custGeom>
                  <a:avLst/>
                  <a:gdLst>
                    <a:gd name="T0" fmla="*/ 4 w 19"/>
                    <a:gd name="T1" fmla="*/ 0 h 19"/>
                    <a:gd name="T2" fmla="*/ 9 w 19"/>
                    <a:gd name="T3" fmla="*/ 2 h 19"/>
                    <a:gd name="T4" fmla="*/ 18 w 19"/>
                    <a:gd name="T5" fmla="*/ 7 h 19"/>
                    <a:gd name="T6" fmla="*/ 18 w 19"/>
                    <a:gd name="T7" fmla="*/ 11 h 19"/>
                    <a:gd name="T8" fmla="*/ 9 w 19"/>
                    <a:gd name="T9" fmla="*/ 18 h 19"/>
                    <a:gd name="T10" fmla="*/ 0 w 19"/>
                    <a:gd name="T11" fmla="*/ 14 h 19"/>
                    <a:gd name="T12" fmla="*/ 0 w 19"/>
                    <a:gd name="T13" fmla="*/ 5 h 19"/>
                    <a:gd name="T14" fmla="*/ 2 w 19"/>
                    <a:gd name="T15" fmla="*/ 0 h 19"/>
                    <a:gd name="T16" fmla="*/ 4 w 19"/>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19"/>
                    <a:gd name="T29" fmla="*/ 19 w 19"/>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19">
                      <a:moveTo>
                        <a:pt x="4" y="0"/>
                      </a:moveTo>
                      <a:lnTo>
                        <a:pt x="9" y="2"/>
                      </a:lnTo>
                      <a:lnTo>
                        <a:pt x="18" y="7"/>
                      </a:lnTo>
                      <a:lnTo>
                        <a:pt x="18" y="11"/>
                      </a:lnTo>
                      <a:lnTo>
                        <a:pt x="9" y="18"/>
                      </a:lnTo>
                      <a:lnTo>
                        <a:pt x="0" y="14"/>
                      </a:lnTo>
                      <a:lnTo>
                        <a:pt x="0" y="5"/>
                      </a:lnTo>
                      <a:lnTo>
                        <a:pt x="2" y="0"/>
                      </a:lnTo>
                      <a:lnTo>
                        <a:pt x="4" y="0"/>
                      </a:lnTo>
                    </a:path>
                  </a:pathLst>
                </a:custGeom>
                <a:solidFill>
                  <a:srgbClr val="D9D9D9"/>
                </a:solidFill>
                <a:ln w="12700" cap="rnd">
                  <a:solidFill>
                    <a:srgbClr val="000000"/>
                  </a:solidFill>
                  <a:round/>
                  <a:headEnd/>
                  <a:tailEnd/>
                </a:ln>
              </p:spPr>
              <p:txBody>
                <a:bodyPr/>
                <a:lstStyle/>
                <a:p>
                  <a:endParaRPr lang="zh-CN" altLang="zh-CN"/>
                </a:p>
              </p:txBody>
            </p:sp>
            <p:sp>
              <p:nvSpPr>
                <p:cNvPr id="58536" name="Oval 2945"/>
                <p:cNvSpPr>
                  <a:spLocks noChangeArrowheads="1"/>
                </p:cNvSpPr>
                <p:nvPr/>
              </p:nvSpPr>
              <p:spPr bwMode="auto">
                <a:xfrm>
                  <a:off x="5064" y="3093"/>
                  <a:ext cx="11" cy="11"/>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537" name="Line 2946"/>
                <p:cNvSpPr>
                  <a:spLocks noChangeShapeType="1"/>
                </p:cNvSpPr>
                <p:nvPr/>
              </p:nvSpPr>
              <p:spPr bwMode="auto">
                <a:xfrm>
                  <a:off x="5052" y="3083"/>
                  <a:ext cx="1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538" name="Freeform 2947"/>
                <p:cNvSpPr>
                  <a:spLocks/>
                </p:cNvSpPr>
                <p:nvPr/>
              </p:nvSpPr>
              <p:spPr bwMode="auto">
                <a:xfrm>
                  <a:off x="5051" y="3088"/>
                  <a:ext cx="19" cy="19"/>
                </a:xfrm>
                <a:custGeom>
                  <a:avLst/>
                  <a:gdLst>
                    <a:gd name="T0" fmla="*/ 18 w 19"/>
                    <a:gd name="T1" fmla="*/ 18 h 19"/>
                    <a:gd name="T2" fmla="*/ 6 w 19"/>
                    <a:gd name="T3" fmla="*/ 0 h 19"/>
                    <a:gd name="T4" fmla="*/ 0 w 19"/>
                    <a:gd name="T5" fmla="*/ 0 h 19"/>
                    <a:gd name="T6" fmla="*/ 0 w 19"/>
                    <a:gd name="T7" fmla="*/ 18 h 19"/>
                    <a:gd name="T8" fmla="*/ 6 w 19"/>
                    <a:gd name="T9" fmla="*/ 18 h 19"/>
                    <a:gd name="T10" fmla="*/ 18 w 19"/>
                    <a:gd name="T11" fmla="*/ 18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18" y="18"/>
                      </a:moveTo>
                      <a:lnTo>
                        <a:pt x="6" y="0"/>
                      </a:lnTo>
                      <a:lnTo>
                        <a:pt x="0" y="0"/>
                      </a:lnTo>
                      <a:lnTo>
                        <a:pt x="0" y="18"/>
                      </a:lnTo>
                      <a:lnTo>
                        <a:pt x="6" y="18"/>
                      </a:lnTo>
                      <a:lnTo>
                        <a:pt x="18" y="18"/>
                      </a:lnTo>
                    </a:path>
                  </a:pathLst>
                </a:custGeom>
                <a:solidFill>
                  <a:srgbClr val="787878"/>
                </a:solidFill>
                <a:ln w="12700" cap="rnd">
                  <a:solidFill>
                    <a:srgbClr val="000000"/>
                  </a:solidFill>
                  <a:round/>
                  <a:headEnd/>
                  <a:tailEnd/>
                </a:ln>
              </p:spPr>
              <p:txBody>
                <a:bodyPr/>
                <a:lstStyle/>
                <a:p>
                  <a:endParaRPr lang="zh-CN" altLang="zh-CN"/>
                </a:p>
              </p:txBody>
            </p:sp>
            <p:sp>
              <p:nvSpPr>
                <p:cNvPr id="58539" name="Freeform 2948"/>
                <p:cNvSpPr>
                  <a:spLocks/>
                </p:cNvSpPr>
                <p:nvPr/>
              </p:nvSpPr>
              <p:spPr bwMode="auto">
                <a:xfrm>
                  <a:off x="5049" y="3096"/>
                  <a:ext cx="19" cy="19"/>
                </a:xfrm>
                <a:custGeom>
                  <a:avLst/>
                  <a:gdLst>
                    <a:gd name="T0" fmla="*/ 3 w 19"/>
                    <a:gd name="T1" fmla="*/ 18 h 19"/>
                    <a:gd name="T2" fmla="*/ 13 w 19"/>
                    <a:gd name="T3" fmla="*/ 9 h 19"/>
                    <a:gd name="T4" fmla="*/ 18 w 19"/>
                    <a:gd name="T5" fmla="*/ 0 h 19"/>
                    <a:gd name="T6" fmla="*/ 15 w 19"/>
                    <a:gd name="T7" fmla="*/ 0 h 19"/>
                    <a:gd name="T8" fmla="*/ 10 w 19"/>
                    <a:gd name="T9" fmla="*/ 0 h 19"/>
                    <a:gd name="T10" fmla="*/ 3 w 19"/>
                    <a:gd name="T11" fmla="*/ 0 h 19"/>
                    <a:gd name="T12" fmla="*/ 0 w 19"/>
                    <a:gd name="T13" fmla="*/ 0 h 19"/>
                    <a:gd name="T14" fmla="*/ 0 w 19"/>
                    <a:gd name="T15" fmla="*/ 5 h 19"/>
                    <a:gd name="T16" fmla="*/ 3 w 19"/>
                    <a:gd name="T17" fmla="*/ 18 h 19"/>
                    <a:gd name="T18" fmla="*/ 3 w 19"/>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3" y="18"/>
                      </a:moveTo>
                      <a:lnTo>
                        <a:pt x="13" y="9"/>
                      </a:lnTo>
                      <a:lnTo>
                        <a:pt x="18" y="0"/>
                      </a:lnTo>
                      <a:lnTo>
                        <a:pt x="15" y="0"/>
                      </a:lnTo>
                      <a:lnTo>
                        <a:pt x="10" y="0"/>
                      </a:lnTo>
                      <a:lnTo>
                        <a:pt x="3" y="0"/>
                      </a:lnTo>
                      <a:lnTo>
                        <a:pt x="0" y="0"/>
                      </a:lnTo>
                      <a:lnTo>
                        <a:pt x="0" y="5"/>
                      </a:lnTo>
                      <a:lnTo>
                        <a:pt x="3" y="18"/>
                      </a:lnTo>
                    </a:path>
                  </a:pathLst>
                </a:custGeom>
                <a:solidFill>
                  <a:srgbClr val="787878"/>
                </a:solidFill>
                <a:ln w="12700" cap="rnd">
                  <a:solidFill>
                    <a:srgbClr val="000000"/>
                  </a:solidFill>
                  <a:round/>
                  <a:headEnd/>
                  <a:tailEnd/>
                </a:ln>
              </p:spPr>
              <p:txBody>
                <a:bodyPr/>
                <a:lstStyle/>
                <a:p>
                  <a:endParaRPr lang="zh-CN" altLang="zh-CN"/>
                </a:p>
              </p:txBody>
            </p:sp>
            <p:sp>
              <p:nvSpPr>
                <p:cNvPr id="58540" name="Freeform 2949"/>
                <p:cNvSpPr>
                  <a:spLocks/>
                </p:cNvSpPr>
                <p:nvPr/>
              </p:nvSpPr>
              <p:spPr bwMode="auto">
                <a:xfrm>
                  <a:off x="5046" y="3070"/>
                  <a:ext cx="39" cy="46"/>
                </a:xfrm>
                <a:custGeom>
                  <a:avLst/>
                  <a:gdLst>
                    <a:gd name="T0" fmla="*/ 31 w 39"/>
                    <a:gd name="T1" fmla="*/ 0 h 46"/>
                    <a:gd name="T2" fmla="*/ 17 w 39"/>
                    <a:gd name="T3" fmla="*/ 0 h 46"/>
                    <a:gd name="T4" fmla="*/ 11 w 39"/>
                    <a:gd name="T5" fmla="*/ 2 h 46"/>
                    <a:gd name="T6" fmla="*/ 5 w 39"/>
                    <a:gd name="T7" fmla="*/ 6 h 46"/>
                    <a:gd name="T8" fmla="*/ 3 w 39"/>
                    <a:gd name="T9" fmla="*/ 16 h 46"/>
                    <a:gd name="T10" fmla="*/ 0 w 39"/>
                    <a:gd name="T11" fmla="*/ 28 h 46"/>
                    <a:gd name="T12" fmla="*/ 7 w 39"/>
                    <a:gd name="T13" fmla="*/ 40 h 46"/>
                    <a:gd name="T14" fmla="*/ 15 w 39"/>
                    <a:gd name="T15" fmla="*/ 45 h 46"/>
                    <a:gd name="T16" fmla="*/ 17 w 39"/>
                    <a:gd name="T17" fmla="*/ 45 h 46"/>
                    <a:gd name="T18" fmla="*/ 29 w 39"/>
                    <a:gd name="T19" fmla="*/ 45 h 46"/>
                    <a:gd name="T20" fmla="*/ 38 w 39"/>
                    <a:gd name="T21" fmla="*/ 14 h 46"/>
                    <a:gd name="T22" fmla="*/ 29 w 39"/>
                    <a:gd name="T23" fmla="*/ 0 h 46"/>
                    <a:gd name="T24" fmla="*/ 31 w 39"/>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9"/>
                    <a:gd name="T40" fmla="*/ 0 h 46"/>
                    <a:gd name="T41" fmla="*/ 39 w 39"/>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9" h="46">
                      <a:moveTo>
                        <a:pt x="31" y="0"/>
                      </a:moveTo>
                      <a:lnTo>
                        <a:pt x="17" y="0"/>
                      </a:lnTo>
                      <a:lnTo>
                        <a:pt x="11" y="2"/>
                      </a:lnTo>
                      <a:lnTo>
                        <a:pt x="5" y="6"/>
                      </a:lnTo>
                      <a:lnTo>
                        <a:pt x="3" y="16"/>
                      </a:lnTo>
                      <a:lnTo>
                        <a:pt x="0" y="28"/>
                      </a:lnTo>
                      <a:lnTo>
                        <a:pt x="7" y="40"/>
                      </a:lnTo>
                      <a:lnTo>
                        <a:pt x="15" y="45"/>
                      </a:lnTo>
                      <a:lnTo>
                        <a:pt x="17" y="45"/>
                      </a:lnTo>
                      <a:lnTo>
                        <a:pt x="29" y="45"/>
                      </a:lnTo>
                      <a:lnTo>
                        <a:pt x="38" y="14"/>
                      </a:lnTo>
                      <a:lnTo>
                        <a:pt x="29" y="0"/>
                      </a:lnTo>
                      <a:lnTo>
                        <a:pt x="31" y="0"/>
                      </a:lnTo>
                    </a:path>
                  </a:pathLst>
                </a:custGeom>
                <a:solidFill>
                  <a:srgbClr val="787878"/>
                </a:solidFill>
                <a:ln w="12700" cap="rnd">
                  <a:solidFill>
                    <a:srgbClr val="000000"/>
                  </a:solidFill>
                  <a:round/>
                  <a:headEnd/>
                  <a:tailEnd/>
                </a:ln>
              </p:spPr>
              <p:txBody>
                <a:bodyPr/>
                <a:lstStyle/>
                <a:p>
                  <a:endParaRPr lang="zh-CN" altLang="zh-CN"/>
                </a:p>
              </p:txBody>
            </p:sp>
            <p:sp>
              <p:nvSpPr>
                <p:cNvPr id="58541" name="Oval 2950"/>
                <p:cNvSpPr>
                  <a:spLocks noChangeArrowheads="1"/>
                </p:cNvSpPr>
                <p:nvPr/>
              </p:nvSpPr>
              <p:spPr bwMode="auto">
                <a:xfrm>
                  <a:off x="5061" y="3073"/>
                  <a:ext cx="35" cy="39"/>
                </a:xfrm>
                <a:prstGeom prst="ellipse">
                  <a:avLst/>
                </a:prstGeom>
                <a:solidFill>
                  <a:srgbClr val="EBEBEB"/>
                </a:solidFill>
                <a:ln w="12700">
                  <a:solidFill>
                    <a:srgbClr val="000000"/>
                  </a:solidFill>
                  <a:round/>
                  <a:headEnd/>
                  <a:tailEnd/>
                </a:ln>
              </p:spPr>
              <p:txBody>
                <a:bodyPr wrap="none" anchor="ctr"/>
                <a:lstStyle/>
                <a:p>
                  <a:endParaRPr lang="zh-CN" altLang="zh-CN"/>
                </a:p>
              </p:txBody>
            </p:sp>
            <p:sp>
              <p:nvSpPr>
                <p:cNvPr id="58542" name="Oval 2951"/>
                <p:cNvSpPr>
                  <a:spLocks noChangeArrowheads="1"/>
                </p:cNvSpPr>
                <p:nvPr/>
              </p:nvSpPr>
              <p:spPr bwMode="auto">
                <a:xfrm>
                  <a:off x="5064" y="3079"/>
                  <a:ext cx="26" cy="27"/>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543" name="Freeform 2952"/>
                <p:cNvSpPr>
                  <a:spLocks/>
                </p:cNvSpPr>
                <p:nvPr/>
              </p:nvSpPr>
              <p:spPr bwMode="auto">
                <a:xfrm>
                  <a:off x="5062" y="3075"/>
                  <a:ext cx="25" cy="33"/>
                </a:xfrm>
                <a:custGeom>
                  <a:avLst/>
                  <a:gdLst>
                    <a:gd name="T0" fmla="*/ 14 w 25"/>
                    <a:gd name="T1" fmla="*/ 0 h 33"/>
                    <a:gd name="T2" fmla="*/ 18 w 25"/>
                    <a:gd name="T3" fmla="*/ 6 h 33"/>
                    <a:gd name="T4" fmla="*/ 24 w 25"/>
                    <a:gd name="T5" fmla="*/ 14 h 33"/>
                    <a:gd name="T6" fmla="*/ 24 w 25"/>
                    <a:gd name="T7" fmla="*/ 20 h 33"/>
                    <a:gd name="T8" fmla="*/ 18 w 25"/>
                    <a:gd name="T9" fmla="*/ 28 h 33"/>
                    <a:gd name="T10" fmla="*/ 6 w 25"/>
                    <a:gd name="T11" fmla="*/ 32 h 33"/>
                    <a:gd name="T12" fmla="*/ 2 w 25"/>
                    <a:gd name="T13" fmla="*/ 28 h 33"/>
                    <a:gd name="T14" fmla="*/ 0 w 25"/>
                    <a:gd name="T15" fmla="*/ 20 h 33"/>
                    <a:gd name="T16" fmla="*/ 0 w 25"/>
                    <a:gd name="T17" fmla="*/ 12 h 33"/>
                    <a:gd name="T18" fmla="*/ 2 w 25"/>
                    <a:gd name="T19" fmla="*/ 6 h 33"/>
                    <a:gd name="T20" fmla="*/ 8 w 25"/>
                    <a:gd name="T21" fmla="*/ 2 h 33"/>
                    <a:gd name="T22" fmla="*/ 14 w 25"/>
                    <a:gd name="T23" fmla="*/ 0 h 33"/>
                    <a:gd name="T24" fmla="*/ 14 w 25"/>
                    <a:gd name="T25" fmla="*/ 0 h 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33"/>
                    <a:gd name="T41" fmla="*/ 25 w 25"/>
                    <a:gd name="T42" fmla="*/ 33 h 3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33">
                      <a:moveTo>
                        <a:pt x="14" y="0"/>
                      </a:moveTo>
                      <a:lnTo>
                        <a:pt x="18" y="6"/>
                      </a:lnTo>
                      <a:lnTo>
                        <a:pt x="24" y="14"/>
                      </a:lnTo>
                      <a:lnTo>
                        <a:pt x="24" y="20"/>
                      </a:lnTo>
                      <a:lnTo>
                        <a:pt x="18" y="28"/>
                      </a:lnTo>
                      <a:lnTo>
                        <a:pt x="6" y="32"/>
                      </a:lnTo>
                      <a:lnTo>
                        <a:pt x="2" y="28"/>
                      </a:lnTo>
                      <a:lnTo>
                        <a:pt x="0" y="20"/>
                      </a:lnTo>
                      <a:lnTo>
                        <a:pt x="0" y="12"/>
                      </a:lnTo>
                      <a:lnTo>
                        <a:pt x="2" y="6"/>
                      </a:lnTo>
                      <a:lnTo>
                        <a:pt x="8" y="2"/>
                      </a:lnTo>
                      <a:lnTo>
                        <a:pt x="14" y="0"/>
                      </a:lnTo>
                    </a:path>
                  </a:pathLst>
                </a:custGeom>
                <a:solidFill>
                  <a:srgbClr val="ABABAB"/>
                </a:solidFill>
                <a:ln w="12700" cap="rnd">
                  <a:solidFill>
                    <a:srgbClr val="000000"/>
                  </a:solidFill>
                  <a:round/>
                  <a:headEnd/>
                  <a:tailEnd/>
                </a:ln>
              </p:spPr>
              <p:txBody>
                <a:bodyPr/>
                <a:lstStyle/>
                <a:p>
                  <a:endParaRPr lang="zh-CN" altLang="zh-CN"/>
                </a:p>
              </p:txBody>
            </p:sp>
            <p:sp>
              <p:nvSpPr>
                <p:cNvPr id="58544" name="Freeform 2953"/>
                <p:cNvSpPr>
                  <a:spLocks/>
                </p:cNvSpPr>
                <p:nvPr/>
              </p:nvSpPr>
              <p:spPr bwMode="auto">
                <a:xfrm>
                  <a:off x="5062" y="3083"/>
                  <a:ext cx="19" cy="19"/>
                </a:xfrm>
                <a:custGeom>
                  <a:avLst/>
                  <a:gdLst>
                    <a:gd name="T0" fmla="*/ 4 w 19"/>
                    <a:gd name="T1" fmla="*/ 0 h 19"/>
                    <a:gd name="T2" fmla="*/ 8 w 19"/>
                    <a:gd name="T3" fmla="*/ 2 h 19"/>
                    <a:gd name="T4" fmla="*/ 14 w 19"/>
                    <a:gd name="T5" fmla="*/ 6 h 19"/>
                    <a:gd name="T6" fmla="*/ 18 w 19"/>
                    <a:gd name="T7" fmla="*/ 12 h 19"/>
                    <a:gd name="T8" fmla="*/ 8 w 19"/>
                    <a:gd name="T9" fmla="*/ 18 h 19"/>
                    <a:gd name="T10" fmla="*/ 0 w 19"/>
                    <a:gd name="T11" fmla="*/ 12 h 19"/>
                    <a:gd name="T12" fmla="*/ 0 w 19"/>
                    <a:gd name="T13" fmla="*/ 4 h 19"/>
                    <a:gd name="T14" fmla="*/ 2 w 19"/>
                    <a:gd name="T15" fmla="*/ 0 h 19"/>
                    <a:gd name="T16" fmla="*/ 4 w 19"/>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19"/>
                    <a:gd name="T29" fmla="*/ 19 w 19"/>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19">
                      <a:moveTo>
                        <a:pt x="4" y="0"/>
                      </a:moveTo>
                      <a:lnTo>
                        <a:pt x="8" y="2"/>
                      </a:lnTo>
                      <a:lnTo>
                        <a:pt x="14" y="6"/>
                      </a:lnTo>
                      <a:lnTo>
                        <a:pt x="18" y="12"/>
                      </a:lnTo>
                      <a:lnTo>
                        <a:pt x="8" y="18"/>
                      </a:lnTo>
                      <a:lnTo>
                        <a:pt x="0" y="12"/>
                      </a:lnTo>
                      <a:lnTo>
                        <a:pt x="0" y="4"/>
                      </a:lnTo>
                      <a:lnTo>
                        <a:pt x="2" y="0"/>
                      </a:lnTo>
                      <a:lnTo>
                        <a:pt x="4" y="0"/>
                      </a:lnTo>
                    </a:path>
                  </a:pathLst>
                </a:custGeom>
                <a:solidFill>
                  <a:srgbClr val="D9D9D9"/>
                </a:solidFill>
                <a:ln w="12700" cap="rnd">
                  <a:solidFill>
                    <a:srgbClr val="000000"/>
                  </a:solidFill>
                  <a:round/>
                  <a:headEnd/>
                  <a:tailEnd/>
                </a:ln>
              </p:spPr>
              <p:txBody>
                <a:bodyPr/>
                <a:lstStyle/>
                <a:p>
                  <a:endParaRPr lang="zh-CN" altLang="zh-CN"/>
                </a:p>
              </p:txBody>
            </p:sp>
            <p:sp>
              <p:nvSpPr>
                <p:cNvPr id="58545" name="Oval 2954"/>
                <p:cNvSpPr>
                  <a:spLocks noChangeArrowheads="1"/>
                </p:cNvSpPr>
                <p:nvPr/>
              </p:nvSpPr>
              <p:spPr bwMode="auto">
                <a:xfrm>
                  <a:off x="5079" y="3093"/>
                  <a:ext cx="12" cy="11"/>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546" name="Line 2955"/>
                <p:cNvSpPr>
                  <a:spLocks noChangeShapeType="1"/>
                </p:cNvSpPr>
                <p:nvPr/>
              </p:nvSpPr>
              <p:spPr bwMode="auto">
                <a:xfrm>
                  <a:off x="5067" y="3085"/>
                  <a:ext cx="1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547" name="Freeform 2956"/>
                <p:cNvSpPr>
                  <a:spLocks/>
                </p:cNvSpPr>
                <p:nvPr/>
              </p:nvSpPr>
              <p:spPr bwMode="auto">
                <a:xfrm>
                  <a:off x="5065" y="3088"/>
                  <a:ext cx="19" cy="19"/>
                </a:xfrm>
                <a:custGeom>
                  <a:avLst/>
                  <a:gdLst>
                    <a:gd name="T0" fmla="*/ 18 w 19"/>
                    <a:gd name="T1" fmla="*/ 18 h 19"/>
                    <a:gd name="T2" fmla="*/ 7 w 19"/>
                    <a:gd name="T3" fmla="*/ 0 h 19"/>
                    <a:gd name="T4" fmla="*/ 0 w 19"/>
                    <a:gd name="T5" fmla="*/ 0 h 19"/>
                    <a:gd name="T6" fmla="*/ 0 w 19"/>
                    <a:gd name="T7" fmla="*/ 18 h 19"/>
                    <a:gd name="T8" fmla="*/ 7 w 19"/>
                    <a:gd name="T9" fmla="*/ 18 h 19"/>
                    <a:gd name="T10" fmla="*/ 18 w 19"/>
                    <a:gd name="T11" fmla="*/ 18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18" y="18"/>
                      </a:moveTo>
                      <a:lnTo>
                        <a:pt x="7" y="0"/>
                      </a:lnTo>
                      <a:lnTo>
                        <a:pt x="0" y="0"/>
                      </a:lnTo>
                      <a:lnTo>
                        <a:pt x="0" y="18"/>
                      </a:lnTo>
                      <a:lnTo>
                        <a:pt x="7" y="18"/>
                      </a:lnTo>
                      <a:lnTo>
                        <a:pt x="18" y="18"/>
                      </a:lnTo>
                    </a:path>
                  </a:pathLst>
                </a:custGeom>
                <a:solidFill>
                  <a:srgbClr val="787878"/>
                </a:solidFill>
                <a:ln w="12700" cap="rnd">
                  <a:solidFill>
                    <a:srgbClr val="000000"/>
                  </a:solidFill>
                  <a:round/>
                  <a:headEnd/>
                  <a:tailEnd/>
                </a:ln>
              </p:spPr>
              <p:txBody>
                <a:bodyPr/>
                <a:lstStyle/>
                <a:p>
                  <a:endParaRPr lang="zh-CN" altLang="zh-CN"/>
                </a:p>
              </p:txBody>
            </p:sp>
            <p:sp>
              <p:nvSpPr>
                <p:cNvPr id="58548" name="Freeform 2957"/>
                <p:cNvSpPr>
                  <a:spLocks/>
                </p:cNvSpPr>
                <p:nvPr/>
              </p:nvSpPr>
              <p:spPr bwMode="auto">
                <a:xfrm>
                  <a:off x="5062" y="3096"/>
                  <a:ext cx="19" cy="19"/>
                </a:xfrm>
                <a:custGeom>
                  <a:avLst/>
                  <a:gdLst>
                    <a:gd name="T0" fmla="*/ 3 w 19"/>
                    <a:gd name="T1" fmla="*/ 18 h 19"/>
                    <a:gd name="T2" fmla="*/ 13 w 19"/>
                    <a:gd name="T3" fmla="*/ 11 h 19"/>
                    <a:gd name="T4" fmla="*/ 18 w 19"/>
                    <a:gd name="T5" fmla="*/ 4 h 19"/>
                    <a:gd name="T6" fmla="*/ 15 w 19"/>
                    <a:gd name="T7" fmla="*/ 0 h 19"/>
                    <a:gd name="T8" fmla="*/ 10 w 19"/>
                    <a:gd name="T9" fmla="*/ 0 h 19"/>
                    <a:gd name="T10" fmla="*/ 3 w 19"/>
                    <a:gd name="T11" fmla="*/ 4 h 19"/>
                    <a:gd name="T12" fmla="*/ 0 w 19"/>
                    <a:gd name="T13" fmla="*/ 0 h 19"/>
                    <a:gd name="T14" fmla="*/ 0 w 19"/>
                    <a:gd name="T15" fmla="*/ 7 h 19"/>
                    <a:gd name="T16" fmla="*/ 3 w 19"/>
                    <a:gd name="T17" fmla="*/ 14 h 19"/>
                    <a:gd name="T18" fmla="*/ 3 w 19"/>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3" y="18"/>
                      </a:moveTo>
                      <a:lnTo>
                        <a:pt x="13" y="11"/>
                      </a:lnTo>
                      <a:lnTo>
                        <a:pt x="18" y="4"/>
                      </a:lnTo>
                      <a:lnTo>
                        <a:pt x="15" y="0"/>
                      </a:lnTo>
                      <a:lnTo>
                        <a:pt x="10" y="0"/>
                      </a:lnTo>
                      <a:lnTo>
                        <a:pt x="3" y="4"/>
                      </a:lnTo>
                      <a:lnTo>
                        <a:pt x="0" y="0"/>
                      </a:lnTo>
                      <a:lnTo>
                        <a:pt x="0" y="7"/>
                      </a:lnTo>
                      <a:lnTo>
                        <a:pt x="3" y="14"/>
                      </a:lnTo>
                      <a:lnTo>
                        <a:pt x="3" y="18"/>
                      </a:lnTo>
                    </a:path>
                  </a:pathLst>
                </a:custGeom>
                <a:solidFill>
                  <a:srgbClr val="787878"/>
                </a:solidFill>
                <a:ln w="12700" cap="rnd">
                  <a:solidFill>
                    <a:srgbClr val="000000"/>
                  </a:solidFill>
                  <a:round/>
                  <a:headEnd/>
                  <a:tailEnd/>
                </a:ln>
              </p:spPr>
              <p:txBody>
                <a:bodyPr/>
                <a:lstStyle/>
                <a:p>
                  <a:endParaRPr lang="zh-CN" altLang="zh-CN"/>
                </a:p>
              </p:txBody>
            </p:sp>
            <p:sp>
              <p:nvSpPr>
                <p:cNvPr id="58549" name="Freeform 2958"/>
                <p:cNvSpPr>
                  <a:spLocks/>
                </p:cNvSpPr>
                <p:nvPr/>
              </p:nvSpPr>
              <p:spPr bwMode="auto">
                <a:xfrm>
                  <a:off x="4979" y="3077"/>
                  <a:ext cx="45" cy="47"/>
                </a:xfrm>
                <a:custGeom>
                  <a:avLst/>
                  <a:gdLst>
                    <a:gd name="T0" fmla="*/ 34 w 45"/>
                    <a:gd name="T1" fmla="*/ 0 h 47"/>
                    <a:gd name="T2" fmla="*/ 19 w 45"/>
                    <a:gd name="T3" fmla="*/ 0 h 47"/>
                    <a:gd name="T4" fmla="*/ 11 w 45"/>
                    <a:gd name="T5" fmla="*/ 4 h 47"/>
                    <a:gd name="T6" fmla="*/ 5 w 45"/>
                    <a:gd name="T7" fmla="*/ 8 h 47"/>
                    <a:gd name="T8" fmla="*/ 1 w 45"/>
                    <a:gd name="T9" fmla="*/ 18 h 47"/>
                    <a:gd name="T10" fmla="*/ 0 w 45"/>
                    <a:gd name="T11" fmla="*/ 30 h 47"/>
                    <a:gd name="T12" fmla="*/ 5 w 45"/>
                    <a:gd name="T13" fmla="*/ 42 h 47"/>
                    <a:gd name="T14" fmla="*/ 17 w 45"/>
                    <a:gd name="T15" fmla="*/ 46 h 47"/>
                    <a:gd name="T16" fmla="*/ 30 w 45"/>
                    <a:gd name="T17" fmla="*/ 46 h 47"/>
                    <a:gd name="T18" fmla="*/ 44 w 45"/>
                    <a:gd name="T19" fmla="*/ 16 h 47"/>
                    <a:gd name="T20" fmla="*/ 32 w 45"/>
                    <a:gd name="T21" fmla="*/ 0 h 47"/>
                    <a:gd name="T22" fmla="*/ 34 w 45"/>
                    <a:gd name="T23" fmla="*/ 0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
                    <a:gd name="T37" fmla="*/ 0 h 47"/>
                    <a:gd name="T38" fmla="*/ 45 w 45"/>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 h="47">
                      <a:moveTo>
                        <a:pt x="34" y="0"/>
                      </a:moveTo>
                      <a:lnTo>
                        <a:pt x="19" y="0"/>
                      </a:lnTo>
                      <a:lnTo>
                        <a:pt x="11" y="4"/>
                      </a:lnTo>
                      <a:lnTo>
                        <a:pt x="5" y="8"/>
                      </a:lnTo>
                      <a:lnTo>
                        <a:pt x="1" y="18"/>
                      </a:lnTo>
                      <a:lnTo>
                        <a:pt x="0" y="30"/>
                      </a:lnTo>
                      <a:lnTo>
                        <a:pt x="5" y="42"/>
                      </a:lnTo>
                      <a:lnTo>
                        <a:pt x="17" y="46"/>
                      </a:lnTo>
                      <a:lnTo>
                        <a:pt x="30" y="46"/>
                      </a:lnTo>
                      <a:lnTo>
                        <a:pt x="44" y="16"/>
                      </a:lnTo>
                      <a:lnTo>
                        <a:pt x="32" y="0"/>
                      </a:lnTo>
                      <a:lnTo>
                        <a:pt x="34" y="0"/>
                      </a:lnTo>
                    </a:path>
                  </a:pathLst>
                </a:custGeom>
                <a:solidFill>
                  <a:srgbClr val="787878"/>
                </a:solidFill>
                <a:ln w="12700" cap="rnd">
                  <a:solidFill>
                    <a:srgbClr val="000000"/>
                  </a:solidFill>
                  <a:round/>
                  <a:headEnd/>
                  <a:tailEnd/>
                </a:ln>
              </p:spPr>
              <p:txBody>
                <a:bodyPr/>
                <a:lstStyle/>
                <a:p>
                  <a:endParaRPr lang="zh-CN" altLang="zh-CN"/>
                </a:p>
              </p:txBody>
            </p:sp>
            <p:sp>
              <p:nvSpPr>
                <p:cNvPr id="58550" name="Oval 2959"/>
                <p:cNvSpPr>
                  <a:spLocks noChangeArrowheads="1"/>
                </p:cNvSpPr>
                <p:nvPr/>
              </p:nvSpPr>
              <p:spPr bwMode="auto">
                <a:xfrm>
                  <a:off x="4994" y="3079"/>
                  <a:ext cx="43" cy="41"/>
                </a:xfrm>
                <a:prstGeom prst="ellipse">
                  <a:avLst/>
                </a:prstGeom>
                <a:solidFill>
                  <a:srgbClr val="EBEBEB"/>
                </a:solidFill>
                <a:ln w="12700">
                  <a:solidFill>
                    <a:srgbClr val="000000"/>
                  </a:solidFill>
                  <a:round/>
                  <a:headEnd/>
                  <a:tailEnd/>
                </a:ln>
              </p:spPr>
              <p:txBody>
                <a:bodyPr wrap="none" anchor="ctr"/>
                <a:lstStyle/>
                <a:p>
                  <a:endParaRPr lang="zh-CN" altLang="zh-CN"/>
                </a:p>
              </p:txBody>
            </p:sp>
            <p:sp>
              <p:nvSpPr>
                <p:cNvPr id="58551" name="Oval 2960"/>
                <p:cNvSpPr>
                  <a:spLocks noChangeArrowheads="1"/>
                </p:cNvSpPr>
                <p:nvPr/>
              </p:nvSpPr>
              <p:spPr bwMode="auto">
                <a:xfrm>
                  <a:off x="5001" y="3085"/>
                  <a:ext cx="28" cy="29"/>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552" name="Freeform 2961"/>
                <p:cNvSpPr>
                  <a:spLocks/>
                </p:cNvSpPr>
                <p:nvPr/>
              </p:nvSpPr>
              <p:spPr bwMode="auto">
                <a:xfrm>
                  <a:off x="4997" y="3081"/>
                  <a:ext cx="30" cy="37"/>
                </a:xfrm>
                <a:custGeom>
                  <a:avLst/>
                  <a:gdLst>
                    <a:gd name="T0" fmla="*/ 17 w 30"/>
                    <a:gd name="T1" fmla="*/ 2 h 37"/>
                    <a:gd name="T2" fmla="*/ 23 w 30"/>
                    <a:gd name="T3" fmla="*/ 6 h 37"/>
                    <a:gd name="T4" fmla="*/ 29 w 30"/>
                    <a:gd name="T5" fmla="*/ 14 h 37"/>
                    <a:gd name="T6" fmla="*/ 29 w 30"/>
                    <a:gd name="T7" fmla="*/ 24 h 37"/>
                    <a:gd name="T8" fmla="*/ 21 w 30"/>
                    <a:gd name="T9" fmla="*/ 30 h 37"/>
                    <a:gd name="T10" fmla="*/ 7 w 30"/>
                    <a:gd name="T11" fmla="*/ 36 h 37"/>
                    <a:gd name="T12" fmla="*/ 4 w 30"/>
                    <a:gd name="T13" fmla="*/ 30 h 37"/>
                    <a:gd name="T14" fmla="*/ 0 w 30"/>
                    <a:gd name="T15" fmla="*/ 22 h 37"/>
                    <a:gd name="T16" fmla="*/ 2 w 30"/>
                    <a:gd name="T17" fmla="*/ 12 h 37"/>
                    <a:gd name="T18" fmla="*/ 6 w 30"/>
                    <a:gd name="T19" fmla="*/ 6 h 37"/>
                    <a:gd name="T20" fmla="*/ 11 w 30"/>
                    <a:gd name="T21" fmla="*/ 2 h 37"/>
                    <a:gd name="T22" fmla="*/ 15 w 30"/>
                    <a:gd name="T23" fmla="*/ 0 h 37"/>
                    <a:gd name="T24" fmla="*/ 17 w 30"/>
                    <a:gd name="T25" fmla="*/ 2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37"/>
                    <a:gd name="T41" fmla="*/ 30 w 30"/>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37">
                      <a:moveTo>
                        <a:pt x="17" y="2"/>
                      </a:moveTo>
                      <a:lnTo>
                        <a:pt x="23" y="6"/>
                      </a:lnTo>
                      <a:lnTo>
                        <a:pt x="29" y="14"/>
                      </a:lnTo>
                      <a:lnTo>
                        <a:pt x="29" y="24"/>
                      </a:lnTo>
                      <a:lnTo>
                        <a:pt x="21" y="30"/>
                      </a:lnTo>
                      <a:lnTo>
                        <a:pt x="7" y="36"/>
                      </a:lnTo>
                      <a:lnTo>
                        <a:pt x="4" y="30"/>
                      </a:lnTo>
                      <a:lnTo>
                        <a:pt x="0" y="22"/>
                      </a:lnTo>
                      <a:lnTo>
                        <a:pt x="2" y="12"/>
                      </a:lnTo>
                      <a:lnTo>
                        <a:pt x="6" y="6"/>
                      </a:lnTo>
                      <a:lnTo>
                        <a:pt x="11" y="2"/>
                      </a:lnTo>
                      <a:lnTo>
                        <a:pt x="15" y="0"/>
                      </a:lnTo>
                      <a:lnTo>
                        <a:pt x="17" y="2"/>
                      </a:lnTo>
                    </a:path>
                  </a:pathLst>
                </a:custGeom>
                <a:solidFill>
                  <a:srgbClr val="ABABAB"/>
                </a:solidFill>
                <a:ln w="12700" cap="rnd">
                  <a:solidFill>
                    <a:srgbClr val="000000"/>
                  </a:solidFill>
                  <a:round/>
                  <a:headEnd/>
                  <a:tailEnd/>
                </a:ln>
              </p:spPr>
              <p:txBody>
                <a:bodyPr/>
                <a:lstStyle/>
                <a:p>
                  <a:endParaRPr lang="zh-CN" altLang="zh-CN"/>
                </a:p>
              </p:txBody>
            </p:sp>
            <p:sp>
              <p:nvSpPr>
                <p:cNvPr id="58553" name="Freeform 2962"/>
                <p:cNvSpPr>
                  <a:spLocks/>
                </p:cNvSpPr>
                <p:nvPr/>
              </p:nvSpPr>
              <p:spPr bwMode="auto">
                <a:xfrm>
                  <a:off x="4997" y="3091"/>
                  <a:ext cx="22" cy="19"/>
                </a:xfrm>
                <a:custGeom>
                  <a:avLst/>
                  <a:gdLst>
                    <a:gd name="T0" fmla="*/ 6 w 22"/>
                    <a:gd name="T1" fmla="*/ 0 h 19"/>
                    <a:gd name="T2" fmla="*/ 9 w 22"/>
                    <a:gd name="T3" fmla="*/ 2 h 19"/>
                    <a:gd name="T4" fmla="*/ 19 w 22"/>
                    <a:gd name="T5" fmla="*/ 6 h 19"/>
                    <a:gd name="T6" fmla="*/ 21 w 22"/>
                    <a:gd name="T7" fmla="*/ 12 h 19"/>
                    <a:gd name="T8" fmla="*/ 9 w 22"/>
                    <a:gd name="T9" fmla="*/ 18 h 19"/>
                    <a:gd name="T10" fmla="*/ 0 w 22"/>
                    <a:gd name="T11" fmla="*/ 14 h 19"/>
                    <a:gd name="T12" fmla="*/ 0 w 22"/>
                    <a:gd name="T13" fmla="*/ 4 h 19"/>
                    <a:gd name="T14" fmla="*/ 6 w 22"/>
                    <a:gd name="T15" fmla="*/ 0 h 19"/>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19"/>
                    <a:gd name="T26" fmla="*/ 22 w 22"/>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19">
                      <a:moveTo>
                        <a:pt x="6" y="0"/>
                      </a:moveTo>
                      <a:lnTo>
                        <a:pt x="9" y="2"/>
                      </a:lnTo>
                      <a:lnTo>
                        <a:pt x="19" y="6"/>
                      </a:lnTo>
                      <a:lnTo>
                        <a:pt x="21" y="12"/>
                      </a:lnTo>
                      <a:lnTo>
                        <a:pt x="9" y="18"/>
                      </a:lnTo>
                      <a:lnTo>
                        <a:pt x="0" y="14"/>
                      </a:lnTo>
                      <a:lnTo>
                        <a:pt x="0" y="4"/>
                      </a:lnTo>
                      <a:lnTo>
                        <a:pt x="6" y="0"/>
                      </a:lnTo>
                    </a:path>
                  </a:pathLst>
                </a:custGeom>
                <a:solidFill>
                  <a:srgbClr val="D9D9D9"/>
                </a:solidFill>
                <a:ln w="12700" cap="rnd">
                  <a:solidFill>
                    <a:srgbClr val="000000"/>
                  </a:solidFill>
                  <a:round/>
                  <a:headEnd/>
                  <a:tailEnd/>
                </a:ln>
              </p:spPr>
              <p:txBody>
                <a:bodyPr/>
                <a:lstStyle/>
                <a:p>
                  <a:endParaRPr lang="zh-CN" altLang="zh-CN"/>
                </a:p>
              </p:txBody>
            </p:sp>
            <p:sp>
              <p:nvSpPr>
                <p:cNvPr id="58554" name="Oval 2963"/>
                <p:cNvSpPr>
                  <a:spLocks noChangeArrowheads="1"/>
                </p:cNvSpPr>
                <p:nvPr/>
              </p:nvSpPr>
              <p:spPr bwMode="auto">
                <a:xfrm>
                  <a:off x="5016" y="3101"/>
                  <a:ext cx="11" cy="11"/>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555" name="Line 2964"/>
                <p:cNvSpPr>
                  <a:spLocks noChangeShapeType="1"/>
                </p:cNvSpPr>
                <p:nvPr/>
              </p:nvSpPr>
              <p:spPr bwMode="auto">
                <a:xfrm>
                  <a:off x="5003" y="3093"/>
                  <a:ext cx="1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556" name="Freeform 2965"/>
                <p:cNvSpPr>
                  <a:spLocks/>
                </p:cNvSpPr>
                <p:nvPr/>
              </p:nvSpPr>
              <p:spPr bwMode="auto">
                <a:xfrm>
                  <a:off x="5001" y="3093"/>
                  <a:ext cx="18" cy="19"/>
                </a:xfrm>
                <a:custGeom>
                  <a:avLst/>
                  <a:gdLst>
                    <a:gd name="T0" fmla="*/ 17 w 18"/>
                    <a:gd name="T1" fmla="*/ 18 h 19"/>
                    <a:gd name="T2" fmla="*/ 5 w 18"/>
                    <a:gd name="T3" fmla="*/ 0 h 19"/>
                    <a:gd name="T4" fmla="*/ 3 w 18"/>
                    <a:gd name="T5" fmla="*/ 0 h 19"/>
                    <a:gd name="T6" fmla="*/ 0 w 18"/>
                    <a:gd name="T7" fmla="*/ 6 h 19"/>
                    <a:gd name="T8" fmla="*/ 0 w 18"/>
                    <a:gd name="T9" fmla="*/ 12 h 19"/>
                    <a:gd name="T10" fmla="*/ 0 w 18"/>
                    <a:gd name="T11" fmla="*/ 18 h 19"/>
                    <a:gd name="T12" fmla="*/ 5 w 18"/>
                    <a:gd name="T13" fmla="*/ 18 h 19"/>
                    <a:gd name="T14" fmla="*/ 17 w 18"/>
                    <a:gd name="T15" fmla="*/ 18 h 19"/>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9"/>
                    <a:gd name="T26" fmla="*/ 18 w 18"/>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9">
                      <a:moveTo>
                        <a:pt x="17" y="18"/>
                      </a:moveTo>
                      <a:lnTo>
                        <a:pt x="5" y="0"/>
                      </a:lnTo>
                      <a:lnTo>
                        <a:pt x="3" y="0"/>
                      </a:lnTo>
                      <a:lnTo>
                        <a:pt x="0" y="6"/>
                      </a:lnTo>
                      <a:lnTo>
                        <a:pt x="0" y="12"/>
                      </a:lnTo>
                      <a:lnTo>
                        <a:pt x="0" y="18"/>
                      </a:lnTo>
                      <a:lnTo>
                        <a:pt x="5" y="18"/>
                      </a:lnTo>
                      <a:lnTo>
                        <a:pt x="17" y="18"/>
                      </a:lnTo>
                    </a:path>
                  </a:pathLst>
                </a:custGeom>
                <a:solidFill>
                  <a:srgbClr val="787878"/>
                </a:solidFill>
                <a:ln w="12700" cap="rnd">
                  <a:solidFill>
                    <a:srgbClr val="000000"/>
                  </a:solidFill>
                  <a:round/>
                  <a:headEnd/>
                  <a:tailEnd/>
                </a:ln>
              </p:spPr>
              <p:txBody>
                <a:bodyPr/>
                <a:lstStyle/>
                <a:p>
                  <a:endParaRPr lang="zh-CN" altLang="zh-CN"/>
                </a:p>
              </p:txBody>
            </p:sp>
            <p:sp>
              <p:nvSpPr>
                <p:cNvPr id="58557" name="Freeform 2966"/>
                <p:cNvSpPr>
                  <a:spLocks/>
                </p:cNvSpPr>
                <p:nvPr/>
              </p:nvSpPr>
              <p:spPr bwMode="auto">
                <a:xfrm>
                  <a:off x="4997" y="3103"/>
                  <a:ext cx="18" cy="20"/>
                </a:xfrm>
                <a:custGeom>
                  <a:avLst/>
                  <a:gdLst>
                    <a:gd name="T0" fmla="*/ 4 w 18"/>
                    <a:gd name="T1" fmla="*/ 19 h 20"/>
                    <a:gd name="T2" fmla="*/ 11 w 18"/>
                    <a:gd name="T3" fmla="*/ 11 h 20"/>
                    <a:gd name="T4" fmla="*/ 17 w 18"/>
                    <a:gd name="T5" fmla="*/ 3 h 20"/>
                    <a:gd name="T6" fmla="*/ 15 w 18"/>
                    <a:gd name="T7" fmla="*/ 0 h 20"/>
                    <a:gd name="T8" fmla="*/ 9 w 18"/>
                    <a:gd name="T9" fmla="*/ 3 h 20"/>
                    <a:gd name="T10" fmla="*/ 6 w 18"/>
                    <a:gd name="T11" fmla="*/ 3 h 20"/>
                    <a:gd name="T12" fmla="*/ 0 w 18"/>
                    <a:gd name="T13" fmla="*/ 0 h 20"/>
                    <a:gd name="T14" fmla="*/ 0 w 18"/>
                    <a:gd name="T15" fmla="*/ 7 h 20"/>
                    <a:gd name="T16" fmla="*/ 4 w 18"/>
                    <a:gd name="T17" fmla="*/ 15 h 20"/>
                    <a:gd name="T18" fmla="*/ 4 w 18"/>
                    <a:gd name="T19" fmla="*/ 19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20"/>
                    <a:gd name="T32" fmla="*/ 18 w 18"/>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20">
                      <a:moveTo>
                        <a:pt x="4" y="19"/>
                      </a:moveTo>
                      <a:lnTo>
                        <a:pt x="11" y="11"/>
                      </a:lnTo>
                      <a:lnTo>
                        <a:pt x="17" y="3"/>
                      </a:lnTo>
                      <a:lnTo>
                        <a:pt x="15" y="0"/>
                      </a:lnTo>
                      <a:lnTo>
                        <a:pt x="9" y="3"/>
                      </a:lnTo>
                      <a:lnTo>
                        <a:pt x="6" y="3"/>
                      </a:lnTo>
                      <a:lnTo>
                        <a:pt x="0" y="0"/>
                      </a:lnTo>
                      <a:lnTo>
                        <a:pt x="0" y="7"/>
                      </a:lnTo>
                      <a:lnTo>
                        <a:pt x="4" y="15"/>
                      </a:lnTo>
                      <a:lnTo>
                        <a:pt x="4" y="19"/>
                      </a:lnTo>
                    </a:path>
                  </a:pathLst>
                </a:custGeom>
                <a:solidFill>
                  <a:srgbClr val="787878"/>
                </a:solidFill>
                <a:ln w="12700" cap="rnd">
                  <a:solidFill>
                    <a:srgbClr val="000000"/>
                  </a:solidFill>
                  <a:round/>
                  <a:headEnd/>
                  <a:tailEnd/>
                </a:ln>
              </p:spPr>
              <p:txBody>
                <a:bodyPr/>
                <a:lstStyle/>
                <a:p>
                  <a:endParaRPr lang="zh-CN" altLang="zh-CN"/>
                </a:p>
              </p:txBody>
            </p:sp>
            <p:sp>
              <p:nvSpPr>
                <p:cNvPr id="58558" name="Freeform 2967"/>
                <p:cNvSpPr>
                  <a:spLocks/>
                </p:cNvSpPr>
                <p:nvPr/>
              </p:nvSpPr>
              <p:spPr bwMode="auto">
                <a:xfrm>
                  <a:off x="4997" y="3077"/>
                  <a:ext cx="44" cy="49"/>
                </a:xfrm>
                <a:custGeom>
                  <a:avLst/>
                  <a:gdLst>
                    <a:gd name="T0" fmla="*/ 33 w 44"/>
                    <a:gd name="T1" fmla="*/ 0 h 49"/>
                    <a:gd name="T2" fmla="*/ 17 w 44"/>
                    <a:gd name="T3" fmla="*/ 0 h 49"/>
                    <a:gd name="T4" fmla="*/ 9 w 44"/>
                    <a:gd name="T5" fmla="*/ 4 h 49"/>
                    <a:gd name="T6" fmla="*/ 6 w 44"/>
                    <a:gd name="T7" fmla="*/ 8 h 49"/>
                    <a:gd name="T8" fmla="*/ 0 w 44"/>
                    <a:gd name="T9" fmla="*/ 18 h 49"/>
                    <a:gd name="T10" fmla="*/ 0 w 44"/>
                    <a:gd name="T11" fmla="*/ 32 h 49"/>
                    <a:gd name="T12" fmla="*/ 6 w 44"/>
                    <a:gd name="T13" fmla="*/ 44 h 49"/>
                    <a:gd name="T14" fmla="*/ 15 w 44"/>
                    <a:gd name="T15" fmla="*/ 48 h 49"/>
                    <a:gd name="T16" fmla="*/ 29 w 44"/>
                    <a:gd name="T17" fmla="*/ 48 h 49"/>
                    <a:gd name="T18" fmla="*/ 31 w 44"/>
                    <a:gd name="T19" fmla="*/ 48 h 49"/>
                    <a:gd name="T20" fmla="*/ 43 w 44"/>
                    <a:gd name="T21" fmla="*/ 16 h 49"/>
                    <a:gd name="T22" fmla="*/ 33 w 44"/>
                    <a:gd name="T23" fmla="*/ 0 h 49"/>
                    <a:gd name="T24" fmla="*/ 33 w 44"/>
                    <a:gd name="T25" fmla="*/ 0 h 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
                    <a:gd name="T40" fmla="*/ 0 h 49"/>
                    <a:gd name="T41" fmla="*/ 44 w 44"/>
                    <a:gd name="T42" fmla="*/ 49 h 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 h="49">
                      <a:moveTo>
                        <a:pt x="33" y="0"/>
                      </a:moveTo>
                      <a:lnTo>
                        <a:pt x="17" y="0"/>
                      </a:lnTo>
                      <a:lnTo>
                        <a:pt x="9" y="4"/>
                      </a:lnTo>
                      <a:lnTo>
                        <a:pt x="6" y="8"/>
                      </a:lnTo>
                      <a:lnTo>
                        <a:pt x="0" y="18"/>
                      </a:lnTo>
                      <a:lnTo>
                        <a:pt x="0" y="32"/>
                      </a:lnTo>
                      <a:lnTo>
                        <a:pt x="6" y="44"/>
                      </a:lnTo>
                      <a:lnTo>
                        <a:pt x="15" y="48"/>
                      </a:lnTo>
                      <a:lnTo>
                        <a:pt x="29" y="48"/>
                      </a:lnTo>
                      <a:lnTo>
                        <a:pt x="31" y="48"/>
                      </a:lnTo>
                      <a:lnTo>
                        <a:pt x="43" y="16"/>
                      </a:lnTo>
                      <a:lnTo>
                        <a:pt x="33" y="0"/>
                      </a:lnTo>
                    </a:path>
                  </a:pathLst>
                </a:custGeom>
                <a:solidFill>
                  <a:srgbClr val="787878"/>
                </a:solidFill>
                <a:ln w="12700" cap="rnd">
                  <a:solidFill>
                    <a:srgbClr val="000000"/>
                  </a:solidFill>
                  <a:round/>
                  <a:headEnd/>
                  <a:tailEnd/>
                </a:ln>
              </p:spPr>
              <p:txBody>
                <a:bodyPr/>
                <a:lstStyle/>
                <a:p>
                  <a:endParaRPr lang="zh-CN" altLang="zh-CN"/>
                </a:p>
              </p:txBody>
            </p:sp>
            <p:sp>
              <p:nvSpPr>
                <p:cNvPr id="58559" name="Oval 2968"/>
                <p:cNvSpPr>
                  <a:spLocks noChangeArrowheads="1"/>
                </p:cNvSpPr>
                <p:nvPr/>
              </p:nvSpPr>
              <p:spPr bwMode="auto">
                <a:xfrm>
                  <a:off x="5008" y="3079"/>
                  <a:ext cx="46" cy="43"/>
                </a:xfrm>
                <a:prstGeom prst="ellipse">
                  <a:avLst/>
                </a:prstGeom>
                <a:solidFill>
                  <a:srgbClr val="EBEBEB"/>
                </a:solidFill>
                <a:ln w="12700">
                  <a:solidFill>
                    <a:srgbClr val="000000"/>
                  </a:solidFill>
                  <a:round/>
                  <a:headEnd/>
                  <a:tailEnd/>
                </a:ln>
              </p:spPr>
              <p:txBody>
                <a:bodyPr wrap="none" anchor="ctr"/>
                <a:lstStyle/>
                <a:p>
                  <a:endParaRPr lang="zh-CN" altLang="zh-CN"/>
                </a:p>
              </p:txBody>
            </p:sp>
            <p:sp>
              <p:nvSpPr>
                <p:cNvPr id="58560" name="Oval 2969"/>
                <p:cNvSpPr>
                  <a:spLocks noChangeArrowheads="1"/>
                </p:cNvSpPr>
                <p:nvPr/>
              </p:nvSpPr>
              <p:spPr bwMode="auto">
                <a:xfrm>
                  <a:off x="5016" y="3085"/>
                  <a:ext cx="30" cy="33"/>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561" name="Freeform 2970"/>
                <p:cNvSpPr>
                  <a:spLocks/>
                </p:cNvSpPr>
                <p:nvPr/>
              </p:nvSpPr>
              <p:spPr bwMode="auto">
                <a:xfrm>
                  <a:off x="5012" y="3081"/>
                  <a:ext cx="31" cy="39"/>
                </a:xfrm>
                <a:custGeom>
                  <a:avLst/>
                  <a:gdLst>
                    <a:gd name="T0" fmla="*/ 18 w 31"/>
                    <a:gd name="T1" fmla="*/ 0 h 39"/>
                    <a:gd name="T2" fmla="*/ 24 w 31"/>
                    <a:gd name="T3" fmla="*/ 6 h 39"/>
                    <a:gd name="T4" fmla="*/ 30 w 31"/>
                    <a:gd name="T5" fmla="*/ 16 h 39"/>
                    <a:gd name="T6" fmla="*/ 30 w 31"/>
                    <a:gd name="T7" fmla="*/ 24 h 39"/>
                    <a:gd name="T8" fmla="*/ 20 w 31"/>
                    <a:gd name="T9" fmla="*/ 32 h 39"/>
                    <a:gd name="T10" fmla="*/ 10 w 31"/>
                    <a:gd name="T11" fmla="*/ 36 h 39"/>
                    <a:gd name="T12" fmla="*/ 10 w 31"/>
                    <a:gd name="T13" fmla="*/ 38 h 39"/>
                    <a:gd name="T14" fmla="*/ 4 w 31"/>
                    <a:gd name="T15" fmla="*/ 30 h 39"/>
                    <a:gd name="T16" fmla="*/ 0 w 31"/>
                    <a:gd name="T17" fmla="*/ 24 h 39"/>
                    <a:gd name="T18" fmla="*/ 2 w 31"/>
                    <a:gd name="T19" fmla="*/ 12 h 39"/>
                    <a:gd name="T20" fmla="*/ 6 w 31"/>
                    <a:gd name="T21" fmla="*/ 6 h 39"/>
                    <a:gd name="T22" fmla="*/ 12 w 31"/>
                    <a:gd name="T23" fmla="*/ 2 h 39"/>
                    <a:gd name="T24" fmla="*/ 18 w 31"/>
                    <a:gd name="T25" fmla="*/ 0 h 39"/>
                    <a:gd name="T26" fmla="*/ 18 w 31"/>
                    <a:gd name="T27" fmla="*/ 0 h 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1"/>
                    <a:gd name="T43" fmla="*/ 0 h 39"/>
                    <a:gd name="T44" fmla="*/ 31 w 31"/>
                    <a:gd name="T45" fmla="*/ 39 h 3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1" h="39">
                      <a:moveTo>
                        <a:pt x="18" y="0"/>
                      </a:moveTo>
                      <a:lnTo>
                        <a:pt x="24" y="6"/>
                      </a:lnTo>
                      <a:lnTo>
                        <a:pt x="30" y="16"/>
                      </a:lnTo>
                      <a:lnTo>
                        <a:pt x="30" y="24"/>
                      </a:lnTo>
                      <a:lnTo>
                        <a:pt x="20" y="32"/>
                      </a:lnTo>
                      <a:lnTo>
                        <a:pt x="10" y="36"/>
                      </a:lnTo>
                      <a:lnTo>
                        <a:pt x="10" y="38"/>
                      </a:lnTo>
                      <a:lnTo>
                        <a:pt x="4" y="30"/>
                      </a:lnTo>
                      <a:lnTo>
                        <a:pt x="0" y="24"/>
                      </a:lnTo>
                      <a:lnTo>
                        <a:pt x="2" y="12"/>
                      </a:lnTo>
                      <a:lnTo>
                        <a:pt x="6" y="6"/>
                      </a:lnTo>
                      <a:lnTo>
                        <a:pt x="12" y="2"/>
                      </a:lnTo>
                      <a:lnTo>
                        <a:pt x="18" y="0"/>
                      </a:lnTo>
                    </a:path>
                  </a:pathLst>
                </a:custGeom>
                <a:solidFill>
                  <a:srgbClr val="ABABAB"/>
                </a:solidFill>
                <a:ln w="12700" cap="rnd">
                  <a:solidFill>
                    <a:srgbClr val="000000"/>
                  </a:solidFill>
                  <a:round/>
                  <a:headEnd/>
                  <a:tailEnd/>
                </a:ln>
              </p:spPr>
              <p:txBody>
                <a:bodyPr/>
                <a:lstStyle/>
                <a:p>
                  <a:endParaRPr lang="zh-CN" altLang="zh-CN"/>
                </a:p>
              </p:txBody>
            </p:sp>
            <p:sp>
              <p:nvSpPr>
                <p:cNvPr id="58562" name="Freeform 2971"/>
                <p:cNvSpPr>
                  <a:spLocks/>
                </p:cNvSpPr>
                <p:nvPr/>
              </p:nvSpPr>
              <p:spPr bwMode="auto">
                <a:xfrm>
                  <a:off x="5012" y="3093"/>
                  <a:ext cx="21" cy="19"/>
                </a:xfrm>
                <a:custGeom>
                  <a:avLst/>
                  <a:gdLst>
                    <a:gd name="T0" fmla="*/ 6 w 21"/>
                    <a:gd name="T1" fmla="*/ 0 h 19"/>
                    <a:gd name="T2" fmla="*/ 12 w 21"/>
                    <a:gd name="T3" fmla="*/ 0 h 19"/>
                    <a:gd name="T4" fmla="*/ 20 w 21"/>
                    <a:gd name="T5" fmla="*/ 4 h 19"/>
                    <a:gd name="T6" fmla="*/ 20 w 21"/>
                    <a:gd name="T7" fmla="*/ 10 h 19"/>
                    <a:gd name="T8" fmla="*/ 10 w 21"/>
                    <a:gd name="T9" fmla="*/ 18 h 19"/>
                    <a:gd name="T10" fmla="*/ 0 w 21"/>
                    <a:gd name="T11" fmla="*/ 12 h 19"/>
                    <a:gd name="T12" fmla="*/ 0 w 21"/>
                    <a:gd name="T13" fmla="*/ 2 h 19"/>
                    <a:gd name="T14" fmla="*/ 6 w 21"/>
                    <a:gd name="T15" fmla="*/ 0 h 19"/>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19"/>
                    <a:gd name="T26" fmla="*/ 21 w 21"/>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19">
                      <a:moveTo>
                        <a:pt x="6" y="0"/>
                      </a:moveTo>
                      <a:lnTo>
                        <a:pt x="12" y="0"/>
                      </a:lnTo>
                      <a:lnTo>
                        <a:pt x="20" y="4"/>
                      </a:lnTo>
                      <a:lnTo>
                        <a:pt x="20" y="10"/>
                      </a:lnTo>
                      <a:lnTo>
                        <a:pt x="10" y="18"/>
                      </a:lnTo>
                      <a:lnTo>
                        <a:pt x="0" y="12"/>
                      </a:lnTo>
                      <a:lnTo>
                        <a:pt x="0" y="2"/>
                      </a:lnTo>
                      <a:lnTo>
                        <a:pt x="6" y="0"/>
                      </a:lnTo>
                    </a:path>
                  </a:pathLst>
                </a:custGeom>
                <a:solidFill>
                  <a:srgbClr val="D9D9D9"/>
                </a:solidFill>
                <a:ln w="12700" cap="rnd">
                  <a:solidFill>
                    <a:srgbClr val="000000"/>
                  </a:solidFill>
                  <a:round/>
                  <a:headEnd/>
                  <a:tailEnd/>
                </a:ln>
              </p:spPr>
              <p:txBody>
                <a:bodyPr/>
                <a:lstStyle/>
                <a:p>
                  <a:endParaRPr lang="zh-CN" altLang="zh-CN"/>
                </a:p>
              </p:txBody>
            </p:sp>
            <p:sp>
              <p:nvSpPr>
                <p:cNvPr id="58563" name="Oval 2972"/>
                <p:cNvSpPr>
                  <a:spLocks noChangeArrowheads="1"/>
                </p:cNvSpPr>
                <p:nvPr/>
              </p:nvSpPr>
              <p:spPr bwMode="auto">
                <a:xfrm>
                  <a:off x="5033" y="3103"/>
                  <a:ext cx="12" cy="11"/>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564" name="Line 2973"/>
                <p:cNvSpPr>
                  <a:spLocks noChangeShapeType="1"/>
                </p:cNvSpPr>
                <p:nvPr/>
              </p:nvSpPr>
              <p:spPr bwMode="auto">
                <a:xfrm>
                  <a:off x="5018" y="3093"/>
                  <a:ext cx="1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565" name="Freeform 2974"/>
                <p:cNvSpPr>
                  <a:spLocks/>
                </p:cNvSpPr>
                <p:nvPr/>
              </p:nvSpPr>
              <p:spPr bwMode="auto">
                <a:xfrm>
                  <a:off x="5015" y="3093"/>
                  <a:ext cx="20" cy="19"/>
                </a:xfrm>
                <a:custGeom>
                  <a:avLst/>
                  <a:gdLst>
                    <a:gd name="T0" fmla="*/ 19 w 20"/>
                    <a:gd name="T1" fmla="*/ 18 h 19"/>
                    <a:gd name="T2" fmla="*/ 6 w 20"/>
                    <a:gd name="T3" fmla="*/ 0 h 19"/>
                    <a:gd name="T4" fmla="*/ 3 w 20"/>
                    <a:gd name="T5" fmla="*/ 0 h 19"/>
                    <a:gd name="T6" fmla="*/ 0 w 20"/>
                    <a:gd name="T7" fmla="*/ 6 h 19"/>
                    <a:gd name="T8" fmla="*/ 0 w 20"/>
                    <a:gd name="T9" fmla="*/ 12 h 19"/>
                    <a:gd name="T10" fmla="*/ 3 w 20"/>
                    <a:gd name="T11" fmla="*/ 18 h 19"/>
                    <a:gd name="T12" fmla="*/ 6 w 20"/>
                    <a:gd name="T13" fmla="*/ 18 h 19"/>
                    <a:gd name="T14" fmla="*/ 19 w 20"/>
                    <a:gd name="T15" fmla="*/ 18 h 19"/>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19"/>
                    <a:gd name="T26" fmla="*/ 20 w 20"/>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19">
                      <a:moveTo>
                        <a:pt x="19" y="18"/>
                      </a:moveTo>
                      <a:lnTo>
                        <a:pt x="6" y="0"/>
                      </a:lnTo>
                      <a:lnTo>
                        <a:pt x="3" y="0"/>
                      </a:lnTo>
                      <a:lnTo>
                        <a:pt x="0" y="6"/>
                      </a:lnTo>
                      <a:lnTo>
                        <a:pt x="0" y="12"/>
                      </a:lnTo>
                      <a:lnTo>
                        <a:pt x="3" y="18"/>
                      </a:lnTo>
                      <a:lnTo>
                        <a:pt x="6" y="18"/>
                      </a:lnTo>
                      <a:lnTo>
                        <a:pt x="19" y="18"/>
                      </a:lnTo>
                    </a:path>
                  </a:pathLst>
                </a:custGeom>
                <a:solidFill>
                  <a:srgbClr val="787878"/>
                </a:solidFill>
                <a:ln w="12700" cap="rnd">
                  <a:solidFill>
                    <a:srgbClr val="000000"/>
                  </a:solidFill>
                  <a:round/>
                  <a:headEnd/>
                  <a:tailEnd/>
                </a:ln>
              </p:spPr>
              <p:txBody>
                <a:bodyPr/>
                <a:lstStyle/>
                <a:p>
                  <a:endParaRPr lang="zh-CN" altLang="zh-CN"/>
                </a:p>
              </p:txBody>
            </p:sp>
            <p:sp>
              <p:nvSpPr>
                <p:cNvPr id="58566" name="Freeform 2975"/>
                <p:cNvSpPr>
                  <a:spLocks/>
                </p:cNvSpPr>
                <p:nvPr/>
              </p:nvSpPr>
              <p:spPr bwMode="auto">
                <a:xfrm>
                  <a:off x="5012" y="3105"/>
                  <a:ext cx="21" cy="19"/>
                </a:xfrm>
                <a:custGeom>
                  <a:avLst/>
                  <a:gdLst>
                    <a:gd name="T0" fmla="*/ 4 w 21"/>
                    <a:gd name="T1" fmla="*/ 18 h 19"/>
                    <a:gd name="T2" fmla="*/ 14 w 21"/>
                    <a:gd name="T3" fmla="*/ 14 h 19"/>
                    <a:gd name="T4" fmla="*/ 20 w 21"/>
                    <a:gd name="T5" fmla="*/ 0 h 19"/>
                    <a:gd name="T6" fmla="*/ 16 w 21"/>
                    <a:gd name="T7" fmla="*/ 0 h 19"/>
                    <a:gd name="T8" fmla="*/ 10 w 21"/>
                    <a:gd name="T9" fmla="*/ 0 h 19"/>
                    <a:gd name="T10" fmla="*/ 6 w 21"/>
                    <a:gd name="T11" fmla="*/ 0 h 19"/>
                    <a:gd name="T12" fmla="*/ 0 w 21"/>
                    <a:gd name="T13" fmla="*/ 0 h 19"/>
                    <a:gd name="T14" fmla="*/ 0 w 21"/>
                    <a:gd name="T15" fmla="*/ 5 h 19"/>
                    <a:gd name="T16" fmla="*/ 4 w 21"/>
                    <a:gd name="T17" fmla="*/ 18 h 19"/>
                    <a:gd name="T18" fmla="*/ 4 w 21"/>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19"/>
                    <a:gd name="T32" fmla="*/ 21 w 21"/>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19">
                      <a:moveTo>
                        <a:pt x="4" y="18"/>
                      </a:moveTo>
                      <a:lnTo>
                        <a:pt x="14" y="14"/>
                      </a:lnTo>
                      <a:lnTo>
                        <a:pt x="20" y="0"/>
                      </a:lnTo>
                      <a:lnTo>
                        <a:pt x="16" y="0"/>
                      </a:lnTo>
                      <a:lnTo>
                        <a:pt x="10" y="0"/>
                      </a:lnTo>
                      <a:lnTo>
                        <a:pt x="6" y="0"/>
                      </a:lnTo>
                      <a:lnTo>
                        <a:pt x="0" y="0"/>
                      </a:lnTo>
                      <a:lnTo>
                        <a:pt x="0" y="5"/>
                      </a:lnTo>
                      <a:lnTo>
                        <a:pt x="4" y="18"/>
                      </a:lnTo>
                    </a:path>
                  </a:pathLst>
                </a:custGeom>
                <a:solidFill>
                  <a:srgbClr val="787878"/>
                </a:solidFill>
                <a:ln w="12700" cap="rnd">
                  <a:solidFill>
                    <a:srgbClr val="000000"/>
                  </a:solidFill>
                  <a:round/>
                  <a:headEnd/>
                  <a:tailEnd/>
                </a:ln>
              </p:spPr>
              <p:txBody>
                <a:bodyPr/>
                <a:lstStyle/>
                <a:p>
                  <a:endParaRPr lang="zh-CN" altLang="zh-CN"/>
                </a:p>
              </p:txBody>
            </p:sp>
            <p:sp>
              <p:nvSpPr>
                <p:cNvPr id="58567" name="Freeform 2976"/>
                <p:cNvSpPr>
                  <a:spLocks/>
                </p:cNvSpPr>
                <p:nvPr/>
              </p:nvSpPr>
              <p:spPr bwMode="auto">
                <a:xfrm>
                  <a:off x="4926" y="3085"/>
                  <a:ext cx="48" cy="53"/>
                </a:xfrm>
                <a:custGeom>
                  <a:avLst/>
                  <a:gdLst>
                    <a:gd name="T0" fmla="*/ 35 w 48"/>
                    <a:gd name="T1" fmla="*/ 0 h 53"/>
                    <a:gd name="T2" fmla="*/ 17 w 48"/>
                    <a:gd name="T3" fmla="*/ 0 h 53"/>
                    <a:gd name="T4" fmla="*/ 11 w 48"/>
                    <a:gd name="T5" fmla="*/ 4 h 53"/>
                    <a:gd name="T6" fmla="*/ 5 w 48"/>
                    <a:gd name="T7" fmla="*/ 10 h 53"/>
                    <a:gd name="T8" fmla="*/ 0 w 48"/>
                    <a:gd name="T9" fmla="*/ 20 h 53"/>
                    <a:gd name="T10" fmla="*/ 0 w 48"/>
                    <a:gd name="T11" fmla="*/ 34 h 53"/>
                    <a:gd name="T12" fmla="*/ 5 w 48"/>
                    <a:gd name="T13" fmla="*/ 46 h 53"/>
                    <a:gd name="T14" fmla="*/ 15 w 48"/>
                    <a:gd name="T15" fmla="*/ 52 h 53"/>
                    <a:gd name="T16" fmla="*/ 17 w 48"/>
                    <a:gd name="T17" fmla="*/ 52 h 53"/>
                    <a:gd name="T18" fmla="*/ 33 w 48"/>
                    <a:gd name="T19" fmla="*/ 52 h 53"/>
                    <a:gd name="T20" fmla="*/ 47 w 48"/>
                    <a:gd name="T21" fmla="*/ 18 h 53"/>
                    <a:gd name="T22" fmla="*/ 35 w 48"/>
                    <a:gd name="T23" fmla="*/ 0 h 53"/>
                    <a:gd name="T24" fmla="*/ 35 w 48"/>
                    <a:gd name="T25" fmla="*/ 0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53"/>
                    <a:gd name="T41" fmla="*/ 48 w 48"/>
                    <a:gd name="T42" fmla="*/ 53 h 5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53">
                      <a:moveTo>
                        <a:pt x="35" y="0"/>
                      </a:moveTo>
                      <a:lnTo>
                        <a:pt x="17" y="0"/>
                      </a:lnTo>
                      <a:lnTo>
                        <a:pt x="11" y="4"/>
                      </a:lnTo>
                      <a:lnTo>
                        <a:pt x="5" y="10"/>
                      </a:lnTo>
                      <a:lnTo>
                        <a:pt x="0" y="20"/>
                      </a:lnTo>
                      <a:lnTo>
                        <a:pt x="0" y="34"/>
                      </a:lnTo>
                      <a:lnTo>
                        <a:pt x="5" y="46"/>
                      </a:lnTo>
                      <a:lnTo>
                        <a:pt x="15" y="52"/>
                      </a:lnTo>
                      <a:lnTo>
                        <a:pt x="17" y="52"/>
                      </a:lnTo>
                      <a:lnTo>
                        <a:pt x="33" y="52"/>
                      </a:lnTo>
                      <a:lnTo>
                        <a:pt x="47" y="18"/>
                      </a:lnTo>
                      <a:lnTo>
                        <a:pt x="35" y="0"/>
                      </a:lnTo>
                    </a:path>
                  </a:pathLst>
                </a:custGeom>
                <a:solidFill>
                  <a:srgbClr val="787878"/>
                </a:solidFill>
                <a:ln w="12700" cap="rnd">
                  <a:solidFill>
                    <a:srgbClr val="000000"/>
                  </a:solidFill>
                  <a:round/>
                  <a:headEnd/>
                  <a:tailEnd/>
                </a:ln>
              </p:spPr>
              <p:txBody>
                <a:bodyPr/>
                <a:lstStyle/>
                <a:p>
                  <a:endParaRPr lang="zh-CN" altLang="zh-CN"/>
                </a:p>
              </p:txBody>
            </p:sp>
            <p:sp>
              <p:nvSpPr>
                <p:cNvPr id="58568" name="Oval 2977"/>
                <p:cNvSpPr>
                  <a:spLocks noChangeArrowheads="1"/>
                </p:cNvSpPr>
                <p:nvPr/>
              </p:nvSpPr>
              <p:spPr bwMode="auto">
                <a:xfrm>
                  <a:off x="4941" y="3089"/>
                  <a:ext cx="46" cy="43"/>
                </a:xfrm>
                <a:prstGeom prst="ellipse">
                  <a:avLst/>
                </a:prstGeom>
                <a:solidFill>
                  <a:srgbClr val="EBEBEB"/>
                </a:solidFill>
                <a:ln w="12700">
                  <a:solidFill>
                    <a:srgbClr val="000000"/>
                  </a:solidFill>
                  <a:round/>
                  <a:headEnd/>
                  <a:tailEnd/>
                </a:ln>
              </p:spPr>
              <p:txBody>
                <a:bodyPr wrap="none" anchor="ctr"/>
                <a:lstStyle/>
                <a:p>
                  <a:endParaRPr lang="zh-CN" altLang="zh-CN"/>
                </a:p>
              </p:txBody>
            </p:sp>
            <p:sp>
              <p:nvSpPr>
                <p:cNvPr id="58569" name="Oval 2978"/>
                <p:cNvSpPr>
                  <a:spLocks noChangeArrowheads="1"/>
                </p:cNvSpPr>
                <p:nvPr/>
              </p:nvSpPr>
              <p:spPr bwMode="auto">
                <a:xfrm>
                  <a:off x="4948" y="3093"/>
                  <a:ext cx="32" cy="33"/>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570" name="Freeform 2979"/>
                <p:cNvSpPr>
                  <a:spLocks/>
                </p:cNvSpPr>
                <p:nvPr/>
              </p:nvSpPr>
              <p:spPr bwMode="auto">
                <a:xfrm>
                  <a:off x="4943" y="3091"/>
                  <a:ext cx="30" cy="39"/>
                </a:xfrm>
                <a:custGeom>
                  <a:avLst/>
                  <a:gdLst>
                    <a:gd name="T0" fmla="*/ 18 w 30"/>
                    <a:gd name="T1" fmla="*/ 2 h 39"/>
                    <a:gd name="T2" fmla="*/ 26 w 30"/>
                    <a:gd name="T3" fmla="*/ 6 h 39"/>
                    <a:gd name="T4" fmla="*/ 29 w 30"/>
                    <a:gd name="T5" fmla="*/ 16 h 39"/>
                    <a:gd name="T6" fmla="*/ 29 w 30"/>
                    <a:gd name="T7" fmla="*/ 24 h 39"/>
                    <a:gd name="T8" fmla="*/ 22 w 30"/>
                    <a:gd name="T9" fmla="*/ 32 h 39"/>
                    <a:gd name="T10" fmla="*/ 12 w 30"/>
                    <a:gd name="T11" fmla="*/ 38 h 39"/>
                    <a:gd name="T12" fmla="*/ 10 w 30"/>
                    <a:gd name="T13" fmla="*/ 38 h 39"/>
                    <a:gd name="T14" fmla="*/ 2 w 30"/>
                    <a:gd name="T15" fmla="*/ 32 h 39"/>
                    <a:gd name="T16" fmla="*/ 0 w 30"/>
                    <a:gd name="T17" fmla="*/ 24 h 39"/>
                    <a:gd name="T18" fmla="*/ 0 w 30"/>
                    <a:gd name="T19" fmla="*/ 14 h 39"/>
                    <a:gd name="T20" fmla="*/ 6 w 30"/>
                    <a:gd name="T21" fmla="*/ 6 h 39"/>
                    <a:gd name="T22" fmla="*/ 14 w 30"/>
                    <a:gd name="T23" fmla="*/ 2 h 39"/>
                    <a:gd name="T24" fmla="*/ 18 w 30"/>
                    <a:gd name="T25" fmla="*/ 0 h 39"/>
                    <a:gd name="T26" fmla="*/ 18 w 30"/>
                    <a:gd name="T27" fmla="*/ 2 h 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
                    <a:gd name="T43" fmla="*/ 0 h 39"/>
                    <a:gd name="T44" fmla="*/ 30 w 30"/>
                    <a:gd name="T45" fmla="*/ 39 h 3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 h="39">
                      <a:moveTo>
                        <a:pt x="18" y="2"/>
                      </a:moveTo>
                      <a:lnTo>
                        <a:pt x="26" y="6"/>
                      </a:lnTo>
                      <a:lnTo>
                        <a:pt x="29" y="16"/>
                      </a:lnTo>
                      <a:lnTo>
                        <a:pt x="29" y="24"/>
                      </a:lnTo>
                      <a:lnTo>
                        <a:pt x="22" y="32"/>
                      </a:lnTo>
                      <a:lnTo>
                        <a:pt x="12" y="38"/>
                      </a:lnTo>
                      <a:lnTo>
                        <a:pt x="10" y="38"/>
                      </a:lnTo>
                      <a:lnTo>
                        <a:pt x="2" y="32"/>
                      </a:lnTo>
                      <a:lnTo>
                        <a:pt x="0" y="24"/>
                      </a:lnTo>
                      <a:lnTo>
                        <a:pt x="0" y="14"/>
                      </a:lnTo>
                      <a:lnTo>
                        <a:pt x="6" y="6"/>
                      </a:lnTo>
                      <a:lnTo>
                        <a:pt x="14" y="2"/>
                      </a:lnTo>
                      <a:lnTo>
                        <a:pt x="18" y="0"/>
                      </a:lnTo>
                      <a:lnTo>
                        <a:pt x="18" y="2"/>
                      </a:lnTo>
                    </a:path>
                  </a:pathLst>
                </a:custGeom>
                <a:solidFill>
                  <a:srgbClr val="ABABAB"/>
                </a:solidFill>
                <a:ln w="12700" cap="rnd">
                  <a:solidFill>
                    <a:srgbClr val="000000"/>
                  </a:solidFill>
                  <a:round/>
                  <a:headEnd/>
                  <a:tailEnd/>
                </a:ln>
              </p:spPr>
              <p:txBody>
                <a:bodyPr/>
                <a:lstStyle/>
                <a:p>
                  <a:endParaRPr lang="zh-CN" altLang="zh-CN"/>
                </a:p>
              </p:txBody>
            </p:sp>
            <p:sp>
              <p:nvSpPr>
                <p:cNvPr id="58571" name="Freeform 2980"/>
                <p:cNvSpPr>
                  <a:spLocks/>
                </p:cNvSpPr>
                <p:nvPr/>
              </p:nvSpPr>
              <p:spPr bwMode="auto">
                <a:xfrm>
                  <a:off x="4941" y="3101"/>
                  <a:ext cx="25" cy="21"/>
                </a:xfrm>
                <a:custGeom>
                  <a:avLst/>
                  <a:gdLst>
                    <a:gd name="T0" fmla="*/ 8 w 25"/>
                    <a:gd name="T1" fmla="*/ 0 h 21"/>
                    <a:gd name="T2" fmla="*/ 16 w 25"/>
                    <a:gd name="T3" fmla="*/ 0 h 21"/>
                    <a:gd name="T4" fmla="*/ 24 w 25"/>
                    <a:gd name="T5" fmla="*/ 6 h 21"/>
                    <a:gd name="T6" fmla="*/ 24 w 25"/>
                    <a:gd name="T7" fmla="*/ 12 h 21"/>
                    <a:gd name="T8" fmla="*/ 14 w 25"/>
                    <a:gd name="T9" fmla="*/ 20 h 21"/>
                    <a:gd name="T10" fmla="*/ 0 w 25"/>
                    <a:gd name="T11" fmla="*/ 14 h 21"/>
                    <a:gd name="T12" fmla="*/ 0 w 25"/>
                    <a:gd name="T13" fmla="*/ 4 h 21"/>
                    <a:gd name="T14" fmla="*/ 8 w 25"/>
                    <a:gd name="T15" fmla="*/ 0 h 21"/>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21"/>
                    <a:gd name="T26" fmla="*/ 25 w 25"/>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21">
                      <a:moveTo>
                        <a:pt x="8" y="0"/>
                      </a:moveTo>
                      <a:lnTo>
                        <a:pt x="16" y="0"/>
                      </a:lnTo>
                      <a:lnTo>
                        <a:pt x="24" y="6"/>
                      </a:lnTo>
                      <a:lnTo>
                        <a:pt x="24" y="12"/>
                      </a:lnTo>
                      <a:lnTo>
                        <a:pt x="14" y="20"/>
                      </a:lnTo>
                      <a:lnTo>
                        <a:pt x="0" y="14"/>
                      </a:lnTo>
                      <a:lnTo>
                        <a:pt x="0" y="4"/>
                      </a:lnTo>
                      <a:lnTo>
                        <a:pt x="8" y="0"/>
                      </a:lnTo>
                    </a:path>
                  </a:pathLst>
                </a:custGeom>
                <a:solidFill>
                  <a:srgbClr val="D9D9D9"/>
                </a:solidFill>
                <a:ln w="12700" cap="rnd">
                  <a:solidFill>
                    <a:srgbClr val="000000"/>
                  </a:solidFill>
                  <a:round/>
                  <a:headEnd/>
                  <a:tailEnd/>
                </a:ln>
              </p:spPr>
              <p:txBody>
                <a:bodyPr/>
                <a:lstStyle/>
                <a:p>
                  <a:endParaRPr lang="zh-CN" altLang="zh-CN"/>
                </a:p>
              </p:txBody>
            </p:sp>
            <p:sp>
              <p:nvSpPr>
                <p:cNvPr id="58572" name="Oval 2981"/>
                <p:cNvSpPr>
                  <a:spLocks noChangeArrowheads="1"/>
                </p:cNvSpPr>
                <p:nvPr/>
              </p:nvSpPr>
              <p:spPr bwMode="auto">
                <a:xfrm>
                  <a:off x="4965" y="3113"/>
                  <a:ext cx="11" cy="11"/>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573" name="Line 2982"/>
                <p:cNvSpPr>
                  <a:spLocks noChangeShapeType="1"/>
                </p:cNvSpPr>
                <p:nvPr/>
              </p:nvSpPr>
              <p:spPr bwMode="auto">
                <a:xfrm>
                  <a:off x="4949" y="3101"/>
                  <a:ext cx="5"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574" name="Freeform 2983"/>
                <p:cNvSpPr>
                  <a:spLocks/>
                </p:cNvSpPr>
                <p:nvPr/>
              </p:nvSpPr>
              <p:spPr bwMode="auto">
                <a:xfrm>
                  <a:off x="4945" y="3105"/>
                  <a:ext cx="19" cy="19"/>
                </a:xfrm>
                <a:custGeom>
                  <a:avLst/>
                  <a:gdLst>
                    <a:gd name="T0" fmla="*/ 18 w 19"/>
                    <a:gd name="T1" fmla="*/ 18 h 19"/>
                    <a:gd name="T2" fmla="*/ 10 w 19"/>
                    <a:gd name="T3" fmla="*/ 0 h 19"/>
                    <a:gd name="T4" fmla="*/ 5 w 19"/>
                    <a:gd name="T5" fmla="*/ 0 h 19"/>
                    <a:gd name="T6" fmla="*/ 0 w 19"/>
                    <a:gd name="T7" fmla="*/ 0 h 19"/>
                    <a:gd name="T8" fmla="*/ 0 w 19"/>
                    <a:gd name="T9" fmla="*/ 18 h 19"/>
                    <a:gd name="T10" fmla="*/ 3 w 19"/>
                    <a:gd name="T11" fmla="*/ 18 h 19"/>
                    <a:gd name="T12" fmla="*/ 10 w 19"/>
                    <a:gd name="T13" fmla="*/ 18 h 19"/>
                    <a:gd name="T14" fmla="*/ 18 w 19"/>
                    <a:gd name="T15" fmla="*/ 18 h 19"/>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9"/>
                    <a:gd name="T26" fmla="*/ 19 w 19"/>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9">
                      <a:moveTo>
                        <a:pt x="18" y="18"/>
                      </a:moveTo>
                      <a:lnTo>
                        <a:pt x="10" y="0"/>
                      </a:lnTo>
                      <a:lnTo>
                        <a:pt x="5" y="0"/>
                      </a:lnTo>
                      <a:lnTo>
                        <a:pt x="0" y="0"/>
                      </a:lnTo>
                      <a:lnTo>
                        <a:pt x="0" y="18"/>
                      </a:lnTo>
                      <a:lnTo>
                        <a:pt x="3" y="18"/>
                      </a:lnTo>
                      <a:lnTo>
                        <a:pt x="10" y="18"/>
                      </a:lnTo>
                      <a:lnTo>
                        <a:pt x="18" y="18"/>
                      </a:lnTo>
                    </a:path>
                  </a:pathLst>
                </a:custGeom>
                <a:solidFill>
                  <a:srgbClr val="787878"/>
                </a:solidFill>
                <a:ln w="12700" cap="rnd">
                  <a:solidFill>
                    <a:srgbClr val="000000"/>
                  </a:solidFill>
                  <a:round/>
                  <a:headEnd/>
                  <a:tailEnd/>
                </a:ln>
              </p:spPr>
              <p:txBody>
                <a:bodyPr/>
                <a:lstStyle/>
                <a:p>
                  <a:endParaRPr lang="zh-CN" altLang="zh-CN"/>
                </a:p>
              </p:txBody>
            </p:sp>
            <p:sp>
              <p:nvSpPr>
                <p:cNvPr id="58575" name="Freeform 2984"/>
                <p:cNvSpPr>
                  <a:spLocks/>
                </p:cNvSpPr>
                <p:nvPr/>
              </p:nvSpPr>
              <p:spPr bwMode="auto">
                <a:xfrm>
                  <a:off x="4941" y="3113"/>
                  <a:ext cx="23" cy="19"/>
                </a:xfrm>
                <a:custGeom>
                  <a:avLst/>
                  <a:gdLst>
                    <a:gd name="T0" fmla="*/ 6 w 23"/>
                    <a:gd name="T1" fmla="*/ 18 h 19"/>
                    <a:gd name="T2" fmla="*/ 18 w 23"/>
                    <a:gd name="T3" fmla="*/ 9 h 19"/>
                    <a:gd name="T4" fmla="*/ 22 w 23"/>
                    <a:gd name="T5" fmla="*/ 6 h 19"/>
                    <a:gd name="T6" fmla="*/ 18 w 23"/>
                    <a:gd name="T7" fmla="*/ 0 h 19"/>
                    <a:gd name="T8" fmla="*/ 14 w 23"/>
                    <a:gd name="T9" fmla="*/ 3 h 19"/>
                    <a:gd name="T10" fmla="*/ 6 w 23"/>
                    <a:gd name="T11" fmla="*/ 6 h 19"/>
                    <a:gd name="T12" fmla="*/ 0 w 23"/>
                    <a:gd name="T13" fmla="*/ 3 h 19"/>
                    <a:gd name="T14" fmla="*/ 2 w 23"/>
                    <a:gd name="T15" fmla="*/ 6 h 19"/>
                    <a:gd name="T16" fmla="*/ 6 w 23"/>
                    <a:gd name="T17" fmla="*/ 15 h 19"/>
                    <a:gd name="T18" fmla="*/ 6 w 23"/>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19"/>
                    <a:gd name="T32" fmla="*/ 23 w 23"/>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19">
                      <a:moveTo>
                        <a:pt x="6" y="18"/>
                      </a:moveTo>
                      <a:lnTo>
                        <a:pt x="18" y="9"/>
                      </a:lnTo>
                      <a:lnTo>
                        <a:pt x="22" y="6"/>
                      </a:lnTo>
                      <a:lnTo>
                        <a:pt x="18" y="0"/>
                      </a:lnTo>
                      <a:lnTo>
                        <a:pt x="14" y="3"/>
                      </a:lnTo>
                      <a:lnTo>
                        <a:pt x="6" y="6"/>
                      </a:lnTo>
                      <a:lnTo>
                        <a:pt x="0" y="3"/>
                      </a:lnTo>
                      <a:lnTo>
                        <a:pt x="2" y="6"/>
                      </a:lnTo>
                      <a:lnTo>
                        <a:pt x="6" y="15"/>
                      </a:lnTo>
                      <a:lnTo>
                        <a:pt x="6" y="18"/>
                      </a:lnTo>
                    </a:path>
                  </a:pathLst>
                </a:custGeom>
                <a:solidFill>
                  <a:srgbClr val="787878"/>
                </a:solidFill>
                <a:ln w="12700" cap="rnd">
                  <a:solidFill>
                    <a:srgbClr val="000000"/>
                  </a:solidFill>
                  <a:round/>
                  <a:headEnd/>
                  <a:tailEnd/>
                </a:ln>
              </p:spPr>
              <p:txBody>
                <a:bodyPr/>
                <a:lstStyle/>
                <a:p>
                  <a:endParaRPr lang="zh-CN" altLang="zh-CN"/>
                </a:p>
              </p:txBody>
            </p:sp>
            <p:sp>
              <p:nvSpPr>
                <p:cNvPr id="58576" name="Freeform 2985"/>
                <p:cNvSpPr>
                  <a:spLocks/>
                </p:cNvSpPr>
                <p:nvPr/>
              </p:nvSpPr>
              <p:spPr bwMode="auto">
                <a:xfrm>
                  <a:off x="4940" y="3085"/>
                  <a:ext cx="50" cy="55"/>
                </a:xfrm>
                <a:custGeom>
                  <a:avLst/>
                  <a:gdLst>
                    <a:gd name="T0" fmla="*/ 39 w 50"/>
                    <a:gd name="T1" fmla="*/ 0 h 55"/>
                    <a:gd name="T2" fmla="*/ 21 w 50"/>
                    <a:gd name="T3" fmla="*/ 0 h 55"/>
                    <a:gd name="T4" fmla="*/ 15 w 50"/>
                    <a:gd name="T5" fmla="*/ 4 h 55"/>
                    <a:gd name="T6" fmla="*/ 7 w 50"/>
                    <a:gd name="T7" fmla="*/ 10 h 55"/>
                    <a:gd name="T8" fmla="*/ 0 w 50"/>
                    <a:gd name="T9" fmla="*/ 20 h 55"/>
                    <a:gd name="T10" fmla="*/ 0 w 50"/>
                    <a:gd name="T11" fmla="*/ 34 h 55"/>
                    <a:gd name="T12" fmla="*/ 9 w 50"/>
                    <a:gd name="T13" fmla="*/ 48 h 55"/>
                    <a:gd name="T14" fmla="*/ 19 w 50"/>
                    <a:gd name="T15" fmla="*/ 52 h 55"/>
                    <a:gd name="T16" fmla="*/ 21 w 50"/>
                    <a:gd name="T17" fmla="*/ 54 h 55"/>
                    <a:gd name="T18" fmla="*/ 35 w 50"/>
                    <a:gd name="T19" fmla="*/ 54 h 55"/>
                    <a:gd name="T20" fmla="*/ 35 w 50"/>
                    <a:gd name="T21" fmla="*/ 52 h 55"/>
                    <a:gd name="T22" fmla="*/ 49 w 50"/>
                    <a:gd name="T23" fmla="*/ 18 h 55"/>
                    <a:gd name="T24" fmla="*/ 39 w 50"/>
                    <a:gd name="T25" fmla="*/ 0 h 55"/>
                    <a:gd name="T26" fmla="*/ 39 w 50"/>
                    <a:gd name="T27" fmla="*/ 0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0"/>
                    <a:gd name="T43" fmla="*/ 0 h 55"/>
                    <a:gd name="T44" fmla="*/ 50 w 50"/>
                    <a:gd name="T45" fmla="*/ 55 h 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0" h="55">
                      <a:moveTo>
                        <a:pt x="39" y="0"/>
                      </a:moveTo>
                      <a:lnTo>
                        <a:pt x="21" y="0"/>
                      </a:lnTo>
                      <a:lnTo>
                        <a:pt x="15" y="4"/>
                      </a:lnTo>
                      <a:lnTo>
                        <a:pt x="7" y="10"/>
                      </a:lnTo>
                      <a:lnTo>
                        <a:pt x="0" y="20"/>
                      </a:lnTo>
                      <a:lnTo>
                        <a:pt x="0" y="34"/>
                      </a:lnTo>
                      <a:lnTo>
                        <a:pt x="9" y="48"/>
                      </a:lnTo>
                      <a:lnTo>
                        <a:pt x="19" y="52"/>
                      </a:lnTo>
                      <a:lnTo>
                        <a:pt x="21" y="54"/>
                      </a:lnTo>
                      <a:lnTo>
                        <a:pt x="35" y="54"/>
                      </a:lnTo>
                      <a:lnTo>
                        <a:pt x="35" y="52"/>
                      </a:lnTo>
                      <a:lnTo>
                        <a:pt x="49" y="18"/>
                      </a:lnTo>
                      <a:lnTo>
                        <a:pt x="39" y="0"/>
                      </a:lnTo>
                    </a:path>
                  </a:pathLst>
                </a:custGeom>
                <a:solidFill>
                  <a:srgbClr val="787878"/>
                </a:solidFill>
                <a:ln w="12700" cap="rnd">
                  <a:solidFill>
                    <a:srgbClr val="000000"/>
                  </a:solidFill>
                  <a:round/>
                  <a:headEnd/>
                  <a:tailEnd/>
                </a:ln>
              </p:spPr>
              <p:txBody>
                <a:bodyPr/>
                <a:lstStyle/>
                <a:p>
                  <a:endParaRPr lang="zh-CN" altLang="zh-CN"/>
                </a:p>
              </p:txBody>
            </p:sp>
            <p:sp>
              <p:nvSpPr>
                <p:cNvPr id="58577" name="Oval 2986"/>
                <p:cNvSpPr>
                  <a:spLocks noChangeArrowheads="1"/>
                </p:cNvSpPr>
                <p:nvPr/>
              </p:nvSpPr>
              <p:spPr bwMode="auto">
                <a:xfrm>
                  <a:off x="4957" y="3087"/>
                  <a:ext cx="45" cy="49"/>
                </a:xfrm>
                <a:prstGeom prst="ellipse">
                  <a:avLst/>
                </a:prstGeom>
                <a:solidFill>
                  <a:srgbClr val="EBEBEB"/>
                </a:solidFill>
                <a:ln w="12700">
                  <a:solidFill>
                    <a:srgbClr val="000000"/>
                  </a:solidFill>
                  <a:round/>
                  <a:headEnd/>
                  <a:tailEnd/>
                </a:ln>
              </p:spPr>
              <p:txBody>
                <a:bodyPr wrap="none" anchor="ctr"/>
                <a:lstStyle/>
                <a:p>
                  <a:endParaRPr lang="zh-CN" altLang="zh-CN"/>
                </a:p>
              </p:txBody>
            </p:sp>
            <p:sp>
              <p:nvSpPr>
                <p:cNvPr id="58578" name="Oval 2987"/>
                <p:cNvSpPr>
                  <a:spLocks noChangeArrowheads="1"/>
                </p:cNvSpPr>
                <p:nvPr/>
              </p:nvSpPr>
              <p:spPr bwMode="auto">
                <a:xfrm>
                  <a:off x="4965" y="3093"/>
                  <a:ext cx="31" cy="37"/>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579" name="Freeform 2988"/>
                <p:cNvSpPr>
                  <a:spLocks/>
                </p:cNvSpPr>
                <p:nvPr/>
              </p:nvSpPr>
              <p:spPr bwMode="auto">
                <a:xfrm>
                  <a:off x="4961" y="3091"/>
                  <a:ext cx="31" cy="41"/>
                </a:xfrm>
                <a:custGeom>
                  <a:avLst/>
                  <a:gdLst>
                    <a:gd name="T0" fmla="*/ 18 w 31"/>
                    <a:gd name="T1" fmla="*/ 0 h 41"/>
                    <a:gd name="T2" fmla="*/ 24 w 31"/>
                    <a:gd name="T3" fmla="*/ 6 h 41"/>
                    <a:gd name="T4" fmla="*/ 30 w 31"/>
                    <a:gd name="T5" fmla="*/ 16 h 41"/>
                    <a:gd name="T6" fmla="*/ 30 w 31"/>
                    <a:gd name="T7" fmla="*/ 26 h 41"/>
                    <a:gd name="T8" fmla="*/ 22 w 31"/>
                    <a:gd name="T9" fmla="*/ 34 h 41"/>
                    <a:gd name="T10" fmla="*/ 10 w 31"/>
                    <a:gd name="T11" fmla="*/ 40 h 41"/>
                    <a:gd name="T12" fmla="*/ 2 w 31"/>
                    <a:gd name="T13" fmla="*/ 32 h 41"/>
                    <a:gd name="T14" fmla="*/ 0 w 31"/>
                    <a:gd name="T15" fmla="*/ 26 h 41"/>
                    <a:gd name="T16" fmla="*/ 0 w 31"/>
                    <a:gd name="T17" fmla="*/ 14 h 41"/>
                    <a:gd name="T18" fmla="*/ 6 w 31"/>
                    <a:gd name="T19" fmla="*/ 6 h 41"/>
                    <a:gd name="T20" fmla="*/ 12 w 31"/>
                    <a:gd name="T21" fmla="*/ 2 h 41"/>
                    <a:gd name="T22" fmla="*/ 18 w 31"/>
                    <a:gd name="T23" fmla="*/ 0 h 41"/>
                    <a:gd name="T24" fmla="*/ 18 w 31"/>
                    <a:gd name="T25" fmla="*/ 0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
                    <a:gd name="T40" fmla="*/ 0 h 41"/>
                    <a:gd name="T41" fmla="*/ 31 w 31"/>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 h="41">
                      <a:moveTo>
                        <a:pt x="18" y="0"/>
                      </a:moveTo>
                      <a:lnTo>
                        <a:pt x="24" y="6"/>
                      </a:lnTo>
                      <a:lnTo>
                        <a:pt x="30" y="16"/>
                      </a:lnTo>
                      <a:lnTo>
                        <a:pt x="30" y="26"/>
                      </a:lnTo>
                      <a:lnTo>
                        <a:pt x="22" y="34"/>
                      </a:lnTo>
                      <a:lnTo>
                        <a:pt x="10" y="40"/>
                      </a:lnTo>
                      <a:lnTo>
                        <a:pt x="2" y="32"/>
                      </a:lnTo>
                      <a:lnTo>
                        <a:pt x="0" y="26"/>
                      </a:lnTo>
                      <a:lnTo>
                        <a:pt x="0" y="14"/>
                      </a:lnTo>
                      <a:lnTo>
                        <a:pt x="6" y="6"/>
                      </a:lnTo>
                      <a:lnTo>
                        <a:pt x="12" y="2"/>
                      </a:lnTo>
                      <a:lnTo>
                        <a:pt x="18" y="0"/>
                      </a:lnTo>
                    </a:path>
                  </a:pathLst>
                </a:custGeom>
                <a:solidFill>
                  <a:srgbClr val="ABABAB"/>
                </a:solidFill>
                <a:ln w="12700" cap="rnd">
                  <a:solidFill>
                    <a:srgbClr val="000000"/>
                  </a:solidFill>
                  <a:round/>
                  <a:headEnd/>
                  <a:tailEnd/>
                </a:ln>
              </p:spPr>
              <p:txBody>
                <a:bodyPr/>
                <a:lstStyle/>
                <a:p>
                  <a:endParaRPr lang="zh-CN" altLang="zh-CN"/>
                </a:p>
              </p:txBody>
            </p:sp>
            <p:sp>
              <p:nvSpPr>
                <p:cNvPr id="58580" name="Freeform 2989"/>
                <p:cNvSpPr>
                  <a:spLocks/>
                </p:cNvSpPr>
                <p:nvPr/>
              </p:nvSpPr>
              <p:spPr bwMode="auto">
                <a:xfrm>
                  <a:off x="4958" y="3101"/>
                  <a:ext cx="26" cy="23"/>
                </a:xfrm>
                <a:custGeom>
                  <a:avLst/>
                  <a:gdLst>
                    <a:gd name="T0" fmla="*/ 8 w 26"/>
                    <a:gd name="T1" fmla="*/ 0 h 23"/>
                    <a:gd name="T2" fmla="*/ 14 w 26"/>
                    <a:gd name="T3" fmla="*/ 2 h 23"/>
                    <a:gd name="T4" fmla="*/ 22 w 26"/>
                    <a:gd name="T5" fmla="*/ 6 h 23"/>
                    <a:gd name="T6" fmla="*/ 25 w 26"/>
                    <a:gd name="T7" fmla="*/ 14 h 23"/>
                    <a:gd name="T8" fmla="*/ 14 w 26"/>
                    <a:gd name="T9" fmla="*/ 22 h 23"/>
                    <a:gd name="T10" fmla="*/ 0 w 26"/>
                    <a:gd name="T11" fmla="*/ 16 h 23"/>
                    <a:gd name="T12" fmla="*/ 0 w 26"/>
                    <a:gd name="T13" fmla="*/ 4 h 23"/>
                    <a:gd name="T14" fmla="*/ 8 w 26"/>
                    <a:gd name="T15" fmla="*/ 0 h 2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23"/>
                    <a:gd name="T26" fmla="*/ 26 w 26"/>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23">
                      <a:moveTo>
                        <a:pt x="8" y="0"/>
                      </a:moveTo>
                      <a:lnTo>
                        <a:pt x="14" y="2"/>
                      </a:lnTo>
                      <a:lnTo>
                        <a:pt x="22" y="6"/>
                      </a:lnTo>
                      <a:lnTo>
                        <a:pt x="25" y="14"/>
                      </a:lnTo>
                      <a:lnTo>
                        <a:pt x="14" y="22"/>
                      </a:lnTo>
                      <a:lnTo>
                        <a:pt x="0" y="16"/>
                      </a:lnTo>
                      <a:lnTo>
                        <a:pt x="0" y="4"/>
                      </a:lnTo>
                      <a:lnTo>
                        <a:pt x="8" y="0"/>
                      </a:lnTo>
                    </a:path>
                  </a:pathLst>
                </a:custGeom>
                <a:solidFill>
                  <a:srgbClr val="D9D9D9"/>
                </a:solidFill>
                <a:ln w="12700" cap="rnd">
                  <a:solidFill>
                    <a:srgbClr val="000000"/>
                  </a:solidFill>
                  <a:round/>
                  <a:headEnd/>
                  <a:tailEnd/>
                </a:ln>
              </p:spPr>
              <p:txBody>
                <a:bodyPr/>
                <a:lstStyle/>
                <a:p>
                  <a:endParaRPr lang="zh-CN" altLang="zh-CN"/>
                </a:p>
              </p:txBody>
            </p:sp>
            <p:sp>
              <p:nvSpPr>
                <p:cNvPr id="58581" name="Oval 2990"/>
                <p:cNvSpPr>
                  <a:spLocks noChangeArrowheads="1"/>
                </p:cNvSpPr>
                <p:nvPr/>
              </p:nvSpPr>
              <p:spPr bwMode="auto">
                <a:xfrm>
                  <a:off x="4983" y="3113"/>
                  <a:ext cx="11" cy="11"/>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582" name="Line 2991"/>
                <p:cNvSpPr>
                  <a:spLocks noChangeShapeType="1"/>
                </p:cNvSpPr>
                <p:nvPr/>
              </p:nvSpPr>
              <p:spPr bwMode="auto">
                <a:xfrm>
                  <a:off x="4966" y="3101"/>
                  <a:ext cx="4"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583" name="Freeform 2992"/>
                <p:cNvSpPr>
                  <a:spLocks/>
                </p:cNvSpPr>
                <p:nvPr/>
              </p:nvSpPr>
              <p:spPr bwMode="auto">
                <a:xfrm>
                  <a:off x="4962" y="3105"/>
                  <a:ext cx="20" cy="19"/>
                </a:xfrm>
                <a:custGeom>
                  <a:avLst/>
                  <a:gdLst>
                    <a:gd name="T0" fmla="*/ 19 w 20"/>
                    <a:gd name="T1" fmla="*/ 18 h 19"/>
                    <a:gd name="T2" fmla="*/ 11 w 20"/>
                    <a:gd name="T3" fmla="*/ 0 h 19"/>
                    <a:gd name="T4" fmla="*/ 6 w 20"/>
                    <a:gd name="T5" fmla="*/ 0 h 19"/>
                    <a:gd name="T6" fmla="*/ 0 w 20"/>
                    <a:gd name="T7" fmla="*/ 9 h 19"/>
                    <a:gd name="T8" fmla="*/ 3 w 20"/>
                    <a:gd name="T9" fmla="*/ 18 h 19"/>
                    <a:gd name="T10" fmla="*/ 11 w 20"/>
                    <a:gd name="T11" fmla="*/ 18 h 19"/>
                    <a:gd name="T12" fmla="*/ 19 w 20"/>
                    <a:gd name="T13" fmla="*/ 18 h 19"/>
                    <a:gd name="T14" fmla="*/ 0 60000 65536"/>
                    <a:gd name="T15" fmla="*/ 0 60000 65536"/>
                    <a:gd name="T16" fmla="*/ 0 60000 65536"/>
                    <a:gd name="T17" fmla="*/ 0 60000 65536"/>
                    <a:gd name="T18" fmla="*/ 0 60000 65536"/>
                    <a:gd name="T19" fmla="*/ 0 60000 65536"/>
                    <a:gd name="T20" fmla="*/ 0 60000 65536"/>
                    <a:gd name="T21" fmla="*/ 0 w 20"/>
                    <a:gd name="T22" fmla="*/ 0 h 19"/>
                    <a:gd name="T23" fmla="*/ 20 w 20"/>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19">
                      <a:moveTo>
                        <a:pt x="19" y="18"/>
                      </a:moveTo>
                      <a:lnTo>
                        <a:pt x="11" y="0"/>
                      </a:lnTo>
                      <a:lnTo>
                        <a:pt x="6" y="0"/>
                      </a:lnTo>
                      <a:lnTo>
                        <a:pt x="0" y="9"/>
                      </a:lnTo>
                      <a:lnTo>
                        <a:pt x="3" y="18"/>
                      </a:lnTo>
                      <a:lnTo>
                        <a:pt x="11" y="18"/>
                      </a:lnTo>
                      <a:lnTo>
                        <a:pt x="19" y="18"/>
                      </a:lnTo>
                    </a:path>
                  </a:pathLst>
                </a:custGeom>
                <a:solidFill>
                  <a:srgbClr val="787878"/>
                </a:solidFill>
                <a:ln w="12700" cap="rnd">
                  <a:solidFill>
                    <a:srgbClr val="000000"/>
                  </a:solidFill>
                  <a:round/>
                  <a:headEnd/>
                  <a:tailEnd/>
                </a:ln>
              </p:spPr>
              <p:txBody>
                <a:bodyPr/>
                <a:lstStyle/>
                <a:p>
                  <a:endParaRPr lang="zh-CN" altLang="zh-CN"/>
                </a:p>
              </p:txBody>
            </p:sp>
            <p:sp>
              <p:nvSpPr>
                <p:cNvPr id="58584" name="Freeform 2993"/>
                <p:cNvSpPr>
                  <a:spLocks/>
                </p:cNvSpPr>
                <p:nvPr/>
              </p:nvSpPr>
              <p:spPr bwMode="auto">
                <a:xfrm>
                  <a:off x="4957" y="3115"/>
                  <a:ext cx="22" cy="19"/>
                </a:xfrm>
                <a:custGeom>
                  <a:avLst/>
                  <a:gdLst>
                    <a:gd name="T0" fmla="*/ 7 w 22"/>
                    <a:gd name="T1" fmla="*/ 18 h 19"/>
                    <a:gd name="T2" fmla="*/ 15 w 22"/>
                    <a:gd name="T3" fmla="*/ 11 h 19"/>
                    <a:gd name="T4" fmla="*/ 21 w 22"/>
                    <a:gd name="T5" fmla="*/ 4 h 19"/>
                    <a:gd name="T6" fmla="*/ 19 w 22"/>
                    <a:gd name="T7" fmla="*/ 0 h 19"/>
                    <a:gd name="T8" fmla="*/ 15 w 22"/>
                    <a:gd name="T9" fmla="*/ 4 h 19"/>
                    <a:gd name="T10" fmla="*/ 7 w 22"/>
                    <a:gd name="T11" fmla="*/ 4 h 19"/>
                    <a:gd name="T12" fmla="*/ 0 w 22"/>
                    <a:gd name="T13" fmla="*/ 4 h 19"/>
                    <a:gd name="T14" fmla="*/ 3 w 22"/>
                    <a:gd name="T15" fmla="*/ 7 h 19"/>
                    <a:gd name="T16" fmla="*/ 7 w 22"/>
                    <a:gd name="T17" fmla="*/ 18 h 19"/>
                    <a:gd name="T18" fmla="*/ 7 w 22"/>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19"/>
                    <a:gd name="T32" fmla="*/ 22 w 22"/>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19">
                      <a:moveTo>
                        <a:pt x="7" y="18"/>
                      </a:moveTo>
                      <a:lnTo>
                        <a:pt x="15" y="11"/>
                      </a:lnTo>
                      <a:lnTo>
                        <a:pt x="21" y="4"/>
                      </a:lnTo>
                      <a:lnTo>
                        <a:pt x="19" y="0"/>
                      </a:lnTo>
                      <a:lnTo>
                        <a:pt x="15" y="4"/>
                      </a:lnTo>
                      <a:lnTo>
                        <a:pt x="7" y="4"/>
                      </a:lnTo>
                      <a:lnTo>
                        <a:pt x="0" y="4"/>
                      </a:lnTo>
                      <a:lnTo>
                        <a:pt x="3" y="7"/>
                      </a:lnTo>
                      <a:lnTo>
                        <a:pt x="7" y="18"/>
                      </a:lnTo>
                    </a:path>
                  </a:pathLst>
                </a:custGeom>
                <a:solidFill>
                  <a:srgbClr val="787878"/>
                </a:solidFill>
                <a:ln w="12700" cap="rnd">
                  <a:solidFill>
                    <a:srgbClr val="000000"/>
                  </a:solidFill>
                  <a:round/>
                  <a:headEnd/>
                  <a:tailEnd/>
                </a:ln>
              </p:spPr>
              <p:txBody>
                <a:bodyPr/>
                <a:lstStyle/>
                <a:p>
                  <a:endParaRPr lang="zh-CN" altLang="zh-CN"/>
                </a:p>
              </p:txBody>
            </p:sp>
            <p:sp>
              <p:nvSpPr>
                <p:cNvPr id="58585" name="Freeform 2994"/>
                <p:cNvSpPr>
                  <a:spLocks/>
                </p:cNvSpPr>
                <p:nvPr/>
              </p:nvSpPr>
              <p:spPr bwMode="auto">
                <a:xfrm>
                  <a:off x="4867" y="3097"/>
                  <a:ext cx="50" cy="53"/>
                </a:xfrm>
                <a:custGeom>
                  <a:avLst/>
                  <a:gdLst>
                    <a:gd name="T0" fmla="*/ 38 w 50"/>
                    <a:gd name="T1" fmla="*/ 0 h 53"/>
                    <a:gd name="T2" fmla="*/ 20 w 50"/>
                    <a:gd name="T3" fmla="*/ 0 h 53"/>
                    <a:gd name="T4" fmla="*/ 12 w 50"/>
                    <a:gd name="T5" fmla="*/ 4 h 53"/>
                    <a:gd name="T6" fmla="*/ 4 w 50"/>
                    <a:gd name="T7" fmla="*/ 10 h 53"/>
                    <a:gd name="T8" fmla="*/ 0 w 50"/>
                    <a:gd name="T9" fmla="*/ 20 h 53"/>
                    <a:gd name="T10" fmla="*/ 0 w 50"/>
                    <a:gd name="T11" fmla="*/ 34 h 53"/>
                    <a:gd name="T12" fmla="*/ 6 w 50"/>
                    <a:gd name="T13" fmla="*/ 46 h 53"/>
                    <a:gd name="T14" fmla="*/ 16 w 50"/>
                    <a:gd name="T15" fmla="*/ 52 h 53"/>
                    <a:gd name="T16" fmla="*/ 18 w 50"/>
                    <a:gd name="T17" fmla="*/ 52 h 53"/>
                    <a:gd name="T18" fmla="*/ 34 w 50"/>
                    <a:gd name="T19" fmla="*/ 52 h 53"/>
                    <a:gd name="T20" fmla="*/ 49 w 50"/>
                    <a:gd name="T21" fmla="*/ 18 h 53"/>
                    <a:gd name="T22" fmla="*/ 36 w 50"/>
                    <a:gd name="T23" fmla="*/ 0 h 53"/>
                    <a:gd name="T24" fmla="*/ 38 w 50"/>
                    <a:gd name="T25" fmla="*/ 0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0"/>
                    <a:gd name="T40" fmla="*/ 0 h 53"/>
                    <a:gd name="T41" fmla="*/ 50 w 50"/>
                    <a:gd name="T42" fmla="*/ 53 h 5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0" h="53">
                      <a:moveTo>
                        <a:pt x="38" y="0"/>
                      </a:moveTo>
                      <a:lnTo>
                        <a:pt x="20" y="0"/>
                      </a:lnTo>
                      <a:lnTo>
                        <a:pt x="12" y="4"/>
                      </a:lnTo>
                      <a:lnTo>
                        <a:pt x="4" y="10"/>
                      </a:lnTo>
                      <a:lnTo>
                        <a:pt x="0" y="20"/>
                      </a:lnTo>
                      <a:lnTo>
                        <a:pt x="0" y="34"/>
                      </a:lnTo>
                      <a:lnTo>
                        <a:pt x="6" y="46"/>
                      </a:lnTo>
                      <a:lnTo>
                        <a:pt x="16" y="52"/>
                      </a:lnTo>
                      <a:lnTo>
                        <a:pt x="18" y="52"/>
                      </a:lnTo>
                      <a:lnTo>
                        <a:pt x="34" y="52"/>
                      </a:lnTo>
                      <a:lnTo>
                        <a:pt x="49" y="18"/>
                      </a:lnTo>
                      <a:lnTo>
                        <a:pt x="36" y="0"/>
                      </a:lnTo>
                      <a:lnTo>
                        <a:pt x="38" y="0"/>
                      </a:lnTo>
                    </a:path>
                  </a:pathLst>
                </a:custGeom>
                <a:solidFill>
                  <a:srgbClr val="787878"/>
                </a:solidFill>
                <a:ln w="12700" cap="rnd">
                  <a:solidFill>
                    <a:srgbClr val="000000"/>
                  </a:solidFill>
                  <a:round/>
                  <a:headEnd/>
                  <a:tailEnd/>
                </a:ln>
              </p:spPr>
              <p:txBody>
                <a:bodyPr/>
                <a:lstStyle/>
                <a:p>
                  <a:endParaRPr lang="zh-CN" altLang="zh-CN"/>
                </a:p>
              </p:txBody>
            </p:sp>
            <p:sp>
              <p:nvSpPr>
                <p:cNvPr id="58586" name="Oval 2995"/>
                <p:cNvSpPr>
                  <a:spLocks noChangeArrowheads="1"/>
                </p:cNvSpPr>
                <p:nvPr/>
              </p:nvSpPr>
              <p:spPr bwMode="auto">
                <a:xfrm>
                  <a:off x="4882" y="3100"/>
                  <a:ext cx="51" cy="46"/>
                </a:xfrm>
                <a:prstGeom prst="ellipse">
                  <a:avLst/>
                </a:prstGeom>
                <a:solidFill>
                  <a:srgbClr val="EBEBEB"/>
                </a:solidFill>
                <a:ln w="12700">
                  <a:solidFill>
                    <a:srgbClr val="000000"/>
                  </a:solidFill>
                  <a:round/>
                  <a:headEnd/>
                  <a:tailEnd/>
                </a:ln>
              </p:spPr>
              <p:txBody>
                <a:bodyPr wrap="none" anchor="ctr"/>
                <a:lstStyle/>
                <a:p>
                  <a:endParaRPr lang="zh-CN" altLang="zh-CN"/>
                </a:p>
              </p:txBody>
            </p:sp>
            <p:sp>
              <p:nvSpPr>
                <p:cNvPr id="58587" name="Oval 2996"/>
                <p:cNvSpPr>
                  <a:spLocks noChangeArrowheads="1"/>
                </p:cNvSpPr>
                <p:nvPr/>
              </p:nvSpPr>
              <p:spPr bwMode="auto">
                <a:xfrm>
                  <a:off x="4890" y="3105"/>
                  <a:ext cx="35" cy="35"/>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588" name="Freeform 2997"/>
                <p:cNvSpPr>
                  <a:spLocks/>
                </p:cNvSpPr>
                <p:nvPr/>
              </p:nvSpPr>
              <p:spPr bwMode="auto">
                <a:xfrm>
                  <a:off x="4885" y="3103"/>
                  <a:ext cx="34" cy="39"/>
                </a:xfrm>
                <a:custGeom>
                  <a:avLst/>
                  <a:gdLst>
                    <a:gd name="T0" fmla="*/ 20 w 34"/>
                    <a:gd name="T1" fmla="*/ 0 h 39"/>
                    <a:gd name="T2" fmla="*/ 26 w 34"/>
                    <a:gd name="T3" fmla="*/ 6 h 39"/>
                    <a:gd name="T4" fmla="*/ 33 w 34"/>
                    <a:gd name="T5" fmla="*/ 16 h 39"/>
                    <a:gd name="T6" fmla="*/ 33 w 34"/>
                    <a:gd name="T7" fmla="*/ 24 h 39"/>
                    <a:gd name="T8" fmla="*/ 24 w 34"/>
                    <a:gd name="T9" fmla="*/ 34 h 39"/>
                    <a:gd name="T10" fmla="*/ 12 w 34"/>
                    <a:gd name="T11" fmla="*/ 38 h 39"/>
                    <a:gd name="T12" fmla="*/ 4 w 34"/>
                    <a:gd name="T13" fmla="*/ 32 h 39"/>
                    <a:gd name="T14" fmla="*/ 0 w 34"/>
                    <a:gd name="T15" fmla="*/ 24 h 39"/>
                    <a:gd name="T16" fmla="*/ 0 w 34"/>
                    <a:gd name="T17" fmla="*/ 14 h 39"/>
                    <a:gd name="T18" fmla="*/ 6 w 34"/>
                    <a:gd name="T19" fmla="*/ 6 h 39"/>
                    <a:gd name="T20" fmla="*/ 12 w 34"/>
                    <a:gd name="T21" fmla="*/ 2 h 39"/>
                    <a:gd name="T22" fmla="*/ 20 w 34"/>
                    <a:gd name="T23" fmla="*/ 0 h 39"/>
                    <a:gd name="T24" fmla="*/ 20 w 34"/>
                    <a:gd name="T25" fmla="*/ 0 h 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39"/>
                    <a:gd name="T41" fmla="*/ 34 w 34"/>
                    <a:gd name="T42" fmla="*/ 39 h 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39">
                      <a:moveTo>
                        <a:pt x="20" y="0"/>
                      </a:moveTo>
                      <a:lnTo>
                        <a:pt x="26" y="6"/>
                      </a:lnTo>
                      <a:lnTo>
                        <a:pt x="33" y="16"/>
                      </a:lnTo>
                      <a:lnTo>
                        <a:pt x="33" y="24"/>
                      </a:lnTo>
                      <a:lnTo>
                        <a:pt x="24" y="34"/>
                      </a:lnTo>
                      <a:lnTo>
                        <a:pt x="12" y="38"/>
                      </a:lnTo>
                      <a:lnTo>
                        <a:pt x="4" y="32"/>
                      </a:lnTo>
                      <a:lnTo>
                        <a:pt x="0" y="24"/>
                      </a:lnTo>
                      <a:lnTo>
                        <a:pt x="0" y="14"/>
                      </a:lnTo>
                      <a:lnTo>
                        <a:pt x="6" y="6"/>
                      </a:lnTo>
                      <a:lnTo>
                        <a:pt x="12" y="2"/>
                      </a:lnTo>
                      <a:lnTo>
                        <a:pt x="20" y="0"/>
                      </a:lnTo>
                    </a:path>
                  </a:pathLst>
                </a:custGeom>
                <a:solidFill>
                  <a:srgbClr val="ABABAB"/>
                </a:solidFill>
                <a:ln w="12700" cap="rnd">
                  <a:solidFill>
                    <a:srgbClr val="000000"/>
                  </a:solidFill>
                  <a:round/>
                  <a:headEnd/>
                  <a:tailEnd/>
                </a:ln>
              </p:spPr>
              <p:txBody>
                <a:bodyPr/>
                <a:lstStyle/>
                <a:p>
                  <a:endParaRPr lang="zh-CN" altLang="zh-CN"/>
                </a:p>
              </p:txBody>
            </p:sp>
            <p:sp>
              <p:nvSpPr>
                <p:cNvPr id="58589" name="Freeform 2998"/>
                <p:cNvSpPr>
                  <a:spLocks/>
                </p:cNvSpPr>
                <p:nvPr/>
              </p:nvSpPr>
              <p:spPr bwMode="auto">
                <a:xfrm>
                  <a:off x="4885" y="3113"/>
                  <a:ext cx="24" cy="21"/>
                </a:xfrm>
                <a:custGeom>
                  <a:avLst/>
                  <a:gdLst>
                    <a:gd name="T0" fmla="*/ 8 w 24"/>
                    <a:gd name="T1" fmla="*/ 0 h 21"/>
                    <a:gd name="T2" fmla="*/ 12 w 24"/>
                    <a:gd name="T3" fmla="*/ 0 h 21"/>
                    <a:gd name="T4" fmla="*/ 23 w 24"/>
                    <a:gd name="T5" fmla="*/ 6 h 21"/>
                    <a:gd name="T6" fmla="*/ 23 w 24"/>
                    <a:gd name="T7" fmla="*/ 12 h 21"/>
                    <a:gd name="T8" fmla="*/ 12 w 24"/>
                    <a:gd name="T9" fmla="*/ 20 h 21"/>
                    <a:gd name="T10" fmla="*/ 0 w 24"/>
                    <a:gd name="T11" fmla="*/ 14 h 21"/>
                    <a:gd name="T12" fmla="*/ 0 w 24"/>
                    <a:gd name="T13" fmla="*/ 4 h 21"/>
                    <a:gd name="T14" fmla="*/ 6 w 24"/>
                    <a:gd name="T15" fmla="*/ 0 h 21"/>
                    <a:gd name="T16" fmla="*/ 8 w 24"/>
                    <a:gd name="T17" fmla="*/ 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21"/>
                    <a:gd name="T29" fmla="*/ 24 w 24"/>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21">
                      <a:moveTo>
                        <a:pt x="8" y="0"/>
                      </a:moveTo>
                      <a:lnTo>
                        <a:pt x="12" y="0"/>
                      </a:lnTo>
                      <a:lnTo>
                        <a:pt x="23" y="6"/>
                      </a:lnTo>
                      <a:lnTo>
                        <a:pt x="23" y="12"/>
                      </a:lnTo>
                      <a:lnTo>
                        <a:pt x="12" y="20"/>
                      </a:lnTo>
                      <a:lnTo>
                        <a:pt x="0" y="14"/>
                      </a:lnTo>
                      <a:lnTo>
                        <a:pt x="0" y="4"/>
                      </a:lnTo>
                      <a:lnTo>
                        <a:pt x="6" y="0"/>
                      </a:lnTo>
                      <a:lnTo>
                        <a:pt x="8" y="0"/>
                      </a:lnTo>
                    </a:path>
                  </a:pathLst>
                </a:custGeom>
                <a:solidFill>
                  <a:srgbClr val="D9D9D9"/>
                </a:solidFill>
                <a:ln w="12700" cap="rnd">
                  <a:solidFill>
                    <a:srgbClr val="000000"/>
                  </a:solidFill>
                  <a:round/>
                  <a:headEnd/>
                  <a:tailEnd/>
                </a:ln>
              </p:spPr>
              <p:txBody>
                <a:bodyPr/>
                <a:lstStyle/>
                <a:p>
                  <a:endParaRPr lang="zh-CN" altLang="zh-CN"/>
                </a:p>
              </p:txBody>
            </p:sp>
            <p:sp>
              <p:nvSpPr>
                <p:cNvPr id="58590" name="Oval 2999"/>
                <p:cNvSpPr>
                  <a:spLocks noChangeArrowheads="1"/>
                </p:cNvSpPr>
                <p:nvPr/>
              </p:nvSpPr>
              <p:spPr bwMode="auto">
                <a:xfrm>
                  <a:off x="4909" y="3125"/>
                  <a:ext cx="12" cy="11"/>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591" name="Line 3000"/>
                <p:cNvSpPr>
                  <a:spLocks noChangeShapeType="1"/>
                </p:cNvSpPr>
                <p:nvPr/>
              </p:nvSpPr>
              <p:spPr bwMode="auto">
                <a:xfrm>
                  <a:off x="4893" y="3113"/>
                  <a:ext cx="1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592" name="Freeform 3001"/>
                <p:cNvSpPr>
                  <a:spLocks/>
                </p:cNvSpPr>
                <p:nvPr/>
              </p:nvSpPr>
              <p:spPr bwMode="auto">
                <a:xfrm>
                  <a:off x="4888" y="3117"/>
                  <a:ext cx="19" cy="19"/>
                </a:xfrm>
                <a:custGeom>
                  <a:avLst/>
                  <a:gdLst>
                    <a:gd name="T0" fmla="*/ 18 w 19"/>
                    <a:gd name="T1" fmla="*/ 18 h 19"/>
                    <a:gd name="T2" fmla="*/ 7 w 19"/>
                    <a:gd name="T3" fmla="*/ 0 h 19"/>
                    <a:gd name="T4" fmla="*/ 4 w 19"/>
                    <a:gd name="T5" fmla="*/ 0 h 19"/>
                    <a:gd name="T6" fmla="*/ 0 w 19"/>
                    <a:gd name="T7" fmla="*/ 0 h 19"/>
                    <a:gd name="T8" fmla="*/ 0 w 19"/>
                    <a:gd name="T9" fmla="*/ 9 h 19"/>
                    <a:gd name="T10" fmla="*/ 2 w 19"/>
                    <a:gd name="T11" fmla="*/ 18 h 19"/>
                    <a:gd name="T12" fmla="*/ 11 w 19"/>
                    <a:gd name="T13" fmla="*/ 18 h 19"/>
                    <a:gd name="T14" fmla="*/ 18 w 19"/>
                    <a:gd name="T15" fmla="*/ 18 h 19"/>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9"/>
                    <a:gd name="T26" fmla="*/ 19 w 19"/>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9">
                      <a:moveTo>
                        <a:pt x="18" y="18"/>
                      </a:moveTo>
                      <a:lnTo>
                        <a:pt x="7" y="0"/>
                      </a:lnTo>
                      <a:lnTo>
                        <a:pt x="4" y="0"/>
                      </a:lnTo>
                      <a:lnTo>
                        <a:pt x="0" y="0"/>
                      </a:lnTo>
                      <a:lnTo>
                        <a:pt x="0" y="9"/>
                      </a:lnTo>
                      <a:lnTo>
                        <a:pt x="2" y="18"/>
                      </a:lnTo>
                      <a:lnTo>
                        <a:pt x="11" y="18"/>
                      </a:lnTo>
                      <a:lnTo>
                        <a:pt x="18" y="18"/>
                      </a:lnTo>
                    </a:path>
                  </a:pathLst>
                </a:custGeom>
                <a:solidFill>
                  <a:srgbClr val="787878"/>
                </a:solidFill>
                <a:ln w="12700" cap="rnd">
                  <a:solidFill>
                    <a:srgbClr val="000000"/>
                  </a:solidFill>
                  <a:round/>
                  <a:headEnd/>
                  <a:tailEnd/>
                </a:ln>
              </p:spPr>
              <p:txBody>
                <a:bodyPr/>
                <a:lstStyle/>
                <a:p>
                  <a:endParaRPr lang="zh-CN" altLang="zh-CN"/>
                </a:p>
              </p:txBody>
            </p:sp>
            <p:sp>
              <p:nvSpPr>
                <p:cNvPr id="58593" name="Freeform 3002"/>
                <p:cNvSpPr>
                  <a:spLocks/>
                </p:cNvSpPr>
                <p:nvPr/>
              </p:nvSpPr>
              <p:spPr bwMode="auto">
                <a:xfrm>
                  <a:off x="4885" y="3126"/>
                  <a:ext cx="20" cy="20"/>
                </a:xfrm>
                <a:custGeom>
                  <a:avLst/>
                  <a:gdLst>
                    <a:gd name="T0" fmla="*/ 4 w 20"/>
                    <a:gd name="T1" fmla="*/ 19 h 20"/>
                    <a:gd name="T2" fmla="*/ 14 w 20"/>
                    <a:gd name="T3" fmla="*/ 12 h 20"/>
                    <a:gd name="T4" fmla="*/ 19 w 20"/>
                    <a:gd name="T5" fmla="*/ 4 h 20"/>
                    <a:gd name="T6" fmla="*/ 18 w 20"/>
                    <a:gd name="T7" fmla="*/ 0 h 20"/>
                    <a:gd name="T8" fmla="*/ 12 w 20"/>
                    <a:gd name="T9" fmla="*/ 4 h 20"/>
                    <a:gd name="T10" fmla="*/ 6 w 20"/>
                    <a:gd name="T11" fmla="*/ 4 h 20"/>
                    <a:gd name="T12" fmla="*/ 0 w 20"/>
                    <a:gd name="T13" fmla="*/ 0 h 20"/>
                    <a:gd name="T14" fmla="*/ 0 w 20"/>
                    <a:gd name="T15" fmla="*/ 8 h 20"/>
                    <a:gd name="T16" fmla="*/ 4 w 20"/>
                    <a:gd name="T17" fmla="*/ 19 h 20"/>
                    <a:gd name="T18" fmla="*/ 4 w 20"/>
                    <a:gd name="T19" fmla="*/ 19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4" y="19"/>
                      </a:moveTo>
                      <a:lnTo>
                        <a:pt x="14" y="12"/>
                      </a:lnTo>
                      <a:lnTo>
                        <a:pt x="19" y="4"/>
                      </a:lnTo>
                      <a:lnTo>
                        <a:pt x="18" y="0"/>
                      </a:lnTo>
                      <a:lnTo>
                        <a:pt x="12" y="4"/>
                      </a:lnTo>
                      <a:lnTo>
                        <a:pt x="6" y="4"/>
                      </a:lnTo>
                      <a:lnTo>
                        <a:pt x="0" y="0"/>
                      </a:lnTo>
                      <a:lnTo>
                        <a:pt x="0" y="8"/>
                      </a:lnTo>
                      <a:lnTo>
                        <a:pt x="4" y="19"/>
                      </a:lnTo>
                    </a:path>
                  </a:pathLst>
                </a:custGeom>
                <a:solidFill>
                  <a:srgbClr val="787878"/>
                </a:solidFill>
                <a:ln w="12700" cap="rnd">
                  <a:solidFill>
                    <a:srgbClr val="000000"/>
                  </a:solidFill>
                  <a:round/>
                  <a:headEnd/>
                  <a:tailEnd/>
                </a:ln>
              </p:spPr>
              <p:txBody>
                <a:bodyPr/>
                <a:lstStyle/>
                <a:p>
                  <a:endParaRPr lang="zh-CN" altLang="zh-CN"/>
                </a:p>
              </p:txBody>
            </p:sp>
            <p:sp>
              <p:nvSpPr>
                <p:cNvPr id="58594" name="Freeform 3003"/>
                <p:cNvSpPr>
                  <a:spLocks/>
                </p:cNvSpPr>
                <p:nvPr/>
              </p:nvSpPr>
              <p:spPr bwMode="auto">
                <a:xfrm>
                  <a:off x="4882" y="3097"/>
                  <a:ext cx="54" cy="55"/>
                </a:xfrm>
                <a:custGeom>
                  <a:avLst/>
                  <a:gdLst>
                    <a:gd name="T0" fmla="*/ 43 w 54"/>
                    <a:gd name="T1" fmla="*/ 0 h 55"/>
                    <a:gd name="T2" fmla="*/ 23 w 54"/>
                    <a:gd name="T3" fmla="*/ 0 h 55"/>
                    <a:gd name="T4" fmla="*/ 15 w 54"/>
                    <a:gd name="T5" fmla="*/ 4 h 55"/>
                    <a:gd name="T6" fmla="*/ 9 w 54"/>
                    <a:gd name="T7" fmla="*/ 10 h 55"/>
                    <a:gd name="T8" fmla="*/ 3 w 54"/>
                    <a:gd name="T9" fmla="*/ 20 h 55"/>
                    <a:gd name="T10" fmla="*/ 0 w 54"/>
                    <a:gd name="T11" fmla="*/ 36 h 55"/>
                    <a:gd name="T12" fmla="*/ 11 w 54"/>
                    <a:gd name="T13" fmla="*/ 48 h 55"/>
                    <a:gd name="T14" fmla="*/ 21 w 54"/>
                    <a:gd name="T15" fmla="*/ 54 h 55"/>
                    <a:gd name="T16" fmla="*/ 39 w 54"/>
                    <a:gd name="T17" fmla="*/ 54 h 55"/>
                    <a:gd name="T18" fmla="*/ 53 w 54"/>
                    <a:gd name="T19" fmla="*/ 18 h 55"/>
                    <a:gd name="T20" fmla="*/ 41 w 54"/>
                    <a:gd name="T21" fmla="*/ 0 h 55"/>
                    <a:gd name="T22" fmla="*/ 43 w 54"/>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
                    <a:gd name="T37" fmla="*/ 0 h 55"/>
                    <a:gd name="T38" fmla="*/ 54 w 54"/>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 h="55">
                      <a:moveTo>
                        <a:pt x="43" y="0"/>
                      </a:moveTo>
                      <a:lnTo>
                        <a:pt x="23" y="0"/>
                      </a:lnTo>
                      <a:lnTo>
                        <a:pt x="15" y="4"/>
                      </a:lnTo>
                      <a:lnTo>
                        <a:pt x="9" y="10"/>
                      </a:lnTo>
                      <a:lnTo>
                        <a:pt x="3" y="20"/>
                      </a:lnTo>
                      <a:lnTo>
                        <a:pt x="0" y="36"/>
                      </a:lnTo>
                      <a:lnTo>
                        <a:pt x="11" y="48"/>
                      </a:lnTo>
                      <a:lnTo>
                        <a:pt x="21" y="54"/>
                      </a:lnTo>
                      <a:lnTo>
                        <a:pt x="39" y="54"/>
                      </a:lnTo>
                      <a:lnTo>
                        <a:pt x="53" y="18"/>
                      </a:lnTo>
                      <a:lnTo>
                        <a:pt x="41" y="0"/>
                      </a:lnTo>
                      <a:lnTo>
                        <a:pt x="43" y="0"/>
                      </a:lnTo>
                    </a:path>
                  </a:pathLst>
                </a:custGeom>
                <a:solidFill>
                  <a:srgbClr val="787878"/>
                </a:solidFill>
                <a:ln w="12700" cap="rnd">
                  <a:solidFill>
                    <a:srgbClr val="000000"/>
                  </a:solidFill>
                  <a:round/>
                  <a:headEnd/>
                  <a:tailEnd/>
                </a:ln>
              </p:spPr>
              <p:txBody>
                <a:bodyPr/>
                <a:lstStyle/>
                <a:p>
                  <a:endParaRPr lang="zh-CN" altLang="zh-CN"/>
                </a:p>
              </p:txBody>
            </p:sp>
            <p:sp>
              <p:nvSpPr>
                <p:cNvPr id="58595" name="Oval 3004"/>
                <p:cNvSpPr>
                  <a:spLocks noChangeArrowheads="1"/>
                </p:cNvSpPr>
                <p:nvPr/>
              </p:nvSpPr>
              <p:spPr bwMode="auto">
                <a:xfrm>
                  <a:off x="4900" y="3100"/>
                  <a:ext cx="50" cy="48"/>
                </a:xfrm>
                <a:prstGeom prst="ellipse">
                  <a:avLst/>
                </a:prstGeom>
                <a:solidFill>
                  <a:srgbClr val="EBEBEB"/>
                </a:solidFill>
                <a:ln w="12700">
                  <a:solidFill>
                    <a:srgbClr val="000000"/>
                  </a:solidFill>
                  <a:round/>
                  <a:headEnd/>
                  <a:tailEnd/>
                </a:ln>
              </p:spPr>
              <p:txBody>
                <a:bodyPr wrap="none" anchor="ctr"/>
                <a:lstStyle/>
                <a:p>
                  <a:endParaRPr lang="zh-CN" altLang="zh-CN"/>
                </a:p>
              </p:txBody>
            </p:sp>
            <p:sp>
              <p:nvSpPr>
                <p:cNvPr id="58596" name="Oval 3005"/>
                <p:cNvSpPr>
                  <a:spLocks noChangeArrowheads="1"/>
                </p:cNvSpPr>
                <p:nvPr/>
              </p:nvSpPr>
              <p:spPr bwMode="auto">
                <a:xfrm>
                  <a:off x="4907" y="3105"/>
                  <a:ext cx="35" cy="36"/>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597" name="Freeform 3006"/>
                <p:cNvSpPr>
                  <a:spLocks/>
                </p:cNvSpPr>
                <p:nvPr/>
              </p:nvSpPr>
              <p:spPr bwMode="auto">
                <a:xfrm>
                  <a:off x="4903" y="3103"/>
                  <a:ext cx="35" cy="41"/>
                </a:xfrm>
                <a:custGeom>
                  <a:avLst/>
                  <a:gdLst>
                    <a:gd name="T0" fmla="*/ 20 w 35"/>
                    <a:gd name="T1" fmla="*/ 0 h 41"/>
                    <a:gd name="T2" fmla="*/ 28 w 35"/>
                    <a:gd name="T3" fmla="*/ 6 h 41"/>
                    <a:gd name="T4" fmla="*/ 34 w 35"/>
                    <a:gd name="T5" fmla="*/ 16 h 41"/>
                    <a:gd name="T6" fmla="*/ 34 w 35"/>
                    <a:gd name="T7" fmla="*/ 26 h 41"/>
                    <a:gd name="T8" fmla="*/ 24 w 35"/>
                    <a:gd name="T9" fmla="*/ 34 h 41"/>
                    <a:gd name="T10" fmla="*/ 12 w 35"/>
                    <a:gd name="T11" fmla="*/ 40 h 41"/>
                    <a:gd name="T12" fmla="*/ 10 w 35"/>
                    <a:gd name="T13" fmla="*/ 40 h 41"/>
                    <a:gd name="T14" fmla="*/ 4 w 35"/>
                    <a:gd name="T15" fmla="*/ 34 h 41"/>
                    <a:gd name="T16" fmla="*/ 0 w 35"/>
                    <a:gd name="T17" fmla="*/ 26 h 41"/>
                    <a:gd name="T18" fmla="*/ 2 w 35"/>
                    <a:gd name="T19" fmla="*/ 14 h 41"/>
                    <a:gd name="T20" fmla="*/ 8 w 35"/>
                    <a:gd name="T21" fmla="*/ 6 h 41"/>
                    <a:gd name="T22" fmla="*/ 14 w 35"/>
                    <a:gd name="T23" fmla="*/ 2 h 41"/>
                    <a:gd name="T24" fmla="*/ 20 w 35"/>
                    <a:gd name="T25" fmla="*/ 0 h 41"/>
                    <a:gd name="T26" fmla="*/ 20 w 35"/>
                    <a:gd name="T27" fmla="*/ 0 h 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5"/>
                    <a:gd name="T43" fmla="*/ 0 h 41"/>
                    <a:gd name="T44" fmla="*/ 35 w 35"/>
                    <a:gd name="T45" fmla="*/ 41 h 4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5" h="41">
                      <a:moveTo>
                        <a:pt x="20" y="0"/>
                      </a:moveTo>
                      <a:lnTo>
                        <a:pt x="28" y="6"/>
                      </a:lnTo>
                      <a:lnTo>
                        <a:pt x="34" y="16"/>
                      </a:lnTo>
                      <a:lnTo>
                        <a:pt x="34" y="26"/>
                      </a:lnTo>
                      <a:lnTo>
                        <a:pt x="24" y="34"/>
                      </a:lnTo>
                      <a:lnTo>
                        <a:pt x="12" y="40"/>
                      </a:lnTo>
                      <a:lnTo>
                        <a:pt x="10" y="40"/>
                      </a:lnTo>
                      <a:lnTo>
                        <a:pt x="4" y="34"/>
                      </a:lnTo>
                      <a:lnTo>
                        <a:pt x="0" y="26"/>
                      </a:lnTo>
                      <a:lnTo>
                        <a:pt x="2" y="14"/>
                      </a:lnTo>
                      <a:lnTo>
                        <a:pt x="8" y="6"/>
                      </a:lnTo>
                      <a:lnTo>
                        <a:pt x="14" y="2"/>
                      </a:lnTo>
                      <a:lnTo>
                        <a:pt x="20" y="0"/>
                      </a:lnTo>
                    </a:path>
                  </a:pathLst>
                </a:custGeom>
                <a:solidFill>
                  <a:srgbClr val="ABABAB"/>
                </a:solidFill>
                <a:ln w="12700" cap="rnd">
                  <a:solidFill>
                    <a:srgbClr val="000000"/>
                  </a:solidFill>
                  <a:round/>
                  <a:headEnd/>
                  <a:tailEnd/>
                </a:ln>
              </p:spPr>
              <p:txBody>
                <a:bodyPr/>
                <a:lstStyle/>
                <a:p>
                  <a:endParaRPr lang="zh-CN" altLang="zh-CN"/>
                </a:p>
              </p:txBody>
            </p:sp>
            <p:sp>
              <p:nvSpPr>
                <p:cNvPr id="58598" name="Freeform 3007"/>
                <p:cNvSpPr>
                  <a:spLocks/>
                </p:cNvSpPr>
                <p:nvPr/>
              </p:nvSpPr>
              <p:spPr bwMode="auto">
                <a:xfrm>
                  <a:off x="4902" y="3113"/>
                  <a:ext cx="26" cy="21"/>
                </a:xfrm>
                <a:custGeom>
                  <a:avLst/>
                  <a:gdLst>
                    <a:gd name="T0" fmla="*/ 9 w 26"/>
                    <a:gd name="T1" fmla="*/ 0 h 21"/>
                    <a:gd name="T2" fmla="*/ 15 w 26"/>
                    <a:gd name="T3" fmla="*/ 2 h 21"/>
                    <a:gd name="T4" fmla="*/ 25 w 26"/>
                    <a:gd name="T5" fmla="*/ 6 h 21"/>
                    <a:gd name="T6" fmla="*/ 25 w 26"/>
                    <a:gd name="T7" fmla="*/ 14 h 21"/>
                    <a:gd name="T8" fmla="*/ 13 w 26"/>
                    <a:gd name="T9" fmla="*/ 20 h 21"/>
                    <a:gd name="T10" fmla="*/ 0 w 26"/>
                    <a:gd name="T11" fmla="*/ 16 h 21"/>
                    <a:gd name="T12" fmla="*/ 0 w 26"/>
                    <a:gd name="T13" fmla="*/ 4 h 21"/>
                    <a:gd name="T14" fmla="*/ 9 w 26"/>
                    <a:gd name="T15" fmla="*/ 0 h 21"/>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21"/>
                    <a:gd name="T26" fmla="*/ 26 w 26"/>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21">
                      <a:moveTo>
                        <a:pt x="9" y="0"/>
                      </a:moveTo>
                      <a:lnTo>
                        <a:pt x="15" y="2"/>
                      </a:lnTo>
                      <a:lnTo>
                        <a:pt x="25" y="6"/>
                      </a:lnTo>
                      <a:lnTo>
                        <a:pt x="25" y="14"/>
                      </a:lnTo>
                      <a:lnTo>
                        <a:pt x="13" y="20"/>
                      </a:lnTo>
                      <a:lnTo>
                        <a:pt x="0" y="16"/>
                      </a:lnTo>
                      <a:lnTo>
                        <a:pt x="0" y="4"/>
                      </a:lnTo>
                      <a:lnTo>
                        <a:pt x="9" y="0"/>
                      </a:lnTo>
                    </a:path>
                  </a:pathLst>
                </a:custGeom>
                <a:solidFill>
                  <a:srgbClr val="D9D9D9"/>
                </a:solidFill>
                <a:ln w="12700" cap="rnd">
                  <a:solidFill>
                    <a:srgbClr val="000000"/>
                  </a:solidFill>
                  <a:round/>
                  <a:headEnd/>
                  <a:tailEnd/>
                </a:ln>
              </p:spPr>
              <p:txBody>
                <a:bodyPr/>
                <a:lstStyle/>
                <a:p>
                  <a:endParaRPr lang="zh-CN" altLang="zh-CN"/>
                </a:p>
              </p:txBody>
            </p:sp>
            <p:sp>
              <p:nvSpPr>
                <p:cNvPr id="58599" name="Oval 3008"/>
                <p:cNvSpPr>
                  <a:spLocks noChangeArrowheads="1"/>
                </p:cNvSpPr>
                <p:nvPr/>
              </p:nvSpPr>
              <p:spPr bwMode="auto">
                <a:xfrm>
                  <a:off x="4925" y="3125"/>
                  <a:ext cx="11" cy="11"/>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600" name="Line 3009"/>
                <p:cNvSpPr>
                  <a:spLocks noChangeShapeType="1"/>
                </p:cNvSpPr>
                <p:nvPr/>
              </p:nvSpPr>
              <p:spPr bwMode="auto">
                <a:xfrm>
                  <a:off x="4911" y="3113"/>
                  <a:ext cx="19"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01" name="Freeform 3010"/>
                <p:cNvSpPr>
                  <a:spLocks/>
                </p:cNvSpPr>
                <p:nvPr/>
              </p:nvSpPr>
              <p:spPr bwMode="auto">
                <a:xfrm>
                  <a:off x="4906" y="3117"/>
                  <a:ext cx="20" cy="19"/>
                </a:xfrm>
                <a:custGeom>
                  <a:avLst/>
                  <a:gdLst>
                    <a:gd name="T0" fmla="*/ 19 w 20"/>
                    <a:gd name="T1" fmla="*/ 18 h 19"/>
                    <a:gd name="T2" fmla="*/ 8 w 20"/>
                    <a:gd name="T3" fmla="*/ 0 h 19"/>
                    <a:gd name="T4" fmla="*/ 5 w 20"/>
                    <a:gd name="T5" fmla="*/ 0 h 19"/>
                    <a:gd name="T6" fmla="*/ 0 w 20"/>
                    <a:gd name="T7" fmla="*/ 9 h 19"/>
                    <a:gd name="T8" fmla="*/ 3 w 20"/>
                    <a:gd name="T9" fmla="*/ 18 h 19"/>
                    <a:gd name="T10" fmla="*/ 8 w 20"/>
                    <a:gd name="T11" fmla="*/ 18 h 19"/>
                    <a:gd name="T12" fmla="*/ 19 w 20"/>
                    <a:gd name="T13" fmla="*/ 18 h 19"/>
                    <a:gd name="T14" fmla="*/ 0 60000 65536"/>
                    <a:gd name="T15" fmla="*/ 0 60000 65536"/>
                    <a:gd name="T16" fmla="*/ 0 60000 65536"/>
                    <a:gd name="T17" fmla="*/ 0 60000 65536"/>
                    <a:gd name="T18" fmla="*/ 0 60000 65536"/>
                    <a:gd name="T19" fmla="*/ 0 60000 65536"/>
                    <a:gd name="T20" fmla="*/ 0 60000 65536"/>
                    <a:gd name="T21" fmla="*/ 0 w 20"/>
                    <a:gd name="T22" fmla="*/ 0 h 19"/>
                    <a:gd name="T23" fmla="*/ 20 w 20"/>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19">
                      <a:moveTo>
                        <a:pt x="19" y="18"/>
                      </a:moveTo>
                      <a:lnTo>
                        <a:pt x="8" y="0"/>
                      </a:lnTo>
                      <a:lnTo>
                        <a:pt x="5" y="0"/>
                      </a:lnTo>
                      <a:lnTo>
                        <a:pt x="0" y="9"/>
                      </a:lnTo>
                      <a:lnTo>
                        <a:pt x="3" y="18"/>
                      </a:lnTo>
                      <a:lnTo>
                        <a:pt x="8" y="18"/>
                      </a:lnTo>
                      <a:lnTo>
                        <a:pt x="19" y="18"/>
                      </a:lnTo>
                    </a:path>
                  </a:pathLst>
                </a:custGeom>
                <a:solidFill>
                  <a:srgbClr val="787878"/>
                </a:solidFill>
                <a:ln w="12700" cap="rnd">
                  <a:solidFill>
                    <a:srgbClr val="000000"/>
                  </a:solidFill>
                  <a:round/>
                  <a:headEnd/>
                  <a:tailEnd/>
                </a:ln>
              </p:spPr>
              <p:txBody>
                <a:bodyPr/>
                <a:lstStyle/>
                <a:p>
                  <a:endParaRPr lang="zh-CN" altLang="zh-CN"/>
                </a:p>
              </p:txBody>
            </p:sp>
            <p:sp>
              <p:nvSpPr>
                <p:cNvPr id="58602" name="Freeform 3011"/>
                <p:cNvSpPr>
                  <a:spLocks/>
                </p:cNvSpPr>
                <p:nvPr/>
              </p:nvSpPr>
              <p:spPr bwMode="auto">
                <a:xfrm>
                  <a:off x="4902" y="3126"/>
                  <a:ext cx="24" cy="20"/>
                </a:xfrm>
                <a:custGeom>
                  <a:avLst/>
                  <a:gdLst>
                    <a:gd name="T0" fmla="*/ 7 w 24"/>
                    <a:gd name="T1" fmla="*/ 19 h 20"/>
                    <a:gd name="T2" fmla="*/ 17 w 24"/>
                    <a:gd name="T3" fmla="*/ 12 h 20"/>
                    <a:gd name="T4" fmla="*/ 23 w 24"/>
                    <a:gd name="T5" fmla="*/ 4 h 20"/>
                    <a:gd name="T6" fmla="*/ 19 w 24"/>
                    <a:gd name="T7" fmla="*/ 0 h 20"/>
                    <a:gd name="T8" fmla="*/ 13 w 24"/>
                    <a:gd name="T9" fmla="*/ 4 h 20"/>
                    <a:gd name="T10" fmla="*/ 7 w 24"/>
                    <a:gd name="T11" fmla="*/ 4 h 20"/>
                    <a:gd name="T12" fmla="*/ 0 w 24"/>
                    <a:gd name="T13" fmla="*/ 4 h 20"/>
                    <a:gd name="T14" fmla="*/ 3 w 24"/>
                    <a:gd name="T15" fmla="*/ 8 h 20"/>
                    <a:gd name="T16" fmla="*/ 7 w 24"/>
                    <a:gd name="T17" fmla="*/ 19 h 20"/>
                    <a:gd name="T18" fmla="*/ 7 w 24"/>
                    <a:gd name="T19" fmla="*/ 19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0"/>
                    <a:gd name="T32" fmla="*/ 24 w 24"/>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0">
                      <a:moveTo>
                        <a:pt x="7" y="19"/>
                      </a:moveTo>
                      <a:lnTo>
                        <a:pt x="17" y="12"/>
                      </a:lnTo>
                      <a:lnTo>
                        <a:pt x="23" y="4"/>
                      </a:lnTo>
                      <a:lnTo>
                        <a:pt x="19" y="0"/>
                      </a:lnTo>
                      <a:lnTo>
                        <a:pt x="13" y="4"/>
                      </a:lnTo>
                      <a:lnTo>
                        <a:pt x="7" y="4"/>
                      </a:lnTo>
                      <a:lnTo>
                        <a:pt x="0" y="4"/>
                      </a:lnTo>
                      <a:lnTo>
                        <a:pt x="3" y="8"/>
                      </a:lnTo>
                      <a:lnTo>
                        <a:pt x="7" y="19"/>
                      </a:lnTo>
                    </a:path>
                  </a:pathLst>
                </a:custGeom>
                <a:solidFill>
                  <a:srgbClr val="787878"/>
                </a:solidFill>
                <a:ln w="12700" cap="rnd">
                  <a:solidFill>
                    <a:srgbClr val="000000"/>
                  </a:solidFill>
                  <a:round/>
                  <a:headEnd/>
                  <a:tailEnd/>
                </a:ln>
              </p:spPr>
              <p:txBody>
                <a:bodyPr/>
                <a:lstStyle/>
                <a:p>
                  <a:endParaRPr lang="zh-CN" altLang="zh-CN"/>
                </a:p>
              </p:txBody>
            </p:sp>
            <p:sp>
              <p:nvSpPr>
                <p:cNvPr id="58603" name="Freeform 3012"/>
                <p:cNvSpPr>
                  <a:spLocks/>
                </p:cNvSpPr>
                <p:nvPr/>
              </p:nvSpPr>
              <p:spPr bwMode="auto">
                <a:xfrm>
                  <a:off x="4784" y="3144"/>
                  <a:ext cx="19" cy="20"/>
                </a:xfrm>
                <a:custGeom>
                  <a:avLst/>
                  <a:gdLst>
                    <a:gd name="T0" fmla="*/ 12 w 19"/>
                    <a:gd name="T1" fmla="*/ 19 h 20"/>
                    <a:gd name="T2" fmla="*/ 18 w 19"/>
                    <a:gd name="T3" fmla="*/ 9 h 20"/>
                    <a:gd name="T4" fmla="*/ 0 w 19"/>
                    <a:gd name="T5" fmla="*/ 0 h 20"/>
                    <a:gd name="T6" fmla="*/ 0 60000 65536"/>
                    <a:gd name="T7" fmla="*/ 0 60000 65536"/>
                    <a:gd name="T8" fmla="*/ 0 60000 65536"/>
                    <a:gd name="T9" fmla="*/ 0 w 19"/>
                    <a:gd name="T10" fmla="*/ 0 h 20"/>
                    <a:gd name="T11" fmla="*/ 19 w 19"/>
                    <a:gd name="T12" fmla="*/ 20 h 20"/>
                  </a:gdLst>
                  <a:ahLst/>
                  <a:cxnLst>
                    <a:cxn ang="T6">
                      <a:pos x="T0" y="T1"/>
                    </a:cxn>
                    <a:cxn ang="T7">
                      <a:pos x="T2" y="T3"/>
                    </a:cxn>
                    <a:cxn ang="T8">
                      <a:pos x="T4" y="T5"/>
                    </a:cxn>
                  </a:cxnLst>
                  <a:rect l="T9" t="T10" r="T11" b="T12"/>
                  <a:pathLst>
                    <a:path w="19" h="20">
                      <a:moveTo>
                        <a:pt x="12" y="19"/>
                      </a:moveTo>
                      <a:lnTo>
                        <a:pt x="18" y="9"/>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8604" name="Freeform 3013"/>
                <p:cNvSpPr>
                  <a:spLocks/>
                </p:cNvSpPr>
                <p:nvPr/>
              </p:nvSpPr>
              <p:spPr bwMode="auto">
                <a:xfrm>
                  <a:off x="4793" y="3149"/>
                  <a:ext cx="20" cy="19"/>
                </a:xfrm>
                <a:custGeom>
                  <a:avLst/>
                  <a:gdLst>
                    <a:gd name="T0" fmla="*/ 15 w 20"/>
                    <a:gd name="T1" fmla="*/ 18 h 19"/>
                    <a:gd name="T2" fmla="*/ 19 w 20"/>
                    <a:gd name="T3" fmla="*/ 10 h 19"/>
                    <a:gd name="T4" fmla="*/ 0 w 20"/>
                    <a:gd name="T5" fmla="*/ 0 h 19"/>
                    <a:gd name="T6" fmla="*/ 0 60000 65536"/>
                    <a:gd name="T7" fmla="*/ 0 60000 65536"/>
                    <a:gd name="T8" fmla="*/ 0 60000 65536"/>
                    <a:gd name="T9" fmla="*/ 0 w 20"/>
                    <a:gd name="T10" fmla="*/ 0 h 19"/>
                    <a:gd name="T11" fmla="*/ 20 w 20"/>
                    <a:gd name="T12" fmla="*/ 19 h 19"/>
                  </a:gdLst>
                  <a:ahLst/>
                  <a:cxnLst>
                    <a:cxn ang="T6">
                      <a:pos x="T0" y="T1"/>
                    </a:cxn>
                    <a:cxn ang="T7">
                      <a:pos x="T2" y="T3"/>
                    </a:cxn>
                    <a:cxn ang="T8">
                      <a:pos x="T4" y="T5"/>
                    </a:cxn>
                  </a:cxnLst>
                  <a:rect l="T9" t="T10" r="T11" b="T12"/>
                  <a:pathLst>
                    <a:path w="20" h="19">
                      <a:moveTo>
                        <a:pt x="15" y="18"/>
                      </a:moveTo>
                      <a:lnTo>
                        <a:pt x="19" y="10"/>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8605" name="Freeform 3014"/>
                <p:cNvSpPr>
                  <a:spLocks/>
                </p:cNvSpPr>
                <p:nvPr/>
              </p:nvSpPr>
              <p:spPr bwMode="auto">
                <a:xfrm>
                  <a:off x="4776" y="3143"/>
                  <a:ext cx="19" cy="20"/>
                </a:xfrm>
                <a:custGeom>
                  <a:avLst/>
                  <a:gdLst>
                    <a:gd name="T0" fmla="*/ 0 w 19"/>
                    <a:gd name="T1" fmla="*/ 19 h 20"/>
                    <a:gd name="T2" fmla="*/ 18 w 19"/>
                    <a:gd name="T3" fmla="*/ 9 h 20"/>
                    <a:gd name="T4" fmla="*/ 0 w 19"/>
                    <a:gd name="T5" fmla="*/ 0 h 20"/>
                    <a:gd name="T6" fmla="*/ 0 60000 65536"/>
                    <a:gd name="T7" fmla="*/ 0 60000 65536"/>
                    <a:gd name="T8" fmla="*/ 0 60000 65536"/>
                    <a:gd name="T9" fmla="*/ 0 w 19"/>
                    <a:gd name="T10" fmla="*/ 0 h 20"/>
                    <a:gd name="T11" fmla="*/ 19 w 19"/>
                    <a:gd name="T12" fmla="*/ 20 h 20"/>
                  </a:gdLst>
                  <a:ahLst/>
                  <a:cxnLst>
                    <a:cxn ang="T6">
                      <a:pos x="T0" y="T1"/>
                    </a:cxn>
                    <a:cxn ang="T7">
                      <a:pos x="T2" y="T3"/>
                    </a:cxn>
                    <a:cxn ang="T8">
                      <a:pos x="T4" y="T5"/>
                    </a:cxn>
                  </a:cxnLst>
                  <a:rect l="T9" t="T10" r="T11" b="T12"/>
                  <a:pathLst>
                    <a:path w="19" h="20">
                      <a:moveTo>
                        <a:pt x="0" y="19"/>
                      </a:moveTo>
                      <a:lnTo>
                        <a:pt x="18" y="9"/>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8606" name="Line 3015"/>
                <p:cNvSpPr>
                  <a:spLocks noChangeShapeType="1"/>
                </p:cNvSpPr>
                <p:nvPr/>
              </p:nvSpPr>
              <p:spPr bwMode="auto">
                <a:xfrm flipH="1" flipV="1">
                  <a:off x="4868" y="3165"/>
                  <a:ext cx="13"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07" name="Line 3016"/>
                <p:cNvSpPr>
                  <a:spLocks noChangeShapeType="1"/>
                </p:cNvSpPr>
                <p:nvPr/>
              </p:nvSpPr>
              <p:spPr bwMode="auto">
                <a:xfrm>
                  <a:off x="4953" y="3139"/>
                  <a:ext cx="3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08" name="Line 3017"/>
                <p:cNvSpPr>
                  <a:spLocks noChangeShapeType="1"/>
                </p:cNvSpPr>
                <p:nvPr/>
              </p:nvSpPr>
              <p:spPr bwMode="auto">
                <a:xfrm>
                  <a:off x="4957" y="3143"/>
                  <a:ext cx="20"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09" name="Line 3018"/>
                <p:cNvSpPr>
                  <a:spLocks noChangeShapeType="1"/>
                </p:cNvSpPr>
                <p:nvPr/>
              </p:nvSpPr>
              <p:spPr bwMode="auto">
                <a:xfrm>
                  <a:off x="4899" y="3152"/>
                  <a:ext cx="32"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10" name="Line 3019"/>
                <p:cNvSpPr>
                  <a:spLocks noChangeShapeType="1"/>
                </p:cNvSpPr>
                <p:nvPr/>
              </p:nvSpPr>
              <p:spPr bwMode="auto">
                <a:xfrm>
                  <a:off x="4939" y="3149"/>
                  <a:ext cx="16"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11" name="Line 3020"/>
                <p:cNvSpPr>
                  <a:spLocks noChangeShapeType="1"/>
                </p:cNvSpPr>
                <p:nvPr/>
              </p:nvSpPr>
              <p:spPr bwMode="auto">
                <a:xfrm>
                  <a:off x="4931" y="3151"/>
                  <a:ext cx="13"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12" name="Line 3021"/>
                <p:cNvSpPr>
                  <a:spLocks noChangeShapeType="1"/>
                </p:cNvSpPr>
                <p:nvPr/>
              </p:nvSpPr>
              <p:spPr bwMode="auto">
                <a:xfrm>
                  <a:off x="4903" y="3157"/>
                  <a:ext cx="16"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13" name="Line 3022"/>
                <p:cNvSpPr>
                  <a:spLocks noChangeShapeType="1"/>
                </p:cNvSpPr>
                <p:nvPr/>
              </p:nvSpPr>
              <p:spPr bwMode="auto">
                <a:xfrm>
                  <a:off x="4893" y="3162"/>
                  <a:ext cx="16"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14" name="Line 3023"/>
                <p:cNvSpPr>
                  <a:spLocks noChangeShapeType="1"/>
                </p:cNvSpPr>
                <p:nvPr/>
              </p:nvSpPr>
              <p:spPr bwMode="auto">
                <a:xfrm>
                  <a:off x="4888" y="3163"/>
                  <a:ext cx="5"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15" name="Line 3024"/>
                <p:cNvSpPr>
                  <a:spLocks noChangeShapeType="1"/>
                </p:cNvSpPr>
                <p:nvPr/>
              </p:nvSpPr>
              <p:spPr bwMode="auto">
                <a:xfrm>
                  <a:off x="5095" y="3111"/>
                  <a:ext cx="8"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16" name="Line 3025"/>
                <p:cNvSpPr>
                  <a:spLocks noChangeShapeType="1"/>
                </p:cNvSpPr>
                <p:nvPr/>
              </p:nvSpPr>
              <p:spPr bwMode="auto">
                <a:xfrm>
                  <a:off x="5124" y="3105"/>
                  <a:ext cx="12"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17" name="Line 3026"/>
                <p:cNvSpPr>
                  <a:spLocks noChangeShapeType="1"/>
                </p:cNvSpPr>
                <p:nvPr/>
              </p:nvSpPr>
              <p:spPr bwMode="auto">
                <a:xfrm>
                  <a:off x="5111" y="3105"/>
                  <a:ext cx="13"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18" name="Line 3027"/>
                <p:cNvSpPr>
                  <a:spLocks noChangeShapeType="1"/>
                </p:cNvSpPr>
                <p:nvPr/>
              </p:nvSpPr>
              <p:spPr bwMode="auto">
                <a:xfrm flipH="1">
                  <a:off x="5134" y="3099"/>
                  <a:ext cx="10"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19" name="Line 3028"/>
                <p:cNvSpPr>
                  <a:spLocks noChangeShapeType="1"/>
                </p:cNvSpPr>
                <p:nvPr/>
              </p:nvSpPr>
              <p:spPr bwMode="auto">
                <a:xfrm flipH="1" flipV="1">
                  <a:off x="5139" y="3096"/>
                  <a:ext cx="8"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20" name="Line 3029"/>
                <p:cNvSpPr>
                  <a:spLocks noChangeShapeType="1"/>
                </p:cNvSpPr>
                <p:nvPr/>
              </p:nvSpPr>
              <p:spPr bwMode="auto">
                <a:xfrm flipH="1">
                  <a:off x="5136" y="3101"/>
                  <a:ext cx="6"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21" name="Line 3030"/>
                <p:cNvSpPr>
                  <a:spLocks noChangeShapeType="1"/>
                </p:cNvSpPr>
                <p:nvPr/>
              </p:nvSpPr>
              <p:spPr bwMode="auto">
                <a:xfrm>
                  <a:off x="4995" y="3135"/>
                  <a:ext cx="17"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22" name="Line 3031"/>
                <p:cNvSpPr>
                  <a:spLocks noChangeShapeType="1"/>
                </p:cNvSpPr>
                <p:nvPr/>
              </p:nvSpPr>
              <p:spPr bwMode="auto">
                <a:xfrm>
                  <a:off x="5013" y="3127"/>
                  <a:ext cx="3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23" name="Line 3032"/>
                <p:cNvSpPr>
                  <a:spLocks noChangeShapeType="1"/>
                </p:cNvSpPr>
                <p:nvPr/>
              </p:nvSpPr>
              <p:spPr bwMode="auto">
                <a:xfrm>
                  <a:off x="5055" y="3117"/>
                  <a:ext cx="2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24" name="Line 3033"/>
                <p:cNvSpPr>
                  <a:spLocks noChangeShapeType="1"/>
                </p:cNvSpPr>
                <p:nvPr/>
              </p:nvSpPr>
              <p:spPr bwMode="auto">
                <a:xfrm>
                  <a:off x="5070" y="3115"/>
                  <a:ext cx="16"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25" name="Line 3034"/>
                <p:cNvSpPr>
                  <a:spLocks noChangeShapeType="1"/>
                </p:cNvSpPr>
                <p:nvPr/>
              </p:nvSpPr>
              <p:spPr bwMode="auto">
                <a:xfrm>
                  <a:off x="5052" y="3121"/>
                  <a:ext cx="13"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26" name="Line 3035"/>
                <p:cNvSpPr>
                  <a:spLocks noChangeShapeType="1"/>
                </p:cNvSpPr>
                <p:nvPr/>
              </p:nvSpPr>
              <p:spPr bwMode="auto">
                <a:xfrm>
                  <a:off x="5038" y="3125"/>
                  <a:ext cx="13"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27" name="Line 3036"/>
                <p:cNvSpPr>
                  <a:spLocks noChangeShapeType="1"/>
                </p:cNvSpPr>
                <p:nvPr/>
              </p:nvSpPr>
              <p:spPr bwMode="auto">
                <a:xfrm>
                  <a:off x="5018" y="3129"/>
                  <a:ext cx="16"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28" name="Line 3037"/>
                <p:cNvSpPr>
                  <a:spLocks noChangeShapeType="1"/>
                </p:cNvSpPr>
                <p:nvPr/>
              </p:nvSpPr>
              <p:spPr bwMode="auto">
                <a:xfrm>
                  <a:off x="5008" y="3133"/>
                  <a:ext cx="14"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29" name="Line 3038"/>
                <p:cNvSpPr>
                  <a:spLocks noChangeShapeType="1"/>
                </p:cNvSpPr>
                <p:nvPr/>
              </p:nvSpPr>
              <p:spPr bwMode="auto">
                <a:xfrm>
                  <a:off x="4985" y="3137"/>
                  <a:ext cx="18"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30" name="Freeform 3039"/>
                <p:cNvSpPr>
                  <a:spLocks/>
                </p:cNvSpPr>
                <p:nvPr/>
              </p:nvSpPr>
              <p:spPr bwMode="auto">
                <a:xfrm>
                  <a:off x="4807" y="3105"/>
                  <a:ext cx="57" cy="58"/>
                </a:xfrm>
                <a:custGeom>
                  <a:avLst/>
                  <a:gdLst>
                    <a:gd name="T0" fmla="*/ 42 w 57"/>
                    <a:gd name="T1" fmla="*/ 0 h 58"/>
                    <a:gd name="T2" fmla="*/ 24 w 57"/>
                    <a:gd name="T3" fmla="*/ 0 h 58"/>
                    <a:gd name="T4" fmla="*/ 14 w 57"/>
                    <a:gd name="T5" fmla="*/ 6 h 58"/>
                    <a:gd name="T6" fmla="*/ 8 w 57"/>
                    <a:gd name="T7" fmla="*/ 10 h 58"/>
                    <a:gd name="T8" fmla="*/ 2 w 57"/>
                    <a:gd name="T9" fmla="*/ 20 h 58"/>
                    <a:gd name="T10" fmla="*/ 0 w 57"/>
                    <a:gd name="T11" fmla="*/ 36 h 58"/>
                    <a:gd name="T12" fmla="*/ 10 w 57"/>
                    <a:gd name="T13" fmla="*/ 50 h 58"/>
                    <a:gd name="T14" fmla="*/ 20 w 57"/>
                    <a:gd name="T15" fmla="*/ 57 h 58"/>
                    <a:gd name="T16" fmla="*/ 22 w 57"/>
                    <a:gd name="T17" fmla="*/ 57 h 58"/>
                    <a:gd name="T18" fmla="*/ 40 w 57"/>
                    <a:gd name="T19" fmla="*/ 57 h 58"/>
                    <a:gd name="T20" fmla="*/ 56 w 57"/>
                    <a:gd name="T21" fmla="*/ 18 h 58"/>
                    <a:gd name="T22" fmla="*/ 42 w 57"/>
                    <a:gd name="T23" fmla="*/ 0 h 58"/>
                    <a:gd name="T24" fmla="*/ 42 w 57"/>
                    <a:gd name="T25" fmla="*/ 0 h 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
                    <a:gd name="T40" fmla="*/ 0 h 58"/>
                    <a:gd name="T41" fmla="*/ 57 w 57"/>
                    <a:gd name="T42" fmla="*/ 58 h 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 h="58">
                      <a:moveTo>
                        <a:pt x="42" y="0"/>
                      </a:moveTo>
                      <a:lnTo>
                        <a:pt x="24" y="0"/>
                      </a:lnTo>
                      <a:lnTo>
                        <a:pt x="14" y="6"/>
                      </a:lnTo>
                      <a:lnTo>
                        <a:pt x="8" y="10"/>
                      </a:lnTo>
                      <a:lnTo>
                        <a:pt x="2" y="20"/>
                      </a:lnTo>
                      <a:lnTo>
                        <a:pt x="0" y="36"/>
                      </a:lnTo>
                      <a:lnTo>
                        <a:pt x="10" y="50"/>
                      </a:lnTo>
                      <a:lnTo>
                        <a:pt x="20" y="57"/>
                      </a:lnTo>
                      <a:lnTo>
                        <a:pt x="22" y="57"/>
                      </a:lnTo>
                      <a:lnTo>
                        <a:pt x="40" y="57"/>
                      </a:lnTo>
                      <a:lnTo>
                        <a:pt x="56" y="18"/>
                      </a:lnTo>
                      <a:lnTo>
                        <a:pt x="42" y="0"/>
                      </a:lnTo>
                    </a:path>
                  </a:pathLst>
                </a:custGeom>
                <a:solidFill>
                  <a:srgbClr val="787878"/>
                </a:solidFill>
                <a:ln w="12700" cap="rnd">
                  <a:solidFill>
                    <a:srgbClr val="000000"/>
                  </a:solidFill>
                  <a:round/>
                  <a:headEnd/>
                  <a:tailEnd/>
                </a:ln>
              </p:spPr>
              <p:txBody>
                <a:bodyPr/>
                <a:lstStyle/>
                <a:p>
                  <a:endParaRPr lang="zh-CN" altLang="zh-CN"/>
                </a:p>
              </p:txBody>
            </p:sp>
            <p:sp>
              <p:nvSpPr>
                <p:cNvPr id="58631" name="Oval 3040"/>
                <p:cNvSpPr>
                  <a:spLocks noChangeArrowheads="1"/>
                </p:cNvSpPr>
                <p:nvPr/>
              </p:nvSpPr>
              <p:spPr bwMode="auto">
                <a:xfrm>
                  <a:off x="4824" y="3109"/>
                  <a:ext cx="54" cy="47"/>
                </a:xfrm>
                <a:prstGeom prst="ellipse">
                  <a:avLst/>
                </a:prstGeom>
                <a:solidFill>
                  <a:srgbClr val="EBEBEB"/>
                </a:solidFill>
                <a:ln w="12700">
                  <a:solidFill>
                    <a:srgbClr val="000000"/>
                  </a:solidFill>
                  <a:round/>
                  <a:headEnd/>
                  <a:tailEnd/>
                </a:ln>
              </p:spPr>
              <p:txBody>
                <a:bodyPr wrap="none" anchor="ctr"/>
                <a:lstStyle/>
                <a:p>
                  <a:endParaRPr lang="zh-CN" altLang="zh-CN"/>
                </a:p>
              </p:txBody>
            </p:sp>
            <p:sp>
              <p:nvSpPr>
                <p:cNvPr id="58632" name="Oval 3041"/>
                <p:cNvSpPr>
                  <a:spLocks noChangeArrowheads="1"/>
                </p:cNvSpPr>
                <p:nvPr/>
              </p:nvSpPr>
              <p:spPr bwMode="auto">
                <a:xfrm>
                  <a:off x="4834" y="3115"/>
                  <a:ext cx="36" cy="34"/>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633" name="Freeform 3042"/>
                <p:cNvSpPr>
                  <a:spLocks/>
                </p:cNvSpPr>
                <p:nvPr/>
              </p:nvSpPr>
              <p:spPr bwMode="auto">
                <a:xfrm>
                  <a:off x="4830" y="3111"/>
                  <a:ext cx="34" cy="41"/>
                </a:xfrm>
                <a:custGeom>
                  <a:avLst/>
                  <a:gdLst>
                    <a:gd name="T0" fmla="*/ 19 w 34"/>
                    <a:gd name="T1" fmla="*/ 2 h 41"/>
                    <a:gd name="T2" fmla="*/ 27 w 34"/>
                    <a:gd name="T3" fmla="*/ 6 h 41"/>
                    <a:gd name="T4" fmla="*/ 33 w 34"/>
                    <a:gd name="T5" fmla="*/ 18 h 41"/>
                    <a:gd name="T6" fmla="*/ 33 w 34"/>
                    <a:gd name="T7" fmla="*/ 26 h 41"/>
                    <a:gd name="T8" fmla="*/ 23 w 34"/>
                    <a:gd name="T9" fmla="*/ 34 h 41"/>
                    <a:gd name="T10" fmla="*/ 11 w 34"/>
                    <a:gd name="T11" fmla="*/ 40 h 41"/>
                    <a:gd name="T12" fmla="*/ 9 w 34"/>
                    <a:gd name="T13" fmla="*/ 40 h 41"/>
                    <a:gd name="T14" fmla="*/ 3 w 34"/>
                    <a:gd name="T15" fmla="*/ 34 h 41"/>
                    <a:gd name="T16" fmla="*/ 0 w 34"/>
                    <a:gd name="T17" fmla="*/ 26 h 41"/>
                    <a:gd name="T18" fmla="*/ 1 w 34"/>
                    <a:gd name="T19" fmla="*/ 14 h 41"/>
                    <a:gd name="T20" fmla="*/ 5 w 34"/>
                    <a:gd name="T21" fmla="*/ 6 h 41"/>
                    <a:gd name="T22" fmla="*/ 13 w 34"/>
                    <a:gd name="T23" fmla="*/ 2 h 41"/>
                    <a:gd name="T24" fmla="*/ 19 w 34"/>
                    <a:gd name="T25" fmla="*/ 0 h 41"/>
                    <a:gd name="T26" fmla="*/ 19 w 34"/>
                    <a:gd name="T27" fmla="*/ 2 h 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
                    <a:gd name="T43" fmla="*/ 0 h 41"/>
                    <a:gd name="T44" fmla="*/ 34 w 34"/>
                    <a:gd name="T45" fmla="*/ 41 h 4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 h="41">
                      <a:moveTo>
                        <a:pt x="19" y="2"/>
                      </a:moveTo>
                      <a:lnTo>
                        <a:pt x="27" y="6"/>
                      </a:lnTo>
                      <a:lnTo>
                        <a:pt x="33" y="18"/>
                      </a:lnTo>
                      <a:lnTo>
                        <a:pt x="33" y="26"/>
                      </a:lnTo>
                      <a:lnTo>
                        <a:pt x="23" y="34"/>
                      </a:lnTo>
                      <a:lnTo>
                        <a:pt x="11" y="40"/>
                      </a:lnTo>
                      <a:lnTo>
                        <a:pt x="9" y="40"/>
                      </a:lnTo>
                      <a:lnTo>
                        <a:pt x="3" y="34"/>
                      </a:lnTo>
                      <a:lnTo>
                        <a:pt x="0" y="26"/>
                      </a:lnTo>
                      <a:lnTo>
                        <a:pt x="1" y="14"/>
                      </a:lnTo>
                      <a:lnTo>
                        <a:pt x="5" y="6"/>
                      </a:lnTo>
                      <a:lnTo>
                        <a:pt x="13" y="2"/>
                      </a:lnTo>
                      <a:lnTo>
                        <a:pt x="19" y="0"/>
                      </a:lnTo>
                      <a:lnTo>
                        <a:pt x="19" y="2"/>
                      </a:lnTo>
                    </a:path>
                  </a:pathLst>
                </a:custGeom>
                <a:solidFill>
                  <a:srgbClr val="ABABAB"/>
                </a:solidFill>
                <a:ln w="12700" cap="rnd">
                  <a:solidFill>
                    <a:srgbClr val="000000"/>
                  </a:solidFill>
                  <a:round/>
                  <a:headEnd/>
                  <a:tailEnd/>
                </a:ln>
              </p:spPr>
              <p:txBody>
                <a:bodyPr/>
                <a:lstStyle/>
                <a:p>
                  <a:endParaRPr lang="zh-CN" altLang="zh-CN"/>
                </a:p>
              </p:txBody>
            </p:sp>
            <p:sp>
              <p:nvSpPr>
                <p:cNvPr id="58634" name="Freeform 3043"/>
                <p:cNvSpPr>
                  <a:spLocks/>
                </p:cNvSpPr>
                <p:nvPr/>
              </p:nvSpPr>
              <p:spPr bwMode="auto">
                <a:xfrm>
                  <a:off x="4829" y="3123"/>
                  <a:ext cx="24" cy="21"/>
                </a:xfrm>
                <a:custGeom>
                  <a:avLst/>
                  <a:gdLst>
                    <a:gd name="T0" fmla="*/ 6 w 24"/>
                    <a:gd name="T1" fmla="*/ 0 h 21"/>
                    <a:gd name="T2" fmla="*/ 14 w 24"/>
                    <a:gd name="T3" fmla="*/ 0 h 21"/>
                    <a:gd name="T4" fmla="*/ 22 w 24"/>
                    <a:gd name="T5" fmla="*/ 6 h 21"/>
                    <a:gd name="T6" fmla="*/ 23 w 24"/>
                    <a:gd name="T7" fmla="*/ 12 h 21"/>
                    <a:gd name="T8" fmla="*/ 12 w 24"/>
                    <a:gd name="T9" fmla="*/ 20 h 21"/>
                    <a:gd name="T10" fmla="*/ 0 w 24"/>
                    <a:gd name="T11" fmla="*/ 14 h 21"/>
                    <a:gd name="T12" fmla="*/ 0 w 24"/>
                    <a:gd name="T13" fmla="*/ 4 h 21"/>
                    <a:gd name="T14" fmla="*/ 6 w 24"/>
                    <a:gd name="T15" fmla="*/ 0 h 21"/>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21"/>
                    <a:gd name="T26" fmla="*/ 24 w 24"/>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21">
                      <a:moveTo>
                        <a:pt x="6" y="0"/>
                      </a:moveTo>
                      <a:lnTo>
                        <a:pt x="14" y="0"/>
                      </a:lnTo>
                      <a:lnTo>
                        <a:pt x="22" y="6"/>
                      </a:lnTo>
                      <a:lnTo>
                        <a:pt x="23" y="12"/>
                      </a:lnTo>
                      <a:lnTo>
                        <a:pt x="12" y="20"/>
                      </a:lnTo>
                      <a:lnTo>
                        <a:pt x="0" y="14"/>
                      </a:lnTo>
                      <a:lnTo>
                        <a:pt x="0" y="4"/>
                      </a:lnTo>
                      <a:lnTo>
                        <a:pt x="6" y="0"/>
                      </a:lnTo>
                    </a:path>
                  </a:pathLst>
                </a:custGeom>
                <a:solidFill>
                  <a:srgbClr val="D9D9D9"/>
                </a:solidFill>
                <a:ln w="12700" cap="rnd">
                  <a:solidFill>
                    <a:srgbClr val="000000"/>
                  </a:solidFill>
                  <a:round/>
                  <a:headEnd/>
                  <a:tailEnd/>
                </a:ln>
              </p:spPr>
              <p:txBody>
                <a:bodyPr/>
                <a:lstStyle/>
                <a:p>
                  <a:endParaRPr lang="zh-CN" altLang="zh-CN"/>
                </a:p>
              </p:txBody>
            </p:sp>
            <p:sp>
              <p:nvSpPr>
                <p:cNvPr id="58635" name="Oval 3044"/>
                <p:cNvSpPr>
                  <a:spLocks noChangeArrowheads="1"/>
                </p:cNvSpPr>
                <p:nvPr/>
              </p:nvSpPr>
              <p:spPr bwMode="auto">
                <a:xfrm>
                  <a:off x="4852" y="3133"/>
                  <a:ext cx="11" cy="11"/>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636" name="Line 3045"/>
                <p:cNvSpPr>
                  <a:spLocks noChangeShapeType="1"/>
                </p:cNvSpPr>
                <p:nvPr/>
              </p:nvSpPr>
              <p:spPr bwMode="auto">
                <a:xfrm>
                  <a:off x="4835" y="3123"/>
                  <a:ext cx="1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37" name="Freeform 3046"/>
                <p:cNvSpPr>
                  <a:spLocks/>
                </p:cNvSpPr>
                <p:nvPr/>
              </p:nvSpPr>
              <p:spPr bwMode="auto">
                <a:xfrm>
                  <a:off x="4833" y="3125"/>
                  <a:ext cx="19" cy="19"/>
                </a:xfrm>
                <a:custGeom>
                  <a:avLst/>
                  <a:gdLst>
                    <a:gd name="T0" fmla="*/ 18 w 19"/>
                    <a:gd name="T1" fmla="*/ 18 h 19"/>
                    <a:gd name="T2" fmla="*/ 7 w 19"/>
                    <a:gd name="T3" fmla="*/ 0 h 19"/>
                    <a:gd name="T4" fmla="*/ 2 w 19"/>
                    <a:gd name="T5" fmla="*/ 0 h 19"/>
                    <a:gd name="T6" fmla="*/ 0 w 19"/>
                    <a:gd name="T7" fmla="*/ 6 h 19"/>
                    <a:gd name="T8" fmla="*/ 0 w 19"/>
                    <a:gd name="T9" fmla="*/ 12 h 19"/>
                    <a:gd name="T10" fmla="*/ 2 w 19"/>
                    <a:gd name="T11" fmla="*/ 18 h 19"/>
                    <a:gd name="T12" fmla="*/ 7 w 19"/>
                    <a:gd name="T13" fmla="*/ 18 h 19"/>
                    <a:gd name="T14" fmla="*/ 18 w 19"/>
                    <a:gd name="T15" fmla="*/ 18 h 19"/>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9"/>
                    <a:gd name="T26" fmla="*/ 19 w 19"/>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9">
                      <a:moveTo>
                        <a:pt x="18" y="18"/>
                      </a:moveTo>
                      <a:lnTo>
                        <a:pt x="7" y="0"/>
                      </a:lnTo>
                      <a:lnTo>
                        <a:pt x="2" y="0"/>
                      </a:lnTo>
                      <a:lnTo>
                        <a:pt x="0" y="6"/>
                      </a:lnTo>
                      <a:lnTo>
                        <a:pt x="0" y="12"/>
                      </a:lnTo>
                      <a:lnTo>
                        <a:pt x="2" y="18"/>
                      </a:lnTo>
                      <a:lnTo>
                        <a:pt x="7" y="18"/>
                      </a:lnTo>
                      <a:lnTo>
                        <a:pt x="18" y="18"/>
                      </a:lnTo>
                    </a:path>
                  </a:pathLst>
                </a:custGeom>
                <a:solidFill>
                  <a:srgbClr val="787878"/>
                </a:solidFill>
                <a:ln w="12700" cap="rnd">
                  <a:solidFill>
                    <a:srgbClr val="000000"/>
                  </a:solidFill>
                  <a:round/>
                  <a:headEnd/>
                  <a:tailEnd/>
                </a:ln>
              </p:spPr>
              <p:txBody>
                <a:bodyPr/>
                <a:lstStyle/>
                <a:p>
                  <a:endParaRPr lang="zh-CN" altLang="zh-CN"/>
                </a:p>
              </p:txBody>
            </p:sp>
            <p:sp>
              <p:nvSpPr>
                <p:cNvPr id="58638" name="Freeform 3047"/>
                <p:cNvSpPr>
                  <a:spLocks/>
                </p:cNvSpPr>
                <p:nvPr/>
              </p:nvSpPr>
              <p:spPr bwMode="auto">
                <a:xfrm>
                  <a:off x="4829" y="3137"/>
                  <a:ext cx="20" cy="19"/>
                </a:xfrm>
                <a:custGeom>
                  <a:avLst/>
                  <a:gdLst>
                    <a:gd name="T0" fmla="*/ 6 w 20"/>
                    <a:gd name="T1" fmla="*/ 18 h 19"/>
                    <a:gd name="T2" fmla="*/ 16 w 20"/>
                    <a:gd name="T3" fmla="*/ 11 h 19"/>
                    <a:gd name="T4" fmla="*/ 19 w 20"/>
                    <a:gd name="T5" fmla="*/ 0 h 19"/>
                    <a:gd name="T6" fmla="*/ 18 w 20"/>
                    <a:gd name="T7" fmla="*/ 0 h 19"/>
                    <a:gd name="T8" fmla="*/ 12 w 20"/>
                    <a:gd name="T9" fmla="*/ 0 h 19"/>
                    <a:gd name="T10" fmla="*/ 6 w 20"/>
                    <a:gd name="T11" fmla="*/ 0 h 19"/>
                    <a:gd name="T12" fmla="*/ 0 w 20"/>
                    <a:gd name="T13" fmla="*/ 0 h 19"/>
                    <a:gd name="T14" fmla="*/ 0 w 20"/>
                    <a:gd name="T15" fmla="*/ 4 h 19"/>
                    <a:gd name="T16" fmla="*/ 4 w 20"/>
                    <a:gd name="T17" fmla="*/ 14 h 19"/>
                    <a:gd name="T18" fmla="*/ 6 w 20"/>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9"/>
                    <a:gd name="T32" fmla="*/ 20 w 20"/>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9">
                      <a:moveTo>
                        <a:pt x="6" y="18"/>
                      </a:moveTo>
                      <a:lnTo>
                        <a:pt x="16" y="11"/>
                      </a:lnTo>
                      <a:lnTo>
                        <a:pt x="19" y="0"/>
                      </a:lnTo>
                      <a:lnTo>
                        <a:pt x="18" y="0"/>
                      </a:lnTo>
                      <a:lnTo>
                        <a:pt x="12" y="0"/>
                      </a:lnTo>
                      <a:lnTo>
                        <a:pt x="6" y="0"/>
                      </a:lnTo>
                      <a:lnTo>
                        <a:pt x="0" y="0"/>
                      </a:lnTo>
                      <a:lnTo>
                        <a:pt x="0" y="4"/>
                      </a:lnTo>
                      <a:lnTo>
                        <a:pt x="4" y="14"/>
                      </a:lnTo>
                      <a:lnTo>
                        <a:pt x="6" y="18"/>
                      </a:lnTo>
                    </a:path>
                  </a:pathLst>
                </a:custGeom>
                <a:solidFill>
                  <a:srgbClr val="787878"/>
                </a:solidFill>
                <a:ln w="12700" cap="rnd">
                  <a:solidFill>
                    <a:srgbClr val="000000"/>
                  </a:solidFill>
                  <a:round/>
                  <a:headEnd/>
                  <a:tailEnd/>
                </a:ln>
              </p:spPr>
              <p:txBody>
                <a:bodyPr/>
                <a:lstStyle/>
                <a:p>
                  <a:endParaRPr lang="zh-CN" altLang="zh-CN"/>
                </a:p>
              </p:txBody>
            </p:sp>
            <p:sp>
              <p:nvSpPr>
                <p:cNvPr id="58639" name="Freeform 3048"/>
                <p:cNvSpPr>
                  <a:spLocks/>
                </p:cNvSpPr>
                <p:nvPr/>
              </p:nvSpPr>
              <p:spPr bwMode="auto">
                <a:xfrm>
                  <a:off x="4825" y="3107"/>
                  <a:ext cx="57" cy="59"/>
                </a:xfrm>
                <a:custGeom>
                  <a:avLst/>
                  <a:gdLst>
                    <a:gd name="T0" fmla="*/ 42 w 57"/>
                    <a:gd name="T1" fmla="*/ 0 h 59"/>
                    <a:gd name="T2" fmla="*/ 24 w 57"/>
                    <a:gd name="T3" fmla="*/ 0 h 59"/>
                    <a:gd name="T4" fmla="*/ 14 w 57"/>
                    <a:gd name="T5" fmla="*/ 4 h 59"/>
                    <a:gd name="T6" fmla="*/ 8 w 57"/>
                    <a:gd name="T7" fmla="*/ 10 h 59"/>
                    <a:gd name="T8" fmla="*/ 2 w 57"/>
                    <a:gd name="T9" fmla="*/ 22 h 59"/>
                    <a:gd name="T10" fmla="*/ 0 w 57"/>
                    <a:gd name="T11" fmla="*/ 38 h 59"/>
                    <a:gd name="T12" fmla="*/ 10 w 57"/>
                    <a:gd name="T13" fmla="*/ 50 h 59"/>
                    <a:gd name="T14" fmla="*/ 20 w 57"/>
                    <a:gd name="T15" fmla="*/ 56 h 59"/>
                    <a:gd name="T16" fmla="*/ 22 w 57"/>
                    <a:gd name="T17" fmla="*/ 58 h 59"/>
                    <a:gd name="T18" fmla="*/ 38 w 57"/>
                    <a:gd name="T19" fmla="*/ 58 h 59"/>
                    <a:gd name="T20" fmla="*/ 40 w 57"/>
                    <a:gd name="T21" fmla="*/ 56 h 59"/>
                    <a:gd name="T22" fmla="*/ 56 w 57"/>
                    <a:gd name="T23" fmla="*/ 18 h 59"/>
                    <a:gd name="T24" fmla="*/ 42 w 57"/>
                    <a:gd name="T25" fmla="*/ 0 h 59"/>
                    <a:gd name="T26" fmla="*/ 42 w 57"/>
                    <a:gd name="T27" fmla="*/ 0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7"/>
                    <a:gd name="T43" fmla="*/ 0 h 59"/>
                    <a:gd name="T44" fmla="*/ 57 w 57"/>
                    <a:gd name="T45" fmla="*/ 59 h 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7" h="59">
                      <a:moveTo>
                        <a:pt x="42" y="0"/>
                      </a:moveTo>
                      <a:lnTo>
                        <a:pt x="24" y="0"/>
                      </a:lnTo>
                      <a:lnTo>
                        <a:pt x="14" y="4"/>
                      </a:lnTo>
                      <a:lnTo>
                        <a:pt x="8" y="10"/>
                      </a:lnTo>
                      <a:lnTo>
                        <a:pt x="2" y="22"/>
                      </a:lnTo>
                      <a:lnTo>
                        <a:pt x="0" y="38"/>
                      </a:lnTo>
                      <a:lnTo>
                        <a:pt x="10" y="50"/>
                      </a:lnTo>
                      <a:lnTo>
                        <a:pt x="20" y="56"/>
                      </a:lnTo>
                      <a:lnTo>
                        <a:pt x="22" y="58"/>
                      </a:lnTo>
                      <a:lnTo>
                        <a:pt x="38" y="58"/>
                      </a:lnTo>
                      <a:lnTo>
                        <a:pt x="40" y="56"/>
                      </a:lnTo>
                      <a:lnTo>
                        <a:pt x="56" y="18"/>
                      </a:lnTo>
                      <a:lnTo>
                        <a:pt x="42" y="0"/>
                      </a:lnTo>
                    </a:path>
                  </a:pathLst>
                </a:custGeom>
                <a:solidFill>
                  <a:srgbClr val="787878"/>
                </a:solidFill>
                <a:ln w="12700" cap="rnd">
                  <a:solidFill>
                    <a:srgbClr val="000000"/>
                  </a:solidFill>
                  <a:round/>
                  <a:headEnd/>
                  <a:tailEnd/>
                </a:ln>
              </p:spPr>
              <p:txBody>
                <a:bodyPr/>
                <a:lstStyle/>
                <a:p>
                  <a:endParaRPr lang="zh-CN" altLang="zh-CN"/>
                </a:p>
              </p:txBody>
            </p:sp>
            <p:sp>
              <p:nvSpPr>
                <p:cNvPr id="58640" name="Oval 3049"/>
                <p:cNvSpPr>
                  <a:spLocks noChangeArrowheads="1"/>
                </p:cNvSpPr>
                <p:nvPr/>
              </p:nvSpPr>
              <p:spPr bwMode="auto">
                <a:xfrm>
                  <a:off x="4841" y="3109"/>
                  <a:ext cx="55" cy="53"/>
                </a:xfrm>
                <a:prstGeom prst="ellipse">
                  <a:avLst/>
                </a:prstGeom>
                <a:solidFill>
                  <a:srgbClr val="EBEBEB"/>
                </a:solidFill>
                <a:ln w="12700">
                  <a:solidFill>
                    <a:srgbClr val="000000"/>
                  </a:solidFill>
                  <a:round/>
                  <a:headEnd/>
                  <a:tailEnd/>
                </a:ln>
              </p:spPr>
              <p:txBody>
                <a:bodyPr wrap="none" anchor="ctr"/>
                <a:lstStyle/>
                <a:p>
                  <a:endParaRPr lang="zh-CN" altLang="zh-CN"/>
                </a:p>
              </p:txBody>
            </p:sp>
            <p:sp>
              <p:nvSpPr>
                <p:cNvPr id="58641" name="Oval 3050"/>
                <p:cNvSpPr>
                  <a:spLocks noChangeArrowheads="1"/>
                </p:cNvSpPr>
                <p:nvPr/>
              </p:nvSpPr>
              <p:spPr bwMode="auto">
                <a:xfrm>
                  <a:off x="4852" y="3115"/>
                  <a:ext cx="36" cy="39"/>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642" name="Freeform 3051"/>
                <p:cNvSpPr>
                  <a:spLocks/>
                </p:cNvSpPr>
                <p:nvPr/>
              </p:nvSpPr>
              <p:spPr bwMode="auto">
                <a:xfrm>
                  <a:off x="4848" y="3113"/>
                  <a:ext cx="34" cy="43"/>
                </a:xfrm>
                <a:custGeom>
                  <a:avLst/>
                  <a:gdLst>
                    <a:gd name="T0" fmla="*/ 19 w 34"/>
                    <a:gd name="T1" fmla="*/ 0 h 43"/>
                    <a:gd name="T2" fmla="*/ 27 w 34"/>
                    <a:gd name="T3" fmla="*/ 6 h 43"/>
                    <a:gd name="T4" fmla="*/ 33 w 34"/>
                    <a:gd name="T5" fmla="*/ 18 h 43"/>
                    <a:gd name="T6" fmla="*/ 33 w 34"/>
                    <a:gd name="T7" fmla="*/ 26 h 43"/>
                    <a:gd name="T8" fmla="*/ 23 w 34"/>
                    <a:gd name="T9" fmla="*/ 36 h 43"/>
                    <a:gd name="T10" fmla="*/ 9 w 34"/>
                    <a:gd name="T11" fmla="*/ 42 h 43"/>
                    <a:gd name="T12" fmla="*/ 1 w 34"/>
                    <a:gd name="T13" fmla="*/ 36 h 43"/>
                    <a:gd name="T14" fmla="*/ 0 w 34"/>
                    <a:gd name="T15" fmla="*/ 26 h 43"/>
                    <a:gd name="T16" fmla="*/ 0 w 34"/>
                    <a:gd name="T17" fmla="*/ 14 h 43"/>
                    <a:gd name="T18" fmla="*/ 3 w 34"/>
                    <a:gd name="T19" fmla="*/ 6 h 43"/>
                    <a:gd name="T20" fmla="*/ 13 w 34"/>
                    <a:gd name="T21" fmla="*/ 0 h 43"/>
                    <a:gd name="T22" fmla="*/ 19 w 34"/>
                    <a:gd name="T23" fmla="*/ 0 h 43"/>
                    <a:gd name="T24" fmla="*/ 19 w 34"/>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43"/>
                    <a:gd name="T41" fmla="*/ 34 w 34"/>
                    <a:gd name="T42" fmla="*/ 43 h 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43">
                      <a:moveTo>
                        <a:pt x="19" y="0"/>
                      </a:moveTo>
                      <a:lnTo>
                        <a:pt x="27" y="6"/>
                      </a:lnTo>
                      <a:lnTo>
                        <a:pt x="33" y="18"/>
                      </a:lnTo>
                      <a:lnTo>
                        <a:pt x="33" y="26"/>
                      </a:lnTo>
                      <a:lnTo>
                        <a:pt x="23" y="36"/>
                      </a:lnTo>
                      <a:lnTo>
                        <a:pt x="9" y="42"/>
                      </a:lnTo>
                      <a:lnTo>
                        <a:pt x="1" y="36"/>
                      </a:lnTo>
                      <a:lnTo>
                        <a:pt x="0" y="26"/>
                      </a:lnTo>
                      <a:lnTo>
                        <a:pt x="0" y="14"/>
                      </a:lnTo>
                      <a:lnTo>
                        <a:pt x="3" y="6"/>
                      </a:lnTo>
                      <a:lnTo>
                        <a:pt x="13" y="0"/>
                      </a:lnTo>
                      <a:lnTo>
                        <a:pt x="19" y="0"/>
                      </a:lnTo>
                    </a:path>
                  </a:pathLst>
                </a:custGeom>
                <a:solidFill>
                  <a:srgbClr val="ABABAB"/>
                </a:solidFill>
                <a:ln w="12700" cap="rnd">
                  <a:solidFill>
                    <a:srgbClr val="000000"/>
                  </a:solidFill>
                  <a:round/>
                  <a:headEnd/>
                  <a:tailEnd/>
                </a:ln>
              </p:spPr>
              <p:txBody>
                <a:bodyPr/>
                <a:lstStyle/>
                <a:p>
                  <a:endParaRPr lang="zh-CN" altLang="zh-CN"/>
                </a:p>
              </p:txBody>
            </p:sp>
            <p:sp>
              <p:nvSpPr>
                <p:cNvPr id="58643" name="Freeform 3052"/>
                <p:cNvSpPr>
                  <a:spLocks/>
                </p:cNvSpPr>
                <p:nvPr/>
              </p:nvSpPr>
              <p:spPr bwMode="auto">
                <a:xfrm>
                  <a:off x="4848" y="3125"/>
                  <a:ext cx="25" cy="20"/>
                </a:xfrm>
                <a:custGeom>
                  <a:avLst/>
                  <a:gdLst>
                    <a:gd name="T0" fmla="*/ 6 w 25"/>
                    <a:gd name="T1" fmla="*/ 0 h 20"/>
                    <a:gd name="T2" fmla="*/ 14 w 25"/>
                    <a:gd name="T3" fmla="*/ 0 h 20"/>
                    <a:gd name="T4" fmla="*/ 22 w 25"/>
                    <a:gd name="T5" fmla="*/ 5 h 20"/>
                    <a:gd name="T6" fmla="*/ 24 w 25"/>
                    <a:gd name="T7" fmla="*/ 13 h 20"/>
                    <a:gd name="T8" fmla="*/ 12 w 25"/>
                    <a:gd name="T9" fmla="*/ 19 h 20"/>
                    <a:gd name="T10" fmla="*/ 0 w 25"/>
                    <a:gd name="T11" fmla="*/ 13 h 20"/>
                    <a:gd name="T12" fmla="*/ 0 w 25"/>
                    <a:gd name="T13" fmla="*/ 3 h 20"/>
                    <a:gd name="T14" fmla="*/ 4 w 25"/>
                    <a:gd name="T15" fmla="*/ 0 h 20"/>
                    <a:gd name="T16" fmla="*/ 6 w 25"/>
                    <a:gd name="T17" fmla="*/ 0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20"/>
                    <a:gd name="T29" fmla="*/ 25 w 25"/>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20">
                      <a:moveTo>
                        <a:pt x="6" y="0"/>
                      </a:moveTo>
                      <a:lnTo>
                        <a:pt x="14" y="0"/>
                      </a:lnTo>
                      <a:lnTo>
                        <a:pt x="22" y="5"/>
                      </a:lnTo>
                      <a:lnTo>
                        <a:pt x="24" y="13"/>
                      </a:lnTo>
                      <a:lnTo>
                        <a:pt x="12" y="19"/>
                      </a:lnTo>
                      <a:lnTo>
                        <a:pt x="0" y="13"/>
                      </a:lnTo>
                      <a:lnTo>
                        <a:pt x="0" y="3"/>
                      </a:lnTo>
                      <a:lnTo>
                        <a:pt x="4" y="0"/>
                      </a:lnTo>
                      <a:lnTo>
                        <a:pt x="6" y="0"/>
                      </a:lnTo>
                    </a:path>
                  </a:pathLst>
                </a:custGeom>
                <a:solidFill>
                  <a:srgbClr val="D9D9D9"/>
                </a:solidFill>
                <a:ln w="12700" cap="rnd">
                  <a:solidFill>
                    <a:srgbClr val="000000"/>
                  </a:solidFill>
                  <a:round/>
                  <a:headEnd/>
                  <a:tailEnd/>
                </a:ln>
              </p:spPr>
              <p:txBody>
                <a:bodyPr/>
                <a:lstStyle/>
                <a:p>
                  <a:endParaRPr lang="zh-CN" altLang="zh-CN"/>
                </a:p>
              </p:txBody>
            </p:sp>
            <p:sp>
              <p:nvSpPr>
                <p:cNvPr id="58644" name="Oval 3053"/>
                <p:cNvSpPr>
                  <a:spLocks noChangeArrowheads="1"/>
                </p:cNvSpPr>
                <p:nvPr/>
              </p:nvSpPr>
              <p:spPr bwMode="auto">
                <a:xfrm>
                  <a:off x="4869" y="3137"/>
                  <a:ext cx="11" cy="11"/>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645" name="Line 3054"/>
                <p:cNvSpPr>
                  <a:spLocks noChangeShapeType="1"/>
                </p:cNvSpPr>
                <p:nvPr/>
              </p:nvSpPr>
              <p:spPr bwMode="auto">
                <a:xfrm>
                  <a:off x="4853" y="3125"/>
                  <a:ext cx="19"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46" name="Freeform 3055"/>
                <p:cNvSpPr>
                  <a:spLocks/>
                </p:cNvSpPr>
                <p:nvPr/>
              </p:nvSpPr>
              <p:spPr bwMode="auto">
                <a:xfrm>
                  <a:off x="4848" y="3127"/>
                  <a:ext cx="20" cy="20"/>
                </a:xfrm>
                <a:custGeom>
                  <a:avLst/>
                  <a:gdLst>
                    <a:gd name="T0" fmla="*/ 19 w 20"/>
                    <a:gd name="T1" fmla="*/ 19 h 20"/>
                    <a:gd name="T2" fmla="*/ 7 w 20"/>
                    <a:gd name="T3" fmla="*/ 0 h 20"/>
                    <a:gd name="T4" fmla="*/ 3 w 20"/>
                    <a:gd name="T5" fmla="*/ 0 h 20"/>
                    <a:gd name="T6" fmla="*/ 0 w 20"/>
                    <a:gd name="T7" fmla="*/ 9 h 20"/>
                    <a:gd name="T8" fmla="*/ 0 w 20"/>
                    <a:gd name="T9" fmla="*/ 19 h 20"/>
                    <a:gd name="T10" fmla="*/ 3 w 20"/>
                    <a:gd name="T11" fmla="*/ 19 h 20"/>
                    <a:gd name="T12" fmla="*/ 9 w 20"/>
                    <a:gd name="T13" fmla="*/ 19 h 20"/>
                    <a:gd name="T14" fmla="*/ 19 w 20"/>
                    <a:gd name="T15" fmla="*/ 19 h 20"/>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20"/>
                    <a:gd name="T26" fmla="*/ 20 w 20"/>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20">
                      <a:moveTo>
                        <a:pt x="19" y="19"/>
                      </a:moveTo>
                      <a:lnTo>
                        <a:pt x="7" y="0"/>
                      </a:lnTo>
                      <a:lnTo>
                        <a:pt x="3" y="0"/>
                      </a:lnTo>
                      <a:lnTo>
                        <a:pt x="0" y="9"/>
                      </a:lnTo>
                      <a:lnTo>
                        <a:pt x="0" y="19"/>
                      </a:lnTo>
                      <a:lnTo>
                        <a:pt x="3" y="19"/>
                      </a:lnTo>
                      <a:lnTo>
                        <a:pt x="9" y="19"/>
                      </a:lnTo>
                      <a:lnTo>
                        <a:pt x="19" y="19"/>
                      </a:lnTo>
                    </a:path>
                  </a:pathLst>
                </a:custGeom>
                <a:solidFill>
                  <a:srgbClr val="787878"/>
                </a:solidFill>
                <a:ln w="12700" cap="rnd">
                  <a:solidFill>
                    <a:srgbClr val="000000"/>
                  </a:solidFill>
                  <a:round/>
                  <a:headEnd/>
                  <a:tailEnd/>
                </a:ln>
              </p:spPr>
              <p:txBody>
                <a:bodyPr/>
                <a:lstStyle/>
                <a:p>
                  <a:endParaRPr lang="zh-CN" altLang="zh-CN"/>
                </a:p>
              </p:txBody>
            </p:sp>
            <p:sp>
              <p:nvSpPr>
                <p:cNvPr id="58647" name="Freeform 3056"/>
                <p:cNvSpPr>
                  <a:spLocks/>
                </p:cNvSpPr>
                <p:nvPr/>
              </p:nvSpPr>
              <p:spPr bwMode="auto">
                <a:xfrm>
                  <a:off x="4848" y="3139"/>
                  <a:ext cx="21" cy="19"/>
                </a:xfrm>
                <a:custGeom>
                  <a:avLst/>
                  <a:gdLst>
                    <a:gd name="T0" fmla="*/ 2 w 21"/>
                    <a:gd name="T1" fmla="*/ 18 h 19"/>
                    <a:gd name="T2" fmla="*/ 16 w 21"/>
                    <a:gd name="T3" fmla="*/ 9 h 19"/>
                    <a:gd name="T4" fmla="*/ 20 w 21"/>
                    <a:gd name="T5" fmla="*/ 3 h 19"/>
                    <a:gd name="T6" fmla="*/ 18 w 21"/>
                    <a:gd name="T7" fmla="*/ 0 h 19"/>
                    <a:gd name="T8" fmla="*/ 12 w 21"/>
                    <a:gd name="T9" fmla="*/ 0 h 19"/>
                    <a:gd name="T10" fmla="*/ 4 w 21"/>
                    <a:gd name="T11" fmla="*/ 3 h 19"/>
                    <a:gd name="T12" fmla="*/ 0 w 21"/>
                    <a:gd name="T13" fmla="*/ 0 h 19"/>
                    <a:gd name="T14" fmla="*/ 0 w 21"/>
                    <a:gd name="T15" fmla="*/ 6 h 19"/>
                    <a:gd name="T16" fmla="*/ 2 w 21"/>
                    <a:gd name="T17" fmla="*/ 15 h 19"/>
                    <a:gd name="T18" fmla="*/ 2 w 21"/>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19"/>
                    <a:gd name="T32" fmla="*/ 21 w 21"/>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19">
                      <a:moveTo>
                        <a:pt x="2" y="18"/>
                      </a:moveTo>
                      <a:lnTo>
                        <a:pt x="16" y="9"/>
                      </a:lnTo>
                      <a:lnTo>
                        <a:pt x="20" y="3"/>
                      </a:lnTo>
                      <a:lnTo>
                        <a:pt x="18" y="0"/>
                      </a:lnTo>
                      <a:lnTo>
                        <a:pt x="12" y="0"/>
                      </a:lnTo>
                      <a:lnTo>
                        <a:pt x="4" y="3"/>
                      </a:lnTo>
                      <a:lnTo>
                        <a:pt x="0" y="0"/>
                      </a:lnTo>
                      <a:lnTo>
                        <a:pt x="0" y="6"/>
                      </a:lnTo>
                      <a:lnTo>
                        <a:pt x="2" y="15"/>
                      </a:lnTo>
                      <a:lnTo>
                        <a:pt x="2" y="18"/>
                      </a:lnTo>
                    </a:path>
                  </a:pathLst>
                </a:custGeom>
                <a:solidFill>
                  <a:srgbClr val="787878"/>
                </a:solidFill>
                <a:ln w="12700" cap="rnd">
                  <a:solidFill>
                    <a:srgbClr val="000000"/>
                  </a:solidFill>
                  <a:round/>
                  <a:headEnd/>
                  <a:tailEnd/>
                </a:ln>
              </p:spPr>
              <p:txBody>
                <a:bodyPr/>
                <a:lstStyle/>
                <a:p>
                  <a:endParaRPr lang="zh-CN" altLang="zh-CN"/>
                </a:p>
              </p:txBody>
            </p:sp>
            <p:sp>
              <p:nvSpPr>
                <p:cNvPr id="58648" name="Oval 3057"/>
                <p:cNvSpPr>
                  <a:spLocks noChangeArrowheads="1"/>
                </p:cNvSpPr>
                <p:nvPr/>
              </p:nvSpPr>
              <p:spPr bwMode="auto">
                <a:xfrm>
                  <a:off x="4519" y="3085"/>
                  <a:ext cx="12" cy="11"/>
                </a:xfrm>
                <a:prstGeom prst="ellipse">
                  <a:avLst/>
                </a:prstGeom>
                <a:solidFill>
                  <a:srgbClr val="000000"/>
                </a:solidFill>
                <a:ln w="12700">
                  <a:solidFill>
                    <a:srgbClr val="000000"/>
                  </a:solidFill>
                  <a:round/>
                  <a:headEnd/>
                  <a:tailEnd/>
                </a:ln>
              </p:spPr>
              <p:txBody>
                <a:bodyPr wrap="none" anchor="ctr"/>
                <a:lstStyle/>
                <a:p>
                  <a:endParaRPr lang="zh-CN" altLang="zh-CN"/>
                </a:p>
              </p:txBody>
            </p:sp>
            <p:sp>
              <p:nvSpPr>
                <p:cNvPr id="58649" name="Freeform 3058"/>
                <p:cNvSpPr>
                  <a:spLocks/>
                </p:cNvSpPr>
                <p:nvPr/>
              </p:nvSpPr>
              <p:spPr bwMode="auto">
                <a:xfrm>
                  <a:off x="5040" y="2847"/>
                  <a:ext cx="56" cy="23"/>
                </a:xfrm>
                <a:custGeom>
                  <a:avLst/>
                  <a:gdLst>
                    <a:gd name="T0" fmla="*/ 55 w 56"/>
                    <a:gd name="T1" fmla="*/ 4 h 23"/>
                    <a:gd name="T2" fmla="*/ 23 w 56"/>
                    <a:gd name="T3" fmla="*/ 20 h 23"/>
                    <a:gd name="T4" fmla="*/ 11 w 56"/>
                    <a:gd name="T5" fmla="*/ 22 h 23"/>
                    <a:gd name="T6" fmla="*/ 6 w 56"/>
                    <a:gd name="T7" fmla="*/ 16 h 23"/>
                    <a:gd name="T8" fmla="*/ 0 w 56"/>
                    <a:gd name="T9" fmla="*/ 16 h 23"/>
                    <a:gd name="T10" fmla="*/ 0 w 56"/>
                    <a:gd name="T11" fmla="*/ 14 h 23"/>
                    <a:gd name="T12" fmla="*/ 43 w 56"/>
                    <a:gd name="T13" fmla="*/ 0 h 23"/>
                    <a:gd name="T14" fmla="*/ 55 w 56"/>
                    <a:gd name="T15" fmla="*/ 4 h 23"/>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23"/>
                    <a:gd name="T26" fmla="*/ 56 w 56"/>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23">
                      <a:moveTo>
                        <a:pt x="55" y="4"/>
                      </a:moveTo>
                      <a:lnTo>
                        <a:pt x="23" y="20"/>
                      </a:lnTo>
                      <a:lnTo>
                        <a:pt x="11" y="22"/>
                      </a:lnTo>
                      <a:lnTo>
                        <a:pt x="6" y="16"/>
                      </a:lnTo>
                      <a:lnTo>
                        <a:pt x="0" y="16"/>
                      </a:lnTo>
                      <a:lnTo>
                        <a:pt x="0" y="14"/>
                      </a:lnTo>
                      <a:lnTo>
                        <a:pt x="43" y="0"/>
                      </a:lnTo>
                      <a:lnTo>
                        <a:pt x="55" y="4"/>
                      </a:lnTo>
                    </a:path>
                  </a:pathLst>
                </a:custGeom>
                <a:solidFill>
                  <a:srgbClr val="4A700A"/>
                </a:solidFill>
                <a:ln w="12700" cap="rnd">
                  <a:solidFill>
                    <a:srgbClr val="000000"/>
                  </a:solidFill>
                  <a:round/>
                  <a:headEnd/>
                  <a:tailEnd/>
                </a:ln>
              </p:spPr>
              <p:txBody>
                <a:bodyPr/>
                <a:lstStyle/>
                <a:p>
                  <a:endParaRPr lang="zh-CN" altLang="zh-CN"/>
                </a:p>
              </p:txBody>
            </p:sp>
            <p:sp>
              <p:nvSpPr>
                <p:cNvPr id="58650" name="Line 3059"/>
                <p:cNvSpPr>
                  <a:spLocks noChangeShapeType="1"/>
                </p:cNvSpPr>
                <p:nvPr/>
              </p:nvSpPr>
              <p:spPr bwMode="auto">
                <a:xfrm>
                  <a:off x="4660" y="3019"/>
                  <a:ext cx="20" cy="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51" name="Line 3060"/>
                <p:cNvSpPr>
                  <a:spLocks noChangeShapeType="1"/>
                </p:cNvSpPr>
                <p:nvPr/>
              </p:nvSpPr>
              <p:spPr bwMode="auto">
                <a:xfrm>
                  <a:off x="4710" y="3041"/>
                  <a:ext cx="18" cy="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52" name="Line 3061"/>
                <p:cNvSpPr>
                  <a:spLocks noChangeShapeType="1"/>
                </p:cNvSpPr>
                <p:nvPr/>
              </p:nvSpPr>
              <p:spPr bwMode="auto">
                <a:xfrm>
                  <a:off x="4825" y="3012"/>
                  <a:ext cx="92" cy="29"/>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53" name="Line 3062"/>
                <p:cNvSpPr>
                  <a:spLocks noChangeShapeType="1"/>
                </p:cNvSpPr>
                <p:nvPr/>
              </p:nvSpPr>
              <p:spPr bwMode="auto">
                <a:xfrm>
                  <a:off x="4848" y="3015"/>
                  <a:ext cx="13"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654" name="Line 3063"/>
                <p:cNvSpPr>
                  <a:spLocks noChangeShapeType="1"/>
                </p:cNvSpPr>
                <p:nvPr/>
              </p:nvSpPr>
              <p:spPr bwMode="auto">
                <a:xfrm>
                  <a:off x="4903" y="3031"/>
                  <a:ext cx="23" cy="8"/>
                </a:xfrm>
                <a:prstGeom prst="line">
                  <a:avLst/>
                </a:prstGeom>
                <a:noFill/>
                <a:ln w="12700">
                  <a:solidFill>
                    <a:srgbClr val="000000"/>
                  </a:solidFill>
                  <a:round/>
                  <a:headEnd type="none" w="sm" len="sm"/>
                  <a:tailEnd type="none" w="sm" len="sm"/>
                </a:ln>
              </p:spPr>
              <p:txBody>
                <a:bodyPr wrap="none" anchor="ctr"/>
                <a:lstStyle/>
                <a:p>
                  <a:endParaRPr lang="zh-CN" altLang="en-US"/>
                </a:p>
              </p:txBody>
            </p:sp>
          </p:grpSp>
          <p:grpSp>
            <p:nvGrpSpPr>
              <p:cNvPr id="25" name="Group 3064"/>
              <p:cNvGrpSpPr>
                <a:grpSpLocks/>
              </p:cNvGrpSpPr>
              <p:nvPr/>
            </p:nvGrpSpPr>
            <p:grpSpPr bwMode="auto">
              <a:xfrm>
                <a:off x="5320" y="3186"/>
                <a:ext cx="297" cy="149"/>
                <a:chOff x="5003" y="2596"/>
                <a:chExt cx="484" cy="224"/>
              </a:xfrm>
            </p:grpSpPr>
            <p:grpSp>
              <p:nvGrpSpPr>
                <p:cNvPr id="26" name="Group 3065"/>
                <p:cNvGrpSpPr>
                  <a:grpSpLocks/>
                </p:cNvGrpSpPr>
                <p:nvPr/>
              </p:nvGrpSpPr>
              <p:grpSpPr bwMode="auto">
                <a:xfrm>
                  <a:off x="5111" y="2596"/>
                  <a:ext cx="376" cy="178"/>
                  <a:chOff x="5111" y="2596"/>
                  <a:chExt cx="376" cy="178"/>
                </a:xfrm>
              </p:grpSpPr>
              <p:sp>
                <p:nvSpPr>
                  <p:cNvPr id="58188" name="Freeform 3066"/>
                  <p:cNvSpPr>
                    <a:spLocks/>
                  </p:cNvSpPr>
                  <p:nvPr/>
                </p:nvSpPr>
                <p:spPr bwMode="auto">
                  <a:xfrm>
                    <a:off x="5278" y="2639"/>
                    <a:ext cx="79" cy="53"/>
                  </a:xfrm>
                  <a:custGeom>
                    <a:avLst/>
                    <a:gdLst>
                      <a:gd name="T0" fmla="*/ 60 w 79"/>
                      <a:gd name="T1" fmla="*/ 52 h 53"/>
                      <a:gd name="T2" fmla="*/ 78 w 79"/>
                      <a:gd name="T3" fmla="*/ 44 h 53"/>
                      <a:gd name="T4" fmla="*/ 74 w 79"/>
                      <a:gd name="T5" fmla="*/ 22 h 53"/>
                      <a:gd name="T6" fmla="*/ 60 w 79"/>
                      <a:gd name="T7" fmla="*/ 10 h 53"/>
                      <a:gd name="T8" fmla="*/ 20 w 79"/>
                      <a:gd name="T9" fmla="*/ 0 h 53"/>
                      <a:gd name="T10" fmla="*/ 0 w 79"/>
                      <a:gd name="T11" fmla="*/ 8 h 53"/>
                      <a:gd name="T12" fmla="*/ 60 w 79"/>
                      <a:gd name="T13" fmla="*/ 52 h 53"/>
                      <a:gd name="T14" fmla="*/ 0 60000 65536"/>
                      <a:gd name="T15" fmla="*/ 0 60000 65536"/>
                      <a:gd name="T16" fmla="*/ 0 60000 65536"/>
                      <a:gd name="T17" fmla="*/ 0 60000 65536"/>
                      <a:gd name="T18" fmla="*/ 0 60000 65536"/>
                      <a:gd name="T19" fmla="*/ 0 60000 65536"/>
                      <a:gd name="T20" fmla="*/ 0 60000 65536"/>
                      <a:gd name="T21" fmla="*/ 0 w 79"/>
                      <a:gd name="T22" fmla="*/ 0 h 53"/>
                      <a:gd name="T23" fmla="*/ 79 w 79"/>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53">
                        <a:moveTo>
                          <a:pt x="60" y="52"/>
                        </a:moveTo>
                        <a:lnTo>
                          <a:pt x="78" y="44"/>
                        </a:lnTo>
                        <a:lnTo>
                          <a:pt x="74" y="22"/>
                        </a:lnTo>
                        <a:lnTo>
                          <a:pt x="60" y="10"/>
                        </a:lnTo>
                        <a:lnTo>
                          <a:pt x="20" y="0"/>
                        </a:lnTo>
                        <a:lnTo>
                          <a:pt x="0" y="8"/>
                        </a:lnTo>
                        <a:lnTo>
                          <a:pt x="60" y="52"/>
                        </a:lnTo>
                      </a:path>
                    </a:pathLst>
                  </a:custGeom>
                  <a:solidFill>
                    <a:srgbClr val="000000"/>
                  </a:solidFill>
                  <a:ln w="9525" cap="rnd">
                    <a:noFill/>
                    <a:round/>
                    <a:headEnd/>
                    <a:tailEnd/>
                  </a:ln>
                </p:spPr>
                <p:txBody>
                  <a:bodyPr/>
                  <a:lstStyle/>
                  <a:p>
                    <a:endParaRPr lang="zh-CN" altLang="zh-CN"/>
                  </a:p>
                </p:txBody>
              </p:sp>
              <p:sp>
                <p:nvSpPr>
                  <p:cNvPr id="58189" name="Freeform 3067"/>
                  <p:cNvSpPr>
                    <a:spLocks/>
                  </p:cNvSpPr>
                  <p:nvPr/>
                </p:nvSpPr>
                <p:spPr bwMode="auto">
                  <a:xfrm>
                    <a:off x="5340" y="2685"/>
                    <a:ext cx="19" cy="20"/>
                  </a:xfrm>
                  <a:custGeom>
                    <a:avLst/>
                    <a:gdLst>
                      <a:gd name="T0" fmla="*/ 16 w 19"/>
                      <a:gd name="T1" fmla="*/ 0 h 20"/>
                      <a:gd name="T2" fmla="*/ 0 w 19"/>
                      <a:gd name="T3" fmla="*/ 19 h 20"/>
                      <a:gd name="T4" fmla="*/ 2 w 19"/>
                      <a:gd name="T5" fmla="*/ 19 h 20"/>
                      <a:gd name="T6" fmla="*/ 18 w 19"/>
                      <a:gd name="T7" fmla="*/ 2 h 20"/>
                      <a:gd name="T8" fmla="*/ 18 w 19"/>
                      <a:gd name="T9" fmla="*/ 0 h 20"/>
                      <a:gd name="T10" fmla="*/ 18 w 19"/>
                      <a:gd name="T11" fmla="*/ 2 h 20"/>
                      <a:gd name="T12" fmla="*/ 18 w 19"/>
                      <a:gd name="T13" fmla="*/ 0 h 20"/>
                      <a:gd name="T14" fmla="*/ 16 w 19"/>
                      <a:gd name="T15" fmla="*/ 0 h 20"/>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20"/>
                      <a:gd name="T26" fmla="*/ 19 w 19"/>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20">
                        <a:moveTo>
                          <a:pt x="16" y="0"/>
                        </a:moveTo>
                        <a:lnTo>
                          <a:pt x="0" y="19"/>
                        </a:lnTo>
                        <a:lnTo>
                          <a:pt x="2" y="19"/>
                        </a:lnTo>
                        <a:lnTo>
                          <a:pt x="18" y="2"/>
                        </a:lnTo>
                        <a:lnTo>
                          <a:pt x="18" y="0"/>
                        </a:lnTo>
                        <a:lnTo>
                          <a:pt x="18" y="2"/>
                        </a:lnTo>
                        <a:lnTo>
                          <a:pt x="18" y="0"/>
                        </a:lnTo>
                        <a:lnTo>
                          <a:pt x="16" y="0"/>
                        </a:lnTo>
                      </a:path>
                    </a:pathLst>
                  </a:custGeom>
                  <a:solidFill>
                    <a:srgbClr val="000000"/>
                  </a:solidFill>
                  <a:ln w="9525" cap="rnd">
                    <a:noFill/>
                    <a:round/>
                    <a:headEnd/>
                    <a:tailEnd/>
                  </a:ln>
                </p:spPr>
                <p:txBody>
                  <a:bodyPr/>
                  <a:lstStyle/>
                  <a:p>
                    <a:endParaRPr lang="zh-CN" altLang="zh-CN"/>
                  </a:p>
                </p:txBody>
              </p:sp>
              <p:sp>
                <p:nvSpPr>
                  <p:cNvPr id="58190" name="Freeform 3068"/>
                  <p:cNvSpPr>
                    <a:spLocks/>
                  </p:cNvSpPr>
                  <p:nvPr/>
                </p:nvSpPr>
                <p:spPr bwMode="auto">
                  <a:xfrm>
                    <a:off x="5352" y="2661"/>
                    <a:ext cx="20" cy="25"/>
                  </a:xfrm>
                  <a:custGeom>
                    <a:avLst/>
                    <a:gdLst>
                      <a:gd name="T0" fmla="*/ 0 w 20"/>
                      <a:gd name="T1" fmla="*/ 0 h 25"/>
                      <a:gd name="T2" fmla="*/ 15 w 20"/>
                      <a:gd name="T3" fmla="*/ 24 h 25"/>
                      <a:gd name="T4" fmla="*/ 19 w 20"/>
                      <a:gd name="T5" fmla="*/ 24 h 25"/>
                      <a:gd name="T6" fmla="*/ 5 w 20"/>
                      <a:gd name="T7" fmla="*/ 0 h 25"/>
                      <a:gd name="T8" fmla="*/ 0 w 20"/>
                      <a:gd name="T9" fmla="*/ 0 h 25"/>
                      <a:gd name="T10" fmla="*/ 0 60000 65536"/>
                      <a:gd name="T11" fmla="*/ 0 60000 65536"/>
                      <a:gd name="T12" fmla="*/ 0 60000 65536"/>
                      <a:gd name="T13" fmla="*/ 0 60000 65536"/>
                      <a:gd name="T14" fmla="*/ 0 60000 65536"/>
                      <a:gd name="T15" fmla="*/ 0 w 20"/>
                      <a:gd name="T16" fmla="*/ 0 h 25"/>
                      <a:gd name="T17" fmla="*/ 20 w 20"/>
                      <a:gd name="T18" fmla="*/ 25 h 25"/>
                    </a:gdLst>
                    <a:ahLst/>
                    <a:cxnLst>
                      <a:cxn ang="T10">
                        <a:pos x="T0" y="T1"/>
                      </a:cxn>
                      <a:cxn ang="T11">
                        <a:pos x="T2" y="T3"/>
                      </a:cxn>
                      <a:cxn ang="T12">
                        <a:pos x="T4" y="T5"/>
                      </a:cxn>
                      <a:cxn ang="T13">
                        <a:pos x="T6" y="T7"/>
                      </a:cxn>
                      <a:cxn ang="T14">
                        <a:pos x="T8" y="T9"/>
                      </a:cxn>
                    </a:cxnLst>
                    <a:rect l="T15" t="T16" r="T17" b="T18"/>
                    <a:pathLst>
                      <a:path w="20" h="25">
                        <a:moveTo>
                          <a:pt x="0" y="0"/>
                        </a:moveTo>
                        <a:lnTo>
                          <a:pt x="15" y="24"/>
                        </a:lnTo>
                        <a:lnTo>
                          <a:pt x="19" y="24"/>
                        </a:lnTo>
                        <a:lnTo>
                          <a:pt x="5" y="0"/>
                        </a:lnTo>
                        <a:lnTo>
                          <a:pt x="0" y="0"/>
                        </a:lnTo>
                      </a:path>
                    </a:pathLst>
                  </a:custGeom>
                  <a:solidFill>
                    <a:srgbClr val="000000"/>
                  </a:solidFill>
                  <a:ln w="9525" cap="rnd">
                    <a:noFill/>
                    <a:round/>
                    <a:headEnd/>
                    <a:tailEnd/>
                  </a:ln>
                </p:spPr>
                <p:txBody>
                  <a:bodyPr/>
                  <a:lstStyle/>
                  <a:p>
                    <a:endParaRPr lang="zh-CN" altLang="zh-CN"/>
                  </a:p>
                </p:txBody>
              </p:sp>
              <p:sp>
                <p:nvSpPr>
                  <p:cNvPr id="58191" name="Freeform 3069"/>
                  <p:cNvSpPr>
                    <a:spLocks/>
                  </p:cNvSpPr>
                  <p:nvPr/>
                </p:nvSpPr>
                <p:spPr bwMode="auto">
                  <a:xfrm>
                    <a:off x="5340" y="2649"/>
                    <a:ext cx="19" cy="19"/>
                  </a:xfrm>
                  <a:custGeom>
                    <a:avLst/>
                    <a:gdLst>
                      <a:gd name="T0" fmla="*/ 0 w 19"/>
                      <a:gd name="T1" fmla="*/ 2 h 19"/>
                      <a:gd name="T2" fmla="*/ 0 w 19"/>
                      <a:gd name="T3" fmla="*/ 0 h 19"/>
                      <a:gd name="T4" fmla="*/ 18 w 19"/>
                      <a:gd name="T5" fmla="*/ 18 h 19"/>
                      <a:gd name="T6" fmla="*/ 2 w 19"/>
                      <a:gd name="T7" fmla="*/ 0 h 19"/>
                      <a:gd name="T8" fmla="*/ 0 w 19"/>
                      <a:gd name="T9" fmla="*/ 2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2"/>
                        </a:moveTo>
                        <a:lnTo>
                          <a:pt x="0" y="0"/>
                        </a:lnTo>
                        <a:lnTo>
                          <a:pt x="18" y="18"/>
                        </a:lnTo>
                        <a:lnTo>
                          <a:pt x="2" y="0"/>
                        </a:lnTo>
                        <a:lnTo>
                          <a:pt x="0" y="2"/>
                        </a:lnTo>
                      </a:path>
                    </a:pathLst>
                  </a:custGeom>
                  <a:solidFill>
                    <a:srgbClr val="000000"/>
                  </a:solidFill>
                  <a:ln w="9525" cap="rnd">
                    <a:noFill/>
                    <a:round/>
                    <a:headEnd/>
                    <a:tailEnd/>
                  </a:ln>
                </p:spPr>
                <p:txBody>
                  <a:bodyPr/>
                  <a:lstStyle/>
                  <a:p>
                    <a:endParaRPr lang="zh-CN" altLang="zh-CN"/>
                  </a:p>
                </p:txBody>
              </p:sp>
              <p:sp>
                <p:nvSpPr>
                  <p:cNvPr id="58192" name="Freeform 3070"/>
                  <p:cNvSpPr>
                    <a:spLocks/>
                  </p:cNvSpPr>
                  <p:nvPr/>
                </p:nvSpPr>
                <p:spPr bwMode="auto">
                  <a:xfrm>
                    <a:off x="5296" y="2639"/>
                    <a:ext cx="42" cy="19"/>
                  </a:xfrm>
                  <a:custGeom>
                    <a:avLst/>
                    <a:gdLst>
                      <a:gd name="T0" fmla="*/ 0 w 42"/>
                      <a:gd name="T1" fmla="*/ 2 h 19"/>
                      <a:gd name="T2" fmla="*/ 41 w 42"/>
                      <a:gd name="T3" fmla="*/ 18 h 19"/>
                      <a:gd name="T4" fmla="*/ 41 w 42"/>
                      <a:gd name="T5" fmla="*/ 16 h 19"/>
                      <a:gd name="T6" fmla="*/ 0 w 42"/>
                      <a:gd name="T7" fmla="*/ 0 h 19"/>
                      <a:gd name="T8" fmla="*/ 0 w 42"/>
                      <a:gd name="T9" fmla="*/ 2 h 19"/>
                      <a:gd name="T10" fmla="*/ 0 60000 65536"/>
                      <a:gd name="T11" fmla="*/ 0 60000 65536"/>
                      <a:gd name="T12" fmla="*/ 0 60000 65536"/>
                      <a:gd name="T13" fmla="*/ 0 60000 65536"/>
                      <a:gd name="T14" fmla="*/ 0 60000 65536"/>
                      <a:gd name="T15" fmla="*/ 0 w 42"/>
                      <a:gd name="T16" fmla="*/ 0 h 19"/>
                      <a:gd name="T17" fmla="*/ 42 w 42"/>
                      <a:gd name="T18" fmla="*/ 19 h 19"/>
                    </a:gdLst>
                    <a:ahLst/>
                    <a:cxnLst>
                      <a:cxn ang="T10">
                        <a:pos x="T0" y="T1"/>
                      </a:cxn>
                      <a:cxn ang="T11">
                        <a:pos x="T2" y="T3"/>
                      </a:cxn>
                      <a:cxn ang="T12">
                        <a:pos x="T4" y="T5"/>
                      </a:cxn>
                      <a:cxn ang="T13">
                        <a:pos x="T6" y="T7"/>
                      </a:cxn>
                      <a:cxn ang="T14">
                        <a:pos x="T8" y="T9"/>
                      </a:cxn>
                    </a:cxnLst>
                    <a:rect l="T15" t="T16" r="T17" b="T18"/>
                    <a:pathLst>
                      <a:path w="42" h="19">
                        <a:moveTo>
                          <a:pt x="0" y="2"/>
                        </a:moveTo>
                        <a:lnTo>
                          <a:pt x="41" y="18"/>
                        </a:lnTo>
                        <a:lnTo>
                          <a:pt x="41" y="16"/>
                        </a:lnTo>
                        <a:lnTo>
                          <a:pt x="0" y="0"/>
                        </a:lnTo>
                        <a:lnTo>
                          <a:pt x="0" y="2"/>
                        </a:lnTo>
                      </a:path>
                    </a:pathLst>
                  </a:custGeom>
                  <a:solidFill>
                    <a:srgbClr val="000000"/>
                  </a:solidFill>
                  <a:ln w="9525" cap="rnd">
                    <a:noFill/>
                    <a:round/>
                    <a:headEnd/>
                    <a:tailEnd/>
                  </a:ln>
                </p:spPr>
                <p:txBody>
                  <a:bodyPr/>
                  <a:lstStyle/>
                  <a:p>
                    <a:endParaRPr lang="zh-CN" altLang="zh-CN"/>
                  </a:p>
                </p:txBody>
              </p:sp>
              <p:sp>
                <p:nvSpPr>
                  <p:cNvPr id="58193" name="Freeform 3071"/>
                  <p:cNvSpPr>
                    <a:spLocks/>
                  </p:cNvSpPr>
                  <p:nvPr/>
                </p:nvSpPr>
                <p:spPr bwMode="auto">
                  <a:xfrm>
                    <a:off x="5278" y="2641"/>
                    <a:ext cx="19" cy="19"/>
                  </a:xfrm>
                  <a:custGeom>
                    <a:avLst/>
                    <a:gdLst>
                      <a:gd name="T0" fmla="*/ 2 w 19"/>
                      <a:gd name="T1" fmla="*/ 18 h 19"/>
                      <a:gd name="T2" fmla="*/ 18 w 19"/>
                      <a:gd name="T3" fmla="*/ 0 h 19"/>
                      <a:gd name="T4" fmla="*/ 0 w 19"/>
                      <a:gd name="T5" fmla="*/ 18 h 19"/>
                      <a:gd name="T6" fmla="*/ 2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2" y="18"/>
                        </a:moveTo>
                        <a:lnTo>
                          <a:pt x="18" y="0"/>
                        </a:lnTo>
                        <a:lnTo>
                          <a:pt x="0" y="18"/>
                        </a:lnTo>
                        <a:lnTo>
                          <a:pt x="2" y="18"/>
                        </a:lnTo>
                      </a:path>
                    </a:pathLst>
                  </a:custGeom>
                  <a:solidFill>
                    <a:srgbClr val="000000"/>
                  </a:solidFill>
                  <a:ln w="9525" cap="rnd">
                    <a:noFill/>
                    <a:round/>
                    <a:headEnd/>
                    <a:tailEnd/>
                  </a:ln>
                </p:spPr>
                <p:txBody>
                  <a:bodyPr/>
                  <a:lstStyle/>
                  <a:p>
                    <a:endParaRPr lang="zh-CN" altLang="zh-CN"/>
                  </a:p>
                </p:txBody>
              </p:sp>
              <p:sp>
                <p:nvSpPr>
                  <p:cNvPr id="58194" name="Freeform 3072"/>
                  <p:cNvSpPr>
                    <a:spLocks/>
                  </p:cNvSpPr>
                  <p:nvPr/>
                </p:nvSpPr>
                <p:spPr bwMode="auto">
                  <a:xfrm>
                    <a:off x="5278" y="2649"/>
                    <a:ext cx="61" cy="45"/>
                  </a:xfrm>
                  <a:custGeom>
                    <a:avLst/>
                    <a:gdLst>
                      <a:gd name="T0" fmla="*/ 60 w 61"/>
                      <a:gd name="T1" fmla="*/ 42 h 45"/>
                      <a:gd name="T2" fmla="*/ 2 w 61"/>
                      <a:gd name="T3" fmla="*/ 0 h 45"/>
                      <a:gd name="T4" fmla="*/ 0 w 61"/>
                      <a:gd name="T5" fmla="*/ 0 h 45"/>
                      <a:gd name="T6" fmla="*/ 60 w 61"/>
                      <a:gd name="T7" fmla="*/ 44 h 45"/>
                      <a:gd name="T8" fmla="*/ 60 w 61"/>
                      <a:gd name="T9" fmla="*/ 42 h 45"/>
                      <a:gd name="T10" fmla="*/ 0 60000 65536"/>
                      <a:gd name="T11" fmla="*/ 0 60000 65536"/>
                      <a:gd name="T12" fmla="*/ 0 60000 65536"/>
                      <a:gd name="T13" fmla="*/ 0 60000 65536"/>
                      <a:gd name="T14" fmla="*/ 0 60000 65536"/>
                      <a:gd name="T15" fmla="*/ 0 w 61"/>
                      <a:gd name="T16" fmla="*/ 0 h 45"/>
                      <a:gd name="T17" fmla="*/ 61 w 61"/>
                      <a:gd name="T18" fmla="*/ 45 h 45"/>
                    </a:gdLst>
                    <a:ahLst/>
                    <a:cxnLst>
                      <a:cxn ang="T10">
                        <a:pos x="T0" y="T1"/>
                      </a:cxn>
                      <a:cxn ang="T11">
                        <a:pos x="T2" y="T3"/>
                      </a:cxn>
                      <a:cxn ang="T12">
                        <a:pos x="T4" y="T5"/>
                      </a:cxn>
                      <a:cxn ang="T13">
                        <a:pos x="T6" y="T7"/>
                      </a:cxn>
                      <a:cxn ang="T14">
                        <a:pos x="T8" y="T9"/>
                      </a:cxn>
                    </a:cxnLst>
                    <a:rect l="T15" t="T16" r="T17" b="T18"/>
                    <a:pathLst>
                      <a:path w="61" h="45">
                        <a:moveTo>
                          <a:pt x="60" y="42"/>
                        </a:moveTo>
                        <a:lnTo>
                          <a:pt x="2" y="0"/>
                        </a:lnTo>
                        <a:lnTo>
                          <a:pt x="0" y="0"/>
                        </a:lnTo>
                        <a:lnTo>
                          <a:pt x="60" y="44"/>
                        </a:lnTo>
                        <a:lnTo>
                          <a:pt x="60" y="42"/>
                        </a:lnTo>
                      </a:path>
                    </a:pathLst>
                  </a:custGeom>
                  <a:solidFill>
                    <a:srgbClr val="000000"/>
                  </a:solidFill>
                  <a:ln w="9525" cap="rnd">
                    <a:noFill/>
                    <a:round/>
                    <a:headEnd/>
                    <a:tailEnd/>
                  </a:ln>
                </p:spPr>
                <p:txBody>
                  <a:bodyPr/>
                  <a:lstStyle/>
                  <a:p>
                    <a:endParaRPr lang="zh-CN" altLang="zh-CN"/>
                  </a:p>
                </p:txBody>
              </p:sp>
              <p:sp>
                <p:nvSpPr>
                  <p:cNvPr id="58195" name="Freeform 3073"/>
                  <p:cNvSpPr>
                    <a:spLocks/>
                  </p:cNvSpPr>
                  <p:nvPr/>
                </p:nvSpPr>
                <p:spPr bwMode="auto">
                  <a:xfrm>
                    <a:off x="5278" y="2596"/>
                    <a:ext cx="202" cy="91"/>
                  </a:xfrm>
                  <a:custGeom>
                    <a:avLst/>
                    <a:gdLst>
                      <a:gd name="T0" fmla="*/ 10 w 202"/>
                      <a:gd name="T1" fmla="*/ 90 h 91"/>
                      <a:gd name="T2" fmla="*/ 20 w 202"/>
                      <a:gd name="T3" fmla="*/ 90 h 91"/>
                      <a:gd name="T4" fmla="*/ 194 w 202"/>
                      <a:gd name="T5" fmla="*/ 14 h 91"/>
                      <a:gd name="T6" fmla="*/ 196 w 202"/>
                      <a:gd name="T7" fmla="*/ 12 h 91"/>
                      <a:gd name="T8" fmla="*/ 198 w 202"/>
                      <a:gd name="T9" fmla="*/ 10 h 91"/>
                      <a:gd name="T10" fmla="*/ 198 w 202"/>
                      <a:gd name="T11" fmla="*/ 8 h 91"/>
                      <a:gd name="T12" fmla="*/ 201 w 202"/>
                      <a:gd name="T13" fmla="*/ 8 h 91"/>
                      <a:gd name="T14" fmla="*/ 201 w 202"/>
                      <a:gd name="T15" fmla="*/ 6 h 91"/>
                      <a:gd name="T16" fmla="*/ 201 w 202"/>
                      <a:gd name="T17" fmla="*/ 4 h 91"/>
                      <a:gd name="T18" fmla="*/ 198 w 202"/>
                      <a:gd name="T19" fmla="*/ 2 h 91"/>
                      <a:gd name="T20" fmla="*/ 196 w 202"/>
                      <a:gd name="T21" fmla="*/ 2 h 91"/>
                      <a:gd name="T22" fmla="*/ 194 w 202"/>
                      <a:gd name="T23" fmla="*/ 0 h 91"/>
                      <a:gd name="T24" fmla="*/ 190 w 202"/>
                      <a:gd name="T25" fmla="*/ 0 h 91"/>
                      <a:gd name="T26" fmla="*/ 184 w 202"/>
                      <a:gd name="T27" fmla="*/ 0 h 91"/>
                      <a:gd name="T28" fmla="*/ 178 w 202"/>
                      <a:gd name="T29" fmla="*/ 2 h 91"/>
                      <a:gd name="T30" fmla="*/ 176 w 202"/>
                      <a:gd name="T31" fmla="*/ 2 h 91"/>
                      <a:gd name="T32" fmla="*/ 174 w 202"/>
                      <a:gd name="T33" fmla="*/ 4 h 91"/>
                      <a:gd name="T34" fmla="*/ 170 w 202"/>
                      <a:gd name="T35" fmla="*/ 6 h 91"/>
                      <a:gd name="T36" fmla="*/ 166 w 202"/>
                      <a:gd name="T37" fmla="*/ 6 h 91"/>
                      <a:gd name="T38" fmla="*/ 162 w 202"/>
                      <a:gd name="T39" fmla="*/ 8 h 91"/>
                      <a:gd name="T40" fmla="*/ 156 w 202"/>
                      <a:gd name="T41" fmla="*/ 12 h 91"/>
                      <a:gd name="T42" fmla="*/ 150 w 202"/>
                      <a:gd name="T43" fmla="*/ 14 h 91"/>
                      <a:gd name="T44" fmla="*/ 144 w 202"/>
                      <a:gd name="T45" fmla="*/ 16 h 91"/>
                      <a:gd name="T46" fmla="*/ 138 w 202"/>
                      <a:gd name="T47" fmla="*/ 20 h 91"/>
                      <a:gd name="T48" fmla="*/ 130 w 202"/>
                      <a:gd name="T49" fmla="*/ 22 h 91"/>
                      <a:gd name="T50" fmla="*/ 122 w 202"/>
                      <a:gd name="T51" fmla="*/ 26 h 91"/>
                      <a:gd name="T52" fmla="*/ 114 w 202"/>
                      <a:gd name="T53" fmla="*/ 30 h 91"/>
                      <a:gd name="T54" fmla="*/ 106 w 202"/>
                      <a:gd name="T55" fmla="*/ 32 h 91"/>
                      <a:gd name="T56" fmla="*/ 98 w 202"/>
                      <a:gd name="T57" fmla="*/ 36 h 91"/>
                      <a:gd name="T58" fmla="*/ 90 w 202"/>
                      <a:gd name="T59" fmla="*/ 40 h 91"/>
                      <a:gd name="T60" fmla="*/ 82 w 202"/>
                      <a:gd name="T61" fmla="*/ 44 h 91"/>
                      <a:gd name="T62" fmla="*/ 74 w 202"/>
                      <a:gd name="T63" fmla="*/ 48 h 91"/>
                      <a:gd name="T64" fmla="*/ 66 w 202"/>
                      <a:gd name="T65" fmla="*/ 50 h 91"/>
                      <a:gd name="T66" fmla="*/ 58 w 202"/>
                      <a:gd name="T67" fmla="*/ 54 h 91"/>
                      <a:gd name="T68" fmla="*/ 50 w 202"/>
                      <a:gd name="T69" fmla="*/ 58 h 91"/>
                      <a:gd name="T70" fmla="*/ 44 w 202"/>
                      <a:gd name="T71" fmla="*/ 60 h 91"/>
                      <a:gd name="T72" fmla="*/ 36 w 202"/>
                      <a:gd name="T73" fmla="*/ 64 h 91"/>
                      <a:gd name="T74" fmla="*/ 30 w 202"/>
                      <a:gd name="T75" fmla="*/ 66 h 91"/>
                      <a:gd name="T76" fmla="*/ 24 w 202"/>
                      <a:gd name="T77" fmla="*/ 68 h 91"/>
                      <a:gd name="T78" fmla="*/ 20 w 202"/>
                      <a:gd name="T79" fmla="*/ 72 h 91"/>
                      <a:gd name="T80" fmla="*/ 14 w 202"/>
                      <a:gd name="T81" fmla="*/ 74 h 91"/>
                      <a:gd name="T82" fmla="*/ 10 w 202"/>
                      <a:gd name="T83" fmla="*/ 74 h 91"/>
                      <a:gd name="T84" fmla="*/ 8 w 202"/>
                      <a:gd name="T85" fmla="*/ 76 h 91"/>
                      <a:gd name="T86" fmla="*/ 4 w 202"/>
                      <a:gd name="T87" fmla="*/ 78 h 91"/>
                      <a:gd name="T88" fmla="*/ 0 w 202"/>
                      <a:gd name="T89" fmla="*/ 82 h 91"/>
                      <a:gd name="T90" fmla="*/ 10 w 202"/>
                      <a:gd name="T91" fmla="*/ 90 h 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2"/>
                      <a:gd name="T139" fmla="*/ 0 h 91"/>
                      <a:gd name="T140" fmla="*/ 202 w 202"/>
                      <a:gd name="T141" fmla="*/ 91 h 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2" h="91">
                        <a:moveTo>
                          <a:pt x="10" y="90"/>
                        </a:moveTo>
                        <a:lnTo>
                          <a:pt x="20" y="90"/>
                        </a:lnTo>
                        <a:lnTo>
                          <a:pt x="194" y="14"/>
                        </a:lnTo>
                        <a:lnTo>
                          <a:pt x="196" y="12"/>
                        </a:lnTo>
                        <a:lnTo>
                          <a:pt x="198" y="10"/>
                        </a:lnTo>
                        <a:lnTo>
                          <a:pt x="198" y="8"/>
                        </a:lnTo>
                        <a:lnTo>
                          <a:pt x="201" y="8"/>
                        </a:lnTo>
                        <a:lnTo>
                          <a:pt x="201" y="6"/>
                        </a:lnTo>
                        <a:lnTo>
                          <a:pt x="201" y="4"/>
                        </a:lnTo>
                        <a:lnTo>
                          <a:pt x="198" y="2"/>
                        </a:lnTo>
                        <a:lnTo>
                          <a:pt x="196" y="2"/>
                        </a:lnTo>
                        <a:lnTo>
                          <a:pt x="194" y="0"/>
                        </a:lnTo>
                        <a:lnTo>
                          <a:pt x="190" y="0"/>
                        </a:lnTo>
                        <a:lnTo>
                          <a:pt x="184" y="0"/>
                        </a:lnTo>
                        <a:lnTo>
                          <a:pt x="178" y="2"/>
                        </a:lnTo>
                        <a:lnTo>
                          <a:pt x="176" y="2"/>
                        </a:lnTo>
                        <a:lnTo>
                          <a:pt x="174" y="4"/>
                        </a:lnTo>
                        <a:lnTo>
                          <a:pt x="170" y="6"/>
                        </a:lnTo>
                        <a:lnTo>
                          <a:pt x="166" y="6"/>
                        </a:lnTo>
                        <a:lnTo>
                          <a:pt x="162" y="8"/>
                        </a:lnTo>
                        <a:lnTo>
                          <a:pt x="156" y="12"/>
                        </a:lnTo>
                        <a:lnTo>
                          <a:pt x="150" y="14"/>
                        </a:lnTo>
                        <a:lnTo>
                          <a:pt x="144" y="16"/>
                        </a:lnTo>
                        <a:lnTo>
                          <a:pt x="138" y="20"/>
                        </a:lnTo>
                        <a:lnTo>
                          <a:pt x="130" y="22"/>
                        </a:lnTo>
                        <a:lnTo>
                          <a:pt x="122" y="26"/>
                        </a:lnTo>
                        <a:lnTo>
                          <a:pt x="114" y="30"/>
                        </a:lnTo>
                        <a:lnTo>
                          <a:pt x="106" y="32"/>
                        </a:lnTo>
                        <a:lnTo>
                          <a:pt x="98" y="36"/>
                        </a:lnTo>
                        <a:lnTo>
                          <a:pt x="90" y="40"/>
                        </a:lnTo>
                        <a:lnTo>
                          <a:pt x="82" y="44"/>
                        </a:lnTo>
                        <a:lnTo>
                          <a:pt x="74" y="48"/>
                        </a:lnTo>
                        <a:lnTo>
                          <a:pt x="66" y="50"/>
                        </a:lnTo>
                        <a:lnTo>
                          <a:pt x="58" y="54"/>
                        </a:lnTo>
                        <a:lnTo>
                          <a:pt x="50" y="58"/>
                        </a:lnTo>
                        <a:lnTo>
                          <a:pt x="44" y="60"/>
                        </a:lnTo>
                        <a:lnTo>
                          <a:pt x="36" y="64"/>
                        </a:lnTo>
                        <a:lnTo>
                          <a:pt x="30" y="66"/>
                        </a:lnTo>
                        <a:lnTo>
                          <a:pt x="24" y="68"/>
                        </a:lnTo>
                        <a:lnTo>
                          <a:pt x="20" y="72"/>
                        </a:lnTo>
                        <a:lnTo>
                          <a:pt x="14" y="74"/>
                        </a:lnTo>
                        <a:lnTo>
                          <a:pt x="10" y="74"/>
                        </a:lnTo>
                        <a:lnTo>
                          <a:pt x="8" y="76"/>
                        </a:lnTo>
                        <a:lnTo>
                          <a:pt x="4" y="78"/>
                        </a:lnTo>
                        <a:lnTo>
                          <a:pt x="0" y="82"/>
                        </a:lnTo>
                        <a:lnTo>
                          <a:pt x="10" y="90"/>
                        </a:lnTo>
                      </a:path>
                    </a:pathLst>
                  </a:custGeom>
                  <a:solidFill>
                    <a:srgbClr val="000000"/>
                  </a:solidFill>
                  <a:ln w="9525" cap="rnd">
                    <a:noFill/>
                    <a:round/>
                    <a:headEnd/>
                    <a:tailEnd/>
                  </a:ln>
                </p:spPr>
                <p:txBody>
                  <a:bodyPr/>
                  <a:lstStyle/>
                  <a:p>
                    <a:endParaRPr lang="zh-CN" altLang="zh-CN"/>
                  </a:p>
                </p:txBody>
              </p:sp>
              <p:sp>
                <p:nvSpPr>
                  <p:cNvPr id="58196" name="Freeform 3074"/>
                  <p:cNvSpPr>
                    <a:spLocks/>
                  </p:cNvSpPr>
                  <p:nvPr/>
                </p:nvSpPr>
                <p:spPr bwMode="auto">
                  <a:xfrm>
                    <a:off x="5288" y="2686"/>
                    <a:ext cx="19" cy="1"/>
                  </a:xfrm>
                  <a:custGeom>
                    <a:avLst/>
                    <a:gdLst>
                      <a:gd name="T0" fmla="*/ 16 w 19"/>
                      <a:gd name="T1" fmla="*/ 0 h 1"/>
                      <a:gd name="T2" fmla="*/ 18 w 19"/>
                      <a:gd name="T3" fmla="*/ 0 h 1"/>
                      <a:gd name="T4" fmla="*/ 0 w 19"/>
                      <a:gd name="T5" fmla="*/ 0 h 1"/>
                      <a:gd name="T6" fmla="*/ 18 w 19"/>
                      <a:gd name="T7" fmla="*/ 0 h 1"/>
                      <a:gd name="T8" fmla="*/ 16 w 19"/>
                      <a:gd name="T9" fmla="*/ 0 h 1"/>
                      <a:gd name="T10" fmla="*/ 0 60000 65536"/>
                      <a:gd name="T11" fmla="*/ 0 60000 65536"/>
                      <a:gd name="T12" fmla="*/ 0 60000 65536"/>
                      <a:gd name="T13" fmla="*/ 0 60000 65536"/>
                      <a:gd name="T14" fmla="*/ 0 60000 65536"/>
                      <a:gd name="T15" fmla="*/ 0 w 19"/>
                      <a:gd name="T16" fmla="*/ 0 h 1"/>
                      <a:gd name="T17" fmla="*/ 19 w 19"/>
                      <a:gd name="T18" fmla="*/ 1 h 1"/>
                    </a:gdLst>
                    <a:ahLst/>
                    <a:cxnLst>
                      <a:cxn ang="T10">
                        <a:pos x="T0" y="T1"/>
                      </a:cxn>
                      <a:cxn ang="T11">
                        <a:pos x="T2" y="T3"/>
                      </a:cxn>
                      <a:cxn ang="T12">
                        <a:pos x="T4" y="T5"/>
                      </a:cxn>
                      <a:cxn ang="T13">
                        <a:pos x="T6" y="T7"/>
                      </a:cxn>
                      <a:cxn ang="T14">
                        <a:pos x="T8" y="T9"/>
                      </a:cxn>
                    </a:cxnLst>
                    <a:rect l="T15" t="T16" r="T17" b="T18"/>
                    <a:pathLst>
                      <a:path w="19" h="1">
                        <a:moveTo>
                          <a:pt x="16" y="0"/>
                        </a:moveTo>
                        <a:lnTo>
                          <a:pt x="18" y="0"/>
                        </a:lnTo>
                        <a:lnTo>
                          <a:pt x="0" y="0"/>
                        </a:lnTo>
                        <a:lnTo>
                          <a:pt x="18" y="0"/>
                        </a:lnTo>
                        <a:lnTo>
                          <a:pt x="16" y="0"/>
                        </a:lnTo>
                      </a:path>
                    </a:pathLst>
                  </a:custGeom>
                  <a:solidFill>
                    <a:srgbClr val="000000"/>
                  </a:solidFill>
                  <a:ln w="9525" cap="rnd">
                    <a:noFill/>
                    <a:round/>
                    <a:headEnd/>
                    <a:tailEnd/>
                  </a:ln>
                </p:spPr>
                <p:txBody>
                  <a:bodyPr/>
                  <a:lstStyle/>
                  <a:p>
                    <a:endParaRPr lang="zh-CN" altLang="zh-CN"/>
                  </a:p>
                </p:txBody>
              </p:sp>
              <p:sp>
                <p:nvSpPr>
                  <p:cNvPr id="58197" name="Freeform 3075"/>
                  <p:cNvSpPr>
                    <a:spLocks/>
                  </p:cNvSpPr>
                  <p:nvPr/>
                </p:nvSpPr>
                <p:spPr bwMode="auto">
                  <a:xfrm>
                    <a:off x="5296" y="2611"/>
                    <a:ext cx="176" cy="76"/>
                  </a:xfrm>
                  <a:custGeom>
                    <a:avLst/>
                    <a:gdLst>
                      <a:gd name="T0" fmla="*/ 175 w 176"/>
                      <a:gd name="T1" fmla="*/ 0 h 76"/>
                      <a:gd name="T2" fmla="*/ 0 w 176"/>
                      <a:gd name="T3" fmla="*/ 75 h 76"/>
                      <a:gd name="T4" fmla="*/ 1 w 176"/>
                      <a:gd name="T5" fmla="*/ 75 h 76"/>
                      <a:gd name="T6" fmla="*/ 175 w 176"/>
                      <a:gd name="T7" fmla="*/ 0 h 76"/>
                      <a:gd name="T8" fmla="*/ 0 60000 65536"/>
                      <a:gd name="T9" fmla="*/ 0 60000 65536"/>
                      <a:gd name="T10" fmla="*/ 0 60000 65536"/>
                      <a:gd name="T11" fmla="*/ 0 60000 65536"/>
                      <a:gd name="T12" fmla="*/ 0 w 176"/>
                      <a:gd name="T13" fmla="*/ 0 h 76"/>
                      <a:gd name="T14" fmla="*/ 176 w 176"/>
                      <a:gd name="T15" fmla="*/ 76 h 76"/>
                    </a:gdLst>
                    <a:ahLst/>
                    <a:cxnLst>
                      <a:cxn ang="T8">
                        <a:pos x="T0" y="T1"/>
                      </a:cxn>
                      <a:cxn ang="T9">
                        <a:pos x="T2" y="T3"/>
                      </a:cxn>
                      <a:cxn ang="T10">
                        <a:pos x="T4" y="T5"/>
                      </a:cxn>
                      <a:cxn ang="T11">
                        <a:pos x="T6" y="T7"/>
                      </a:cxn>
                    </a:cxnLst>
                    <a:rect l="T12" t="T13" r="T14" b="T15"/>
                    <a:pathLst>
                      <a:path w="176" h="76">
                        <a:moveTo>
                          <a:pt x="175" y="0"/>
                        </a:moveTo>
                        <a:lnTo>
                          <a:pt x="0" y="75"/>
                        </a:lnTo>
                        <a:lnTo>
                          <a:pt x="1" y="75"/>
                        </a:lnTo>
                        <a:lnTo>
                          <a:pt x="175" y="0"/>
                        </a:lnTo>
                      </a:path>
                    </a:pathLst>
                  </a:custGeom>
                  <a:solidFill>
                    <a:srgbClr val="000000"/>
                  </a:solidFill>
                  <a:ln w="9525" cap="rnd">
                    <a:noFill/>
                    <a:round/>
                    <a:headEnd/>
                    <a:tailEnd/>
                  </a:ln>
                </p:spPr>
                <p:txBody>
                  <a:bodyPr/>
                  <a:lstStyle/>
                  <a:p>
                    <a:endParaRPr lang="zh-CN" altLang="zh-CN"/>
                  </a:p>
                </p:txBody>
              </p:sp>
              <p:sp>
                <p:nvSpPr>
                  <p:cNvPr id="58198" name="Freeform 3076"/>
                  <p:cNvSpPr>
                    <a:spLocks/>
                  </p:cNvSpPr>
                  <p:nvPr/>
                </p:nvSpPr>
                <p:spPr bwMode="auto">
                  <a:xfrm>
                    <a:off x="5459" y="2596"/>
                    <a:ext cx="20" cy="20"/>
                  </a:xfrm>
                  <a:custGeom>
                    <a:avLst/>
                    <a:gdLst>
                      <a:gd name="T0" fmla="*/ 0 w 20"/>
                      <a:gd name="T1" fmla="*/ 2 h 20"/>
                      <a:gd name="T2" fmla="*/ 7 w 20"/>
                      <a:gd name="T3" fmla="*/ 0 h 20"/>
                      <a:gd name="T4" fmla="*/ 11 w 20"/>
                      <a:gd name="T5" fmla="*/ 0 h 20"/>
                      <a:gd name="T6" fmla="*/ 13 w 20"/>
                      <a:gd name="T7" fmla="*/ 0 h 20"/>
                      <a:gd name="T8" fmla="*/ 15 w 20"/>
                      <a:gd name="T9" fmla="*/ 0 h 20"/>
                      <a:gd name="T10" fmla="*/ 17 w 20"/>
                      <a:gd name="T11" fmla="*/ 2 h 20"/>
                      <a:gd name="T12" fmla="*/ 19 w 20"/>
                      <a:gd name="T13" fmla="*/ 2 h 20"/>
                      <a:gd name="T14" fmla="*/ 19 w 20"/>
                      <a:gd name="T15" fmla="*/ 4 h 20"/>
                      <a:gd name="T16" fmla="*/ 19 w 20"/>
                      <a:gd name="T17" fmla="*/ 9 h 20"/>
                      <a:gd name="T18" fmla="*/ 17 w 20"/>
                      <a:gd name="T19" fmla="*/ 9 h 20"/>
                      <a:gd name="T20" fmla="*/ 17 w 20"/>
                      <a:gd name="T21" fmla="*/ 11 h 20"/>
                      <a:gd name="T22" fmla="*/ 17 w 20"/>
                      <a:gd name="T23" fmla="*/ 14 h 20"/>
                      <a:gd name="T24" fmla="*/ 15 w 20"/>
                      <a:gd name="T25" fmla="*/ 14 h 20"/>
                      <a:gd name="T26" fmla="*/ 15 w 20"/>
                      <a:gd name="T27" fmla="*/ 16 h 20"/>
                      <a:gd name="T28" fmla="*/ 15 w 20"/>
                      <a:gd name="T29" fmla="*/ 19 h 20"/>
                      <a:gd name="T30" fmla="*/ 15 w 20"/>
                      <a:gd name="T31" fmla="*/ 16 h 20"/>
                      <a:gd name="T32" fmla="*/ 17 w 20"/>
                      <a:gd name="T33" fmla="*/ 14 h 20"/>
                      <a:gd name="T34" fmla="*/ 19 w 20"/>
                      <a:gd name="T35" fmla="*/ 11 h 20"/>
                      <a:gd name="T36" fmla="*/ 19 w 20"/>
                      <a:gd name="T37" fmla="*/ 9 h 20"/>
                      <a:gd name="T38" fmla="*/ 19 w 20"/>
                      <a:gd name="T39" fmla="*/ 4 h 20"/>
                      <a:gd name="T40" fmla="*/ 19 w 20"/>
                      <a:gd name="T41" fmla="*/ 2 h 20"/>
                      <a:gd name="T42" fmla="*/ 17 w 20"/>
                      <a:gd name="T43" fmla="*/ 0 h 20"/>
                      <a:gd name="T44" fmla="*/ 13 w 20"/>
                      <a:gd name="T45" fmla="*/ 0 h 20"/>
                      <a:gd name="T46" fmla="*/ 11 w 20"/>
                      <a:gd name="T47" fmla="*/ 0 h 20"/>
                      <a:gd name="T48" fmla="*/ 7 w 20"/>
                      <a:gd name="T49" fmla="*/ 0 h 20"/>
                      <a:gd name="T50" fmla="*/ 0 w 20"/>
                      <a:gd name="T51" fmla="*/ 0 h 20"/>
                      <a:gd name="T52" fmla="*/ 0 w 20"/>
                      <a:gd name="T53" fmla="*/ 2 h 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
                      <a:gd name="T82" fmla="*/ 0 h 20"/>
                      <a:gd name="T83" fmla="*/ 20 w 20"/>
                      <a:gd name="T84" fmla="*/ 20 h 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 h="20">
                        <a:moveTo>
                          <a:pt x="0" y="2"/>
                        </a:moveTo>
                        <a:lnTo>
                          <a:pt x="7" y="0"/>
                        </a:lnTo>
                        <a:lnTo>
                          <a:pt x="11" y="0"/>
                        </a:lnTo>
                        <a:lnTo>
                          <a:pt x="13" y="0"/>
                        </a:lnTo>
                        <a:lnTo>
                          <a:pt x="15" y="0"/>
                        </a:lnTo>
                        <a:lnTo>
                          <a:pt x="17" y="2"/>
                        </a:lnTo>
                        <a:lnTo>
                          <a:pt x="19" y="2"/>
                        </a:lnTo>
                        <a:lnTo>
                          <a:pt x="19" y="4"/>
                        </a:lnTo>
                        <a:lnTo>
                          <a:pt x="19" y="9"/>
                        </a:lnTo>
                        <a:lnTo>
                          <a:pt x="17" y="9"/>
                        </a:lnTo>
                        <a:lnTo>
                          <a:pt x="17" y="11"/>
                        </a:lnTo>
                        <a:lnTo>
                          <a:pt x="17" y="14"/>
                        </a:lnTo>
                        <a:lnTo>
                          <a:pt x="15" y="14"/>
                        </a:lnTo>
                        <a:lnTo>
                          <a:pt x="15" y="16"/>
                        </a:lnTo>
                        <a:lnTo>
                          <a:pt x="15" y="19"/>
                        </a:lnTo>
                        <a:lnTo>
                          <a:pt x="15" y="16"/>
                        </a:lnTo>
                        <a:lnTo>
                          <a:pt x="17" y="14"/>
                        </a:lnTo>
                        <a:lnTo>
                          <a:pt x="19" y="11"/>
                        </a:lnTo>
                        <a:lnTo>
                          <a:pt x="19" y="9"/>
                        </a:lnTo>
                        <a:lnTo>
                          <a:pt x="19" y="4"/>
                        </a:lnTo>
                        <a:lnTo>
                          <a:pt x="19" y="2"/>
                        </a:lnTo>
                        <a:lnTo>
                          <a:pt x="17" y="0"/>
                        </a:lnTo>
                        <a:lnTo>
                          <a:pt x="13" y="0"/>
                        </a:lnTo>
                        <a:lnTo>
                          <a:pt x="11" y="0"/>
                        </a:lnTo>
                        <a:lnTo>
                          <a:pt x="7" y="0"/>
                        </a:lnTo>
                        <a:lnTo>
                          <a:pt x="0" y="0"/>
                        </a:lnTo>
                        <a:lnTo>
                          <a:pt x="0" y="2"/>
                        </a:lnTo>
                      </a:path>
                    </a:pathLst>
                  </a:custGeom>
                  <a:solidFill>
                    <a:srgbClr val="000000"/>
                  </a:solidFill>
                  <a:ln w="9525" cap="rnd">
                    <a:noFill/>
                    <a:round/>
                    <a:headEnd/>
                    <a:tailEnd/>
                  </a:ln>
                </p:spPr>
                <p:txBody>
                  <a:bodyPr/>
                  <a:lstStyle/>
                  <a:p>
                    <a:endParaRPr lang="zh-CN" altLang="zh-CN"/>
                  </a:p>
                </p:txBody>
              </p:sp>
              <p:sp>
                <p:nvSpPr>
                  <p:cNvPr id="58199" name="Freeform 3077"/>
                  <p:cNvSpPr>
                    <a:spLocks/>
                  </p:cNvSpPr>
                  <p:nvPr/>
                </p:nvSpPr>
                <p:spPr bwMode="auto">
                  <a:xfrm>
                    <a:off x="5281" y="2596"/>
                    <a:ext cx="175" cy="80"/>
                  </a:xfrm>
                  <a:custGeom>
                    <a:avLst/>
                    <a:gdLst>
                      <a:gd name="T0" fmla="*/ 4 w 175"/>
                      <a:gd name="T1" fmla="*/ 76 h 80"/>
                      <a:gd name="T2" fmla="*/ 8 w 175"/>
                      <a:gd name="T3" fmla="*/ 74 h 80"/>
                      <a:gd name="T4" fmla="*/ 18 w 175"/>
                      <a:gd name="T5" fmla="*/ 70 h 80"/>
                      <a:gd name="T6" fmla="*/ 28 w 175"/>
                      <a:gd name="T7" fmla="*/ 66 h 80"/>
                      <a:gd name="T8" fmla="*/ 42 w 175"/>
                      <a:gd name="T9" fmla="*/ 60 h 80"/>
                      <a:gd name="T10" fmla="*/ 55 w 175"/>
                      <a:gd name="T11" fmla="*/ 54 h 80"/>
                      <a:gd name="T12" fmla="*/ 71 w 175"/>
                      <a:gd name="T13" fmla="*/ 46 h 80"/>
                      <a:gd name="T14" fmla="*/ 87 w 175"/>
                      <a:gd name="T15" fmla="*/ 40 h 80"/>
                      <a:gd name="T16" fmla="*/ 103 w 175"/>
                      <a:gd name="T17" fmla="*/ 32 h 80"/>
                      <a:gd name="T18" fmla="*/ 119 w 175"/>
                      <a:gd name="T19" fmla="*/ 26 h 80"/>
                      <a:gd name="T20" fmla="*/ 134 w 175"/>
                      <a:gd name="T21" fmla="*/ 20 h 80"/>
                      <a:gd name="T22" fmla="*/ 148 w 175"/>
                      <a:gd name="T23" fmla="*/ 14 h 80"/>
                      <a:gd name="T24" fmla="*/ 158 w 175"/>
                      <a:gd name="T25" fmla="*/ 8 h 80"/>
                      <a:gd name="T26" fmla="*/ 166 w 175"/>
                      <a:gd name="T27" fmla="*/ 4 h 80"/>
                      <a:gd name="T28" fmla="*/ 172 w 175"/>
                      <a:gd name="T29" fmla="*/ 2 h 80"/>
                      <a:gd name="T30" fmla="*/ 174 w 175"/>
                      <a:gd name="T31" fmla="*/ 0 h 80"/>
                      <a:gd name="T32" fmla="*/ 170 w 175"/>
                      <a:gd name="T33" fmla="*/ 2 h 80"/>
                      <a:gd name="T34" fmla="*/ 162 w 175"/>
                      <a:gd name="T35" fmla="*/ 6 h 80"/>
                      <a:gd name="T36" fmla="*/ 152 w 175"/>
                      <a:gd name="T37" fmla="*/ 10 h 80"/>
                      <a:gd name="T38" fmla="*/ 140 w 175"/>
                      <a:gd name="T39" fmla="*/ 16 h 80"/>
                      <a:gd name="T40" fmla="*/ 127 w 175"/>
                      <a:gd name="T41" fmla="*/ 22 h 80"/>
                      <a:gd name="T42" fmla="*/ 111 w 175"/>
                      <a:gd name="T43" fmla="*/ 28 h 80"/>
                      <a:gd name="T44" fmla="*/ 95 w 175"/>
                      <a:gd name="T45" fmla="*/ 36 h 80"/>
                      <a:gd name="T46" fmla="*/ 79 w 175"/>
                      <a:gd name="T47" fmla="*/ 42 h 80"/>
                      <a:gd name="T48" fmla="*/ 63 w 175"/>
                      <a:gd name="T49" fmla="*/ 50 h 80"/>
                      <a:gd name="T50" fmla="*/ 47 w 175"/>
                      <a:gd name="T51" fmla="*/ 56 h 80"/>
                      <a:gd name="T52" fmla="*/ 34 w 175"/>
                      <a:gd name="T53" fmla="*/ 62 h 80"/>
                      <a:gd name="T54" fmla="*/ 22 w 175"/>
                      <a:gd name="T55" fmla="*/ 68 h 80"/>
                      <a:gd name="T56" fmla="*/ 12 w 175"/>
                      <a:gd name="T57" fmla="*/ 72 h 80"/>
                      <a:gd name="T58" fmla="*/ 4 w 175"/>
                      <a:gd name="T59" fmla="*/ 76 h 80"/>
                      <a:gd name="T60" fmla="*/ 0 w 175"/>
                      <a:gd name="T61" fmla="*/ 76 h 80"/>
                      <a:gd name="T62" fmla="*/ 2 w 175"/>
                      <a:gd name="T63" fmla="*/ 79 h 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5"/>
                      <a:gd name="T97" fmla="*/ 0 h 80"/>
                      <a:gd name="T98" fmla="*/ 175 w 175"/>
                      <a:gd name="T99" fmla="*/ 80 h 8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5" h="80">
                        <a:moveTo>
                          <a:pt x="2" y="79"/>
                        </a:moveTo>
                        <a:lnTo>
                          <a:pt x="4" y="76"/>
                        </a:lnTo>
                        <a:lnTo>
                          <a:pt x="6" y="76"/>
                        </a:lnTo>
                        <a:lnTo>
                          <a:pt x="8" y="74"/>
                        </a:lnTo>
                        <a:lnTo>
                          <a:pt x="12" y="72"/>
                        </a:lnTo>
                        <a:lnTo>
                          <a:pt x="18" y="70"/>
                        </a:lnTo>
                        <a:lnTo>
                          <a:pt x="22" y="68"/>
                        </a:lnTo>
                        <a:lnTo>
                          <a:pt x="28" y="66"/>
                        </a:lnTo>
                        <a:lnTo>
                          <a:pt x="34" y="62"/>
                        </a:lnTo>
                        <a:lnTo>
                          <a:pt x="42" y="60"/>
                        </a:lnTo>
                        <a:lnTo>
                          <a:pt x="49" y="56"/>
                        </a:lnTo>
                        <a:lnTo>
                          <a:pt x="55" y="54"/>
                        </a:lnTo>
                        <a:lnTo>
                          <a:pt x="63" y="50"/>
                        </a:lnTo>
                        <a:lnTo>
                          <a:pt x="71" y="46"/>
                        </a:lnTo>
                        <a:lnTo>
                          <a:pt x="79" y="42"/>
                        </a:lnTo>
                        <a:lnTo>
                          <a:pt x="87" y="40"/>
                        </a:lnTo>
                        <a:lnTo>
                          <a:pt x="95" y="36"/>
                        </a:lnTo>
                        <a:lnTo>
                          <a:pt x="103" y="32"/>
                        </a:lnTo>
                        <a:lnTo>
                          <a:pt x="111" y="28"/>
                        </a:lnTo>
                        <a:lnTo>
                          <a:pt x="119" y="26"/>
                        </a:lnTo>
                        <a:lnTo>
                          <a:pt x="127" y="22"/>
                        </a:lnTo>
                        <a:lnTo>
                          <a:pt x="134" y="20"/>
                        </a:lnTo>
                        <a:lnTo>
                          <a:pt x="140" y="16"/>
                        </a:lnTo>
                        <a:lnTo>
                          <a:pt x="148" y="14"/>
                        </a:lnTo>
                        <a:lnTo>
                          <a:pt x="152" y="10"/>
                        </a:lnTo>
                        <a:lnTo>
                          <a:pt x="158" y="8"/>
                        </a:lnTo>
                        <a:lnTo>
                          <a:pt x="162" y="6"/>
                        </a:lnTo>
                        <a:lnTo>
                          <a:pt x="166" y="4"/>
                        </a:lnTo>
                        <a:lnTo>
                          <a:pt x="170" y="4"/>
                        </a:lnTo>
                        <a:lnTo>
                          <a:pt x="172" y="2"/>
                        </a:lnTo>
                        <a:lnTo>
                          <a:pt x="174" y="2"/>
                        </a:lnTo>
                        <a:lnTo>
                          <a:pt x="174" y="0"/>
                        </a:lnTo>
                        <a:lnTo>
                          <a:pt x="172" y="2"/>
                        </a:lnTo>
                        <a:lnTo>
                          <a:pt x="170" y="2"/>
                        </a:lnTo>
                        <a:lnTo>
                          <a:pt x="166" y="4"/>
                        </a:lnTo>
                        <a:lnTo>
                          <a:pt x="162" y="6"/>
                        </a:lnTo>
                        <a:lnTo>
                          <a:pt x="158" y="8"/>
                        </a:lnTo>
                        <a:lnTo>
                          <a:pt x="152" y="10"/>
                        </a:lnTo>
                        <a:lnTo>
                          <a:pt x="146" y="12"/>
                        </a:lnTo>
                        <a:lnTo>
                          <a:pt x="140" y="16"/>
                        </a:lnTo>
                        <a:lnTo>
                          <a:pt x="132" y="18"/>
                        </a:lnTo>
                        <a:lnTo>
                          <a:pt x="127" y="22"/>
                        </a:lnTo>
                        <a:lnTo>
                          <a:pt x="119" y="24"/>
                        </a:lnTo>
                        <a:lnTo>
                          <a:pt x="111" y="28"/>
                        </a:lnTo>
                        <a:lnTo>
                          <a:pt x="103" y="32"/>
                        </a:lnTo>
                        <a:lnTo>
                          <a:pt x="95" y="36"/>
                        </a:lnTo>
                        <a:lnTo>
                          <a:pt x="87" y="38"/>
                        </a:lnTo>
                        <a:lnTo>
                          <a:pt x="79" y="42"/>
                        </a:lnTo>
                        <a:lnTo>
                          <a:pt x="71" y="46"/>
                        </a:lnTo>
                        <a:lnTo>
                          <a:pt x="63" y="50"/>
                        </a:lnTo>
                        <a:lnTo>
                          <a:pt x="55" y="52"/>
                        </a:lnTo>
                        <a:lnTo>
                          <a:pt x="47" y="56"/>
                        </a:lnTo>
                        <a:lnTo>
                          <a:pt x="42" y="60"/>
                        </a:lnTo>
                        <a:lnTo>
                          <a:pt x="34" y="62"/>
                        </a:lnTo>
                        <a:lnTo>
                          <a:pt x="28" y="66"/>
                        </a:lnTo>
                        <a:lnTo>
                          <a:pt x="22" y="68"/>
                        </a:lnTo>
                        <a:lnTo>
                          <a:pt x="16" y="70"/>
                        </a:lnTo>
                        <a:lnTo>
                          <a:pt x="12" y="72"/>
                        </a:lnTo>
                        <a:lnTo>
                          <a:pt x="8" y="74"/>
                        </a:lnTo>
                        <a:lnTo>
                          <a:pt x="4" y="76"/>
                        </a:lnTo>
                        <a:lnTo>
                          <a:pt x="2" y="76"/>
                        </a:lnTo>
                        <a:lnTo>
                          <a:pt x="0" y="76"/>
                        </a:lnTo>
                        <a:lnTo>
                          <a:pt x="0" y="79"/>
                        </a:lnTo>
                        <a:lnTo>
                          <a:pt x="2" y="79"/>
                        </a:lnTo>
                      </a:path>
                    </a:pathLst>
                  </a:custGeom>
                  <a:solidFill>
                    <a:srgbClr val="000000"/>
                  </a:solidFill>
                  <a:ln w="9525" cap="rnd">
                    <a:noFill/>
                    <a:round/>
                    <a:headEnd/>
                    <a:tailEnd/>
                  </a:ln>
                </p:spPr>
                <p:txBody>
                  <a:bodyPr/>
                  <a:lstStyle/>
                  <a:p>
                    <a:endParaRPr lang="zh-CN" altLang="zh-CN"/>
                  </a:p>
                </p:txBody>
              </p:sp>
              <p:sp>
                <p:nvSpPr>
                  <p:cNvPr id="58200" name="Freeform 3078"/>
                  <p:cNvSpPr>
                    <a:spLocks/>
                  </p:cNvSpPr>
                  <p:nvPr/>
                </p:nvSpPr>
                <p:spPr bwMode="auto">
                  <a:xfrm>
                    <a:off x="5278" y="2677"/>
                    <a:ext cx="1" cy="20"/>
                  </a:xfrm>
                  <a:custGeom>
                    <a:avLst/>
                    <a:gdLst>
                      <a:gd name="T0" fmla="*/ 0 w 1"/>
                      <a:gd name="T1" fmla="*/ 19 h 20"/>
                      <a:gd name="T2" fmla="*/ 0 w 1"/>
                      <a:gd name="T3" fmla="*/ 0 h 20"/>
                      <a:gd name="T4" fmla="*/ 0 w 1"/>
                      <a:gd name="T5" fmla="*/ 19 h 20"/>
                      <a:gd name="T6" fmla="*/ 0 60000 65536"/>
                      <a:gd name="T7" fmla="*/ 0 60000 65536"/>
                      <a:gd name="T8" fmla="*/ 0 60000 65536"/>
                      <a:gd name="T9" fmla="*/ 0 w 1"/>
                      <a:gd name="T10" fmla="*/ 0 h 20"/>
                      <a:gd name="T11" fmla="*/ 1 w 1"/>
                      <a:gd name="T12" fmla="*/ 20 h 20"/>
                    </a:gdLst>
                    <a:ahLst/>
                    <a:cxnLst>
                      <a:cxn ang="T6">
                        <a:pos x="T0" y="T1"/>
                      </a:cxn>
                      <a:cxn ang="T7">
                        <a:pos x="T2" y="T3"/>
                      </a:cxn>
                      <a:cxn ang="T8">
                        <a:pos x="T4" y="T5"/>
                      </a:cxn>
                    </a:cxnLst>
                    <a:rect l="T9" t="T10" r="T11" b="T12"/>
                    <a:pathLst>
                      <a:path w="1" h="20">
                        <a:moveTo>
                          <a:pt x="0" y="19"/>
                        </a:moveTo>
                        <a:lnTo>
                          <a:pt x="0" y="0"/>
                        </a:lnTo>
                        <a:lnTo>
                          <a:pt x="0" y="19"/>
                        </a:lnTo>
                      </a:path>
                    </a:pathLst>
                  </a:custGeom>
                  <a:solidFill>
                    <a:srgbClr val="000000"/>
                  </a:solidFill>
                  <a:ln w="9525" cap="rnd">
                    <a:noFill/>
                    <a:round/>
                    <a:headEnd/>
                    <a:tailEnd/>
                  </a:ln>
                </p:spPr>
                <p:txBody>
                  <a:bodyPr/>
                  <a:lstStyle/>
                  <a:p>
                    <a:endParaRPr lang="zh-CN" altLang="zh-CN"/>
                  </a:p>
                </p:txBody>
              </p:sp>
              <p:sp>
                <p:nvSpPr>
                  <p:cNvPr id="58201" name="Freeform 3079"/>
                  <p:cNvSpPr>
                    <a:spLocks/>
                  </p:cNvSpPr>
                  <p:nvPr/>
                </p:nvSpPr>
                <p:spPr bwMode="auto">
                  <a:xfrm>
                    <a:off x="5207" y="2733"/>
                    <a:ext cx="19" cy="19"/>
                  </a:xfrm>
                  <a:custGeom>
                    <a:avLst/>
                    <a:gdLst>
                      <a:gd name="T0" fmla="*/ 18 w 19"/>
                      <a:gd name="T1" fmla="*/ 0 h 19"/>
                      <a:gd name="T2" fmla="*/ 0 w 19"/>
                      <a:gd name="T3" fmla="*/ 18 h 19"/>
                      <a:gd name="T4" fmla="*/ 18 w 19"/>
                      <a:gd name="T5" fmla="*/ 0 h 19"/>
                      <a:gd name="T6" fmla="*/ 18 w 19"/>
                      <a:gd name="T7" fmla="*/ 0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18" y="0"/>
                        </a:moveTo>
                        <a:lnTo>
                          <a:pt x="0" y="18"/>
                        </a:lnTo>
                        <a:lnTo>
                          <a:pt x="18" y="0"/>
                        </a:lnTo>
                      </a:path>
                    </a:pathLst>
                  </a:custGeom>
                  <a:solidFill>
                    <a:srgbClr val="000000"/>
                  </a:solidFill>
                  <a:ln w="9525" cap="rnd">
                    <a:noFill/>
                    <a:round/>
                    <a:headEnd/>
                    <a:tailEnd/>
                  </a:ln>
                </p:spPr>
                <p:txBody>
                  <a:bodyPr/>
                  <a:lstStyle/>
                  <a:p>
                    <a:endParaRPr lang="zh-CN" altLang="zh-CN"/>
                  </a:p>
                </p:txBody>
              </p:sp>
              <p:sp>
                <p:nvSpPr>
                  <p:cNvPr id="58202" name="Freeform 3080"/>
                  <p:cNvSpPr>
                    <a:spLocks/>
                  </p:cNvSpPr>
                  <p:nvPr/>
                </p:nvSpPr>
                <p:spPr bwMode="auto">
                  <a:xfrm>
                    <a:off x="5210" y="2723"/>
                    <a:ext cx="19" cy="19"/>
                  </a:xfrm>
                  <a:custGeom>
                    <a:avLst/>
                    <a:gdLst>
                      <a:gd name="T0" fmla="*/ 0 w 19"/>
                      <a:gd name="T1" fmla="*/ 0 h 19"/>
                      <a:gd name="T2" fmla="*/ 16 w 19"/>
                      <a:gd name="T3" fmla="*/ 18 h 19"/>
                      <a:gd name="T4" fmla="*/ 18 w 19"/>
                      <a:gd name="T5" fmla="*/ 18 h 19"/>
                      <a:gd name="T6" fmla="*/ 4 w 19"/>
                      <a:gd name="T7" fmla="*/ 0 h 19"/>
                      <a:gd name="T8" fmla="*/ 0 w 19"/>
                      <a:gd name="T9" fmla="*/ 0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0"/>
                        </a:moveTo>
                        <a:lnTo>
                          <a:pt x="16" y="18"/>
                        </a:lnTo>
                        <a:lnTo>
                          <a:pt x="18" y="18"/>
                        </a:lnTo>
                        <a:lnTo>
                          <a:pt x="4" y="0"/>
                        </a:lnTo>
                        <a:lnTo>
                          <a:pt x="0" y="0"/>
                        </a:lnTo>
                      </a:path>
                    </a:pathLst>
                  </a:custGeom>
                  <a:solidFill>
                    <a:srgbClr val="000000"/>
                  </a:solidFill>
                  <a:ln w="9525" cap="rnd">
                    <a:noFill/>
                    <a:round/>
                    <a:headEnd/>
                    <a:tailEnd/>
                  </a:ln>
                </p:spPr>
                <p:txBody>
                  <a:bodyPr/>
                  <a:lstStyle/>
                  <a:p>
                    <a:endParaRPr lang="zh-CN" altLang="zh-CN"/>
                  </a:p>
                </p:txBody>
              </p:sp>
              <p:sp>
                <p:nvSpPr>
                  <p:cNvPr id="58203" name="Freeform 3081"/>
                  <p:cNvSpPr>
                    <a:spLocks/>
                  </p:cNvSpPr>
                  <p:nvPr/>
                </p:nvSpPr>
                <p:spPr bwMode="auto">
                  <a:xfrm>
                    <a:off x="5202" y="2713"/>
                    <a:ext cx="19" cy="19"/>
                  </a:xfrm>
                  <a:custGeom>
                    <a:avLst/>
                    <a:gdLst>
                      <a:gd name="T0" fmla="*/ 0 w 19"/>
                      <a:gd name="T1" fmla="*/ 0 h 19"/>
                      <a:gd name="T2" fmla="*/ 16 w 19"/>
                      <a:gd name="T3" fmla="*/ 18 h 19"/>
                      <a:gd name="T4" fmla="*/ 18 w 19"/>
                      <a:gd name="T5" fmla="*/ 18 h 19"/>
                      <a:gd name="T6" fmla="*/ 2 w 19"/>
                      <a:gd name="T7" fmla="*/ 0 h 19"/>
                      <a:gd name="T8" fmla="*/ 0 w 19"/>
                      <a:gd name="T9" fmla="*/ 0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0"/>
                        </a:moveTo>
                        <a:lnTo>
                          <a:pt x="16" y="18"/>
                        </a:lnTo>
                        <a:lnTo>
                          <a:pt x="18" y="18"/>
                        </a:lnTo>
                        <a:lnTo>
                          <a:pt x="2" y="0"/>
                        </a:lnTo>
                        <a:lnTo>
                          <a:pt x="0" y="0"/>
                        </a:lnTo>
                      </a:path>
                    </a:pathLst>
                  </a:custGeom>
                  <a:solidFill>
                    <a:srgbClr val="000000"/>
                  </a:solidFill>
                  <a:ln w="9525" cap="rnd">
                    <a:noFill/>
                    <a:round/>
                    <a:headEnd/>
                    <a:tailEnd/>
                  </a:ln>
                </p:spPr>
                <p:txBody>
                  <a:bodyPr/>
                  <a:lstStyle/>
                  <a:p>
                    <a:endParaRPr lang="zh-CN" altLang="zh-CN"/>
                  </a:p>
                </p:txBody>
              </p:sp>
              <p:sp>
                <p:nvSpPr>
                  <p:cNvPr id="58204" name="Freeform 3082"/>
                  <p:cNvSpPr>
                    <a:spLocks/>
                  </p:cNvSpPr>
                  <p:nvPr/>
                </p:nvSpPr>
                <p:spPr bwMode="auto">
                  <a:xfrm>
                    <a:off x="5183" y="2707"/>
                    <a:ext cx="20" cy="19"/>
                  </a:xfrm>
                  <a:custGeom>
                    <a:avLst/>
                    <a:gdLst>
                      <a:gd name="T0" fmla="*/ 0 w 20"/>
                      <a:gd name="T1" fmla="*/ 2 h 19"/>
                      <a:gd name="T2" fmla="*/ 19 w 20"/>
                      <a:gd name="T3" fmla="*/ 18 h 19"/>
                      <a:gd name="T4" fmla="*/ 0 w 20"/>
                      <a:gd name="T5" fmla="*/ 0 h 19"/>
                      <a:gd name="T6" fmla="*/ 0 w 20"/>
                      <a:gd name="T7" fmla="*/ 2 h 19"/>
                      <a:gd name="T8" fmla="*/ 0 60000 65536"/>
                      <a:gd name="T9" fmla="*/ 0 60000 65536"/>
                      <a:gd name="T10" fmla="*/ 0 60000 65536"/>
                      <a:gd name="T11" fmla="*/ 0 60000 65536"/>
                      <a:gd name="T12" fmla="*/ 0 w 20"/>
                      <a:gd name="T13" fmla="*/ 0 h 19"/>
                      <a:gd name="T14" fmla="*/ 20 w 20"/>
                      <a:gd name="T15" fmla="*/ 19 h 19"/>
                    </a:gdLst>
                    <a:ahLst/>
                    <a:cxnLst>
                      <a:cxn ang="T8">
                        <a:pos x="T0" y="T1"/>
                      </a:cxn>
                      <a:cxn ang="T9">
                        <a:pos x="T2" y="T3"/>
                      </a:cxn>
                      <a:cxn ang="T10">
                        <a:pos x="T4" y="T5"/>
                      </a:cxn>
                      <a:cxn ang="T11">
                        <a:pos x="T6" y="T7"/>
                      </a:cxn>
                    </a:cxnLst>
                    <a:rect l="T12" t="T13" r="T14" b="T15"/>
                    <a:pathLst>
                      <a:path w="20" h="19">
                        <a:moveTo>
                          <a:pt x="0" y="2"/>
                        </a:moveTo>
                        <a:lnTo>
                          <a:pt x="19" y="18"/>
                        </a:lnTo>
                        <a:lnTo>
                          <a:pt x="0" y="0"/>
                        </a:lnTo>
                        <a:lnTo>
                          <a:pt x="0" y="2"/>
                        </a:lnTo>
                      </a:path>
                    </a:pathLst>
                  </a:custGeom>
                  <a:solidFill>
                    <a:srgbClr val="000000"/>
                  </a:solidFill>
                  <a:ln w="9525" cap="rnd">
                    <a:noFill/>
                    <a:round/>
                    <a:headEnd/>
                    <a:tailEnd/>
                  </a:ln>
                </p:spPr>
                <p:txBody>
                  <a:bodyPr/>
                  <a:lstStyle/>
                  <a:p>
                    <a:endParaRPr lang="zh-CN" altLang="zh-CN"/>
                  </a:p>
                </p:txBody>
              </p:sp>
              <p:sp>
                <p:nvSpPr>
                  <p:cNvPr id="58205" name="Freeform 3083"/>
                  <p:cNvSpPr>
                    <a:spLocks/>
                  </p:cNvSpPr>
                  <p:nvPr/>
                </p:nvSpPr>
                <p:spPr bwMode="auto">
                  <a:xfrm>
                    <a:off x="5171" y="2707"/>
                    <a:ext cx="19" cy="19"/>
                  </a:xfrm>
                  <a:custGeom>
                    <a:avLst/>
                    <a:gdLst>
                      <a:gd name="T0" fmla="*/ 2 w 19"/>
                      <a:gd name="T1" fmla="*/ 18 h 19"/>
                      <a:gd name="T2" fmla="*/ 18 w 19"/>
                      <a:gd name="T3" fmla="*/ 0 h 19"/>
                      <a:gd name="T4" fmla="*/ 0 w 19"/>
                      <a:gd name="T5" fmla="*/ 18 h 19"/>
                      <a:gd name="T6" fmla="*/ 2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2" y="18"/>
                        </a:moveTo>
                        <a:lnTo>
                          <a:pt x="18" y="0"/>
                        </a:lnTo>
                        <a:lnTo>
                          <a:pt x="0" y="18"/>
                        </a:lnTo>
                        <a:lnTo>
                          <a:pt x="2" y="18"/>
                        </a:lnTo>
                      </a:path>
                    </a:pathLst>
                  </a:custGeom>
                  <a:solidFill>
                    <a:srgbClr val="000000"/>
                  </a:solidFill>
                  <a:ln w="9525" cap="rnd">
                    <a:noFill/>
                    <a:round/>
                    <a:headEnd/>
                    <a:tailEnd/>
                  </a:ln>
                </p:spPr>
                <p:txBody>
                  <a:bodyPr/>
                  <a:lstStyle/>
                  <a:p>
                    <a:endParaRPr lang="zh-CN" altLang="zh-CN"/>
                  </a:p>
                </p:txBody>
              </p:sp>
              <p:sp>
                <p:nvSpPr>
                  <p:cNvPr id="58206" name="Freeform 3084"/>
                  <p:cNvSpPr>
                    <a:spLocks/>
                  </p:cNvSpPr>
                  <p:nvPr/>
                </p:nvSpPr>
                <p:spPr bwMode="auto">
                  <a:xfrm>
                    <a:off x="5171" y="2713"/>
                    <a:ext cx="34" cy="25"/>
                  </a:xfrm>
                  <a:custGeom>
                    <a:avLst/>
                    <a:gdLst>
                      <a:gd name="T0" fmla="*/ 33 w 34"/>
                      <a:gd name="T1" fmla="*/ 24 h 25"/>
                      <a:gd name="T2" fmla="*/ 0 w 34"/>
                      <a:gd name="T3" fmla="*/ 0 h 25"/>
                      <a:gd name="T4" fmla="*/ 33 w 34"/>
                      <a:gd name="T5" fmla="*/ 24 h 25"/>
                      <a:gd name="T6" fmla="*/ 33 w 34"/>
                      <a:gd name="T7" fmla="*/ 24 h 25"/>
                      <a:gd name="T8" fmla="*/ 0 60000 65536"/>
                      <a:gd name="T9" fmla="*/ 0 60000 65536"/>
                      <a:gd name="T10" fmla="*/ 0 60000 65536"/>
                      <a:gd name="T11" fmla="*/ 0 60000 65536"/>
                      <a:gd name="T12" fmla="*/ 0 w 34"/>
                      <a:gd name="T13" fmla="*/ 0 h 25"/>
                      <a:gd name="T14" fmla="*/ 34 w 34"/>
                      <a:gd name="T15" fmla="*/ 25 h 25"/>
                    </a:gdLst>
                    <a:ahLst/>
                    <a:cxnLst>
                      <a:cxn ang="T8">
                        <a:pos x="T0" y="T1"/>
                      </a:cxn>
                      <a:cxn ang="T9">
                        <a:pos x="T2" y="T3"/>
                      </a:cxn>
                      <a:cxn ang="T10">
                        <a:pos x="T4" y="T5"/>
                      </a:cxn>
                      <a:cxn ang="T11">
                        <a:pos x="T6" y="T7"/>
                      </a:cxn>
                    </a:cxnLst>
                    <a:rect l="T12" t="T13" r="T14" b="T15"/>
                    <a:pathLst>
                      <a:path w="34" h="25">
                        <a:moveTo>
                          <a:pt x="33" y="24"/>
                        </a:moveTo>
                        <a:lnTo>
                          <a:pt x="0" y="0"/>
                        </a:lnTo>
                        <a:lnTo>
                          <a:pt x="33" y="24"/>
                        </a:lnTo>
                      </a:path>
                    </a:pathLst>
                  </a:custGeom>
                  <a:solidFill>
                    <a:srgbClr val="000000"/>
                  </a:solidFill>
                  <a:ln w="9525" cap="rnd">
                    <a:noFill/>
                    <a:round/>
                    <a:headEnd/>
                    <a:tailEnd/>
                  </a:ln>
                </p:spPr>
                <p:txBody>
                  <a:bodyPr/>
                  <a:lstStyle/>
                  <a:p>
                    <a:endParaRPr lang="zh-CN" altLang="zh-CN"/>
                  </a:p>
                </p:txBody>
              </p:sp>
              <p:sp>
                <p:nvSpPr>
                  <p:cNvPr id="58207" name="Freeform 3085"/>
                  <p:cNvSpPr>
                    <a:spLocks/>
                  </p:cNvSpPr>
                  <p:nvPr/>
                </p:nvSpPr>
                <p:spPr bwMode="auto">
                  <a:xfrm>
                    <a:off x="5111" y="2727"/>
                    <a:ext cx="56" cy="39"/>
                  </a:xfrm>
                  <a:custGeom>
                    <a:avLst/>
                    <a:gdLst>
                      <a:gd name="T0" fmla="*/ 33 w 56"/>
                      <a:gd name="T1" fmla="*/ 38 h 39"/>
                      <a:gd name="T2" fmla="*/ 55 w 56"/>
                      <a:gd name="T3" fmla="*/ 28 h 39"/>
                      <a:gd name="T4" fmla="*/ 45 w 56"/>
                      <a:gd name="T5" fmla="*/ 10 h 39"/>
                      <a:gd name="T6" fmla="*/ 21 w 56"/>
                      <a:gd name="T7" fmla="*/ 0 h 39"/>
                      <a:gd name="T8" fmla="*/ 0 w 56"/>
                      <a:gd name="T9" fmla="*/ 10 h 39"/>
                      <a:gd name="T10" fmla="*/ 9 w 56"/>
                      <a:gd name="T11" fmla="*/ 18 h 39"/>
                      <a:gd name="T12" fmla="*/ 13 w 56"/>
                      <a:gd name="T13" fmla="*/ 16 h 39"/>
                      <a:gd name="T14" fmla="*/ 27 w 56"/>
                      <a:gd name="T15" fmla="*/ 28 h 39"/>
                      <a:gd name="T16" fmla="*/ 23 w 56"/>
                      <a:gd name="T17" fmla="*/ 30 h 39"/>
                      <a:gd name="T18" fmla="*/ 33 w 56"/>
                      <a:gd name="T19" fmla="*/ 38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39"/>
                      <a:gd name="T32" fmla="*/ 56 w 56"/>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39">
                        <a:moveTo>
                          <a:pt x="33" y="38"/>
                        </a:moveTo>
                        <a:lnTo>
                          <a:pt x="55" y="28"/>
                        </a:lnTo>
                        <a:lnTo>
                          <a:pt x="45" y="10"/>
                        </a:lnTo>
                        <a:lnTo>
                          <a:pt x="21" y="0"/>
                        </a:lnTo>
                        <a:lnTo>
                          <a:pt x="0" y="10"/>
                        </a:lnTo>
                        <a:lnTo>
                          <a:pt x="9" y="18"/>
                        </a:lnTo>
                        <a:lnTo>
                          <a:pt x="13" y="16"/>
                        </a:lnTo>
                        <a:lnTo>
                          <a:pt x="27" y="28"/>
                        </a:lnTo>
                        <a:lnTo>
                          <a:pt x="23" y="30"/>
                        </a:lnTo>
                        <a:lnTo>
                          <a:pt x="33" y="38"/>
                        </a:lnTo>
                      </a:path>
                    </a:pathLst>
                  </a:custGeom>
                  <a:solidFill>
                    <a:srgbClr val="000000"/>
                  </a:solidFill>
                  <a:ln w="9525" cap="rnd">
                    <a:noFill/>
                    <a:round/>
                    <a:headEnd/>
                    <a:tailEnd/>
                  </a:ln>
                </p:spPr>
                <p:txBody>
                  <a:bodyPr/>
                  <a:lstStyle/>
                  <a:p>
                    <a:endParaRPr lang="zh-CN" altLang="zh-CN"/>
                  </a:p>
                </p:txBody>
              </p:sp>
              <p:sp>
                <p:nvSpPr>
                  <p:cNvPr id="58208" name="Freeform 3086"/>
                  <p:cNvSpPr>
                    <a:spLocks/>
                  </p:cNvSpPr>
                  <p:nvPr/>
                </p:nvSpPr>
                <p:spPr bwMode="auto">
                  <a:xfrm>
                    <a:off x="5144" y="2755"/>
                    <a:ext cx="22" cy="19"/>
                  </a:xfrm>
                  <a:custGeom>
                    <a:avLst/>
                    <a:gdLst>
                      <a:gd name="T0" fmla="*/ 21 w 22"/>
                      <a:gd name="T1" fmla="*/ 0 h 19"/>
                      <a:gd name="T2" fmla="*/ 0 w 22"/>
                      <a:gd name="T3" fmla="*/ 18 h 19"/>
                      <a:gd name="T4" fmla="*/ 2 w 22"/>
                      <a:gd name="T5" fmla="*/ 18 h 19"/>
                      <a:gd name="T6" fmla="*/ 21 w 22"/>
                      <a:gd name="T7" fmla="*/ 0 h 19"/>
                      <a:gd name="T8" fmla="*/ 21 w 22"/>
                      <a:gd name="T9" fmla="*/ 0 h 19"/>
                      <a:gd name="T10" fmla="*/ 0 60000 65536"/>
                      <a:gd name="T11" fmla="*/ 0 60000 65536"/>
                      <a:gd name="T12" fmla="*/ 0 60000 65536"/>
                      <a:gd name="T13" fmla="*/ 0 60000 65536"/>
                      <a:gd name="T14" fmla="*/ 0 60000 65536"/>
                      <a:gd name="T15" fmla="*/ 0 w 22"/>
                      <a:gd name="T16" fmla="*/ 0 h 19"/>
                      <a:gd name="T17" fmla="*/ 22 w 22"/>
                      <a:gd name="T18" fmla="*/ 19 h 19"/>
                    </a:gdLst>
                    <a:ahLst/>
                    <a:cxnLst>
                      <a:cxn ang="T10">
                        <a:pos x="T0" y="T1"/>
                      </a:cxn>
                      <a:cxn ang="T11">
                        <a:pos x="T2" y="T3"/>
                      </a:cxn>
                      <a:cxn ang="T12">
                        <a:pos x="T4" y="T5"/>
                      </a:cxn>
                      <a:cxn ang="T13">
                        <a:pos x="T6" y="T7"/>
                      </a:cxn>
                      <a:cxn ang="T14">
                        <a:pos x="T8" y="T9"/>
                      </a:cxn>
                    </a:cxnLst>
                    <a:rect l="T15" t="T16" r="T17" b="T18"/>
                    <a:pathLst>
                      <a:path w="22" h="19">
                        <a:moveTo>
                          <a:pt x="21" y="0"/>
                        </a:moveTo>
                        <a:lnTo>
                          <a:pt x="0" y="18"/>
                        </a:lnTo>
                        <a:lnTo>
                          <a:pt x="2" y="18"/>
                        </a:lnTo>
                        <a:lnTo>
                          <a:pt x="21" y="0"/>
                        </a:lnTo>
                      </a:path>
                    </a:pathLst>
                  </a:custGeom>
                  <a:solidFill>
                    <a:srgbClr val="000000"/>
                  </a:solidFill>
                  <a:ln w="9525" cap="rnd">
                    <a:noFill/>
                    <a:round/>
                    <a:headEnd/>
                    <a:tailEnd/>
                  </a:ln>
                </p:spPr>
                <p:txBody>
                  <a:bodyPr/>
                  <a:lstStyle/>
                  <a:p>
                    <a:endParaRPr lang="zh-CN" altLang="zh-CN"/>
                  </a:p>
                </p:txBody>
              </p:sp>
              <p:sp>
                <p:nvSpPr>
                  <p:cNvPr id="58209" name="Freeform 3087"/>
                  <p:cNvSpPr>
                    <a:spLocks/>
                  </p:cNvSpPr>
                  <p:nvPr/>
                </p:nvSpPr>
                <p:spPr bwMode="auto">
                  <a:xfrm>
                    <a:off x="5159" y="2737"/>
                    <a:ext cx="19" cy="19"/>
                  </a:xfrm>
                  <a:custGeom>
                    <a:avLst/>
                    <a:gdLst>
                      <a:gd name="T0" fmla="*/ 0 w 19"/>
                      <a:gd name="T1" fmla="*/ 2 h 19"/>
                      <a:gd name="T2" fmla="*/ 0 w 19"/>
                      <a:gd name="T3" fmla="*/ 0 h 19"/>
                      <a:gd name="T4" fmla="*/ 18 w 19"/>
                      <a:gd name="T5" fmla="*/ 18 h 19"/>
                      <a:gd name="T6" fmla="*/ 2 w 19"/>
                      <a:gd name="T7" fmla="*/ 0 h 19"/>
                      <a:gd name="T8" fmla="*/ 0 w 19"/>
                      <a:gd name="T9" fmla="*/ 2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2"/>
                        </a:moveTo>
                        <a:lnTo>
                          <a:pt x="0" y="0"/>
                        </a:lnTo>
                        <a:lnTo>
                          <a:pt x="18" y="18"/>
                        </a:lnTo>
                        <a:lnTo>
                          <a:pt x="2" y="0"/>
                        </a:lnTo>
                        <a:lnTo>
                          <a:pt x="0" y="2"/>
                        </a:lnTo>
                      </a:path>
                    </a:pathLst>
                  </a:custGeom>
                  <a:solidFill>
                    <a:srgbClr val="000000"/>
                  </a:solidFill>
                  <a:ln w="9525" cap="rnd">
                    <a:noFill/>
                    <a:round/>
                    <a:headEnd/>
                    <a:tailEnd/>
                  </a:ln>
                </p:spPr>
                <p:txBody>
                  <a:bodyPr/>
                  <a:lstStyle/>
                  <a:p>
                    <a:endParaRPr lang="zh-CN" altLang="zh-CN"/>
                  </a:p>
                </p:txBody>
              </p:sp>
              <p:sp>
                <p:nvSpPr>
                  <p:cNvPr id="58210" name="Freeform 3088"/>
                  <p:cNvSpPr>
                    <a:spLocks/>
                  </p:cNvSpPr>
                  <p:nvPr/>
                </p:nvSpPr>
                <p:spPr bwMode="auto">
                  <a:xfrm>
                    <a:off x="5132" y="2727"/>
                    <a:ext cx="28" cy="20"/>
                  </a:xfrm>
                  <a:custGeom>
                    <a:avLst/>
                    <a:gdLst>
                      <a:gd name="T0" fmla="*/ 2 w 28"/>
                      <a:gd name="T1" fmla="*/ 2 h 20"/>
                      <a:gd name="T2" fmla="*/ 0 w 28"/>
                      <a:gd name="T3" fmla="*/ 2 h 20"/>
                      <a:gd name="T4" fmla="*/ 24 w 28"/>
                      <a:gd name="T5" fmla="*/ 19 h 20"/>
                      <a:gd name="T6" fmla="*/ 27 w 28"/>
                      <a:gd name="T7" fmla="*/ 16 h 20"/>
                      <a:gd name="T8" fmla="*/ 2 w 28"/>
                      <a:gd name="T9" fmla="*/ 0 h 20"/>
                      <a:gd name="T10" fmla="*/ 0 w 28"/>
                      <a:gd name="T11" fmla="*/ 0 h 20"/>
                      <a:gd name="T12" fmla="*/ 2 w 28"/>
                      <a:gd name="T13" fmla="*/ 0 h 20"/>
                      <a:gd name="T14" fmla="*/ 0 w 28"/>
                      <a:gd name="T15" fmla="*/ 0 h 20"/>
                      <a:gd name="T16" fmla="*/ 2 w 28"/>
                      <a:gd name="T17" fmla="*/ 2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20"/>
                      <a:gd name="T29" fmla="*/ 28 w 28"/>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20">
                        <a:moveTo>
                          <a:pt x="2" y="2"/>
                        </a:moveTo>
                        <a:lnTo>
                          <a:pt x="0" y="2"/>
                        </a:lnTo>
                        <a:lnTo>
                          <a:pt x="24" y="19"/>
                        </a:lnTo>
                        <a:lnTo>
                          <a:pt x="27" y="16"/>
                        </a:lnTo>
                        <a:lnTo>
                          <a:pt x="2" y="0"/>
                        </a:lnTo>
                        <a:lnTo>
                          <a:pt x="0" y="0"/>
                        </a:lnTo>
                        <a:lnTo>
                          <a:pt x="2" y="0"/>
                        </a:lnTo>
                        <a:lnTo>
                          <a:pt x="0" y="0"/>
                        </a:lnTo>
                        <a:lnTo>
                          <a:pt x="2" y="2"/>
                        </a:lnTo>
                      </a:path>
                    </a:pathLst>
                  </a:custGeom>
                  <a:solidFill>
                    <a:srgbClr val="000000"/>
                  </a:solidFill>
                  <a:ln w="9525" cap="rnd">
                    <a:noFill/>
                    <a:round/>
                    <a:headEnd/>
                    <a:tailEnd/>
                  </a:ln>
                </p:spPr>
                <p:txBody>
                  <a:bodyPr/>
                  <a:lstStyle/>
                  <a:p>
                    <a:endParaRPr lang="zh-CN" altLang="zh-CN"/>
                  </a:p>
                </p:txBody>
              </p:sp>
              <p:sp>
                <p:nvSpPr>
                  <p:cNvPr id="58211" name="Freeform 3089"/>
                  <p:cNvSpPr>
                    <a:spLocks/>
                  </p:cNvSpPr>
                  <p:nvPr/>
                </p:nvSpPr>
                <p:spPr bwMode="auto">
                  <a:xfrm>
                    <a:off x="5124" y="2679"/>
                    <a:ext cx="165" cy="77"/>
                  </a:xfrm>
                  <a:custGeom>
                    <a:avLst/>
                    <a:gdLst>
                      <a:gd name="T0" fmla="*/ 16 w 165"/>
                      <a:gd name="T1" fmla="*/ 76 h 77"/>
                      <a:gd name="T2" fmla="*/ 164 w 165"/>
                      <a:gd name="T3" fmla="*/ 12 h 77"/>
                      <a:gd name="T4" fmla="*/ 164 w 165"/>
                      <a:gd name="T5" fmla="*/ 10 h 77"/>
                      <a:gd name="T6" fmla="*/ 164 w 165"/>
                      <a:gd name="T7" fmla="*/ 8 h 77"/>
                      <a:gd name="T8" fmla="*/ 164 w 165"/>
                      <a:gd name="T9" fmla="*/ 6 h 77"/>
                      <a:gd name="T10" fmla="*/ 162 w 165"/>
                      <a:gd name="T11" fmla="*/ 4 h 77"/>
                      <a:gd name="T12" fmla="*/ 158 w 165"/>
                      <a:gd name="T13" fmla="*/ 2 h 77"/>
                      <a:gd name="T14" fmla="*/ 156 w 165"/>
                      <a:gd name="T15" fmla="*/ 2 h 77"/>
                      <a:gd name="T16" fmla="*/ 154 w 165"/>
                      <a:gd name="T17" fmla="*/ 2 h 77"/>
                      <a:gd name="T18" fmla="*/ 152 w 165"/>
                      <a:gd name="T19" fmla="*/ 0 h 77"/>
                      <a:gd name="T20" fmla="*/ 150 w 165"/>
                      <a:gd name="T21" fmla="*/ 0 h 77"/>
                      <a:gd name="T22" fmla="*/ 148 w 165"/>
                      <a:gd name="T23" fmla="*/ 0 h 77"/>
                      <a:gd name="T24" fmla="*/ 148 w 165"/>
                      <a:gd name="T25" fmla="*/ 2 h 77"/>
                      <a:gd name="T26" fmla="*/ 146 w 165"/>
                      <a:gd name="T27" fmla="*/ 2 h 77"/>
                      <a:gd name="T28" fmla="*/ 144 w 165"/>
                      <a:gd name="T29" fmla="*/ 2 h 77"/>
                      <a:gd name="T30" fmla="*/ 142 w 165"/>
                      <a:gd name="T31" fmla="*/ 4 h 77"/>
                      <a:gd name="T32" fmla="*/ 138 w 165"/>
                      <a:gd name="T33" fmla="*/ 6 h 77"/>
                      <a:gd name="T34" fmla="*/ 134 w 165"/>
                      <a:gd name="T35" fmla="*/ 8 h 77"/>
                      <a:gd name="T36" fmla="*/ 130 w 165"/>
                      <a:gd name="T37" fmla="*/ 8 h 77"/>
                      <a:gd name="T38" fmla="*/ 124 w 165"/>
                      <a:gd name="T39" fmla="*/ 12 h 77"/>
                      <a:gd name="T40" fmla="*/ 118 w 165"/>
                      <a:gd name="T41" fmla="*/ 14 h 77"/>
                      <a:gd name="T42" fmla="*/ 112 w 165"/>
                      <a:gd name="T43" fmla="*/ 16 h 77"/>
                      <a:gd name="T44" fmla="*/ 106 w 165"/>
                      <a:gd name="T45" fmla="*/ 18 h 77"/>
                      <a:gd name="T46" fmla="*/ 100 w 165"/>
                      <a:gd name="T47" fmla="*/ 22 h 77"/>
                      <a:gd name="T48" fmla="*/ 94 w 165"/>
                      <a:gd name="T49" fmla="*/ 24 h 77"/>
                      <a:gd name="T50" fmla="*/ 88 w 165"/>
                      <a:gd name="T51" fmla="*/ 26 h 77"/>
                      <a:gd name="T52" fmla="*/ 80 w 165"/>
                      <a:gd name="T53" fmla="*/ 30 h 77"/>
                      <a:gd name="T54" fmla="*/ 74 w 165"/>
                      <a:gd name="T55" fmla="*/ 34 h 77"/>
                      <a:gd name="T56" fmla="*/ 66 w 165"/>
                      <a:gd name="T57" fmla="*/ 36 h 77"/>
                      <a:gd name="T58" fmla="*/ 60 w 165"/>
                      <a:gd name="T59" fmla="*/ 38 h 77"/>
                      <a:gd name="T60" fmla="*/ 54 w 165"/>
                      <a:gd name="T61" fmla="*/ 42 h 77"/>
                      <a:gd name="T62" fmla="*/ 46 w 165"/>
                      <a:gd name="T63" fmla="*/ 44 h 77"/>
                      <a:gd name="T64" fmla="*/ 40 w 165"/>
                      <a:gd name="T65" fmla="*/ 48 h 77"/>
                      <a:gd name="T66" fmla="*/ 34 w 165"/>
                      <a:gd name="T67" fmla="*/ 50 h 77"/>
                      <a:gd name="T68" fmla="*/ 28 w 165"/>
                      <a:gd name="T69" fmla="*/ 52 h 77"/>
                      <a:gd name="T70" fmla="*/ 24 w 165"/>
                      <a:gd name="T71" fmla="*/ 54 h 77"/>
                      <a:gd name="T72" fmla="*/ 18 w 165"/>
                      <a:gd name="T73" fmla="*/ 56 h 77"/>
                      <a:gd name="T74" fmla="*/ 14 w 165"/>
                      <a:gd name="T75" fmla="*/ 58 h 77"/>
                      <a:gd name="T76" fmla="*/ 10 w 165"/>
                      <a:gd name="T77" fmla="*/ 60 h 77"/>
                      <a:gd name="T78" fmla="*/ 6 w 165"/>
                      <a:gd name="T79" fmla="*/ 62 h 77"/>
                      <a:gd name="T80" fmla="*/ 4 w 165"/>
                      <a:gd name="T81" fmla="*/ 62 h 77"/>
                      <a:gd name="T82" fmla="*/ 2 w 165"/>
                      <a:gd name="T83" fmla="*/ 64 h 77"/>
                      <a:gd name="T84" fmla="*/ 0 w 165"/>
                      <a:gd name="T85" fmla="*/ 64 h 77"/>
                      <a:gd name="T86" fmla="*/ 16 w 165"/>
                      <a:gd name="T87" fmla="*/ 7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5"/>
                      <a:gd name="T133" fmla="*/ 0 h 77"/>
                      <a:gd name="T134" fmla="*/ 165 w 165"/>
                      <a:gd name="T135" fmla="*/ 77 h 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5" h="77">
                        <a:moveTo>
                          <a:pt x="16" y="76"/>
                        </a:moveTo>
                        <a:lnTo>
                          <a:pt x="164" y="12"/>
                        </a:lnTo>
                        <a:lnTo>
                          <a:pt x="164" y="10"/>
                        </a:lnTo>
                        <a:lnTo>
                          <a:pt x="164" y="8"/>
                        </a:lnTo>
                        <a:lnTo>
                          <a:pt x="164" y="6"/>
                        </a:lnTo>
                        <a:lnTo>
                          <a:pt x="162" y="4"/>
                        </a:lnTo>
                        <a:lnTo>
                          <a:pt x="158" y="2"/>
                        </a:lnTo>
                        <a:lnTo>
                          <a:pt x="156" y="2"/>
                        </a:lnTo>
                        <a:lnTo>
                          <a:pt x="154" y="2"/>
                        </a:lnTo>
                        <a:lnTo>
                          <a:pt x="152" y="0"/>
                        </a:lnTo>
                        <a:lnTo>
                          <a:pt x="150" y="0"/>
                        </a:lnTo>
                        <a:lnTo>
                          <a:pt x="148" y="0"/>
                        </a:lnTo>
                        <a:lnTo>
                          <a:pt x="148" y="2"/>
                        </a:lnTo>
                        <a:lnTo>
                          <a:pt x="146" y="2"/>
                        </a:lnTo>
                        <a:lnTo>
                          <a:pt x="144" y="2"/>
                        </a:lnTo>
                        <a:lnTo>
                          <a:pt x="142" y="4"/>
                        </a:lnTo>
                        <a:lnTo>
                          <a:pt x="138" y="6"/>
                        </a:lnTo>
                        <a:lnTo>
                          <a:pt x="134" y="8"/>
                        </a:lnTo>
                        <a:lnTo>
                          <a:pt x="130" y="8"/>
                        </a:lnTo>
                        <a:lnTo>
                          <a:pt x="124" y="12"/>
                        </a:lnTo>
                        <a:lnTo>
                          <a:pt x="118" y="14"/>
                        </a:lnTo>
                        <a:lnTo>
                          <a:pt x="112" y="16"/>
                        </a:lnTo>
                        <a:lnTo>
                          <a:pt x="106" y="18"/>
                        </a:lnTo>
                        <a:lnTo>
                          <a:pt x="100" y="22"/>
                        </a:lnTo>
                        <a:lnTo>
                          <a:pt x="94" y="24"/>
                        </a:lnTo>
                        <a:lnTo>
                          <a:pt x="88" y="26"/>
                        </a:lnTo>
                        <a:lnTo>
                          <a:pt x="80" y="30"/>
                        </a:lnTo>
                        <a:lnTo>
                          <a:pt x="74" y="34"/>
                        </a:lnTo>
                        <a:lnTo>
                          <a:pt x="66" y="36"/>
                        </a:lnTo>
                        <a:lnTo>
                          <a:pt x="60" y="38"/>
                        </a:lnTo>
                        <a:lnTo>
                          <a:pt x="54" y="42"/>
                        </a:lnTo>
                        <a:lnTo>
                          <a:pt x="46" y="44"/>
                        </a:lnTo>
                        <a:lnTo>
                          <a:pt x="40" y="48"/>
                        </a:lnTo>
                        <a:lnTo>
                          <a:pt x="34" y="50"/>
                        </a:lnTo>
                        <a:lnTo>
                          <a:pt x="28" y="52"/>
                        </a:lnTo>
                        <a:lnTo>
                          <a:pt x="24" y="54"/>
                        </a:lnTo>
                        <a:lnTo>
                          <a:pt x="18" y="56"/>
                        </a:lnTo>
                        <a:lnTo>
                          <a:pt x="14" y="58"/>
                        </a:lnTo>
                        <a:lnTo>
                          <a:pt x="10" y="60"/>
                        </a:lnTo>
                        <a:lnTo>
                          <a:pt x="6" y="62"/>
                        </a:lnTo>
                        <a:lnTo>
                          <a:pt x="4" y="62"/>
                        </a:lnTo>
                        <a:lnTo>
                          <a:pt x="2" y="64"/>
                        </a:lnTo>
                        <a:lnTo>
                          <a:pt x="0" y="64"/>
                        </a:lnTo>
                        <a:lnTo>
                          <a:pt x="16" y="76"/>
                        </a:lnTo>
                      </a:path>
                    </a:pathLst>
                  </a:custGeom>
                  <a:solidFill>
                    <a:srgbClr val="000000"/>
                  </a:solidFill>
                  <a:ln w="9525" cap="rnd">
                    <a:noFill/>
                    <a:round/>
                    <a:headEnd/>
                    <a:tailEnd/>
                  </a:ln>
                </p:spPr>
                <p:txBody>
                  <a:bodyPr/>
                  <a:lstStyle/>
                  <a:p>
                    <a:endParaRPr lang="zh-CN" altLang="zh-CN"/>
                  </a:p>
                </p:txBody>
              </p:sp>
              <p:sp>
                <p:nvSpPr>
                  <p:cNvPr id="58212" name="Freeform 3090"/>
                  <p:cNvSpPr>
                    <a:spLocks/>
                  </p:cNvSpPr>
                  <p:nvPr/>
                </p:nvSpPr>
                <p:spPr bwMode="auto">
                  <a:xfrm>
                    <a:off x="5140" y="2691"/>
                    <a:ext cx="147" cy="65"/>
                  </a:xfrm>
                  <a:custGeom>
                    <a:avLst/>
                    <a:gdLst>
                      <a:gd name="T0" fmla="*/ 146 w 147"/>
                      <a:gd name="T1" fmla="*/ 0 h 65"/>
                      <a:gd name="T2" fmla="*/ 0 w 147"/>
                      <a:gd name="T3" fmla="*/ 62 h 65"/>
                      <a:gd name="T4" fmla="*/ 2 w 147"/>
                      <a:gd name="T5" fmla="*/ 64 h 65"/>
                      <a:gd name="T6" fmla="*/ 146 w 147"/>
                      <a:gd name="T7" fmla="*/ 0 h 65"/>
                      <a:gd name="T8" fmla="*/ 0 60000 65536"/>
                      <a:gd name="T9" fmla="*/ 0 60000 65536"/>
                      <a:gd name="T10" fmla="*/ 0 60000 65536"/>
                      <a:gd name="T11" fmla="*/ 0 60000 65536"/>
                      <a:gd name="T12" fmla="*/ 0 w 147"/>
                      <a:gd name="T13" fmla="*/ 0 h 65"/>
                      <a:gd name="T14" fmla="*/ 147 w 147"/>
                      <a:gd name="T15" fmla="*/ 65 h 65"/>
                    </a:gdLst>
                    <a:ahLst/>
                    <a:cxnLst>
                      <a:cxn ang="T8">
                        <a:pos x="T0" y="T1"/>
                      </a:cxn>
                      <a:cxn ang="T9">
                        <a:pos x="T2" y="T3"/>
                      </a:cxn>
                      <a:cxn ang="T10">
                        <a:pos x="T4" y="T5"/>
                      </a:cxn>
                      <a:cxn ang="T11">
                        <a:pos x="T6" y="T7"/>
                      </a:cxn>
                    </a:cxnLst>
                    <a:rect l="T12" t="T13" r="T14" b="T15"/>
                    <a:pathLst>
                      <a:path w="147" h="65">
                        <a:moveTo>
                          <a:pt x="146" y="0"/>
                        </a:moveTo>
                        <a:lnTo>
                          <a:pt x="0" y="62"/>
                        </a:lnTo>
                        <a:lnTo>
                          <a:pt x="2" y="64"/>
                        </a:lnTo>
                        <a:lnTo>
                          <a:pt x="146" y="0"/>
                        </a:lnTo>
                      </a:path>
                    </a:pathLst>
                  </a:custGeom>
                  <a:solidFill>
                    <a:srgbClr val="000000"/>
                  </a:solidFill>
                  <a:ln w="9525" cap="rnd">
                    <a:noFill/>
                    <a:round/>
                    <a:headEnd/>
                    <a:tailEnd/>
                  </a:ln>
                </p:spPr>
                <p:txBody>
                  <a:bodyPr/>
                  <a:lstStyle/>
                  <a:p>
                    <a:endParaRPr lang="zh-CN" altLang="zh-CN"/>
                  </a:p>
                </p:txBody>
              </p:sp>
              <p:sp>
                <p:nvSpPr>
                  <p:cNvPr id="58213" name="Freeform 3091"/>
                  <p:cNvSpPr>
                    <a:spLocks/>
                  </p:cNvSpPr>
                  <p:nvPr/>
                </p:nvSpPr>
                <p:spPr bwMode="auto">
                  <a:xfrm>
                    <a:off x="5288" y="2683"/>
                    <a:ext cx="19" cy="19"/>
                  </a:xfrm>
                  <a:custGeom>
                    <a:avLst/>
                    <a:gdLst>
                      <a:gd name="T0" fmla="*/ 0 w 19"/>
                      <a:gd name="T1" fmla="*/ 0 h 19"/>
                      <a:gd name="T2" fmla="*/ 7 w 19"/>
                      <a:gd name="T3" fmla="*/ 5 h 19"/>
                      <a:gd name="T4" fmla="*/ 13 w 19"/>
                      <a:gd name="T5" fmla="*/ 7 h 19"/>
                      <a:gd name="T6" fmla="*/ 13 w 19"/>
                      <a:gd name="T7" fmla="*/ 11 h 19"/>
                      <a:gd name="T8" fmla="*/ 13 w 19"/>
                      <a:gd name="T9" fmla="*/ 14 h 19"/>
                      <a:gd name="T10" fmla="*/ 13 w 19"/>
                      <a:gd name="T11" fmla="*/ 16 h 19"/>
                      <a:gd name="T12" fmla="*/ 7 w 19"/>
                      <a:gd name="T13" fmla="*/ 18 h 19"/>
                      <a:gd name="T14" fmla="*/ 13 w 19"/>
                      <a:gd name="T15" fmla="*/ 18 h 19"/>
                      <a:gd name="T16" fmla="*/ 13 w 19"/>
                      <a:gd name="T17" fmla="*/ 16 h 19"/>
                      <a:gd name="T18" fmla="*/ 18 w 19"/>
                      <a:gd name="T19" fmla="*/ 16 h 19"/>
                      <a:gd name="T20" fmla="*/ 18 w 19"/>
                      <a:gd name="T21" fmla="*/ 14 h 19"/>
                      <a:gd name="T22" fmla="*/ 18 w 19"/>
                      <a:gd name="T23" fmla="*/ 11 h 19"/>
                      <a:gd name="T24" fmla="*/ 13 w 19"/>
                      <a:gd name="T25" fmla="*/ 7 h 19"/>
                      <a:gd name="T26" fmla="*/ 13 w 19"/>
                      <a:gd name="T27" fmla="*/ 2 h 19"/>
                      <a:gd name="T28" fmla="*/ 7 w 19"/>
                      <a:gd name="T29" fmla="*/ 0 h 19"/>
                      <a:gd name="T30" fmla="*/ 0 w 19"/>
                      <a:gd name="T31" fmla="*/ 0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
                      <a:gd name="T49" fmla="*/ 0 h 19"/>
                      <a:gd name="T50" fmla="*/ 19 w 19"/>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 h="19">
                        <a:moveTo>
                          <a:pt x="0" y="0"/>
                        </a:moveTo>
                        <a:lnTo>
                          <a:pt x="7" y="5"/>
                        </a:lnTo>
                        <a:lnTo>
                          <a:pt x="13" y="7"/>
                        </a:lnTo>
                        <a:lnTo>
                          <a:pt x="13" y="11"/>
                        </a:lnTo>
                        <a:lnTo>
                          <a:pt x="13" y="14"/>
                        </a:lnTo>
                        <a:lnTo>
                          <a:pt x="13" y="16"/>
                        </a:lnTo>
                        <a:lnTo>
                          <a:pt x="7" y="18"/>
                        </a:lnTo>
                        <a:lnTo>
                          <a:pt x="13" y="18"/>
                        </a:lnTo>
                        <a:lnTo>
                          <a:pt x="13" y="16"/>
                        </a:lnTo>
                        <a:lnTo>
                          <a:pt x="18" y="16"/>
                        </a:lnTo>
                        <a:lnTo>
                          <a:pt x="18" y="14"/>
                        </a:lnTo>
                        <a:lnTo>
                          <a:pt x="18" y="11"/>
                        </a:lnTo>
                        <a:lnTo>
                          <a:pt x="13" y="7"/>
                        </a:lnTo>
                        <a:lnTo>
                          <a:pt x="13" y="2"/>
                        </a:lnTo>
                        <a:lnTo>
                          <a:pt x="7" y="0"/>
                        </a:lnTo>
                        <a:lnTo>
                          <a:pt x="0" y="0"/>
                        </a:lnTo>
                      </a:path>
                    </a:pathLst>
                  </a:custGeom>
                  <a:solidFill>
                    <a:srgbClr val="000000"/>
                  </a:solidFill>
                  <a:ln w="9525" cap="rnd">
                    <a:noFill/>
                    <a:round/>
                    <a:headEnd/>
                    <a:tailEnd/>
                  </a:ln>
                </p:spPr>
                <p:txBody>
                  <a:bodyPr/>
                  <a:lstStyle/>
                  <a:p>
                    <a:endParaRPr lang="zh-CN" altLang="zh-CN"/>
                  </a:p>
                </p:txBody>
              </p:sp>
              <p:sp>
                <p:nvSpPr>
                  <p:cNvPr id="58214" name="Freeform 3092"/>
                  <p:cNvSpPr>
                    <a:spLocks/>
                  </p:cNvSpPr>
                  <p:nvPr/>
                </p:nvSpPr>
                <p:spPr bwMode="auto">
                  <a:xfrm>
                    <a:off x="5274" y="2679"/>
                    <a:ext cx="19" cy="19"/>
                  </a:xfrm>
                  <a:custGeom>
                    <a:avLst/>
                    <a:gdLst>
                      <a:gd name="T0" fmla="*/ 0 w 19"/>
                      <a:gd name="T1" fmla="*/ 9 h 19"/>
                      <a:gd name="T2" fmla="*/ 2 w 19"/>
                      <a:gd name="T3" fmla="*/ 0 h 19"/>
                      <a:gd name="T4" fmla="*/ 4 w 19"/>
                      <a:gd name="T5" fmla="*/ 0 h 19"/>
                      <a:gd name="T6" fmla="*/ 7 w 19"/>
                      <a:gd name="T7" fmla="*/ 0 h 19"/>
                      <a:gd name="T8" fmla="*/ 9 w 19"/>
                      <a:gd name="T9" fmla="*/ 9 h 19"/>
                      <a:gd name="T10" fmla="*/ 11 w 19"/>
                      <a:gd name="T11" fmla="*/ 9 h 19"/>
                      <a:gd name="T12" fmla="*/ 13 w 19"/>
                      <a:gd name="T13" fmla="*/ 9 h 19"/>
                      <a:gd name="T14" fmla="*/ 16 w 19"/>
                      <a:gd name="T15" fmla="*/ 18 h 19"/>
                      <a:gd name="T16" fmla="*/ 18 w 19"/>
                      <a:gd name="T17" fmla="*/ 18 h 19"/>
                      <a:gd name="T18" fmla="*/ 13 w 19"/>
                      <a:gd name="T19" fmla="*/ 9 h 19"/>
                      <a:gd name="T20" fmla="*/ 11 w 19"/>
                      <a:gd name="T21" fmla="*/ 9 h 19"/>
                      <a:gd name="T22" fmla="*/ 9 w 19"/>
                      <a:gd name="T23" fmla="*/ 0 h 19"/>
                      <a:gd name="T24" fmla="*/ 7 w 19"/>
                      <a:gd name="T25" fmla="*/ 0 h 19"/>
                      <a:gd name="T26" fmla="*/ 4 w 19"/>
                      <a:gd name="T27" fmla="*/ 0 h 19"/>
                      <a:gd name="T28" fmla="*/ 2 w 19"/>
                      <a:gd name="T29" fmla="*/ 0 h 19"/>
                      <a:gd name="T30" fmla="*/ 0 w 19"/>
                      <a:gd name="T31" fmla="*/ 0 h 19"/>
                      <a:gd name="T32" fmla="*/ 0 w 19"/>
                      <a:gd name="T33" fmla="*/ 9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
                      <a:gd name="T52" fmla="*/ 0 h 19"/>
                      <a:gd name="T53" fmla="*/ 19 w 19"/>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 h="19">
                        <a:moveTo>
                          <a:pt x="0" y="9"/>
                        </a:moveTo>
                        <a:lnTo>
                          <a:pt x="2" y="0"/>
                        </a:lnTo>
                        <a:lnTo>
                          <a:pt x="4" y="0"/>
                        </a:lnTo>
                        <a:lnTo>
                          <a:pt x="7" y="0"/>
                        </a:lnTo>
                        <a:lnTo>
                          <a:pt x="9" y="9"/>
                        </a:lnTo>
                        <a:lnTo>
                          <a:pt x="11" y="9"/>
                        </a:lnTo>
                        <a:lnTo>
                          <a:pt x="13" y="9"/>
                        </a:lnTo>
                        <a:lnTo>
                          <a:pt x="16" y="18"/>
                        </a:lnTo>
                        <a:lnTo>
                          <a:pt x="18" y="18"/>
                        </a:lnTo>
                        <a:lnTo>
                          <a:pt x="13" y="9"/>
                        </a:lnTo>
                        <a:lnTo>
                          <a:pt x="11" y="9"/>
                        </a:lnTo>
                        <a:lnTo>
                          <a:pt x="9" y="0"/>
                        </a:lnTo>
                        <a:lnTo>
                          <a:pt x="7" y="0"/>
                        </a:lnTo>
                        <a:lnTo>
                          <a:pt x="4" y="0"/>
                        </a:lnTo>
                        <a:lnTo>
                          <a:pt x="2" y="0"/>
                        </a:lnTo>
                        <a:lnTo>
                          <a:pt x="0" y="0"/>
                        </a:lnTo>
                        <a:lnTo>
                          <a:pt x="0" y="9"/>
                        </a:lnTo>
                      </a:path>
                    </a:pathLst>
                  </a:custGeom>
                  <a:solidFill>
                    <a:srgbClr val="000000"/>
                  </a:solidFill>
                  <a:ln w="9525" cap="rnd">
                    <a:noFill/>
                    <a:round/>
                    <a:headEnd/>
                    <a:tailEnd/>
                  </a:ln>
                </p:spPr>
                <p:txBody>
                  <a:bodyPr/>
                  <a:lstStyle/>
                  <a:p>
                    <a:endParaRPr lang="zh-CN" altLang="zh-CN"/>
                  </a:p>
                </p:txBody>
              </p:sp>
              <p:sp>
                <p:nvSpPr>
                  <p:cNvPr id="58215" name="Freeform 3093"/>
                  <p:cNvSpPr>
                    <a:spLocks/>
                  </p:cNvSpPr>
                  <p:nvPr/>
                </p:nvSpPr>
                <p:spPr bwMode="auto">
                  <a:xfrm>
                    <a:off x="5124" y="2679"/>
                    <a:ext cx="147" cy="65"/>
                  </a:xfrm>
                  <a:custGeom>
                    <a:avLst/>
                    <a:gdLst>
                      <a:gd name="T0" fmla="*/ 0 w 147"/>
                      <a:gd name="T1" fmla="*/ 64 h 65"/>
                      <a:gd name="T2" fmla="*/ 2 w 147"/>
                      <a:gd name="T3" fmla="*/ 62 h 65"/>
                      <a:gd name="T4" fmla="*/ 8 w 147"/>
                      <a:gd name="T5" fmla="*/ 60 h 65"/>
                      <a:gd name="T6" fmla="*/ 14 w 147"/>
                      <a:gd name="T7" fmla="*/ 58 h 65"/>
                      <a:gd name="T8" fmla="*/ 24 w 147"/>
                      <a:gd name="T9" fmla="*/ 54 h 65"/>
                      <a:gd name="T10" fmla="*/ 34 w 147"/>
                      <a:gd name="T11" fmla="*/ 50 h 65"/>
                      <a:gd name="T12" fmla="*/ 46 w 147"/>
                      <a:gd name="T13" fmla="*/ 44 h 65"/>
                      <a:gd name="T14" fmla="*/ 60 w 147"/>
                      <a:gd name="T15" fmla="*/ 38 h 65"/>
                      <a:gd name="T16" fmla="*/ 72 w 147"/>
                      <a:gd name="T17" fmla="*/ 32 h 65"/>
                      <a:gd name="T18" fmla="*/ 86 w 147"/>
                      <a:gd name="T19" fmla="*/ 26 h 65"/>
                      <a:gd name="T20" fmla="*/ 100 w 147"/>
                      <a:gd name="T21" fmla="*/ 22 h 65"/>
                      <a:gd name="T22" fmla="*/ 112 w 147"/>
                      <a:gd name="T23" fmla="*/ 16 h 65"/>
                      <a:gd name="T24" fmla="*/ 122 w 147"/>
                      <a:gd name="T25" fmla="*/ 12 h 65"/>
                      <a:gd name="T26" fmla="*/ 132 w 147"/>
                      <a:gd name="T27" fmla="*/ 6 h 65"/>
                      <a:gd name="T28" fmla="*/ 140 w 147"/>
                      <a:gd name="T29" fmla="*/ 4 h 65"/>
                      <a:gd name="T30" fmla="*/ 144 w 147"/>
                      <a:gd name="T31" fmla="*/ 2 h 65"/>
                      <a:gd name="T32" fmla="*/ 146 w 147"/>
                      <a:gd name="T33" fmla="*/ 0 h 65"/>
                      <a:gd name="T34" fmla="*/ 142 w 147"/>
                      <a:gd name="T35" fmla="*/ 2 h 65"/>
                      <a:gd name="T36" fmla="*/ 136 w 147"/>
                      <a:gd name="T37" fmla="*/ 4 h 65"/>
                      <a:gd name="T38" fmla="*/ 128 w 147"/>
                      <a:gd name="T39" fmla="*/ 8 h 65"/>
                      <a:gd name="T40" fmla="*/ 118 w 147"/>
                      <a:gd name="T41" fmla="*/ 14 h 65"/>
                      <a:gd name="T42" fmla="*/ 106 w 147"/>
                      <a:gd name="T43" fmla="*/ 18 h 65"/>
                      <a:gd name="T44" fmla="*/ 92 w 147"/>
                      <a:gd name="T45" fmla="*/ 24 h 65"/>
                      <a:gd name="T46" fmla="*/ 80 w 147"/>
                      <a:gd name="T47" fmla="*/ 30 h 65"/>
                      <a:gd name="T48" fmla="*/ 66 w 147"/>
                      <a:gd name="T49" fmla="*/ 34 h 65"/>
                      <a:gd name="T50" fmla="*/ 52 w 147"/>
                      <a:gd name="T51" fmla="*/ 40 h 65"/>
                      <a:gd name="T52" fmla="*/ 40 w 147"/>
                      <a:gd name="T53" fmla="*/ 46 h 65"/>
                      <a:gd name="T54" fmla="*/ 28 w 147"/>
                      <a:gd name="T55" fmla="*/ 52 h 65"/>
                      <a:gd name="T56" fmla="*/ 18 w 147"/>
                      <a:gd name="T57" fmla="*/ 56 h 65"/>
                      <a:gd name="T58" fmla="*/ 10 w 147"/>
                      <a:gd name="T59" fmla="*/ 58 h 65"/>
                      <a:gd name="T60" fmla="*/ 4 w 147"/>
                      <a:gd name="T61" fmla="*/ 62 h 65"/>
                      <a:gd name="T62" fmla="*/ 0 w 147"/>
                      <a:gd name="T63" fmla="*/ 62 h 65"/>
                      <a:gd name="T64" fmla="*/ 2 w 147"/>
                      <a:gd name="T65" fmla="*/ 64 h 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7"/>
                      <a:gd name="T100" fmla="*/ 0 h 65"/>
                      <a:gd name="T101" fmla="*/ 147 w 147"/>
                      <a:gd name="T102" fmla="*/ 65 h 6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7" h="65">
                        <a:moveTo>
                          <a:pt x="2" y="64"/>
                        </a:moveTo>
                        <a:lnTo>
                          <a:pt x="0" y="64"/>
                        </a:lnTo>
                        <a:lnTo>
                          <a:pt x="2" y="64"/>
                        </a:lnTo>
                        <a:lnTo>
                          <a:pt x="2" y="62"/>
                        </a:lnTo>
                        <a:lnTo>
                          <a:pt x="4" y="62"/>
                        </a:lnTo>
                        <a:lnTo>
                          <a:pt x="8" y="60"/>
                        </a:lnTo>
                        <a:lnTo>
                          <a:pt x="10" y="60"/>
                        </a:lnTo>
                        <a:lnTo>
                          <a:pt x="14" y="58"/>
                        </a:lnTo>
                        <a:lnTo>
                          <a:pt x="18" y="56"/>
                        </a:lnTo>
                        <a:lnTo>
                          <a:pt x="24" y="54"/>
                        </a:lnTo>
                        <a:lnTo>
                          <a:pt x="28" y="52"/>
                        </a:lnTo>
                        <a:lnTo>
                          <a:pt x="34" y="50"/>
                        </a:lnTo>
                        <a:lnTo>
                          <a:pt x="40" y="46"/>
                        </a:lnTo>
                        <a:lnTo>
                          <a:pt x="46" y="44"/>
                        </a:lnTo>
                        <a:lnTo>
                          <a:pt x="54" y="42"/>
                        </a:lnTo>
                        <a:lnTo>
                          <a:pt x="60" y="38"/>
                        </a:lnTo>
                        <a:lnTo>
                          <a:pt x="66" y="36"/>
                        </a:lnTo>
                        <a:lnTo>
                          <a:pt x="72" y="32"/>
                        </a:lnTo>
                        <a:lnTo>
                          <a:pt x="80" y="30"/>
                        </a:lnTo>
                        <a:lnTo>
                          <a:pt x="86" y="26"/>
                        </a:lnTo>
                        <a:lnTo>
                          <a:pt x="94" y="24"/>
                        </a:lnTo>
                        <a:lnTo>
                          <a:pt x="100" y="22"/>
                        </a:lnTo>
                        <a:lnTo>
                          <a:pt x="106" y="18"/>
                        </a:lnTo>
                        <a:lnTo>
                          <a:pt x="112" y="16"/>
                        </a:lnTo>
                        <a:lnTo>
                          <a:pt x="118" y="14"/>
                        </a:lnTo>
                        <a:lnTo>
                          <a:pt x="122" y="12"/>
                        </a:lnTo>
                        <a:lnTo>
                          <a:pt x="128" y="10"/>
                        </a:lnTo>
                        <a:lnTo>
                          <a:pt x="132" y="6"/>
                        </a:lnTo>
                        <a:lnTo>
                          <a:pt x="136" y="6"/>
                        </a:lnTo>
                        <a:lnTo>
                          <a:pt x="140" y="4"/>
                        </a:lnTo>
                        <a:lnTo>
                          <a:pt x="142" y="2"/>
                        </a:lnTo>
                        <a:lnTo>
                          <a:pt x="144" y="2"/>
                        </a:lnTo>
                        <a:lnTo>
                          <a:pt x="146" y="2"/>
                        </a:lnTo>
                        <a:lnTo>
                          <a:pt x="146" y="0"/>
                        </a:lnTo>
                        <a:lnTo>
                          <a:pt x="144" y="2"/>
                        </a:lnTo>
                        <a:lnTo>
                          <a:pt x="142" y="2"/>
                        </a:lnTo>
                        <a:lnTo>
                          <a:pt x="138" y="4"/>
                        </a:lnTo>
                        <a:lnTo>
                          <a:pt x="136" y="4"/>
                        </a:lnTo>
                        <a:lnTo>
                          <a:pt x="132" y="6"/>
                        </a:lnTo>
                        <a:lnTo>
                          <a:pt x="128" y="8"/>
                        </a:lnTo>
                        <a:lnTo>
                          <a:pt x="122" y="10"/>
                        </a:lnTo>
                        <a:lnTo>
                          <a:pt x="118" y="14"/>
                        </a:lnTo>
                        <a:lnTo>
                          <a:pt x="112" y="16"/>
                        </a:lnTo>
                        <a:lnTo>
                          <a:pt x="106" y="18"/>
                        </a:lnTo>
                        <a:lnTo>
                          <a:pt x="98" y="20"/>
                        </a:lnTo>
                        <a:lnTo>
                          <a:pt x="92" y="24"/>
                        </a:lnTo>
                        <a:lnTo>
                          <a:pt x="86" y="26"/>
                        </a:lnTo>
                        <a:lnTo>
                          <a:pt x="80" y="30"/>
                        </a:lnTo>
                        <a:lnTo>
                          <a:pt x="72" y="32"/>
                        </a:lnTo>
                        <a:lnTo>
                          <a:pt x="66" y="34"/>
                        </a:lnTo>
                        <a:lnTo>
                          <a:pt x="58" y="38"/>
                        </a:lnTo>
                        <a:lnTo>
                          <a:pt x="52" y="40"/>
                        </a:lnTo>
                        <a:lnTo>
                          <a:pt x="46" y="44"/>
                        </a:lnTo>
                        <a:lnTo>
                          <a:pt x="40" y="46"/>
                        </a:lnTo>
                        <a:lnTo>
                          <a:pt x="34" y="48"/>
                        </a:lnTo>
                        <a:lnTo>
                          <a:pt x="28" y="52"/>
                        </a:lnTo>
                        <a:lnTo>
                          <a:pt x="22" y="54"/>
                        </a:lnTo>
                        <a:lnTo>
                          <a:pt x="18" y="56"/>
                        </a:lnTo>
                        <a:lnTo>
                          <a:pt x="14" y="58"/>
                        </a:lnTo>
                        <a:lnTo>
                          <a:pt x="10" y="58"/>
                        </a:lnTo>
                        <a:lnTo>
                          <a:pt x="6" y="60"/>
                        </a:lnTo>
                        <a:lnTo>
                          <a:pt x="4" y="62"/>
                        </a:lnTo>
                        <a:lnTo>
                          <a:pt x="2" y="62"/>
                        </a:lnTo>
                        <a:lnTo>
                          <a:pt x="0" y="62"/>
                        </a:lnTo>
                        <a:lnTo>
                          <a:pt x="0" y="64"/>
                        </a:lnTo>
                        <a:lnTo>
                          <a:pt x="2" y="64"/>
                        </a:lnTo>
                      </a:path>
                    </a:pathLst>
                  </a:custGeom>
                  <a:solidFill>
                    <a:srgbClr val="000000"/>
                  </a:solidFill>
                  <a:ln w="9525" cap="rnd">
                    <a:noFill/>
                    <a:round/>
                    <a:headEnd/>
                    <a:tailEnd/>
                  </a:ln>
                </p:spPr>
                <p:txBody>
                  <a:bodyPr/>
                  <a:lstStyle/>
                  <a:p>
                    <a:endParaRPr lang="zh-CN" altLang="zh-CN"/>
                  </a:p>
                </p:txBody>
              </p:sp>
              <p:sp>
                <p:nvSpPr>
                  <p:cNvPr id="58216" name="Freeform 3094"/>
                  <p:cNvSpPr>
                    <a:spLocks/>
                  </p:cNvSpPr>
                  <p:nvPr/>
                </p:nvSpPr>
                <p:spPr bwMode="auto">
                  <a:xfrm>
                    <a:off x="5128" y="2699"/>
                    <a:ext cx="117" cy="53"/>
                  </a:xfrm>
                  <a:custGeom>
                    <a:avLst/>
                    <a:gdLst>
                      <a:gd name="T0" fmla="*/ 114 w 117"/>
                      <a:gd name="T1" fmla="*/ 10 h 53"/>
                      <a:gd name="T2" fmla="*/ 110 w 117"/>
                      <a:gd name="T3" fmla="*/ 12 h 53"/>
                      <a:gd name="T4" fmla="*/ 106 w 117"/>
                      <a:gd name="T5" fmla="*/ 12 h 53"/>
                      <a:gd name="T6" fmla="*/ 102 w 117"/>
                      <a:gd name="T7" fmla="*/ 14 h 53"/>
                      <a:gd name="T8" fmla="*/ 98 w 117"/>
                      <a:gd name="T9" fmla="*/ 16 h 53"/>
                      <a:gd name="T10" fmla="*/ 94 w 117"/>
                      <a:gd name="T11" fmla="*/ 20 h 53"/>
                      <a:gd name="T12" fmla="*/ 82 w 117"/>
                      <a:gd name="T13" fmla="*/ 24 h 53"/>
                      <a:gd name="T14" fmla="*/ 78 w 117"/>
                      <a:gd name="T15" fmla="*/ 24 h 53"/>
                      <a:gd name="T16" fmla="*/ 74 w 117"/>
                      <a:gd name="T17" fmla="*/ 24 h 53"/>
                      <a:gd name="T18" fmla="*/ 70 w 117"/>
                      <a:gd name="T19" fmla="*/ 26 h 53"/>
                      <a:gd name="T20" fmla="*/ 66 w 117"/>
                      <a:gd name="T21" fmla="*/ 28 h 53"/>
                      <a:gd name="T22" fmla="*/ 62 w 117"/>
                      <a:gd name="T23" fmla="*/ 30 h 53"/>
                      <a:gd name="T24" fmla="*/ 56 w 117"/>
                      <a:gd name="T25" fmla="*/ 32 h 53"/>
                      <a:gd name="T26" fmla="*/ 50 w 117"/>
                      <a:gd name="T27" fmla="*/ 34 h 53"/>
                      <a:gd name="T28" fmla="*/ 44 w 117"/>
                      <a:gd name="T29" fmla="*/ 38 h 53"/>
                      <a:gd name="T30" fmla="*/ 38 w 117"/>
                      <a:gd name="T31" fmla="*/ 40 h 53"/>
                      <a:gd name="T32" fmla="*/ 32 w 117"/>
                      <a:gd name="T33" fmla="*/ 42 h 53"/>
                      <a:gd name="T34" fmla="*/ 26 w 117"/>
                      <a:gd name="T35" fmla="*/ 44 h 53"/>
                      <a:gd name="T36" fmla="*/ 20 w 117"/>
                      <a:gd name="T37" fmla="*/ 48 h 53"/>
                      <a:gd name="T38" fmla="*/ 16 w 117"/>
                      <a:gd name="T39" fmla="*/ 50 h 53"/>
                      <a:gd name="T40" fmla="*/ 12 w 117"/>
                      <a:gd name="T41" fmla="*/ 50 h 53"/>
                      <a:gd name="T42" fmla="*/ 8 w 117"/>
                      <a:gd name="T43" fmla="*/ 52 h 53"/>
                      <a:gd name="T44" fmla="*/ 68 w 117"/>
                      <a:gd name="T45" fmla="*/ 18 h 53"/>
                      <a:gd name="T46" fmla="*/ 70 w 117"/>
                      <a:gd name="T47" fmla="*/ 14 h 53"/>
                      <a:gd name="T48" fmla="*/ 72 w 117"/>
                      <a:gd name="T49" fmla="*/ 12 h 53"/>
                      <a:gd name="T50" fmla="*/ 76 w 117"/>
                      <a:gd name="T51" fmla="*/ 10 h 53"/>
                      <a:gd name="T52" fmla="*/ 80 w 117"/>
                      <a:gd name="T53" fmla="*/ 10 h 53"/>
                      <a:gd name="T54" fmla="*/ 84 w 117"/>
                      <a:gd name="T55" fmla="*/ 8 h 53"/>
                      <a:gd name="T56" fmla="*/ 88 w 117"/>
                      <a:gd name="T57" fmla="*/ 8 h 53"/>
                      <a:gd name="T58" fmla="*/ 90 w 117"/>
                      <a:gd name="T59" fmla="*/ 6 h 53"/>
                      <a:gd name="T60" fmla="*/ 94 w 117"/>
                      <a:gd name="T61" fmla="*/ 4 h 53"/>
                      <a:gd name="T62" fmla="*/ 98 w 117"/>
                      <a:gd name="T63" fmla="*/ 2 h 53"/>
                      <a:gd name="T64" fmla="*/ 102 w 117"/>
                      <a:gd name="T65" fmla="*/ 2 h 53"/>
                      <a:gd name="T66" fmla="*/ 116 w 117"/>
                      <a:gd name="T67" fmla="*/ 1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7"/>
                      <a:gd name="T103" fmla="*/ 0 h 53"/>
                      <a:gd name="T104" fmla="*/ 117 w 117"/>
                      <a:gd name="T105" fmla="*/ 53 h 5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7" h="53">
                        <a:moveTo>
                          <a:pt x="116" y="10"/>
                        </a:moveTo>
                        <a:lnTo>
                          <a:pt x="114" y="10"/>
                        </a:lnTo>
                        <a:lnTo>
                          <a:pt x="112" y="12"/>
                        </a:lnTo>
                        <a:lnTo>
                          <a:pt x="110" y="12"/>
                        </a:lnTo>
                        <a:lnTo>
                          <a:pt x="108" y="12"/>
                        </a:lnTo>
                        <a:lnTo>
                          <a:pt x="106" y="12"/>
                        </a:lnTo>
                        <a:lnTo>
                          <a:pt x="104" y="14"/>
                        </a:lnTo>
                        <a:lnTo>
                          <a:pt x="102" y="14"/>
                        </a:lnTo>
                        <a:lnTo>
                          <a:pt x="100" y="16"/>
                        </a:lnTo>
                        <a:lnTo>
                          <a:pt x="98" y="16"/>
                        </a:lnTo>
                        <a:lnTo>
                          <a:pt x="96" y="18"/>
                        </a:lnTo>
                        <a:lnTo>
                          <a:pt x="94" y="20"/>
                        </a:lnTo>
                        <a:lnTo>
                          <a:pt x="84" y="24"/>
                        </a:lnTo>
                        <a:lnTo>
                          <a:pt x="82" y="24"/>
                        </a:lnTo>
                        <a:lnTo>
                          <a:pt x="80" y="24"/>
                        </a:lnTo>
                        <a:lnTo>
                          <a:pt x="78" y="24"/>
                        </a:lnTo>
                        <a:lnTo>
                          <a:pt x="76" y="24"/>
                        </a:lnTo>
                        <a:lnTo>
                          <a:pt x="74" y="24"/>
                        </a:lnTo>
                        <a:lnTo>
                          <a:pt x="72" y="26"/>
                        </a:lnTo>
                        <a:lnTo>
                          <a:pt x="70" y="26"/>
                        </a:lnTo>
                        <a:lnTo>
                          <a:pt x="68" y="26"/>
                        </a:lnTo>
                        <a:lnTo>
                          <a:pt x="66" y="28"/>
                        </a:lnTo>
                        <a:lnTo>
                          <a:pt x="64" y="28"/>
                        </a:lnTo>
                        <a:lnTo>
                          <a:pt x="62" y="30"/>
                        </a:lnTo>
                        <a:lnTo>
                          <a:pt x="58" y="30"/>
                        </a:lnTo>
                        <a:lnTo>
                          <a:pt x="56" y="32"/>
                        </a:lnTo>
                        <a:lnTo>
                          <a:pt x="52" y="34"/>
                        </a:lnTo>
                        <a:lnTo>
                          <a:pt x="50" y="34"/>
                        </a:lnTo>
                        <a:lnTo>
                          <a:pt x="46" y="36"/>
                        </a:lnTo>
                        <a:lnTo>
                          <a:pt x="44" y="38"/>
                        </a:lnTo>
                        <a:lnTo>
                          <a:pt x="40" y="38"/>
                        </a:lnTo>
                        <a:lnTo>
                          <a:pt x="38" y="40"/>
                        </a:lnTo>
                        <a:lnTo>
                          <a:pt x="34" y="42"/>
                        </a:lnTo>
                        <a:lnTo>
                          <a:pt x="32" y="42"/>
                        </a:lnTo>
                        <a:lnTo>
                          <a:pt x="28" y="44"/>
                        </a:lnTo>
                        <a:lnTo>
                          <a:pt x="26" y="44"/>
                        </a:lnTo>
                        <a:lnTo>
                          <a:pt x="24" y="46"/>
                        </a:lnTo>
                        <a:lnTo>
                          <a:pt x="20" y="48"/>
                        </a:lnTo>
                        <a:lnTo>
                          <a:pt x="18" y="48"/>
                        </a:lnTo>
                        <a:lnTo>
                          <a:pt x="16" y="50"/>
                        </a:lnTo>
                        <a:lnTo>
                          <a:pt x="14" y="50"/>
                        </a:lnTo>
                        <a:lnTo>
                          <a:pt x="12" y="50"/>
                        </a:lnTo>
                        <a:lnTo>
                          <a:pt x="10" y="52"/>
                        </a:lnTo>
                        <a:lnTo>
                          <a:pt x="8" y="52"/>
                        </a:lnTo>
                        <a:lnTo>
                          <a:pt x="0" y="46"/>
                        </a:lnTo>
                        <a:lnTo>
                          <a:pt x="68" y="18"/>
                        </a:lnTo>
                        <a:lnTo>
                          <a:pt x="68" y="16"/>
                        </a:lnTo>
                        <a:lnTo>
                          <a:pt x="70" y="14"/>
                        </a:lnTo>
                        <a:lnTo>
                          <a:pt x="70" y="12"/>
                        </a:lnTo>
                        <a:lnTo>
                          <a:pt x="72" y="12"/>
                        </a:lnTo>
                        <a:lnTo>
                          <a:pt x="74" y="12"/>
                        </a:lnTo>
                        <a:lnTo>
                          <a:pt x="76" y="10"/>
                        </a:lnTo>
                        <a:lnTo>
                          <a:pt x="78" y="10"/>
                        </a:lnTo>
                        <a:lnTo>
                          <a:pt x="80" y="10"/>
                        </a:lnTo>
                        <a:lnTo>
                          <a:pt x="82" y="8"/>
                        </a:lnTo>
                        <a:lnTo>
                          <a:pt x="84" y="8"/>
                        </a:lnTo>
                        <a:lnTo>
                          <a:pt x="86" y="8"/>
                        </a:lnTo>
                        <a:lnTo>
                          <a:pt x="88" y="8"/>
                        </a:lnTo>
                        <a:lnTo>
                          <a:pt x="88" y="6"/>
                        </a:lnTo>
                        <a:lnTo>
                          <a:pt x="90" y="6"/>
                        </a:lnTo>
                        <a:lnTo>
                          <a:pt x="94" y="6"/>
                        </a:lnTo>
                        <a:lnTo>
                          <a:pt x="94" y="4"/>
                        </a:lnTo>
                        <a:lnTo>
                          <a:pt x="96" y="4"/>
                        </a:lnTo>
                        <a:lnTo>
                          <a:pt x="98" y="2"/>
                        </a:lnTo>
                        <a:lnTo>
                          <a:pt x="100" y="2"/>
                        </a:lnTo>
                        <a:lnTo>
                          <a:pt x="102" y="2"/>
                        </a:lnTo>
                        <a:lnTo>
                          <a:pt x="102" y="0"/>
                        </a:lnTo>
                        <a:lnTo>
                          <a:pt x="116" y="10"/>
                        </a:lnTo>
                      </a:path>
                    </a:pathLst>
                  </a:custGeom>
                  <a:solidFill>
                    <a:srgbClr val="000000"/>
                  </a:solidFill>
                  <a:ln w="9525" cap="rnd">
                    <a:noFill/>
                    <a:round/>
                    <a:headEnd/>
                    <a:tailEnd/>
                  </a:ln>
                </p:spPr>
                <p:txBody>
                  <a:bodyPr/>
                  <a:lstStyle/>
                  <a:p>
                    <a:endParaRPr lang="zh-CN" altLang="zh-CN"/>
                  </a:p>
                </p:txBody>
              </p:sp>
              <p:sp>
                <p:nvSpPr>
                  <p:cNvPr id="58217" name="Freeform 3095"/>
                  <p:cNvSpPr>
                    <a:spLocks/>
                  </p:cNvSpPr>
                  <p:nvPr/>
                </p:nvSpPr>
                <p:spPr bwMode="auto">
                  <a:xfrm>
                    <a:off x="5222" y="2709"/>
                    <a:ext cx="23" cy="19"/>
                  </a:xfrm>
                  <a:custGeom>
                    <a:avLst/>
                    <a:gdLst>
                      <a:gd name="T0" fmla="*/ 2 w 23"/>
                      <a:gd name="T1" fmla="*/ 18 h 19"/>
                      <a:gd name="T2" fmla="*/ 2 w 23"/>
                      <a:gd name="T3" fmla="*/ 16 h 19"/>
                      <a:gd name="T4" fmla="*/ 4 w 23"/>
                      <a:gd name="T5" fmla="*/ 16 h 19"/>
                      <a:gd name="T6" fmla="*/ 4 w 23"/>
                      <a:gd name="T7" fmla="*/ 14 h 19"/>
                      <a:gd name="T8" fmla="*/ 6 w 23"/>
                      <a:gd name="T9" fmla="*/ 11 h 19"/>
                      <a:gd name="T10" fmla="*/ 8 w 23"/>
                      <a:gd name="T11" fmla="*/ 9 h 19"/>
                      <a:gd name="T12" fmla="*/ 10 w 23"/>
                      <a:gd name="T13" fmla="*/ 9 h 19"/>
                      <a:gd name="T14" fmla="*/ 12 w 23"/>
                      <a:gd name="T15" fmla="*/ 7 h 19"/>
                      <a:gd name="T16" fmla="*/ 12 w 23"/>
                      <a:gd name="T17" fmla="*/ 5 h 19"/>
                      <a:gd name="T18" fmla="*/ 14 w 23"/>
                      <a:gd name="T19" fmla="*/ 5 h 19"/>
                      <a:gd name="T20" fmla="*/ 16 w 23"/>
                      <a:gd name="T21" fmla="*/ 2 h 19"/>
                      <a:gd name="T22" fmla="*/ 18 w 23"/>
                      <a:gd name="T23" fmla="*/ 2 h 19"/>
                      <a:gd name="T24" fmla="*/ 20 w 23"/>
                      <a:gd name="T25" fmla="*/ 2 h 19"/>
                      <a:gd name="T26" fmla="*/ 22 w 23"/>
                      <a:gd name="T27" fmla="*/ 0 h 19"/>
                      <a:gd name="T28" fmla="*/ 20 w 23"/>
                      <a:gd name="T29" fmla="*/ 0 h 19"/>
                      <a:gd name="T30" fmla="*/ 18 w 23"/>
                      <a:gd name="T31" fmla="*/ 0 h 19"/>
                      <a:gd name="T32" fmla="*/ 18 w 23"/>
                      <a:gd name="T33" fmla="*/ 2 h 19"/>
                      <a:gd name="T34" fmla="*/ 16 w 23"/>
                      <a:gd name="T35" fmla="*/ 2 h 19"/>
                      <a:gd name="T36" fmla="*/ 14 w 23"/>
                      <a:gd name="T37" fmla="*/ 2 h 19"/>
                      <a:gd name="T38" fmla="*/ 12 w 23"/>
                      <a:gd name="T39" fmla="*/ 5 h 19"/>
                      <a:gd name="T40" fmla="*/ 10 w 23"/>
                      <a:gd name="T41" fmla="*/ 7 h 19"/>
                      <a:gd name="T42" fmla="*/ 8 w 23"/>
                      <a:gd name="T43" fmla="*/ 9 h 19"/>
                      <a:gd name="T44" fmla="*/ 6 w 23"/>
                      <a:gd name="T45" fmla="*/ 9 h 19"/>
                      <a:gd name="T46" fmla="*/ 4 w 23"/>
                      <a:gd name="T47" fmla="*/ 11 h 19"/>
                      <a:gd name="T48" fmla="*/ 4 w 23"/>
                      <a:gd name="T49" fmla="*/ 14 h 19"/>
                      <a:gd name="T50" fmla="*/ 2 w 23"/>
                      <a:gd name="T51" fmla="*/ 14 h 19"/>
                      <a:gd name="T52" fmla="*/ 2 w 23"/>
                      <a:gd name="T53" fmla="*/ 16 h 19"/>
                      <a:gd name="T54" fmla="*/ 0 w 23"/>
                      <a:gd name="T55" fmla="*/ 16 h 19"/>
                      <a:gd name="T56" fmla="*/ 0 w 23"/>
                      <a:gd name="T57" fmla="*/ 18 h 19"/>
                      <a:gd name="T58" fmla="*/ 2 w 23"/>
                      <a:gd name="T59" fmla="*/ 18 h 1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3"/>
                      <a:gd name="T91" fmla="*/ 0 h 19"/>
                      <a:gd name="T92" fmla="*/ 23 w 23"/>
                      <a:gd name="T93" fmla="*/ 19 h 1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3" h="19">
                        <a:moveTo>
                          <a:pt x="2" y="18"/>
                        </a:moveTo>
                        <a:lnTo>
                          <a:pt x="2" y="16"/>
                        </a:lnTo>
                        <a:lnTo>
                          <a:pt x="4" y="16"/>
                        </a:lnTo>
                        <a:lnTo>
                          <a:pt x="4" y="14"/>
                        </a:lnTo>
                        <a:lnTo>
                          <a:pt x="6" y="11"/>
                        </a:lnTo>
                        <a:lnTo>
                          <a:pt x="8" y="9"/>
                        </a:lnTo>
                        <a:lnTo>
                          <a:pt x="10" y="9"/>
                        </a:lnTo>
                        <a:lnTo>
                          <a:pt x="12" y="7"/>
                        </a:lnTo>
                        <a:lnTo>
                          <a:pt x="12" y="5"/>
                        </a:lnTo>
                        <a:lnTo>
                          <a:pt x="14" y="5"/>
                        </a:lnTo>
                        <a:lnTo>
                          <a:pt x="16" y="2"/>
                        </a:lnTo>
                        <a:lnTo>
                          <a:pt x="18" y="2"/>
                        </a:lnTo>
                        <a:lnTo>
                          <a:pt x="20" y="2"/>
                        </a:lnTo>
                        <a:lnTo>
                          <a:pt x="22" y="0"/>
                        </a:lnTo>
                        <a:lnTo>
                          <a:pt x="20" y="0"/>
                        </a:lnTo>
                        <a:lnTo>
                          <a:pt x="18" y="0"/>
                        </a:lnTo>
                        <a:lnTo>
                          <a:pt x="18" y="2"/>
                        </a:lnTo>
                        <a:lnTo>
                          <a:pt x="16" y="2"/>
                        </a:lnTo>
                        <a:lnTo>
                          <a:pt x="14" y="2"/>
                        </a:lnTo>
                        <a:lnTo>
                          <a:pt x="12" y="5"/>
                        </a:lnTo>
                        <a:lnTo>
                          <a:pt x="10" y="7"/>
                        </a:lnTo>
                        <a:lnTo>
                          <a:pt x="8" y="9"/>
                        </a:lnTo>
                        <a:lnTo>
                          <a:pt x="6" y="9"/>
                        </a:lnTo>
                        <a:lnTo>
                          <a:pt x="4" y="11"/>
                        </a:lnTo>
                        <a:lnTo>
                          <a:pt x="4" y="14"/>
                        </a:lnTo>
                        <a:lnTo>
                          <a:pt x="2" y="14"/>
                        </a:lnTo>
                        <a:lnTo>
                          <a:pt x="2" y="16"/>
                        </a:lnTo>
                        <a:lnTo>
                          <a:pt x="0" y="16"/>
                        </a:lnTo>
                        <a:lnTo>
                          <a:pt x="0" y="18"/>
                        </a:lnTo>
                        <a:lnTo>
                          <a:pt x="2" y="18"/>
                        </a:lnTo>
                      </a:path>
                    </a:pathLst>
                  </a:custGeom>
                  <a:solidFill>
                    <a:srgbClr val="000000"/>
                  </a:solidFill>
                  <a:ln w="9525" cap="rnd">
                    <a:noFill/>
                    <a:round/>
                    <a:headEnd/>
                    <a:tailEnd/>
                  </a:ln>
                </p:spPr>
                <p:txBody>
                  <a:bodyPr/>
                  <a:lstStyle/>
                  <a:p>
                    <a:endParaRPr lang="zh-CN" altLang="zh-CN"/>
                  </a:p>
                </p:txBody>
              </p:sp>
              <p:sp>
                <p:nvSpPr>
                  <p:cNvPr id="58218" name="Freeform 3096"/>
                  <p:cNvSpPr>
                    <a:spLocks/>
                  </p:cNvSpPr>
                  <p:nvPr/>
                </p:nvSpPr>
                <p:spPr bwMode="auto">
                  <a:xfrm>
                    <a:off x="5212" y="2721"/>
                    <a:ext cx="19" cy="19"/>
                  </a:xfrm>
                  <a:custGeom>
                    <a:avLst/>
                    <a:gdLst>
                      <a:gd name="T0" fmla="*/ 0 w 19"/>
                      <a:gd name="T1" fmla="*/ 18 h 19"/>
                      <a:gd name="T2" fmla="*/ 18 w 19"/>
                      <a:gd name="T3" fmla="*/ 0 h 19"/>
                      <a:gd name="T4" fmla="*/ 16 w 19"/>
                      <a:gd name="T5" fmla="*/ 0 h 19"/>
                      <a:gd name="T6" fmla="*/ 0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0" y="18"/>
                        </a:moveTo>
                        <a:lnTo>
                          <a:pt x="18" y="0"/>
                        </a:lnTo>
                        <a:lnTo>
                          <a:pt x="16" y="0"/>
                        </a:lnTo>
                        <a:lnTo>
                          <a:pt x="0" y="18"/>
                        </a:lnTo>
                      </a:path>
                    </a:pathLst>
                  </a:custGeom>
                  <a:solidFill>
                    <a:srgbClr val="000000"/>
                  </a:solidFill>
                  <a:ln w="9525" cap="rnd">
                    <a:noFill/>
                    <a:round/>
                    <a:headEnd/>
                    <a:tailEnd/>
                  </a:ln>
                </p:spPr>
                <p:txBody>
                  <a:bodyPr/>
                  <a:lstStyle/>
                  <a:p>
                    <a:endParaRPr lang="zh-CN" altLang="zh-CN"/>
                  </a:p>
                </p:txBody>
              </p:sp>
              <p:sp>
                <p:nvSpPr>
                  <p:cNvPr id="58219" name="Freeform 3097"/>
                  <p:cNvSpPr>
                    <a:spLocks/>
                  </p:cNvSpPr>
                  <p:nvPr/>
                </p:nvSpPr>
                <p:spPr bwMode="auto">
                  <a:xfrm>
                    <a:off x="5207" y="2731"/>
                    <a:ext cx="19" cy="19"/>
                  </a:xfrm>
                  <a:custGeom>
                    <a:avLst/>
                    <a:gdLst>
                      <a:gd name="T0" fmla="*/ 0 w 19"/>
                      <a:gd name="T1" fmla="*/ 18 h 19"/>
                      <a:gd name="T2" fmla="*/ 4 w 19"/>
                      <a:gd name="T3" fmla="*/ 18 h 19"/>
                      <a:gd name="T4" fmla="*/ 7 w 19"/>
                      <a:gd name="T5" fmla="*/ 18 h 19"/>
                      <a:gd name="T6" fmla="*/ 11 w 19"/>
                      <a:gd name="T7" fmla="*/ 18 h 19"/>
                      <a:gd name="T8" fmla="*/ 16 w 19"/>
                      <a:gd name="T9" fmla="*/ 18 h 19"/>
                      <a:gd name="T10" fmla="*/ 18 w 19"/>
                      <a:gd name="T11" fmla="*/ 18 h 19"/>
                      <a:gd name="T12" fmla="*/ 18 w 19"/>
                      <a:gd name="T13" fmla="*/ 0 h 19"/>
                      <a:gd name="T14" fmla="*/ 16 w 19"/>
                      <a:gd name="T15" fmla="*/ 0 h 19"/>
                      <a:gd name="T16" fmla="*/ 11 w 19"/>
                      <a:gd name="T17" fmla="*/ 0 h 19"/>
                      <a:gd name="T18" fmla="*/ 7 w 19"/>
                      <a:gd name="T19" fmla="*/ 0 h 19"/>
                      <a:gd name="T20" fmla="*/ 4 w 19"/>
                      <a:gd name="T21" fmla="*/ 0 h 19"/>
                      <a:gd name="T22" fmla="*/ 0 w 19"/>
                      <a:gd name="T23" fmla="*/ 0 h 19"/>
                      <a:gd name="T24" fmla="*/ 0 w 19"/>
                      <a:gd name="T25" fmla="*/ 18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19"/>
                      <a:gd name="T41" fmla="*/ 19 w 19"/>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19">
                        <a:moveTo>
                          <a:pt x="0" y="18"/>
                        </a:moveTo>
                        <a:lnTo>
                          <a:pt x="4" y="18"/>
                        </a:lnTo>
                        <a:lnTo>
                          <a:pt x="7" y="18"/>
                        </a:lnTo>
                        <a:lnTo>
                          <a:pt x="11" y="18"/>
                        </a:lnTo>
                        <a:lnTo>
                          <a:pt x="16" y="18"/>
                        </a:lnTo>
                        <a:lnTo>
                          <a:pt x="18" y="18"/>
                        </a:lnTo>
                        <a:lnTo>
                          <a:pt x="18" y="0"/>
                        </a:lnTo>
                        <a:lnTo>
                          <a:pt x="16" y="0"/>
                        </a:lnTo>
                        <a:lnTo>
                          <a:pt x="11" y="0"/>
                        </a:lnTo>
                        <a:lnTo>
                          <a:pt x="7" y="0"/>
                        </a:lnTo>
                        <a:lnTo>
                          <a:pt x="4" y="0"/>
                        </a:lnTo>
                        <a:lnTo>
                          <a:pt x="0" y="0"/>
                        </a:lnTo>
                        <a:lnTo>
                          <a:pt x="0" y="18"/>
                        </a:lnTo>
                      </a:path>
                    </a:pathLst>
                  </a:custGeom>
                  <a:solidFill>
                    <a:srgbClr val="000000"/>
                  </a:solidFill>
                  <a:ln w="9525" cap="rnd">
                    <a:noFill/>
                    <a:round/>
                    <a:headEnd/>
                    <a:tailEnd/>
                  </a:ln>
                </p:spPr>
                <p:txBody>
                  <a:bodyPr/>
                  <a:lstStyle/>
                  <a:p>
                    <a:endParaRPr lang="zh-CN" altLang="zh-CN"/>
                  </a:p>
                </p:txBody>
              </p:sp>
              <p:sp>
                <p:nvSpPr>
                  <p:cNvPr id="58220" name="Freeform 3098"/>
                  <p:cNvSpPr>
                    <a:spLocks/>
                  </p:cNvSpPr>
                  <p:nvPr/>
                </p:nvSpPr>
                <p:spPr bwMode="auto">
                  <a:xfrm>
                    <a:off x="5136" y="2723"/>
                    <a:ext cx="67" cy="29"/>
                  </a:xfrm>
                  <a:custGeom>
                    <a:avLst/>
                    <a:gdLst>
                      <a:gd name="T0" fmla="*/ 0 w 67"/>
                      <a:gd name="T1" fmla="*/ 28 h 29"/>
                      <a:gd name="T2" fmla="*/ 2 w 67"/>
                      <a:gd name="T3" fmla="*/ 28 h 29"/>
                      <a:gd name="T4" fmla="*/ 4 w 67"/>
                      <a:gd name="T5" fmla="*/ 28 h 29"/>
                      <a:gd name="T6" fmla="*/ 6 w 67"/>
                      <a:gd name="T7" fmla="*/ 26 h 29"/>
                      <a:gd name="T8" fmla="*/ 8 w 67"/>
                      <a:gd name="T9" fmla="*/ 26 h 29"/>
                      <a:gd name="T10" fmla="*/ 10 w 67"/>
                      <a:gd name="T11" fmla="*/ 26 h 29"/>
                      <a:gd name="T12" fmla="*/ 12 w 67"/>
                      <a:gd name="T13" fmla="*/ 24 h 29"/>
                      <a:gd name="T14" fmla="*/ 14 w 67"/>
                      <a:gd name="T15" fmla="*/ 24 h 29"/>
                      <a:gd name="T16" fmla="*/ 16 w 67"/>
                      <a:gd name="T17" fmla="*/ 22 h 29"/>
                      <a:gd name="T18" fmla="*/ 18 w 67"/>
                      <a:gd name="T19" fmla="*/ 22 h 29"/>
                      <a:gd name="T20" fmla="*/ 22 w 67"/>
                      <a:gd name="T21" fmla="*/ 20 h 29"/>
                      <a:gd name="T22" fmla="*/ 24 w 67"/>
                      <a:gd name="T23" fmla="*/ 18 h 29"/>
                      <a:gd name="T24" fmla="*/ 28 w 67"/>
                      <a:gd name="T25" fmla="*/ 18 h 29"/>
                      <a:gd name="T26" fmla="*/ 30 w 67"/>
                      <a:gd name="T27" fmla="*/ 16 h 29"/>
                      <a:gd name="T28" fmla="*/ 32 w 67"/>
                      <a:gd name="T29" fmla="*/ 14 h 29"/>
                      <a:gd name="T30" fmla="*/ 36 w 67"/>
                      <a:gd name="T31" fmla="*/ 14 h 29"/>
                      <a:gd name="T32" fmla="*/ 38 w 67"/>
                      <a:gd name="T33" fmla="*/ 12 h 29"/>
                      <a:gd name="T34" fmla="*/ 42 w 67"/>
                      <a:gd name="T35" fmla="*/ 12 h 29"/>
                      <a:gd name="T36" fmla="*/ 44 w 67"/>
                      <a:gd name="T37" fmla="*/ 10 h 29"/>
                      <a:gd name="T38" fmla="*/ 48 w 67"/>
                      <a:gd name="T39" fmla="*/ 8 h 29"/>
                      <a:gd name="T40" fmla="*/ 50 w 67"/>
                      <a:gd name="T41" fmla="*/ 8 h 29"/>
                      <a:gd name="T42" fmla="*/ 52 w 67"/>
                      <a:gd name="T43" fmla="*/ 6 h 29"/>
                      <a:gd name="T44" fmla="*/ 54 w 67"/>
                      <a:gd name="T45" fmla="*/ 6 h 29"/>
                      <a:gd name="T46" fmla="*/ 58 w 67"/>
                      <a:gd name="T47" fmla="*/ 4 h 29"/>
                      <a:gd name="T48" fmla="*/ 60 w 67"/>
                      <a:gd name="T49" fmla="*/ 4 h 29"/>
                      <a:gd name="T50" fmla="*/ 62 w 67"/>
                      <a:gd name="T51" fmla="*/ 2 h 29"/>
                      <a:gd name="T52" fmla="*/ 64 w 67"/>
                      <a:gd name="T53" fmla="*/ 2 h 29"/>
                      <a:gd name="T54" fmla="*/ 66 w 67"/>
                      <a:gd name="T55" fmla="*/ 0 h 29"/>
                      <a:gd name="T56" fmla="*/ 64 w 67"/>
                      <a:gd name="T57" fmla="*/ 0 h 29"/>
                      <a:gd name="T58" fmla="*/ 64 w 67"/>
                      <a:gd name="T59" fmla="*/ 2 h 29"/>
                      <a:gd name="T60" fmla="*/ 62 w 67"/>
                      <a:gd name="T61" fmla="*/ 2 h 29"/>
                      <a:gd name="T62" fmla="*/ 60 w 67"/>
                      <a:gd name="T63" fmla="*/ 2 h 29"/>
                      <a:gd name="T64" fmla="*/ 58 w 67"/>
                      <a:gd name="T65" fmla="*/ 4 h 29"/>
                      <a:gd name="T66" fmla="*/ 56 w 67"/>
                      <a:gd name="T67" fmla="*/ 4 h 29"/>
                      <a:gd name="T68" fmla="*/ 54 w 67"/>
                      <a:gd name="T69" fmla="*/ 4 h 29"/>
                      <a:gd name="T70" fmla="*/ 52 w 67"/>
                      <a:gd name="T71" fmla="*/ 6 h 29"/>
                      <a:gd name="T72" fmla="*/ 50 w 67"/>
                      <a:gd name="T73" fmla="*/ 8 h 29"/>
                      <a:gd name="T74" fmla="*/ 46 w 67"/>
                      <a:gd name="T75" fmla="*/ 8 h 29"/>
                      <a:gd name="T76" fmla="*/ 44 w 67"/>
                      <a:gd name="T77" fmla="*/ 10 h 29"/>
                      <a:gd name="T78" fmla="*/ 40 w 67"/>
                      <a:gd name="T79" fmla="*/ 10 h 29"/>
                      <a:gd name="T80" fmla="*/ 38 w 67"/>
                      <a:gd name="T81" fmla="*/ 12 h 29"/>
                      <a:gd name="T82" fmla="*/ 36 w 67"/>
                      <a:gd name="T83" fmla="*/ 14 h 29"/>
                      <a:gd name="T84" fmla="*/ 32 w 67"/>
                      <a:gd name="T85" fmla="*/ 14 h 29"/>
                      <a:gd name="T86" fmla="*/ 30 w 67"/>
                      <a:gd name="T87" fmla="*/ 16 h 29"/>
                      <a:gd name="T88" fmla="*/ 26 w 67"/>
                      <a:gd name="T89" fmla="*/ 16 h 29"/>
                      <a:gd name="T90" fmla="*/ 24 w 67"/>
                      <a:gd name="T91" fmla="*/ 18 h 29"/>
                      <a:gd name="T92" fmla="*/ 20 w 67"/>
                      <a:gd name="T93" fmla="*/ 20 h 29"/>
                      <a:gd name="T94" fmla="*/ 18 w 67"/>
                      <a:gd name="T95" fmla="*/ 20 h 29"/>
                      <a:gd name="T96" fmla="*/ 16 w 67"/>
                      <a:gd name="T97" fmla="*/ 22 h 29"/>
                      <a:gd name="T98" fmla="*/ 12 w 67"/>
                      <a:gd name="T99" fmla="*/ 22 h 29"/>
                      <a:gd name="T100" fmla="*/ 10 w 67"/>
                      <a:gd name="T101" fmla="*/ 24 h 29"/>
                      <a:gd name="T102" fmla="*/ 8 w 67"/>
                      <a:gd name="T103" fmla="*/ 24 h 29"/>
                      <a:gd name="T104" fmla="*/ 6 w 67"/>
                      <a:gd name="T105" fmla="*/ 26 h 29"/>
                      <a:gd name="T106" fmla="*/ 4 w 67"/>
                      <a:gd name="T107" fmla="*/ 26 h 29"/>
                      <a:gd name="T108" fmla="*/ 2 w 67"/>
                      <a:gd name="T109" fmla="*/ 28 h 29"/>
                      <a:gd name="T110" fmla="*/ 0 w 67"/>
                      <a:gd name="T111" fmla="*/ 28 h 29"/>
                      <a:gd name="T112" fmla="*/ 2 w 67"/>
                      <a:gd name="T113" fmla="*/ 28 h 29"/>
                      <a:gd name="T114" fmla="*/ 0 w 67"/>
                      <a:gd name="T115" fmla="*/ 28 h 2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7"/>
                      <a:gd name="T175" fmla="*/ 0 h 29"/>
                      <a:gd name="T176" fmla="*/ 67 w 67"/>
                      <a:gd name="T177" fmla="*/ 29 h 2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7" h="29">
                        <a:moveTo>
                          <a:pt x="0" y="28"/>
                        </a:moveTo>
                        <a:lnTo>
                          <a:pt x="2" y="28"/>
                        </a:lnTo>
                        <a:lnTo>
                          <a:pt x="4" y="28"/>
                        </a:lnTo>
                        <a:lnTo>
                          <a:pt x="6" y="26"/>
                        </a:lnTo>
                        <a:lnTo>
                          <a:pt x="8" y="26"/>
                        </a:lnTo>
                        <a:lnTo>
                          <a:pt x="10" y="26"/>
                        </a:lnTo>
                        <a:lnTo>
                          <a:pt x="12" y="24"/>
                        </a:lnTo>
                        <a:lnTo>
                          <a:pt x="14" y="24"/>
                        </a:lnTo>
                        <a:lnTo>
                          <a:pt x="16" y="22"/>
                        </a:lnTo>
                        <a:lnTo>
                          <a:pt x="18" y="22"/>
                        </a:lnTo>
                        <a:lnTo>
                          <a:pt x="22" y="20"/>
                        </a:lnTo>
                        <a:lnTo>
                          <a:pt x="24" y="18"/>
                        </a:lnTo>
                        <a:lnTo>
                          <a:pt x="28" y="18"/>
                        </a:lnTo>
                        <a:lnTo>
                          <a:pt x="30" y="16"/>
                        </a:lnTo>
                        <a:lnTo>
                          <a:pt x="32" y="14"/>
                        </a:lnTo>
                        <a:lnTo>
                          <a:pt x="36" y="14"/>
                        </a:lnTo>
                        <a:lnTo>
                          <a:pt x="38" y="12"/>
                        </a:lnTo>
                        <a:lnTo>
                          <a:pt x="42" y="12"/>
                        </a:lnTo>
                        <a:lnTo>
                          <a:pt x="44" y="10"/>
                        </a:lnTo>
                        <a:lnTo>
                          <a:pt x="48" y="8"/>
                        </a:lnTo>
                        <a:lnTo>
                          <a:pt x="50" y="8"/>
                        </a:lnTo>
                        <a:lnTo>
                          <a:pt x="52" y="6"/>
                        </a:lnTo>
                        <a:lnTo>
                          <a:pt x="54" y="6"/>
                        </a:lnTo>
                        <a:lnTo>
                          <a:pt x="58" y="4"/>
                        </a:lnTo>
                        <a:lnTo>
                          <a:pt x="60" y="4"/>
                        </a:lnTo>
                        <a:lnTo>
                          <a:pt x="62" y="2"/>
                        </a:lnTo>
                        <a:lnTo>
                          <a:pt x="64" y="2"/>
                        </a:lnTo>
                        <a:lnTo>
                          <a:pt x="66" y="0"/>
                        </a:lnTo>
                        <a:lnTo>
                          <a:pt x="64" y="0"/>
                        </a:lnTo>
                        <a:lnTo>
                          <a:pt x="64" y="2"/>
                        </a:lnTo>
                        <a:lnTo>
                          <a:pt x="62" y="2"/>
                        </a:lnTo>
                        <a:lnTo>
                          <a:pt x="60" y="2"/>
                        </a:lnTo>
                        <a:lnTo>
                          <a:pt x="58" y="4"/>
                        </a:lnTo>
                        <a:lnTo>
                          <a:pt x="56" y="4"/>
                        </a:lnTo>
                        <a:lnTo>
                          <a:pt x="54" y="4"/>
                        </a:lnTo>
                        <a:lnTo>
                          <a:pt x="52" y="6"/>
                        </a:lnTo>
                        <a:lnTo>
                          <a:pt x="50" y="8"/>
                        </a:lnTo>
                        <a:lnTo>
                          <a:pt x="46" y="8"/>
                        </a:lnTo>
                        <a:lnTo>
                          <a:pt x="44" y="10"/>
                        </a:lnTo>
                        <a:lnTo>
                          <a:pt x="40" y="10"/>
                        </a:lnTo>
                        <a:lnTo>
                          <a:pt x="38" y="12"/>
                        </a:lnTo>
                        <a:lnTo>
                          <a:pt x="36" y="14"/>
                        </a:lnTo>
                        <a:lnTo>
                          <a:pt x="32" y="14"/>
                        </a:lnTo>
                        <a:lnTo>
                          <a:pt x="30" y="16"/>
                        </a:lnTo>
                        <a:lnTo>
                          <a:pt x="26" y="16"/>
                        </a:lnTo>
                        <a:lnTo>
                          <a:pt x="24" y="18"/>
                        </a:lnTo>
                        <a:lnTo>
                          <a:pt x="20" y="20"/>
                        </a:lnTo>
                        <a:lnTo>
                          <a:pt x="18" y="20"/>
                        </a:lnTo>
                        <a:lnTo>
                          <a:pt x="16" y="22"/>
                        </a:lnTo>
                        <a:lnTo>
                          <a:pt x="12" y="22"/>
                        </a:lnTo>
                        <a:lnTo>
                          <a:pt x="10" y="24"/>
                        </a:lnTo>
                        <a:lnTo>
                          <a:pt x="8" y="24"/>
                        </a:lnTo>
                        <a:lnTo>
                          <a:pt x="6" y="26"/>
                        </a:lnTo>
                        <a:lnTo>
                          <a:pt x="4" y="26"/>
                        </a:lnTo>
                        <a:lnTo>
                          <a:pt x="2" y="28"/>
                        </a:lnTo>
                        <a:lnTo>
                          <a:pt x="0" y="28"/>
                        </a:lnTo>
                        <a:lnTo>
                          <a:pt x="2" y="28"/>
                        </a:lnTo>
                        <a:lnTo>
                          <a:pt x="0" y="28"/>
                        </a:lnTo>
                      </a:path>
                    </a:pathLst>
                  </a:custGeom>
                  <a:solidFill>
                    <a:srgbClr val="000000"/>
                  </a:solidFill>
                  <a:ln w="9525" cap="rnd">
                    <a:noFill/>
                    <a:round/>
                    <a:headEnd/>
                    <a:tailEnd/>
                  </a:ln>
                </p:spPr>
                <p:txBody>
                  <a:bodyPr/>
                  <a:lstStyle/>
                  <a:p>
                    <a:endParaRPr lang="zh-CN" altLang="zh-CN"/>
                  </a:p>
                </p:txBody>
              </p:sp>
              <p:sp>
                <p:nvSpPr>
                  <p:cNvPr id="58221" name="Freeform 3099"/>
                  <p:cNvSpPr>
                    <a:spLocks/>
                  </p:cNvSpPr>
                  <p:nvPr/>
                </p:nvSpPr>
                <p:spPr bwMode="auto">
                  <a:xfrm>
                    <a:off x="5128" y="2717"/>
                    <a:ext cx="67" cy="31"/>
                  </a:xfrm>
                  <a:custGeom>
                    <a:avLst/>
                    <a:gdLst>
                      <a:gd name="T0" fmla="*/ 66 w 67"/>
                      <a:gd name="T1" fmla="*/ 0 h 31"/>
                      <a:gd name="T2" fmla="*/ 0 w 67"/>
                      <a:gd name="T3" fmla="*/ 28 h 31"/>
                      <a:gd name="T4" fmla="*/ 2 w 67"/>
                      <a:gd name="T5" fmla="*/ 30 h 31"/>
                      <a:gd name="T6" fmla="*/ 66 w 67"/>
                      <a:gd name="T7" fmla="*/ 0 h 31"/>
                      <a:gd name="T8" fmla="*/ 66 w 67"/>
                      <a:gd name="T9" fmla="*/ 0 h 31"/>
                      <a:gd name="T10" fmla="*/ 0 60000 65536"/>
                      <a:gd name="T11" fmla="*/ 0 60000 65536"/>
                      <a:gd name="T12" fmla="*/ 0 60000 65536"/>
                      <a:gd name="T13" fmla="*/ 0 60000 65536"/>
                      <a:gd name="T14" fmla="*/ 0 60000 65536"/>
                      <a:gd name="T15" fmla="*/ 0 w 67"/>
                      <a:gd name="T16" fmla="*/ 0 h 31"/>
                      <a:gd name="T17" fmla="*/ 67 w 67"/>
                      <a:gd name="T18" fmla="*/ 31 h 31"/>
                    </a:gdLst>
                    <a:ahLst/>
                    <a:cxnLst>
                      <a:cxn ang="T10">
                        <a:pos x="T0" y="T1"/>
                      </a:cxn>
                      <a:cxn ang="T11">
                        <a:pos x="T2" y="T3"/>
                      </a:cxn>
                      <a:cxn ang="T12">
                        <a:pos x="T4" y="T5"/>
                      </a:cxn>
                      <a:cxn ang="T13">
                        <a:pos x="T6" y="T7"/>
                      </a:cxn>
                      <a:cxn ang="T14">
                        <a:pos x="T8" y="T9"/>
                      </a:cxn>
                    </a:cxnLst>
                    <a:rect l="T15" t="T16" r="T17" b="T18"/>
                    <a:pathLst>
                      <a:path w="67" h="31">
                        <a:moveTo>
                          <a:pt x="66" y="0"/>
                        </a:moveTo>
                        <a:lnTo>
                          <a:pt x="0" y="28"/>
                        </a:lnTo>
                        <a:lnTo>
                          <a:pt x="2" y="30"/>
                        </a:lnTo>
                        <a:lnTo>
                          <a:pt x="66" y="0"/>
                        </a:lnTo>
                      </a:path>
                    </a:pathLst>
                  </a:custGeom>
                  <a:solidFill>
                    <a:srgbClr val="000000"/>
                  </a:solidFill>
                  <a:ln w="9525" cap="rnd">
                    <a:noFill/>
                    <a:round/>
                    <a:headEnd/>
                    <a:tailEnd/>
                  </a:ln>
                </p:spPr>
                <p:txBody>
                  <a:bodyPr/>
                  <a:lstStyle/>
                  <a:p>
                    <a:endParaRPr lang="zh-CN" altLang="zh-CN"/>
                  </a:p>
                </p:txBody>
              </p:sp>
              <p:sp>
                <p:nvSpPr>
                  <p:cNvPr id="58222" name="Freeform 3100"/>
                  <p:cNvSpPr>
                    <a:spLocks/>
                  </p:cNvSpPr>
                  <p:nvPr/>
                </p:nvSpPr>
                <p:spPr bwMode="auto">
                  <a:xfrm>
                    <a:off x="5196" y="2713"/>
                    <a:ext cx="1" cy="19"/>
                  </a:xfrm>
                  <a:custGeom>
                    <a:avLst/>
                    <a:gdLst>
                      <a:gd name="T0" fmla="*/ 0 w 1"/>
                      <a:gd name="T1" fmla="*/ 0 h 19"/>
                      <a:gd name="T2" fmla="*/ 0 w 1"/>
                      <a:gd name="T3" fmla="*/ 5 h 19"/>
                      <a:gd name="T4" fmla="*/ 0 w 1"/>
                      <a:gd name="T5" fmla="*/ 9 h 19"/>
                      <a:gd name="T6" fmla="*/ 0 w 1"/>
                      <a:gd name="T7" fmla="*/ 14 h 19"/>
                      <a:gd name="T8" fmla="*/ 0 w 1"/>
                      <a:gd name="T9" fmla="*/ 18 h 19"/>
                      <a:gd name="T10" fmla="*/ 0 w 1"/>
                      <a:gd name="T11" fmla="*/ 14 h 19"/>
                      <a:gd name="T12" fmla="*/ 0 w 1"/>
                      <a:gd name="T13" fmla="*/ 9 h 19"/>
                      <a:gd name="T14" fmla="*/ 0 w 1"/>
                      <a:gd name="T15" fmla="*/ 5 h 19"/>
                      <a:gd name="T16" fmla="*/ 0 w 1"/>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
                      <a:gd name="T28" fmla="*/ 0 h 19"/>
                      <a:gd name="T29" fmla="*/ 1 w 1"/>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 h="19">
                        <a:moveTo>
                          <a:pt x="0" y="0"/>
                        </a:moveTo>
                        <a:lnTo>
                          <a:pt x="0" y="5"/>
                        </a:lnTo>
                        <a:lnTo>
                          <a:pt x="0" y="9"/>
                        </a:lnTo>
                        <a:lnTo>
                          <a:pt x="0" y="14"/>
                        </a:lnTo>
                        <a:lnTo>
                          <a:pt x="0" y="18"/>
                        </a:lnTo>
                        <a:lnTo>
                          <a:pt x="0" y="14"/>
                        </a:lnTo>
                        <a:lnTo>
                          <a:pt x="0" y="9"/>
                        </a:lnTo>
                        <a:lnTo>
                          <a:pt x="0" y="5"/>
                        </a:lnTo>
                        <a:lnTo>
                          <a:pt x="0" y="0"/>
                        </a:lnTo>
                      </a:path>
                    </a:pathLst>
                  </a:custGeom>
                  <a:solidFill>
                    <a:srgbClr val="000000"/>
                  </a:solidFill>
                  <a:ln w="9525" cap="rnd">
                    <a:noFill/>
                    <a:round/>
                    <a:headEnd/>
                    <a:tailEnd/>
                  </a:ln>
                </p:spPr>
                <p:txBody>
                  <a:bodyPr/>
                  <a:lstStyle/>
                  <a:p>
                    <a:endParaRPr lang="zh-CN" altLang="zh-CN"/>
                  </a:p>
                </p:txBody>
              </p:sp>
              <p:sp>
                <p:nvSpPr>
                  <p:cNvPr id="58223" name="Freeform 3101"/>
                  <p:cNvSpPr>
                    <a:spLocks/>
                  </p:cNvSpPr>
                  <p:nvPr/>
                </p:nvSpPr>
                <p:spPr bwMode="auto">
                  <a:xfrm>
                    <a:off x="5197" y="2709"/>
                    <a:ext cx="20" cy="19"/>
                  </a:xfrm>
                  <a:custGeom>
                    <a:avLst/>
                    <a:gdLst>
                      <a:gd name="T0" fmla="*/ 19 w 20"/>
                      <a:gd name="T1" fmla="*/ 0 h 19"/>
                      <a:gd name="T2" fmla="*/ 17 w 20"/>
                      <a:gd name="T3" fmla="*/ 0 h 19"/>
                      <a:gd name="T4" fmla="*/ 15 w 20"/>
                      <a:gd name="T5" fmla="*/ 0 h 19"/>
                      <a:gd name="T6" fmla="*/ 12 w 20"/>
                      <a:gd name="T7" fmla="*/ 9 h 19"/>
                      <a:gd name="T8" fmla="*/ 8 w 20"/>
                      <a:gd name="T9" fmla="*/ 9 h 19"/>
                      <a:gd name="T10" fmla="*/ 5 w 20"/>
                      <a:gd name="T11" fmla="*/ 9 h 19"/>
                      <a:gd name="T12" fmla="*/ 3 w 20"/>
                      <a:gd name="T13" fmla="*/ 9 h 19"/>
                      <a:gd name="T14" fmla="*/ 0 w 20"/>
                      <a:gd name="T15" fmla="*/ 18 h 19"/>
                      <a:gd name="T16" fmla="*/ 3 w 20"/>
                      <a:gd name="T17" fmla="*/ 18 h 19"/>
                      <a:gd name="T18" fmla="*/ 5 w 20"/>
                      <a:gd name="T19" fmla="*/ 18 h 19"/>
                      <a:gd name="T20" fmla="*/ 8 w 20"/>
                      <a:gd name="T21" fmla="*/ 9 h 19"/>
                      <a:gd name="T22" fmla="*/ 10 w 20"/>
                      <a:gd name="T23" fmla="*/ 9 h 19"/>
                      <a:gd name="T24" fmla="*/ 12 w 20"/>
                      <a:gd name="T25" fmla="*/ 9 h 19"/>
                      <a:gd name="T26" fmla="*/ 15 w 20"/>
                      <a:gd name="T27" fmla="*/ 9 h 19"/>
                      <a:gd name="T28" fmla="*/ 17 w 20"/>
                      <a:gd name="T29" fmla="*/ 0 h 19"/>
                      <a:gd name="T30" fmla="*/ 19 w 20"/>
                      <a:gd name="T31" fmla="*/ 0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
                      <a:gd name="T49" fmla="*/ 0 h 19"/>
                      <a:gd name="T50" fmla="*/ 20 w 20"/>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 h="19">
                        <a:moveTo>
                          <a:pt x="19" y="0"/>
                        </a:moveTo>
                        <a:lnTo>
                          <a:pt x="17" y="0"/>
                        </a:lnTo>
                        <a:lnTo>
                          <a:pt x="15" y="0"/>
                        </a:lnTo>
                        <a:lnTo>
                          <a:pt x="12" y="9"/>
                        </a:lnTo>
                        <a:lnTo>
                          <a:pt x="8" y="9"/>
                        </a:lnTo>
                        <a:lnTo>
                          <a:pt x="5" y="9"/>
                        </a:lnTo>
                        <a:lnTo>
                          <a:pt x="3" y="9"/>
                        </a:lnTo>
                        <a:lnTo>
                          <a:pt x="0" y="18"/>
                        </a:lnTo>
                        <a:lnTo>
                          <a:pt x="3" y="18"/>
                        </a:lnTo>
                        <a:lnTo>
                          <a:pt x="5" y="18"/>
                        </a:lnTo>
                        <a:lnTo>
                          <a:pt x="8" y="9"/>
                        </a:lnTo>
                        <a:lnTo>
                          <a:pt x="10" y="9"/>
                        </a:lnTo>
                        <a:lnTo>
                          <a:pt x="12" y="9"/>
                        </a:lnTo>
                        <a:lnTo>
                          <a:pt x="15" y="9"/>
                        </a:lnTo>
                        <a:lnTo>
                          <a:pt x="17" y="0"/>
                        </a:lnTo>
                        <a:lnTo>
                          <a:pt x="19" y="0"/>
                        </a:lnTo>
                      </a:path>
                    </a:pathLst>
                  </a:custGeom>
                  <a:solidFill>
                    <a:srgbClr val="000000"/>
                  </a:solidFill>
                  <a:ln w="9525" cap="rnd">
                    <a:noFill/>
                    <a:round/>
                    <a:headEnd/>
                    <a:tailEnd/>
                  </a:ln>
                </p:spPr>
                <p:txBody>
                  <a:bodyPr/>
                  <a:lstStyle/>
                  <a:p>
                    <a:endParaRPr lang="zh-CN" altLang="zh-CN"/>
                  </a:p>
                </p:txBody>
              </p:sp>
              <p:sp>
                <p:nvSpPr>
                  <p:cNvPr id="58224" name="Freeform 3102"/>
                  <p:cNvSpPr>
                    <a:spLocks/>
                  </p:cNvSpPr>
                  <p:nvPr/>
                </p:nvSpPr>
                <p:spPr bwMode="auto">
                  <a:xfrm>
                    <a:off x="5209" y="2699"/>
                    <a:ext cx="22" cy="19"/>
                  </a:xfrm>
                  <a:custGeom>
                    <a:avLst/>
                    <a:gdLst>
                      <a:gd name="T0" fmla="*/ 19 w 22"/>
                      <a:gd name="T1" fmla="*/ 0 h 19"/>
                      <a:gd name="T2" fmla="*/ 19 w 22"/>
                      <a:gd name="T3" fmla="*/ 2 h 19"/>
                      <a:gd name="T4" fmla="*/ 17 w 22"/>
                      <a:gd name="T5" fmla="*/ 5 h 19"/>
                      <a:gd name="T6" fmla="*/ 17 w 22"/>
                      <a:gd name="T7" fmla="*/ 7 h 19"/>
                      <a:gd name="T8" fmla="*/ 15 w 22"/>
                      <a:gd name="T9" fmla="*/ 7 h 19"/>
                      <a:gd name="T10" fmla="*/ 13 w 22"/>
                      <a:gd name="T11" fmla="*/ 9 h 19"/>
                      <a:gd name="T12" fmla="*/ 11 w 22"/>
                      <a:gd name="T13" fmla="*/ 9 h 19"/>
                      <a:gd name="T14" fmla="*/ 9 w 22"/>
                      <a:gd name="T15" fmla="*/ 9 h 19"/>
                      <a:gd name="T16" fmla="*/ 7 w 22"/>
                      <a:gd name="T17" fmla="*/ 11 h 19"/>
                      <a:gd name="T18" fmla="*/ 5 w 22"/>
                      <a:gd name="T19" fmla="*/ 14 h 19"/>
                      <a:gd name="T20" fmla="*/ 3 w 22"/>
                      <a:gd name="T21" fmla="*/ 16 h 19"/>
                      <a:gd name="T22" fmla="*/ 1 w 22"/>
                      <a:gd name="T23" fmla="*/ 16 h 19"/>
                      <a:gd name="T24" fmla="*/ 0 w 22"/>
                      <a:gd name="T25" fmla="*/ 16 h 19"/>
                      <a:gd name="T26" fmla="*/ 0 w 22"/>
                      <a:gd name="T27" fmla="*/ 18 h 19"/>
                      <a:gd name="T28" fmla="*/ 1 w 22"/>
                      <a:gd name="T29" fmla="*/ 18 h 19"/>
                      <a:gd name="T30" fmla="*/ 3 w 22"/>
                      <a:gd name="T31" fmla="*/ 16 h 19"/>
                      <a:gd name="T32" fmla="*/ 5 w 22"/>
                      <a:gd name="T33" fmla="*/ 16 h 19"/>
                      <a:gd name="T34" fmla="*/ 7 w 22"/>
                      <a:gd name="T35" fmla="*/ 14 h 19"/>
                      <a:gd name="T36" fmla="*/ 9 w 22"/>
                      <a:gd name="T37" fmla="*/ 11 h 19"/>
                      <a:gd name="T38" fmla="*/ 11 w 22"/>
                      <a:gd name="T39" fmla="*/ 11 h 19"/>
                      <a:gd name="T40" fmla="*/ 11 w 22"/>
                      <a:gd name="T41" fmla="*/ 9 h 19"/>
                      <a:gd name="T42" fmla="*/ 13 w 22"/>
                      <a:gd name="T43" fmla="*/ 9 h 19"/>
                      <a:gd name="T44" fmla="*/ 15 w 22"/>
                      <a:gd name="T45" fmla="*/ 9 h 19"/>
                      <a:gd name="T46" fmla="*/ 17 w 22"/>
                      <a:gd name="T47" fmla="*/ 7 h 19"/>
                      <a:gd name="T48" fmla="*/ 19 w 22"/>
                      <a:gd name="T49" fmla="*/ 5 h 19"/>
                      <a:gd name="T50" fmla="*/ 21 w 22"/>
                      <a:gd name="T51" fmla="*/ 2 h 19"/>
                      <a:gd name="T52" fmla="*/ 21 w 22"/>
                      <a:gd name="T53" fmla="*/ 0 h 19"/>
                      <a:gd name="T54" fmla="*/ 19 w 22"/>
                      <a:gd name="T55" fmla="*/ 0 h 1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
                      <a:gd name="T85" fmla="*/ 0 h 19"/>
                      <a:gd name="T86" fmla="*/ 22 w 22"/>
                      <a:gd name="T87" fmla="*/ 19 h 1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 h="19">
                        <a:moveTo>
                          <a:pt x="19" y="0"/>
                        </a:moveTo>
                        <a:lnTo>
                          <a:pt x="19" y="2"/>
                        </a:lnTo>
                        <a:lnTo>
                          <a:pt x="17" y="5"/>
                        </a:lnTo>
                        <a:lnTo>
                          <a:pt x="17" y="7"/>
                        </a:lnTo>
                        <a:lnTo>
                          <a:pt x="15" y="7"/>
                        </a:lnTo>
                        <a:lnTo>
                          <a:pt x="13" y="9"/>
                        </a:lnTo>
                        <a:lnTo>
                          <a:pt x="11" y="9"/>
                        </a:lnTo>
                        <a:lnTo>
                          <a:pt x="9" y="9"/>
                        </a:lnTo>
                        <a:lnTo>
                          <a:pt x="7" y="11"/>
                        </a:lnTo>
                        <a:lnTo>
                          <a:pt x="5" y="14"/>
                        </a:lnTo>
                        <a:lnTo>
                          <a:pt x="3" y="16"/>
                        </a:lnTo>
                        <a:lnTo>
                          <a:pt x="1" y="16"/>
                        </a:lnTo>
                        <a:lnTo>
                          <a:pt x="0" y="16"/>
                        </a:lnTo>
                        <a:lnTo>
                          <a:pt x="0" y="18"/>
                        </a:lnTo>
                        <a:lnTo>
                          <a:pt x="1" y="18"/>
                        </a:lnTo>
                        <a:lnTo>
                          <a:pt x="3" y="16"/>
                        </a:lnTo>
                        <a:lnTo>
                          <a:pt x="5" y="16"/>
                        </a:lnTo>
                        <a:lnTo>
                          <a:pt x="7" y="14"/>
                        </a:lnTo>
                        <a:lnTo>
                          <a:pt x="9" y="11"/>
                        </a:lnTo>
                        <a:lnTo>
                          <a:pt x="11" y="11"/>
                        </a:lnTo>
                        <a:lnTo>
                          <a:pt x="11" y="9"/>
                        </a:lnTo>
                        <a:lnTo>
                          <a:pt x="13" y="9"/>
                        </a:lnTo>
                        <a:lnTo>
                          <a:pt x="15" y="9"/>
                        </a:lnTo>
                        <a:lnTo>
                          <a:pt x="17" y="7"/>
                        </a:lnTo>
                        <a:lnTo>
                          <a:pt x="19" y="5"/>
                        </a:lnTo>
                        <a:lnTo>
                          <a:pt x="21" y="2"/>
                        </a:lnTo>
                        <a:lnTo>
                          <a:pt x="21" y="0"/>
                        </a:lnTo>
                        <a:lnTo>
                          <a:pt x="19" y="0"/>
                        </a:lnTo>
                      </a:path>
                    </a:pathLst>
                  </a:custGeom>
                  <a:solidFill>
                    <a:srgbClr val="000000"/>
                  </a:solidFill>
                  <a:ln w="9525" cap="rnd">
                    <a:noFill/>
                    <a:round/>
                    <a:headEnd/>
                    <a:tailEnd/>
                  </a:ln>
                </p:spPr>
                <p:txBody>
                  <a:bodyPr/>
                  <a:lstStyle/>
                  <a:p>
                    <a:endParaRPr lang="zh-CN" altLang="zh-CN"/>
                  </a:p>
                </p:txBody>
              </p:sp>
              <p:sp>
                <p:nvSpPr>
                  <p:cNvPr id="58225" name="Freeform 3103"/>
                  <p:cNvSpPr>
                    <a:spLocks/>
                  </p:cNvSpPr>
                  <p:nvPr/>
                </p:nvSpPr>
                <p:spPr bwMode="auto">
                  <a:xfrm>
                    <a:off x="5236" y="2686"/>
                    <a:ext cx="33" cy="20"/>
                  </a:xfrm>
                  <a:custGeom>
                    <a:avLst/>
                    <a:gdLst>
                      <a:gd name="T0" fmla="*/ 32 w 33"/>
                      <a:gd name="T1" fmla="*/ 10 h 20"/>
                      <a:gd name="T2" fmla="*/ 30 w 33"/>
                      <a:gd name="T3" fmla="*/ 12 h 20"/>
                      <a:gd name="T4" fmla="*/ 28 w 33"/>
                      <a:gd name="T5" fmla="*/ 12 h 20"/>
                      <a:gd name="T6" fmla="*/ 26 w 33"/>
                      <a:gd name="T7" fmla="*/ 12 h 20"/>
                      <a:gd name="T8" fmla="*/ 24 w 33"/>
                      <a:gd name="T9" fmla="*/ 14 h 20"/>
                      <a:gd name="T10" fmla="*/ 22 w 33"/>
                      <a:gd name="T11" fmla="*/ 14 h 20"/>
                      <a:gd name="T12" fmla="*/ 20 w 33"/>
                      <a:gd name="T13" fmla="*/ 14 h 20"/>
                      <a:gd name="T14" fmla="*/ 18 w 33"/>
                      <a:gd name="T15" fmla="*/ 16 h 20"/>
                      <a:gd name="T16" fmla="*/ 16 w 33"/>
                      <a:gd name="T17" fmla="*/ 16 h 20"/>
                      <a:gd name="T18" fmla="*/ 12 w 33"/>
                      <a:gd name="T19" fmla="*/ 16 h 20"/>
                      <a:gd name="T20" fmla="*/ 10 w 33"/>
                      <a:gd name="T21" fmla="*/ 19 h 20"/>
                      <a:gd name="T22" fmla="*/ 8 w 33"/>
                      <a:gd name="T23" fmla="*/ 19 h 20"/>
                      <a:gd name="T24" fmla="*/ 6 w 33"/>
                      <a:gd name="T25" fmla="*/ 19 h 20"/>
                      <a:gd name="T26" fmla="*/ 2 w 33"/>
                      <a:gd name="T27" fmla="*/ 19 h 20"/>
                      <a:gd name="T28" fmla="*/ 0 w 33"/>
                      <a:gd name="T29" fmla="*/ 19 h 20"/>
                      <a:gd name="T30" fmla="*/ 0 w 33"/>
                      <a:gd name="T31" fmla="*/ 16 h 20"/>
                      <a:gd name="T32" fmla="*/ 2 w 33"/>
                      <a:gd name="T33" fmla="*/ 14 h 20"/>
                      <a:gd name="T34" fmla="*/ 2 w 33"/>
                      <a:gd name="T35" fmla="*/ 12 h 20"/>
                      <a:gd name="T36" fmla="*/ 4 w 33"/>
                      <a:gd name="T37" fmla="*/ 12 h 20"/>
                      <a:gd name="T38" fmla="*/ 4 w 33"/>
                      <a:gd name="T39" fmla="*/ 10 h 20"/>
                      <a:gd name="T40" fmla="*/ 6 w 33"/>
                      <a:gd name="T41" fmla="*/ 10 h 20"/>
                      <a:gd name="T42" fmla="*/ 6 w 33"/>
                      <a:gd name="T43" fmla="*/ 8 h 20"/>
                      <a:gd name="T44" fmla="*/ 8 w 33"/>
                      <a:gd name="T45" fmla="*/ 6 h 20"/>
                      <a:gd name="T46" fmla="*/ 10 w 33"/>
                      <a:gd name="T47" fmla="*/ 4 h 20"/>
                      <a:gd name="T48" fmla="*/ 12 w 33"/>
                      <a:gd name="T49" fmla="*/ 4 h 20"/>
                      <a:gd name="T50" fmla="*/ 14 w 33"/>
                      <a:gd name="T51" fmla="*/ 2 h 20"/>
                      <a:gd name="T52" fmla="*/ 18 w 33"/>
                      <a:gd name="T53" fmla="*/ 0 h 20"/>
                      <a:gd name="T54" fmla="*/ 32 w 33"/>
                      <a:gd name="T55" fmla="*/ 10 h 2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3"/>
                      <a:gd name="T85" fmla="*/ 0 h 20"/>
                      <a:gd name="T86" fmla="*/ 33 w 33"/>
                      <a:gd name="T87" fmla="*/ 20 h 2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3" h="20">
                        <a:moveTo>
                          <a:pt x="32" y="10"/>
                        </a:moveTo>
                        <a:lnTo>
                          <a:pt x="30" y="12"/>
                        </a:lnTo>
                        <a:lnTo>
                          <a:pt x="28" y="12"/>
                        </a:lnTo>
                        <a:lnTo>
                          <a:pt x="26" y="12"/>
                        </a:lnTo>
                        <a:lnTo>
                          <a:pt x="24" y="14"/>
                        </a:lnTo>
                        <a:lnTo>
                          <a:pt x="22" y="14"/>
                        </a:lnTo>
                        <a:lnTo>
                          <a:pt x="20" y="14"/>
                        </a:lnTo>
                        <a:lnTo>
                          <a:pt x="18" y="16"/>
                        </a:lnTo>
                        <a:lnTo>
                          <a:pt x="16" y="16"/>
                        </a:lnTo>
                        <a:lnTo>
                          <a:pt x="12" y="16"/>
                        </a:lnTo>
                        <a:lnTo>
                          <a:pt x="10" y="19"/>
                        </a:lnTo>
                        <a:lnTo>
                          <a:pt x="8" y="19"/>
                        </a:lnTo>
                        <a:lnTo>
                          <a:pt x="6" y="19"/>
                        </a:lnTo>
                        <a:lnTo>
                          <a:pt x="2" y="19"/>
                        </a:lnTo>
                        <a:lnTo>
                          <a:pt x="0" y="19"/>
                        </a:lnTo>
                        <a:lnTo>
                          <a:pt x="0" y="16"/>
                        </a:lnTo>
                        <a:lnTo>
                          <a:pt x="2" y="14"/>
                        </a:lnTo>
                        <a:lnTo>
                          <a:pt x="2" y="12"/>
                        </a:lnTo>
                        <a:lnTo>
                          <a:pt x="4" y="12"/>
                        </a:lnTo>
                        <a:lnTo>
                          <a:pt x="4" y="10"/>
                        </a:lnTo>
                        <a:lnTo>
                          <a:pt x="6" y="10"/>
                        </a:lnTo>
                        <a:lnTo>
                          <a:pt x="6" y="8"/>
                        </a:lnTo>
                        <a:lnTo>
                          <a:pt x="8" y="6"/>
                        </a:lnTo>
                        <a:lnTo>
                          <a:pt x="10" y="4"/>
                        </a:lnTo>
                        <a:lnTo>
                          <a:pt x="12" y="4"/>
                        </a:lnTo>
                        <a:lnTo>
                          <a:pt x="14" y="2"/>
                        </a:lnTo>
                        <a:lnTo>
                          <a:pt x="18" y="0"/>
                        </a:lnTo>
                        <a:lnTo>
                          <a:pt x="32" y="10"/>
                        </a:lnTo>
                      </a:path>
                    </a:pathLst>
                  </a:custGeom>
                  <a:solidFill>
                    <a:srgbClr val="000000"/>
                  </a:solidFill>
                  <a:ln w="9525" cap="rnd">
                    <a:noFill/>
                    <a:round/>
                    <a:headEnd/>
                    <a:tailEnd/>
                  </a:ln>
                </p:spPr>
                <p:txBody>
                  <a:bodyPr/>
                  <a:lstStyle/>
                  <a:p>
                    <a:endParaRPr lang="zh-CN" altLang="zh-CN"/>
                  </a:p>
                </p:txBody>
              </p:sp>
              <p:sp>
                <p:nvSpPr>
                  <p:cNvPr id="58226" name="Freeform 3104"/>
                  <p:cNvSpPr>
                    <a:spLocks/>
                  </p:cNvSpPr>
                  <p:nvPr/>
                </p:nvSpPr>
                <p:spPr bwMode="auto">
                  <a:xfrm>
                    <a:off x="5236" y="2699"/>
                    <a:ext cx="33" cy="19"/>
                  </a:xfrm>
                  <a:custGeom>
                    <a:avLst/>
                    <a:gdLst>
                      <a:gd name="T0" fmla="*/ 0 w 33"/>
                      <a:gd name="T1" fmla="*/ 18 h 19"/>
                      <a:gd name="T2" fmla="*/ 4 w 33"/>
                      <a:gd name="T3" fmla="*/ 18 h 19"/>
                      <a:gd name="T4" fmla="*/ 6 w 33"/>
                      <a:gd name="T5" fmla="*/ 18 h 19"/>
                      <a:gd name="T6" fmla="*/ 8 w 33"/>
                      <a:gd name="T7" fmla="*/ 18 h 19"/>
                      <a:gd name="T8" fmla="*/ 10 w 33"/>
                      <a:gd name="T9" fmla="*/ 18 h 19"/>
                      <a:gd name="T10" fmla="*/ 14 w 33"/>
                      <a:gd name="T11" fmla="*/ 14 h 19"/>
                      <a:gd name="T12" fmla="*/ 16 w 33"/>
                      <a:gd name="T13" fmla="*/ 14 h 19"/>
                      <a:gd name="T14" fmla="*/ 18 w 33"/>
                      <a:gd name="T15" fmla="*/ 11 h 19"/>
                      <a:gd name="T16" fmla="*/ 20 w 33"/>
                      <a:gd name="T17" fmla="*/ 11 h 19"/>
                      <a:gd name="T18" fmla="*/ 22 w 33"/>
                      <a:gd name="T19" fmla="*/ 9 h 19"/>
                      <a:gd name="T20" fmla="*/ 24 w 33"/>
                      <a:gd name="T21" fmla="*/ 9 h 19"/>
                      <a:gd name="T22" fmla="*/ 26 w 33"/>
                      <a:gd name="T23" fmla="*/ 5 h 19"/>
                      <a:gd name="T24" fmla="*/ 28 w 33"/>
                      <a:gd name="T25" fmla="*/ 5 h 19"/>
                      <a:gd name="T26" fmla="*/ 30 w 33"/>
                      <a:gd name="T27" fmla="*/ 2 h 19"/>
                      <a:gd name="T28" fmla="*/ 32 w 33"/>
                      <a:gd name="T29" fmla="*/ 2 h 19"/>
                      <a:gd name="T30" fmla="*/ 32 w 33"/>
                      <a:gd name="T31" fmla="*/ 0 h 19"/>
                      <a:gd name="T32" fmla="*/ 30 w 33"/>
                      <a:gd name="T33" fmla="*/ 0 h 19"/>
                      <a:gd name="T34" fmla="*/ 30 w 33"/>
                      <a:gd name="T35" fmla="*/ 2 h 19"/>
                      <a:gd name="T36" fmla="*/ 28 w 33"/>
                      <a:gd name="T37" fmla="*/ 2 h 19"/>
                      <a:gd name="T38" fmla="*/ 26 w 33"/>
                      <a:gd name="T39" fmla="*/ 5 h 19"/>
                      <a:gd name="T40" fmla="*/ 24 w 33"/>
                      <a:gd name="T41" fmla="*/ 5 h 19"/>
                      <a:gd name="T42" fmla="*/ 22 w 33"/>
                      <a:gd name="T43" fmla="*/ 9 h 19"/>
                      <a:gd name="T44" fmla="*/ 20 w 33"/>
                      <a:gd name="T45" fmla="*/ 9 h 19"/>
                      <a:gd name="T46" fmla="*/ 18 w 33"/>
                      <a:gd name="T47" fmla="*/ 11 h 19"/>
                      <a:gd name="T48" fmla="*/ 16 w 33"/>
                      <a:gd name="T49" fmla="*/ 11 h 19"/>
                      <a:gd name="T50" fmla="*/ 12 w 33"/>
                      <a:gd name="T51" fmla="*/ 14 h 19"/>
                      <a:gd name="T52" fmla="*/ 10 w 33"/>
                      <a:gd name="T53" fmla="*/ 14 h 19"/>
                      <a:gd name="T54" fmla="*/ 8 w 33"/>
                      <a:gd name="T55" fmla="*/ 14 h 19"/>
                      <a:gd name="T56" fmla="*/ 6 w 33"/>
                      <a:gd name="T57" fmla="*/ 18 h 19"/>
                      <a:gd name="T58" fmla="*/ 4 w 33"/>
                      <a:gd name="T59" fmla="*/ 18 h 19"/>
                      <a:gd name="T60" fmla="*/ 0 w 33"/>
                      <a:gd name="T61" fmla="*/ 14 h 19"/>
                      <a:gd name="T62" fmla="*/ 2 w 33"/>
                      <a:gd name="T63" fmla="*/ 18 h 19"/>
                      <a:gd name="T64" fmla="*/ 0 w 33"/>
                      <a:gd name="T65" fmla="*/ 18 h 19"/>
                      <a:gd name="T66" fmla="*/ 0 w 33"/>
                      <a:gd name="T67" fmla="*/ 18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
                      <a:gd name="T103" fmla="*/ 0 h 19"/>
                      <a:gd name="T104" fmla="*/ 33 w 33"/>
                      <a:gd name="T105" fmla="*/ 19 h 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 h="19">
                        <a:moveTo>
                          <a:pt x="0" y="18"/>
                        </a:moveTo>
                        <a:lnTo>
                          <a:pt x="4" y="18"/>
                        </a:lnTo>
                        <a:lnTo>
                          <a:pt x="6" y="18"/>
                        </a:lnTo>
                        <a:lnTo>
                          <a:pt x="8" y="18"/>
                        </a:lnTo>
                        <a:lnTo>
                          <a:pt x="10" y="18"/>
                        </a:lnTo>
                        <a:lnTo>
                          <a:pt x="14" y="14"/>
                        </a:lnTo>
                        <a:lnTo>
                          <a:pt x="16" y="14"/>
                        </a:lnTo>
                        <a:lnTo>
                          <a:pt x="18" y="11"/>
                        </a:lnTo>
                        <a:lnTo>
                          <a:pt x="20" y="11"/>
                        </a:lnTo>
                        <a:lnTo>
                          <a:pt x="22" y="9"/>
                        </a:lnTo>
                        <a:lnTo>
                          <a:pt x="24" y="9"/>
                        </a:lnTo>
                        <a:lnTo>
                          <a:pt x="26" y="5"/>
                        </a:lnTo>
                        <a:lnTo>
                          <a:pt x="28" y="5"/>
                        </a:lnTo>
                        <a:lnTo>
                          <a:pt x="30" y="2"/>
                        </a:lnTo>
                        <a:lnTo>
                          <a:pt x="32" y="2"/>
                        </a:lnTo>
                        <a:lnTo>
                          <a:pt x="32" y="0"/>
                        </a:lnTo>
                        <a:lnTo>
                          <a:pt x="30" y="0"/>
                        </a:lnTo>
                        <a:lnTo>
                          <a:pt x="30" y="2"/>
                        </a:lnTo>
                        <a:lnTo>
                          <a:pt x="28" y="2"/>
                        </a:lnTo>
                        <a:lnTo>
                          <a:pt x="26" y="5"/>
                        </a:lnTo>
                        <a:lnTo>
                          <a:pt x="24" y="5"/>
                        </a:lnTo>
                        <a:lnTo>
                          <a:pt x="22" y="9"/>
                        </a:lnTo>
                        <a:lnTo>
                          <a:pt x="20" y="9"/>
                        </a:lnTo>
                        <a:lnTo>
                          <a:pt x="18" y="11"/>
                        </a:lnTo>
                        <a:lnTo>
                          <a:pt x="16" y="11"/>
                        </a:lnTo>
                        <a:lnTo>
                          <a:pt x="12" y="14"/>
                        </a:lnTo>
                        <a:lnTo>
                          <a:pt x="10" y="14"/>
                        </a:lnTo>
                        <a:lnTo>
                          <a:pt x="8" y="14"/>
                        </a:lnTo>
                        <a:lnTo>
                          <a:pt x="6" y="18"/>
                        </a:lnTo>
                        <a:lnTo>
                          <a:pt x="4" y="18"/>
                        </a:lnTo>
                        <a:lnTo>
                          <a:pt x="0" y="14"/>
                        </a:lnTo>
                        <a:lnTo>
                          <a:pt x="2" y="18"/>
                        </a:lnTo>
                        <a:lnTo>
                          <a:pt x="0" y="18"/>
                        </a:lnTo>
                      </a:path>
                    </a:pathLst>
                  </a:custGeom>
                  <a:solidFill>
                    <a:srgbClr val="000000"/>
                  </a:solidFill>
                  <a:ln w="9525" cap="rnd">
                    <a:noFill/>
                    <a:round/>
                    <a:headEnd/>
                    <a:tailEnd/>
                  </a:ln>
                </p:spPr>
                <p:txBody>
                  <a:bodyPr/>
                  <a:lstStyle/>
                  <a:p>
                    <a:endParaRPr lang="zh-CN" altLang="zh-CN"/>
                  </a:p>
                </p:txBody>
              </p:sp>
              <p:sp>
                <p:nvSpPr>
                  <p:cNvPr id="58227" name="Freeform 3105"/>
                  <p:cNvSpPr>
                    <a:spLocks/>
                  </p:cNvSpPr>
                  <p:nvPr/>
                </p:nvSpPr>
                <p:spPr bwMode="auto">
                  <a:xfrm>
                    <a:off x="5236" y="2686"/>
                    <a:ext cx="19" cy="20"/>
                  </a:xfrm>
                  <a:custGeom>
                    <a:avLst/>
                    <a:gdLst>
                      <a:gd name="T0" fmla="*/ 18 w 19"/>
                      <a:gd name="T1" fmla="*/ 0 h 20"/>
                      <a:gd name="T2" fmla="*/ 16 w 19"/>
                      <a:gd name="T3" fmla="*/ 2 h 20"/>
                      <a:gd name="T4" fmla="*/ 13 w 19"/>
                      <a:gd name="T5" fmla="*/ 4 h 20"/>
                      <a:gd name="T6" fmla="*/ 11 w 19"/>
                      <a:gd name="T7" fmla="*/ 4 h 20"/>
                      <a:gd name="T8" fmla="*/ 9 w 19"/>
                      <a:gd name="T9" fmla="*/ 6 h 20"/>
                      <a:gd name="T10" fmla="*/ 7 w 19"/>
                      <a:gd name="T11" fmla="*/ 8 h 20"/>
                      <a:gd name="T12" fmla="*/ 4 w 19"/>
                      <a:gd name="T13" fmla="*/ 8 h 20"/>
                      <a:gd name="T14" fmla="*/ 4 w 19"/>
                      <a:gd name="T15" fmla="*/ 10 h 20"/>
                      <a:gd name="T16" fmla="*/ 2 w 19"/>
                      <a:gd name="T17" fmla="*/ 12 h 20"/>
                      <a:gd name="T18" fmla="*/ 2 w 19"/>
                      <a:gd name="T19" fmla="*/ 14 h 20"/>
                      <a:gd name="T20" fmla="*/ 0 w 19"/>
                      <a:gd name="T21" fmla="*/ 16 h 20"/>
                      <a:gd name="T22" fmla="*/ 0 w 19"/>
                      <a:gd name="T23" fmla="*/ 19 h 20"/>
                      <a:gd name="T24" fmla="*/ 2 w 19"/>
                      <a:gd name="T25" fmla="*/ 19 h 20"/>
                      <a:gd name="T26" fmla="*/ 2 w 19"/>
                      <a:gd name="T27" fmla="*/ 16 h 20"/>
                      <a:gd name="T28" fmla="*/ 2 w 19"/>
                      <a:gd name="T29" fmla="*/ 14 h 20"/>
                      <a:gd name="T30" fmla="*/ 2 w 19"/>
                      <a:gd name="T31" fmla="*/ 12 h 20"/>
                      <a:gd name="T32" fmla="*/ 4 w 19"/>
                      <a:gd name="T33" fmla="*/ 12 h 20"/>
                      <a:gd name="T34" fmla="*/ 4 w 19"/>
                      <a:gd name="T35" fmla="*/ 10 h 20"/>
                      <a:gd name="T36" fmla="*/ 7 w 19"/>
                      <a:gd name="T37" fmla="*/ 10 h 20"/>
                      <a:gd name="T38" fmla="*/ 7 w 19"/>
                      <a:gd name="T39" fmla="*/ 8 h 20"/>
                      <a:gd name="T40" fmla="*/ 9 w 19"/>
                      <a:gd name="T41" fmla="*/ 6 h 20"/>
                      <a:gd name="T42" fmla="*/ 11 w 19"/>
                      <a:gd name="T43" fmla="*/ 6 h 20"/>
                      <a:gd name="T44" fmla="*/ 13 w 19"/>
                      <a:gd name="T45" fmla="*/ 4 h 20"/>
                      <a:gd name="T46" fmla="*/ 16 w 19"/>
                      <a:gd name="T47" fmla="*/ 2 h 20"/>
                      <a:gd name="T48" fmla="*/ 18 w 19"/>
                      <a:gd name="T49" fmla="*/ 0 h 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
                      <a:gd name="T76" fmla="*/ 0 h 20"/>
                      <a:gd name="T77" fmla="*/ 19 w 19"/>
                      <a:gd name="T78" fmla="*/ 20 h 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 h="20">
                        <a:moveTo>
                          <a:pt x="18" y="0"/>
                        </a:moveTo>
                        <a:lnTo>
                          <a:pt x="16" y="2"/>
                        </a:lnTo>
                        <a:lnTo>
                          <a:pt x="13" y="4"/>
                        </a:lnTo>
                        <a:lnTo>
                          <a:pt x="11" y="4"/>
                        </a:lnTo>
                        <a:lnTo>
                          <a:pt x="9" y="6"/>
                        </a:lnTo>
                        <a:lnTo>
                          <a:pt x="7" y="8"/>
                        </a:lnTo>
                        <a:lnTo>
                          <a:pt x="4" y="8"/>
                        </a:lnTo>
                        <a:lnTo>
                          <a:pt x="4" y="10"/>
                        </a:lnTo>
                        <a:lnTo>
                          <a:pt x="2" y="12"/>
                        </a:lnTo>
                        <a:lnTo>
                          <a:pt x="2" y="14"/>
                        </a:lnTo>
                        <a:lnTo>
                          <a:pt x="0" y="16"/>
                        </a:lnTo>
                        <a:lnTo>
                          <a:pt x="0" y="19"/>
                        </a:lnTo>
                        <a:lnTo>
                          <a:pt x="2" y="19"/>
                        </a:lnTo>
                        <a:lnTo>
                          <a:pt x="2" y="16"/>
                        </a:lnTo>
                        <a:lnTo>
                          <a:pt x="2" y="14"/>
                        </a:lnTo>
                        <a:lnTo>
                          <a:pt x="2" y="12"/>
                        </a:lnTo>
                        <a:lnTo>
                          <a:pt x="4" y="12"/>
                        </a:lnTo>
                        <a:lnTo>
                          <a:pt x="4" y="10"/>
                        </a:lnTo>
                        <a:lnTo>
                          <a:pt x="7" y="10"/>
                        </a:lnTo>
                        <a:lnTo>
                          <a:pt x="7" y="8"/>
                        </a:lnTo>
                        <a:lnTo>
                          <a:pt x="9" y="6"/>
                        </a:lnTo>
                        <a:lnTo>
                          <a:pt x="11" y="6"/>
                        </a:lnTo>
                        <a:lnTo>
                          <a:pt x="13" y="4"/>
                        </a:lnTo>
                        <a:lnTo>
                          <a:pt x="16" y="2"/>
                        </a:lnTo>
                        <a:lnTo>
                          <a:pt x="18" y="0"/>
                        </a:lnTo>
                      </a:path>
                    </a:pathLst>
                  </a:custGeom>
                  <a:solidFill>
                    <a:srgbClr val="000000"/>
                  </a:solidFill>
                  <a:ln w="9525" cap="rnd">
                    <a:noFill/>
                    <a:round/>
                    <a:headEnd/>
                    <a:tailEnd/>
                  </a:ln>
                </p:spPr>
                <p:txBody>
                  <a:bodyPr/>
                  <a:lstStyle/>
                  <a:p>
                    <a:endParaRPr lang="zh-CN" altLang="zh-CN"/>
                  </a:p>
                </p:txBody>
              </p:sp>
              <p:sp>
                <p:nvSpPr>
                  <p:cNvPr id="58228" name="Freeform 3106"/>
                  <p:cNvSpPr>
                    <a:spLocks/>
                  </p:cNvSpPr>
                  <p:nvPr/>
                </p:nvSpPr>
                <p:spPr bwMode="auto">
                  <a:xfrm>
                    <a:off x="5201" y="2713"/>
                    <a:ext cx="19" cy="19"/>
                  </a:xfrm>
                  <a:custGeom>
                    <a:avLst/>
                    <a:gdLst>
                      <a:gd name="T0" fmla="*/ 0 w 19"/>
                      <a:gd name="T1" fmla="*/ 0 h 19"/>
                      <a:gd name="T2" fmla="*/ 16 w 19"/>
                      <a:gd name="T3" fmla="*/ 18 h 19"/>
                      <a:gd name="T4" fmla="*/ 18 w 19"/>
                      <a:gd name="T5" fmla="*/ 18 h 19"/>
                      <a:gd name="T6" fmla="*/ 2 w 19"/>
                      <a:gd name="T7" fmla="*/ 0 h 19"/>
                      <a:gd name="T8" fmla="*/ 0 w 19"/>
                      <a:gd name="T9" fmla="*/ 0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0"/>
                        </a:moveTo>
                        <a:lnTo>
                          <a:pt x="16" y="18"/>
                        </a:lnTo>
                        <a:lnTo>
                          <a:pt x="18" y="18"/>
                        </a:lnTo>
                        <a:lnTo>
                          <a:pt x="2" y="0"/>
                        </a:lnTo>
                        <a:lnTo>
                          <a:pt x="0" y="0"/>
                        </a:lnTo>
                      </a:path>
                    </a:pathLst>
                  </a:custGeom>
                  <a:solidFill>
                    <a:srgbClr val="000000"/>
                  </a:solidFill>
                  <a:ln w="9525" cap="rnd">
                    <a:noFill/>
                    <a:round/>
                    <a:headEnd/>
                    <a:tailEnd/>
                  </a:ln>
                </p:spPr>
                <p:txBody>
                  <a:bodyPr/>
                  <a:lstStyle/>
                  <a:p>
                    <a:endParaRPr lang="zh-CN" altLang="zh-CN"/>
                  </a:p>
                </p:txBody>
              </p:sp>
              <p:sp>
                <p:nvSpPr>
                  <p:cNvPr id="58229" name="Freeform 3107"/>
                  <p:cNvSpPr>
                    <a:spLocks/>
                  </p:cNvSpPr>
                  <p:nvPr/>
                </p:nvSpPr>
                <p:spPr bwMode="auto">
                  <a:xfrm>
                    <a:off x="5210" y="2709"/>
                    <a:ext cx="19" cy="19"/>
                  </a:xfrm>
                  <a:custGeom>
                    <a:avLst/>
                    <a:gdLst>
                      <a:gd name="T0" fmla="*/ 0 w 19"/>
                      <a:gd name="T1" fmla="*/ 0 h 19"/>
                      <a:gd name="T2" fmla="*/ 16 w 19"/>
                      <a:gd name="T3" fmla="*/ 18 h 19"/>
                      <a:gd name="T4" fmla="*/ 18 w 19"/>
                      <a:gd name="T5" fmla="*/ 18 h 19"/>
                      <a:gd name="T6" fmla="*/ 2 w 19"/>
                      <a:gd name="T7" fmla="*/ 0 h 19"/>
                      <a:gd name="T8" fmla="*/ 0 w 19"/>
                      <a:gd name="T9" fmla="*/ 0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0"/>
                        </a:moveTo>
                        <a:lnTo>
                          <a:pt x="16" y="18"/>
                        </a:lnTo>
                        <a:lnTo>
                          <a:pt x="18" y="18"/>
                        </a:lnTo>
                        <a:lnTo>
                          <a:pt x="2" y="0"/>
                        </a:lnTo>
                        <a:lnTo>
                          <a:pt x="0" y="0"/>
                        </a:lnTo>
                      </a:path>
                    </a:pathLst>
                  </a:custGeom>
                  <a:solidFill>
                    <a:srgbClr val="000000"/>
                  </a:solidFill>
                  <a:ln w="9525" cap="rnd">
                    <a:noFill/>
                    <a:round/>
                    <a:headEnd/>
                    <a:tailEnd/>
                  </a:ln>
                </p:spPr>
                <p:txBody>
                  <a:bodyPr/>
                  <a:lstStyle/>
                  <a:p>
                    <a:endParaRPr lang="zh-CN" altLang="zh-CN"/>
                  </a:p>
                </p:txBody>
              </p:sp>
              <p:sp>
                <p:nvSpPr>
                  <p:cNvPr id="58230" name="Freeform 3108"/>
                  <p:cNvSpPr>
                    <a:spLocks/>
                  </p:cNvSpPr>
                  <p:nvPr/>
                </p:nvSpPr>
                <p:spPr bwMode="auto">
                  <a:xfrm>
                    <a:off x="5218" y="2705"/>
                    <a:ext cx="19" cy="19"/>
                  </a:xfrm>
                  <a:custGeom>
                    <a:avLst/>
                    <a:gdLst>
                      <a:gd name="T0" fmla="*/ 0 w 19"/>
                      <a:gd name="T1" fmla="*/ 0 h 19"/>
                      <a:gd name="T2" fmla="*/ 16 w 19"/>
                      <a:gd name="T3" fmla="*/ 18 h 19"/>
                      <a:gd name="T4" fmla="*/ 18 w 19"/>
                      <a:gd name="T5" fmla="*/ 18 h 19"/>
                      <a:gd name="T6" fmla="*/ 2 w 19"/>
                      <a:gd name="T7" fmla="*/ 0 h 19"/>
                      <a:gd name="T8" fmla="*/ 0 w 19"/>
                      <a:gd name="T9" fmla="*/ 0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0"/>
                        </a:moveTo>
                        <a:lnTo>
                          <a:pt x="16" y="18"/>
                        </a:lnTo>
                        <a:lnTo>
                          <a:pt x="18" y="18"/>
                        </a:lnTo>
                        <a:lnTo>
                          <a:pt x="2" y="0"/>
                        </a:lnTo>
                        <a:lnTo>
                          <a:pt x="0" y="0"/>
                        </a:lnTo>
                      </a:path>
                    </a:pathLst>
                  </a:custGeom>
                  <a:solidFill>
                    <a:srgbClr val="000000"/>
                  </a:solidFill>
                  <a:ln w="9525" cap="rnd">
                    <a:noFill/>
                    <a:round/>
                    <a:headEnd/>
                    <a:tailEnd/>
                  </a:ln>
                </p:spPr>
                <p:txBody>
                  <a:bodyPr/>
                  <a:lstStyle/>
                  <a:p>
                    <a:endParaRPr lang="zh-CN" altLang="zh-CN"/>
                  </a:p>
                </p:txBody>
              </p:sp>
              <p:sp>
                <p:nvSpPr>
                  <p:cNvPr id="58231" name="Freeform 3109"/>
                  <p:cNvSpPr>
                    <a:spLocks/>
                  </p:cNvSpPr>
                  <p:nvPr/>
                </p:nvSpPr>
                <p:spPr bwMode="auto">
                  <a:xfrm>
                    <a:off x="5225" y="2704"/>
                    <a:ext cx="19" cy="19"/>
                  </a:xfrm>
                  <a:custGeom>
                    <a:avLst/>
                    <a:gdLst>
                      <a:gd name="T0" fmla="*/ 0 w 19"/>
                      <a:gd name="T1" fmla="*/ 0 h 19"/>
                      <a:gd name="T2" fmla="*/ 16 w 19"/>
                      <a:gd name="T3" fmla="*/ 18 h 19"/>
                      <a:gd name="T4" fmla="*/ 18 w 19"/>
                      <a:gd name="T5" fmla="*/ 18 h 19"/>
                      <a:gd name="T6" fmla="*/ 2 w 19"/>
                      <a:gd name="T7" fmla="*/ 0 h 19"/>
                      <a:gd name="T8" fmla="*/ 0 w 19"/>
                      <a:gd name="T9" fmla="*/ 0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0"/>
                        </a:moveTo>
                        <a:lnTo>
                          <a:pt x="16" y="18"/>
                        </a:lnTo>
                        <a:lnTo>
                          <a:pt x="18" y="18"/>
                        </a:lnTo>
                        <a:lnTo>
                          <a:pt x="2" y="0"/>
                        </a:lnTo>
                        <a:lnTo>
                          <a:pt x="0" y="0"/>
                        </a:lnTo>
                      </a:path>
                    </a:pathLst>
                  </a:custGeom>
                  <a:solidFill>
                    <a:srgbClr val="000000"/>
                  </a:solidFill>
                  <a:ln w="9525" cap="rnd">
                    <a:noFill/>
                    <a:round/>
                    <a:headEnd/>
                    <a:tailEnd/>
                  </a:ln>
                </p:spPr>
                <p:txBody>
                  <a:bodyPr/>
                  <a:lstStyle/>
                  <a:p>
                    <a:endParaRPr lang="zh-CN" altLang="zh-CN"/>
                  </a:p>
                </p:txBody>
              </p:sp>
              <p:sp>
                <p:nvSpPr>
                  <p:cNvPr id="58232" name="Freeform 3110"/>
                  <p:cNvSpPr>
                    <a:spLocks/>
                  </p:cNvSpPr>
                  <p:nvPr/>
                </p:nvSpPr>
                <p:spPr bwMode="auto">
                  <a:xfrm>
                    <a:off x="5226" y="2704"/>
                    <a:ext cx="19" cy="19"/>
                  </a:xfrm>
                  <a:custGeom>
                    <a:avLst/>
                    <a:gdLst>
                      <a:gd name="T0" fmla="*/ 18 w 19"/>
                      <a:gd name="T1" fmla="*/ 18 h 19"/>
                      <a:gd name="T2" fmla="*/ 18 w 19"/>
                      <a:gd name="T3" fmla="*/ 14 h 19"/>
                      <a:gd name="T4" fmla="*/ 18 w 19"/>
                      <a:gd name="T5" fmla="*/ 11 h 19"/>
                      <a:gd name="T6" fmla="*/ 16 w 19"/>
                      <a:gd name="T7" fmla="*/ 9 h 19"/>
                      <a:gd name="T8" fmla="*/ 13 w 19"/>
                      <a:gd name="T9" fmla="*/ 7 h 19"/>
                      <a:gd name="T10" fmla="*/ 11 w 19"/>
                      <a:gd name="T11" fmla="*/ 5 h 19"/>
                      <a:gd name="T12" fmla="*/ 9 w 19"/>
                      <a:gd name="T13" fmla="*/ 2 h 19"/>
                      <a:gd name="T14" fmla="*/ 4 w 19"/>
                      <a:gd name="T15" fmla="*/ 0 h 19"/>
                      <a:gd name="T16" fmla="*/ 0 w 19"/>
                      <a:gd name="T17" fmla="*/ 0 h 19"/>
                      <a:gd name="T18" fmla="*/ 18 w 19"/>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18" y="18"/>
                        </a:moveTo>
                        <a:lnTo>
                          <a:pt x="18" y="14"/>
                        </a:lnTo>
                        <a:lnTo>
                          <a:pt x="18" y="11"/>
                        </a:lnTo>
                        <a:lnTo>
                          <a:pt x="16" y="9"/>
                        </a:lnTo>
                        <a:lnTo>
                          <a:pt x="13" y="7"/>
                        </a:lnTo>
                        <a:lnTo>
                          <a:pt x="11" y="5"/>
                        </a:lnTo>
                        <a:lnTo>
                          <a:pt x="9" y="2"/>
                        </a:lnTo>
                        <a:lnTo>
                          <a:pt x="4" y="0"/>
                        </a:lnTo>
                        <a:lnTo>
                          <a:pt x="0" y="0"/>
                        </a:lnTo>
                        <a:lnTo>
                          <a:pt x="18" y="18"/>
                        </a:lnTo>
                      </a:path>
                    </a:pathLst>
                  </a:custGeom>
                  <a:solidFill>
                    <a:srgbClr val="000000"/>
                  </a:solidFill>
                  <a:ln w="9525" cap="rnd">
                    <a:noFill/>
                    <a:round/>
                    <a:headEnd/>
                    <a:tailEnd/>
                  </a:ln>
                </p:spPr>
                <p:txBody>
                  <a:bodyPr/>
                  <a:lstStyle/>
                  <a:p>
                    <a:endParaRPr lang="zh-CN" altLang="zh-CN"/>
                  </a:p>
                </p:txBody>
              </p:sp>
              <p:sp>
                <p:nvSpPr>
                  <p:cNvPr id="58233" name="Freeform 3111"/>
                  <p:cNvSpPr>
                    <a:spLocks/>
                  </p:cNvSpPr>
                  <p:nvPr/>
                </p:nvSpPr>
                <p:spPr bwMode="auto">
                  <a:xfrm>
                    <a:off x="5226" y="2704"/>
                    <a:ext cx="19" cy="19"/>
                  </a:xfrm>
                  <a:custGeom>
                    <a:avLst/>
                    <a:gdLst>
                      <a:gd name="T0" fmla="*/ 0 w 19"/>
                      <a:gd name="T1" fmla="*/ 2 h 19"/>
                      <a:gd name="T2" fmla="*/ 4 w 19"/>
                      <a:gd name="T3" fmla="*/ 2 h 19"/>
                      <a:gd name="T4" fmla="*/ 9 w 19"/>
                      <a:gd name="T5" fmla="*/ 5 h 19"/>
                      <a:gd name="T6" fmla="*/ 11 w 19"/>
                      <a:gd name="T7" fmla="*/ 5 h 19"/>
                      <a:gd name="T8" fmla="*/ 13 w 19"/>
                      <a:gd name="T9" fmla="*/ 7 h 19"/>
                      <a:gd name="T10" fmla="*/ 16 w 19"/>
                      <a:gd name="T11" fmla="*/ 9 h 19"/>
                      <a:gd name="T12" fmla="*/ 16 w 19"/>
                      <a:gd name="T13" fmla="*/ 11 h 19"/>
                      <a:gd name="T14" fmla="*/ 18 w 19"/>
                      <a:gd name="T15" fmla="*/ 14 h 19"/>
                      <a:gd name="T16" fmla="*/ 18 w 19"/>
                      <a:gd name="T17" fmla="*/ 18 h 19"/>
                      <a:gd name="T18" fmla="*/ 18 w 19"/>
                      <a:gd name="T19" fmla="*/ 14 h 19"/>
                      <a:gd name="T20" fmla="*/ 18 w 19"/>
                      <a:gd name="T21" fmla="*/ 11 h 19"/>
                      <a:gd name="T22" fmla="*/ 18 w 19"/>
                      <a:gd name="T23" fmla="*/ 9 h 19"/>
                      <a:gd name="T24" fmla="*/ 16 w 19"/>
                      <a:gd name="T25" fmla="*/ 7 h 19"/>
                      <a:gd name="T26" fmla="*/ 13 w 19"/>
                      <a:gd name="T27" fmla="*/ 5 h 19"/>
                      <a:gd name="T28" fmla="*/ 9 w 19"/>
                      <a:gd name="T29" fmla="*/ 2 h 19"/>
                      <a:gd name="T30" fmla="*/ 7 w 19"/>
                      <a:gd name="T31" fmla="*/ 0 h 19"/>
                      <a:gd name="T32" fmla="*/ 0 w 19"/>
                      <a:gd name="T33" fmla="*/ 0 h 19"/>
                      <a:gd name="T34" fmla="*/ 0 w 19"/>
                      <a:gd name="T35" fmla="*/ 2 h 1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
                      <a:gd name="T55" fmla="*/ 0 h 19"/>
                      <a:gd name="T56" fmla="*/ 19 w 19"/>
                      <a:gd name="T57" fmla="*/ 19 h 1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 h="19">
                        <a:moveTo>
                          <a:pt x="0" y="2"/>
                        </a:moveTo>
                        <a:lnTo>
                          <a:pt x="4" y="2"/>
                        </a:lnTo>
                        <a:lnTo>
                          <a:pt x="9" y="5"/>
                        </a:lnTo>
                        <a:lnTo>
                          <a:pt x="11" y="5"/>
                        </a:lnTo>
                        <a:lnTo>
                          <a:pt x="13" y="7"/>
                        </a:lnTo>
                        <a:lnTo>
                          <a:pt x="16" y="9"/>
                        </a:lnTo>
                        <a:lnTo>
                          <a:pt x="16" y="11"/>
                        </a:lnTo>
                        <a:lnTo>
                          <a:pt x="18" y="14"/>
                        </a:lnTo>
                        <a:lnTo>
                          <a:pt x="18" y="18"/>
                        </a:lnTo>
                        <a:lnTo>
                          <a:pt x="18" y="14"/>
                        </a:lnTo>
                        <a:lnTo>
                          <a:pt x="18" y="11"/>
                        </a:lnTo>
                        <a:lnTo>
                          <a:pt x="18" y="9"/>
                        </a:lnTo>
                        <a:lnTo>
                          <a:pt x="16" y="7"/>
                        </a:lnTo>
                        <a:lnTo>
                          <a:pt x="13" y="5"/>
                        </a:lnTo>
                        <a:lnTo>
                          <a:pt x="9" y="2"/>
                        </a:lnTo>
                        <a:lnTo>
                          <a:pt x="7" y="0"/>
                        </a:lnTo>
                        <a:lnTo>
                          <a:pt x="0" y="0"/>
                        </a:lnTo>
                        <a:lnTo>
                          <a:pt x="0" y="2"/>
                        </a:lnTo>
                      </a:path>
                    </a:pathLst>
                  </a:custGeom>
                  <a:solidFill>
                    <a:srgbClr val="000000"/>
                  </a:solidFill>
                  <a:ln w="9525" cap="rnd">
                    <a:noFill/>
                    <a:round/>
                    <a:headEnd/>
                    <a:tailEnd/>
                  </a:ln>
                </p:spPr>
                <p:txBody>
                  <a:bodyPr/>
                  <a:lstStyle/>
                  <a:p>
                    <a:endParaRPr lang="zh-CN" altLang="zh-CN"/>
                  </a:p>
                </p:txBody>
              </p:sp>
              <p:sp>
                <p:nvSpPr>
                  <p:cNvPr id="58234" name="Freeform 3112"/>
                  <p:cNvSpPr>
                    <a:spLocks/>
                  </p:cNvSpPr>
                  <p:nvPr/>
                </p:nvSpPr>
                <p:spPr bwMode="auto">
                  <a:xfrm>
                    <a:off x="5201" y="2721"/>
                    <a:ext cx="19" cy="19"/>
                  </a:xfrm>
                  <a:custGeom>
                    <a:avLst/>
                    <a:gdLst>
                      <a:gd name="T0" fmla="*/ 0 w 19"/>
                      <a:gd name="T1" fmla="*/ 0 h 19"/>
                      <a:gd name="T2" fmla="*/ 18 w 19"/>
                      <a:gd name="T3" fmla="*/ 18 h 19"/>
                      <a:gd name="T4" fmla="*/ 0 w 19"/>
                      <a:gd name="T5" fmla="*/ 0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0" y="0"/>
                        </a:moveTo>
                        <a:lnTo>
                          <a:pt x="18" y="18"/>
                        </a:lnTo>
                        <a:lnTo>
                          <a:pt x="0" y="0"/>
                        </a:lnTo>
                      </a:path>
                    </a:pathLst>
                  </a:custGeom>
                  <a:solidFill>
                    <a:srgbClr val="000000"/>
                  </a:solidFill>
                  <a:ln w="9525" cap="rnd">
                    <a:noFill/>
                    <a:round/>
                    <a:headEnd/>
                    <a:tailEnd/>
                  </a:ln>
                </p:spPr>
                <p:txBody>
                  <a:bodyPr/>
                  <a:lstStyle/>
                  <a:p>
                    <a:endParaRPr lang="zh-CN" altLang="zh-CN"/>
                  </a:p>
                </p:txBody>
              </p:sp>
              <p:sp>
                <p:nvSpPr>
                  <p:cNvPr id="58235" name="Freeform 3113"/>
                  <p:cNvSpPr>
                    <a:spLocks/>
                  </p:cNvSpPr>
                  <p:nvPr/>
                </p:nvSpPr>
                <p:spPr bwMode="auto">
                  <a:xfrm>
                    <a:off x="5132" y="2720"/>
                    <a:ext cx="67" cy="30"/>
                  </a:xfrm>
                  <a:custGeom>
                    <a:avLst/>
                    <a:gdLst>
                      <a:gd name="T0" fmla="*/ 66 w 67"/>
                      <a:gd name="T1" fmla="*/ 1 h 30"/>
                      <a:gd name="T2" fmla="*/ 66 w 67"/>
                      <a:gd name="T3" fmla="*/ 3 h 30"/>
                      <a:gd name="T4" fmla="*/ 64 w 67"/>
                      <a:gd name="T5" fmla="*/ 3 h 30"/>
                      <a:gd name="T6" fmla="*/ 62 w 67"/>
                      <a:gd name="T7" fmla="*/ 3 h 30"/>
                      <a:gd name="T8" fmla="*/ 62 w 67"/>
                      <a:gd name="T9" fmla="*/ 5 h 30"/>
                      <a:gd name="T10" fmla="*/ 60 w 67"/>
                      <a:gd name="T11" fmla="*/ 5 h 30"/>
                      <a:gd name="T12" fmla="*/ 58 w 67"/>
                      <a:gd name="T13" fmla="*/ 5 h 30"/>
                      <a:gd name="T14" fmla="*/ 56 w 67"/>
                      <a:gd name="T15" fmla="*/ 7 h 30"/>
                      <a:gd name="T16" fmla="*/ 54 w 67"/>
                      <a:gd name="T17" fmla="*/ 7 h 30"/>
                      <a:gd name="T18" fmla="*/ 52 w 67"/>
                      <a:gd name="T19" fmla="*/ 9 h 30"/>
                      <a:gd name="T20" fmla="*/ 48 w 67"/>
                      <a:gd name="T21" fmla="*/ 9 h 30"/>
                      <a:gd name="T22" fmla="*/ 46 w 67"/>
                      <a:gd name="T23" fmla="*/ 11 h 30"/>
                      <a:gd name="T24" fmla="*/ 44 w 67"/>
                      <a:gd name="T25" fmla="*/ 13 h 30"/>
                      <a:gd name="T26" fmla="*/ 40 w 67"/>
                      <a:gd name="T27" fmla="*/ 13 h 30"/>
                      <a:gd name="T28" fmla="*/ 38 w 67"/>
                      <a:gd name="T29" fmla="*/ 15 h 30"/>
                      <a:gd name="T30" fmla="*/ 36 w 67"/>
                      <a:gd name="T31" fmla="*/ 15 h 30"/>
                      <a:gd name="T32" fmla="*/ 34 w 67"/>
                      <a:gd name="T33" fmla="*/ 17 h 30"/>
                      <a:gd name="T34" fmla="*/ 30 w 67"/>
                      <a:gd name="T35" fmla="*/ 17 h 30"/>
                      <a:gd name="T36" fmla="*/ 28 w 67"/>
                      <a:gd name="T37" fmla="*/ 19 h 30"/>
                      <a:gd name="T38" fmla="*/ 26 w 67"/>
                      <a:gd name="T39" fmla="*/ 21 h 30"/>
                      <a:gd name="T40" fmla="*/ 22 w 67"/>
                      <a:gd name="T41" fmla="*/ 21 h 30"/>
                      <a:gd name="T42" fmla="*/ 20 w 67"/>
                      <a:gd name="T43" fmla="*/ 23 h 30"/>
                      <a:gd name="T44" fmla="*/ 18 w 67"/>
                      <a:gd name="T45" fmla="*/ 23 h 30"/>
                      <a:gd name="T46" fmla="*/ 16 w 67"/>
                      <a:gd name="T47" fmla="*/ 25 h 30"/>
                      <a:gd name="T48" fmla="*/ 14 w 67"/>
                      <a:gd name="T49" fmla="*/ 25 h 30"/>
                      <a:gd name="T50" fmla="*/ 12 w 67"/>
                      <a:gd name="T51" fmla="*/ 27 h 30"/>
                      <a:gd name="T52" fmla="*/ 10 w 67"/>
                      <a:gd name="T53" fmla="*/ 27 h 30"/>
                      <a:gd name="T54" fmla="*/ 8 w 67"/>
                      <a:gd name="T55" fmla="*/ 27 h 30"/>
                      <a:gd name="T56" fmla="*/ 8 w 67"/>
                      <a:gd name="T57" fmla="*/ 29 h 30"/>
                      <a:gd name="T58" fmla="*/ 6 w 67"/>
                      <a:gd name="T59" fmla="*/ 29 h 30"/>
                      <a:gd name="T60" fmla="*/ 4 w 67"/>
                      <a:gd name="T61" fmla="*/ 29 h 30"/>
                      <a:gd name="T62" fmla="*/ 0 w 67"/>
                      <a:gd name="T63" fmla="*/ 27 h 30"/>
                      <a:gd name="T64" fmla="*/ 58 w 67"/>
                      <a:gd name="T65" fmla="*/ 1 h 30"/>
                      <a:gd name="T66" fmla="*/ 60 w 67"/>
                      <a:gd name="T67" fmla="*/ 1 h 30"/>
                      <a:gd name="T68" fmla="*/ 60 w 67"/>
                      <a:gd name="T69" fmla="*/ 0 h 30"/>
                      <a:gd name="T70" fmla="*/ 62 w 67"/>
                      <a:gd name="T71" fmla="*/ 0 h 30"/>
                      <a:gd name="T72" fmla="*/ 64 w 67"/>
                      <a:gd name="T73" fmla="*/ 0 h 30"/>
                      <a:gd name="T74" fmla="*/ 64 w 67"/>
                      <a:gd name="T75" fmla="*/ 1 h 30"/>
                      <a:gd name="T76" fmla="*/ 66 w 67"/>
                      <a:gd name="T77" fmla="*/ 1 h 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7"/>
                      <a:gd name="T118" fmla="*/ 0 h 30"/>
                      <a:gd name="T119" fmla="*/ 67 w 67"/>
                      <a:gd name="T120" fmla="*/ 30 h 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7" h="30">
                        <a:moveTo>
                          <a:pt x="66" y="1"/>
                        </a:moveTo>
                        <a:lnTo>
                          <a:pt x="66" y="3"/>
                        </a:lnTo>
                        <a:lnTo>
                          <a:pt x="64" y="3"/>
                        </a:lnTo>
                        <a:lnTo>
                          <a:pt x="62" y="3"/>
                        </a:lnTo>
                        <a:lnTo>
                          <a:pt x="62" y="5"/>
                        </a:lnTo>
                        <a:lnTo>
                          <a:pt x="60" y="5"/>
                        </a:lnTo>
                        <a:lnTo>
                          <a:pt x="58" y="5"/>
                        </a:lnTo>
                        <a:lnTo>
                          <a:pt x="56" y="7"/>
                        </a:lnTo>
                        <a:lnTo>
                          <a:pt x="54" y="7"/>
                        </a:lnTo>
                        <a:lnTo>
                          <a:pt x="52" y="9"/>
                        </a:lnTo>
                        <a:lnTo>
                          <a:pt x="48" y="9"/>
                        </a:lnTo>
                        <a:lnTo>
                          <a:pt x="46" y="11"/>
                        </a:lnTo>
                        <a:lnTo>
                          <a:pt x="44" y="13"/>
                        </a:lnTo>
                        <a:lnTo>
                          <a:pt x="40" y="13"/>
                        </a:lnTo>
                        <a:lnTo>
                          <a:pt x="38" y="15"/>
                        </a:lnTo>
                        <a:lnTo>
                          <a:pt x="36" y="15"/>
                        </a:lnTo>
                        <a:lnTo>
                          <a:pt x="34" y="17"/>
                        </a:lnTo>
                        <a:lnTo>
                          <a:pt x="30" y="17"/>
                        </a:lnTo>
                        <a:lnTo>
                          <a:pt x="28" y="19"/>
                        </a:lnTo>
                        <a:lnTo>
                          <a:pt x="26" y="21"/>
                        </a:lnTo>
                        <a:lnTo>
                          <a:pt x="22" y="21"/>
                        </a:lnTo>
                        <a:lnTo>
                          <a:pt x="20" y="23"/>
                        </a:lnTo>
                        <a:lnTo>
                          <a:pt x="18" y="23"/>
                        </a:lnTo>
                        <a:lnTo>
                          <a:pt x="16" y="25"/>
                        </a:lnTo>
                        <a:lnTo>
                          <a:pt x="14" y="25"/>
                        </a:lnTo>
                        <a:lnTo>
                          <a:pt x="12" y="27"/>
                        </a:lnTo>
                        <a:lnTo>
                          <a:pt x="10" y="27"/>
                        </a:lnTo>
                        <a:lnTo>
                          <a:pt x="8" y="27"/>
                        </a:lnTo>
                        <a:lnTo>
                          <a:pt x="8" y="29"/>
                        </a:lnTo>
                        <a:lnTo>
                          <a:pt x="6" y="29"/>
                        </a:lnTo>
                        <a:lnTo>
                          <a:pt x="4" y="29"/>
                        </a:lnTo>
                        <a:lnTo>
                          <a:pt x="0" y="27"/>
                        </a:lnTo>
                        <a:lnTo>
                          <a:pt x="58" y="1"/>
                        </a:lnTo>
                        <a:lnTo>
                          <a:pt x="60" y="1"/>
                        </a:lnTo>
                        <a:lnTo>
                          <a:pt x="60" y="0"/>
                        </a:lnTo>
                        <a:lnTo>
                          <a:pt x="62" y="0"/>
                        </a:lnTo>
                        <a:lnTo>
                          <a:pt x="64" y="0"/>
                        </a:lnTo>
                        <a:lnTo>
                          <a:pt x="64" y="1"/>
                        </a:lnTo>
                        <a:lnTo>
                          <a:pt x="66" y="1"/>
                        </a:lnTo>
                      </a:path>
                    </a:pathLst>
                  </a:custGeom>
                  <a:solidFill>
                    <a:srgbClr val="000000"/>
                  </a:solidFill>
                  <a:ln w="9525" cap="rnd">
                    <a:noFill/>
                    <a:round/>
                    <a:headEnd/>
                    <a:tailEnd/>
                  </a:ln>
                </p:spPr>
                <p:txBody>
                  <a:bodyPr/>
                  <a:lstStyle/>
                  <a:p>
                    <a:endParaRPr lang="zh-CN" altLang="zh-CN"/>
                  </a:p>
                </p:txBody>
              </p:sp>
              <p:sp>
                <p:nvSpPr>
                  <p:cNvPr id="58236" name="Freeform 3114"/>
                  <p:cNvSpPr>
                    <a:spLocks/>
                  </p:cNvSpPr>
                  <p:nvPr/>
                </p:nvSpPr>
                <p:spPr bwMode="auto">
                  <a:xfrm>
                    <a:off x="5207" y="2721"/>
                    <a:ext cx="19" cy="19"/>
                  </a:xfrm>
                  <a:custGeom>
                    <a:avLst/>
                    <a:gdLst>
                      <a:gd name="T0" fmla="*/ 0 w 19"/>
                      <a:gd name="T1" fmla="*/ 18 h 19"/>
                      <a:gd name="T2" fmla="*/ 18 w 19"/>
                      <a:gd name="T3" fmla="*/ 9 h 19"/>
                      <a:gd name="T4" fmla="*/ 18 w 19"/>
                      <a:gd name="T5" fmla="*/ 0 h 19"/>
                      <a:gd name="T6" fmla="*/ 18 w 19"/>
                      <a:gd name="T7" fmla="*/ 9 h 19"/>
                      <a:gd name="T8" fmla="*/ 0 w 19"/>
                      <a:gd name="T9" fmla="*/ 9 h 19"/>
                      <a:gd name="T10" fmla="*/ 0 w 19"/>
                      <a:gd name="T11" fmla="*/ 18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0" y="18"/>
                        </a:moveTo>
                        <a:lnTo>
                          <a:pt x="18" y="9"/>
                        </a:lnTo>
                        <a:lnTo>
                          <a:pt x="18" y="0"/>
                        </a:lnTo>
                        <a:lnTo>
                          <a:pt x="18" y="9"/>
                        </a:lnTo>
                        <a:lnTo>
                          <a:pt x="0" y="9"/>
                        </a:lnTo>
                        <a:lnTo>
                          <a:pt x="0" y="18"/>
                        </a:lnTo>
                      </a:path>
                    </a:pathLst>
                  </a:custGeom>
                  <a:solidFill>
                    <a:srgbClr val="000000"/>
                  </a:solidFill>
                  <a:ln w="9525" cap="rnd">
                    <a:noFill/>
                    <a:round/>
                    <a:headEnd/>
                    <a:tailEnd/>
                  </a:ln>
                </p:spPr>
                <p:txBody>
                  <a:bodyPr/>
                  <a:lstStyle/>
                  <a:p>
                    <a:endParaRPr lang="zh-CN" altLang="zh-CN"/>
                  </a:p>
                </p:txBody>
              </p:sp>
              <p:sp>
                <p:nvSpPr>
                  <p:cNvPr id="58237" name="Freeform 3115"/>
                  <p:cNvSpPr>
                    <a:spLocks/>
                  </p:cNvSpPr>
                  <p:nvPr/>
                </p:nvSpPr>
                <p:spPr bwMode="auto">
                  <a:xfrm>
                    <a:off x="5136" y="2723"/>
                    <a:ext cx="61" cy="27"/>
                  </a:xfrm>
                  <a:custGeom>
                    <a:avLst/>
                    <a:gdLst>
                      <a:gd name="T0" fmla="*/ 0 w 61"/>
                      <a:gd name="T1" fmla="*/ 26 h 27"/>
                      <a:gd name="T2" fmla="*/ 2 w 61"/>
                      <a:gd name="T3" fmla="*/ 26 h 27"/>
                      <a:gd name="T4" fmla="*/ 4 w 61"/>
                      <a:gd name="T5" fmla="*/ 26 h 27"/>
                      <a:gd name="T6" fmla="*/ 6 w 61"/>
                      <a:gd name="T7" fmla="*/ 24 h 27"/>
                      <a:gd name="T8" fmla="*/ 8 w 61"/>
                      <a:gd name="T9" fmla="*/ 24 h 27"/>
                      <a:gd name="T10" fmla="*/ 10 w 61"/>
                      <a:gd name="T11" fmla="*/ 22 h 27"/>
                      <a:gd name="T12" fmla="*/ 12 w 61"/>
                      <a:gd name="T13" fmla="*/ 22 h 27"/>
                      <a:gd name="T14" fmla="*/ 14 w 61"/>
                      <a:gd name="T15" fmla="*/ 20 h 27"/>
                      <a:gd name="T16" fmla="*/ 16 w 61"/>
                      <a:gd name="T17" fmla="*/ 20 h 27"/>
                      <a:gd name="T18" fmla="*/ 20 w 61"/>
                      <a:gd name="T19" fmla="*/ 18 h 27"/>
                      <a:gd name="T20" fmla="*/ 22 w 61"/>
                      <a:gd name="T21" fmla="*/ 18 h 27"/>
                      <a:gd name="T22" fmla="*/ 24 w 61"/>
                      <a:gd name="T23" fmla="*/ 16 h 27"/>
                      <a:gd name="T24" fmla="*/ 28 w 61"/>
                      <a:gd name="T25" fmla="*/ 16 h 27"/>
                      <a:gd name="T26" fmla="*/ 30 w 61"/>
                      <a:gd name="T27" fmla="*/ 14 h 27"/>
                      <a:gd name="T28" fmla="*/ 32 w 61"/>
                      <a:gd name="T29" fmla="*/ 12 h 27"/>
                      <a:gd name="T30" fmla="*/ 36 w 61"/>
                      <a:gd name="T31" fmla="*/ 12 h 27"/>
                      <a:gd name="T32" fmla="*/ 38 w 61"/>
                      <a:gd name="T33" fmla="*/ 10 h 27"/>
                      <a:gd name="T34" fmla="*/ 40 w 61"/>
                      <a:gd name="T35" fmla="*/ 10 h 27"/>
                      <a:gd name="T36" fmla="*/ 44 w 61"/>
                      <a:gd name="T37" fmla="*/ 8 h 27"/>
                      <a:gd name="T38" fmla="*/ 46 w 61"/>
                      <a:gd name="T39" fmla="*/ 8 h 27"/>
                      <a:gd name="T40" fmla="*/ 48 w 61"/>
                      <a:gd name="T41" fmla="*/ 6 h 27"/>
                      <a:gd name="T42" fmla="*/ 50 w 61"/>
                      <a:gd name="T43" fmla="*/ 6 h 27"/>
                      <a:gd name="T44" fmla="*/ 52 w 61"/>
                      <a:gd name="T45" fmla="*/ 4 h 27"/>
                      <a:gd name="T46" fmla="*/ 54 w 61"/>
                      <a:gd name="T47" fmla="*/ 4 h 27"/>
                      <a:gd name="T48" fmla="*/ 56 w 61"/>
                      <a:gd name="T49" fmla="*/ 2 h 27"/>
                      <a:gd name="T50" fmla="*/ 58 w 61"/>
                      <a:gd name="T51" fmla="*/ 2 h 27"/>
                      <a:gd name="T52" fmla="*/ 60 w 61"/>
                      <a:gd name="T53" fmla="*/ 2 h 27"/>
                      <a:gd name="T54" fmla="*/ 60 w 61"/>
                      <a:gd name="T55" fmla="*/ 0 h 27"/>
                      <a:gd name="T56" fmla="*/ 58 w 61"/>
                      <a:gd name="T57" fmla="*/ 0 h 27"/>
                      <a:gd name="T58" fmla="*/ 58 w 61"/>
                      <a:gd name="T59" fmla="*/ 2 h 27"/>
                      <a:gd name="T60" fmla="*/ 56 w 61"/>
                      <a:gd name="T61" fmla="*/ 2 h 27"/>
                      <a:gd name="T62" fmla="*/ 54 w 61"/>
                      <a:gd name="T63" fmla="*/ 4 h 27"/>
                      <a:gd name="T64" fmla="*/ 52 w 61"/>
                      <a:gd name="T65" fmla="*/ 4 h 27"/>
                      <a:gd name="T66" fmla="*/ 50 w 61"/>
                      <a:gd name="T67" fmla="*/ 4 h 27"/>
                      <a:gd name="T68" fmla="*/ 48 w 61"/>
                      <a:gd name="T69" fmla="*/ 6 h 27"/>
                      <a:gd name="T70" fmla="*/ 44 w 61"/>
                      <a:gd name="T71" fmla="*/ 6 h 27"/>
                      <a:gd name="T72" fmla="*/ 42 w 61"/>
                      <a:gd name="T73" fmla="*/ 8 h 27"/>
                      <a:gd name="T74" fmla="*/ 40 w 61"/>
                      <a:gd name="T75" fmla="*/ 10 h 27"/>
                      <a:gd name="T76" fmla="*/ 38 w 61"/>
                      <a:gd name="T77" fmla="*/ 10 h 27"/>
                      <a:gd name="T78" fmla="*/ 34 w 61"/>
                      <a:gd name="T79" fmla="*/ 12 h 27"/>
                      <a:gd name="T80" fmla="*/ 32 w 61"/>
                      <a:gd name="T81" fmla="*/ 12 h 27"/>
                      <a:gd name="T82" fmla="*/ 30 w 61"/>
                      <a:gd name="T83" fmla="*/ 14 h 27"/>
                      <a:gd name="T84" fmla="*/ 26 w 61"/>
                      <a:gd name="T85" fmla="*/ 14 h 27"/>
                      <a:gd name="T86" fmla="*/ 24 w 61"/>
                      <a:gd name="T87" fmla="*/ 16 h 27"/>
                      <a:gd name="T88" fmla="*/ 22 w 61"/>
                      <a:gd name="T89" fmla="*/ 18 h 27"/>
                      <a:gd name="T90" fmla="*/ 18 w 61"/>
                      <a:gd name="T91" fmla="*/ 18 h 27"/>
                      <a:gd name="T92" fmla="*/ 16 w 61"/>
                      <a:gd name="T93" fmla="*/ 20 h 27"/>
                      <a:gd name="T94" fmla="*/ 14 w 61"/>
                      <a:gd name="T95" fmla="*/ 20 h 27"/>
                      <a:gd name="T96" fmla="*/ 12 w 61"/>
                      <a:gd name="T97" fmla="*/ 22 h 27"/>
                      <a:gd name="T98" fmla="*/ 10 w 61"/>
                      <a:gd name="T99" fmla="*/ 22 h 27"/>
                      <a:gd name="T100" fmla="*/ 8 w 61"/>
                      <a:gd name="T101" fmla="*/ 22 h 27"/>
                      <a:gd name="T102" fmla="*/ 6 w 61"/>
                      <a:gd name="T103" fmla="*/ 24 h 27"/>
                      <a:gd name="T104" fmla="*/ 4 w 61"/>
                      <a:gd name="T105" fmla="*/ 24 h 27"/>
                      <a:gd name="T106" fmla="*/ 2 w 61"/>
                      <a:gd name="T107" fmla="*/ 24 h 27"/>
                      <a:gd name="T108" fmla="*/ 2 w 61"/>
                      <a:gd name="T109" fmla="*/ 26 h 27"/>
                      <a:gd name="T110" fmla="*/ 0 w 61"/>
                      <a:gd name="T111" fmla="*/ 26 h 27"/>
                      <a:gd name="T112" fmla="*/ 2 w 61"/>
                      <a:gd name="T113" fmla="*/ 26 h 27"/>
                      <a:gd name="T114" fmla="*/ 0 w 61"/>
                      <a:gd name="T115" fmla="*/ 26 h 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1"/>
                      <a:gd name="T175" fmla="*/ 0 h 27"/>
                      <a:gd name="T176" fmla="*/ 61 w 61"/>
                      <a:gd name="T177" fmla="*/ 27 h 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1" h="27">
                        <a:moveTo>
                          <a:pt x="0" y="26"/>
                        </a:moveTo>
                        <a:lnTo>
                          <a:pt x="2" y="26"/>
                        </a:lnTo>
                        <a:lnTo>
                          <a:pt x="4" y="26"/>
                        </a:lnTo>
                        <a:lnTo>
                          <a:pt x="6" y="24"/>
                        </a:lnTo>
                        <a:lnTo>
                          <a:pt x="8" y="24"/>
                        </a:lnTo>
                        <a:lnTo>
                          <a:pt x="10" y="22"/>
                        </a:lnTo>
                        <a:lnTo>
                          <a:pt x="12" y="22"/>
                        </a:lnTo>
                        <a:lnTo>
                          <a:pt x="14" y="20"/>
                        </a:lnTo>
                        <a:lnTo>
                          <a:pt x="16" y="20"/>
                        </a:lnTo>
                        <a:lnTo>
                          <a:pt x="20" y="18"/>
                        </a:lnTo>
                        <a:lnTo>
                          <a:pt x="22" y="18"/>
                        </a:lnTo>
                        <a:lnTo>
                          <a:pt x="24" y="16"/>
                        </a:lnTo>
                        <a:lnTo>
                          <a:pt x="28" y="16"/>
                        </a:lnTo>
                        <a:lnTo>
                          <a:pt x="30" y="14"/>
                        </a:lnTo>
                        <a:lnTo>
                          <a:pt x="32" y="12"/>
                        </a:lnTo>
                        <a:lnTo>
                          <a:pt x="36" y="12"/>
                        </a:lnTo>
                        <a:lnTo>
                          <a:pt x="38" y="10"/>
                        </a:lnTo>
                        <a:lnTo>
                          <a:pt x="40" y="10"/>
                        </a:lnTo>
                        <a:lnTo>
                          <a:pt x="44" y="8"/>
                        </a:lnTo>
                        <a:lnTo>
                          <a:pt x="46" y="8"/>
                        </a:lnTo>
                        <a:lnTo>
                          <a:pt x="48" y="6"/>
                        </a:lnTo>
                        <a:lnTo>
                          <a:pt x="50" y="6"/>
                        </a:lnTo>
                        <a:lnTo>
                          <a:pt x="52" y="4"/>
                        </a:lnTo>
                        <a:lnTo>
                          <a:pt x="54" y="4"/>
                        </a:lnTo>
                        <a:lnTo>
                          <a:pt x="56" y="2"/>
                        </a:lnTo>
                        <a:lnTo>
                          <a:pt x="58" y="2"/>
                        </a:lnTo>
                        <a:lnTo>
                          <a:pt x="60" y="2"/>
                        </a:lnTo>
                        <a:lnTo>
                          <a:pt x="60" y="0"/>
                        </a:lnTo>
                        <a:lnTo>
                          <a:pt x="58" y="0"/>
                        </a:lnTo>
                        <a:lnTo>
                          <a:pt x="58" y="2"/>
                        </a:lnTo>
                        <a:lnTo>
                          <a:pt x="56" y="2"/>
                        </a:lnTo>
                        <a:lnTo>
                          <a:pt x="54" y="4"/>
                        </a:lnTo>
                        <a:lnTo>
                          <a:pt x="52" y="4"/>
                        </a:lnTo>
                        <a:lnTo>
                          <a:pt x="50" y="4"/>
                        </a:lnTo>
                        <a:lnTo>
                          <a:pt x="48" y="6"/>
                        </a:lnTo>
                        <a:lnTo>
                          <a:pt x="44" y="6"/>
                        </a:lnTo>
                        <a:lnTo>
                          <a:pt x="42" y="8"/>
                        </a:lnTo>
                        <a:lnTo>
                          <a:pt x="40" y="10"/>
                        </a:lnTo>
                        <a:lnTo>
                          <a:pt x="38" y="10"/>
                        </a:lnTo>
                        <a:lnTo>
                          <a:pt x="34" y="12"/>
                        </a:lnTo>
                        <a:lnTo>
                          <a:pt x="32" y="12"/>
                        </a:lnTo>
                        <a:lnTo>
                          <a:pt x="30" y="14"/>
                        </a:lnTo>
                        <a:lnTo>
                          <a:pt x="26" y="14"/>
                        </a:lnTo>
                        <a:lnTo>
                          <a:pt x="24" y="16"/>
                        </a:lnTo>
                        <a:lnTo>
                          <a:pt x="22" y="18"/>
                        </a:lnTo>
                        <a:lnTo>
                          <a:pt x="18" y="18"/>
                        </a:lnTo>
                        <a:lnTo>
                          <a:pt x="16" y="20"/>
                        </a:lnTo>
                        <a:lnTo>
                          <a:pt x="14" y="20"/>
                        </a:lnTo>
                        <a:lnTo>
                          <a:pt x="12" y="22"/>
                        </a:lnTo>
                        <a:lnTo>
                          <a:pt x="10" y="22"/>
                        </a:lnTo>
                        <a:lnTo>
                          <a:pt x="8" y="22"/>
                        </a:lnTo>
                        <a:lnTo>
                          <a:pt x="6" y="24"/>
                        </a:lnTo>
                        <a:lnTo>
                          <a:pt x="4" y="24"/>
                        </a:lnTo>
                        <a:lnTo>
                          <a:pt x="2" y="24"/>
                        </a:lnTo>
                        <a:lnTo>
                          <a:pt x="2" y="26"/>
                        </a:lnTo>
                        <a:lnTo>
                          <a:pt x="0" y="26"/>
                        </a:lnTo>
                        <a:lnTo>
                          <a:pt x="2" y="26"/>
                        </a:lnTo>
                        <a:lnTo>
                          <a:pt x="0" y="26"/>
                        </a:lnTo>
                      </a:path>
                    </a:pathLst>
                  </a:custGeom>
                  <a:solidFill>
                    <a:srgbClr val="000000"/>
                  </a:solidFill>
                  <a:ln w="9525" cap="rnd">
                    <a:noFill/>
                    <a:round/>
                    <a:headEnd/>
                    <a:tailEnd/>
                  </a:ln>
                </p:spPr>
                <p:txBody>
                  <a:bodyPr/>
                  <a:lstStyle/>
                  <a:p>
                    <a:endParaRPr lang="zh-CN" altLang="zh-CN"/>
                  </a:p>
                </p:txBody>
              </p:sp>
              <p:sp>
                <p:nvSpPr>
                  <p:cNvPr id="58238" name="Freeform 3116"/>
                  <p:cNvSpPr>
                    <a:spLocks/>
                  </p:cNvSpPr>
                  <p:nvPr/>
                </p:nvSpPr>
                <p:spPr bwMode="auto">
                  <a:xfrm>
                    <a:off x="5131" y="2721"/>
                    <a:ext cx="60" cy="27"/>
                  </a:xfrm>
                  <a:custGeom>
                    <a:avLst/>
                    <a:gdLst>
                      <a:gd name="T0" fmla="*/ 59 w 60"/>
                      <a:gd name="T1" fmla="*/ 0 h 27"/>
                      <a:gd name="T2" fmla="*/ 0 w 60"/>
                      <a:gd name="T3" fmla="*/ 26 h 27"/>
                      <a:gd name="T4" fmla="*/ 1 w 60"/>
                      <a:gd name="T5" fmla="*/ 26 h 27"/>
                      <a:gd name="T6" fmla="*/ 59 w 60"/>
                      <a:gd name="T7" fmla="*/ 0 h 27"/>
                      <a:gd name="T8" fmla="*/ 59 w 60"/>
                      <a:gd name="T9" fmla="*/ 0 h 27"/>
                      <a:gd name="T10" fmla="*/ 0 60000 65536"/>
                      <a:gd name="T11" fmla="*/ 0 60000 65536"/>
                      <a:gd name="T12" fmla="*/ 0 60000 65536"/>
                      <a:gd name="T13" fmla="*/ 0 60000 65536"/>
                      <a:gd name="T14" fmla="*/ 0 60000 65536"/>
                      <a:gd name="T15" fmla="*/ 0 w 60"/>
                      <a:gd name="T16" fmla="*/ 0 h 27"/>
                      <a:gd name="T17" fmla="*/ 60 w 60"/>
                      <a:gd name="T18" fmla="*/ 27 h 27"/>
                    </a:gdLst>
                    <a:ahLst/>
                    <a:cxnLst>
                      <a:cxn ang="T10">
                        <a:pos x="T0" y="T1"/>
                      </a:cxn>
                      <a:cxn ang="T11">
                        <a:pos x="T2" y="T3"/>
                      </a:cxn>
                      <a:cxn ang="T12">
                        <a:pos x="T4" y="T5"/>
                      </a:cxn>
                      <a:cxn ang="T13">
                        <a:pos x="T6" y="T7"/>
                      </a:cxn>
                      <a:cxn ang="T14">
                        <a:pos x="T8" y="T9"/>
                      </a:cxn>
                    </a:cxnLst>
                    <a:rect l="T15" t="T16" r="T17" b="T18"/>
                    <a:pathLst>
                      <a:path w="60" h="27">
                        <a:moveTo>
                          <a:pt x="59" y="0"/>
                        </a:moveTo>
                        <a:lnTo>
                          <a:pt x="0" y="26"/>
                        </a:lnTo>
                        <a:lnTo>
                          <a:pt x="1" y="26"/>
                        </a:lnTo>
                        <a:lnTo>
                          <a:pt x="59" y="0"/>
                        </a:lnTo>
                      </a:path>
                    </a:pathLst>
                  </a:custGeom>
                  <a:solidFill>
                    <a:srgbClr val="000000"/>
                  </a:solidFill>
                  <a:ln w="9525" cap="rnd">
                    <a:noFill/>
                    <a:round/>
                    <a:headEnd/>
                    <a:tailEnd/>
                  </a:ln>
                </p:spPr>
                <p:txBody>
                  <a:bodyPr/>
                  <a:lstStyle/>
                  <a:p>
                    <a:endParaRPr lang="zh-CN" altLang="zh-CN"/>
                  </a:p>
                </p:txBody>
              </p:sp>
              <p:sp>
                <p:nvSpPr>
                  <p:cNvPr id="58239" name="Freeform 3117"/>
                  <p:cNvSpPr>
                    <a:spLocks/>
                  </p:cNvSpPr>
                  <p:nvPr/>
                </p:nvSpPr>
                <p:spPr bwMode="auto">
                  <a:xfrm>
                    <a:off x="5191" y="2720"/>
                    <a:ext cx="20" cy="1"/>
                  </a:xfrm>
                  <a:custGeom>
                    <a:avLst/>
                    <a:gdLst>
                      <a:gd name="T0" fmla="*/ 19 w 20"/>
                      <a:gd name="T1" fmla="*/ 0 h 1"/>
                      <a:gd name="T2" fmla="*/ 15 w 20"/>
                      <a:gd name="T3" fmla="*/ 0 h 1"/>
                      <a:gd name="T4" fmla="*/ 10 w 20"/>
                      <a:gd name="T5" fmla="*/ 0 h 1"/>
                      <a:gd name="T6" fmla="*/ 5 w 20"/>
                      <a:gd name="T7" fmla="*/ 0 h 1"/>
                      <a:gd name="T8" fmla="*/ 0 w 20"/>
                      <a:gd name="T9" fmla="*/ 0 h 1"/>
                      <a:gd name="T10" fmla="*/ 5 w 20"/>
                      <a:gd name="T11" fmla="*/ 0 h 1"/>
                      <a:gd name="T12" fmla="*/ 10 w 20"/>
                      <a:gd name="T13" fmla="*/ 0 h 1"/>
                      <a:gd name="T14" fmla="*/ 15 w 20"/>
                      <a:gd name="T15" fmla="*/ 0 h 1"/>
                      <a:gd name="T16" fmla="*/ 19 w 20"/>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
                      <a:gd name="T29" fmla="*/ 20 w 20"/>
                      <a:gd name="T30" fmla="*/ 1 h 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
                        <a:moveTo>
                          <a:pt x="19" y="0"/>
                        </a:moveTo>
                        <a:lnTo>
                          <a:pt x="15" y="0"/>
                        </a:lnTo>
                        <a:lnTo>
                          <a:pt x="10" y="0"/>
                        </a:lnTo>
                        <a:lnTo>
                          <a:pt x="5" y="0"/>
                        </a:lnTo>
                        <a:lnTo>
                          <a:pt x="0" y="0"/>
                        </a:lnTo>
                        <a:lnTo>
                          <a:pt x="5" y="0"/>
                        </a:lnTo>
                        <a:lnTo>
                          <a:pt x="10" y="0"/>
                        </a:lnTo>
                        <a:lnTo>
                          <a:pt x="15" y="0"/>
                        </a:lnTo>
                        <a:lnTo>
                          <a:pt x="19" y="0"/>
                        </a:lnTo>
                      </a:path>
                    </a:pathLst>
                  </a:custGeom>
                  <a:solidFill>
                    <a:srgbClr val="000000"/>
                  </a:solidFill>
                  <a:ln w="9525" cap="rnd">
                    <a:noFill/>
                    <a:round/>
                    <a:headEnd/>
                    <a:tailEnd/>
                  </a:ln>
                </p:spPr>
                <p:txBody>
                  <a:bodyPr/>
                  <a:lstStyle/>
                  <a:p>
                    <a:endParaRPr lang="zh-CN" altLang="zh-CN"/>
                  </a:p>
                </p:txBody>
              </p:sp>
              <p:sp>
                <p:nvSpPr>
                  <p:cNvPr id="58240" name="Freeform 3118"/>
                  <p:cNvSpPr>
                    <a:spLocks/>
                  </p:cNvSpPr>
                  <p:nvPr/>
                </p:nvSpPr>
                <p:spPr bwMode="auto">
                  <a:xfrm>
                    <a:off x="5198" y="2727"/>
                    <a:ext cx="1" cy="20"/>
                  </a:xfrm>
                  <a:custGeom>
                    <a:avLst/>
                    <a:gdLst>
                      <a:gd name="T0" fmla="*/ 0 w 1"/>
                      <a:gd name="T1" fmla="*/ 19 h 20"/>
                      <a:gd name="T2" fmla="*/ 0 w 1"/>
                      <a:gd name="T3" fmla="*/ 0 h 20"/>
                      <a:gd name="T4" fmla="*/ 0 w 1"/>
                      <a:gd name="T5" fmla="*/ 19 h 20"/>
                      <a:gd name="T6" fmla="*/ 0 w 1"/>
                      <a:gd name="T7" fmla="*/ 19 h 20"/>
                      <a:gd name="T8" fmla="*/ 0 60000 65536"/>
                      <a:gd name="T9" fmla="*/ 0 60000 65536"/>
                      <a:gd name="T10" fmla="*/ 0 60000 65536"/>
                      <a:gd name="T11" fmla="*/ 0 60000 65536"/>
                      <a:gd name="T12" fmla="*/ 0 w 1"/>
                      <a:gd name="T13" fmla="*/ 0 h 20"/>
                      <a:gd name="T14" fmla="*/ 1 w 1"/>
                      <a:gd name="T15" fmla="*/ 20 h 20"/>
                    </a:gdLst>
                    <a:ahLst/>
                    <a:cxnLst>
                      <a:cxn ang="T8">
                        <a:pos x="T0" y="T1"/>
                      </a:cxn>
                      <a:cxn ang="T9">
                        <a:pos x="T2" y="T3"/>
                      </a:cxn>
                      <a:cxn ang="T10">
                        <a:pos x="T4" y="T5"/>
                      </a:cxn>
                      <a:cxn ang="T11">
                        <a:pos x="T6" y="T7"/>
                      </a:cxn>
                    </a:cxnLst>
                    <a:rect l="T12" t="T13" r="T14" b="T15"/>
                    <a:pathLst>
                      <a:path w="1" h="20">
                        <a:moveTo>
                          <a:pt x="0" y="19"/>
                        </a:moveTo>
                        <a:lnTo>
                          <a:pt x="0" y="0"/>
                        </a:lnTo>
                        <a:lnTo>
                          <a:pt x="0" y="19"/>
                        </a:lnTo>
                      </a:path>
                    </a:pathLst>
                  </a:custGeom>
                  <a:solidFill>
                    <a:srgbClr val="000000"/>
                  </a:solidFill>
                  <a:ln w="9525" cap="rnd">
                    <a:noFill/>
                    <a:round/>
                    <a:headEnd/>
                    <a:tailEnd/>
                  </a:ln>
                </p:spPr>
                <p:txBody>
                  <a:bodyPr/>
                  <a:lstStyle/>
                  <a:p>
                    <a:endParaRPr lang="zh-CN" altLang="zh-CN"/>
                  </a:p>
                </p:txBody>
              </p:sp>
              <p:sp>
                <p:nvSpPr>
                  <p:cNvPr id="58241" name="Freeform 3119"/>
                  <p:cNvSpPr>
                    <a:spLocks/>
                  </p:cNvSpPr>
                  <p:nvPr/>
                </p:nvSpPr>
                <p:spPr bwMode="auto">
                  <a:xfrm>
                    <a:off x="5280" y="2675"/>
                    <a:ext cx="18" cy="19"/>
                  </a:xfrm>
                  <a:custGeom>
                    <a:avLst/>
                    <a:gdLst>
                      <a:gd name="T0" fmla="*/ 17 w 18"/>
                      <a:gd name="T1" fmla="*/ 18 h 19"/>
                      <a:gd name="T2" fmla="*/ 17 w 18"/>
                      <a:gd name="T3" fmla="*/ 16 h 19"/>
                      <a:gd name="T4" fmla="*/ 15 w 18"/>
                      <a:gd name="T5" fmla="*/ 14 h 19"/>
                      <a:gd name="T6" fmla="*/ 15 w 18"/>
                      <a:gd name="T7" fmla="*/ 11 h 19"/>
                      <a:gd name="T8" fmla="*/ 13 w 18"/>
                      <a:gd name="T9" fmla="*/ 9 h 19"/>
                      <a:gd name="T10" fmla="*/ 11 w 18"/>
                      <a:gd name="T11" fmla="*/ 7 h 19"/>
                      <a:gd name="T12" fmla="*/ 9 w 18"/>
                      <a:gd name="T13" fmla="*/ 7 h 19"/>
                      <a:gd name="T14" fmla="*/ 9 w 18"/>
                      <a:gd name="T15" fmla="*/ 5 h 19"/>
                      <a:gd name="T16" fmla="*/ 7 w 18"/>
                      <a:gd name="T17" fmla="*/ 2 h 19"/>
                      <a:gd name="T18" fmla="*/ 5 w 18"/>
                      <a:gd name="T19" fmla="*/ 2 h 19"/>
                      <a:gd name="T20" fmla="*/ 5 w 18"/>
                      <a:gd name="T21" fmla="*/ 0 h 19"/>
                      <a:gd name="T22" fmla="*/ 3 w 18"/>
                      <a:gd name="T23" fmla="*/ 0 h 19"/>
                      <a:gd name="T24" fmla="*/ 0 w 18"/>
                      <a:gd name="T25" fmla="*/ 0 h 19"/>
                      <a:gd name="T26" fmla="*/ 17 w 18"/>
                      <a:gd name="T27" fmla="*/ 18 h 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8"/>
                      <a:gd name="T43" fmla="*/ 0 h 19"/>
                      <a:gd name="T44" fmla="*/ 18 w 18"/>
                      <a:gd name="T45" fmla="*/ 19 h 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8" h="19">
                        <a:moveTo>
                          <a:pt x="17" y="18"/>
                        </a:moveTo>
                        <a:lnTo>
                          <a:pt x="17" y="16"/>
                        </a:lnTo>
                        <a:lnTo>
                          <a:pt x="15" y="14"/>
                        </a:lnTo>
                        <a:lnTo>
                          <a:pt x="15" y="11"/>
                        </a:lnTo>
                        <a:lnTo>
                          <a:pt x="13" y="9"/>
                        </a:lnTo>
                        <a:lnTo>
                          <a:pt x="11" y="7"/>
                        </a:lnTo>
                        <a:lnTo>
                          <a:pt x="9" y="7"/>
                        </a:lnTo>
                        <a:lnTo>
                          <a:pt x="9" y="5"/>
                        </a:lnTo>
                        <a:lnTo>
                          <a:pt x="7" y="2"/>
                        </a:lnTo>
                        <a:lnTo>
                          <a:pt x="5" y="2"/>
                        </a:lnTo>
                        <a:lnTo>
                          <a:pt x="5" y="0"/>
                        </a:lnTo>
                        <a:lnTo>
                          <a:pt x="3" y="0"/>
                        </a:lnTo>
                        <a:lnTo>
                          <a:pt x="0" y="0"/>
                        </a:lnTo>
                        <a:lnTo>
                          <a:pt x="17" y="18"/>
                        </a:lnTo>
                      </a:path>
                    </a:pathLst>
                  </a:custGeom>
                  <a:solidFill>
                    <a:srgbClr val="000000"/>
                  </a:solidFill>
                  <a:ln w="9525" cap="rnd">
                    <a:noFill/>
                    <a:round/>
                    <a:headEnd/>
                    <a:tailEnd/>
                  </a:ln>
                </p:spPr>
                <p:txBody>
                  <a:bodyPr/>
                  <a:lstStyle/>
                  <a:p>
                    <a:endParaRPr lang="zh-CN" altLang="zh-CN"/>
                  </a:p>
                </p:txBody>
              </p:sp>
              <p:sp>
                <p:nvSpPr>
                  <p:cNvPr id="58242" name="Freeform 3120"/>
                  <p:cNvSpPr>
                    <a:spLocks/>
                  </p:cNvSpPr>
                  <p:nvPr/>
                </p:nvSpPr>
                <p:spPr bwMode="auto">
                  <a:xfrm>
                    <a:off x="5280" y="2675"/>
                    <a:ext cx="18" cy="19"/>
                  </a:xfrm>
                  <a:custGeom>
                    <a:avLst/>
                    <a:gdLst>
                      <a:gd name="T0" fmla="*/ 0 w 18"/>
                      <a:gd name="T1" fmla="*/ 2 h 19"/>
                      <a:gd name="T2" fmla="*/ 3 w 18"/>
                      <a:gd name="T3" fmla="*/ 2 h 19"/>
                      <a:gd name="T4" fmla="*/ 5 w 18"/>
                      <a:gd name="T5" fmla="*/ 5 h 19"/>
                      <a:gd name="T6" fmla="*/ 7 w 18"/>
                      <a:gd name="T7" fmla="*/ 5 h 19"/>
                      <a:gd name="T8" fmla="*/ 7 w 18"/>
                      <a:gd name="T9" fmla="*/ 7 h 19"/>
                      <a:gd name="T10" fmla="*/ 9 w 18"/>
                      <a:gd name="T11" fmla="*/ 7 h 19"/>
                      <a:gd name="T12" fmla="*/ 11 w 18"/>
                      <a:gd name="T13" fmla="*/ 9 h 19"/>
                      <a:gd name="T14" fmla="*/ 11 w 18"/>
                      <a:gd name="T15" fmla="*/ 11 h 19"/>
                      <a:gd name="T16" fmla="*/ 13 w 18"/>
                      <a:gd name="T17" fmla="*/ 11 h 19"/>
                      <a:gd name="T18" fmla="*/ 15 w 18"/>
                      <a:gd name="T19" fmla="*/ 14 h 19"/>
                      <a:gd name="T20" fmla="*/ 15 w 18"/>
                      <a:gd name="T21" fmla="*/ 16 h 19"/>
                      <a:gd name="T22" fmla="*/ 15 w 18"/>
                      <a:gd name="T23" fmla="*/ 18 h 19"/>
                      <a:gd name="T24" fmla="*/ 17 w 18"/>
                      <a:gd name="T25" fmla="*/ 18 h 19"/>
                      <a:gd name="T26" fmla="*/ 17 w 18"/>
                      <a:gd name="T27" fmla="*/ 16 h 19"/>
                      <a:gd name="T28" fmla="*/ 15 w 18"/>
                      <a:gd name="T29" fmla="*/ 14 h 19"/>
                      <a:gd name="T30" fmla="*/ 15 w 18"/>
                      <a:gd name="T31" fmla="*/ 11 h 19"/>
                      <a:gd name="T32" fmla="*/ 13 w 18"/>
                      <a:gd name="T33" fmla="*/ 11 h 19"/>
                      <a:gd name="T34" fmla="*/ 11 w 18"/>
                      <a:gd name="T35" fmla="*/ 9 h 19"/>
                      <a:gd name="T36" fmla="*/ 11 w 18"/>
                      <a:gd name="T37" fmla="*/ 7 h 19"/>
                      <a:gd name="T38" fmla="*/ 9 w 18"/>
                      <a:gd name="T39" fmla="*/ 7 h 19"/>
                      <a:gd name="T40" fmla="*/ 9 w 18"/>
                      <a:gd name="T41" fmla="*/ 5 h 19"/>
                      <a:gd name="T42" fmla="*/ 7 w 18"/>
                      <a:gd name="T43" fmla="*/ 5 h 19"/>
                      <a:gd name="T44" fmla="*/ 5 w 18"/>
                      <a:gd name="T45" fmla="*/ 2 h 19"/>
                      <a:gd name="T46" fmla="*/ 3 w 18"/>
                      <a:gd name="T47" fmla="*/ 0 h 19"/>
                      <a:gd name="T48" fmla="*/ 0 w 18"/>
                      <a:gd name="T49" fmla="*/ 0 h 19"/>
                      <a:gd name="T50" fmla="*/ 0 w 18"/>
                      <a:gd name="T51" fmla="*/ 2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19"/>
                      <a:gd name="T80" fmla="*/ 18 w 18"/>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19">
                        <a:moveTo>
                          <a:pt x="0" y="2"/>
                        </a:moveTo>
                        <a:lnTo>
                          <a:pt x="3" y="2"/>
                        </a:lnTo>
                        <a:lnTo>
                          <a:pt x="5" y="5"/>
                        </a:lnTo>
                        <a:lnTo>
                          <a:pt x="7" y="5"/>
                        </a:lnTo>
                        <a:lnTo>
                          <a:pt x="7" y="7"/>
                        </a:lnTo>
                        <a:lnTo>
                          <a:pt x="9" y="7"/>
                        </a:lnTo>
                        <a:lnTo>
                          <a:pt x="11" y="9"/>
                        </a:lnTo>
                        <a:lnTo>
                          <a:pt x="11" y="11"/>
                        </a:lnTo>
                        <a:lnTo>
                          <a:pt x="13" y="11"/>
                        </a:lnTo>
                        <a:lnTo>
                          <a:pt x="15" y="14"/>
                        </a:lnTo>
                        <a:lnTo>
                          <a:pt x="15" y="16"/>
                        </a:lnTo>
                        <a:lnTo>
                          <a:pt x="15" y="18"/>
                        </a:lnTo>
                        <a:lnTo>
                          <a:pt x="17" y="18"/>
                        </a:lnTo>
                        <a:lnTo>
                          <a:pt x="17" y="16"/>
                        </a:lnTo>
                        <a:lnTo>
                          <a:pt x="15" y="14"/>
                        </a:lnTo>
                        <a:lnTo>
                          <a:pt x="15" y="11"/>
                        </a:lnTo>
                        <a:lnTo>
                          <a:pt x="13" y="11"/>
                        </a:lnTo>
                        <a:lnTo>
                          <a:pt x="11" y="9"/>
                        </a:lnTo>
                        <a:lnTo>
                          <a:pt x="11" y="7"/>
                        </a:lnTo>
                        <a:lnTo>
                          <a:pt x="9" y="7"/>
                        </a:lnTo>
                        <a:lnTo>
                          <a:pt x="9" y="5"/>
                        </a:lnTo>
                        <a:lnTo>
                          <a:pt x="7" y="5"/>
                        </a:lnTo>
                        <a:lnTo>
                          <a:pt x="5" y="2"/>
                        </a:lnTo>
                        <a:lnTo>
                          <a:pt x="3" y="0"/>
                        </a:lnTo>
                        <a:lnTo>
                          <a:pt x="0" y="0"/>
                        </a:lnTo>
                        <a:lnTo>
                          <a:pt x="0" y="2"/>
                        </a:lnTo>
                      </a:path>
                    </a:pathLst>
                  </a:custGeom>
                  <a:solidFill>
                    <a:srgbClr val="000000"/>
                  </a:solidFill>
                  <a:ln w="9525" cap="rnd">
                    <a:noFill/>
                    <a:round/>
                    <a:headEnd/>
                    <a:tailEnd/>
                  </a:ln>
                </p:spPr>
                <p:txBody>
                  <a:bodyPr/>
                  <a:lstStyle/>
                  <a:p>
                    <a:endParaRPr lang="zh-CN" altLang="zh-CN"/>
                  </a:p>
                </p:txBody>
              </p:sp>
              <p:sp>
                <p:nvSpPr>
                  <p:cNvPr id="58243" name="Freeform 3121"/>
                  <p:cNvSpPr>
                    <a:spLocks/>
                  </p:cNvSpPr>
                  <p:nvPr/>
                </p:nvSpPr>
                <p:spPr bwMode="auto">
                  <a:xfrm>
                    <a:off x="5320" y="2601"/>
                    <a:ext cx="151" cy="69"/>
                  </a:xfrm>
                  <a:custGeom>
                    <a:avLst/>
                    <a:gdLst>
                      <a:gd name="T0" fmla="*/ 150 w 151"/>
                      <a:gd name="T1" fmla="*/ 8 h 69"/>
                      <a:gd name="T2" fmla="*/ 148 w 151"/>
                      <a:gd name="T3" fmla="*/ 10 h 69"/>
                      <a:gd name="T4" fmla="*/ 144 w 151"/>
                      <a:gd name="T5" fmla="*/ 12 h 69"/>
                      <a:gd name="T6" fmla="*/ 140 w 151"/>
                      <a:gd name="T7" fmla="*/ 14 h 69"/>
                      <a:gd name="T8" fmla="*/ 134 w 151"/>
                      <a:gd name="T9" fmla="*/ 18 h 69"/>
                      <a:gd name="T10" fmla="*/ 126 w 151"/>
                      <a:gd name="T11" fmla="*/ 20 h 69"/>
                      <a:gd name="T12" fmla="*/ 116 w 151"/>
                      <a:gd name="T13" fmla="*/ 24 h 69"/>
                      <a:gd name="T14" fmla="*/ 106 w 151"/>
                      <a:gd name="T15" fmla="*/ 30 h 69"/>
                      <a:gd name="T16" fmla="*/ 96 w 151"/>
                      <a:gd name="T17" fmla="*/ 34 h 69"/>
                      <a:gd name="T18" fmla="*/ 84 w 151"/>
                      <a:gd name="T19" fmla="*/ 38 h 69"/>
                      <a:gd name="T20" fmla="*/ 74 w 151"/>
                      <a:gd name="T21" fmla="*/ 44 h 69"/>
                      <a:gd name="T22" fmla="*/ 62 w 151"/>
                      <a:gd name="T23" fmla="*/ 48 h 69"/>
                      <a:gd name="T24" fmla="*/ 52 w 151"/>
                      <a:gd name="T25" fmla="*/ 52 h 69"/>
                      <a:gd name="T26" fmla="*/ 44 w 151"/>
                      <a:gd name="T27" fmla="*/ 56 h 69"/>
                      <a:gd name="T28" fmla="*/ 36 w 151"/>
                      <a:gd name="T29" fmla="*/ 60 h 69"/>
                      <a:gd name="T30" fmla="*/ 30 w 151"/>
                      <a:gd name="T31" fmla="*/ 62 h 69"/>
                      <a:gd name="T32" fmla="*/ 26 w 151"/>
                      <a:gd name="T33" fmla="*/ 64 h 69"/>
                      <a:gd name="T34" fmla="*/ 22 w 151"/>
                      <a:gd name="T35" fmla="*/ 66 h 69"/>
                      <a:gd name="T36" fmla="*/ 18 w 151"/>
                      <a:gd name="T37" fmla="*/ 66 h 69"/>
                      <a:gd name="T38" fmla="*/ 14 w 151"/>
                      <a:gd name="T39" fmla="*/ 68 h 69"/>
                      <a:gd name="T40" fmla="*/ 10 w 151"/>
                      <a:gd name="T41" fmla="*/ 68 h 69"/>
                      <a:gd name="T42" fmla="*/ 6 w 151"/>
                      <a:gd name="T43" fmla="*/ 68 h 69"/>
                      <a:gd name="T44" fmla="*/ 2 w 151"/>
                      <a:gd name="T45" fmla="*/ 68 h 69"/>
                      <a:gd name="T46" fmla="*/ 0 w 151"/>
                      <a:gd name="T47" fmla="*/ 66 h 69"/>
                      <a:gd name="T48" fmla="*/ 2 w 151"/>
                      <a:gd name="T49" fmla="*/ 62 h 69"/>
                      <a:gd name="T50" fmla="*/ 4 w 151"/>
                      <a:gd name="T51" fmla="*/ 58 h 69"/>
                      <a:gd name="T52" fmla="*/ 10 w 151"/>
                      <a:gd name="T53" fmla="*/ 54 h 69"/>
                      <a:gd name="T54" fmla="*/ 14 w 151"/>
                      <a:gd name="T55" fmla="*/ 54 h 69"/>
                      <a:gd name="T56" fmla="*/ 18 w 151"/>
                      <a:gd name="T57" fmla="*/ 50 h 69"/>
                      <a:gd name="T58" fmla="*/ 26 w 151"/>
                      <a:gd name="T59" fmla="*/ 48 h 69"/>
                      <a:gd name="T60" fmla="*/ 34 w 151"/>
                      <a:gd name="T61" fmla="*/ 44 h 69"/>
                      <a:gd name="T62" fmla="*/ 44 w 151"/>
                      <a:gd name="T63" fmla="*/ 40 h 69"/>
                      <a:gd name="T64" fmla="*/ 54 w 151"/>
                      <a:gd name="T65" fmla="*/ 36 h 69"/>
                      <a:gd name="T66" fmla="*/ 64 w 151"/>
                      <a:gd name="T67" fmla="*/ 30 h 69"/>
                      <a:gd name="T68" fmla="*/ 76 w 151"/>
                      <a:gd name="T69" fmla="*/ 26 h 69"/>
                      <a:gd name="T70" fmla="*/ 86 w 151"/>
                      <a:gd name="T71" fmla="*/ 22 h 69"/>
                      <a:gd name="T72" fmla="*/ 96 w 151"/>
                      <a:gd name="T73" fmla="*/ 16 h 69"/>
                      <a:gd name="T74" fmla="*/ 106 w 151"/>
                      <a:gd name="T75" fmla="*/ 12 h 69"/>
                      <a:gd name="T76" fmla="*/ 114 w 151"/>
                      <a:gd name="T77" fmla="*/ 8 h 69"/>
                      <a:gd name="T78" fmla="*/ 122 w 151"/>
                      <a:gd name="T79" fmla="*/ 6 h 69"/>
                      <a:gd name="T80" fmla="*/ 128 w 151"/>
                      <a:gd name="T81" fmla="*/ 2 h 69"/>
                      <a:gd name="T82" fmla="*/ 132 w 151"/>
                      <a:gd name="T83" fmla="*/ 2 h 69"/>
                      <a:gd name="T84" fmla="*/ 134 w 151"/>
                      <a:gd name="T85" fmla="*/ 0 h 69"/>
                      <a:gd name="T86" fmla="*/ 138 w 151"/>
                      <a:gd name="T87" fmla="*/ 0 h 69"/>
                      <a:gd name="T88" fmla="*/ 142 w 151"/>
                      <a:gd name="T89" fmla="*/ 0 h 69"/>
                      <a:gd name="T90" fmla="*/ 146 w 151"/>
                      <a:gd name="T91" fmla="*/ 2 h 69"/>
                      <a:gd name="T92" fmla="*/ 150 w 151"/>
                      <a:gd name="T93" fmla="*/ 6 h 6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51"/>
                      <a:gd name="T142" fmla="*/ 0 h 69"/>
                      <a:gd name="T143" fmla="*/ 151 w 151"/>
                      <a:gd name="T144" fmla="*/ 69 h 6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51" h="69">
                        <a:moveTo>
                          <a:pt x="150" y="6"/>
                        </a:moveTo>
                        <a:lnTo>
                          <a:pt x="150" y="8"/>
                        </a:lnTo>
                        <a:lnTo>
                          <a:pt x="150" y="10"/>
                        </a:lnTo>
                        <a:lnTo>
                          <a:pt x="148" y="10"/>
                        </a:lnTo>
                        <a:lnTo>
                          <a:pt x="146" y="12"/>
                        </a:lnTo>
                        <a:lnTo>
                          <a:pt x="144" y="12"/>
                        </a:lnTo>
                        <a:lnTo>
                          <a:pt x="142" y="14"/>
                        </a:lnTo>
                        <a:lnTo>
                          <a:pt x="140" y="14"/>
                        </a:lnTo>
                        <a:lnTo>
                          <a:pt x="138" y="16"/>
                        </a:lnTo>
                        <a:lnTo>
                          <a:pt x="134" y="18"/>
                        </a:lnTo>
                        <a:lnTo>
                          <a:pt x="130" y="18"/>
                        </a:lnTo>
                        <a:lnTo>
                          <a:pt x="126" y="20"/>
                        </a:lnTo>
                        <a:lnTo>
                          <a:pt x="122" y="22"/>
                        </a:lnTo>
                        <a:lnTo>
                          <a:pt x="116" y="24"/>
                        </a:lnTo>
                        <a:lnTo>
                          <a:pt x="112" y="26"/>
                        </a:lnTo>
                        <a:lnTo>
                          <a:pt x="106" y="30"/>
                        </a:lnTo>
                        <a:lnTo>
                          <a:pt x="100" y="32"/>
                        </a:lnTo>
                        <a:lnTo>
                          <a:pt x="96" y="34"/>
                        </a:lnTo>
                        <a:lnTo>
                          <a:pt x="90" y="36"/>
                        </a:lnTo>
                        <a:lnTo>
                          <a:pt x="84" y="38"/>
                        </a:lnTo>
                        <a:lnTo>
                          <a:pt x="78" y="42"/>
                        </a:lnTo>
                        <a:lnTo>
                          <a:pt x="74" y="44"/>
                        </a:lnTo>
                        <a:lnTo>
                          <a:pt x="68" y="46"/>
                        </a:lnTo>
                        <a:lnTo>
                          <a:pt x="62" y="48"/>
                        </a:lnTo>
                        <a:lnTo>
                          <a:pt x="58" y="50"/>
                        </a:lnTo>
                        <a:lnTo>
                          <a:pt x="52" y="52"/>
                        </a:lnTo>
                        <a:lnTo>
                          <a:pt x="48" y="54"/>
                        </a:lnTo>
                        <a:lnTo>
                          <a:pt x="44" y="56"/>
                        </a:lnTo>
                        <a:lnTo>
                          <a:pt x="40" y="58"/>
                        </a:lnTo>
                        <a:lnTo>
                          <a:pt x="36" y="60"/>
                        </a:lnTo>
                        <a:lnTo>
                          <a:pt x="32" y="62"/>
                        </a:lnTo>
                        <a:lnTo>
                          <a:pt x="30" y="62"/>
                        </a:lnTo>
                        <a:lnTo>
                          <a:pt x="28" y="64"/>
                        </a:lnTo>
                        <a:lnTo>
                          <a:pt x="26" y="64"/>
                        </a:lnTo>
                        <a:lnTo>
                          <a:pt x="24" y="66"/>
                        </a:lnTo>
                        <a:lnTo>
                          <a:pt x="22" y="66"/>
                        </a:lnTo>
                        <a:lnTo>
                          <a:pt x="20" y="66"/>
                        </a:lnTo>
                        <a:lnTo>
                          <a:pt x="18" y="66"/>
                        </a:lnTo>
                        <a:lnTo>
                          <a:pt x="16" y="66"/>
                        </a:lnTo>
                        <a:lnTo>
                          <a:pt x="14" y="68"/>
                        </a:lnTo>
                        <a:lnTo>
                          <a:pt x="12" y="68"/>
                        </a:lnTo>
                        <a:lnTo>
                          <a:pt x="10" y="68"/>
                        </a:lnTo>
                        <a:lnTo>
                          <a:pt x="8" y="68"/>
                        </a:lnTo>
                        <a:lnTo>
                          <a:pt x="6" y="68"/>
                        </a:lnTo>
                        <a:lnTo>
                          <a:pt x="4" y="68"/>
                        </a:lnTo>
                        <a:lnTo>
                          <a:pt x="2" y="68"/>
                        </a:lnTo>
                        <a:lnTo>
                          <a:pt x="0" y="68"/>
                        </a:lnTo>
                        <a:lnTo>
                          <a:pt x="0" y="66"/>
                        </a:lnTo>
                        <a:lnTo>
                          <a:pt x="0" y="64"/>
                        </a:lnTo>
                        <a:lnTo>
                          <a:pt x="2" y="62"/>
                        </a:lnTo>
                        <a:lnTo>
                          <a:pt x="4" y="60"/>
                        </a:lnTo>
                        <a:lnTo>
                          <a:pt x="4" y="58"/>
                        </a:lnTo>
                        <a:lnTo>
                          <a:pt x="8" y="56"/>
                        </a:lnTo>
                        <a:lnTo>
                          <a:pt x="10" y="54"/>
                        </a:lnTo>
                        <a:lnTo>
                          <a:pt x="12" y="54"/>
                        </a:lnTo>
                        <a:lnTo>
                          <a:pt x="14" y="54"/>
                        </a:lnTo>
                        <a:lnTo>
                          <a:pt x="16" y="52"/>
                        </a:lnTo>
                        <a:lnTo>
                          <a:pt x="18" y="50"/>
                        </a:lnTo>
                        <a:lnTo>
                          <a:pt x="22" y="50"/>
                        </a:lnTo>
                        <a:lnTo>
                          <a:pt x="26" y="48"/>
                        </a:lnTo>
                        <a:lnTo>
                          <a:pt x="30" y="46"/>
                        </a:lnTo>
                        <a:lnTo>
                          <a:pt x="34" y="44"/>
                        </a:lnTo>
                        <a:lnTo>
                          <a:pt x="38" y="42"/>
                        </a:lnTo>
                        <a:lnTo>
                          <a:pt x="44" y="40"/>
                        </a:lnTo>
                        <a:lnTo>
                          <a:pt x="48" y="38"/>
                        </a:lnTo>
                        <a:lnTo>
                          <a:pt x="54" y="36"/>
                        </a:lnTo>
                        <a:lnTo>
                          <a:pt x="60" y="34"/>
                        </a:lnTo>
                        <a:lnTo>
                          <a:pt x="64" y="30"/>
                        </a:lnTo>
                        <a:lnTo>
                          <a:pt x="70" y="28"/>
                        </a:lnTo>
                        <a:lnTo>
                          <a:pt x="76" y="26"/>
                        </a:lnTo>
                        <a:lnTo>
                          <a:pt x="82" y="24"/>
                        </a:lnTo>
                        <a:lnTo>
                          <a:pt x="86" y="22"/>
                        </a:lnTo>
                        <a:lnTo>
                          <a:pt x="92" y="18"/>
                        </a:lnTo>
                        <a:lnTo>
                          <a:pt x="96" y="16"/>
                        </a:lnTo>
                        <a:lnTo>
                          <a:pt x="102" y="14"/>
                        </a:lnTo>
                        <a:lnTo>
                          <a:pt x="106" y="12"/>
                        </a:lnTo>
                        <a:lnTo>
                          <a:pt x="110" y="10"/>
                        </a:lnTo>
                        <a:lnTo>
                          <a:pt x="114" y="8"/>
                        </a:lnTo>
                        <a:lnTo>
                          <a:pt x="118" y="6"/>
                        </a:lnTo>
                        <a:lnTo>
                          <a:pt x="122" y="6"/>
                        </a:lnTo>
                        <a:lnTo>
                          <a:pt x="126" y="4"/>
                        </a:lnTo>
                        <a:lnTo>
                          <a:pt x="128" y="2"/>
                        </a:lnTo>
                        <a:lnTo>
                          <a:pt x="130" y="2"/>
                        </a:lnTo>
                        <a:lnTo>
                          <a:pt x="132" y="2"/>
                        </a:lnTo>
                        <a:lnTo>
                          <a:pt x="132" y="0"/>
                        </a:lnTo>
                        <a:lnTo>
                          <a:pt x="134" y="0"/>
                        </a:lnTo>
                        <a:lnTo>
                          <a:pt x="136" y="0"/>
                        </a:lnTo>
                        <a:lnTo>
                          <a:pt x="138" y="0"/>
                        </a:lnTo>
                        <a:lnTo>
                          <a:pt x="140" y="0"/>
                        </a:lnTo>
                        <a:lnTo>
                          <a:pt x="142" y="0"/>
                        </a:lnTo>
                        <a:lnTo>
                          <a:pt x="144" y="0"/>
                        </a:lnTo>
                        <a:lnTo>
                          <a:pt x="146" y="2"/>
                        </a:lnTo>
                        <a:lnTo>
                          <a:pt x="148" y="4"/>
                        </a:lnTo>
                        <a:lnTo>
                          <a:pt x="150" y="6"/>
                        </a:lnTo>
                      </a:path>
                    </a:pathLst>
                  </a:custGeom>
                  <a:solidFill>
                    <a:srgbClr val="000000"/>
                  </a:solidFill>
                  <a:ln w="9525" cap="rnd">
                    <a:noFill/>
                    <a:round/>
                    <a:headEnd/>
                    <a:tailEnd/>
                  </a:ln>
                </p:spPr>
                <p:txBody>
                  <a:bodyPr/>
                  <a:lstStyle/>
                  <a:p>
                    <a:endParaRPr lang="zh-CN" altLang="zh-CN"/>
                  </a:p>
                </p:txBody>
              </p:sp>
              <p:sp>
                <p:nvSpPr>
                  <p:cNvPr id="58244" name="Freeform 3122"/>
                  <p:cNvSpPr>
                    <a:spLocks/>
                  </p:cNvSpPr>
                  <p:nvPr/>
                </p:nvSpPr>
                <p:spPr bwMode="auto">
                  <a:xfrm>
                    <a:off x="5466" y="2607"/>
                    <a:ext cx="21" cy="19"/>
                  </a:xfrm>
                  <a:custGeom>
                    <a:avLst/>
                    <a:gdLst>
                      <a:gd name="T0" fmla="*/ 0 w 21"/>
                      <a:gd name="T1" fmla="*/ 18 h 19"/>
                      <a:gd name="T2" fmla="*/ 10 w 21"/>
                      <a:gd name="T3" fmla="*/ 18 h 19"/>
                      <a:gd name="T4" fmla="*/ 10 w 21"/>
                      <a:gd name="T5" fmla="*/ 14 h 19"/>
                      <a:gd name="T6" fmla="*/ 20 w 21"/>
                      <a:gd name="T7" fmla="*/ 14 h 19"/>
                      <a:gd name="T8" fmla="*/ 20 w 21"/>
                      <a:gd name="T9" fmla="*/ 9 h 19"/>
                      <a:gd name="T10" fmla="*/ 20 w 21"/>
                      <a:gd name="T11" fmla="*/ 5 h 19"/>
                      <a:gd name="T12" fmla="*/ 20 w 21"/>
                      <a:gd name="T13" fmla="*/ 0 h 19"/>
                      <a:gd name="T14" fmla="*/ 20 w 21"/>
                      <a:gd name="T15" fmla="*/ 5 h 19"/>
                      <a:gd name="T16" fmla="*/ 10 w 21"/>
                      <a:gd name="T17" fmla="*/ 9 h 19"/>
                      <a:gd name="T18" fmla="*/ 10 w 21"/>
                      <a:gd name="T19" fmla="*/ 14 h 19"/>
                      <a:gd name="T20" fmla="*/ 0 w 21"/>
                      <a:gd name="T21" fmla="*/ 18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19"/>
                      <a:gd name="T35" fmla="*/ 21 w 21"/>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19">
                        <a:moveTo>
                          <a:pt x="0" y="18"/>
                        </a:moveTo>
                        <a:lnTo>
                          <a:pt x="10" y="18"/>
                        </a:lnTo>
                        <a:lnTo>
                          <a:pt x="10" y="14"/>
                        </a:lnTo>
                        <a:lnTo>
                          <a:pt x="20" y="14"/>
                        </a:lnTo>
                        <a:lnTo>
                          <a:pt x="20" y="9"/>
                        </a:lnTo>
                        <a:lnTo>
                          <a:pt x="20" y="5"/>
                        </a:lnTo>
                        <a:lnTo>
                          <a:pt x="20" y="0"/>
                        </a:lnTo>
                        <a:lnTo>
                          <a:pt x="20" y="5"/>
                        </a:lnTo>
                        <a:lnTo>
                          <a:pt x="10" y="9"/>
                        </a:lnTo>
                        <a:lnTo>
                          <a:pt x="10" y="14"/>
                        </a:lnTo>
                        <a:lnTo>
                          <a:pt x="0" y="18"/>
                        </a:lnTo>
                      </a:path>
                    </a:pathLst>
                  </a:custGeom>
                  <a:solidFill>
                    <a:srgbClr val="000000"/>
                  </a:solidFill>
                  <a:ln w="9525" cap="rnd">
                    <a:noFill/>
                    <a:round/>
                    <a:headEnd/>
                    <a:tailEnd/>
                  </a:ln>
                </p:spPr>
                <p:txBody>
                  <a:bodyPr/>
                  <a:lstStyle/>
                  <a:p>
                    <a:endParaRPr lang="zh-CN" altLang="zh-CN"/>
                  </a:p>
                </p:txBody>
              </p:sp>
              <p:sp>
                <p:nvSpPr>
                  <p:cNvPr id="58245" name="Freeform 3123"/>
                  <p:cNvSpPr>
                    <a:spLocks/>
                  </p:cNvSpPr>
                  <p:nvPr/>
                </p:nvSpPr>
                <p:spPr bwMode="auto">
                  <a:xfrm>
                    <a:off x="5343" y="2611"/>
                    <a:ext cx="124" cy="55"/>
                  </a:xfrm>
                  <a:custGeom>
                    <a:avLst/>
                    <a:gdLst>
                      <a:gd name="T0" fmla="*/ 0 w 124"/>
                      <a:gd name="T1" fmla="*/ 54 h 55"/>
                      <a:gd name="T2" fmla="*/ 2 w 124"/>
                      <a:gd name="T3" fmla="*/ 54 h 55"/>
                      <a:gd name="T4" fmla="*/ 4 w 124"/>
                      <a:gd name="T5" fmla="*/ 54 h 55"/>
                      <a:gd name="T6" fmla="*/ 6 w 124"/>
                      <a:gd name="T7" fmla="*/ 52 h 55"/>
                      <a:gd name="T8" fmla="*/ 8 w 124"/>
                      <a:gd name="T9" fmla="*/ 50 h 55"/>
                      <a:gd name="T10" fmla="*/ 12 w 124"/>
                      <a:gd name="T11" fmla="*/ 50 h 55"/>
                      <a:gd name="T12" fmla="*/ 16 w 124"/>
                      <a:gd name="T13" fmla="*/ 48 h 55"/>
                      <a:gd name="T14" fmla="*/ 20 w 124"/>
                      <a:gd name="T15" fmla="*/ 46 h 55"/>
                      <a:gd name="T16" fmla="*/ 24 w 124"/>
                      <a:gd name="T17" fmla="*/ 44 h 55"/>
                      <a:gd name="T18" fmla="*/ 28 w 124"/>
                      <a:gd name="T19" fmla="*/ 42 h 55"/>
                      <a:gd name="T20" fmla="*/ 34 w 124"/>
                      <a:gd name="T21" fmla="*/ 40 h 55"/>
                      <a:gd name="T22" fmla="*/ 40 w 124"/>
                      <a:gd name="T23" fmla="*/ 38 h 55"/>
                      <a:gd name="T24" fmla="*/ 44 w 124"/>
                      <a:gd name="T25" fmla="*/ 36 h 55"/>
                      <a:gd name="T26" fmla="*/ 50 w 124"/>
                      <a:gd name="T27" fmla="*/ 34 h 55"/>
                      <a:gd name="T28" fmla="*/ 56 w 124"/>
                      <a:gd name="T29" fmla="*/ 30 h 55"/>
                      <a:gd name="T30" fmla="*/ 62 w 124"/>
                      <a:gd name="T31" fmla="*/ 28 h 55"/>
                      <a:gd name="T32" fmla="*/ 68 w 124"/>
                      <a:gd name="T33" fmla="*/ 26 h 55"/>
                      <a:gd name="T34" fmla="*/ 72 w 124"/>
                      <a:gd name="T35" fmla="*/ 24 h 55"/>
                      <a:gd name="T36" fmla="*/ 78 w 124"/>
                      <a:gd name="T37" fmla="*/ 22 h 55"/>
                      <a:gd name="T38" fmla="*/ 84 w 124"/>
                      <a:gd name="T39" fmla="*/ 18 h 55"/>
                      <a:gd name="T40" fmla="*/ 88 w 124"/>
                      <a:gd name="T41" fmla="*/ 16 h 55"/>
                      <a:gd name="T42" fmla="*/ 94 w 124"/>
                      <a:gd name="T43" fmla="*/ 14 h 55"/>
                      <a:gd name="T44" fmla="*/ 100 w 124"/>
                      <a:gd name="T45" fmla="*/ 12 h 55"/>
                      <a:gd name="T46" fmla="*/ 104 w 124"/>
                      <a:gd name="T47" fmla="*/ 10 h 55"/>
                      <a:gd name="T48" fmla="*/ 108 w 124"/>
                      <a:gd name="T49" fmla="*/ 8 h 55"/>
                      <a:gd name="T50" fmla="*/ 112 w 124"/>
                      <a:gd name="T51" fmla="*/ 6 h 55"/>
                      <a:gd name="T52" fmla="*/ 116 w 124"/>
                      <a:gd name="T53" fmla="*/ 6 h 55"/>
                      <a:gd name="T54" fmla="*/ 118 w 124"/>
                      <a:gd name="T55" fmla="*/ 4 h 55"/>
                      <a:gd name="T56" fmla="*/ 120 w 124"/>
                      <a:gd name="T57" fmla="*/ 2 h 55"/>
                      <a:gd name="T58" fmla="*/ 122 w 124"/>
                      <a:gd name="T59" fmla="*/ 2 h 55"/>
                      <a:gd name="T60" fmla="*/ 123 w 124"/>
                      <a:gd name="T61" fmla="*/ 2 h 55"/>
                      <a:gd name="T62" fmla="*/ 123 w 124"/>
                      <a:gd name="T63" fmla="*/ 0 h 55"/>
                      <a:gd name="T64" fmla="*/ 122 w 124"/>
                      <a:gd name="T65" fmla="*/ 2 h 55"/>
                      <a:gd name="T66" fmla="*/ 120 w 124"/>
                      <a:gd name="T67" fmla="*/ 2 h 55"/>
                      <a:gd name="T68" fmla="*/ 118 w 124"/>
                      <a:gd name="T69" fmla="*/ 4 h 55"/>
                      <a:gd name="T70" fmla="*/ 114 w 124"/>
                      <a:gd name="T71" fmla="*/ 4 h 55"/>
                      <a:gd name="T72" fmla="*/ 110 w 124"/>
                      <a:gd name="T73" fmla="*/ 6 h 55"/>
                      <a:gd name="T74" fmla="*/ 108 w 124"/>
                      <a:gd name="T75" fmla="*/ 8 h 55"/>
                      <a:gd name="T76" fmla="*/ 102 w 124"/>
                      <a:gd name="T77" fmla="*/ 10 h 55"/>
                      <a:gd name="T78" fmla="*/ 98 w 124"/>
                      <a:gd name="T79" fmla="*/ 12 h 55"/>
                      <a:gd name="T80" fmla="*/ 94 w 124"/>
                      <a:gd name="T81" fmla="*/ 14 h 55"/>
                      <a:gd name="T82" fmla="*/ 88 w 124"/>
                      <a:gd name="T83" fmla="*/ 16 h 55"/>
                      <a:gd name="T84" fmla="*/ 82 w 124"/>
                      <a:gd name="T85" fmla="*/ 18 h 55"/>
                      <a:gd name="T86" fmla="*/ 78 w 124"/>
                      <a:gd name="T87" fmla="*/ 20 h 55"/>
                      <a:gd name="T88" fmla="*/ 72 w 124"/>
                      <a:gd name="T89" fmla="*/ 22 h 55"/>
                      <a:gd name="T90" fmla="*/ 66 w 124"/>
                      <a:gd name="T91" fmla="*/ 26 h 55"/>
                      <a:gd name="T92" fmla="*/ 60 w 124"/>
                      <a:gd name="T93" fmla="*/ 28 h 55"/>
                      <a:gd name="T94" fmla="*/ 54 w 124"/>
                      <a:gd name="T95" fmla="*/ 30 h 55"/>
                      <a:gd name="T96" fmla="*/ 50 w 124"/>
                      <a:gd name="T97" fmla="*/ 32 h 55"/>
                      <a:gd name="T98" fmla="*/ 44 w 124"/>
                      <a:gd name="T99" fmla="*/ 34 h 55"/>
                      <a:gd name="T100" fmla="*/ 38 w 124"/>
                      <a:gd name="T101" fmla="*/ 38 h 55"/>
                      <a:gd name="T102" fmla="*/ 34 w 124"/>
                      <a:gd name="T103" fmla="*/ 40 h 55"/>
                      <a:gd name="T104" fmla="*/ 28 w 124"/>
                      <a:gd name="T105" fmla="*/ 42 h 55"/>
                      <a:gd name="T106" fmla="*/ 24 w 124"/>
                      <a:gd name="T107" fmla="*/ 44 h 55"/>
                      <a:gd name="T108" fmla="*/ 20 w 124"/>
                      <a:gd name="T109" fmla="*/ 46 h 55"/>
                      <a:gd name="T110" fmla="*/ 14 w 124"/>
                      <a:gd name="T111" fmla="*/ 48 h 55"/>
                      <a:gd name="T112" fmla="*/ 12 w 124"/>
                      <a:gd name="T113" fmla="*/ 50 h 55"/>
                      <a:gd name="T114" fmla="*/ 8 w 124"/>
                      <a:gd name="T115" fmla="*/ 50 h 55"/>
                      <a:gd name="T116" fmla="*/ 6 w 124"/>
                      <a:gd name="T117" fmla="*/ 52 h 55"/>
                      <a:gd name="T118" fmla="*/ 4 w 124"/>
                      <a:gd name="T119" fmla="*/ 52 h 55"/>
                      <a:gd name="T120" fmla="*/ 2 w 124"/>
                      <a:gd name="T121" fmla="*/ 54 h 55"/>
                      <a:gd name="T122" fmla="*/ 0 w 124"/>
                      <a:gd name="T123" fmla="*/ 54 h 5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4"/>
                      <a:gd name="T187" fmla="*/ 0 h 55"/>
                      <a:gd name="T188" fmla="*/ 124 w 124"/>
                      <a:gd name="T189" fmla="*/ 55 h 5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4" h="55">
                        <a:moveTo>
                          <a:pt x="0" y="54"/>
                        </a:moveTo>
                        <a:lnTo>
                          <a:pt x="2" y="54"/>
                        </a:lnTo>
                        <a:lnTo>
                          <a:pt x="4" y="54"/>
                        </a:lnTo>
                        <a:lnTo>
                          <a:pt x="6" y="52"/>
                        </a:lnTo>
                        <a:lnTo>
                          <a:pt x="8" y="50"/>
                        </a:lnTo>
                        <a:lnTo>
                          <a:pt x="12" y="50"/>
                        </a:lnTo>
                        <a:lnTo>
                          <a:pt x="16" y="48"/>
                        </a:lnTo>
                        <a:lnTo>
                          <a:pt x="20" y="46"/>
                        </a:lnTo>
                        <a:lnTo>
                          <a:pt x="24" y="44"/>
                        </a:lnTo>
                        <a:lnTo>
                          <a:pt x="28" y="42"/>
                        </a:lnTo>
                        <a:lnTo>
                          <a:pt x="34" y="40"/>
                        </a:lnTo>
                        <a:lnTo>
                          <a:pt x="40" y="38"/>
                        </a:lnTo>
                        <a:lnTo>
                          <a:pt x="44" y="36"/>
                        </a:lnTo>
                        <a:lnTo>
                          <a:pt x="50" y="34"/>
                        </a:lnTo>
                        <a:lnTo>
                          <a:pt x="56" y="30"/>
                        </a:lnTo>
                        <a:lnTo>
                          <a:pt x="62" y="28"/>
                        </a:lnTo>
                        <a:lnTo>
                          <a:pt x="68" y="26"/>
                        </a:lnTo>
                        <a:lnTo>
                          <a:pt x="72" y="24"/>
                        </a:lnTo>
                        <a:lnTo>
                          <a:pt x="78" y="22"/>
                        </a:lnTo>
                        <a:lnTo>
                          <a:pt x="84" y="18"/>
                        </a:lnTo>
                        <a:lnTo>
                          <a:pt x="88" y="16"/>
                        </a:lnTo>
                        <a:lnTo>
                          <a:pt x="94" y="14"/>
                        </a:lnTo>
                        <a:lnTo>
                          <a:pt x="100" y="12"/>
                        </a:lnTo>
                        <a:lnTo>
                          <a:pt x="104" y="10"/>
                        </a:lnTo>
                        <a:lnTo>
                          <a:pt x="108" y="8"/>
                        </a:lnTo>
                        <a:lnTo>
                          <a:pt x="112" y="6"/>
                        </a:lnTo>
                        <a:lnTo>
                          <a:pt x="116" y="6"/>
                        </a:lnTo>
                        <a:lnTo>
                          <a:pt x="118" y="4"/>
                        </a:lnTo>
                        <a:lnTo>
                          <a:pt x="120" y="2"/>
                        </a:lnTo>
                        <a:lnTo>
                          <a:pt x="122" y="2"/>
                        </a:lnTo>
                        <a:lnTo>
                          <a:pt x="123" y="2"/>
                        </a:lnTo>
                        <a:lnTo>
                          <a:pt x="123" y="0"/>
                        </a:lnTo>
                        <a:lnTo>
                          <a:pt x="122" y="2"/>
                        </a:lnTo>
                        <a:lnTo>
                          <a:pt x="120" y="2"/>
                        </a:lnTo>
                        <a:lnTo>
                          <a:pt x="118" y="4"/>
                        </a:lnTo>
                        <a:lnTo>
                          <a:pt x="114" y="4"/>
                        </a:lnTo>
                        <a:lnTo>
                          <a:pt x="110" y="6"/>
                        </a:lnTo>
                        <a:lnTo>
                          <a:pt x="108" y="8"/>
                        </a:lnTo>
                        <a:lnTo>
                          <a:pt x="102" y="10"/>
                        </a:lnTo>
                        <a:lnTo>
                          <a:pt x="98" y="12"/>
                        </a:lnTo>
                        <a:lnTo>
                          <a:pt x="94" y="14"/>
                        </a:lnTo>
                        <a:lnTo>
                          <a:pt x="88" y="16"/>
                        </a:lnTo>
                        <a:lnTo>
                          <a:pt x="82" y="18"/>
                        </a:lnTo>
                        <a:lnTo>
                          <a:pt x="78" y="20"/>
                        </a:lnTo>
                        <a:lnTo>
                          <a:pt x="72" y="22"/>
                        </a:lnTo>
                        <a:lnTo>
                          <a:pt x="66" y="26"/>
                        </a:lnTo>
                        <a:lnTo>
                          <a:pt x="60" y="28"/>
                        </a:lnTo>
                        <a:lnTo>
                          <a:pt x="54" y="30"/>
                        </a:lnTo>
                        <a:lnTo>
                          <a:pt x="50" y="32"/>
                        </a:lnTo>
                        <a:lnTo>
                          <a:pt x="44" y="34"/>
                        </a:lnTo>
                        <a:lnTo>
                          <a:pt x="38" y="38"/>
                        </a:lnTo>
                        <a:lnTo>
                          <a:pt x="34" y="40"/>
                        </a:lnTo>
                        <a:lnTo>
                          <a:pt x="28" y="42"/>
                        </a:lnTo>
                        <a:lnTo>
                          <a:pt x="24" y="44"/>
                        </a:lnTo>
                        <a:lnTo>
                          <a:pt x="20" y="46"/>
                        </a:lnTo>
                        <a:lnTo>
                          <a:pt x="14" y="48"/>
                        </a:lnTo>
                        <a:lnTo>
                          <a:pt x="12" y="50"/>
                        </a:lnTo>
                        <a:lnTo>
                          <a:pt x="8" y="50"/>
                        </a:lnTo>
                        <a:lnTo>
                          <a:pt x="6" y="52"/>
                        </a:lnTo>
                        <a:lnTo>
                          <a:pt x="4" y="52"/>
                        </a:lnTo>
                        <a:lnTo>
                          <a:pt x="2" y="54"/>
                        </a:lnTo>
                        <a:lnTo>
                          <a:pt x="0" y="54"/>
                        </a:lnTo>
                      </a:path>
                    </a:pathLst>
                  </a:custGeom>
                  <a:solidFill>
                    <a:srgbClr val="000000"/>
                  </a:solidFill>
                  <a:ln w="9525" cap="rnd">
                    <a:noFill/>
                    <a:round/>
                    <a:headEnd/>
                    <a:tailEnd/>
                  </a:ln>
                </p:spPr>
                <p:txBody>
                  <a:bodyPr/>
                  <a:lstStyle/>
                  <a:p>
                    <a:endParaRPr lang="zh-CN" altLang="zh-CN"/>
                  </a:p>
                </p:txBody>
              </p:sp>
              <p:sp>
                <p:nvSpPr>
                  <p:cNvPr id="58246" name="Freeform 3124"/>
                  <p:cNvSpPr>
                    <a:spLocks/>
                  </p:cNvSpPr>
                  <p:nvPr/>
                </p:nvSpPr>
                <p:spPr bwMode="auto">
                  <a:xfrm>
                    <a:off x="5318" y="2667"/>
                    <a:ext cx="24" cy="19"/>
                  </a:xfrm>
                  <a:custGeom>
                    <a:avLst/>
                    <a:gdLst>
                      <a:gd name="T0" fmla="*/ 0 w 24"/>
                      <a:gd name="T1" fmla="*/ 9 h 19"/>
                      <a:gd name="T2" fmla="*/ 0 w 24"/>
                      <a:gd name="T3" fmla="*/ 18 h 19"/>
                      <a:gd name="T4" fmla="*/ 2 w 24"/>
                      <a:gd name="T5" fmla="*/ 18 h 19"/>
                      <a:gd name="T6" fmla="*/ 4 w 24"/>
                      <a:gd name="T7" fmla="*/ 18 h 19"/>
                      <a:gd name="T8" fmla="*/ 6 w 24"/>
                      <a:gd name="T9" fmla="*/ 18 h 19"/>
                      <a:gd name="T10" fmla="*/ 8 w 24"/>
                      <a:gd name="T11" fmla="*/ 18 h 19"/>
                      <a:gd name="T12" fmla="*/ 10 w 24"/>
                      <a:gd name="T13" fmla="*/ 18 h 19"/>
                      <a:gd name="T14" fmla="*/ 12 w 24"/>
                      <a:gd name="T15" fmla="*/ 18 h 19"/>
                      <a:gd name="T16" fmla="*/ 14 w 24"/>
                      <a:gd name="T17" fmla="*/ 18 h 19"/>
                      <a:gd name="T18" fmla="*/ 16 w 24"/>
                      <a:gd name="T19" fmla="*/ 9 h 19"/>
                      <a:gd name="T20" fmla="*/ 18 w 24"/>
                      <a:gd name="T21" fmla="*/ 9 h 19"/>
                      <a:gd name="T22" fmla="*/ 20 w 24"/>
                      <a:gd name="T23" fmla="*/ 9 h 19"/>
                      <a:gd name="T24" fmla="*/ 22 w 24"/>
                      <a:gd name="T25" fmla="*/ 9 h 19"/>
                      <a:gd name="T26" fmla="*/ 22 w 24"/>
                      <a:gd name="T27" fmla="*/ 0 h 19"/>
                      <a:gd name="T28" fmla="*/ 23 w 24"/>
                      <a:gd name="T29" fmla="*/ 0 h 19"/>
                      <a:gd name="T30" fmla="*/ 22 w 24"/>
                      <a:gd name="T31" fmla="*/ 0 h 19"/>
                      <a:gd name="T32" fmla="*/ 20 w 24"/>
                      <a:gd name="T33" fmla="*/ 0 h 19"/>
                      <a:gd name="T34" fmla="*/ 20 w 24"/>
                      <a:gd name="T35" fmla="*/ 9 h 19"/>
                      <a:gd name="T36" fmla="*/ 18 w 24"/>
                      <a:gd name="T37" fmla="*/ 9 h 19"/>
                      <a:gd name="T38" fmla="*/ 16 w 24"/>
                      <a:gd name="T39" fmla="*/ 9 h 19"/>
                      <a:gd name="T40" fmla="*/ 14 w 24"/>
                      <a:gd name="T41" fmla="*/ 9 h 19"/>
                      <a:gd name="T42" fmla="*/ 12 w 24"/>
                      <a:gd name="T43" fmla="*/ 9 h 19"/>
                      <a:gd name="T44" fmla="*/ 10 w 24"/>
                      <a:gd name="T45" fmla="*/ 9 h 19"/>
                      <a:gd name="T46" fmla="*/ 8 w 24"/>
                      <a:gd name="T47" fmla="*/ 18 h 19"/>
                      <a:gd name="T48" fmla="*/ 6 w 24"/>
                      <a:gd name="T49" fmla="*/ 18 h 19"/>
                      <a:gd name="T50" fmla="*/ 4 w 24"/>
                      <a:gd name="T51" fmla="*/ 9 h 19"/>
                      <a:gd name="T52" fmla="*/ 2 w 24"/>
                      <a:gd name="T53" fmla="*/ 9 h 19"/>
                      <a:gd name="T54" fmla="*/ 0 w 24"/>
                      <a:gd name="T55" fmla="*/ 9 h 19"/>
                      <a:gd name="T56" fmla="*/ 0 w 24"/>
                      <a:gd name="T57" fmla="*/ 18 h 19"/>
                      <a:gd name="T58" fmla="*/ 0 w 24"/>
                      <a:gd name="T59" fmla="*/ 9 h 1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19"/>
                      <a:gd name="T92" fmla="*/ 24 w 24"/>
                      <a:gd name="T93" fmla="*/ 19 h 1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19">
                        <a:moveTo>
                          <a:pt x="0" y="9"/>
                        </a:moveTo>
                        <a:lnTo>
                          <a:pt x="0" y="18"/>
                        </a:lnTo>
                        <a:lnTo>
                          <a:pt x="2" y="18"/>
                        </a:lnTo>
                        <a:lnTo>
                          <a:pt x="4" y="18"/>
                        </a:lnTo>
                        <a:lnTo>
                          <a:pt x="6" y="18"/>
                        </a:lnTo>
                        <a:lnTo>
                          <a:pt x="8" y="18"/>
                        </a:lnTo>
                        <a:lnTo>
                          <a:pt x="10" y="18"/>
                        </a:lnTo>
                        <a:lnTo>
                          <a:pt x="12" y="18"/>
                        </a:lnTo>
                        <a:lnTo>
                          <a:pt x="14" y="18"/>
                        </a:lnTo>
                        <a:lnTo>
                          <a:pt x="16" y="9"/>
                        </a:lnTo>
                        <a:lnTo>
                          <a:pt x="18" y="9"/>
                        </a:lnTo>
                        <a:lnTo>
                          <a:pt x="20" y="9"/>
                        </a:lnTo>
                        <a:lnTo>
                          <a:pt x="22" y="9"/>
                        </a:lnTo>
                        <a:lnTo>
                          <a:pt x="22" y="0"/>
                        </a:lnTo>
                        <a:lnTo>
                          <a:pt x="23" y="0"/>
                        </a:lnTo>
                        <a:lnTo>
                          <a:pt x="22" y="0"/>
                        </a:lnTo>
                        <a:lnTo>
                          <a:pt x="20" y="0"/>
                        </a:lnTo>
                        <a:lnTo>
                          <a:pt x="20" y="9"/>
                        </a:lnTo>
                        <a:lnTo>
                          <a:pt x="18" y="9"/>
                        </a:lnTo>
                        <a:lnTo>
                          <a:pt x="16" y="9"/>
                        </a:lnTo>
                        <a:lnTo>
                          <a:pt x="14" y="9"/>
                        </a:lnTo>
                        <a:lnTo>
                          <a:pt x="12" y="9"/>
                        </a:lnTo>
                        <a:lnTo>
                          <a:pt x="10" y="9"/>
                        </a:lnTo>
                        <a:lnTo>
                          <a:pt x="8" y="18"/>
                        </a:lnTo>
                        <a:lnTo>
                          <a:pt x="6" y="18"/>
                        </a:lnTo>
                        <a:lnTo>
                          <a:pt x="4" y="9"/>
                        </a:lnTo>
                        <a:lnTo>
                          <a:pt x="2" y="9"/>
                        </a:lnTo>
                        <a:lnTo>
                          <a:pt x="0" y="9"/>
                        </a:lnTo>
                        <a:lnTo>
                          <a:pt x="0" y="18"/>
                        </a:lnTo>
                        <a:lnTo>
                          <a:pt x="0" y="9"/>
                        </a:lnTo>
                      </a:path>
                    </a:pathLst>
                  </a:custGeom>
                  <a:solidFill>
                    <a:srgbClr val="000000"/>
                  </a:solidFill>
                  <a:ln w="9525" cap="rnd">
                    <a:noFill/>
                    <a:round/>
                    <a:headEnd/>
                    <a:tailEnd/>
                  </a:ln>
                </p:spPr>
                <p:txBody>
                  <a:bodyPr/>
                  <a:lstStyle/>
                  <a:p>
                    <a:endParaRPr lang="zh-CN" altLang="zh-CN"/>
                  </a:p>
                </p:txBody>
              </p:sp>
              <p:sp>
                <p:nvSpPr>
                  <p:cNvPr id="58247" name="Freeform 3125"/>
                  <p:cNvSpPr>
                    <a:spLocks/>
                  </p:cNvSpPr>
                  <p:nvPr/>
                </p:nvSpPr>
                <p:spPr bwMode="auto">
                  <a:xfrm>
                    <a:off x="5318" y="2657"/>
                    <a:ext cx="18" cy="19"/>
                  </a:xfrm>
                  <a:custGeom>
                    <a:avLst/>
                    <a:gdLst>
                      <a:gd name="T0" fmla="*/ 17 w 18"/>
                      <a:gd name="T1" fmla="*/ 0 h 19"/>
                      <a:gd name="T2" fmla="*/ 11 w 18"/>
                      <a:gd name="T3" fmla="*/ 2 h 19"/>
                      <a:gd name="T4" fmla="*/ 9 w 18"/>
                      <a:gd name="T5" fmla="*/ 7 h 19"/>
                      <a:gd name="T6" fmla="*/ 5 w 18"/>
                      <a:gd name="T7" fmla="*/ 9 h 19"/>
                      <a:gd name="T8" fmla="*/ 3 w 18"/>
                      <a:gd name="T9" fmla="*/ 11 h 19"/>
                      <a:gd name="T10" fmla="*/ 0 w 18"/>
                      <a:gd name="T11" fmla="*/ 14 h 19"/>
                      <a:gd name="T12" fmla="*/ 0 w 18"/>
                      <a:gd name="T13" fmla="*/ 16 h 19"/>
                      <a:gd name="T14" fmla="*/ 0 w 18"/>
                      <a:gd name="T15" fmla="*/ 18 h 19"/>
                      <a:gd name="T16" fmla="*/ 3 w 18"/>
                      <a:gd name="T17" fmla="*/ 18 h 19"/>
                      <a:gd name="T18" fmla="*/ 3 w 18"/>
                      <a:gd name="T19" fmla="*/ 16 h 19"/>
                      <a:gd name="T20" fmla="*/ 5 w 18"/>
                      <a:gd name="T21" fmla="*/ 14 h 19"/>
                      <a:gd name="T22" fmla="*/ 5 w 18"/>
                      <a:gd name="T23" fmla="*/ 11 h 19"/>
                      <a:gd name="T24" fmla="*/ 7 w 18"/>
                      <a:gd name="T25" fmla="*/ 9 h 19"/>
                      <a:gd name="T26" fmla="*/ 9 w 18"/>
                      <a:gd name="T27" fmla="*/ 7 h 19"/>
                      <a:gd name="T28" fmla="*/ 13 w 18"/>
                      <a:gd name="T29" fmla="*/ 2 h 19"/>
                      <a:gd name="T30" fmla="*/ 17 w 18"/>
                      <a:gd name="T31" fmla="*/ 2 h 19"/>
                      <a:gd name="T32" fmla="*/ 17 w 18"/>
                      <a:gd name="T33" fmla="*/ 0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9"/>
                      <a:gd name="T53" fmla="*/ 18 w 18"/>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9">
                        <a:moveTo>
                          <a:pt x="17" y="0"/>
                        </a:moveTo>
                        <a:lnTo>
                          <a:pt x="11" y="2"/>
                        </a:lnTo>
                        <a:lnTo>
                          <a:pt x="9" y="7"/>
                        </a:lnTo>
                        <a:lnTo>
                          <a:pt x="5" y="9"/>
                        </a:lnTo>
                        <a:lnTo>
                          <a:pt x="3" y="11"/>
                        </a:lnTo>
                        <a:lnTo>
                          <a:pt x="0" y="14"/>
                        </a:lnTo>
                        <a:lnTo>
                          <a:pt x="0" y="16"/>
                        </a:lnTo>
                        <a:lnTo>
                          <a:pt x="0" y="18"/>
                        </a:lnTo>
                        <a:lnTo>
                          <a:pt x="3" y="18"/>
                        </a:lnTo>
                        <a:lnTo>
                          <a:pt x="3" y="16"/>
                        </a:lnTo>
                        <a:lnTo>
                          <a:pt x="5" y="14"/>
                        </a:lnTo>
                        <a:lnTo>
                          <a:pt x="5" y="11"/>
                        </a:lnTo>
                        <a:lnTo>
                          <a:pt x="7" y="9"/>
                        </a:lnTo>
                        <a:lnTo>
                          <a:pt x="9" y="7"/>
                        </a:lnTo>
                        <a:lnTo>
                          <a:pt x="13" y="2"/>
                        </a:lnTo>
                        <a:lnTo>
                          <a:pt x="17" y="2"/>
                        </a:lnTo>
                        <a:lnTo>
                          <a:pt x="17" y="0"/>
                        </a:lnTo>
                      </a:path>
                    </a:pathLst>
                  </a:custGeom>
                  <a:solidFill>
                    <a:srgbClr val="000000"/>
                  </a:solidFill>
                  <a:ln w="9525" cap="rnd">
                    <a:noFill/>
                    <a:round/>
                    <a:headEnd/>
                    <a:tailEnd/>
                  </a:ln>
                </p:spPr>
                <p:txBody>
                  <a:bodyPr/>
                  <a:lstStyle/>
                  <a:p>
                    <a:endParaRPr lang="zh-CN" altLang="zh-CN"/>
                  </a:p>
                </p:txBody>
              </p:sp>
              <p:sp>
                <p:nvSpPr>
                  <p:cNvPr id="58248" name="Freeform 3126"/>
                  <p:cNvSpPr>
                    <a:spLocks/>
                  </p:cNvSpPr>
                  <p:nvPr/>
                </p:nvSpPr>
                <p:spPr bwMode="auto">
                  <a:xfrm>
                    <a:off x="5330" y="2601"/>
                    <a:ext cx="125" cy="55"/>
                  </a:xfrm>
                  <a:custGeom>
                    <a:avLst/>
                    <a:gdLst>
                      <a:gd name="T0" fmla="*/ 124 w 125"/>
                      <a:gd name="T1" fmla="*/ 0 h 55"/>
                      <a:gd name="T2" fmla="*/ 122 w 125"/>
                      <a:gd name="T3" fmla="*/ 0 h 55"/>
                      <a:gd name="T4" fmla="*/ 120 w 125"/>
                      <a:gd name="T5" fmla="*/ 2 h 55"/>
                      <a:gd name="T6" fmla="*/ 118 w 125"/>
                      <a:gd name="T7" fmla="*/ 2 h 55"/>
                      <a:gd name="T8" fmla="*/ 116 w 125"/>
                      <a:gd name="T9" fmla="*/ 4 h 55"/>
                      <a:gd name="T10" fmla="*/ 112 w 125"/>
                      <a:gd name="T11" fmla="*/ 6 h 55"/>
                      <a:gd name="T12" fmla="*/ 108 w 125"/>
                      <a:gd name="T13" fmla="*/ 6 h 55"/>
                      <a:gd name="T14" fmla="*/ 104 w 125"/>
                      <a:gd name="T15" fmla="*/ 8 h 55"/>
                      <a:gd name="T16" fmla="*/ 100 w 125"/>
                      <a:gd name="T17" fmla="*/ 10 h 55"/>
                      <a:gd name="T18" fmla="*/ 96 w 125"/>
                      <a:gd name="T19" fmla="*/ 12 h 55"/>
                      <a:gd name="T20" fmla="*/ 92 w 125"/>
                      <a:gd name="T21" fmla="*/ 14 h 55"/>
                      <a:gd name="T22" fmla="*/ 86 w 125"/>
                      <a:gd name="T23" fmla="*/ 16 h 55"/>
                      <a:gd name="T24" fmla="*/ 82 w 125"/>
                      <a:gd name="T25" fmla="*/ 18 h 55"/>
                      <a:gd name="T26" fmla="*/ 76 w 125"/>
                      <a:gd name="T27" fmla="*/ 20 h 55"/>
                      <a:gd name="T28" fmla="*/ 70 w 125"/>
                      <a:gd name="T29" fmla="*/ 22 h 55"/>
                      <a:gd name="T30" fmla="*/ 66 w 125"/>
                      <a:gd name="T31" fmla="*/ 26 h 55"/>
                      <a:gd name="T32" fmla="*/ 60 w 125"/>
                      <a:gd name="T33" fmla="*/ 28 h 55"/>
                      <a:gd name="T34" fmla="*/ 54 w 125"/>
                      <a:gd name="T35" fmla="*/ 30 h 55"/>
                      <a:gd name="T36" fmla="*/ 48 w 125"/>
                      <a:gd name="T37" fmla="*/ 32 h 55"/>
                      <a:gd name="T38" fmla="*/ 44 w 125"/>
                      <a:gd name="T39" fmla="*/ 34 h 55"/>
                      <a:gd name="T40" fmla="*/ 38 w 125"/>
                      <a:gd name="T41" fmla="*/ 36 h 55"/>
                      <a:gd name="T42" fmla="*/ 32 w 125"/>
                      <a:gd name="T43" fmla="*/ 40 h 55"/>
                      <a:gd name="T44" fmla="*/ 28 w 125"/>
                      <a:gd name="T45" fmla="*/ 42 h 55"/>
                      <a:gd name="T46" fmla="*/ 24 w 125"/>
                      <a:gd name="T47" fmla="*/ 44 h 55"/>
                      <a:gd name="T48" fmla="*/ 18 w 125"/>
                      <a:gd name="T49" fmla="*/ 46 h 55"/>
                      <a:gd name="T50" fmla="*/ 16 w 125"/>
                      <a:gd name="T51" fmla="*/ 48 h 55"/>
                      <a:gd name="T52" fmla="*/ 12 w 125"/>
                      <a:gd name="T53" fmla="*/ 48 h 55"/>
                      <a:gd name="T54" fmla="*/ 8 w 125"/>
                      <a:gd name="T55" fmla="*/ 50 h 55"/>
                      <a:gd name="T56" fmla="*/ 6 w 125"/>
                      <a:gd name="T57" fmla="*/ 52 h 55"/>
                      <a:gd name="T58" fmla="*/ 2 w 125"/>
                      <a:gd name="T59" fmla="*/ 52 h 55"/>
                      <a:gd name="T60" fmla="*/ 0 w 125"/>
                      <a:gd name="T61" fmla="*/ 54 h 55"/>
                      <a:gd name="T62" fmla="*/ 2 w 125"/>
                      <a:gd name="T63" fmla="*/ 54 h 55"/>
                      <a:gd name="T64" fmla="*/ 4 w 125"/>
                      <a:gd name="T65" fmla="*/ 54 h 55"/>
                      <a:gd name="T66" fmla="*/ 6 w 125"/>
                      <a:gd name="T67" fmla="*/ 52 h 55"/>
                      <a:gd name="T68" fmla="*/ 8 w 125"/>
                      <a:gd name="T69" fmla="*/ 50 h 55"/>
                      <a:gd name="T70" fmla="*/ 12 w 125"/>
                      <a:gd name="T71" fmla="*/ 50 h 55"/>
                      <a:gd name="T72" fmla="*/ 16 w 125"/>
                      <a:gd name="T73" fmla="*/ 48 h 55"/>
                      <a:gd name="T74" fmla="*/ 20 w 125"/>
                      <a:gd name="T75" fmla="*/ 46 h 55"/>
                      <a:gd name="T76" fmla="*/ 24 w 125"/>
                      <a:gd name="T77" fmla="*/ 44 h 55"/>
                      <a:gd name="T78" fmla="*/ 30 w 125"/>
                      <a:gd name="T79" fmla="*/ 42 h 55"/>
                      <a:gd name="T80" fmla="*/ 34 w 125"/>
                      <a:gd name="T81" fmla="*/ 40 h 55"/>
                      <a:gd name="T82" fmla="*/ 38 w 125"/>
                      <a:gd name="T83" fmla="*/ 38 h 55"/>
                      <a:gd name="T84" fmla="*/ 44 w 125"/>
                      <a:gd name="T85" fmla="*/ 36 h 55"/>
                      <a:gd name="T86" fmla="*/ 50 w 125"/>
                      <a:gd name="T87" fmla="*/ 34 h 55"/>
                      <a:gd name="T88" fmla="*/ 54 w 125"/>
                      <a:gd name="T89" fmla="*/ 30 h 55"/>
                      <a:gd name="T90" fmla="*/ 60 w 125"/>
                      <a:gd name="T91" fmla="*/ 28 h 55"/>
                      <a:gd name="T92" fmla="*/ 66 w 125"/>
                      <a:gd name="T93" fmla="*/ 26 h 55"/>
                      <a:gd name="T94" fmla="*/ 72 w 125"/>
                      <a:gd name="T95" fmla="*/ 24 h 55"/>
                      <a:gd name="T96" fmla="*/ 76 w 125"/>
                      <a:gd name="T97" fmla="*/ 22 h 55"/>
                      <a:gd name="T98" fmla="*/ 82 w 125"/>
                      <a:gd name="T99" fmla="*/ 18 h 55"/>
                      <a:gd name="T100" fmla="*/ 88 w 125"/>
                      <a:gd name="T101" fmla="*/ 16 h 55"/>
                      <a:gd name="T102" fmla="*/ 92 w 125"/>
                      <a:gd name="T103" fmla="*/ 14 h 55"/>
                      <a:gd name="T104" fmla="*/ 96 w 125"/>
                      <a:gd name="T105" fmla="*/ 12 h 55"/>
                      <a:gd name="T106" fmla="*/ 102 w 125"/>
                      <a:gd name="T107" fmla="*/ 10 h 55"/>
                      <a:gd name="T108" fmla="*/ 106 w 125"/>
                      <a:gd name="T109" fmla="*/ 8 h 55"/>
                      <a:gd name="T110" fmla="*/ 110 w 125"/>
                      <a:gd name="T111" fmla="*/ 8 h 55"/>
                      <a:gd name="T112" fmla="*/ 112 w 125"/>
                      <a:gd name="T113" fmla="*/ 6 h 55"/>
                      <a:gd name="T114" fmla="*/ 116 w 125"/>
                      <a:gd name="T115" fmla="*/ 4 h 55"/>
                      <a:gd name="T116" fmla="*/ 118 w 125"/>
                      <a:gd name="T117" fmla="*/ 4 h 55"/>
                      <a:gd name="T118" fmla="*/ 120 w 125"/>
                      <a:gd name="T119" fmla="*/ 2 h 55"/>
                      <a:gd name="T120" fmla="*/ 122 w 125"/>
                      <a:gd name="T121" fmla="*/ 2 h 55"/>
                      <a:gd name="T122" fmla="*/ 124 w 125"/>
                      <a:gd name="T123" fmla="*/ 2 h 55"/>
                      <a:gd name="T124" fmla="*/ 124 w 125"/>
                      <a:gd name="T125" fmla="*/ 0 h 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5"/>
                      <a:gd name="T190" fmla="*/ 0 h 55"/>
                      <a:gd name="T191" fmla="*/ 125 w 125"/>
                      <a:gd name="T192" fmla="*/ 55 h 5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5" h="55">
                        <a:moveTo>
                          <a:pt x="124" y="0"/>
                        </a:moveTo>
                        <a:lnTo>
                          <a:pt x="122" y="0"/>
                        </a:lnTo>
                        <a:lnTo>
                          <a:pt x="120" y="2"/>
                        </a:lnTo>
                        <a:lnTo>
                          <a:pt x="118" y="2"/>
                        </a:lnTo>
                        <a:lnTo>
                          <a:pt x="116" y="4"/>
                        </a:lnTo>
                        <a:lnTo>
                          <a:pt x="112" y="6"/>
                        </a:lnTo>
                        <a:lnTo>
                          <a:pt x="108" y="6"/>
                        </a:lnTo>
                        <a:lnTo>
                          <a:pt x="104" y="8"/>
                        </a:lnTo>
                        <a:lnTo>
                          <a:pt x="100" y="10"/>
                        </a:lnTo>
                        <a:lnTo>
                          <a:pt x="96" y="12"/>
                        </a:lnTo>
                        <a:lnTo>
                          <a:pt x="92" y="14"/>
                        </a:lnTo>
                        <a:lnTo>
                          <a:pt x="86" y="16"/>
                        </a:lnTo>
                        <a:lnTo>
                          <a:pt x="82" y="18"/>
                        </a:lnTo>
                        <a:lnTo>
                          <a:pt x="76" y="20"/>
                        </a:lnTo>
                        <a:lnTo>
                          <a:pt x="70" y="22"/>
                        </a:lnTo>
                        <a:lnTo>
                          <a:pt x="66" y="26"/>
                        </a:lnTo>
                        <a:lnTo>
                          <a:pt x="60" y="28"/>
                        </a:lnTo>
                        <a:lnTo>
                          <a:pt x="54" y="30"/>
                        </a:lnTo>
                        <a:lnTo>
                          <a:pt x="48" y="32"/>
                        </a:lnTo>
                        <a:lnTo>
                          <a:pt x="44" y="34"/>
                        </a:lnTo>
                        <a:lnTo>
                          <a:pt x="38" y="36"/>
                        </a:lnTo>
                        <a:lnTo>
                          <a:pt x="32" y="40"/>
                        </a:lnTo>
                        <a:lnTo>
                          <a:pt x="28" y="42"/>
                        </a:lnTo>
                        <a:lnTo>
                          <a:pt x="24" y="44"/>
                        </a:lnTo>
                        <a:lnTo>
                          <a:pt x="18" y="46"/>
                        </a:lnTo>
                        <a:lnTo>
                          <a:pt x="16" y="48"/>
                        </a:lnTo>
                        <a:lnTo>
                          <a:pt x="12" y="48"/>
                        </a:lnTo>
                        <a:lnTo>
                          <a:pt x="8" y="50"/>
                        </a:lnTo>
                        <a:lnTo>
                          <a:pt x="6" y="52"/>
                        </a:lnTo>
                        <a:lnTo>
                          <a:pt x="2" y="52"/>
                        </a:lnTo>
                        <a:lnTo>
                          <a:pt x="0" y="54"/>
                        </a:lnTo>
                        <a:lnTo>
                          <a:pt x="2" y="54"/>
                        </a:lnTo>
                        <a:lnTo>
                          <a:pt x="4" y="54"/>
                        </a:lnTo>
                        <a:lnTo>
                          <a:pt x="6" y="52"/>
                        </a:lnTo>
                        <a:lnTo>
                          <a:pt x="8" y="50"/>
                        </a:lnTo>
                        <a:lnTo>
                          <a:pt x="12" y="50"/>
                        </a:lnTo>
                        <a:lnTo>
                          <a:pt x="16" y="48"/>
                        </a:lnTo>
                        <a:lnTo>
                          <a:pt x="20" y="46"/>
                        </a:lnTo>
                        <a:lnTo>
                          <a:pt x="24" y="44"/>
                        </a:lnTo>
                        <a:lnTo>
                          <a:pt x="30" y="42"/>
                        </a:lnTo>
                        <a:lnTo>
                          <a:pt x="34" y="40"/>
                        </a:lnTo>
                        <a:lnTo>
                          <a:pt x="38" y="38"/>
                        </a:lnTo>
                        <a:lnTo>
                          <a:pt x="44" y="36"/>
                        </a:lnTo>
                        <a:lnTo>
                          <a:pt x="50" y="34"/>
                        </a:lnTo>
                        <a:lnTo>
                          <a:pt x="54" y="30"/>
                        </a:lnTo>
                        <a:lnTo>
                          <a:pt x="60" y="28"/>
                        </a:lnTo>
                        <a:lnTo>
                          <a:pt x="66" y="26"/>
                        </a:lnTo>
                        <a:lnTo>
                          <a:pt x="72" y="24"/>
                        </a:lnTo>
                        <a:lnTo>
                          <a:pt x="76" y="22"/>
                        </a:lnTo>
                        <a:lnTo>
                          <a:pt x="82" y="18"/>
                        </a:lnTo>
                        <a:lnTo>
                          <a:pt x="88" y="16"/>
                        </a:lnTo>
                        <a:lnTo>
                          <a:pt x="92" y="14"/>
                        </a:lnTo>
                        <a:lnTo>
                          <a:pt x="96" y="12"/>
                        </a:lnTo>
                        <a:lnTo>
                          <a:pt x="102" y="10"/>
                        </a:lnTo>
                        <a:lnTo>
                          <a:pt x="106" y="8"/>
                        </a:lnTo>
                        <a:lnTo>
                          <a:pt x="110" y="8"/>
                        </a:lnTo>
                        <a:lnTo>
                          <a:pt x="112" y="6"/>
                        </a:lnTo>
                        <a:lnTo>
                          <a:pt x="116" y="4"/>
                        </a:lnTo>
                        <a:lnTo>
                          <a:pt x="118" y="4"/>
                        </a:lnTo>
                        <a:lnTo>
                          <a:pt x="120" y="2"/>
                        </a:lnTo>
                        <a:lnTo>
                          <a:pt x="122" y="2"/>
                        </a:lnTo>
                        <a:lnTo>
                          <a:pt x="124" y="2"/>
                        </a:lnTo>
                        <a:lnTo>
                          <a:pt x="124" y="0"/>
                        </a:lnTo>
                      </a:path>
                    </a:pathLst>
                  </a:custGeom>
                  <a:solidFill>
                    <a:srgbClr val="000000"/>
                  </a:solidFill>
                  <a:ln w="9525" cap="rnd">
                    <a:noFill/>
                    <a:round/>
                    <a:headEnd/>
                    <a:tailEnd/>
                  </a:ln>
                </p:spPr>
                <p:txBody>
                  <a:bodyPr/>
                  <a:lstStyle/>
                  <a:p>
                    <a:endParaRPr lang="zh-CN" altLang="zh-CN"/>
                  </a:p>
                </p:txBody>
              </p:sp>
              <p:sp>
                <p:nvSpPr>
                  <p:cNvPr id="58249" name="Freeform 3127"/>
                  <p:cNvSpPr>
                    <a:spLocks/>
                  </p:cNvSpPr>
                  <p:nvPr/>
                </p:nvSpPr>
                <p:spPr bwMode="auto">
                  <a:xfrm>
                    <a:off x="5454" y="2601"/>
                    <a:ext cx="19" cy="1"/>
                  </a:xfrm>
                  <a:custGeom>
                    <a:avLst/>
                    <a:gdLst>
                      <a:gd name="T0" fmla="*/ 18 w 19"/>
                      <a:gd name="T1" fmla="*/ 0 h 1"/>
                      <a:gd name="T2" fmla="*/ 16 w 19"/>
                      <a:gd name="T3" fmla="*/ 0 h 1"/>
                      <a:gd name="T4" fmla="*/ 13 w 19"/>
                      <a:gd name="T5" fmla="*/ 0 h 1"/>
                      <a:gd name="T6" fmla="*/ 9 w 19"/>
                      <a:gd name="T7" fmla="*/ 0 h 1"/>
                      <a:gd name="T8" fmla="*/ 7 w 19"/>
                      <a:gd name="T9" fmla="*/ 0 h 1"/>
                      <a:gd name="T10" fmla="*/ 4 w 19"/>
                      <a:gd name="T11" fmla="*/ 0 h 1"/>
                      <a:gd name="T12" fmla="*/ 2 w 19"/>
                      <a:gd name="T13" fmla="*/ 0 h 1"/>
                      <a:gd name="T14" fmla="*/ 0 w 19"/>
                      <a:gd name="T15" fmla="*/ 0 h 1"/>
                      <a:gd name="T16" fmla="*/ 2 w 19"/>
                      <a:gd name="T17" fmla="*/ 0 h 1"/>
                      <a:gd name="T18" fmla="*/ 4 w 19"/>
                      <a:gd name="T19" fmla="*/ 0 h 1"/>
                      <a:gd name="T20" fmla="*/ 7 w 19"/>
                      <a:gd name="T21" fmla="*/ 0 h 1"/>
                      <a:gd name="T22" fmla="*/ 11 w 19"/>
                      <a:gd name="T23" fmla="*/ 0 h 1"/>
                      <a:gd name="T24" fmla="*/ 13 w 19"/>
                      <a:gd name="T25" fmla="*/ 0 h 1"/>
                      <a:gd name="T26" fmla="*/ 16 w 19"/>
                      <a:gd name="T27" fmla="*/ 0 h 1"/>
                      <a:gd name="T28" fmla="*/ 18 w 19"/>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1"/>
                      <a:gd name="T47" fmla="*/ 19 w 19"/>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1">
                        <a:moveTo>
                          <a:pt x="18" y="0"/>
                        </a:moveTo>
                        <a:lnTo>
                          <a:pt x="16" y="0"/>
                        </a:lnTo>
                        <a:lnTo>
                          <a:pt x="13" y="0"/>
                        </a:lnTo>
                        <a:lnTo>
                          <a:pt x="9" y="0"/>
                        </a:lnTo>
                        <a:lnTo>
                          <a:pt x="7" y="0"/>
                        </a:lnTo>
                        <a:lnTo>
                          <a:pt x="4" y="0"/>
                        </a:lnTo>
                        <a:lnTo>
                          <a:pt x="2" y="0"/>
                        </a:lnTo>
                        <a:lnTo>
                          <a:pt x="0" y="0"/>
                        </a:lnTo>
                        <a:lnTo>
                          <a:pt x="2" y="0"/>
                        </a:lnTo>
                        <a:lnTo>
                          <a:pt x="4" y="0"/>
                        </a:lnTo>
                        <a:lnTo>
                          <a:pt x="7" y="0"/>
                        </a:lnTo>
                        <a:lnTo>
                          <a:pt x="11" y="0"/>
                        </a:lnTo>
                        <a:lnTo>
                          <a:pt x="13" y="0"/>
                        </a:lnTo>
                        <a:lnTo>
                          <a:pt x="16" y="0"/>
                        </a:lnTo>
                        <a:lnTo>
                          <a:pt x="18" y="0"/>
                        </a:lnTo>
                      </a:path>
                    </a:pathLst>
                  </a:custGeom>
                  <a:solidFill>
                    <a:srgbClr val="000000"/>
                  </a:solidFill>
                  <a:ln w="9525" cap="rnd">
                    <a:noFill/>
                    <a:round/>
                    <a:headEnd/>
                    <a:tailEnd/>
                  </a:ln>
                </p:spPr>
                <p:txBody>
                  <a:bodyPr/>
                  <a:lstStyle/>
                  <a:p>
                    <a:endParaRPr lang="zh-CN" altLang="zh-CN"/>
                  </a:p>
                </p:txBody>
              </p:sp>
              <p:sp>
                <p:nvSpPr>
                  <p:cNvPr id="58250" name="Freeform 3128"/>
                  <p:cNvSpPr>
                    <a:spLocks/>
                  </p:cNvSpPr>
                  <p:nvPr/>
                </p:nvSpPr>
                <p:spPr bwMode="auto">
                  <a:xfrm>
                    <a:off x="5466" y="2599"/>
                    <a:ext cx="21" cy="19"/>
                  </a:xfrm>
                  <a:custGeom>
                    <a:avLst/>
                    <a:gdLst>
                      <a:gd name="T0" fmla="*/ 20 w 21"/>
                      <a:gd name="T1" fmla="*/ 18 h 19"/>
                      <a:gd name="T2" fmla="*/ 20 w 21"/>
                      <a:gd name="T3" fmla="*/ 16 h 19"/>
                      <a:gd name="T4" fmla="*/ 15 w 21"/>
                      <a:gd name="T5" fmla="*/ 14 h 19"/>
                      <a:gd name="T6" fmla="*/ 15 w 21"/>
                      <a:gd name="T7" fmla="*/ 9 h 19"/>
                      <a:gd name="T8" fmla="*/ 12 w 21"/>
                      <a:gd name="T9" fmla="*/ 7 h 19"/>
                      <a:gd name="T10" fmla="*/ 8 w 21"/>
                      <a:gd name="T11" fmla="*/ 5 h 19"/>
                      <a:gd name="T12" fmla="*/ 3 w 21"/>
                      <a:gd name="T13" fmla="*/ 5 h 19"/>
                      <a:gd name="T14" fmla="*/ 0 w 21"/>
                      <a:gd name="T15" fmla="*/ 0 h 19"/>
                      <a:gd name="T16" fmla="*/ 3 w 21"/>
                      <a:gd name="T17" fmla="*/ 5 h 19"/>
                      <a:gd name="T18" fmla="*/ 3 w 21"/>
                      <a:gd name="T19" fmla="*/ 7 h 19"/>
                      <a:gd name="T20" fmla="*/ 8 w 21"/>
                      <a:gd name="T21" fmla="*/ 7 h 19"/>
                      <a:gd name="T22" fmla="*/ 12 w 21"/>
                      <a:gd name="T23" fmla="*/ 9 h 19"/>
                      <a:gd name="T24" fmla="*/ 15 w 21"/>
                      <a:gd name="T25" fmla="*/ 14 h 19"/>
                      <a:gd name="T26" fmla="*/ 15 w 21"/>
                      <a:gd name="T27" fmla="*/ 16 h 19"/>
                      <a:gd name="T28" fmla="*/ 15 w 21"/>
                      <a:gd name="T29" fmla="*/ 18 h 19"/>
                      <a:gd name="T30" fmla="*/ 20 w 21"/>
                      <a:gd name="T31" fmla="*/ 18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
                      <a:gd name="T49" fmla="*/ 0 h 19"/>
                      <a:gd name="T50" fmla="*/ 21 w 21"/>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 h="19">
                        <a:moveTo>
                          <a:pt x="20" y="18"/>
                        </a:moveTo>
                        <a:lnTo>
                          <a:pt x="20" y="16"/>
                        </a:lnTo>
                        <a:lnTo>
                          <a:pt x="15" y="14"/>
                        </a:lnTo>
                        <a:lnTo>
                          <a:pt x="15" y="9"/>
                        </a:lnTo>
                        <a:lnTo>
                          <a:pt x="12" y="7"/>
                        </a:lnTo>
                        <a:lnTo>
                          <a:pt x="8" y="5"/>
                        </a:lnTo>
                        <a:lnTo>
                          <a:pt x="3" y="5"/>
                        </a:lnTo>
                        <a:lnTo>
                          <a:pt x="0" y="0"/>
                        </a:lnTo>
                        <a:lnTo>
                          <a:pt x="3" y="5"/>
                        </a:lnTo>
                        <a:lnTo>
                          <a:pt x="3" y="7"/>
                        </a:lnTo>
                        <a:lnTo>
                          <a:pt x="8" y="7"/>
                        </a:lnTo>
                        <a:lnTo>
                          <a:pt x="12" y="9"/>
                        </a:lnTo>
                        <a:lnTo>
                          <a:pt x="15" y="14"/>
                        </a:lnTo>
                        <a:lnTo>
                          <a:pt x="15" y="16"/>
                        </a:lnTo>
                        <a:lnTo>
                          <a:pt x="15" y="18"/>
                        </a:lnTo>
                        <a:lnTo>
                          <a:pt x="20" y="18"/>
                        </a:lnTo>
                      </a:path>
                    </a:pathLst>
                  </a:custGeom>
                  <a:solidFill>
                    <a:srgbClr val="000000"/>
                  </a:solidFill>
                  <a:ln w="9525" cap="rnd">
                    <a:noFill/>
                    <a:round/>
                    <a:headEnd/>
                    <a:tailEnd/>
                  </a:ln>
                </p:spPr>
                <p:txBody>
                  <a:bodyPr/>
                  <a:lstStyle/>
                  <a:p>
                    <a:endParaRPr lang="zh-CN" altLang="zh-CN"/>
                  </a:p>
                </p:txBody>
              </p:sp>
              <p:sp>
                <p:nvSpPr>
                  <p:cNvPr id="58251" name="Freeform 3129"/>
                  <p:cNvSpPr>
                    <a:spLocks/>
                  </p:cNvSpPr>
                  <p:nvPr/>
                </p:nvSpPr>
                <p:spPr bwMode="auto">
                  <a:xfrm>
                    <a:off x="5345" y="2649"/>
                    <a:ext cx="19" cy="19"/>
                  </a:xfrm>
                  <a:custGeom>
                    <a:avLst/>
                    <a:gdLst>
                      <a:gd name="T0" fmla="*/ 0 w 19"/>
                      <a:gd name="T1" fmla="*/ 0 h 19"/>
                      <a:gd name="T2" fmla="*/ 16 w 19"/>
                      <a:gd name="T3" fmla="*/ 18 h 19"/>
                      <a:gd name="T4" fmla="*/ 18 w 19"/>
                      <a:gd name="T5" fmla="*/ 18 h 19"/>
                      <a:gd name="T6" fmla="*/ 0 w 19"/>
                      <a:gd name="T7" fmla="*/ 0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0" y="0"/>
                        </a:moveTo>
                        <a:lnTo>
                          <a:pt x="16" y="18"/>
                        </a:lnTo>
                        <a:lnTo>
                          <a:pt x="18" y="18"/>
                        </a:lnTo>
                        <a:lnTo>
                          <a:pt x="0" y="0"/>
                        </a:lnTo>
                      </a:path>
                    </a:pathLst>
                  </a:custGeom>
                  <a:solidFill>
                    <a:srgbClr val="000000"/>
                  </a:solidFill>
                  <a:ln w="9525" cap="rnd">
                    <a:noFill/>
                    <a:round/>
                    <a:headEnd/>
                    <a:tailEnd/>
                  </a:ln>
                </p:spPr>
                <p:txBody>
                  <a:bodyPr/>
                  <a:lstStyle/>
                  <a:p>
                    <a:endParaRPr lang="zh-CN" altLang="zh-CN"/>
                  </a:p>
                </p:txBody>
              </p:sp>
              <p:sp>
                <p:nvSpPr>
                  <p:cNvPr id="58252" name="Freeform 3130"/>
                  <p:cNvSpPr>
                    <a:spLocks/>
                  </p:cNvSpPr>
                  <p:nvPr/>
                </p:nvSpPr>
                <p:spPr bwMode="auto">
                  <a:xfrm>
                    <a:off x="5292" y="2671"/>
                    <a:ext cx="19" cy="19"/>
                  </a:xfrm>
                  <a:custGeom>
                    <a:avLst/>
                    <a:gdLst>
                      <a:gd name="T0" fmla="*/ 16 w 19"/>
                      <a:gd name="T1" fmla="*/ 18 h 19"/>
                      <a:gd name="T2" fmla="*/ 18 w 19"/>
                      <a:gd name="T3" fmla="*/ 18 h 19"/>
                      <a:gd name="T4" fmla="*/ 4 w 19"/>
                      <a:gd name="T5" fmla="*/ 0 h 19"/>
                      <a:gd name="T6" fmla="*/ 0 w 19"/>
                      <a:gd name="T7" fmla="*/ 0 h 19"/>
                      <a:gd name="T8" fmla="*/ 16 w 19"/>
                      <a:gd name="T9" fmla="*/ 18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16" y="18"/>
                        </a:moveTo>
                        <a:lnTo>
                          <a:pt x="18" y="18"/>
                        </a:lnTo>
                        <a:lnTo>
                          <a:pt x="4" y="0"/>
                        </a:lnTo>
                        <a:lnTo>
                          <a:pt x="0" y="0"/>
                        </a:lnTo>
                        <a:lnTo>
                          <a:pt x="16" y="18"/>
                        </a:lnTo>
                      </a:path>
                    </a:pathLst>
                  </a:custGeom>
                  <a:solidFill>
                    <a:srgbClr val="000000"/>
                  </a:solidFill>
                  <a:ln w="9525" cap="rnd">
                    <a:noFill/>
                    <a:round/>
                    <a:headEnd/>
                    <a:tailEnd/>
                  </a:ln>
                </p:spPr>
                <p:txBody>
                  <a:bodyPr/>
                  <a:lstStyle/>
                  <a:p>
                    <a:endParaRPr lang="zh-CN" altLang="zh-CN"/>
                  </a:p>
                </p:txBody>
              </p:sp>
              <p:sp>
                <p:nvSpPr>
                  <p:cNvPr id="58253" name="Freeform 3131"/>
                  <p:cNvSpPr>
                    <a:spLocks/>
                  </p:cNvSpPr>
                  <p:nvPr/>
                </p:nvSpPr>
                <p:spPr bwMode="auto">
                  <a:xfrm>
                    <a:off x="5304" y="2663"/>
                    <a:ext cx="22" cy="19"/>
                  </a:xfrm>
                  <a:custGeom>
                    <a:avLst/>
                    <a:gdLst>
                      <a:gd name="T0" fmla="*/ 21 w 22"/>
                      <a:gd name="T1" fmla="*/ 11 h 19"/>
                      <a:gd name="T2" fmla="*/ 11 w 22"/>
                      <a:gd name="T3" fmla="*/ 0 h 19"/>
                      <a:gd name="T4" fmla="*/ 9 w 22"/>
                      <a:gd name="T5" fmla="*/ 0 h 19"/>
                      <a:gd name="T6" fmla="*/ 9 w 22"/>
                      <a:gd name="T7" fmla="*/ 2 h 19"/>
                      <a:gd name="T8" fmla="*/ 7 w 22"/>
                      <a:gd name="T9" fmla="*/ 2 h 19"/>
                      <a:gd name="T10" fmla="*/ 5 w 22"/>
                      <a:gd name="T11" fmla="*/ 5 h 19"/>
                      <a:gd name="T12" fmla="*/ 3 w 22"/>
                      <a:gd name="T13" fmla="*/ 7 h 19"/>
                      <a:gd name="T14" fmla="*/ 0 w 22"/>
                      <a:gd name="T15" fmla="*/ 9 h 19"/>
                      <a:gd name="T16" fmla="*/ 0 w 22"/>
                      <a:gd name="T17" fmla="*/ 11 h 19"/>
                      <a:gd name="T18" fmla="*/ 3 w 22"/>
                      <a:gd name="T19" fmla="*/ 14 h 19"/>
                      <a:gd name="T20" fmla="*/ 5 w 22"/>
                      <a:gd name="T21" fmla="*/ 14 h 19"/>
                      <a:gd name="T22" fmla="*/ 5 w 22"/>
                      <a:gd name="T23" fmla="*/ 16 h 19"/>
                      <a:gd name="T24" fmla="*/ 7 w 22"/>
                      <a:gd name="T25" fmla="*/ 16 h 19"/>
                      <a:gd name="T26" fmla="*/ 7 w 22"/>
                      <a:gd name="T27" fmla="*/ 18 h 19"/>
                      <a:gd name="T28" fmla="*/ 9 w 22"/>
                      <a:gd name="T29" fmla="*/ 18 h 19"/>
                      <a:gd name="T30" fmla="*/ 11 w 22"/>
                      <a:gd name="T31" fmla="*/ 18 h 19"/>
                      <a:gd name="T32" fmla="*/ 11 w 22"/>
                      <a:gd name="T33" fmla="*/ 16 h 19"/>
                      <a:gd name="T34" fmla="*/ 13 w 22"/>
                      <a:gd name="T35" fmla="*/ 16 h 19"/>
                      <a:gd name="T36" fmla="*/ 15 w 22"/>
                      <a:gd name="T37" fmla="*/ 14 h 19"/>
                      <a:gd name="T38" fmla="*/ 17 w 22"/>
                      <a:gd name="T39" fmla="*/ 14 h 19"/>
                      <a:gd name="T40" fmla="*/ 19 w 22"/>
                      <a:gd name="T41" fmla="*/ 14 h 19"/>
                      <a:gd name="T42" fmla="*/ 21 w 22"/>
                      <a:gd name="T43" fmla="*/ 11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2"/>
                      <a:gd name="T67" fmla="*/ 0 h 19"/>
                      <a:gd name="T68" fmla="*/ 22 w 22"/>
                      <a:gd name="T69" fmla="*/ 19 h 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2" h="19">
                        <a:moveTo>
                          <a:pt x="21" y="11"/>
                        </a:moveTo>
                        <a:lnTo>
                          <a:pt x="11" y="0"/>
                        </a:lnTo>
                        <a:lnTo>
                          <a:pt x="9" y="0"/>
                        </a:lnTo>
                        <a:lnTo>
                          <a:pt x="9" y="2"/>
                        </a:lnTo>
                        <a:lnTo>
                          <a:pt x="7" y="2"/>
                        </a:lnTo>
                        <a:lnTo>
                          <a:pt x="5" y="5"/>
                        </a:lnTo>
                        <a:lnTo>
                          <a:pt x="3" y="7"/>
                        </a:lnTo>
                        <a:lnTo>
                          <a:pt x="0" y="9"/>
                        </a:lnTo>
                        <a:lnTo>
                          <a:pt x="0" y="11"/>
                        </a:lnTo>
                        <a:lnTo>
                          <a:pt x="3" y="14"/>
                        </a:lnTo>
                        <a:lnTo>
                          <a:pt x="5" y="14"/>
                        </a:lnTo>
                        <a:lnTo>
                          <a:pt x="5" y="16"/>
                        </a:lnTo>
                        <a:lnTo>
                          <a:pt x="7" y="16"/>
                        </a:lnTo>
                        <a:lnTo>
                          <a:pt x="7" y="18"/>
                        </a:lnTo>
                        <a:lnTo>
                          <a:pt x="9" y="18"/>
                        </a:lnTo>
                        <a:lnTo>
                          <a:pt x="11" y="18"/>
                        </a:lnTo>
                        <a:lnTo>
                          <a:pt x="11" y="16"/>
                        </a:lnTo>
                        <a:lnTo>
                          <a:pt x="13" y="16"/>
                        </a:lnTo>
                        <a:lnTo>
                          <a:pt x="15" y="14"/>
                        </a:lnTo>
                        <a:lnTo>
                          <a:pt x="17" y="14"/>
                        </a:lnTo>
                        <a:lnTo>
                          <a:pt x="19" y="14"/>
                        </a:lnTo>
                        <a:lnTo>
                          <a:pt x="21" y="11"/>
                        </a:lnTo>
                      </a:path>
                    </a:pathLst>
                  </a:custGeom>
                  <a:solidFill>
                    <a:srgbClr val="000000"/>
                  </a:solidFill>
                  <a:ln w="9525" cap="rnd">
                    <a:noFill/>
                    <a:round/>
                    <a:headEnd/>
                    <a:tailEnd/>
                  </a:ln>
                </p:spPr>
                <p:txBody>
                  <a:bodyPr/>
                  <a:lstStyle/>
                  <a:p>
                    <a:endParaRPr lang="zh-CN" altLang="zh-CN"/>
                  </a:p>
                </p:txBody>
              </p:sp>
              <p:sp>
                <p:nvSpPr>
                  <p:cNvPr id="58254" name="Freeform 3132"/>
                  <p:cNvSpPr>
                    <a:spLocks/>
                  </p:cNvSpPr>
                  <p:nvPr/>
                </p:nvSpPr>
                <p:spPr bwMode="auto">
                  <a:xfrm>
                    <a:off x="5316" y="2661"/>
                    <a:ext cx="19" cy="20"/>
                  </a:xfrm>
                  <a:custGeom>
                    <a:avLst/>
                    <a:gdLst>
                      <a:gd name="T0" fmla="*/ 2 w 19"/>
                      <a:gd name="T1" fmla="*/ 2 h 20"/>
                      <a:gd name="T2" fmla="*/ 0 w 19"/>
                      <a:gd name="T3" fmla="*/ 2 h 20"/>
                      <a:gd name="T4" fmla="*/ 18 w 19"/>
                      <a:gd name="T5" fmla="*/ 19 h 20"/>
                      <a:gd name="T6" fmla="*/ 2 w 19"/>
                      <a:gd name="T7" fmla="*/ 0 h 20"/>
                      <a:gd name="T8" fmla="*/ 0 w 19"/>
                      <a:gd name="T9" fmla="*/ 0 h 20"/>
                      <a:gd name="T10" fmla="*/ 2 w 19"/>
                      <a:gd name="T11" fmla="*/ 0 h 20"/>
                      <a:gd name="T12" fmla="*/ 0 w 19"/>
                      <a:gd name="T13" fmla="*/ 0 h 20"/>
                      <a:gd name="T14" fmla="*/ 2 w 19"/>
                      <a:gd name="T15" fmla="*/ 2 h 20"/>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20"/>
                      <a:gd name="T26" fmla="*/ 19 w 19"/>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20">
                        <a:moveTo>
                          <a:pt x="2" y="2"/>
                        </a:moveTo>
                        <a:lnTo>
                          <a:pt x="0" y="2"/>
                        </a:lnTo>
                        <a:lnTo>
                          <a:pt x="18" y="19"/>
                        </a:lnTo>
                        <a:lnTo>
                          <a:pt x="2" y="0"/>
                        </a:lnTo>
                        <a:lnTo>
                          <a:pt x="0" y="0"/>
                        </a:lnTo>
                        <a:lnTo>
                          <a:pt x="2" y="0"/>
                        </a:lnTo>
                        <a:lnTo>
                          <a:pt x="0" y="0"/>
                        </a:lnTo>
                        <a:lnTo>
                          <a:pt x="2" y="2"/>
                        </a:lnTo>
                      </a:path>
                    </a:pathLst>
                  </a:custGeom>
                  <a:solidFill>
                    <a:srgbClr val="000000"/>
                  </a:solidFill>
                  <a:ln w="9525" cap="rnd">
                    <a:noFill/>
                    <a:round/>
                    <a:headEnd/>
                    <a:tailEnd/>
                  </a:ln>
                </p:spPr>
                <p:txBody>
                  <a:bodyPr/>
                  <a:lstStyle/>
                  <a:p>
                    <a:endParaRPr lang="zh-CN" altLang="zh-CN"/>
                  </a:p>
                </p:txBody>
              </p:sp>
              <p:sp>
                <p:nvSpPr>
                  <p:cNvPr id="58255" name="Freeform 3133"/>
                  <p:cNvSpPr>
                    <a:spLocks/>
                  </p:cNvSpPr>
                  <p:nvPr/>
                </p:nvSpPr>
                <p:spPr bwMode="auto">
                  <a:xfrm>
                    <a:off x="5304" y="2663"/>
                    <a:ext cx="20" cy="19"/>
                  </a:xfrm>
                  <a:custGeom>
                    <a:avLst/>
                    <a:gdLst>
                      <a:gd name="T0" fmla="*/ 3 w 20"/>
                      <a:gd name="T1" fmla="*/ 18 h 19"/>
                      <a:gd name="T2" fmla="*/ 3 w 20"/>
                      <a:gd name="T3" fmla="*/ 14 h 19"/>
                      <a:gd name="T4" fmla="*/ 3 w 20"/>
                      <a:gd name="T5" fmla="*/ 11 h 19"/>
                      <a:gd name="T6" fmla="*/ 8 w 20"/>
                      <a:gd name="T7" fmla="*/ 9 h 19"/>
                      <a:gd name="T8" fmla="*/ 10 w 20"/>
                      <a:gd name="T9" fmla="*/ 7 h 19"/>
                      <a:gd name="T10" fmla="*/ 15 w 20"/>
                      <a:gd name="T11" fmla="*/ 5 h 19"/>
                      <a:gd name="T12" fmla="*/ 17 w 20"/>
                      <a:gd name="T13" fmla="*/ 2 h 19"/>
                      <a:gd name="T14" fmla="*/ 19 w 20"/>
                      <a:gd name="T15" fmla="*/ 2 h 19"/>
                      <a:gd name="T16" fmla="*/ 19 w 20"/>
                      <a:gd name="T17" fmla="*/ 0 h 19"/>
                      <a:gd name="T18" fmla="*/ 17 w 20"/>
                      <a:gd name="T19" fmla="*/ 2 h 19"/>
                      <a:gd name="T20" fmla="*/ 12 w 20"/>
                      <a:gd name="T21" fmla="*/ 5 h 19"/>
                      <a:gd name="T22" fmla="*/ 10 w 20"/>
                      <a:gd name="T23" fmla="*/ 7 h 19"/>
                      <a:gd name="T24" fmla="*/ 5 w 20"/>
                      <a:gd name="T25" fmla="*/ 9 h 19"/>
                      <a:gd name="T26" fmla="*/ 3 w 20"/>
                      <a:gd name="T27" fmla="*/ 11 h 19"/>
                      <a:gd name="T28" fmla="*/ 0 w 20"/>
                      <a:gd name="T29" fmla="*/ 14 h 19"/>
                      <a:gd name="T30" fmla="*/ 0 w 20"/>
                      <a:gd name="T31" fmla="*/ 18 h 19"/>
                      <a:gd name="T32" fmla="*/ 3 w 20"/>
                      <a:gd name="T33" fmla="*/ 18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
                      <a:gd name="T52" fmla="*/ 0 h 19"/>
                      <a:gd name="T53" fmla="*/ 20 w 20"/>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 h="19">
                        <a:moveTo>
                          <a:pt x="3" y="18"/>
                        </a:moveTo>
                        <a:lnTo>
                          <a:pt x="3" y="14"/>
                        </a:lnTo>
                        <a:lnTo>
                          <a:pt x="3" y="11"/>
                        </a:lnTo>
                        <a:lnTo>
                          <a:pt x="8" y="9"/>
                        </a:lnTo>
                        <a:lnTo>
                          <a:pt x="10" y="7"/>
                        </a:lnTo>
                        <a:lnTo>
                          <a:pt x="15" y="5"/>
                        </a:lnTo>
                        <a:lnTo>
                          <a:pt x="17" y="2"/>
                        </a:lnTo>
                        <a:lnTo>
                          <a:pt x="19" y="2"/>
                        </a:lnTo>
                        <a:lnTo>
                          <a:pt x="19" y="0"/>
                        </a:lnTo>
                        <a:lnTo>
                          <a:pt x="17" y="2"/>
                        </a:lnTo>
                        <a:lnTo>
                          <a:pt x="12" y="5"/>
                        </a:lnTo>
                        <a:lnTo>
                          <a:pt x="10" y="7"/>
                        </a:lnTo>
                        <a:lnTo>
                          <a:pt x="5" y="9"/>
                        </a:lnTo>
                        <a:lnTo>
                          <a:pt x="3" y="11"/>
                        </a:lnTo>
                        <a:lnTo>
                          <a:pt x="0" y="14"/>
                        </a:lnTo>
                        <a:lnTo>
                          <a:pt x="0" y="18"/>
                        </a:lnTo>
                        <a:lnTo>
                          <a:pt x="3" y="18"/>
                        </a:lnTo>
                      </a:path>
                    </a:pathLst>
                  </a:custGeom>
                  <a:solidFill>
                    <a:srgbClr val="000000"/>
                  </a:solidFill>
                  <a:ln w="9525" cap="rnd">
                    <a:noFill/>
                    <a:round/>
                    <a:headEnd/>
                    <a:tailEnd/>
                  </a:ln>
                </p:spPr>
                <p:txBody>
                  <a:bodyPr/>
                  <a:lstStyle/>
                  <a:p>
                    <a:endParaRPr lang="zh-CN" altLang="zh-CN"/>
                  </a:p>
                </p:txBody>
              </p:sp>
              <p:sp>
                <p:nvSpPr>
                  <p:cNvPr id="58256" name="Freeform 3134"/>
                  <p:cNvSpPr>
                    <a:spLocks/>
                  </p:cNvSpPr>
                  <p:nvPr/>
                </p:nvSpPr>
                <p:spPr bwMode="auto">
                  <a:xfrm>
                    <a:off x="5306" y="2671"/>
                    <a:ext cx="20" cy="19"/>
                  </a:xfrm>
                  <a:custGeom>
                    <a:avLst/>
                    <a:gdLst>
                      <a:gd name="T0" fmla="*/ 19 w 20"/>
                      <a:gd name="T1" fmla="*/ 14 h 19"/>
                      <a:gd name="T2" fmla="*/ 15 w 20"/>
                      <a:gd name="T3" fmla="*/ 14 h 19"/>
                      <a:gd name="T4" fmla="*/ 12 w 20"/>
                      <a:gd name="T5" fmla="*/ 14 h 19"/>
                      <a:gd name="T6" fmla="*/ 10 w 20"/>
                      <a:gd name="T7" fmla="*/ 11 h 19"/>
                      <a:gd name="T8" fmla="*/ 8 w 20"/>
                      <a:gd name="T9" fmla="*/ 7 h 19"/>
                      <a:gd name="T10" fmla="*/ 5 w 20"/>
                      <a:gd name="T11" fmla="*/ 2 h 19"/>
                      <a:gd name="T12" fmla="*/ 3 w 20"/>
                      <a:gd name="T13" fmla="*/ 0 h 19"/>
                      <a:gd name="T14" fmla="*/ 0 w 20"/>
                      <a:gd name="T15" fmla="*/ 0 h 19"/>
                      <a:gd name="T16" fmla="*/ 3 w 20"/>
                      <a:gd name="T17" fmla="*/ 2 h 19"/>
                      <a:gd name="T18" fmla="*/ 5 w 20"/>
                      <a:gd name="T19" fmla="*/ 2 h 19"/>
                      <a:gd name="T20" fmla="*/ 8 w 20"/>
                      <a:gd name="T21" fmla="*/ 7 h 19"/>
                      <a:gd name="T22" fmla="*/ 10 w 20"/>
                      <a:gd name="T23" fmla="*/ 11 h 19"/>
                      <a:gd name="T24" fmla="*/ 10 w 20"/>
                      <a:gd name="T25" fmla="*/ 14 h 19"/>
                      <a:gd name="T26" fmla="*/ 12 w 20"/>
                      <a:gd name="T27" fmla="*/ 14 h 19"/>
                      <a:gd name="T28" fmla="*/ 15 w 20"/>
                      <a:gd name="T29" fmla="*/ 18 h 19"/>
                      <a:gd name="T30" fmla="*/ 19 w 20"/>
                      <a:gd name="T31" fmla="*/ 18 h 19"/>
                      <a:gd name="T32" fmla="*/ 19 w 20"/>
                      <a:gd name="T33" fmla="*/ 14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
                      <a:gd name="T52" fmla="*/ 0 h 19"/>
                      <a:gd name="T53" fmla="*/ 20 w 20"/>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 h="19">
                        <a:moveTo>
                          <a:pt x="19" y="14"/>
                        </a:moveTo>
                        <a:lnTo>
                          <a:pt x="15" y="14"/>
                        </a:lnTo>
                        <a:lnTo>
                          <a:pt x="12" y="14"/>
                        </a:lnTo>
                        <a:lnTo>
                          <a:pt x="10" y="11"/>
                        </a:lnTo>
                        <a:lnTo>
                          <a:pt x="8" y="7"/>
                        </a:lnTo>
                        <a:lnTo>
                          <a:pt x="5" y="2"/>
                        </a:lnTo>
                        <a:lnTo>
                          <a:pt x="3" y="0"/>
                        </a:lnTo>
                        <a:lnTo>
                          <a:pt x="0" y="0"/>
                        </a:lnTo>
                        <a:lnTo>
                          <a:pt x="3" y="2"/>
                        </a:lnTo>
                        <a:lnTo>
                          <a:pt x="5" y="2"/>
                        </a:lnTo>
                        <a:lnTo>
                          <a:pt x="8" y="7"/>
                        </a:lnTo>
                        <a:lnTo>
                          <a:pt x="10" y="11"/>
                        </a:lnTo>
                        <a:lnTo>
                          <a:pt x="10" y="14"/>
                        </a:lnTo>
                        <a:lnTo>
                          <a:pt x="12" y="14"/>
                        </a:lnTo>
                        <a:lnTo>
                          <a:pt x="15" y="18"/>
                        </a:lnTo>
                        <a:lnTo>
                          <a:pt x="19" y="18"/>
                        </a:lnTo>
                        <a:lnTo>
                          <a:pt x="19" y="14"/>
                        </a:lnTo>
                      </a:path>
                    </a:pathLst>
                  </a:custGeom>
                  <a:solidFill>
                    <a:srgbClr val="000000"/>
                  </a:solidFill>
                  <a:ln w="9525" cap="rnd">
                    <a:noFill/>
                    <a:round/>
                    <a:headEnd/>
                    <a:tailEnd/>
                  </a:ln>
                </p:spPr>
                <p:txBody>
                  <a:bodyPr/>
                  <a:lstStyle/>
                  <a:p>
                    <a:endParaRPr lang="zh-CN" altLang="zh-CN"/>
                  </a:p>
                </p:txBody>
              </p:sp>
              <p:sp>
                <p:nvSpPr>
                  <p:cNvPr id="58257" name="Freeform 3135"/>
                  <p:cNvSpPr>
                    <a:spLocks/>
                  </p:cNvSpPr>
                  <p:nvPr/>
                </p:nvSpPr>
                <p:spPr bwMode="auto">
                  <a:xfrm>
                    <a:off x="5316" y="2671"/>
                    <a:ext cx="19" cy="19"/>
                  </a:xfrm>
                  <a:custGeom>
                    <a:avLst/>
                    <a:gdLst>
                      <a:gd name="T0" fmla="*/ 16 w 19"/>
                      <a:gd name="T1" fmla="*/ 0 h 19"/>
                      <a:gd name="T2" fmla="*/ 13 w 19"/>
                      <a:gd name="T3" fmla="*/ 5 h 19"/>
                      <a:gd name="T4" fmla="*/ 9 w 19"/>
                      <a:gd name="T5" fmla="*/ 9 h 19"/>
                      <a:gd name="T6" fmla="*/ 7 w 19"/>
                      <a:gd name="T7" fmla="*/ 9 h 19"/>
                      <a:gd name="T8" fmla="*/ 4 w 19"/>
                      <a:gd name="T9" fmla="*/ 14 h 19"/>
                      <a:gd name="T10" fmla="*/ 2 w 19"/>
                      <a:gd name="T11" fmla="*/ 14 h 19"/>
                      <a:gd name="T12" fmla="*/ 0 w 19"/>
                      <a:gd name="T13" fmla="*/ 14 h 19"/>
                      <a:gd name="T14" fmla="*/ 0 w 19"/>
                      <a:gd name="T15" fmla="*/ 18 h 19"/>
                      <a:gd name="T16" fmla="*/ 2 w 19"/>
                      <a:gd name="T17" fmla="*/ 18 h 19"/>
                      <a:gd name="T18" fmla="*/ 4 w 19"/>
                      <a:gd name="T19" fmla="*/ 14 h 19"/>
                      <a:gd name="T20" fmla="*/ 7 w 19"/>
                      <a:gd name="T21" fmla="*/ 14 h 19"/>
                      <a:gd name="T22" fmla="*/ 9 w 19"/>
                      <a:gd name="T23" fmla="*/ 9 h 19"/>
                      <a:gd name="T24" fmla="*/ 13 w 19"/>
                      <a:gd name="T25" fmla="*/ 9 h 19"/>
                      <a:gd name="T26" fmla="*/ 16 w 19"/>
                      <a:gd name="T27" fmla="*/ 5 h 19"/>
                      <a:gd name="T28" fmla="*/ 18 w 19"/>
                      <a:gd name="T29" fmla="*/ 0 h 19"/>
                      <a:gd name="T30" fmla="*/ 16 w 19"/>
                      <a:gd name="T31" fmla="*/ 0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
                      <a:gd name="T49" fmla="*/ 0 h 19"/>
                      <a:gd name="T50" fmla="*/ 19 w 19"/>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 h="19">
                        <a:moveTo>
                          <a:pt x="16" y="0"/>
                        </a:moveTo>
                        <a:lnTo>
                          <a:pt x="13" y="5"/>
                        </a:lnTo>
                        <a:lnTo>
                          <a:pt x="9" y="9"/>
                        </a:lnTo>
                        <a:lnTo>
                          <a:pt x="7" y="9"/>
                        </a:lnTo>
                        <a:lnTo>
                          <a:pt x="4" y="14"/>
                        </a:lnTo>
                        <a:lnTo>
                          <a:pt x="2" y="14"/>
                        </a:lnTo>
                        <a:lnTo>
                          <a:pt x="0" y="14"/>
                        </a:lnTo>
                        <a:lnTo>
                          <a:pt x="0" y="18"/>
                        </a:lnTo>
                        <a:lnTo>
                          <a:pt x="2" y="18"/>
                        </a:lnTo>
                        <a:lnTo>
                          <a:pt x="4" y="14"/>
                        </a:lnTo>
                        <a:lnTo>
                          <a:pt x="7" y="14"/>
                        </a:lnTo>
                        <a:lnTo>
                          <a:pt x="9" y="9"/>
                        </a:lnTo>
                        <a:lnTo>
                          <a:pt x="13" y="9"/>
                        </a:lnTo>
                        <a:lnTo>
                          <a:pt x="16" y="5"/>
                        </a:lnTo>
                        <a:lnTo>
                          <a:pt x="18" y="0"/>
                        </a:lnTo>
                        <a:lnTo>
                          <a:pt x="16" y="0"/>
                        </a:lnTo>
                      </a:path>
                    </a:pathLst>
                  </a:custGeom>
                  <a:solidFill>
                    <a:srgbClr val="000000"/>
                  </a:solidFill>
                  <a:ln w="9525" cap="rnd">
                    <a:noFill/>
                    <a:round/>
                    <a:headEnd/>
                    <a:tailEnd/>
                  </a:ln>
                </p:spPr>
                <p:txBody>
                  <a:bodyPr/>
                  <a:lstStyle/>
                  <a:p>
                    <a:endParaRPr lang="zh-CN" altLang="zh-CN"/>
                  </a:p>
                </p:txBody>
              </p:sp>
              <p:sp>
                <p:nvSpPr>
                  <p:cNvPr id="58258" name="Freeform 3136"/>
                  <p:cNvSpPr>
                    <a:spLocks/>
                  </p:cNvSpPr>
                  <p:nvPr/>
                </p:nvSpPr>
                <p:spPr bwMode="auto">
                  <a:xfrm>
                    <a:off x="5294" y="2669"/>
                    <a:ext cx="21" cy="20"/>
                  </a:xfrm>
                  <a:custGeom>
                    <a:avLst/>
                    <a:gdLst>
                      <a:gd name="T0" fmla="*/ 10 w 21"/>
                      <a:gd name="T1" fmla="*/ 0 h 20"/>
                      <a:gd name="T2" fmla="*/ 20 w 21"/>
                      <a:gd name="T3" fmla="*/ 9 h 20"/>
                      <a:gd name="T4" fmla="*/ 20 w 21"/>
                      <a:gd name="T5" fmla="*/ 11 h 20"/>
                      <a:gd name="T6" fmla="*/ 18 w 21"/>
                      <a:gd name="T7" fmla="*/ 11 h 20"/>
                      <a:gd name="T8" fmla="*/ 18 w 21"/>
                      <a:gd name="T9" fmla="*/ 14 h 20"/>
                      <a:gd name="T10" fmla="*/ 16 w 21"/>
                      <a:gd name="T11" fmla="*/ 14 h 20"/>
                      <a:gd name="T12" fmla="*/ 14 w 21"/>
                      <a:gd name="T13" fmla="*/ 16 h 20"/>
                      <a:gd name="T14" fmla="*/ 12 w 21"/>
                      <a:gd name="T15" fmla="*/ 19 h 20"/>
                      <a:gd name="T16" fmla="*/ 10 w 21"/>
                      <a:gd name="T17" fmla="*/ 19 h 20"/>
                      <a:gd name="T18" fmla="*/ 8 w 21"/>
                      <a:gd name="T19" fmla="*/ 19 h 20"/>
                      <a:gd name="T20" fmla="*/ 6 w 21"/>
                      <a:gd name="T21" fmla="*/ 16 h 20"/>
                      <a:gd name="T22" fmla="*/ 4 w 21"/>
                      <a:gd name="T23" fmla="*/ 14 h 20"/>
                      <a:gd name="T24" fmla="*/ 4 w 21"/>
                      <a:gd name="T25" fmla="*/ 11 h 20"/>
                      <a:gd name="T26" fmla="*/ 2 w 21"/>
                      <a:gd name="T27" fmla="*/ 9 h 20"/>
                      <a:gd name="T28" fmla="*/ 0 w 21"/>
                      <a:gd name="T29" fmla="*/ 7 h 20"/>
                      <a:gd name="T30" fmla="*/ 0 w 21"/>
                      <a:gd name="T31" fmla="*/ 4 h 20"/>
                      <a:gd name="T32" fmla="*/ 2 w 21"/>
                      <a:gd name="T33" fmla="*/ 4 h 20"/>
                      <a:gd name="T34" fmla="*/ 4 w 21"/>
                      <a:gd name="T35" fmla="*/ 2 h 20"/>
                      <a:gd name="T36" fmla="*/ 6 w 21"/>
                      <a:gd name="T37" fmla="*/ 0 h 20"/>
                      <a:gd name="T38" fmla="*/ 8 w 21"/>
                      <a:gd name="T39" fmla="*/ 0 h 20"/>
                      <a:gd name="T40" fmla="*/ 10 w 21"/>
                      <a:gd name="T41" fmla="*/ 0 h 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
                      <a:gd name="T64" fmla="*/ 0 h 20"/>
                      <a:gd name="T65" fmla="*/ 21 w 21"/>
                      <a:gd name="T66" fmla="*/ 20 h 2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 h="20">
                        <a:moveTo>
                          <a:pt x="10" y="0"/>
                        </a:moveTo>
                        <a:lnTo>
                          <a:pt x="20" y="9"/>
                        </a:lnTo>
                        <a:lnTo>
                          <a:pt x="20" y="11"/>
                        </a:lnTo>
                        <a:lnTo>
                          <a:pt x="18" y="11"/>
                        </a:lnTo>
                        <a:lnTo>
                          <a:pt x="18" y="14"/>
                        </a:lnTo>
                        <a:lnTo>
                          <a:pt x="16" y="14"/>
                        </a:lnTo>
                        <a:lnTo>
                          <a:pt x="14" y="16"/>
                        </a:lnTo>
                        <a:lnTo>
                          <a:pt x="12" y="19"/>
                        </a:lnTo>
                        <a:lnTo>
                          <a:pt x="10" y="19"/>
                        </a:lnTo>
                        <a:lnTo>
                          <a:pt x="8" y="19"/>
                        </a:lnTo>
                        <a:lnTo>
                          <a:pt x="6" y="16"/>
                        </a:lnTo>
                        <a:lnTo>
                          <a:pt x="4" y="14"/>
                        </a:lnTo>
                        <a:lnTo>
                          <a:pt x="4" y="11"/>
                        </a:lnTo>
                        <a:lnTo>
                          <a:pt x="2" y="9"/>
                        </a:lnTo>
                        <a:lnTo>
                          <a:pt x="0" y="7"/>
                        </a:lnTo>
                        <a:lnTo>
                          <a:pt x="0" y="4"/>
                        </a:lnTo>
                        <a:lnTo>
                          <a:pt x="2" y="4"/>
                        </a:lnTo>
                        <a:lnTo>
                          <a:pt x="4" y="2"/>
                        </a:lnTo>
                        <a:lnTo>
                          <a:pt x="6" y="0"/>
                        </a:lnTo>
                        <a:lnTo>
                          <a:pt x="8" y="0"/>
                        </a:lnTo>
                        <a:lnTo>
                          <a:pt x="10" y="0"/>
                        </a:lnTo>
                      </a:path>
                    </a:pathLst>
                  </a:custGeom>
                  <a:solidFill>
                    <a:srgbClr val="000000"/>
                  </a:solidFill>
                  <a:ln w="9525" cap="rnd">
                    <a:noFill/>
                    <a:round/>
                    <a:headEnd/>
                    <a:tailEnd/>
                  </a:ln>
                </p:spPr>
                <p:txBody>
                  <a:bodyPr/>
                  <a:lstStyle/>
                  <a:p>
                    <a:endParaRPr lang="zh-CN" altLang="zh-CN"/>
                  </a:p>
                </p:txBody>
              </p:sp>
              <p:sp>
                <p:nvSpPr>
                  <p:cNvPr id="58259" name="Freeform 3137"/>
                  <p:cNvSpPr>
                    <a:spLocks/>
                  </p:cNvSpPr>
                  <p:nvPr/>
                </p:nvSpPr>
                <p:spPr bwMode="auto">
                  <a:xfrm>
                    <a:off x="5304" y="2669"/>
                    <a:ext cx="20" cy="20"/>
                  </a:xfrm>
                  <a:custGeom>
                    <a:avLst/>
                    <a:gdLst>
                      <a:gd name="T0" fmla="*/ 19 w 20"/>
                      <a:gd name="T1" fmla="*/ 19 h 20"/>
                      <a:gd name="T2" fmla="*/ 3 w 20"/>
                      <a:gd name="T3" fmla="*/ 0 h 20"/>
                      <a:gd name="T4" fmla="*/ 0 w 20"/>
                      <a:gd name="T5" fmla="*/ 0 h 20"/>
                      <a:gd name="T6" fmla="*/ 19 w 20"/>
                      <a:gd name="T7" fmla="*/ 19 h 20"/>
                      <a:gd name="T8" fmla="*/ 19 w 20"/>
                      <a:gd name="T9" fmla="*/ 19 h 20"/>
                      <a:gd name="T10" fmla="*/ 0 60000 65536"/>
                      <a:gd name="T11" fmla="*/ 0 60000 65536"/>
                      <a:gd name="T12" fmla="*/ 0 60000 65536"/>
                      <a:gd name="T13" fmla="*/ 0 60000 65536"/>
                      <a:gd name="T14" fmla="*/ 0 60000 65536"/>
                      <a:gd name="T15" fmla="*/ 0 w 20"/>
                      <a:gd name="T16" fmla="*/ 0 h 20"/>
                      <a:gd name="T17" fmla="*/ 20 w 20"/>
                      <a:gd name="T18" fmla="*/ 20 h 20"/>
                    </a:gdLst>
                    <a:ahLst/>
                    <a:cxnLst>
                      <a:cxn ang="T10">
                        <a:pos x="T0" y="T1"/>
                      </a:cxn>
                      <a:cxn ang="T11">
                        <a:pos x="T2" y="T3"/>
                      </a:cxn>
                      <a:cxn ang="T12">
                        <a:pos x="T4" y="T5"/>
                      </a:cxn>
                      <a:cxn ang="T13">
                        <a:pos x="T6" y="T7"/>
                      </a:cxn>
                      <a:cxn ang="T14">
                        <a:pos x="T8" y="T9"/>
                      </a:cxn>
                    </a:cxnLst>
                    <a:rect l="T15" t="T16" r="T17" b="T18"/>
                    <a:pathLst>
                      <a:path w="20" h="20">
                        <a:moveTo>
                          <a:pt x="19" y="19"/>
                        </a:moveTo>
                        <a:lnTo>
                          <a:pt x="3" y="0"/>
                        </a:lnTo>
                        <a:lnTo>
                          <a:pt x="0" y="0"/>
                        </a:lnTo>
                        <a:lnTo>
                          <a:pt x="19" y="19"/>
                        </a:lnTo>
                      </a:path>
                    </a:pathLst>
                  </a:custGeom>
                  <a:solidFill>
                    <a:srgbClr val="000000"/>
                  </a:solidFill>
                  <a:ln w="9525" cap="rnd">
                    <a:noFill/>
                    <a:round/>
                    <a:headEnd/>
                    <a:tailEnd/>
                  </a:ln>
                </p:spPr>
                <p:txBody>
                  <a:bodyPr/>
                  <a:lstStyle/>
                  <a:p>
                    <a:endParaRPr lang="zh-CN" altLang="zh-CN"/>
                  </a:p>
                </p:txBody>
              </p:sp>
              <p:sp>
                <p:nvSpPr>
                  <p:cNvPr id="58260" name="Freeform 3138"/>
                  <p:cNvSpPr>
                    <a:spLocks/>
                  </p:cNvSpPr>
                  <p:nvPr/>
                </p:nvSpPr>
                <p:spPr bwMode="auto">
                  <a:xfrm>
                    <a:off x="5303" y="2679"/>
                    <a:ext cx="20" cy="19"/>
                  </a:xfrm>
                  <a:custGeom>
                    <a:avLst/>
                    <a:gdLst>
                      <a:gd name="T0" fmla="*/ 0 w 20"/>
                      <a:gd name="T1" fmla="*/ 18 h 19"/>
                      <a:gd name="T2" fmla="*/ 3 w 20"/>
                      <a:gd name="T3" fmla="*/ 18 h 19"/>
                      <a:gd name="T4" fmla="*/ 8 w 20"/>
                      <a:gd name="T5" fmla="*/ 18 h 19"/>
                      <a:gd name="T6" fmla="*/ 10 w 20"/>
                      <a:gd name="T7" fmla="*/ 14 h 19"/>
                      <a:gd name="T8" fmla="*/ 12 w 20"/>
                      <a:gd name="T9" fmla="*/ 14 h 19"/>
                      <a:gd name="T10" fmla="*/ 15 w 20"/>
                      <a:gd name="T11" fmla="*/ 7 h 19"/>
                      <a:gd name="T12" fmla="*/ 17 w 20"/>
                      <a:gd name="T13" fmla="*/ 7 h 19"/>
                      <a:gd name="T14" fmla="*/ 19 w 20"/>
                      <a:gd name="T15" fmla="*/ 0 h 19"/>
                      <a:gd name="T16" fmla="*/ 17 w 20"/>
                      <a:gd name="T17" fmla="*/ 7 h 19"/>
                      <a:gd name="T18" fmla="*/ 15 w 20"/>
                      <a:gd name="T19" fmla="*/ 7 h 19"/>
                      <a:gd name="T20" fmla="*/ 10 w 20"/>
                      <a:gd name="T21" fmla="*/ 14 h 19"/>
                      <a:gd name="T22" fmla="*/ 8 w 20"/>
                      <a:gd name="T23" fmla="*/ 14 h 19"/>
                      <a:gd name="T24" fmla="*/ 5 w 20"/>
                      <a:gd name="T25" fmla="*/ 18 h 19"/>
                      <a:gd name="T26" fmla="*/ 3 w 20"/>
                      <a:gd name="T27" fmla="*/ 18 h 19"/>
                      <a:gd name="T28" fmla="*/ 0 w 20"/>
                      <a:gd name="T29" fmla="*/ 18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19"/>
                      <a:gd name="T47" fmla="*/ 20 w 20"/>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19">
                        <a:moveTo>
                          <a:pt x="0" y="18"/>
                        </a:moveTo>
                        <a:lnTo>
                          <a:pt x="3" y="18"/>
                        </a:lnTo>
                        <a:lnTo>
                          <a:pt x="8" y="18"/>
                        </a:lnTo>
                        <a:lnTo>
                          <a:pt x="10" y="14"/>
                        </a:lnTo>
                        <a:lnTo>
                          <a:pt x="12" y="14"/>
                        </a:lnTo>
                        <a:lnTo>
                          <a:pt x="15" y="7"/>
                        </a:lnTo>
                        <a:lnTo>
                          <a:pt x="17" y="7"/>
                        </a:lnTo>
                        <a:lnTo>
                          <a:pt x="19" y="0"/>
                        </a:lnTo>
                        <a:lnTo>
                          <a:pt x="17" y="7"/>
                        </a:lnTo>
                        <a:lnTo>
                          <a:pt x="15" y="7"/>
                        </a:lnTo>
                        <a:lnTo>
                          <a:pt x="10" y="14"/>
                        </a:lnTo>
                        <a:lnTo>
                          <a:pt x="8" y="14"/>
                        </a:lnTo>
                        <a:lnTo>
                          <a:pt x="5" y="18"/>
                        </a:lnTo>
                        <a:lnTo>
                          <a:pt x="3" y="18"/>
                        </a:lnTo>
                        <a:lnTo>
                          <a:pt x="0" y="18"/>
                        </a:lnTo>
                      </a:path>
                    </a:pathLst>
                  </a:custGeom>
                  <a:solidFill>
                    <a:srgbClr val="000000"/>
                  </a:solidFill>
                  <a:ln w="9525" cap="rnd">
                    <a:noFill/>
                    <a:round/>
                    <a:headEnd/>
                    <a:tailEnd/>
                  </a:ln>
                </p:spPr>
                <p:txBody>
                  <a:bodyPr/>
                  <a:lstStyle/>
                  <a:p>
                    <a:endParaRPr lang="zh-CN" altLang="zh-CN"/>
                  </a:p>
                </p:txBody>
              </p:sp>
              <p:sp>
                <p:nvSpPr>
                  <p:cNvPr id="58261" name="Freeform 3139"/>
                  <p:cNvSpPr>
                    <a:spLocks/>
                  </p:cNvSpPr>
                  <p:nvPr/>
                </p:nvSpPr>
                <p:spPr bwMode="auto">
                  <a:xfrm>
                    <a:off x="5293" y="2673"/>
                    <a:ext cx="20" cy="19"/>
                  </a:xfrm>
                  <a:custGeom>
                    <a:avLst/>
                    <a:gdLst>
                      <a:gd name="T0" fmla="*/ 0 w 20"/>
                      <a:gd name="T1" fmla="*/ 0 h 19"/>
                      <a:gd name="T2" fmla="*/ 0 w 20"/>
                      <a:gd name="T3" fmla="*/ 2 h 19"/>
                      <a:gd name="T4" fmla="*/ 0 w 20"/>
                      <a:gd name="T5" fmla="*/ 5 h 19"/>
                      <a:gd name="T6" fmla="*/ 3 w 20"/>
                      <a:gd name="T7" fmla="*/ 7 h 19"/>
                      <a:gd name="T8" fmla="*/ 8 w 20"/>
                      <a:gd name="T9" fmla="*/ 9 h 19"/>
                      <a:gd name="T10" fmla="*/ 10 w 20"/>
                      <a:gd name="T11" fmla="*/ 11 h 19"/>
                      <a:gd name="T12" fmla="*/ 12 w 20"/>
                      <a:gd name="T13" fmla="*/ 16 h 19"/>
                      <a:gd name="T14" fmla="*/ 17 w 20"/>
                      <a:gd name="T15" fmla="*/ 16 h 19"/>
                      <a:gd name="T16" fmla="*/ 17 w 20"/>
                      <a:gd name="T17" fmla="*/ 18 h 19"/>
                      <a:gd name="T18" fmla="*/ 19 w 20"/>
                      <a:gd name="T19" fmla="*/ 18 h 19"/>
                      <a:gd name="T20" fmla="*/ 17 w 20"/>
                      <a:gd name="T21" fmla="*/ 16 h 19"/>
                      <a:gd name="T22" fmla="*/ 15 w 20"/>
                      <a:gd name="T23" fmla="*/ 14 h 19"/>
                      <a:gd name="T24" fmla="*/ 10 w 20"/>
                      <a:gd name="T25" fmla="*/ 11 h 19"/>
                      <a:gd name="T26" fmla="*/ 10 w 20"/>
                      <a:gd name="T27" fmla="*/ 9 h 19"/>
                      <a:gd name="T28" fmla="*/ 5 w 20"/>
                      <a:gd name="T29" fmla="*/ 7 h 19"/>
                      <a:gd name="T30" fmla="*/ 3 w 20"/>
                      <a:gd name="T31" fmla="*/ 5 h 19"/>
                      <a:gd name="T32" fmla="*/ 0 w 20"/>
                      <a:gd name="T33" fmla="*/ 2 h 19"/>
                      <a:gd name="T34" fmla="*/ 0 w 20"/>
                      <a:gd name="T35" fmla="*/ 0 h 1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19"/>
                      <a:gd name="T56" fmla="*/ 20 w 20"/>
                      <a:gd name="T57" fmla="*/ 19 h 1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19">
                        <a:moveTo>
                          <a:pt x="0" y="0"/>
                        </a:moveTo>
                        <a:lnTo>
                          <a:pt x="0" y="2"/>
                        </a:lnTo>
                        <a:lnTo>
                          <a:pt x="0" y="5"/>
                        </a:lnTo>
                        <a:lnTo>
                          <a:pt x="3" y="7"/>
                        </a:lnTo>
                        <a:lnTo>
                          <a:pt x="8" y="9"/>
                        </a:lnTo>
                        <a:lnTo>
                          <a:pt x="10" y="11"/>
                        </a:lnTo>
                        <a:lnTo>
                          <a:pt x="12" y="16"/>
                        </a:lnTo>
                        <a:lnTo>
                          <a:pt x="17" y="16"/>
                        </a:lnTo>
                        <a:lnTo>
                          <a:pt x="17" y="18"/>
                        </a:lnTo>
                        <a:lnTo>
                          <a:pt x="19" y="18"/>
                        </a:lnTo>
                        <a:lnTo>
                          <a:pt x="17" y="16"/>
                        </a:lnTo>
                        <a:lnTo>
                          <a:pt x="15" y="14"/>
                        </a:lnTo>
                        <a:lnTo>
                          <a:pt x="10" y="11"/>
                        </a:lnTo>
                        <a:lnTo>
                          <a:pt x="10" y="9"/>
                        </a:lnTo>
                        <a:lnTo>
                          <a:pt x="5" y="7"/>
                        </a:lnTo>
                        <a:lnTo>
                          <a:pt x="3" y="5"/>
                        </a:lnTo>
                        <a:lnTo>
                          <a:pt x="0" y="2"/>
                        </a:lnTo>
                        <a:lnTo>
                          <a:pt x="0" y="0"/>
                        </a:lnTo>
                      </a:path>
                    </a:pathLst>
                  </a:custGeom>
                  <a:solidFill>
                    <a:srgbClr val="000000"/>
                  </a:solidFill>
                  <a:ln w="9525" cap="rnd">
                    <a:noFill/>
                    <a:round/>
                    <a:headEnd/>
                    <a:tailEnd/>
                  </a:ln>
                </p:spPr>
                <p:txBody>
                  <a:bodyPr/>
                  <a:lstStyle/>
                  <a:p>
                    <a:endParaRPr lang="zh-CN" altLang="zh-CN"/>
                  </a:p>
                </p:txBody>
              </p:sp>
              <p:sp>
                <p:nvSpPr>
                  <p:cNvPr id="58262" name="Freeform 3140"/>
                  <p:cNvSpPr>
                    <a:spLocks/>
                  </p:cNvSpPr>
                  <p:nvPr/>
                </p:nvSpPr>
                <p:spPr bwMode="auto">
                  <a:xfrm>
                    <a:off x="5293" y="2669"/>
                    <a:ext cx="20" cy="20"/>
                  </a:xfrm>
                  <a:custGeom>
                    <a:avLst/>
                    <a:gdLst>
                      <a:gd name="T0" fmla="*/ 19 w 20"/>
                      <a:gd name="T1" fmla="*/ 0 h 20"/>
                      <a:gd name="T2" fmla="*/ 17 w 20"/>
                      <a:gd name="T3" fmla="*/ 0 h 20"/>
                      <a:gd name="T4" fmla="*/ 12 w 20"/>
                      <a:gd name="T5" fmla="*/ 7 h 20"/>
                      <a:gd name="T6" fmla="*/ 8 w 20"/>
                      <a:gd name="T7" fmla="*/ 14 h 20"/>
                      <a:gd name="T8" fmla="*/ 5 w 20"/>
                      <a:gd name="T9" fmla="*/ 14 h 20"/>
                      <a:gd name="T10" fmla="*/ 3 w 20"/>
                      <a:gd name="T11" fmla="*/ 14 h 20"/>
                      <a:gd name="T12" fmla="*/ 0 w 20"/>
                      <a:gd name="T13" fmla="*/ 19 h 20"/>
                      <a:gd name="T14" fmla="*/ 3 w 20"/>
                      <a:gd name="T15" fmla="*/ 19 h 20"/>
                      <a:gd name="T16" fmla="*/ 8 w 20"/>
                      <a:gd name="T17" fmla="*/ 14 h 20"/>
                      <a:gd name="T18" fmla="*/ 12 w 20"/>
                      <a:gd name="T19" fmla="*/ 7 h 20"/>
                      <a:gd name="T20" fmla="*/ 15 w 20"/>
                      <a:gd name="T21" fmla="*/ 7 h 20"/>
                      <a:gd name="T22" fmla="*/ 17 w 20"/>
                      <a:gd name="T23" fmla="*/ 7 h 20"/>
                      <a:gd name="T24" fmla="*/ 19 w 20"/>
                      <a:gd name="T25" fmla="*/ 0 h 20"/>
                      <a:gd name="T26" fmla="*/ 19 w 20"/>
                      <a:gd name="T27" fmla="*/ 0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0"/>
                      <a:gd name="T44" fmla="*/ 20 w 20"/>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0">
                        <a:moveTo>
                          <a:pt x="19" y="0"/>
                        </a:moveTo>
                        <a:lnTo>
                          <a:pt x="17" y="0"/>
                        </a:lnTo>
                        <a:lnTo>
                          <a:pt x="12" y="7"/>
                        </a:lnTo>
                        <a:lnTo>
                          <a:pt x="8" y="14"/>
                        </a:lnTo>
                        <a:lnTo>
                          <a:pt x="5" y="14"/>
                        </a:lnTo>
                        <a:lnTo>
                          <a:pt x="3" y="14"/>
                        </a:lnTo>
                        <a:lnTo>
                          <a:pt x="0" y="19"/>
                        </a:lnTo>
                        <a:lnTo>
                          <a:pt x="3" y="19"/>
                        </a:lnTo>
                        <a:lnTo>
                          <a:pt x="8" y="14"/>
                        </a:lnTo>
                        <a:lnTo>
                          <a:pt x="12" y="7"/>
                        </a:lnTo>
                        <a:lnTo>
                          <a:pt x="15" y="7"/>
                        </a:lnTo>
                        <a:lnTo>
                          <a:pt x="17" y="7"/>
                        </a:lnTo>
                        <a:lnTo>
                          <a:pt x="19" y="0"/>
                        </a:lnTo>
                      </a:path>
                    </a:pathLst>
                  </a:custGeom>
                  <a:solidFill>
                    <a:srgbClr val="000000"/>
                  </a:solidFill>
                  <a:ln w="9525" cap="rnd">
                    <a:noFill/>
                    <a:round/>
                    <a:headEnd/>
                    <a:tailEnd/>
                  </a:ln>
                </p:spPr>
                <p:txBody>
                  <a:bodyPr/>
                  <a:lstStyle/>
                  <a:p>
                    <a:endParaRPr lang="zh-CN" altLang="zh-CN"/>
                  </a:p>
                </p:txBody>
              </p:sp>
              <p:sp>
                <p:nvSpPr>
                  <p:cNvPr id="58263" name="Freeform 3141"/>
                  <p:cNvSpPr>
                    <a:spLocks/>
                  </p:cNvSpPr>
                  <p:nvPr/>
                </p:nvSpPr>
                <p:spPr bwMode="auto">
                  <a:xfrm>
                    <a:off x="5287" y="2641"/>
                    <a:ext cx="34" cy="19"/>
                  </a:xfrm>
                  <a:custGeom>
                    <a:avLst/>
                    <a:gdLst>
                      <a:gd name="T0" fmla="*/ 0 w 34"/>
                      <a:gd name="T1" fmla="*/ 16 h 19"/>
                      <a:gd name="T2" fmla="*/ 3 w 34"/>
                      <a:gd name="T3" fmla="*/ 18 h 19"/>
                      <a:gd name="T4" fmla="*/ 31 w 34"/>
                      <a:gd name="T5" fmla="*/ 2 h 19"/>
                      <a:gd name="T6" fmla="*/ 33 w 34"/>
                      <a:gd name="T7" fmla="*/ 0 h 19"/>
                      <a:gd name="T8" fmla="*/ 29 w 34"/>
                      <a:gd name="T9" fmla="*/ 0 h 19"/>
                      <a:gd name="T10" fmla="*/ 0 w 34"/>
                      <a:gd name="T11" fmla="*/ 16 h 19"/>
                      <a:gd name="T12" fmla="*/ 0 60000 65536"/>
                      <a:gd name="T13" fmla="*/ 0 60000 65536"/>
                      <a:gd name="T14" fmla="*/ 0 60000 65536"/>
                      <a:gd name="T15" fmla="*/ 0 60000 65536"/>
                      <a:gd name="T16" fmla="*/ 0 60000 65536"/>
                      <a:gd name="T17" fmla="*/ 0 60000 65536"/>
                      <a:gd name="T18" fmla="*/ 0 w 34"/>
                      <a:gd name="T19" fmla="*/ 0 h 19"/>
                      <a:gd name="T20" fmla="*/ 34 w 34"/>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34" h="19">
                        <a:moveTo>
                          <a:pt x="0" y="16"/>
                        </a:moveTo>
                        <a:lnTo>
                          <a:pt x="3" y="18"/>
                        </a:lnTo>
                        <a:lnTo>
                          <a:pt x="31" y="2"/>
                        </a:lnTo>
                        <a:lnTo>
                          <a:pt x="33" y="0"/>
                        </a:lnTo>
                        <a:lnTo>
                          <a:pt x="29" y="0"/>
                        </a:lnTo>
                        <a:lnTo>
                          <a:pt x="0" y="16"/>
                        </a:lnTo>
                      </a:path>
                    </a:pathLst>
                  </a:custGeom>
                  <a:solidFill>
                    <a:srgbClr val="000000"/>
                  </a:solidFill>
                  <a:ln w="9525" cap="rnd">
                    <a:noFill/>
                    <a:round/>
                    <a:headEnd/>
                    <a:tailEnd/>
                  </a:ln>
                </p:spPr>
                <p:txBody>
                  <a:bodyPr/>
                  <a:lstStyle/>
                  <a:p>
                    <a:endParaRPr lang="zh-CN" altLang="zh-CN"/>
                  </a:p>
                </p:txBody>
              </p:sp>
              <p:sp>
                <p:nvSpPr>
                  <p:cNvPr id="58264" name="Freeform 3142"/>
                  <p:cNvSpPr>
                    <a:spLocks/>
                  </p:cNvSpPr>
                  <p:nvPr/>
                </p:nvSpPr>
                <p:spPr bwMode="auto">
                  <a:xfrm>
                    <a:off x="5290" y="2645"/>
                    <a:ext cx="30" cy="20"/>
                  </a:xfrm>
                  <a:custGeom>
                    <a:avLst/>
                    <a:gdLst>
                      <a:gd name="T0" fmla="*/ 26 w 30"/>
                      <a:gd name="T1" fmla="*/ 0 h 20"/>
                      <a:gd name="T2" fmla="*/ 0 w 30"/>
                      <a:gd name="T3" fmla="*/ 19 h 20"/>
                      <a:gd name="T4" fmla="*/ 29 w 30"/>
                      <a:gd name="T5" fmla="*/ 0 h 20"/>
                      <a:gd name="T6" fmla="*/ 26 w 30"/>
                      <a:gd name="T7" fmla="*/ 0 h 20"/>
                      <a:gd name="T8" fmla="*/ 0 60000 65536"/>
                      <a:gd name="T9" fmla="*/ 0 60000 65536"/>
                      <a:gd name="T10" fmla="*/ 0 60000 65536"/>
                      <a:gd name="T11" fmla="*/ 0 60000 65536"/>
                      <a:gd name="T12" fmla="*/ 0 w 30"/>
                      <a:gd name="T13" fmla="*/ 0 h 20"/>
                      <a:gd name="T14" fmla="*/ 30 w 30"/>
                      <a:gd name="T15" fmla="*/ 20 h 20"/>
                    </a:gdLst>
                    <a:ahLst/>
                    <a:cxnLst>
                      <a:cxn ang="T8">
                        <a:pos x="T0" y="T1"/>
                      </a:cxn>
                      <a:cxn ang="T9">
                        <a:pos x="T2" y="T3"/>
                      </a:cxn>
                      <a:cxn ang="T10">
                        <a:pos x="T4" y="T5"/>
                      </a:cxn>
                      <a:cxn ang="T11">
                        <a:pos x="T6" y="T7"/>
                      </a:cxn>
                    </a:cxnLst>
                    <a:rect l="T12" t="T13" r="T14" b="T15"/>
                    <a:pathLst>
                      <a:path w="30" h="20">
                        <a:moveTo>
                          <a:pt x="26" y="0"/>
                        </a:moveTo>
                        <a:lnTo>
                          <a:pt x="0" y="19"/>
                        </a:lnTo>
                        <a:lnTo>
                          <a:pt x="29" y="0"/>
                        </a:lnTo>
                        <a:lnTo>
                          <a:pt x="26" y="0"/>
                        </a:lnTo>
                      </a:path>
                    </a:pathLst>
                  </a:custGeom>
                  <a:solidFill>
                    <a:srgbClr val="000000"/>
                  </a:solidFill>
                  <a:ln w="9525" cap="rnd">
                    <a:noFill/>
                    <a:round/>
                    <a:headEnd/>
                    <a:tailEnd/>
                  </a:ln>
                </p:spPr>
                <p:txBody>
                  <a:bodyPr/>
                  <a:lstStyle/>
                  <a:p>
                    <a:endParaRPr lang="zh-CN" altLang="zh-CN"/>
                  </a:p>
                </p:txBody>
              </p:sp>
              <p:sp>
                <p:nvSpPr>
                  <p:cNvPr id="58265" name="Freeform 3143"/>
                  <p:cNvSpPr>
                    <a:spLocks/>
                  </p:cNvSpPr>
                  <p:nvPr/>
                </p:nvSpPr>
                <p:spPr bwMode="auto">
                  <a:xfrm>
                    <a:off x="5321" y="2641"/>
                    <a:ext cx="1" cy="19"/>
                  </a:xfrm>
                  <a:custGeom>
                    <a:avLst/>
                    <a:gdLst>
                      <a:gd name="T0" fmla="*/ 0 w 1"/>
                      <a:gd name="T1" fmla="*/ 9 h 19"/>
                      <a:gd name="T2" fmla="*/ 0 w 1"/>
                      <a:gd name="T3" fmla="*/ 0 h 19"/>
                      <a:gd name="T4" fmla="*/ 0 w 1"/>
                      <a:gd name="T5" fmla="*/ 18 h 19"/>
                      <a:gd name="T6" fmla="*/ 0 w 1"/>
                      <a:gd name="T7" fmla="*/ 0 h 19"/>
                      <a:gd name="T8" fmla="*/ 0 w 1"/>
                      <a:gd name="T9" fmla="*/ 9 h 19"/>
                      <a:gd name="T10" fmla="*/ 0 60000 65536"/>
                      <a:gd name="T11" fmla="*/ 0 60000 65536"/>
                      <a:gd name="T12" fmla="*/ 0 60000 65536"/>
                      <a:gd name="T13" fmla="*/ 0 60000 65536"/>
                      <a:gd name="T14" fmla="*/ 0 60000 65536"/>
                      <a:gd name="T15" fmla="*/ 0 w 1"/>
                      <a:gd name="T16" fmla="*/ 0 h 19"/>
                      <a:gd name="T17" fmla="*/ 1 w 1"/>
                      <a:gd name="T18" fmla="*/ 19 h 19"/>
                    </a:gdLst>
                    <a:ahLst/>
                    <a:cxnLst>
                      <a:cxn ang="T10">
                        <a:pos x="T0" y="T1"/>
                      </a:cxn>
                      <a:cxn ang="T11">
                        <a:pos x="T2" y="T3"/>
                      </a:cxn>
                      <a:cxn ang="T12">
                        <a:pos x="T4" y="T5"/>
                      </a:cxn>
                      <a:cxn ang="T13">
                        <a:pos x="T6" y="T7"/>
                      </a:cxn>
                      <a:cxn ang="T14">
                        <a:pos x="T8" y="T9"/>
                      </a:cxn>
                    </a:cxnLst>
                    <a:rect l="T15" t="T16" r="T17" b="T18"/>
                    <a:pathLst>
                      <a:path w="1" h="19">
                        <a:moveTo>
                          <a:pt x="0" y="9"/>
                        </a:moveTo>
                        <a:lnTo>
                          <a:pt x="0" y="0"/>
                        </a:lnTo>
                        <a:lnTo>
                          <a:pt x="0" y="18"/>
                        </a:lnTo>
                        <a:lnTo>
                          <a:pt x="0" y="0"/>
                        </a:lnTo>
                        <a:lnTo>
                          <a:pt x="0" y="9"/>
                        </a:lnTo>
                      </a:path>
                    </a:pathLst>
                  </a:custGeom>
                  <a:solidFill>
                    <a:srgbClr val="000000"/>
                  </a:solidFill>
                  <a:ln w="9525" cap="rnd">
                    <a:noFill/>
                    <a:round/>
                    <a:headEnd/>
                    <a:tailEnd/>
                  </a:ln>
                </p:spPr>
                <p:txBody>
                  <a:bodyPr/>
                  <a:lstStyle/>
                  <a:p>
                    <a:endParaRPr lang="zh-CN" altLang="zh-CN"/>
                  </a:p>
                </p:txBody>
              </p:sp>
              <p:sp>
                <p:nvSpPr>
                  <p:cNvPr id="58266" name="Freeform 3144"/>
                  <p:cNvSpPr>
                    <a:spLocks/>
                  </p:cNvSpPr>
                  <p:nvPr/>
                </p:nvSpPr>
                <p:spPr bwMode="auto">
                  <a:xfrm>
                    <a:off x="5316" y="2641"/>
                    <a:ext cx="19" cy="1"/>
                  </a:xfrm>
                  <a:custGeom>
                    <a:avLst/>
                    <a:gdLst>
                      <a:gd name="T0" fmla="*/ 4 w 19"/>
                      <a:gd name="T1" fmla="*/ 0 h 1"/>
                      <a:gd name="T2" fmla="*/ 0 w 19"/>
                      <a:gd name="T3" fmla="*/ 0 h 1"/>
                      <a:gd name="T4" fmla="*/ 18 w 19"/>
                      <a:gd name="T5" fmla="*/ 0 h 1"/>
                      <a:gd name="T6" fmla="*/ 0 w 19"/>
                      <a:gd name="T7" fmla="*/ 0 h 1"/>
                      <a:gd name="T8" fmla="*/ 4 w 19"/>
                      <a:gd name="T9" fmla="*/ 0 h 1"/>
                      <a:gd name="T10" fmla="*/ 0 60000 65536"/>
                      <a:gd name="T11" fmla="*/ 0 60000 65536"/>
                      <a:gd name="T12" fmla="*/ 0 60000 65536"/>
                      <a:gd name="T13" fmla="*/ 0 60000 65536"/>
                      <a:gd name="T14" fmla="*/ 0 60000 65536"/>
                      <a:gd name="T15" fmla="*/ 0 w 19"/>
                      <a:gd name="T16" fmla="*/ 0 h 1"/>
                      <a:gd name="T17" fmla="*/ 19 w 19"/>
                      <a:gd name="T18" fmla="*/ 1 h 1"/>
                    </a:gdLst>
                    <a:ahLst/>
                    <a:cxnLst>
                      <a:cxn ang="T10">
                        <a:pos x="T0" y="T1"/>
                      </a:cxn>
                      <a:cxn ang="T11">
                        <a:pos x="T2" y="T3"/>
                      </a:cxn>
                      <a:cxn ang="T12">
                        <a:pos x="T4" y="T5"/>
                      </a:cxn>
                      <a:cxn ang="T13">
                        <a:pos x="T6" y="T7"/>
                      </a:cxn>
                      <a:cxn ang="T14">
                        <a:pos x="T8" y="T9"/>
                      </a:cxn>
                    </a:cxnLst>
                    <a:rect l="T15" t="T16" r="T17" b="T18"/>
                    <a:pathLst>
                      <a:path w="19" h="1">
                        <a:moveTo>
                          <a:pt x="4" y="0"/>
                        </a:moveTo>
                        <a:lnTo>
                          <a:pt x="0" y="0"/>
                        </a:lnTo>
                        <a:lnTo>
                          <a:pt x="18" y="0"/>
                        </a:lnTo>
                        <a:lnTo>
                          <a:pt x="0" y="0"/>
                        </a:lnTo>
                        <a:lnTo>
                          <a:pt x="4" y="0"/>
                        </a:lnTo>
                      </a:path>
                    </a:pathLst>
                  </a:custGeom>
                  <a:solidFill>
                    <a:srgbClr val="000000"/>
                  </a:solidFill>
                  <a:ln w="9525" cap="rnd">
                    <a:noFill/>
                    <a:round/>
                    <a:headEnd/>
                    <a:tailEnd/>
                  </a:ln>
                </p:spPr>
                <p:txBody>
                  <a:bodyPr/>
                  <a:lstStyle/>
                  <a:p>
                    <a:endParaRPr lang="zh-CN" altLang="zh-CN"/>
                  </a:p>
                </p:txBody>
              </p:sp>
              <p:sp>
                <p:nvSpPr>
                  <p:cNvPr id="58267" name="Freeform 3145"/>
                  <p:cNvSpPr>
                    <a:spLocks/>
                  </p:cNvSpPr>
                  <p:nvPr/>
                </p:nvSpPr>
                <p:spPr bwMode="auto">
                  <a:xfrm>
                    <a:off x="5286" y="2641"/>
                    <a:ext cx="31" cy="19"/>
                  </a:xfrm>
                  <a:custGeom>
                    <a:avLst/>
                    <a:gdLst>
                      <a:gd name="T0" fmla="*/ 2 w 31"/>
                      <a:gd name="T1" fmla="*/ 18 h 19"/>
                      <a:gd name="T2" fmla="*/ 30 w 31"/>
                      <a:gd name="T3" fmla="*/ 2 h 19"/>
                      <a:gd name="T4" fmla="*/ 30 w 31"/>
                      <a:gd name="T5" fmla="*/ 0 h 19"/>
                      <a:gd name="T6" fmla="*/ 0 w 31"/>
                      <a:gd name="T7" fmla="*/ 18 h 19"/>
                      <a:gd name="T8" fmla="*/ 2 w 31"/>
                      <a:gd name="T9" fmla="*/ 18 h 19"/>
                      <a:gd name="T10" fmla="*/ 0 60000 65536"/>
                      <a:gd name="T11" fmla="*/ 0 60000 65536"/>
                      <a:gd name="T12" fmla="*/ 0 60000 65536"/>
                      <a:gd name="T13" fmla="*/ 0 60000 65536"/>
                      <a:gd name="T14" fmla="*/ 0 60000 65536"/>
                      <a:gd name="T15" fmla="*/ 0 w 31"/>
                      <a:gd name="T16" fmla="*/ 0 h 19"/>
                      <a:gd name="T17" fmla="*/ 31 w 31"/>
                      <a:gd name="T18" fmla="*/ 19 h 19"/>
                    </a:gdLst>
                    <a:ahLst/>
                    <a:cxnLst>
                      <a:cxn ang="T10">
                        <a:pos x="T0" y="T1"/>
                      </a:cxn>
                      <a:cxn ang="T11">
                        <a:pos x="T2" y="T3"/>
                      </a:cxn>
                      <a:cxn ang="T12">
                        <a:pos x="T4" y="T5"/>
                      </a:cxn>
                      <a:cxn ang="T13">
                        <a:pos x="T6" y="T7"/>
                      </a:cxn>
                      <a:cxn ang="T14">
                        <a:pos x="T8" y="T9"/>
                      </a:cxn>
                    </a:cxnLst>
                    <a:rect l="T15" t="T16" r="T17" b="T18"/>
                    <a:pathLst>
                      <a:path w="31" h="19">
                        <a:moveTo>
                          <a:pt x="2" y="18"/>
                        </a:moveTo>
                        <a:lnTo>
                          <a:pt x="30" y="2"/>
                        </a:lnTo>
                        <a:lnTo>
                          <a:pt x="30" y="0"/>
                        </a:lnTo>
                        <a:lnTo>
                          <a:pt x="0" y="18"/>
                        </a:lnTo>
                        <a:lnTo>
                          <a:pt x="2" y="18"/>
                        </a:lnTo>
                      </a:path>
                    </a:pathLst>
                  </a:custGeom>
                  <a:solidFill>
                    <a:srgbClr val="000000"/>
                  </a:solidFill>
                  <a:ln w="9525" cap="rnd">
                    <a:noFill/>
                    <a:round/>
                    <a:headEnd/>
                    <a:tailEnd/>
                  </a:ln>
                </p:spPr>
                <p:txBody>
                  <a:bodyPr/>
                  <a:lstStyle/>
                  <a:p>
                    <a:endParaRPr lang="zh-CN" altLang="zh-CN"/>
                  </a:p>
                </p:txBody>
              </p:sp>
              <p:sp>
                <p:nvSpPr>
                  <p:cNvPr id="58268" name="Freeform 3146"/>
                  <p:cNvSpPr>
                    <a:spLocks/>
                  </p:cNvSpPr>
                  <p:nvPr/>
                </p:nvSpPr>
                <p:spPr bwMode="auto">
                  <a:xfrm>
                    <a:off x="5326" y="2673"/>
                    <a:ext cx="33" cy="19"/>
                  </a:xfrm>
                  <a:custGeom>
                    <a:avLst/>
                    <a:gdLst>
                      <a:gd name="T0" fmla="*/ 0 w 33"/>
                      <a:gd name="T1" fmla="*/ 16 h 19"/>
                      <a:gd name="T2" fmla="*/ 2 w 33"/>
                      <a:gd name="T3" fmla="*/ 18 h 19"/>
                      <a:gd name="T4" fmla="*/ 30 w 33"/>
                      <a:gd name="T5" fmla="*/ 2 h 19"/>
                      <a:gd name="T6" fmla="*/ 32 w 33"/>
                      <a:gd name="T7" fmla="*/ 0 h 19"/>
                      <a:gd name="T8" fmla="*/ 28 w 33"/>
                      <a:gd name="T9" fmla="*/ 0 h 19"/>
                      <a:gd name="T10" fmla="*/ 0 w 33"/>
                      <a:gd name="T11" fmla="*/ 16 h 19"/>
                      <a:gd name="T12" fmla="*/ 0 60000 65536"/>
                      <a:gd name="T13" fmla="*/ 0 60000 65536"/>
                      <a:gd name="T14" fmla="*/ 0 60000 65536"/>
                      <a:gd name="T15" fmla="*/ 0 60000 65536"/>
                      <a:gd name="T16" fmla="*/ 0 60000 65536"/>
                      <a:gd name="T17" fmla="*/ 0 60000 65536"/>
                      <a:gd name="T18" fmla="*/ 0 w 33"/>
                      <a:gd name="T19" fmla="*/ 0 h 19"/>
                      <a:gd name="T20" fmla="*/ 33 w 33"/>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33" h="19">
                        <a:moveTo>
                          <a:pt x="0" y="16"/>
                        </a:moveTo>
                        <a:lnTo>
                          <a:pt x="2" y="18"/>
                        </a:lnTo>
                        <a:lnTo>
                          <a:pt x="30" y="2"/>
                        </a:lnTo>
                        <a:lnTo>
                          <a:pt x="32" y="0"/>
                        </a:lnTo>
                        <a:lnTo>
                          <a:pt x="28" y="0"/>
                        </a:lnTo>
                        <a:lnTo>
                          <a:pt x="0" y="16"/>
                        </a:lnTo>
                      </a:path>
                    </a:pathLst>
                  </a:custGeom>
                  <a:solidFill>
                    <a:srgbClr val="000000"/>
                  </a:solidFill>
                  <a:ln w="9525" cap="rnd">
                    <a:noFill/>
                    <a:round/>
                    <a:headEnd/>
                    <a:tailEnd/>
                  </a:ln>
                </p:spPr>
                <p:txBody>
                  <a:bodyPr/>
                  <a:lstStyle/>
                  <a:p>
                    <a:endParaRPr lang="zh-CN" altLang="zh-CN"/>
                  </a:p>
                </p:txBody>
              </p:sp>
              <p:sp>
                <p:nvSpPr>
                  <p:cNvPr id="58269" name="Freeform 3147"/>
                  <p:cNvSpPr>
                    <a:spLocks/>
                  </p:cNvSpPr>
                  <p:nvPr/>
                </p:nvSpPr>
                <p:spPr bwMode="auto">
                  <a:xfrm>
                    <a:off x="5329" y="2694"/>
                    <a:ext cx="19" cy="20"/>
                  </a:xfrm>
                  <a:custGeom>
                    <a:avLst/>
                    <a:gdLst>
                      <a:gd name="T0" fmla="*/ 13 w 19"/>
                      <a:gd name="T1" fmla="*/ 19 h 20"/>
                      <a:gd name="T2" fmla="*/ 18 w 19"/>
                      <a:gd name="T3" fmla="*/ 19 h 20"/>
                      <a:gd name="T4" fmla="*/ 7 w 19"/>
                      <a:gd name="T5" fmla="*/ 0 h 20"/>
                      <a:gd name="T6" fmla="*/ 0 w 19"/>
                      <a:gd name="T7" fmla="*/ 0 h 20"/>
                      <a:gd name="T8" fmla="*/ 13 w 19"/>
                      <a:gd name="T9" fmla="*/ 19 h 20"/>
                      <a:gd name="T10" fmla="*/ 18 w 19"/>
                      <a:gd name="T11" fmla="*/ 19 h 20"/>
                      <a:gd name="T12" fmla="*/ 13 w 19"/>
                      <a:gd name="T13" fmla="*/ 19 h 20"/>
                      <a:gd name="T14" fmla="*/ 18 w 19"/>
                      <a:gd name="T15" fmla="*/ 19 h 20"/>
                      <a:gd name="T16" fmla="*/ 13 w 19"/>
                      <a:gd name="T17" fmla="*/ 19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20"/>
                      <a:gd name="T29" fmla="*/ 19 w 19"/>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20">
                        <a:moveTo>
                          <a:pt x="13" y="19"/>
                        </a:moveTo>
                        <a:lnTo>
                          <a:pt x="18" y="19"/>
                        </a:lnTo>
                        <a:lnTo>
                          <a:pt x="7" y="0"/>
                        </a:lnTo>
                        <a:lnTo>
                          <a:pt x="0" y="0"/>
                        </a:lnTo>
                        <a:lnTo>
                          <a:pt x="13" y="19"/>
                        </a:lnTo>
                        <a:lnTo>
                          <a:pt x="18" y="19"/>
                        </a:lnTo>
                        <a:lnTo>
                          <a:pt x="13" y="19"/>
                        </a:lnTo>
                        <a:lnTo>
                          <a:pt x="18" y="19"/>
                        </a:lnTo>
                        <a:lnTo>
                          <a:pt x="13" y="19"/>
                        </a:lnTo>
                      </a:path>
                    </a:pathLst>
                  </a:custGeom>
                  <a:solidFill>
                    <a:srgbClr val="000000"/>
                  </a:solidFill>
                  <a:ln w="9525" cap="rnd">
                    <a:noFill/>
                    <a:round/>
                    <a:headEnd/>
                    <a:tailEnd/>
                  </a:ln>
                </p:spPr>
                <p:txBody>
                  <a:bodyPr/>
                  <a:lstStyle/>
                  <a:p>
                    <a:endParaRPr lang="zh-CN" altLang="zh-CN"/>
                  </a:p>
                </p:txBody>
              </p:sp>
              <p:sp>
                <p:nvSpPr>
                  <p:cNvPr id="58270" name="Freeform 3148"/>
                  <p:cNvSpPr>
                    <a:spLocks/>
                  </p:cNvSpPr>
                  <p:nvPr/>
                </p:nvSpPr>
                <p:spPr bwMode="auto">
                  <a:xfrm>
                    <a:off x="5330" y="2675"/>
                    <a:ext cx="29" cy="19"/>
                  </a:xfrm>
                  <a:custGeom>
                    <a:avLst/>
                    <a:gdLst>
                      <a:gd name="T0" fmla="*/ 26 w 29"/>
                      <a:gd name="T1" fmla="*/ 0 h 19"/>
                      <a:gd name="T2" fmla="*/ 0 w 29"/>
                      <a:gd name="T3" fmla="*/ 18 h 19"/>
                      <a:gd name="T4" fmla="*/ 28 w 29"/>
                      <a:gd name="T5" fmla="*/ 0 h 19"/>
                      <a:gd name="T6" fmla="*/ 26 w 29"/>
                      <a:gd name="T7" fmla="*/ 0 h 19"/>
                      <a:gd name="T8" fmla="*/ 0 60000 65536"/>
                      <a:gd name="T9" fmla="*/ 0 60000 65536"/>
                      <a:gd name="T10" fmla="*/ 0 60000 65536"/>
                      <a:gd name="T11" fmla="*/ 0 60000 65536"/>
                      <a:gd name="T12" fmla="*/ 0 w 29"/>
                      <a:gd name="T13" fmla="*/ 0 h 19"/>
                      <a:gd name="T14" fmla="*/ 29 w 29"/>
                      <a:gd name="T15" fmla="*/ 19 h 19"/>
                    </a:gdLst>
                    <a:ahLst/>
                    <a:cxnLst>
                      <a:cxn ang="T8">
                        <a:pos x="T0" y="T1"/>
                      </a:cxn>
                      <a:cxn ang="T9">
                        <a:pos x="T2" y="T3"/>
                      </a:cxn>
                      <a:cxn ang="T10">
                        <a:pos x="T4" y="T5"/>
                      </a:cxn>
                      <a:cxn ang="T11">
                        <a:pos x="T6" y="T7"/>
                      </a:cxn>
                    </a:cxnLst>
                    <a:rect l="T12" t="T13" r="T14" b="T15"/>
                    <a:pathLst>
                      <a:path w="29" h="19">
                        <a:moveTo>
                          <a:pt x="26" y="0"/>
                        </a:moveTo>
                        <a:lnTo>
                          <a:pt x="0" y="18"/>
                        </a:lnTo>
                        <a:lnTo>
                          <a:pt x="28" y="0"/>
                        </a:lnTo>
                        <a:lnTo>
                          <a:pt x="26" y="0"/>
                        </a:lnTo>
                      </a:path>
                    </a:pathLst>
                  </a:custGeom>
                  <a:solidFill>
                    <a:srgbClr val="000000"/>
                  </a:solidFill>
                  <a:ln w="9525" cap="rnd">
                    <a:noFill/>
                    <a:round/>
                    <a:headEnd/>
                    <a:tailEnd/>
                  </a:ln>
                </p:spPr>
                <p:txBody>
                  <a:bodyPr/>
                  <a:lstStyle/>
                  <a:p>
                    <a:endParaRPr lang="zh-CN" altLang="zh-CN"/>
                  </a:p>
                </p:txBody>
              </p:sp>
              <p:sp>
                <p:nvSpPr>
                  <p:cNvPr id="58271" name="Freeform 3149"/>
                  <p:cNvSpPr>
                    <a:spLocks/>
                  </p:cNvSpPr>
                  <p:nvPr/>
                </p:nvSpPr>
                <p:spPr bwMode="auto">
                  <a:xfrm>
                    <a:off x="5357" y="2681"/>
                    <a:ext cx="20" cy="19"/>
                  </a:xfrm>
                  <a:custGeom>
                    <a:avLst/>
                    <a:gdLst>
                      <a:gd name="T0" fmla="*/ 19 w 20"/>
                      <a:gd name="T1" fmla="*/ 0 h 19"/>
                      <a:gd name="T2" fmla="*/ 10 w 20"/>
                      <a:gd name="T3" fmla="*/ 0 h 19"/>
                      <a:gd name="T4" fmla="*/ 0 w 20"/>
                      <a:gd name="T5" fmla="*/ 18 h 19"/>
                      <a:gd name="T6" fmla="*/ 10 w 20"/>
                      <a:gd name="T7" fmla="*/ 18 h 19"/>
                      <a:gd name="T8" fmla="*/ 19 w 20"/>
                      <a:gd name="T9" fmla="*/ 0 h 19"/>
                      <a:gd name="T10" fmla="*/ 19 w 20"/>
                      <a:gd name="T11" fmla="*/ 0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9" y="0"/>
                        </a:moveTo>
                        <a:lnTo>
                          <a:pt x="10" y="0"/>
                        </a:lnTo>
                        <a:lnTo>
                          <a:pt x="0" y="18"/>
                        </a:lnTo>
                        <a:lnTo>
                          <a:pt x="10" y="18"/>
                        </a:lnTo>
                        <a:lnTo>
                          <a:pt x="19" y="0"/>
                        </a:lnTo>
                      </a:path>
                    </a:pathLst>
                  </a:custGeom>
                  <a:solidFill>
                    <a:srgbClr val="000000"/>
                  </a:solidFill>
                  <a:ln w="9525" cap="rnd">
                    <a:noFill/>
                    <a:round/>
                    <a:headEnd/>
                    <a:tailEnd/>
                  </a:ln>
                </p:spPr>
                <p:txBody>
                  <a:bodyPr/>
                  <a:lstStyle/>
                  <a:p>
                    <a:endParaRPr lang="zh-CN" altLang="zh-CN"/>
                  </a:p>
                </p:txBody>
              </p:sp>
              <p:sp>
                <p:nvSpPr>
                  <p:cNvPr id="58272" name="Freeform 3150"/>
                  <p:cNvSpPr>
                    <a:spLocks/>
                  </p:cNvSpPr>
                  <p:nvPr/>
                </p:nvSpPr>
                <p:spPr bwMode="auto">
                  <a:xfrm>
                    <a:off x="5356" y="2673"/>
                    <a:ext cx="19" cy="1"/>
                  </a:xfrm>
                  <a:custGeom>
                    <a:avLst/>
                    <a:gdLst>
                      <a:gd name="T0" fmla="*/ 0 w 19"/>
                      <a:gd name="T1" fmla="*/ 0 h 1"/>
                      <a:gd name="T2" fmla="*/ 18 w 19"/>
                      <a:gd name="T3" fmla="*/ 0 h 1"/>
                      <a:gd name="T4" fmla="*/ 0 w 19"/>
                      <a:gd name="T5" fmla="*/ 0 h 1"/>
                      <a:gd name="T6" fmla="*/ 0 w 19"/>
                      <a:gd name="T7" fmla="*/ 0 h 1"/>
                      <a:gd name="T8" fmla="*/ 0 60000 65536"/>
                      <a:gd name="T9" fmla="*/ 0 60000 65536"/>
                      <a:gd name="T10" fmla="*/ 0 60000 65536"/>
                      <a:gd name="T11" fmla="*/ 0 60000 65536"/>
                      <a:gd name="T12" fmla="*/ 0 w 19"/>
                      <a:gd name="T13" fmla="*/ 0 h 1"/>
                      <a:gd name="T14" fmla="*/ 19 w 19"/>
                      <a:gd name="T15" fmla="*/ 1 h 1"/>
                    </a:gdLst>
                    <a:ahLst/>
                    <a:cxnLst>
                      <a:cxn ang="T8">
                        <a:pos x="T0" y="T1"/>
                      </a:cxn>
                      <a:cxn ang="T9">
                        <a:pos x="T2" y="T3"/>
                      </a:cxn>
                      <a:cxn ang="T10">
                        <a:pos x="T4" y="T5"/>
                      </a:cxn>
                      <a:cxn ang="T11">
                        <a:pos x="T6" y="T7"/>
                      </a:cxn>
                    </a:cxnLst>
                    <a:rect l="T12" t="T13" r="T14" b="T15"/>
                    <a:pathLst>
                      <a:path w="19" h="1">
                        <a:moveTo>
                          <a:pt x="0" y="0"/>
                        </a:moveTo>
                        <a:lnTo>
                          <a:pt x="18" y="0"/>
                        </a:lnTo>
                        <a:lnTo>
                          <a:pt x="0" y="0"/>
                        </a:lnTo>
                      </a:path>
                    </a:pathLst>
                  </a:custGeom>
                  <a:solidFill>
                    <a:srgbClr val="000000"/>
                  </a:solidFill>
                  <a:ln w="9525" cap="rnd">
                    <a:noFill/>
                    <a:round/>
                    <a:headEnd/>
                    <a:tailEnd/>
                  </a:ln>
                </p:spPr>
                <p:txBody>
                  <a:bodyPr/>
                  <a:lstStyle/>
                  <a:p>
                    <a:endParaRPr lang="zh-CN" altLang="zh-CN"/>
                  </a:p>
                </p:txBody>
              </p:sp>
              <p:sp>
                <p:nvSpPr>
                  <p:cNvPr id="58273" name="Freeform 3151"/>
                  <p:cNvSpPr>
                    <a:spLocks/>
                  </p:cNvSpPr>
                  <p:nvPr/>
                </p:nvSpPr>
                <p:spPr bwMode="auto">
                  <a:xfrm>
                    <a:off x="5326" y="2673"/>
                    <a:ext cx="31" cy="19"/>
                  </a:xfrm>
                  <a:custGeom>
                    <a:avLst/>
                    <a:gdLst>
                      <a:gd name="T0" fmla="*/ 0 w 31"/>
                      <a:gd name="T1" fmla="*/ 18 h 19"/>
                      <a:gd name="T2" fmla="*/ 30 w 31"/>
                      <a:gd name="T3" fmla="*/ 0 h 19"/>
                      <a:gd name="T4" fmla="*/ 0 w 31"/>
                      <a:gd name="T5" fmla="*/ 18 h 19"/>
                      <a:gd name="T6" fmla="*/ 0 w 31"/>
                      <a:gd name="T7" fmla="*/ 18 h 19"/>
                      <a:gd name="T8" fmla="*/ 0 60000 65536"/>
                      <a:gd name="T9" fmla="*/ 0 60000 65536"/>
                      <a:gd name="T10" fmla="*/ 0 60000 65536"/>
                      <a:gd name="T11" fmla="*/ 0 60000 65536"/>
                      <a:gd name="T12" fmla="*/ 0 w 31"/>
                      <a:gd name="T13" fmla="*/ 0 h 19"/>
                      <a:gd name="T14" fmla="*/ 31 w 31"/>
                      <a:gd name="T15" fmla="*/ 19 h 19"/>
                    </a:gdLst>
                    <a:ahLst/>
                    <a:cxnLst>
                      <a:cxn ang="T8">
                        <a:pos x="T0" y="T1"/>
                      </a:cxn>
                      <a:cxn ang="T9">
                        <a:pos x="T2" y="T3"/>
                      </a:cxn>
                      <a:cxn ang="T10">
                        <a:pos x="T4" y="T5"/>
                      </a:cxn>
                      <a:cxn ang="T11">
                        <a:pos x="T6" y="T7"/>
                      </a:cxn>
                    </a:cxnLst>
                    <a:rect l="T12" t="T13" r="T14" b="T15"/>
                    <a:pathLst>
                      <a:path w="31" h="19">
                        <a:moveTo>
                          <a:pt x="0" y="18"/>
                        </a:moveTo>
                        <a:lnTo>
                          <a:pt x="30" y="0"/>
                        </a:lnTo>
                        <a:lnTo>
                          <a:pt x="0" y="18"/>
                        </a:lnTo>
                      </a:path>
                    </a:pathLst>
                  </a:custGeom>
                  <a:solidFill>
                    <a:srgbClr val="000000"/>
                  </a:solidFill>
                  <a:ln w="9525" cap="rnd">
                    <a:noFill/>
                    <a:round/>
                    <a:headEnd/>
                    <a:tailEnd/>
                  </a:ln>
                </p:spPr>
                <p:txBody>
                  <a:bodyPr/>
                  <a:lstStyle/>
                  <a:p>
                    <a:endParaRPr lang="zh-CN" altLang="zh-CN"/>
                  </a:p>
                </p:txBody>
              </p:sp>
              <p:sp>
                <p:nvSpPr>
                  <p:cNvPr id="58274" name="Freeform 3152"/>
                  <p:cNvSpPr>
                    <a:spLocks/>
                  </p:cNvSpPr>
                  <p:nvPr/>
                </p:nvSpPr>
                <p:spPr bwMode="auto">
                  <a:xfrm>
                    <a:off x="5228" y="2705"/>
                    <a:ext cx="19" cy="19"/>
                  </a:xfrm>
                  <a:custGeom>
                    <a:avLst/>
                    <a:gdLst>
                      <a:gd name="T0" fmla="*/ 0 w 19"/>
                      <a:gd name="T1" fmla="*/ 0 h 19"/>
                      <a:gd name="T2" fmla="*/ 9 w 19"/>
                      <a:gd name="T3" fmla="*/ 0 h 19"/>
                      <a:gd name="T4" fmla="*/ 18 w 19"/>
                      <a:gd name="T5" fmla="*/ 9 h 19"/>
                      <a:gd name="T6" fmla="*/ 18 w 19"/>
                      <a:gd name="T7" fmla="*/ 18 h 19"/>
                      <a:gd name="T8" fmla="*/ 0 w 19"/>
                      <a:gd name="T9" fmla="*/ 0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0"/>
                        </a:moveTo>
                        <a:lnTo>
                          <a:pt x="9" y="0"/>
                        </a:lnTo>
                        <a:lnTo>
                          <a:pt x="18" y="9"/>
                        </a:lnTo>
                        <a:lnTo>
                          <a:pt x="18" y="18"/>
                        </a:lnTo>
                        <a:lnTo>
                          <a:pt x="0" y="0"/>
                        </a:lnTo>
                      </a:path>
                    </a:pathLst>
                  </a:custGeom>
                  <a:solidFill>
                    <a:srgbClr val="000000"/>
                  </a:solidFill>
                  <a:ln w="9525" cap="rnd">
                    <a:noFill/>
                    <a:round/>
                    <a:headEnd/>
                    <a:tailEnd/>
                  </a:ln>
                </p:spPr>
                <p:txBody>
                  <a:bodyPr/>
                  <a:lstStyle/>
                  <a:p>
                    <a:endParaRPr lang="zh-CN" altLang="zh-CN"/>
                  </a:p>
                </p:txBody>
              </p:sp>
              <p:sp>
                <p:nvSpPr>
                  <p:cNvPr id="58275" name="Freeform 3153"/>
                  <p:cNvSpPr>
                    <a:spLocks/>
                  </p:cNvSpPr>
                  <p:nvPr/>
                </p:nvSpPr>
                <p:spPr bwMode="auto">
                  <a:xfrm>
                    <a:off x="5228" y="2707"/>
                    <a:ext cx="19" cy="19"/>
                  </a:xfrm>
                  <a:custGeom>
                    <a:avLst/>
                    <a:gdLst>
                      <a:gd name="T0" fmla="*/ 18 w 19"/>
                      <a:gd name="T1" fmla="*/ 18 h 19"/>
                      <a:gd name="T2" fmla="*/ 18 w 19"/>
                      <a:gd name="T3" fmla="*/ 11 h 19"/>
                      <a:gd name="T4" fmla="*/ 18 w 19"/>
                      <a:gd name="T5" fmla="*/ 5 h 19"/>
                      <a:gd name="T6" fmla="*/ 9 w 19"/>
                      <a:gd name="T7" fmla="*/ 5 h 19"/>
                      <a:gd name="T8" fmla="*/ 9 w 19"/>
                      <a:gd name="T9" fmla="*/ 0 h 19"/>
                      <a:gd name="T10" fmla="*/ 0 w 19"/>
                      <a:gd name="T11" fmla="*/ 0 h 19"/>
                      <a:gd name="T12" fmla="*/ 0 w 19"/>
                      <a:gd name="T13" fmla="*/ 5 h 19"/>
                      <a:gd name="T14" fmla="*/ 9 w 19"/>
                      <a:gd name="T15" fmla="*/ 5 h 19"/>
                      <a:gd name="T16" fmla="*/ 9 w 19"/>
                      <a:gd name="T17" fmla="*/ 11 h 19"/>
                      <a:gd name="T18" fmla="*/ 18 w 19"/>
                      <a:gd name="T19" fmla="*/ 11 h 19"/>
                      <a:gd name="T20" fmla="*/ 18 w 19"/>
                      <a:gd name="T21" fmla="*/ 18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
                      <a:gd name="T34" fmla="*/ 0 h 19"/>
                      <a:gd name="T35" fmla="*/ 19 w 19"/>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 h="19">
                        <a:moveTo>
                          <a:pt x="18" y="18"/>
                        </a:moveTo>
                        <a:lnTo>
                          <a:pt x="18" y="11"/>
                        </a:lnTo>
                        <a:lnTo>
                          <a:pt x="18" y="5"/>
                        </a:lnTo>
                        <a:lnTo>
                          <a:pt x="9" y="5"/>
                        </a:lnTo>
                        <a:lnTo>
                          <a:pt x="9" y="0"/>
                        </a:lnTo>
                        <a:lnTo>
                          <a:pt x="0" y="0"/>
                        </a:lnTo>
                        <a:lnTo>
                          <a:pt x="0" y="5"/>
                        </a:lnTo>
                        <a:lnTo>
                          <a:pt x="9" y="5"/>
                        </a:lnTo>
                        <a:lnTo>
                          <a:pt x="9" y="11"/>
                        </a:lnTo>
                        <a:lnTo>
                          <a:pt x="18" y="11"/>
                        </a:lnTo>
                        <a:lnTo>
                          <a:pt x="18" y="18"/>
                        </a:lnTo>
                      </a:path>
                    </a:pathLst>
                  </a:custGeom>
                  <a:solidFill>
                    <a:srgbClr val="000000"/>
                  </a:solidFill>
                  <a:ln w="9525" cap="rnd">
                    <a:noFill/>
                    <a:round/>
                    <a:headEnd/>
                    <a:tailEnd/>
                  </a:ln>
                </p:spPr>
                <p:txBody>
                  <a:bodyPr/>
                  <a:lstStyle/>
                  <a:p>
                    <a:endParaRPr lang="zh-CN" altLang="zh-CN"/>
                  </a:p>
                </p:txBody>
              </p:sp>
              <p:sp>
                <p:nvSpPr>
                  <p:cNvPr id="58276" name="Freeform 3154"/>
                  <p:cNvSpPr>
                    <a:spLocks/>
                  </p:cNvSpPr>
                  <p:nvPr/>
                </p:nvSpPr>
                <p:spPr bwMode="auto">
                  <a:xfrm>
                    <a:off x="5123" y="2599"/>
                    <a:ext cx="356" cy="153"/>
                  </a:xfrm>
                  <a:custGeom>
                    <a:avLst/>
                    <a:gdLst>
                      <a:gd name="T0" fmla="*/ 0 w 356"/>
                      <a:gd name="T1" fmla="*/ 152 h 153"/>
                      <a:gd name="T2" fmla="*/ 3 w 356"/>
                      <a:gd name="T3" fmla="*/ 152 h 153"/>
                      <a:gd name="T4" fmla="*/ 355 w 356"/>
                      <a:gd name="T5" fmla="*/ 0 h 153"/>
                      <a:gd name="T6" fmla="*/ 0 w 356"/>
                      <a:gd name="T7" fmla="*/ 152 h 153"/>
                      <a:gd name="T8" fmla="*/ 0 60000 65536"/>
                      <a:gd name="T9" fmla="*/ 0 60000 65536"/>
                      <a:gd name="T10" fmla="*/ 0 60000 65536"/>
                      <a:gd name="T11" fmla="*/ 0 60000 65536"/>
                      <a:gd name="T12" fmla="*/ 0 w 356"/>
                      <a:gd name="T13" fmla="*/ 0 h 153"/>
                      <a:gd name="T14" fmla="*/ 356 w 356"/>
                      <a:gd name="T15" fmla="*/ 153 h 153"/>
                    </a:gdLst>
                    <a:ahLst/>
                    <a:cxnLst>
                      <a:cxn ang="T8">
                        <a:pos x="T0" y="T1"/>
                      </a:cxn>
                      <a:cxn ang="T9">
                        <a:pos x="T2" y="T3"/>
                      </a:cxn>
                      <a:cxn ang="T10">
                        <a:pos x="T4" y="T5"/>
                      </a:cxn>
                      <a:cxn ang="T11">
                        <a:pos x="T6" y="T7"/>
                      </a:cxn>
                    </a:cxnLst>
                    <a:rect l="T12" t="T13" r="T14" b="T15"/>
                    <a:pathLst>
                      <a:path w="356" h="153">
                        <a:moveTo>
                          <a:pt x="0" y="152"/>
                        </a:moveTo>
                        <a:lnTo>
                          <a:pt x="3" y="152"/>
                        </a:lnTo>
                        <a:lnTo>
                          <a:pt x="355" y="0"/>
                        </a:lnTo>
                        <a:lnTo>
                          <a:pt x="0" y="152"/>
                        </a:lnTo>
                      </a:path>
                    </a:pathLst>
                  </a:custGeom>
                  <a:solidFill>
                    <a:srgbClr val="000000"/>
                  </a:solidFill>
                  <a:ln w="9525" cap="rnd">
                    <a:noFill/>
                    <a:round/>
                    <a:headEnd/>
                    <a:tailEnd/>
                  </a:ln>
                </p:spPr>
                <p:txBody>
                  <a:bodyPr/>
                  <a:lstStyle/>
                  <a:p>
                    <a:endParaRPr lang="zh-CN" altLang="zh-CN"/>
                  </a:p>
                </p:txBody>
              </p:sp>
            </p:grpSp>
            <p:sp>
              <p:nvSpPr>
                <p:cNvPr id="58130" name="Freeform 3155"/>
                <p:cNvSpPr>
                  <a:spLocks/>
                </p:cNvSpPr>
                <p:nvPr/>
              </p:nvSpPr>
              <p:spPr bwMode="auto">
                <a:xfrm>
                  <a:off x="5010" y="2765"/>
                  <a:ext cx="102" cy="41"/>
                </a:xfrm>
                <a:custGeom>
                  <a:avLst/>
                  <a:gdLst>
                    <a:gd name="T0" fmla="*/ 51 w 102"/>
                    <a:gd name="T1" fmla="*/ 16 h 41"/>
                    <a:gd name="T2" fmla="*/ 55 w 102"/>
                    <a:gd name="T3" fmla="*/ 14 h 41"/>
                    <a:gd name="T4" fmla="*/ 61 w 102"/>
                    <a:gd name="T5" fmla="*/ 12 h 41"/>
                    <a:gd name="T6" fmla="*/ 65 w 102"/>
                    <a:gd name="T7" fmla="*/ 12 h 41"/>
                    <a:gd name="T8" fmla="*/ 71 w 102"/>
                    <a:gd name="T9" fmla="*/ 10 h 41"/>
                    <a:gd name="T10" fmla="*/ 75 w 102"/>
                    <a:gd name="T11" fmla="*/ 8 h 41"/>
                    <a:gd name="T12" fmla="*/ 79 w 102"/>
                    <a:gd name="T13" fmla="*/ 6 h 41"/>
                    <a:gd name="T14" fmla="*/ 83 w 102"/>
                    <a:gd name="T15" fmla="*/ 6 h 41"/>
                    <a:gd name="T16" fmla="*/ 87 w 102"/>
                    <a:gd name="T17" fmla="*/ 4 h 41"/>
                    <a:gd name="T18" fmla="*/ 91 w 102"/>
                    <a:gd name="T19" fmla="*/ 2 h 41"/>
                    <a:gd name="T20" fmla="*/ 95 w 102"/>
                    <a:gd name="T21" fmla="*/ 2 h 41"/>
                    <a:gd name="T22" fmla="*/ 99 w 102"/>
                    <a:gd name="T23" fmla="*/ 0 h 41"/>
                    <a:gd name="T24" fmla="*/ 101 w 102"/>
                    <a:gd name="T25" fmla="*/ 2 h 41"/>
                    <a:gd name="T26" fmla="*/ 99 w 102"/>
                    <a:gd name="T27" fmla="*/ 4 h 41"/>
                    <a:gd name="T28" fmla="*/ 95 w 102"/>
                    <a:gd name="T29" fmla="*/ 4 h 41"/>
                    <a:gd name="T30" fmla="*/ 93 w 102"/>
                    <a:gd name="T31" fmla="*/ 6 h 41"/>
                    <a:gd name="T32" fmla="*/ 91 w 102"/>
                    <a:gd name="T33" fmla="*/ 8 h 41"/>
                    <a:gd name="T34" fmla="*/ 87 w 102"/>
                    <a:gd name="T35" fmla="*/ 8 h 41"/>
                    <a:gd name="T36" fmla="*/ 83 w 102"/>
                    <a:gd name="T37" fmla="*/ 10 h 41"/>
                    <a:gd name="T38" fmla="*/ 79 w 102"/>
                    <a:gd name="T39" fmla="*/ 12 h 41"/>
                    <a:gd name="T40" fmla="*/ 75 w 102"/>
                    <a:gd name="T41" fmla="*/ 14 h 41"/>
                    <a:gd name="T42" fmla="*/ 71 w 102"/>
                    <a:gd name="T43" fmla="*/ 16 h 41"/>
                    <a:gd name="T44" fmla="*/ 67 w 102"/>
                    <a:gd name="T45" fmla="*/ 18 h 41"/>
                    <a:gd name="T46" fmla="*/ 61 w 102"/>
                    <a:gd name="T47" fmla="*/ 20 h 41"/>
                    <a:gd name="T48" fmla="*/ 57 w 102"/>
                    <a:gd name="T49" fmla="*/ 22 h 41"/>
                    <a:gd name="T50" fmla="*/ 51 w 102"/>
                    <a:gd name="T51" fmla="*/ 24 h 41"/>
                    <a:gd name="T52" fmla="*/ 47 w 102"/>
                    <a:gd name="T53" fmla="*/ 26 h 41"/>
                    <a:gd name="T54" fmla="*/ 41 w 102"/>
                    <a:gd name="T55" fmla="*/ 28 h 41"/>
                    <a:gd name="T56" fmla="*/ 36 w 102"/>
                    <a:gd name="T57" fmla="*/ 30 h 41"/>
                    <a:gd name="T58" fmla="*/ 30 w 102"/>
                    <a:gd name="T59" fmla="*/ 30 h 41"/>
                    <a:gd name="T60" fmla="*/ 26 w 102"/>
                    <a:gd name="T61" fmla="*/ 32 h 41"/>
                    <a:gd name="T62" fmla="*/ 22 w 102"/>
                    <a:gd name="T63" fmla="*/ 34 h 41"/>
                    <a:gd name="T64" fmla="*/ 18 w 102"/>
                    <a:gd name="T65" fmla="*/ 34 h 41"/>
                    <a:gd name="T66" fmla="*/ 14 w 102"/>
                    <a:gd name="T67" fmla="*/ 36 h 41"/>
                    <a:gd name="T68" fmla="*/ 10 w 102"/>
                    <a:gd name="T69" fmla="*/ 38 h 41"/>
                    <a:gd name="T70" fmla="*/ 6 w 102"/>
                    <a:gd name="T71" fmla="*/ 38 h 41"/>
                    <a:gd name="T72" fmla="*/ 4 w 102"/>
                    <a:gd name="T73" fmla="*/ 40 h 41"/>
                    <a:gd name="T74" fmla="*/ 0 w 102"/>
                    <a:gd name="T75" fmla="*/ 40 h 41"/>
                    <a:gd name="T76" fmla="*/ 2 w 102"/>
                    <a:gd name="T77" fmla="*/ 38 h 41"/>
                    <a:gd name="T78" fmla="*/ 4 w 102"/>
                    <a:gd name="T79" fmla="*/ 36 h 41"/>
                    <a:gd name="T80" fmla="*/ 6 w 102"/>
                    <a:gd name="T81" fmla="*/ 34 h 41"/>
                    <a:gd name="T82" fmla="*/ 10 w 102"/>
                    <a:gd name="T83" fmla="*/ 34 h 41"/>
                    <a:gd name="T84" fmla="*/ 12 w 102"/>
                    <a:gd name="T85" fmla="*/ 32 h 41"/>
                    <a:gd name="T86" fmla="*/ 16 w 102"/>
                    <a:gd name="T87" fmla="*/ 30 h 41"/>
                    <a:gd name="T88" fmla="*/ 20 w 102"/>
                    <a:gd name="T89" fmla="*/ 28 h 41"/>
                    <a:gd name="T90" fmla="*/ 24 w 102"/>
                    <a:gd name="T91" fmla="*/ 28 h 41"/>
                    <a:gd name="T92" fmla="*/ 28 w 102"/>
                    <a:gd name="T93" fmla="*/ 26 h 41"/>
                    <a:gd name="T94" fmla="*/ 32 w 102"/>
                    <a:gd name="T95" fmla="*/ 24 h 41"/>
                    <a:gd name="T96" fmla="*/ 36 w 102"/>
                    <a:gd name="T97" fmla="*/ 22 h 41"/>
                    <a:gd name="T98" fmla="*/ 43 w 102"/>
                    <a:gd name="T99" fmla="*/ 20 h 41"/>
                    <a:gd name="T100" fmla="*/ 47 w 102"/>
                    <a:gd name="T101" fmla="*/ 18 h 4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2"/>
                    <a:gd name="T154" fmla="*/ 0 h 41"/>
                    <a:gd name="T155" fmla="*/ 102 w 102"/>
                    <a:gd name="T156" fmla="*/ 41 h 4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2" h="41">
                      <a:moveTo>
                        <a:pt x="47" y="18"/>
                      </a:moveTo>
                      <a:lnTo>
                        <a:pt x="51" y="16"/>
                      </a:lnTo>
                      <a:lnTo>
                        <a:pt x="53" y="16"/>
                      </a:lnTo>
                      <a:lnTo>
                        <a:pt x="55" y="14"/>
                      </a:lnTo>
                      <a:lnTo>
                        <a:pt x="59" y="14"/>
                      </a:lnTo>
                      <a:lnTo>
                        <a:pt x="61" y="12"/>
                      </a:lnTo>
                      <a:lnTo>
                        <a:pt x="63" y="12"/>
                      </a:lnTo>
                      <a:lnTo>
                        <a:pt x="65" y="12"/>
                      </a:lnTo>
                      <a:lnTo>
                        <a:pt x="67" y="10"/>
                      </a:lnTo>
                      <a:lnTo>
                        <a:pt x="71" y="10"/>
                      </a:lnTo>
                      <a:lnTo>
                        <a:pt x="73" y="8"/>
                      </a:lnTo>
                      <a:lnTo>
                        <a:pt x="75" y="8"/>
                      </a:lnTo>
                      <a:lnTo>
                        <a:pt x="77" y="8"/>
                      </a:lnTo>
                      <a:lnTo>
                        <a:pt x="79" y="6"/>
                      </a:lnTo>
                      <a:lnTo>
                        <a:pt x="81" y="6"/>
                      </a:lnTo>
                      <a:lnTo>
                        <a:pt x="83" y="6"/>
                      </a:lnTo>
                      <a:lnTo>
                        <a:pt x="85" y="4"/>
                      </a:lnTo>
                      <a:lnTo>
                        <a:pt x="87" y="4"/>
                      </a:lnTo>
                      <a:lnTo>
                        <a:pt x="89" y="4"/>
                      </a:lnTo>
                      <a:lnTo>
                        <a:pt x="91" y="2"/>
                      </a:lnTo>
                      <a:lnTo>
                        <a:pt x="93" y="2"/>
                      </a:lnTo>
                      <a:lnTo>
                        <a:pt x="95" y="2"/>
                      </a:lnTo>
                      <a:lnTo>
                        <a:pt x="97" y="2"/>
                      </a:lnTo>
                      <a:lnTo>
                        <a:pt x="99" y="0"/>
                      </a:lnTo>
                      <a:lnTo>
                        <a:pt x="101" y="0"/>
                      </a:lnTo>
                      <a:lnTo>
                        <a:pt x="101" y="2"/>
                      </a:lnTo>
                      <a:lnTo>
                        <a:pt x="99" y="2"/>
                      </a:lnTo>
                      <a:lnTo>
                        <a:pt x="99" y="4"/>
                      </a:lnTo>
                      <a:lnTo>
                        <a:pt x="97" y="4"/>
                      </a:lnTo>
                      <a:lnTo>
                        <a:pt x="95" y="4"/>
                      </a:lnTo>
                      <a:lnTo>
                        <a:pt x="95" y="6"/>
                      </a:lnTo>
                      <a:lnTo>
                        <a:pt x="93" y="6"/>
                      </a:lnTo>
                      <a:lnTo>
                        <a:pt x="91" y="6"/>
                      </a:lnTo>
                      <a:lnTo>
                        <a:pt x="91" y="8"/>
                      </a:lnTo>
                      <a:lnTo>
                        <a:pt x="89" y="8"/>
                      </a:lnTo>
                      <a:lnTo>
                        <a:pt x="87" y="8"/>
                      </a:lnTo>
                      <a:lnTo>
                        <a:pt x="85" y="10"/>
                      </a:lnTo>
                      <a:lnTo>
                        <a:pt x="83" y="10"/>
                      </a:lnTo>
                      <a:lnTo>
                        <a:pt x="81" y="12"/>
                      </a:lnTo>
                      <a:lnTo>
                        <a:pt x="79" y="12"/>
                      </a:lnTo>
                      <a:lnTo>
                        <a:pt x="77" y="14"/>
                      </a:lnTo>
                      <a:lnTo>
                        <a:pt x="75" y="14"/>
                      </a:lnTo>
                      <a:lnTo>
                        <a:pt x="73" y="14"/>
                      </a:lnTo>
                      <a:lnTo>
                        <a:pt x="71" y="16"/>
                      </a:lnTo>
                      <a:lnTo>
                        <a:pt x="69" y="16"/>
                      </a:lnTo>
                      <a:lnTo>
                        <a:pt x="67" y="18"/>
                      </a:lnTo>
                      <a:lnTo>
                        <a:pt x="65" y="18"/>
                      </a:lnTo>
                      <a:lnTo>
                        <a:pt x="61" y="20"/>
                      </a:lnTo>
                      <a:lnTo>
                        <a:pt x="59" y="20"/>
                      </a:lnTo>
                      <a:lnTo>
                        <a:pt x="57" y="22"/>
                      </a:lnTo>
                      <a:lnTo>
                        <a:pt x="53" y="22"/>
                      </a:lnTo>
                      <a:lnTo>
                        <a:pt x="51" y="24"/>
                      </a:lnTo>
                      <a:lnTo>
                        <a:pt x="49" y="24"/>
                      </a:lnTo>
                      <a:lnTo>
                        <a:pt x="47" y="26"/>
                      </a:lnTo>
                      <a:lnTo>
                        <a:pt x="43" y="26"/>
                      </a:lnTo>
                      <a:lnTo>
                        <a:pt x="41" y="28"/>
                      </a:lnTo>
                      <a:lnTo>
                        <a:pt x="39" y="28"/>
                      </a:lnTo>
                      <a:lnTo>
                        <a:pt x="36" y="30"/>
                      </a:lnTo>
                      <a:lnTo>
                        <a:pt x="34" y="30"/>
                      </a:lnTo>
                      <a:lnTo>
                        <a:pt x="30" y="30"/>
                      </a:lnTo>
                      <a:lnTo>
                        <a:pt x="28" y="32"/>
                      </a:lnTo>
                      <a:lnTo>
                        <a:pt x="26" y="32"/>
                      </a:lnTo>
                      <a:lnTo>
                        <a:pt x="24" y="32"/>
                      </a:lnTo>
                      <a:lnTo>
                        <a:pt x="22" y="34"/>
                      </a:lnTo>
                      <a:lnTo>
                        <a:pt x="20" y="34"/>
                      </a:lnTo>
                      <a:lnTo>
                        <a:pt x="18" y="34"/>
                      </a:lnTo>
                      <a:lnTo>
                        <a:pt x="16" y="36"/>
                      </a:lnTo>
                      <a:lnTo>
                        <a:pt x="14" y="36"/>
                      </a:lnTo>
                      <a:lnTo>
                        <a:pt x="12" y="38"/>
                      </a:lnTo>
                      <a:lnTo>
                        <a:pt x="10" y="38"/>
                      </a:lnTo>
                      <a:lnTo>
                        <a:pt x="8" y="38"/>
                      </a:lnTo>
                      <a:lnTo>
                        <a:pt x="6" y="38"/>
                      </a:lnTo>
                      <a:lnTo>
                        <a:pt x="4" y="38"/>
                      </a:lnTo>
                      <a:lnTo>
                        <a:pt x="4" y="40"/>
                      </a:lnTo>
                      <a:lnTo>
                        <a:pt x="2" y="40"/>
                      </a:lnTo>
                      <a:lnTo>
                        <a:pt x="0" y="40"/>
                      </a:lnTo>
                      <a:lnTo>
                        <a:pt x="0" y="38"/>
                      </a:lnTo>
                      <a:lnTo>
                        <a:pt x="2" y="38"/>
                      </a:lnTo>
                      <a:lnTo>
                        <a:pt x="2" y="36"/>
                      </a:lnTo>
                      <a:lnTo>
                        <a:pt x="4" y="36"/>
                      </a:lnTo>
                      <a:lnTo>
                        <a:pt x="6" y="36"/>
                      </a:lnTo>
                      <a:lnTo>
                        <a:pt x="6" y="34"/>
                      </a:lnTo>
                      <a:lnTo>
                        <a:pt x="8" y="34"/>
                      </a:lnTo>
                      <a:lnTo>
                        <a:pt x="10" y="34"/>
                      </a:lnTo>
                      <a:lnTo>
                        <a:pt x="10" y="32"/>
                      </a:lnTo>
                      <a:lnTo>
                        <a:pt x="12" y="32"/>
                      </a:lnTo>
                      <a:lnTo>
                        <a:pt x="14" y="32"/>
                      </a:lnTo>
                      <a:lnTo>
                        <a:pt x="16" y="30"/>
                      </a:lnTo>
                      <a:lnTo>
                        <a:pt x="18" y="30"/>
                      </a:lnTo>
                      <a:lnTo>
                        <a:pt x="20" y="28"/>
                      </a:lnTo>
                      <a:lnTo>
                        <a:pt x="22" y="28"/>
                      </a:lnTo>
                      <a:lnTo>
                        <a:pt x="24" y="28"/>
                      </a:lnTo>
                      <a:lnTo>
                        <a:pt x="26" y="26"/>
                      </a:lnTo>
                      <a:lnTo>
                        <a:pt x="28" y="26"/>
                      </a:lnTo>
                      <a:lnTo>
                        <a:pt x="30" y="24"/>
                      </a:lnTo>
                      <a:lnTo>
                        <a:pt x="32" y="24"/>
                      </a:lnTo>
                      <a:lnTo>
                        <a:pt x="34" y="22"/>
                      </a:lnTo>
                      <a:lnTo>
                        <a:pt x="36" y="22"/>
                      </a:lnTo>
                      <a:lnTo>
                        <a:pt x="41" y="20"/>
                      </a:lnTo>
                      <a:lnTo>
                        <a:pt x="43" y="20"/>
                      </a:lnTo>
                      <a:lnTo>
                        <a:pt x="45" y="18"/>
                      </a:lnTo>
                      <a:lnTo>
                        <a:pt x="47" y="18"/>
                      </a:lnTo>
                    </a:path>
                  </a:pathLst>
                </a:custGeom>
                <a:solidFill>
                  <a:srgbClr val="FAFD00"/>
                </a:solidFill>
                <a:ln w="9525" cap="rnd">
                  <a:noFill/>
                  <a:round/>
                  <a:headEnd/>
                  <a:tailEnd/>
                </a:ln>
              </p:spPr>
              <p:txBody>
                <a:bodyPr/>
                <a:lstStyle/>
                <a:p>
                  <a:endParaRPr lang="zh-CN" altLang="zh-CN"/>
                </a:p>
              </p:txBody>
            </p:sp>
            <p:sp>
              <p:nvSpPr>
                <p:cNvPr id="58131" name="Freeform 3156"/>
                <p:cNvSpPr>
                  <a:spLocks/>
                </p:cNvSpPr>
                <p:nvPr/>
              </p:nvSpPr>
              <p:spPr bwMode="auto">
                <a:xfrm>
                  <a:off x="5042" y="2759"/>
                  <a:ext cx="83" cy="55"/>
                </a:xfrm>
                <a:custGeom>
                  <a:avLst/>
                  <a:gdLst>
                    <a:gd name="T0" fmla="*/ 41 w 83"/>
                    <a:gd name="T1" fmla="*/ 24 h 55"/>
                    <a:gd name="T2" fmla="*/ 45 w 83"/>
                    <a:gd name="T3" fmla="*/ 20 h 55"/>
                    <a:gd name="T4" fmla="*/ 49 w 83"/>
                    <a:gd name="T5" fmla="*/ 18 h 55"/>
                    <a:gd name="T6" fmla="*/ 53 w 83"/>
                    <a:gd name="T7" fmla="*/ 16 h 55"/>
                    <a:gd name="T8" fmla="*/ 57 w 83"/>
                    <a:gd name="T9" fmla="*/ 14 h 55"/>
                    <a:gd name="T10" fmla="*/ 61 w 83"/>
                    <a:gd name="T11" fmla="*/ 12 h 55"/>
                    <a:gd name="T12" fmla="*/ 63 w 83"/>
                    <a:gd name="T13" fmla="*/ 10 h 55"/>
                    <a:gd name="T14" fmla="*/ 67 w 83"/>
                    <a:gd name="T15" fmla="*/ 8 h 55"/>
                    <a:gd name="T16" fmla="*/ 71 w 83"/>
                    <a:gd name="T17" fmla="*/ 6 h 55"/>
                    <a:gd name="T18" fmla="*/ 75 w 83"/>
                    <a:gd name="T19" fmla="*/ 4 h 55"/>
                    <a:gd name="T20" fmla="*/ 79 w 83"/>
                    <a:gd name="T21" fmla="*/ 2 h 55"/>
                    <a:gd name="T22" fmla="*/ 81 w 83"/>
                    <a:gd name="T23" fmla="*/ 0 h 55"/>
                    <a:gd name="T24" fmla="*/ 82 w 83"/>
                    <a:gd name="T25" fmla="*/ 2 h 55"/>
                    <a:gd name="T26" fmla="*/ 79 w 83"/>
                    <a:gd name="T27" fmla="*/ 6 h 55"/>
                    <a:gd name="T28" fmla="*/ 75 w 83"/>
                    <a:gd name="T29" fmla="*/ 8 h 55"/>
                    <a:gd name="T30" fmla="*/ 73 w 83"/>
                    <a:gd name="T31" fmla="*/ 10 h 55"/>
                    <a:gd name="T32" fmla="*/ 69 w 83"/>
                    <a:gd name="T33" fmla="*/ 12 h 55"/>
                    <a:gd name="T34" fmla="*/ 67 w 83"/>
                    <a:gd name="T35" fmla="*/ 16 h 55"/>
                    <a:gd name="T36" fmla="*/ 63 w 83"/>
                    <a:gd name="T37" fmla="*/ 18 h 55"/>
                    <a:gd name="T38" fmla="*/ 61 w 83"/>
                    <a:gd name="T39" fmla="*/ 20 h 55"/>
                    <a:gd name="T40" fmla="*/ 57 w 83"/>
                    <a:gd name="T41" fmla="*/ 22 h 55"/>
                    <a:gd name="T42" fmla="*/ 53 w 83"/>
                    <a:gd name="T43" fmla="*/ 26 h 55"/>
                    <a:gd name="T44" fmla="*/ 49 w 83"/>
                    <a:gd name="T45" fmla="*/ 28 h 55"/>
                    <a:gd name="T46" fmla="*/ 43 w 83"/>
                    <a:gd name="T47" fmla="*/ 30 h 55"/>
                    <a:gd name="T48" fmla="*/ 39 w 83"/>
                    <a:gd name="T49" fmla="*/ 34 h 55"/>
                    <a:gd name="T50" fmla="*/ 35 w 83"/>
                    <a:gd name="T51" fmla="*/ 36 h 55"/>
                    <a:gd name="T52" fmla="*/ 31 w 83"/>
                    <a:gd name="T53" fmla="*/ 38 h 55"/>
                    <a:gd name="T54" fmla="*/ 27 w 83"/>
                    <a:gd name="T55" fmla="*/ 40 h 55"/>
                    <a:gd name="T56" fmla="*/ 23 w 83"/>
                    <a:gd name="T57" fmla="*/ 42 h 55"/>
                    <a:gd name="T58" fmla="*/ 21 w 83"/>
                    <a:gd name="T59" fmla="*/ 44 h 55"/>
                    <a:gd name="T60" fmla="*/ 17 w 83"/>
                    <a:gd name="T61" fmla="*/ 46 h 55"/>
                    <a:gd name="T62" fmla="*/ 13 w 83"/>
                    <a:gd name="T63" fmla="*/ 48 h 55"/>
                    <a:gd name="T64" fmla="*/ 9 w 83"/>
                    <a:gd name="T65" fmla="*/ 50 h 55"/>
                    <a:gd name="T66" fmla="*/ 4 w 83"/>
                    <a:gd name="T67" fmla="*/ 52 h 55"/>
                    <a:gd name="T68" fmla="*/ 2 w 83"/>
                    <a:gd name="T69" fmla="*/ 54 h 55"/>
                    <a:gd name="T70" fmla="*/ 0 w 83"/>
                    <a:gd name="T71" fmla="*/ 52 h 55"/>
                    <a:gd name="T72" fmla="*/ 4 w 83"/>
                    <a:gd name="T73" fmla="*/ 48 h 55"/>
                    <a:gd name="T74" fmla="*/ 9 w 83"/>
                    <a:gd name="T75" fmla="*/ 46 h 55"/>
                    <a:gd name="T76" fmla="*/ 11 w 83"/>
                    <a:gd name="T77" fmla="*/ 44 h 55"/>
                    <a:gd name="T78" fmla="*/ 15 w 83"/>
                    <a:gd name="T79" fmla="*/ 42 h 55"/>
                    <a:gd name="T80" fmla="*/ 17 w 83"/>
                    <a:gd name="T81" fmla="*/ 40 h 55"/>
                    <a:gd name="T82" fmla="*/ 21 w 83"/>
                    <a:gd name="T83" fmla="*/ 36 h 55"/>
                    <a:gd name="T84" fmla="*/ 23 w 83"/>
                    <a:gd name="T85" fmla="*/ 34 h 55"/>
                    <a:gd name="T86" fmla="*/ 27 w 83"/>
                    <a:gd name="T87" fmla="*/ 32 h 55"/>
                    <a:gd name="T88" fmla="*/ 31 w 83"/>
                    <a:gd name="T89" fmla="*/ 30 h 55"/>
                    <a:gd name="T90" fmla="*/ 35 w 83"/>
                    <a:gd name="T91" fmla="*/ 26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3"/>
                    <a:gd name="T139" fmla="*/ 0 h 55"/>
                    <a:gd name="T140" fmla="*/ 83 w 83"/>
                    <a:gd name="T141" fmla="*/ 55 h 5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3" h="55">
                      <a:moveTo>
                        <a:pt x="37" y="24"/>
                      </a:moveTo>
                      <a:lnTo>
                        <a:pt x="41" y="24"/>
                      </a:lnTo>
                      <a:lnTo>
                        <a:pt x="43" y="22"/>
                      </a:lnTo>
                      <a:lnTo>
                        <a:pt x="45" y="20"/>
                      </a:lnTo>
                      <a:lnTo>
                        <a:pt x="47" y="20"/>
                      </a:lnTo>
                      <a:lnTo>
                        <a:pt x="49" y="18"/>
                      </a:lnTo>
                      <a:lnTo>
                        <a:pt x="51" y="18"/>
                      </a:lnTo>
                      <a:lnTo>
                        <a:pt x="53" y="16"/>
                      </a:lnTo>
                      <a:lnTo>
                        <a:pt x="55" y="14"/>
                      </a:lnTo>
                      <a:lnTo>
                        <a:pt x="57" y="14"/>
                      </a:lnTo>
                      <a:lnTo>
                        <a:pt x="59" y="12"/>
                      </a:lnTo>
                      <a:lnTo>
                        <a:pt x="61" y="12"/>
                      </a:lnTo>
                      <a:lnTo>
                        <a:pt x="61" y="10"/>
                      </a:lnTo>
                      <a:lnTo>
                        <a:pt x="63" y="10"/>
                      </a:lnTo>
                      <a:lnTo>
                        <a:pt x="65" y="8"/>
                      </a:lnTo>
                      <a:lnTo>
                        <a:pt x="67" y="8"/>
                      </a:lnTo>
                      <a:lnTo>
                        <a:pt x="69" y="6"/>
                      </a:lnTo>
                      <a:lnTo>
                        <a:pt x="71" y="6"/>
                      </a:lnTo>
                      <a:lnTo>
                        <a:pt x="73" y="4"/>
                      </a:lnTo>
                      <a:lnTo>
                        <a:pt x="75" y="4"/>
                      </a:lnTo>
                      <a:lnTo>
                        <a:pt x="77" y="2"/>
                      </a:lnTo>
                      <a:lnTo>
                        <a:pt x="79" y="2"/>
                      </a:lnTo>
                      <a:lnTo>
                        <a:pt x="81" y="2"/>
                      </a:lnTo>
                      <a:lnTo>
                        <a:pt x="81" y="0"/>
                      </a:lnTo>
                      <a:lnTo>
                        <a:pt x="82" y="0"/>
                      </a:lnTo>
                      <a:lnTo>
                        <a:pt x="82" y="2"/>
                      </a:lnTo>
                      <a:lnTo>
                        <a:pt x="81" y="4"/>
                      </a:lnTo>
                      <a:lnTo>
                        <a:pt x="79" y="6"/>
                      </a:lnTo>
                      <a:lnTo>
                        <a:pt x="77" y="8"/>
                      </a:lnTo>
                      <a:lnTo>
                        <a:pt x="75" y="8"/>
                      </a:lnTo>
                      <a:lnTo>
                        <a:pt x="75" y="10"/>
                      </a:lnTo>
                      <a:lnTo>
                        <a:pt x="73" y="10"/>
                      </a:lnTo>
                      <a:lnTo>
                        <a:pt x="71" y="12"/>
                      </a:lnTo>
                      <a:lnTo>
                        <a:pt x="69" y="12"/>
                      </a:lnTo>
                      <a:lnTo>
                        <a:pt x="69" y="14"/>
                      </a:lnTo>
                      <a:lnTo>
                        <a:pt x="67" y="16"/>
                      </a:lnTo>
                      <a:lnTo>
                        <a:pt x="65" y="16"/>
                      </a:lnTo>
                      <a:lnTo>
                        <a:pt x="63" y="18"/>
                      </a:lnTo>
                      <a:lnTo>
                        <a:pt x="61" y="18"/>
                      </a:lnTo>
                      <a:lnTo>
                        <a:pt x="61" y="20"/>
                      </a:lnTo>
                      <a:lnTo>
                        <a:pt x="59" y="22"/>
                      </a:lnTo>
                      <a:lnTo>
                        <a:pt x="57" y="22"/>
                      </a:lnTo>
                      <a:lnTo>
                        <a:pt x="55" y="24"/>
                      </a:lnTo>
                      <a:lnTo>
                        <a:pt x="53" y="26"/>
                      </a:lnTo>
                      <a:lnTo>
                        <a:pt x="51" y="26"/>
                      </a:lnTo>
                      <a:lnTo>
                        <a:pt x="49" y="28"/>
                      </a:lnTo>
                      <a:lnTo>
                        <a:pt x="47" y="30"/>
                      </a:lnTo>
                      <a:lnTo>
                        <a:pt x="43" y="30"/>
                      </a:lnTo>
                      <a:lnTo>
                        <a:pt x="41" y="32"/>
                      </a:lnTo>
                      <a:lnTo>
                        <a:pt x="39" y="34"/>
                      </a:lnTo>
                      <a:lnTo>
                        <a:pt x="37" y="34"/>
                      </a:lnTo>
                      <a:lnTo>
                        <a:pt x="35" y="36"/>
                      </a:lnTo>
                      <a:lnTo>
                        <a:pt x="33" y="36"/>
                      </a:lnTo>
                      <a:lnTo>
                        <a:pt x="31" y="38"/>
                      </a:lnTo>
                      <a:lnTo>
                        <a:pt x="29" y="40"/>
                      </a:lnTo>
                      <a:lnTo>
                        <a:pt x="27" y="40"/>
                      </a:lnTo>
                      <a:lnTo>
                        <a:pt x="25" y="42"/>
                      </a:lnTo>
                      <a:lnTo>
                        <a:pt x="23" y="42"/>
                      </a:lnTo>
                      <a:lnTo>
                        <a:pt x="23" y="44"/>
                      </a:lnTo>
                      <a:lnTo>
                        <a:pt x="21" y="44"/>
                      </a:lnTo>
                      <a:lnTo>
                        <a:pt x="19" y="46"/>
                      </a:lnTo>
                      <a:lnTo>
                        <a:pt x="17" y="46"/>
                      </a:lnTo>
                      <a:lnTo>
                        <a:pt x="15" y="48"/>
                      </a:lnTo>
                      <a:lnTo>
                        <a:pt x="13" y="48"/>
                      </a:lnTo>
                      <a:lnTo>
                        <a:pt x="11" y="50"/>
                      </a:lnTo>
                      <a:lnTo>
                        <a:pt x="9" y="50"/>
                      </a:lnTo>
                      <a:lnTo>
                        <a:pt x="7" y="52"/>
                      </a:lnTo>
                      <a:lnTo>
                        <a:pt x="4" y="52"/>
                      </a:lnTo>
                      <a:lnTo>
                        <a:pt x="2" y="52"/>
                      </a:lnTo>
                      <a:lnTo>
                        <a:pt x="2" y="54"/>
                      </a:lnTo>
                      <a:lnTo>
                        <a:pt x="0" y="54"/>
                      </a:lnTo>
                      <a:lnTo>
                        <a:pt x="0" y="52"/>
                      </a:lnTo>
                      <a:lnTo>
                        <a:pt x="2" y="50"/>
                      </a:lnTo>
                      <a:lnTo>
                        <a:pt x="4" y="48"/>
                      </a:lnTo>
                      <a:lnTo>
                        <a:pt x="7" y="46"/>
                      </a:lnTo>
                      <a:lnTo>
                        <a:pt x="9" y="46"/>
                      </a:lnTo>
                      <a:lnTo>
                        <a:pt x="9" y="44"/>
                      </a:lnTo>
                      <a:lnTo>
                        <a:pt x="11" y="44"/>
                      </a:lnTo>
                      <a:lnTo>
                        <a:pt x="13" y="42"/>
                      </a:lnTo>
                      <a:lnTo>
                        <a:pt x="15" y="42"/>
                      </a:lnTo>
                      <a:lnTo>
                        <a:pt x="15" y="40"/>
                      </a:lnTo>
                      <a:lnTo>
                        <a:pt x="17" y="40"/>
                      </a:lnTo>
                      <a:lnTo>
                        <a:pt x="19" y="38"/>
                      </a:lnTo>
                      <a:lnTo>
                        <a:pt x="21" y="36"/>
                      </a:lnTo>
                      <a:lnTo>
                        <a:pt x="23" y="36"/>
                      </a:lnTo>
                      <a:lnTo>
                        <a:pt x="23" y="34"/>
                      </a:lnTo>
                      <a:lnTo>
                        <a:pt x="25" y="32"/>
                      </a:lnTo>
                      <a:lnTo>
                        <a:pt x="27" y="32"/>
                      </a:lnTo>
                      <a:lnTo>
                        <a:pt x="29" y="30"/>
                      </a:lnTo>
                      <a:lnTo>
                        <a:pt x="31" y="30"/>
                      </a:lnTo>
                      <a:lnTo>
                        <a:pt x="33" y="28"/>
                      </a:lnTo>
                      <a:lnTo>
                        <a:pt x="35" y="26"/>
                      </a:lnTo>
                      <a:lnTo>
                        <a:pt x="37" y="24"/>
                      </a:lnTo>
                    </a:path>
                  </a:pathLst>
                </a:custGeom>
                <a:solidFill>
                  <a:srgbClr val="FAFD00"/>
                </a:solidFill>
                <a:ln w="9525" cap="rnd">
                  <a:noFill/>
                  <a:round/>
                  <a:headEnd/>
                  <a:tailEnd/>
                </a:ln>
              </p:spPr>
              <p:txBody>
                <a:bodyPr/>
                <a:lstStyle/>
                <a:p>
                  <a:endParaRPr lang="zh-CN" altLang="zh-CN"/>
                </a:p>
              </p:txBody>
            </p:sp>
            <p:sp>
              <p:nvSpPr>
                <p:cNvPr id="58132" name="Freeform 3157"/>
                <p:cNvSpPr>
                  <a:spLocks/>
                </p:cNvSpPr>
                <p:nvPr/>
              </p:nvSpPr>
              <p:spPr bwMode="auto">
                <a:xfrm>
                  <a:off x="5029" y="2759"/>
                  <a:ext cx="104" cy="49"/>
                </a:xfrm>
                <a:custGeom>
                  <a:avLst/>
                  <a:gdLst>
                    <a:gd name="T0" fmla="*/ 49 w 104"/>
                    <a:gd name="T1" fmla="*/ 18 h 49"/>
                    <a:gd name="T2" fmla="*/ 55 w 104"/>
                    <a:gd name="T3" fmla="*/ 16 h 49"/>
                    <a:gd name="T4" fmla="*/ 61 w 104"/>
                    <a:gd name="T5" fmla="*/ 14 h 49"/>
                    <a:gd name="T6" fmla="*/ 65 w 104"/>
                    <a:gd name="T7" fmla="*/ 12 h 49"/>
                    <a:gd name="T8" fmla="*/ 69 w 104"/>
                    <a:gd name="T9" fmla="*/ 10 h 49"/>
                    <a:gd name="T10" fmla="*/ 75 w 104"/>
                    <a:gd name="T11" fmla="*/ 8 h 49"/>
                    <a:gd name="T12" fmla="*/ 79 w 104"/>
                    <a:gd name="T13" fmla="*/ 6 h 49"/>
                    <a:gd name="T14" fmla="*/ 83 w 104"/>
                    <a:gd name="T15" fmla="*/ 4 h 49"/>
                    <a:gd name="T16" fmla="*/ 87 w 104"/>
                    <a:gd name="T17" fmla="*/ 4 h 49"/>
                    <a:gd name="T18" fmla="*/ 91 w 104"/>
                    <a:gd name="T19" fmla="*/ 2 h 49"/>
                    <a:gd name="T20" fmla="*/ 95 w 104"/>
                    <a:gd name="T21" fmla="*/ 0 h 49"/>
                    <a:gd name="T22" fmla="*/ 99 w 104"/>
                    <a:gd name="T23" fmla="*/ 0 h 49"/>
                    <a:gd name="T24" fmla="*/ 103 w 104"/>
                    <a:gd name="T25" fmla="*/ 0 h 49"/>
                    <a:gd name="T26" fmla="*/ 101 w 104"/>
                    <a:gd name="T27" fmla="*/ 2 h 49"/>
                    <a:gd name="T28" fmla="*/ 99 w 104"/>
                    <a:gd name="T29" fmla="*/ 4 h 49"/>
                    <a:gd name="T30" fmla="*/ 97 w 104"/>
                    <a:gd name="T31" fmla="*/ 6 h 49"/>
                    <a:gd name="T32" fmla="*/ 95 w 104"/>
                    <a:gd name="T33" fmla="*/ 8 h 49"/>
                    <a:gd name="T34" fmla="*/ 91 w 104"/>
                    <a:gd name="T35" fmla="*/ 10 h 49"/>
                    <a:gd name="T36" fmla="*/ 89 w 104"/>
                    <a:gd name="T37" fmla="*/ 12 h 49"/>
                    <a:gd name="T38" fmla="*/ 85 w 104"/>
                    <a:gd name="T39" fmla="*/ 14 h 49"/>
                    <a:gd name="T40" fmla="*/ 81 w 104"/>
                    <a:gd name="T41" fmla="*/ 16 h 49"/>
                    <a:gd name="T42" fmla="*/ 77 w 104"/>
                    <a:gd name="T43" fmla="*/ 18 h 49"/>
                    <a:gd name="T44" fmla="*/ 71 w 104"/>
                    <a:gd name="T45" fmla="*/ 20 h 49"/>
                    <a:gd name="T46" fmla="*/ 67 w 104"/>
                    <a:gd name="T47" fmla="*/ 22 h 49"/>
                    <a:gd name="T48" fmla="*/ 61 w 104"/>
                    <a:gd name="T49" fmla="*/ 26 h 49"/>
                    <a:gd name="T50" fmla="*/ 57 w 104"/>
                    <a:gd name="T51" fmla="*/ 28 h 49"/>
                    <a:gd name="T52" fmla="*/ 51 w 104"/>
                    <a:gd name="T53" fmla="*/ 30 h 49"/>
                    <a:gd name="T54" fmla="*/ 47 w 104"/>
                    <a:gd name="T55" fmla="*/ 32 h 49"/>
                    <a:gd name="T56" fmla="*/ 41 w 104"/>
                    <a:gd name="T57" fmla="*/ 34 h 49"/>
                    <a:gd name="T58" fmla="*/ 37 w 104"/>
                    <a:gd name="T59" fmla="*/ 36 h 49"/>
                    <a:gd name="T60" fmla="*/ 31 w 104"/>
                    <a:gd name="T61" fmla="*/ 38 h 49"/>
                    <a:gd name="T62" fmla="*/ 27 w 104"/>
                    <a:gd name="T63" fmla="*/ 40 h 49"/>
                    <a:gd name="T64" fmla="*/ 23 w 104"/>
                    <a:gd name="T65" fmla="*/ 42 h 49"/>
                    <a:gd name="T66" fmla="*/ 19 w 104"/>
                    <a:gd name="T67" fmla="*/ 44 h 49"/>
                    <a:gd name="T68" fmla="*/ 14 w 104"/>
                    <a:gd name="T69" fmla="*/ 46 h 49"/>
                    <a:gd name="T70" fmla="*/ 10 w 104"/>
                    <a:gd name="T71" fmla="*/ 46 h 49"/>
                    <a:gd name="T72" fmla="*/ 6 w 104"/>
                    <a:gd name="T73" fmla="*/ 48 h 49"/>
                    <a:gd name="T74" fmla="*/ 2 w 104"/>
                    <a:gd name="T75" fmla="*/ 48 h 49"/>
                    <a:gd name="T76" fmla="*/ 0 w 104"/>
                    <a:gd name="T77" fmla="*/ 46 h 49"/>
                    <a:gd name="T78" fmla="*/ 2 w 104"/>
                    <a:gd name="T79" fmla="*/ 44 h 49"/>
                    <a:gd name="T80" fmla="*/ 4 w 104"/>
                    <a:gd name="T81" fmla="*/ 42 h 49"/>
                    <a:gd name="T82" fmla="*/ 8 w 104"/>
                    <a:gd name="T83" fmla="*/ 42 h 49"/>
                    <a:gd name="T84" fmla="*/ 10 w 104"/>
                    <a:gd name="T85" fmla="*/ 40 h 49"/>
                    <a:gd name="T86" fmla="*/ 14 w 104"/>
                    <a:gd name="T87" fmla="*/ 38 h 49"/>
                    <a:gd name="T88" fmla="*/ 16 w 104"/>
                    <a:gd name="T89" fmla="*/ 36 h 49"/>
                    <a:gd name="T90" fmla="*/ 21 w 104"/>
                    <a:gd name="T91" fmla="*/ 34 h 49"/>
                    <a:gd name="T92" fmla="*/ 25 w 104"/>
                    <a:gd name="T93" fmla="*/ 32 h 49"/>
                    <a:gd name="T94" fmla="*/ 31 w 104"/>
                    <a:gd name="T95" fmla="*/ 28 h 49"/>
                    <a:gd name="T96" fmla="*/ 35 w 104"/>
                    <a:gd name="T97" fmla="*/ 26 h 49"/>
                    <a:gd name="T98" fmla="*/ 39 w 104"/>
                    <a:gd name="T99" fmla="*/ 24 h 49"/>
                    <a:gd name="T100" fmla="*/ 45 w 104"/>
                    <a:gd name="T101" fmla="*/ 22 h 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4"/>
                    <a:gd name="T154" fmla="*/ 0 h 49"/>
                    <a:gd name="T155" fmla="*/ 104 w 104"/>
                    <a:gd name="T156" fmla="*/ 49 h 4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4" h="49">
                      <a:moveTo>
                        <a:pt x="47" y="20"/>
                      </a:moveTo>
                      <a:lnTo>
                        <a:pt x="49" y="18"/>
                      </a:lnTo>
                      <a:lnTo>
                        <a:pt x="53" y="18"/>
                      </a:lnTo>
                      <a:lnTo>
                        <a:pt x="55" y="16"/>
                      </a:lnTo>
                      <a:lnTo>
                        <a:pt x="57" y="16"/>
                      </a:lnTo>
                      <a:lnTo>
                        <a:pt x="61" y="14"/>
                      </a:lnTo>
                      <a:lnTo>
                        <a:pt x="63" y="14"/>
                      </a:lnTo>
                      <a:lnTo>
                        <a:pt x="65" y="12"/>
                      </a:lnTo>
                      <a:lnTo>
                        <a:pt x="67" y="10"/>
                      </a:lnTo>
                      <a:lnTo>
                        <a:pt x="69" y="10"/>
                      </a:lnTo>
                      <a:lnTo>
                        <a:pt x="73" y="10"/>
                      </a:lnTo>
                      <a:lnTo>
                        <a:pt x="75" y="8"/>
                      </a:lnTo>
                      <a:lnTo>
                        <a:pt x="77" y="8"/>
                      </a:lnTo>
                      <a:lnTo>
                        <a:pt x="79" y="6"/>
                      </a:lnTo>
                      <a:lnTo>
                        <a:pt x="81" y="6"/>
                      </a:lnTo>
                      <a:lnTo>
                        <a:pt x="83" y="4"/>
                      </a:lnTo>
                      <a:lnTo>
                        <a:pt x="85" y="4"/>
                      </a:lnTo>
                      <a:lnTo>
                        <a:pt x="87" y="4"/>
                      </a:lnTo>
                      <a:lnTo>
                        <a:pt x="89" y="2"/>
                      </a:lnTo>
                      <a:lnTo>
                        <a:pt x="91" y="2"/>
                      </a:lnTo>
                      <a:lnTo>
                        <a:pt x="93" y="2"/>
                      </a:lnTo>
                      <a:lnTo>
                        <a:pt x="95" y="0"/>
                      </a:lnTo>
                      <a:lnTo>
                        <a:pt x="97" y="0"/>
                      </a:lnTo>
                      <a:lnTo>
                        <a:pt x="99" y="0"/>
                      </a:lnTo>
                      <a:lnTo>
                        <a:pt x="101" y="0"/>
                      </a:lnTo>
                      <a:lnTo>
                        <a:pt x="103" y="0"/>
                      </a:lnTo>
                      <a:lnTo>
                        <a:pt x="103" y="2"/>
                      </a:lnTo>
                      <a:lnTo>
                        <a:pt x="101" y="2"/>
                      </a:lnTo>
                      <a:lnTo>
                        <a:pt x="101" y="4"/>
                      </a:lnTo>
                      <a:lnTo>
                        <a:pt x="99" y="4"/>
                      </a:lnTo>
                      <a:lnTo>
                        <a:pt x="99" y="6"/>
                      </a:lnTo>
                      <a:lnTo>
                        <a:pt x="97" y="6"/>
                      </a:lnTo>
                      <a:lnTo>
                        <a:pt x="95" y="6"/>
                      </a:lnTo>
                      <a:lnTo>
                        <a:pt x="95" y="8"/>
                      </a:lnTo>
                      <a:lnTo>
                        <a:pt x="93" y="8"/>
                      </a:lnTo>
                      <a:lnTo>
                        <a:pt x="91" y="10"/>
                      </a:lnTo>
                      <a:lnTo>
                        <a:pt x="89" y="10"/>
                      </a:lnTo>
                      <a:lnTo>
                        <a:pt x="89" y="12"/>
                      </a:lnTo>
                      <a:lnTo>
                        <a:pt x="87" y="12"/>
                      </a:lnTo>
                      <a:lnTo>
                        <a:pt x="85" y="14"/>
                      </a:lnTo>
                      <a:lnTo>
                        <a:pt x="83" y="14"/>
                      </a:lnTo>
                      <a:lnTo>
                        <a:pt x="81" y="16"/>
                      </a:lnTo>
                      <a:lnTo>
                        <a:pt x="79" y="16"/>
                      </a:lnTo>
                      <a:lnTo>
                        <a:pt x="77" y="18"/>
                      </a:lnTo>
                      <a:lnTo>
                        <a:pt x="73" y="20"/>
                      </a:lnTo>
                      <a:lnTo>
                        <a:pt x="71" y="20"/>
                      </a:lnTo>
                      <a:lnTo>
                        <a:pt x="69" y="22"/>
                      </a:lnTo>
                      <a:lnTo>
                        <a:pt x="67" y="22"/>
                      </a:lnTo>
                      <a:lnTo>
                        <a:pt x="65" y="24"/>
                      </a:lnTo>
                      <a:lnTo>
                        <a:pt x="61" y="26"/>
                      </a:lnTo>
                      <a:lnTo>
                        <a:pt x="59" y="26"/>
                      </a:lnTo>
                      <a:lnTo>
                        <a:pt x="57" y="28"/>
                      </a:lnTo>
                      <a:lnTo>
                        <a:pt x="55" y="28"/>
                      </a:lnTo>
                      <a:lnTo>
                        <a:pt x="51" y="30"/>
                      </a:lnTo>
                      <a:lnTo>
                        <a:pt x="49" y="32"/>
                      </a:lnTo>
                      <a:lnTo>
                        <a:pt x="47" y="32"/>
                      </a:lnTo>
                      <a:lnTo>
                        <a:pt x="43" y="34"/>
                      </a:lnTo>
                      <a:lnTo>
                        <a:pt x="41" y="34"/>
                      </a:lnTo>
                      <a:lnTo>
                        <a:pt x="39" y="36"/>
                      </a:lnTo>
                      <a:lnTo>
                        <a:pt x="37" y="36"/>
                      </a:lnTo>
                      <a:lnTo>
                        <a:pt x="35" y="38"/>
                      </a:lnTo>
                      <a:lnTo>
                        <a:pt x="31" y="38"/>
                      </a:lnTo>
                      <a:lnTo>
                        <a:pt x="29" y="40"/>
                      </a:lnTo>
                      <a:lnTo>
                        <a:pt x="27" y="40"/>
                      </a:lnTo>
                      <a:lnTo>
                        <a:pt x="25" y="42"/>
                      </a:lnTo>
                      <a:lnTo>
                        <a:pt x="23" y="42"/>
                      </a:lnTo>
                      <a:lnTo>
                        <a:pt x="21" y="44"/>
                      </a:lnTo>
                      <a:lnTo>
                        <a:pt x="19" y="44"/>
                      </a:lnTo>
                      <a:lnTo>
                        <a:pt x="16" y="44"/>
                      </a:lnTo>
                      <a:lnTo>
                        <a:pt x="14" y="46"/>
                      </a:lnTo>
                      <a:lnTo>
                        <a:pt x="12" y="46"/>
                      </a:lnTo>
                      <a:lnTo>
                        <a:pt x="10" y="46"/>
                      </a:lnTo>
                      <a:lnTo>
                        <a:pt x="8" y="48"/>
                      </a:lnTo>
                      <a:lnTo>
                        <a:pt x="6" y="48"/>
                      </a:lnTo>
                      <a:lnTo>
                        <a:pt x="4" y="48"/>
                      </a:lnTo>
                      <a:lnTo>
                        <a:pt x="2" y="48"/>
                      </a:lnTo>
                      <a:lnTo>
                        <a:pt x="0" y="48"/>
                      </a:lnTo>
                      <a:lnTo>
                        <a:pt x="0" y="46"/>
                      </a:lnTo>
                      <a:lnTo>
                        <a:pt x="2" y="46"/>
                      </a:lnTo>
                      <a:lnTo>
                        <a:pt x="2" y="44"/>
                      </a:lnTo>
                      <a:lnTo>
                        <a:pt x="4" y="44"/>
                      </a:lnTo>
                      <a:lnTo>
                        <a:pt x="4" y="42"/>
                      </a:lnTo>
                      <a:lnTo>
                        <a:pt x="6" y="42"/>
                      </a:lnTo>
                      <a:lnTo>
                        <a:pt x="8" y="42"/>
                      </a:lnTo>
                      <a:lnTo>
                        <a:pt x="8" y="40"/>
                      </a:lnTo>
                      <a:lnTo>
                        <a:pt x="10" y="40"/>
                      </a:lnTo>
                      <a:lnTo>
                        <a:pt x="12" y="38"/>
                      </a:lnTo>
                      <a:lnTo>
                        <a:pt x="14" y="38"/>
                      </a:lnTo>
                      <a:lnTo>
                        <a:pt x="14" y="36"/>
                      </a:lnTo>
                      <a:lnTo>
                        <a:pt x="16" y="36"/>
                      </a:lnTo>
                      <a:lnTo>
                        <a:pt x="19" y="34"/>
                      </a:lnTo>
                      <a:lnTo>
                        <a:pt x="21" y="34"/>
                      </a:lnTo>
                      <a:lnTo>
                        <a:pt x="23" y="32"/>
                      </a:lnTo>
                      <a:lnTo>
                        <a:pt x="25" y="32"/>
                      </a:lnTo>
                      <a:lnTo>
                        <a:pt x="27" y="30"/>
                      </a:lnTo>
                      <a:lnTo>
                        <a:pt x="31" y="28"/>
                      </a:lnTo>
                      <a:lnTo>
                        <a:pt x="33" y="28"/>
                      </a:lnTo>
                      <a:lnTo>
                        <a:pt x="35" y="26"/>
                      </a:lnTo>
                      <a:lnTo>
                        <a:pt x="37" y="26"/>
                      </a:lnTo>
                      <a:lnTo>
                        <a:pt x="39" y="24"/>
                      </a:lnTo>
                      <a:lnTo>
                        <a:pt x="43" y="22"/>
                      </a:lnTo>
                      <a:lnTo>
                        <a:pt x="45" y="22"/>
                      </a:lnTo>
                      <a:lnTo>
                        <a:pt x="47" y="20"/>
                      </a:lnTo>
                    </a:path>
                  </a:pathLst>
                </a:custGeom>
                <a:solidFill>
                  <a:srgbClr val="FAFD00"/>
                </a:solidFill>
                <a:ln w="9525" cap="rnd">
                  <a:noFill/>
                  <a:round/>
                  <a:headEnd/>
                  <a:tailEnd/>
                </a:ln>
              </p:spPr>
              <p:txBody>
                <a:bodyPr/>
                <a:lstStyle/>
                <a:p>
                  <a:endParaRPr lang="zh-CN" altLang="zh-CN"/>
                </a:p>
              </p:txBody>
            </p:sp>
            <p:sp>
              <p:nvSpPr>
                <p:cNvPr id="58133" name="Freeform 3158"/>
                <p:cNvSpPr>
                  <a:spLocks/>
                </p:cNvSpPr>
                <p:nvPr/>
              </p:nvSpPr>
              <p:spPr bwMode="auto">
                <a:xfrm>
                  <a:off x="5003" y="2767"/>
                  <a:ext cx="103" cy="25"/>
                </a:xfrm>
                <a:custGeom>
                  <a:avLst/>
                  <a:gdLst>
                    <a:gd name="T0" fmla="*/ 52 w 103"/>
                    <a:gd name="T1" fmla="*/ 8 h 25"/>
                    <a:gd name="T2" fmla="*/ 56 w 103"/>
                    <a:gd name="T3" fmla="*/ 8 h 25"/>
                    <a:gd name="T4" fmla="*/ 62 w 103"/>
                    <a:gd name="T5" fmla="*/ 6 h 25"/>
                    <a:gd name="T6" fmla="*/ 66 w 103"/>
                    <a:gd name="T7" fmla="*/ 4 h 25"/>
                    <a:gd name="T8" fmla="*/ 72 w 103"/>
                    <a:gd name="T9" fmla="*/ 4 h 25"/>
                    <a:gd name="T10" fmla="*/ 76 w 103"/>
                    <a:gd name="T11" fmla="*/ 4 h 25"/>
                    <a:gd name="T12" fmla="*/ 80 w 103"/>
                    <a:gd name="T13" fmla="*/ 2 h 25"/>
                    <a:gd name="T14" fmla="*/ 84 w 103"/>
                    <a:gd name="T15" fmla="*/ 2 h 25"/>
                    <a:gd name="T16" fmla="*/ 88 w 103"/>
                    <a:gd name="T17" fmla="*/ 0 h 25"/>
                    <a:gd name="T18" fmla="*/ 92 w 103"/>
                    <a:gd name="T19" fmla="*/ 0 h 25"/>
                    <a:gd name="T20" fmla="*/ 96 w 103"/>
                    <a:gd name="T21" fmla="*/ 0 h 25"/>
                    <a:gd name="T22" fmla="*/ 100 w 103"/>
                    <a:gd name="T23" fmla="*/ 0 h 25"/>
                    <a:gd name="T24" fmla="*/ 102 w 103"/>
                    <a:gd name="T25" fmla="*/ 2 h 25"/>
                    <a:gd name="T26" fmla="*/ 98 w 103"/>
                    <a:gd name="T27" fmla="*/ 2 h 25"/>
                    <a:gd name="T28" fmla="*/ 94 w 103"/>
                    <a:gd name="T29" fmla="*/ 4 h 25"/>
                    <a:gd name="T30" fmla="*/ 90 w 103"/>
                    <a:gd name="T31" fmla="*/ 6 h 25"/>
                    <a:gd name="T32" fmla="*/ 86 w 103"/>
                    <a:gd name="T33" fmla="*/ 6 h 25"/>
                    <a:gd name="T34" fmla="*/ 82 w 103"/>
                    <a:gd name="T35" fmla="*/ 8 h 25"/>
                    <a:gd name="T36" fmla="*/ 78 w 103"/>
                    <a:gd name="T37" fmla="*/ 8 h 25"/>
                    <a:gd name="T38" fmla="*/ 74 w 103"/>
                    <a:gd name="T39" fmla="*/ 10 h 25"/>
                    <a:gd name="T40" fmla="*/ 68 w 103"/>
                    <a:gd name="T41" fmla="*/ 12 h 25"/>
                    <a:gd name="T42" fmla="*/ 64 w 103"/>
                    <a:gd name="T43" fmla="*/ 12 h 25"/>
                    <a:gd name="T44" fmla="*/ 58 w 103"/>
                    <a:gd name="T45" fmla="*/ 14 h 25"/>
                    <a:gd name="T46" fmla="*/ 54 w 103"/>
                    <a:gd name="T47" fmla="*/ 16 h 25"/>
                    <a:gd name="T48" fmla="*/ 48 w 103"/>
                    <a:gd name="T49" fmla="*/ 16 h 25"/>
                    <a:gd name="T50" fmla="*/ 41 w 103"/>
                    <a:gd name="T51" fmla="*/ 18 h 25"/>
                    <a:gd name="T52" fmla="*/ 37 w 103"/>
                    <a:gd name="T53" fmla="*/ 18 h 25"/>
                    <a:gd name="T54" fmla="*/ 33 w 103"/>
                    <a:gd name="T55" fmla="*/ 20 h 25"/>
                    <a:gd name="T56" fmla="*/ 27 w 103"/>
                    <a:gd name="T57" fmla="*/ 20 h 25"/>
                    <a:gd name="T58" fmla="*/ 23 w 103"/>
                    <a:gd name="T59" fmla="*/ 22 h 25"/>
                    <a:gd name="T60" fmla="*/ 19 w 103"/>
                    <a:gd name="T61" fmla="*/ 22 h 25"/>
                    <a:gd name="T62" fmla="*/ 15 w 103"/>
                    <a:gd name="T63" fmla="*/ 22 h 25"/>
                    <a:gd name="T64" fmla="*/ 11 w 103"/>
                    <a:gd name="T65" fmla="*/ 24 h 25"/>
                    <a:gd name="T66" fmla="*/ 7 w 103"/>
                    <a:gd name="T67" fmla="*/ 24 h 25"/>
                    <a:gd name="T68" fmla="*/ 3 w 103"/>
                    <a:gd name="T69" fmla="*/ 24 h 25"/>
                    <a:gd name="T70" fmla="*/ 0 w 103"/>
                    <a:gd name="T71" fmla="*/ 24 h 25"/>
                    <a:gd name="T72" fmla="*/ 1 w 103"/>
                    <a:gd name="T73" fmla="*/ 22 h 25"/>
                    <a:gd name="T74" fmla="*/ 5 w 103"/>
                    <a:gd name="T75" fmla="*/ 20 h 25"/>
                    <a:gd name="T76" fmla="*/ 9 w 103"/>
                    <a:gd name="T77" fmla="*/ 20 h 25"/>
                    <a:gd name="T78" fmla="*/ 13 w 103"/>
                    <a:gd name="T79" fmla="*/ 18 h 25"/>
                    <a:gd name="T80" fmla="*/ 17 w 103"/>
                    <a:gd name="T81" fmla="*/ 16 h 25"/>
                    <a:gd name="T82" fmla="*/ 21 w 103"/>
                    <a:gd name="T83" fmla="*/ 16 h 25"/>
                    <a:gd name="T84" fmla="*/ 25 w 103"/>
                    <a:gd name="T85" fmla="*/ 14 h 25"/>
                    <a:gd name="T86" fmla="*/ 31 w 103"/>
                    <a:gd name="T87" fmla="*/ 14 h 25"/>
                    <a:gd name="T88" fmla="*/ 35 w 103"/>
                    <a:gd name="T89" fmla="*/ 12 h 25"/>
                    <a:gd name="T90" fmla="*/ 39 w 103"/>
                    <a:gd name="T91" fmla="*/ 10 h 25"/>
                    <a:gd name="T92" fmla="*/ 46 w 103"/>
                    <a:gd name="T93" fmla="*/ 10 h 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3"/>
                    <a:gd name="T142" fmla="*/ 0 h 25"/>
                    <a:gd name="T143" fmla="*/ 103 w 103"/>
                    <a:gd name="T144" fmla="*/ 25 h 2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3" h="25">
                      <a:moveTo>
                        <a:pt x="48" y="8"/>
                      </a:moveTo>
                      <a:lnTo>
                        <a:pt x="52" y="8"/>
                      </a:lnTo>
                      <a:lnTo>
                        <a:pt x="54" y="8"/>
                      </a:lnTo>
                      <a:lnTo>
                        <a:pt x="56" y="8"/>
                      </a:lnTo>
                      <a:lnTo>
                        <a:pt x="60" y="6"/>
                      </a:lnTo>
                      <a:lnTo>
                        <a:pt x="62" y="6"/>
                      </a:lnTo>
                      <a:lnTo>
                        <a:pt x="64" y="6"/>
                      </a:lnTo>
                      <a:lnTo>
                        <a:pt x="66" y="4"/>
                      </a:lnTo>
                      <a:lnTo>
                        <a:pt x="68" y="4"/>
                      </a:lnTo>
                      <a:lnTo>
                        <a:pt x="72" y="4"/>
                      </a:lnTo>
                      <a:lnTo>
                        <a:pt x="74" y="4"/>
                      </a:lnTo>
                      <a:lnTo>
                        <a:pt x="76" y="4"/>
                      </a:lnTo>
                      <a:lnTo>
                        <a:pt x="78" y="2"/>
                      </a:lnTo>
                      <a:lnTo>
                        <a:pt x="80" y="2"/>
                      </a:lnTo>
                      <a:lnTo>
                        <a:pt x="82" y="2"/>
                      </a:lnTo>
                      <a:lnTo>
                        <a:pt x="84" y="2"/>
                      </a:lnTo>
                      <a:lnTo>
                        <a:pt x="86" y="2"/>
                      </a:lnTo>
                      <a:lnTo>
                        <a:pt x="88" y="0"/>
                      </a:lnTo>
                      <a:lnTo>
                        <a:pt x="90" y="0"/>
                      </a:lnTo>
                      <a:lnTo>
                        <a:pt x="92" y="0"/>
                      </a:lnTo>
                      <a:lnTo>
                        <a:pt x="94" y="0"/>
                      </a:lnTo>
                      <a:lnTo>
                        <a:pt x="96" y="0"/>
                      </a:lnTo>
                      <a:lnTo>
                        <a:pt x="98" y="0"/>
                      </a:lnTo>
                      <a:lnTo>
                        <a:pt x="100" y="0"/>
                      </a:lnTo>
                      <a:lnTo>
                        <a:pt x="102" y="0"/>
                      </a:lnTo>
                      <a:lnTo>
                        <a:pt x="102" y="2"/>
                      </a:lnTo>
                      <a:lnTo>
                        <a:pt x="100" y="2"/>
                      </a:lnTo>
                      <a:lnTo>
                        <a:pt x="98" y="2"/>
                      </a:lnTo>
                      <a:lnTo>
                        <a:pt x="96" y="4"/>
                      </a:lnTo>
                      <a:lnTo>
                        <a:pt x="94" y="4"/>
                      </a:lnTo>
                      <a:lnTo>
                        <a:pt x="92" y="4"/>
                      </a:lnTo>
                      <a:lnTo>
                        <a:pt x="90" y="6"/>
                      </a:lnTo>
                      <a:lnTo>
                        <a:pt x="88" y="6"/>
                      </a:lnTo>
                      <a:lnTo>
                        <a:pt x="86" y="6"/>
                      </a:lnTo>
                      <a:lnTo>
                        <a:pt x="84" y="8"/>
                      </a:lnTo>
                      <a:lnTo>
                        <a:pt x="82" y="8"/>
                      </a:lnTo>
                      <a:lnTo>
                        <a:pt x="80" y="8"/>
                      </a:lnTo>
                      <a:lnTo>
                        <a:pt x="78" y="8"/>
                      </a:lnTo>
                      <a:lnTo>
                        <a:pt x="76" y="10"/>
                      </a:lnTo>
                      <a:lnTo>
                        <a:pt x="74" y="10"/>
                      </a:lnTo>
                      <a:lnTo>
                        <a:pt x="70" y="10"/>
                      </a:lnTo>
                      <a:lnTo>
                        <a:pt x="68" y="12"/>
                      </a:lnTo>
                      <a:lnTo>
                        <a:pt x="66" y="12"/>
                      </a:lnTo>
                      <a:lnTo>
                        <a:pt x="64" y="12"/>
                      </a:lnTo>
                      <a:lnTo>
                        <a:pt x="62" y="14"/>
                      </a:lnTo>
                      <a:lnTo>
                        <a:pt x="58" y="14"/>
                      </a:lnTo>
                      <a:lnTo>
                        <a:pt x="56" y="14"/>
                      </a:lnTo>
                      <a:lnTo>
                        <a:pt x="54" y="16"/>
                      </a:lnTo>
                      <a:lnTo>
                        <a:pt x="50" y="16"/>
                      </a:lnTo>
                      <a:lnTo>
                        <a:pt x="48" y="16"/>
                      </a:lnTo>
                      <a:lnTo>
                        <a:pt x="46" y="16"/>
                      </a:lnTo>
                      <a:lnTo>
                        <a:pt x="41" y="18"/>
                      </a:lnTo>
                      <a:lnTo>
                        <a:pt x="39" y="18"/>
                      </a:lnTo>
                      <a:lnTo>
                        <a:pt x="37" y="18"/>
                      </a:lnTo>
                      <a:lnTo>
                        <a:pt x="35" y="20"/>
                      </a:lnTo>
                      <a:lnTo>
                        <a:pt x="33" y="20"/>
                      </a:lnTo>
                      <a:lnTo>
                        <a:pt x="29" y="20"/>
                      </a:lnTo>
                      <a:lnTo>
                        <a:pt x="27" y="20"/>
                      </a:lnTo>
                      <a:lnTo>
                        <a:pt x="25" y="20"/>
                      </a:lnTo>
                      <a:lnTo>
                        <a:pt x="23" y="22"/>
                      </a:lnTo>
                      <a:lnTo>
                        <a:pt x="21" y="22"/>
                      </a:lnTo>
                      <a:lnTo>
                        <a:pt x="19" y="22"/>
                      </a:lnTo>
                      <a:lnTo>
                        <a:pt x="17" y="22"/>
                      </a:lnTo>
                      <a:lnTo>
                        <a:pt x="15" y="22"/>
                      </a:lnTo>
                      <a:lnTo>
                        <a:pt x="13" y="24"/>
                      </a:lnTo>
                      <a:lnTo>
                        <a:pt x="11" y="24"/>
                      </a:lnTo>
                      <a:lnTo>
                        <a:pt x="9" y="24"/>
                      </a:lnTo>
                      <a:lnTo>
                        <a:pt x="7" y="24"/>
                      </a:lnTo>
                      <a:lnTo>
                        <a:pt x="5" y="24"/>
                      </a:lnTo>
                      <a:lnTo>
                        <a:pt x="3" y="24"/>
                      </a:lnTo>
                      <a:lnTo>
                        <a:pt x="1" y="24"/>
                      </a:lnTo>
                      <a:lnTo>
                        <a:pt x="0" y="24"/>
                      </a:lnTo>
                      <a:lnTo>
                        <a:pt x="0" y="22"/>
                      </a:lnTo>
                      <a:lnTo>
                        <a:pt x="1" y="22"/>
                      </a:lnTo>
                      <a:lnTo>
                        <a:pt x="3" y="22"/>
                      </a:lnTo>
                      <a:lnTo>
                        <a:pt x="5" y="20"/>
                      </a:lnTo>
                      <a:lnTo>
                        <a:pt x="7" y="20"/>
                      </a:lnTo>
                      <a:lnTo>
                        <a:pt x="9" y="20"/>
                      </a:lnTo>
                      <a:lnTo>
                        <a:pt x="11" y="18"/>
                      </a:lnTo>
                      <a:lnTo>
                        <a:pt x="13" y="18"/>
                      </a:lnTo>
                      <a:lnTo>
                        <a:pt x="15" y="18"/>
                      </a:lnTo>
                      <a:lnTo>
                        <a:pt x="17" y="16"/>
                      </a:lnTo>
                      <a:lnTo>
                        <a:pt x="19" y="16"/>
                      </a:lnTo>
                      <a:lnTo>
                        <a:pt x="21" y="16"/>
                      </a:lnTo>
                      <a:lnTo>
                        <a:pt x="23" y="16"/>
                      </a:lnTo>
                      <a:lnTo>
                        <a:pt x="25" y="14"/>
                      </a:lnTo>
                      <a:lnTo>
                        <a:pt x="27" y="14"/>
                      </a:lnTo>
                      <a:lnTo>
                        <a:pt x="31" y="14"/>
                      </a:lnTo>
                      <a:lnTo>
                        <a:pt x="33" y="12"/>
                      </a:lnTo>
                      <a:lnTo>
                        <a:pt x="35" y="12"/>
                      </a:lnTo>
                      <a:lnTo>
                        <a:pt x="37" y="12"/>
                      </a:lnTo>
                      <a:lnTo>
                        <a:pt x="39" y="10"/>
                      </a:lnTo>
                      <a:lnTo>
                        <a:pt x="43" y="10"/>
                      </a:lnTo>
                      <a:lnTo>
                        <a:pt x="46" y="10"/>
                      </a:lnTo>
                      <a:lnTo>
                        <a:pt x="48" y="8"/>
                      </a:lnTo>
                    </a:path>
                  </a:pathLst>
                </a:custGeom>
                <a:solidFill>
                  <a:srgbClr val="FAFD00"/>
                </a:solidFill>
                <a:ln w="9525" cap="rnd">
                  <a:noFill/>
                  <a:round/>
                  <a:headEnd/>
                  <a:tailEnd/>
                </a:ln>
              </p:spPr>
              <p:txBody>
                <a:bodyPr/>
                <a:lstStyle/>
                <a:p>
                  <a:endParaRPr lang="zh-CN" altLang="zh-CN"/>
                </a:p>
              </p:txBody>
            </p:sp>
            <p:sp>
              <p:nvSpPr>
                <p:cNvPr id="58134" name="Freeform 3159"/>
                <p:cNvSpPr>
                  <a:spLocks/>
                </p:cNvSpPr>
                <p:nvPr/>
              </p:nvSpPr>
              <p:spPr bwMode="auto">
                <a:xfrm>
                  <a:off x="5004" y="2749"/>
                  <a:ext cx="123" cy="31"/>
                </a:xfrm>
                <a:custGeom>
                  <a:avLst/>
                  <a:gdLst>
                    <a:gd name="T0" fmla="*/ 63 w 123"/>
                    <a:gd name="T1" fmla="*/ 10 h 31"/>
                    <a:gd name="T2" fmla="*/ 69 w 123"/>
                    <a:gd name="T3" fmla="*/ 10 h 31"/>
                    <a:gd name="T4" fmla="*/ 75 w 123"/>
                    <a:gd name="T5" fmla="*/ 8 h 31"/>
                    <a:gd name="T6" fmla="*/ 81 w 123"/>
                    <a:gd name="T7" fmla="*/ 6 h 31"/>
                    <a:gd name="T8" fmla="*/ 87 w 123"/>
                    <a:gd name="T9" fmla="*/ 6 h 31"/>
                    <a:gd name="T10" fmla="*/ 91 w 123"/>
                    <a:gd name="T11" fmla="*/ 4 h 31"/>
                    <a:gd name="T12" fmla="*/ 97 w 123"/>
                    <a:gd name="T13" fmla="*/ 4 h 31"/>
                    <a:gd name="T14" fmla="*/ 101 w 123"/>
                    <a:gd name="T15" fmla="*/ 2 h 31"/>
                    <a:gd name="T16" fmla="*/ 105 w 123"/>
                    <a:gd name="T17" fmla="*/ 2 h 31"/>
                    <a:gd name="T18" fmla="*/ 109 w 123"/>
                    <a:gd name="T19" fmla="*/ 2 h 31"/>
                    <a:gd name="T20" fmla="*/ 113 w 123"/>
                    <a:gd name="T21" fmla="*/ 2 h 31"/>
                    <a:gd name="T22" fmla="*/ 117 w 123"/>
                    <a:gd name="T23" fmla="*/ 0 h 31"/>
                    <a:gd name="T24" fmla="*/ 121 w 123"/>
                    <a:gd name="T25" fmla="*/ 0 h 31"/>
                    <a:gd name="T26" fmla="*/ 122 w 123"/>
                    <a:gd name="T27" fmla="*/ 2 h 31"/>
                    <a:gd name="T28" fmla="*/ 121 w 123"/>
                    <a:gd name="T29" fmla="*/ 4 h 31"/>
                    <a:gd name="T30" fmla="*/ 117 w 123"/>
                    <a:gd name="T31" fmla="*/ 6 h 31"/>
                    <a:gd name="T32" fmla="*/ 113 w 123"/>
                    <a:gd name="T33" fmla="*/ 6 h 31"/>
                    <a:gd name="T34" fmla="*/ 109 w 123"/>
                    <a:gd name="T35" fmla="*/ 8 h 31"/>
                    <a:gd name="T36" fmla="*/ 105 w 123"/>
                    <a:gd name="T37" fmla="*/ 10 h 31"/>
                    <a:gd name="T38" fmla="*/ 101 w 123"/>
                    <a:gd name="T39" fmla="*/ 10 h 31"/>
                    <a:gd name="T40" fmla="*/ 97 w 123"/>
                    <a:gd name="T41" fmla="*/ 12 h 31"/>
                    <a:gd name="T42" fmla="*/ 91 w 123"/>
                    <a:gd name="T43" fmla="*/ 14 h 31"/>
                    <a:gd name="T44" fmla="*/ 85 w 123"/>
                    <a:gd name="T45" fmla="*/ 14 h 31"/>
                    <a:gd name="T46" fmla="*/ 81 w 123"/>
                    <a:gd name="T47" fmla="*/ 16 h 31"/>
                    <a:gd name="T48" fmla="*/ 75 w 123"/>
                    <a:gd name="T49" fmla="*/ 18 h 31"/>
                    <a:gd name="T50" fmla="*/ 69 w 123"/>
                    <a:gd name="T51" fmla="*/ 20 h 31"/>
                    <a:gd name="T52" fmla="*/ 61 w 123"/>
                    <a:gd name="T53" fmla="*/ 20 h 31"/>
                    <a:gd name="T54" fmla="*/ 55 w 123"/>
                    <a:gd name="T55" fmla="*/ 22 h 31"/>
                    <a:gd name="T56" fmla="*/ 49 w 123"/>
                    <a:gd name="T57" fmla="*/ 24 h 31"/>
                    <a:gd name="T58" fmla="*/ 42 w 123"/>
                    <a:gd name="T59" fmla="*/ 24 h 31"/>
                    <a:gd name="T60" fmla="*/ 38 w 123"/>
                    <a:gd name="T61" fmla="*/ 26 h 31"/>
                    <a:gd name="T62" fmla="*/ 32 w 123"/>
                    <a:gd name="T63" fmla="*/ 26 h 31"/>
                    <a:gd name="T64" fmla="*/ 28 w 123"/>
                    <a:gd name="T65" fmla="*/ 28 h 31"/>
                    <a:gd name="T66" fmla="*/ 22 w 123"/>
                    <a:gd name="T67" fmla="*/ 28 h 31"/>
                    <a:gd name="T68" fmla="*/ 18 w 123"/>
                    <a:gd name="T69" fmla="*/ 30 h 31"/>
                    <a:gd name="T70" fmla="*/ 14 w 123"/>
                    <a:gd name="T71" fmla="*/ 30 h 31"/>
                    <a:gd name="T72" fmla="*/ 10 w 123"/>
                    <a:gd name="T73" fmla="*/ 30 h 31"/>
                    <a:gd name="T74" fmla="*/ 6 w 123"/>
                    <a:gd name="T75" fmla="*/ 30 h 31"/>
                    <a:gd name="T76" fmla="*/ 2 w 123"/>
                    <a:gd name="T77" fmla="*/ 30 h 31"/>
                    <a:gd name="T78" fmla="*/ 0 w 123"/>
                    <a:gd name="T79" fmla="*/ 28 h 31"/>
                    <a:gd name="T80" fmla="*/ 4 w 123"/>
                    <a:gd name="T81" fmla="*/ 28 h 31"/>
                    <a:gd name="T82" fmla="*/ 6 w 123"/>
                    <a:gd name="T83" fmla="*/ 26 h 31"/>
                    <a:gd name="T84" fmla="*/ 10 w 123"/>
                    <a:gd name="T85" fmla="*/ 24 h 31"/>
                    <a:gd name="T86" fmla="*/ 14 w 123"/>
                    <a:gd name="T87" fmla="*/ 24 h 31"/>
                    <a:gd name="T88" fmla="*/ 18 w 123"/>
                    <a:gd name="T89" fmla="*/ 22 h 31"/>
                    <a:gd name="T90" fmla="*/ 24 w 123"/>
                    <a:gd name="T91" fmla="*/ 20 h 31"/>
                    <a:gd name="T92" fmla="*/ 28 w 123"/>
                    <a:gd name="T93" fmla="*/ 20 h 31"/>
                    <a:gd name="T94" fmla="*/ 32 w 123"/>
                    <a:gd name="T95" fmla="*/ 18 h 31"/>
                    <a:gd name="T96" fmla="*/ 38 w 123"/>
                    <a:gd name="T97" fmla="*/ 16 h 31"/>
                    <a:gd name="T98" fmla="*/ 45 w 123"/>
                    <a:gd name="T99" fmla="*/ 14 h 31"/>
                    <a:gd name="T100" fmla="*/ 51 w 123"/>
                    <a:gd name="T101" fmla="*/ 14 h 31"/>
                    <a:gd name="T102" fmla="*/ 57 w 123"/>
                    <a:gd name="T103" fmla="*/ 12 h 3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3"/>
                    <a:gd name="T157" fmla="*/ 0 h 31"/>
                    <a:gd name="T158" fmla="*/ 123 w 123"/>
                    <a:gd name="T159" fmla="*/ 31 h 3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3" h="31">
                      <a:moveTo>
                        <a:pt x="59" y="12"/>
                      </a:moveTo>
                      <a:lnTo>
                        <a:pt x="63" y="10"/>
                      </a:lnTo>
                      <a:lnTo>
                        <a:pt x="67" y="10"/>
                      </a:lnTo>
                      <a:lnTo>
                        <a:pt x="69" y="10"/>
                      </a:lnTo>
                      <a:lnTo>
                        <a:pt x="73" y="8"/>
                      </a:lnTo>
                      <a:lnTo>
                        <a:pt x="75" y="8"/>
                      </a:lnTo>
                      <a:lnTo>
                        <a:pt x="79" y="8"/>
                      </a:lnTo>
                      <a:lnTo>
                        <a:pt x="81" y="6"/>
                      </a:lnTo>
                      <a:lnTo>
                        <a:pt x="83" y="6"/>
                      </a:lnTo>
                      <a:lnTo>
                        <a:pt x="87" y="6"/>
                      </a:lnTo>
                      <a:lnTo>
                        <a:pt x="89" y="4"/>
                      </a:lnTo>
                      <a:lnTo>
                        <a:pt x="91" y="4"/>
                      </a:lnTo>
                      <a:lnTo>
                        <a:pt x="95" y="4"/>
                      </a:lnTo>
                      <a:lnTo>
                        <a:pt x="97" y="4"/>
                      </a:lnTo>
                      <a:lnTo>
                        <a:pt x="99" y="4"/>
                      </a:lnTo>
                      <a:lnTo>
                        <a:pt x="101" y="2"/>
                      </a:lnTo>
                      <a:lnTo>
                        <a:pt x="103" y="2"/>
                      </a:lnTo>
                      <a:lnTo>
                        <a:pt x="105" y="2"/>
                      </a:lnTo>
                      <a:lnTo>
                        <a:pt x="107" y="2"/>
                      </a:lnTo>
                      <a:lnTo>
                        <a:pt x="109" y="2"/>
                      </a:lnTo>
                      <a:lnTo>
                        <a:pt x="111" y="2"/>
                      </a:lnTo>
                      <a:lnTo>
                        <a:pt x="113" y="2"/>
                      </a:lnTo>
                      <a:lnTo>
                        <a:pt x="115" y="0"/>
                      </a:lnTo>
                      <a:lnTo>
                        <a:pt x="117" y="0"/>
                      </a:lnTo>
                      <a:lnTo>
                        <a:pt x="119" y="0"/>
                      </a:lnTo>
                      <a:lnTo>
                        <a:pt x="121" y="0"/>
                      </a:lnTo>
                      <a:lnTo>
                        <a:pt x="122" y="0"/>
                      </a:lnTo>
                      <a:lnTo>
                        <a:pt x="122" y="2"/>
                      </a:lnTo>
                      <a:lnTo>
                        <a:pt x="121" y="2"/>
                      </a:lnTo>
                      <a:lnTo>
                        <a:pt x="121" y="4"/>
                      </a:lnTo>
                      <a:lnTo>
                        <a:pt x="119" y="4"/>
                      </a:lnTo>
                      <a:lnTo>
                        <a:pt x="117" y="6"/>
                      </a:lnTo>
                      <a:lnTo>
                        <a:pt x="115" y="6"/>
                      </a:lnTo>
                      <a:lnTo>
                        <a:pt x="113" y="6"/>
                      </a:lnTo>
                      <a:lnTo>
                        <a:pt x="111" y="8"/>
                      </a:lnTo>
                      <a:lnTo>
                        <a:pt x="109" y="8"/>
                      </a:lnTo>
                      <a:lnTo>
                        <a:pt x="107" y="8"/>
                      </a:lnTo>
                      <a:lnTo>
                        <a:pt x="105" y="10"/>
                      </a:lnTo>
                      <a:lnTo>
                        <a:pt x="103" y="10"/>
                      </a:lnTo>
                      <a:lnTo>
                        <a:pt x="101" y="10"/>
                      </a:lnTo>
                      <a:lnTo>
                        <a:pt x="99" y="12"/>
                      </a:lnTo>
                      <a:lnTo>
                        <a:pt x="97" y="12"/>
                      </a:lnTo>
                      <a:lnTo>
                        <a:pt x="93" y="12"/>
                      </a:lnTo>
                      <a:lnTo>
                        <a:pt x="91" y="14"/>
                      </a:lnTo>
                      <a:lnTo>
                        <a:pt x="89" y="14"/>
                      </a:lnTo>
                      <a:lnTo>
                        <a:pt x="85" y="14"/>
                      </a:lnTo>
                      <a:lnTo>
                        <a:pt x="83" y="16"/>
                      </a:lnTo>
                      <a:lnTo>
                        <a:pt x="81" y="16"/>
                      </a:lnTo>
                      <a:lnTo>
                        <a:pt x="77" y="16"/>
                      </a:lnTo>
                      <a:lnTo>
                        <a:pt x="75" y="18"/>
                      </a:lnTo>
                      <a:lnTo>
                        <a:pt x="71" y="18"/>
                      </a:lnTo>
                      <a:lnTo>
                        <a:pt x="69" y="20"/>
                      </a:lnTo>
                      <a:lnTo>
                        <a:pt x="65" y="20"/>
                      </a:lnTo>
                      <a:lnTo>
                        <a:pt x="61" y="20"/>
                      </a:lnTo>
                      <a:lnTo>
                        <a:pt x="59" y="22"/>
                      </a:lnTo>
                      <a:lnTo>
                        <a:pt x="55" y="22"/>
                      </a:lnTo>
                      <a:lnTo>
                        <a:pt x="53" y="22"/>
                      </a:lnTo>
                      <a:lnTo>
                        <a:pt x="49" y="24"/>
                      </a:lnTo>
                      <a:lnTo>
                        <a:pt x="47" y="24"/>
                      </a:lnTo>
                      <a:lnTo>
                        <a:pt x="42" y="24"/>
                      </a:lnTo>
                      <a:lnTo>
                        <a:pt x="40" y="26"/>
                      </a:lnTo>
                      <a:lnTo>
                        <a:pt x="38" y="26"/>
                      </a:lnTo>
                      <a:lnTo>
                        <a:pt x="34" y="26"/>
                      </a:lnTo>
                      <a:lnTo>
                        <a:pt x="32" y="26"/>
                      </a:lnTo>
                      <a:lnTo>
                        <a:pt x="30" y="28"/>
                      </a:lnTo>
                      <a:lnTo>
                        <a:pt x="28" y="28"/>
                      </a:lnTo>
                      <a:lnTo>
                        <a:pt x="24" y="28"/>
                      </a:lnTo>
                      <a:lnTo>
                        <a:pt x="22" y="28"/>
                      </a:lnTo>
                      <a:lnTo>
                        <a:pt x="20" y="28"/>
                      </a:lnTo>
                      <a:lnTo>
                        <a:pt x="18" y="30"/>
                      </a:lnTo>
                      <a:lnTo>
                        <a:pt x="16" y="30"/>
                      </a:lnTo>
                      <a:lnTo>
                        <a:pt x="14" y="30"/>
                      </a:lnTo>
                      <a:lnTo>
                        <a:pt x="12" y="30"/>
                      </a:lnTo>
                      <a:lnTo>
                        <a:pt x="10" y="30"/>
                      </a:lnTo>
                      <a:lnTo>
                        <a:pt x="8" y="30"/>
                      </a:lnTo>
                      <a:lnTo>
                        <a:pt x="6" y="30"/>
                      </a:lnTo>
                      <a:lnTo>
                        <a:pt x="4" y="30"/>
                      </a:lnTo>
                      <a:lnTo>
                        <a:pt x="2" y="30"/>
                      </a:lnTo>
                      <a:lnTo>
                        <a:pt x="0" y="30"/>
                      </a:lnTo>
                      <a:lnTo>
                        <a:pt x="0" y="28"/>
                      </a:lnTo>
                      <a:lnTo>
                        <a:pt x="2" y="28"/>
                      </a:lnTo>
                      <a:lnTo>
                        <a:pt x="4" y="28"/>
                      </a:lnTo>
                      <a:lnTo>
                        <a:pt x="4" y="26"/>
                      </a:lnTo>
                      <a:lnTo>
                        <a:pt x="6" y="26"/>
                      </a:lnTo>
                      <a:lnTo>
                        <a:pt x="8" y="26"/>
                      </a:lnTo>
                      <a:lnTo>
                        <a:pt x="10" y="24"/>
                      </a:lnTo>
                      <a:lnTo>
                        <a:pt x="12" y="24"/>
                      </a:lnTo>
                      <a:lnTo>
                        <a:pt x="14" y="24"/>
                      </a:lnTo>
                      <a:lnTo>
                        <a:pt x="16" y="22"/>
                      </a:lnTo>
                      <a:lnTo>
                        <a:pt x="18" y="22"/>
                      </a:lnTo>
                      <a:lnTo>
                        <a:pt x="20" y="22"/>
                      </a:lnTo>
                      <a:lnTo>
                        <a:pt x="24" y="20"/>
                      </a:lnTo>
                      <a:lnTo>
                        <a:pt x="26" y="20"/>
                      </a:lnTo>
                      <a:lnTo>
                        <a:pt x="28" y="20"/>
                      </a:lnTo>
                      <a:lnTo>
                        <a:pt x="30" y="18"/>
                      </a:lnTo>
                      <a:lnTo>
                        <a:pt x="32" y="18"/>
                      </a:lnTo>
                      <a:lnTo>
                        <a:pt x="36" y="18"/>
                      </a:lnTo>
                      <a:lnTo>
                        <a:pt x="38" y="16"/>
                      </a:lnTo>
                      <a:lnTo>
                        <a:pt x="40" y="16"/>
                      </a:lnTo>
                      <a:lnTo>
                        <a:pt x="45" y="14"/>
                      </a:lnTo>
                      <a:lnTo>
                        <a:pt x="47" y="14"/>
                      </a:lnTo>
                      <a:lnTo>
                        <a:pt x="51" y="14"/>
                      </a:lnTo>
                      <a:lnTo>
                        <a:pt x="53" y="12"/>
                      </a:lnTo>
                      <a:lnTo>
                        <a:pt x="57" y="12"/>
                      </a:lnTo>
                      <a:lnTo>
                        <a:pt x="59" y="12"/>
                      </a:lnTo>
                    </a:path>
                  </a:pathLst>
                </a:custGeom>
                <a:solidFill>
                  <a:srgbClr val="FAFD00"/>
                </a:solidFill>
                <a:ln w="9525" cap="rnd">
                  <a:noFill/>
                  <a:round/>
                  <a:headEnd/>
                  <a:tailEnd/>
                </a:ln>
              </p:spPr>
              <p:txBody>
                <a:bodyPr/>
                <a:lstStyle/>
                <a:p>
                  <a:endParaRPr lang="zh-CN" altLang="zh-CN"/>
                </a:p>
              </p:txBody>
            </p:sp>
            <p:sp>
              <p:nvSpPr>
                <p:cNvPr id="58135" name="Freeform 3160"/>
                <p:cNvSpPr>
                  <a:spLocks/>
                </p:cNvSpPr>
                <p:nvPr/>
              </p:nvSpPr>
              <p:spPr bwMode="auto">
                <a:xfrm>
                  <a:off x="5051" y="2759"/>
                  <a:ext cx="81" cy="61"/>
                </a:xfrm>
                <a:custGeom>
                  <a:avLst/>
                  <a:gdLst>
                    <a:gd name="T0" fmla="*/ 36 w 81"/>
                    <a:gd name="T1" fmla="*/ 26 h 61"/>
                    <a:gd name="T2" fmla="*/ 40 w 81"/>
                    <a:gd name="T3" fmla="*/ 22 h 61"/>
                    <a:gd name="T4" fmla="*/ 44 w 81"/>
                    <a:gd name="T5" fmla="*/ 20 h 61"/>
                    <a:gd name="T6" fmla="*/ 48 w 81"/>
                    <a:gd name="T7" fmla="*/ 16 h 61"/>
                    <a:gd name="T8" fmla="*/ 52 w 81"/>
                    <a:gd name="T9" fmla="*/ 14 h 61"/>
                    <a:gd name="T10" fmla="*/ 56 w 81"/>
                    <a:gd name="T11" fmla="*/ 12 h 61"/>
                    <a:gd name="T12" fmla="*/ 60 w 81"/>
                    <a:gd name="T13" fmla="*/ 10 h 61"/>
                    <a:gd name="T14" fmla="*/ 64 w 81"/>
                    <a:gd name="T15" fmla="*/ 6 h 61"/>
                    <a:gd name="T16" fmla="*/ 68 w 81"/>
                    <a:gd name="T17" fmla="*/ 4 h 61"/>
                    <a:gd name="T18" fmla="*/ 72 w 81"/>
                    <a:gd name="T19" fmla="*/ 2 h 61"/>
                    <a:gd name="T20" fmla="*/ 74 w 81"/>
                    <a:gd name="T21" fmla="*/ 0 h 61"/>
                    <a:gd name="T22" fmla="*/ 78 w 81"/>
                    <a:gd name="T23" fmla="*/ 0 h 61"/>
                    <a:gd name="T24" fmla="*/ 80 w 81"/>
                    <a:gd name="T25" fmla="*/ 2 h 61"/>
                    <a:gd name="T26" fmla="*/ 78 w 81"/>
                    <a:gd name="T27" fmla="*/ 4 h 61"/>
                    <a:gd name="T28" fmla="*/ 76 w 81"/>
                    <a:gd name="T29" fmla="*/ 6 h 61"/>
                    <a:gd name="T30" fmla="*/ 74 w 81"/>
                    <a:gd name="T31" fmla="*/ 8 h 61"/>
                    <a:gd name="T32" fmla="*/ 72 w 81"/>
                    <a:gd name="T33" fmla="*/ 10 h 61"/>
                    <a:gd name="T34" fmla="*/ 70 w 81"/>
                    <a:gd name="T35" fmla="*/ 14 h 61"/>
                    <a:gd name="T36" fmla="*/ 68 w 81"/>
                    <a:gd name="T37" fmla="*/ 16 h 61"/>
                    <a:gd name="T38" fmla="*/ 64 w 81"/>
                    <a:gd name="T39" fmla="*/ 18 h 61"/>
                    <a:gd name="T40" fmla="*/ 62 w 81"/>
                    <a:gd name="T41" fmla="*/ 22 h 61"/>
                    <a:gd name="T42" fmla="*/ 58 w 81"/>
                    <a:gd name="T43" fmla="*/ 24 h 61"/>
                    <a:gd name="T44" fmla="*/ 54 w 81"/>
                    <a:gd name="T45" fmla="*/ 26 h 61"/>
                    <a:gd name="T46" fmla="*/ 50 w 81"/>
                    <a:gd name="T47" fmla="*/ 30 h 61"/>
                    <a:gd name="T48" fmla="*/ 46 w 81"/>
                    <a:gd name="T49" fmla="*/ 34 h 61"/>
                    <a:gd name="T50" fmla="*/ 42 w 81"/>
                    <a:gd name="T51" fmla="*/ 36 h 61"/>
                    <a:gd name="T52" fmla="*/ 38 w 81"/>
                    <a:gd name="T53" fmla="*/ 40 h 61"/>
                    <a:gd name="T54" fmla="*/ 34 w 81"/>
                    <a:gd name="T55" fmla="*/ 42 h 61"/>
                    <a:gd name="T56" fmla="*/ 30 w 81"/>
                    <a:gd name="T57" fmla="*/ 44 h 61"/>
                    <a:gd name="T58" fmla="*/ 28 w 81"/>
                    <a:gd name="T59" fmla="*/ 48 h 61"/>
                    <a:gd name="T60" fmla="*/ 24 w 81"/>
                    <a:gd name="T61" fmla="*/ 50 h 61"/>
                    <a:gd name="T62" fmla="*/ 20 w 81"/>
                    <a:gd name="T63" fmla="*/ 52 h 61"/>
                    <a:gd name="T64" fmla="*/ 16 w 81"/>
                    <a:gd name="T65" fmla="*/ 54 h 61"/>
                    <a:gd name="T66" fmla="*/ 12 w 81"/>
                    <a:gd name="T67" fmla="*/ 56 h 61"/>
                    <a:gd name="T68" fmla="*/ 8 w 81"/>
                    <a:gd name="T69" fmla="*/ 58 h 61"/>
                    <a:gd name="T70" fmla="*/ 4 w 81"/>
                    <a:gd name="T71" fmla="*/ 60 h 61"/>
                    <a:gd name="T72" fmla="*/ 0 w 81"/>
                    <a:gd name="T73" fmla="*/ 60 h 61"/>
                    <a:gd name="T74" fmla="*/ 2 w 81"/>
                    <a:gd name="T75" fmla="*/ 58 h 61"/>
                    <a:gd name="T76" fmla="*/ 4 w 81"/>
                    <a:gd name="T77" fmla="*/ 54 h 61"/>
                    <a:gd name="T78" fmla="*/ 8 w 81"/>
                    <a:gd name="T79" fmla="*/ 50 h 61"/>
                    <a:gd name="T80" fmla="*/ 12 w 81"/>
                    <a:gd name="T81" fmla="*/ 46 h 61"/>
                    <a:gd name="T82" fmla="*/ 16 w 81"/>
                    <a:gd name="T83" fmla="*/ 42 h 61"/>
                    <a:gd name="T84" fmla="*/ 20 w 81"/>
                    <a:gd name="T85" fmla="*/ 38 h 61"/>
                    <a:gd name="T86" fmla="*/ 24 w 81"/>
                    <a:gd name="T87" fmla="*/ 36 h 61"/>
                    <a:gd name="T88" fmla="*/ 26 w 81"/>
                    <a:gd name="T89" fmla="*/ 34 h 61"/>
                    <a:gd name="T90" fmla="*/ 30 w 81"/>
                    <a:gd name="T91" fmla="*/ 30 h 61"/>
                    <a:gd name="T92" fmla="*/ 34 w 81"/>
                    <a:gd name="T93" fmla="*/ 28 h 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1"/>
                    <a:gd name="T142" fmla="*/ 0 h 61"/>
                    <a:gd name="T143" fmla="*/ 81 w 81"/>
                    <a:gd name="T144" fmla="*/ 61 h 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1" h="61">
                      <a:moveTo>
                        <a:pt x="34" y="28"/>
                      </a:moveTo>
                      <a:lnTo>
                        <a:pt x="36" y="26"/>
                      </a:lnTo>
                      <a:lnTo>
                        <a:pt x="38" y="24"/>
                      </a:lnTo>
                      <a:lnTo>
                        <a:pt x="40" y="22"/>
                      </a:lnTo>
                      <a:lnTo>
                        <a:pt x="42" y="20"/>
                      </a:lnTo>
                      <a:lnTo>
                        <a:pt x="44" y="20"/>
                      </a:lnTo>
                      <a:lnTo>
                        <a:pt x="46" y="18"/>
                      </a:lnTo>
                      <a:lnTo>
                        <a:pt x="48" y="16"/>
                      </a:lnTo>
                      <a:lnTo>
                        <a:pt x="50" y="16"/>
                      </a:lnTo>
                      <a:lnTo>
                        <a:pt x="52" y="14"/>
                      </a:lnTo>
                      <a:lnTo>
                        <a:pt x="54" y="12"/>
                      </a:lnTo>
                      <a:lnTo>
                        <a:pt x="56" y="12"/>
                      </a:lnTo>
                      <a:lnTo>
                        <a:pt x="58" y="10"/>
                      </a:lnTo>
                      <a:lnTo>
                        <a:pt x="60" y="10"/>
                      </a:lnTo>
                      <a:lnTo>
                        <a:pt x="62" y="8"/>
                      </a:lnTo>
                      <a:lnTo>
                        <a:pt x="64" y="6"/>
                      </a:lnTo>
                      <a:lnTo>
                        <a:pt x="66" y="6"/>
                      </a:lnTo>
                      <a:lnTo>
                        <a:pt x="68" y="4"/>
                      </a:lnTo>
                      <a:lnTo>
                        <a:pt x="70" y="4"/>
                      </a:lnTo>
                      <a:lnTo>
                        <a:pt x="72" y="2"/>
                      </a:lnTo>
                      <a:lnTo>
                        <a:pt x="74" y="2"/>
                      </a:lnTo>
                      <a:lnTo>
                        <a:pt x="74" y="0"/>
                      </a:lnTo>
                      <a:lnTo>
                        <a:pt x="76" y="0"/>
                      </a:lnTo>
                      <a:lnTo>
                        <a:pt x="78" y="0"/>
                      </a:lnTo>
                      <a:lnTo>
                        <a:pt x="80" y="0"/>
                      </a:lnTo>
                      <a:lnTo>
                        <a:pt x="80" y="2"/>
                      </a:lnTo>
                      <a:lnTo>
                        <a:pt x="80" y="4"/>
                      </a:lnTo>
                      <a:lnTo>
                        <a:pt x="78" y="4"/>
                      </a:lnTo>
                      <a:lnTo>
                        <a:pt x="78" y="6"/>
                      </a:lnTo>
                      <a:lnTo>
                        <a:pt x="76" y="6"/>
                      </a:lnTo>
                      <a:lnTo>
                        <a:pt x="76" y="8"/>
                      </a:lnTo>
                      <a:lnTo>
                        <a:pt x="74" y="8"/>
                      </a:lnTo>
                      <a:lnTo>
                        <a:pt x="74" y="10"/>
                      </a:lnTo>
                      <a:lnTo>
                        <a:pt x="72" y="10"/>
                      </a:lnTo>
                      <a:lnTo>
                        <a:pt x="72" y="12"/>
                      </a:lnTo>
                      <a:lnTo>
                        <a:pt x="70" y="14"/>
                      </a:lnTo>
                      <a:lnTo>
                        <a:pt x="68" y="14"/>
                      </a:lnTo>
                      <a:lnTo>
                        <a:pt x="68" y="16"/>
                      </a:lnTo>
                      <a:lnTo>
                        <a:pt x="66" y="16"/>
                      </a:lnTo>
                      <a:lnTo>
                        <a:pt x="64" y="18"/>
                      </a:lnTo>
                      <a:lnTo>
                        <a:pt x="64" y="20"/>
                      </a:lnTo>
                      <a:lnTo>
                        <a:pt x="62" y="22"/>
                      </a:lnTo>
                      <a:lnTo>
                        <a:pt x="60" y="22"/>
                      </a:lnTo>
                      <a:lnTo>
                        <a:pt x="58" y="24"/>
                      </a:lnTo>
                      <a:lnTo>
                        <a:pt x="56" y="26"/>
                      </a:lnTo>
                      <a:lnTo>
                        <a:pt x="54" y="26"/>
                      </a:lnTo>
                      <a:lnTo>
                        <a:pt x="52" y="28"/>
                      </a:lnTo>
                      <a:lnTo>
                        <a:pt x="50" y="30"/>
                      </a:lnTo>
                      <a:lnTo>
                        <a:pt x="48" y="32"/>
                      </a:lnTo>
                      <a:lnTo>
                        <a:pt x="46" y="34"/>
                      </a:lnTo>
                      <a:lnTo>
                        <a:pt x="44" y="34"/>
                      </a:lnTo>
                      <a:lnTo>
                        <a:pt x="42" y="36"/>
                      </a:lnTo>
                      <a:lnTo>
                        <a:pt x="40" y="38"/>
                      </a:lnTo>
                      <a:lnTo>
                        <a:pt x="38" y="40"/>
                      </a:lnTo>
                      <a:lnTo>
                        <a:pt x="36" y="40"/>
                      </a:lnTo>
                      <a:lnTo>
                        <a:pt x="34" y="42"/>
                      </a:lnTo>
                      <a:lnTo>
                        <a:pt x="32" y="44"/>
                      </a:lnTo>
                      <a:lnTo>
                        <a:pt x="30" y="44"/>
                      </a:lnTo>
                      <a:lnTo>
                        <a:pt x="28" y="46"/>
                      </a:lnTo>
                      <a:lnTo>
                        <a:pt x="28" y="48"/>
                      </a:lnTo>
                      <a:lnTo>
                        <a:pt x="26" y="48"/>
                      </a:lnTo>
                      <a:lnTo>
                        <a:pt x="24" y="50"/>
                      </a:lnTo>
                      <a:lnTo>
                        <a:pt x="22" y="50"/>
                      </a:lnTo>
                      <a:lnTo>
                        <a:pt x="20" y="52"/>
                      </a:lnTo>
                      <a:lnTo>
                        <a:pt x="18" y="52"/>
                      </a:lnTo>
                      <a:lnTo>
                        <a:pt x="16" y="54"/>
                      </a:lnTo>
                      <a:lnTo>
                        <a:pt x="14" y="56"/>
                      </a:lnTo>
                      <a:lnTo>
                        <a:pt x="12" y="56"/>
                      </a:lnTo>
                      <a:lnTo>
                        <a:pt x="10" y="58"/>
                      </a:lnTo>
                      <a:lnTo>
                        <a:pt x="8" y="58"/>
                      </a:lnTo>
                      <a:lnTo>
                        <a:pt x="6" y="60"/>
                      </a:lnTo>
                      <a:lnTo>
                        <a:pt x="4" y="60"/>
                      </a:lnTo>
                      <a:lnTo>
                        <a:pt x="2" y="60"/>
                      </a:lnTo>
                      <a:lnTo>
                        <a:pt x="0" y="60"/>
                      </a:lnTo>
                      <a:lnTo>
                        <a:pt x="0" y="58"/>
                      </a:lnTo>
                      <a:lnTo>
                        <a:pt x="2" y="58"/>
                      </a:lnTo>
                      <a:lnTo>
                        <a:pt x="2" y="56"/>
                      </a:lnTo>
                      <a:lnTo>
                        <a:pt x="4" y="54"/>
                      </a:lnTo>
                      <a:lnTo>
                        <a:pt x="6" y="52"/>
                      </a:lnTo>
                      <a:lnTo>
                        <a:pt x="8" y="50"/>
                      </a:lnTo>
                      <a:lnTo>
                        <a:pt x="10" y="48"/>
                      </a:lnTo>
                      <a:lnTo>
                        <a:pt x="12" y="46"/>
                      </a:lnTo>
                      <a:lnTo>
                        <a:pt x="14" y="44"/>
                      </a:lnTo>
                      <a:lnTo>
                        <a:pt x="16" y="42"/>
                      </a:lnTo>
                      <a:lnTo>
                        <a:pt x="18" y="40"/>
                      </a:lnTo>
                      <a:lnTo>
                        <a:pt x="20" y="38"/>
                      </a:lnTo>
                      <a:lnTo>
                        <a:pt x="22" y="38"/>
                      </a:lnTo>
                      <a:lnTo>
                        <a:pt x="24" y="36"/>
                      </a:lnTo>
                      <a:lnTo>
                        <a:pt x="24" y="34"/>
                      </a:lnTo>
                      <a:lnTo>
                        <a:pt x="26" y="34"/>
                      </a:lnTo>
                      <a:lnTo>
                        <a:pt x="28" y="32"/>
                      </a:lnTo>
                      <a:lnTo>
                        <a:pt x="30" y="30"/>
                      </a:lnTo>
                      <a:lnTo>
                        <a:pt x="32" y="28"/>
                      </a:lnTo>
                      <a:lnTo>
                        <a:pt x="34" y="28"/>
                      </a:lnTo>
                    </a:path>
                  </a:pathLst>
                </a:custGeom>
                <a:solidFill>
                  <a:srgbClr val="FAFD00"/>
                </a:solidFill>
                <a:ln w="9525" cap="rnd">
                  <a:noFill/>
                  <a:round/>
                  <a:headEnd/>
                  <a:tailEnd/>
                </a:ln>
              </p:spPr>
              <p:txBody>
                <a:bodyPr/>
                <a:lstStyle/>
                <a:p>
                  <a:endParaRPr lang="zh-CN" altLang="zh-CN"/>
                </a:p>
              </p:txBody>
            </p:sp>
            <p:sp>
              <p:nvSpPr>
                <p:cNvPr id="58136" name="Freeform 3161"/>
                <p:cNvSpPr>
                  <a:spLocks/>
                </p:cNvSpPr>
                <p:nvPr/>
              </p:nvSpPr>
              <p:spPr bwMode="auto">
                <a:xfrm>
                  <a:off x="5065" y="2757"/>
                  <a:ext cx="70" cy="27"/>
                </a:xfrm>
                <a:custGeom>
                  <a:avLst/>
                  <a:gdLst>
                    <a:gd name="T0" fmla="*/ 35 w 70"/>
                    <a:gd name="T1" fmla="*/ 10 h 27"/>
                    <a:gd name="T2" fmla="*/ 39 w 70"/>
                    <a:gd name="T3" fmla="*/ 8 h 27"/>
                    <a:gd name="T4" fmla="*/ 43 w 70"/>
                    <a:gd name="T5" fmla="*/ 6 h 27"/>
                    <a:gd name="T6" fmla="*/ 47 w 70"/>
                    <a:gd name="T7" fmla="*/ 6 h 27"/>
                    <a:gd name="T8" fmla="*/ 51 w 70"/>
                    <a:gd name="T9" fmla="*/ 4 h 27"/>
                    <a:gd name="T10" fmla="*/ 55 w 70"/>
                    <a:gd name="T11" fmla="*/ 2 h 27"/>
                    <a:gd name="T12" fmla="*/ 59 w 70"/>
                    <a:gd name="T13" fmla="*/ 2 h 27"/>
                    <a:gd name="T14" fmla="*/ 61 w 70"/>
                    <a:gd name="T15" fmla="*/ 0 h 27"/>
                    <a:gd name="T16" fmla="*/ 65 w 70"/>
                    <a:gd name="T17" fmla="*/ 0 h 27"/>
                    <a:gd name="T18" fmla="*/ 69 w 70"/>
                    <a:gd name="T19" fmla="*/ 0 h 27"/>
                    <a:gd name="T20" fmla="*/ 67 w 70"/>
                    <a:gd name="T21" fmla="*/ 2 h 27"/>
                    <a:gd name="T22" fmla="*/ 63 w 70"/>
                    <a:gd name="T23" fmla="*/ 2 h 27"/>
                    <a:gd name="T24" fmla="*/ 61 w 70"/>
                    <a:gd name="T25" fmla="*/ 4 h 27"/>
                    <a:gd name="T26" fmla="*/ 59 w 70"/>
                    <a:gd name="T27" fmla="*/ 6 h 27"/>
                    <a:gd name="T28" fmla="*/ 55 w 70"/>
                    <a:gd name="T29" fmla="*/ 6 h 27"/>
                    <a:gd name="T30" fmla="*/ 51 w 70"/>
                    <a:gd name="T31" fmla="*/ 8 h 27"/>
                    <a:gd name="T32" fmla="*/ 47 w 70"/>
                    <a:gd name="T33" fmla="*/ 10 h 27"/>
                    <a:gd name="T34" fmla="*/ 43 w 70"/>
                    <a:gd name="T35" fmla="*/ 12 h 27"/>
                    <a:gd name="T36" fmla="*/ 39 w 70"/>
                    <a:gd name="T37" fmla="*/ 12 h 27"/>
                    <a:gd name="T38" fmla="*/ 35 w 70"/>
                    <a:gd name="T39" fmla="*/ 14 h 27"/>
                    <a:gd name="T40" fmla="*/ 31 w 70"/>
                    <a:gd name="T41" fmla="*/ 16 h 27"/>
                    <a:gd name="T42" fmla="*/ 27 w 70"/>
                    <a:gd name="T43" fmla="*/ 18 h 27"/>
                    <a:gd name="T44" fmla="*/ 23 w 70"/>
                    <a:gd name="T45" fmla="*/ 18 h 27"/>
                    <a:gd name="T46" fmla="*/ 21 w 70"/>
                    <a:gd name="T47" fmla="*/ 20 h 27"/>
                    <a:gd name="T48" fmla="*/ 17 w 70"/>
                    <a:gd name="T49" fmla="*/ 20 h 27"/>
                    <a:gd name="T50" fmla="*/ 15 w 70"/>
                    <a:gd name="T51" fmla="*/ 22 h 27"/>
                    <a:gd name="T52" fmla="*/ 11 w 70"/>
                    <a:gd name="T53" fmla="*/ 22 h 27"/>
                    <a:gd name="T54" fmla="*/ 7 w 70"/>
                    <a:gd name="T55" fmla="*/ 24 h 27"/>
                    <a:gd name="T56" fmla="*/ 3 w 70"/>
                    <a:gd name="T57" fmla="*/ 24 h 27"/>
                    <a:gd name="T58" fmla="*/ 1 w 70"/>
                    <a:gd name="T59" fmla="*/ 26 h 27"/>
                    <a:gd name="T60" fmla="*/ 0 w 70"/>
                    <a:gd name="T61" fmla="*/ 24 h 27"/>
                    <a:gd name="T62" fmla="*/ 3 w 70"/>
                    <a:gd name="T63" fmla="*/ 24 h 27"/>
                    <a:gd name="T64" fmla="*/ 5 w 70"/>
                    <a:gd name="T65" fmla="*/ 22 h 27"/>
                    <a:gd name="T66" fmla="*/ 7 w 70"/>
                    <a:gd name="T67" fmla="*/ 20 h 27"/>
                    <a:gd name="T68" fmla="*/ 11 w 70"/>
                    <a:gd name="T69" fmla="*/ 20 h 27"/>
                    <a:gd name="T70" fmla="*/ 15 w 70"/>
                    <a:gd name="T71" fmla="*/ 18 h 27"/>
                    <a:gd name="T72" fmla="*/ 19 w 70"/>
                    <a:gd name="T73" fmla="*/ 16 h 27"/>
                    <a:gd name="T74" fmla="*/ 23 w 70"/>
                    <a:gd name="T75" fmla="*/ 14 h 27"/>
                    <a:gd name="T76" fmla="*/ 27 w 70"/>
                    <a:gd name="T77" fmla="*/ 12 h 27"/>
                    <a:gd name="T78" fmla="*/ 31 w 70"/>
                    <a:gd name="T79" fmla="*/ 12 h 2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0"/>
                    <a:gd name="T121" fmla="*/ 0 h 27"/>
                    <a:gd name="T122" fmla="*/ 70 w 70"/>
                    <a:gd name="T123" fmla="*/ 27 h 2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0" h="27">
                      <a:moveTo>
                        <a:pt x="33" y="10"/>
                      </a:moveTo>
                      <a:lnTo>
                        <a:pt x="35" y="10"/>
                      </a:lnTo>
                      <a:lnTo>
                        <a:pt x="37" y="8"/>
                      </a:lnTo>
                      <a:lnTo>
                        <a:pt x="39" y="8"/>
                      </a:lnTo>
                      <a:lnTo>
                        <a:pt x="41" y="8"/>
                      </a:lnTo>
                      <a:lnTo>
                        <a:pt x="43" y="6"/>
                      </a:lnTo>
                      <a:lnTo>
                        <a:pt x="45" y="6"/>
                      </a:lnTo>
                      <a:lnTo>
                        <a:pt x="47" y="6"/>
                      </a:lnTo>
                      <a:lnTo>
                        <a:pt x="49" y="4"/>
                      </a:lnTo>
                      <a:lnTo>
                        <a:pt x="51" y="4"/>
                      </a:lnTo>
                      <a:lnTo>
                        <a:pt x="53" y="4"/>
                      </a:lnTo>
                      <a:lnTo>
                        <a:pt x="55" y="2"/>
                      </a:lnTo>
                      <a:lnTo>
                        <a:pt x="57" y="2"/>
                      </a:lnTo>
                      <a:lnTo>
                        <a:pt x="59" y="2"/>
                      </a:lnTo>
                      <a:lnTo>
                        <a:pt x="61" y="2"/>
                      </a:lnTo>
                      <a:lnTo>
                        <a:pt x="61" y="0"/>
                      </a:lnTo>
                      <a:lnTo>
                        <a:pt x="63" y="0"/>
                      </a:lnTo>
                      <a:lnTo>
                        <a:pt x="65" y="0"/>
                      </a:lnTo>
                      <a:lnTo>
                        <a:pt x="67" y="0"/>
                      </a:lnTo>
                      <a:lnTo>
                        <a:pt x="69" y="0"/>
                      </a:lnTo>
                      <a:lnTo>
                        <a:pt x="67" y="0"/>
                      </a:lnTo>
                      <a:lnTo>
                        <a:pt x="67" y="2"/>
                      </a:lnTo>
                      <a:lnTo>
                        <a:pt x="65" y="2"/>
                      </a:lnTo>
                      <a:lnTo>
                        <a:pt x="63" y="2"/>
                      </a:lnTo>
                      <a:lnTo>
                        <a:pt x="63" y="4"/>
                      </a:lnTo>
                      <a:lnTo>
                        <a:pt x="61" y="4"/>
                      </a:lnTo>
                      <a:lnTo>
                        <a:pt x="59" y="4"/>
                      </a:lnTo>
                      <a:lnTo>
                        <a:pt x="59" y="6"/>
                      </a:lnTo>
                      <a:lnTo>
                        <a:pt x="57" y="6"/>
                      </a:lnTo>
                      <a:lnTo>
                        <a:pt x="55" y="6"/>
                      </a:lnTo>
                      <a:lnTo>
                        <a:pt x="53" y="8"/>
                      </a:lnTo>
                      <a:lnTo>
                        <a:pt x="51" y="8"/>
                      </a:lnTo>
                      <a:lnTo>
                        <a:pt x="49" y="10"/>
                      </a:lnTo>
                      <a:lnTo>
                        <a:pt x="47" y="10"/>
                      </a:lnTo>
                      <a:lnTo>
                        <a:pt x="45" y="10"/>
                      </a:lnTo>
                      <a:lnTo>
                        <a:pt x="43" y="12"/>
                      </a:lnTo>
                      <a:lnTo>
                        <a:pt x="41" y="12"/>
                      </a:lnTo>
                      <a:lnTo>
                        <a:pt x="39" y="12"/>
                      </a:lnTo>
                      <a:lnTo>
                        <a:pt x="37" y="14"/>
                      </a:lnTo>
                      <a:lnTo>
                        <a:pt x="35" y="14"/>
                      </a:lnTo>
                      <a:lnTo>
                        <a:pt x="33" y="16"/>
                      </a:lnTo>
                      <a:lnTo>
                        <a:pt x="31" y="16"/>
                      </a:lnTo>
                      <a:lnTo>
                        <a:pt x="29" y="16"/>
                      </a:lnTo>
                      <a:lnTo>
                        <a:pt x="27" y="18"/>
                      </a:lnTo>
                      <a:lnTo>
                        <a:pt x="25" y="18"/>
                      </a:lnTo>
                      <a:lnTo>
                        <a:pt x="23" y="18"/>
                      </a:lnTo>
                      <a:lnTo>
                        <a:pt x="23" y="20"/>
                      </a:lnTo>
                      <a:lnTo>
                        <a:pt x="21" y="20"/>
                      </a:lnTo>
                      <a:lnTo>
                        <a:pt x="19" y="20"/>
                      </a:lnTo>
                      <a:lnTo>
                        <a:pt x="17" y="20"/>
                      </a:lnTo>
                      <a:lnTo>
                        <a:pt x="17" y="22"/>
                      </a:lnTo>
                      <a:lnTo>
                        <a:pt x="15" y="22"/>
                      </a:lnTo>
                      <a:lnTo>
                        <a:pt x="13" y="22"/>
                      </a:lnTo>
                      <a:lnTo>
                        <a:pt x="11" y="22"/>
                      </a:lnTo>
                      <a:lnTo>
                        <a:pt x="9" y="24"/>
                      </a:lnTo>
                      <a:lnTo>
                        <a:pt x="7" y="24"/>
                      </a:lnTo>
                      <a:lnTo>
                        <a:pt x="5" y="24"/>
                      </a:lnTo>
                      <a:lnTo>
                        <a:pt x="3" y="24"/>
                      </a:lnTo>
                      <a:lnTo>
                        <a:pt x="3" y="26"/>
                      </a:lnTo>
                      <a:lnTo>
                        <a:pt x="1" y="26"/>
                      </a:lnTo>
                      <a:lnTo>
                        <a:pt x="0" y="26"/>
                      </a:lnTo>
                      <a:lnTo>
                        <a:pt x="0" y="24"/>
                      </a:lnTo>
                      <a:lnTo>
                        <a:pt x="1" y="24"/>
                      </a:lnTo>
                      <a:lnTo>
                        <a:pt x="3" y="24"/>
                      </a:lnTo>
                      <a:lnTo>
                        <a:pt x="3" y="22"/>
                      </a:lnTo>
                      <a:lnTo>
                        <a:pt x="5" y="22"/>
                      </a:lnTo>
                      <a:lnTo>
                        <a:pt x="7" y="22"/>
                      </a:lnTo>
                      <a:lnTo>
                        <a:pt x="7" y="20"/>
                      </a:lnTo>
                      <a:lnTo>
                        <a:pt x="9" y="20"/>
                      </a:lnTo>
                      <a:lnTo>
                        <a:pt x="11" y="20"/>
                      </a:lnTo>
                      <a:lnTo>
                        <a:pt x="13" y="18"/>
                      </a:lnTo>
                      <a:lnTo>
                        <a:pt x="15" y="18"/>
                      </a:lnTo>
                      <a:lnTo>
                        <a:pt x="17" y="16"/>
                      </a:lnTo>
                      <a:lnTo>
                        <a:pt x="19" y="16"/>
                      </a:lnTo>
                      <a:lnTo>
                        <a:pt x="21" y="16"/>
                      </a:lnTo>
                      <a:lnTo>
                        <a:pt x="23" y="14"/>
                      </a:lnTo>
                      <a:lnTo>
                        <a:pt x="25" y="14"/>
                      </a:lnTo>
                      <a:lnTo>
                        <a:pt x="27" y="12"/>
                      </a:lnTo>
                      <a:lnTo>
                        <a:pt x="29" y="12"/>
                      </a:lnTo>
                      <a:lnTo>
                        <a:pt x="31" y="12"/>
                      </a:lnTo>
                      <a:lnTo>
                        <a:pt x="33" y="10"/>
                      </a:lnTo>
                    </a:path>
                  </a:pathLst>
                </a:custGeom>
                <a:solidFill>
                  <a:srgbClr val="FAFD00"/>
                </a:solidFill>
                <a:ln w="9525" cap="rnd">
                  <a:noFill/>
                  <a:round/>
                  <a:headEnd/>
                  <a:tailEnd/>
                </a:ln>
              </p:spPr>
              <p:txBody>
                <a:bodyPr/>
                <a:lstStyle/>
                <a:p>
                  <a:endParaRPr lang="zh-CN" altLang="zh-CN"/>
                </a:p>
              </p:txBody>
            </p:sp>
            <p:sp>
              <p:nvSpPr>
                <p:cNvPr id="58137" name="Freeform 3162"/>
                <p:cNvSpPr>
                  <a:spLocks/>
                </p:cNvSpPr>
                <p:nvPr/>
              </p:nvSpPr>
              <p:spPr bwMode="auto">
                <a:xfrm>
                  <a:off x="5130" y="2749"/>
                  <a:ext cx="20" cy="19"/>
                </a:xfrm>
                <a:custGeom>
                  <a:avLst/>
                  <a:gdLst>
                    <a:gd name="T0" fmla="*/ 17 w 20"/>
                    <a:gd name="T1" fmla="*/ 18 h 19"/>
                    <a:gd name="T2" fmla="*/ 15 w 20"/>
                    <a:gd name="T3" fmla="*/ 18 h 19"/>
                    <a:gd name="T4" fmla="*/ 10 w 20"/>
                    <a:gd name="T5" fmla="*/ 14 h 19"/>
                    <a:gd name="T6" fmla="*/ 12 w 20"/>
                    <a:gd name="T7" fmla="*/ 14 h 19"/>
                    <a:gd name="T8" fmla="*/ 12 w 20"/>
                    <a:gd name="T9" fmla="*/ 11 h 19"/>
                    <a:gd name="T10" fmla="*/ 10 w 20"/>
                    <a:gd name="T11" fmla="*/ 11 h 19"/>
                    <a:gd name="T12" fmla="*/ 8 w 20"/>
                    <a:gd name="T13" fmla="*/ 9 h 19"/>
                    <a:gd name="T14" fmla="*/ 8 w 20"/>
                    <a:gd name="T15" fmla="*/ 7 h 19"/>
                    <a:gd name="T16" fmla="*/ 5 w 20"/>
                    <a:gd name="T17" fmla="*/ 7 h 19"/>
                    <a:gd name="T18" fmla="*/ 3 w 20"/>
                    <a:gd name="T19" fmla="*/ 7 h 19"/>
                    <a:gd name="T20" fmla="*/ 0 w 20"/>
                    <a:gd name="T21" fmla="*/ 5 h 19"/>
                    <a:gd name="T22" fmla="*/ 0 w 20"/>
                    <a:gd name="T23" fmla="*/ 2 h 19"/>
                    <a:gd name="T24" fmla="*/ 3 w 20"/>
                    <a:gd name="T25" fmla="*/ 0 h 19"/>
                    <a:gd name="T26" fmla="*/ 19 w 20"/>
                    <a:gd name="T27" fmla="*/ 18 h 19"/>
                    <a:gd name="T28" fmla="*/ 17 w 20"/>
                    <a:gd name="T29" fmla="*/ 18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19"/>
                    <a:gd name="T47" fmla="*/ 20 w 20"/>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19">
                      <a:moveTo>
                        <a:pt x="17" y="18"/>
                      </a:moveTo>
                      <a:lnTo>
                        <a:pt x="15" y="18"/>
                      </a:lnTo>
                      <a:lnTo>
                        <a:pt x="10" y="14"/>
                      </a:lnTo>
                      <a:lnTo>
                        <a:pt x="12" y="14"/>
                      </a:lnTo>
                      <a:lnTo>
                        <a:pt x="12" y="11"/>
                      </a:lnTo>
                      <a:lnTo>
                        <a:pt x="10" y="11"/>
                      </a:lnTo>
                      <a:lnTo>
                        <a:pt x="8" y="9"/>
                      </a:lnTo>
                      <a:lnTo>
                        <a:pt x="8" y="7"/>
                      </a:lnTo>
                      <a:lnTo>
                        <a:pt x="5" y="7"/>
                      </a:lnTo>
                      <a:lnTo>
                        <a:pt x="3" y="7"/>
                      </a:lnTo>
                      <a:lnTo>
                        <a:pt x="0" y="5"/>
                      </a:lnTo>
                      <a:lnTo>
                        <a:pt x="0" y="2"/>
                      </a:lnTo>
                      <a:lnTo>
                        <a:pt x="3" y="0"/>
                      </a:lnTo>
                      <a:lnTo>
                        <a:pt x="19" y="18"/>
                      </a:lnTo>
                      <a:lnTo>
                        <a:pt x="17" y="18"/>
                      </a:lnTo>
                    </a:path>
                  </a:pathLst>
                </a:custGeom>
                <a:solidFill>
                  <a:srgbClr val="FAFD00"/>
                </a:solidFill>
                <a:ln w="9525" cap="rnd">
                  <a:noFill/>
                  <a:round/>
                  <a:headEnd/>
                  <a:tailEnd/>
                </a:ln>
              </p:spPr>
              <p:txBody>
                <a:bodyPr/>
                <a:lstStyle/>
                <a:p>
                  <a:endParaRPr lang="zh-CN" altLang="zh-CN"/>
                </a:p>
              </p:txBody>
            </p:sp>
            <p:sp>
              <p:nvSpPr>
                <p:cNvPr id="58138" name="Freeform 3163"/>
                <p:cNvSpPr>
                  <a:spLocks/>
                </p:cNvSpPr>
                <p:nvPr/>
              </p:nvSpPr>
              <p:spPr bwMode="auto">
                <a:xfrm>
                  <a:off x="5139" y="2763"/>
                  <a:ext cx="1" cy="19"/>
                </a:xfrm>
                <a:custGeom>
                  <a:avLst/>
                  <a:gdLst>
                    <a:gd name="T0" fmla="*/ 0 w 1"/>
                    <a:gd name="T1" fmla="*/ 18 h 19"/>
                    <a:gd name="T2" fmla="*/ 0 w 1"/>
                    <a:gd name="T3" fmla="*/ 0 h 19"/>
                    <a:gd name="T4" fmla="*/ 0 w 1"/>
                    <a:gd name="T5" fmla="*/ 18 h 19"/>
                    <a:gd name="T6" fmla="*/ 0 w 1"/>
                    <a:gd name="T7" fmla="*/ 18 h 19"/>
                    <a:gd name="T8" fmla="*/ 0 60000 65536"/>
                    <a:gd name="T9" fmla="*/ 0 60000 65536"/>
                    <a:gd name="T10" fmla="*/ 0 60000 65536"/>
                    <a:gd name="T11" fmla="*/ 0 60000 65536"/>
                    <a:gd name="T12" fmla="*/ 0 w 1"/>
                    <a:gd name="T13" fmla="*/ 0 h 19"/>
                    <a:gd name="T14" fmla="*/ 1 w 1"/>
                    <a:gd name="T15" fmla="*/ 19 h 19"/>
                  </a:gdLst>
                  <a:ahLst/>
                  <a:cxnLst>
                    <a:cxn ang="T8">
                      <a:pos x="T0" y="T1"/>
                    </a:cxn>
                    <a:cxn ang="T9">
                      <a:pos x="T2" y="T3"/>
                    </a:cxn>
                    <a:cxn ang="T10">
                      <a:pos x="T4" y="T5"/>
                    </a:cxn>
                    <a:cxn ang="T11">
                      <a:pos x="T6" y="T7"/>
                    </a:cxn>
                  </a:cxnLst>
                  <a:rect l="T12" t="T13" r="T14" b="T15"/>
                  <a:pathLst>
                    <a:path w="1" h="19">
                      <a:moveTo>
                        <a:pt x="0" y="18"/>
                      </a:moveTo>
                      <a:lnTo>
                        <a:pt x="0" y="0"/>
                      </a:lnTo>
                      <a:lnTo>
                        <a:pt x="0" y="18"/>
                      </a:lnTo>
                    </a:path>
                  </a:pathLst>
                </a:custGeom>
                <a:solidFill>
                  <a:srgbClr val="FAFD00"/>
                </a:solidFill>
                <a:ln w="9525" cap="rnd">
                  <a:noFill/>
                  <a:round/>
                  <a:headEnd/>
                  <a:tailEnd/>
                </a:ln>
              </p:spPr>
              <p:txBody>
                <a:bodyPr/>
                <a:lstStyle/>
                <a:p>
                  <a:endParaRPr lang="zh-CN" altLang="zh-CN"/>
                </a:p>
              </p:txBody>
            </p:sp>
            <p:sp>
              <p:nvSpPr>
                <p:cNvPr id="58139" name="Freeform 3164"/>
                <p:cNvSpPr>
                  <a:spLocks/>
                </p:cNvSpPr>
                <p:nvPr/>
              </p:nvSpPr>
              <p:spPr bwMode="auto">
                <a:xfrm>
                  <a:off x="5133" y="2753"/>
                  <a:ext cx="20" cy="1"/>
                </a:xfrm>
                <a:custGeom>
                  <a:avLst/>
                  <a:gdLst>
                    <a:gd name="T0" fmla="*/ 0 w 20"/>
                    <a:gd name="T1" fmla="*/ 0 h 1"/>
                    <a:gd name="T2" fmla="*/ 10 w 20"/>
                    <a:gd name="T3" fmla="*/ 0 h 1"/>
                    <a:gd name="T4" fmla="*/ 19 w 20"/>
                    <a:gd name="T5" fmla="*/ 0 h 1"/>
                    <a:gd name="T6" fmla="*/ 10 w 20"/>
                    <a:gd name="T7" fmla="*/ 0 h 1"/>
                    <a:gd name="T8" fmla="*/ 0 w 20"/>
                    <a:gd name="T9" fmla="*/ 0 h 1"/>
                    <a:gd name="T10" fmla="*/ 0 w 20"/>
                    <a:gd name="T11" fmla="*/ 0 h 1"/>
                    <a:gd name="T12" fmla="*/ 0 60000 65536"/>
                    <a:gd name="T13" fmla="*/ 0 60000 65536"/>
                    <a:gd name="T14" fmla="*/ 0 60000 65536"/>
                    <a:gd name="T15" fmla="*/ 0 60000 65536"/>
                    <a:gd name="T16" fmla="*/ 0 60000 65536"/>
                    <a:gd name="T17" fmla="*/ 0 60000 65536"/>
                    <a:gd name="T18" fmla="*/ 0 w 20"/>
                    <a:gd name="T19" fmla="*/ 0 h 1"/>
                    <a:gd name="T20" fmla="*/ 20 w 20"/>
                    <a:gd name="T21" fmla="*/ 1 h 1"/>
                  </a:gdLst>
                  <a:ahLst/>
                  <a:cxnLst>
                    <a:cxn ang="T12">
                      <a:pos x="T0" y="T1"/>
                    </a:cxn>
                    <a:cxn ang="T13">
                      <a:pos x="T2" y="T3"/>
                    </a:cxn>
                    <a:cxn ang="T14">
                      <a:pos x="T4" y="T5"/>
                    </a:cxn>
                    <a:cxn ang="T15">
                      <a:pos x="T6" y="T7"/>
                    </a:cxn>
                    <a:cxn ang="T16">
                      <a:pos x="T8" y="T9"/>
                    </a:cxn>
                    <a:cxn ang="T17">
                      <a:pos x="T10" y="T11"/>
                    </a:cxn>
                  </a:cxnLst>
                  <a:rect l="T18" t="T19" r="T20" b="T21"/>
                  <a:pathLst>
                    <a:path w="20" h="1">
                      <a:moveTo>
                        <a:pt x="0" y="0"/>
                      </a:moveTo>
                      <a:lnTo>
                        <a:pt x="10" y="0"/>
                      </a:lnTo>
                      <a:lnTo>
                        <a:pt x="19" y="0"/>
                      </a:lnTo>
                      <a:lnTo>
                        <a:pt x="10" y="0"/>
                      </a:lnTo>
                      <a:lnTo>
                        <a:pt x="0" y="0"/>
                      </a:lnTo>
                    </a:path>
                  </a:pathLst>
                </a:custGeom>
                <a:solidFill>
                  <a:srgbClr val="FAFD00"/>
                </a:solidFill>
                <a:ln w="9525" cap="rnd">
                  <a:noFill/>
                  <a:round/>
                  <a:headEnd/>
                  <a:tailEnd/>
                </a:ln>
              </p:spPr>
              <p:txBody>
                <a:bodyPr/>
                <a:lstStyle/>
                <a:p>
                  <a:endParaRPr lang="zh-CN" altLang="zh-CN"/>
                </a:p>
              </p:txBody>
            </p:sp>
            <p:sp>
              <p:nvSpPr>
                <p:cNvPr id="58140" name="Freeform 3165"/>
                <p:cNvSpPr>
                  <a:spLocks/>
                </p:cNvSpPr>
                <p:nvPr/>
              </p:nvSpPr>
              <p:spPr bwMode="auto">
                <a:xfrm>
                  <a:off x="5134" y="2759"/>
                  <a:ext cx="1" cy="20"/>
                </a:xfrm>
                <a:custGeom>
                  <a:avLst/>
                  <a:gdLst>
                    <a:gd name="T0" fmla="*/ 0 w 1"/>
                    <a:gd name="T1" fmla="*/ 0 h 20"/>
                    <a:gd name="T2" fmla="*/ 0 w 1"/>
                    <a:gd name="T3" fmla="*/ 19 h 20"/>
                    <a:gd name="T4" fmla="*/ 0 w 1"/>
                    <a:gd name="T5" fmla="*/ 0 h 20"/>
                    <a:gd name="T6" fmla="*/ 0 60000 65536"/>
                    <a:gd name="T7" fmla="*/ 0 60000 65536"/>
                    <a:gd name="T8" fmla="*/ 0 60000 65536"/>
                    <a:gd name="T9" fmla="*/ 0 w 1"/>
                    <a:gd name="T10" fmla="*/ 0 h 20"/>
                    <a:gd name="T11" fmla="*/ 1 w 1"/>
                    <a:gd name="T12" fmla="*/ 20 h 20"/>
                  </a:gdLst>
                  <a:ahLst/>
                  <a:cxnLst>
                    <a:cxn ang="T6">
                      <a:pos x="T0" y="T1"/>
                    </a:cxn>
                    <a:cxn ang="T7">
                      <a:pos x="T2" y="T3"/>
                    </a:cxn>
                    <a:cxn ang="T8">
                      <a:pos x="T4" y="T5"/>
                    </a:cxn>
                  </a:cxnLst>
                  <a:rect l="T9" t="T10" r="T11" b="T12"/>
                  <a:pathLst>
                    <a:path w="1" h="20">
                      <a:moveTo>
                        <a:pt x="0" y="0"/>
                      </a:moveTo>
                      <a:lnTo>
                        <a:pt x="0" y="19"/>
                      </a:lnTo>
                      <a:lnTo>
                        <a:pt x="0" y="0"/>
                      </a:lnTo>
                    </a:path>
                  </a:pathLst>
                </a:custGeom>
                <a:solidFill>
                  <a:srgbClr val="FAFD00"/>
                </a:solidFill>
                <a:ln w="9525" cap="rnd">
                  <a:noFill/>
                  <a:round/>
                  <a:headEnd/>
                  <a:tailEnd/>
                </a:ln>
              </p:spPr>
              <p:txBody>
                <a:bodyPr/>
                <a:lstStyle/>
                <a:p>
                  <a:endParaRPr lang="zh-CN" altLang="zh-CN"/>
                </a:p>
              </p:txBody>
            </p:sp>
            <p:sp>
              <p:nvSpPr>
                <p:cNvPr id="58141" name="Freeform 3166"/>
                <p:cNvSpPr>
                  <a:spLocks/>
                </p:cNvSpPr>
                <p:nvPr/>
              </p:nvSpPr>
              <p:spPr bwMode="auto">
                <a:xfrm>
                  <a:off x="5139" y="2751"/>
                  <a:ext cx="20" cy="1"/>
                </a:xfrm>
                <a:custGeom>
                  <a:avLst/>
                  <a:gdLst>
                    <a:gd name="T0" fmla="*/ 0 w 20"/>
                    <a:gd name="T1" fmla="*/ 0 h 1"/>
                    <a:gd name="T2" fmla="*/ 19 w 20"/>
                    <a:gd name="T3" fmla="*/ 0 h 1"/>
                    <a:gd name="T4" fmla="*/ 0 w 20"/>
                    <a:gd name="T5" fmla="*/ 0 h 1"/>
                    <a:gd name="T6" fmla="*/ 0 w 20"/>
                    <a:gd name="T7" fmla="*/ 0 h 1"/>
                    <a:gd name="T8" fmla="*/ 0 60000 65536"/>
                    <a:gd name="T9" fmla="*/ 0 60000 65536"/>
                    <a:gd name="T10" fmla="*/ 0 60000 65536"/>
                    <a:gd name="T11" fmla="*/ 0 60000 65536"/>
                    <a:gd name="T12" fmla="*/ 0 w 20"/>
                    <a:gd name="T13" fmla="*/ 0 h 1"/>
                    <a:gd name="T14" fmla="*/ 20 w 20"/>
                    <a:gd name="T15" fmla="*/ 1 h 1"/>
                  </a:gdLst>
                  <a:ahLst/>
                  <a:cxnLst>
                    <a:cxn ang="T8">
                      <a:pos x="T0" y="T1"/>
                    </a:cxn>
                    <a:cxn ang="T9">
                      <a:pos x="T2" y="T3"/>
                    </a:cxn>
                    <a:cxn ang="T10">
                      <a:pos x="T4" y="T5"/>
                    </a:cxn>
                    <a:cxn ang="T11">
                      <a:pos x="T6" y="T7"/>
                    </a:cxn>
                  </a:cxnLst>
                  <a:rect l="T12" t="T13" r="T14" b="T15"/>
                  <a:pathLst>
                    <a:path w="20" h="1">
                      <a:moveTo>
                        <a:pt x="0" y="0"/>
                      </a:moveTo>
                      <a:lnTo>
                        <a:pt x="19" y="0"/>
                      </a:lnTo>
                      <a:lnTo>
                        <a:pt x="0" y="0"/>
                      </a:lnTo>
                    </a:path>
                  </a:pathLst>
                </a:custGeom>
                <a:solidFill>
                  <a:srgbClr val="FAFD00"/>
                </a:solidFill>
                <a:ln w="9525" cap="rnd">
                  <a:noFill/>
                  <a:round/>
                  <a:headEnd/>
                  <a:tailEnd/>
                </a:ln>
              </p:spPr>
              <p:txBody>
                <a:bodyPr/>
                <a:lstStyle/>
                <a:p>
                  <a:endParaRPr lang="zh-CN" altLang="zh-CN"/>
                </a:p>
              </p:txBody>
            </p:sp>
            <p:sp>
              <p:nvSpPr>
                <p:cNvPr id="58142" name="Freeform 3167"/>
                <p:cNvSpPr>
                  <a:spLocks/>
                </p:cNvSpPr>
                <p:nvPr/>
              </p:nvSpPr>
              <p:spPr bwMode="auto">
                <a:xfrm>
                  <a:off x="5131" y="2757"/>
                  <a:ext cx="1" cy="19"/>
                </a:xfrm>
                <a:custGeom>
                  <a:avLst/>
                  <a:gdLst>
                    <a:gd name="T0" fmla="*/ 0 w 1"/>
                    <a:gd name="T1" fmla="*/ 0 h 19"/>
                    <a:gd name="T2" fmla="*/ 0 w 1"/>
                    <a:gd name="T3" fmla="*/ 18 h 19"/>
                    <a:gd name="T4" fmla="*/ 0 w 1"/>
                    <a:gd name="T5" fmla="*/ 0 h 19"/>
                    <a:gd name="T6" fmla="*/ 0 60000 65536"/>
                    <a:gd name="T7" fmla="*/ 0 60000 65536"/>
                    <a:gd name="T8" fmla="*/ 0 60000 65536"/>
                    <a:gd name="T9" fmla="*/ 0 w 1"/>
                    <a:gd name="T10" fmla="*/ 0 h 19"/>
                    <a:gd name="T11" fmla="*/ 1 w 1"/>
                    <a:gd name="T12" fmla="*/ 19 h 19"/>
                  </a:gdLst>
                  <a:ahLst/>
                  <a:cxnLst>
                    <a:cxn ang="T6">
                      <a:pos x="T0" y="T1"/>
                    </a:cxn>
                    <a:cxn ang="T7">
                      <a:pos x="T2" y="T3"/>
                    </a:cxn>
                    <a:cxn ang="T8">
                      <a:pos x="T4" y="T5"/>
                    </a:cxn>
                  </a:cxnLst>
                  <a:rect l="T9" t="T10" r="T11" b="T12"/>
                  <a:pathLst>
                    <a:path w="1" h="19">
                      <a:moveTo>
                        <a:pt x="0" y="0"/>
                      </a:moveTo>
                      <a:lnTo>
                        <a:pt x="0" y="18"/>
                      </a:lnTo>
                      <a:lnTo>
                        <a:pt x="0" y="0"/>
                      </a:lnTo>
                    </a:path>
                  </a:pathLst>
                </a:custGeom>
                <a:solidFill>
                  <a:srgbClr val="FAFD00"/>
                </a:solidFill>
                <a:ln w="9525" cap="rnd">
                  <a:noFill/>
                  <a:round/>
                  <a:headEnd/>
                  <a:tailEnd/>
                </a:ln>
              </p:spPr>
              <p:txBody>
                <a:bodyPr/>
                <a:lstStyle/>
                <a:p>
                  <a:endParaRPr lang="zh-CN" altLang="zh-CN"/>
                </a:p>
              </p:txBody>
            </p:sp>
            <p:sp>
              <p:nvSpPr>
                <p:cNvPr id="58143" name="Freeform 3168"/>
                <p:cNvSpPr>
                  <a:spLocks/>
                </p:cNvSpPr>
                <p:nvPr/>
              </p:nvSpPr>
              <p:spPr bwMode="auto">
                <a:xfrm>
                  <a:off x="5139" y="2749"/>
                  <a:ext cx="19" cy="1"/>
                </a:xfrm>
                <a:custGeom>
                  <a:avLst/>
                  <a:gdLst>
                    <a:gd name="T0" fmla="*/ 0 w 19"/>
                    <a:gd name="T1" fmla="*/ 0 h 1"/>
                    <a:gd name="T2" fmla="*/ 18 w 19"/>
                    <a:gd name="T3" fmla="*/ 0 h 1"/>
                    <a:gd name="T4" fmla="*/ 0 w 19"/>
                    <a:gd name="T5" fmla="*/ 0 h 1"/>
                    <a:gd name="T6" fmla="*/ 0 60000 65536"/>
                    <a:gd name="T7" fmla="*/ 0 60000 65536"/>
                    <a:gd name="T8" fmla="*/ 0 60000 65536"/>
                    <a:gd name="T9" fmla="*/ 0 w 19"/>
                    <a:gd name="T10" fmla="*/ 0 h 1"/>
                    <a:gd name="T11" fmla="*/ 19 w 19"/>
                    <a:gd name="T12" fmla="*/ 1 h 1"/>
                  </a:gdLst>
                  <a:ahLst/>
                  <a:cxnLst>
                    <a:cxn ang="T6">
                      <a:pos x="T0" y="T1"/>
                    </a:cxn>
                    <a:cxn ang="T7">
                      <a:pos x="T2" y="T3"/>
                    </a:cxn>
                    <a:cxn ang="T8">
                      <a:pos x="T4" y="T5"/>
                    </a:cxn>
                  </a:cxnLst>
                  <a:rect l="T9" t="T10" r="T11" b="T12"/>
                  <a:pathLst>
                    <a:path w="19" h="1">
                      <a:moveTo>
                        <a:pt x="0" y="0"/>
                      </a:moveTo>
                      <a:lnTo>
                        <a:pt x="18" y="0"/>
                      </a:lnTo>
                      <a:lnTo>
                        <a:pt x="0" y="0"/>
                      </a:lnTo>
                    </a:path>
                  </a:pathLst>
                </a:custGeom>
                <a:solidFill>
                  <a:srgbClr val="FAFD00"/>
                </a:solidFill>
                <a:ln w="9525" cap="rnd">
                  <a:noFill/>
                  <a:round/>
                  <a:headEnd/>
                  <a:tailEnd/>
                </a:ln>
              </p:spPr>
              <p:txBody>
                <a:bodyPr/>
                <a:lstStyle/>
                <a:p>
                  <a:endParaRPr lang="zh-CN" altLang="zh-CN"/>
                </a:p>
              </p:txBody>
            </p:sp>
            <p:sp>
              <p:nvSpPr>
                <p:cNvPr id="58144" name="Freeform 3169"/>
                <p:cNvSpPr>
                  <a:spLocks/>
                </p:cNvSpPr>
                <p:nvPr/>
              </p:nvSpPr>
              <p:spPr bwMode="auto">
                <a:xfrm>
                  <a:off x="5130" y="2749"/>
                  <a:ext cx="20" cy="19"/>
                </a:xfrm>
                <a:custGeom>
                  <a:avLst/>
                  <a:gdLst>
                    <a:gd name="T0" fmla="*/ 19 w 20"/>
                    <a:gd name="T1" fmla="*/ 18 h 19"/>
                    <a:gd name="T2" fmla="*/ 3 w 20"/>
                    <a:gd name="T3" fmla="*/ 0 h 19"/>
                    <a:gd name="T4" fmla="*/ 0 w 20"/>
                    <a:gd name="T5" fmla="*/ 0 h 19"/>
                    <a:gd name="T6" fmla="*/ 19 w 20"/>
                    <a:gd name="T7" fmla="*/ 18 h 19"/>
                    <a:gd name="T8" fmla="*/ 0 60000 65536"/>
                    <a:gd name="T9" fmla="*/ 0 60000 65536"/>
                    <a:gd name="T10" fmla="*/ 0 60000 65536"/>
                    <a:gd name="T11" fmla="*/ 0 60000 65536"/>
                    <a:gd name="T12" fmla="*/ 0 w 20"/>
                    <a:gd name="T13" fmla="*/ 0 h 19"/>
                    <a:gd name="T14" fmla="*/ 20 w 20"/>
                    <a:gd name="T15" fmla="*/ 19 h 19"/>
                  </a:gdLst>
                  <a:ahLst/>
                  <a:cxnLst>
                    <a:cxn ang="T8">
                      <a:pos x="T0" y="T1"/>
                    </a:cxn>
                    <a:cxn ang="T9">
                      <a:pos x="T2" y="T3"/>
                    </a:cxn>
                    <a:cxn ang="T10">
                      <a:pos x="T4" y="T5"/>
                    </a:cxn>
                    <a:cxn ang="T11">
                      <a:pos x="T6" y="T7"/>
                    </a:cxn>
                  </a:cxnLst>
                  <a:rect l="T12" t="T13" r="T14" b="T15"/>
                  <a:pathLst>
                    <a:path w="20" h="19">
                      <a:moveTo>
                        <a:pt x="19" y="18"/>
                      </a:moveTo>
                      <a:lnTo>
                        <a:pt x="3" y="0"/>
                      </a:lnTo>
                      <a:lnTo>
                        <a:pt x="0" y="0"/>
                      </a:lnTo>
                      <a:lnTo>
                        <a:pt x="19" y="18"/>
                      </a:lnTo>
                    </a:path>
                  </a:pathLst>
                </a:custGeom>
                <a:solidFill>
                  <a:srgbClr val="FAFD00"/>
                </a:solidFill>
                <a:ln w="9525" cap="rnd">
                  <a:noFill/>
                  <a:round/>
                  <a:headEnd/>
                  <a:tailEnd/>
                </a:ln>
              </p:spPr>
              <p:txBody>
                <a:bodyPr/>
                <a:lstStyle/>
                <a:p>
                  <a:endParaRPr lang="zh-CN" altLang="zh-CN"/>
                </a:p>
              </p:txBody>
            </p:sp>
            <p:sp>
              <p:nvSpPr>
                <p:cNvPr id="58145" name="Line 3170"/>
                <p:cNvSpPr>
                  <a:spLocks noChangeShapeType="1"/>
                </p:cNvSpPr>
                <p:nvPr/>
              </p:nvSpPr>
              <p:spPr bwMode="auto">
                <a:xfrm>
                  <a:off x="5157" y="2755"/>
                  <a:ext cx="16" cy="0"/>
                </a:xfrm>
                <a:prstGeom prst="line">
                  <a:avLst/>
                </a:prstGeom>
                <a:noFill/>
                <a:ln w="9525">
                  <a:noFill/>
                  <a:round/>
                  <a:headEnd type="none" w="sm" len="sm"/>
                  <a:tailEnd type="none" w="sm" len="sm"/>
                </a:ln>
              </p:spPr>
              <p:txBody>
                <a:bodyPr wrap="none" anchor="ctr"/>
                <a:lstStyle/>
                <a:p>
                  <a:endParaRPr lang="zh-CN" altLang="en-US"/>
                </a:p>
              </p:txBody>
            </p:sp>
            <p:sp>
              <p:nvSpPr>
                <p:cNvPr id="58146" name="Freeform 3171"/>
                <p:cNvSpPr>
                  <a:spLocks/>
                </p:cNvSpPr>
                <p:nvPr/>
              </p:nvSpPr>
              <p:spPr bwMode="auto">
                <a:xfrm>
                  <a:off x="5124" y="2741"/>
                  <a:ext cx="19" cy="19"/>
                </a:xfrm>
                <a:custGeom>
                  <a:avLst/>
                  <a:gdLst>
                    <a:gd name="T0" fmla="*/ 2 w 19"/>
                    <a:gd name="T1" fmla="*/ 18 h 19"/>
                    <a:gd name="T2" fmla="*/ 18 w 19"/>
                    <a:gd name="T3" fmla="*/ 0 h 19"/>
                    <a:gd name="T4" fmla="*/ 0 w 19"/>
                    <a:gd name="T5" fmla="*/ 18 h 19"/>
                    <a:gd name="T6" fmla="*/ 2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2" y="18"/>
                      </a:moveTo>
                      <a:lnTo>
                        <a:pt x="18" y="0"/>
                      </a:lnTo>
                      <a:lnTo>
                        <a:pt x="0" y="18"/>
                      </a:lnTo>
                      <a:lnTo>
                        <a:pt x="2" y="18"/>
                      </a:lnTo>
                    </a:path>
                  </a:pathLst>
                </a:custGeom>
                <a:solidFill>
                  <a:srgbClr val="FAFD00"/>
                </a:solidFill>
                <a:ln w="9525" cap="rnd">
                  <a:noFill/>
                  <a:round/>
                  <a:headEnd/>
                  <a:tailEnd/>
                </a:ln>
              </p:spPr>
              <p:txBody>
                <a:bodyPr/>
                <a:lstStyle/>
                <a:p>
                  <a:endParaRPr lang="zh-CN" altLang="zh-CN"/>
                </a:p>
              </p:txBody>
            </p:sp>
            <p:sp>
              <p:nvSpPr>
                <p:cNvPr id="58147" name="Freeform 3172"/>
                <p:cNvSpPr>
                  <a:spLocks/>
                </p:cNvSpPr>
                <p:nvPr/>
              </p:nvSpPr>
              <p:spPr bwMode="auto">
                <a:xfrm>
                  <a:off x="5124" y="2745"/>
                  <a:ext cx="19" cy="19"/>
                </a:xfrm>
                <a:custGeom>
                  <a:avLst/>
                  <a:gdLst>
                    <a:gd name="T0" fmla="*/ 18 w 19"/>
                    <a:gd name="T1" fmla="*/ 18 h 19"/>
                    <a:gd name="T2" fmla="*/ 0 w 19"/>
                    <a:gd name="T3" fmla="*/ 0 h 19"/>
                    <a:gd name="T4" fmla="*/ 18 w 19"/>
                    <a:gd name="T5" fmla="*/ 18 h 19"/>
                    <a:gd name="T6" fmla="*/ 18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18" y="18"/>
                      </a:moveTo>
                      <a:lnTo>
                        <a:pt x="0" y="0"/>
                      </a:lnTo>
                      <a:lnTo>
                        <a:pt x="18" y="18"/>
                      </a:lnTo>
                    </a:path>
                  </a:pathLst>
                </a:custGeom>
                <a:solidFill>
                  <a:srgbClr val="FAFD00"/>
                </a:solidFill>
                <a:ln w="9525" cap="rnd">
                  <a:noFill/>
                  <a:round/>
                  <a:headEnd/>
                  <a:tailEnd/>
                </a:ln>
              </p:spPr>
              <p:txBody>
                <a:bodyPr/>
                <a:lstStyle/>
                <a:p>
                  <a:endParaRPr lang="zh-CN" altLang="zh-CN"/>
                </a:p>
              </p:txBody>
            </p:sp>
            <p:sp>
              <p:nvSpPr>
                <p:cNvPr id="58148" name="Freeform 3173"/>
                <p:cNvSpPr>
                  <a:spLocks/>
                </p:cNvSpPr>
                <p:nvPr/>
              </p:nvSpPr>
              <p:spPr bwMode="auto">
                <a:xfrm>
                  <a:off x="5135" y="2747"/>
                  <a:ext cx="20" cy="19"/>
                </a:xfrm>
                <a:custGeom>
                  <a:avLst/>
                  <a:gdLst>
                    <a:gd name="T0" fmla="*/ 19 w 20"/>
                    <a:gd name="T1" fmla="*/ 0 h 19"/>
                    <a:gd name="T2" fmla="*/ 0 w 20"/>
                    <a:gd name="T3" fmla="*/ 18 h 19"/>
                    <a:gd name="T4" fmla="*/ 19 w 20"/>
                    <a:gd name="T5" fmla="*/ 9 h 19"/>
                    <a:gd name="T6" fmla="*/ 19 w 20"/>
                    <a:gd name="T7" fmla="*/ 0 h 19"/>
                    <a:gd name="T8" fmla="*/ 19 w 20"/>
                    <a:gd name="T9" fmla="*/ 0 h 19"/>
                    <a:gd name="T10" fmla="*/ 0 60000 65536"/>
                    <a:gd name="T11" fmla="*/ 0 60000 65536"/>
                    <a:gd name="T12" fmla="*/ 0 60000 65536"/>
                    <a:gd name="T13" fmla="*/ 0 60000 65536"/>
                    <a:gd name="T14" fmla="*/ 0 60000 65536"/>
                    <a:gd name="T15" fmla="*/ 0 w 20"/>
                    <a:gd name="T16" fmla="*/ 0 h 19"/>
                    <a:gd name="T17" fmla="*/ 20 w 20"/>
                    <a:gd name="T18" fmla="*/ 19 h 19"/>
                  </a:gdLst>
                  <a:ahLst/>
                  <a:cxnLst>
                    <a:cxn ang="T10">
                      <a:pos x="T0" y="T1"/>
                    </a:cxn>
                    <a:cxn ang="T11">
                      <a:pos x="T2" y="T3"/>
                    </a:cxn>
                    <a:cxn ang="T12">
                      <a:pos x="T4" y="T5"/>
                    </a:cxn>
                    <a:cxn ang="T13">
                      <a:pos x="T6" y="T7"/>
                    </a:cxn>
                    <a:cxn ang="T14">
                      <a:pos x="T8" y="T9"/>
                    </a:cxn>
                  </a:cxnLst>
                  <a:rect l="T15" t="T16" r="T17" b="T18"/>
                  <a:pathLst>
                    <a:path w="20" h="19">
                      <a:moveTo>
                        <a:pt x="19" y="0"/>
                      </a:moveTo>
                      <a:lnTo>
                        <a:pt x="0" y="18"/>
                      </a:lnTo>
                      <a:lnTo>
                        <a:pt x="19" y="9"/>
                      </a:lnTo>
                      <a:lnTo>
                        <a:pt x="19" y="0"/>
                      </a:lnTo>
                    </a:path>
                  </a:pathLst>
                </a:custGeom>
                <a:solidFill>
                  <a:srgbClr val="FAFD00"/>
                </a:solidFill>
                <a:ln w="9525" cap="rnd">
                  <a:noFill/>
                  <a:round/>
                  <a:headEnd/>
                  <a:tailEnd/>
                </a:ln>
              </p:spPr>
              <p:txBody>
                <a:bodyPr/>
                <a:lstStyle/>
                <a:p>
                  <a:endParaRPr lang="zh-CN" altLang="zh-CN"/>
                </a:p>
              </p:txBody>
            </p:sp>
            <p:sp>
              <p:nvSpPr>
                <p:cNvPr id="58149" name="Freeform 3174"/>
                <p:cNvSpPr>
                  <a:spLocks/>
                </p:cNvSpPr>
                <p:nvPr/>
              </p:nvSpPr>
              <p:spPr bwMode="auto">
                <a:xfrm>
                  <a:off x="5130" y="2749"/>
                  <a:ext cx="20" cy="19"/>
                </a:xfrm>
                <a:custGeom>
                  <a:avLst/>
                  <a:gdLst>
                    <a:gd name="T0" fmla="*/ 19 w 20"/>
                    <a:gd name="T1" fmla="*/ 18 h 19"/>
                    <a:gd name="T2" fmla="*/ 0 w 20"/>
                    <a:gd name="T3" fmla="*/ 0 h 19"/>
                    <a:gd name="T4" fmla="*/ 17 w 20"/>
                    <a:gd name="T5" fmla="*/ 18 h 19"/>
                    <a:gd name="T6" fmla="*/ 19 w 20"/>
                    <a:gd name="T7" fmla="*/ 18 h 19"/>
                    <a:gd name="T8" fmla="*/ 19 w 20"/>
                    <a:gd name="T9" fmla="*/ 18 h 19"/>
                    <a:gd name="T10" fmla="*/ 0 60000 65536"/>
                    <a:gd name="T11" fmla="*/ 0 60000 65536"/>
                    <a:gd name="T12" fmla="*/ 0 60000 65536"/>
                    <a:gd name="T13" fmla="*/ 0 60000 65536"/>
                    <a:gd name="T14" fmla="*/ 0 60000 65536"/>
                    <a:gd name="T15" fmla="*/ 0 w 20"/>
                    <a:gd name="T16" fmla="*/ 0 h 19"/>
                    <a:gd name="T17" fmla="*/ 20 w 20"/>
                    <a:gd name="T18" fmla="*/ 19 h 19"/>
                  </a:gdLst>
                  <a:ahLst/>
                  <a:cxnLst>
                    <a:cxn ang="T10">
                      <a:pos x="T0" y="T1"/>
                    </a:cxn>
                    <a:cxn ang="T11">
                      <a:pos x="T2" y="T3"/>
                    </a:cxn>
                    <a:cxn ang="T12">
                      <a:pos x="T4" y="T5"/>
                    </a:cxn>
                    <a:cxn ang="T13">
                      <a:pos x="T6" y="T7"/>
                    </a:cxn>
                    <a:cxn ang="T14">
                      <a:pos x="T8" y="T9"/>
                    </a:cxn>
                  </a:cxnLst>
                  <a:rect l="T15" t="T16" r="T17" b="T18"/>
                  <a:pathLst>
                    <a:path w="20" h="19">
                      <a:moveTo>
                        <a:pt x="19" y="18"/>
                      </a:moveTo>
                      <a:lnTo>
                        <a:pt x="0" y="0"/>
                      </a:lnTo>
                      <a:lnTo>
                        <a:pt x="17" y="18"/>
                      </a:lnTo>
                      <a:lnTo>
                        <a:pt x="19" y="18"/>
                      </a:lnTo>
                    </a:path>
                  </a:pathLst>
                </a:custGeom>
                <a:solidFill>
                  <a:srgbClr val="FAFD00"/>
                </a:solidFill>
                <a:ln w="9525" cap="rnd">
                  <a:noFill/>
                  <a:round/>
                  <a:headEnd/>
                  <a:tailEnd/>
                </a:ln>
              </p:spPr>
              <p:txBody>
                <a:bodyPr/>
                <a:lstStyle/>
                <a:p>
                  <a:endParaRPr lang="zh-CN" altLang="zh-CN"/>
                </a:p>
              </p:txBody>
            </p:sp>
            <p:sp>
              <p:nvSpPr>
                <p:cNvPr id="58150" name="Freeform 3175"/>
                <p:cNvSpPr>
                  <a:spLocks/>
                </p:cNvSpPr>
                <p:nvPr/>
              </p:nvSpPr>
              <p:spPr bwMode="auto">
                <a:xfrm>
                  <a:off x="5145" y="2755"/>
                  <a:ext cx="19" cy="1"/>
                </a:xfrm>
                <a:custGeom>
                  <a:avLst/>
                  <a:gdLst>
                    <a:gd name="T0" fmla="*/ 0 w 19"/>
                    <a:gd name="T1" fmla="*/ 0 h 1"/>
                    <a:gd name="T2" fmla="*/ 18 w 19"/>
                    <a:gd name="T3" fmla="*/ 0 h 1"/>
                    <a:gd name="T4" fmla="*/ 0 w 19"/>
                    <a:gd name="T5" fmla="*/ 0 h 1"/>
                    <a:gd name="T6" fmla="*/ 0 w 19"/>
                    <a:gd name="T7" fmla="*/ 0 h 1"/>
                    <a:gd name="T8" fmla="*/ 0 60000 65536"/>
                    <a:gd name="T9" fmla="*/ 0 60000 65536"/>
                    <a:gd name="T10" fmla="*/ 0 60000 65536"/>
                    <a:gd name="T11" fmla="*/ 0 60000 65536"/>
                    <a:gd name="T12" fmla="*/ 0 w 19"/>
                    <a:gd name="T13" fmla="*/ 0 h 1"/>
                    <a:gd name="T14" fmla="*/ 19 w 19"/>
                    <a:gd name="T15" fmla="*/ 1 h 1"/>
                  </a:gdLst>
                  <a:ahLst/>
                  <a:cxnLst>
                    <a:cxn ang="T8">
                      <a:pos x="T0" y="T1"/>
                    </a:cxn>
                    <a:cxn ang="T9">
                      <a:pos x="T2" y="T3"/>
                    </a:cxn>
                    <a:cxn ang="T10">
                      <a:pos x="T4" y="T5"/>
                    </a:cxn>
                    <a:cxn ang="T11">
                      <a:pos x="T6" y="T7"/>
                    </a:cxn>
                  </a:cxnLst>
                  <a:rect l="T12" t="T13" r="T14" b="T15"/>
                  <a:pathLst>
                    <a:path w="19" h="1">
                      <a:moveTo>
                        <a:pt x="0" y="0"/>
                      </a:moveTo>
                      <a:lnTo>
                        <a:pt x="18" y="0"/>
                      </a:lnTo>
                      <a:lnTo>
                        <a:pt x="0" y="0"/>
                      </a:lnTo>
                    </a:path>
                  </a:pathLst>
                </a:custGeom>
                <a:solidFill>
                  <a:srgbClr val="FAFD00"/>
                </a:solidFill>
                <a:ln w="9525" cap="rnd">
                  <a:noFill/>
                  <a:round/>
                  <a:headEnd/>
                  <a:tailEnd/>
                </a:ln>
              </p:spPr>
              <p:txBody>
                <a:bodyPr/>
                <a:lstStyle/>
                <a:p>
                  <a:endParaRPr lang="zh-CN" altLang="zh-CN"/>
                </a:p>
              </p:txBody>
            </p:sp>
            <p:sp>
              <p:nvSpPr>
                <p:cNvPr id="58151" name="Freeform 3176"/>
                <p:cNvSpPr>
                  <a:spLocks/>
                </p:cNvSpPr>
                <p:nvPr/>
              </p:nvSpPr>
              <p:spPr bwMode="auto">
                <a:xfrm>
                  <a:off x="5139" y="2755"/>
                  <a:ext cx="19" cy="19"/>
                </a:xfrm>
                <a:custGeom>
                  <a:avLst/>
                  <a:gdLst>
                    <a:gd name="T0" fmla="*/ 18 w 19"/>
                    <a:gd name="T1" fmla="*/ 18 h 19"/>
                    <a:gd name="T2" fmla="*/ 0 w 19"/>
                    <a:gd name="T3" fmla="*/ 0 h 19"/>
                    <a:gd name="T4" fmla="*/ 18 w 19"/>
                    <a:gd name="T5" fmla="*/ 18 h 19"/>
                    <a:gd name="T6" fmla="*/ 18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18" y="18"/>
                      </a:moveTo>
                      <a:lnTo>
                        <a:pt x="0" y="0"/>
                      </a:lnTo>
                      <a:lnTo>
                        <a:pt x="18" y="18"/>
                      </a:lnTo>
                    </a:path>
                  </a:pathLst>
                </a:custGeom>
                <a:solidFill>
                  <a:srgbClr val="FAFD00"/>
                </a:solidFill>
                <a:ln w="9525" cap="rnd">
                  <a:noFill/>
                  <a:round/>
                  <a:headEnd/>
                  <a:tailEnd/>
                </a:ln>
              </p:spPr>
              <p:txBody>
                <a:bodyPr/>
                <a:lstStyle/>
                <a:p>
                  <a:endParaRPr lang="zh-CN" altLang="zh-CN"/>
                </a:p>
              </p:txBody>
            </p:sp>
            <p:sp>
              <p:nvSpPr>
                <p:cNvPr id="58152" name="Freeform 3177"/>
                <p:cNvSpPr>
                  <a:spLocks/>
                </p:cNvSpPr>
                <p:nvPr/>
              </p:nvSpPr>
              <p:spPr bwMode="auto">
                <a:xfrm>
                  <a:off x="5131" y="2749"/>
                  <a:ext cx="20" cy="19"/>
                </a:xfrm>
                <a:custGeom>
                  <a:avLst/>
                  <a:gdLst>
                    <a:gd name="T0" fmla="*/ 19 w 20"/>
                    <a:gd name="T1" fmla="*/ 18 h 19"/>
                    <a:gd name="T2" fmla="*/ 0 w 20"/>
                    <a:gd name="T3" fmla="*/ 0 h 19"/>
                    <a:gd name="T4" fmla="*/ 19 w 20"/>
                    <a:gd name="T5" fmla="*/ 18 h 19"/>
                    <a:gd name="T6" fmla="*/ 0 60000 65536"/>
                    <a:gd name="T7" fmla="*/ 0 60000 65536"/>
                    <a:gd name="T8" fmla="*/ 0 60000 65536"/>
                    <a:gd name="T9" fmla="*/ 0 w 20"/>
                    <a:gd name="T10" fmla="*/ 0 h 19"/>
                    <a:gd name="T11" fmla="*/ 20 w 20"/>
                    <a:gd name="T12" fmla="*/ 19 h 19"/>
                  </a:gdLst>
                  <a:ahLst/>
                  <a:cxnLst>
                    <a:cxn ang="T6">
                      <a:pos x="T0" y="T1"/>
                    </a:cxn>
                    <a:cxn ang="T7">
                      <a:pos x="T2" y="T3"/>
                    </a:cxn>
                    <a:cxn ang="T8">
                      <a:pos x="T4" y="T5"/>
                    </a:cxn>
                  </a:cxnLst>
                  <a:rect l="T9" t="T10" r="T11" b="T12"/>
                  <a:pathLst>
                    <a:path w="20" h="19">
                      <a:moveTo>
                        <a:pt x="19" y="18"/>
                      </a:moveTo>
                      <a:lnTo>
                        <a:pt x="0" y="0"/>
                      </a:lnTo>
                      <a:lnTo>
                        <a:pt x="19" y="18"/>
                      </a:lnTo>
                    </a:path>
                  </a:pathLst>
                </a:custGeom>
                <a:solidFill>
                  <a:srgbClr val="FAFD00"/>
                </a:solidFill>
                <a:ln w="9525" cap="rnd">
                  <a:noFill/>
                  <a:round/>
                  <a:headEnd/>
                  <a:tailEnd/>
                </a:ln>
              </p:spPr>
              <p:txBody>
                <a:bodyPr/>
                <a:lstStyle/>
                <a:p>
                  <a:endParaRPr lang="zh-CN" altLang="zh-CN"/>
                </a:p>
              </p:txBody>
            </p:sp>
            <p:sp>
              <p:nvSpPr>
                <p:cNvPr id="58153" name="Freeform 3178"/>
                <p:cNvSpPr>
                  <a:spLocks/>
                </p:cNvSpPr>
                <p:nvPr/>
              </p:nvSpPr>
              <p:spPr bwMode="auto">
                <a:xfrm>
                  <a:off x="5135" y="2751"/>
                  <a:ext cx="20" cy="20"/>
                </a:xfrm>
                <a:custGeom>
                  <a:avLst/>
                  <a:gdLst>
                    <a:gd name="T0" fmla="*/ 0 w 20"/>
                    <a:gd name="T1" fmla="*/ 0 h 20"/>
                    <a:gd name="T2" fmla="*/ 19 w 20"/>
                    <a:gd name="T3" fmla="*/ 19 h 20"/>
                    <a:gd name="T4" fmla="*/ 0 w 20"/>
                    <a:gd name="T5" fmla="*/ 0 h 20"/>
                    <a:gd name="T6" fmla="*/ 0 60000 65536"/>
                    <a:gd name="T7" fmla="*/ 0 60000 65536"/>
                    <a:gd name="T8" fmla="*/ 0 60000 65536"/>
                    <a:gd name="T9" fmla="*/ 0 w 20"/>
                    <a:gd name="T10" fmla="*/ 0 h 20"/>
                    <a:gd name="T11" fmla="*/ 20 w 20"/>
                    <a:gd name="T12" fmla="*/ 20 h 20"/>
                  </a:gdLst>
                  <a:ahLst/>
                  <a:cxnLst>
                    <a:cxn ang="T6">
                      <a:pos x="T0" y="T1"/>
                    </a:cxn>
                    <a:cxn ang="T7">
                      <a:pos x="T2" y="T3"/>
                    </a:cxn>
                    <a:cxn ang="T8">
                      <a:pos x="T4" y="T5"/>
                    </a:cxn>
                  </a:cxnLst>
                  <a:rect l="T9" t="T10" r="T11" b="T12"/>
                  <a:pathLst>
                    <a:path w="20" h="20">
                      <a:moveTo>
                        <a:pt x="0" y="0"/>
                      </a:moveTo>
                      <a:lnTo>
                        <a:pt x="19" y="19"/>
                      </a:lnTo>
                      <a:lnTo>
                        <a:pt x="0" y="0"/>
                      </a:lnTo>
                    </a:path>
                  </a:pathLst>
                </a:custGeom>
                <a:solidFill>
                  <a:srgbClr val="FAFD00"/>
                </a:solidFill>
                <a:ln w="9525" cap="rnd">
                  <a:noFill/>
                  <a:round/>
                  <a:headEnd/>
                  <a:tailEnd/>
                </a:ln>
              </p:spPr>
              <p:txBody>
                <a:bodyPr/>
                <a:lstStyle/>
                <a:p>
                  <a:endParaRPr lang="zh-CN" altLang="zh-CN"/>
                </a:p>
              </p:txBody>
            </p:sp>
            <p:sp>
              <p:nvSpPr>
                <p:cNvPr id="58154" name="Freeform 3179"/>
                <p:cNvSpPr>
                  <a:spLocks/>
                </p:cNvSpPr>
                <p:nvPr/>
              </p:nvSpPr>
              <p:spPr bwMode="auto">
                <a:xfrm>
                  <a:off x="5136" y="2759"/>
                  <a:ext cx="1" cy="20"/>
                </a:xfrm>
                <a:custGeom>
                  <a:avLst/>
                  <a:gdLst>
                    <a:gd name="T0" fmla="*/ 0 w 1"/>
                    <a:gd name="T1" fmla="*/ 0 h 20"/>
                    <a:gd name="T2" fmla="*/ 0 w 1"/>
                    <a:gd name="T3" fmla="*/ 19 h 20"/>
                    <a:gd name="T4" fmla="*/ 0 w 1"/>
                    <a:gd name="T5" fmla="*/ 0 h 20"/>
                    <a:gd name="T6" fmla="*/ 0 60000 65536"/>
                    <a:gd name="T7" fmla="*/ 0 60000 65536"/>
                    <a:gd name="T8" fmla="*/ 0 60000 65536"/>
                    <a:gd name="T9" fmla="*/ 0 w 1"/>
                    <a:gd name="T10" fmla="*/ 0 h 20"/>
                    <a:gd name="T11" fmla="*/ 1 w 1"/>
                    <a:gd name="T12" fmla="*/ 20 h 20"/>
                  </a:gdLst>
                  <a:ahLst/>
                  <a:cxnLst>
                    <a:cxn ang="T6">
                      <a:pos x="T0" y="T1"/>
                    </a:cxn>
                    <a:cxn ang="T7">
                      <a:pos x="T2" y="T3"/>
                    </a:cxn>
                    <a:cxn ang="T8">
                      <a:pos x="T4" y="T5"/>
                    </a:cxn>
                  </a:cxnLst>
                  <a:rect l="T9" t="T10" r="T11" b="T12"/>
                  <a:pathLst>
                    <a:path w="1" h="20">
                      <a:moveTo>
                        <a:pt x="0" y="0"/>
                      </a:moveTo>
                      <a:lnTo>
                        <a:pt x="0" y="19"/>
                      </a:lnTo>
                      <a:lnTo>
                        <a:pt x="0" y="0"/>
                      </a:lnTo>
                    </a:path>
                  </a:pathLst>
                </a:custGeom>
                <a:solidFill>
                  <a:srgbClr val="FAFD00"/>
                </a:solidFill>
                <a:ln w="9525" cap="rnd">
                  <a:noFill/>
                  <a:round/>
                  <a:headEnd/>
                  <a:tailEnd/>
                </a:ln>
              </p:spPr>
              <p:txBody>
                <a:bodyPr/>
                <a:lstStyle/>
                <a:p>
                  <a:endParaRPr lang="zh-CN" altLang="zh-CN"/>
                </a:p>
              </p:txBody>
            </p:sp>
            <p:sp>
              <p:nvSpPr>
                <p:cNvPr id="58155" name="Freeform 3180"/>
                <p:cNvSpPr>
                  <a:spLocks/>
                </p:cNvSpPr>
                <p:nvPr/>
              </p:nvSpPr>
              <p:spPr bwMode="auto">
                <a:xfrm>
                  <a:off x="5094" y="2751"/>
                  <a:ext cx="38" cy="20"/>
                </a:xfrm>
                <a:custGeom>
                  <a:avLst/>
                  <a:gdLst>
                    <a:gd name="T0" fmla="*/ 18 w 38"/>
                    <a:gd name="T1" fmla="*/ 9 h 20"/>
                    <a:gd name="T2" fmla="*/ 20 w 38"/>
                    <a:gd name="T3" fmla="*/ 7 h 20"/>
                    <a:gd name="T4" fmla="*/ 22 w 38"/>
                    <a:gd name="T5" fmla="*/ 7 h 20"/>
                    <a:gd name="T6" fmla="*/ 24 w 38"/>
                    <a:gd name="T7" fmla="*/ 7 h 20"/>
                    <a:gd name="T8" fmla="*/ 26 w 38"/>
                    <a:gd name="T9" fmla="*/ 7 h 20"/>
                    <a:gd name="T10" fmla="*/ 28 w 38"/>
                    <a:gd name="T11" fmla="*/ 4 h 20"/>
                    <a:gd name="T12" fmla="*/ 30 w 38"/>
                    <a:gd name="T13" fmla="*/ 4 h 20"/>
                    <a:gd name="T14" fmla="*/ 32 w 38"/>
                    <a:gd name="T15" fmla="*/ 2 h 20"/>
                    <a:gd name="T16" fmla="*/ 34 w 38"/>
                    <a:gd name="T17" fmla="*/ 2 h 20"/>
                    <a:gd name="T18" fmla="*/ 36 w 38"/>
                    <a:gd name="T19" fmla="*/ 0 h 20"/>
                    <a:gd name="T20" fmla="*/ 37 w 38"/>
                    <a:gd name="T21" fmla="*/ 0 h 20"/>
                    <a:gd name="T22" fmla="*/ 37 w 38"/>
                    <a:gd name="T23" fmla="*/ 2 h 20"/>
                    <a:gd name="T24" fmla="*/ 36 w 38"/>
                    <a:gd name="T25" fmla="*/ 2 h 20"/>
                    <a:gd name="T26" fmla="*/ 36 w 38"/>
                    <a:gd name="T27" fmla="*/ 4 h 20"/>
                    <a:gd name="T28" fmla="*/ 34 w 38"/>
                    <a:gd name="T29" fmla="*/ 4 h 20"/>
                    <a:gd name="T30" fmla="*/ 32 w 38"/>
                    <a:gd name="T31" fmla="*/ 7 h 20"/>
                    <a:gd name="T32" fmla="*/ 30 w 38"/>
                    <a:gd name="T33" fmla="*/ 7 h 20"/>
                    <a:gd name="T34" fmla="*/ 28 w 38"/>
                    <a:gd name="T35" fmla="*/ 7 h 20"/>
                    <a:gd name="T36" fmla="*/ 26 w 38"/>
                    <a:gd name="T37" fmla="*/ 9 h 20"/>
                    <a:gd name="T38" fmla="*/ 24 w 38"/>
                    <a:gd name="T39" fmla="*/ 9 h 20"/>
                    <a:gd name="T40" fmla="*/ 22 w 38"/>
                    <a:gd name="T41" fmla="*/ 11 h 20"/>
                    <a:gd name="T42" fmla="*/ 20 w 38"/>
                    <a:gd name="T43" fmla="*/ 11 h 20"/>
                    <a:gd name="T44" fmla="*/ 18 w 38"/>
                    <a:gd name="T45" fmla="*/ 11 h 20"/>
                    <a:gd name="T46" fmla="*/ 16 w 38"/>
                    <a:gd name="T47" fmla="*/ 14 h 20"/>
                    <a:gd name="T48" fmla="*/ 14 w 38"/>
                    <a:gd name="T49" fmla="*/ 14 h 20"/>
                    <a:gd name="T50" fmla="*/ 12 w 38"/>
                    <a:gd name="T51" fmla="*/ 14 h 20"/>
                    <a:gd name="T52" fmla="*/ 12 w 38"/>
                    <a:gd name="T53" fmla="*/ 16 h 20"/>
                    <a:gd name="T54" fmla="*/ 10 w 38"/>
                    <a:gd name="T55" fmla="*/ 16 h 20"/>
                    <a:gd name="T56" fmla="*/ 8 w 38"/>
                    <a:gd name="T57" fmla="*/ 19 h 20"/>
                    <a:gd name="T58" fmla="*/ 6 w 38"/>
                    <a:gd name="T59" fmla="*/ 19 h 20"/>
                    <a:gd name="T60" fmla="*/ 4 w 38"/>
                    <a:gd name="T61" fmla="*/ 19 h 20"/>
                    <a:gd name="T62" fmla="*/ 2 w 38"/>
                    <a:gd name="T63" fmla="*/ 19 h 20"/>
                    <a:gd name="T64" fmla="*/ 0 w 38"/>
                    <a:gd name="T65" fmla="*/ 19 h 20"/>
                    <a:gd name="T66" fmla="*/ 2 w 38"/>
                    <a:gd name="T67" fmla="*/ 19 h 20"/>
                    <a:gd name="T68" fmla="*/ 4 w 38"/>
                    <a:gd name="T69" fmla="*/ 16 h 20"/>
                    <a:gd name="T70" fmla="*/ 6 w 38"/>
                    <a:gd name="T71" fmla="*/ 16 h 20"/>
                    <a:gd name="T72" fmla="*/ 6 w 38"/>
                    <a:gd name="T73" fmla="*/ 14 h 20"/>
                    <a:gd name="T74" fmla="*/ 8 w 38"/>
                    <a:gd name="T75" fmla="*/ 14 h 20"/>
                    <a:gd name="T76" fmla="*/ 10 w 38"/>
                    <a:gd name="T77" fmla="*/ 11 h 20"/>
                    <a:gd name="T78" fmla="*/ 12 w 38"/>
                    <a:gd name="T79" fmla="*/ 11 h 20"/>
                    <a:gd name="T80" fmla="*/ 14 w 38"/>
                    <a:gd name="T81" fmla="*/ 11 h 20"/>
                    <a:gd name="T82" fmla="*/ 16 w 38"/>
                    <a:gd name="T83" fmla="*/ 9 h 20"/>
                    <a:gd name="T84" fmla="*/ 18 w 38"/>
                    <a:gd name="T85" fmla="*/ 9 h 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8"/>
                    <a:gd name="T130" fmla="*/ 0 h 20"/>
                    <a:gd name="T131" fmla="*/ 38 w 38"/>
                    <a:gd name="T132" fmla="*/ 20 h 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8" h="20">
                      <a:moveTo>
                        <a:pt x="18" y="9"/>
                      </a:moveTo>
                      <a:lnTo>
                        <a:pt x="20" y="7"/>
                      </a:lnTo>
                      <a:lnTo>
                        <a:pt x="22" y="7"/>
                      </a:lnTo>
                      <a:lnTo>
                        <a:pt x="24" y="7"/>
                      </a:lnTo>
                      <a:lnTo>
                        <a:pt x="26" y="7"/>
                      </a:lnTo>
                      <a:lnTo>
                        <a:pt x="28" y="4"/>
                      </a:lnTo>
                      <a:lnTo>
                        <a:pt x="30" y="4"/>
                      </a:lnTo>
                      <a:lnTo>
                        <a:pt x="32" y="2"/>
                      </a:lnTo>
                      <a:lnTo>
                        <a:pt x="34" y="2"/>
                      </a:lnTo>
                      <a:lnTo>
                        <a:pt x="36" y="0"/>
                      </a:lnTo>
                      <a:lnTo>
                        <a:pt x="37" y="0"/>
                      </a:lnTo>
                      <a:lnTo>
                        <a:pt x="37" y="2"/>
                      </a:lnTo>
                      <a:lnTo>
                        <a:pt x="36" y="2"/>
                      </a:lnTo>
                      <a:lnTo>
                        <a:pt x="36" y="4"/>
                      </a:lnTo>
                      <a:lnTo>
                        <a:pt x="34" y="4"/>
                      </a:lnTo>
                      <a:lnTo>
                        <a:pt x="32" y="7"/>
                      </a:lnTo>
                      <a:lnTo>
                        <a:pt x="30" y="7"/>
                      </a:lnTo>
                      <a:lnTo>
                        <a:pt x="28" y="7"/>
                      </a:lnTo>
                      <a:lnTo>
                        <a:pt x="26" y="9"/>
                      </a:lnTo>
                      <a:lnTo>
                        <a:pt x="24" y="9"/>
                      </a:lnTo>
                      <a:lnTo>
                        <a:pt x="22" y="11"/>
                      </a:lnTo>
                      <a:lnTo>
                        <a:pt x="20" y="11"/>
                      </a:lnTo>
                      <a:lnTo>
                        <a:pt x="18" y="11"/>
                      </a:lnTo>
                      <a:lnTo>
                        <a:pt x="16" y="14"/>
                      </a:lnTo>
                      <a:lnTo>
                        <a:pt x="14" y="14"/>
                      </a:lnTo>
                      <a:lnTo>
                        <a:pt x="12" y="14"/>
                      </a:lnTo>
                      <a:lnTo>
                        <a:pt x="12" y="16"/>
                      </a:lnTo>
                      <a:lnTo>
                        <a:pt x="10" y="16"/>
                      </a:lnTo>
                      <a:lnTo>
                        <a:pt x="8" y="19"/>
                      </a:lnTo>
                      <a:lnTo>
                        <a:pt x="6" y="19"/>
                      </a:lnTo>
                      <a:lnTo>
                        <a:pt x="4" y="19"/>
                      </a:lnTo>
                      <a:lnTo>
                        <a:pt x="2" y="19"/>
                      </a:lnTo>
                      <a:lnTo>
                        <a:pt x="0" y="19"/>
                      </a:lnTo>
                      <a:lnTo>
                        <a:pt x="2" y="19"/>
                      </a:lnTo>
                      <a:lnTo>
                        <a:pt x="4" y="16"/>
                      </a:lnTo>
                      <a:lnTo>
                        <a:pt x="6" y="16"/>
                      </a:lnTo>
                      <a:lnTo>
                        <a:pt x="6" y="14"/>
                      </a:lnTo>
                      <a:lnTo>
                        <a:pt x="8" y="14"/>
                      </a:lnTo>
                      <a:lnTo>
                        <a:pt x="10" y="11"/>
                      </a:lnTo>
                      <a:lnTo>
                        <a:pt x="12" y="11"/>
                      </a:lnTo>
                      <a:lnTo>
                        <a:pt x="14" y="11"/>
                      </a:lnTo>
                      <a:lnTo>
                        <a:pt x="16" y="9"/>
                      </a:lnTo>
                      <a:lnTo>
                        <a:pt x="18" y="9"/>
                      </a:lnTo>
                    </a:path>
                  </a:pathLst>
                </a:custGeom>
                <a:solidFill>
                  <a:srgbClr val="FAFD00"/>
                </a:solidFill>
                <a:ln w="9525" cap="rnd">
                  <a:noFill/>
                  <a:round/>
                  <a:headEnd/>
                  <a:tailEnd/>
                </a:ln>
              </p:spPr>
              <p:txBody>
                <a:bodyPr/>
                <a:lstStyle/>
                <a:p>
                  <a:endParaRPr lang="zh-CN" altLang="zh-CN"/>
                </a:p>
              </p:txBody>
            </p:sp>
            <p:sp>
              <p:nvSpPr>
                <p:cNvPr id="58156" name="Freeform 3181"/>
                <p:cNvSpPr>
                  <a:spLocks/>
                </p:cNvSpPr>
                <p:nvPr/>
              </p:nvSpPr>
              <p:spPr bwMode="auto">
                <a:xfrm>
                  <a:off x="5094" y="2755"/>
                  <a:ext cx="42" cy="19"/>
                </a:xfrm>
                <a:custGeom>
                  <a:avLst/>
                  <a:gdLst>
                    <a:gd name="T0" fmla="*/ 20 w 42"/>
                    <a:gd name="T1" fmla="*/ 7 h 19"/>
                    <a:gd name="T2" fmla="*/ 22 w 42"/>
                    <a:gd name="T3" fmla="*/ 7 h 19"/>
                    <a:gd name="T4" fmla="*/ 24 w 42"/>
                    <a:gd name="T5" fmla="*/ 7 h 19"/>
                    <a:gd name="T6" fmla="*/ 26 w 42"/>
                    <a:gd name="T7" fmla="*/ 7 h 19"/>
                    <a:gd name="T8" fmla="*/ 28 w 42"/>
                    <a:gd name="T9" fmla="*/ 5 h 19"/>
                    <a:gd name="T10" fmla="*/ 30 w 42"/>
                    <a:gd name="T11" fmla="*/ 5 h 19"/>
                    <a:gd name="T12" fmla="*/ 32 w 42"/>
                    <a:gd name="T13" fmla="*/ 5 h 19"/>
                    <a:gd name="T14" fmla="*/ 34 w 42"/>
                    <a:gd name="T15" fmla="*/ 5 h 19"/>
                    <a:gd name="T16" fmla="*/ 36 w 42"/>
                    <a:gd name="T17" fmla="*/ 2 h 19"/>
                    <a:gd name="T18" fmla="*/ 38 w 42"/>
                    <a:gd name="T19" fmla="*/ 2 h 19"/>
                    <a:gd name="T20" fmla="*/ 40 w 42"/>
                    <a:gd name="T21" fmla="*/ 0 h 19"/>
                    <a:gd name="T22" fmla="*/ 41 w 42"/>
                    <a:gd name="T23" fmla="*/ 0 h 19"/>
                    <a:gd name="T24" fmla="*/ 41 w 42"/>
                    <a:gd name="T25" fmla="*/ 2 h 19"/>
                    <a:gd name="T26" fmla="*/ 40 w 42"/>
                    <a:gd name="T27" fmla="*/ 2 h 19"/>
                    <a:gd name="T28" fmla="*/ 40 w 42"/>
                    <a:gd name="T29" fmla="*/ 5 h 19"/>
                    <a:gd name="T30" fmla="*/ 38 w 42"/>
                    <a:gd name="T31" fmla="*/ 5 h 19"/>
                    <a:gd name="T32" fmla="*/ 36 w 42"/>
                    <a:gd name="T33" fmla="*/ 5 h 19"/>
                    <a:gd name="T34" fmla="*/ 34 w 42"/>
                    <a:gd name="T35" fmla="*/ 7 h 19"/>
                    <a:gd name="T36" fmla="*/ 32 w 42"/>
                    <a:gd name="T37" fmla="*/ 7 h 19"/>
                    <a:gd name="T38" fmla="*/ 30 w 42"/>
                    <a:gd name="T39" fmla="*/ 7 h 19"/>
                    <a:gd name="T40" fmla="*/ 28 w 42"/>
                    <a:gd name="T41" fmla="*/ 9 h 19"/>
                    <a:gd name="T42" fmla="*/ 26 w 42"/>
                    <a:gd name="T43" fmla="*/ 9 h 19"/>
                    <a:gd name="T44" fmla="*/ 24 w 42"/>
                    <a:gd name="T45" fmla="*/ 11 h 19"/>
                    <a:gd name="T46" fmla="*/ 22 w 42"/>
                    <a:gd name="T47" fmla="*/ 11 h 19"/>
                    <a:gd name="T48" fmla="*/ 20 w 42"/>
                    <a:gd name="T49" fmla="*/ 11 h 19"/>
                    <a:gd name="T50" fmla="*/ 18 w 42"/>
                    <a:gd name="T51" fmla="*/ 14 h 19"/>
                    <a:gd name="T52" fmla="*/ 16 w 42"/>
                    <a:gd name="T53" fmla="*/ 14 h 19"/>
                    <a:gd name="T54" fmla="*/ 14 w 42"/>
                    <a:gd name="T55" fmla="*/ 14 h 19"/>
                    <a:gd name="T56" fmla="*/ 12 w 42"/>
                    <a:gd name="T57" fmla="*/ 16 h 19"/>
                    <a:gd name="T58" fmla="*/ 10 w 42"/>
                    <a:gd name="T59" fmla="*/ 16 h 19"/>
                    <a:gd name="T60" fmla="*/ 8 w 42"/>
                    <a:gd name="T61" fmla="*/ 16 h 19"/>
                    <a:gd name="T62" fmla="*/ 8 w 42"/>
                    <a:gd name="T63" fmla="*/ 18 h 19"/>
                    <a:gd name="T64" fmla="*/ 6 w 42"/>
                    <a:gd name="T65" fmla="*/ 18 h 19"/>
                    <a:gd name="T66" fmla="*/ 4 w 42"/>
                    <a:gd name="T67" fmla="*/ 18 h 19"/>
                    <a:gd name="T68" fmla="*/ 2 w 42"/>
                    <a:gd name="T69" fmla="*/ 18 h 19"/>
                    <a:gd name="T70" fmla="*/ 0 w 42"/>
                    <a:gd name="T71" fmla="*/ 18 h 19"/>
                    <a:gd name="T72" fmla="*/ 2 w 42"/>
                    <a:gd name="T73" fmla="*/ 18 h 19"/>
                    <a:gd name="T74" fmla="*/ 4 w 42"/>
                    <a:gd name="T75" fmla="*/ 16 h 19"/>
                    <a:gd name="T76" fmla="*/ 6 w 42"/>
                    <a:gd name="T77" fmla="*/ 14 h 19"/>
                    <a:gd name="T78" fmla="*/ 8 w 42"/>
                    <a:gd name="T79" fmla="*/ 14 h 19"/>
                    <a:gd name="T80" fmla="*/ 10 w 42"/>
                    <a:gd name="T81" fmla="*/ 14 h 19"/>
                    <a:gd name="T82" fmla="*/ 12 w 42"/>
                    <a:gd name="T83" fmla="*/ 11 h 19"/>
                    <a:gd name="T84" fmla="*/ 14 w 42"/>
                    <a:gd name="T85" fmla="*/ 11 h 19"/>
                    <a:gd name="T86" fmla="*/ 16 w 42"/>
                    <a:gd name="T87" fmla="*/ 11 h 19"/>
                    <a:gd name="T88" fmla="*/ 18 w 42"/>
                    <a:gd name="T89" fmla="*/ 9 h 19"/>
                    <a:gd name="T90" fmla="*/ 20 w 42"/>
                    <a:gd name="T91" fmla="*/ 7 h 1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2"/>
                    <a:gd name="T139" fmla="*/ 0 h 19"/>
                    <a:gd name="T140" fmla="*/ 42 w 42"/>
                    <a:gd name="T141" fmla="*/ 19 h 1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2" h="19">
                      <a:moveTo>
                        <a:pt x="20" y="7"/>
                      </a:moveTo>
                      <a:lnTo>
                        <a:pt x="22" y="7"/>
                      </a:lnTo>
                      <a:lnTo>
                        <a:pt x="24" y="7"/>
                      </a:lnTo>
                      <a:lnTo>
                        <a:pt x="26" y="7"/>
                      </a:lnTo>
                      <a:lnTo>
                        <a:pt x="28" y="5"/>
                      </a:lnTo>
                      <a:lnTo>
                        <a:pt x="30" y="5"/>
                      </a:lnTo>
                      <a:lnTo>
                        <a:pt x="32" y="5"/>
                      </a:lnTo>
                      <a:lnTo>
                        <a:pt x="34" y="5"/>
                      </a:lnTo>
                      <a:lnTo>
                        <a:pt x="36" y="2"/>
                      </a:lnTo>
                      <a:lnTo>
                        <a:pt x="38" y="2"/>
                      </a:lnTo>
                      <a:lnTo>
                        <a:pt x="40" y="0"/>
                      </a:lnTo>
                      <a:lnTo>
                        <a:pt x="41" y="0"/>
                      </a:lnTo>
                      <a:lnTo>
                        <a:pt x="41" y="2"/>
                      </a:lnTo>
                      <a:lnTo>
                        <a:pt x="40" y="2"/>
                      </a:lnTo>
                      <a:lnTo>
                        <a:pt x="40" y="5"/>
                      </a:lnTo>
                      <a:lnTo>
                        <a:pt x="38" y="5"/>
                      </a:lnTo>
                      <a:lnTo>
                        <a:pt x="36" y="5"/>
                      </a:lnTo>
                      <a:lnTo>
                        <a:pt x="34" y="7"/>
                      </a:lnTo>
                      <a:lnTo>
                        <a:pt x="32" y="7"/>
                      </a:lnTo>
                      <a:lnTo>
                        <a:pt x="30" y="7"/>
                      </a:lnTo>
                      <a:lnTo>
                        <a:pt x="28" y="9"/>
                      </a:lnTo>
                      <a:lnTo>
                        <a:pt x="26" y="9"/>
                      </a:lnTo>
                      <a:lnTo>
                        <a:pt x="24" y="11"/>
                      </a:lnTo>
                      <a:lnTo>
                        <a:pt x="22" y="11"/>
                      </a:lnTo>
                      <a:lnTo>
                        <a:pt x="20" y="11"/>
                      </a:lnTo>
                      <a:lnTo>
                        <a:pt x="18" y="14"/>
                      </a:lnTo>
                      <a:lnTo>
                        <a:pt x="16" y="14"/>
                      </a:lnTo>
                      <a:lnTo>
                        <a:pt x="14" y="14"/>
                      </a:lnTo>
                      <a:lnTo>
                        <a:pt x="12" y="16"/>
                      </a:lnTo>
                      <a:lnTo>
                        <a:pt x="10" y="16"/>
                      </a:lnTo>
                      <a:lnTo>
                        <a:pt x="8" y="16"/>
                      </a:lnTo>
                      <a:lnTo>
                        <a:pt x="8" y="18"/>
                      </a:lnTo>
                      <a:lnTo>
                        <a:pt x="6" y="18"/>
                      </a:lnTo>
                      <a:lnTo>
                        <a:pt x="4" y="18"/>
                      </a:lnTo>
                      <a:lnTo>
                        <a:pt x="2" y="18"/>
                      </a:lnTo>
                      <a:lnTo>
                        <a:pt x="0" y="18"/>
                      </a:lnTo>
                      <a:lnTo>
                        <a:pt x="2" y="18"/>
                      </a:lnTo>
                      <a:lnTo>
                        <a:pt x="4" y="16"/>
                      </a:lnTo>
                      <a:lnTo>
                        <a:pt x="6" y="14"/>
                      </a:lnTo>
                      <a:lnTo>
                        <a:pt x="8" y="14"/>
                      </a:lnTo>
                      <a:lnTo>
                        <a:pt x="10" y="14"/>
                      </a:lnTo>
                      <a:lnTo>
                        <a:pt x="12" y="11"/>
                      </a:lnTo>
                      <a:lnTo>
                        <a:pt x="14" y="11"/>
                      </a:lnTo>
                      <a:lnTo>
                        <a:pt x="16" y="11"/>
                      </a:lnTo>
                      <a:lnTo>
                        <a:pt x="18" y="9"/>
                      </a:lnTo>
                      <a:lnTo>
                        <a:pt x="20" y="7"/>
                      </a:lnTo>
                    </a:path>
                  </a:pathLst>
                </a:custGeom>
                <a:solidFill>
                  <a:srgbClr val="FAFD00"/>
                </a:solidFill>
                <a:ln w="9525" cap="rnd">
                  <a:noFill/>
                  <a:round/>
                  <a:headEnd/>
                  <a:tailEnd/>
                </a:ln>
              </p:spPr>
              <p:txBody>
                <a:bodyPr/>
                <a:lstStyle/>
                <a:p>
                  <a:endParaRPr lang="zh-CN" altLang="zh-CN"/>
                </a:p>
              </p:txBody>
            </p:sp>
            <p:sp>
              <p:nvSpPr>
                <p:cNvPr id="58157" name="Freeform 3182"/>
                <p:cNvSpPr>
                  <a:spLocks/>
                </p:cNvSpPr>
                <p:nvPr/>
              </p:nvSpPr>
              <p:spPr bwMode="auto">
                <a:xfrm>
                  <a:off x="5089" y="2751"/>
                  <a:ext cx="40" cy="20"/>
                </a:xfrm>
                <a:custGeom>
                  <a:avLst/>
                  <a:gdLst>
                    <a:gd name="T0" fmla="*/ 19 w 40"/>
                    <a:gd name="T1" fmla="*/ 7 h 20"/>
                    <a:gd name="T2" fmla="*/ 21 w 40"/>
                    <a:gd name="T3" fmla="*/ 4 h 20"/>
                    <a:gd name="T4" fmla="*/ 23 w 40"/>
                    <a:gd name="T5" fmla="*/ 4 h 20"/>
                    <a:gd name="T6" fmla="*/ 25 w 40"/>
                    <a:gd name="T7" fmla="*/ 4 h 20"/>
                    <a:gd name="T8" fmla="*/ 27 w 40"/>
                    <a:gd name="T9" fmla="*/ 2 h 20"/>
                    <a:gd name="T10" fmla="*/ 29 w 40"/>
                    <a:gd name="T11" fmla="*/ 2 h 20"/>
                    <a:gd name="T12" fmla="*/ 31 w 40"/>
                    <a:gd name="T13" fmla="*/ 2 h 20"/>
                    <a:gd name="T14" fmla="*/ 33 w 40"/>
                    <a:gd name="T15" fmla="*/ 0 h 20"/>
                    <a:gd name="T16" fmla="*/ 35 w 40"/>
                    <a:gd name="T17" fmla="*/ 0 h 20"/>
                    <a:gd name="T18" fmla="*/ 37 w 40"/>
                    <a:gd name="T19" fmla="*/ 0 h 20"/>
                    <a:gd name="T20" fmla="*/ 39 w 40"/>
                    <a:gd name="T21" fmla="*/ 0 h 20"/>
                    <a:gd name="T22" fmla="*/ 39 w 40"/>
                    <a:gd name="T23" fmla="*/ 2 h 20"/>
                    <a:gd name="T24" fmla="*/ 37 w 40"/>
                    <a:gd name="T25" fmla="*/ 2 h 20"/>
                    <a:gd name="T26" fmla="*/ 35 w 40"/>
                    <a:gd name="T27" fmla="*/ 2 h 20"/>
                    <a:gd name="T28" fmla="*/ 35 w 40"/>
                    <a:gd name="T29" fmla="*/ 4 h 20"/>
                    <a:gd name="T30" fmla="*/ 33 w 40"/>
                    <a:gd name="T31" fmla="*/ 4 h 20"/>
                    <a:gd name="T32" fmla="*/ 31 w 40"/>
                    <a:gd name="T33" fmla="*/ 4 h 20"/>
                    <a:gd name="T34" fmla="*/ 29 w 40"/>
                    <a:gd name="T35" fmla="*/ 7 h 20"/>
                    <a:gd name="T36" fmla="*/ 27 w 40"/>
                    <a:gd name="T37" fmla="*/ 7 h 20"/>
                    <a:gd name="T38" fmla="*/ 25 w 40"/>
                    <a:gd name="T39" fmla="*/ 7 h 20"/>
                    <a:gd name="T40" fmla="*/ 25 w 40"/>
                    <a:gd name="T41" fmla="*/ 9 h 20"/>
                    <a:gd name="T42" fmla="*/ 21 w 40"/>
                    <a:gd name="T43" fmla="*/ 9 h 20"/>
                    <a:gd name="T44" fmla="*/ 19 w 40"/>
                    <a:gd name="T45" fmla="*/ 11 h 20"/>
                    <a:gd name="T46" fmla="*/ 15 w 40"/>
                    <a:gd name="T47" fmla="*/ 11 h 20"/>
                    <a:gd name="T48" fmla="*/ 13 w 40"/>
                    <a:gd name="T49" fmla="*/ 11 h 20"/>
                    <a:gd name="T50" fmla="*/ 13 w 40"/>
                    <a:gd name="T51" fmla="*/ 14 h 20"/>
                    <a:gd name="T52" fmla="*/ 11 w 40"/>
                    <a:gd name="T53" fmla="*/ 14 h 20"/>
                    <a:gd name="T54" fmla="*/ 9 w 40"/>
                    <a:gd name="T55" fmla="*/ 14 h 20"/>
                    <a:gd name="T56" fmla="*/ 7 w 40"/>
                    <a:gd name="T57" fmla="*/ 14 h 20"/>
                    <a:gd name="T58" fmla="*/ 5 w 40"/>
                    <a:gd name="T59" fmla="*/ 14 h 20"/>
                    <a:gd name="T60" fmla="*/ 5 w 40"/>
                    <a:gd name="T61" fmla="*/ 19 h 20"/>
                    <a:gd name="T62" fmla="*/ 3 w 40"/>
                    <a:gd name="T63" fmla="*/ 19 h 20"/>
                    <a:gd name="T64" fmla="*/ 1 w 40"/>
                    <a:gd name="T65" fmla="*/ 19 h 20"/>
                    <a:gd name="T66" fmla="*/ 0 w 40"/>
                    <a:gd name="T67" fmla="*/ 19 h 20"/>
                    <a:gd name="T68" fmla="*/ 1 w 40"/>
                    <a:gd name="T69" fmla="*/ 14 h 20"/>
                    <a:gd name="T70" fmla="*/ 3 w 40"/>
                    <a:gd name="T71" fmla="*/ 14 h 20"/>
                    <a:gd name="T72" fmla="*/ 5 w 40"/>
                    <a:gd name="T73" fmla="*/ 11 h 20"/>
                    <a:gd name="T74" fmla="*/ 7 w 40"/>
                    <a:gd name="T75" fmla="*/ 11 h 20"/>
                    <a:gd name="T76" fmla="*/ 9 w 40"/>
                    <a:gd name="T77" fmla="*/ 9 h 20"/>
                    <a:gd name="T78" fmla="*/ 11 w 40"/>
                    <a:gd name="T79" fmla="*/ 9 h 20"/>
                    <a:gd name="T80" fmla="*/ 13 w 40"/>
                    <a:gd name="T81" fmla="*/ 9 h 20"/>
                    <a:gd name="T82" fmla="*/ 15 w 40"/>
                    <a:gd name="T83" fmla="*/ 7 h 20"/>
                    <a:gd name="T84" fmla="*/ 17 w 40"/>
                    <a:gd name="T85" fmla="*/ 7 h 20"/>
                    <a:gd name="T86" fmla="*/ 19 w 40"/>
                    <a:gd name="T87" fmla="*/ 7 h 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
                    <a:gd name="T133" fmla="*/ 0 h 20"/>
                    <a:gd name="T134" fmla="*/ 40 w 40"/>
                    <a:gd name="T135" fmla="*/ 20 h 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 h="20">
                      <a:moveTo>
                        <a:pt x="19" y="7"/>
                      </a:moveTo>
                      <a:lnTo>
                        <a:pt x="21" y="4"/>
                      </a:lnTo>
                      <a:lnTo>
                        <a:pt x="23" y="4"/>
                      </a:lnTo>
                      <a:lnTo>
                        <a:pt x="25" y="4"/>
                      </a:lnTo>
                      <a:lnTo>
                        <a:pt x="27" y="2"/>
                      </a:lnTo>
                      <a:lnTo>
                        <a:pt x="29" y="2"/>
                      </a:lnTo>
                      <a:lnTo>
                        <a:pt x="31" y="2"/>
                      </a:lnTo>
                      <a:lnTo>
                        <a:pt x="33" y="0"/>
                      </a:lnTo>
                      <a:lnTo>
                        <a:pt x="35" y="0"/>
                      </a:lnTo>
                      <a:lnTo>
                        <a:pt x="37" y="0"/>
                      </a:lnTo>
                      <a:lnTo>
                        <a:pt x="39" y="0"/>
                      </a:lnTo>
                      <a:lnTo>
                        <a:pt x="39" y="2"/>
                      </a:lnTo>
                      <a:lnTo>
                        <a:pt x="37" y="2"/>
                      </a:lnTo>
                      <a:lnTo>
                        <a:pt x="35" y="2"/>
                      </a:lnTo>
                      <a:lnTo>
                        <a:pt x="35" y="4"/>
                      </a:lnTo>
                      <a:lnTo>
                        <a:pt x="33" y="4"/>
                      </a:lnTo>
                      <a:lnTo>
                        <a:pt x="31" y="4"/>
                      </a:lnTo>
                      <a:lnTo>
                        <a:pt x="29" y="7"/>
                      </a:lnTo>
                      <a:lnTo>
                        <a:pt x="27" y="7"/>
                      </a:lnTo>
                      <a:lnTo>
                        <a:pt x="25" y="7"/>
                      </a:lnTo>
                      <a:lnTo>
                        <a:pt x="25" y="9"/>
                      </a:lnTo>
                      <a:lnTo>
                        <a:pt x="21" y="9"/>
                      </a:lnTo>
                      <a:lnTo>
                        <a:pt x="19" y="11"/>
                      </a:lnTo>
                      <a:lnTo>
                        <a:pt x="15" y="11"/>
                      </a:lnTo>
                      <a:lnTo>
                        <a:pt x="13" y="11"/>
                      </a:lnTo>
                      <a:lnTo>
                        <a:pt x="13" y="14"/>
                      </a:lnTo>
                      <a:lnTo>
                        <a:pt x="11" y="14"/>
                      </a:lnTo>
                      <a:lnTo>
                        <a:pt x="9" y="14"/>
                      </a:lnTo>
                      <a:lnTo>
                        <a:pt x="7" y="14"/>
                      </a:lnTo>
                      <a:lnTo>
                        <a:pt x="5" y="14"/>
                      </a:lnTo>
                      <a:lnTo>
                        <a:pt x="5" y="19"/>
                      </a:lnTo>
                      <a:lnTo>
                        <a:pt x="3" y="19"/>
                      </a:lnTo>
                      <a:lnTo>
                        <a:pt x="1" y="19"/>
                      </a:lnTo>
                      <a:lnTo>
                        <a:pt x="0" y="19"/>
                      </a:lnTo>
                      <a:lnTo>
                        <a:pt x="1" y="14"/>
                      </a:lnTo>
                      <a:lnTo>
                        <a:pt x="3" y="14"/>
                      </a:lnTo>
                      <a:lnTo>
                        <a:pt x="5" y="11"/>
                      </a:lnTo>
                      <a:lnTo>
                        <a:pt x="7" y="11"/>
                      </a:lnTo>
                      <a:lnTo>
                        <a:pt x="9" y="9"/>
                      </a:lnTo>
                      <a:lnTo>
                        <a:pt x="11" y="9"/>
                      </a:lnTo>
                      <a:lnTo>
                        <a:pt x="13" y="9"/>
                      </a:lnTo>
                      <a:lnTo>
                        <a:pt x="15" y="7"/>
                      </a:lnTo>
                      <a:lnTo>
                        <a:pt x="17" y="7"/>
                      </a:lnTo>
                      <a:lnTo>
                        <a:pt x="19" y="7"/>
                      </a:lnTo>
                    </a:path>
                  </a:pathLst>
                </a:custGeom>
                <a:solidFill>
                  <a:srgbClr val="FAFD00"/>
                </a:solidFill>
                <a:ln w="9525" cap="rnd">
                  <a:noFill/>
                  <a:round/>
                  <a:headEnd/>
                  <a:tailEnd/>
                </a:ln>
              </p:spPr>
              <p:txBody>
                <a:bodyPr/>
                <a:lstStyle/>
                <a:p>
                  <a:endParaRPr lang="zh-CN" altLang="zh-CN"/>
                </a:p>
              </p:txBody>
            </p:sp>
            <p:sp>
              <p:nvSpPr>
                <p:cNvPr id="58158" name="Freeform 3183"/>
                <p:cNvSpPr>
                  <a:spLocks/>
                </p:cNvSpPr>
                <p:nvPr/>
              </p:nvSpPr>
              <p:spPr bwMode="auto">
                <a:xfrm>
                  <a:off x="5089" y="2755"/>
                  <a:ext cx="35" cy="19"/>
                </a:xfrm>
                <a:custGeom>
                  <a:avLst/>
                  <a:gdLst>
                    <a:gd name="T0" fmla="*/ 16 w 35"/>
                    <a:gd name="T1" fmla="*/ 7 h 19"/>
                    <a:gd name="T2" fmla="*/ 18 w 35"/>
                    <a:gd name="T3" fmla="*/ 7 h 19"/>
                    <a:gd name="T4" fmla="*/ 20 w 35"/>
                    <a:gd name="T5" fmla="*/ 5 h 19"/>
                    <a:gd name="T6" fmla="*/ 22 w 35"/>
                    <a:gd name="T7" fmla="*/ 5 h 19"/>
                    <a:gd name="T8" fmla="*/ 24 w 35"/>
                    <a:gd name="T9" fmla="*/ 5 h 19"/>
                    <a:gd name="T10" fmla="*/ 26 w 35"/>
                    <a:gd name="T11" fmla="*/ 2 h 19"/>
                    <a:gd name="T12" fmla="*/ 28 w 35"/>
                    <a:gd name="T13" fmla="*/ 2 h 19"/>
                    <a:gd name="T14" fmla="*/ 28 w 35"/>
                    <a:gd name="T15" fmla="*/ 0 h 19"/>
                    <a:gd name="T16" fmla="*/ 30 w 35"/>
                    <a:gd name="T17" fmla="*/ 0 h 19"/>
                    <a:gd name="T18" fmla="*/ 32 w 35"/>
                    <a:gd name="T19" fmla="*/ 0 h 19"/>
                    <a:gd name="T20" fmla="*/ 34 w 35"/>
                    <a:gd name="T21" fmla="*/ 0 h 19"/>
                    <a:gd name="T22" fmla="*/ 32 w 35"/>
                    <a:gd name="T23" fmla="*/ 0 h 19"/>
                    <a:gd name="T24" fmla="*/ 32 w 35"/>
                    <a:gd name="T25" fmla="*/ 2 h 19"/>
                    <a:gd name="T26" fmla="*/ 30 w 35"/>
                    <a:gd name="T27" fmla="*/ 2 h 19"/>
                    <a:gd name="T28" fmla="*/ 30 w 35"/>
                    <a:gd name="T29" fmla="*/ 5 h 19"/>
                    <a:gd name="T30" fmla="*/ 28 w 35"/>
                    <a:gd name="T31" fmla="*/ 5 h 19"/>
                    <a:gd name="T32" fmla="*/ 26 w 35"/>
                    <a:gd name="T33" fmla="*/ 5 h 19"/>
                    <a:gd name="T34" fmla="*/ 24 w 35"/>
                    <a:gd name="T35" fmla="*/ 5 h 19"/>
                    <a:gd name="T36" fmla="*/ 24 w 35"/>
                    <a:gd name="T37" fmla="*/ 7 h 19"/>
                    <a:gd name="T38" fmla="*/ 22 w 35"/>
                    <a:gd name="T39" fmla="*/ 9 h 19"/>
                    <a:gd name="T40" fmla="*/ 20 w 35"/>
                    <a:gd name="T41" fmla="*/ 9 h 19"/>
                    <a:gd name="T42" fmla="*/ 18 w 35"/>
                    <a:gd name="T43" fmla="*/ 9 h 19"/>
                    <a:gd name="T44" fmla="*/ 16 w 35"/>
                    <a:gd name="T45" fmla="*/ 9 h 19"/>
                    <a:gd name="T46" fmla="*/ 16 w 35"/>
                    <a:gd name="T47" fmla="*/ 11 h 19"/>
                    <a:gd name="T48" fmla="*/ 14 w 35"/>
                    <a:gd name="T49" fmla="*/ 11 h 19"/>
                    <a:gd name="T50" fmla="*/ 12 w 35"/>
                    <a:gd name="T51" fmla="*/ 14 h 19"/>
                    <a:gd name="T52" fmla="*/ 10 w 35"/>
                    <a:gd name="T53" fmla="*/ 14 h 19"/>
                    <a:gd name="T54" fmla="*/ 8 w 35"/>
                    <a:gd name="T55" fmla="*/ 14 h 19"/>
                    <a:gd name="T56" fmla="*/ 6 w 35"/>
                    <a:gd name="T57" fmla="*/ 16 h 19"/>
                    <a:gd name="T58" fmla="*/ 4 w 35"/>
                    <a:gd name="T59" fmla="*/ 16 h 19"/>
                    <a:gd name="T60" fmla="*/ 4 w 35"/>
                    <a:gd name="T61" fmla="*/ 18 h 19"/>
                    <a:gd name="T62" fmla="*/ 2 w 35"/>
                    <a:gd name="T63" fmla="*/ 18 h 19"/>
                    <a:gd name="T64" fmla="*/ 0 w 35"/>
                    <a:gd name="T65" fmla="*/ 18 h 19"/>
                    <a:gd name="T66" fmla="*/ 0 w 35"/>
                    <a:gd name="T67" fmla="*/ 16 h 19"/>
                    <a:gd name="T68" fmla="*/ 2 w 35"/>
                    <a:gd name="T69" fmla="*/ 16 h 19"/>
                    <a:gd name="T70" fmla="*/ 2 w 35"/>
                    <a:gd name="T71" fmla="*/ 14 h 19"/>
                    <a:gd name="T72" fmla="*/ 4 w 35"/>
                    <a:gd name="T73" fmla="*/ 14 h 19"/>
                    <a:gd name="T74" fmla="*/ 6 w 35"/>
                    <a:gd name="T75" fmla="*/ 14 h 19"/>
                    <a:gd name="T76" fmla="*/ 8 w 35"/>
                    <a:gd name="T77" fmla="*/ 14 h 19"/>
                    <a:gd name="T78" fmla="*/ 8 w 35"/>
                    <a:gd name="T79" fmla="*/ 11 h 19"/>
                    <a:gd name="T80" fmla="*/ 10 w 35"/>
                    <a:gd name="T81" fmla="*/ 11 h 19"/>
                    <a:gd name="T82" fmla="*/ 12 w 35"/>
                    <a:gd name="T83" fmla="*/ 9 h 19"/>
                    <a:gd name="T84" fmla="*/ 14 w 35"/>
                    <a:gd name="T85" fmla="*/ 9 h 19"/>
                    <a:gd name="T86" fmla="*/ 16 w 35"/>
                    <a:gd name="T87" fmla="*/ 7 h 1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
                    <a:gd name="T133" fmla="*/ 0 h 19"/>
                    <a:gd name="T134" fmla="*/ 35 w 35"/>
                    <a:gd name="T135" fmla="*/ 19 h 1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 h="19">
                      <a:moveTo>
                        <a:pt x="16" y="7"/>
                      </a:moveTo>
                      <a:lnTo>
                        <a:pt x="18" y="7"/>
                      </a:lnTo>
                      <a:lnTo>
                        <a:pt x="20" y="5"/>
                      </a:lnTo>
                      <a:lnTo>
                        <a:pt x="22" y="5"/>
                      </a:lnTo>
                      <a:lnTo>
                        <a:pt x="24" y="5"/>
                      </a:lnTo>
                      <a:lnTo>
                        <a:pt x="26" y="2"/>
                      </a:lnTo>
                      <a:lnTo>
                        <a:pt x="28" y="2"/>
                      </a:lnTo>
                      <a:lnTo>
                        <a:pt x="28" y="0"/>
                      </a:lnTo>
                      <a:lnTo>
                        <a:pt x="30" y="0"/>
                      </a:lnTo>
                      <a:lnTo>
                        <a:pt x="32" y="0"/>
                      </a:lnTo>
                      <a:lnTo>
                        <a:pt x="34" y="0"/>
                      </a:lnTo>
                      <a:lnTo>
                        <a:pt x="32" y="0"/>
                      </a:lnTo>
                      <a:lnTo>
                        <a:pt x="32" y="2"/>
                      </a:lnTo>
                      <a:lnTo>
                        <a:pt x="30" y="2"/>
                      </a:lnTo>
                      <a:lnTo>
                        <a:pt x="30" y="5"/>
                      </a:lnTo>
                      <a:lnTo>
                        <a:pt x="28" y="5"/>
                      </a:lnTo>
                      <a:lnTo>
                        <a:pt x="26" y="5"/>
                      </a:lnTo>
                      <a:lnTo>
                        <a:pt x="24" y="5"/>
                      </a:lnTo>
                      <a:lnTo>
                        <a:pt x="24" y="7"/>
                      </a:lnTo>
                      <a:lnTo>
                        <a:pt x="22" y="9"/>
                      </a:lnTo>
                      <a:lnTo>
                        <a:pt x="20" y="9"/>
                      </a:lnTo>
                      <a:lnTo>
                        <a:pt x="18" y="9"/>
                      </a:lnTo>
                      <a:lnTo>
                        <a:pt x="16" y="9"/>
                      </a:lnTo>
                      <a:lnTo>
                        <a:pt x="16" y="11"/>
                      </a:lnTo>
                      <a:lnTo>
                        <a:pt x="14" y="11"/>
                      </a:lnTo>
                      <a:lnTo>
                        <a:pt x="12" y="14"/>
                      </a:lnTo>
                      <a:lnTo>
                        <a:pt x="10" y="14"/>
                      </a:lnTo>
                      <a:lnTo>
                        <a:pt x="8" y="14"/>
                      </a:lnTo>
                      <a:lnTo>
                        <a:pt x="6" y="16"/>
                      </a:lnTo>
                      <a:lnTo>
                        <a:pt x="4" y="16"/>
                      </a:lnTo>
                      <a:lnTo>
                        <a:pt x="4" y="18"/>
                      </a:lnTo>
                      <a:lnTo>
                        <a:pt x="2" y="18"/>
                      </a:lnTo>
                      <a:lnTo>
                        <a:pt x="0" y="18"/>
                      </a:lnTo>
                      <a:lnTo>
                        <a:pt x="0" y="16"/>
                      </a:lnTo>
                      <a:lnTo>
                        <a:pt x="2" y="16"/>
                      </a:lnTo>
                      <a:lnTo>
                        <a:pt x="2" y="14"/>
                      </a:lnTo>
                      <a:lnTo>
                        <a:pt x="4" y="14"/>
                      </a:lnTo>
                      <a:lnTo>
                        <a:pt x="6" y="14"/>
                      </a:lnTo>
                      <a:lnTo>
                        <a:pt x="8" y="14"/>
                      </a:lnTo>
                      <a:lnTo>
                        <a:pt x="8" y="11"/>
                      </a:lnTo>
                      <a:lnTo>
                        <a:pt x="10" y="11"/>
                      </a:lnTo>
                      <a:lnTo>
                        <a:pt x="12" y="9"/>
                      </a:lnTo>
                      <a:lnTo>
                        <a:pt x="14" y="9"/>
                      </a:lnTo>
                      <a:lnTo>
                        <a:pt x="16" y="7"/>
                      </a:lnTo>
                    </a:path>
                  </a:pathLst>
                </a:custGeom>
                <a:solidFill>
                  <a:srgbClr val="FAFD00"/>
                </a:solidFill>
                <a:ln w="9525" cap="rnd">
                  <a:noFill/>
                  <a:round/>
                  <a:headEnd/>
                  <a:tailEnd/>
                </a:ln>
              </p:spPr>
              <p:txBody>
                <a:bodyPr/>
                <a:lstStyle/>
                <a:p>
                  <a:endParaRPr lang="zh-CN" altLang="zh-CN"/>
                </a:p>
              </p:txBody>
            </p:sp>
            <p:sp>
              <p:nvSpPr>
                <p:cNvPr id="58159" name="Freeform 3184"/>
                <p:cNvSpPr>
                  <a:spLocks/>
                </p:cNvSpPr>
                <p:nvPr/>
              </p:nvSpPr>
              <p:spPr bwMode="auto">
                <a:xfrm>
                  <a:off x="5094" y="2755"/>
                  <a:ext cx="42" cy="19"/>
                </a:xfrm>
                <a:custGeom>
                  <a:avLst/>
                  <a:gdLst>
                    <a:gd name="T0" fmla="*/ 20 w 42"/>
                    <a:gd name="T1" fmla="*/ 9 h 19"/>
                    <a:gd name="T2" fmla="*/ 22 w 42"/>
                    <a:gd name="T3" fmla="*/ 7 h 19"/>
                    <a:gd name="T4" fmla="*/ 24 w 42"/>
                    <a:gd name="T5" fmla="*/ 5 h 19"/>
                    <a:gd name="T6" fmla="*/ 26 w 42"/>
                    <a:gd name="T7" fmla="*/ 5 h 19"/>
                    <a:gd name="T8" fmla="*/ 28 w 42"/>
                    <a:gd name="T9" fmla="*/ 5 h 19"/>
                    <a:gd name="T10" fmla="*/ 30 w 42"/>
                    <a:gd name="T11" fmla="*/ 2 h 19"/>
                    <a:gd name="T12" fmla="*/ 32 w 42"/>
                    <a:gd name="T13" fmla="*/ 2 h 19"/>
                    <a:gd name="T14" fmla="*/ 34 w 42"/>
                    <a:gd name="T15" fmla="*/ 2 h 19"/>
                    <a:gd name="T16" fmla="*/ 36 w 42"/>
                    <a:gd name="T17" fmla="*/ 2 h 19"/>
                    <a:gd name="T18" fmla="*/ 36 w 42"/>
                    <a:gd name="T19" fmla="*/ 0 h 19"/>
                    <a:gd name="T20" fmla="*/ 38 w 42"/>
                    <a:gd name="T21" fmla="*/ 0 h 19"/>
                    <a:gd name="T22" fmla="*/ 40 w 42"/>
                    <a:gd name="T23" fmla="*/ 0 h 19"/>
                    <a:gd name="T24" fmla="*/ 41 w 42"/>
                    <a:gd name="T25" fmla="*/ 0 h 19"/>
                    <a:gd name="T26" fmla="*/ 40 w 42"/>
                    <a:gd name="T27" fmla="*/ 0 h 19"/>
                    <a:gd name="T28" fmla="*/ 40 w 42"/>
                    <a:gd name="T29" fmla="*/ 2 h 19"/>
                    <a:gd name="T30" fmla="*/ 38 w 42"/>
                    <a:gd name="T31" fmla="*/ 2 h 19"/>
                    <a:gd name="T32" fmla="*/ 36 w 42"/>
                    <a:gd name="T33" fmla="*/ 2 h 19"/>
                    <a:gd name="T34" fmla="*/ 34 w 42"/>
                    <a:gd name="T35" fmla="*/ 5 h 19"/>
                    <a:gd name="T36" fmla="*/ 32 w 42"/>
                    <a:gd name="T37" fmla="*/ 5 h 19"/>
                    <a:gd name="T38" fmla="*/ 30 w 42"/>
                    <a:gd name="T39" fmla="*/ 5 h 19"/>
                    <a:gd name="T40" fmla="*/ 28 w 42"/>
                    <a:gd name="T41" fmla="*/ 7 h 19"/>
                    <a:gd name="T42" fmla="*/ 26 w 42"/>
                    <a:gd name="T43" fmla="*/ 9 h 19"/>
                    <a:gd name="T44" fmla="*/ 24 w 42"/>
                    <a:gd name="T45" fmla="*/ 9 h 19"/>
                    <a:gd name="T46" fmla="*/ 22 w 42"/>
                    <a:gd name="T47" fmla="*/ 9 h 19"/>
                    <a:gd name="T48" fmla="*/ 20 w 42"/>
                    <a:gd name="T49" fmla="*/ 11 h 19"/>
                    <a:gd name="T50" fmla="*/ 18 w 42"/>
                    <a:gd name="T51" fmla="*/ 11 h 19"/>
                    <a:gd name="T52" fmla="*/ 16 w 42"/>
                    <a:gd name="T53" fmla="*/ 14 h 19"/>
                    <a:gd name="T54" fmla="*/ 14 w 42"/>
                    <a:gd name="T55" fmla="*/ 14 h 19"/>
                    <a:gd name="T56" fmla="*/ 12 w 42"/>
                    <a:gd name="T57" fmla="*/ 14 h 19"/>
                    <a:gd name="T58" fmla="*/ 10 w 42"/>
                    <a:gd name="T59" fmla="*/ 14 h 19"/>
                    <a:gd name="T60" fmla="*/ 8 w 42"/>
                    <a:gd name="T61" fmla="*/ 16 h 19"/>
                    <a:gd name="T62" fmla="*/ 6 w 42"/>
                    <a:gd name="T63" fmla="*/ 16 h 19"/>
                    <a:gd name="T64" fmla="*/ 4 w 42"/>
                    <a:gd name="T65" fmla="*/ 16 h 19"/>
                    <a:gd name="T66" fmla="*/ 2 w 42"/>
                    <a:gd name="T67" fmla="*/ 18 h 19"/>
                    <a:gd name="T68" fmla="*/ 0 w 42"/>
                    <a:gd name="T69" fmla="*/ 18 h 19"/>
                    <a:gd name="T70" fmla="*/ 0 w 42"/>
                    <a:gd name="T71" fmla="*/ 16 h 19"/>
                    <a:gd name="T72" fmla="*/ 2 w 42"/>
                    <a:gd name="T73" fmla="*/ 16 h 19"/>
                    <a:gd name="T74" fmla="*/ 4 w 42"/>
                    <a:gd name="T75" fmla="*/ 16 h 19"/>
                    <a:gd name="T76" fmla="*/ 4 w 42"/>
                    <a:gd name="T77" fmla="*/ 14 h 19"/>
                    <a:gd name="T78" fmla="*/ 6 w 42"/>
                    <a:gd name="T79" fmla="*/ 14 h 19"/>
                    <a:gd name="T80" fmla="*/ 8 w 42"/>
                    <a:gd name="T81" fmla="*/ 14 h 19"/>
                    <a:gd name="T82" fmla="*/ 10 w 42"/>
                    <a:gd name="T83" fmla="*/ 11 h 19"/>
                    <a:gd name="T84" fmla="*/ 12 w 42"/>
                    <a:gd name="T85" fmla="*/ 11 h 19"/>
                    <a:gd name="T86" fmla="*/ 14 w 42"/>
                    <a:gd name="T87" fmla="*/ 11 h 19"/>
                    <a:gd name="T88" fmla="*/ 16 w 42"/>
                    <a:gd name="T89" fmla="*/ 9 h 19"/>
                    <a:gd name="T90" fmla="*/ 18 w 42"/>
                    <a:gd name="T91" fmla="*/ 9 h 19"/>
                    <a:gd name="T92" fmla="*/ 20 w 42"/>
                    <a:gd name="T93" fmla="*/ 9 h 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2"/>
                    <a:gd name="T142" fmla="*/ 0 h 19"/>
                    <a:gd name="T143" fmla="*/ 42 w 42"/>
                    <a:gd name="T144" fmla="*/ 19 h 1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2" h="19">
                      <a:moveTo>
                        <a:pt x="20" y="9"/>
                      </a:moveTo>
                      <a:lnTo>
                        <a:pt x="22" y="7"/>
                      </a:lnTo>
                      <a:lnTo>
                        <a:pt x="24" y="5"/>
                      </a:lnTo>
                      <a:lnTo>
                        <a:pt x="26" y="5"/>
                      </a:lnTo>
                      <a:lnTo>
                        <a:pt x="28" y="5"/>
                      </a:lnTo>
                      <a:lnTo>
                        <a:pt x="30" y="2"/>
                      </a:lnTo>
                      <a:lnTo>
                        <a:pt x="32" y="2"/>
                      </a:lnTo>
                      <a:lnTo>
                        <a:pt x="34" y="2"/>
                      </a:lnTo>
                      <a:lnTo>
                        <a:pt x="36" y="2"/>
                      </a:lnTo>
                      <a:lnTo>
                        <a:pt x="36" y="0"/>
                      </a:lnTo>
                      <a:lnTo>
                        <a:pt x="38" y="0"/>
                      </a:lnTo>
                      <a:lnTo>
                        <a:pt x="40" y="0"/>
                      </a:lnTo>
                      <a:lnTo>
                        <a:pt x="41" y="0"/>
                      </a:lnTo>
                      <a:lnTo>
                        <a:pt x="40" y="0"/>
                      </a:lnTo>
                      <a:lnTo>
                        <a:pt x="40" y="2"/>
                      </a:lnTo>
                      <a:lnTo>
                        <a:pt x="38" y="2"/>
                      </a:lnTo>
                      <a:lnTo>
                        <a:pt x="36" y="2"/>
                      </a:lnTo>
                      <a:lnTo>
                        <a:pt x="34" y="5"/>
                      </a:lnTo>
                      <a:lnTo>
                        <a:pt x="32" y="5"/>
                      </a:lnTo>
                      <a:lnTo>
                        <a:pt x="30" y="5"/>
                      </a:lnTo>
                      <a:lnTo>
                        <a:pt x="28" y="7"/>
                      </a:lnTo>
                      <a:lnTo>
                        <a:pt x="26" y="9"/>
                      </a:lnTo>
                      <a:lnTo>
                        <a:pt x="24" y="9"/>
                      </a:lnTo>
                      <a:lnTo>
                        <a:pt x="22" y="9"/>
                      </a:lnTo>
                      <a:lnTo>
                        <a:pt x="20" y="11"/>
                      </a:lnTo>
                      <a:lnTo>
                        <a:pt x="18" y="11"/>
                      </a:lnTo>
                      <a:lnTo>
                        <a:pt x="16" y="14"/>
                      </a:lnTo>
                      <a:lnTo>
                        <a:pt x="14" y="14"/>
                      </a:lnTo>
                      <a:lnTo>
                        <a:pt x="12" y="14"/>
                      </a:lnTo>
                      <a:lnTo>
                        <a:pt x="10" y="14"/>
                      </a:lnTo>
                      <a:lnTo>
                        <a:pt x="8" y="16"/>
                      </a:lnTo>
                      <a:lnTo>
                        <a:pt x="6" y="16"/>
                      </a:lnTo>
                      <a:lnTo>
                        <a:pt x="4" y="16"/>
                      </a:lnTo>
                      <a:lnTo>
                        <a:pt x="2" y="18"/>
                      </a:lnTo>
                      <a:lnTo>
                        <a:pt x="0" y="18"/>
                      </a:lnTo>
                      <a:lnTo>
                        <a:pt x="0" y="16"/>
                      </a:lnTo>
                      <a:lnTo>
                        <a:pt x="2" y="16"/>
                      </a:lnTo>
                      <a:lnTo>
                        <a:pt x="4" y="16"/>
                      </a:lnTo>
                      <a:lnTo>
                        <a:pt x="4" y="14"/>
                      </a:lnTo>
                      <a:lnTo>
                        <a:pt x="6" y="14"/>
                      </a:lnTo>
                      <a:lnTo>
                        <a:pt x="8" y="14"/>
                      </a:lnTo>
                      <a:lnTo>
                        <a:pt x="10" y="11"/>
                      </a:lnTo>
                      <a:lnTo>
                        <a:pt x="12" y="11"/>
                      </a:lnTo>
                      <a:lnTo>
                        <a:pt x="14" y="11"/>
                      </a:lnTo>
                      <a:lnTo>
                        <a:pt x="16" y="9"/>
                      </a:lnTo>
                      <a:lnTo>
                        <a:pt x="18" y="9"/>
                      </a:lnTo>
                      <a:lnTo>
                        <a:pt x="20" y="9"/>
                      </a:lnTo>
                    </a:path>
                  </a:pathLst>
                </a:custGeom>
                <a:solidFill>
                  <a:srgbClr val="FAFD00"/>
                </a:solidFill>
                <a:ln w="9525" cap="rnd">
                  <a:noFill/>
                  <a:round/>
                  <a:headEnd/>
                  <a:tailEnd/>
                </a:ln>
              </p:spPr>
              <p:txBody>
                <a:bodyPr/>
                <a:lstStyle/>
                <a:p>
                  <a:endParaRPr lang="zh-CN" altLang="zh-CN"/>
                </a:p>
              </p:txBody>
            </p:sp>
            <p:sp>
              <p:nvSpPr>
                <p:cNvPr id="58160" name="Freeform 3185"/>
                <p:cNvSpPr>
                  <a:spLocks/>
                </p:cNvSpPr>
                <p:nvPr/>
              </p:nvSpPr>
              <p:spPr bwMode="auto">
                <a:xfrm>
                  <a:off x="5067" y="2763"/>
                  <a:ext cx="38" cy="19"/>
                </a:xfrm>
                <a:custGeom>
                  <a:avLst/>
                  <a:gdLst>
                    <a:gd name="T0" fmla="*/ 19 w 38"/>
                    <a:gd name="T1" fmla="*/ 9 h 19"/>
                    <a:gd name="T2" fmla="*/ 21 w 38"/>
                    <a:gd name="T3" fmla="*/ 7 h 19"/>
                    <a:gd name="T4" fmla="*/ 23 w 38"/>
                    <a:gd name="T5" fmla="*/ 5 h 19"/>
                    <a:gd name="T6" fmla="*/ 25 w 38"/>
                    <a:gd name="T7" fmla="*/ 5 h 19"/>
                    <a:gd name="T8" fmla="*/ 27 w 38"/>
                    <a:gd name="T9" fmla="*/ 5 h 19"/>
                    <a:gd name="T10" fmla="*/ 29 w 38"/>
                    <a:gd name="T11" fmla="*/ 2 h 19"/>
                    <a:gd name="T12" fmla="*/ 31 w 38"/>
                    <a:gd name="T13" fmla="*/ 2 h 19"/>
                    <a:gd name="T14" fmla="*/ 31 w 38"/>
                    <a:gd name="T15" fmla="*/ 0 h 19"/>
                    <a:gd name="T16" fmla="*/ 33 w 38"/>
                    <a:gd name="T17" fmla="*/ 0 h 19"/>
                    <a:gd name="T18" fmla="*/ 35 w 38"/>
                    <a:gd name="T19" fmla="*/ 0 h 19"/>
                    <a:gd name="T20" fmla="*/ 37 w 38"/>
                    <a:gd name="T21" fmla="*/ 0 h 19"/>
                    <a:gd name="T22" fmla="*/ 35 w 38"/>
                    <a:gd name="T23" fmla="*/ 0 h 19"/>
                    <a:gd name="T24" fmla="*/ 35 w 38"/>
                    <a:gd name="T25" fmla="*/ 2 h 19"/>
                    <a:gd name="T26" fmla="*/ 33 w 38"/>
                    <a:gd name="T27" fmla="*/ 5 h 19"/>
                    <a:gd name="T28" fmla="*/ 31 w 38"/>
                    <a:gd name="T29" fmla="*/ 5 h 19"/>
                    <a:gd name="T30" fmla="*/ 29 w 38"/>
                    <a:gd name="T31" fmla="*/ 5 h 19"/>
                    <a:gd name="T32" fmla="*/ 27 w 38"/>
                    <a:gd name="T33" fmla="*/ 7 h 19"/>
                    <a:gd name="T34" fmla="*/ 25 w 38"/>
                    <a:gd name="T35" fmla="*/ 7 h 19"/>
                    <a:gd name="T36" fmla="*/ 25 w 38"/>
                    <a:gd name="T37" fmla="*/ 9 h 19"/>
                    <a:gd name="T38" fmla="*/ 23 w 38"/>
                    <a:gd name="T39" fmla="*/ 9 h 19"/>
                    <a:gd name="T40" fmla="*/ 21 w 38"/>
                    <a:gd name="T41" fmla="*/ 9 h 19"/>
                    <a:gd name="T42" fmla="*/ 19 w 38"/>
                    <a:gd name="T43" fmla="*/ 11 h 19"/>
                    <a:gd name="T44" fmla="*/ 17 w 38"/>
                    <a:gd name="T45" fmla="*/ 11 h 19"/>
                    <a:gd name="T46" fmla="*/ 15 w 38"/>
                    <a:gd name="T47" fmla="*/ 11 h 19"/>
                    <a:gd name="T48" fmla="*/ 13 w 38"/>
                    <a:gd name="T49" fmla="*/ 14 h 19"/>
                    <a:gd name="T50" fmla="*/ 11 w 38"/>
                    <a:gd name="T51" fmla="*/ 14 h 19"/>
                    <a:gd name="T52" fmla="*/ 11 w 38"/>
                    <a:gd name="T53" fmla="*/ 16 h 19"/>
                    <a:gd name="T54" fmla="*/ 9 w 38"/>
                    <a:gd name="T55" fmla="*/ 16 h 19"/>
                    <a:gd name="T56" fmla="*/ 7 w 38"/>
                    <a:gd name="T57" fmla="*/ 16 h 19"/>
                    <a:gd name="T58" fmla="*/ 5 w 38"/>
                    <a:gd name="T59" fmla="*/ 16 h 19"/>
                    <a:gd name="T60" fmla="*/ 5 w 38"/>
                    <a:gd name="T61" fmla="*/ 18 h 19"/>
                    <a:gd name="T62" fmla="*/ 3 w 38"/>
                    <a:gd name="T63" fmla="*/ 18 h 19"/>
                    <a:gd name="T64" fmla="*/ 0 w 38"/>
                    <a:gd name="T65" fmla="*/ 18 h 19"/>
                    <a:gd name="T66" fmla="*/ 3 w 38"/>
                    <a:gd name="T67" fmla="*/ 16 h 19"/>
                    <a:gd name="T68" fmla="*/ 5 w 38"/>
                    <a:gd name="T69" fmla="*/ 16 h 19"/>
                    <a:gd name="T70" fmla="*/ 7 w 38"/>
                    <a:gd name="T71" fmla="*/ 14 h 19"/>
                    <a:gd name="T72" fmla="*/ 9 w 38"/>
                    <a:gd name="T73" fmla="*/ 11 h 19"/>
                    <a:gd name="T74" fmla="*/ 11 w 38"/>
                    <a:gd name="T75" fmla="*/ 11 h 19"/>
                    <a:gd name="T76" fmla="*/ 13 w 38"/>
                    <a:gd name="T77" fmla="*/ 11 h 19"/>
                    <a:gd name="T78" fmla="*/ 15 w 38"/>
                    <a:gd name="T79" fmla="*/ 9 h 19"/>
                    <a:gd name="T80" fmla="*/ 17 w 38"/>
                    <a:gd name="T81" fmla="*/ 9 h 19"/>
                    <a:gd name="T82" fmla="*/ 19 w 38"/>
                    <a:gd name="T83" fmla="*/ 9 h 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8"/>
                    <a:gd name="T127" fmla="*/ 0 h 19"/>
                    <a:gd name="T128" fmla="*/ 38 w 38"/>
                    <a:gd name="T129" fmla="*/ 19 h 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8" h="19">
                      <a:moveTo>
                        <a:pt x="19" y="9"/>
                      </a:moveTo>
                      <a:lnTo>
                        <a:pt x="21" y="7"/>
                      </a:lnTo>
                      <a:lnTo>
                        <a:pt x="23" y="5"/>
                      </a:lnTo>
                      <a:lnTo>
                        <a:pt x="25" y="5"/>
                      </a:lnTo>
                      <a:lnTo>
                        <a:pt x="27" y="5"/>
                      </a:lnTo>
                      <a:lnTo>
                        <a:pt x="29" y="2"/>
                      </a:lnTo>
                      <a:lnTo>
                        <a:pt x="31" y="2"/>
                      </a:lnTo>
                      <a:lnTo>
                        <a:pt x="31" y="0"/>
                      </a:lnTo>
                      <a:lnTo>
                        <a:pt x="33" y="0"/>
                      </a:lnTo>
                      <a:lnTo>
                        <a:pt x="35" y="0"/>
                      </a:lnTo>
                      <a:lnTo>
                        <a:pt x="37" y="0"/>
                      </a:lnTo>
                      <a:lnTo>
                        <a:pt x="35" y="0"/>
                      </a:lnTo>
                      <a:lnTo>
                        <a:pt x="35" y="2"/>
                      </a:lnTo>
                      <a:lnTo>
                        <a:pt x="33" y="5"/>
                      </a:lnTo>
                      <a:lnTo>
                        <a:pt x="31" y="5"/>
                      </a:lnTo>
                      <a:lnTo>
                        <a:pt x="29" y="5"/>
                      </a:lnTo>
                      <a:lnTo>
                        <a:pt x="27" y="7"/>
                      </a:lnTo>
                      <a:lnTo>
                        <a:pt x="25" y="7"/>
                      </a:lnTo>
                      <a:lnTo>
                        <a:pt x="25" y="9"/>
                      </a:lnTo>
                      <a:lnTo>
                        <a:pt x="23" y="9"/>
                      </a:lnTo>
                      <a:lnTo>
                        <a:pt x="21" y="9"/>
                      </a:lnTo>
                      <a:lnTo>
                        <a:pt x="19" y="11"/>
                      </a:lnTo>
                      <a:lnTo>
                        <a:pt x="17" y="11"/>
                      </a:lnTo>
                      <a:lnTo>
                        <a:pt x="15" y="11"/>
                      </a:lnTo>
                      <a:lnTo>
                        <a:pt x="13" y="14"/>
                      </a:lnTo>
                      <a:lnTo>
                        <a:pt x="11" y="14"/>
                      </a:lnTo>
                      <a:lnTo>
                        <a:pt x="11" y="16"/>
                      </a:lnTo>
                      <a:lnTo>
                        <a:pt x="9" y="16"/>
                      </a:lnTo>
                      <a:lnTo>
                        <a:pt x="7" y="16"/>
                      </a:lnTo>
                      <a:lnTo>
                        <a:pt x="5" y="16"/>
                      </a:lnTo>
                      <a:lnTo>
                        <a:pt x="5" y="18"/>
                      </a:lnTo>
                      <a:lnTo>
                        <a:pt x="3" y="18"/>
                      </a:lnTo>
                      <a:lnTo>
                        <a:pt x="0" y="18"/>
                      </a:lnTo>
                      <a:lnTo>
                        <a:pt x="3" y="16"/>
                      </a:lnTo>
                      <a:lnTo>
                        <a:pt x="5" y="16"/>
                      </a:lnTo>
                      <a:lnTo>
                        <a:pt x="7" y="14"/>
                      </a:lnTo>
                      <a:lnTo>
                        <a:pt x="9" y="11"/>
                      </a:lnTo>
                      <a:lnTo>
                        <a:pt x="11" y="11"/>
                      </a:lnTo>
                      <a:lnTo>
                        <a:pt x="13" y="11"/>
                      </a:lnTo>
                      <a:lnTo>
                        <a:pt x="15" y="9"/>
                      </a:lnTo>
                      <a:lnTo>
                        <a:pt x="17" y="9"/>
                      </a:lnTo>
                      <a:lnTo>
                        <a:pt x="19" y="9"/>
                      </a:lnTo>
                    </a:path>
                  </a:pathLst>
                </a:custGeom>
                <a:solidFill>
                  <a:srgbClr val="FAFD00"/>
                </a:solidFill>
                <a:ln w="9525" cap="rnd">
                  <a:noFill/>
                  <a:round/>
                  <a:headEnd/>
                  <a:tailEnd/>
                </a:ln>
              </p:spPr>
              <p:txBody>
                <a:bodyPr/>
                <a:lstStyle/>
                <a:p>
                  <a:endParaRPr lang="zh-CN" altLang="zh-CN"/>
                </a:p>
              </p:txBody>
            </p:sp>
            <p:sp>
              <p:nvSpPr>
                <p:cNvPr id="58161" name="Freeform 3186"/>
                <p:cNvSpPr>
                  <a:spLocks/>
                </p:cNvSpPr>
                <p:nvPr/>
              </p:nvSpPr>
              <p:spPr bwMode="auto">
                <a:xfrm>
                  <a:off x="5051" y="2763"/>
                  <a:ext cx="36" cy="19"/>
                </a:xfrm>
                <a:custGeom>
                  <a:avLst/>
                  <a:gdLst>
                    <a:gd name="T0" fmla="*/ 17 w 36"/>
                    <a:gd name="T1" fmla="*/ 7 h 19"/>
                    <a:gd name="T2" fmla="*/ 17 w 36"/>
                    <a:gd name="T3" fmla="*/ 5 h 19"/>
                    <a:gd name="T4" fmla="*/ 19 w 36"/>
                    <a:gd name="T5" fmla="*/ 5 h 19"/>
                    <a:gd name="T6" fmla="*/ 21 w 36"/>
                    <a:gd name="T7" fmla="*/ 5 h 19"/>
                    <a:gd name="T8" fmla="*/ 23 w 36"/>
                    <a:gd name="T9" fmla="*/ 5 h 19"/>
                    <a:gd name="T10" fmla="*/ 25 w 36"/>
                    <a:gd name="T11" fmla="*/ 2 h 19"/>
                    <a:gd name="T12" fmla="*/ 27 w 36"/>
                    <a:gd name="T13" fmla="*/ 2 h 19"/>
                    <a:gd name="T14" fmla="*/ 29 w 36"/>
                    <a:gd name="T15" fmla="*/ 0 h 19"/>
                    <a:gd name="T16" fmla="*/ 31 w 36"/>
                    <a:gd name="T17" fmla="*/ 0 h 19"/>
                    <a:gd name="T18" fmla="*/ 33 w 36"/>
                    <a:gd name="T19" fmla="*/ 0 h 19"/>
                    <a:gd name="T20" fmla="*/ 35 w 36"/>
                    <a:gd name="T21" fmla="*/ 0 h 19"/>
                    <a:gd name="T22" fmla="*/ 33 w 36"/>
                    <a:gd name="T23" fmla="*/ 0 h 19"/>
                    <a:gd name="T24" fmla="*/ 31 w 36"/>
                    <a:gd name="T25" fmla="*/ 2 h 19"/>
                    <a:gd name="T26" fmla="*/ 29 w 36"/>
                    <a:gd name="T27" fmla="*/ 2 h 19"/>
                    <a:gd name="T28" fmla="*/ 27 w 36"/>
                    <a:gd name="T29" fmla="*/ 5 h 19"/>
                    <a:gd name="T30" fmla="*/ 25 w 36"/>
                    <a:gd name="T31" fmla="*/ 5 h 19"/>
                    <a:gd name="T32" fmla="*/ 23 w 36"/>
                    <a:gd name="T33" fmla="*/ 7 h 19"/>
                    <a:gd name="T34" fmla="*/ 21 w 36"/>
                    <a:gd name="T35" fmla="*/ 7 h 19"/>
                    <a:gd name="T36" fmla="*/ 19 w 36"/>
                    <a:gd name="T37" fmla="*/ 9 h 19"/>
                    <a:gd name="T38" fmla="*/ 17 w 36"/>
                    <a:gd name="T39" fmla="*/ 9 h 19"/>
                    <a:gd name="T40" fmla="*/ 17 w 36"/>
                    <a:gd name="T41" fmla="*/ 11 h 19"/>
                    <a:gd name="T42" fmla="*/ 15 w 36"/>
                    <a:gd name="T43" fmla="*/ 11 h 19"/>
                    <a:gd name="T44" fmla="*/ 13 w 36"/>
                    <a:gd name="T45" fmla="*/ 11 h 19"/>
                    <a:gd name="T46" fmla="*/ 11 w 36"/>
                    <a:gd name="T47" fmla="*/ 14 h 19"/>
                    <a:gd name="T48" fmla="*/ 9 w 36"/>
                    <a:gd name="T49" fmla="*/ 14 h 19"/>
                    <a:gd name="T50" fmla="*/ 7 w 36"/>
                    <a:gd name="T51" fmla="*/ 14 h 19"/>
                    <a:gd name="T52" fmla="*/ 5 w 36"/>
                    <a:gd name="T53" fmla="*/ 16 h 19"/>
                    <a:gd name="T54" fmla="*/ 3 w 36"/>
                    <a:gd name="T55" fmla="*/ 16 h 19"/>
                    <a:gd name="T56" fmla="*/ 1 w 36"/>
                    <a:gd name="T57" fmla="*/ 18 h 19"/>
                    <a:gd name="T58" fmla="*/ 0 w 36"/>
                    <a:gd name="T59" fmla="*/ 18 h 19"/>
                    <a:gd name="T60" fmla="*/ 0 w 36"/>
                    <a:gd name="T61" fmla="*/ 16 h 19"/>
                    <a:gd name="T62" fmla="*/ 1 w 36"/>
                    <a:gd name="T63" fmla="*/ 16 h 19"/>
                    <a:gd name="T64" fmla="*/ 3 w 36"/>
                    <a:gd name="T65" fmla="*/ 14 h 19"/>
                    <a:gd name="T66" fmla="*/ 5 w 36"/>
                    <a:gd name="T67" fmla="*/ 14 h 19"/>
                    <a:gd name="T68" fmla="*/ 7 w 36"/>
                    <a:gd name="T69" fmla="*/ 11 h 19"/>
                    <a:gd name="T70" fmla="*/ 9 w 36"/>
                    <a:gd name="T71" fmla="*/ 11 h 19"/>
                    <a:gd name="T72" fmla="*/ 11 w 36"/>
                    <a:gd name="T73" fmla="*/ 9 h 19"/>
                    <a:gd name="T74" fmla="*/ 13 w 36"/>
                    <a:gd name="T75" fmla="*/ 9 h 19"/>
                    <a:gd name="T76" fmla="*/ 15 w 36"/>
                    <a:gd name="T77" fmla="*/ 9 h 19"/>
                    <a:gd name="T78" fmla="*/ 17 w 36"/>
                    <a:gd name="T79" fmla="*/ 7 h 1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6"/>
                    <a:gd name="T121" fmla="*/ 0 h 19"/>
                    <a:gd name="T122" fmla="*/ 36 w 36"/>
                    <a:gd name="T123" fmla="*/ 19 h 1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6" h="19">
                      <a:moveTo>
                        <a:pt x="17" y="7"/>
                      </a:moveTo>
                      <a:lnTo>
                        <a:pt x="17" y="5"/>
                      </a:lnTo>
                      <a:lnTo>
                        <a:pt x="19" y="5"/>
                      </a:lnTo>
                      <a:lnTo>
                        <a:pt x="21" y="5"/>
                      </a:lnTo>
                      <a:lnTo>
                        <a:pt x="23" y="5"/>
                      </a:lnTo>
                      <a:lnTo>
                        <a:pt x="25" y="2"/>
                      </a:lnTo>
                      <a:lnTo>
                        <a:pt x="27" y="2"/>
                      </a:lnTo>
                      <a:lnTo>
                        <a:pt x="29" y="0"/>
                      </a:lnTo>
                      <a:lnTo>
                        <a:pt x="31" y="0"/>
                      </a:lnTo>
                      <a:lnTo>
                        <a:pt x="33" y="0"/>
                      </a:lnTo>
                      <a:lnTo>
                        <a:pt x="35" y="0"/>
                      </a:lnTo>
                      <a:lnTo>
                        <a:pt x="33" y="0"/>
                      </a:lnTo>
                      <a:lnTo>
                        <a:pt x="31" y="2"/>
                      </a:lnTo>
                      <a:lnTo>
                        <a:pt x="29" y="2"/>
                      </a:lnTo>
                      <a:lnTo>
                        <a:pt x="27" y="5"/>
                      </a:lnTo>
                      <a:lnTo>
                        <a:pt x="25" y="5"/>
                      </a:lnTo>
                      <a:lnTo>
                        <a:pt x="23" y="7"/>
                      </a:lnTo>
                      <a:lnTo>
                        <a:pt x="21" y="7"/>
                      </a:lnTo>
                      <a:lnTo>
                        <a:pt x="19" y="9"/>
                      </a:lnTo>
                      <a:lnTo>
                        <a:pt x="17" y="9"/>
                      </a:lnTo>
                      <a:lnTo>
                        <a:pt x="17" y="11"/>
                      </a:lnTo>
                      <a:lnTo>
                        <a:pt x="15" y="11"/>
                      </a:lnTo>
                      <a:lnTo>
                        <a:pt x="13" y="11"/>
                      </a:lnTo>
                      <a:lnTo>
                        <a:pt x="11" y="14"/>
                      </a:lnTo>
                      <a:lnTo>
                        <a:pt x="9" y="14"/>
                      </a:lnTo>
                      <a:lnTo>
                        <a:pt x="7" y="14"/>
                      </a:lnTo>
                      <a:lnTo>
                        <a:pt x="5" y="16"/>
                      </a:lnTo>
                      <a:lnTo>
                        <a:pt x="3" y="16"/>
                      </a:lnTo>
                      <a:lnTo>
                        <a:pt x="1" y="18"/>
                      </a:lnTo>
                      <a:lnTo>
                        <a:pt x="0" y="18"/>
                      </a:lnTo>
                      <a:lnTo>
                        <a:pt x="0" y="16"/>
                      </a:lnTo>
                      <a:lnTo>
                        <a:pt x="1" y="16"/>
                      </a:lnTo>
                      <a:lnTo>
                        <a:pt x="3" y="14"/>
                      </a:lnTo>
                      <a:lnTo>
                        <a:pt x="5" y="14"/>
                      </a:lnTo>
                      <a:lnTo>
                        <a:pt x="7" y="11"/>
                      </a:lnTo>
                      <a:lnTo>
                        <a:pt x="9" y="11"/>
                      </a:lnTo>
                      <a:lnTo>
                        <a:pt x="11" y="9"/>
                      </a:lnTo>
                      <a:lnTo>
                        <a:pt x="13" y="9"/>
                      </a:lnTo>
                      <a:lnTo>
                        <a:pt x="15" y="9"/>
                      </a:lnTo>
                      <a:lnTo>
                        <a:pt x="17" y="7"/>
                      </a:lnTo>
                    </a:path>
                  </a:pathLst>
                </a:custGeom>
                <a:solidFill>
                  <a:srgbClr val="FAFD00"/>
                </a:solidFill>
                <a:ln w="9525" cap="rnd">
                  <a:noFill/>
                  <a:round/>
                  <a:headEnd/>
                  <a:tailEnd/>
                </a:ln>
              </p:spPr>
              <p:txBody>
                <a:bodyPr/>
                <a:lstStyle/>
                <a:p>
                  <a:endParaRPr lang="zh-CN" altLang="zh-CN"/>
                </a:p>
              </p:txBody>
            </p:sp>
            <p:sp>
              <p:nvSpPr>
                <p:cNvPr id="58162" name="Freeform 3187"/>
                <p:cNvSpPr>
                  <a:spLocks/>
                </p:cNvSpPr>
                <p:nvPr/>
              </p:nvSpPr>
              <p:spPr bwMode="auto">
                <a:xfrm>
                  <a:off x="5057" y="2765"/>
                  <a:ext cx="35" cy="19"/>
                </a:xfrm>
                <a:custGeom>
                  <a:avLst/>
                  <a:gdLst>
                    <a:gd name="T0" fmla="*/ 16 w 35"/>
                    <a:gd name="T1" fmla="*/ 9 h 19"/>
                    <a:gd name="T2" fmla="*/ 18 w 35"/>
                    <a:gd name="T3" fmla="*/ 7 h 19"/>
                    <a:gd name="T4" fmla="*/ 20 w 35"/>
                    <a:gd name="T5" fmla="*/ 7 h 19"/>
                    <a:gd name="T6" fmla="*/ 22 w 35"/>
                    <a:gd name="T7" fmla="*/ 7 h 19"/>
                    <a:gd name="T8" fmla="*/ 24 w 35"/>
                    <a:gd name="T9" fmla="*/ 7 h 19"/>
                    <a:gd name="T10" fmla="*/ 26 w 35"/>
                    <a:gd name="T11" fmla="*/ 5 h 19"/>
                    <a:gd name="T12" fmla="*/ 28 w 35"/>
                    <a:gd name="T13" fmla="*/ 2 h 19"/>
                    <a:gd name="T14" fmla="*/ 30 w 35"/>
                    <a:gd name="T15" fmla="*/ 2 h 19"/>
                    <a:gd name="T16" fmla="*/ 32 w 35"/>
                    <a:gd name="T17" fmla="*/ 2 h 19"/>
                    <a:gd name="T18" fmla="*/ 32 w 35"/>
                    <a:gd name="T19" fmla="*/ 0 h 19"/>
                    <a:gd name="T20" fmla="*/ 34 w 35"/>
                    <a:gd name="T21" fmla="*/ 0 h 19"/>
                    <a:gd name="T22" fmla="*/ 34 w 35"/>
                    <a:gd name="T23" fmla="*/ 2 h 19"/>
                    <a:gd name="T24" fmla="*/ 32 w 35"/>
                    <a:gd name="T25" fmla="*/ 2 h 19"/>
                    <a:gd name="T26" fmla="*/ 32 w 35"/>
                    <a:gd name="T27" fmla="*/ 5 h 19"/>
                    <a:gd name="T28" fmla="*/ 30 w 35"/>
                    <a:gd name="T29" fmla="*/ 5 h 19"/>
                    <a:gd name="T30" fmla="*/ 28 w 35"/>
                    <a:gd name="T31" fmla="*/ 7 h 19"/>
                    <a:gd name="T32" fmla="*/ 26 w 35"/>
                    <a:gd name="T33" fmla="*/ 7 h 19"/>
                    <a:gd name="T34" fmla="*/ 24 w 35"/>
                    <a:gd name="T35" fmla="*/ 9 h 19"/>
                    <a:gd name="T36" fmla="*/ 22 w 35"/>
                    <a:gd name="T37" fmla="*/ 9 h 19"/>
                    <a:gd name="T38" fmla="*/ 20 w 35"/>
                    <a:gd name="T39" fmla="*/ 11 h 19"/>
                    <a:gd name="T40" fmla="*/ 18 w 35"/>
                    <a:gd name="T41" fmla="*/ 11 h 19"/>
                    <a:gd name="T42" fmla="*/ 16 w 35"/>
                    <a:gd name="T43" fmla="*/ 11 h 19"/>
                    <a:gd name="T44" fmla="*/ 14 w 35"/>
                    <a:gd name="T45" fmla="*/ 11 h 19"/>
                    <a:gd name="T46" fmla="*/ 14 w 35"/>
                    <a:gd name="T47" fmla="*/ 14 h 19"/>
                    <a:gd name="T48" fmla="*/ 12 w 35"/>
                    <a:gd name="T49" fmla="*/ 14 h 19"/>
                    <a:gd name="T50" fmla="*/ 10 w 35"/>
                    <a:gd name="T51" fmla="*/ 16 h 19"/>
                    <a:gd name="T52" fmla="*/ 8 w 35"/>
                    <a:gd name="T53" fmla="*/ 16 h 19"/>
                    <a:gd name="T54" fmla="*/ 6 w 35"/>
                    <a:gd name="T55" fmla="*/ 18 h 19"/>
                    <a:gd name="T56" fmla="*/ 4 w 35"/>
                    <a:gd name="T57" fmla="*/ 18 h 19"/>
                    <a:gd name="T58" fmla="*/ 2 w 35"/>
                    <a:gd name="T59" fmla="*/ 18 h 19"/>
                    <a:gd name="T60" fmla="*/ 0 w 35"/>
                    <a:gd name="T61" fmla="*/ 18 h 19"/>
                    <a:gd name="T62" fmla="*/ 2 w 35"/>
                    <a:gd name="T63" fmla="*/ 18 h 19"/>
                    <a:gd name="T64" fmla="*/ 4 w 35"/>
                    <a:gd name="T65" fmla="*/ 16 h 19"/>
                    <a:gd name="T66" fmla="*/ 6 w 35"/>
                    <a:gd name="T67" fmla="*/ 16 h 19"/>
                    <a:gd name="T68" fmla="*/ 6 w 35"/>
                    <a:gd name="T69" fmla="*/ 14 h 19"/>
                    <a:gd name="T70" fmla="*/ 8 w 35"/>
                    <a:gd name="T71" fmla="*/ 14 h 19"/>
                    <a:gd name="T72" fmla="*/ 8 w 35"/>
                    <a:gd name="T73" fmla="*/ 11 h 19"/>
                    <a:gd name="T74" fmla="*/ 10 w 35"/>
                    <a:gd name="T75" fmla="*/ 11 h 19"/>
                    <a:gd name="T76" fmla="*/ 12 w 35"/>
                    <a:gd name="T77" fmla="*/ 11 h 19"/>
                    <a:gd name="T78" fmla="*/ 14 w 35"/>
                    <a:gd name="T79" fmla="*/ 11 h 19"/>
                    <a:gd name="T80" fmla="*/ 14 w 35"/>
                    <a:gd name="T81" fmla="*/ 9 h 19"/>
                    <a:gd name="T82" fmla="*/ 16 w 35"/>
                    <a:gd name="T83" fmla="*/ 9 h 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5"/>
                    <a:gd name="T127" fmla="*/ 0 h 19"/>
                    <a:gd name="T128" fmla="*/ 35 w 35"/>
                    <a:gd name="T129" fmla="*/ 19 h 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5" h="19">
                      <a:moveTo>
                        <a:pt x="16" y="9"/>
                      </a:moveTo>
                      <a:lnTo>
                        <a:pt x="18" y="7"/>
                      </a:lnTo>
                      <a:lnTo>
                        <a:pt x="20" y="7"/>
                      </a:lnTo>
                      <a:lnTo>
                        <a:pt x="22" y="7"/>
                      </a:lnTo>
                      <a:lnTo>
                        <a:pt x="24" y="7"/>
                      </a:lnTo>
                      <a:lnTo>
                        <a:pt x="26" y="5"/>
                      </a:lnTo>
                      <a:lnTo>
                        <a:pt x="28" y="2"/>
                      </a:lnTo>
                      <a:lnTo>
                        <a:pt x="30" y="2"/>
                      </a:lnTo>
                      <a:lnTo>
                        <a:pt x="32" y="2"/>
                      </a:lnTo>
                      <a:lnTo>
                        <a:pt x="32" y="0"/>
                      </a:lnTo>
                      <a:lnTo>
                        <a:pt x="34" y="0"/>
                      </a:lnTo>
                      <a:lnTo>
                        <a:pt x="34" y="2"/>
                      </a:lnTo>
                      <a:lnTo>
                        <a:pt x="32" y="2"/>
                      </a:lnTo>
                      <a:lnTo>
                        <a:pt x="32" y="5"/>
                      </a:lnTo>
                      <a:lnTo>
                        <a:pt x="30" y="5"/>
                      </a:lnTo>
                      <a:lnTo>
                        <a:pt x="28" y="7"/>
                      </a:lnTo>
                      <a:lnTo>
                        <a:pt x="26" y="7"/>
                      </a:lnTo>
                      <a:lnTo>
                        <a:pt x="24" y="9"/>
                      </a:lnTo>
                      <a:lnTo>
                        <a:pt x="22" y="9"/>
                      </a:lnTo>
                      <a:lnTo>
                        <a:pt x="20" y="11"/>
                      </a:lnTo>
                      <a:lnTo>
                        <a:pt x="18" y="11"/>
                      </a:lnTo>
                      <a:lnTo>
                        <a:pt x="16" y="11"/>
                      </a:lnTo>
                      <a:lnTo>
                        <a:pt x="14" y="11"/>
                      </a:lnTo>
                      <a:lnTo>
                        <a:pt x="14" y="14"/>
                      </a:lnTo>
                      <a:lnTo>
                        <a:pt x="12" y="14"/>
                      </a:lnTo>
                      <a:lnTo>
                        <a:pt x="10" y="16"/>
                      </a:lnTo>
                      <a:lnTo>
                        <a:pt x="8" y="16"/>
                      </a:lnTo>
                      <a:lnTo>
                        <a:pt x="6" y="18"/>
                      </a:lnTo>
                      <a:lnTo>
                        <a:pt x="4" y="18"/>
                      </a:lnTo>
                      <a:lnTo>
                        <a:pt x="2" y="18"/>
                      </a:lnTo>
                      <a:lnTo>
                        <a:pt x="0" y="18"/>
                      </a:lnTo>
                      <a:lnTo>
                        <a:pt x="2" y="18"/>
                      </a:lnTo>
                      <a:lnTo>
                        <a:pt x="4" y="16"/>
                      </a:lnTo>
                      <a:lnTo>
                        <a:pt x="6" y="16"/>
                      </a:lnTo>
                      <a:lnTo>
                        <a:pt x="6" y="14"/>
                      </a:lnTo>
                      <a:lnTo>
                        <a:pt x="8" y="14"/>
                      </a:lnTo>
                      <a:lnTo>
                        <a:pt x="8" y="11"/>
                      </a:lnTo>
                      <a:lnTo>
                        <a:pt x="10" y="11"/>
                      </a:lnTo>
                      <a:lnTo>
                        <a:pt x="12" y="11"/>
                      </a:lnTo>
                      <a:lnTo>
                        <a:pt x="14" y="11"/>
                      </a:lnTo>
                      <a:lnTo>
                        <a:pt x="14" y="9"/>
                      </a:lnTo>
                      <a:lnTo>
                        <a:pt x="16" y="9"/>
                      </a:lnTo>
                    </a:path>
                  </a:pathLst>
                </a:custGeom>
                <a:solidFill>
                  <a:srgbClr val="FAFD00"/>
                </a:solidFill>
                <a:ln w="9525" cap="rnd">
                  <a:noFill/>
                  <a:round/>
                  <a:headEnd/>
                  <a:tailEnd/>
                </a:ln>
              </p:spPr>
              <p:txBody>
                <a:bodyPr/>
                <a:lstStyle/>
                <a:p>
                  <a:endParaRPr lang="zh-CN" altLang="zh-CN"/>
                </a:p>
              </p:txBody>
            </p:sp>
            <p:sp>
              <p:nvSpPr>
                <p:cNvPr id="58163" name="Freeform 3188"/>
                <p:cNvSpPr>
                  <a:spLocks/>
                </p:cNvSpPr>
                <p:nvPr/>
              </p:nvSpPr>
              <p:spPr bwMode="auto">
                <a:xfrm>
                  <a:off x="5070" y="2771"/>
                  <a:ext cx="31" cy="19"/>
                </a:xfrm>
                <a:custGeom>
                  <a:avLst/>
                  <a:gdLst>
                    <a:gd name="T0" fmla="*/ 14 w 31"/>
                    <a:gd name="T1" fmla="*/ 7 h 19"/>
                    <a:gd name="T2" fmla="*/ 16 w 31"/>
                    <a:gd name="T3" fmla="*/ 7 h 19"/>
                    <a:gd name="T4" fmla="*/ 18 w 31"/>
                    <a:gd name="T5" fmla="*/ 7 h 19"/>
                    <a:gd name="T6" fmla="*/ 18 w 31"/>
                    <a:gd name="T7" fmla="*/ 5 h 19"/>
                    <a:gd name="T8" fmla="*/ 20 w 31"/>
                    <a:gd name="T9" fmla="*/ 5 h 19"/>
                    <a:gd name="T10" fmla="*/ 22 w 31"/>
                    <a:gd name="T11" fmla="*/ 5 h 19"/>
                    <a:gd name="T12" fmla="*/ 22 w 31"/>
                    <a:gd name="T13" fmla="*/ 2 h 19"/>
                    <a:gd name="T14" fmla="*/ 24 w 31"/>
                    <a:gd name="T15" fmla="*/ 2 h 19"/>
                    <a:gd name="T16" fmla="*/ 26 w 31"/>
                    <a:gd name="T17" fmla="*/ 2 h 19"/>
                    <a:gd name="T18" fmla="*/ 26 w 31"/>
                    <a:gd name="T19" fmla="*/ 0 h 19"/>
                    <a:gd name="T20" fmla="*/ 28 w 31"/>
                    <a:gd name="T21" fmla="*/ 0 h 19"/>
                    <a:gd name="T22" fmla="*/ 30 w 31"/>
                    <a:gd name="T23" fmla="*/ 0 h 19"/>
                    <a:gd name="T24" fmla="*/ 28 w 31"/>
                    <a:gd name="T25" fmla="*/ 2 h 19"/>
                    <a:gd name="T26" fmla="*/ 26 w 31"/>
                    <a:gd name="T27" fmla="*/ 2 h 19"/>
                    <a:gd name="T28" fmla="*/ 26 w 31"/>
                    <a:gd name="T29" fmla="*/ 5 h 19"/>
                    <a:gd name="T30" fmla="*/ 24 w 31"/>
                    <a:gd name="T31" fmla="*/ 5 h 19"/>
                    <a:gd name="T32" fmla="*/ 22 w 31"/>
                    <a:gd name="T33" fmla="*/ 7 h 19"/>
                    <a:gd name="T34" fmla="*/ 20 w 31"/>
                    <a:gd name="T35" fmla="*/ 7 h 19"/>
                    <a:gd name="T36" fmla="*/ 18 w 31"/>
                    <a:gd name="T37" fmla="*/ 9 h 19"/>
                    <a:gd name="T38" fmla="*/ 16 w 31"/>
                    <a:gd name="T39" fmla="*/ 9 h 19"/>
                    <a:gd name="T40" fmla="*/ 14 w 31"/>
                    <a:gd name="T41" fmla="*/ 11 h 19"/>
                    <a:gd name="T42" fmla="*/ 12 w 31"/>
                    <a:gd name="T43" fmla="*/ 11 h 19"/>
                    <a:gd name="T44" fmla="*/ 10 w 31"/>
                    <a:gd name="T45" fmla="*/ 14 h 19"/>
                    <a:gd name="T46" fmla="*/ 8 w 31"/>
                    <a:gd name="T47" fmla="*/ 14 h 19"/>
                    <a:gd name="T48" fmla="*/ 6 w 31"/>
                    <a:gd name="T49" fmla="*/ 16 h 19"/>
                    <a:gd name="T50" fmla="*/ 4 w 31"/>
                    <a:gd name="T51" fmla="*/ 16 h 19"/>
                    <a:gd name="T52" fmla="*/ 2 w 31"/>
                    <a:gd name="T53" fmla="*/ 18 h 19"/>
                    <a:gd name="T54" fmla="*/ 0 w 31"/>
                    <a:gd name="T55" fmla="*/ 18 h 19"/>
                    <a:gd name="T56" fmla="*/ 0 w 31"/>
                    <a:gd name="T57" fmla="*/ 16 h 19"/>
                    <a:gd name="T58" fmla="*/ 2 w 31"/>
                    <a:gd name="T59" fmla="*/ 16 h 19"/>
                    <a:gd name="T60" fmla="*/ 4 w 31"/>
                    <a:gd name="T61" fmla="*/ 16 h 19"/>
                    <a:gd name="T62" fmla="*/ 4 w 31"/>
                    <a:gd name="T63" fmla="*/ 14 h 19"/>
                    <a:gd name="T64" fmla="*/ 6 w 31"/>
                    <a:gd name="T65" fmla="*/ 14 h 19"/>
                    <a:gd name="T66" fmla="*/ 8 w 31"/>
                    <a:gd name="T67" fmla="*/ 11 h 19"/>
                    <a:gd name="T68" fmla="*/ 10 w 31"/>
                    <a:gd name="T69" fmla="*/ 11 h 19"/>
                    <a:gd name="T70" fmla="*/ 12 w 31"/>
                    <a:gd name="T71" fmla="*/ 9 h 19"/>
                    <a:gd name="T72" fmla="*/ 14 w 31"/>
                    <a:gd name="T73" fmla="*/ 7 h 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1"/>
                    <a:gd name="T112" fmla="*/ 0 h 19"/>
                    <a:gd name="T113" fmla="*/ 31 w 31"/>
                    <a:gd name="T114" fmla="*/ 19 h 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1" h="19">
                      <a:moveTo>
                        <a:pt x="14" y="7"/>
                      </a:moveTo>
                      <a:lnTo>
                        <a:pt x="16" y="7"/>
                      </a:lnTo>
                      <a:lnTo>
                        <a:pt x="18" y="7"/>
                      </a:lnTo>
                      <a:lnTo>
                        <a:pt x="18" y="5"/>
                      </a:lnTo>
                      <a:lnTo>
                        <a:pt x="20" y="5"/>
                      </a:lnTo>
                      <a:lnTo>
                        <a:pt x="22" y="5"/>
                      </a:lnTo>
                      <a:lnTo>
                        <a:pt x="22" y="2"/>
                      </a:lnTo>
                      <a:lnTo>
                        <a:pt x="24" y="2"/>
                      </a:lnTo>
                      <a:lnTo>
                        <a:pt x="26" y="2"/>
                      </a:lnTo>
                      <a:lnTo>
                        <a:pt x="26" y="0"/>
                      </a:lnTo>
                      <a:lnTo>
                        <a:pt x="28" y="0"/>
                      </a:lnTo>
                      <a:lnTo>
                        <a:pt x="30" y="0"/>
                      </a:lnTo>
                      <a:lnTo>
                        <a:pt x="28" y="2"/>
                      </a:lnTo>
                      <a:lnTo>
                        <a:pt x="26" y="2"/>
                      </a:lnTo>
                      <a:lnTo>
                        <a:pt x="26" y="5"/>
                      </a:lnTo>
                      <a:lnTo>
                        <a:pt x="24" y="5"/>
                      </a:lnTo>
                      <a:lnTo>
                        <a:pt x="22" y="7"/>
                      </a:lnTo>
                      <a:lnTo>
                        <a:pt x="20" y="7"/>
                      </a:lnTo>
                      <a:lnTo>
                        <a:pt x="18" y="9"/>
                      </a:lnTo>
                      <a:lnTo>
                        <a:pt x="16" y="9"/>
                      </a:lnTo>
                      <a:lnTo>
                        <a:pt x="14" y="11"/>
                      </a:lnTo>
                      <a:lnTo>
                        <a:pt x="12" y="11"/>
                      </a:lnTo>
                      <a:lnTo>
                        <a:pt x="10" y="14"/>
                      </a:lnTo>
                      <a:lnTo>
                        <a:pt x="8" y="14"/>
                      </a:lnTo>
                      <a:lnTo>
                        <a:pt x="6" y="16"/>
                      </a:lnTo>
                      <a:lnTo>
                        <a:pt x="4" y="16"/>
                      </a:lnTo>
                      <a:lnTo>
                        <a:pt x="2" y="18"/>
                      </a:lnTo>
                      <a:lnTo>
                        <a:pt x="0" y="18"/>
                      </a:lnTo>
                      <a:lnTo>
                        <a:pt x="0" y="16"/>
                      </a:lnTo>
                      <a:lnTo>
                        <a:pt x="2" y="16"/>
                      </a:lnTo>
                      <a:lnTo>
                        <a:pt x="4" y="16"/>
                      </a:lnTo>
                      <a:lnTo>
                        <a:pt x="4" y="14"/>
                      </a:lnTo>
                      <a:lnTo>
                        <a:pt x="6" y="14"/>
                      </a:lnTo>
                      <a:lnTo>
                        <a:pt x="8" y="11"/>
                      </a:lnTo>
                      <a:lnTo>
                        <a:pt x="10" y="11"/>
                      </a:lnTo>
                      <a:lnTo>
                        <a:pt x="12" y="9"/>
                      </a:lnTo>
                      <a:lnTo>
                        <a:pt x="14" y="7"/>
                      </a:lnTo>
                    </a:path>
                  </a:pathLst>
                </a:custGeom>
                <a:solidFill>
                  <a:srgbClr val="FAFD00"/>
                </a:solidFill>
                <a:ln w="9525" cap="rnd">
                  <a:noFill/>
                  <a:round/>
                  <a:headEnd/>
                  <a:tailEnd/>
                </a:ln>
              </p:spPr>
              <p:txBody>
                <a:bodyPr/>
                <a:lstStyle/>
                <a:p>
                  <a:endParaRPr lang="zh-CN" altLang="zh-CN"/>
                </a:p>
              </p:txBody>
            </p:sp>
            <p:sp>
              <p:nvSpPr>
                <p:cNvPr id="58164" name="Freeform 3189"/>
                <p:cNvSpPr>
                  <a:spLocks/>
                </p:cNvSpPr>
                <p:nvPr/>
              </p:nvSpPr>
              <p:spPr bwMode="auto">
                <a:xfrm>
                  <a:off x="5051" y="2768"/>
                  <a:ext cx="34" cy="20"/>
                </a:xfrm>
                <a:custGeom>
                  <a:avLst/>
                  <a:gdLst>
                    <a:gd name="T0" fmla="*/ 15 w 34"/>
                    <a:gd name="T1" fmla="*/ 9 h 20"/>
                    <a:gd name="T2" fmla="*/ 17 w 34"/>
                    <a:gd name="T3" fmla="*/ 7 h 20"/>
                    <a:gd name="T4" fmla="*/ 19 w 34"/>
                    <a:gd name="T5" fmla="*/ 7 h 20"/>
                    <a:gd name="T6" fmla="*/ 21 w 34"/>
                    <a:gd name="T7" fmla="*/ 7 h 20"/>
                    <a:gd name="T8" fmla="*/ 21 w 34"/>
                    <a:gd name="T9" fmla="*/ 4 h 20"/>
                    <a:gd name="T10" fmla="*/ 23 w 34"/>
                    <a:gd name="T11" fmla="*/ 4 h 20"/>
                    <a:gd name="T12" fmla="*/ 25 w 34"/>
                    <a:gd name="T13" fmla="*/ 4 h 20"/>
                    <a:gd name="T14" fmla="*/ 27 w 34"/>
                    <a:gd name="T15" fmla="*/ 2 h 20"/>
                    <a:gd name="T16" fmla="*/ 29 w 34"/>
                    <a:gd name="T17" fmla="*/ 2 h 20"/>
                    <a:gd name="T18" fmla="*/ 31 w 34"/>
                    <a:gd name="T19" fmla="*/ 2 h 20"/>
                    <a:gd name="T20" fmla="*/ 31 w 34"/>
                    <a:gd name="T21" fmla="*/ 0 h 20"/>
                    <a:gd name="T22" fmla="*/ 33 w 34"/>
                    <a:gd name="T23" fmla="*/ 0 h 20"/>
                    <a:gd name="T24" fmla="*/ 33 w 34"/>
                    <a:gd name="T25" fmla="*/ 2 h 20"/>
                    <a:gd name="T26" fmla="*/ 31 w 34"/>
                    <a:gd name="T27" fmla="*/ 2 h 20"/>
                    <a:gd name="T28" fmla="*/ 29 w 34"/>
                    <a:gd name="T29" fmla="*/ 4 h 20"/>
                    <a:gd name="T30" fmla="*/ 27 w 34"/>
                    <a:gd name="T31" fmla="*/ 4 h 20"/>
                    <a:gd name="T32" fmla="*/ 25 w 34"/>
                    <a:gd name="T33" fmla="*/ 7 h 20"/>
                    <a:gd name="T34" fmla="*/ 23 w 34"/>
                    <a:gd name="T35" fmla="*/ 7 h 20"/>
                    <a:gd name="T36" fmla="*/ 21 w 34"/>
                    <a:gd name="T37" fmla="*/ 9 h 20"/>
                    <a:gd name="T38" fmla="*/ 19 w 34"/>
                    <a:gd name="T39" fmla="*/ 11 h 20"/>
                    <a:gd name="T40" fmla="*/ 17 w 34"/>
                    <a:gd name="T41" fmla="*/ 11 h 20"/>
                    <a:gd name="T42" fmla="*/ 15 w 34"/>
                    <a:gd name="T43" fmla="*/ 11 h 20"/>
                    <a:gd name="T44" fmla="*/ 15 w 34"/>
                    <a:gd name="T45" fmla="*/ 14 h 20"/>
                    <a:gd name="T46" fmla="*/ 13 w 34"/>
                    <a:gd name="T47" fmla="*/ 14 h 20"/>
                    <a:gd name="T48" fmla="*/ 11 w 34"/>
                    <a:gd name="T49" fmla="*/ 14 h 20"/>
                    <a:gd name="T50" fmla="*/ 9 w 34"/>
                    <a:gd name="T51" fmla="*/ 16 h 20"/>
                    <a:gd name="T52" fmla="*/ 7 w 34"/>
                    <a:gd name="T53" fmla="*/ 16 h 20"/>
                    <a:gd name="T54" fmla="*/ 5 w 34"/>
                    <a:gd name="T55" fmla="*/ 16 h 20"/>
                    <a:gd name="T56" fmla="*/ 3 w 34"/>
                    <a:gd name="T57" fmla="*/ 19 h 20"/>
                    <a:gd name="T58" fmla="*/ 1 w 34"/>
                    <a:gd name="T59" fmla="*/ 19 h 20"/>
                    <a:gd name="T60" fmla="*/ 0 w 34"/>
                    <a:gd name="T61" fmla="*/ 19 h 20"/>
                    <a:gd name="T62" fmla="*/ 1 w 34"/>
                    <a:gd name="T63" fmla="*/ 19 h 20"/>
                    <a:gd name="T64" fmla="*/ 1 w 34"/>
                    <a:gd name="T65" fmla="*/ 16 h 20"/>
                    <a:gd name="T66" fmla="*/ 3 w 34"/>
                    <a:gd name="T67" fmla="*/ 16 h 20"/>
                    <a:gd name="T68" fmla="*/ 5 w 34"/>
                    <a:gd name="T69" fmla="*/ 16 h 20"/>
                    <a:gd name="T70" fmla="*/ 7 w 34"/>
                    <a:gd name="T71" fmla="*/ 14 h 20"/>
                    <a:gd name="T72" fmla="*/ 9 w 34"/>
                    <a:gd name="T73" fmla="*/ 14 h 20"/>
                    <a:gd name="T74" fmla="*/ 11 w 34"/>
                    <a:gd name="T75" fmla="*/ 11 h 20"/>
                    <a:gd name="T76" fmla="*/ 13 w 34"/>
                    <a:gd name="T77" fmla="*/ 11 h 20"/>
                    <a:gd name="T78" fmla="*/ 15 w 34"/>
                    <a:gd name="T79" fmla="*/ 9 h 2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4"/>
                    <a:gd name="T121" fmla="*/ 0 h 20"/>
                    <a:gd name="T122" fmla="*/ 34 w 34"/>
                    <a:gd name="T123" fmla="*/ 20 h 2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4" h="20">
                      <a:moveTo>
                        <a:pt x="15" y="9"/>
                      </a:moveTo>
                      <a:lnTo>
                        <a:pt x="17" y="7"/>
                      </a:lnTo>
                      <a:lnTo>
                        <a:pt x="19" y="7"/>
                      </a:lnTo>
                      <a:lnTo>
                        <a:pt x="21" y="7"/>
                      </a:lnTo>
                      <a:lnTo>
                        <a:pt x="21" y="4"/>
                      </a:lnTo>
                      <a:lnTo>
                        <a:pt x="23" y="4"/>
                      </a:lnTo>
                      <a:lnTo>
                        <a:pt x="25" y="4"/>
                      </a:lnTo>
                      <a:lnTo>
                        <a:pt x="27" y="2"/>
                      </a:lnTo>
                      <a:lnTo>
                        <a:pt x="29" y="2"/>
                      </a:lnTo>
                      <a:lnTo>
                        <a:pt x="31" y="2"/>
                      </a:lnTo>
                      <a:lnTo>
                        <a:pt x="31" y="0"/>
                      </a:lnTo>
                      <a:lnTo>
                        <a:pt x="33" y="0"/>
                      </a:lnTo>
                      <a:lnTo>
                        <a:pt x="33" y="2"/>
                      </a:lnTo>
                      <a:lnTo>
                        <a:pt x="31" y="2"/>
                      </a:lnTo>
                      <a:lnTo>
                        <a:pt x="29" y="4"/>
                      </a:lnTo>
                      <a:lnTo>
                        <a:pt x="27" y="4"/>
                      </a:lnTo>
                      <a:lnTo>
                        <a:pt x="25" y="7"/>
                      </a:lnTo>
                      <a:lnTo>
                        <a:pt x="23" y="7"/>
                      </a:lnTo>
                      <a:lnTo>
                        <a:pt x="21" y="9"/>
                      </a:lnTo>
                      <a:lnTo>
                        <a:pt x="19" y="11"/>
                      </a:lnTo>
                      <a:lnTo>
                        <a:pt x="17" y="11"/>
                      </a:lnTo>
                      <a:lnTo>
                        <a:pt x="15" y="11"/>
                      </a:lnTo>
                      <a:lnTo>
                        <a:pt x="15" y="14"/>
                      </a:lnTo>
                      <a:lnTo>
                        <a:pt x="13" y="14"/>
                      </a:lnTo>
                      <a:lnTo>
                        <a:pt x="11" y="14"/>
                      </a:lnTo>
                      <a:lnTo>
                        <a:pt x="9" y="16"/>
                      </a:lnTo>
                      <a:lnTo>
                        <a:pt x="7" y="16"/>
                      </a:lnTo>
                      <a:lnTo>
                        <a:pt x="5" y="16"/>
                      </a:lnTo>
                      <a:lnTo>
                        <a:pt x="3" y="19"/>
                      </a:lnTo>
                      <a:lnTo>
                        <a:pt x="1" y="19"/>
                      </a:lnTo>
                      <a:lnTo>
                        <a:pt x="0" y="19"/>
                      </a:lnTo>
                      <a:lnTo>
                        <a:pt x="1" y="19"/>
                      </a:lnTo>
                      <a:lnTo>
                        <a:pt x="1" y="16"/>
                      </a:lnTo>
                      <a:lnTo>
                        <a:pt x="3" y="16"/>
                      </a:lnTo>
                      <a:lnTo>
                        <a:pt x="5" y="16"/>
                      </a:lnTo>
                      <a:lnTo>
                        <a:pt x="7" y="14"/>
                      </a:lnTo>
                      <a:lnTo>
                        <a:pt x="9" y="14"/>
                      </a:lnTo>
                      <a:lnTo>
                        <a:pt x="11" y="11"/>
                      </a:lnTo>
                      <a:lnTo>
                        <a:pt x="13" y="11"/>
                      </a:lnTo>
                      <a:lnTo>
                        <a:pt x="15" y="9"/>
                      </a:lnTo>
                    </a:path>
                  </a:pathLst>
                </a:custGeom>
                <a:solidFill>
                  <a:srgbClr val="FAFD00"/>
                </a:solidFill>
                <a:ln w="9525" cap="rnd">
                  <a:noFill/>
                  <a:round/>
                  <a:headEnd/>
                  <a:tailEnd/>
                </a:ln>
              </p:spPr>
              <p:txBody>
                <a:bodyPr/>
                <a:lstStyle/>
                <a:p>
                  <a:endParaRPr lang="zh-CN" altLang="zh-CN"/>
                </a:p>
              </p:txBody>
            </p:sp>
            <p:sp>
              <p:nvSpPr>
                <p:cNvPr id="58165" name="Freeform 3190"/>
                <p:cNvSpPr>
                  <a:spLocks/>
                </p:cNvSpPr>
                <p:nvPr/>
              </p:nvSpPr>
              <p:spPr bwMode="auto">
                <a:xfrm>
                  <a:off x="5046" y="2761"/>
                  <a:ext cx="39" cy="19"/>
                </a:xfrm>
                <a:custGeom>
                  <a:avLst/>
                  <a:gdLst>
                    <a:gd name="T0" fmla="*/ 19 w 39"/>
                    <a:gd name="T1" fmla="*/ 9 h 19"/>
                    <a:gd name="T2" fmla="*/ 21 w 39"/>
                    <a:gd name="T3" fmla="*/ 7 h 19"/>
                    <a:gd name="T4" fmla="*/ 23 w 39"/>
                    <a:gd name="T5" fmla="*/ 7 h 19"/>
                    <a:gd name="T6" fmla="*/ 25 w 39"/>
                    <a:gd name="T7" fmla="*/ 5 h 19"/>
                    <a:gd name="T8" fmla="*/ 27 w 39"/>
                    <a:gd name="T9" fmla="*/ 5 h 19"/>
                    <a:gd name="T10" fmla="*/ 29 w 39"/>
                    <a:gd name="T11" fmla="*/ 5 h 19"/>
                    <a:gd name="T12" fmla="*/ 31 w 39"/>
                    <a:gd name="T13" fmla="*/ 2 h 19"/>
                    <a:gd name="T14" fmla="*/ 33 w 39"/>
                    <a:gd name="T15" fmla="*/ 2 h 19"/>
                    <a:gd name="T16" fmla="*/ 35 w 39"/>
                    <a:gd name="T17" fmla="*/ 2 h 19"/>
                    <a:gd name="T18" fmla="*/ 35 w 39"/>
                    <a:gd name="T19" fmla="*/ 0 h 19"/>
                    <a:gd name="T20" fmla="*/ 37 w 39"/>
                    <a:gd name="T21" fmla="*/ 0 h 19"/>
                    <a:gd name="T22" fmla="*/ 38 w 39"/>
                    <a:gd name="T23" fmla="*/ 0 h 19"/>
                    <a:gd name="T24" fmla="*/ 38 w 39"/>
                    <a:gd name="T25" fmla="*/ 2 h 19"/>
                    <a:gd name="T26" fmla="*/ 37 w 39"/>
                    <a:gd name="T27" fmla="*/ 2 h 19"/>
                    <a:gd name="T28" fmla="*/ 35 w 39"/>
                    <a:gd name="T29" fmla="*/ 5 h 19"/>
                    <a:gd name="T30" fmla="*/ 33 w 39"/>
                    <a:gd name="T31" fmla="*/ 5 h 19"/>
                    <a:gd name="T32" fmla="*/ 31 w 39"/>
                    <a:gd name="T33" fmla="*/ 7 h 19"/>
                    <a:gd name="T34" fmla="*/ 29 w 39"/>
                    <a:gd name="T35" fmla="*/ 7 h 19"/>
                    <a:gd name="T36" fmla="*/ 29 w 39"/>
                    <a:gd name="T37" fmla="*/ 9 h 19"/>
                    <a:gd name="T38" fmla="*/ 27 w 39"/>
                    <a:gd name="T39" fmla="*/ 9 h 19"/>
                    <a:gd name="T40" fmla="*/ 25 w 39"/>
                    <a:gd name="T41" fmla="*/ 9 h 19"/>
                    <a:gd name="T42" fmla="*/ 23 w 39"/>
                    <a:gd name="T43" fmla="*/ 9 h 19"/>
                    <a:gd name="T44" fmla="*/ 21 w 39"/>
                    <a:gd name="T45" fmla="*/ 9 h 19"/>
                    <a:gd name="T46" fmla="*/ 19 w 39"/>
                    <a:gd name="T47" fmla="*/ 11 h 19"/>
                    <a:gd name="T48" fmla="*/ 17 w 39"/>
                    <a:gd name="T49" fmla="*/ 11 h 19"/>
                    <a:gd name="T50" fmla="*/ 15 w 39"/>
                    <a:gd name="T51" fmla="*/ 14 h 19"/>
                    <a:gd name="T52" fmla="*/ 13 w 39"/>
                    <a:gd name="T53" fmla="*/ 14 h 19"/>
                    <a:gd name="T54" fmla="*/ 11 w 39"/>
                    <a:gd name="T55" fmla="*/ 14 h 19"/>
                    <a:gd name="T56" fmla="*/ 9 w 39"/>
                    <a:gd name="T57" fmla="*/ 16 h 19"/>
                    <a:gd name="T58" fmla="*/ 7 w 39"/>
                    <a:gd name="T59" fmla="*/ 16 h 19"/>
                    <a:gd name="T60" fmla="*/ 5 w 39"/>
                    <a:gd name="T61" fmla="*/ 18 h 19"/>
                    <a:gd name="T62" fmla="*/ 3 w 39"/>
                    <a:gd name="T63" fmla="*/ 18 h 19"/>
                    <a:gd name="T64" fmla="*/ 0 w 39"/>
                    <a:gd name="T65" fmla="*/ 18 h 19"/>
                    <a:gd name="T66" fmla="*/ 0 w 39"/>
                    <a:gd name="T67" fmla="*/ 16 h 19"/>
                    <a:gd name="T68" fmla="*/ 3 w 39"/>
                    <a:gd name="T69" fmla="*/ 16 h 19"/>
                    <a:gd name="T70" fmla="*/ 5 w 39"/>
                    <a:gd name="T71" fmla="*/ 14 h 19"/>
                    <a:gd name="T72" fmla="*/ 7 w 39"/>
                    <a:gd name="T73" fmla="*/ 14 h 19"/>
                    <a:gd name="T74" fmla="*/ 9 w 39"/>
                    <a:gd name="T75" fmla="*/ 11 h 19"/>
                    <a:gd name="T76" fmla="*/ 11 w 39"/>
                    <a:gd name="T77" fmla="*/ 9 h 19"/>
                    <a:gd name="T78" fmla="*/ 13 w 39"/>
                    <a:gd name="T79" fmla="*/ 9 h 19"/>
                    <a:gd name="T80" fmla="*/ 15 w 39"/>
                    <a:gd name="T81" fmla="*/ 9 h 19"/>
                    <a:gd name="T82" fmla="*/ 17 w 39"/>
                    <a:gd name="T83" fmla="*/ 9 h 19"/>
                    <a:gd name="T84" fmla="*/ 19 w 39"/>
                    <a:gd name="T85" fmla="*/ 9 h 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9"/>
                    <a:gd name="T130" fmla="*/ 0 h 19"/>
                    <a:gd name="T131" fmla="*/ 39 w 39"/>
                    <a:gd name="T132" fmla="*/ 19 h 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9" h="19">
                      <a:moveTo>
                        <a:pt x="19" y="9"/>
                      </a:moveTo>
                      <a:lnTo>
                        <a:pt x="21" y="7"/>
                      </a:lnTo>
                      <a:lnTo>
                        <a:pt x="23" y="7"/>
                      </a:lnTo>
                      <a:lnTo>
                        <a:pt x="25" y="5"/>
                      </a:lnTo>
                      <a:lnTo>
                        <a:pt x="27" y="5"/>
                      </a:lnTo>
                      <a:lnTo>
                        <a:pt x="29" y="5"/>
                      </a:lnTo>
                      <a:lnTo>
                        <a:pt x="31" y="2"/>
                      </a:lnTo>
                      <a:lnTo>
                        <a:pt x="33" y="2"/>
                      </a:lnTo>
                      <a:lnTo>
                        <a:pt x="35" y="2"/>
                      </a:lnTo>
                      <a:lnTo>
                        <a:pt x="35" y="0"/>
                      </a:lnTo>
                      <a:lnTo>
                        <a:pt x="37" y="0"/>
                      </a:lnTo>
                      <a:lnTo>
                        <a:pt x="38" y="0"/>
                      </a:lnTo>
                      <a:lnTo>
                        <a:pt x="38" y="2"/>
                      </a:lnTo>
                      <a:lnTo>
                        <a:pt x="37" y="2"/>
                      </a:lnTo>
                      <a:lnTo>
                        <a:pt x="35" y="5"/>
                      </a:lnTo>
                      <a:lnTo>
                        <a:pt x="33" y="5"/>
                      </a:lnTo>
                      <a:lnTo>
                        <a:pt x="31" y="7"/>
                      </a:lnTo>
                      <a:lnTo>
                        <a:pt x="29" y="7"/>
                      </a:lnTo>
                      <a:lnTo>
                        <a:pt x="29" y="9"/>
                      </a:lnTo>
                      <a:lnTo>
                        <a:pt x="27" y="9"/>
                      </a:lnTo>
                      <a:lnTo>
                        <a:pt x="25" y="9"/>
                      </a:lnTo>
                      <a:lnTo>
                        <a:pt x="23" y="9"/>
                      </a:lnTo>
                      <a:lnTo>
                        <a:pt x="21" y="9"/>
                      </a:lnTo>
                      <a:lnTo>
                        <a:pt x="19" y="11"/>
                      </a:lnTo>
                      <a:lnTo>
                        <a:pt x="17" y="11"/>
                      </a:lnTo>
                      <a:lnTo>
                        <a:pt x="15" y="14"/>
                      </a:lnTo>
                      <a:lnTo>
                        <a:pt x="13" y="14"/>
                      </a:lnTo>
                      <a:lnTo>
                        <a:pt x="11" y="14"/>
                      </a:lnTo>
                      <a:lnTo>
                        <a:pt x="9" y="16"/>
                      </a:lnTo>
                      <a:lnTo>
                        <a:pt x="7" y="16"/>
                      </a:lnTo>
                      <a:lnTo>
                        <a:pt x="5" y="18"/>
                      </a:lnTo>
                      <a:lnTo>
                        <a:pt x="3" y="18"/>
                      </a:lnTo>
                      <a:lnTo>
                        <a:pt x="0" y="18"/>
                      </a:lnTo>
                      <a:lnTo>
                        <a:pt x="0" y="16"/>
                      </a:lnTo>
                      <a:lnTo>
                        <a:pt x="3" y="16"/>
                      </a:lnTo>
                      <a:lnTo>
                        <a:pt x="5" y="14"/>
                      </a:lnTo>
                      <a:lnTo>
                        <a:pt x="7" y="14"/>
                      </a:lnTo>
                      <a:lnTo>
                        <a:pt x="9" y="11"/>
                      </a:lnTo>
                      <a:lnTo>
                        <a:pt x="11" y="9"/>
                      </a:lnTo>
                      <a:lnTo>
                        <a:pt x="13" y="9"/>
                      </a:lnTo>
                      <a:lnTo>
                        <a:pt x="15" y="9"/>
                      </a:lnTo>
                      <a:lnTo>
                        <a:pt x="17" y="9"/>
                      </a:lnTo>
                      <a:lnTo>
                        <a:pt x="19" y="9"/>
                      </a:lnTo>
                    </a:path>
                  </a:pathLst>
                </a:custGeom>
                <a:solidFill>
                  <a:srgbClr val="FAFD00"/>
                </a:solidFill>
                <a:ln w="9525" cap="rnd">
                  <a:noFill/>
                  <a:round/>
                  <a:headEnd/>
                  <a:tailEnd/>
                </a:ln>
              </p:spPr>
              <p:txBody>
                <a:bodyPr/>
                <a:lstStyle/>
                <a:p>
                  <a:endParaRPr lang="zh-CN" altLang="zh-CN"/>
                </a:p>
              </p:txBody>
            </p:sp>
            <p:sp>
              <p:nvSpPr>
                <p:cNvPr id="58166" name="Freeform 3191"/>
                <p:cNvSpPr>
                  <a:spLocks/>
                </p:cNvSpPr>
                <p:nvPr/>
              </p:nvSpPr>
              <p:spPr bwMode="auto">
                <a:xfrm>
                  <a:off x="5106" y="2759"/>
                  <a:ext cx="30" cy="20"/>
                </a:xfrm>
                <a:custGeom>
                  <a:avLst/>
                  <a:gdLst>
                    <a:gd name="T0" fmla="*/ 14 w 30"/>
                    <a:gd name="T1" fmla="*/ 7 h 20"/>
                    <a:gd name="T2" fmla="*/ 16 w 30"/>
                    <a:gd name="T3" fmla="*/ 7 h 20"/>
                    <a:gd name="T4" fmla="*/ 18 w 30"/>
                    <a:gd name="T5" fmla="*/ 7 h 20"/>
                    <a:gd name="T6" fmla="*/ 18 w 30"/>
                    <a:gd name="T7" fmla="*/ 4 h 20"/>
                    <a:gd name="T8" fmla="*/ 20 w 30"/>
                    <a:gd name="T9" fmla="*/ 4 h 20"/>
                    <a:gd name="T10" fmla="*/ 22 w 30"/>
                    <a:gd name="T11" fmla="*/ 4 h 20"/>
                    <a:gd name="T12" fmla="*/ 22 w 30"/>
                    <a:gd name="T13" fmla="*/ 2 h 20"/>
                    <a:gd name="T14" fmla="*/ 24 w 30"/>
                    <a:gd name="T15" fmla="*/ 2 h 20"/>
                    <a:gd name="T16" fmla="*/ 26 w 30"/>
                    <a:gd name="T17" fmla="*/ 2 h 20"/>
                    <a:gd name="T18" fmla="*/ 26 w 30"/>
                    <a:gd name="T19" fmla="*/ 0 h 20"/>
                    <a:gd name="T20" fmla="*/ 28 w 30"/>
                    <a:gd name="T21" fmla="*/ 0 h 20"/>
                    <a:gd name="T22" fmla="*/ 29 w 30"/>
                    <a:gd name="T23" fmla="*/ 0 h 20"/>
                    <a:gd name="T24" fmla="*/ 28 w 30"/>
                    <a:gd name="T25" fmla="*/ 2 h 20"/>
                    <a:gd name="T26" fmla="*/ 26 w 30"/>
                    <a:gd name="T27" fmla="*/ 2 h 20"/>
                    <a:gd name="T28" fmla="*/ 26 w 30"/>
                    <a:gd name="T29" fmla="*/ 4 h 20"/>
                    <a:gd name="T30" fmla="*/ 24 w 30"/>
                    <a:gd name="T31" fmla="*/ 4 h 20"/>
                    <a:gd name="T32" fmla="*/ 22 w 30"/>
                    <a:gd name="T33" fmla="*/ 7 h 20"/>
                    <a:gd name="T34" fmla="*/ 20 w 30"/>
                    <a:gd name="T35" fmla="*/ 7 h 20"/>
                    <a:gd name="T36" fmla="*/ 18 w 30"/>
                    <a:gd name="T37" fmla="*/ 9 h 20"/>
                    <a:gd name="T38" fmla="*/ 16 w 30"/>
                    <a:gd name="T39" fmla="*/ 9 h 20"/>
                    <a:gd name="T40" fmla="*/ 14 w 30"/>
                    <a:gd name="T41" fmla="*/ 11 h 20"/>
                    <a:gd name="T42" fmla="*/ 12 w 30"/>
                    <a:gd name="T43" fmla="*/ 11 h 20"/>
                    <a:gd name="T44" fmla="*/ 10 w 30"/>
                    <a:gd name="T45" fmla="*/ 14 h 20"/>
                    <a:gd name="T46" fmla="*/ 8 w 30"/>
                    <a:gd name="T47" fmla="*/ 14 h 20"/>
                    <a:gd name="T48" fmla="*/ 6 w 30"/>
                    <a:gd name="T49" fmla="*/ 16 h 20"/>
                    <a:gd name="T50" fmla="*/ 4 w 30"/>
                    <a:gd name="T51" fmla="*/ 16 h 20"/>
                    <a:gd name="T52" fmla="*/ 2 w 30"/>
                    <a:gd name="T53" fmla="*/ 16 h 20"/>
                    <a:gd name="T54" fmla="*/ 2 w 30"/>
                    <a:gd name="T55" fmla="*/ 19 h 20"/>
                    <a:gd name="T56" fmla="*/ 0 w 30"/>
                    <a:gd name="T57" fmla="*/ 19 h 20"/>
                    <a:gd name="T58" fmla="*/ 0 w 30"/>
                    <a:gd name="T59" fmla="*/ 16 h 20"/>
                    <a:gd name="T60" fmla="*/ 2 w 30"/>
                    <a:gd name="T61" fmla="*/ 16 h 20"/>
                    <a:gd name="T62" fmla="*/ 4 w 30"/>
                    <a:gd name="T63" fmla="*/ 14 h 20"/>
                    <a:gd name="T64" fmla="*/ 6 w 30"/>
                    <a:gd name="T65" fmla="*/ 14 h 20"/>
                    <a:gd name="T66" fmla="*/ 6 w 30"/>
                    <a:gd name="T67" fmla="*/ 11 h 20"/>
                    <a:gd name="T68" fmla="*/ 8 w 30"/>
                    <a:gd name="T69" fmla="*/ 11 h 20"/>
                    <a:gd name="T70" fmla="*/ 10 w 30"/>
                    <a:gd name="T71" fmla="*/ 11 h 20"/>
                    <a:gd name="T72" fmla="*/ 10 w 30"/>
                    <a:gd name="T73" fmla="*/ 9 h 20"/>
                    <a:gd name="T74" fmla="*/ 12 w 30"/>
                    <a:gd name="T75" fmla="*/ 9 h 20"/>
                    <a:gd name="T76" fmla="*/ 14 w 30"/>
                    <a:gd name="T77" fmla="*/ 7 h 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0"/>
                    <a:gd name="T118" fmla="*/ 0 h 20"/>
                    <a:gd name="T119" fmla="*/ 30 w 30"/>
                    <a:gd name="T120" fmla="*/ 20 h 2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0" h="20">
                      <a:moveTo>
                        <a:pt x="14" y="7"/>
                      </a:moveTo>
                      <a:lnTo>
                        <a:pt x="16" y="7"/>
                      </a:lnTo>
                      <a:lnTo>
                        <a:pt x="18" y="7"/>
                      </a:lnTo>
                      <a:lnTo>
                        <a:pt x="18" y="4"/>
                      </a:lnTo>
                      <a:lnTo>
                        <a:pt x="20" y="4"/>
                      </a:lnTo>
                      <a:lnTo>
                        <a:pt x="22" y="4"/>
                      </a:lnTo>
                      <a:lnTo>
                        <a:pt x="22" y="2"/>
                      </a:lnTo>
                      <a:lnTo>
                        <a:pt x="24" y="2"/>
                      </a:lnTo>
                      <a:lnTo>
                        <a:pt x="26" y="2"/>
                      </a:lnTo>
                      <a:lnTo>
                        <a:pt x="26" y="0"/>
                      </a:lnTo>
                      <a:lnTo>
                        <a:pt x="28" y="0"/>
                      </a:lnTo>
                      <a:lnTo>
                        <a:pt x="29" y="0"/>
                      </a:lnTo>
                      <a:lnTo>
                        <a:pt x="28" y="2"/>
                      </a:lnTo>
                      <a:lnTo>
                        <a:pt x="26" y="2"/>
                      </a:lnTo>
                      <a:lnTo>
                        <a:pt x="26" y="4"/>
                      </a:lnTo>
                      <a:lnTo>
                        <a:pt x="24" y="4"/>
                      </a:lnTo>
                      <a:lnTo>
                        <a:pt x="22" y="7"/>
                      </a:lnTo>
                      <a:lnTo>
                        <a:pt x="20" y="7"/>
                      </a:lnTo>
                      <a:lnTo>
                        <a:pt x="18" y="9"/>
                      </a:lnTo>
                      <a:lnTo>
                        <a:pt x="16" y="9"/>
                      </a:lnTo>
                      <a:lnTo>
                        <a:pt x="14" y="11"/>
                      </a:lnTo>
                      <a:lnTo>
                        <a:pt x="12" y="11"/>
                      </a:lnTo>
                      <a:lnTo>
                        <a:pt x="10" y="14"/>
                      </a:lnTo>
                      <a:lnTo>
                        <a:pt x="8" y="14"/>
                      </a:lnTo>
                      <a:lnTo>
                        <a:pt x="6" y="16"/>
                      </a:lnTo>
                      <a:lnTo>
                        <a:pt x="4" y="16"/>
                      </a:lnTo>
                      <a:lnTo>
                        <a:pt x="2" y="16"/>
                      </a:lnTo>
                      <a:lnTo>
                        <a:pt x="2" y="19"/>
                      </a:lnTo>
                      <a:lnTo>
                        <a:pt x="0" y="19"/>
                      </a:lnTo>
                      <a:lnTo>
                        <a:pt x="0" y="16"/>
                      </a:lnTo>
                      <a:lnTo>
                        <a:pt x="2" y="16"/>
                      </a:lnTo>
                      <a:lnTo>
                        <a:pt x="4" y="14"/>
                      </a:lnTo>
                      <a:lnTo>
                        <a:pt x="6" y="14"/>
                      </a:lnTo>
                      <a:lnTo>
                        <a:pt x="6" y="11"/>
                      </a:lnTo>
                      <a:lnTo>
                        <a:pt x="8" y="11"/>
                      </a:lnTo>
                      <a:lnTo>
                        <a:pt x="10" y="11"/>
                      </a:lnTo>
                      <a:lnTo>
                        <a:pt x="10" y="9"/>
                      </a:lnTo>
                      <a:lnTo>
                        <a:pt x="12" y="9"/>
                      </a:lnTo>
                      <a:lnTo>
                        <a:pt x="14" y="7"/>
                      </a:lnTo>
                    </a:path>
                  </a:pathLst>
                </a:custGeom>
                <a:solidFill>
                  <a:srgbClr val="FAFD00"/>
                </a:solidFill>
                <a:ln w="9525" cap="rnd">
                  <a:noFill/>
                  <a:round/>
                  <a:headEnd/>
                  <a:tailEnd/>
                </a:ln>
              </p:spPr>
              <p:txBody>
                <a:bodyPr/>
                <a:lstStyle/>
                <a:p>
                  <a:endParaRPr lang="zh-CN" altLang="zh-CN"/>
                </a:p>
              </p:txBody>
            </p:sp>
            <p:sp>
              <p:nvSpPr>
                <p:cNvPr id="58167" name="Freeform 3192"/>
                <p:cNvSpPr>
                  <a:spLocks/>
                </p:cNvSpPr>
                <p:nvPr/>
              </p:nvSpPr>
              <p:spPr bwMode="auto">
                <a:xfrm>
                  <a:off x="5090" y="2751"/>
                  <a:ext cx="34" cy="20"/>
                </a:xfrm>
                <a:custGeom>
                  <a:avLst/>
                  <a:gdLst>
                    <a:gd name="T0" fmla="*/ 16 w 34"/>
                    <a:gd name="T1" fmla="*/ 9 h 20"/>
                    <a:gd name="T2" fmla="*/ 18 w 34"/>
                    <a:gd name="T3" fmla="*/ 7 h 20"/>
                    <a:gd name="T4" fmla="*/ 20 w 34"/>
                    <a:gd name="T5" fmla="*/ 7 h 20"/>
                    <a:gd name="T6" fmla="*/ 22 w 34"/>
                    <a:gd name="T7" fmla="*/ 7 h 20"/>
                    <a:gd name="T8" fmla="*/ 22 w 34"/>
                    <a:gd name="T9" fmla="*/ 4 h 20"/>
                    <a:gd name="T10" fmla="*/ 24 w 34"/>
                    <a:gd name="T11" fmla="*/ 4 h 20"/>
                    <a:gd name="T12" fmla="*/ 26 w 34"/>
                    <a:gd name="T13" fmla="*/ 4 h 20"/>
                    <a:gd name="T14" fmla="*/ 28 w 34"/>
                    <a:gd name="T15" fmla="*/ 4 h 20"/>
                    <a:gd name="T16" fmla="*/ 28 w 34"/>
                    <a:gd name="T17" fmla="*/ 2 h 20"/>
                    <a:gd name="T18" fmla="*/ 30 w 34"/>
                    <a:gd name="T19" fmla="*/ 2 h 20"/>
                    <a:gd name="T20" fmla="*/ 32 w 34"/>
                    <a:gd name="T21" fmla="*/ 2 h 20"/>
                    <a:gd name="T22" fmla="*/ 32 w 34"/>
                    <a:gd name="T23" fmla="*/ 0 h 20"/>
                    <a:gd name="T24" fmla="*/ 33 w 34"/>
                    <a:gd name="T25" fmla="*/ 0 h 20"/>
                    <a:gd name="T26" fmla="*/ 33 w 34"/>
                    <a:gd name="T27" fmla="*/ 2 h 20"/>
                    <a:gd name="T28" fmla="*/ 32 w 34"/>
                    <a:gd name="T29" fmla="*/ 2 h 20"/>
                    <a:gd name="T30" fmla="*/ 32 w 34"/>
                    <a:gd name="T31" fmla="*/ 4 h 20"/>
                    <a:gd name="T32" fmla="*/ 30 w 34"/>
                    <a:gd name="T33" fmla="*/ 4 h 20"/>
                    <a:gd name="T34" fmla="*/ 28 w 34"/>
                    <a:gd name="T35" fmla="*/ 4 h 20"/>
                    <a:gd name="T36" fmla="*/ 28 w 34"/>
                    <a:gd name="T37" fmla="*/ 7 h 20"/>
                    <a:gd name="T38" fmla="*/ 26 w 34"/>
                    <a:gd name="T39" fmla="*/ 7 h 20"/>
                    <a:gd name="T40" fmla="*/ 24 w 34"/>
                    <a:gd name="T41" fmla="*/ 7 h 20"/>
                    <a:gd name="T42" fmla="*/ 22 w 34"/>
                    <a:gd name="T43" fmla="*/ 9 h 20"/>
                    <a:gd name="T44" fmla="*/ 20 w 34"/>
                    <a:gd name="T45" fmla="*/ 11 h 20"/>
                    <a:gd name="T46" fmla="*/ 18 w 34"/>
                    <a:gd name="T47" fmla="*/ 11 h 20"/>
                    <a:gd name="T48" fmla="*/ 16 w 34"/>
                    <a:gd name="T49" fmla="*/ 11 h 20"/>
                    <a:gd name="T50" fmla="*/ 14 w 34"/>
                    <a:gd name="T51" fmla="*/ 14 h 20"/>
                    <a:gd name="T52" fmla="*/ 12 w 34"/>
                    <a:gd name="T53" fmla="*/ 14 h 20"/>
                    <a:gd name="T54" fmla="*/ 10 w 34"/>
                    <a:gd name="T55" fmla="*/ 14 h 20"/>
                    <a:gd name="T56" fmla="*/ 8 w 34"/>
                    <a:gd name="T57" fmla="*/ 16 h 20"/>
                    <a:gd name="T58" fmla="*/ 6 w 34"/>
                    <a:gd name="T59" fmla="*/ 16 h 20"/>
                    <a:gd name="T60" fmla="*/ 6 w 34"/>
                    <a:gd name="T61" fmla="*/ 19 h 20"/>
                    <a:gd name="T62" fmla="*/ 4 w 34"/>
                    <a:gd name="T63" fmla="*/ 19 h 20"/>
                    <a:gd name="T64" fmla="*/ 2 w 34"/>
                    <a:gd name="T65" fmla="*/ 19 h 20"/>
                    <a:gd name="T66" fmla="*/ 0 w 34"/>
                    <a:gd name="T67" fmla="*/ 19 h 20"/>
                    <a:gd name="T68" fmla="*/ 2 w 34"/>
                    <a:gd name="T69" fmla="*/ 19 h 20"/>
                    <a:gd name="T70" fmla="*/ 2 w 34"/>
                    <a:gd name="T71" fmla="*/ 16 h 20"/>
                    <a:gd name="T72" fmla="*/ 4 w 34"/>
                    <a:gd name="T73" fmla="*/ 14 h 20"/>
                    <a:gd name="T74" fmla="*/ 6 w 34"/>
                    <a:gd name="T75" fmla="*/ 14 h 20"/>
                    <a:gd name="T76" fmla="*/ 8 w 34"/>
                    <a:gd name="T77" fmla="*/ 14 h 20"/>
                    <a:gd name="T78" fmla="*/ 10 w 34"/>
                    <a:gd name="T79" fmla="*/ 11 h 20"/>
                    <a:gd name="T80" fmla="*/ 12 w 34"/>
                    <a:gd name="T81" fmla="*/ 11 h 20"/>
                    <a:gd name="T82" fmla="*/ 14 w 34"/>
                    <a:gd name="T83" fmla="*/ 9 h 20"/>
                    <a:gd name="T84" fmla="*/ 16 w 34"/>
                    <a:gd name="T85" fmla="*/ 9 h 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
                    <a:gd name="T130" fmla="*/ 0 h 20"/>
                    <a:gd name="T131" fmla="*/ 34 w 34"/>
                    <a:gd name="T132" fmla="*/ 20 h 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 h="20">
                      <a:moveTo>
                        <a:pt x="16" y="9"/>
                      </a:moveTo>
                      <a:lnTo>
                        <a:pt x="18" y="7"/>
                      </a:lnTo>
                      <a:lnTo>
                        <a:pt x="20" y="7"/>
                      </a:lnTo>
                      <a:lnTo>
                        <a:pt x="22" y="7"/>
                      </a:lnTo>
                      <a:lnTo>
                        <a:pt x="22" y="4"/>
                      </a:lnTo>
                      <a:lnTo>
                        <a:pt x="24" y="4"/>
                      </a:lnTo>
                      <a:lnTo>
                        <a:pt x="26" y="4"/>
                      </a:lnTo>
                      <a:lnTo>
                        <a:pt x="28" y="4"/>
                      </a:lnTo>
                      <a:lnTo>
                        <a:pt x="28" y="2"/>
                      </a:lnTo>
                      <a:lnTo>
                        <a:pt x="30" y="2"/>
                      </a:lnTo>
                      <a:lnTo>
                        <a:pt x="32" y="2"/>
                      </a:lnTo>
                      <a:lnTo>
                        <a:pt x="32" y="0"/>
                      </a:lnTo>
                      <a:lnTo>
                        <a:pt x="33" y="0"/>
                      </a:lnTo>
                      <a:lnTo>
                        <a:pt x="33" y="2"/>
                      </a:lnTo>
                      <a:lnTo>
                        <a:pt x="32" y="2"/>
                      </a:lnTo>
                      <a:lnTo>
                        <a:pt x="32" y="4"/>
                      </a:lnTo>
                      <a:lnTo>
                        <a:pt x="30" y="4"/>
                      </a:lnTo>
                      <a:lnTo>
                        <a:pt x="28" y="4"/>
                      </a:lnTo>
                      <a:lnTo>
                        <a:pt x="28" y="7"/>
                      </a:lnTo>
                      <a:lnTo>
                        <a:pt x="26" y="7"/>
                      </a:lnTo>
                      <a:lnTo>
                        <a:pt x="24" y="7"/>
                      </a:lnTo>
                      <a:lnTo>
                        <a:pt x="22" y="9"/>
                      </a:lnTo>
                      <a:lnTo>
                        <a:pt x="20" y="11"/>
                      </a:lnTo>
                      <a:lnTo>
                        <a:pt x="18" y="11"/>
                      </a:lnTo>
                      <a:lnTo>
                        <a:pt x="16" y="11"/>
                      </a:lnTo>
                      <a:lnTo>
                        <a:pt x="14" y="14"/>
                      </a:lnTo>
                      <a:lnTo>
                        <a:pt x="12" y="14"/>
                      </a:lnTo>
                      <a:lnTo>
                        <a:pt x="10" y="14"/>
                      </a:lnTo>
                      <a:lnTo>
                        <a:pt x="8" y="16"/>
                      </a:lnTo>
                      <a:lnTo>
                        <a:pt x="6" y="16"/>
                      </a:lnTo>
                      <a:lnTo>
                        <a:pt x="6" y="19"/>
                      </a:lnTo>
                      <a:lnTo>
                        <a:pt x="4" y="19"/>
                      </a:lnTo>
                      <a:lnTo>
                        <a:pt x="2" y="19"/>
                      </a:lnTo>
                      <a:lnTo>
                        <a:pt x="0" y="19"/>
                      </a:lnTo>
                      <a:lnTo>
                        <a:pt x="2" y="19"/>
                      </a:lnTo>
                      <a:lnTo>
                        <a:pt x="2" y="16"/>
                      </a:lnTo>
                      <a:lnTo>
                        <a:pt x="4" y="14"/>
                      </a:lnTo>
                      <a:lnTo>
                        <a:pt x="6" y="14"/>
                      </a:lnTo>
                      <a:lnTo>
                        <a:pt x="8" y="14"/>
                      </a:lnTo>
                      <a:lnTo>
                        <a:pt x="10" y="11"/>
                      </a:lnTo>
                      <a:lnTo>
                        <a:pt x="12" y="11"/>
                      </a:lnTo>
                      <a:lnTo>
                        <a:pt x="14" y="9"/>
                      </a:lnTo>
                      <a:lnTo>
                        <a:pt x="16" y="9"/>
                      </a:lnTo>
                    </a:path>
                  </a:pathLst>
                </a:custGeom>
                <a:solidFill>
                  <a:srgbClr val="FAFD00"/>
                </a:solidFill>
                <a:ln w="9525" cap="rnd">
                  <a:noFill/>
                  <a:round/>
                  <a:headEnd/>
                  <a:tailEnd/>
                </a:ln>
              </p:spPr>
              <p:txBody>
                <a:bodyPr/>
                <a:lstStyle/>
                <a:p>
                  <a:endParaRPr lang="zh-CN" altLang="zh-CN"/>
                </a:p>
              </p:txBody>
            </p:sp>
            <p:sp>
              <p:nvSpPr>
                <p:cNvPr id="58168" name="Freeform 3193"/>
                <p:cNvSpPr>
                  <a:spLocks/>
                </p:cNvSpPr>
                <p:nvPr/>
              </p:nvSpPr>
              <p:spPr bwMode="auto">
                <a:xfrm>
                  <a:off x="5086" y="2765"/>
                  <a:ext cx="31" cy="19"/>
                </a:xfrm>
                <a:custGeom>
                  <a:avLst/>
                  <a:gdLst>
                    <a:gd name="T0" fmla="*/ 14 w 31"/>
                    <a:gd name="T1" fmla="*/ 7 h 19"/>
                    <a:gd name="T2" fmla="*/ 16 w 31"/>
                    <a:gd name="T3" fmla="*/ 7 h 19"/>
                    <a:gd name="T4" fmla="*/ 18 w 31"/>
                    <a:gd name="T5" fmla="*/ 7 h 19"/>
                    <a:gd name="T6" fmla="*/ 18 w 31"/>
                    <a:gd name="T7" fmla="*/ 5 h 19"/>
                    <a:gd name="T8" fmla="*/ 20 w 31"/>
                    <a:gd name="T9" fmla="*/ 5 h 19"/>
                    <a:gd name="T10" fmla="*/ 22 w 31"/>
                    <a:gd name="T11" fmla="*/ 5 h 19"/>
                    <a:gd name="T12" fmla="*/ 22 w 31"/>
                    <a:gd name="T13" fmla="*/ 2 h 19"/>
                    <a:gd name="T14" fmla="*/ 24 w 31"/>
                    <a:gd name="T15" fmla="*/ 2 h 19"/>
                    <a:gd name="T16" fmla="*/ 26 w 31"/>
                    <a:gd name="T17" fmla="*/ 2 h 19"/>
                    <a:gd name="T18" fmla="*/ 26 w 31"/>
                    <a:gd name="T19" fmla="*/ 0 h 19"/>
                    <a:gd name="T20" fmla="*/ 28 w 31"/>
                    <a:gd name="T21" fmla="*/ 0 h 19"/>
                    <a:gd name="T22" fmla="*/ 30 w 31"/>
                    <a:gd name="T23" fmla="*/ 0 h 19"/>
                    <a:gd name="T24" fmla="*/ 28 w 31"/>
                    <a:gd name="T25" fmla="*/ 2 h 19"/>
                    <a:gd name="T26" fmla="*/ 26 w 31"/>
                    <a:gd name="T27" fmla="*/ 2 h 19"/>
                    <a:gd name="T28" fmla="*/ 24 w 31"/>
                    <a:gd name="T29" fmla="*/ 5 h 19"/>
                    <a:gd name="T30" fmla="*/ 22 w 31"/>
                    <a:gd name="T31" fmla="*/ 7 h 19"/>
                    <a:gd name="T32" fmla="*/ 20 w 31"/>
                    <a:gd name="T33" fmla="*/ 7 h 19"/>
                    <a:gd name="T34" fmla="*/ 18 w 31"/>
                    <a:gd name="T35" fmla="*/ 9 h 19"/>
                    <a:gd name="T36" fmla="*/ 16 w 31"/>
                    <a:gd name="T37" fmla="*/ 9 h 19"/>
                    <a:gd name="T38" fmla="*/ 14 w 31"/>
                    <a:gd name="T39" fmla="*/ 11 h 19"/>
                    <a:gd name="T40" fmla="*/ 12 w 31"/>
                    <a:gd name="T41" fmla="*/ 11 h 19"/>
                    <a:gd name="T42" fmla="*/ 10 w 31"/>
                    <a:gd name="T43" fmla="*/ 14 h 19"/>
                    <a:gd name="T44" fmla="*/ 8 w 31"/>
                    <a:gd name="T45" fmla="*/ 14 h 19"/>
                    <a:gd name="T46" fmla="*/ 6 w 31"/>
                    <a:gd name="T47" fmla="*/ 16 h 19"/>
                    <a:gd name="T48" fmla="*/ 4 w 31"/>
                    <a:gd name="T49" fmla="*/ 16 h 19"/>
                    <a:gd name="T50" fmla="*/ 2 w 31"/>
                    <a:gd name="T51" fmla="*/ 16 h 19"/>
                    <a:gd name="T52" fmla="*/ 2 w 31"/>
                    <a:gd name="T53" fmla="*/ 18 h 19"/>
                    <a:gd name="T54" fmla="*/ 0 w 31"/>
                    <a:gd name="T55" fmla="*/ 18 h 19"/>
                    <a:gd name="T56" fmla="*/ 0 w 31"/>
                    <a:gd name="T57" fmla="*/ 16 h 19"/>
                    <a:gd name="T58" fmla="*/ 2 w 31"/>
                    <a:gd name="T59" fmla="*/ 16 h 19"/>
                    <a:gd name="T60" fmla="*/ 4 w 31"/>
                    <a:gd name="T61" fmla="*/ 16 h 19"/>
                    <a:gd name="T62" fmla="*/ 4 w 31"/>
                    <a:gd name="T63" fmla="*/ 14 h 19"/>
                    <a:gd name="T64" fmla="*/ 6 w 31"/>
                    <a:gd name="T65" fmla="*/ 14 h 19"/>
                    <a:gd name="T66" fmla="*/ 8 w 31"/>
                    <a:gd name="T67" fmla="*/ 11 h 19"/>
                    <a:gd name="T68" fmla="*/ 10 w 31"/>
                    <a:gd name="T69" fmla="*/ 11 h 19"/>
                    <a:gd name="T70" fmla="*/ 12 w 31"/>
                    <a:gd name="T71" fmla="*/ 9 h 19"/>
                    <a:gd name="T72" fmla="*/ 14 w 31"/>
                    <a:gd name="T73" fmla="*/ 7 h 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1"/>
                    <a:gd name="T112" fmla="*/ 0 h 19"/>
                    <a:gd name="T113" fmla="*/ 31 w 31"/>
                    <a:gd name="T114" fmla="*/ 19 h 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1" h="19">
                      <a:moveTo>
                        <a:pt x="14" y="7"/>
                      </a:moveTo>
                      <a:lnTo>
                        <a:pt x="16" y="7"/>
                      </a:lnTo>
                      <a:lnTo>
                        <a:pt x="18" y="7"/>
                      </a:lnTo>
                      <a:lnTo>
                        <a:pt x="18" y="5"/>
                      </a:lnTo>
                      <a:lnTo>
                        <a:pt x="20" y="5"/>
                      </a:lnTo>
                      <a:lnTo>
                        <a:pt x="22" y="5"/>
                      </a:lnTo>
                      <a:lnTo>
                        <a:pt x="22" y="2"/>
                      </a:lnTo>
                      <a:lnTo>
                        <a:pt x="24" y="2"/>
                      </a:lnTo>
                      <a:lnTo>
                        <a:pt x="26" y="2"/>
                      </a:lnTo>
                      <a:lnTo>
                        <a:pt x="26" y="0"/>
                      </a:lnTo>
                      <a:lnTo>
                        <a:pt x="28" y="0"/>
                      </a:lnTo>
                      <a:lnTo>
                        <a:pt x="30" y="0"/>
                      </a:lnTo>
                      <a:lnTo>
                        <a:pt x="28" y="2"/>
                      </a:lnTo>
                      <a:lnTo>
                        <a:pt x="26" y="2"/>
                      </a:lnTo>
                      <a:lnTo>
                        <a:pt x="24" y="5"/>
                      </a:lnTo>
                      <a:lnTo>
                        <a:pt x="22" y="7"/>
                      </a:lnTo>
                      <a:lnTo>
                        <a:pt x="20" y="7"/>
                      </a:lnTo>
                      <a:lnTo>
                        <a:pt x="18" y="9"/>
                      </a:lnTo>
                      <a:lnTo>
                        <a:pt x="16" y="9"/>
                      </a:lnTo>
                      <a:lnTo>
                        <a:pt x="14" y="11"/>
                      </a:lnTo>
                      <a:lnTo>
                        <a:pt x="12" y="11"/>
                      </a:lnTo>
                      <a:lnTo>
                        <a:pt x="10" y="14"/>
                      </a:lnTo>
                      <a:lnTo>
                        <a:pt x="8" y="14"/>
                      </a:lnTo>
                      <a:lnTo>
                        <a:pt x="6" y="16"/>
                      </a:lnTo>
                      <a:lnTo>
                        <a:pt x="4" y="16"/>
                      </a:lnTo>
                      <a:lnTo>
                        <a:pt x="2" y="16"/>
                      </a:lnTo>
                      <a:lnTo>
                        <a:pt x="2" y="18"/>
                      </a:lnTo>
                      <a:lnTo>
                        <a:pt x="0" y="18"/>
                      </a:lnTo>
                      <a:lnTo>
                        <a:pt x="0" y="16"/>
                      </a:lnTo>
                      <a:lnTo>
                        <a:pt x="2" y="16"/>
                      </a:lnTo>
                      <a:lnTo>
                        <a:pt x="4" y="16"/>
                      </a:lnTo>
                      <a:lnTo>
                        <a:pt x="4" y="14"/>
                      </a:lnTo>
                      <a:lnTo>
                        <a:pt x="6" y="14"/>
                      </a:lnTo>
                      <a:lnTo>
                        <a:pt x="8" y="11"/>
                      </a:lnTo>
                      <a:lnTo>
                        <a:pt x="10" y="11"/>
                      </a:lnTo>
                      <a:lnTo>
                        <a:pt x="12" y="9"/>
                      </a:lnTo>
                      <a:lnTo>
                        <a:pt x="14" y="7"/>
                      </a:lnTo>
                    </a:path>
                  </a:pathLst>
                </a:custGeom>
                <a:solidFill>
                  <a:srgbClr val="FAFD00"/>
                </a:solidFill>
                <a:ln w="9525" cap="rnd">
                  <a:noFill/>
                  <a:round/>
                  <a:headEnd/>
                  <a:tailEnd/>
                </a:ln>
              </p:spPr>
              <p:txBody>
                <a:bodyPr/>
                <a:lstStyle/>
                <a:p>
                  <a:endParaRPr lang="zh-CN" altLang="zh-CN"/>
                </a:p>
              </p:txBody>
            </p:sp>
            <p:sp>
              <p:nvSpPr>
                <p:cNvPr id="58169" name="Freeform 3194"/>
                <p:cNvSpPr>
                  <a:spLocks/>
                </p:cNvSpPr>
                <p:nvPr/>
              </p:nvSpPr>
              <p:spPr bwMode="auto">
                <a:xfrm>
                  <a:off x="5032" y="2787"/>
                  <a:ext cx="37" cy="19"/>
                </a:xfrm>
                <a:custGeom>
                  <a:avLst/>
                  <a:gdLst>
                    <a:gd name="T0" fmla="*/ 19 w 37"/>
                    <a:gd name="T1" fmla="*/ 7 h 19"/>
                    <a:gd name="T2" fmla="*/ 21 w 37"/>
                    <a:gd name="T3" fmla="*/ 7 h 19"/>
                    <a:gd name="T4" fmla="*/ 23 w 37"/>
                    <a:gd name="T5" fmla="*/ 5 h 19"/>
                    <a:gd name="T6" fmla="*/ 25 w 37"/>
                    <a:gd name="T7" fmla="*/ 5 h 19"/>
                    <a:gd name="T8" fmla="*/ 27 w 37"/>
                    <a:gd name="T9" fmla="*/ 2 h 19"/>
                    <a:gd name="T10" fmla="*/ 29 w 37"/>
                    <a:gd name="T11" fmla="*/ 2 h 19"/>
                    <a:gd name="T12" fmla="*/ 31 w 37"/>
                    <a:gd name="T13" fmla="*/ 2 h 19"/>
                    <a:gd name="T14" fmla="*/ 31 w 37"/>
                    <a:gd name="T15" fmla="*/ 0 h 19"/>
                    <a:gd name="T16" fmla="*/ 33 w 37"/>
                    <a:gd name="T17" fmla="*/ 0 h 19"/>
                    <a:gd name="T18" fmla="*/ 35 w 37"/>
                    <a:gd name="T19" fmla="*/ 0 h 19"/>
                    <a:gd name="T20" fmla="*/ 36 w 37"/>
                    <a:gd name="T21" fmla="*/ 0 h 19"/>
                    <a:gd name="T22" fmla="*/ 35 w 37"/>
                    <a:gd name="T23" fmla="*/ 0 h 19"/>
                    <a:gd name="T24" fmla="*/ 35 w 37"/>
                    <a:gd name="T25" fmla="*/ 2 h 19"/>
                    <a:gd name="T26" fmla="*/ 33 w 37"/>
                    <a:gd name="T27" fmla="*/ 2 h 19"/>
                    <a:gd name="T28" fmla="*/ 31 w 37"/>
                    <a:gd name="T29" fmla="*/ 5 h 19"/>
                    <a:gd name="T30" fmla="*/ 29 w 37"/>
                    <a:gd name="T31" fmla="*/ 5 h 19"/>
                    <a:gd name="T32" fmla="*/ 27 w 37"/>
                    <a:gd name="T33" fmla="*/ 5 h 19"/>
                    <a:gd name="T34" fmla="*/ 25 w 37"/>
                    <a:gd name="T35" fmla="*/ 7 h 19"/>
                    <a:gd name="T36" fmla="*/ 25 w 37"/>
                    <a:gd name="T37" fmla="*/ 9 h 19"/>
                    <a:gd name="T38" fmla="*/ 23 w 37"/>
                    <a:gd name="T39" fmla="*/ 9 h 19"/>
                    <a:gd name="T40" fmla="*/ 21 w 37"/>
                    <a:gd name="T41" fmla="*/ 9 h 19"/>
                    <a:gd name="T42" fmla="*/ 19 w 37"/>
                    <a:gd name="T43" fmla="*/ 9 h 19"/>
                    <a:gd name="T44" fmla="*/ 17 w 37"/>
                    <a:gd name="T45" fmla="*/ 11 h 19"/>
                    <a:gd name="T46" fmla="*/ 14 w 37"/>
                    <a:gd name="T47" fmla="*/ 11 h 19"/>
                    <a:gd name="T48" fmla="*/ 12 w 37"/>
                    <a:gd name="T49" fmla="*/ 14 h 19"/>
                    <a:gd name="T50" fmla="*/ 10 w 37"/>
                    <a:gd name="T51" fmla="*/ 14 h 19"/>
                    <a:gd name="T52" fmla="*/ 8 w 37"/>
                    <a:gd name="T53" fmla="*/ 14 h 19"/>
                    <a:gd name="T54" fmla="*/ 6 w 37"/>
                    <a:gd name="T55" fmla="*/ 16 h 19"/>
                    <a:gd name="T56" fmla="*/ 4 w 37"/>
                    <a:gd name="T57" fmla="*/ 16 h 19"/>
                    <a:gd name="T58" fmla="*/ 4 w 37"/>
                    <a:gd name="T59" fmla="*/ 18 h 19"/>
                    <a:gd name="T60" fmla="*/ 2 w 37"/>
                    <a:gd name="T61" fmla="*/ 18 h 19"/>
                    <a:gd name="T62" fmla="*/ 0 w 37"/>
                    <a:gd name="T63" fmla="*/ 18 h 19"/>
                    <a:gd name="T64" fmla="*/ 2 w 37"/>
                    <a:gd name="T65" fmla="*/ 16 h 19"/>
                    <a:gd name="T66" fmla="*/ 4 w 37"/>
                    <a:gd name="T67" fmla="*/ 14 h 19"/>
                    <a:gd name="T68" fmla="*/ 6 w 37"/>
                    <a:gd name="T69" fmla="*/ 14 h 19"/>
                    <a:gd name="T70" fmla="*/ 8 w 37"/>
                    <a:gd name="T71" fmla="*/ 14 h 19"/>
                    <a:gd name="T72" fmla="*/ 10 w 37"/>
                    <a:gd name="T73" fmla="*/ 11 h 19"/>
                    <a:gd name="T74" fmla="*/ 12 w 37"/>
                    <a:gd name="T75" fmla="*/ 9 h 19"/>
                    <a:gd name="T76" fmla="*/ 14 w 37"/>
                    <a:gd name="T77" fmla="*/ 9 h 19"/>
                    <a:gd name="T78" fmla="*/ 17 w 37"/>
                    <a:gd name="T79" fmla="*/ 9 h 19"/>
                    <a:gd name="T80" fmla="*/ 19 w 37"/>
                    <a:gd name="T81" fmla="*/ 7 h 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19"/>
                    <a:gd name="T125" fmla="*/ 37 w 37"/>
                    <a:gd name="T126" fmla="*/ 19 h 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19">
                      <a:moveTo>
                        <a:pt x="19" y="7"/>
                      </a:moveTo>
                      <a:lnTo>
                        <a:pt x="21" y="7"/>
                      </a:lnTo>
                      <a:lnTo>
                        <a:pt x="23" y="5"/>
                      </a:lnTo>
                      <a:lnTo>
                        <a:pt x="25" y="5"/>
                      </a:lnTo>
                      <a:lnTo>
                        <a:pt x="27" y="2"/>
                      </a:lnTo>
                      <a:lnTo>
                        <a:pt x="29" y="2"/>
                      </a:lnTo>
                      <a:lnTo>
                        <a:pt x="31" y="2"/>
                      </a:lnTo>
                      <a:lnTo>
                        <a:pt x="31" y="0"/>
                      </a:lnTo>
                      <a:lnTo>
                        <a:pt x="33" y="0"/>
                      </a:lnTo>
                      <a:lnTo>
                        <a:pt x="35" y="0"/>
                      </a:lnTo>
                      <a:lnTo>
                        <a:pt x="36" y="0"/>
                      </a:lnTo>
                      <a:lnTo>
                        <a:pt x="35" y="0"/>
                      </a:lnTo>
                      <a:lnTo>
                        <a:pt x="35" y="2"/>
                      </a:lnTo>
                      <a:lnTo>
                        <a:pt x="33" y="2"/>
                      </a:lnTo>
                      <a:lnTo>
                        <a:pt x="31" y="5"/>
                      </a:lnTo>
                      <a:lnTo>
                        <a:pt x="29" y="5"/>
                      </a:lnTo>
                      <a:lnTo>
                        <a:pt x="27" y="5"/>
                      </a:lnTo>
                      <a:lnTo>
                        <a:pt x="25" y="7"/>
                      </a:lnTo>
                      <a:lnTo>
                        <a:pt x="25" y="9"/>
                      </a:lnTo>
                      <a:lnTo>
                        <a:pt x="23" y="9"/>
                      </a:lnTo>
                      <a:lnTo>
                        <a:pt x="21" y="9"/>
                      </a:lnTo>
                      <a:lnTo>
                        <a:pt x="19" y="9"/>
                      </a:lnTo>
                      <a:lnTo>
                        <a:pt x="17" y="11"/>
                      </a:lnTo>
                      <a:lnTo>
                        <a:pt x="14" y="11"/>
                      </a:lnTo>
                      <a:lnTo>
                        <a:pt x="12" y="14"/>
                      </a:lnTo>
                      <a:lnTo>
                        <a:pt x="10" y="14"/>
                      </a:lnTo>
                      <a:lnTo>
                        <a:pt x="8" y="14"/>
                      </a:lnTo>
                      <a:lnTo>
                        <a:pt x="6" y="16"/>
                      </a:lnTo>
                      <a:lnTo>
                        <a:pt x="4" y="16"/>
                      </a:lnTo>
                      <a:lnTo>
                        <a:pt x="4" y="18"/>
                      </a:lnTo>
                      <a:lnTo>
                        <a:pt x="2" y="18"/>
                      </a:lnTo>
                      <a:lnTo>
                        <a:pt x="0" y="18"/>
                      </a:lnTo>
                      <a:lnTo>
                        <a:pt x="2" y="16"/>
                      </a:lnTo>
                      <a:lnTo>
                        <a:pt x="4" y="14"/>
                      </a:lnTo>
                      <a:lnTo>
                        <a:pt x="6" y="14"/>
                      </a:lnTo>
                      <a:lnTo>
                        <a:pt x="8" y="14"/>
                      </a:lnTo>
                      <a:lnTo>
                        <a:pt x="10" y="11"/>
                      </a:lnTo>
                      <a:lnTo>
                        <a:pt x="12" y="9"/>
                      </a:lnTo>
                      <a:lnTo>
                        <a:pt x="14" y="9"/>
                      </a:lnTo>
                      <a:lnTo>
                        <a:pt x="17" y="9"/>
                      </a:lnTo>
                      <a:lnTo>
                        <a:pt x="19" y="7"/>
                      </a:lnTo>
                    </a:path>
                  </a:pathLst>
                </a:custGeom>
                <a:solidFill>
                  <a:srgbClr val="FAFD00"/>
                </a:solidFill>
                <a:ln w="9525" cap="rnd">
                  <a:noFill/>
                  <a:round/>
                  <a:headEnd/>
                  <a:tailEnd/>
                </a:ln>
              </p:spPr>
              <p:txBody>
                <a:bodyPr/>
                <a:lstStyle/>
                <a:p>
                  <a:endParaRPr lang="zh-CN" altLang="zh-CN"/>
                </a:p>
              </p:txBody>
            </p:sp>
            <p:sp>
              <p:nvSpPr>
                <p:cNvPr id="58170" name="Freeform 3195"/>
                <p:cNvSpPr>
                  <a:spLocks/>
                </p:cNvSpPr>
                <p:nvPr/>
              </p:nvSpPr>
              <p:spPr bwMode="auto">
                <a:xfrm>
                  <a:off x="5086" y="2767"/>
                  <a:ext cx="31" cy="20"/>
                </a:xfrm>
                <a:custGeom>
                  <a:avLst/>
                  <a:gdLst>
                    <a:gd name="T0" fmla="*/ 14 w 31"/>
                    <a:gd name="T1" fmla="*/ 9 h 20"/>
                    <a:gd name="T2" fmla="*/ 16 w 31"/>
                    <a:gd name="T3" fmla="*/ 7 h 20"/>
                    <a:gd name="T4" fmla="*/ 18 w 31"/>
                    <a:gd name="T5" fmla="*/ 7 h 20"/>
                    <a:gd name="T6" fmla="*/ 18 w 31"/>
                    <a:gd name="T7" fmla="*/ 4 h 20"/>
                    <a:gd name="T8" fmla="*/ 20 w 31"/>
                    <a:gd name="T9" fmla="*/ 4 h 20"/>
                    <a:gd name="T10" fmla="*/ 22 w 31"/>
                    <a:gd name="T11" fmla="*/ 4 h 20"/>
                    <a:gd name="T12" fmla="*/ 22 w 31"/>
                    <a:gd name="T13" fmla="*/ 2 h 20"/>
                    <a:gd name="T14" fmla="*/ 24 w 31"/>
                    <a:gd name="T15" fmla="*/ 2 h 20"/>
                    <a:gd name="T16" fmla="*/ 26 w 31"/>
                    <a:gd name="T17" fmla="*/ 2 h 20"/>
                    <a:gd name="T18" fmla="*/ 28 w 31"/>
                    <a:gd name="T19" fmla="*/ 0 h 20"/>
                    <a:gd name="T20" fmla="*/ 30 w 31"/>
                    <a:gd name="T21" fmla="*/ 0 h 20"/>
                    <a:gd name="T22" fmla="*/ 28 w 31"/>
                    <a:gd name="T23" fmla="*/ 2 h 20"/>
                    <a:gd name="T24" fmla="*/ 26 w 31"/>
                    <a:gd name="T25" fmla="*/ 2 h 20"/>
                    <a:gd name="T26" fmla="*/ 26 w 31"/>
                    <a:gd name="T27" fmla="*/ 4 h 20"/>
                    <a:gd name="T28" fmla="*/ 24 w 31"/>
                    <a:gd name="T29" fmla="*/ 4 h 20"/>
                    <a:gd name="T30" fmla="*/ 22 w 31"/>
                    <a:gd name="T31" fmla="*/ 7 h 20"/>
                    <a:gd name="T32" fmla="*/ 20 w 31"/>
                    <a:gd name="T33" fmla="*/ 7 h 20"/>
                    <a:gd name="T34" fmla="*/ 18 w 31"/>
                    <a:gd name="T35" fmla="*/ 9 h 20"/>
                    <a:gd name="T36" fmla="*/ 16 w 31"/>
                    <a:gd name="T37" fmla="*/ 9 h 20"/>
                    <a:gd name="T38" fmla="*/ 16 w 31"/>
                    <a:gd name="T39" fmla="*/ 11 h 20"/>
                    <a:gd name="T40" fmla="*/ 14 w 31"/>
                    <a:gd name="T41" fmla="*/ 11 h 20"/>
                    <a:gd name="T42" fmla="*/ 12 w 31"/>
                    <a:gd name="T43" fmla="*/ 14 h 20"/>
                    <a:gd name="T44" fmla="*/ 10 w 31"/>
                    <a:gd name="T45" fmla="*/ 14 h 20"/>
                    <a:gd name="T46" fmla="*/ 8 w 31"/>
                    <a:gd name="T47" fmla="*/ 16 h 20"/>
                    <a:gd name="T48" fmla="*/ 6 w 31"/>
                    <a:gd name="T49" fmla="*/ 16 h 20"/>
                    <a:gd name="T50" fmla="*/ 4 w 31"/>
                    <a:gd name="T51" fmla="*/ 16 h 20"/>
                    <a:gd name="T52" fmla="*/ 4 w 31"/>
                    <a:gd name="T53" fmla="*/ 19 h 20"/>
                    <a:gd name="T54" fmla="*/ 2 w 31"/>
                    <a:gd name="T55" fmla="*/ 19 h 20"/>
                    <a:gd name="T56" fmla="*/ 0 w 31"/>
                    <a:gd name="T57" fmla="*/ 19 h 20"/>
                    <a:gd name="T58" fmla="*/ 2 w 31"/>
                    <a:gd name="T59" fmla="*/ 19 h 20"/>
                    <a:gd name="T60" fmla="*/ 2 w 31"/>
                    <a:gd name="T61" fmla="*/ 16 h 20"/>
                    <a:gd name="T62" fmla="*/ 4 w 31"/>
                    <a:gd name="T63" fmla="*/ 16 h 20"/>
                    <a:gd name="T64" fmla="*/ 6 w 31"/>
                    <a:gd name="T65" fmla="*/ 14 h 20"/>
                    <a:gd name="T66" fmla="*/ 8 w 31"/>
                    <a:gd name="T67" fmla="*/ 14 h 20"/>
                    <a:gd name="T68" fmla="*/ 8 w 31"/>
                    <a:gd name="T69" fmla="*/ 11 h 20"/>
                    <a:gd name="T70" fmla="*/ 10 w 31"/>
                    <a:gd name="T71" fmla="*/ 11 h 20"/>
                    <a:gd name="T72" fmla="*/ 12 w 31"/>
                    <a:gd name="T73" fmla="*/ 11 h 20"/>
                    <a:gd name="T74" fmla="*/ 12 w 31"/>
                    <a:gd name="T75" fmla="*/ 9 h 20"/>
                    <a:gd name="T76" fmla="*/ 14 w 31"/>
                    <a:gd name="T77" fmla="*/ 9 h 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1"/>
                    <a:gd name="T118" fmla="*/ 0 h 20"/>
                    <a:gd name="T119" fmla="*/ 31 w 31"/>
                    <a:gd name="T120" fmla="*/ 20 h 2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1" h="20">
                      <a:moveTo>
                        <a:pt x="14" y="9"/>
                      </a:moveTo>
                      <a:lnTo>
                        <a:pt x="16" y="7"/>
                      </a:lnTo>
                      <a:lnTo>
                        <a:pt x="18" y="7"/>
                      </a:lnTo>
                      <a:lnTo>
                        <a:pt x="18" y="4"/>
                      </a:lnTo>
                      <a:lnTo>
                        <a:pt x="20" y="4"/>
                      </a:lnTo>
                      <a:lnTo>
                        <a:pt x="22" y="4"/>
                      </a:lnTo>
                      <a:lnTo>
                        <a:pt x="22" y="2"/>
                      </a:lnTo>
                      <a:lnTo>
                        <a:pt x="24" y="2"/>
                      </a:lnTo>
                      <a:lnTo>
                        <a:pt x="26" y="2"/>
                      </a:lnTo>
                      <a:lnTo>
                        <a:pt x="28" y="0"/>
                      </a:lnTo>
                      <a:lnTo>
                        <a:pt x="30" y="0"/>
                      </a:lnTo>
                      <a:lnTo>
                        <a:pt x="28" y="2"/>
                      </a:lnTo>
                      <a:lnTo>
                        <a:pt x="26" y="2"/>
                      </a:lnTo>
                      <a:lnTo>
                        <a:pt x="26" y="4"/>
                      </a:lnTo>
                      <a:lnTo>
                        <a:pt x="24" y="4"/>
                      </a:lnTo>
                      <a:lnTo>
                        <a:pt x="22" y="7"/>
                      </a:lnTo>
                      <a:lnTo>
                        <a:pt x="20" y="7"/>
                      </a:lnTo>
                      <a:lnTo>
                        <a:pt x="18" y="9"/>
                      </a:lnTo>
                      <a:lnTo>
                        <a:pt x="16" y="9"/>
                      </a:lnTo>
                      <a:lnTo>
                        <a:pt x="16" y="11"/>
                      </a:lnTo>
                      <a:lnTo>
                        <a:pt x="14" y="11"/>
                      </a:lnTo>
                      <a:lnTo>
                        <a:pt x="12" y="14"/>
                      </a:lnTo>
                      <a:lnTo>
                        <a:pt x="10" y="14"/>
                      </a:lnTo>
                      <a:lnTo>
                        <a:pt x="8" y="16"/>
                      </a:lnTo>
                      <a:lnTo>
                        <a:pt x="6" y="16"/>
                      </a:lnTo>
                      <a:lnTo>
                        <a:pt x="4" y="16"/>
                      </a:lnTo>
                      <a:lnTo>
                        <a:pt x="4" y="19"/>
                      </a:lnTo>
                      <a:lnTo>
                        <a:pt x="2" y="19"/>
                      </a:lnTo>
                      <a:lnTo>
                        <a:pt x="0" y="19"/>
                      </a:lnTo>
                      <a:lnTo>
                        <a:pt x="2" y="19"/>
                      </a:lnTo>
                      <a:lnTo>
                        <a:pt x="2" y="16"/>
                      </a:lnTo>
                      <a:lnTo>
                        <a:pt x="4" y="16"/>
                      </a:lnTo>
                      <a:lnTo>
                        <a:pt x="6" y="14"/>
                      </a:lnTo>
                      <a:lnTo>
                        <a:pt x="8" y="14"/>
                      </a:lnTo>
                      <a:lnTo>
                        <a:pt x="8" y="11"/>
                      </a:lnTo>
                      <a:lnTo>
                        <a:pt x="10" y="11"/>
                      </a:lnTo>
                      <a:lnTo>
                        <a:pt x="12" y="11"/>
                      </a:lnTo>
                      <a:lnTo>
                        <a:pt x="12" y="9"/>
                      </a:lnTo>
                      <a:lnTo>
                        <a:pt x="14" y="9"/>
                      </a:lnTo>
                    </a:path>
                  </a:pathLst>
                </a:custGeom>
                <a:solidFill>
                  <a:srgbClr val="FAFD00"/>
                </a:solidFill>
                <a:ln w="9525" cap="rnd">
                  <a:noFill/>
                  <a:round/>
                  <a:headEnd/>
                  <a:tailEnd/>
                </a:ln>
              </p:spPr>
              <p:txBody>
                <a:bodyPr/>
                <a:lstStyle/>
                <a:p>
                  <a:endParaRPr lang="zh-CN" altLang="zh-CN"/>
                </a:p>
              </p:txBody>
            </p:sp>
            <p:sp>
              <p:nvSpPr>
                <p:cNvPr id="58171" name="Freeform 3196"/>
                <p:cNvSpPr>
                  <a:spLocks/>
                </p:cNvSpPr>
                <p:nvPr/>
              </p:nvSpPr>
              <p:spPr bwMode="auto">
                <a:xfrm>
                  <a:off x="5067" y="2755"/>
                  <a:ext cx="38" cy="19"/>
                </a:xfrm>
                <a:custGeom>
                  <a:avLst/>
                  <a:gdLst>
                    <a:gd name="T0" fmla="*/ 19 w 38"/>
                    <a:gd name="T1" fmla="*/ 9 h 19"/>
                    <a:gd name="T2" fmla="*/ 21 w 38"/>
                    <a:gd name="T3" fmla="*/ 7 h 19"/>
                    <a:gd name="T4" fmla="*/ 23 w 38"/>
                    <a:gd name="T5" fmla="*/ 7 h 19"/>
                    <a:gd name="T6" fmla="*/ 25 w 38"/>
                    <a:gd name="T7" fmla="*/ 7 h 19"/>
                    <a:gd name="T8" fmla="*/ 27 w 38"/>
                    <a:gd name="T9" fmla="*/ 5 h 19"/>
                    <a:gd name="T10" fmla="*/ 29 w 38"/>
                    <a:gd name="T11" fmla="*/ 5 h 19"/>
                    <a:gd name="T12" fmla="*/ 31 w 38"/>
                    <a:gd name="T13" fmla="*/ 2 h 19"/>
                    <a:gd name="T14" fmla="*/ 33 w 38"/>
                    <a:gd name="T15" fmla="*/ 2 h 19"/>
                    <a:gd name="T16" fmla="*/ 35 w 38"/>
                    <a:gd name="T17" fmla="*/ 0 h 19"/>
                    <a:gd name="T18" fmla="*/ 37 w 38"/>
                    <a:gd name="T19" fmla="*/ 0 h 19"/>
                    <a:gd name="T20" fmla="*/ 37 w 38"/>
                    <a:gd name="T21" fmla="*/ 2 h 19"/>
                    <a:gd name="T22" fmla="*/ 35 w 38"/>
                    <a:gd name="T23" fmla="*/ 2 h 19"/>
                    <a:gd name="T24" fmla="*/ 35 w 38"/>
                    <a:gd name="T25" fmla="*/ 5 h 19"/>
                    <a:gd name="T26" fmla="*/ 33 w 38"/>
                    <a:gd name="T27" fmla="*/ 5 h 19"/>
                    <a:gd name="T28" fmla="*/ 31 w 38"/>
                    <a:gd name="T29" fmla="*/ 7 h 19"/>
                    <a:gd name="T30" fmla="*/ 29 w 38"/>
                    <a:gd name="T31" fmla="*/ 7 h 19"/>
                    <a:gd name="T32" fmla="*/ 27 w 38"/>
                    <a:gd name="T33" fmla="*/ 7 h 19"/>
                    <a:gd name="T34" fmla="*/ 25 w 38"/>
                    <a:gd name="T35" fmla="*/ 9 h 19"/>
                    <a:gd name="T36" fmla="*/ 23 w 38"/>
                    <a:gd name="T37" fmla="*/ 9 h 19"/>
                    <a:gd name="T38" fmla="*/ 23 w 38"/>
                    <a:gd name="T39" fmla="*/ 11 h 19"/>
                    <a:gd name="T40" fmla="*/ 21 w 38"/>
                    <a:gd name="T41" fmla="*/ 11 h 19"/>
                    <a:gd name="T42" fmla="*/ 19 w 38"/>
                    <a:gd name="T43" fmla="*/ 11 h 19"/>
                    <a:gd name="T44" fmla="*/ 17 w 38"/>
                    <a:gd name="T45" fmla="*/ 11 h 19"/>
                    <a:gd name="T46" fmla="*/ 15 w 38"/>
                    <a:gd name="T47" fmla="*/ 14 h 19"/>
                    <a:gd name="T48" fmla="*/ 13 w 38"/>
                    <a:gd name="T49" fmla="*/ 14 h 19"/>
                    <a:gd name="T50" fmla="*/ 11 w 38"/>
                    <a:gd name="T51" fmla="*/ 16 h 19"/>
                    <a:gd name="T52" fmla="*/ 9 w 38"/>
                    <a:gd name="T53" fmla="*/ 18 h 19"/>
                    <a:gd name="T54" fmla="*/ 7 w 38"/>
                    <a:gd name="T55" fmla="*/ 18 h 19"/>
                    <a:gd name="T56" fmla="*/ 5 w 38"/>
                    <a:gd name="T57" fmla="*/ 18 h 19"/>
                    <a:gd name="T58" fmla="*/ 3 w 38"/>
                    <a:gd name="T59" fmla="*/ 18 h 19"/>
                    <a:gd name="T60" fmla="*/ 0 w 38"/>
                    <a:gd name="T61" fmla="*/ 18 h 19"/>
                    <a:gd name="T62" fmla="*/ 3 w 38"/>
                    <a:gd name="T63" fmla="*/ 18 h 19"/>
                    <a:gd name="T64" fmla="*/ 5 w 38"/>
                    <a:gd name="T65" fmla="*/ 16 h 19"/>
                    <a:gd name="T66" fmla="*/ 7 w 38"/>
                    <a:gd name="T67" fmla="*/ 16 h 19"/>
                    <a:gd name="T68" fmla="*/ 7 w 38"/>
                    <a:gd name="T69" fmla="*/ 14 h 19"/>
                    <a:gd name="T70" fmla="*/ 9 w 38"/>
                    <a:gd name="T71" fmla="*/ 14 h 19"/>
                    <a:gd name="T72" fmla="*/ 11 w 38"/>
                    <a:gd name="T73" fmla="*/ 11 h 19"/>
                    <a:gd name="T74" fmla="*/ 13 w 38"/>
                    <a:gd name="T75" fmla="*/ 11 h 19"/>
                    <a:gd name="T76" fmla="*/ 15 w 38"/>
                    <a:gd name="T77" fmla="*/ 11 h 19"/>
                    <a:gd name="T78" fmla="*/ 17 w 38"/>
                    <a:gd name="T79" fmla="*/ 9 h 19"/>
                    <a:gd name="T80" fmla="*/ 19 w 38"/>
                    <a:gd name="T81" fmla="*/ 9 h 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8"/>
                    <a:gd name="T124" fmla="*/ 0 h 19"/>
                    <a:gd name="T125" fmla="*/ 38 w 38"/>
                    <a:gd name="T126" fmla="*/ 19 h 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8" h="19">
                      <a:moveTo>
                        <a:pt x="19" y="9"/>
                      </a:moveTo>
                      <a:lnTo>
                        <a:pt x="21" y="7"/>
                      </a:lnTo>
                      <a:lnTo>
                        <a:pt x="23" y="7"/>
                      </a:lnTo>
                      <a:lnTo>
                        <a:pt x="25" y="7"/>
                      </a:lnTo>
                      <a:lnTo>
                        <a:pt x="27" y="5"/>
                      </a:lnTo>
                      <a:lnTo>
                        <a:pt x="29" y="5"/>
                      </a:lnTo>
                      <a:lnTo>
                        <a:pt x="31" y="2"/>
                      </a:lnTo>
                      <a:lnTo>
                        <a:pt x="33" y="2"/>
                      </a:lnTo>
                      <a:lnTo>
                        <a:pt x="35" y="0"/>
                      </a:lnTo>
                      <a:lnTo>
                        <a:pt x="37" y="0"/>
                      </a:lnTo>
                      <a:lnTo>
                        <a:pt x="37" y="2"/>
                      </a:lnTo>
                      <a:lnTo>
                        <a:pt x="35" y="2"/>
                      </a:lnTo>
                      <a:lnTo>
                        <a:pt x="35" y="5"/>
                      </a:lnTo>
                      <a:lnTo>
                        <a:pt x="33" y="5"/>
                      </a:lnTo>
                      <a:lnTo>
                        <a:pt x="31" y="7"/>
                      </a:lnTo>
                      <a:lnTo>
                        <a:pt x="29" y="7"/>
                      </a:lnTo>
                      <a:lnTo>
                        <a:pt x="27" y="7"/>
                      </a:lnTo>
                      <a:lnTo>
                        <a:pt x="25" y="9"/>
                      </a:lnTo>
                      <a:lnTo>
                        <a:pt x="23" y="9"/>
                      </a:lnTo>
                      <a:lnTo>
                        <a:pt x="23" y="11"/>
                      </a:lnTo>
                      <a:lnTo>
                        <a:pt x="21" y="11"/>
                      </a:lnTo>
                      <a:lnTo>
                        <a:pt x="19" y="11"/>
                      </a:lnTo>
                      <a:lnTo>
                        <a:pt x="17" y="11"/>
                      </a:lnTo>
                      <a:lnTo>
                        <a:pt x="15" y="14"/>
                      </a:lnTo>
                      <a:lnTo>
                        <a:pt x="13" y="14"/>
                      </a:lnTo>
                      <a:lnTo>
                        <a:pt x="11" y="16"/>
                      </a:lnTo>
                      <a:lnTo>
                        <a:pt x="9" y="18"/>
                      </a:lnTo>
                      <a:lnTo>
                        <a:pt x="7" y="18"/>
                      </a:lnTo>
                      <a:lnTo>
                        <a:pt x="5" y="18"/>
                      </a:lnTo>
                      <a:lnTo>
                        <a:pt x="3" y="18"/>
                      </a:lnTo>
                      <a:lnTo>
                        <a:pt x="0" y="18"/>
                      </a:lnTo>
                      <a:lnTo>
                        <a:pt x="3" y="18"/>
                      </a:lnTo>
                      <a:lnTo>
                        <a:pt x="5" y="16"/>
                      </a:lnTo>
                      <a:lnTo>
                        <a:pt x="7" y="16"/>
                      </a:lnTo>
                      <a:lnTo>
                        <a:pt x="7" y="14"/>
                      </a:lnTo>
                      <a:lnTo>
                        <a:pt x="9" y="14"/>
                      </a:lnTo>
                      <a:lnTo>
                        <a:pt x="11" y="11"/>
                      </a:lnTo>
                      <a:lnTo>
                        <a:pt x="13" y="11"/>
                      </a:lnTo>
                      <a:lnTo>
                        <a:pt x="15" y="11"/>
                      </a:lnTo>
                      <a:lnTo>
                        <a:pt x="17" y="9"/>
                      </a:lnTo>
                      <a:lnTo>
                        <a:pt x="19" y="9"/>
                      </a:lnTo>
                    </a:path>
                  </a:pathLst>
                </a:custGeom>
                <a:solidFill>
                  <a:srgbClr val="FAFD00"/>
                </a:solidFill>
                <a:ln w="9525" cap="rnd">
                  <a:noFill/>
                  <a:round/>
                  <a:headEnd/>
                  <a:tailEnd/>
                </a:ln>
              </p:spPr>
              <p:txBody>
                <a:bodyPr/>
                <a:lstStyle/>
                <a:p>
                  <a:endParaRPr lang="zh-CN" altLang="zh-CN"/>
                </a:p>
              </p:txBody>
            </p:sp>
            <p:sp>
              <p:nvSpPr>
                <p:cNvPr id="58172" name="Freeform 3197"/>
                <p:cNvSpPr>
                  <a:spLocks/>
                </p:cNvSpPr>
                <p:nvPr/>
              </p:nvSpPr>
              <p:spPr bwMode="auto">
                <a:xfrm>
                  <a:off x="5102" y="2757"/>
                  <a:ext cx="32" cy="19"/>
                </a:xfrm>
                <a:custGeom>
                  <a:avLst/>
                  <a:gdLst>
                    <a:gd name="T0" fmla="*/ 16 w 32"/>
                    <a:gd name="T1" fmla="*/ 7 h 19"/>
                    <a:gd name="T2" fmla="*/ 18 w 32"/>
                    <a:gd name="T3" fmla="*/ 7 h 19"/>
                    <a:gd name="T4" fmla="*/ 20 w 32"/>
                    <a:gd name="T5" fmla="*/ 5 h 19"/>
                    <a:gd name="T6" fmla="*/ 22 w 32"/>
                    <a:gd name="T7" fmla="*/ 5 h 19"/>
                    <a:gd name="T8" fmla="*/ 24 w 32"/>
                    <a:gd name="T9" fmla="*/ 2 h 19"/>
                    <a:gd name="T10" fmla="*/ 26 w 32"/>
                    <a:gd name="T11" fmla="*/ 2 h 19"/>
                    <a:gd name="T12" fmla="*/ 28 w 32"/>
                    <a:gd name="T13" fmla="*/ 0 h 19"/>
                    <a:gd name="T14" fmla="*/ 30 w 32"/>
                    <a:gd name="T15" fmla="*/ 0 h 19"/>
                    <a:gd name="T16" fmla="*/ 31 w 32"/>
                    <a:gd name="T17" fmla="*/ 0 h 19"/>
                    <a:gd name="T18" fmla="*/ 30 w 32"/>
                    <a:gd name="T19" fmla="*/ 0 h 19"/>
                    <a:gd name="T20" fmla="*/ 30 w 32"/>
                    <a:gd name="T21" fmla="*/ 2 h 19"/>
                    <a:gd name="T22" fmla="*/ 28 w 32"/>
                    <a:gd name="T23" fmla="*/ 2 h 19"/>
                    <a:gd name="T24" fmla="*/ 26 w 32"/>
                    <a:gd name="T25" fmla="*/ 5 h 19"/>
                    <a:gd name="T26" fmla="*/ 24 w 32"/>
                    <a:gd name="T27" fmla="*/ 5 h 19"/>
                    <a:gd name="T28" fmla="*/ 24 w 32"/>
                    <a:gd name="T29" fmla="*/ 7 h 19"/>
                    <a:gd name="T30" fmla="*/ 22 w 32"/>
                    <a:gd name="T31" fmla="*/ 7 h 19"/>
                    <a:gd name="T32" fmla="*/ 20 w 32"/>
                    <a:gd name="T33" fmla="*/ 7 h 19"/>
                    <a:gd name="T34" fmla="*/ 18 w 32"/>
                    <a:gd name="T35" fmla="*/ 9 h 19"/>
                    <a:gd name="T36" fmla="*/ 16 w 32"/>
                    <a:gd name="T37" fmla="*/ 11 h 19"/>
                    <a:gd name="T38" fmla="*/ 14 w 32"/>
                    <a:gd name="T39" fmla="*/ 11 h 19"/>
                    <a:gd name="T40" fmla="*/ 12 w 32"/>
                    <a:gd name="T41" fmla="*/ 11 h 19"/>
                    <a:gd name="T42" fmla="*/ 12 w 32"/>
                    <a:gd name="T43" fmla="*/ 14 h 19"/>
                    <a:gd name="T44" fmla="*/ 10 w 32"/>
                    <a:gd name="T45" fmla="*/ 14 h 19"/>
                    <a:gd name="T46" fmla="*/ 8 w 32"/>
                    <a:gd name="T47" fmla="*/ 14 h 19"/>
                    <a:gd name="T48" fmla="*/ 8 w 32"/>
                    <a:gd name="T49" fmla="*/ 16 h 19"/>
                    <a:gd name="T50" fmla="*/ 6 w 32"/>
                    <a:gd name="T51" fmla="*/ 16 h 19"/>
                    <a:gd name="T52" fmla="*/ 4 w 32"/>
                    <a:gd name="T53" fmla="*/ 16 h 19"/>
                    <a:gd name="T54" fmla="*/ 2 w 32"/>
                    <a:gd name="T55" fmla="*/ 18 h 19"/>
                    <a:gd name="T56" fmla="*/ 0 w 32"/>
                    <a:gd name="T57" fmla="*/ 18 h 19"/>
                    <a:gd name="T58" fmla="*/ 0 w 32"/>
                    <a:gd name="T59" fmla="*/ 16 h 19"/>
                    <a:gd name="T60" fmla="*/ 2 w 32"/>
                    <a:gd name="T61" fmla="*/ 16 h 19"/>
                    <a:gd name="T62" fmla="*/ 4 w 32"/>
                    <a:gd name="T63" fmla="*/ 16 h 19"/>
                    <a:gd name="T64" fmla="*/ 4 w 32"/>
                    <a:gd name="T65" fmla="*/ 14 h 19"/>
                    <a:gd name="T66" fmla="*/ 6 w 32"/>
                    <a:gd name="T67" fmla="*/ 14 h 19"/>
                    <a:gd name="T68" fmla="*/ 8 w 32"/>
                    <a:gd name="T69" fmla="*/ 11 h 19"/>
                    <a:gd name="T70" fmla="*/ 10 w 32"/>
                    <a:gd name="T71" fmla="*/ 11 h 19"/>
                    <a:gd name="T72" fmla="*/ 12 w 32"/>
                    <a:gd name="T73" fmla="*/ 9 h 19"/>
                    <a:gd name="T74" fmla="*/ 14 w 32"/>
                    <a:gd name="T75" fmla="*/ 9 h 19"/>
                    <a:gd name="T76" fmla="*/ 16 w 32"/>
                    <a:gd name="T77" fmla="*/ 7 h 1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2"/>
                    <a:gd name="T118" fmla="*/ 0 h 19"/>
                    <a:gd name="T119" fmla="*/ 32 w 32"/>
                    <a:gd name="T120" fmla="*/ 19 h 1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2" h="19">
                      <a:moveTo>
                        <a:pt x="16" y="7"/>
                      </a:moveTo>
                      <a:lnTo>
                        <a:pt x="18" y="7"/>
                      </a:lnTo>
                      <a:lnTo>
                        <a:pt x="20" y="5"/>
                      </a:lnTo>
                      <a:lnTo>
                        <a:pt x="22" y="5"/>
                      </a:lnTo>
                      <a:lnTo>
                        <a:pt x="24" y="2"/>
                      </a:lnTo>
                      <a:lnTo>
                        <a:pt x="26" y="2"/>
                      </a:lnTo>
                      <a:lnTo>
                        <a:pt x="28" y="0"/>
                      </a:lnTo>
                      <a:lnTo>
                        <a:pt x="30" y="0"/>
                      </a:lnTo>
                      <a:lnTo>
                        <a:pt x="31" y="0"/>
                      </a:lnTo>
                      <a:lnTo>
                        <a:pt x="30" y="0"/>
                      </a:lnTo>
                      <a:lnTo>
                        <a:pt x="30" y="2"/>
                      </a:lnTo>
                      <a:lnTo>
                        <a:pt x="28" y="2"/>
                      </a:lnTo>
                      <a:lnTo>
                        <a:pt x="26" y="5"/>
                      </a:lnTo>
                      <a:lnTo>
                        <a:pt x="24" y="5"/>
                      </a:lnTo>
                      <a:lnTo>
                        <a:pt x="24" y="7"/>
                      </a:lnTo>
                      <a:lnTo>
                        <a:pt x="22" y="7"/>
                      </a:lnTo>
                      <a:lnTo>
                        <a:pt x="20" y="7"/>
                      </a:lnTo>
                      <a:lnTo>
                        <a:pt x="18" y="9"/>
                      </a:lnTo>
                      <a:lnTo>
                        <a:pt x="16" y="11"/>
                      </a:lnTo>
                      <a:lnTo>
                        <a:pt x="14" y="11"/>
                      </a:lnTo>
                      <a:lnTo>
                        <a:pt x="12" y="11"/>
                      </a:lnTo>
                      <a:lnTo>
                        <a:pt x="12" y="14"/>
                      </a:lnTo>
                      <a:lnTo>
                        <a:pt x="10" y="14"/>
                      </a:lnTo>
                      <a:lnTo>
                        <a:pt x="8" y="14"/>
                      </a:lnTo>
                      <a:lnTo>
                        <a:pt x="8" y="16"/>
                      </a:lnTo>
                      <a:lnTo>
                        <a:pt x="6" y="16"/>
                      </a:lnTo>
                      <a:lnTo>
                        <a:pt x="4" y="16"/>
                      </a:lnTo>
                      <a:lnTo>
                        <a:pt x="2" y="18"/>
                      </a:lnTo>
                      <a:lnTo>
                        <a:pt x="0" y="18"/>
                      </a:lnTo>
                      <a:lnTo>
                        <a:pt x="0" y="16"/>
                      </a:lnTo>
                      <a:lnTo>
                        <a:pt x="2" y="16"/>
                      </a:lnTo>
                      <a:lnTo>
                        <a:pt x="4" y="16"/>
                      </a:lnTo>
                      <a:lnTo>
                        <a:pt x="4" y="14"/>
                      </a:lnTo>
                      <a:lnTo>
                        <a:pt x="6" y="14"/>
                      </a:lnTo>
                      <a:lnTo>
                        <a:pt x="8" y="11"/>
                      </a:lnTo>
                      <a:lnTo>
                        <a:pt x="10" y="11"/>
                      </a:lnTo>
                      <a:lnTo>
                        <a:pt x="12" y="9"/>
                      </a:lnTo>
                      <a:lnTo>
                        <a:pt x="14" y="9"/>
                      </a:lnTo>
                      <a:lnTo>
                        <a:pt x="16" y="7"/>
                      </a:lnTo>
                    </a:path>
                  </a:pathLst>
                </a:custGeom>
                <a:solidFill>
                  <a:srgbClr val="FAFD00"/>
                </a:solidFill>
                <a:ln w="9525" cap="rnd">
                  <a:noFill/>
                  <a:round/>
                  <a:headEnd/>
                  <a:tailEnd/>
                </a:ln>
              </p:spPr>
              <p:txBody>
                <a:bodyPr/>
                <a:lstStyle/>
                <a:p>
                  <a:endParaRPr lang="zh-CN" altLang="zh-CN"/>
                </a:p>
              </p:txBody>
            </p:sp>
            <p:sp>
              <p:nvSpPr>
                <p:cNvPr id="58173" name="Freeform 3198"/>
                <p:cNvSpPr>
                  <a:spLocks/>
                </p:cNvSpPr>
                <p:nvPr/>
              </p:nvSpPr>
              <p:spPr bwMode="auto">
                <a:xfrm>
                  <a:off x="5014" y="2783"/>
                  <a:ext cx="37" cy="20"/>
                </a:xfrm>
                <a:custGeom>
                  <a:avLst/>
                  <a:gdLst>
                    <a:gd name="T0" fmla="*/ 16 w 37"/>
                    <a:gd name="T1" fmla="*/ 7 h 20"/>
                    <a:gd name="T2" fmla="*/ 18 w 37"/>
                    <a:gd name="T3" fmla="*/ 7 h 20"/>
                    <a:gd name="T4" fmla="*/ 20 w 37"/>
                    <a:gd name="T5" fmla="*/ 4 h 20"/>
                    <a:gd name="T6" fmla="*/ 22 w 37"/>
                    <a:gd name="T7" fmla="*/ 4 h 20"/>
                    <a:gd name="T8" fmla="*/ 24 w 37"/>
                    <a:gd name="T9" fmla="*/ 4 h 20"/>
                    <a:gd name="T10" fmla="*/ 26 w 37"/>
                    <a:gd name="T11" fmla="*/ 2 h 20"/>
                    <a:gd name="T12" fmla="*/ 28 w 37"/>
                    <a:gd name="T13" fmla="*/ 2 h 20"/>
                    <a:gd name="T14" fmla="*/ 28 w 37"/>
                    <a:gd name="T15" fmla="*/ 0 h 20"/>
                    <a:gd name="T16" fmla="*/ 30 w 37"/>
                    <a:gd name="T17" fmla="*/ 0 h 20"/>
                    <a:gd name="T18" fmla="*/ 32 w 37"/>
                    <a:gd name="T19" fmla="*/ 0 h 20"/>
                    <a:gd name="T20" fmla="*/ 36 w 37"/>
                    <a:gd name="T21" fmla="*/ 0 h 20"/>
                    <a:gd name="T22" fmla="*/ 32 w 37"/>
                    <a:gd name="T23" fmla="*/ 0 h 20"/>
                    <a:gd name="T24" fmla="*/ 32 w 37"/>
                    <a:gd name="T25" fmla="*/ 2 h 20"/>
                    <a:gd name="T26" fmla="*/ 30 w 37"/>
                    <a:gd name="T27" fmla="*/ 2 h 20"/>
                    <a:gd name="T28" fmla="*/ 28 w 37"/>
                    <a:gd name="T29" fmla="*/ 4 h 20"/>
                    <a:gd name="T30" fmla="*/ 26 w 37"/>
                    <a:gd name="T31" fmla="*/ 4 h 20"/>
                    <a:gd name="T32" fmla="*/ 24 w 37"/>
                    <a:gd name="T33" fmla="*/ 4 h 20"/>
                    <a:gd name="T34" fmla="*/ 22 w 37"/>
                    <a:gd name="T35" fmla="*/ 7 h 20"/>
                    <a:gd name="T36" fmla="*/ 22 w 37"/>
                    <a:gd name="T37" fmla="*/ 9 h 20"/>
                    <a:gd name="T38" fmla="*/ 20 w 37"/>
                    <a:gd name="T39" fmla="*/ 9 h 20"/>
                    <a:gd name="T40" fmla="*/ 18 w 37"/>
                    <a:gd name="T41" fmla="*/ 9 h 20"/>
                    <a:gd name="T42" fmla="*/ 16 w 37"/>
                    <a:gd name="T43" fmla="*/ 9 h 20"/>
                    <a:gd name="T44" fmla="*/ 14 w 37"/>
                    <a:gd name="T45" fmla="*/ 11 h 20"/>
                    <a:gd name="T46" fmla="*/ 12 w 37"/>
                    <a:gd name="T47" fmla="*/ 14 h 20"/>
                    <a:gd name="T48" fmla="*/ 10 w 37"/>
                    <a:gd name="T49" fmla="*/ 14 h 20"/>
                    <a:gd name="T50" fmla="*/ 8 w 37"/>
                    <a:gd name="T51" fmla="*/ 14 h 20"/>
                    <a:gd name="T52" fmla="*/ 6 w 37"/>
                    <a:gd name="T53" fmla="*/ 14 h 20"/>
                    <a:gd name="T54" fmla="*/ 6 w 37"/>
                    <a:gd name="T55" fmla="*/ 16 h 20"/>
                    <a:gd name="T56" fmla="*/ 4 w 37"/>
                    <a:gd name="T57" fmla="*/ 16 h 20"/>
                    <a:gd name="T58" fmla="*/ 2 w 37"/>
                    <a:gd name="T59" fmla="*/ 16 h 20"/>
                    <a:gd name="T60" fmla="*/ 2 w 37"/>
                    <a:gd name="T61" fmla="*/ 19 h 20"/>
                    <a:gd name="T62" fmla="*/ 0 w 37"/>
                    <a:gd name="T63" fmla="*/ 19 h 20"/>
                    <a:gd name="T64" fmla="*/ 0 w 37"/>
                    <a:gd name="T65" fmla="*/ 16 h 20"/>
                    <a:gd name="T66" fmla="*/ 2 w 37"/>
                    <a:gd name="T67" fmla="*/ 16 h 20"/>
                    <a:gd name="T68" fmla="*/ 2 w 37"/>
                    <a:gd name="T69" fmla="*/ 14 h 20"/>
                    <a:gd name="T70" fmla="*/ 4 w 37"/>
                    <a:gd name="T71" fmla="*/ 14 h 20"/>
                    <a:gd name="T72" fmla="*/ 6 w 37"/>
                    <a:gd name="T73" fmla="*/ 14 h 20"/>
                    <a:gd name="T74" fmla="*/ 8 w 37"/>
                    <a:gd name="T75" fmla="*/ 11 h 20"/>
                    <a:gd name="T76" fmla="*/ 10 w 37"/>
                    <a:gd name="T77" fmla="*/ 11 h 20"/>
                    <a:gd name="T78" fmla="*/ 10 w 37"/>
                    <a:gd name="T79" fmla="*/ 9 h 20"/>
                    <a:gd name="T80" fmla="*/ 12 w 37"/>
                    <a:gd name="T81" fmla="*/ 9 h 20"/>
                    <a:gd name="T82" fmla="*/ 14 w 37"/>
                    <a:gd name="T83" fmla="*/ 9 h 20"/>
                    <a:gd name="T84" fmla="*/ 16 w 37"/>
                    <a:gd name="T85" fmla="*/ 7 h 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7"/>
                    <a:gd name="T130" fmla="*/ 0 h 20"/>
                    <a:gd name="T131" fmla="*/ 37 w 37"/>
                    <a:gd name="T132" fmla="*/ 20 h 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7" h="20">
                      <a:moveTo>
                        <a:pt x="16" y="7"/>
                      </a:moveTo>
                      <a:lnTo>
                        <a:pt x="18" y="7"/>
                      </a:lnTo>
                      <a:lnTo>
                        <a:pt x="20" y="4"/>
                      </a:lnTo>
                      <a:lnTo>
                        <a:pt x="22" y="4"/>
                      </a:lnTo>
                      <a:lnTo>
                        <a:pt x="24" y="4"/>
                      </a:lnTo>
                      <a:lnTo>
                        <a:pt x="26" y="2"/>
                      </a:lnTo>
                      <a:lnTo>
                        <a:pt x="28" y="2"/>
                      </a:lnTo>
                      <a:lnTo>
                        <a:pt x="28" y="0"/>
                      </a:lnTo>
                      <a:lnTo>
                        <a:pt x="30" y="0"/>
                      </a:lnTo>
                      <a:lnTo>
                        <a:pt x="32" y="0"/>
                      </a:lnTo>
                      <a:lnTo>
                        <a:pt x="36" y="0"/>
                      </a:lnTo>
                      <a:lnTo>
                        <a:pt x="32" y="0"/>
                      </a:lnTo>
                      <a:lnTo>
                        <a:pt x="32" y="2"/>
                      </a:lnTo>
                      <a:lnTo>
                        <a:pt x="30" y="2"/>
                      </a:lnTo>
                      <a:lnTo>
                        <a:pt x="28" y="4"/>
                      </a:lnTo>
                      <a:lnTo>
                        <a:pt x="26" y="4"/>
                      </a:lnTo>
                      <a:lnTo>
                        <a:pt x="24" y="4"/>
                      </a:lnTo>
                      <a:lnTo>
                        <a:pt x="22" y="7"/>
                      </a:lnTo>
                      <a:lnTo>
                        <a:pt x="22" y="9"/>
                      </a:lnTo>
                      <a:lnTo>
                        <a:pt x="20" y="9"/>
                      </a:lnTo>
                      <a:lnTo>
                        <a:pt x="18" y="9"/>
                      </a:lnTo>
                      <a:lnTo>
                        <a:pt x="16" y="9"/>
                      </a:lnTo>
                      <a:lnTo>
                        <a:pt x="14" y="11"/>
                      </a:lnTo>
                      <a:lnTo>
                        <a:pt x="12" y="14"/>
                      </a:lnTo>
                      <a:lnTo>
                        <a:pt x="10" y="14"/>
                      </a:lnTo>
                      <a:lnTo>
                        <a:pt x="8" y="14"/>
                      </a:lnTo>
                      <a:lnTo>
                        <a:pt x="6" y="14"/>
                      </a:lnTo>
                      <a:lnTo>
                        <a:pt x="6" y="16"/>
                      </a:lnTo>
                      <a:lnTo>
                        <a:pt x="4" y="16"/>
                      </a:lnTo>
                      <a:lnTo>
                        <a:pt x="2" y="16"/>
                      </a:lnTo>
                      <a:lnTo>
                        <a:pt x="2" y="19"/>
                      </a:lnTo>
                      <a:lnTo>
                        <a:pt x="0" y="19"/>
                      </a:lnTo>
                      <a:lnTo>
                        <a:pt x="0" y="16"/>
                      </a:lnTo>
                      <a:lnTo>
                        <a:pt x="2" y="16"/>
                      </a:lnTo>
                      <a:lnTo>
                        <a:pt x="2" y="14"/>
                      </a:lnTo>
                      <a:lnTo>
                        <a:pt x="4" y="14"/>
                      </a:lnTo>
                      <a:lnTo>
                        <a:pt x="6" y="14"/>
                      </a:lnTo>
                      <a:lnTo>
                        <a:pt x="8" y="11"/>
                      </a:lnTo>
                      <a:lnTo>
                        <a:pt x="10" y="11"/>
                      </a:lnTo>
                      <a:lnTo>
                        <a:pt x="10" y="9"/>
                      </a:lnTo>
                      <a:lnTo>
                        <a:pt x="12" y="9"/>
                      </a:lnTo>
                      <a:lnTo>
                        <a:pt x="14" y="9"/>
                      </a:lnTo>
                      <a:lnTo>
                        <a:pt x="16" y="7"/>
                      </a:lnTo>
                    </a:path>
                  </a:pathLst>
                </a:custGeom>
                <a:solidFill>
                  <a:srgbClr val="FAFD00"/>
                </a:solidFill>
                <a:ln w="9525" cap="rnd">
                  <a:noFill/>
                  <a:round/>
                  <a:headEnd/>
                  <a:tailEnd/>
                </a:ln>
              </p:spPr>
              <p:txBody>
                <a:bodyPr/>
                <a:lstStyle/>
                <a:p>
                  <a:endParaRPr lang="zh-CN" altLang="zh-CN"/>
                </a:p>
              </p:txBody>
            </p:sp>
            <p:sp>
              <p:nvSpPr>
                <p:cNvPr id="58174" name="Freeform 3199"/>
                <p:cNvSpPr>
                  <a:spLocks/>
                </p:cNvSpPr>
                <p:nvPr/>
              </p:nvSpPr>
              <p:spPr bwMode="auto">
                <a:xfrm>
                  <a:off x="5026" y="2781"/>
                  <a:ext cx="35" cy="19"/>
                </a:xfrm>
                <a:custGeom>
                  <a:avLst/>
                  <a:gdLst>
                    <a:gd name="T0" fmla="*/ 16 w 35"/>
                    <a:gd name="T1" fmla="*/ 9 h 19"/>
                    <a:gd name="T2" fmla="*/ 18 w 35"/>
                    <a:gd name="T3" fmla="*/ 7 h 19"/>
                    <a:gd name="T4" fmla="*/ 20 w 35"/>
                    <a:gd name="T5" fmla="*/ 5 h 19"/>
                    <a:gd name="T6" fmla="*/ 23 w 35"/>
                    <a:gd name="T7" fmla="*/ 5 h 19"/>
                    <a:gd name="T8" fmla="*/ 25 w 35"/>
                    <a:gd name="T9" fmla="*/ 5 h 19"/>
                    <a:gd name="T10" fmla="*/ 27 w 35"/>
                    <a:gd name="T11" fmla="*/ 2 h 19"/>
                    <a:gd name="T12" fmla="*/ 29 w 35"/>
                    <a:gd name="T13" fmla="*/ 2 h 19"/>
                    <a:gd name="T14" fmla="*/ 29 w 35"/>
                    <a:gd name="T15" fmla="*/ 0 h 19"/>
                    <a:gd name="T16" fmla="*/ 31 w 35"/>
                    <a:gd name="T17" fmla="*/ 0 h 19"/>
                    <a:gd name="T18" fmla="*/ 33 w 35"/>
                    <a:gd name="T19" fmla="*/ 0 h 19"/>
                    <a:gd name="T20" fmla="*/ 34 w 35"/>
                    <a:gd name="T21" fmla="*/ 0 h 19"/>
                    <a:gd name="T22" fmla="*/ 33 w 35"/>
                    <a:gd name="T23" fmla="*/ 0 h 19"/>
                    <a:gd name="T24" fmla="*/ 33 w 35"/>
                    <a:gd name="T25" fmla="*/ 2 h 19"/>
                    <a:gd name="T26" fmla="*/ 31 w 35"/>
                    <a:gd name="T27" fmla="*/ 5 h 19"/>
                    <a:gd name="T28" fmla="*/ 29 w 35"/>
                    <a:gd name="T29" fmla="*/ 5 h 19"/>
                    <a:gd name="T30" fmla="*/ 27 w 35"/>
                    <a:gd name="T31" fmla="*/ 5 h 19"/>
                    <a:gd name="T32" fmla="*/ 25 w 35"/>
                    <a:gd name="T33" fmla="*/ 7 h 19"/>
                    <a:gd name="T34" fmla="*/ 23 w 35"/>
                    <a:gd name="T35" fmla="*/ 9 h 19"/>
                    <a:gd name="T36" fmla="*/ 20 w 35"/>
                    <a:gd name="T37" fmla="*/ 9 h 19"/>
                    <a:gd name="T38" fmla="*/ 18 w 35"/>
                    <a:gd name="T39" fmla="*/ 9 h 19"/>
                    <a:gd name="T40" fmla="*/ 16 w 35"/>
                    <a:gd name="T41" fmla="*/ 11 h 19"/>
                    <a:gd name="T42" fmla="*/ 14 w 35"/>
                    <a:gd name="T43" fmla="*/ 11 h 19"/>
                    <a:gd name="T44" fmla="*/ 12 w 35"/>
                    <a:gd name="T45" fmla="*/ 14 h 19"/>
                    <a:gd name="T46" fmla="*/ 10 w 35"/>
                    <a:gd name="T47" fmla="*/ 14 h 19"/>
                    <a:gd name="T48" fmla="*/ 8 w 35"/>
                    <a:gd name="T49" fmla="*/ 16 h 19"/>
                    <a:gd name="T50" fmla="*/ 6 w 35"/>
                    <a:gd name="T51" fmla="*/ 16 h 19"/>
                    <a:gd name="T52" fmla="*/ 4 w 35"/>
                    <a:gd name="T53" fmla="*/ 16 h 19"/>
                    <a:gd name="T54" fmla="*/ 2 w 35"/>
                    <a:gd name="T55" fmla="*/ 18 h 19"/>
                    <a:gd name="T56" fmla="*/ 0 w 35"/>
                    <a:gd name="T57" fmla="*/ 18 h 19"/>
                    <a:gd name="T58" fmla="*/ 2 w 35"/>
                    <a:gd name="T59" fmla="*/ 16 h 19"/>
                    <a:gd name="T60" fmla="*/ 4 w 35"/>
                    <a:gd name="T61" fmla="*/ 16 h 19"/>
                    <a:gd name="T62" fmla="*/ 6 w 35"/>
                    <a:gd name="T63" fmla="*/ 14 h 19"/>
                    <a:gd name="T64" fmla="*/ 8 w 35"/>
                    <a:gd name="T65" fmla="*/ 11 h 19"/>
                    <a:gd name="T66" fmla="*/ 10 w 35"/>
                    <a:gd name="T67" fmla="*/ 11 h 19"/>
                    <a:gd name="T68" fmla="*/ 12 w 35"/>
                    <a:gd name="T69" fmla="*/ 11 h 19"/>
                    <a:gd name="T70" fmla="*/ 14 w 35"/>
                    <a:gd name="T71" fmla="*/ 9 h 19"/>
                    <a:gd name="T72" fmla="*/ 16 w 35"/>
                    <a:gd name="T73" fmla="*/ 9 h 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5"/>
                    <a:gd name="T112" fmla="*/ 0 h 19"/>
                    <a:gd name="T113" fmla="*/ 35 w 35"/>
                    <a:gd name="T114" fmla="*/ 19 h 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5" h="19">
                      <a:moveTo>
                        <a:pt x="16" y="9"/>
                      </a:moveTo>
                      <a:lnTo>
                        <a:pt x="18" y="7"/>
                      </a:lnTo>
                      <a:lnTo>
                        <a:pt x="20" y="5"/>
                      </a:lnTo>
                      <a:lnTo>
                        <a:pt x="23" y="5"/>
                      </a:lnTo>
                      <a:lnTo>
                        <a:pt x="25" y="5"/>
                      </a:lnTo>
                      <a:lnTo>
                        <a:pt x="27" y="2"/>
                      </a:lnTo>
                      <a:lnTo>
                        <a:pt x="29" y="2"/>
                      </a:lnTo>
                      <a:lnTo>
                        <a:pt x="29" y="0"/>
                      </a:lnTo>
                      <a:lnTo>
                        <a:pt x="31" y="0"/>
                      </a:lnTo>
                      <a:lnTo>
                        <a:pt x="33" y="0"/>
                      </a:lnTo>
                      <a:lnTo>
                        <a:pt x="34" y="0"/>
                      </a:lnTo>
                      <a:lnTo>
                        <a:pt x="33" y="0"/>
                      </a:lnTo>
                      <a:lnTo>
                        <a:pt x="33" y="2"/>
                      </a:lnTo>
                      <a:lnTo>
                        <a:pt x="31" y="5"/>
                      </a:lnTo>
                      <a:lnTo>
                        <a:pt x="29" y="5"/>
                      </a:lnTo>
                      <a:lnTo>
                        <a:pt x="27" y="5"/>
                      </a:lnTo>
                      <a:lnTo>
                        <a:pt x="25" y="7"/>
                      </a:lnTo>
                      <a:lnTo>
                        <a:pt x="23" y="9"/>
                      </a:lnTo>
                      <a:lnTo>
                        <a:pt x="20" y="9"/>
                      </a:lnTo>
                      <a:lnTo>
                        <a:pt x="18" y="9"/>
                      </a:lnTo>
                      <a:lnTo>
                        <a:pt x="16" y="11"/>
                      </a:lnTo>
                      <a:lnTo>
                        <a:pt x="14" y="11"/>
                      </a:lnTo>
                      <a:lnTo>
                        <a:pt x="12" y="14"/>
                      </a:lnTo>
                      <a:lnTo>
                        <a:pt x="10" y="14"/>
                      </a:lnTo>
                      <a:lnTo>
                        <a:pt x="8" y="16"/>
                      </a:lnTo>
                      <a:lnTo>
                        <a:pt x="6" y="16"/>
                      </a:lnTo>
                      <a:lnTo>
                        <a:pt x="4" y="16"/>
                      </a:lnTo>
                      <a:lnTo>
                        <a:pt x="2" y="18"/>
                      </a:lnTo>
                      <a:lnTo>
                        <a:pt x="0" y="18"/>
                      </a:lnTo>
                      <a:lnTo>
                        <a:pt x="2" y="16"/>
                      </a:lnTo>
                      <a:lnTo>
                        <a:pt x="4" y="16"/>
                      </a:lnTo>
                      <a:lnTo>
                        <a:pt x="6" y="14"/>
                      </a:lnTo>
                      <a:lnTo>
                        <a:pt x="8" y="11"/>
                      </a:lnTo>
                      <a:lnTo>
                        <a:pt x="10" y="11"/>
                      </a:lnTo>
                      <a:lnTo>
                        <a:pt x="12" y="11"/>
                      </a:lnTo>
                      <a:lnTo>
                        <a:pt x="14" y="9"/>
                      </a:lnTo>
                      <a:lnTo>
                        <a:pt x="16" y="9"/>
                      </a:lnTo>
                    </a:path>
                  </a:pathLst>
                </a:custGeom>
                <a:solidFill>
                  <a:srgbClr val="FAFD00"/>
                </a:solidFill>
                <a:ln w="9525" cap="rnd">
                  <a:noFill/>
                  <a:round/>
                  <a:headEnd/>
                  <a:tailEnd/>
                </a:ln>
              </p:spPr>
              <p:txBody>
                <a:bodyPr/>
                <a:lstStyle/>
                <a:p>
                  <a:endParaRPr lang="zh-CN" altLang="zh-CN"/>
                </a:p>
              </p:txBody>
            </p:sp>
            <p:sp>
              <p:nvSpPr>
                <p:cNvPr id="58175" name="Freeform 3200"/>
                <p:cNvSpPr>
                  <a:spLocks/>
                </p:cNvSpPr>
                <p:nvPr/>
              </p:nvSpPr>
              <p:spPr bwMode="auto">
                <a:xfrm>
                  <a:off x="5037" y="2783"/>
                  <a:ext cx="34" cy="20"/>
                </a:xfrm>
                <a:custGeom>
                  <a:avLst/>
                  <a:gdLst>
                    <a:gd name="T0" fmla="*/ 16 w 34"/>
                    <a:gd name="T1" fmla="*/ 7 h 20"/>
                    <a:gd name="T2" fmla="*/ 18 w 34"/>
                    <a:gd name="T3" fmla="*/ 7 h 20"/>
                    <a:gd name="T4" fmla="*/ 20 w 34"/>
                    <a:gd name="T5" fmla="*/ 7 h 20"/>
                    <a:gd name="T6" fmla="*/ 22 w 34"/>
                    <a:gd name="T7" fmla="*/ 4 h 20"/>
                    <a:gd name="T8" fmla="*/ 24 w 34"/>
                    <a:gd name="T9" fmla="*/ 4 h 20"/>
                    <a:gd name="T10" fmla="*/ 24 w 34"/>
                    <a:gd name="T11" fmla="*/ 2 h 20"/>
                    <a:gd name="T12" fmla="*/ 25 w 34"/>
                    <a:gd name="T13" fmla="*/ 2 h 20"/>
                    <a:gd name="T14" fmla="*/ 27 w 34"/>
                    <a:gd name="T15" fmla="*/ 2 h 20"/>
                    <a:gd name="T16" fmla="*/ 29 w 34"/>
                    <a:gd name="T17" fmla="*/ 2 h 20"/>
                    <a:gd name="T18" fmla="*/ 31 w 34"/>
                    <a:gd name="T19" fmla="*/ 0 h 20"/>
                    <a:gd name="T20" fmla="*/ 33 w 34"/>
                    <a:gd name="T21" fmla="*/ 0 h 20"/>
                    <a:gd name="T22" fmla="*/ 33 w 34"/>
                    <a:gd name="T23" fmla="*/ 2 h 20"/>
                    <a:gd name="T24" fmla="*/ 31 w 34"/>
                    <a:gd name="T25" fmla="*/ 2 h 20"/>
                    <a:gd name="T26" fmla="*/ 29 w 34"/>
                    <a:gd name="T27" fmla="*/ 2 h 20"/>
                    <a:gd name="T28" fmla="*/ 27 w 34"/>
                    <a:gd name="T29" fmla="*/ 4 h 20"/>
                    <a:gd name="T30" fmla="*/ 25 w 34"/>
                    <a:gd name="T31" fmla="*/ 7 h 20"/>
                    <a:gd name="T32" fmla="*/ 24 w 34"/>
                    <a:gd name="T33" fmla="*/ 7 h 20"/>
                    <a:gd name="T34" fmla="*/ 22 w 34"/>
                    <a:gd name="T35" fmla="*/ 9 h 20"/>
                    <a:gd name="T36" fmla="*/ 20 w 34"/>
                    <a:gd name="T37" fmla="*/ 9 h 20"/>
                    <a:gd name="T38" fmla="*/ 18 w 34"/>
                    <a:gd name="T39" fmla="*/ 11 h 20"/>
                    <a:gd name="T40" fmla="*/ 16 w 34"/>
                    <a:gd name="T41" fmla="*/ 11 h 20"/>
                    <a:gd name="T42" fmla="*/ 14 w 34"/>
                    <a:gd name="T43" fmla="*/ 14 h 20"/>
                    <a:gd name="T44" fmla="*/ 12 w 34"/>
                    <a:gd name="T45" fmla="*/ 14 h 20"/>
                    <a:gd name="T46" fmla="*/ 9 w 34"/>
                    <a:gd name="T47" fmla="*/ 14 h 20"/>
                    <a:gd name="T48" fmla="*/ 8 w 34"/>
                    <a:gd name="T49" fmla="*/ 16 h 20"/>
                    <a:gd name="T50" fmla="*/ 6 w 34"/>
                    <a:gd name="T51" fmla="*/ 16 h 20"/>
                    <a:gd name="T52" fmla="*/ 4 w 34"/>
                    <a:gd name="T53" fmla="*/ 16 h 20"/>
                    <a:gd name="T54" fmla="*/ 2 w 34"/>
                    <a:gd name="T55" fmla="*/ 19 h 20"/>
                    <a:gd name="T56" fmla="*/ 0 w 34"/>
                    <a:gd name="T57" fmla="*/ 19 h 20"/>
                    <a:gd name="T58" fmla="*/ 0 w 34"/>
                    <a:gd name="T59" fmla="*/ 16 h 20"/>
                    <a:gd name="T60" fmla="*/ 2 w 34"/>
                    <a:gd name="T61" fmla="*/ 16 h 20"/>
                    <a:gd name="T62" fmla="*/ 4 w 34"/>
                    <a:gd name="T63" fmla="*/ 16 h 20"/>
                    <a:gd name="T64" fmla="*/ 6 w 34"/>
                    <a:gd name="T65" fmla="*/ 14 h 20"/>
                    <a:gd name="T66" fmla="*/ 8 w 34"/>
                    <a:gd name="T67" fmla="*/ 14 h 20"/>
                    <a:gd name="T68" fmla="*/ 8 w 34"/>
                    <a:gd name="T69" fmla="*/ 11 h 20"/>
                    <a:gd name="T70" fmla="*/ 9 w 34"/>
                    <a:gd name="T71" fmla="*/ 11 h 20"/>
                    <a:gd name="T72" fmla="*/ 12 w 34"/>
                    <a:gd name="T73" fmla="*/ 11 h 20"/>
                    <a:gd name="T74" fmla="*/ 14 w 34"/>
                    <a:gd name="T75" fmla="*/ 9 h 20"/>
                    <a:gd name="T76" fmla="*/ 16 w 34"/>
                    <a:gd name="T77" fmla="*/ 7 h 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4"/>
                    <a:gd name="T118" fmla="*/ 0 h 20"/>
                    <a:gd name="T119" fmla="*/ 34 w 34"/>
                    <a:gd name="T120" fmla="*/ 20 h 2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4" h="20">
                      <a:moveTo>
                        <a:pt x="16" y="7"/>
                      </a:moveTo>
                      <a:lnTo>
                        <a:pt x="18" y="7"/>
                      </a:lnTo>
                      <a:lnTo>
                        <a:pt x="20" y="7"/>
                      </a:lnTo>
                      <a:lnTo>
                        <a:pt x="22" y="4"/>
                      </a:lnTo>
                      <a:lnTo>
                        <a:pt x="24" y="4"/>
                      </a:lnTo>
                      <a:lnTo>
                        <a:pt x="24" y="2"/>
                      </a:lnTo>
                      <a:lnTo>
                        <a:pt x="25" y="2"/>
                      </a:lnTo>
                      <a:lnTo>
                        <a:pt x="27" y="2"/>
                      </a:lnTo>
                      <a:lnTo>
                        <a:pt x="29" y="2"/>
                      </a:lnTo>
                      <a:lnTo>
                        <a:pt x="31" y="0"/>
                      </a:lnTo>
                      <a:lnTo>
                        <a:pt x="33" y="0"/>
                      </a:lnTo>
                      <a:lnTo>
                        <a:pt x="33" y="2"/>
                      </a:lnTo>
                      <a:lnTo>
                        <a:pt x="31" y="2"/>
                      </a:lnTo>
                      <a:lnTo>
                        <a:pt x="29" y="2"/>
                      </a:lnTo>
                      <a:lnTo>
                        <a:pt x="27" y="4"/>
                      </a:lnTo>
                      <a:lnTo>
                        <a:pt x="25" y="7"/>
                      </a:lnTo>
                      <a:lnTo>
                        <a:pt x="24" y="7"/>
                      </a:lnTo>
                      <a:lnTo>
                        <a:pt x="22" y="9"/>
                      </a:lnTo>
                      <a:lnTo>
                        <a:pt x="20" y="9"/>
                      </a:lnTo>
                      <a:lnTo>
                        <a:pt x="18" y="11"/>
                      </a:lnTo>
                      <a:lnTo>
                        <a:pt x="16" y="11"/>
                      </a:lnTo>
                      <a:lnTo>
                        <a:pt x="14" y="14"/>
                      </a:lnTo>
                      <a:lnTo>
                        <a:pt x="12" y="14"/>
                      </a:lnTo>
                      <a:lnTo>
                        <a:pt x="9" y="14"/>
                      </a:lnTo>
                      <a:lnTo>
                        <a:pt x="8" y="16"/>
                      </a:lnTo>
                      <a:lnTo>
                        <a:pt x="6" y="16"/>
                      </a:lnTo>
                      <a:lnTo>
                        <a:pt x="4" y="16"/>
                      </a:lnTo>
                      <a:lnTo>
                        <a:pt x="2" y="19"/>
                      </a:lnTo>
                      <a:lnTo>
                        <a:pt x="0" y="19"/>
                      </a:lnTo>
                      <a:lnTo>
                        <a:pt x="0" y="16"/>
                      </a:lnTo>
                      <a:lnTo>
                        <a:pt x="2" y="16"/>
                      </a:lnTo>
                      <a:lnTo>
                        <a:pt x="4" y="16"/>
                      </a:lnTo>
                      <a:lnTo>
                        <a:pt x="6" y="14"/>
                      </a:lnTo>
                      <a:lnTo>
                        <a:pt x="8" y="14"/>
                      </a:lnTo>
                      <a:lnTo>
                        <a:pt x="8" y="11"/>
                      </a:lnTo>
                      <a:lnTo>
                        <a:pt x="9" y="11"/>
                      </a:lnTo>
                      <a:lnTo>
                        <a:pt x="12" y="11"/>
                      </a:lnTo>
                      <a:lnTo>
                        <a:pt x="14" y="9"/>
                      </a:lnTo>
                      <a:lnTo>
                        <a:pt x="16" y="7"/>
                      </a:lnTo>
                    </a:path>
                  </a:pathLst>
                </a:custGeom>
                <a:solidFill>
                  <a:srgbClr val="FAFD00"/>
                </a:solidFill>
                <a:ln w="9525" cap="rnd">
                  <a:noFill/>
                  <a:round/>
                  <a:headEnd/>
                  <a:tailEnd/>
                </a:ln>
              </p:spPr>
              <p:txBody>
                <a:bodyPr/>
                <a:lstStyle/>
                <a:p>
                  <a:endParaRPr lang="zh-CN" altLang="zh-CN"/>
                </a:p>
              </p:txBody>
            </p:sp>
            <p:sp>
              <p:nvSpPr>
                <p:cNvPr id="58176" name="Freeform 3201"/>
                <p:cNvSpPr>
                  <a:spLocks/>
                </p:cNvSpPr>
                <p:nvPr/>
              </p:nvSpPr>
              <p:spPr bwMode="auto">
                <a:xfrm>
                  <a:off x="5014" y="2771"/>
                  <a:ext cx="43" cy="19"/>
                </a:xfrm>
                <a:custGeom>
                  <a:avLst/>
                  <a:gdLst>
                    <a:gd name="T0" fmla="*/ 20 w 43"/>
                    <a:gd name="T1" fmla="*/ 7 h 19"/>
                    <a:gd name="T2" fmla="*/ 22 w 43"/>
                    <a:gd name="T3" fmla="*/ 7 h 19"/>
                    <a:gd name="T4" fmla="*/ 24 w 43"/>
                    <a:gd name="T5" fmla="*/ 5 h 19"/>
                    <a:gd name="T6" fmla="*/ 26 w 43"/>
                    <a:gd name="T7" fmla="*/ 5 h 19"/>
                    <a:gd name="T8" fmla="*/ 28 w 43"/>
                    <a:gd name="T9" fmla="*/ 5 h 19"/>
                    <a:gd name="T10" fmla="*/ 30 w 43"/>
                    <a:gd name="T11" fmla="*/ 5 h 19"/>
                    <a:gd name="T12" fmla="*/ 32 w 43"/>
                    <a:gd name="T13" fmla="*/ 2 h 19"/>
                    <a:gd name="T14" fmla="*/ 35 w 43"/>
                    <a:gd name="T15" fmla="*/ 2 h 19"/>
                    <a:gd name="T16" fmla="*/ 37 w 43"/>
                    <a:gd name="T17" fmla="*/ 0 h 19"/>
                    <a:gd name="T18" fmla="*/ 39 w 43"/>
                    <a:gd name="T19" fmla="*/ 0 h 19"/>
                    <a:gd name="T20" fmla="*/ 42 w 43"/>
                    <a:gd name="T21" fmla="*/ 0 h 19"/>
                    <a:gd name="T22" fmla="*/ 39 w 43"/>
                    <a:gd name="T23" fmla="*/ 2 h 19"/>
                    <a:gd name="T24" fmla="*/ 37 w 43"/>
                    <a:gd name="T25" fmla="*/ 2 h 19"/>
                    <a:gd name="T26" fmla="*/ 37 w 43"/>
                    <a:gd name="T27" fmla="*/ 5 h 19"/>
                    <a:gd name="T28" fmla="*/ 35 w 43"/>
                    <a:gd name="T29" fmla="*/ 5 h 19"/>
                    <a:gd name="T30" fmla="*/ 32 w 43"/>
                    <a:gd name="T31" fmla="*/ 5 h 19"/>
                    <a:gd name="T32" fmla="*/ 30 w 43"/>
                    <a:gd name="T33" fmla="*/ 5 h 19"/>
                    <a:gd name="T34" fmla="*/ 28 w 43"/>
                    <a:gd name="T35" fmla="*/ 7 h 19"/>
                    <a:gd name="T36" fmla="*/ 26 w 43"/>
                    <a:gd name="T37" fmla="*/ 7 h 19"/>
                    <a:gd name="T38" fmla="*/ 24 w 43"/>
                    <a:gd name="T39" fmla="*/ 9 h 19"/>
                    <a:gd name="T40" fmla="*/ 22 w 43"/>
                    <a:gd name="T41" fmla="*/ 9 h 19"/>
                    <a:gd name="T42" fmla="*/ 20 w 43"/>
                    <a:gd name="T43" fmla="*/ 11 h 19"/>
                    <a:gd name="T44" fmla="*/ 18 w 43"/>
                    <a:gd name="T45" fmla="*/ 11 h 19"/>
                    <a:gd name="T46" fmla="*/ 16 w 43"/>
                    <a:gd name="T47" fmla="*/ 14 h 19"/>
                    <a:gd name="T48" fmla="*/ 14 w 43"/>
                    <a:gd name="T49" fmla="*/ 14 h 19"/>
                    <a:gd name="T50" fmla="*/ 12 w 43"/>
                    <a:gd name="T51" fmla="*/ 14 h 19"/>
                    <a:gd name="T52" fmla="*/ 10 w 43"/>
                    <a:gd name="T53" fmla="*/ 14 h 19"/>
                    <a:gd name="T54" fmla="*/ 8 w 43"/>
                    <a:gd name="T55" fmla="*/ 16 h 19"/>
                    <a:gd name="T56" fmla="*/ 6 w 43"/>
                    <a:gd name="T57" fmla="*/ 16 h 19"/>
                    <a:gd name="T58" fmla="*/ 4 w 43"/>
                    <a:gd name="T59" fmla="*/ 18 h 19"/>
                    <a:gd name="T60" fmla="*/ 2 w 43"/>
                    <a:gd name="T61" fmla="*/ 18 h 19"/>
                    <a:gd name="T62" fmla="*/ 0 w 43"/>
                    <a:gd name="T63" fmla="*/ 18 h 19"/>
                    <a:gd name="T64" fmla="*/ 2 w 43"/>
                    <a:gd name="T65" fmla="*/ 16 h 19"/>
                    <a:gd name="T66" fmla="*/ 4 w 43"/>
                    <a:gd name="T67" fmla="*/ 16 h 19"/>
                    <a:gd name="T68" fmla="*/ 4 w 43"/>
                    <a:gd name="T69" fmla="*/ 14 h 19"/>
                    <a:gd name="T70" fmla="*/ 6 w 43"/>
                    <a:gd name="T71" fmla="*/ 14 h 19"/>
                    <a:gd name="T72" fmla="*/ 8 w 43"/>
                    <a:gd name="T73" fmla="*/ 14 h 19"/>
                    <a:gd name="T74" fmla="*/ 10 w 43"/>
                    <a:gd name="T75" fmla="*/ 14 h 19"/>
                    <a:gd name="T76" fmla="*/ 12 w 43"/>
                    <a:gd name="T77" fmla="*/ 11 h 19"/>
                    <a:gd name="T78" fmla="*/ 14 w 43"/>
                    <a:gd name="T79" fmla="*/ 11 h 19"/>
                    <a:gd name="T80" fmla="*/ 16 w 43"/>
                    <a:gd name="T81" fmla="*/ 9 h 19"/>
                    <a:gd name="T82" fmla="*/ 18 w 43"/>
                    <a:gd name="T83" fmla="*/ 9 h 19"/>
                    <a:gd name="T84" fmla="*/ 20 w 43"/>
                    <a:gd name="T85" fmla="*/ 7 h 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3"/>
                    <a:gd name="T130" fmla="*/ 0 h 19"/>
                    <a:gd name="T131" fmla="*/ 43 w 43"/>
                    <a:gd name="T132" fmla="*/ 19 h 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3" h="19">
                      <a:moveTo>
                        <a:pt x="20" y="7"/>
                      </a:moveTo>
                      <a:lnTo>
                        <a:pt x="22" y="7"/>
                      </a:lnTo>
                      <a:lnTo>
                        <a:pt x="24" y="5"/>
                      </a:lnTo>
                      <a:lnTo>
                        <a:pt x="26" y="5"/>
                      </a:lnTo>
                      <a:lnTo>
                        <a:pt x="28" y="5"/>
                      </a:lnTo>
                      <a:lnTo>
                        <a:pt x="30" y="5"/>
                      </a:lnTo>
                      <a:lnTo>
                        <a:pt x="32" y="2"/>
                      </a:lnTo>
                      <a:lnTo>
                        <a:pt x="35" y="2"/>
                      </a:lnTo>
                      <a:lnTo>
                        <a:pt x="37" y="0"/>
                      </a:lnTo>
                      <a:lnTo>
                        <a:pt x="39" y="0"/>
                      </a:lnTo>
                      <a:lnTo>
                        <a:pt x="42" y="0"/>
                      </a:lnTo>
                      <a:lnTo>
                        <a:pt x="39" y="2"/>
                      </a:lnTo>
                      <a:lnTo>
                        <a:pt x="37" y="2"/>
                      </a:lnTo>
                      <a:lnTo>
                        <a:pt x="37" y="5"/>
                      </a:lnTo>
                      <a:lnTo>
                        <a:pt x="35" y="5"/>
                      </a:lnTo>
                      <a:lnTo>
                        <a:pt x="32" y="5"/>
                      </a:lnTo>
                      <a:lnTo>
                        <a:pt x="30" y="5"/>
                      </a:lnTo>
                      <a:lnTo>
                        <a:pt x="28" y="7"/>
                      </a:lnTo>
                      <a:lnTo>
                        <a:pt x="26" y="7"/>
                      </a:lnTo>
                      <a:lnTo>
                        <a:pt x="24" y="9"/>
                      </a:lnTo>
                      <a:lnTo>
                        <a:pt x="22" y="9"/>
                      </a:lnTo>
                      <a:lnTo>
                        <a:pt x="20" y="11"/>
                      </a:lnTo>
                      <a:lnTo>
                        <a:pt x="18" y="11"/>
                      </a:lnTo>
                      <a:lnTo>
                        <a:pt x="16" y="14"/>
                      </a:lnTo>
                      <a:lnTo>
                        <a:pt x="14" y="14"/>
                      </a:lnTo>
                      <a:lnTo>
                        <a:pt x="12" y="14"/>
                      </a:lnTo>
                      <a:lnTo>
                        <a:pt x="10" y="14"/>
                      </a:lnTo>
                      <a:lnTo>
                        <a:pt x="8" y="16"/>
                      </a:lnTo>
                      <a:lnTo>
                        <a:pt x="6" y="16"/>
                      </a:lnTo>
                      <a:lnTo>
                        <a:pt x="4" y="18"/>
                      </a:lnTo>
                      <a:lnTo>
                        <a:pt x="2" y="18"/>
                      </a:lnTo>
                      <a:lnTo>
                        <a:pt x="0" y="18"/>
                      </a:lnTo>
                      <a:lnTo>
                        <a:pt x="2" y="16"/>
                      </a:lnTo>
                      <a:lnTo>
                        <a:pt x="4" y="16"/>
                      </a:lnTo>
                      <a:lnTo>
                        <a:pt x="4" y="14"/>
                      </a:lnTo>
                      <a:lnTo>
                        <a:pt x="6" y="14"/>
                      </a:lnTo>
                      <a:lnTo>
                        <a:pt x="8" y="14"/>
                      </a:lnTo>
                      <a:lnTo>
                        <a:pt x="10" y="14"/>
                      </a:lnTo>
                      <a:lnTo>
                        <a:pt x="12" y="11"/>
                      </a:lnTo>
                      <a:lnTo>
                        <a:pt x="14" y="11"/>
                      </a:lnTo>
                      <a:lnTo>
                        <a:pt x="16" y="9"/>
                      </a:lnTo>
                      <a:lnTo>
                        <a:pt x="18" y="9"/>
                      </a:lnTo>
                      <a:lnTo>
                        <a:pt x="20" y="7"/>
                      </a:lnTo>
                    </a:path>
                  </a:pathLst>
                </a:custGeom>
                <a:solidFill>
                  <a:srgbClr val="FAFD00"/>
                </a:solidFill>
                <a:ln w="9525" cap="rnd">
                  <a:noFill/>
                  <a:round/>
                  <a:headEnd/>
                  <a:tailEnd/>
                </a:ln>
              </p:spPr>
              <p:txBody>
                <a:bodyPr/>
                <a:lstStyle/>
                <a:p>
                  <a:endParaRPr lang="zh-CN" altLang="zh-CN"/>
                </a:p>
              </p:txBody>
            </p:sp>
            <p:sp>
              <p:nvSpPr>
                <p:cNvPr id="58177" name="Freeform 3202"/>
                <p:cNvSpPr>
                  <a:spLocks/>
                </p:cNvSpPr>
                <p:nvPr/>
              </p:nvSpPr>
              <p:spPr bwMode="auto">
                <a:xfrm>
                  <a:off x="5016" y="2773"/>
                  <a:ext cx="43" cy="19"/>
                </a:xfrm>
                <a:custGeom>
                  <a:avLst/>
                  <a:gdLst>
                    <a:gd name="T0" fmla="*/ 20 w 43"/>
                    <a:gd name="T1" fmla="*/ 7 h 19"/>
                    <a:gd name="T2" fmla="*/ 22 w 43"/>
                    <a:gd name="T3" fmla="*/ 7 h 19"/>
                    <a:gd name="T4" fmla="*/ 24 w 43"/>
                    <a:gd name="T5" fmla="*/ 5 h 19"/>
                    <a:gd name="T6" fmla="*/ 26 w 43"/>
                    <a:gd name="T7" fmla="*/ 5 h 19"/>
                    <a:gd name="T8" fmla="*/ 28 w 43"/>
                    <a:gd name="T9" fmla="*/ 5 h 19"/>
                    <a:gd name="T10" fmla="*/ 30 w 43"/>
                    <a:gd name="T11" fmla="*/ 5 h 19"/>
                    <a:gd name="T12" fmla="*/ 33 w 43"/>
                    <a:gd name="T13" fmla="*/ 5 h 19"/>
                    <a:gd name="T14" fmla="*/ 33 w 43"/>
                    <a:gd name="T15" fmla="*/ 2 h 19"/>
                    <a:gd name="T16" fmla="*/ 35 w 43"/>
                    <a:gd name="T17" fmla="*/ 2 h 19"/>
                    <a:gd name="T18" fmla="*/ 37 w 43"/>
                    <a:gd name="T19" fmla="*/ 2 h 19"/>
                    <a:gd name="T20" fmla="*/ 37 w 43"/>
                    <a:gd name="T21" fmla="*/ 0 h 19"/>
                    <a:gd name="T22" fmla="*/ 39 w 43"/>
                    <a:gd name="T23" fmla="*/ 0 h 19"/>
                    <a:gd name="T24" fmla="*/ 42 w 43"/>
                    <a:gd name="T25" fmla="*/ 0 h 19"/>
                    <a:gd name="T26" fmla="*/ 42 w 43"/>
                    <a:gd name="T27" fmla="*/ 2 h 19"/>
                    <a:gd name="T28" fmla="*/ 39 w 43"/>
                    <a:gd name="T29" fmla="*/ 2 h 19"/>
                    <a:gd name="T30" fmla="*/ 37 w 43"/>
                    <a:gd name="T31" fmla="*/ 5 h 19"/>
                    <a:gd name="T32" fmla="*/ 35 w 43"/>
                    <a:gd name="T33" fmla="*/ 5 h 19"/>
                    <a:gd name="T34" fmla="*/ 33 w 43"/>
                    <a:gd name="T35" fmla="*/ 5 h 19"/>
                    <a:gd name="T36" fmla="*/ 30 w 43"/>
                    <a:gd name="T37" fmla="*/ 5 h 19"/>
                    <a:gd name="T38" fmla="*/ 30 w 43"/>
                    <a:gd name="T39" fmla="*/ 7 h 19"/>
                    <a:gd name="T40" fmla="*/ 28 w 43"/>
                    <a:gd name="T41" fmla="*/ 7 h 19"/>
                    <a:gd name="T42" fmla="*/ 26 w 43"/>
                    <a:gd name="T43" fmla="*/ 9 h 19"/>
                    <a:gd name="T44" fmla="*/ 24 w 43"/>
                    <a:gd name="T45" fmla="*/ 9 h 19"/>
                    <a:gd name="T46" fmla="*/ 22 w 43"/>
                    <a:gd name="T47" fmla="*/ 11 h 19"/>
                    <a:gd name="T48" fmla="*/ 20 w 43"/>
                    <a:gd name="T49" fmla="*/ 11 h 19"/>
                    <a:gd name="T50" fmla="*/ 18 w 43"/>
                    <a:gd name="T51" fmla="*/ 14 h 19"/>
                    <a:gd name="T52" fmla="*/ 16 w 43"/>
                    <a:gd name="T53" fmla="*/ 14 h 19"/>
                    <a:gd name="T54" fmla="*/ 14 w 43"/>
                    <a:gd name="T55" fmla="*/ 14 h 19"/>
                    <a:gd name="T56" fmla="*/ 12 w 43"/>
                    <a:gd name="T57" fmla="*/ 14 h 19"/>
                    <a:gd name="T58" fmla="*/ 10 w 43"/>
                    <a:gd name="T59" fmla="*/ 14 h 19"/>
                    <a:gd name="T60" fmla="*/ 8 w 43"/>
                    <a:gd name="T61" fmla="*/ 16 h 19"/>
                    <a:gd name="T62" fmla="*/ 6 w 43"/>
                    <a:gd name="T63" fmla="*/ 16 h 19"/>
                    <a:gd name="T64" fmla="*/ 4 w 43"/>
                    <a:gd name="T65" fmla="*/ 18 h 19"/>
                    <a:gd name="T66" fmla="*/ 2 w 43"/>
                    <a:gd name="T67" fmla="*/ 18 h 19"/>
                    <a:gd name="T68" fmla="*/ 0 w 43"/>
                    <a:gd name="T69" fmla="*/ 18 h 19"/>
                    <a:gd name="T70" fmla="*/ 2 w 43"/>
                    <a:gd name="T71" fmla="*/ 16 h 19"/>
                    <a:gd name="T72" fmla="*/ 4 w 43"/>
                    <a:gd name="T73" fmla="*/ 16 h 19"/>
                    <a:gd name="T74" fmla="*/ 4 w 43"/>
                    <a:gd name="T75" fmla="*/ 14 h 19"/>
                    <a:gd name="T76" fmla="*/ 6 w 43"/>
                    <a:gd name="T77" fmla="*/ 14 h 19"/>
                    <a:gd name="T78" fmla="*/ 8 w 43"/>
                    <a:gd name="T79" fmla="*/ 14 h 19"/>
                    <a:gd name="T80" fmla="*/ 10 w 43"/>
                    <a:gd name="T81" fmla="*/ 14 h 19"/>
                    <a:gd name="T82" fmla="*/ 12 w 43"/>
                    <a:gd name="T83" fmla="*/ 11 h 19"/>
                    <a:gd name="T84" fmla="*/ 14 w 43"/>
                    <a:gd name="T85" fmla="*/ 11 h 19"/>
                    <a:gd name="T86" fmla="*/ 16 w 43"/>
                    <a:gd name="T87" fmla="*/ 9 h 19"/>
                    <a:gd name="T88" fmla="*/ 18 w 43"/>
                    <a:gd name="T89" fmla="*/ 9 h 19"/>
                    <a:gd name="T90" fmla="*/ 20 w 43"/>
                    <a:gd name="T91" fmla="*/ 7 h 1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3"/>
                    <a:gd name="T139" fmla="*/ 0 h 19"/>
                    <a:gd name="T140" fmla="*/ 43 w 43"/>
                    <a:gd name="T141" fmla="*/ 19 h 1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3" h="19">
                      <a:moveTo>
                        <a:pt x="20" y="7"/>
                      </a:moveTo>
                      <a:lnTo>
                        <a:pt x="22" y="7"/>
                      </a:lnTo>
                      <a:lnTo>
                        <a:pt x="24" y="5"/>
                      </a:lnTo>
                      <a:lnTo>
                        <a:pt x="26" y="5"/>
                      </a:lnTo>
                      <a:lnTo>
                        <a:pt x="28" y="5"/>
                      </a:lnTo>
                      <a:lnTo>
                        <a:pt x="30" y="5"/>
                      </a:lnTo>
                      <a:lnTo>
                        <a:pt x="33" y="5"/>
                      </a:lnTo>
                      <a:lnTo>
                        <a:pt x="33" y="2"/>
                      </a:lnTo>
                      <a:lnTo>
                        <a:pt x="35" y="2"/>
                      </a:lnTo>
                      <a:lnTo>
                        <a:pt x="37" y="2"/>
                      </a:lnTo>
                      <a:lnTo>
                        <a:pt x="37" y="0"/>
                      </a:lnTo>
                      <a:lnTo>
                        <a:pt x="39" y="0"/>
                      </a:lnTo>
                      <a:lnTo>
                        <a:pt x="42" y="0"/>
                      </a:lnTo>
                      <a:lnTo>
                        <a:pt x="42" y="2"/>
                      </a:lnTo>
                      <a:lnTo>
                        <a:pt x="39" y="2"/>
                      </a:lnTo>
                      <a:lnTo>
                        <a:pt x="37" y="5"/>
                      </a:lnTo>
                      <a:lnTo>
                        <a:pt x="35" y="5"/>
                      </a:lnTo>
                      <a:lnTo>
                        <a:pt x="33" y="5"/>
                      </a:lnTo>
                      <a:lnTo>
                        <a:pt x="30" y="5"/>
                      </a:lnTo>
                      <a:lnTo>
                        <a:pt x="30" y="7"/>
                      </a:lnTo>
                      <a:lnTo>
                        <a:pt x="28" y="7"/>
                      </a:lnTo>
                      <a:lnTo>
                        <a:pt x="26" y="9"/>
                      </a:lnTo>
                      <a:lnTo>
                        <a:pt x="24" y="9"/>
                      </a:lnTo>
                      <a:lnTo>
                        <a:pt x="22" y="11"/>
                      </a:lnTo>
                      <a:lnTo>
                        <a:pt x="20" y="11"/>
                      </a:lnTo>
                      <a:lnTo>
                        <a:pt x="18" y="14"/>
                      </a:lnTo>
                      <a:lnTo>
                        <a:pt x="16" y="14"/>
                      </a:lnTo>
                      <a:lnTo>
                        <a:pt x="14" y="14"/>
                      </a:lnTo>
                      <a:lnTo>
                        <a:pt x="12" y="14"/>
                      </a:lnTo>
                      <a:lnTo>
                        <a:pt x="10" y="14"/>
                      </a:lnTo>
                      <a:lnTo>
                        <a:pt x="8" y="16"/>
                      </a:lnTo>
                      <a:lnTo>
                        <a:pt x="6" y="16"/>
                      </a:lnTo>
                      <a:lnTo>
                        <a:pt x="4" y="18"/>
                      </a:lnTo>
                      <a:lnTo>
                        <a:pt x="2" y="18"/>
                      </a:lnTo>
                      <a:lnTo>
                        <a:pt x="0" y="18"/>
                      </a:lnTo>
                      <a:lnTo>
                        <a:pt x="2" y="16"/>
                      </a:lnTo>
                      <a:lnTo>
                        <a:pt x="4" y="16"/>
                      </a:lnTo>
                      <a:lnTo>
                        <a:pt x="4" y="14"/>
                      </a:lnTo>
                      <a:lnTo>
                        <a:pt x="6" y="14"/>
                      </a:lnTo>
                      <a:lnTo>
                        <a:pt x="8" y="14"/>
                      </a:lnTo>
                      <a:lnTo>
                        <a:pt x="10" y="14"/>
                      </a:lnTo>
                      <a:lnTo>
                        <a:pt x="12" y="11"/>
                      </a:lnTo>
                      <a:lnTo>
                        <a:pt x="14" y="11"/>
                      </a:lnTo>
                      <a:lnTo>
                        <a:pt x="16" y="9"/>
                      </a:lnTo>
                      <a:lnTo>
                        <a:pt x="18" y="9"/>
                      </a:lnTo>
                      <a:lnTo>
                        <a:pt x="20" y="7"/>
                      </a:lnTo>
                    </a:path>
                  </a:pathLst>
                </a:custGeom>
                <a:solidFill>
                  <a:srgbClr val="FAFD00"/>
                </a:solidFill>
                <a:ln w="9525" cap="rnd">
                  <a:noFill/>
                  <a:round/>
                  <a:headEnd/>
                  <a:tailEnd/>
                </a:ln>
              </p:spPr>
              <p:txBody>
                <a:bodyPr/>
                <a:lstStyle/>
                <a:p>
                  <a:endParaRPr lang="zh-CN" altLang="zh-CN"/>
                </a:p>
              </p:txBody>
            </p:sp>
            <p:sp>
              <p:nvSpPr>
                <p:cNvPr id="58178" name="Freeform 3203"/>
                <p:cNvSpPr>
                  <a:spLocks/>
                </p:cNvSpPr>
                <p:nvPr/>
              </p:nvSpPr>
              <p:spPr bwMode="auto">
                <a:xfrm>
                  <a:off x="5020" y="2765"/>
                  <a:ext cx="41" cy="19"/>
                </a:xfrm>
                <a:custGeom>
                  <a:avLst/>
                  <a:gdLst>
                    <a:gd name="T0" fmla="*/ 20 w 41"/>
                    <a:gd name="T1" fmla="*/ 9 h 19"/>
                    <a:gd name="T2" fmla="*/ 22 w 41"/>
                    <a:gd name="T3" fmla="*/ 9 h 19"/>
                    <a:gd name="T4" fmla="*/ 24 w 41"/>
                    <a:gd name="T5" fmla="*/ 7 h 19"/>
                    <a:gd name="T6" fmla="*/ 26 w 41"/>
                    <a:gd name="T7" fmla="*/ 7 h 19"/>
                    <a:gd name="T8" fmla="*/ 29 w 41"/>
                    <a:gd name="T9" fmla="*/ 5 h 19"/>
                    <a:gd name="T10" fmla="*/ 31 w 41"/>
                    <a:gd name="T11" fmla="*/ 5 h 19"/>
                    <a:gd name="T12" fmla="*/ 33 w 41"/>
                    <a:gd name="T13" fmla="*/ 2 h 19"/>
                    <a:gd name="T14" fmla="*/ 35 w 41"/>
                    <a:gd name="T15" fmla="*/ 2 h 19"/>
                    <a:gd name="T16" fmla="*/ 37 w 41"/>
                    <a:gd name="T17" fmla="*/ 2 h 19"/>
                    <a:gd name="T18" fmla="*/ 37 w 41"/>
                    <a:gd name="T19" fmla="*/ 0 h 19"/>
                    <a:gd name="T20" fmla="*/ 39 w 41"/>
                    <a:gd name="T21" fmla="*/ 0 h 19"/>
                    <a:gd name="T22" fmla="*/ 40 w 41"/>
                    <a:gd name="T23" fmla="*/ 0 h 19"/>
                    <a:gd name="T24" fmla="*/ 40 w 41"/>
                    <a:gd name="T25" fmla="*/ 2 h 19"/>
                    <a:gd name="T26" fmla="*/ 39 w 41"/>
                    <a:gd name="T27" fmla="*/ 2 h 19"/>
                    <a:gd name="T28" fmla="*/ 37 w 41"/>
                    <a:gd name="T29" fmla="*/ 5 h 19"/>
                    <a:gd name="T30" fmla="*/ 35 w 41"/>
                    <a:gd name="T31" fmla="*/ 7 h 19"/>
                    <a:gd name="T32" fmla="*/ 33 w 41"/>
                    <a:gd name="T33" fmla="*/ 7 h 19"/>
                    <a:gd name="T34" fmla="*/ 31 w 41"/>
                    <a:gd name="T35" fmla="*/ 7 h 19"/>
                    <a:gd name="T36" fmla="*/ 29 w 41"/>
                    <a:gd name="T37" fmla="*/ 9 h 19"/>
                    <a:gd name="T38" fmla="*/ 26 w 41"/>
                    <a:gd name="T39" fmla="*/ 9 h 19"/>
                    <a:gd name="T40" fmla="*/ 24 w 41"/>
                    <a:gd name="T41" fmla="*/ 9 h 19"/>
                    <a:gd name="T42" fmla="*/ 22 w 41"/>
                    <a:gd name="T43" fmla="*/ 11 h 19"/>
                    <a:gd name="T44" fmla="*/ 20 w 41"/>
                    <a:gd name="T45" fmla="*/ 11 h 19"/>
                    <a:gd name="T46" fmla="*/ 18 w 41"/>
                    <a:gd name="T47" fmla="*/ 14 h 19"/>
                    <a:gd name="T48" fmla="*/ 16 w 41"/>
                    <a:gd name="T49" fmla="*/ 14 h 19"/>
                    <a:gd name="T50" fmla="*/ 14 w 41"/>
                    <a:gd name="T51" fmla="*/ 16 h 19"/>
                    <a:gd name="T52" fmla="*/ 12 w 41"/>
                    <a:gd name="T53" fmla="*/ 16 h 19"/>
                    <a:gd name="T54" fmla="*/ 10 w 41"/>
                    <a:gd name="T55" fmla="*/ 16 h 19"/>
                    <a:gd name="T56" fmla="*/ 8 w 41"/>
                    <a:gd name="T57" fmla="*/ 18 h 19"/>
                    <a:gd name="T58" fmla="*/ 6 w 41"/>
                    <a:gd name="T59" fmla="*/ 18 h 19"/>
                    <a:gd name="T60" fmla="*/ 4 w 41"/>
                    <a:gd name="T61" fmla="*/ 18 h 19"/>
                    <a:gd name="T62" fmla="*/ 2 w 41"/>
                    <a:gd name="T63" fmla="*/ 18 h 19"/>
                    <a:gd name="T64" fmla="*/ 0 w 41"/>
                    <a:gd name="T65" fmla="*/ 18 h 19"/>
                    <a:gd name="T66" fmla="*/ 2 w 41"/>
                    <a:gd name="T67" fmla="*/ 18 h 19"/>
                    <a:gd name="T68" fmla="*/ 4 w 41"/>
                    <a:gd name="T69" fmla="*/ 16 h 19"/>
                    <a:gd name="T70" fmla="*/ 6 w 41"/>
                    <a:gd name="T71" fmla="*/ 16 h 19"/>
                    <a:gd name="T72" fmla="*/ 8 w 41"/>
                    <a:gd name="T73" fmla="*/ 14 h 19"/>
                    <a:gd name="T74" fmla="*/ 10 w 41"/>
                    <a:gd name="T75" fmla="*/ 11 h 19"/>
                    <a:gd name="T76" fmla="*/ 12 w 41"/>
                    <a:gd name="T77" fmla="*/ 11 h 19"/>
                    <a:gd name="T78" fmla="*/ 14 w 41"/>
                    <a:gd name="T79" fmla="*/ 11 h 19"/>
                    <a:gd name="T80" fmla="*/ 16 w 41"/>
                    <a:gd name="T81" fmla="*/ 9 h 19"/>
                    <a:gd name="T82" fmla="*/ 18 w 41"/>
                    <a:gd name="T83" fmla="*/ 9 h 19"/>
                    <a:gd name="T84" fmla="*/ 20 w 41"/>
                    <a:gd name="T85" fmla="*/ 9 h 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
                    <a:gd name="T130" fmla="*/ 0 h 19"/>
                    <a:gd name="T131" fmla="*/ 41 w 41"/>
                    <a:gd name="T132" fmla="*/ 19 h 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 h="19">
                      <a:moveTo>
                        <a:pt x="20" y="9"/>
                      </a:moveTo>
                      <a:lnTo>
                        <a:pt x="22" y="9"/>
                      </a:lnTo>
                      <a:lnTo>
                        <a:pt x="24" y="7"/>
                      </a:lnTo>
                      <a:lnTo>
                        <a:pt x="26" y="7"/>
                      </a:lnTo>
                      <a:lnTo>
                        <a:pt x="29" y="5"/>
                      </a:lnTo>
                      <a:lnTo>
                        <a:pt x="31" y="5"/>
                      </a:lnTo>
                      <a:lnTo>
                        <a:pt x="33" y="2"/>
                      </a:lnTo>
                      <a:lnTo>
                        <a:pt x="35" y="2"/>
                      </a:lnTo>
                      <a:lnTo>
                        <a:pt x="37" y="2"/>
                      </a:lnTo>
                      <a:lnTo>
                        <a:pt x="37" y="0"/>
                      </a:lnTo>
                      <a:lnTo>
                        <a:pt x="39" y="0"/>
                      </a:lnTo>
                      <a:lnTo>
                        <a:pt x="40" y="0"/>
                      </a:lnTo>
                      <a:lnTo>
                        <a:pt x="40" y="2"/>
                      </a:lnTo>
                      <a:lnTo>
                        <a:pt x="39" y="2"/>
                      </a:lnTo>
                      <a:lnTo>
                        <a:pt x="37" y="5"/>
                      </a:lnTo>
                      <a:lnTo>
                        <a:pt x="35" y="7"/>
                      </a:lnTo>
                      <a:lnTo>
                        <a:pt x="33" y="7"/>
                      </a:lnTo>
                      <a:lnTo>
                        <a:pt x="31" y="7"/>
                      </a:lnTo>
                      <a:lnTo>
                        <a:pt x="29" y="9"/>
                      </a:lnTo>
                      <a:lnTo>
                        <a:pt x="26" y="9"/>
                      </a:lnTo>
                      <a:lnTo>
                        <a:pt x="24" y="9"/>
                      </a:lnTo>
                      <a:lnTo>
                        <a:pt x="22" y="11"/>
                      </a:lnTo>
                      <a:lnTo>
                        <a:pt x="20" y="11"/>
                      </a:lnTo>
                      <a:lnTo>
                        <a:pt x="18" y="14"/>
                      </a:lnTo>
                      <a:lnTo>
                        <a:pt x="16" y="14"/>
                      </a:lnTo>
                      <a:lnTo>
                        <a:pt x="14" y="16"/>
                      </a:lnTo>
                      <a:lnTo>
                        <a:pt x="12" y="16"/>
                      </a:lnTo>
                      <a:lnTo>
                        <a:pt x="10" y="16"/>
                      </a:lnTo>
                      <a:lnTo>
                        <a:pt x="8" y="18"/>
                      </a:lnTo>
                      <a:lnTo>
                        <a:pt x="6" y="18"/>
                      </a:lnTo>
                      <a:lnTo>
                        <a:pt x="4" y="18"/>
                      </a:lnTo>
                      <a:lnTo>
                        <a:pt x="2" y="18"/>
                      </a:lnTo>
                      <a:lnTo>
                        <a:pt x="0" y="18"/>
                      </a:lnTo>
                      <a:lnTo>
                        <a:pt x="2" y="18"/>
                      </a:lnTo>
                      <a:lnTo>
                        <a:pt x="4" y="16"/>
                      </a:lnTo>
                      <a:lnTo>
                        <a:pt x="6" y="16"/>
                      </a:lnTo>
                      <a:lnTo>
                        <a:pt x="8" y="14"/>
                      </a:lnTo>
                      <a:lnTo>
                        <a:pt x="10" y="11"/>
                      </a:lnTo>
                      <a:lnTo>
                        <a:pt x="12" y="11"/>
                      </a:lnTo>
                      <a:lnTo>
                        <a:pt x="14" y="11"/>
                      </a:lnTo>
                      <a:lnTo>
                        <a:pt x="16" y="9"/>
                      </a:lnTo>
                      <a:lnTo>
                        <a:pt x="18" y="9"/>
                      </a:lnTo>
                      <a:lnTo>
                        <a:pt x="20" y="9"/>
                      </a:lnTo>
                    </a:path>
                  </a:pathLst>
                </a:custGeom>
                <a:solidFill>
                  <a:srgbClr val="FAFD00"/>
                </a:solidFill>
                <a:ln w="9525" cap="rnd">
                  <a:noFill/>
                  <a:round/>
                  <a:headEnd/>
                  <a:tailEnd/>
                </a:ln>
              </p:spPr>
              <p:txBody>
                <a:bodyPr/>
                <a:lstStyle/>
                <a:p>
                  <a:endParaRPr lang="zh-CN" altLang="zh-CN"/>
                </a:p>
              </p:txBody>
            </p:sp>
            <p:sp>
              <p:nvSpPr>
                <p:cNvPr id="58179" name="Freeform 3204"/>
                <p:cNvSpPr>
                  <a:spLocks/>
                </p:cNvSpPr>
                <p:nvPr/>
              </p:nvSpPr>
              <p:spPr bwMode="auto">
                <a:xfrm>
                  <a:off x="5056" y="2794"/>
                  <a:ext cx="28" cy="19"/>
                </a:xfrm>
                <a:custGeom>
                  <a:avLst/>
                  <a:gdLst>
                    <a:gd name="T0" fmla="*/ 14 w 28"/>
                    <a:gd name="T1" fmla="*/ 9 h 19"/>
                    <a:gd name="T2" fmla="*/ 14 w 28"/>
                    <a:gd name="T3" fmla="*/ 7 h 19"/>
                    <a:gd name="T4" fmla="*/ 16 w 28"/>
                    <a:gd name="T5" fmla="*/ 7 h 19"/>
                    <a:gd name="T6" fmla="*/ 18 w 28"/>
                    <a:gd name="T7" fmla="*/ 7 h 19"/>
                    <a:gd name="T8" fmla="*/ 18 w 28"/>
                    <a:gd name="T9" fmla="*/ 5 h 19"/>
                    <a:gd name="T10" fmla="*/ 20 w 28"/>
                    <a:gd name="T11" fmla="*/ 5 h 19"/>
                    <a:gd name="T12" fmla="*/ 22 w 28"/>
                    <a:gd name="T13" fmla="*/ 5 h 19"/>
                    <a:gd name="T14" fmla="*/ 22 w 28"/>
                    <a:gd name="T15" fmla="*/ 2 h 19"/>
                    <a:gd name="T16" fmla="*/ 24 w 28"/>
                    <a:gd name="T17" fmla="*/ 2 h 19"/>
                    <a:gd name="T18" fmla="*/ 26 w 28"/>
                    <a:gd name="T19" fmla="*/ 2 h 19"/>
                    <a:gd name="T20" fmla="*/ 27 w 28"/>
                    <a:gd name="T21" fmla="*/ 0 h 19"/>
                    <a:gd name="T22" fmla="*/ 27 w 28"/>
                    <a:gd name="T23" fmla="*/ 2 h 19"/>
                    <a:gd name="T24" fmla="*/ 26 w 28"/>
                    <a:gd name="T25" fmla="*/ 2 h 19"/>
                    <a:gd name="T26" fmla="*/ 26 w 28"/>
                    <a:gd name="T27" fmla="*/ 5 h 19"/>
                    <a:gd name="T28" fmla="*/ 24 w 28"/>
                    <a:gd name="T29" fmla="*/ 5 h 19"/>
                    <a:gd name="T30" fmla="*/ 22 w 28"/>
                    <a:gd name="T31" fmla="*/ 7 h 19"/>
                    <a:gd name="T32" fmla="*/ 20 w 28"/>
                    <a:gd name="T33" fmla="*/ 7 h 19"/>
                    <a:gd name="T34" fmla="*/ 18 w 28"/>
                    <a:gd name="T35" fmla="*/ 9 h 19"/>
                    <a:gd name="T36" fmla="*/ 16 w 28"/>
                    <a:gd name="T37" fmla="*/ 11 h 19"/>
                    <a:gd name="T38" fmla="*/ 14 w 28"/>
                    <a:gd name="T39" fmla="*/ 11 h 19"/>
                    <a:gd name="T40" fmla="*/ 12 w 28"/>
                    <a:gd name="T41" fmla="*/ 11 h 19"/>
                    <a:gd name="T42" fmla="*/ 12 w 28"/>
                    <a:gd name="T43" fmla="*/ 14 h 19"/>
                    <a:gd name="T44" fmla="*/ 10 w 28"/>
                    <a:gd name="T45" fmla="*/ 14 h 19"/>
                    <a:gd name="T46" fmla="*/ 8 w 28"/>
                    <a:gd name="T47" fmla="*/ 14 h 19"/>
                    <a:gd name="T48" fmla="*/ 8 w 28"/>
                    <a:gd name="T49" fmla="*/ 16 h 19"/>
                    <a:gd name="T50" fmla="*/ 6 w 28"/>
                    <a:gd name="T51" fmla="*/ 16 h 19"/>
                    <a:gd name="T52" fmla="*/ 4 w 28"/>
                    <a:gd name="T53" fmla="*/ 18 h 19"/>
                    <a:gd name="T54" fmla="*/ 2 w 28"/>
                    <a:gd name="T55" fmla="*/ 18 h 19"/>
                    <a:gd name="T56" fmla="*/ 0 w 28"/>
                    <a:gd name="T57" fmla="*/ 18 h 19"/>
                    <a:gd name="T58" fmla="*/ 2 w 28"/>
                    <a:gd name="T59" fmla="*/ 18 h 19"/>
                    <a:gd name="T60" fmla="*/ 2 w 28"/>
                    <a:gd name="T61" fmla="*/ 16 h 19"/>
                    <a:gd name="T62" fmla="*/ 4 w 28"/>
                    <a:gd name="T63" fmla="*/ 16 h 19"/>
                    <a:gd name="T64" fmla="*/ 6 w 28"/>
                    <a:gd name="T65" fmla="*/ 14 h 19"/>
                    <a:gd name="T66" fmla="*/ 8 w 28"/>
                    <a:gd name="T67" fmla="*/ 14 h 19"/>
                    <a:gd name="T68" fmla="*/ 10 w 28"/>
                    <a:gd name="T69" fmla="*/ 11 h 19"/>
                    <a:gd name="T70" fmla="*/ 12 w 28"/>
                    <a:gd name="T71" fmla="*/ 9 h 19"/>
                    <a:gd name="T72" fmla="*/ 14 w 28"/>
                    <a:gd name="T73" fmla="*/ 9 h 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
                    <a:gd name="T112" fmla="*/ 0 h 19"/>
                    <a:gd name="T113" fmla="*/ 28 w 28"/>
                    <a:gd name="T114" fmla="*/ 19 h 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 h="19">
                      <a:moveTo>
                        <a:pt x="14" y="9"/>
                      </a:moveTo>
                      <a:lnTo>
                        <a:pt x="14" y="7"/>
                      </a:lnTo>
                      <a:lnTo>
                        <a:pt x="16" y="7"/>
                      </a:lnTo>
                      <a:lnTo>
                        <a:pt x="18" y="7"/>
                      </a:lnTo>
                      <a:lnTo>
                        <a:pt x="18" y="5"/>
                      </a:lnTo>
                      <a:lnTo>
                        <a:pt x="20" y="5"/>
                      </a:lnTo>
                      <a:lnTo>
                        <a:pt x="22" y="5"/>
                      </a:lnTo>
                      <a:lnTo>
                        <a:pt x="22" y="2"/>
                      </a:lnTo>
                      <a:lnTo>
                        <a:pt x="24" y="2"/>
                      </a:lnTo>
                      <a:lnTo>
                        <a:pt x="26" y="2"/>
                      </a:lnTo>
                      <a:lnTo>
                        <a:pt x="27" y="0"/>
                      </a:lnTo>
                      <a:lnTo>
                        <a:pt x="27" y="2"/>
                      </a:lnTo>
                      <a:lnTo>
                        <a:pt x="26" y="2"/>
                      </a:lnTo>
                      <a:lnTo>
                        <a:pt x="26" y="5"/>
                      </a:lnTo>
                      <a:lnTo>
                        <a:pt x="24" y="5"/>
                      </a:lnTo>
                      <a:lnTo>
                        <a:pt x="22" y="7"/>
                      </a:lnTo>
                      <a:lnTo>
                        <a:pt x="20" y="7"/>
                      </a:lnTo>
                      <a:lnTo>
                        <a:pt x="18" y="9"/>
                      </a:lnTo>
                      <a:lnTo>
                        <a:pt x="16" y="11"/>
                      </a:lnTo>
                      <a:lnTo>
                        <a:pt x="14" y="11"/>
                      </a:lnTo>
                      <a:lnTo>
                        <a:pt x="12" y="11"/>
                      </a:lnTo>
                      <a:lnTo>
                        <a:pt x="12" y="14"/>
                      </a:lnTo>
                      <a:lnTo>
                        <a:pt x="10" y="14"/>
                      </a:lnTo>
                      <a:lnTo>
                        <a:pt x="8" y="14"/>
                      </a:lnTo>
                      <a:lnTo>
                        <a:pt x="8" y="16"/>
                      </a:lnTo>
                      <a:lnTo>
                        <a:pt x="6" y="16"/>
                      </a:lnTo>
                      <a:lnTo>
                        <a:pt x="4" y="18"/>
                      </a:lnTo>
                      <a:lnTo>
                        <a:pt x="2" y="18"/>
                      </a:lnTo>
                      <a:lnTo>
                        <a:pt x="0" y="18"/>
                      </a:lnTo>
                      <a:lnTo>
                        <a:pt x="2" y="18"/>
                      </a:lnTo>
                      <a:lnTo>
                        <a:pt x="2" y="16"/>
                      </a:lnTo>
                      <a:lnTo>
                        <a:pt x="4" y="16"/>
                      </a:lnTo>
                      <a:lnTo>
                        <a:pt x="6" y="14"/>
                      </a:lnTo>
                      <a:lnTo>
                        <a:pt x="8" y="14"/>
                      </a:lnTo>
                      <a:lnTo>
                        <a:pt x="10" y="11"/>
                      </a:lnTo>
                      <a:lnTo>
                        <a:pt x="12" y="9"/>
                      </a:lnTo>
                      <a:lnTo>
                        <a:pt x="14" y="9"/>
                      </a:lnTo>
                    </a:path>
                  </a:pathLst>
                </a:custGeom>
                <a:solidFill>
                  <a:srgbClr val="FAFD00"/>
                </a:solidFill>
                <a:ln w="9525" cap="rnd">
                  <a:noFill/>
                  <a:round/>
                  <a:headEnd/>
                  <a:tailEnd/>
                </a:ln>
              </p:spPr>
              <p:txBody>
                <a:bodyPr/>
                <a:lstStyle/>
                <a:p>
                  <a:endParaRPr lang="zh-CN" altLang="zh-CN"/>
                </a:p>
              </p:txBody>
            </p:sp>
            <p:sp>
              <p:nvSpPr>
                <p:cNvPr id="58180" name="Freeform 3205"/>
                <p:cNvSpPr>
                  <a:spLocks/>
                </p:cNvSpPr>
                <p:nvPr/>
              </p:nvSpPr>
              <p:spPr bwMode="auto">
                <a:xfrm>
                  <a:off x="5061" y="2786"/>
                  <a:ext cx="32" cy="19"/>
                </a:xfrm>
                <a:custGeom>
                  <a:avLst/>
                  <a:gdLst>
                    <a:gd name="T0" fmla="*/ 15 w 32"/>
                    <a:gd name="T1" fmla="*/ 9 h 19"/>
                    <a:gd name="T2" fmla="*/ 17 w 32"/>
                    <a:gd name="T3" fmla="*/ 7 h 19"/>
                    <a:gd name="T4" fmla="*/ 19 w 32"/>
                    <a:gd name="T5" fmla="*/ 5 h 19"/>
                    <a:gd name="T6" fmla="*/ 21 w 32"/>
                    <a:gd name="T7" fmla="*/ 5 h 19"/>
                    <a:gd name="T8" fmla="*/ 23 w 32"/>
                    <a:gd name="T9" fmla="*/ 5 h 19"/>
                    <a:gd name="T10" fmla="*/ 23 w 32"/>
                    <a:gd name="T11" fmla="*/ 2 h 19"/>
                    <a:gd name="T12" fmla="*/ 25 w 32"/>
                    <a:gd name="T13" fmla="*/ 2 h 19"/>
                    <a:gd name="T14" fmla="*/ 27 w 32"/>
                    <a:gd name="T15" fmla="*/ 2 h 19"/>
                    <a:gd name="T16" fmla="*/ 29 w 32"/>
                    <a:gd name="T17" fmla="*/ 0 h 19"/>
                    <a:gd name="T18" fmla="*/ 31 w 32"/>
                    <a:gd name="T19" fmla="*/ 0 h 19"/>
                    <a:gd name="T20" fmla="*/ 29 w 32"/>
                    <a:gd name="T21" fmla="*/ 2 h 19"/>
                    <a:gd name="T22" fmla="*/ 27 w 32"/>
                    <a:gd name="T23" fmla="*/ 2 h 19"/>
                    <a:gd name="T24" fmla="*/ 27 w 32"/>
                    <a:gd name="T25" fmla="*/ 5 h 19"/>
                    <a:gd name="T26" fmla="*/ 25 w 32"/>
                    <a:gd name="T27" fmla="*/ 5 h 19"/>
                    <a:gd name="T28" fmla="*/ 23 w 32"/>
                    <a:gd name="T29" fmla="*/ 7 h 19"/>
                    <a:gd name="T30" fmla="*/ 21 w 32"/>
                    <a:gd name="T31" fmla="*/ 7 h 19"/>
                    <a:gd name="T32" fmla="*/ 19 w 32"/>
                    <a:gd name="T33" fmla="*/ 9 h 19"/>
                    <a:gd name="T34" fmla="*/ 17 w 32"/>
                    <a:gd name="T35" fmla="*/ 9 h 19"/>
                    <a:gd name="T36" fmla="*/ 15 w 32"/>
                    <a:gd name="T37" fmla="*/ 11 h 19"/>
                    <a:gd name="T38" fmla="*/ 13 w 32"/>
                    <a:gd name="T39" fmla="*/ 14 h 19"/>
                    <a:gd name="T40" fmla="*/ 11 w 32"/>
                    <a:gd name="T41" fmla="*/ 14 h 19"/>
                    <a:gd name="T42" fmla="*/ 9 w 32"/>
                    <a:gd name="T43" fmla="*/ 14 h 19"/>
                    <a:gd name="T44" fmla="*/ 9 w 32"/>
                    <a:gd name="T45" fmla="*/ 16 h 19"/>
                    <a:gd name="T46" fmla="*/ 7 w 32"/>
                    <a:gd name="T47" fmla="*/ 16 h 19"/>
                    <a:gd name="T48" fmla="*/ 5 w 32"/>
                    <a:gd name="T49" fmla="*/ 18 h 19"/>
                    <a:gd name="T50" fmla="*/ 3 w 32"/>
                    <a:gd name="T51" fmla="*/ 18 h 19"/>
                    <a:gd name="T52" fmla="*/ 0 w 32"/>
                    <a:gd name="T53" fmla="*/ 18 h 19"/>
                    <a:gd name="T54" fmla="*/ 3 w 32"/>
                    <a:gd name="T55" fmla="*/ 16 h 19"/>
                    <a:gd name="T56" fmla="*/ 5 w 32"/>
                    <a:gd name="T57" fmla="*/ 16 h 19"/>
                    <a:gd name="T58" fmla="*/ 5 w 32"/>
                    <a:gd name="T59" fmla="*/ 14 h 19"/>
                    <a:gd name="T60" fmla="*/ 7 w 32"/>
                    <a:gd name="T61" fmla="*/ 14 h 19"/>
                    <a:gd name="T62" fmla="*/ 9 w 32"/>
                    <a:gd name="T63" fmla="*/ 11 h 19"/>
                    <a:gd name="T64" fmla="*/ 11 w 32"/>
                    <a:gd name="T65" fmla="*/ 11 h 19"/>
                    <a:gd name="T66" fmla="*/ 13 w 32"/>
                    <a:gd name="T67" fmla="*/ 9 h 19"/>
                    <a:gd name="T68" fmla="*/ 15 w 32"/>
                    <a:gd name="T69" fmla="*/ 9 h 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19"/>
                    <a:gd name="T107" fmla="*/ 32 w 32"/>
                    <a:gd name="T108" fmla="*/ 19 h 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19">
                      <a:moveTo>
                        <a:pt x="15" y="9"/>
                      </a:moveTo>
                      <a:lnTo>
                        <a:pt x="17" y="7"/>
                      </a:lnTo>
                      <a:lnTo>
                        <a:pt x="19" y="5"/>
                      </a:lnTo>
                      <a:lnTo>
                        <a:pt x="21" y="5"/>
                      </a:lnTo>
                      <a:lnTo>
                        <a:pt x="23" y="5"/>
                      </a:lnTo>
                      <a:lnTo>
                        <a:pt x="23" y="2"/>
                      </a:lnTo>
                      <a:lnTo>
                        <a:pt x="25" y="2"/>
                      </a:lnTo>
                      <a:lnTo>
                        <a:pt x="27" y="2"/>
                      </a:lnTo>
                      <a:lnTo>
                        <a:pt x="29" y="0"/>
                      </a:lnTo>
                      <a:lnTo>
                        <a:pt x="31" y="0"/>
                      </a:lnTo>
                      <a:lnTo>
                        <a:pt x="29" y="2"/>
                      </a:lnTo>
                      <a:lnTo>
                        <a:pt x="27" y="2"/>
                      </a:lnTo>
                      <a:lnTo>
                        <a:pt x="27" y="5"/>
                      </a:lnTo>
                      <a:lnTo>
                        <a:pt x="25" y="5"/>
                      </a:lnTo>
                      <a:lnTo>
                        <a:pt x="23" y="7"/>
                      </a:lnTo>
                      <a:lnTo>
                        <a:pt x="21" y="7"/>
                      </a:lnTo>
                      <a:lnTo>
                        <a:pt x="19" y="9"/>
                      </a:lnTo>
                      <a:lnTo>
                        <a:pt x="17" y="9"/>
                      </a:lnTo>
                      <a:lnTo>
                        <a:pt x="15" y="11"/>
                      </a:lnTo>
                      <a:lnTo>
                        <a:pt x="13" y="14"/>
                      </a:lnTo>
                      <a:lnTo>
                        <a:pt x="11" y="14"/>
                      </a:lnTo>
                      <a:lnTo>
                        <a:pt x="9" y="14"/>
                      </a:lnTo>
                      <a:lnTo>
                        <a:pt x="9" y="16"/>
                      </a:lnTo>
                      <a:lnTo>
                        <a:pt x="7" y="16"/>
                      </a:lnTo>
                      <a:lnTo>
                        <a:pt x="5" y="18"/>
                      </a:lnTo>
                      <a:lnTo>
                        <a:pt x="3" y="18"/>
                      </a:lnTo>
                      <a:lnTo>
                        <a:pt x="0" y="18"/>
                      </a:lnTo>
                      <a:lnTo>
                        <a:pt x="3" y="16"/>
                      </a:lnTo>
                      <a:lnTo>
                        <a:pt x="5" y="16"/>
                      </a:lnTo>
                      <a:lnTo>
                        <a:pt x="5" y="14"/>
                      </a:lnTo>
                      <a:lnTo>
                        <a:pt x="7" y="14"/>
                      </a:lnTo>
                      <a:lnTo>
                        <a:pt x="9" y="11"/>
                      </a:lnTo>
                      <a:lnTo>
                        <a:pt x="11" y="11"/>
                      </a:lnTo>
                      <a:lnTo>
                        <a:pt x="13" y="9"/>
                      </a:lnTo>
                      <a:lnTo>
                        <a:pt x="15" y="9"/>
                      </a:lnTo>
                    </a:path>
                  </a:pathLst>
                </a:custGeom>
                <a:solidFill>
                  <a:srgbClr val="FAFD00"/>
                </a:solidFill>
                <a:ln w="9525" cap="rnd">
                  <a:noFill/>
                  <a:round/>
                  <a:headEnd/>
                  <a:tailEnd/>
                </a:ln>
              </p:spPr>
              <p:txBody>
                <a:bodyPr/>
                <a:lstStyle/>
                <a:p>
                  <a:endParaRPr lang="zh-CN" altLang="zh-CN"/>
                </a:p>
              </p:txBody>
            </p:sp>
            <p:sp>
              <p:nvSpPr>
                <p:cNvPr id="58181" name="Freeform 3206"/>
                <p:cNvSpPr>
                  <a:spLocks/>
                </p:cNvSpPr>
                <p:nvPr/>
              </p:nvSpPr>
              <p:spPr bwMode="auto">
                <a:xfrm>
                  <a:off x="5061" y="2768"/>
                  <a:ext cx="38" cy="20"/>
                </a:xfrm>
                <a:custGeom>
                  <a:avLst/>
                  <a:gdLst>
                    <a:gd name="T0" fmla="*/ 19 w 38"/>
                    <a:gd name="T1" fmla="*/ 7 h 20"/>
                    <a:gd name="T2" fmla="*/ 21 w 38"/>
                    <a:gd name="T3" fmla="*/ 7 h 20"/>
                    <a:gd name="T4" fmla="*/ 23 w 38"/>
                    <a:gd name="T5" fmla="*/ 4 h 20"/>
                    <a:gd name="T6" fmla="*/ 25 w 38"/>
                    <a:gd name="T7" fmla="*/ 4 h 20"/>
                    <a:gd name="T8" fmla="*/ 27 w 38"/>
                    <a:gd name="T9" fmla="*/ 2 h 20"/>
                    <a:gd name="T10" fmla="*/ 29 w 38"/>
                    <a:gd name="T11" fmla="*/ 2 h 20"/>
                    <a:gd name="T12" fmla="*/ 31 w 38"/>
                    <a:gd name="T13" fmla="*/ 2 h 20"/>
                    <a:gd name="T14" fmla="*/ 33 w 38"/>
                    <a:gd name="T15" fmla="*/ 2 h 20"/>
                    <a:gd name="T16" fmla="*/ 33 w 38"/>
                    <a:gd name="T17" fmla="*/ 0 h 20"/>
                    <a:gd name="T18" fmla="*/ 35 w 38"/>
                    <a:gd name="T19" fmla="*/ 0 h 20"/>
                    <a:gd name="T20" fmla="*/ 37 w 38"/>
                    <a:gd name="T21" fmla="*/ 0 h 20"/>
                    <a:gd name="T22" fmla="*/ 35 w 38"/>
                    <a:gd name="T23" fmla="*/ 2 h 20"/>
                    <a:gd name="T24" fmla="*/ 33 w 38"/>
                    <a:gd name="T25" fmla="*/ 2 h 20"/>
                    <a:gd name="T26" fmla="*/ 31 w 38"/>
                    <a:gd name="T27" fmla="*/ 4 h 20"/>
                    <a:gd name="T28" fmla="*/ 29 w 38"/>
                    <a:gd name="T29" fmla="*/ 4 h 20"/>
                    <a:gd name="T30" fmla="*/ 29 w 38"/>
                    <a:gd name="T31" fmla="*/ 7 h 20"/>
                    <a:gd name="T32" fmla="*/ 27 w 38"/>
                    <a:gd name="T33" fmla="*/ 7 h 20"/>
                    <a:gd name="T34" fmla="*/ 25 w 38"/>
                    <a:gd name="T35" fmla="*/ 7 h 20"/>
                    <a:gd name="T36" fmla="*/ 23 w 38"/>
                    <a:gd name="T37" fmla="*/ 9 h 20"/>
                    <a:gd name="T38" fmla="*/ 21 w 38"/>
                    <a:gd name="T39" fmla="*/ 9 h 20"/>
                    <a:gd name="T40" fmla="*/ 19 w 38"/>
                    <a:gd name="T41" fmla="*/ 11 h 20"/>
                    <a:gd name="T42" fmla="*/ 17 w 38"/>
                    <a:gd name="T43" fmla="*/ 11 h 20"/>
                    <a:gd name="T44" fmla="*/ 15 w 38"/>
                    <a:gd name="T45" fmla="*/ 11 h 20"/>
                    <a:gd name="T46" fmla="*/ 13 w 38"/>
                    <a:gd name="T47" fmla="*/ 14 h 20"/>
                    <a:gd name="T48" fmla="*/ 11 w 38"/>
                    <a:gd name="T49" fmla="*/ 16 h 20"/>
                    <a:gd name="T50" fmla="*/ 9 w 38"/>
                    <a:gd name="T51" fmla="*/ 16 h 20"/>
                    <a:gd name="T52" fmla="*/ 7 w 38"/>
                    <a:gd name="T53" fmla="*/ 16 h 20"/>
                    <a:gd name="T54" fmla="*/ 5 w 38"/>
                    <a:gd name="T55" fmla="*/ 16 h 20"/>
                    <a:gd name="T56" fmla="*/ 5 w 38"/>
                    <a:gd name="T57" fmla="*/ 19 h 20"/>
                    <a:gd name="T58" fmla="*/ 3 w 38"/>
                    <a:gd name="T59" fmla="*/ 19 h 20"/>
                    <a:gd name="T60" fmla="*/ 0 w 38"/>
                    <a:gd name="T61" fmla="*/ 19 h 20"/>
                    <a:gd name="T62" fmla="*/ 3 w 38"/>
                    <a:gd name="T63" fmla="*/ 16 h 20"/>
                    <a:gd name="T64" fmla="*/ 5 w 38"/>
                    <a:gd name="T65" fmla="*/ 16 h 20"/>
                    <a:gd name="T66" fmla="*/ 7 w 38"/>
                    <a:gd name="T67" fmla="*/ 14 h 20"/>
                    <a:gd name="T68" fmla="*/ 9 w 38"/>
                    <a:gd name="T69" fmla="*/ 14 h 20"/>
                    <a:gd name="T70" fmla="*/ 9 w 38"/>
                    <a:gd name="T71" fmla="*/ 11 h 20"/>
                    <a:gd name="T72" fmla="*/ 11 w 38"/>
                    <a:gd name="T73" fmla="*/ 11 h 20"/>
                    <a:gd name="T74" fmla="*/ 13 w 38"/>
                    <a:gd name="T75" fmla="*/ 11 h 20"/>
                    <a:gd name="T76" fmla="*/ 15 w 38"/>
                    <a:gd name="T77" fmla="*/ 9 h 20"/>
                    <a:gd name="T78" fmla="*/ 17 w 38"/>
                    <a:gd name="T79" fmla="*/ 9 h 20"/>
                    <a:gd name="T80" fmla="*/ 19 w 38"/>
                    <a:gd name="T81" fmla="*/ 7 h 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8"/>
                    <a:gd name="T124" fmla="*/ 0 h 20"/>
                    <a:gd name="T125" fmla="*/ 38 w 38"/>
                    <a:gd name="T126" fmla="*/ 20 h 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8" h="20">
                      <a:moveTo>
                        <a:pt x="19" y="7"/>
                      </a:moveTo>
                      <a:lnTo>
                        <a:pt x="21" y="7"/>
                      </a:lnTo>
                      <a:lnTo>
                        <a:pt x="23" y="4"/>
                      </a:lnTo>
                      <a:lnTo>
                        <a:pt x="25" y="4"/>
                      </a:lnTo>
                      <a:lnTo>
                        <a:pt x="27" y="2"/>
                      </a:lnTo>
                      <a:lnTo>
                        <a:pt x="29" y="2"/>
                      </a:lnTo>
                      <a:lnTo>
                        <a:pt x="31" y="2"/>
                      </a:lnTo>
                      <a:lnTo>
                        <a:pt x="33" y="2"/>
                      </a:lnTo>
                      <a:lnTo>
                        <a:pt x="33" y="0"/>
                      </a:lnTo>
                      <a:lnTo>
                        <a:pt x="35" y="0"/>
                      </a:lnTo>
                      <a:lnTo>
                        <a:pt x="37" y="0"/>
                      </a:lnTo>
                      <a:lnTo>
                        <a:pt x="35" y="2"/>
                      </a:lnTo>
                      <a:lnTo>
                        <a:pt x="33" y="2"/>
                      </a:lnTo>
                      <a:lnTo>
                        <a:pt x="31" y="4"/>
                      </a:lnTo>
                      <a:lnTo>
                        <a:pt x="29" y="4"/>
                      </a:lnTo>
                      <a:lnTo>
                        <a:pt x="29" y="7"/>
                      </a:lnTo>
                      <a:lnTo>
                        <a:pt x="27" y="7"/>
                      </a:lnTo>
                      <a:lnTo>
                        <a:pt x="25" y="7"/>
                      </a:lnTo>
                      <a:lnTo>
                        <a:pt x="23" y="9"/>
                      </a:lnTo>
                      <a:lnTo>
                        <a:pt x="21" y="9"/>
                      </a:lnTo>
                      <a:lnTo>
                        <a:pt x="19" y="11"/>
                      </a:lnTo>
                      <a:lnTo>
                        <a:pt x="17" y="11"/>
                      </a:lnTo>
                      <a:lnTo>
                        <a:pt x="15" y="11"/>
                      </a:lnTo>
                      <a:lnTo>
                        <a:pt x="13" y="14"/>
                      </a:lnTo>
                      <a:lnTo>
                        <a:pt x="11" y="16"/>
                      </a:lnTo>
                      <a:lnTo>
                        <a:pt x="9" y="16"/>
                      </a:lnTo>
                      <a:lnTo>
                        <a:pt x="7" y="16"/>
                      </a:lnTo>
                      <a:lnTo>
                        <a:pt x="5" y="16"/>
                      </a:lnTo>
                      <a:lnTo>
                        <a:pt x="5" y="19"/>
                      </a:lnTo>
                      <a:lnTo>
                        <a:pt x="3" y="19"/>
                      </a:lnTo>
                      <a:lnTo>
                        <a:pt x="0" y="19"/>
                      </a:lnTo>
                      <a:lnTo>
                        <a:pt x="3" y="16"/>
                      </a:lnTo>
                      <a:lnTo>
                        <a:pt x="5" y="16"/>
                      </a:lnTo>
                      <a:lnTo>
                        <a:pt x="7" y="14"/>
                      </a:lnTo>
                      <a:lnTo>
                        <a:pt x="9" y="14"/>
                      </a:lnTo>
                      <a:lnTo>
                        <a:pt x="9" y="11"/>
                      </a:lnTo>
                      <a:lnTo>
                        <a:pt x="11" y="11"/>
                      </a:lnTo>
                      <a:lnTo>
                        <a:pt x="13" y="11"/>
                      </a:lnTo>
                      <a:lnTo>
                        <a:pt x="15" y="9"/>
                      </a:lnTo>
                      <a:lnTo>
                        <a:pt x="17" y="9"/>
                      </a:lnTo>
                      <a:lnTo>
                        <a:pt x="19" y="7"/>
                      </a:lnTo>
                    </a:path>
                  </a:pathLst>
                </a:custGeom>
                <a:solidFill>
                  <a:srgbClr val="FAFD00"/>
                </a:solidFill>
                <a:ln w="9525" cap="rnd">
                  <a:noFill/>
                  <a:round/>
                  <a:headEnd/>
                  <a:tailEnd/>
                </a:ln>
              </p:spPr>
              <p:txBody>
                <a:bodyPr/>
                <a:lstStyle/>
                <a:p>
                  <a:endParaRPr lang="zh-CN" altLang="zh-CN"/>
                </a:p>
              </p:txBody>
            </p:sp>
            <p:sp>
              <p:nvSpPr>
                <p:cNvPr id="58182" name="Freeform 3207"/>
                <p:cNvSpPr>
                  <a:spLocks/>
                </p:cNvSpPr>
                <p:nvPr/>
              </p:nvSpPr>
              <p:spPr bwMode="auto">
                <a:xfrm>
                  <a:off x="5059" y="2787"/>
                  <a:ext cx="32" cy="19"/>
                </a:xfrm>
                <a:custGeom>
                  <a:avLst/>
                  <a:gdLst>
                    <a:gd name="T0" fmla="*/ 15 w 32"/>
                    <a:gd name="T1" fmla="*/ 8 h 19"/>
                    <a:gd name="T2" fmla="*/ 17 w 32"/>
                    <a:gd name="T3" fmla="*/ 6 h 19"/>
                    <a:gd name="T4" fmla="*/ 19 w 32"/>
                    <a:gd name="T5" fmla="*/ 6 h 19"/>
                    <a:gd name="T6" fmla="*/ 21 w 32"/>
                    <a:gd name="T7" fmla="*/ 4 h 19"/>
                    <a:gd name="T8" fmla="*/ 23 w 32"/>
                    <a:gd name="T9" fmla="*/ 2 h 19"/>
                    <a:gd name="T10" fmla="*/ 25 w 32"/>
                    <a:gd name="T11" fmla="*/ 2 h 19"/>
                    <a:gd name="T12" fmla="*/ 27 w 32"/>
                    <a:gd name="T13" fmla="*/ 2 h 19"/>
                    <a:gd name="T14" fmla="*/ 27 w 32"/>
                    <a:gd name="T15" fmla="*/ 0 h 19"/>
                    <a:gd name="T16" fmla="*/ 29 w 32"/>
                    <a:gd name="T17" fmla="*/ 0 h 19"/>
                    <a:gd name="T18" fmla="*/ 31 w 32"/>
                    <a:gd name="T19" fmla="*/ 0 h 19"/>
                    <a:gd name="T20" fmla="*/ 29 w 32"/>
                    <a:gd name="T21" fmla="*/ 0 h 19"/>
                    <a:gd name="T22" fmla="*/ 29 w 32"/>
                    <a:gd name="T23" fmla="*/ 2 h 19"/>
                    <a:gd name="T24" fmla="*/ 27 w 32"/>
                    <a:gd name="T25" fmla="*/ 2 h 19"/>
                    <a:gd name="T26" fmla="*/ 25 w 32"/>
                    <a:gd name="T27" fmla="*/ 4 h 19"/>
                    <a:gd name="T28" fmla="*/ 23 w 32"/>
                    <a:gd name="T29" fmla="*/ 4 h 19"/>
                    <a:gd name="T30" fmla="*/ 23 w 32"/>
                    <a:gd name="T31" fmla="*/ 6 h 19"/>
                    <a:gd name="T32" fmla="*/ 21 w 32"/>
                    <a:gd name="T33" fmla="*/ 6 h 19"/>
                    <a:gd name="T34" fmla="*/ 19 w 32"/>
                    <a:gd name="T35" fmla="*/ 8 h 19"/>
                    <a:gd name="T36" fmla="*/ 17 w 32"/>
                    <a:gd name="T37" fmla="*/ 10 h 19"/>
                    <a:gd name="T38" fmla="*/ 15 w 32"/>
                    <a:gd name="T39" fmla="*/ 10 h 19"/>
                    <a:gd name="T40" fmla="*/ 15 w 32"/>
                    <a:gd name="T41" fmla="*/ 12 h 19"/>
                    <a:gd name="T42" fmla="*/ 13 w 32"/>
                    <a:gd name="T43" fmla="*/ 12 h 19"/>
                    <a:gd name="T44" fmla="*/ 11 w 32"/>
                    <a:gd name="T45" fmla="*/ 12 h 19"/>
                    <a:gd name="T46" fmla="*/ 9 w 32"/>
                    <a:gd name="T47" fmla="*/ 14 h 19"/>
                    <a:gd name="T48" fmla="*/ 7 w 32"/>
                    <a:gd name="T49" fmla="*/ 14 h 19"/>
                    <a:gd name="T50" fmla="*/ 7 w 32"/>
                    <a:gd name="T51" fmla="*/ 16 h 19"/>
                    <a:gd name="T52" fmla="*/ 5 w 32"/>
                    <a:gd name="T53" fmla="*/ 16 h 19"/>
                    <a:gd name="T54" fmla="*/ 3 w 32"/>
                    <a:gd name="T55" fmla="*/ 16 h 19"/>
                    <a:gd name="T56" fmla="*/ 3 w 32"/>
                    <a:gd name="T57" fmla="*/ 18 h 19"/>
                    <a:gd name="T58" fmla="*/ 0 w 32"/>
                    <a:gd name="T59" fmla="*/ 18 h 19"/>
                    <a:gd name="T60" fmla="*/ 0 w 32"/>
                    <a:gd name="T61" fmla="*/ 16 h 19"/>
                    <a:gd name="T62" fmla="*/ 3 w 32"/>
                    <a:gd name="T63" fmla="*/ 16 h 19"/>
                    <a:gd name="T64" fmla="*/ 3 w 32"/>
                    <a:gd name="T65" fmla="*/ 14 h 19"/>
                    <a:gd name="T66" fmla="*/ 5 w 32"/>
                    <a:gd name="T67" fmla="*/ 14 h 19"/>
                    <a:gd name="T68" fmla="*/ 7 w 32"/>
                    <a:gd name="T69" fmla="*/ 12 h 19"/>
                    <a:gd name="T70" fmla="*/ 9 w 32"/>
                    <a:gd name="T71" fmla="*/ 12 h 19"/>
                    <a:gd name="T72" fmla="*/ 11 w 32"/>
                    <a:gd name="T73" fmla="*/ 10 h 19"/>
                    <a:gd name="T74" fmla="*/ 13 w 32"/>
                    <a:gd name="T75" fmla="*/ 8 h 19"/>
                    <a:gd name="T76" fmla="*/ 15 w 32"/>
                    <a:gd name="T77" fmla="*/ 8 h 1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2"/>
                    <a:gd name="T118" fmla="*/ 0 h 19"/>
                    <a:gd name="T119" fmla="*/ 32 w 32"/>
                    <a:gd name="T120" fmla="*/ 19 h 1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2" h="19">
                      <a:moveTo>
                        <a:pt x="15" y="8"/>
                      </a:moveTo>
                      <a:lnTo>
                        <a:pt x="17" y="6"/>
                      </a:lnTo>
                      <a:lnTo>
                        <a:pt x="19" y="6"/>
                      </a:lnTo>
                      <a:lnTo>
                        <a:pt x="21" y="4"/>
                      </a:lnTo>
                      <a:lnTo>
                        <a:pt x="23" y="2"/>
                      </a:lnTo>
                      <a:lnTo>
                        <a:pt x="25" y="2"/>
                      </a:lnTo>
                      <a:lnTo>
                        <a:pt x="27" y="2"/>
                      </a:lnTo>
                      <a:lnTo>
                        <a:pt x="27" y="0"/>
                      </a:lnTo>
                      <a:lnTo>
                        <a:pt x="29" y="0"/>
                      </a:lnTo>
                      <a:lnTo>
                        <a:pt x="31" y="0"/>
                      </a:lnTo>
                      <a:lnTo>
                        <a:pt x="29" y="0"/>
                      </a:lnTo>
                      <a:lnTo>
                        <a:pt x="29" y="2"/>
                      </a:lnTo>
                      <a:lnTo>
                        <a:pt x="27" y="2"/>
                      </a:lnTo>
                      <a:lnTo>
                        <a:pt x="25" y="4"/>
                      </a:lnTo>
                      <a:lnTo>
                        <a:pt x="23" y="4"/>
                      </a:lnTo>
                      <a:lnTo>
                        <a:pt x="23" y="6"/>
                      </a:lnTo>
                      <a:lnTo>
                        <a:pt x="21" y="6"/>
                      </a:lnTo>
                      <a:lnTo>
                        <a:pt x="19" y="8"/>
                      </a:lnTo>
                      <a:lnTo>
                        <a:pt x="17" y="10"/>
                      </a:lnTo>
                      <a:lnTo>
                        <a:pt x="15" y="10"/>
                      </a:lnTo>
                      <a:lnTo>
                        <a:pt x="15" y="12"/>
                      </a:lnTo>
                      <a:lnTo>
                        <a:pt x="13" y="12"/>
                      </a:lnTo>
                      <a:lnTo>
                        <a:pt x="11" y="12"/>
                      </a:lnTo>
                      <a:lnTo>
                        <a:pt x="9" y="14"/>
                      </a:lnTo>
                      <a:lnTo>
                        <a:pt x="7" y="14"/>
                      </a:lnTo>
                      <a:lnTo>
                        <a:pt x="7" y="16"/>
                      </a:lnTo>
                      <a:lnTo>
                        <a:pt x="5" y="16"/>
                      </a:lnTo>
                      <a:lnTo>
                        <a:pt x="3" y="16"/>
                      </a:lnTo>
                      <a:lnTo>
                        <a:pt x="3" y="18"/>
                      </a:lnTo>
                      <a:lnTo>
                        <a:pt x="0" y="18"/>
                      </a:lnTo>
                      <a:lnTo>
                        <a:pt x="0" y="16"/>
                      </a:lnTo>
                      <a:lnTo>
                        <a:pt x="3" y="16"/>
                      </a:lnTo>
                      <a:lnTo>
                        <a:pt x="3" y="14"/>
                      </a:lnTo>
                      <a:lnTo>
                        <a:pt x="5" y="14"/>
                      </a:lnTo>
                      <a:lnTo>
                        <a:pt x="7" y="12"/>
                      </a:lnTo>
                      <a:lnTo>
                        <a:pt x="9" y="12"/>
                      </a:lnTo>
                      <a:lnTo>
                        <a:pt x="11" y="10"/>
                      </a:lnTo>
                      <a:lnTo>
                        <a:pt x="13" y="8"/>
                      </a:lnTo>
                      <a:lnTo>
                        <a:pt x="15" y="8"/>
                      </a:lnTo>
                    </a:path>
                  </a:pathLst>
                </a:custGeom>
                <a:solidFill>
                  <a:srgbClr val="FAFD00"/>
                </a:solidFill>
                <a:ln w="9525" cap="rnd">
                  <a:noFill/>
                  <a:round/>
                  <a:headEnd/>
                  <a:tailEnd/>
                </a:ln>
              </p:spPr>
              <p:txBody>
                <a:bodyPr/>
                <a:lstStyle/>
                <a:p>
                  <a:endParaRPr lang="zh-CN" altLang="zh-CN"/>
                </a:p>
              </p:txBody>
            </p:sp>
            <p:sp>
              <p:nvSpPr>
                <p:cNvPr id="58183" name="Freeform 3208"/>
                <p:cNvSpPr>
                  <a:spLocks/>
                </p:cNvSpPr>
                <p:nvPr/>
              </p:nvSpPr>
              <p:spPr bwMode="auto">
                <a:xfrm>
                  <a:off x="5084" y="2775"/>
                  <a:ext cx="32" cy="20"/>
                </a:xfrm>
                <a:custGeom>
                  <a:avLst/>
                  <a:gdLst>
                    <a:gd name="T0" fmla="*/ 14 w 32"/>
                    <a:gd name="T1" fmla="*/ 9 h 20"/>
                    <a:gd name="T2" fmla="*/ 16 w 32"/>
                    <a:gd name="T3" fmla="*/ 7 h 20"/>
                    <a:gd name="T4" fmla="*/ 18 w 32"/>
                    <a:gd name="T5" fmla="*/ 7 h 20"/>
                    <a:gd name="T6" fmla="*/ 18 w 32"/>
                    <a:gd name="T7" fmla="*/ 4 h 20"/>
                    <a:gd name="T8" fmla="*/ 20 w 32"/>
                    <a:gd name="T9" fmla="*/ 4 h 20"/>
                    <a:gd name="T10" fmla="*/ 22 w 32"/>
                    <a:gd name="T11" fmla="*/ 4 h 20"/>
                    <a:gd name="T12" fmla="*/ 22 w 32"/>
                    <a:gd name="T13" fmla="*/ 2 h 20"/>
                    <a:gd name="T14" fmla="*/ 24 w 32"/>
                    <a:gd name="T15" fmla="*/ 2 h 20"/>
                    <a:gd name="T16" fmla="*/ 26 w 32"/>
                    <a:gd name="T17" fmla="*/ 2 h 20"/>
                    <a:gd name="T18" fmla="*/ 28 w 32"/>
                    <a:gd name="T19" fmla="*/ 0 h 20"/>
                    <a:gd name="T20" fmla="*/ 31 w 32"/>
                    <a:gd name="T21" fmla="*/ 0 h 20"/>
                    <a:gd name="T22" fmla="*/ 28 w 32"/>
                    <a:gd name="T23" fmla="*/ 2 h 20"/>
                    <a:gd name="T24" fmla="*/ 26 w 32"/>
                    <a:gd name="T25" fmla="*/ 2 h 20"/>
                    <a:gd name="T26" fmla="*/ 26 w 32"/>
                    <a:gd name="T27" fmla="*/ 4 h 20"/>
                    <a:gd name="T28" fmla="*/ 24 w 32"/>
                    <a:gd name="T29" fmla="*/ 4 h 20"/>
                    <a:gd name="T30" fmla="*/ 22 w 32"/>
                    <a:gd name="T31" fmla="*/ 7 h 20"/>
                    <a:gd name="T32" fmla="*/ 20 w 32"/>
                    <a:gd name="T33" fmla="*/ 9 h 20"/>
                    <a:gd name="T34" fmla="*/ 18 w 32"/>
                    <a:gd name="T35" fmla="*/ 9 h 20"/>
                    <a:gd name="T36" fmla="*/ 16 w 32"/>
                    <a:gd name="T37" fmla="*/ 9 h 20"/>
                    <a:gd name="T38" fmla="*/ 16 w 32"/>
                    <a:gd name="T39" fmla="*/ 11 h 20"/>
                    <a:gd name="T40" fmla="*/ 14 w 32"/>
                    <a:gd name="T41" fmla="*/ 11 h 20"/>
                    <a:gd name="T42" fmla="*/ 12 w 32"/>
                    <a:gd name="T43" fmla="*/ 14 h 20"/>
                    <a:gd name="T44" fmla="*/ 10 w 32"/>
                    <a:gd name="T45" fmla="*/ 14 h 20"/>
                    <a:gd name="T46" fmla="*/ 8 w 32"/>
                    <a:gd name="T47" fmla="*/ 16 h 20"/>
                    <a:gd name="T48" fmla="*/ 6 w 32"/>
                    <a:gd name="T49" fmla="*/ 16 h 20"/>
                    <a:gd name="T50" fmla="*/ 4 w 32"/>
                    <a:gd name="T51" fmla="*/ 16 h 20"/>
                    <a:gd name="T52" fmla="*/ 4 w 32"/>
                    <a:gd name="T53" fmla="*/ 19 h 20"/>
                    <a:gd name="T54" fmla="*/ 2 w 32"/>
                    <a:gd name="T55" fmla="*/ 19 h 20"/>
                    <a:gd name="T56" fmla="*/ 0 w 32"/>
                    <a:gd name="T57" fmla="*/ 19 h 20"/>
                    <a:gd name="T58" fmla="*/ 2 w 32"/>
                    <a:gd name="T59" fmla="*/ 19 h 20"/>
                    <a:gd name="T60" fmla="*/ 2 w 32"/>
                    <a:gd name="T61" fmla="*/ 16 h 20"/>
                    <a:gd name="T62" fmla="*/ 4 w 32"/>
                    <a:gd name="T63" fmla="*/ 16 h 20"/>
                    <a:gd name="T64" fmla="*/ 6 w 32"/>
                    <a:gd name="T65" fmla="*/ 14 h 20"/>
                    <a:gd name="T66" fmla="*/ 8 w 32"/>
                    <a:gd name="T67" fmla="*/ 14 h 20"/>
                    <a:gd name="T68" fmla="*/ 8 w 32"/>
                    <a:gd name="T69" fmla="*/ 11 h 20"/>
                    <a:gd name="T70" fmla="*/ 10 w 32"/>
                    <a:gd name="T71" fmla="*/ 11 h 20"/>
                    <a:gd name="T72" fmla="*/ 12 w 32"/>
                    <a:gd name="T73" fmla="*/ 9 h 20"/>
                    <a:gd name="T74" fmla="*/ 14 w 32"/>
                    <a:gd name="T75" fmla="*/ 9 h 2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20"/>
                    <a:gd name="T116" fmla="*/ 32 w 32"/>
                    <a:gd name="T117" fmla="*/ 20 h 2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20">
                      <a:moveTo>
                        <a:pt x="14" y="9"/>
                      </a:moveTo>
                      <a:lnTo>
                        <a:pt x="16" y="7"/>
                      </a:lnTo>
                      <a:lnTo>
                        <a:pt x="18" y="7"/>
                      </a:lnTo>
                      <a:lnTo>
                        <a:pt x="18" y="4"/>
                      </a:lnTo>
                      <a:lnTo>
                        <a:pt x="20" y="4"/>
                      </a:lnTo>
                      <a:lnTo>
                        <a:pt x="22" y="4"/>
                      </a:lnTo>
                      <a:lnTo>
                        <a:pt x="22" y="2"/>
                      </a:lnTo>
                      <a:lnTo>
                        <a:pt x="24" y="2"/>
                      </a:lnTo>
                      <a:lnTo>
                        <a:pt x="26" y="2"/>
                      </a:lnTo>
                      <a:lnTo>
                        <a:pt x="28" y="0"/>
                      </a:lnTo>
                      <a:lnTo>
                        <a:pt x="31" y="0"/>
                      </a:lnTo>
                      <a:lnTo>
                        <a:pt x="28" y="2"/>
                      </a:lnTo>
                      <a:lnTo>
                        <a:pt x="26" y="2"/>
                      </a:lnTo>
                      <a:lnTo>
                        <a:pt x="26" y="4"/>
                      </a:lnTo>
                      <a:lnTo>
                        <a:pt x="24" y="4"/>
                      </a:lnTo>
                      <a:lnTo>
                        <a:pt x="22" y="7"/>
                      </a:lnTo>
                      <a:lnTo>
                        <a:pt x="20" y="9"/>
                      </a:lnTo>
                      <a:lnTo>
                        <a:pt x="18" y="9"/>
                      </a:lnTo>
                      <a:lnTo>
                        <a:pt x="16" y="9"/>
                      </a:lnTo>
                      <a:lnTo>
                        <a:pt x="16" y="11"/>
                      </a:lnTo>
                      <a:lnTo>
                        <a:pt x="14" y="11"/>
                      </a:lnTo>
                      <a:lnTo>
                        <a:pt x="12" y="14"/>
                      </a:lnTo>
                      <a:lnTo>
                        <a:pt x="10" y="14"/>
                      </a:lnTo>
                      <a:lnTo>
                        <a:pt x="8" y="16"/>
                      </a:lnTo>
                      <a:lnTo>
                        <a:pt x="6" y="16"/>
                      </a:lnTo>
                      <a:lnTo>
                        <a:pt x="4" y="16"/>
                      </a:lnTo>
                      <a:lnTo>
                        <a:pt x="4" y="19"/>
                      </a:lnTo>
                      <a:lnTo>
                        <a:pt x="2" y="19"/>
                      </a:lnTo>
                      <a:lnTo>
                        <a:pt x="0" y="19"/>
                      </a:lnTo>
                      <a:lnTo>
                        <a:pt x="2" y="19"/>
                      </a:lnTo>
                      <a:lnTo>
                        <a:pt x="2" y="16"/>
                      </a:lnTo>
                      <a:lnTo>
                        <a:pt x="4" y="16"/>
                      </a:lnTo>
                      <a:lnTo>
                        <a:pt x="6" y="14"/>
                      </a:lnTo>
                      <a:lnTo>
                        <a:pt x="8" y="14"/>
                      </a:lnTo>
                      <a:lnTo>
                        <a:pt x="8" y="11"/>
                      </a:lnTo>
                      <a:lnTo>
                        <a:pt x="10" y="11"/>
                      </a:lnTo>
                      <a:lnTo>
                        <a:pt x="12" y="9"/>
                      </a:lnTo>
                      <a:lnTo>
                        <a:pt x="14" y="9"/>
                      </a:lnTo>
                    </a:path>
                  </a:pathLst>
                </a:custGeom>
                <a:solidFill>
                  <a:srgbClr val="FAFD00"/>
                </a:solidFill>
                <a:ln w="9525" cap="rnd">
                  <a:noFill/>
                  <a:round/>
                  <a:headEnd/>
                  <a:tailEnd/>
                </a:ln>
              </p:spPr>
              <p:txBody>
                <a:bodyPr/>
                <a:lstStyle/>
                <a:p>
                  <a:endParaRPr lang="zh-CN" altLang="zh-CN"/>
                </a:p>
              </p:txBody>
            </p:sp>
            <p:sp>
              <p:nvSpPr>
                <p:cNvPr id="58184" name="Freeform 3209"/>
                <p:cNvSpPr>
                  <a:spLocks/>
                </p:cNvSpPr>
                <p:nvPr/>
              </p:nvSpPr>
              <p:spPr bwMode="auto">
                <a:xfrm>
                  <a:off x="5084" y="2771"/>
                  <a:ext cx="30" cy="19"/>
                </a:xfrm>
                <a:custGeom>
                  <a:avLst/>
                  <a:gdLst>
                    <a:gd name="T0" fmla="*/ 14 w 30"/>
                    <a:gd name="T1" fmla="*/ 9 h 19"/>
                    <a:gd name="T2" fmla="*/ 16 w 30"/>
                    <a:gd name="T3" fmla="*/ 7 h 19"/>
                    <a:gd name="T4" fmla="*/ 18 w 30"/>
                    <a:gd name="T5" fmla="*/ 7 h 19"/>
                    <a:gd name="T6" fmla="*/ 18 w 30"/>
                    <a:gd name="T7" fmla="*/ 5 h 19"/>
                    <a:gd name="T8" fmla="*/ 20 w 30"/>
                    <a:gd name="T9" fmla="*/ 5 h 19"/>
                    <a:gd name="T10" fmla="*/ 22 w 30"/>
                    <a:gd name="T11" fmla="*/ 5 h 19"/>
                    <a:gd name="T12" fmla="*/ 22 w 30"/>
                    <a:gd name="T13" fmla="*/ 2 h 19"/>
                    <a:gd name="T14" fmla="*/ 24 w 30"/>
                    <a:gd name="T15" fmla="*/ 2 h 19"/>
                    <a:gd name="T16" fmla="*/ 26 w 30"/>
                    <a:gd name="T17" fmla="*/ 2 h 19"/>
                    <a:gd name="T18" fmla="*/ 26 w 30"/>
                    <a:gd name="T19" fmla="*/ 0 h 19"/>
                    <a:gd name="T20" fmla="*/ 29 w 30"/>
                    <a:gd name="T21" fmla="*/ 0 h 19"/>
                    <a:gd name="T22" fmla="*/ 29 w 30"/>
                    <a:gd name="T23" fmla="*/ 2 h 19"/>
                    <a:gd name="T24" fmla="*/ 26 w 30"/>
                    <a:gd name="T25" fmla="*/ 2 h 19"/>
                    <a:gd name="T26" fmla="*/ 26 w 30"/>
                    <a:gd name="T27" fmla="*/ 5 h 19"/>
                    <a:gd name="T28" fmla="*/ 24 w 30"/>
                    <a:gd name="T29" fmla="*/ 5 h 19"/>
                    <a:gd name="T30" fmla="*/ 22 w 30"/>
                    <a:gd name="T31" fmla="*/ 7 h 19"/>
                    <a:gd name="T32" fmla="*/ 20 w 30"/>
                    <a:gd name="T33" fmla="*/ 7 h 19"/>
                    <a:gd name="T34" fmla="*/ 18 w 30"/>
                    <a:gd name="T35" fmla="*/ 9 h 19"/>
                    <a:gd name="T36" fmla="*/ 16 w 30"/>
                    <a:gd name="T37" fmla="*/ 9 h 19"/>
                    <a:gd name="T38" fmla="*/ 16 w 30"/>
                    <a:gd name="T39" fmla="*/ 11 h 19"/>
                    <a:gd name="T40" fmla="*/ 14 w 30"/>
                    <a:gd name="T41" fmla="*/ 11 h 19"/>
                    <a:gd name="T42" fmla="*/ 12 w 30"/>
                    <a:gd name="T43" fmla="*/ 11 h 19"/>
                    <a:gd name="T44" fmla="*/ 12 w 30"/>
                    <a:gd name="T45" fmla="*/ 14 h 19"/>
                    <a:gd name="T46" fmla="*/ 10 w 30"/>
                    <a:gd name="T47" fmla="*/ 14 h 19"/>
                    <a:gd name="T48" fmla="*/ 8 w 30"/>
                    <a:gd name="T49" fmla="*/ 14 h 19"/>
                    <a:gd name="T50" fmla="*/ 8 w 30"/>
                    <a:gd name="T51" fmla="*/ 16 h 19"/>
                    <a:gd name="T52" fmla="*/ 6 w 30"/>
                    <a:gd name="T53" fmla="*/ 16 h 19"/>
                    <a:gd name="T54" fmla="*/ 4 w 30"/>
                    <a:gd name="T55" fmla="*/ 18 h 19"/>
                    <a:gd name="T56" fmla="*/ 2 w 30"/>
                    <a:gd name="T57" fmla="*/ 18 h 19"/>
                    <a:gd name="T58" fmla="*/ 0 w 30"/>
                    <a:gd name="T59" fmla="*/ 18 h 19"/>
                    <a:gd name="T60" fmla="*/ 2 w 30"/>
                    <a:gd name="T61" fmla="*/ 18 h 19"/>
                    <a:gd name="T62" fmla="*/ 2 w 30"/>
                    <a:gd name="T63" fmla="*/ 16 h 19"/>
                    <a:gd name="T64" fmla="*/ 4 w 30"/>
                    <a:gd name="T65" fmla="*/ 16 h 19"/>
                    <a:gd name="T66" fmla="*/ 6 w 30"/>
                    <a:gd name="T67" fmla="*/ 14 h 19"/>
                    <a:gd name="T68" fmla="*/ 8 w 30"/>
                    <a:gd name="T69" fmla="*/ 11 h 19"/>
                    <a:gd name="T70" fmla="*/ 10 w 30"/>
                    <a:gd name="T71" fmla="*/ 11 h 19"/>
                    <a:gd name="T72" fmla="*/ 12 w 30"/>
                    <a:gd name="T73" fmla="*/ 9 h 19"/>
                    <a:gd name="T74" fmla="*/ 14 w 30"/>
                    <a:gd name="T75" fmla="*/ 9 h 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
                    <a:gd name="T115" fmla="*/ 0 h 19"/>
                    <a:gd name="T116" fmla="*/ 30 w 30"/>
                    <a:gd name="T117" fmla="*/ 19 h 1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 h="19">
                      <a:moveTo>
                        <a:pt x="14" y="9"/>
                      </a:moveTo>
                      <a:lnTo>
                        <a:pt x="16" y="7"/>
                      </a:lnTo>
                      <a:lnTo>
                        <a:pt x="18" y="7"/>
                      </a:lnTo>
                      <a:lnTo>
                        <a:pt x="18" y="5"/>
                      </a:lnTo>
                      <a:lnTo>
                        <a:pt x="20" y="5"/>
                      </a:lnTo>
                      <a:lnTo>
                        <a:pt x="22" y="5"/>
                      </a:lnTo>
                      <a:lnTo>
                        <a:pt x="22" y="2"/>
                      </a:lnTo>
                      <a:lnTo>
                        <a:pt x="24" y="2"/>
                      </a:lnTo>
                      <a:lnTo>
                        <a:pt x="26" y="2"/>
                      </a:lnTo>
                      <a:lnTo>
                        <a:pt x="26" y="0"/>
                      </a:lnTo>
                      <a:lnTo>
                        <a:pt x="29" y="0"/>
                      </a:lnTo>
                      <a:lnTo>
                        <a:pt x="29" y="2"/>
                      </a:lnTo>
                      <a:lnTo>
                        <a:pt x="26" y="2"/>
                      </a:lnTo>
                      <a:lnTo>
                        <a:pt x="26" y="5"/>
                      </a:lnTo>
                      <a:lnTo>
                        <a:pt x="24" y="5"/>
                      </a:lnTo>
                      <a:lnTo>
                        <a:pt x="22" y="7"/>
                      </a:lnTo>
                      <a:lnTo>
                        <a:pt x="20" y="7"/>
                      </a:lnTo>
                      <a:lnTo>
                        <a:pt x="18" y="9"/>
                      </a:lnTo>
                      <a:lnTo>
                        <a:pt x="16" y="9"/>
                      </a:lnTo>
                      <a:lnTo>
                        <a:pt x="16" y="11"/>
                      </a:lnTo>
                      <a:lnTo>
                        <a:pt x="14" y="11"/>
                      </a:lnTo>
                      <a:lnTo>
                        <a:pt x="12" y="11"/>
                      </a:lnTo>
                      <a:lnTo>
                        <a:pt x="12" y="14"/>
                      </a:lnTo>
                      <a:lnTo>
                        <a:pt x="10" y="14"/>
                      </a:lnTo>
                      <a:lnTo>
                        <a:pt x="8" y="14"/>
                      </a:lnTo>
                      <a:lnTo>
                        <a:pt x="8" y="16"/>
                      </a:lnTo>
                      <a:lnTo>
                        <a:pt x="6" y="16"/>
                      </a:lnTo>
                      <a:lnTo>
                        <a:pt x="4" y="18"/>
                      </a:lnTo>
                      <a:lnTo>
                        <a:pt x="2" y="18"/>
                      </a:lnTo>
                      <a:lnTo>
                        <a:pt x="0" y="18"/>
                      </a:lnTo>
                      <a:lnTo>
                        <a:pt x="2" y="18"/>
                      </a:lnTo>
                      <a:lnTo>
                        <a:pt x="2" y="16"/>
                      </a:lnTo>
                      <a:lnTo>
                        <a:pt x="4" y="16"/>
                      </a:lnTo>
                      <a:lnTo>
                        <a:pt x="6" y="14"/>
                      </a:lnTo>
                      <a:lnTo>
                        <a:pt x="8" y="11"/>
                      </a:lnTo>
                      <a:lnTo>
                        <a:pt x="10" y="11"/>
                      </a:lnTo>
                      <a:lnTo>
                        <a:pt x="12" y="9"/>
                      </a:lnTo>
                      <a:lnTo>
                        <a:pt x="14" y="9"/>
                      </a:lnTo>
                    </a:path>
                  </a:pathLst>
                </a:custGeom>
                <a:solidFill>
                  <a:srgbClr val="FAFD00"/>
                </a:solidFill>
                <a:ln w="9525" cap="rnd">
                  <a:noFill/>
                  <a:round/>
                  <a:headEnd/>
                  <a:tailEnd/>
                </a:ln>
              </p:spPr>
              <p:txBody>
                <a:bodyPr/>
                <a:lstStyle/>
                <a:p>
                  <a:endParaRPr lang="zh-CN" altLang="zh-CN"/>
                </a:p>
              </p:txBody>
            </p:sp>
            <p:sp>
              <p:nvSpPr>
                <p:cNvPr id="58185" name="Freeform 3210"/>
                <p:cNvSpPr>
                  <a:spLocks/>
                </p:cNvSpPr>
                <p:nvPr/>
              </p:nvSpPr>
              <p:spPr bwMode="auto">
                <a:xfrm>
                  <a:off x="5049" y="2755"/>
                  <a:ext cx="41" cy="19"/>
                </a:xfrm>
                <a:custGeom>
                  <a:avLst/>
                  <a:gdLst>
                    <a:gd name="T0" fmla="*/ 20 w 41"/>
                    <a:gd name="T1" fmla="*/ 9 h 19"/>
                    <a:gd name="T2" fmla="*/ 22 w 41"/>
                    <a:gd name="T3" fmla="*/ 9 h 19"/>
                    <a:gd name="T4" fmla="*/ 24 w 41"/>
                    <a:gd name="T5" fmla="*/ 7 h 19"/>
                    <a:gd name="T6" fmla="*/ 26 w 41"/>
                    <a:gd name="T7" fmla="*/ 7 h 19"/>
                    <a:gd name="T8" fmla="*/ 28 w 41"/>
                    <a:gd name="T9" fmla="*/ 5 h 19"/>
                    <a:gd name="T10" fmla="*/ 30 w 41"/>
                    <a:gd name="T11" fmla="*/ 5 h 19"/>
                    <a:gd name="T12" fmla="*/ 32 w 41"/>
                    <a:gd name="T13" fmla="*/ 5 h 19"/>
                    <a:gd name="T14" fmla="*/ 32 w 41"/>
                    <a:gd name="T15" fmla="*/ 2 h 19"/>
                    <a:gd name="T16" fmla="*/ 34 w 41"/>
                    <a:gd name="T17" fmla="*/ 2 h 19"/>
                    <a:gd name="T18" fmla="*/ 36 w 41"/>
                    <a:gd name="T19" fmla="*/ 2 h 19"/>
                    <a:gd name="T20" fmla="*/ 36 w 41"/>
                    <a:gd name="T21" fmla="*/ 0 h 19"/>
                    <a:gd name="T22" fmla="*/ 38 w 41"/>
                    <a:gd name="T23" fmla="*/ 0 h 19"/>
                    <a:gd name="T24" fmla="*/ 40 w 41"/>
                    <a:gd name="T25" fmla="*/ 0 h 19"/>
                    <a:gd name="T26" fmla="*/ 40 w 41"/>
                    <a:gd name="T27" fmla="*/ 2 h 19"/>
                    <a:gd name="T28" fmla="*/ 38 w 41"/>
                    <a:gd name="T29" fmla="*/ 2 h 19"/>
                    <a:gd name="T30" fmla="*/ 38 w 41"/>
                    <a:gd name="T31" fmla="*/ 5 h 19"/>
                    <a:gd name="T32" fmla="*/ 36 w 41"/>
                    <a:gd name="T33" fmla="*/ 5 h 19"/>
                    <a:gd name="T34" fmla="*/ 34 w 41"/>
                    <a:gd name="T35" fmla="*/ 7 h 19"/>
                    <a:gd name="T36" fmla="*/ 32 w 41"/>
                    <a:gd name="T37" fmla="*/ 7 h 19"/>
                    <a:gd name="T38" fmla="*/ 30 w 41"/>
                    <a:gd name="T39" fmla="*/ 9 h 19"/>
                    <a:gd name="T40" fmla="*/ 28 w 41"/>
                    <a:gd name="T41" fmla="*/ 9 h 19"/>
                    <a:gd name="T42" fmla="*/ 26 w 41"/>
                    <a:gd name="T43" fmla="*/ 9 h 19"/>
                    <a:gd name="T44" fmla="*/ 24 w 41"/>
                    <a:gd name="T45" fmla="*/ 9 h 19"/>
                    <a:gd name="T46" fmla="*/ 22 w 41"/>
                    <a:gd name="T47" fmla="*/ 11 h 19"/>
                    <a:gd name="T48" fmla="*/ 20 w 41"/>
                    <a:gd name="T49" fmla="*/ 11 h 19"/>
                    <a:gd name="T50" fmla="*/ 18 w 41"/>
                    <a:gd name="T51" fmla="*/ 14 h 19"/>
                    <a:gd name="T52" fmla="*/ 16 w 41"/>
                    <a:gd name="T53" fmla="*/ 14 h 19"/>
                    <a:gd name="T54" fmla="*/ 14 w 41"/>
                    <a:gd name="T55" fmla="*/ 16 h 19"/>
                    <a:gd name="T56" fmla="*/ 12 w 41"/>
                    <a:gd name="T57" fmla="*/ 16 h 19"/>
                    <a:gd name="T58" fmla="*/ 10 w 41"/>
                    <a:gd name="T59" fmla="*/ 18 h 19"/>
                    <a:gd name="T60" fmla="*/ 8 w 41"/>
                    <a:gd name="T61" fmla="*/ 18 h 19"/>
                    <a:gd name="T62" fmla="*/ 6 w 41"/>
                    <a:gd name="T63" fmla="*/ 18 h 19"/>
                    <a:gd name="T64" fmla="*/ 4 w 41"/>
                    <a:gd name="T65" fmla="*/ 18 h 19"/>
                    <a:gd name="T66" fmla="*/ 2 w 41"/>
                    <a:gd name="T67" fmla="*/ 18 h 19"/>
                    <a:gd name="T68" fmla="*/ 0 w 41"/>
                    <a:gd name="T69" fmla="*/ 18 h 19"/>
                    <a:gd name="T70" fmla="*/ 2 w 41"/>
                    <a:gd name="T71" fmla="*/ 18 h 19"/>
                    <a:gd name="T72" fmla="*/ 4 w 41"/>
                    <a:gd name="T73" fmla="*/ 18 h 19"/>
                    <a:gd name="T74" fmla="*/ 4 w 41"/>
                    <a:gd name="T75" fmla="*/ 16 h 19"/>
                    <a:gd name="T76" fmla="*/ 6 w 41"/>
                    <a:gd name="T77" fmla="*/ 16 h 19"/>
                    <a:gd name="T78" fmla="*/ 8 w 41"/>
                    <a:gd name="T79" fmla="*/ 14 h 19"/>
                    <a:gd name="T80" fmla="*/ 10 w 41"/>
                    <a:gd name="T81" fmla="*/ 14 h 19"/>
                    <a:gd name="T82" fmla="*/ 12 w 41"/>
                    <a:gd name="T83" fmla="*/ 11 h 19"/>
                    <a:gd name="T84" fmla="*/ 14 w 41"/>
                    <a:gd name="T85" fmla="*/ 11 h 19"/>
                    <a:gd name="T86" fmla="*/ 16 w 41"/>
                    <a:gd name="T87" fmla="*/ 9 h 19"/>
                    <a:gd name="T88" fmla="*/ 18 w 41"/>
                    <a:gd name="T89" fmla="*/ 9 h 19"/>
                    <a:gd name="T90" fmla="*/ 20 w 41"/>
                    <a:gd name="T91" fmla="*/ 9 h 1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1"/>
                    <a:gd name="T139" fmla="*/ 0 h 19"/>
                    <a:gd name="T140" fmla="*/ 41 w 41"/>
                    <a:gd name="T141" fmla="*/ 19 h 1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1" h="19">
                      <a:moveTo>
                        <a:pt x="20" y="9"/>
                      </a:moveTo>
                      <a:lnTo>
                        <a:pt x="22" y="9"/>
                      </a:lnTo>
                      <a:lnTo>
                        <a:pt x="24" y="7"/>
                      </a:lnTo>
                      <a:lnTo>
                        <a:pt x="26" y="7"/>
                      </a:lnTo>
                      <a:lnTo>
                        <a:pt x="28" y="5"/>
                      </a:lnTo>
                      <a:lnTo>
                        <a:pt x="30" y="5"/>
                      </a:lnTo>
                      <a:lnTo>
                        <a:pt x="32" y="5"/>
                      </a:lnTo>
                      <a:lnTo>
                        <a:pt x="32" y="2"/>
                      </a:lnTo>
                      <a:lnTo>
                        <a:pt x="34" y="2"/>
                      </a:lnTo>
                      <a:lnTo>
                        <a:pt x="36" y="2"/>
                      </a:lnTo>
                      <a:lnTo>
                        <a:pt x="36" y="0"/>
                      </a:lnTo>
                      <a:lnTo>
                        <a:pt x="38" y="0"/>
                      </a:lnTo>
                      <a:lnTo>
                        <a:pt x="40" y="0"/>
                      </a:lnTo>
                      <a:lnTo>
                        <a:pt x="40" y="2"/>
                      </a:lnTo>
                      <a:lnTo>
                        <a:pt x="38" y="2"/>
                      </a:lnTo>
                      <a:lnTo>
                        <a:pt x="38" y="5"/>
                      </a:lnTo>
                      <a:lnTo>
                        <a:pt x="36" y="5"/>
                      </a:lnTo>
                      <a:lnTo>
                        <a:pt x="34" y="7"/>
                      </a:lnTo>
                      <a:lnTo>
                        <a:pt x="32" y="7"/>
                      </a:lnTo>
                      <a:lnTo>
                        <a:pt x="30" y="9"/>
                      </a:lnTo>
                      <a:lnTo>
                        <a:pt x="28" y="9"/>
                      </a:lnTo>
                      <a:lnTo>
                        <a:pt x="26" y="9"/>
                      </a:lnTo>
                      <a:lnTo>
                        <a:pt x="24" y="9"/>
                      </a:lnTo>
                      <a:lnTo>
                        <a:pt x="22" y="11"/>
                      </a:lnTo>
                      <a:lnTo>
                        <a:pt x="20" y="11"/>
                      </a:lnTo>
                      <a:lnTo>
                        <a:pt x="18" y="14"/>
                      </a:lnTo>
                      <a:lnTo>
                        <a:pt x="16" y="14"/>
                      </a:lnTo>
                      <a:lnTo>
                        <a:pt x="14" y="16"/>
                      </a:lnTo>
                      <a:lnTo>
                        <a:pt x="12" y="16"/>
                      </a:lnTo>
                      <a:lnTo>
                        <a:pt x="10" y="18"/>
                      </a:lnTo>
                      <a:lnTo>
                        <a:pt x="8" y="18"/>
                      </a:lnTo>
                      <a:lnTo>
                        <a:pt x="6" y="18"/>
                      </a:lnTo>
                      <a:lnTo>
                        <a:pt x="4" y="18"/>
                      </a:lnTo>
                      <a:lnTo>
                        <a:pt x="2" y="18"/>
                      </a:lnTo>
                      <a:lnTo>
                        <a:pt x="0" y="18"/>
                      </a:lnTo>
                      <a:lnTo>
                        <a:pt x="2" y="18"/>
                      </a:lnTo>
                      <a:lnTo>
                        <a:pt x="4" y="18"/>
                      </a:lnTo>
                      <a:lnTo>
                        <a:pt x="4" y="16"/>
                      </a:lnTo>
                      <a:lnTo>
                        <a:pt x="6" y="16"/>
                      </a:lnTo>
                      <a:lnTo>
                        <a:pt x="8" y="14"/>
                      </a:lnTo>
                      <a:lnTo>
                        <a:pt x="10" y="14"/>
                      </a:lnTo>
                      <a:lnTo>
                        <a:pt x="12" y="11"/>
                      </a:lnTo>
                      <a:lnTo>
                        <a:pt x="14" y="11"/>
                      </a:lnTo>
                      <a:lnTo>
                        <a:pt x="16" y="9"/>
                      </a:lnTo>
                      <a:lnTo>
                        <a:pt x="18" y="9"/>
                      </a:lnTo>
                      <a:lnTo>
                        <a:pt x="20" y="9"/>
                      </a:lnTo>
                    </a:path>
                  </a:pathLst>
                </a:custGeom>
                <a:solidFill>
                  <a:srgbClr val="FAFD00"/>
                </a:solidFill>
                <a:ln w="9525" cap="rnd">
                  <a:noFill/>
                  <a:round/>
                  <a:headEnd/>
                  <a:tailEnd/>
                </a:ln>
              </p:spPr>
              <p:txBody>
                <a:bodyPr/>
                <a:lstStyle/>
                <a:p>
                  <a:endParaRPr lang="zh-CN" altLang="zh-CN"/>
                </a:p>
              </p:txBody>
            </p:sp>
            <p:sp>
              <p:nvSpPr>
                <p:cNvPr id="58186" name="Freeform 3211"/>
                <p:cNvSpPr>
                  <a:spLocks/>
                </p:cNvSpPr>
                <p:nvPr/>
              </p:nvSpPr>
              <p:spPr bwMode="auto">
                <a:xfrm>
                  <a:off x="5064" y="2797"/>
                  <a:ext cx="22" cy="19"/>
                </a:xfrm>
                <a:custGeom>
                  <a:avLst/>
                  <a:gdLst>
                    <a:gd name="T0" fmla="*/ 10 w 22"/>
                    <a:gd name="T1" fmla="*/ 9 h 19"/>
                    <a:gd name="T2" fmla="*/ 12 w 22"/>
                    <a:gd name="T3" fmla="*/ 7 h 19"/>
                    <a:gd name="T4" fmla="*/ 14 w 22"/>
                    <a:gd name="T5" fmla="*/ 7 h 19"/>
                    <a:gd name="T6" fmla="*/ 14 w 22"/>
                    <a:gd name="T7" fmla="*/ 5 h 19"/>
                    <a:gd name="T8" fmla="*/ 16 w 22"/>
                    <a:gd name="T9" fmla="*/ 5 h 19"/>
                    <a:gd name="T10" fmla="*/ 18 w 22"/>
                    <a:gd name="T11" fmla="*/ 2 h 19"/>
                    <a:gd name="T12" fmla="*/ 20 w 22"/>
                    <a:gd name="T13" fmla="*/ 2 h 19"/>
                    <a:gd name="T14" fmla="*/ 21 w 22"/>
                    <a:gd name="T15" fmla="*/ 0 h 19"/>
                    <a:gd name="T16" fmla="*/ 21 w 22"/>
                    <a:gd name="T17" fmla="*/ 2 h 19"/>
                    <a:gd name="T18" fmla="*/ 20 w 22"/>
                    <a:gd name="T19" fmla="*/ 2 h 19"/>
                    <a:gd name="T20" fmla="*/ 20 w 22"/>
                    <a:gd name="T21" fmla="*/ 5 h 19"/>
                    <a:gd name="T22" fmla="*/ 18 w 22"/>
                    <a:gd name="T23" fmla="*/ 5 h 19"/>
                    <a:gd name="T24" fmla="*/ 18 w 22"/>
                    <a:gd name="T25" fmla="*/ 7 h 19"/>
                    <a:gd name="T26" fmla="*/ 16 w 22"/>
                    <a:gd name="T27" fmla="*/ 7 h 19"/>
                    <a:gd name="T28" fmla="*/ 16 w 22"/>
                    <a:gd name="T29" fmla="*/ 9 h 19"/>
                    <a:gd name="T30" fmla="*/ 14 w 22"/>
                    <a:gd name="T31" fmla="*/ 11 h 19"/>
                    <a:gd name="T32" fmla="*/ 12 w 22"/>
                    <a:gd name="T33" fmla="*/ 11 h 19"/>
                    <a:gd name="T34" fmla="*/ 10 w 22"/>
                    <a:gd name="T35" fmla="*/ 14 h 19"/>
                    <a:gd name="T36" fmla="*/ 8 w 22"/>
                    <a:gd name="T37" fmla="*/ 14 h 19"/>
                    <a:gd name="T38" fmla="*/ 8 w 22"/>
                    <a:gd name="T39" fmla="*/ 16 h 19"/>
                    <a:gd name="T40" fmla="*/ 6 w 22"/>
                    <a:gd name="T41" fmla="*/ 16 h 19"/>
                    <a:gd name="T42" fmla="*/ 4 w 22"/>
                    <a:gd name="T43" fmla="*/ 16 h 19"/>
                    <a:gd name="T44" fmla="*/ 4 w 22"/>
                    <a:gd name="T45" fmla="*/ 18 h 19"/>
                    <a:gd name="T46" fmla="*/ 2 w 22"/>
                    <a:gd name="T47" fmla="*/ 18 h 19"/>
                    <a:gd name="T48" fmla="*/ 0 w 22"/>
                    <a:gd name="T49" fmla="*/ 18 h 19"/>
                    <a:gd name="T50" fmla="*/ 2 w 22"/>
                    <a:gd name="T51" fmla="*/ 18 h 19"/>
                    <a:gd name="T52" fmla="*/ 2 w 22"/>
                    <a:gd name="T53" fmla="*/ 16 h 19"/>
                    <a:gd name="T54" fmla="*/ 4 w 22"/>
                    <a:gd name="T55" fmla="*/ 16 h 19"/>
                    <a:gd name="T56" fmla="*/ 4 w 22"/>
                    <a:gd name="T57" fmla="*/ 14 h 19"/>
                    <a:gd name="T58" fmla="*/ 6 w 22"/>
                    <a:gd name="T59" fmla="*/ 14 h 19"/>
                    <a:gd name="T60" fmla="*/ 6 w 22"/>
                    <a:gd name="T61" fmla="*/ 11 h 19"/>
                    <a:gd name="T62" fmla="*/ 8 w 22"/>
                    <a:gd name="T63" fmla="*/ 11 h 19"/>
                    <a:gd name="T64" fmla="*/ 10 w 22"/>
                    <a:gd name="T65" fmla="*/ 9 h 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
                    <a:gd name="T100" fmla="*/ 0 h 19"/>
                    <a:gd name="T101" fmla="*/ 22 w 22"/>
                    <a:gd name="T102" fmla="*/ 19 h 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 h="19">
                      <a:moveTo>
                        <a:pt x="10" y="9"/>
                      </a:moveTo>
                      <a:lnTo>
                        <a:pt x="12" y="7"/>
                      </a:lnTo>
                      <a:lnTo>
                        <a:pt x="14" y="7"/>
                      </a:lnTo>
                      <a:lnTo>
                        <a:pt x="14" y="5"/>
                      </a:lnTo>
                      <a:lnTo>
                        <a:pt x="16" y="5"/>
                      </a:lnTo>
                      <a:lnTo>
                        <a:pt x="18" y="2"/>
                      </a:lnTo>
                      <a:lnTo>
                        <a:pt x="20" y="2"/>
                      </a:lnTo>
                      <a:lnTo>
                        <a:pt x="21" y="0"/>
                      </a:lnTo>
                      <a:lnTo>
                        <a:pt x="21" y="2"/>
                      </a:lnTo>
                      <a:lnTo>
                        <a:pt x="20" y="2"/>
                      </a:lnTo>
                      <a:lnTo>
                        <a:pt x="20" y="5"/>
                      </a:lnTo>
                      <a:lnTo>
                        <a:pt x="18" y="5"/>
                      </a:lnTo>
                      <a:lnTo>
                        <a:pt x="18" y="7"/>
                      </a:lnTo>
                      <a:lnTo>
                        <a:pt x="16" y="7"/>
                      </a:lnTo>
                      <a:lnTo>
                        <a:pt x="16" y="9"/>
                      </a:lnTo>
                      <a:lnTo>
                        <a:pt x="14" y="11"/>
                      </a:lnTo>
                      <a:lnTo>
                        <a:pt x="12" y="11"/>
                      </a:lnTo>
                      <a:lnTo>
                        <a:pt x="10" y="14"/>
                      </a:lnTo>
                      <a:lnTo>
                        <a:pt x="8" y="14"/>
                      </a:lnTo>
                      <a:lnTo>
                        <a:pt x="8" y="16"/>
                      </a:lnTo>
                      <a:lnTo>
                        <a:pt x="6" y="16"/>
                      </a:lnTo>
                      <a:lnTo>
                        <a:pt x="4" y="16"/>
                      </a:lnTo>
                      <a:lnTo>
                        <a:pt x="4" y="18"/>
                      </a:lnTo>
                      <a:lnTo>
                        <a:pt x="2" y="18"/>
                      </a:lnTo>
                      <a:lnTo>
                        <a:pt x="0" y="18"/>
                      </a:lnTo>
                      <a:lnTo>
                        <a:pt x="2" y="18"/>
                      </a:lnTo>
                      <a:lnTo>
                        <a:pt x="2" y="16"/>
                      </a:lnTo>
                      <a:lnTo>
                        <a:pt x="4" y="16"/>
                      </a:lnTo>
                      <a:lnTo>
                        <a:pt x="4" y="14"/>
                      </a:lnTo>
                      <a:lnTo>
                        <a:pt x="6" y="14"/>
                      </a:lnTo>
                      <a:lnTo>
                        <a:pt x="6" y="11"/>
                      </a:lnTo>
                      <a:lnTo>
                        <a:pt x="8" y="11"/>
                      </a:lnTo>
                      <a:lnTo>
                        <a:pt x="10" y="9"/>
                      </a:lnTo>
                    </a:path>
                  </a:pathLst>
                </a:custGeom>
                <a:solidFill>
                  <a:srgbClr val="FAFD00"/>
                </a:solidFill>
                <a:ln w="9525" cap="rnd">
                  <a:noFill/>
                  <a:round/>
                  <a:headEnd/>
                  <a:tailEnd/>
                </a:ln>
              </p:spPr>
              <p:txBody>
                <a:bodyPr/>
                <a:lstStyle/>
                <a:p>
                  <a:endParaRPr lang="zh-CN" altLang="zh-CN"/>
                </a:p>
              </p:txBody>
            </p:sp>
            <p:sp>
              <p:nvSpPr>
                <p:cNvPr id="58187" name="Freeform 3212"/>
                <p:cNvSpPr>
                  <a:spLocks/>
                </p:cNvSpPr>
                <p:nvPr/>
              </p:nvSpPr>
              <p:spPr bwMode="auto">
                <a:xfrm>
                  <a:off x="5020" y="2767"/>
                  <a:ext cx="36" cy="20"/>
                </a:xfrm>
                <a:custGeom>
                  <a:avLst/>
                  <a:gdLst>
                    <a:gd name="T0" fmla="*/ 16 w 36"/>
                    <a:gd name="T1" fmla="*/ 4 h 20"/>
                    <a:gd name="T2" fmla="*/ 18 w 36"/>
                    <a:gd name="T3" fmla="*/ 4 h 20"/>
                    <a:gd name="T4" fmla="*/ 20 w 36"/>
                    <a:gd name="T5" fmla="*/ 4 h 20"/>
                    <a:gd name="T6" fmla="*/ 22 w 36"/>
                    <a:gd name="T7" fmla="*/ 4 h 20"/>
                    <a:gd name="T8" fmla="*/ 22 w 36"/>
                    <a:gd name="T9" fmla="*/ 2 h 20"/>
                    <a:gd name="T10" fmla="*/ 24 w 36"/>
                    <a:gd name="T11" fmla="*/ 2 h 20"/>
                    <a:gd name="T12" fmla="*/ 26 w 36"/>
                    <a:gd name="T13" fmla="*/ 2 h 20"/>
                    <a:gd name="T14" fmla="*/ 29 w 36"/>
                    <a:gd name="T15" fmla="*/ 2 h 20"/>
                    <a:gd name="T16" fmla="*/ 29 w 36"/>
                    <a:gd name="T17" fmla="*/ 0 h 20"/>
                    <a:gd name="T18" fmla="*/ 31 w 36"/>
                    <a:gd name="T19" fmla="*/ 0 h 20"/>
                    <a:gd name="T20" fmla="*/ 33 w 36"/>
                    <a:gd name="T21" fmla="*/ 0 h 20"/>
                    <a:gd name="T22" fmla="*/ 35 w 36"/>
                    <a:gd name="T23" fmla="*/ 0 h 20"/>
                    <a:gd name="T24" fmla="*/ 35 w 36"/>
                    <a:gd name="T25" fmla="*/ 2 h 20"/>
                    <a:gd name="T26" fmla="*/ 33 w 36"/>
                    <a:gd name="T27" fmla="*/ 2 h 20"/>
                    <a:gd name="T28" fmla="*/ 31 w 36"/>
                    <a:gd name="T29" fmla="*/ 4 h 20"/>
                    <a:gd name="T30" fmla="*/ 29 w 36"/>
                    <a:gd name="T31" fmla="*/ 4 h 20"/>
                    <a:gd name="T32" fmla="*/ 26 w 36"/>
                    <a:gd name="T33" fmla="*/ 4 h 20"/>
                    <a:gd name="T34" fmla="*/ 26 w 36"/>
                    <a:gd name="T35" fmla="*/ 7 h 20"/>
                    <a:gd name="T36" fmla="*/ 24 w 36"/>
                    <a:gd name="T37" fmla="*/ 7 h 20"/>
                    <a:gd name="T38" fmla="*/ 22 w 36"/>
                    <a:gd name="T39" fmla="*/ 9 h 20"/>
                    <a:gd name="T40" fmla="*/ 20 w 36"/>
                    <a:gd name="T41" fmla="*/ 9 h 20"/>
                    <a:gd name="T42" fmla="*/ 18 w 36"/>
                    <a:gd name="T43" fmla="*/ 11 h 20"/>
                    <a:gd name="T44" fmla="*/ 16 w 36"/>
                    <a:gd name="T45" fmla="*/ 11 h 20"/>
                    <a:gd name="T46" fmla="*/ 14 w 36"/>
                    <a:gd name="T47" fmla="*/ 11 h 20"/>
                    <a:gd name="T48" fmla="*/ 12 w 36"/>
                    <a:gd name="T49" fmla="*/ 11 h 20"/>
                    <a:gd name="T50" fmla="*/ 12 w 36"/>
                    <a:gd name="T51" fmla="*/ 14 h 20"/>
                    <a:gd name="T52" fmla="*/ 10 w 36"/>
                    <a:gd name="T53" fmla="*/ 14 h 20"/>
                    <a:gd name="T54" fmla="*/ 8 w 36"/>
                    <a:gd name="T55" fmla="*/ 14 h 20"/>
                    <a:gd name="T56" fmla="*/ 6 w 36"/>
                    <a:gd name="T57" fmla="*/ 19 h 20"/>
                    <a:gd name="T58" fmla="*/ 4 w 36"/>
                    <a:gd name="T59" fmla="*/ 19 h 20"/>
                    <a:gd name="T60" fmla="*/ 2 w 36"/>
                    <a:gd name="T61" fmla="*/ 19 h 20"/>
                    <a:gd name="T62" fmla="*/ 0 w 36"/>
                    <a:gd name="T63" fmla="*/ 19 h 20"/>
                    <a:gd name="T64" fmla="*/ 0 w 36"/>
                    <a:gd name="T65" fmla="*/ 14 h 20"/>
                    <a:gd name="T66" fmla="*/ 2 w 36"/>
                    <a:gd name="T67" fmla="*/ 14 h 20"/>
                    <a:gd name="T68" fmla="*/ 4 w 36"/>
                    <a:gd name="T69" fmla="*/ 11 h 20"/>
                    <a:gd name="T70" fmla="*/ 6 w 36"/>
                    <a:gd name="T71" fmla="*/ 11 h 20"/>
                    <a:gd name="T72" fmla="*/ 8 w 36"/>
                    <a:gd name="T73" fmla="*/ 11 h 20"/>
                    <a:gd name="T74" fmla="*/ 8 w 36"/>
                    <a:gd name="T75" fmla="*/ 9 h 20"/>
                    <a:gd name="T76" fmla="*/ 10 w 36"/>
                    <a:gd name="T77" fmla="*/ 9 h 20"/>
                    <a:gd name="T78" fmla="*/ 12 w 36"/>
                    <a:gd name="T79" fmla="*/ 9 h 20"/>
                    <a:gd name="T80" fmla="*/ 14 w 36"/>
                    <a:gd name="T81" fmla="*/ 7 h 20"/>
                    <a:gd name="T82" fmla="*/ 16 w 36"/>
                    <a:gd name="T83" fmla="*/ 4 h 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
                    <a:gd name="T127" fmla="*/ 0 h 20"/>
                    <a:gd name="T128" fmla="*/ 36 w 36"/>
                    <a:gd name="T129" fmla="*/ 20 h 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 h="20">
                      <a:moveTo>
                        <a:pt x="16" y="4"/>
                      </a:moveTo>
                      <a:lnTo>
                        <a:pt x="18" y="4"/>
                      </a:lnTo>
                      <a:lnTo>
                        <a:pt x="20" y="4"/>
                      </a:lnTo>
                      <a:lnTo>
                        <a:pt x="22" y="4"/>
                      </a:lnTo>
                      <a:lnTo>
                        <a:pt x="22" y="2"/>
                      </a:lnTo>
                      <a:lnTo>
                        <a:pt x="24" y="2"/>
                      </a:lnTo>
                      <a:lnTo>
                        <a:pt x="26" y="2"/>
                      </a:lnTo>
                      <a:lnTo>
                        <a:pt x="29" y="2"/>
                      </a:lnTo>
                      <a:lnTo>
                        <a:pt x="29" y="0"/>
                      </a:lnTo>
                      <a:lnTo>
                        <a:pt x="31" y="0"/>
                      </a:lnTo>
                      <a:lnTo>
                        <a:pt x="33" y="0"/>
                      </a:lnTo>
                      <a:lnTo>
                        <a:pt x="35" y="0"/>
                      </a:lnTo>
                      <a:lnTo>
                        <a:pt x="35" y="2"/>
                      </a:lnTo>
                      <a:lnTo>
                        <a:pt x="33" y="2"/>
                      </a:lnTo>
                      <a:lnTo>
                        <a:pt x="31" y="4"/>
                      </a:lnTo>
                      <a:lnTo>
                        <a:pt x="29" y="4"/>
                      </a:lnTo>
                      <a:lnTo>
                        <a:pt x="26" y="4"/>
                      </a:lnTo>
                      <a:lnTo>
                        <a:pt x="26" y="7"/>
                      </a:lnTo>
                      <a:lnTo>
                        <a:pt x="24" y="7"/>
                      </a:lnTo>
                      <a:lnTo>
                        <a:pt x="22" y="9"/>
                      </a:lnTo>
                      <a:lnTo>
                        <a:pt x="20" y="9"/>
                      </a:lnTo>
                      <a:lnTo>
                        <a:pt x="18" y="11"/>
                      </a:lnTo>
                      <a:lnTo>
                        <a:pt x="16" y="11"/>
                      </a:lnTo>
                      <a:lnTo>
                        <a:pt x="14" y="11"/>
                      </a:lnTo>
                      <a:lnTo>
                        <a:pt x="12" y="11"/>
                      </a:lnTo>
                      <a:lnTo>
                        <a:pt x="12" y="14"/>
                      </a:lnTo>
                      <a:lnTo>
                        <a:pt x="10" y="14"/>
                      </a:lnTo>
                      <a:lnTo>
                        <a:pt x="8" y="14"/>
                      </a:lnTo>
                      <a:lnTo>
                        <a:pt x="6" y="19"/>
                      </a:lnTo>
                      <a:lnTo>
                        <a:pt x="4" y="19"/>
                      </a:lnTo>
                      <a:lnTo>
                        <a:pt x="2" y="19"/>
                      </a:lnTo>
                      <a:lnTo>
                        <a:pt x="0" y="19"/>
                      </a:lnTo>
                      <a:lnTo>
                        <a:pt x="0" y="14"/>
                      </a:lnTo>
                      <a:lnTo>
                        <a:pt x="2" y="14"/>
                      </a:lnTo>
                      <a:lnTo>
                        <a:pt x="4" y="11"/>
                      </a:lnTo>
                      <a:lnTo>
                        <a:pt x="6" y="11"/>
                      </a:lnTo>
                      <a:lnTo>
                        <a:pt x="8" y="11"/>
                      </a:lnTo>
                      <a:lnTo>
                        <a:pt x="8" y="9"/>
                      </a:lnTo>
                      <a:lnTo>
                        <a:pt x="10" y="9"/>
                      </a:lnTo>
                      <a:lnTo>
                        <a:pt x="12" y="9"/>
                      </a:lnTo>
                      <a:lnTo>
                        <a:pt x="14" y="7"/>
                      </a:lnTo>
                      <a:lnTo>
                        <a:pt x="16" y="4"/>
                      </a:lnTo>
                    </a:path>
                  </a:pathLst>
                </a:custGeom>
                <a:solidFill>
                  <a:srgbClr val="FAFD00"/>
                </a:solidFill>
                <a:ln w="9525" cap="rnd">
                  <a:noFill/>
                  <a:round/>
                  <a:headEnd/>
                  <a:tailEnd/>
                </a:ln>
              </p:spPr>
              <p:txBody>
                <a:bodyPr/>
                <a:lstStyle/>
                <a:p>
                  <a:endParaRPr lang="zh-CN" altLang="zh-CN"/>
                </a:p>
              </p:txBody>
            </p:sp>
          </p:grpSp>
        </p:grpSp>
        <p:grpSp>
          <p:nvGrpSpPr>
            <p:cNvPr id="27" name="Group 3213"/>
            <p:cNvGrpSpPr>
              <a:grpSpLocks/>
            </p:cNvGrpSpPr>
            <p:nvPr/>
          </p:nvGrpSpPr>
          <p:grpSpPr bwMode="auto">
            <a:xfrm>
              <a:off x="4784" y="2867"/>
              <a:ext cx="326" cy="192"/>
              <a:chOff x="4716" y="2237"/>
              <a:chExt cx="532" cy="256"/>
            </a:xfrm>
          </p:grpSpPr>
          <p:sp>
            <p:nvSpPr>
              <p:cNvPr id="57856" name="Freeform 3214"/>
              <p:cNvSpPr>
                <a:spLocks/>
              </p:cNvSpPr>
              <p:nvPr/>
            </p:nvSpPr>
            <p:spPr bwMode="auto">
              <a:xfrm>
                <a:off x="4717" y="2237"/>
                <a:ext cx="525" cy="232"/>
              </a:xfrm>
              <a:custGeom>
                <a:avLst/>
                <a:gdLst>
                  <a:gd name="T0" fmla="*/ 5 w 525"/>
                  <a:gd name="T1" fmla="*/ 102 h 232"/>
                  <a:gd name="T2" fmla="*/ 1 w 525"/>
                  <a:gd name="T3" fmla="*/ 99 h 232"/>
                  <a:gd name="T4" fmla="*/ 5 w 525"/>
                  <a:gd name="T5" fmla="*/ 96 h 232"/>
                  <a:gd name="T6" fmla="*/ 28 w 525"/>
                  <a:gd name="T7" fmla="*/ 96 h 232"/>
                  <a:gd name="T8" fmla="*/ 55 w 525"/>
                  <a:gd name="T9" fmla="*/ 102 h 232"/>
                  <a:gd name="T10" fmla="*/ 38 w 525"/>
                  <a:gd name="T11" fmla="*/ 94 h 232"/>
                  <a:gd name="T12" fmla="*/ 22 w 525"/>
                  <a:gd name="T13" fmla="*/ 44 h 232"/>
                  <a:gd name="T14" fmla="*/ 20 w 525"/>
                  <a:gd name="T15" fmla="*/ 42 h 232"/>
                  <a:gd name="T16" fmla="*/ 17 w 525"/>
                  <a:gd name="T17" fmla="*/ 39 h 232"/>
                  <a:gd name="T18" fmla="*/ 50 w 525"/>
                  <a:gd name="T19" fmla="*/ 33 h 232"/>
                  <a:gd name="T20" fmla="*/ 45 w 525"/>
                  <a:gd name="T21" fmla="*/ 37 h 232"/>
                  <a:gd name="T22" fmla="*/ 127 w 525"/>
                  <a:gd name="T23" fmla="*/ 16 h 232"/>
                  <a:gd name="T24" fmla="*/ 127 w 525"/>
                  <a:gd name="T25" fmla="*/ 13 h 232"/>
                  <a:gd name="T26" fmla="*/ 157 w 525"/>
                  <a:gd name="T27" fmla="*/ 1 h 232"/>
                  <a:gd name="T28" fmla="*/ 171 w 525"/>
                  <a:gd name="T29" fmla="*/ 1 h 232"/>
                  <a:gd name="T30" fmla="*/ 240 w 525"/>
                  <a:gd name="T31" fmla="*/ 38 h 232"/>
                  <a:gd name="T32" fmla="*/ 281 w 525"/>
                  <a:gd name="T33" fmla="*/ 36 h 232"/>
                  <a:gd name="T34" fmla="*/ 285 w 525"/>
                  <a:gd name="T35" fmla="*/ 39 h 232"/>
                  <a:gd name="T36" fmla="*/ 277 w 525"/>
                  <a:gd name="T37" fmla="*/ 44 h 232"/>
                  <a:gd name="T38" fmla="*/ 286 w 525"/>
                  <a:gd name="T39" fmla="*/ 47 h 232"/>
                  <a:gd name="T40" fmla="*/ 298 w 525"/>
                  <a:gd name="T41" fmla="*/ 48 h 232"/>
                  <a:gd name="T42" fmla="*/ 366 w 525"/>
                  <a:gd name="T43" fmla="*/ 48 h 232"/>
                  <a:gd name="T44" fmla="*/ 400 w 525"/>
                  <a:gd name="T45" fmla="*/ 48 h 232"/>
                  <a:gd name="T46" fmla="*/ 468 w 525"/>
                  <a:gd name="T47" fmla="*/ 53 h 232"/>
                  <a:gd name="T48" fmla="*/ 512 w 525"/>
                  <a:gd name="T49" fmla="*/ 58 h 232"/>
                  <a:gd name="T50" fmla="*/ 495 w 525"/>
                  <a:gd name="T51" fmla="*/ 72 h 232"/>
                  <a:gd name="T52" fmla="*/ 430 w 525"/>
                  <a:gd name="T53" fmla="*/ 84 h 232"/>
                  <a:gd name="T54" fmla="*/ 407 w 525"/>
                  <a:gd name="T55" fmla="*/ 86 h 232"/>
                  <a:gd name="T56" fmla="*/ 368 w 525"/>
                  <a:gd name="T57" fmla="*/ 96 h 232"/>
                  <a:gd name="T58" fmla="*/ 312 w 525"/>
                  <a:gd name="T59" fmla="*/ 119 h 232"/>
                  <a:gd name="T60" fmla="*/ 302 w 525"/>
                  <a:gd name="T61" fmla="*/ 122 h 232"/>
                  <a:gd name="T62" fmla="*/ 303 w 525"/>
                  <a:gd name="T63" fmla="*/ 128 h 232"/>
                  <a:gd name="T64" fmla="*/ 276 w 525"/>
                  <a:gd name="T65" fmla="*/ 139 h 232"/>
                  <a:gd name="T66" fmla="*/ 286 w 525"/>
                  <a:gd name="T67" fmla="*/ 142 h 232"/>
                  <a:gd name="T68" fmla="*/ 277 w 525"/>
                  <a:gd name="T69" fmla="*/ 152 h 232"/>
                  <a:gd name="T70" fmla="*/ 290 w 525"/>
                  <a:gd name="T71" fmla="*/ 153 h 232"/>
                  <a:gd name="T72" fmla="*/ 270 w 525"/>
                  <a:gd name="T73" fmla="*/ 162 h 232"/>
                  <a:gd name="T74" fmla="*/ 137 w 525"/>
                  <a:gd name="T75" fmla="*/ 227 h 232"/>
                  <a:gd name="T76" fmla="*/ 126 w 525"/>
                  <a:gd name="T77" fmla="*/ 231 h 232"/>
                  <a:gd name="T78" fmla="*/ 88 w 525"/>
                  <a:gd name="T79" fmla="*/ 218 h 232"/>
                  <a:gd name="T80" fmla="*/ 86 w 525"/>
                  <a:gd name="T81" fmla="*/ 214 h 232"/>
                  <a:gd name="T82" fmla="*/ 111 w 525"/>
                  <a:gd name="T83" fmla="*/ 149 h 232"/>
                  <a:gd name="T84" fmla="*/ 75 w 525"/>
                  <a:gd name="T85" fmla="*/ 164 h 232"/>
                  <a:gd name="T86" fmla="*/ 16 w 525"/>
                  <a:gd name="T87" fmla="*/ 202 h 232"/>
                  <a:gd name="T88" fmla="*/ 1 w 525"/>
                  <a:gd name="T89" fmla="*/ 197 h 232"/>
                  <a:gd name="T90" fmla="*/ 248 w 525"/>
                  <a:gd name="T91" fmla="*/ 153 h 232"/>
                  <a:gd name="T92" fmla="*/ 262 w 525"/>
                  <a:gd name="T93" fmla="*/ 146 h 232"/>
                  <a:gd name="T94" fmla="*/ 270 w 525"/>
                  <a:gd name="T95" fmla="*/ 152 h 232"/>
                  <a:gd name="T96" fmla="*/ 251 w 525"/>
                  <a:gd name="T97" fmla="*/ 132 h 232"/>
                  <a:gd name="T98" fmla="*/ 237 w 525"/>
                  <a:gd name="T99" fmla="*/ 142 h 232"/>
                  <a:gd name="T100" fmla="*/ 271 w 525"/>
                  <a:gd name="T101" fmla="*/ 48 h 232"/>
                  <a:gd name="T102" fmla="*/ 250 w 525"/>
                  <a:gd name="T103" fmla="*/ 43 h 232"/>
                  <a:gd name="T104" fmla="*/ 271 w 525"/>
                  <a:gd name="T105" fmla="*/ 44 h 2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25"/>
                  <a:gd name="T160" fmla="*/ 0 h 232"/>
                  <a:gd name="T161" fmla="*/ 525 w 525"/>
                  <a:gd name="T162" fmla="*/ 232 h 23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25" h="232">
                    <a:moveTo>
                      <a:pt x="41" y="146"/>
                    </a:moveTo>
                    <a:lnTo>
                      <a:pt x="6" y="103"/>
                    </a:lnTo>
                    <a:lnTo>
                      <a:pt x="5" y="103"/>
                    </a:lnTo>
                    <a:lnTo>
                      <a:pt x="5" y="102"/>
                    </a:lnTo>
                    <a:lnTo>
                      <a:pt x="3" y="101"/>
                    </a:lnTo>
                    <a:lnTo>
                      <a:pt x="2" y="101"/>
                    </a:lnTo>
                    <a:lnTo>
                      <a:pt x="1" y="101"/>
                    </a:lnTo>
                    <a:lnTo>
                      <a:pt x="1" y="99"/>
                    </a:lnTo>
                    <a:lnTo>
                      <a:pt x="2" y="99"/>
                    </a:lnTo>
                    <a:lnTo>
                      <a:pt x="2" y="98"/>
                    </a:lnTo>
                    <a:lnTo>
                      <a:pt x="0" y="96"/>
                    </a:lnTo>
                    <a:lnTo>
                      <a:pt x="5" y="96"/>
                    </a:lnTo>
                    <a:lnTo>
                      <a:pt x="22" y="96"/>
                    </a:lnTo>
                    <a:lnTo>
                      <a:pt x="31" y="96"/>
                    </a:lnTo>
                    <a:lnTo>
                      <a:pt x="36" y="96"/>
                    </a:lnTo>
                    <a:lnTo>
                      <a:pt x="28" y="96"/>
                    </a:lnTo>
                    <a:lnTo>
                      <a:pt x="56" y="111"/>
                    </a:lnTo>
                    <a:lnTo>
                      <a:pt x="56" y="108"/>
                    </a:lnTo>
                    <a:lnTo>
                      <a:pt x="55" y="107"/>
                    </a:lnTo>
                    <a:lnTo>
                      <a:pt x="55" y="102"/>
                    </a:lnTo>
                    <a:lnTo>
                      <a:pt x="56" y="98"/>
                    </a:lnTo>
                    <a:lnTo>
                      <a:pt x="57" y="97"/>
                    </a:lnTo>
                    <a:lnTo>
                      <a:pt x="58" y="96"/>
                    </a:lnTo>
                    <a:lnTo>
                      <a:pt x="38" y="94"/>
                    </a:lnTo>
                    <a:lnTo>
                      <a:pt x="37" y="61"/>
                    </a:lnTo>
                    <a:lnTo>
                      <a:pt x="25" y="44"/>
                    </a:lnTo>
                    <a:lnTo>
                      <a:pt x="23" y="44"/>
                    </a:lnTo>
                    <a:lnTo>
                      <a:pt x="22" y="44"/>
                    </a:lnTo>
                    <a:lnTo>
                      <a:pt x="23" y="43"/>
                    </a:lnTo>
                    <a:lnTo>
                      <a:pt x="22" y="42"/>
                    </a:lnTo>
                    <a:lnTo>
                      <a:pt x="21" y="43"/>
                    </a:lnTo>
                    <a:lnTo>
                      <a:pt x="20" y="42"/>
                    </a:lnTo>
                    <a:lnTo>
                      <a:pt x="21" y="42"/>
                    </a:lnTo>
                    <a:lnTo>
                      <a:pt x="21" y="41"/>
                    </a:lnTo>
                    <a:lnTo>
                      <a:pt x="18" y="41"/>
                    </a:lnTo>
                    <a:lnTo>
                      <a:pt x="17" y="39"/>
                    </a:lnTo>
                    <a:lnTo>
                      <a:pt x="18" y="38"/>
                    </a:lnTo>
                    <a:lnTo>
                      <a:pt x="20" y="37"/>
                    </a:lnTo>
                    <a:lnTo>
                      <a:pt x="45" y="33"/>
                    </a:lnTo>
                    <a:lnTo>
                      <a:pt x="50" y="33"/>
                    </a:lnTo>
                    <a:lnTo>
                      <a:pt x="53" y="33"/>
                    </a:lnTo>
                    <a:lnTo>
                      <a:pt x="50" y="36"/>
                    </a:lnTo>
                    <a:lnTo>
                      <a:pt x="46" y="36"/>
                    </a:lnTo>
                    <a:lnTo>
                      <a:pt x="45" y="37"/>
                    </a:lnTo>
                    <a:lnTo>
                      <a:pt x="116" y="69"/>
                    </a:lnTo>
                    <a:lnTo>
                      <a:pt x="125" y="68"/>
                    </a:lnTo>
                    <a:lnTo>
                      <a:pt x="130" y="39"/>
                    </a:lnTo>
                    <a:lnTo>
                      <a:pt x="127" y="16"/>
                    </a:lnTo>
                    <a:lnTo>
                      <a:pt x="125" y="16"/>
                    </a:lnTo>
                    <a:lnTo>
                      <a:pt x="123" y="16"/>
                    </a:lnTo>
                    <a:lnTo>
                      <a:pt x="125" y="14"/>
                    </a:lnTo>
                    <a:lnTo>
                      <a:pt x="127" y="13"/>
                    </a:lnTo>
                    <a:lnTo>
                      <a:pt x="128" y="11"/>
                    </a:lnTo>
                    <a:lnTo>
                      <a:pt x="131" y="9"/>
                    </a:lnTo>
                    <a:lnTo>
                      <a:pt x="153" y="2"/>
                    </a:lnTo>
                    <a:lnTo>
                      <a:pt x="157" y="1"/>
                    </a:lnTo>
                    <a:lnTo>
                      <a:pt x="160" y="0"/>
                    </a:lnTo>
                    <a:lnTo>
                      <a:pt x="163" y="0"/>
                    </a:lnTo>
                    <a:lnTo>
                      <a:pt x="168" y="1"/>
                    </a:lnTo>
                    <a:lnTo>
                      <a:pt x="171" y="1"/>
                    </a:lnTo>
                    <a:lnTo>
                      <a:pt x="172" y="2"/>
                    </a:lnTo>
                    <a:lnTo>
                      <a:pt x="173" y="2"/>
                    </a:lnTo>
                    <a:lnTo>
                      <a:pt x="172" y="2"/>
                    </a:lnTo>
                    <a:lnTo>
                      <a:pt x="240" y="38"/>
                    </a:lnTo>
                    <a:lnTo>
                      <a:pt x="271" y="37"/>
                    </a:lnTo>
                    <a:lnTo>
                      <a:pt x="271" y="32"/>
                    </a:lnTo>
                    <a:lnTo>
                      <a:pt x="278" y="36"/>
                    </a:lnTo>
                    <a:lnTo>
                      <a:pt x="281" y="36"/>
                    </a:lnTo>
                    <a:lnTo>
                      <a:pt x="287" y="37"/>
                    </a:lnTo>
                    <a:lnTo>
                      <a:pt x="290" y="38"/>
                    </a:lnTo>
                    <a:lnTo>
                      <a:pt x="287" y="39"/>
                    </a:lnTo>
                    <a:lnTo>
                      <a:pt x="285" y="39"/>
                    </a:lnTo>
                    <a:lnTo>
                      <a:pt x="282" y="39"/>
                    </a:lnTo>
                    <a:lnTo>
                      <a:pt x="278" y="39"/>
                    </a:lnTo>
                    <a:lnTo>
                      <a:pt x="275" y="42"/>
                    </a:lnTo>
                    <a:lnTo>
                      <a:pt x="277" y="44"/>
                    </a:lnTo>
                    <a:lnTo>
                      <a:pt x="281" y="44"/>
                    </a:lnTo>
                    <a:lnTo>
                      <a:pt x="286" y="44"/>
                    </a:lnTo>
                    <a:lnTo>
                      <a:pt x="288" y="46"/>
                    </a:lnTo>
                    <a:lnTo>
                      <a:pt x="286" y="47"/>
                    </a:lnTo>
                    <a:lnTo>
                      <a:pt x="281" y="47"/>
                    </a:lnTo>
                    <a:lnTo>
                      <a:pt x="278" y="47"/>
                    </a:lnTo>
                    <a:lnTo>
                      <a:pt x="275" y="49"/>
                    </a:lnTo>
                    <a:lnTo>
                      <a:pt x="298" y="48"/>
                    </a:lnTo>
                    <a:lnTo>
                      <a:pt x="320" y="47"/>
                    </a:lnTo>
                    <a:lnTo>
                      <a:pt x="343" y="47"/>
                    </a:lnTo>
                    <a:lnTo>
                      <a:pt x="366" y="47"/>
                    </a:lnTo>
                    <a:lnTo>
                      <a:pt x="366" y="48"/>
                    </a:lnTo>
                    <a:lnTo>
                      <a:pt x="373" y="47"/>
                    </a:lnTo>
                    <a:lnTo>
                      <a:pt x="380" y="47"/>
                    </a:lnTo>
                    <a:lnTo>
                      <a:pt x="392" y="47"/>
                    </a:lnTo>
                    <a:lnTo>
                      <a:pt x="400" y="48"/>
                    </a:lnTo>
                    <a:lnTo>
                      <a:pt x="407" y="48"/>
                    </a:lnTo>
                    <a:lnTo>
                      <a:pt x="421" y="52"/>
                    </a:lnTo>
                    <a:lnTo>
                      <a:pt x="455" y="52"/>
                    </a:lnTo>
                    <a:lnTo>
                      <a:pt x="468" y="53"/>
                    </a:lnTo>
                    <a:lnTo>
                      <a:pt x="480" y="54"/>
                    </a:lnTo>
                    <a:lnTo>
                      <a:pt x="491" y="56"/>
                    </a:lnTo>
                    <a:lnTo>
                      <a:pt x="502" y="57"/>
                    </a:lnTo>
                    <a:lnTo>
                      <a:pt x="512" y="58"/>
                    </a:lnTo>
                    <a:lnTo>
                      <a:pt x="524" y="62"/>
                    </a:lnTo>
                    <a:lnTo>
                      <a:pt x="513" y="66"/>
                    </a:lnTo>
                    <a:lnTo>
                      <a:pt x="505" y="69"/>
                    </a:lnTo>
                    <a:lnTo>
                      <a:pt x="495" y="72"/>
                    </a:lnTo>
                    <a:lnTo>
                      <a:pt x="483" y="74"/>
                    </a:lnTo>
                    <a:lnTo>
                      <a:pt x="473" y="77"/>
                    </a:lnTo>
                    <a:lnTo>
                      <a:pt x="461" y="79"/>
                    </a:lnTo>
                    <a:lnTo>
                      <a:pt x="430" y="84"/>
                    </a:lnTo>
                    <a:lnTo>
                      <a:pt x="431" y="86"/>
                    </a:lnTo>
                    <a:lnTo>
                      <a:pt x="430" y="86"/>
                    </a:lnTo>
                    <a:lnTo>
                      <a:pt x="428" y="84"/>
                    </a:lnTo>
                    <a:lnTo>
                      <a:pt x="407" y="86"/>
                    </a:lnTo>
                    <a:lnTo>
                      <a:pt x="393" y="87"/>
                    </a:lnTo>
                    <a:lnTo>
                      <a:pt x="383" y="88"/>
                    </a:lnTo>
                    <a:lnTo>
                      <a:pt x="368" y="92"/>
                    </a:lnTo>
                    <a:lnTo>
                      <a:pt x="368" y="96"/>
                    </a:lnTo>
                    <a:lnTo>
                      <a:pt x="333" y="111"/>
                    </a:lnTo>
                    <a:lnTo>
                      <a:pt x="321" y="116"/>
                    </a:lnTo>
                    <a:lnTo>
                      <a:pt x="312" y="117"/>
                    </a:lnTo>
                    <a:lnTo>
                      <a:pt x="312" y="119"/>
                    </a:lnTo>
                    <a:lnTo>
                      <a:pt x="310" y="121"/>
                    </a:lnTo>
                    <a:lnTo>
                      <a:pt x="305" y="122"/>
                    </a:lnTo>
                    <a:lnTo>
                      <a:pt x="298" y="122"/>
                    </a:lnTo>
                    <a:lnTo>
                      <a:pt x="302" y="122"/>
                    </a:lnTo>
                    <a:lnTo>
                      <a:pt x="305" y="123"/>
                    </a:lnTo>
                    <a:lnTo>
                      <a:pt x="310" y="124"/>
                    </a:lnTo>
                    <a:lnTo>
                      <a:pt x="305" y="128"/>
                    </a:lnTo>
                    <a:lnTo>
                      <a:pt x="303" y="128"/>
                    </a:lnTo>
                    <a:lnTo>
                      <a:pt x="300" y="129"/>
                    </a:lnTo>
                    <a:lnTo>
                      <a:pt x="278" y="131"/>
                    </a:lnTo>
                    <a:lnTo>
                      <a:pt x="270" y="136"/>
                    </a:lnTo>
                    <a:lnTo>
                      <a:pt x="276" y="139"/>
                    </a:lnTo>
                    <a:lnTo>
                      <a:pt x="280" y="139"/>
                    </a:lnTo>
                    <a:lnTo>
                      <a:pt x="286" y="139"/>
                    </a:lnTo>
                    <a:lnTo>
                      <a:pt x="288" y="141"/>
                    </a:lnTo>
                    <a:lnTo>
                      <a:pt x="286" y="142"/>
                    </a:lnTo>
                    <a:lnTo>
                      <a:pt x="280" y="143"/>
                    </a:lnTo>
                    <a:lnTo>
                      <a:pt x="277" y="143"/>
                    </a:lnTo>
                    <a:lnTo>
                      <a:pt x="271" y="148"/>
                    </a:lnTo>
                    <a:lnTo>
                      <a:pt x="277" y="152"/>
                    </a:lnTo>
                    <a:lnTo>
                      <a:pt x="281" y="152"/>
                    </a:lnTo>
                    <a:lnTo>
                      <a:pt x="287" y="152"/>
                    </a:lnTo>
                    <a:lnTo>
                      <a:pt x="288" y="152"/>
                    </a:lnTo>
                    <a:lnTo>
                      <a:pt x="290" y="153"/>
                    </a:lnTo>
                    <a:lnTo>
                      <a:pt x="287" y="154"/>
                    </a:lnTo>
                    <a:lnTo>
                      <a:pt x="281" y="156"/>
                    </a:lnTo>
                    <a:lnTo>
                      <a:pt x="278" y="156"/>
                    </a:lnTo>
                    <a:lnTo>
                      <a:pt x="270" y="162"/>
                    </a:lnTo>
                    <a:lnTo>
                      <a:pt x="270" y="156"/>
                    </a:lnTo>
                    <a:lnTo>
                      <a:pt x="218" y="159"/>
                    </a:lnTo>
                    <a:lnTo>
                      <a:pt x="136" y="226"/>
                    </a:lnTo>
                    <a:lnTo>
                      <a:pt x="137" y="227"/>
                    </a:lnTo>
                    <a:lnTo>
                      <a:pt x="136" y="228"/>
                    </a:lnTo>
                    <a:lnTo>
                      <a:pt x="133" y="228"/>
                    </a:lnTo>
                    <a:lnTo>
                      <a:pt x="131" y="229"/>
                    </a:lnTo>
                    <a:lnTo>
                      <a:pt x="126" y="231"/>
                    </a:lnTo>
                    <a:lnTo>
                      <a:pt x="120" y="231"/>
                    </a:lnTo>
                    <a:lnTo>
                      <a:pt x="115" y="229"/>
                    </a:lnTo>
                    <a:lnTo>
                      <a:pt x="90" y="218"/>
                    </a:lnTo>
                    <a:lnTo>
                      <a:pt x="88" y="218"/>
                    </a:lnTo>
                    <a:lnTo>
                      <a:pt x="87" y="217"/>
                    </a:lnTo>
                    <a:lnTo>
                      <a:pt x="87" y="216"/>
                    </a:lnTo>
                    <a:lnTo>
                      <a:pt x="86" y="216"/>
                    </a:lnTo>
                    <a:lnTo>
                      <a:pt x="86" y="214"/>
                    </a:lnTo>
                    <a:lnTo>
                      <a:pt x="86" y="213"/>
                    </a:lnTo>
                    <a:lnTo>
                      <a:pt x="88" y="213"/>
                    </a:lnTo>
                    <a:lnTo>
                      <a:pt x="105" y="178"/>
                    </a:lnTo>
                    <a:lnTo>
                      <a:pt x="111" y="149"/>
                    </a:lnTo>
                    <a:lnTo>
                      <a:pt x="100" y="149"/>
                    </a:lnTo>
                    <a:lnTo>
                      <a:pt x="87" y="149"/>
                    </a:lnTo>
                    <a:lnTo>
                      <a:pt x="68" y="163"/>
                    </a:lnTo>
                    <a:lnTo>
                      <a:pt x="75" y="164"/>
                    </a:lnTo>
                    <a:lnTo>
                      <a:pt x="27" y="198"/>
                    </a:lnTo>
                    <a:lnTo>
                      <a:pt x="22" y="201"/>
                    </a:lnTo>
                    <a:lnTo>
                      <a:pt x="20" y="202"/>
                    </a:lnTo>
                    <a:lnTo>
                      <a:pt x="16" y="202"/>
                    </a:lnTo>
                    <a:lnTo>
                      <a:pt x="13" y="202"/>
                    </a:lnTo>
                    <a:lnTo>
                      <a:pt x="2" y="198"/>
                    </a:lnTo>
                    <a:lnTo>
                      <a:pt x="2" y="197"/>
                    </a:lnTo>
                    <a:lnTo>
                      <a:pt x="1" y="197"/>
                    </a:lnTo>
                    <a:lnTo>
                      <a:pt x="2" y="193"/>
                    </a:lnTo>
                    <a:lnTo>
                      <a:pt x="23" y="152"/>
                    </a:lnTo>
                    <a:lnTo>
                      <a:pt x="41" y="146"/>
                    </a:lnTo>
                    <a:lnTo>
                      <a:pt x="248" y="153"/>
                    </a:lnTo>
                    <a:lnTo>
                      <a:pt x="238" y="148"/>
                    </a:lnTo>
                    <a:lnTo>
                      <a:pt x="250" y="148"/>
                    </a:lnTo>
                    <a:lnTo>
                      <a:pt x="258" y="147"/>
                    </a:lnTo>
                    <a:lnTo>
                      <a:pt x="262" y="146"/>
                    </a:lnTo>
                    <a:lnTo>
                      <a:pt x="263" y="144"/>
                    </a:lnTo>
                    <a:lnTo>
                      <a:pt x="270" y="144"/>
                    </a:lnTo>
                    <a:lnTo>
                      <a:pt x="270" y="147"/>
                    </a:lnTo>
                    <a:lnTo>
                      <a:pt x="270" y="152"/>
                    </a:lnTo>
                    <a:lnTo>
                      <a:pt x="248" y="153"/>
                    </a:lnTo>
                    <a:lnTo>
                      <a:pt x="41" y="146"/>
                    </a:lnTo>
                    <a:lnTo>
                      <a:pt x="237" y="142"/>
                    </a:lnTo>
                    <a:lnTo>
                      <a:pt x="251" y="132"/>
                    </a:lnTo>
                    <a:lnTo>
                      <a:pt x="268" y="131"/>
                    </a:lnTo>
                    <a:lnTo>
                      <a:pt x="268" y="137"/>
                    </a:lnTo>
                    <a:lnTo>
                      <a:pt x="268" y="141"/>
                    </a:lnTo>
                    <a:lnTo>
                      <a:pt x="237" y="142"/>
                    </a:lnTo>
                    <a:lnTo>
                      <a:pt x="41" y="146"/>
                    </a:lnTo>
                    <a:lnTo>
                      <a:pt x="263" y="51"/>
                    </a:lnTo>
                    <a:lnTo>
                      <a:pt x="258" y="48"/>
                    </a:lnTo>
                    <a:lnTo>
                      <a:pt x="271" y="48"/>
                    </a:lnTo>
                    <a:lnTo>
                      <a:pt x="271" y="51"/>
                    </a:lnTo>
                    <a:lnTo>
                      <a:pt x="263" y="51"/>
                    </a:lnTo>
                    <a:lnTo>
                      <a:pt x="41" y="146"/>
                    </a:lnTo>
                    <a:lnTo>
                      <a:pt x="250" y="43"/>
                    </a:lnTo>
                    <a:lnTo>
                      <a:pt x="258" y="42"/>
                    </a:lnTo>
                    <a:lnTo>
                      <a:pt x="266" y="41"/>
                    </a:lnTo>
                    <a:lnTo>
                      <a:pt x="271" y="39"/>
                    </a:lnTo>
                    <a:lnTo>
                      <a:pt x="271" y="44"/>
                    </a:lnTo>
                    <a:lnTo>
                      <a:pt x="253" y="44"/>
                    </a:lnTo>
                    <a:lnTo>
                      <a:pt x="250" y="43"/>
                    </a:lnTo>
                    <a:lnTo>
                      <a:pt x="41" y="146"/>
                    </a:lnTo>
                  </a:path>
                </a:pathLst>
              </a:custGeom>
              <a:solidFill>
                <a:schemeClr val="folHlink"/>
              </a:solidFill>
              <a:ln w="9525" cap="rnd">
                <a:noFill/>
                <a:round/>
                <a:headEnd/>
                <a:tailEnd/>
              </a:ln>
            </p:spPr>
            <p:txBody>
              <a:bodyPr/>
              <a:lstStyle/>
              <a:p>
                <a:endParaRPr lang="zh-CN" altLang="zh-CN"/>
              </a:p>
            </p:txBody>
          </p:sp>
          <p:sp>
            <p:nvSpPr>
              <p:cNvPr id="57857" name="Freeform 3215"/>
              <p:cNvSpPr>
                <a:spLocks/>
              </p:cNvSpPr>
              <p:nvPr/>
            </p:nvSpPr>
            <p:spPr bwMode="auto">
              <a:xfrm>
                <a:off x="4716" y="2237"/>
                <a:ext cx="532" cy="240"/>
              </a:xfrm>
              <a:custGeom>
                <a:avLst/>
                <a:gdLst>
                  <a:gd name="T0" fmla="*/ 4 w 532"/>
                  <a:gd name="T1" fmla="*/ 107 h 240"/>
                  <a:gd name="T2" fmla="*/ 2 w 532"/>
                  <a:gd name="T3" fmla="*/ 105 h 240"/>
                  <a:gd name="T4" fmla="*/ 2 w 532"/>
                  <a:gd name="T5" fmla="*/ 103 h 240"/>
                  <a:gd name="T6" fmla="*/ 4 w 532"/>
                  <a:gd name="T7" fmla="*/ 100 h 240"/>
                  <a:gd name="T8" fmla="*/ 36 w 532"/>
                  <a:gd name="T9" fmla="*/ 98 h 240"/>
                  <a:gd name="T10" fmla="*/ 57 w 532"/>
                  <a:gd name="T11" fmla="*/ 112 h 240"/>
                  <a:gd name="T12" fmla="*/ 57 w 532"/>
                  <a:gd name="T13" fmla="*/ 102 h 240"/>
                  <a:gd name="T14" fmla="*/ 38 w 532"/>
                  <a:gd name="T15" fmla="*/ 97 h 240"/>
                  <a:gd name="T16" fmla="*/ 23 w 532"/>
                  <a:gd name="T17" fmla="*/ 46 h 240"/>
                  <a:gd name="T18" fmla="*/ 22 w 532"/>
                  <a:gd name="T19" fmla="*/ 43 h 240"/>
                  <a:gd name="T20" fmla="*/ 21 w 532"/>
                  <a:gd name="T21" fmla="*/ 43 h 240"/>
                  <a:gd name="T22" fmla="*/ 17 w 532"/>
                  <a:gd name="T23" fmla="*/ 41 h 240"/>
                  <a:gd name="T24" fmla="*/ 46 w 532"/>
                  <a:gd name="T25" fmla="*/ 35 h 240"/>
                  <a:gd name="T26" fmla="*/ 51 w 532"/>
                  <a:gd name="T27" fmla="*/ 37 h 240"/>
                  <a:gd name="T28" fmla="*/ 117 w 532"/>
                  <a:gd name="T29" fmla="*/ 72 h 240"/>
                  <a:gd name="T30" fmla="*/ 128 w 532"/>
                  <a:gd name="T31" fmla="*/ 16 h 240"/>
                  <a:gd name="T32" fmla="*/ 126 w 532"/>
                  <a:gd name="T33" fmla="*/ 15 h 240"/>
                  <a:gd name="T34" fmla="*/ 132 w 532"/>
                  <a:gd name="T35" fmla="*/ 10 h 240"/>
                  <a:gd name="T36" fmla="*/ 162 w 532"/>
                  <a:gd name="T37" fmla="*/ 0 h 240"/>
                  <a:gd name="T38" fmla="*/ 173 w 532"/>
                  <a:gd name="T39" fmla="*/ 1 h 240"/>
                  <a:gd name="T40" fmla="*/ 174 w 532"/>
                  <a:gd name="T41" fmla="*/ 2 h 240"/>
                  <a:gd name="T42" fmla="*/ 274 w 532"/>
                  <a:gd name="T43" fmla="*/ 33 h 240"/>
                  <a:gd name="T44" fmla="*/ 291 w 532"/>
                  <a:gd name="T45" fmla="*/ 38 h 240"/>
                  <a:gd name="T46" fmla="*/ 288 w 532"/>
                  <a:gd name="T47" fmla="*/ 41 h 240"/>
                  <a:gd name="T48" fmla="*/ 278 w 532"/>
                  <a:gd name="T49" fmla="*/ 43 h 240"/>
                  <a:gd name="T50" fmla="*/ 289 w 532"/>
                  <a:gd name="T51" fmla="*/ 46 h 240"/>
                  <a:gd name="T52" fmla="*/ 284 w 532"/>
                  <a:gd name="T53" fmla="*/ 48 h 240"/>
                  <a:gd name="T54" fmla="*/ 302 w 532"/>
                  <a:gd name="T55" fmla="*/ 50 h 240"/>
                  <a:gd name="T56" fmla="*/ 371 w 532"/>
                  <a:gd name="T57" fmla="*/ 48 h 240"/>
                  <a:gd name="T58" fmla="*/ 384 w 532"/>
                  <a:gd name="T59" fmla="*/ 48 h 240"/>
                  <a:gd name="T60" fmla="*/ 413 w 532"/>
                  <a:gd name="T61" fmla="*/ 50 h 240"/>
                  <a:gd name="T62" fmla="*/ 474 w 532"/>
                  <a:gd name="T63" fmla="*/ 55 h 240"/>
                  <a:gd name="T64" fmla="*/ 509 w 532"/>
                  <a:gd name="T65" fmla="*/ 58 h 240"/>
                  <a:gd name="T66" fmla="*/ 521 w 532"/>
                  <a:gd name="T67" fmla="*/ 68 h 240"/>
                  <a:gd name="T68" fmla="*/ 491 w 532"/>
                  <a:gd name="T69" fmla="*/ 77 h 240"/>
                  <a:gd name="T70" fmla="*/ 436 w 532"/>
                  <a:gd name="T71" fmla="*/ 87 h 240"/>
                  <a:gd name="T72" fmla="*/ 434 w 532"/>
                  <a:gd name="T73" fmla="*/ 87 h 240"/>
                  <a:gd name="T74" fmla="*/ 388 w 532"/>
                  <a:gd name="T75" fmla="*/ 91 h 240"/>
                  <a:gd name="T76" fmla="*/ 338 w 532"/>
                  <a:gd name="T77" fmla="*/ 115 h 240"/>
                  <a:gd name="T78" fmla="*/ 317 w 532"/>
                  <a:gd name="T79" fmla="*/ 123 h 240"/>
                  <a:gd name="T80" fmla="*/ 302 w 532"/>
                  <a:gd name="T81" fmla="*/ 126 h 240"/>
                  <a:gd name="T82" fmla="*/ 314 w 532"/>
                  <a:gd name="T83" fmla="*/ 128 h 240"/>
                  <a:gd name="T84" fmla="*/ 303 w 532"/>
                  <a:gd name="T85" fmla="*/ 133 h 240"/>
                  <a:gd name="T86" fmla="*/ 279 w 532"/>
                  <a:gd name="T87" fmla="*/ 145 h 240"/>
                  <a:gd name="T88" fmla="*/ 292 w 532"/>
                  <a:gd name="T89" fmla="*/ 146 h 240"/>
                  <a:gd name="T90" fmla="*/ 281 w 532"/>
                  <a:gd name="T91" fmla="*/ 148 h 240"/>
                  <a:gd name="T92" fmla="*/ 284 w 532"/>
                  <a:gd name="T93" fmla="*/ 157 h 240"/>
                  <a:gd name="T94" fmla="*/ 293 w 532"/>
                  <a:gd name="T95" fmla="*/ 158 h 240"/>
                  <a:gd name="T96" fmla="*/ 282 w 532"/>
                  <a:gd name="T97" fmla="*/ 161 h 240"/>
                  <a:gd name="T98" fmla="*/ 221 w 532"/>
                  <a:gd name="T99" fmla="*/ 165 h 240"/>
                  <a:gd name="T100" fmla="*/ 138 w 532"/>
                  <a:gd name="T101" fmla="*/ 236 h 240"/>
                  <a:gd name="T102" fmla="*/ 127 w 532"/>
                  <a:gd name="T103" fmla="*/ 239 h 240"/>
                  <a:gd name="T104" fmla="*/ 91 w 532"/>
                  <a:gd name="T105" fmla="*/ 226 h 240"/>
                  <a:gd name="T106" fmla="*/ 88 w 532"/>
                  <a:gd name="T107" fmla="*/ 223 h 240"/>
                  <a:gd name="T108" fmla="*/ 87 w 532"/>
                  <a:gd name="T109" fmla="*/ 221 h 240"/>
                  <a:gd name="T110" fmla="*/ 112 w 532"/>
                  <a:gd name="T111" fmla="*/ 155 h 240"/>
                  <a:gd name="T112" fmla="*/ 69 w 532"/>
                  <a:gd name="T113" fmla="*/ 168 h 240"/>
                  <a:gd name="T114" fmla="*/ 22 w 532"/>
                  <a:gd name="T115" fmla="*/ 207 h 240"/>
                  <a:gd name="T116" fmla="*/ 13 w 532"/>
                  <a:gd name="T117" fmla="*/ 208 h 240"/>
                  <a:gd name="T118" fmla="*/ 1 w 532"/>
                  <a:gd name="T119" fmla="*/ 203 h 240"/>
                  <a:gd name="T120" fmla="*/ 41 w 532"/>
                  <a:gd name="T121" fmla="*/ 151 h 2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32"/>
                  <a:gd name="T184" fmla="*/ 0 h 240"/>
                  <a:gd name="T185" fmla="*/ 532 w 532"/>
                  <a:gd name="T186" fmla="*/ 240 h 2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32" h="240">
                    <a:moveTo>
                      <a:pt x="41" y="151"/>
                    </a:moveTo>
                    <a:lnTo>
                      <a:pt x="6" y="107"/>
                    </a:lnTo>
                    <a:lnTo>
                      <a:pt x="4" y="107"/>
                    </a:lnTo>
                    <a:lnTo>
                      <a:pt x="4" y="106"/>
                    </a:lnTo>
                    <a:lnTo>
                      <a:pt x="3" y="105"/>
                    </a:lnTo>
                    <a:lnTo>
                      <a:pt x="2" y="105"/>
                    </a:lnTo>
                    <a:lnTo>
                      <a:pt x="1" y="105"/>
                    </a:lnTo>
                    <a:lnTo>
                      <a:pt x="1" y="103"/>
                    </a:lnTo>
                    <a:lnTo>
                      <a:pt x="2" y="103"/>
                    </a:lnTo>
                    <a:lnTo>
                      <a:pt x="2" y="102"/>
                    </a:lnTo>
                    <a:lnTo>
                      <a:pt x="0" y="100"/>
                    </a:lnTo>
                    <a:lnTo>
                      <a:pt x="4" y="100"/>
                    </a:lnTo>
                    <a:lnTo>
                      <a:pt x="22" y="98"/>
                    </a:lnTo>
                    <a:lnTo>
                      <a:pt x="31" y="98"/>
                    </a:lnTo>
                    <a:lnTo>
                      <a:pt x="36" y="98"/>
                    </a:lnTo>
                    <a:lnTo>
                      <a:pt x="28" y="100"/>
                    </a:lnTo>
                    <a:lnTo>
                      <a:pt x="57" y="115"/>
                    </a:lnTo>
                    <a:lnTo>
                      <a:pt x="57" y="112"/>
                    </a:lnTo>
                    <a:lnTo>
                      <a:pt x="56" y="111"/>
                    </a:lnTo>
                    <a:lnTo>
                      <a:pt x="56" y="106"/>
                    </a:lnTo>
                    <a:lnTo>
                      <a:pt x="57" y="102"/>
                    </a:lnTo>
                    <a:lnTo>
                      <a:pt x="58" y="101"/>
                    </a:lnTo>
                    <a:lnTo>
                      <a:pt x="59" y="100"/>
                    </a:lnTo>
                    <a:lnTo>
                      <a:pt x="38" y="97"/>
                    </a:lnTo>
                    <a:lnTo>
                      <a:pt x="37" y="63"/>
                    </a:lnTo>
                    <a:lnTo>
                      <a:pt x="24" y="46"/>
                    </a:lnTo>
                    <a:lnTo>
                      <a:pt x="23" y="46"/>
                    </a:lnTo>
                    <a:lnTo>
                      <a:pt x="22" y="46"/>
                    </a:lnTo>
                    <a:lnTo>
                      <a:pt x="23" y="45"/>
                    </a:lnTo>
                    <a:lnTo>
                      <a:pt x="22" y="43"/>
                    </a:lnTo>
                    <a:lnTo>
                      <a:pt x="21" y="45"/>
                    </a:lnTo>
                    <a:lnTo>
                      <a:pt x="19" y="43"/>
                    </a:lnTo>
                    <a:lnTo>
                      <a:pt x="21" y="43"/>
                    </a:lnTo>
                    <a:lnTo>
                      <a:pt x="21" y="42"/>
                    </a:lnTo>
                    <a:lnTo>
                      <a:pt x="18" y="42"/>
                    </a:lnTo>
                    <a:lnTo>
                      <a:pt x="17" y="41"/>
                    </a:lnTo>
                    <a:lnTo>
                      <a:pt x="18" y="40"/>
                    </a:lnTo>
                    <a:lnTo>
                      <a:pt x="19" y="38"/>
                    </a:lnTo>
                    <a:lnTo>
                      <a:pt x="46" y="35"/>
                    </a:lnTo>
                    <a:lnTo>
                      <a:pt x="51" y="35"/>
                    </a:lnTo>
                    <a:lnTo>
                      <a:pt x="54" y="35"/>
                    </a:lnTo>
                    <a:lnTo>
                      <a:pt x="51" y="37"/>
                    </a:lnTo>
                    <a:lnTo>
                      <a:pt x="47" y="37"/>
                    </a:lnTo>
                    <a:lnTo>
                      <a:pt x="46" y="38"/>
                    </a:lnTo>
                    <a:lnTo>
                      <a:pt x="117" y="72"/>
                    </a:lnTo>
                    <a:lnTo>
                      <a:pt x="126" y="71"/>
                    </a:lnTo>
                    <a:lnTo>
                      <a:pt x="131" y="41"/>
                    </a:lnTo>
                    <a:lnTo>
                      <a:pt x="128" y="16"/>
                    </a:lnTo>
                    <a:lnTo>
                      <a:pt x="126" y="16"/>
                    </a:lnTo>
                    <a:lnTo>
                      <a:pt x="124" y="16"/>
                    </a:lnTo>
                    <a:lnTo>
                      <a:pt x="126" y="15"/>
                    </a:lnTo>
                    <a:lnTo>
                      <a:pt x="128" y="13"/>
                    </a:lnTo>
                    <a:lnTo>
                      <a:pt x="129" y="11"/>
                    </a:lnTo>
                    <a:lnTo>
                      <a:pt x="132" y="10"/>
                    </a:lnTo>
                    <a:lnTo>
                      <a:pt x="156" y="2"/>
                    </a:lnTo>
                    <a:lnTo>
                      <a:pt x="159" y="1"/>
                    </a:lnTo>
                    <a:lnTo>
                      <a:pt x="162" y="0"/>
                    </a:lnTo>
                    <a:lnTo>
                      <a:pt x="166" y="0"/>
                    </a:lnTo>
                    <a:lnTo>
                      <a:pt x="171" y="1"/>
                    </a:lnTo>
                    <a:lnTo>
                      <a:pt x="173" y="1"/>
                    </a:lnTo>
                    <a:lnTo>
                      <a:pt x="174" y="2"/>
                    </a:lnTo>
                    <a:lnTo>
                      <a:pt x="176" y="2"/>
                    </a:lnTo>
                    <a:lnTo>
                      <a:pt x="174" y="2"/>
                    </a:lnTo>
                    <a:lnTo>
                      <a:pt x="243" y="40"/>
                    </a:lnTo>
                    <a:lnTo>
                      <a:pt x="274" y="38"/>
                    </a:lnTo>
                    <a:lnTo>
                      <a:pt x="274" y="33"/>
                    </a:lnTo>
                    <a:lnTo>
                      <a:pt x="282" y="37"/>
                    </a:lnTo>
                    <a:lnTo>
                      <a:pt x="284" y="37"/>
                    </a:lnTo>
                    <a:lnTo>
                      <a:pt x="291" y="38"/>
                    </a:lnTo>
                    <a:lnTo>
                      <a:pt x="293" y="40"/>
                    </a:lnTo>
                    <a:lnTo>
                      <a:pt x="291" y="41"/>
                    </a:lnTo>
                    <a:lnTo>
                      <a:pt x="288" y="41"/>
                    </a:lnTo>
                    <a:lnTo>
                      <a:pt x="286" y="41"/>
                    </a:lnTo>
                    <a:lnTo>
                      <a:pt x="282" y="41"/>
                    </a:lnTo>
                    <a:lnTo>
                      <a:pt x="278" y="43"/>
                    </a:lnTo>
                    <a:lnTo>
                      <a:pt x="281" y="46"/>
                    </a:lnTo>
                    <a:lnTo>
                      <a:pt x="284" y="46"/>
                    </a:lnTo>
                    <a:lnTo>
                      <a:pt x="289" y="46"/>
                    </a:lnTo>
                    <a:lnTo>
                      <a:pt x="292" y="47"/>
                    </a:lnTo>
                    <a:lnTo>
                      <a:pt x="289" y="48"/>
                    </a:lnTo>
                    <a:lnTo>
                      <a:pt x="284" y="48"/>
                    </a:lnTo>
                    <a:lnTo>
                      <a:pt x="282" y="48"/>
                    </a:lnTo>
                    <a:lnTo>
                      <a:pt x="278" y="51"/>
                    </a:lnTo>
                    <a:lnTo>
                      <a:pt x="302" y="50"/>
                    </a:lnTo>
                    <a:lnTo>
                      <a:pt x="324" y="48"/>
                    </a:lnTo>
                    <a:lnTo>
                      <a:pt x="348" y="48"/>
                    </a:lnTo>
                    <a:lnTo>
                      <a:pt x="371" y="48"/>
                    </a:lnTo>
                    <a:lnTo>
                      <a:pt x="371" y="50"/>
                    </a:lnTo>
                    <a:lnTo>
                      <a:pt x="378" y="48"/>
                    </a:lnTo>
                    <a:lnTo>
                      <a:pt x="384" y="48"/>
                    </a:lnTo>
                    <a:lnTo>
                      <a:pt x="398" y="48"/>
                    </a:lnTo>
                    <a:lnTo>
                      <a:pt x="406" y="50"/>
                    </a:lnTo>
                    <a:lnTo>
                      <a:pt x="413" y="50"/>
                    </a:lnTo>
                    <a:lnTo>
                      <a:pt x="427" y="53"/>
                    </a:lnTo>
                    <a:lnTo>
                      <a:pt x="461" y="53"/>
                    </a:lnTo>
                    <a:lnTo>
                      <a:pt x="474" y="55"/>
                    </a:lnTo>
                    <a:lnTo>
                      <a:pt x="487" y="56"/>
                    </a:lnTo>
                    <a:lnTo>
                      <a:pt x="498" y="57"/>
                    </a:lnTo>
                    <a:lnTo>
                      <a:pt x="509" y="58"/>
                    </a:lnTo>
                    <a:lnTo>
                      <a:pt x="519" y="61"/>
                    </a:lnTo>
                    <a:lnTo>
                      <a:pt x="531" y="65"/>
                    </a:lnTo>
                    <a:lnTo>
                      <a:pt x="521" y="68"/>
                    </a:lnTo>
                    <a:lnTo>
                      <a:pt x="512" y="72"/>
                    </a:lnTo>
                    <a:lnTo>
                      <a:pt x="502" y="75"/>
                    </a:lnTo>
                    <a:lnTo>
                      <a:pt x="491" y="77"/>
                    </a:lnTo>
                    <a:lnTo>
                      <a:pt x="479" y="80"/>
                    </a:lnTo>
                    <a:lnTo>
                      <a:pt x="467" y="82"/>
                    </a:lnTo>
                    <a:lnTo>
                      <a:pt x="436" y="87"/>
                    </a:lnTo>
                    <a:lnTo>
                      <a:pt x="437" y="88"/>
                    </a:lnTo>
                    <a:lnTo>
                      <a:pt x="436" y="88"/>
                    </a:lnTo>
                    <a:lnTo>
                      <a:pt x="434" y="87"/>
                    </a:lnTo>
                    <a:lnTo>
                      <a:pt x="413" y="88"/>
                    </a:lnTo>
                    <a:lnTo>
                      <a:pt x="399" y="90"/>
                    </a:lnTo>
                    <a:lnTo>
                      <a:pt x="388" y="91"/>
                    </a:lnTo>
                    <a:lnTo>
                      <a:pt x="373" y="95"/>
                    </a:lnTo>
                    <a:lnTo>
                      <a:pt x="373" y="100"/>
                    </a:lnTo>
                    <a:lnTo>
                      <a:pt x="338" y="115"/>
                    </a:lnTo>
                    <a:lnTo>
                      <a:pt x="326" y="120"/>
                    </a:lnTo>
                    <a:lnTo>
                      <a:pt x="317" y="121"/>
                    </a:lnTo>
                    <a:lnTo>
                      <a:pt x="317" y="123"/>
                    </a:lnTo>
                    <a:lnTo>
                      <a:pt x="314" y="125"/>
                    </a:lnTo>
                    <a:lnTo>
                      <a:pt x="309" y="126"/>
                    </a:lnTo>
                    <a:lnTo>
                      <a:pt x="302" y="126"/>
                    </a:lnTo>
                    <a:lnTo>
                      <a:pt x="306" y="126"/>
                    </a:lnTo>
                    <a:lnTo>
                      <a:pt x="309" y="127"/>
                    </a:lnTo>
                    <a:lnTo>
                      <a:pt x="314" y="128"/>
                    </a:lnTo>
                    <a:lnTo>
                      <a:pt x="309" y="132"/>
                    </a:lnTo>
                    <a:lnTo>
                      <a:pt x="307" y="132"/>
                    </a:lnTo>
                    <a:lnTo>
                      <a:pt x="303" y="133"/>
                    </a:lnTo>
                    <a:lnTo>
                      <a:pt x="282" y="135"/>
                    </a:lnTo>
                    <a:lnTo>
                      <a:pt x="273" y="141"/>
                    </a:lnTo>
                    <a:lnTo>
                      <a:pt x="279" y="145"/>
                    </a:lnTo>
                    <a:lnTo>
                      <a:pt x="283" y="145"/>
                    </a:lnTo>
                    <a:lnTo>
                      <a:pt x="289" y="145"/>
                    </a:lnTo>
                    <a:lnTo>
                      <a:pt x="292" y="146"/>
                    </a:lnTo>
                    <a:lnTo>
                      <a:pt x="289" y="147"/>
                    </a:lnTo>
                    <a:lnTo>
                      <a:pt x="283" y="148"/>
                    </a:lnTo>
                    <a:lnTo>
                      <a:pt x="281" y="148"/>
                    </a:lnTo>
                    <a:lnTo>
                      <a:pt x="274" y="153"/>
                    </a:lnTo>
                    <a:lnTo>
                      <a:pt x="281" y="157"/>
                    </a:lnTo>
                    <a:lnTo>
                      <a:pt x="284" y="157"/>
                    </a:lnTo>
                    <a:lnTo>
                      <a:pt x="291" y="157"/>
                    </a:lnTo>
                    <a:lnTo>
                      <a:pt x="292" y="157"/>
                    </a:lnTo>
                    <a:lnTo>
                      <a:pt x="293" y="158"/>
                    </a:lnTo>
                    <a:lnTo>
                      <a:pt x="291" y="160"/>
                    </a:lnTo>
                    <a:lnTo>
                      <a:pt x="284" y="161"/>
                    </a:lnTo>
                    <a:lnTo>
                      <a:pt x="282" y="161"/>
                    </a:lnTo>
                    <a:lnTo>
                      <a:pt x="273" y="167"/>
                    </a:lnTo>
                    <a:lnTo>
                      <a:pt x="273" y="161"/>
                    </a:lnTo>
                    <a:lnTo>
                      <a:pt x="221" y="165"/>
                    </a:lnTo>
                    <a:lnTo>
                      <a:pt x="138" y="233"/>
                    </a:lnTo>
                    <a:lnTo>
                      <a:pt x="139" y="235"/>
                    </a:lnTo>
                    <a:lnTo>
                      <a:pt x="138" y="236"/>
                    </a:lnTo>
                    <a:lnTo>
                      <a:pt x="136" y="236"/>
                    </a:lnTo>
                    <a:lnTo>
                      <a:pt x="132" y="237"/>
                    </a:lnTo>
                    <a:lnTo>
                      <a:pt x="127" y="239"/>
                    </a:lnTo>
                    <a:lnTo>
                      <a:pt x="121" y="239"/>
                    </a:lnTo>
                    <a:lnTo>
                      <a:pt x="116" y="237"/>
                    </a:lnTo>
                    <a:lnTo>
                      <a:pt x="91" y="226"/>
                    </a:lnTo>
                    <a:lnTo>
                      <a:pt x="89" y="226"/>
                    </a:lnTo>
                    <a:lnTo>
                      <a:pt x="88" y="225"/>
                    </a:lnTo>
                    <a:lnTo>
                      <a:pt x="88" y="223"/>
                    </a:lnTo>
                    <a:lnTo>
                      <a:pt x="87" y="223"/>
                    </a:lnTo>
                    <a:lnTo>
                      <a:pt x="87" y="222"/>
                    </a:lnTo>
                    <a:lnTo>
                      <a:pt x="87" y="221"/>
                    </a:lnTo>
                    <a:lnTo>
                      <a:pt x="89" y="221"/>
                    </a:lnTo>
                    <a:lnTo>
                      <a:pt x="106" y="185"/>
                    </a:lnTo>
                    <a:lnTo>
                      <a:pt x="112" y="155"/>
                    </a:lnTo>
                    <a:lnTo>
                      <a:pt x="101" y="155"/>
                    </a:lnTo>
                    <a:lnTo>
                      <a:pt x="88" y="155"/>
                    </a:lnTo>
                    <a:lnTo>
                      <a:pt x="69" y="168"/>
                    </a:lnTo>
                    <a:lnTo>
                      <a:pt x="76" y="170"/>
                    </a:lnTo>
                    <a:lnTo>
                      <a:pt x="27" y="205"/>
                    </a:lnTo>
                    <a:lnTo>
                      <a:pt x="22" y="207"/>
                    </a:lnTo>
                    <a:lnTo>
                      <a:pt x="19" y="208"/>
                    </a:lnTo>
                    <a:lnTo>
                      <a:pt x="16" y="208"/>
                    </a:lnTo>
                    <a:lnTo>
                      <a:pt x="13" y="208"/>
                    </a:lnTo>
                    <a:lnTo>
                      <a:pt x="2" y="205"/>
                    </a:lnTo>
                    <a:lnTo>
                      <a:pt x="2" y="203"/>
                    </a:lnTo>
                    <a:lnTo>
                      <a:pt x="1" y="203"/>
                    </a:lnTo>
                    <a:lnTo>
                      <a:pt x="2" y="200"/>
                    </a:lnTo>
                    <a:lnTo>
                      <a:pt x="23" y="157"/>
                    </a:lnTo>
                    <a:lnTo>
                      <a:pt x="41" y="151"/>
                    </a:lnTo>
                  </a:path>
                </a:pathLst>
              </a:custGeom>
              <a:solidFill>
                <a:schemeClr val="folHlink"/>
              </a:solidFill>
              <a:ln w="12700" cap="rnd">
                <a:solidFill>
                  <a:srgbClr val="000000"/>
                </a:solidFill>
                <a:round/>
                <a:headEnd/>
                <a:tailEnd/>
              </a:ln>
            </p:spPr>
            <p:txBody>
              <a:bodyPr/>
              <a:lstStyle/>
              <a:p>
                <a:endParaRPr lang="zh-CN" altLang="zh-CN"/>
              </a:p>
            </p:txBody>
          </p:sp>
          <p:sp>
            <p:nvSpPr>
              <p:cNvPr id="57858" name="Freeform 3216"/>
              <p:cNvSpPr>
                <a:spLocks/>
              </p:cNvSpPr>
              <p:nvPr/>
            </p:nvSpPr>
            <p:spPr bwMode="auto">
              <a:xfrm>
                <a:off x="4959" y="2387"/>
                <a:ext cx="33" cy="21"/>
              </a:xfrm>
              <a:custGeom>
                <a:avLst/>
                <a:gdLst>
                  <a:gd name="T0" fmla="*/ 10 w 33"/>
                  <a:gd name="T1" fmla="*/ 20 h 21"/>
                  <a:gd name="T2" fmla="*/ 0 w 33"/>
                  <a:gd name="T3" fmla="*/ 7 h 21"/>
                  <a:gd name="T4" fmla="*/ 11 w 33"/>
                  <a:gd name="T5" fmla="*/ 7 h 21"/>
                  <a:gd name="T6" fmla="*/ 20 w 33"/>
                  <a:gd name="T7" fmla="*/ 5 h 21"/>
                  <a:gd name="T8" fmla="*/ 24 w 33"/>
                  <a:gd name="T9" fmla="*/ 2 h 21"/>
                  <a:gd name="T10" fmla="*/ 25 w 33"/>
                  <a:gd name="T11" fmla="*/ 0 h 21"/>
                  <a:gd name="T12" fmla="*/ 32 w 33"/>
                  <a:gd name="T13" fmla="*/ 0 h 21"/>
                  <a:gd name="T14" fmla="*/ 32 w 33"/>
                  <a:gd name="T15" fmla="*/ 5 h 21"/>
                  <a:gd name="T16" fmla="*/ 32 w 33"/>
                  <a:gd name="T17" fmla="*/ 16 h 21"/>
                  <a:gd name="T18" fmla="*/ 10 w 33"/>
                  <a:gd name="T19" fmla="*/ 2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21"/>
                  <a:gd name="T32" fmla="*/ 33 w 33"/>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21">
                    <a:moveTo>
                      <a:pt x="10" y="20"/>
                    </a:moveTo>
                    <a:lnTo>
                      <a:pt x="0" y="7"/>
                    </a:lnTo>
                    <a:lnTo>
                      <a:pt x="11" y="7"/>
                    </a:lnTo>
                    <a:lnTo>
                      <a:pt x="20" y="5"/>
                    </a:lnTo>
                    <a:lnTo>
                      <a:pt x="24" y="2"/>
                    </a:lnTo>
                    <a:lnTo>
                      <a:pt x="25" y="0"/>
                    </a:lnTo>
                    <a:lnTo>
                      <a:pt x="32" y="0"/>
                    </a:lnTo>
                    <a:lnTo>
                      <a:pt x="32" y="5"/>
                    </a:lnTo>
                    <a:lnTo>
                      <a:pt x="32" y="16"/>
                    </a:lnTo>
                    <a:lnTo>
                      <a:pt x="10" y="20"/>
                    </a:lnTo>
                  </a:path>
                </a:pathLst>
              </a:custGeom>
              <a:solidFill>
                <a:schemeClr val="folHlink"/>
              </a:solidFill>
              <a:ln w="12700" cap="rnd">
                <a:solidFill>
                  <a:srgbClr val="000000"/>
                </a:solidFill>
                <a:round/>
                <a:headEnd/>
                <a:tailEnd/>
              </a:ln>
            </p:spPr>
            <p:txBody>
              <a:bodyPr/>
              <a:lstStyle/>
              <a:p>
                <a:endParaRPr lang="zh-CN" altLang="zh-CN"/>
              </a:p>
            </p:txBody>
          </p:sp>
          <p:sp>
            <p:nvSpPr>
              <p:cNvPr id="57859" name="Freeform 3217"/>
              <p:cNvSpPr>
                <a:spLocks/>
              </p:cNvSpPr>
              <p:nvPr/>
            </p:nvSpPr>
            <p:spPr bwMode="auto">
              <a:xfrm>
                <a:off x="4957" y="2372"/>
                <a:ext cx="32" cy="21"/>
              </a:xfrm>
              <a:custGeom>
                <a:avLst/>
                <a:gdLst>
                  <a:gd name="T0" fmla="*/ 0 w 32"/>
                  <a:gd name="T1" fmla="*/ 20 h 21"/>
                  <a:gd name="T2" fmla="*/ 13 w 32"/>
                  <a:gd name="T3" fmla="*/ 1 h 21"/>
                  <a:gd name="T4" fmla="*/ 31 w 32"/>
                  <a:gd name="T5" fmla="*/ 0 h 21"/>
                  <a:gd name="T6" fmla="*/ 31 w 32"/>
                  <a:gd name="T7" fmla="*/ 11 h 21"/>
                  <a:gd name="T8" fmla="*/ 31 w 32"/>
                  <a:gd name="T9" fmla="*/ 17 h 21"/>
                  <a:gd name="T10" fmla="*/ 0 w 32"/>
                  <a:gd name="T11" fmla="*/ 20 h 21"/>
                  <a:gd name="T12" fmla="*/ 0 60000 65536"/>
                  <a:gd name="T13" fmla="*/ 0 60000 65536"/>
                  <a:gd name="T14" fmla="*/ 0 60000 65536"/>
                  <a:gd name="T15" fmla="*/ 0 60000 65536"/>
                  <a:gd name="T16" fmla="*/ 0 60000 65536"/>
                  <a:gd name="T17" fmla="*/ 0 60000 65536"/>
                  <a:gd name="T18" fmla="*/ 0 w 32"/>
                  <a:gd name="T19" fmla="*/ 0 h 21"/>
                  <a:gd name="T20" fmla="*/ 32 w 32"/>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32" h="21">
                    <a:moveTo>
                      <a:pt x="0" y="20"/>
                    </a:moveTo>
                    <a:lnTo>
                      <a:pt x="13" y="1"/>
                    </a:lnTo>
                    <a:lnTo>
                      <a:pt x="31" y="0"/>
                    </a:lnTo>
                    <a:lnTo>
                      <a:pt x="31" y="11"/>
                    </a:lnTo>
                    <a:lnTo>
                      <a:pt x="31" y="17"/>
                    </a:lnTo>
                    <a:lnTo>
                      <a:pt x="0" y="20"/>
                    </a:lnTo>
                  </a:path>
                </a:pathLst>
              </a:custGeom>
              <a:solidFill>
                <a:schemeClr val="folHlink"/>
              </a:solidFill>
              <a:ln w="12700" cap="rnd">
                <a:solidFill>
                  <a:srgbClr val="000000"/>
                </a:solidFill>
                <a:round/>
                <a:headEnd/>
                <a:tailEnd/>
              </a:ln>
            </p:spPr>
            <p:txBody>
              <a:bodyPr/>
              <a:lstStyle/>
              <a:p>
                <a:endParaRPr lang="zh-CN" altLang="zh-CN"/>
              </a:p>
            </p:txBody>
          </p:sp>
          <p:sp>
            <p:nvSpPr>
              <p:cNvPr id="57860" name="Freeform 3218"/>
              <p:cNvSpPr>
                <a:spLocks/>
              </p:cNvSpPr>
              <p:nvPr/>
            </p:nvSpPr>
            <p:spPr bwMode="auto">
              <a:xfrm>
                <a:off x="4978" y="2287"/>
                <a:ext cx="21" cy="21"/>
              </a:xfrm>
              <a:custGeom>
                <a:avLst/>
                <a:gdLst>
                  <a:gd name="T0" fmla="*/ 7 w 21"/>
                  <a:gd name="T1" fmla="*/ 20 h 21"/>
                  <a:gd name="T2" fmla="*/ 0 w 21"/>
                  <a:gd name="T3" fmla="*/ 0 h 21"/>
                  <a:gd name="T4" fmla="*/ 20 w 21"/>
                  <a:gd name="T5" fmla="*/ 0 h 21"/>
                  <a:gd name="T6" fmla="*/ 20 w 21"/>
                  <a:gd name="T7" fmla="*/ 20 h 21"/>
                  <a:gd name="T8" fmla="*/ 7 w 21"/>
                  <a:gd name="T9" fmla="*/ 2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7" y="20"/>
                    </a:moveTo>
                    <a:lnTo>
                      <a:pt x="0" y="0"/>
                    </a:lnTo>
                    <a:lnTo>
                      <a:pt x="20" y="0"/>
                    </a:lnTo>
                    <a:lnTo>
                      <a:pt x="20" y="20"/>
                    </a:lnTo>
                    <a:lnTo>
                      <a:pt x="7" y="20"/>
                    </a:lnTo>
                  </a:path>
                </a:pathLst>
              </a:custGeom>
              <a:solidFill>
                <a:schemeClr val="folHlink"/>
              </a:solidFill>
              <a:ln w="12700" cap="rnd">
                <a:solidFill>
                  <a:srgbClr val="000000"/>
                </a:solidFill>
                <a:round/>
                <a:headEnd/>
                <a:tailEnd/>
              </a:ln>
            </p:spPr>
            <p:txBody>
              <a:bodyPr/>
              <a:lstStyle/>
              <a:p>
                <a:endParaRPr lang="zh-CN" altLang="zh-CN"/>
              </a:p>
            </p:txBody>
          </p:sp>
          <p:sp>
            <p:nvSpPr>
              <p:cNvPr id="57861" name="Freeform 3219"/>
              <p:cNvSpPr>
                <a:spLocks/>
              </p:cNvSpPr>
              <p:nvPr/>
            </p:nvSpPr>
            <p:spPr bwMode="auto">
              <a:xfrm>
                <a:off x="4970" y="2278"/>
                <a:ext cx="22" cy="21"/>
              </a:xfrm>
              <a:custGeom>
                <a:avLst/>
                <a:gdLst>
                  <a:gd name="T0" fmla="*/ 0 w 22"/>
                  <a:gd name="T1" fmla="*/ 15 h 21"/>
                  <a:gd name="T2" fmla="*/ 8 w 22"/>
                  <a:gd name="T3" fmla="*/ 10 h 21"/>
                  <a:gd name="T4" fmla="*/ 16 w 22"/>
                  <a:gd name="T5" fmla="*/ 5 h 21"/>
                  <a:gd name="T6" fmla="*/ 21 w 22"/>
                  <a:gd name="T7" fmla="*/ 0 h 21"/>
                  <a:gd name="T8" fmla="*/ 21 w 22"/>
                  <a:gd name="T9" fmla="*/ 20 h 21"/>
                  <a:gd name="T10" fmla="*/ 3 w 22"/>
                  <a:gd name="T11" fmla="*/ 20 h 21"/>
                  <a:gd name="T12" fmla="*/ 0 w 22"/>
                  <a:gd name="T13" fmla="*/ 15 h 21"/>
                  <a:gd name="T14" fmla="*/ 0 60000 65536"/>
                  <a:gd name="T15" fmla="*/ 0 60000 65536"/>
                  <a:gd name="T16" fmla="*/ 0 60000 65536"/>
                  <a:gd name="T17" fmla="*/ 0 60000 65536"/>
                  <a:gd name="T18" fmla="*/ 0 60000 65536"/>
                  <a:gd name="T19" fmla="*/ 0 60000 65536"/>
                  <a:gd name="T20" fmla="*/ 0 60000 65536"/>
                  <a:gd name="T21" fmla="*/ 0 w 22"/>
                  <a:gd name="T22" fmla="*/ 0 h 21"/>
                  <a:gd name="T23" fmla="*/ 22 w 22"/>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21">
                    <a:moveTo>
                      <a:pt x="0" y="15"/>
                    </a:moveTo>
                    <a:lnTo>
                      <a:pt x="8" y="10"/>
                    </a:lnTo>
                    <a:lnTo>
                      <a:pt x="16" y="5"/>
                    </a:lnTo>
                    <a:lnTo>
                      <a:pt x="21" y="0"/>
                    </a:lnTo>
                    <a:lnTo>
                      <a:pt x="21" y="20"/>
                    </a:lnTo>
                    <a:lnTo>
                      <a:pt x="3" y="20"/>
                    </a:lnTo>
                    <a:lnTo>
                      <a:pt x="0" y="15"/>
                    </a:lnTo>
                  </a:path>
                </a:pathLst>
              </a:custGeom>
              <a:solidFill>
                <a:schemeClr val="folHlink"/>
              </a:solidFill>
              <a:ln w="12700" cap="rnd">
                <a:solidFill>
                  <a:srgbClr val="000000"/>
                </a:solidFill>
                <a:round/>
                <a:headEnd/>
                <a:tailEnd/>
              </a:ln>
            </p:spPr>
            <p:txBody>
              <a:bodyPr/>
              <a:lstStyle/>
              <a:p>
                <a:endParaRPr lang="zh-CN" altLang="zh-CN"/>
              </a:p>
            </p:txBody>
          </p:sp>
          <p:sp>
            <p:nvSpPr>
              <p:cNvPr id="57862" name="Line 3220"/>
              <p:cNvSpPr>
                <a:spLocks noChangeShapeType="1"/>
              </p:cNvSpPr>
              <p:nvPr/>
            </p:nvSpPr>
            <p:spPr bwMode="auto">
              <a:xfrm>
                <a:off x="4960" y="2277"/>
                <a:ext cx="1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63" name="Freeform 3221"/>
              <p:cNvSpPr>
                <a:spLocks/>
              </p:cNvSpPr>
              <p:nvPr/>
            </p:nvSpPr>
            <p:spPr bwMode="auto">
              <a:xfrm>
                <a:off x="4965" y="2278"/>
                <a:ext cx="23" cy="21"/>
              </a:xfrm>
              <a:custGeom>
                <a:avLst/>
                <a:gdLst>
                  <a:gd name="T0" fmla="*/ 0 w 23"/>
                  <a:gd name="T1" fmla="*/ 20 h 21"/>
                  <a:gd name="T2" fmla="*/ 11 w 23"/>
                  <a:gd name="T3" fmla="*/ 0 h 21"/>
                  <a:gd name="T4" fmla="*/ 22 w 23"/>
                  <a:gd name="T5" fmla="*/ 0 h 21"/>
                  <a:gd name="T6" fmla="*/ 20 w 23"/>
                  <a:gd name="T7" fmla="*/ 20 h 21"/>
                  <a:gd name="T8" fmla="*/ 0 60000 65536"/>
                  <a:gd name="T9" fmla="*/ 0 60000 65536"/>
                  <a:gd name="T10" fmla="*/ 0 60000 65536"/>
                  <a:gd name="T11" fmla="*/ 0 60000 65536"/>
                  <a:gd name="T12" fmla="*/ 0 w 23"/>
                  <a:gd name="T13" fmla="*/ 0 h 21"/>
                  <a:gd name="T14" fmla="*/ 23 w 23"/>
                  <a:gd name="T15" fmla="*/ 21 h 21"/>
                </a:gdLst>
                <a:ahLst/>
                <a:cxnLst>
                  <a:cxn ang="T8">
                    <a:pos x="T0" y="T1"/>
                  </a:cxn>
                  <a:cxn ang="T9">
                    <a:pos x="T2" y="T3"/>
                  </a:cxn>
                  <a:cxn ang="T10">
                    <a:pos x="T4" y="T5"/>
                  </a:cxn>
                  <a:cxn ang="T11">
                    <a:pos x="T6" y="T7"/>
                  </a:cxn>
                </a:cxnLst>
                <a:rect l="T12" t="T13" r="T14" b="T15"/>
                <a:pathLst>
                  <a:path w="23" h="21">
                    <a:moveTo>
                      <a:pt x="0" y="20"/>
                    </a:moveTo>
                    <a:lnTo>
                      <a:pt x="11" y="0"/>
                    </a:lnTo>
                    <a:lnTo>
                      <a:pt x="22" y="0"/>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864" name="Line 3222"/>
              <p:cNvSpPr>
                <a:spLocks noChangeShapeType="1"/>
              </p:cNvSpPr>
              <p:nvPr/>
            </p:nvSpPr>
            <p:spPr bwMode="auto">
              <a:xfrm flipV="1">
                <a:off x="4975" y="2276"/>
                <a:ext cx="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65" name="Line 3223"/>
              <p:cNvSpPr>
                <a:spLocks noChangeShapeType="1"/>
              </p:cNvSpPr>
              <p:nvPr/>
            </p:nvSpPr>
            <p:spPr bwMode="auto">
              <a:xfrm>
                <a:off x="4977" y="2276"/>
                <a:ext cx="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66" name="Line 3224"/>
              <p:cNvSpPr>
                <a:spLocks noChangeShapeType="1"/>
              </p:cNvSpPr>
              <p:nvPr/>
            </p:nvSpPr>
            <p:spPr bwMode="auto">
              <a:xfrm flipH="1" flipV="1">
                <a:off x="4985" y="2276"/>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67" name="Line 3225"/>
              <p:cNvSpPr>
                <a:spLocks noChangeShapeType="1"/>
              </p:cNvSpPr>
              <p:nvPr/>
            </p:nvSpPr>
            <p:spPr bwMode="auto">
              <a:xfrm>
                <a:off x="4988" y="2276"/>
                <a:ext cx="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68" name="Freeform 3226"/>
              <p:cNvSpPr>
                <a:spLocks/>
              </p:cNvSpPr>
              <p:nvPr/>
            </p:nvSpPr>
            <p:spPr bwMode="auto">
              <a:xfrm>
                <a:off x="4991" y="2275"/>
                <a:ext cx="21" cy="21"/>
              </a:xfrm>
              <a:custGeom>
                <a:avLst/>
                <a:gdLst>
                  <a:gd name="T0" fmla="*/ 0 w 21"/>
                  <a:gd name="T1" fmla="*/ 20 h 21"/>
                  <a:gd name="T2" fmla="*/ 20 w 21"/>
                  <a:gd name="T3" fmla="*/ 20 h 21"/>
                  <a:gd name="T4" fmla="*/ 16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20"/>
                    </a:moveTo>
                    <a:lnTo>
                      <a:pt x="20" y="20"/>
                    </a:lnTo>
                    <a:lnTo>
                      <a:pt x="16"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869" name="Line 3227"/>
              <p:cNvSpPr>
                <a:spLocks noChangeShapeType="1"/>
              </p:cNvSpPr>
              <p:nvPr/>
            </p:nvSpPr>
            <p:spPr bwMode="auto">
              <a:xfrm flipH="1" flipV="1">
                <a:off x="4992" y="2278"/>
                <a:ext cx="4"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70" name="Line 3228"/>
              <p:cNvSpPr>
                <a:spLocks noChangeShapeType="1"/>
              </p:cNvSpPr>
              <p:nvPr/>
            </p:nvSpPr>
            <p:spPr bwMode="auto">
              <a:xfrm flipV="1">
                <a:off x="4992" y="2279"/>
                <a:ext cx="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71" name="Line 3229"/>
              <p:cNvSpPr>
                <a:spLocks noChangeShapeType="1"/>
              </p:cNvSpPr>
              <p:nvPr/>
            </p:nvSpPr>
            <p:spPr bwMode="auto">
              <a:xfrm>
                <a:off x="4991" y="2278"/>
                <a:ext cx="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72" name="Line 3230"/>
              <p:cNvSpPr>
                <a:spLocks noChangeShapeType="1"/>
              </p:cNvSpPr>
              <p:nvPr/>
            </p:nvSpPr>
            <p:spPr bwMode="auto">
              <a:xfrm flipH="1" flipV="1">
                <a:off x="5001" y="2275"/>
                <a:ext cx="1"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73" name="Line 3231"/>
              <p:cNvSpPr>
                <a:spLocks noChangeShapeType="1"/>
              </p:cNvSpPr>
              <p:nvPr/>
            </p:nvSpPr>
            <p:spPr bwMode="auto">
              <a:xfrm>
                <a:off x="5001" y="2283"/>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74" name="Line 3232"/>
              <p:cNvSpPr>
                <a:spLocks noChangeShapeType="1"/>
              </p:cNvSpPr>
              <p:nvPr/>
            </p:nvSpPr>
            <p:spPr bwMode="auto">
              <a:xfrm flipH="1">
                <a:off x="4991" y="2286"/>
                <a:ext cx="7"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75" name="Freeform 3233"/>
              <p:cNvSpPr>
                <a:spLocks/>
              </p:cNvSpPr>
              <p:nvPr/>
            </p:nvSpPr>
            <p:spPr bwMode="auto">
              <a:xfrm>
                <a:off x="4991" y="2283"/>
                <a:ext cx="21" cy="21"/>
              </a:xfrm>
              <a:custGeom>
                <a:avLst/>
                <a:gdLst>
                  <a:gd name="T0" fmla="*/ 16 w 21"/>
                  <a:gd name="T1" fmla="*/ 0 h 21"/>
                  <a:gd name="T2" fmla="*/ 20 w 21"/>
                  <a:gd name="T3" fmla="*/ 0 h 21"/>
                  <a:gd name="T4" fmla="*/ 0 w 21"/>
                  <a:gd name="T5" fmla="*/ 20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16" y="0"/>
                    </a:moveTo>
                    <a:lnTo>
                      <a:pt x="20" y="0"/>
                    </a:lnTo>
                    <a:lnTo>
                      <a:pt x="0" y="2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876" name="Line 3234"/>
              <p:cNvSpPr>
                <a:spLocks noChangeShapeType="1"/>
              </p:cNvSpPr>
              <p:nvPr/>
            </p:nvSpPr>
            <p:spPr bwMode="auto">
              <a:xfrm>
                <a:off x="4988" y="2284"/>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77" name="Line 3235"/>
              <p:cNvSpPr>
                <a:spLocks noChangeShapeType="1"/>
              </p:cNvSpPr>
              <p:nvPr/>
            </p:nvSpPr>
            <p:spPr bwMode="auto">
              <a:xfrm flipV="1">
                <a:off x="4985" y="2284"/>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78" name="Line 3236"/>
              <p:cNvSpPr>
                <a:spLocks noChangeShapeType="1"/>
              </p:cNvSpPr>
              <p:nvPr/>
            </p:nvSpPr>
            <p:spPr bwMode="auto">
              <a:xfrm>
                <a:off x="4977" y="2283"/>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79" name="Line 3237"/>
              <p:cNvSpPr>
                <a:spLocks noChangeShapeType="1"/>
              </p:cNvSpPr>
              <p:nvPr/>
            </p:nvSpPr>
            <p:spPr bwMode="auto">
              <a:xfrm>
                <a:off x="4973" y="2284"/>
                <a:ext cx="5"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80" name="Line 3238"/>
              <p:cNvSpPr>
                <a:spLocks noChangeShapeType="1"/>
              </p:cNvSpPr>
              <p:nvPr/>
            </p:nvSpPr>
            <p:spPr bwMode="auto">
              <a:xfrm flipV="1">
                <a:off x="4992" y="2289"/>
                <a:ext cx="4"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81" name="Freeform 3239"/>
              <p:cNvSpPr>
                <a:spLocks/>
              </p:cNvSpPr>
              <p:nvPr/>
            </p:nvSpPr>
            <p:spPr bwMode="auto">
              <a:xfrm>
                <a:off x="4905" y="2290"/>
                <a:ext cx="78" cy="21"/>
              </a:xfrm>
              <a:custGeom>
                <a:avLst/>
                <a:gdLst>
                  <a:gd name="T0" fmla="*/ 77 w 78"/>
                  <a:gd name="T1" fmla="*/ 0 h 21"/>
                  <a:gd name="T2" fmla="*/ 58 w 78"/>
                  <a:gd name="T3" fmla="*/ 2 h 21"/>
                  <a:gd name="T4" fmla="*/ 38 w 78"/>
                  <a:gd name="T5" fmla="*/ 6 h 21"/>
                  <a:gd name="T6" fmla="*/ 19 w 78"/>
                  <a:gd name="T7" fmla="*/ 12 h 21"/>
                  <a:gd name="T8" fmla="*/ 0 w 78"/>
                  <a:gd name="T9" fmla="*/ 20 h 21"/>
                  <a:gd name="T10" fmla="*/ 0 60000 65536"/>
                  <a:gd name="T11" fmla="*/ 0 60000 65536"/>
                  <a:gd name="T12" fmla="*/ 0 60000 65536"/>
                  <a:gd name="T13" fmla="*/ 0 60000 65536"/>
                  <a:gd name="T14" fmla="*/ 0 60000 65536"/>
                  <a:gd name="T15" fmla="*/ 0 w 78"/>
                  <a:gd name="T16" fmla="*/ 0 h 21"/>
                  <a:gd name="T17" fmla="*/ 78 w 78"/>
                  <a:gd name="T18" fmla="*/ 21 h 21"/>
                </a:gdLst>
                <a:ahLst/>
                <a:cxnLst>
                  <a:cxn ang="T10">
                    <a:pos x="T0" y="T1"/>
                  </a:cxn>
                  <a:cxn ang="T11">
                    <a:pos x="T2" y="T3"/>
                  </a:cxn>
                  <a:cxn ang="T12">
                    <a:pos x="T4" y="T5"/>
                  </a:cxn>
                  <a:cxn ang="T13">
                    <a:pos x="T6" y="T7"/>
                  </a:cxn>
                  <a:cxn ang="T14">
                    <a:pos x="T8" y="T9"/>
                  </a:cxn>
                </a:cxnLst>
                <a:rect l="T15" t="T16" r="T17" b="T18"/>
                <a:pathLst>
                  <a:path w="78" h="21">
                    <a:moveTo>
                      <a:pt x="77" y="0"/>
                    </a:moveTo>
                    <a:lnTo>
                      <a:pt x="58" y="2"/>
                    </a:lnTo>
                    <a:lnTo>
                      <a:pt x="38" y="6"/>
                    </a:lnTo>
                    <a:lnTo>
                      <a:pt x="19" y="12"/>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882" name="Freeform 3240"/>
              <p:cNvSpPr>
                <a:spLocks/>
              </p:cNvSpPr>
              <p:nvPr/>
            </p:nvSpPr>
            <p:spPr bwMode="auto">
              <a:xfrm>
                <a:off x="4878" y="2270"/>
                <a:ext cx="69" cy="21"/>
              </a:xfrm>
              <a:custGeom>
                <a:avLst/>
                <a:gdLst>
                  <a:gd name="T0" fmla="*/ 68 w 69"/>
                  <a:gd name="T1" fmla="*/ 0 h 21"/>
                  <a:gd name="T2" fmla="*/ 57 w 69"/>
                  <a:gd name="T3" fmla="*/ 0 h 21"/>
                  <a:gd name="T4" fmla="*/ 40 w 69"/>
                  <a:gd name="T5" fmla="*/ 3 h 21"/>
                  <a:gd name="T6" fmla="*/ 18 w 69"/>
                  <a:gd name="T7" fmla="*/ 11 h 21"/>
                  <a:gd name="T8" fmla="*/ 0 w 69"/>
                  <a:gd name="T9" fmla="*/ 20 h 21"/>
                  <a:gd name="T10" fmla="*/ 0 60000 65536"/>
                  <a:gd name="T11" fmla="*/ 0 60000 65536"/>
                  <a:gd name="T12" fmla="*/ 0 60000 65536"/>
                  <a:gd name="T13" fmla="*/ 0 60000 65536"/>
                  <a:gd name="T14" fmla="*/ 0 60000 65536"/>
                  <a:gd name="T15" fmla="*/ 0 w 69"/>
                  <a:gd name="T16" fmla="*/ 0 h 21"/>
                  <a:gd name="T17" fmla="*/ 69 w 69"/>
                  <a:gd name="T18" fmla="*/ 21 h 21"/>
                </a:gdLst>
                <a:ahLst/>
                <a:cxnLst>
                  <a:cxn ang="T10">
                    <a:pos x="T0" y="T1"/>
                  </a:cxn>
                  <a:cxn ang="T11">
                    <a:pos x="T2" y="T3"/>
                  </a:cxn>
                  <a:cxn ang="T12">
                    <a:pos x="T4" y="T5"/>
                  </a:cxn>
                  <a:cxn ang="T13">
                    <a:pos x="T6" y="T7"/>
                  </a:cxn>
                  <a:cxn ang="T14">
                    <a:pos x="T8" y="T9"/>
                  </a:cxn>
                </a:cxnLst>
                <a:rect l="T15" t="T16" r="T17" b="T18"/>
                <a:pathLst>
                  <a:path w="69" h="21">
                    <a:moveTo>
                      <a:pt x="68" y="0"/>
                    </a:moveTo>
                    <a:lnTo>
                      <a:pt x="57" y="0"/>
                    </a:lnTo>
                    <a:lnTo>
                      <a:pt x="40" y="3"/>
                    </a:lnTo>
                    <a:lnTo>
                      <a:pt x="18" y="11"/>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883" name="Freeform 3241"/>
              <p:cNvSpPr>
                <a:spLocks/>
              </p:cNvSpPr>
              <p:nvPr/>
            </p:nvSpPr>
            <p:spPr bwMode="auto">
              <a:xfrm>
                <a:off x="4877" y="2268"/>
                <a:ext cx="54" cy="21"/>
              </a:xfrm>
              <a:custGeom>
                <a:avLst/>
                <a:gdLst>
                  <a:gd name="T0" fmla="*/ 0 w 54"/>
                  <a:gd name="T1" fmla="*/ 20 h 21"/>
                  <a:gd name="T2" fmla="*/ 25 w 54"/>
                  <a:gd name="T3" fmla="*/ 7 h 21"/>
                  <a:gd name="T4" fmla="*/ 39 w 54"/>
                  <a:gd name="T5" fmla="*/ 3 h 21"/>
                  <a:gd name="T6" fmla="*/ 53 w 54"/>
                  <a:gd name="T7" fmla="*/ 0 h 21"/>
                  <a:gd name="T8" fmla="*/ 0 60000 65536"/>
                  <a:gd name="T9" fmla="*/ 0 60000 65536"/>
                  <a:gd name="T10" fmla="*/ 0 60000 65536"/>
                  <a:gd name="T11" fmla="*/ 0 60000 65536"/>
                  <a:gd name="T12" fmla="*/ 0 w 54"/>
                  <a:gd name="T13" fmla="*/ 0 h 21"/>
                  <a:gd name="T14" fmla="*/ 54 w 54"/>
                  <a:gd name="T15" fmla="*/ 21 h 21"/>
                </a:gdLst>
                <a:ahLst/>
                <a:cxnLst>
                  <a:cxn ang="T8">
                    <a:pos x="T0" y="T1"/>
                  </a:cxn>
                  <a:cxn ang="T9">
                    <a:pos x="T2" y="T3"/>
                  </a:cxn>
                  <a:cxn ang="T10">
                    <a:pos x="T4" y="T5"/>
                  </a:cxn>
                  <a:cxn ang="T11">
                    <a:pos x="T6" y="T7"/>
                  </a:cxn>
                </a:cxnLst>
                <a:rect l="T12" t="T13" r="T14" b="T15"/>
                <a:pathLst>
                  <a:path w="54" h="21">
                    <a:moveTo>
                      <a:pt x="0" y="20"/>
                    </a:moveTo>
                    <a:lnTo>
                      <a:pt x="25" y="7"/>
                    </a:lnTo>
                    <a:lnTo>
                      <a:pt x="39" y="3"/>
                    </a:lnTo>
                    <a:lnTo>
                      <a:pt x="53"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884" name="Line 3242"/>
              <p:cNvSpPr>
                <a:spLocks noChangeShapeType="1"/>
              </p:cNvSpPr>
              <p:nvPr/>
            </p:nvSpPr>
            <p:spPr bwMode="auto">
              <a:xfrm>
                <a:off x="4932" y="2271"/>
                <a:ext cx="8" cy="2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85" name="Freeform 3243"/>
              <p:cNvSpPr>
                <a:spLocks/>
              </p:cNvSpPr>
              <p:nvPr/>
            </p:nvSpPr>
            <p:spPr bwMode="auto">
              <a:xfrm>
                <a:off x="4873" y="2305"/>
                <a:ext cx="21" cy="21"/>
              </a:xfrm>
              <a:custGeom>
                <a:avLst/>
                <a:gdLst>
                  <a:gd name="T0" fmla="*/ 0 w 21"/>
                  <a:gd name="T1" fmla="*/ 6 h 21"/>
                  <a:gd name="T2" fmla="*/ 0 w 21"/>
                  <a:gd name="T3" fmla="*/ 1 h 21"/>
                  <a:gd name="T4" fmla="*/ 20 w 21"/>
                  <a:gd name="T5" fmla="*/ 0 h 21"/>
                  <a:gd name="T6" fmla="*/ 15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6"/>
                    </a:moveTo>
                    <a:lnTo>
                      <a:pt x="0" y="1"/>
                    </a:lnTo>
                    <a:lnTo>
                      <a:pt x="20" y="0"/>
                    </a:lnTo>
                    <a:lnTo>
                      <a:pt x="15"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886" name="Line 3244"/>
              <p:cNvSpPr>
                <a:spLocks noChangeShapeType="1"/>
              </p:cNvSpPr>
              <p:nvPr/>
            </p:nvSpPr>
            <p:spPr bwMode="auto">
              <a:xfrm flipH="1" flipV="1">
                <a:off x="4875" y="2276"/>
                <a:ext cx="5" cy="29"/>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87" name="Freeform 3245"/>
              <p:cNvSpPr>
                <a:spLocks/>
              </p:cNvSpPr>
              <p:nvPr/>
            </p:nvSpPr>
            <p:spPr bwMode="auto">
              <a:xfrm>
                <a:off x="4861" y="2249"/>
                <a:ext cx="26" cy="73"/>
              </a:xfrm>
              <a:custGeom>
                <a:avLst/>
                <a:gdLst>
                  <a:gd name="T0" fmla="*/ 23 w 26"/>
                  <a:gd name="T1" fmla="*/ 72 h 73"/>
                  <a:gd name="T2" fmla="*/ 25 w 26"/>
                  <a:gd name="T3" fmla="*/ 56 h 73"/>
                  <a:gd name="T4" fmla="*/ 16 w 26"/>
                  <a:gd name="T5" fmla="*/ 26 h 73"/>
                  <a:gd name="T6" fmla="*/ 0 w 26"/>
                  <a:gd name="T7" fmla="*/ 0 h 73"/>
                  <a:gd name="T8" fmla="*/ 0 60000 65536"/>
                  <a:gd name="T9" fmla="*/ 0 60000 65536"/>
                  <a:gd name="T10" fmla="*/ 0 60000 65536"/>
                  <a:gd name="T11" fmla="*/ 0 60000 65536"/>
                  <a:gd name="T12" fmla="*/ 0 w 26"/>
                  <a:gd name="T13" fmla="*/ 0 h 73"/>
                  <a:gd name="T14" fmla="*/ 26 w 26"/>
                  <a:gd name="T15" fmla="*/ 73 h 73"/>
                </a:gdLst>
                <a:ahLst/>
                <a:cxnLst>
                  <a:cxn ang="T8">
                    <a:pos x="T0" y="T1"/>
                  </a:cxn>
                  <a:cxn ang="T9">
                    <a:pos x="T2" y="T3"/>
                  </a:cxn>
                  <a:cxn ang="T10">
                    <a:pos x="T4" y="T5"/>
                  </a:cxn>
                  <a:cxn ang="T11">
                    <a:pos x="T6" y="T7"/>
                  </a:cxn>
                </a:cxnLst>
                <a:rect l="T12" t="T13" r="T14" b="T15"/>
                <a:pathLst>
                  <a:path w="26" h="73">
                    <a:moveTo>
                      <a:pt x="23" y="72"/>
                    </a:moveTo>
                    <a:lnTo>
                      <a:pt x="25" y="56"/>
                    </a:lnTo>
                    <a:lnTo>
                      <a:pt x="16" y="26"/>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888" name="Freeform 3246"/>
              <p:cNvSpPr>
                <a:spLocks/>
              </p:cNvSpPr>
              <p:nvPr/>
            </p:nvSpPr>
            <p:spPr bwMode="auto">
              <a:xfrm>
                <a:off x="4876" y="2257"/>
                <a:ext cx="21" cy="21"/>
              </a:xfrm>
              <a:custGeom>
                <a:avLst/>
                <a:gdLst>
                  <a:gd name="T0" fmla="*/ 17 w 21"/>
                  <a:gd name="T1" fmla="*/ 3 h 21"/>
                  <a:gd name="T2" fmla="*/ 20 w 21"/>
                  <a:gd name="T3" fmla="*/ 7 h 21"/>
                  <a:gd name="T4" fmla="*/ 17 w 21"/>
                  <a:gd name="T5" fmla="*/ 11 h 21"/>
                  <a:gd name="T6" fmla="*/ 17 w 21"/>
                  <a:gd name="T7" fmla="*/ 15 h 21"/>
                  <a:gd name="T8" fmla="*/ 13 w 21"/>
                  <a:gd name="T9" fmla="*/ 20 h 21"/>
                  <a:gd name="T10" fmla="*/ 7 w 21"/>
                  <a:gd name="T11" fmla="*/ 20 h 21"/>
                  <a:gd name="T12" fmla="*/ 3 w 21"/>
                  <a:gd name="T13" fmla="*/ 20 h 21"/>
                  <a:gd name="T14" fmla="*/ 1 w 21"/>
                  <a:gd name="T15" fmla="*/ 15 h 21"/>
                  <a:gd name="T16" fmla="*/ 0 w 21"/>
                  <a:gd name="T17" fmla="*/ 11 h 21"/>
                  <a:gd name="T18" fmla="*/ 1 w 21"/>
                  <a:gd name="T19" fmla="*/ 7 h 21"/>
                  <a:gd name="T20" fmla="*/ 5 w 21"/>
                  <a:gd name="T21" fmla="*/ 0 h 21"/>
                  <a:gd name="T22" fmla="*/ 10 w 21"/>
                  <a:gd name="T23" fmla="*/ 0 h 21"/>
                  <a:gd name="T24" fmla="*/ 11 w 21"/>
                  <a:gd name="T25" fmla="*/ 0 h 21"/>
                  <a:gd name="T26" fmla="*/ 15 w 21"/>
                  <a:gd name="T27" fmla="*/ 0 h 21"/>
                  <a:gd name="T28" fmla="*/ 17 w 21"/>
                  <a:gd name="T29" fmla="*/ 3 h 21"/>
                  <a:gd name="T30" fmla="*/ 13 w 21"/>
                  <a:gd name="T31" fmla="*/ 7 h 21"/>
                  <a:gd name="T32" fmla="*/ 17 w 21"/>
                  <a:gd name="T33" fmla="*/ 15 h 21"/>
                  <a:gd name="T34" fmla="*/ 10 w 21"/>
                  <a:gd name="T35" fmla="*/ 11 h 21"/>
                  <a:gd name="T36" fmla="*/ 5 w 21"/>
                  <a:gd name="T37" fmla="*/ 20 h 21"/>
                  <a:gd name="T38" fmla="*/ 5 w 21"/>
                  <a:gd name="T39" fmla="*/ 11 h 21"/>
                  <a:gd name="T40" fmla="*/ 0 w 21"/>
                  <a:gd name="T41" fmla="*/ 7 h 21"/>
                  <a:gd name="T42" fmla="*/ 7 w 21"/>
                  <a:gd name="T43" fmla="*/ 7 h 21"/>
                  <a:gd name="T44" fmla="*/ 10 w 21"/>
                  <a:gd name="T45" fmla="*/ 0 h 21"/>
                  <a:gd name="T46" fmla="*/ 11 w 21"/>
                  <a:gd name="T47" fmla="*/ 7 h 21"/>
                  <a:gd name="T48" fmla="*/ 17 w 21"/>
                  <a:gd name="T49" fmla="*/ 3 h 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21"/>
                  <a:gd name="T77" fmla="*/ 21 w 21"/>
                  <a:gd name="T78" fmla="*/ 21 h 2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21">
                    <a:moveTo>
                      <a:pt x="17" y="3"/>
                    </a:moveTo>
                    <a:lnTo>
                      <a:pt x="20" y="7"/>
                    </a:lnTo>
                    <a:lnTo>
                      <a:pt x="17" y="11"/>
                    </a:lnTo>
                    <a:lnTo>
                      <a:pt x="17" y="15"/>
                    </a:lnTo>
                    <a:lnTo>
                      <a:pt x="13" y="20"/>
                    </a:lnTo>
                    <a:lnTo>
                      <a:pt x="7" y="20"/>
                    </a:lnTo>
                    <a:lnTo>
                      <a:pt x="3" y="20"/>
                    </a:lnTo>
                    <a:lnTo>
                      <a:pt x="1" y="15"/>
                    </a:lnTo>
                    <a:lnTo>
                      <a:pt x="0" y="11"/>
                    </a:lnTo>
                    <a:lnTo>
                      <a:pt x="1" y="7"/>
                    </a:lnTo>
                    <a:lnTo>
                      <a:pt x="5" y="0"/>
                    </a:lnTo>
                    <a:lnTo>
                      <a:pt x="10" y="0"/>
                    </a:lnTo>
                    <a:lnTo>
                      <a:pt x="11" y="0"/>
                    </a:lnTo>
                    <a:lnTo>
                      <a:pt x="15" y="0"/>
                    </a:lnTo>
                    <a:lnTo>
                      <a:pt x="17" y="3"/>
                    </a:lnTo>
                    <a:lnTo>
                      <a:pt x="13" y="7"/>
                    </a:lnTo>
                    <a:lnTo>
                      <a:pt x="17" y="15"/>
                    </a:lnTo>
                    <a:lnTo>
                      <a:pt x="10" y="11"/>
                    </a:lnTo>
                    <a:lnTo>
                      <a:pt x="5" y="20"/>
                    </a:lnTo>
                    <a:lnTo>
                      <a:pt x="5" y="11"/>
                    </a:lnTo>
                    <a:lnTo>
                      <a:pt x="0" y="7"/>
                    </a:lnTo>
                    <a:lnTo>
                      <a:pt x="7" y="7"/>
                    </a:lnTo>
                    <a:lnTo>
                      <a:pt x="10" y="0"/>
                    </a:lnTo>
                    <a:lnTo>
                      <a:pt x="11" y="7"/>
                    </a:lnTo>
                    <a:lnTo>
                      <a:pt x="17" y="3"/>
                    </a:lnTo>
                  </a:path>
                </a:pathLst>
              </a:custGeom>
              <a:solidFill>
                <a:schemeClr val="folHlink"/>
              </a:solidFill>
              <a:ln w="12700" cap="rnd">
                <a:solidFill>
                  <a:srgbClr val="000000"/>
                </a:solidFill>
                <a:round/>
                <a:headEnd/>
                <a:tailEnd/>
              </a:ln>
            </p:spPr>
            <p:txBody>
              <a:bodyPr/>
              <a:lstStyle/>
              <a:p>
                <a:endParaRPr lang="zh-CN" altLang="zh-CN"/>
              </a:p>
            </p:txBody>
          </p:sp>
          <p:sp>
            <p:nvSpPr>
              <p:cNvPr id="57889" name="Freeform 3247"/>
              <p:cNvSpPr>
                <a:spLocks/>
              </p:cNvSpPr>
              <p:nvPr/>
            </p:nvSpPr>
            <p:spPr bwMode="auto">
              <a:xfrm>
                <a:off x="4876" y="2255"/>
                <a:ext cx="21" cy="21"/>
              </a:xfrm>
              <a:custGeom>
                <a:avLst/>
                <a:gdLst>
                  <a:gd name="T0" fmla="*/ 7 w 21"/>
                  <a:gd name="T1" fmla="*/ 20 h 21"/>
                  <a:gd name="T2" fmla="*/ 0 w 21"/>
                  <a:gd name="T3" fmla="*/ 6 h 21"/>
                  <a:gd name="T4" fmla="*/ 11 w 21"/>
                  <a:gd name="T5" fmla="*/ 0 h 21"/>
                  <a:gd name="T6" fmla="*/ 20 w 21"/>
                  <a:gd name="T7" fmla="*/ 12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7" y="20"/>
                    </a:moveTo>
                    <a:lnTo>
                      <a:pt x="0" y="6"/>
                    </a:lnTo>
                    <a:lnTo>
                      <a:pt x="11" y="0"/>
                    </a:lnTo>
                    <a:lnTo>
                      <a:pt x="20" y="12"/>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890" name="Line 3248"/>
              <p:cNvSpPr>
                <a:spLocks noChangeShapeType="1"/>
              </p:cNvSpPr>
              <p:nvPr/>
            </p:nvSpPr>
            <p:spPr bwMode="auto">
              <a:xfrm>
                <a:off x="4878" y="2256"/>
                <a:ext cx="3"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91" name="Line 3249"/>
              <p:cNvSpPr>
                <a:spLocks noChangeShapeType="1"/>
              </p:cNvSpPr>
              <p:nvPr/>
            </p:nvSpPr>
            <p:spPr bwMode="auto">
              <a:xfrm>
                <a:off x="4877" y="2256"/>
                <a:ext cx="3"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92" name="Freeform 3250"/>
              <p:cNvSpPr>
                <a:spLocks/>
              </p:cNvSpPr>
              <p:nvPr/>
            </p:nvSpPr>
            <p:spPr bwMode="auto">
              <a:xfrm>
                <a:off x="4882" y="2262"/>
                <a:ext cx="21" cy="21"/>
              </a:xfrm>
              <a:custGeom>
                <a:avLst/>
                <a:gdLst>
                  <a:gd name="T0" fmla="*/ 15 w 21"/>
                  <a:gd name="T1" fmla="*/ 0 h 21"/>
                  <a:gd name="T2" fmla="*/ 20 w 21"/>
                  <a:gd name="T3" fmla="*/ 20 h 21"/>
                  <a:gd name="T4" fmla="*/ 7 w 21"/>
                  <a:gd name="T5" fmla="*/ 20 h 21"/>
                  <a:gd name="T6" fmla="*/ 0 w 21"/>
                  <a:gd name="T7" fmla="*/ 1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15" y="0"/>
                    </a:moveTo>
                    <a:lnTo>
                      <a:pt x="20" y="20"/>
                    </a:lnTo>
                    <a:lnTo>
                      <a:pt x="7" y="20"/>
                    </a:lnTo>
                    <a:lnTo>
                      <a:pt x="0" y="1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893" name="Line 3251"/>
              <p:cNvSpPr>
                <a:spLocks noChangeShapeType="1"/>
              </p:cNvSpPr>
              <p:nvPr/>
            </p:nvSpPr>
            <p:spPr bwMode="auto">
              <a:xfrm flipH="1" flipV="1">
                <a:off x="4885" y="2264"/>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94" name="Line 3252"/>
              <p:cNvSpPr>
                <a:spLocks noChangeShapeType="1"/>
              </p:cNvSpPr>
              <p:nvPr/>
            </p:nvSpPr>
            <p:spPr bwMode="auto">
              <a:xfrm flipH="1" flipV="1">
                <a:off x="4886" y="2262"/>
                <a:ext cx="1"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95" name="Line 3253"/>
              <p:cNvSpPr>
                <a:spLocks noChangeShapeType="1"/>
              </p:cNvSpPr>
              <p:nvPr/>
            </p:nvSpPr>
            <p:spPr bwMode="auto">
              <a:xfrm>
                <a:off x="4861" y="2266"/>
                <a:ext cx="1"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96" name="Line 3254"/>
              <p:cNvSpPr>
                <a:spLocks noChangeShapeType="1"/>
              </p:cNvSpPr>
              <p:nvPr/>
            </p:nvSpPr>
            <p:spPr bwMode="auto">
              <a:xfrm flipV="1">
                <a:off x="4862" y="2264"/>
                <a:ext cx="9"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97" name="Line 3255"/>
              <p:cNvSpPr>
                <a:spLocks noChangeShapeType="1"/>
              </p:cNvSpPr>
              <p:nvPr/>
            </p:nvSpPr>
            <p:spPr bwMode="auto">
              <a:xfrm flipH="1">
                <a:off x="4865" y="2270"/>
                <a:ext cx="1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98" name="Line 3256"/>
              <p:cNvSpPr>
                <a:spLocks noChangeShapeType="1"/>
              </p:cNvSpPr>
              <p:nvPr/>
            </p:nvSpPr>
            <p:spPr bwMode="auto">
              <a:xfrm flipH="1">
                <a:off x="4864" y="2271"/>
                <a:ext cx="2"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99" name="Freeform 3257"/>
              <p:cNvSpPr>
                <a:spLocks/>
              </p:cNvSpPr>
              <p:nvPr/>
            </p:nvSpPr>
            <p:spPr bwMode="auto">
              <a:xfrm>
                <a:off x="4857" y="2245"/>
                <a:ext cx="40" cy="33"/>
              </a:xfrm>
              <a:custGeom>
                <a:avLst/>
                <a:gdLst>
                  <a:gd name="T0" fmla="*/ 20 w 40"/>
                  <a:gd name="T1" fmla="*/ 29 h 33"/>
                  <a:gd name="T2" fmla="*/ 8 w 40"/>
                  <a:gd name="T3" fmla="*/ 32 h 33"/>
                  <a:gd name="T4" fmla="*/ 0 w 40"/>
                  <a:gd name="T5" fmla="*/ 4 h 33"/>
                  <a:gd name="T6" fmla="*/ 8 w 40"/>
                  <a:gd name="T7" fmla="*/ 2 h 33"/>
                  <a:gd name="T8" fmla="*/ 17 w 40"/>
                  <a:gd name="T9" fmla="*/ 1 h 33"/>
                  <a:gd name="T10" fmla="*/ 39 w 40"/>
                  <a:gd name="T11" fmla="*/ 0 h 33"/>
                  <a:gd name="T12" fmla="*/ 0 60000 65536"/>
                  <a:gd name="T13" fmla="*/ 0 60000 65536"/>
                  <a:gd name="T14" fmla="*/ 0 60000 65536"/>
                  <a:gd name="T15" fmla="*/ 0 60000 65536"/>
                  <a:gd name="T16" fmla="*/ 0 60000 65536"/>
                  <a:gd name="T17" fmla="*/ 0 60000 65536"/>
                  <a:gd name="T18" fmla="*/ 0 w 40"/>
                  <a:gd name="T19" fmla="*/ 0 h 33"/>
                  <a:gd name="T20" fmla="*/ 40 w 40"/>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40" h="33">
                    <a:moveTo>
                      <a:pt x="20" y="29"/>
                    </a:moveTo>
                    <a:lnTo>
                      <a:pt x="8" y="32"/>
                    </a:lnTo>
                    <a:lnTo>
                      <a:pt x="0" y="4"/>
                    </a:lnTo>
                    <a:lnTo>
                      <a:pt x="8" y="2"/>
                    </a:lnTo>
                    <a:lnTo>
                      <a:pt x="17" y="1"/>
                    </a:lnTo>
                    <a:lnTo>
                      <a:pt x="39"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00" name="Line 3258"/>
              <p:cNvSpPr>
                <a:spLocks noChangeShapeType="1"/>
              </p:cNvSpPr>
              <p:nvPr/>
            </p:nvSpPr>
            <p:spPr bwMode="auto">
              <a:xfrm>
                <a:off x="4890" y="2245"/>
                <a:ext cx="77" cy="4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01" name="Freeform 3259"/>
              <p:cNvSpPr>
                <a:spLocks/>
              </p:cNvSpPr>
              <p:nvPr/>
            </p:nvSpPr>
            <p:spPr bwMode="auto">
              <a:xfrm>
                <a:off x="4975" y="2288"/>
                <a:ext cx="21" cy="21"/>
              </a:xfrm>
              <a:custGeom>
                <a:avLst/>
                <a:gdLst>
                  <a:gd name="T0" fmla="*/ 20 w 21"/>
                  <a:gd name="T1" fmla="*/ 0 h 21"/>
                  <a:gd name="T2" fmla="*/ 7 w 21"/>
                  <a:gd name="T3" fmla="*/ 0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0"/>
                    </a:moveTo>
                    <a:lnTo>
                      <a:pt x="7" y="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02" name="Line 3260"/>
              <p:cNvSpPr>
                <a:spLocks noChangeShapeType="1"/>
              </p:cNvSpPr>
              <p:nvPr/>
            </p:nvSpPr>
            <p:spPr bwMode="auto">
              <a:xfrm flipH="1" flipV="1">
                <a:off x="4941" y="2273"/>
                <a:ext cx="32" cy="1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03" name="Freeform 3261"/>
              <p:cNvSpPr>
                <a:spLocks/>
              </p:cNvSpPr>
              <p:nvPr/>
            </p:nvSpPr>
            <p:spPr bwMode="auto">
              <a:xfrm>
                <a:off x="4940" y="2270"/>
                <a:ext cx="21" cy="21"/>
              </a:xfrm>
              <a:custGeom>
                <a:avLst/>
                <a:gdLst>
                  <a:gd name="T0" fmla="*/ 0 w 21"/>
                  <a:gd name="T1" fmla="*/ 20 h 21"/>
                  <a:gd name="T2" fmla="*/ 10 w 21"/>
                  <a:gd name="T3" fmla="*/ 10 h 21"/>
                  <a:gd name="T4" fmla="*/ 2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20"/>
                    </a:moveTo>
                    <a:lnTo>
                      <a:pt x="10" y="10"/>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04" name="Freeform 3262"/>
              <p:cNvSpPr>
                <a:spLocks/>
              </p:cNvSpPr>
              <p:nvPr/>
            </p:nvSpPr>
            <p:spPr bwMode="auto">
              <a:xfrm>
                <a:off x="4946" y="2272"/>
                <a:ext cx="21" cy="21"/>
              </a:xfrm>
              <a:custGeom>
                <a:avLst/>
                <a:gdLst>
                  <a:gd name="T0" fmla="*/ 20 w 21"/>
                  <a:gd name="T1" fmla="*/ 0 h 21"/>
                  <a:gd name="T2" fmla="*/ 7 w 21"/>
                  <a:gd name="T3" fmla="*/ 6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0"/>
                    </a:moveTo>
                    <a:lnTo>
                      <a:pt x="7" y="6"/>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05" name="Line 3263"/>
              <p:cNvSpPr>
                <a:spLocks noChangeShapeType="1"/>
              </p:cNvSpPr>
              <p:nvPr/>
            </p:nvSpPr>
            <p:spPr bwMode="auto">
              <a:xfrm flipH="1" flipV="1">
                <a:off x="4888" y="2240"/>
                <a:ext cx="57" cy="3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06" name="Freeform 3264"/>
              <p:cNvSpPr>
                <a:spLocks/>
              </p:cNvSpPr>
              <p:nvPr/>
            </p:nvSpPr>
            <p:spPr bwMode="auto">
              <a:xfrm>
                <a:off x="4883" y="2240"/>
                <a:ext cx="21" cy="21"/>
              </a:xfrm>
              <a:custGeom>
                <a:avLst/>
                <a:gdLst>
                  <a:gd name="T0" fmla="*/ 20 w 21"/>
                  <a:gd name="T1" fmla="*/ 0 h 21"/>
                  <a:gd name="T2" fmla="*/ 10 w 21"/>
                  <a:gd name="T3" fmla="*/ 0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0"/>
                    </a:moveTo>
                    <a:lnTo>
                      <a:pt x="10" y="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07" name="Freeform 3265"/>
              <p:cNvSpPr>
                <a:spLocks/>
              </p:cNvSpPr>
              <p:nvPr/>
            </p:nvSpPr>
            <p:spPr bwMode="auto">
              <a:xfrm>
                <a:off x="4850" y="2238"/>
                <a:ext cx="38" cy="21"/>
              </a:xfrm>
              <a:custGeom>
                <a:avLst/>
                <a:gdLst>
                  <a:gd name="T0" fmla="*/ 37 w 38"/>
                  <a:gd name="T1" fmla="*/ 0 h 21"/>
                  <a:gd name="T2" fmla="*/ 30 w 38"/>
                  <a:gd name="T3" fmla="*/ 2 h 21"/>
                  <a:gd name="T4" fmla="*/ 23 w 38"/>
                  <a:gd name="T5" fmla="*/ 5 h 21"/>
                  <a:gd name="T6" fmla="*/ 0 w 38"/>
                  <a:gd name="T7" fmla="*/ 20 h 21"/>
                  <a:gd name="T8" fmla="*/ 0 60000 65536"/>
                  <a:gd name="T9" fmla="*/ 0 60000 65536"/>
                  <a:gd name="T10" fmla="*/ 0 60000 65536"/>
                  <a:gd name="T11" fmla="*/ 0 60000 65536"/>
                  <a:gd name="T12" fmla="*/ 0 w 38"/>
                  <a:gd name="T13" fmla="*/ 0 h 21"/>
                  <a:gd name="T14" fmla="*/ 38 w 38"/>
                  <a:gd name="T15" fmla="*/ 21 h 21"/>
                </a:gdLst>
                <a:ahLst/>
                <a:cxnLst>
                  <a:cxn ang="T8">
                    <a:pos x="T0" y="T1"/>
                  </a:cxn>
                  <a:cxn ang="T9">
                    <a:pos x="T2" y="T3"/>
                  </a:cxn>
                  <a:cxn ang="T10">
                    <a:pos x="T4" y="T5"/>
                  </a:cxn>
                  <a:cxn ang="T11">
                    <a:pos x="T6" y="T7"/>
                  </a:cxn>
                </a:cxnLst>
                <a:rect l="T12" t="T13" r="T14" b="T15"/>
                <a:pathLst>
                  <a:path w="38" h="21">
                    <a:moveTo>
                      <a:pt x="37" y="0"/>
                    </a:moveTo>
                    <a:lnTo>
                      <a:pt x="30" y="2"/>
                    </a:lnTo>
                    <a:lnTo>
                      <a:pt x="23" y="5"/>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08" name="Line 3266"/>
              <p:cNvSpPr>
                <a:spLocks noChangeShapeType="1"/>
              </p:cNvSpPr>
              <p:nvPr/>
            </p:nvSpPr>
            <p:spPr bwMode="auto">
              <a:xfrm flipH="1" flipV="1">
                <a:off x="4857" y="2245"/>
                <a:ext cx="1"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09" name="Line 3267"/>
              <p:cNvSpPr>
                <a:spLocks noChangeShapeType="1"/>
              </p:cNvSpPr>
              <p:nvPr/>
            </p:nvSpPr>
            <p:spPr bwMode="auto">
              <a:xfrm>
                <a:off x="4860" y="2243"/>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10" name="Line 3268"/>
              <p:cNvSpPr>
                <a:spLocks noChangeShapeType="1"/>
              </p:cNvSpPr>
              <p:nvPr/>
            </p:nvSpPr>
            <p:spPr bwMode="auto">
              <a:xfrm flipH="1" flipV="1">
                <a:off x="4861" y="2244"/>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11" name="Line 3269"/>
              <p:cNvSpPr>
                <a:spLocks noChangeShapeType="1"/>
              </p:cNvSpPr>
              <p:nvPr/>
            </p:nvSpPr>
            <p:spPr bwMode="auto">
              <a:xfrm>
                <a:off x="4862" y="2242"/>
                <a:ext cx="1"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12" name="Line 3270"/>
              <p:cNvSpPr>
                <a:spLocks noChangeShapeType="1"/>
              </p:cNvSpPr>
              <p:nvPr/>
            </p:nvSpPr>
            <p:spPr bwMode="auto">
              <a:xfrm flipV="1">
                <a:off x="4865" y="2242"/>
                <a:ext cx="0"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13" name="Line 3271"/>
              <p:cNvSpPr>
                <a:spLocks noChangeShapeType="1"/>
              </p:cNvSpPr>
              <p:nvPr/>
            </p:nvSpPr>
            <p:spPr bwMode="auto">
              <a:xfrm>
                <a:off x="4866" y="2241"/>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14" name="Line 3272"/>
              <p:cNvSpPr>
                <a:spLocks noChangeShapeType="1"/>
              </p:cNvSpPr>
              <p:nvPr/>
            </p:nvSpPr>
            <p:spPr bwMode="auto">
              <a:xfrm flipH="1" flipV="1">
                <a:off x="4867" y="2241"/>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15" name="Line 3273"/>
              <p:cNvSpPr>
                <a:spLocks noChangeShapeType="1"/>
              </p:cNvSpPr>
              <p:nvPr/>
            </p:nvSpPr>
            <p:spPr bwMode="auto">
              <a:xfrm>
                <a:off x="4870" y="2240"/>
                <a:ext cx="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16" name="Line 3274"/>
              <p:cNvSpPr>
                <a:spLocks noChangeShapeType="1"/>
              </p:cNvSpPr>
              <p:nvPr/>
            </p:nvSpPr>
            <p:spPr bwMode="auto">
              <a:xfrm flipH="1" flipV="1">
                <a:off x="4871" y="2240"/>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17" name="Line 3275"/>
              <p:cNvSpPr>
                <a:spLocks noChangeShapeType="1"/>
              </p:cNvSpPr>
              <p:nvPr/>
            </p:nvSpPr>
            <p:spPr bwMode="auto">
              <a:xfrm>
                <a:off x="4872" y="2240"/>
                <a:ext cx="1"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18" name="Line 3276"/>
              <p:cNvSpPr>
                <a:spLocks noChangeShapeType="1"/>
              </p:cNvSpPr>
              <p:nvPr/>
            </p:nvSpPr>
            <p:spPr bwMode="auto">
              <a:xfrm flipH="1">
                <a:off x="4845" y="2250"/>
                <a:ext cx="3"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19" name="Freeform 3277"/>
              <p:cNvSpPr>
                <a:spLocks/>
              </p:cNvSpPr>
              <p:nvPr/>
            </p:nvSpPr>
            <p:spPr bwMode="auto">
              <a:xfrm>
                <a:off x="4845" y="2252"/>
                <a:ext cx="21" cy="27"/>
              </a:xfrm>
              <a:custGeom>
                <a:avLst/>
                <a:gdLst>
                  <a:gd name="T0" fmla="*/ 0 w 21"/>
                  <a:gd name="T1" fmla="*/ 2 h 27"/>
                  <a:gd name="T2" fmla="*/ 11 w 21"/>
                  <a:gd name="T3" fmla="*/ 0 h 27"/>
                  <a:gd name="T4" fmla="*/ 20 w 21"/>
                  <a:gd name="T5" fmla="*/ 26 h 27"/>
                  <a:gd name="T6" fmla="*/ 0 60000 65536"/>
                  <a:gd name="T7" fmla="*/ 0 60000 65536"/>
                  <a:gd name="T8" fmla="*/ 0 60000 65536"/>
                  <a:gd name="T9" fmla="*/ 0 w 21"/>
                  <a:gd name="T10" fmla="*/ 0 h 27"/>
                  <a:gd name="T11" fmla="*/ 21 w 21"/>
                  <a:gd name="T12" fmla="*/ 27 h 27"/>
                </a:gdLst>
                <a:ahLst/>
                <a:cxnLst>
                  <a:cxn ang="T6">
                    <a:pos x="T0" y="T1"/>
                  </a:cxn>
                  <a:cxn ang="T7">
                    <a:pos x="T2" y="T3"/>
                  </a:cxn>
                  <a:cxn ang="T8">
                    <a:pos x="T4" y="T5"/>
                  </a:cxn>
                </a:cxnLst>
                <a:rect l="T9" t="T10" r="T11" b="T12"/>
                <a:pathLst>
                  <a:path w="21" h="27">
                    <a:moveTo>
                      <a:pt x="0" y="2"/>
                    </a:moveTo>
                    <a:lnTo>
                      <a:pt x="11" y="0"/>
                    </a:lnTo>
                    <a:lnTo>
                      <a:pt x="20" y="26"/>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20" name="Freeform 3278"/>
              <p:cNvSpPr>
                <a:spLocks/>
              </p:cNvSpPr>
              <p:nvPr/>
            </p:nvSpPr>
            <p:spPr bwMode="auto">
              <a:xfrm>
                <a:off x="4847" y="2277"/>
                <a:ext cx="21" cy="31"/>
              </a:xfrm>
              <a:custGeom>
                <a:avLst/>
                <a:gdLst>
                  <a:gd name="T0" fmla="*/ 0 w 21"/>
                  <a:gd name="T1" fmla="*/ 1 h 31"/>
                  <a:gd name="T2" fmla="*/ 20 w 21"/>
                  <a:gd name="T3" fmla="*/ 0 h 31"/>
                  <a:gd name="T4" fmla="*/ 16 w 21"/>
                  <a:gd name="T5" fmla="*/ 30 h 31"/>
                  <a:gd name="T6" fmla="*/ 0 60000 65536"/>
                  <a:gd name="T7" fmla="*/ 0 60000 65536"/>
                  <a:gd name="T8" fmla="*/ 0 60000 65536"/>
                  <a:gd name="T9" fmla="*/ 0 w 21"/>
                  <a:gd name="T10" fmla="*/ 0 h 31"/>
                  <a:gd name="T11" fmla="*/ 21 w 21"/>
                  <a:gd name="T12" fmla="*/ 31 h 31"/>
                </a:gdLst>
                <a:ahLst/>
                <a:cxnLst>
                  <a:cxn ang="T6">
                    <a:pos x="T0" y="T1"/>
                  </a:cxn>
                  <a:cxn ang="T7">
                    <a:pos x="T2" y="T3"/>
                  </a:cxn>
                  <a:cxn ang="T8">
                    <a:pos x="T4" y="T5"/>
                  </a:cxn>
                </a:cxnLst>
                <a:rect l="T9" t="T10" r="T11" b="T12"/>
                <a:pathLst>
                  <a:path w="21" h="31">
                    <a:moveTo>
                      <a:pt x="0" y="1"/>
                    </a:moveTo>
                    <a:lnTo>
                      <a:pt x="20" y="0"/>
                    </a:lnTo>
                    <a:lnTo>
                      <a:pt x="16" y="3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21" name="Line 3279"/>
              <p:cNvSpPr>
                <a:spLocks noChangeShapeType="1"/>
              </p:cNvSpPr>
              <p:nvPr/>
            </p:nvSpPr>
            <p:spPr bwMode="auto">
              <a:xfrm>
                <a:off x="4843" y="2309"/>
                <a:ext cx="36"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22" name="Freeform 3280"/>
              <p:cNvSpPr>
                <a:spLocks/>
              </p:cNvSpPr>
              <p:nvPr/>
            </p:nvSpPr>
            <p:spPr bwMode="auto">
              <a:xfrm>
                <a:off x="4776" y="2318"/>
                <a:ext cx="112" cy="21"/>
              </a:xfrm>
              <a:custGeom>
                <a:avLst/>
                <a:gdLst>
                  <a:gd name="T0" fmla="*/ 111 w 112"/>
                  <a:gd name="T1" fmla="*/ 1 h 21"/>
                  <a:gd name="T2" fmla="*/ 99 w 112"/>
                  <a:gd name="T3" fmla="*/ 0 h 21"/>
                  <a:gd name="T4" fmla="*/ 87 w 112"/>
                  <a:gd name="T5" fmla="*/ 0 h 21"/>
                  <a:gd name="T6" fmla="*/ 74 w 112"/>
                  <a:gd name="T7" fmla="*/ 1 h 21"/>
                  <a:gd name="T8" fmla="*/ 62 w 112"/>
                  <a:gd name="T9" fmla="*/ 2 h 21"/>
                  <a:gd name="T10" fmla="*/ 37 w 112"/>
                  <a:gd name="T11" fmla="*/ 6 h 21"/>
                  <a:gd name="T12" fmla="*/ 24 w 112"/>
                  <a:gd name="T13" fmla="*/ 8 h 21"/>
                  <a:gd name="T14" fmla="*/ 12 w 112"/>
                  <a:gd name="T15" fmla="*/ 12 h 21"/>
                  <a:gd name="T16" fmla="*/ 0 w 112"/>
                  <a:gd name="T17" fmla="*/ 2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2"/>
                  <a:gd name="T28" fmla="*/ 0 h 21"/>
                  <a:gd name="T29" fmla="*/ 112 w 112"/>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2" h="21">
                    <a:moveTo>
                      <a:pt x="111" y="1"/>
                    </a:moveTo>
                    <a:lnTo>
                      <a:pt x="99" y="0"/>
                    </a:lnTo>
                    <a:lnTo>
                      <a:pt x="87" y="0"/>
                    </a:lnTo>
                    <a:lnTo>
                      <a:pt x="74" y="1"/>
                    </a:lnTo>
                    <a:lnTo>
                      <a:pt x="62" y="2"/>
                    </a:lnTo>
                    <a:lnTo>
                      <a:pt x="37" y="6"/>
                    </a:lnTo>
                    <a:lnTo>
                      <a:pt x="24" y="8"/>
                    </a:lnTo>
                    <a:lnTo>
                      <a:pt x="12" y="12"/>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23" name="Freeform 3281"/>
              <p:cNvSpPr>
                <a:spLocks/>
              </p:cNvSpPr>
              <p:nvPr/>
            </p:nvSpPr>
            <p:spPr bwMode="auto">
              <a:xfrm>
                <a:off x="4778" y="2342"/>
                <a:ext cx="109" cy="21"/>
              </a:xfrm>
              <a:custGeom>
                <a:avLst/>
                <a:gdLst>
                  <a:gd name="T0" fmla="*/ 0 w 109"/>
                  <a:gd name="T1" fmla="*/ 20 h 21"/>
                  <a:gd name="T2" fmla="*/ 7 w 109"/>
                  <a:gd name="T3" fmla="*/ 15 h 21"/>
                  <a:gd name="T4" fmla="*/ 18 w 109"/>
                  <a:gd name="T5" fmla="*/ 11 h 21"/>
                  <a:gd name="T6" fmla="*/ 31 w 109"/>
                  <a:gd name="T7" fmla="*/ 7 h 21"/>
                  <a:gd name="T8" fmla="*/ 43 w 109"/>
                  <a:gd name="T9" fmla="*/ 3 h 21"/>
                  <a:gd name="T10" fmla="*/ 56 w 109"/>
                  <a:gd name="T11" fmla="*/ 1 h 21"/>
                  <a:gd name="T12" fmla="*/ 70 w 109"/>
                  <a:gd name="T13" fmla="*/ 0 h 21"/>
                  <a:gd name="T14" fmla="*/ 82 w 109"/>
                  <a:gd name="T15" fmla="*/ 0 h 21"/>
                  <a:gd name="T16" fmla="*/ 95 w 109"/>
                  <a:gd name="T17" fmla="*/ 1 h 21"/>
                  <a:gd name="T18" fmla="*/ 108 w 109"/>
                  <a:gd name="T19" fmla="*/ 1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9"/>
                  <a:gd name="T31" fmla="*/ 0 h 21"/>
                  <a:gd name="T32" fmla="*/ 109 w 109"/>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9" h="21">
                    <a:moveTo>
                      <a:pt x="0" y="20"/>
                    </a:moveTo>
                    <a:lnTo>
                      <a:pt x="7" y="15"/>
                    </a:lnTo>
                    <a:lnTo>
                      <a:pt x="18" y="11"/>
                    </a:lnTo>
                    <a:lnTo>
                      <a:pt x="31" y="7"/>
                    </a:lnTo>
                    <a:lnTo>
                      <a:pt x="43" y="3"/>
                    </a:lnTo>
                    <a:lnTo>
                      <a:pt x="56" y="1"/>
                    </a:lnTo>
                    <a:lnTo>
                      <a:pt x="70" y="0"/>
                    </a:lnTo>
                    <a:lnTo>
                      <a:pt x="82" y="0"/>
                    </a:lnTo>
                    <a:lnTo>
                      <a:pt x="95" y="1"/>
                    </a:lnTo>
                    <a:lnTo>
                      <a:pt x="108" y="1"/>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24" name="Freeform 3282"/>
              <p:cNvSpPr>
                <a:spLocks/>
              </p:cNvSpPr>
              <p:nvPr/>
            </p:nvSpPr>
            <p:spPr bwMode="auto">
              <a:xfrm>
                <a:off x="4882" y="2320"/>
                <a:ext cx="21" cy="24"/>
              </a:xfrm>
              <a:custGeom>
                <a:avLst/>
                <a:gdLst>
                  <a:gd name="T0" fmla="*/ 0 w 21"/>
                  <a:gd name="T1" fmla="*/ 23 h 24"/>
                  <a:gd name="T2" fmla="*/ 20 w 21"/>
                  <a:gd name="T3" fmla="*/ 10 h 24"/>
                  <a:gd name="T4" fmla="*/ 10 w 21"/>
                  <a:gd name="T5" fmla="*/ 7 h 24"/>
                  <a:gd name="T6" fmla="*/ 0 w 21"/>
                  <a:gd name="T7" fmla="*/ 3 h 24"/>
                  <a:gd name="T8" fmla="*/ 10 w 21"/>
                  <a:gd name="T9" fmla="*/ 1 h 24"/>
                  <a:gd name="T10" fmla="*/ 20 w 21"/>
                  <a:gd name="T11" fmla="*/ 0 h 24"/>
                  <a:gd name="T12" fmla="*/ 0 60000 65536"/>
                  <a:gd name="T13" fmla="*/ 0 60000 65536"/>
                  <a:gd name="T14" fmla="*/ 0 60000 65536"/>
                  <a:gd name="T15" fmla="*/ 0 60000 65536"/>
                  <a:gd name="T16" fmla="*/ 0 60000 65536"/>
                  <a:gd name="T17" fmla="*/ 0 60000 65536"/>
                  <a:gd name="T18" fmla="*/ 0 w 21"/>
                  <a:gd name="T19" fmla="*/ 0 h 24"/>
                  <a:gd name="T20" fmla="*/ 21 w 21"/>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1" h="24">
                    <a:moveTo>
                      <a:pt x="0" y="23"/>
                    </a:moveTo>
                    <a:lnTo>
                      <a:pt x="20" y="10"/>
                    </a:lnTo>
                    <a:lnTo>
                      <a:pt x="10" y="7"/>
                    </a:lnTo>
                    <a:lnTo>
                      <a:pt x="0" y="3"/>
                    </a:lnTo>
                    <a:lnTo>
                      <a:pt x="10" y="1"/>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25" name="Line 3283"/>
              <p:cNvSpPr>
                <a:spLocks noChangeShapeType="1"/>
              </p:cNvSpPr>
              <p:nvPr/>
            </p:nvSpPr>
            <p:spPr bwMode="auto">
              <a:xfrm flipH="1" flipV="1">
                <a:off x="4866" y="2307"/>
                <a:ext cx="2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26" name="Freeform 3284"/>
              <p:cNvSpPr>
                <a:spLocks/>
              </p:cNvSpPr>
              <p:nvPr/>
            </p:nvSpPr>
            <p:spPr bwMode="auto">
              <a:xfrm>
                <a:off x="4843" y="2306"/>
                <a:ext cx="25" cy="21"/>
              </a:xfrm>
              <a:custGeom>
                <a:avLst/>
                <a:gdLst>
                  <a:gd name="T0" fmla="*/ 24 w 25"/>
                  <a:gd name="T1" fmla="*/ 20 h 21"/>
                  <a:gd name="T2" fmla="*/ 24 w 25"/>
                  <a:gd name="T3" fmla="*/ 0 h 21"/>
                  <a:gd name="T4" fmla="*/ 0 w 25"/>
                  <a:gd name="T5" fmla="*/ 10 h 21"/>
                  <a:gd name="T6" fmla="*/ 0 60000 65536"/>
                  <a:gd name="T7" fmla="*/ 0 60000 65536"/>
                  <a:gd name="T8" fmla="*/ 0 60000 65536"/>
                  <a:gd name="T9" fmla="*/ 0 w 25"/>
                  <a:gd name="T10" fmla="*/ 0 h 21"/>
                  <a:gd name="T11" fmla="*/ 25 w 25"/>
                  <a:gd name="T12" fmla="*/ 21 h 21"/>
                </a:gdLst>
                <a:ahLst/>
                <a:cxnLst>
                  <a:cxn ang="T6">
                    <a:pos x="T0" y="T1"/>
                  </a:cxn>
                  <a:cxn ang="T7">
                    <a:pos x="T2" y="T3"/>
                  </a:cxn>
                  <a:cxn ang="T8">
                    <a:pos x="T4" y="T5"/>
                  </a:cxn>
                </a:cxnLst>
                <a:rect l="T9" t="T10" r="T11" b="T12"/>
                <a:pathLst>
                  <a:path w="25" h="21">
                    <a:moveTo>
                      <a:pt x="24" y="20"/>
                    </a:moveTo>
                    <a:lnTo>
                      <a:pt x="24" y="0"/>
                    </a:lnTo>
                    <a:lnTo>
                      <a:pt x="0" y="1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27" name="Line 3285"/>
              <p:cNvSpPr>
                <a:spLocks noChangeShapeType="1"/>
              </p:cNvSpPr>
              <p:nvPr/>
            </p:nvSpPr>
            <p:spPr bwMode="auto">
              <a:xfrm>
                <a:off x="4861" y="2308"/>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28" name="Freeform 3286"/>
              <p:cNvSpPr>
                <a:spLocks/>
              </p:cNvSpPr>
              <p:nvPr/>
            </p:nvSpPr>
            <p:spPr bwMode="auto">
              <a:xfrm>
                <a:off x="4876" y="2318"/>
                <a:ext cx="21" cy="26"/>
              </a:xfrm>
              <a:custGeom>
                <a:avLst/>
                <a:gdLst>
                  <a:gd name="T0" fmla="*/ 20 w 21"/>
                  <a:gd name="T1" fmla="*/ 0 h 26"/>
                  <a:gd name="T2" fmla="*/ 10 w 21"/>
                  <a:gd name="T3" fmla="*/ 2 h 26"/>
                  <a:gd name="T4" fmla="*/ 0 w 21"/>
                  <a:gd name="T5" fmla="*/ 5 h 26"/>
                  <a:gd name="T6" fmla="*/ 10 w 21"/>
                  <a:gd name="T7" fmla="*/ 8 h 26"/>
                  <a:gd name="T8" fmla="*/ 20 w 21"/>
                  <a:gd name="T9" fmla="*/ 11 h 26"/>
                  <a:gd name="T10" fmla="*/ 0 w 21"/>
                  <a:gd name="T11" fmla="*/ 25 h 26"/>
                  <a:gd name="T12" fmla="*/ 0 60000 65536"/>
                  <a:gd name="T13" fmla="*/ 0 60000 65536"/>
                  <a:gd name="T14" fmla="*/ 0 60000 65536"/>
                  <a:gd name="T15" fmla="*/ 0 60000 65536"/>
                  <a:gd name="T16" fmla="*/ 0 60000 65536"/>
                  <a:gd name="T17" fmla="*/ 0 60000 65536"/>
                  <a:gd name="T18" fmla="*/ 0 w 21"/>
                  <a:gd name="T19" fmla="*/ 0 h 26"/>
                  <a:gd name="T20" fmla="*/ 21 w 21"/>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21" h="26">
                    <a:moveTo>
                      <a:pt x="20" y="0"/>
                    </a:moveTo>
                    <a:lnTo>
                      <a:pt x="10" y="2"/>
                    </a:lnTo>
                    <a:lnTo>
                      <a:pt x="0" y="5"/>
                    </a:lnTo>
                    <a:lnTo>
                      <a:pt x="10" y="8"/>
                    </a:lnTo>
                    <a:lnTo>
                      <a:pt x="20" y="11"/>
                    </a:lnTo>
                    <a:lnTo>
                      <a:pt x="0" y="25"/>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29" name="Freeform 3287"/>
              <p:cNvSpPr>
                <a:spLocks/>
              </p:cNvSpPr>
              <p:nvPr/>
            </p:nvSpPr>
            <p:spPr bwMode="auto">
              <a:xfrm>
                <a:off x="4872" y="2343"/>
                <a:ext cx="21" cy="26"/>
              </a:xfrm>
              <a:custGeom>
                <a:avLst/>
                <a:gdLst>
                  <a:gd name="T0" fmla="*/ 20 w 21"/>
                  <a:gd name="T1" fmla="*/ 0 h 26"/>
                  <a:gd name="T2" fmla="*/ 10 w 21"/>
                  <a:gd name="T3" fmla="*/ 1 h 26"/>
                  <a:gd name="T4" fmla="*/ 0 w 21"/>
                  <a:gd name="T5" fmla="*/ 5 h 26"/>
                  <a:gd name="T6" fmla="*/ 10 w 21"/>
                  <a:gd name="T7" fmla="*/ 8 h 26"/>
                  <a:gd name="T8" fmla="*/ 20 w 21"/>
                  <a:gd name="T9" fmla="*/ 12 h 26"/>
                  <a:gd name="T10" fmla="*/ 10 w 21"/>
                  <a:gd name="T11" fmla="*/ 25 h 26"/>
                  <a:gd name="T12" fmla="*/ 0 60000 65536"/>
                  <a:gd name="T13" fmla="*/ 0 60000 65536"/>
                  <a:gd name="T14" fmla="*/ 0 60000 65536"/>
                  <a:gd name="T15" fmla="*/ 0 60000 65536"/>
                  <a:gd name="T16" fmla="*/ 0 60000 65536"/>
                  <a:gd name="T17" fmla="*/ 0 60000 65536"/>
                  <a:gd name="T18" fmla="*/ 0 w 21"/>
                  <a:gd name="T19" fmla="*/ 0 h 26"/>
                  <a:gd name="T20" fmla="*/ 21 w 21"/>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21" h="26">
                    <a:moveTo>
                      <a:pt x="20" y="0"/>
                    </a:moveTo>
                    <a:lnTo>
                      <a:pt x="10" y="1"/>
                    </a:lnTo>
                    <a:lnTo>
                      <a:pt x="0" y="5"/>
                    </a:lnTo>
                    <a:lnTo>
                      <a:pt x="10" y="8"/>
                    </a:lnTo>
                    <a:lnTo>
                      <a:pt x="20" y="12"/>
                    </a:lnTo>
                    <a:lnTo>
                      <a:pt x="10" y="25"/>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30" name="Line 3288"/>
              <p:cNvSpPr>
                <a:spLocks noChangeShapeType="1"/>
              </p:cNvSpPr>
              <p:nvPr/>
            </p:nvSpPr>
            <p:spPr bwMode="auto">
              <a:xfrm flipV="1">
                <a:off x="4824" y="2380"/>
                <a:ext cx="2"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31" name="Freeform 3289"/>
              <p:cNvSpPr>
                <a:spLocks/>
              </p:cNvSpPr>
              <p:nvPr/>
            </p:nvSpPr>
            <p:spPr bwMode="auto">
              <a:xfrm>
                <a:off x="4825" y="2345"/>
                <a:ext cx="21" cy="33"/>
              </a:xfrm>
              <a:custGeom>
                <a:avLst/>
                <a:gdLst>
                  <a:gd name="T0" fmla="*/ 0 w 21"/>
                  <a:gd name="T1" fmla="*/ 32 h 33"/>
                  <a:gd name="T2" fmla="*/ 11 w 21"/>
                  <a:gd name="T3" fmla="*/ 20 h 33"/>
                  <a:gd name="T4" fmla="*/ 7 w 21"/>
                  <a:gd name="T5" fmla="*/ 18 h 33"/>
                  <a:gd name="T6" fmla="*/ 3 w 21"/>
                  <a:gd name="T7" fmla="*/ 14 h 33"/>
                  <a:gd name="T8" fmla="*/ 7 w 21"/>
                  <a:gd name="T9" fmla="*/ 8 h 33"/>
                  <a:gd name="T10" fmla="*/ 11 w 21"/>
                  <a:gd name="T11" fmla="*/ 3 h 33"/>
                  <a:gd name="T12" fmla="*/ 20 w 21"/>
                  <a:gd name="T13" fmla="*/ 0 h 33"/>
                  <a:gd name="T14" fmla="*/ 0 60000 65536"/>
                  <a:gd name="T15" fmla="*/ 0 60000 65536"/>
                  <a:gd name="T16" fmla="*/ 0 60000 65536"/>
                  <a:gd name="T17" fmla="*/ 0 60000 65536"/>
                  <a:gd name="T18" fmla="*/ 0 60000 65536"/>
                  <a:gd name="T19" fmla="*/ 0 60000 65536"/>
                  <a:gd name="T20" fmla="*/ 0 60000 65536"/>
                  <a:gd name="T21" fmla="*/ 0 w 21"/>
                  <a:gd name="T22" fmla="*/ 0 h 33"/>
                  <a:gd name="T23" fmla="*/ 21 w 21"/>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33">
                    <a:moveTo>
                      <a:pt x="0" y="32"/>
                    </a:moveTo>
                    <a:lnTo>
                      <a:pt x="11" y="20"/>
                    </a:lnTo>
                    <a:lnTo>
                      <a:pt x="7" y="18"/>
                    </a:lnTo>
                    <a:lnTo>
                      <a:pt x="3" y="14"/>
                    </a:lnTo>
                    <a:lnTo>
                      <a:pt x="7" y="8"/>
                    </a:lnTo>
                    <a:lnTo>
                      <a:pt x="11" y="3"/>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32" name="Freeform 3290"/>
              <p:cNvSpPr>
                <a:spLocks/>
              </p:cNvSpPr>
              <p:nvPr/>
            </p:nvSpPr>
            <p:spPr bwMode="auto">
              <a:xfrm>
                <a:off x="4831" y="2321"/>
                <a:ext cx="21" cy="23"/>
              </a:xfrm>
              <a:custGeom>
                <a:avLst/>
                <a:gdLst>
                  <a:gd name="T0" fmla="*/ 6 w 21"/>
                  <a:gd name="T1" fmla="*/ 22 h 23"/>
                  <a:gd name="T2" fmla="*/ 12 w 21"/>
                  <a:gd name="T3" fmla="*/ 19 h 23"/>
                  <a:gd name="T4" fmla="*/ 6 w 21"/>
                  <a:gd name="T5" fmla="*/ 14 h 23"/>
                  <a:gd name="T6" fmla="*/ 0 w 21"/>
                  <a:gd name="T7" fmla="*/ 9 h 23"/>
                  <a:gd name="T8" fmla="*/ 6 w 21"/>
                  <a:gd name="T9" fmla="*/ 4 h 23"/>
                  <a:gd name="T10" fmla="*/ 20 w 21"/>
                  <a:gd name="T11" fmla="*/ 0 h 23"/>
                  <a:gd name="T12" fmla="*/ 0 60000 65536"/>
                  <a:gd name="T13" fmla="*/ 0 60000 65536"/>
                  <a:gd name="T14" fmla="*/ 0 60000 65536"/>
                  <a:gd name="T15" fmla="*/ 0 60000 65536"/>
                  <a:gd name="T16" fmla="*/ 0 60000 65536"/>
                  <a:gd name="T17" fmla="*/ 0 60000 65536"/>
                  <a:gd name="T18" fmla="*/ 0 w 21"/>
                  <a:gd name="T19" fmla="*/ 0 h 23"/>
                  <a:gd name="T20" fmla="*/ 21 w 21"/>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21" h="23">
                    <a:moveTo>
                      <a:pt x="6" y="22"/>
                    </a:moveTo>
                    <a:lnTo>
                      <a:pt x="12" y="19"/>
                    </a:lnTo>
                    <a:lnTo>
                      <a:pt x="6" y="14"/>
                    </a:lnTo>
                    <a:lnTo>
                      <a:pt x="0" y="9"/>
                    </a:lnTo>
                    <a:lnTo>
                      <a:pt x="6" y="4"/>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33" name="Line 3291"/>
              <p:cNvSpPr>
                <a:spLocks noChangeShapeType="1"/>
              </p:cNvSpPr>
              <p:nvPr/>
            </p:nvSpPr>
            <p:spPr bwMode="auto">
              <a:xfrm flipV="1">
                <a:off x="4840" y="2316"/>
                <a:ext cx="1"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34" name="Freeform 3292"/>
              <p:cNvSpPr>
                <a:spLocks/>
              </p:cNvSpPr>
              <p:nvPr/>
            </p:nvSpPr>
            <p:spPr bwMode="auto">
              <a:xfrm>
                <a:off x="4754" y="2310"/>
                <a:ext cx="88" cy="26"/>
              </a:xfrm>
              <a:custGeom>
                <a:avLst/>
                <a:gdLst>
                  <a:gd name="T0" fmla="*/ 78 w 88"/>
                  <a:gd name="T1" fmla="*/ 0 h 26"/>
                  <a:gd name="T2" fmla="*/ 87 w 88"/>
                  <a:gd name="T3" fmla="*/ 3 h 26"/>
                  <a:gd name="T4" fmla="*/ 72 w 88"/>
                  <a:gd name="T5" fmla="*/ 7 h 26"/>
                  <a:gd name="T6" fmla="*/ 55 w 88"/>
                  <a:gd name="T7" fmla="*/ 10 h 26"/>
                  <a:gd name="T8" fmla="*/ 22 w 88"/>
                  <a:gd name="T9" fmla="*/ 13 h 26"/>
                  <a:gd name="T10" fmla="*/ 0 w 88"/>
                  <a:gd name="T11" fmla="*/ 25 h 26"/>
                  <a:gd name="T12" fmla="*/ 39 w 88"/>
                  <a:gd name="T13" fmla="*/ 20 h 26"/>
                  <a:gd name="T14" fmla="*/ 0 60000 65536"/>
                  <a:gd name="T15" fmla="*/ 0 60000 65536"/>
                  <a:gd name="T16" fmla="*/ 0 60000 65536"/>
                  <a:gd name="T17" fmla="*/ 0 60000 65536"/>
                  <a:gd name="T18" fmla="*/ 0 60000 65536"/>
                  <a:gd name="T19" fmla="*/ 0 60000 65536"/>
                  <a:gd name="T20" fmla="*/ 0 60000 65536"/>
                  <a:gd name="T21" fmla="*/ 0 w 88"/>
                  <a:gd name="T22" fmla="*/ 0 h 26"/>
                  <a:gd name="T23" fmla="*/ 88 w 88"/>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26">
                    <a:moveTo>
                      <a:pt x="78" y="0"/>
                    </a:moveTo>
                    <a:lnTo>
                      <a:pt x="87" y="3"/>
                    </a:lnTo>
                    <a:lnTo>
                      <a:pt x="72" y="7"/>
                    </a:lnTo>
                    <a:lnTo>
                      <a:pt x="55" y="10"/>
                    </a:lnTo>
                    <a:lnTo>
                      <a:pt x="22" y="13"/>
                    </a:lnTo>
                    <a:lnTo>
                      <a:pt x="0" y="25"/>
                    </a:lnTo>
                    <a:lnTo>
                      <a:pt x="39"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35" name="Line 3293"/>
              <p:cNvSpPr>
                <a:spLocks noChangeShapeType="1"/>
              </p:cNvSpPr>
              <p:nvPr/>
            </p:nvSpPr>
            <p:spPr bwMode="auto">
              <a:xfrm flipH="1" flipV="1">
                <a:off x="4753" y="2301"/>
                <a:ext cx="20" cy="2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36" name="Freeform 3294"/>
              <p:cNvSpPr>
                <a:spLocks/>
              </p:cNvSpPr>
              <p:nvPr/>
            </p:nvSpPr>
            <p:spPr bwMode="auto">
              <a:xfrm>
                <a:off x="4746" y="2285"/>
                <a:ext cx="37" cy="21"/>
              </a:xfrm>
              <a:custGeom>
                <a:avLst/>
                <a:gdLst>
                  <a:gd name="T0" fmla="*/ 0 w 37"/>
                  <a:gd name="T1" fmla="*/ 20 h 21"/>
                  <a:gd name="T2" fmla="*/ 19 w 37"/>
                  <a:gd name="T3" fmla="*/ 10 h 21"/>
                  <a:gd name="T4" fmla="*/ 36 w 37"/>
                  <a:gd name="T5" fmla="*/ 0 h 21"/>
                  <a:gd name="T6" fmla="*/ 0 60000 65536"/>
                  <a:gd name="T7" fmla="*/ 0 60000 65536"/>
                  <a:gd name="T8" fmla="*/ 0 60000 65536"/>
                  <a:gd name="T9" fmla="*/ 0 w 37"/>
                  <a:gd name="T10" fmla="*/ 0 h 21"/>
                  <a:gd name="T11" fmla="*/ 37 w 37"/>
                  <a:gd name="T12" fmla="*/ 21 h 21"/>
                </a:gdLst>
                <a:ahLst/>
                <a:cxnLst>
                  <a:cxn ang="T6">
                    <a:pos x="T0" y="T1"/>
                  </a:cxn>
                  <a:cxn ang="T7">
                    <a:pos x="T2" y="T3"/>
                  </a:cxn>
                  <a:cxn ang="T8">
                    <a:pos x="T4" y="T5"/>
                  </a:cxn>
                </a:cxnLst>
                <a:rect l="T9" t="T10" r="T11" b="T12"/>
                <a:pathLst>
                  <a:path w="37" h="21">
                    <a:moveTo>
                      <a:pt x="0" y="20"/>
                    </a:moveTo>
                    <a:lnTo>
                      <a:pt x="19" y="10"/>
                    </a:lnTo>
                    <a:lnTo>
                      <a:pt x="36"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37" name="Line 3295"/>
              <p:cNvSpPr>
                <a:spLocks noChangeShapeType="1"/>
              </p:cNvSpPr>
              <p:nvPr/>
            </p:nvSpPr>
            <p:spPr bwMode="auto">
              <a:xfrm flipH="1">
                <a:off x="4737" y="2277"/>
                <a:ext cx="25"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38" name="Freeform 3296"/>
              <p:cNvSpPr>
                <a:spLocks/>
              </p:cNvSpPr>
              <p:nvPr/>
            </p:nvSpPr>
            <p:spPr bwMode="auto">
              <a:xfrm>
                <a:off x="4737" y="2280"/>
                <a:ext cx="21" cy="21"/>
              </a:xfrm>
              <a:custGeom>
                <a:avLst/>
                <a:gdLst>
                  <a:gd name="T0" fmla="*/ 0 w 21"/>
                  <a:gd name="T1" fmla="*/ 20 h 21"/>
                  <a:gd name="T2" fmla="*/ 10 w 21"/>
                  <a:gd name="T3" fmla="*/ 0 h 21"/>
                  <a:gd name="T4" fmla="*/ 20 w 21"/>
                  <a:gd name="T5" fmla="*/ 20 h 21"/>
                  <a:gd name="T6" fmla="*/ 5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20"/>
                    </a:moveTo>
                    <a:lnTo>
                      <a:pt x="10" y="0"/>
                    </a:lnTo>
                    <a:lnTo>
                      <a:pt x="20" y="20"/>
                    </a:lnTo>
                    <a:lnTo>
                      <a:pt x="5"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39" name="Freeform 3297"/>
              <p:cNvSpPr>
                <a:spLocks/>
              </p:cNvSpPr>
              <p:nvPr/>
            </p:nvSpPr>
            <p:spPr bwMode="auto">
              <a:xfrm>
                <a:off x="4740" y="2282"/>
                <a:ext cx="21" cy="21"/>
              </a:xfrm>
              <a:custGeom>
                <a:avLst/>
                <a:gdLst>
                  <a:gd name="T0" fmla="*/ 0 w 21"/>
                  <a:gd name="T1" fmla="*/ 0 h 21"/>
                  <a:gd name="T2" fmla="*/ 20 w 21"/>
                  <a:gd name="T3" fmla="*/ 0 h 21"/>
                  <a:gd name="T4" fmla="*/ 3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0"/>
                    </a:moveTo>
                    <a:lnTo>
                      <a:pt x="20" y="0"/>
                    </a:lnTo>
                    <a:lnTo>
                      <a:pt x="3"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40" name="Freeform 3298"/>
              <p:cNvSpPr>
                <a:spLocks/>
              </p:cNvSpPr>
              <p:nvPr/>
            </p:nvSpPr>
            <p:spPr bwMode="auto">
              <a:xfrm>
                <a:off x="4755" y="2277"/>
                <a:ext cx="21" cy="21"/>
              </a:xfrm>
              <a:custGeom>
                <a:avLst/>
                <a:gdLst>
                  <a:gd name="T0" fmla="*/ 10 w 21"/>
                  <a:gd name="T1" fmla="*/ 16 h 21"/>
                  <a:gd name="T2" fmla="*/ 2 w 21"/>
                  <a:gd name="T3" fmla="*/ 13 h 21"/>
                  <a:gd name="T4" fmla="*/ 2 w 21"/>
                  <a:gd name="T5" fmla="*/ 5 h 21"/>
                  <a:gd name="T6" fmla="*/ 2 w 21"/>
                  <a:gd name="T7" fmla="*/ 0 h 21"/>
                  <a:gd name="T8" fmla="*/ 6 w 21"/>
                  <a:gd name="T9" fmla="*/ 5 h 21"/>
                  <a:gd name="T10" fmla="*/ 10 w 21"/>
                  <a:gd name="T11" fmla="*/ 13 h 21"/>
                  <a:gd name="T12" fmla="*/ 16 w 21"/>
                  <a:gd name="T13" fmla="*/ 13 h 21"/>
                  <a:gd name="T14" fmla="*/ 16 w 21"/>
                  <a:gd name="T15" fmla="*/ 16 h 21"/>
                  <a:gd name="T16" fmla="*/ 20 w 21"/>
                  <a:gd name="T17" fmla="*/ 16 h 21"/>
                  <a:gd name="T18" fmla="*/ 16 w 21"/>
                  <a:gd name="T19" fmla="*/ 16 h 21"/>
                  <a:gd name="T20" fmla="*/ 12 w 21"/>
                  <a:gd name="T21" fmla="*/ 16 h 21"/>
                  <a:gd name="T22" fmla="*/ 16 w 21"/>
                  <a:gd name="T23" fmla="*/ 20 h 21"/>
                  <a:gd name="T24" fmla="*/ 12 w 21"/>
                  <a:gd name="T25" fmla="*/ 20 h 21"/>
                  <a:gd name="T26" fmla="*/ 10 w 21"/>
                  <a:gd name="T27" fmla="*/ 20 h 21"/>
                  <a:gd name="T28" fmla="*/ 6 w 21"/>
                  <a:gd name="T29" fmla="*/ 20 h 21"/>
                  <a:gd name="T30" fmla="*/ 2 w 21"/>
                  <a:gd name="T31" fmla="*/ 20 h 21"/>
                  <a:gd name="T32" fmla="*/ 0 w 21"/>
                  <a:gd name="T33" fmla="*/ 16 h 21"/>
                  <a:gd name="T34" fmla="*/ 10 w 21"/>
                  <a:gd name="T35" fmla="*/ 16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21"/>
                  <a:gd name="T56" fmla="*/ 21 w 21"/>
                  <a:gd name="T57" fmla="*/ 21 h 2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21">
                    <a:moveTo>
                      <a:pt x="10" y="16"/>
                    </a:moveTo>
                    <a:lnTo>
                      <a:pt x="2" y="13"/>
                    </a:lnTo>
                    <a:lnTo>
                      <a:pt x="2" y="5"/>
                    </a:lnTo>
                    <a:lnTo>
                      <a:pt x="2" y="0"/>
                    </a:lnTo>
                    <a:lnTo>
                      <a:pt x="6" y="5"/>
                    </a:lnTo>
                    <a:lnTo>
                      <a:pt x="10" y="13"/>
                    </a:lnTo>
                    <a:lnTo>
                      <a:pt x="16" y="13"/>
                    </a:lnTo>
                    <a:lnTo>
                      <a:pt x="16" y="16"/>
                    </a:lnTo>
                    <a:lnTo>
                      <a:pt x="20" y="16"/>
                    </a:lnTo>
                    <a:lnTo>
                      <a:pt x="16" y="16"/>
                    </a:lnTo>
                    <a:lnTo>
                      <a:pt x="12" y="16"/>
                    </a:lnTo>
                    <a:lnTo>
                      <a:pt x="16" y="20"/>
                    </a:lnTo>
                    <a:lnTo>
                      <a:pt x="12" y="20"/>
                    </a:lnTo>
                    <a:lnTo>
                      <a:pt x="10" y="20"/>
                    </a:lnTo>
                    <a:lnTo>
                      <a:pt x="6" y="20"/>
                    </a:lnTo>
                    <a:lnTo>
                      <a:pt x="2" y="20"/>
                    </a:lnTo>
                    <a:lnTo>
                      <a:pt x="0" y="16"/>
                    </a:lnTo>
                    <a:lnTo>
                      <a:pt x="10" y="16"/>
                    </a:lnTo>
                  </a:path>
                </a:pathLst>
              </a:custGeom>
              <a:solidFill>
                <a:schemeClr val="folHlink"/>
              </a:solidFill>
              <a:ln w="12700" cap="rnd">
                <a:solidFill>
                  <a:srgbClr val="000000"/>
                </a:solidFill>
                <a:round/>
                <a:headEnd/>
                <a:tailEnd/>
              </a:ln>
            </p:spPr>
            <p:txBody>
              <a:bodyPr/>
              <a:lstStyle/>
              <a:p>
                <a:endParaRPr lang="zh-CN" altLang="zh-CN"/>
              </a:p>
            </p:txBody>
          </p:sp>
          <p:sp>
            <p:nvSpPr>
              <p:cNvPr id="57941" name="Line 3299"/>
              <p:cNvSpPr>
                <a:spLocks noChangeShapeType="1"/>
              </p:cNvSpPr>
              <p:nvPr/>
            </p:nvSpPr>
            <p:spPr bwMode="auto">
              <a:xfrm flipV="1">
                <a:off x="4753" y="2297"/>
                <a:ext cx="14"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42" name="Freeform 3300"/>
              <p:cNvSpPr>
                <a:spLocks/>
              </p:cNvSpPr>
              <p:nvPr/>
            </p:nvSpPr>
            <p:spPr bwMode="auto">
              <a:xfrm>
                <a:off x="4756" y="2288"/>
                <a:ext cx="36" cy="34"/>
              </a:xfrm>
              <a:custGeom>
                <a:avLst/>
                <a:gdLst>
                  <a:gd name="T0" fmla="*/ 0 w 36"/>
                  <a:gd name="T1" fmla="*/ 0 h 34"/>
                  <a:gd name="T2" fmla="*/ 35 w 36"/>
                  <a:gd name="T3" fmla="*/ 30 h 34"/>
                  <a:gd name="T4" fmla="*/ 15 w 36"/>
                  <a:gd name="T5" fmla="*/ 33 h 34"/>
                  <a:gd name="T6" fmla="*/ 0 60000 65536"/>
                  <a:gd name="T7" fmla="*/ 0 60000 65536"/>
                  <a:gd name="T8" fmla="*/ 0 60000 65536"/>
                  <a:gd name="T9" fmla="*/ 0 w 36"/>
                  <a:gd name="T10" fmla="*/ 0 h 34"/>
                  <a:gd name="T11" fmla="*/ 36 w 36"/>
                  <a:gd name="T12" fmla="*/ 34 h 34"/>
                </a:gdLst>
                <a:ahLst/>
                <a:cxnLst>
                  <a:cxn ang="T6">
                    <a:pos x="T0" y="T1"/>
                  </a:cxn>
                  <a:cxn ang="T7">
                    <a:pos x="T2" y="T3"/>
                  </a:cxn>
                  <a:cxn ang="T8">
                    <a:pos x="T4" y="T5"/>
                  </a:cxn>
                </a:cxnLst>
                <a:rect l="T9" t="T10" r="T11" b="T12"/>
                <a:pathLst>
                  <a:path w="36" h="34">
                    <a:moveTo>
                      <a:pt x="0" y="0"/>
                    </a:moveTo>
                    <a:lnTo>
                      <a:pt x="35" y="30"/>
                    </a:lnTo>
                    <a:lnTo>
                      <a:pt x="15" y="33"/>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43" name="Freeform 3301"/>
              <p:cNvSpPr>
                <a:spLocks/>
              </p:cNvSpPr>
              <p:nvPr/>
            </p:nvSpPr>
            <p:spPr bwMode="auto">
              <a:xfrm>
                <a:off x="4758" y="2276"/>
                <a:ext cx="77" cy="36"/>
              </a:xfrm>
              <a:custGeom>
                <a:avLst/>
                <a:gdLst>
                  <a:gd name="T0" fmla="*/ 76 w 77"/>
                  <a:gd name="T1" fmla="*/ 32 h 36"/>
                  <a:gd name="T2" fmla="*/ 71 w 77"/>
                  <a:gd name="T3" fmla="*/ 35 h 36"/>
                  <a:gd name="T4" fmla="*/ 69 w 77"/>
                  <a:gd name="T5" fmla="*/ 35 h 36"/>
                  <a:gd name="T6" fmla="*/ 67 w 77"/>
                  <a:gd name="T7" fmla="*/ 35 h 36"/>
                  <a:gd name="T8" fmla="*/ 0 w 77"/>
                  <a:gd name="T9" fmla="*/ 0 h 36"/>
                  <a:gd name="T10" fmla="*/ 0 60000 65536"/>
                  <a:gd name="T11" fmla="*/ 0 60000 65536"/>
                  <a:gd name="T12" fmla="*/ 0 60000 65536"/>
                  <a:gd name="T13" fmla="*/ 0 60000 65536"/>
                  <a:gd name="T14" fmla="*/ 0 60000 65536"/>
                  <a:gd name="T15" fmla="*/ 0 w 77"/>
                  <a:gd name="T16" fmla="*/ 0 h 36"/>
                  <a:gd name="T17" fmla="*/ 77 w 77"/>
                  <a:gd name="T18" fmla="*/ 36 h 36"/>
                </a:gdLst>
                <a:ahLst/>
                <a:cxnLst>
                  <a:cxn ang="T10">
                    <a:pos x="T0" y="T1"/>
                  </a:cxn>
                  <a:cxn ang="T11">
                    <a:pos x="T2" y="T3"/>
                  </a:cxn>
                  <a:cxn ang="T12">
                    <a:pos x="T4" y="T5"/>
                  </a:cxn>
                  <a:cxn ang="T13">
                    <a:pos x="T6" y="T7"/>
                  </a:cxn>
                  <a:cxn ang="T14">
                    <a:pos x="T8" y="T9"/>
                  </a:cxn>
                </a:cxnLst>
                <a:rect l="T15" t="T16" r="T17" b="T18"/>
                <a:pathLst>
                  <a:path w="77" h="36">
                    <a:moveTo>
                      <a:pt x="76" y="32"/>
                    </a:moveTo>
                    <a:lnTo>
                      <a:pt x="71" y="35"/>
                    </a:lnTo>
                    <a:lnTo>
                      <a:pt x="69" y="35"/>
                    </a:lnTo>
                    <a:lnTo>
                      <a:pt x="67" y="35"/>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44" name="Freeform 3302"/>
              <p:cNvSpPr>
                <a:spLocks/>
              </p:cNvSpPr>
              <p:nvPr/>
            </p:nvSpPr>
            <p:spPr bwMode="auto">
              <a:xfrm>
                <a:off x="4786" y="2331"/>
                <a:ext cx="21" cy="21"/>
              </a:xfrm>
              <a:custGeom>
                <a:avLst/>
                <a:gdLst>
                  <a:gd name="T0" fmla="*/ 12 w 21"/>
                  <a:gd name="T1" fmla="*/ 0 h 21"/>
                  <a:gd name="T2" fmla="*/ 6 w 21"/>
                  <a:gd name="T3" fmla="*/ 5 h 21"/>
                  <a:gd name="T4" fmla="*/ 0 w 21"/>
                  <a:gd name="T5" fmla="*/ 10 h 21"/>
                  <a:gd name="T6" fmla="*/ 6 w 21"/>
                  <a:gd name="T7" fmla="*/ 16 h 21"/>
                  <a:gd name="T8" fmla="*/ 12 w 21"/>
                  <a:gd name="T9" fmla="*/ 18 h 21"/>
                  <a:gd name="T10" fmla="*/ 20 w 21"/>
                  <a:gd name="T11" fmla="*/ 20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12" y="0"/>
                    </a:moveTo>
                    <a:lnTo>
                      <a:pt x="6" y="5"/>
                    </a:lnTo>
                    <a:lnTo>
                      <a:pt x="0" y="10"/>
                    </a:lnTo>
                    <a:lnTo>
                      <a:pt x="6" y="16"/>
                    </a:lnTo>
                    <a:lnTo>
                      <a:pt x="12" y="18"/>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45" name="Freeform 3303"/>
              <p:cNvSpPr>
                <a:spLocks/>
              </p:cNvSpPr>
              <p:nvPr/>
            </p:nvSpPr>
            <p:spPr bwMode="auto">
              <a:xfrm>
                <a:off x="4785" y="2352"/>
                <a:ext cx="21" cy="21"/>
              </a:xfrm>
              <a:custGeom>
                <a:avLst/>
                <a:gdLst>
                  <a:gd name="T0" fmla="*/ 20 w 21"/>
                  <a:gd name="T1" fmla="*/ 0 h 21"/>
                  <a:gd name="T2" fmla="*/ 0 w 21"/>
                  <a:gd name="T3" fmla="*/ 10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0"/>
                    </a:moveTo>
                    <a:lnTo>
                      <a:pt x="0" y="1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46" name="Freeform 3304"/>
              <p:cNvSpPr>
                <a:spLocks/>
              </p:cNvSpPr>
              <p:nvPr/>
            </p:nvSpPr>
            <p:spPr bwMode="auto">
              <a:xfrm>
                <a:off x="4788" y="2351"/>
                <a:ext cx="21" cy="21"/>
              </a:xfrm>
              <a:custGeom>
                <a:avLst/>
                <a:gdLst>
                  <a:gd name="T0" fmla="*/ 20 w 21"/>
                  <a:gd name="T1" fmla="*/ 0 h 21"/>
                  <a:gd name="T2" fmla="*/ 0 w 21"/>
                  <a:gd name="T3" fmla="*/ 5 h 21"/>
                  <a:gd name="T4" fmla="*/ 0 w 21"/>
                  <a:gd name="T5" fmla="*/ 7 h 21"/>
                  <a:gd name="T6" fmla="*/ 0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0" y="0"/>
                    </a:moveTo>
                    <a:lnTo>
                      <a:pt x="0" y="5"/>
                    </a:lnTo>
                    <a:lnTo>
                      <a:pt x="0" y="7"/>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47" name="Freeform 3305"/>
              <p:cNvSpPr>
                <a:spLocks/>
              </p:cNvSpPr>
              <p:nvPr/>
            </p:nvSpPr>
            <p:spPr bwMode="auto">
              <a:xfrm>
                <a:off x="4792" y="2350"/>
                <a:ext cx="21" cy="21"/>
              </a:xfrm>
              <a:custGeom>
                <a:avLst/>
                <a:gdLst>
                  <a:gd name="T0" fmla="*/ 0 w 21"/>
                  <a:gd name="T1" fmla="*/ 20 h 21"/>
                  <a:gd name="T2" fmla="*/ 0 w 21"/>
                  <a:gd name="T3" fmla="*/ 15 h 21"/>
                  <a:gd name="T4" fmla="*/ 0 w 21"/>
                  <a:gd name="T5" fmla="*/ 10 h 21"/>
                  <a:gd name="T6" fmla="*/ 10 w 21"/>
                  <a:gd name="T7" fmla="*/ 3 h 21"/>
                  <a:gd name="T8" fmla="*/ 20 w 21"/>
                  <a:gd name="T9" fmla="*/ 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0" y="20"/>
                    </a:moveTo>
                    <a:lnTo>
                      <a:pt x="0" y="15"/>
                    </a:lnTo>
                    <a:lnTo>
                      <a:pt x="0" y="10"/>
                    </a:lnTo>
                    <a:lnTo>
                      <a:pt x="10" y="3"/>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48" name="Freeform 3306"/>
              <p:cNvSpPr>
                <a:spLocks/>
              </p:cNvSpPr>
              <p:nvPr/>
            </p:nvSpPr>
            <p:spPr bwMode="auto">
              <a:xfrm>
                <a:off x="4790" y="2330"/>
                <a:ext cx="21" cy="22"/>
              </a:xfrm>
              <a:custGeom>
                <a:avLst/>
                <a:gdLst>
                  <a:gd name="T0" fmla="*/ 20 w 21"/>
                  <a:gd name="T1" fmla="*/ 21 h 22"/>
                  <a:gd name="T2" fmla="*/ 6 w 21"/>
                  <a:gd name="T3" fmla="*/ 16 h 22"/>
                  <a:gd name="T4" fmla="*/ 0 w 21"/>
                  <a:gd name="T5" fmla="*/ 11 h 22"/>
                  <a:gd name="T6" fmla="*/ 6 w 21"/>
                  <a:gd name="T7" fmla="*/ 7 h 22"/>
                  <a:gd name="T8" fmla="*/ 6 w 21"/>
                  <a:gd name="T9" fmla="*/ 4 h 22"/>
                  <a:gd name="T10" fmla="*/ 12 w 21"/>
                  <a:gd name="T11" fmla="*/ 0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20" y="21"/>
                    </a:moveTo>
                    <a:lnTo>
                      <a:pt x="6" y="16"/>
                    </a:lnTo>
                    <a:lnTo>
                      <a:pt x="0" y="11"/>
                    </a:lnTo>
                    <a:lnTo>
                      <a:pt x="6" y="7"/>
                    </a:lnTo>
                    <a:lnTo>
                      <a:pt x="6" y="4"/>
                    </a:lnTo>
                    <a:lnTo>
                      <a:pt x="12"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49" name="Line 3307"/>
              <p:cNvSpPr>
                <a:spLocks noChangeShapeType="1"/>
              </p:cNvSpPr>
              <p:nvPr/>
            </p:nvSpPr>
            <p:spPr bwMode="auto">
              <a:xfrm flipH="1">
                <a:off x="4776" y="2332"/>
                <a:ext cx="11"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50" name="Line 3308"/>
              <p:cNvSpPr>
                <a:spLocks noChangeShapeType="1"/>
              </p:cNvSpPr>
              <p:nvPr/>
            </p:nvSpPr>
            <p:spPr bwMode="auto">
              <a:xfrm flipV="1">
                <a:off x="4773" y="2336"/>
                <a:ext cx="13"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51" name="Line 3309"/>
              <p:cNvSpPr>
                <a:spLocks noChangeShapeType="1"/>
              </p:cNvSpPr>
              <p:nvPr/>
            </p:nvSpPr>
            <p:spPr bwMode="auto">
              <a:xfrm flipH="1">
                <a:off x="4773" y="2340"/>
                <a:ext cx="14"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52" name="Line 3310"/>
              <p:cNvSpPr>
                <a:spLocks noChangeShapeType="1"/>
              </p:cNvSpPr>
              <p:nvPr/>
            </p:nvSpPr>
            <p:spPr bwMode="auto">
              <a:xfrm flipV="1">
                <a:off x="4773" y="2345"/>
                <a:ext cx="14"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53" name="Line 3311"/>
              <p:cNvSpPr>
                <a:spLocks noChangeShapeType="1"/>
              </p:cNvSpPr>
              <p:nvPr/>
            </p:nvSpPr>
            <p:spPr bwMode="auto">
              <a:xfrm flipH="1">
                <a:off x="4772" y="2348"/>
                <a:ext cx="15"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54" name="Line 3312"/>
              <p:cNvSpPr>
                <a:spLocks noChangeShapeType="1"/>
              </p:cNvSpPr>
              <p:nvPr/>
            </p:nvSpPr>
            <p:spPr bwMode="auto">
              <a:xfrm>
                <a:off x="4773" y="2351"/>
                <a:ext cx="15"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55" name="Line 3313"/>
              <p:cNvSpPr>
                <a:spLocks noChangeShapeType="1"/>
              </p:cNvSpPr>
              <p:nvPr/>
            </p:nvSpPr>
            <p:spPr bwMode="auto">
              <a:xfrm>
                <a:off x="4777" y="2353"/>
                <a:ext cx="6"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56" name="Line 3314"/>
              <p:cNvSpPr>
                <a:spLocks noChangeShapeType="1"/>
              </p:cNvSpPr>
              <p:nvPr/>
            </p:nvSpPr>
            <p:spPr bwMode="auto">
              <a:xfrm flipV="1">
                <a:off x="4780" y="2355"/>
                <a:ext cx="5"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57" name="Freeform 3315"/>
              <p:cNvSpPr>
                <a:spLocks/>
              </p:cNvSpPr>
              <p:nvPr/>
            </p:nvSpPr>
            <p:spPr bwMode="auto">
              <a:xfrm>
                <a:off x="4810" y="2325"/>
                <a:ext cx="21" cy="23"/>
              </a:xfrm>
              <a:custGeom>
                <a:avLst/>
                <a:gdLst>
                  <a:gd name="T0" fmla="*/ 20 w 21"/>
                  <a:gd name="T1" fmla="*/ 0 h 23"/>
                  <a:gd name="T2" fmla="*/ 10 w 21"/>
                  <a:gd name="T3" fmla="*/ 3 h 23"/>
                  <a:gd name="T4" fmla="*/ 0 w 21"/>
                  <a:gd name="T5" fmla="*/ 8 h 23"/>
                  <a:gd name="T6" fmla="*/ 0 w 21"/>
                  <a:gd name="T7" fmla="*/ 13 h 23"/>
                  <a:gd name="T8" fmla="*/ 10 w 21"/>
                  <a:gd name="T9" fmla="*/ 22 h 23"/>
                  <a:gd name="T10" fmla="*/ 0 60000 65536"/>
                  <a:gd name="T11" fmla="*/ 0 60000 65536"/>
                  <a:gd name="T12" fmla="*/ 0 60000 65536"/>
                  <a:gd name="T13" fmla="*/ 0 60000 65536"/>
                  <a:gd name="T14" fmla="*/ 0 60000 65536"/>
                  <a:gd name="T15" fmla="*/ 0 w 21"/>
                  <a:gd name="T16" fmla="*/ 0 h 23"/>
                  <a:gd name="T17" fmla="*/ 21 w 21"/>
                  <a:gd name="T18" fmla="*/ 23 h 23"/>
                </a:gdLst>
                <a:ahLst/>
                <a:cxnLst>
                  <a:cxn ang="T10">
                    <a:pos x="T0" y="T1"/>
                  </a:cxn>
                  <a:cxn ang="T11">
                    <a:pos x="T2" y="T3"/>
                  </a:cxn>
                  <a:cxn ang="T12">
                    <a:pos x="T4" y="T5"/>
                  </a:cxn>
                  <a:cxn ang="T13">
                    <a:pos x="T6" y="T7"/>
                  </a:cxn>
                  <a:cxn ang="T14">
                    <a:pos x="T8" y="T9"/>
                  </a:cxn>
                </a:cxnLst>
                <a:rect l="T15" t="T16" r="T17" b="T18"/>
                <a:pathLst>
                  <a:path w="21" h="23">
                    <a:moveTo>
                      <a:pt x="20" y="0"/>
                    </a:moveTo>
                    <a:lnTo>
                      <a:pt x="10" y="3"/>
                    </a:lnTo>
                    <a:lnTo>
                      <a:pt x="0" y="8"/>
                    </a:lnTo>
                    <a:lnTo>
                      <a:pt x="0" y="13"/>
                    </a:lnTo>
                    <a:lnTo>
                      <a:pt x="10" y="22"/>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58" name="Freeform 3316"/>
              <p:cNvSpPr>
                <a:spLocks/>
              </p:cNvSpPr>
              <p:nvPr/>
            </p:nvSpPr>
            <p:spPr bwMode="auto">
              <a:xfrm>
                <a:off x="4805" y="2347"/>
                <a:ext cx="21" cy="22"/>
              </a:xfrm>
              <a:custGeom>
                <a:avLst/>
                <a:gdLst>
                  <a:gd name="T0" fmla="*/ 20 w 21"/>
                  <a:gd name="T1" fmla="*/ 0 h 22"/>
                  <a:gd name="T2" fmla="*/ 10 w 21"/>
                  <a:gd name="T3" fmla="*/ 3 h 22"/>
                  <a:gd name="T4" fmla="*/ 5 w 21"/>
                  <a:gd name="T5" fmla="*/ 8 h 22"/>
                  <a:gd name="T6" fmla="*/ 0 w 21"/>
                  <a:gd name="T7" fmla="*/ 13 h 22"/>
                  <a:gd name="T8" fmla="*/ 5 w 21"/>
                  <a:gd name="T9" fmla="*/ 21 h 22"/>
                  <a:gd name="T10" fmla="*/ 0 60000 65536"/>
                  <a:gd name="T11" fmla="*/ 0 60000 65536"/>
                  <a:gd name="T12" fmla="*/ 0 60000 65536"/>
                  <a:gd name="T13" fmla="*/ 0 60000 65536"/>
                  <a:gd name="T14" fmla="*/ 0 60000 65536"/>
                  <a:gd name="T15" fmla="*/ 0 w 21"/>
                  <a:gd name="T16" fmla="*/ 0 h 22"/>
                  <a:gd name="T17" fmla="*/ 21 w 21"/>
                  <a:gd name="T18" fmla="*/ 22 h 22"/>
                </a:gdLst>
                <a:ahLst/>
                <a:cxnLst>
                  <a:cxn ang="T10">
                    <a:pos x="T0" y="T1"/>
                  </a:cxn>
                  <a:cxn ang="T11">
                    <a:pos x="T2" y="T3"/>
                  </a:cxn>
                  <a:cxn ang="T12">
                    <a:pos x="T4" y="T5"/>
                  </a:cxn>
                  <a:cxn ang="T13">
                    <a:pos x="T6" y="T7"/>
                  </a:cxn>
                  <a:cxn ang="T14">
                    <a:pos x="T8" y="T9"/>
                  </a:cxn>
                </a:cxnLst>
                <a:rect l="T15" t="T16" r="T17" b="T18"/>
                <a:pathLst>
                  <a:path w="21" h="22">
                    <a:moveTo>
                      <a:pt x="20" y="0"/>
                    </a:moveTo>
                    <a:lnTo>
                      <a:pt x="10" y="3"/>
                    </a:lnTo>
                    <a:lnTo>
                      <a:pt x="5" y="8"/>
                    </a:lnTo>
                    <a:lnTo>
                      <a:pt x="0" y="13"/>
                    </a:lnTo>
                    <a:lnTo>
                      <a:pt x="5" y="21"/>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59" name="Freeform 3317"/>
              <p:cNvSpPr>
                <a:spLocks/>
              </p:cNvSpPr>
              <p:nvPr/>
            </p:nvSpPr>
            <p:spPr bwMode="auto">
              <a:xfrm>
                <a:off x="4757" y="2353"/>
                <a:ext cx="72" cy="37"/>
              </a:xfrm>
              <a:custGeom>
                <a:avLst/>
                <a:gdLst>
                  <a:gd name="T0" fmla="*/ 16 w 72"/>
                  <a:gd name="T1" fmla="*/ 0 h 37"/>
                  <a:gd name="T2" fmla="*/ 71 w 72"/>
                  <a:gd name="T3" fmla="*/ 27 h 37"/>
                  <a:gd name="T4" fmla="*/ 53 w 72"/>
                  <a:gd name="T5" fmla="*/ 29 h 37"/>
                  <a:gd name="T6" fmla="*/ 36 w 72"/>
                  <a:gd name="T7" fmla="*/ 32 h 37"/>
                  <a:gd name="T8" fmla="*/ 18 w 72"/>
                  <a:gd name="T9" fmla="*/ 34 h 37"/>
                  <a:gd name="T10" fmla="*/ 0 w 72"/>
                  <a:gd name="T11" fmla="*/ 36 h 37"/>
                  <a:gd name="T12" fmla="*/ 0 60000 65536"/>
                  <a:gd name="T13" fmla="*/ 0 60000 65536"/>
                  <a:gd name="T14" fmla="*/ 0 60000 65536"/>
                  <a:gd name="T15" fmla="*/ 0 60000 65536"/>
                  <a:gd name="T16" fmla="*/ 0 60000 65536"/>
                  <a:gd name="T17" fmla="*/ 0 60000 65536"/>
                  <a:gd name="T18" fmla="*/ 0 w 72"/>
                  <a:gd name="T19" fmla="*/ 0 h 37"/>
                  <a:gd name="T20" fmla="*/ 72 w 72"/>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72" h="37">
                    <a:moveTo>
                      <a:pt x="16" y="0"/>
                    </a:moveTo>
                    <a:lnTo>
                      <a:pt x="71" y="27"/>
                    </a:lnTo>
                    <a:lnTo>
                      <a:pt x="53" y="29"/>
                    </a:lnTo>
                    <a:lnTo>
                      <a:pt x="36" y="32"/>
                    </a:lnTo>
                    <a:lnTo>
                      <a:pt x="18" y="34"/>
                    </a:lnTo>
                    <a:lnTo>
                      <a:pt x="0" y="36"/>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60" name="Freeform 3318"/>
              <p:cNvSpPr>
                <a:spLocks/>
              </p:cNvSpPr>
              <p:nvPr/>
            </p:nvSpPr>
            <p:spPr bwMode="auto">
              <a:xfrm>
                <a:off x="4732" y="2342"/>
                <a:ext cx="41" cy="42"/>
              </a:xfrm>
              <a:custGeom>
                <a:avLst/>
                <a:gdLst>
                  <a:gd name="T0" fmla="*/ 22 w 41"/>
                  <a:gd name="T1" fmla="*/ 41 h 42"/>
                  <a:gd name="T2" fmla="*/ 40 w 41"/>
                  <a:gd name="T3" fmla="*/ 39 h 42"/>
                  <a:gd name="T4" fmla="*/ 0 w 41"/>
                  <a:gd name="T5" fmla="*/ 0 h 42"/>
                  <a:gd name="T6" fmla="*/ 0 60000 65536"/>
                  <a:gd name="T7" fmla="*/ 0 60000 65536"/>
                  <a:gd name="T8" fmla="*/ 0 60000 65536"/>
                  <a:gd name="T9" fmla="*/ 0 w 41"/>
                  <a:gd name="T10" fmla="*/ 0 h 42"/>
                  <a:gd name="T11" fmla="*/ 41 w 41"/>
                  <a:gd name="T12" fmla="*/ 42 h 42"/>
                </a:gdLst>
                <a:ahLst/>
                <a:cxnLst>
                  <a:cxn ang="T6">
                    <a:pos x="T0" y="T1"/>
                  </a:cxn>
                  <a:cxn ang="T7">
                    <a:pos x="T2" y="T3"/>
                  </a:cxn>
                  <a:cxn ang="T8">
                    <a:pos x="T4" y="T5"/>
                  </a:cxn>
                </a:cxnLst>
                <a:rect l="T9" t="T10" r="T11" b="T12"/>
                <a:pathLst>
                  <a:path w="41" h="42">
                    <a:moveTo>
                      <a:pt x="22" y="41"/>
                    </a:moveTo>
                    <a:lnTo>
                      <a:pt x="40" y="39"/>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61" name="Freeform 3319"/>
              <p:cNvSpPr>
                <a:spLocks/>
              </p:cNvSpPr>
              <p:nvPr/>
            </p:nvSpPr>
            <p:spPr bwMode="auto">
              <a:xfrm>
                <a:off x="4721" y="2343"/>
                <a:ext cx="21" cy="21"/>
              </a:xfrm>
              <a:custGeom>
                <a:avLst/>
                <a:gdLst>
                  <a:gd name="T0" fmla="*/ 0 w 21"/>
                  <a:gd name="T1" fmla="*/ 0 h 21"/>
                  <a:gd name="T2" fmla="*/ 10 w 21"/>
                  <a:gd name="T3" fmla="*/ 0 h 21"/>
                  <a:gd name="T4" fmla="*/ 20 w 21"/>
                  <a:gd name="T5" fmla="*/ 0 h 21"/>
                  <a:gd name="T6" fmla="*/ 2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0"/>
                    </a:moveTo>
                    <a:lnTo>
                      <a:pt x="10" y="0"/>
                    </a:lnTo>
                    <a:lnTo>
                      <a:pt x="20" y="0"/>
                    </a:lnTo>
                    <a:lnTo>
                      <a:pt x="2"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62" name="Line 3320"/>
              <p:cNvSpPr>
                <a:spLocks noChangeShapeType="1"/>
              </p:cNvSpPr>
              <p:nvPr/>
            </p:nvSpPr>
            <p:spPr bwMode="auto">
              <a:xfrm flipV="1">
                <a:off x="4735" y="2360"/>
                <a:ext cx="15"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63" name="Freeform 3321"/>
              <p:cNvSpPr>
                <a:spLocks/>
              </p:cNvSpPr>
              <p:nvPr/>
            </p:nvSpPr>
            <p:spPr bwMode="auto">
              <a:xfrm>
                <a:off x="4721" y="2340"/>
                <a:ext cx="30" cy="21"/>
              </a:xfrm>
              <a:custGeom>
                <a:avLst/>
                <a:gdLst>
                  <a:gd name="T0" fmla="*/ 0 w 30"/>
                  <a:gd name="T1" fmla="*/ 20 h 21"/>
                  <a:gd name="T2" fmla="*/ 21 w 30"/>
                  <a:gd name="T3" fmla="*/ 12 h 21"/>
                  <a:gd name="T4" fmla="*/ 29 w 30"/>
                  <a:gd name="T5" fmla="*/ 0 h 21"/>
                  <a:gd name="T6" fmla="*/ 0 60000 65536"/>
                  <a:gd name="T7" fmla="*/ 0 60000 65536"/>
                  <a:gd name="T8" fmla="*/ 0 60000 65536"/>
                  <a:gd name="T9" fmla="*/ 0 w 30"/>
                  <a:gd name="T10" fmla="*/ 0 h 21"/>
                  <a:gd name="T11" fmla="*/ 30 w 30"/>
                  <a:gd name="T12" fmla="*/ 21 h 21"/>
                </a:gdLst>
                <a:ahLst/>
                <a:cxnLst>
                  <a:cxn ang="T6">
                    <a:pos x="T0" y="T1"/>
                  </a:cxn>
                  <a:cxn ang="T7">
                    <a:pos x="T2" y="T3"/>
                  </a:cxn>
                  <a:cxn ang="T8">
                    <a:pos x="T4" y="T5"/>
                  </a:cxn>
                </a:cxnLst>
                <a:rect l="T9" t="T10" r="T11" b="T12"/>
                <a:pathLst>
                  <a:path w="30" h="21">
                    <a:moveTo>
                      <a:pt x="0" y="20"/>
                    </a:moveTo>
                    <a:lnTo>
                      <a:pt x="21" y="12"/>
                    </a:lnTo>
                    <a:lnTo>
                      <a:pt x="29"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64" name="Freeform 3322"/>
              <p:cNvSpPr>
                <a:spLocks/>
              </p:cNvSpPr>
              <p:nvPr/>
            </p:nvSpPr>
            <p:spPr bwMode="auto">
              <a:xfrm>
                <a:off x="4718" y="2337"/>
                <a:ext cx="28" cy="21"/>
              </a:xfrm>
              <a:custGeom>
                <a:avLst/>
                <a:gdLst>
                  <a:gd name="T0" fmla="*/ 27 w 28"/>
                  <a:gd name="T1" fmla="*/ 0 h 21"/>
                  <a:gd name="T2" fmla="*/ 20 w 28"/>
                  <a:gd name="T3" fmla="*/ 10 h 21"/>
                  <a:gd name="T4" fmla="*/ 0 w 28"/>
                  <a:gd name="T5" fmla="*/ 20 h 21"/>
                  <a:gd name="T6" fmla="*/ 0 60000 65536"/>
                  <a:gd name="T7" fmla="*/ 0 60000 65536"/>
                  <a:gd name="T8" fmla="*/ 0 60000 65536"/>
                  <a:gd name="T9" fmla="*/ 0 w 28"/>
                  <a:gd name="T10" fmla="*/ 0 h 21"/>
                  <a:gd name="T11" fmla="*/ 28 w 28"/>
                  <a:gd name="T12" fmla="*/ 21 h 21"/>
                </a:gdLst>
                <a:ahLst/>
                <a:cxnLst>
                  <a:cxn ang="T6">
                    <a:pos x="T0" y="T1"/>
                  </a:cxn>
                  <a:cxn ang="T7">
                    <a:pos x="T2" y="T3"/>
                  </a:cxn>
                  <a:cxn ang="T8">
                    <a:pos x="T4" y="T5"/>
                  </a:cxn>
                </a:cxnLst>
                <a:rect l="T9" t="T10" r="T11" b="T12"/>
                <a:pathLst>
                  <a:path w="28" h="21">
                    <a:moveTo>
                      <a:pt x="27" y="0"/>
                    </a:moveTo>
                    <a:lnTo>
                      <a:pt x="20" y="1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65" name="Freeform 3323"/>
              <p:cNvSpPr>
                <a:spLocks/>
              </p:cNvSpPr>
              <p:nvPr/>
            </p:nvSpPr>
            <p:spPr bwMode="auto">
              <a:xfrm>
                <a:off x="4718" y="2341"/>
                <a:ext cx="21" cy="21"/>
              </a:xfrm>
              <a:custGeom>
                <a:avLst/>
                <a:gdLst>
                  <a:gd name="T0" fmla="*/ 2 w 21"/>
                  <a:gd name="T1" fmla="*/ 20 h 21"/>
                  <a:gd name="T2" fmla="*/ 20 w 21"/>
                  <a:gd name="T3" fmla="*/ 0 h 21"/>
                  <a:gd name="T4" fmla="*/ 7 w 21"/>
                  <a:gd name="T5" fmla="*/ 0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 y="20"/>
                    </a:moveTo>
                    <a:lnTo>
                      <a:pt x="20" y="0"/>
                    </a:lnTo>
                    <a:lnTo>
                      <a:pt x="7" y="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66" name="Freeform 3324"/>
              <p:cNvSpPr>
                <a:spLocks/>
              </p:cNvSpPr>
              <p:nvPr/>
            </p:nvSpPr>
            <p:spPr bwMode="auto">
              <a:xfrm>
                <a:off x="4741" y="2338"/>
                <a:ext cx="79" cy="40"/>
              </a:xfrm>
              <a:custGeom>
                <a:avLst/>
                <a:gdLst>
                  <a:gd name="T0" fmla="*/ 0 w 79"/>
                  <a:gd name="T1" fmla="*/ 0 h 40"/>
                  <a:gd name="T2" fmla="*/ 65 w 79"/>
                  <a:gd name="T3" fmla="*/ 37 h 40"/>
                  <a:gd name="T4" fmla="*/ 68 w 79"/>
                  <a:gd name="T5" fmla="*/ 39 h 40"/>
                  <a:gd name="T6" fmla="*/ 70 w 79"/>
                  <a:gd name="T7" fmla="*/ 39 h 40"/>
                  <a:gd name="T8" fmla="*/ 74 w 79"/>
                  <a:gd name="T9" fmla="*/ 37 h 40"/>
                  <a:gd name="T10" fmla="*/ 78 w 79"/>
                  <a:gd name="T11" fmla="*/ 36 h 40"/>
                  <a:gd name="T12" fmla="*/ 0 60000 65536"/>
                  <a:gd name="T13" fmla="*/ 0 60000 65536"/>
                  <a:gd name="T14" fmla="*/ 0 60000 65536"/>
                  <a:gd name="T15" fmla="*/ 0 60000 65536"/>
                  <a:gd name="T16" fmla="*/ 0 60000 65536"/>
                  <a:gd name="T17" fmla="*/ 0 60000 65536"/>
                  <a:gd name="T18" fmla="*/ 0 w 79"/>
                  <a:gd name="T19" fmla="*/ 0 h 40"/>
                  <a:gd name="T20" fmla="*/ 79 w 79"/>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79" h="40">
                    <a:moveTo>
                      <a:pt x="0" y="0"/>
                    </a:moveTo>
                    <a:lnTo>
                      <a:pt x="65" y="37"/>
                    </a:lnTo>
                    <a:lnTo>
                      <a:pt x="68" y="39"/>
                    </a:lnTo>
                    <a:lnTo>
                      <a:pt x="70" y="39"/>
                    </a:lnTo>
                    <a:lnTo>
                      <a:pt x="74" y="37"/>
                    </a:lnTo>
                    <a:lnTo>
                      <a:pt x="78" y="36"/>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67" name="Freeform 3325"/>
              <p:cNvSpPr>
                <a:spLocks/>
              </p:cNvSpPr>
              <p:nvPr/>
            </p:nvSpPr>
            <p:spPr bwMode="auto">
              <a:xfrm>
                <a:off x="4741" y="2388"/>
                <a:ext cx="69" cy="21"/>
              </a:xfrm>
              <a:custGeom>
                <a:avLst/>
                <a:gdLst>
                  <a:gd name="T0" fmla="*/ 64 w 69"/>
                  <a:gd name="T1" fmla="*/ 11 h 21"/>
                  <a:gd name="T2" fmla="*/ 68 w 69"/>
                  <a:gd name="T3" fmla="*/ 3 h 21"/>
                  <a:gd name="T4" fmla="*/ 51 w 69"/>
                  <a:gd name="T5" fmla="*/ 0 h 21"/>
                  <a:gd name="T6" fmla="*/ 34 w 69"/>
                  <a:gd name="T7" fmla="*/ 3 h 21"/>
                  <a:gd name="T8" fmla="*/ 17 w 69"/>
                  <a:gd name="T9" fmla="*/ 11 h 21"/>
                  <a:gd name="T10" fmla="*/ 0 w 69"/>
                  <a:gd name="T11" fmla="*/ 20 h 21"/>
                  <a:gd name="T12" fmla="*/ 0 60000 65536"/>
                  <a:gd name="T13" fmla="*/ 0 60000 65536"/>
                  <a:gd name="T14" fmla="*/ 0 60000 65536"/>
                  <a:gd name="T15" fmla="*/ 0 60000 65536"/>
                  <a:gd name="T16" fmla="*/ 0 60000 65536"/>
                  <a:gd name="T17" fmla="*/ 0 60000 65536"/>
                  <a:gd name="T18" fmla="*/ 0 w 69"/>
                  <a:gd name="T19" fmla="*/ 0 h 21"/>
                  <a:gd name="T20" fmla="*/ 69 w 69"/>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69" h="21">
                    <a:moveTo>
                      <a:pt x="64" y="11"/>
                    </a:moveTo>
                    <a:lnTo>
                      <a:pt x="68" y="3"/>
                    </a:lnTo>
                    <a:lnTo>
                      <a:pt x="51" y="0"/>
                    </a:lnTo>
                    <a:lnTo>
                      <a:pt x="34" y="3"/>
                    </a:lnTo>
                    <a:lnTo>
                      <a:pt x="17" y="11"/>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68" name="Line 3326"/>
              <p:cNvSpPr>
                <a:spLocks noChangeShapeType="1"/>
              </p:cNvSpPr>
              <p:nvPr/>
            </p:nvSpPr>
            <p:spPr bwMode="auto">
              <a:xfrm flipH="1">
                <a:off x="4731" y="2391"/>
                <a:ext cx="38" cy="49"/>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69" name="Freeform 3327"/>
              <p:cNvSpPr>
                <a:spLocks/>
              </p:cNvSpPr>
              <p:nvPr/>
            </p:nvSpPr>
            <p:spPr bwMode="auto">
              <a:xfrm>
                <a:off x="4718" y="2437"/>
                <a:ext cx="26" cy="21"/>
              </a:xfrm>
              <a:custGeom>
                <a:avLst/>
                <a:gdLst>
                  <a:gd name="T0" fmla="*/ 0 w 26"/>
                  <a:gd name="T1" fmla="*/ 0 h 21"/>
                  <a:gd name="T2" fmla="*/ 17 w 26"/>
                  <a:gd name="T3" fmla="*/ 15 h 21"/>
                  <a:gd name="T4" fmla="*/ 20 w 26"/>
                  <a:gd name="T5" fmla="*/ 15 h 21"/>
                  <a:gd name="T6" fmla="*/ 25 w 26"/>
                  <a:gd name="T7" fmla="*/ 20 h 21"/>
                  <a:gd name="T8" fmla="*/ 0 60000 65536"/>
                  <a:gd name="T9" fmla="*/ 0 60000 65536"/>
                  <a:gd name="T10" fmla="*/ 0 60000 65536"/>
                  <a:gd name="T11" fmla="*/ 0 60000 65536"/>
                  <a:gd name="T12" fmla="*/ 0 w 26"/>
                  <a:gd name="T13" fmla="*/ 0 h 21"/>
                  <a:gd name="T14" fmla="*/ 26 w 26"/>
                  <a:gd name="T15" fmla="*/ 21 h 21"/>
                </a:gdLst>
                <a:ahLst/>
                <a:cxnLst>
                  <a:cxn ang="T8">
                    <a:pos x="T0" y="T1"/>
                  </a:cxn>
                  <a:cxn ang="T9">
                    <a:pos x="T2" y="T3"/>
                  </a:cxn>
                  <a:cxn ang="T10">
                    <a:pos x="T4" y="T5"/>
                  </a:cxn>
                  <a:cxn ang="T11">
                    <a:pos x="T6" y="T7"/>
                  </a:cxn>
                </a:cxnLst>
                <a:rect l="T12" t="T13" r="T14" b="T15"/>
                <a:pathLst>
                  <a:path w="26" h="21">
                    <a:moveTo>
                      <a:pt x="0" y="0"/>
                    </a:moveTo>
                    <a:lnTo>
                      <a:pt x="17" y="15"/>
                    </a:lnTo>
                    <a:lnTo>
                      <a:pt x="20" y="15"/>
                    </a:lnTo>
                    <a:lnTo>
                      <a:pt x="25"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70" name="Line 3328"/>
              <p:cNvSpPr>
                <a:spLocks noChangeShapeType="1"/>
              </p:cNvSpPr>
              <p:nvPr/>
            </p:nvSpPr>
            <p:spPr bwMode="auto">
              <a:xfrm flipV="1">
                <a:off x="4736" y="2388"/>
                <a:ext cx="61" cy="5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71" name="Freeform 3329"/>
              <p:cNvSpPr>
                <a:spLocks/>
              </p:cNvSpPr>
              <p:nvPr/>
            </p:nvSpPr>
            <p:spPr bwMode="auto">
              <a:xfrm>
                <a:off x="4816" y="2386"/>
                <a:ext cx="21" cy="21"/>
              </a:xfrm>
              <a:custGeom>
                <a:avLst/>
                <a:gdLst>
                  <a:gd name="T0" fmla="*/ 17 w 21"/>
                  <a:gd name="T1" fmla="*/ 12 h 21"/>
                  <a:gd name="T2" fmla="*/ 1 w 21"/>
                  <a:gd name="T3" fmla="*/ 20 h 21"/>
                  <a:gd name="T4" fmla="*/ 0 w 21"/>
                  <a:gd name="T5" fmla="*/ 6 h 21"/>
                  <a:gd name="T6" fmla="*/ 2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17" y="12"/>
                    </a:moveTo>
                    <a:lnTo>
                      <a:pt x="1" y="20"/>
                    </a:lnTo>
                    <a:lnTo>
                      <a:pt x="0" y="6"/>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72" name="Freeform 3330"/>
              <p:cNvSpPr>
                <a:spLocks/>
              </p:cNvSpPr>
              <p:nvPr/>
            </p:nvSpPr>
            <p:spPr bwMode="auto">
              <a:xfrm>
                <a:off x="4761" y="2390"/>
                <a:ext cx="24" cy="21"/>
              </a:xfrm>
              <a:custGeom>
                <a:avLst/>
                <a:gdLst>
                  <a:gd name="T0" fmla="*/ 23 w 24"/>
                  <a:gd name="T1" fmla="*/ 15 h 21"/>
                  <a:gd name="T2" fmla="*/ 12 w 24"/>
                  <a:gd name="T3" fmla="*/ 17 h 21"/>
                  <a:gd name="T4" fmla="*/ 0 w 24"/>
                  <a:gd name="T5" fmla="*/ 20 h 21"/>
                  <a:gd name="T6" fmla="*/ 10 w 24"/>
                  <a:gd name="T7" fmla="*/ 0 h 21"/>
                  <a:gd name="T8" fmla="*/ 0 60000 65536"/>
                  <a:gd name="T9" fmla="*/ 0 60000 65536"/>
                  <a:gd name="T10" fmla="*/ 0 60000 65536"/>
                  <a:gd name="T11" fmla="*/ 0 60000 65536"/>
                  <a:gd name="T12" fmla="*/ 0 w 24"/>
                  <a:gd name="T13" fmla="*/ 0 h 21"/>
                  <a:gd name="T14" fmla="*/ 24 w 24"/>
                  <a:gd name="T15" fmla="*/ 21 h 21"/>
                </a:gdLst>
                <a:ahLst/>
                <a:cxnLst>
                  <a:cxn ang="T8">
                    <a:pos x="T0" y="T1"/>
                  </a:cxn>
                  <a:cxn ang="T9">
                    <a:pos x="T2" y="T3"/>
                  </a:cxn>
                  <a:cxn ang="T10">
                    <a:pos x="T4" y="T5"/>
                  </a:cxn>
                  <a:cxn ang="T11">
                    <a:pos x="T6" y="T7"/>
                  </a:cxn>
                </a:cxnLst>
                <a:rect l="T12" t="T13" r="T14" b="T15"/>
                <a:pathLst>
                  <a:path w="24" h="21">
                    <a:moveTo>
                      <a:pt x="23" y="15"/>
                    </a:moveTo>
                    <a:lnTo>
                      <a:pt x="12" y="17"/>
                    </a:lnTo>
                    <a:lnTo>
                      <a:pt x="0" y="20"/>
                    </a:lnTo>
                    <a:lnTo>
                      <a:pt x="1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73" name="Line 3331"/>
              <p:cNvSpPr>
                <a:spLocks noChangeShapeType="1"/>
              </p:cNvSpPr>
              <p:nvPr/>
            </p:nvSpPr>
            <p:spPr bwMode="auto">
              <a:xfrm flipH="1">
                <a:off x="4733" y="2403"/>
                <a:ext cx="25"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74" name="Freeform 3332"/>
              <p:cNvSpPr>
                <a:spLocks/>
              </p:cNvSpPr>
              <p:nvPr/>
            </p:nvSpPr>
            <p:spPr bwMode="auto">
              <a:xfrm>
                <a:off x="4777" y="2406"/>
                <a:ext cx="21" cy="1"/>
              </a:xfrm>
              <a:custGeom>
                <a:avLst/>
                <a:gdLst>
                  <a:gd name="T0" fmla="*/ 0 w 21"/>
                  <a:gd name="T1" fmla="*/ 0 h 1"/>
                  <a:gd name="T2" fmla="*/ 11 w 21"/>
                  <a:gd name="T3" fmla="*/ 0 h 1"/>
                  <a:gd name="T4" fmla="*/ 20 w 21"/>
                  <a:gd name="T5" fmla="*/ 0 h 1"/>
                  <a:gd name="T6" fmla="*/ 0 60000 65536"/>
                  <a:gd name="T7" fmla="*/ 0 60000 65536"/>
                  <a:gd name="T8" fmla="*/ 0 60000 65536"/>
                  <a:gd name="T9" fmla="*/ 0 w 21"/>
                  <a:gd name="T10" fmla="*/ 0 h 1"/>
                  <a:gd name="T11" fmla="*/ 21 w 21"/>
                  <a:gd name="T12" fmla="*/ 1 h 1"/>
                </a:gdLst>
                <a:ahLst/>
                <a:cxnLst>
                  <a:cxn ang="T6">
                    <a:pos x="T0" y="T1"/>
                  </a:cxn>
                  <a:cxn ang="T7">
                    <a:pos x="T2" y="T3"/>
                  </a:cxn>
                  <a:cxn ang="T8">
                    <a:pos x="T4" y="T5"/>
                  </a:cxn>
                </a:cxnLst>
                <a:rect l="T9" t="T10" r="T11" b="T12"/>
                <a:pathLst>
                  <a:path w="21" h="1">
                    <a:moveTo>
                      <a:pt x="0" y="0"/>
                    </a:moveTo>
                    <a:lnTo>
                      <a:pt x="11" y="0"/>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75" name="Line 3333"/>
              <p:cNvSpPr>
                <a:spLocks noChangeShapeType="1"/>
              </p:cNvSpPr>
              <p:nvPr/>
            </p:nvSpPr>
            <p:spPr bwMode="auto">
              <a:xfrm flipH="1">
                <a:off x="4741" y="2406"/>
                <a:ext cx="49" cy="3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76" name="Freeform 3334"/>
              <p:cNvSpPr>
                <a:spLocks/>
              </p:cNvSpPr>
              <p:nvPr/>
            </p:nvSpPr>
            <p:spPr bwMode="auto">
              <a:xfrm>
                <a:off x="4771" y="2373"/>
                <a:ext cx="84" cy="21"/>
              </a:xfrm>
              <a:custGeom>
                <a:avLst/>
                <a:gdLst>
                  <a:gd name="T0" fmla="*/ 0 w 84"/>
                  <a:gd name="T1" fmla="*/ 20 h 21"/>
                  <a:gd name="T2" fmla="*/ 20 w 84"/>
                  <a:gd name="T3" fmla="*/ 16 h 21"/>
                  <a:gd name="T4" fmla="*/ 40 w 84"/>
                  <a:gd name="T5" fmla="*/ 13 h 21"/>
                  <a:gd name="T6" fmla="*/ 81 w 84"/>
                  <a:gd name="T7" fmla="*/ 7 h 21"/>
                  <a:gd name="T8" fmla="*/ 83 w 84"/>
                  <a:gd name="T9" fmla="*/ 0 h 21"/>
                  <a:gd name="T10" fmla="*/ 0 60000 65536"/>
                  <a:gd name="T11" fmla="*/ 0 60000 65536"/>
                  <a:gd name="T12" fmla="*/ 0 60000 65536"/>
                  <a:gd name="T13" fmla="*/ 0 60000 65536"/>
                  <a:gd name="T14" fmla="*/ 0 60000 65536"/>
                  <a:gd name="T15" fmla="*/ 0 w 84"/>
                  <a:gd name="T16" fmla="*/ 0 h 21"/>
                  <a:gd name="T17" fmla="*/ 84 w 84"/>
                  <a:gd name="T18" fmla="*/ 21 h 21"/>
                </a:gdLst>
                <a:ahLst/>
                <a:cxnLst>
                  <a:cxn ang="T10">
                    <a:pos x="T0" y="T1"/>
                  </a:cxn>
                  <a:cxn ang="T11">
                    <a:pos x="T2" y="T3"/>
                  </a:cxn>
                  <a:cxn ang="T12">
                    <a:pos x="T4" y="T5"/>
                  </a:cxn>
                  <a:cxn ang="T13">
                    <a:pos x="T6" y="T7"/>
                  </a:cxn>
                  <a:cxn ang="T14">
                    <a:pos x="T8" y="T9"/>
                  </a:cxn>
                </a:cxnLst>
                <a:rect l="T15" t="T16" r="T17" b="T18"/>
                <a:pathLst>
                  <a:path w="84" h="21">
                    <a:moveTo>
                      <a:pt x="0" y="20"/>
                    </a:moveTo>
                    <a:lnTo>
                      <a:pt x="20" y="16"/>
                    </a:lnTo>
                    <a:lnTo>
                      <a:pt x="40" y="13"/>
                    </a:lnTo>
                    <a:lnTo>
                      <a:pt x="81" y="7"/>
                    </a:lnTo>
                    <a:lnTo>
                      <a:pt x="83"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77" name="Freeform 3335"/>
              <p:cNvSpPr>
                <a:spLocks/>
              </p:cNvSpPr>
              <p:nvPr/>
            </p:nvSpPr>
            <p:spPr bwMode="auto">
              <a:xfrm>
                <a:off x="4828" y="2367"/>
                <a:ext cx="46" cy="27"/>
              </a:xfrm>
              <a:custGeom>
                <a:avLst/>
                <a:gdLst>
                  <a:gd name="T0" fmla="*/ 45 w 46"/>
                  <a:gd name="T1" fmla="*/ 0 h 27"/>
                  <a:gd name="T2" fmla="*/ 1 w 46"/>
                  <a:gd name="T3" fmla="*/ 17 h 27"/>
                  <a:gd name="T4" fmla="*/ 0 w 46"/>
                  <a:gd name="T5" fmla="*/ 26 h 27"/>
                  <a:gd name="T6" fmla="*/ 0 60000 65536"/>
                  <a:gd name="T7" fmla="*/ 0 60000 65536"/>
                  <a:gd name="T8" fmla="*/ 0 60000 65536"/>
                  <a:gd name="T9" fmla="*/ 0 w 46"/>
                  <a:gd name="T10" fmla="*/ 0 h 27"/>
                  <a:gd name="T11" fmla="*/ 46 w 46"/>
                  <a:gd name="T12" fmla="*/ 27 h 27"/>
                </a:gdLst>
                <a:ahLst/>
                <a:cxnLst>
                  <a:cxn ang="T6">
                    <a:pos x="T0" y="T1"/>
                  </a:cxn>
                  <a:cxn ang="T7">
                    <a:pos x="T2" y="T3"/>
                  </a:cxn>
                  <a:cxn ang="T8">
                    <a:pos x="T4" y="T5"/>
                  </a:cxn>
                </a:cxnLst>
                <a:rect l="T9" t="T10" r="T11" b="T12"/>
                <a:pathLst>
                  <a:path w="46" h="27">
                    <a:moveTo>
                      <a:pt x="45" y="0"/>
                    </a:moveTo>
                    <a:lnTo>
                      <a:pt x="1" y="17"/>
                    </a:lnTo>
                    <a:lnTo>
                      <a:pt x="0" y="26"/>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78" name="Line 3336"/>
              <p:cNvSpPr>
                <a:spLocks noChangeShapeType="1"/>
              </p:cNvSpPr>
              <p:nvPr/>
            </p:nvSpPr>
            <p:spPr bwMode="auto">
              <a:xfrm>
                <a:off x="4850" y="2375"/>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79" name="Line 3337"/>
              <p:cNvSpPr>
                <a:spLocks noChangeShapeType="1"/>
              </p:cNvSpPr>
              <p:nvPr/>
            </p:nvSpPr>
            <p:spPr bwMode="auto">
              <a:xfrm flipH="1">
                <a:off x="4853" y="2365"/>
                <a:ext cx="27" cy="1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80" name="Freeform 3338"/>
              <p:cNvSpPr>
                <a:spLocks/>
              </p:cNvSpPr>
              <p:nvPr/>
            </p:nvSpPr>
            <p:spPr bwMode="auto">
              <a:xfrm>
                <a:off x="4863" y="2372"/>
                <a:ext cx="21" cy="21"/>
              </a:xfrm>
              <a:custGeom>
                <a:avLst/>
                <a:gdLst>
                  <a:gd name="T0" fmla="*/ 0 w 21"/>
                  <a:gd name="T1" fmla="*/ 0 h 21"/>
                  <a:gd name="T2" fmla="*/ 0 w 21"/>
                  <a:gd name="T3" fmla="*/ 20 h 21"/>
                  <a:gd name="T4" fmla="*/ 20 w 21"/>
                  <a:gd name="T5" fmla="*/ 15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0"/>
                    </a:moveTo>
                    <a:lnTo>
                      <a:pt x="0" y="20"/>
                    </a:lnTo>
                    <a:lnTo>
                      <a:pt x="20" y="15"/>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81" name="Freeform 3339"/>
              <p:cNvSpPr>
                <a:spLocks/>
              </p:cNvSpPr>
              <p:nvPr/>
            </p:nvSpPr>
            <p:spPr bwMode="auto">
              <a:xfrm>
                <a:off x="4855" y="2371"/>
                <a:ext cx="21" cy="49"/>
              </a:xfrm>
              <a:custGeom>
                <a:avLst/>
                <a:gdLst>
                  <a:gd name="T0" fmla="*/ 20 w 21"/>
                  <a:gd name="T1" fmla="*/ 0 h 49"/>
                  <a:gd name="T2" fmla="*/ 17 w 21"/>
                  <a:gd name="T3" fmla="*/ 7 h 49"/>
                  <a:gd name="T4" fmla="*/ 0 w 21"/>
                  <a:gd name="T5" fmla="*/ 48 h 49"/>
                  <a:gd name="T6" fmla="*/ 0 60000 65536"/>
                  <a:gd name="T7" fmla="*/ 0 60000 65536"/>
                  <a:gd name="T8" fmla="*/ 0 60000 65536"/>
                  <a:gd name="T9" fmla="*/ 0 w 21"/>
                  <a:gd name="T10" fmla="*/ 0 h 49"/>
                  <a:gd name="T11" fmla="*/ 21 w 21"/>
                  <a:gd name="T12" fmla="*/ 49 h 49"/>
                </a:gdLst>
                <a:ahLst/>
                <a:cxnLst>
                  <a:cxn ang="T6">
                    <a:pos x="T0" y="T1"/>
                  </a:cxn>
                  <a:cxn ang="T7">
                    <a:pos x="T2" y="T3"/>
                  </a:cxn>
                  <a:cxn ang="T8">
                    <a:pos x="T4" y="T5"/>
                  </a:cxn>
                </a:cxnLst>
                <a:rect l="T9" t="T10" r="T11" b="T12"/>
                <a:pathLst>
                  <a:path w="21" h="49">
                    <a:moveTo>
                      <a:pt x="20" y="0"/>
                    </a:moveTo>
                    <a:lnTo>
                      <a:pt x="17" y="7"/>
                    </a:lnTo>
                    <a:lnTo>
                      <a:pt x="0" y="48"/>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82" name="Freeform 3340"/>
              <p:cNvSpPr>
                <a:spLocks/>
              </p:cNvSpPr>
              <p:nvPr/>
            </p:nvSpPr>
            <p:spPr bwMode="auto">
              <a:xfrm>
                <a:off x="4858" y="2415"/>
                <a:ext cx="64" cy="21"/>
              </a:xfrm>
              <a:custGeom>
                <a:avLst/>
                <a:gdLst>
                  <a:gd name="T0" fmla="*/ 0 w 64"/>
                  <a:gd name="T1" fmla="*/ 20 h 21"/>
                  <a:gd name="T2" fmla="*/ 16 w 64"/>
                  <a:gd name="T3" fmla="*/ 10 h 21"/>
                  <a:gd name="T4" fmla="*/ 34 w 64"/>
                  <a:gd name="T5" fmla="*/ 0 h 21"/>
                  <a:gd name="T6" fmla="*/ 50 w 64"/>
                  <a:gd name="T7" fmla="*/ 0 h 21"/>
                  <a:gd name="T8" fmla="*/ 56 w 64"/>
                  <a:gd name="T9" fmla="*/ 0 h 21"/>
                  <a:gd name="T10" fmla="*/ 63 w 64"/>
                  <a:gd name="T11" fmla="*/ 0 h 21"/>
                  <a:gd name="T12" fmla="*/ 0 60000 65536"/>
                  <a:gd name="T13" fmla="*/ 0 60000 65536"/>
                  <a:gd name="T14" fmla="*/ 0 60000 65536"/>
                  <a:gd name="T15" fmla="*/ 0 60000 65536"/>
                  <a:gd name="T16" fmla="*/ 0 60000 65536"/>
                  <a:gd name="T17" fmla="*/ 0 60000 65536"/>
                  <a:gd name="T18" fmla="*/ 0 w 64"/>
                  <a:gd name="T19" fmla="*/ 0 h 21"/>
                  <a:gd name="T20" fmla="*/ 64 w 64"/>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64" h="21">
                    <a:moveTo>
                      <a:pt x="0" y="20"/>
                    </a:moveTo>
                    <a:lnTo>
                      <a:pt x="16" y="10"/>
                    </a:lnTo>
                    <a:lnTo>
                      <a:pt x="34" y="0"/>
                    </a:lnTo>
                    <a:lnTo>
                      <a:pt x="50" y="0"/>
                    </a:lnTo>
                    <a:lnTo>
                      <a:pt x="56" y="0"/>
                    </a:lnTo>
                    <a:lnTo>
                      <a:pt x="63"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83" name="Line 3341"/>
              <p:cNvSpPr>
                <a:spLocks noChangeShapeType="1"/>
              </p:cNvSpPr>
              <p:nvPr/>
            </p:nvSpPr>
            <p:spPr bwMode="auto">
              <a:xfrm flipH="1">
                <a:off x="4853" y="2416"/>
                <a:ext cx="66" cy="5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84" name="Freeform 3342"/>
              <p:cNvSpPr>
                <a:spLocks/>
              </p:cNvSpPr>
              <p:nvPr/>
            </p:nvSpPr>
            <p:spPr bwMode="auto">
              <a:xfrm>
                <a:off x="4842" y="2471"/>
                <a:ext cx="21" cy="21"/>
              </a:xfrm>
              <a:custGeom>
                <a:avLst/>
                <a:gdLst>
                  <a:gd name="T0" fmla="*/ 20 w 21"/>
                  <a:gd name="T1" fmla="*/ 0 h 21"/>
                  <a:gd name="T2" fmla="*/ 11 w 21"/>
                  <a:gd name="T3" fmla="*/ 0 h 21"/>
                  <a:gd name="T4" fmla="*/ 3 w 21"/>
                  <a:gd name="T5" fmla="*/ 0 h 21"/>
                  <a:gd name="T6" fmla="*/ 1 w 21"/>
                  <a:gd name="T7" fmla="*/ 0 h 21"/>
                  <a:gd name="T8" fmla="*/ 1 w 21"/>
                  <a:gd name="T9" fmla="*/ 3 h 21"/>
                  <a:gd name="T10" fmla="*/ 0 w 21"/>
                  <a:gd name="T11" fmla="*/ 20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20" y="0"/>
                    </a:moveTo>
                    <a:lnTo>
                      <a:pt x="11" y="0"/>
                    </a:lnTo>
                    <a:lnTo>
                      <a:pt x="3" y="0"/>
                    </a:lnTo>
                    <a:lnTo>
                      <a:pt x="1" y="0"/>
                    </a:lnTo>
                    <a:lnTo>
                      <a:pt x="1" y="3"/>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85" name="Freeform 3343"/>
              <p:cNvSpPr>
                <a:spLocks/>
              </p:cNvSpPr>
              <p:nvPr/>
            </p:nvSpPr>
            <p:spPr bwMode="auto">
              <a:xfrm>
                <a:off x="4846" y="2472"/>
                <a:ext cx="21" cy="21"/>
              </a:xfrm>
              <a:custGeom>
                <a:avLst/>
                <a:gdLst>
                  <a:gd name="T0" fmla="*/ 5 w 21"/>
                  <a:gd name="T1" fmla="*/ 20 h 21"/>
                  <a:gd name="T2" fmla="*/ 0 w 21"/>
                  <a:gd name="T3" fmla="*/ 6 h 21"/>
                  <a:gd name="T4" fmla="*/ 15 w 21"/>
                  <a:gd name="T5" fmla="*/ 0 h 21"/>
                  <a:gd name="T6" fmla="*/ 20 w 21"/>
                  <a:gd name="T7" fmla="*/ 12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5" y="20"/>
                    </a:moveTo>
                    <a:lnTo>
                      <a:pt x="0" y="6"/>
                    </a:lnTo>
                    <a:lnTo>
                      <a:pt x="15" y="0"/>
                    </a:lnTo>
                    <a:lnTo>
                      <a:pt x="20" y="12"/>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86" name="Freeform 3344"/>
              <p:cNvSpPr>
                <a:spLocks/>
              </p:cNvSpPr>
              <p:nvPr/>
            </p:nvSpPr>
            <p:spPr bwMode="auto">
              <a:xfrm>
                <a:off x="4805" y="2458"/>
                <a:ext cx="62" cy="21"/>
              </a:xfrm>
              <a:custGeom>
                <a:avLst/>
                <a:gdLst>
                  <a:gd name="T0" fmla="*/ 61 w 62"/>
                  <a:gd name="T1" fmla="*/ 0 h 21"/>
                  <a:gd name="T2" fmla="*/ 47 w 62"/>
                  <a:gd name="T3" fmla="*/ 0 h 21"/>
                  <a:gd name="T4" fmla="*/ 32 w 62"/>
                  <a:gd name="T5" fmla="*/ 0 h 21"/>
                  <a:gd name="T6" fmla="*/ 16 w 62"/>
                  <a:gd name="T7" fmla="*/ 0 h 21"/>
                  <a:gd name="T8" fmla="*/ 0 w 62"/>
                  <a:gd name="T9" fmla="*/ 20 h 21"/>
                  <a:gd name="T10" fmla="*/ 0 60000 65536"/>
                  <a:gd name="T11" fmla="*/ 0 60000 65536"/>
                  <a:gd name="T12" fmla="*/ 0 60000 65536"/>
                  <a:gd name="T13" fmla="*/ 0 60000 65536"/>
                  <a:gd name="T14" fmla="*/ 0 60000 65536"/>
                  <a:gd name="T15" fmla="*/ 0 w 62"/>
                  <a:gd name="T16" fmla="*/ 0 h 21"/>
                  <a:gd name="T17" fmla="*/ 62 w 62"/>
                  <a:gd name="T18" fmla="*/ 21 h 21"/>
                </a:gdLst>
                <a:ahLst/>
                <a:cxnLst>
                  <a:cxn ang="T10">
                    <a:pos x="T0" y="T1"/>
                  </a:cxn>
                  <a:cxn ang="T11">
                    <a:pos x="T2" y="T3"/>
                  </a:cxn>
                  <a:cxn ang="T12">
                    <a:pos x="T4" y="T5"/>
                  </a:cxn>
                  <a:cxn ang="T13">
                    <a:pos x="T6" y="T7"/>
                  </a:cxn>
                  <a:cxn ang="T14">
                    <a:pos x="T8" y="T9"/>
                  </a:cxn>
                </a:cxnLst>
                <a:rect l="T15" t="T16" r="T17" b="T18"/>
                <a:pathLst>
                  <a:path w="62" h="21">
                    <a:moveTo>
                      <a:pt x="61" y="0"/>
                    </a:moveTo>
                    <a:lnTo>
                      <a:pt x="47" y="0"/>
                    </a:lnTo>
                    <a:lnTo>
                      <a:pt x="32" y="0"/>
                    </a:lnTo>
                    <a:lnTo>
                      <a:pt x="16" y="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87" name="Line 3345"/>
              <p:cNvSpPr>
                <a:spLocks noChangeShapeType="1"/>
              </p:cNvSpPr>
              <p:nvPr/>
            </p:nvSpPr>
            <p:spPr bwMode="auto">
              <a:xfrm>
                <a:off x="4807" y="2461"/>
                <a:ext cx="35" cy="1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88" name="Line 3346"/>
              <p:cNvSpPr>
                <a:spLocks noChangeShapeType="1"/>
              </p:cNvSpPr>
              <p:nvPr/>
            </p:nvSpPr>
            <p:spPr bwMode="auto">
              <a:xfrm flipH="1">
                <a:off x="4832" y="2472"/>
                <a:ext cx="3"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89" name="Line 3347"/>
              <p:cNvSpPr>
                <a:spLocks noChangeShapeType="1"/>
              </p:cNvSpPr>
              <p:nvPr/>
            </p:nvSpPr>
            <p:spPr bwMode="auto">
              <a:xfrm flipV="1">
                <a:off x="4831" y="2472"/>
                <a:ext cx="1"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90" name="Line 3348"/>
              <p:cNvSpPr>
                <a:spLocks noChangeShapeType="1"/>
              </p:cNvSpPr>
              <p:nvPr/>
            </p:nvSpPr>
            <p:spPr bwMode="auto">
              <a:xfrm flipH="1">
                <a:off x="4830" y="2471"/>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91" name="Line 3349"/>
              <p:cNvSpPr>
                <a:spLocks noChangeShapeType="1"/>
              </p:cNvSpPr>
              <p:nvPr/>
            </p:nvSpPr>
            <p:spPr bwMode="auto">
              <a:xfrm flipV="1">
                <a:off x="4827" y="2470"/>
                <a:ext cx="3"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92" name="Line 3350"/>
              <p:cNvSpPr>
                <a:spLocks noChangeShapeType="1"/>
              </p:cNvSpPr>
              <p:nvPr/>
            </p:nvSpPr>
            <p:spPr bwMode="auto">
              <a:xfrm flipH="1">
                <a:off x="4826" y="2470"/>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93" name="Line 3351"/>
              <p:cNvSpPr>
                <a:spLocks noChangeShapeType="1"/>
              </p:cNvSpPr>
              <p:nvPr/>
            </p:nvSpPr>
            <p:spPr bwMode="auto">
              <a:xfrm flipV="1">
                <a:off x="4825" y="2468"/>
                <a:ext cx="1"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94" name="Line 3352"/>
              <p:cNvSpPr>
                <a:spLocks noChangeShapeType="1"/>
              </p:cNvSpPr>
              <p:nvPr/>
            </p:nvSpPr>
            <p:spPr bwMode="auto">
              <a:xfrm flipH="1">
                <a:off x="4822" y="2468"/>
                <a:ext cx="3"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95" name="Line 3353"/>
              <p:cNvSpPr>
                <a:spLocks noChangeShapeType="1"/>
              </p:cNvSpPr>
              <p:nvPr/>
            </p:nvSpPr>
            <p:spPr bwMode="auto">
              <a:xfrm flipV="1">
                <a:off x="4821" y="2467"/>
                <a:ext cx="1"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96" name="Line 3354"/>
              <p:cNvSpPr>
                <a:spLocks noChangeShapeType="1"/>
              </p:cNvSpPr>
              <p:nvPr/>
            </p:nvSpPr>
            <p:spPr bwMode="auto">
              <a:xfrm flipH="1">
                <a:off x="4820" y="2467"/>
                <a:ext cx="1"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97" name="Line 3355"/>
              <p:cNvSpPr>
                <a:spLocks noChangeShapeType="1"/>
              </p:cNvSpPr>
              <p:nvPr/>
            </p:nvSpPr>
            <p:spPr bwMode="auto">
              <a:xfrm flipV="1">
                <a:off x="4817" y="2466"/>
                <a:ext cx="3"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998" name="Freeform 3356"/>
              <p:cNvSpPr>
                <a:spLocks/>
              </p:cNvSpPr>
              <p:nvPr/>
            </p:nvSpPr>
            <p:spPr bwMode="auto">
              <a:xfrm>
                <a:off x="4806" y="2417"/>
                <a:ext cx="56" cy="42"/>
              </a:xfrm>
              <a:custGeom>
                <a:avLst/>
                <a:gdLst>
                  <a:gd name="T0" fmla="*/ 0 w 56"/>
                  <a:gd name="T1" fmla="*/ 41 h 42"/>
                  <a:gd name="T2" fmla="*/ 7 w 56"/>
                  <a:gd name="T3" fmla="*/ 39 h 42"/>
                  <a:gd name="T4" fmla="*/ 16 w 56"/>
                  <a:gd name="T5" fmla="*/ 38 h 42"/>
                  <a:gd name="T6" fmla="*/ 40 w 56"/>
                  <a:gd name="T7" fmla="*/ 2 h 42"/>
                  <a:gd name="T8" fmla="*/ 55 w 56"/>
                  <a:gd name="T9" fmla="*/ 0 h 42"/>
                  <a:gd name="T10" fmla="*/ 21 w 56"/>
                  <a:gd name="T11" fmla="*/ 41 h 42"/>
                  <a:gd name="T12" fmla="*/ 0 60000 65536"/>
                  <a:gd name="T13" fmla="*/ 0 60000 65536"/>
                  <a:gd name="T14" fmla="*/ 0 60000 65536"/>
                  <a:gd name="T15" fmla="*/ 0 60000 65536"/>
                  <a:gd name="T16" fmla="*/ 0 60000 65536"/>
                  <a:gd name="T17" fmla="*/ 0 60000 65536"/>
                  <a:gd name="T18" fmla="*/ 0 w 56"/>
                  <a:gd name="T19" fmla="*/ 0 h 42"/>
                  <a:gd name="T20" fmla="*/ 56 w 56"/>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56" h="42">
                    <a:moveTo>
                      <a:pt x="0" y="41"/>
                    </a:moveTo>
                    <a:lnTo>
                      <a:pt x="7" y="39"/>
                    </a:lnTo>
                    <a:lnTo>
                      <a:pt x="16" y="38"/>
                    </a:lnTo>
                    <a:lnTo>
                      <a:pt x="40" y="2"/>
                    </a:lnTo>
                    <a:lnTo>
                      <a:pt x="55" y="0"/>
                    </a:lnTo>
                    <a:lnTo>
                      <a:pt x="21" y="41"/>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7999" name="Line 3357"/>
              <p:cNvSpPr>
                <a:spLocks noChangeShapeType="1"/>
              </p:cNvSpPr>
              <p:nvPr/>
            </p:nvSpPr>
            <p:spPr bwMode="auto">
              <a:xfrm flipH="1" flipV="1">
                <a:off x="4836" y="2436"/>
                <a:ext cx="8"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00" name="Line 3358"/>
              <p:cNvSpPr>
                <a:spLocks noChangeShapeType="1"/>
              </p:cNvSpPr>
              <p:nvPr/>
            </p:nvSpPr>
            <p:spPr bwMode="auto">
              <a:xfrm flipH="1" flipV="1">
                <a:off x="4834" y="2435"/>
                <a:ext cx="2"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01" name="Line 3359"/>
              <p:cNvSpPr>
                <a:spLocks noChangeShapeType="1"/>
              </p:cNvSpPr>
              <p:nvPr/>
            </p:nvSpPr>
            <p:spPr bwMode="auto">
              <a:xfrm>
                <a:off x="4837" y="2429"/>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02" name="Line 3360"/>
              <p:cNvSpPr>
                <a:spLocks noChangeShapeType="1"/>
              </p:cNvSpPr>
              <p:nvPr/>
            </p:nvSpPr>
            <p:spPr bwMode="auto">
              <a:xfrm>
                <a:off x="4842" y="2426"/>
                <a:ext cx="10"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03" name="Line 3361"/>
              <p:cNvSpPr>
                <a:spLocks noChangeShapeType="1"/>
              </p:cNvSpPr>
              <p:nvPr/>
            </p:nvSpPr>
            <p:spPr bwMode="auto">
              <a:xfrm flipV="1">
                <a:off x="4820" y="2420"/>
                <a:ext cx="22" cy="3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04" name="Freeform 3362"/>
              <p:cNvSpPr>
                <a:spLocks/>
              </p:cNvSpPr>
              <p:nvPr/>
            </p:nvSpPr>
            <p:spPr bwMode="auto">
              <a:xfrm>
                <a:off x="4822" y="2380"/>
                <a:ext cx="30" cy="43"/>
              </a:xfrm>
              <a:custGeom>
                <a:avLst/>
                <a:gdLst>
                  <a:gd name="T0" fmla="*/ 0 w 30"/>
                  <a:gd name="T1" fmla="*/ 42 h 43"/>
                  <a:gd name="T2" fmla="*/ 20 w 30"/>
                  <a:gd name="T3" fmla="*/ 39 h 43"/>
                  <a:gd name="T4" fmla="*/ 29 w 30"/>
                  <a:gd name="T5" fmla="*/ 0 h 43"/>
                  <a:gd name="T6" fmla="*/ 0 60000 65536"/>
                  <a:gd name="T7" fmla="*/ 0 60000 65536"/>
                  <a:gd name="T8" fmla="*/ 0 60000 65536"/>
                  <a:gd name="T9" fmla="*/ 0 w 30"/>
                  <a:gd name="T10" fmla="*/ 0 h 43"/>
                  <a:gd name="T11" fmla="*/ 30 w 30"/>
                  <a:gd name="T12" fmla="*/ 43 h 43"/>
                </a:gdLst>
                <a:ahLst/>
                <a:cxnLst>
                  <a:cxn ang="T6">
                    <a:pos x="T0" y="T1"/>
                  </a:cxn>
                  <a:cxn ang="T7">
                    <a:pos x="T2" y="T3"/>
                  </a:cxn>
                  <a:cxn ang="T8">
                    <a:pos x="T4" y="T5"/>
                  </a:cxn>
                </a:cxnLst>
                <a:rect l="T9" t="T10" r="T11" b="T12"/>
                <a:pathLst>
                  <a:path w="30" h="43">
                    <a:moveTo>
                      <a:pt x="0" y="42"/>
                    </a:moveTo>
                    <a:lnTo>
                      <a:pt x="20" y="39"/>
                    </a:lnTo>
                    <a:lnTo>
                      <a:pt x="29"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05" name="Freeform 3363"/>
              <p:cNvSpPr>
                <a:spLocks/>
              </p:cNvSpPr>
              <p:nvPr/>
            </p:nvSpPr>
            <p:spPr bwMode="auto">
              <a:xfrm>
                <a:off x="4863" y="2342"/>
                <a:ext cx="67" cy="75"/>
              </a:xfrm>
              <a:custGeom>
                <a:avLst/>
                <a:gdLst>
                  <a:gd name="T0" fmla="*/ 18 w 67"/>
                  <a:gd name="T1" fmla="*/ 0 h 75"/>
                  <a:gd name="T2" fmla="*/ 17 w 67"/>
                  <a:gd name="T3" fmla="*/ 2 h 75"/>
                  <a:gd name="T4" fmla="*/ 17 w 67"/>
                  <a:gd name="T5" fmla="*/ 5 h 75"/>
                  <a:gd name="T6" fmla="*/ 17 w 67"/>
                  <a:gd name="T7" fmla="*/ 8 h 75"/>
                  <a:gd name="T8" fmla="*/ 18 w 67"/>
                  <a:gd name="T9" fmla="*/ 12 h 75"/>
                  <a:gd name="T10" fmla="*/ 16 w 67"/>
                  <a:gd name="T11" fmla="*/ 31 h 75"/>
                  <a:gd name="T12" fmla="*/ 0 w 67"/>
                  <a:gd name="T13" fmla="*/ 74 h 75"/>
                  <a:gd name="T14" fmla="*/ 11 w 67"/>
                  <a:gd name="T15" fmla="*/ 72 h 75"/>
                  <a:gd name="T16" fmla="*/ 23 w 67"/>
                  <a:gd name="T17" fmla="*/ 70 h 75"/>
                  <a:gd name="T18" fmla="*/ 47 w 67"/>
                  <a:gd name="T19" fmla="*/ 68 h 75"/>
                  <a:gd name="T20" fmla="*/ 66 w 67"/>
                  <a:gd name="T21" fmla="*/ 21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7"/>
                  <a:gd name="T34" fmla="*/ 0 h 75"/>
                  <a:gd name="T35" fmla="*/ 67 w 67"/>
                  <a:gd name="T36" fmla="*/ 75 h 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7" h="75">
                    <a:moveTo>
                      <a:pt x="18" y="0"/>
                    </a:moveTo>
                    <a:lnTo>
                      <a:pt x="17" y="2"/>
                    </a:lnTo>
                    <a:lnTo>
                      <a:pt x="17" y="5"/>
                    </a:lnTo>
                    <a:lnTo>
                      <a:pt x="17" y="8"/>
                    </a:lnTo>
                    <a:lnTo>
                      <a:pt x="18" y="12"/>
                    </a:lnTo>
                    <a:lnTo>
                      <a:pt x="16" y="31"/>
                    </a:lnTo>
                    <a:lnTo>
                      <a:pt x="0" y="74"/>
                    </a:lnTo>
                    <a:lnTo>
                      <a:pt x="11" y="72"/>
                    </a:lnTo>
                    <a:lnTo>
                      <a:pt x="23" y="70"/>
                    </a:lnTo>
                    <a:lnTo>
                      <a:pt x="47" y="68"/>
                    </a:lnTo>
                    <a:lnTo>
                      <a:pt x="66" y="21"/>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06" name="Freeform 3364"/>
              <p:cNvSpPr>
                <a:spLocks/>
              </p:cNvSpPr>
              <p:nvPr/>
            </p:nvSpPr>
            <p:spPr bwMode="auto">
              <a:xfrm>
                <a:off x="4903" y="2361"/>
                <a:ext cx="79" cy="21"/>
              </a:xfrm>
              <a:custGeom>
                <a:avLst/>
                <a:gdLst>
                  <a:gd name="T0" fmla="*/ 0 w 79"/>
                  <a:gd name="T1" fmla="*/ 0 h 21"/>
                  <a:gd name="T2" fmla="*/ 8 w 79"/>
                  <a:gd name="T3" fmla="*/ 3 h 21"/>
                  <a:gd name="T4" fmla="*/ 20 w 79"/>
                  <a:gd name="T5" fmla="*/ 5 h 21"/>
                  <a:gd name="T6" fmla="*/ 31 w 79"/>
                  <a:gd name="T7" fmla="*/ 5 h 21"/>
                  <a:gd name="T8" fmla="*/ 42 w 79"/>
                  <a:gd name="T9" fmla="*/ 3 h 21"/>
                  <a:gd name="T10" fmla="*/ 62 w 79"/>
                  <a:gd name="T11" fmla="*/ 3 h 21"/>
                  <a:gd name="T12" fmla="*/ 71 w 79"/>
                  <a:gd name="T13" fmla="*/ 3 h 21"/>
                  <a:gd name="T14" fmla="*/ 74 w 79"/>
                  <a:gd name="T15" fmla="*/ 3 h 21"/>
                  <a:gd name="T16" fmla="*/ 78 w 79"/>
                  <a:gd name="T17" fmla="*/ 5 h 21"/>
                  <a:gd name="T18" fmla="*/ 67 w 79"/>
                  <a:gd name="T19" fmla="*/ 2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
                  <a:gd name="T31" fmla="*/ 0 h 21"/>
                  <a:gd name="T32" fmla="*/ 79 w 79"/>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 h="21">
                    <a:moveTo>
                      <a:pt x="0" y="0"/>
                    </a:moveTo>
                    <a:lnTo>
                      <a:pt x="8" y="3"/>
                    </a:lnTo>
                    <a:lnTo>
                      <a:pt x="20" y="5"/>
                    </a:lnTo>
                    <a:lnTo>
                      <a:pt x="31" y="5"/>
                    </a:lnTo>
                    <a:lnTo>
                      <a:pt x="42" y="3"/>
                    </a:lnTo>
                    <a:lnTo>
                      <a:pt x="62" y="3"/>
                    </a:lnTo>
                    <a:lnTo>
                      <a:pt x="71" y="3"/>
                    </a:lnTo>
                    <a:lnTo>
                      <a:pt x="74" y="3"/>
                    </a:lnTo>
                    <a:lnTo>
                      <a:pt x="78" y="5"/>
                    </a:lnTo>
                    <a:lnTo>
                      <a:pt x="67"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07" name="Line 3365"/>
              <p:cNvSpPr>
                <a:spLocks noChangeShapeType="1"/>
              </p:cNvSpPr>
              <p:nvPr/>
            </p:nvSpPr>
            <p:spPr bwMode="auto">
              <a:xfrm flipH="1">
                <a:off x="4862" y="2363"/>
                <a:ext cx="101" cy="9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08" name="Freeform 3366"/>
              <p:cNvSpPr>
                <a:spLocks/>
              </p:cNvSpPr>
              <p:nvPr/>
            </p:nvSpPr>
            <p:spPr bwMode="auto">
              <a:xfrm>
                <a:off x="4916" y="2407"/>
                <a:ext cx="21" cy="21"/>
              </a:xfrm>
              <a:custGeom>
                <a:avLst/>
                <a:gdLst>
                  <a:gd name="T0" fmla="*/ 0 w 21"/>
                  <a:gd name="T1" fmla="*/ 0 h 21"/>
                  <a:gd name="T2" fmla="*/ 12 w 21"/>
                  <a:gd name="T3" fmla="*/ 10 h 21"/>
                  <a:gd name="T4" fmla="*/ 20 w 21"/>
                  <a:gd name="T5" fmla="*/ 15 h 21"/>
                  <a:gd name="T6" fmla="*/ 20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0"/>
                    </a:moveTo>
                    <a:lnTo>
                      <a:pt x="12" y="10"/>
                    </a:lnTo>
                    <a:lnTo>
                      <a:pt x="20" y="15"/>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09" name="Freeform 3367"/>
              <p:cNvSpPr>
                <a:spLocks/>
              </p:cNvSpPr>
              <p:nvPr/>
            </p:nvSpPr>
            <p:spPr bwMode="auto">
              <a:xfrm>
                <a:off x="4925" y="2406"/>
                <a:ext cx="21" cy="21"/>
              </a:xfrm>
              <a:custGeom>
                <a:avLst/>
                <a:gdLst>
                  <a:gd name="T0" fmla="*/ 20 w 21"/>
                  <a:gd name="T1" fmla="*/ 20 h 21"/>
                  <a:gd name="T2" fmla="*/ 12 w 21"/>
                  <a:gd name="T3" fmla="*/ 10 h 21"/>
                  <a:gd name="T4" fmla="*/ 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20"/>
                    </a:moveTo>
                    <a:lnTo>
                      <a:pt x="12" y="1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10" name="Line 3368"/>
              <p:cNvSpPr>
                <a:spLocks noChangeShapeType="1"/>
              </p:cNvSpPr>
              <p:nvPr/>
            </p:nvSpPr>
            <p:spPr bwMode="auto">
              <a:xfrm flipV="1">
                <a:off x="4922" y="2369"/>
                <a:ext cx="46" cy="4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11" name="Freeform 3369"/>
              <p:cNvSpPr>
                <a:spLocks/>
              </p:cNvSpPr>
              <p:nvPr/>
            </p:nvSpPr>
            <p:spPr bwMode="auto">
              <a:xfrm>
                <a:off x="4961" y="2366"/>
                <a:ext cx="21" cy="21"/>
              </a:xfrm>
              <a:custGeom>
                <a:avLst/>
                <a:gdLst>
                  <a:gd name="T0" fmla="*/ 20 w 21"/>
                  <a:gd name="T1" fmla="*/ 20 h 21"/>
                  <a:gd name="T2" fmla="*/ 15 w 21"/>
                  <a:gd name="T3" fmla="*/ 11 h 21"/>
                  <a:gd name="T4" fmla="*/ 10 w 21"/>
                  <a:gd name="T5" fmla="*/ 7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0" y="20"/>
                    </a:moveTo>
                    <a:lnTo>
                      <a:pt x="15" y="11"/>
                    </a:lnTo>
                    <a:lnTo>
                      <a:pt x="10" y="7"/>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12" name="Freeform 3370"/>
              <p:cNvSpPr>
                <a:spLocks/>
              </p:cNvSpPr>
              <p:nvPr/>
            </p:nvSpPr>
            <p:spPr bwMode="auto">
              <a:xfrm>
                <a:off x="4962" y="2373"/>
                <a:ext cx="21" cy="21"/>
              </a:xfrm>
              <a:custGeom>
                <a:avLst/>
                <a:gdLst>
                  <a:gd name="T0" fmla="*/ 0 w 21"/>
                  <a:gd name="T1" fmla="*/ 0 h 21"/>
                  <a:gd name="T2" fmla="*/ 10 w 21"/>
                  <a:gd name="T3" fmla="*/ 6 h 21"/>
                  <a:gd name="T4" fmla="*/ 2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0"/>
                    </a:moveTo>
                    <a:lnTo>
                      <a:pt x="10" y="6"/>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13" name="Freeform 3371"/>
              <p:cNvSpPr>
                <a:spLocks/>
              </p:cNvSpPr>
              <p:nvPr/>
            </p:nvSpPr>
            <p:spPr bwMode="auto">
              <a:xfrm>
                <a:off x="4973" y="2368"/>
                <a:ext cx="21" cy="21"/>
              </a:xfrm>
              <a:custGeom>
                <a:avLst/>
                <a:gdLst>
                  <a:gd name="T0" fmla="*/ 0 w 21"/>
                  <a:gd name="T1" fmla="*/ 20 h 21"/>
                  <a:gd name="T2" fmla="*/ 0 w 21"/>
                  <a:gd name="T3" fmla="*/ 10 h 21"/>
                  <a:gd name="T4" fmla="*/ 10 w 21"/>
                  <a:gd name="T5" fmla="*/ 0 h 21"/>
                  <a:gd name="T6" fmla="*/ 20 w 21"/>
                  <a:gd name="T7" fmla="*/ 1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20"/>
                    </a:moveTo>
                    <a:lnTo>
                      <a:pt x="0" y="10"/>
                    </a:lnTo>
                    <a:lnTo>
                      <a:pt x="10" y="0"/>
                    </a:lnTo>
                    <a:lnTo>
                      <a:pt x="20" y="1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14" name="Line 3372"/>
              <p:cNvSpPr>
                <a:spLocks noChangeShapeType="1"/>
              </p:cNvSpPr>
              <p:nvPr/>
            </p:nvSpPr>
            <p:spPr bwMode="auto">
              <a:xfrm flipH="1">
                <a:off x="5034" y="2353"/>
                <a:ext cx="2"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15" name="Freeform 3373"/>
              <p:cNvSpPr>
                <a:spLocks/>
              </p:cNvSpPr>
              <p:nvPr/>
            </p:nvSpPr>
            <p:spPr bwMode="auto">
              <a:xfrm>
                <a:off x="5017" y="2363"/>
                <a:ext cx="21" cy="21"/>
              </a:xfrm>
              <a:custGeom>
                <a:avLst/>
                <a:gdLst>
                  <a:gd name="T0" fmla="*/ 10 w 21"/>
                  <a:gd name="T1" fmla="*/ 0 h 21"/>
                  <a:gd name="T2" fmla="*/ 10 w 21"/>
                  <a:gd name="T3" fmla="*/ 6 h 21"/>
                  <a:gd name="T4" fmla="*/ 0 w 21"/>
                  <a:gd name="T5" fmla="*/ 10 h 21"/>
                  <a:gd name="T6" fmla="*/ 10 w 21"/>
                  <a:gd name="T7" fmla="*/ 16 h 21"/>
                  <a:gd name="T8" fmla="*/ 20 w 21"/>
                  <a:gd name="T9" fmla="*/ 2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10" y="0"/>
                    </a:moveTo>
                    <a:lnTo>
                      <a:pt x="10" y="6"/>
                    </a:lnTo>
                    <a:lnTo>
                      <a:pt x="0" y="10"/>
                    </a:lnTo>
                    <a:lnTo>
                      <a:pt x="10" y="16"/>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16" name="Line 3374"/>
              <p:cNvSpPr>
                <a:spLocks noChangeShapeType="1"/>
              </p:cNvSpPr>
              <p:nvPr/>
            </p:nvSpPr>
            <p:spPr bwMode="auto">
              <a:xfrm flipH="1">
                <a:off x="5001" y="2370"/>
                <a:ext cx="1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17" name="Freeform 3375"/>
              <p:cNvSpPr>
                <a:spLocks/>
              </p:cNvSpPr>
              <p:nvPr/>
            </p:nvSpPr>
            <p:spPr bwMode="auto">
              <a:xfrm>
                <a:off x="4988" y="2370"/>
                <a:ext cx="21" cy="21"/>
              </a:xfrm>
              <a:custGeom>
                <a:avLst/>
                <a:gdLst>
                  <a:gd name="T0" fmla="*/ 15 w 21"/>
                  <a:gd name="T1" fmla="*/ 20 h 21"/>
                  <a:gd name="T2" fmla="*/ 20 w 21"/>
                  <a:gd name="T3" fmla="*/ 0 h 21"/>
                  <a:gd name="T4" fmla="*/ 0 w 21"/>
                  <a:gd name="T5" fmla="*/ 10 h 21"/>
                  <a:gd name="T6" fmla="*/ 0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15" y="20"/>
                    </a:moveTo>
                    <a:lnTo>
                      <a:pt x="20" y="0"/>
                    </a:lnTo>
                    <a:lnTo>
                      <a:pt x="0" y="1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18" name="Line 3376"/>
              <p:cNvSpPr>
                <a:spLocks noChangeShapeType="1"/>
              </p:cNvSpPr>
              <p:nvPr/>
            </p:nvSpPr>
            <p:spPr bwMode="auto">
              <a:xfrm flipH="1">
                <a:off x="4973" y="2371"/>
                <a:ext cx="16"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19" name="Line 3377"/>
              <p:cNvSpPr>
                <a:spLocks noChangeShapeType="1"/>
              </p:cNvSpPr>
              <p:nvPr/>
            </p:nvSpPr>
            <p:spPr bwMode="auto">
              <a:xfrm>
                <a:off x="4977" y="2367"/>
                <a:ext cx="10"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20" name="Freeform 3378"/>
              <p:cNvSpPr>
                <a:spLocks/>
              </p:cNvSpPr>
              <p:nvPr/>
            </p:nvSpPr>
            <p:spPr bwMode="auto">
              <a:xfrm>
                <a:off x="4987" y="2365"/>
                <a:ext cx="21" cy="21"/>
              </a:xfrm>
              <a:custGeom>
                <a:avLst/>
                <a:gdLst>
                  <a:gd name="T0" fmla="*/ 0 w 21"/>
                  <a:gd name="T1" fmla="*/ 10 h 21"/>
                  <a:gd name="T2" fmla="*/ 0 w 21"/>
                  <a:gd name="T3" fmla="*/ 20 h 21"/>
                  <a:gd name="T4" fmla="*/ 20 w 21"/>
                  <a:gd name="T5" fmla="*/ 20 h 21"/>
                  <a:gd name="T6" fmla="*/ 13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10"/>
                    </a:moveTo>
                    <a:lnTo>
                      <a:pt x="0" y="20"/>
                    </a:lnTo>
                    <a:lnTo>
                      <a:pt x="20" y="20"/>
                    </a:lnTo>
                    <a:lnTo>
                      <a:pt x="13"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21" name="Line 3379"/>
              <p:cNvSpPr>
                <a:spLocks noChangeShapeType="1"/>
              </p:cNvSpPr>
              <p:nvPr/>
            </p:nvSpPr>
            <p:spPr bwMode="auto">
              <a:xfrm flipV="1">
                <a:off x="5001" y="2365"/>
                <a:ext cx="17"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22" name="Line 3380"/>
              <p:cNvSpPr>
                <a:spLocks noChangeShapeType="1"/>
              </p:cNvSpPr>
              <p:nvPr/>
            </p:nvSpPr>
            <p:spPr bwMode="auto">
              <a:xfrm flipH="1">
                <a:off x="4998" y="2364"/>
                <a:ext cx="2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23" name="Freeform 3381"/>
              <p:cNvSpPr>
                <a:spLocks/>
              </p:cNvSpPr>
              <p:nvPr/>
            </p:nvSpPr>
            <p:spPr bwMode="auto">
              <a:xfrm>
                <a:off x="4969" y="2337"/>
                <a:ext cx="123" cy="30"/>
              </a:xfrm>
              <a:custGeom>
                <a:avLst/>
                <a:gdLst>
                  <a:gd name="T0" fmla="*/ 11 w 123"/>
                  <a:gd name="T1" fmla="*/ 29 h 30"/>
                  <a:gd name="T2" fmla="*/ 21 w 123"/>
                  <a:gd name="T3" fmla="*/ 29 h 30"/>
                  <a:gd name="T4" fmla="*/ 31 w 123"/>
                  <a:gd name="T5" fmla="*/ 27 h 30"/>
                  <a:gd name="T6" fmla="*/ 40 w 123"/>
                  <a:gd name="T7" fmla="*/ 25 h 30"/>
                  <a:gd name="T8" fmla="*/ 49 w 123"/>
                  <a:gd name="T9" fmla="*/ 22 h 30"/>
                  <a:gd name="T10" fmla="*/ 56 w 123"/>
                  <a:gd name="T11" fmla="*/ 20 h 30"/>
                  <a:gd name="T12" fmla="*/ 64 w 123"/>
                  <a:gd name="T13" fmla="*/ 16 h 30"/>
                  <a:gd name="T14" fmla="*/ 71 w 123"/>
                  <a:gd name="T15" fmla="*/ 12 h 30"/>
                  <a:gd name="T16" fmla="*/ 79 w 123"/>
                  <a:gd name="T17" fmla="*/ 7 h 30"/>
                  <a:gd name="T18" fmla="*/ 38 w 123"/>
                  <a:gd name="T19" fmla="*/ 8 h 30"/>
                  <a:gd name="T20" fmla="*/ 0 w 123"/>
                  <a:gd name="T21" fmla="*/ 11 h 30"/>
                  <a:gd name="T22" fmla="*/ 60 w 123"/>
                  <a:gd name="T23" fmla="*/ 5 h 30"/>
                  <a:gd name="T24" fmla="*/ 122 w 123"/>
                  <a:gd name="T25" fmla="*/ 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3"/>
                  <a:gd name="T40" fmla="*/ 0 h 30"/>
                  <a:gd name="T41" fmla="*/ 123 w 123"/>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3" h="30">
                    <a:moveTo>
                      <a:pt x="11" y="29"/>
                    </a:moveTo>
                    <a:lnTo>
                      <a:pt x="21" y="29"/>
                    </a:lnTo>
                    <a:lnTo>
                      <a:pt x="31" y="27"/>
                    </a:lnTo>
                    <a:lnTo>
                      <a:pt x="40" y="25"/>
                    </a:lnTo>
                    <a:lnTo>
                      <a:pt x="49" y="22"/>
                    </a:lnTo>
                    <a:lnTo>
                      <a:pt x="56" y="20"/>
                    </a:lnTo>
                    <a:lnTo>
                      <a:pt x="64" y="16"/>
                    </a:lnTo>
                    <a:lnTo>
                      <a:pt x="71" y="12"/>
                    </a:lnTo>
                    <a:lnTo>
                      <a:pt x="79" y="7"/>
                    </a:lnTo>
                    <a:lnTo>
                      <a:pt x="38" y="8"/>
                    </a:lnTo>
                    <a:lnTo>
                      <a:pt x="0" y="11"/>
                    </a:lnTo>
                    <a:lnTo>
                      <a:pt x="60" y="5"/>
                    </a:lnTo>
                    <a:lnTo>
                      <a:pt x="122"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24" name="Freeform 3382"/>
              <p:cNvSpPr>
                <a:spLocks/>
              </p:cNvSpPr>
              <p:nvPr/>
            </p:nvSpPr>
            <p:spPr bwMode="auto">
              <a:xfrm>
                <a:off x="4990" y="2326"/>
                <a:ext cx="101" cy="21"/>
              </a:xfrm>
              <a:custGeom>
                <a:avLst/>
                <a:gdLst>
                  <a:gd name="T0" fmla="*/ 100 w 101"/>
                  <a:gd name="T1" fmla="*/ 20 h 21"/>
                  <a:gd name="T2" fmla="*/ 100 w 101"/>
                  <a:gd name="T3" fmla="*/ 0 h 21"/>
                  <a:gd name="T4" fmla="*/ 75 w 101"/>
                  <a:gd name="T5" fmla="*/ 0 h 21"/>
                  <a:gd name="T6" fmla="*/ 50 w 101"/>
                  <a:gd name="T7" fmla="*/ 3 h 21"/>
                  <a:gd name="T8" fmla="*/ 25 w 101"/>
                  <a:gd name="T9" fmla="*/ 11 h 21"/>
                  <a:gd name="T10" fmla="*/ 0 w 101"/>
                  <a:gd name="T11" fmla="*/ 20 h 21"/>
                  <a:gd name="T12" fmla="*/ 0 60000 65536"/>
                  <a:gd name="T13" fmla="*/ 0 60000 65536"/>
                  <a:gd name="T14" fmla="*/ 0 60000 65536"/>
                  <a:gd name="T15" fmla="*/ 0 60000 65536"/>
                  <a:gd name="T16" fmla="*/ 0 60000 65536"/>
                  <a:gd name="T17" fmla="*/ 0 60000 65536"/>
                  <a:gd name="T18" fmla="*/ 0 w 101"/>
                  <a:gd name="T19" fmla="*/ 0 h 21"/>
                  <a:gd name="T20" fmla="*/ 101 w 10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101" h="21">
                    <a:moveTo>
                      <a:pt x="100" y="20"/>
                    </a:moveTo>
                    <a:lnTo>
                      <a:pt x="100" y="0"/>
                    </a:lnTo>
                    <a:lnTo>
                      <a:pt x="75" y="0"/>
                    </a:lnTo>
                    <a:lnTo>
                      <a:pt x="50" y="3"/>
                    </a:lnTo>
                    <a:lnTo>
                      <a:pt x="25" y="11"/>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25" name="Freeform 3383"/>
              <p:cNvSpPr>
                <a:spLocks/>
              </p:cNvSpPr>
              <p:nvPr/>
            </p:nvSpPr>
            <p:spPr bwMode="auto">
              <a:xfrm>
                <a:off x="4970" y="2350"/>
                <a:ext cx="21" cy="21"/>
              </a:xfrm>
              <a:custGeom>
                <a:avLst/>
                <a:gdLst>
                  <a:gd name="T0" fmla="*/ 0 w 21"/>
                  <a:gd name="T1" fmla="*/ 2 h 21"/>
                  <a:gd name="T2" fmla="*/ 20 w 21"/>
                  <a:gd name="T3" fmla="*/ 0 h 21"/>
                  <a:gd name="T4" fmla="*/ 20 w 21"/>
                  <a:gd name="T5" fmla="*/ 20 h 21"/>
                  <a:gd name="T6" fmla="*/ 0 w 21"/>
                  <a:gd name="T7" fmla="*/ 20 h 21"/>
                  <a:gd name="T8" fmla="*/ 0 w 21"/>
                  <a:gd name="T9" fmla="*/ 2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0" y="2"/>
                    </a:moveTo>
                    <a:lnTo>
                      <a:pt x="20" y="0"/>
                    </a:lnTo>
                    <a:lnTo>
                      <a:pt x="20" y="20"/>
                    </a:lnTo>
                    <a:lnTo>
                      <a:pt x="0" y="20"/>
                    </a:lnTo>
                    <a:lnTo>
                      <a:pt x="0" y="2"/>
                    </a:lnTo>
                  </a:path>
                </a:pathLst>
              </a:custGeom>
              <a:solidFill>
                <a:schemeClr val="folHlink"/>
              </a:solidFill>
              <a:ln w="12700" cap="rnd">
                <a:solidFill>
                  <a:srgbClr val="000000"/>
                </a:solidFill>
                <a:round/>
                <a:headEnd/>
                <a:tailEnd/>
              </a:ln>
            </p:spPr>
            <p:txBody>
              <a:bodyPr/>
              <a:lstStyle/>
              <a:p>
                <a:endParaRPr lang="zh-CN" altLang="zh-CN"/>
              </a:p>
            </p:txBody>
          </p:sp>
          <p:sp>
            <p:nvSpPr>
              <p:cNvPr id="58026" name="Line 3384"/>
              <p:cNvSpPr>
                <a:spLocks noChangeShapeType="1"/>
              </p:cNvSpPr>
              <p:nvPr/>
            </p:nvSpPr>
            <p:spPr bwMode="auto">
              <a:xfrm>
                <a:off x="4971" y="2352"/>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27" name="Line 3385"/>
              <p:cNvSpPr>
                <a:spLocks noChangeShapeType="1"/>
              </p:cNvSpPr>
              <p:nvPr/>
            </p:nvSpPr>
            <p:spPr bwMode="auto">
              <a:xfrm>
                <a:off x="4972" y="2352"/>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28" name="Line 3386"/>
              <p:cNvSpPr>
                <a:spLocks noChangeShapeType="1"/>
              </p:cNvSpPr>
              <p:nvPr/>
            </p:nvSpPr>
            <p:spPr bwMode="auto">
              <a:xfrm>
                <a:off x="4973" y="2352"/>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29" name="Line 3387"/>
              <p:cNvSpPr>
                <a:spLocks noChangeShapeType="1"/>
              </p:cNvSpPr>
              <p:nvPr/>
            </p:nvSpPr>
            <p:spPr bwMode="auto">
              <a:xfrm>
                <a:off x="4975" y="2350"/>
                <a:ext cx="0" cy="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30" name="Line 3388"/>
              <p:cNvSpPr>
                <a:spLocks noChangeShapeType="1"/>
              </p:cNvSpPr>
              <p:nvPr/>
            </p:nvSpPr>
            <p:spPr bwMode="auto">
              <a:xfrm>
                <a:off x="4976" y="2350"/>
                <a:ext cx="0" cy="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31" name="Freeform 3389"/>
              <p:cNvSpPr>
                <a:spLocks/>
              </p:cNvSpPr>
              <p:nvPr/>
            </p:nvSpPr>
            <p:spPr bwMode="auto">
              <a:xfrm>
                <a:off x="5000" y="2346"/>
                <a:ext cx="21" cy="21"/>
              </a:xfrm>
              <a:custGeom>
                <a:avLst/>
                <a:gdLst>
                  <a:gd name="T0" fmla="*/ 0 w 21"/>
                  <a:gd name="T1" fmla="*/ 0 h 21"/>
                  <a:gd name="T2" fmla="*/ 0 w 21"/>
                  <a:gd name="T3" fmla="*/ 12 h 21"/>
                  <a:gd name="T4" fmla="*/ 2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0"/>
                    </a:moveTo>
                    <a:lnTo>
                      <a:pt x="0" y="12"/>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32" name="Freeform 3390"/>
              <p:cNvSpPr>
                <a:spLocks/>
              </p:cNvSpPr>
              <p:nvPr/>
            </p:nvSpPr>
            <p:spPr bwMode="auto">
              <a:xfrm>
                <a:off x="5003" y="2348"/>
                <a:ext cx="21" cy="21"/>
              </a:xfrm>
              <a:custGeom>
                <a:avLst/>
                <a:gdLst>
                  <a:gd name="T0" fmla="*/ 0 w 21"/>
                  <a:gd name="T1" fmla="*/ 20 h 21"/>
                  <a:gd name="T2" fmla="*/ 0 w 21"/>
                  <a:gd name="T3" fmla="*/ 0 h 21"/>
                  <a:gd name="T4" fmla="*/ 20 w 21"/>
                  <a:gd name="T5" fmla="*/ 0 h 21"/>
                  <a:gd name="T6" fmla="*/ 20 w 21"/>
                  <a:gd name="T7" fmla="*/ 20 h 21"/>
                  <a:gd name="T8" fmla="*/ 0 w 21"/>
                  <a:gd name="T9" fmla="*/ 2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0" y="20"/>
                    </a:moveTo>
                    <a:lnTo>
                      <a:pt x="0" y="0"/>
                    </a:lnTo>
                    <a:lnTo>
                      <a:pt x="20" y="0"/>
                    </a:lnTo>
                    <a:lnTo>
                      <a:pt x="20" y="20"/>
                    </a:lnTo>
                    <a:lnTo>
                      <a:pt x="0" y="20"/>
                    </a:lnTo>
                  </a:path>
                </a:pathLst>
              </a:custGeom>
              <a:solidFill>
                <a:schemeClr val="folHlink"/>
              </a:solidFill>
              <a:ln w="12700" cap="rnd">
                <a:solidFill>
                  <a:srgbClr val="000000"/>
                </a:solidFill>
                <a:round/>
                <a:headEnd/>
                <a:tailEnd/>
              </a:ln>
            </p:spPr>
            <p:txBody>
              <a:bodyPr/>
              <a:lstStyle/>
              <a:p>
                <a:endParaRPr lang="zh-CN" altLang="zh-CN"/>
              </a:p>
            </p:txBody>
          </p:sp>
          <p:sp>
            <p:nvSpPr>
              <p:cNvPr id="58033" name="Line 3391"/>
              <p:cNvSpPr>
                <a:spLocks noChangeShapeType="1"/>
              </p:cNvSpPr>
              <p:nvPr/>
            </p:nvSpPr>
            <p:spPr bwMode="auto">
              <a:xfrm flipV="1">
                <a:off x="5005" y="2348"/>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34" name="Line 3392"/>
              <p:cNvSpPr>
                <a:spLocks noChangeShapeType="1"/>
              </p:cNvSpPr>
              <p:nvPr/>
            </p:nvSpPr>
            <p:spPr bwMode="auto">
              <a:xfrm>
                <a:off x="5007" y="2348"/>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35" name="Line 3393"/>
              <p:cNvSpPr>
                <a:spLocks noChangeShapeType="1"/>
              </p:cNvSpPr>
              <p:nvPr/>
            </p:nvSpPr>
            <p:spPr bwMode="auto">
              <a:xfrm flipV="1">
                <a:off x="5008" y="2348"/>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36" name="Freeform 3394"/>
              <p:cNvSpPr>
                <a:spLocks/>
              </p:cNvSpPr>
              <p:nvPr/>
            </p:nvSpPr>
            <p:spPr bwMode="auto">
              <a:xfrm>
                <a:off x="5016" y="2345"/>
                <a:ext cx="21" cy="21"/>
              </a:xfrm>
              <a:custGeom>
                <a:avLst/>
                <a:gdLst>
                  <a:gd name="T0" fmla="*/ 20 w 21"/>
                  <a:gd name="T1" fmla="*/ 20 h 21"/>
                  <a:gd name="T2" fmla="*/ 0 w 21"/>
                  <a:gd name="T3" fmla="*/ 12 h 21"/>
                  <a:gd name="T4" fmla="*/ 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20"/>
                    </a:moveTo>
                    <a:lnTo>
                      <a:pt x="0" y="12"/>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37" name="Freeform 3395"/>
              <p:cNvSpPr>
                <a:spLocks/>
              </p:cNvSpPr>
              <p:nvPr/>
            </p:nvSpPr>
            <p:spPr bwMode="auto">
              <a:xfrm>
                <a:off x="5025" y="2350"/>
                <a:ext cx="21" cy="21"/>
              </a:xfrm>
              <a:custGeom>
                <a:avLst/>
                <a:gdLst>
                  <a:gd name="T0" fmla="*/ 0 w 21"/>
                  <a:gd name="T1" fmla="*/ 20 h 21"/>
                  <a:gd name="T2" fmla="*/ 0 w 21"/>
                  <a:gd name="T3" fmla="*/ 10 h 21"/>
                  <a:gd name="T4" fmla="*/ 0 w 21"/>
                  <a:gd name="T5" fmla="*/ 6 h 21"/>
                  <a:gd name="T6" fmla="*/ 1 w 21"/>
                  <a:gd name="T7" fmla="*/ 2 h 21"/>
                  <a:gd name="T8" fmla="*/ 2 w 21"/>
                  <a:gd name="T9" fmla="*/ 0 h 21"/>
                  <a:gd name="T10" fmla="*/ 20 w 21"/>
                  <a:gd name="T11" fmla="*/ 0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0" y="20"/>
                    </a:moveTo>
                    <a:lnTo>
                      <a:pt x="0" y="10"/>
                    </a:lnTo>
                    <a:lnTo>
                      <a:pt x="0" y="6"/>
                    </a:lnTo>
                    <a:lnTo>
                      <a:pt x="1" y="2"/>
                    </a:lnTo>
                    <a:lnTo>
                      <a:pt x="2" y="0"/>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38" name="Freeform 3396"/>
              <p:cNvSpPr>
                <a:spLocks/>
              </p:cNvSpPr>
              <p:nvPr/>
            </p:nvSpPr>
            <p:spPr bwMode="auto">
              <a:xfrm>
                <a:off x="5025" y="2350"/>
                <a:ext cx="21" cy="21"/>
              </a:xfrm>
              <a:custGeom>
                <a:avLst/>
                <a:gdLst>
                  <a:gd name="T0" fmla="*/ 20 w 21"/>
                  <a:gd name="T1" fmla="*/ 0 h 21"/>
                  <a:gd name="T2" fmla="*/ 3 w 21"/>
                  <a:gd name="T3" fmla="*/ 2 h 21"/>
                  <a:gd name="T4" fmla="*/ 1 w 21"/>
                  <a:gd name="T5" fmla="*/ 2 h 21"/>
                  <a:gd name="T6" fmla="*/ 0 w 21"/>
                  <a:gd name="T7" fmla="*/ 6 h 21"/>
                  <a:gd name="T8" fmla="*/ 0 w 21"/>
                  <a:gd name="T9" fmla="*/ 20 h 21"/>
                  <a:gd name="T10" fmla="*/ 10 w 21"/>
                  <a:gd name="T11" fmla="*/ 10 h 21"/>
                  <a:gd name="T12" fmla="*/ 20 w 21"/>
                  <a:gd name="T13" fmla="*/ 0 h 21"/>
                  <a:gd name="T14" fmla="*/ 0 60000 65536"/>
                  <a:gd name="T15" fmla="*/ 0 60000 65536"/>
                  <a:gd name="T16" fmla="*/ 0 60000 65536"/>
                  <a:gd name="T17" fmla="*/ 0 60000 65536"/>
                  <a:gd name="T18" fmla="*/ 0 60000 65536"/>
                  <a:gd name="T19" fmla="*/ 0 60000 65536"/>
                  <a:gd name="T20" fmla="*/ 0 60000 65536"/>
                  <a:gd name="T21" fmla="*/ 0 w 21"/>
                  <a:gd name="T22" fmla="*/ 0 h 21"/>
                  <a:gd name="T23" fmla="*/ 21 w 21"/>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1">
                    <a:moveTo>
                      <a:pt x="20" y="0"/>
                    </a:moveTo>
                    <a:lnTo>
                      <a:pt x="3" y="2"/>
                    </a:lnTo>
                    <a:lnTo>
                      <a:pt x="1" y="2"/>
                    </a:lnTo>
                    <a:lnTo>
                      <a:pt x="0" y="6"/>
                    </a:lnTo>
                    <a:lnTo>
                      <a:pt x="0" y="20"/>
                    </a:lnTo>
                    <a:lnTo>
                      <a:pt x="10" y="10"/>
                    </a:lnTo>
                    <a:lnTo>
                      <a:pt x="20" y="0"/>
                    </a:lnTo>
                  </a:path>
                </a:pathLst>
              </a:custGeom>
              <a:solidFill>
                <a:schemeClr val="folHlink"/>
              </a:solidFill>
              <a:ln w="12700" cap="rnd">
                <a:solidFill>
                  <a:srgbClr val="000000"/>
                </a:solidFill>
                <a:round/>
                <a:headEnd/>
                <a:tailEnd/>
              </a:ln>
            </p:spPr>
            <p:txBody>
              <a:bodyPr/>
              <a:lstStyle/>
              <a:p>
                <a:endParaRPr lang="zh-CN" altLang="zh-CN"/>
              </a:p>
            </p:txBody>
          </p:sp>
          <p:sp>
            <p:nvSpPr>
              <p:cNvPr id="58039" name="Freeform 3397"/>
              <p:cNvSpPr>
                <a:spLocks/>
              </p:cNvSpPr>
              <p:nvPr/>
            </p:nvSpPr>
            <p:spPr bwMode="auto">
              <a:xfrm>
                <a:off x="5037" y="2346"/>
                <a:ext cx="21" cy="21"/>
              </a:xfrm>
              <a:custGeom>
                <a:avLst/>
                <a:gdLst>
                  <a:gd name="T0" fmla="*/ 0 w 21"/>
                  <a:gd name="T1" fmla="*/ 20 h 21"/>
                  <a:gd name="T2" fmla="*/ 20 w 21"/>
                  <a:gd name="T3" fmla="*/ 20 h 21"/>
                  <a:gd name="T4" fmla="*/ 2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20"/>
                    </a:moveTo>
                    <a:lnTo>
                      <a:pt x="20" y="20"/>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40" name="Line 3398"/>
              <p:cNvSpPr>
                <a:spLocks noChangeShapeType="1"/>
              </p:cNvSpPr>
              <p:nvPr/>
            </p:nvSpPr>
            <p:spPr bwMode="auto">
              <a:xfrm>
                <a:off x="4989" y="2378"/>
                <a:ext cx="2"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41" name="Line 3399"/>
              <p:cNvSpPr>
                <a:spLocks noChangeShapeType="1"/>
              </p:cNvSpPr>
              <p:nvPr/>
            </p:nvSpPr>
            <p:spPr bwMode="auto">
              <a:xfrm>
                <a:off x="5000" y="2383"/>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42" name="Freeform 3400"/>
              <p:cNvSpPr>
                <a:spLocks/>
              </p:cNvSpPr>
              <p:nvPr/>
            </p:nvSpPr>
            <p:spPr bwMode="auto">
              <a:xfrm>
                <a:off x="4988" y="2382"/>
                <a:ext cx="21" cy="21"/>
              </a:xfrm>
              <a:custGeom>
                <a:avLst/>
                <a:gdLst>
                  <a:gd name="T0" fmla="*/ 16 w 21"/>
                  <a:gd name="T1" fmla="*/ 0 h 21"/>
                  <a:gd name="T2" fmla="*/ 20 w 21"/>
                  <a:gd name="T3" fmla="*/ 20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16" y="0"/>
                    </a:moveTo>
                    <a:lnTo>
                      <a:pt x="20" y="2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43" name="Line 3401"/>
              <p:cNvSpPr>
                <a:spLocks noChangeShapeType="1"/>
              </p:cNvSpPr>
              <p:nvPr/>
            </p:nvSpPr>
            <p:spPr bwMode="auto">
              <a:xfrm flipH="1">
                <a:off x="4990" y="2386"/>
                <a:ext cx="7"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44" name="Line 3402"/>
              <p:cNvSpPr>
                <a:spLocks noChangeShapeType="1"/>
              </p:cNvSpPr>
              <p:nvPr/>
            </p:nvSpPr>
            <p:spPr bwMode="auto">
              <a:xfrm flipV="1">
                <a:off x="4986" y="2384"/>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45" name="Freeform 3403"/>
              <p:cNvSpPr>
                <a:spLocks/>
              </p:cNvSpPr>
              <p:nvPr/>
            </p:nvSpPr>
            <p:spPr bwMode="auto">
              <a:xfrm>
                <a:off x="4954" y="2386"/>
                <a:ext cx="33" cy="21"/>
              </a:xfrm>
              <a:custGeom>
                <a:avLst/>
                <a:gdLst>
                  <a:gd name="T0" fmla="*/ 30 w 33"/>
                  <a:gd name="T1" fmla="*/ 20 h 21"/>
                  <a:gd name="T2" fmla="*/ 32 w 33"/>
                  <a:gd name="T3" fmla="*/ 0 h 21"/>
                  <a:gd name="T4" fmla="*/ 0 w 33"/>
                  <a:gd name="T5" fmla="*/ 20 h 21"/>
                  <a:gd name="T6" fmla="*/ 0 60000 65536"/>
                  <a:gd name="T7" fmla="*/ 0 60000 65536"/>
                  <a:gd name="T8" fmla="*/ 0 60000 65536"/>
                  <a:gd name="T9" fmla="*/ 0 w 33"/>
                  <a:gd name="T10" fmla="*/ 0 h 21"/>
                  <a:gd name="T11" fmla="*/ 33 w 33"/>
                  <a:gd name="T12" fmla="*/ 21 h 21"/>
                </a:gdLst>
                <a:ahLst/>
                <a:cxnLst>
                  <a:cxn ang="T6">
                    <a:pos x="T0" y="T1"/>
                  </a:cxn>
                  <a:cxn ang="T7">
                    <a:pos x="T2" y="T3"/>
                  </a:cxn>
                  <a:cxn ang="T8">
                    <a:pos x="T4" y="T5"/>
                  </a:cxn>
                </a:cxnLst>
                <a:rect l="T9" t="T10" r="T11" b="T12"/>
                <a:pathLst>
                  <a:path w="33" h="21">
                    <a:moveTo>
                      <a:pt x="30" y="20"/>
                    </a:moveTo>
                    <a:lnTo>
                      <a:pt x="32" y="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46" name="Line 3404"/>
              <p:cNvSpPr>
                <a:spLocks noChangeShapeType="1"/>
              </p:cNvSpPr>
              <p:nvPr/>
            </p:nvSpPr>
            <p:spPr bwMode="auto">
              <a:xfrm flipV="1">
                <a:off x="4937" y="2385"/>
                <a:ext cx="20" cy="1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47" name="Line 3405"/>
              <p:cNvSpPr>
                <a:spLocks noChangeShapeType="1"/>
              </p:cNvSpPr>
              <p:nvPr/>
            </p:nvSpPr>
            <p:spPr bwMode="auto">
              <a:xfrm flipV="1">
                <a:off x="4971" y="2384"/>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48" name="Line 3406"/>
              <p:cNvSpPr>
                <a:spLocks noChangeShapeType="1"/>
              </p:cNvSpPr>
              <p:nvPr/>
            </p:nvSpPr>
            <p:spPr bwMode="auto">
              <a:xfrm>
                <a:off x="4975" y="2383"/>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49" name="Line 3407"/>
              <p:cNvSpPr>
                <a:spLocks noChangeShapeType="1"/>
              </p:cNvSpPr>
              <p:nvPr/>
            </p:nvSpPr>
            <p:spPr bwMode="auto">
              <a:xfrm flipV="1">
                <a:off x="4982" y="2383"/>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50" name="Line 3408"/>
              <p:cNvSpPr>
                <a:spLocks noChangeShapeType="1"/>
              </p:cNvSpPr>
              <p:nvPr/>
            </p:nvSpPr>
            <p:spPr bwMode="auto">
              <a:xfrm>
                <a:off x="4990" y="2390"/>
                <a:ext cx="1"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51" name="Line 3409"/>
              <p:cNvSpPr>
                <a:spLocks noChangeShapeType="1"/>
              </p:cNvSpPr>
              <p:nvPr/>
            </p:nvSpPr>
            <p:spPr bwMode="auto">
              <a:xfrm>
                <a:off x="5001" y="2395"/>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52" name="Freeform 3410"/>
              <p:cNvSpPr>
                <a:spLocks/>
              </p:cNvSpPr>
              <p:nvPr/>
            </p:nvSpPr>
            <p:spPr bwMode="auto">
              <a:xfrm>
                <a:off x="4990" y="2395"/>
                <a:ext cx="21" cy="21"/>
              </a:xfrm>
              <a:custGeom>
                <a:avLst/>
                <a:gdLst>
                  <a:gd name="T0" fmla="*/ 16 w 21"/>
                  <a:gd name="T1" fmla="*/ 0 h 21"/>
                  <a:gd name="T2" fmla="*/ 20 w 21"/>
                  <a:gd name="T3" fmla="*/ 20 h 21"/>
                  <a:gd name="T4" fmla="*/ 0 w 21"/>
                  <a:gd name="T5" fmla="*/ 20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16" y="0"/>
                    </a:moveTo>
                    <a:lnTo>
                      <a:pt x="20" y="20"/>
                    </a:lnTo>
                    <a:lnTo>
                      <a:pt x="0" y="2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53" name="Line 3411"/>
              <p:cNvSpPr>
                <a:spLocks noChangeShapeType="1"/>
              </p:cNvSpPr>
              <p:nvPr/>
            </p:nvSpPr>
            <p:spPr bwMode="auto">
              <a:xfrm flipH="1">
                <a:off x="4991" y="2398"/>
                <a:ext cx="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54" name="Line 3412"/>
              <p:cNvSpPr>
                <a:spLocks noChangeShapeType="1"/>
              </p:cNvSpPr>
              <p:nvPr/>
            </p:nvSpPr>
            <p:spPr bwMode="auto">
              <a:xfrm flipV="1">
                <a:off x="4987" y="2395"/>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55" name="Line 3413"/>
              <p:cNvSpPr>
                <a:spLocks noChangeShapeType="1"/>
              </p:cNvSpPr>
              <p:nvPr/>
            </p:nvSpPr>
            <p:spPr bwMode="auto">
              <a:xfrm>
                <a:off x="4982" y="2397"/>
                <a:ext cx="1"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56" name="Line 3414"/>
              <p:cNvSpPr>
                <a:spLocks noChangeShapeType="1"/>
              </p:cNvSpPr>
              <p:nvPr/>
            </p:nvSpPr>
            <p:spPr bwMode="auto">
              <a:xfrm flipV="1">
                <a:off x="4975" y="2397"/>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57" name="Line 3415"/>
              <p:cNvSpPr>
                <a:spLocks noChangeShapeType="1"/>
              </p:cNvSpPr>
              <p:nvPr/>
            </p:nvSpPr>
            <p:spPr bwMode="auto">
              <a:xfrm>
                <a:off x="4970" y="2397"/>
                <a:ext cx="1"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58" name="Line 3416"/>
              <p:cNvSpPr>
                <a:spLocks noChangeShapeType="1"/>
              </p:cNvSpPr>
              <p:nvPr/>
            </p:nvSpPr>
            <p:spPr bwMode="auto">
              <a:xfrm flipH="1">
                <a:off x="4940" y="2396"/>
                <a:ext cx="27"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59" name="Line 3417"/>
              <p:cNvSpPr>
                <a:spLocks noChangeShapeType="1"/>
              </p:cNvSpPr>
              <p:nvPr/>
            </p:nvSpPr>
            <p:spPr bwMode="auto">
              <a:xfrm>
                <a:off x="4953" y="2388"/>
                <a:ext cx="5"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60" name="Line 3418"/>
              <p:cNvSpPr>
                <a:spLocks noChangeShapeType="1"/>
              </p:cNvSpPr>
              <p:nvPr/>
            </p:nvSpPr>
            <p:spPr bwMode="auto">
              <a:xfrm>
                <a:off x="4951" y="2391"/>
                <a:ext cx="12"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61" name="Freeform 3419"/>
              <p:cNvSpPr>
                <a:spLocks/>
              </p:cNvSpPr>
              <p:nvPr/>
            </p:nvSpPr>
            <p:spPr bwMode="auto">
              <a:xfrm>
                <a:off x="4967" y="2331"/>
                <a:ext cx="21" cy="31"/>
              </a:xfrm>
              <a:custGeom>
                <a:avLst/>
                <a:gdLst>
                  <a:gd name="T0" fmla="*/ 20 w 21"/>
                  <a:gd name="T1" fmla="*/ 30 h 31"/>
                  <a:gd name="T2" fmla="*/ 20 w 21"/>
                  <a:gd name="T3" fmla="*/ 17 h 31"/>
                  <a:gd name="T4" fmla="*/ 0 w 21"/>
                  <a:gd name="T5" fmla="*/ 11 h 31"/>
                  <a:gd name="T6" fmla="*/ 0 w 21"/>
                  <a:gd name="T7" fmla="*/ 0 h 31"/>
                  <a:gd name="T8" fmla="*/ 0 60000 65536"/>
                  <a:gd name="T9" fmla="*/ 0 60000 65536"/>
                  <a:gd name="T10" fmla="*/ 0 60000 65536"/>
                  <a:gd name="T11" fmla="*/ 0 60000 65536"/>
                  <a:gd name="T12" fmla="*/ 0 w 21"/>
                  <a:gd name="T13" fmla="*/ 0 h 31"/>
                  <a:gd name="T14" fmla="*/ 21 w 21"/>
                  <a:gd name="T15" fmla="*/ 31 h 31"/>
                </a:gdLst>
                <a:ahLst/>
                <a:cxnLst>
                  <a:cxn ang="T8">
                    <a:pos x="T0" y="T1"/>
                  </a:cxn>
                  <a:cxn ang="T9">
                    <a:pos x="T2" y="T3"/>
                  </a:cxn>
                  <a:cxn ang="T10">
                    <a:pos x="T4" y="T5"/>
                  </a:cxn>
                  <a:cxn ang="T11">
                    <a:pos x="T6" y="T7"/>
                  </a:cxn>
                </a:cxnLst>
                <a:rect l="T12" t="T13" r="T14" b="T15"/>
                <a:pathLst>
                  <a:path w="21" h="31">
                    <a:moveTo>
                      <a:pt x="20" y="30"/>
                    </a:moveTo>
                    <a:lnTo>
                      <a:pt x="20" y="17"/>
                    </a:lnTo>
                    <a:lnTo>
                      <a:pt x="0" y="11"/>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62" name="Freeform 3420"/>
              <p:cNvSpPr>
                <a:spLocks/>
              </p:cNvSpPr>
              <p:nvPr/>
            </p:nvSpPr>
            <p:spPr bwMode="auto">
              <a:xfrm>
                <a:off x="4891" y="2307"/>
                <a:ext cx="108" cy="35"/>
              </a:xfrm>
              <a:custGeom>
                <a:avLst/>
                <a:gdLst>
                  <a:gd name="T0" fmla="*/ 107 w 108"/>
                  <a:gd name="T1" fmla="*/ 21 h 35"/>
                  <a:gd name="T2" fmla="*/ 107 w 108"/>
                  <a:gd name="T3" fmla="*/ 22 h 35"/>
                  <a:gd name="T4" fmla="*/ 102 w 108"/>
                  <a:gd name="T5" fmla="*/ 23 h 35"/>
                  <a:gd name="T6" fmla="*/ 77 w 108"/>
                  <a:gd name="T7" fmla="*/ 25 h 35"/>
                  <a:gd name="T8" fmla="*/ 51 w 108"/>
                  <a:gd name="T9" fmla="*/ 27 h 35"/>
                  <a:gd name="T10" fmla="*/ 24 w 108"/>
                  <a:gd name="T11" fmla="*/ 30 h 35"/>
                  <a:gd name="T12" fmla="*/ 0 w 108"/>
                  <a:gd name="T13" fmla="*/ 34 h 35"/>
                  <a:gd name="T14" fmla="*/ 1 w 108"/>
                  <a:gd name="T15" fmla="*/ 18 h 35"/>
                  <a:gd name="T16" fmla="*/ 27 w 108"/>
                  <a:gd name="T17" fmla="*/ 12 h 35"/>
                  <a:gd name="T18" fmla="*/ 52 w 108"/>
                  <a:gd name="T19" fmla="*/ 6 h 35"/>
                  <a:gd name="T20" fmla="*/ 77 w 108"/>
                  <a:gd name="T21" fmla="*/ 2 h 35"/>
                  <a:gd name="T22" fmla="*/ 90 w 108"/>
                  <a:gd name="T23" fmla="*/ 1 h 35"/>
                  <a:gd name="T24" fmla="*/ 104 w 108"/>
                  <a:gd name="T25" fmla="*/ 0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8"/>
                  <a:gd name="T40" fmla="*/ 0 h 35"/>
                  <a:gd name="T41" fmla="*/ 108 w 108"/>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8" h="35">
                    <a:moveTo>
                      <a:pt x="107" y="21"/>
                    </a:moveTo>
                    <a:lnTo>
                      <a:pt x="107" y="22"/>
                    </a:lnTo>
                    <a:lnTo>
                      <a:pt x="102" y="23"/>
                    </a:lnTo>
                    <a:lnTo>
                      <a:pt x="77" y="25"/>
                    </a:lnTo>
                    <a:lnTo>
                      <a:pt x="51" y="27"/>
                    </a:lnTo>
                    <a:lnTo>
                      <a:pt x="24" y="30"/>
                    </a:lnTo>
                    <a:lnTo>
                      <a:pt x="0" y="34"/>
                    </a:lnTo>
                    <a:lnTo>
                      <a:pt x="1" y="18"/>
                    </a:lnTo>
                    <a:lnTo>
                      <a:pt x="27" y="12"/>
                    </a:lnTo>
                    <a:lnTo>
                      <a:pt x="52" y="6"/>
                    </a:lnTo>
                    <a:lnTo>
                      <a:pt x="77" y="2"/>
                    </a:lnTo>
                    <a:lnTo>
                      <a:pt x="90" y="1"/>
                    </a:lnTo>
                    <a:lnTo>
                      <a:pt x="104"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63" name="Freeform 3421"/>
              <p:cNvSpPr>
                <a:spLocks/>
              </p:cNvSpPr>
              <p:nvPr/>
            </p:nvSpPr>
            <p:spPr bwMode="auto">
              <a:xfrm>
                <a:off x="4962" y="2287"/>
                <a:ext cx="127" cy="26"/>
              </a:xfrm>
              <a:custGeom>
                <a:avLst/>
                <a:gdLst>
                  <a:gd name="T0" fmla="*/ 0 w 127"/>
                  <a:gd name="T1" fmla="*/ 25 h 26"/>
                  <a:gd name="T2" fmla="*/ 38 w 127"/>
                  <a:gd name="T3" fmla="*/ 18 h 26"/>
                  <a:gd name="T4" fmla="*/ 76 w 127"/>
                  <a:gd name="T5" fmla="*/ 12 h 26"/>
                  <a:gd name="T6" fmla="*/ 89 w 127"/>
                  <a:gd name="T7" fmla="*/ 7 h 26"/>
                  <a:gd name="T8" fmla="*/ 103 w 127"/>
                  <a:gd name="T9" fmla="*/ 5 h 26"/>
                  <a:gd name="T10" fmla="*/ 126 w 127"/>
                  <a:gd name="T11" fmla="*/ 0 h 26"/>
                  <a:gd name="T12" fmla="*/ 0 60000 65536"/>
                  <a:gd name="T13" fmla="*/ 0 60000 65536"/>
                  <a:gd name="T14" fmla="*/ 0 60000 65536"/>
                  <a:gd name="T15" fmla="*/ 0 60000 65536"/>
                  <a:gd name="T16" fmla="*/ 0 60000 65536"/>
                  <a:gd name="T17" fmla="*/ 0 60000 65536"/>
                  <a:gd name="T18" fmla="*/ 0 w 127"/>
                  <a:gd name="T19" fmla="*/ 0 h 26"/>
                  <a:gd name="T20" fmla="*/ 127 w 12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27" h="26">
                    <a:moveTo>
                      <a:pt x="0" y="25"/>
                    </a:moveTo>
                    <a:lnTo>
                      <a:pt x="38" y="18"/>
                    </a:lnTo>
                    <a:lnTo>
                      <a:pt x="76" y="12"/>
                    </a:lnTo>
                    <a:lnTo>
                      <a:pt x="89" y="7"/>
                    </a:lnTo>
                    <a:lnTo>
                      <a:pt x="103" y="5"/>
                    </a:lnTo>
                    <a:lnTo>
                      <a:pt x="126"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64" name="Freeform 3422"/>
              <p:cNvSpPr>
                <a:spLocks/>
              </p:cNvSpPr>
              <p:nvPr/>
            </p:nvSpPr>
            <p:spPr bwMode="auto">
              <a:xfrm>
                <a:off x="5035" y="2291"/>
                <a:ext cx="113" cy="21"/>
              </a:xfrm>
              <a:custGeom>
                <a:avLst/>
                <a:gdLst>
                  <a:gd name="T0" fmla="*/ 109 w 113"/>
                  <a:gd name="T1" fmla="*/ 0 h 21"/>
                  <a:gd name="T2" fmla="*/ 112 w 113"/>
                  <a:gd name="T3" fmla="*/ 2 h 21"/>
                  <a:gd name="T4" fmla="*/ 112 w 113"/>
                  <a:gd name="T5" fmla="*/ 5 h 21"/>
                  <a:gd name="T6" fmla="*/ 112 w 113"/>
                  <a:gd name="T7" fmla="*/ 6 h 21"/>
                  <a:gd name="T8" fmla="*/ 112 w 113"/>
                  <a:gd name="T9" fmla="*/ 7 h 21"/>
                  <a:gd name="T10" fmla="*/ 110 w 113"/>
                  <a:gd name="T11" fmla="*/ 10 h 21"/>
                  <a:gd name="T12" fmla="*/ 109 w 113"/>
                  <a:gd name="T13" fmla="*/ 11 h 21"/>
                  <a:gd name="T14" fmla="*/ 107 w 113"/>
                  <a:gd name="T15" fmla="*/ 13 h 21"/>
                  <a:gd name="T16" fmla="*/ 103 w 113"/>
                  <a:gd name="T17" fmla="*/ 15 h 21"/>
                  <a:gd name="T18" fmla="*/ 98 w 113"/>
                  <a:gd name="T19" fmla="*/ 16 h 21"/>
                  <a:gd name="T20" fmla="*/ 93 w 113"/>
                  <a:gd name="T21" fmla="*/ 16 h 21"/>
                  <a:gd name="T22" fmla="*/ 85 w 113"/>
                  <a:gd name="T23" fmla="*/ 17 h 21"/>
                  <a:gd name="T24" fmla="*/ 51 w 113"/>
                  <a:gd name="T25" fmla="*/ 20 h 21"/>
                  <a:gd name="T26" fmla="*/ 27 w 113"/>
                  <a:gd name="T27" fmla="*/ 20 h 21"/>
                  <a:gd name="T28" fmla="*/ 13 w 113"/>
                  <a:gd name="T29" fmla="*/ 20 h 21"/>
                  <a:gd name="T30" fmla="*/ 4 w 113"/>
                  <a:gd name="T31" fmla="*/ 17 h 21"/>
                  <a:gd name="T32" fmla="*/ 1 w 113"/>
                  <a:gd name="T33" fmla="*/ 16 h 21"/>
                  <a:gd name="T34" fmla="*/ 0 w 113"/>
                  <a:gd name="T35" fmla="*/ 13 h 21"/>
                  <a:gd name="T36" fmla="*/ 0 w 113"/>
                  <a:gd name="T37" fmla="*/ 11 h 21"/>
                  <a:gd name="T38" fmla="*/ 1 w 113"/>
                  <a:gd name="T39" fmla="*/ 10 h 21"/>
                  <a:gd name="T40" fmla="*/ 2 w 113"/>
                  <a:gd name="T41" fmla="*/ 10 h 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3"/>
                  <a:gd name="T64" fmla="*/ 0 h 21"/>
                  <a:gd name="T65" fmla="*/ 113 w 113"/>
                  <a:gd name="T66" fmla="*/ 21 h 2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3" h="21">
                    <a:moveTo>
                      <a:pt x="109" y="0"/>
                    </a:moveTo>
                    <a:lnTo>
                      <a:pt x="112" y="2"/>
                    </a:lnTo>
                    <a:lnTo>
                      <a:pt x="112" y="5"/>
                    </a:lnTo>
                    <a:lnTo>
                      <a:pt x="112" y="6"/>
                    </a:lnTo>
                    <a:lnTo>
                      <a:pt x="112" y="7"/>
                    </a:lnTo>
                    <a:lnTo>
                      <a:pt x="110" y="10"/>
                    </a:lnTo>
                    <a:lnTo>
                      <a:pt x="109" y="11"/>
                    </a:lnTo>
                    <a:lnTo>
                      <a:pt x="107" y="13"/>
                    </a:lnTo>
                    <a:lnTo>
                      <a:pt x="103" y="15"/>
                    </a:lnTo>
                    <a:lnTo>
                      <a:pt x="98" y="16"/>
                    </a:lnTo>
                    <a:lnTo>
                      <a:pt x="93" y="16"/>
                    </a:lnTo>
                    <a:lnTo>
                      <a:pt x="85" y="17"/>
                    </a:lnTo>
                    <a:lnTo>
                      <a:pt x="51" y="20"/>
                    </a:lnTo>
                    <a:lnTo>
                      <a:pt x="27" y="20"/>
                    </a:lnTo>
                    <a:lnTo>
                      <a:pt x="13" y="20"/>
                    </a:lnTo>
                    <a:lnTo>
                      <a:pt x="4" y="17"/>
                    </a:lnTo>
                    <a:lnTo>
                      <a:pt x="1" y="16"/>
                    </a:lnTo>
                    <a:lnTo>
                      <a:pt x="0" y="13"/>
                    </a:lnTo>
                    <a:lnTo>
                      <a:pt x="0" y="11"/>
                    </a:lnTo>
                    <a:lnTo>
                      <a:pt x="1" y="10"/>
                    </a:lnTo>
                    <a:lnTo>
                      <a:pt x="2" y="1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65" name="Freeform 3423"/>
              <p:cNvSpPr>
                <a:spLocks/>
              </p:cNvSpPr>
              <p:nvPr/>
            </p:nvSpPr>
            <p:spPr bwMode="auto">
              <a:xfrm>
                <a:off x="5026" y="2287"/>
                <a:ext cx="21" cy="21"/>
              </a:xfrm>
              <a:custGeom>
                <a:avLst/>
                <a:gdLst>
                  <a:gd name="T0" fmla="*/ 2 w 21"/>
                  <a:gd name="T1" fmla="*/ 20 h 21"/>
                  <a:gd name="T2" fmla="*/ 0 w 21"/>
                  <a:gd name="T3" fmla="*/ 0 h 21"/>
                  <a:gd name="T4" fmla="*/ 16 w 21"/>
                  <a:gd name="T5" fmla="*/ 0 h 21"/>
                  <a:gd name="T6" fmla="*/ 20 w 21"/>
                  <a:gd name="T7" fmla="*/ 17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 y="20"/>
                    </a:moveTo>
                    <a:lnTo>
                      <a:pt x="0" y="0"/>
                    </a:lnTo>
                    <a:lnTo>
                      <a:pt x="16" y="0"/>
                    </a:lnTo>
                    <a:lnTo>
                      <a:pt x="20" y="17"/>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66" name="Freeform 3424"/>
              <p:cNvSpPr>
                <a:spLocks/>
              </p:cNvSpPr>
              <p:nvPr/>
            </p:nvSpPr>
            <p:spPr bwMode="auto">
              <a:xfrm>
                <a:off x="5016" y="2301"/>
                <a:ext cx="21" cy="21"/>
              </a:xfrm>
              <a:custGeom>
                <a:avLst/>
                <a:gdLst>
                  <a:gd name="T0" fmla="*/ 20 w 21"/>
                  <a:gd name="T1" fmla="*/ 0 h 21"/>
                  <a:gd name="T2" fmla="*/ 20 w 21"/>
                  <a:gd name="T3" fmla="*/ 10 h 21"/>
                  <a:gd name="T4" fmla="*/ 20 w 21"/>
                  <a:gd name="T5" fmla="*/ 17 h 21"/>
                  <a:gd name="T6" fmla="*/ 2 w 21"/>
                  <a:gd name="T7" fmla="*/ 20 h 21"/>
                  <a:gd name="T8" fmla="*/ 0 w 21"/>
                  <a:gd name="T9" fmla="*/ 10 h 21"/>
                  <a:gd name="T10" fmla="*/ 2 w 21"/>
                  <a:gd name="T11" fmla="*/ 1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20" y="0"/>
                    </a:moveTo>
                    <a:lnTo>
                      <a:pt x="20" y="10"/>
                    </a:lnTo>
                    <a:lnTo>
                      <a:pt x="20" y="17"/>
                    </a:lnTo>
                    <a:lnTo>
                      <a:pt x="2" y="20"/>
                    </a:lnTo>
                    <a:lnTo>
                      <a:pt x="0" y="10"/>
                    </a:lnTo>
                    <a:lnTo>
                      <a:pt x="2" y="1"/>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67" name="Line 3425"/>
              <p:cNvSpPr>
                <a:spLocks noChangeShapeType="1"/>
              </p:cNvSpPr>
              <p:nvPr/>
            </p:nvSpPr>
            <p:spPr bwMode="auto">
              <a:xfrm flipV="1">
                <a:off x="5016" y="2304"/>
                <a:ext cx="9"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68" name="Line 3426"/>
              <p:cNvSpPr>
                <a:spLocks noChangeShapeType="1"/>
              </p:cNvSpPr>
              <p:nvPr/>
            </p:nvSpPr>
            <p:spPr bwMode="auto">
              <a:xfrm flipH="1">
                <a:off x="5016" y="2306"/>
                <a:ext cx="9"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69" name="Line 3427"/>
              <p:cNvSpPr>
                <a:spLocks noChangeShapeType="1"/>
              </p:cNvSpPr>
              <p:nvPr/>
            </p:nvSpPr>
            <p:spPr bwMode="auto">
              <a:xfrm>
                <a:off x="5016" y="2310"/>
                <a:ext cx="9"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70" name="Freeform 3428"/>
              <p:cNvSpPr>
                <a:spLocks/>
              </p:cNvSpPr>
              <p:nvPr/>
            </p:nvSpPr>
            <p:spPr bwMode="auto">
              <a:xfrm>
                <a:off x="5031" y="2300"/>
                <a:ext cx="148" cy="21"/>
              </a:xfrm>
              <a:custGeom>
                <a:avLst/>
                <a:gdLst>
                  <a:gd name="T0" fmla="*/ 1 w 148"/>
                  <a:gd name="T1" fmla="*/ 0 h 21"/>
                  <a:gd name="T2" fmla="*/ 0 w 148"/>
                  <a:gd name="T3" fmla="*/ 2 h 21"/>
                  <a:gd name="T4" fmla="*/ 0 w 148"/>
                  <a:gd name="T5" fmla="*/ 5 h 21"/>
                  <a:gd name="T6" fmla="*/ 0 w 148"/>
                  <a:gd name="T7" fmla="*/ 8 h 21"/>
                  <a:gd name="T8" fmla="*/ 3 w 148"/>
                  <a:gd name="T9" fmla="*/ 12 h 21"/>
                  <a:gd name="T10" fmla="*/ 8 w 148"/>
                  <a:gd name="T11" fmla="*/ 20 h 21"/>
                  <a:gd name="T12" fmla="*/ 37 w 148"/>
                  <a:gd name="T13" fmla="*/ 17 h 21"/>
                  <a:gd name="T14" fmla="*/ 73 w 148"/>
                  <a:gd name="T15" fmla="*/ 17 h 21"/>
                  <a:gd name="T16" fmla="*/ 110 w 148"/>
                  <a:gd name="T17" fmla="*/ 13 h 21"/>
                  <a:gd name="T18" fmla="*/ 147 w 148"/>
                  <a:gd name="T19" fmla="*/ 1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8"/>
                  <a:gd name="T31" fmla="*/ 0 h 21"/>
                  <a:gd name="T32" fmla="*/ 148 w 148"/>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8" h="21">
                    <a:moveTo>
                      <a:pt x="1" y="0"/>
                    </a:moveTo>
                    <a:lnTo>
                      <a:pt x="0" y="2"/>
                    </a:lnTo>
                    <a:lnTo>
                      <a:pt x="0" y="5"/>
                    </a:lnTo>
                    <a:lnTo>
                      <a:pt x="0" y="8"/>
                    </a:lnTo>
                    <a:lnTo>
                      <a:pt x="3" y="12"/>
                    </a:lnTo>
                    <a:lnTo>
                      <a:pt x="8" y="20"/>
                    </a:lnTo>
                    <a:lnTo>
                      <a:pt x="37" y="17"/>
                    </a:lnTo>
                    <a:lnTo>
                      <a:pt x="73" y="17"/>
                    </a:lnTo>
                    <a:lnTo>
                      <a:pt x="110" y="13"/>
                    </a:lnTo>
                    <a:lnTo>
                      <a:pt x="147" y="1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71" name="Freeform 3429"/>
              <p:cNvSpPr>
                <a:spLocks/>
              </p:cNvSpPr>
              <p:nvPr/>
            </p:nvSpPr>
            <p:spPr bwMode="auto">
              <a:xfrm>
                <a:off x="5175" y="2291"/>
                <a:ext cx="21" cy="31"/>
              </a:xfrm>
              <a:custGeom>
                <a:avLst/>
                <a:gdLst>
                  <a:gd name="T0" fmla="*/ 0 w 21"/>
                  <a:gd name="T1" fmla="*/ 0 h 31"/>
                  <a:gd name="T2" fmla="*/ 12 w 21"/>
                  <a:gd name="T3" fmla="*/ 7 h 31"/>
                  <a:gd name="T4" fmla="*/ 20 w 21"/>
                  <a:gd name="T5" fmla="*/ 15 h 31"/>
                  <a:gd name="T6" fmla="*/ 20 w 21"/>
                  <a:gd name="T7" fmla="*/ 22 h 31"/>
                  <a:gd name="T8" fmla="*/ 12 w 21"/>
                  <a:gd name="T9" fmla="*/ 30 h 31"/>
                  <a:gd name="T10" fmla="*/ 0 60000 65536"/>
                  <a:gd name="T11" fmla="*/ 0 60000 65536"/>
                  <a:gd name="T12" fmla="*/ 0 60000 65536"/>
                  <a:gd name="T13" fmla="*/ 0 60000 65536"/>
                  <a:gd name="T14" fmla="*/ 0 60000 65536"/>
                  <a:gd name="T15" fmla="*/ 0 w 21"/>
                  <a:gd name="T16" fmla="*/ 0 h 31"/>
                  <a:gd name="T17" fmla="*/ 21 w 21"/>
                  <a:gd name="T18" fmla="*/ 31 h 31"/>
                </a:gdLst>
                <a:ahLst/>
                <a:cxnLst>
                  <a:cxn ang="T10">
                    <a:pos x="T0" y="T1"/>
                  </a:cxn>
                  <a:cxn ang="T11">
                    <a:pos x="T2" y="T3"/>
                  </a:cxn>
                  <a:cxn ang="T12">
                    <a:pos x="T4" y="T5"/>
                  </a:cxn>
                  <a:cxn ang="T13">
                    <a:pos x="T6" y="T7"/>
                  </a:cxn>
                  <a:cxn ang="T14">
                    <a:pos x="T8" y="T9"/>
                  </a:cxn>
                </a:cxnLst>
                <a:rect l="T15" t="T16" r="T17" b="T18"/>
                <a:pathLst>
                  <a:path w="21" h="31">
                    <a:moveTo>
                      <a:pt x="0" y="0"/>
                    </a:moveTo>
                    <a:lnTo>
                      <a:pt x="12" y="7"/>
                    </a:lnTo>
                    <a:lnTo>
                      <a:pt x="20" y="15"/>
                    </a:lnTo>
                    <a:lnTo>
                      <a:pt x="20" y="22"/>
                    </a:lnTo>
                    <a:lnTo>
                      <a:pt x="12" y="3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72" name="Freeform 3430"/>
              <p:cNvSpPr>
                <a:spLocks/>
              </p:cNvSpPr>
              <p:nvPr/>
            </p:nvSpPr>
            <p:spPr bwMode="auto">
              <a:xfrm>
                <a:off x="5238" y="2300"/>
                <a:ext cx="1" cy="21"/>
              </a:xfrm>
              <a:custGeom>
                <a:avLst/>
                <a:gdLst>
                  <a:gd name="T0" fmla="*/ 0 w 1"/>
                  <a:gd name="T1" fmla="*/ 20 h 21"/>
                  <a:gd name="T2" fmla="*/ 0 w 1"/>
                  <a:gd name="T3" fmla="*/ 7 h 21"/>
                  <a:gd name="T4" fmla="*/ 0 w 1"/>
                  <a:gd name="T5" fmla="*/ 0 h 21"/>
                  <a:gd name="T6" fmla="*/ 0 60000 65536"/>
                  <a:gd name="T7" fmla="*/ 0 60000 65536"/>
                  <a:gd name="T8" fmla="*/ 0 60000 65536"/>
                  <a:gd name="T9" fmla="*/ 0 w 1"/>
                  <a:gd name="T10" fmla="*/ 0 h 21"/>
                  <a:gd name="T11" fmla="*/ 1 w 1"/>
                  <a:gd name="T12" fmla="*/ 21 h 21"/>
                </a:gdLst>
                <a:ahLst/>
                <a:cxnLst>
                  <a:cxn ang="T6">
                    <a:pos x="T0" y="T1"/>
                  </a:cxn>
                  <a:cxn ang="T7">
                    <a:pos x="T2" y="T3"/>
                  </a:cxn>
                  <a:cxn ang="T8">
                    <a:pos x="T4" y="T5"/>
                  </a:cxn>
                </a:cxnLst>
                <a:rect l="T9" t="T10" r="T11" b="T12"/>
                <a:pathLst>
                  <a:path w="1" h="21">
                    <a:moveTo>
                      <a:pt x="0" y="20"/>
                    </a:moveTo>
                    <a:lnTo>
                      <a:pt x="0" y="7"/>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73" name="Freeform 3431"/>
              <p:cNvSpPr>
                <a:spLocks/>
              </p:cNvSpPr>
              <p:nvPr/>
            </p:nvSpPr>
            <p:spPr bwMode="auto">
              <a:xfrm>
                <a:off x="5160" y="2308"/>
                <a:ext cx="21" cy="21"/>
              </a:xfrm>
              <a:custGeom>
                <a:avLst/>
                <a:gdLst>
                  <a:gd name="T0" fmla="*/ 0 w 21"/>
                  <a:gd name="T1" fmla="*/ 0 h 21"/>
                  <a:gd name="T2" fmla="*/ 20 w 21"/>
                  <a:gd name="T3" fmla="*/ 5 h 21"/>
                  <a:gd name="T4" fmla="*/ 20 w 21"/>
                  <a:gd name="T5" fmla="*/ 10 h 21"/>
                  <a:gd name="T6" fmla="*/ 0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0"/>
                    </a:moveTo>
                    <a:lnTo>
                      <a:pt x="20" y="5"/>
                    </a:lnTo>
                    <a:lnTo>
                      <a:pt x="20" y="1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74" name="Line 3432"/>
              <p:cNvSpPr>
                <a:spLocks noChangeShapeType="1"/>
              </p:cNvSpPr>
              <p:nvPr/>
            </p:nvSpPr>
            <p:spPr bwMode="auto">
              <a:xfrm flipH="1">
                <a:off x="5151" y="2325"/>
                <a:ext cx="1"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75" name="Line 3433"/>
              <p:cNvSpPr>
                <a:spLocks noChangeShapeType="1"/>
              </p:cNvSpPr>
              <p:nvPr/>
            </p:nvSpPr>
            <p:spPr bwMode="auto">
              <a:xfrm>
                <a:off x="5154" y="2326"/>
                <a:ext cx="4"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76" name="Freeform 3434"/>
              <p:cNvSpPr>
                <a:spLocks/>
              </p:cNvSpPr>
              <p:nvPr/>
            </p:nvSpPr>
            <p:spPr bwMode="auto">
              <a:xfrm>
                <a:off x="5143" y="2292"/>
                <a:ext cx="21" cy="35"/>
              </a:xfrm>
              <a:custGeom>
                <a:avLst/>
                <a:gdLst>
                  <a:gd name="T0" fmla="*/ 0 w 21"/>
                  <a:gd name="T1" fmla="*/ 34 h 35"/>
                  <a:gd name="T2" fmla="*/ 3 w 21"/>
                  <a:gd name="T3" fmla="*/ 26 h 35"/>
                  <a:gd name="T4" fmla="*/ 0 w 21"/>
                  <a:gd name="T5" fmla="*/ 18 h 35"/>
                  <a:gd name="T6" fmla="*/ 11 w 21"/>
                  <a:gd name="T7" fmla="*/ 12 h 35"/>
                  <a:gd name="T8" fmla="*/ 20 w 21"/>
                  <a:gd name="T9" fmla="*/ 7 h 35"/>
                  <a:gd name="T10" fmla="*/ 20 w 21"/>
                  <a:gd name="T11" fmla="*/ 5 h 35"/>
                  <a:gd name="T12" fmla="*/ 15 w 21"/>
                  <a:gd name="T13" fmla="*/ 3 h 35"/>
                  <a:gd name="T14" fmla="*/ 11 w 21"/>
                  <a:gd name="T15" fmla="*/ 1 h 35"/>
                  <a:gd name="T16" fmla="*/ 7 w 21"/>
                  <a:gd name="T17" fmla="*/ 0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35"/>
                  <a:gd name="T29" fmla="*/ 21 w 21"/>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35">
                    <a:moveTo>
                      <a:pt x="0" y="34"/>
                    </a:moveTo>
                    <a:lnTo>
                      <a:pt x="3" y="26"/>
                    </a:lnTo>
                    <a:lnTo>
                      <a:pt x="0" y="18"/>
                    </a:lnTo>
                    <a:lnTo>
                      <a:pt x="11" y="12"/>
                    </a:lnTo>
                    <a:lnTo>
                      <a:pt x="20" y="7"/>
                    </a:lnTo>
                    <a:lnTo>
                      <a:pt x="20" y="5"/>
                    </a:lnTo>
                    <a:lnTo>
                      <a:pt x="15" y="3"/>
                    </a:lnTo>
                    <a:lnTo>
                      <a:pt x="11" y="1"/>
                    </a:lnTo>
                    <a:lnTo>
                      <a:pt x="7"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77" name="Freeform 3435"/>
              <p:cNvSpPr>
                <a:spLocks/>
              </p:cNvSpPr>
              <p:nvPr/>
            </p:nvSpPr>
            <p:spPr bwMode="auto">
              <a:xfrm>
                <a:off x="5122" y="2286"/>
                <a:ext cx="27" cy="21"/>
              </a:xfrm>
              <a:custGeom>
                <a:avLst/>
                <a:gdLst>
                  <a:gd name="T0" fmla="*/ 22 w 27"/>
                  <a:gd name="T1" fmla="*/ 5 h 21"/>
                  <a:gd name="T2" fmla="*/ 24 w 27"/>
                  <a:gd name="T3" fmla="*/ 7 h 21"/>
                  <a:gd name="T4" fmla="*/ 26 w 27"/>
                  <a:gd name="T5" fmla="*/ 8 h 21"/>
                  <a:gd name="T6" fmla="*/ 24 w 27"/>
                  <a:gd name="T7" fmla="*/ 11 h 21"/>
                  <a:gd name="T8" fmla="*/ 24 w 27"/>
                  <a:gd name="T9" fmla="*/ 12 h 21"/>
                  <a:gd name="T10" fmla="*/ 23 w 27"/>
                  <a:gd name="T11" fmla="*/ 13 h 21"/>
                  <a:gd name="T12" fmla="*/ 22 w 27"/>
                  <a:gd name="T13" fmla="*/ 15 h 21"/>
                  <a:gd name="T14" fmla="*/ 19 w 27"/>
                  <a:gd name="T15" fmla="*/ 16 h 21"/>
                  <a:gd name="T16" fmla="*/ 16 w 27"/>
                  <a:gd name="T17" fmla="*/ 17 h 21"/>
                  <a:gd name="T18" fmla="*/ 11 w 27"/>
                  <a:gd name="T19" fmla="*/ 18 h 21"/>
                  <a:gd name="T20" fmla="*/ 0 w 27"/>
                  <a:gd name="T21" fmla="*/ 20 h 21"/>
                  <a:gd name="T22" fmla="*/ 1 w 27"/>
                  <a:gd name="T23" fmla="*/ 15 h 21"/>
                  <a:gd name="T24" fmla="*/ 1 w 27"/>
                  <a:gd name="T25" fmla="*/ 8 h 21"/>
                  <a:gd name="T26" fmla="*/ 0 w 27"/>
                  <a:gd name="T27" fmla="*/ 5 h 21"/>
                  <a:gd name="T28" fmla="*/ 0 w 27"/>
                  <a:gd name="T29" fmla="*/ 0 h 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21"/>
                  <a:gd name="T47" fmla="*/ 27 w 27"/>
                  <a:gd name="T48" fmla="*/ 21 h 2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21">
                    <a:moveTo>
                      <a:pt x="22" y="5"/>
                    </a:moveTo>
                    <a:lnTo>
                      <a:pt x="24" y="7"/>
                    </a:lnTo>
                    <a:lnTo>
                      <a:pt x="26" y="8"/>
                    </a:lnTo>
                    <a:lnTo>
                      <a:pt x="24" y="11"/>
                    </a:lnTo>
                    <a:lnTo>
                      <a:pt x="24" y="12"/>
                    </a:lnTo>
                    <a:lnTo>
                      <a:pt x="23" y="13"/>
                    </a:lnTo>
                    <a:lnTo>
                      <a:pt x="22" y="15"/>
                    </a:lnTo>
                    <a:lnTo>
                      <a:pt x="19" y="16"/>
                    </a:lnTo>
                    <a:lnTo>
                      <a:pt x="16" y="17"/>
                    </a:lnTo>
                    <a:lnTo>
                      <a:pt x="11" y="18"/>
                    </a:lnTo>
                    <a:lnTo>
                      <a:pt x="0" y="20"/>
                    </a:lnTo>
                    <a:lnTo>
                      <a:pt x="1" y="15"/>
                    </a:lnTo>
                    <a:lnTo>
                      <a:pt x="1" y="8"/>
                    </a:lnTo>
                    <a:lnTo>
                      <a:pt x="0" y="5"/>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78" name="Freeform 3436"/>
              <p:cNvSpPr>
                <a:spLocks/>
              </p:cNvSpPr>
              <p:nvPr/>
            </p:nvSpPr>
            <p:spPr bwMode="auto">
              <a:xfrm>
                <a:off x="5120" y="2286"/>
                <a:ext cx="21" cy="22"/>
              </a:xfrm>
              <a:custGeom>
                <a:avLst/>
                <a:gdLst>
                  <a:gd name="T0" fmla="*/ 0 w 21"/>
                  <a:gd name="T1" fmla="*/ 0 h 22"/>
                  <a:gd name="T2" fmla="*/ 20 w 21"/>
                  <a:gd name="T3" fmla="*/ 4 h 22"/>
                  <a:gd name="T4" fmla="*/ 20 w 21"/>
                  <a:gd name="T5" fmla="*/ 9 h 22"/>
                  <a:gd name="T6" fmla="*/ 20 w 21"/>
                  <a:gd name="T7" fmla="*/ 14 h 22"/>
                  <a:gd name="T8" fmla="*/ 0 w 21"/>
                  <a:gd name="T9" fmla="*/ 21 h 22"/>
                  <a:gd name="T10" fmla="*/ 0 60000 65536"/>
                  <a:gd name="T11" fmla="*/ 0 60000 65536"/>
                  <a:gd name="T12" fmla="*/ 0 60000 65536"/>
                  <a:gd name="T13" fmla="*/ 0 60000 65536"/>
                  <a:gd name="T14" fmla="*/ 0 60000 65536"/>
                  <a:gd name="T15" fmla="*/ 0 w 21"/>
                  <a:gd name="T16" fmla="*/ 0 h 22"/>
                  <a:gd name="T17" fmla="*/ 21 w 21"/>
                  <a:gd name="T18" fmla="*/ 22 h 22"/>
                </a:gdLst>
                <a:ahLst/>
                <a:cxnLst>
                  <a:cxn ang="T10">
                    <a:pos x="T0" y="T1"/>
                  </a:cxn>
                  <a:cxn ang="T11">
                    <a:pos x="T2" y="T3"/>
                  </a:cxn>
                  <a:cxn ang="T12">
                    <a:pos x="T4" y="T5"/>
                  </a:cxn>
                  <a:cxn ang="T13">
                    <a:pos x="T6" y="T7"/>
                  </a:cxn>
                  <a:cxn ang="T14">
                    <a:pos x="T8" y="T9"/>
                  </a:cxn>
                </a:cxnLst>
                <a:rect l="T15" t="T16" r="T17" b="T18"/>
                <a:pathLst>
                  <a:path w="21" h="22">
                    <a:moveTo>
                      <a:pt x="0" y="0"/>
                    </a:moveTo>
                    <a:lnTo>
                      <a:pt x="20" y="4"/>
                    </a:lnTo>
                    <a:lnTo>
                      <a:pt x="20" y="9"/>
                    </a:lnTo>
                    <a:lnTo>
                      <a:pt x="20" y="14"/>
                    </a:lnTo>
                    <a:lnTo>
                      <a:pt x="0" y="21"/>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79" name="Freeform 3437"/>
              <p:cNvSpPr>
                <a:spLocks/>
              </p:cNvSpPr>
              <p:nvPr/>
            </p:nvSpPr>
            <p:spPr bwMode="auto">
              <a:xfrm>
                <a:off x="5117" y="2286"/>
                <a:ext cx="21" cy="22"/>
              </a:xfrm>
              <a:custGeom>
                <a:avLst/>
                <a:gdLst>
                  <a:gd name="T0" fmla="*/ 0 w 21"/>
                  <a:gd name="T1" fmla="*/ 21 h 22"/>
                  <a:gd name="T2" fmla="*/ 10 w 21"/>
                  <a:gd name="T3" fmla="*/ 14 h 22"/>
                  <a:gd name="T4" fmla="*/ 20 w 21"/>
                  <a:gd name="T5" fmla="*/ 9 h 22"/>
                  <a:gd name="T6" fmla="*/ 10 w 21"/>
                  <a:gd name="T7" fmla="*/ 4 h 22"/>
                  <a:gd name="T8" fmla="*/ 0 w 21"/>
                  <a:gd name="T9" fmla="*/ 0 h 22"/>
                  <a:gd name="T10" fmla="*/ 0 60000 65536"/>
                  <a:gd name="T11" fmla="*/ 0 60000 65536"/>
                  <a:gd name="T12" fmla="*/ 0 60000 65536"/>
                  <a:gd name="T13" fmla="*/ 0 60000 65536"/>
                  <a:gd name="T14" fmla="*/ 0 60000 65536"/>
                  <a:gd name="T15" fmla="*/ 0 w 21"/>
                  <a:gd name="T16" fmla="*/ 0 h 22"/>
                  <a:gd name="T17" fmla="*/ 21 w 21"/>
                  <a:gd name="T18" fmla="*/ 22 h 22"/>
                </a:gdLst>
                <a:ahLst/>
                <a:cxnLst>
                  <a:cxn ang="T10">
                    <a:pos x="T0" y="T1"/>
                  </a:cxn>
                  <a:cxn ang="T11">
                    <a:pos x="T2" y="T3"/>
                  </a:cxn>
                  <a:cxn ang="T12">
                    <a:pos x="T4" y="T5"/>
                  </a:cxn>
                  <a:cxn ang="T13">
                    <a:pos x="T6" y="T7"/>
                  </a:cxn>
                  <a:cxn ang="T14">
                    <a:pos x="T8" y="T9"/>
                  </a:cxn>
                </a:cxnLst>
                <a:rect l="T15" t="T16" r="T17" b="T18"/>
                <a:pathLst>
                  <a:path w="21" h="22">
                    <a:moveTo>
                      <a:pt x="0" y="21"/>
                    </a:moveTo>
                    <a:lnTo>
                      <a:pt x="10" y="14"/>
                    </a:lnTo>
                    <a:lnTo>
                      <a:pt x="20" y="9"/>
                    </a:lnTo>
                    <a:lnTo>
                      <a:pt x="10" y="4"/>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80" name="Freeform 3438"/>
              <p:cNvSpPr>
                <a:spLocks/>
              </p:cNvSpPr>
              <p:nvPr/>
            </p:nvSpPr>
            <p:spPr bwMode="auto">
              <a:xfrm>
                <a:off x="5075" y="2286"/>
                <a:ext cx="44" cy="23"/>
              </a:xfrm>
              <a:custGeom>
                <a:avLst/>
                <a:gdLst>
                  <a:gd name="T0" fmla="*/ 40 w 44"/>
                  <a:gd name="T1" fmla="*/ 0 h 23"/>
                  <a:gd name="T2" fmla="*/ 43 w 44"/>
                  <a:gd name="T3" fmla="*/ 3 h 23"/>
                  <a:gd name="T4" fmla="*/ 43 w 44"/>
                  <a:gd name="T5" fmla="*/ 8 h 23"/>
                  <a:gd name="T6" fmla="*/ 43 w 44"/>
                  <a:gd name="T7" fmla="*/ 14 h 23"/>
                  <a:gd name="T8" fmla="*/ 41 w 44"/>
                  <a:gd name="T9" fmla="*/ 19 h 23"/>
                  <a:gd name="T10" fmla="*/ 1 w 44"/>
                  <a:gd name="T11" fmla="*/ 22 h 23"/>
                  <a:gd name="T12" fmla="*/ 1 w 44"/>
                  <a:gd name="T13" fmla="*/ 12 h 23"/>
                  <a:gd name="T14" fmla="*/ 1 w 44"/>
                  <a:gd name="T15" fmla="*/ 7 h 23"/>
                  <a:gd name="T16" fmla="*/ 0 w 44"/>
                  <a:gd name="T17" fmla="*/ 6 h 23"/>
                  <a:gd name="T18" fmla="*/ 0 w 44"/>
                  <a:gd name="T19" fmla="*/ 3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23"/>
                  <a:gd name="T32" fmla="*/ 44 w 44"/>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23">
                    <a:moveTo>
                      <a:pt x="40" y="0"/>
                    </a:moveTo>
                    <a:lnTo>
                      <a:pt x="43" y="3"/>
                    </a:lnTo>
                    <a:lnTo>
                      <a:pt x="43" y="8"/>
                    </a:lnTo>
                    <a:lnTo>
                      <a:pt x="43" y="14"/>
                    </a:lnTo>
                    <a:lnTo>
                      <a:pt x="41" y="19"/>
                    </a:lnTo>
                    <a:lnTo>
                      <a:pt x="1" y="22"/>
                    </a:lnTo>
                    <a:lnTo>
                      <a:pt x="1" y="12"/>
                    </a:lnTo>
                    <a:lnTo>
                      <a:pt x="1" y="7"/>
                    </a:lnTo>
                    <a:lnTo>
                      <a:pt x="0" y="6"/>
                    </a:lnTo>
                    <a:lnTo>
                      <a:pt x="0" y="3"/>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81" name="Freeform 3439"/>
              <p:cNvSpPr>
                <a:spLocks/>
              </p:cNvSpPr>
              <p:nvPr/>
            </p:nvSpPr>
            <p:spPr bwMode="auto">
              <a:xfrm>
                <a:off x="5036" y="2290"/>
                <a:ext cx="40" cy="21"/>
              </a:xfrm>
              <a:custGeom>
                <a:avLst/>
                <a:gdLst>
                  <a:gd name="T0" fmla="*/ 37 w 40"/>
                  <a:gd name="T1" fmla="*/ 0 h 21"/>
                  <a:gd name="T2" fmla="*/ 39 w 40"/>
                  <a:gd name="T3" fmla="*/ 3 h 21"/>
                  <a:gd name="T4" fmla="*/ 39 w 40"/>
                  <a:gd name="T5" fmla="*/ 8 h 21"/>
                  <a:gd name="T6" fmla="*/ 39 w 40"/>
                  <a:gd name="T7" fmla="*/ 20 h 21"/>
                  <a:gd name="T8" fmla="*/ 16 w 40"/>
                  <a:gd name="T9" fmla="*/ 17 h 21"/>
                  <a:gd name="T10" fmla="*/ 8 w 40"/>
                  <a:gd name="T11" fmla="*/ 17 h 21"/>
                  <a:gd name="T12" fmla="*/ 3 w 40"/>
                  <a:gd name="T13" fmla="*/ 16 h 21"/>
                  <a:gd name="T14" fmla="*/ 1 w 40"/>
                  <a:gd name="T15" fmla="*/ 15 h 21"/>
                  <a:gd name="T16" fmla="*/ 0 w 40"/>
                  <a:gd name="T17" fmla="*/ 13 h 21"/>
                  <a:gd name="T18" fmla="*/ 0 w 40"/>
                  <a:gd name="T19" fmla="*/ 11 h 21"/>
                  <a:gd name="T20" fmla="*/ 0 w 40"/>
                  <a:gd name="T21" fmla="*/ 10 h 21"/>
                  <a:gd name="T22" fmla="*/ 1 w 40"/>
                  <a:gd name="T23" fmla="*/ 1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21"/>
                  <a:gd name="T38" fmla="*/ 40 w 40"/>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21">
                    <a:moveTo>
                      <a:pt x="37" y="0"/>
                    </a:moveTo>
                    <a:lnTo>
                      <a:pt x="39" y="3"/>
                    </a:lnTo>
                    <a:lnTo>
                      <a:pt x="39" y="8"/>
                    </a:lnTo>
                    <a:lnTo>
                      <a:pt x="39" y="20"/>
                    </a:lnTo>
                    <a:lnTo>
                      <a:pt x="16" y="17"/>
                    </a:lnTo>
                    <a:lnTo>
                      <a:pt x="8" y="17"/>
                    </a:lnTo>
                    <a:lnTo>
                      <a:pt x="3" y="16"/>
                    </a:lnTo>
                    <a:lnTo>
                      <a:pt x="1" y="15"/>
                    </a:lnTo>
                    <a:lnTo>
                      <a:pt x="0" y="13"/>
                    </a:lnTo>
                    <a:lnTo>
                      <a:pt x="0" y="11"/>
                    </a:lnTo>
                    <a:lnTo>
                      <a:pt x="0" y="10"/>
                    </a:lnTo>
                    <a:lnTo>
                      <a:pt x="1" y="1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82" name="Freeform 3440"/>
              <p:cNvSpPr>
                <a:spLocks/>
              </p:cNvSpPr>
              <p:nvPr/>
            </p:nvSpPr>
            <p:spPr bwMode="auto">
              <a:xfrm>
                <a:off x="5043" y="2291"/>
                <a:ext cx="21" cy="21"/>
              </a:xfrm>
              <a:custGeom>
                <a:avLst/>
                <a:gdLst>
                  <a:gd name="T0" fmla="*/ 0 w 21"/>
                  <a:gd name="T1" fmla="*/ 20 h 21"/>
                  <a:gd name="T2" fmla="*/ 0 w 21"/>
                  <a:gd name="T3" fmla="*/ 0 h 21"/>
                  <a:gd name="T4" fmla="*/ 20 w 21"/>
                  <a:gd name="T5" fmla="*/ 0 h 21"/>
                  <a:gd name="T6" fmla="*/ 20 w 21"/>
                  <a:gd name="T7" fmla="*/ 15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20"/>
                    </a:moveTo>
                    <a:lnTo>
                      <a:pt x="0" y="0"/>
                    </a:lnTo>
                    <a:lnTo>
                      <a:pt x="20" y="0"/>
                    </a:lnTo>
                    <a:lnTo>
                      <a:pt x="20" y="15"/>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83" name="Line 3441"/>
              <p:cNvSpPr>
                <a:spLocks noChangeShapeType="1"/>
              </p:cNvSpPr>
              <p:nvPr/>
            </p:nvSpPr>
            <p:spPr bwMode="auto">
              <a:xfrm>
                <a:off x="5043" y="2291"/>
                <a:ext cx="8"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84" name="Line 3442"/>
              <p:cNvSpPr>
                <a:spLocks noChangeShapeType="1"/>
              </p:cNvSpPr>
              <p:nvPr/>
            </p:nvSpPr>
            <p:spPr bwMode="auto">
              <a:xfrm flipH="1" flipV="1">
                <a:off x="5052" y="2286"/>
                <a:ext cx="1" cy="1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85" name="Line 3443"/>
              <p:cNvSpPr>
                <a:spLocks noChangeShapeType="1"/>
              </p:cNvSpPr>
              <p:nvPr/>
            </p:nvSpPr>
            <p:spPr bwMode="auto">
              <a:xfrm flipV="1">
                <a:off x="5051" y="2292"/>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86" name="Line 3444"/>
              <p:cNvSpPr>
                <a:spLocks noChangeShapeType="1"/>
              </p:cNvSpPr>
              <p:nvPr/>
            </p:nvSpPr>
            <p:spPr bwMode="auto">
              <a:xfrm>
                <a:off x="5049" y="2292"/>
                <a:ext cx="2"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87" name="Line 3445"/>
              <p:cNvSpPr>
                <a:spLocks noChangeShapeType="1"/>
              </p:cNvSpPr>
              <p:nvPr/>
            </p:nvSpPr>
            <p:spPr bwMode="auto">
              <a:xfrm flipH="1" flipV="1">
                <a:off x="5047" y="2292"/>
                <a:ext cx="1"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88" name="Line 3446"/>
              <p:cNvSpPr>
                <a:spLocks noChangeShapeType="1"/>
              </p:cNvSpPr>
              <p:nvPr/>
            </p:nvSpPr>
            <p:spPr bwMode="auto">
              <a:xfrm>
                <a:off x="5046" y="2292"/>
                <a:ext cx="1"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89" name="Line 3447"/>
              <p:cNvSpPr>
                <a:spLocks noChangeShapeType="1"/>
              </p:cNvSpPr>
              <p:nvPr/>
            </p:nvSpPr>
            <p:spPr bwMode="auto">
              <a:xfrm flipH="1" flipV="1">
                <a:off x="5045" y="2292"/>
                <a:ext cx="1"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90" name="Freeform 3448"/>
              <p:cNvSpPr>
                <a:spLocks/>
              </p:cNvSpPr>
              <p:nvPr/>
            </p:nvSpPr>
            <p:spPr bwMode="auto">
              <a:xfrm>
                <a:off x="5042" y="2286"/>
                <a:ext cx="34" cy="21"/>
              </a:xfrm>
              <a:custGeom>
                <a:avLst/>
                <a:gdLst>
                  <a:gd name="T0" fmla="*/ 0 w 34"/>
                  <a:gd name="T1" fmla="*/ 0 h 21"/>
                  <a:gd name="T2" fmla="*/ 1 w 34"/>
                  <a:gd name="T3" fmla="*/ 20 h 21"/>
                  <a:gd name="T4" fmla="*/ 33 w 34"/>
                  <a:gd name="T5" fmla="*/ 15 h 21"/>
                  <a:gd name="T6" fmla="*/ 0 60000 65536"/>
                  <a:gd name="T7" fmla="*/ 0 60000 65536"/>
                  <a:gd name="T8" fmla="*/ 0 60000 65536"/>
                  <a:gd name="T9" fmla="*/ 0 w 34"/>
                  <a:gd name="T10" fmla="*/ 0 h 21"/>
                  <a:gd name="T11" fmla="*/ 34 w 34"/>
                  <a:gd name="T12" fmla="*/ 21 h 21"/>
                </a:gdLst>
                <a:ahLst/>
                <a:cxnLst>
                  <a:cxn ang="T6">
                    <a:pos x="T0" y="T1"/>
                  </a:cxn>
                  <a:cxn ang="T7">
                    <a:pos x="T2" y="T3"/>
                  </a:cxn>
                  <a:cxn ang="T8">
                    <a:pos x="T4" y="T5"/>
                  </a:cxn>
                </a:cxnLst>
                <a:rect l="T9" t="T10" r="T11" b="T12"/>
                <a:pathLst>
                  <a:path w="34" h="21">
                    <a:moveTo>
                      <a:pt x="0" y="0"/>
                    </a:moveTo>
                    <a:lnTo>
                      <a:pt x="1" y="20"/>
                    </a:lnTo>
                    <a:lnTo>
                      <a:pt x="33" y="15"/>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91" name="Line 3449"/>
              <p:cNvSpPr>
                <a:spLocks noChangeShapeType="1"/>
              </p:cNvSpPr>
              <p:nvPr/>
            </p:nvSpPr>
            <p:spPr bwMode="auto">
              <a:xfrm>
                <a:off x="5082" y="2286"/>
                <a:ext cx="0" cy="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92" name="Line 3450"/>
              <p:cNvSpPr>
                <a:spLocks noChangeShapeType="1"/>
              </p:cNvSpPr>
              <p:nvPr/>
            </p:nvSpPr>
            <p:spPr bwMode="auto">
              <a:xfrm>
                <a:off x="5087" y="2288"/>
                <a:ext cx="1"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93" name="Line 3451"/>
              <p:cNvSpPr>
                <a:spLocks noChangeShapeType="1"/>
              </p:cNvSpPr>
              <p:nvPr/>
            </p:nvSpPr>
            <p:spPr bwMode="auto">
              <a:xfrm flipV="1">
                <a:off x="5076" y="2294"/>
                <a:ext cx="12"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094" name="Freeform 3452"/>
              <p:cNvSpPr>
                <a:spLocks/>
              </p:cNvSpPr>
              <p:nvPr/>
            </p:nvSpPr>
            <p:spPr bwMode="auto">
              <a:xfrm>
                <a:off x="5088" y="2290"/>
                <a:ext cx="21" cy="21"/>
              </a:xfrm>
              <a:custGeom>
                <a:avLst/>
                <a:gdLst>
                  <a:gd name="T0" fmla="*/ 2 w 21"/>
                  <a:gd name="T1" fmla="*/ 20 h 21"/>
                  <a:gd name="T2" fmla="*/ 0 w 21"/>
                  <a:gd name="T3" fmla="*/ 10 h 21"/>
                  <a:gd name="T4" fmla="*/ 0 w 21"/>
                  <a:gd name="T5" fmla="*/ 7 h 21"/>
                  <a:gd name="T6" fmla="*/ 2 w 21"/>
                  <a:gd name="T7" fmla="*/ 6 h 21"/>
                  <a:gd name="T8" fmla="*/ 0 w 21"/>
                  <a:gd name="T9" fmla="*/ 2 h 21"/>
                  <a:gd name="T10" fmla="*/ 0 w 21"/>
                  <a:gd name="T11" fmla="*/ 1 h 21"/>
                  <a:gd name="T12" fmla="*/ 2 w 21"/>
                  <a:gd name="T13" fmla="*/ 0 h 21"/>
                  <a:gd name="T14" fmla="*/ 7 w 21"/>
                  <a:gd name="T15" fmla="*/ 0 h 21"/>
                  <a:gd name="T16" fmla="*/ 11 w 21"/>
                  <a:gd name="T17" fmla="*/ 0 h 21"/>
                  <a:gd name="T18" fmla="*/ 13 w 21"/>
                  <a:gd name="T19" fmla="*/ 2 h 21"/>
                  <a:gd name="T20" fmla="*/ 13 w 21"/>
                  <a:gd name="T21" fmla="*/ 5 h 21"/>
                  <a:gd name="T22" fmla="*/ 11 w 21"/>
                  <a:gd name="T23" fmla="*/ 6 h 21"/>
                  <a:gd name="T24" fmla="*/ 13 w 21"/>
                  <a:gd name="T25" fmla="*/ 6 h 21"/>
                  <a:gd name="T26" fmla="*/ 16 w 21"/>
                  <a:gd name="T27" fmla="*/ 10 h 21"/>
                  <a:gd name="T28" fmla="*/ 20 w 21"/>
                  <a:gd name="T29" fmla="*/ 20 h 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21"/>
                  <a:gd name="T47" fmla="*/ 21 w 21"/>
                  <a:gd name="T48" fmla="*/ 21 h 2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21">
                    <a:moveTo>
                      <a:pt x="2" y="20"/>
                    </a:moveTo>
                    <a:lnTo>
                      <a:pt x="0" y="10"/>
                    </a:lnTo>
                    <a:lnTo>
                      <a:pt x="0" y="7"/>
                    </a:lnTo>
                    <a:lnTo>
                      <a:pt x="2" y="6"/>
                    </a:lnTo>
                    <a:lnTo>
                      <a:pt x="0" y="2"/>
                    </a:lnTo>
                    <a:lnTo>
                      <a:pt x="0" y="1"/>
                    </a:lnTo>
                    <a:lnTo>
                      <a:pt x="2" y="0"/>
                    </a:lnTo>
                    <a:lnTo>
                      <a:pt x="7" y="0"/>
                    </a:lnTo>
                    <a:lnTo>
                      <a:pt x="11" y="0"/>
                    </a:lnTo>
                    <a:lnTo>
                      <a:pt x="13" y="2"/>
                    </a:lnTo>
                    <a:lnTo>
                      <a:pt x="13" y="5"/>
                    </a:lnTo>
                    <a:lnTo>
                      <a:pt x="11" y="6"/>
                    </a:lnTo>
                    <a:lnTo>
                      <a:pt x="13" y="6"/>
                    </a:lnTo>
                    <a:lnTo>
                      <a:pt x="16" y="10"/>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95" name="Freeform 3453"/>
              <p:cNvSpPr>
                <a:spLocks/>
              </p:cNvSpPr>
              <p:nvPr/>
            </p:nvSpPr>
            <p:spPr bwMode="auto">
              <a:xfrm>
                <a:off x="5096" y="2297"/>
                <a:ext cx="21" cy="21"/>
              </a:xfrm>
              <a:custGeom>
                <a:avLst/>
                <a:gdLst>
                  <a:gd name="T0" fmla="*/ 0 w 21"/>
                  <a:gd name="T1" fmla="*/ 20 h 21"/>
                  <a:gd name="T2" fmla="*/ 12 w 21"/>
                  <a:gd name="T3" fmla="*/ 7 h 21"/>
                  <a:gd name="T4" fmla="*/ 2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20"/>
                    </a:moveTo>
                    <a:lnTo>
                      <a:pt x="12" y="7"/>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96" name="Freeform 3454"/>
              <p:cNvSpPr>
                <a:spLocks/>
              </p:cNvSpPr>
              <p:nvPr/>
            </p:nvSpPr>
            <p:spPr bwMode="auto">
              <a:xfrm>
                <a:off x="5100" y="2291"/>
                <a:ext cx="21" cy="21"/>
              </a:xfrm>
              <a:custGeom>
                <a:avLst/>
                <a:gdLst>
                  <a:gd name="T0" fmla="*/ 2 w 21"/>
                  <a:gd name="T1" fmla="*/ 20 h 21"/>
                  <a:gd name="T2" fmla="*/ 0 w 21"/>
                  <a:gd name="T3" fmla="*/ 12 h 21"/>
                  <a:gd name="T4" fmla="*/ 0 w 21"/>
                  <a:gd name="T5" fmla="*/ 6 h 21"/>
                  <a:gd name="T6" fmla="*/ 2 w 21"/>
                  <a:gd name="T7" fmla="*/ 2 h 21"/>
                  <a:gd name="T8" fmla="*/ 7 w 21"/>
                  <a:gd name="T9" fmla="*/ 0 h 21"/>
                  <a:gd name="T10" fmla="*/ 10 w 21"/>
                  <a:gd name="T11" fmla="*/ 0 h 21"/>
                  <a:gd name="T12" fmla="*/ 12 w 21"/>
                  <a:gd name="T13" fmla="*/ 0 h 21"/>
                  <a:gd name="T14" fmla="*/ 17 w 21"/>
                  <a:gd name="T15" fmla="*/ 2 h 21"/>
                  <a:gd name="T16" fmla="*/ 20 w 21"/>
                  <a:gd name="T17" fmla="*/ 6 h 21"/>
                  <a:gd name="T18" fmla="*/ 20 w 21"/>
                  <a:gd name="T19" fmla="*/ 12 h 21"/>
                  <a:gd name="T20" fmla="*/ 17 w 21"/>
                  <a:gd name="T21" fmla="*/ 12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1"/>
                  <a:gd name="T35" fmla="*/ 21 w 21"/>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1">
                    <a:moveTo>
                      <a:pt x="2" y="20"/>
                    </a:moveTo>
                    <a:lnTo>
                      <a:pt x="0" y="12"/>
                    </a:lnTo>
                    <a:lnTo>
                      <a:pt x="0" y="6"/>
                    </a:lnTo>
                    <a:lnTo>
                      <a:pt x="2" y="2"/>
                    </a:lnTo>
                    <a:lnTo>
                      <a:pt x="7" y="0"/>
                    </a:lnTo>
                    <a:lnTo>
                      <a:pt x="10" y="0"/>
                    </a:lnTo>
                    <a:lnTo>
                      <a:pt x="12" y="0"/>
                    </a:lnTo>
                    <a:lnTo>
                      <a:pt x="17" y="2"/>
                    </a:lnTo>
                    <a:lnTo>
                      <a:pt x="20" y="6"/>
                    </a:lnTo>
                    <a:lnTo>
                      <a:pt x="20" y="12"/>
                    </a:lnTo>
                    <a:lnTo>
                      <a:pt x="17" y="12"/>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97" name="Freeform 3455"/>
              <p:cNvSpPr>
                <a:spLocks/>
              </p:cNvSpPr>
              <p:nvPr/>
            </p:nvSpPr>
            <p:spPr bwMode="auto">
              <a:xfrm>
                <a:off x="5110" y="2296"/>
                <a:ext cx="21" cy="21"/>
              </a:xfrm>
              <a:custGeom>
                <a:avLst/>
                <a:gdLst>
                  <a:gd name="T0" fmla="*/ 0 w 21"/>
                  <a:gd name="T1" fmla="*/ 0 h 21"/>
                  <a:gd name="T2" fmla="*/ 2 w 21"/>
                  <a:gd name="T3" fmla="*/ 10 h 21"/>
                  <a:gd name="T4" fmla="*/ 6 w 21"/>
                  <a:gd name="T5" fmla="*/ 12 h 21"/>
                  <a:gd name="T6" fmla="*/ 6 w 21"/>
                  <a:gd name="T7" fmla="*/ 15 h 21"/>
                  <a:gd name="T8" fmla="*/ 12 w 21"/>
                  <a:gd name="T9" fmla="*/ 17 h 21"/>
                  <a:gd name="T10" fmla="*/ 20 w 21"/>
                  <a:gd name="T11" fmla="*/ 20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0" y="0"/>
                    </a:moveTo>
                    <a:lnTo>
                      <a:pt x="2" y="10"/>
                    </a:lnTo>
                    <a:lnTo>
                      <a:pt x="6" y="12"/>
                    </a:lnTo>
                    <a:lnTo>
                      <a:pt x="6" y="15"/>
                    </a:lnTo>
                    <a:lnTo>
                      <a:pt x="12" y="17"/>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98" name="Freeform 3456"/>
              <p:cNvSpPr>
                <a:spLocks/>
              </p:cNvSpPr>
              <p:nvPr/>
            </p:nvSpPr>
            <p:spPr bwMode="auto">
              <a:xfrm>
                <a:off x="5107" y="2300"/>
                <a:ext cx="21" cy="21"/>
              </a:xfrm>
              <a:custGeom>
                <a:avLst/>
                <a:gdLst>
                  <a:gd name="T0" fmla="*/ 20 w 21"/>
                  <a:gd name="T1" fmla="*/ 20 h 21"/>
                  <a:gd name="T2" fmla="*/ 12 w 21"/>
                  <a:gd name="T3" fmla="*/ 15 h 21"/>
                  <a:gd name="T4" fmla="*/ 6 w 21"/>
                  <a:gd name="T5" fmla="*/ 7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0" y="20"/>
                    </a:moveTo>
                    <a:lnTo>
                      <a:pt x="12" y="15"/>
                    </a:lnTo>
                    <a:lnTo>
                      <a:pt x="6" y="7"/>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099" name="Freeform 3457"/>
              <p:cNvSpPr>
                <a:spLocks/>
              </p:cNvSpPr>
              <p:nvPr/>
            </p:nvSpPr>
            <p:spPr bwMode="auto">
              <a:xfrm>
                <a:off x="5101" y="2296"/>
                <a:ext cx="21" cy="21"/>
              </a:xfrm>
              <a:custGeom>
                <a:avLst/>
                <a:gdLst>
                  <a:gd name="T0" fmla="*/ 16 w 21"/>
                  <a:gd name="T1" fmla="*/ 0 h 21"/>
                  <a:gd name="T2" fmla="*/ 20 w 21"/>
                  <a:gd name="T3" fmla="*/ 5 h 21"/>
                  <a:gd name="T4" fmla="*/ 20 w 21"/>
                  <a:gd name="T5" fmla="*/ 15 h 21"/>
                  <a:gd name="T6" fmla="*/ 16 w 21"/>
                  <a:gd name="T7" fmla="*/ 20 h 21"/>
                  <a:gd name="T8" fmla="*/ 10 w 21"/>
                  <a:gd name="T9" fmla="*/ 20 h 21"/>
                  <a:gd name="T10" fmla="*/ 6 w 21"/>
                  <a:gd name="T11" fmla="*/ 20 h 21"/>
                  <a:gd name="T12" fmla="*/ 0 w 21"/>
                  <a:gd name="T13" fmla="*/ 15 h 21"/>
                  <a:gd name="T14" fmla="*/ 0 w 21"/>
                  <a:gd name="T15" fmla="*/ 10 h 21"/>
                  <a:gd name="T16" fmla="*/ 0 w 21"/>
                  <a:gd name="T17" fmla="*/ 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21"/>
                  <a:gd name="T29" fmla="*/ 21 w 21"/>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21">
                    <a:moveTo>
                      <a:pt x="16" y="0"/>
                    </a:moveTo>
                    <a:lnTo>
                      <a:pt x="20" y="5"/>
                    </a:lnTo>
                    <a:lnTo>
                      <a:pt x="20" y="15"/>
                    </a:lnTo>
                    <a:lnTo>
                      <a:pt x="16" y="20"/>
                    </a:lnTo>
                    <a:lnTo>
                      <a:pt x="10" y="20"/>
                    </a:lnTo>
                    <a:lnTo>
                      <a:pt x="6" y="20"/>
                    </a:lnTo>
                    <a:lnTo>
                      <a:pt x="0" y="15"/>
                    </a:lnTo>
                    <a:lnTo>
                      <a:pt x="0" y="1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100" name="Freeform 3458"/>
              <p:cNvSpPr>
                <a:spLocks/>
              </p:cNvSpPr>
              <p:nvPr/>
            </p:nvSpPr>
            <p:spPr bwMode="auto">
              <a:xfrm>
                <a:off x="5100" y="2303"/>
                <a:ext cx="21" cy="21"/>
              </a:xfrm>
              <a:custGeom>
                <a:avLst/>
                <a:gdLst>
                  <a:gd name="T0" fmla="*/ 0 w 21"/>
                  <a:gd name="T1" fmla="*/ 20 h 21"/>
                  <a:gd name="T2" fmla="*/ 0 w 21"/>
                  <a:gd name="T3" fmla="*/ 12 h 21"/>
                  <a:gd name="T4" fmla="*/ 2 w 21"/>
                  <a:gd name="T5" fmla="*/ 6 h 21"/>
                  <a:gd name="T6" fmla="*/ 6 w 21"/>
                  <a:gd name="T7" fmla="*/ 0 h 21"/>
                  <a:gd name="T8" fmla="*/ 10 w 21"/>
                  <a:gd name="T9" fmla="*/ 0 h 21"/>
                  <a:gd name="T10" fmla="*/ 12 w 21"/>
                  <a:gd name="T11" fmla="*/ 0 h 21"/>
                  <a:gd name="T12" fmla="*/ 16 w 21"/>
                  <a:gd name="T13" fmla="*/ 6 h 21"/>
                  <a:gd name="T14" fmla="*/ 20 w 21"/>
                  <a:gd name="T15" fmla="*/ 12 h 21"/>
                  <a:gd name="T16" fmla="*/ 20 w 21"/>
                  <a:gd name="T17" fmla="*/ 2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21"/>
                  <a:gd name="T29" fmla="*/ 21 w 21"/>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21">
                    <a:moveTo>
                      <a:pt x="0" y="20"/>
                    </a:moveTo>
                    <a:lnTo>
                      <a:pt x="0" y="12"/>
                    </a:lnTo>
                    <a:lnTo>
                      <a:pt x="2" y="6"/>
                    </a:lnTo>
                    <a:lnTo>
                      <a:pt x="6" y="0"/>
                    </a:lnTo>
                    <a:lnTo>
                      <a:pt x="10" y="0"/>
                    </a:lnTo>
                    <a:lnTo>
                      <a:pt x="12" y="0"/>
                    </a:lnTo>
                    <a:lnTo>
                      <a:pt x="16" y="6"/>
                    </a:lnTo>
                    <a:lnTo>
                      <a:pt x="20" y="12"/>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101" name="Freeform 3459"/>
              <p:cNvSpPr>
                <a:spLocks/>
              </p:cNvSpPr>
              <p:nvPr/>
            </p:nvSpPr>
            <p:spPr bwMode="auto">
              <a:xfrm>
                <a:off x="5107" y="2301"/>
                <a:ext cx="21" cy="21"/>
              </a:xfrm>
              <a:custGeom>
                <a:avLst/>
                <a:gdLst>
                  <a:gd name="T0" fmla="*/ 20 w 21"/>
                  <a:gd name="T1" fmla="*/ 20 h 21"/>
                  <a:gd name="T2" fmla="*/ 10 w 21"/>
                  <a:gd name="T3" fmla="*/ 7 h 21"/>
                  <a:gd name="T4" fmla="*/ 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20"/>
                    </a:moveTo>
                    <a:lnTo>
                      <a:pt x="10" y="7"/>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102" name="Line 3460"/>
              <p:cNvSpPr>
                <a:spLocks noChangeShapeType="1"/>
              </p:cNvSpPr>
              <p:nvPr/>
            </p:nvSpPr>
            <p:spPr bwMode="auto">
              <a:xfrm>
                <a:off x="5096" y="2293"/>
                <a:ext cx="6"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103" name="Line 3461"/>
              <p:cNvSpPr>
                <a:spLocks noChangeShapeType="1"/>
              </p:cNvSpPr>
              <p:nvPr/>
            </p:nvSpPr>
            <p:spPr bwMode="auto">
              <a:xfrm>
                <a:off x="5111" y="2292"/>
                <a:ext cx="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104" name="Freeform 3462"/>
              <p:cNvSpPr>
                <a:spLocks/>
              </p:cNvSpPr>
              <p:nvPr/>
            </p:nvSpPr>
            <p:spPr bwMode="auto">
              <a:xfrm>
                <a:off x="5113" y="2286"/>
                <a:ext cx="21" cy="21"/>
              </a:xfrm>
              <a:custGeom>
                <a:avLst/>
                <a:gdLst>
                  <a:gd name="T0" fmla="*/ 0 w 21"/>
                  <a:gd name="T1" fmla="*/ 20 h 21"/>
                  <a:gd name="T2" fmla="*/ 10 w 21"/>
                  <a:gd name="T3" fmla="*/ 7 h 21"/>
                  <a:gd name="T4" fmla="*/ 20 w 21"/>
                  <a:gd name="T5" fmla="*/ 3 h 21"/>
                  <a:gd name="T6" fmla="*/ 2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20"/>
                    </a:moveTo>
                    <a:lnTo>
                      <a:pt x="10" y="7"/>
                    </a:lnTo>
                    <a:lnTo>
                      <a:pt x="20" y="3"/>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105" name="Line 3463"/>
              <p:cNvSpPr>
                <a:spLocks noChangeShapeType="1"/>
              </p:cNvSpPr>
              <p:nvPr/>
            </p:nvSpPr>
            <p:spPr bwMode="auto">
              <a:xfrm flipH="1">
                <a:off x="5130" y="2291"/>
                <a:ext cx="13"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106" name="Freeform 3464"/>
              <p:cNvSpPr>
                <a:spLocks/>
              </p:cNvSpPr>
              <p:nvPr/>
            </p:nvSpPr>
            <p:spPr bwMode="auto">
              <a:xfrm>
                <a:off x="5122" y="2290"/>
                <a:ext cx="27" cy="21"/>
              </a:xfrm>
              <a:custGeom>
                <a:avLst/>
                <a:gdLst>
                  <a:gd name="T0" fmla="*/ 0 w 27"/>
                  <a:gd name="T1" fmla="*/ 0 h 21"/>
                  <a:gd name="T2" fmla="*/ 22 w 27"/>
                  <a:gd name="T3" fmla="*/ 15 h 21"/>
                  <a:gd name="T4" fmla="*/ 26 w 27"/>
                  <a:gd name="T5" fmla="*/ 20 h 21"/>
                  <a:gd name="T6" fmla="*/ 0 60000 65536"/>
                  <a:gd name="T7" fmla="*/ 0 60000 65536"/>
                  <a:gd name="T8" fmla="*/ 0 60000 65536"/>
                  <a:gd name="T9" fmla="*/ 0 w 27"/>
                  <a:gd name="T10" fmla="*/ 0 h 21"/>
                  <a:gd name="T11" fmla="*/ 27 w 27"/>
                  <a:gd name="T12" fmla="*/ 21 h 21"/>
                </a:gdLst>
                <a:ahLst/>
                <a:cxnLst>
                  <a:cxn ang="T6">
                    <a:pos x="T0" y="T1"/>
                  </a:cxn>
                  <a:cxn ang="T7">
                    <a:pos x="T2" y="T3"/>
                  </a:cxn>
                  <a:cxn ang="T8">
                    <a:pos x="T4" y="T5"/>
                  </a:cxn>
                </a:cxnLst>
                <a:rect l="T9" t="T10" r="T11" b="T12"/>
                <a:pathLst>
                  <a:path w="27" h="21">
                    <a:moveTo>
                      <a:pt x="0" y="0"/>
                    </a:moveTo>
                    <a:lnTo>
                      <a:pt x="22" y="15"/>
                    </a:lnTo>
                    <a:lnTo>
                      <a:pt x="26"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107" name="Freeform 3465"/>
              <p:cNvSpPr>
                <a:spLocks/>
              </p:cNvSpPr>
              <p:nvPr/>
            </p:nvSpPr>
            <p:spPr bwMode="auto">
              <a:xfrm>
                <a:off x="5090" y="2313"/>
                <a:ext cx="21" cy="21"/>
              </a:xfrm>
              <a:custGeom>
                <a:avLst/>
                <a:gdLst>
                  <a:gd name="T0" fmla="*/ 0 w 21"/>
                  <a:gd name="T1" fmla="*/ 0 h 21"/>
                  <a:gd name="T2" fmla="*/ 20 w 21"/>
                  <a:gd name="T3" fmla="*/ 0 h 21"/>
                  <a:gd name="T4" fmla="*/ 6 w 21"/>
                  <a:gd name="T5" fmla="*/ 20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0"/>
                    </a:moveTo>
                    <a:lnTo>
                      <a:pt x="20" y="0"/>
                    </a:lnTo>
                    <a:lnTo>
                      <a:pt x="6" y="20"/>
                    </a:lnTo>
                    <a:lnTo>
                      <a:pt x="0" y="0"/>
                    </a:lnTo>
                  </a:path>
                </a:pathLst>
              </a:custGeom>
              <a:solidFill>
                <a:schemeClr val="folHlink"/>
              </a:solidFill>
              <a:ln w="12700" cap="rnd">
                <a:solidFill>
                  <a:srgbClr val="000000"/>
                </a:solidFill>
                <a:round/>
                <a:headEnd/>
                <a:tailEnd/>
              </a:ln>
            </p:spPr>
            <p:txBody>
              <a:bodyPr/>
              <a:lstStyle/>
              <a:p>
                <a:endParaRPr lang="zh-CN" altLang="zh-CN"/>
              </a:p>
            </p:txBody>
          </p:sp>
          <p:sp>
            <p:nvSpPr>
              <p:cNvPr id="58108" name="Line 3466"/>
              <p:cNvSpPr>
                <a:spLocks noChangeShapeType="1"/>
              </p:cNvSpPr>
              <p:nvPr/>
            </p:nvSpPr>
            <p:spPr bwMode="auto">
              <a:xfrm>
                <a:off x="5084" y="2326"/>
                <a:ext cx="2" cy="1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109" name="Line 3467"/>
              <p:cNvSpPr>
                <a:spLocks noChangeShapeType="1"/>
              </p:cNvSpPr>
              <p:nvPr/>
            </p:nvSpPr>
            <p:spPr bwMode="auto">
              <a:xfrm flipH="1" flipV="1">
                <a:off x="5054" y="2328"/>
                <a:ext cx="2" cy="1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110" name="Freeform 3468"/>
              <p:cNvSpPr>
                <a:spLocks/>
              </p:cNvSpPr>
              <p:nvPr/>
            </p:nvSpPr>
            <p:spPr bwMode="auto">
              <a:xfrm>
                <a:off x="5045" y="2328"/>
                <a:ext cx="21" cy="21"/>
              </a:xfrm>
              <a:custGeom>
                <a:avLst/>
                <a:gdLst>
                  <a:gd name="T0" fmla="*/ 20 w 21"/>
                  <a:gd name="T1" fmla="*/ 0 h 21"/>
                  <a:gd name="T2" fmla="*/ 20 w 21"/>
                  <a:gd name="T3" fmla="*/ 20 h 21"/>
                  <a:gd name="T4" fmla="*/ 2 w 21"/>
                  <a:gd name="T5" fmla="*/ 20 h 21"/>
                  <a:gd name="T6" fmla="*/ 0 w 21"/>
                  <a:gd name="T7" fmla="*/ 0 h 21"/>
                  <a:gd name="T8" fmla="*/ 20 w 21"/>
                  <a:gd name="T9" fmla="*/ 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20" y="0"/>
                    </a:moveTo>
                    <a:lnTo>
                      <a:pt x="20" y="20"/>
                    </a:lnTo>
                    <a:lnTo>
                      <a:pt x="2" y="20"/>
                    </a:lnTo>
                    <a:lnTo>
                      <a:pt x="0" y="0"/>
                    </a:lnTo>
                    <a:lnTo>
                      <a:pt x="20" y="0"/>
                    </a:lnTo>
                  </a:path>
                </a:pathLst>
              </a:custGeom>
              <a:solidFill>
                <a:schemeClr val="folHlink"/>
              </a:solidFill>
              <a:ln w="12700" cap="rnd">
                <a:solidFill>
                  <a:srgbClr val="000000"/>
                </a:solidFill>
                <a:round/>
                <a:headEnd/>
                <a:tailEnd/>
              </a:ln>
            </p:spPr>
            <p:txBody>
              <a:bodyPr/>
              <a:lstStyle/>
              <a:p>
                <a:endParaRPr lang="zh-CN" altLang="zh-CN"/>
              </a:p>
            </p:txBody>
          </p:sp>
          <p:sp>
            <p:nvSpPr>
              <p:cNvPr id="58111" name="Line 3469"/>
              <p:cNvSpPr>
                <a:spLocks noChangeShapeType="1"/>
              </p:cNvSpPr>
              <p:nvPr/>
            </p:nvSpPr>
            <p:spPr bwMode="auto">
              <a:xfrm>
                <a:off x="5052" y="2328"/>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112" name="Line 3470"/>
              <p:cNvSpPr>
                <a:spLocks noChangeShapeType="1"/>
              </p:cNvSpPr>
              <p:nvPr/>
            </p:nvSpPr>
            <p:spPr bwMode="auto">
              <a:xfrm flipV="1">
                <a:off x="5051" y="2328"/>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113" name="Line 3471"/>
              <p:cNvSpPr>
                <a:spLocks noChangeShapeType="1"/>
              </p:cNvSpPr>
              <p:nvPr/>
            </p:nvSpPr>
            <p:spPr bwMode="auto">
              <a:xfrm>
                <a:off x="5050" y="2328"/>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114" name="Line 3472"/>
              <p:cNvSpPr>
                <a:spLocks noChangeShapeType="1"/>
              </p:cNvSpPr>
              <p:nvPr/>
            </p:nvSpPr>
            <p:spPr bwMode="auto">
              <a:xfrm flipV="1">
                <a:off x="5048" y="2328"/>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115" name="Line 3473"/>
              <p:cNvSpPr>
                <a:spLocks noChangeShapeType="1"/>
              </p:cNvSpPr>
              <p:nvPr/>
            </p:nvSpPr>
            <p:spPr bwMode="auto">
              <a:xfrm>
                <a:off x="5047" y="2328"/>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116" name="Line 3474"/>
              <p:cNvSpPr>
                <a:spLocks noChangeShapeType="1"/>
              </p:cNvSpPr>
              <p:nvPr/>
            </p:nvSpPr>
            <p:spPr bwMode="auto">
              <a:xfrm flipV="1">
                <a:off x="5046" y="2328"/>
                <a:ext cx="7"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117" name="Line 3475"/>
              <p:cNvSpPr>
                <a:spLocks noChangeShapeType="1"/>
              </p:cNvSpPr>
              <p:nvPr/>
            </p:nvSpPr>
            <p:spPr bwMode="auto">
              <a:xfrm>
                <a:off x="5045" y="2328"/>
                <a:ext cx="0" cy="1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8118" name="Freeform 3476"/>
              <p:cNvSpPr>
                <a:spLocks/>
              </p:cNvSpPr>
              <p:nvPr/>
            </p:nvSpPr>
            <p:spPr bwMode="auto">
              <a:xfrm>
                <a:off x="5033" y="2320"/>
                <a:ext cx="21" cy="21"/>
              </a:xfrm>
              <a:custGeom>
                <a:avLst/>
                <a:gdLst>
                  <a:gd name="T0" fmla="*/ 7 w 21"/>
                  <a:gd name="T1" fmla="*/ 0 h 21"/>
                  <a:gd name="T2" fmla="*/ 3 w 21"/>
                  <a:gd name="T3" fmla="*/ 0 h 21"/>
                  <a:gd name="T4" fmla="*/ 3 w 21"/>
                  <a:gd name="T5" fmla="*/ 5 h 21"/>
                  <a:gd name="T6" fmla="*/ 0 w 21"/>
                  <a:gd name="T7" fmla="*/ 10 h 21"/>
                  <a:gd name="T8" fmla="*/ 3 w 21"/>
                  <a:gd name="T9" fmla="*/ 15 h 21"/>
                  <a:gd name="T10" fmla="*/ 7 w 21"/>
                  <a:gd name="T11" fmla="*/ 20 h 21"/>
                  <a:gd name="T12" fmla="*/ 11 w 21"/>
                  <a:gd name="T13" fmla="*/ 15 h 21"/>
                  <a:gd name="T14" fmla="*/ 15 w 21"/>
                  <a:gd name="T15" fmla="*/ 15 h 21"/>
                  <a:gd name="T16" fmla="*/ 20 w 21"/>
                  <a:gd name="T17" fmla="*/ 10 h 21"/>
                  <a:gd name="T18" fmla="*/ 15 w 21"/>
                  <a:gd name="T19" fmla="*/ 5 h 21"/>
                  <a:gd name="T20" fmla="*/ 15 w 21"/>
                  <a:gd name="T21" fmla="*/ 0 h 21"/>
                  <a:gd name="T22" fmla="*/ 7 w 21"/>
                  <a:gd name="T23" fmla="*/ 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21"/>
                  <a:gd name="T38" fmla="*/ 21 w 21"/>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21">
                    <a:moveTo>
                      <a:pt x="7" y="0"/>
                    </a:moveTo>
                    <a:lnTo>
                      <a:pt x="3" y="0"/>
                    </a:lnTo>
                    <a:lnTo>
                      <a:pt x="3" y="5"/>
                    </a:lnTo>
                    <a:lnTo>
                      <a:pt x="0" y="10"/>
                    </a:lnTo>
                    <a:lnTo>
                      <a:pt x="3" y="15"/>
                    </a:lnTo>
                    <a:lnTo>
                      <a:pt x="7" y="20"/>
                    </a:lnTo>
                    <a:lnTo>
                      <a:pt x="11" y="15"/>
                    </a:lnTo>
                    <a:lnTo>
                      <a:pt x="15" y="15"/>
                    </a:lnTo>
                    <a:lnTo>
                      <a:pt x="20" y="10"/>
                    </a:lnTo>
                    <a:lnTo>
                      <a:pt x="15" y="5"/>
                    </a:lnTo>
                    <a:lnTo>
                      <a:pt x="15" y="0"/>
                    </a:lnTo>
                    <a:lnTo>
                      <a:pt x="7" y="0"/>
                    </a:lnTo>
                  </a:path>
                </a:pathLst>
              </a:custGeom>
              <a:solidFill>
                <a:schemeClr val="folHlink"/>
              </a:solidFill>
              <a:ln w="12700" cap="rnd">
                <a:solidFill>
                  <a:srgbClr val="000000"/>
                </a:solidFill>
                <a:round/>
                <a:headEnd/>
                <a:tailEnd/>
              </a:ln>
            </p:spPr>
            <p:txBody>
              <a:bodyPr/>
              <a:lstStyle/>
              <a:p>
                <a:endParaRPr lang="zh-CN" altLang="zh-CN"/>
              </a:p>
            </p:txBody>
          </p:sp>
          <p:sp>
            <p:nvSpPr>
              <p:cNvPr id="58119" name="Freeform 3477"/>
              <p:cNvSpPr>
                <a:spLocks/>
              </p:cNvSpPr>
              <p:nvPr/>
            </p:nvSpPr>
            <p:spPr bwMode="auto">
              <a:xfrm>
                <a:off x="5028" y="2327"/>
                <a:ext cx="21" cy="21"/>
              </a:xfrm>
              <a:custGeom>
                <a:avLst/>
                <a:gdLst>
                  <a:gd name="T0" fmla="*/ 20 w 21"/>
                  <a:gd name="T1" fmla="*/ 0 h 21"/>
                  <a:gd name="T2" fmla="*/ 20 w 21"/>
                  <a:gd name="T3" fmla="*/ 20 h 21"/>
                  <a:gd name="T4" fmla="*/ 0 w 21"/>
                  <a:gd name="T5" fmla="*/ 20 h 21"/>
                  <a:gd name="T6" fmla="*/ 0 w 21"/>
                  <a:gd name="T7" fmla="*/ 1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0" y="0"/>
                    </a:moveTo>
                    <a:lnTo>
                      <a:pt x="20" y="20"/>
                    </a:lnTo>
                    <a:lnTo>
                      <a:pt x="0" y="20"/>
                    </a:lnTo>
                    <a:lnTo>
                      <a:pt x="0" y="1"/>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120" name="Freeform 3478"/>
              <p:cNvSpPr>
                <a:spLocks/>
              </p:cNvSpPr>
              <p:nvPr/>
            </p:nvSpPr>
            <p:spPr bwMode="auto">
              <a:xfrm>
                <a:off x="4995" y="2331"/>
                <a:ext cx="21" cy="21"/>
              </a:xfrm>
              <a:custGeom>
                <a:avLst/>
                <a:gdLst>
                  <a:gd name="T0" fmla="*/ 20 w 21"/>
                  <a:gd name="T1" fmla="*/ 0 h 21"/>
                  <a:gd name="T2" fmla="*/ 20 w 21"/>
                  <a:gd name="T3" fmla="*/ 20 h 21"/>
                  <a:gd name="T4" fmla="*/ 0 w 21"/>
                  <a:gd name="T5" fmla="*/ 20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0" y="0"/>
                    </a:moveTo>
                    <a:lnTo>
                      <a:pt x="20" y="20"/>
                    </a:lnTo>
                    <a:lnTo>
                      <a:pt x="0" y="2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121" name="Freeform 3479"/>
              <p:cNvSpPr>
                <a:spLocks/>
              </p:cNvSpPr>
              <p:nvPr/>
            </p:nvSpPr>
            <p:spPr bwMode="auto">
              <a:xfrm>
                <a:off x="4967" y="2326"/>
                <a:ext cx="21" cy="21"/>
              </a:xfrm>
              <a:custGeom>
                <a:avLst/>
                <a:gdLst>
                  <a:gd name="T0" fmla="*/ 20 w 21"/>
                  <a:gd name="T1" fmla="*/ 20 h 21"/>
                  <a:gd name="T2" fmla="*/ 20 w 21"/>
                  <a:gd name="T3" fmla="*/ 0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20"/>
                    </a:moveTo>
                    <a:lnTo>
                      <a:pt x="20" y="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122" name="Freeform 3480"/>
              <p:cNvSpPr>
                <a:spLocks/>
              </p:cNvSpPr>
              <p:nvPr/>
            </p:nvSpPr>
            <p:spPr bwMode="auto">
              <a:xfrm>
                <a:off x="4962" y="2325"/>
                <a:ext cx="65" cy="21"/>
              </a:xfrm>
              <a:custGeom>
                <a:avLst/>
                <a:gdLst>
                  <a:gd name="T0" fmla="*/ 64 w 65"/>
                  <a:gd name="T1" fmla="*/ 20 h 21"/>
                  <a:gd name="T2" fmla="*/ 32 w 65"/>
                  <a:gd name="T3" fmla="*/ 12 h 21"/>
                  <a:gd name="T4" fmla="*/ 16 w 65"/>
                  <a:gd name="T5" fmla="*/ 6 h 21"/>
                  <a:gd name="T6" fmla="*/ 0 w 65"/>
                  <a:gd name="T7" fmla="*/ 0 h 21"/>
                  <a:gd name="T8" fmla="*/ 0 60000 65536"/>
                  <a:gd name="T9" fmla="*/ 0 60000 65536"/>
                  <a:gd name="T10" fmla="*/ 0 60000 65536"/>
                  <a:gd name="T11" fmla="*/ 0 60000 65536"/>
                  <a:gd name="T12" fmla="*/ 0 w 65"/>
                  <a:gd name="T13" fmla="*/ 0 h 21"/>
                  <a:gd name="T14" fmla="*/ 65 w 65"/>
                  <a:gd name="T15" fmla="*/ 21 h 21"/>
                </a:gdLst>
                <a:ahLst/>
                <a:cxnLst>
                  <a:cxn ang="T8">
                    <a:pos x="T0" y="T1"/>
                  </a:cxn>
                  <a:cxn ang="T9">
                    <a:pos x="T2" y="T3"/>
                  </a:cxn>
                  <a:cxn ang="T10">
                    <a:pos x="T4" y="T5"/>
                  </a:cxn>
                  <a:cxn ang="T11">
                    <a:pos x="T6" y="T7"/>
                  </a:cxn>
                </a:cxnLst>
                <a:rect l="T12" t="T13" r="T14" b="T15"/>
                <a:pathLst>
                  <a:path w="65" h="21">
                    <a:moveTo>
                      <a:pt x="64" y="20"/>
                    </a:moveTo>
                    <a:lnTo>
                      <a:pt x="32" y="12"/>
                    </a:lnTo>
                    <a:lnTo>
                      <a:pt x="16" y="6"/>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123" name="Freeform 3481"/>
              <p:cNvSpPr>
                <a:spLocks/>
              </p:cNvSpPr>
              <p:nvPr/>
            </p:nvSpPr>
            <p:spPr bwMode="auto">
              <a:xfrm>
                <a:off x="4987" y="2308"/>
                <a:ext cx="21" cy="21"/>
              </a:xfrm>
              <a:custGeom>
                <a:avLst/>
                <a:gdLst>
                  <a:gd name="T0" fmla="*/ 6 w 21"/>
                  <a:gd name="T1" fmla="*/ 20 h 21"/>
                  <a:gd name="T2" fmla="*/ 0 w 21"/>
                  <a:gd name="T3" fmla="*/ 0 h 21"/>
                  <a:gd name="T4" fmla="*/ 2 w 21"/>
                  <a:gd name="T5" fmla="*/ 0 h 21"/>
                  <a:gd name="T6" fmla="*/ 20 w 21"/>
                  <a:gd name="T7" fmla="*/ 20 h 21"/>
                  <a:gd name="T8" fmla="*/ 6 w 21"/>
                  <a:gd name="T9" fmla="*/ 2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6" y="20"/>
                    </a:moveTo>
                    <a:lnTo>
                      <a:pt x="0" y="0"/>
                    </a:lnTo>
                    <a:lnTo>
                      <a:pt x="2" y="0"/>
                    </a:lnTo>
                    <a:lnTo>
                      <a:pt x="20" y="20"/>
                    </a:lnTo>
                    <a:lnTo>
                      <a:pt x="6" y="20"/>
                    </a:lnTo>
                  </a:path>
                </a:pathLst>
              </a:custGeom>
              <a:solidFill>
                <a:schemeClr val="folHlink"/>
              </a:solidFill>
              <a:ln w="12700" cap="rnd">
                <a:solidFill>
                  <a:srgbClr val="000000"/>
                </a:solidFill>
                <a:round/>
                <a:headEnd/>
                <a:tailEnd/>
              </a:ln>
            </p:spPr>
            <p:txBody>
              <a:bodyPr/>
              <a:lstStyle/>
              <a:p>
                <a:endParaRPr lang="zh-CN" altLang="zh-CN"/>
              </a:p>
            </p:txBody>
          </p:sp>
          <p:sp>
            <p:nvSpPr>
              <p:cNvPr id="58124" name="Freeform 3482"/>
              <p:cNvSpPr>
                <a:spLocks/>
              </p:cNvSpPr>
              <p:nvPr/>
            </p:nvSpPr>
            <p:spPr bwMode="auto">
              <a:xfrm>
                <a:off x="4981" y="2307"/>
                <a:ext cx="21" cy="21"/>
              </a:xfrm>
              <a:custGeom>
                <a:avLst/>
                <a:gdLst>
                  <a:gd name="T0" fmla="*/ 20 w 21"/>
                  <a:gd name="T1" fmla="*/ 20 h 21"/>
                  <a:gd name="T2" fmla="*/ 0 w 21"/>
                  <a:gd name="T3" fmla="*/ 15 h 21"/>
                  <a:gd name="T4" fmla="*/ 0 w 21"/>
                  <a:gd name="T5" fmla="*/ 10 h 21"/>
                  <a:gd name="T6" fmla="*/ 0 w 21"/>
                  <a:gd name="T7" fmla="*/ 5 h 21"/>
                  <a:gd name="T8" fmla="*/ 20 w 21"/>
                  <a:gd name="T9" fmla="*/ 2 h 21"/>
                  <a:gd name="T10" fmla="*/ 20 w 21"/>
                  <a:gd name="T11" fmla="*/ 1 h 21"/>
                  <a:gd name="T12" fmla="*/ 20 w 21"/>
                  <a:gd name="T13" fmla="*/ 0 h 21"/>
                  <a:gd name="T14" fmla="*/ 0 60000 65536"/>
                  <a:gd name="T15" fmla="*/ 0 60000 65536"/>
                  <a:gd name="T16" fmla="*/ 0 60000 65536"/>
                  <a:gd name="T17" fmla="*/ 0 60000 65536"/>
                  <a:gd name="T18" fmla="*/ 0 60000 65536"/>
                  <a:gd name="T19" fmla="*/ 0 60000 65536"/>
                  <a:gd name="T20" fmla="*/ 0 60000 65536"/>
                  <a:gd name="T21" fmla="*/ 0 w 21"/>
                  <a:gd name="T22" fmla="*/ 0 h 21"/>
                  <a:gd name="T23" fmla="*/ 21 w 21"/>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1">
                    <a:moveTo>
                      <a:pt x="20" y="20"/>
                    </a:moveTo>
                    <a:lnTo>
                      <a:pt x="0" y="15"/>
                    </a:lnTo>
                    <a:lnTo>
                      <a:pt x="0" y="10"/>
                    </a:lnTo>
                    <a:lnTo>
                      <a:pt x="0" y="5"/>
                    </a:lnTo>
                    <a:lnTo>
                      <a:pt x="20" y="2"/>
                    </a:lnTo>
                    <a:lnTo>
                      <a:pt x="20" y="1"/>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125" name="Freeform 3483"/>
              <p:cNvSpPr>
                <a:spLocks/>
              </p:cNvSpPr>
              <p:nvPr/>
            </p:nvSpPr>
            <p:spPr bwMode="auto">
              <a:xfrm>
                <a:off x="4995" y="2293"/>
                <a:ext cx="21" cy="21"/>
              </a:xfrm>
              <a:custGeom>
                <a:avLst/>
                <a:gdLst>
                  <a:gd name="T0" fmla="*/ 0 w 21"/>
                  <a:gd name="T1" fmla="*/ 20 h 21"/>
                  <a:gd name="T2" fmla="*/ 0 w 21"/>
                  <a:gd name="T3" fmla="*/ 1 h 21"/>
                  <a:gd name="T4" fmla="*/ 20 w 21"/>
                  <a:gd name="T5" fmla="*/ 0 h 21"/>
                  <a:gd name="T6" fmla="*/ 20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20"/>
                    </a:moveTo>
                    <a:lnTo>
                      <a:pt x="0" y="1"/>
                    </a:lnTo>
                    <a:lnTo>
                      <a:pt x="20" y="0"/>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sp>
            <p:nvSpPr>
              <p:cNvPr id="58126" name="Freeform 3484"/>
              <p:cNvSpPr>
                <a:spLocks/>
              </p:cNvSpPr>
              <p:nvPr/>
            </p:nvSpPr>
            <p:spPr bwMode="auto">
              <a:xfrm>
                <a:off x="4873" y="2315"/>
                <a:ext cx="109" cy="22"/>
              </a:xfrm>
              <a:custGeom>
                <a:avLst/>
                <a:gdLst>
                  <a:gd name="T0" fmla="*/ 108 w 109"/>
                  <a:gd name="T1" fmla="*/ 0 h 22"/>
                  <a:gd name="T2" fmla="*/ 95 w 109"/>
                  <a:gd name="T3" fmla="*/ 1 h 22"/>
                  <a:gd name="T4" fmla="*/ 81 w 109"/>
                  <a:gd name="T5" fmla="*/ 3 h 22"/>
                  <a:gd name="T6" fmla="*/ 52 w 109"/>
                  <a:gd name="T7" fmla="*/ 8 h 22"/>
                  <a:gd name="T8" fmla="*/ 25 w 109"/>
                  <a:gd name="T9" fmla="*/ 14 h 22"/>
                  <a:gd name="T10" fmla="*/ 0 w 109"/>
                  <a:gd name="T11" fmla="*/ 21 h 22"/>
                  <a:gd name="T12" fmla="*/ 0 60000 65536"/>
                  <a:gd name="T13" fmla="*/ 0 60000 65536"/>
                  <a:gd name="T14" fmla="*/ 0 60000 65536"/>
                  <a:gd name="T15" fmla="*/ 0 60000 65536"/>
                  <a:gd name="T16" fmla="*/ 0 60000 65536"/>
                  <a:gd name="T17" fmla="*/ 0 60000 65536"/>
                  <a:gd name="T18" fmla="*/ 0 w 109"/>
                  <a:gd name="T19" fmla="*/ 0 h 22"/>
                  <a:gd name="T20" fmla="*/ 109 w 109"/>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09" h="22">
                    <a:moveTo>
                      <a:pt x="108" y="0"/>
                    </a:moveTo>
                    <a:lnTo>
                      <a:pt x="95" y="1"/>
                    </a:lnTo>
                    <a:lnTo>
                      <a:pt x="81" y="3"/>
                    </a:lnTo>
                    <a:lnTo>
                      <a:pt x="52" y="8"/>
                    </a:lnTo>
                    <a:lnTo>
                      <a:pt x="25" y="14"/>
                    </a:lnTo>
                    <a:lnTo>
                      <a:pt x="0" y="21"/>
                    </a:lnTo>
                  </a:path>
                </a:pathLst>
              </a:custGeom>
              <a:solidFill>
                <a:schemeClr val="folHlink"/>
              </a:solidFill>
              <a:ln w="12700" cap="rnd">
                <a:solidFill>
                  <a:srgbClr val="000000"/>
                </a:solidFill>
                <a:round/>
                <a:headEnd type="none" w="sm" len="sm"/>
                <a:tailEnd type="none" w="sm" len="sm"/>
              </a:ln>
            </p:spPr>
            <p:txBody>
              <a:bodyPr/>
              <a:lstStyle/>
              <a:p>
                <a:endParaRPr lang="zh-CN" altLang="zh-CN"/>
              </a:p>
            </p:txBody>
          </p:sp>
        </p:grpSp>
        <p:grpSp>
          <p:nvGrpSpPr>
            <p:cNvPr id="28" name="Group 3485"/>
            <p:cNvGrpSpPr>
              <a:grpSpLocks/>
            </p:cNvGrpSpPr>
            <p:nvPr/>
          </p:nvGrpSpPr>
          <p:grpSpPr bwMode="auto">
            <a:xfrm>
              <a:off x="4678" y="2161"/>
              <a:ext cx="398" cy="284"/>
              <a:chOff x="4049" y="926"/>
              <a:chExt cx="648" cy="381"/>
            </a:xfrm>
          </p:grpSpPr>
          <p:sp>
            <p:nvSpPr>
              <p:cNvPr id="57807" name="Freeform 3486"/>
              <p:cNvSpPr>
                <a:spLocks/>
              </p:cNvSpPr>
              <p:nvPr/>
            </p:nvSpPr>
            <p:spPr bwMode="auto">
              <a:xfrm>
                <a:off x="4050" y="926"/>
                <a:ext cx="647" cy="381"/>
              </a:xfrm>
              <a:custGeom>
                <a:avLst/>
                <a:gdLst>
                  <a:gd name="T0" fmla="*/ 17 w 647"/>
                  <a:gd name="T1" fmla="*/ 96 h 381"/>
                  <a:gd name="T2" fmla="*/ 47 w 647"/>
                  <a:gd name="T3" fmla="*/ 154 h 381"/>
                  <a:gd name="T4" fmla="*/ 106 w 647"/>
                  <a:gd name="T5" fmla="*/ 196 h 381"/>
                  <a:gd name="T6" fmla="*/ 211 w 647"/>
                  <a:gd name="T7" fmla="*/ 236 h 381"/>
                  <a:gd name="T8" fmla="*/ 322 w 647"/>
                  <a:gd name="T9" fmla="*/ 286 h 381"/>
                  <a:gd name="T10" fmla="*/ 633 w 647"/>
                  <a:gd name="T11" fmla="*/ 368 h 381"/>
                  <a:gd name="T12" fmla="*/ 510 w 647"/>
                  <a:gd name="T13" fmla="*/ 278 h 381"/>
                  <a:gd name="T14" fmla="*/ 451 w 647"/>
                  <a:gd name="T15" fmla="*/ 253 h 381"/>
                  <a:gd name="T16" fmla="*/ 375 w 647"/>
                  <a:gd name="T17" fmla="*/ 202 h 381"/>
                  <a:gd name="T18" fmla="*/ 284 w 647"/>
                  <a:gd name="T19" fmla="*/ 140 h 381"/>
                  <a:gd name="T20" fmla="*/ 267 w 647"/>
                  <a:gd name="T21" fmla="*/ 101 h 381"/>
                  <a:gd name="T22" fmla="*/ 251 w 647"/>
                  <a:gd name="T23" fmla="*/ 64 h 381"/>
                  <a:gd name="T24" fmla="*/ 281 w 647"/>
                  <a:gd name="T25" fmla="*/ 43 h 381"/>
                  <a:gd name="T26" fmla="*/ 251 w 647"/>
                  <a:gd name="T27" fmla="*/ 64 h 381"/>
                  <a:gd name="T28" fmla="*/ 248 w 647"/>
                  <a:gd name="T29" fmla="*/ 28 h 381"/>
                  <a:gd name="T30" fmla="*/ 251 w 647"/>
                  <a:gd name="T31" fmla="*/ 64 h 381"/>
                  <a:gd name="T32" fmla="*/ 205 w 647"/>
                  <a:gd name="T33" fmla="*/ 50 h 381"/>
                  <a:gd name="T34" fmla="*/ 251 w 647"/>
                  <a:gd name="T35" fmla="*/ 64 h 381"/>
                  <a:gd name="T36" fmla="*/ 220 w 647"/>
                  <a:gd name="T37" fmla="*/ 76 h 381"/>
                  <a:gd name="T38" fmla="*/ 237 w 647"/>
                  <a:gd name="T39" fmla="*/ 101 h 381"/>
                  <a:gd name="T40" fmla="*/ 223 w 647"/>
                  <a:gd name="T41" fmla="*/ 113 h 381"/>
                  <a:gd name="T42" fmla="*/ 194 w 647"/>
                  <a:gd name="T43" fmla="*/ 90 h 381"/>
                  <a:gd name="T44" fmla="*/ 164 w 647"/>
                  <a:gd name="T45" fmla="*/ 98 h 381"/>
                  <a:gd name="T46" fmla="*/ 178 w 647"/>
                  <a:gd name="T47" fmla="*/ 64 h 381"/>
                  <a:gd name="T48" fmla="*/ 146 w 647"/>
                  <a:gd name="T49" fmla="*/ 28 h 381"/>
                  <a:gd name="T50" fmla="*/ 175 w 647"/>
                  <a:gd name="T51" fmla="*/ 14 h 381"/>
                  <a:gd name="T52" fmla="*/ 146 w 647"/>
                  <a:gd name="T53" fmla="*/ 28 h 381"/>
                  <a:gd name="T54" fmla="*/ 146 w 647"/>
                  <a:gd name="T55" fmla="*/ 28 h 381"/>
                  <a:gd name="T56" fmla="*/ 117 w 647"/>
                  <a:gd name="T57" fmla="*/ 37 h 381"/>
                  <a:gd name="T58" fmla="*/ 117 w 647"/>
                  <a:gd name="T59" fmla="*/ 37 h 381"/>
                  <a:gd name="T60" fmla="*/ 149 w 647"/>
                  <a:gd name="T61" fmla="*/ 64 h 381"/>
                  <a:gd name="T62" fmla="*/ 132 w 647"/>
                  <a:gd name="T63" fmla="*/ 50 h 381"/>
                  <a:gd name="T64" fmla="*/ 132 w 647"/>
                  <a:gd name="T65" fmla="*/ 76 h 381"/>
                  <a:gd name="T66" fmla="*/ 102 w 647"/>
                  <a:gd name="T67" fmla="*/ 98 h 381"/>
                  <a:gd name="T68" fmla="*/ 58 w 647"/>
                  <a:gd name="T69" fmla="*/ 98 h 381"/>
                  <a:gd name="T70" fmla="*/ 14 w 647"/>
                  <a:gd name="T71" fmla="*/ 84 h 38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47"/>
                  <a:gd name="T109" fmla="*/ 0 h 381"/>
                  <a:gd name="T110" fmla="*/ 647 w 647"/>
                  <a:gd name="T111" fmla="*/ 381 h 38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47" h="381">
                    <a:moveTo>
                      <a:pt x="0" y="84"/>
                    </a:moveTo>
                    <a:lnTo>
                      <a:pt x="17" y="96"/>
                    </a:lnTo>
                    <a:lnTo>
                      <a:pt x="30" y="146"/>
                    </a:lnTo>
                    <a:lnTo>
                      <a:pt x="47" y="154"/>
                    </a:lnTo>
                    <a:lnTo>
                      <a:pt x="79" y="169"/>
                    </a:lnTo>
                    <a:lnTo>
                      <a:pt x="106" y="196"/>
                    </a:lnTo>
                    <a:lnTo>
                      <a:pt x="169" y="219"/>
                    </a:lnTo>
                    <a:lnTo>
                      <a:pt x="211" y="236"/>
                    </a:lnTo>
                    <a:lnTo>
                      <a:pt x="228" y="250"/>
                    </a:lnTo>
                    <a:lnTo>
                      <a:pt x="322" y="286"/>
                    </a:lnTo>
                    <a:lnTo>
                      <a:pt x="548" y="380"/>
                    </a:lnTo>
                    <a:lnTo>
                      <a:pt x="633" y="368"/>
                    </a:lnTo>
                    <a:lnTo>
                      <a:pt x="646" y="331"/>
                    </a:lnTo>
                    <a:lnTo>
                      <a:pt x="510" y="278"/>
                    </a:lnTo>
                    <a:lnTo>
                      <a:pt x="510" y="266"/>
                    </a:lnTo>
                    <a:lnTo>
                      <a:pt x="451" y="253"/>
                    </a:lnTo>
                    <a:lnTo>
                      <a:pt x="451" y="242"/>
                    </a:lnTo>
                    <a:lnTo>
                      <a:pt x="375" y="202"/>
                    </a:lnTo>
                    <a:lnTo>
                      <a:pt x="375" y="177"/>
                    </a:lnTo>
                    <a:lnTo>
                      <a:pt x="284" y="140"/>
                    </a:lnTo>
                    <a:lnTo>
                      <a:pt x="270" y="129"/>
                    </a:lnTo>
                    <a:lnTo>
                      <a:pt x="267" y="101"/>
                    </a:lnTo>
                    <a:lnTo>
                      <a:pt x="251" y="93"/>
                    </a:lnTo>
                    <a:lnTo>
                      <a:pt x="251" y="64"/>
                    </a:lnTo>
                    <a:lnTo>
                      <a:pt x="281" y="67"/>
                    </a:lnTo>
                    <a:lnTo>
                      <a:pt x="281" y="43"/>
                    </a:lnTo>
                    <a:lnTo>
                      <a:pt x="281" y="53"/>
                    </a:lnTo>
                    <a:lnTo>
                      <a:pt x="251" y="64"/>
                    </a:lnTo>
                    <a:lnTo>
                      <a:pt x="234" y="14"/>
                    </a:lnTo>
                    <a:lnTo>
                      <a:pt x="248" y="28"/>
                    </a:lnTo>
                    <a:lnTo>
                      <a:pt x="251" y="53"/>
                    </a:lnTo>
                    <a:lnTo>
                      <a:pt x="251" y="64"/>
                    </a:lnTo>
                    <a:lnTo>
                      <a:pt x="205" y="64"/>
                    </a:lnTo>
                    <a:lnTo>
                      <a:pt x="205" y="50"/>
                    </a:lnTo>
                    <a:lnTo>
                      <a:pt x="205" y="64"/>
                    </a:lnTo>
                    <a:lnTo>
                      <a:pt x="251" y="64"/>
                    </a:lnTo>
                    <a:lnTo>
                      <a:pt x="237" y="76"/>
                    </a:lnTo>
                    <a:lnTo>
                      <a:pt x="220" y="76"/>
                    </a:lnTo>
                    <a:lnTo>
                      <a:pt x="220" y="90"/>
                    </a:lnTo>
                    <a:lnTo>
                      <a:pt x="237" y="101"/>
                    </a:lnTo>
                    <a:lnTo>
                      <a:pt x="240" y="126"/>
                    </a:lnTo>
                    <a:lnTo>
                      <a:pt x="223" y="113"/>
                    </a:lnTo>
                    <a:lnTo>
                      <a:pt x="223" y="101"/>
                    </a:lnTo>
                    <a:lnTo>
                      <a:pt x="194" y="90"/>
                    </a:lnTo>
                    <a:lnTo>
                      <a:pt x="178" y="101"/>
                    </a:lnTo>
                    <a:lnTo>
                      <a:pt x="164" y="98"/>
                    </a:lnTo>
                    <a:lnTo>
                      <a:pt x="164" y="61"/>
                    </a:lnTo>
                    <a:lnTo>
                      <a:pt x="178" y="64"/>
                    </a:lnTo>
                    <a:lnTo>
                      <a:pt x="149" y="64"/>
                    </a:lnTo>
                    <a:lnTo>
                      <a:pt x="146" y="28"/>
                    </a:lnTo>
                    <a:lnTo>
                      <a:pt x="175" y="28"/>
                    </a:lnTo>
                    <a:lnTo>
                      <a:pt x="175" y="14"/>
                    </a:lnTo>
                    <a:lnTo>
                      <a:pt x="175" y="28"/>
                    </a:lnTo>
                    <a:lnTo>
                      <a:pt x="146" y="28"/>
                    </a:lnTo>
                    <a:lnTo>
                      <a:pt x="146" y="0"/>
                    </a:lnTo>
                    <a:lnTo>
                      <a:pt x="146" y="28"/>
                    </a:lnTo>
                    <a:lnTo>
                      <a:pt x="149" y="40"/>
                    </a:lnTo>
                    <a:lnTo>
                      <a:pt x="117" y="37"/>
                    </a:lnTo>
                    <a:lnTo>
                      <a:pt x="115" y="14"/>
                    </a:lnTo>
                    <a:lnTo>
                      <a:pt x="117" y="37"/>
                    </a:lnTo>
                    <a:lnTo>
                      <a:pt x="161" y="25"/>
                    </a:lnTo>
                    <a:lnTo>
                      <a:pt x="149" y="64"/>
                    </a:lnTo>
                    <a:lnTo>
                      <a:pt x="135" y="64"/>
                    </a:lnTo>
                    <a:lnTo>
                      <a:pt x="132" y="50"/>
                    </a:lnTo>
                    <a:lnTo>
                      <a:pt x="135" y="64"/>
                    </a:lnTo>
                    <a:lnTo>
                      <a:pt x="132" y="76"/>
                    </a:lnTo>
                    <a:lnTo>
                      <a:pt x="120" y="98"/>
                    </a:lnTo>
                    <a:lnTo>
                      <a:pt x="102" y="98"/>
                    </a:lnTo>
                    <a:lnTo>
                      <a:pt x="90" y="98"/>
                    </a:lnTo>
                    <a:lnTo>
                      <a:pt x="58" y="98"/>
                    </a:lnTo>
                    <a:lnTo>
                      <a:pt x="44" y="98"/>
                    </a:lnTo>
                    <a:lnTo>
                      <a:pt x="14" y="84"/>
                    </a:lnTo>
                    <a:lnTo>
                      <a:pt x="0" y="84"/>
                    </a:lnTo>
                  </a:path>
                </a:pathLst>
              </a:custGeom>
              <a:solidFill>
                <a:srgbClr val="AAAAAA"/>
              </a:solidFill>
              <a:ln w="12700" cap="rnd">
                <a:solidFill>
                  <a:srgbClr val="000000"/>
                </a:solidFill>
                <a:round/>
                <a:headEnd/>
                <a:tailEnd/>
              </a:ln>
            </p:spPr>
            <p:txBody>
              <a:bodyPr/>
              <a:lstStyle/>
              <a:p>
                <a:endParaRPr lang="zh-CN" altLang="zh-CN"/>
              </a:p>
            </p:txBody>
          </p:sp>
          <p:sp>
            <p:nvSpPr>
              <p:cNvPr id="57808" name="Freeform 3487"/>
              <p:cNvSpPr>
                <a:spLocks/>
              </p:cNvSpPr>
              <p:nvPr/>
            </p:nvSpPr>
            <p:spPr bwMode="auto">
              <a:xfrm>
                <a:off x="4141" y="1070"/>
                <a:ext cx="321" cy="142"/>
              </a:xfrm>
              <a:custGeom>
                <a:avLst/>
                <a:gdLst>
                  <a:gd name="T0" fmla="*/ 320 w 321"/>
                  <a:gd name="T1" fmla="*/ 141 h 142"/>
                  <a:gd name="T2" fmla="*/ 152 w 321"/>
                  <a:gd name="T3" fmla="*/ 64 h 142"/>
                  <a:gd name="T4" fmla="*/ 135 w 321"/>
                  <a:gd name="T5" fmla="*/ 64 h 142"/>
                  <a:gd name="T6" fmla="*/ 106 w 321"/>
                  <a:gd name="T7" fmla="*/ 50 h 142"/>
                  <a:gd name="T8" fmla="*/ 79 w 321"/>
                  <a:gd name="T9" fmla="*/ 37 h 142"/>
                  <a:gd name="T10" fmla="*/ 44 w 321"/>
                  <a:gd name="T11" fmla="*/ 25 h 142"/>
                  <a:gd name="T12" fmla="*/ 14 w 321"/>
                  <a:gd name="T13" fmla="*/ 11 h 142"/>
                  <a:gd name="T14" fmla="*/ 0 w 321"/>
                  <a:gd name="T15" fmla="*/ 0 h 142"/>
                  <a:gd name="T16" fmla="*/ 0 w 321"/>
                  <a:gd name="T17" fmla="*/ 23 h 142"/>
                  <a:gd name="T18" fmla="*/ 15 w 321"/>
                  <a:gd name="T19" fmla="*/ 37 h 142"/>
                  <a:gd name="T20" fmla="*/ 30 w 321"/>
                  <a:gd name="T21" fmla="*/ 50 h 142"/>
                  <a:gd name="T22" fmla="*/ 64 w 321"/>
                  <a:gd name="T23" fmla="*/ 61 h 142"/>
                  <a:gd name="T24" fmla="*/ 76 w 321"/>
                  <a:gd name="T25" fmla="*/ 73 h 142"/>
                  <a:gd name="T26" fmla="*/ 90 w 321"/>
                  <a:gd name="T27" fmla="*/ 70 h 142"/>
                  <a:gd name="T28" fmla="*/ 64 w 321"/>
                  <a:gd name="T29" fmla="*/ 61 h 142"/>
                  <a:gd name="T30" fmla="*/ 33 w 321"/>
                  <a:gd name="T31" fmla="*/ 37 h 142"/>
                  <a:gd name="T32" fmla="*/ 15 w 321"/>
                  <a:gd name="T33" fmla="*/ 23 h 142"/>
                  <a:gd name="T34" fmla="*/ 44 w 321"/>
                  <a:gd name="T35" fmla="*/ 37 h 142"/>
                  <a:gd name="T36" fmla="*/ 106 w 321"/>
                  <a:gd name="T37" fmla="*/ 61 h 142"/>
                  <a:gd name="T38" fmla="*/ 197 w 321"/>
                  <a:gd name="T39" fmla="*/ 105 h 142"/>
                  <a:gd name="T40" fmla="*/ 288 w 321"/>
                  <a:gd name="T41" fmla="*/ 126 h 142"/>
                  <a:gd name="T42" fmla="*/ 320 w 321"/>
                  <a:gd name="T43" fmla="*/ 141 h 1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1"/>
                  <a:gd name="T67" fmla="*/ 0 h 142"/>
                  <a:gd name="T68" fmla="*/ 321 w 321"/>
                  <a:gd name="T69" fmla="*/ 142 h 14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1" h="142">
                    <a:moveTo>
                      <a:pt x="320" y="141"/>
                    </a:moveTo>
                    <a:lnTo>
                      <a:pt x="152" y="64"/>
                    </a:lnTo>
                    <a:lnTo>
                      <a:pt x="135" y="64"/>
                    </a:lnTo>
                    <a:lnTo>
                      <a:pt x="106" y="50"/>
                    </a:lnTo>
                    <a:lnTo>
                      <a:pt x="79" y="37"/>
                    </a:lnTo>
                    <a:lnTo>
                      <a:pt x="44" y="25"/>
                    </a:lnTo>
                    <a:lnTo>
                      <a:pt x="14" y="11"/>
                    </a:lnTo>
                    <a:lnTo>
                      <a:pt x="0" y="0"/>
                    </a:lnTo>
                    <a:lnTo>
                      <a:pt x="0" y="23"/>
                    </a:lnTo>
                    <a:lnTo>
                      <a:pt x="15" y="37"/>
                    </a:lnTo>
                    <a:lnTo>
                      <a:pt x="30" y="50"/>
                    </a:lnTo>
                    <a:lnTo>
                      <a:pt x="64" y="61"/>
                    </a:lnTo>
                    <a:lnTo>
                      <a:pt x="76" y="73"/>
                    </a:lnTo>
                    <a:lnTo>
                      <a:pt x="90" y="70"/>
                    </a:lnTo>
                    <a:lnTo>
                      <a:pt x="64" y="61"/>
                    </a:lnTo>
                    <a:lnTo>
                      <a:pt x="33" y="37"/>
                    </a:lnTo>
                    <a:lnTo>
                      <a:pt x="15" y="23"/>
                    </a:lnTo>
                    <a:lnTo>
                      <a:pt x="44" y="37"/>
                    </a:lnTo>
                    <a:lnTo>
                      <a:pt x="106" y="61"/>
                    </a:lnTo>
                    <a:lnTo>
                      <a:pt x="197" y="105"/>
                    </a:lnTo>
                    <a:lnTo>
                      <a:pt x="288" y="126"/>
                    </a:lnTo>
                    <a:lnTo>
                      <a:pt x="320" y="141"/>
                    </a:lnTo>
                  </a:path>
                </a:pathLst>
              </a:custGeom>
              <a:solidFill>
                <a:srgbClr val="888888"/>
              </a:solidFill>
              <a:ln w="12700" cap="rnd">
                <a:solidFill>
                  <a:srgbClr val="111111"/>
                </a:solidFill>
                <a:round/>
                <a:headEnd/>
                <a:tailEnd/>
              </a:ln>
            </p:spPr>
            <p:txBody>
              <a:bodyPr/>
              <a:lstStyle/>
              <a:p>
                <a:endParaRPr lang="zh-CN" altLang="zh-CN"/>
              </a:p>
            </p:txBody>
          </p:sp>
          <p:sp>
            <p:nvSpPr>
              <p:cNvPr id="57809" name="Freeform 3488"/>
              <p:cNvSpPr>
                <a:spLocks/>
              </p:cNvSpPr>
              <p:nvPr/>
            </p:nvSpPr>
            <p:spPr bwMode="auto">
              <a:xfrm>
                <a:off x="4184" y="1048"/>
                <a:ext cx="74" cy="1"/>
              </a:xfrm>
              <a:custGeom>
                <a:avLst/>
                <a:gdLst>
                  <a:gd name="T0" fmla="*/ 0 w 74"/>
                  <a:gd name="T1" fmla="*/ 0 h 1"/>
                  <a:gd name="T2" fmla="*/ 25 w 74"/>
                  <a:gd name="T3" fmla="*/ 0 h 1"/>
                  <a:gd name="T4" fmla="*/ 73 w 74"/>
                  <a:gd name="T5" fmla="*/ 0 h 1"/>
                  <a:gd name="T6" fmla="*/ 37 w 74"/>
                  <a:gd name="T7" fmla="*/ 0 h 1"/>
                  <a:gd name="T8" fmla="*/ 11 w 74"/>
                  <a:gd name="T9" fmla="*/ 0 h 1"/>
                  <a:gd name="T10" fmla="*/ 0 w 74"/>
                  <a:gd name="T11" fmla="*/ 0 h 1"/>
                  <a:gd name="T12" fmla="*/ 0 60000 65536"/>
                  <a:gd name="T13" fmla="*/ 0 60000 65536"/>
                  <a:gd name="T14" fmla="*/ 0 60000 65536"/>
                  <a:gd name="T15" fmla="*/ 0 60000 65536"/>
                  <a:gd name="T16" fmla="*/ 0 60000 65536"/>
                  <a:gd name="T17" fmla="*/ 0 60000 65536"/>
                  <a:gd name="T18" fmla="*/ 0 w 74"/>
                  <a:gd name="T19" fmla="*/ 0 h 1"/>
                  <a:gd name="T20" fmla="*/ 74 w 74"/>
                  <a:gd name="T21" fmla="*/ 1 h 1"/>
                </a:gdLst>
                <a:ahLst/>
                <a:cxnLst>
                  <a:cxn ang="T12">
                    <a:pos x="T0" y="T1"/>
                  </a:cxn>
                  <a:cxn ang="T13">
                    <a:pos x="T2" y="T3"/>
                  </a:cxn>
                  <a:cxn ang="T14">
                    <a:pos x="T4" y="T5"/>
                  </a:cxn>
                  <a:cxn ang="T15">
                    <a:pos x="T6" y="T7"/>
                  </a:cxn>
                  <a:cxn ang="T16">
                    <a:pos x="T8" y="T9"/>
                  </a:cxn>
                  <a:cxn ang="T17">
                    <a:pos x="T10" y="T11"/>
                  </a:cxn>
                </a:cxnLst>
                <a:rect l="T18" t="T19" r="T20" b="T21"/>
                <a:pathLst>
                  <a:path w="74" h="1">
                    <a:moveTo>
                      <a:pt x="0" y="0"/>
                    </a:moveTo>
                    <a:lnTo>
                      <a:pt x="25" y="0"/>
                    </a:lnTo>
                    <a:lnTo>
                      <a:pt x="73" y="0"/>
                    </a:lnTo>
                    <a:lnTo>
                      <a:pt x="37" y="0"/>
                    </a:lnTo>
                    <a:lnTo>
                      <a:pt x="11" y="0"/>
                    </a:lnTo>
                    <a:lnTo>
                      <a:pt x="0" y="0"/>
                    </a:lnTo>
                  </a:path>
                </a:pathLst>
              </a:custGeom>
              <a:solidFill>
                <a:srgbClr val="888888"/>
              </a:solidFill>
              <a:ln w="9525" cap="rnd">
                <a:noFill/>
                <a:round/>
                <a:headEnd/>
                <a:tailEnd/>
              </a:ln>
            </p:spPr>
            <p:txBody>
              <a:bodyPr/>
              <a:lstStyle/>
              <a:p>
                <a:endParaRPr lang="zh-CN" altLang="zh-CN"/>
              </a:p>
            </p:txBody>
          </p:sp>
          <p:sp>
            <p:nvSpPr>
              <p:cNvPr id="57810" name="Freeform 3489"/>
              <p:cNvSpPr>
                <a:spLocks/>
              </p:cNvSpPr>
              <p:nvPr/>
            </p:nvSpPr>
            <p:spPr bwMode="auto">
              <a:xfrm>
                <a:off x="4184" y="1045"/>
                <a:ext cx="92" cy="25"/>
              </a:xfrm>
              <a:custGeom>
                <a:avLst/>
                <a:gdLst>
                  <a:gd name="T0" fmla="*/ 0 w 92"/>
                  <a:gd name="T1" fmla="*/ 0 h 25"/>
                  <a:gd name="T2" fmla="*/ 31 w 92"/>
                  <a:gd name="T3" fmla="*/ 3 h 25"/>
                  <a:gd name="T4" fmla="*/ 91 w 92"/>
                  <a:gd name="T5" fmla="*/ 24 h 25"/>
                  <a:gd name="T6" fmla="*/ 46 w 92"/>
                  <a:gd name="T7" fmla="*/ 21 h 25"/>
                  <a:gd name="T8" fmla="*/ 17 w 92"/>
                  <a:gd name="T9" fmla="*/ 0 h 25"/>
                  <a:gd name="T10" fmla="*/ 0 w 92"/>
                  <a:gd name="T11" fmla="*/ 0 h 25"/>
                  <a:gd name="T12" fmla="*/ 0 60000 65536"/>
                  <a:gd name="T13" fmla="*/ 0 60000 65536"/>
                  <a:gd name="T14" fmla="*/ 0 60000 65536"/>
                  <a:gd name="T15" fmla="*/ 0 60000 65536"/>
                  <a:gd name="T16" fmla="*/ 0 60000 65536"/>
                  <a:gd name="T17" fmla="*/ 0 60000 65536"/>
                  <a:gd name="T18" fmla="*/ 0 w 92"/>
                  <a:gd name="T19" fmla="*/ 0 h 25"/>
                  <a:gd name="T20" fmla="*/ 92 w 92"/>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92" h="25">
                    <a:moveTo>
                      <a:pt x="0" y="0"/>
                    </a:moveTo>
                    <a:lnTo>
                      <a:pt x="31" y="3"/>
                    </a:lnTo>
                    <a:lnTo>
                      <a:pt x="91" y="24"/>
                    </a:lnTo>
                    <a:lnTo>
                      <a:pt x="46" y="21"/>
                    </a:lnTo>
                    <a:lnTo>
                      <a:pt x="17" y="0"/>
                    </a:lnTo>
                    <a:lnTo>
                      <a:pt x="0" y="0"/>
                    </a:lnTo>
                  </a:path>
                </a:pathLst>
              </a:custGeom>
              <a:noFill/>
              <a:ln w="12700" cap="rnd">
                <a:solidFill>
                  <a:srgbClr val="888888"/>
                </a:solidFill>
                <a:round/>
                <a:headEnd/>
                <a:tailEnd/>
              </a:ln>
            </p:spPr>
            <p:txBody>
              <a:bodyPr/>
              <a:lstStyle/>
              <a:p>
                <a:endParaRPr lang="zh-CN" altLang="zh-CN"/>
              </a:p>
            </p:txBody>
          </p:sp>
          <p:sp>
            <p:nvSpPr>
              <p:cNvPr id="57811" name="Freeform 3490"/>
              <p:cNvSpPr>
                <a:spLocks/>
              </p:cNvSpPr>
              <p:nvPr/>
            </p:nvSpPr>
            <p:spPr bwMode="auto">
              <a:xfrm>
                <a:off x="4050" y="1006"/>
                <a:ext cx="77" cy="37"/>
              </a:xfrm>
              <a:custGeom>
                <a:avLst/>
                <a:gdLst>
                  <a:gd name="T0" fmla="*/ 0 w 77"/>
                  <a:gd name="T1" fmla="*/ 0 h 37"/>
                  <a:gd name="T2" fmla="*/ 22 w 77"/>
                  <a:gd name="T3" fmla="*/ 20 h 37"/>
                  <a:gd name="T4" fmla="*/ 50 w 77"/>
                  <a:gd name="T5" fmla="*/ 36 h 37"/>
                  <a:gd name="T6" fmla="*/ 50 w 77"/>
                  <a:gd name="T7" fmla="*/ 28 h 37"/>
                  <a:gd name="T8" fmla="*/ 76 w 77"/>
                  <a:gd name="T9" fmla="*/ 20 h 37"/>
                  <a:gd name="T10" fmla="*/ 35 w 77"/>
                  <a:gd name="T11" fmla="*/ 11 h 37"/>
                  <a:gd name="T12" fmla="*/ 0 w 77"/>
                  <a:gd name="T13" fmla="*/ 0 h 37"/>
                  <a:gd name="T14" fmla="*/ 0 60000 65536"/>
                  <a:gd name="T15" fmla="*/ 0 60000 65536"/>
                  <a:gd name="T16" fmla="*/ 0 60000 65536"/>
                  <a:gd name="T17" fmla="*/ 0 60000 65536"/>
                  <a:gd name="T18" fmla="*/ 0 60000 65536"/>
                  <a:gd name="T19" fmla="*/ 0 60000 65536"/>
                  <a:gd name="T20" fmla="*/ 0 60000 65536"/>
                  <a:gd name="T21" fmla="*/ 0 w 77"/>
                  <a:gd name="T22" fmla="*/ 0 h 37"/>
                  <a:gd name="T23" fmla="*/ 77 w 77"/>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 h="37">
                    <a:moveTo>
                      <a:pt x="0" y="0"/>
                    </a:moveTo>
                    <a:lnTo>
                      <a:pt x="22" y="20"/>
                    </a:lnTo>
                    <a:lnTo>
                      <a:pt x="50" y="36"/>
                    </a:lnTo>
                    <a:lnTo>
                      <a:pt x="50" y="28"/>
                    </a:lnTo>
                    <a:lnTo>
                      <a:pt x="76" y="20"/>
                    </a:lnTo>
                    <a:lnTo>
                      <a:pt x="35" y="11"/>
                    </a:lnTo>
                    <a:lnTo>
                      <a:pt x="0" y="0"/>
                    </a:lnTo>
                  </a:path>
                </a:pathLst>
              </a:custGeom>
              <a:solidFill>
                <a:srgbClr val="888888"/>
              </a:solidFill>
              <a:ln w="9525" cap="rnd">
                <a:noFill/>
                <a:round/>
                <a:headEnd/>
                <a:tailEnd/>
              </a:ln>
            </p:spPr>
            <p:txBody>
              <a:bodyPr/>
              <a:lstStyle/>
              <a:p>
                <a:endParaRPr lang="zh-CN" altLang="zh-CN"/>
              </a:p>
            </p:txBody>
          </p:sp>
          <p:sp>
            <p:nvSpPr>
              <p:cNvPr id="57812" name="Freeform 3491"/>
              <p:cNvSpPr>
                <a:spLocks/>
              </p:cNvSpPr>
              <p:nvPr/>
            </p:nvSpPr>
            <p:spPr bwMode="auto">
              <a:xfrm>
                <a:off x="4049" y="1005"/>
                <a:ext cx="92" cy="52"/>
              </a:xfrm>
              <a:custGeom>
                <a:avLst/>
                <a:gdLst>
                  <a:gd name="T0" fmla="*/ 0 w 92"/>
                  <a:gd name="T1" fmla="*/ 0 h 52"/>
                  <a:gd name="T2" fmla="*/ 28 w 92"/>
                  <a:gd name="T3" fmla="*/ 26 h 52"/>
                  <a:gd name="T4" fmla="*/ 62 w 92"/>
                  <a:gd name="T5" fmla="*/ 51 h 52"/>
                  <a:gd name="T6" fmla="*/ 62 w 92"/>
                  <a:gd name="T7" fmla="*/ 39 h 52"/>
                  <a:gd name="T8" fmla="*/ 91 w 92"/>
                  <a:gd name="T9" fmla="*/ 26 h 52"/>
                  <a:gd name="T10" fmla="*/ 44 w 92"/>
                  <a:gd name="T11" fmla="*/ 14 h 52"/>
                  <a:gd name="T12" fmla="*/ 0 w 92"/>
                  <a:gd name="T13" fmla="*/ 0 h 52"/>
                  <a:gd name="T14" fmla="*/ 0 60000 65536"/>
                  <a:gd name="T15" fmla="*/ 0 60000 65536"/>
                  <a:gd name="T16" fmla="*/ 0 60000 65536"/>
                  <a:gd name="T17" fmla="*/ 0 60000 65536"/>
                  <a:gd name="T18" fmla="*/ 0 60000 65536"/>
                  <a:gd name="T19" fmla="*/ 0 60000 65536"/>
                  <a:gd name="T20" fmla="*/ 0 60000 65536"/>
                  <a:gd name="T21" fmla="*/ 0 w 92"/>
                  <a:gd name="T22" fmla="*/ 0 h 52"/>
                  <a:gd name="T23" fmla="*/ 92 w 92"/>
                  <a:gd name="T24" fmla="*/ 52 h 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52">
                    <a:moveTo>
                      <a:pt x="0" y="0"/>
                    </a:moveTo>
                    <a:lnTo>
                      <a:pt x="28" y="26"/>
                    </a:lnTo>
                    <a:lnTo>
                      <a:pt x="62" y="51"/>
                    </a:lnTo>
                    <a:lnTo>
                      <a:pt x="62" y="39"/>
                    </a:lnTo>
                    <a:lnTo>
                      <a:pt x="91" y="26"/>
                    </a:lnTo>
                    <a:lnTo>
                      <a:pt x="44" y="14"/>
                    </a:lnTo>
                    <a:lnTo>
                      <a:pt x="0" y="0"/>
                    </a:lnTo>
                  </a:path>
                </a:pathLst>
              </a:custGeom>
              <a:noFill/>
              <a:ln w="12700" cap="rnd">
                <a:solidFill>
                  <a:srgbClr val="888888"/>
                </a:solidFill>
                <a:round/>
                <a:headEnd/>
                <a:tailEnd/>
              </a:ln>
            </p:spPr>
            <p:txBody>
              <a:bodyPr/>
              <a:lstStyle/>
              <a:p>
                <a:endParaRPr lang="zh-CN" altLang="zh-CN"/>
              </a:p>
            </p:txBody>
          </p:sp>
          <p:sp>
            <p:nvSpPr>
              <p:cNvPr id="57813" name="Line 3492"/>
              <p:cNvSpPr>
                <a:spLocks noChangeShapeType="1"/>
              </p:cNvSpPr>
              <p:nvPr/>
            </p:nvSpPr>
            <p:spPr bwMode="auto">
              <a:xfrm>
                <a:off x="4260" y="1087"/>
                <a:ext cx="24" cy="22"/>
              </a:xfrm>
              <a:prstGeom prst="line">
                <a:avLst/>
              </a:prstGeom>
              <a:noFill/>
              <a:ln w="9525">
                <a:noFill/>
                <a:round/>
                <a:headEnd type="none" w="sm" len="sm"/>
                <a:tailEnd type="none" w="sm" len="sm"/>
              </a:ln>
            </p:spPr>
            <p:txBody>
              <a:bodyPr wrap="none" anchor="ctr"/>
              <a:lstStyle/>
              <a:p>
                <a:endParaRPr lang="zh-CN" altLang="en-US"/>
              </a:p>
            </p:txBody>
          </p:sp>
          <p:sp>
            <p:nvSpPr>
              <p:cNvPr id="57814" name="Freeform 3493"/>
              <p:cNvSpPr>
                <a:spLocks/>
              </p:cNvSpPr>
              <p:nvPr/>
            </p:nvSpPr>
            <p:spPr bwMode="auto">
              <a:xfrm>
                <a:off x="4260" y="1085"/>
                <a:ext cx="25" cy="28"/>
              </a:xfrm>
              <a:custGeom>
                <a:avLst/>
                <a:gdLst>
                  <a:gd name="T0" fmla="*/ 0 w 25"/>
                  <a:gd name="T1" fmla="*/ 0 h 28"/>
                  <a:gd name="T2" fmla="*/ 0 w 25"/>
                  <a:gd name="T3" fmla="*/ 27 h 28"/>
                  <a:gd name="T4" fmla="*/ 24 w 25"/>
                  <a:gd name="T5" fmla="*/ 27 h 28"/>
                  <a:gd name="T6" fmla="*/ 21 w 25"/>
                  <a:gd name="T7" fmla="*/ 0 h 28"/>
                  <a:gd name="T8" fmla="*/ 0 w 25"/>
                  <a:gd name="T9" fmla="*/ 0 h 28"/>
                  <a:gd name="T10" fmla="*/ 0 60000 65536"/>
                  <a:gd name="T11" fmla="*/ 0 60000 65536"/>
                  <a:gd name="T12" fmla="*/ 0 60000 65536"/>
                  <a:gd name="T13" fmla="*/ 0 60000 65536"/>
                  <a:gd name="T14" fmla="*/ 0 60000 65536"/>
                  <a:gd name="T15" fmla="*/ 0 w 25"/>
                  <a:gd name="T16" fmla="*/ 0 h 28"/>
                  <a:gd name="T17" fmla="*/ 25 w 25"/>
                  <a:gd name="T18" fmla="*/ 28 h 28"/>
                </a:gdLst>
                <a:ahLst/>
                <a:cxnLst>
                  <a:cxn ang="T10">
                    <a:pos x="T0" y="T1"/>
                  </a:cxn>
                  <a:cxn ang="T11">
                    <a:pos x="T2" y="T3"/>
                  </a:cxn>
                  <a:cxn ang="T12">
                    <a:pos x="T4" y="T5"/>
                  </a:cxn>
                  <a:cxn ang="T13">
                    <a:pos x="T6" y="T7"/>
                  </a:cxn>
                  <a:cxn ang="T14">
                    <a:pos x="T8" y="T9"/>
                  </a:cxn>
                </a:cxnLst>
                <a:rect l="T15" t="T16" r="T17" b="T18"/>
                <a:pathLst>
                  <a:path w="25" h="28">
                    <a:moveTo>
                      <a:pt x="0" y="0"/>
                    </a:moveTo>
                    <a:lnTo>
                      <a:pt x="0" y="27"/>
                    </a:lnTo>
                    <a:lnTo>
                      <a:pt x="24" y="27"/>
                    </a:lnTo>
                    <a:lnTo>
                      <a:pt x="21" y="0"/>
                    </a:lnTo>
                    <a:lnTo>
                      <a:pt x="0" y="0"/>
                    </a:lnTo>
                  </a:path>
                </a:pathLst>
              </a:custGeom>
              <a:noFill/>
              <a:ln w="12700" cap="rnd">
                <a:solidFill>
                  <a:srgbClr val="888888"/>
                </a:solidFill>
                <a:round/>
                <a:headEnd/>
                <a:tailEnd/>
              </a:ln>
            </p:spPr>
            <p:txBody>
              <a:bodyPr/>
              <a:lstStyle/>
              <a:p>
                <a:endParaRPr lang="zh-CN" altLang="zh-CN"/>
              </a:p>
            </p:txBody>
          </p:sp>
          <p:sp>
            <p:nvSpPr>
              <p:cNvPr id="57815" name="Freeform 3494"/>
              <p:cNvSpPr>
                <a:spLocks/>
              </p:cNvSpPr>
              <p:nvPr/>
            </p:nvSpPr>
            <p:spPr bwMode="auto">
              <a:xfrm>
                <a:off x="4334" y="1129"/>
                <a:ext cx="134" cy="25"/>
              </a:xfrm>
              <a:custGeom>
                <a:avLst/>
                <a:gdLst>
                  <a:gd name="T0" fmla="*/ 0 w 134"/>
                  <a:gd name="T1" fmla="*/ 9 h 25"/>
                  <a:gd name="T2" fmla="*/ 79 w 134"/>
                  <a:gd name="T3" fmla="*/ 0 h 25"/>
                  <a:gd name="T4" fmla="*/ 108 w 134"/>
                  <a:gd name="T5" fmla="*/ 15 h 25"/>
                  <a:gd name="T6" fmla="*/ 133 w 134"/>
                  <a:gd name="T7" fmla="*/ 24 h 25"/>
                  <a:gd name="T8" fmla="*/ 108 w 134"/>
                  <a:gd name="T9" fmla="*/ 24 h 25"/>
                  <a:gd name="T10" fmla="*/ 26 w 134"/>
                  <a:gd name="T11" fmla="*/ 18 h 25"/>
                  <a:gd name="T12" fmla="*/ 0 w 134"/>
                  <a:gd name="T13" fmla="*/ 9 h 25"/>
                  <a:gd name="T14" fmla="*/ 0 60000 65536"/>
                  <a:gd name="T15" fmla="*/ 0 60000 65536"/>
                  <a:gd name="T16" fmla="*/ 0 60000 65536"/>
                  <a:gd name="T17" fmla="*/ 0 60000 65536"/>
                  <a:gd name="T18" fmla="*/ 0 60000 65536"/>
                  <a:gd name="T19" fmla="*/ 0 60000 65536"/>
                  <a:gd name="T20" fmla="*/ 0 60000 65536"/>
                  <a:gd name="T21" fmla="*/ 0 w 134"/>
                  <a:gd name="T22" fmla="*/ 0 h 25"/>
                  <a:gd name="T23" fmla="*/ 134 w 134"/>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25">
                    <a:moveTo>
                      <a:pt x="0" y="9"/>
                    </a:moveTo>
                    <a:lnTo>
                      <a:pt x="79" y="0"/>
                    </a:lnTo>
                    <a:lnTo>
                      <a:pt x="108" y="15"/>
                    </a:lnTo>
                    <a:lnTo>
                      <a:pt x="133" y="24"/>
                    </a:lnTo>
                    <a:lnTo>
                      <a:pt x="108" y="24"/>
                    </a:lnTo>
                    <a:lnTo>
                      <a:pt x="26" y="18"/>
                    </a:lnTo>
                    <a:lnTo>
                      <a:pt x="0" y="9"/>
                    </a:lnTo>
                  </a:path>
                </a:pathLst>
              </a:custGeom>
              <a:solidFill>
                <a:srgbClr val="888888"/>
              </a:solidFill>
              <a:ln w="9525" cap="rnd">
                <a:noFill/>
                <a:round/>
                <a:headEnd/>
                <a:tailEnd/>
              </a:ln>
            </p:spPr>
            <p:txBody>
              <a:bodyPr/>
              <a:lstStyle/>
              <a:p>
                <a:endParaRPr lang="zh-CN" altLang="zh-CN"/>
              </a:p>
            </p:txBody>
          </p:sp>
          <p:sp>
            <p:nvSpPr>
              <p:cNvPr id="57816" name="Freeform 3495"/>
              <p:cNvSpPr>
                <a:spLocks/>
              </p:cNvSpPr>
              <p:nvPr/>
            </p:nvSpPr>
            <p:spPr bwMode="auto">
              <a:xfrm>
                <a:off x="4337" y="1128"/>
                <a:ext cx="145" cy="26"/>
              </a:xfrm>
              <a:custGeom>
                <a:avLst/>
                <a:gdLst>
                  <a:gd name="T0" fmla="*/ 0 w 145"/>
                  <a:gd name="T1" fmla="*/ 11 h 26"/>
                  <a:gd name="T2" fmla="*/ 87 w 145"/>
                  <a:gd name="T3" fmla="*/ 0 h 26"/>
                  <a:gd name="T4" fmla="*/ 119 w 145"/>
                  <a:gd name="T5" fmla="*/ 16 h 26"/>
                  <a:gd name="T6" fmla="*/ 144 w 145"/>
                  <a:gd name="T7" fmla="*/ 25 h 26"/>
                  <a:gd name="T8" fmla="*/ 116 w 145"/>
                  <a:gd name="T9" fmla="*/ 25 h 26"/>
                  <a:gd name="T10" fmla="*/ 31 w 145"/>
                  <a:gd name="T11" fmla="*/ 22 h 26"/>
                  <a:gd name="T12" fmla="*/ 0 w 145"/>
                  <a:gd name="T13" fmla="*/ 11 h 26"/>
                  <a:gd name="T14" fmla="*/ 0 60000 65536"/>
                  <a:gd name="T15" fmla="*/ 0 60000 65536"/>
                  <a:gd name="T16" fmla="*/ 0 60000 65536"/>
                  <a:gd name="T17" fmla="*/ 0 60000 65536"/>
                  <a:gd name="T18" fmla="*/ 0 60000 65536"/>
                  <a:gd name="T19" fmla="*/ 0 60000 65536"/>
                  <a:gd name="T20" fmla="*/ 0 60000 65536"/>
                  <a:gd name="T21" fmla="*/ 0 w 145"/>
                  <a:gd name="T22" fmla="*/ 0 h 26"/>
                  <a:gd name="T23" fmla="*/ 145 w 145"/>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26">
                    <a:moveTo>
                      <a:pt x="0" y="11"/>
                    </a:moveTo>
                    <a:lnTo>
                      <a:pt x="87" y="0"/>
                    </a:lnTo>
                    <a:lnTo>
                      <a:pt x="119" y="16"/>
                    </a:lnTo>
                    <a:lnTo>
                      <a:pt x="144" y="25"/>
                    </a:lnTo>
                    <a:lnTo>
                      <a:pt x="116" y="25"/>
                    </a:lnTo>
                    <a:lnTo>
                      <a:pt x="31" y="22"/>
                    </a:lnTo>
                    <a:lnTo>
                      <a:pt x="0" y="11"/>
                    </a:lnTo>
                  </a:path>
                </a:pathLst>
              </a:custGeom>
              <a:noFill/>
              <a:ln w="12700" cap="rnd">
                <a:solidFill>
                  <a:srgbClr val="888888"/>
                </a:solidFill>
                <a:round/>
                <a:headEnd/>
                <a:tailEnd/>
              </a:ln>
            </p:spPr>
            <p:txBody>
              <a:bodyPr/>
              <a:lstStyle/>
              <a:p>
                <a:endParaRPr lang="zh-CN" altLang="zh-CN"/>
              </a:p>
            </p:txBody>
          </p:sp>
          <p:sp>
            <p:nvSpPr>
              <p:cNvPr id="57817" name="Freeform 3496"/>
              <p:cNvSpPr>
                <a:spLocks/>
              </p:cNvSpPr>
              <p:nvPr/>
            </p:nvSpPr>
            <p:spPr bwMode="auto">
              <a:xfrm>
                <a:off x="4410" y="1165"/>
                <a:ext cx="136" cy="77"/>
              </a:xfrm>
              <a:custGeom>
                <a:avLst/>
                <a:gdLst>
                  <a:gd name="T0" fmla="*/ 0 w 136"/>
                  <a:gd name="T1" fmla="*/ 0 h 77"/>
                  <a:gd name="T2" fmla="*/ 14 w 136"/>
                  <a:gd name="T3" fmla="*/ 24 h 77"/>
                  <a:gd name="T4" fmla="*/ 64 w 136"/>
                  <a:gd name="T5" fmla="*/ 50 h 77"/>
                  <a:gd name="T6" fmla="*/ 76 w 136"/>
                  <a:gd name="T7" fmla="*/ 50 h 77"/>
                  <a:gd name="T8" fmla="*/ 76 w 136"/>
                  <a:gd name="T9" fmla="*/ 64 h 77"/>
                  <a:gd name="T10" fmla="*/ 107 w 136"/>
                  <a:gd name="T11" fmla="*/ 76 h 77"/>
                  <a:gd name="T12" fmla="*/ 135 w 136"/>
                  <a:gd name="T13" fmla="*/ 64 h 77"/>
                  <a:gd name="T14" fmla="*/ 122 w 136"/>
                  <a:gd name="T15" fmla="*/ 50 h 77"/>
                  <a:gd name="T16" fmla="*/ 76 w 136"/>
                  <a:gd name="T17" fmla="*/ 38 h 77"/>
                  <a:gd name="T18" fmla="*/ 107 w 136"/>
                  <a:gd name="T19" fmla="*/ 27 h 77"/>
                  <a:gd name="T20" fmla="*/ 90 w 136"/>
                  <a:gd name="T21" fmla="*/ 17 h 77"/>
                  <a:gd name="T22" fmla="*/ 90 w 136"/>
                  <a:gd name="T23" fmla="*/ 2 h 77"/>
                  <a:gd name="T24" fmla="*/ 73 w 136"/>
                  <a:gd name="T25" fmla="*/ 2 h 77"/>
                  <a:gd name="T26" fmla="*/ 45 w 136"/>
                  <a:gd name="T27" fmla="*/ 2 h 77"/>
                  <a:gd name="T28" fmla="*/ 31 w 136"/>
                  <a:gd name="T29" fmla="*/ 2 h 77"/>
                  <a:gd name="T30" fmla="*/ 0 w 136"/>
                  <a:gd name="T31" fmla="*/ 0 h 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6"/>
                  <a:gd name="T49" fmla="*/ 0 h 77"/>
                  <a:gd name="T50" fmla="*/ 136 w 136"/>
                  <a:gd name="T51" fmla="*/ 77 h 7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6" h="77">
                    <a:moveTo>
                      <a:pt x="0" y="0"/>
                    </a:moveTo>
                    <a:lnTo>
                      <a:pt x="14" y="24"/>
                    </a:lnTo>
                    <a:lnTo>
                      <a:pt x="64" y="50"/>
                    </a:lnTo>
                    <a:lnTo>
                      <a:pt x="76" y="50"/>
                    </a:lnTo>
                    <a:lnTo>
                      <a:pt x="76" y="64"/>
                    </a:lnTo>
                    <a:lnTo>
                      <a:pt x="107" y="76"/>
                    </a:lnTo>
                    <a:lnTo>
                      <a:pt x="135" y="64"/>
                    </a:lnTo>
                    <a:lnTo>
                      <a:pt x="122" y="50"/>
                    </a:lnTo>
                    <a:lnTo>
                      <a:pt x="76" y="38"/>
                    </a:lnTo>
                    <a:lnTo>
                      <a:pt x="107" y="27"/>
                    </a:lnTo>
                    <a:lnTo>
                      <a:pt x="90" y="17"/>
                    </a:lnTo>
                    <a:lnTo>
                      <a:pt x="90" y="2"/>
                    </a:lnTo>
                    <a:lnTo>
                      <a:pt x="73" y="2"/>
                    </a:lnTo>
                    <a:lnTo>
                      <a:pt x="45" y="2"/>
                    </a:lnTo>
                    <a:lnTo>
                      <a:pt x="31" y="2"/>
                    </a:lnTo>
                    <a:lnTo>
                      <a:pt x="0" y="0"/>
                    </a:lnTo>
                  </a:path>
                </a:pathLst>
              </a:custGeom>
              <a:solidFill>
                <a:srgbClr val="888888"/>
              </a:solidFill>
              <a:ln w="12700" cap="rnd">
                <a:solidFill>
                  <a:srgbClr val="888888"/>
                </a:solidFill>
                <a:round/>
                <a:headEnd/>
                <a:tailEnd/>
              </a:ln>
            </p:spPr>
            <p:txBody>
              <a:bodyPr/>
              <a:lstStyle/>
              <a:p>
                <a:endParaRPr lang="zh-CN" altLang="zh-CN"/>
              </a:p>
            </p:txBody>
          </p:sp>
          <p:sp>
            <p:nvSpPr>
              <p:cNvPr id="57818" name="Freeform 3497"/>
              <p:cNvSpPr>
                <a:spLocks/>
              </p:cNvSpPr>
              <p:nvPr/>
            </p:nvSpPr>
            <p:spPr bwMode="auto">
              <a:xfrm>
                <a:off x="4545" y="1240"/>
                <a:ext cx="121" cy="25"/>
              </a:xfrm>
              <a:custGeom>
                <a:avLst/>
                <a:gdLst>
                  <a:gd name="T0" fmla="*/ 11 w 121"/>
                  <a:gd name="T1" fmla="*/ 8 h 25"/>
                  <a:gd name="T2" fmla="*/ 54 w 121"/>
                  <a:gd name="T3" fmla="*/ 24 h 25"/>
                  <a:gd name="T4" fmla="*/ 120 w 121"/>
                  <a:gd name="T5" fmla="*/ 11 h 25"/>
                  <a:gd name="T6" fmla="*/ 43 w 121"/>
                  <a:gd name="T7" fmla="*/ 18 h 25"/>
                  <a:gd name="T8" fmla="*/ 11 w 121"/>
                  <a:gd name="T9" fmla="*/ 8 h 25"/>
                  <a:gd name="T10" fmla="*/ 0 w 121"/>
                  <a:gd name="T11" fmla="*/ 0 h 25"/>
                  <a:gd name="T12" fmla="*/ 11 w 121"/>
                  <a:gd name="T13" fmla="*/ 8 h 25"/>
                  <a:gd name="T14" fmla="*/ 0 60000 65536"/>
                  <a:gd name="T15" fmla="*/ 0 60000 65536"/>
                  <a:gd name="T16" fmla="*/ 0 60000 65536"/>
                  <a:gd name="T17" fmla="*/ 0 60000 65536"/>
                  <a:gd name="T18" fmla="*/ 0 60000 65536"/>
                  <a:gd name="T19" fmla="*/ 0 60000 65536"/>
                  <a:gd name="T20" fmla="*/ 0 60000 65536"/>
                  <a:gd name="T21" fmla="*/ 0 w 121"/>
                  <a:gd name="T22" fmla="*/ 0 h 25"/>
                  <a:gd name="T23" fmla="*/ 121 w 121"/>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 h="25">
                    <a:moveTo>
                      <a:pt x="11" y="8"/>
                    </a:moveTo>
                    <a:lnTo>
                      <a:pt x="54" y="24"/>
                    </a:lnTo>
                    <a:lnTo>
                      <a:pt x="120" y="11"/>
                    </a:lnTo>
                    <a:lnTo>
                      <a:pt x="43" y="18"/>
                    </a:lnTo>
                    <a:lnTo>
                      <a:pt x="11" y="8"/>
                    </a:lnTo>
                    <a:lnTo>
                      <a:pt x="0" y="0"/>
                    </a:lnTo>
                    <a:lnTo>
                      <a:pt x="11" y="8"/>
                    </a:lnTo>
                  </a:path>
                </a:pathLst>
              </a:custGeom>
              <a:solidFill>
                <a:srgbClr val="888888"/>
              </a:solidFill>
              <a:ln w="9525" cap="rnd">
                <a:noFill/>
                <a:round/>
                <a:headEnd/>
                <a:tailEnd/>
              </a:ln>
            </p:spPr>
            <p:txBody>
              <a:bodyPr/>
              <a:lstStyle/>
              <a:p>
                <a:endParaRPr lang="zh-CN" altLang="zh-CN"/>
              </a:p>
            </p:txBody>
          </p:sp>
          <p:sp>
            <p:nvSpPr>
              <p:cNvPr id="57819" name="Freeform 3498"/>
              <p:cNvSpPr>
                <a:spLocks/>
              </p:cNvSpPr>
              <p:nvPr/>
            </p:nvSpPr>
            <p:spPr bwMode="auto">
              <a:xfrm>
                <a:off x="4545" y="1240"/>
                <a:ext cx="138" cy="37"/>
              </a:xfrm>
              <a:custGeom>
                <a:avLst/>
                <a:gdLst>
                  <a:gd name="T0" fmla="*/ 14 w 138"/>
                  <a:gd name="T1" fmla="*/ 14 h 37"/>
                  <a:gd name="T2" fmla="*/ 63 w 138"/>
                  <a:gd name="T3" fmla="*/ 36 h 37"/>
                  <a:gd name="T4" fmla="*/ 137 w 138"/>
                  <a:gd name="T5" fmla="*/ 14 h 37"/>
                  <a:gd name="T6" fmla="*/ 49 w 138"/>
                  <a:gd name="T7" fmla="*/ 21 h 37"/>
                  <a:gd name="T8" fmla="*/ 14 w 138"/>
                  <a:gd name="T9" fmla="*/ 14 h 37"/>
                  <a:gd name="T10" fmla="*/ 0 w 138"/>
                  <a:gd name="T11" fmla="*/ 0 h 37"/>
                  <a:gd name="T12" fmla="*/ 14 w 138"/>
                  <a:gd name="T13" fmla="*/ 14 h 37"/>
                  <a:gd name="T14" fmla="*/ 0 60000 65536"/>
                  <a:gd name="T15" fmla="*/ 0 60000 65536"/>
                  <a:gd name="T16" fmla="*/ 0 60000 65536"/>
                  <a:gd name="T17" fmla="*/ 0 60000 65536"/>
                  <a:gd name="T18" fmla="*/ 0 60000 65536"/>
                  <a:gd name="T19" fmla="*/ 0 60000 65536"/>
                  <a:gd name="T20" fmla="*/ 0 60000 65536"/>
                  <a:gd name="T21" fmla="*/ 0 w 138"/>
                  <a:gd name="T22" fmla="*/ 0 h 37"/>
                  <a:gd name="T23" fmla="*/ 138 w 138"/>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37">
                    <a:moveTo>
                      <a:pt x="14" y="14"/>
                    </a:moveTo>
                    <a:lnTo>
                      <a:pt x="63" y="36"/>
                    </a:lnTo>
                    <a:lnTo>
                      <a:pt x="137" y="14"/>
                    </a:lnTo>
                    <a:lnTo>
                      <a:pt x="49" y="21"/>
                    </a:lnTo>
                    <a:lnTo>
                      <a:pt x="14" y="14"/>
                    </a:lnTo>
                    <a:lnTo>
                      <a:pt x="0" y="0"/>
                    </a:lnTo>
                    <a:lnTo>
                      <a:pt x="14" y="14"/>
                    </a:lnTo>
                  </a:path>
                </a:pathLst>
              </a:custGeom>
              <a:noFill/>
              <a:ln w="12700" cap="rnd">
                <a:solidFill>
                  <a:srgbClr val="888888"/>
                </a:solidFill>
                <a:round/>
                <a:headEnd/>
                <a:tailEnd/>
              </a:ln>
            </p:spPr>
            <p:txBody>
              <a:bodyPr/>
              <a:lstStyle/>
              <a:p>
                <a:endParaRPr lang="zh-CN" altLang="zh-CN"/>
              </a:p>
            </p:txBody>
          </p:sp>
          <p:sp>
            <p:nvSpPr>
              <p:cNvPr id="57820" name="Freeform 3499"/>
              <p:cNvSpPr>
                <a:spLocks/>
              </p:cNvSpPr>
              <p:nvPr/>
            </p:nvSpPr>
            <p:spPr bwMode="auto">
              <a:xfrm>
                <a:off x="4050" y="1005"/>
                <a:ext cx="107" cy="106"/>
              </a:xfrm>
              <a:custGeom>
                <a:avLst/>
                <a:gdLst>
                  <a:gd name="T0" fmla="*/ 0 w 107"/>
                  <a:gd name="T1" fmla="*/ 0 h 106"/>
                  <a:gd name="T2" fmla="*/ 17 w 107"/>
                  <a:gd name="T3" fmla="*/ 14 h 106"/>
                  <a:gd name="T4" fmla="*/ 30 w 107"/>
                  <a:gd name="T5" fmla="*/ 64 h 106"/>
                  <a:gd name="T6" fmla="*/ 78 w 107"/>
                  <a:gd name="T7" fmla="*/ 87 h 106"/>
                  <a:gd name="T8" fmla="*/ 106 w 107"/>
                  <a:gd name="T9" fmla="*/ 105 h 106"/>
                  <a:gd name="T10" fmla="*/ 90 w 107"/>
                  <a:gd name="T11" fmla="*/ 64 h 106"/>
                  <a:gd name="T12" fmla="*/ 90 w 107"/>
                  <a:gd name="T13" fmla="*/ 38 h 106"/>
                  <a:gd name="T14" fmla="*/ 90 w 107"/>
                  <a:gd name="T15" fmla="*/ 64 h 106"/>
                  <a:gd name="T16" fmla="*/ 78 w 107"/>
                  <a:gd name="T17" fmla="*/ 53 h 106"/>
                  <a:gd name="T18" fmla="*/ 47 w 107"/>
                  <a:gd name="T19" fmla="*/ 38 h 106"/>
                  <a:gd name="T20" fmla="*/ 17 w 107"/>
                  <a:gd name="T21" fmla="*/ 14 h 106"/>
                  <a:gd name="T22" fmla="*/ 0 w 107"/>
                  <a:gd name="T23" fmla="*/ 0 h 10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7"/>
                  <a:gd name="T37" fmla="*/ 0 h 106"/>
                  <a:gd name="T38" fmla="*/ 107 w 107"/>
                  <a:gd name="T39" fmla="*/ 106 h 10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7" h="106">
                    <a:moveTo>
                      <a:pt x="0" y="0"/>
                    </a:moveTo>
                    <a:lnTo>
                      <a:pt x="17" y="14"/>
                    </a:lnTo>
                    <a:lnTo>
                      <a:pt x="30" y="64"/>
                    </a:lnTo>
                    <a:lnTo>
                      <a:pt x="78" y="87"/>
                    </a:lnTo>
                    <a:lnTo>
                      <a:pt x="106" y="105"/>
                    </a:lnTo>
                    <a:lnTo>
                      <a:pt x="90" y="64"/>
                    </a:lnTo>
                    <a:lnTo>
                      <a:pt x="90" y="38"/>
                    </a:lnTo>
                    <a:lnTo>
                      <a:pt x="90" y="64"/>
                    </a:lnTo>
                    <a:lnTo>
                      <a:pt x="78" y="53"/>
                    </a:lnTo>
                    <a:lnTo>
                      <a:pt x="47" y="38"/>
                    </a:lnTo>
                    <a:lnTo>
                      <a:pt x="17" y="14"/>
                    </a:lnTo>
                    <a:lnTo>
                      <a:pt x="0" y="0"/>
                    </a:lnTo>
                  </a:path>
                </a:pathLst>
              </a:custGeom>
              <a:solidFill>
                <a:srgbClr val="111111"/>
              </a:solidFill>
              <a:ln w="12700" cap="rnd">
                <a:solidFill>
                  <a:srgbClr val="111111"/>
                </a:solidFill>
                <a:round/>
                <a:headEnd/>
                <a:tailEnd/>
              </a:ln>
            </p:spPr>
            <p:txBody>
              <a:bodyPr/>
              <a:lstStyle/>
              <a:p>
                <a:endParaRPr lang="zh-CN" altLang="zh-CN"/>
              </a:p>
            </p:txBody>
          </p:sp>
          <p:sp>
            <p:nvSpPr>
              <p:cNvPr id="57821" name="Line 3500"/>
              <p:cNvSpPr>
                <a:spLocks noChangeShapeType="1"/>
              </p:cNvSpPr>
              <p:nvPr/>
            </p:nvSpPr>
            <p:spPr bwMode="auto">
              <a:xfrm>
                <a:off x="4140" y="1035"/>
                <a:ext cx="21" cy="0"/>
              </a:xfrm>
              <a:prstGeom prst="line">
                <a:avLst/>
              </a:prstGeom>
              <a:noFill/>
              <a:ln w="9525">
                <a:noFill/>
                <a:round/>
                <a:headEnd type="none" w="sm" len="sm"/>
                <a:tailEnd type="none" w="sm" len="sm"/>
              </a:ln>
            </p:spPr>
            <p:txBody>
              <a:bodyPr wrap="none" anchor="ctr"/>
              <a:lstStyle/>
              <a:p>
                <a:endParaRPr lang="zh-CN" altLang="en-US"/>
              </a:p>
            </p:txBody>
          </p:sp>
          <p:sp>
            <p:nvSpPr>
              <p:cNvPr id="57822" name="Line 3501"/>
              <p:cNvSpPr>
                <a:spLocks noChangeShapeType="1"/>
              </p:cNvSpPr>
              <p:nvPr/>
            </p:nvSpPr>
            <p:spPr bwMode="auto">
              <a:xfrm>
                <a:off x="4140" y="1035"/>
                <a:ext cx="30" cy="0"/>
              </a:xfrm>
              <a:prstGeom prst="line">
                <a:avLst/>
              </a:prstGeom>
              <a:noFill/>
              <a:ln w="12700">
                <a:solidFill>
                  <a:srgbClr val="111111"/>
                </a:solidFill>
                <a:round/>
                <a:headEnd type="none" w="sm" len="sm"/>
                <a:tailEnd type="none" w="sm" len="sm"/>
              </a:ln>
            </p:spPr>
            <p:txBody>
              <a:bodyPr wrap="none" anchor="ctr"/>
              <a:lstStyle/>
              <a:p>
                <a:endParaRPr lang="zh-CN" altLang="en-US"/>
              </a:p>
            </p:txBody>
          </p:sp>
          <p:sp>
            <p:nvSpPr>
              <p:cNvPr id="57823" name="Freeform 3502"/>
              <p:cNvSpPr>
                <a:spLocks/>
              </p:cNvSpPr>
              <p:nvPr/>
            </p:nvSpPr>
            <p:spPr bwMode="auto">
              <a:xfrm>
                <a:off x="4154" y="1045"/>
                <a:ext cx="25" cy="30"/>
              </a:xfrm>
              <a:custGeom>
                <a:avLst/>
                <a:gdLst>
                  <a:gd name="T0" fmla="*/ 0 w 25"/>
                  <a:gd name="T1" fmla="*/ 0 h 30"/>
                  <a:gd name="T2" fmla="*/ 11 w 25"/>
                  <a:gd name="T3" fmla="*/ 26 h 30"/>
                  <a:gd name="T4" fmla="*/ 24 w 25"/>
                  <a:gd name="T5" fmla="*/ 29 h 30"/>
                  <a:gd name="T6" fmla="*/ 24 w 25"/>
                  <a:gd name="T7" fmla="*/ 8 h 30"/>
                  <a:gd name="T8" fmla="*/ 11 w 25"/>
                  <a:gd name="T9" fmla="*/ 0 h 30"/>
                  <a:gd name="T10" fmla="*/ 0 w 25"/>
                  <a:gd name="T11" fmla="*/ 0 h 30"/>
                  <a:gd name="T12" fmla="*/ 0 60000 65536"/>
                  <a:gd name="T13" fmla="*/ 0 60000 65536"/>
                  <a:gd name="T14" fmla="*/ 0 60000 65536"/>
                  <a:gd name="T15" fmla="*/ 0 60000 65536"/>
                  <a:gd name="T16" fmla="*/ 0 60000 65536"/>
                  <a:gd name="T17" fmla="*/ 0 60000 65536"/>
                  <a:gd name="T18" fmla="*/ 0 w 25"/>
                  <a:gd name="T19" fmla="*/ 0 h 30"/>
                  <a:gd name="T20" fmla="*/ 25 w 25"/>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25" h="30">
                    <a:moveTo>
                      <a:pt x="0" y="0"/>
                    </a:moveTo>
                    <a:lnTo>
                      <a:pt x="11" y="26"/>
                    </a:lnTo>
                    <a:lnTo>
                      <a:pt x="24" y="29"/>
                    </a:lnTo>
                    <a:lnTo>
                      <a:pt x="24" y="8"/>
                    </a:lnTo>
                    <a:lnTo>
                      <a:pt x="11" y="0"/>
                    </a:lnTo>
                    <a:lnTo>
                      <a:pt x="0" y="0"/>
                    </a:lnTo>
                  </a:path>
                </a:pathLst>
              </a:custGeom>
              <a:solidFill>
                <a:srgbClr val="111111"/>
              </a:solidFill>
              <a:ln w="9525" cap="rnd">
                <a:noFill/>
                <a:round/>
                <a:headEnd/>
                <a:tailEnd/>
              </a:ln>
            </p:spPr>
            <p:txBody>
              <a:bodyPr/>
              <a:lstStyle/>
              <a:p>
                <a:endParaRPr lang="zh-CN" altLang="zh-CN"/>
              </a:p>
            </p:txBody>
          </p:sp>
          <p:sp>
            <p:nvSpPr>
              <p:cNvPr id="57824" name="Freeform 3503"/>
              <p:cNvSpPr>
                <a:spLocks/>
              </p:cNvSpPr>
              <p:nvPr/>
            </p:nvSpPr>
            <p:spPr bwMode="auto">
              <a:xfrm>
                <a:off x="4151" y="1049"/>
                <a:ext cx="34" cy="39"/>
              </a:xfrm>
              <a:custGeom>
                <a:avLst/>
                <a:gdLst>
                  <a:gd name="T0" fmla="*/ 0 w 34"/>
                  <a:gd name="T1" fmla="*/ 0 h 39"/>
                  <a:gd name="T2" fmla="*/ 18 w 34"/>
                  <a:gd name="T3" fmla="*/ 38 h 39"/>
                  <a:gd name="T4" fmla="*/ 33 w 34"/>
                  <a:gd name="T5" fmla="*/ 38 h 39"/>
                  <a:gd name="T6" fmla="*/ 33 w 34"/>
                  <a:gd name="T7" fmla="*/ 11 h 39"/>
                  <a:gd name="T8" fmla="*/ 15 w 34"/>
                  <a:gd name="T9" fmla="*/ 0 h 39"/>
                  <a:gd name="T10" fmla="*/ 0 w 34"/>
                  <a:gd name="T11" fmla="*/ 0 h 39"/>
                  <a:gd name="T12" fmla="*/ 0 60000 65536"/>
                  <a:gd name="T13" fmla="*/ 0 60000 65536"/>
                  <a:gd name="T14" fmla="*/ 0 60000 65536"/>
                  <a:gd name="T15" fmla="*/ 0 60000 65536"/>
                  <a:gd name="T16" fmla="*/ 0 60000 65536"/>
                  <a:gd name="T17" fmla="*/ 0 60000 65536"/>
                  <a:gd name="T18" fmla="*/ 0 w 34"/>
                  <a:gd name="T19" fmla="*/ 0 h 39"/>
                  <a:gd name="T20" fmla="*/ 34 w 34"/>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34" h="39">
                    <a:moveTo>
                      <a:pt x="0" y="0"/>
                    </a:moveTo>
                    <a:lnTo>
                      <a:pt x="18" y="38"/>
                    </a:lnTo>
                    <a:lnTo>
                      <a:pt x="33" y="38"/>
                    </a:lnTo>
                    <a:lnTo>
                      <a:pt x="33" y="11"/>
                    </a:lnTo>
                    <a:lnTo>
                      <a:pt x="15" y="0"/>
                    </a:lnTo>
                    <a:lnTo>
                      <a:pt x="0" y="0"/>
                    </a:lnTo>
                  </a:path>
                </a:pathLst>
              </a:custGeom>
              <a:noFill/>
              <a:ln w="12700" cap="rnd">
                <a:solidFill>
                  <a:srgbClr val="111111"/>
                </a:solidFill>
                <a:round/>
                <a:headEnd/>
                <a:tailEnd/>
              </a:ln>
            </p:spPr>
            <p:txBody>
              <a:bodyPr/>
              <a:lstStyle/>
              <a:p>
                <a:endParaRPr lang="zh-CN" altLang="zh-CN"/>
              </a:p>
            </p:txBody>
          </p:sp>
          <p:sp>
            <p:nvSpPr>
              <p:cNvPr id="57825" name="Freeform 3504"/>
              <p:cNvSpPr>
                <a:spLocks/>
              </p:cNvSpPr>
              <p:nvPr/>
            </p:nvSpPr>
            <p:spPr bwMode="auto">
              <a:xfrm>
                <a:off x="4230" y="1083"/>
                <a:ext cx="25" cy="25"/>
              </a:xfrm>
              <a:custGeom>
                <a:avLst/>
                <a:gdLst>
                  <a:gd name="T0" fmla="*/ 0 w 25"/>
                  <a:gd name="T1" fmla="*/ 0 h 25"/>
                  <a:gd name="T2" fmla="*/ 0 w 25"/>
                  <a:gd name="T3" fmla="*/ 21 h 25"/>
                  <a:gd name="T4" fmla="*/ 24 w 25"/>
                  <a:gd name="T5" fmla="*/ 24 h 25"/>
                  <a:gd name="T6" fmla="*/ 24 w 25"/>
                  <a:gd name="T7" fmla="*/ 3 h 25"/>
                  <a:gd name="T8" fmla="*/ 0 w 25"/>
                  <a:gd name="T9" fmla="*/ 0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0"/>
                    </a:moveTo>
                    <a:lnTo>
                      <a:pt x="0" y="21"/>
                    </a:lnTo>
                    <a:lnTo>
                      <a:pt x="24" y="24"/>
                    </a:lnTo>
                    <a:lnTo>
                      <a:pt x="24" y="3"/>
                    </a:lnTo>
                    <a:lnTo>
                      <a:pt x="0" y="0"/>
                    </a:lnTo>
                  </a:path>
                </a:pathLst>
              </a:custGeom>
              <a:solidFill>
                <a:srgbClr val="111111"/>
              </a:solidFill>
              <a:ln w="9525" cap="rnd">
                <a:noFill/>
                <a:round/>
                <a:headEnd/>
                <a:tailEnd/>
              </a:ln>
            </p:spPr>
            <p:txBody>
              <a:bodyPr/>
              <a:lstStyle/>
              <a:p>
                <a:endParaRPr lang="zh-CN" altLang="zh-CN"/>
              </a:p>
            </p:txBody>
          </p:sp>
          <p:sp>
            <p:nvSpPr>
              <p:cNvPr id="57826" name="Freeform 3505"/>
              <p:cNvSpPr>
                <a:spLocks/>
              </p:cNvSpPr>
              <p:nvPr/>
            </p:nvSpPr>
            <p:spPr bwMode="auto">
              <a:xfrm>
                <a:off x="4230" y="1085"/>
                <a:ext cx="31" cy="28"/>
              </a:xfrm>
              <a:custGeom>
                <a:avLst/>
                <a:gdLst>
                  <a:gd name="T0" fmla="*/ 0 w 31"/>
                  <a:gd name="T1" fmla="*/ 0 h 28"/>
                  <a:gd name="T2" fmla="*/ 0 w 31"/>
                  <a:gd name="T3" fmla="*/ 25 h 28"/>
                  <a:gd name="T4" fmla="*/ 30 w 31"/>
                  <a:gd name="T5" fmla="*/ 27 h 28"/>
                  <a:gd name="T6" fmla="*/ 30 w 31"/>
                  <a:gd name="T7" fmla="*/ 2 h 28"/>
                  <a:gd name="T8" fmla="*/ 0 w 31"/>
                  <a:gd name="T9" fmla="*/ 0 h 28"/>
                  <a:gd name="T10" fmla="*/ 0 60000 65536"/>
                  <a:gd name="T11" fmla="*/ 0 60000 65536"/>
                  <a:gd name="T12" fmla="*/ 0 60000 65536"/>
                  <a:gd name="T13" fmla="*/ 0 60000 65536"/>
                  <a:gd name="T14" fmla="*/ 0 60000 65536"/>
                  <a:gd name="T15" fmla="*/ 0 w 31"/>
                  <a:gd name="T16" fmla="*/ 0 h 28"/>
                  <a:gd name="T17" fmla="*/ 31 w 31"/>
                  <a:gd name="T18" fmla="*/ 28 h 28"/>
                </a:gdLst>
                <a:ahLst/>
                <a:cxnLst>
                  <a:cxn ang="T10">
                    <a:pos x="T0" y="T1"/>
                  </a:cxn>
                  <a:cxn ang="T11">
                    <a:pos x="T2" y="T3"/>
                  </a:cxn>
                  <a:cxn ang="T12">
                    <a:pos x="T4" y="T5"/>
                  </a:cxn>
                  <a:cxn ang="T13">
                    <a:pos x="T6" y="T7"/>
                  </a:cxn>
                  <a:cxn ang="T14">
                    <a:pos x="T8" y="T9"/>
                  </a:cxn>
                </a:cxnLst>
                <a:rect l="T15" t="T16" r="T17" b="T18"/>
                <a:pathLst>
                  <a:path w="31" h="28">
                    <a:moveTo>
                      <a:pt x="0" y="0"/>
                    </a:moveTo>
                    <a:lnTo>
                      <a:pt x="0" y="25"/>
                    </a:lnTo>
                    <a:lnTo>
                      <a:pt x="30" y="27"/>
                    </a:lnTo>
                    <a:lnTo>
                      <a:pt x="30" y="2"/>
                    </a:lnTo>
                    <a:lnTo>
                      <a:pt x="0" y="0"/>
                    </a:lnTo>
                  </a:path>
                </a:pathLst>
              </a:custGeom>
              <a:noFill/>
              <a:ln w="12700" cap="rnd">
                <a:solidFill>
                  <a:srgbClr val="111111"/>
                </a:solidFill>
                <a:round/>
                <a:headEnd/>
                <a:tailEnd/>
              </a:ln>
            </p:spPr>
            <p:txBody>
              <a:bodyPr/>
              <a:lstStyle/>
              <a:p>
                <a:endParaRPr lang="zh-CN" altLang="zh-CN"/>
              </a:p>
            </p:txBody>
          </p:sp>
          <p:sp>
            <p:nvSpPr>
              <p:cNvPr id="57827" name="Line 3506"/>
              <p:cNvSpPr>
                <a:spLocks noChangeShapeType="1"/>
              </p:cNvSpPr>
              <p:nvPr/>
            </p:nvSpPr>
            <p:spPr bwMode="auto">
              <a:xfrm>
                <a:off x="4257" y="1039"/>
                <a:ext cx="0" cy="22"/>
              </a:xfrm>
              <a:prstGeom prst="line">
                <a:avLst/>
              </a:prstGeom>
              <a:noFill/>
              <a:ln w="9525">
                <a:noFill/>
                <a:round/>
                <a:headEnd type="none" w="sm" len="sm"/>
                <a:tailEnd type="none" w="sm" len="sm"/>
              </a:ln>
            </p:spPr>
            <p:txBody>
              <a:bodyPr wrap="none" anchor="ctr"/>
              <a:lstStyle/>
              <a:p>
                <a:endParaRPr lang="zh-CN" altLang="en-US"/>
              </a:p>
            </p:txBody>
          </p:sp>
          <p:sp>
            <p:nvSpPr>
              <p:cNvPr id="57828" name="Freeform 3507"/>
              <p:cNvSpPr>
                <a:spLocks/>
              </p:cNvSpPr>
              <p:nvPr/>
            </p:nvSpPr>
            <p:spPr bwMode="auto">
              <a:xfrm>
                <a:off x="4257" y="1038"/>
                <a:ext cx="25" cy="25"/>
              </a:xfrm>
              <a:custGeom>
                <a:avLst/>
                <a:gdLst>
                  <a:gd name="T0" fmla="*/ 0 w 25"/>
                  <a:gd name="T1" fmla="*/ 0 h 25"/>
                  <a:gd name="T2" fmla="*/ 3 w 25"/>
                  <a:gd name="T3" fmla="*/ 24 h 25"/>
                  <a:gd name="T4" fmla="*/ 24 w 25"/>
                  <a:gd name="T5" fmla="*/ 24 h 25"/>
                  <a:gd name="T6" fmla="*/ 21 w 25"/>
                  <a:gd name="T7" fmla="*/ 0 h 25"/>
                  <a:gd name="T8" fmla="*/ 0 w 25"/>
                  <a:gd name="T9" fmla="*/ 0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0"/>
                    </a:moveTo>
                    <a:lnTo>
                      <a:pt x="3" y="24"/>
                    </a:lnTo>
                    <a:lnTo>
                      <a:pt x="24" y="24"/>
                    </a:lnTo>
                    <a:lnTo>
                      <a:pt x="21" y="0"/>
                    </a:lnTo>
                    <a:lnTo>
                      <a:pt x="0" y="0"/>
                    </a:lnTo>
                  </a:path>
                </a:pathLst>
              </a:custGeom>
              <a:noFill/>
              <a:ln w="12700" cap="rnd">
                <a:solidFill>
                  <a:srgbClr val="111111"/>
                </a:solidFill>
                <a:round/>
                <a:headEnd/>
                <a:tailEnd/>
              </a:ln>
            </p:spPr>
            <p:txBody>
              <a:bodyPr/>
              <a:lstStyle/>
              <a:p>
                <a:endParaRPr lang="zh-CN" altLang="zh-CN"/>
              </a:p>
            </p:txBody>
          </p:sp>
          <p:sp>
            <p:nvSpPr>
              <p:cNvPr id="57829" name="Line 3508"/>
              <p:cNvSpPr>
                <a:spLocks noChangeShapeType="1"/>
              </p:cNvSpPr>
              <p:nvPr/>
            </p:nvSpPr>
            <p:spPr bwMode="auto">
              <a:xfrm>
                <a:off x="4227" y="1023"/>
                <a:ext cx="23" cy="21"/>
              </a:xfrm>
              <a:prstGeom prst="line">
                <a:avLst/>
              </a:prstGeom>
              <a:noFill/>
              <a:ln w="9525">
                <a:noFill/>
                <a:round/>
                <a:headEnd type="none" w="sm" len="sm"/>
                <a:tailEnd type="none" w="sm" len="sm"/>
              </a:ln>
            </p:spPr>
            <p:txBody>
              <a:bodyPr wrap="none" anchor="ctr"/>
              <a:lstStyle/>
              <a:p>
                <a:endParaRPr lang="zh-CN" altLang="en-US"/>
              </a:p>
            </p:txBody>
          </p:sp>
          <p:sp>
            <p:nvSpPr>
              <p:cNvPr id="57830" name="Freeform 3509"/>
              <p:cNvSpPr>
                <a:spLocks/>
              </p:cNvSpPr>
              <p:nvPr/>
            </p:nvSpPr>
            <p:spPr bwMode="auto">
              <a:xfrm>
                <a:off x="4227" y="1024"/>
                <a:ext cx="31" cy="25"/>
              </a:xfrm>
              <a:custGeom>
                <a:avLst/>
                <a:gdLst>
                  <a:gd name="T0" fmla="*/ 0 w 31"/>
                  <a:gd name="T1" fmla="*/ 0 h 25"/>
                  <a:gd name="T2" fmla="*/ 30 w 31"/>
                  <a:gd name="T3" fmla="*/ 24 h 25"/>
                  <a:gd name="T4" fmla="*/ 30 w 31"/>
                  <a:gd name="T5" fmla="*/ 3 h 25"/>
                  <a:gd name="T6" fmla="*/ 0 w 31"/>
                  <a:gd name="T7" fmla="*/ 0 h 25"/>
                  <a:gd name="T8" fmla="*/ 0 60000 65536"/>
                  <a:gd name="T9" fmla="*/ 0 60000 65536"/>
                  <a:gd name="T10" fmla="*/ 0 60000 65536"/>
                  <a:gd name="T11" fmla="*/ 0 60000 65536"/>
                  <a:gd name="T12" fmla="*/ 0 w 31"/>
                  <a:gd name="T13" fmla="*/ 0 h 25"/>
                  <a:gd name="T14" fmla="*/ 31 w 31"/>
                  <a:gd name="T15" fmla="*/ 25 h 25"/>
                </a:gdLst>
                <a:ahLst/>
                <a:cxnLst>
                  <a:cxn ang="T8">
                    <a:pos x="T0" y="T1"/>
                  </a:cxn>
                  <a:cxn ang="T9">
                    <a:pos x="T2" y="T3"/>
                  </a:cxn>
                  <a:cxn ang="T10">
                    <a:pos x="T4" y="T5"/>
                  </a:cxn>
                  <a:cxn ang="T11">
                    <a:pos x="T6" y="T7"/>
                  </a:cxn>
                </a:cxnLst>
                <a:rect l="T12" t="T13" r="T14" b="T15"/>
                <a:pathLst>
                  <a:path w="31" h="25">
                    <a:moveTo>
                      <a:pt x="0" y="0"/>
                    </a:moveTo>
                    <a:lnTo>
                      <a:pt x="30" y="24"/>
                    </a:lnTo>
                    <a:lnTo>
                      <a:pt x="30" y="3"/>
                    </a:lnTo>
                    <a:lnTo>
                      <a:pt x="0" y="0"/>
                    </a:lnTo>
                  </a:path>
                </a:pathLst>
              </a:custGeom>
              <a:noFill/>
              <a:ln w="12700" cap="rnd">
                <a:solidFill>
                  <a:srgbClr val="111111"/>
                </a:solidFill>
                <a:round/>
                <a:headEnd/>
                <a:tailEnd/>
              </a:ln>
            </p:spPr>
            <p:txBody>
              <a:bodyPr/>
              <a:lstStyle/>
              <a:p>
                <a:endParaRPr lang="zh-CN" altLang="zh-CN"/>
              </a:p>
            </p:txBody>
          </p:sp>
          <p:sp>
            <p:nvSpPr>
              <p:cNvPr id="57831" name="Freeform 3510"/>
              <p:cNvSpPr>
                <a:spLocks/>
              </p:cNvSpPr>
              <p:nvPr/>
            </p:nvSpPr>
            <p:spPr bwMode="auto">
              <a:xfrm>
                <a:off x="4290" y="1051"/>
                <a:ext cx="25" cy="25"/>
              </a:xfrm>
              <a:custGeom>
                <a:avLst/>
                <a:gdLst>
                  <a:gd name="T0" fmla="*/ 0 w 25"/>
                  <a:gd name="T1" fmla="*/ 0 h 25"/>
                  <a:gd name="T2" fmla="*/ 0 w 25"/>
                  <a:gd name="T3" fmla="*/ 9 h 25"/>
                  <a:gd name="T4" fmla="*/ 24 w 25"/>
                  <a:gd name="T5" fmla="*/ 24 h 25"/>
                  <a:gd name="T6" fmla="*/ 24 w 25"/>
                  <a:gd name="T7" fmla="*/ 9 h 25"/>
                  <a:gd name="T8" fmla="*/ 0 w 25"/>
                  <a:gd name="T9" fmla="*/ 0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0"/>
                    </a:moveTo>
                    <a:lnTo>
                      <a:pt x="0" y="9"/>
                    </a:lnTo>
                    <a:lnTo>
                      <a:pt x="24" y="24"/>
                    </a:lnTo>
                    <a:lnTo>
                      <a:pt x="24" y="9"/>
                    </a:lnTo>
                    <a:lnTo>
                      <a:pt x="0" y="0"/>
                    </a:lnTo>
                  </a:path>
                </a:pathLst>
              </a:custGeom>
              <a:solidFill>
                <a:srgbClr val="111111"/>
              </a:solidFill>
              <a:ln w="9525" cap="rnd">
                <a:noFill/>
                <a:round/>
                <a:headEnd/>
                <a:tailEnd/>
              </a:ln>
            </p:spPr>
            <p:txBody>
              <a:bodyPr/>
              <a:lstStyle/>
              <a:p>
                <a:endParaRPr lang="zh-CN" altLang="zh-CN"/>
              </a:p>
            </p:txBody>
          </p:sp>
          <p:sp>
            <p:nvSpPr>
              <p:cNvPr id="57832" name="Freeform 3511"/>
              <p:cNvSpPr>
                <a:spLocks/>
              </p:cNvSpPr>
              <p:nvPr/>
            </p:nvSpPr>
            <p:spPr bwMode="auto">
              <a:xfrm>
                <a:off x="4290" y="1052"/>
                <a:ext cx="31" cy="27"/>
              </a:xfrm>
              <a:custGeom>
                <a:avLst/>
                <a:gdLst>
                  <a:gd name="T0" fmla="*/ 0 w 31"/>
                  <a:gd name="T1" fmla="*/ 0 h 27"/>
                  <a:gd name="T2" fmla="*/ 0 w 31"/>
                  <a:gd name="T3" fmla="*/ 14 h 27"/>
                  <a:gd name="T4" fmla="*/ 27 w 31"/>
                  <a:gd name="T5" fmla="*/ 26 h 27"/>
                  <a:gd name="T6" fmla="*/ 30 w 31"/>
                  <a:gd name="T7" fmla="*/ 11 h 27"/>
                  <a:gd name="T8" fmla="*/ 0 w 31"/>
                  <a:gd name="T9" fmla="*/ 0 h 27"/>
                  <a:gd name="T10" fmla="*/ 0 60000 65536"/>
                  <a:gd name="T11" fmla="*/ 0 60000 65536"/>
                  <a:gd name="T12" fmla="*/ 0 60000 65536"/>
                  <a:gd name="T13" fmla="*/ 0 60000 65536"/>
                  <a:gd name="T14" fmla="*/ 0 60000 65536"/>
                  <a:gd name="T15" fmla="*/ 0 w 31"/>
                  <a:gd name="T16" fmla="*/ 0 h 27"/>
                  <a:gd name="T17" fmla="*/ 31 w 31"/>
                  <a:gd name="T18" fmla="*/ 27 h 27"/>
                </a:gdLst>
                <a:ahLst/>
                <a:cxnLst>
                  <a:cxn ang="T10">
                    <a:pos x="T0" y="T1"/>
                  </a:cxn>
                  <a:cxn ang="T11">
                    <a:pos x="T2" y="T3"/>
                  </a:cxn>
                  <a:cxn ang="T12">
                    <a:pos x="T4" y="T5"/>
                  </a:cxn>
                  <a:cxn ang="T13">
                    <a:pos x="T6" y="T7"/>
                  </a:cxn>
                  <a:cxn ang="T14">
                    <a:pos x="T8" y="T9"/>
                  </a:cxn>
                </a:cxnLst>
                <a:rect l="T15" t="T16" r="T17" b="T18"/>
                <a:pathLst>
                  <a:path w="31" h="27">
                    <a:moveTo>
                      <a:pt x="0" y="0"/>
                    </a:moveTo>
                    <a:lnTo>
                      <a:pt x="0" y="14"/>
                    </a:lnTo>
                    <a:lnTo>
                      <a:pt x="27" y="26"/>
                    </a:lnTo>
                    <a:lnTo>
                      <a:pt x="30" y="11"/>
                    </a:lnTo>
                    <a:lnTo>
                      <a:pt x="0" y="0"/>
                    </a:lnTo>
                  </a:path>
                </a:pathLst>
              </a:custGeom>
              <a:noFill/>
              <a:ln w="12700" cap="rnd">
                <a:solidFill>
                  <a:srgbClr val="111111"/>
                </a:solidFill>
                <a:round/>
                <a:headEnd/>
                <a:tailEnd/>
              </a:ln>
            </p:spPr>
            <p:txBody>
              <a:bodyPr/>
              <a:lstStyle/>
              <a:p>
                <a:endParaRPr lang="zh-CN" altLang="zh-CN"/>
              </a:p>
            </p:txBody>
          </p:sp>
          <p:sp>
            <p:nvSpPr>
              <p:cNvPr id="57833" name="Freeform 3512"/>
              <p:cNvSpPr>
                <a:spLocks/>
              </p:cNvSpPr>
              <p:nvPr/>
            </p:nvSpPr>
            <p:spPr bwMode="auto">
              <a:xfrm>
                <a:off x="4317" y="1077"/>
                <a:ext cx="25" cy="1"/>
              </a:xfrm>
              <a:custGeom>
                <a:avLst/>
                <a:gdLst>
                  <a:gd name="T0" fmla="*/ 0 w 25"/>
                  <a:gd name="T1" fmla="*/ 0 h 1"/>
                  <a:gd name="T2" fmla="*/ 3 w 25"/>
                  <a:gd name="T3" fmla="*/ 0 h 1"/>
                  <a:gd name="T4" fmla="*/ 9 w 25"/>
                  <a:gd name="T5" fmla="*/ 0 h 1"/>
                  <a:gd name="T6" fmla="*/ 24 w 25"/>
                  <a:gd name="T7" fmla="*/ 0 h 1"/>
                  <a:gd name="T8" fmla="*/ 0 w 25"/>
                  <a:gd name="T9" fmla="*/ 0 h 1"/>
                  <a:gd name="T10" fmla="*/ 0 60000 65536"/>
                  <a:gd name="T11" fmla="*/ 0 60000 65536"/>
                  <a:gd name="T12" fmla="*/ 0 60000 65536"/>
                  <a:gd name="T13" fmla="*/ 0 60000 65536"/>
                  <a:gd name="T14" fmla="*/ 0 60000 65536"/>
                  <a:gd name="T15" fmla="*/ 0 w 25"/>
                  <a:gd name="T16" fmla="*/ 0 h 1"/>
                  <a:gd name="T17" fmla="*/ 25 w 25"/>
                  <a:gd name="T18" fmla="*/ 1 h 1"/>
                </a:gdLst>
                <a:ahLst/>
                <a:cxnLst>
                  <a:cxn ang="T10">
                    <a:pos x="T0" y="T1"/>
                  </a:cxn>
                  <a:cxn ang="T11">
                    <a:pos x="T2" y="T3"/>
                  </a:cxn>
                  <a:cxn ang="T12">
                    <a:pos x="T4" y="T5"/>
                  </a:cxn>
                  <a:cxn ang="T13">
                    <a:pos x="T6" y="T7"/>
                  </a:cxn>
                  <a:cxn ang="T14">
                    <a:pos x="T8" y="T9"/>
                  </a:cxn>
                </a:cxnLst>
                <a:rect l="T15" t="T16" r="T17" b="T18"/>
                <a:pathLst>
                  <a:path w="25" h="1">
                    <a:moveTo>
                      <a:pt x="0" y="0"/>
                    </a:moveTo>
                    <a:lnTo>
                      <a:pt x="3" y="0"/>
                    </a:lnTo>
                    <a:lnTo>
                      <a:pt x="9" y="0"/>
                    </a:lnTo>
                    <a:lnTo>
                      <a:pt x="24" y="0"/>
                    </a:lnTo>
                    <a:lnTo>
                      <a:pt x="0" y="0"/>
                    </a:lnTo>
                  </a:path>
                </a:pathLst>
              </a:custGeom>
              <a:solidFill>
                <a:srgbClr val="111111"/>
              </a:solidFill>
              <a:ln w="9525" cap="rnd">
                <a:noFill/>
                <a:round/>
                <a:headEnd/>
                <a:tailEnd/>
              </a:ln>
            </p:spPr>
            <p:txBody>
              <a:bodyPr/>
              <a:lstStyle/>
              <a:p>
                <a:endParaRPr lang="zh-CN" altLang="zh-CN"/>
              </a:p>
            </p:txBody>
          </p:sp>
          <p:sp>
            <p:nvSpPr>
              <p:cNvPr id="57834" name="Freeform 3513"/>
              <p:cNvSpPr>
                <a:spLocks/>
              </p:cNvSpPr>
              <p:nvPr/>
            </p:nvSpPr>
            <p:spPr bwMode="auto">
              <a:xfrm>
                <a:off x="4318" y="1077"/>
                <a:ext cx="33" cy="25"/>
              </a:xfrm>
              <a:custGeom>
                <a:avLst/>
                <a:gdLst>
                  <a:gd name="T0" fmla="*/ 2 w 33"/>
                  <a:gd name="T1" fmla="*/ 0 h 25"/>
                  <a:gd name="T2" fmla="*/ 0 w 33"/>
                  <a:gd name="T3" fmla="*/ 18 h 25"/>
                  <a:gd name="T4" fmla="*/ 17 w 33"/>
                  <a:gd name="T5" fmla="*/ 24 h 25"/>
                  <a:gd name="T6" fmla="*/ 32 w 33"/>
                  <a:gd name="T7" fmla="*/ 21 h 25"/>
                  <a:gd name="T8" fmla="*/ 32 w 33"/>
                  <a:gd name="T9" fmla="*/ 3 h 25"/>
                  <a:gd name="T10" fmla="*/ 2 w 33"/>
                  <a:gd name="T11" fmla="*/ 0 h 25"/>
                  <a:gd name="T12" fmla="*/ 0 60000 65536"/>
                  <a:gd name="T13" fmla="*/ 0 60000 65536"/>
                  <a:gd name="T14" fmla="*/ 0 60000 65536"/>
                  <a:gd name="T15" fmla="*/ 0 60000 65536"/>
                  <a:gd name="T16" fmla="*/ 0 60000 65536"/>
                  <a:gd name="T17" fmla="*/ 0 60000 65536"/>
                  <a:gd name="T18" fmla="*/ 0 w 33"/>
                  <a:gd name="T19" fmla="*/ 0 h 25"/>
                  <a:gd name="T20" fmla="*/ 33 w 33"/>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33" h="25">
                    <a:moveTo>
                      <a:pt x="2" y="0"/>
                    </a:moveTo>
                    <a:lnTo>
                      <a:pt x="0" y="18"/>
                    </a:lnTo>
                    <a:lnTo>
                      <a:pt x="17" y="24"/>
                    </a:lnTo>
                    <a:lnTo>
                      <a:pt x="32" y="21"/>
                    </a:lnTo>
                    <a:lnTo>
                      <a:pt x="32" y="3"/>
                    </a:lnTo>
                    <a:lnTo>
                      <a:pt x="2" y="0"/>
                    </a:lnTo>
                  </a:path>
                </a:pathLst>
              </a:custGeom>
              <a:noFill/>
              <a:ln w="12700" cap="rnd">
                <a:solidFill>
                  <a:srgbClr val="111111"/>
                </a:solidFill>
                <a:round/>
                <a:headEnd/>
                <a:tailEnd/>
              </a:ln>
            </p:spPr>
            <p:txBody>
              <a:bodyPr/>
              <a:lstStyle/>
              <a:p>
                <a:endParaRPr lang="zh-CN" altLang="zh-CN"/>
              </a:p>
            </p:txBody>
          </p:sp>
          <p:sp>
            <p:nvSpPr>
              <p:cNvPr id="57835" name="Freeform 3514"/>
              <p:cNvSpPr>
                <a:spLocks/>
              </p:cNvSpPr>
              <p:nvPr/>
            </p:nvSpPr>
            <p:spPr bwMode="auto">
              <a:xfrm>
                <a:off x="4334" y="1086"/>
                <a:ext cx="25" cy="25"/>
              </a:xfrm>
              <a:custGeom>
                <a:avLst/>
                <a:gdLst>
                  <a:gd name="T0" fmla="*/ 0 w 25"/>
                  <a:gd name="T1" fmla="*/ 12 h 25"/>
                  <a:gd name="T2" fmla="*/ 0 w 25"/>
                  <a:gd name="T3" fmla="*/ 24 h 25"/>
                  <a:gd name="T4" fmla="*/ 24 w 25"/>
                  <a:gd name="T5" fmla="*/ 21 h 25"/>
                  <a:gd name="T6" fmla="*/ 21 w 25"/>
                  <a:gd name="T7" fmla="*/ 0 h 25"/>
                  <a:gd name="T8" fmla="*/ 0 w 25"/>
                  <a:gd name="T9" fmla="*/ 12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12"/>
                    </a:moveTo>
                    <a:lnTo>
                      <a:pt x="0" y="24"/>
                    </a:lnTo>
                    <a:lnTo>
                      <a:pt x="24" y="21"/>
                    </a:lnTo>
                    <a:lnTo>
                      <a:pt x="21" y="0"/>
                    </a:lnTo>
                    <a:lnTo>
                      <a:pt x="0" y="12"/>
                    </a:lnTo>
                  </a:path>
                </a:pathLst>
              </a:custGeom>
              <a:solidFill>
                <a:srgbClr val="111111"/>
              </a:solidFill>
              <a:ln w="9525" cap="rnd">
                <a:noFill/>
                <a:round/>
                <a:headEnd/>
                <a:tailEnd/>
              </a:ln>
            </p:spPr>
            <p:txBody>
              <a:bodyPr/>
              <a:lstStyle/>
              <a:p>
                <a:endParaRPr lang="zh-CN" altLang="zh-CN"/>
              </a:p>
            </p:txBody>
          </p:sp>
          <p:sp>
            <p:nvSpPr>
              <p:cNvPr id="57836" name="Freeform 3515"/>
              <p:cNvSpPr>
                <a:spLocks/>
              </p:cNvSpPr>
              <p:nvPr/>
            </p:nvSpPr>
            <p:spPr bwMode="auto">
              <a:xfrm>
                <a:off x="4334" y="1086"/>
                <a:ext cx="32" cy="31"/>
              </a:xfrm>
              <a:custGeom>
                <a:avLst/>
                <a:gdLst>
                  <a:gd name="T0" fmla="*/ 0 w 32"/>
                  <a:gd name="T1" fmla="*/ 17 h 31"/>
                  <a:gd name="T2" fmla="*/ 0 w 32"/>
                  <a:gd name="T3" fmla="*/ 30 h 31"/>
                  <a:gd name="T4" fmla="*/ 31 w 32"/>
                  <a:gd name="T5" fmla="*/ 30 h 31"/>
                  <a:gd name="T6" fmla="*/ 28 w 32"/>
                  <a:gd name="T7" fmla="*/ 0 h 31"/>
                  <a:gd name="T8" fmla="*/ 0 w 32"/>
                  <a:gd name="T9" fmla="*/ 17 h 31"/>
                  <a:gd name="T10" fmla="*/ 0 60000 65536"/>
                  <a:gd name="T11" fmla="*/ 0 60000 65536"/>
                  <a:gd name="T12" fmla="*/ 0 60000 65536"/>
                  <a:gd name="T13" fmla="*/ 0 60000 65536"/>
                  <a:gd name="T14" fmla="*/ 0 60000 65536"/>
                  <a:gd name="T15" fmla="*/ 0 w 32"/>
                  <a:gd name="T16" fmla="*/ 0 h 31"/>
                  <a:gd name="T17" fmla="*/ 32 w 32"/>
                  <a:gd name="T18" fmla="*/ 31 h 31"/>
                </a:gdLst>
                <a:ahLst/>
                <a:cxnLst>
                  <a:cxn ang="T10">
                    <a:pos x="T0" y="T1"/>
                  </a:cxn>
                  <a:cxn ang="T11">
                    <a:pos x="T2" y="T3"/>
                  </a:cxn>
                  <a:cxn ang="T12">
                    <a:pos x="T4" y="T5"/>
                  </a:cxn>
                  <a:cxn ang="T13">
                    <a:pos x="T6" y="T7"/>
                  </a:cxn>
                  <a:cxn ang="T14">
                    <a:pos x="T8" y="T9"/>
                  </a:cxn>
                </a:cxnLst>
                <a:rect l="T15" t="T16" r="T17" b="T18"/>
                <a:pathLst>
                  <a:path w="32" h="31">
                    <a:moveTo>
                      <a:pt x="0" y="17"/>
                    </a:moveTo>
                    <a:lnTo>
                      <a:pt x="0" y="30"/>
                    </a:lnTo>
                    <a:lnTo>
                      <a:pt x="31" y="30"/>
                    </a:lnTo>
                    <a:lnTo>
                      <a:pt x="28" y="0"/>
                    </a:lnTo>
                    <a:lnTo>
                      <a:pt x="0" y="17"/>
                    </a:lnTo>
                  </a:path>
                </a:pathLst>
              </a:custGeom>
              <a:noFill/>
              <a:ln w="12700" cap="rnd">
                <a:solidFill>
                  <a:srgbClr val="111111"/>
                </a:solidFill>
                <a:round/>
                <a:headEnd/>
                <a:tailEnd/>
              </a:ln>
            </p:spPr>
            <p:txBody>
              <a:bodyPr/>
              <a:lstStyle/>
              <a:p>
                <a:endParaRPr lang="zh-CN" altLang="zh-CN"/>
              </a:p>
            </p:txBody>
          </p:sp>
          <p:sp>
            <p:nvSpPr>
              <p:cNvPr id="57837" name="Freeform 3516"/>
              <p:cNvSpPr>
                <a:spLocks/>
              </p:cNvSpPr>
              <p:nvPr/>
            </p:nvSpPr>
            <p:spPr bwMode="auto">
              <a:xfrm>
                <a:off x="4335" y="1101"/>
                <a:ext cx="71" cy="28"/>
              </a:xfrm>
              <a:custGeom>
                <a:avLst/>
                <a:gdLst>
                  <a:gd name="T0" fmla="*/ 0 w 71"/>
                  <a:gd name="T1" fmla="*/ 8 h 28"/>
                  <a:gd name="T2" fmla="*/ 0 w 71"/>
                  <a:gd name="T3" fmla="*/ 24 h 28"/>
                  <a:gd name="T4" fmla="*/ 37 w 71"/>
                  <a:gd name="T5" fmla="*/ 27 h 28"/>
                  <a:gd name="T6" fmla="*/ 70 w 71"/>
                  <a:gd name="T7" fmla="*/ 15 h 28"/>
                  <a:gd name="T8" fmla="*/ 70 w 71"/>
                  <a:gd name="T9" fmla="*/ 0 h 28"/>
                  <a:gd name="T10" fmla="*/ 37 w 71"/>
                  <a:gd name="T11" fmla="*/ 8 h 28"/>
                  <a:gd name="T12" fmla="*/ 0 w 71"/>
                  <a:gd name="T13" fmla="*/ 8 h 28"/>
                  <a:gd name="T14" fmla="*/ 0 60000 65536"/>
                  <a:gd name="T15" fmla="*/ 0 60000 65536"/>
                  <a:gd name="T16" fmla="*/ 0 60000 65536"/>
                  <a:gd name="T17" fmla="*/ 0 60000 65536"/>
                  <a:gd name="T18" fmla="*/ 0 60000 65536"/>
                  <a:gd name="T19" fmla="*/ 0 60000 65536"/>
                  <a:gd name="T20" fmla="*/ 0 60000 65536"/>
                  <a:gd name="T21" fmla="*/ 0 w 71"/>
                  <a:gd name="T22" fmla="*/ 0 h 28"/>
                  <a:gd name="T23" fmla="*/ 71 w 71"/>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28">
                    <a:moveTo>
                      <a:pt x="0" y="8"/>
                    </a:moveTo>
                    <a:lnTo>
                      <a:pt x="0" y="24"/>
                    </a:lnTo>
                    <a:lnTo>
                      <a:pt x="37" y="27"/>
                    </a:lnTo>
                    <a:lnTo>
                      <a:pt x="70" y="15"/>
                    </a:lnTo>
                    <a:lnTo>
                      <a:pt x="70" y="0"/>
                    </a:lnTo>
                    <a:lnTo>
                      <a:pt x="37" y="8"/>
                    </a:lnTo>
                    <a:lnTo>
                      <a:pt x="0" y="8"/>
                    </a:lnTo>
                  </a:path>
                </a:pathLst>
              </a:custGeom>
              <a:solidFill>
                <a:srgbClr val="111111"/>
              </a:solidFill>
              <a:ln w="9525" cap="rnd">
                <a:noFill/>
                <a:round/>
                <a:headEnd/>
                <a:tailEnd/>
              </a:ln>
            </p:spPr>
            <p:txBody>
              <a:bodyPr/>
              <a:lstStyle/>
              <a:p>
                <a:endParaRPr lang="zh-CN" altLang="zh-CN"/>
              </a:p>
            </p:txBody>
          </p:sp>
          <p:sp>
            <p:nvSpPr>
              <p:cNvPr id="57838" name="Freeform 3517"/>
              <p:cNvSpPr>
                <a:spLocks/>
              </p:cNvSpPr>
              <p:nvPr/>
            </p:nvSpPr>
            <p:spPr bwMode="auto">
              <a:xfrm>
                <a:off x="4334" y="1101"/>
                <a:ext cx="92" cy="40"/>
              </a:xfrm>
              <a:custGeom>
                <a:avLst/>
                <a:gdLst>
                  <a:gd name="T0" fmla="*/ 0 w 92"/>
                  <a:gd name="T1" fmla="*/ 10 h 40"/>
                  <a:gd name="T2" fmla="*/ 2 w 92"/>
                  <a:gd name="T3" fmla="*/ 39 h 40"/>
                  <a:gd name="T4" fmla="*/ 49 w 92"/>
                  <a:gd name="T5" fmla="*/ 39 h 40"/>
                  <a:gd name="T6" fmla="*/ 91 w 92"/>
                  <a:gd name="T7" fmla="*/ 24 h 40"/>
                  <a:gd name="T8" fmla="*/ 91 w 92"/>
                  <a:gd name="T9" fmla="*/ 0 h 40"/>
                  <a:gd name="T10" fmla="*/ 46 w 92"/>
                  <a:gd name="T11" fmla="*/ 10 h 40"/>
                  <a:gd name="T12" fmla="*/ 0 w 92"/>
                  <a:gd name="T13" fmla="*/ 10 h 40"/>
                  <a:gd name="T14" fmla="*/ 0 60000 65536"/>
                  <a:gd name="T15" fmla="*/ 0 60000 65536"/>
                  <a:gd name="T16" fmla="*/ 0 60000 65536"/>
                  <a:gd name="T17" fmla="*/ 0 60000 65536"/>
                  <a:gd name="T18" fmla="*/ 0 60000 65536"/>
                  <a:gd name="T19" fmla="*/ 0 60000 65536"/>
                  <a:gd name="T20" fmla="*/ 0 60000 65536"/>
                  <a:gd name="T21" fmla="*/ 0 w 92"/>
                  <a:gd name="T22" fmla="*/ 0 h 40"/>
                  <a:gd name="T23" fmla="*/ 92 w 92"/>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40">
                    <a:moveTo>
                      <a:pt x="0" y="10"/>
                    </a:moveTo>
                    <a:lnTo>
                      <a:pt x="2" y="39"/>
                    </a:lnTo>
                    <a:lnTo>
                      <a:pt x="49" y="39"/>
                    </a:lnTo>
                    <a:lnTo>
                      <a:pt x="91" y="24"/>
                    </a:lnTo>
                    <a:lnTo>
                      <a:pt x="91" y="0"/>
                    </a:lnTo>
                    <a:lnTo>
                      <a:pt x="46" y="10"/>
                    </a:lnTo>
                    <a:lnTo>
                      <a:pt x="0" y="10"/>
                    </a:lnTo>
                  </a:path>
                </a:pathLst>
              </a:custGeom>
              <a:noFill/>
              <a:ln w="12700" cap="rnd">
                <a:solidFill>
                  <a:srgbClr val="111111"/>
                </a:solidFill>
                <a:round/>
                <a:headEnd/>
                <a:tailEnd/>
              </a:ln>
            </p:spPr>
            <p:txBody>
              <a:bodyPr/>
              <a:lstStyle/>
              <a:p>
                <a:endParaRPr lang="zh-CN" altLang="zh-CN"/>
              </a:p>
            </p:txBody>
          </p:sp>
          <p:sp>
            <p:nvSpPr>
              <p:cNvPr id="57839" name="Freeform 3518"/>
              <p:cNvSpPr>
                <a:spLocks/>
              </p:cNvSpPr>
              <p:nvPr/>
            </p:nvSpPr>
            <p:spPr bwMode="auto">
              <a:xfrm>
                <a:off x="4442" y="1164"/>
                <a:ext cx="43" cy="25"/>
              </a:xfrm>
              <a:custGeom>
                <a:avLst/>
                <a:gdLst>
                  <a:gd name="T0" fmla="*/ 0 w 43"/>
                  <a:gd name="T1" fmla="*/ 0 h 25"/>
                  <a:gd name="T2" fmla="*/ 0 w 43"/>
                  <a:gd name="T3" fmla="*/ 24 h 25"/>
                  <a:gd name="T4" fmla="*/ 21 w 43"/>
                  <a:gd name="T5" fmla="*/ 12 h 25"/>
                  <a:gd name="T6" fmla="*/ 42 w 43"/>
                  <a:gd name="T7" fmla="*/ 16 h 25"/>
                  <a:gd name="T8" fmla="*/ 30 w 43"/>
                  <a:gd name="T9" fmla="*/ 0 h 25"/>
                  <a:gd name="T10" fmla="*/ 21 w 43"/>
                  <a:gd name="T11" fmla="*/ 0 h 25"/>
                  <a:gd name="T12" fmla="*/ 0 w 43"/>
                  <a:gd name="T13" fmla="*/ 0 h 25"/>
                  <a:gd name="T14" fmla="*/ 0 60000 65536"/>
                  <a:gd name="T15" fmla="*/ 0 60000 65536"/>
                  <a:gd name="T16" fmla="*/ 0 60000 65536"/>
                  <a:gd name="T17" fmla="*/ 0 60000 65536"/>
                  <a:gd name="T18" fmla="*/ 0 60000 65536"/>
                  <a:gd name="T19" fmla="*/ 0 60000 65536"/>
                  <a:gd name="T20" fmla="*/ 0 60000 65536"/>
                  <a:gd name="T21" fmla="*/ 0 w 43"/>
                  <a:gd name="T22" fmla="*/ 0 h 25"/>
                  <a:gd name="T23" fmla="*/ 43 w 43"/>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25">
                    <a:moveTo>
                      <a:pt x="0" y="0"/>
                    </a:moveTo>
                    <a:lnTo>
                      <a:pt x="0" y="24"/>
                    </a:lnTo>
                    <a:lnTo>
                      <a:pt x="21" y="12"/>
                    </a:lnTo>
                    <a:lnTo>
                      <a:pt x="42" y="16"/>
                    </a:lnTo>
                    <a:lnTo>
                      <a:pt x="30" y="0"/>
                    </a:lnTo>
                    <a:lnTo>
                      <a:pt x="21" y="0"/>
                    </a:lnTo>
                    <a:lnTo>
                      <a:pt x="0" y="0"/>
                    </a:lnTo>
                  </a:path>
                </a:pathLst>
              </a:custGeom>
              <a:solidFill>
                <a:srgbClr val="111111"/>
              </a:solidFill>
              <a:ln w="9525" cap="rnd">
                <a:noFill/>
                <a:round/>
                <a:headEnd/>
                <a:tailEnd/>
              </a:ln>
            </p:spPr>
            <p:txBody>
              <a:bodyPr/>
              <a:lstStyle/>
              <a:p>
                <a:endParaRPr lang="zh-CN" altLang="zh-CN"/>
              </a:p>
            </p:txBody>
          </p:sp>
          <p:sp>
            <p:nvSpPr>
              <p:cNvPr id="57840" name="Freeform 3519"/>
              <p:cNvSpPr>
                <a:spLocks/>
              </p:cNvSpPr>
              <p:nvPr/>
            </p:nvSpPr>
            <p:spPr bwMode="auto">
              <a:xfrm>
                <a:off x="4442" y="1164"/>
                <a:ext cx="61" cy="25"/>
              </a:xfrm>
              <a:custGeom>
                <a:avLst/>
                <a:gdLst>
                  <a:gd name="T0" fmla="*/ 0 w 61"/>
                  <a:gd name="T1" fmla="*/ 3 h 25"/>
                  <a:gd name="T2" fmla="*/ 0 w 61"/>
                  <a:gd name="T3" fmla="*/ 24 h 25"/>
                  <a:gd name="T4" fmla="*/ 30 w 61"/>
                  <a:gd name="T5" fmla="*/ 16 h 25"/>
                  <a:gd name="T6" fmla="*/ 60 w 61"/>
                  <a:gd name="T7" fmla="*/ 16 h 25"/>
                  <a:gd name="T8" fmla="*/ 42 w 61"/>
                  <a:gd name="T9" fmla="*/ 0 h 25"/>
                  <a:gd name="T10" fmla="*/ 27 w 61"/>
                  <a:gd name="T11" fmla="*/ 3 h 25"/>
                  <a:gd name="T12" fmla="*/ 0 w 61"/>
                  <a:gd name="T13" fmla="*/ 3 h 25"/>
                  <a:gd name="T14" fmla="*/ 0 60000 65536"/>
                  <a:gd name="T15" fmla="*/ 0 60000 65536"/>
                  <a:gd name="T16" fmla="*/ 0 60000 65536"/>
                  <a:gd name="T17" fmla="*/ 0 60000 65536"/>
                  <a:gd name="T18" fmla="*/ 0 60000 65536"/>
                  <a:gd name="T19" fmla="*/ 0 60000 65536"/>
                  <a:gd name="T20" fmla="*/ 0 60000 65536"/>
                  <a:gd name="T21" fmla="*/ 0 w 61"/>
                  <a:gd name="T22" fmla="*/ 0 h 25"/>
                  <a:gd name="T23" fmla="*/ 61 w 61"/>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25">
                    <a:moveTo>
                      <a:pt x="0" y="3"/>
                    </a:moveTo>
                    <a:lnTo>
                      <a:pt x="0" y="24"/>
                    </a:lnTo>
                    <a:lnTo>
                      <a:pt x="30" y="16"/>
                    </a:lnTo>
                    <a:lnTo>
                      <a:pt x="60" y="16"/>
                    </a:lnTo>
                    <a:lnTo>
                      <a:pt x="42" y="0"/>
                    </a:lnTo>
                    <a:lnTo>
                      <a:pt x="27" y="3"/>
                    </a:lnTo>
                    <a:lnTo>
                      <a:pt x="0" y="3"/>
                    </a:lnTo>
                  </a:path>
                </a:pathLst>
              </a:custGeom>
              <a:noFill/>
              <a:ln w="12700" cap="rnd">
                <a:solidFill>
                  <a:srgbClr val="111111"/>
                </a:solidFill>
                <a:round/>
                <a:headEnd/>
                <a:tailEnd/>
              </a:ln>
            </p:spPr>
            <p:txBody>
              <a:bodyPr/>
              <a:lstStyle/>
              <a:p>
                <a:endParaRPr lang="zh-CN" altLang="zh-CN"/>
              </a:p>
            </p:txBody>
          </p:sp>
          <p:sp>
            <p:nvSpPr>
              <p:cNvPr id="57841" name="Line 3520"/>
              <p:cNvSpPr>
                <a:spLocks noChangeShapeType="1"/>
              </p:cNvSpPr>
              <p:nvPr/>
            </p:nvSpPr>
            <p:spPr bwMode="auto">
              <a:xfrm>
                <a:off x="4518" y="1192"/>
                <a:ext cx="23" cy="23"/>
              </a:xfrm>
              <a:prstGeom prst="line">
                <a:avLst/>
              </a:prstGeom>
              <a:noFill/>
              <a:ln w="9525">
                <a:noFill/>
                <a:round/>
                <a:headEnd type="none" w="sm" len="sm"/>
                <a:tailEnd type="none" w="sm" len="sm"/>
              </a:ln>
            </p:spPr>
            <p:txBody>
              <a:bodyPr wrap="none" anchor="ctr"/>
              <a:lstStyle/>
              <a:p>
                <a:endParaRPr lang="zh-CN" altLang="en-US"/>
              </a:p>
            </p:txBody>
          </p:sp>
          <p:sp>
            <p:nvSpPr>
              <p:cNvPr id="57842" name="Freeform 3521"/>
              <p:cNvSpPr>
                <a:spLocks/>
              </p:cNvSpPr>
              <p:nvPr/>
            </p:nvSpPr>
            <p:spPr bwMode="auto">
              <a:xfrm>
                <a:off x="4518" y="1192"/>
                <a:ext cx="28" cy="25"/>
              </a:xfrm>
              <a:custGeom>
                <a:avLst/>
                <a:gdLst>
                  <a:gd name="T0" fmla="*/ 0 w 28"/>
                  <a:gd name="T1" fmla="*/ 24 h 25"/>
                  <a:gd name="T2" fmla="*/ 27 w 28"/>
                  <a:gd name="T3" fmla="*/ 24 h 25"/>
                  <a:gd name="T4" fmla="*/ 24 w 28"/>
                  <a:gd name="T5" fmla="*/ 0 h 25"/>
                  <a:gd name="T6" fmla="*/ 0 w 28"/>
                  <a:gd name="T7" fmla="*/ 24 h 25"/>
                  <a:gd name="T8" fmla="*/ 0 60000 65536"/>
                  <a:gd name="T9" fmla="*/ 0 60000 65536"/>
                  <a:gd name="T10" fmla="*/ 0 60000 65536"/>
                  <a:gd name="T11" fmla="*/ 0 60000 65536"/>
                  <a:gd name="T12" fmla="*/ 0 w 28"/>
                  <a:gd name="T13" fmla="*/ 0 h 25"/>
                  <a:gd name="T14" fmla="*/ 28 w 28"/>
                  <a:gd name="T15" fmla="*/ 25 h 25"/>
                </a:gdLst>
                <a:ahLst/>
                <a:cxnLst>
                  <a:cxn ang="T8">
                    <a:pos x="T0" y="T1"/>
                  </a:cxn>
                  <a:cxn ang="T9">
                    <a:pos x="T2" y="T3"/>
                  </a:cxn>
                  <a:cxn ang="T10">
                    <a:pos x="T4" y="T5"/>
                  </a:cxn>
                  <a:cxn ang="T11">
                    <a:pos x="T6" y="T7"/>
                  </a:cxn>
                </a:cxnLst>
                <a:rect l="T12" t="T13" r="T14" b="T15"/>
                <a:pathLst>
                  <a:path w="28" h="25">
                    <a:moveTo>
                      <a:pt x="0" y="24"/>
                    </a:moveTo>
                    <a:lnTo>
                      <a:pt x="27" y="24"/>
                    </a:lnTo>
                    <a:lnTo>
                      <a:pt x="24" y="0"/>
                    </a:lnTo>
                    <a:lnTo>
                      <a:pt x="0" y="24"/>
                    </a:lnTo>
                  </a:path>
                </a:pathLst>
              </a:custGeom>
              <a:noFill/>
              <a:ln w="12700" cap="rnd">
                <a:solidFill>
                  <a:srgbClr val="111111"/>
                </a:solidFill>
                <a:round/>
                <a:headEnd/>
                <a:tailEnd/>
              </a:ln>
            </p:spPr>
            <p:txBody>
              <a:bodyPr/>
              <a:lstStyle/>
              <a:p>
                <a:endParaRPr lang="zh-CN" altLang="zh-CN"/>
              </a:p>
            </p:txBody>
          </p:sp>
          <p:sp>
            <p:nvSpPr>
              <p:cNvPr id="57843" name="Freeform 3522"/>
              <p:cNvSpPr>
                <a:spLocks/>
              </p:cNvSpPr>
              <p:nvPr/>
            </p:nvSpPr>
            <p:spPr bwMode="auto">
              <a:xfrm>
                <a:off x="4595" y="1256"/>
                <a:ext cx="88" cy="34"/>
              </a:xfrm>
              <a:custGeom>
                <a:avLst/>
                <a:gdLst>
                  <a:gd name="T0" fmla="*/ 11 w 88"/>
                  <a:gd name="T1" fmla="*/ 16 h 34"/>
                  <a:gd name="T2" fmla="*/ 0 w 88"/>
                  <a:gd name="T3" fmla="*/ 33 h 34"/>
                  <a:gd name="T4" fmla="*/ 75 w 88"/>
                  <a:gd name="T5" fmla="*/ 24 h 34"/>
                  <a:gd name="T6" fmla="*/ 87 w 88"/>
                  <a:gd name="T7" fmla="*/ 0 h 34"/>
                  <a:gd name="T8" fmla="*/ 11 w 88"/>
                  <a:gd name="T9" fmla="*/ 16 h 34"/>
                  <a:gd name="T10" fmla="*/ 0 60000 65536"/>
                  <a:gd name="T11" fmla="*/ 0 60000 65536"/>
                  <a:gd name="T12" fmla="*/ 0 60000 65536"/>
                  <a:gd name="T13" fmla="*/ 0 60000 65536"/>
                  <a:gd name="T14" fmla="*/ 0 60000 65536"/>
                  <a:gd name="T15" fmla="*/ 0 w 88"/>
                  <a:gd name="T16" fmla="*/ 0 h 34"/>
                  <a:gd name="T17" fmla="*/ 88 w 88"/>
                  <a:gd name="T18" fmla="*/ 34 h 34"/>
                </a:gdLst>
                <a:ahLst/>
                <a:cxnLst>
                  <a:cxn ang="T10">
                    <a:pos x="T0" y="T1"/>
                  </a:cxn>
                  <a:cxn ang="T11">
                    <a:pos x="T2" y="T3"/>
                  </a:cxn>
                  <a:cxn ang="T12">
                    <a:pos x="T4" y="T5"/>
                  </a:cxn>
                  <a:cxn ang="T13">
                    <a:pos x="T6" y="T7"/>
                  </a:cxn>
                  <a:cxn ang="T14">
                    <a:pos x="T8" y="T9"/>
                  </a:cxn>
                </a:cxnLst>
                <a:rect l="T15" t="T16" r="T17" b="T18"/>
                <a:pathLst>
                  <a:path w="88" h="34">
                    <a:moveTo>
                      <a:pt x="11" y="16"/>
                    </a:moveTo>
                    <a:lnTo>
                      <a:pt x="0" y="33"/>
                    </a:lnTo>
                    <a:lnTo>
                      <a:pt x="75" y="24"/>
                    </a:lnTo>
                    <a:lnTo>
                      <a:pt x="87" y="0"/>
                    </a:lnTo>
                    <a:lnTo>
                      <a:pt x="11" y="16"/>
                    </a:lnTo>
                  </a:path>
                </a:pathLst>
              </a:custGeom>
              <a:solidFill>
                <a:srgbClr val="111111"/>
              </a:solidFill>
              <a:ln w="9525" cap="rnd">
                <a:noFill/>
                <a:round/>
                <a:headEnd/>
                <a:tailEnd/>
              </a:ln>
            </p:spPr>
            <p:txBody>
              <a:bodyPr/>
              <a:lstStyle/>
              <a:p>
                <a:endParaRPr lang="zh-CN" altLang="zh-CN"/>
              </a:p>
            </p:txBody>
          </p:sp>
          <p:sp>
            <p:nvSpPr>
              <p:cNvPr id="57844" name="Freeform 3523"/>
              <p:cNvSpPr>
                <a:spLocks/>
              </p:cNvSpPr>
              <p:nvPr/>
            </p:nvSpPr>
            <p:spPr bwMode="auto">
              <a:xfrm>
                <a:off x="4596" y="1257"/>
                <a:ext cx="101" cy="49"/>
              </a:xfrm>
              <a:custGeom>
                <a:avLst/>
                <a:gdLst>
                  <a:gd name="T0" fmla="*/ 11 w 101"/>
                  <a:gd name="T1" fmla="*/ 19 h 49"/>
                  <a:gd name="T2" fmla="*/ 0 w 101"/>
                  <a:gd name="T3" fmla="*/ 48 h 49"/>
                  <a:gd name="T4" fmla="*/ 87 w 101"/>
                  <a:gd name="T5" fmla="*/ 36 h 49"/>
                  <a:gd name="T6" fmla="*/ 100 w 101"/>
                  <a:gd name="T7" fmla="*/ 0 h 49"/>
                  <a:gd name="T8" fmla="*/ 11 w 101"/>
                  <a:gd name="T9" fmla="*/ 19 h 49"/>
                  <a:gd name="T10" fmla="*/ 0 60000 65536"/>
                  <a:gd name="T11" fmla="*/ 0 60000 65536"/>
                  <a:gd name="T12" fmla="*/ 0 60000 65536"/>
                  <a:gd name="T13" fmla="*/ 0 60000 65536"/>
                  <a:gd name="T14" fmla="*/ 0 60000 65536"/>
                  <a:gd name="T15" fmla="*/ 0 w 101"/>
                  <a:gd name="T16" fmla="*/ 0 h 49"/>
                  <a:gd name="T17" fmla="*/ 101 w 101"/>
                  <a:gd name="T18" fmla="*/ 49 h 49"/>
                </a:gdLst>
                <a:ahLst/>
                <a:cxnLst>
                  <a:cxn ang="T10">
                    <a:pos x="T0" y="T1"/>
                  </a:cxn>
                  <a:cxn ang="T11">
                    <a:pos x="T2" y="T3"/>
                  </a:cxn>
                  <a:cxn ang="T12">
                    <a:pos x="T4" y="T5"/>
                  </a:cxn>
                  <a:cxn ang="T13">
                    <a:pos x="T6" y="T7"/>
                  </a:cxn>
                  <a:cxn ang="T14">
                    <a:pos x="T8" y="T9"/>
                  </a:cxn>
                </a:cxnLst>
                <a:rect l="T15" t="T16" r="T17" b="T18"/>
                <a:pathLst>
                  <a:path w="101" h="49">
                    <a:moveTo>
                      <a:pt x="11" y="19"/>
                    </a:moveTo>
                    <a:lnTo>
                      <a:pt x="0" y="48"/>
                    </a:lnTo>
                    <a:lnTo>
                      <a:pt x="87" y="36"/>
                    </a:lnTo>
                    <a:lnTo>
                      <a:pt x="100" y="0"/>
                    </a:lnTo>
                    <a:lnTo>
                      <a:pt x="11" y="19"/>
                    </a:lnTo>
                  </a:path>
                </a:pathLst>
              </a:custGeom>
              <a:noFill/>
              <a:ln w="12700" cap="rnd">
                <a:solidFill>
                  <a:srgbClr val="111111"/>
                </a:solidFill>
                <a:round/>
                <a:headEnd/>
                <a:tailEnd/>
              </a:ln>
            </p:spPr>
            <p:txBody>
              <a:bodyPr/>
              <a:lstStyle/>
              <a:p>
                <a:endParaRPr lang="zh-CN" altLang="zh-CN"/>
              </a:p>
            </p:txBody>
          </p:sp>
          <p:sp>
            <p:nvSpPr>
              <p:cNvPr id="57845" name="Freeform 3524"/>
              <p:cNvSpPr>
                <a:spLocks/>
              </p:cNvSpPr>
              <p:nvPr/>
            </p:nvSpPr>
            <p:spPr bwMode="auto">
              <a:xfrm>
                <a:off x="4560" y="1225"/>
                <a:ext cx="25" cy="25"/>
              </a:xfrm>
              <a:custGeom>
                <a:avLst/>
                <a:gdLst>
                  <a:gd name="T0" fmla="*/ 0 w 25"/>
                  <a:gd name="T1" fmla="*/ 0 h 25"/>
                  <a:gd name="T2" fmla="*/ 12 w 25"/>
                  <a:gd name="T3" fmla="*/ 24 h 25"/>
                  <a:gd name="T4" fmla="*/ 24 w 25"/>
                  <a:gd name="T5" fmla="*/ 0 h 25"/>
                  <a:gd name="T6" fmla="*/ 12 w 25"/>
                  <a:gd name="T7" fmla="*/ 24 h 25"/>
                  <a:gd name="T8" fmla="*/ 0 w 25"/>
                  <a:gd name="T9" fmla="*/ 0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0"/>
                    </a:moveTo>
                    <a:lnTo>
                      <a:pt x="12" y="24"/>
                    </a:lnTo>
                    <a:lnTo>
                      <a:pt x="24" y="0"/>
                    </a:lnTo>
                    <a:lnTo>
                      <a:pt x="12" y="24"/>
                    </a:lnTo>
                    <a:lnTo>
                      <a:pt x="0" y="0"/>
                    </a:lnTo>
                  </a:path>
                </a:pathLst>
              </a:custGeom>
              <a:solidFill>
                <a:srgbClr val="111111"/>
              </a:solidFill>
              <a:ln w="9525" cap="rnd">
                <a:noFill/>
                <a:round/>
                <a:headEnd/>
                <a:tailEnd/>
              </a:ln>
            </p:spPr>
            <p:txBody>
              <a:bodyPr/>
              <a:lstStyle/>
              <a:p>
                <a:endParaRPr lang="zh-CN" altLang="zh-CN"/>
              </a:p>
            </p:txBody>
          </p:sp>
          <p:sp>
            <p:nvSpPr>
              <p:cNvPr id="57846" name="Freeform 3525"/>
              <p:cNvSpPr>
                <a:spLocks/>
              </p:cNvSpPr>
              <p:nvPr/>
            </p:nvSpPr>
            <p:spPr bwMode="auto">
              <a:xfrm>
                <a:off x="4560" y="1225"/>
                <a:ext cx="36" cy="25"/>
              </a:xfrm>
              <a:custGeom>
                <a:avLst/>
                <a:gdLst>
                  <a:gd name="T0" fmla="*/ 0 w 36"/>
                  <a:gd name="T1" fmla="*/ 0 h 25"/>
                  <a:gd name="T2" fmla="*/ 17 w 36"/>
                  <a:gd name="T3" fmla="*/ 21 h 25"/>
                  <a:gd name="T4" fmla="*/ 35 w 36"/>
                  <a:gd name="T5" fmla="*/ 24 h 25"/>
                  <a:gd name="T6" fmla="*/ 32 w 36"/>
                  <a:gd name="T7" fmla="*/ 0 h 25"/>
                  <a:gd name="T8" fmla="*/ 14 w 36"/>
                  <a:gd name="T9" fmla="*/ 0 h 25"/>
                  <a:gd name="T10" fmla="*/ 0 w 36"/>
                  <a:gd name="T11" fmla="*/ 0 h 25"/>
                  <a:gd name="T12" fmla="*/ 0 60000 65536"/>
                  <a:gd name="T13" fmla="*/ 0 60000 65536"/>
                  <a:gd name="T14" fmla="*/ 0 60000 65536"/>
                  <a:gd name="T15" fmla="*/ 0 60000 65536"/>
                  <a:gd name="T16" fmla="*/ 0 60000 65536"/>
                  <a:gd name="T17" fmla="*/ 0 60000 65536"/>
                  <a:gd name="T18" fmla="*/ 0 w 36"/>
                  <a:gd name="T19" fmla="*/ 0 h 25"/>
                  <a:gd name="T20" fmla="*/ 36 w 36"/>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36" h="25">
                    <a:moveTo>
                      <a:pt x="0" y="0"/>
                    </a:moveTo>
                    <a:lnTo>
                      <a:pt x="17" y="21"/>
                    </a:lnTo>
                    <a:lnTo>
                      <a:pt x="35" y="24"/>
                    </a:lnTo>
                    <a:lnTo>
                      <a:pt x="32" y="0"/>
                    </a:lnTo>
                    <a:lnTo>
                      <a:pt x="14" y="0"/>
                    </a:lnTo>
                    <a:lnTo>
                      <a:pt x="0" y="0"/>
                    </a:lnTo>
                  </a:path>
                </a:pathLst>
              </a:custGeom>
              <a:noFill/>
              <a:ln w="12700" cap="rnd">
                <a:solidFill>
                  <a:srgbClr val="111111"/>
                </a:solidFill>
                <a:round/>
                <a:headEnd/>
                <a:tailEnd/>
              </a:ln>
            </p:spPr>
            <p:txBody>
              <a:bodyPr/>
              <a:lstStyle/>
              <a:p>
                <a:endParaRPr lang="zh-CN" altLang="zh-CN"/>
              </a:p>
            </p:txBody>
          </p:sp>
          <p:sp>
            <p:nvSpPr>
              <p:cNvPr id="57847" name="Freeform 3526"/>
              <p:cNvSpPr>
                <a:spLocks/>
              </p:cNvSpPr>
              <p:nvPr/>
            </p:nvSpPr>
            <p:spPr bwMode="auto">
              <a:xfrm>
                <a:off x="4533" y="1215"/>
                <a:ext cx="28" cy="25"/>
              </a:xfrm>
              <a:custGeom>
                <a:avLst/>
                <a:gdLst>
                  <a:gd name="T0" fmla="*/ 0 w 28"/>
                  <a:gd name="T1" fmla="*/ 0 h 25"/>
                  <a:gd name="T2" fmla="*/ 0 w 28"/>
                  <a:gd name="T3" fmla="*/ 21 h 25"/>
                  <a:gd name="T4" fmla="*/ 12 w 28"/>
                  <a:gd name="T5" fmla="*/ 24 h 25"/>
                  <a:gd name="T6" fmla="*/ 12 w 28"/>
                  <a:gd name="T7" fmla="*/ 0 h 25"/>
                  <a:gd name="T8" fmla="*/ 27 w 28"/>
                  <a:gd name="T9" fmla="*/ 0 h 25"/>
                  <a:gd name="T10" fmla="*/ 0 w 28"/>
                  <a:gd name="T11" fmla="*/ 0 h 25"/>
                  <a:gd name="T12" fmla="*/ 0 60000 65536"/>
                  <a:gd name="T13" fmla="*/ 0 60000 65536"/>
                  <a:gd name="T14" fmla="*/ 0 60000 65536"/>
                  <a:gd name="T15" fmla="*/ 0 60000 65536"/>
                  <a:gd name="T16" fmla="*/ 0 60000 65536"/>
                  <a:gd name="T17" fmla="*/ 0 60000 65536"/>
                  <a:gd name="T18" fmla="*/ 0 w 28"/>
                  <a:gd name="T19" fmla="*/ 0 h 25"/>
                  <a:gd name="T20" fmla="*/ 28 w 28"/>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8" h="25">
                    <a:moveTo>
                      <a:pt x="0" y="0"/>
                    </a:moveTo>
                    <a:lnTo>
                      <a:pt x="0" y="21"/>
                    </a:lnTo>
                    <a:lnTo>
                      <a:pt x="12" y="24"/>
                    </a:lnTo>
                    <a:lnTo>
                      <a:pt x="12" y="0"/>
                    </a:lnTo>
                    <a:lnTo>
                      <a:pt x="27" y="0"/>
                    </a:lnTo>
                    <a:lnTo>
                      <a:pt x="0" y="0"/>
                    </a:lnTo>
                  </a:path>
                </a:pathLst>
              </a:custGeom>
              <a:solidFill>
                <a:srgbClr val="111111"/>
              </a:solidFill>
              <a:ln w="12700" cap="rnd">
                <a:solidFill>
                  <a:srgbClr val="111111"/>
                </a:solidFill>
                <a:round/>
                <a:headEnd/>
                <a:tailEnd/>
              </a:ln>
            </p:spPr>
            <p:txBody>
              <a:bodyPr/>
              <a:lstStyle/>
              <a:p>
                <a:endParaRPr lang="zh-CN" altLang="zh-CN"/>
              </a:p>
            </p:txBody>
          </p:sp>
          <p:sp>
            <p:nvSpPr>
              <p:cNvPr id="57848" name="Line 3527"/>
              <p:cNvSpPr>
                <a:spLocks noChangeShapeType="1"/>
              </p:cNvSpPr>
              <p:nvPr/>
            </p:nvSpPr>
            <p:spPr bwMode="auto">
              <a:xfrm flipH="1" flipV="1">
                <a:off x="4484" y="1226"/>
                <a:ext cx="141" cy="68"/>
              </a:xfrm>
              <a:prstGeom prst="line">
                <a:avLst/>
              </a:prstGeom>
              <a:noFill/>
              <a:ln w="12700">
                <a:solidFill>
                  <a:srgbClr val="111111"/>
                </a:solidFill>
                <a:round/>
                <a:headEnd type="none" w="sm" len="sm"/>
                <a:tailEnd type="none" w="sm" len="sm"/>
              </a:ln>
            </p:spPr>
            <p:txBody>
              <a:bodyPr wrap="none" anchor="ctr"/>
              <a:lstStyle/>
              <a:p>
                <a:endParaRPr lang="zh-CN" altLang="en-US"/>
              </a:p>
            </p:txBody>
          </p:sp>
          <p:sp>
            <p:nvSpPr>
              <p:cNvPr id="57849" name="Line 3528"/>
              <p:cNvSpPr>
                <a:spLocks noChangeShapeType="1"/>
              </p:cNvSpPr>
              <p:nvPr/>
            </p:nvSpPr>
            <p:spPr bwMode="auto">
              <a:xfrm flipH="1">
                <a:off x="4177" y="993"/>
                <a:ext cx="44" cy="0"/>
              </a:xfrm>
              <a:prstGeom prst="line">
                <a:avLst/>
              </a:prstGeom>
              <a:noFill/>
              <a:ln w="12700">
                <a:solidFill>
                  <a:srgbClr val="111111"/>
                </a:solidFill>
                <a:round/>
                <a:headEnd type="none" w="sm" len="sm"/>
                <a:tailEnd type="none" w="sm" len="sm"/>
              </a:ln>
            </p:spPr>
            <p:txBody>
              <a:bodyPr wrap="none" anchor="ctr"/>
              <a:lstStyle/>
              <a:p>
                <a:endParaRPr lang="zh-CN" altLang="en-US"/>
              </a:p>
            </p:txBody>
          </p:sp>
          <p:sp>
            <p:nvSpPr>
              <p:cNvPr id="57850" name="Freeform 3529"/>
              <p:cNvSpPr>
                <a:spLocks/>
              </p:cNvSpPr>
              <p:nvPr/>
            </p:nvSpPr>
            <p:spPr bwMode="auto">
              <a:xfrm>
                <a:off x="4184" y="986"/>
                <a:ext cx="274" cy="214"/>
              </a:xfrm>
              <a:custGeom>
                <a:avLst/>
                <a:gdLst>
                  <a:gd name="T0" fmla="*/ 14 w 274"/>
                  <a:gd name="T1" fmla="*/ 0 h 214"/>
                  <a:gd name="T2" fmla="*/ 0 w 274"/>
                  <a:gd name="T3" fmla="*/ 95 h 214"/>
                  <a:gd name="T4" fmla="*/ 212 w 274"/>
                  <a:gd name="T5" fmla="*/ 188 h 214"/>
                  <a:gd name="T6" fmla="*/ 273 w 274"/>
                  <a:gd name="T7" fmla="*/ 213 h 214"/>
                  <a:gd name="T8" fmla="*/ 0 60000 65536"/>
                  <a:gd name="T9" fmla="*/ 0 60000 65536"/>
                  <a:gd name="T10" fmla="*/ 0 60000 65536"/>
                  <a:gd name="T11" fmla="*/ 0 60000 65536"/>
                  <a:gd name="T12" fmla="*/ 0 w 274"/>
                  <a:gd name="T13" fmla="*/ 0 h 214"/>
                  <a:gd name="T14" fmla="*/ 274 w 274"/>
                  <a:gd name="T15" fmla="*/ 214 h 214"/>
                </a:gdLst>
                <a:ahLst/>
                <a:cxnLst>
                  <a:cxn ang="T8">
                    <a:pos x="T0" y="T1"/>
                  </a:cxn>
                  <a:cxn ang="T9">
                    <a:pos x="T2" y="T3"/>
                  </a:cxn>
                  <a:cxn ang="T10">
                    <a:pos x="T4" y="T5"/>
                  </a:cxn>
                  <a:cxn ang="T11">
                    <a:pos x="T6" y="T7"/>
                  </a:cxn>
                </a:cxnLst>
                <a:rect l="T12" t="T13" r="T14" b="T15"/>
                <a:pathLst>
                  <a:path w="274" h="214">
                    <a:moveTo>
                      <a:pt x="14" y="0"/>
                    </a:moveTo>
                    <a:lnTo>
                      <a:pt x="0" y="95"/>
                    </a:lnTo>
                    <a:lnTo>
                      <a:pt x="212" y="188"/>
                    </a:lnTo>
                    <a:lnTo>
                      <a:pt x="273" y="213"/>
                    </a:lnTo>
                  </a:path>
                </a:pathLst>
              </a:custGeom>
              <a:noFill/>
              <a:ln w="12700" cap="rnd">
                <a:solidFill>
                  <a:srgbClr val="111111"/>
                </a:solidFill>
                <a:round/>
                <a:headEnd type="none" w="sm" len="sm"/>
                <a:tailEnd type="none" w="sm" len="sm"/>
              </a:ln>
            </p:spPr>
            <p:txBody>
              <a:bodyPr/>
              <a:lstStyle/>
              <a:p>
                <a:endParaRPr lang="zh-CN" altLang="zh-CN"/>
              </a:p>
            </p:txBody>
          </p:sp>
          <p:sp>
            <p:nvSpPr>
              <p:cNvPr id="57851" name="Freeform 3530"/>
              <p:cNvSpPr>
                <a:spLocks/>
              </p:cNvSpPr>
              <p:nvPr/>
            </p:nvSpPr>
            <p:spPr bwMode="auto">
              <a:xfrm>
                <a:off x="4287" y="1000"/>
                <a:ext cx="25" cy="78"/>
              </a:xfrm>
              <a:custGeom>
                <a:avLst/>
                <a:gdLst>
                  <a:gd name="T0" fmla="*/ 22 w 25"/>
                  <a:gd name="T1" fmla="*/ 26 h 78"/>
                  <a:gd name="T2" fmla="*/ 0 w 25"/>
                  <a:gd name="T3" fmla="*/ 14 h 78"/>
                  <a:gd name="T4" fmla="*/ 0 w 25"/>
                  <a:gd name="T5" fmla="*/ 0 h 78"/>
                  <a:gd name="T6" fmla="*/ 0 w 25"/>
                  <a:gd name="T7" fmla="*/ 26 h 78"/>
                  <a:gd name="T8" fmla="*/ 0 w 25"/>
                  <a:gd name="T9" fmla="*/ 77 h 78"/>
                  <a:gd name="T10" fmla="*/ 0 w 25"/>
                  <a:gd name="T11" fmla="*/ 26 h 78"/>
                  <a:gd name="T12" fmla="*/ 22 w 25"/>
                  <a:gd name="T13" fmla="*/ 26 h 78"/>
                  <a:gd name="T14" fmla="*/ 24 w 25"/>
                  <a:gd name="T15" fmla="*/ 50 h 78"/>
                  <a:gd name="T16" fmla="*/ 22 w 25"/>
                  <a:gd name="T17" fmla="*/ 26 h 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78"/>
                  <a:gd name="T29" fmla="*/ 25 w 25"/>
                  <a:gd name="T30" fmla="*/ 78 h 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78">
                    <a:moveTo>
                      <a:pt x="22" y="26"/>
                    </a:moveTo>
                    <a:lnTo>
                      <a:pt x="0" y="14"/>
                    </a:lnTo>
                    <a:lnTo>
                      <a:pt x="0" y="0"/>
                    </a:lnTo>
                    <a:lnTo>
                      <a:pt x="0" y="26"/>
                    </a:lnTo>
                    <a:lnTo>
                      <a:pt x="0" y="77"/>
                    </a:lnTo>
                    <a:lnTo>
                      <a:pt x="0" y="26"/>
                    </a:lnTo>
                    <a:lnTo>
                      <a:pt x="22" y="26"/>
                    </a:lnTo>
                    <a:lnTo>
                      <a:pt x="24" y="50"/>
                    </a:lnTo>
                    <a:lnTo>
                      <a:pt x="22" y="26"/>
                    </a:lnTo>
                  </a:path>
                </a:pathLst>
              </a:custGeom>
              <a:solidFill>
                <a:srgbClr val="111111"/>
              </a:solidFill>
              <a:ln w="12700" cap="rnd">
                <a:solidFill>
                  <a:srgbClr val="111111"/>
                </a:solidFill>
                <a:round/>
                <a:headEnd/>
                <a:tailEnd/>
              </a:ln>
            </p:spPr>
            <p:txBody>
              <a:bodyPr/>
              <a:lstStyle/>
              <a:p>
                <a:endParaRPr lang="zh-CN" altLang="zh-CN"/>
              </a:p>
            </p:txBody>
          </p:sp>
          <p:sp>
            <p:nvSpPr>
              <p:cNvPr id="57852" name="Freeform 3531"/>
              <p:cNvSpPr>
                <a:spLocks/>
              </p:cNvSpPr>
              <p:nvPr/>
            </p:nvSpPr>
            <p:spPr bwMode="auto">
              <a:xfrm>
                <a:off x="4275" y="1076"/>
                <a:ext cx="30" cy="46"/>
              </a:xfrm>
              <a:custGeom>
                <a:avLst/>
                <a:gdLst>
                  <a:gd name="T0" fmla="*/ 29 w 30"/>
                  <a:gd name="T1" fmla="*/ 0 h 46"/>
                  <a:gd name="T2" fmla="*/ 0 w 30"/>
                  <a:gd name="T3" fmla="*/ 8 h 46"/>
                  <a:gd name="T4" fmla="*/ 2 w 30"/>
                  <a:gd name="T5" fmla="*/ 45 h 46"/>
                  <a:gd name="T6" fmla="*/ 0 60000 65536"/>
                  <a:gd name="T7" fmla="*/ 0 60000 65536"/>
                  <a:gd name="T8" fmla="*/ 0 60000 65536"/>
                  <a:gd name="T9" fmla="*/ 0 w 30"/>
                  <a:gd name="T10" fmla="*/ 0 h 46"/>
                  <a:gd name="T11" fmla="*/ 30 w 30"/>
                  <a:gd name="T12" fmla="*/ 46 h 46"/>
                </a:gdLst>
                <a:ahLst/>
                <a:cxnLst>
                  <a:cxn ang="T6">
                    <a:pos x="T0" y="T1"/>
                  </a:cxn>
                  <a:cxn ang="T7">
                    <a:pos x="T2" y="T3"/>
                  </a:cxn>
                  <a:cxn ang="T8">
                    <a:pos x="T4" y="T5"/>
                  </a:cxn>
                </a:cxnLst>
                <a:rect l="T9" t="T10" r="T11" b="T12"/>
                <a:pathLst>
                  <a:path w="30" h="46">
                    <a:moveTo>
                      <a:pt x="29" y="0"/>
                    </a:moveTo>
                    <a:lnTo>
                      <a:pt x="0" y="8"/>
                    </a:lnTo>
                    <a:lnTo>
                      <a:pt x="2" y="45"/>
                    </a:lnTo>
                  </a:path>
                </a:pathLst>
              </a:custGeom>
              <a:noFill/>
              <a:ln w="12700" cap="rnd">
                <a:solidFill>
                  <a:srgbClr val="111111"/>
                </a:solidFill>
                <a:round/>
                <a:headEnd type="none" w="sm" len="sm"/>
                <a:tailEnd type="none" w="sm" len="sm"/>
              </a:ln>
            </p:spPr>
            <p:txBody>
              <a:bodyPr/>
              <a:lstStyle/>
              <a:p>
                <a:endParaRPr lang="zh-CN" altLang="zh-CN"/>
              </a:p>
            </p:txBody>
          </p:sp>
          <p:sp>
            <p:nvSpPr>
              <p:cNvPr id="57853" name="Line 3532"/>
              <p:cNvSpPr>
                <a:spLocks noChangeShapeType="1"/>
              </p:cNvSpPr>
              <p:nvPr/>
            </p:nvSpPr>
            <p:spPr bwMode="auto">
              <a:xfrm>
                <a:off x="4337" y="1142"/>
                <a:ext cx="91" cy="38"/>
              </a:xfrm>
              <a:prstGeom prst="line">
                <a:avLst/>
              </a:prstGeom>
              <a:noFill/>
              <a:ln w="12700">
                <a:solidFill>
                  <a:srgbClr val="111111"/>
                </a:solidFill>
                <a:round/>
                <a:headEnd type="none" w="sm" len="sm"/>
                <a:tailEnd type="none" w="sm" len="sm"/>
              </a:ln>
            </p:spPr>
            <p:txBody>
              <a:bodyPr wrap="none" anchor="ctr"/>
              <a:lstStyle/>
              <a:p>
                <a:endParaRPr lang="zh-CN" altLang="en-US"/>
              </a:p>
            </p:txBody>
          </p:sp>
          <p:sp>
            <p:nvSpPr>
              <p:cNvPr id="57854" name="Line 3533"/>
              <p:cNvSpPr>
                <a:spLocks noChangeShapeType="1"/>
              </p:cNvSpPr>
              <p:nvPr/>
            </p:nvSpPr>
            <p:spPr bwMode="auto">
              <a:xfrm>
                <a:off x="4230" y="1062"/>
                <a:ext cx="27" cy="0"/>
              </a:xfrm>
              <a:prstGeom prst="line">
                <a:avLst/>
              </a:prstGeom>
              <a:noFill/>
              <a:ln w="9525">
                <a:noFill/>
                <a:round/>
                <a:headEnd type="none" w="sm" len="sm"/>
                <a:tailEnd type="none" w="sm" len="sm"/>
              </a:ln>
            </p:spPr>
            <p:txBody>
              <a:bodyPr wrap="none" anchor="ctr"/>
              <a:lstStyle/>
              <a:p>
                <a:endParaRPr lang="zh-CN" altLang="en-US"/>
              </a:p>
            </p:txBody>
          </p:sp>
          <p:sp>
            <p:nvSpPr>
              <p:cNvPr id="57855" name="Freeform 3534"/>
              <p:cNvSpPr>
                <a:spLocks/>
              </p:cNvSpPr>
              <p:nvPr/>
            </p:nvSpPr>
            <p:spPr bwMode="auto">
              <a:xfrm>
                <a:off x="4230" y="1057"/>
                <a:ext cx="46" cy="25"/>
              </a:xfrm>
              <a:custGeom>
                <a:avLst/>
                <a:gdLst>
                  <a:gd name="T0" fmla="*/ 0 w 46"/>
                  <a:gd name="T1" fmla="*/ 0 h 25"/>
                  <a:gd name="T2" fmla="*/ 0 w 46"/>
                  <a:gd name="T3" fmla="*/ 21 h 25"/>
                  <a:gd name="T4" fmla="*/ 45 w 46"/>
                  <a:gd name="T5" fmla="*/ 24 h 25"/>
                  <a:gd name="T6" fmla="*/ 45 w 46"/>
                  <a:gd name="T7" fmla="*/ 3 h 25"/>
                  <a:gd name="T8" fmla="*/ 0 w 46"/>
                  <a:gd name="T9" fmla="*/ 0 h 25"/>
                  <a:gd name="T10" fmla="*/ 0 60000 65536"/>
                  <a:gd name="T11" fmla="*/ 0 60000 65536"/>
                  <a:gd name="T12" fmla="*/ 0 60000 65536"/>
                  <a:gd name="T13" fmla="*/ 0 60000 65536"/>
                  <a:gd name="T14" fmla="*/ 0 60000 65536"/>
                  <a:gd name="T15" fmla="*/ 0 w 46"/>
                  <a:gd name="T16" fmla="*/ 0 h 25"/>
                  <a:gd name="T17" fmla="*/ 46 w 46"/>
                  <a:gd name="T18" fmla="*/ 25 h 25"/>
                </a:gdLst>
                <a:ahLst/>
                <a:cxnLst>
                  <a:cxn ang="T10">
                    <a:pos x="T0" y="T1"/>
                  </a:cxn>
                  <a:cxn ang="T11">
                    <a:pos x="T2" y="T3"/>
                  </a:cxn>
                  <a:cxn ang="T12">
                    <a:pos x="T4" y="T5"/>
                  </a:cxn>
                  <a:cxn ang="T13">
                    <a:pos x="T6" y="T7"/>
                  </a:cxn>
                  <a:cxn ang="T14">
                    <a:pos x="T8" y="T9"/>
                  </a:cxn>
                </a:cxnLst>
                <a:rect l="T15" t="T16" r="T17" b="T18"/>
                <a:pathLst>
                  <a:path w="46" h="25">
                    <a:moveTo>
                      <a:pt x="0" y="0"/>
                    </a:moveTo>
                    <a:lnTo>
                      <a:pt x="0" y="21"/>
                    </a:lnTo>
                    <a:lnTo>
                      <a:pt x="45" y="24"/>
                    </a:lnTo>
                    <a:lnTo>
                      <a:pt x="45" y="3"/>
                    </a:lnTo>
                    <a:lnTo>
                      <a:pt x="0" y="0"/>
                    </a:lnTo>
                  </a:path>
                </a:pathLst>
              </a:custGeom>
              <a:noFill/>
              <a:ln w="12700" cap="rnd">
                <a:solidFill>
                  <a:srgbClr val="111111"/>
                </a:solidFill>
                <a:round/>
                <a:headEnd/>
                <a:tailEnd/>
              </a:ln>
            </p:spPr>
            <p:txBody>
              <a:bodyPr/>
              <a:lstStyle/>
              <a:p>
                <a:endParaRPr lang="zh-CN" altLang="zh-CN"/>
              </a:p>
            </p:txBody>
          </p:sp>
        </p:grpSp>
        <p:grpSp>
          <p:nvGrpSpPr>
            <p:cNvPr id="29" name="Group 3535"/>
            <p:cNvGrpSpPr>
              <a:grpSpLocks/>
            </p:cNvGrpSpPr>
            <p:nvPr/>
          </p:nvGrpSpPr>
          <p:grpSpPr bwMode="auto">
            <a:xfrm>
              <a:off x="4745" y="2603"/>
              <a:ext cx="344" cy="153"/>
              <a:chOff x="4796" y="1571"/>
              <a:chExt cx="560" cy="204"/>
            </a:xfrm>
          </p:grpSpPr>
          <p:sp>
            <p:nvSpPr>
              <p:cNvPr id="57700" name="Freeform 3536"/>
              <p:cNvSpPr>
                <a:spLocks/>
              </p:cNvSpPr>
              <p:nvPr/>
            </p:nvSpPr>
            <p:spPr bwMode="auto">
              <a:xfrm>
                <a:off x="4820" y="1670"/>
                <a:ext cx="124" cy="50"/>
              </a:xfrm>
              <a:custGeom>
                <a:avLst/>
                <a:gdLst>
                  <a:gd name="T0" fmla="*/ 119 w 124"/>
                  <a:gd name="T1" fmla="*/ 21 h 50"/>
                  <a:gd name="T2" fmla="*/ 23 w 124"/>
                  <a:gd name="T3" fmla="*/ 0 h 50"/>
                  <a:gd name="T4" fmla="*/ 21 w 124"/>
                  <a:gd name="T5" fmla="*/ 0 h 50"/>
                  <a:gd name="T6" fmla="*/ 17 w 124"/>
                  <a:gd name="T7" fmla="*/ 1 h 50"/>
                  <a:gd name="T8" fmla="*/ 15 w 124"/>
                  <a:gd name="T9" fmla="*/ 1 h 50"/>
                  <a:gd name="T10" fmla="*/ 11 w 124"/>
                  <a:gd name="T11" fmla="*/ 1 h 50"/>
                  <a:gd name="T12" fmla="*/ 7 w 124"/>
                  <a:gd name="T13" fmla="*/ 3 h 50"/>
                  <a:gd name="T14" fmla="*/ 3 w 124"/>
                  <a:gd name="T15" fmla="*/ 3 h 50"/>
                  <a:gd name="T16" fmla="*/ 1 w 124"/>
                  <a:gd name="T17" fmla="*/ 3 h 50"/>
                  <a:gd name="T18" fmla="*/ 0 w 124"/>
                  <a:gd name="T19" fmla="*/ 5 h 50"/>
                  <a:gd name="T20" fmla="*/ 113 w 124"/>
                  <a:gd name="T21" fmla="*/ 45 h 50"/>
                  <a:gd name="T22" fmla="*/ 123 w 124"/>
                  <a:gd name="T23" fmla="*/ 49 h 50"/>
                  <a:gd name="T24" fmla="*/ 119 w 124"/>
                  <a:gd name="T25" fmla="*/ 21 h 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50"/>
                  <a:gd name="T41" fmla="*/ 124 w 124"/>
                  <a:gd name="T42" fmla="*/ 50 h 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50">
                    <a:moveTo>
                      <a:pt x="119" y="21"/>
                    </a:moveTo>
                    <a:lnTo>
                      <a:pt x="23" y="0"/>
                    </a:lnTo>
                    <a:lnTo>
                      <a:pt x="21" y="0"/>
                    </a:lnTo>
                    <a:lnTo>
                      <a:pt x="17" y="1"/>
                    </a:lnTo>
                    <a:lnTo>
                      <a:pt x="15" y="1"/>
                    </a:lnTo>
                    <a:lnTo>
                      <a:pt x="11" y="1"/>
                    </a:lnTo>
                    <a:lnTo>
                      <a:pt x="7" y="3"/>
                    </a:lnTo>
                    <a:lnTo>
                      <a:pt x="3" y="3"/>
                    </a:lnTo>
                    <a:lnTo>
                      <a:pt x="1" y="3"/>
                    </a:lnTo>
                    <a:lnTo>
                      <a:pt x="0" y="5"/>
                    </a:lnTo>
                    <a:lnTo>
                      <a:pt x="113" y="45"/>
                    </a:lnTo>
                    <a:lnTo>
                      <a:pt x="123" y="49"/>
                    </a:lnTo>
                    <a:lnTo>
                      <a:pt x="119" y="21"/>
                    </a:lnTo>
                  </a:path>
                </a:pathLst>
              </a:custGeom>
              <a:solidFill>
                <a:srgbClr val="FFFFCC"/>
              </a:solidFill>
              <a:ln w="9525" cap="rnd">
                <a:noFill/>
                <a:round/>
                <a:headEnd/>
                <a:tailEnd/>
              </a:ln>
            </p:spPr>
            <p:txBody>
              <a:bodyPr/>
              <a:lstStyle/>
              <a:p>
                <a:endParaRPr lang="zh-CN" altLang="zh-CN"/>
              </a:p>
            </p:txBody>
          </p:sp>
          <p:sp>
            <p:nvSpPr>
              <p:cNvPr id="57701" name="Freeform 3537"/>
              <p:cNvSpPr>
                <a:spLocks/>
              </p:cNvSpPr>
              <p:nvPr/>
            </p:nvSpPr>
            <p:spPr bwMode="auto">
              <a:xfrm>
                <a:off x="4820" y="1670"/>
                <a:ext cx="130" cy="56"/>
              </a:xfrm>
              <a:custGeom>
                <a:avLst/>
                <a:gdLst>
                  <a:gd name="T0" fmla="*/ 125 w 130"/>
                  <a:gd name="T1" fmla="*/ 23 h 56"/>
                  <a:gd name="T2" fmla="*/ 23 w 130"/>
                  <a:gd name="T3" fmla="*/ 0 h 56"/>
                  <a:gd name="T4" fmla="*/ 19 w 130"/>
                  <a:gd name="T5" fmla="*/ 1 h 56"/>
                  <a:gd name="T6" fmla="*/ 17 w 130"/>
                  <a:gd name="T7" fmla="*/ 1 h 56"/>
                  <a:gd name="T8" fmla="*/ 11 w 130"/>
                  <a:gd name="T9" fmla="*/ 1 h 56"/>
                  <a:gd name="T10" fmla="*/ 7 w 130"/>
                  <a:gd name="T11" fmla="*/ 3 h 56"/>
                  <a:gd name="T12" fmla="*/ 3 w 130"/>
                  <a:gd name="T13" fmla="*/ 5 h 56"/>
                  <a:gd name="T14" fmla="*/ 1 w 130"/>
                  <a:gd name="T15" fmla="*/ 5 h 56"/>
                  <a:gd name="T16" fmla="*/ 0 w 130"/>
                  <a:gd name="T17" fmla="*/ 7 h 56"/>
                  <a:gd name="T18" fmla="*/ 119 w 130"/>
                  <a:gd name="T19" fmla="*/ 51 h 56"/>
                  <a:gd name="T20" fmla="*/ 129 w 130"/>
                  <a:gd name="T21" fmla="*/ 55 h 56"/>
                  <a:gd name="T22" fmla="*/ 125 w 130"/>
                  <a:gd name="T23" fmla="*/ 23 h 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0"/>
                  <a:gd name="T37" fmla="*/ 0 h 56"/>
                  <a:gd name="T38" fmla="*/ 130 w 130"/>
                  <a:gd name="T39" fmla="*/ 56 h 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0" h="56">
                    <a:moveTo>
                      <a:pt x="125" y="23"/>
                    </a:moveTo>
                    <a:lnTo>
                      <a:pt x="23" y="0"/>
                    </a:lnTo>
                    <a:lnTo>
                      <a:pt x="19" y="1"/>
                    </a:lnTo>
                    <a:lnTo>
                      <a:pt x="17" y="1"/>
                    </a:lnTo>
                    <a:lnTo>
                      <a:pt x="11" y="1"/>
                    </a:lnTo>
                    <a:lnTo>
                      <a:pt x="7" y="3"/>
                    </a:lnTo>
                    <a:lnTo>
                      <a:pt x="3" y="5"/>
                    </a:lnTo>
                    <a:lnTo>
                      <a:pt x="1" y="5"/>
                    </a:lnTo>
                    <a:lnTo>
                      <a:pt x="0" y="7"/>
                    </a:lnTo>
                    <a:lnTo>
                      <a:pt x="119" y="51"/>
                    </a:lnTo>
                    <a:lnTo>
                      <a:pt x="129" y="55"/>
                    </a:lnTo>
                    <a:lnTo>
                      <a:pt x="125" y="23"/>
                    </a:lnTo>
                  </a:path>
                </a:pathLst>
              </a:custGeom>
              <a:solidFill>
                <a:srgbClr val="969696"/>
              </a:solidFill>
              <a:ln w="12700" cap="rnd">
                <a:solidFill>
                  <a:srgbClr val="000000"/>
                </a:solidFill>
                <a:round/>
                <a:headEnd/>
                <a:tailEnd/>
              </a:ln>
            </p:spPr>
            <p:txBody>
              <a:bodyPr/>
              <a:lstStyle/>
              <a:p>
                <a:endParaRPr lang="zh-CN" altLang="zh-CN"/>
              </a:p>
            </p:txBody>
          </p:sp>
          <p:sp>
            <p:nvSpPr>
              <p:cNvPr id="57702" name="Freeform 3538"/>
              <p:cNvSpPr>
                <a:spLocks/>
              </p:cNvSpPr>
              <p:nvPr/>
            </p:nvSpPr>
            <p:spPr bwMode="auto">
              <a:xfrm>
                <a:off x="5301" y="1751"/>
                <a:ext cx="17" cy="17"/>
              </a:xfrm>
              <a:custGeom>
                <a:avLst/>
                <a:gdLst>
                  <a:gd name="T0" fmla="*/ 0 w 17"/>
                  <a:gd name="T1" fmla="*/ 0 h 17"/>
                  <a:gd name="T2" fmla="*/ 2 w 17"/>
                  <a:gd name="T3" fmla="*/ 12 h 17"/>
                  <a:gd name="T4" fmla="*/ 6 w 17"/>
                  <a:gd name="T5" fmla="*/ 16 h 17"/>
                  <a:gd name="T6" fmla="*/ 10 w 17"/>
                  <a:gd name="T7" fmla="*/ 16 h 17"/>
                  <a:gd name="T8" fmla="*/ 12 w 17"/>
                  <a:gd name="T9" fmla="*/ 12 h 17"/>
                  <a:gd name="T10" fmla="*/ 16 w 17"/>
                  <a:gd name="T11" fmla="*/ 12 h 17"/>
                  <a:gd name="T12" fmla="*/ 0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0"/>
                    </a:moveTo>
                    <a:lnTo>
                      <a:pt x="2" y="12"/>
                    </a:lnTo>
                    <a:lnTo>
                      <a:pt x="6" y="16"/>
                    </a:lnTo>
                    <a:lnTo>
                      <a:pt x="10" y="16"/>
                    </a:lnTo>
                    <a:lnTo>
                      <a:pt x="12" y="12"/>
                    </a:lnTo>
                    <a:lnTo>
                      <a:pt x="16" y="12"/>
                    </a:lnTo>
                    <a:lnTo>
                      <a:pt x="0" y="0"/>
                    </a:lnTo>
                  </a:path>
                </a:pathLst>
              </a:custGeom>
              <a:solidFill>
                <a:srgbClr val="FFFFCC"/>
              </a:solidFill>
              <a:ln w="9525" cap="rnd">
                <a:noFill/>
                <a:round/>
                <a:headEnd/>
                <a:tailEnd/>
              </a:ln>
            </p:spPr>
            <p:txBody>
              <a:bodyPr/>
              <a:lstStyle/>
              <a:p>
                <a:endParaRPr lang="zh-CN" altLang="zh-CN"/>
              </a:p>
            </p:txBody>
          </p:sp>
          <p:sp>
            <p:nvSpPr>
              <p:cNvPr id="57703" name="Freeform 3539"/>
              <p:cNvSpPr>
                <a:spLocks/>
              </p:cNvSpPr>
              <p:nvPr/>
            </p:nvSpPr>
            <p:spPr bwMode="auto">
              <a:xfrm>
                <a:off x="5301" y="1751"/>
                <a:ext cx="19" cy="17"/>
              </a:xfrm>
              <a:custGeom>
                <a:avLst/>
                <a:gdLst>
                  <a:gd name="T0" fmla="*/ 0 w 19"/>
                  <a:gd name="T1" fmla="*/ 0 h 17"/>
                  <a:gd name="T2" fmla="*/ 3 w 19"/>
                  <a:gd name="T3" fmla="*/ 12 h 17"/>
                  <a:gd name="T4" fmla="*/ 7 w 19"/>
                  <a:gd name="T5" fmla="*/ 16 h 17"/>
                  <a:gd name="T6" fmla="*/ 11 w 19"/>
                  <a:gd name="T7" fmla="*/ 16 h 17"/>
                  <a:gd name="T8" fmla="*/ 13 w 19"/>
                  <a:gd name="T9" fmla="*/ 12 h 17"/>
                  <a:gd name="T10" fmla="*/ 18 w 19"/>
                  <a:gd name="T11" fmla="*/ 10 h 17"/>
                  <a:gd name="T12" fmla="*/ 0 w 19"/>
                  <a:gd name="T13" fmla="*/ 0 h 17"/>
                  <a:gd name="T14" fmla="*/ 0 60000 65536"/>
                  <a:gd name="T15" fmla="*/ 0 60000 65536"/>
                  <a:gd name="T16" fmla="*/ 0 60000 65536"/>
                  <a:gd name="T17" fmla="*/ 0 60000 65536"/>
                  <a:gd name="T18" fmla="*/ 0 60000 65536"/>
                  <a:gd name="T19" fmla="*/ 0 60000 65536"/>
                  <a:gd name="T20" fmla="*/ 0 60000 65536"/>
                  <a:gd name="T21" fmla="*/ 0 w 19"/>
                  <a:gd name="T22" fmla="*/ 0 h 17"/>
                  <a:gd name="T23" fmla="*/ 19 w 19"/>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7">
                    <a:moveTo>
                      <a:pt x="0" y="0"/>
                    </a:moveTo>
                    <a:lnTo>
                      <a:pt x="3" y="12"/>
                    </a:lnTo>
                    <a:lnTo>
                      <a:pt x="7" y="16"/>
                    </a:lnTo>
                    <a:lnTo>
                      <a:pt x="11" y="16"/>
                    </a:lnTo>
                    <a:lnTo>
                      <a:pt x="13" y="12"/>
                    </a:lnTo>
                    <a:lnTo>
                      <a:pt x="18" y="10"/>
                    </a:lnTo>
                    <a:lnTo>
                      <a:pt x="0" y="0"/>
                    </a:lnTo>
                  </a:path>
                </a:pathLst>
              </a:custGeom>
              <a:solidFill>
                <a:srgbClr val="FFFFCC"/>
              </a:solidFill>
              <a:ln w="12700" cap="rnd">
                <a:solidFill>
                  <a:srgbClr val="000000"/>
                </a:solidFill>
                <a:round/>
                <a:headEnd/>
                <a:tailEnd/>
              </a:ln>
            </p:spPr>
            <p:txBody>
              <a:bodyPr/>
              <a:lstStyle/>
              <a:p>
                <a:endParaRPr lang="zh-CN" altLang="zh-CN"/>
              </a:p>
            </p:txBody>
          </p:sp>
          <p:sp>
            <p:nvSpPr>
              <p:cNvPr id="57704" name="Freeform 3540"/>
              <p:cNvSpPr>
                <a:spLocks/>
              </p:cNvSpPr>
              <p:nvPr/>
            </p:nvSpPr>
            <p:spPr bwMode="auto">
              <a:xfrm>
                <a:off x="5325" y="1729"/>
                <a:ext cx="26" cy="17"/>
              </a:xfrm>
              <a:custGeom>
                <a:avLst/>
                <a:gdLst>
                  <a:gd name="T0" fmla="*/ 13 w 26"/>
                  <a:gd name="T1" fmla="*/ 0 h 17"/>
                  <a:gd name="T2" fmla="*/ 15 w 26"/>
                  <a:gd name="T3" fmla="*/ 0 h 17"/>
                  <a:gd name="T4" fmla="*/ 17 w 26"/>
                  <a:gd name="T5" fmla="*/ 0 h 17"/>
                  <a:gd name="T6" fmla="*/ 19 w 26"/>
                  <a:gd name="T7" fmla="*/ 1 h 17"/>
                  <a:gd name="T8" fmla="*/ 23 w 26"/>
                  <a:gd name="T9" fmla="*/ 1 h 17"/>
                  <a:gd name="T10" fmla="*/ 23 w 26"/>
                  <a:gd name="T11" fmla="*/ 3 h 17"/>
                  <a:gd name="T12" fmla="*/ 23 w 26"/>
                  <a:gd name="T13" fmla="*/ 7 h 17"/>
                  <a:gd name="T14" fmla="*/ 25 w 26"/>
                  <a:gd name="T15" fmla="*/ 9 h 17"/>
                  <a:gd name="T16" fmla="*/ 25 w 26"/>
                  <a:gd name="T17" fmla="*/ 11 h 17"/>
                  <a:gd name="T18" fmla="*/ 23 w 26"/>
                  <a:gd name="T19" fmla="*/ 15 h 17"/>
                  <a:gd name="T20" fmla="*/ 23 w 26"/>
                  <a:gd name="T21" fmla="*/ 16 h 17"/>
                  <a:gd name="T22" fmla="*/ 13 w 26"/>
                  <a:gd name="T23" fmla="*/ 13 h 17"/>
                  <a:gd name="T24" fmla="*/ 0 w 26"/>
                  <a:gd name="T25" fmla="*/ 7 h 17"/>
                  <a:gd name="T26" fmla="*/ 13 w 26"/>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17"/>
                  <a:gd name="T44" fmla="*/ 26 w 2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17">
                    <a:moveTo>
                      <a:pt x="13" y="0"/>
                    </a:moveTo>
                    <a:lnTo>
                      <a:pt x="15" y="0"/>
                    </a:lnTo>
                    <a:lnTo>
                      <a:pt x="17" y="0"/>
                    </a:lnTo>
                    <a:lnTo>
                      <a:pt x="19" y="1"/>
                    </a:lnTo>
                    <a:lnTo>
                      <a:pt x="23" y="1"/>
                    </a:lnTo>
                    <a:lnTo>
                      <a:pt x="23" y="3"/>
                    </a:lnTo>
                    <a:lnTo>
                      <a:pt x="23" y="7"/>
                    </a:lnTo>
                    <a:lnTo>
                      <a:pt x="25" y="9"/>
                    </a:lnTo>
                    <a:lnTo>
                      <a:pt x="25" y="11"/>
                    </a:lnTo>
                    <a:lnTo>
                      <a:pt x="23" y="15"/>
                    </a:lnTo>
                    <a:lnTo>
                      <a:pt x="23" y="16"/>
                    </a:lnTo>
                    <a:lnTo>
                      <a:pt x="13" y="13"/>
                    </a:lnTo>
                    <a:lnTo>
                      <a:pt x="0" y="7"/>
                    </a:lnTo>
                    <a:lnTo>
                      <a:pt x="13" y="0"/>
                    </a:lnTo>
                  </a:path>
                </a:pathLst>
              </a:custGeom>
              <a:solidFill>
                <a:srgbClr val="FFFFCC"/>
              </a:solidFill>
              <a:ln w="9525" cap="rnd">
                <a:noFill/>
                <a:round/>
                <a:headEnd/>
                <a:tailEnd/>
              </a:ln>
            </p:spPr>
            <p:txBody>
              <a:bodyPr/>
              <a:lstStyle/>
              <a:p>
                <a:endParaRPr lang="zh-CN" altLang="zh-CN"/>
              </a:p>
            </p:txBody>
          </p:sp>
          <p:sp>
            <p:nvSpPr>
              <p:cNvPr id="57705" name="Freeform 3541"/>
              <p:cNvSpPr>
                <a:spLocks/>
              </p:cNvSpPr>
              <p:nvPr/>
            </p:nvSpPr>
            <p:spPr bwMode="auto">
              <a:xfrm>
                <a:off x="5325" y="1729"/>
                <a:ext cx="31" cy="23"/>
              </a:xfrm>
              <a:custGeom>
                <a:avLst/>
                <a:gdLst>
                  <a:gd name="T0" fmla="*/ 16 w 31"/>
                  <a:gd name="T1" fmla="*/ 0 h 23"/>
                  <a:gd name="T2" fmla="*/ 18 w 31"/>
                  <a:gd name="T3" fmla="*/ 0 h 23"/>
                  <a:gd name="T4" fmla="*/ 20 w 31"/>
                  <a:gd name="T5" fmla="*/ 0 h 23"/>
                  <a:gd name="T6" fmla="*/ 24 w 31"/>
                  <a:gd name="T7" fmla="*/ 1 h 23"/>
                  <a:gd name="T8" fmla="*/ 26 w 31"/>
                  <a:gd name="T9" fmla="*/ 3 h 23"/>
                  <a:gd name="T10" fmla="*/ 28 w 31"/>
                  <a:gd name="T11" fmla="*/ 5 h 23"/>
                  <a:gd name="T12" fmla="*/ 28 w 31"/>
                  <a:gd name="T13" fmla="*/ 9 h 23"/>
                  <a:gd name="T14" fmla="*/ 30 w 31"/>
                  <a:gd name="T15" fmla="*/ 11 h 23"/>
                  <a:gd name="T16" fmla="*/ 30 w 31"/>
                  <a:gd name="T17" fmla="*/ 15 h 23"/>
                  <a:gd name="T18" fmla="*/ 28 w 31"/>
                  <a:gd name="T19" fmla="*/ 20 h 23"/>
                  <a:gd name="T20" fmla="*/ 26 w 31"/>
                  <a:gd name="T21" fmla="*/ 22 h 23"/>
                  <a:gd name="T22" fmla="*/ 16 w 31"/>
                  <a:gd name="T23" fmla="*/ 16 h 23"/>
                  <a:gd name="T24" fmla="*/ 0 w 31"/>
                  <a:gd name="T25" fmla="*/ 9 h 23"/>
                  <a:gd name="T26" fmla="*/ 16 w 31"/>
                  <a:gd name="T27" fmla="*/ 0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1"/>
                  <a:gd name="T43" fmla="*/ 0 h 23"/>
                  <a:gd name="T44" fmla="*/ 31 w 31"/>
                  <a:gd name="T45" fmla="*/ 23 h 2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1" h="23">
                    <a:moveTo>
                      <a:pt x="16" y="0"/>
                    </a:moveTo>
                    <a:lnTo>
                      <a:pt x="18" y="0"/>
                    </a:lnTo>
                    <a:lnTo>
                      <a:pt x="20" y="0"/>
                    </a:lnTo>
                    <a:lnTo>
                      <a:pt x="24" y="1"/>
                    </a:lnTo>
                    <a:lnTo>
                      <a:pt x="26" y="3"/>
                    </a:lnTo>
                    <a:lnTo>
                      <a:pt x="28" y="5"/>
                    </a:lnTo>
                    <a:lnTo>
                      <a:pt x="28" y="9"/>
                    </a:lnTo>
                    <a:lnTo>
                      <a:pt x="30" y="11"/>
                    </a:lnTo>
                    <a:lnTo>
                      <a:pt x="30" y="15"/>
                    </a:lnTo>
                    <a:lnTo>
                      <a:pt x="28" y="20"/>
                    </a:lnTo>
                    <a:lnTo>
                      <a:pt x="26" y="22"/>
                    </a:lnTo>
                    <a:lnTo>
                      <a:pt x="16" y="16"/>
                    </a:lnTo>
                    <a:lnTo>
                      <a:pt x="0" y="9"/>
                    </a:lnTo>
                    <a:lnTo>
                      <a:pt x="16" y="0"/>
                    </a:lnTo>
                  </a:path>
                </a:pathLst>
              </a:custGeom>
              <a:solidFill>
                <a:srgbClr val="FFFFCC"/>
              </a:solidFill>
              <a:ln w="12700" cap="rnd">
                <a:solidFill>
                  <a:srgbClr val="000000"/>
                </a:solidFill>
                <a:round/>
                <a:headEnd/>
                <a:tailEnd/>
              </a:ln>
            </p:spPr>
            <p:txBody>
              <a:bodyPr/>
              <a:lstStyle/>
              <a:p>
                <a:endParaRPr lang="zh-CN" altLang="zh-CN"/>
              </a:p>
            </p:txBody>
          </p:sp>
          <p:sp>
            <p:nvSpPr>
              <p:cNvPr id="57706" name="Freeform 3542"/>
              <p:cNvSpPr>
                <a:spLocks/>
              </p:cNvSpPr>
              <p:nvPr/>
            </p:nvSpPr>
            <p:spPr bwMode="auto">
              <a:xfrm>
                <a:off x="5293" y="1710"/>
                <a:ext cx="22" cy="17"/>
              </a:xfrm>
              <a:custGeom>
                <a:avLst/>
                <a:gdLst>
                  <a:gd name="T0" fmla="*/ 11 w 22"/>
                  <a:gd name="T1" fmla="*/ 0 h 17"/>
                  <a:gd name="T2" fmla="*/ 13 w 22"/>
                  <a:gd name="T3" fmla="*/ 0 h 17"/>
                  <a:gd name="T4" fmla="*/ 17 w 22"/>
                  <a:gd name="T5" fmla="*/ 0 h 17"/>
                  <a:gd name="T6" fmla="*/ 19 w 22"/>
                  <a:gd name="T7" fmla="*/ 2 h 17"/>
                  <a:gd name="T8" fmla="*/ 21 w 22"/>
                  <a:gd name="T9" fmla="*/ 4 h 17"/>
                  <a:gd name="T10" fmla="*/ 21 w 22"/>
                  <a:gd name="T11" fmla="*/ 6 h 17"/>
                  <a:gd name="T12" fmla="*/ 21 w 22"/>
                  <a:gd name="T13" fmla="*/ 10 h 17"/>
                  <a:gd name="T14" fmla="*/ 21 w 22"/>
                  <a:gd name="T15" fmla="*/ 12 h 17"/>
                  <a:gd name="T16" fmla="*/ 19 w 22"/>
                  <a:gd name="T17" fmla="*/ 14 h 17"/>
                  <a:gd name="T18" fmla="*/ 13 w 22"/>
                  <a:gd name="T19" fmla="*/ 16 h 17"/>
                  <a:gd name="T20" fmla="*/ 3 w 22"/>
                  <a:gd name="T21" fmla="*/ 12 h 17"/>
                  <a:gd name="T22" fmla="*/ 0 w 22"/>
                  <a:gd name="T23" fmla="*/ 6 h 17"/>
                  <a:gd name="T24" fmla="*/ 3 w 22"/>
                  <a:gd name="T25" fmla="*/ 0 h 17"/>
                  <a:gd name="T26" fmla="*/ 11 w 22"/>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17"/>
                  <a:gd name="T44" fmla="*/ 22 w 22"/>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17">
                    <a:moveTo>
                      <a:pt x="11" y="0"/>
                    </a:moveTo>
                    <a:lnTo>
                      <a:pt x="13" y="0"/>
                    </a:lnTo>
                    <a:lnTo>
                      <a:pt x="17" y="0"/>
                    </a:lnTo>
                    <a:lnTo>
                      <a:pt x="19" y="2"/>
                    </a:lnTo>
                    <a:lnTo>
                      <a:pt x="21" y="4"/>
                    </a:lnTo>
                    <a:lnTo>
                      <a:pt x="21" y="6"/>
                    </a:lnTo>
                    <a:lnTo>
                      <a:pt x="21" y="10"/>
                    </a:lnTo>
                    <a:lnTo>
                      <a:pt x="21" y="12"/>
                    </a:lnTo>
                    <a:lnTo>
                      <a:pt x="19" y="14"/>
                    </a:lnTo>
                    <a:lnTo>
                      <a:pt x="13" y="16"/>
                    </a:lnTo>
                    <a:lnTo>
                      <a:pt x="3" y="12"/>
                    </a:lnTo>
                    <a:lnTo>
                      <a:pt x="0" y="6"/>
                    </a:lnTo>
                    <a:lnTo>
                      <a:pt x="3" y="0"/>
                    </a:lnTo>
                    <a:lnTo>
                      <a:pt x="11" y="0"/>
                    </a:lnTo>
                  </a:path>
                </a:pathLst>
              </a:custGeom>
              <a:solidFill>
                <a:srgbClr val="FFFFCC"/>
              </a:solidFill>
              <a:ln w="9525" cap="rnd">
                <a:noFill/>
                <a:round/>
                <a:headEnd/>
                <a:tailEnd/>
              </a:ln>
            </p:spPr>
            <p:txBody>
              <a:bodyPr/>
              <a:lstStyle/>
              <a:p>
                <a:endParaRPr lang="zh-CN" altLang="zh-CN"/>
              </a:p>
            </p:txBody>
          </p:sp>
          <p:sp>
            <p:nvSpPr>
              <p:cNvPr id="57707" name="Freeform 3543"/>
              <p:cNvSpPr>
                <a:spLocks/>
              </p:cNvSpPr>
              <p:nvPr/>
            </p:nvSpPr>
            <p:spPr bwMode="auto">
              <a:xfrm>
                <a:off x="5293" y="1710"/>
                <a:ext cx="27" cy="20"/>
              </a:xfrm>
              <a:custGeom>
                <a:avLst/>
                <a:gdLst>
                  <a:gd name="T0" fmla="*/ 15 w 27"/>
                  <a:gd name="T1" fmla="*/ 0 h 20"/>
                  <a:gd name="T2" fmla="*/ 17 w 27"/>
                  <a:gd name="T3" fmla="*/ 0 h 20"/>
                  <a:gd name="T4" fmla="*/ 21 w 27"/>
                  <a:gd name="T5" fmla="*/ 0 h 20"/>
                  <a:gd name="T6" fmla="*/ 25 w 27"/>
                  <a:gd name="T7" fmla="*/ 1 h 20"/>
                  <a:gd name="T8" fmla="*/ 26 w 27"/>
                  <a:gd name="T9" fmla="*/ 5 h 20"/>
                  <a:gd name="T10" fmla="*/ 26 w 27"/>
                  <a:gd name="T11" fmla="*/ 9 h 20"/>
                  <a:gd name="T12" fmla="*/ 26 w 27"/>
                  <a:gd name="T13" fmla="*/ 11 h 20"/>
                  <a:gd name="T14" fmla="*/ 26 w 27"/>
                  <a:gd name="T15" fmla="*/ 15 h 20"/>
                  <a:gd name="T16" fmla="*/ 25 w 27"/>
                  <a:gd name="T17" fmla="*/ 17 h 20"/>
                  <a:gd name="T18" fmla="*/ 17 w 27"/>
                  <a:gd name="T19" fmla="*/ 19 h 20"/>
                  <a:gd name="T20" fmla="*/ 3 w 27"/>
                  <a:gd name="T21" fmla="*/ 13 h 20"/>
                  <a:gd name="T22" fmla="*/ 0 w 27"/>
                  <a:gd name="T23" fmla="*/ 9 h 20"/>
                  <a:gd name="T24" fmla="*/ 3 w 27"/>
                  <a:gd name="T25" fmla="*/ 0 h 20"/>
                  <a:gd name="T26" fmla="*/ 15 w 27"/>
                  <a:gd name="T27" fmla="*/ 0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20"/>
                  <a:gd name="T44" fmla="*/ 27 w 27"/>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20">
                    <a:moveTo>
                      <a:pt x="15" y="0"/>
                    </a:moveTo>
                    <a:lnTo>
                      <a:pt x="17" y="0"/>
                    </a:lnTo>
                    <a:lnTo>
                      <a:pt x="21" y="0"/>
                    </a:lnTo>
                    <a:lnTo>
                      <a:pt x="25" y="1"/>
                    </a:lnTo>
                    <a:lnTo>
                      <a:pt x="26" y="5"/>
                    </a:lnTo>
                    <a:lnTo>
                      <a:pt x="26" y="9"/>
                    </a:lnTo>
                    <a:lnTo>
                      <a:pt x="26" y="11"/>
                    </a:lnTo>
                    <a:lnTo>
                      <a:pt x="26" y="15"/>
                    </a:lnTo>
                    <a:lnTo>
                      <a:pt x="25" y="17"/>
                    </a:lnTo>
                    <a:lnTo>
                      <a:pt x="17" y="19"/>
                    </a:lnTo>
                    <a:lnTo>
                      <a:pt x="3" y="13"/>
                    </a:lnTo>
                    <a:lnTo>
                      <a:pt x="0" y="9"/>
                    </a:lnTo>
                    <a:lnTo>
                      <a:pt x="3" y="0"/>
                    </a:lnTo>
                    <a:lnTo>
                      <a:pt x="15" y="0"/>
                    </a:lnTo>
                  </a:path>
                </a:pathLst>
              </a:custGeom>
              <a:solidFill>
                <a:srgbClr val="FFFFCC"/>
              </a:solidFill>
              <a:ln w="12700" cap="rnd">
                <a:solidFill>
                  <a:srgbClr val="000000"/>
                </a:solidFill>
                <a:round/>
                <a:headEnd/>
                <a:tailEnd/>
              </a:ln>
            </p:spPr>
            <p:txBody>
              <a:bodyPr/>
              <a:lstStyle/>
              <a:p>
                <a:endParaRPr lang="zh-CN" altLang="zh-CN"/>
              </a:p>
            </p:txBody>
          </p:sp>
          <p:sp>
            <p:nvSpPr>
              <p:cNvPr id="57708" name="Freeform 3544"/>
              <p:cNvSpPr>
                <a:spLocks/>
              </p:cNvSpPr>
              <p:nvPr/>
            </p:nvSpPr>
            <p:spPr bwMode="auto">
              <a:xfrm>
                <a:off x="4967" y="1614"/>
                <a:ext cx="22" cy="17"/>
              </a:xfrm>
              <a:custGeom>
                <a:avLst/>
                <a:gdLst>
                  <a:gd name="T0" fmla="*/ 0 w 22"/>
                  <a:gd name="T1" fmla="*/ 4 h 17"/>
                  <a:gd name="T2" fmla="*/ 21 w 22"/>
                  <a:gd name="T3" fmla="*/ 16 h 17"/>
                  <a:gd name="T4" fmla="*/ 21 w 22"/>
                  <a:gd name="T5" fmla="*/ 12 h 17"/>
                  <a:gd name="T6" fmla="*/ 21 w 22"/>
                  <a:gd name="T7" fmla="*/ 8 h 17"/>
                  <a:gd name="T8" fmla="*/ 19 w 22"/>
                  <a:gd name="T9" fmla="*/ 0 h 17"/>
                  <a:gd name="T10" fmla="*/ 17 w 22"/>
                  <a:gd name="T11" fmla="*/ 0 h 17"/>
                  <a:gd name="T12" fmla="*/ 15 w 22"/>
                  <a:gd name="T13" fmla="*/ 0 h 17"/>
                  <a:gd name="T14" fmla="*/ 11 w 22"/>
                  <a:gd name="T15" fmla="*/ 0 h 17"/>
                  <a:gd name="T16" fmla="*/ 0 w 22"/>
                  <a:gd name="T17" fmla="*/ 4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17"/>
                  <a:gd name="T29" fmla="*/ 22 w 22"/>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17">
                    <a:moveTo>
                      <a:pt x="0" y="4"/>
                    </a:moveTo>
                    <a:lnTo>
                      <a:pt x="21" y="16"/>
                    </a:lnTo>
                    <a:lnTo>
                      <a:pt x="21" y="12"/>
                    </a:lnTo>
                    <a:lnTo>
                      <a:pt x="21" y="8"/>
                    </a:lnTo>
                    <a:lnTo>
                      <a:pt x="19" y="0"/>
                    </a:lnTo>
                    <a:lnTo>
                      <a:pt x="17" y="0"/>
                    </a:lnTo>
                    <a:lnTo>
                      <a:pt x="15" y="0"/>
                    </a:lnTo>
                    <a:lnTo>
                      <a:pt x="11" y="0"/>
                    </a:lnTo>
                    <a:lnTo>
                      <a:pt x="0" y="4"/>
                    </a:lnTo>
                  </a:path>
                </a:pathLst>
              </a:custGeom>
              <a:solidFill>
                <a:srgbClr val="FFFFCC"/>
              </a:solidFill>
              <a:ln w="9525" cap="rnd">
                <a:noFill/>
                <a:round/>
                <a:headEnd/>
                <a:tailEnd/>
              </a:ln>
            </p:spPr>
            <p:txBody>
              <a:bodyPr/>
              <a:lstStyle/>
              <a:p>
                <a:endParaRPr lang="zh-CN" altLang="zh-CN"/>
              </a:p>
            </p:txBody>
          </p:sp>
          <p:sp>
            <p:nvSpPr>
              <p:cNvPr id="57709" name="Freeform 3545"/>
              <p:cNvSpPr>
                <a:spLocks/>
              </p:cNvSpPr>
              <p:nvPr/>
            </p:nvSpPr>
            <p:spPr bwMode="auto">
              <a:xfrm>
                <a:off x="4967" y="1614"/>
                <a:ext cx="28" cy="17"/>
              </a:xfrm>
              <a:custGeom>
                <a:avLst/>
                <a:gdLst>
                  <a:gd name="T0" fmla="*/ 0 w 28"/>
                  <a:gd name="T1" fmla="*/ 4 h 17"/>
                  <a:gd name="T2" fmla="*/ 27 w 28"/>
                  <a:gd name="T3" fmla="*/ 16 h 17"/>
                  <a:gd name="T4" fmla="*/ 27 w 28"/>
                  <a:gd name="T5" fmla="*/ 12 h 17"/>
                  <a:gd name="T6" fmla="*/ 27 w 28"/>
                  <a:gd name="T7" fmla="*/ 8 h 17"/>
                  <a:gd name="T8" fmla="*/ 25 w 28"/>
                  <a:gd name="T9" fmla="*/ 2 h 17"/>
                  <a:gd name="T10" fmla="*/ 23 w 28"/>
                  <a:gd name="T11" fmla="*/ 0 h 17"/>
                  <a:gd name="T12" fmla="*/ 21 w 28"/>
                  <a:gd name="T13" fmla="*/ 0 h 17"/>
                  <a:gd name="T14" fmla="*/ 15 w 28"/>
                  <a:gd name="T15" fmla="*/ 0 h 17"/>
                  <a:gd name="T16" fmla="*/ 0 w 28"/>
                  <a:gd name="T17" fmla="*/ 4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7"/>
                  <a:gd name="T29" fmla="*/ 28 w 2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7">
                    <a:moveTo>
                      <a:pt x="0" y="4"/>
                    </a:moveTo>
                    <a:lnTo>
                      <a:pt x="27" y="16"/>
                    </a:lnTo>
                    <a:lnTo>
                      <a:pt x="27" y="12"/>
                    </a:lnTo>
                    <a:lnTo>
                      <a:pt x="27" y="8"/>
                    </a:lnTo>
                    <a:lnTo>
                      <a:pt x="25" y="2"/>
                    </a:lnTo>
                    <a:lnTo>
                      <a:pt x="23" y="0"/>
                    </a:lnTo>
                    <a:lnTo>
                      <a:pt x="21" y="0"/>
                    </a:lnTo>
                    <a:lnTo>
                      <a:pt x="15" y="0"/>
                    </a:lnTo>
                    <a:lnTo>
                      <a:pt x="0" y="4"/>
                    </a:lnTo>
                  </a:path>
                </a:pathLst>
              </a:custGeom>
              <a:solidFill>
                <a:srgbClr val="FFFFCC"/>
              </a:solidFill>
              <a:ln w="12700" cap="rnd">
                <a:solidFill>
                  <a:srgbClr val="000000"/>
                </a:solidFill>
                <a:round/>
                <a:headEnd/>
                <a:tailEnd/>
              </a:ln>
            </p:spPr>
            <p:txBody>
              <a:bodyPr/>
              <a:lstStyle/>
              <a:p>
                <a:endParaRPr lang="zh-CN" altLang="zh-CN"/>
              </a:p>
            </p:txBody>
          </p:sp>
          <p:sp>
            <p:nvSpPr>
              <p:cNvPr id="57710" name="Freeform 3546"/>
              <p:cNvSpPr>
                <a:spLocks/>
              </p:cNvSpPr>
              <p:nvPr/>
            </p:nvSpPr>
            <p:spPr bwMode="auto">
              <a:xfrm>
                <a:off x="4961" y="1610"/>
                <a:ext cx="20" cy="17"/>
              </a:xfrm>
              <a:custGeom>
                <a:avLst/>
                <a:gdLst>
                  <a:gd name="T0" fmla="*/ 0 w 20"/>
                  <a:gd name="T1" fmla="*/ 16 h 17"/>
                  <a:gd name="T2" fmla="*/ 1 w 20"/>
                  <a:gd name="T3" fmla="*/ 4 h 17"/>
                  <a:gd name="T4" fmla="*/ 11 w 20"/>
                  <a:gd name="T5" fmla="*/ 0 h 17"/>
                  <a:gd name="T6" fmla="*/ 15 w 20"/>
                  <a:gd name="T7" fmla="*/ 2 h 17"/>
                  <a:gd name="T8" fmla="*/ 17 w 20"/>
                  <a:gd name="T9" fmla="*/ 4 h 17"/>
                  <a:gd name="T10" fmla="*/ 19 w 20"/>
                  <a:gd name="T11" fmla="*/ 6 h 17"/>
                  <a:gd name="T12" fmla="*/ 7 w 20"/>
                  <a:gd name="T13" fmla="*/ 10 h 17"/>
                  <a:gd name="T14" fmla="*/ 0 w 20"/>
                  <a:gd name="T15" fmla="*/ 16 h 17"/>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17"/>
                  <a:gd name="T26" fmla="*/ 20 w 20"/>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17">
                    <a:moveTo>
                      <a:pt x="0" y="16"/>
                    </a:moveTo>
                    <a:lnTo>
                      <a:pt x="1" y="4"/>
                    </a:lnTo>
                    <a:lnTo>
                      <a:pt x="11" y="0"/>
                    </a:lnTo>
                    <a:lnTo>
                      <a:pt x="15" y="2"/>
                    </a:lnTo>
                    <a:lnTo>
                      <a:pt x="17" y="4"/>
                    </a:lnTo>
                    <a:lnTo>
                      <a:pt x="19" y="6"/>
                    </a:lnTo>
                    <a:lnTo>
                      <a:pt x="7" y="10"/>
                    </a:lnTo>
                    <a:lnTo>
                      <a:pt x="0" y="16"/>
                    </a:lnTo>
                  </a:path>
                </a:pathLst>
              </a:custGeom>
              <a:solidFill>
                <a:srgbClr val="FFFFCC"/>
              </a:solidFill>
              <a:ln w="9525" cap="rnd">
                <a:noFill/>
                <a:round/>
                <a:headEnd/>
                <a:tailEnd/>
              </a:ln>
            </p:spPr>
            <p:txBody>
              <a:bodyPr/>
              <a:lstStyle/>
              <a:p>
                <a:endParaRPr lang="zh-CN" altLang="zh-CN"/>
              </a:p>
            </p:txBody>
          </p:sp>
          <p:sp>
            <p:nvSpPr>
              <p:cNvPr id="57711" name="Freeform 3547"/>
              <p:cNvSpPr>
                <a:spLocks/>
              </p:cNvSpPr>
              <p:nvPr/>
            </p:nvSpPr>
            <p:spPr bwMode="auto">
              <a:xfrm>
                <a:off x="4961" y="1610"/>
                <a:ext cx="26" cy="17"/>
              </a:xfrm>
              <a:custGeom>
                <a:avLst/>
                <a:gdLst>
                  <a:gd name="T0" fmla="*/ 0 w 26"/>
                  <a:gd name="T1" fmla="*/ 16 h 17"/>
                  <a:gd name="T2" fmla="*/ 3 w 26"/>
                  <a:gd name="T3" fmla="*/ 4 h 17"/>
                  <a:gd name="T4" fmla="*/ 15 w 26"/>
                  <a:gd name="T5" fmla="*/ 0 h 17"/>
                  <a:gd name="T6" fmla="*/ 19 w 26"/>
                  <a:gd name="T7" fmla="*/ 2 h 17"/>
                  <a:gd name="T8" fmla="*/ 21 w 26"/>
                  <a:gd name="T9" fmla="*/ 4 h 17"/>
                  <a:gd name="T10" fmla="*/ 23 w 26"/>
                  <a:gd name="T11" fmla="*/ 4 h 17"/>
                  <a:gd name="T12" fmla="*/ 25 w 26"/>
                  <a:gd name="T13" fmla="*/ 6 h 17"/>
                  <a:gd name="T14" fmla="*/ 9 w 26"/>
                  <a:gd name="T15" fmla="*/ 8 h 17"/>
                  <a:gd name="T16" fmla="*/ 0 w 26"/>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17"/>
                  <a:gd name="T29" fmla="*/ 26 w 26"/>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17">
                    <a:moveTo>
                      <a:pt x="0" y="16"/>
                    </a:moveTo>
                    <a:lnTo>
                      <a:pt x="3" y="4"/>
                    </a:lnTo>
                    <a:lnTo>
                      <a:pt x="15" y="0"/>
                    </a:lnTo>
                    <a:lnTo>
                      <a:pt x="19" y="2"/>
                    </a:lnTo>
                    <a:lnTo>
                      <a:pt x="21" y="4"/>
                    </a:lnTo>
                    <a:lnTo>
                      <a:pt x="23" y="4"/>
                    </a:lnTo>
                    <a:lnTo>
                      <a:pt x="25" y="6"/>
                    </a:lnTo>
                    <a:lnTo>
                      <a:pt x="9" y="8"/>
                    </a:lnTo>
                    <a:lnTo>
                      <a:pt x="0" y="16"/>
                    </a:lnTo>
                  </a:path>
                </a:pathLst>
              </a:custGeom>
              <a:solidFill>
                <a:srgbClr val="FFFFCC"/>
              </a:solidFill>
              <a:ln w="12700" cap="rnd">
                <a:solidFill>
                  <a:srgbClr val="000000"/>
                </a:solidFill>
                <a:round/>
                <a:headEnd/>
                <a:tailEnd/>
              </a:ln>
            </p:spPr>
            <p:txBody>
              <a:bodyPr/>
              <a:lstStyle/>
              <a:p>
                <a:endParaRPr lang="zh-CN" altLang="zh-CN"/>
              </a:p>
            </p:txBody>
          </p:sp>
          <p:sp>
            <p:nvSpPr>
              <p:cNvPr id="57712" name="Freeform 3548"/>
              <p:cNvSpPr>
                <a:spLocks/>
              </p:cNvSpPr>
              <p:nvPr/>
            </p:nvSpPr>
            <p:spPr bwMode="auto">
              <a:xfrm>
                <a:off x="4796" y="1586"/>
                <a:ext cx="316" cy="76"/>
              </a:xfrm>
              <a:custGeom>
                <a:avLst/>
                <a:gdLst>
                  <a:gd name="T0" fmla="*/ 315 w 316"/>
                  <a:gd name="T1" fmla="*/ 58 h 76"/>
                  <a:gd name="T2" fmla="*/ 258 w 316"/>
                  <a:gd name="T3" fmla="*/ 47 h 76"/>
                  <a:gd name="T4" fmla="*/ 233 w 316"/>
                  <a:gd name="T5" fmla="*/ 43 h 76"/>
                  <a:gd name="T6" fmla="*/ 167 w 316"/>
                  <a:gd name="T7" fmla="*/ 29 h 76"/>
                  <a:gd name="T8" fmla="*/ 125 w 316"/>
                  <a:gd name="T9" fmla="*/ 18 h 76"/>
                  <a:gd name="T10" fmla="*/ 111 w 316"/>
                  <a:gd name="T11" fmla="*/ 13 h 76"/>
                  <a:gd name="T12" fmla="*/ 52 w 316"/>
                  <a:gd name="T13" fmla="*/ 0 h 76"/>
                  <a:gd name="T14" fmla="*/ 33 w 316"/>
                  <a:gd name="T15" fmla="*/ 0 h 76"/>
                  <a:gd name="T16" fmla="*/ 16 w 316"/>
                  <a:gd name="T17" fmla="*/ 0 h 76"/>
                  <a:gd name="T18" fmla="*/ 0 w 316"/>
                  <a:gd name="T19" fmla="*/ 3 h 76"/>
                  <a:gd name="T20" fmla="*/ 14 w 316"/>
                  <a:gd name="T21" fmla="*/ 3 h 76"/>
                  <a:gd name="T22" fmla="*/ 24 w 316"/>
                  <a:gd name="T23" fmla="*/ 3 h 76"/>
                  <a:gd name="T24" fmla="*/ 88 w 316"/>
                  <a:gd name="T25" fmla="*/ 25 h 76"/>
                  <a:gd name="T26" fmla="*/ 190 w 316"/>
                  <a:gd name="T27" fmla="*/ 60 h 76"/>
                  <a:gd name="T28" fmla="*/ 199 w 316"/>
                  <a:gd name="T29" fmla="*/ 61 h 76"/>
                  <a:gd name="T30" fmla="*/ 229 w 316"/>
                  <a:gd name="T31" fmla="*/ 73 h 76"/>
                  <a:gd name="T32" fmla="*/ 235 w 316"/>
                  <a:gd name="T33" fmla="*/ 75 h 76"/>
                  <a:gd name="T34" fmla="*/ 315 w 316"/>
                  <a:gd name="T35" fmla="*/ 58 h 7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16"/>
                  <a:gd name="T55" fmla="*/ 0 h 76"/>
                  <a:gd name="T56" fmla="*/ 316 w 316"/>
                  <a:gd name="T57" fmla="*/ 76 h 7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16" h="76">
                    <a:moveTo>
                      <a:pt x="315" y="58"/>
                    </a:moveTo>
                    <a:lnTo>
                      <a:pt x="258" y="47"/>
                    </a:lnTo>
                    <a:lnTo>
                      <a:pt x="233" y="43"/>
                    </a:lnTo>
                    <a:lnTo>
                      <a:pt x="167" y="29"/>
                    </a:lnTo>
                    <a:lnTo>
                      <a:pt x="125" y="18"/>
                    </a:lnTo>
                    <a:lnTo>
                      <a:pt x="111" y="13"/>
                    </a:lnTo>
                    <a:lnTo>
                      <a:pt x="52" y="0"/>
                    </a:lnTo>
                    <a:lnTo>
                      <a:pt x="33" y="0"/>
                    </a:lnTo>
                    <a:lnTo>
                      <a:pt x="16" y="0"/>
                    </a:lnTo>
                    <a:lnTo>
                      <a:pt x="0" y="3"/>
                    </a:lnTo>
                    <a:lnTo>
                      <a:pt x="14" y="3"/>
                    </a:lnTo>
                    <a:lnTo>
                      <a:pt x="24" y="3"/>
                    </a:lnTo>
                    <a:lnTo>
                      <a:pt x="88" y="25"/>
                    </a:lnTo>
                    <a:lnTo>
                      <a:pt x="190" y="60"/>
                    </a:lnTo>
                    <a:lnTo>
                      <a:pt x="199" y="61"/>
                    </a:lnTo>
                    <a:lnTo>
                      <a:pt x="229" y="73"/>
                    </a:lnTo>
                    <a:lnTo>
                      <a:pt x="235" y="75"/>
                    </a:lnTo>
                    <a:lnTo>
                      <a:pt x="315" y="58"/>
                    </a:lnTo>
                  </a:path>
                </a:pathLst>
              </a:custGeom>
              <a:solidFill>
                <a:srgbClr val="FFFFCC"/>
              </a:solidFill>
              <a:ln w="9525" cap="rnd">
                <a:noFill/>
                <a:round/>
                <a:headEnd/>
                <a:tailEnd/>
              </a:ln>
            </p:spPr>
            <p:txBody>
              <a:bodyPr/>
              <a:lstStyle/>
              <a:p>
                <a:endParaRPr lang="zh-CN" altLang="zh-CN"/>
              </a:p>
            </p:txBody>
          </p:sp>
          <p:sp>
            <p:nvSpPr>
              <p:cNvPr id="57713" name="Freeform 3549"/>
              <p:cNvSpPr>
                <a:spLocks/>
              </p:cNvSpPr>
              <p:nvPr/>
            </p:nvSpPr>
            <p:spPr bwMode="auto">
              <a:xfrm>
                <a:off x="4796" y="1586"/>
                <a:ext cx="321" cy="82"/>
              </a:xfrm>
              <a:custGeom>
                <a:avLst/>
                <a:gdLst>
                  <a:gd name="T0" fmla="*/ 320 w 321"/>
                  <a:gd name="T1" fmla="*/ 61 h 82"/>
                  <a:gd name="T2" fmla="*/ 264 w 321"/>
                  <a:gd name="T3" fmla="*/ 51 h 82"/>
                  <a:gd name="T4" fmla="*/ 237 w 321"/>
                  <a:gd name="T5" fmla="*/ 45 h 82"/>
                  <a:gd name="T6" fmla="*/ 171 w 321"/>
                  <a:gd name="T7" fmla="*/ 31 h 82"/>
                  <a:gd name="T8" fmla="*/ 127 w 321"/>
                  <a:gd name="T9" fmla="*/ 18 h 82"/>
                  <a:gd name="T10" fmla="*/ 113 w 321"/>
                  <a:gd name="T11" fmla="*/ 14 h 82"/>
                  <a:gd name="T12" fmla="*/ 52 w 321"/>
                  <a:gd name="T13" fmla="*/ 0 h 82"/>
                  <a:gd name="T14" fmla="*/ 33 w 321"/>
                  <a:gd name="T15" fmla="*/ 0 h 82"/>
                  <a:gd name="T16" fmla="*/ 16 w 321"/>
                  <a:gd name="T17" fmla="*/ 0 h 82"/>
                  <a:gd name="T18" fmla="*/ 0 w 321"/>
                  <a:gd name="T19" fmla="*/ 3 h 82"/>
                  <a:gd name="T20" fmla="*/ 14 w 321"/>
                  <a:gd name="T21" fmla="*/ 3 h 82"/>
                  <a:gd name="T22" fmla="*/ 24 w 321"/>
                  <a:gd name="T23" fmla="*/ 3 h 82"/>
                  <a:gd name="T24" fmla="*/ 90 w 321"/>
                  <a:gd name="T25" fmla="*/ 27 h 82"/>
                  <a:gd name="T26" fmla="*/ 194 w 321"/>
                  <a:gd name="T27" fmla="*/ 63 h 82"/>
                  <a:gd name="T28" fmla="*/ 203 w 321"/>
                  <a:gd name="T29" fmla="*/ 65 h 82"/>
                  <a:gd name="T30" fmla="*/ 233 w 321"/>
                  <a:gd name="T31" fmla="*/ 79 h 82"/>
                  <a:gd name="T32" fmla="*/ 239 w 321"/>
                  <a:gd name="T33" fmla="*/ 81 h 82"/>
                  <a:gd name="T34" fmla="*/ 320 w 321"/>
                  <a:gd name="T35" fmla="*/ 61 h 8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21"/>
                  <a:gd name="T55" fmla="*/ 0 h 82"/>
                  <a:gd name="T56" fmla="*/ 321 w 321"/>
                  <a:gd name="T57" fmla="*/ 82 h 8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21" h="82">
                    <a:moveTo>
                      <a:pt x="320" y="61"/>
                    </a:moveTo>
                    <a:lnTo>
                      <a:pt x="264" y="51"/>
                    </a:lnTo>
                    <a:lnTo>
                      <a:pt x="237" y="45"/>
                    </a:lnTo>
                    <a:lnTo>
                      <a:pt x="171" y="31"/>
                    </a:lnTo>
                    <a:lnTo>
                      <a:pt x="127" y="18"/>
                    </a:lnTo>
                    <a:lnTo>
                      <a:pt x="113" y="14"/>
                    </a:lnTo>
                    <a:lnTo>
                      <a:pt x="52" y="0"/>
                    </a:lnTo>
                    <a:lnTo>
                      <a:pt x="33" y="0"/>
                    </a:lnTo>
                    <a:lnTo>
                      <a:pt x="16" y="0"/>
                    </a:lnTo>
                    <a:lnTo>
                      <a:pt x="0" y="3"/>
                    </a:lnTo>
                    <a:lnTo>
                      <a:pt x="14" y="3"/>
                    </a:lnTo>
                    <a:lnTo>
                      <a:pt x="24" y="3"/>
                    </a:lnTo>
                    <a:lnTo>
                      <a:pt x="90" y="27"/>
                    </a:lnTo>
                    <a:lnTo>
                      <a:pt x="194" y="63"/>
                    </a:lnTo>
                    <a:lnTo>
                      <a:pt x="203" y="65"/>
                    </a:lnTo>
                    <a:lnTo>
                      <a:pt x="233" y="79"/>
                    </a:lnTo>
                    <a:lnTo>
                      <a:pt x="239" y="81"/>
                    </a:lnTo>
                    <a:lnTo>
                      <a:pt x="320" y="61"/>
                    </a:lnTo>
                  </a:path>
                </a:pathLst>
              </a:custGeom>
              <a:solidFill>
                <a:srgbClr val="969696"/>
              </a:solidFill>
              <a:ln w="12700" cap="rnd">
                <a:solidFill>
                  <a:srgbClr val="000000"/>
                </a:solidFill>
                <a:round/>
                <a:headEnd/>
                <a:tailEnd/>
              </a:ln>
            </p:spPr>
            <p:txBody>
              <a:bodyPr/>
              <a:lstStyle/>
              <a:p>
                <a:endParaRPr lang="zh-CN" altLang="zh-CN"/>
              </a:p>
            </p:txBody>
          </p:sp>
          <p:sp>
            <p:nvSpPr>
              <p:cNvPr id="57714" name="Freeform 3550"/>
              <p:cNvSpPr>
                <a:spLocks/>
              </p:cNvSpPr>
              <p:nvPr/>
            </p:nvSpPr>
            <p:spPr bwMode="auto">
              <a:xfrm>
                <a:off x="4929" y="1608"/>
                <a:ext cx="397" cy="110"/>
              </a:xfrm>
              <a:custGeom>
                <a:avLst/>
                <a:gdLst>
                  <a:gd name="T0" fmla="*/ 1 w 397"/>
                  <a:gd name="T1" fmla="*/ 87 h 110"/>
                  <a:gd name="T2" fmla="*/ 33 w 397"/>
                  <a:gd name="T3" fmla="*/ 81 h 110"/>
                  <a:gd name="T4" fmla="*/ 43 w 397"/>
                  <a:gd name="T5" fmla="*/ 79 h 110"/>
                  <a:gd name="T6" fmla="*/ 68 w 397"/>
                  <a:gd name="T7" fmla="*/ 69 h 110"/>
                  <a:gd name="T8" fmla="*/ 81 w 397"/>
                  <a:gd name="T9" fmla="*/ 65 h 110"/>
                  <a:gd name="T10" fmla="*/ 82 w 397"/>
                  <a:gd name="T11" fmla="*/ 65 h 110"/>
                  <a:gd name="T12" fmla="*/ 82 w 397"/>
                  <a:gd name="T13" fmla="*/ 64 h 110"/>
                  <a:gd name="T14" fmla="*/ 77 w 397"/>
                  <a:gd name="T15" fmla="*/ 64 h 110"/>
                  <a:gd name="T16" fmla="*/ 75 w 397"/>
                  <a:gd name="T17" fmla="*/ 62 h 110"/>
                  <a:gd name="T18" fmla="*/ 147 w 397"/>
                  <a:gd name="T19" fmla="*/ 44 h 110"/>
                  <a:gd name="T20" fmla="*/ 315 w 397"/>
                  <a:gd name="T21" fmla="*/ 7 h 110"/>
                  <a:gd name="T22" fmla="*/ 321 w 397"/>
                  <a:gd name="T23" fmla="*/ 5 h 110"/>
                  <a:gd name="T24" fmla="*/ 328 w 397"/>
                  <a:gd name="T25" fmla="*/ 5 h 110"/>
                  <a:gd name="T26" fmla="*/ 334 w 397"/>
                  <a:gd name="T27" fmla="*/ 3 h 110"/>
                  <a:gd name="T28" fmla="*/ 343 w 397"/>
                  <a:gd name="T29" fmla="*/ 1 h 110"/>
                  <a:gd name="T30" fmla="*/ 350 w 397"/>
                  <a:gd name="T31" fmla="*/ 0 h 110"/>
                  <a:gd name="T32" fmla="*/ 358 w 397"/>
                  <a:gd name="T33" fmla="*/ 0 h 110"/>
                  <a:gd name="T34" fmla="*/ 364 w 397"/>
                  <a:gd name="T35" fmla="*/ 0 h 110"/>
                  <a:gd name="T36" fmla="*/ 368 w 397"/>
                  <a:gd name="T37" fmla="*/ 1 h 110"/>
                  <a:gd name="T38" fmla="*/ 373 w 397"/>
                  <a:gd name="T39" fmla="*/ 3 h 110"/>
                  <a:gd name="T40" fmla="*/ 381 w 397"/>
                  <a:gd name="T41" fmla="*/ 5 h 110"/>
                  <a:gd name="T42" fmla="*/ 385 w 397"/>
                  <a:gd name="T43" fmla="*/ 7 h 110"/>
                  <a:gd name="T44" fmla="*/ 389 w 397"/>
                  <a:gd name="T45" fmla="*/ 9 h 110"/>
                  <a:gd name="T46" fmla="*/ 392 w 397"/>
                  <a:gd name="T47" fmla="*/ 15 h 110"/>
                  <a:gd name="T48" fmla="*/ 394 w 397"/>
                  <a:gd name="T49" fmla="*/ 15 h 110"/>
                  <a:gd name="T50" fmla="*/ 396 w 397"/>
                  <a:gd name="T51" fmla="*/ 19 h 110"/>
                  <a:gd name="T52" fmla="*/ 396 w 397"/>
                  <a:gd name="T53" fmla="*/ 21 h 110"/>
                  <a:gd name="T54" fmla="*/ 396 w 397"/>
                  <a:gd name="T55" fmla="*/ 22 h 110"/>
                  <a:gd name="T56" fmla="*/ 396 w 397"/>
                  <a:gd name="T57" fmla="*/ 24 h 110"/>
                  <a:gd name="T58" fmla="*/ 396 w 397"/>
                  <a:gd name="T59" fmla="*/ 26 h 110"/>
                  <a:gd name="T60" fmla="*/ 394 w 397"/>
                  <a:gd name="T61" fmla="*/ 28 h 110"/>
                  <a:gd name="T62" fmla="*/ 392 w 397"/>
                  <a:gd name="T63" fmla="*/ 32 h 110"/>
                  <a:gd name="T64" fmla="*/ 390 w 397"/>
                  <a:gd name="T65" fmla="*/ 34 h 110"/>
                  <a:gd name="T66" fmla="*/ 385 w 397"/>
                  <a:gd name="T67" fmla="*/ 38 h 110"/>
                  <a:gd name="T68" fmla="*/ 379 w 397"/>
                  <a:gd name="T69" fmla="*/ 43 h 110"/>
                  <a:gd name="T70" fmla="*/ 373 w 397"/>
                  <a:gd name="T71" fmla="*/ 44 h 110"/>
                  <a:gd name="T72" fmla="*/ 366 w 397"/>
                  <a:gd name="T73" fmla="*/ 46 h 110"/>
                  <a:gd name="T74" fmla="*/ 362 w 397"/>
                  <a:gd name="T75" fmla="*/ 48 h 110"/>
                  <a:gd name="T76" fmla="*/ 358 w 397"/>
                  <a:gd name="T77" fmla="*/ 50 h 110"/>
                  <a:gd name="T78" fmla="*/ 350 w 397"/>
                  <a:gd name="T79" fmla="*/ 54 h 110"/>
                  <a:gd name="T80" fmla="*/ 346 w 397"/>
                  <a:gd name="T81" fmla="*/ 54 h 110"/>
                  <a:gd name="T82" fmla="*/ 343 w 397"/>
                  <a:gd name="T83" fmla="*/ 56 h 110"/>
                  <a:gd name="T84" fmla="*/ 339 w 397"/>
                  <a:gd name="T85" fmla="*/ 58 h 110"/>
                  <a:gd name="T86" fmla="*/ 334 w 397"/>
                  <a:gd name="T87" fmla="*/ 60 h 110"/>
                  <a:gd name="T88" fmla="*/ 330 w 397"/>
                  <a:gd name="T89" fmla="*/ 62 h 110"/>
                  <a:gd name="T90" fmla="*/ 326 w 397"/>
                  <a:gd name="T91" fmla="*/ 62 h 110"/>
                  <a:gd name="T92" fmla="*/ 321 w 397"/>
                  <a:gd name="T93" fmla="*/ 62 h 110"/>
                  <a:gd name="T94" fmla="*/ 315 w 397"/>
                  <a:gd name="T95" fmla="*/ 64 h 110"/>
                  <a:gd name="T96" fmla="*/ 309 w 397"/>
                  <a:gd name="T97" fmla="*/ 64 h 110"/>
                  <a:gd name="T98" fmla="*/ 201 w 397"/>
                  <a:gd name="T99" fmla="*/ 97 h 110"/>
                  <a:gd name="T100" fmla="*/ 198 w 397"/>
                  <a:gd name="T101" fmla="*/ 101 h 110"/>
                  <a:gd name="T102" fmla="*/ 186 w 397"/>
                  <a:gd name="T103" fmla="*/ 103 h 110"/>
                  <a:gd name="T104" fmla="*/ 177 w 397"/>
                  <a:gd name="T105" fmla="*/ 103 h 110"/>
                  <a:gd name="T106" fmla="*/ 166 w 397"/>
                  <a:gd name="T107" fmla="*/ 103 h 110"/>
                  <a:gd name="T108" fmla="*/ 148 w 397"/>
                  <a:gd name="T109" fmla="*/ 107 h 110"/>
                  <a:gd name="T110" fmla="*/ 124 w 397"/>
                  <a:gd name="T111" fmla="*/ 109 h 110"/>
                  <a:gd name="T112" fmla="*/ 72 w 397"/>
                  <a:gd name="T113" fmla="*/ 109 h 110"/>
                  <a:gd name="T114" fmla="*/ 0 w 397"/>
                  <a:gd name="T115" fmla="*/ 101 h 110"/>
                  <a:gd name="T116" fmla="*/ 1 w 397"/>
                  <a:gd name="T117" fmla="*/ 87 h 11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97"/>
                  <a:gd name="T178" fmla="*/ 0 h 110"/>
                  <a:gd name="T179" fmla="*/ 397 w 397"/>
                  <a:gd name="T180" fmla="*/ 110 h 11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97" h="110">
                    <a:moveTo>
                      <a:pt x="1" y="87"/>
                    </a:moveTo>
                    <a:lnTo>
                      <a:pt x="33" y="81"/>
                    </a:lnTo>
                    <a:lnTo>
                      <a:pt x="43" y="79"/>
                    </a:lnTo>
                    <a:lnTo>
                      <a:pt x="68" y="69"/>
                    </a:lnTo>
                    <a:lnTo>
                      <a:pt x="81" y="65"/>
                    </a:lnTo>
                    <a:lnTo>
                      <a:pt x="82" y="65"/>
                    </a:lnTo>
                    <a:lnTo>
                      <a:pt x="82" y="64"/>
                    </a:lnTo>
                    <a:lnTo>
                      <a:pt x="77" y="64"/>
                    </a:lnTo>
                    <a:lnTo>
                      <a:pt x="75" y="62"/>
                    </a:lnTo>
                    <a:lnTo>
                      <a:pt x="147" y="44"/>
                    </a:lnTo>
                    <a:lnTo>
                      <a:pt x="315" y="7"/>
                    </a:lnTo>
                    <a:lnTo>
                      <a:pt x="321" y="5"/>
                    </a:lnTo>
                    <a:lnTo>
                      <a:pt x="328" y="5"/>
                    </a:lnTo>
                    <a:lnTo>
                      <a:pt x="334" y="3"/>
                    </a:lnTo>
                    <a:lnTo>
                      <a:pt x="343" y="1"/>
                    </a:lnTo>
                    <a:lnTo>
                      <a:pt x="350" y="0"/>
                    </a:lnTo>
                    <a:lnTo>
                      <a:pt x="358" y="0"/>
                    </a:lnTo>
                    <a:lnTo>
                      <a:pt x="364" y="0"/>
                    </a:lnTo>
                    <a:lnTo>
                      <a:pt x="368" y="1"/>
                    </a:lnTo>
                    <a:lnTo>
                      <a:pt x="373" y="3"/>
                    </a:lnTo>
                    <a:lnTo>
                      <a:pt x="381" y="5"/>
                    </a:lnTo>
                    <a:lnTo>
                      <a:pt x="385" y="7"/>
                    </a:lnTo>
                    <a:lnTo>
                      <a:pt x="389" y="9"/>
                    </a:lnTo>
                    <a:lnTo>
                      <a:pt x="392" y="15"/>
                    </a:lnTo>
                    <a:lnTo>
                      <a:pt x="394" y="15"/>
                    </a:lnTo>
                    <a:lnTo>
                      <a:pt x="396" y="19"/>
                    </a:lnTo>
                    <a:lnTo>
                      <a:pt x="396" y="21"/>
                    </a:lnTo>
                    <a:lnTo>
                      <a:pt x="396" y="22"/>
                    </a:lnTo>
                    <a:lnTo>
                      <a:pt x="396" y="24"/>
                    </a:lnTo>
                    <a:lnTo>
                      <a:pt x="396" y="26"/>
                    </a:lnTo>
                    <a:lnTo>
                      <a:pt x="394" y="28"/>
                    </a:lnTo>
                    <a:lnTo>
                      <a:pt x="392" y="32"/>
                    </a:lnTo>
                    <a:lnTo>
                      <a:pt x="390" y="34"/>
                    </a:lnTo>
                    <a:lnTo>
                      <a:pt x="385" y="38"/>
                    </a:lnTo>
                    <a:lnTo>
                      <a:pt x="379" y="43"/>
                    </a:lnTo>
                    <a:lnTo>
                      <a:pt x="373" y="44"/>
                    </a:lnTo>
                    <a:lnTo>
                      <a:pt x="366" y="46"/>
                    </a:lnTo>
                    <a:lnTo>
                      <a:pt x="362" y="48"/>
                    </a:lnTo>
                    <a:lnTo>
                      <a:pt x="358" y="50"/>
                    </a:lnTo>
                    <a:lnTo>
                      <a:pt x="350" y="54"/>
                    </a:lnTo>
                    <a:lnTo>
                      <a:pt x="346" y="54"/>
                    </a:lnTo>
                    <a:lnTo>
                      <a:pt x="343" y="56"/>
                    </a:lnTo>
                    <a:lnTo>
                      <a:pt x="339" y="58"/>
                    </a:lnTo>
                    <a:lnTo>
                      <a:pt x="334" y="60"/>
                    </a:lnTo>
                    <a:lnTo>
                      <a:pt x="330" y="62"/>
                    </a:lnTo>
                    <a:lnTo>
                      <a:pt x="326" y="62"/>
                    </a:lnTo>
                    <a:lnTo>
                      <a:pt x="321" y="62"/>
                    </a:lnTo>
                    <a:lnTo>
                      <a:pt x="315" y="64"/>
                    </a:lnTo>
                    <a:lnTo>
                      <a:pt x="309" y="64"/>
                    </a:lnTo>
                    <a:lnTo>
                      <a:pt x="201" y="97"/>
                    </a:lnTo>
                    <a:lnTo>
                      <a:pt x="198" y="101"/>
                    </a:lnTo>
                    <a:lnTo>
                      <a:pt x="186" y="103"/>
                    </a:lnTo>
                    <a:lnTo>
                      <a:pt x="177" y="103"/>
                    </a:lnTo>
                    <a:lnTo>
                      <a:pt x="166" y="103"/>
                    </a:lnTo>
                    <a:lnTo>
                      <a:pt x="148" y="107"/>
                    </a:lnTo>
                    <a:lnTo>
                      <a:pt x="124" y="109"/>
                    </a:lnTo>
                    <a:lnTo>
                      <a:pt x="72" y="109"/>
                    </a:lnTo>
                    <a:lnTo>
                      <a:pt x="0" y="101"/>
                    </a:lnTo>
                    <a:lnTo>
                      <a:pt x="1" y="87"/>
                    </a:lnTo>
                  </a:path>
                </a:pathLst>
              </a:custGeom>
              <a:solidFill>
                <a:srgbClr val="FFFFCC"/>
              </a:solidFill>
              <a:ln w="9525" cap="rnd">
                <a:noFill/>
                <a:round/>
                <a:headEnd/>
                <a:tailEnd/>
              </a:ln>
            </p:spPr>
            <p:txBody>
              <a:bodyPr/>
              <a:lstStyle/>
              <a:p>
                <a:endParaRPr lang="zh-CN" altLang="zh-CN"/>
              </a:p>
            </p:txBody>
          </p:sp>
          <p:sp>
            <p:nvSpPr>
              <p:cNvPr id="57715" name="Freeform 3551"/>
              <p:cNvSpPr>
                <a:spLocks/>
              </p:cNvSpPr>
              <p:nvPr/>
            </p:nvSpPr>
            <p:spPr bwMode="auto">
              <a:xfrm>
                <a:off x="4929" y="1608"/>
                <a:ext cx="402" cy="116"/>
              </a:xfrm>
              <a:custGeom>
                <a:avLst/>
                <a:gdLst>
                  <a:gd name="T0" fmla="*/ 1 w 402"/>
                  <a:gd name="T1" fmla="*/ 92 h 116"/>
                  <a:gd name="T2" fmla="*/ 35 w 402"/>
                  <a:gd name="T3" fmla="*/ 85 h 116"/>
                  <a:gd name="T4" fmla="*/ 43 w 402"/>
                  <a:gd name="T5" fmla="*/ 83 h 116"/>
                  <a:gd name="T6" fmla="*/ 68 w 402"/>
                  <a:gd name="T7" fmla="*/ 73 h 116"/>
                  <a:gd name="T8" fmla="*/ 82 w 402"/>
                  <a:gd name="T9" fmla="*/ 69 h 116"/>
                  <a:gd name="T10" fmla="*/ 84 w 402"/>
                  <a:gd name="T11" fmla="*/ 69 h 116"/>
                  <a:gd name="T12" fmla="*/ 84 w 402"/>
                  <a:gd name="T13" fmla="*/ 68 h 116"/>
                  <a:gd name="T14" fmla="*/ 79 w 402"/>
                  <a:gd name="T15" fmla="*/ 68 h 116"/>
                  <a:gd name="T16" fmla="*/ 75 w 402"/>
                  <a:gd name="T17" fmla="*/ 66 h 116"/>
                  <a:gd name="T18" fmla="*/ 148 w 402"/>
                  <a:gd name="T19" fmla="*/ 48 h 116"/>
                  <a:gd name="T20" fmla="*/ 320 w 402"/>
                  <a:gd name="T21" fmla="*/ 7 h 116"/>
                  <a:gd name="T22" fmla="*/ 324 w 402"/>
                  <a:gd name="T23" fmla="*/ 5 h 116"/>
                  <a:gd name="T24" fmla="*/ 331 w 402"/>
                  <a:gd name="T25" fmla="*/ 5 h 116"/>
                  <a:gd name="T26" fmla="*/ 338 w 402"/>
                  <a:gd name="T27" fmla="*/ 3 h 116"/>
                  <a:gd name="T28" fmla="*/ 346 w 402"/>
                  <a:gd name="T29" fmla="*/ 1 h 116"/>
                  <a:gd name="T30" fmla="*/ 355 w 402"/>
                  <a:gd name="T31" fmla="*/ 0 h 116"/>
                  <a:gd name="T32" fmla="*/ 363 w 402"/>
                  <a:gd name="T33" fmla="*/ 0 h 116"/>
                  <a:gd name="T34" fmla="*/ 371 w 402"/>
                  <a:gd name="T35" fmla="*/ 0 h 116"/>
                  <a:gd name="T36" fmla="*/ 375 w 402"/>
                  <a:gd name="T37" fmla="*/ 1 h 116"/>
                  <a:gd name="T38" fmla="*/ 378 w 402"/>
                  <a:gd name="T39" fmla="*/ 3 h 116"/>
                  <a:gd name="T40" fmla="*/ 386 w 402"/>
                  <a:gd name="T41" fmla="*/ 5 h 116"/>
                  <a:gd name="T42" fmla="*/ 389 w 402"/>
                  <a:gd name="T43" fmla="*/ 7 h 116"/>
                  <a:gd name="T44" fmla="*/ 393 w 402"/>
                  <a:gd name="T45" fmla="*/ 11 h 116"/>
                  <a:gd name="T46" fmla="*/ 397 w 402"/>
                  <a:gd name="T47" fmla="*/ 15 h 116"/>
                  <a:gd name="T48" fmla="*/ 399 w 402"/>
                  <a:gd name="T49" fmla="*/ 15 h 116"/>
                  <a:gd name="T50" fmla="*/ 401 w 402"/>
                  <a:gd name="T51" fmla="*/ 19 h 116"/>
                  <a:gd name="T52" fmla="*/ 401 w 402"/>
                  <a:gd name="T53" fmla="*/ 21 h 116"/>
                  <a:gd name="T54" fmla="*/ 401 w 402"/>
                  <a:gd name="T55" fmla="*/ 23 h 116"/>
                  <a:gd name="T56" fmla="*/ 401 w 402"/>
                  <a:gd name="T57" fmla="*/ 24 h 116"/>
                  <a:gd name="T58" fmla="*/ 401 w 402"/>
                  <a:gd name="T59" fmla="*/ 28 h 116"/>
                  <a:gd name="T60" fmla="*/ 399 w 402"/>
                  <a:gd name="T61" fmla="*/ 30 h 116"/>
                  <a:gd name="T62" fmla="*/ 397 w 402"/>
                  <a:gd name="T63" fmla="*/ 34 h 116"/>
                  <a:gd name="T64" fmla="*/ 395 w 402"/>
                  <a:gd name="T65" fmla="*/ 36 h 116"/>
                  <a:gd name="T66" fmla="*/ 389 w 402"/>
                  <a:gd name="T67" fmla="*/ 39 h 116"/>
                  <a:gd name="T68" fmla="*/ 384 w 402"/>
                  <a:gd name="T69" fmla="*/ 45 h 116"/>
                  <a:gd name="T70" fmla="*/ 378 w 402"/>
                  <a:gd name="T71" fmla="*/ 48 h 116"/>
                  <a:gd name="T72" fmla="*/ 373 w 402"/>
                  <a:gd name="T73" fmla="*/ 50 h 116"/>
                  <a:gd name="T74" fmla="*/ 365 w 402"/>
                  <a:gd name="T75" fmla="*/ 52 h 116"/>
                  <a:gd name="T76" fmla="*/ 363 w 402"/>
                  <a:gd name="T77" fmla="*/ 54 h 116"/>
                  <a:gd name="T78" fmla="*/ 355 w 402"/>
                  <a:gd name="T79" fmla="*/ 56 h 116"/>
                  <a:gd name="T80" fmla="*/ 350 w 402"/>
                  <a:gd name="T81" fmla="*/ 56 h 116"/>
                  <a:gd name="T82" fmla="*/ 346 w 402"/>
                  <a:gd name="T83" fmla="*/ 58 h 116"/>
                  <a:gd name="T84" fmla="*/ 344 w 402"/>
                  <a:gd name="T85" fmla="*/ 60 h 116"/>
                  <a:gd name="T86" fmla="*/ 338 w 402"/>
                  <a:gd name="T87" fmla="*/ 62 h 116"/>
                  <a:gd name="T88" fmla="*/ 333 w 402"/>
                  <a:gd name="T89" fmla="*/ 64 h 116"/>
                  <a:gd name="T90" fmla="*/ 330 w 402"/>
                  <a:gd name="T91" fmla="*/ 64 h 116"/>
                  <a:gd name="T92" fmla="*/ 324 w 402"/>
                  <a:gd name="T93" fmla="*/ 66 h 116"/>
                  <a:gd name="T94" fmla="*/ 320 w 402"/>
                  <a:gd name="T95" fmla="*/ 68 h 116"/>
                  <a:gd name="T96" fmla="*/ 314 w 402"/>
                  <a:gd name="T97" fmla="*/ 68 h 116"/>
                  <a:gd name="T98" fmla="*/ 205 w 402"/>
                  <a:gd name="T99" fmla="*/ 103 h 116"/>
                  <a:gd name="T100" fmla="*/ 199 w 402"/>
                  <a:gd name="T101" fmla="*/ 107 h 116"/>
                  <a:gd name="T102" fmla="*/ 189 w 402"/>
                  <a:gd name="T103" fmla="*/ 109 h 116"/>
                  <a:gd name="T104" fmla="*/ 179 w 402"/>
                  <a:gd name="T105" fmla="*/ 109 h 116"/>
                  <a:gd name="T106" fmla="*/ 169 w 402"/>
                  <a:gd name="T107" fmla="*/ 109 h 116"/>
                  <a:gd name="T108" fmla="*/ 150 w 402"/>
                  <a:gd name="T109" fmla="*/ 113 h 116"/>
                  <a:gd name="T110" fmla="*/ 126 w 402"/>
                  <a:gd name="T111" fmla="*/ 115 h 116"/>
                  <a:gd name="T112" fmla="*/ 71 w 402"/>
                  <a:gd name="T113" fmla="*/ 115 h 116"/>
                  <a:gd name="T114" fmla="*/ 0 w 402"/>
                  <a:gd name="T115" fmla="*/ 107 h 116"/>
                  <a:gd name="T116" fmla="*/ 1 w 402"/>
                  <a:gd name="T117" fmla="*/ 92 h 11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02"/>
                  <a:gd name="T178" fmla="*/ 0 h 116"/>
                  <a:gd name="T179" fmla="*/ 402 w 402"/>
                  <a:gd name="T180" fmla="*/ 116 h 11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02" h="116">
                    <a:moveTo>
                      <a:pt x="1" y="92"/>
                    </a:moveTo>
                    <a:lnTo>
                      <a:pt x="35" y="85"/>
                    </a:lnTo>
                    <a:lnTo>
                      <a:pt x="43" y="83"/>
                    </a:lnTo>
                    <a:lnTo>
                      <a:pt x="68" y="73"/>
                    </a:lnTo>
                    <a:lnTo>
                      <a:pt x="82" y="69"/>
                    </a:lnTo>
                    <a:lnTo>
                      <a:pt x="84" y="69"/>
                    </a:lnTo>
                    <a:lnTo>
                      <a:pt x="84" y="68"/>
                    </a:lnTo>
                    <a:lnTo>
                      <a:pt x="79" y="68"/>
                    </a:lnTo>
                    <a:lnTo>
                      <a:pt x="75" y="66"/>
                    </a:lnTo>
                    <a:lnTo>
                      <a:pt x="148" y="48"/>
                    </a:lnTo>
                    <a:lnTo>
                      <a:pt x="320" y="7"/>
                    </a:lnTo>
                    <a:lnTo>
                      <a:pt x="324" y="5"/>
                    </a:lnTo>
                    <a:lnTo>
                      <a:pt x="331" y="5"/>
                    </a:lnTo>
                    <a:lnTo>
                      <a:pt x="338" y="3"/>
                    </a:lnTo>
                    <a:lnTo>
                      <a:pt x="346" y="1"/>
                    </a:lnTo>
                    <a:lnTo>
                      <a:pt x="355" y="0"/>
                    </a:lnTo>
                    <a:lnTo>
                      <a:pt x="363" y="0"/>
                    </a:lnTo>
                    <a:lnTo>
                      <a:pt x="371" y="0"/>
                    </a:lnTo>
                    <a:lnTo>
                      <a:pt x="375" y="1"/>
                    </a:lnTo>
                    <a:lnTo>
                      <a:pt x="378" y="3"/>
                    </a:lnTo>
                    <a:lnTo>
                      <a:pt x="386" y="5"/>
                    </a:lnTo>
                    <a:lnTo>
                      <a:pt x="389" y="7"/>
                    </a:lnTo>
                    <a:lnTo>
                      <a:pt x="393" y="11"/>
                    </a:lnTo>
                    <a:lnTo>
                      <a:pt x="397" y="15"/>
                    </a:lnTo>
                    <a:lnTo>
                      <a:pt x="399" y="15"/>
                    </a:lnTo>
                    <a:lnTo>
                      <a:pt x="401" y="19"/>
                    </a:lnTo>
                    <a:lnTo>
                      <a:pt x="401" y="21"/>
                    </a:lnTo>
                    <a:lnTo>
                      <a:pt x="401" y="23"/>
                    </a:lnTo>
                    <a:lnTo>
                      <a:pt x="401" y="24"/>
                    </a:lnTo>
                    <a:lnTo>
                      <a:pt x="401" y="28"/>
                    </a:lnTo>
                    <a:lnTo>
                      <a:pt x="399" y="30"/>
                    </a:lnTo>
                    <a:lnTo>
                      <a:pt x="397" y="34"/>
                    </a:lnTo>
                    <a:lnTo>
                      <a:pt x="395" y="36"/>
                    </a:lnTo>
                    <a:lnTo>
                      <a:pt x="389" y="39"/>
                    </a:lnTo>
                    <a:lnTo>
                      <a:pt x="384" y="45"/>
                    </a:lnTo>
                    <a:lnTo>
                      <a:pt x="378" y="48"/>
                    </a:lnTo>
                    <a:lnTo>
                      <a:pt x="373" y="50"/>
                    </a:lnTo>
                    <a:lnTo>
                      <a:pt x="365" y="52"/>
                    </a:lnTo>
                    <a:lnTo>
                      <a:pt x="363" y="54"/>
                    </a:lnTo>
                    <a:lnTo>
                      <a:pt x="355" y="56"/>
                    </a:lnTo>
                    <a:lnTo>
                      <a:pt x="350" y="56"/>
                    </a:lnTo>
                    <a:lnTo>
                      <a:pt x="346" y="58"/>
                    </a:lnTo>
                    <a:lnTo>
                      <a:pt x="344" y="60"/>
                    </a:lnTo>
                    <a:lnTo>
                      <a:pt x="338" y="62"/>
                    </a:lnTo>
                    <a:lnTo>
                      <a:pt x="333" y="64"/>
                    </a:lnTo>
                    <a:lnTo>
                      <a:pt x="330" y="64"/>
                    </a:lnTo>
                    <a:lnTo>
                      <a:pt x="324" y="66"/>
                    </a:lnTo>
                    <a:lnTo>
                      <a:pt x="320" y="68"/>
                    </a:lnTo>
                    <a:lnTo>
                      <a:pt x="314" y="68"/>
                    </a:lnTo>
                    <a:lnTo>
                      <a:pt x="205" y="103"/>
                    </a:lnTo>
                    <a:lnTo>
                      <a:pt x="199" y="107"/>
                    </a:lnTo>
                    <a:lnTo>
                      <a:pt x="189" y="109"/>
                    </a:lnTo>
                    <a:lnTo>
                      <a:pt x="179" y="109"/>
                    </a:lnTo>
                    <a:lnTo>
                      <a:pt x="169" y="109"/>
                    </a:lnTo>
                    <a:lnTo>
                      <a:pt x="150" y="113"/>
                    </a:lnTo>
                    <a:lnTo>
                      <a:pt x="126" y="115"/>
                    </a:lnTo>
                    <a:lnTo>
                      <a:pt x="71" y="115"/>
                    </a:lnTo>
                    <a:lnTo>
                      <a:pt x="0" y="107"/>
                    </a:lnTo>
                    <a:lnTo>
                      <a:pt x="1" y="92"/>
                    </a:lnTo>
                  </a:path>
                </a:pathLst>
              </a:custGeom>
              <a:solidFill>
                <a:srgbClr val="969696"/>
              </a:solidFill>
              <a:ln w="12700" cap="rnd">
                <a:solidFill>
                  <a:srgbClr val="000000"/>
                </a:solidFill>
                <a:round/>
                <a:headEnd/>
                <a:tailEnd/>
              </a:ln>
            </p:spPr>
            <p:txBody>
              <a:bodyPr/>
              <a:lstStyle/>
              <a:p>
                <a:endParaRPr lang="zh-CN" altLang="zh-CN"/>
              </a:p>
            </p:txBody>
          </p:sp>
          <p:sp>
            <p:nvSpPr>
              <p:cNvPr id="57716" name="Freeform 3552"/>
              <p:cNvSpPr>
                <a:spLocks/>
              </p:cNvSpPr>
              <p:nvPr/>
            </p:nvSpPr>
            <p:spPr bwMode="auto">
              <a:xfrm>
                <a:off x="5229" y="1670"/>
                <a:ext cx="40" cy="37"/>
              </a:xfrm>
              <a:custGeom>
                <a:avLst/>
                <a:gdLst>
                  <a:gd name="T0" fmla="*/ 39 w 40"/>
                  <a:gd name="T1" fmla="*/ 36 h 37"/>
                  <a:gd name="T2" fmla="*/ 39 w 40"/>
                  <a:gd name="T3" fmla="*/ 34 h 37"/>
                  <a:gd name="T4" fmla="*/ 38 w 40"/>
                  <a:gd name="T5" fmla="*/ 34 h 37"/>
                  <a:gd name="T6" fmla="*/ 36 w 40"/>
                  <a:gd name="T7" fmla="*/ 32 h 37"/>
                  <a:gd name="T8" fmla="*/ 32 w 40"/>
                  <a:gd name="T9" fmla="*/ 30 h 37"/>
                  <a:gd name="T10" fmla="*/ 30 w 40"/>
                  <a:gd name="T11" fmla="*/ 30 h 37"/>
                  <a:gd name="T12" fmla="*/ 26 w 40"/>
                  <a:gd name="T13" fmla="*/ 26 h 37"/>
                  <a:gd name="T14" fmla="*/ 22 w 40"/>
                  <a:gd name="T15" fmla="*/ 23 h 37"/>
                  <a:gd name="T16" fmla="*/ 22 w 40"/>
                  <a:gd name="T17" fmla="*/ 21 h 37"/>
                  <a:gd name="T18" fmla="*/ 17 w 40"/>
                  <a:gd name="T19" fmla="*/ 17 h 37"/>
                  <a:gd name="T20" fmla="*/ 13 w 40"/>
                  <a:gd name="T21" fmla="*/ 13 h 37"/>
                  <a:gd name="T22" fmla="*/ 9 w 40"/>
                  <a:gd name="T23" fmla="*/ 11 h 37"/>
                  <a:gd name="T24" fmla="*/ 5 w 40"/>
                  <a:gd name="T25" fmla="*/ 9 h 37"/>
                  <a:gd name="T26" fmla="*/ 3 w 40"/>
                  <a:gd name="T27" fmla="*/ 5 h 37"/>
                  <a:gd name="T28" fmla="*/ 1 w 40"/>
                  <a:gd name="T29" fmla="*/ 3 h 37"/>
                  <a:gd name="T30" fmla="*/ 0 w 40"/>
                  <a:gd name="T31" fmla="*/ 1 h 37"/>
                  <a:gd name="T32" fmla="*/ 0 w 40"/>
                  <a:gd name="T33" fmla="*/ 0 h 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0"/>
                  <a:gd name="T52" fmla="*/ 0 h 37"/>
                  <a:gd name="T53" fmla="*/ 40 w 40"/>
                  <a:gd name="T54" fmla="*/ 37 h 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0" h="37">
                    <a:moveTo>
                      <a:pt x="39" y="36"/>
                    </a:moveTo>
                    <a:lnTo>
                      <a:pt x="39" y="34"/>
                    </a:lnTo>
                    <a:lnTo>
                      <a:pt x="38" y="34"/>
                    </a:lnTo>
                    <a:lnTo>
                      <a:pt x="36" y="32"/>
                    </a:lnTo>
                    <a:lnTo>
                      <a:pt x="32" y="30"/>
                    </a:lnTo>
                    <a:lnTo>
                      <a:pt x="30" y="30"/>
                    </a:lnTo>
                    <a:lnTo>
                      <a:pt x="26" y="26"/>
                    </a:lnTo>
                    <a:lnTo>
                      <a:pt x="22" y="23"/>
                    </a:lnTo>
                    <a:lnTo>
                      <a:pt x="22" y="21"/>
                    </a:lnTo>
                    <a:lnTo>
                      <a:pt x="17" y="17"/>
                    </a:lnTo>
                    <a:lnTo>
                      <a:pt x="13" y="13"/>
                    </a:lnTo>
                    <a:lnTo>
                      <a:pt x="9" y="11"/>
                    </a:lnTo>
                    <a:lnTo>
                      <a:pt x="5" y="9"/>
                    </a:lnTo>
                    <a:lnTo>
                      <a:pt x="3" y="5"/>
                    </a:lnTo>
                    <a:lnTo>
                      <a:pt x="1" y="3"/>
                    </a:lnTo>
                    <a:lnTo>
                      <a:pt x="0" y="1"/>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7717" name="Line 3553"/>
              <p:cNvSpPr>
                <a:spLocks noChangeShapeType="1"/>
              </p:cNvSpPr>
              <p:nvPr/>
            </p:nvSpPr>
            <p:spPr bwMode="auto">
              <a:xfrm>
                <a:off x="4830" y="1674"/>
                <a:ext cx="35" cy="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718" name="Line 3554"/>
              <p:cNvSpPr>
                <a:spLocks noChangeShapeType="1"/>
              </p:cNvSpPr>
              <p:nvPr/>
            </p:nvSpPr>
            <p:spPr bwMode="auto">
              <a:xfrm>
                <a:off x="4824" y="1676"/>
                <a:ext cx="94" cy="2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719" name="Line 3555"/>
              <p:cNvSpPr>
                <a:spLocks noChangeShapeType="1"/>
              </p:cNvSpPr>
              <p:nvPr/>
            </p:nvSpPr>
            <p:spPr bwMode="auto">
              <a:xfrm flipH="1" flipV="1">
                <a:off x="4973" y="1629"/>
                <a:ext cx="79" cy="2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720" name="Freeform 3556"/>
              <p:cNvSpPr>
                <a:spLocks/>
              </p:cNvSpPr>
              <p:nvPr/>
            </p:nvSpPr>
            <p:spPr bwMode="auto">
              <a:xfrm>
                <a:off x="4976" y="1639"/>
                <a:ext cx="73" cy="25"/>
              </a:xfrm>
              <a:custGeom>
                <a:avLst/>
                <a:gdLst>
                  <a:gd name="T0" fmla="*/ 72 w 73"/>
                  <a:gd name="T1" fmla="*/ 24 h 25"/>
                  <a:gd name="T2" fmla="*/ 68 w 73"/>
                  <a:gd name="T3" fmla="*/ 22 h 25"/>
                  <a:gd name="T4" fmla="*/ 64 w 73"/>
                  <a:gd name="T5" fmla="*/ 20 h 25"/>
                  <a:gd name="T6" fmla="*/ 60 w 73"/>
                  <a:gd name="T7" fmla="*/ 18 h 25"/>
                  <a:gd name="T8" fmla="*/ 56 w 73"/>
                  <a:gd name="T9" fmla="*/ 16 h 25"/>
                  <a:gd name="T10" fmla="*/ 50 w 73"/>
                  <a:gd name="T11" fmla="*/ 14 h 25"/>
                  <a:gd name="T12" fmla="*/ 41 w 73"/>
                  <a:gd name="T13" fmla="*/ 12 h 25"/>
                  <a:gd name="T14" fmla="*/ 39 w 73"/>
                  <a:gd name="T15" fmla="*/ 10 h 25"/>
                  <a:gd name="T16" fmla="*/ 0 w 73"/>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5"/>
                  <a:gd name="T29" fmla="*/ 73 w 73"/>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5">
                    <a:moveTo>
                      <a:pt x="72" y="24"/>
                    </a:moveTo>
                    <a:lnTo>
                      <a:pt x="68" y="22"/>
                    </a:lnTo>
                    <a:lnTo>
                      <a:pt x="64" y="20"/>
                    </a:lnTo>
                    <a:lnTo>
                      <a:pt x="60" y="18"/>
                    </a:lnTo>
                    <a:lnTo>
                      <a:pt x="56" y="16"/>
                    </a:lnTo>
                    <a:lnTo>
                      <a:pt x="50" y="14"/>
                    </a:lnTo>
                    <a:lnTo>
                      <a:pt x="41" y="12"/>
                    </a:lnTo>
                    <a:lnTo>
                      <a:pt x="39" y="10"/>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7721" name="Freeform 3557"/>
              <p:cNvSpPr>
                <a:spLocks/>
              </p:cNvSpPr>
              <p:nvPr/>
            </p:nvSpPr>
            <p:spPr bwMode="auto">
              <a:xfrm>
                <a:off x="4920" y="1704"/>
                <a:ext cx="80" cy="32"/>
              </a:xfrm>
              <a:custGeom>
                <a:avLst/>
                <a:gdLst>
                  <a:gd name="T0" fmla="*/ 65 w 80"/>
                  <a:gd name="T1" fmla="*/ 1 h 32"/>
                  <a:gd name="T2" fmla="*/ 79 w 80"/>
                  <a:gd name="T3" fmla="*/ 21 h 32"/>
                  <a:gd name="T4" fmla="*/ 79 w 80"/>
                  <a:gd name="T5" fmla="*/ 23 h 32"/>
                  <a:gd name="T6" fmla="*/ 77 w 80"/>
                  <a:gd name="T7" fmla="*/ 23 h 32"/>
                  <a:gd name="T8" fmla="*/ 73 w 80"/>
                  <a:gd name="T9" fmla="*/ 27 h 32"/>
                  <a:gd name="T10" fmla="*/ 71 w 80"/>
                  <a:gd name="T11" fmla="*/ 29 h 32"/>
                  <a:gd name="T12" fmla="*/ 61 w 80"/>
                  <a:gd name="T13" fmla="*/ 31 h 32"/>
                  <a:gd name="T14" fmla="*/ 58 w 80"/>
                  <a:gd name="T15" fmla="*/ 31 h 32"/>
                  <a:gd name="T16" fmla="*/ 50 w 80"/>
                  <a:gd name="T17" fmla="*/ 31 h 32"/>
                  <a:gd name="T18" fmla="*/ 0 w 80"/>
                  <a:gd name="T19" fmla="*/ 9 h 32"/>
                  <a:gd name="T20" fmla="*/ 1 w 80"/>
                  <a:gd name="T21" fmla="*/ 9 h 32"/>
                  <a:gd name="T22" fmla="*/ 5 w 80"/>
                  <a:gd name="T23" fmla="*/ 7 h 32"/>
                  <a:gd name="T24" fmla="*/ 7 w 80"/>
                  <a:gd name="T25" fmla="*/ 5 h 32"/>
                  <a:gd name="T26" fmla="*/ 19 w 80"/>
                  <a:gd name="T27" fmla="*/ 5 h 32"/>
                  <a:gd name="T28" fmla="*/ 24 w 80"/>
                  <a:gd name="T29" fmla="*/ 3 h 32"/>
                  <a:gd name="T30" fmla="*/ 30 w 80"/>
                  <a:gd name="T31" fmla="*/ 3 h 32"/>
                  <a:gd name="T32" fmla="*/ 36 w 80"/>
                  <a:gd name="T33" fmla="*/ 1 h 32"/>
                  <a:gd name="T34" fmla="*/ 39 w 80"/>
                  <a:gd name="T35" fmla="*/ 1 h 32"/>
                  <a:gd name="T36" fmla="*/ 46 w 80"/>
                  <a:gd name="T37" fmla="*/ 0 h 32"/>
                  <a:gd name="T38" fmla="*/ 52 w 80"/>
                  <a:gd name="T39" fmla="*/ 0 h 32"/>
                  <a:gd name="T40" fmla="*/ 59 w 80"/>
                  <a:gd name="T41" fmla="*/ 0 h 32"/>
                  <a:gd name="T42" fmla="*/ 65 w 80"/>
                  <a:gd name="T43" fmla="*/ 1 h 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0"/>
                  <a:gd name="T67" fmla="*/ 0 h 32"/>
                  <a:gd name="T68" fmla="*/ 80 w 80"/>
                  <a:gd name="T69" fmla="*/ 32 h 3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0" h="32">
                    <a:moveTo>
                      <a:pt x="65" y="1"/>
                    </a:moveTo>
                    <a:lnTo>
                      <a:pt x="79" y="21"/>
                    </a:lnTo>
                    <a:lnTo>
                      <a:pt x="79" y="23"/>
                    </a:lnTo>
                    <a:lnTo>
                      <a:pt x="77" y="23"/>
                    </a:lnTo>
                    <a:lnTo>
                      <a:pt x="73" y="27"/>
                    </a:lnTo>
                    <a:lnTo>
                      <a:pt x="71" y="29"/>
                    </a:lnTo>
                    <a:lnTo>
                      <a:pt x="61" y="31"/>
                    </a:lnTo>
                    <a:lnTo>
                      <a:pt x="58" y="31"/>
                    </a:lnTo>
                    <a:lnTo>
                      <a:pt x="50" y="31"/>
                    </a:lnTo>
                    <a:lnTo>
                      <a:pt x="0" y="9"/>
                    </a:lnTo>
                    <a:lnTo>
                      <a:pt x="1" y="9"/>
                    </a:lnTo>
                    <a:lnTo>
                      <a:pt x="5" y="7"/>
                    </a:lnTo>
                    <a:lnTo>
                      <a:pt x="7" y="5"/>
                    </a:lnTo>
                    <a:lnTo>
                      <a:pt x="19" y="5"/>
                    </a:lnTo>
                    <a:lnTo>
                      <a:pt x="24" y="3"/>
                    </a:lnTo>
                    <a:lnTo>
                      <a:pt x="30" y="3"/>
                    </a:lnTo>
                    <a:lnTo>
                      <a:pt x="36" y="1"/>
                    </a:lnTo>
                    <a:lnTo>
                      <a:pt x="39" y="1"/>
                    </a:lnTo>
                    <a:lnTo>
                      <a:pt x="46" y="0"/>
                    </a:lnTo>
                    <a:lnTo>
                      <a:pt x="52" y="0"/>
                    </a:lnTo>
                    <a:lnTo>
                      <a:pt x="59" y="0"/>
                    </a:lnTo>
                    <a:lnTo>
                      <a:pt x="65" y="1"/>
                    </a:lnTo>
                  </a:path>
                </a:pathLst>
              </a:custGeom>
              <a:solidFill>
                <a:srgbClr val="FFFFCC"/>
              </a:solidFill>
              <a:ln w="9525" cap="rnd">
                <a:noFill/>
                <a:round/>
                <a:headEnd/>
                <a:tailEnd/>
              </a:ln>
            </p:spPr>
            <p:txBody>
              <a:bodyPr/>
              <a:lstStyle/>
              <a:p>
                <a:endParaRPr lang="zh-CN" altLang="zh-CN"/>
              </a:p>
            </p:txBody>
          </p:sp>
          <p:sp>
            <p:nvSpPr>
              <p:cNvPr id="57722" name="Freeform 3558"/>
              <p:cNvSpPr>
                <a:spLocks/>
              </p:cNvSpPr>
              <p:nvPr/>
            </p:nvSpPr>
            <p:spPr bwMode="auto">
              <a:xfrm>
                <a:off x="4920" y="1704"/>
                <a:ext cx="86" cy="37"/>
              </a:xfrm>
              <a:custGeom>
                <a:avLst/>
                <a:gdLst>
                  <a:gd name="T0" fmla="*/ 71 w 86"/>
                  <a:gd name="T1" fmla="*/ 1 h 37"/>
                  <a:gd name="T2" fmla="*/ 85 w 86"/>
                  <a:gd name="T3" fmla="*/ 24 h 37"/>
                  <a:gd name="T4" fmla="*/ 85 w 86"/>
                  <a:gd name="T5" fmla="*/ 26 h 37"/>
                  <a:gd name="T6" fmla="*/ 85 w 86"/>
                  <a:gd name="T7" fmla="*/ 28 h 37"/>
                  <a:gd name="T8" fmla="*/ 83 w 86"/>
                  <a:gd name="T9" fmla="*/ 28 h 37"/>
                  <a:gd name="T10" fmla="*/ 79 w 86"/>
                  <a:gd name="T11" fmla="*/ 32 h 37"/>
                  <a:gd name="T12" fmla="*/ 75 w 86"/>
                  <a:gd name="T13" fmla="*/ 34 h 37"/>
                  <a:gd name="T14" fmla="*/ 67 w 86"/>
                  <a:gd name="T15" fmla="*/ 36 h 37"/>
                  <a:gd name="T16" fmla="*/ 62 w 86"/>
                  <a:gd name="T17" fmla="*/ 36 h 37"/>
                  <a:gd name="T18" fmla="*/ 54 w 86"/>
                  <a:gd name="T19" fmla="*/ 36 h 37"/>
                  <a:gd name="T20" fmla="*/ 0 w 86"/>
                  <a:gd name="T21" fmla="*/ 11 h 37"/>
                  <a:gd name="T22" fmla="*/ 1 w 86"/>
                  <a:gd name="T23" fmla="*/ 11 h 37"/>
                  <a:gd name="T24" fmla="*/ 5 w 86"/>
                  <a:gd name="T25" fmla="*/ 9 h 37"/>
                  <a:gd name="T26" fmla="*/ 9 w 86"/>
                  <a:gd name="T27" fmla="*/ 7 h 37"/>
                  <a:gd name="T28" fmla="*/ 21 w 86"/>
                  <a:gd name="T29" fmla="*/ 5 h 37"/>
                  <a:gd name="T30" fmla="*/ 26 w 86"/>
                  <a:gd name="T31" fmla="*/ 3 h 37"/>
                  <a:gd name="T32" fmla="*/ 32 w 86"/>
                  <a:gd name="T33" fmla="*/ 3 h 37"/>
                  <a:gd name="T34" fmla="*/ 38 w 86"/>
                  <a:gd name="T35" fmla="*/ 1 h 37"/>
                  <a:gd name="T36" fmla="*/ 42 w 86"/>
                  <a:gd name="T37" fmla="*/ 1 h 37"/>
                  <a:gd name="T38" fmla="*/ 50 w 86"/>
                  <a:gd name="T39" fmla="*/ 0 h 37"/>
                  <a:gd name="T40" fmla="*/ 56 w 86"/>
                  <a:gd name="T41" fmla="*/ 0 h 37"/>
                  <a:gd name="T42" fmla="*/ 63 w 86"/>
                  <a:gd name="T43" fmla="*/ 0 h 37"/>
                  <a:gd name="T44" fmla="*/ 71 w 86"/>
                  <a:gd name="T45" fmla="*/ 1 h 3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
                  <a:gd name="T70" fmla="*/ 0 h 37"/>
                  <a:gd name="T71" fmla="*/ 86 w 86"/>
                  <a:gd name="T72" fmla="*/ 37 h 3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 h="37">
                    <a:moveTo>
                      <a:pt x="71" y="1"/>
                    </a:moveTo>
                    <a:lnTo>
                      <a:pt x="85" y="24"/>
                    </a:lnTo>
                    <a:lnTo>
                      <a:pt x="85" y="26"/>
                    </a:lnTo>
                    <a:lnTo>
                      <a:pt x="85" y="28"/>
                    </a:lnTo>
                    <a:lnTo>
                      <a:pt x="83" y="28"/>
                    </a:lnTo>
                    <a:lnTo>
                      <a:pt x="79" y="32"/>
                    </a:lnTo>
                    <a:lnTo>
                      <a:pt x="75" y="34"/>
                    </a:lnTo>
                    <a:lnTo>
                      <a:pt x="67" y="36"/>
                    </a:lnTo>
                    <a:lnTo>
                      <a:pt x="62" y="36"/>
                    </a:lnTo>
                    <a:lnTo>
                      <a:pt x="54" y="36"/>
                    </a:lnTo>
                    <a:lnTo>
                      <a:pt x="0" y="11"/>
                    </a:lnTo>
                    <a:lnTo>
                      <a:pt x="1" y="11"/>
                    </a:lnTo>
                    <a:lnTo>
                      <a:pt x="5" y="9"/>
                    </a:lnTo>
                    <a:lnTo>
                      <a:pt x="9" y="7"/>
                    </a:lnTo>
                    <a:lnTo>
                      <a:pt x="21" y="5"/>
                    </a:lnTo>
                    <a:lnTo>
                      <a:pt x="26" y="3"/>
                    </a:lnTo>
                    <a:lnTo>
                      <a:pt x="32" y="3"/>
                    </a:lnTo>
                    <a:lnTo>
                      <a:pt x="38" y="1"/>
                    </a:lnTo>
                    <a:lnTo>
                      <a:pt x="42" y="1"/>
                    </a:lnTo>
                    <a:lnTo>
                      <a:pt x="50" y="0"/>
                    </a:lnTo>
                    <a:lnTo>
                      <a:pt x="56" y="0"/>
                    </a:lnTo>
                    <a:lnTo>
                      <a:pt x="63" y="0"/>
                    </a:lnTo>
                    <a:lnTo>
                      <a:pt x="71" y="1"/>
                    </a:lnTo>
                  </a:path>
                </a:pathLst>
              </a:custGeom>
              <a:solidFill>
                <a:srgbClr val="969696"/>
              </a:solidFill>
              <a:ln w="12700" cap="rnd">
                <a:solidFill>
                  <a:srgbClr val="000000"/>
                </a:solidFill>
                <a:round/>
                <a:headEnd/>
                <a:tailEnd/>
              </a:ln>
            </p:spPr>
            <p:txBody>
              <a:bodyPr/>
              <a:lstStyle/>
              <a:p>
                <a:endParaRPr lang="zh-CN" altLang="zh-CN"/>
              </a:p>
            </p:txBody>
          </p:sp>
          <p:sp>
            <p:nvSpPr>
              <p:cNvPr id="57723" name="Line 3559"/>
              <p:cNvSpPr>
                <a:spLocks noChangeShapeType="1"/>
              </p:cNvSpPr>
              <p:nvPr/>
            </p:nvSpPr>
            <p:spPr bwMode="auto">
              <a:xfrm flipH="1" flipV="1">
                <a:off x="4820" y="1678"/>
                <a:ext cx="98" cy="3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724" name="Freeform 3560"/>
              <p:cNvSpPr>
                <a:spLocks/>
              </p:cNvSpPr>
              <p:nvPr/>
            </p:nvSpPr>
            <p:spPr bwMode="auto">
              <a:xfrm>
                <a:off x="5137" y="1670"/>
                <a:ext cx="210" cy="99"/>
              </a:xfrm>
              <a:custGeom>
                <a:avLst/>
                <a:gdLst>
                  <a:gd name="T0" fmla="*/ 185 w 210"/>
                  <a:gd name="T1" fmla="*/ 66 h 99"/>
                  <a:gd name="T2" fmla="*/ 197 w 210"/>
                  <a:gd name="T3" fmla="*/ 70 h 99"/>
                  <a:gd name="T4" fmla="*/ 207 w 210"/>
                  <a:gd name="T5" fmla="*/ 73 h 99"/>
                  <a:gd name="T6" fmla="*/ 209 w 210"/>
                  <a:gd name="T7" fmla="*/ 74 h 99"/>
                  <a:gd name="T8" fmla="*/ 207 w 210"/>
                  <a:gd name="T9" fmla="*/ 78 h 99"/>
                  <a:gd name="T10" fmla="*/ 193 w 210"/>
                  <a:gd name="T11" fmla="*/ 86 h 99"/>
                  <a:gd name="T12" fmla="*/ 181 w 210"/>
                  <a:gd name="T13" fmla="*/ 90 h 99"/>
                  <a:gd name="T14" fmla="*/ 162 w 210"/>
                  <a:gd name="T15" fmla="*/ 98 h 99"/>
                  <a:gd name="T16" fmla="*/ 184 w 210"/>
                  <a:gd name="T17" fmla="*/ 86 h 99"/>
                  <a:gd name="T18" fmla="*/ 179 w 210"/>
                  <a:gd name="T19" fmla="*/ 84 h 99"/>
                  <a:gd name="T20" fmla="*/ 165 w 210"/>
                  <a:gd name="T21" fmla="*/ 80 h 99"/>
                  <a:gd name="T22" fmla="*/ 152 w 210"/>
                  <a:gd name="T23" fmla="*/ 74 h 99"/>
                  <a:gd name="T24" fmla="*/ 137 w 210"/>
                  <a:gd name="T25" fmla="*/ 73 h 99"/>
                  <a:gd name="T26" fmla="*/ 122 w 210"/>
                  <a:gd name="T27" fmla="*/ 68 h 99"/>
                  <a:gd name="T28" fmla="*/ 103 w 210"/>
                  <a:gd name="T29" fmla="*/ 62 h 99"/>
                  <a:gd name="T30" fmla="*/ 88 w 210"/>
                  <a:gd name="T31" fmla="*/ 56 h 99"/>
                  <a:gd name="T32" fmla="*/ 71 w 210"/>
                  <a:gd name="T33" fmla="*/ 50 h 99"/>
                  <a:gd name="T34" fmla="*/ 56 w 210"/>
                  <a:gd name="T35" fmla="*/ 47 h 99"/>
                  <a:gd name="T36" fmla="*/ 43 w 210"/>
                  <a:gd name="T37" fmla="*/ 41 h 99"/>
                  <a:gd name="T38" fmla="*/ 28 w 210"/>
                  <a:gd name="T39" fmla="*/ 41 h 99"/>
                  <a:gd name="T40" fmla="*/ 15 w 210"/>
                  <a:gd name="T41" fmla="*/ 37 h 99"/>
                  <a:gd name="T42" fmla="*/ 3 w 210"/>
                  <a:gd name="T43" fmla="*/ 35 h 99"/>
                  <a:gd name="T44" fmla="*/ 1 w 210"/>
                  <a:gd name="T45" fmla="*/ 33 h 99"/>
                  <a:gd name="T46" fmla="*/ 15 w 210"/>
                  <a:gd name="T47" fmla="*/ 27 h 99"/>
                  <a:gd name="T48" fmla="*/ 37 w 210"/>
                  <a:gd name="T49" fmla="*/ 17 h 99"/>
                  <a:gd name="T50" fmla="*/ 60 w 210"/>
                  <a:gd name="T51" fmla="*/ 5 h 99"/>
                  <a:gd name="T52" fmla="*/ 82 w 210"/>
                  <a:gd name="T53" fmla="*/ 0 h 99"/>
                  <a:gd name="T54" fmla="*/ 88 w 210"/>
                  <a:gd name="T55" fmla="*/ 0 h 99"/>
                  <a:gd name="T56" fmla="*/ 93 w 210"/>
                  <a:gd name="T57" fmla="*/ 3 h 99"/>
                  <a:gd name="T58" fmla="*/ 109 w 210"/>
                  <a:gd name="T59" fmla="*/ 17 h 99"/>
                  <a:gd name="T60" fmla="*/ 122 w 210"/>
                  <a:gd name="T61" fmla="*/ 24 h 99"/>
                  <a:gd name="T62" fmla="*/ 130 w 210"/>
                  <a:gd name="T63" fmla="*/ 29 h 99"/>
                  <a:gd name="T64" fmla="*/ 137 w 210"/>
                  <a:gd name="T65" fmla="*/ 35 h 99"/>
                  <a:gd name="T66" fmla="*/ 173 w 210"/>
                  <a:gd name="T67" fmla="*/ 56 h 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0"/>
                  <a:gd name="T103" fmla="*/ 0 h 99"/>
                  <a:gd name="T104" fmla="*/ 210 w 210"/>
                  <a:gd name="T105" fmla="*/ 99 h 9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0" h="99">
                    <a:moveTo>
                      <a:pt x="173" y="56"/>
                    </a:moveTo>
                    <a:lnTo>
                      <a:pt x="185" y="66"/>
                    </a:lnTo>
                    <a:lnTo>
                      <a:pt x="191" y="66"/>
                    </a:lnTo>
                    <a:lnTo>
                      <a:pt x="197" y="70"/>
                    </a:lnTo>
                    <a:lnTo>
                      <a:pt x="203" y="72"/>
                    </a:lnTo>
                    <a:lnTo>
                      <a:pt x="207" y="73"/>
                    </a:lnTo>
                    <a:lnTo>
                      <a:pt x="209" y="73"/>
                    </a:lnTo>
                    <a:lnTo>
                      <a:pt x="209" y="74"/>
                    </a:lnTo>
                    <a:lnTo>
                      <a:pt x="209" y="76"/>
                    </a:lnTo>
                    <a:lnTo>
                      <a:pt x="207" y="78"/>
                    </a:lnTo>
                    <a:lnTo>
                      <a:pt x="203" y="82"/>
                    </a:lnTo>
                    <a:lnTo>
                      <a:pt x="193" y="86"/>
                    </a:lnTo>
                    <a:lnTo>
                      <a:pt x="189" y="88"/>
                    </a:lnTo>
                    <a:lnTo>
                      <a:pt x="181" y="90"/>
                    </a:lnTo>
                    <a:lnTo>
                      <a:pt x="173" y="94"/>
                    </a:lnTo>
                    <a:lnTo>
                      <a:pt x="162" y="98"/>
                    </a:lnTo>
                    <a:lnTo>
                      <a:pt x="184" y="88"/>
                    </a:lnTo>
                    <a:lnTo>
                      <a:pt x="184" y="86"/>
                    </a:lnTo>
                    <a:lnTo>
                      <a:pt x="182" y="86"/>
                    </a:lnTo>
                    <a:lnTo>
                      <a:pt x="179" y="84"/>
                    </a:lnTo>
                    <a:lnTo>
                      <a:pt x="171" y="80"/>
                    </a:lnTo>
                    <a:lnTo>
                      <a:pt x="165" y="80"/>
                    </a:lnTo>
                    <a:lnTo>
                      <a:pt x="156" y="76"/>
                    </a:lnTo>
                    <a:lnTo>
                      <a:pt x="152" y="74"/>
                    </a:lnTo>
                    <a:lnTo>
                      <a:pt x="146" y="73"/>
                    </a:lnTo>
                    <a:lnTo>
                      <a:pt x="137" y="73"/>
                    </a:lnTo>
                    <a:lnTo>
                      <a:pt x="131" y="70"/>
                    </a:lnTo>
                    <a:lnTo>
                      <a:pt x="122" y="68"/>
                    </a:lnTo>
                    <a:lnTo>
                      <a:pt x="113" y="66"/>
                    </a:lnTo>
                    <a:lnTo>
                      <a:pt x="103" y="62"/>
                    </a:lnTo>
                    <a:lnTo>
                      <a:pt x="95" y="58"/>
                    </a:lnTo>
                    <a:lnTo>
                      <a:pt x="88" y="56"/>
                    </a:lnTo>
                    <a:lnTo>
                      <a:pt x="77" y="52"/>
                    </a:lnTo>
                    <a:lnTo>
                      <a:pt x="71" y="50"/>
                    </a:lnTo>
                    <a:lnTo>
                      <a:pt x="66" y="49"/>
                    </a:lnTo>
                    <a:lnTo>
                      <a:pt x="56" y="47"/>
                    </a:lnTo>
                    <a:lnTo>
                      <a:pt x="50" y="45"/>
                    </a:lnTo>
                    <a:lnTo>
                      <a:pt x="43" y="41"/>
                    </a:lnTo>
                    <a:lnTo>
                      <a:pt x="35" y="41"/>
                    </a:lnTo>
                    <a:lnTo>
                      <a:pt x="28" y="41"/>
                    </a:lnTo>
                    <a:lnTo>
                      <a:pt x="21" y="39"/>
                    </a:lnTo>
                    <a:lnTo>
                      <a:pt x="15" y="37"/>
                    </a:lnTo>
                    <a:lnTo>
                      <a:pt x="9" y="37"/>
                    </a:lnTo>
                    <a:lnTo>
                      <a:pt x="3" y="35"/>
                    </a:lnTo>
                    <a:lnTo>
                      <a:pt x="0" y="35"/>
                    </a:lnTo>
                    <a:lnTo>
                      <a:pt x="1" y="33"/>
                    </a:lnTo>
                    <a:lnTo>
                      <a:pt x="7" y="31"/>
                    </a:lnTo>
                    <a:lnTo>
                      <a:pt x="15" y="27"/>
                    </a:lnTo>
                    <a:lnTo>
                      <a:pt x="24" y="21"/>
                    </a:lnTo>
                    <a:lnTo>
                      <a:pt x="37" y="17"/>
                    </a:lnTo>
                    <a:lnTo>
                      <a:pt x="48" y="11"/>
                    </a:lnTo>
                    <a:lnTo>
                      <a:pt x="60" y="5"/>
                    </a:lnTo>
                    <a:lnTo>
                      <a:pt x="71" y="1"/>
                    </a:lnTo>
                    <a:lnTo>
                      <a:pt x="82" y="0"/>
                    </a:lnTo>
                    <a:lnTo>
                      <a:pt x="86" y="0"/>
                    </a:lnTo>
                    <a:lnTo>
                      <a:pt x="88" y="0"/>
                    </a:lnTo>
                    <a:lnTo>
                      <a:pt x="92" y="0"/>
                    </a:lnTo>
                    <a:lnTo>
                      <a:pt x="93" y="3"/>
                    </a:lnTo>
                    <a:lnTo>
                      <a:pt x="101" y="11"/>
                    </a:lnTo>
                    <a:lnTo>
                      <a:pt x="109" y="17"/>
                    </a:lnTo>
                    <a:lnTo>
                      <a:pt x="113" y="21"/>
                    </a:lnTo>
                    <a:lnTo>
                      <a:pt x="122" y="24"/>
                    </a:lnTo>
                    <a:lnTo>
                      <a:pt x="124" y="27"/>
                    </a:lnTo>
                    <a:lnTo>
                      <a:pt x="130" y="29"/>
                    </a:lnTo>
                    <a:lnTo>
                      <a:pt x="133" y="31"/>
                    </a:lnTo>
                    <a:lnTo>
                      <a:pt x="137" y="35"/>
                    </a:lnTo>
                    <a:lnTo>
                      <a:pt x="154" y="45"/>
                    </a:lnTo>
                    <a:lnTo>
                      <a:pt x="173" y="56"/>
                    </a:lnTo>
                  </a:path>
                </a:pathLst>
              </a:custGeom>
              <a:solidFill>
                <a:srgbClr val="FFFFCC"/>
              </a:solidFill>
              <a:ln w="9525" cap="rnd">
                <a:noFill/>
                <a:round/>
                <a:headEnd/>
                <a:tailEnd/>
              </a:ln>
            </p:spPr>
            <p:txBody>
              <a:bodyPr/>
              <a:lstStyle/>
              <a:p>
                <a:endParaRPr lang="zh-CN" altLang="zh-CN"/>
              </a:p>
            </p:txBody>
          </p:sp>
          <p:sp>
            <p:nvSpPr>
              <p:cNvPr id="57725" name="Freeform 3561"/>
              <p:cNvSpPr>
                <a:spLocks/>
              </p:cNvSpPr>
              <p:nvPr/>
            </p:nvSpPr>
            <p:spPr bwMode="auto">
              <a:xfrm>
                <a:off x="5137" y="1670"/>
                <a:ext cx="216" cy="105"/>
              </a:xfrm>
              <a:custGeom>
                <a:avLst/>
                <a:gdLst>
                  <a:gd name="T0" fmla="*/ 191 w 216"/>
                  <a:gd name="T1" fmla="*/ 70 h 105"/>
                  <a:gd name="T2" fmla="*/ 203 w 216"/>
                  <a:gd name="T3" fmla="*/ 74 h 105"/>
                  <a:gd name="T4" fmla="*/ 213 w 216"/>
                  <a:gd name="T5" fmla="*/ 77 h 105"/>
                  <a:gd name="T6" fmla="*/ 215 w 216"/>
                  <a:gd name="T7" fmla="*/ 80 h 105"/>
                  <a:gd name="T8" fmla="*/ 213 w 216"/>
                  <a:gd name="T9" fmla="*/ 84 h 105"/>
                  <a:gd name="T10" fmla="*/ 199 w 216"/>
                  <a:gd name="T11" fmla="*/ 90 h 105"/>
                  <a:gd name="T12" fmla="*/ 186 w 216"/>
                  <a:gd name="T13" fmla="*/ 96 h 105"/>
                  <a:gd name="T14" fmla="*/ 167 w 216"/>
                  <a:gd name="T15" fmla="*/ 104 h 105"/>
                  <a:gd name="T16" fmla="*/ 190 w 216"/>
                  <a:gd name="T17" fmla="*/ 90 h 105"/>
                  <a:gd name="T18" fmla="*/ 184 w 216"/>
                  <a:gd name="T19" fmla="*/ 88 h 105"/>
                  <a:gd name="T20" fmla="*/ 171 w 216"/>
                  <a:gd name="T21" fmla="*/ 86 h 105"/>
                  <a:gd name="T22" fmla="*/ 156 w 216"/>
                  <a:gd name="T23" fmla="*/ 80 h 105"/>
                  <a:gd name="T24" fmla="*/ 141 w 216"/>
                  <a:gd name="T25" fmla="*/ 77 h 105"/>
                  <a:gd name="T26" fmla="*/ 126 w 216"/>
                  <a:gd name="T27" fmla="*/ 72 h 105"/>
                  <a:gd name="T28" fmla="*/ 107 w 216"/>
                  <a:gd name="T29" fmla="*/ 66 h 105"/>
                  <a:gd name="T30" fmla="*/ 92 w 216"/>
                  <a:gd name="T31" fmla="*/ 58 h 105"/>
                  <a:gd name="T32" fmla="*/ 73 w 216"/>
                  <a:gd name="T33" fmla="*/ 52 h 105"/>
                  <a:gd name="T34" fmla="*/ 58 w 216"/>
                  <a:gd name="T35" fmla="*/ 51 h 105"/>
                  <a:gd name="T36" fmla="*/ 45 w 216"/>
                  <a:gd name="T37" fmla="*/ 45 h 105"/>
                  <a:gd name="T38" fmla="*/ 29 w 216"/>
                  <a:gd name="T39" fmla="*/ 43 h 105"/>
                  <a:gd name="T40" fmla="*/ 15 w 216"/>
                  <a:gd name="T41" fmla="*/ 39 h 105"/>
                  <a:gd name="T42" fmla="*/ 3 w 216"/>
                  <a:gd name="T43" fmla="*/ 37 h 105"/>
                  <a:gd name="T44" fmla="*/ 1 w 216"/>
                  <a:gd name="T45" fmla="*/ 35 h 105"/>
                  <a:gd name="T46" fmla="*/ 15 w 216"/>
                  <a:gd name="T47" fmla="*/ 29 h 105"/>
                  <a:gd name="T48" fmla="*/ 37 w 216"/>
                  <a:gd name="T49" fmla="*/ 17 h 105"/>
                  <a:gd name="T50" fmla="*/ 62 w 216"/>
                  <a:gd name="T51" fmla="*/ 5 h 105"/>
                  <a:gd name="T52" fmla="*/ 84 w 216"/>
                  <a:gd name="T53" fmla="*/ 0 h 105"/>
                  <a:gd name="T54" fmla="*/ 92 w 216"/>
                  <a:gd name="T55" fmla="*/ 0 h 105"/>
                  <a:gd name="T56" fmla="*/ 95 w 216"/>
                  <a:gd name="T57" fmla="*/ 3 h 105"/>
                  <a:gd name="T58" fmla="*/ 113 w 216"/>
                  <a:gd name="T59" fmla="*/ 17 h 105"/>
                  <a:gd name="T60" fmla="*/ 124 w 216"/>
                  <a:gd name="T61" fmla="*/ 26 h 105"/>
                  <a:gd name="T62" fmla="*/ 133 w 216"/>
                  <a:gd name="T63" fmla="*/ 31 h 105"/>
                  <a:gd name="T64" fmla="*/ 141 w 216"/>
                  <a:gd name="T65" fmla="*/ 37 h 105"/>
                  <a:gd name="T66" fmla="*/ 177 w 216"/>
                  <a:gd name="T67" fmla="*/ 60 h 10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105"/>
                  <a:gd name="T104" fmla="*/ 216 w 216"/>
                  <a:gd name="T105" fmla="*/ 105 h 10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105">
                    <a:moveTo>
                      <a:pt x="177" y="60"/>
                    </a:moveTo>
                    <a:lnTo>
                      <a:pt x="191" y="70"/>
                    </a:lnTo>
                    <a:lnTo>
                      <a:pt x="195" y="70"/>
                    </a:lnTo>
                    <a:lnTo>
                      <a:pt x="203" y="74"/>
                    </a:lnTo>
                    <a:lnTo>
                      <a:pt x="209" y="75"/>
                    </a:lnTo>
                    <a:lnTo>
                      <a:pt x="213" y="77"/>
                    </a:lnTo>
                    <a:lnTo>
                      <a:pt x="215" y="78"/>
                    </a:lnTo>
                    <a:lnTo>
                      <a:pt x="215" y="80"/>
                    </a:lnTo>
                    <a:lnTo>
                      <a:pt x="215" y="82"/>
                    </a:lnTo>
                    <a:lnTo>
                      <a:pt x="213" y="84"/>
                    </a:lnTo>
                    <a:lnTo>
                      <a:pt x="209" y="88"/>
                    </a:lnTo>
                    <a:lnTo>
                      <a:pt x="199" y="90"/>
                    </a:lnTo>
                    <a:lnTo>
                      <a:pt x="193" y="92"/>
                    </a:lnTo>
                    <a:lnTo>
                      <a:pt x="186" y="96"/>
                    </a:lnTo>
                    <a:lnTo>
                      <a:pt x="177" y="100"/>
                    </a:lnTo>
                    <a:lnTo>
                      <a:pt x="167" y="104"/>
                    </a:lnTo>
                    <a:lnTo>
                      <a:pt x="190" y="94"/>
                    </a:lnTo>
                    <a:lnTo>
                      <a:pt x="190" y="90"/>
                    </a:lnTo>
                    <a:lnTo>
                      <a:pt x="188" y="90"/>
                    </a:lnTo>
                    <a:lnTo>
                      <a:pt x="184" y="88"/>
                    </a:lnTo>
                    <a:lnTo>
                      <a:pt x="175" y="86"/>
                    </a:lnTo>
                    <a:lnTo>
                      <a:pt x="171" y="86"/>
                    </a:lnTo>
                    <a:lnTo>
                      <a:pt x="160" y="82"/>
                    </a:lnTo>
                    <a:lnTo>
                      <a:pt x="156" y="80"/>
                    </a:lnTo>
                    <a:lnTo>
                      <a:pt x="150" y="78"/>
                    </a:lnTo>
                    <a:lnTo>
                      <a:pt x="141" y="77"/>
                    </a:lnTo>
                    <a:lnTo>
                      <a:pt x="135" y="74"/>
                    </a:lnTo>
                    <a:lnTo>
                      <a:pt x="126" y="72"/>
                    </a:lnTo>
                    <a:lnTo>
                      <a:pt x="115" y="70"/>
                    </a:lnTo>
                    <a:lnTo>
                      <a:pt x="107" y="66"/>
                    </a:lnTo>
                    <a:lnTo>
                      <a:pt x="97" y="62"/>
                    </a:lnTo>
                    <a:lnTo>
                      <a:pt x="92" y="58"/>
                    </a:lnTo>
                    <a:lnTo>
                      <a:pt x="79" y="54"/>
                    </a:lnTo>
                    <a:lnTo>
                      <a:pt x="73" y="52"/>
                    </a:lnTo>
                    <a:lnTo>
                      <a:pt x="68" y="51"/>
                    </a:lnTo>
                    <a:lnTo>
                      <a:pt x="58" y="51"/>
                    </a:lnTo>
                    <a:lnTo>
                      <a:pt x="50" y="49"/>
                    </a:lnTo>
                    <a:lnTo>
                      <a:pt x="45" y="45"/>
                    </a:lnTo>
                    <a:lnTo>
                      <a:pt x="35" y="45"/>
                    </a:lnTo>
                    <a:lnTo>
                      <a:pt x="29" y="43"/>
                    </a:lnTo>
                    <a:lnTo>
                      <a:pt x="23" y="41"/>
                    </a:lnTo>
                    <a:lnTo>
                      <a:pt x="15" y="39"/>
                    </a:lnTo>
                    <a:lnTo>
                      <a:pt x="9" y="39"/>
                    </a:lnTo>
                    <a:lnTo>
                      <a:pt x="3" y="37"/>
                    </a:lnTo>
                    <a:lnTo>
                      <a:pt x="0" y="37"/>
                    </a:lnTo>
                    <a:lnTo>
                      <a:pt x="1" y="35"/>
                    </a:lnTo>
                    <a:lnTo>
                      <a:pt x="7" y="33"/>
                    </a:lnTo>
                    <a:lnTo>
                      <a:pt x="15" y="29"/>
                    </a:lnTo>
                    <a:lnTo>
                      <a:pt x="26" y="23"/>
                    </a:lnTo>
                    <a:lnTo>
                      <a:pt x="37" y="17"/>
                    </a:lnTo>
                    <a:lnTo>
                      <a:pt x="50" y="11"/>
                    </a:lnTo>
                    <a:lnTo>
                      <a:pt x="62" y="5"/>
                    </a:lnTo>
                    <a:lnTo>
                      <a:pt x="73" y="1"/>
                    </a:lnTo>
                    <a:lnTo>
                      <a:pt x="84" y="0"/>
                    </a:lnTo>
                    <a:lnTo>
                      <a:pt x="88" y="0"/>
                    </a:lnTo>
                    <a:lnTo>
                      <a:pt x="92" y="0"/>
                    </a:lnTo>
                    <a:lnTo>
                      <a:pt x="94" y="0"/>
                    </a:lnTo>
                    <a:lnTo>
                      <a:pt x="95" y="3"/>
                    </a:lnTo>
                    <a:lnTo>
                      <a:pt x="105" y="11"/>
                    </a:lnTo>
                    <a:lnTo>
                      <a:pt x="113" y="17"/>
                    </a:lnTo>
                    <a:lnTo>
                      <a:pt x="115" y="21"/>
                    </a:lnTo>
                    <a:lnTo>
                      <a:pt x="124" y="26"/>
                    </a:lnTo>
                    <a:lnTo>
                      <a:pt x="128" y="29"/>
                    </a:lnTo>
                    <a:lnTo>
                      <a:pt x="133" y="31"/>
                    </a:lnTo>
                    <a:lnTo>
                      <a:pt x="137" y="33"/>
                    </a:lnTo>
                    <a:lnTo>
                      <a:pt x="141" y="37"/>
                    </a:lnTo>
                    <a:lnTo>
                      <a:pt x="158" y="49"/>
                    </a:lnTo>
                    <a:lnTo>
                      <a:pt x="177" y="60"/>
                    </a:lnTo>
                  </a:path>
                </a:pathLst>
              </a:custGeom>
              <a:solidFill>
                <a:srgbClr val="969696"/>
              </a:solidFill>
              <a:ln w="12700" cap="rnd">
                <a:solidFill>
                  <a:srgbClr val="000000"/>
                </a:solidFill>
                <a:round/>
                <a:headEnd/>
                <a:tailEnd/>
              </a:ln>
            </p:spPr>
            <p:txBody>
              <a:bodyPr/>
              <a:lstStyle/>
              <a:p>
                <a:endParaRPr lang="zh-CN" altLang="zh-CN"/>
              </a:p>
            </p:txBody>
          </p:sp>
          <p:sp>
            <p:nvSpPr>
              <p:cNvPr id="57726" name="Freeform 3562"/>
              <p:cNvSpPr>
                <a:spLocks/>
              </p:cNvSpPr>
              <p:nvPr/>
            </p:nvSpPr>
            <p:spPr bwMode="auto">
              <a:xfrm>
                <a:off x="4826" y="1588"/>
                <a:ext cx="99" cy="27"/>
              </a:xfrm>
              <a:custGeom>
                <a:avLst/>
                <a:gdLst>
                  <a:gd name="T0" fmla="*/ 98 w 99"/>
                  <a:gd name="T1" fmla="*/ 26 h 27"/>
                  <a:gd name="T2" fmla="*/ 13 w 99"/>
                  <a:gd name="T3" fmla="*/ 0 h 27"/>
                  <a:gd name="T4" fmla="*/ 0 w 99"/>
                  <a:gd name="T5" fmla="*/ 3 h 27"/>
                  <a:gd name="T6" fmla="*/ 0 60000 65536"/>
                  <a:gd name="T7" fmla="*/ 0 60000 65536"/>
                  <a:gd name="T8" fmla="*/ 0 60000 65536"/>
                  <a:gd name="T9" fmla="*/ 0 w 99"/>
                  <a:gd name="T10" fmla="*/ 0 h 27"/>
                  <a:gd name="T11" fmla="*/ 99 w 99"/>
                  <a:gd name="T12" fmla="*/ 27 h 27"/>
                </a:gdLst>
                <a:ahLst/>
                <a:cxnLst>
                  <a:cxn ang="T6">
                    <a:pos x="T0" y="T1"/>
                  </a:cxn>
                  <a:cxn ang="T7">
                    <a:pos x="T2" y="T3"/>
                  </a:cxn>
                  <a:cxn ang="T8">
                    <a:pos x="T4" y="T5"/>
                  </a:cxn>
                </a:cxnLst>
                <a:rect l="T9" t="T10" r="T11" b="T12"/>
                <a:pathLst>
                  <a:path w="99" h="27">
                    <a:moveTo>
                      <a:pt x="98" y="26"/>
                    </a:moveTo>
                    <a:lnTo>
                      <a:pt x="13" y="0"/>
                    </a:lnTo>
                    <a:lnTo>
                      <a:pt x="0" y="3"/>
                    </a:lnTo>
                  </a:path>
                </a:pathLst>
              </a:custGeom>
              <a:noFill/>
              <a:ln w="12700" cap="rnd">
                <a:solidFill>
                  <a:srgbClr val="000000"/>
                </a:solidFill>
                <a:round/>
                <a:headEnd type="none" w="sm" len="sm"/>
                <a:tailEnd type="none" w="sm" len="sm"/>
              </a:ln>
            </p:spPr>
            <p:txBody>
              <a:bodyPr/>
              <a:lstStyle/>
              <a:p>
                <a:endParaRPr lang="zh-CN" altLang="zh-CN"/>
              </a:p>
            </p:txBody>
          </p:sp>
          <p:sp>
            <p:nvSpPr>
              <p:cNvPr id="57727" name="Line 3563"/>
              <p:cNvSpPr>
                <a:spLocks noChangeShapeType="1"/>
              </p:cNvSpPr>
              <p:nvPr/>
            </p:nvSpPr>
            <p:spPr bwMode="auto">
              <a:xfrm>
                <a:off x="4831" y="1592"/>
                <a:ext cx="95" cy="3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728" name="Freeform 3564"/>
              <p:cNvSpPr>
                <a:spLocks/>
              </p:cNvSpPr>
              <p:nvPr/>
            </p:nvSpPr>
            <p:spPr bwMode="auto">
              <a:xfrm>
                <a:off x="5041" y="1606"/>
                <a:ext cx="73" cy="17"/>
              </a:xfrm>
              <a:custGeom>
                <a:avLst/>
                <a:gdLst>
                  <a:gd name="T0" fmla="*/ 72 w 73"/>
                  <a:gd name="T1" fmla="*/ 16 h 17"/>
                  <a:gd name="T2" fmla="*/ 70 w 73"/>
                  <a:gd name="T3" fmla="*/ 16 h 17"/>
                  <a:gd name="T4" fmla="*/ 68 w 73"/>
                  <a:gd name="T5" fmla="*/ 16 h 17"/>
                  <a:gd name="T6" fmla="*/ 66 w 73"/>
                  <a:gd name="T7" fmla="*/ 16 h 17"/>
                  <a:gd name="T8" fmla="*/ 64 w 73"/>
                  <a:gd name="T9" fmla="*/ 16 h 17"/>
                  <a:gd name="T10" fmla="*/ 60 w 73"/>
                  <a:gd name="T11" fmla="*/ 16 h 17"/>
                  <a:gd name="T12" fmla="*/ 58 w 73"/>
                  <a:gd name="T13" fmla="*/ 16 h 17"/>
                  <a:gd name="T14" fmla="*/ 54 w 73"/>
                  <a:gd name="T15" fmla="*/ 16 h 17"/>
                  <a:gd name="T16" fmla="*/ 52 w 73"/>
                  <a:gd name="T17" fmla="*/ 16 h 17"/>
                  <a:gd name="T18" fmla="*/ 50 w 73"/>
                  <a:gd name="T19" fmla="*/ 16 h 17"/>
                  <a:gd name="T20" fmla="*/ 47 w 73"/>
                  <a:gd name="T21" fmla="*/ 16 h 17"/>
                  <a:gd name="T22" fmla="*/ 45 w 73"/>
                  <a:gd name="T23" fmla="*/ 16 h 17"/>
                  <a:gd name="T24" fmla="*/ 41 w 73"/>
                  <a:gd name="T25" fmla="*/ 16 h 17"/>
                  <a:gd name="T26" fmla="*/ 39 w 73"/>
                  <a:gd name="T27" fmla="*/ 16 h 17"/>
                  <a:gd name="T28" fmla="*/ 35 w 73"/>
                  <a:gd name="T29" fmla="*/ 16 h 17"/>
                  <a:gd name="T30" fmla="*/ 33 w 73"/>
                  <a:gd name="T31" fmla="*/ 16 h 17"/>
                  <a:gd name="T32" fmla="*/ 29 w 73"/>
                  <a:gd name="T33" fmla="*/ 8 h 17"/>
                  <a:gd name="T34" fmla="*/ 27 w 73"/>
                  <a:gd name="T35" fmla="*/ 8 h 17"/>
                  <a:gd name="T36" fmla="*/ 25 w 73"/>
                  <a:gd name="T37" fmla="*/ 8 h 17"/>
                  <a:gd name="T38" fmla="*/ 22 w 73"/>
                  <a:gd name="T39" fmla="*/ 8 h 17"/>
                  <a:gd name="T40" fmla="*/ 19 w 73"/>
                  <a:gd name="T41" fmla="*/ 8 h 17"/>
                  <a:gd name="T42" fmla="*/ 17 w 73"/>
                  <a:gd name="T43" fmla="*/ 8 h 17"/>
                  <a:gd name="T44" fmla="*/ 15 w 73"/>
                  <a:gd name="T45" fmla="*/ 8 h 17"/>
                  <a:gd name="T46" fmla="*/ 11 w 73"/>
                  <a:gd name="T47" fmla="*/ 8 h 17"/>
                  <a:gd name="T48" fmla="*/ 9 w 73"/>
                  <a:gd name="T49" fmla="*/ 8 h 17"/>
                  <a:gd name="T50" fmla="*/ 7 w 73"/>
                  <a:gd name="T51" fmla="*/ 8 h 17"/>
                  <a:gd name="T52" fmla="*/ 5 w 73"/>
                  <a:gd name="T53" fmla="*/ 8 h 17"/>
                  <a:gd name="T54" fmla="*/ 3 w 73"/>
                  <a:gd name="T55" fmla="*/ 0 h 17"/>
                  <a:gd name="T56" fmla="*/ 1 w 73"/>
                  <a:gd name="T57" fmla="*/ 0 h 17"/>
                  <a:gd name="T58" fmla="*/ 0 w 73"/>
                  <a:gd name="T59" fmla="*/ 0 h 17"/>
                  <a:gd name="T60" fmla="*/ 1 w 73"/>
                  <a:gd name="T61" fmla="*/ 0 h 17"/>
                  <a:gd name="T62" fmla="*/ 3 w 73"/>
                  <a:gd name="T63" fmla="*/ 0 h 17"/>
                  <a:gd name="T64" fmla="*/ 3 w 73"/>
                  <a:gd name="T65" fmla="*/ 8 h 17"/>
                  <a:gd name="T66" fmla="*/ 5 w 73"/>
                  <a:gd name="T67" fmla="*/ 8 h 17"/>
                  <a:gd name="T68" fmla="*/ 9 w 73"/>
                  <a:gd name="T69" fmla="*/ 8 h 17"/>
                  <a:gd name="T70" fmla="*/ 11 w 73"/>
                  <a:gd name="T71" fmla="*/ 8 h 17"/>
                  <a:gd name="T72" fmla="*/ 15 w 73"/>
                  <a:gd name="T73" fmla="*/ 8 h 17"/>
                  <a:gd name="T74" fmla="*/ 19 w 73"/>
                  <a:gd name="T75" fmla="*/ 8 h 17"/>
                  <a:gd name="T76" fmla="*/ 22 w 73"/>
                  <a:gd name="T77" fmla="*/ 16 h 17"/>
                  <a:gd name="T78" fmla="*/ 25 w 73"/>
                  <a:gd name="T79" fmla="*/ 16 h 17"/>
                  <a:gd name="T80" fmla="*/ 27 w 73"/>
                  <a:gd name="T81" fmla="*/ 16 h 17"/>
                  <a:gd name="T82" fmla="*/ 29 w 73"/>
                  <a:gd name="T83" fmla="*/ 16 h 17"/>
                  <a:gd name="T84" fmla="*/ 33 w 73"/>
                  <a:gd name="T85" fmla="*/ 16 h 17"/>
                  <a:gd name="T86" fmla="*/ 37 w 73"/>
                  <a:gd name="T87" fmla="*/ 16 h 17"/>
                  <a:gd name="T88" fmla="*/ 41 w 73"/>
                  <a:gd name="T89" fmla="*/ 16 h 17"/>
                  <a:gd name="T90" fmla="*/ 45 w 73"/>
                  <a:gd name="T91" fmla="*/ 16 h 17"/>
                  <a:gd name="T92" fmla="*/ 48 w 73"/>
                  <a:gd name="T93" fmla="*/ 16 h 17"/>
                  <a:gd name="T94" fmla="*/ 52 w 73"/>
                  <a:gd name="T95" fmla="*/ 16 h 17"/>
                  <a:gd name="T96" fmla="*/ 58 w 73"/>
                  <a:gd name="T97" fmla="*/ 16 h 17"/>
                  <a:gd name="T98" fmla="*/ 64 w 73"/>
                  <a:gd name="T99" fmla="*/ 16 h 17"/>
                  <a:gd name="T100" fmla="*/ 68 w 73"/>
                  <a:gd name="T101" fmla="*/ 16 h 17"/>
                  <a:gd name="T102" fmla="*/ 72 w 73"/>
                  <a:gd name="T103" fmla="*/ 16 h 1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
                  <a:gd name="T157" fmla="*/ 0 h 17"/>
                  <a:gd name="T158" fmla="*/ 73 w 73"/>
                  <a:gd name="T159" fmla="*/ 17 h 1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 h="17">
                    <a:moveTo>
                      <a:pt x="72" y="16"/>
                    </a:moveTo>
                    <a:lnTo>
                      <a:pt x="70" y="16"/>
                    </a:lnTo>
                    <a:lnTo>
                      <a:pt x="68" y="16"/>
                    </a:lnTo>
                    <a:lnTo>
                      <a:pt x="66" y="16"/>
                    </a:lnTo>
                    <a:lnTo>
                      <a:pt x="64" y="16"/>
                    </a:lnTo>
                    <a:lnTo>
                      <a:pt x="60" y="16"/>
                    </a:lnTo>
                    <a:lnTo>
                      <a:pt x="58" y="16"/>
                    </a:lnTo>
                    <a:lnTo>
                      <a:pt x="54" y="16"/>
                    </a:lnTo>
                    <a:lnTo>
                      <a:pt x="52" y="16"/>
                    </a:lnTo>
                    <a:lnTo>
                      <a:pt x="50" y="16"/>
                    </a:lnTo>
                    <a:lnTo>
                      <a:pt x="47" y="16"/>
                    </a:lnTo>
                    <a:lnTo>
                      <a:pt x="45" y="16"/>
                    </a:lnTo>
                    <a:lnTo>
                      <a:pt x="41" y="16"/>
                    </a:lnTo>
                    <a:lnTo>
                      <a:pt x="39" y="16"/>
                    </a:lnTo>
                    <a:lnTo>
                      <a:pt x="35" y="16"/>
                    </a:lnTo>
                    <a:lnTo>
                      <a:pt x="33" y="16"/>
                    </a:lnTo>
                    <a:lnTo>
                      <a:pt x="29" y="8"/>
                    </a:lnTo>
                    <a:lnTo>
                      <a:pt x="27" y="8"/>
                    </a:lnTo>
                    <a:lnTo>
                      <a:pt x="25" y="8"/>
                    </a:lnTo>
                    <a:lnTo>
                      <a:pt x="22" y="8"/>
                    </a:lnTo>
                    <a:lnTo>
                      <a:pt x="19" y="8"/>
                    </a:lnTo>
                    <a:lnTo>
                      <a:pt x="17" y="8"/>
                    </a:lnTo>
                    <a:lnTo>
                      <a:pt x="15" y="8"/>
                    </a:lnTo>
                    <a:lnTo>
                      <a:pt x="11" y="8"/>
                    </a:lnTo>
                    <a:lnTo>
                      <a:pt x="9" y="8"/>
                    </a:lnTo>
                    <a:lnTo>
                      <a:pt x="7" y="8"/>
                    </a:lnTo>
                    <a:lnTo>
                      <a:pt x="5" y="8"/>
                    </a:lnTo>
                    <a:lnTo>
                      <a:pt x="3" y="0"/>
                    </a:lnTo>
                    <a:lnTo>
                      <a:pt x="1" y="0"/>
                    </a:lnTo>
                    <a:lnTo>
                      <a:pt x="0" y="0"/>
                    </a:lnTo>
                    <a:lnTo>
                      <a:pt x="1" y="0"/>
                    </a:lnTo>
                    <a:lnTo>
                      <a:pt x="3" y="0"/>
                    </a:lnTo>
                    <a:lnTo>
                      <a:pt x="3" y="8"/>
                    </a:lnTo>
                    <a:lnTo>
                      <a:pt x="5" y="8"/>
                    </a:lnTo>
                    <a:lnTo>
                      <a:pt x="9" y="8"/>
                    </a:lnTo>
                    <a:lnTo>
                      <a:pt x="11" y="8"/>
                    </a:lnTo>
                    <a:lnTo>
                      <a:pt x="15" y="8"/>
                    </a:lnTo>
                    <a:lnTo>
                      <a:pt x="19" y="8"/>
                    </a:lnTo>
                    <a:lnTo>
                      <a:pt x="22" y="16"/>
                    </a:lnTo>
                    <a:lnTo>
                      <a:pt x="25" y="16"/>
                    </a:lnTo>
                    <a:lnTo>
                      <a:pt x="27" y="16"/>
                    </a:lnTo>
                    <a:lnTo>
                      <a:pt x="29" y="16"/>
                    </a:lnTo>
                    <a:lnTo>
                      <a:pt x="33" y="16"/>
                    </a:lnTo>
                    <a:lnTo>
                      <a:pt x="37" y="16"/>
                    </a:lnTo>
                    <a:lnTo>
                      <a:pt x="41" y="16"/>
                    </a:lnTo>
                    <a:lnTo>
                      <a:pt x="45" y="16"/>
                    </a:lnTo>
                    <a:lnTo>
                      <a:pt x="48" y="16"/>
                    </a:lnTo>
                    <a:lnTo>
                      <a:pt x="52" y="16"/>
                    </a:lnTo>
                    <a:lnTo>
                      <a:pt x="58" y="16"/>
                    </a:lnTo>
                    <a:lnTo>
                      <a:pt x="64" y="16"/>
                    </a:lnTo>
                    <a:lnTo>
                      <a:pt x="68" y="16"/>
                    </a:lnTo>
                    <a:lnTo>
                      <a:pt x="72" y="16"/>
                    </a:lnTo>
                  </a:path>
                </a:pathLst>
              </a:custGeom>
              <a:solidFill>
                <a:srgbClr val="FFFFFF"/>
              </a:solidFill>
              <a:ln w="9525" cap="rnd">
                <a:noFill/>
                <a:round/>
                <a:headEnd/>
                <a:tailEnd/>
              </a:ln>
            </p:spPr>
            <p:txBody>
              <a:bodyPr/>
              <a:lstStyle/>
              <a:p>
                <a:endParaRPr lang="zh-CN" altLang="zh-CN"/>
              </a:p>
            </p:txBody>
          </p:sp>
          <p:sp>
            <p:nvSpPr>
              <p:cNvPr id="57729" name="Freeform 3565"/>
              <p:cNvSpPr>
                <a:spLocks/>
              </p:cNvSpPr>
              <p:nvPr/>
            </p:nvSpPr>
            <p:spPr bwMode="auto">
              <a:xfrm>
                <a:off x="5041" y="1606"/>
                <a:ext cx="73" cy="17"/>
              </a:xfrm>
              <a:custGeom>
                <a:avLst/>
                <a:gdLst>
                  <a:gd name="T0" fmla="*/ 72 w 73"/>
                  <a:gd name="T1" fmla="*/ 16 h 17"/>
                  <a:gd name="T2" fmla="*/ 70 w 73"/>
                  <a:gd name="T3" fmla="*/ 16 h 17"/>
                  <a:gd name="T4" fmla="*/ 68 w 73"/>
                  <a:gd name="T5" fmla="*/ 16 h 17"/>
                  <a:gd name="T6" fmla="*/ 66 w 73"/>
                  <a:gd name="T7" fmla="*/ 16 h 17"/>
                  <a:gd name="T8" fmla="*/ 64 w 73"/>
                  <a:gd name="T9" fmla="*/ 16 h 17"/>
                  <a:gd name="T10" fmla="*/ 60 w 73"/>
                  <a:gd name="T11" fmla="*/ 16 h 17"/>
                  <a:gd name="T12" fmla="*/ 58 w 73"/>
                  <a:gd name="T13" fmla="*/ 16 h 17"/>
                  <a:gd name="T14" fmla="*/ 54 w 73"/>
                  <a:gd name="T15" fmla="*/ 16 h 17"/>
                  <a:gd name="T16" fmla="*/ 52 w 73"/>
                  <a:gd name="T17" fmla="*/ 16 h 17"/>
                  <a:gd name="T18" fmla="*/ 50 w 73"/>
                  <a:gd name="T19" fmla="*/ 16 h 17"/>
                  <a:gd name="T20" fmla="*/ 47 w 73"/>
                  <a:gd name="T21" fmla="*/ 16 h 17"/>
                  <a:gd name="T22" fmla="*/ 45 w 73"/>
                  <a:gd name="T23" fmla="*/ 16 h 17"/>
                  <a:gd name="T24" fmla="*/ 41 w 73"/>
                  <a:gd name="T25" fmla="*/ 16 h 17"/>
                  <a:gd name="T26" fmla="*/ 39 w 73"/>
                  <a:gd name="T27" fmla="*/ 16 h 17"/>
                  <a:gd name="T28" fmla="*/ 35 w 73"/>
                  <a:gd name="T29" fmla="*/ 16 h 17"/>
                  <a:gd name="T30" fmla="*/ 33 w 73"/>
                  <a:gd name="T31" fmla="*/ 16 h 17"/>
                  <a:gd name="T32" fmla="*/ 29 w 73"/>
                  <a:gd name="T33" fmla="*/ 8 h 17"/>
                  <a:gd name="T34" fmla="*/ 27 w 73"/>
                  <a:gd name="T35" fmla="*/ 8 h 17"/>
                  <a:gd name="T36" fmla="*/ 25 w 73"/>
                  <a:gd name="T37" fmla="*/ 8 h 17"/>
                  <a:gd name="T38" fmla="*/ 22 w 73"/>
                  <a:gd name="T39" fmla="*/ 8 h 17"/>
                  <a:gd name="T40" fmla="*/ 19 w 73"/>
                  <a:gd name="T41" fmla="*/ 8 h 17"/>
                  <a:gd name="T42" fmla="*/ 17 w 73"/>
                  <a:gd name="T43" fmla="*/ 8 h 17"/>
                  <a:gd name="T44" fmla="*/ 15 w 73"/>
                  <a:gd name="T45" fmla="*/ 8 h 17"/>
                  <a:gd name="T46" fmla="*/ 11 w 73"/>
                  <a:gd name="T47" fmla="*/ 8 h 17"/>
                  <a:gd name="T48" fmla="*/ 9 w 73"/>
                  <a:gd name="T49" fmla="*/ 8 h 17"/>
                  <a:gd name="T50" fmla="*/ 7 w 73"/>
                  <a:gd name="T51" fmla="*/ 8 h 17"/>
                  <a:gd name="T52" fmla="*/ 5 w 73"/>
                  <a:gd name="T53" fmla="*/ 8 h 17"/>
                  <a:gd name="T54" fmla="*/ 3 w 73"/>
                  <a:gd name="T55" fmla="*/ 0 h 17"/>
                  <a:gd name="T56" fmla="*/ 1 w 73"/>
                  <a:gd name="T57" fmla="*/ 0 h 17"/>
                  <a:gd name="T58" fmla="*/ 0 w 73"/>
                  <a:gd name="T59" fmla="*/ 0 h 17"/>
                  <a:gd name="T60" fmla="*/ 1 w 73"/>
                  <a:gd name="T61" fmla="*/ 0 h 17"/>
                  <a:gd name="T62" fmla="*/ 3 w 73"/>
                  <a:gd name="T63" fmla="*/ 0 h 17"/>
                  <a:gd name="T64" fmla="*/ 3 w 73"/>
                  <a:gd name="T65" fmla="*/ 8 h 17"/>
                  <a:gd name="T66" fmla="*/ 5 w 73"/>
                  <a:gd name="T67" fmla="*/ 8 h 17"/>
                  <a:gd name="T68" fmla="*/ 9 w 73"/>
                  <a:gd name="T69" fmla="*/ 8 h 17"/>
                  <a:gd name="T70" fmla="*/ 11 w 73"/>
                  <a:gd name="T71" fmla="*/ 8 h 17"/>
                  <a:gd name="T72" fmla="*/ 15 w 73"/>
                  <a:gd name="T73" fmla="*/ 8 h 17"/>
                  <a:gd name="T74" fmla="*/ 19 w 73"/>
                  <a:gd name="T75" fmla="*/ 8 h 17"/>
                  <a:gd name="T76" fmla="*/ 22 w 73"/>
                  <a:gd name="T77" fmla="*/ 16 h 17"/>
                  <a:gd name="T78" fmla="*/ 25 w 73"/>
                  <a:gd name="T79" fmla="*/ 16 h 17"/>
                  <a:gd name="T80" fmla="*/ 27 w 73"/>
                  <a:gd name="T81" fmla="*/ 16 h 17"/>
                  <a:gd name="T82" fmla="*/ 29 w 73"/>
                  <a:gd name="T83" fmla="*/ 16 h 17"/>
                  <a:gd name="T84" fmla="*/ 33 w 73"/>
                  <a:gd name="T85" fmla="*/ 16 h 17"/>
                  <a:gd name="T86" fmla="*/ 37 w 73"/>
                  <a:gd name="T87" fmla="*/ 16 h 17"/>
                  <a:gd name="T88" fmla="*/ 41 w 73"/>
                  <a:gd name="T89" fmla="*/ 16 h 17"/>
                  <a:gd name="T90" fmla="*/ 45 w 73"/>
                  <a:gd name="T91" fmla="*/ 16 h 17"/>
                  <a:gd name="T92" fmla="*/ 48 w 73"/>
                  <a:gd name="T93" fmla="*/ 16 h 17"/>
                  <a:gd name="T94" fmla="*/ 52 w 73"/>
                  <a:gd name="T95" fmla="*/ 16 h 17"/>
                  <a:gd name="T96" fmla="*/ 58 w 73"/>
                  <a:gd name="T97" fmla="*/ 16 h 17"/>
                  <a:gd name="T98" fmla="*/ 64 w 73"/>
                  <a:gd name="T99" fmla="*/ 16 h 17"/>
                  <a:gd name="T100" fmla="*/ 68 w 73"/>
                  <a:gd name="T101" fmla="*/ 16 h 17"/>
                  <a:gd name="T102" fmla="*/ 72 w 73"/>
                  <a:gd name="T103" fmla="*/ 16 h 1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
                  <a:gd name="T157" fmla="*/ 0 h 17"/>
                  <a:gd name="T158" fmla="*/ 73 w 73"/>
                  <a:gd name="T159" fmla="*/ 17 h 1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 h="17">
                    <a:moveTo>
                      <a:pt x="72" y="16"/>
                    </a:moveTo>
                    <a:lnTo>
                      <a:pt x="70" y="16"/>
                    </a:lnTo>
                    <a:lnTo>
                      <a:pt x="68" y="16"/>
                    </a:lnTo>
                    <a:lnTo>
                      <a:pt x="66" y="16"/>
                    </a:lnTo>
                    <a:lnTo>
                      <a:pt x="64" y="16"/>
                    </a:lnTo>
                    <a:lnTo>
                      <a:pt x="60" y="16"/>
                    </a:lnTo>
                    <a:lnTo>
                      <a:pt x="58" y="16"/>
                    </a:lnTo>
                    <a:lnTo>
                      <a:pt x="54" y="16"/>
                    </a:lnTo>
                    <a:lnTo>
                      <a:pt x="52" y="16"/>
                    </a:lnTo>
                    <a:lnTo>
                      <a:pt x="50" y="16"/>
                    </a:lnTo>
                    <a:lnTo>
                      <a:pt x="47" y="16"/>
                    </a:lnTo>
                    <a:lnTo>
                      <a:pt x="45" y="16"/>
                    </a:lnTo>
                    <a:lnTo>
                      <a:pt x="41" y="16"/>
                    </a:lnTo>
                    <a:lnTo>
                      <a:pt x="39" y="16"/>
                    </a:lnTo>
                    <a:lnTo>
                      <a:pt x="35" y="16"/>
                    </a:lnTo>
                    <a:lnTo>
                      <a:pt x="33" y="16"/>
                    </a:lnTo>
                    <a:lnTo>
                      <a:pt x="29" y="8"/>
                    </a:lnTo>
                    <a:lnTo>
                      <a:pt x="27" y="8"/>
                    </a:lnTo>
                    <a:lnTo>
                      <a:pt x="25" y="8"/>
                    </a:lnTo>
                    <a:lnTo>
                      <a:pt x="22" y="8"/>
                    </a:lnTo>
                    <a:lnTo>
                      <a:pt x="19" y="8"/>
                    </a:lnTo>
                    <a:lnTo>
                      <a:pt x="17" y="8"/>
                    </a:lnTo>
                    <a:lnTo>
                      <a:pt x="15" y="8"/>
                    </a:lnTo>
                    <a:lnTo>
                      <a:pt x="11" y="8"/>
                    </a:lnTo>
                    <a:lnTo>
                      <a:pt x="9" y="8"/>
                    </a:lnTo>
                    <a:lnTo>
                      <a:pt x="7" y="8"/>
                    </a:lnTo>
                    <a:lnTo>
                      <a:pt x="5" y="8"/>
                    </a:lnTo>
                    <a:lnTo>
                      <a:pt x="3" y="0"/>
                    </a:lnTo>
                    <a:lnTo>
                      <a:pt x="1" y="0"/>
                    </a:lnTo>
                    <a:lnTo>
                      <a:pt x="0" y="0"/>
                    </a:lnTo>
                    <a:lnTo>
                      <a:pt x="1" y="0"/>
                    </a:lnTo>
                    <a:lnTo>
                      <a:pt x="3" y="0"/>
                    </a:lnTo>
                    <a:lnTo>
                      <a:pt x="3" y="8"/>
                    </a:lnTo>
                    <a:lnTo>
                      <a:pt x="5" y="8"/>
                    </a:lnTo>
                    <a:lnTo>
                      <a:pt x="9" y="8"/>
                    </a:lnTo>
                    <a:lnTo>
                      <a:pt x="11" y="8"/>
                    </a:lnTo>
                    <a:lnTo>
                      <a:pt x="15" y="8"/>
                    </a:lnTo>
                    <a:lnTo>
                      <a:pt x="19" y="8"/>
                    </a:lnTo>
                    <a:lnTo>
                      <a:pt x="22" y="16"/>
                    </a:lnTo>
                    <a:lnTo>
                      <a:pt x="25" y="16"/>
                    </a:lnTo>
                    <a:lnTo>
                      <a:pt x="27" y="16"/>
                    </a:lnTo>
                    <a:lnTo>
                      <a:pt x="29" y="16"/>
                    </a:lnTo>
                    <a:lnTo>
                      <a:pt x="33" y="16"/>
                    </a:lnTo>
                    <a:lnTo>
                      <a:pt x="37" y="16"/>
                    </a:lnTo>
                    <a:lnTo>
                      <a:pt x="41" y="16"/>
                    </a:lnTo>
                    <a:lnTo>
                      <a:pt x="45" y="16"/>
                    </a:lnTo>
                    <a:lnTo>
                      <a:pt x="48" y="16"/>
                    </a:lnTo>
                    <a:lnTo>
                      <a:pt x="52" y="16"/>
                    </a:lnTo>
                    <a:lnTo>
                      <a:pt x="58" y="16"/>
                    </a:lnTo>
                    <a:lnTo>
                      <a:pt x="64" y="16"/>
                    </a:lnTo>
                    <a:lnTo>
                      <a:pt x="68" y="16"/>
                    </a:lnTo>
                    <a:lnTo>
                      <a:pt x="72" y="16"/>
                    </a:lnTo>
                  </a:path>
                </a:pathLst>
              </a:custGeom>
              <a:solidFill>
                <a:srgbClr val="FFFFFF"/>
              </a:solidFill>
              <a:ln w="9525" cap="rnd">
                <a:noFill/>
                <a:round/>
                <a:headEnd/>
                <a:tailEnd/>
              </a:ln>
            </p:spPr>
            <p:txBody>
              <a:bodyPr/>
              <a:lstStyle/>
              <a:p>
                <a:endParaRPr lang="zh-CN" altLang="zh-CN"/>
              </a:p>
            </p:txBody>
          </p:sp>
          <p:sp>
            <p:nvSpPr>
              <p:cNvPr id="57730" name="Freeform 3566"/>
              <p:cNvSpPr>
                <a:spLocks/>
              </p:cNvSpPr>
              <p:nvPr/>
            </p:nvSpPr>
            <p:spPr bwMode="auto">
              <a:xfrm>
                <a:off x="5018" y="1575"/>
                <a:ext cx="127" cy="32"/>
              </a:xfrm>
              <a:custGeom>
                <a:avLst/>
                <a:gdLst>
                  <a:gd name="T0" fmla="*/ 118 w 127"/>
                  <a:gd name="T1" fmla="*/ 29 h 32"/>
                  <a:gd name="T2" fmla="*/ 116 w 127"/>
                  <a:gd name="T3" fmla="*/ 27 h 32"/>
                  <a:gd name="T4" fmla="*/ 112 w 127"/>
                  <a:gd name="T5" fmla="*/ 24 h 32"/>
                  <a:gd name="T6" fmla="*/ 108 w 127"/>
                  <a:gd name="T7" fmla="*/ 22 h 32"/>
                  <a:gd name="T8" fmla="*/ 103 w 127"/>
                  <a:gd name="T9" fmla="*/ 18 h 32"/>
                  <a:gd name="T10" fmla="*/ 96 w 127"/>
                  <a:gd name="T11" fmla="*/ 18 h 32"/>
                  <a:gd name="T12" fmla="*/ 88 w 127"/>
                  <a:gd name="T13" fmla="*/ 16 h 32"/>
                  <a:gd name="T14" fmla="*/ 81 w 127"/>
                  <a:gd name="T15" fmla="*/ 15 h 32"/>
                  <a:gd name="T16" fmla="*/ 71 w 127"/>
                  <a:gd name="T17" fmla="*/ 11 h 32"/>
                  <a:gd name="T18" fmla="*/ 63 w 127"/>
                  <a:gd name="T19" fmla="*/ 9 h 32"/>
                  <a:gd name="T20" fmla="*/ 52 w 127"/>
                  <a:gd name="T21" fmla="*/ 9 h 32"/>
                  <a:gd name="T22" fmla="*/ 42 w 127"/>
                  <a:gd name="T23" fmla="*/ 9 h 32"/>
                  <a:gd name="T24" fmla="*/ 32 w 127"/>
                  <a:gd name="T25" fmla="*/ 7 h 32"/>
                  <a:gd name="T26" fmla="*/ 21 w 127"/>
                  <a:gd name="T27" fmla="*/ 5 h 32"/>
                  <a:gd name="T28" fmla="*/ 11 w 127"/>
                  <a:gd name="T29" fmla="*/ 3 h 32"/>
                  <a:gd name="T30" fmla="*/ 0 w 127"/>
                  <a:gd name="T31" fmla="*/ 3 h 32"/>
                  <a:gd name="T32" fmla="*/ 15 w 127"/>
                  <a:gd name="T33" fmla="*/ 0 h 32"/>
                  <a:gd name="T34" fmla="*/ 26 w 127"/>
                  <a:gd name="T35" fmla="*/ 1 h 32"/>
                  <a:gd name="T36" fmla="*/ 36 w 127"/>
                  <a:gd name="T37" fmla="*/ 1 h 32"/>
                  <a:gd name="T38" fmla="*/ 44 w 127"/>
                  <a:gd name="T39" fmla="*/ 3 h 32"/>
                  <a:gd name="T40" fmla="*/ 52 w 127"/>
                  <a:gd name="T41" fmla="*/ 3 h 32"/>
                  <a:gd name="T42" fmla="*/ 65 w 127"/>
                  <a:gd name="T43" fmla="*/ 3 h 32"/>
                  <a:gd name="T44" fmla="*/ 75 w 127"/>
                  <a:gd name="T45" fmla="*/ 5 h 32"/>
                  <a:gd name="T46" fmla="*/ 83 w 127"/>
                  <a:gd name="T47" fmla="*/ 7 h 32"/>
                  <a:gd name="T48" fmla="*/ 92 w 127"/>
                  <a:gd name="T49" fmla="*/ 9 h 32"/>
                  <a:gd name="T50" fmla="*/ 99 w 127"/>
                  <a:gd name="T51" fmla="*/ 9 h 32"/>
                  <a:gd name="T52" fmla="*/ 108 w 127"/>
                  <a:gd name="T53" fmla="*/ 13 h 32"/>
                  <a:gd name="T54" fmla="*/ 112 w 127"/>
                  <a:gd name="T55" fmla="*/ 15 h 32"/>
                  <a:gd name="T56" fmla="*/ 120 w 127"/>
                  <a:gd name="T57" fmla="*/ 18 h 32"/>
                  <a:gd name="T58" fmla="*/ 124 w 127"/>
                  <a:gd name="T59" fmla="*/ 20 h 32"/>
                  <a:gd name="T60" fmla="*/ 124 w 127"/>
                  <a:gd name="T61" fmla="*/ 24 h 32"/>
                  <a:gd name="T62" fmla="*/ 124 w 127"/>
                  <a:gd name="T63" fmla="*/ 25 h 32"/>
                  <a:gd name="T64" fmla="*/ 124 w 127"/>
                  <a:gd name="T65" fmla="*/ 29 h 32"/>
                  <a:gd name="T66" fmla="*/ 120 w 127"/>
                  <a:gd name="T67" fmla="*/ 31 h 3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7"/>
                  <a:gd name="T103" fmla="*/ 0 h 32"/>
                  <a:gd name="T104" fmla="*/ 127 w 127"/>
                  <a:gd name="T105" fmla="*/ 32 h 3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7" h="32">
                    <a:moveTo>
                      <a:pt x="120" y="31"/>
                    </a:moveTo>
                    <a:lnTo>
                      <a:pt x="118" y="29"/>
                    </a:lnTo>
                    <a:lnTo>
                      <a:pt x="118" y="27"/>
                    </a:lnTo>
                    <a:lnTo>
                      <a:pt x="116" y="27"/>
                    </a:lnTo>
                    <a:lnTo>
                      <a:pt x="114" y="24"/>
                    </a:lnTo>
                    <a:lnTo>
                      <a:pt x="112" y="24"/>
                    </a:lnTo>
                    <a:lnTo>
                      <a:pt x="110" y="24"/>
                    </a:lnTo>
                    <a:lnTo>
                      <a:pt x="108" y="22"/>
                    </a:lnTo>
                    <a:lnTo>
                      <a:pt x="106" y="20"/>
                    </a:lnTo>
                    <a:lnTo>
                      <a:pt x="103" y="18"/>
                    </a:lnTo>
                    <a:lnTo>
                      <a:pt x="99" y="18"/>
                    </a:lnTo>
                    <a:lnTo>
                      <a:pt x="96" y="18"/>
                    </a:lnTo>
                    <a:lnTo>
                      <a:pt x="92" y="18"/>
                    </a:lnTo>
                    <a:lnTo>
                      <a:pt x="88" y="16"/>
                    </a:lnTo>
                    <a:lnTo>
                      <a:pt x="84" y="15"/>
                    </a:lnTo>
                    <a:lnTo>
                      <a:pt x="81" y="15"/>
                    </a:lnTo>
                    <a:lnTo>
                      <a:pt x="77" y="13"/>
                    </a:lnTo>
                    <a:lnTo>
                      <a:pt x="71" y="11"/>
                    </a:lnTo>
                    <a:lnTo>
                      <a:pt x="67" y="11"/>
                    </a:lnTo>
                    <a:lnTo>
                      <a:pt x="63" y="9"/>
                    </a:lnTo>
                    <a:lnTo>
                      <a:pt x="58" y="9"/>
                    </a:lnTo>
                    <a:lnTo>
                      <a:pt x="52" y="9"/>
                    </a:lnTo>
                    <a:lnTo>
                      <a:pt x="48" y="9"/>
                    </a:lnTo>
                    <a:lnTo>
                      <a:pt x="42" y="9"/>
                    </a:lnTo>
                    <a:lnTo>
                      <a:pt x="38" y="7"/>
                    </a:lnTo>
                    <a:lnTo>
                      <a:pt x="32" y="7"/>
                    </a:lnTo>
                    <a:lnTo>
                      <a:pt x="28" y="5"/>
                    </a:lnTo>
                    <a:lnTo>
                      <a:pt x="21" y="5"/>
                    </a:lnTo>
                    <a:lnTo>
                      <a:pt x="15" y="3"/>
                    </a:lnTo>
                    <a:lnTo>
                      <a:pt x="11" y="3"/>
                    </a:lnTo>
                    <a:lnTo>
                      <a:pt x="5" y="3"/>
                    </a:lnTo>
                    <a:lnTo>
                      <a:pt x="0" y="3"/>
                    </a:lnTo>
                    <a:lnTo>
                      <a:pt x="11" y="0"/>
                    </a:lnTo>
                    <a:lnTo>
                      <a:pt x="15" y="0"/>
                    </a:lnTo>
                    <a:lnTo>
                      <a:pt x="21" y="1"/>
                    </a:lnTo>
                    <a:lnTo>
                      <a:pt x="26" y="1"/>
                    </a:lnTo>
                    <a:lnTo>
                      <a:pt x="30" y="1"/>
                    </a:lnTo>
                    <a:lnTo>
                      <a:pt x="36" y="1"/>
                    </a:lnTo>
                    <a:lnTo>
                      <a:pt x="40" y="3"/>
                    </a:lnTo>
                    <a:lnTo>
                      <a:pt x="44" y="3"/>
                    </a:lnTo>
                    <a:lnTo>
                      <a:pt x="48" y="3"/>
                    </a:lnTo>
                    <a:lnTo>
                      <a:pt x="52" y="3"/>
                    </a:lnTo>
                    <a:lnTo>
                      <a:pt x="58" y="3"/>
                    </a:lnTo>
                    <a:lnTo>
                      <a:pt x="65" y="3"/>
                    </a:lnTo>
                    <a:lnTo>
                      <a:pt x="69" y="3"/>
                    </a:lnTo>
                    <a:lnTo>
                      <a:pt x="75" y="5"/>
                    </a:lnTo>
                    <a:lnTo>
                      <a:pt x="79" y="5"/>
                    </a:lnTo>
                    <a:lnTo>
                      <a:pt x="83" y="7"/>
                    </a:lnTo>
                    <a:lnTo>
                      <a:pt x="86" y="9"/>
                    </a:lnTo>
                    <a:lnTo>
                      <a:pt x="92" y="9"/>
                    </a:lnTo>
                    <a:lnTo>
                      <a:pt x="96" y="9"/>
                    </a:lnTo>
                    <a:lnTo>
                      <a:pt x="99" y="9"/>
                    </a:lnTo>
                    <a:lnTo>
                      <a:pt x="103" y="11"/>
                    </a:lnTo>
                    <a:lnTo>
                      <a:pt x="108" y="13"/>
                    </a:lnTo>
                    <a:lnTo>
                      <a:pt x="110" y="15"/>
                    </a:lnTo>
                    <a:lnTo>
                      <a:pt x="112" y="15"/>
                    </a:lnTo>
                    <a:lnTo>
                      <a:pt x="116" y="16"/>
                    </a:lnTo>
                    <a:lnTo>
                      <a:pt x="120" y="18"/>
                    </a:lnTo>
                    <a:lnTo>
                      <a:pt x="122" y="18"/>
                    </a:lnTo>
                    <a:lnTo>
                      <a:pt x="124" y="20"/>
                    </a:lnTo>
                    <a:lnTo>
                      <a:pt x="124" y="22"/>
                    </a:lnTo>
                    <a:lnTo>
                      <a:pt x="124" y="24"/>
                    </a:lnTo>
                    <a:lnTo>
                      <a:pt x="126" y="24"/>
                    </a:lnTo>
                    <a:lnTo>
                      <a:pt x="124" y="25"/>
                    </a:lnTo>
                    <a:lnTo>
                      <a:pt x="124" y="27"/>
                    </a:lnTo>
                    <a:lnTo>
                      <a:pt x="124" y="29"/>
                    </a:lnTo>
                    <a:lnTo>
                      <a:pt x="120" y="29"/>
                    </a:lnTo>
                    <a:lnTo>
                      <a:pt x="120" y="31"/>
                    </a:lnTo>
                  </a:path>
                </a:pathLst>
              </a:custGeom>
              <a:solidFill>
                <a:srgbClr val="FFFFFF"/>
              </a:solidFill>
              <a:ln w="9525" cap="rnd">
                <a:noFill/>
                <a:round/>
                <a:headEnd/>
                <a:tailEnd/>
              </a:ln>
            </p:spPr>
            <p:txBody>
              <a:bodyPr/>
              <a:lstStyle/>
              <a:p>
                <a:endParaRPr lang="zh-CN" altLang="zh-CN"/>
              </a:p>
            </p:txBody>
          </p:sp>
          <p:sp>
            <p:nvSpPr>
              <p:cNvPr id="57731" name="Freeform 3567"/>
              <p:cNvSpPr>
                <a:spLocks/>
              </p:cNvSpPr>
              <p:nvPr/>
            </p:nvSpPr>
            <p:spPr bwMode="auto">
              <a:xfrm>
                <a:off x="5018" y="1575"/>
                <a:ext cx="127" cy="32"/>
              </a:xfrm>
              <a:custGeom>
                <a:avLst/>
                <a:gdLst>
                  <a:gd name="T0" fmla="*/ 118 w 127"/>
                  <a:gd name="T1" fmla="*/ 29 h 32"/>
                  <a:gd name="T2" fmla="*/ 116 w 127"/>
                  <a:gd name="T3" fmla="*/ 27 h 32"/>
                  <a:gd name="T4" fmla="*/ 112 w 127"/>
                  <a:gd name="T5" fmla="*/ 24 h 32"/>
                  <a:gd name="T6" fmla="*/ 108 w 127"/>
                  <a:gd name="T7" fmla="*/ 22 h 32"/>
                  <a:gd name="T8" fmla="*/ 103 w 127"/>
                  <a:gd name="T9" fmla="*/ 18 h 32"/>
                  <a:gd name="T10" fmla="*/ 96 w 127"/>
                  <a:gd name="T11" fmla="*/ 18 h 32"/>
                  <a:gd name="T12" fmla="*/ 88 w 127"/>
                  <a:gd name="T13" fmla="*/ 16 h 32"/>
                  <a:gd name="T14" fmla="*/ 81 w 127"/>
                  <a:gd name="T15" fmla="*/ 15 h 32"/>
                  <a:gd name="T16" fmla="*/ 71 w 127"/>
                  <a:gd name="T17" fmla="*/ 11 h 32"/>
                  <a:gd name="T18" fmla="*/ 63 w 127"/>
                  <a:gd name="T19" fmla="*/ 9 h 32"/>
                  <a:gd name="T20" fmla="*/ 52 w 127"/>
                  <a:gd name="T21" fmla="*/ 9 h 32"/>
                  <a:gd name="T22" fmla="*/ 42 w 127"/>
                  <a:gd name="T23" fmla="*/ 9 h 32"/>
                  <a:gd name="T24" fmla="*/ 32 w 127"/>
                  <a:gd name="T25" fmla="*/ 7 h 32"/>
                  <a:gd name="T26" fmla="*/ 21 w 127"/>
                  <a:gd name="T27" fmla="*/ 5 h 32"/>
                  <a:gd name="T28" fmla="*/ 11 w 127"/>
                  <a:gd name="T29" fmla="*/ 3 h 32"/>
                  <a:gd name="T30" fmla="*/ 0 w 127"/>
                  <a:gd name="T31" fmla="*/ 3 h 32"/>
                  <a:gd name="T32" fmla="*/ 15 w 127"/>
                  <a:gd name="T33" fmla="*/ 0 h 32"/>
                  <a:gd name="T34" fmla="*/ 26 w 127"/>
                  <a:gd name="T35" fmla="*/ 1 h 32"/>
                  <a:gd name="T36" fmla="*/ 36 w 127"/>
                  <a:gd name="T37" fmla="*/ 1 h 32"/>
                  <a:gd name="T38" fmla="*/ 44 w 127"/>
                  <a:gd name="T39" fmla="*/ 3 h 32"/>
                  <a:gd name="T40" fmla="*/ 52 w 127"/>
                  <a:gd name="T41" fmla="*/ 3 h 32"/>
                  <a:gd name="T42" fmla="*/ 65 w 127"/>
                  <a:gd name="T43" fmla="*/ 3 h 32"/>
                  <a:gd name="T44" fmla="*/ 75 w 127"/>
                  <a:gd name="T45" fmla="*/ 5 h 32"/>
                  <a:gd name="T46" fmla="*/ 83 w 127"/>
                  <a:gd name="T47" fmla="*/ 7 h 32"/>
                  <a:gd name="T48" fmla="*/ 92 w 127"/>
                  <a:gd name="T49" fmla="*/ 9 h 32"/>
                  <a:gd name="T50" fmla="*/ 99 w 127"/>
                  <a:gd name="T51" fmla="*/ 9 h 32"/>
                  <a:gd name="T52" fmla="*/ 108 w 127"/>
                  <a:gd name="T53" fmla="*/ 13 h 32"/>
                  <a:gd name="T54" fmla="*/ 112 w 127"/>
                  <a:gd name="T55" fmla="*/ 15 h 32"/>
                  <a:gd name="T56" fmla="*/ 120 w 127"/>
                  <a:gd name="T57" fmla="*/ 18 h 32"/>
                  <a:gd name="T58" fmla="*/ 124 w 127"/>
                  <a:gd name="T59" fmla="*/ 20 h 32"/>
                  <a:gd name="T60" fmla="*/ 124 w 127"/>
                  <a:gd name="T61" fmla="*/ 24 h 32"/>
                  <a:gd name="T62" fmla="*/ 124 w 127"/>
                  <a:gd name="T63" fmla="*/ 25 h 32"/>
                  <a:gd name="T64" fmla="*/ 124 w 127"/>
                  <a:gd name="T65" fmla="*/ 29 h 32"/>
                  <a:gd name="T66" fmla="*/ 120 w 127"/>
                  <a:gd name="T67" fmla="*/ 31 h 3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7"/>
                  <a:gd name="T103" fmla="*/ 0 h 32"/>
                  <a:gd name="T104" fmla="*/ 127 w 127"/>
                  <a:gd name="T105" fmla="*/ 32 h 3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7" h="32">
                    <a:moveTo>
                      <a:pt x="120" y="31"/>
                    </a:moveTo>
                    <a:lnTo>
                      <a:pt x="118" y="29"/>
                    </a:lnTo>
                    <a:lnTo>
                      <a:pt x="118" y="27"/>
                    </a:lnTo>
                    <a:lnTo>
                      <a:pt x="116" y="27"/>
                    </a:lnTo>
                    <a:lnTo>
                      <a:pt x="114" y="24"/>
                    </a:lnTo>
                    <a:lnTo>
                      <a:pt x="112" y="24"/>
                    </a:lnTo>
                    <a:lnTo>
                      <a:pt x="110" y="24"/>
                    </a:lnTo>
                    <a:lnTo>
                      <a:pt x="108" y="22"/>
                    </a:lnTo>
                    <a:lnTo>
                      <a:pt x="106" y="20"/>
                    </a:lnTo>
                    <a:lnTo>
                      <a:pt x="103" y="18"/>
                    </a:lnTo>
                    <a:lnTo>
                      <a:pt x="99" y="18"/>
                    </a:lnTo>
                    <a:lnTo>
                      <a:pt x="96" y="18"/>
                    </a:lnTo>
                    <a:lnTo>
                      <a:pt x="92" y="18"/>
                    </a:lnTo>
                    <a:lnTo>
                      <a:pt x="88" y="16"/>
                    </a:lnTo>
                    <a:lnTo>
                      <a:pt x="84" y="15"/>
                    </a:lnTo>
                    <a:lnTo>
                      <a:pt x="81" y="15"/>
                    </a:lnTo>
                    <a:lnTo>
                      <a:pt x="77" y="13"/>
                    </a:lnTo>
                    <a:lnTo>
                      <a:pt x="71" y="11"/>
                    </a:lnTo>
                    <a:lnTo>
                      <a:pt x="67" y="11"/>
                    </a:lnTo>
                    <a:lnTo>
                      <a:pt x="63" y="9"/>
                    </a:lnTo>
                    <a:lnTo>
                      <a:pt x="58" y="9"/>
                    </a:lnTo>
                    <a:lnTo>
                      <a:pt x="52" y="9"/>
                    </a:lnTo>
                    <a:lnTo>
                      <a:pt x="48" y="9"/>
                    </a:lnTo>
                    <a:lnTo>
                      <a:pt x="42" y="9"/>
                    </a:lnTo>
                    <a:lnTo>
                      <a:pt x="38" y="7"/>
                    </a:lnTo>
                    <a:lnTo>
                      <a:pt x="32" y="7"/>
                    </a:lnTo>
                    <a:lnTo>
                      <a:pt x="28" y="5"/>
                    </a:lnTo>
                    <a:lnTo>
                      <a:pt x="21" y="5"/>
                    </a:lnTo>
                    <a:lnTo>
                      <a:pt x="15" y="3"/>
                    </a:lnTo>
                    <a:lnTo>
                      <a:pt x="11" y="3"/>
                    </a:lnTo>
                    <a:lnTo>
                      <a:pt x="5" y="3"/>
                    </a:lnTo>
                    <a:lnTo>
                      <a:pt x="0" y="3"/>
                    </a:lnTo>
                    <a:lnTo>
                      <a:pt x="11" y="0"/>
                    </a:lnTo>
                    <a:lnTo>
                      <a:pt x="15" y="0"/>
                    </a:lnTo>
                    <a:lnTo>
                      <a:pt x="21" y="1"/>
                    </a:lnTo>
                    <a:lnTo>
                      <a:pt x="26" y="1"/>
                    </a:lnTo>
                    <a:lnTo>
                      <a:pt x="30" y="1"/>
                    </a:lnTo>
                    <a:lnTo>
                      <a:pt x="36" y="1"/>
                    </a:lnTo>
                    <a:lnTo>
                      <a:pt x="40" y="3"/>
                    </a:lnTo>
                    <a:lnTo>
                      <a:pt x="44" y="3"/>
                    </a:lnTo>
                    <a:lnTo>
                      <a:pt x="48" y="3"/>
                    </a:lnTo>
                    <a:lnTo>
                      <a:pt x="52" y="3"/>
                    </a:lnTo>
                    <a:lnTo>
                      <a:pt x="58" y="3"/>
                    </a:lnTo>
                    <a:lnTo>
                      <a:pt x="65" y="3"/>
                    </a:lnTo>
                    <a:lnTo>
                      <a:pt x="69" y="3"/>
                    </a:lnTo>
                    <a:lnTo>
                      <a:pt x="75" y="5"/>
                    </a:lnTo>
                    <a:lnTo>
                      <a:pt x="79" y="5"/>
                    </a:lnTo>
                    <a:lnTo>
                      <a:pt x="83" y="7"/>
                    </a:lnTo>
                    <a:lnTo>
                      <a:pt x="86" y="9"/>
                    </a:lnTo>
                    <a:lnTo>
                      <a:pt x="92" y="9"/>
                    </a:lnTo>
                    <a:lnTo>
                      <a:pt x="96" y="9"/>
                    </a:lnTo>
                    <a:lnTo>
                      <a:pt x="99" y="9"/>
                    </a:lnTo>
                    <a:lnTo>
                      <a:pt x="103" y="11"/>
                    </a:lnTo>
                    <a:lnTo>
                      <a:pt x="108" y="13"/>
                    </a:lnTo>
                    <a:lnTo>
                      <a:pt x="110" y="15"/>
                    </a:lnTo>
                    <a:lnTo>
                      <a:pt x="112" y="15"/>
                    </a:lnTo>
                    <a:lnTo>
                      <a:pt x="116" y="16"/>
                    </a:lnTo>
                    <a:lnTo>
                      <a:pt x="120" y="18"/>
                    </a:lnTo>
                    <a:lnTo>
                      <a:pt x="122" y="18"/>
                    </a:lnTo>
                    <a:lnTo>
                      <a:pt x="124" y="20"/>
                    </a:lnTo>
                    <a:lnTo>
                      <a:pt x="124" y="22"/>
                    </a:lnTo>
                    <a:lnTo>
                      <a:pt x="124" y="24"/>
                    </a:lnTo>
                    <a:lnTo>
                      <a:pt x="126" y="24"/>
                    </a:lnTo>
                    <a:lnTo>
                      <a:pt x="124" y="25"/>
                    </a:lnTo>
                    <a:lnTo>
                      <a:pt x="124" y="27"/>
                    </a:lnTo>
                    <a:lnTo>
                      <a:pt x="124" y="29"/>
                    </a:lnTo>
                    <a:lnTo>
                      <a:pt x="120" y="29"/>
                    </a:lnTo>
                    <a:lnTo>
                      <a:pt x="120" y="31"/>
                    </a:lnTo>
                  </a:path>
                </a:pathLst>
              </a:custGeom>
              <a:solidFill>
                <a:srgbClr val="FFFFFF"/>
              </a:solidFill>
              <a:ln w="9525" cap="rnd">
                <a:noFill/>
                <a:round/>
                <a:headEnd/>
                <a:tailEnd/>
              </a:ln>
            </p:spPr>
            <p:txBody>
              <a:bodyPr/>
              <a:lstStyle/>
              <a:p>
                <a:endParaRPr lang="zh-CN" altLang="zh-CN"/>
              </a:p>
            </p:txBody>
          </p:sp>
          <p:sp>
            <p:nvSpPr>
              <p:cNvPr id="57732" name="Freeform 3568"/>
              <p:cNvSpPr>
                <a:spLocks/>
              </p:cNvSpPr>
              <p:nvPr/>
            </p:nvSpPr>
            <p:spPr bwMode="auto">
              <a:xfrm>
                <a:off x="5176" y="1688"/>
                <a:ext cx="161" cy="73"/>
              </a:xfrm>
              <a:custGeom>
                <a:avLst/>
                <a:gdLst>
                  <a:gd name="T0" fmla="*/ 148 w 161"/>
                  <a:gd name="T1" fmla="*/ 72 h 73"/>
                  <a:gd name="T2" fmla="*/ 152 w 161"/>
                  <a:gd name="T3" fmla="*/ 70 h 73"/>
                  <a:gd name="T4" fmla="*/ 154 w 161"/>
                  <a:gd name="T5" fmla="*/ 70 h 73"/>
                  <a:gd name="T6" fmla="*/ 156 w 161"/>
                  <a:gd name="T7" fmla="*/ 68 h 73"/>
                  <a:gd name="T8" fmla="*/ 160 w 161"/>
                  <a:gd name="T9" fmla="*/ 66 h 73"/>
                  <a:gd name="T10" fmla="*/ 160 w 161"/>
                  <a:gd name="T11" fmla="*/ 64 h 73"/>
                  <a:gd name="T12" fmla="*/ 158 w 161"/>
                  <a:gd name="T13" fmla="*/ 62 h 73"/>
                  <a:gd name="T14" fmla="*/ 154 w 161"/>
                  <a:gd name="T15" fmla="*/ 60 h 73"/>
                  <a:gd name="T16" fmla="*/ 152 w 161"/>
                  <a:gd name="T17" fmla="*/ 60 h 73"/>
                  <a:gd name="T18" fmla="*/ 148 w 161"/>
                  <a:gd name="T19" fmla="*/ 58 h 73"/>
                  <a:gd name="T20" fmla="*/ 142 w 161"/>
                  <a:gd name="T21" fmla="*/ 56 h 73"/>
                  <a:gd name="T22" fmla="*/ 132 w 161"/>
                  <a:gd name="T23" fmla="*/ 54 h 73"/>
                  <a:gd name="T24" fmla="*/ 126 w 161"/>
                  <a:gd name="T25" fmla="*/ 52 h 73"/>
                  <a:gd name="T26" fmla="*/ 111 w 161"/>
                  <a:gd name="T27" fmla="*/ 46 h 73"/>
                  <a:gd name="T28" fmla="*/ 103 w 161"/>
                  <a:gd name="T29" fmla="*/ 44 h 73"/>
                  <a:gd name="T30" fmla="*/ 91 w 161"/>
                  <a:gd name="T31" fmla="*/ 38 h 73"/>
                  <a:gd name="T32" fmla="*/ 81 w 161"/>
                  <a:gd name="T33" fmla="*/ 35 h 73"/>
                  <a:gd name="T34" fmla="*/ 75 w 161"/>
                  <a:gd name="T35" fmla="*/ 33 h 73"/>
                  <a:gd name="T36" fmla="*/ 60 w 161"/>
                  <a:gd name="T37" fmla="*/ 27 h 73"/>
                  <a:gd name="T38" fmla="*/ 45 w 161"/>
                  <a:gd name="T39" fmla="*/ 21 h 73"/>
                  <a:gd name="T40" fmla="*/ 34 w 161"/>
                  <a:gd name="T41" fmla="*/ 16 h 73"/>
                  <a:gd name="T42" fmla="*/ 22 w 161"/>
                  <a:gd name="T43" fmla="*/ 12 h 73"/>
                  <a:gd name="T44" fmla="*/ 11 w 161"/>
                  <a:gd name="T45" fmla="*/ 7 h 73"/>
                  <a:gd name="T46" fmla="*/ 5 w 161"/>
                  <a:gd name="T47" fmla="*/ 5 h 73"/>
                  <a:gd name="T48" fmla="*/ 0 w 161"/>
                  <a:gd name="T49" fmla="*/ 0 h 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1"/>
                  <a:gd name="T76" fmla="*/ 0 h 73"/>
                  <a:gd name="T77" fmla="*/ 161 w 161"/>
                  <a:gd name="T78" fmla="*/ 73 h 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1" h="73">
                    <a:moveTo>
                      <a:pt x="148" y="72"/>
                    </a:moveTo>
                    <a:lnTo>
                      <a:pt x="152" y="70"/>
                    </a:lnTo>
                    <a:lnTo>
                      <a:pt x="154" y="70"/>
                    </a:lnTo>
                    <a:lnTo>
                      <a:pt x="156" y="68"/>
                    </a:lnTo>
                    <a:lnTo>
                      <a:pt x="160" y="66"/>
                    </a:lnTo>
                    <a:lnTo>
                      <a:pt x="160" y="64"/>
                    </a:lnTo>
                    <a:lnTo>
                      <a:pt x="158" y="62"/>
                    </a:lnTo>
                    <a:lnTo>
                      <a:pt x="154" y="60"/>
                    </a:lnTo>
                    <a:lnTo>
                      <a:pt x="152" y="60"/>
                    </a:lnTo>
                    <a:lnTo>
                      <a:pt x="148" y="58"/>
                    </a:lnTo>
                    <a:lnTo>
                      <a:pt x="142" y="56"/>
                    </a:lnTo>
                    <a:lnTo>
                      <a:pt x="132" y="54"/>
                    </a:lnTo>
                    <a:lnTo>
                      <a:pt x="126" y="52"/>
                    </a:lnTo>
                    <a:lnTo>
                      <a:pt x="111" y="46"/>
                    </a:lnTo>
                    <a:lnTo>
                      <a:pt x="103" y="44"/>
                    </a:lnTo>
                    <a:lnTo>
                      <a:pt x="91" y="38"/>
                    </a:lnTo>
                    <a:lnTo>
                      <a:pt x="81" y="35"/>
                    </a:lnTo>
                    <a:lnTo>
                      <a:pt x="75" y="33"/>
                    </a:lnTo>
                    <a:lnTo>
                      <a:pt x="60" y="27"/>
                    </a:lnTo>
                    <a:lnTo>
                      <a:pt x="45" y="21"/>
                    </a:lnTo>
                    <a:lnTo>
                      <a:pt x="34" y="16"/>
                    </a:lnTo>
                    <a:lnTo>
                      <a:pt x="22" y="12"/>
                    </a:lnTo>
                    <a:lnTo>
                      <a:pt x="11" y="7"/>
                    </a:lnTo>
                    <a:lnTo>
                      <a:pt x="5" y="5"/>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7733" name="Freeform 3569"/>
              <p:cNvSpPr>
                <a:spLocks/>
              </p:cNvSpPr>
              <p:nvPr/>
            </p:nvSpPr>
            <p:spPr bwMode="auto">
              <a:xfrm>
                <a:off x="5152" y="1700"/>
                <a:ext cx="178" cy="59"/>
              </a:xfrm>
              <a:custGeom>
                <a:avLst/>
                <a:gdLst>
                  <a:gd name="T0" fmla="*/ 0 w 178"/>
                  <a:gd name="T1" fmla="*/ 0 h 59"/>
                  <a:gd name="T2" fmla="*/ 3 w 178"/>
                  <a:gd name="T3" fmla="*/ 0 h 59"/>
                  <a:gd name="T4" fmla="*/ 7 w 178"/>
                  <a:gd name="T5" fmla="*/ 0 h 59"/>
                  <a:gd name="T6" fmla="*/ 13 w 178"/>
                  <a:gd name="T7" fmla="*/ 1 h 59"/>
                  <a:gd name="T8" fmla="*/ 16 w 178"/>
                  <a:gd name="T9" fmla="*/ 3 h 59"/>
                  <a:gd name="T10" fmla="*/ 24 w 178"/>
                  <a:gd name="T11" fmla="*/ 3 h 59"/>
                  <a:gd name="T12" fmla="*/ 29 w 178"/>
                  <a:gd name="T13" fmla="*/ 5 h 59"/>
                  <a:gd name="T14" fmla="*/ 35 w 178"/>
                  <a:gd name="T15" fmla="*/ 7 h 59"/>
                  <a:gd name="T16" fmla="*/ 41 w 178"/>
                  <a:gd name="T17" fmla="*/ 9 h 59"/>
                  <a:gd name="T18" fmla="*/ 50 w 178"/>
                  <a:gd name="T19" fmla="*/ 13 h 59"/>
                  <a:gd name="T20" fmla="*/ 58 w 178"/>
                  <a:gd name="T21" fmla="*/ 15 h 59"/>
                  <a:gd name="T22" fmla="*/ 64 w 178"/>
                  <a:gd name="T23" fmla="*/ 19 h 59"/>
                  <a:gd name="T24" fmla="*/ 73 w 178"/>
                  <a:gd name="T25" fmla="*/ 20 h 59"/>
                  <a:gd name="T26" fmla="*/ 80 w 178"/>
                  <a:gd name="T27" fmla="*/ 22 h 59"/>
                  <a:gd name="T28" fmla="*/ 88 w 178"/>
                  <a:gd name="T29" fmla="*/ 26 h 59"/>
                  <a:gd name="T30" fmla="*/ 98 w 178"/>
                  <a:gd name="T31" fmla="*/ 28 h 59"/>
                  <a:gd name="T32" fmla="*/ 103 w 178"/>
                  <a:gd name="T33" fmla="*/ 32 h 59"/>
                  <a:gd name="T34" fmla="*/ 111 w 178"/>
                  <a:gd name="T35" fmla="*/ 34 h 59"/>
                  <a:gd name="T36" fmla="*/ 126 w 178"/>
                  <a:gd name="T37" fmla="*/ 39 h 59"/>
                  <a:gd name="T38" fmla="*/ 141 w 178"/>
                  <a:gd name="T39" fmla="*/ 43 h 59"/>
                  <a:gd name="T40" fmla="*/ 154 w 178"/>
                  <a:gd name="T41" fmla="*/ 48 h 59"/>
                  <a:gd name="T42" fmla="*/ 169 w 178"/>
                  <a:gd name="T43" fmla="*/ 54 h 59"/>
                  <a:gd name="T44" fmla="*/ 175 w 178"/>
                  <a:gd name="T45" fmla="*/ 56 h 59"/>
                  <a:gd name="T46" fmla="*/ 177 w 178"/>
                  <a:gd name="T47" fmla="*/ 58 h 5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8"/>
                  <a:gd name="T73" fmla="*/ 0 h 59"/>
                  <a:gd name="T74" fmla="*/ 178 w 178"/>
                  <a:gd name="T75" fmla="*/ 59 h 5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8" h="59">
                    <a:moveTo>
                      <a:pt x="0" y="0"/>
                    </a:moveTo>
                    <a:lnTo>
                      <a:pt x="3" y="0"/>
                    </a:lnTo>
                    <a:lnTo>
                      <a:pt x="7" y="0"/>
                    </a:lnTo>
                    <a:lnTo>
                      <a:pt x="13" y="1"/>
                    </a:lnTo>
                    <a:lnTo>
                      <a:pt x="16" y="3"/>
                    </a:lnTo>
                    <a:lnTo>
                      <a:pt x="24" y="3"/>
                    </a:lnTo>
                    <a:lnTo>
                      <a:pt x="29" y="5"/>
                    </a:lnTo>
                    <a:lnTo>
                      <a:pt x="35" y="7"/>
                    </a:lnTo>
                    <a:lnTo>
                      <a:pt x="41" y="9"/>
                    </a:lnTo>
                    <a:lnTo>
                      <a:pt x="50" y="13"/>
                    </a:lnTo>
                    <a:lnTo>
                      <a:pt x="58" y="15"/>
                    </a:lnTo>
                    <a:lnTo>
                      <a:pt x="64" y="19"/>
                    </a:lnTo>
                    <a:lnTo>
                      <a:pt x="73" y="20"/>
                    </a:lnTo>
                    <a:lnTo>
                      <a:pt x="80" y="22"/>
                    </a:lnTo>
                    <a:lnTo>
                      <a:pt x="88" y="26"/>
                    </a:lnTo>
                    <a:lnTo>
                      <a:pt x="98" y="28"/>
                    </a:lnTo>
                    <a:lnTo>
                      <a:pt x="103" y="32"/>
                    </a:lnTo>
                    <a:lnTo>
                      <a:pt x="111" y="34"/>
                    </a:lnTo>
                    <a:lnTo>
                      <a:pt x="126" y="39"/>
                    </a:lnTo>
                    <a:lnTo>
                      <a:pt x="141" y="43"/>
                    </a:lnTo>
                    <a:lnTo>
                      <a:pt x="154" y="48"/>
                    </a:lnTo>
                    <a:lnTo>
                      <a:pt x="169" y="54"/>
                    </a:lnTo>
                    <a:lnTo>
                      <a:pt x="175" y="56"/>
                    </a:lnTo>
                    <a:lnTo>
                      <a:pt x="177" y="58"/>
                    </a:lnTo>
                  </a:path>
                </a:pathLst>
              </a:custGeom>
              <a:noFill/>
              <a:ln w="12700" cap="rnd">
                <a:solidFill>
                  <a:srgbClr val="000000"/>
                </a:solidFill>
                <a:round/>
                <a:headEnd type="none" w="sm" len="sm"/>
                <a:tailEnd type="none" w="sm" len="sm"/>
              </a:ln>
            </p:spPr>
            <p:txBody>
              <a:bodyPr/>
              <a:lstStyle/>
              <a:p>
                <a:endParaRPr lang="zh-CN" altLang="zh-CN"/>
              </a:p>
            </p:txBody>
          </p:sp>
          <p:sp>
            <p:nvSpPr>
              <p:cNvPr id="57734" name="Line 3570"/>
              <p:cNvSpPr>
                <a:spLocks noChangeShapeType="1"/>
              </p:cNvSpPr>
              <p:nvPr/>
            </p:nvSpPr>
            <p:spPr bwMode="auto">
              <a:xfrm flipV="1">
                <a:off x="5162" y="1704"/>
                <a:ext cx="12" cy="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735" name="Line 3571"/>
              <p:cNvSpPr>
                <a:spLocks noChangeShapeType="1"/>
              </p:cNvSpPr>
              <p:nvPr/>
            </p:nvSpPr>
            <p:spPr bwMode="auto">
              <a:xfrm flipV="1">
                <a:off x="5250" y="1733"/>
                <a:ext cx="6"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736" name="Freeform 3572"/>
              <p:cNvSpPr>
                <a:spLocks/>
              </p:cNvSpPr>
              <p:nvPr/>
            </p:nvSpPr>
            <p:spPr bwMode="auto">
              <a:xfrm>
                <a:off x="5295" y="1715"/>
                <a:ext cx="18" cy="17"/>
              </a:xfrm>
              <a:custGeom>
                <a:avLst/>
                <a:gdLst>
                  <a:gd name="T0" fmla="*/ 0 w 18"/>
                  <a:gd name="T1" fmla="*/ 0 h 17"/>
                  <a:gd name="T2" fmla="*/ 9 w 18"/>
                  <a:gd name="T3" fmla="*/ 0 h 17"/>
                  <a:gd name="T4" fmla="*/ 13 w 18"/>
                  <a:gd name="T5" fmla="*/ 0 h 17"/>
                  <a:gd name="T6" fmla="*/ 17 w 18"/>
                  <a:gd name="T7" fmla="*/ 6 h 17"/>
                  <a:gd name="T8" fmla="*/ 17 w 18"/>
                  <a:gd name="T9" fmla="*/ 10 h 17"/>
                  <a:gd name="T10" fmla="*/ 17 w 18"/>
                  <a:gd name="T11" fmla="*/ 16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0" y="0"/>
                    </a:moveTo>
                    <a:lnTo>
                      <a:pt x="9" y="0"/>
                    </a:lnTo>
                    <a:lnTo>
                      <a:pt x="13" y="0"/>
                    </a:lnTo>
                    <a:lnTo>
                      <a:pt x="17" y="6"/>
                    </a:lnTo>
                    <a:lnTo>
                      <a:pt x="17" y="10"/>
                    </a:lnTo>
                    <a:lnTo>
                      <a:pt x="17" y="16"/>
                    </a:lnTo>
                  </a:path>
                </a:pathLst>
              </a:custGeom>
              <a:noFill/>
              <a:ln w="12700" cap="rnd">
                <a:solidFill>
                  <a:srgbClr val="000000"/>
                </a:solidFill>
                <a:round/>
                <a:headEnd type="none" w="sm" len="sm"/>
                <a:tailEnd type="none" w="sm" len="sm"/>
              </a:ln>
            </p:spPr>
            <p:txBody>
              <a:bodyPr/>
              <a:lstStyle/>
              <a:p>
                <a:endParaRPr lang="zh-CN" altLang="zh-CN"/>
              </a:p>
            </p:txBody>
          </p:sp>
          <p:sp>
            <p:nvSpPr>
              <p:cNvPr id="57737" name="Freeform 3573"/>
              <p:cNvSpPr>
                <a:spLocks/>
              </p:cNvSpPr>
              <p:nvPr/>
            </p:nvSpPr>
            <p:spPr bwMode="auto">
              <a:xfrm>
                <a:off x="5295" y="1715"/>
                <a:ext cx="18" cy="17"/>
              </a:xfrm>
              <a:custGeom>
                <a:avLst/>
                <a:gdLst>
                  <a:gd name="T0" fmla="*/ 0 w 18"/>
                  <a:gd name="T1" fmla="*/ 0 h 17"/>
                  <a:gd name="T2" fmla="*/ 5 w 18"/>
                  <a:gd name="T3" fmla="*/ 0 h 17"/>
                  <a:gd name="T4" fmla="*/ 9 w 18"/>
                  <a:gd name="T5" fmla="*/ 2 h 17"/>
                  <a:gd name="T6" fmla="*/ 13 w 18"/>
                  <a:gd name="T7" fmla="*/ 6 h 17"/>
                  <a:gd name="T8" fmla="*/ 17 w 18"/>
                  <a:gd name="T9" fmla="*/ 10 h 17"/>
                  <a:gd name="T10" fmla="*/ 17 w 18"/>
                  <a:gd name="T11" fmla="*/ 16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0" y="0"/>
                    </a:moveTo>
                    <a:lnTo>
                      <a:pt x="5" y="0"/>
                    </a:lnTo>
                    <a:lnTo>
                      <a:pt x="9" y="2"/>
                    </a:lnTo>
                    <a:lnTo>
                      <a:pt x="13" y="6"/>
                    </a:lnTo>
                    <a:lnTo>
                      <a:pt x="17" y="10"/>
                    </a:lnTo>
                    <a:lnTo>
                      <a:pt x="17" y="16"/>
                    </a:lnTo>
                  </a:path>
                </a:pathLst>
              </a:custGeom>
              <a:noFill/>
              <a:ln w="12700" cap="rnd">
                <a:solidFill>
                  <a:srgbClr val="000000"/>
                </a:solidFill>
                <a:round/>
                <a:headEnd type="none" w="sm" len="sm"/>
                <a:tailEnd type="none" w="sm" len="sm"/>
              </a:ln>
            </p:spPr>
            <p:txBody>
              <a:bodyPr/>
              <a:lstStyle/>
              <a:p>
                <a:endParaRPr lang="zh-CN" altLang="zh-CN"/>
              </a:p>
            </p:txBody>
          </p:sp>
          <p:sp>
            <p:nvSpPr>
              <p:cNvPr id="57738" name="Freeform 3574"/>
              <p:cNvSpPr>
                <a:spLocks/>
              </p:cNvSpPr>
              <p:nvPr/>
            </p:nvSpPr>
            <p:spPr bwMode="auto">
              <a:xfrm>
                <a:off x="5330" y="1735"/>
                <a:ext cx="17" cy="17"/>
              </a:xfrm>
              <a:custGeom>
                <a:avLst/>
                <a:gdLst>
                  <a:gd name="T0" fmla="*/ 0 w 17"/>
                  <a:gd name="T1" fmla="*/ 0 h 17"/>
                  <a:gd name="T2" fmla="*/ 8 w 17"/>
                  <a:gd name="T3" fmla="*/ 2 h 17"/>
                  <a:gd name="T4" fmla="*/ 10 w 17"/>
                  <a:gd name="T5" fmla="*/ 4 h 17"/>
                  <a:gd name="T6" fmla="*/ 16 w 17"/>
                  <a:gd name="T7" fmla="*/ 8 h 17"/>
                  <a:gd name="T8" fmla="*/ 16 w 17"/>
                  <a:gd name="T9" fmla="*/ 11 h 17"/>
                  <a:gd name="T10" fmla="*/ 16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8" y="2"/>
                    </a:lnTo>
                    <a:lnTo>
                      <a:pt x="10" y="4"/>
                    </a:lnTo>
                    <a:lnTo>
                      <a:pt x="16" y="8"/>
                    </a:lnTo>
                    <a:lnTo>
                      <a:pt x="16" y="11"/>
                    </a:lnTo>
                    <a:lnTo>
                      <a:pt x="16" y="16"/>
                    </a:lnTo>
                  </a:path>
                </a:pathLst>
              </a:custGeom>
              <a:noFill/>
              <a:ln w="12700" cap="rnd">
                <a:solidFill>
                  <a:srgbClr val="000000"/>
                </a:solidFill>
                <a:round/>
                <a:headEnd type="none" w="sm" len="sm"/>
                <a:tailEnd type="none" w="sm" len="sm"/>
              </a:ln>
            </p:spPr>
            <p:txBody>
              <a:bodyPr/>
              <a:lstStyle/>
              <a:p>
                <a:endParaRPr lang="zh-CN" altLang="zh-CN"/>
              </a:p>
            </p:txBody>
          </p:sp>
          <p:sp>
            <p:nvSpPr>
              <p:cNvPr id="57739" name="Freeform 3575"/>
              <p:cNvSpPr>
                <a:spLocks/>
              </p:cNvSpPr>
              <p:nvPr/>
            </p:nvSpPr>
            <p:spPr bwMode="auto">
              <a:xfrm>
                <a:off x="5330" y="1738"/>
                <a:ext cx="17" cy="17"/>
              </a:xfrm>
              <a:custGeom>
                <a:avLst/>
                <a:gdLst>
                  <a:gd name="T0" fmla="*/ 0 w 17"/>
                  <a:gd name="T1" fmla="*/ 0 h 17"/>
                  <a:gd name="T2" fmla="*/ 4 w 17"/>
                  <a:gd name="T3" fmla="*/ 0 h 17"/>
                  <a:gd name="T4" fmla="*/ 8 w 17"/>
                  <a:gd name="T5" fmla="*/ 0 h 17"/>
                  <a:gd name="T6" fmla="*/ 12 w 17"/>
                  <a:gd name="T7" fmla="*/ 6 h 17"/>
                  <a:gd name="T8" fmla="*/ 16 w 17"/>
                  <a:gd name="T9" fmla="*/ 7 h 17"/>
                  <a:gd name="T10" fmla="*/ 16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4" y="0"/>
                    </a:lnTo>
                    <a:lnTo>
                      <a:pt x="8" y="0"/>
                    </a:lnTo>
                    <a:lnTo>
                      <a:pt x="12" y="6"/>
                    </a:lnTo>
                    <a:lnTo>
                      <a:pt x="16" y="7"/>
                    </a:lnTo>
                    <a:lnTo>
                      <a:pt x="16" y="16"/>
                    </a:lnTo>
                  </a:path>
                </a:pathLst>
              </a:custGeom>
              <a:noFill/>
              <a:ln w="12700" cap="rnd">
                <a:solidFill>
                  <a:srgbClr val="000000"/>
                </a:solidFill>
                <a:round/>
                <a:headEnd type="none" w="sm" len="sm"/>
                <a:tailEnd type="none" w="sm" len="sm"/>
              </a:ln>
            </p:spPr>
            <p:txBody>
              <a:bodyPr/>
              <a:lstStyle/>
              <a:p>
                <a:endParaRPr lang="zh-CN" altLang="zh-CN"/>
              </a:p>
            </p:txBody>
          </p:sp>
          <p:sp>
            <p:nvSpPr>
              <p:cNvPr id="57740" name="Freeform 3576"/>
              <p:cNvSpPr>
                <a:spLocks/>
              </p:cNvSpPr>
              <p:nvPr/>
            </p:nvSpPr>
            <p:spPr bwMode="auto">
              <a:xfrm>
                <a:off x="5308" y="1731"/>
                <a:ext cx="39" cy="19"/>
              </a:xfrm>
              <a:custGeom>
                <a:avLst/>
                <a:gdLst>
                  <a:gd name="T0" fmla="*/ 38 w 39"/>
                  <a:gd name="T1" fmla="*/ 18 h 19"/>
                  <a:gd name="T2" fmla="*/ 36 w 39"/>
                  <a:gd name="T3" fmla="*/ 18 h 19"/>
                  <a:gd name="T4" fmla="*/ 28 w 39"/>
                  <a:gd name="T5" fmla="*/ 14 h 19"/>
                  <a:gd name="T6" fmla="*/ 22 w 39"/>
                  <a:gd name="T7" fmla="*/ 11 h 19"/>
                  <a:gd name="T8" fmla="*/ 16 w 39"/>
                  <a:gd name="T9" fmla="*/ 9 h 19"/>
                  <a:gd name="T10" fmla="*/ 9 w 39"/>
                  <a:gd name="T11" fmla="*/ 5 h 19"/>
                  <a:gd name="T12" fmla="*/ 3 w 39"/>
                  <a:gd name="T13" fmla="*/ 1 h 19"/>
                  <a:gd name="T14" fmla="*/ 0 w 39"/>
                  <a:gd name="T15" fmla="*/ 1 h 19"/>
                  <a:gd name="T16" fmla="*/ 0 w 39"/>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
                  <a:gd name="T28" fmla="*/ 0 h 19"/>
                  <a:gd name="T29" fmla="*/ 39 w 39"/>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 h="19">
                    <a:moveTo>
                      <a:pt x="38" y="18"/>
                    </a:moveTo>
                    <a:lnTo>
                      <a:pt x="36" y="18"/>
                    </a:lnTo>
                    <a:lnTo>
                      <a:pt x="28" y="14"/>
                    </a:lnTo>
                    <a:lnTo>
                      <a:pt x="22" y="11"/>
                    </a:lnTo>
                    <a:lnTo>
                      <a:pt x="16" y="9"/>
                    </a:lnTo>
                    <a:lnTo>
                      <a:pt x="9" y="5"/>
                    </a:lnTo>
                    <a:lnTo>
                      <a:pt x="3" y="1"/>
                    </a:lnTo>
                    <a:lnTo>
                      <a:pt x="0" y="1"/>
                    </a:lnTo>
                    <a:lnTo>
                      <a:pt x="0" y="0"/>
                    </a:lnTo>
                  </a:path>
                </a:pathLst>
              </a:custGeom>
              <a:noFill/>
              <a:ln w="12700" cap="rnd">
                <a:solidFill>
                  <a:srgbClr val="000000"/>
                </a:solidFill>
                <a:round/>
                <a:headEnd type="none" w="sm" len="sm"/>
                <a:tailEnd type="none" w="sm" len="sm"/>
              </a:ln>
            </p:spPr>
            <p:txBody>
              <a:bodyPr/>
              <a:lstStyle/>
              <a:p>
                <a:endParaRPr lang="zh-CN" altLang="zh-CN"/>
              </a:p>
            </p:txBody>
          </p:sp>
          <p:sp>
            <p:nvSpPr>
              <p:cNvPr id="57741" name="Line 3577"/>
              <p:cNvSpPr>
                <a:spLocks noChangeShapeType="1"/>
              </p:cNvSpPr>
              <p:nvPr/>
            </p:nvSpPr>
            <p:spPr bwMode="auto">
              <a:xfrm flipH="1" flipV="1">
                <a:off x="5270" y="1708"/>
                <a:ext cx="35" cy="2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742" name="Freeform 3578"/>
              <p:cNvSpPr>
                <a:spLocks/>
              </p:cNvSpPr>
              <p:nvPr/>
            </p:nvSpPr>
            <p:spPr bwMode="auto">
              <a:xfrm>
                <a:off x="5297" y="1753"/>
                <a:ext cx="18" cy="17"/>
              </a:xfrm>
              <a:custGeom>
                <a:avLst/>
                <a:gdLst>
                  <a:gd name="T0" fmla="*/ 17 w 18"/>
                  <a:gd name="T1" fmla="*/ 4 h 17"/>
                  <a:gd name="T2" fmla="*/ 17 w 18"/>
                  <a:gd name="T3" fmla="*/ 10 h 17"/>
                  <a:gd name="T4" fmla="*/ 13 w 18"/>
                  <a:gd name="T5" fmla="*/ 16 h 17"/>
                  <a:gd name="T6" fmla="*/ 9 w 18"/>
                  <a:gd name="T7" fmla="*/ 16 h 17"/>
                  <a:gd name="T8" fmla="*/ 9 w 18"/>
                  <a:gd name="T9" fmla="*/ 10 h 17"/>
                  <a:gd name="T10" fmla="*/ 0 w 18"/>
                  <a:gd name="T11" fmla="*/ 4 h 17"/>
                  <a:gd name="T12" fmla="*/ 0 w 18"/>
                  <a:gd name="T13" fmla="*/ 0 h 17"/>
                  <a:gd name="T14" fmla="*/ 17 w 18"/>
                  <a:gd name="T15" fmla="*/ 4 h 17"/>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7"/>
                  <a:gd name="T26" fmla="*/ 18 w 18"/>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7">
                    <a:moveTo>
                      <a:pt x="17" y="4"/>
                    </a:moveTo>
                    <a:lnTo>
                      <a:pt x="17" y="10"/>
                    </a:lnTo>
                    <a:lnTo>
                      <a:pt x="13" y="16"/>
                    </a:lnTo>
                    <a:lnTo>
                      <a:pt x="9" y="16"/>
                    </a:lnTo>
                    <a:lnTo>
                      <a:pt x="9" y="10"/>
                    </a:lnTo>
                    <a:lnTo>
                      <a:pt x="0" y="4"/>
                    </a:lnTo>
                    <a:lnTo>
                      <a:pt x="0" y="0"/>
                    </a:lnTo>
                    <a:lnTo>
                      <a:pt x="17" y="4"/>
                    </a:lnTo>
                  </a:path>
                </a:pathLst>
              </a:custGeom>
              <a:solidFill>
                <a:srgbClr val="000000"/>
              </a:solidFill>
              <a:ln w="9525" cap="rnd">
                <a:noFill/>
                <a:round/>
                <a:headEnd/>
                <a:tailEnd/>
              </a:ln>
            </p:spPr>
            <p:txBody>
              <a:bodyPr/>
              <a:lstStyle/>
              <a:p>
                <a:endParaRPr lang="zh-CN" altLang="zh-CN"/>
              </a:p>
            </p:txBody>
          </p:sp>
          <p:sp>
            <p:nvSpPr>
              <p:cNvPr id="57743" name="Freeform 3579"/>
              <p:cNvSpPr>
                <a:spLocks/>
              </p:cNvSpPr>
              <p:nvPr/>
            </p:nvSpPr>
            <p:spPr bwMode="auto">
              <a:xfrm>
                <a:off x="5297" y="1753"/>
                <a:ext cx="18" cy="17"/>
              </a:xfrm>
              <a:custGeom>
                <a:avLst/>
                <a:gdLst>
                  <a:gd name="T0" fmla="*/ 17 w 18"/>
                  <a:gd name="T1" fmla="*/ 4 h 17"/>
                  <a:gd name="T2" fmla="*/ 17 w 18"/>
                  <a:gd name="T3" fmla="*/ 10 h 17"/>
                  <a:gd name="T4" fmla="*/ 13 w 18"/>
                  <a:gd name="T5" fmla="*/ 16 h 17"/>
                  <a:gd name="T6" fmla="*/ 9 w 18"/>
                  <a:gd name="T7" fmla="*/ 16 h 17"/>
                  <a:gd name="T8" fmla="*/ 9 w 18"/>
                  <a:gd name="T9" fmla="*/ 10 h 17"/>
                  <a:gd name="T10" fmla="*/ 0 w 18"/>
                  <a:gd name="T11" fmla="*/ 4 h 17"/>
                  <a:gd name="T12" fmla="*/ 0 w 18"/>
                  <a:gd name="T13" fmla="*/ 0 h 17"/>
                  <a:gd name="T14" fmla="*/ 17 w 18"/>
                  <a:gd name="T15" fmla="*/ 4 h 17"/>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7"/>
                  <a:gd name="T26" fmla="*/ 18 w 18"/>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7">
                    <a:moveTo>
                      <a:pt x="17" y="4"/>
                    </a:moveTo>
                    <a:lnTo>
                      <a:pt x="17" y="10"/>
                    </a:lnTo>
                    <a:lnTo>
                      <a:pt x="13" y="16"/>
                    </a:lnTo>
                    <a:lnTo>
                      <a:pt x="9" y="16"/>
                    </a:lnTo>
                    <a:lnTo>
                      <a:pt x="9" y="10"/>
                    </a:lnTo>
                    <a:lnTo>
                      <a:pt x="0" y="4"/>
                    </a:lnTo>
                    <a:lnTo>
                      <a:pt x="0" y="0"/>
                    </a:lnTo>
                    <a:lnTo>
                      <a:pt x="17" y="4"/>
                    </a:lnTo>
                  </a:path>
                </a:pathLst>
              </a:custGeom>
              <a:solidFill>
                <a:srgbClr val="000000"/>
              </a:solidFill>
              <a:ln w="9525" cap="rnd">
                <a:noFill/>
                <a:round/>
                <a:headEnd/>
                <a:tailEnd/>
              </a:ln>
            </p:spPr>
            <p:txBody>
              <a:bodyPr/>
              <a:lstStyle/>
              <a:p>
                <a:endParaRPr lang="zh-CN" altLang="zh-CN"/>
              </a:p>
            </p:txBody>
          </p:sp>
          <p:sp>
            <p:nvSpPr>
              <p:cNvPr id="57744" name="Freeform 3580"/>
              <p:cNvSpPr>
                <a:spLocks/>
              </p:cNvSpPr>
              <p:nvPr/>
            </p:nvSpPr>
            <p:spPr bwMode="auto">
              <a:xfrm>
                <a:off x="5259" y="1704"/>
                <a:ext cx="45" cy="17"/>
              </a:xfrm>
              <a:custGeom>
                <a:avLst/>
                <a:gdLst>
                  <a:gd name="T0" fmla="*/ 32 w 45"/>
                  <a:gd name="T1" fmla="*/ 16 h 17"/>
                  <a:gd name="T2" fmla="*/ 16 w 45"/>
                  <a:gd name="T3" fmla="*/ 4 h 17"/>
                  <a:gd name="T4" fmla="*/ 14 w 45"/>
                  <a:gd name="T5" fmla="*/ 4 h 17"/>
                  <a:gd name="T6" fmla="*/ 1 w 45"/>
                  <a:gd name="T7" fmla="*/ 4 h 17"/>
                  <a:gd name="T8" fmla="*/ 0 w 45"/>
                  <a:gd name="T9" fmla="*/ 4 h 17"/>
                  <a:gd name="T10" fmla="*/ 3 w 45"/>
                  <a:gd name="T11" fmla="*/ 2 h 17"/>
                  <a:gd name="T12" fmla="*/ 7 w 45"/>
                  <a:gd name="T13" fmla="*/ 2 h 17"/>
                  <a:gd name="T14" fmla="*/ 10 w 45"/>
                  <a:gd name="T15" fmla="*/ 0 h 17"/>
                  <a:gd name="T16" fmla="*/ 12 w 45"/>
                  <a:gd name="T17" fmla="*/ 0 h 17"/>
                  <a:gd name="T18" fmla="*/ 14 w 45"/>
                  <a:gd name="T19" fmla="*/ 0 h 17"/>
                  <a:gd name="T20" fmla="*/ 16 w 45"/>
                  <a:gd name="T21" fmla="*/ 0 h 17"/>
                  <a:gd name="T22" fmla="*/ 20 w 45"/>
                  <a:gd name="T23" fmla="*/ 2 h 17"/>
                  <a:gd name="T24" fmla="*/ 22 w 45"/>
                  <a:gd name="T25" fmla="*/ 2 h 17"/>
                  <a:gd name="T26" fmla="*/ 24 w 45"/>
                  <a:gd name="T27" fmla="*/ 4 h 17"/>
                  <a:gd name="T28" fmla="*/ 26 w 45"/>
                  <a:gd name="T29" fmla="*/ 8 h 17"/>
                  <a:gd name="T30" fmla="*/ 28 w 45"/>
                  <a:gd name="T31" fmla="*/ 8 h 17"/>
                  <a:gd name="T32" fmla="*/ 30 w 45"/>
                  <a:gd name="T33" fmla="*/ 4 h 17"/>
                  <a:gd name="T34" fmla="*/ 32 w 45"/>
                  <a:gd name="T35" fmla="*/ 4 h 17"/>
                  <a:gd name="T36" fmla="*/ 32 w 45"/>
                  <a:gd name="T37" fmla="*/ 2 h 17"/>
                  <a:gd name="T38" fmla="*/ 38 w 45"/>
                  <a:gd name="T39" fmla="*/ 2 h 17"/>
                  <a:gd name="T40" fmla="*/ 42 w 45"/>
                  <a:gd name="T41" fmla="*/ 2 h 17"/>
                  <a:gd name="T42" fmla="*/ 44 w 45"/>
                  <a:gd name="T43" fmla="*/ 4 h 17"/>
                  <a:gd name="T44" fmla="*/ 44 w 45"/>
                  <a:gd name="T45" fmla="*/ 8 h 17"/>
                  <a:gd name="T46" fmla="*/ 32 w 45"/>
                  <a:gd name="T47" fmla="*/ 12 h 17"/>
                  <a:gd name="T48" fmla="*/ 32 w 45"/>
                  <a:gd name="T49" fmla="*/ 1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17"/>
                  <a:gd name="T77" fmla="*/ 45 w 45"/>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17">
                    <a:moveTo>
                      <a:pt x="32" y="16"/>
                    </a:moveTo>
                    <a:lnTo>
                      <a:pt x="16" y="4"/>
                    </a:lnTo>
                    <a:lnTo>
                      <a:pt x="14" y="4"/>
                    </a:lnTo>
                    <a:lnTo>
                      <a:pt x="1" y="4"/>
                    </a:lnTo>
                    <a:lnTo>
                      <a:pt x="0" y="4"/>
                    </a:lnTo>
                    <a:lnTo>
                      <a:pt x="3" y="2"/>
                    </a:lnTo>
                    <a:lnTo>
                      <a:pt x="7" y="2"/>
                    </a:lnTo>
                    <a:lnTo>
                      <a:pt x="10" y="0"/>
                    </a:lnTo>
                    <a:lnTo>
                      <a:pt x="12" y="0"/>
                    </a:lnTo>
                    <a:lnTo>
                      <a:pt x="14" y="0"/>
                    </a:lnTo>
                    <a:lnTo>
                      <a:pt x="16" y="0"/>
                    </a:lnTo>
                    <a:lnTo>
                      <a:pt x="20" y="2"/>
                    </a:lnTo>
                    <a:lnTo>
                      <a:pt x="22" y="2"/>
                    </a:lnTo>
                    <a:lnTo>
                      <a:pt x="24" y="4"/>
                    </a:lnTo>
                    <a:lnTo>
                      <a:pt x="26" y="8"/>
                    </a:lnTo>
                    <a:lnTo>
                      <a:pt x="28" y="8"/>
                    </a:lnTo>
                    <a:lnTo>
                      <a:pt x="30" y="4"/>
                    </a:lnTo>
                    <a:lnTo>
                      <a:pt x="32" y="4"/>
                    </a:lnTo>
                    <a:lnTo>
                      <a:pt x="32" y="2"/>
                    </a:lnTo>
                    <a:lnTo>
                      <a:pt x="38" y="2"/>
                    </a:lnTo>
                    <a:lnTo>
                      <a:pt x="42" y="2"/>
                    </a:lnTo>
                    <a:lnTo>
                      <a:pt x="44" y="4"/>
                    </a:lnTo>
                    <a:lnTo>
                      <a:pt x="44" y="8"/>
                    </a:lnTo>
                    <a:lnTo>
                      <a:pt x="32" y="12"/>
                    </a:lnTo>
                    <a:lnTo>
                      <a:pt x="32" y="16"/>
                    </a:lnTo>
                  </a:path>
                </a:pathLst>
              </a:custGeom>
              <a:solidFill>
                <a:srgbClr val="FFFFCC"/>
              </a:solidFill>
              <a:ln w="9525" cap="rnd">
                <a:noFill/>
                <a:round/>
                <a:headEnd/>
                <a:tailEnd/>
              </a:ln>
            </p:spPr>
            <p:txBody>
              <a:bodyPr/>
              <a:lstStyle/>
              <a:p>
                <a:endParaRPr lang="zh-CN" altLang="zh-CN"/>
              </a:p>
            </p:txBody>
          </p:sp>
          <p:sp>
            <p:nvSpPr>
              <p:cNvPr id="57745" name="Freeform 3581"/>
              <p:cNvSpPr>
                <a:spLocks/>
              </p:cNvSpPr>
              <p:nvPr/>
            </p:nvSpPr>
            <p:spPr bwMode="auto">
              <a:xfrm>
                <a:off x="5259" y="1704"/>
                <a:ext cx="50" cy="17"/>
              </a:xfrm>
              <a:custGeom>
                <a:avLst/>
                <a:gdLst>
                  <a:gd name="T0" fmla="*/ 35 w 50"/>
                  <a:gd name="T1" fmla="*/ 16 h 17"/>
                  <a:gd name="T2" fmla="*/ 18 w 50"/>
                  <a:gd name="T3" fmla="*/ 4 h 17"/>
                  <a:gd name="T4" fmla="*/ 16 w 50"/>
                  <a:gd name="T5" fmla="*/ 4 h 17"/>
                  <a:gd name="T6" fmla="*/ 1 w 50"/>
                  <a:gd name="T7" fmla="*/ 4 h 17"/>
                  <a:gd name="T8" fmla="*/ 0 w 50"/>
                  <a:gd name="T9" fmla="*/ 4 h 17"/>
                  <a:gd name="T10" fmla="*/ 3 w 50"/>
                  <a:gd name="T11" fmla="*/ 2 h 17"/>
                  <a:gd name="T12" fmla="*/ 8 w 50"/>
                  <a:gd name="T13" fmla="*/ 2 h 17"/>
                  <a:gd name="T14" fmla="*/ 12 w 50"/>
                  <a:gd name="T15" fmla="*/ 0 h 17"/>
                  <a:gd name="T16" fmla="*/ 14 w 50"/>
                  <a:gd name="T17" fmla="*/ 0 h 17"/>
                  <a:gd name="T18" fmla="*/ 16 w 50"/>
                  <a:gd name="T19" fmla="*/ 0 h 17"/>
                  <a:gd name="T20" fmla="*/ 18 w 50"/>
                  <a:gd name="T21" fmla="*/ 0 h 17"/>
                  <a:gd name="T22" fmla="*/ 22 w 50"/>
                  <a:gd name="T23" fmla="*/ 2 h 17"/>
                  <a:gd name="T24" fmla="*/ 25 w 50"/>
                  <a:gd name="T25" fmla="*/ 2 h 17"/>
                  <a:gd name="T26" fmla="*/ 27 w 50"/>
                  <a:gd name="T27" fmla="*/ 4 h 17"/>
                  <a:gd name="T28" fmla="*/ 29 w 50"/>
                  <a:gd name="T29" fmla="*/ 6 h 17"/>
                  <a:gd name="T30" fmla="*/ 31 w 50"/>
                  <a:gd name="T31" fmla="*/ 6 h 17"/>
                  <a:gd name="T32" fmla="*/ 33 w 50"/>
                  <a:gd name="T33" fmla="*/ 4 h 17"/>
                  <a:gd name="T34" fmla="*/ 35 w 50"/>
                  <a:gd name="T35" fmla="*/ 4 h 17"/>
                  <a:gd name="T36" fmla="*/ 35 w 50"/>
                  <a:gd name="T37" fmla="*/ 2 h 17"/>
                  <a:gd name="T38" fmla="*/ 43 w 50"/>
                  <a:gd name="T39" fmla="*/ 2 h 17"/>
                  <a:gd name="T40" fmla="*/ 45 w 50"/>
                  <a:gd name="T41" fmla="*/ 2 h 17"/>
                  <a:gd name="T42" fmla="*/ 47 w 50"/>
                  <a:gd name="T43" fmla="*/ 2 h 17"/>
                  <a:gd name="T44" fmla="*/ 49 w 50"/>
                  <a:gd name="T45" fmla="*/ 4 h 17"/>
                  <a:gd name="T46" fmla="*/ 49 w 50"/>
                  <a:gd name="T47" fmla="*/ 6 h 17"/>
                  <a:gd name="T48" fmla="*/ 35 w 50"/>
                  <a:gd name="T49" fmla="*/ 12 h 17"/>
                  <a:gd name="T50" fmla="*/ 35 w 50"/>
                  <a:gd name="T51" fmla="*/ 16 h 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17"/>
                  <a:gd name="T80" fmla="*/ 50 w 50"/>
                  <a:gd name="T81" fmla="*/ 17 h 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17">
                    <a:moveTo>
                      <a:pt x="35" y="16"/>
                    </a:moveTo>
                    <a:lnTo>
                      <a:pt x="18" y="4"/>
                    </a:lnTo>
                    <a:lnTo>
                      <a:pt x="16" y="4"/>
                    </a:lnTo>
                    <a:lnTo>
                      <a:pt x="1" y="4"/>
                    </a:lnTo>
                    <a:lnTo>
                      <a:pt x="0" y="4"/>
                    </a:lnTo>
                    <a:lnTo>
                      <a:pt x="3" y="2"/>
                    </a:lnTo>
                    <a:lnTo>
                      <a:pt x="8" y="2"/>
                    </a:lnTo>
                    <a:lnTo>
                      <a:pt x="12" y="0"/>
                    </a:lnTo>
                    <a:lnTo>
                      <a:pt x="14" y="0"/>
                    </a:lnTo>
                    <a:lnTo>
                      <a:pt x="16" y="0"/>
                    </a:lnTo>
                    <a:lnTo>
                      <a:pt x="18" y="0"/>
                    </a:lnTo>
                    <a:lnTo>
                      <a:pt x="22" y="2"/>
                    </a:lnTo>
                    <a:lnTo>
                      <a:pt x="25" y="2"/>
                    </a:lnTo>
                    <a:lnTo>
                      <a:pt x="27" y="4"/>
                    </a:lnTo>
                    <a:lnTo>
                      <a:pt x="29" y="6"/>
                    </a:lnTo>
                    <a:lnTo>
                      <a:pt x="31" y="6"/>
                    </a:lnTo>
                    <a:lnTo>
                      <a:pt x="33" y="4"/>
                    </a:lnTo>
                    <a:lnTo>
                      <a:pt x="35" y="4"/>
                    </a:lnTo>
                    <a:lnTo>
                      <a:pt x="35" y="2"/>
                    </a:lnTo>
                    <a:lnTo>
                      <a:pt x="43" y="2"/>
                    </a:lnTo>
                    <a:lnTo>
                      <a:pt x="45" y="2"/>
                    </a:lnTo>
                    <a:lnTo>
                      <a:pt x="47" y="2"/>
                    </a:lnTo>
                    <a:lnTo>
                      <a:pt x="49" y="4"/>
                    </a:lnTo>
                    <a:lnTo>
                      <a:pt x="49" y="6"/>
                    </a:lnTo>
                    <a:lnTo>
                      <a:pt x="35" y="12"/>
                    </a:lnTo>
                    <a:lnTo>
                      <a:pt x="35" y="16"/>
                    </a:lnTo>
                  </a:path>
                </a:pathLst>
              </a:custGeom>
              <a:solidFill>
                <a:srgbClr val="FFFFCC"/>
              </a:solidFill>
              <a:ln w="12700" cap="rnd">
                <a:solidFill>
                  <a:srgbClr val="000000"/>
                </a:solidFill>
                <a:round/>
                <a:headEnd/>
                <a:tailEnd/>
              </a:ln>
            </p:spPr>
            <p:txBody>
              <a:bodyPr/>
              <a:lstStyle/>
              <a:p>
                <a:endParaRPr lang="zh-CN" altLang="zh-CN"/>
              </a:p>
            </p:txBody>
          </p:sp>
          <p:sp>
            <p:nvSpPr>
              <p:cNvPr id="57746" name="Freeform 3582"/>
              <p:cNvSpPr>
                <a:spLocks/>
              </p:cNvSpPr>
              <p:nvPr/>
            </p:nvSpPr>
            <p:spPr bwMode="auto">
              <a:xfrm>
                <a:off x="5297" y="1727"/>
                <a:ext cx="40" cy="17"/>
              </a:xfrm>
              <a:custGeom>
                <a:avLst/>
                <a:gdLst>
                  <a:gd name="T0" fmla="*/ 15 w 40"/>
                  <a:gd name="T1" fmla="*/ 4 h 17"/>
                  <a:gd name="T2" fmla="*/ 0 w 40"/>
                  <a:gd name="T3" fmla="*/ 4 h 17"/>
                  <a:gd name="T4" fmla="*/ 5 w 40"/>
                  <a:gd name="T5" fmla="*/ 2 h 17"/>
                  <a:gd name="T6" fmla="*/ 9 w 40"/>
                  <a:gd name="T7" fmla="*/ 2 h 17"/>
                  <a:gd name="T8" fmla="*/ 13 w 40"/>
                  <a:gd name="T9" fmla="*/ 0 h 17"/>
                  <a:gd name="T10" fmla="*/ 15 w 40"/>
                  <a:gd name="T11" fmla="*/ 0 h 17"/>
                  <a:gd name="T12" fmla="*/ 19 w 40"/>
                  <a:gd name="T13" fmla="*/ 0 h 17"/>
                  <a:gd name="T14" fmla="*/ 20 w 40"/>
                  <a:gd name="T15" fmla="*/ 2 h 17"/>
                  <a:gd name="T16" fmla="*/ 21 w 40"/>
                  <a:gd name="T17" fmla="*/ 4 h 17"/>
                  <a:gd name="T18" fmla="*/ 23 w 40"/>
                  <a:gd name="T19" fmla="*/ 4 h 17"/>
                  <a:gd name="T20" fmla="*/ 25 w 40"/>
                  <a:gd name="T21" fmla="*/ 4 h 17"/>
                  <a:gd name="T22" fmla="*/ 27 w 40"/>
                  <a:gd name="T23" fmla="*/ 2 h 17"/>
                  <a:gd name="T24" fmla="*/ 27 w 40"/>
                  <a:gd name="T25" fmla="*/ 0 h 17"/>
                  <a:gd name="T26" fmla="*/ 29 w 40"/>
                  <a:gd name="T27" fmla="*/ 0 h 17"/>
                  <a:gd name="T28" fmla="*/ 31 w 40"/>
                  <a:gd name="T29" fmla="*/ 0 h 17"/>
                  <a:gd name="T30" fmla="*/ 35 w 40"/>
                  <a:gd name="T31" fmla="*/ 0 h 17"/>
                  <a:gd name="T32" fmla="*/ 37 w 40"/>
                  <a:gd name="T33" fmla="*/ 2 h 17"/>
                  <a:gd name="T34" fmla="*/ 39 w 40"/>
                  <a:gd name="T35" fmla="*/ 2 h 17"/>
                  <a:gd name="T36" fmla="*/ 39 w 40"/>
                  <a:gd name="T37" fmla="*/ 4 h 17"/>
                  <a:gd name="T38" fmla="*/ 29 w 40"/>
                  <a:gd name="T39" fmla="*/ 10 h 17"/>
                  <a:gd name="T40" fmla="*/ 29 w 40"/>
                  <a:gd name="T41" fmla="*/ 14 h 17"/>
                  <a:gd name="T42" fmla="*/ 27 w 40"/>
                  <a:gd name="T43" fmla="*/ 16 h 17"/>
                  <a:gd name="T44" fmla="*/ 15 w 40"/>
                  <a:gd name="T45" fmla="*/ 4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0"/>
                  <a:gd name="T70" fmla="*/ 0 h 17"/>
                  <a:gd name="T71" fmla="*/ 40 w 40"/>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0" h="17">
                    <a:moveTo>
                      <a:pt x="15" y="4"/>
                    </a:moveTo>
                    <a:lnTo>
                      <a:pt x="0" y="4"/>
                    </a:lnTo>
                    <a:lnTo>
                      <a:pt x="5" y="2"/>
                    </a:lnTo>
                    <a:lnTo>
                      <a:pt x="9" y="2"/>
                    </a:lnTo>
                    <a:lnTo>
                      <a:pt x="13" y="0"/>
                    </a:lnTo>
                    <a:lnTo>
                      <a:pt x="15" y="0"/>
                    </a:lnTo>
                    <a:lnTo>
                      <a:pt x="19" y="0"/>
                    </a:lnTo>
                    <a:lnTo>
                      <a:pt x="20" y="2"/>
                    </a:lnTo>
                    <a:lnTo>
                      <a:pt x="21" y="4"/>
                    </a:lnTo>
                    <a:lnTo>
                      <a:pt x="23" y="4"/>
                    </a:lnTo>
                    <a:lnTo>
                      <a:pt x="25" y="4"/>
                    </a:lnTo>
                    <a:lnTo>
                      <a:pt x="27" y="2"/>
                    </a:lnTo>
                    <a:lnTo>
                      <a:pt x="27" y="0"/>
                    </a:lnTo>
                    <a:lnTo>
                      <a:pt x="29" y="0"/>
                    </a:lnTo>
                    <a:lnTo>
                      <a:pt x="31" y="0"/>
                    </a:lnTo>
                    <a:lnTo>
                      <a:pt x="35" y="0"/>
                    </a:lnTo>
                    <a:lnTo>
                      <a:pt x="37" y="2"/>
                    </a:lnTo>
                    <a:lnTo>
                      <a:pt x="39" y="2"/>
                    </a:lnTo>
                    <a:lnTo>
                      <a:pt x="39" y="4"/>
                    </a:lnTo>
                    <a:lnTo>
                      <a:pt x="29" y="10"/>
                    </a:lnTo>
                    <a:lnTo>
                      <a:pt x="29" y="14"/>
                    </a:lnTo>
                    <a:lnTo>
                      <a:pt x="27" y="16"/>
                    </a:lnTo>
                    <a:lnTo>
                      <a:pt x="15" y="4"/>
                    </a:lnTo>
                  </a:path>
                </a:pathLst>
              </a:custGeom>
              <a:solidFill>
                <a:srgbClr val="FFFFCC"/>
              </a:solidFill>
              <a:ln w="9525" cap="rnd">
                <a:noFill/>
                <a:round/>
                <a:headEnd/>
                <a:tailEnd/>
              </a:ln>
            </p:spPr>
            <p:txBody>
              <a:bodyPr/>
              <a:lstStyle/>
              <a:p>
                <a:endParaRPr lang="zh-CN" altLang="zh-CN"/>
              </a:p>
            </p:txBody>
          </p:sp>
          <p:sp>
            <p:nvSpPr>
              <p:cNvPr id="57747" name="Freeform 3583"/>
              <p:cNvSpPr>
                <a:spLocks/>
              </p:cNvSpPr>
              <p:nvPr/>
            </p:nvSpPr>
            <p:spPr bwMode="auto">
              <a:xfrm>
                <a:off x="5297" y="1727"/>
                <a:ext cx="46" cy="17"/>
              </a:xfrm>
              <a:custGeom>
                <a:avLst/>
                <a:gdLst>
                  <a:gd name="T0" fmla="*/ 17 w 46"/>
                  <a:gd name="T1" fmla="*/ 4 h 17"/>
                  <a:gd name="T2" fmla="*/ 0 w 46"/>
                  <a:gd name="T3" fmla="*/ 4 h 17"/>
                  <a:gd name="T4" fmla="*/ 7 w 46"/>
                  <a:gd name="T5" fmla="*/ 2 h 17"/>
                  <a:gd name="T6" fmla="*/ 11 w 46"/>
                  <a:gd name="T7" fmla="*/ 2 h 17"/>
                  <a:gd name="T8" fmla="*/ 15 w 46"/>
                  <a:gd name="T9" fmla="*/ 0 h 17"/>
                  <a:gd name="T10" fmla="*/ 17 w 46"/>
                  <a:gd name="T11" fmla="*/ 0 h 17"/>
                  <a:gd name="T12" fmla="*/ 21 w 46"/>
                  <a:gd name="T13" fmla="*/ 0 h 17"/>
                  <a:gd name="T14" fmla="*/ 23 w 46"/>
                  <a:gd name="T15" fmla="*/ 2 h 17"/>
                  <a:gd name="T16" fmla="*/ 25 w 46"/>
                  <a:gd name="T17" fmla="*/ 4 h 17"/>
                  <a:gd name="T18" fmla="*/ 27 w 46"/>
                  <a:gd name="T19" fmla="*/ 4 h 17"/>
                  <a:gd name="T20" fmla="*/ 29 w 46"/>
                  <a:gd name="T21" fmla="*/ 4 h 17"/>
                  <a:gd name="T22" fmla="*/ 31 w 46"/>
                  <a:gd name="T23" fmla="*/ 2 h 17"/>
                  <a:gd name="T24" fmla="*/ 31 w 46"/>
                  <a:gd name="T25" fmla="*/ 0 h 17"/>
                  <a:gd name="T26" fmla="*/ 33 w 46"/>
                  <a:gd name="T27" fmla="*/ 0 h 17"/>
                  <a:gd name="T28" fmla="*/ 35 w 46"/>
                  <a:gd name="T29" fmla="*/ 0 h 17"/>
                  <a:gd name="T30" fmla="*/ 39 w 46"/>
                  <a:gd name="T31" fmla="*/ 0 h 17"/>
                  <a:gd name="T32" fmla="*/ 41 w 46"/>
                  <a:gd name="T33" fmla="*/ 0 h 17"/>
                  <a:gd name="T34" fmla="*/ 43 w 46"/>
                  <a:gd name="T35" fmla="*/ 2 h 17"/>
                  <a:gd name="T36" fmla="*/ 45 w 46"/>
                  <a:gd name="T37" fmla="*/ 2 h 17"/>
                  <a:gd name="T38" fmla="*/ 45 w 46"/>
                  <a:gd name="T39" fmla="*/ 4 h 17"/>
                  <a:gd name="T40" fmla="*/ 33 w 46"/>
                  <a:gd name="T41" fmla="*/ 8 h 17"/>
                  <a:gd name="T42" fmla="*/ 33 w 46"/>
                  <a:gd name="T43" fmla="*/ 14 h 17"/>
                  <a:gd name="T44" fmla="*/ 31 w 46"/>
                  <a:gd name="T45" fmla="*/ 16 h 17"/>
                  <a:gd name="T46" fmla="*/ 17 w 46"/>
                  <a:gd name="T47" fmla="*/ 4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6"/>
                  <a:gd name="T73" fmla="*/ 0 h 17"/>
                  <a:gd name="T74" fmla="*/ 46 w 46"/>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6" h="17">
                    <a:moveTo>
                      <a:pt x="17" y="4"/>
                    </a:moveTo>
                    <a:lnTo>
                      <a:pt x="0" y="4"/>
                    </a:lnTo>
                    <a:lnTo>
                      <a:pt x="7" y="2"/>
                    </a:lnTo>
                    <a:lnTo>
                      <a:pt x="11" y="2"/>
                    </a:lnTo>
                    <a:lnTo>
                      <a:pt x="15" y="0"/>
                    </a:lnTo>
                    <a:lnTo>
                      <a:pt x="17" y="0"/>
                    </a:lnTo>
                    <a:lnTo>
                      <a:pt x="21" y="0"/>
                    </a:lnTo>
                    <a:lnTo>
                      <a:pt x="23" y="2"/>
                    </a:lnTo>
                    <a:lnTo>
                      <a:pt x="25" y="4"/>
                    </a:lnTo>
                    <a:lnTo>
                      <a:pt x="27" y="4"/>
                    </a:lnTo>
                    <a:lnTo>
                      <a:pt x="29" y="4"/>
                    </a:lnTo>
                    <a:lnTo>
                      <a:pt x="31" y="2"/>
                    </a:lnTo>
                    <a:lnTo>
                      <a:pt x="31" y="0"/>
                    </a:lnTo>
                    <a:lnTo>
                      <a:pt x="33" y="0"/>
                    </a:lnTo>
                    <a:lnTo>
                      <a:pt x="35" y="0"/>
                    </a:lnTo>
                    <a:lnTo>
                      <a:pt x="39" y="0"/>
                    </a:lnTo>
                    <a:lnTo>
                      <a:pt x="41" y="0"/>
                    </a:lnTo>
                    <a:lnTo>
                      <a:pt x="43" y="2"/>
                    </a:lnTo>
                    <a:lnTo>
                      <a:pt x="45" y="2"/>
                    </a:lnTo>
                    <a:lnTo>
                      <a:pt x="45" y="4"/>
                    </a:lnTo>
                    <a:lnTo>
                      <a:pt x="33" y="8"/>
                    </a:lnTo>
                    <a:lnTo>
                      <a:pt x="33" y="14"/>
                    </a:lnTo>
                    <a:lnTo>
                      <a:pt x="31" y="16"/>
                    </a:lnTo>
                    <a:lnTo>
                      <a:pt x="17" y="4"/>
                    </a:lnTo>
                  </a:path>
                </a:pathLst>
              </a:custGeom>
              <a:solidFill>
                <a:srgbClr val="FFFFCC"/>
              </a:solidFill>
              <a:ln w="12700" cap="rnd">
                <a:solidFill>
                  <a:srgbClr val="000000"/>
                </a:solidFill>
                <a:round/>
                <a:headEnd/>
                <a:tailEnd/>
              </a:ln>
            </p:spPr>
            <p:txBody>
              <a:bodyPr/>
              <a:lstStyle/>
              <a:p>
                <a:endParaRPr lang="zh-CN" altLang="zh-CN"/>
              </a:p>
            </p:txBody>
          </p:sp>
          <p:sp>
            <p:nvSpPr>
              <p:cNvPr id="57748" name="Freeform 3584"/>
              <p:cNvSpPr>
                <a:spLocks/>
              </p:cNvSpPr>
              <p:nvPr/>
            </p:nvSpPr>
            <p:spPr bwMode="auto">
              <a:xfrm>
                <a:off x="5050" y="1616"/>
                <a:ext cx="25" cy="42"/>
              </a:xfrm>
              <a:custGeom>
                <a:avLst/>
                <a:gdLst>
                  <a:gd name="T0" fmla="*/ 0 w 25"/>
                  <a:gd name="T1" fmla="*/ 37 h 42"/>
                  <a:gd name="T2" fmla="*/ 0 w 25"/>
                  <a:gd name="T3" fmla="*/ 41 h 42"/>
                  <a:gd name="T4" fmla="*/ 18 w 25"/>
                  <a:gd name="T5" fmla="*/ 37 h 42"/>
                  <a:gd name="T6" fmla="*/ 24 w 25"/>
                  <a:gd name="T7" fmla="*/ 3 h 42"/>
                  <a:gd name="T8" fmla="*/ 18 w 25"/>
                  <a:gd name="T9" fmla="*/ 1 h 42"/>
                  <a:gd name="T10" fmla="*/ 12 w 25"/>
                  <a:gd name="T11" fmla="*/ 0 h 42"/>
                  <a:gd name="T12" fmla="*/ 9 w 25"/>
                  <a:gd name="T13" fmla="*/ 0 h 42"/>
                  <a:gd name="T14" fmla="*/ 0 w 25"/>
                  <a:gd name="T15" fmla="*/ 37 h 42"/>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42"/>
                  <a:gd name="T26" fmla="*/ 25 w 25"/>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42">
                    <a:moveTo>
                      <a:pt x="0" y="37"/>
                    </a:moveTo>
                    <a:lnTo>
                      <a:pt x="0" y="41"/>
                    </a:lnTo>
                    <a:lnTo>
                      <a:pt x="18" y="37"/>
                    </a:lnTo>
                    <a:lnTo>
                      <a:pt x="24" y="3"/>
                    </a:lnTo>
                    <a:lnTo>
                      <a:pt x="18" y="1"/>
                    </a:lnTo>
                    <a:lnTo>
                      <a:pt x="12" y="0"/>
                    </a:lnTo>
                    <a:lnTo>
                      <a:pt x="9" y="0"/>
                    </a:lnTo>
                    <a:lnTo>
                      <a:pt x="0" y="37"/>
                    </a:lnTo>
                  </a:path>
                </a:pathLst>
              </a:custGeom>
              <a:solidFill>
                <a:srgbClr val="FFFFCC"/>
              </a:solidFill>
              <a:ln w="9525" cap="rnd">
                <a:noFill/>
                <a:round/>
                <a:headEnd/>
                <a:tailEnd/>
              </a:ln>
            </p:spPr>
            <p:txBody>
              <a:bodyPr/>
              <a:lstStyle/>
              <a:p>
                <a:endParaRPr lang="zh-CN" altLang="zh-CN"/>
              </a:p>
            </p:txBody>
          </p:sp>
          <p:sp>
            <p:nvSpPr>
              <p:cNvPr id="57749" name="Freeform 3585"/>
              <p:cNvSpPr>
                <a:spLocks/>
              </p:cNvSpPr>
              <p:nvPr/>
            </p:nvSpPr>
            <p:spPr bwMode="auto">
              <a:xfrm>
                <a:off x="5050" y="1616"/>
                <a:ext cx="31" cy="48"/>
              </a:xfrm>
              <a:custGeom>
                <a:avLst/>
                <a:gdLst>
                  <a:gd name="T0" fmla="*/ 0 w 31"/>
                  <a:gd name="T1" fmla="*/ 43 h 48"/>
                  <a:gd name="T2" fmla="*/ 0 w 31"/>
                  <a:gd name="T3" fmla="*/ 47 h 48"/>
                  <a:gd name="T4" fmla="*/ 22 w 31"/>
                  <a:gd name="T5" fmla="*/ 43 h 48"/>
                  <a:gd name="T6" fmla="*/ 30 w 31"/>
                  <a:gd name="T7" fmla="*/ 3 h 48"/>
                  <a:gd name="T8" fmla="*/ 22 w 31"/>
                  <a:gd name="T9" fmla="*/ 1 h 48"/>
                  <a:gd name="T10" fmla="*/ 16 w 31"/>
                  <a:gd name="T11" fmla="*/ 0 h 48"/>
                  <a:gd name="T12" fmla="*/ 11 w 31"/>
                  <a:gd name="T13" fmla="*/ 0 h 48"/>
                  <a:gd name="T14" fmla="*/ 0 w 31"/>
                  <a:gd name="T15" fmla="*/ 43 h 48"/>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48"/>
                  <a:gd name="T26" fmla="*/ 31 w 31"/>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48">
                    <a:moveTo>
                      <a:pt x="0" y="43"/>
                    </a:moveTo>
                    <a:lnTo>
                      <a:pt x="0" y="47"/>
                    </a:lnTo>
                    <a:lnTo>
                      <a:pt x="22" y="43"/>
                    </a:lnTo>
                    <a:lnTo>
                      <a:pt x="30" y="3"/>
                    </a:lnTo>
                    <a:lnTo>
                      <a:pt x="22" y="1"/>
                    </a:lnTo>
                    <a:lnTo>
                      <a:pt x="16" y="0"/>
                    </a:lnTo>
                    <a:lnTo>
                      <a:pt x="11" y="0"/>
                    </a:lnTo>
                    <a:lnTo>
                      <a:pt x="0" y="43"/>
                    </a:lnTo>
                  </a:path>
                </a:pathLst>
              </a:custGeom>
              <a:solidFill>
                <a:srgbClr val="969696"/>
              </a:solidFill>
              <a:ln w="12700" cap="rnd">
                <a:solidFill>
                  <a:srgbClr val="000000"/>
                </a:solidFill>
                <a:round/>
                <a:headEnd/>
                <a:tailEnd/>
              </a:ln>
            </p:spPr>
            <p:txBody>
              <a:bodyPr/>
              <a:lstStyle/>
              <a:p>
                <a:endParaRPr lang="zh-CN" altLang="zh-CN"/>
              </a:p>
            </p:txBody>
          </p:sp>
          <p:sp>
            <p:nvSpPr>
              <p:cNvPr id="57750" name="Freeform 3586"/>
              <p:cNvSpPr>
                <a:spLocks/>
              </p:cNvSpPr>
              <p:nvPr/>
            </p:nvSpPr>
            <p:spPr bwMode="auto">
              <a:xfrm>
                <a:off x="5072" y="1620"/>
                <a:ext cx="26" cy="53"/>
              </a:xfrm>
              <a:custGeom>
                <a:avLst/>
                <a:gdLst>
                  <a:gd name="T0" fmla="*/ 19 w 26"/>
                  <a:gd name="T1" fmla="*/ 0 h 53"/>
                  <a:gd name="T2" fmla="*/ 19 w 26"/>
                  <a:gd name="T3" fmla="*/ 36 h 53"/>
                  <a:gd name="T4" fmla="*/ 21 w 26"/>
                  <a:gd name="T5" fmla="*/ 40 h 53"/>
                  <a:gd name="T6" fmla="*/ 25 w 26"/>
                  <a:gd name="T7" fmla="*/ 44 h 53"/>
                  <a:gd name="T8" fmla="*/ 23 w 26"/>
                  <a:gd name="T9" fmla="*/ 46 h 53"/>
                  <a:gd name="T10" fmla="*/ 19 w 26"/>
                  <a:gd name="T11" fmla="*/ 48 h 53"/>
                  <a:gd name="T12" fmla="*/ 11 w 26"/>
                  <a:gd name="T13" fmla="*/ 50 h 53"/>
                  <a:gd name="T14" fmla="*/ 5 w 26"/>
                  <a:gd name="T15" fmla="*/ 50 h 53"/>
                  <a:gd name="T16" fmla="*/ 0 w 26"/>
                  <a:gd name="T17" fmla="*/ 52 h 53"/>
                  <a:gd name="T18" fmla="*/ 1 w 26"/>
                  <a:gd name="T19" fmla="*/ 46 h 53"/>
                  <a:gd name="T20" fmla="*/ 3 w 26"/>
                  <a:gd name="T21" fmla="*/ 42 h 53"/>
                  <a:gd name="T22" fmla="*/ 5 w 26"/>
                  <a:gd name="T23" fmla="*/ 5 h 53"/>
                  <a:gd name="T24" fmla="*/ 3 w 26"/>
                  <a:gd name="T25" fmla="*/ 3 h 53"/>
                  <a:gd name="T26" fmla="*/ 5 w 26"/>
                  <a:gd name="T27" fmla="*/ 0 h 53"/>
                  <a:gd name="T28" fmla="*/ 13 w 26"/>
                  <a:gd name="T29" fmla="*/ 0 h 53"/>
                  <a:gd name="T30" fmla="*/ 19 w 26"/>
                  <a:gd name="T31" fmla="*/ 0 h 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53"/>
                  <a:gd name="T50" fmla="*/ 26 w 26"/>
                  <a:gd name="T51" fmla="*/ 53 h 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53">
                    <a:moveTo>
                      <a:pt x="19" y="0"/>
                    </a:moveTo>
                    <a:lnTo>
                      <a:pt x="19" y="36"/>
                    </a:lnTo>
                    <a:lnTo>
                      <a:pt x="21" y="40"/>
                    </a:lnTo>
                    <a:lnTo>
                      <a:pt x="25" y="44"/>
                    </a:lnTo>
                    <a:lnTo>
                      <a:pt x="23" y="46"/>
                    </a:lnTo>
                    <a:lnTo>
                      <a:pt x="19" y="48"/>
                    </a:lnTo>
                    <a:lnTo>
                      <a:pt x="11" y="50"/>
                    </a:lnTo>
                    <a:lnTo>
                      <a:pt x="5" y="50"/>
                    </a:lnTo>
                    <a:lnTo>
                      <a:pt x="0" y="52"/>
                    </a:lnTo>
                    <a:lnTo>
                      <a:pt x="1" y="46"/>
                    </a:lnTo>
                    <a:lnTo>
                      <a:pt x="3" y="42"/>
                    </a:lnTo>
                    <a:lnTo>
                      <a:pt x="5" y="5"/>
                    </a:lnTo>
                    <a:lnTo>
                      <a:pt x="3" y="3"/>
                    </a:lnTo>
                    <a:lnTo>
                      <a:pt x="5" y="0"/>
                    </a:lnTo>
                    <a:lnTo>
                      <a:pt x="13" y="0"/>
                    </a:lnTo>
                    <a:lnTo>
                      <a:pt x="19" y="0"/>
                    </a:lnTo>
                  </a:path>
                </a:pathLst>
              </a:custGeom>
              <a:solidFill>
                <a:srgbClr val="FFFFCC"/>
              </a:solidFill>
              <a:ln w="9525" cap="rnd">
                <a:noFill/>
                <a:round/>
                <a:headEnd/>
                <a:tailEnd/>
              </a:ln>
            </p:spPr>
            <p:txBody>
              <a:bodyPr/>
              <a:lstStyle/>
              <a:p>
                <a:endParaRPr lang="zh-CN" altLang="zh-CN"/>
              </a:p>
            </p:txBody>
          </p:sp>
          <p:sp>
            <p:nvSpPr>
              <p:cNvPr id="57751" name="Freeform 3587"/>
              <p:cNvSpPr>
                <a:spLocks/>
              </p:cNvSpPr>
              <p:nvPr/>
            </p:nvSpPr>
            <p:spPr bwMode="auto">
              <a:xfrm>
                <a:off x="5072" y="1620"/>
                <a:ext cx="32" cy="59"/>
              </a:xfrm>
              <a:custGeom>
                <a:avLst/>
                <a:gdLst>
                  <a:gd name="T0" fmla="*/ 23 w 32"/>
                  <a:gd name="T1" fmla="*/ 0 h 59"/>
                  <a:gd name="T2" fmla="*/ 25 w 32"/>
                  <a:gd name="T3" fmla="*/ 40 h 59"/>
                  <a:gd name="T4" fmla="*/ 27 w 32"/>
                  <a:gd name="T5" fmla="*/ 44 h 59"/>
                  <a:gd name="T6" fmla="*/ 31 w 32"/>
                  <a:gd name="T7" fmla="*/ 48 h 59"/>
                  <a:gd name="T8" fmla="*/ 29 w 32"/>
                  <a:gd name="T9" fmla="*/ 52 h 59"/>
                  <a:gd name="T10" fmla="*/ 25 w 32"/>
                  <a:gd name="T11" fmla="*/ 54 h 59"/>
                  <a:gd name="T12" fmla="*/ 13 w 32"/>
                  <a:gd name="T13" fmla="*/ 56 h 59"/>
                  <a:gd name="T14" fmla="*/ 7 w 32"/>
                  <a:gd name="T15" fmla="*/ 56 h 59"/>
                  <a:gd name="T16" fmla="*/ 0 w 32"/>
                  <a:gd name="T17" fmla="*/ 58 h 59"/>
                  <a:gd name="T18" fmla="*/ 3 w 32"/>
                  <a:gd name="T19" fmla="*/ 50 h 59"/>
                  <a:gd name="T20" fmla="*/ 5 w 32"/>
                  <a:gd name="T21" fmla="*/ 46 h 59"/>
                  <a:gd name="T22" fmla="*/ 7 w 32"/>
                  <a:gd name="T23" fmla="*/ 5 h 59"/>
                  <a:gd name="T24" fmla="*/ 5 w 32"/>
                  <a:gd name="T25" fmla="*/ 3 h 59"/>
                  <a:gd name="T26" fmla="*/ 7 w 32"/>
                  <a:gd name="T27" fmla="*/ 0 h 59"/>
                  <a:gd name="T28" fmla="*/ 15 w 32"/>
                  <a:gd name="T29" fmla="*/ 0 h 59"/>
                  <a:gd name="T30" fmla="*/ 23 w 32"/>
                  <a:gd name="T31" fmla="*/ 0 h 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59"/>
                  <a:gd name="T50" fmla="*/ 32 w 32"/>
                  <a:gd name="T51" fmla="*/ 59 h 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59">
                    <a:moveTo>
                      <a:pt x="23" y="0"/>
                    </a:moveTo>
                    <a:lnTo>
                      <a:pt x="25" y="40"/>
                    </a:lnTo>
                    <a:lnTo>
                      <a:pt x="27" y="44"/>
                    </a:lnTo>
                    <a:lnTo>
                      <a:pt x="31" y="48"/>
                    </a:lnTo>
                    <a:lnTo>
                      <a:pt x="29" y="52"/>
                    </a:lnTo>
                    <a:lnTo>
                      <a:pt x="25" y="54"/>
                    </a:lnTo>
                    <a:lnTo>
                      <a:pt x="13" y="56"/>
                    </a:lnTo>
                    <a:lnTo>
                      <a:pt x="7" y="56"/>
                    </a:lnTo>
                    <a:lnTo>
                      <a:pt x="0" y="58"/>
                    </a:lnTo>
                    <a:lnTo>
                      <a:pt x="3" y="50"/>
                    </a:lnTo>
                    <a:lnTo>
                      <a:pt x="5" y="46"/>
                    </a:lnTo>
                    <a:lnTo>
                      <a:pt x="7" y="5"/>
                    </a:lnTo>
                    <a:lnTo>
                      <a:pt x="5" y="3"/>
                    </a:lnTo>
                    <a:lnTo>
                      <a:pt x="7" y="0"/>
                    </a:lnTo>
                    <a:lnTo>
                      <a:pt x="15" y="0"/>
                    </a:lnTo>
                    <a:lnTo>
                      <a:pt x="23" y="0"/>
                    </a:lnTo>
                  </a:path>
                </a:pathLst>
              </a:custGeom>
              <a:solidFill>
                <a:srgbClr val="FFFFCC"/>
              </a:solidFill>
              <a:ln w="12700" cap="rnd">
                <a:solidFill>
                  <a:srgbClr val="000000"/>
                </a:solidFill>
                <a:round/>
                <a:headEnd/>
                <a:tailEnd/>
              </a:ln>
            </p:spPr>
            <p:txBody>
              <a:bodyPr/>
              <a:lstStyle/>
              <a:p>
                <a:endParaRPr lang="zh-CN" altLang="zh-CN"/>
              </a:p>
            </p:txBody>
          </p:sp>
          <p:sp>
            <p:nvSpPr>
              <p:cNvPr id="57752" name="Freeform 3588"/>
              <p:cNvSpPr>
                <a:spLocks/>
              </p:cNvSpPr>
              <p:nvPr/>
            </p:nvSpPr>
            <p:spPr bwMode="auto">
              <a:xfrm>
                <a:off x="5078" y="1624"/>
                <a:ext cx="17" cy="46"/>
              </a:xfrm>
              <a:custGeom>
                <a:avLst/>
                <a:gdLst>
                  <a:gd name="T0" fmla="*/ 0 w 17"/>
                  <a:gd name="T1" fmla="*/ 43 h 46"/>
                  <a:gd name="T2" fmla="*/ 4 w 17"/>
                  <a:gd name="T3" fmla="*/ 45 h 46"/>
                  <a:gd name="T4" fmla="*/ 6 w 17"/>
                  <a:gd name="T5" fmla="*/ 45 h 46"/>
                  <a:gd name="T6" fmla="*/ 10 w 17"/>
                  <a:gd name="T7" fmla="*/ 45 h 46"/>
                  <a:gd name="T8" fmla="*/ 16 w 17"/>
                  <a:gd name="T9" fmla="*/ 43 h 46"/>
                  <a:gd name="T10" fmla="*/ 16 w 17"/>
                  <a:gd name="T11" fmla="*/ 1 h 46"/>
                  <a:gd name="T12" fmla="*/ 0 w 17"/>
                  <a:gd name="T13" fmla="*/ 0 h 46"/>
                  <a:gd name="T14" fmla="*/ 0 w 17"/>
                  <a:gd name="T15" fmla="*/ 43 h 46"/>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46"/>
                  <a:gd name="T26" fmla="*/ 17 w 17"/>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46">
                    <a:moveTo>
                      <a:pt x="0" y="43"/>
                    </a:moveTo>
                    <a:lnTo>
                      <a:pt x="4" y="45"/>
                    </a:lnTo>
                    <a:lnTo>
                      <a:pt x="6" y="45"/>
                    </a:lnTo>
                    <a:lnTo>
                      <a:pt x="10" y="45"/>
                    </a:lnTo>
                    <a:lnTo>
                      <a:pt x="16" y="43"/>
                    </a:lnTo>
                    <a:lnTo>
                      <a:pt x="16" y="1"/>
                    </a:lnTo>
                    <a:lnTo>
                      <a:pt x="0" y="0"/>
                    </a:lnTo>
                    <a:lnTo>
                      <a:pt x="0" y="43"/>
                    </a:lnTo>
                  </a:path>
                </a:pathLst>
              </a:custGeom>
              <a:noFill/>
              <a:ln w="12700" cap="rnd">
                <a:solidFill>
                  <a:srgbClr val="000000"/>
                </a:solidFill>
                <a:round/>
                <a:headEnd/>
                <a:tailEnd/>
              </a:ln>
            </p:spPr>
            <p:txBody>
              <a:bodyPr/>
              <a:lstStyle/>
              <a:p>
                <a:endParaRPr lang="zh-CN" altLang="zh-CN"/>
              </a:p>
            </p:txBody>
          </p:sp>
          <p:sp>
            <p:nvSpPr>
              <p:cNvPr id="57753" name="Freeform 3589"/>
              <p:cNvSpPr>
                <a:spLocks/>
              </p:cNvSpPr>
              <p:nvPr/>
            </p:nvSpPr>
            <p:spPr bwMode="auto">
              <a:xfrm>
                <a:off x="4974" y="1733"/>
                <a:ext cx="30" cy="17"/>
              </a:xfrm>
              <a:custGeom>
                <a:avLst/>
                <a:gdLst>
                  <a:gd name="T0" fmla="*/ 29 w 30"/>
                  <a:gd name="T1" fmla="*/ 0 h 17"/>
                  <a:gd name="T2" fmla="*/ 27 w 30"/>
                  <a:gd name="T3" fmla="*/ 0 h 17"/>
                  <a:gd name="T4" fmla="*/ 25 w 30"/>
                  <a:gd name="T5" fmla="*/ 0 h 17"/>
                  <a:gd name="T6" fmla="*/ 23 w 30"/>
                  <a:gd name="T7" fmla="*/ 0 h 17"/>
                  <a:gd name="T8" fmla="*/ 21 w 30"/>
                  <a:gd name="T9" fmla="*/ 0 h 17"/>
                  <a:gd name="T10" fmla="*/ 13 w 30"/>
                  <a:gd name="T11" fmla="*/ 4 h 17"/>
                  <a:gd name="T12" fmla="*/ 9 w 30"/>
                  <a:gd name="T13" fmla="*/ 8 h 17"/>
                  <a:gd name="T14" fmla="*/ 1 w 30"/>
                  <a:gd name="T15" fmla="*/ 12 h 17"/>
                  <a:gd name="T16" fmla="*/ 1 w 30"/>
                  <a:gd name="T17" fmla="*/ 16 h 17"/>
                  <a:gd name="T18" fmla="*/ 0 w 30"/>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17"/>
                  <a:gd name="T32" fmla="*/ 30 w 30"/>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17">
                    <a:moveTo>
                      <a:pt x="29" y="0"/>
                    </a:moveTo>
                    <a:lnTo>
                      <a:pt x="27" y="0"/>
                    </a:lnTo>
                    <a:lnTo>
                      <a:pt x="25" y="0"/>
                    </a:lnTo>
                    <a:lnTo>
                      <a:pt x="23" y="0"/>
                    </a:lnTo>
                    <a:lnTo>
                      <a:pt x="21" y="0"/>
                    </a:lnTo>
                    <a:lnTo>
                      <a:pt x="13" y="4"/>
                    </a:lnTo>
                    <a:lnTo>
                      <a:pt x="9" y="8"/>
                    </a:lnTo>
                    <a:lnTo>
                      <a:pt x="1" y="12"/>
                    </a:lnTo>
                    <a:lnTo>
                      <a:pt x="1" y="16"/>
                    </a:lnTo>
                    <a:lnTo>
                      <a:pt x="0" y="16"/>
                    </a:lnTo>
                  </a:path>
                </a:pathLst>
              </a:custGeom>
              <a:noFill/>
              <a:ln w="12700" cap="rnd">
                <a:solidFill>
                  <a:srgbClr val="000000"/>
                </a:solidFill>
                <a:round/>
                <a:headEnd type="none" w="sm" len="sm"/>
                <a:tailEnd type="none" w="sm" len="sm"/>
              </a:ln>
            </p:spPr>
            <p:txBody>
              <a:bodyPr/>
              <a:lstStyle/>
              <a:p>
                <a:endParaRPr lang="zh-CN" altLang="zh-CN"/>
              </a:p>
            </p:txBody>
          </p:sp>
          <p:sp>
            <p:nvSpPr>
              <p:cNvPr id="57754" name="Line 3590"/>
              <p:cNvSpPr>
                <a:spLocks noChangeShapeType="1"/>
              </p:cNvSpPr>
              <p:nvPr/>
            </p:nvSpPr>
            <p:spPr bwMode="auto">
              <a:xfrm flipH="1" flipV="1">
                <a:off x="4939" y="1710"/>
                <a:ext cx="47" cy="2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755" name="Line 3591"/>
              <p:cNvSpPr>
                <a:spLocks noChangeShapeType="1"/>
              </p:cNvSpPr>
              <p:nvPr/>
            </p:nvSpPr>
            <p:spPr bwMode="auto">
              <a:xfrm>
                <a:off x="4958" y="1706"/>
                <a:ext cx="7"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756" name="Line 3592"/>
              <p:cNvSpPr>
                <a:spLocks noChangeShapeType="1"/>
              </p:cNvSpPr>
              <p:nvPr/>
            </p:nvSpPr>
            <p:spPr bwMode="auto">
              <a:xfrm>
                <a:off x="4988" y="1729"/>
                <a:ext cx="6"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757" name="Freeform 3593"/>
              <p:cNvSpPr>
                <a:spLocks/>
              </p:cNvSpPr>
              <p:nvPr/>
            </p:nvSpPr>
            <p:spPr bwMode="auto">
              <a:xfrm>
                <a:off x="4918" y="1573"/>
                <a:ext cx="92" cy="143"/>
              </a:xfrm>
              <a:custGeom>
                <a:avLst/>
                <a:gdLst>
                  <a:gd name="T0" fmla="*/ 15 w 92"/>
                  <a:gd name="T1" fmla="*/ 142 h 143"/>
                  <a:gd name="T2" fmla="*/ 11 w 92"/>
                  <a:gd name="T3" fmla="*/ 142 h 143"/>
                  <a:gd name="T4" fmla="*/ 5 w 92"/>
                  <a:gd name="T5" fmla="*/ 142 h 143"/>
                  <a:gd name="T6" fmla="*/ 1 w 92"/>
                  <a:gd name="T7" fmla="*/ 142 h 143"/>
                  <a:gd name="T8" fmla="*/ 0 w 92"/>
                  <a:gd name="T9" fmla="*/ 132 h 143"/>
                  <a:gd name="T10" fmla="*/ 1 w 92"/>
                  <a:gd name="T11" fmla="*/ 128 h 143"/>
                  <a:gd name="T12" fmla="*/ 7 w 92"/>
                  <a:gd name="T13" fmla="*/ 124 h 143"/>
                  <a:gd name="T14" fmla="*/ 9 w 92"/>
                  <a:gd name="T15" fmla="*/ 122 h 143"/>
                  <a:gd name="T16" fmla="*/ 11 w 92"/>
                  <a:gd name="T17" fmla="*/ 121 h 143"/>
                  <a:gd name="T18" fmla="*/ 42 w 92"/>
                  <a:gd name="T19" fmla="*/ 114 h 143"/>
                  <a:gd name="T20" fmla="*/ 48 w 92"/>
                  <a:gd name="T21" fmla="*/ 114 h 143"/>
                  <a:gd name="T22" fmla="*/ 62 w 92"/>
                  <a:gd name="T23" fmla="*/ 110 h 143"/>
                  <a:gd name="T24" fmla="*/ 75 w 92"/>
                  <a:gd name="T25" fmla="*/ 106 h 143"/>
                  <a:gd name="T26" fmla="*/ 83 w 92"/>
                  <a:gd name="T27" fmla="*/ 104 h 143"/>
                  <a:gd name="T28" fmla="*/ 89 w 92"/>
                  <a:gd name="T29" fmla="*/ 101 h 143"/>
                  <a:gd name="T30" fmla="*/ 91 w 92"/>
                  <a:gd name="T31" fmla="*/ 99 h 143"/>
                  <a:gd name="T32" fmla="*/ 87 w 92"/>
                  <a:gd name="T33" fmla="*/ 99 h 143"/>
                  <a:gd name="T34" fmla="*/ 85 w 92"/>
                  <a:gd name="T35" fmla="*/ 99 h 143"/>
                  <a:gd name="T36" fmla="*/ 81 w 92"/>
                  <a:gd name="T37" fmla="*/ 97 h 143"/>
                  <a:gd name="T38" fmla="*/ 81 w 92"/>
                  <a:gd name="T39" fmla="*/ 95 h 143"/>
                  <a:gd name="T40" fmla="*/ 73 w 92"/>
                  <a:gd name="T41" fmla="*/ 89 h 143"/>
                  <a:gd name="T42" fmla="*/ 66 w 92"/>
                  <a:gd name="T43" fmla="*/ 78 h 143"/>
                  <a:gd name="T44" fmla="*/ 54 w 92"/>
                  <a:gd name="T45" fmla="*/ 65 h 143"/>
                  <a:gd name="T46" fmla="*/ 52 w 92"/>
                  <a:gd name="T47" fmla="*/ 58 h 143"/>
                  <a:gd name="T48" fmla="*/ 48 w 92"/>
                  <a:gd name="T49" fmla="*/ 48 h 143"/>
                  <a:gd name="T50" fmla="*/ 43 w 92"/>
                  <a:gd name="T51" fmla="*/ 40 h 143"/>
                  <a:gd name="T52" fmla="*/ 42 w 92"/>
                  <a:gd name="T53" fmla="*/ 35 h 143"/>
                  <a:gd name="T54" fmla="*/ 32 w 92"/>
                  <a:gd name="T55" fmla="*/ 15 h 143"/>
                  <a:gd name="T56" fmla="*/ 32 w 92"/>
                  <a:gd name="T57" fmla="*/ 13 h 143"/>
                  <a:gd name="T58" fmla="*/ 30 w 92"/>
                  <a:gd name="T59" fmla="*/ 9 h 143"/>
                  <a:gd name="T60" fmla="*/ 30 w 92"/>
                  <a:gd name="T61" fmla="*/ 7 h 143"/>
                  <a:gd name="T62" fmla="*/ 60 w 92"/>
                  <a:gd name="T63" fmla="*/ 0 h 143"/>
                  <a:gd name="T64" fmla="*/ 54 w 92"/>
                  <a:gd name="T65" fmla="*/ 0 h 143"/>
                  <a:gd name="T66" fmla="*/ 52 w 92"/>
                  <a:gd name="T67" fmla="*/ 0 h 143"/>
                  <a:gd name="T68" fmla="*/ 42 w 92"/>
                  <a:gd name="T69" fmla="*/ 0 h 143"/>
                  <a:gd name="T70" fmla="*/ 32 w 92"/>
                  <a:gd name="T71" fmla="*/ 1 h 143"/>
                  <a:gd name="T72" fmla="*/ 26 w 92"/>
                  <a:gd name="T73" fmla="*/ 3 h 143"/>
                  <a:gd name="T74" fmla="*/ 22 w 92"/>
                  <a:gd name="T75" fmla="*/ 5 h 143"/>
                  <a:gd name="T76" fmla="*/ 17 w 92"/>
                  <a:gd name="T77" fmla="*/ 7 h 143"/>
                  <a:gd name="T78" fmla="*/ 7 w 92"/>
                  <a:gd name="T79" fmla="*/ 7 h 143"/>
                  <a:gd name="T80" fmla="*/ 3 w 92"/>
                  <a:gd name="T81" fmla="*/ 9 h 143"/>
                  <a:gd name="T82" fmla="*/ 13 w 92"/>
                  <a:gd name="T83" fmla="*/ 121 h 143"/>
                  <a:gd name="T84" fmla="*/ 15 w 92"/>
                  <a:gd name="T85" fmla="*/ 142 h 1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2"/>
                  <a:gd name="T130" fmla="*/ 0 h 143"/>
                  <a:gd name="T131" fmla="*/ 92 w 92"/>
                  <a:gd name="T132" fmla="*/ 143 h 14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2" h="143">
                    <a:moveTo>
                      <a:pt x="15" y="142"/>
                    </a:moveTo>
                    <a:lnTo>
                      <a:pt x="11" y="142"/>
                    </a:lnTo>
                    <a:lnTo>
                      <a:pt x="5" y="142"/>
                    </a:lnTo>
                    <a:lnTo>
                      <a:pt x="1" y="142"/>
                    </a:lnTo>
                    <a:lnTo>
                      <a:pt x="0" y="132"/>
                    </a:lnTo>
                    <a:lnTo>
                      <a:pt x="1" y="128"/>
                    </a:lnTo>
                    <a:lnTo>
                      <a:pt x="7" y="124"/>
                    </a:lnTo>
                    <a:lnTo>
                      <a:pt x="9" y="122"/>
                    </a:lnTo>
                    <a:lnTo>
                      <a:pt x="11" y="121"/>
                    </a:lnTo>
                    <a:lnTo>
                      <a:pt x="42" y="114"/>
                    </a:lnTo>
                    <a:lnTo>
                      <a:pt x="48" y="114"/>
                    </a:lnTo>
                    <a:lnTo>
                      <a:pt x="62" y="110"/>
                    </a:lnTo>
                    <a:lnTo>
                      <a:pt x="75" y="106"/>
                    </a:lnTo>
                    <a:lnTo>
                      <a:pt x="83" y="104"/>
                    </a:lnTo>
                    <a:lnTo>
                      <a:pt x="89" y="101"/>
                    </a:lnTo>
                    <a:lnTo>
                      <a:pt x="91" y="99"/>
                    </a:lnTo>
                    <a:lnTo>
                      <a:pt x="87" y="99"/>
                    </a:lnTo>
                    <a:lnTo>
                      <a:pt x="85" y="99"/>
                    </a:lnTo>
                    <a:lnTo>
                      <a:pt x="81" y="97"/>
                    </a:lnTo>
                    <a:lnTo>
                      <a:pt x="81" y="95"/>
                    </a:lnTo>
                    <a:lnTo>
                      <a:pt x="73" y="89"/>
                    </a:lnTo>
                    <a:lnTo>
                      <a:pt x="66" y="78"/>
                    </a:lnTo>
                    <a:lnTo>
                      <a:pt x="54" y="65"/>
                    </a:lnTo>
                    <a:lnTo>
                      <a:pt x="52" y="58"/>
                    </a:lnTo>
                    <a:lnTo>
                      <a:pt x="48" y="48"/>
                    </a:lnTo>
                    <a:lnTo>
                      <a:pt x="43" y="40"/>
                    </a:lnTo>
                    <a:lnTo>
                      <a:pt x="42" y="35"/>
                    </a:lnTo>
                    <a:lnTo>
                      <a:pt x="32" y="15"/>
                    </a:lnTo>
                    <a:lnTo>
                      <a:pt x="32" y="13"/>
                    </a:lnTo>
                    <a:lnTo>
                      <a:pt x="30" y="9"/>
                    </a:lnTo>
                    <a:lnTo>
                      <a:pt x="30" y="7"/>
                    </a:lnTo>
                    <a:lnTo>
                      <a:pt x="60" y="0"/>
                    </a:lnTo>
                    <a:lnTo>
                      <a:pt x="54" y="0"/>
                    </a:lnTo>
                    <a:lnTo>
                      <a:pt x="52" y="0"/>
                    </a:lnTo>
                    <a:lnTo>
                      <a:pt x="42" y="0"/>
                    </a:lnTo>
                    <a:lnTo>
                      <a:pt x="32" y="1"/>
                    </a:lnTo>
                    <a:lnTo>
                      <a:pt x="26" y="3"/>
                    </a:lnTo>
                    <a:lnTo>
                      <a:pt x="22" y="5"/>
                    </a:lnTo>
                    <a:lnTo>
                      <a:pt x="17" y="7"/>
                    </a:lnTo>
                    <a:lnTo>
                      <a:pt x="7" y="7"/>
                    </a:lnTo>
                    <a:lnTo>
                      <a:pt x="3" y="9"/>
                    </a:lnTo>
                    <a:lnTo>
                      <a:pt x="13" y="121"/>
                    </a:lnTo>
                    <a:lnTo>
                      <a:pt x="15" y="142"/>
                    </a:lnTo>
                  </a:path>
                </a:pathLst>
              </a:custGeom>
              <a:solidFill>
                <a:srgbClr val="FFFFCC"/>
              </a:solidFill>
              <a:ln w="9525" cap="rnd">
                <a:noFill/>
                <a:round/>
                <a:headEnd/>
                <a:tailEnd/>
              </a:ln>
            </p:spPr>
            <p:txBody>
              <a:bodyPr/>
              <a:lstStyle/>
              <a:p>
                <a:endParaRPr lang="zh-CN" altLang="zh-CN"/>
              </a:p>
            </p:txBody>
          </p:sp>
          <p:sp>
            <p:nvSpPr>
              <p:cNvPr id="57758" name="Freeform 3594"/>
              <p:cNvSpPr>
                <a:spLocks/>
              </p:cNvSpPr>
              <p:nvPr/>
            </p:nvSpPr>
            <p:spPr bwMode="auto">
              <a:xfrm>
                <a:off x="4918" y="1573"/>
                <a:ext cx="92" cy="143"/>
              </a:xfrm>
              <a:custGeom>
                <a:avLst/>
                <a:gdLst>
                  <a:gd name="T0" fmla="*/ 15 w 92"/>
                  <a:gd name="T1" fmla="*/ 142 h 143"/>
                  <a:gd name="T2" fmla="*/ 11 w 92"/>
                  <a:gd name="T3" fmla="*/ 142 h 143"/>
                  <a:gd name="T4" fmla="*/ 5 w 92"/>
                  <a:gd name="T5" fmla="*/ 142 h 143"/>
                  <a:gd name="T6" fmla="*/ 1 w 92"/>
                  <a:gd name="T7" fmla="*/ 142 h 143"/>
                  <a:gd name="T8" fmla="*/ 0 w 92"/>
                  <a:gd name="T9" fmla="*/ 132 h 143"/>
                  <a:gd name="T10" fmla="*/ 1 w 92"/>
                  <a:gd name="T11" fmla="*/ 128 h 143"/>
                  <a:gd name="T12" fmla="*/ 7 w 92"/>
                  <a:gd name="T13" fmla="*/ 124 h 143"/>
                  <a:gd name="T14" fmla="*/ 9 w 92"/>
                  <a:gd name="T15" fmla="*/ 122 h 143"/>
                  <a:gd name="T16" fmla="*/ 11 w 92"/>
                  <a:gd name="T17" fmla="*/ 121 h 143"/>
                  <a:gd name="T18" fmla="*/ 42 w 92"/>
                  <a:gd name="T19" fmla="*/ 114 h 143"/>
                  <a:gd name="T20" fmla="*/ 48 w 92"/>
                  <a:gd name="T21" fmla="*/ 114 h 143"/>
                  <a:gd name="T22" fmla="*/ 62 w 92"/>
                  <a:gd name="T23" fmla="*/ 110 h 143"/>
                  <a:gd name="T24" fmla="*/ 75 w 92"/>
                  <a:gd name="T25" fmla="*/ 106 h 143"/>
                  <a:gd name="T26" fmla="*/ 83 w 92"/>
                  <a:gd name="T27" fmla="*/ 104 h 143"/>
                  <a:gd name="T28" fmla="*/ 89 w 92"/>
                  <a:gd name="T29" fmla="*/ 101 h 143"/>
                  <a:gd name="T30" fmla="*/ 91 w 92"/>
                  <a:gd name="T31" fmla="*/ 99 h 143"/>
                  <a:gd name="T32" fmla="*/ 87 w 92"/>
                  <a:gd name="T33" fmla="*/ 99 h 143"/>
                  <a:gd name="T34" fmla="*/ 85 w 92"/>
                  <a:gd name="T35" fmla="*/ 99 h 143"/>
                  <a:gd name="T36" fmla="*/ 81 w 92"/>
                  <a:gd name="T37" fmla="*/ 97 h 143"/>
                  <a:gd name="T38" fmla="*/ 81 w 92"/>
                  <a:gd name="T39" fmla="*/ 95 h 143"/>
                  <a:gd name="T40" fmla="*/ 73 w 92"/>
                  <a:gd name="T41" fmla="*/ 89 h 143"/>
                  <a:gd name="T42" fmla="*/ 66 w 92"/>
                  <a:gd name="T43" fmla="*/ 78 h 143"/>
                  <a:gd name="T44" fmla="*/ 54 w 92"/>
                  <a:gd name="T45" fmla="*/ 65 h 143"/>
                  <a:gd name="T46" fmla="*/ 52 w 92"/>
                  <a:gd name="T47" fmla="*/ 58 h 143"/>
                  <a:gd name="T48" fmla="*/ 48 w 92"/>
                  <a:gd name="T49" fmla="*/ 48 h 143"/>
                  <a:gd name="T50" fmla="*/ 43 w 92"/>
                  <a:gd name="T51" fmla="*/ 40 h 143"/>
                  <a:gd name="T52" fmla="*/ 42 w 92"/>
                  <a:gd name="T53" fmla="*/ 35 h 143"/>
                  <a:gd name="T54" fmla="*/ 32 w 92"/>
                  <a:gd name="T55" fmla="*/ 15 h 143"/>
                  <a:gd name="T56" fmla="*/ 32 w 92"/>
                  <a:gd name="T57" fmla="*/ 13 h 143"/>
                  <a:gd name="T58" fmla="*/ 30 w 92"/>
                  <a:gd name="T59" fmla="*/ 9 h 143"/>
                  <a:gd name="T60" fmla="*/ 30 w 92"/>
                  <a:gd name="T61" fmla="*/ 7 h 143"/>
                  <a:gd name="T62" fmla="*/ 60 w 92"/>
                  <a:gd name="T63" fmla="*/ 0 h 143"/>
                  <a:gd name="T64" fmla="*/ 54 w 92"/>
                  <a:gd name="T65" fmla="*/ 0 h 143"/>
                  <a:gd name="T66" fmla="*/ 52 w 92"/>
                  <a:gd name="T67" fmla="*/ 0 h 143"/>
                  <a:gd name="T68" fmla="*/ 42 w 92"/>
                  <a:gd name="T69" fmla="*/ 0 h 143"/>
                  <a:gd name="T70" fmla="*/ 32 w 92"/>
                  <a:gd name="T71" fmla="*/ 1 h 143"/>
                  <a:gd name="T72" fmla="*/ 26 w 92"/>
                  <a:gd name="T73" fmla="*/ 3 h 143"/>
                  <a:gd name="T74" fmla="*/ 22 w 92"/>
                  <a:gd name="T75" fmla="*/ 5 h 143"/>
                  <a:gd name="T76" fmla="*/ 17 w 92"/>
                  <a:gd name="T77" fmla="*/ 7 h 143"/>
                  <a:gd name="T78" fmla="*/ 7 w 92"/>
                  <a:gd name="T79" fmla="*/ 7 h 143"/>
                  <a:gd name="T80" fmla="*/ 3 w 92"/>
                  <a:gd name="T81" fmla="*/ 9 h 143"/>
                  <a:gd name="T82" fmla="*/ 13 w 92"/>
                  <a:gd name="T83" fmla="*/ 121 h 143"/>
                  <a:gd name="T84" fmla="*/ 15 w 92"/>
                  <a:gd name="T85" fmla="*/ 142 h 1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2"/>
                  <a:gd name="T130" fmla="*/ 0 h 143"/>
                  <a:gd name="T131" fmla="*/ 92 w 92"/>
                  <a:gd name="T132" fmla="*/ 143 h 14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2" h="143">
                    <a:moveTo>
                      <a:pt x="15" y="142"/>
                    </a:moveTo>
                    <a:lnTo>
                      <a:pt x="11" y="142"/>
                    </a:lnTo>
                    <a:lnTo>
                      <a:pt x="5" y="142"/>
                    </a:lnTo>
                    <a:lnTo>
                      <a:pt x="1" y="142"/>
                    </a:lnTo>
                    <a:lnTo>
                      <a:pt x="0" y="132"/>
                    </a:lnTo>
                    <a:lnTo>
                      <a:pt x="1" y="128"/>
                    </a:lnTo>
                    <a:lnTo>
                      <a:pt x="7" y="124"/>
                    </a:lnTo>
                    <a:lnTo>
                      <a:pt x="9" y="122"/>
                    </a:lnTo>
                    <a:lnTo>
                      <a:pt x="11" y="121"/>
                    </a:lnTo>
                    <a:lnTo>
                      <a:pt x="42" y="114"/>
                    </a:lnTo>
                    <a:lnTo>
                      <a:pt x="48" y="114"/>
                    </a:lnTo>
                    <a:lnTo>
                      <a:pt x="62" y="110"/>
                    </a:lnTo>
                    <a:lnTo>
                      <a:pt x="75" y="106"/>
                    </a:lnTo>
                    <a:lnTo>
                      <a:pt x="83" y="104"/>
                    </a:lnTo>
                    <a:lnTo>
                      <a:pt x="89" y="101"/>
                    </a:lnTo>
                    <a:lnTo>
                      <a:pt x="91" y="99"/>
                    </a:lnTo>
                    <a:lnTo>
                      <a:pt x="87" y="99"/>
                    </a:lnTo>
                    <a:lnTo>
                      <a:pt x="85" y="99"/>
                    </a:lnTo>
                    <a:lnTo>
                      <a:pt x="81" y="97"/>
                    </a:lnTo>
                    <a:lnTo>
                      <a:pt x="81" y="95"/>
                    </a:lnTo>
                    <a:lnTo>
                      <a:pt x="73" y="89"/>
                    </a:lnTo>
                    <a:lnTo>
                      <a:pt x="66" y="78"/>
                    </a:lnTo>
                    <a:lnTo>
                      <a:pt x="54" y="65"/>
                    </a:lnTo>
                    <a:lnTo>
                      <a:pt x="52" y="58"/>
                    </a:lnTo>
                    <a:lnTo>
                      <a:pt x="48" y="48"/>
                    </a:lnTo>
                    <a:lnTo>
                      <a:pt x="43" y="40"/>
                    </a:lnTo>
                    <a:lnTo>
                      <a:pt x="42" y="35"/>
                    </a:lnTo>
                    <a:lnTo>
                      <a:pt x="32" y="15"/>
                    </a:lnTo>
                    <a:lnTo>
                      <a:pt x="32" y="13"/>
                    </a:lnTo>
                    <a:lnTo>
                      <a:pt x="30" y="9"/>
                    </a:lnTo>
                    <a:lnTo>
                      <a:pt x="30" y="7"/>
                    </a:lnTo>
                    <a:lnTo>
                      <a:pt x="60" y="0"/>
                    </a:lnTo>
                    <a:lnTo>
                      <a:pt x="54" y="0"/>
                    </a:lnTo>
                    <a:lnTo>
                      <a:pt x="52" y="0"/>
                    </a:lnTo>
                    <a:lnTo>
                      <a:pt x="42" y="0"/>
                    </a:lnTo>
                    <a:lnTo>
                      <a:pt x="32" y="1"/>
                    </a:lnTo>
                    <a:lnTo>
                      <a:pt x="26" y="3"/>
                    </a:lnTo>
                    <a:lnTo>
                      <a:pt x="22" y="5"/>
                    </a:lnTo>
                    <a:lnTo>
                      <a:pt x="17" y="7"/>
                    </a:lnTo>
                    <a:lnTo>
                      <a:pt x="7" y="7"/>
                    </a:lnTo>
                    <a:lnTo>
                      <a:pt x="3" y="9"/>
                    </a:lnTo>
                    <a:lnTo>
                      <a:pt x="13" y="121"/>
                    </a:lnTo>
                    <a:lnTo>
                      <a:pt x="15" y="142"/>
                    </a:lnTo>
                  </a:path>
                </a:pathLst>
              </a:custGeom>
              <a:solidFill>
                <a:srgbClr val="FFFFCC"/>
              </a:solidFill>
              <a:ln w="9525" cap="rnd">
                <a:noFill/>
                <a:round/>
                <a:headEnd/>
                <a:tailEnd/>
              </a:ln>
            </p:spPr>
            <p:txBody>
              <a:bodyPr/>
              <a:lstStyle/>
              <a:p>
                <a:endParaRPr lang="zh-CN" altLang="zh-CN"/>
              </a:p>
            </p:txBody>
          </p:sp>
          <p:sp>
            <p:nvSpPr>
              <p:cNvPr id="57759" name="Freeform 3595"/>
              <p:cNvSpPr>
                <a:spLocks/>
              </p:cNvSpPr>
              <p:nvPr/>
            </p:nvSpPr>
            <p:spPr bwMode="auto">
              <a:xfrm>
                <a:off x="4918" y="1573"/>
                <a:ext cx="97" cy="149"/>
              </a:xfrm>
              <a:custGeom>
                <a:avLst/>
                <a:gdLst>
                  <a:gd name="T0" fmla="*/ 15 w 97"/>
                  <a:gd name="T1" fmla="*/ 148 h 149"/>
                  <a:gd name="T2" fmla="*/ 11 w 97"/>
                  <a:gd name="T3" fmla="*/ 148 h 149"/>
                  <a:gd name="T4" fmla="*/ 5 w 97"/>
                  <a:gd name="T5" fmla="*/ 148 h 149"/>
                  <a:gd name="T6" fmla="*/ 1 w 97"/>
                  <a:gd name="T7" fmla="*/ 148 h 149"/>
                  <a:gd name="T8" fmla="*/ 0 w 97"/>
                  <a:gd name="T9" fmla="*/ 138 h 149"/>
                  <a:gd name="T10" fmla="*/ 1 w 97"/>
                  <a:gd name="T11" fmla="*/ 132 h 149"/>
                  <a:gd name="T12" fmla="*/ 7 w 97"/>
                  <a:gd name="T13" fmla="*/ 128 h 149"/>
                  <a:gd name="T14" fmla="*/ 11 w 97"/>
                  <a:gd name="T15" fmla="*/ 126 h 149"/>
                  <a:gd name="T16" fmla="*/ 43 w 97"/>
                  <a:gd name="T17" fmla="*/ 120 h 149"/>
                  <a:gd name="T18" fmla="*/ 52 w 97"/>
                  <a:gd name="T19" fmla="*/ 118 h 149"/>
                  <a:gd name="T20" fmla="*/ 66 w 97"/>
                  <a:gd name="T21" fmla="*/ 114 h 149"/>
                  <a:gd name="T22" fmla="*/ 79 w 97"/>
                  <a:gd name="T23" fmla="*/ 110 h 149"/>
                  <a:gd name="T24" fmla="*/ 87 w 97"/>
                  <a:gd name="T25" fmla="*/ 108 h 149"/>
                  <a:gd name="T26" fmla="*/ 94 w 97"/>
                  <a:gd name="T27" fmla="*/ 105 h 149"/>
                  <a:gd name="T28" fmla="*/ 96 w 97"/>
                  <a:gd name="T29" fmla="*/ 103 h 149"/>
                  <a:gd name="T30" fmla="*/ 93 w 97"/>
                  <a:gd name="T31" fmla="*/ 103 h 149"/>
                  <a:gd name="T32" fmla="*/ 91 w 97"/>
                  <a:gd name="T33" fmla="*/ 103 h 149"/>
                  <a:gd name="T34" fmla="*/ 85 w 97"/>
                  <a:gd name="T35" fmla="*/ 101 h 149"/>
                  <a:gd name="T36" fmla="*/ 85 w 97"/>
                  <a:gd name="T37" fmla="*/ 99 h 149"/>
                  <a:gd name="T38" fmla="*/ 77 w 97"/>
                  <a:gd name="T39" fmla="*/ 93 h 149"/>
                  <a:gd name="T40" fmla="*/ 70 w 97"/>
                  <a:gd name="T41" fmla="*/ 82 h 149"/>
                  <a:gd name="T42" fmla="*/ 58 w 97"/>
                  <a:gd name="T43" fmla="*/ 69 h 149"/>
                  <a:gd name="T44" fmla="*/ 54 w 97"/>
                  <a:gd name="T45" fmla="*/ 60 h 149"/>
                  <a:gd name="T46" fmla="*/ 52 w 97"/>
                  <a:gd name="T47" fmla="*/ 50 h 149"/>
                  <a:gd name="T48" fmla="*/ 47 w 97"/>
                  <a:gd name="T49" fmla="*/ 42 h 149"/>
                  <a:gd name="T50" fmla="*/ 43 w 97"/>
                  <a:gd name="T51" fmla="*/ 35 h 149"/>
                  <a:gd name="T52" fmla="*/ 34 w 97"/>
                  <a:gd name="T53" fmla="*/ 15 h 149"/>
                  <a:gd name="T54" fmla="*/ 34 w 97"/>
                  <a:gd name="T55" fmla="*/ 13 h 149"/>
                  <a:gd name="T56" fmla="*/ 32 w 97"/>
                  <a:gd name="T57" fmla="*/ 9 h 149"/>
                  <a:gd name="T58" fmla="*/ 32 w 97"/>
                  <a:gd name="T59" fmla="*/ 7 h 149"/>
                  <a:gd name="T60" fmla="*/ 64 w 97"/>
                  <a:gd name="T61" fmla="*/ 0 h 149"/>
                  <a:gd name="T62" fmla="*/ 58 w 97"/>
                  <a:gd name="T63" fmla="*/ 0 h 149"/>
                  <a:gd name="T64" fmla="*/ 54 w 97"/>
                  <a:gd name="T65" fmla="*/ 0 h 149"/>
                  <a:gd name="T66" fmla="*/ 45 w 97"/>
                  <a:gd name="T67" fmla="*/ 0 h 149"/>
                  <a:gd name="T68" fmla="*/ 34 w 97"/>
                  <a:gd name="T69" fmla="*/ 1 h 149"/>
                  <a:gd name="T70" fmla="*/ 28 w 97"/>
                  <a:gd name="T71" fmla="*/ 3 h 149"/>
                  <a:gd name="T72" fmla="*/ 24 w 97"/>
                  <a:gd name="T73" fmla="*/ 5 h 149"/>
                  <a:gd name="T74" fmla="*/ 17 w 97"/>
                  <a:gd name="T75" fmla="*/ 7 h 149"/>
                  <a:gd name="T76" fmla="*/ 9 w 97"/>
                  <a:gd name="T77" fmla="*/ 7 h 149"/>
                  <a:gd name="T78" fmla="*/ 3 w 97"/>
                  <a:gd name="T79" fmla="*/ 9 h 149"/>
                  <a:gd name="T80" fmla="*/ 13 w 97"/>
                  <a:gd name="T81" fmla="*/ 126 h 149"/>
                  <a:gd name="T82" fmla="*/ 15 w 97"/>
                  <a:gd name="T83" fmla="*/ 148 h 14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7"/>
                  <a:gd name="T127" fmla="*/ 0 h 149"/>
                  <a:gd name="T128" fmla="*/ 97 w 97"/>
                  <a:gd name="T129" fmla="*/ 149 h 14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7" h="149">
                    <a:moveTo>
                      <a:pt x="15" y="148"/>
                    </a:moveTo>
                    <a:lnTo>
                      <a:pt x="11" y="148"/>
                    </a:lnTo>
                    <a:lnTo>
                      <a:pt x="5" y="148"/>
                    </a:lnTo>
                    <a:lnTo>
                      <a:pt x="1" y="148"/>
                    </a:lnTo>
                    <a:lnTo>
                      <a:pt x="0" y="138"/>
                    </a:lnTo>
                    <a:lnTo>
                      <a:pt x="1" y="132"/>
                    </a:lnTo>
                    <a:lnTo>
                      <a:pt x="7" y="128"/>
                    </a:lnTo>
                    <a:lnTo>
                      <a:pt x="11" y="126"/>
                    </a:lnTo>
                    <a:lnTo>
                      <a:pt x="43" y="120"/>
                    </a:lnTo>
                    <a:lnTo>
                      <a:pt x="52" y="118"/>
                    </a:lnTo>
                    <a:lnTo>
                      <a:pt x="66" y="114"/>
                    </a:lnTo>
                    <a:lnTo>
                      <a:pt x="79" y="110"/>
                    </a:lnTo>
                    <a:lnTo>
                      <a:pt x="87" y="108"/>
                    </a:lnTo>
                    <a:lnTo>
                      <a:pt x="94" y="105"/>
                    </a:lnTo>
                    <a:lnTo>
                      <a:pt x="96" y="103"/>
                    </a:lnTo>
                    <a:lnTo>
                      <a:pt x="93" y="103"/>
                    </a:lnTo>
                    <a:lnTo>
                      <a:pt x="91" y="103"/>
                    </a:lnTo>
                    <a:lnTo>
                      <a:pt x="85" y="101"/>
                    </a:lnTo>
                    <a:lnTo>
                      <a:pt x="85" y="99"/>
                    </a:lnTo>
                    <a:lnTo>
                      <a:pt x="77" y="93"/>
                    </a:lnTo>
                    <a:lnTo>
                      <a:pt x="70" y="82"/>
                    </a:lnTo>
                    <a:lnTo>
                      <a:pt x="58" y="69"/>
                    </a:lnTo>
                    <a:lnTo>
                      <a:pt x="54" y="60"/>
                    </a:lnTo>
                    <a:lnTo>
                      <a:pt x="52" y="50"/>
                    </a:lnTo>
                    <a:lnTo>
                      <a:pt x="47" y="42"/>
                    </a:lnTo>
                    <a:lnTo>
                      <a:pt x="43" y="35"/>
                    </a:lnTo>
                    <a:lnTo>
                      <a:pt x="34" y="15"/>
                    </a:lnTo>
                    <a:lnTo>
                      <a:pt x="34" y="13"/>
                    </a:lnTo>
                    <a:lnTo>
                      <a:pt x="32" y="9"/>
                    </a:lnTo>
                    <a:lnTo>
                      <a:pt x="32" y="7"/>
                    </a:lnTo>
                    <a:lnTo>
                      <a:pt x="64" y="0"/>
                    </a:lnTo>
                    <a:lnTo>
                      <a:pt x="58" y="0"/>
                    </a:lnTo>
                    <a:lnTo>
                      <a:pt x="54" y="0"/>
                    </a:lnTo>
                    <a:lnTo>
                      <a:pt x="45" y="0"/>
                    </a:lnTo>
                    <a:lnTo>
                      <a:pt x="34" y="1"/>
                    </a:lnTo>
                    <a:lnTo>
                      <a:pt x="28" y="3"/>
                    </a:lnTo>
                    <a:lnTo>
                      <a:pt x="24" y="5"/>
                    </a:lnTo>
                    <a:lnTo>
                      <a:pt x="17" y="7"/>
                    </a:lnTo>
                    <a:lnTo>
                      <a:pt x="9" y="7"/>
                    </a:lnTo>
                    <a:lnTo>
                      <a:pt x="3" y="9"/>
                    </a:lnTo>
                    <a:lnTo>
                      <a:pt x="13" y="126"/>
                    </a:lnTo>
                    <a:lnTo>
                      <a:pt x="15" y="148"/>
                    </a:lnTo>
                  </a:path>
                </a:pathLst>
              </a:custGeom>
              <a:solidFill>
                <a:srgbClr val="969696"/>
              </a:solidFill>
              <a:ln w="9525" cap="rnd">
                <a:noFill/>
                <a:round/>
                <a:headEnd/>
                <a:tailEnd/>
              </a:ln>
            </p:spPr>
            <p:txBody>
              <a:bodyPr/>
              <a:lstStyle/>
              <a:p>
                <a:endParaRPr lang="zh-CN" altLang="zh-CN"/>
              </a:p>
            </p:txBody>
          </p:sp>
          <p:sp>
            <p:nvSpPr>
              <p:cNvPr id="57760" name="Freeform 3596"/>
              <p:cNvSpPr>
                <a:spLocks/>
              </p:cNvSpPr>
              <p:nvPr/>
            </p:nvSpPr>
            <p:spPr bwMode="auto">
              <a:xfrm>
                <a:off x="4918" y="1573"/>
                <a:ext cx="97" cy="149"/>
              </a:xfrm>
              <a:custGeom>
                <a:avLst/>
                <a:gdLst>
                  <a:gd name="T0" fmla="*/ 15 w 97"/>
                  <a:gd name="T1" fmla="*/ 148 h 149"/>
                  <a:gd name="T2" fmla="*/ 11 w 97"/>
                  <a:gd name="T3" fmla="*/ 148 h 149"/>
                  <a:gd name="T4" fmla="*/ 5 w 97"/>
                  <a:gd name="T5" fmla="*/ 148 h 149"/>
                  <a:gd name="T6" fmla="*/ 1 w 97"/>
                  <a:gd name="T7" fmla="*/ 148 h 149"/>
                  <a:gd name="T8" fmla="*/ 0 w 97"/>
                  <a:gd name="T9" fmla="*/ 138 h 149"/>
                  <a:gd name="T10" fmla="*/ 1 w 97"/>
                  <a:gd name="T11" fmla="*/ 132 h 149"/>
                  <a:gd name="T12" fmla="*/ 7 w 97"/>
                  <a:gd name="T13" fmla="*/ 128 h 149"/>
                  <a:gd name="T14" fmla="*/ 11 w 97"/>
                  <a:gd name="T15" fmla="*/ 126 h 149"/>
                  <a:gd name="T16" fmla="*/ 43 w 97"/>
                  <a:gd name="T17" fmla="*/ 120 h 149"/>
                  <a:gd name="T18" fmla="*/ 52 w 97"/>
                  <a:gd name="T19" fmla="*/ 118 h 149"/>
                  <a:gd name="T20" fmla="*/ 66 w 97"/>
                  <a:gd name="T21" fmla="*/ 114 h 149"/>
                  <a:gd name="T22" fmla="*/ 79 w 97"/>
                  <a:gd name="T23" fmla="*/ 110 h 149"/>
                  <a:gd name="T24" fmla="*/ 87 w 97"/>
                  <a:gd name="T25" fmla="*/ 108 h 149"/>
                  <a:gd name="T26" fmla="*/ 94 w 97"/>
                  <a:gd name="T27" fmla="*/ 105 h 149"/>
                  <a:gd name="T28" fmla="*/ 96 w 97"/>
                  <a:gd name="T29" fmla="*/ 103 h 149"/>
                  <a:gd name="T30" fmla="*/ 93 w 97"/>
                  <a:gd name="T31" fmla="*/ 103 h 149"/>
                  <a:gd name="T32" fmla="*/ 91 w 97"/>
                  <a:gd name="T33" fmla="*/ 103 h 149"/>
                  <a:gd name="T34" fmla="*/ 85 w 97"/>
                  <a:gd name="T35" fmla="*/ 101 h 149"/>
                  <a:gd name="T36" fmla="*/ 85 w 97"/>
                  <a:gd name="T37" fmla="*/ 99 h 149"/>
                  <a:gd name="T38" fmla="*/ 77 w 97"/>
                  <a:gd name="T39" fmla="*/ 93 h 149"/>
                  <a:gd name="T40" fmla="*/ 70 w 97"/>
                  <a:gd name="T41" fmla="*/ 82 h 149"/>
                  <a:gd name="T42" fmla="*/ 58 w 97"/>
                  <a:gd name="T43" fmla="*/ 69 h 149"/>
                  <a:gd name="T44" fmla="*/ 54 w 97"/>
                  <a:gd name="T45" fmla="*/ 60 h 149"/>
                  <a:gd name="T46" fmla="*/ 52 w 97"/>
                  <a:gd name="T47" fmla="*/ 50 h 149"/>
                  <a:gd name="T48" fmla="*/ 47 w 97"/>
                  <a:gd name="T49" fmla="*/ 42 h 149"/>
                  <a:gd name="T50" fmla="*/ 43 w 97"/>
                  <a:gd name="T51" fmla="*/ 35 h 149"/>
                  <a:gd name="T52" fmla="*/ 34 w 97"/>
                  <a:gd name="T53" fmla="*/ 15 h 149"/>
                  <a:gd name="T54" fmla="*/ 34 w 97"/>
                  <a:gd name="T55" fmla="*/ 13 h 149"/>
                  <a:gd name="T56" fmla="*/ 32 w 97"/>
                  <a:gd name="T57" fmla="*/ 9 h 149"/>
                  <a:gd name="T58" fmla="*/ 32 w 97"/>
                  <a:gd name="T59" fmla="*/ 7 h 149"/>
                  <a:gd name="T60" fmla="*/ 64 w 97"/>
                  <a:gd name="T61" fmla="*/ 0 h 149"/>
                  <a:gd name="T62" fmla="*/ 58 w 97"/>
                  <a:gd name="T63" fmla="*/ 0 h 149"/>
                  <a:gd name="T64" fmla="*/ 54 w 97"/>
                  <a:gd name="T65" fmla="*/ 0 h 149"/>
                  <a:gd name="T66" fmla="*/ 45 w 97"/>
                  <a:gd name="T67" fmla="*/ 0 h 149"/>
                  <a:gd name="T68" fmla="*/ 34 w 97"/>
                  <a:gd name="T69" fmla="*/ 1 h 149"/>
                  <a:gd name="T70" fmla="*/ 28 w 97"/>
                  <a:gd name="T71" fmla="*/ 3 h 149"/>
                  <a:gd name="T72" fmla="*/ 24 w 97"/>
                  <a:gd name="T73" fmla="*/ 5 h 149"/>
                  <a:gd name="T74" fmla="*/ 17 w 97"/>
                  <a:gd name="T75" fmla="*/ 7 h 149"/>
                  <a:gd name="T76" fmla="*/ 9 w 97"/>
                  <a:gd name="T77" fmla="*/ 7 h 149"/>
                  <a:gd name="T78" fmla="*/ 3 w 97"/>
                  <a:gd name="T79" fmla="*/ 9 h 149"/>
                  <a:gd name="T80" fmla="*/ 13 w 97"/>
                  <a:gd name="T81" fmla="*/ 126 h 14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7"/>
                  <a:gd name="T124" fmla="*/ 0 h 149"/>
                  <a:gd name="T125" fmla="*/ 97 w 97"/>
                  <a:gd name="T126" fmla="*/ 149 h 14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7" h="149">
                    <a:moveTo>
                      <a:pt x="15" y="148"/>
                    </a:moveTo>
                    <a:lnTo>
                      <a:pt x="11" y="148"/>
                    </a:lnTo>
                    <a:lnTo>
                      <a:pt x="5" y="148"/>
                    </a:lnTo>
                    <a:lnTo>
                      <a:pt x="1" y="148"/>
                    </a:lnTo>
                    <a:lnTo>
                      <a:pt x="0" y="138"/>
                    </a:lnTo>
                    <a:lnTo>
                      <a:pt x="1" y="132"/>
                    </a:lnTo>
                    <a:lnTo>
                      <a:pt x="7" y="128"/>
                    </a:lnTo>
                    <a:lnTo>
                      <a:pt x="11" y="126"/>
                    </a:lnTo>
                    <a:lnTo>
                      <a:pt x="43" y="120"/>
                    </a:lnTo>
                    <a:lnTo>
                      <a:pt x="52" y="118"/>
                    </a:lnTo>
                    <a:lnTo>
                      <a:pt x="66" y="114"/>
                    </a:lnTo>
                    <a:lnTo>
                      <a:pt x="79" y="110"/>
                    </a:lnTo>
                    <a:lnTo>
                      <a:pt x="87" y="108"/>
                    </a:lnTo>
                    <a:lnTo>
                      <a:pt x="94" y="105"/>
                    </a:lnTo>
                    <a:lnTo>
                      <a:pt x="96" y="103"/>
                    </a:lnTo>
                    <a:lnTo>
                      <a:pt x="93" y="103"/>
                    </a:lnTo>
                    <a:lnTo>
                      <a:pt x="91" y="103"/>
                    </a:lnTo>
                    <a:lnTo>
                      <a:pt x="85" y="101"/>
                    </a:lnTo>
                    <a:lnTo>
                      <a:pt x="85" y="99"/>
                    </a:lnTo>
                    <a:lnTo>
                      <a:pt x="77" y="93"/>
                    </a:lnTo>
                    <a:lnTo>
                      <a:pt x="70" y="82"/>
                    </a:lnTo>
                    <a:lnTo>
                      <a:pt x="58" y="69"/>
                    </a:lnTo>
                    <a:lnTo>
                      <a:pt x="54" y="60"/>
                    </a:lnTo>
                    <a:lnTo>
                      <a:pt x="52" y="50"/>
                    </a:lnTo>
                    <a:lnTo>
                      <a:pt x="47" y="42"/>
                    </a:lnTo>
                    <a:lnTo>
                      <a:pt x="43" y="35"/>
                    </a:lnTo>
                    <a:lnTo>
                      <a:pt x="34" y="15"/>
                    </a:lnTo>
                    <a:lnTo>
                      <a:pt x="34" y="13"/>
                    </a:lnTo>
                    <a:lnTo>
                      <a:pt x="32" y="9"/>
                    </a:lnTo>
                    <a:lnTo>
                      <a:pt x="32" y="7"/>
                    </a:lnTo>
                    <a:lnTo>
                      <a:pt x="64" y="0"/>
                    </a:lnTo>
                    <a:lnTo>
                      <a:pt x="58" y="0"/>
                    </a:lnTo>
                    <a:lnTo>
                      <a:pt x="54" y="0"/>
                    </a:lnTo>
                    <a:lnTo>
                      <a:pt x="45" y="0"/>
                    </a:lnTo>
                    <a:lnTo>
                      <a:pt x="34" y="1"/>
                    </a:lnTo>
                    <a:lnTo>
                      <a:pt x="28" y="3"/>
                    </a:lnTo>
                    <a:lnTo>
                      <a:pt x="24" y="5"/>
                    </a:lnTo>
                    <a:lnTo>
                      <a:pt x="17" y="7"/>
                    </a:lnTo>
                    <a:lnTo>
                      <a:pt x="9" y="7"/>
                    </a:lnTo>
                    <a:lnTo>
                      <a:pt x="3" y="9"/>
                    </a:lnTo>
                    <a:lnTo>
                      <a:pt x="13" y="126"/>
                    </a:lnTo>
                  </a:path>
                </a:pathLst>
              </a:custGeom>
              <a:noFill/>
              <a:ln w="12700" cap="rnd">
                <a:solidFill>
                  <a:srgbClr val="000000"/>
                </a:solidFill>
                <a:round/>
                <a:headEnd type="none" w="sm" len="sm"/>
                <a:tailEnd type="none" w="sm" len="sm"/>
              </a:ln>
            </p:spPr>
            <p:txBody>
              <a:bodyPr/>
              <a:lstStyle/>
              <a:p>
                <a:endParaRPr lang="zh-CN" altLang="zh-CN"/>
              </a:p>
            </p:txBody>
          </p:sp>
          <p:sp>
            <p:nvSpPr>
              <p:cNvPr id="57761" name="Freeform 3597"/>
              <p:cNvSpPr>
                <a:spLocks/>
              </p:cNvSpPr>
              <p:nvPr/>
            </p:nvSpPr>
            <p:spPr bwMode="auto">
              <a:xfrm>
                <a:off x="4924" y="1601"/>
                <a:ext cx="46" cy="95"/>
              </a:xfrm>
              <a:custGeom>
                <a:avLst/>
                <a:gdLst>
                  <a:gd name="T0" fmla="*/ 0 w 46"/>
                  <a:gd name="T1" fmla="*/ 3 h 95"/>
                  <a:gd name="T2" fmla="*/ 1 w 46"/>
                  <a:gd name="T3" fmla="*/ 3 h 95"/>
                  <a:gd name="T4" fmla="*/ 5 w 46"/>
                  <a:gd name="T5" fmla="*/ 3 h 95"/>
                  <a:gd name="T6" fmla="*/ 11 w 46"/>
                  <a:gd name="T7" fmla="*/ 3 h 95"/>
                  <a:gd name="T8" fmla="*/ 15 w 46"/>
                  <a:gd name="T9" fmla="*/ 1 h 95"/>
                  <a:gd name="T10" fmla="*/ 17 w 46"/>
                  <a:gd name="T11" fmla="*/ 1 h 95"/>
                  <a:gd name="T12" fmla="*/ 19 w 46"/>
                  <a:gd name="T13" fmla="*/ 0 h 95"/>
                  <a:gd name="T14" fmla="*/ 45 w 46"/>
                  <a:gd name="T15" fmla="*/ 84 h 95"/>
                  <a:gd name="T16" fmla="*/ 43 w 46"/>
                  <a:gd name="T17" fmla="*/ 86 h 95"/>
                  <a:gd name="T18" fmla="*/ 26 w 46"/>
                  <a:gd name="T19" fmla="*/ 88 h 95"/>
                  <a:gd name="T20" fmla="*/ 21 w 46"/>
                  <a:gd name="T21" fmla="*/ 90 h 95"/>
                  <a:gd name="T22" fmla="*/ 15 w 46"/>
                  <a:gd name="T23" fmla="*/ 92 h 95"/>
                  <a:gd name="T24" fmla="*/ 13 w 46"/>
                  <a:gd name="T25" fmla="*/ 92 h 95"/>
                  <a:gd name="T26" fmla="*/ 11 w 46"/>
                  <a:gd name="T27" fmla="*/ 92 h 95"/>
                  <a:gd name="T28" fmla="*/ 7 w 46"/>
                  <a:gd name="T29" fmla="*/ 94 h 95"/>
                  <a:gd name="T30" fmla="*/ 0 w 46"/>
                  <a:gd name="T31" fmla="*/ 3 h 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6"/>
                  <a:gd name="T49" fmla="*/ 0 h 95"/>
                  <a:gd name="T50" fmla="*/ 46 w 46"/>
                  <a:gd name="T51" fmla="*/ 95 h 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6" h="95">
                    <a:moveTo>
                      <a:pt x="0" y="3"/>
                    </a:moveTo>
                    <a:lnTo>
                      <a:pt x="1" y="3"/>
                    </a:lnTo>
                    <a:lnTo>
                      <a:pt x="5" y="3"/>
                    </a:lnTo>
                    <a:lnTo>
                      <a:pt x="11" y="3"/>
                    </a:lnTo>
                    <a:lnTo>
                      <a:pt x="15" y="1"/>
                    </a:lnTo>
                    <a:lnTo>
                      <a:pt x="17" y="1"/>
                    </a:lnTo>
                    <a:lnTo>
                      <a:pt x="19" y="0"/>
                    </a:lnTo>
                    <a:lnTo>
                      <a:pt x="45" y="84"/>
                    </a:lnTo>
                    <a:lnTo>
                      <a:pt x="43" y="86"/>
                    </a:lnTo>
                    <a:lnTo>
                      <a:pt x="26" y="88"/>
                    </a:lnTo>
                    <a:lnTo>
                      <a:pt x="21" y="90"/>
                    </a:lnTo>
                    <a:lnTo>
                      <a:pt x="15" y="92"/>
                    </a:lnTo>
                    <a:lnTo>
                      <a:pt x="13" y="92"/>
                    </a:lnTo>
                    <a:lnTo>
                      <a:pt x="11" y="92"/>
                    </a:lnTo>
                    <a:lnTo>
                      <a:pt x="7" y="94"/>
                    </a:lnTo>
                    <a:lnTo>
                      <a:pt x="0" y="3"/>
                    </a:lnTo>
                  </a:path>
                </a:pathLst>
              </a:custGeom>
              <a:solidFill>
                <a:srgbClr val="FFFFCC"/>
              </a:solidFill>
              <a:ln w="9525" cap="rnd">
                <a:noFill/>
                <a:round/>
                <a:headEnd/>
                <a:tailEnd/>
              </a:ln>
            </p:spPr>
            <p:txBody>
              <a:bodyPr/>
              <a:lstStyle/>
              <a:p>
                <a:endParaRPr lang="zh-CN" altLang="zh-CN"/>
              </a:p>
            </p:txBody>
          </p:sp>
          <p:sp>
            <p:nvSpPr>
              <p:cNvPr id="57762" name="Freeform 3598"/>
              <p:cNvSpPr>
                <a:spLocks/>
              </p:cNvSpPr>
              <p:nvPr/>
            </p:nvSpPr>
            <p:spPr bwMode="auto">
              <a:xfrm>
                <a:off x="4924" y="1601"/>
                <a:ext cx="51" cy="100"/>
              </a:xfrm>
              <a:custGeom>
                <a:avLst/>
                <a:gdLst>
                  <a:gd name="T0" fmla="*/ 0 w 51"/>
                  <a:gd name="T1" fmla="*/ 3 h 100"/>
                  <a:gd name="T2" fmla="*/ 1 w 51"/>
                  <a:gd name="T3" fmla="*/ 3 h 100"/>
                  <a:gd name="T4" fmla="*/ 5 w 51"/>
                  <a:gd name="T5" fmla="*/ 3 h 100"/>
                  <a:gd name="T6" fmla="*/ 11 w 51"/>
                  <a:gd name="T7" fmla="*/ 3 h 100"/>
                  <a:gd name="T8" fmla="*/ 16 w 51"/>
                  <a:gd name="T9" fmla="*/ 1 h 100"/>
                  <a:gd name="T10" fmla="*/ 18 w 51"/>
                  <a:gd name="T11" fmla="*/ 1 h 100"/>
                  <a:gd name="T12" fmla="*/ 22 w 51"/>
                  <a:gd name="T13" fmla="*/ 0 h 100"/>
                  <a:gd name="T14" fmla="*/ 50 w 51"/>
                  <a:gd name="T15" fmla="*/ 88 h 100"/>
                  <a:gd name="T16" fmla="*/ 48 w 51"/>
                  <a:gd name="T17" fmla="*/ 90 h 100"/>
                  <a:gd name="T18" fmla="*/ 30 w 51"/>
                  <a:gd name="T19" fmla="*/ 94 h 100"/>
                  <a:gd name="T20" fmla="*/ 24 w 51"/>
                  <a:gd name="T21" fmla="*/ 95 h 100"/>
                  <a:gd name="T22" fmla="*/ 16 w 51"/>
                  <a:gd name="T23" fmla="*/ 97 h 100"/>
                  <a:gd name="T24" fmla="*/ 15 w 51"/>
                  <a:gd name="T25" fmla="*/ 97 h 100"/>
                  <a:gd name="T26" fmla="*/ 13 w 51"/>
                  <a:gd name="T27" fmla="*/ 97 h 100"/>
                  <a:gd name="T28" fmla="*/ 7 w 51"/>
                  <a:gd name="T29" fmla="*/ 99 h 100"/>
                  <a:gd name="T30" fmla="*/ 0 w 51"/>
                  <a:gd name="T31" fmla="*/ 3 h 1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100"/>
                  <a:gd name="T50" fmla="*/ 51 w 51"/>
                  <a:gd name="T51" fmla="*/ 100 h 1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100">
                    <a:moveTo>
                      <a:pt x="0" y="3"/>
                    </a:moveTo>
                    <a:lnTo>
                      <a:pt x="1" y="3"/>
                    </a:lnTo>
                    <a:lnTo>
                      <a:pt x="5" y="3"/>
                    </a:lnTo>
                    <a:lnTo>
                      <a:pt x="11" y="3"/>
                    </a:lnTo>
                    <a:lnTo>
                      <a:pt x="16" y="1"/>
                    </a:lnTo>
                    <a:lnTo>
                      <a:pt x="18" y="1"/>
                    </a:lnTo>
                    <a:lnTo>
                      <a:pt x="22" y="0"/>
                    </a:lnTo>
                    <a:lnTo>
                      <a:pt x="50" y="88"/>
                    </a:lnTo>
                    <a:lnTo>
                      <a:pt x="48" y="90"/>
                    </a:lnTo>
                    <a:lnTo>
                      <a:pt x="30" y="94"/>
                    </a:lnTo>
                    <a:lnTo>
                      <a:pt x="24" y="95"/>
                    </a:lnTo>
                    <a:lnTo>
                      <a:pt x="16" y="97"/>
                    </a:lnTo>
                    <a:lnTo>
                      <a:pt x="15" y="97"/>
                    </a:lnTo>
                    <a:lnTo>
                      <a:pt x="13" y="97"/>
                    </a:lnTo>
                    <a:lnTo>
                      <a:pt x="7" y="99"/>
                    </a:lnTo>
                    <a:lnTo>
                      <a:pt x="0" y="3"/>
                    </a:lnTo>
                  </a:path>
                </a:pathLst>
              </a:custGeom>
              <a:solidFill>
                <a:srgbClr val="969696"/>
              </a:solidFill>
              <a:ln w="12700" cap="rnd">
                <a:solidFill>
                  <a:srgbClr val="000000"/>
                </a:solidFill>
                <a:round/>
                <a:headEnd/>
                <a:tailEnd/>
              </a:ln>
            </p:spPr>
            <p:txBody>
              <a:bodyPr/>
              <a:lstStyle/>
              <a:p>
                <a:endParaRPr lang="zh-CN" altLang="zh-CN"/>
              </a:p>
            </p:txBody>
          </p:sp>
          <p:sp>
            <p:nvSpPr>
              <p:cNvPr id="57763" name="Freeform 3599"/>
              <p:cNvSpPr>
                <a:spLocks/>
              </p:cNvSpPr>
              <p:nvPr/>
            </p:nvSpPr>
            <p:spPr bwMode="auto">
              <a:xfrm>
                <a:off x="4931" y="1603"/>
                <a:ext cx="26" cy="98"/>
              </a:xfrm>
              <a:custGeom>
                <a:avLst/>
                <a:gdLst>
                  <a:gd name="T0" fmla="*/ 0 w 26"/>
                  <a:gd name="T1" fmla="*/ 97 h 98"/>
                  <a:gd name="T2" fmla="*/ 25 w 26"/>
                  <a:gd name="T3" fmla="*/ 90 h 98"/>
                  <a:gd name="T4" fmla="*/ 9 w 26"/>
                  <a:gd name="T5" fmla="*/ 0 h 98"/>
                  <a:gd name="T6" fmla="*/ 0 60000 65536"/>
                  <a:gd name="T7" fmla="*/ 0 60000 65536"/>
                  <a:gd name="T8" fmla="*/ 0 60000 65536"/>
                  <a:gd name="T9" fmla="*/ 0 w 26"/>
                  <a:gd name="T10" fmla="*/ 0 h 98"/>
                  <a:gd name="T11" fmla="*/ 26 w 26"/>
                  <a:gd name="T12" fmla="*/ 98 h 98"/>
                </a:gdLst>
                <a:ahLst/>
                <a:cxnLst>
                  <a:cxn ang="T6">
                    <a:pos x="T0" y="T1"/>
                  </a:cxn>
                  <a:cxn ang="T7">
                    <a:pos x="T2" y="T3"/>
                  </a:cxn>
                  <a:cxn ang="T8">
                    <a:pos x="T4" y="T5"/>
                  </a:cxn>
                </a:cxnLst>
                <a:rect l="T9" t="T10" r="T11" b="T12"/>
                <a:pathLst>
                  <a:path w="26" h="98">
                    <a:moveTo>
                      <a:pt x="0" y="97"/>
                    </a:moveTo>
                    <a:lnTo>
                      <a:pt x="25" y="90"/>
                    </a:lnTo>
                    <a:lnTo>
                      <a:pt x="9" y="0"/>
                    </a:lnTo>
                  </a:path>
                </a:pathLst>
              </a:custGeom>
              <a:noFill/>
              <a:ln w="12700" cap="rnd">
                <a:solidFill>
                  <a:srgbClr val="000000"/>
                </a:solidFill>
                <a:round/>
                <a:headEnd type="none" w="sm" len="sm"/>
                <a:tailEnd type="none" w="sm" len="sm"/>
              </a:ln>
            </p:spPr>
            <p:txBody>
              <a:bodyPr/>
              <a:lstStyle/>
              <a:p>
                <a:endParaRPr lang="zh-CN" altLang="zh-CN"/>
              </a:p>
            </p:txBody>
          </p:sp>
          <p:sp>
            <p:nvSpPr>
              <p:cNvPr id="57764" name="Freeform 3600"/>
              <p:cNvSpPr>
                <a:spLocks/>
              </p:cNvSpPr>
              <p:nvPr/>
            </p:nvSpPr>
            <p:spPr bwMode="auto">
              <a:xfrm>
                <a:off x="5325" y="1627"/>
                <a:ext cx="17" cy="17"/>
              </a:xfrm>
              <a:custGeom>
                <a:avLst/>
                <a:gdLst>
                  <a:gd name="T0" fmla="*/ 16 w 17"/>
                  <a:gd name="T1" fmla="*/ 0 h 17"/>
                  <a:gd name="T2" fmla="*/ 16 w 17"/>
                  <a:gd name="T3" fmla="*/ 4 h 17"/>
                  <a:gd name="T4" fmla="*/ 16 w 17"/>
                  <a:gd name="T5" fmla="*/ 6 h 17"/>
                  <a:gd name="T6" fmla="*/ 16 w 17"/>
                  <a:gd name="T7" fmla="*/ 12 h 17"/>
                  <a:gd name="T8" fmla="*/ 16 w 17"/>
                  <a:gd name="T9" fmla="*/ 16 h 17"/>
                  <a:gd name="T10" fmla="*/ 16 w 17"/>
                  <a:gd name="T11" fmla="*/ 12 h 17"/>
                  <a:gd name="T12" fmla="*/ 0 w 17"/>
                  <a:gd name="T13" fmla="*/ 12 h 17"/>
                  <a:gd name="T14" fmla="*/ 0 w 17"/>
                  <a:gd name="T15" fmla="*/ 10 h 17"/>
                  <a:gd name="T16" fmla="*/ 0 w 17"/>
                  <a:gd name="T17" fmla="*/ 6 h 17"/>
                  <a:gd name="T18" fmla="*/ 0 w 17"/>
                  <a:gd name="T19" fmla="*/ 4 h 17"/>
                  <a:gd name="T20" fmla="*/ 16 w 17"/>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16" y="0"/>
                    </a:moveTo>
                    <a:lnTo>
                      <a:pt x="16" y="4"/>
                    </a:lnTo>
                    <a:lnTo>
                      <a:pt x="16" y="6"/>
                    </a:lnTo>
                    <a:lnTo>
                      <a:pt x="16" y="12"/>
                    </a:lnTo>
                    <a:lnTo>
                      <a:pt x="16" y="16"/>
                    </a:lnTo>
                    <a:lnTo>
                      <a:pt x="16" y="12"/>
                    </a:lnTo>
                    <a:lnTo>
                      <a:pt x="0" y="12"/>
                    </a:lnTo>
                    <a:lnTo>
                      <a:pt x="0" y="10"/>
                    </a:lnTo>
                    <a:lnTo>
                      <a:pt x="0" y="6"/>
                    </a:lnTo>
                    <a:lnTo>
                      <a:pt x="0" y="4"/>
                    </a:lnTo>
                    <a:lnTo>
                      <a:pt x="16" y="0"/>
                    </a:lnTo>
                  </a:path>
                </a:pathLst>
              </a:custGeom>
              <a:solidFill>
                <a:srgbClr val="000000"/>
              </a:solidFill>
              <a:ln w="9525" cap="rnd">
                <a:noFill/>
                <a:round/>
                <a:headEnd/>
                <a:tailEnd/>
              </a:ln>
            </p:spPr>
            <p:txBody>
              <a:bodyPr/>
              <a:lstStyle/>
              <a:p>
                <a:endParaRPr lang="zh-CN" altLang="zh-CN"/>
              </a:p>
            </p:txBody>
          </p:sp>
          <p:sp>
            <p:nvSpPr>
              <p:cNvPr id="57765" name="Freeform 3601"/>
              <p:cNvSpPr>
                <a:spLocks/>
              </p:cNvSpPr>
              <p:nvPr/>
            </p:nvSpPr>
            <p:spPr bwMode="auto">
              <a:xfrm>
                <a:off x="5325" y="1627"/>
                <a:ext cx="17" cy="17"/>
              </a:xfrm>
              <a:custGeom>
                <a:avLst/>
                <a:gdLst>
                  <a:gd name="T0" fmla="*/ 16 w 17"/>
                  <a:gd name="T1" fmla="*/ 0 h 17"/>
                  <a:gd name="T2" fmla="*/ 16 w 17"/>
                  <a:gd name="T3" fmla="*/ 4 h 17"/>
                  <a:gd name="T4" fmla="*/ 16 w 17"/>
                  <a:gd name="T5" fmla="*/ 6 h 17"/>
                  <a:gd name="T6" fmla="*/ 16 w 17"/>
                  <a:gd name="T7" fmla="*/ 12 h 17"/>
                  <a:gd name="T8" fmla="*/ 16 w 17"/>
                  <a:gd name="T9" fmla="*/ 16 h 17"/>
                  <a:gd name="T10" fmla="*/ 16 w 17"/>
                  <a:gd name="T11" fmla="*/ 12 h 17"/>
                  <a:gd name="T12" fmla="*/ 0 w 17"/>
                  <a:gd name="T13" fmla="*/ 12 h 17"/>
                  <a:gd name="T14" fmla="*/ 0 w 17"/>
                  <a:gd name="T15" fmla="*/ 10 h 17"/>
                  <a:gd name="T16" fmla="*/ 0 w 17"/>
                  <a:gd name="T17" fmla="*/ 6 h 17"/>
                  <a:gd name="T18" fmla="*/ 0 w 17"/>
                  <a:gd name="T19" fmla="*/ 4 h 17"/>
                  <a:gd name="T20" fmla="*/ 16 w 17"/>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16" y="0"/>
                    </a:moveTo>
                    <a:lnTo>
                      <a:pt x="16" y="4"/>
                    </a:lnTo>
                    <a:lnTo>
                      <a:pt x="16" y="6"/>
                    </a:lnTo>
                    <a:lnTo>
                      <a:pt x="16" y="12"/>
                    </a:lnTo>
                    <a:lnTo>
                      <a:pt x="16" y="16"/>
                    </a:lnTo>
                    <a:lnTo>
                      <a:pt x="16" y="12"/>
                    </a:lnTo>
                    <a:lnTo>
                      <a:pt x="0" y="12"/>
                    </a:lnTo>
                    <a:lnTo>
                      <a:pt x="0" y="10"/>
                    </a:lnTo>
                    <a:lnTo>
                      <a:pt x="0" y="6"/>
                    </a:lnTo>
                    <a:lnTo>
                      <a:pt x="0" y="4"/>
                    </a:lnTo>
                    <a:lnTo>
                      <a:pt x="16" y="0"/>
                    </a:lnTo>
                  </a:path>
                </a:pathLst>
              </a:custGeom>
              <a:solidFill>
                <a:srgbClr val="000000"/>
              </a:solidFill>
              <a:ln w="9525" cap="rnd">
                <a:noFill/>
                <a:round/>
                <a:headEnd/>
                <a:tailEnd/>
              </a:ln>
            </p:spPr>
            <p:txBody>
              <a:bodyPr/>
              <a:lstStyle/>
              <a:p>
                <a:endParaRPr lang="zh-CN" altLang="zh-CN"/>
              </a:p>
            </p:txBody>
          </p:sp>
          <p:sp>
            <p:nvSpPr>
              <p:cNvPr id="57766" name="Freeform 3602"/>
              <p:cNvSpPr>
                <a:spLocks/>
              </p:cNvSpPr>
              <p:nvPr/>
            </p:nvSpPr>
            <p:spPr bwMode="auto">
              <a:xfrm>
                <a:off x="5321" y="1618"/>
                <a:ext cx="17" cy="17"/>
              </a:xfrm>
              <a:custGeom>
                <a:avLst/>
                <a:gdLst>
                  <a:gd name="T0" fmla="*/ 0 w 17"/>
                  <a:gd name="T1" fmla="*/ 0 h 17"/>
                  <a:gd name="T2" fmla="*/ 16 w 17"/>
                  <a:gd name="T3" fmla="*/ 0 h 17"/>
                  <a:gd name="T4" fmla="*/ 16 w 17"/>
                  <a:gd name="T5" fmla="*/ 16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0"/>
                    </a:lnTo>
                    <a:lnTo>
                      <a:pt x="16" y="16"/>
                    </a:lnTo>
                    <a:lnTo>
                      <a:pt x="0" y="0"/>
                    </a:lnTo>
                  </a:path>
                </a:pathLst>
              </a:custGeom>
              <a:solidFill>
                <a:srgbClr val="000000"/>
              </a:solidFill>
              <a:ln w="9525" cap="rnd">
                <a:noFill/>
                <a:round/>
                <a:headEnd/>
                <a:tailEnd/>
              </a:ln>
            </p:spPr>
            <p:txBody>
              <a:bodyPr/>
              <a:lstStyle/>
              <a:p>
                <a:endParaRPr lang="zh-CN" altLang="zh-CN"/>
              </a:p>
            </p:txBody>
          </p:sp>
          <p:sp>
            <p:nvSpPr>
              <p:cNvPr id="57767" name="Freeform 3603"/>
              <p:cNvSpPr>
                <a:spLocks/>
              </p:cNvSpPr>
              <p:nvPr/>
            </p:nvSpPr>
            <p:spPr bwMode="auto">
              <a:xfrm>
                <a:off x="5321" y="1618"/>
                <a:ext cx="17" cy="17"/>
              </a:xfrm>
              <a:custGeom>
                <a:avLst/>
                <a:gdLst>
                  <a:gd name="T0" fmla="*/ 0 w 17"/>
                  <a:gd name="T1" fmla="*/ 0 h 17"/>
                  <a:gd name="T2" fmla="*/ 16 w 17"/>
                  <a:gd name="T3" fmla="*/ 0 h 17"/>
                  <a:gd name="T4" fmla="*/ 16 w 17"/>
                  <a:gd name="T5" fmla="*/ 16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0"/>
                    </a:lnTo>
                    <a:lnTo>
                      <a:pt x="16" y="16"/>
                    </a:lnTo>
                    <a:lnTo>
                      <a:pt x="0" y="0"/>
                    </a:lnTo>
                  </a:path>
                </a:pathLst>
              </a:custGeom>
              <a:solidFill>
                <a:srgbClr val="000000"/>
              </a:solidFill>
              <a:ln w="9525" cap="rnd">
                <a:noFill/>
                <a:round/>
                <a:headEnd/>
                <a:tailEnd/>
              </a:ln>
            </p:spPr>
            <p:txBody>
              <a:bodyPr/>
              <a:lstStyle/>
              <a:p>
                <a:endParaRPr lang="zh-CN" altLang="zh-CN"/>
              </a:p>
            </p:txBody>
          </p:sp>
          <p:sp>
            <p:nvSpPr>
              <p:cNvPr id="57768" name="Freeform 3604"/>
              <p:cNvSpPr>
                <a:spLocks/>
              </p:cNvSpPr>
              <p:nvPr/>
            </p:nvSpPr>
            <p:spPr bwMode="auto">
              <a:xfrm>
                <a:off x="5318" y="1618"/>
                <a:ext cx="17" cy="17"/>
              </a:xfrm>
              <a:custGeom>
                <a:avLst/>
                <a:gdLst>
                  <a:gd name="T0" fmla="*/ 16 w 17"/>
                  <a:gd name="T1" fmla="*/ 16 h 17"/>
                  <a:gd name="T2" fmla="*/ 0 w 17"/>
                  <a:gd name="T3" fmla="*/ 0 h 17"/>
                  <a:gd name="T4" fmla="*/ 16 w 17"/>
                  <a:gd name="T5" fmla="*/ 0 h 17"/>
                  <a:gd name="T6" fmla="*/ 16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0" y="0"/>
                    </a:lnTo>
                    <a:lnTo>
                      <a:pt x="16" y="0"/>
                    </a:lnTo>
                    <a:lnTo>
                      <a:pt x="16" y="16"/>
                    </a:lnTo>
                  </a:path>
                </a:pathLst>
              </a:custGeom>
              <a:solidFill>
                <a:srgbClr val="000000"/>
              </a:solidFill>
              <a:ln w="9525" cap="rnd">
                <a:noFill/>
                <a:round/>
                <a:headEnd/>
                <a:tailEnd/>
              </a:ln>
            </p:spPr>
            <p:txBody>
              <a:bodyPr/>
              <a:lstStyle/>
              <a:p>
                <a:endParaRPr lang="zh-CN" altLang="zh-CN"/>
              </a:p>
            </p:txBody>
          </p:sp>
          <p:sp>
            <p:nvSpPr>
              <p:cNvPr id="57769" name="Freeform 3605"/>
              <p:cNvSpPr>
                <a:spLocks/>
              </p:cNvSpPr>
              <p:nvPr/>
            </p:nvSpPr>
            <p:spPr bwMode="auto">
              <a:xfrm>
                <a:off x="5318" y="1618"/>
                <a:ext cx="17" cy="17"/>
              </a:xfrm>
              <a:custGeom>
                <a:avLst/>
                <a:gdLst>
                  <a:gd name="T0" fmla="*/ 16 w 17"/>
                  <a:gd name="T1" fmla="*/ 16 h 17"/>
                  <a:gd name="T2" fmla="*/ 0 w 17"/>
                  <a:gd name="T3" fmla="*/ 0 h 17"/>
                  <a:gd name="T4" fmla="*/ 16 w 17"/>
                  <a:gd name="T5" fmla="*/ 0 h 17"/>
                  <a:gd name="T6" fmla="*/ 16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0" y="0"/>
                    </a:lnTo>
                    <a:lnTo>
                      <a:pt x="16" y="0"/>
                    </a:lnTo>
                    <a:lnTo>
                      <a:pt x="16" y="16"/>
                    </a:lnTo>
                  </a:path>
                </a:pathLst>
              </a:custGeom>
              <a:solidFill>
                <a:srgbClr val="000000"/>
              </a:solidFill>
              <a:ln w="9525" cap="rnd">
                <a:noFill/>
                <a:round/>
                <a:headEnd/>
                <a:tailEnd/>
              </a:ln>
            </p:spPr>
            <p:txBody>
              <a:bodyPr/>
              <a:lstStyle/>
              <a:p>
                <a:endParaRPr lang="zh-CN" altLang="zh-CN"/>
              </a:p>
            </p:txBody>
          </p:sp>
          <p:sp>
            <p:nvSpPr>
              <p:cNvPr id="57770" name="Line 3606"/>
              <p:cNvSpPr>
                <a:spLocks noChangeShapeType="1"/>
              </p:cNvSpPr>
              <p:nvPr/>
            </p:nvSpPr>
            <p:spPr bwMode="auto">
              <a:xfrm>
                <a:off x="5293" y="1606"/>
                <a:ext cx="0" cy="16"/>
              </a:xfrm>
              <a:prstGeom prst="line">
                <a:avLst/>
              </a:prstGeom>
              <a:noFill/>
              <a:ln w="9525">
                <a:noFill/>
                <a:round/>
                <a:headEnd type="none" w="sm" len="sm"/>
                <a:tailEnd type="none" w="sm" len="sm"/>
              </a:ln>
            </p:spPr>
            <p:txBody>
              <a:bodyPr wrap="none" anchor="ctr"/>
              <a:lstStyle/>
              <a:p>
                <a:endParaRPr lang="zh-CN" altLang="en-US"/>
              </a:p>
            </p:txBody>
          </p:sp>
          <p:sp>
            <p:nvSpPr>
              <p:cNvPr id="57771" name="Freeform 3607"/>
              <p:cNvSpPr>
                <a:spLocks/>
              </p:cNvSpPr>
              <p:nvPr/>
            </p:nvSpPr>
            <p:spPr bwMode="auto">
              <a:xfrm>
                <a:off x="5291" y="1608"/>
                <a:ext cx="17" cy="17"/>
              </a:xfrm>
              <a:custGeom>
                <a:avLst/>
                <a:gdLst>
                  <a:gd name="T0" fmla="*/ 16 w 17"/>
                  <a:gd name="T1" fmla="*/ 16 h 17"/>
                  <a:gd name="T2" fmla="*/ 0 w 17"/>
                  <a:gd name="T3" fmla="*/ 16 h 17"/>
                  <a:gd name="T4" fmla="*/ 0 w 17"/>
                  <a:gd name="T5" fmla="*/ 0 h 17"/>
                  <a:gd name="T6" fmla="*/ 16 w 17"/>
                  <a:gd name="T7" fmla="*/ 0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0" y="16"/>
                    </a:lnTo>
                    <a:lnTo>
                      <a:pt x="0" y="0"/>
                    </a:lnTo>
                    <a:lnTo>
                      <a:pt x="16" y="0"/>
                    </a:lnTo>
                    <a:lnTo>
                      <a:pt x="16" y="16"/>
                    </a:lnTo>
                  </a:path>
                </a:pathLst>
              </a:custGeom>
              <a:noFill/>
              <a:ln w="12700" cap="rnd">
                <a:solidFill>
                  <a:srgbClr val="000000"/>
                </a:solidFill>
                <a:round/>
                <a:headEnd/>
                <a:tailEnd/>
              </a:ln>
            </p:spPr>
            <p:txBody>
              <a:bodyPr/>
              <a:lstStyle/>
              <a:p>
                <a:endParaRPr lang="zh-CN" altLang="zh-CN"/>
              </a:p>
            </p:txBody>
          </p:sp>
          <p:sp>
            <p:nvSpPr>
              <p:cNvPr id="57772" name="Freeform 3608"/>
              <p:cNvSpPr>
                <a:spLocks/>
              </p:cNvSpPr>
              <p:nvPr/>
            </p:nvSpPr>
            <p:spPr bwMode="auto">
              <a:xfrm>
                <a:off x="5246" y="1612"/>
                <a:ext cx="17" cy="17"/>
              </a:xfrm>
              <a:custGeom>
                <a:avLst/>
                <a:gdLst>
                  <a:gd name="T0" fmla="*/ 0 w 17"/>
                  <a:gd name="T1" fmla="*/ 10 h 17"/>
                  <a:gd name="T2" fmla="*/ 16 w 17"/>
                  <a:gd name="T3" fmla="*/ 0 h 17"/>
                  <a:gd name="T4" fmla="*/ 16 w 17"/>
                  <a:gd name="T5" fmla="*/ 16 h 17"/>
                  <a:gd name="T6" fmla="*/ 0 w 17"/>
                  <a:gd name="T7" fmla="*/ 16 h 17"/>
                  <a:gd name="T8" fmla="*/ 0 w 17"/>
                  <a:gd name="T9" fmla="*/ 1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0"/>
                    </a:moveTo>
                    <a:lnTo>
                      <a:pt x="16" y="0"/>
                    </a:lnTo>
                    <a:lnTo>
                      <a:pt x="16" y="16"/>
                    </a:lnTo>
                    <a:lnTo>
                      <a:pt x="0" y="16"/>
                    </a:lnTo>
                    <a:lnTo>
                      <a:pt x="0" y="10"/>
                    </a:lnTo>
                  </a:path>
                </a:pathLst>
              </a:custGeom>
              <a:solidFill>
                <a:srgbClr val="FFFFFF"/>
              </a:solidFill>
              <a:ln w="9525" cap="rnd">
                <a:noFill/>
                <a:round/>
                <a:headEnd/>
                <a:tailEnd/>
              </a:ln>
            </p:spPr>
            <p:txBody>
              <a:bodyPr/>
              <a:lstStyle/>
              <a:p>
                <a:endParaRPr lang="zh-CN" altLang="zh-CN"/>
              </a:p>
            </p:txBody>
          </p:sp>
          <p:sp>
            <p:nvSpPr>
              <p:cNvPr id="57773" name="Freeform 3609"/>
              <p:cNvSpPr>
                <a:spLocks/>
              </p:cNvSpPr>
              <p:nvPr/>
            </p:nvSpPr>
            <p:spPr bwMode="auto">
              <a:xfrm>
                <a:off x="5246" y="1612"/>
                <a:ext cx="17" cy="17"/>
              </a:xfrm>
              <a:custGeom>
                <a:avLst/>
                <a:gdLst>
                  <a:gd name="T0" fmla="*/ 0 w 17"/>
                  <a:gd name="T1" fmla="*/ 10 h 17"/>
                  <a:gd name="T2" fmla="*/ 16 w 17"/>
                  <a:gd name="T3" fmla="*/ 0 h 17"/>
                  <a:gd name="T4" fmla="*/ 16 w 17"/>
                  <a:gd name="T5" fmla="*/ 16 h 17"/>
                  <a:gd name="T6" fmla="*/ 0 w 17"/>
                  <a:gd name="T7" fmla="*/ 16 h 17"/>
                  <a:gd name="T8" fmla="*/ 0 w 17"/>
                  <a:gd name="T9" fmla="*/ 1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0"/>
                    </a:moveTo>
                    <a:lnTo>
                      <a:pt x="16" y="0"/>
                    </a:lnTo>
                    <a:lnTo>
                      <a:pt x="16" y="16"/>
                    </a:lnTo>
                    <a:lnTo>
                      <a:pt x="0" y="16"/>
                    </a:lnTo>
                    <a:lnTo>
                      <a:pt x="0" y="10"/>
                    </a:lnTo>
                  </a:path>
                </a:pathLst>
              </a:custGeom>
              <a:solidFill>
                <a:srgbClr val="FFFFFF"/>
              </a:solidFill>
              <a:ln w="9525" cap="rnd">
                <a:noFill/>
                <a:round/>
                <a:headEnd/>
                <a:tailEnd/>
              </a:ln>
            </p:spPr>
            <p:txBody>
              <a:bodyPr/>
              <a:lstStyle/>
              <a:p>
                <a:endParaRPr lang="zh-CN" altLang="zh-CN"/>
              </a:p>
            </p:txBody>
          </p:sp>
          <p:sp>
            <p:nvSpPr>
              <p:cNvPr id="57774" name="Freeform 3610"/>
              <p:cNvSpPr>
                <a:spLocks/>
              </p:cNvSpPr>
              <p:nvPr/>
            </p:nvSpPr>
            <p:spPr bwMode="auto">
              <a:xfrm>
                <a:off x="5252" y="1614"/>
                <a:ext cx="17" cy="17"/>
              </a:xfrm>
              <a:custGeom>
                <a:avLst/>
                <a:gdLst>
                  <a:gd name="T0" fmla="*/ 16 w 17"/>
                  <a:gd name="T1" fmla="*/ 6 h 17"/>
                  <a:gd name="T2" fmla="*/ 0 w 17"/>
                  <a:gd name="T3" fmla="*/ 16 h 17"/>
                  <a:gd name="T4" fmla="*/ 0 w 17"/>
                  <a:gd name="T5" fmla="*/ 0 h 17"/>
                  <a:gd name="T6" fmla="*/ 16 w 17"/>
                  <a:gd name="T7" fmla="*/ 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6"/>
                    </a:moveTo>
                    <a:lnTo>
                      <a:pt x="0" y="16"/>
                    </a:lnTo>
                    <a:lnTo>
                      <a:pt x="0" y="0"/>
                    </a:lnTo>
                    <a:lnTo>
                      <a:pt x="16" y="6"/>
                    </a:lnTo>
                  </a:path>
                </a:pathLst>
              </a:custGeom>
              <a:noFill/>
              <a:ln w="12700" cap="rnd">
                <a:solidFill>
                  <a:srgbClr val="000000"/>
                </a:solidFill>
                <a:round/>
                <a:headEnd/>
                <a:tailEnd/>
              </a:ln>
            </p:spPr>
            <p:txBody>
              <a:bodyPr/>
              <a:lstStyle/>
              <a:p>
                <a:endParaRPr lang="zh-CN" altLang="zh-CN"/>
              </a:p>
            </p:txBody>
          </p:sp>
          <p:sp>
            <p:nvSpPr>
              <p:cNvPr id="57775" name="Freeform 3611"/>
              <p:cNvSpPr>
                <a:spLocks/>
              </p:cNvSpPr>
              <p:nvPr/>
            </p:nvSpPr>
            <p:spPr bwMode="auto">
              <a:xfrm>
                <a:off x="5205" y="1622"/>
                <a:ext cx="17" cy="17"/>
              </a:xfrm>
              <a:custGeom>
                <a:avLst/>
                <a:gdLst>
                  <a:gd name="T0" fmla="*/ 0 w 17"/>
                  <a:gd name="T1" fmla="*/ 0 h 17"/>
                  <a:gd name="T2" fmla="*/ 16 w 17"/>
                  <a:gd name="T3" fmla="*/ 0 h 17"/>
                  <a:gd name="T4" fmla="*/ 16 w 17"/>
                  <a:gd name="T5" fmla="*/ 16 h 17"/>
                  <a:gd name="T6" fmla="*/ 8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8" y="16"/>
                    </a:lnTo>
                    <a:lnTo>
                      <a:pt x="0" y="0"/>
                    </a:lnTo>
                  </a:path>
                </a:pathLst>
              </a:custGeom>
              <a:solidFill>
                <a:srgbClr val="FFFFFF"/>
              </a:solidFill>
              <a:ln w="9525" cap="rnd">
                <a:noFill/>
                <a:round/>
                <a:headEnd/>
                <a:tailEnd/>
              </a:ln>
            </p:spPr>
            <p:txBody>
              <a:bodyPr/>
              <a:lstStyle/>
              <a:p>
                <a:endParaRPr lang="zh-CN" altLang="zh-CN"/>
              </a:p>
            </p:txBody>
          </p:sp>
          <p:sp>
            <p:nvSpPr>
              <p:cNvPr id="57776" name="Freeform 3612"/>
              <p:cNvSpPr>
                <a:spLocks/>
              </p:cNvSpPr>
              <p:nvPr/>
            </p:nvSpPr>
            <p:spPr bwMode="auto">
              <a:xfrm>
                <a:off x="5205" y="1622"/>
                <a:ext cx="17" cy="17"/>
              </a:xfrm>
              <a:custGeom>
                <a:avLst/>
                <a:gdLst>
                  <a:gd name="T0" fmla="*/ 0 w 17"/>
                  <a:gd name="T1" fmla="*/ 0 h 17"/>
                  <a:gd name="T2" fmla="*/ 16 w 17"/>
                  <a:gd name="T3" fmla="*/ 0 h 17"/>
                  <a:gd name="T4" fmla="*/ 16 w 17"/>
                  <a:gd name="T5" fmla="*/ 16 h 17"/>
                  <a:gd name="T6" fmla="*/ 8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8" y="16"/>
                    </a:lnTo>
                    <a:lnTo>
                      <a:pt x="0" y="0"/>
                    </a:lnTo>
                  </a:path>
                </a:pathLst>
              </a:custGeom>
              <a:solidFill>
                <a:srgbClr val="FFFFFF"/>
              </a:solidFill>
              <a:ln w="9525" cap="rnd">
                <a:noFill/>
                <a:round/>
                <a:headEnd/>
                <a:tailEnd/>
              </a:ln>
            </p:spPr>
            <p:txBody>
              <a:bodyPr/>
              <a:lstStyle/>
              <a:p>
                <a:endParaRPr lang="zh-CN" altLang="zh-CN"/>
              </a:p>
            </p:txBody>
          </p:sp>
          <p:sp>
            <p:nvSpPr>
              <p:cNvPr id="57777" name="Freeform 3613"/>
              <p:cNvSpPr>
                <a:spLocks/>
              </p:cNvSpPr>
              <p:nvPr/>
            </p:nvSpPr>
            <p:spPr bwMode="auto">
              <a:xfrm>
                <a:off x="5207" y="1624"/>
                <a:ext cx="17" cy="17"/>
              </a:xfrm>
              <a:custGeom>
                <a:avLst/>
                <a:gdLst>
                  <a:gd name="T0" fmla="*/ 16 w 17"/>
                  <a:gd name="T1" fmla="*/ 16 h 17"/>
                  <a:gd name="T2" fmla="*/ 0 w 17"/>
                  <a:gd name="T3" fmla="*/ 16 h 17"/>
                  <a:gd name="T4" fmla="*/ 0 w 17"/>
                  <a:gd name="T5" fmla="*/ 0 h 17"/>
                  <a:gd name="T6" fmla="*/ 8 w 17"/>
                  <a:gd name="T7" fmla="*/ 0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0" y="16"/>
                    </a:lnTo>
                    <a:lnTo>
                      <a:pt x="0" y="0"/>
                    </a:lnTo>
                    <a:lnTo>
                      <a:pt x="8" y="0"/>
                    </a:lnTo>
                    <a:lnTo>
                      <a:pt x="16" y="16"/>
                    </a:lnTo>
                  </a:path>
                </a:pathLst>
              </a:custGeom>
              <a:noFill/>
              <a:ln w="12700" cap="rnd">
                <a:solidFill>
                  <a:srgbClr val="000000"/>
                </a:solidFill>
                <a:round/>
                <a:headEnd/>
                <a:tailEnd/>
              </a:ln>
            </p:spPr>
            <p:txBody>
              <a:bodyPr/>
              <a:lstStyle/>
              <a:p>
                <a:endParaRPr lang="zh-CN" altLang="zh-CN"/>
              </a:p>
            </p:txBody>
          </p:sp>
          <p:sp>
            <p:nvSpPr>
              <p:cNvPr id="57778" name="Freeform 3614"/>
              <p:cNvSpPr>
                <a:spLocks/>
              </p:cNvSpPr>
              <p:nvPr/>
            </p:nvSpPr>
            <p:spPr bwMode="auto">
              <a:xfrm>
                <a:off x="5172" y="1631"/>
                <a:ext cx="17" cy="17"/>
              </a:xfrm>
              <a:custGeom>
                <a:avLst/>
                <a:gdLst>
                  <a:gd name="T0" fmla="*/ 0 w 17"/>
                  <a:gd name="T1" fmla="*/ 0 h 17"/>
                  <a:gd name="T2" fmla="*/ 16 w 17"/>
                  <a:gd name="T3" fmla="*/ 0 h 17"/>
                  <a:gd name="T4" fmla="*/ 16 w 17"/>
                  <a:gd name="T5" fmla="*/ 16 h 17"/>
                  <a:gd name="T6" fmla="*/ 4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4" y="16"/>
                    </a:lnTo>
                    <a:lnTo>
                      <a:pt x="0" y="0"/>
                    </a:lnTo>
                  </a:path>
                </a:pathLst>
              </a:custGeom>
              <a:solidFill>
                <a:srgbClr val="FFFFFF"/>
              </a:solidFill>
              <a:ln w="9525" cap="rnd">
                <a:noFill/>
                <a:round/>
                <a:headEnd/>
                <a:tailEnd/>
              </a:ln>
            </p:spPr>
            <p:txBody>
              <a:bodyPr/>
              <a:lstStyle/>
              <a:p>
                <a:endParaRPr lang="zh-CN" altLang="zh-CN"/>
              </a:p>
            </p:txBody>
          </p:sp>
          <p:sp>
            <p:nvSpPr>
              <p:cNvPr id="57779" name="Freeform 3615"/>
              <p:cNvSpPr>
                <a:spLocks/>
              </p:cNvSpPr>
              <p:nvPr/>
            </p:nvSpPr>
            <p:spPr bwMode="auto">
              <a:xfrm>
                <a:off x="5172" y="1631"/>
                <a:ext cx="17" cy="17"/>
              </a:xfrm>
              <a:custGeom>
                <a:avLst/>
                <a:gdLst>
                  <a:gd name="T0" fmla="*/ 0 w 17"/>
                  <a:gd name="T1" fmla="*/ 0 h 17"/>
                  <a:gd name="T2" fmla="*/ 16 w 17"/>
                  <a:gd name="T3" fmla="*/ 0 h 17"/>
                  <a:gd name="T4" fmla="*/ 16 w 17"/>
                  <a:gd name="T5" fmla="*/ 16 h 17"/>
                  <a:gd name="T6" fmla="*/ 4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4" y="16"/>
                    </a:lnTo>
                    <a:lnTo>
                      <a:pt x="0" y="0"/>
                    </a:lnTo>
                  </a:path>
                </a:pathLst>
              </a:custGeom>
              <a:solidFill>
                <a:srgbClr val="FFFFFF"/>
              </a:solidFill>
              <a:ln w="9525" cap="rnd">
                <a:noFill/>
                <a:round/>
                <a:headEnd/>
                <a:tailEnd/>
              </a:ln>
            </p:spPr>
            <p:txBody>
              <a:bodyPr/>
              <a:lstStyle/>
              <a:p>
                <a:endParaRPr lang="zh-CN" altLang="zh-CN"/>
              </a:p>
            </p:txBody>
          </p:sp>
          <p:sp>
            <p:nvSpPr>
              <p:cNvPr id="57780" name="Freeform 3616"/>
              <p:cNvSpPr>
                <a:spLocks/>
              </p:cNvSpPr>
              <p:nvPr/>
            </p:nvSpPr>
            <p:spPr bwMode="auto">
              <a:xfrm>
                <a:off x="5174" y="1633"/>
                <a:ext cx="17" cy="17"/>
              </a:xfrm>
              <a:custGeom>
                <a:avLst/>
                <a:gdLst>
                  <a:gd name="T0" fmla="*/ 16 w 17"/>
                  <a:gd name="T1" fmla="*/ 16 h 17"/>
                  <a:gd name="T2" fmla="*/ 0 w 17"/>
                  <a:gd name="T3" fmla="*/ 16 h 17"/>
                  <a:gd name="T4" fmla="*/ 0 w 17"/>
                  <a:gd name="T5" fmla="*/ 0 h 17"/>
                  <a:gd name="T6" fmla="*/ 16 w 17"/>
                  <a:gd name="T7" fmla="*/ 0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0" y="16"/>
                    </a:lnTo>
                    <a:lnTo>
                      <a:pt x="0" y="0"/>
                    </a:lnTo>
                    <a:lnTo>
                      <a:pt x="16" y="0"/>
                    </a:lnTo>
                    <a:lnTo>
                      <a:pt x="16" y="16"/>
                    </a:lnTo>
                  </a:path>
                </a:pathLst>
              </a:custGeom>
              <a:noFill/>
              <a:ln w="12700" cap="rnd">
                <a:solidFill>
                  <a:srgbClr val="000000"/>
                </a:solidFill>
                <a:round/>
                <a:headEnd/>
                <a:tailEnd/>
              </a:ln>
            </p:spPr>
            <p:txBody>
              <a:bodyPr/>
              <a:lstStyle/>
              <a:p>
                <a:endParaRPr lang="zh-CN" altLang="zh-CN"/>
              </a:p>
            </p:txBody>
          </p:sp>
          <p:sp>
            <p:nvSpPr>
              <p:cNvPr id="57781" name="Freeform 3617"/>
              <p:cNvSpPr>
                <a:spLocks/>
              </p:cNvSpPr>
              <p:nvPr/>
            </p:nvSpPr>
            <p:spPr bwMode="auto">
              <a:xfrm>
                <a:off x="5186" y="1659"/>
                <a:ext cx="17" cy="17"/>
              </a:xfrm>
              <a:custGeom>
                <a:avLst/>
                <a:gdLst>
                  <a:gd name="T0" fmla="*/ 10 w 17"/>
                  <a:gd name="T1" fmla="*/ 0 h 17"/>
                  <a:gd name="T2" fmla="*/ 0 w 17"/>
                  <a:gd name="T3" fmla="*/ 0 h 17"/>
                  <a:gd name="T4" fmla="*/ 4 w 17"/>
                  <a:gd name="T5" fmla="*/ 4 h 17"/>
                  <a:gd name="T6" fmla="*/ 4 w 17"/>
                  <a:gd name="T7" fmla="*/ 8 h 17"/>
                  <a:gd name="T8" fmla="*/ 4 w 17"/>
                  <a:gd name="T9" fmla="*/ 12 h 17"/>
                  <a:gd name="T10" fmla="*/ 0 w 17"/>
                  <a:gd name="T11" fmla="*/ 16 h 17"/>
                  <a:gd name="T12" fmla="*/ 10 w 17"/>
                  <a:gd name="T13" fmla="*/ 14 h 17"/>
                  <a:gd name="T14" fmla="*/ 16 w 17"/>
                  <a:gd name="T15" fmla="*/ 8 h 17"/>
                  <a:gd name="T16" fmla="*/ 16 w 17"/>
                  <a:gd name="T17" fmla="*/ 4 h 17"/>
                  <a:gd name="T18" fmla="*/ 10 w 17"/>
                  <a:gd name="T19" fmla="*/ 2 h 17"/>
                  <a:gd name="T20" fmla="*/ 10 w 17"/>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10" y="0"/>
                    </a:moveTo>
                    <a:lnTo>
                      <a:pt x="0" y="0"/>
                    </a:lnTo>
                    <a:lnTo>
                      <a:pt x="4" y="4"/>
                    </a:lnTo>
                    <a:lnTo>
                      <a:pt x="4" y="8"/>
                    </a:lnTo>
                    <a:lnTo>
                      <a:pt x="4" y="12"/>
                    </a:lnTo>
                    <a:lnTo>
                      <a:pt x="0" y="16"/>
                    </a:lnTo>
                    <a:lnTo>
                      <a:pt x="10" y="14"/>
                    </a:lnTo>
                    <a:lnTo>
                      <a:pt x="16" y="8"/>
                    </a:lnTo>
                    <a:lnTo>
                      <a:pt x="16" y="4"/>
                    </a:lnTo>
                    <a:lnTo>
                      <a:pt x="10" y="2"/>
                    </a:lnTo>
                    <a:lnTo>
                      <a:pt x="10" y="0"/>
                    </a:lnTo>
                  </a:path>
                </a:pathLst>
              </a:custGeom>
              <a:noFill/>
              <a:ln w="12700" cap="rnd">
                <a:solidFill>
                  <a:srgbClr val="000000"/>
                </a:solidFill>
                <a:round/>
                <a:headEnd/>
                <a:tailEnd/>
              </a:ln>
            </p:spPr>
            <p:txBody>
              <a:bodyPr/>
              <a:lstStyle/>
              <a:p>
                <a:endParaRPr lang="zh-CN" altLang="zh-CN"/>
              </a:p>
            </p:txBody>
          </p:sp>
          <p:sp>
            <p:nvSpPr>
              <p:cNvPr id="57782" name="Freeform 3618"/>
              <p:cNvSpPr>
                <a:spLocks/>
              </p:cNvSpPr>
              <p:nvPr/>
            </p:nvSpPr>
            <p:spPr bwMode="auto">
              <a:xfrm>
                <a:off x="5184" y="1659"/>
                <a:ext cx="17" cy="17"/>
              </a:xfrm>
              <a:custGeom>
                <a:avLst/>
                <a:gdLst>
                  <a:gd name="T0" fmla="*/ 16 w 17"/>
                  <a:gd name="T1" fmla="*/ 0 h 17"/>
                  <a:gd name="T2" fmla="*/ 16 w 17"/>
                  <a:gd name="T3" fmla="*/ 10 h 17"/>
                  <a:gd name="T4" fmla="*/ 16 w 17"/>
                  <a:gd name="T5" fmla="*/ 16 h 17"/>
                  <a:gd name="T6" fmla="*/ 16 w 17"/>
                  <a:gd name="T7" fmla="*/ 10 h 17"/>
                  <a:gd name="T8" fmla="*/ 0 w 17"/>
                  <a:gd name="T9" fmla="*/ 10 h 17"/>
                  <a:gd name="T10" fmla="*/ 16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0"/>
                    </a:moveTo>
                    <a:lnTo>
                      <a:pt x="16" y="10"/>
                    </a:lnTo>
                    <a:lnTo>
                      <a:pt x="16" y="16"/>
                    </a:lnTo>
                    <a:lnTo>
                      <a:pt x="16" y="10"/>
                    </a:lnTo>
                    <a:lnTo>
                      <a:pt x="0" y="10"/>
                    </a:lnTo>
                    <a:lnTo>
                      <a:pt x="16" y="0"/>
                    </a:lnTo>
                  </a:path>
                </a:pathLst>
              </a:custGeom>
              <a:solidFill>
                <a:srgbClr val="000000"/>
              </a:solidFill>
              <a:ln w="9525" cap="rnd">
                <a:noFill/>
                <a:round/>
                <a:headEnd/>
                <a:tailEnd/>
              </a:ln>
            </p:spPr>
            <p:txBody>
              <a:bodyPr/>
              <a:lstStyle/>
              <a:p>
                <a:endParaRPr lang="zh-CN" altLang="zh-CN"/>
              </a:p>
            </p:txBody>
          </p:sp>
          <p:sp>
            <p:nvSpPr>
              <p:cNvPr id="57783" name="Freeform 3619"/>
              <p:cNvSpPr>
                <a:spLocks/>
              </p:cNvSpPr>
              <p:nvPr/>
            </p:nvSpPr>
            <p:spPr bwMode="auto">
              <a:xfrm>
                <a:off x="5184" y="1659"/>
                <a:ext cx="17" cy="17"/>
              </a:xfrm>
              <a:custGeom>
                <a:avLst/>
                <a:gdLst>
                  <a:gd name="T0" fmla="*/ 16 w 17"/>
                  <a:gd name="T1" fmla="*/ 0 h 17"/>
                  <a:gd name="T2" fmla="*/ 16 w 17"/>
                  <a:gd name="T3" fmla="*/ 10 h 17"/>
                  <a:gd name="T4" fmla="*/ 16 w 17"/>
                  <a:gd name="T5" fmla="*/ 16 h 17"/>
                  <a:gd name="T6" fmla="*/ 16 w 17"/>
                  <a:gd name="T7" fmla="*/ 10 h 17"/>
                  <a:gd name="T8" fmla="*/ 0 w 17"/>
                  <a:gd name="T9" fmla="*/ 10 h 17"/>
                  <a:gd name="T10" fmla="*/ 16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0"/>
                    </a:moveTo>
                    <a:lnTo>
                      <a:pt x="16" y="10"/>
                    </a:lnTo>
                    <a:lnTo>
                      <a:pt x="16" y="16"/>
                    </a:lnTo>
                    <a:lnTo>
                      <a:pt x="16" y="10"/>
                    </a:lnTo>
                    <a:lnTo>
                      <a:pt x="0" y="10"/>
                    </a:lnTo>
                    <a:lnTo>
                      <a:pt x="16" y="0"/>
                    </a:lnTo>
                  </a:path>
                </a:pathLst>
              </a:custGeom>
              <a:solidFill>
                <a:srgbClr val="000000"/>
              </a:solidFill>
              <a:ln w="9525" cap="rnd">
                <a:noFill/>
                <a:round/>
                <a:headEnd/>
                <a:tailEnd/>
              </a:ln>
            </p:spPr>
            <p:txBody>
              <a:bodyPr/>
              <a:lstStyle/>
              <a:p>
                <a:endParaRPr lang="zh-CN" altLang="zh-CN"/>
              </a:p>
            </p:txBody>
          </p:sp>
          <p:sp>
            <p:nvSpPr>
              <p:cNvPr id="57784" name="Freeform 3620"/>
              <p:cNvSpPr>
                <a:spLocks/>
              </p:cNvSpPr>
              <p:nvPr/>
            </p:nvSpPr>
            <p:spPr bwMode="auto">
              <a:xfrm>
                <a:off x="5050" y="1715"/>
                <a:ext cx="17" cy="17"/>
              </a:xfrm>
              <a:custGeom>
                <a:avLst/>
                <a:gdLst>
                  <a:gd name="T0" fmla="*/ 0 w 17"/>
                  <a:gd name="T1" fmla="*/ 16 h 17"/>
                  <a:gd name="T2" fmla="*/ 10 w 17"/>
                  <a:gd name="T3" fmla="*/ 16 h 17"/>
                  <a:gd name="T4" fmla="*/ 12 w 17"/>
                  <a:gd name="T5" fmla="*/ 16 h 17"/>
                  <a:gd name="T6" fmla="*/ 16 w 17"/>
                  <a:gd name="T7" fmla="*/ 0 h 17"/>
                  <a:gd name="T8" fmla="*/ 8 w 17"/>
                  <a:gd name="T9" fmla="*/ 0 h 17"/>
                  <a:gd name="T10" fmla="*/ 6 w 17"/>
                  <a:gd name="T11" fmla="*/ 0 h 17"/>
                  <a:gd name="T12" fmla="*/ 4 w 17"/>
                  <a:gd name="T13" fmla="*/ 16 h 17"/>
                  <a:gd name="T14" fmla="*/ 2 w 17"/>
                  <a:gd name="T15" fmla="*/ 16 h 17"/>
                  <a:gd name="T16" fmla="*/ 0 w 17"/>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16"/>
                    </a:moveTo>
                    <a:lnTo>
                      <a:pt x="10" y="16"/>
                    </a:lnTo>
                    <a:lnTo>
                      <a:pt x="12" y="16"/>
                    </a:lnTo>
                    <a:lnTo>
                      <a:pt x="16" y="0"/>
                    </a:lnTo>
                    <a:lnTo>
                      <a:pt x="8" y="0"/>
                    </a:lnTo>
                    <a:lnTo>
                      <a:pt x="6" y="0"/>
                    </a:lnTo>
                    <a:lnTo>
                      <a:pt x="4" y="16"/>
                    </a:lnTo>
                    <a:lnTo>
                      <a:pt x="2" y="16"/>
                    </a:lnTo>
                    <a:lnTo>
                      <a:pt x="0" y="16"/>
                    </a:lnTo>
                  </a:path>
                </a:pathLst>
              </a:custGeom>
              <a:solidFill>
                <a:srgbClr val="000000"/>
              </a:solidFill>
              <a:ln w="9525" cap="rnd">
                <a:noFill/>
                <a:round/>
                <a:headEnd/>
                <a:tailEnd/>
              </a:ln>
            </p:spPr>
            <p:txBody>
              <a:bodyPr/>
              <a:lstStyle/>
              <a:p>
                <a:endParaRPr lang="zh-CN" altLang="zh-CN"/>
              </a:p>
            </p:txBody>
          </p:sp>
          <p:sp>
            <p:nvSpPr>
              <p:cNvPr id="57785" name="Freeform 3621"/>
              <p:cNvSpPr>
                <a:spLocks/>
              </p:cNvSpPr>
              <p:nvPr/>
            </p:nvSpPr>
            <p:spPr bwMode="auto">
              <a:xfrm>
                <a:off x="5050" y="1715"/>
                <a:ext cx="17" cy="17"/>
              </a:xfrm>
              <a:custGeom>
                <a:avLst/>
                <a:gdLst>
                  <a:gd name="T0" fmla="*/ 0 w 17"/>
                  <a:gd name="T1" fmla="*/ 16 h 17"/>
                  <a:gd name="T2" fmla="*/ 10 w 17"/>
                  <a:gd name="T3" fmla="*/ 16 h 17"/>
                  <a:gd name="T4" fmla="*/ 12 w 17"/>
                  <a:gd name="T5" fmla="*/ 16 h 17"/>
                  <a:gd name="T6" fmla="*/ 16 w 17"/>
                  <a:gd name="T7" fmla="*/ 0 h 17"/>
                  <a:gd name="T8" fmla="*/ 8 w 17"/>
                  <a:gd name="T9" fmla="*/ 0 h 17"/>
                  <a:gd name="T10" fmla="*/ 6 w 17"/>
                  <a:gd name="T11" fmla="*/ 0 h 17"/>
                  <a:gd name="T12" fmla="*/ 4 w 17"/>
                  <a:gd name="T13" fmla="*/ 16 h 17"/>
                  <a:gd name="T14" fmla="*/ 2 w 17"/>
                  <a:gd name="T15" fmla="*/ 16 h 17"/>
                  <a:gd name="T16" fmla="*/ 0 w 17"/>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16"/>
                    </a:moveTo>
                    <a:lnTo>
                      <a:pt x="10" y="16"/>
                    </a:lnTo>
                    <a:lnTo>
                      <a:pt x="12" y="16"/>
                    </a:lnTo>
                    <a:lnTo>
                      <a:pt x="16" y="0"/>
                    </a:lnTo>
                    <a:lnTo>
                      <a:pt x="8" y="0"/>
                    </a:lnTo>
                    <a:lnTo>
                      <a:pt x="6" y="0"/>
                    </a:lnTo>
                    <a:lnTo>
                      <a:pt x="4" y="16"/>
                    </a:lnTo>
                    <a:lnTo>
                      <a:pt x="2" y="16"/>
                    </a:lnTo>
                    <a:lnTo>
                      <a:pt x="0" y="16"/>
                    </a:lnTo>
                  </a:path>
                </a:pathLst>
              </a:custGeom>
              <a:solidFill>
                <a:srgbClr val="000000"/>
              </a:solidFill>
              <a:ln w="9525" cap="rnd">
                <a:noFill/>
                <a:round/>
                <a:headEnd/>
                <a:tailEnd/>
              </a:ln>
            </p:spPr>
            <p:txBody>
              <a:bodyPr/>
              <a:lstStyle/>
              <a:p>
                <a:endParaRPr lang="zh-CN" altLang="zh-CN"/>
              </a:p>
            </p:txBody>
          </p:sp>
          <p:sp>
            <p:nvSpPr>
              <p:cNvPr id="57786" name="Freeform 3622"/>
              <p:cNvSpPr>
                <a:spLocks/>
              </p:cNvSpPr>
              <p:nvPr/>
            </p:nvSpPr>
            <p:spPr bwMode="auto">
              <a:xfrm>
                <a:off x="5039" y="1698"/>
                <a:ext cx="17" cy="18"/>
              </a:xfrm>
              <a:custGeom>
                <a:avLst/>
                <a:gdLst>
                  <a:gd name="T0" fmla="*/ 14 w 17"/>
                  <a:gd name="T1" fmla="*/ 0 h 18"/>
                  <a:gd name="T2" fmla="*/ 6 w 17"/>
                  <a:gd name="T3" fmla="*/ 1 h 18"/>
                  <a:gd name="T4" fmla="*/ 6 w 17"/>
                  <a:gd name="T5" fmla="*/ 5 h 18"/>
                  <a:gd name="T6" fmla="*/ 6 w 17"/>
                  <a:gd name="T7" fmla="*/ 7 h 18"/>
                  <a:gd name="T8" fmla="*/ 6 w 17"/>
                  <a:gd name="T9" fmla="*/ 11 h 18"/>
                  <a:gd name="T10" fmla="*/ 2 w 17"/>
                  <a:gd name="T11" fmla="*/ 15 h 18"/>
                  <a:gd name="T12" fmla="*/ 0 w 17"/>
                  <a:gd name="T13" fmla="*/ 17 h 18"/>
                  <a:gd name="T14" fmla="*/ 14 w 17"/>
                  <a:gd name="T15" fmla="*/ 17 h 18"/>
                  <a:gd name="T16" fmla="*/ 16 w 17"/>
                  <a:gd name="T17" fmla="*/ 11 h 18"/>
                  <a:gd name="T18" fmla="*/ 16 w 17"/>
                  <a:gd name="T19" fmla="*/ 5 h 18"/>
                  <a:gd name="T20" fmla="*/ 16 w 17"/>
                  <a:gd name="T21" fmla="*/ 3 h 18"/>
                  <a:gd name="T22" fmla="*/ 16 w 17"/>
                  <a:gd name="T23" fmla="*/ 1 h 18"/>
                  <a:gd name="T24" fmla="*/ 16 w 17"/>
                  <a:gd name="T25" fmla="*/ 0 h 18"/>
                  <a:gd name="T26" fmla="*/ 14 w 17"/>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8"/>
                  <a:gd name="T44" fmla="*/ 17 w 17"/>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8">
                    <a:moveTo>
                      <a:pt x="14" y="0"/>
                    </a:moveTo>
                    <a:lnTo>
                      <a:pt x="6" y="1"/>
                    </a:lnTo>
                    <a:lnTo>
                      <a:pt x="6" y="5"/>
                    </a:lnTo>
                    <a:lnTo>
                      <a:pt x="6" y="7"/>
                    </a:lnTo>
                    <a:lnTo>
                      <a:pt x="6" y="11"/>
                    </a:lnTo>
                    <a:lnTo>
                      <a:pt x="2" y="15"/>
                    </a:lnTo>
                    <a:lnTo>
                      <a:pt x="0" y="17"/>
                    </a:lnTo>
                    <a:lnTo>
                      <a:pt x="14" y="17"/>
                    </a:lnTo>
                    <a:lnTo>
                      <a:pt x="16" y="11"/>
                    </a:lnTo>
                    <a:lnTo>
                      <a:pt x="16" y="5"/>
                    </a:lnTo>
                    <a:lnTo>
                      <a:pt x="16" y="3"/>
                    </a:lnTo>
                    <a:lnTo>
                      <a:pt x="16" y="1"/>
                    </a:lnTo>
                    <a:lnTo>
                      <a:pt x="16" y="0"/>
                    </a:lnTo>
                    <a:lnTo>
                      <a:pt x="14" y="0"/>
                    </a:lnTo>
                  </a:path>
                </a:pathLst>
              </a:custGeom>
              <a:noFill/>
              <a:ln w="12700" cap="rnd">
                <a:solidFill>
                  <a:srgbClr val="000000"/>
                </a:solidFill>
                <a:round/>
                <a:headEnd/>
                <a:tailEnd/>
              </a:ln>
            </p:spPr>
            <p:txBody>
              <a:bodyPr/>
              <a:lstStyle/>
              <a:p>
                <a:endParaRPr lang="zh-CN" altLang="zh-CN"/>
              </a:p>
            </p:txBody>
          </p:sp>
          <p:sp>
            <p:nvSpPr>
              <p:cNvPr id="57787" name="Freeform 3623"/>
              <p:cNvSpPr>
                <a:spLocks/>
              </p:cNvSpPr>
              <p:nvPr/>
            </p:nvSpPr>
            <p:spPr bwMode="auto">
              <a:xfrm>
                <a:off x="5088" y="1693"/>
                <a:ext cx="17" cy="17"/>
              </a:xfrm>
              <a:custGeom>
                <a:avLst/>
                <a:gdLst>
                  <a:gd name="T0" fmla="*/ 6 w 17"/>
                  <a:gd name="T1" fmla="*/ 5 h 17"/>
                  <a:gd name="T2" fmla="*/ 16 w 17"/>
                  <a:gd name="T3" fmla="*/ 0 h 17"/>
                  <a:gd name="T4" fmla="*/ 16 w 17"/>
                  <a:gd name="T5" fmla="*/ 11 h 17"/>
                  <a:gd name="T6" fmla="*/ 0 w 17"/>
                  <a:gd name="T7" fmla="*/ 16 h 17"/>
                  <a:gd name="T8" fmla="*/ 6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6" y="5"/>
                    </a:moveTo>
                    <a:lnTo>
                      <a:pt x="16" y="0"/>
                    </a:lnTo>
                    <a:lnTo>
                      <a:pt x="16" y="11"/>
                    </a:lnTo>
                    <a:lnTo>
                      <a:pt x="0" y="16"/>
                    </a:lnTo>
                    <a:lnTo>
                      <a:pt x="6" y="5"/>
                    </a:lnTo>
                  </a:path>
                </a:pathLst>
              </a:custGeom>
              <a:solidFill>
                <a:srgbClr val="FFFFFF"/>
              </a:solidFill>
              <a:ln w="9525" cap="rnd">
                <a:noFill/>
                <a:round/>
                <a:headEnd/>
                <a:tailEnd/>
              </a:ln>
            </p:spPr>
            <p:txBody>
              <a:bodyPr/>
              <a:lstStyle/>
              <a:p>
                <a:endParaRPr lang="zh-CN" altLang="zh-CN"/>
              </a:p>
            </p:txBody>
          </p:sp>
          <p:sp>
            <p:nvSpPr>
              <p:cNvPr id="57788" name="Freeform 3624"/>
              <p:cNvSpPr>
                <a:spLocks/>
              </p:cNvSpPr>
              <p:nvPr/>
            </p:nvSpPr>
            <p:spPr bwMode="auto">
              <a:xfrm>
                <a:off x="5088" y="1693"/>
                <a:ext cx="17" cy="17"/>
              </a:xfrm>
              <a:custGeom>
                <a:avLst/>
                <a:gdLst>
                  <a:gd name="T0" fmla="*/ 6 w 17"/>
                  <a:gd name="T1" fmla="*/ 5 h 17"/>
                  <a:gd name="T2" fmla="*/ 16 w 17"/>
                  <a:gd name="T3" fmla="*/ 0 h 17"/>
                  <a:gd name="T4" fmla="*/ 16 w 17"/>
                  <a:gd name="T5" fmla="*/ 11 h 17"/>
                  <a:gd name="T6" fmla="*/ 0 w 17"/>
                  <a:gd name="T7" fmla="*/ 16 h 17"/>
                  <a:gd name="T8" fmla="*/ 6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6" y="5"/>
                    </a:moveTo>
                    <a:lnTo>
                      <a:pt x="16" y="0"/>
                    </a:lnTo>
                    <a:lnTo>
                      <a:pt x="16" y="11"/>
                    </a:lnTo>
                    <a:lnTo>
                      <a:pt x="0" y="16"/>
                    </a:lnTo>
                    <a:lnTo>
                      <a:pt x="6" y="5"/>
                    </a:lnTo>
                  </a:path>
                </a:pathLst>
              </a:custGeom>
              <a:solidFill>
                <a:srgbClr val="FFFFFF"/>
              </a:solidFill>
              <a:ln w="9525" cap="rnd">
                <a:noFill/>
                <a:round/>
                <a:headEnd/>
                <a:tailEnd/>
              </a:ln>
            </p:spPr>
            <p:txBody>
              <a:bodyPr/>
              <a:lstStyle/>
              <a:p>
                <a:endParaRPr lang="zh-CN" altLang="zh-CN"/>
              </a:p>
            </p:txBody>
          </p:sp>
          <p:sp>
            <p:nvSpPr>
              <p:cNvPr id="57789" name="Freeform 3625"/>
              <p:cNvSpPr>
                <a:spLocks/>
              </p:cNvSpPr>
              <p:nvPr/>
            </p:nvSpPr>
            <p:spPr bwMode="auto">
              <a:xfrm>
                <a:off x="5090" y="1693"/>
                <a:ext cx="17" cy="17"/>
              </a:xfrm>
              <a:custGeom>
                <a:avLst/>
                <a:gdLst>
                  <a:gd name="T0" fmla="*/ 0 w 17"/>
                  <a:gd name="T1" fmla="*/ 2 h 17"/>
                  <a:gd name="T2" fmla="*/ 16 w 17"/>
                  <a:gd name="T3" fmla="*/ 0 h 17"/>
                  <a:gd name="T4" fmla="*/ 16 w 17"/>
                  <a:gd name="T5" fmla="*/ 9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2"/>
                    </a:moveTo>
                    <a:lnTo>
                      <a:pt x="16" y="0"/>
                    </a:lnTo>
                    <a:lnTo>
                      <a:pt x="16" y="9"/>
                    </a:lnTo>
                    <a:lnTo>
                      <a:pt x="0" y="16"/>
                    </a:lnTo>
                  </a:path>
                </a:pathLst>
              </a:custGeom>
              <a:noFill/>
              <a:ln w="12700" cap="rnd">
                <a:solidFill>
                  <a:srgbClr val="0039F0"/>
                </a:solidFill>
                <a:round/>
                <a:headEnd type="none" w="sm" len="sm"/>
                <a:tailEnd type="none" w="sm" len="sm"/>
              </a:ln>
            </p:spPr>
            <p:txBody>
              <a:bodyPr/>
              <a:lstStyle/>
              <a:p>
                <a:endParaRPr lang="zh-CN" altLang="zh-CN"/>
              </a:p>
            </p:txBody>
          </p:sp>
          <p:sp>
            <p:nvSpPr>
              <p:cNvPr id="57790" name="Freeform 3626"/>
              <p:cNvSpPr>
                <a:spLocks/>
              </p:cNvSpPr>
              <p:nvPr/>
            </p:nvSpPr>
            <p:spPr bwMode="auto">
              <a:xfrm>
                <a:off x="5065" y="1700"/>
                <a:ext cx="17" cy="17"/>
              </a:xfrm>
              <a:custGeom>
                <a:avLst/>
                <a:gdLst>
                  <a:gd name="T0" fmla="*/ 16 w 17"/>
                  <a:gd name="T1" fmla="*/ 8 h 17"/>
                  <a:gd name="T2" fmla="*/ 0 w 17"/>
                  <a:gd name="T3" fmla="*/ 16 h 17"/>
                  <a:gd name="T4" fmla="*/ 0 w 17"/>
                  <a:gd name="T5" fmla="*/ 2 h 17"/>
                  <a:gd name="T6" fmla="*/ 16 w 17"/>
                  <a:gd name="T7" fmla="*/ 0 h 17"/>
                  <a:gd name="T8" fmla="*/ 16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8"/>
                    </a:moveTo>
                    <a:lnTo>
                      <a:pt x="0" y="16"/>
                    </a:lnTo>
                    <a:lnTo>
                      <a:pt x="0" y="2"/>
                    </a:lnTo>
                    <a:lnTo>
                      <a:pt x="16" y="0"/>
                    </a:lnTo>
                    <a:lnTo>
                      <a:pt x="16" y="8"/>
                    </a:lnTo>
                  </a:path>
                </a:pathLst>
              </a:custGeom>
              <a:solidFill>
                <a:srgbClr val="FFFFFF"/>
              </a:solidFill>
              <a:ln w="9525" cap="rnd">
                <a:noFill/>
                <a:round/>
                <a:headEnd/>
                <a:tailEnd/>
              </a:ln>
            </p:spPr>
            <p:txBody>
              <a:bodyPr/>
              <a:lstStyle/>
              <a:p>
                <a:endParaRPr lang="zh-CN" altLang="zh-CN"/>
              </a:p>
            </p:txBody>
          </p:sp>
          <p:sp>
            <p:nvSpPr>
              <p:cNvPr id="57791" name="Freeform 3627"/>
              <p:cNvSpPr>
                <a:spLocks/>
              </p:cNvSpPr>
              <p:nvPr/>
            </p:nvSpPr>
            <p:spPr bwMode="auto">
              <a:xfrm>
                <a:off x="5065" y="1700"/>
                <a:ext cx="17" cy="17"/>
              </a:xfrm>
              <a:custGeom>
                <a:avLst/>
                <a:gdLst>
                  <a:gd name="T0" fmla="*/ 16 w 17"/>
                  <a:gd name="T1" fmla="*/ 8 h 17"/>
                  <a:gd name="T2" fmla="*/ 0 w 17"/>
                  <a:gd name="T3" fmla="*/ 16 h 17"/>
                  <a:gd name="T4" fmla="*/ 0 w 17"/>
                  <a:gd name="T5" fmla="*/ 2 h 17"/>
                  <a:gd name="T6" fmla="*/ 16 w 17"/>
                  <a:gd name="T7" fmla="*/ 0 h 17"/>
                  <a:gd name="T8" fmla="*/ 16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8"/>
                    </a:moveTo>
                    <a:lnTo>
                      <a:pt x="0" y="16"/>
                    </a:lnTo>
                    <a:lnTo>
                      <a:pt x="0" y="2"/>
                    </a:lnTo>
                    <a:lnTo>
                      <a:pt x="16" y="0"/>
                    </a:lnTo>
                    <a:lnTo>
                      <a:pt x="16" y="8"/>
                    </a:lnTo>
                  </a:path>
                </a:pathLst>
              </a:custGeom>
              <a:solidFill>
                <a:srgbClr val="FFFFFF"/>
              </a:solidFill>
              <a:ln w="9525" cap="rnd">
                <a:noFill/>
                <a:round/>
                <a:headEnd/>
                <a:tailEnd/>
              </a:ln>
            </p:spPr>
            <p:txBody>
              <a:bodyPr/>
              <a:lstStyle/>
              <a:p>
                <a:endParaRPr lang="zh-CN" altLang="zh-CN"/>
              </a:p>
            </p:txBody>
          </p:sp>
          <p:sp>
            <p:nvSpPr>
              <p:cNvPr id="57792" name="Freeform 3628"/>
              <p:cNvSpPr>
                <a:spLocks/>
              </p:cNvSpPr>
              <p:nvPr/>
            </p:nvSpPr>
            <p:spPr bwMode="auto">
              <a:xfrm>
                <a:off x="5065" y="1700"/>
                <a:ext cx="17" cy="17"/>
              </a:xfrm>
              <a:custGeom>
                <a:avLst/>
                <a:gdLst>
                  <a:gd name="T0" fmla="*/ 16 w 17"/>
                  <a:gd name="T1" fmla="*/ 12 h 17"/>
                  <a:gd name="T2" fmla="*/ 0 w 17"/>
                  <a:gd name="T3" fmla="*/ 16 h 17"/>
                  <a:gd name="T4" fmla="*/ 0 w 17"/>
                  <a:gd name="T5" fmla="*/ 0 h 17"/>
                  <a:gd name="T6" fmla="*/ 16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2"/>
                    </a:moveTo>
                    <a:lnTo>
                      <a:pt x="0" y="16"/>
                    </a:lnTo>
                    <a:lnTo>
                      <a:pt x="0" y="0"/>
                    </a:lnTo>
                    <a:lnTo>
                      <a:pt x="16" y="0"/>
                    </a:lnTo>
                  </a:path>
                </a:pathLst>
              </a:custGeom>
              <a:noFill/>
              <a:ln w="12700" cap="rnd">
                <a:solidFill>
                  <a:srgbClr val="0039F0"/>
                </a:solidFill>
                <a:round/>
                <a:headEnd type="none" w="sm" len="sm"/>
                <a:tailEnd type="none" w="sm" len="sm"/>
              </a:ln>
            </p:spPr>
            <p:txBody>
              <a:bodyPr/>
              <a:lstStyle/>
              <a:p>
                <a:endParaRPr lang="zh-CN" altLang="zh-CN"/>
              </a:p>
            </p:txBody>
          </p:sp>
          <p:sp>
            <p:nvSpPr>
              <p:cNvPr id="57793" name="Freeform 3629"/>
              <p:cNvSpPr>
                <a:spLocks/>
              </p:cNvSpPr>
              <p:nvPr/>
            </p:nvSpPr>
            <p:spPr bwMode="auto">
              <a:xfrm>
                <a:off x="5041" y="1698"/>
                <a:ext cx="17" cy="17"/>
              </a:xfrm>
              <a:custGeom>
                <a:avLst/>
                <a:gdLst>
                  <a:gd name="T0" fmla="*/ 0 w 17"/>
                  <a:gd name="T1" fmla="*/ 0 h 17"/>
                  <a:gd name="T2" fmla="*/ 16 w 17"/>
                  <a:gd name="T3" fmla="*/ 0 h 17"/>
                  <a:gd name="T4" fmla="*/ 16 w 17"/>
                  <a:gd name="T5" fmla="*/ 8 h 17"/>
                  <a:gd name="T6" fmla="*/ 16 w 17"/>
                  <a:gd name="T7" fmla="*/ 16 h 17"/>
                  <a:gd name="T8" fmla="*/ 0 w 17"/>
                  <a:gd name="T9" fmla="*/ 16 h 17"/>
                  <a:gd name="T10" fmla="*/ 0 w 17"/>
                  <a:gd name="T11" fmla="*/ 8 h 17"/>
                  <a:gd name="T12" fmla="*/ 0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0"/>
                    </a:moveTo>
                    <a:lnTo>
                      <a:pt x="16" y="0"/>
                    </a:lnTo>
                    <a:lnTo>
                      <a:pt x="16" y="8"/>
                    </a:lnTo>
                    <a:lnTo>
                      <a:pt x="16" y="16"/>
                    </a:lnTo>
                    <a:lnTo>
                      <a:pt x="0" y="16"/>
                    </a:lnTo>
                    <a:lnTo>
                      <a:pt x="0" y="8"/>
                    </a:lnTo>
                    <a:lnTo>
                      <a:pt x="0" y="0"/>
                    </a:lnTo>
                  </a:path>
                </a:pathLst>
              </a:custGeom>
              <a:solidFill>
                <a:srgbClr val="000000"/>
              </a:solidFill>
              <a:ln w="9525" cap="rnd">
                <a:noFill/>
                <a:round/>
                <a:headEnd/>
                <a:tailEnd/>
              </a:ln>
            </p:spPr>
            <p:txBody>
              <a:bodyPr/>
              <a:lstStyle/>
              <a:p>
                <a:endParaRPr lang="zh-CN" altLang="zh-CN"/>
              </a:p>
            </p:txBody>
          </p:sp>
          <p:sp>
            <p:nvSpPr>
              <p:cNvPr id="57794" name="Freeform 3630"/>
              <p:cNvSpPr>
                <a:spLocks/>
              </p:cNvSpPr>
              <p:nvPr/>
            </p:nvSpPr>
            <p:spPr bwMode="auto">
              <a:xfrm>
                <a:off x="5041" y="1698"/>
                <a:ext cx="17" cy="17"/>
              </a:xfrm>
              <a:custGeom>
                <a:avLst/>
                <a:gdLst>
                  <a:gd name="T0" fmla="*/ 0 w 17"/>
                  <a:gd name="T1" fmla="*/ 0 h 17"/>
                  <a:gd name="T2" fmla="*/ 16 w 17"/>
                  <a:gd name="T3" fmla="*/ 0 h 17"/>
                  <a:gd name="T4" fmla="*/ 16 w 17"/>
                  <a:gd name="T5" fmla="*/ 8 h 17"/>
                  <a:gd name="T6" fmla="*/ 16 w 17"/>
                  <a:gd name="T7" fmla="*/ 16 h 17"/>
                  <a:gd name="T8" fmla="*/ 0 w 17"/>
                  <a:gd name="T9" fmla="*/ 16 h 17"/>
                  <a:gd name="T10" fmla="*/ 0 w 17"/>
                  <a:gd name="T11" fmla="*/ 8 h 17"/>
                  <a:gd name="T12" fmla="*/ 0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0"/>
                    </a:moveTo>
                    <a:lnTo>
                      <a:pt x="16" y="0"/>
                    </a:lnTo>
                    <a:lnTo>
                      <a:pt x="16" y="8"/>
                    </a:lnTo>
                    <a:lnTo>
                      <a:pt x="16" y="16"/>
                    </a:lnTo>
                    <a:lnTo>
                      <a:pt x="0" y="16"/>
                    </a:lnTo>
                    <a:lnTo>
                      <a:pt x="0" y="8"/>
                    </a:lnTo>
                    <a:lnTo>
                      <a:pt x="0" y="0"/>
                    </a:lnTo>
                  </a:path>
                </a:pathLst>
              </a:custGeom>
              <a:solidFill>
                <a:srgbClr val="000000"/>
              </a:solidFill>
              <a:ln w="9525" cap="rnd">
                <a:noFill/>
                <a:round/>
                <a:headEnd/>
                <a:tailEnd/>
              </a:ln>
            </p:spPr>
            <p:txBody>
              <a:bodyPr/>
              <a:lstStyle/>
              <a:p>
                <a:endParaRPr lang="zh-CN" altLang="zh-CN"/>
              </a:p>
            </p:txBody>
          </p:sp>
          <p:sp>
            <p:nvSpPr>
              <p:cNvPr id="57795" name="Line 3631"/>
              <p:cNvSpPr>
                <a:spLocks noChangeShapeType="1"/>
              </p:cNvSpPr>
              <p:nvPr/>
            </p:nvSpPr>
            <p:spPr bwMode="auto">
              <a:xfrm flipH="1">
                <a:off x="5088" y="1698"/>
                <a:ext cx="7" cy="2"/>
              </a:xfrm>
              <a:prstGeom prst="line">
                <a:avLst/>
              </a:prstGeom>
              <a:noFill/>
              <a:ln w="12700">
                <a:solidFill>
                  <a:srgbClr val="FF00D9"/>
                </a:solidFill>
                <a:round/>
                <a:headEnd type="none" w="sm" len="sm"/>
                <a:tailEnd type="none" w="sm" len="sm"/>
              </a:ln>
            </p:spPr>
            <p:txBody>
              <a:bodyPr wrap="none" anchor="ctr"/>
              <a:lstStyle/>
              <a:p>
                <a:endParaRPr lang="zh-CN" altLang="en-US"/>
              </a:p>
            </p:txBody>
          </p:sp>
          <p:sp>
            <p:nvSpPr>
              <p:cNvPr id="57796" name="Line 3632"/>
              <p:cNvSpPr>
                <a:spLocks noChangeShapeType="1"/>
              </p:cNvSpPr>
              <p:nvPr/>
            </p:nvSpPr>
            <p:spPr bwMode="auto">
              <a:xfrm flipH="1">
                <a:off x="5063" y="1704"/>
                <a:ext cx="13" cy="0"/>
              </a:xfrm>
              <a:prstGeom prst="line">
                <a:avLst/>
              </a:prstGeom>
              <a:noFill/>
              <a:ln w="12700">
                <a:solidFill>
                  <a:srgbClr val="FF00D9"/>
                </a:solidFill>
                <a:round/>
                <a:headEnd type="none" w="sm" len="sm"/>
                <a:tailEnd type="none" w="sm" len="sm"/>
              </a:ln>
            </p:spPr>
            <p:txBody>
              <a:bodyPr wrap="none" anchor="ctr"/>
              <a:lstStyle/>
              <a:p>
                <a:endParaRPr lang="zh-CN" altLang="en-US"/>
              </a:p>
            </p:txBody>
          </p:sp>
          <p:sp>
            <p:nvSpPr>
              <p:cNvPr id="57797" name="Freeform 3633"/>
              <p:cNvSpPr>
                <a:spLocks/>
              </p:cNvSpPr>
              <p:nvPr/>
            </p:nvSpPr>
            <p:spPr bwMode="auto">
              <a:xfrm>
                <a:off x="5072" y="1688"/>
                <a:ext cx="17" cy="23"/>
              </a:xfrm>
              <a:custGeom>
                <a:avLst/>
                <a:gdLst>
                  <a:gd name="T0" fmla="*/ 2 w 17"/>
                  <a:gd name="T1" fmla="*/ 22 h 23"/>
                  <a:gd name="T2" fmla="*/ 4 w 17"/>
                  <a:gd name="T3" fmla="*/ 22 h 23"/>
                  <a:gd name="T4" fmla="*/ 6 w 17"/>
                  <a:gd name="T5" fmla="*/ 22 h 23"/>
                  <a:gd name="T6" fmla="*/ 6 w 17"/>
                  <a:gd name="T7" fmla="*/ 20 h 23"/>
                  <a:gd name="T8" fmla="*/ 8 w 17"/>
                  <a:gd name="T9" fmla="*/ 18 h 23"/>
                  <a:gd name="T10" fmla="*/ 10 w 17"/>
                  <a:gd name="T11" fmla="*/ 18 h 23"/>
                  <a:gd name="T12" fmla="*/ 12 w 17"/>
                  <a:gd name="T13" fmla="*/ 18 h 23"/>
                  <a:gd name="T14" fmla="*/ 12 w 17"/>
                  <a:gd name="T15" fmla="*/ 14 h 23"/>
                  <a:gd name="T16" fmla="*/ 12 w 17"/>
                  <a:gd name="T17" fmla="*/ 12 h 23"/>
                  <a:gd name="T18" fmla="*/ 14 w 17"/>
                  <a:gd name="T19" fmla="*/ 10 h 23"/>
                  <a:gd name="T20" fmla="*/ 14 w 17"/>
                  <a:gd name="T21" fmla="*/ 8 h 23"/>
                  <a:gd name="T22" fmla="*/ 16 w 17"/>
                  <a:gd name="T23" fmla="*/ 7 h 23"/>
                  <a:gd name="T24" fmla="*/ 14 w 17"/>
                  <a:gd name="T25" fmla="*/ 3 h 23"/>
                  <a:gd name="T26" fmla="*/ 12 w 17"/>
                  <a:gd name="T27" fmla="*/ 3 h 23"/>
                  <a:gd name="T28" fmla="*/ 12 w 17"/>
                  <a:gd name="T29" fmla="*/ 1 h 23"/>
                  <a:gd name="T30" fmla="*/ 12 w 17"/>
                  <a:gd name="T31" fmla="*/ 0 h 23"/>
                  <a:gd name="T32" fmla="*/ 10 w 17"/>
                  <a:gd name="T33" fmla="*/ 0 h 23"/>
                  <a:gd name="T34" fmla="*/ 8 w 17"/>
                  <a:gd name="T35" fmla="*/ 0 h 23"/>
                  <a:gd name="T36" fmla="*/ 6 w 17"/>
                  <a:gd name="T37" fmla="*/ 1 h 23"/>
                  <a:gd name="T38" fmla="*/ 6 w 17"/>
                  <a:gd name="T39" fmla="*/ 3 h 23"/>
                  <a:gd name="T40" fmla="*/ 4 w 17"/>
                  <a:gd name="T41" fmla="*/ 3 h 23"/>
                  <a:gd name="T42" fmla="*/ 2 w 17"/>
                  <a:gd name="T43" fmla="*/ 3 h 23"/>
                  <a:gd name="T44" fmla="*/ 0 w 17"/>
                  <a:gd name="T45" fmla="*/ 7 h 23"/>
                  <a:gd name="T46" fmla="*/ 0 w 17"/>
                  <a:gd name="T47" fmla="*/ 8 h 23"/>
                  <a:gd name="T48" fmla="*/ 0 w 17"/>
                  <a:gd name="T49" fmla="*/ 10 h 23"/>
                  <a:gd name="T50" fmla="*/ 0 w 17"/>
                  <a:gd name="T51" fmla="*/ 12 h 23"/>
                  <a:gd name="T52" fmla="*/ 0 w 17"/>
                  <a:gd name="T53" fmla="*/ 14 h 23"/>
                  <a:gd name="T54" fmla="*/ 0 w 17"/>
                  <a:gd name="T55" fmla="*/ 16 h 23"/>
                  <a:gd name="T56" fmla="*/ 0 w 17"/>
                  <a:gd name="T57" fmla="*/ 18 h 23"/>
                  <a:gd name="T58" fmla="*/ 0 w 17"/>
                  <a:gd name="T59" fmla="*/ 20 h 23"/>
                  <a:gd name="T60" fmla="*/ 2 w 17"/>
                  <a:gd name="T61" fmla="*/ 22 h 2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7"/>
                  <a:gd name="T94" fmla="*/ 0 h 23"/>
                  <a:gd name="T95" fmla="*/ 17 w 17"/>
                  <a:gd name="T96" fmla="*/ 23 h 2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7" h="23">
                    <a:moveTo>
                      <a:pt x="2" y="22"/>
                    </a:moveTo>
                    <a:lnTo>
                      <a:pt x="4" y="22"/>
                    </a:lnTo>
                    <a:lnTo>
                      <a:pt x="6" y="22"/>
                    </a:lnTo>
                    <a:lnTo>
                      <a:pt x="6" y="20"/>
                    </a:lnTo>
                    <a:lnTo>
                      <a:pt x="8" y="18"/>
                    </a:lnTo>
                    <a:lnTo>
                      <a:pt x="10" y="18"/>
                    </a:lnTo>
                    <a:lnTo>
                      <a:pt x="12" y="18"/>
                    </a:lnTo>
                    <a:lnTo>
                      <a:pt x="12" y="14"/>
                    </a:lnTo>
                    <a:lnTo>
                      <a:pt x="12" y="12"/>
                    </a:lnTo>
                    <a:lnTo>
                      <a:pt x="14" y="10"/>
                    </a:lnTo>
                    <a:lnTo>
                      <a:pt x="14" y="8"/>
                    </a:lnTo>
                    <a:lnTo>
                      <a:pt x="16" y="7"/>
                    </a:lnTo>
                    <a:lnTo>
                      <a:pt x="14" y="3"/>
                    </a:lnTo>
                    <a:lnTo>
                      <a:pt x="12" y="3"/>
                    </a:lnTo>
                    <a:lnTo>
                      <a:pt x="12" y="1"/>
                    </a:lnTo>
                    <a:lnTo>
                      <a:pt x="12" y="0"/>
                    </a:lnTo>
                    <a:lnTo>
                      <a:pt x="10" y="0"/>
                    </a:lnTo>
                    <a:lnTo>
                      <a:pt x="8" y="0"/>
                    </a:lnTo>
                    <a:lnTo>
                      <a:pt x="6" y="1"/>
                    </a:lnTo>
                    <a:lnTo>
                      <a:pt x="6" y="3"/>
                    </a:lnTo>
                    <a:lnTo>
                      <a:pt x="4" y="3"/>
                    </a:lnTo>
                    <a:lnTo>
                      <a:pt x="2" y="3"/>
                    </a:lnTo>
                    <a:lnTo>
                      <a:pt x="0" y="7"/>
                    </a:lnTo>
                    <a:lnTo>
                      <a:pt x="0" y="8"/>
                    </a:lnTo>
                    <a:lnTo>
                      <a:pt x="0" y="10"/>
                    </a:lnTo>
                    <a:lnTo>
                      <a:pt x="0" y="12"/>
                    </a:lnTo>
                    <a:lnTo>
                      <a:pt x="0" y="14"/>
                    </a:lnTo>
                    <a:lnTo>
                      <a:pt x="0" y="16"/>
                    </a:lnTo>
                    <a:lnTo>
                      <a:pt x="0" y="18"/>
                    </a:lnTo>
                    <a:lnTo>
                      <a:pt x="0" y="20"/>
                    </a:lnTo>
                    <a:lnTo>
                      <a:pt x="2" y="22"/>
                    </a:lnTo>
                  </a:path>
                </a:pathLst>
              </a:custGeom>
              <a:solidFill>
                <a:srgbClr val="0039F0"/>
              </a:solidFill>
              <a:ln w="9525" cap="rnd">
                <a:noFill/>
                <a:round/>
                <a:headEnd/>
                <a:tailEnd/>
              </a:ln>
            </p:spPr>
            <p:txBody>
              <a:bodyPr/>
              <a:lstStyle/>
              <a:p>
                <a:endParaRPr lang="zh-CN" altLang="zh-CN"/>
              </a:p>
            </p:txBody>
          </p:sp>
          <p:sp>
            <p:nvSpPr>
              <p:cNvPr id="57798" name="Freeform 3634"/>
              <p:cNvSpPr>
                <a:spLocks/>
              </p:cNvSpPr>
              <p:nvPr/>
            </p:nvSpPr>
            <p:spPr bwMode="auto">
              <a:xfrm>
                <a:off x="5072" y="1688"/>
                <a:ext cx="17" cy="23"/>
              </a:xfrm>
              <a:custGeom>
                <a:avLst/>
                <a:gdLst>
                  <a:gd name="T0" fmla="*/ 2 w 17"/>
                  <a:gd name="T1" fmla="*/ 22 h 23"/>
                  <a:gd name="T2" fmla="*/ 4 w 17"/>
                  <a:gd name="T3" fmla="*/ 22 h 23"/>
                  <a:gd name="T4" fmla="*/ 6 w 17"/>
                  <a:gd name="T5" fmla="*/ 22 h 23"/>
                  <a:gd name="T6" fmla="*/ 6 w 17"/>
                  <a:gd name="T7" fmla="*/ 20 h 23"/>
                  <a:gd name="T8" fmla="*/ 8 w 17"/>
                  <a:gd name="T9" fmla="*/ 18 h 23"/>
                  <a:gd name="T10" fmla="*/ 10 w 17"/>
                  <a:gd name="T11" fmla="*/ 18 h 23"/>
                  <a:gd name="T12" fmla="*/ 12 w 17"/>
                  <a:gd name="T13" fmla="*/ 18 h 23"/>
                  <a:gd name="T14" fmla="*/ 12 w 17"/>
                  <a:gd name="T15" fmla="*/ 14 h 23"/>
                  <a:gd name="T16" fmla="*/ 12 w 17"/>
                  <a:gd name="T17" fmla="*/ 12 h 23"/>
                  <a:gd name="T18" fmla="*/ 14 w 17"/>
                  <a:gd name="T19" fmla="*/ 10 h 23"/>
                  <a:gd name="T20" fmla="*/ 14 w 17"/>
                  <a:gd name="T21" fmla="*/ 8 h 23"/>
                  <a:gd name="T22" fmla="*/ 16 w 17"/>
                  <a:gd name="T23" fmla="*/ 7 h 23"/>
                  <a:gd name="T24" fmla="*/ 14 w 17"/>
                  <a:gd name="T25" fmla="*/ 3 h 23"/>
                  <a:gd name="T26" fmla="*/ 12 w 17"/>
                  <a:gd name="T27" fmla="*/ 3 h 23"/>
                  <a:gd name="T28" fmla="*/ 12 w 17"/>
                  <a:gd name="T29" fmla="*/ 1 h 23"/>
                  <a:gd name="T30" fmla="*/ 12 w 17"/>
                  <a:gd name="T31" fmla="*/ 0 h 23"/>
                  <a:gd name="T32" fmla="*/ 10 w 17"/>
                  <a:gd name="T33" fmla="*/ 0 h 23"/>
                  <a:gd name="T34" fmla="*/ 8 w 17"/>
                  <a:gd name="T35" fmla="*/ 0 h 23"/>
                  <a:gd name="T36" fmla="*/ 6 w 17"/>
                  <a:gd name="T37" fmla="*/ 1 h 23"/>
                  <a:gd name="T38" fmla="*/ 6 w 17"/>
                  <a:gd name="T39" fmla="*/ 3 h 23"/>
                  <a:gd name="T40" fmla="*/ 4 w 17"/>
                  <a:gd name="T41" fmla="*/ 3 h 23"/>
                  <a:gd name="T42" fmla="*/ 2 w 17"/>
                  <a:gd name="T43" fmla="*/ 3 h 23"/>
                  <a:gd name="T44" fmla="*/ 0 w 17"/>
                  <a:gd name="T45" fmla="*/ 7 h 23"/>
                  <a:gd name="T46" fmla="*/ 0 w 17"/>
                  <a:gd name="T47" fmla="*/ 8 h 23"/>
                  <a:gd name="T48" fmla="*/ 0 w 17"/>
                  <a:gd name="T49" fmla="*/ 10 h 23"/>
                  <a:gd name="T50" fmla="*/ 0 w 17"/>
                  <a:gd name="T51" fmla="*/ 12 h 23"/>
                  <a:gd name="T52" fmla="*/ 0 w 17"/>
                  <a:gd name="T53" fmla="*/ 14 h 23"/>
                  <a:gd name="T54" fmla="*/ 0 w 17"/>
                  <a:gd name="T55" fmla="*/ 16 h 23"/>
                  <a:gd name="T56" fmla="*/ 0 w 17"/>
                  <a:gd name="T57" fmla="*/ 18 h 23"/>
                  <a:gd name="T58" fmla="*/ 0 w 17"/>
                  <a:gd name="T59" fmla="*/ 20 h 23"/>
                  <a:gd name="T60" fmla="*/ 2 w 17"/>
                  <a:gd name="T61" fmla="*/ 22 h 2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7"/>
                  <a:gd name="T94" fmla="*/ 0 h 23"/>
                  <a:gd name="T95" fmla="*/ 17 w 17"/>
                  <a:gd name="T96" fmla="*/ 23 h 2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7" h="23">
                    <a:moveTo>
                      <a:pt x="2" y="22"/>
                    </a:moveTo>
                    <a:lnTo>
                      <a:pt x="4" y="22"/>
                    </a:lnTo>
                    <a:lnTo>
                      <a:pt x="6" y="22"/>
                    </a:lnTo>
                    <a:lnTo>
                      <a:pt x="6" y="20"/>
                    </a:lnTo>
                    <a:lnTo>
                      <a:pt x="8" y="18"/>
                    </a:lnTo>
                    <a:lnTo>
                      <a:pt x="10" y="18"/>
                    </a:lnTo>
                    <a:lnTo>
                      <a:pt x="12" y="18"/>
                    </a:lnTo>
                    <a:lnTo>
                      <a:pt x="12" y="14"/>
                    </a:lnTo>
                    <a:lnTo>
                      <a:pt x="12" y="12"/>
                    </a:lnTo>
                    <a:lnTo>
                      <a:pt x="14" y="10"/>
                    </a:lnTo>
                    <a:lnTo>
                      <a:pt x="14" y="8"/>
                    </a:lnTo>
                    <a:lnTo>
                      <a:pt x="16" y="7"/>
                    </a:lnTo>
                    <a:lnTo>
                      <a:pt x="14" y="3"/>
                    </a:lnTo>
                    <a:lnTo>
                      <a:pt x="12" y="3"/>
                    </a:lnTo>
                    <a:lnTo>
                      <a:pt x="12" y="1"/>
                    </a:lnTo>
                    <a:lnTo>
                      <a:pt x="12" y="0"/>
                    </a:lnTo>
                    <a:lnTo>
                      <a:pt x="10" y="0"/>
                    </a:lnTo>
                    <a:lnTo>
                      <a:pt x="8" y="0"/>
                    </a:lnTo>
                    <a:lnTo>
                      <a:pt x="6" y="1"/>
                    </a:lnTo>
                    <a:lnTo>
                      <a:pt x="6" y="3"/>
                    </a:lnTo>
                    <a:lnTo>
                      <a:pt x="4" y="3"/>
                    </a:lnTo>
                    <a:lnTo>
                      <a:pt x="2" y="3"/>
                    </a:lnTo>
                    <a:lnTo>
                      <a:pt x="0" y="7"/>
                    </a:lnTo>
                    <a:lnTo>
                      <a:pt x="0" y="8"/>
                    </a:lnTo>
                    <a:lnTo>
                      <a:pt x="0" y="10"/>
                    </a:lnTo>
                    <a:lnTo>
                      <a:pt x="0" y="12"/>
                    </a:lnTo>
                    <a:lnTo>
                      <a:pt x="0" y="14"/>
                    </a:lnTo>
                    <a:lnTo>
                      <a:pt x="0" y="16"/>
                    </a:lnTo>
                    <a:lnTo>
                      <a:pt x="0" y="18"/>
                    </a:lnTo>
                    <a:lnTo>
                      <a:pt x="0" y="20"/>
                    </a:lnTo>
                    <a:lnTo>
                      <a:pt x="2" y="22"/>
                    </a:lnTo>
                  </a:path>
                </a:pathLst>
              </a:custGeom>
              <a:solidFill>
                <a:srgbClr val="0039F0"/>
              </a:solidFill>
              <a:ln w="9525" cap="rnd">
                <a:noFill/>
                <a:round/>
                <a:headEnd/>
                <a:tailEnd/>
              </a:ln>
            </p:spPr>
            <p:txBody>
              <a:bodyPr/>
              <a:lstStyle/>
              <a:p>
                <a:endParaRPr lang="zh-CN" altLang="zh-CN"/>
              </a:p>
            </p:txBody>
          </p:sp>
          <p:sp>
            <p:nvSpPr>
              <p:cNvPr id="57799" name="Freeform 3635"/>
              <p:cNvSpPr>
                <a:spLocks/>
              </p:cNvSpPr>
              <p:nvPr/>
            </p:nvSpPr>
            <p:spPr bwMode="auto">
              <a:xfrm>
                <a:off x="5074" y="1691"/>
                <a:ext cx="17" cy="17"/>
              </a:xfrm>
              <a:custGeom>
                <a:avLst/>
                <a:gdLst>
                  <a:gd name="T0" fmla="*/ 16 w 17"/>
                  <a:gd name="T1" fmla="*/ 4 h 17"/>
                  <a:gd name="T2" fmla="*/ 0 w 17"/>
                  <a:gd name="T3" fmla="*/ 5 h 17"/>
                  <a:gd name="T4" fmla="*/ 10 w 17"/>
                  <a:gd name="T5" fmla="*/ 16 h 17"/>
                  <a:gd name="T6" fmla="*/ 10 w 17"/>
                  <a:gd name="T7" fmla="*/ 0 h 17"/>
                  <a:gd name="T8" fmla="*/ 0 w 17"/>
                  <a:gd name="T9" fmla="*/ 16 h 17"/>
                  <a:gd name="T10" fmla="*/ 16 w 17"/>
                  <a:gd name="T11" fmla="*/ 4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4"/>
                    </a:moveTo>
                    <a:lnTo>
                      <a:pt x="0" y="5"/>
                    </a:lnTo>
                    <a:lnTo>
                      <a:pt x="10" y="16"/>
                    </a:lnTo>
                    <a:lnTo>
                      <a:pt x="10" y="0"/>
                    </a:lnTo>
                    <a:lnTo>
                      <a:pt x="0" y="16"/>
                    </a:lnTo>
                    <a:lnTo>
                      <a:pt x="16" y="4"/>
                    </a:lnTo>
                  </a:path>
                </a:pathLst>
              </a:custGeom>
              <a:solidFill>
                <a:srgbClr val="FFFFFF"/>
              </a:solidFill>
              <a:ln w="9525" cap="rnd">
                <a:noFill/>
                <a:round/>
                <a:headEnd/>
                <a:tailEnd/>
              </a:ln>
            </p:spPr>
            <p:txBody>
              <a:bodyPr/>
              <a:lstStyle/>
              <a:p>
                <a:endParaRPr lang="zh-CN" altLang="zh-CN"/>
              </a:p>
            </p:txBody>
          </p:sp>
          <p:sp>
            <p:nvSpPr>
              <p:cNvPr id="57800" name="Freeform 3636"/>
              <p:cNvSpPr>
                <a:spLocks/>
              </p:cNvSpPr>
              <p:nvPr/>
            </p:nvSpPr>
            <p:spPr bwMode="auto">
              <a:xfrm>
                <a:off x="5074" y="1691"/>
                <a:ext cx="17" cy="17"/>
              </a:xfrm>
              <a:custGeom>
                <a:avLst/>
                <a:gdLst>
                  <a:gd name="T0" fmla="*/ 16 w 17"/>
                  <a:gd name="T1" fmla="*/ 4 h 17"/>
                  <a:gd name="T2" fmla="*/ 0 w 17"/>
                  <a:gd name="T3" fmla="*/ 5 h 17"/>
                  <a:gd name="T4" fmla="*/ 10 w 17"/>
                  <a:gd name="T5" fmla="*/ 16 h 17"/>
                  <a:gd name="T6" fmla="*/ 10 w 17"/>
                  <a:gd name="T7" fmla="*/ 0 h 17"/>
                  <a:gd name="T8" fmla="*/ 0 w 17"/>
                  <a:gd name="T9" fmla="*/ 16 h 17"/>
                  <a:gd name="T10" fmla="*/ 16 w 17"/>
                  <a:gd name="T11" fmla="*/ 4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4"/>
                    </a:moveTo>
                    <a:lnTo>
                      <a:pt x="0" y="5"/>
                    </a:lnTo>
                    <a:lnTo>
                      <a:pt x="10" y="16"/>
                    </a:lnTo>
                    <a:lnTo>
                      <a:pt x="10" y="0"/>
                    </a:lnTo>
                    <a:lnTo>
                      <a:pt x="0" y="16"/>
                    </a:lnTo>
                    <a:lnTo>
                      <a:pt x="16" y="4"/>
                    </a:lnTo>
                  </a:path>
                </a:pathLst>
              </a:custGeom>
              <a:solidFill>
                <a:srgbClr val="FFFFFF"/>
              </a:solidFill>
              <a:ln w="9525" cap="rnd">
                <a:noFill/>
                <a:round/>
                <a:headEnd/>
                <a:tailEnd/>
              </a:ln>
            </p:spPr>
            <p:txBody>
              <a:bodyPr/>
              <a:lstStyle/>
              <a:p>
                <a:endParaRPr lang="zh-CN" altLang="zh-CN"/>
              </a:p>
            </p:txBody>
          </p:sp>
          <p:sp>
            <p:nvSpPr>
              <p:cNvPr id="57801" name="Line 3637"/>
              <p:cNvSpPr>
                <a:spLocks noChangeShapeType="1"/>
              </p:cNvSpPr>
              <p:nvPr/>
            </p:nvSpPr>
            <p:spPr bwMode="auto">
              <a:xfrm flipH="1">
                <a:off x="5097" y="1706"/>
                <a:ext cx="19" cy="1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57802" name="Freeform 3638"/>
              <p:cNvSpPr>
                <a:spLocks/>
              </p:cNvSpPr>
              <p:nvPr/>
            </p:nvSpPr>
            <p:spPr bwMode="auto">
              <a:xfrm>
                <a:off x="5009" y="1571"/>
                <a:ext cx="140" cy="44"/>
              </a:xfrm>
              <a:custGeom>
                <a:avLst/>
                <a:gdLst>
                  <a:gd name="T0" fmla="*/ 67 w 140"/>
                  <a:gd name="T1" fmla="*/ 43 h 44"/>
                  <a:gd name="T2" fmla="*/ 59 w 140"/>
                  <a:gd name="T3" fmla="*/ 41 h 44"/>
                  <a:gd name="T4" fmla="*/ 53 w 140"/>
                  <a:gd name="T5" fmla="*/ 41 h 44"/>
                  <a:gd name="T6" fmla="*/ 46 w 140"/>
                  <a:gd name="T7" fmla="*/ 39 h 44"/>
                  <a:gd name="T8" fmla="*/ 37 w 140"/>
                  <a:gd name="T9" fmla="*/ 39 h 44"/>
                  <a:gd name="T10" fmla="*/ 31 w 140"/>
                  <a:gd name="T11" fmla="*/ 37 h 44"/>
                  <a:gd name="T12" fmla="*/ 23 w 140"/>
                  <a:gd name="T13" fmla="*/ 33 h 44"/>
                  <a:gd name="T14" fmla="*/ 16 w 140"/>
                  <a:gd name="T15" fmla="*/ 31 h 44"/>
                  <a:gd name="T16" fmla="*/ 14 w 140"/>
                  <a:gd name="T17" fmla="*/ 29 h 44"/>
                  <a:gd name="T18" fmla="*/ 10 w 140"/>
                  <a:gd name="T19" fmla="*/ 28 h 44"/>
                  <a:gd name="T20" fmla="*/ 6 w 140"/>
                  <a:gd name="T21" fmla="*/ 26 h 44"/>
                  <a:gd name="T22" fmla="*/ 1 w 140"/>
                  <a:gd name="T23" fmla="*/ 22 h 44"/>
                  <a:gd name="T24" fmla="*/ 1 w 140"/>
                  <a:gd name="T25" fmla="*/ 21 h 44"/>
                  <a:gd name="T26" fmla="*/ 0 w 140"/>
                  <a:gd name="T27" fmla="*/ 17 h 44"/>
                  <a:gd name="T28" fmla="*/ 0 w 140"/>
                  <a:gd name="T29" fmla="*/ 13 h 44"/>
                  <a:gd name="T30" fmla="*/ 1 w 140"/>
                  <a:gd name="T31" fmla="*/ 11 h 44"/>
                  <a:gd name="T32" fmla="*/ 4 w 140"/>
                  <a:gd name="T33" fmla="*/ 7 h 44"/>
                  <a:gd name="T34" fmla="*/ 8 w 140"/>
                  <a:gd name="T35" fmla="*/ 5 h 44"/>
                  <a:gd name="T36" fmla="*/ 12 w 140"/>
                  <a:gd name="T37" fmla="*/ 3 h 44"/>
                  <a:gd name="T38" fmla="*/ 16 w 140"/>
                  <a:gd name="T39" fmla="*/ 3 h 44"/>
                  <a:gd name="T40" fmla="*/ 22 w 140"/>
                  <a:gd name="T41" fmla="*/ 1 h 44"/>
                  <a:gd name="T42" fmla="*/ 25 w 140"/>
                  <a:gd name="T43" fmla="*/ 1 h 44"/>
                  <a:gd name="T44" fmla="*/ 33 w 140"/>
                  <a:gd name="T45" fmla="*/ 0 h 44"/>
                  <a:gd name="T46" fmla="*/ 41 w 140"/>
                  <a:gd name="T47" fmla="*/ 0 h 44"/>
                  <a:gd name="T48" fmla="*/ 48 w 140"/>
                  <a:gd name="T49" fmla="*/ 0 h 44"/>
                  <a:gd name="T50" fmla="*/ 53 w 140"/>
                  <a:gd name="T51" fmla="*/ 0 h 44"/>
                  <a:gd name="T52" fmla="*/ 59 w 140"/>
                  <a:gd name="T53" fmla="*/ 0 h 44"/>
                  <a:gd name="T54" fmla="*/ 67 w 140"/>
                  <a:gd name="T55" fmla="*/ 0 h 44"/>
                  <a:gd name="T56" fmla="*/ 78 w 140"/>
                  <a:gd name="T57" fmla="*/ 1 h 44"/>
                  <a:gd name="T58" fmla="*/ 86 w 140"/>
                  <a:gd name="T59" fmla="*/ 1 h 44"/>
                  <a:gd name="T60" fmla="*/ 92 w 140"/>
                  <a:gd name="T61" fmla="*/ 3 h 44"/>
                  <a:gd name="T62" fmla="*/ 99 w 140"/>
                  <a:gd name="T63" fmla="*/ 3 h 44"/>
                  <a:gd name="T64" fmla="*/ 106 w 140"/>
                  <a:gd name="T65" fmla="*/ 5 h 44"/>
                  <a:gd name="T66" fmla="*/ 112 w 140"/>
                  <a:gd name="T67" fmla="*/ 7 h 44"/>
                  <a:gd name="T68" fmla="*/ 119 w 140"/>
                  <a:gd name="T69" fmla="*/ 11 h 44"/>
                  <a:gd name="T70" fmla="*/ 123 w 140"/>
                  <a:gd name="T71" fmla="*/ 13 h 44"/>
                  <a:gd name="T72" fmla="*/ 129 w 140"/>
                  <a:gd name="T73" fmla="*/ 17 h 44"/>
                  <a:gd name="T74" fmla="*/ 133 w 140"/>
                  <a:gd name="T75" fmla="*/ 19 h 44"/>
                  <a:gd name="T76" fmla="*/ 137 w 140"/>
                  <a:gd name="T77" fmla="*/ 22 h 44"/>
                  <a:gd name="T78" fmla="*/ 139 w 140"/>
                  <a:gd name="T79" fmla="*/ 22 h 44"/>
                  <a:gd name="T80" fmla="*/ 139 w 140"/>
                  <a:gd name="T81" fmla="*/ 26 h 44"/>
                  <a:gd name="T82" fmla="*/ 139 w 140"/>
                  <a:gd name="T83" fmla="*/ 29 h 44"/>
                  <a:gd name="T84" fmla="*/ 137 w 140"/>
                  <a:gd name="T85" fmla="*/ 31 h 44"/>
                  <a:gd name="T86" fmla="*/ 131 w 140"/>
                  <a:gd name="T87" fmla="*/ 37 h 44"/>
                  <a:gd name="T88" fmla="*/ 129 w 140"/>
                  <a:gd name="T89" fmla="*/ 39 h 44"/>
                  <a:gd name="T90" fmla="*/ 127 w 140"/>
                  <a:gd name="T91" fmla="*/ 39 h 44"/>
                  <a:gd name="T92" fmla="*/ 121 w 140"/>
                  <a:gd name="T93" fmla="*/ 39 h 44"/>
                  <a:gd name="T94" fmla="*/ 117 w 140"/>
                  <a:gd name="T95" fmla="*/ 41 h 44"/>
                  <a:gd name="T96" fmla="*/ 110 w 140"/>
                  <a:gd name="T97" fmla="*/ 43 h 44"/>
                  <a:gd name="T98" fmla="*/ 101 w 140"/>
                  <a:gd name="T99" fmla="*/ 43 h 44"/>
                  <a:gd name="T100" fmla="*/ 97 w 140"/>
                  <a:gd name="T101" fmla="*/ 43 h 44"/>
                  <a:gd name="T102" fmla="*/ 95 w 140"/>
                  <a:gd name="T103" fmla="*/ 43 h 44"/>
                  <a:gd name="T104" fmla="*/ 90 w 140"/>
                  <a:gd name="T105" fmla="*/ 43 h 44"/>
                  <a:gd name="T106" fmla="*/ 84 w 140"/>
                  <a:gd name="T107" fmla="*/ 43 h 44"/>
                  <a:gd name="T108" fmla="*/ 80 w 140"/>
                  <a:gd name="T109" fmla="*/ 43 h 44"/>
                  <a:gd name="T110" fmla="*/ 78 w 140"/>
                  <a:gd name="T111" fmla="*/ 43 h 44"/>
                  <a:gd name="T112" fmla="*/ 70 w 140"/>
                  <a:gd name="T113" fmla="*/ 43 h 44"/>
                  <a:gd name="T114" fmla="*/ 67 w 140"/>
                  <a:gd name="T115" fmla="*/ 43 h 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0"/>
                  <a:gd name="T175" fmla="*/ 0 h 44"/>
                  <a:gd name="T176" fmla="*/ 140 w 140"/>
                  <a:gd name="T177" fmla="*/ 44 h 4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0" h="44">
                    <a:moveTo>
                      <a:pt x="67" y="43"/>
                    </a:moveTo>
                    <a:lnTo>
                      <a:pt x="59" y="41"/>
                    </a:lnTo>
                    <a:lnTo>
                      <a:pt x="53" y="41"/>
                    </a:lnTo>
                    <a:lnTo>
                      <a:pt x="46" y="39"/>
                    </a:lnTo>
                    <a:lnTo>
                      <a:pt x="37" y="39"/>
                    </a:lnTo>
                    <a:lnTo>
                      <a:pt x="31" y="37"/>
                    </a:lnTo>
                    <a:lnTo>
                      <a:pt x="23" y="33"/>
                    </a:lnTo>
                    <a:lnTo>
                      <a:pt x="16" y="31"/>
                    </a:lnTo>
                    <a:lnTo>
                      <a:pt x="14" y="29"/>
                    </a:lnTo>
                    <a:lnTo>
                      <a:pt x="10" y="28"/>
                    </a:lnTo>
                    <a:lnTo>
                      <a:pt x="6" y="26"/>
                    </a:lnTo>
                    <a:lnTo>
                      <a:pt x="1" y="22"/>
                    </a:lnTo>
                    <a:lnTo>
                      <a:pt x="1" y="21"/>
                    </a:lnTo>
                    <a:lnTo>
                      <a:pt x="0" y="17"/>
                    </a:lnTo>
                    <a:lnTo>
                      <a:pt x="0" y="13"/>
                    </a:lnTo>
                    <a:lnTo>
                      <a:pt x="1" y="11"/>
                    </a:lnTo>
                    <a:lnTo>
                      <a:pt x="4" y="7"/>
                    </a:lnTo>
                    <a:lnTo>
                      <a:pt x="8" y="5"/>
                    </a:lnTo>
                    <a:lnTo>
                      <a:pt x="12" y="3"/>
                    </a:lnTo>
                    <a:lnTo>
                      <a:pt x="16" y="3"/>
                    </a:lnTo>
                    <a:lnTo>
                      <a:pt x="22" y="1"/>
                    </a:lnTo>
                    <a:lnTo>
                      <a:pt x="25" y="1"/>
                    </a:lnTo>
                    <a:lnTo>
                      <a:pt x="33" y="0"/>
                    </a:lnTo>
                    <a:lnTo>
                      <a:pt x="41" y="0"/>
                    </a:lnTo>
                    <a:lnTo>
                      <a:pt x="48" y="0"/>
                    </a:lnTo>
                    <a:lnTo>
                      <a:pt x="53" y="0"/>
                    </a:lnTo>
                    <a:lnTo>
                      <a:pt x="59" y="0"/>
                    </a:lnTo>
                    <a:lnTo>
                      <a:pt x="67" y="0"/>
                    </a:lnTo>
                    <a:lnTo>
                      <a:pt x="78" y="1"/>
                    </a:lnTo>
                    <a:lnTo>
                      <a:pt x="86" y="1"/>
                    </a:lnTo>
                    <a:lnTo>
                      <a:pt x="92" y="3"/>
                    </a:lnTo>
                    <a:lnTo>
                      <a:pt x="99" y="3"/>
                    </a:lnTo>
                    <a:lnTo>
                      <a:pt x="106" y="5"/>
                    </a:lnTo>
                    <a:lnTo>
                      <a:pt x="112" y="7"/>
                    </a:lnTo>
                    <a:lnTo>
                      <a:pt x="119" y="11"/>
                    </a:lnTo>
                    <a:lnTo>
                      <a:pt x="123" y="13"/>
                    </a:lnTo>
                    <a:lnTo>
                      <a:pt x="129" y="17"/>
                    </a:lnTo>
                    <a:lnTo>
                      <a:pt x="133" y="19"/>
                    </a:lnTo>
                    <a:lnTo>
                      <a:pt x="137" y="22"/>
                    </a:lnTo>
                    <a:lnTo>
                      <a:pt x="139" y="22"/>
                    </a:lnTo>
                    <a:lnTo>
                      <a:pt x="139" y="26"/>
                    </a:lnTo>
                    <a:lnTo>
                      <a:pt x="139" y="29"/>
                    </a:lnTo>
                    <a:lnTo>
                      <a:pt x="137" y="31"/>
                    </a:lnTo>
                    <a:lnTo>
                      <a:pt x="131" y="37"/>
                    </a:lnTo>
                    <a:lnTo>
                      <a:pt x="129" y="39"/>
                    </a:lnTo>
                    <a:lnTo>
                      <a:pt x="127" y="39"/>
                    </a:lnTo>
                    <a:lnTo>
                      <a:pt x="121" y="39"/>
                    </a:lnTo>
                    <a:lnTo>
                      <a:pt x="117" y="41"/>
                    </a:lnTo>
                    <a:lnTo>
                      <a:pt x="110" y="43"/>
                    </a:lnTo>
                    <a:lnTo>
                      <a:pt x="101" y="43"/>
                    </a:lnTo>
                    <a:lnTo>
                      <a:pt x="97" y="43"/>
                    </a:lnTo>
                    <a:lnTo>
                      <a:pt x="95" y="43"/>
                    </a:lnTo>
                    <a:lnTo>
                      <a:pt x="90" y="43"/>
                    </a:lnTo>
                    <a:lnTo>
                      <a:pt x="84" y="43"/>
                    </a:lnTo>
                    <a:lnTo>
                      <a:pt x="80" y="43"/>
                    </a:lnTo>
                    <a:lnTo>
                      <a:pt x="78" y="43"/>
                    </a:lnTo>
                    <a:lnTo>
                      <a:pt x="70" y="43"/>
                    </a:lnTo>
                    <a:lnTo>
                      <a:pt x="67" y="43"/>
                    </a:lnTo>
                  </a:path>
                </a:pathLst>
              </a:custGeom>
              <a:solidFill>
                <a:srgbClr val="FFFFCC"/>
              </a:solidFill>
              <a:ln w="9525" cap="rnd">
                <a:noFill/>
                <a:round/>
                <a:headEnd/>
                <a:tailEnd/>
              </a:ln>
            </p:spPr>
            <p:txBody>
              <a:bodyPr/>
              <a:lstStyle/>
              <a:p>
                <a:endParaRPr lang="zh-CN" altLang="zh-CN"/>
              </a:p>
            </p:txBody>
          </p:sp>
          <p:sp>
            <p:nvSpPr>
              <p:cNvPr id="57803" name="Freeform 3639"/>
              <p:cNvSpPr>
                <a:spLocks/>
              </p:cNvSpPr>
              <p:nvPr/>
            </p:nvSpPr>
            <p:spPr bwMode="auto">
              <a:xfrm>
                <a:off x="5009" y="1571"/>
                <a:ext cx="146" cy="50"/>
              </a:xfrm>
              <a:custGeom>
                <a:avLst/>
                <a:gdLst>
                  <a:gd name="T0" fmla="*/ 71 w 146"/>
                  <a:gd name="T1" fmla="*/ 49 h 50"/>
                  <a:gd name="T2" fmla="*/ 63 w 146"/>
                  <a:gd name="T3" fmla="*/ 47 h 50"/>
                  <a:gd name="T4" fmla="*/ 55 w 146"/>
                  <a:gd name="T5" fmla="*/ 47 h 50"/>
                  <a:gd name="T6" fmla="*/ 48 w 146"/>
                  <a:gd name="T7" fmla="*/ 45 h 50"/>
                  <a:gd name="T8" fmla="*/ 39 w 146"/>
                  <a:gd name="T9" fmla="*/ 43 h 50"/>
                  <a:gd name="T10" fmla="*/ 31 w 146"/>
                  <a:gd name="T11" fmla="*/ 41 h 50"/>
                  <a:gd name="T12" fmla="*/ 25 w 146"/>
                  <a:gd name="T13" fmla="*/ 37 h 50"/>
                  <a:gd name="T14" fmla="*/ 18 w 146"/>
                  <a:gd name="T15" fmla="*/ 35 h 50"/>
                  <a:gd name="T16" fmla="*/ 14 w 146"/>
                  <a:gd name="T17" fmla="*/ 33 h 50"/>
                  <a:gd name="T18" fmla="*/ 10 w 146"/>
                  <a:gd name="T19" fmla="*/ 31 h 50"/>
                  <a:gd name="T20" fmla="*/ 6 w 146"/>
                  <a:gd name="T21" fmla="*/ 29 h 50"/>
                  <a:gd name="T22" fmla="*/ 1 w 146"/>
                  <a:gd name="T23" fmla="*/ 26 h 50"/>
                  <a:gd name="T24" fmla="*/ 1 w 146"/>
                  <a:gd name="T25" fmla="*/ 23 h 50"/>
                  <a:gd name="T26" fmla="*/ 0 w 146"/>
                  <a:gd name="T27" fmla="*/ 19 h 50"/>
                  <a:gd name="T28" fmla="*/ 0 w 146"/>
                  <a:gd name="T29" fmla="*/ 15 h 50"/>
                  <a:gd name="T30" fmla="*/ 1 w 146"/>
                  <a:gd name="T31" fmla="*/ 13 h 50"/>
                  <a:gd name="T32" fmla="*/ 4 w 146"/>
                  <a:gd name="T33" fmla="*/ 9 h 50"/>
                  <a:gd name="T34" fmla="*/ 8 w 146"/>
                  <a:gd name="T35" fmla="*/ 7 h 50"/>
                  <a:gd name="T36" fmla="*/ 12 w 146"/>
                  <a:gd name="T37" fmla="*/ 5 h 50"/>
                  <a:gd name="T38" fmla="*/ 18 w 146"/>
                  <a:gd name="T39" fmla="*/ 3 h 50"/>
                  <a:gd name="T40" fmla="*/ 24 w 146"/>
                  <a:gd name="T41" fmla="*/ 1 h 50"/>
                  <a:gd name="T42" fmla="*/ 27 w 146"/>
                  <a:gd name="T43" fmla="*/ 1 h 50"/>
                  <a:gd name="T44" fmla="*/ 33 w 146"/>
                  <a:gd name="T45" fmla="*/ 0 h 50"/>
                  <a:gd name="T46" fmla="*/ 43 w 146"/>
                  <a:gd name="T47" fmla="*/ 0 h 50"/>
                  <a:gd name="T48" fmla="*/ 50 w 146"/>
                  <a:gd name="T49" fmla="*/ 0 h 50"/>
                  <a:gd name="T50" fmla="*/ 55 w 146"/>
                  <a:gd name="T51" fmla="*/ 0 h 50"/>
                  <a:gd name="T52" fmla="*/ 63 w 146"/>
                  <a:gd name="T53" fmla="*/ 0 h 50"/>
                  <a:gd name="T54" fmla="*/ 71 w 146"/>
                  <a:gd name="T55" fmla="*/ 0 h 50"/>
                  <a:gd name="T56" fmla="*/ 82 w 146"/>
                  <a:gd name="T57" fmla="*/ 1 h 50"/>
                  <a:gd name="T58" fmla="*/ 90 w 146"/>
                  <a:gd name="T59" fmla="*/ 1 h 50"/>
                  <a:gd name="T60" fmla="*/ 96 w 146"/>
                  <a:gd name="T61" fmla="*/ 3 h 50"/>
                  <a:gd name="T62" fmla="*/ 103 w 146"/>
                  <a:gd name="T63" fmla="*/ 5 h 50"/>
                  <a:gd name="T64" fmla="*/ 112 w 146"/>
                  <a:gd name="T65" fmla="*/ 7 h 50"/>
                  <a:gd name="T66" fmla="*/ 116 w 146"/>
                  <a:gd name="T67" fmla="*/ 9 h 50"/>
                  <a:gd name="T68" fmla="*/ 123 w 146"/>
                  <a:gd name="T69" fmla="*/ 13 h 50"/>
                  <a:gd name="T70" fmla="*/ 129 w 146"/>
                  <a:gd name="T71" fmla="*/ 15 h 50"/>
                  <a:gd name="T72" fmla="*/ 135 w 146"/>
                  <a:gd name="T73" fmla="*/ 19 h 50"/>
                  <a:gd name="T74" fmla="*/ 139 w 146"/>
                  <a:gd name="T75" fmla="*/ 21 h 50"/>
                  <a:gd name="T76" fmla="*/ 143 w 146"/>
                  <a:gd name="T77" fmla="*/ 24 h 50"/>
                  <a:gd name="T78" fmla="*/ 145 w 146"/>
                  <a:gd name="T79" fmla="*/ 26 h 50"/>
                  <a:gd name="T80" fmla="*/ 145 w 146"/>
                  <a:gd name="T81" fmla="*/ 29 h 50"/>
                  <a:gd name="T82" fmla="*/ 145 w 146"/>
                  <a:gd name="T83" fmla="*/ 33 h 50"/>
                  <a:gd name="T84" fmla="*/ 143 w 146"/>
                  <a:gd name="T85" fmla="*/ 35 h 50"/>
                  <a:gd name="T86" fmla="*/ 137 w 146"/>
                  <a:gd name="T87" fmla="*/ 41 h 50"/>
                  <a:gd name="T88" fmla="*/ 135 w 146"/>
                  <a:gd name="T89" fmla="*/ 43 h 50"/>
                  <a:gd name="T90" fmla="*/ 133 w 146"/>
                  <a:gd name="T91" fmla="*/ 43 h 50"/>
                  <a:gd name="T92" fmla="*/ 127 w 146"/>
                  <a:gd name="T93" fmla="*/ 45 h 50"/>
                  <a:gd name="T94" fmla="*/ 121 w 146"/>
                  <a:gd name="T95" fmla="*/ 47 h 50"/>
                  <a:gd name="T96" fmla="*/ 114 w 146"/>
                  <a:gd name="T97" fmla="*/ 49 h 50"/>
                  <a:gd name="T98" fmla="*/ 105 w 146"/>
                  <a:gd name="T99" fmla="*/ 49 h 50"/>
                  <a:gd name="T100" fmla="*/ 101 w 146"/>
                  <a:gd name="T101" fmla="*/ 49 h 50"/>
                  <a:gd name="T102" fmla="*/ 99 w 146"/>
                  <a:gd name="T103" fmla="*/ 49 h 50"/>
                  <a:gd name="T104" fmla="*/ 94 w 146"/>
                  <a:gd name="T105" fmla="*/ 49 h 50"/>
                  <a:gd name="T106" fmla="*/ 88 w 146"/>
                  <a:gd name="T107" fmla="*/ 49 h 50"/>
                  <a:gd name="T108" fmla="*/ 84 w 146"/>
                  <a:gd name="T109" fmla="*/ 49 h 50"/>
                  <a:gd name="T110" fmla="*/ 82 w 146"/>
                  <a:gd name="T111" fmla="*/ 49 h 50"/>
                  <a:gd name="T112" fmla="*/ 72 w 146"/>
                  <a:gd name="T113" fmla="*/ 49 h 50"/>
                  <a:gd name="T114" fmla="*/ 71 w 146"/>
                  <a:gd name="T115" fmla="*/ 49 h 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6"/>
                  <a:gd name="T175" fmla="*/ 0 h 50"/>
                  <a:gd name="T176" fmla="*/ 146 w 146"/>
                  <a:gd name="T177" fmla="*/ 50 h 5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6" h="50">
                    <a:moveTo>
                      <a:pt x="71" y="49"/>
                    </a:moveTo>
                    <a:lnTo>
                      <a:pt x="63" y="47"/>
                    </a:lnTo>
                    <a:lnTo>
                      <a:pt x="55" y="47"/>
                    </a:lnTo>
                    <a:lnTo>
                      <a:pt x="48" y="45"/>
                    </a:lnTo>
                    <a:lnTo>
                      <a:pt x="39" y="43"/>
                    </a:lnTo>
                    <a:lnTo>
                      <a:pt x="31" y="41"/>
                    </a:lnTo>
                    <a:lnTo>
                      <a:pt x="25" y="37"/>
                    </a:lnTo>
                    <a:lnTo>
                      <a:pt x="18" y="35"/>
                    </a:lnTo>
                    <a:lnTo>
                      <a:pt x="14" y="33"/>
                    </a:lnTo>
                    <a:lnTo>
                      <a:pt x="10" y="31"/>
                    </a:lnTo>
                    <a:lnTo>
                      <a:pt x="6" y="29"/>
                    </a:lnTo>
                    <a:lnTo>
                      <a:pt x="1" y="26"/>
                    </a:lnTo>
                    <a:lnTo>
                      <a:pt x="1" y="23"/>
                    </a:lnTo>
                    <a:lnTo>
                      <a:pt x="0" y="19"/>
                    </a:lnTo>
                    <a:lnTo>
                      <a:pt x="0" y="15"/>
                    </a:lnTo>
                    <a:lnTo>
                      <a:pt x="1" y="13"/>
                    </a:lnTo>
                    <a:lnTo>
                      <a:pt x="4" y="9"/>
                    </a:lnTo>
                    <a:lnTo>
                      <a:pt x="8" y="7"/>
                    </a:lnTo>
                    <a:lnTo>
                      <a:pt x="12" y="5"/>
                    </a:lnTo>
                    <a:lnTo>
                      <a:pt x="18" y="3"/>
                    </a:lnTo>
                    <a:lnTo>
                      <a:pt x="24" y="1"/>
                    </a:lnTo>
                    <a:lnTo>
                      <a:pt x="27" y="1"/>
                    </a:lnTo>
                    <a:lnTo>
                      <a:pt x="33" y="0"/>
                    </a:lnTo>
                    <a:lnTo>
                      <a:pt x="43" y="0"/>
                    </a:lnTo>
                    <a:lnTo>
                      <a:pt x="50" y="0"/>
                    </a:lnTo>
                    <a:lnTo>
                      <a:pt x="55" y="0"/>
                    </a:lnTo>
                    <a:lnTo>
                      <a:pt x="63" y="0"/>
                    </a:lnTo>
                    <a:lnTo>
                      <a:pt x="71" y="0"/>
                    </a:lnTo>
                    <a:lnTo>
                      <a:pt x="82" y="1"/>
                    </a:lnTo>
                    <a:lnTo>
                      <a:pt x="90" y="1"/>
                    </a:lnTo>
                    <a:lnTo>
                      <a:pt x="96" y="3"/>
                    </a:lnTo>
                    <a:lnTo>
                      <a:pt x="103" y="5"/>
                    </a:lnTo>
                    <a:lnTo>
                      <a:pt x="112" y="7"/>
                    </a:lnTo>
                    <a:lnTo>
                      <a:pt x="116" y="9"/>
                    </a:lnTo>
                    <a:lnTo>
                      <a:pt x="123" y="13"/>
                    </a:lnTo>
                    <a:lnTo>
                      <a:pt x="129" y="15"/>
                    </a:lnTo>
                    <a:lnTo>
                      <a:pt x="135" y="19"/>
                    </a:lnTo>
                    <a:lnTo>
                      <a:pt x="139" y="21"/>
                    </a:lnTo>
                    <a:lnTo>
                      <a:pt x="143" y="24"/>
                    </a:lnTo>
                    <a:lnTo>
                      <a:pt x="145" y="26"/>
                    </a:lnTo>
                    <a:lnTo>
                      <a:pt x="145" y="29"/>
                    </a:lnTo>
                    <a:lnTo>
                      <a:pt x="145" y="33"/>
                    </a:lnTo>
                    <a:lnTo>
                      <a:pt x="143" y="35"/>
                    </a:lnTo>
                    <a:lnTo>
                      <a:pt x="137" y="41"/>
                    </a:lnTo>
                    <a:lnTo>
                      <a:pt x="135" y="43"/>
                    </a:lnTo>
                    <a:lnTo>
                      <a:pt x="133" y="43"/>
                    </a:lnTo>
                    <a:lnTo>
                      <a:pt x="127" y="45"/>
                    </a:lnTo>
                    <a:lnTo>
                      <a:pt x="121" y="47"/>
                    </a:lnTo>
                    <a:lnTo>
                      <a:pt x="114" y="49"/>
                    </a:lnTo>
                    <a:lnTo>
                      <a:pt x="105" y="49"/>
                    </a:lnTo>
                    <a:lnTo>
                      <a:pt x="101" y="49"/>
                    </a:lnTo>
                    <a:lnTo>
                      <a:pt x="99" y="49"/>
                    </a:lnTo>
                    <a:lnTo>
                      <a:pt x="94" y="49"/>
                    </a:lnTo>
                    <a:lnTo>
                      <a:pt x="88" y="49"/>
                    </a:lnTo>
                    <a:lnTo>
                      <a:pt x="84" y="49"/>
                    </a:lnTo>
                    <a:lnTo>
                      <a:pt x="82" y="49"/>
                    </a:lnTo>
                    <a:lnTo>
                      <a:pt x="72" y="49"/>
                    </a:lnTo>
                    <a:lnTo>
                      <a:pt x="71" y="49"/>
                    </a:lnTo>
                  </a:path>
                </a:pathLst>
              </a:custGeom>
              <a:solidFill>
                <a:srgbClr val="969696"/>
              </a:solidFill>
              <a:ln w="12700" cap="rnd">
                <a:solidFill>
                  <a:srgbClr val="000000"/>
                </a:solidFill>
                <a:round/>
                <a:headEnd/>
                <a:tailEnd/>
              </a:ln>
            </p:spPr>
            <p:txBody>
              <a:bodyPr/>
              <a:lstStyle/>
              <a:p>
                <a:endParaRPr lang="zh-CN" altLang="zh-CN"/>
              </a:p>
            </p:txBody>
          </p:sp>
          <p:sp>
            <p:nvSpPr>
              <p:cNvPr id="57804" name="Freeform 3640"/>
              <p:cNvSpPr>
                <a:spLocks/>
              </p:cNvSpPr>
              <p:nvPr/>
            </p:nvSpPr>
            <p:spPr bwMode="auto">
              <a:xfrm>
                <a:off x="5048" y="1581"/>
                <a:ext cx="90" cy="18"/>
              </a:xfrm>
              <a:custGeom>
                <a:avLst/>
                <a:gdLst>
                  <a:gd name="T0" fmla="*/ 35 w 90"/>
                  <a:gd name="T1" fmla="*/ 1 h 18"/>
                  <a:gd name="T2" fmla="*/ 37 w 90"/>
                  <a:gd name="T3" fmla="*/ 1 h 18"/>
                  <a:gd name="T4" fmla="*/ 39 w 90"/>
                  <a:gd name="T5" fmla="*/ 1 h 18"/>
                  <a:gd name="T6" fmla="*/ 43 w 90"/>
                  <a:gd name="T7" fmla="*/ 1 h 18"/>
                  <a:gd name="T8" fmla="*/ 47 w 90"/>
                  <a:gd name="T9" fmla="*/ 1 h 18"/>
                  <a:gd name="T10" fmla="*/ 51 w 90"/>
                  <a:gd name="T11" fmla="*/ 3 h 18"/>
                  <a:gd name="T12" fmla="*/ 55 w 90"/>
                  <a:gd name="T13" fmla="*/ 3 h 18"/>
                  <a:gd name="T14" fmla="*/ 60 w 90"/>
                  <a:gd name="T15" fmla="*/ 3 h 18"/>
                  <a:gd name="T16" fmla="*/ 66 w 90"/>
                  <a:gd name="T17" fmla="*/ 3 h 18"/>
                  <a:gd name="T18" fmla="*/ 67 w 90"/>
                  <a:gd name="T19" fmla="*/ 5 h 18"/>
                  <a:gd name="T20" fmla="*/ 73 w 90"/>
                  <a:gd name="T21" fmla="*/ 7 h 18"/>
                  <a:gd name="T22" fmla="*/ 77 w 90"/>
                  <a:gd name="T23" fmla="*/ 9 h 18"/>
                  <a:gd name="T24" fmla="*/ 81 w 90"/>
                  <a:gd name="T25" fmla="*/ 9 h 18"/>
                  <a:gd name="T26" fmla="*/ 83 w 90"/>
                  <a:gd name="T27" fmla="*/ 11 h 18"/>
                  <a:gd name="T28" fmla="*/ 87 w 90"/>
                  <a:gd name="T29" fmla="*/ 13 h 18"/>
                  <a:gd name="T30" fmla="*/ 89 w 90"/>
                  <a:gd name="T31" fmla="*/ 13 h 18"/>
                  <a:gd name="T32" fmla="*/ 83 w 90"/>
                  <a:gd name="T33" fmla="*/ 17 h 18"/>
                  <a:gd name="T34" fmla="*/ 83 w 90"/>
                  <a:gd name="T35" fmla="*/ 15 h 18"/>
                  <a:gd name="T36" fmla="*/ 81 w 90"/>
                  <a:gd name="T37" fmla="*/ 13 h 18"/>
                  <a:gd name="T38" fmla="*/ 79 w 90"/>
                  <a:gd name="T39" fmla="*/ 13 h 18"/>
                  <a:gd name="T40" fmla="*/ 77 w 90"/>
                  <a:gd name="T41" fmla="*/ 13 h 18"/>
                  <a:gd name="T42" fmla="*/ 75 w 90"/>
                  <a:gd name="T43" fmla="*/ 13 h 18"/>
                  <a:gd name="T44" fmla="*/ 71 w 90"/>
                  <a:gd name="T45" fmla="*/ 11 h 18"/>
                  <a:gd name="T46" fmla="*/ 69 w 90"/>
                  <a:gd name="T47" fmla="*/ 11 h 18"/>
                  <a:gd name="T48" fmla="*/ 66 w 90"/>
                  <a:gd name="T49" fmla="*/ 9 h 18"/>
                  <a:gd name="T50" fmla="*/ 62 w 90"/>
                  <a:gd name="T51" fmla="*/ 9 h 18"/>
                  <a:gd name="T52" fmla="*/ 59 w 90"/>
                  <a:gd name="T53" fmla="*/ 9 h 18"/>
                  <a:gd name="T54" fmla="*/ 55 w 90"/>
                  <a:gd name="T55" fmla="*/ 7 h 18"/>
                  <a:gd name="T56" fmla="*/ 51 w 90"/>
                  <a:gd name="T57" fmla="*/ 7 h 18"/>
                  <a:gd name="T58" fmla="*/ 51 w 90"/>
                  <a:gd name="T59" fmla="*/ 5 h 18"/>
                  <a:gd name="T60" fmla="*/ 45 w 90"/>
                  <a:gd name="T61" fmla="*/ 5 h 18"/>
                  <a:gd name="T62" fmla="*/ 41 w 90"/>
                  <a:gd name="T63" fmla="*/ 3 h 18"/>
                  <a:gd name="T64" fmla="*/ 39 w 90"/>
                  <a:gd name="T65" fmla="*/ 3 h 18"/>
                  <a:gd name="T66" fmla="*/ 35 w 90"/>
                  <a:gd name="T67" fmla="*/ 3 h 18"/>
                  <a:gd name="T68" fmla="*/ 31 w 90"/>
                  <a:gd name="T69" fmla="*/ 3 h 18"/>
                  <a:gd name="T70" fmla="*/ 28 w 90"/>
                  <a:gd name="T71" fmla="*/ 3 h 18"/>
                  <a:gd name="T72" fmla="*/ 26 w 90"/>
                  <a:gd name="T73" fmla="*/ 3 h 18"/>
                  <a:gd name="T74" fmla="*/ 22 w 90"/>
                  <a:gd name="T75" fmla="*/ 1 h 18"/>
                  <a:gd name="T76" fmla="*/ 18 w 90"/>
                  <a:gd name="T77" fmla="*/ 1 h 18"/>
                  <a:gd name="T78" fmla="*/ 16 w 90"/>
                  <a:gd name="T79" fmla="*/ 1 h 18"/>
                  <a:gd name="T80" fmla="*/ 13 w 90"/>
                  <a:gd name="T81" fmla="*/ 1 h 18"/>
                  <a:gd name="T82" fmla="*/ 9 w 90"/>
                  <a:gd name="T83" fmla="*/ 1 h 18"/>
                  <a:gd name="T84" fmla="*/ 7 w 90"/>
                  <a:gd name="T85" fmla="*/ 1 h 18"/>
                  <a:gd name="T86" fmla="*/ 3 w 90"/>
                  <a:gd name="T87" fmla="*/ 0 h 18"/>
                  <a:gd name="T88" fmla="*/ 1 w 90"/>
                  <a:gd name="T89" fmla="*/ 0 h 18"/>
                  <a:gd name="T90" fmla="*/ 0 w 90"/>
                  <a:gd name="T91" fmla="*/ 0 h 18"/>
                  <a:gd name="T92" fmla="*/ 35 w 90"/>
                  <a:gd name="T93" fmla="*/ 1 h 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0"/>
                  <a:gd name="T142" fmla="*/ 0 h 18"/>
                  <a:gd name="T143" fmla="*/ 90 w 90"/>
                  <a:gd name="T144" fmla="*/ 18 h 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0" h="18">
                    <a:moveTo>
                      <a:pt x="35" y="1"/>
                    </a:moveTo>
                    <a:lnTo>
                      <a:pt x="37" y="1"/>
                    </a:lnTo>
                    <a:lnTo>
                      <a:pt x="39" y="1"/>
                    </a:lnTo>
                    <a:lnTo>
                      <a:pt x="43" y="1"/>
                    </a:lnTo>
                    <a:lnTo>
                      <a:pt x="47" y="1"/>
                    </a:lnTo>
                    <a:lnTo>
                      <a:pt x="51" y="3"/>
                    </a:lnTo>
                    <a:lnTo>
                      <a:pt x="55" y="3"/>
                    </a:lnTo>
                    <a:lnTo>
                      <a:pt x="60" y="3"/>
                    </a:lnTo>
                    <a:lnTo>
                      <a:pt x="66" y="3"/>
                    </a:lnTo>
                    <a:lnTo>
                      <a:pt x="67" y="5"/>
                    </a:lnTo>
                    <a:lnTo>
                      <a:pt x="73" y="7"/>
                    </a:lnTo>
                    <a:lnTo>
                      <a:pt x="77" y="9"/>
                    </a:lnTo>
                    <a:lnTo>
                      <a:pt x="81" y="9"/>
                    </a:lnTo>
                    <a:lnTo>
                      <a:pt x="83" y="11"/>
                    </a:lnTo>
                    <a:lnTo>
                      <a:pt x="87" y="13"/>
                    </a:lnTo>
                    <a:lnTo>
                      <a:pt x="89" y="13"/>
                    </a:lnTo>
                    <a:lnTo>
                      <a:pt x="83" y="17"/>
                    </a:lnTo>
                    <a:lnTo>
                      <a:pt x="83" y="15"/>
                    </a:lnTo>
                    <a:lnTo>
                      <a:pt x="81" y="13"/>
                    </a:lnTo>
                    <a:lnTo>
                      <a:pt x="79" y="13"/>
                    </a:lnTo>
                    <a:lnTo>
                      <a:pt x="77" y="13"/>
                    </a:lnTo>
                    <a:lnTo>
                      <a:pt x="75" y="13"/>
                    </a:lnTo>
                    <a:lnTo>
                      <a:pt x="71" y="11"/>
                    </a:lnTo>
                    <a:lnTo>
                      <a:pt x="69" y="11"/>
                    </a:lnTo>
                    <a:lnTo>
                      <a:pt x="66" y="9"/>
                    </a:lnTo>
                    <a:lnTo>
                      <a:pt x="62" y="9"/>
                    </a:lnTo>
                    <a:lnTo>
                      <a:pt x="59" y="9"/>
                    </a:lnTo>
                    <a:lnTo>
                      <a:pt x="55" y="7"/>
                    </a:lnTo>
                    <a:lnTo>
                      <a:pt x="51" y="7"/>
                    </a:lnTo>
                    <a:lnTo>
                      <a:pt x="51" y="5"/>
                    </a:lnTo>
                    <a:lnTo>
                      <a:pt x="45" y="5"/>
                    </a:lnTo>
                    <a:lnTo>
                      <a:pt x="41" y="3"/>
                    </a:lnTo>
                    <a:lnTo>
                      <a:pt x="39" y="3"/>
                    </a:lnTo>
                    <a:lnTo>
                      <a:pt x="35" y="3"/>
                    </a:lnTo>
                    <a:lnTo>
                      <a:pt x="31" y="3"/>
                    </a:lnTo>
                    <a:lnTo>
                      <a:pt x="28" y="3"/>
                    </a:lnTo>
                    <a:lnTo>
                      <a:pt x="26" y="3"/>
                    </a:lnTo>
                    <a:lnTo>
                      <a:pt x="22" y="1"/>
                    </a:lnTo>
                    <a:lnTo>
                      <a:pt x="18" y="1"/>
                    </a:lnTo>
                    <a:lnTo>
                      <a:pt x="16" y="1"/>
                    </a:lnTo>
                    <a:lnTo>
                      <a:pt x="13" y="1"/>
                    </a:lnTo>
                    <a:lnTo>
                      <a:pt x="9" y="1"/>
                    </a:lnTo>
                    <a:lnTo>
                      <a:pt x="7" y="1"/>
                    </a:lnTo>
                    <a:lnTo>
                      <a:pt x="3" y="0"/>
                    </a:lnTo>
                    <a:lnTo>
                      <a:pt x="1" y="0"/>
                    </a:lnTo>
                    <a:lnTo>
                      <a:pt x="0" y="0"/>
                    </a:lnTo>
                    <a:lnTo>
                      <a:pt x="35" y="1"/>
                    </a:lnTo>
                  </a:path>
                </a:pathLst>
              </a:custGeom>
              <a:solidFill>
                <a:srgbClr val="FFFFCC"/>
              </a:solidFill>
              <a:ln w="9525" cap="rnd">
                <a:noFill/>
                <a:round/>
                <a:headEnd/>
                <a:tailEnd/>
              </a:ln>
            </p:spPr>
            <p:txBody>
              <a:bodyPr/>
              <a:lstStyle/>
              <a:p>
                <a:endParaRPr lang="zh-CN" altLang="zh-CN"/>
              </a:p>
            </p:txBody>
          </p:sp>
          <p:sp>
            <p:nvSpPr>
              <p:cNvPr id="57805" name="Freeform 3641"/>
              <p:cNvSpPr>
                <a:spLocks/>
              </p:cNvSpPr>
              <p:nvPr/>
            </p:nvSpPr>
            <p:spPr bwMode="auto">
              <a:xfrm>
                <a:off x="5048" y="1581"/>
                <a:ext cx="90" cy="18"/>
              </a:xfrm>
              <a:custGeom>
                <a:avLst/>
                <a:gdLst>
                  <a:gd name="T0" fmla="*/ 35 w 90"/>
                  <a:gd name="T1" fmla="*/ 1 h 18"/>
                  <a:gd name="T2" fmla="*/ 37 w 90"/>
                  <a:gd name="T3" fmla="*/ 1 h 18"/>
                  <a:gd name="T4" fmla="*/ 39 w 90"/>
                  <a:gd name="T5" fmla="*/ 1 h 18"/>
                  <a:gd name="T6" fmla="*/ 43 w 90"/>
                  <a:gd name="T7" fmla="*/ 1 h 18"/>
                  <a:gd name="T8" fmla="*/ 47 w 90"/>
                  <a:gd name="T9" fmla="*/ 1 h 18"/>
                  <a:gd name="T10" fmla="*/ 51 w 90"/>
                  <a:gd name="T11" fmla="*/ 3 h 18"/>
                  <a:gd name="T12" fmla="*/ 55 w 90"/>
                  <a:gd name="T13" fmla="*/ 3 h 18"/>
                  <a:gd name="T14" fmla="*/ 60 w 90"/>
                  <a:gd name="T15" fmla="*/ 3 h 18"/>
                  <a:gd name="T16" fmla="*/ 66 w 90"/>
                  <a:gd name="T17" fmla="*/ 3 h 18"/>
                  <a:gd name="T18" fmla="*/ 67 w 90"/>
                  <a:gd name="T19" fmla="*/ 5 h 18"/>
                  <a:gd name="T20" fmla="*/ 73 w 90"/>
                  <a:gd name="T21" fmla="*/ 7 h 18"/>
                  <a:gd name="T22" fmla="*/ 77 w 90"/>
                  <a:gd name="T23" fmla="*/ 9 h 18"/>
                  <a:gd name="T24" fmla="*/ 81 w 90"/>
                  <a:gd name="T25" fmla="*/ 9 h 18"/>
                  <a:gd name="T26" fmla="*/ 83 w 90"/>
                  <a:gd name="T27" fmla="*/ 11 h 18"/>
                  <a:gd name="T28" fmla="*/ 87 w 90"/>
                  <a:gd name="T29" fmla="*/ 13 h 18"/>
                  <a:gd name="T30" fmla="*/ 89 w 90"/>
                  <a:gd name="T31" fmla="*/ 13 h 18"/>
                  <a:gd name="T32" fmla="*/ 83 w 90"/>
                  <a:gd name="T33" fmla="*/ 17 h 18"/>
                  <a:gd name="T34" fmla="*/ 83 w 90"/>
                  <a:gd name="T35" fmla="*/ 15 h 18"/>
                  <a:gd name="T36" fmla="*/ 81 w 90"/>
                  <a:gd name="T37" fmla="*/ 13 h 18"/>
                  <a:gd name="T38" fmla="*/ 79 w 90"/>
                  <a:gd name="T39" fmla="*/ 13 h 18"/>
                  <a:gd name="T40" fmla="*/ 77 w 90"/>
                  <a:gd name="T41" fmla="*/ 13 h 18"/>
                  <a:gd name="T42" fmla="*/ 75 w 90"/>
                  <a:gd name="T43" fmla="*/ 13 h 18"/>
                  <a:gd name="T44" fmla="*/ 71 w 90"/>
                  <a:gd name="T45" fmla="*/ 11 h 18"/>
                  <a:gd name="T46" fmla="*/ 69 w 90"/>
                  <a:gd name="T47" fmla="*/ 11 h 18"/>
                  <a:gd name="T48" fmla="*/ 66 w 90"/>
                  <a:gd name="T49" fmla="*/ 9 h 18"/>
                  <a:gd name="T50" fmla="*/ 62 w 90"/>
                  <a:gd name="T51" fmla="*/ 9 h 18"/>
                  <a:gd name="T52" fmla="*/ 59 w 90"/>
                  <a:gd name="T53" fmla="*/ 9 h 18"/>
                  <a:gd name="T54" fmla="*/ 55 w 90"/>
                  <a:gd name="T55" fmla="*/ 7 h 18"/>
                  <a:gd name="T56" fmla="*/ 51 w 90"/>
                  <a:gd name="T57" fmla="*/ 7 h 18"/>
                  <a:gd name="T58" fmla="*/ 51 w 90"/>
                  <a:gd name="T59" fmla="*/ 5 h 18"/>
                  <a:gd name="T60" fmla="*/ 45 w 90"/>
                  <a:gd name="T61" fmla="*/ 5 h 18"/>
                  <a:gd name="T62" fmla="*/ 41 w 90"/>
                  <a:gd name="T63" fmla="*/ 3 h 18"/>
                  <a:gd name="T64" fmla="*/ 39 w 90"/>
                  <a:gd name="T65" fmla="*/ 3 h 18"/>
                  <a:gd name="T66" fmla="*/ 35 w 90"/>
                  <a:gd name="T67" fmla="*/ 3 h 18"/>
                  <a:gd name="T68" fmla="*/ 31 w 90"/>
                  <a:gd name="T69" fmla="*/ 3 h 18"/>
                  <a:gd name="T70" fmla="*/ 28 w 90"/>
                  <a:gd name="T71" fmla="*/ 3 h 18"/>
                  <a:gd name="T72" fmla="*/ 26 w 90"/>
                  <a:gd name="T73" fmla="*/ 3 h 18"/>
                  <a:gd name="T74" fmla="*/ 22 w 90"/>
                  <a:gd name="T75" fmla="*/ 1 h 18"/>
                  <a:gd name="T76" fmla="*/ 18 w 90"/>
                  <a:gd name="T77" fmla="*/ 1 h 18"/>
                  <a:gd name="T78" fmla="*/ 16 w 90"/>
                  <a:gd name="T79" fmla="*/ 1 h 18"/>
                  <a:gd name="T80" fmla="*/ 13 w 90"/>
                  <a:gd name="T81" fmla="*/ 1 h 18"/>
                  <a:gd name="T82" fmla="*/ 9 w 90"/>
                  <a:gd name="T83" fmla="*/ 1 h 18"/>
                  <a:gd name="T84" fmla="*/ 7 w 90"/>
                  <a:gd name="T85" fmla="*/ 1 h 18"/>
                  <a:gd name="T86" fmla="*/ 3 w 90"/>
                  <a:gd name="T87" fmla="*/ 0 h 18"/>
                  <a:gd name="T88" fmla="*/ 1 w 90"/>
                  <a:gd name="T89" fmla="*/ 0 h 18"/>
                  <a:gd name="T90" fmla="*/ 0 w 90"/>
                  <a:gd name="T91" fmla="*/ 0 h 18"/>
                  <a:gd name="T92" fmla="*/ 35 w 90"/>
                  <a:gd name="T93" fmla="*/ 1 h 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0"/>
                  <a:gd name="T142" fmla="*/ 0 h 18"/>
                  <a:gd name="T143" fmla="*/ 90 w 90"/>
                  <a:gd name="T144" fmla="*/ 18 h 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0" h="18">
                    <a:moveTo>
                      <a:pt x="35" y="1"/>
                    </a:moveTo>
                    <a:lnTo>
                      <a:pt x="37" y="1"/>
                    </a:lnTo>
                    <a:lnTo>
                      <a:pt x="39" y="1"/>
                    </a:lnTo>
                    <a:lnTo>
                      <a:pt x="43" y="1"/>
                    </a:lnTo>
                    <a:lnTo>
                      <a:pt x="47" y="1"/>
                    </a:lnTo>
                    <a:lnTo>
                      <a:pt x="51" y="3"/>
                    </a:lnTo>
                    <a:lnTo>
                      <a:pt x="55" y="3"/>
                    </a:lnTo>
                    <a:lnTo>
                      <a:pt x="60" y="3"/>
                    </a:lnTo>
                    <a:lnTo>
                      <a:pt x="66" y="3"/>
                    </a:lnTo>
                    <a:lnTo>
                      <a:pt x="67" y="5"/>
                    </a:lnTo>
                    <a:lnTo>
                      <a:pt x="73" y="7"/>
                    </a:lnTo>
                    <a:lnTo>
                      <a:pt x="77" y="9"/>
                    </a:lnTo>
                    <a:lnTo>
                      <a:pt x="81" y="9"/>
                    </a:lnTo>
                    <a:lnTo>
                      <a:pt x="83" y="11"/>
                    </a:lnTo>
                    <a:lnTo>
                      <a:pt x="87" y="13"/>
                    </a:lnTo>
                    <a:lnTo>
                      <a:pt x="89" y="13"/>
                    </a:lnTo>
                    <a:lnTo>
                      <a:pt x="83" y="17"/>
                    </a:lnTo>
                    <a:lnTo>
                      <a:pt x="83" y="15"/>
                    </a:lnTo>
                    <a:lnTo>
                      <a:pt x="81" y="13"/>
                    </a:lnTo>
                    <a:lnTo>
                      <a:pt x="79" y="13"/>
                    </a:lnTo>
                    <a:lnTo>
                      <a:pt x="77" y="13"/>
                    </a:lnTo>
                    <a:lnTo>
                      <a:pt x="75" y="13"/>
                    </a:lnTo>
                    <a:lnTo>
                      <a:pt x="71" y="11"/>
                    </a:lnTo>
                    <a:lnTo>
                      <a:pt x="69" y="11"/>
                    </a:lnTo>
                    <a:lnTo>
                      <a:pt x="66" y="9"/>
                    </a:lnTo>
                    <a:lnTo>
                      <a:pt x="62" y="9"/>
                    </a:lnTo>
                    <a:lnTo>
                      <a:pt x="59" y="9"/>
                    </a:lnTo>
                    <a:lnTo>
                      <a:pt x="55" y="7"/>
                    </a:lnTo>
                    <a:lnTo>
                      <a:pt x="51" y="7"/>
                    </a:lnTo>
                    <a:lnTo>
                      <a:pt x="51" y="5"/>
                    </a:lnTo>
                    <a:lnTo>
                      <a:pt x="45" y="5"/>
                    </a:lnTo>
                    <a:lnTo>
                      <a:pt x="41" y="3"/>
                    </a:lnTo>
                    <a:lnTo>
                      <a:pt x="39" y="3"/>
                    </a:lnTo>
                    <a:lnTo>
                      <a:pt x="35" y="3"/>
                    </a:lnTo>
                    <a:lnTo>
                      <a:pt x="31" y="3"/>
                    </a:lnTo>
                    <a:lnTo>
                      <a:pt x="28" y="3"/>
                    </a:lnTo>
                    <a:lnTo>
                      <a:pt x="26" y="3"/>
                    </a:lnTo>
                    <a:lnTo>
                      <a:pt x="22" y="1"/>
                    </a:lnTo>
                    <a:lnTo>
                      <a:pt x="18" y="1"/>
                    </a:lnTo>
                    <a:lnTo>
                      <a:pt x="16" y="1"/>
                    </a:lnTo>
                    <a:lnTo>
                      <a:pt x="13" y="1"/>
                    </a:lnTo>
                    <a:lnTo>
                      <a:pt x="9" y="1"/>
                    </a:lnTo>
                    <a:lnTo>
                      <a:pt x="7" y="1"/>
                    </a:lnTo>
                    <a:lnTo>
                      <a:pt x="3" y="0"/>
                    </a:lnTo>
                    <a:lnTo>
                      <a:pt x="1" y="0"/>
                    </a:lnTo>
                    <a:lnTo>
                      <a:pt x="0" y="0"/>
                    </a:lnTo>
                    <a:lnTo>
                      <a:pt x="35" y="1"/>
                    </a:lnTo>
                  </a:path>
                </a:pathLst>
              </a:custGeom>
              <a:solidFill>
                <a:srgbClr val="FFFFCC"/>
              </a:solidFill>
              <a:ln w="9525" cap="rnd">
                <a:noFill/>
                <a:round/>
                <a:headEnd/>
                <a:tailEnd/>
              </a:ln>
            </p:spPr>
            <p:txBody>
              <a:bodyPr/>
              <a:lstStyle/>
              <a:p>
                <a:endParaRPr lang="zh-CN" altLang="zh-CN"/>
              </a:p>
            </p:txBody>
          </p:sp>
          <p:sp>
            <p:nvSpPr>
              <p:cNvPr id="57806" name="Freeform 3642"/>
              <p:cNvSpPr>
                <a:spLocks/>
              </p:cNvSpPr>
              <p:nvPr/>
            </p:nvSpPr>
            <p:spPr bwMode="auto">
              <a:xfrm>
                <a:off x="5048" y="1581"/>
                <a:ext cx="95" cy="23"/>
              </a:xfrm>
              <a:custGeom>
                <a:avLst/>
                <a:gdLst>
                  <a:gd name="T0" fmla="*/ 37 w 95"/>
                  <a:gd name="T1" fmla="*/ 1 h 23"/>
                  <a:gd name="T2" fmla="*/ 39 w 95"/>
                  <a:gd name="T3" fmla="*/ 1 h 23"/>
                  <a:gd name="T4" fmla="*/ 41 w 95"/>
                  <a:gd name="T5" fmla="*/ 1 h 23"/>
                  <a:gd name="T6" fmla="*/ 47 w 95"/>
                  <a:gd name="T7" fmla="*/ 3 h 23"/>
                  <a:gd name="T8" fmla="*/ 50 w 95"/>
                  <a:gd name="T9" fmla="*/ 3 h 23"/>
                  <a:gd name="T10" fmla="*/ 54 w 95"/>
                  <a:gd name="T11" fmla="*/ 5 h 23"/>
                  <a:gd name="T12" fmla="*/ 58 w 95"/>
                  <a:gd name="T13" fmla="*/ 5 h 23"/>
                  <a:gd name="T14" fmla="*/ 64 w 95"/>
                  <a:gd name="T15" fmla="*/ 5 h 23"/>
                  <a:gd name="T16" fmla="*/ 69 w 95"/>
                  <a:gd name="T17" fmla="*/ 5 h 23"/>
                  <a:gd name="T18" fmla="*/ 72 w 95"/>
                  <a:gd name="T19" fmla="*/ 7 h 23"/>
                  <a:gd name="T20" fmla="*/ 76 w 95"/>
                  <a:gd name="T21" fmla="*/ 9 h 23"/>
                  <a:gd name="T22" fmla="*/ 80 w 95"/>
                  <a:gd name="T23" fmla="*/ 11 h 23"/>
                  <a:gd name="T24" fmla="*/ 86 w 95"/>
                  <a:gd name="T25" fmla="*/ 13 h 23"/>
                  <a:gd name="T26" fmla="*/ 88 w 95"/>
                  <a:gd name="T27" fmla="*/ 15 h 23"/>
                  <a:gd name="T28" fmla="*/ 92 w 95"/>
                  <a:gd name="T29" fmla="*/ 17 h 23"/>
                  <a:gd name="T30" fmla="*/ 94 w 95"/>
                  <a:gd name="T31" fmla="*/ 17 h 23"/>
                  <a:gd name="T32" fmla="*/ 88 w 95"/>
                  <a:gd name="T33" fmla="*/ 22 h 23"/>
                  <a:gd name="T34" fmla="*/ 88 w 95"/>
                  <a:gd name="T35" fmla="*/ 20 h 23"/>
                  <a:gd name="T36" fmla="*/ 86 w 95"/>
                  <a:gd name="T37" fmla="*/ 19 h 23"/>
                  <a:gd name="T38" fmla="*/ 84 w 95"/>
                  <a:gd name="T39" fmla="*/ 19 h 23"/>
                  <a:gd name="T40" fmla="*/ 82 w 95"/>
                  <a:gd name="T41" fmla="*/ 17 h 23"/>
                  <a:gd name="T42" fmla="*/ 80 w 95"/>
                  <a:gd name="T43" fmla="*/ 17 h 23"/>
                  <a:gd name="T44" fmla="*/ 78 w 95"/>
                  <a:gd name="T45" fmla="*/ 17 h 23"/>
                  <a:gd name="T46" fmla="*/ 74 w 95"/>
                  <a:gd name="T47" fmla="*/ 15 h 23"/>
                  <a:gd name="T48" fmla="*/ 70 w 95"/>
                  <a:gd name="T49" fmla="*/ 13 h 23"/>
                  <a:gd name="T50" fmla="*/ 69 w 95"/>
                  <a:gd name="T51" fmla="*/ 11 h 23"/>
                  <a:gd name="T52" fmla="*/ 66 w 95"/>
                  <a:gd name="T53" fmla="*/ 11 h 23"/>
                  <a:gd name="T54" fmla="*/ 62 w 95"/>
                  <a:gd name="T55" fmla="*/ 11 h 23"/>
                  <a:gd name="T56" fmla="*/ 58 w 95"/>
                  <a:gd name="T57" fmla="*/ 9 h 23"/>
                  <a:gd name="T58" fmla="*/ 54 w 95"/>
                  <a:gd name="T59" fmla="*/ 9 h 23"/>
                  <a:gd name="T60" fmla="*/ 54 w 95"/>
                  <a:gd name="T61" fmla="*/ 7 h 23"/>
                  <a:gd name="T62" fmla="*/ 48 w 95"/>
                  <a:gd name="T63" fmla="*/ 7 h 23"/>
                  <a:gd name="T64" fmla="*/ 45 w 95"/>
                  <a:gd name="T65" fmla="*/ 5 h 23"/>
                  <a:gd name="T66" fmla="*/ 41 w 95"/>
                  <a:gd name="T67" fmla="*/ 5 h 23"/>
                  <a:gd name="T68" fmla="*/ 37 w 95"/>
                  <a:gd name="T69" fmla="*/ 5 h 23"/>
                  <a:gd name="T70" fmla="*/ 33 w 95"/>
                  <a:gd name="T71" fmla="*/ 5 h 23"/>
                  <a:gd name="T72" fmla="*/ 29 w 95"/>
                  <a:gd name="T73" fmla="*/ 5 h 23"/>
                  <a:gd name="T74" fmla="*/ 27 w 95"/>
                  <a:gd name="T75" fmla="*/ 5 h 23"/>
                  <a:gd name="T76" fmla="*/ 23 w 95"/>
                  <a:gd name="T77" fmla="*/ 3 h 23"/>
                  <a:gd name="T78" fmla="*/ 18 w 95"/>
                  <a:gd name="T79" fmla="*/ 3 h 23"/>
                  <a:gd name="T80" fmla="*/ 16 w 95"/>
                  <a:gd name="T81" fmla="*/ 1 h 23"/>
                  <a:gd name="T82" fmla="*/ 13 w 95"/>
                  <a:gd name="T83" fmla="*/ 1 h 23"/>
                  <a:gd name="T84" fmla="*/ 11 w 95"/>
                  <a:gd name="T85" fmla="*/ 1 h 23"/>
                  <a:gd name="T86" fmla="*/ 7 w 95"/>
                  <a:gd name="T87" fmla="*/ 1 h 23"/>
                  <a:gd name="T88" fmla="*/ 3 w 95"/>
                  <a:gd name="T89" fmla="*/ 0 h 23"/>
                  <a:gd name="T90" fmla="*/ 1 w 95"/>
                  <a:gd name="T91" fmla="*/ 0 h 23"/>
                  <a:gd name="T92" fmla="*/ 0 w 95"/>
                  <a:gd name="T93" fmla="*/ 0 h 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5"/>
                  <a:gd name="T142" fmla="*/ 0 h 23"/>
                  <a:gd name="T143" fmla="*/ 95 w 95"/>
                  <a:gd name="T144" fmla="*/ 23 h 2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5" h="23">
                    <a:moveTo>
                      <a:pt x="37" y="1"/>
                    </a:moveTo>
                    <a:lnTo>
                      <a:pt x="39" y="1"/>
                    </a:lnTo>
                    <a:lnTo>
                      <a:pt x="41" y="1"/>
                    </a:lnTo>
                    <a:lnTo>
                      <a:pt x="47" y="3"/>
                    </a:lnTo>
                    <a:lnTo>
                      <a:pt x="50" y="3"/>
                    </a:lnTo>
                    <a:lnTo>
                      <a:pt x="54" y="5"/>
                    </a:lnTo>
                    <a:lnTo>
                      <a:pt x="58" y="5"/>
                    </a:lnTo>
                    <a:lnTo>
                      <a:pt x="64" y="5"/>
                    </a:lnTo>
                    <a:lnTo>
                      <a:pt x="69" y="5"/>
                    </a:lnTo>
                    <a:lnTo>
                      <a:pt x="72" y="7"/>
                    </a:lnTo>
                    <a:lnTo>
                      <a:pt x="76" y="9"/>
                    </a:lnTo>
                    <a:lnTo>
                      <a:pt x="80" y="11"/>
                    </a:lnTo>
                    <a:lnTo>
                      <a:pt x="86" y="13"/>
                    </a:lnTo>
                    <a:lnTo>
                      <a:pt x="88" y="15"/>
                    </a:lnTo>
                    <a:lnTo>
                      <a:pt x="92" y="17"/>
                    </a:lnTo>
                    <a:lnTo>
                      <a:pt x="94" y="17"/>
                    </a:lnTo>
                    <a:lnTo>
                      <a:pt x="88" y="22"/>
                    </a:lnTo>
                    <a:lnTo>
                      <a:pt x="88" y="20"/>
                    </a:lnTo>
                    <a:lnTo>
                      <a:pt x="86" y="19"/>
                    </a:lnTo>
                    <a:lnTo>
                      <a:pt x="84" y="19"/>
                    </a:lnTo>
                    <a:lnTo>
                      <a:pt x="82" y="17"/>
                    </a:lnTo>
                    <a:lnTo>
                      <a:pt x="80" y="17"/>
                    </a:lnTo>
                    <a:lnTo>
                      <a:pt x="78" y="17"/>
                    </a:lnTo>
                    <a:lnTo>
                      <a:pt x="74" y="15"/>
                    </a:lnTo>
                    <a:lnTo>
                      <a:pt x="70" y="13"/>
                    </a:lnTo>
                    <a:lnTo>
                      <a:pt x="69" y="11"/>
                    </a:lnTo>
                    <a:lnTo>
                      <a:pt x="66" y="11"/>
                    </a:lnTo>
                    <a:lnTo>
                      <a:pt x="62" y="11"/>
                    </a:lnTo>
                    <a:lnTo>
                      <a:pt x="58" y="9"/>
                    </a:lnTo>
                    <a:lnTo>
                      <a:pt x="54" y="9"/>
                    </a:lnTo>
                    <a:lnTo>
                      <a:pt x="54" y="7"/>
                    </a:lnTo>
                    <a:lnTo>
                      <a:pt x="48" y="7"/>
                    </a:lnTo>
                    <a:lnTo>
                      <a:pt x="45" y="5"/>
                    </a:lnTo>
                    <a:lnTo>
                      <a:pt x="41" y="5"/>
                    </a:lnTo>
                    <a:lnTo>
                      <a:pt x="37" y="5"/>
                    </a:lnTo>
                    <a:lnTo>
                      <a:pt x="33" y="5"/>
                    </a:lnTo>
                    <a:lnTo>
                      <a:pt x="29" y="5"/>
                    </a:lnTo>
                    <a:lnTo>
                      <a:pt x="27" y="5"/>
                    </a:lnTo>
                    <a:lnTo>
                      <a:pt x="23" y="3"/>
                    </a:lnTo>
                    <a:lnTo>
                      <a:pt x="18" y="3"/>
                    </a:lnTo>
                    <a:lnTo>
                      <a:pt x="16" y="1"/>
                    </a:lnTo>
                    <a:lnTo>
                      <a:pt x="13" y="1"/>
                    </a:lnTo>
                    <a:lnTo>
                      <a:pt x="11" y="1"/>
                    </a:lnTo>
                    <a:lnTo>
                      <a:pt x="7" y="1"/>
                    </a:lnTo>
                    <a:lnTo>
                      <a:pt x="3" y="0"/>
                    </a:lnTo>
                    <a:lnTo>
                      <a:pt x="1" y="0"/>
                    </a:lnTo>
                    <a:lnTo>
                      <a:pt x="0" y="0"/>
                    </a:lnTo>
                  </a:path>
                </a:pathLst>
              </a:custGeom>
              <a:noFill/>
              <a:ln w="12700" cap="rnd">
                <a:solidFill>
                  <a:srgbClr val="000000"/>
                </a:solidFill>
                <a:round/>
                <a:headEnd type="none" w="sm" len="sm"/>
                <a:tailEnd type="none" w="sm" len="sm"/>
              </a:ln>
            </p:spPr>
            <p:txBody>
              <a:bodyPr/>
              <a:lstStyle/>
              <a:p>
                <a:endParaRPr lang="zh-CN" altLang="zh-CN"/>
              </a:p>
            </p:txBody>
          </p:sp>
        </p:grpSp>
        <p:grpSp>
          <p:nvGrpSpPr>
            <p:cNvPr id="30" name="Group 3643"/>
            <p:cNvGrpSpPr>
              <a:grpSpLocks/>
            </p:cNvGrpSpPr>
            <p:nvPr/>
          </p:nvGrpSpPr>
          <p:grpSpPr bwMode="auto">
            <a:xfrm>
              <a:off x="4713" y="2346"/>
              <a:ext cx="225" cy="216"/>
              <a:chOff x="3891" y="1467"/>
              <a:chExt cx="367" cy="289"/>
            </a:xfrm>
          </p:grpSpPr>
          <p:sp>
            <p:nvSpPr>
              <p:cNvPr id="57602" name="Rectangle 3644"/>
              <p:cNvSpPr>
                <a:spLocks noChangeArrowheads="1"/>
              </p:cNvSpPr>
              <p:nvPr/>
            </p:nvSpPr>
            <p:spPr bwMode="auto">
              <a:xfrm>
                <a:off x="3920" y="1467"/>
                <a:ext cx="128" cy="144"/>
              </a:xfrm>
              <a:prstGeom prst="rect">
                <a:avLst/>
              </a:prstGeom>
              <a:noFill/>
              <a:ln w="9525">
                <a:noFill/>
                <a:miter lim="800000"/>
                <a:headEnd/>
                <a:tailEnd/>
              </a:ln>
            </p:spPr>
            <p:txBody>
              <a:bodyPr wrap="none" anchor="ctr"/>
              <a:lstStyle/>
              <a:p>
                <a:endParaRPr lang="zh-CN" altLang="zh-CN"/>
              </a:p>
            </p:txBody>
          </p:sp>
          <p:grpSp>
            <p:nvGrpSpPr>
              <p:cNvPr id="31" name="Group 3645"/>
              <p:cNvGrpSpPr>
                <a:grpSpLocks/>
              </p:cNvGrpSpPr>
              <p:nvPr/>
            </p:nvGrpSpPr>
            <p:grpSpPr bwMode="auto">
              <a:xfrm>
                <a:off x="3891" y="1590"/>
                <a:ext cx="367" cy="166"/>
                <a:chOff x="3891" y="1590"/>
                <a:chExt cx="367" cy="166"/>
              </a:xfrm>
            </p:grpSpPr>
            <p:sp>
              <p:nvSpPr>
                <p:cNvPr id="57604" name="Freeform 3646"/>
                <p:cNvSpPr>
                  <a:spLocks/>
                </p:cNvSpPr>
                <p:nvPr/>
              </p:nvSpPr>
              <p:spPr bwMode="auto">
                <a:xfrm>
                  <a:off x="4143" y="1654"/>
                  <a:ext cx="73" cy="18"/>
                </a:xfrm>
                <a:custGeom>
                  <a:avLst/>
                  <a:gdLst>
                    <a:gd name="T0" fmla="*/ 62 w 73"/>
                    <a:gd name="T1" fmla="*/ 17 h 18"/>
                    <a:gd name="T2" fmla="*/ 64 w 73"/>
                    <a:gd name="T3" fmla="*/ 15 h 18"/>
                    <a:gd name="T4" fmla="*/ 66 w 73"/>
                    <a:gd name="T5" fmla="*/ 15 h 18"/>
                    <a:gd name="T6" fmla="*/ 66 w 73"/>
                    <a:gd name="T7" fmla="*/ 13 h 18"/>
                    <a:gd name="T8" fmla="*/ 68 w 73"/>
                    <a:gd name="T9" fmla="*/ 13 h 18"/>
                    <a:gd name="T10" fmla="*/ 68 w 73"/>
                    <a:gd name="T11" fmla="*/ 11 h 18"/>
                    <a:gd name="T12" fmla="*/ 70 w 73"/>
                    <a:gd name="T13" fmla="*/ 11 h 18"/>
                    <a:gd name="T14" fmla="*/ 72 w 73"/>
                    <a:gd name="T15" fmla="*/ 10 h 18"/>
                    <a:gd name="T16" fmla="*/ 70 w 73"/>
                    <a:gd name="T17" fmla="*/ 10 h 18"/>
                    <a:gd name="T18" fmla="*/ 68 w 73"/>
                    <a:gd name="T19" fmla="*/ 10 h 18"/>
                    <a:gd name="T20" fmla="*/ 68 w 73"/>
                    <a:gd name="T21" fmla="*/ 11 h 18"/>
                    <a:gd name="T22" fmla="*/ 66 w 73"/>
                    <a:gd name="T23" fmla="*/ 11 h 18"/>
                    <a:gd name="T24" fmla="*/ 64 w 73"/>
                    <a:gd name="T25" fmla="*/ 11 h 18"/>
                    <a:gd name="T26" fmla="*/ 64 w 73"/>
                    <a:gd name="T27" fmla="*/ 13 h 18"/>
                    <a:gd name="T28" fmla="*/ 58 w 73"/>
                    <a:gd name="T29" fmla="*/ 8 h 18"/>
                    <a:gd name="T30" fmla="*/ 60 w 73"/>
                    <a:gd name="T31" fmla="*/ 8 h 18"/>
                    <a:gd name="T32" fmla="*/ 62 w 73"/>
                    <a:gd name="T33" fmla="*/ 8 h 18"/>
                    <a:gd name="T34" fmla="*/ 64 w 73"/>
                    <a:gd name="T35" fmla="*/ 8 h 18"/>
                    <a:gd name="T36" fmla="*/ 66 w 73"/>
                    <a:gd name="T37" fmla="*/ 6 h 18"/>
                    <a:gd name="T38" fmla="*/ 64 w 73"/>
                    <a:gd name="T39" fmla="*/ 6 h 18"/>
                    <a:gd name="T40" fmla="*/ 60 w 73"/>
                    <a:gd name="T41" fmla="*/ 4 h 18"/>
                    <a:gd name="T42" fmla="*/ 56 w 73"/>
                    <a:gd name="T43" fmla="*/ 2 h 18"/>
                    <a:gd name="T44" fmla="*/ 52 w 73"/>
                    <a:gd name="T45" fmla="*/ 0 h 18"/>
                    <a:gd name="T46" fmla="*/ 47 w 73"/>
                    <a:gd name="T47" fmla="*/ 0 h 18"/>
                    <a:gd name="T48" fmla="*/ 46 w 73"/>
                    <a:gd name="T49" fmla="*/ 2 h 18"/>
                    <a:gd name="T50" fmla="*/ 11 w 73"/>
                    <a:gd name="T51" fmla="*/ 6 h 18"/>
                    <a:gd name="T52" fmla="*/ 7 w 73"/>
                    <a:gd name="T53" fmla="*/ 8 h 18"/>
                    <a:gd name="T54" fmla="*/ 5 w 73"/>
                    <a:gd name="T55" fmla="*/ 8 h 18"/>
                    <a:gd name="T56" fmla="*/ 5 w 73"/>
                    <a:gd name="T57" fmla="*/ 10 h 18"/>
                    <a:gd name="T58" fmla="*/ 3 w 73"/>
                    <a:gd name="T59" fmla="*/ 11 h 18"/>
                    <a:gd name="T60" fmla="*/ 0 w 73"/>
                    <a:gd name="T61" fmla="*/ 11 h 18"/>
                    <a:gd name="T62" fmla="*/ 5 w 73"/>
                    <a:gd name="T63" fmla="*/ 11 h 18"/>
                    <a:gd name="T64" fmla="*/ 9 w 73"/>
                    <a:gd name="T65" fmla="*/ 11 h 18"/>
                    <a:gd name="T66" fmla="*/ 11 w 73"/>
                    <a:gd name="T67" fmla="*/ 11 h 18"/>
                    <a:gd name="T68" fmla="*/ 19 w 73"/>
                    <a:gd name="T69" fmla="*/ 11 h 18"/>
                    <a:gd name="T70" fmla="*/ 19 w 73"/>
                    <a:gd name="T71" fmla="*/ 6 h 18"/>
                    <a:gd name="T72" fmla="*/ 23 w 73"/>
                    <a:gd name="T73" fmla="*/ 6 h 18"/>
                    <a:gd name="T74" fmla="*/ 23 w 73"/>
                    <a:gd name="T75" fmla="*/ 11 h 18"/>
                    <a:gd name="T76" fmla="*/ 30 w 73"/>
                    <a:gd name="T77" fmla="*/ 10 h 18"/>
                    <a:gd name="T78" fmla="*/ 36 w 73"/>
                    <a:gd name="T79" fmla="*/ 10 h 18"/>
                    <a:gd name="T80" fmla="*/ 44 w 73"/>
                    <a:gd name="T81" fmla="*/ 11 h 18"/>
                    <a:gd name="T82" fmla="*/ 48 w 73"/>
                    <a:gd name="T83" fmla="*/ 11 h 18"/>
                    <a:gd name="T84" fmla="*/ 52 w 73"/>
                    <a:gd name="T85" fmla="*/ 11 h 18"/>
                    <a:gd name="T86" fmla="*/ 58 w 73"/>
                    <a:gd name="T87" fmla="*/ 17 h 18"/>
                    <a:gd name="T88" fmla="*/ 62 w 73"/>
                    <a:gd name="T89" fmla="*/ 17 h 1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3"/>
                    <a:gd name="T136" fmla="*/ 0 h 18"/>
                    <a:gd name="T137" fmla="*/ 73 w 73"/>
                    <a:gd name="T138" fmla="*/ 18 h 1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3" h="18">
                      <a:moveTo>
                        <a:pt x="62" y="17"/>
                      </a:moveTo>
                      <a:lnTo>
                        <a:pt x="64" y="15"/>
                      </a:lnTo>
                      <a:lnTo>
                        <a:pt x="66" y="15"/>
                      </a:lnTo>
                      <a:lnTo>
                        <a:pt x="66" y="13"/>
                      </a:lnTo>
                      <a:lnTo>
                        <a:pt x="68" y="13"/>
                      </a:lnTo>
                      <a:lnTo>
                        <a:pt x="68" y="11"/>
                      </a:lnTo>
                      <a:lnTo>
                        <a:pt x="70" y="11"/>
                      </a:lnTo>
                      <a:lnTo>
                        <a:pt x="72" y="10"/>
                      </a:lnTo>
                      <a:lnTo>
                        <a:pt x="70" y="10"/>
                      </a:lnTo>
                      <a:lnTo>
                        <a:pt x="68" y="10"/>
                      </a:lnTo>
                      <a:lnTo>
                        <a:pt x="68" y="11"/>
                      </a:lnTo>
                      <a:lnTo>
                        <a:pt x="66" y="11"/>
                      </a:lnTo>
                      <a:lnTo>
                        <a:pt x="64" y="11"/>
                      </a:lnTo>
                      <a:lnTo>
                        <a:pt x="64" y="13"/>
                      </a:lnTo>
                      <a:lnTo>
                        <a:pt x="58" y="8"/>
                      </a:lnTo>
                      <a:lnTo>
                        <a:pt x="60" y="8"/>
                      </a:lnTo>
                      <a:lnTo>
                        <a:pt x="62" y="8"/>
                      </a:lnTo>
                      <a:lnTo>
                        <a:pt x="64" y="8"/>
                      </a:lnTo>
                      <a:lnTo>
                        <a:pt x="66" y="6"/>
                      </a:lnTo>
                      <a:lnTo>
                        <a:pt x="64" y="6"/>
                      </a:lnTo>
                      <a:lnTo>
                        <a:pt x="60" y="4"/>
                      </a:lnTo>
                      <a:lnTo>
                        <a:pt x="56" y="2"/>
                      </a:lnTo>
                      <a:lnTo>
                        <a:pt x="52" y="0"/>
                      </a:lnTo>
                      <a:lnTo>
                        <a:pt x="47" y="0"/>
                      </a:lnTo>
                      <a:lnTo>
                        <a:pt x="46" y="2"/>
                      </a:lnTo>
                      <a:lnTo>
                        <a:pt x="11" y="6"/>
                      </a:lnTo>
                      <a:lnTo>
                        <a:pt x="7" y="8"/>
                      </a:lnTo>
                      <a:lnTo>
                        <a:pt x="5" y="8"/>
                      </a:lnTo>
                      <a:lnTo>
                        <a:pt x="5" y="10"/>
                      </a:lnTo>
                      <a:lnTo>
                        <a:pt x="3" y="11"/>
                      </a:lnTo>
                      <a:lnTo>
                        <a:pt x="0" y="11"/>
                      </a:lnTo>
                      <a:lnTo>
                        <a:pt x="5" y="11"/>
                      </a:lnTo>
                      <a:lnTo>
                        <a:pt x="9" y="11"/>
                      </a:lnTo>
                      <a:lnTo>
                        <a:pt x="11" y="11"/>
                      </a:lnTo>
                      <a:lnTo>
                        <a:pt x="19" y="11"/>
                      </a:lnTo>
                      <a:lnTo>
                        <a:pt x="19" y="6"/>
                      </a:lnTo>
                      <a:lnTo>
                        <a:pt x="23" y="6"/>
                      </a:lnTo>
                      <a:lnTo>
                        <a:pt x="23" y="11"/>
                      </a:lnTo>
                      <a:lnTo>
                        <a:pt x="30" y="10"/>
                      </a:lnTo>
                      <a:lnTo>
                        <a:pt x="36" y="10"/>
                      </a:lnTo>
                      <a:lnTo>
                        <a:pt x="44" y="11"/>
                      </a:lnTo>
                      <a:lnTo>
                        <a:pt x="48" y="11"/>
                      </a:lnTo>
                      <a:lnTo>
                        <a:pt x="52" y="11"/>
                      </a:lnTo>
                      <a:lnTo>
                        <a:pt x="58" y="17"/>
                      </a:lnTo>
                      <a:lnTo>
                        <a:pt x="62" y="17"/>
                      </a:lnTo>
                    </a:path>
                  </a:pathLst>
                </a:custGeom>
                <a:solidFill>
                  <a:srgbClr val="969696"/>
                </a:solidFill>
                <a:ln w="9525" cap="rnd">
                  <a:noFill/>
                  <a:round/>
                  <a:headEnd/>
                  <a:tailEnd/>
                </a:ln>
              </p:spPr>
              <p:txBody>
                <a:bodyPr/>
                <a:lstStyle/>
                <a:p>
                  <a:endParaRPr lang="zh-CN" altLang="zh-CN"/>
                </a:p>
              </p:txBody>
            </p:sp>
            <p:sp>
              <p:nvSpPr>
                <p:cNvPr id="57605" name="Freeform 3647"/>
                <p:cNvSpPr>
                  <a:spLocks/>
                </p:cNvSpPr>
                <p:nvPr/>
              </p:nvSpPr>
              <p:spPr bwMode="auto">
                <a:xfrm>
                  <a:off x="4143" y="1654"/>
                  <a:ext cx="79" cy="23"/>
                </a:xfrm>
                <a:custGeom>
                  <a:avLst/>
                  <a:gdLst>
                    <a:gd name="T0" fmla="*/ 66 w 79"/>
                    <a:gd name="T1" fmla="*/ 22 h 23"/>
                    <a:gd name="T2" fmla="*/ 70 w 79"/>
                    <a:gd name="T3" fmla="*/ 20 h 23"/>
                    <a:gd name="T4" fmla="*/ 72 w 79"/>
                    <a:gd name="T5" fmla="*/ 20 h 23"/>
                    <a:gd name="T6" fmla="*/ 72 w 79"/>
                    <a:gd name="T7" fmla="*/ 18 h 23"/>
                    <a:gd name="T8" fmla="*/ 72 w 79"/>
                    <a:gd name="T9" fmla="*/ 16 h 23"/>
                    <a:gd name="T10" fmla="*/ 74 w 79"/>
                    <a:gd name="T11" fmla="*/ 16 h 23"/>
                    <a:gd name="T12" fmla="*/ 74 w 79"/>
                    <a:gd name="T13" fmla="*/ 14 h 23"/>
                    <a:gd name="T14" fmla="*/ 74 w 79"/>
                    <a:gd name="T15" fmla="*/ 12 h 23"/>
                    <a:gd name="T16" fmla="*/ 76 w 79"/>
                    <a:gd name="T17" fmla="*/ 12 h 23"/>
                    <a:gd name="T18" fmla="*/ 78 w 79"/>
                    <a:gd name="T19" fmla="*/ 10 h 23"/>
                    <a:gd name="T20" fmla="*/ 76 w 79"/>
                    <a:gd name="T21" fmla="*/ 10 h 23"/>
                    <a:gd name="T22" fmla="*/ 74 w 79"/>
                    <a:gd name="T23" fmla="*/ 10 h 23"/>
                    <a:gd name="T24" fmla="*/ 74 w 79"/>
                    <a:gd name="T25" fmla="*/ 12 h 23"/>
                    <a:gd name="T26" fmla="*/ 72 w 79"/>
                    <a:gd name="T27" fmla="*/ 12 h 23"/>
                    <a:gd name="T28" fmla="*/ 70 w 79"/>
                    <a:gd name="T29" fmla="*/ 14 h 23"/>
                    <a:gd name="T30" fmla="*/ 70 w 79"/>
                    <a:gd name="T31" fmla="*/ 16 h 23"/>
                    <a:gd name="T32" fmla="*/ 64 w 79"/>
                    <a:gd name="T33" fmla="*/ 10 h 23"/>
                    <a:gd name="T34" fmla="*/ 66 w 79"/>
                    <a:gd name="T35" fmla="*/ 10 h 23"/>
                    <a:gd name="T36" fmla="*/ 68 w 79"/>
                    <a:gd name="T37" fmla="*/ 9 h 23"/>
                    <a:gd name="T38" fmla="*/ 72 w 79"/>
                    <a:gd name="T39" fmla="*/ 7 h 23"/>
                    <a:gd name="T40" fmla="*/ 70 w 79"/>
                    <a:gd name="T41" fmla="*/ 7 h 23"/>
                    <a:gd name="T42" fmla="*/ 68 w 79"/>
                    <a:gd name="T43" fmla="*/ 5 h 23"/>
                    <a:gd name="T44" fmla="*/ 64 w 79"/>
                    <a:gd name="T45" fmla="*/ 3 h 23"/>
                    <a:gd name="T46" fmla="*/ 62 w 79"/>
                    <a:gd name="T47" fmla="*/ 1 h 23"/>
                    <a:gd name="T48" fmla="*/ 60 w 79"/>
                    <a:gd name="T49" fmla="*/ 1 h 23"/>
                    <a:gd name="T50" fmla="*/ 56 w 79"/>
                    <a:gd name="T51" fmla="*/ 0 h 23"/>
                    <a:gd name="T52" fmla="*/ 51 w 79"/>
                    <a:gd name="T53" fmla="*/ 0 h 23"/>
                    <a:gd name="T54" fmla="*/ 49 w 79"/>
                    <a:gd name="T55" fmla="*/ 1 h 23"/>
                    <a:gd name="T56" fmla="*/ 13 w 79"/>
                    <a:gd name="T57" fmla="*/ 7 h 23"/>
                    <a:gd name="T58" fmla="*/ 7 w 79"/>
                    <a:gd name="T59" fmla="*/ 9 h 23"/>
                    <a:gd name="T60" fmla="*/ 7 w 79"/>
                    <a:gd name="T61" fmla="*/ 10 h 23"/>
                    <a:gd name="T62" fmla="*/ 5 w 79"/>
                    <a:gd name="T63" fmla="*/ 10 h 23"/>
                    <a:gd name="T64" fmla="*/ 3 w 79"/>
                    <a:gd name="T65" fmla="*/ 12 h 23"/>
                    <a:gd name="T66" fmla="*/ 0 w 79"/>
                    <a:gd name="T67" fmla="*/ 14 h 23"/>
                    <a:gd name="T68" fmla="*/ 5 w 79"/>
                    <a:gd name="T69" fmla="*/ 12 h 23"/>
                    <a:gd name="T70" fmla="*/ 9 w 79"/>
                    <a:gd name="T71" fmla="*/ 12 h 23"/>
                    <a:gd name="T72" fmla="*/ 13 w 79"/>
                    <a:gd name="T73" fmla="*/ 12 h 23"/>
                    <a:gd name="T74" fmla="*/ 19 w 79"/>
                    <a:gd name="T75" fmla="*/ 12 h 23"/>
                    <a:gd name="T76" fmla="*/ 19 w 79"/>
                    <a:gd name="T77" fmla="*/ 7 h 23"/>
                    <a:gd name="T78" fmla="*/ 25 w 79"/>
                    <a:gd name="T79" fmla="*/ 7 h 23"/>
                    <a:gd name="T80" fmla="*/ 25 w 79"/>
                    <a:gd name="T81" fmla="*/ 12 h 23"/>
                    <a:gd name="T82" fmla="*/ 32 w 79"/>
                    <a:gd name="T83" fmla="*/ 10 h 23"/>
                    <a:gd name="T84" fmla="*/ 40 w 79"/>
                    <a:gd name="T85" fmla="*/ 10 h 23"/>
                    <a:gd name="T86" fmla="*/ 47 w 79"/>
                    <a:gd name="T87" fmla="*/ 12 h 23"/>
                    <a:gd name="T88" fmla="*/ 52 w 79"/>
                    <a:gd name="T89" fmla="*/ 12 h 23"/>
                    <a:gd name="T90" fmla="*/ 56 w 79"/>
                    <a:gd name="T91" fmla="*/ 12 h 23"/>
                    <a:gd name="T92" fmla="*/ 64 w 79"/>
                    <a:gd name="T93" fmla="*/ 22 h 23"/>
                    <a:gd name="T94" fmla="*/ 66 w 79"/>
                    <a:gd name="T95" fmla="*/ 22 h 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
                    <a:gd name="T145" fmla="*/ 0 h 23"/>
                    <a:gd name="T146" fmla="*/ 79 w 79"/>
                    <a:gd name="T147" fmla="*/ 23 h 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 h="23">
                      <a:moveTo>
                        <a:pt x="66" y="22"/>
                      </a:moveTo>
                      <a:lnTo>
                        <a:pt x="70" y="20"/>
                      </a:lnTo>
                      <a:lnTo>
                        <a:pt x="72" y="20"/>
                      </a:lnTo>
                      <a:lnTo>
                        <a:pt x="72" y="18"/>
                      </a:lnTo>
                      <a:lnTo>
                        <a:pt x="72" y="16"/>
                      </a:lnTo>
                      <a:lnTo>
                        <a:pt x="74" y="16"/>
                      </a:lnTo>
                      <a:lnTo>
                        <a:pt x="74" y="14"/>
                      </a:lnTo>
                      <a:lnTo>
                        <a:pt x="74" y="12"/>
                      </a:lnTo>
                      <a:lnTo>
                        <a:pt x="76" y="12"/>
                      </a:lnTo>
                      <a:lnTo>
                        <a:pt x="78" y="10"/>
                      </a:lnTo>
                      <a:lnTo>
                        <a:pt x="76" y="10"/>
                      </a:lnTo>
                      <a:lnTo>
                        <a:pt x="74" y="10"/>
                      </a:lnTo>
                      <a:lnTo>
                        <a:pt x="74" y="12"/>
                      </a:lnTo>
                      <a:lnTo>
                        <a:pt x="72" y="12"/>
                      </a:lnTo>
                      <a:lnTo>
                        <a:pt x="70" y="14"/>
                      </a:lnTo>
                      <a:lnTo>
                        <a:pt x="70" y="16"/>
                      </a:lnTo>
                      <a:lnTo>
                        <a:pt x="64" y="10"/>
                      </a:lnTo>
                      <a:lnTo>
                        <a:pt x="66" y="10"/>
                      </a:lnTo>
                      <a:lnTo>
                        <a:pt x="68" y="9"/>
                      </a:lnTo>
                      <a:lnTo>
                        <a:pt x="72" y="7"/>
                      </a:lnTo>
                      <a:lnTo>
                        <a:pt x="70" y="7"/>
                      </a:lnTo>
                      <a:lnTo>
                        <a:pt x="68" y="5"/>
                      </a:lnTo>
                      <a:lnTo>
                        <a:pt x="64" y="3"/>
                      </a:lnTo>
                      <a:lnTo>
                        <a:pt x="62" y="1"/>
                      </a:lnTo>
                      <a:lnTo>
                        <a:pt x="60" y="1"/>
                      </a:lnTo>
                      <a:lnTo>
                        <a:pt x="56" y="0"/>
                      </a:lnTo>
                      <a:lnTo>
                        <a:pt x="51" y="0"/>
                      </a:lnTo>
                      <a:lnTo>
                        <a:pt x="49" y="1"/>
                      </a:lnTo>
                      <a:lnTo>
                        <a:pt x="13" y="7"/>
                      </a:lnTo>
                      <a:lnTo>
                        <a:pt x="7" y="9"/>
                      </a:lnTo>
                      <a:lnTo>
                        <a:pt x="7" y="10"/>
                      </a:lnTo>
                      <a:lnTo>
                        <a:pt x="5" y="10"/>
                      </a:lnTo>
                      <a:lnTo>
                        <a:pt x="3" y="12"/>
                      </a:lnTo>
                      <a:lnTo>
                        <a:pt x="0" y="14"/>
                      </a:lnTo>
                      <a:lnTo>
                        <a:pt x="5" y="12"/>
                      </a:lnTo>
                      <a:lnTo>
                        <a:pt x="9" y="12"/>
                      </a:lnTo>
                      <a:lnTo>
                        <a:pt x="13" y="12"/>
                      </a:lnTo>
                      <a:lnTo>
                        <a:pt x="19" y="12"/>
                      </a:lnTo>
                      <a:lnTo>
                        <a:pt x="19" y="7"/>
                      </a:lnTo>
                      <a:lnTo>
                        <a:pt x="25" y="7"/>
                      </a:lnTo>
                      <a:lnTo>
                        <a:pt x="25" y="12"/>
                      </a:lnTo>
                      <a:lnTo>
                        <a:pt x="32" y="10"/>
                      </a:lnTo>
                      <a:lnTo>
                        <a:pt x="40" y="10"/>
                      </a:lnTo>
                      <a:lnTo>
                        <a:pt x="47" y="12"/>
                      </a:lnTo>
                      <a:lnTo>
                        <a:pt x="52" y="12"/>
                      </a:lnTo>
                      <a:lnTo>
                        <a:pt x="56" y="12"/>
                      </a:lnTo>
                      <a:lnTo>
                        <a:pt x="64" y="22"/>
                      </a:lnTo>
                      <a:lnTo>
                        <a:pt x="66" y="22"/>
                      </a:lnTo>
                    </a:path>
                  </a:pathLst>
                </a:custGeom>
                <a:solidFill>
                  <a:srgbClr val="969696"/>
                </a:solidFill>
                <a:ln w="12700" cap="rnd">
                  <a:solidFill>
                    <a:srgbClr val="000000"/>
                  </a:solidFill>
                  <a:round/>
                  <a:headEnd/>
                  <a:tailEnd/>
                </a:ln>
              </p:spPr>
              <p:txBody>
                <a:bodyPr/>
                <a:lstStyle/>
                <a:p>
                  <a:endParaRPr lang="zh-CN" altLang="zh-CN"/>
                </a:p>
              </p:txBody>
            </p:sp>
            <p:sp>
              <p:nvSpPr>
                <p:cNvPr id="57606" name="Freeform 3648"/>
                <p:cNvSpPr>
                  <a:spLocks/>
                </p:cNvSpPr>
                <p:nvPr/>
              </p:nvSpPr>
              <p:spPr bwMode="auto">
                <a:xfrm>
                  <a:off x="4240" y="1676"/>
                  <a:ext cx="17" cy="17"/>
                </a:xfrm>
                <a:custGeom>
                  <a:avLst/>
                  <a:gdLst>
                    <a:gd name="T0" fmla="*/ 7 w 17"/>
                    <a:gd name="T1" fmla="*/ 0 h 17"/>
                    <a:gd name="T2" fmla="*/ 0 w 17"/>
                    <a:gd name="T3" fmla="*/ 0 h 17"/>
                    <a:gd name="T4" fmla="*/ 0 w 17"/>
                    <a:gd name="T5" fmla="*/ 4 h 17"/>
                    <a:gd name="T6" fmla="*/ 0 w 17"/>
                    <a:gd name="T7" fmla="*/ 8 h 17"/>
                    <a:gd name="T8" fmla="*/ 0 w 17"/>
                    <a:gd name="T9" fmla="*/ 12 h 17"/>
                    <a:gd name="T10" fmla="*/ 7 w 17"/>
                    <a:gd name="T11" fmla="*/ 16 h 17"/>
                    <a:gd name="T12" fmla="*/ 7 w 17"/>
                    <a:gd name="T13" fmla="*/ 8 h 17"/>
                    <a:gd name="T14" fmla="*/ 16 w 17"/>
                    <a:gd name="T15" fmla="*/ 8 h 17"/>
                    <a:gd name="T16" fmla="*/ 16 w 17"/>
                    <a:gd name="T17" fmla="*/ 0 h 17"/>
                    <a:gd name="T18" fmla="*/ 7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7" y="0"/>
                      </a:moveTo>
                      <a:lnTo>
                        <a:pt x="0" y="0"/>
                      </a:lnTo>
                      <a:lnTo>
                        <a:pt x="0" y="4"/>
                      </a:lnTo>
                      <a:lnTo>
                        <a:pt x="0" y="8"/>
                      </a:lnTo>
                      <a:lnTo>
                        <a:pt x="0" y="12"/>
                      </a:lnTo>
                      <a:lnTo>
                        <a:pt x="7" y="16"/>
                      </a:lnTo>
                      <a:lnTo>
                        <a:pt x="7" y="8"/>
                      </a:lnTo>
                      <a:lnTo>
                        <a:pt x="16" y="8"/>
                      </a:lnTo>
                      <a:lnTo>
                        <a:pt x="16" y="0"/>
                      </a:lnTo>
                      <a:lnTo>
                        <a:pt x="7" y="0"/>
                      </a:lnTo>
                    </a:path>
                  </a:pathLst>
                </a:custGeom>
                <a:solidFill>
                  <a:srgbClr val="969696"/>
                </a:solidFill>
                <a:ln w="9525" cap="rnd">
                  <a:noFill/>
                  <a:round/>
                  <a:headEnd/>
                  <a:tailEnd/>
                </a:ln>
              </p:spPr>
              <p:txBody>
                <a:bodyPr/>
                <a:lstStyle/>
                <a:p>
                  <a:endParaRPr lang="zh-CN" altLang="zh-CN"/>
                </a:p>
              </p:txBody>
            </p:sp>
            <p:sp>
              <p:nvSpPr>
                <p:cNvPr id="57607" name="Freeform 3649"/>
                <p:cNvSpPr>
                  <a:spLocks/>
                </p:cNvSpPr>
                <p:nvPr/>
              </p:nvSpPr>
              <p:spPr bwMode="auto">
                <a:xfrm>
                  <a:off x="4241" y="1676"/>
                  <a:ext cx="17" cy="17"/>
                </a:xfrm>
                <a:custGeom>
                  <a:avLst/>
                  <a:gdLst>
                    <a:gd name="T0" fmla="*/ 4 w 17"/>
                    <a:gd name="T1" fmla="*/ 0 h 17"/>
                    <a:gd name="T2" fmla="*/ 12 w 17"/>
                    <a:gd name="T3" fmla="*/ 0 h 17"/>
                    <a:gd name="T4" fmla="*/ 16 w 17"/>
                    <a:gd name="T5" fmla="*/ 4 h 17"/>
                    <a:gd name="T6" fmla="*/ 16 w 17"/>
                    <a:gd name="T7" fmla="*/ 8 h 17"/>
                    <a:gd name="T8" fmla="*/ 12 w 17"/>
                    <a:gd name="T9" fmla="*/ 12 h 17"/>
                    <a:gd name="T10" fmla="*/ 4 w 17"/>
                    <a:gd name="T11" fmla="*/ 16 h 17"/>
                    <a:gd name="T12" fmla="*/ 4 w 17"/>
                    <a:gd name="T13" fmla="*/ 8 h 17"/>
                    <a:gd name="T14" fmla="*/ 0 w 17"/>
                    <a:gd name="T15" fmla="*/ 8 h 17"/>
                    <a:gd name="T16" fmla="*/ 0 w 17"/>
                    <a:gd name="T17" fmla="*/ 0 h 17"/>
                    <a:gd name="T18" fmla="*/ 4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4" y="0"/>
                      </a:moveTo>
                      <a:lnTo>
                        <a:pt x="12" y="0"/>
                      </a:lnTo>
                      <a:lnTo>
                        <a:pt x="16" y="4"/>
                      </a:lnTo>
                      <a:lnTo>
                        <a:pt x="16" y="8"/>
                      </a:lnTo>
                      <a:lnTo>
                        <a:pt x="12" y="12"/>
                      </a:lnTo>
                      <a:lnTo>
                        <a:pt x="4" y="16"/>
                      </a:lnTo>
                      <a:lnTo>
                        <a:pt x="4" y="8"/>
                      </a:lnTo>
                      <a:lnTo>
                        <a:pt x="0" y="8"/>
                      </a:lnTo>
                      <a:lnTo>
                        <a:pt x="0" y="0"/>
                      </a:lnTo>
                      <a:lnTo>
                        <a:pt x="4" y="0"/>
                      </a:lnTo>
                    </a:path>
                  </a:pathLst>
                </a:custGeom>
                <a:solidFill>
                  <a:srgbClr val="969696"/>
                </a:solidFill>
                <a:ln w="12700" cap="rnd">
                  <a:solidFill>
                    <a:srgbClr val="000000"/>
                  </a:solidFill>
                  <a:round/>
                  <a:headEnd/>
                  <a:tailEnd/>
                </a:ln>
              </p:spPr>
              <p:txBody>
                <a:bodyPr/>
                <a:lstStyle/>
                <a:p>
                  <a:endParaRPr lang="zh-CN" altLang="zh-CN"/>
                </a:p>
              </p:txBody>
            </p:sp>
            <p:sp>
              <p:nvSpPr>
                <p:cNvPr id="57608" name="Freeform 3650"/>
                <p:cNvSpPr>
                  <a:spLocks/>
                </p:cNvSpPr>
                <p:nvPr/>
              </p:nvSpPr>
              <p:spPr bwMode="auto">
                <a:xfrm>
                  <a:off x="4210" y="1665"/>
                  <a:ext cx="17" cy="17"/>
                </a:xfrm>
                <a:custGeom>
                  <a:avLst/>
                  <a:gdLst>
                    <a:gd name="T0" fmla="*/ 0 w 17"/>
                    <a:gd name="T1" fmla="*/ 16 h 17"/>
                    <a:gd name="T2" fmla="*/ 2 w 17"/>
                    <a:gd name="T3" fmla="*/ 14 h 17"/>
                    <a:gd name="T4" fmla="*/ 4 w 17"/>
                    <a:gd name="T5" fmla="*/ 14 h 17"/>
                    <a:gd name="T6" fmla="*/ 4 w 17"/>
                    <a:gd name="T7" fmla="*/ 10 h 17"/>
                    <a:gd name="T8" fmla="*/ 4 w 17"/>
                    <a:gd name="T9" fmla="*/ 8 h 17"/>
                    <a:gd name="T10" fmla="*/ 6 w 17"/>
                    <a:gd name="T11" fmla="*/ 8 h 17"/>
                    <a:gd name="T12" fmla="*/ 6 w 17"/>
                    <a:gd name="T13" fmla="*/ 6 h 17"/>
                    <a:gd name="T14" fmla="*/ 6 w 17"/>
                    <a:gd name="T15" fmla="*/ 2 h 17"/>
                    <a:gd name="T16" fmla="*/ 10 w 17"/>
                    <a:gd name="T17" fmla="*/ 2 h 17"/>
                    <a:gd name="T18" fmla="*/ 10 w 17"/>
                    <a:gd name="T19" fmla="*/ 0 h 17"/>
                    <a:gd name="T20" fmla="*/ 14 w 17"/>
                    <a:gd name="T21" fmla="*/ 2 h 17"/>
                    <a:gd name="T22" fmla="*/ 16 w 17"/>
                    <a:gd name="T23" fmla="*/ 2 h 17"/>
                    <a:gd name="T24" fmla="*/ 16 w 17"/>
                    <a:gd name="T25" fmla="*/ 6 h 17"/>
                    <a:gd name="T26" fmla="*/ 14 w 17"/>
                    <a:gd name="T27" fmla="*/ 8 h 17"/>
                    <a:gd name="T28" fmla="*/ 14 w 17"/>
                    <a:gd name="T29" fmla="*/ 10 h 17"/>
                    <a:gd name="T30" fmla="*/ 12 w 17"/>
                    <a:gd name="T31" fmla="*/ 10 h 17"/>
                    <a:gd name="T32" fmla="*/ 10 w 17"/>
                    <a:gd name="T33" fmla="*/ 14 h 17"/>
                    <a:gd name="T34" fmla="*/ 6 w 17"/>
                    <a:gd name="T35" fmla="*/ 16 h 17"/>
                    <a:gd name="T36" fmla="*/ 4 w 17"/>
                    <a:gd name="T37" fmla="*/ 16 h 17"/>
                    <a:gd name="T38" fmla="*/ 2 w 17"/>
                    <a:gd name="T39" fmla="*/ 16 h 17"/>
                    <a:gd name="T40" fmla="*/ 0 w 1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0" y="16"/>
                      </a:moveTo>
                      <a:lnTo>
                        <a:pt x="2" y="14"/>
                      </a:lnTo>
                      <a:lnTo>
                        <a:pt x="4" y="14"/>
                      </a:lnTo>
                      <a:lnTo>
                        <a:pt x="4" y="10"/>
                      </a:lnTo>
                      <a:lnTo>
                        <a:pt x="4" y="8"/>
                      </a:lnTo>
                      <a:lnTo>
                        <a:pt x="6" y="8"/>
                      </a:lnTo>
                      <a:lnTo>
                        <a:pt x="6" y="6"/>
                      </a:lnTo>
                      <a:lnTo>
                        <a:pt x="6" y="2"/>
                      </a:lnTo>
                      <a:lnTo>
                        <a:pt x="10" y="2"/>
                      </a:lnTo>
                      <a:lnTo>
                        <a:pt x="10" y="0"/>
                      </a:lnTo>
                      <a:lnTo>
                        <a:pt x="14" y="2"/>
                      </a:lnTo>
                      <a:lnTo>
                        <a:pt x="16" y="2"/>
                      </a:lnTo>
                      <a:lnTo>
                        <a:pt x="16" y="6"/>
                      </a:lnTo>
                      <a:lnTo>
                        <a:pt x="14" y="8"/>
                      </a:lnTo>
                      <a:lnTo>
                        <a:pt x="14" y="10"/>
                      </a:lnTo>
                      <a:lnTo>
                        <a:pt x="12" y="10"/>
                      </a:lnTo>
                      <a:lnTo>
                        <a:pt x="10" y="14"/>
                      </a:lnTo>
                      <a:lnTo>
                        <a:pt x="6" y="16"/>
                      </a:lnTo>
                      <a:lnTo>
                        <a:pt x="4" y="16"/>
                      </a:lnTo>
                      <a:lnTo>
                        <a:pt x="2" y="16"/>
                      </a:lnTo>
                      <a:lnTo>
                        <a:pt x="0" y="16"/>
                      </a:lnTo>
                    </a:path>
                  </a:pathLst>
                </a:custGeom>
                <a:solidFill>
                  <a:srgbClr val="969696"/>
                </a:solidFill>
                <a:ln w="9525" cap="rnd">
                  <a:noFill/>
                  <a:round/>
                  <a:headEnd/>
                  <a:tailEnd/>
                </a:ln>
              </p:spPr>
              <p:txBody>
                <a:bodyPr/>
                <a:lstStyle/>
                <a:p>
                  <a:endParaRPr lang="zh-CN" altLang="zh-CN"/>
                </a:p>
              </p:txBody>
            </p:sp>
            <p:sp>
              <p:nvSpPr>
                <p:cNvPr id="57609" name="Freeform 3651"/>
                <p:cNvSpPr>
                  <a:spLocks/>
                </p:cNvSpPr>
                <p:nvPr/>
              </p:nvSpPr>
              <p:spPr bwMode="auto">
                <a:xfrm>
                  <a:off x="4210" y="1665"/>
                  <a:ext cx="18" cy="17"/>
                </a:xfrm>
                <a:custGeom>
                  <a:avLst/>
                  <a:gdLst>
                    <a:gd name="T0" fmla="*/ 0 w 18"/>
                    <a:gd name="T1" fmla="*/ 14 h 17"/>
                    <a:gd name="T2" fmla="*/ 3 w 18"/>
                    <a:gd name="T3" fmla="*/ 12 h 17"/>
                    <a:gd name="T4" fmla="*/ 5 w 18"/>
                    <a:gd name="T5" fmla="*/ 12 h 17"/>
                    <a:gd name="T6" fmla="*/ 5 w 18"/>
                    <a:gd name="T7" fmla="*/ 10 h 17"/>
                    <a:gd name="T8" fmla="*/ 5 w 18"/>
                    <a:gd name="T9" fmla="*/ 6 h 17"/>
                    <a:gd name="T10" fmla="*/ 7 w 18"/>
                    <a:gd name="T11" fmla="*/ 6 h 17"/>
                    <a:gd name="T12" fmla="*/ 7 w 18"/>
                    <a:gd name="T13" fmla="*/ 2 h 17"/>
                    <a:gd name="T14" fmla="*/ 9 w 18"/>
                    <a:gd name="T15" fmla="*/ 2 h 17"/>
                    <a:gd name="T16" fmla="*/ 11 w 18"/>
                    <a:gd name="T17" fmla="*/ 0 h 17"/>
                    <a:gd name="T18" fmla="*/ 15 w 18"/>
                    <a:gd name="T19" fmla="*/ 2 h 17"/>
                    <a:gd name="T20" fmla="*/ 17 w 18"/>
                    <a:gd name="T21" fmla="*/ 2 h 17"/>
                    <a:gd name="T22" fmla="*/ 17 w 18"/>
                    <a:gd name="T23" fmla="*/ 6 h 17"/>
                    <a:gd name="T24" fmla="*/ 15 w 18"/>
                    <a:gd name="T25" fmla="*/ 6 h 17"/>
                    <a:gd name="T26" fmla="*/ 15 w 18"/>
                    <a:gd name="T27" fmla="*/ 10 h 17"/>
                    <a:gd name="T28" fmla="*/ 13 w 18"/>
                    <a:gd name="T29" fmla="*/ 10 h 17"/>
                    <a:gd name="T30" fmla="*/ 11 w 18"/>
                    <a:gd name="T31" fmla="*/ 12 h 17"/>
                    <a:gd name="T32" fmla="*/ 9 w 18"/>
                    <a:gd name="T33" fmla="*/ 12 h 17"/>
                    <a:gd name="T34" fmla="*/ 7 w 18"/>
                    <a:gd name="T35" fmla="*/ 14 h 17"/>
                    <a:gd name="T36" fmla="*/ 5 w 18"/>
                    <a:gd name="T37" fmla="*/ 14 h 17"/>
                    <a:gd name="T38" fmla="*/ 3 w 18"/>
                    <a:gd name="T39" fmla="*/ 14 h 17"/>
                    <a:gd name="T40" fmla="*/ 1 w 18"/>
                    <a:gd name="T41" fmla="*/ 16 h 17"/>
                    <a:gd name="T42" fmla="*/ 0 w 18"/>
                    <a:gd name="T43" fmla="*/ 16 h 17"/>
                    <a:gd name="T44" fmla="*/ 0 w 18"/>
                    <a:gd name="T45" fmla="*/ 14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
                    <a:gd name="T70" fmla="*/ 0 h 17"/>
                    <a:gd name="T71" fmla="*/ 18 w 18"/>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 h="17">
                      <a:moveTo>
                        <a:pt x="0" y="14"/>
                      </a:moveTo>
                      <a:lnTo>
                        <a:pt x="3" y="12"/>
                      </a:lnTo>
                      <a:lnTo>
                        <a:pt x="5" y="12"/>
                      </a:lnTo>
                      <a:lnTo>
                        <a:pt x="5" y="10"/>
                      </a:lnTo>
                      <a:lnTo>
                        <a:pt x="5" y="6"/>
                      </a:lnTo>
                      <a:lnTo>
                        <a:pt x="7" y="6"/>
                      </a:lnTo>
                      <a:lnTo>
                        <a:pt x="7" y="2"/>
                      </a:lnTo>
                      <a:lnTo>
                        <a:pt x="9" y="2"/>
                      </a:lnTo>
                      <a:lnTo>
                        <a:pt x="11" y="0"/>
                      </a:lnTo>
                      <a:lnTo>
                        <a:pt x="15" y="2"/>
                      </a:lnTo>
                      <a:lnTo>
                        <a:pt x="17" y="2"/>
                      </a:lnTo>
                      <a:lnTo>
                        <a:pt x="17" y="6"/>
                      </a:lnTo>
                      <a:lnTo>
                        <a:pt x="15" y="6"/>
                      </a:lnTo>
                      <a:lnTo>
                        <a:pt x="15" y="10"/>
                      </a:lnTo>
                      <a:lnTo>
                        <a:pt x="13" y="10"/>
                      </a:lnTo>
                      <a:lnTo>
                        <a:pt x="11" y="12"/>
                      </a:lnTo>
                      <a:lnTo>
                        <a:pt x="9" y="12"/>
                      </a:lnTo>
                      <a:lnTo>
                        <a:pt x="7" y="14"/>
                      </a:lnTo>
                      <a:lnTo>
                        <a:pt x="5" y="14"/>
                      </a:lnTo>
                      <a:lnTo>
                        <a:pt x="3" y="14"/>
                      </a:lnTo>
                      <a:lnTo>
                        <a:pt x="1" y="16"/>
                      </a:lnTo>
                      <a:lnTo>
                        <a:pt x="0" y="16"/>
                      </a:lnTo>
                      <a:lnTo>
                        <a:pt x="0" y="14"/>
                      </a:lnTo>
                    </a:path>
                  </a:pathLst>
                </a:custGeom>
                <a:solidFill>
                  <a:srgbClr val="969696"/>
                </a:solidFill>
                <a:ln w="12700" cap="rnd">
                  <a:solidFill>
                    <a:srgbClr val="000000"/>
                  </a:solidFill>
                  <a:round/>
                  <a:headEnd/>
                  <a:tailEnd/>
                </a:ln>
              </p:spPr>
              <p:txBody>
                <a:bodyPr/>
                <a:lstStyle/>
                <a:p>
                  <a:endParaRPr lang="zh-CN" altLang="zh-CN"/>
                </a:p>
              </p:txBody>
            </p:sp>
            <p:sp>
              <p:nvSpPr>
                <p:cNvPr id="57610" name="Freeform 3652"/>
                <p:cNvSpPr>
                  <a:spLocks/>
                </p:cNvSpPr>
                <p:nvPr/>
              </p:nvSpPr>
              <p:spPr bwMode="auto">
                <a:xfrm>
                  <a:off x="4204" y="1665"/>
                  <a:ext cx="17" cy="17"/>
                </a:xfrm>
                <a:custGeom>
                  <a:avLst/>
                  <a:gdLst>
                    <a:gd name="T0" fmla="*/ 16 w 17"/>
                    <a:gd name="T1" fmla="*/ 10 h 17"/>
                    <a:gd name="T2" fmla="*/ 16 w 17"/>
                    <a:gd name="T3" fmla="*/ 12 h 17"/>
                    <a:gd name="T4" fmla="*/ 8 w 17"/>
                    <a:gd name="T5" fmla="*/ 16 h 17"/>
                    <a:gd name="T6" fmla="*/ 0 w 17"/>
                    <a:gd name="T7" fmla="*/ 4 h 17"/>
                    <a:gd name="T8" fmla="*/ 0 w 17"/>
                    <a:gd name="T9" fmla="*/ 0 h 17"/>
                    <a:gd name="T10" fmla="*/ 16 w 17"/>
                    <a:gd name="T11" fmla="*/ 1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10"/>
                      </a:moveTo>
                      <a:lnTo>
                        <a:pt x="16" y="12"/>
                      </a:lnTo>
                      <a:lnTo>
                        <a:pt x="8" y="16"/>
                      </a:lnTo>
                      <a:lnTo>
                        <a:pt x="0" y="4"/>
                      </a:lnTo>
                      <a:lnTo>
                        <a:pt x="0" y="0"/>
                      </a:lnTo>
                      <a:lnTo>
                        <a:pt x="16" y="10"/>
                      </a:lnTo>
                    </a:path>
                  </a:pathLst>
                </a:custGeom>
                <a:solidFill>
                  <a:srgbClr val="969696"/>
                </a:solidFill>
                <a:ln w="9525" cap="rnd">
                  <a:noFill/>
                  <a:round/>
                  <a:headEnd/>
                  <a:tailEnd/>
                </a:ln>
              </p:spPr>
              <p:txBody>
                <a:bodyPr/>
                <a:lstStyle/>
                <a:p>
                  <a:endParaRPr lang="zh-CN" altLang="zh-CN"/>
                </a:p>
              </p:txBody>
            </p:sp>
            <p:sp>
              <p:nvSpPr>
                <p:cNvPr id="57611" name="Freeform 3653"/>
                <p:cNvSpPr>
                  <a:spLocks/>
                </p:cNvSpPr>
                <p:nvPr/>
              </p:nvSpPr>
              <p:spPr bwMode="auto">
                <a:xfrm>
                  <a:off x="4204" y="1665"/>
                  <a:ext cx="17" cy="17"/>
                </a:xfrm>
                <a:custGeom>
                  <a:avLst/>
                  <a:gdLst>
                    <a:gd name="T0" fmla="*/ 16 w 17"/>
                    <a:gd name="T1" fmla="*/ 10 h 17"/>
                    <a:gd name="T2" fmla="*/ 12 w 17"/>
                    <a:gd name="T3" fmla="*/ 14 h 17"/>
                    <a:gd name="T4" fmla="*/ 8 w 17"/>
                    <a:gd name="T5" fmla="*/ 16 h 17"/>
                    <a:gd name="T6" fmla="*/ 0 w 17"/>
                    <a:gd name="T7" fmla="*/ 2 h 17"/>
                    <a:gd name="T8" fmla="*/ 0 w 17"/>
                    <a:gd name="T9" fmla="*/ 0 h 17"/>
                    <a:gd name="T10" fmla="*/ 2 w 17"/>
                    <a:gd name="T11" fmla="*/ 0 h 17"/>
                    <a:gd name="T12" fmla="*/ 16 w 17"/>
                    <a:gd name="T13" fmla="*/ 1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10"/>
                      </a:moveTo>
                      <a:lnTo>
                        <a:pt x="12" y="14"/>
                      </a:lnTo>
                      <a:lnTo>
                        <a:pt x="8" y="16"/>
                      </a:lnTo>
                      <a:lnTo>
                        <a:pt x="0" y="2"/>
                      </a:lnTo>
                      <a:lnTo>
                        <a:pt x="0" y="0"/>
                      </a:lnTo>
                      <a:lnTo>
                        <a:pt x="2" y="0"/>
                      </a:lnTo>
                      <a:lnTo>
                        <a:pt x="16" y="10"/>
                      </a:lnTo>
                    </a:path>
                  </a:pathLst>
                </a:custGeom>
                <a:solidFill>
                  <a:srgbClr val="969696"/>
                </a:solidFill>
                <a:ln w="12700" cap="rnd">
                  <a:solidFill>
                    <a:srgbClr val="000000"/>
                  </a:solidFill>
                  <a:round/>
                  <a:headEnd/>
                  <a:tailEnd/>
                </a:ln>
              </p:spPr>
              <p:txBody>
                <a:bodyPr/>
                <a:lstStyle/>
                <a:p>
                  <a:endParaRPr lang="zh-CN" altLang="zh-CN"/>
                </a:p>
              </p:txBody>
            </p:sp>
            <p:sp>
              <p:nvSpPr>
                <p:cNvPr id="57612" name="Freeform 3654"/>
                <p:cNvSpPr>
                  <a:spLocks/>
                </p:cNvSpPr>
                <p:nvPr/>
              </p:nvSpPr>
              <p:spPr bwMode="auto">
                <a:xfrm>
                  <a:off x="4192" y="1667"/>
                  <a:ext cx="17" cy="17"/>
                </a:xfrm>
                <a:custGeom>
                  <a:avLst/>
                  <a:gdLst>
                    <a:gd name="T0" fmla="*/ 8 w 17"/>
                    <a:gd name="T1" fmla="*/ 0 h 17"/>
                    <a:gd name="T2" fmla="*/ 0 w 17"/>
                    <a:gd name="T3" fmla="*/ 4 h 17"/>
                    <a:gd name="T4" fmla="*/ 0 w 17"/>
                    <a:gd name="T5" fmla="*/ 16 h 17"/>
                    <a:gd name="T6" fmla="*/ 16 w 17"/>
                    <a:gd name="T7" fmla="*/ 16 h 17"/>
                    <a:gd name="T8" fmla="*/ 8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8" y="0"/>
                      </a:moveTo>
                      <a:lnTo>
                        <a:pt x="0" y="4"/>
                      </a:lnTo>
                      <a:lnTo>
                        <a:pt x="0" y="16"/>
                      </a:lnTo>
                      <a:lnTo>
                        <a:pt x="16" y="16"/>
                      </a:lnTo>
                      <a:lnTo>
                        <a:pt x="8" y="0"/>
                      </a:lnTo>
                    </a:path>
                  </a:pathLst>
                </a:custGeom>
                <a:solidFill>
                  <a:srgbClr val="969696"/>
                </a:solidFill>
                <a:ln w="9525" cap="rnd">
                  <a:noFill/>
                  <a:round/>
                  <a:headEnd/>
                  <a:tailEnd/>
                </a:ln>
              </p:spPr>
              <p:txBody>
                <a:bodyPr/>
                <a:lstStyle/>
                <a:p>
                  <a:endParaRPr lang="zh-CN" altLang="zh-CN"/>
                </a:p>
              </p:txBody>
            </p:sp>
            <p:sp>
              <p:nvSpPr>
                <p:cNvPr id="57613" name="Freeform 3655"/>
                <p:cNvSpPr>
                  <a:spLocks/>
                </p:cNvSpPr>
                <p:nvPr/>
              </p:nvSpPr>
              <p:spPr bwMode="auto">
                <a:xfrm>
                  <a:off x="4192" y="1667"/>
                  <a:ext cx="17" cy="17"/>
                </a:xfrm>
                <a:custGeom>
                  <a:avLst/>
                  <a:gdLst>
                    <a:gd name="T0" fmla="*/ 8 w 17"/>
                    <a:gd name="T1" fmla="*/ 0 h 17"/>
                    <a:gd name="T2" fmla="*/ 0 w 17"/>
                    <a:gd name="T3" fmla="*/ 4 h 17"/>
                    <a:gd name="T4" fmla="*/ 0 w 17"/>
                    <a:gd name="T5" fmla="*/ 16 h 17"/>
                    <a:gd name="T6" fmla="*/ 16 w 17"/>
                    <a:gd name="T7" fmla="*/ 14 h 17"/>
                    <a:gd name="T8" fmla="*/ 8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8" y="0"/>
                      </a:moveTo>
                      <a:lnTo>
                        <a:pt x="0" y="4"/>
                      </a:lnTo>
                      <a:lnTo>
                        <a:pt x="0" y="16"/>
                      </a:lnTo>
                      <a:lnTo>
                        <a:pt x="16" y="14"/>
                      </a:lnTo>
                      <a:lnTo>
                        <a:pt x="8" y="0"/>
                      </a:lnTo>
                    </a:path>
                  </a:pathLst>
                </a:custGeom>
                <a:solidFill>
                  <a:srgbClr val="969696"/>
                </a:solidFill>
                <a:ln w="12700" cap="rnd">
                  <a:solidFill>
                    <a:srgbClr val="000000"/>
                  </a:solidFill>
                  <a:round/>
                  <a:headEnd/>
                  <a:tailEnd/>
                </a:ln>
              </p:spPr>
              <p:txBody>
                <a:bodyPr/>
                <a:lstStyle/>
                <a:p>
                  <a:endParaRPr lang="zh-CN" altLang="zh-CN"/>
                </a:p>
              </p:txBody>
            </p:sp>
            <p:sp>
              <p:nvSpPr>
                <p:cNvPr id="57614" name="Freeform 3656"/>
                <p:cNvSpPr>
                  <a:spLocks/>
                </p:cNvSpPr>
                <p:nvPr/>
              </p:nvSpPr>
              <p:spPr bwMode="auto">
                <a:xfrm>
                  <a:off x="4208" y="1662"/>
                  <a:ext cx="17" cy="17"/>
                </a:xfrm>
                <a:custGeom>
                  <a:avLst/>
                  <a:gdLst>
                    <a:gd name="T0" fmla="*/ 6 w 17"/>
                    <a:gd name="T1" fmla="*/ 16 h 17"/>
                    <a:gd name="T2" fmla="*/ 8 w 17"/>
                    <a:gd name="T3" fmla="*/ 11 h 17"/>
                    <a:gd name="T4" fmla="*/ 10 w 17"/>
                    <a:gd name="T5" fmla="*/ 11 h 17"/>
                    <a:gd name="T6" fmla="*/ 12 w 17"/>
                    <a:gd name="T7" fmla="*/ 7 h 17"/>
                    <a:gd name="T8" fmla="*/ 16 w 17"/>
                    <a:gd name="T9" fmla="*/ 7 h 17"/>
                    <a:gd name="T10" fmla="*/ 12 w 17"/>
                    <a:gd name="T11" fmla="*/ 7 h 17"/>
                    <a:gd name="T12" fmla="*/ 10 w 17"/>
                    <a:gd name="T13" fmla="*/ 3 h 17"/>
                    <a:gd name="T14" fmla="*/ 8 w 17"/>
                    <a:gd name="T15" fmla="*/ 0 h 17"/>
                    <a:gd name="T16" fmla="*/ 6 w 17"/>
                    <a:gd name="T17" fmla="*/ 3 h 17"/>
                    <a:gd name="T18" fmla="*/ 4 w 17"/>
                    <a:gd name="T19" fmla="*/ 7 h 17"/>
                    <a:gd name="T20" fmla="*/ 2 w 17"/>
                    <a:gd name="T21" fmla="*/ 7 h 17"/>
                    <a:gd name="T22" fmla="*/ 0 w 17"/>
                    <a:gd name="T23" fmla="*/ 7 h 17"/>
                    <a:gd name="T24" fmla="*/ 6 w 17"/>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6" y="16"/>
                      </a:moveTo>
                      <a:lnTo>
                        <a:pt x="8" y="11"/>
                      </a:lnTo>
                      <a:lnTo>
                        <a:pt x="10" y="11"/>
                      </a:lnTo>
                      <a:lnTo>
                        <a:pt x="12" y="7"/>
                      </a:lnTo>
                      <a:lnTo>
                        <a:pt x="16" y="7"/>
                      </a:lnTo>
                      <a:lnTo>
                        <a:pt x="12" y="7"/>
                      </a:lnTo>
                      <a:lnTo>
                        <a:pt x="10" y="3"/>
                      </a:lnTo>
                      <a:lnTo>
                        <a:pt x="8" y="0"/>
                      </a:lnTo>
                      <a:lnTo>
                        <a:pt x="6" y="3"/>
                      </a:lnTo>
                      <a:lnTo>
                        <a:pt x="4" y="7"/>
                      </a:lnTo>
                      <a:lnTo>
                        <a:pt x="2" y="7"/>
                      </a:lnTo>
                      <a:lnTo>
                        <a:pt x="0" y="7"/>
                      </a:lnTo>
                      <a:lnTo>
                        <a:pt x="6" y="16"/>
                      </a:lnTo>
                    </a:path>
                  </a:pathLst>
                </a:custGeom>
                <a:solidFill>
                  <a:srgbClr val="969696"/>
                </a:solidFill>
                <a:ln w="9525" cap="rnd">
                  <a:noFill/>
                  <a:round/>
                  <a:headEnd/>
                  <a:tailEnd/>
                </a:ln>
              </p:spPr>
              <p:txBody>
                <a:bodyPr/>
                <a:lstStyle/>
                <a:p>
                  <a:endParaRPr lang="zh-CN" altLang="zh-CN"/>
                </a:p>
              </p:txBody>
            </p:sp>
            <p:sp>
              <p:nvSpPr>
                <p:cNvPr id="57615" name="Freeform 3657"/>
                <p:cNvSpPr>
                  <a:spLocks/>
                </p:cNvSpPr>
                <p:nvPr/>
              </p:nvSpPr>
              <p:spPr bwMode="auto">
                <a:xfrm>
                  <a:off x="4208" y="1662"/>
                  <a:ext cx="17" cy="17"/>
                </a:xfrm>
                <a:custGeom>
                  <a:avLst/>
                  <a:gdLst>
                    <a:gd name="T0" fmla="*/ 6 w 17"/>
                    <a:gd name="T1" fmla="*/ 16 h 17"/>
                    <a:gd name="T2" fmla="*/ 6 w 17"/>
                    <a:gd name="T3" fmla="*/ 13 h 17"/>
                    <a:gd name="T4" fmla="*/ 8 w 17"/>
                    <a:gd name="T5" fmla="*/ 9 h 17"/>
                    <a:gd name="T6" fmla="*/ 12 w 17"/>
                    <a:gd name="T7" fmla="*/ 9 h 17"/>
                    <a:gd name="T8" fmla="*/ 12 w 17"/>
                    <a:gd name="T9" fmla="*/ 7 h 17"/>
                    <a:gd name="T10" fmla="*/ 16 w 17"/>
                    <a:gd name="T11" fmla="*/ 7 h 17"/>
                    <a:gd name="T12" fmla="*/ 12 w 17"/>
                    <a:gd name="T13" fmla="*/ 5 h 17"/>
                    <a:gd name="T14" fmla="*/ 12 w 17"/>
                    <a:gd name="T15" fmla="*/ 2 h 17"/>
                    <a:gd name="T16" fmla="*/ 8 w 17"/>
                    <a:gd name="T17" fmla="*/ 0 h 17"/>
                    <a:gd name="T18" fmla="*/ 6 w 17"/>
                    <a:gd name="T19" fmla="*/ 2 h 17"/>
                    <a:gd name="T20" fmla="*/ 2 w 17"/>
                    <a:gd name="T21" fmla="*/ 5 h 17"/>
                    <a:gd name="T22" fmla="*/ 0 w 17"/>
                    <a:gd name="T23" fmla="*/ 5 h 17"/>
                    <a:gd name="T24" fmla="*/ 6 w 17"/>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6" y="16"/>
                      </a:moveTo>
                      <a:lnTo>
                        <a:pt x="6" y="13"/>
                      </a:lnTo>
                      <a:lnTo>
                        <a:pt x="8" y="9"/>
                      </a:lnTo>
                      <a:lnTo>
                        <a:pt x="12" y="9"/>
                      </a:lnTo>
                      <a:lnTo>
                        <a:pt x="12" y="7"/>
                      </a:lnTo>
                      <a:lnTo>
                        <a:pt x="16" y="7"/>
                      </a:lnTo>
                      <a:lnTo>
                        <a:pt x="12" y="5"/>
                      </a:lnTo>
                      <a:lnTo>
                        <a:pt x="12" y="2"/>
                      </a:lnTo>
                      <a:lnTo>
                        <a:pt x="8" y="0"/>
                      </a:lnTo>
                      <a:lnTo>
                        <a:pt x="6" y="2"/>
                      </a:lnTo>
                      <a:lnTo>
                        <a:pt x="2" y="5"/>
                      </a:lnTo>
                      <a:lnTo>
                        <a:pt x="0" y="5"/>
                      </a:lnTo>
                      <a:lnTo>
                        <a:pt x="6" y="16"/>
                      </a:lnTo>
                    </a:path>
                  </a:pathLst>
                </a:custGeom>
                <a:solidFill>
                  <a:srgbClr val="969696"/>
                </a:solidFill>
                <a:ln w="12700" cap="rnd">
                  <a:solidFill>
                    <a:srgbClr val="000000"/>
                  </a:solidFill>
                  <a:round/>
                  <a:headEnd/>
                  <a:tailEnd/>
                </a:ln>
              </p:spPr>
              <p:txBody>
                <a:bodyPr/>
                <a:lstStyle/>
                <a:p>
                  <a:endParaRPr lang="zh-CN" altLang="zh-CN"/>
                </a:p>
              </p:txBody>
            </p:sp>
            <p:sp>
              <p:nvSpPr>
                <p:cNvPr id="57616" name="Freeform 3658"/>
                <p:cNvSpPr>
                  <a:spLocks/>
                </p:cNvSpPr>
                <p:nvPr/>
              </p:nvSpPr>
              <p:spPr bwMode="auto">
                <a:xfrm>
                  <a:off x="4211" y="1667"/>
                  <a:ext cx="26" cy="17"/>
                </a:xfrm>
                <a:custGeom>
                  <a:avLst/>
                  <a:gdLst>
                    <a:gd name="T0" fmla="*/ 15 w 26"/>
                    <a:gd name="T1" fmla="*/ 2 h 17"/>
                    <a:gd name="T2" fmla="*/ 17 w 26"/>
                    <a:gd name="T3" fmla="*/ 2 h 17"/>
                    <a:gd name="T4" fmla="*/ 19 w 26"/>
                    <a:gd name="T5" fmla="*/ 2 h 17"/>
                    <a:gd name="T6" fmla="*/ 21 w 26"/>
                    <a:gd name="T7" fmla="*/ 4 h 17"/>
                    <a:gd name="T8" fmla="*/ 23 w 26"/>
                    <a:gd name="T9" fmla="*/ 4 h 17"/>
                    <a:gd name="T10" fmla="*/ 25 w 26"/>
                    <a:gd name="T11" fmla="*/ 6 h 17"/>
                    <a:gd name="T12" fmla="*/ 25 w 26"/>
                    <a:gd name="T13" fmla="*/ 8 h 17"/>
                    <a:gd name="T14" fmla="*/ 25 w 26"/>
                    <a:gd name="T15" fmla="*/ 12 h 17"/>
                    <a:gd name="T16" fmla="*/ 25 w 26"/>
                    <a:gd name="T17" fmla="*/ 14 h 17"/>
                    <a:gd name="T18" fmla="*/ 25 w 26"/>
                    <a:gd name="T19" fmla="*/ 16 h 17"/>
                    <a:gd name="T20" fmla="*/ 25 w 26"/>
                    <a:gd name="T21" fmla="*/ 14 h 17"/>
                    <a:gd name="T22" fmla="*/ 23 w 26"/>
                    <a:gd name="T23" fmla="*/ 14 h 17"/>
                    <a:gd name="T24" fmla="*/ 23 w 26"/>
                    <a:gd name="T25" fmla="*/ 12 h 17"/>
                    <a:gd name="T26" fmla="*/ 21 w 26"/>
                    <a:gd name="T27" fmla="*/ 12 h 17"/>
                    <a:gd name="T28" fmla="*/ 17 w 26"/>
                    <a:gd name="T29" fmla="*/ 10 h 17"/>
                    <a:gd name="T30" fmla="*/ 15 w 26"/>
                    <a:gd name="T31" fmla="*/ 10 h 17"/>
                    <a:gd name="T32" fmla="*/ 11 w 26"/>
                    <a:gd name="T33" fmla="*/ 8 h 17"/>
                    <a:gd name="T34" fmla="*/ 9 w 26"/>
                    <a:gd name="T35" fmla="*/ 8 h 17"/>
                    <a:gd name="T36" fmla="*/ 3 w 26"/>
                    <a:gd name="T37" fmla="*/ 8 h 17"/>
                    <a:gd name="T38" fmla="*/ 0 w 26"/>
                    <a:gd name="T39" fmla="*/ 8 h 17"/>
                    <a:gd name="T40" fmla="*/ 1 w 26"/>
                    <a:gd name="T41" fmla="*/ 6 h 17"/>
                    <a:gd name="T42" fmla="*/ 3 w 26"/>
                    <a:gd name="T43" fmla="*/ 6 h 17"/>
                    <a:gd name="T44" fmla="*/ 7 w 26"/>
                    <a:gd name="T45" fmla="*/ 6 h 17"/>
                    <a:gd name="T46" fmla="*/ 9 w 26"/>
                    <a:gd name="T47" fmla="*/ 4 h 17"/>
                    <a:gd name="T48" fmla="*/ 11 w 26"/>
                    <a:gd name="T49" fmla="*/ 4 h 17"/>
                    <a:gd name="T50" fmla="*/ 11 w 26"/>
                    <a:gd name="T51" fmla="*/ 2 h 17"/>
                    <a:gd name="T52" fmla="*/ 13 w 26"/>
                    <a:gd name="T53" fmla="*/ 2 h 17"/>
                    <a:gd name="T54" fmla="*/ 13 w 26"/>
                    <a:gd name="T55" fmla="*/ 0 h 17"/>
                    <a:gd name="T56" fmla="*/ 11 w 26"/>
                    <a:gd name="T57" fmla="*/ 0 h 17"/>
                    <a:gd name="T58" fmla="*/ 15 w 26"/>
                    <a:gd name="T59" fmla="*/ 2 h 1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6"/>
                    <a:gd name="T91" fmla="*/ 0 h 17"/>
                    <a:gd name="T92" fmla="*/ 26 w 26"/>
                    <a:gd name="T93" fmla="*/ 17 h 1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6" h="17">
                      <a:moveTo>
                        <a:pt x="15" y="2"/>
                      </a:moveTo>
                      <a:lnTo>
                        <a:pt x="17" y="2"/>
                      </a:lnTo>
                      <a:lnTo>
                        <a:pt x="19" y="2"/>
                      </a:lnTo>
                      <a:lnTo>
                        <a:pt x="21" y="4"/>
                      </a:lnTo>
                      <a:lnTo>
                        <a:pt x="23" y="4"/>
                      </a:lnTo>
                      <a:lnTo>
                        <a:pt x="25" y="6"/>
                      </a:lnTo>
                      <a:lnTo>
                        <a:pt x="25" y="8"/>
                      </a:lnTo>
                      <a:lnTo>
                        <a:pt x="25" y="12"/>
                      </a:lnTo>
                      <a:lnTo>
                        <a:pt x="25" y="14"/>
                      </a:lnTo>
                      <a:lnTo>
                        <a:pt x="25" y="16"/>
                      </a:lnTo>
                      <a:lnTo>
                        <a:pt x="25" y="14"/>
                      </a:lnTo>
                      <a:lnTo>
                        <a:pt x="23" y="14"/>
                      </a:lnTo>
                      <a:lnTo>
                        <a:pt x="23" y="12"/>
                      </a:lnTo>
                      <a:lnTo>
                        <a:pt x="21" y="12"/>
                      </a:lnTo>
                      <a:lnTo>
                        <a:pt x="17" y="10"/>
                      </a:lnTo>
                      <a:lnTo>
                        <a:pt x="15" y="10"/>
                      </a:lnTo>
                      <a:lnTo>
                        <a:pt x="11" y="8"/>
                      </a:lnTo>
                      <a:lnTo>
                        <a:pt x="9" y="8"/>
                      </a:lnTo>
                      <a:lnTo>
                        <a:pt x="3" y="8"/>
                      </a:lnTo>
                      <a:lnTo>
                        <a:pt x="0" y="8"/>
                      </a:lnTo>
                      <a:lnTo>
                        <a:pt x="1" y="6"/>
                      </a:lnTo>
                      <a:lnTo>
                        <a:pt x="3" y="6"/>
                      </a:lnTo>
                      <a:lnTo>
                        <a:pt x="7" y="6"/>
                      </a:lnTo>
                      <a:lnTo>
                        <a:pt x="9" y="4"/>
                      </a:lnTo>
                      <a:lnTo>
                        <a:pt x="11" y="4"/>
                      </a:lnTo>
                      <a:lnTo>
                        <a:pt x="11" y="2"/>
                      </a:lnTo>
                      <a:lnTo>
                        <a:pt x="13" y="2"/>
                      </a:lnTo>
                      <a:lnTo>
                        <a:pt x="13" y="0"/>
                      </a:lnTo>
                      <a:lnTo>
                        <a:pt x="11" y="0"/>
                      </a:lnTo>
                      <a:lnTo>
                        <a:pt x="15" y="2"/>
                      </a:lnTo>
                    </a:path>
                  </a:pathLst>
                </a:custGeom>
                <a:solidFill>
                  <a:srgbClr val="969696"/>
                </a:solidFill>
                <a:ln w="9525" cap="rnd">
                  <a:noFill/>
                  <a:round/>
                  <a:headEnd/>
                  <a:tailEnd/>
                </a:ln>
              </p:spPr>
              <p:txBody>
                <a:bodyPr/>
                <a:lstStyle/>
                <a:p>
                  <a:endParaRPr lang="zh-CN" altLang="zh-CN"/>
                </a:p>
              </p:txBody>
            </p:sp>
            <p:sp>
              <p:nvSpPr>
                <p:cNvPr id="57617" name="Freeform 3659"/>
                <p:cNvSpPr>
                  <a:spLocks/>
                </p:cNvSpPr>
                <p:nvPr/>
              </p:nvSpPr>
              <p:spPr bwMode="auto">
                <a:xfrm>
                  <a:off x="4211" y="1667"/>
                  <a:ext cx="31" cy="20"/>
                </a:xfrm>
                <a:custGeom>
                  <a:avLst/>
                  <a:gdLst>
                    <a:gd name="T0" fmla="*/ 17 w 31"/>
                    <a:gd name="T1" fmla="*/ 1 h 20"/>
                    <a:gd name="T2" fmla="*/ 19 w 31"/>
                    <a:gd name="T3" fmla="*/ 1 h 20"/>
                    <a:gd name="T4" fmla="*/ 21 w 31"/>
                    <a:gd name="T5" fmla="*/ 1 h 20"/>
                    <a:gd name="T6" fmla="*/ 23 w 31"/>
                    <a:gd name="T7" fmla="*/ 3 h 20"/>
                    <a:gd name="T8" fmla="*/ 25 w 31"/>
                    <a:gd name="T9" fmla="*/ 5 h 20"/>
                    <a:gd name="T10" fmla="*/ 29 w 31"/>
                    <a:gd name="T11" fmla="*/ 5 h 20"/>
                    <a:gd name="T12" fmla="*/ 30 w 31"/>
                    <a:gd name="T13" fmla="*/ 7 h 20"/>
                    <a:gd name="T14" fmla="*/ 30 w 31"/>
                    <a:gd name="T15" fmla="*/ 9 h 20"/>
                    <a:gd name="T16" fmla="*/ 30 w 31"/>
                    <a:gd name="T17" fmla="*/ 13 h 20"/>
                    <a:gd name="T18" fmla="*/ 30 w 31"/>
                    <a:gd name="T19" fmla="*/ 15 h 20"/>
                    <a:gd name="T20" fmla="*/ 30 w 31"/>
                    <a:gd name="T21" fmla="*/ 19 h 20"/>
                    <a:gd name="T22" fmla="*/ 30 w 31"/>
                    <a:gd name="T23" fmla="*/ 17 h 20"/>
                    <a:gd name="T24" fmla="*/ 29 w 31"/>
                    <a:gd name="T25" fmla="*/ 17 h 20"/>
                    <a:gd name="T26" fmla="*/ 29 w 31"/>
                    <a:gd name="T27" fmla="*/ 15 h 20"/>
                    <a:gd name="T28" fmla="*/ 27 w 31"/>
                    <a:gd name="T29" fmla="*/ 15 h 20"/>
                    <a:gd name="T30" fmla="*/ 25 w 31"/>
                    <a:gd name="T31" fmla="*/ 13 h 20"/>
                    <a:gd name="T32" fmla="*/ 21 w 31"/>
                    <a:gd name="T33" fmla="*/ 11 h 20"/>
                    <a:gd name="T34" fmla="*/ 19 w 31"/>
                    <a:gd name="T35" fmla="*/ 11 h 20"/>
                    <a:gd name="T36" fmla="*/ 17 w 31"/>
                    <a:gd name="T37" fmla="*/ 11 h 20"/>
                    <a:gd name="T38" fmla="*/ 13 w 31"/>
                    <a:gd name="T39" fmla="*/ 9 h 20"/>
                    <a:gd name="T40" fmla="*/ 11 w 31"/>
                    <a:gd name="T41" fmla="*/ 9 h 20"/>
                    <a:gd name="T42" fmla="*/ 5 w 31"/>
                    <a:gd name="T43" fmla="*/ 9 h 20"/>
                    <a:gd name="T44" fmla="*/ 0 w 31"/>
                    <a:gd name="T45" fmla="*/ 9 h 20"/>
                    <a:gd name="T46" fmla="*/ 1 w 31"/>
                    <a:gd name="T47" fmla="*/ 9 h 20"/>
                    <a:gd name="T48" fmla="*/ 3 w 31"/>
                    <a:gd name="T49" fmla="*/ 9 h 20"/>
                    <a:gd name="T50" fmla="*/ 5 w 31"/>
                    <a:gd name="T51" fmla="*/ 9 h 20"/>
                    <a:gd name="T52" fmla="*/ 7 w 31"/>
                    <a:gd name="T53" fmla="*/ 7 h 20"/>
                    <a:gd name="T54" fmla="*/ 9 w 31"/>
                    <a:gd name="T55" fmla="*/ 7 h 20"/>
                    <a:gd name="T56" fmla="*/ 11 w 31"/>
                    <a:gd name="T57" fmla="*/ 5 h 20"/>
                    <a:gd name="T58" fmla="*/ 13 w 31"/>
                    <a:gd name="T59" fmla="*/ 5 h 20"/>
                    <a:gd name="T60" fmla="*/ 13 w 31"/>
                    <a:gd name="T61" fmla="*/ 3 h 20"/>
                    <a:gd name="T62" fmla="*/ 15 w 31"/>
                    <a:gd name="T63" fmla="*/ 1 h 20"/>
                    <a:gd name="T64" fmla="*/ 15 w 31"/>
                    <a:gd name="T65" fmla="*/ 0 h 20"/>
                    <a:gd name="T66" fmla="*/ 13 w 31"/>
                    <a:gd name="T67" fmla="*/ 0 h 20"/>
                    <a:gd name="T68" fmla="*/ 17 w 31"/>
                    <a:gd name="T69" fmla="*/ 1 h 2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1"/>
                    <a:gd name="T106" fmla="*/ 0 h 20"/>
                    <a:gd name="T107" fmla="*/ 31 w 31"/>
                    <a:gd name="T108" fmla="*/ 20 h 2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1" h="20">
                      <a:moveTo>
                        <a:pt x="17" y="1"/>
                      </a:moveTo>
                      <a:lnTo>
                        <a:pt x="19" y="1"/>
                      </a:lnTo>
                      <a:lnTo>
                        <a:pt x="21" y="1"/>
                      </a:lnTo>
                      <a:lnTo>
                        <a:pt x="23" y="3"/>
                      </a:lnTo>
                      <a:lnTo>
                        <a:pt x="25" y="5"/>
                      </a:lnTo>
                      <a:lnTo>
                        <a:pt x="29" y="5"/>
                      </a:lnTo>
                      <a:lnTo>
                        <a:pt x="30" y="7"/>
                      </a:lnTo>
                      <a:lnTo>
                        <a:pt x="30" y="9"/>
                      </a:lnTo>
                      <a:lnTo>
                        <a:pt x="30" y="13"/>
                      </a:lnTo>
                      <a:lnTo>
                        <a:pt x="30" y="15"/>
                      </a:lnTo>
                      <a:lnTo>
                        <a:pt x="30" y="19"/>
                      </a:lnTo>
                      <a:lnTo>
                        <a:pt x="30" y="17"/>
                      </a:lnTo>
                      <a:lnTo>
                        <a:pt x="29" y="17"/>
                      </a:lnTo>
                      <a:lnTo>
                        <a:pt x="29" y="15"/>
                      </a:lnTo>
                      <a:lnTo>
                        <a:pt x="27" y="15"/>
                      </a:lnTo>
                      <a:lnTo>
                        <a:pt x="25" y="13"/>
                      </a:lnTo>
                      <a:lnTo>
                        <a:pt x="21" y="11"/>
                      </a:lnTo>
                      <a:lnTo>
                        <a:pt x="19" y="11"/>
                      </a:lnTo>
                      <a:lnTo>
                        <a:pt x="17" y="11"/>
                      </a:lnTo>
                      <a:lnTo>
                        <a:pt x="13" y="9"/>
                      </a:lnTo>
                      <a:lnTo>
                        <a:pt x="11" y="9"/>
                      </a:lnTo>
                      <a:lnTo>
                        <a:pt x="5" y="9"/>
                      </a:lnTo>
                      <a:lnTo>
                        <a:pt x="0" y="9"/>
                      </a:lnTo>
                      <a:lnTo>
                        <a:pt x="1" y="9"/>
                      </a:lnTo>
                      <a:lnTo>
                        <a:pt x="3" y="9"/>
                      </a:lnTo>
                      <a:lnTo>
                        <a:pt x="5" y="9"/>
                      </a:lnTo>
                      <a:lnTo>
                        <a:pt x="7" y="7"/>
                      </a:lnTo>
                      <a:lnTo>
                        <a:pt x="9" y="7"/>
                      </a:lnTo>
                      <a:lnTo>
                        <a:pt x="11" y="5"/>
                      </a:lnTo>
                      <a:lnTo>
                        <a:pt x="13" y="5"/>
                      </a:lnTo>
                      <a:lnTo>
                        <a:pt x="13" y="3"/>
                      </a:lnTo>
                      <a:lnTo>
                        <a:pt x="15" y="1"/>
                      </a:lnTo>
                      <a:lnTo>
                        <a:pt x="15" y="0"/>
                      </a:lnTo>
                      <a:lnTo>
                        <a:pt x="13" y="0"/>
                      </a:lnTo>
                      <a:lnTo>
                        <a:pt x="17" y="1"/>
                      </a:lnTo>
                    </a:path>
                  </a:pathLst>
                </a:custGeom>
                <a:solidFill>
                  <a:srgbClr val="969696"/>
                </a:solidFill>
                <a:ln w="12700" cap="rnd">
                  <a:solidFill>
                    <a:srgbClr val="000000"/>
                  </a:solidFill>
                  <a:round/>
                  <a:headEnd/>
                  <a:tailEnd/>
                </a:ln>
              </p:spPr>
              <p:txBody>
                <a:bodyPr/>
                <a:lstStyle/>
                <a:p>
                  <a:endParaRPr lang="zh-CN" altLang="zh-CN"/>
                </a:p>
              </p:txBody>
            </p:sp>
            <p:sp>
              <p:nvSpPr>
                <p:cNvPr id="57618" name="Freeform 3660"/>
                <p:cNvSpPr>
                  <a:spLocks/>
                </p:cNvSpPr>
                <p:nvPr/>
              </p:nvSpPr>
              <p:spPr bwMode="auto">
                <a:xfrm>
                  <a:off x="4143" y="1662"/>
                  <a:ext cx="94" cy="36"/>
                </a:xfrm>
                <a:custGeom>
                  <a:avLst/>
                  <a:gdLst>
                    <a:gd name="T0" fmla="*/ 46 w 94"/>
                    <a:gd name="T1" fmla="*/ 12 h 36"/>
                    <a:gd name="T2" fmla="*/ 60 w 94"/>
                    <a:gd name="T3" fmla="*/ 12 h 36"/>
                    <a:gd name="T4" fmla="*/ 62 w 94"/>
                    <a:gd name="T5" fmla="*/ 12 h 36"/>
                    <a:gd name="T6" fmla="*/ 64 w 94"/>
                    <a:gd name="T7" fmla="*/ 12 h 36"/>
                    <a:gd name="T8" fmla="*/ 69 w 94"/>
                    <a:gd name="T9" fmla="*/ 12 h 36"/>
                    <a:gd name="T10" fmla="*/ 73 w 94"/>
                    <a:gd name="T11" fmla="*/ 12 h 36"/>
                    <a:gd name="T12" fmla="*/ 77 w 94"/>
                    <a:gd name="T13" fmla="*/ 12 h 36"/>
                    <a:gd name="T14" fmla="*/ 81 w 94"/>
                    <a:gd name="T15" fmla="*/ 14 h 36"/>
                    <a:gd name="T16" fmla="*/ 85 w 94"/>
                    <a:gd name="T17" fmla="*/ 14 h 36"/>
                    <a:gd name="T18" fmla="*/ 87 w 94"/>
                    <a:gd name="T19" fmla="*/ 16 h 36"/>
                    <a:gd name="T20" fmla="*/ 89 w 94"/>
                    <a:gd name="T21" fmla="*/ 16 h 36"/>
                    <a:gd name="T22" fmla="*/ 91 w 94"/>
                    <a:gd name="T23" fmla="*/ 16 h 36"/>
                    <a:gd name="T24" fmla="*/ 91 w 94"/>
                    <a:gd name="T25" fmla="*/ 17 h 36"/>
                    <a:gd name="T26" fmla="*/ 93 w 94"/>
                    <a:gd name="T27" fmla="*/ 17 h 36"/>
                    <a:gd name="T28" fmla="*/ 93 w 94"/>
                    <a:gd name="T29" fmla="*/ 19 h 36"/>
                    <a:gd name="T30" fmla="*/ 89 w 94"/>
                    <a:gd name="T31" fmla="*/ 21 h 36"/>
                    <a:gd name="T32" fmla="*/ 87 w 94"/>
                    <a:gd name="T33" fmla="*/ 23 h 36"/>
                    <a:gd name="T34" fmla="*/ 85 w 94"/>
                    <a:gd name="T35" fmla="*/ 25 h 36"/>
                    <a:gd name="T36" fmla="*/ 81 w 94"/>
                    <a:gd name="T37" fmla="*/ 25 h 36"/>
                    <a:gd name="T38" fmla="*/ 75 w 94"/>
                    <a:gd name="T39" fmla="*/ 27 h 36"/>
                    <a:gd name="T40" fmla="*/ 71 w 94"/>
                    <a:gd name="T41" fmla="*/ 29 h 36"/>
                    <a:gd name="T42" fmla="*/ 68 w 94"/>
                    <a:gd name="T43" fmla="*/ 29 h 36"/>
                    <a:gd name="T44" fmla="*/ 62 w 94"/>
                    <a:gd name="T45" fmla="*/ 31 h 36"/>
                    <a:gd name="T46" fmla="*/ 56 w 94"/>
                    <a:gd name="T47" fmla="*/ 31 h 36"/>
                    <a:gd name="T48" fmla="*/ 48 w 94"/>
                    <a:gd name="T49" fmla="*/ 31 h 36"/>
                    <a:gd name="T50" fmla="*/ 38 w 94"/>
                    <a:gd name="T51" fmla="*/ 33 h 36"/>
                    <a:gd name="T52" fmla="*/ 23 w 94"/>
                    <a:gd name="T53" fmla="*/ 35 h 36"/>
                    <a:gd name="T54" fmla="*/ 15 w 94"/>
                    <a:gd name="T55" fmla="*/ 35 h 36"/>
                    <a:gd name="T56" fmla="*/ 1 w 94"/>
                    <a:gd name="T57" fmla="*/ 35 h 36"/>
                    <a:gd name="T58" fmla="*/ 3 w 94"/>
                    <a:gd name="T59" fmla="*/ 23 h 36"/>
                    <a:gd name="T60" fmla="*/ 5 w 94"/>
                    <a:gd name="T61" fmla="*/ 21 h 36"/>
                    <a:gd name="T62" fmla="*/ 7 w 94"/>
                    <a:gd name="T63" fmla="*/ 19 h 36"/>
                    <a:gd name="T64" fmla="*/ 9 w 94"/>
                    <a:gd name="T65" fmla="*/ 19 h 36"/>
                    <a:gd name="T66" fmla="*/ 7 w 94"/>
                    <a:gd name="T67" fmla="*/ 19 h 36"/>
                    <a:gd name="T68" fmla="*/ 7 w 94"/>
                    <a:gd name="T69" fmla="*/ 17 h 36"/>
                    <a:gd name="T70" fmla="*/ 5 w 94"/>
                    <a:gd name="T71" fmla="*/ 16 h 36"/>
                    <a:gd name="T72" fmla="*/ 3 w 94"/>
                    <a:gd name="T73" fmla="*/ 16 h 36"/>
                    <a:gd name="T74" fmla="*/ 0 w 94"/>
                    <a:gd name="T75" fmla="*/ 6 h 36"/>
                    <a:gd name="T76" fmla="*/ 5 w 94"/>
                    <a:gd name="T77" fmla="*/ 4 h 36"/>
                    <a:gd name="T78" fmla="*/ 9 w 94"/>
                    <a:gd name="T79" fmla="*/ 4 h 36"/>
                    <a:gd name="T80" fmla="*/ 11 w 94"/>
                    <a:gd name="T81" fmla="*/ 4 h 36"/>
                    <a:gd name="T82" fmla="*/ 19 w 94"/>
                    <a:gd name="T83" fmla="*/ 4 h 36"/>
                    <a:gd name="T84" fmla="*/ 19 w 94"/>
                    <a:gd name="T85" fmla="*/ 0 h 36"/>
                    <a:gd name="T86" fmla="*/ 23 w 94"/>
                    <a:gd name="T87" fmla="*/ 0 h 36"/>
                    <a:gd name="T88" fmla="*/ 23 w 94"/>
                    <a:gd name="T89" fmla="*/ 4 h 36"/>
                    <a:gd name="T90" fmla="*/ 30 w 94"/>
                    <a:gd name="T91" fmla="*/ 2 h 36"/>
                    <a:gd name="T92" fmla="*/ 38 w 94"/>
                    <a:gd name="T93" fmla="*/ 2 h 36"/>
                    <a:gd name="T94" fmla="*/ 44 w 94"/>
                    <a:gd name="T95" fmla="*/ 4 h 36"/>
                    <a:gd name="T96" fmla="*/ 48 w 94"/>
                    <a:gd name="T97" fmla="*/ 4 h 36"/>
                    <a:gd name="T98" fmla="*/ 52 w 94"/>
                    <a:gd name="T99" fmla="*/ 4 h 36"/>
                    <a:gd name="T100" fmla="*/ 54 w 94"/>
                    <a:gd name="T101" fmla="*/ 4 h 36"/>
                    <a:gd name="T102" fmla="*/ 46 w 94"/>
                    <a:gd name="T103" fmla="*/ 6 h 36"/>
                    <a:gd name="T104" fmla="*/ 46 w 94"/>
                    <a:gd name="T105" fmla="*/ 12 h 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4"/>
                    <a:gd name="T160" fmla="*/ 0 h 36"/>
                    <a:gd name="T161" fmla="*/ 94 w 94"/>
                    <a:gd name="T162" fmla="*/ 36 h 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4" h="36">
                      <a:moveTo>
                        <a:pt x="46" y="12"/>
                      </a:moveTo>
                      <a:lnTo>
                        <a:pt x="60" y="12"/>
                      </a:lnTo>
                      <a:lnTo>
                        <a:pt x="62" y="12"/>
                      </a:lnTo>
                      <a:lnTo>
                        <a:pt x="64" y="12"/>
                      </a:lnTo>
                      <a:lnTo>
                        <a:pt x="69" y="12"/>
                      </a:lnTo>
                      <a:lnTo>
                        <a:pt x="73" y="12"/>
                      </a:lnTo>
                      <a:lnTo>
                        <a:pt x="77" y="12"/>
                      </a:lnTo>
                      <a:lnTo>
                        <a:pt x="81" y="14"/>
                      </a:lnTo>
                      <a:lnTo>
                        <a:pt x="85" y="14"/>
                      </a:lnTo>
                      <a:lnTo>
                        <a:pt x="87" y="16"/>
                      </a:lnTo>
                      <a:lnTo>
                        <a:pt x="89" y="16"/>
                      </a:lnTo>
                      <a:lnTo>
                        <a:pt x="91" y="16"/>
                      </a:lnTo>
                      <a:lnTo>
                        <a:pt x="91" y="17"/>
                      </a:lnTo>
                      <a:lnTo>
                        <a:pt x="93" y="17"/>
                      </a:lnTo>
                      <a:lnTo>
                        <a:pt x="93" y="19"/>
                      </a:lnTo>
                      <a:lnTo>
                        <a:pt x="89" y="21"/>
                      </a:lnTo>
                      <a:lnTo>
                        <a:pt x="87" y="23"/>
                      </a:lnTo>
                      <a:lnTo>
                        <a:pt x="85" y="25"/>
                      </a:lnTo>
                      <a:lnTo>
                        <a:pt x="81" y="25"/>
                      </a:lnTo>
                      <a:lnTo>
                        <a:pt x="75" y="27"/>
                      </a:lnTo>
                      <a:lnTo>
                        <a:pt x="71" y="29"/>
                      </a:lnTo>
                      <a:lnTo>
                        <a:pt x="68" y="29"/>
                      </a:lnTo>
                      <a:lnTo>
                        <a:pt x="62" y="31"/>
                      </a:lnTo>
                      <a:lnTo>
                        <a:pt x="56" y="31"/>
                      </a:lnTo>
                      <a:lnTo>
                        <a:pt x="48" y="31"/>
                      </a:lnTo>
                      <a:lnTo>
                        <a:pt x="38" y="33"/>
                      </a:lnTo>
                      <a:lnTo>
                        <a:pt x="23" y="35"/>
                      </a:lnTo>
                      <a:lnTo>
                        <a:pt x="15" y="35"/>
                      </a:lnTo>
                      <a:lnTo>
                        <a:pt x="1" y="35"/>
                      </a:lnTo>
                      <a:lnTo>
                        <a:pt x="3" y="23"/>
                      </a:lnTo>
                      <a:lnTo>
                        <a:pt x="5" y="21"/>
                      </a:lnTo>
                      <a:lnTo>
                        <a:pt x="7" y="19"/>
                      </a:lnTo>
                      <a:lnTo>
                        <a:pt x="9" y="19"/>
                      </a:lnTo>
                      <a:lnTo>
                        <a:pt x="7" y="19"/>
                      </a:lnTo>
                      <a:lnTo>
                        <a:pt x="7" y="17"/>
                      </a:lnTo>
                      <a:lnTo>
                        <a:pt x="5" y="16"/>
                      </a:lnTo>
                      <a:lnTo>
                        <a:pt x="3" y="16"/>
                      </a:lnTo>
                      <a:lnTo>
                        <a:pt x="0" y="6"/>
                      </a:lnTo>
                      <a:lnTo>
                        <a:pt x="5" y="4"/>
                      </a:lnTo>
                      <a:lnTo>
                        <a:pt x="9" y="4"/>
                      </a:lnTo>
                      <a:lnTo>
                        <a:pt x="11" y="4"/>
                      </a:lnTo>
                      <a:lnTo>
                        <a:pt x="19" y="4"/>
                      </a:lnTo>
                      <a:lnTo>
                        <a:pt x="19" y="0"/>
                      </a:lnTo>
                      <a:lnTo>
                        <a:pt x="23" y="0"/>
                      </a:lnTo>
                      <a:lnTo>
                        <a:pt x="23" y="4"/>
                      </a:lnTo>
                      <a:lnTo>
                        <a:pt x="30" y="2"/>
                      </a:lnTo>
                      <a:lnTo>
                        <a:pt x="38" y="2"/>
                      </a:lnTo>
                      <a:lnTo>
                        <a:pt x="44" y="4"/>
                      </a:lnTo>
                      <a:lnTo>
                        <a:pt x="48" y="4"/>
                      </a:lnTo>
                      <a:lnTo>
                        <a:pt x="52" y="4"/>
                      </a:lnTo>
                      <a:lnTo>
                        <a:pt x="54" y="4"/>
                      </a:lnTo>
                      <a:lnTo>
                        <a:pt x="46" y="6"/>
                      </a:lnTo>
                      <a:lnTo>
                        <a:pt x="46" y="12"/>
                      </a:lnTo>
                    </a:path>
                  </a:pathLst>
                </a:custGeom>
                <a:solidFill>
                  <a:srgbClr val="969696"/>
                </a:solidFill>
                <a:ln w="9525" cap="rnd">
                  <a:noFill/>
                  <a:round/>
                  <a:headEnd/>
                  <a:tailEnd/>
                </a:ln>
              </p:spPr>
              <p:txBody>
                <a:bodyPr/>
                <a:lstStyle/>
                <a:p>
                  <a:endParaRPr lang="zh-CN" altLang="zh-CN"/>
                </a:p>
              </p:txBody>
            </p:sp>
            <p:sp>
              <p:nvSpPr>
                <p:cNvPr id="57619" name="Freeform 3661"/>
                <p:cNvSpPr>
                  <a:spLocks/>
                </p:cNvSpPr>
                <p:nvPr/>
              </p:nvSpPr>
              <p:spPr bwMode="auto">
                <a:xfrm>
                  <a:off x="4143" y="1662"/>
                  <a:ext cx="99" cy="42"/>
                </a:xfrm>
                <a:custGeom>
                  <a:avLst/>
                  <a:gdLst>
                    <a:gd name="T0" fmla="*/ 49 w 99"/>
                    <a:gd name="T1" fmla="*/ 14 h 42"/>
                    <a:gd name="T2" fmla="*/ 64 w 99"/>
                    <a:gd name="T3" fmla="*/ 14 h 42"/>
                    <a:gd name="T4" fmla="*/ 66 w 99"/>
                    <a:gd name="T5" fmla="*/ 14 h 42"/>
                    <a:gd name="T6" fmla="*/ 68 w 99"/>
                    <a:gd name="T7" fmla="*/ 14 h 42"/>
                    <a:gd name="T8" fmla="*/ 73 w 99"/>
                    <a:gd name="T9" fmla="*/ 14 h 42"/>
                    <a:gd name="T10" fmla="*/ 79 w 99"/>
                    <a:gd name="T11" fmla="*/ 14 h 42"/>
                    <a:gd name="T12" fmla="*/ 81 w 99"/>
                    <a:gd name="T13" fmla="*/ 14 h 42"/>
                    <a:gd name="T14" fmla="*/ 85 w 99"/>
                    <a:gd name="T15" fmla="*/ 16 h 42"/>
                    <a:gd name="T16" fmla="*/ 87 w 99"/>
                    <a:gd name="T17" fmla="*/ 16 h 42"/>
                    <a:gd name="T18" fmla="*/ 89 w 99"/>
                    <a:gd name="T19" fmla="*/ 16 h 42"/>
                    <a:gd name="T20" fmla="*/ 93 w 99"/>
                    <a:gd name="T21" fmla="*/ 18 h 42"/>
                    <a:gd name="T22" fmla="*/ 95 w 99"/>
                    <a:gd name="T23" fmla="*/ 20 h 42"/>
                    <a:gd name="T24" fmla="*/ 97 w 99"/>
                    <a:gd name="T25" fmla="*/ 20 h 42"/>
                    <a:gd name="T26" fmla="*/ 97 w 99"/>
                    <a:gd name="T27" fmla="*/ 21 h 42"/>
                    <a:gd name="T28" fmla="*/ 98 w 99"/>
                    <a:gd name="T29" fmla="*/ 21 h 42"/>
                    <a:gd name="T30" fmla="*/ 98 w 99"/>
                    <a:gd name="T31" fmla="*/ 23 h 42"/>
                    <a:gd name="T32" fmla="*/ 95 w 99"/>
                    <a:gd name="T33" fmla="*/ 25 h 42"/>
                    <a:gd name="T34" fmla="*/ 93 w 99"/>
                    <a:gd name="T35" fmla="*/ 27 h 42"/>
                    <a:gd name="T36" fmla="*/ 89 w 99"/>
                    <a:gd name="T37" fmla="*/ 29 h 42"/>
                    <a:gd name="T38" fmla="*/ 87 w 99"/>
                    <a:gd name="T39" fmla="*/ 29 h 42"/>
                    <a:gd name="T40" fmla="*/ 85 w 99"/>
                    <a:gd name="T41" fmla="*/ 31 h 42"/>
                    <a:gd name="T42" fmla="*/ 81 w 99"/>
                    <a:gd name="T43" fmla="*/ 33 h 42"/>
                    <a:gd name="T44" fmla="*/ 75 w 99"/>
                    <a:gd name="T45" fmla="*/ 35 h 42"/>
                    <a:gd name="T46" fmla="*/ 72 w 99"/>
                    <a:gd name="T47" fmla="*/ 35 h 42"/>
                    <a:gd name="T48" fmla="*/ 66 w 99"/>
                    <a:gd name="T49" fmla="*/ 35 h 42"/>
                    <a:gd name="T50" fmla="*/ 60 w 99"/>
                    <a:gd name="T51" fmla="*/ 35 h 42"/>
                    <a:gd name="T52" fmla="*/ 50 w 99"/>
                    <a:gd name="T53" fmla="*/ 37 h 42"/>
                    <a:gd name="T54" fmla="*/ 40 w 99"/>
                    <a:gd name="T55" fmla="*/ 39 h 42"/>
                    <a:gd name="T56" fmla="*/ 24 w 99"/>
                    <a:gd name="T57" fmla="*/ 41 h 42"/>
                    <a:gd name="T58" fmla="*/ 17 w 99"/>
                    <a:gd name="T59" fmla="*/ 41 h 42"/>
                    <a:gd name="T60" fmla="*/ 1 w 99"/>
                    <a:gd name="T61" fmla="*/ 41 h 42"/>
                    <a:gd name="T62" fmla="*/ 3 w 99"/>
                    <a:gd name="T63" fmla="*/ 27 h 42"/>
                    <a:gd name="T64" fmla="*/ 5 w 99"/>
                    <a:gd name="T65" fmla="*/ 25 h 42"/>
                    <a:gd name="T66" fmla="*/ 7 w 99"/>
                    <a:gd name="T67" fmla="*/ 23 h 42"/>
                    <a:gd name="T68" fmla="*/ 9 w 99"/>
                    <a:gd name="T69" fmla="*/ 23 h 42"/>
                    <a:gd name="T70" fmla="*/ 7 w 99"/>
                    <a:gd name="T71" fmla="*/ 23 h 42"/>
                    <a:gd name="T72" fmla="*/ 7 w 99"/>
                    <a:gd name="T73" fmla="*/ 21 h 42"/>
                    <a:gd name="T74" fmla="*/ 5 w 99"/>
                    <a:gd name="T75" fmla="*/ 20 h 42"/>
                    <a:gd name="T76" fmla="*/ 3 w 99"/>
                    <a:gd name="T77" fmla="*/ 20 h 42"/>
                    <a:gd name="T78" fmla="*/ 0 w 99"/>
                    <a:gd name="T79" fmla="*/ 6 h 42"/>
                    <a:gd name="T80" fmla="*/ 5 w 99"/>
                    <a:gd name="T81" fmla="*/ 4 h 42"/>
                    <a:gd name="T82" fmla="*/ 9 w 99"/>
                    <a:gd name="T83" fmla="*/ 4 h 42"/>
                    <a:gd name="T84" fmla="*/ 13 w 99"/>
                    <a:gd name="T85" fmla="*/ 4 h 42"/>
                    <a:gd name="T86" fmla="*/ 19 w 99"/>
                    <a:gd name="T87" fmla="*/ 4 h 42"/>
                    <a:gd name="T88" fmla="*/ 19 w 99"/>
                    <a:gd name="T89" fmla="*/ 0 h 42"/>
                    <a:gd name="T90" fmla="*/ 24 w 99"/>
                    <a:gd name="T91" fmla="*/ 0 h 42"/>
                    <a:gd name="T92" fmla="*/ 24 w 99"/>
                    <a:gd name="T93" fmla="*/ 4 h 42"/>
                    <a:gd name="T94" fmla="*/ 32 w 99"/>
                    <a:gd name="T95" fmla="*/ 2 h 42"/>
                    <a:gd name="T96" fmla="*/ 40 w 99"/>
                    <a:gd name="T97" fmla="*/ 2 h 42"/>
                    <a:gd name="T98" fmla="*/ 47 w 99"/>
                    <a:gd name="T99" fmla="*/ 4 h 42"/>
                    <a:gd name="T100" fmla="*/ 52 w 99"/>
                    <a:gd name="T101" fmla="*/ 4 h 42"/>
                    <a:gd name="T102" fmla="*/ 56 w 99"/>
                    <a:gd name="T103" fmla="*/ 4 h 42"/>
                    <a:gd name="T104" fmla="*/ 49 w 99"/>
                    <a:gd name="T105" fmla="*/ 6 h 42"/>
                    <a:gd name="T106" fmla="*/ 49 w 99"/>
                    <a:gd name="T107" fmla="*/ 14 h 4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9"/>
                    <a:gd name="T163" fmla="*/ 0 h 42"/>
                    <a:gd name="T164" fmla="*/ 99 w 99"/>
                    <a:gd name="T165" fmla="*/ 42 h 4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9" h="42">
                      <a:moveTo>
                        <a:pt x="49" y="14"/>
                      </a:moveTo>
                      <a:lnTo>
                        <a:pt x="64" y="14"/>
                      </a:lnTo>
                      <a:lnTo>
                        <a:pt x="66" y="14"/>
                      </a:lnTo>
                      <a:lnTo>
                        <a:pt x="68" y="14"/>
                      </a:lnTo>
                      <a:lnTo>
                        <a:pt x="73" y="14"/>
                      </a:lnTo>
                      <a:lnTo>
                        <a:pt x="79" y="14"/>
                      </a:lnTo>
                      <a:lnTo>
                        <a:pt x="81" y="14"/>
                      </a:lnTo>
                      <a:lnTo>
                        <a:pt x="85" y="16"/>
                      </a:lnTo>
                      <a:lnTo>
                        <a:pt x="87" y="16"/>
                      </a:lnTo>
                      <a:lnTo>
                        <a:pt x="89" y="16"/>
                      </a:lnTo>
                      <a:lnTo>
                        <a:pt x="93" y="18"/>
                      </a:lnTo>
                      <a:lnTo>
                        <a:pt x="95" y="20"/>
                      </a:lnTo>
                      <a:lnTo>
                        <a:pt x="97" y="20"/>
                      </a:lnTo>
                      <a:lnTo>
                        <a:pt x="97" y="21"/>
                      </a:lnTo>
                      <a:lnTo>
                        <a:pt x="98" y="21"/>
                      </a:lnTo>
                      <a:lnTo>
                        <a:pt x="98" y="23"/>
                      </a:lnTo>
                      <a:lnTo>
                        <a:pt x="95" y="25"/>
                      </a:lnTo>
                      <a:lnTo>
                        <a:pt x="93" y="27"/>
                      </a:lnTo>
                      <a:lnTo>
                        <a:pt x="89" y="29"/>
                      </a:lnTo>
                      <a:lnTo>
                        <a:pt x="87" y="29"/>
                      </a:lnTo>
                      <a:lnTo>
                        <a:pt x="85" y="31"/>
                      </a:lnTo>
                      <a:lnTo>
                        <a:pt x="81" y="33"/>
                      </a:lnTo>
                      <a:lnTo>
                        <a:pt x="75" y="35"/>
                      </a:lnTo>
                      <a:lnTo>
                        <a:pt x="72" y="35"/>
                      </a:lnTo>
                      <a:lnTo>
                        <a:pt x="66" y="35"/>
                      </a:lnTo>
                      <a:lnTo>
                        <a:pt x="60" y="35"/>
                      </a:lnTo>
                      <a:lnTo>
                        <a:pt x="50" y="37"/>
                      </a:lnTo>
                      <a:lnTo>
                        <a:pt x="40" y="39"/>
                      </a:lnTo>
                      <a:lnTo>
                        <a:pt x="24" y="41"/>
                      </a:lnTo>
                      <a:lnTo>
                        <a:pt x="17" y="41"/>
                      </a:lnTo>
                      <a:lnTo>
                        <a:pt x="1" y="41"/>
                      </a:lnTo>
                      <a:lnTo>
                        <a:pt x="3" y="27"/>
                      </a:lnTo>
                      <a:lnTo>
                        <a:pt x="5" y="25"/>
                      </a:lnTo>
                      <a:lnTo>
                        <a:pt x="7" y="23"/>
                      </a:lnTo>
                      <a:lnTo>
                        <a:pt x="9" y="23"/>
                      </a:lnTo>
                      <a:lnTo>
                        <a:pt x="7" y="23"/>
                      </a:lnTo>
                      <a:lnTo>
                        <a:pt x="7" y="21"/>
                      </a:lnTo>
                      <a:lnTo>
                        <a:pt x="5" y="20"/>
                      </a:lnTo>
                      <a:lnTo>
                        <a:pt x="3" y="20"/>
                      </a:lnTo>
                      <a:lnTo>
                        <a:pt x="0" y="6"/>
                      </a:lnTo>
                      <a:lnTo>
                        <a:pt x="5" y="4"/>
                      </a:lnTo>
                      <a:lnTo>
                        <a:pt x="9" y="4"/>
                      </a:lnTo>
                      <a:lnTo>
                        <a:pt x="13" y="4"/>
                      </a:lnTo>
                      <a:lnTo>
                        <a:pt x="19" y="4"/>
                      </a:lnTo>
                      <a:lnTo>
                        <a:pt x="19" y="0"/>
                      </a:lnTo>
                      <a:lnTo>
                        <a:pt x="24" y="0"/>
                      </a:lnTo>
                      <a:lnTo>
                        <a:pt x="24" y="4"/>
                      </a:lnTo>
                      <a:lnTo>
                        <a:pt x="32" y="2"/>
                      </a:lnTo>
                      <a:lnTo>
                        <a:pt x="40" y="2"/>
                      </a:lnTo>
                      <a:lnTo>
                        <a:pt x="47" y="4"/>
                      </a:lnTo>
                      <a:lnTo>
                        <a:pt x="52" y="4"/>
                      </a:lnTo>
                      <a:lnTo>
                        <a:pt x="56" y="4"/>
                      </a:lnTo>
                      <a:lnTo>
                        <a:pt x="49" y="6"/>
                      </a:lnTo>
                      <a:lnTo>
                        <a:pt x="49" y="14"/>
                      </a:lnTo>
                    </a:path>
                  </a:pathLst>
                </a:custGeom>
                <a:solidFill>
                  <a:srgbClr val="969696"/>
                </a:solidFill>
                <a:ln w="12700" cap="rnd">
                  <a:solidFill>
                    <a:srgbClr val="000000"/>
                  </a:solidFill>
                  <a:round/>
                  <a:headEnd/>
                  <a:tailEnd/>
                </a:ln>
              </p:spPr>
              <p:txBody>
                <a:bodyPr/>
                <a:lstStyle/>
                <a:p>
                  <a:endParaRPr lang="zh-CN" altLang="zh-CN"/>
                </a:p>
              </p:txBody>
            </p:sp>
            <p:sp>
              <p:nvSpPr>
                <p:cNvPr id="57620" name="Freeform 3662"/>
                <p:cNvSpPr>
                  <a:spLocks/>
                </p:cNvSpPr>
                <p:nvPr/>
              </p:nvSpPr>
              <p:spPr bwMode="auto">
                <a:xfrm>
                  <a:off x="4147" y="1611"/>
                  <a:ext cx="17" cy="48"/>
                </a:xfrm>
                <a:custGeom>
                  <a:avLst/>
                  <a:gdLst>
                    <a:gd name="T0" fmla="*/ 8 w 17"/>
                    <a:gd name="T1" fmla="*/ 45 h 48"/>
                    <a:gd name="T2" fmla="*/ 10 w 17"/>
                    <a:gd name="T3" fmla="*/ 33 h 48"/>
                    <a:gd name="T4" fmla="*/ 12 w 17"/>
                    <a:gd name="T5" fmla="*/ 33 h 48"/>
                    <a:gd name="T6" fmla="*/ 14 w 17"/>
                    <a:gd name="T7" fmla="*/ 31 h 48"/>
                    <a:gd name="T8" fmla="*/ 16 w 17"/>
                    <a:gd name="T9" fmla="*/ 29 h 48"/>
                    <a:gd name="T10" fmla="*/ 14 w 17"/>
                    <a:gd name="T11" fmla="*/ 27 h 48"/>
                    <a:gd name="T12" fmla="*/ 10 w 17"/>
                    <a:gd name="T13" fmla="*/ 25 h 48"/>
                    <a:gd name="T14" fmla="*/ 4 w 17"/>
                    <a:gd name="T15" fmla="*/ 0 h 48"/>
                    <a:gd name="T16" fmla="*/ 0 w 17"/>
                    <a:gd name="T17" fmla="*/ 25 h 48"/>
                    <a:gd name="T18" fmla="*/ 2 w 17"/>
                    <a:gd name="T19" fmla="*/ 25 h 48"/>
                    <a:gd name="T20" fmla="*/ 2 w 17"/>
                    <a:gd name="T21" fmla="*/ 29 h 48"/>
                    <a:gd name="T22" fmla="*/ 2 w 17"/>
                    <a:gd name="T23" fmla="*/ 31 h 48"/>
                    <a:gd name="T24" fmla="*/ 2 w 17"/>
                    <a:gd name="T25" fmla="*/ 35 h 48"/>
                    <a:gd name="T26" fmla="*/ 2 w 17"/>
                    <a:gd name="T27" fmla="*/ 37 h 48"/>
                    <a:gd name="T28" fmla="*/ 4 w 17"/>
                    <a:gd name="T29" fmla="*/ 39 h 48"/>
                    <a:gd name="T30" fmla="*/ 4 w 17"/>
                    <a:gd name="T31" fmla="*/ 41 h 48"/>
                    <a:gd name="T32" fmla="*/ 6 w 17"/>
                    <a:gd name="T33" fmla="*/ 41 h 48"/>
                    <a:gd name="T34" fmla="*/ 4 w 17"/>
                    <a:gd name="T35" fmla="*/ 47 h 48"/>
                    <a:gd name="T36" fmla="*/ 8 w 17"/>
                    <a:gd name="T37" fmla="*/ 45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48"/>
                    <a:gd name="T59" fmla="*/ 17 w 17"/>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48">
                      <a:moveTo>
                        <a:pt x="8" y="45"/>
                      </a:moveTo>
                      <a:lnTo>
                        <a:pt x="10" y="33"/>
                      </a:lnTo>
                      <a:lnTo>
                        <a:pt x="12" y="33"/>
                      </a:lnTo>
                      <a:lnTo>
                        <a:pt x="14" y="31"/>
                      </a:lnTo>
                      <a:lnTo>
                        <a:pt x="16" y="29"/>
                      </a:lnTo>
                      <a:lnTo>
                        <a:pt x="14" y="27"/>
                      </a:lnTo>
                      <a:lnTo>
                        <a:pt x="10" y="25"/>
                      </a:lnTo>
                      <a:lnTo>
                        <a:pt x="4" y="0"/>
                      </a:lnTo>
                      <a:lnTo>
                        <a:pt x="0" y="25"/>
                      </a:lnTo>
                      <a:lnTo>
                        <a:pt x="2" y="25"/>
                      </a:lnTo>
                      <a:lnTo>
                        <a:pt x="2" y="29"/>
                      </a:lnTo>
                      <a:lnTo>
                        <a:pt x="2" y="31"/>
                      </a:lnTo>
                      <a:lnTo>
                        <a:pt x="2" y="35"/>
                      </a:lnTo>
                      <a:lnTo>
                        <a:pt x="2" y="37"/>
                      </a:lnTo>
                      <a:lnTo>
                        <a:pt x="4" y="39"/>
                      </a:lnTo>
                      <a:lnTo>
                        <a:pt x="4" y="41"/>
                      </a:lnTo>
                      <a:lnTo>
                        <a:pt x="6" y="41"/>
                      </a:lnTo>
                      <a:lnTo>
                        <a:pt x="4" y="47"/>
                      </a:lnTo>
                      <a:lnTo>
                        <a:pt x="8" y="45"/>
                      </a:lnTo>
                    </a:path>
                  </a:pathLst>
                </a:custGeom>
                <a:solidFill>
                  <a:srgbClr val="969696"/>
                </a:solidFill>
                <a:ln w="9525" cap="rnd">
                  <a:noFill/>
                  <a:round/>
                  <a:headEnd/>
                  <a:tailEnd/>
                </a:ln>
              </p:spPr>
              <p:txBody>
                <a:bodyPr/>
                <a:lstStyle/>
                <a:p>
                  <a:endParaRPr lang="zh-CN" altLang="zh-CN"/>
                </a:p>
              </p:txBody>
            </p:sp>
            <p:sp>
              <p:nvSpPr>
                <p:cNvPr id="57621" name="Freeform 3663"/>
                <p:cNvSpPr>
                  <a:spLocks/>
                </p:cNvSpPr>
                <p:nvPr/>
              </p:nvSpPr>
              <p:spPr bwMode="auto">
                <a:xfrm>
                  <a:off x="4147" y="1611"/>
                  <a:ext cx="18" cy="54"/>
                </a:xfrm>
                <a:custGeom>
                  <a:avLst/>
                  <a:gdLst>
                    <a:gd name="T0" fmla="*/ 9 w 18"/>
                    <a:gd name="T1" fmla="*/ 51 h 54"/>
                    <a:gd name="T2" fmla="*/ 11 w 18"/>
                    <a:gd name="T3" fmla="*/ 37 h 54"/>
                    <a:gd name="T4" fmla="*/ 13 w 18"/>
                    <a:gd name="T5" fmla="*/ 37 h 54"/>
                    <a:gd name="T6" fmla="*/ 15 w 18"/>
                    <a:gd name="T7" fmla="*/ 35 h 54"/>
                    <a:gd name="T8" fmla="*/ 17 w 18"/>
                    <a:gd name="T9" fmla="*/ 33 h 54"/>
                    <a:gd name="T10" fmla="*/ 15 w 18"/>
                    <a:gd name="T11" fmla="*/ 31 h 54"/>
                    <a:gd name="T12" fmla="*/ 13 w 18"/>
                    <a:gd name="T13" fmla="*/ 31 h 54"/>
                    <a:gd name="T14" fmla="*/ 11 w 18"/>
                    <a:gd name="T15" fmla="*/ 29 h 54"/>
                    <a:gd name="T16" fmla="*/ 3 w 18"/>
                    <a:gd name="T17" fmla="*/ 0 h 54"/>
                    <a:gd name="T18" fmla="*/ 0 w 18"/>
                    <a:gd name="T19" fmla="*/ 27 h 54"/>
                    <a:gd name="T20" fmla="*/ 1 w 18"/>
                    <a:gd name="T21" fmla="*/ 29 h 54"/>
                    <a:gd name="T22" fmla="*/ 3 w 18"/>
                    <a:gd name="T23" fmla="*/ 33 h 54"/>
                    <a:gd name="T24" fmla="*/ 3 w 18"/>
                    <a:gd name="T25" fmla="*/ 35 h 54"/>
                    <a:gd name="T26" fmla="*/ 3 w 18"/>
                    <a:gd name="T27" fmla="*/ 39 h 54"/>
                    <a:gd name="T28" fmla="*/ 3 w 18"/>
                    <a:gd name="T29" fmla="*/ 43 h 54"/>
                    <a:gd name="T30" fmla="*/ 3 w 18"/>
                    <a:gd name="T31" fmla="*/ 45 h 54"/>
                    <a:gd name="T32" fmla="*/ 5 w 18"/>
                    <a:gd name="T33" fmla="*/ 45 h 54"/>
                    <a:gd name="T34" fmla="*/ 3 w 18"/>
                    <a:gd name="T35" fmla="*/ 53 h 54"/>
                    <a:gd name="T36" fmla="*/ 9 w 18"/>
                    <a:gd name="T37" fmla="*/ 51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
                    <a:gd name="T58" fmla="*/ 0 h 54"/>
                    <a:gd name="T59" fmla="*/ 18 w 18"/>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 h="54">
                      <a:moveTo>
                        <a:pt x="9" y="51"/>
                      </a:moveTo>
                      <a:lnTo>
                        <a:pt x="11" y="37"/>
                      </a:lnTo>
                      <a:lnTo>
                        <a:pt x="13" y="37"/>
                      </a:lnTo>
                      <a:lnTo>
                        <a:pt x="15" y="35"/>
                      </a:lnTo>
                      <a:lnTo>
                        <a:pt x="17" y="33"/>
                      </a:lnTo>
                      <a:lnTo>
                        <a:pt x="15" y="31"/>
                      </a:lnTo>
                      <a:lnTo>
                        <a:pt x="13" y="31"/>
                      </a:lnTo>
                      <a:lnTo>
                        <a:pt x="11" y="29"/>
                      </a:lnTo>
                      <a:lnTo>
                        <a:pt x="3" y="0"/>
                      </a:lnTo>
                      <a:lnTo>
                        <a:pt x="0" y="27"/>
                      </a:lnTo>
                      <a:lnTo>
                        <a:pt x="1" y="29"/>
                      </a:lnTo>
                      <a:lnTo>
                        <a:pt x="3" y="33"/>
                      </a:lnTo>
                      <a:lnTo>
                        <a:pt x="3" y="35"/>
                      </a:lnTo>
                      <a:lnTo>
                        <a:pt x="3" y="39"/>
                      </a:lnTo>
                      <a:lnTo>
                        <a:pt x="3" y="43"/>
                      </a:lnTo>
                      <a:lnTo>
                        <a:pt x="3" y="45"/>
                      </a:lnTo>
                      <a:lnTo>
                        <a:pt x="5" y="45"/>
                      </a:lnTo>
                      <a:lnTo>
                        <a:pt x="3" y="53"/>
                      </a:lnTo>
                      <a:lnTo>
                        <a:pt x="9" y="51"/>
                      </a:lnTo>
                    </a:path>
                  </a:pathLst>
                </a:custGeom>
                <a:solidFill>
                  <a:srgbClr val="969696"/>
                </a:solidFill>
                <a:ln w="12700" cap="rnd">
                  <a:solidFill>
                    <a:srgbClr val="000000"/>
                  </a:solidFill>
                  <a:round/>
                  <a:headEnd/>
                  <a:tailEnd/>
                </a:ln>
              </p:spPr>
              <p:txBody>
                <a:bodyPr/>
                <a:lstStyle/>
                <a:p>
                  <a:endParaRPr lang="zh-CN" altLang="zh-CN"/>
                </a:p>
              </p:txBody>
            </p:sp>
            <p:sp>
              <p:nvSpPr>
                <p:cNvPr id="57622" name="Freeform 3664"/>
                <p:cNvSpPr>
                  <a:spLocks/>
                </p:cNvSpPr>
                <p:nvPr/>
              </p:nvSpPr>
              <p:spPr bwMode="auto">
                <a:xfrm>
                  <a:off x="4110" y="1637"/>
                  <a:ext cx="36" cy="17"/>
                </a:xfrm>
                <a:custGeom>
                  <a:avLst/>
                  <a:gdLst>
                    <a:gd name="T0" fmla="*/ 35 w 36"/>
                    <a:gd name="T1" fmla="*/ 14 h 17"/>
                    <a:gd name="T2" fmla="*/ 35 w 36"/>
                    <a:gd name="T3" fmla="*/ 12 h 17"/>
                    <a:gd name="T4" fmla="*/ 35 w 36"/>
                    <a:gd name="T5" fmla="*/ 10 h 17"/>
                    <a:gd name="T6" fmla="*/ 35 w 36"/>
                    <a:gd name="T7" fmla="*/ 6 h 17"/>
                    <a:gd name="T8" fmla="*/ 33 w 36"/>
                    <a:gd name="T9" fmla="*/ 2 h 17"/>
                    <a:gd name="T10" fmla="*/ 31 w 36"/>
                    <a:gd name="T11" fmla="*/ 2 h 17"/>
                    <a:gd name="T12" fmla="*/ 29 w 36"/>
                    <a:gd name="T13" fmla="*/ 0 h 17"/>
                    <a:gd name="T14" fmla="*/ 24 w 36"/>
                    <a:gd name="T15" fmla="*/ 0 h 17"/>
                    <a:gd name="T16" fmla="*/ 20 w 36"/>
                    <a:gd name="T17" fmla="*/ 0 h 17"/>
                    <a:gd name="T18" fmla="*/ 17 w 36"/>
                    <a:gd name="T19" fmla="*/ 0 h 17"/>
                    <a:gd name="T20" fmla="*/ 11 w 36"/>
                    <a:gd name="T21" fmla="*/ 2 h 17"/>
                    <a:gd name="T22" fmla="*/ 9 w 36"/>
                    <a:gd name="T23" fmla="*/ 2 h 17"/>
                    <a:gd name="T24" fmla="*/ 3 w 36"/>
                    <a:gd name="T25" fmla="*/ 2 h 17"/>
                    <a:gd name="T26" fmla="*/ 1 w 36"/>
                    <a:gd name="T27" fmla="*/ 2 h 17"/>
                    <a:gd name="T28" fmla="*/ 0 w 36"/>
                    <a:gd name="T29" fmla="*/ 4 h 17"/>
                    <a:gd name="T30" fmla="*/ 1 w 36"/>
                    <a:gd name="T31" fmla="*/ 4 h 17"/>
                    <a:gd name="T32" fmla="*/ 3 w 36"/>
                    <a:gd name="T33" fmla="*/ 4 h 17"/>
                    <a:gd name="T34" fmla="*/ 3 w 36"/>
                    <a:gd name="T35" fmla="*/ 6 h 17"/>
                    <a:gd name="T36" fmla="*/ 7 w 36"/>
                    <a:gd name="T37" fmla="*/ 6 h 17"/>
                    <a:gd name="T38" fmla="*/ 9 w 36"/>
                    <a:gd name="T39" fmla="*/ 6 h 17"/>
                    <a:gd name="T40" fmla="*/ 9 w 36"/>
                    <a:gd name="T41" fmla="*/ 16 h 17"/>
                    <a:gd name="T42" fmla="*/ 15 w 36"/>
                    <a:gd name="T43" fmla="*/ 14 h 17"/>
                    <a:gd name="T44" fmla="*/ 18 w 36"/>
                    <a:gd name="T45" fmla="*/ 14 h 17"/>
                    <a:gd name="T46" fmla="*/ 20 w 36"/>
                    <a:gd name="T47" fmla="*/ 14 h 17"/>
                    <a:gd name="T48" fmla="*/ 26 w 36"/>
                    <a:gd name="T49" fmla="*/ 14 h 17"/>
                    <a:gd name="T50" fmla="*/ 26 w 36"/>
                    <a:gd name="T51" fmla="*/ 6 h 17"/>
                    <a:gd name="T52" fmla="*/ 28 w 36"/>
                    <a:gd name="T53" fmla="*/ 14 h 17"/>
                    <a:gd name="T54" fmla="*/ 29 w 36"/>
                    <a:gd name="T55" fmla="*/ 14 h 17"/>
                    <a:gd name="T56" fmla="*/ 31 w 36"/>
                    <a:gd name="T57" fmla="*/ 14 h 17"/>
                    <a:gd name="T58" fmla="*/ 35 w 36"/>
                    <a:gd name="T59" fmla="*/ 14 h 1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
                    <a:gd name="T91" fmla="*/ 0 h 17"/>
                    <a:gd name="T92" fmla="*/ 36 w 36"/>
                    <a:gd name="T93" fmla="*/ 17 h 1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 h="17">
                      <a:moveTo>
                        <a:pt x="35" y="14"/>
                      </a:moveTo>
                      <a:lnTo>
                        <a:pt x="35" y="12"/>
                      </a:lnTo>
                      <a:lnTo>
                        <a:pt x="35" y="10"/>
                      </a:lnTo>
                      <a:lnTo>
                        <a:pt x="35" y="6"/>
                      </a:lnTo>
                      <a:lnTo>
                        <a:pt x="33" y="2"/>
                      </a:lnTo>
                      <a:lnTo>
                        <a:pt x="31" y="2"/>
                      </a:lnTo>
                      <a:lnTo>
                        <a:pt x="29" y="0"/>
                      </a:lnTo>
                      <a:lnTo>
                        <a:pt x="24" y="0"/>
                      </a:lnTo>
                      <a:lnTo>
                        <a:pt x="20" y="0"/>
                      </a:lnTo>
                      <a:lnTo>
                        <a:pt x="17" y="0"/>
                      </a:lnTo>
                      <a:lnTo>
                        <a:pt x="11" y="2"/>
                      </a:lnTo>
                      <a:lnTo>
                        <a:pt x="9" y="2"/>
                      </a:lnTo>
                      <a:lnTo>
                        <a:pt x="3" y="2"/>
                      </a:lnTo>
                      <a:lnTo>
                        <a:pt x="1" y="2"/>
                      </a:lnTo>
                      <a:lnTo>
                        <a:pt x="0" y="4"/>
                      </a:lnTo>
                      <a:lnTo>
                        <a:pt x="1" y="4"/>
                      </a:lnTo>
                      <a:lnTo>
                        <a:pt x="3" y="4"/>
                      </a:lnTo>
                      <a:lnTo>
                        <a:pt x="3" y="6"/>
                      </a:lnTo>
                      <a:lnTo>
                        <a:pt x="7" y="6"/>
                      </a:lnTo>
                      <a:lnTo>
                        <a:pt x="9" y="6"/>
                      </a:lnTo>
                      <a:lnTo>
                        <a:pt x="9" y="16"/>
                      </a:lnTo>
                      <a:lnTo>
                        <a:pt x="15" y="14"/>
                      </a:lnTo>
                      <a:lnTo>
                        <a:pt x="18" y="14"/>
                      </a:lnTo>
                      <a:lnTo>
                        <a:pt x="20" y="14"/>
                      </a:lnTo>
                      <a:lnTo>
                        <a:pt x="26" y="14"/>
                      </a:lnTo>
                      <a:lnTo>
                        <a:pt x="26" y="6"/>
                      </a:lnTo>
                      <a:lnTo>
                        <a:pt x="28" y="14"/>
                      </a:lnTo>
                      <a:lnTo>
                        <a:pt x="29" y="14"/>
                      </a:lnTo>
                      <a:lnTo>
                        <a:pt x="31" y="14"/>
                      </a:lnTo>
                      <a:lnTo>
                        <a:pt x="35" y="14"/>
                      </a:lnTo>
                    </a:path>
                  </a:pathLst>
                </a:custGeom>
                <a:solidFill>
                  <a:srgbClr val="969696"/>
                </a:solidFill>
                <a:ln w="9525" cap="rnd">
                  <a:noFill/>
                  <a:round/>
                  <a:headEnd/>
                  <a:tailEnd/>
                </a:ln>
              </p:spPr>
              <p:txBody>
                <a:bodyPr/>
                <a:lstStyle/>
                <a:p>
                  <a:endParaRPr lang="zh-CN" altLang="zh-CN"/>
                </a:p>
              </p:txBody>
            </p:sp>
            <p:sp>
              <p:nvSpPr>
                <p:cNvPr id="57623" name="Freeform 3665"/>
                <p:cNvSpPr>
                  <a:spLocks/>
                </p:cNvSpPr>
                <p:nvPr/>
              </p:nvSpPr>
              <p:spPr bwMode="auto">
                <a:xfrm>
                  <a:off x="4110" y="1637"/>
                  <a:ext cx="42" cy="18"/>
                </a:xfrm>
                <a:custGeom>
                  <a:avLst/>
                  <a:gdLst>
                    <a:gd name="T0" fmla="*/ 41 w 42"/>
                    <a:gd name="T1" fmla="*/ 17 h 18"/>
                    <a:gd name="T2" fmla="*/ 41 w 42"/>
                    <a:gd name="T3" fmla="*/ 13 h 18"/>
                    <a:gd name="T4" fmla="*/ 41 w 42"/>
                    <a:gd name="T5" fmla="*/ 9 h 18"/>
                    <a:gd name="T6" fmla="*/ 41 w 42"/>
                    <a:gd name="T7" fmla="*/ 7 h 18"/>
                    <a:gd name="T8" fmla="*/ 39 w 42"/>
                    <a:gd name="T9" fmla="*/ 3 h 18"/>
                    <a:gd name="T10" fmla="*/ 37 w 42"/>
                    <a:gd name="T11" fmla="*/ 1 h 18"/>
                    <a:gd name="T12" fmla="*/ 33 w 42"/>
                    <a:gd name="T13" fmla="*/ 0 h 18"/>
                    <a:gd name="T14" fmla="*/ 28 w 42"/>
                    <a:gd name="T15" fmla="*/ 0 h 18"/>
                    <a:gd name="T16" fmla="*/ 24 w 42"/>
                    <a:gd name="T17" fmla="*/ 0 h 18"/>
                    <a:gd name="T18" fmla="*/ 19 w 42"/>
                    <a:gd name="T19" fmla="*/ 0 h 18"/>
                    <a:gd name="T20" fmla="*/ 13 w 42"/>
                    <a:gd name="T21" fmla="*/ 1 h 18"/>
                    <a:gd name="T22" fmla="*/ 9 w 42"/>
                    <a:gd name="T23" fmla="*/ 1 h 18"/>
                    <a:gd name="T24" fmla="*/ 5 w 42"/>
                    <a:gd name="T25" fmla="*/ 3 h 18"/>
                    <a:gd name="T26" fmla="*/ 1 w 42"/>
                    <a:gd name="T27" fmla="*/ 3 h 18"/>
                    <a:gd name="T28" fmla="*/ 0 w 42"/>
                    <a:gd name="T29" fmla="*/ 5 h 18"/>
                    <a:gd name="T30" fmla="*/ 1 w 42"/>
                    <a:gd name="T31" fmla="*/ 5 h 18"/>
                    <a:gd name="T32" fmla="*/ 3 w 42"/>
                    <a:gd name="T33" fmla="*/ 5 h 18"/>
                    <a:gd name="T34" fmla="*/ 5 w 42"/>
                    <a:gd name="T35" fmla="*/ 7 h 18"/>
                    <a:gd name="T36" fmla="*/ 9 w 42"/>
                    <a:gd name="T37" fmla="*/ 7 h 18"/>
                    <a:gd name="T38" fmla="*/ 11 w 42"/>
                    <a:gd name="T39" fmla="*/ 17 h 18"/>
                    <a:gd name="T40" fmla="*/ 17 w 42"/>
                    <a:gd name="T41" fmla="*/ 17 h 18"/>
                    <a:gd name="T42" fmla="*/ 20 w 42"/>
                    <a:gd name="T43" fmla="*/ 17 h 18"/>
                    <a:gd name="T44" fmla="*/ 24 w 42"/>
                    <a:gd name="T45" fmla="*/ 17 h 18"/>
                    <a:gd name="T46" fmla="*/ 29 w 42"/>
                    <a:gd name="T47" fmla="*/ 17 h 18"/>
                    <a:gd name="T48" fmla="*/ 29 w 42"/>
                    <a:gd name="T49" fmla="*/ 7 h 18"/>
                    <a:gd name="T50" fmla="*/ 33 w 42"/>
                    <a:gd name="T51" fmla="*/ 17 h 18"/>
                    <a:gd name="T52" fmla="*/ 37 w 42"/>
                    <a:gd name="T53" fmla="*/ 17 h 18"/>
                    <a:gd name="T54" fmla="*/ 41 w 42"/>
                    <a:gd name="T55" fmla="*/ 17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2"/>
                    <a:gd name="T85" fmla="*/ 0 h 18"/>
                    <a:gd name="T86" fmla="*/ 42 w 42"/>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2" h="18">
                      <a:moveTo>
                        <a:pt x="41" y="17"/>
                      </a:moveTo>
                      <a:lnTo>
                        <a:pt x="41" y="13"/>
                      </a:lnTo>
                      <a:lnTo>
                        <a:pt x="41" y="9"/>
                      </a:lnTo>
                      <a:lnTo>
                        <a:pt x="41" y="7"/>
                      </a:lnTo>
                      <a:lnTo>
                        <a:pt x="39" y="3"/>
                      </a:lnTo>
                      <a:lnTo>
                        <a:pt x="37" y="1"/>
                      </a:lnTo>
                      <a:lnTo>
                        <a:pt x="33" y="0"/>
                      </a:lnTo>
                      <a:lnTo>
                        <a:pt x="28" y="0"/>
                      </a:lnTo>
                      <a:lnTo>
                        <a:pt x="24" y="0"/>
                      </a:lnTo>
                      <a:lnTo>
                        <a:pt x="19" y="0"/>
                      </a:lnTo>
                      <a:lnTo>
                        <a:pt x="13" y="1"/>
                      </a:lnTo>
                      <a:lnTo>
                        <a:pt x="9" y="1"/>
                      </a:lnTo>
                      <a:lnTo>
                        <a:pt x="5" y="3"/>
                      </a:lnTo>
                      <a:lnTo>
                        <a:pt x="1" y="3"/>
                      </a:lnTo>
                      <a:lnTo>
                        <a:pt x="0" y="5"/>
                      </a:lnTo>
                      <a:lnTo>
                        <a:pt x="1" y="5"/>
                      </a:lnTo>
                      <a:lnTo>
                        <a:pt x="3" y="5"/>
                      </a:lnTo>
                      <a:lnTo>
                        <a:pt x="5" y="7"/>
                      </a:lnTo>
                      <a:lnTo>
                        <a:pt x="9" y="7"/>
                      </a:lnTo>
                      <a:lnTo>
                        <a:pt x="11" y="17"/>
                      </a:lnTo>
                      <a:lnTo>
                        <a:pt x="17" y="17"/>
                      </a:lnTo>
                      <a:lnTo>
                        <a:pt x="20" y="17"/>
                      </a:lnTo>
                      <a:lnTo>
                        <a:pt x="24" y="17"/>
                      </a:lnTo>
                      <a:lnTo>
                        <a:pt x="29" y="17"/>
                      </a:lnTo>
                      <a:lnTo>
                        <a:pt x="29" y="7"/>
                      </a:lnTo>
                      <a:lnTo>
                        <a:pt x="33" y="17"/>
                      </a:lnTo>
                      <a:lnTo>
                        <a:pt x="37" y="17"/>
                      </a:lnTo>
                      <a:lnTo>
                        <a:pt x="41" y="17"/>
                      </a:lnTo>
                    </a:path>
                  </a:pathLst>
                </a:custGeom>
                <a:solidFill>
                  <a:srgbClr val="969696"/>
                </a:solidFill>
                <a:ln w="12700" cap="rnd">
                  <a:solidFill>
                    <a:srgbClr val="000000"/>
                  </a:solidFill>
                  <a:round/>
                  <a:headEnd/>
                  <a:tailEnd/>
                </a:ln>
              </p:spPr>
              <p:txBody>
                <a:bodyPr/>
                <a:lstStyle/>
                <a:p>
                  <a:endParaRPr lang="zh-CN" altLang="zh-CN"/>
                </a:p>
              </p:txBody>
            </p:sp>
            <p:sp>
              <p:nvSpPr>
                <p:cNvPr id="57624" name="Freeform 3666"/>
                <p:cNvSpPr>
                  <a:spLocks/>
                </p:cNvSpPr>
                <p:nvPr/>
              </p:nvSpPr>
              <p:spPr bwMode="auto">
                <a:xfrm>
                  <a:off x="4143" y="1654"/>
                  <a:ext cx="17" cy="17"/>
                </a:xfrm>
                <a:custGeom>
                  <a:avLst/>
                  <a:gdLst>
                    <a:gd name="T0" fmla="*/ 0 w 17"/>
                    <a:gd name="T1" fmla="*/ 0 h 17"/>
                    <a:gd name="T2" fmla="*/ 6 w 17"/>
                    <a:gd name="T3" fmla="*/ 0 h 17"/>
                    <a:gd name="T4" fmla="*/ 12 w 17"/>
                    <a:gd name="T5" fmla="*/ 0 h 17"/>
                    <a:gd name="T6" fmla="*/ 12 w 17"/>
                    <a:gd name="T7" fmla="*/ 4 h 17"/>
                    <a:gd name="T8" fmla="*/ 16 w 17"/>
                    <a:gd name="T9" fmla="*/ 4 h 17"/>
                    <a:gd name="T10" fmla="*/ 12 w 17"/>
                    <a:gd name="T11" fmla="*/ 16 h 17"/>
                    <a:gd name="T12" fmla="*/ 12 w 17"/>
                    <a:gd name="T13" fmla="*/ 11 h 17"/>
                    <a:gd name="T14" fmla="*/ 8 w 17"/>
                    <a:gd name="T15" fmla="*/ 11 h 17"/>
                    <a:gd name="T16" fmla="*/ 6 w 17"/>
                    <a:gd name="T17" fmla="*/ 11 h 17"/>
                    <a:gd name="T18" fmla="*/ 2 w 17"/>
                    <a:gd name="T19" fmla="*/ 8 h 17"/>
                    <a:gd name="T20" fmla="*/ 0 w 17"/>
                    <a:gd name="T21" fmla="*/ 8 h 17"/>
                    <a:gd name="T22" fmla="*/ 0 w 17"/>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0" y="0"/>
                      </a:moveTo>
                      <a:lnTo>
                        <a:pt x="6" y="0"/>
                      </a:lnTo>
                      <a:lnTo>
                        <a:pt x="12" y="0"/>
                      </a:lnTo>
                      <a:lnTo>
                        <a:pt x="12" y="4"/>
                      </a:lnTo>
                      <a:lnTo>
                        <a:pt x="16" y="4"/>
                      </a:lnTo>
                      <a:lnTo>
                        <a:pt x="12" y="16"/>
                      </a:lnTo>
                      <a:lnTo>
                        <a:pt x="12" y="11"/>
                      </a:lnTo>
                      <a:lnTo>
                        <a:pt x="8" y="11"/>
                      </a:lnTo>
                      <a:lnTo>
                        <a:pt x="6" y="11"/>
                      </a:lnTo>
                      <a:lnTo>
                        <a:pt x="2" y="8"/>
                      </a:lnTo>
                      <a:lnTo>
                        <a:pt x="0" y="8"/>
                      </a:lnTo>
                      <a:lnTo>
                        <a:pt x="0" y="0"/>
                      </a:lnTo>
                    </a:path>
                  </a:pathLst>
                </a:custGeom>
                <a:solidFill>
                  <a:srgbClr val="969696"/>
                </a:solidFill>
                <a:ln w="9525" cap="rnd">
                  <a:noFill/>
                  <a:round/>
                  <a:headEnd/>
                  <a:tailEnd/>
                </a:ln>
              </p:spPr>
              <p:txBody>
                <a:bodyPr/>
                <a:lstStyle/>
                <a:p>
                  <a:endParaRPr lang="zh-CN" altLang="zh-CN"/>
                </a:p>
              </p:txBody>
            </p:sp>
            <p:sp>
              <p:nvSpPr>
                <p:cNvPr id="57625" name="Freeform 3667"/>
                <p:cNvSpPr>
                  <a:spLocks/>
                </p:cNvSpPr>
                <p:nvPr/>
              </p:nvSpPr>
              <p:spPr bwMode="auto">
                <a:xfrm>
                  <a:off x="4143" y="1654"/>
                  <a:ext cx="17" cy="17"/>
                </a:xfrm>
                <a:custGeom>
                  <a:avLst/>
                  <a:gdLst>
                    <a:gd name="T0" fmla="*/ 0 w 17"/>
                    <a:gd name="T1" fmla="*/ 0 h 17"/>
                    <a:gd name="T2" fmla="*/ 6 w 17"/>
                    <a:gd name="T3" fmla="*/ 0 h 17"/>
                    <a:gd name="T4" fmla="*/ 10 w 17"/>
                    <a:gd name="T5" fmla="*/ 0 h 17"/>
                    <a:gd name="T6" fmla="*/ 12 w 17"/>
                    <a:gd name="T7" fmla="*/ 0 h 17"/>
                    <a:gd name="T8" fmla="*/ 12 w 17"/>
                    <a:gd name="T9" fmla="*/ 4 h 17"/>
                    <a:gd name="T10" fmla="*/ 16 w 17"/>
                    <a:gd name="T11" fmla="*/ 4 h 17"/>
                    <a:gd name="T12" fmla="*/ 12 w 17"/>
                    <a:gd name="T13" fmla="*/ 16 h 17"/>
                    <a:gd name="T14" fmla="*/ 12 w 17"/>
                    <a:gd name="T15" fmla="*/ 11 h 17"/>
                    <a:gd name="T16" fmla="*/ 10 w 17"/>
                    <a:gd name="T17" fmla="*/ 11 h 17"/>
                    <a:gd name="T18" fmla="*/ 10 w 17"/>
                    <a:gd name="T19" fmla="*/ 10 h 17"/>
                    <a:gd name="T20" fmla="*/ 8 w 17"/>
                    <a:gd name="T21" fmla="*/ 10 h 17"/>
                    <a:gd name="T22" fmla="*/ 6 w 17"/>
                    <a:gd name="T23" fmla="*/ 10 h 17"/>
                    <a:gd name="T24" fmla="*/ 4 w 17"/>
                    <a:gd name="T25" fmla="*/ 8 h 17"/>
                    <a:gd name="T26" fmla="*/ 0 w 17"/>
                    <a:gd name="T27" fmla="*/ 8 h 17"/>
                    <a:gd name="T28" fmla="*/ 0 w 17"/>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0" y="0"/>
                      </a:moveTo>
                      <a:lnTo>
                        <a:pt x="6" y="0"/>
                      </a:lnTo>
                      <a:lnTo>
                        <a:pt x="10" y="0"/>
                      </a:lnTo>
                      <a:lnTo>
                        <a:pt x="12" y="0"/>
                      </a:lnTo>
                      <a:lnTo>
                        <a:pt x="12" y="4"/>
                      </a:lnTo>
                      <a:lnTo>
                        <a:pt x="16" y="4"/>
                      </a:lnTo>
                      <a:lnTo>
                        <a:pt x="12" y="16"/>
                      </a:lnTo>
                      <a:lnTo>
                        <a:pt x="12" y="11"/>
                      </a:lnTo>
                      <a:lnTo>
                        <a:pt x="10" y="11"/>
                      </a:lnTo>
                      <a:lnTo>
                        <a:pt x="10" y="10"/>
                      </a:lnTo>
                      <a:lnTo>
                        <a:pt x="8" y="10"/>
                      </a:lnTo>
                      <a:lnTo>
                        <a:pt x="6" y="10"/>
                      </a:lnTo>
                      <a:lnTo>
                        <a:pt x="4" y="8"/>
                      </a:lnTo>
                      <a:lnTo>
                        <a:pt x="0" y="8"/>
                      </a:lnTo>
                      <a:lnTo>
                        <a:pt x="0" y="0"/>
                      </a:lnTo>
                    </a:path>
                  </a:pathLst>
                </a:custGeom>
                <a:solidFill>
                  <a:srgbClr val="969696"/>
                </a:solidFill>
                <a:ln w="12700" cap="rnd">
                  <a:solidFill>
                    <a:srgbClr val="000000"/>
                  </a:solidFill>
                  <a:round/>
                  <a:headEnd/>
                  <a:tailEnd/>
                </a:ln>
              </p:spPr>
              <p:txBody>
                <a:bodyPr/>
                <a:lstStyle/>
                <a:p>
                  <a:endParaRPr lang="zh-CN" altLang="zh-CN"/>
                </a:p>
              </p:txBody>
            </p:sp>
            <p:sp>
              <p:nvSpPr>
                <p:cNvPr id="57626" name="Freeform 3668"/>
                <p:cNvSpPr>
                  <a:spLocks/>
                </p:cNvSpPr>
                <p:nvPr/>
              </p:nvSpPr>
              <p:spPr bwMode="auto">
                <a:xfrm>
                  <a:off x="4114" y="1654"/>
                  <a:ext cx="22" cy="17"/>
                </a:xfrm>
                <a:custGeom>
                  <a:avLst/>
                  <a:gdLst>
                    <a:gd name="T0" fmla="*/ 15 w 22"/>
                    <a:gd name="T1" fmla="*/ 0 h 17"/>
                    <a:gd name="T2" fmla="*/ 13 w 22"/>
                    <a:gd name="T3" fmla="*/ 0 h 17"/>
                    <a:gd name="T4" fmla="*/ 9 w 22"/>
                    <a:gd name="T5" fmla="*/ 0 h 17"/>
                    <a:gd name="T6" fmla="*/ 5 w 22"/>
                    <a:gd name="T7" fmla="*/ 0 h 17"/>
                    <a:gd name="T8" fmla="*/ 3 w 22"/>
                    <a:gd name="T9" fmla="*/ 0 h 17"/>
                    <a:gd name="T10" fmla="*/ 1 w 22"/>
                    <a:gd name="T11" fmla="*/ 0 h 17"/>
                    <a:gd name="T12" fmla="*/ 1 w 22"/>
                    <a:gd name="T13" fmla="*/ 16 h 17"/>
                    <a:gd name="T14" fmla="*/ 0 w 22"/>
                    <a:gd name="T15" fmla="*/ 16 h 17"/>
                    <a:gd name="T16" fmla="*/ 19 w 22"/>
                    <a:gd name="T17" fmla="*/ 16 h 17"/>
                    <a:gd name="T18" fmla="*/ 21 w 22"/>
                    <a:gd name="T19" fmla="*/ 0 h 17"/>
                    <a:gd name="T20" fmla="*/ 15 w 22"/>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7"/>
                    <a:gd name="T35" fmla="*/ 22 w 22"/>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7">
                      <a:moveTo>
                        <a:pt x="15" y="0"/>
                      </a:moveTo>
                      <a:lnTo>
                        <a:pt x="13" y="0"/>
                      </a:lnTo>
                      <a:lnTo>
                        <a:pt x="9" y="0"/>
                      </a:lnTo>
                      <a:lnTo>
                        <a:pt x="5" y="0"/>
                      </a:lnTo>
                      <a:lnTo>
                        <a:pt x="3" y="0"/>
                      </a:lnTo>
                      <a:lnTo>
                        <a:pt x="1" y="0"/>
                      </a:lnTo>
                      <a:lnTo>
                        <a:pt x="1" y="16"/>
                      </a:lnTo>
                      <a:lnTo>
                        <a:pt x="0" y="16"/>
                      </a:lnTo>
                      <a:lnTo>
                        <a:pt x="19" y="16"/>
                      </a:lnTo>
                      <a:lnTo>
                        <a:pt x="21" y="0"/>
                      </a:lnTo>
                      <a:lnTo>
                        <a:pt x="15" y="0"/>
                      </a:lnTo>
                    </a:path>
                  </a:pathLst>
                </a:custGeom>
                <a:solidFill>
                  <a:srgbClr val="969696"/>
                </a:solidFill>
                <a:ln w="9525" cap="rnd">
                  <a:noFill/>
                  <a:round/>
                  <a:headEnd/>
                  <a:tailEnd/>
                </a:ln>
              </p:spPr>
              <p:txBody>
                <a:bodyPr/>
                <a:lstStyle/>
                <a:p>
                  <a:endParaRPr lang="zh-CN" altLang="zh-CN"/>
                </a:p>
              </p:txBody>
            </p:sp>
            <p:sp>
              <p:nvSpPr>
                <p:cNvPr id="57627" name="Freeform 3669"/>
                <p:cNvSpPr>
                  <a:spLocks/>
                </p:cNvSpPr>
                <p:nvPr/>
              </p:nvSpPr>
              <p:spPr bwMode="auto">
                <a:xfrm>
                  <a:off x="4114" y="1654"/>
                  <a:ext cx="27" cy="17"/>
                </a:xfrm>
                <a:custGeom>
                  <a:avLst/>
                  <a:gdLst>
                    <a:gd name="T0" fmla="*/ 21 w 27"/>
                    <a:gd name="T1" fmla="*/ 0 h 17"/>
                    <a:gd name="T2" fmla="*/ 17 w 27"/>
                    <a:gd name="T3" fmla="*/ 0 h 17"/>
                    <a:gd name="T4" fmla="*/ 13 w 27"/>
                    <a:gd name="T5" fmla="*/ 0 h 17"/>
                    <a:gd name="T6" fmla="*/ 7 w 27"/>
                    <a:gd name="T7" fmla="*/ 2 h 17"/>
                    <a:gd name="T8" fmla="*/ 5 w 27"/>
                    <a:gd name="T9" fmla="*/ 2 h 17"/>
                    <a:gd name="T10" fmla="*/ 5 w 27"/>
                    <a:gd name="T11" fmla="*/ 6 h 17"/>
                    <a:gd name="T12" fmla="*/ 3 w 27"/>
                    <a:gd name="T13" fmla="*/ 6 h 17"/>
                    <a:gd name="T14" fmla="*/ 1 w 27"/>
                    <a:gd name="T15" fmla="*/ 10 h 17"/>
                    <a:gd name="T16" fmla="*/ 0 w 27"/>
                    <a:gd name="T17" fmla="*/ 16 h 17"/>
                    <a:gd name="T18" fmla="*/ 25 w 27"/>
                    <a:gd name="T19" fmla="*/ 10 h 17"/>
                    <a:gd name="T20" fmla="*/ 26 w 27"/>
                    <a:gd name="T21" fmla="*/ 0 h 17"/>
                    <a:gd name="T22" fmla="*/ 21 w 27"/>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
                    <a:gd name="T37" fmla="*/ 0 h 17"/>
                    <a:gd name="T38" fmla="*/ 27 w 2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 h="17">
                      <a:moveTo>
                        <a:pt x="21" y="0"/>
                      </a:moveTo>
                      <a:lnTo>
                        <a:pt x="17" y="0"/>
                      </a:lnTo>
                      <a:lnTo>
                        <a:pt x="13" y="0"/>
                      </a:lnTo>
                      <a:lnTo>
                        <a:pt x="7" y="2"/>
                      </a:lnTo>
                      <a:lnTo>
                        <a:pt x="5" y="2"/>
                      </a:lnTo>
                      <a:lnTo>
                        <a:pt x="5" y="6"/>
                      </a:lnTo>
                      <a:lnTo>
                        <a:pt x="3" y="6"/>
                      </a:lnTo>
                      <a:lnTo>
                        <a:pt x="1" y="10"/>
                      </a:lnTo>
                      <a:lnTo>
                        <a:pt x="0" y="16"/>
                      </a:lnTo>
                      <a:lnTo>
                        <a:pt x="25" y="10"/>
                      </a:lnTo>
                      <a:lnTo>
                        <a:pt x="26" y="0"/>
                      </a:lnTo>
                      <a:lnTo>
                        <a:pt x="21" y="0"/>
                      </a:lnTo>
                    </a:path>
                  </a:pathLst>
                </a:custGeom>
                <a:solidFill>
                  <a:srgbClr val="969696"/>
                </a:solidFill>
                <a:ln w="12700" cap="rnd">
                  <a:solidFill>
                    <a:srgbClr val="000000"/>
                  </a:solidFill>
                  <a:round/>
                  <a:headEnd/>
                  <a:tailEnd/>
                </a:ln>
              </p:spPr>
              <p:txBody>
                <a:bodyPr/>
                <a:lstStyle/>
                <a:p>
                  <a:endParaRPr lang="zh-CN" altLang="zh-CN"/>
                </a:p>
              </p:txBody>
            </p:sp>
            <p:sp>
              <p:nvSpPr>
                <p:cNvPr id="57628" name="Freeform 3670"/>
                <p:cNvSpPr>
                  <a:spLocks/>
                </p:cNvSpPr>
                <p:nvPr/>
              </p:nvSpPr>
              <p:spPr bwMode="auto">
                <a:xfrm>
                  <a:off x="4143" y="1658"/>
                  <a:ext cx="17" cy="17"/>
                </a:xfrm>
                <a:custGeom>
                  <a:avLst/>
                  <a:gdLst>
                    <a:gd name="T0" fmla="*/ 0 w 17"/>
                    <a:gd name="T1" fmla="*/ 0 h 17"/>
                    <a:gd name="T2" fmla="*/ 4 w 17"/>
                    <a:gd name="T3" fmla="*/ 0 h 17"/>
                    <a:gd name="T4" fmla="*/ 10 w 17"/>
                    <a:gd name="T5" fmla="*/ 2 h 17"/>
                    <a:gd name="T6" fmla="*/ 16 w 17"/>
                    <a:gd name="T7" fmla="*/ 2 h 17"/>
                    <a:gd name="T8" fmla="*/ 16 w 17"/>
                    <a:gd name="T9" fmla="*/ 6 h 17"/>
                    <a:gd name="T10" fmla="*/ 16 w 17"/>
                    <a:gd name="T11" fmla="*/ 7 h 17"/>
                    <a:gd name="T12" fmla="*/ 16 w 17"/>
                    <a:gd name="T13" fmla="*/ 9 h 17"/>
                    <a:gd name="T14" fmla="*/ 10 w 17"/>
                    <a:gd name="T15" fmla="*/ 9 h 17"/>
                    <a:gd name="T16" fmla="*/ 10 w 17"/>
                    <a:gd name="T17" fmla="*/ 13 h 17"/>
                    <a:gd name="T18" fmla="*/ 0 w 17"/>
                    <a:gd name="T19" fmla="*/ 16 h 17"/>
                    <a:gd name="T20" fmla="*/ 0 w 17"/>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0" y="0"/>
                      </a:moveTo>
                      <a:lnTo>
                        <a:pt x="4" y="0"/>
                      </a:lnTo>
                      <a:lnTo>
                        <a:pt x="10" y="2"/>
                      </a:lnTo>
                      <a:lnTo>
                        <a:pt x="16" y="2"/>
                      </a:lnTo>
                      <a:lnTo>
                        <a:pt x="16" y="6"/>
                      </a:lnTo>
                      <a:lnTo>
                        <a:pt x="16" y="7"/>
                      </a:lnTo>
                      <a:lnTo>
                        <a:pt x="16" y="9"/>
                      </a:lnTo>
                      <a:lnTo>
                        <a:pt x="10" y="9"/>
                      </a:lnTo>
                      <a:lnTo>
                        <a:pt x="10" y="13"/>
                      </a:lnTo>
                      <a:lnTo>
                        <a:pt x="0" y="16"/>
                      </a:lnTo>
                      <a:lnTo>
                        <a:pt x="0" y="0"/>
                      </a:lnTo>
                    </a:path>
                  </a:pathLst>
                </a:custGeom>
                <a:solidFill>
                  <a:srgbClr val="969696"/>
                </a:solidFill>
                <a:ln w="9525" cap="rnd">
                  <a:noFill/>
                  <a:round/>
                  <a:headEnd/>
                  <a:tailEnd/>
                </a:ln>
              </p:spPr>
              <p:txBody>
                <a:bodyPr/>
                <a:lstStyle/>
                <a:p>
                  <a:endParaRPr lang="zh-CN" altLang="zh-CN"/>
                </a:p>
              </p:txBody>
            </p:sp>
            <p:sp>
              <p:nvSpPr>
                <p:cNvPr id="57629" name="Freeform 3671"/>
                <p:cNvSpPr>
                  <a:spLocks/>
                </p:cNvSpPr>
                <p:nvPr/>
              </p:nvSpPr>
              <p:spPr bwMode="auto">
                <a:xfrm>
                  <a:off x="4143" y="1658"/>
                  <a:ext cx="17" cy="17"/>
                </a:xfrm>
                <a:custGeom>
                  <a:avLst/>
                  <a:gdLst>
                    <a:gd name="T0" fmla="*/ 0 w 17"/>
                    <a:gd name="T1" fmla="*/ 0 h 17"/>
                    <a:gd name="T2" fmla="*/ 4 w 17"/>
                    <a:gd name="T3" fmla="*/ 0 h 17"/>
                    <a:gd name="T4" fmla="*/ 8 w 17"/>
                    <a:gd name="T5" fmla="*/ 2 h 17"/>
                    <a:gd name="T6" fmla="*/ 10 w 17"/>
                    <a:gd name="T7" fmla="*/ 2 h 17"/>
                    <a:gd name="T8" fmla="*/ 14 w 17"/>
                    <a:gd name="T9" fmla="*/ 2 h 17"/>
                    <a:gd name="T10" fmla="*/ 14 w 17"/>
                    <a:gd name="T11" fmla="*/ 4 h 17"/>
                    <a:gd name="T12" fmla="*/ 16 w 17"/>
                    <a:gd name="T13" fmla="*/ 4 h 17"/>
                    <a:gd name="T14" fmla="*/ 16 w 17"/>
                    <a:gd name="T15" fmla="*/ 6 h 17"/>
                    <a:gd name="T16" fmla="*/ 14 w 17"/>
                    <a:gd name="T17" fmla="*/ 9 h 17"/>
                    <a:gd name="T18" fmla="*/ 10 w 17"/>
                    <a:gd name="T19" fmla="*/ 9 h 17"/>
                    <a:gd name="T20" fmla="*/ 8 w 17"/>
                    <a:gd name="T21" fmla="*/ 13 h 17"/>
                    <a:gd name="T22" fmla="*/ 0 w 17"/>
                    <a:gd name="T23" fmla="*/ 16 h 17"/>
                    <a:gd name="T24" fmla="*/ 0 w 17"/>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0" y="0"/>
                      </a:moveTo>
                      <a:lnTo>
                        <a:pt x="4" y="0"/>
                      </a:lnTo>
                      <a:lnTo>
                        <a:pt x="8" y="2"/>
                      </a:lnTo>
                      <a:lnTo>
                        <a:pt x="10" y="2"/>
                      </a:lnTo>
                      <a:lnTo>
                        <a:pt x="14" y="2"/>
                      </a:lnTo>
                      <a:lnTo>
                        <a:pt x="14" y="4"/>
                      </a:lnTo>
                      <a:lnTo>
                        <a:pt x="16" y="4"/>
                      </a:lnTo>
                      <a:lnTo>
                        <a:pt x="16" y="6"/>
                      </a:lnTo>
                      <a:lnTo>
                        <a:pt x="14" y="9"/>
                      </a:lnTo>
                      <a:lnTo>
                        <a:pt x="10" y="9"/>
                      </a:lnTo>
                      <a:lnTo>
                        <a:pt x="8" y="13"/>
                      </a:lnTo>
                      <a:lnTo>
                        <a:pt x="0" y="16"/>
                      </a:lnTo>
                      <a:lnTo>
                        <a:pt x="0" y="0"/>
                      </a:lnTo>
                    </a:path>
                  </a:pathLst>
                </a:custGeom>
                <a:solidFill>
                  <a:srgbClr val="969696"/>
                </a:solidFill>
                <a:ln w="12700" cap="rnd">
                  <a:solidFill>
                    <a:srgbClr val="000000"/>
                  </a:solidFill>
                  <a:round/>
                  <a:headEnd/>
                  <a:tailEnd/>
                </a:ln>
              </p:spPr>
              <p:txBody>
                <a:bodyPr/>
                <a:lstStyle/>
                <a:p>
                  <a:endParaRPr lang="zh-CN" altLang="zh-CN"/>
                </a:p>
              </p:txBody>
            </p:sp>
            <p:sp>
              <p:nvSpPr>
                <p:cNvPr id="57630" name="Freeform 3672"/>
                <p:cNvSpPr>
                  <a:spLocks/>
                </p:cNvSpPr>
                <p:nvPr/>
              </p:nvSpPr>
              <p:spPr bwMode="auto">
                <a:xfrm>
                  <a:off x="4114" y="1658"/>
                  <a:ext cx="20" cy="17"/>
                </a:xfrm>
                <a:custGeom>
                  <a:avLst/>
                  <a:gdLst>
                    <a:gd name="T0" fmla="*/ 0 w 20"/>
                    <a:gd name="T1" fmla="*/ 2 h 17"/>
                    <a:gd name="T2" fmla="*/ 0 w 20"/>
                    <a:gd name="T3" fmla="*/ 9 h 17"/>
                    <a:gd name="T4" fmla="*/ 17 w 20"/>
                    <a:gd name="T5" fmla="*/ 16 h 17"/>
                    <a:gd name="T6" fmla="*/ 19 w 20"/>
                    <a:gd name="T7" fmla="*/ 0 h 17"/>
                    <a:gd name="T8" fmla="*/ 0 w 20"/>
                    <a:gd name="T9" fmla="*/ 2 h 17"/>
                    <a:gd name="T10" fmla="*/ 0 60000 65536"/>
                    <a:gd name="T11" fmla="*/ 0 60000 65536"/>
                    <a:gd name="T12" fmla="*/ 0 60000 65536"/>
                    <a:gd name="T13" fmla="*/ 0 60000 65536"/>
                    <a:gd name="T14" fmla="*/ 0 60000 65536"/>
                    <a:gd name="T15" fmla="*/ 0 w 20"/>
                    <a:gd name="T16" fmla="*/ 0 h 17"/>
                    <a:gd name="T17" fmla="*/ 20 w 20"/>
                    <a:gd name="T18" fmla="*/ 17 h 17"/>
                  </a:gdLst>
                  <a:ahLst/>
                  <a:cxnLst>
                    <a:cxn ang="T10">
                      <a:pos x="T0" y="T1"/>
                    </a:cxn>
                    <a:cxn ang="T11">
                      <a:pos x="T2" y="T3"/>
                    </a:cxn>
                    <a:cxn ang="T12">
                      <a:pos x="T4" y="T5"/>
                    </a:cxn>
                    <a:cxn ang="T13">
                      <a:pos x="T6" y="T7"/>
                    </a:cxn>
                    <a:cxn ang="T14">
                      <a:pos x="T8" y="T9"/>
                    </a:cxn>
                  </a:cxnLst>
                  <a:rect l="T15" t="T16" r="T17" b="T18"/>
                  <a:pathLst>
                    <a:path w="20" h="17">
                      <a:moveTo>
                        <a:pt x="0" y="2"/>
                      </a:moveTo>
                      <a:lnTo>
                        <a:pt x="0" y="9"/>
                      </a:lnTo>
                      <a:lnTo>
                        <a:pt x="17" y="16"/>
                      </a:lnTo>
                      <a:lnTo>
                        <a:pt x="19" y="0"/>
                      </a:lnTo>
                      <a:lnTo>
                        <a:pt x="0" y="2"/>
                      </a:lnTo>
                    </a:path>
                  </a:pathLst>
                </a:custGeom>
                <a:solidFill>
                  <a:srgbClr val="969696"/>
                </a:solidFill>
                <a:ln w="9525" cap="rnd">
                  <a:noFill/>
                  <a:round/>
                  <a:headEnd/>
                  <a:tailEnd/>
                </a:ln>
              </p:spPr>
              <p:txBody>
                <a:bodyPr/>
                <a:lstStyle/>
                <a:p>
                  <a:endParaRPr lang="zh-CN" altLang="zh-CN"/>
                </a:p>
              </p:txBody>
            </p:sp>
            <p:sp>
              <p:nvSpPr>
                <p:cNvPr id="57631" name="Freeform 3673"/>
                <p:cNvSpPr>
                  <a:spLocks/>
                </p:cNvSpPr>
                <p:nvPr/>
              </p:nvSpPr>
              <p:spPr bwMode="auto">
                <a:xfrm>
                  <a:off x="4114" y="1658"/>
                  <a:ext cx="26" cy="17"/>
                </a:xfrm>
                <a:custGeom>
                  <a:avLst/>
                  <a:gdLst>
                    <a:gd name="T0" fmla="*/ 0 w 26"/>
                    <a:gd name="T1" fmla="*/ 2 h 17"/>
                    <a:gd name="T2" fmla="*/ 0 w 26"/>
                    <a:gd name="T3" fmla="*/ 7 h 17"/>
                    <a:gd name="T4" fmla="*/ 23 w 26"/>
                    <a:gd name="T5" fmla="*/ 16 h 17"/>
                    <a:gd name="T6" fmla="*/ 25 w 26"/>
                    <a:gd name="T7" fmla="*/ 0 h 17"/>
                    <a:gd name="T8" fmla="*/ 0 w 26"/>
                    <a:gd name="T9" fmla="*/ 2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2"/>
                      </a:moveTo>
                      <a:lnTo>
                        <a:pt x="0" y="7"/>
                      </a:lnTo>
                      <a:lnTo>
                        <a:pt x="23" y="16"/>
                      </a:lnTo>
                      <a:lnTo>
                        <a:pt x="25" y="0"/>
                      </a:lnTo>
                      <a:lnTo>
                        <a:pt x="0" y="2"/>
                      </a:lnTo>
                    </a:path>
                  </a:pathLst>
                </a:custGeom>
                <a:solidFill>
                  <a:srgbClr val="969696"/>
                </a:solidFill>
                <a:ln w="12700" cap="rnd">
                  <a:solidFill>
                    <a:srgbClr val="000000"/>
                  </a:solidFill>
                  <a:round/>
                  <a:headEnd/>
                  <a:tailEnd/>
                </a:ln>
              </p:spPr>
              <p:txBody>
                <a:bodyPr/>
                <a:lstStyle/>
                <a:p>
                  <a:endParaRPr lang="zh-CN" altLang="zh-CN"/>
                </a:p>
              </p:txBody>
            </p:sp>
            <p:sp>
              <p:nvSpPr>
                <p:cNvPr id="57632" name="Freeform 3674"/>
                <p:cNvSpPr>
                  <a:spLocks/>
                </p:cNvSpPr>
                <p:nvPr/>
              </p:nvSpPr>
              <p:spPr bwMode="auto">
                <a:xfrm>
                  <a:off x="4135" y="1645"/>
                  <a:ext cx="17" cy="77"/>
                </a:xfrm>
                <a:custGeom>
                  <a:avLst/>
                  <a:gdLst>
                    <a:gd name="T0" fmla="*/ 7 w 17"/>
                    <a:gd name="T1" fmla="*/ 21 h 77"/>
                    <a:gd name="T2" fmla="*/ 9 w 17"/>
                    <a:gd name="T3" fmla="*/ 33 h 77"/>
                    <a:gd name="T4" fmla="*/ 11 w 17"/>
                    <a:gd name="T5" fmla="*/ 35 h 77"/>
                    <a:gd name="T6" fmla="*/ 13 w 17"/>
                    <a:gd name="T7" fmla="*/ 37 h 77"/>
                    <a:gd name="T8" fmla="*/ 16 w 17"/>
                    <a:gd name="T9" fmla="*/ 37 h 77"/>
                    <a:gd name="T10" fmla="*/ 13 w 17"/>
                    <a:gd name="T11" fmla="*/ 38 h 77"/>
                    <a:gd name="T12" fmla="*/ 9 w 17"/>
                    <a:gd name="T13" fmla="*/ 40 h 77"/>
                    <a:gd name="T14" fmla="*/ 9 w 17"/>
                    <a:gd name="T15" fmla="*/ 42 h 77"/>
                    <a:gd name="T16" fmla="*/ 7 w 17"/>
                    <a:gd name="T17" fmla="*/ 54 h 77"/>
                    <a:gd name="T18" fmla="*/ 7 w 17"/>
                    <a:gd name="T19" fmla="*/ 76 h 77"/>
                    <a:gd name="T20" fmla="*/ 2 w 17"/>
                    <a:gd name="T21" fmla="*/ 46 h 77"/>
                    <a:gd name="T22" fmla="*/ 2 w 17"/>
                    <a:gd name="T23" fmla="*/ 42 h 77"/>
                    <a:gd name="T24" fmla="*/ 2 w 17"/>
                    <a:gd name="T25" fmla="*/ 40 h 77"/>
                    <a:gd name="T26" fmla="*/ 2 w 17"/>
                    <a:gd name="T27" fmla="*/ 37 h 77"/>
                    <a:gd name="T28" fmla="*/ 0 w 17"/>
                    <a:gd name="T29" fmla="*/ 35 h 77"/>
                    <a:gd name="T30" fmla="*/ 0 w 17"/>
                    <a:gd name="T31" fmla="*/ 33 h 77"/>
                    <a:gd name="T32" fmla="*/ 0 w 17"/>
                    <a:gd name="T33" fmla="*/ 23 h 77"/>
                    <a:gd name="T34" fmla="*/ 4 w 17"/>
                    <a:gd name="T35" fmla="*/ 13 h 77"/>
                    <a:gd name="T36" fmla="*/ 4 w 17"/>
                    <a:gd name="T37" fmla="*/ 7 h 77"/>
                    <a:gd name="T38" fmla="*/ 4 w 17"/>
                    <a:gd name="T39" fmla="*/ 0 h 77"/>
                    <a:gd name="T40" fmla="*/ 5 w 17"/>
                    <a:gd name="T41" fmla="*/ 7 h 77"/>
                    <a:gd name="T42" fmla="*/ 5 w 17"/>
                    <a:gd name="T43" fmla="*/ 13 h 77"/>
                    <a:gd name="T44" fmla="*/ 7 w 17"/>
                    <a:gd name="T45" fmla="*/ 21 h 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77"/>
                    <a:gd name="T71" fmla="*/ 17 w 17"/>
                    <a:gd name="T72" fmla="*/ 77 h 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77">
                      <a:moveTo>
                        <a:pt x="7" y="21"/>
                      </a:moveTo>
                      <a:lnTo>
                        <a:pt x="9" y="33"/>
                      </a:lnTo>
                      <a:lnTo>
                        <a:pt x="11" y="35"/>
                      </a:lnTo>
                      <a:lnTo>
                        <a:pt x="13" y="37"/>
                      </a:lnTo>
                      <a:lnTo>
                        <a:pt x="16" y="37"/>
                      </a:lnTo>
                      <a:lnTo>
                        <a:pt x="13" y="38"/>
                      </a:lnTo>
                      <a:lnTo>
                        <a:pt x="9" y="40"/>
                      </a:lnTo>
                      <a:lnTo>
                        <a:pt x="9" y="42"/>
                      </a:lnTo>
                      <a:lnTo>
                        <a:pt x="7" y="54"/>
                      </a:lnTo>
                      <a:lnTo>
                        <a:pt x="7" y="76"/>
                      </a:lnTo>
                      <a:lnTo>
                        <a:pt x="2" y="46"/>
                      </a:lnTo>
                      <a:lnTo>
                        <a:pt x="2" y="42"/>
                      </a:lnTo>
                      <a:lnTo>
                        <a:pt x="2" y="40"/>
                      </a:lnTo>
                      <a:lnTo>
                        <a:pt x="2" y="37"/>
                      </a:lnTo>
                      <a:lnTo>
                        <a:pt x="0" y="35"/>
                      </a:lnTo>
                      <a:lnTo>
                        <a:pt x="0" y="33"/>
                      </a:lnTo>
                      <a:lnTo>
                        <a:pt x="0" y="23"/>
                      </a:lnTo>
                      <a:lnTo>
                        <a:pt x="4" y="13"/>
                      </a:lnTo>
                      <a:lnTo>
                        <a:pt x="4" y="7"/>
                      </a:lnTo>
                      <a:lnTo>
                        <a:pt x="4" y="0"/>
                      </a:lnTo>
                      <a:lnTo>
                        <a:pt x="5" y="7"/>
                      </a:lnTo>
                      <a:lnTo>
                        <a:pt x="5" y="13"/>
                      </a:lnTo>
                      <a:lnTo>
                        <a:pt x="7" y="21"/>
                      </a:lnTo>
                    </a:path>
                  </a:pathLst>
                </a:custGeom>
                <a:solidFill>
                  <a:srgbClr val="969696"/>
                </a:solidFill>
                <a:ln w="9525" cap="rnd">
                  <a:noFill/>
                  <a:round/>
                  <a:headEnd/>
                  <a:tailEnd/>
                </a:ln>
              </p:spPr>
              <p:txBody>
                <a:bodyPr/>
                <a:lstStyle/>
                <a:p>
                  <a:endParaRPr lang="zh-CN" altLang="zh-CN"/>
                </a:p>
              </p:txBody>
            </p:sp>
            <p:sp>
              <p:nvSpPr>
                <p:cNvPr id="57633" name="Freeform 3675"/>
                <p:cNvSpPr>
                  <a:spLocks/>
                </p:cNvSpPr>
                <p:nvPr/>
              </p:nvSpPr>
              <p:spPr bwMode="auto">
                <a:xfrm>
                  <a:off x="4135" y="1645"/>
                  <a:ext cx="19" cy="83"/>
                </a:xfrm>
                <a:custGeom>
                  <a:avLst/>
                  <a:gdLst>
                    <a:gd name="T0" fmla="*/ 8 w 19"/>
                    <a:gd name="T1" fmla="*/ 23 h 83"/>
                    <a:gd name="T2" fmla="*/ 12 w 19"/>
                    <a:gd name="T3" fmla="*/ 37 h 83"/>
                    <a:gd name="T4" fmla="*/ 14 w 19"/>
                    <a:gd name="T5" fmla="*/ 37 h 83"/>
                    <a:gd name="T6" fmla="*/ 16 w 19"/>
                    <a:gd name="T7" fmla="*/ 39 h 83"/>
                    <a:gd name="T8" fmla="*/ 16 w 19"/>
                    <a:gd name="T9" fmla="*/ 41 h 83"/>
                    <a:gd name="T10" fmla="*/ 18 w 19"/>
                    <a:gd name="T11" fmla="*/ 41 h 83"/>
                    <a:gd name="T12" fmla="*/ 16 w 19"/>
                    <a:gd name="T13" fmla="*/ 41 h 83"/>
                    <a:gd name="T14" fmla="*/ 14 w 19"/>
                    <a:gd name="T15" fmla="*/ 42 h 83"/>
                    <a:gd name="T16" fmla="*/ 12 w 19"/>
                    <a:gd name="T17" fmla="*/ 44 h 83"/>
                    <a:gd name="T18" fmla="*/ 10 w 19"/>
                    <a:gd name="T19" fmla="*/ 58 h 83"/>
                    <a:gd name="T20" fmla="*/ 8 w 19"/>
                    <a:gd name="T21" fmla="*/ 82 h 83"/>
                    <a:gd name="T22" fmla="*/ 1 w 19"/>
                    <a:gd name="T23" fmla="*/ 50 h 83"/>
                    <a:gd name="T24" fmla="*/ 1 w 19"/>
                    <a:gd name="T25" fmla="*/ 46 h 83"/>
                    <a:gd name="T26" fmla="*/ 1 w 19"/>
                    <a:gd name="T27" fmla="*/ 42 h 83"/>
                    <a:gd name="T28" fmla="*/ 1 w 19"/>
                    <a:gd name="T29" fmla="*/ 41 h 83"/>
                    <a:gd name="T30" fmla="*/ 1 w 19"/>
                    <a:gd name="T31" fmla="*/ 39 h 83"/>
                    <a:gd name="T32" fmla="*/ 0 w 19"/>
                    <a:gd name="T33" fmla="*/ 35 h 83"/>
                    <a:gd name="T34" fmla="*/ 1 w 19"/>
                    <a:gd name="T35" fmla="*/ 25 h 83"/>
                    <a:gd name="T36" fmla="*/ 3 w 19"/>
                    <a:gd name="T37" fmla="*/ 13 h 83"/>
                    <a:gd name="T38" fmla="*/ 4 w 19"/>
                    <a:gd name="T39" fmla="*/ 9 h 83"/>
                    <a:gd name="T40" fmla="*/ 4 w 19"/>
                    <a:gd name="T41" fmla="*/ 0 h 83"/>
                    <a:gd name="T42" fmla="*/ 8 w 19"/>
                    <a:gd name="T43" fmla="*/ 9 h 83"/>
                    <a:gd name="T44" fmla="*/ 8 w 19"/>
                    <a:gd name="T45" fmla="*/ 13 h 83"/>
                    <a:gd name="T46" fmla="*/ 8 w 19"/>
                    <a:gd name="T47" fmla="*/ 23 h 8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
                    <a:gd name="T73" fmla="*/ 0 h 83"/>
                    <a:gd name="T74" fmla="*/ 19 w 19"/>
                    <a:gd name="T75" fmla="*/ 83 h 8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 h="83">
                      <a:moveTo>
                        <a:pt x="8" y="23"/>
                      </a:moveTo>
                      <a:lnTo>
                        <a:pt x="12" y="37"/>
                      </a:lnTo>
                      <a:lnTo>
                        <a:pt x="14" y="37"/>
                      </a:lnTo>
                      <a:lnTo>
                        <a:pt x="16" y="39"/>
                      </a:lnTo>
                      <a:lnTo>
                        <a:pt x="16" y="41"/>
                      </a:lnTo>
                      <a:lnTo>
                        <a:pt x="18" y="41"/>
                      </a:lnTo>
                      <a:lnTo>
                        <a:pt x="16" y="41"/>
                      </a:lnTo>
                      <a:lnTo>
                        <a:pt x="14" y="42"/>
                      </a:lnTo>
                      <a:lnTo>
                        <a:pt x="12" y="44"/>
                      </a:lnTo>
                      <a:lnTo>
                        <a:pt x="10" y="58"/>
                      </a:lnTo>
                      <a:lnTo>
                        <a:pt x="8" y="82"/>
                      </a:lnTo>
                      <a:lnTo>
                        <a:pt x="1" y="50"/>
                      </a:lnTo>
                      <a:lnTo>
                        <a:pt x="1" y="46"/>
                      </a:lnTo>
                      <a:lnTo>
                        <a:pt x="1" y="42"/>
                      </a:lnTo>
                      <a:lnTo>
                        <a:pt x="1" y="41"/>
                      </a:lnTo>
                      <a:lnTo>
                        <a:pt x="1" y="39"/>
                      </a:lnTo>
                      <a:lnTo>
                        <a:pt x="0" y="35"/>
                      </a:lnTo>
                      <a:lnTo>
                        <a:pt x="1" y="25"/>
                      </a:lnTo>
                      <a:lnTo>
                        <a:pt x="3" y="13"/>
                      </a:lnTo>
                      <a:lnTo>
                        <a:pt x="4" y="9"/>
                      </a:lnTo>
                      <a:lnTo>
                        <a:pt x="4" y="0"/>
                      </a:lnTo>
                      <a:lnTo>
                        <a:pt x="8" y="9"/>
                      </a:lnTo>
                      <a:lnTo>
                        <a:pt x="8" y="13"/>
                      </a:lnTo>
                      <a:lnTo>
                        <a:pt x="8" y="23"/>
                      </a:lnTo>
                    </a:path>
                  </a:pathLst>
                </a:custGeom>
                <a:solidFill>
                  <a:srgbClr val="969696"/>
                </a:solidFill>
                <a:ln w="12700" cap="rnd">
                  <a:solidFill>
                    <a:srgbClr val="000000"/>
                  </a:solidFill>
                  <a:round/>
                  <a:headEnd/>
                  <a:tailEnd/>
                </a:ln>
              </p:spPr>
              <p:txBody>
                <a:bodyPr/>
                <a:lstStyle/>
                <a:p>
                  <a:endParaRPr lang="zh-CN" altLang="zh-CN"/>
                </a:p>
              </p:txBody>
            </p:sp>
            <p:sp>
              <p:nvSpPr>
                <p:cNvPr id="57634" name="Freeform 3676"/>
                <p:cNvSpPr>
                  <a:spLocks/>
                </p:cNvSpPr>
                <p:nvPr/>
              </p:nvSpPr>
              <p:spPr bwMode="auto">
                <a:xfrm>
                  <a:off x="4110" y="1664"/>
                  <a:ext cx="22" cy="17"/>
                </a:xfrm>
                <a:custGeom>
                  <a:avLst/>
                  <a:gdLst>
                    <a:gd name="T0" fmla="*/ 3 w 22"/>
                    <a:gd name="T1" fmla="*/ 0 h 17"/>
                    <a:gd name="T2" fmla="*/ 0 w 22"/>
                    <a:gd name="T3" fmla="*/ 0 h 17"/>
                    <a:gd name="T4" fmla="*/ 1 w 22"/>
                    <a:gd name="T5" fmla="*/ 0 h 17"/>
                    <a:gd name="T6" fmla="*/ 3 w 22"/>
                    <a:gd name="T7" fmla="*/ 1 h 17"/>
                    <a:gd name="T8" fmla="*/ 7 w 22"/>
                    <a:gd name="T9" fmla="*/ 5 h 17"/>
                    <a:gd name="T10" fmla="*/ 7 w 22"/>
                    <a:gd name="T11" fmla="*/ 7 h 17"/>
                    <a:gd name="T12" fmla="*/ 1 w 22"/>
                    <a:gd name="T13" fmla="*/ 16 h 17"/>
                    <a:gd name="T14" fmla="*/ 5 w 22"/>
                    <a:gd name="T15" fmla="*/ 13 h 17"/>
                    <a:gd name="T16" fmla="*/ 9 w 22"/>
                    <a:gd name="T17" fmla="*/ 13 h 17"/>
                    <a:gd name="T18" fmla="*/ 13 w 22"/>
                    <a:gd name="T19" fmla="*/ 16 h 17"/>
                    <a:gd name="T20" fmla="*/ 17 w 22"/>
                    <a:gd name="T21" fmla="*/ 16 h 17"/>
                    <a:gd name="T22" fmla="*/ 19 w 22"/>
                    <a:gd name="T23" fmla="*/ 16 h 17"/>
                    <a:gd name="T24" fmla="*/ 21 w 22"/>
                    <a:gd name="T25" fmla="*/ 5 h 17"/>
                    <a:gd name="T26" fmla="*/ 3 w 22"/>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17"/>
                    <a:gd name="T44" fmla="*/ 22 w 22"/>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17">
                      <a:moveTo>
                        <a:pt x="3" y="0"/>
                      </a:moveTo>
                      <a:lnTo>
                        <a:pt x="0" y="0"/>
                      </a:lnTo>
                      <a:lnTo>
                        <a:pt x="1" y="0"/>
                      </a:lnTo>
                      <a:lnTo>
                        <a:pt x="3" y="1"/>
                      </a:lnTo>
                      <a:lnTo>
                        <a:pt x="7" y="5"/>
                      </a:lnTo>
                      <a:lnTo>
                        <a:pt x="7" y="7"/>
                      </a:lnTo>
                      <a:lnTo>
                        <a:pt x="1" y="16"/>
                      </a:lnTo>
                      <a:lnTo>
                        <a:pt x="5" y="13"/>
                      </a:lnTo>
                      <a:lnTo>
                        <a:pt x="9" y="13"/>
                      </a:lnTo>
                      <a:lnTo>
                        <a:pt x="13" y="16"/>
                      </a:lnTo>
                      <a:lnTo>
                        <a:pt x="17" y="16"/>
                      </a:lnTo>
                      <a:lnTo>
                        <a:pt x="19" y="16"/>
                      </a:lnTo>
                      <a:lnTo>
                        <a:pt x="21" y="5"/>
                      </a:lnTo>
                      <a:lnTo>
                        <a:pt x="3" y="0"/>
                      </a:lnTo>
                    </a:path>
                  </a:pathLst>
                </a:custGeom>
                <a:solidFill>
                  <a:srgbClr val="969696"/>
                </a:solidFill>
                <a:ln w="9525" cap="rnd">
                  <a:noFill/>
                  <a:round/>
                  <a:headEnd/>
                  <a:tailEnd/>
                </a:ln>
              </p:spPr>
              <p:txBody>
                <a:bodyPr/>
                <a:lstStyle/>
                <a:p>
                  <a:endParaRPr lang="zh-CN" altLang="zh-CN"/>
                </a:p>
              </p:txBody>
            </p:sp>
            <p:sp>
              <p:nvSpPr>
                <p:cNvPr id="57635" name="Freeform 3677"/>
                <p:cNvSpPr>
                  <a:spLocks/>
                </p:cNvSpPr>
                <p:nvPr/>
              </p:nvSpPr>
              <p:spPr bwMode="auto">
                <a:xfrm>
                  <a:off x="4110" y="1664"/>
                  <a:ext cx="28" cy="17"/>
                </a:xfrm>
                <a:custGeom>
                  <a:avLst/>
                  <a:gdLst>
                    <a:gd name="T0" fmla="*/ 3 w 28"/>
                    <a:gd name="T1" fmla="*/ 0 h 17"/>
                    <a:gd name="T2" fmla="*/ 0 w 28"/>
                    <a:gd name="T3" fmla="*/ 0 h 17"/>
                    <a:gd name="T4" fmla="*/ 1 w 28"/>
                    <a:gd name="T5" fmla="*/ 0 h 17"/>
                    <a:gd name="T6" fmla="*/ 3 w 28"/>
                    <a:gd name="T7" fmla="*/ 0 h 17"/>
                    <a:gd name="T8" fmla="*/ 5 w 28"/>
                    <a:gd name="T9" fmla="*/ 2 h 17"/>
                    <a:gd name="T10" fmla="*/ 9 w 28"/>
                    <a:gd name="T11" fmla="*/ 4 h 17"/>
                    <a:gd name="T12" fmla="*/ 9 w 28"/>
                    <a:gd name="T13" fmla="*/ 6 h 17"/>
                    <a:gd name="T14" fmla="*/ 9 w 28"/>
                    <a:gd name="T15" fmla="*/ 8 h 17"/>
                    <a:gd name="T16" fmla="*/ 1 w 28"/>
                    <a:gd name="T17" fmla="*/ 16 h 17"/>
                    <a:gd name="T18" fmla="*/ 7 w 28"/>
                    <a:gd name="T19" fmla="*/ 14 h 17"/>
                    <a:gd name="T20" fmla="*/ 11 w 28"/>
                    <a:gd name="T21" fmla="*/ 14 h 17"/>
                    <a:gd name="T22" fmla="*/ 17 w 28"/>
                    <a:gd name="T23" fmla="*/ 16 h 17"/>
                    <a:gd name="T24" fmla="*/ 23 w 28"/>
                    <a:gd name="T25" fmla="*/ 16 h 17"/>
                    <a:gd name="T26" fmla="*/ 25 w 28"/>
                    <a:gd name="T27" fmla="*/ 16 h 17"/>
                    <a:gd name="T28" fmla="*/ 27 w 28"/>
                    <a:gd name="T29" fmla="*/ 6 h 17"/>
                    <a:gd name="T30" fmla="*/ 3 w 28"/>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
                    <a:gd name="T49" fmla="*/ 0 h 17"/>
                    <a:gd name="T50" fmla="*/ 28 w 28"/>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 h="17">
                      <a:moveTo>
                        <a:pt x="3" y="0"/>
                      </a:moveTo>
                      <a:lnTo>
                        <a:pt x="0" y="0"/>
                      </a:lnTo>
                      <a:lnTo>
                        <a:pt x="1" y="0"/>
                      </a:lnTo>
                      <a:lnTo>
                        <a:pt x="3" y="0"/>
                      </a:lnTo>
                      <a:lnTo>
                        <a:pt x="5" y="2"/>
                      </a:lnTo>
                      <a:lnTo>
                        <a:pt x="9" y="4"/>
                      </a:lnTo>
                      <a:lnTo>
                        <a:pt x="9" y="6"/>
                      </a:lnTo>
                      <a:lnTo>
                        <a:pt x="9" y="8"/>
                      </a:lnTo>
                      <a:lnTo>
                        <a:pt x="1" y="16"/>
                      </a:lnTo>
                      <a:lnTo>
                        <a:pt x="7" y="14"/>
                      </a:lnTo>
                      <a:lnTo>
                        <a:pt x="11" y="14"/>
                      </a:lnTo>
                      <a:lnTo>
                        <a:pt x="17" y="16"/>
                      </a:lnTo>
                      <a:lnTo>
                        <a:pt x="23" y="16"/>
                      </a:lnTo>
                      <a:lnTo>
                        <a:pt x="25" y="16"/>
                      </a:lnTo>
                      <a:lnTo>
                        <a:pt x="27" y="6"/>
                      </a:lnTo>
                      <a:lnTo>
                        <a:pt x="3" y="0"/>
                      </a:lnTo>
                    </a:path>
                  </a:pathLst>
                </a:custGeom>
                <a:solidFill>
                  <a:srgbClr val="969696"/>
                </a:solidFill>
                <a:ln w="12700" cap="rnd">
                  <a:solidFill>
                    <a:srgbClr val="000000"/>
                  </a:solidFill>
                  <a:round/>
                  <a:headEnd/>
                  <a:tailEnd/>
                </a:ln>
              </p:spPr>
              <p:txBody>
                <a:bodyPr/>
                <a:lstStyle/>
                <a:p>
                  <a:endParaRPr lang="zh-CN" altLang="zh-CN"/>
                </a:p>
              </p:txBody>
            </p:sp>
            <p:sp>
              <p:nvSpPr>
                <p:cNvPr id="57636" name="Freeform 3678"/>
                <p:cNvSpPr>
                  <a:spLocks/>
                </p:cNvSpPr>
                <p:nvPr/>
              </p:nvSpPr>
              <p:spPr bwMode="auto">
                <a:xfrm>
                  <a:off x="4078" y="1678"/>
                  <a:ext cx="56" cy="37"/>
                </a:xfrm>
                <a:custGeom>
                  <a:avLst/>
                  <a:gdLst>
                    <a:gd name="T0" fmla="*/ 22 w 56"/>
                    <a:gd name="T1" fmla="*/ 9 h 37"/>
                    <a:gd name="T2" fmla="*/ 0 w 56"/>
                    <a:gd name="T3" fmla="*/ 33 h 37"/>
                    <a:gd name="T4" fmla="*/ 8 w 56"/>
                    <a:gd name="T5" fmla="*/ 35 h 37"/>
                    <a:gd name="T6" fmla="*/ 14 w 56"/>
                    <a:gd name="T7" fmla="*/ 35 h 37"/>
                    <a:gd name="T8" fmla="*/ 14 w 56"/>
                    <a:gd name="T9" fmla="*/ 36 h 37"/>
                    <a:gd name="T10" fmla="*/ 16 w 56"/>
                    <a:gd name="T11" fmla="*/ 36 h 37"/>
                    <a:gd name="T12" fmla="*/ 20 w 56"/>
                    <a:gd name="T13" fmla="*/ 36 h 37"/>
                    <a:gd name="T14" fmla="*/ 22 w 56"/>
                    <a:gd name="T15" fmla="*/ 36 h 37"/>
                    <a:gd name="T16" fmla="*/ 26 w 56"/>
                    <a:gd name="T17" fmla="*/ 35 h 37"/>
                    <a:gd name="T18" fmla="*/ 29 w 56"/>
                    <a:gd name="T19" fmla="*/ 35 h 37"/>
                    <a:gd name="T20" fmla="*/ 31 w 56"/>
                    <a:gd name="T21" fmla="*/ 35 h 37"/>
                    <a:gd name="T22" fmla="*/ 37 w 56"/>
                    <a:gd name="T23" fmla="*/ 35 h 37"/>
                    <a:gd name="T24" fmla="*/ 39 w 56"/>
                    <a:gd name="T25" fmla="*/ 35 h 37"/>
                    <a:gd name="T26" fmla="*/ 41 w 56"/>
                    <a:gd name="T27" fmla="*/ 33 h 37"/>
                    <a:gd name="T28" fmla="*/ 45 w 56"/>
                    <a:gd name="T29" fmla="*/ 33 h 37"/>
                    <a:gd name="T30" fmla="*/ 49 w 56"/>
                    <a:gd name="T31" fmla="*/ 31 h 37"/>
                    <a:gd name="T32" fmla="*/ 49 w 56"/>
                    <a:gd name="T33" fmla="*/ 29 h 37"/>
                    <a:gd name="T34" fmla="*/ 51 w 56"/>
                    <a:gd name="T35" fmla="*/ 29 h 37"/>
                    <a:gd name="T36" fmla="*/ 51 w 56"/>
                    <a:gd name="T37" fmla="*/ 25 h 37"/>
                    <a:gd name="T38" fmla="*/ 53 w 56"/>
                    <a:gd name="T39" fmla="*/ 25 h 37"/>
                    <a:gd name="T40" fmla="*/ 55 w 56"/>
                    <a:gd name="T41" fmla="*/ 25 h 37"/>
                    <a:gd name="T42" fmla="*/ 55 w 56"/>
                    <a:gd name="T43" fmla="*/ 21 h 37"/>
                    <a:gd name="T44" fmla="*/ 55 w 56"/>
                    <a:gd name="T45" fmla="*/ 17 h 37"/>
                    <a:gd name="T46" fmla="*/ 53 w 56"/>
                    <a:gd name="T47" fmla="*/ 15 h 37"/>
                    <a:gd name="T48" fmla="*/ 53 w 56"/>
                    <a:gd name="T49" fmla="*/ 11 h 37"/>
                    <a:gd name="T50" fmla="*/ 53 w 56"/>
                    <a:gd name="T51" fmla="*/ 9 h 37"/>
                    <a:gd name="T52" fmla="*/ 53 w 56"/>
                    <a:gd name="T53" fmla="*/ 5 h 37"/>
                    <a:gd name="T54" fmla="*/ 53 w 56"/>
                    <a:gd name="T55" fmla="*/ 3 h 37"/>
                    <a:gd name="T56" fmla="*/ 51 w 56"/>
                    <a:gd name="T57" fmla="*/ 1 h 37"/>
                    <a:gd name="T58" fmla="*/ 49 w 56"/>
                    <a:gd name="T59" fmla="*/ 1 h 37"/>
                    <a:gd name="T60" fmla="*/ 45 w 56"/>
                    <a:gd name="T61" fmla="*/ 1 h 37"/>
                    <a:gd name="T62" fmla="*/ 39 w 56"/>
                    <a:gd name="T63" fmla="*/ 0 h 37"/>
                    <a:gd name="T64" fmla="*/ 35 w 56"/>
                    <a:gd name="T65" fmla="*/ 0 h 37"/>
                    <a:gd name="T66" fmla="*/ 31 w 56"/>
                    <a:gd name="T67" fmla="*/ 1 h 37"/>
                    <a:gd name="T68" fmla="*/ 29 w 56"/>
                    <a:gd name="T69" fmla="*/ 1 h 37"/>
                    <a:gd name="T70" fmla="*/ 26 w 56"/>
                    <a:gd name="T71" fmla="*/ 1 h 37"/>
                    <a:gd name="T72" fmla="*/ 22 w 56"/>
                    <a:gd name="T73" fmla="*/ 1 h 37"/>
                    <a:gd name="T74" fmla="*/ 18 w 56"/>
                    <a:gd name="T75" fmla="*/ 3 h 37"/>
                    <a:gd name="T76" fmla="*/ 20 w 56"/>
                    <a:gd name="T77" fmla="*/ 3 h 37"/>
                    <a:gd name="T78" fmla="*/ 22 w 56"/>
                    <a:gd name="T79" fmla="*/ 3 h 37"/>
                    <a:gd name="T80" fmla="*/ 22 w 56"/>
                    <a:gd name="T81" fmla="*/ 5 h 37"/>
                    <a:gd name="T82" fmla="*/ 24 w 56"/>
                    <a:gd name="T83" fmla="*/ 7 h 37"/>
                    <a:gd name="T84" fmla="*/ 22 w 56"/>
                    <a:gd name="T85" fmla="*/ 9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6"/>
                    <a:gd name="T130" fmla="*/ 0 h 37"/>
                    <a:gd name="T131" fmla="*/ 56 w 56"/>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6" h="37">
                      <a:moveTo>
                        <a:pt x="22" y="9"/>
                      </a:moveTo>
                      <a:lnTo>
                        <a:pt x="0" y="33"/>
                      </a:lnTo>
                      <a:lnTo>
                        <a:pt x="8" y="35"/>
                      </a:lnTo>
                      <a:lnTo>
                        <a:pt x="14" y="35"/>
                      </a:lnTo>
                      <a:lnTo>
                        <a:pt x="14" y="36"/>
                      </a:lnTo>
                      <a:lnTo>
                        <a:pt x="16" y="36"/>
                      </a:lnTo>
                      <a:lnTo>
                        <a:pt x="20" y="36"/>
                      </a:lnTo>
                      <a:lnTo>
                        <a:pt x="22" y="36"/>
                      </a:lnTo>
                      <a:lnTo>
                        <a:pt x="26" y="35"/>
                      </a:lnTo>
                      <a:lnTo>
                        <a:pt x="29" y="35"/>
                      </a:lnTo>
                      <a:lnTo>
                        <a:pt x="31" y="35"/>
                      </a:lnTo>
                      <a:lnTo>
                        <a:pt x="37" y="35"/>
                      </a:lnTo>
                      <a:lnTo>
                        <a:pt x="39" y="35"/>
                      </a:lnTo>
                      <a:lnTo>
                        <a:pt x="41" y="33"/>
                      </a:lnTo>
                      <a:lnTo>
                        <a:pt x="45" y="33"/>
                      </a:lnTo>
                      <a:lnTo>
                        <a:pt x="49" y="31"/>
                      </a:lnTo>
                      <a:lnTo>
                        <a:pt x="49" y="29"/>
                      </a:lnTo>
                      <a:lnTo>
                        <a:pt x="51" y="29"/>
                      </a:lnTo>
                      <a:lnTo>
                        <a:pt x="51" y="25"/>
                      </a:lnTo>
                      <a:lnTo>
                        <a:pt x="53" y="25"/>
                      </a:lnTo>
                      <a:lnTo>
                        <a:pt x="55" y="25"/>
                      </a:lnTo>
                      <a:lnTo>
                        <a:pt x="55" y="21"/>
                      </a:lnTo>
                      <a:lnTo>
                        <a:pt x="55" y="17"/>
                      </a:lnTo>
                      <a:lnTo>
                        <a:pt x="53" y="15"/>
                      </a:lnTo>
                      <a:lnTo>
                        <a:pt x="53" y="11"/>
                      </a:lnTo>
                      <a:lnTo>
                        <a:pt x="53" y="9"/>
                      </a:lnTo>
                      <a:lnTo>
                        <a:pt x="53" y="5"/>
                      </a:lnTo>
                      <a:lnTo>
                        <a:pt x="53" y="3"/>
                      </a:lnTo>
                      <a:lnTo>
                        <a:pt x="51" y="1"/>
                      </a:lnTo>
                      <a:lnTo>
                        <a:pt x="49" y="1"/>
                      </a:lnTo>
                      <a:lnTo>
                        <a:pt x="45" y="1"/>
                      </a:lnTo>
                      <a:lnTo>
                        <a:pt x="39" y="0"/>
                      </a:lnTo>
                      <a:lnTo>
                        <a:pt x="35" y="0"/>
                      </a:lnTo>
                      <a:lnTo>
                        <a:pt x="31" y="1"/>
                      </a:lnTo>
                      <a:lnTo>
                        <a:pt x="29" y="1"/>
                      </a:lnTo>
                      <a:lnTo>
                        <a:pt x="26" y="1"/>
                      </a:lnTo>
                      <a:lnTo>
                        <a:pt x="22" y="1"/>
                      </a:lnTo>
                      <a:lnTo>
                        <a:pt x="18" y="3"/>
                      </a:lnTo>
                      <a:lnTo>
                        <a:pt x="20" y="3"/>
                      </a:lnTo>
                      <a:lnTo>
                        <a:pt x="22" y="3"/>
                      </a:lnTo>
                      <a:lnTo>
                        <a:pt x="22" y="5"/>
                      </a:lnTo>
                      <a:lnTo>
                        <a:pt x="24" y="7"/>
                      </a:lnTo>
                      <a:lnTo>
                        <a:pt x="22" y="9"/>
                      </a:lnTo>
                    </a:path>
                  </a:pathLst>
                </a:custGeom>
                <a:solidFill>
                  <a:srgbClr val="969696"/>
                </a:solidFill>
                <a:ln w="9525" cap="rnd">
                  <a:noFill/>
                  <a:round/>
                  <a:headEnd/>
                  <a:tailEnd/>
                </a:ln>
              </p:spPr>
              <p:txBody>
                <a:bodyPr/>
                <a:lstStyle/>
                <a:p>
                  <a:endParaRPr lang="zh-CN" altLang="zh-CN"/>
                </a:p>
              </p:txBody>
            </p:sp>
            <p:sp>
              <p:nvSpPr>
                <p:cNvPr id="57637" name="Freeform 3679"/>
                <p:cNvSpPr>
                  <a:spLocks/>
                </p:cNvSpPr>
                <p:nvPr/>
              </p:nvSpPr>
              <p:spPr bwMode="auto">
                <a:xfrm>
                  <a:off x="4078" y="1678"/>
                  <a:ext cx="62" cy="42"/>
                </a:xfrm>
                <a:custGeom>
                  <a:avLst/>
                  <a:gdLst>
                    <a:gd name="T0" fmla="*/ 24 w 62"/>
                    <a:gd name="T1" fmla="*/ 11 h 42"/>
                    <a:gd name="T2" fmla="*/ 0 w 62"/>
                    <a:gd name="T3" fmla="*/ 37 h 42"/>
                    <a:gd name="T4" fmla="*/ 8 w 62"/>
                    <a:gd name="T5" fmla="*/ 39 h 42"/>
                    <a:gd name="T6" fmla="*/ 16 w 62"/>
                    <a:gd name="T7" fmla="*/ 39 h 42"/>
                    <a:gd name="T8" fmla="*/ 16 w 62"/>
                    <a:gd name="T9" fmla="*/ 41 h 42"/>
                    <a:gd name="T10" fmla="*/ 18 w 62"/>
                    <a:gd name="T11" fmla="*/ 41 h 42"/>
                    <a:gd name="T12" fmla="*/ 22 w 62"/>
                    <a:gd name="T13" fmla="*/ 41 h 42"/>
                    <a:gd name="T14" fmla="*/ 24 w 62"/>
                    <a:gd name="T15" fmla="*/ 41 h 42"/>
                    <a:gd name="T16" fmla="*/ 26 w 62"/>
                    <a:gd name="T17" fmla="*/ 41 h 42"/>
                    <a:gd name="T18" fmla="*/ 28 w 62"/>
                    <a:gd name="T19" fmla="*/ 39 h 42"/>
                    <a:gd name="T20" fmla="*/ 33 w 62"/>
                    <a:gd name="T21" fmla="*/ 39 h 42"/>
                    <a:gd name="T22" fmla="*/ 35 w 62"/>
                    <a:gd name="T23" fmla="*/ 39 h 42"/>
                    <a:gd name="T24" fmla="*/ 41 w 62"/>
                    <a:gd name="T25" fmla="*/ 39 h 42"/>
                    <a:gd name="T26" fmla="*/ 43 w 62"/>
                    <a:gd name="T27" fmla="*/ 39 h 42"/>
                    <a:gd name="T28" fmla="*/ 47 w 62"/>
                    <a:gd name="T29" fmla="*/ 37 h 42"/>
                    <a:gd name="T30" fmla="*/ 49 w 62"/>
                    <a:gd name="T31" fmla="*/ 37 h 42"/>
                    <a:gd name="T32" fmla="*/ 53 w 62"/>
                    <a:gd name="T33" fmla="*/ 35 h 42"/>
                    <a:gd name="T34" fmla="*/ 55 w 62"/>
                    <a:gd name="T35" fmla="*/ 34 h 42"/>
                    <a:gd name="T36" fmla="*/ 57 w 62"/>
                    <a:gd name="T37" fmla="*/ 34 h 42"/>
                    <a:gd name="T38" fmla="*/ 57 w 62"/>
                    <a:gd name="T39" fmla="*/ 32 h 42"/>
                    <a:gd name="T40" fmla="*/ 57 w 62"/>
                    <a:gd name="T41" fmla="*/ 28 h 42"/>
                    <a:gd name="T42" fmla="*/ 59 w 62"/>
                    <a:gd name="T43" fmla="*/ 28 h 42"/>
                    <a:gd name="T44" fmla="*/ 61 w 62"/>
                    <a:gd name="T45" fmla="*/ 28 h 42"/>
                    <a:gd name="T46" fmla="*/ 61 w 62"/>
                    <a:gd name="T47" fmla="*/ 24 h 42"/>
                    <a:gd name="T48" fmla="*/ 61 w 62"/>
                    <a:gd name="T49" fmla="*/ 22 h 42"/>
                    <a:gd name="T50" fmla="*/ 61 w 62"/>
                    <a:gd name="T51" fmla="*/ 19 h 42"/>
                    <a:gd name="T52" fmla="*/ 59 w 62"/>
                    <a:gd name="T53" fmla="*/ 17 h 42"/>
                    <a:gd name="T54" fmla="*/ 59 w 62"/>
                    <a:gd name="T55" fmla="*/ 13 h 42"/>
                    <a:gd name="T56" fmla="*/ 59 w 62"/>
                    <a:gd name="T57" fmla="*/ 9 h 42"/>
                    <a:gd name="T58" fmla="*/ 59 w 62"/>
                    <a:gd name="T59" fmla="*/ 7 h 42"/>
                    <a:gd name="T60" fmla="*/ 59 w 62"/>
                    <a:gd name="T61" fmla="*/ 5 h 42"/>
                    <a:gd name="T62" fmla="*/ 57 w 62"/>
                    <a:gd name="T63" fmla="*/ 1 h 42"/>
                    <a:gd name="T64" fmla="*/ 55 w 62"/>
                    <a:gd name="T65" fmla="*/ 1 h 42"/>
                    <a:gd name="T66" fmla="*/ 49 w 62"/>
                    <a:gd name="T67" fmla="*/ 1 h 42"/>
                    <a:gd name="T68" fmla="*/ 43 w 62"/>
                    <a:gd name="T69" fmla="*/ 0 h 42"/>
                    <a:gd name="T70" fmla="*/ 39 w 62"/>
                    <a:gd name="T71" fmla="*/ 0 h 42"/>
                    <a:gd name="T72" fmla="*/ 33 w 62"/>
                    <a:gd name="T73" fmla="*/ 1 h 42"/>
                    <a:gd name="T74" fmla="*/ 30 w 62"/>
                    <a:gd name="T75" fmla="*/ 1 h 42"/>
                    <a:gd name="T76" fmla="*/ 26 w 62"/>
                    <a:gd name="T77" fmla="*/ 1 h 42"/>
                    <a:gd name="T78" fmla="*/ 20 w 62"/>
                    <a:gd name="T79" fmla="*/ 3 h 42"/>
                    <a:gd name="T80" fmla="*/ 22 w 62"/>
                    <a:gd name="T81" fmla="*/ 3 h 42"/>
                    <a:gd name="T82" fmla="*/ 24 w 62"/>
                    <a:gd name="T83" fmla="*/ 5 h 42"/>
                    <a:gd name="T84" fmla="*/ 26 w 62"/>
                    <a:gd name="T85" fmla="*/ 5 h 42"/>
                    <a:gd name="T86" fmla="*/ 26 w 62"/>
                    <a:gd name="T87" fmla="*/ 7 h 42"/>
                    <a:gd name="T88" fmla="*/ 24 w 62"/>
                    <a:gd name="T89" fmla="*/ 11 h 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2"/>
                    <a:gd name="T136" fmla="*/ 0 h 42"/>
                    <a:gd name="T137" fmla="*/ 62 w 62"/>
                    <a:gd name="T138" fmla="*/ 42 h 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2" h="42">
                      <a:moveTo>
                        <a:pt x="24" y="11"/>
                      </a:moveTo>
                      <a:lnTo>
                        <a:pt x="0" y="37"/>
                      </a:lnTo>
                      <a:lnTo>
                        <a:pt x="8" y="39"/>
                      </a:lnTo>
                      <a:lnTo>
                        <a:pt x="16" y="39"/>
                      </a:lnTo>
                      <a:lnTo>
                        <a:pt x="16" y="41"/>
                      </a:lnTo>
                      <a:lnTo>
                        <a:pt x="18" y="41"/>
                      </a:lnTo>
                      <a:lnTo>
                        <a:pt x="22" y="41"/>
                      </a:lnTo>
                      <a:lnTo>
                        <a:pt x="24" y="41"/>
                      </a:lnTo>
                      <a:lnTo>
                        <a:pt x="26" y="41"/>
                      </a:lnTo>
                      <a:lnTo>
                        <a:pt x="28" y="39"/>
                      </a:lnTo>
                      <a:lnTo>
                        <a:pt x="33" y="39"/>
                      </a:lnTo>
                      <a:lnTo>
                        <a:pt x="35" y="39"/>
                      </a:lnTo>
                      <a:lnTo>
                        <a:pt x="41" y="39"/>
                      </a:lnTo>
                      <a:lnTo>
                        <a:pt x="43" y="39"/>
                      </a:lnTo>
                      <a:lnTo>
                        <a:pt x="47" y="37"/>
                      </a:lnTo>
                      <a:lnTo>
                        <a:pt x="49" y="37"/>
                      </a:lnTo>
                      <a:lnTo>
                        <a:pt x="53" y="35"/>
                      </a:lnTo>
                      <a:lnTo>
                        <a:pt x="55" y="34"/>
                      </a:lnTo>
                      <a:lnTo>
                        <a:pt x="57" y="34"/>
                      </a:lnTo>
                      <a:lnTo>
                        <a:pt x="57" y="32"/>
                      </a:lnTo>
                      <a:lnTo>
                        <a:pt x="57" y="28"/>
                      </a:lnTo>
                      <a:lnTo>
                        <a:pt x="59" y="28"/>
                      </a:lnTo>
                      <a:lnTo>
                        <a:pt x="61" y="28"/>
                      </a:lnTo>
                      <a:lnTo>
                        <a:pt x="61" y="24"/>
                      </a:lnTo>
                      <a:lnTo>
                        <a:pt x="61" y="22"/>
                      </a:lnTo>
                      <a:lnTo>
                        <a:pt x="61" y="19"/>
                      </a:lnTo>
                      <a:lnTo>
                        <a:pt x="59" y="17"/>
                      </a:lnTo>
                      <a:lnTo>
                        <a:pt x="59" y="13"/>
                      </a:lnTo>
                      <a:lnTo>
                        <a:pt x="59" y="9"/>
                      </a:lnTo>
                      <a:lnTo>
                        <a:pt x="59" y="7"/>
                      </a:lnTo>
                      <a:lnTo>
                        <a:pt x="59" y="5"/>
                      </a:lnTo>
                      <a:lnTo>
                        <a:pt x="57" y="1"/>
                      </a:lnTo>
                      <a:lnTo>
                        <a:pt x="55" y="1"/>
                      </a:lnTo>
                      <a:lnTo>
                        <a:pt x="49" y="1"/>
                      </a:lnTo>
                      <a:lnTo>
                        <a:pt x="43" y="0"/>
                      </a:lnTo>
                      <a:lnTo>
                        <a:pt x="39" y="0"/>
                      </a:lnTo>
                      <a:lnTo>
                        <a:pt x="33" y="1"/>
                      </a:lnTo>
                      <a:lnTo>
                        <a:pt x="30" y="1"/>
                      </a:lnTo>
                      <a:lnTo>
                        <a:pt x="26" y="1"/>
                      </a:lnTo>
                      <a:lnTo>
                        <a:pt x="20" y="3"/>
                      </a:lnTo>
                      <a:lnTo>
                        <a:pt x="22" y="3"/>
                      </a:lnTo>
                      <a:lnTo>
                        <a:pt x="24" y="5"/>
                      </a:lnTo>
                      <a:lnTo>
                        <a:pt x="26" y="5"/>
                      </a:lnTo>
                      <a:lnTo>
                        <a:pt x="26" y="7"/>
                      </a:lnTo>
                      <a:lnTo>
                        <a:pt x="24" y="11"/>
                      </a:lnTo>
                    </a:path>
                  </a:pathLst>
                </a:custGeom>
                <a:solidFill>
                  <a:srgbClr val="969696"/>
                </a:solidFill>
                <a:ln w="12700" cap="rnd">
                  <a:solidFill>
                    <a:srgbClr val="000000"/>
                  </a:solidFill>
                  <a:round/>
                  <a:headEnd/>
                  <a:tailEnd/>
                </a:ln>
              </p:spPr>
              <p:txBody>
                <a:bodyPr/>
                <a:lstStyle/>
                <a:p>
                  <a:endParaRPr lang="zh-CN" altLang="zh-CN"/>
                </a:p>
              </p:txBody>
            </p:sp>
            <p:sp>
              <p:nvSpPr>
                <p:cNvPr id="57638" name="Freeform 3680"/>
                <p:cNvSpPr>
                  <a:spLocks/>
                </p:cNvSpPr>
                <p:nvPr/>
              </p:nvSpPr>
              <p:spPr bwMode="auto">
                <a:xfrm>
                  <a:off x="4057" y="1688"/>
                  <a:ext cx="40" cy="44"/>
                </a:xfrm>
                <a:custGeom>
                  <a:avLst/>
                  <a:gdLst>
                    <a:gd name="T0" fmla="*/ 17 w 40"/>
                    <a:gd name="T1" fmla="*/ 24 h 44"/>
                    <a:gd name="T2" fmla="*/ 39 w 40"/>
                    <a:gd name="T3" fmla="*/ 1 h 44"/>
                    <a:gd name="T4" fmla="*/ 35 w 40"/>
                    <a:gd name="T5" fmla="*/ 0 h 44"/>
                    <a:gd name="T6" fmla="*/ 0 w 40"/>
                    <a:gd name="T7" fmla="*/ 41 h 44"/>
                    <a:gd name="T8" fmla="*/ 0 w 40"/>
                    <a:gd name="T9" fmla="*/ 43 h 44"/>
                    <a:gd name="T10" fmla="*/ 17 w 40"/>
                    <a:gd name="T11" fmla="*/ 24 h 44"/>
                    <a:gd name="T12" fmla="*/ 0 60000 65536"/>
                    <a:gd name="T13" fmla="*/ 0 60000 65536"/>
                    <a:gd name="T14" fmla="*/ 0 60000 65536"/>
                    <a:gd name="T15" fmla="*/ 0 60000 65536"/>
                    <a:gd name="T16" fmla="*/ 0 60000 65536"/>
                    <a:gd name="T17" fmla="*/ 0 60000 65536"/>
                    <a:gd name="T18" fmla="*/ 0 w 40"/>
                    <a:gd name="T19" fmla="*/ 0 h 44"/>
                    <a:gd name="T20" fmla="*/ 40 w 40"/>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40" h="44">
                      <a:moveTo>
                        <a:pt x="17" y="24"/>
                      </a:moveTo>
                      <a:lnTo>
                        <a:pt x="39" y="1"/>
                      </a:lnTo>
                      <a:lnTo>
                        <a:pt x="35" y="0"/>
                      </a:lnTo>
                      <a:lnTo>
                        <a:pt x="0" y="41"/>
                      </a:lnTo>
                      <a:lnTo>
                        <a:pt x="0" y="43"/>
                      </a:lnTo>
                      <a:lnTo>
                        <a:pt x="17" y="24"/>
                      </a:lnTo>
                    </a:path>
                  </a:pathLst>
                </a:custGeom>
                <a:solidFill>
                  <a:srgbClr val="969696"/>
                </a:solidFill>
                <a:ln w="9525" cap="rnd">
                  <a:noFill/>
                  <a:round/>
                  <a:headEnd/>
                  <a:tailEnd/>
                </a:ln>
              </p:spPr>
              <p:txBody>
                <a:bodyPr/>
                <a:lstStyle/>
                <a:p>
                  <a:endParaRPr lang="zh-CN" altLang="zh-CN"/>
                </a:p>
              </p:txBody>
            </p:sp>
            <p:sp>
              <p:nvSpPr>
                <p:cNvPr id="57639" name="Freeform 3681"/>
                <p:cNvSpPr>
                  <a:spLocks/>
                </p:cNvSpPr>
                <p:nvPr/>
              </p:nvSpPr>
              <p:spPr bwMode="auto">
                <a:xfrm>
                  <a:off x="4057" y="1688"/>
                  <a:ext cx="46" cy="50"/>
                </a:xfrm>
                <a:custGeom>
                  <a:avLst/>
                  <a:gdLst>
                    <a:gd name="T0" fmla="*/ 21 w 46"/>
                    <a:gd name="T1" fmla="*/ 27 h 50"/>
                    <a:gd name="T2" fmla="*/ 45 w 46"/>
                    <a:gd name="T3" fmla="*/ 1 h 50"/>
                    <a:gd name="T4" fmla="*/ 39 w 46"/>
                    <a:gd name="T5" fmla="*/ 0 h 50"/>
                    <a:gd name="T6" fmla="*/ 0 w 46"/>
                    <a:gd name="T7" fmla="*/ 47 h 50"/>
                    <a:gd name="T8" fmla="*/ 0 w 46"/>
                    <a:gd name="T9" fmla="*/ 49 h 50"/>
                    <a:gd name="T10" fmla="*/ 21 w 46"/>
                    <a:gd name="T11" fmla="*/ 27 h 50"/>
                    <a:gd name="T12" fmla="*/ 0 60000 65536"/>
                    <a:gd name="T13" fmla="*/ 0 60000 65536"/>
                    <a:gd name="T14" fmla="*/ 0 60000 65536"/>
                    <a:gd name="T15" fmla="*/ 0 60000 65536"/>
                    <a:gd name="T16" fmla="*/ 0 60000 65536"/>
                    <a:gd name="T17" fmla="*/ 0 60000 65536"/>
                    <a:gd name="T18" fmla="*/ 0 w 46"/>
                    <a:gd name="T19" fmla="*/ 0 h 50"/>
                    <a:gd name="T20" fmla="*/ 46 w 46"/>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6" h="50">
                      <a:moveTo>
                        <a:pt x="21" y="27"/>
                      </a:moveTo>
                      <a:lnTo>
                        <a:pt x="45" y="1"/>
                      </a:lnTo>
                      <a:lnTo>
                        <a:pt x="39" y="0"/>
                      </a:lnTo>
                      <a:lnTo>
                        <a:pt x="0" y="47"/>
                      </a:lnTo>
                      <a:lnTo>
                        <a:pt x="0" y="49"/>
                      </a:lnTo>
                      <a:lnTo>
                        <a:pt x="21" y="27"/>
                      </a:lnTo>
                    </a:path>
                  </a:pathLst>
                </a:custGeom>
                <a:solidFill>
                  <a:srgbClr val="969696"/>
                </a:solidFill>
                <a:ln w="12700" cap="rnd">
                  <a:solidFill>
                    <a:srgbClr val="000000"/>
                  </a:solidFill>
                  <a:round/>
                  <a:headEnd/>
                  <a:tailEnd/>
                </a:ln>
              </p:spPr>
              <p:txBody>
                <a:bodyPr/>
                <a:lstStyle/>
                <a:p>
                  <a:endParaRPr lang="zh-CN" altLang="zh-CN"/>
                </a:p>
              </p:txBody>
            </p:sp>
            <p:sp>
              <p:nvSpPr>
                <p:cNvPr id="57640" name="Freeform 3682"/>
                <p:cNvSpPr>
                  <a:spLocks/>
                </p:cNvSpPr>
                <p:nvPr/>
              </p:nvSpPr>
              <p:spPr bwMode="auto">
                <a:xfrm>
                  <a:off x="4112" y="1590"/>
                  <a:ext cx="17" cy="46"/>
                </a:xfrm>
                <a:custGeom>
                  <a:avLst/>
                  <a:gdLst>
                    <a:gd name="T0" fmla="*/ 16 w 17"/>
                    <a:gd name="T1" fmla="*/ 43 h 46"/>
                    <a:gd name="T2" fmla="*/ 8 w 17"/>
                    <a:gd name="T3" fmla="*/ 1 h 46"/>
                    <a:gd name="T4" fmla="*/ 0 w 17"/>
                    <a:gd name="T5" fmla="*/ 0 h 46"/>
                    <a:gd name="T6" fmla="*/ 8 w 17"/>
                    <a:gd name="T7" fmla="*/ 25 h 46"/>
                    <a:gd name="T8" fmla="*/ 8 w 17"/>
                    <a:gd name="T9" fmla="*/ 45 h 46"/>
                    <a:gd name="T10" fmla="*/ 16 w 17"/>
                    <a:gd name="T11" fmla="*/ 43 h 46"/>
                    <a:gd name="T12" fmla="*/ 0 60000 65536"/>
                    <a:gd name="T13" fmla="*/ 0 60000 65536"/>
                    <a:gd name="T14" fmla="*/ 0 60000 65536"/>
                    <a:gd name="T15" fmla="*/ 0 60000 65536"/>
                    <a:gd name="T16" fmla="*/ 0 60000 65536"/>
                    <a:gd name="T17" fmla="*/ 0 60000 65536"/>
                    <a:gd name="T18" fmla="*/ 0 w 17"/>
                    <a:gd name="T19" fmla="*/ 0 h 46"/>
                    <a:gd name="T20" fmla="*/ 17 w 17"/>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17" h="46">
                      <a:moveTo>
                        <a:pt x="16" y="43"/>
                      </a:moveTo>
                      <a:lnTo>
                        <a:pt x="8" y="1"/>
                      </a:lnTo>
                      <a:lnTo>
                        <a:pt x="0" y="0"/>
                      </a:lnTo>
                      <a:lnTo>
                        <a:pt x="8" y="25"/>
                      </a:lnTo>
                      <a:lnTo>
                        <a:pt x="8" y="45"/>
                      </a:lnTo>
                      <a:lnTo>
                        <a:pt x="16" y="43"/>
                      </a:lnTo>
                    </a:path>
                  </a:pathLst>
                </a:custGeom>
                <a:solidFill>
                  <a:srgbClr val="969696"/>
                </a:solidFill>
                <a:ln w="9525" cap="rnd">
                  <a:noFill/>
                  <a:round/>
                  <a:headEnd/>
                  <a:tailEnd/>
                </a:ln>
              </p:spPr>
              <p:txBody>
                <a:bodyPr/>
                <a:lstStyle/>
                <a:p>
                  <a:endParaRPr lang="zh-CN" altLang="zh-CN"/>
                </a:p>
              </p:txBody>
            </p:sp>
            <p:sp>
              <p:nvSpPr>
                <p:cNvPr id="57641" name="Freeform 3683"/>
                <p:cNvSpPr>
                  <a:spLocks/>
                </p:cNvSpPr>
                <p:nvPr/>
              </p:nvSpPr>
              <p:spPr bwMode="auto">
                <a:xfrm>
                  <a:off x="4112" y="1590"/>
                  <a:ext cx="17" cy="52"/>
                </a:xfrm>
                <a:custGeom>
                  <a:avLst/>
                  <a:gdLst>
                    <a:gd name="T0" fmla="*/ 16 w 17"/>
                    <a:gd name="T1" fmla="*/ 49 h 52"/>
                    <a:gd name="T2" fmla="*/ 4 w 17"/>
                    <a:gd name="T3" fmla="*/ 1 h 52"/>
                    <a:gd name="T4" fmla="*/ 0 w 17"/>
                    <a:gd name="T5" fmla="*/ 0 h 52"/>
                    <a:gd name="T6" fmla="*/ 4 w 17"/>
                    <a:gd name="T7" fmla="*/ 29 h 52"/>
                    <a:gd name="T8" fmla="*/ 6 w 17"/>
                    <a:gd name="T9" fmla="*/ 51 h 52"/>
                    <a:gd name="T10" fmla="*/ 16 w 17"/>
                    <a:gd name="T11" fmla="*/ 49 h 52"/>
                    <a:gd name="T12" fmla="*/ 0 60000 65536"/>
                    <a:gd name="T13" fmla="*/ 0 60000 65536"/>
                    <a:gd name="T14" fmla="*/ 0 60000 65536"/>
                    <a:gd name="T15" fmla="*/ 0 60000 65536"/>
                    <a:gd name="T16" fmla="*/ 0 60000 65536"/>
                    <a:gd name="T17" fmla="*/ 0 60000 65536"/>
                    <a:gd name="T18" fmla="*/ 0 w 17"/>
                    <a:gd name="T19" fmla="*/ 0 h 52"/>
                    <a:gd name="T20" fmla="*/ 17 w 17"/>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17" h="52">
                      <a:moveTo>
                        <a:pt x="16" y="49"/>
                      </a:moveTo>
                      <a:lnTo>
                        <a:pt x="4" y="1"/>
                      </a:lnTo>
                      <a:lnTo>
                        <a:pt x="0" y="0"/>
                      </a:lnTo>
                      <a:lnTo>
                        <a:pt x="4" y="29"/>
                      </a:lnTo>
                      <a:lnTo>
                        <a:pt x="6" y="51"/>
                      </a:lnTo>
                      <a:lnTo>
                        <a:pt x="16" y="49"/>
                      </a:lnTo>
                    </a:path>
                  </a:pathLst>
                </a:custGeom>
                <a:solidFill>
                  <a:srgbClr val="969696"/>
                </a:solidFill>
                <a:ln w="12700" cap="rnd">
                  <a:solidFill>
                    <a:srgbClr val="000000"/>
                  </a:solidFill>
                  <a:round/>
                  <a:headEnd/>
                  <a:tailEnd/>
                </a:ln>
              </p:spPr>
              <p:txBody>
                <a:bodyPr/>
                <a:lstStyle/>
                <a:p>
                  <a:endParaRPr lang="zh-CN" altLang="zh-CN"/>
                </a:p>
              </p:txBody>
            </p:sp>
            <p:sp>
              <p:nvSpPr>
                <p:cNvPr id="57642" name="Freeform 3684"/>
                <p:cNvSpPr>
                  <a:spLocks/>
                </p:cNvSpPr>
                <p:nvPr/>
              </p:nvSpPr>
              <p:spPr bwMode="auto">
                <a:xfrm>
                  <a:off x="4089" y="1590"/>
                  <a:ext cx="20" cy="26"/>
                </a:xfrm>
                <a:custGeom>
                  <a:avLst/>
                  <a:gdLst>
                    <a:gd name="T0" fmla="*/ 5 w 20"/>
                    <a:gd name="T1" fmla="*/ 0 h 26"/>
                    <a:gd name="T2" fmla="*/ 7 w 20"/>
                    <a:gd name="T3" fmla="*/ 0 h 26"/>
                    <a:gd name="T4" fmla="*/ 9 w 20"/>
                    <a:gd name="T5" fmla="*/ 0 h 26"/>
                    <a:gd name="T6" fmla="*/ 11 w 20"/>
                    <a:gd name="T7" fmla="*/ 0 h 26"/>
                    <a:gd name="T8" fmla="*/ 13 w 20"/>
                    <a:gd name="T9" fmla="*/ 0 h 26"/>
                    <a:gd name="T10" fmla="*/ 15 w 20"/>
                    <a:gd name="T11" fmla="*/ 0 h 26"/>
                    <a:gd name="T12" fmla="*/ 17 w 20"/>
                    <a:gd name="T13" fmla="*/ 0 h 26"/>
                    <a:gd name="T14" fmla="*/ 19 w 20"/>
                    <a:gd name="T15" fmla="*/ 25 h 26"/>
                    <a:gd name="T16" fmla="*/ 19 w 20"/>
                    <a:gd name="T17" fmla="*/ 23 h 26"/>
                    <a:gd name="T18" fmla="*/ 17 w 20"/>
                    <a:gd name="T19" fmla="*/ 21 h 26"/>
                    <a:gd name="T20" fmla="*/ 17 w 20"/>
                    <a:gd name="T21" fmla="*/ 19 h 26"/>
                    <a:gd name="T22" fmla="*/ 15 w 20"/>
                    <a:gd name="T23" fmla="*/ 19 h 26"/>
                    <a:gd name="T24" fmla="*/ 13 w 20"/>
                    <a:gd name="T25" fmla="*/ 19 h 26"/>
                    <a:gd name="T26" fmla="*/ 11 w 20"/>
                    <a:gd name="T27" fmla="*/ 17 h 26"/>
                    <a:gd name="T28" fmla="*/ 9 w 20"/>
                    <a:gd name="T29" fmla="*/ 15 h 26"/>
                    <a:gd name="T30" fmla="*/ 7 w 20"/>
                    <a:gd name="T31" fmla="*/ 15 h 26"/>
                    <a:gd name="T32" fmla="*/ 5 w 20"/>
                    <a:gd name="T33" fmla="*/ 13 h 26"/>
                    <a:gd name="T34" fmla="*/ 1 w 20"/>
                    <a:gd name="T35" fmla="*/ 13 h 26"/>
                    <a:gd name="T36" fmla="*/ 0 w 20"/>
                    <a:gd name="T37" fmla="*/ 13 h 26"/>
                    <a:gd name="T38" fmla="*/ 5 w 20"/>
                    <a:gd name="T39" fmla="*/ 0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
                    <a:gd name="T61" fmla="*/ 0 h 26"/>
                    <a:gd name="T62" fmla="*/ 20 w 20"/>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 h="26">
                      <a:moveTo>
                        <a:pt x="5" y="0"/>
                      </a:moveTo>
                      <a:lnTo>
                        <a:pt x="7" y="0"/>
                      </a:lnTo>
                      <a:lnTo>
                        <a:pt x="9" y="0"/>
                      </a:lnTo>
                      <a:lnTo>
                        <a:pt x="11" y="0"/>
                      </a:lnTo>
                      <a:lnTo>
                        <a:pt x="13" y="0"/>
                      </a:lnTo>
                      <a:lnTo>
                        <a:pt x="15" y="0"/>
                      </a:lnTo>
                      <a:lnTo>
                        <a:pt x="17" y="0"/>
                      </a:lnTo>
                      <a:lnTo>
                        <a:pt x="19" y="25"/>
                      </a:lnTo>
                      <a:lnTo>
                        <a:pt x="19" y="23"/>
                      </a:lnTo>
                      <a:lnTo>
                        <a:pt x="17" y="21"/>
                      </a:lnTo>
                      <a:lnTo>
                        <a:pt x="17" y="19"/>
                      </a:lnTo>
                      <a:lnTo>
                        <a:pt x="15" y="19"/>
                      </a:lnTo>
                      <a:lnTo>
                        <a:pt x="13" y="19"/>
                      </a:lnTo>
                      <a:lnTo>
                        <a:pt x="11" y="17"/>
                      </a:lnTo>
                      <a:lnTo>
                        <a:pt x="9" y="15"/>
                      </a:lnTo>
                      <a:lnTo>
                        <a:pt x="7" y="15"/>
                      </a:lnTo>
                      <a:lnTo>
                        <a:pt x="5" y="13"/>
                      </a:lnTo>
                      <a:lnTo>
                        <a:pt x="1" y="13"/>
                      </a:lnTo>
                      <a:lnTo>
                        <a:pt x="0" y="13"/>
                      </a:lnTo>
                      <a:lnTo>
                        <a:pt x="5" y="0"/>
                      </a:lnTo>
                    </a:path>
                  </a:pathLst>
                </a:custGeom>
                <a:solidFill>
                  <a:srgbClr val="969696"/>
                </a:solidFill>
                <a:ln w="9525" cap="rnd">
                  <a:noFill/>
                  <a:round/>
                  <a:headEnd/>
                  <a:tailEnd/>
                </a:ln>
              </p:spPr>
              <p:txBody>
                <a:bodyPr/>
                <a:lstStyle/>
                <a:p>
                  <a:endParaRPr lang="zh-CN" altLang="zh-CN"/>
                </a:p>
              </p:txBody>
            </p:sp>
            <p:sp>
              <p:nvSpPr>
                <p:cNvPr id="57643" name="Freeform 3685"/>
                <p:cNvSpPr>
                  <a:spLocks/>
                </p:cNvSpPr>
                <p:nvPr/>
              </p:nvSpPr>
              <p:spPr bwMode="auto">
                <a:xfrm>
                  <a:off x="4089" y="1590"/>
                  <a:ext cx="26" cy="31"/>
                </a:xfrm>
                <a:custGeom>
                  <a:avLst/>
                  <a:gdLst>
                    <a:gd name="T0" fmla="*/ 7 w 26"/>
                    <a:gd name="T1" fmla="*/ 0 h 31"/>
                    <a:gd name="T2" fmla="*/ 9 w 26"/>
                    <a:gd name="T3" fmla="*/ 0 h 31"/>
                    <a:gd name="T4" fmla="*/ 13 w 26"/>
                    <a:gd name="T5" fmla="*/ 0 h 31"/>
                    <a:gd name="T6" fmla="*/ 15 w 26"/>
                    <a:gd name="T7" fmla="*/ 0 h 31"/>
                    <a:gd name="T8" fmla="*/ 17 w 26"/>
                    <a:gd name="T9" fmla="*/ 0 h 31"/>
                    <a:gd name="T10" fmla="*/ 21 w 26"/>
                    <a:gd name="T11" fmla="*/ 0 h 31"/>
                    <a:gd name="T12" fmla="*/ 23 w 26"/>
                    <a:gd name="T13" fmla="*/ 0 h 31"/>
                    <a:gd name="T14" fmla="*/ 25 w 26"/>
                    <a:gd name="T15" fmla="*/ 30 h 31"/>
                    <a:gd name="T16" fmla="*/ 25 w 26"/>
                    <a:gd name="T17" fmla="*/ 26 h 31"/>
                    <a:gd name="T18" fmla="*/ 23 w 26"/>
                    <a:gd name="T19" fmla="*/ 25 h 31"/>
                    <a:gd name="T20" fmla="*/ 23 w 26"/>
                    <a:gd name="T21" fmla="*/ 23 h 31"/>
                    <a:gd name="T22" fmla="*/ 19 w 26"/>
                    <a:gd name="T23" fmla="*/ 23 h 31"/>
                    <a:gd name="T24" fmla="*/ 17 w 26"/>
                    <a:gd name="T25" fmla="*/ 23 h 31"/>
                    <a:gd name="T26" fmla="*/ 15 w 26"/>
                    <a:gd name="T27" fmla="*/ 21 h 31"/>
                    <a:gd name="T28" fmla="*/ 13 w 26"/>
                    <a:gd name="T29" fmla="*/ 19 h 31"/>
                    <a:gd name="T30" fmla="*/ 9 w 26"/>
                    <a:gd name="T31" fmla="*/ 19 h 31"/>
                    <a:gd name="T32" fmla="*/ 5 w 26"/>
                    <a:gd name="T33" fmla="*/ 17 h 31"/>
                    <a:gd name="T34" fmla="*/ 3 w 26"/>
                    <a:gd name="T35" fmla="*/ 17 h 31"/>
                    <a:gd name="T36" fmla="*/ 0 w 26"/>
                    <a:gd name="T37" fmla="*/ 15 h 31"/>
                    <a:gd name="T38" fmla="*/ 7 w 26"/>
                    <a:gd name="T39" fmla="*/ 0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
                    <a:gd name="T61" fmla="*/ 0 h 31"/>
                    <a:gd name="T62" fmla="*/ 26 w 26"/>
                    <a:gd name="T63" fmla="*/ 31 h 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 h="31">
                      <a:moveTo>
                        <a:pt x="7" y="0"/>
                      </a:moveTo>
                      <a:lnTo>
                        <a:pt x="9" y="0"/>
                      </a:lnTo>
                      <a:lnTo>
                        <a:pt x="13" y="0"/>
                      </a:lnTo>
                      <a:lnTo>
                        <a:pt x="15" y="0"/>
                      </a:lnTo>
                      <a:lnTo>
                        <a:pt x="17" y="0"/>
                      </a:lnTo>
                      <a:lnTo>
                        <a:pt x="21" y="0"/>
                      </a:lnTo>
                      <a:lnTo>
                        <a:pt x="23" y="0"/>
                      </a:lnTo>
                      <a:lnTo>
                        <a:pt x="25" y="30"/>
                      </a:lnTo>
                      <a:lnTo>
                        <a:pt x="25" y="26"/>
                      </a:lnTo>
                      <a:lnTo>
                        <a:pt x="23" y="25"/>
                      </a:lnTo>
                      <a:lnTo>
                        <a:pt x="23" y="23"/>
                      </a:lnTo>
                      <a:lnTo>
                        <a:pt x="19" y="23"/>
                      </a:lnTo>
                      <a:lnTo>
                        <a:pt x="17" y="23"/>
                      </a:lnTo>
                      <a:lnTo>
                        <a:pt x="15" y="21"/>
                      </a:lnTo>
                      <a:lnTo>
                        <a:pt x="13" y="19"/>
                      </a:lnTo>
                      <a:lnTo>
                        <a:pt x="9" y="19"/>
                      </a:lnTo>
                      <a:lnTo>
                        <a:pt x="5" y="17"/>
                      </a:lnTo>
                      <a:lnTo>
                        <a:pt x="3" y="17"/>
                      </a:lnTo>
                      <a:lnTo>
                        <a:pt x="0" y="15"/>
                      </a:lnTo>
                      <a:lnTo>
                        <a:pt x="7" y="0"/>
                      </a:lnTo>
                    </a:path>
                  </a:pathLst>
                </a:custGeom>
                <a:solidFill>
                  <a:srgbClr val="969696"/>
                </a:solidFill>
                <a:ln w="12700" cap="rnd">
                  <a:solidFill>
                    <a:srgbClr val="000000"/>
                  </a:solidFill>
                  <a:round/>
                  <a:headEnd/>
                  <a:tailEnd/>
                </a:ln>
              </p:spPr>
              <p:txBody>
                <a:bodyPr/>
                <a:lstStyle/>
                <a:p>
                  <a:endParaRPr lang="zh-CN" altLang="zh-CN"/>
                </a:p>
              </p:txBody>
            </p:sp>
            <p:sp>
              <p:nvSpPr>
                <p:cNvPr id="57644" name="Freeform 3686"/>
                <p:cNvSpPr>
                  <a:spLocks/>
                </p:cNvSpPr>
                <p:nvPr/>
              </p:nvSpPr>
              <p:spPr bwMode="auto">
                <a:xfrm>
                  <a:off x="4084" y="1590"/>
                  <a:ext cx="17" cy="17"/>
                </a:xfrm>
                <a:custGeom>
                  <a:avLst/>
                  <a:gdLst>
                    <a:gd name="T0" fmla="*/ 5 w 17"/>
                    <a:gd name="T1" fmla="*/ 16 h 17"/>
                    <a:gd name="T2" fmla="*/ 16 w 17"/>
                    <a:gd name="T3" fmla="*/ 0 h 17"/>
                    <a:gd name="T4" fmla="*/ 13 w 17"/>
                    <a:gd name="T5" fmla="*/ 0 h 17"/>
                    <a:gd name="T6" fmla="*/ 9 w 17"/>
                    <a:gd name="T7" fmla="*/ 0 h 17"/>
                    <a:gd name="T8" fmla="*/ 7 w 17"/>
                    <a:gd name="T9" fmla="*/ 0 h 17"/>
                    <a:gd name="T10" fmla="*/ 0 w 17"/>
                    <a:gd name="T11" fmla="*/ 16 h 17"/>
                    <a:gd name="T12" fmla="*/ 5 w 17"/>
                    <a:gd name="T13" fmla="*/ 1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5" y="16"/>
                      </a:moveTo>
                      <a:lnTo>
                        <a:pt x="16" y="0"/>
                      </a:lnTo>
                      <a:lnTo>
                        <a:pt x="13" y="0"/>
                      </a:lnTo>
                      <a:lnTo>
                        <a:pt x="9" y="0"/>
                      </a:lnTo>
                      <a:lnTo>
                        <a:pt x="7" y="0"/>
                      </a:lnTo>
                      <a:lnTo>
                        <a:pt x="0" y="16"/>
                      </a:lnTo>
                      <a:lnTo>
                        <a:pt x="5" y="16"/>
                      </a:lnTo>
                    </a:path>
                  </a:pathLst>
                </a:custGeom>
                <a:solidFill>
                  <a:srgbClr val="969696"/>
                </a:solidFill>
                <a:ln w="9525" cap="rnd">
                  <a:noFill/>
                  <a:round/>
                  <a:headEnd/>
                  <a:tailEnd/>
                </a:ln>
              </p:spPr>
              <p:txBody>
                <a:bodyPr/>
                <a:lstStyle/>
                <a:p>
                  <a:endParaRPr lang="zh-CN" altLang="zh-CN"/>
                </a:p>
              </p:txBody>
            </p:sp>
            <p:sp>
              <p:nvSpPr>
                <p:cNvPr id="57645" name="Freeform 3687"/>
                <p:cNvSpPr>
                  <a:spLocks/>
                </p:cNvSpPr>
                <p:nvPr/>
              </p:nvSpPr>
              <p:spPr bwMode="auto">
                <a:xfrm>
                  <a:off x="4084" y="1590"/>
                  <a:ext cx="17" cy="17"/>
                </a:xfrm>
                <a:custGeom>
                  <a:avLst/>
                  <a:gdLst>
                    <a:gd name="T0" fmla="*/ 5 w 17"/>
                    <a:gd name="T1" fmla="*/ 16 h 17"/>
                    <a:gd name="T2" fmla="*/ 16 w 17"/>
                    <a:gd name="T3" fmla="*/ 0 h 17"/>
                    <a:gd name="T4" fmla="*/ 11 w 17"/>
                    <a:gd name="T5" fmla="*/ 0 h 17"/>
                    <a:gd name="T6" fmla="*/ 9 w 17"/>
                    <a:gd name="T7" fmla="*/ 2 h 17"/>
                    <a:gd name="T8" fmla="*/ 7 w 17"/>
                    <a:gd name="T9" fmla="*/ 2 h 17"/>
                    <a:gd name="T10" fmla="*/ 0 w 17"/>
                    <a:gd name="T11" fmla="*/ 16 h 17"/>
                    <a:gd name="T12" fmla="*/ 5 w 17"/>
                    <a:gd name="T13" fmla="*/ 1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5" y="16"/>
                      </a:moveTo>
                      <a:lnTo>
                        <a:pt x="16" y="0"/>
                      </a:lnTo>
                      <a:lnTo>
                        <a:pt x="11" y="0"/>
                      </a:lnTo>
                      <a:lnTo>
                        <a:pt x="9" y="2"/>
                      </a:lnTo>
                      <a:lnTo>
                        <a:pt x="7" y="2"/>
                      </a:lnTo>
                      <a:lnTo>
                        <a:pt x="0" y="16"/>
                      </a:lnTo>
                      <a:lnTo>
                        <a:pt x="5" y="16"/>
                      </a:lnTo>
                    </a:path>
                  </a:pathLst>
                </a:custGeom>
                <a:solidFill>
                  <a:srgbClr val="969696"/>
                </a:solidFill>
                <a:ln w="12700" cap="rnd">
                  <a:solidFill>
                    <a:srgbClr val="000000"/>
                  </a:solidFill>
                  <a:round/>
                  <a:headEnd/>
                  <a:tailEnd/>
                </a:ln>
              </p:spPr>
              <p:txBody>
                <a:bodyPr/>
                <a:lstStyle/>
                <a:p>
                  <a:endParaRPr lang="zh-CN" altLang="zh-CN"/>
                </a:p>
              </p:txBody>
            </p:sp>
            <p:sp>
              <p:nvSpPr>
                <p:cNvPr id="57646" name="Freeform 3688"/>
                <p:cNvSpPr>
                  <a:spLocks/>
                </p:cNvSpPr>
                <p:nvPr/>
              </p:nvSpPr>
              <p:spPr bwMode="auto">
                <a:xfrm>
                  <a:off x="4036" y="1620"/>
                  <a:ext cx="81" cy="114"/>
                </a:xfrm>
                <a:custGeom>
                  <a:avLst/>
                  <a:gdLst>
                    <a:gd name="T0" fmla="*/ 25 w 81"/>
                    <a:gd name="T1" fmla="*/ 46 h 114"/>
                    <a:gd name="T2" fmla="*/ 30 w 81"/>
                    <a:gd name="T3" fmla="*/ 40 h 114"/>
                    <a:gd name="T4" fmla="*/ 30 w 81"/>
                    <a:gd name="T5" fmla="*/ 34 h 114"/>
                    <a:gd name="T6" fmla="*/ 28 w 81"/>
                    <a:gd name="T7" fmla="*/ 32 h 114"/>
                    <a:gd name="T8" fmla="*/ 38 w 81"/>
                    <a:gd name="T9" fmla="*/ 21 h 114"/>
                    <a:gd name="T10" fmla="*/ 48 w 81"/>
                    <a:gd name="T11" fmla="*/ 19 h 114"/>
                    <a:gd name="T12" fmla="*/ 58 w 81"/>
                    <a:gd name="T13" fmla="*/ 13 h 114"/>
                    <a:gd name="T14" fmla="*/ 68 w 81"/>
                    <a:gd name="T15" fmla="*/ 7 h 114"/>
                    <a:gd name="T16" fmla="*/ 74 w 81"/>
                    <a:gd name="T17" fmla="*/ 3 h 114"/>
                    <a:gd name="T18" fmla="*/ 74 w 81"/>
                    <a:gd name="T19" fmla="*/ 0 h 114"/>
                    <a:gd name="T20" fmla="*/ 72 w 81"/>
                    <a:gd name="T21" fmla="*/ 19 h 114"/>
                    <a:gd name="T22" fmla="*/ 70 w 81"/>
                    <a:gd name="T23" fmla="*/ 21 h 114"/>
                    <a:gd name="T24" fmla="*/ 74 w 81"/>
                    <a:gd name="T25" fmla="*/ 22 h 114"/>
                    <a:gd name="T26" fmla="*/ 80 w 81"/>
                    <a:gd name="T27" fmla="*/ 32 h 114"/>
                    <a:gd name="T28" fmla="*/ 78 w 81"/>
                    <a:gd name="T29" fmla="*/ 34 h 114"/>
                    <a:gd name="T30" fmla="*/ 74 w 81"/>
                    <a:gd name="T31" fmla="*/ 36 h 114"/>
                    <a:gd name="T32" fmla="*/ 74 w 81"/>
                    <a:gd name="T33" fmla="*/ 44 h 114"/>
                    <a:gd name="T34" fmla="*/ 70 w 81"/>
                    <a:gd name="T35" fmla="*/ 44 h 114"/>
                    <a:gd name="T36" fmla="*/ 74 w 81"/>
                    <a:gd name="T37" fmla="*/ 44 h 114"/>
                    <a:gd name="T38" fmla="*/ 78 w 81"/>
                    <a:gd name="T39" fmla="*/ 46 h 114"/>
                    <a:gd name="T40" fmla="*/ 70 w 81"/>
                    <a:gd name="T41" fmla="*/ 58 h 114"/>
                    <a:gd name="T42" fmla="*/ 62 w 81"/>
                    <a:gd name="T43" fmla="*/ 58 h 114"/>
                    <a:gd name="T44" fmla="*/ 60 w 81"/>
                    <a:gd name="T45" fmla="*/ 58 h 114"/>
                    <a:gd name="T46" fmla="*/ 62 w 81"/>
                    <a:gd name="T47" fmla="*/ 60 h 114"/>
                    <a:gd name="T48" fmla="*/ 64 w 81"/>
                    <a:gd name="T49" fmla="*/ 64 h 114"/>
                    <a:gd name="T50" fmla="*/ 56 w 81"/>
                    <a:gd name="T51" fmla="*/ 66 h 114"/>
                    <a:gd name="T52" fmla="*/ 19 w 81"/>
                    <a:gd name="T53" fmla="*/ 111 h 114"/>
                    <a:gd name="T54" fmla="*/ 13 w 81"/>
                    <a:gd name="T55" fmla="*/ 113 h 114"/>
                    <a:gd name="T56" fmla="*/ 5 w 81"/>
                    <a:gd name="T57" fmla="*/ 113 h 114"/>
                    <a:gd name="T58" fmla="*/ 1 w 81"/>
                    <a:gd name="T59" fmla="*/ 113 h 114"/>
                    <a:gd name="T60" fmla="*/ 19 w 81"/>
                    <a:gd name="T61" fmla="*/ 50 h 114"/>
                    <a:gd name="T62" fmla="*/ 21 w 81"/>
                    <a:gd name="T63" fmla="*/ 48 h 114"/>
                    <a:gd name="T64" fmla="*/ 25 w 81"/>
                    <a:gd name="T65" fmla="*/ 45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1"/>
                    <a:gd name="T100" fmla="*/ 0 h 114"/>
                    <a:gd name="T101" fmla="*/ 81 w 81"/>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1" h="114">
                      <a:moveTo>
                        <a:pt x="25" y="45"/>
                      </a:moveTo>
                      <a:lnTo>
                        <a:pt x="25" y="46"/>
                      </a:lnTo>
                      <a:lnTo>
                        <a:pt x="32" y="46"/>
                      </a:lnTo>
                      <a:lnTo>
                        <a:pt x="30" y="40"/>
                      </a:lnTo>
                      <a:lnTo>
                        <a:pt x="34" y="44"/>
                      </a:lnTo>
                      <a:lnTo>
                        <a:pt x="30" y="34"/>
                      </a:lnTo>
                      <a:lnTo>
                        <a:pt x="30" y="32"/>
                      </a:lnTo>
                      <a:lnTo>
                        <a:pt x="28" y="32"/>
                      </a:lnTo>
                      <a:lnTo>
                        <a:pt x="32" y="22"/>
                      </a:lnTo>
                      <a:lnTo>
                        <a:pt x="38" y="21"/>
                      </a:lnTo>
                      <a:lnTo>
                        <a:pt x="44" y="19"/>
                      </a:lnTo>
                      <a:lnTo>
                        <a:pt x="48" y="19"/>
                      </a:lnTo>
                      <a:lnTo>
                        <a:pt x="54" y="15"/>
                      </a:lnTo>
                      <a:lnTo>
                        <a:pt x="58" y="13"/>
                      </a:lnTo>
                      <a:lnTo>
                        <a:pt x="64" y="9"/>
                      </a:lnTo>
                      <a:lnTo>
                        <a:pt x="68" y="7"/>
                      </a:lnTo>
                      <a:lnTo>
                        <a:pt x="70" y="5"/>
                      </a:lnTo>
                      <a:lnTo>
                        <a:pt x="74" y="3"/>
                      </a:lnTo>
                      <a:lnTo>
                        <a:pt x="74" y="1"/>
                      </a:lnTo>
                      <a:lnTo>
                        <a:pt x="74" y="0"/>
                      </a:lnTo>
                      <a:lnTo>
                        <a:pt x="74" y="19"/>
                      </a:lnTo>
                      <a:lnTo>
                        <a:pt x="72" y="19"/>
                      </a:lnTo>
                      <a:lnTo>
                        <a:pt x="68" y="21"/>
                      </a:lnTo>
                      <a:lnTo>
                        <a:pt x="70" y="21"/>
                      </a:lnTo>
                      <a:lnTo>
                        <a:pt x="74" y="21"/>
                      </a:lnTo>
                      <a:lnTo>
                        <a:pt x="74" y="22"/>
                      </a:lnTo>
                      <a:lnTo>
                        <a:pt x="78" y="24"/>
                      </a:lnTo>
                      <a:lnTo>
                        <a:pt x="80" y="32"/>
                      </a:lnTo>
                      <a:lnTo>
                        <a:pt x="78" y="32"/>
                      </a:lnTo>
                      <a:lnTo>
                        <a:pt x="78" y="34"/>
                      </a:lnTo>
                      <a:lnTo>
                        <a:pt x="76" y="34"/>
                      </a:lnTo>
                      <a:lnTo>
                        <a:pt x="74" y="36"/>
                      </a:lnTo>
                      <a:lnTo>
                        <a:pt x="74" y="38"/>
                      </a:lnTo>
                      <a:lnTo>
                        <a:pt x="74" y="44"/>
                      </a:lnTo>
                      <a:lnTo>
                        <a:pt x="68" y="42"/>
                      </a:lnTo>
                      <a:lnTo>
                        <a:pt x="70" y="44"/>
                      </a:lnTo>
                      <a:lnTo>
                        <a:pt x="72" y="44"/>
                      </a:lnTo>
                      <a:lnTo>
                        <a:pt x="74" y="44"/>
                      </a:lnTo>
                      <a:lnTo>
                        <a:pt x="74" y="45"/>
                      </a:lnTo>
                      <a:lnTo>
                        <a:pt x="78" y="46"/>
                      </a:lnTo>
                      <a:lnTo>
                        <a:pt x="78" y="48"/>
                      </a:lnTo>
                      <a:lnTo>
                        <a:pt x="70" y="58"/>
                      </a:lnTo>
                      <a:lnTo>
                        <a:pt x="66" y="58"/>
                      </a:lnTo>
                      <a:lnTo>
                        <a:pt x="62" y="58"/>
                      </a:lnTo>
                      <a:lnTo>
                        <a:pt x="58" y="58"/>
                      </a:lnTo>
                      <a:lnTo>
                        <a:pt x="60" y="58"/>
                      </a:lnTo>
                      <a:lnTo>
                        <a:pt x="60" y="60"/>
                      </a:lnTo>
                      <a:lnTo>
                        <a:pt x="62" y="60"/>
                      </a:lnTo>
                      <a:lnTo>
                        <a:pt x="62" y="62"/>
                      </a:lnTo>
                      <a:lnTo>
                        <a:pt x="64" y="64"/>
                      </a:lnTo>
                      <a:lnTo>
                        <a:pt x="60" y="66"/>
                      </a:lnTo>
                      <a:lnTo>
                        <a:pt x="56" y="66"/>
                      </a:lnTo>
                      <a:lnTo>
                        <a:pt x="19" y="109"/>
                      </a:lnTo>
                      <a:lnTo>
                        <a:pt x="19" y="111"/>
                      </a:lnTo>
                      <a:lnTo>
                        <a:pt x="17" y="113"/>
                      </a:lnTo>
                      <a:lnTo>
                        <a:pt x="13" y="113"/>
                      </a:lnTo>
                      <a:lnTo>
                        <a:pt x="11" y="113"/>
                      </a:lnTo>
                      <a:lnTo>
                        <a:pt x="5" y="113"/>
                      </a:lnTo>
                      <a:lnTo>
                        <a:pt x="3" y="113"/>
                      </a:lnTo>
                      <a:lnTo>
                        <a:pt x="1" y="113"/>
                      </a:lnTo>
                      <a:lnTo>
                        <a:pt x="0" y="113"/>
                      </a:lnTo>
                      <a:lnTo>
                        <a:pt x="19" y="50"/>
                      </a:lnTo>
                      <a:lnTo>
                        <a:pt x="23" y="48"/>
                      </a:lnTo>
                      <a:lnTo>
                        <a:pt x="21" y="48"/>
                      </a:lnTo>
                      <a:lnTo>
                        <a:pt x="23" y="44"/>
                      </a:lnTo>
                      <a:lnTo>
                        <a:pt x="25" y="45"/>
                      </a:lnTo>
                    </a:path>
                  </a:pathLst>
                </a:custGeom>
                <a:solidFill>
                  <a:srgbClr val="969696"/>
                </a:solidFill>
                <a:ln w="9525" cap="rnd">
                  <a:noFill/>
                  <a:round/>
                  <a:headEnd/>
                  <a:tailEnd/>
                </a:ln>
              </p:spPr>
              <p:txBody>
                <a:bodyPr/>
                <a:lstStyle/>
                <a:p>
                  <a:endParaRPr lang="zh-CN" altLang="zh-CN"/>
                </a:p>
              </p:txBody>
            </p:sp>
            <p:sp>
              <p:nvSpPr>
                <p:cNvPr id="57647" name="Freeform 3689"/>
                <p:cNvSpPr>
                  <a:spLocks/>
                </p:cNvSpPr>
                <p:nvPr/>
              </p:nvSpPr>
              <p:spPr bwMode="auto">
                <a:xfrm>
                  <a:off x="4036" y="1620"/>
                  <a:ext cx="86" cy="120"/>
                </a:xfrm>
                <a:custGeom>
                  <a:avLst/>
                  <a:gdLst>
                    <a:gd name="T0" fmla="*/ 26 w 86"/>
                    <a:gd name="T1" fmla="*/ 48 h 120"/>
                    <a:gd name="T2" fmla="*/ 32 w 86"/>
                    <a:gd name="T3" fmla="*/ 42 h 120"/>
                    <a:gd name="T4" fmla="*/ 32 w 86"/>
                    <a:gd name="T5" fmla="*/ 36 h 120"/>
                    <a:gd name="T6" fmla="*/ 30 w 86"/>
                    <a:gd name="T7" fmla="*/ 34 h 120"/>
                    <a:gd name="T8" fmla="*/ 42 w 86"/>
                    <a:gd name="T9" fmla="*/ 23 h 120"/>
                    <a:gd name="T10" fmla="*/ 50 w 86"/>
                    <a:gd name="T11" fmla="*/ 19 h 120"/>
                    <a:gd name="T12" fmla="*/ 62 w 86"/>
                    <a:gd name="T13" fmla="*/ 13 h 120"/>
                    <a:gd name="T14" fmla="*/ 73 w 86"/>
                    <a:gd name="T15" fmla="*/ 7 h 120"/>
                    <a:gd name="T16" fmla="*/ 77 w 86"/>
                    <a:gd name="T17" fmla="*/ 3 h 120"/>
                    <a:gd name="T18" fmla="*/ 77 w 86"/>
                    <a:gd name="T19" fmla="*/ 0 h 120"/>
                    <a:gd name="T20" fmla="*/ 75 w 86"/>
                    <a:gd name="T21" fmla="*/ 21 h 120"/>
                    <a:gd name="T22" fmla="*/ 75 w 86"/>
                    <a:gd name="T23" fmla="*/ 23 h 120"/>
                    <a:gd name="T24" fmla="*/ 79 w 86"/>
                    <a:gd name="T25" fmla="*/ 24 h 120"/>
                    <a:gd name="T26" fmla="*/ 85 w 86"/>
                    <a:gd name="T27" fmla="*/ 34 h 120"/>
                    <a:gd name="T28" fmla="*/ 83 w 86"/>
                    <a:gd name="T29" fmla="*/ 36 h 120"/>
                    <a:gd name="T30" fmla="*/ 79 w 86"/>
                    <a:gd name="T31" fmla="*/ 38 h 120"/>
                    <a:gd name="T32" fmla="*/ 77 w 86"/>
                    <a:gd name="T33" fmla="*/ 45 h 120"/>
                    <a:gd name="T34" fmla="*/ 75 w 86"/>
                    <a:gd name="T35" fmla="*/ 45 h 120"/>
                    <a:gd name="T36" fmla="*/ 79 w 86"/>
                    <a:gd name="T37" fmla="*/ 47 h 120"/>
                    <a:gd name="T38" fmla="*/ 83 w 86"/>
                    <a:gd name="T39" fmla="*/ 50 h 120"/>
                    <a:gd name="T40" fmla="*/ 75 w 86"/>
                    <a:gd name="T41" fmla="*/ 60 h 120"/>
                    <a:gd name="T42" fmla="*/ 67 w 86"/>
                    <a:gd name="T43" fmla="*/ 60 h 120"/>
                    <a:gd name="T44" fmla="*/ 63 w 86"/>
                    <a:gd name="T45" fmla="*/ 62 h 120"/>
                    <a:gd name="T46" fmla="*/ 67 w 86"/>
                    <a:gd name="T47" fmla="*/ 64 h 120"/>
                    <a:gd name="T48" fmla="*/ 65 w 86"/>
                    <a:gd name="T49" fmla="*/ 70 h 120"/>
                    <a:gd name="T50" fmla="*/ 21 w 86"/>
                    <a:gd name="T51" fmla="*/ 115 h 120"/>
                    <a:gd name="T52" fmla="*/ 19 w 86"/>
                    <a:gd name="T53" fmla="*/ 119 h 120"/>
                    <a:gd name="T54" fmla="*/ 11 w 86"/>
                    <a:gd name="T55" fmla="*/ 119 h 120"/>
                    <a:gd name="T56" fmla="*/ 3 w 86"/>
                    <a:gd name="T57" fmla="*/ 119 h 120"/>
                    <a:gd name="T58" fmla="*/ 0 w 86"/>
                    <a:gd name="T59" fmla="*/ 119 h 120"/>
                    <a:gd name="T60" fmla="*/ 24 w 86"/>
                    <a:gd name="T61" fmla="*/ 52 h 120"/>
                    <a:gd name="T62" fmla="*/ 24 w 86"/>
                    <a:gd name="T63" fmla="*/ 45 h 1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6"/>
                    <a:gd name="T97" fmla="*/ 0 h 120"/>
                    <a:gd name="T98" fmla="*/ 86 w 86"/>
                    <a:gd name="T99" fmla="*/ 120 h 1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6" h="120">
                      <a:moveTo>
                        <a:pt x="26" y="47"/>
                      </a:moveTo>
                      <a:lnTo>
                        <a:pt x="26" y="48"/>
                      </a:lnTo>
                      <a:lnTo>
                        <a:pt x="34" y="48"/>
                      </a:lnTo>
                      <a:lnTo>
                        <a:pt x="32" y="42"/>
                      </a:lnTo>
                      <a:lnTo>
                        <a:pt x="36" y="45"/>
                      </a:lnTo>
                      <a:lnTo>
                        <a:pt x="32" y="36"/>
                      </a:lnTo>
                      <a:lnTo>
                        <a:pt x="32" y="34"/>
                      </a:lnTo>
                      <a:lnTo>
                        <a:pt x="30" y="34"/>
                      </a:lnTo>
                      <a:lnTo>
                        <a:pt x="34" y="24"/>
                      </a:lnTo>
                      <a:lnTo>
                        <a:pt x="42" y="23"/>
                      </a:lnTo>
                      <a:lnTo>
                        <a:pt x="47" y="21"/>
                      </a:lnTo>
                      <a:lnTo>
                        <a:pt x="50" y="19"/>
                      </a:lnTo>
                      <a:lnTo>
                        <a:pt x="58" y="15"/>
                      </a:lnTo>
                      <a:lnTo>
                        <a:pt x="62" y="13"/>
                      </a:lnTo>
                      <a:lnTo>
                        <a:pt x="67" y="11"/>
                      </a:lnTo>
                      <a:lnTo>
                        <a:pt x="73" y="7"/>
                      </a:lnTo>
                      <a:lnTo>
                        <a:pt x="75" y="5"/>
                      </a:lnTo>
                      <a:lnTo>
                        <a:pt x="77" y="3"/>
                      </a:lnTo>
                      <a:lnTo>
                        <a:pt x="77" y="1"/>
                      </a:lnTo>
                      <a:lnTo>
                        <a:pt x="77" y="0"/>
                      </a:lnTo>
                      <a:lnTo>
                        <a:pt x="79" y="21"/>
                      </a:lnTo>
                      <a:lnTo>
                        <a:pt x="75" y="21"/>
                      </a:lnTo>
                      <a:lnTo>
                        <a:pt x="73" y="23"/>
                      </a:lnTo>
                      <a:lnTo>
                        <a:pt x="75" y="23"/>
                      </a:lnTo>
                      <a:lnTo>
                        <a:pt x="77" y="23"/>
                      </a:lnTo>
                      <a:lnTo>
                        <a:pt x="79" y="24"/>
                      </a:lnTo>
                      <a:lnTo>
                        <a:pt x="83" y="24"/>
                      </a:lnTo>
                      <a:lnTo>
                        <a:pt x="85" y="34"/>
                      </a:lnTo>
                      <a:lnTo>
                        <a:pt x="83" y="34"/>
                      </a:lnTo>
                      <a:lnTo>
                        <a:pt x="83" y="36"/>
                      </a:lnTo>
                      <a:lnTo>
                        <a:pt x="81" y="36"/>
                      </a:lnTo>
                      <a:lnTo>
                        <a:pt x="79" y="38"/>
                      </a:lnTo>
                      <a:lnTo>
                        <a:pt x="77" y="40"/>
                      </a:lnTo>
                      <a:lnTo>
                        <a:pt x="77" y="45"/>
                      </a:lnTo>
                      <a:lnTo>
                        <a:pt x="73" y="44"/>
                      </a:lnTo>
                      <a:lnTo>
                        <a:pt x="75" y="45"/>
                      </a:lnTo>
                      <a:lnTo>
                        <a:pt x="77" y="45"/>
                      </a:lnTo>
                      <a:lnTo>
                        <a:pt x="79" y="47"/>
                      </a:lnTo>
                      <a:lnTo>
                        <a:pt x="83" y="48"/>
                      </a:lnTo>
                      <a:lnTo>
                        <a:pt x="83" y="50"/>
                      </a:lnTo>
                      <a:lnTo>
                        <a:pt x="83" y="52"/>
                      </a:lnTo>
                      <a:lnTo>
                        <a:pt x="75" y="60"/>
                      </a:lnTo>
                      <a:lnTo>
                        <a:pt x="71" y="60"/>
                      </a:lnTo>
                      <a:lnTo>
                        <a:pt x="67" y="60"/>
                      </a:lnTo>
                      <a:lnTo>
                        <a:pt x="62" y="62"/>
                      </a:lnTo>
                      <a:lnTo>
                        <a:pt x="63" y="62"/>
                      </a:lnTo>
                      <a:lnTo>
                        <a:pt x="65" y="64"/>
                      </a:lnTo>
                      <a:lnTo>
                        <a:pt x="67" y="64"/>
                      </a:lnTo>
                      <a:lnTo>
                        <a:pt x="67" y="66"/>
                      </a:lnTo>
                      <a:lnTo>
                        <a:pt x="65" y="70"/>
                      </a:lnTo>
                      <a:lnTo>
                        <a:pt x="60" y="68"/>
                      </a:lnTo>
                      <a:lnTo>
                        <a:pt x="21" y="115"/>
                      </a:lnTo>
                      <a:lnTo>
                        <a:pt x="21" y="117"/>
                      </a:lnTo>
                      <a:lnTo>
                        <a:pt x="19" y="119"/>
                      </a:lnTo>
                      <a:lnTo>
                        <a:pt x="15" y="119"/>
                      </a:lnTo>
                      <a:lnTo>
                        <a:pt x="11" y="119"/>
                      </a:lnTo>
                      <a:lnTo>
                        <a:pt x="7" y="119"/>
                      </a:lnTo>
                      <a:lnTo>
                        <a:pt x="3" y="119"/>
                      </a:lnTo>
                      <a:lnTo>
                        <a:pt x="1" y="119"/>
                      </a:lnTo>
                      <a:lnTo>
                        <a:pt x="0" y="119"/>
                      </a:lnTo>
                      <a:lnTo>
                        <a:pt x="21" y="54"/>
                      </a:lnTo>
                      <a:lnTo>
                        <a:pt x="24" y="52"/>
                      </a:lnTo>
                      <a:lnTo>
                        <a:pt x="22" y="52"/>
                      </a:lnTo>
                      <a:lnTo>
                        <a:pt x="24" y="45"/>
                      </a:lnTo>
                      <a:lnTo>
                        <a:pt x="26" y="47"/>
                      </a:lnTo>
                    </a:path>
                  </a:pathLst>
                </a:custGeom>
                <a:solidFill>
                  <a:srgbClr val="969696"/>
                </a:solidFill>
                <a:ln w="12700" cap="rnd">
                  <a:solidFill>
                    <a:srgbClr val="000000"/>
                  </a:solidFill>
                  <a:round/>
                  <a:headEnd/>
                  <a:tailEnd/>
                </a:ln>
              </p:spPr>
              <p:txBody>
                <a:bodyPr/>
                <a:lstStyle/>
                <a:p>
                  <a:endParaRPr lang="zh-CN" altLang="zh-CN"/>
                </a:p>
              </p:txBody>
            </p:sp>
            <p:sp>
              <p:nvSpPr>
                <p:cNvPr id="57648" name="Freeform 3690"/>
                <p:cNvSpPr>
                  <a:spLocks/>
                </p:cNvSpPr>
                <p:nvPr/>
              </p:nvSpPr>
              <p:spPr bwMode="auto">
                <a:xfrm>
                  <a:off x="4104" y="1660"/>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969696"/>
                </a:solidFill>
                <a:ln w="9525" cap="rnd">
                  <a:noFill/>
                  <a:round/>
                  <a:headEnd/>
                  <a:tailEnd/>
                </a:ln>
              </p:spPr>
              <p:txBody>
                <a:bodyPr/>
                <a:lstStyle/>
                <a:p>
                  <a:endParaRPr lang="zh-CN" altLang="zh-CN"/>
                </a:p>
              </p:txBody>
            </p:sp>
            <p:sp>
              <p:nvSpPr>
                <p:cNvPr id="57649" name="Freeform 3691"/>
                <p:cNvSpPr>
                  <a:spLocks/>
                </p:cNvSpPr>
                <p:nvPr/>
              </p:nvSpPr>
              <p:spPr bwMode="auto">
                <a:xfrm>
                  <a:off x="4108" y="1660"/>
                  <a:ext cx="17" cy="17"/>
                </a:xfrm>
                <a:custGeom>
                  <a:avLst/>
                  <a:gdLst>
                    <a:gd name="T0" fmla="*/ 16 w 17"/>
                    <a:gd name="T1" fmla="*/ 0 h 17"/>
                    <a:gd name="T2" fmla="*/ 0 w 17"/>
                    <a:gd name="T3" fmla="*/ 2 h 17"/>
                    <a:gd name="T4" fmla="*/ 0 w 17"/>
                    <a:gd name="T5" fmla="*/ 16 h 17"/>
                    <a:gd name="T6" fmla="*/ 16 w 17"/>
                    <a:gd name="T7" fmla="*/ 16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2"/>
                      </a:lnTo>
                      <a:lnTo>
                        <a:pt x="0" y="16"/>
                      </a:lnTo>
                      <a:lnTo>
                        <a:pt x="16" y="16"/>
                      </a:lnTo>
                      <a:lnTo>
                        <a:pt x="16" y="0"/>
                      </a:lnTo>
                    </a:path>
                  </a:pathLst>
                </a:custGeom>
                <a:solidFill>
                  <a:srgbClr val="969696"/>
                </a:solidFill>
                <a:ln w="12700" cap="rnd">
                  <a:solidFill>
                    <a:srgbClr val="000000"/>
                  </a:solidFill>
                  <a:round/>
                  <a:headEnd/>
                  <a:tailEnd/>
                </a:ln>
              </p:spPr>
              <p:txBody>
                <a:bodyPr/>
                <a:lstStyle/>
                <a:p>
                  <a:endParaRPr lang="zh-CN" altLang="zh-CN"/>
                </a:p>
              </p:txBody>
            </p:sp>
            <p:sp>
              <p:nvSpPr>
                <p:cNvPr id="57650" name="Freeform 3692"/>
                <p:cNvSpPr>
                  <a:spLocks/>
                </p:cNvSpPr>
                <p:nvPr/>
              </p:nvSpPr>
              <p:spPr bwMode="auto">
                <a:xfrm>
                  <a:off x="4106" y="1653"/>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969696"/>
                </a:solidFill>
                <a:ln w="9525" cap="rnd">
                  <a:noFill/>
                  <a:round/>
                  <a:headEnd/>
                  <a:tailEnd/>
                </a:ln>
              </p:spPr>
              <p:txBody>
                <a:bodyPr/>
                <a:lstStyle/>
                <a:p>
                  <a:endParaRPr lang="zh-CN" altLang="zh-CN"/>
                </a:p>
              </p:txBody>
            </p:sp>
            <p:sp>
              <p:nvSpPr>
                <p:cNvPr id="57651" name="Freeform 3693"/>
                <p:cNvSpPr>
                  <a:spLocks/>
                </p:cNvSpPr>
                <p:nvPr/>
              </p:nvSpPr>
              <p:spPr bwMode="auto">
                <a:xfrm>
                  <a:off x="4112" y="1653"/>
                  <a:ext cx="17" cy="17"/>
                </a:xfrm>
                <a:custGeom>
                  <a:avLst/>
                  <a:gdLst>
                    <a:gd name="T0" fmla="*/ 16 w 17"/>
                    <a:gd name="T1" fmla="*/ 0 h 17"/>
                    <a:gd name="T2" fmla="*/ 0 w 17"/>
                    <a:gd name="T3" fmla="*/ 0 h 17"/>
                    <a:gd name="T4" fmla="*/ 0 w 17"/>
                    <a:gd name="T5" fmla="*/ 16 h 17"/>
                    <a:gd name="T6" fmla="*/ 16 w 17"/>
                    <a:gd name="T7" fmla="*/ 16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0"/>
                      </a:lnTo>
                      <a:lnTo>
                        <a:pt x="0" y="16"/>
                      </a:lnTo>
                      <a:lnTo>
                        <a:pt x="16" y="16"/>
                      </a:lnTo>
                      <a:lnTo>
                        <a:pt x="16" y="0"/>
                      </a:lnTo>
                    </a:path>
                  </a:pathLst>
                </a:custGeom>
                <a:solidFill>
                  <a:srgbClr val="969696"/>
                </a:solidFill>
                <a:ln w="12700" cap="rnd">
                  <a:solidFill>
                    <a:srgbClr val="000000"/>
                  </a:solidFill>
                  <a:round/>
                  <a:headEnd/>
                  <a:tailEnd/>
                </a:ln>
              </p:spPr>
              <p:txBody>
                <a:bodyPr/>
                <a:lstStyle/>
                <a:p>
                  <a:endParaRPr lang="zh-CN" altLang="zh-CN"/>
                </a:p>
              </p:txBody>
            </p:sp>
            <p:sp>
              <p:nvSpPr>
                <p:cNvPr id="57652" name="Freeform 3694"/>
                <p:cNvSpPr>
                  <a:spLocks/>
                </p:cNvSpPr>
                <p:nvPr/>
              </p:nvSpPr>
              <p:spPr bwMode="auto">
                <a:xfrm>
                  <a:off x="4087" y="1637"/>
                  <a:ext cx="17" cy="24"/>
                </a:xfrm>
                <a:custGeom>
                  <a:avLst/>
                  <a:gdLst>
                    <a:gd name="T0" fmla="*/ 16 w 17"/>
                    <a:gd name="T1" fmla="*/ 0 h 24"/>
                    <a:gd name="T2" fmla="*/ 16 w 17"/>
                    <a:gd name="T3" fmla="*/ 21 h 24"/>
                    <a:gd name="T4" fmla="*/ 0 w 17"/>
                    <a:gd name="T5" fmla="*/ 23 h 24"/>
                    <a:gd name="T6" fmla="*/ 4 w 17"/>
                    <a:gd name="T7" fmla="*/ 1 h 24"/>
                    <a:gd name="T8" fmla="*/ 16 w 17"/>
                    <a:gd name="T9" fmla="*/ 0 h 24"/>
                    <a:gd name="T10" fmla="*/ 0 60000 65536"/>
                    <a:gd name="T11" fmla="*/ 0 60000 65536"/>
                    <a:gd name="T12" fmla="*/ 0 60000 65536"/>
                    <a:gd name="T13" fmla="*/ 0 60000 65536"/>
                    <a:gd name="T14" fmla="*/ 0 60000 65536"/>
                    <a:gd name="T15" fmla="*/ 0 w 17"/>
                    <a:gd name="T16" fmla="*/ 0 h 24"/>
                    <a:gd name="T17" fmla="*/ 17 w 17"/>
                    <a:gd name="T18" fmla="*/ 24 h 24"/>
                  </a:gdLst>
                  <a:ahLst/>
                  <a:cxnLst>
                    <a:cxn ang="T10">
                      <a:pos x="T0" y="T1"/>
                    </a:cxn>
                    <a:cxn ang="T11">
                      <a:pos x="T2" y="T3"/>
                    </a:cxn>
                    <a:cxn ang="T12">
                      <a:pos x="T4" y="T5"/>
                    </a:cxn>
                    <a:cxn ang="T13">
                      <a:pos x="T6" y="T7"/>
                    </a:cxn>
                    <a:cxn ang="T14">
                      <a:pos x="T8" y="T9"/>
                    </a:cxn>
                  </a:cxnLst>
                  <a:rect l="T15" t="T16" r="T17" b="T18"/>
                  <a:pathLst>
                    <a:path w="17" h="24">
                      <a:moveTo>
                        <a:pt x="16" y="0"/>
                      </a:moveTo>
                      <a:lnTo>
                        <a:pt x="16" y="21"/>
                      </a:lnTo>
                      <a:lnTo>
                        <a:pt x="0" y="23"/>
                      </a:lnTo>
                      <a:lnTo>
                        <a:pt x="4" y="1"/>
                      </a:lnTo>
                      <a:lnTo>
                        <a:pt x="16" y="0"/>
                      </a:lnTo>
                    </a:path>
                  </a:pathLst>
                </a:custGeom>
                <a:solidFill>
                  <a:srgbClr val="969696"/>
                </a:solidFill>
                <a:ln w="9525" cap="rnd">
                  <a:noFill/>
                  <a:round/>
                  <a:headEnd/>
                  <a:tailEnd/>
                </a:ln>
              </p:spPr>
              <p:txBody>
                <a:bodyPr/>
                <a:lstStyle/>
                <a:p>
                  <a:endParaRPr lang="zh-CN" altLang="zh-CN"/>
                </a:p>
              </p:txBody>
            </p:sp>
            <p:sp>
              <p:nvSpPr>
                <p:cNvPr id="57653" name="Freeform 3695"/>
                <p:cNvSpPr>
                  <a:spLocks/>
                </p:cNvSpPr>
                <p:nvPr/>
              </p:nvSpPr>
              <p:spPr bwMode="auto">
                <a:xfrm>
                  <a:off x="4087" y="1637"/>
                  <a:ext cx="17" cy="29"/>
                </a:xfrm>
                <a:custGeom>
                  <a:avLst/>
                  <a:gdLst>
                    <a:gd name="T0" fmla="*/ 16 w 17"/>
                    <a:gd name="T1" fmla="*/ 0 h 29"/>
                    <a:gd name="T2" fmla="*/ 16 w 17"/>
                    <a:gd name="T3" fmla="*/ 27 h 29"/>
                    <a:gd name="T4" fmla="*/ 0 w 17"/>
                    <a:gd name="T5" fmla="*/ 28 h 29"/>
                    <a:gd name="T6" fmla="*/ 4 w 17"/>
                    <a:gd name="T7" fmla="*/ 1 h 29"/>
                    <a:gd name="T8" fmla="*/ 16 w 17"/>
                    <a:gd name="T9" fmla="*/ 0 h 29"/>
                    <a:gd name="T10" fmla="*/ 0 60000 65536"/>
                    <a:gd name="T11" fmla="*/ 0 60000 65536"/>
                    <a:gd name="T12" fmla="*/ 0 60000 65536"/>
                    <a:gd name="T13" fmla="*/ 0 60000 65536"/>
                    <a:gd name="T14" fmla="*/ 0 60000 65536"/>
                    <a:gd name="T15" fmla="*/ 0 w 17"/>
                    <a:gd name="T16" fmla="*/ 0 h 29"/>
                    <a:gd name="T17" fmla="*/ 17 w 17"/>
                    <a:gd name="T18" fmla="*/ 29 h 29"/>
                  </a:gdLst>
                  <a:ahLst/>
                  <a:cxnLst>
                    <a:cxn ang="T10">
                      <a:pos x="T0" y="T1"/>
                    </a:cxn>
                    <a:cxn ang="T11">
                      <a:pos x="T2" y="T3"/>
                    </a:cxn>
                    <a:cxn ang="T12">
                      <a:pos x="T4" y="T5"/>
                    </a:cxn>
                    <a:cxn ang="T13">
                      <a:pos x="T6" y="T7"/>
                    </a:cxn>
                    <a:cxn ang="T14">
                      <a:pos x="T8" y="T9"/>
                    </a:cxn>
                  </a:cxnLst>
                  <a:rect l="T15" t="T16" r="T17" b="T18"/>
                  <a:pathLst>
                    <a:path w="17" h="29">
                      <a:moveTo>
                        <a:pt x="16" y="0"/>
                      </a:moveTo>
                      <a:lnTo>
                        <a:pt x="16" y="27"/>
                      </a:lnTo>
                      <a:lnTo>
                        <a:pt x="0" y="28"/>
                      </a:lnTo>
                      <a:lnTo>
                        <a:pt x="4" y="1"/>
                      </a:lnTo>
                      <a:lnTo>
                        <a:pt x="16" y="0"/>
                      </a:lnTo>
                    </a:path>
                  </a:pathLst>
                </a:custGeom>
                <a:solidFill>
                  <a:srgbClr val="969696"/>
                </a:solidFill>
                <a:ln w="12700" cap="rnd">
                  <a:solidFill>
                    <a:srgbClr val="000000"/>
                  </a:solidFill>
                  <a:round/>
                  <a:headEnd/>
                  <a:tailEnd/>
                </a:ln>
              </p:spPr>
              <p:txBody>
                <a:bodyPr/>
                <a:lstStyle/>
                <a:p>
                  <a:endParaRPr lang="zh-CN" altLang="zh-CN"/>
                </a:p>
              </p:txBody>
            </p:sp>
            <p:sp>
              <p:nvSpPr>
                <p:cNvPr id="57654" name="Freeform 3696"/>
                <p:cNvSpPr>
                  <a:spLocks/>
                </p:cNvSpPr>
                <p:nvPr/>
              </p:nvSpPr>
              <p:spPr bwMode="auto">
                <a:xfrm>
                  <a:off x="4070" y="1664"/>
                  <a:ext cx="25" cy="17"/>
                </a:xfrm>
                <a:custGeom>
                  <a:avLst/>
                  <a:gdLst>
                    <a:gd name="T0" fmla="*/ 13 w 25"/>
                    <a:gd name="T1" fmla="*/ 0 h 17"/>
                    <a:gd name="T2" fmla="*/ 0 w 25"/>
                    <a:gd name="T3" fmla="*/ 16 h 17"/>
                    <a:gd name="T4" fmla="*/ 7 w 25"/>
                    <a:gd name="T5" fmla="*/ 14 h 17"/>
                    <a:gd name="T6" fmla="*/ 24 w 25"/>
                    <a:gd name="T7" fmla="*/ 0 h 17"/>
                    <a:gd name="T8" fmla="*/ 13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3" y="0"/>
                      </a:moveTo>
                      <a:lnTo>
                        <a:pt x="0" y="16"/>
                      </a:lnTo>
                      <a:lnTo>
                        <a:pt x="7" y="14"/>
                      </a:lnTo>
                      <a:lnTo>
                        <a:pt x="24" y="0"/>
                      </a:lnTo>
                      <a:lnTo>
                        <a:pt x="13" y="0"/>
                      </a:lnTo>
                    </a:path>
                  </a:pathLst>
                </a:custGeom>
                <a:solidFill>
                  <a:srgbClr val="969696"/>
                </a:solidFill>
                <a:ln w="9525" cap="rnd">
                  <a:noFill/>
                  <a:round/>
                  <a:headEnd/>
                  <a:tailEnd/>
                </a:ln>
              </p:spPr>
              <p:txBody>
                <a:bodyPr/>
                <a:lstStyle/>
                <a:p>
                  <a:endParaRPr lang="zh-CN" altLang="zh-CN"/>
                </a:p>
              </p:txBody>
            </p:sp>
            <p:sp>
              <p:nvSpPr>
                <p:cNvPr id="57655" name="Freeform 3697"/>
                <p:cNvSpPr>
                  <a:spLocks/>
                </p:cNvSpPr>
                <p:nvPr/>
              </p:nvSpPr>
              <p:spPr bwMode="auto">
                <a:xfrm>
                  <a:off x="4070" y="1664"/>
                  <a:ext cx="31" cy="23"/>
                </a:xfrm>
                <a:custGeom>
                  <a:avLst/>
                  <a:gdLst>
                    <a:gd name="T0" fmla="*/ 16 w 31"/>
                    <a:gd name="T1" fmla="*/ 0 h 23"/>
                    <a:gd name="T2" fmla="*/ 0 w 31"/>
                    <a:gd name="T3" fmla="*/ 22 h 23"/>
                    <a:gd name="T4" fmla="*/ 9 w 31"/>
                    <a:gd name="T5" fmla="*/ 20 h 23"/>
                    <a:gd name="T6" fmla="*/ 30 w 31"/>
                    <a:gd name="T7" fmla="*/ 0 h 23"/>
                    <a:gd name="T8" fmla="*/ 16 w 31"/>
                    <a:gd name="T9" fmla="*/ 0 h 23"/>
                    <a:gd name="T10" fmla="*/ 0 60000 65536"/>
                    <a:gd name="T11" fmla="*/ 0 60000 65536"/>
                    <a:gd name="T12" fmla="*/ 0 60000 65536"/>
                    <a:gd name="T13" fmla="*/ 0 60000 65536"/>
                    <a:gd name="T14" fmla="*/ 0 60000 65536"/>
                    <a:gd name="T15" fmla="*/ 0 w 31"/>
                    <a:gd name="T16" fmla="*/ 0 h 23"/>
                    <a:gd name="T17" fmla="*/ 31 w 31"/>
                    <a:gd name="T18" fmla="*/ 23 h 23"/>
                  </a:gdLst>
                  <a:ahLst/>
                  <a:cxnLst>
                    <a:cxn ang="T10">
                      <a:pos x="T0" y="T1"/>
                    </a:cxn>
                    <a:cxn ang="T11">
                      <a:pos x="T2" y="T3"/>
                    </a:cxn>
                    <a:cxn ang="T12">
                      <a:pos x="T4" y="T5"/>
                    </a:cxn>
                    <a:cxn ang="T13">
                      <a:pos x="T6" y="T7"/>
                    </a:cxn>
                    <a:cxn ang="T14">
                      <a:pos x="T8" y="T9"/>
                    </a:cxn>
                  </a:cxnLst>
                  <a:rect l="T15" t="T16" r="T17" b="T18"/>
                  <a:pathLst>
                    <a:path w="31" h="23">
                      <a:moveTo>
                        <a:pt x="16" y="0"/>
                      </a:moveTo>
                      <a:lnTo>
                        <a:pt x="0" y="22"/>
                      </a:lnTo>
                      <a:lnTo>
                        <a:pt x="9" y="20"/>
                      </a:lnTo>
                      <a:lnTo>
                        <a:pt x="30" y="0"/>
                      </a:lnTo>
                      <a:lnTo>
                        <a:pt x="16" y="0"/>
                      </a:lnTo>
                    </a:path>
                  </a:pathLst>
                </a:custGeom>
                <a:solidFill>
                  <a:srgbClr val="969696"/>
                </a:solidFill>
                <a:ln w="12700" cap="rnd">
                  <a:solidFill>
                    <a:srgbClr val="000000"/>
                  </a:solidFill>
                  <a:round/>
                  <a:headEnd/>
                  <a:tailEnd/>
                </a:ln>
              </p:spPr>
              <p:txBody>
                <a:bodyPr/>
                <a:lstStyle/>
                <a:p>
                  <a:endParaRPr lang="zh-CN" altLang="zh-CN"/>
                </a:p>
              </p:txBody>
            </p:sp>
            <p:sp>
              <p:nvSpPr>
                <p:cNvPr id="57656" name="Freeform 3698"/>
                <p:cNvSpPr>
                  <a:spLocks/>
                </p:cNvSpPr>
                <p:nvPr/>
              </p:nvSpPr>
              <p:spPr bwMode="auto">
                <a:xfrm>
                  <a:off x="3980" y="1604"/>
                  <a:ext cx="127" cy="34"/>
                </a:xfrm>
                <a:custGeom>
                  <a:avLst/>
                  <a:gdLst>
                    <a:gd name="T0" fmla="*/ 0 w 127"/>
                    <a:gd name="T1" fmla="*/ 21 h 34"/>
                    <a:gd name="T2" fmla="*/ 1 w 127"/>
                    <a:gd name="T3" fmla="*/ 17 h 34"/>
                    <a:gd name="T4" fmla="*/ 4 w 127"/>
                    <a:gd name="T5" fmla="*/ 16 h 34"/>
                    <a:gd name="T6" fmla="*/ 8 w 127"/>
                    <a:gd name="T7" fmla="*/ 14 h 34"/>
                    <a:gd name="T8" fmla="*/ 12 w 127"/>
                    <a:gd name="T9" fmla="*/ 12 h 34"/>
                    <a:gd name="T10" fmla="*/ 20 w 127"/>
                    <a:gd name="T11" fmla="*/ 9 h 34"/>
                    <a:gd name="T12" fmla="*/ 25 w 127"/>
                    <a:gd name="T13" fmla="*/ 9 h 34"/>
                    <a:gd name="T14" fmla="*/ 31 w 127"/>
                    <a:gd name="T15" fmla="*/ 5 h 34"/>
                    <a:gd name="T16" fmla="*/ 41 w 127"/>
                    <a:gd name="T17" fmla="*/ 5 h 34"/>
                    <a:gd name="T18" fmla="*/ 49 w 127"/>
                    <a:gd name="T19" fmla="*/ 3 h 34"/>
                    <a:gd name="T20" fmla="*/ 55 w 127"/>
                    <a:gd name="T21" fmla="*/ 3 h 34"/>
                    <a:gd name="T22" fmla="*/ 65 w 127"/>
                    <a:gd name="T23" fmla="*/ 1 h 34"/>
                    <a:gd name="T24" fmla="*/ 73 w 127"/>
                    <a:gd name="T25" fmla="*/ 1 h 34"/>
                    <a:gd name="T26" fmla="*/ 92 w 127"/>
                    <a:gd name="T27" fmla="*/ 0 h 34"/>
                    <a:gd name="T28" fmla="*/ 98 w 127"/>
                    <a:gd name="T29" fmla="*/ 1 h 34"/>
                    <a:gd name="T30" fmla="*/ 106 w 127"/>
                    <a:gd name="T31" fmla="*/ 3 h 34"/>
                    <a:gd name="T32" fmla="*/ 114 w 127"/>
                    <a:gd name="T33" fmla="*/ 3 h 34"/>
                    <a:gd name="T34" fmla="*/ 118 w 127"/>
                    <a:gd name="T35" fmla="*/ 5 h 34"/>
                    <a:gd name="T36" fmla="*/ 122 w 127"/>
                    <a:gd name="T37" fmla="*/ 7 h 34"/>
                    <a:gd name="T38" fmla="*/ 126 w 127"/>
                    <a:gd name="T39" fmla="*/ 9 h 34"/>
                    <a:gd name="T40" fmla="*/ 126 w 127"/>
                    <a:gd name="T41" fmla="*/ 12 h 34"/>
                    <a:gd name="T42" fmla="*/ 120 w 127"/>
                    <a:gd name="T43" fmla="*/ 17 h 34"/>
                    <a:gd name="T44" fmla="*/ 116 w 127"/>
                    <a:gd name="T45" fmla="*/ 19 h 34"/>
                    <a:gd name="T46" fmla="*/ 110 w 127"/>
                    <a:gd name="T47" fmla="*/ 21 h 34"/>
                    <a:gd name="T48" fmla="*/ 101 w 127"/>
                    <a:gd name="T49" fmla="*/ 23 h 34"/>
                    <a:gd name="T50" fmla="*/ 96 w 127"/>
                    <a:gd name="T51" fmla="*/ 27 h 34"/>
                    <a:gd name="T52" fmla="*/ 88 w 127"/>
                    <a:gd name="T53" fmla="*/ 29 h 34"/>
                    <a:gd name="T54" fmla="*/ 80 w 127"/>
                    <a:gd name="T55" fmla="*/ 29 h 34"/>
                    <a:gd name="T56" fmla="*/ 73 w 127"/>
                    <a:gd name="T57" fmla="*/ 31 h 34"/>
                    <a:gd name="T58" fmla="*/ 65 w 127"/>
                    <a:gd name="T59" fmla="*/ 33 h 34"/>
                    <a:gd name="T60" fmla="*/ 55 w 127"/>
                    <a:gd name="T61" fmla="*/ 33 h 34"/>
                    <a:gd name="T62" fmla="*/ 49 w 127"/>
                    <a:gd name="T63" fmla="*/ 33 h 34"/>
                    <a:gd name="T64" fmla="*/ 29 w 127"/>
                    <a:gd name="T65" fmla="*/ 33 h 34"/>
                    <a:gd name="T66" fmla="*/ 22 w 127"/>
                    <a:gd name="T67" fmla="*/ 33 h 34"/>
                    <a:gd name="T68" fmla="*/ 16 w 127"/>
                    <a:gd name="T69" fmla="*/ 31 h 34"/>
                    <a:gd name="T70" fmla="*/ 10 w 127"/>
                    <a:gd name="T71" fmla="*/ 31 h 34"/>
                    <a:gd name="T72" fmla="*/ 6 w 127"/>
                    <a:gd name="T73" fmla="*/ 29 h 34"/>
                    <a:gd name="T74" fmla="*/ 3 w 127"/>
                    <a:gd name="T75" fmla="*/ 29 h 34"/>
                    <a:gd name="T76" fmla="*/ 1 w 127"/>
                    <a:gd name="T77" fmla="*/ 25 h 3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34"/>
                    <a:gd name="T119" fmla="*/ 127 w 127"/>
                    <a:gd name="T120" fmla="*/ 34 h 3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34">
                      <a:moveTo>
                        <a:pt x="0" y="23"/>
                      </a:moveTo>
                      <a:lnTo>
                        <a:pt x="0" y="21"/>
                      </a:lnTo>
                      <a:lnTo>
                        <a:pt x="1" y="19"/>
                      </a:lnTo>
                      <a:lnTo>
                        <a:pt x="1" y="17"/>
                      </a:lnTo>
                      <a:lnTo>
                        <a:pt x="3" y="17"/>
                      </a:lnTo>
                      <a:lnTo>
                        <a:pt x="4" y="16"/>
                      </a:lnTo>
                      <a:lnTo>
                        <a:pt x="6" y="14"/>
                      </a:lnTo>
                      <a:lnTo>
                        <a:pt x="8" y="14"/>
                      </a:lnTo>
                      <a:lnTo>
                        <a:pt x="10" y="12"/>
                      </a:lnTo>
                      <a:lnTo>
                        <a:pt x="12" y="12"/>
                      </a:lnTo>
                      <a:lnTo>
                        <a:pt x="16" y="11"/>
                      </a:lnTo>
                      <a:lnTo>
                        <a:pt x="20" y="9"/>
                      </a:lnTo>
                      <a:lnTo>
                        <a:pt x="22" y="9"/>
                      </a:lnTo>
                      <a:lnTo>
                        <a:pt x="25" y="9"/>
                      </a:lnTo>
                      <a:lnTo>
                        <a:pt x="29" y="7"/>
                      </a:lnTo>
                      <a:lnTo>
                        <a:pt x="31" y="5"/>
                      </a:lnTo>
                      <a:lnTo>
                        <a:pt x="35" y="5"/>
                      </a:lnTo>
                      <a:lnTo>
                        <a:pt x="41" y="5"/>
                      </a:lnTo>
                      <a:lnTo>
                        <a:pt x="45" y="3"/>
                      </a:lnTo>
                      <a:lnTo>
                        <a:pt x="49" y="3"/>
                      </a:lnTo>
                      <a:lnTo>
                        <a:pt x="52" y="3"/>
                      </a:lnTo>
                      <a:lnTo>
                        <a:pt x="55" y="3"/>
                      </a:lnTo>
                      <a:lnTo>
                        <a:pt x="59" y="1"/>
                      </a:lnTo>
                      <a:lnTo>
                        <a:pt x="65" y="1"/>
                      </a:lnTo>
                      <a:lnTo>
                        <a:pt x="67" y="1"/>
                      </a:lnTo>
                      <a:lnTo>
                        <a:pt x="73" y="1"/>
                      </a:lnTo>
                      <a:lnTo>
                        <a:pt x="76" y="0"/>
                      </a:lnTo>
                      <a:lnTo>
                        <a:pt x="92" y="0"/>
                      </a:lnTo>
                      <a:lnTo>
                        <a:pt x="96" y="1"/>
                      </a:lnTo>
                      <a:lnTo>
                        <a:pt x="98" y="1"/>
                      </a:lnTo>
                      <a:lnTo>
                        <a:pt x="105" y="1"/>
                      </a:lnTo>
                      <a:lnTo>
                        <a:pt x="106" y="3"/>
                      </a:lnTo>
                      <a:lnTo>
                        <a:pt x="110" y="3"/>
                      </a:lnTo>
                      <a:lnTo>
                        <a:pt x="114" y="3"/>
                      </a:lnTo>
                      <a:lnTo>
                        <a:pt x="116" y="3"/>
                      </a:lnTo>
                      <a:lnTo>
                        <a:pt x="118" y="5"/>
                      </a:lnTo>
                      <a:lnTo>
                        <a:pt x="120" y="7"/>
                      </a:lnTo>
                      <a:lnTo>
                        <a:pt x="122" y="7"/>
                      </a:lnTo>
                      <a:lnTo>
                        <a:pt x="124" y="9"/>
                      </a:lnTo>
                      <a:lnTo>
                        <a:pt x="126" y="9"/>
                      </a:lnTo>
                      <a:lnTo>
                        <a:pt x="126" y="11"/>
                      </a:lnTo>
                      <a:lnTo>
                        <a:pt x="126" y="12"/>
                      </a:lnTo>
                      <a:lnTo>
                        <a:pt x="126" y="14"/>
                      </a:lnTo>
                      <a:lnTo>
                        <a:pt x="120" y="17"/>
                      </a:lnTo>
                      <a:lnTo>
                        <a:pt x="118" y="17"/>
                      </a:lnTo>
                      <a:lnTo>
                        <a:pt x="116" y="19"/>
                      </a:lnTo>
                      <a:lnTo>
                        <a:pt x="114" y="21"/>
                      </a:lnTo>
                      <a:lnTo>
                        <a:pt x="110" y="21"/>
                      </a:lnTo>
                      <a:lnTo>
                        <a:pt x="106" y="23"/>
                      </a:lnTo>
                      <a:lnTo>
                        <a:pt x="101" y="23"/>
                      </a:lnTo>
                      <a:lnTo>
                        <a:pt x="98" y="25"/>
                      </a:lnTo>
                      <a:lnTo>
                        <a:pt x="96" y="27"/>
                      </a:lnTo>
                      <a:lnTo>
                        <a:pt x="92" y="29"/>
                      </a:lnTo>
                      <a:lnTo>
                        <a:pt x="88" y="29"/>
                      </a:lnTo>
                      <a:lnTo>
                        <a:pt x="84" y="29"/>
                      </a:lnTo>
                      <a:lnTo>
                        <a:pt x="80" y="29"/>
                      </a:lnTo>
                      <a:lnTo>
                        <a:pt x="76" y="31"/>
                      </a:lnTo>
                      <a:lnTo>
                        <a:pt x="73" y="31"/>
                      </a:lnTo>
                      <a:lnTo>
                        <a:pt x="69" y="31"/>
                      </a:lnTo>
                      <a:lnTo>
                        <a:pt x="65" y="33"/>
                      </a:lnTo>
                      <a:lnTo>
                        <a:pt x="59" y="33"/>
                      </a:lnTo>
                      <a:lnTo>
                        <a:pt x="55" y="33"/>
                      </a:lnTo>
                      <a:lnTo>
                        <a:pt x="52" y="33"/>
                      </a:lnTo>
                      <a:lnTo>
                        <a:pt x="49" y="33"/>
                      </a:lnTo>
                      <a:lnTo>
                        <a:pt x="31" y="33"/>
                      </a:lnTo>
                      <a:lnTo>
                        <a:pt x="29" y="33"/>
                      </a:lnTo>
                      <a:lnTo>
                        <a:pt x="25" y="33"/>
                      </a:lnTo>
                      <a:lnTo>
                        <a:pt x="22" y="33"/>
                      </a:lnTo>
                      <a:lnTo>
                        <a:pt x="20" y="33"/>
                      </a:lnTo>
                      <a:lnTo>
                        <a:pt x="16" y="31"/>
                      </a:lnTo>
                      <a:lnTo>
                        <a:pt x="12" y="31"/>
                      </a:lnTo>
                      <a:lnTo>
                        <a:pt x="10" y="31"/>
                      </a:lnTo>
                      <a:lnTo>
                        <a:pt x="8" y="29"/>
                      </a:lnTo>
                      <a:lnTo>
                        <a:pt x="6" y="29"/>
                      </a:lnTo>
                      <a:lnTo>
                        <a:pt x="4" y="29"/>
                      </a:lnTo>
                      <a:lnTo>
                        <a:pt x="3" y="29"/>
                      </a:lnTo>
                      <a:lnTo>
                        <a:pt x="1" y="27"/>
                      </a:lnTo>
                      <a:lnTo>
                        <a:pt x="1" y="25"/>
                      </a:lnTo>
                      <a:lnTo>
                        <a:pt x="0" y="23"/>
                      </a:lnTo>
                    </a:path>
                  </a:pathLst>
                </a:custGeom>
                <a:solidFill>
                  <a:srgbClr val="969696"/>
                </a:solidFill>
                <a:ln w="9525" cap="rnd">
                  <a:noFill/>
                  <a:round/>
                  <a:headEnd/>
                  <a:tailEnd/>
                </a:ln>
              </p:spPr>
              <p:txBody>
                <a:bodyPr/>
                <a:lstStyle/>
                <a:p>
                  <a:endParaRPr lang="zh-CN" altLang="zh-CN"/>
                </a:p>
              </p:txBody>
            </p:sp>
            <p:sp>
              <p:nvSpPr>
                <p:cNvPr id="57657" name="Freeform 3699"/>
                <p:cNvSpPr>
                  <a:spLocks/>
                </p:cNvSpPr>
                <p:nvPr/>
              </p:nvSpPr>
              <p:spPr bwMode="auto">
                <a:xfrm>
                  <a:off x="3980" y="1604"/>
                  <a:ext cx="133" cy="40"/>
                </a:xfrm>
                <a:custGeom>
                  <a:avLst/>
                  <a:gdLst>
                    <a:gd name="T0" fmla="*/ 0 w 133"/>
                    <a:gd name="T1" fmla="*/ 25 h 40"/>
                    <a:gd name="T2" fmla="*/ 1 w 133"/>
                    <a:gd name="T3" fmla="*/ 21 h 40"/>
                    <a:gd name="T4" fmla="*/ 3 w 133"/>
                    <a:gd name="T5" fmla="*/ 19 h 40"/>
                    <a:gd name="T6" fmla="*/ 6 w 133"/>
                    <a:gd name="T7" fmla="*/ 18 h 40"/>
                    <a:gd name="T8" fmla="*/ 10 w 133"/>
                    <a:gd name="T9" fmla="*/ 14 h 40"/>
                    <a:gd name="T10" fmla="*/ 18 w 133"/>
                    <a:gd name="T11" fmla="*/ 12 h 40"/>
                    <a:gd name="T12" fmla="*/ 24 w 133"/>
                    <a:gd name="T13" fmla="*/ 9 h 40"/>
                    <a:gd name="T14" fmla="*/ 31 w 133"/>
                    <a:gd name="T15" fmla="*/ 9 h 40"/>
                    <a:gd name="T16" fmla="*/ 37 w 133"/>
                    <a:gd name="T17" fmla="*/ 7 h 40"/>
                    <a:gd name="T18" fmla="*/ 47 w 133"/>
                    <a:gd name="T19" fmla="*/ 5 h 40"/>
                    <a:gd name="T20" fmla="*/ 54 w 133"/>
                    <a:gd name="T21" fmla="*/ 3 h 40"/>
                    <a:gd name="T22" fmla="*/ 63 w 133"/>
                    <a:gd name="T23" fmla="*/ 1 h 40"/>
                    <a:gd name="T24" fmla="*/ 71 w 133"/>
                    <a:gd name="T25" fmla="*/ 1 h 40"/>
                    <a:gd name="T26" fmla="*/ 80 w 133"/>
                    <a:gd name="T27" fmla="*/ 0 h 40"/>
                    <a:gd name="T28" fmla="*/ 100 w 133"/>
                    <a:gd name="T29" fmla="*/ 1 h 40"/>
                    <a:gd name="T30" fmla="*/ 108 w 133"/>
                    <a:gd name="T31" fmla="*/ 1 h 40"/>
                    <a:gd name="T32" fmla="*/ 114 w 133"/>
                    <a:gd name="T33" fmla="*/ 3 h 40"/>
                    <a:gd name="T34" fmla="*/ 122 w 133"/>
                    <a:gd name="T35" fmla="*/ 5 h 40"/>
                    <a:gd name="T36" fmla="*/ 126 w 133"/>
                    <a:gd name="T37" fmla="*/ 9 h 40"/>
                    <a:gd name="T38" fmla="*/ 130 w 133"/>
                    <a:gd name="T39" fmla="*/ 9 h 40"/>
                    <a:gd name="T40" fmla="*/ 132 w 133"/>
                    <a:gd name="T41" fmla="*/ 11 h 40"/>
                    <a:gd name="T42" fmla="*/ 132 w 133"/>
                    <a:gd name="T43" fmla="*/ 14 h 40"/>
                    <a:gd name="T44" fmla="*/ 126 w 133"/>
                    <a:gd name="T45" fmla="*/ 19 h 40"/>
                    <a:gd name="T46" fmla="*/ 124 w 133"/>
                    <a:gd name="T47" fmla="*/ 21 h 40"/>
                    <a:gd name="T48" fmla="*/ 118 w 133"/>
                    <a:gd name="T49" fmla="*/ 25 h 40"/>
                    <a:gd name="T50" fmla="*/ 112 w 133"/>
                    <a:gd name="T51" fmla="*/ 27 h 40"/>
                    <a:gd name="T52" fmla="*/ 106 w 133"/>
                    <a:gd name="T53" fmla="*/ 29 h 40"/>
                    <a:gd name="T54" fmla="*/ 100 w 133"/>
                    <a:gd name="T55" fmla="*/ 31 h 40"/>
                    <a:gd name="T56" fmla="*/ 92 w 133"/>
                    <a:gd name="T57" fmla="*/ 33 h 40"/>
                    <a:gd name="T58" fmla="*/ 84 w 133"/>
                    <a:gd name="T59" fmla="*/ 35 h 40"/>
                    <a:gd name="T60" fmla="*/ 75 w 133"/>
                    <a:gd name="T61" fmla="*/ 37 h 40"/>
                    <a:gd name="T62" fmla="*/ 67 w 133"/>
                    <a:gd name="T63" fmla="*/ 39 h 40"/>
                    <a:gd name="T64" fmla="*/ 57 w 133"/>
                    <a:gd name="T65" fmla="*/ 39 h 40"/>
                    <a:gd name="T66" fmla="*/ 51 w 133"/>
                    <a:gd name="T67" fmla="*/ 39 h 40"/>
                    <a:gd name="T68" fmla="*/ 31 w 133"/>
                    <a:gd name="T69" fmla="*/ 39 h 40"/>
                    <a:gd name="T70" fmla="*/ 24 w 133"/>
                    <a:gd name="T71" fmla="*/ 39 h 40"/>
                    <a:gd name="T72" fmla="*/ 18 w 133"/>
                    <a:gd name="T73" fmla="*/ 37 h 40"/>
                    <a:gd name="T74" fmla="*/ 10 w 133"/>
                    <a:gd name="T75" fmla="*/ 37 h 40"/>
                    <a:gd name="T76" fmla="*/ 6 w 133"/>
                    <a:gd name="T77" fmla="*/ 33 h 40"/>
                    <a:gd name="T78" fmla="*/ 3 w 133"/>
                    <a:gd name="T79" fmla="*/ 33 h 40"/>
                    <a:gd name="T80" fmla="*/ 1 w 133"/>
                    <a:gd name="T81" fmla="*/ 29 h 40"/>
                    <a:gd name="T82" fmla="*/ 0 w 133"/>
                    <a:gd name="T83" fmla="*/ 27 h 4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3"/>
                    <a:gd name="T127" fmla="*/ 0 h 40"/>
                    <a:gd name="T128" fmla="*/ 133 w 133"/>
                    <a:gd name="T129" fmla="*/ 40 h 4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3" h="40">
                      <a:moveTo>
                        <a:pt x="0" y="27"/>
                      </a:moveTo>
                      <a:lnTo>
                        <a:pt x="0" y="25"/>
                      </a:lnTo>
                      <a:lnTo>
                        <a:pt x="1" y="23"/>
                      </a:lnTo>
                      <a:lnTo>
                        <a:pt x="1" y="21"/>
                      </a:lnTo>
                      <a:lnTo>
                        <a:pt x="1" y="19"/>
                      </a:lnTo>
                      <a:lnTo>
                        <a:pt x="3" y="19"/>
                      </a:lnTo>
                      <a:lnTo>
                        <a:pt x="4" y="19"/>
                      </a:lnTo>
                      <a:lnTo>
                        <a:pt x="6" y="18"/>
                      </a:lnTo>
                      <a:lnTo>
                        <a:pt x="8" y="16"/>
                      </a:lnTo>
                      <a:lnTo>
                        <a:pt x="10" y="14"/>
                      </a:lnTo>
                      <a:lnTo>
                        <a:pt x="14" y="14"/>
                      </a:lnTo>
                      <a:lnTo>
                        <a:pt x="18" y="12"/>
                      </a:lnTo>
                      <a:lnTo>
                        <a:pt x="20" y="11"/>
                      </a:lnTo>
                      <a:lnTo>
                        <a:pt x="24" y="9"/>
                      </a:lnTo>
                      <a:lnTo>
                        <a:pt x="26" y="9"/>
                      </a:lnTo>
                      <a:lnTo>
                        <a:pt x="31" y="9"/>
                      </a:lnTo>
                      <a:lnTo>
                        <a:pt x="33" y="7"/>
                      </a:lnTo>
                      <a:lnTo>
                        <a:pt x="37" y="7"/>
                      </a:lnTo>
                      <a:lnTo>
                        <a:pt x="43" y="7"/>
                      </a:lnTo>
                      <a:lnTo>
                        <a:pt x="47" y="5"/>
                      </a:lnTo>
                      <a:lnTo>
                        <a:pt x="51" y="5"/>
                      </a:lnTo>
                      <a:lnTo>
                        <a:pt x="54" y="3"/>
                      </a:lnTo>
                      <a:lnTo>
                        <a:pt x="57" y="3"/>
                      </a:lnTo>
                      <a:lnTo>
                        <a:pt x="63" y="1"/>
                      </a:lnTo>
                      <a:lnTo>
                        <a:pt x="67" y="1"/>
                      </a:lnTo>
                      <a:lnTo>
                        <a:pt x="71" y="1"/>
                      </a:lnTo>
                      <a:lnTo>
                        <a:pt x="75" y="1"/>
                      </a:lnTo>
                      <a:lnTo>
                        <a:pt x="80" y="0"/>
                      </a:lnTo>
                      <a:lnTo>
                        <a:pt x="96" y="0"/>
                      </a:lnTo>
                      <a:lnTo>
                        <a:pt x="100" y="1"/>
                      </a:lnTo>
                      <a:lnTo>
                        <a:pt x="104" y="1"/>
                      </a:lnTo>
                      <a:lnTo>
                        <a:pt x="108" y="1"/>
                      </a:lnTo>
                      <a:lnTo>
                        <a:pt x="112" y="3"/>
                      </a:lnTo>
                      <a:lnTo>
                        <a:pt x="114" y="3"/>
                      </a:lnTo>
                      <a:lnTo>
                        <a:pt x="118" y="5"/>
                      </a:lnTo>
                      <a:lnTo>
                        <a:pt x="122" y="5"/>
                      </a:lnTo>
                      <a:lnTo>
                        <a:pt x="124" y="7"/>
                      </a:lnTo>
                      <a:lnTo>
                        <a:pt x="126" y="9"/>
                      </a:lnTo>
                      <a:lnTo>
                        <a:pt x="128" y="9"/>
                      </a:lnTo>
                      <a:lnTo>
                        <a:pt x="130" y="9"/>
                      </a:lnTo>
                      <a:lnTo>
                        <a:pt x="130" y="11"/>
                      </a:lnTo>
                      <a:lnTo>
                        <a:pt x="132" y="11"/>
                      </a:lnTo>
                      <a:lnTo>
                        <a:pt x="132" y="12"/>
                      </a:lnTo>
                      <a:lnTo>
                        <a:pt x="132" y="14"/>
                      </a:lnTo>
                      <a:lnTo>
                        <a:pt x="132" y="16"/>
                      </a:lnTo>
                      <a:lnTo>
                        <a:pt x="126" y="19"/>
                      </a:lnTo>
                      <a:lnTo>
                        <a:pt x="124" y="19"/>
                      </a:lnTo>
                      <a:lnTo>
                        <a:pt x="124" y="21"/>
                      </a:lnTo>
                      <a:lnTo>
                        <a:pt x="122" y="23"/>
                      </a:lnTo>
                      <a:lnTo>
                        <a:pt x="118" y="25"/>
                      </a:lnTo>
                      <a:lnTo>
                        <a:pt x="114" y="25"/>
                      </a:lnTo>
                      <a:lnTo>
                        <a:pt x="112" y="27"/>
                      </a:lnTo>
                      <a:lnTo>
                        <a:pt x="110" y="29"/>
                      </a:lnTo>
                      <a:lnTo>
                        <a:pt x="106" y="29"/>
                      </a:lnTo>
                      <a:lnTo>
                        <a:pt x="104" y="29"/>
                      </a:lnTo>
                      <a:lnTo>
                        <a:pt x="100" y="31"/>
                      </a:lnTo>
                      <a:lnTo>
                        <a:pt x="96" y="33"/>
                      </a:lnTo>
                      <a:lnTo>
                        <a:pt x="92" y="33"/>
                      </a:lnTo>
                      <a:lnTo>
                        <a:pt x="88" y="33"/>
                      </a:lnTo>
                      <a:lnTo>
                        <a:pt x="84" y="35"/>
                      </a:lnTo>
                      <a:lnTo>
                        <a:pt x="80" y="37"/>
                      </a:lnTo>
                      <a:lnTo>
                        <a:pt x="75" y="37"/>
                      </a:lnTo>
                      <a:lnTo>
                        <a:pt x="73" y="37"/>
                      </a:lnTo>
                      <a:lnTo>
                        <a:pt x="67" y="39"/>
                      </a:lnTo>
                      <a:lnTo>
                        <a:pt x="63" y="39"/>
                      </a:lnTo>
                      <a:lnTo>
                        <a:pt x="57" y="39"/>
                      </a:lnTo>
                      <a:lnTo>
                        <a:pt x="54" y="39"/>
                      </a:lnTo>
                      <a:lnTo>
                        <a:pt x="51" y="39"/>
                      </a:lnTo>
                      <a:lnTo>
                        <a:pt x="33" y="39"/>
                      </a:lnTo>
                      <a:lnTo>
                        <a:pt x="31" y="39"/>
                      </a:lnTo>
                      <a:lnTo>
                        <a:pt x="26" y="39"/>
                      </a:lnTo>
                      <a:lnTo>
                        <a:pt x="24" y="39"/>
                      </a:lnTo>
                      <a:lnTo>
                        <a:pt x="20" y="39"/>
                      </a:lnTo>
                      <a:lnTo>
                        <a:pt x="18" y="37"/>
                      </a:lnTo>
                      <a:lnTo>
                        <a:pt x="14" y="37"/>
                      </a:lnTo>
                      <a:lnTo>
                        <a:pt x="10" y="37"/>
                      </a:lnTo>
                      <a:lnTo>
                        <a:pt x="8" y="35"/>
                      </a:lnTo>
                      <a:lnTo>
                        <a:pt x="6" y="33"/>
                      </a:lnTo>
                      <a:lnTo>
                        <a:pt x="4" y="33"/>
                      </a:lnTo>
                      <a:lnTo>
                        <a:pt x="3" y="33"/>
                      </a:lnTo>
                      <a:lnTo>
                        <a:pt x="1" y="31"/>
                      </a:lnTo>
                      <a:lnTo>
                        <a:pt x="1" y="29"/>
                      </a:lnTo>
                      <a:lnTo>
                        <a:pt x="0" y="29"/>
                      </a:lnTo>
                      <a:lnTo>
                        <a:pt x="0" y="27"/>
                      </a:lnTo>
                    </a:path>
                  </a:pathLst>
                </a:custGeom>
                <a:solidFill>
                  <a:srgbClr val="969696"/>
                </a:solidFill>
                <a:ln w="12700" cap="rnd">
                  <a:solidFill>
                    <a:srgbClr val="000000"/>
                  </a:solidFill>
                  <a:round/>
                  <a:headEnd/>
                  <a:tailEnd/>
                </a:ln>
              </p:spPr>
              <p:txBody>
                <a:bodyPr/>
                <a:lstStyle/>
                <a:p>
                  <a:endParaRPr lang="zh-CN" altLang="zh-CN"/>
                </a:p>
              </p:txBody>
            </p:sp>
            <p:sp>
              <p:nvSpPr>
                <p:cNvPr id="57658" name="Freeform 3700"/>
                <p:cNvSpPr>
                  <a:spLocks/>
                </p:cNvSpPr>
                <p:nvPr/>
              </p:nvSpPr>
              <p:spPr bwMode="auto">
                <a:xfrm>
                  <a:off x="3976" y="1613"/>
                  <a:ext cx="133" cy="31"/>
                </a:xfrm>
                <a:custGeom>
                  <a:avLst/>
                  <a:gdLst>
                    <a:gd name="T0" fmla="*/ 3 w 133"/>
                    <a:gd name="T1" fmla="*/ 12 h 31"/>
                    <a:gd name="T2" fmla="*/ 3 w 133"/>
                    <a:gd name="T3" fmla="*/ 16 h 31"/>
                    <a:gd name="T4" fmla="*/ 5 w 133"/>
                    <a:gd name="T5" fmla="*/ 18 h 31"/>
                    <a:gd name="T6" fmla="*/ 8 w 133"/>
                    <a:gd name="T7" fmla="*/ 20 h 31"/>
                    <a:gd name="T8" fmla="*/ 12 w 133"/>
                    <a:gd name="T9" fmla="*/ 22 h 31"/>
                    <a:gd name="T10" fmla="*/ 16 w 133"/>
                    <a:gd name="T11" fmla="*/ 22 h 31"/>
                    <a:gd name="T12" fmla="*/ 24 w 133"/>
                    <a:gd name="T13" fmla="*/ 24 h 31"/>
                    <a:gd name="T14" fmla="*/ 29 w 133"/>
                    <a:gd name="T15" fmla="*/ 24 h 31"/>
                    <a:gd name="T16" fmla="*/ 35 w 133"/>
                    <a:gd name="T17" fmla="*/ 24 h 31"/>
                    <a:gd name="T18" fmla="*/ 54 w 133"/>
                    <a:gd name="T19" fmla="*/ 24 h 31"/>
                    <a:gd name="T20" fmla="*/ 63 w 133"/>
                    <a:gd name="T21" fmla="*/ 24 h 31"/>
                    <a:gd name="T22" fmla="*/ 73 w 133"/>
                    <a:gd name="T23" fmla="*/ 22 h 31"/>
                    <a:gd name="T24" fmla="*/ 80 w 133"/>
                    <a:gd name="T25" fmla="*/ 22 h 31"/>
                    <a:gd name="T26" fmla="*/ 88 w 133"/>
                    <a:gd name="T27" fmla="*/ 20 h 31"/>
                    <a:gd name="T28" fmla="*/ 96 w 133"/>
                    <a:gd name="T29" fmla="*/ 20 h 31"/>
                    <a:gd name="T30" fmla="*/ 102 w 133"/>
                    <a:gd name="T31" fmla="*/ 16 h 31"/>
                    <a:gd name="T32" fmla="*/ 110 w 133"/>
                    <a:gd name="T33" fmla="*/ 16 h 31"/>
                    <a:gd name="T34" fmla="*/ 114 w 133"/>
                    <a:gd name="T35" fmla="*/ 12 h 31"/>
                    <a:gd name="T36" fmla="*/ 120 w 133"/>
                    <a:gd name="T37" fmla="*/ 12 h 31"/>
                    <a:gd name="T38" fmla="*/ 122 w 133"/>
                    <a:gd name="T39" fmla="*/ 8 h 31"/>
                    <a:gd name="T40" fmla="*/ 130 w 133"/>
                    <a:gd name="T41" fmla="*/ 4 h 31"/>
                    <a:gd name="T42" fmla="*/ 130 w 133"/>
                    <a:gd name="T43" fmla="*/ 1 h 31"/>
                    <a:gd name="T44" fmla="*/ 128 w 133"/>
                    <a:gd name="T45" fmla="*/ 0 h 31"/>
                    <a:gd name="T46" fmla="*/ 130 w 133"/>
                    <a:gd name="T47" fmla="*/ 0 h 31"/>
                    <a:gd name="T48" fmla="*/ 132 w 133"/>
                    <a:gd name="T49" fmla="*/ 2 h 31"/>
                    <a:gd name="T50" fmla="*/ 132 w 133"/>
                    <a:gd name="T51" fmla="*/ 6 h 31"/>
                    <a:gd name="T52" fmla="*/ 130 w 133"/>
                    <a:gd name="T53" fmla="*/ 10 h 31"/>
                    <a:gd name="T54" fmla="*/ 122 w 133"/>
                    <a:gd name="T55" fmla="*/ 14 h 31"/>
                    <a:gd name="T56" fmla="*/ 112 w 133"/>
                    <a:gd name="T57" fmla="*/ 18 h 31"/>
                    <a:gd name="T58" fmla="*/ 102 w 133"/>
                    <a:gd name="T59" fmla="*/ 22 h 31"/>
                    <a:gd name="T60" fmla="*/ 90 w 133"/>
                    <a:gd name="T61" fmla="*/ 26 h 31"/>
                    <a:gd name="T62" fmla="*/ 77 w 133"/>
                    <a:gd name="T63" fmla="*/ 28 h 31"/>
                    <a:gd name="T64" fmla="*/ 61 w 133"/>
                    <a:gd name="T65" fmla="*/ 30 h 31"/>
                    <a:gd name="T66" fmla="*/ 45 w 133"/>
                    <a:gd name="T67" fmla="*/ 30 h 31"/>
                    <a:gd name="T68" fmla="*/ 33 w 133"/>
                    <a:gd name="T69" fmla="*/ 30 h 31"/>
                    <a:gd name="T70" fmla="*/ 22 w 133"/>
                    <a:gd name="T71" fmla="*/ 28 h 31"/>
                    <a:gd name="T72" fmla="*/ 10 w 133"/>
                    <a:gd name="T73" fmla="*/ 26 h 31"/>
                    <a:gd name="T74" fmla="*/ 3 w 133"/>
                    <a:gd name="T75" fmla="*/ 22 h 31"/>
                    <a:gd name="T76" fmla="*/ 0 w 133"/>
                    <a:gd name="T77" fmla="*/ 18 h 31"/>
                    <a:gd name="T78" fmla="*/ 0 w 133"/>
                    <a:gd name="T79" fmla="*/ 14 h 31"/>
                    <a:gd name="T80" fmla="*/ 3 w 133"/>
                    <a:gd name="T81" fmla="*/ 12 h 31"/>
                    <a:gd name="T82" fmla="*/ 5 w 133"/>
                    <a:gd name="T83" fmla="*/ 12 h 3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3"/>
                    <a:gd name="T127" fmla="*/ 0 h 31"/>
                    <a:gd name="T128" fmla="*/ 133 w 133"/>
                    <a:gd name="T129" fmla="*/ 31 h 3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3" h="31">
                      <a:moveTo>
                        <a:pt x="5" y="12"/>
                      </a:moveTo>
                      <a:lnTo>
                        <a:pt x="3" y="12"/>
                      </a:lnTo>
                      <a:lnTo>
                        <a:pt x="3" y="14"/>
                      </a:lnTo>
                      <a:lnTo>
                        <a:pt x="3" y="16"/>
                      </a:lnTo>
                      <a:lnTo>
                        <a:pt x="5" y="16"/>
                      </a:lnTo>
                      <a:lnTo>
                        <a:pt x="5" y="18"/>
                      </a:lnTo>
                      <a:lnTo>
                        <a:pt x="7" y="20"/>
                      </a:lnTo>
                      <a:lnTo>
                        <a:pt x="8" y="20"/>
                      </a:lnTo>
                      <a:lnTo>
                        <a:pt x="10" y="20"/>
                      </a:lnTo>
                      <a:lnTo>
                        <a:pt x="12" y="22"/>
                      </a:lnTo>
                      <a:lnTo>
                        <a:pt x="14" y="22"/>
                      </a:lnTo>
                      <a:lnTo>
                        <a:pt x="16" y="22"/>
                      </a:lnTo>
                      <a:lnTo>
                        <a:pt x="20" y="22"/>
                      </a:lnTo>
                      <a:lnTo>
                        <a:pt x="24" y="24"/>
                      </a:lnTo>
                      <a:lnTo>
                        <a:pt x="26" y="24"/>
                      </a:lnTo>
                      <a:lnTo>
                        <a:pt x="29" y="24"/>
                      </a:lnTo>
                      <a:lnTo>
                        <a:pt x="33" y="24"/>
                      </a:lnTo>
                      <a:lnTo>
                        <a:pt x="35" y="24"/>
                      </a:lnTo>
                      <a:lnTo>
                        <a:pt x="52" y="24"/>
                      </a:lnTo>
                      <a:lnTo>
                        <a:pt x="54" y="24"/>
                      </a:lnTo>
                      <a:lnTo>
                        <a:pt x="59" y="24"/>
                      </a:lnTo>
                      <a:lnTo>
                        <a:pt x="63" y="24"/>
                      </a:lnTo>
                      <a:lnTo>
                        <a:pt x="69" y="24"/>
                      </a:lnTo>
                      <a:lnTo>
                        <a:pt x="73" y="22"/>
                      </a:lnTo>
                      <a:lnTo>
                        <a:pt x="77" y="22"/>
                      </a:lnTo>
                      <a:lnTo>
                        <a:pt x="80" y="22"/>
                      </a:lnTo>
                      <a:lnTo>
                        <a:pt x="84" y="22"/>
                      </a:lnTo>
                      <a:lnTo>
                        <a:pt x="88" y="20"/>
                      </a:lnTo>
                      <a:lnTo>
                        <a:pt x="92" y="20"/>
                      </a:lnTo>
                      <a:lnTo>
                        <a:pt x="96" y="20"/>
                      </a:lnTo>
                      <a:lnTo>
                        <a:pt x="100" y="18"/>
                      </a:lnTo>
                      <a:lnTo>
                        <a:pt x="102" y="16"/>
                      </a:lnTo>
                      <a:lnTo>
                        <a:pt x="105" y="16"/>
                      </a:lnTo>
                      <a:lnTo>
                        <a:pt x="110" y="16"/>
                      </a:lnTo>
                      <a:lnTo>
                        <a:pt x="110" y="14"/>
                      </a:lnTo>
                      <a:lnTo>
                        <a:pt x="114" y="12"/>
                      </a:lnTo>
                      <a:lnTo>
                        <a:pt x="118" y="12"/>
                      </a:lnTo>
                      <a:lnTo>
                        <a:pt x="120" y="12"/>
                      </a:lnTo>
                      <a:lnTo>
                        <a:pt x="122" y="10"/>
                      </a:lnTo>
                      <a:lnTo>
                        <a:pt x="122" y="8"/>
                      </a:lnTo>
                      <a:lnTo>
                        <a:pt x="124" y="8"/>
                      </a:lnTo>
                      <a:lnTo>
                        <a:pt x="130" y="4"/>
                      </a:lnTo>
                      <a:lnTo>
                        <a:pt x="130" y="2"/>
                      </a:lnTo>
                      <a:lnTo>
                        <a:pt x="130" y="1"/>
                      </a:lnTo>
                      <a:lnTo>
                        <a:pt x="128" y="1"/>
                      </a:lnTo>
                      <a:lnTo>
                        <a:pt x="128" y="0"/>
                      </a:lnTo>
                      <a:lnTo>
                        <a:pt x="126" y="0"/>
                      </a:lnTo>
                      <a:lnTo>
                        <a:pt x="130" y="0"/>
                      </a:lnTo>
                      <a:lnTo>
                        <a:pt x="130" y="1"/>
                      </a:lnTo>
                      <a:lnTo>
                        <a:pt x="132" y="2"/>
                      </a:lnTo>
                      <a:lnTo>
                        <a:pt x="132" y="4"/>
                      </a:lnTo>
                      <a:lnTo>
                        <a:pt x="132" y="6"/>
                      </a:lnTo>
                      <a:lnTo>
                        <a:pt x="132" y="8"/>
                      </a:lnTo>
                      <a:lnTo>
                        <a:pt x="130" y="10"/>
                      </a:lnTo>
                      <a:lnTo>
                        <a:pt x="128" y="12"/>
                      </a:lnTo>
                      <a:lnTo>
                        <a:pt x="122" y="14"/>
                      </a:lnTo>
                      <a:lnTo>
                        <a:pt x="118" y="16"/>
                      </a:lnTo>
                      <a:lnTo>
                        <a:pt x="112" y="18"/>
                      </a:lnTo>
                      <a:lnTo>
                        <a:pt x="107" y="22"/>
                      </a:lnTo>
                      <a:lnTo>
                        <a:pt x="102" y="22"/>
                      </a:lnTo>
                      <a:lnTo>
                        <a:pt x="98" y="24"/>
                      </a:lnTo>
                      <a:lnTo>
                        <a:pt x="90" y="26"/>
                      </a:lnTo>
                      <a:lnTo>
                        <a:pt x="82" y="28"/>
                      </a:lnTo>
                      <a:lnTo>
                        <a:pt x="77" y="28"/>
                      </a:lnTo>
                      <a:lnTo>
                        <a:pt x="69" y="28"/>
                      </a:lnTo>
                      <a:lnTo>
                        <a:pt x="61" y="30"/>
                      </a:lnTo>
                      <a:lnTo>
                        <a:pt x="52" y="30"/>
                      </a:lnTo>
                      <a:lnTo>
                        <a:pt x="45" y="30"/>
                      </a:lnTo>
                      <a:lnTo>
                        <a:pt x="37" y="30"/>
                      </a:lnTo>
                      <a:lnTo>
                        <a:pt x="33" y="30"/>
                      </a:lnTo>
                      <a:lnTo>
                        <a:pt x="27" y="30"/>
                      </a:lnTo>
                      <a:lnTo>
                        <a:pt x="22" y="28"/>
                      </a:lnTo>
                      <a:lnTo>
                        <a:pt x="16" y="28"/>
                      </a:lnTo>
                      <a:lnTo>
                        <a:pt x="10" y="26"/>
                      </a:lnTo>
                      <a:lnTo>
                        <a:pt x="5" y="22"/>
                      </a:lnTo>
                      <a:lnTo>
                        <a:pt x="3" y="22"/>
                      </a:lnTo>
                      <a:lnTo>
                        <a:pt x="0" y="20"/>
                      </a:lnTo>
                      <a:lnTo>
                        <a:pt x="0" y="18"/>
                      </a:lnTo>
                      <a:lnTo>
                        <a:pt x="0" y="16"/>
                      </a:lnTo>
                      <a:lnTo>
                        <a:pt x="0" y="14"/>
                      </a:lnTo>
                      <a:lnTo>
                        <a:pt x="1" y="12"/>
                      </a:lnTo>
                      <a:lnTo>
                        <a:pt x="3" y="12"/>
                      </a:lnTo>
                      <a:lnTo>
                        <a:pt x="5" y="10"/>
                      </a:lnTo>
                      <a:lnTo>
                        <a:pt x="5" y="12"/>
                      </a:lnTo>
                    </a:path>
                  </a:pathLst>
                </a:custGeom>
                <a:solidFill>
                  <a:srgbClr val="969696"/>
                </a:solidFill>
                <a:ln w="9525" cap="rnd">
                  <a:noFill/>
                  <a:round/>
                  <a:headEnd/>
                  <a:tailEnd/>
                </a:ln>
              </p:spPr>
              <p:txBody>
                <a:bodyPr/>
                <a:lstStyle/>
                <a:p>
                  <a:endParaRPr lang="zh-CN" altLang="zh-CN"/>
                </a:p>
              </p:txBody>
            </p:sp>
            <p:sp>
              <p:nvSpPr>
                <p:cNvPr id="57659" name="Freeform 3701"/>
                <p:cNvSpPr>
                  <a:spLocks/>
                </p:cNvSpPr>
                <p:nvPr/>
              </p:nvSpPr>
              <p:spPr bwMode="auto">
                <a:xfrm>
                  <a:off x="3976" y="1613"/>
                  <a:ext cx="139" cy="37"/>
                </a:xfrm>
                <a:custGeom>
                  <a:avLst/>
                  <a:gdLst>
                    <a:gd name="T0" fmla="*/ 3 w 139"/>
                    <a:gd name="T1" fmla="*/ 16 h 37"/>
                    <a:gd name="T2" fmla="*/ 3 w 139"/>
                    <a:gd name="T3" fmla="*/ 20 h 37"/>
                    <a:gd name="T4" fmla="*/ 5 w 139"/>
                    <a:gd name="T5" fmla="*/ 22 h 37"/>
                    <a:gd name="T6" fmla="*/ 8 w 139"/>
                    <a:gd name="T7" fmla="*/ 24 h 37"/>
                    <a:gd name="T8" fmla="*/ 12 w 139"/>
                    <a:gd name="T9" fmla="*/ 26 h 37"/>
                    <a:gd name="T10" fmla="*/ 18 w 139"/>
                    <a:gd name="T11" fmla="*/ 28 h 37"/>
                    <a:gd name="T12" fmla="*/ 24 w 139"/>
                    <a:gd name="T13" fmla="*/ 30 h 37"/>
                    <a:gd name="T14" fmla="*/ 29 w 139"/>
                    <a:gd name="T15" fmla="*/ 30 h 37"/>
                    <a:gd name="T16" fmla="*/ 37 w 139"/>
                    <a:gd name="T17" fmla="*/ 30 h 37"/>
                    <a:gd name="T18" fmla="*/ 58 w 139"/>
                    <a:gd name="T19" fmla="*/ 30 h 37"/>
                    <a:gd name="T20" fmla="*/ 67 w 139"/>
                    <a:gd name="T21" fmla="*/ 30 h 37"/>
                    <a:gd name="T22" fmla="*/ 77 w 139"/>
                    <a:gd name="T23" fmla="*/ 28 h 37"/>
                    <a:gd name="T24" fmla="*/ 84 w 139"/>
                    <a:gd name="T25" fmla="*/ 28 h 37"/>
                    <a:gd name="T26" fmla="*/ 92 w 139"/>
                    <a:gd name="T27" fmla="*/ 24 h 37"/>
                    <a:gd name="T28" fmla="*/ 100 w 139"/>
                    <a:gd name="T29" fmla="*/ 24 h 37"/>
                    <a:gd name="T30" fmla="*/ 108 w 139"/>
                    <a:gd name="T31" fmla="*/ 20 h 37"/>
                    <a:gd name="T32" fmla="*/ 114 w 139"/>
                    <a:gd name="T33" fmla="*/ 20 h 37"/>
                    <a:gd name="T34" fmla="*/ 118 w 139"/>
                    <a:gd name="T35" fmla="*/ 16 h 37"/>
                    <a:gd name="T36" fmla="*/ 126 w 139"/>
                    <a:gd name="T37" fmla="*/ 14 h 37"/>
                    <a:gd name="T38" fmla="*/ 128 w 139"/>
                    <a:gd name="T39" fmla="*/ 10 h 37"/>
                    <a:gd name="T40" fmla="*/ 136 w 139"/>
                    <a:gd name="T41" fmla="*/ 6 h 37"/>
                    <a:gd name="T42" fmla="*/ 136 w 139"/>
                    <a:gd name="T43" fmla="*/ 2 h 37"/>
                    <a:gd name="T44" fmla="*/ 134 w 139"/>
                    <a:gd name="T45" fmla="*/ 1 h 37"/>
                    <a:gd name="T46" fmla="*/ 132 w 139"/>
                    <a:gd name="T47" fmla="*/ 0 h 37"/>
                    <a:gd name="T48" fmla="*/ 136 w 139"/>
                    <a:gd name="T49" fmla="*/ 1 h 37"/>
                    <a:gd name="T50" fmla="*/ 138 w 139"/>
                    <a:gd name="T51" fmla="*/ 6 h 37"/>
                    <a:gd name="T52" fmla="*/ 138 w 139"/>
                    <a:gd name="T53" fmla="*/ 10 h 37"/>
                    <a:gd name="T54" fmla="*/ 134 w 139"/>
                    <a:gd name="T55" fmla="*/ 14 h 37"/>
                    <a:gd name="T56" fmla="*/ 122 w 139"/>
                    <a:gd name="T57" fmla="*/ 20 h 37"/>
                    <a:gd name="T58" fmla="*/ 110 w 139"/>
                    <a:gd name="T59" fmla="*/ 26 h 37"/>
                    <a:gd name="T60" fmla="*/ 102 w 139"/>
                    <a:gd name="T61" fmla="*/ 30 h 37"/>
                    <a:gd name="T62" fmla="*/ 86 w 139"/>
                    <a:gd name="T63" fmla="*/ 32 h 37"/>
                    <a:gd name="T64" fmla="*/ 71 w 139"/>
                    <a:gd name="T65" fmla="*/ 34 h 37"/>
                    <a:gd name="T66" fmla="*/ 55 w 139"/>
                    <a:gd name="T67" fmla="*/ 36 h 37"/>
                    <a:gd name="T68" fmla="*/ 39 w 139"/>
                    <a:gd name="T69" fmla="*/ 36 h 37"/>
                    <a:gd name="T70" fmla="*/ 29 w 139"/>
                    <a:gd name="T71" fmla="*/ 36 h 37"/>
                    <a:gd name="T72" fmla="*/ 16 w 139"/>
                    <a:gd name="T73" fmla="*/ 32 h 37"/>
                    <a:gd name="T74" fmla="*/ 5 w 139"/>
                    <a:gd name="T75" fmla="*/ 28 h 37"/>
                    <a:gd name="T76" fmla="*/ 0 w 139"/>
                    <a:gd name="T77" fmla="*/ 24 h 37"/>
                    <a:gd name="T78" fmla="*/ 0 w 139"/>
                    <a:gd name="T79" fmla="*/ 20 h 37"/>
                    <a:gd name="T80" fmla="*/ 1 w 139"/>
                    <a:gd name="T81" fmla="*/ 16 h 37"/>
                    <a:gd name="T82" fmla="*/ 5 w 139"/>
                    <a:gd name="T83" fmla="*/ 12 h 3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9"/>
                    <a:gd name="T127" fmla="*/ 0 h 37"/>
                    <a:gd name="T128" fmla="*/ 139 w 139"/>
                    <a:gd name="T129" fmla="*/ 37 h 3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9" h="37">
                      <a:moveTo>
                        <a:pt x="5" y="14"/>
                      </a:moveTo>
                      <a:lnTo>
                        <a:pt x="3" y="16"/>
                      </a:lnTo>
                      <a:lnTo>
                        <a:pt x="3" y="18"/>
                      </a:lnTo>
                      <a:lnTo>
                        <a:pt x="3" y="20"/>
                      </a:lnTo>
                      <a:lnTo>
                        <a:pt x="5" y="20"/>
                      </a:lnTo>
                      <a:lnTo>
                        <a:pt x="5" y="22"/>
                      </a:lnTo>
                      <a:lnTo>
                        <a:pt x="7" y="24"/>
                      </a:lnTo>
                      <a:lnTo>
                        <a:pt x="8" y="24"/>
                      </a:lnTo>
                      <a:lnTo>
                        <a:pt x="10" y="24"/>
                      </a:lnTo>
                      <a:lnTo>
                        <a:pt x="12" y="26"/>
                      </a:lnTo>
                      <a:lnTo>
                        <a:pt x="14" y="28"/>
                      </a:lnTo>
                      <a:lnTo>
                        <a:pt x="18" y="28"/>
                      </a:lnTo>
                      <a:lnTo>
                        <a:pt x="22" y="28"/>
                      </a:lnTo>
                      <a:lnTo>
                        <a:pt x="24" y="30"/>
                      </a:lnTo>
                      <a:lnTo>
                        <a:pt x="27" y="30"/>
                      </a:lnTo>
                      <a:lnTo>
                        <a:pt x="29" y="30"/>
                      </a:lnTo>
                      <a:lnTo>
                        <a:pt x="35" y="30"/>
                      </a:lnTo>
                      <a:lnTo>
                        <a:pt x="37" y="30"/>
                      </a:lnTo>
                      <a:lnTo>
                        <a:pt x="55" y="30"/>
                      </a:lnTo>
                      <a:lnTo>
                        <a:pt x="58" y="30"/>
                      </a:lnTo>
                      <a:lnTo>
                        <a:pt x="61" y="30"/>
                      </a:lnTo>
                      <a:lnTo>
                        <a:pt x="67" y="30"/>
                      </a:lnTo>
                      <a:lnTo>
                        <a:pt x="71" y="30"/>
                      </a:lnTo>
                      <a:lnTo>
                        <a:pt x="77" y="28"/>
                      </a:lnTo>
                      <a:lnTo>
                        <a:pt x="79" y="28"/>
                      </a:lnTo>
                      <a:lnTo>
                        <a:pt x="84" y="28"/>
                      </a:lnTo>
                      <a:lnTo>
                        <a:pt x="88" y="26"/>
                      </a:lnTo>
                      <a:lnTo>
                        <a:pt x="92" y="24"/>
                      </a:lnTo>
                      <a:lnTo>
                        <a:pt x="96" y="24"/>
                      </a:lnTo>
                      <a:lnTo>
                        <a:pt x="100" y="24"/>
                      </a:lnTo>
                      <a:lnTo>
                        <a:pt x="104" y="22"/>
                      </a:lnTo>
                      <a:lnTo>
                        <a:pt x="108" y="20"/>
                      </a:lnTo>
                      <a:lnTo>
                        <a:pt x="110" y="20"/>
                      </a:lnTo>
                      <a:lnTo>
                        <a:pt x="114" y="20"/>
                      </a:lnTo>
                      <a:lnTo>
                        <a:pt x="116" y="18"/>
                      </a:lnTo>
                      <a:lnTo>
                        <a:pt x="118" y="16"/>
                      </a:lnTo>
                      <a:lnTo>
                        <a:pt x="122" y="16"/>
                      </a:lnTo>
                      <a:lnTo>
                        <a:pt x="126" y="14"/>
                      </a:lnTo>
                      <a:lnTo>
                        <a:pt x="128" y="12"/>
                      </a:lnTo>
                      <a:lnTo>
                        <a:pt x="128" y="10"/>
                      </a:lnTo>
                      <a:lnTo>
                        <a:pt x="130" y="10"/>
                      </a:lnTo>
                      <a:lnTo>
                        <a:pt x="136" y="6"/>
                      </a:lnTo>
                      <a:lnTo>
                        <a:pt x="136" y="4"/>
                      </a:lnTo>
                      <a:lnTo>
                        <a:pt x="136" y="2"/>
                      </a:lnTo>
                      <a:lnTo>
                        <a:pt x="136" y="1"/>
                      </a:lnTo>
                      <a:lnTo>
                        <a:pt x="134" y="1"/>
                      </a:lnTo>
                      <a:lnTo>
                        <a:pt x="134" y="0"/>
                      </a:lnTo>
                      <a:lnTo>
                        <a:pt x="132" y="0"/>
                      </a:lnTo>
                      <a:lnTo>
                        <a:pt x="136" y="0"/>
                      </a:lnTo>
                      <a:lnTo>
                        <a:pt x="136" y="1"/>
                      </a:lnTo>
                      <a:lnTo>
                        <a:pt x="138" y="2"/>
                      </a:lnTo>
                      <a:lnTo>
                        <a:pt x="138" y="6"/>
                      </a:lnTo>
                      <a:lnTo>
                        <a:pt x="138" y="8"/>
                      </a:lnTo>
                      <a:lnTo>
                        <a:pt x="138" y="10"/>
                      </a:lnTo>
                      <a:lnTo>
                        <a:pt x="136" y="12"/>
                      </a:lnTo>
                      <a:lnTo>
                        <a:pt x="134" y="14"/>
                      </a:lnTo>
                      <a:lnTo>
                        <a:pt x="128" y="18"/>
                      </a:lnTo>
                      <a:lnTo>
                        <a:pt x="122" y="20"/>
                      </a:lnTo>
                      <a:lnTo>
                        <a:pt x="118" y="22"/>
                      </a:lnTo>
                      <a:lnTo>
                        <a:pt x="110" y="26"/>
                      </a:lnTo>
                      <a:lnTo>
                        <a:pt x="108" y="28"/>
                      </a:lnTo>
                      <a:lnTo>
                        <a:pt x="102" y="30"/>
                      </a:lnTo>
                      <a:lnTo>
                        <a:pt x="94" y="32"/>
                      </a:lnTo>
                      <a:lnTo>
                        <a:pt x="86" y="32"/>
                      </a:lnTo>
                      <a:lnTo>
                        <a:pt x="79" y="34"/>
                      </a:lnTo>
                      <a:lnTo>
                        <a:pt x="71" y="34"/>
                      </a:lnTo>
                      <a:lnTo>
                        <a:pt x="63" y="36"/>
                      </a:lnTo>
                      <a:lnTo>
                        <a:pt x="55" y="36"/>
                      </a:lnTo>
                      <a:lnTo>
                        <a:pt x="47" y="36"/>
                      </a:lnTo>
                      <a:lnTo>
                        <a:pt x="39" y="36"/>
                      </a:lnTo>
                      <a:lnTo>
                        <a:pt x="35" y="36"/>
                      </a:lnTo>
                      <a:lnTo>
                        <a:pt x="29" y="36"/>
                      </a:lnTo>
                      <a:lnTo>
                        <a:pt x="22" y="34"/>
                      </a:lnTo>
                      <a:lnTo>
                        <a:pt x="16" y="32"/>
                      </a:lnTo>
                      <a:lnTo>
                        <a:pt x="12" y="32"/>
                      </a:lnTo>
                      <a:lnTo>
                        <a:pt x="5" y="28"/>
                      </a:lnTo>
                      <a:lnTo>
                        <a:pt x="3" y="26"/>
                      </a:lnTo>
                      <a:lnTo>
                        <a:pt x="0" y="24"/>
                      </a:lnTo>
                      <a:lnTo>
                        <a:pt x="0" y="22"/>
                      </a:lnTo>
                      <a:lnTo>
                        <a:pt x="0" y="20"/>
                      </a:lnTo>
                      <a:lnTo>
                        <a:pt x="0" y="18"/>
                      </a:lnTo>
                      <a:lnTo>
                        <a:pt x="1" y="16"/>
                      </a:lnTo>
                      <a:lnTo>
                        <a:pt x="3" y="14"/>
                      </a:lnTo>
                      <a:lnTo>
                        <a:pt x="5" y="12"/>
                      </a:lnTo>
                      <a:lnTo>
                        <a:pt x="5" y="14"/>
                      </a:lnTo>
                    </a:path>
                  </a:pathLst>
                </a:custGeom>
                <a:solidFill>
                  <a:srgbClr val="969696"/>
                </a:solidFill>
                <a:ln w="12700" cap="rnd">
                  <a:solidFill>
                    <a:srgbClr val="000000"/>
                  </a:solidFill>
                  <a:round/>
                  <a:headEnd/>
                  <a:tailEnd/>
                </a:ln>
              </p:spPr>
              <p:txBody>
                <a:bodyPr/>
                <a:lstStyle/>
                <a:p>
                  <a:endParaRPr lang="zh-CN" altLang="zh-CN"/>
                </a:p>
              </p:txBody>
            </p:sp>
            <p:sp>
              <p:nvSpPr>
                <p:cNvPr id="57660" name="Freeform 3702"/>
                <p:cNvSpPr>
                  <a:spLocks/>
                </p:cNvSpPr>
                <p:nvPr/>
              </p:nvSpPr>
              <p:spPr bwMode="auto">
                <a:xfrm>
                  <a:off x="4063" y="1645"/>
                  <a:ext cx="17" cy="17"/>
                </a:xfrm>
                <a:custGeom>
                  <a:avLst/>
                  <a:gdLst>
                    <a:gd name="T0" fmla="*/ 0 w 17"/>
                    <a:gd name="T1" fmla="*/ 0 h 17"/>
                    <a:gd name="T2" fmla="*/ 16 w 17"/>
                    <a:gd name="T3" fmla="*/ 0 h 17"/>
                    <a:gd name="T4" fmla="*/ 10 w 17"/>
                    <a:gd name="T5" fmla="*/ 16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0"/>
                      </a:lnTo>
                      <a:lnTo>
                        <a:pt x="10" y="16"/>
                      </a:lnTo>
                      <a:lnTo>
                        <a:pt x="0" y="0"/>
                      </a:lnTo>
                    </a:path>
                  </a:pathLst>
                </a:custGeom>
                <a:solidFill>
                  <a:srgbClr val="969696"/>
                </a:solidFill>
                <a:ln w="9525" cap="rnd">
                  <a:noFill/>
                  <a:round/>
                  <a:headEnd/>
                  <a:tailEnd/>
                </a:ln>
              </p:spPr>
              <p:txBody>
                <a:bodyPr/>
                <a:lstStyle/>
                <a:p>
                  <a:endParaRPr lang="zh-CN" altLang="zh-CN"/>
                </a:p>
              </p:txBody>
            </p:sp>
            <p:sp>
              <p:nvSpPr>
                <p:cNvPr id="57661" name="Freeform 3703"/>
                <p:cNvSpPr>
                  <a:spLocks/>
                </p:cNvSpPr>
                <p:nvPr/>
              </p:nvSpPr>
              <p:spPr bwMode="auto">
                <a:xfrm>
                  <a:off x="4063" y="1645"/>
                  <a:ext cx="17" cy="17"/>
                </a:xfrm>
                <a:custGeom>
                  <a:avLst/>
                  <a:gdLst>
                    <a:gd name="T0" fmla="*/ 0 w 17"/>
                    <a:gd name="T1" fmla="*/ 0 h 17"/>
                    <a:gd name="T2" fmla="*/ 16 w 17"/>
                    <a:gd name="T3" fmla="*/ 0 h 17"/>
                    <a:gd name="T4" fmla="*/ 8 w 17"/>
                    <a:gd name="T5" fmla="*/ 16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0"/>
                      </a:lnTo>
                      <a:lnTo>
                        <a:pt x="8" y="16"/>
                      </a:lnTo>
                      <a:lnTo>
                        <a:pt x="0" y="0"/>
                      </a:lnTo>
                    </a:path>
                  </a:pathLst>
                </a:custGeom>
                <a:solidFill>
                  <a:srgbClr val="969696"/>
                </a:solidFill>
                <a:ln w="12700" cap="rnd">
                  <a:solidFill>
                    <a:srgbClr val="000000"/>
                  </a:solidFill>
                  <a:round/>
                  <a:headEnd/>
                  <a:tailEnd/>
                </a:ln>
              </p:spPr>
              <p:txBody>
                <a:bodyPr/>
                <a:lstStyle/>
                <a:p>
                  <a:endParaRPr lang="zh-CN" altLang="zh-CN"/>
                </a:p>
              </p:txBody>
            </p:sp>
            <p:sp>
              <p:nvSpPr>
                <p:cNvPr id="57662" name="Freeform 3704"/>
                <p:cNvSpPr>
                  <a:spLocks/>
                </p:cNvSpPr>
                <p:nvPr/>
              </p:nvSpPr>
              <p:spPr bwMode="auto">
                <a:xfrm>
                  <a:off x="3926" y="1645"/>
                  <a:ext cx="142" cy="63"/>
                </a:xfrm>
                <a:custGeom>
                  <a:avLst/>
                  <a:gdLst>
                    <a:gd name="T0" fmla="*/ 117 w 142"/>
                    <a:gd name="T1" fmla="*/ 1 h 63"/>
                    <a:gd name="T2" fmla="*/ 101 w 142"/>
                    <a:gd name="T3" fmla="*/ 3 h 63"/>
                    <a:gd name="T4" fmla="*/ 86 w 142"/>
                    <a:gd name="T5" fmla="*/ 3 h 63"/>
                    <a:gd name="T6" fmla="*/ 84 w 142"/>
                    <a:gd name="T7" fmla="*/ 7 h 63"/>
                    <a:gd name="T8" fmla="*/ 82 w 142"/>
                    <a:gd name="T9" fmla="*/ 9 h 63"/>
                    <a:gd name="T10" fmla="*/ 78 w 142"/>
                    <a:gd name="T11" fmla="*/ 25 h 63"/>
                    <a:gd name="T12" fmla="*/ 47 w 142"/>
                    <a:gd name="T13" fmla="*/ 27 h 63"/>
                    <a:gd name="T14" fmla="*/ 3 w 142"/>
                    <a:gd name="T15" fmla="*/ 41 h 63"/>
                    <a:gd name="T16" fmla="*/ 12 w 142"/>
                    <a:gd name="T17" fmla="*/ 54 h 63"/>
                    <a:gd name="T18" fmla="*/ 14 w 142"/>
                    <a:gd name="T19" fmla="*/ 58 h 63"/>
                    <a:gd name="T20" fmla="*/ 18 w 142"/>
                    <a:gd name="T21" fmla="*/ 60 h 63"/>
                    <a:gd name="T22" fmla="*/ 33 w 142"/>
                    <a:gd name="T23" fmla="*/ 58 h 63"/>
                    <a:gd name="T24" fmla="*/ 50 w 142"/>
                    <a:gd name="T25" fmla="*/ 60 h 63"/>
                    <a:gd name="T26" fmla="*/ 69 w 142"/>
                    <a:gd name="T27" fmla="*/ 62 h 63"/>
                    <a:gd name="T28" fmla="*/ 88 w 142"/>
                    <a:gd name="T29" fmla="*/ 62 h 63"/>
                    <a:gd name="T30" fmla="*/ 107 w 142"/>
                    <a:gd name="T31" fmla="*/ 58 h 63"/>
                    <a:gd name="T32" fmla="*/ 127 w 142"/>
                    <a:gd name="T33" fmla="*/ 25 h 63"/>
                    <a:gd name="T34" fmla="*/ 127 w 142"/>
                    <a:gd name="T35" fmla="*/ 25 h 63"/>
                    <a:gd name="T36" fmla="*/ 101 w 142"/>
                    <a:gd name="T37" fmla="*/ 25 h 63"/>
                    <a:gd name="T38" fmla="*/ 90 w 142"/>
                    <a:gd name="T39" fmla="*/ 11 h 63"/>
                    <a:gd name="T40" fmla="*/ 97 w 142"/>
                    <a:gd name="T41" fmla="*/ 11 h 63"/>
                    <a:gd name="T42" fmla="*/ 107 w 142"/>
                    <a:gd name="T43" fmla="*/ 13 h 63"/>
                    <a:gd name="T44" fmla="*/ 112 w 142"/>
                    <a:gd name="T45" fmla="*/ 15 h 63"/>
                    <a:gd name="T46" fmla="*/ 117 w 142"/>
                    <a:gd name="T47" fmla="*/ 25 h 63"/>
                    <a:gd name="T48" fmla="*/ 119 w 142"/>
                    <a:gd name="T49" fmla="*/ 21 h 63"/>
                    <a:gd name="T50" fmla="*/ 123 w 142"/>
                    <a:gd name="T51" fmla="*/ 17 h 63"/>
                    <a:gd name="T52" fmla="*/ 127 w 142"/>
                    <a:gd name="T53" fmla="*/ 19 h 63"/>
                    <a:gd name="T54" fmla="*/ 131 w 142"/>
                    <a:gd name="T55" fmla="*/ 21 h 63"/>
                    <a:gd name="T56" fmla="*/ 137 w 142"/>
                    <a:gd name="T57" fmla="*/ 15 h 63"/>
                    <a:gd name="T58" fmla="*/ 137 w 142"/>
                    <a:gd name="T59" fmla="*/ 11 h 63"/>
                    <a:gd name="T60" fmla="*/ 135 w 142"/>
                    <a:gd name="T61" fmla="*/ 7 h 63"/>
                    <a:gd name="T62" fmla="*/ 125 w 142"/>
                    <a:gd name="T63" fmla="*/ 1 h 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2"/>
                    <a:gd name="T97" fmla="*/ 0 h 63"/>
                    <a:gd name="T98" fmla="*/ 142 w 142"/>
                    <a:gd name="T99" fmla="*/ 63 h 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2" h="63">
                      <a:moveTo>
                        <a:pt x="125" y="1"/>
                      </a:moveTo>
                      <a:lnTo>
                        <a:pt x="117" y="1"/>
                      </a:lnTo>
                      <a:lnTo>
                        <a:pt x="110" y="3"/>
                      </a:lnTo>
                      <a:lnTo>
                        <a:pt x="101" y="3"/>
                      </a:lnTo>
                      <a:lnTo>
                        <a:pt x="94" y="3"/>
                      </a:lnTo>
                      <a:lnTo>
                        <a:pt x="86" y="3"/>
                      </a:lnTo>
                      <a:lnTo>
                        <a:pt x="84" y="5"/>
                      </a:lnTo>
                      <a:lnTo>
                        <a:pt x="84" y="7"/>
                      </a:lnTo>
                      <a:lnTo>
                        <a:pt x="84" y="9"/>
                      </a:lnTo>
                      <a:lnTo>
                        <a:pt x="82" y="9"/>
                      </a:lnTo>
                      <a:lnTo>
                        <a:pt x="84" y="11"/>
                      </a:lnTo>
                      <a:lnTo>
                        <a:pt x="78" y="25"/>
                      </a:lnTo>
                      <a:lnTo>
                        <a:pt x="65" y="25"/>
                      </a:lnTo>
                      <a:lnTo>
                        <a:pt x="47" y="27"/>
                      </a:lnTo>
                      <a:lnTo>
                        <a:pt x="27" y="31"/>
                      </a:lnTo>
                      <a:lnTo>
                        <a:pt x="3" y="41"/>
                      </a:lnTo>
                      <a:lnTo>
                        <a:pt x="0" y="54"/>
                      </a:lnTo>
                      <a:lnTo>
                        <a:pt x="12" y="54"/>
                      </a:lnTo>
                      <a:lnTo>
                        <a:pt x="12" y="56"/>
                      </a:lnTo>
                      <a:lnTo>
                        <a:pt x="14" y="58"/>
                      </a:lnTo>
                      <a:lnTo>
                        <a:pt x="16" y="60"/>
                      </a:lnTo>
                      <a:lnTo>
                        <a:pt x="18" y="60"/>
                      </a:lnTo>
                      <a:lnTo>
                        <a:pt x="27" y="56"/>
                      </a:lnTo>
                      <a:lnTo>
                        <a:pt x="33" y="58"/>
                      </a:lnTo>
                      <a:lnTo>
                        <a:pt x="41" y="58"/>
                      </a:lnTo>
                      <a:lnTo>
                        <a:pt x="50" y="60"/>
                      </a:lnTo>
                      <a:lnTo>
                        <a:pt x="59" y="62"/>
                      </a:lnTo>
                      <a:lnTo>
                        <a:pt x="69" y="62"/>
                      </a:lnTo>
                      <a:lnTo>
                        <a:pt x="78" y="62"/>
                      </a:lnTo>
                      <a:lnTo>
                        <a:pt x="88" y="62"/>
                      </a:lnTo>
                      <a:lnTo>
                        <a:pt x="97" y="60"/>
                      </a:lnTo>
                      <a:lnTo>
                        <a:pt x="107" y="58"/>
                      </a:lnTo>
                      <a:lnTo>
                        <a:pt x="116" y="29"/>
                      </a:lnTo>
                      <a:lnTo>
                        <a:pt x="127" y="25"/>
                      </a:lnTo>
                      <a:lnTo>
                        <a:pt x="129" y="25"/>
                      </a:lnTo>
                      <a:lnTo>
                        <a:pt x="127" y="25"/>
                      </a:lnTo>
                      <a:lnTo>
                        <a:pt x="114" y="25"/>
                      </a:lnTo>
                      <a:lnTo>
                        <a:pt x="101" y="25"/>
                      </a:lnTo>
                      <a:lnTo>
                        <a:pt x="84" y="25"/>
                      </a:lnTo>
                      <a:lnTo>
                        <a:pt x="90" y="11"/>
                      </a:lnTo>
                      <a:lnTo>
                        <a:pt x="94" y="11"/>
                      </a:lnTo>
                      <a:lnTo>
                        <a:pt x="97" y="11"/>
                      </a:lnTo>
                      <a:lnTo>
                        <a:pt x="101" y="11"/>
                      </a:lnTo>
                      <a:lnTo>
                        <a:pt x="107" y="13"/>
                      </a:lnTo>
                      <a:lnTo>
                        <a:pt x="110" y="15"/>
                      </a:lnTo>
                      <a:lnTo>
                        <a:pt x="112" y="15"/>
                      </a:lnTo>
                      <a:lnTo>
                        <a:pt x="116" y="15"/>
                      </a:lnTo>
                      <a:lnTo>
                        <a:pt x="117" y="25"/>
                      </a:lnTo>
                      <a:lnTo>
                        <a:pt x="119" y="25"/>
                      </a:lnTo>
                      <a:lnTo>
                        <a:pt x="119" y="21"/>
                      </a:lnTo>
                      <a:lnTo>
                        <a:pt x="119" y="15"/>
                      </a:lnTo>
                      <a:lnTo>
                        <a:pt x="123" y="17"/>
                      </a:lnTo>
                      <a:lnTo>
                        <a:pt x="125" y="17"/>
                      </a:lnTo>
                      <a:lnTo>
                        <a:pt x="127" y="19"/>
                      </a:lnTo>
                      <a:lnTo>
                        <a:pt x="131" y="20"/>
                      </a:lnTo>
                      <a:lnTo>
                        <a:pt x="131" y="21"/>
                      </a:lnTo>
                      <a:lnTo>
                        <a:pt x="139" y="21"/>
                      </a:lnTo>
                      <a:lnTo>
                        <a:pt x="137" y="15"/>
                      </a:lnTo>
                      <a:lnTo>
                        <a:pt x="141" y="19"/>
                      </a:lnTo>
                      <a:lnTo>
                        <a:pt x="137" y="11"/>
                      </a:lnTo>
                      <a:lnTo>
                        <a:pt x="137" y="9"/>
                      </a:lnTo>
                      <a:lnTo>
                        <a:pt x="135" y="7"/>
                      </a:lnTo>
                      <a:lnTo>
                        <a:pt x="131" y="0"/>
                      </a:lnTo>
                      <a:lnTo>
                        <a:pt x="125" y="1"/>
                      </a:lnTo>
                    </a:path>
                  </a:pathLst>
                </a:custGeom>
                <a:solidFill>
                  <a:srgbClr val="969696"/>
                </a:solidFill>
                <a:ln w="9525" cap="rnd">
                  <a:noFill/>
                  <a:round/>
                  <a:headEnd/>
                  <a:tailEnd/>
                </a:ln>
              </p:spPr>
              <p:txBody>
                <a:bodyPr/>
                <a:lstStyle/>
                <a:p>
                  <a:endParaRPr lang="zh-CN" altLang="zh-CN"/>
                </a:p>
              </p:txBody>
            </p:sp>
            <p:sp>
              <p:nvSpPr>
                <p:cNvPr id="57663" name="Freeform 3705"/>
                <p:cNvSpPr>
                  <a:spLocks/>
                </p:cNvSpPr>
                <p:nvPr/>
              </p:nvSpPr>
              <p:spPr bwMode="auto">
                <a:xfrm>
                  <a:off x="3926" y="1645"/>
                  <a:ext cx="147" cy="69"/>
                </a:xfrm>
                <a:custGeom>
                  <a:avLst/>
                  <a:gdLst>
                    <a:gd name="T0" fmla="*/ 128 w 147"/>
                    <a:gd name="T1" fmla="*/ 1 h 69"/>
                    <a:gd name="T2" fmla="*/ 121 w 147"/>
                    <a:gd name="T3" fmla="*/ 1 h 69"/>
                    <a:gd name="T4" fmla="*/ 113 w 147"/>
                    <a:gd name="T5" fmla="*/ 3 h 69"/>
                    <a:gd name="T6" fmla="*/ 104 w 147"/>
                    <a:gd name="T7" fmla="*/ 3 h 69"/>
                    <a:gd name="T8" fmla="*/ 97 w 147"/>
                    <a:gd name="T9" fmla="*/ 3 h 69"/>
                    <a:gd name="T10" fmla="*/ 89 w 147"/>
                    <a:gd name="T11" fmla="*/ 3 h 69"/>
                    <a:gd name="T12" fmla="*/ 87 w 147"/>
                    <a:gd name="T13" fmla="*/ 7 h 69"/>
                    <a:gd name="T14" fmla="*/ 87 w 147"/>
                    <a:gd name="T15" fmla="*/ 9 h 69"/>
                    <a:gd name="T16" fmla="*/ 85 w 147"/>
                    <a:gd name="T17" fmla="*/ 9 h 69"/>
                    <a:gd name="T18" fmla="*/ 87 w 147"/>
                    <a:gd name="T19" fmla="*/ 11 h 69"/>
                    <a:gd name="T20" fmla="*/ 80 w 147"/>
                    <a:gd name="T21" fmla="*/ 27 h 69"/>
                    <a:gd name="T22" fmla="*/ 66 w 147"/>
                    <a:gd name="T23" fmla="*/ 29 h 69"/>
                    <a:gd name="T24" fmla="*/ 48 w 147"/>
                    <a:gd name="T25" fmla="*/ 31 h 69"/>
                    <a:gd name="T26" fmla="*/ 27 w 147"/>
                    <a:gd name="T27" fmla="*/ 33 h 69"/>
                    <a:gd name="T28" fmla="*/ 3 w 147"/>
                    <a:gd name="T29" fmla="*/ 45 h 69"/>
                    <a:gd name="T30" fmla="*/ 0 w 147"/>
                    <a:gd name="T31" fmla="*/ 60 h 69"/>
                    <a:gd name="T32" fmla="*/ 12 w 147"/>
                    <a:gd name="T33" fmla="*/ 60 h 69"/>
                    <a:gd name="T34" fmla="*/ 14 w 147"/>
                    <a:gd name="T35" fmla="*/ 62 h 69"/>
                    <a:gd name="T36" fmla="*/ 16 w 147"/>
                    <a:gd name="T37" fmla="*/ 64 h 69"/>
                    <a:gd name="T38" fmla="*/ 16 w 147"/>
                    <a:gd name="T39" fmla="*/ 66 h 69"/>
                    <a:gd name="T40" fmla="*/ 18 w 147"/>
                    <a:gd name="T41" fmla="*/ 66 h 69"/>
                    <a:gd name="T42" fmla="*/ 27 w 147"/>
                    <a:gd name="T43" fmla="*/ 62 h 69"/>
                    <a:gd name="T44" fmla="*/ 33 w 147"/>
                    <a:gd name="T45" fmla="*/ 64 h 69"/>
                    <a:gd name="T46" fmla="*/ 42 w 147"/>
                    <a:gd name="T47" fmla="*/ 64 h 69"/>
                    <a:gd name="T48" fmla="*/ 52 w 147"/>
                    <a:gd name="T49" fmla="*/ 66 h 69"/>
                    <a:gd name="T50" fmla="*/ 62 w 147"/>
                    <a:gd name="T51" fmla="*/ 68 h 69"/>
                    <a:gd name="T52" fmla="*/ 72 w 147"/>
                    <a:gd name="T53" fmla="*/ 68 h 69"/>
                    <a:gd name="T54" fmla="*/ 80 w 147"/>
                    <a:gd name="T55" fmla="*/ 68 h 69"/>
                    <a:gd name="T56" fmla="*/ 91 w 147"/>
                    <a:gd name="T57" fmla="*/ 68 h 69"/>
                    <a:gd name="T58" fmla="*/ 101 w 147"/>
                    <a:gd name="T59" fmla="*/ 66 h 69"/>
                    <a:gd name="T60" fmla="*/ 109 w 147"/>
                    <a:gd name="T61" fmla="*/ 64 h 69"/>
                    <a:gd name="T62" fmla="*/ 119 w 147"/>
                    <a:gd name="T63" fmla="*/ 31 h 69"/>
                    <a:gd name="T64" fmla="*/ 130 w 147"/>
                    <a:gd name="T65" fmla="*/ 29 h 69"/>
                    <a:gd name="T66" fmla="*/ 134 w 147"/>
                    <a:gd name="T67" fmla="*/ 27 h 69"/>
                    <a:gd name="T68" fmla="*/ 132 w 147"/>
                    <a:gd name="T69" fmla="*/ 27 h 69"/>
                    <a:gd name="T70" fmla="*/ 119 w 147"/>
                    <a:gd name="T71" fmla="*/ 27 h 69"/>
                    <a:gd name="T72" fmla="*/ 104 w 147"/>
                    <a:gd name="T73" fmla="*/ 27 h 69"/>
                    <a:gd name="T74" fmla="*/ 87 w 147"/>
                    <a:gd name="T75" fmla="*/ 29 h 69"/>
                    <a:gd name="T76" fmla="*/ 93 w 147"/>
                    <a:gd name="T77" fmla="*/ 11 h 69"/>
                    <a:gd name="T78" fmla="*/ 97 w 147"/>
                    <a:gd name="T79" fmla="*/ 11 h 69"/>
                    <a:gd name="T80" fmla="*/ 101 w 147"/>
                    <a:gd name="T81" fmla="*/ 11 h 69"/>
                    <a:gd name="T82" fmla="*/ 104 w 147"/>
                    <a:gd name="T83" fmla="*/ 11 h 69"/>
                    <a:gd name="T84" fmla="*/ 109 w 147"/>
                    <a:gd name="T85" fmla="*/ 13 h 69"/>
                    <a:gd name="T86" fmla="*/ 113 w 147"/>
                    <a:gd name="T87" fmla="*/ 15 h 69"/>
                    <a:gd name="T88" fmla="*/ 115 w 147"/>
                    <a:gd name="T89" fmla="*/ 15 h 69"/>
                    <a:gd name="T90" fmla="*/ 119 w 147"/>
                    <a:gd name="T91" fmla="*/ 17 h 69"/>
                    <a:gd name="T92" fmla="*/ 121 w 147"/>
                    <a:gd name="T93" fmla="*/ 27 h 69"/>
                    <a:gd name="T94" fmla="*/ 125 w 147"/>
                    <a:gd name="T95" fmla="*/ 27 h 69"/>
                    <a:gd name="T96" fmla="*/ 125 w 147"/>
                    <a:gd name="T97" fmla="*/ 23 h 69"/>
                    <a:gd name="T98" fmla="*/ 123 w 147"/>
                    <a:gd name="T99" fmla="*/ 17 h 69"/>
                    <a:gd name="T100" fmla="*/ 128 w 147"/>
                    <a:gd name="T101" fmla="*/ 19 h 69"/>
                    <a:gd name="T102" fmla="*/ 132 w 147"/>
                    <a:gd name="T103" fmla="*/ 20 h 69"/>
                    <a:gd name="T104" fmla="*/ 136 w 147"/>
                    <a:gd name="T105" fmla="*/ 22 h 69"/>
                    <a:gd name="T106" fmla="*/ 136 w 147"/>
                    <a:gd name="T107" fmla="*/ 23 h 69"/>
                    <a:gd name="T108" fmla="*/ 144 w 147"/>
                    <a:gd name="T109" fmla="*/ 23 h 69"/>
                    <a:gd name="T110" fmla="*/ 142 w 147"/>
                    <a:gd name="T111" fmla="*/ 17 h 69"/>
                    <a:gd name="T112" fmla="*/ 146 w 147"/>
                    <a:gd name="T113" fmla="*/ 20 h 69"/>
                    <a:gd name="T114" fmla="*/ 142 w 147"/>
                    <a:gd name="T115" fmla="*/ 11 h 69"/>
                    <a:gd name="T116" fmla="*/ 142 w 147"/>
                    <a:gd name="T117" fmla="*/ 9 h 69"/>
                    <a:gd name="T118" fmla="*/ 140 w 147"/>
                    <a:gd name="T119" fmla="*/ 9 h 69"/>
                    <a:gd name="T120" fmla="*/ 136 w 147"/>
                    <a:gd name="T121" fmla="*/ 0 h 69"/>
                    <a:gd name="T122" fmla="*/ 128 w 147"/>
                    <a:gd name="T123" fmla="*/ 1 h 6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7"/>
                    <a:gd name="T187" fmla="*/ 0 h 69"/>
                    <a:gd name="T188" fmla="*/ 147 w 147"/>
                    <a:gd name="T189" fmla="*/ 69 h 6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7" h="69">
                      <a:moveTo>
                        <a:pt x="128" y="1"/>
                      </a:moveTo>
                      <a:lnTo>
                        <a:pt x="121" y="1"/>
                      </a:lnTo>
                      <a:lnTo>
                        <a:pt x="113" y="3"/>
                      </a:lnTo>
                      <a:lnTo>
                        <a:pt x="104" y="3"/>
                      </a:lnTo>
                      <a:lnTo>
                        <a:pt x="97" y="3"/>
                      </a:lnTo>
                      <a:lnTo>
                        <a:pt x="89" y="3"/>
                      </a:lnTo>
                      <a:lnTo>
                        <a:pt x="87" y="7"/>
                      </a:lnTo>
                      <a:lnTo>
                        <a:pt x="87" y="9"/>
                      </a:lnTo>
                      <a:lnTo>
                        <a:pt x="85" y="9"/>
                      </a:lnTo>
                      <a:lnTo>
                        <a:pt x="87" y="11"/>
                      </a:lnTo>
                      <a:lnTo>
                        <a:pt x="80" y="27"/>
                      </a:lnTo>
                      <a:lnTo>
                        <a:pt x="66" y="29"/>
                      </a:lnTo>
                      <a:lnTo>
                        <a:pt x="48" y="31"/>
                      </a:lnTo>
                      <a:lnTo>
                        <a:pt x="27" y="33"/>
                      </a:lnTo>
                      <a:lnTo>
                        <a:pt x="3" y="45"/>
                      </a:lnTo>
                      <a:lnTo>
                        <a:pt x="0" y="60"/>
                      </a:lnTo>
                      <a:lnTo>
                        <a:pt x="12" y="60"/>
                      </a:lnTo>
                      <a:lnTo>
                        <a:pt x="14" y="62"/>
                      </a:lnTo>
                      <a:lnTo>
                        <a:pt x="16" y="64"/>
                      </a:lnTo>
                      <a:lnTo>
                        <a:pt x="16" y="66"/>
                      </a:lnTo>
                      <a:lnTo>
                        <a:pt x="18" y="66"/>
                      </a:lnTo>
                      <a:lnTo>
                        <a:pt x="27" y="62"/>
                      </a:lnTo>
                      <a:lnTo>
                        <a:pt x="33" y="64"/>
                      </a:lnTo>
                      <a:lnTo>
                        <a:pt x="42" y="64"/>
                      </a:lnTo>
                      <a:lnTo>
                        <a:pt x="52" y="66"/>
                      </a:lnTo>
                      <a:lnTo>
                        <a:pt x="62" y="68"/>
                      </a:lnTo>
                      <a:lnTo>
                        <a:pt x="72" y="68"/>
                      </a:lnTo>
                      <a:lnTo>
                        <a:pt x="80" y="68"/>
                      </a:lnTo>
                      <a:lnTo>
                        <a:pt x="91" y="68"/>
                      </a:lnTo>
                      <a:lnTo>
                        <a:pt x="101" y="66"/>
                      </a:lnTo>
                      <a:lnTo>
                        <a:pt x="109" y="64"/>
                      </a:lnTo>
                      <a:lnTo>
                        <a:pt x="119" y="31"/>
                      </a:lnTo>
                      <a:lnTo>
                        <a:pt x="130" y="29"/>
                      </a:lnTo>
                      <a:lnTo>
                        <a:pt x="134" y="27"/>
                      </a:lnTo>
                      <a:lnTo>
                        <a:pt x="132" y="27"/>
                      </a:lnTo>
                      <a:lnTo>
                        <a:pt x="119" y="27"/>
                      </a:lnTo>
                      <a:lnTo>
                        <a:pt x="104" y="27"/>
                      </a:lnTo>
                      <a:lnTo>
                        <a:pt x="87" y="29"/>
                      </a:lnTo>
                      <a:lnTo>
                        <a:pt x="93" y="11"/>
                      </a:lnTo>
                      <a:lnTo>
                        <a:pt x="97" y="11"/>
                      </a:lnTo>
                      <a:lnTo>
                        <a:pt x="101" y="11"/>
                      </a:lnTo>
                      <a:lnTo>
                        <a:pt x="104" y="11"/>
                      </a:lnTo>
                      <a:lnTo>
                        <a:pt x="109" y="13"/>
                      </a:lnTo>
                      <a:lnTo>
                        <a:pt x="113" y="15"/>
                      </a:lnTo>
                      <a:lnTo>
                        <a:pt x="115" y="15"/>
                      </a:lnTo>
                      <a:lnTo>
                        <a:pt x="119" y="17"/>
                      </a:lnTo>
                      <a:lnTo>
                        <a:pt x="121" y="27"/>
                      </a:lnTo>
                      <a:lnTo>
                        <a:pt x="125" y="27"/>
                      </a:lnTo>
                      <a:lnTo>
                        <a:pt x="125" y="23"/>
                      </a:lnTo>
                      <a:lnTo>
                        <a:pt x="123" y="17"/>
                      </a:lnTo>
                      <a:lnTo>
                        <a:pt x="128" y="19"/>
                      </a:lnTo>
                      <a:lnTo>
                        <a:pt x="132" y="20"/>
                      </a:lnTo>
                      <a:lnTo>
                        <a:pt x="136" y="22"/>
                      </a:lnTo>
                      <a:lnTo>
                        <a:pt x="136" y="23"/>
                      </a:lnTo>
                      <a:lnTo>
                        <a:pt x="144" y="23"/>
                      </a:lnTo>
                      <a:lnTo>
                        <a:pt x="142" y="17"/>
                      </a:lnTo>
                      <a:lnTo>
                        <a:pt x="146" y="20"/>
                      </a:lnTo>
                      <a:lnTo>
                        <a:pt x="142" y="11"/>
                      </a:lnTo>
                      <a:lnTo>
                        <a:pt x="142" y="9"/>
                      </a:lnTo>
                      <a:lnTo>
                        <a:pt x="140" y="9"/>
                      </a:lnTo>
                      <a:lnTo>
                        <a:pt x="136" y="0"/>
                      </a:lnTo>
                      <a:lnTo>
                        <a:pt x="128" y="1"/>
                      </a:lnTo>
                    </a:path>
                  </a:pathLst>
                </a:custGeom>
                <a:solidFill>
                  <a:srgbClr val="969696"/>
                </a:solidFill>
                <a:ln w="12700" cap="rnd">
                  <a:solidFill>
                    <a:srgbClr val="000000"/>
                  </a:solidFill>
                  <a:round/>
                  <a:headEnd/>
                  <a:tailEnd/>
                </a:ln>
              </p:spPr>
              <p:txBody>
                <a:bodyPr/>
                <a:lstStyle/>
                <a:p>
                  <a:endParaRPr lang="zh-CN" altLang="zh-CN"/>
                </a:p>
              </p:txBody>
            </p:sp>
            <p:sp>
              <p:nvSpPr>
                <p:cNvPr id="57664" name="Freeform 3706"/>
                <p:cNvSpPr>
                  <a:spLocks/>
                </p:cNvSpPr>
                <p:nvPr/>
              </p:nvSpPr>
              <p:spPr bwMode="auto">
                <a:xfrm>
                  <a:off x="4027" y="1733"/>
                  <a:ext cx="23" cy="17"/>
                </a:xfrm>
                <a:custGeom>
                  <a:avLst/>
                  <a:gdLst>
                    <a:gd name="T0" fmla="*/ 0 w 23"/>
                    <a:gd name="T1" fmla="*/ 0 h 17"/>
                    <a:gd name="T2" fmla="*/ 1 w 23"/>
                    <a:gd name="T3" fmla="*/ 0 h 17"/>
                    <a:gd name="T4" fmla="*/ 5 w 23"/>
                    <a:gd name="T5" fmla="*/ 0 h 17"/>
                    <a:gd name="T6" fmla="*/ 7 w 23"/>
                    <a:gd name="T7" fmla="*/ 16 h 17"/>
                    <a:gd name="T8" fmla="*/ 8 w 23"/>
                    <a:gd name="T9" fmla="*/ 16 h 17"/>
                    <a:gd name="T10" fmla="*/ 10 w 23"/>
                    <a:gd name="T11" fmla="*/ 16 h 17"/>
                    <a:gd name="T12" fmla="*/ 12 w 23"/>
                    <a:gd name="T13" fmla="*/ 16 h 17"/>
                    <a:gd name="T14" fmla="*/ 16 w 23"/>
                    <a:gd name="T15" fmla="*/ 0 h 17"/>
                    <a:gd name="T16" fmla="*/ 18 w 23"/>
                    <a:gd name="T17" fmla="*/ 0 h 17"/>
                    <a:gd name="T18" fmla="*/ 22 w 23"/>
                    <a:gd name="T19" fmla="*/ 0 h 17"/>
                    <a:gd name="T20" fmla="*/ 0 w 23"/>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17"/>
                    <a:gd name="T35" fmla="*/ 23 w 23"/>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17">
                      <a:moveTo>
                        <a:pt x="0" y="0"/>
                      </a:moveTo>
                      <a:lnTo>
                        <a:pt x="1" y="0"/>
                      </a:lnTo>
                      <a:lnTo>
                        <a:pt x="5" y="0"/>
                      </a:lnTo>
                      <a:lnTo>
                        <a:pt x="7" y="16"/>
                      </a:lnTo>
                      <a:lnTo>
                        <a:pt x="8" y="16"/>
                      </a:lnTo>
                      <a:lnTo>
                        <a:pt x="10" y="16"/>
                      </a:lnTo>
                      <a:lnTo>
                        <a:pt x="12" y="16"/>
                      </a:lnTo>
                      <a:lnTo>
                        <a:pt x="16" y="0"/>
                      </a:lnTo>
                      <a:lnTo>
                        <a:pt x="18" y="0"/>
                      </a:lnTo>
                      <a:lnTo>
                        <a:pt x="22" y="0"/>
                      </a:lnTo>
                      <a:lnTo>
                        <a:pt x="0" y="0"/>
                      </a:lnTo>
                    </a:path>
                  </a:pathLst>
                </a:custGeom>
                <a:solidFill>
                  <a:srgbClr val="969696"/>
                </a:solidFill>
                <a:ln w="9525" cap="rnd">
                  <a:noFill/>
                  <a:round/>
                  <a:headEnd/>
                  <a:tailEnd/>
                </a:ln>
              </p:spPr>
              <p:txBody>
                <a:bodyPr/>
                <a:lstStyle/>
                <a:p>
                  <a:endParaRPr lang="zh-CN" altLang="zh-CN"/>
                </a:p>
              </p:txBody>
            </p:sp>
            <p:sp>
              <p:nvSpPr>
                <p:cNvPr id="57665" name="Freeform 3707"/>
                <p:cNvSpPr>
                  <a:spLocks/>
                </p:cNvSpPr>
                <p:nvPr/>
              </p:nvSpPr>
              <p:spPr bwMode="auto">
                <a:xfrm>
                  <a:off x="4027" y="1739"/>
                  <a:ext cx="29" cy="17"/>
                </a:xfrm>
                <a:custGeom>
                  <a:avLst/>
                  <a:gdLst>
                    <a:gd name="T0" fmla="*/ 0 w 29"/>
                    <a:gd name="T1" fmla="*/ 16 h 17"/>
                    <a:gd name="T2" fmla="*/ 3 w 29"/>
                    <a:gd name="T3" fmla="*/ 16 h 17"/>
                    <a:gd name="T4" fmla="*/ 7 w 29"/>
                    <a:gd name="T5" fmla="*/ 16 h 17"/>
                    <a:gd name="T6" fmla="*/ 8 w 29"/>
                    <a:gd name="T7" fmla="*/ 0 h 17"/>
                    <a:gd name="T8" fmla="*/ 10 w 29"/>
                    <a:gd name="T9" fmla="*/ 0 h 17"/>
                    <a:gd name="T10" fmla="*/ 12 w 29"/>
                    <a:gd name="T11" fmla="*/ 0 h 17"/>
                    <a:gd name="T12" fmla="*/ 16 w 29"/>
                    <a:gd name="T13" fmla="*/ 0 h 17"/>
                    <a:gd name="T14" fmla="*/ 20 w 29"/>
                    <a:gd name="T15" fmla="*/ 16 h 17"/>
                    <a:gd name="T16" fmla="*/ 24 w 29"/>
                    <a:gd name="T17" fmla="*/ 16 h 17"/>
                    <a:gd name="T18" fmla="*/ 28 w 29"/>
                    <a:gd name="T19" fmla="*/ 16 h 17"/>
                    <a:gd name="T20" fmla="*/ 0 w 29"/>
                    <a:gd name="T21" fmla="*/ 16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
                    <a:gd name="T34" fmla="*/ 0 h 17"/>
                    <a:gd name="T35" fmla="*/ 29 w 29"/>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 h="17">
                      <a:moveTo>
                        <a:pt x="0" y="16"/>
                      </a:moveTo>
                      <a:lnTo>
                        <a:pt x="3" y="16"/>
                      </a:lnTo>
                      <a:lnTo>
                        <a:pt x="7" y="16"/>
                      </a:lnTo>
                      <a:lnTo>
                        <a:pt x="8" y="0"/>
                      </a:lnTo>
                      <a:lnTo>
                        <a:pt x="10" y="0"/>
                      </a:lnTo>
                      <a:lnTo>
                        <a:pt x="12" y="0"/>
                      </a:lnTo>
                      <a:lnTo>
                        <a:pt x="16" y="0"/>
                      </a:lnTo>
                      <a:lnTo>
                        <a:pt x="20" y="16"/>
                      </a:lnTo>
                      <a:lnTo>
                        <a:pt x="24" y="16"/>
                      </a:lnTo>
                      <a:lnTo>
                        <a:pt x="28" y="16"/>
                      </a:lnTo>
                      <a:lnTo>
                        <a:pt x="0" y="16"/>
                      </a:lnTo>
                    </a:path>
                  </a:pathLst>
                </a:custGeom>
                <a:solidFill>
                  <a:srgbClr val="969696"/>
                </a:solidFill>
                <a:ln w="12700" cap="rnd">
                  <a:solidFill>
                    <a:srgbClr val="000000"/>
                  </a:solidFill>
                  <a:round/>
                  <a:headEnd/>
                  <a:tailEnd/>
                </a:ln>
              </p:spPr>
              <p:txBody>
                <a:bodyPr/>
                <a:lstStyle/>
                <a:p>
                  <a:endParaRPr lang="zh-CN" altLang="zh-CN"/>
                </a:p>
              </p:txBody>
            </p:sp>
            <p:sp>
              <p:nvSpPr>
                <p:cNvPr id="57666" name="Freeform 3708"/>
                <p:cNvSpPr>
                  <a:spLocks/>
                </p:cNvSpPr>
                <p:nvPr/>
              </p:nvSpPr>
              <p:spPr bwMode="auto">
                <a:xfrm>
                  <a:off x="4051" y="1664"/>
                  <a:ext cx="17" cy="17"/>
                </a:xfrm>
                <a:custGeom>
                  <a:avLst/>
                  <a:gdLst>
                    <a:gd name="T0" fmla="*/ 12 w 17"/>
                    <a:gd name="T1" fmla="*/ 16 h 17"/>
                    <a:gd name="T2" fmla="*/ 16 w 17"/>
                    <a:gd name="T3" fmla="*/ 3 h 17"/>
                    <a:gd name="T4" fmla="*/ 12 w 17"/>
                    <a:gd name="T5" fmla="*/ 3 h 17"/>
                    <a:gd name="T6" fmla="*/ 8 w 17"/>
                    <a:gd name="T7" fmla="*/ 0 h 17"/>
                    <a:gd name="T8" fmla="*/ 0 w 17"/>
                    <a:gd name="T9" fmla="*/ 11 h 17"/>
                    <a:gd name="T10" fmla="*/ 0 w 17"/>
                    <a:gd name="T11" fmla="*/ 16 h 17"/>
                    <a:gd name="T12" fmla="*/ 12 w 17"/>
                    <a:gd name="T13" fmla="*/ 1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2" y="16"/>
                      </a:moveTo>
                      <a:lnTo>
                        <a:pt x="16" y="3"/>
                      </a:lnTo>
                      <a:lnTo>
                        <a:pt x="12" y="3"/>
                      </a:lnTo>
                      <a:lnTo>
                        <a:pt x="8" y="0"/>
                      </a:lnTo>
                      <a:lnTo>
                        <a:pt x="0" y="11"/>
                      </a:lnTo>
                      <a:lnTo>
                        <a:pt x="0" y="16"/>
                      </a:lnTo>
                      <a:lnTo>
                        <a:pt x="12" y="16"/>
                      </a:lnTo>
                    </a:path>
                  </a:pathLst>
                </a:custGeom>
                <a:solidFill>
                  <a:srgbClr val="969696"/>
                </a:solidFill>
                <a:ln w="9525" cap="rnd">
                  <a:noFill/>
                  <a:round/>
                  <a:headEnd/>
                  <a:tailEnd/>
                </a:ln>
              </p:spPr>
              <p:txBody>
                <a:bodyPr/>
                <a:lstStyle/>
                <a:p>
                  <a:endParaRPr lang="zh-CN" altLang="zh-CN"/>
                </a:p>
              </p:txBody>
            </p:sp>
            <p:sp>
              <p:nvSpPr>
                <p:cNvPr id="57667" name="Freeform 3709"/>
                <p:cNvSpPr>
                  <a:spLocks/>
                </p:cNvSpPr>
                <p:nvPr/>
              </p:nvSpPr>
              <p:spPr bwMode="auto">
                <a:xfrm>
                  <a:off x="4051" y="1664"/>
                  <a:ext cx="17" cy="17"/>
                </a:xfrm>
                <a:custGeom>
                  <a:avLst/>
                  <a:gdLst>
                    <a:gd name="T0" fmla="*/ 10 w 17"/>
                    <a:gd name="T1" fmla="*/ 16 h 17"/>
                    <a:gd name="T2" fmla="*/ 12 w 17"/>
                    <a:gd name="T3" fmla="*/ 16 h 17"/>
                    <a:gd name="T4" fmla="*/ 16 w 17"/>
                    <a:gd name="T5" fmla="*/ 3 h 17"/>
                    <a:gd name="T6" fmla="*/ 12 w 17"/>
                    <a:gd name="T7" fmla="*/ 1 h 17"/>
                    <a:gd name="T8" fmla="*/ 8 w 17"/>
                    <a:gd name="T9" fmla="*/ 0 h 17"/>
                    <a:gd name="T10" fmla="*/ 6 w 17"/>
                    <a:gd name="T11" fmla="*/ 0 h 17"/>
                    <a:gd name="T12" fmla="*/ 0 w 17"/>
                    <a:gd name="T13" fmla="*/ 9 h 17"/>
                    <a:gd name="T14" fmla="*/ 0 w 17"/>
                    <a:gd name="T15" fmla="*/ 16 h 17"/>
                    <a:gd name="T16" fmla="*/ 10 w 17"/>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0" y="16"/>
                      </a:moveTo>
                      <a:lnTo>
                        <a:pt x="12" y="16"/>
                      </a:lnTo>
                      <a:lnTo>
                        <a:pt x="16" y="3"/>
                      </a:lnTo>
                      <a:lnTo>
                        <a:pt x="12" y="1"/>
                      </a:lnTo>
                      <a:lnTo>
                        <a:pt x="8" y="0"/>
                      </a:lnTo>
                      <a:lnTo>
                        <a:pt x="6" y="0"/>
                      </a:lnTo>
                      <a:lnTo>
                        <a:pt x="0" y="9"/>
                      </a:lnTo>
                      <a:lnTo>
                        <a:pt x="0" y="16"/>
                      </a:lnTo>
                      <a:lnTo>
                        <a:pt x="10" y="16"/>
                      </a:lnTo>
                    </a:path>
                  </a:pathLst>
                </a:custGeom>
                <a:solidFill>
                  <a:srgbClr val="969696"/>
                </a:solidFill>
                <a:ln w="12700" cap="rnd">
                  <a:solidFill>
                    <a:srgbClr val="000000"/>
                  </a:solidFill>
                  <a:round/>
                  <a:headEnd/>
                  <a:tailEnd/>
                </a:ln>
              </p:spPr>
              <p:txBody>
                <a:bodyPr/>
                <a:lstStyle/>
                <a:p>
                  <a:endParaRPr lang="zh-CN" altLang="zh-CN"/>
                </a:p>
              </p:txBody>
            </p:sp>
            <p:sp>
              <p:nvSpPr>
                <p:cNvPr id="57668" name="Freeform 3710"/>
                <p:cNvSpPr>
                  <a:spLocks/>
                </p:cNvSpPr>
                <p:nvPr/>
              </p:nvSpPr>
              <p:spPr bwMode="auto">
                <a:xfrm>
                  <a:off x="4027" y="1675"/>
                  <a:ext cx="25" cy="59"/>
                </a:xfrm>
                <a:custGeom>
                  <a:avLst/>
                  <a:gdLst>
                    <a:gd name="T0" fmla="*/ 14 w 25"/>
                    <a:gd name="T1" fmla="*/ 1 h 59"/>
                    <a:gd name="T2" fmla="*/ 7 w 25"/>
                    <a:gd name="T3" fmla="*/ 32 h 59"/>
                    <a:gd name="T4" fmla="*/ 0 w 25"/>
                    <a:gd name="T5" fmla="*/ 58 h 59"/>
                    <a:gd name="T6" fmla="*/ 1 w 25"/>
                    <a:gd name="T7" fmla="*/ 58 h 59"/>
                    <a:gd name="T8" fmla="*/ 5 w 25"/>
                    <a:gd name="T9" fmla="*/ 58 h 59"/>
                    <a:gd name="T10" fmla="*/ 7 w 25"/>
                    <a:gd name="T11" fmla="*/ 58 h 59"/>
                    <a:gd name="T12" fmla="*/ 24 w 25"/>
                    <a:gd name="T13" fmla="*/ 0 h 59"/>
                    <a:gd name="T14" fmla="*/ 14 w 25"/>
                    <a:gd name="T15" fmla="*/ 1 h 59"/>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59"/>
                    <a:gd name="T26" fmla="*/ 25 w 25"/>
                    <a:gd name="T27" fmla="*/ 59 h 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59">
                      <a:moveTo>
                        <a:pt x="14" y="1"/>
                      </a:moveTo>
                      <a:lnTo>
                        <a:pt x="7" y="32"/>
                      </a:lnTo>
                      <a:lnTo>
                        <a:pt x="0" y="58"/>
                      </a:lnTo>
                      <a:lnTo>
                        <a:pt x="1" y="58"/>
                      </a:lnTo>
                      <a:lnTo>
                        <a:pt x="5" y="58"/>
                      </a:lnTo>
                      <a:lnTo>
                        <a:pt x="7" y="58"/>
                      </a:lnTo>
                      <a:lnTo>
                        <a:pt x="24" y="0"/>
                      </a:lnTo>
                      <a:lnTo>
                        <a:pt x="14" y="1"/>
                      </a:lnTo>
                    </a:path>
                  </a:pathLst>
                </a:custGeom>
                <a:solidFill>
                  <a:srgbClr val="969696"/>
                </a:solidFill>
                <a:ln w="9525" cap="rnd">
                  <a:noFill/>
                  <a:round/>
                  <a:headEnd/>
                  <a:tailEnd/>
                </a:ln>
              </p:spPr>
              <p:txBody>
                <a:bodyPr/>
                <a:lstStyle/>
                <a:p>
                  <a:endParaRPr lang="zh-CN" altLang="zh-CN"/>
                </a:p>
              </p:txBody>
            </p:sp>
            <p:sp>
              <p:nvSpPr>
                <p:cNvPr id="57669" name="Freeform 3711"/>
                <p:cNvSpPr>
                  <a:spLocks/>
                </p:cNvSpPr>
                <p:nvPr/>
              </p:nvSpPr>
              <p:spPr bwMode="auto">
                <a:xfrm>
                  <a:off x="4027" y="1675"/>
                  <a:ext cx="31" cy="65"/>
                </a:xfrm>
                <a:custGeom>
                  <a:avLst/>
                  <a:gdLst>
                    <a:gd name="T0" fmla="*/ 18 w 31"/>
                    <a:gd name="T1" fmla="*/ 1 h 65"/>
                    <a:gd name="T2" fmla="*/ 8 w 31"/>
                    <a:gd name="T3" fmla="*/ 34 h 65"/>
                    <a:gd name="T4" fmla="*/ 0 w 31"/>
                    <a:gd name="T5" fmla="*/ 64 h 65"/>
                    <a:gd name="T6" fmla="*/ 3 w 31"/>
                    <a:gd name="T7" fmla="*/ 64 h 65"/>
                    <a:gd name="T8" fmla="*/ 7 w 31"/>
                    <a:gd name="T9" fmla="*/ 64 h 65"/>
                    <a:gd name="T10" fmla="*/ 8 w 31"/>
                    <a:gd name="T11" fmla="*/ 64 h 65"/>
                    <a:gd name="T12" fmla="*/ 30 w 31"/>
                    <a:gd name="T13" fmla="*/ 0 h 65"/>
                    <a:gd name="T14" fmla="*/ 18 w 31"/>
                    <a:gd name="T15" fmla="*/ 1 h 65"/>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65"/>
                    <a:gd name="T26" fmla="*/ 31 w 3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65">
                      <a:moveTo>
                        <a:pt x="18" y="1"/>
                      </a:moveTo>
                      <a:lnTo>
                        <a:pt x="8" y="34"/>
                      </a:lnTo>
                      <a:lnTo>
                        <a:pt x="0" y="64"/>
                      </a:lnTo>
                      <a:lnTo>
                        <a:pt x="3" y="64"/>
                      </a:lnTo>
                      <a:lnTo>
                        <a:pt x="7" y="64"/>
                      </a:lnTo>
                      <a:lnTo>
                        <a:pt x="8" y="64"/>
                      </a:lnTo>
                      <a:lnTo>
                        <a:pt x="30" y="0"/>
                      </a:lnTo>
                      <a:lnTo>
                        <a:pt x="18" y="1"/>
                      </a:lnTo>
                    </a:path>
                  </a:pathLst>
                </a:custGeom>
                <a:solidFill>
                  <a:srgbClr val="969696"/>
                </a:solidFill>
                <a:ln w="12700" cap="rnd">
                  <a:solidFill>
                    <a:srgbClr val="000000"/>
                  </a:solidFill>
                  <a:round/>
                  <a:headEnd/>
                  <a:tailEnd/>
                </a:ln>
              </p:spPr>
              <p:txBody>
                <a:bodyPr/>
                <a:lstStyle/>
                <a:p>
                  <a:endParaRPr lang="zh-CN" altLang="zh-CN"/>
                </a:p>
              </p:txBody>
            </p:sp>
            <p:sp>
              <p:nvSpPr>
                <p:cNvPr id="57670" name="Freeform 3712"/>
                <p:cNvSpPr>
                  <a:spLocks/>
                </p:cNvSpPr>
                <p:nvPr/>
              </p:nvSpPr>
              <p:spPr bwMode="auto">
                <a:xfrm>
                  <a:off x="3942" y="1624"/>
                  <a:ext cx="17" cy="48"/>
                </a:xfrm>
                <a:custGeom>
                  <a:avLst/>
                  <a:gdLst>
                    <a:gd name="T0" fmla="*/ 8 w 17"/>
                    <a:gd name="T1" fmla="*/ 47 h 48"/>
                    <a:gd name="T2" fmla="*/ 6 w 17"/>
                    <a:gd name="T3" fmla="*/ 47 h 48"/>
                    <a:gd name="T4" fmla="*/ 8 w 17"/>
                    <a:gd name="T5" fmla="*/ 28 h 48"/>
                    <a:gd name="T6" fmla="*/ 0 w 17"/>
                    <a:gd name="T7" fmla="*/ 9 h 48"/>
                    <a:gd name="T8" fmla="*/ 0 w 17"/>
                    <a:gd name="T9" fmla="*/ 7 h 48"/>
                    <a:gd name="T10" fmla="*/ 2 w 17"/>
                    <a:gd name="T11" fmla="*/ 15 h 48"/>
                    <a:gd name="T12" fmla="*/ 8 w 17"/>
                    <a:gd name="T13" fmla="*/ 26 h 48"/>
                    <a:gd name="T14" fmla="*/ 10 w 17"/>
                    <a:gd name="T15" fmla="*/ 13 h 48"/>
                    <a:gd name="T16" fmla="*/ 4 w 17"/>
                    <a:gd name="T17" fmla="*/ 0 h 48"/>
                    <a:gd name="T18" fmla="*/ 6 w 17"/>
                    <a:gd name="T19" fmla="*/ 0 h 48"/>
                    <a:gd name="T20" fmla="*/ 14 w 17"/>
                    <a:gd name="T21" fmla="*/ 13 h 48"/>
                    <a:gd name="T22" fmla="*/ 16 w 17"/>
                    <a:gd name="T23" fmla="*/ 13 h 48"/>
                    <a:gd name="T24" fmla="*/ 8 w 17"/>
                    <a:gd name="T25" fmla="*/ 47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48"/>
                    <a:gd name="T41" fmla="*/ 17 w 17"/>
                    <a:gd name="T42" fmla="*/ 48 h 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48">
                      <a:moveTo>
                        <a:pt x="8" y="47"/>
                      </a:moveTo>
                      <a:lnTo>
                        <a:pt x="6" y="47"/>
                      </a:lnTo>
                      <a:lnTo>
                        <a:pt x="8" y="28"/>
                      </a:lnTo>
                      <a:lnTo>
                        <a:pt x="0" y="9"/>
                      </a:lnTo>
                      <a:lnTo>
                        <a:pt x="0" y="7"/>
                      </a:lnTo>
                      <a:lnTo>
                        <a:pt x="2" y="15"/>
                      </a:lnTo>
                      <a:lnTo>
                        <a:pt x="8" y="26"/>
                      </a:lnTo>
                      <a:lnTo>
                        <a:pt x="10" y="13"/>
                      </a:lnTo>
                      <a:lnTo>
                        <a:pt x="4" y="0"/>
                      </a:lnTo>
                      <a:lnTo>
                        <a:pt x="6" y="0"/>
                      </a:lnTo>
                      <a:lnTo>
                        <a:pt x="14" y="13"/>
                      </a:lnTo>
                      <a:lnTo>
                        <a:pt x="16" y="13"/>
                      </a:lnTo>
                      <a:lnTo>
                        <a:pt x="8" y="47"/>
                      </a:lnTo>
                    </a:path>
                  </a:pathLst>
                </a:custGeom>
                <a:solidFill>
                  <a:srgbClr val="969696"/>
                </a:solidFill>
                <a:ln w="9525" cap="rnd">
                  <a:noFill/>
                  <a:round/>
                  <a:headEnd/>
                  <a:tailEnd/>
                </a:ln>
              </p:spPr>
              <p:txBody>
                <a:bodyPr/>
                <a:lstStyle/>
                <a:p>
                  <a:endParaRPr lang="zh-CN" altLang="zh-CN"/>
                </a:p>
              </p:txBody>
            </p:sp>
            <p:sp>
              <p:nvSpPr>
                <p:cNvPr id="57671" name="Freeform 3713"/>
                <p:cNvSpPr>
                  <a:spLocks/>
                </p:cNvSpPr>
                <p:nvPr/>
              </p:nvSpPr>
              <p:spPr bwMode="auto">
                <a:xfrm>
                  <a:off x="3942" y="1624"/>
                  <a:ext cx="20" cy="53"/>
                </a:xfrm>
                <a:custGeom>
                  <a:avLst/>
                  <a:gdLst>
                    <a:gd name="T0" fmla="*/ 9 w 20"/>
                    <a:gd name="T1" fmla="*/ 52 h 53"/>
                    <a:gd name="T2" fmla="*/ 7 w 20"/>
                    <a:gd name="T3" fmla="*/ 52 h 53"/>
                    <a:gd name="T4" fmla="*/ 9 w 20"/>
                    <a:gd name="T5" fmla="*/ 32 h 53"/>
                    <a:gd name="T6" fmla="*/ 0 w 20"/>
                    <a:gd name="T7" fmla="*/ 9 h 53"/>
                    <a:gd name="T8" fmla="*/ 3 w 20"/>
                    <a:gd name="T9" fmla="*/ 17 h 53"/>
                    <a:gd name="T10" fmla="*/ 11 w 20"/>
                    <a:gd name="T11" fmla="*/ 30 h 53"/>
                    <a:gd name="T12" fmla="*/ 13 w 20"/>
                    <a:gd name="T13" fmla="*/ 15 h 53"/>
                    <a:gd name="T14" fmla="*/ 5 w 20"/>
                    <a:gd name="T15" fmla="*/ 0 h 53"/>
                    <a:gd name="T16" fmla="*/ 7 w 20"/>
                    <a:gd name="T17" fmla="*/ 0 h 53"/>
                    <a:gd name="T18" fmla="*/ 17 w 20"/>
                    <a:gd name="T19" fmla="*/ 15 h 53"/>
                    <a:gd name="T20" fmla="*/ 19 w 20"/>
                    <a:gd name="T21" fmla="*/ 15 h 53"/>
                    <a:gd name="T22" fmla="*/ 11 w 20"/>
                    <a:gd name="T23" fmla="*/ 52 h 53"/>
                    <a:gd name="T24" fmla="*/ 9 w 20"/>
                    <a:gd name="T25" fmla="*/ 52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53"/>
                    <a:gd name="T41" fmla="*/ 20 w 20"/>
                    <a:gd name="T42" fmla="*/ 53 h 5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53">
                      <a:moveTo>
                        <a:pt x="9" y="52"/>
                      </a:moveTo>
                      <a:lnTo>
                        <a:pt x="7" y="52"/>
                      </a:lnTo>
                      <a:lnTo>
                        <a:pt x="9" y="32"/>
                      </a:lnTo>
                      <a:lnTo>
                        <a:pt x="0" y="9"/>
                      </a:lnTo>
                      <a:lnTo>
                        <a:pt x="3" y="17"/>
                      </a:lnTo>
                      <a:lnTo>
                        <a:pt x="11" y="30"/>
                      </a:lnTo>
                      <a:lnTo>
                        <a:pt x="13" y="15"/>
                      </a:lnTo>
                      <a:lnTo>
                        <a:pt x="5" y="0"/>
                      </a:lnTo>
                      <a:lnTo>
                        <a:pt x="7" y="0"/>
                      </a:lnTo>
                      <a:lnTo>
                        <a:pt x="17" y="15"/>
                      </a:lnTo>
                      <a:lnTo>
                        <a:pt x="19" y="15"/>
                      </a:lnTo>
                      <a:lnTo>
                        <a:pt x="11" y="52"/>
                      </a:lnTo>
                      <a:lnTo>
                        <a:pt x="9" y="52"/>
                      </a:lnTo>
                    </a:path>
                  </a:pathLst>
                </a:custGeom>
                <a:solidFill>
                  <a:srgbClr val="969696"/>
                </a:solidFill>
                <a:ln w="12700" cap="rnd">
                  <a:solidFill>
                    <a:srgbClr val="000000"/>
                  </a:solidFill>
                  <a:round/>
                  <a:headEnd/>
                  <a:tailEnd/>
                </a:ln>
              </p:spPr>
              <p:txBody>
                <a:bodyPr/>
                <a:lstStyle/>
                <a:p>
                  <a:endParaRPr lang="zh-CN" altLang="zh-CN"/>
                </a:p>
              </p:txBody>
            </p:sp>
            <p:sp>
              <p:nvSpPr>
                <p:cNvPr id="57672" name="Freeform 3714"/>
                <p:cNvSpPr>
                  <a:spLocks/>
                </p:cNvSpPr>
                <p:nvPr/>
              </p:nvSpPr>
              <p:spPr bwMode="auto">
                <a:xfrm>
                  <a:off x="3924" y="1618"/>
                  <a:ext cx="27" cy="18"/>
                </a:xfrm>
                <a:custGeom>
                  <a:avLst/>
                  <a:gdLst>
                    <a:gd name="T0" fmla="*/ 20 w 27"/>
                    <a:gd name="T1" fmla="*/ 1 h 18"/>
                    <a:gd name="T2" fmla="*/ 18 w 27"/>
                    <a:gd name="T3" fmla="*/ 1 h 18"/>
                    <a:gd name="T4" fmla="*/ 14 w 27"/>
                    <a:gd name="T5" fmla="*/ 1 h 18"/>
                    <a:gd name="T6" fmla="*/ 10 w 27"/>
                    <a:gd name="T7" fmla="*/ 0 h 18"/>
                    <a:gd name="T8" fmla="*/ 9 w 27"/>
                    <a:gd name="T9" fmla="*/ 0 h 18"/>
                    <a:gd name="T10" fmla="*/ 5 w 27"/>
                    <a:gd name="T11" fmla="*/ 1 h 18"/>
                    <a:gd name="T12" fmla="*/ 3 w 27"/>
                    <a:gd name="T13" fmla="*/ 1 h 18"/>
                    <a:gd name="T14" fmla="*/ 1 w 27"/>
                    <a:gd name="T15" fmla="*/ 1 h 18"/>
                    <a:gd name="T16" fmla="*/ 0 w 27"/>
                    <a:gd name="T17" fmla="*/ 1 h 18"/>
                    <a:gd name="T18" fmla="*/ 0 w 27"/>
                    <a:gd name="T19" fmla="*/ 3 h 18"/>
                    <a:gd name="T20" fmla="*/ 1 w 27"/>
                    <a:gd name="T21" fmla="*/ 7 h 18"/>
                    <a:gd name="T22" fmla="*/ 3 w 27"/>
                    <a:gd name="T23" fmla="*/ 7 h 18"/>
                    <a:gd name="T24" fmla="*/ 5 w 27"/>
                    <a:gd name="T25" fmla="*/ 7 h 18"/>
                    <a:gd name="T26" fmla="*/ 7 w 27"/>
                    <a:gd name="T27" fmla="*/ 7 h 18"/>
                    <a:gd name="T28" fmla="*/ 9 w 27"/>
                    <a:gd name="T29" fmla="*/ 7 h 18"/>
                    <a:gd name="T30" fmla="*/ 10 w 27"/>
                    <a:gd name="T31" fmla="*/ 7 h 18"/>
                    <a:gd name="T32" fmla="*/ 12 w 27"/>
                    <a:gd name="T33" fmla="*/ 7 h 18"/>
                    <a:gd name="T34" fmla="*/ 14 w 27"/>
                    <a:gd name="T35" fmla="*/ 7 h 18"/>
                    <a:gd name="T36" fmla="*/ 14 w 27"/>
                    <a:gd name="T37" fmla="*/ 9 h 18"/>
                    <a:gd name="T38" fmla="*/ 14 w 27"/>
                    <a:gd name="T39" fmla="*/ 11 h 18"/>
                    <a:gd name="T40" fmla="*/ 18 w 27"/>
                    <a:gd name="T41" fmla="*/ 17 h 18"/>
                    <a:gd name="T42" fmla="*/ 26 w 27"/>
                    <a:gd name="T43" fmla="*/ 15 h 18"/>
                    <a:gd name="T44" fmla="*/ 18 w 27"/>
                    <a:gd name="T45" fmla="*/ 3 h 18"/>
                    <a:gd name="T46" fmla="*/ 20 w 27"/>
                    <a:gd name="T47" fmla="*/ 3 h 18"/>
                    <a:gd name="T48" fmla="*/ 22 w 27"/>
                    <a:gd name="T49" fmla="*/ 3 h 18"/>
                    <a:gd name="T50" fmla="*/ 20 w 27"/>
                    <a:gd name="T51" fmla="*/ 1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7"/>
                    <a:gd name="T79" fmla="*/ 0 h 18"/>
                    <a:gd name="T80" fmla="*/ 27 w 27"/>
                    <a:gd name="T81" fmla="*/ 18 h 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7" h="18">
                      <a:moveTo>
                        <a:pt x="20" y="1"/>
                      </a:moveTo>
                      <a:lnTo>
                        <a:pt x="18" y="1"/>
                      </a:lnTo>
                      <a:lnTo>
                        <a:pt x="14" y="1"/>
                      </a:lnTo>
                      <a:lnTo>
                        <a:pt x="10" y="0"/>
                      </a:lnTo>
                      <a:lnTo>
                        <a:pt x="9" y="0"/>
                      </a:lnTo>
                      <a:lnTo>
                        <a:pt x="5" y="1"/>
                      </a:lnTo>
                      <a:lnTo>
                        <a:pt x="3" y="1"/>
                      </a:lnTo>
                      <a:lnTo>
                        <a:pt x="1" y="1"/>
                      </a:lnTo>
                      <a:lnTo>
                        <a:pt x="0" y="1"/>
                      </a:lnTo>
                      <a:lnTo>
                        <a:pt x="0" y="3"/>
                      </a:lnTo>
                      <a:lnTo>
                        <a:pt x="1" y="7"/>
                      </a:lnTo>
                      <a:lnTo>
                        <a:pt x="3" y="7"/>
                      </a:lnTo>
                      <a:lnTo>
                        <a:pt x="5" y="7"/>
                      </a:lnTo>
                      <a:lnTo>
                        <a:pt x="7" y="7"/>
                      </a:lnTo>
                      <a:lnTo>
                        <a:pt x="9" y="7"/>
                      </a:lnTo>
                      <a:lnTo>
                        <a:pt x="10" y="7"/>
                      </a:lnTo>
                      <a:lnTo>
                        <a:pt x="12" y="7"/>
                      </a:lnTo>
                      <a:lnTo>
                        <a:pt x="14" y="7"/>
                      </a:lnTo>
                      <a:lnTo>
                        <a:pt x="14" y="9"/>
                      </a:lnTo>
                      <a:lnTo>
                        <a:pt x="14" y="11"/>
                      </a:lnTo>
                      <a:lnTo>
                        <a:pt x="18" y="17"/>
                      </a:lnTo>
                      <a:lnTo>
                        <a:pt x="26" y="15"/>
                      </a:lnTo>
                      <a:lnTo>
                        <a:pt x="18" y="3"/>
                      </a:lnTo>
                      <a:lnTo>
                        <a:pt x="20" y="3"/>
                      </a:lnTo>
                      <a:lnTo>
                        <a:pt x="22" y="3"/>
                      </a:lnTo>
                      <a:lnTo>
                        <a:pt x="20" y="1"/>
                      </a:lnTo>
                    </a:path>
                  </a:pathLst>
                </a:custGeom>
                <a:solidFill>
                  <a:srgbClr val="969696"/>
                </a:solidFill>
                <a:ln w="9525" cap="rnd">
                  <a:noFill/>
                  <a:round/>
                  <a:headEnd/>
                  <a:tailEnd/>
                </a:ln>
              </p:spPr>
              <p:txBody>
                <a:bodyPr/>
                <a:lstStyle/>
                <a:p>
                  <a:endParaRPr lang="zh-CN" altLang="zh-CN"/>
                </a:p>
              </p:txBody>
            </p:sp>
            <p:sp>
              <p:nvSpPr>
                <p:cNvPr id="57673" name="Freeform 3715"/>
                <p:cNvSpPr>
                  <a:spLocks/>
                </p:cNvSpPr>
                <p:nvPr/>
              </p:nvSpPr>
              <p:spPr bwMode="auto">
                <a:xfrm>
                  <a:off x="3924" y="1618"/>
                  <a:ext cx="32" cy="24"/>
                </a:xfrm>
                <a:custGeom>
                  <a:avLst/>
                  <a:gdLst>
                    <a:gd name="T0" fmla="*/ 25 w 32"/>
                    <a:gd name="T1" fmla="*/ 3 h 24"/>
                    <a:gd name="T2" fmla="*/ 21 w 32"/>
                    <a:gd name="T3" fmla="*/ 1 h 24"/>
                    <a:gd name="T4" fmla="*/ 17 w 32"/>
                    <a:gd name="T5" fmla="*/ 1 h 24"/>
                    <a:gd name="T6" fmla="*/ 14 w 32"/>
                    <a:gd name="T7" fmla="*/ 0 h 24"/>
                    <a:gd name="T8" fmla="*/ 10 w 32"/>
                    <a:gd name="T9" fmla="*/ 0 h 24"/>
                    <a:gd name="T10" fmla="*/ 7 w 32"/>
                    <a:gd name="T11" fmla="*/ 1 h 24"/>
                    <a:gd name="T12" fmla="*/ 3 w 32"/>
                    <a:gd name="T13" fmla="*/ 1 h 24"/>
                    <a:gd name="T14" fmla="*/ 1 w 32"/>
                    <a:gd name="T15" fmla="*/ 3 h 24"/>
                    <a:gd name="T16" fmla="*/ 0 w 32"/>
                    <a:gd name="T17" fmla="*/ 3 h 24"/>
                    <a:gd name="T18" fmla="*/ 0 w 32"/>
                    <a:gd name="T19" fmla="*/ 5 h 24"/>
                    <a:gd name="T20" fmla="*/ 1 w 32"/>
                    <a:gd name="T21" fmla="*/ 11 h 24"/>
                    <a:gd name="T22" fmla="*/ 3 w 32"/>
                    <a:gd name="T23" fmla="*/ 11 h 24"/>
                    <a:gd name="T24" fmla="*/ 7 w 32"/>
                    <a:gd name="T25" fmla="*/ 11 h 24"/>
                    <a:gd name="T26" fmla="*/ 9 w 32"/>
                    <a:gd name="T27" fmla="*/ 9 h 24"/>
                    <a:gd name="T28" fmla="*/ 10 w 32"/>
                    <a:gd name="T29" fmla="*/ 11 h 24"/>
                    <a:gd name="T30" fmla="*/ 14 w 32"/>
                    <a:gd name="T31" fmla="*/ 11 h 24"/>
                    <a:gd name="T32" fmla="*/ 15 w 32"/>
                    <a:gd name="T33" fmla="*/ 11 h 24"/>
                    <a:gd name="T34" fmla="*/ 17 w 32"/>
                    <a:gd name="T35" fmla="*/ 11 h 24"/>
                    <a:gd name="T36" fmla="*/ 17 w 32"/>
                    <a:gd name="T37" fmla="*/ 13 h 24"/>
                    <a:gd name="T38" fmla="*/ 17 w 32"/>
                    <a:gd name="T39" fmla="*/ 15 h 24"/>
                    <a:gd name="T40" fmla="*/ 21 w 32"/>
                    <a:gd name="T41" fmla="*/ 23 h 24"/>
                    <a:gd name="T42" fmla="*/ 31 w 32"/>
                    <a:gd name="T43" fmla="*/ 21 h 24"/>
                    <a:gd name="T44" fmla="*/ 23 w 32"/>
                    <a:gd name="T45" fmla="*/ 5 h 24"/>
                    <a:gd name="T46" fmla="*/ 25 w 32"/>
                    <a:gd name="T47" fmla="*/ 5 h 24"/>
                    <a:gd name="T48" fmla="*/ 25 w 32"/>
                    <a:gd name="T49" fmla="*/ 3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24"/>
                    <a:gd name="T77" fmla="*/ 32 w 32"/>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24">
                      <a:moveTo>
                        <a:pt x="25" y="3"/>
                      </a:moveTo>
                      <a:lnTo>
                        <a:pt x="21" y="1"/>
                      </a:lnTo>
                      <a:lnTo>
                        <a:pt x="17" y="1"/>
                      </a:lnTo>
                      <a:lnTo>
                        <a:pt x="14" y="0"/>
                      </a:lnTo>
                      <a:lnTo>
                        <a:pt x="10" y="0"/>
                      </a:lnTo>
                      <a:lnTo>
                        <a:pt x="7" y="1"/>
                      </a:lnTo>
                      <a:lnTo>
                        <a:pt x="3" y="1"/>
                      </a:lnTo>
                      <a:lnTo>
                        <a:pt x="1" y="3"/>
                      </a:lnTo>
                      <a:lnTo>
                        <a:pt x="0" y="3"/>
                      </a:lnTo>
                      <a:lnTo>
                        <a:pt x="0" y="5"/>
                      </a:lnTo>
                      <a:lnTo>
                        <a:pt x="1" y="11"/>
                      </a:lnTo>
                      <a:lnTo>
                        <a:pt x="3" y="11"/>
                      </a:lnTo>
                      <a:lnTo>
                        <a:pt x="7" y="11"/>
                      </a:lnTo>
                      <a:lnTo>
                        <a:pt x="9" y="9"/>
                      </a:lnTo>
                      <a:lnTo>
                        <a:pt x="10" y="11"/>
                      </a:lnTo>
                      <a:lnTo>
                        <a:pt x="14" y="11"/>
                      </a:lnTo>
                      <a:lnTo>
                        <a:pt x="15" y="11"/>
                      </a:lnTo>
                      <a:lnTo>
                        <a:pt x="17" y="11"/>
                      </a:lnTo>
                      <a:lnTo>
                        <a:pt x="17" y="13"/>
                      </a:lnTo>
                      <a:lnTo>
                        <a:pt x="17" y="15"/>
                      </a:lnTo>
                      <a:lnTo>
                        <a:pt x="21" y="23"/>
                      </a:lnTo>
                      <a:lnTo>
                        <a:pt x="31" y="21"/>
                      </a:lnTo>
                      <a:lnTo>
                        <a:pt x="23" y="5"/>
                      </a:lnTo>
                      <a:lnTo>
                        <a:pt x="25" y="5"/>
                      </a:lnTo>
                      <a:lnTo>
                        <a:pt x="25" y="3"/>
                      </a:lnTo>
                    </a:path>
                  </a:pathLst>
                </a:custGeom>
                <a:solidFill>
                  <a:srgbClr val="969696"/>
                </a:solidFill>
                <a:ln w="12700" cap="rnd">
                  <a:solidFill>
                    <a:srgbClr val="000000"/>
                  </a:solidFill>
                  <a:round/>
                  <a:headEnd/>
                  <a:tailEnd/>
                </a:ln>
              </p:spPr>
              <p:txBody>
                <a:bodyPr/>
                <a:lstStyle/>
                <a:p>
                  <a:endParaRPr lang="zh-CN" altLang="zh-CN"/>
                </a:p>
              </p:txBody>
            </p:sp>
            <p:sp>
              <p:nvSpPr>
                <p:cNvPr id="57674" name="Freeform 3716"/>
                <p:cNvSpPr>
                  <a:spLocks/>
                </p:cNvSpPr>
                <p:nvPr/>
              </p:nvSpPr>
              <p:spPr bwMode="auto">
                <a:xfrm>
                  <a:off x="3946" y="1639"/>
                  <a:ext cx="17" cy="17"/>
                </a:xfrm>
                <a:custGeom>
                  <a:avLst/>
                  <a:gdLst>
                    <a:gd name="T0" fmla="*/ 16 w 17"/>
                    <a:gd name="T1" fmla="*/ 16 h 17"/>
                    <a:gd name="T2" fmla="*/ 16 w 17"/>
                    <a:gd name="T3" fmla="*/ 0 h 17"/>
                    <a:gd name="T4" fmla="*/ 0 w 17"/>
                    <a:gd name="T5" fmla="*/ 2 h 17"/>
                    <a:gd name="T6" fmla="*/ 16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16" y="0"/>
                      </a:lnTo>
                      <a:lnTo>
                        <a:pt x="0" y="2"/>
                      </a:lnTo>
                      <a:lnTo>
                        <a:pt x="16" y="16"/>
                      </a:lnTo>
                    </a:path>
                  </a:pathLst>
                </a:custGeom>
                <a:solidFill>
                  <a:srgbClr val="969696"/>
                </a:solidFill>
                <a:ln w="9525" cap="rnd">
                  <a:noFill/>
                  <a:round/>
                  <a:headEnd/>
                  <a:tailEnd/>
                </a:ln>
              </p:spPr>
              <p:txBody>
                <a:bodyPr/>
                <a:lstStyle/>
                <a:p>
                  <a:endParaRPr lang="zh-CN" altLang="zh-CN"/>
                </a:p>
              </p:txBody>
            </p:sp>
            <p:sp>
              <p:nvSpPr>
                <p:cNvPr id="57675" name="Freeform 3717"/>
                <p:cNvSpPr>
                  <a:spLocks/>
                </p:cNvSpPr>
                <p:nvPr/>
              </p:nvSpPr>
              <p:spPr bwMode="auto">
                <a:xfrm>
                  <a:off x="3946" y="1639"/>
                  <a:ext cx="17" cy="17"/>
                </a:xfrm>
                <a:custGeom>
                  <a:avLst/>
                  <a:gdLst>
                    <a:gd name="T0" fmla="*/ 14 w 17"/>
                    <a:gd name="T1" fmla="*/ 16 h 17"/>
                    <a:gd name="T2" fmla="*/ 16 w 17"/>
                    <a:gd name="T3" fmla="*/ 0 h 17"/>
                    <a:gd name="T4" fmla="*/ 0 w 17"/>
                    <a:gd name="T5" fmla="*/ 2 h 17"/>
                    <a:gd name="T6" fmla="*/ 14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4" y="16"/>
                      </a:moveTo>
                      <a:lnTo>
                        <a:pt x="16" y="0"/>
                      </a:lnTo>
                      <a:lnTo>
                        <a:pt x="0" y="2"/>
                      </a:lnTo>
                      <a:lnTo>
                        <a:pt x="14" y="16"/>
                      </a:lnTo>
                    </a:path>
                  </a:pathLst>
                </a:custGeom>
                <a:solidFill>
                  <a:srgbClr val="969696"/>
                </a:solidFill>
                <a:ln w="12700" cap="rnd">
                  <a:solidFill>
                    <a:srgbClr val="000000"/>
                  </a:solidFill>
                  <a:round/>
                  <a:headEnd/>
                  <a:tailEnd/>
                </a:ln>
              </p:spPr>
              <p:txBody>
                <a:bodyPr/>
                <a:lstStyle/>
                <a:p>
                  <a:endParaRPr lang="zh-CN" altLang="zh-CN"/>
                </a:p>
              </p:txBody>
            </p:sp>
            <p:sp>
              <p:nvSpPr>
                <p:cNvPr id="57676" name="Freeform 3718"/>
                <p:cNvSpPr>
                  <a:spLocks/>
                </p:cNvSpPr>
                <p:nvPr/>
              </p:nvSpPr>
              <p:spPr bwMode="auto">
                <a:xfrm>
                  <a:off x="3922" y="1628"/>
                  <a:ext cx="25" cy="29"/>
                </a:xfrm>
                <a:custGeom>
                  <a:avLst/>
                  <a:gdLst>
                    <a:gd name="T0" fmla="*/ 7 w 25"/>
                    <a:gd name="T1" fmla="*/ 22 h 29"/>
                    <a:gd name="T2" fmla="*/ 5 w 25"/>
                    <a:gd name="T3" fmla="*/ 20 h 29"/>
                    <a:gd name="T4" fmla="*/ 5 w 25"/>
                    <a:gd name="T5" fmla="*/ 18 h 29"/>
                    <a:gd name="T6" fmla="*/ 3 w 25"/>
                    <a:gd name="T7" fmla="*/ 18 h 29"/>
                    <a:gd name="T8" fmla="*/ 1 w 25"/>
                    <a:gd name="T9" fmla="*/ 16 h 29"/>
                    <a:gd name="T10" fmla="*/ 0 w 25"/>
                    <a:gd name="T11" fmla="*/ 3 h 29"/>
                    <a:gd name="T12" fmla="*/ 1 w 25"/>
                    <a:gd name="T13" fmla="*/ 1 h 29"/>
                    <a:gd name="T14" fmla="*/ 5 w 25"/>
                    <a:gd name="T15" fmla="*/ 1 h 29"/>
                    <a:gd name="T16" fmla="*/ 7 w 25"/>
                    <a:gd name="T17" fmla="*/ 1 h 29"/>
                    <a:gd name="T18" fmla="*/ 9 w 25"/>
                    <a:gd name="T19" fmla="*/ 0 h 29"/>
                    <a:gd name="T20" fmla="*/ 11 w 25"/>
                    <a:gd name="T21" fmla="*/ 1 h 29"/>
                    <a:gd name="T22" fmla="*/ 12 w 25"/>
                    <a:gd name="T23" fmla="*/ 1 h 29"/>
                    <a:gd name="T24" fmla="*/ 14 w 25"/>
                    <a:gd name="T25" fmla="*/ 1 h 29"/>
                    <a:gd name="T26" fmla="*/ 16 w 25"/>
                    <a:gd name="T27" fmla="*/ 1 h 29"/>
                    <a:gd name="T28" fmla="*/ 16 w 25"/>
                    <a:gd name="T29" fmla="*/ 3 h 29"/>
                    <a:gd name="T30" fmla="*/ 16 w 25"/>
                    <a:gd name="T31" fmla="*/ 5 h 29"/>
                    <a:gd name="T32" fmla="*/ 24 w 25"/>
                    <a:gd name="T33" fmla="*/ 24 h 29"/>
                    <a:gd name="T34" fmla="*/ 22 w 25"/>
                    <a:gd name="T35" fmla="*/ 24 h 29"/>
                    <a:gd name="T36" fmla="*/ 18 w 25"/>
                    <a:gd name="T37" fmla="*/ 26 h 29"/>
                    <a:gd name="T38" fmla="*/ 16 w 25"/>
                    <a:gd name="T39" fmla="*/ 26 h 29"/>
                    <a:gd name="T40" fmla="*/ 14 w 25"/>
                    <a:gd name="T41" fmla="*/ 26 h 29"/>
                    <a:gd name="T42" fmla="*/ 11 w 25"/>
                    <a:gd name="T43" fmla="*/ 26 h 29"/>
                    <a:gd name="T44" fmla="*/ 9 w 25"/>
                    <a:gd name="T45" fmla="*/ 28 h 29"/>
                    <a:gd name="T46" fmla="*/ 7 w 25"/>
                    <a:gd name="T47" fmla="*/ 22 h 2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5"/>
                    <a:gd name="T73" fmla="*/ 0 h 29"/>
                    <a:gd name="T74" fmla="*/ 25 w 25"/>
                    <a:gd name="T75" fmla="*/ 29 h 2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5" h="29">
                      <a:moveTo>
                        <a:pt x="7" y="22"/>
                      </a:moveTo>
                      <a:lnTo>
                        <a:pt x="5" y="20"/>
                      </a:lnTo>
                      <a:lnTo>
                        <a:pt x="5" y="18"/>
                      </a:lnTo>
                      <a:lnTo>
                        <a:pt x="3" y="18"/>
                      </a:lnTo>
                      <a:lnTo>
                        <a:pt x="1" y="16"/>
                      </a:lnTo>
                      <a:lnTo>
                        <a:pt x="0" y="3"/>
                      </a:lnTo>
                      <a:lnTo>
                        <a:pt x="1" y="1"/>
                      </a:lnTo>
                      <a:lnTo>
                        <a:pt x="5" y="1"/>
                      </a:lnTo>
                      <a:lnTo>
                        <a:pt x="7" y="1"/>
                      </a:lnTo>
                      <a:lnTo>
                        <a:pt x="9" y="0"/>
                      </a:lnTo>
                      <a:lnTo>
                        <a:pt x="11" y="1"/>
                      </a:lnTo>
                      <a:lnTo>
                        <a:pt x="12" y="1"/>
                      </a:lnTo>
                      <a:lnTo>
                        <a:pt x="14" y="1"/>
                      </a:lnTo>
                      <a:lnTo>
                        <a:pt x="16" y="1"/>
                      </a:lnTo>
                      <a:lnTo>
                        <a:pt x="16" y="3"/>
                      </a:lnTo>
                      <a:lnTo>
                        <a:pt x="16" y="5"/>
                      </a:lnTo>
                      <a:lnTo>
                        <a:pt x="24" y="24"/>
                      </a:lnTo>
                      <a:lnTo>
                        <a:pt x="22" y="24"/>
                      </a:lnTo>
                      <a:lnTo>
                        <a:pt x="18" y="26"/>
                      </a:lnTo>
                      <a:lnTo>
                        <a:pt x="16" y="26"/>
                      </a:lnTo>
                      <a:lnTo>
                        <a:pt x="14" y="26"/>
                      </a:lnTo>
                      <a:lnTo>
                        <a:pt x="11" y="26"/>
                      </a:lnTo>
                      <a:lnTo>
                        <a:pt x="9" y="28"/>
                      </a:lnTo>
                      <a:lnTo>
                        <a:pt x="7" y="22"/>
                      </a:lnTo>
                    </a:path>
                  </a:pathLst>
                </a:custGeom>
                <a:solidFill>
                  <a:srgbClr val="969696"/>
                </a:solidFill>
                <a:ln w="9525" cap="rnd">
                  <a:noFill/>
                  <a:round/>
                  <a:headEnd/>
                  <a:tailEnd/>
                </a:ln>
              </p:spPr>
              <p:txBody>
                <a:bodyPr/>
                <a:lstStyle/>
                <a:p>
                  <a:endParaRPr lang="zh-CN" altLang="zh-CN"/>
                </a:p>
              </p:txBody>
            </p:sp>
            <p:sp>
              <p:nvSpPr>
                <p:cNvPr id="57677" name="Freeform 3719"/>
                <p:cNvSpPr>
                  <a:spLocks/>
                </p:cNvSpPr>
                <p:nvPr/>
              </p:nvSpPr>
              <p:spPr bwMode="auto">
                <a:xfrm>
                  <a:off x="3922" y="1628"/>
                  <a:ext cx="30" cy="35"/>
                </a:xfrm>
                <a:custGeom>
                  <a:avLst/>
                  <a:gdLst>
                    <a:gd name="T0" fmla="*/ 9 w 30"/>
                    <a:gd name="T1" fmla="*/ 26 h 35"/>
                    <a:gd name="T2" fmla="*/ 5 w 30"/>
                    <a:gd name="T3" fmla="*/ 24 h 35"/>
                    <a:gd name="T4" fmla="*/ 5 w 30"/>
                    <a:gd name="T5" fmla="*/ 22 h 35"/>
                    <a:gd name="T6" fmla="*/ 3 w 30"/>
                    <a:gd name="T7" fmla="*/ 22 h 35"/>
                    <a:gd name="T8" fmla="*/ 3 w 30"/>
                    <a:gd name="T9" fmla="*/ 20 h 35"/>
                    <a:gd name="T10" fmla="*/ 0 w 30"/>
                    <a:gd name="T11" fmla="*/ 5 h 35"/>
                    <a:gd name="T12" fmla="*/ 1 w 30"/>
                    <a:gd name="T13" fmla="*/ 3 h 35"/>
                    <a:gd name="T14" fmla="*/ 3 w 30"/>
                    <a:gd name="T15" fmla="*/ 1 h 35"/>
                    <a:gd name="T16" fmla="*/ 5 w 30"/>
                    <a:gd name="T17" fmla="*/ 1 h 35"/>
                    <a:gd name="T18" fmla="*/ 9 w 30"/>
                    <a:gd name="T19" fmla="*/ 1 h 35"/>
                    <a:gd name="T20" fmla="*/ 11 w 30"/>
                    <a:gd name="T21" fmla="*/ 0 h 35"/>
                    <a:gd name="T22" fmla="*/ 12 w 30"/>
                    <a:gd name="T23" fmla="*/ 1 h 35"/>
                    <a:gd name="T24" fmla="*/ 15 w 30"/>
                    <a:gd name="T25" fmla="*/ 1 h 35"/>
                    <a:gd name="T26" fmla="*/ 17 w 30"/>
                    <a:gd name="T27" fmla="*/ 1 h 35"/>
                    <a:gd name="T28" fmla="*/ 19 w 30"/>
                    <a:gd name="T29" fmla="*/ 1 h 35"/>
                    <a:gd name="T30" fmla="*/ 19 w 30"/>
                    <a:gd name="T31" fmla="*/ 3 h 35"/>
                    <a:gd name="T32" fmla="*/ 19 w 30"/>
                    <a:gd name="T33" fmla="*/ 5 h 35"/>
                    <a:gd name="T34" fmla="*/ 29 w 30"/>
                    <a:gd name="T35" fmla="*/ 28 h 35"/>
                    <a:gd name="T36" fmla="*/ 27 w 30"/>
                    <a:gd name="T37" fmla="*/ 28 h 35"/>
                    <a:gd name="T38" fmla="*/ 23 w 30"/>
                    <a:gd name="T39" fmla="*/ 30 h 35"/>
                    <a:gd name="T40" fmla="*/ 19 w 30"/>
                    <a:gd name="T41" fmla="*/ 30 h 35"/>
                    <a:gd name="T42" fmla="*/ 17 w 30"/>
                    <a:gd name="T43" fmla="*/ 30 h 35"/>
                    <a:gd name="T44" fmla="*/ 12 w 30"/>
                    <a:gd name="T45" fmla="*/ 32 h 35"/>
                    <a:gd name="T46" fmla="*/ 11 w 30"/>
                    <a:gd name="T47" fmla="*/ 34 h 35"/>
                    <a:gd name="T48" fmla="*/ 9 w 30"/>
                    <a:gd name="T49" fmla="*/ 26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0"/>
                    <a:gd name="T76" fmla="*/ 0 h 35"/>
                    <a:gd name="T77" fmla="*/ 30 w 30"/>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0" h="35">
                      <a:moveTo>
                        <a:pt x="9" y="26"/>
                      </a:moveTo>
                      <a:lnTo>
                        <a:pt x="5" y="24"/>
                      </a:lnTo>
                      <a:lnTo>
                        <a:pt x="5" y="22"/>
                      </a:lnTo>
                      <a:lnTo>
                        <a:pt x="3" y="22"/>
                      </a:lnTo>
                      <a:lnTo>
                        <a:pt x="3" y="20"/>
                      </a:lnTo>
                      <a:lnTo>
                        <a:pt x="0" y="5"/>
                      </a:lnTo>
                      <a:lnTo>
                        <a:pt x="1" y="3"/>
                      </a:lnTo>
                      <a:lnTo>
                        <a:pt x="3" y="1"/>
                      </a:lnTo>
                      <a:lnTo>
                        <a:pt x="5" y="1"/>
                      </a:lnTo>
                      <a:lnTo>
                        <a:pt x="9" y="1"/>
                      </a:lnTo>
                      <a:lnTo>
                        <a:pt x="11" y="0"/>
                      </a:lnTo>
                      <a:lnTo>
                        <a:pt x="12" y="1"/>
                      </a:lnTo>
                      <a:lnTo>
                        <a:pt x="15" y="1"/>
                      </a:lnTo>
                      <a:lnTo>
                        <a:pt x="17" y="1"/>
                      </a:lnTo>
                      <a:lnTo>
                        <a:pt x="19" y="1"/>
                      </a:lnTo>
                      <a:lnTo>
                        <a:pt x="19" y="3"/>
                      </a:lnTo>
                      <a:lnTo>
                        <a:pt x="19" y="5"/>
                      </a:lnTo>
                      <a:lnTo>
                        <a:pt x="29" y="28"/>
                      </a:lnTo>
                      <a:lnTo>
                        <a:pt x="27" y="28"/>
                      </a:lnTo>
                      <a:lnTo>
                        <a:pt x="23" y="30"/>
                      </a:lnTo>
                      <a:lnTo>
                        <a:pt x="19" y="30"/>
                      </a:lnTo>
                      <a:lnTo>
                        <a:pt x="17" y="30"/>
                      </a:lnTo>
                      <a:lnTo>
                        <a:pt x="12" y="32"/>
                      </a:lnTo>
                      <a:lnTo>
                        <a:pt x="11" y="34"/>
                      </a:lnTo>
                      <a:lnTo>
                        <a:pt x="9" y="26"/>
                      </a:lnTo>
                    </a:path>
                  </a:pathLst>
                </a:custGeom>
                <a:solidFill>
                  <a:srgbClr val="969696"/>
                </a:solidFill>
                <a:ln w="12700" cap="rnd">
                  <a:solidFill>
                    <a:srgbClr val="000000"/>
                  </a:solidFill>
                  <a:round/>
                  <a:headEnd/>
                  <a:tailEnd/>
                </a:ln>
              </p:spPr>
              <p:txBody>
                <a:bodyPr/>
                <a:lstStyle/>
                <a:p>
                  <a:endParaRPr lang="zh-CN" altLang="zh-CN"/>
                </a:p>
              </p:txBody>
            </p:sp>
            <p:sp>
              <p:nvSpPr>
                <p:cNvPr id="57678" name="Freeform 3720"/>
                <p:cNvSpPr>
                  <a:spLocks/>
                </p:cNvSpPr>
                <p:nvPr/>
              </p:nvSpPr>
              <p:spPr bwMode="auto">
                <a:xfrm>
                  <a:off x="3893" y="1686"/>
                  <a:ext cx="28" cy="1"/>
                </a:xfrm>
                <a:custGeom>
                  <a:avLst/>
                  <a:gdLst>
                    <a:gd name="T0" fmla="*/ 0 w 28"/>
                    <a:gd name="T1" fmla="*/ 0 h 1"/>
                    <a:gd name="T2" fmla="*/ 5 w 28"/>
                    <a:gd name="T3" fmla="*/ 0 h 1"/>
                    <a:gd name="T4" fmla="*/ 9 w 28"/>
                    <a:gd name="T5" fmla="*/ 0 h 1"/>
                    <a:gd name="T6" fmla="*/ 15 w 28"/>
                    <a:gd name="T7" fmla="*/ 0 h 1"/>
                    <a:gd name="T8" fmla="*/ 19 w 28"/>
                    <a:gd name="T9" fmla="*/ 0 h 1"/>
                    <a:gd name="T10" fmla="*/ 21 w 28"/>
                    <a:gd name="T11" fmla="*/ 0 h 1"/>
                    <a:gd name="T12" fmla="*/ 23 w 28"/>
                    <a:gd name="T13" fmla="*/ 0 h 1"/>
                    <a:gd name="T14" fmla="*/ 25 w 28"/>
                    <a:gd name="T15" fmla="*/ 0 h 1"/>
                    <a:gd name="T16" fmla="*/ 27 w 28"/>
                    <a:gd name="T17" fmla="*/ 0 h 1"/>
                    <a:gd name="T18" fmla="*/ 25 w 28"/>
                    <a:gd name="T19" fmla="*/ 0 h 1"/>
                    <a:gd name="T20" fmla="*/ 23 w 28"/>
                    <a:gd name="T21" fmla="*/ 0 h 1"/>
                    <a:gd name="T22" fmla="*/ 21 w 28"/>
                    <a:gd name="T23" fmla="*/ 0 h 1"/>
                    <a:gd name="T24" fmla="*/ 15 w 28"/>
                    <a:gd name="T25" fmla="*/ 0 h 1"/>
                    <a:gd name="T26" fmla="*/ 11 w 28"/>
                    <a:gd name="T27" fmla="*/ 0 h 1"/>
                    <a:gd name="T28" fmla="*/ 5 w 28"/>
                    <a:gd name="T29" fmla="*/ 0 h 1"/>
                    <a:gd name="T30" fmla="*/ 1 w 28"/>
                    <a:gd name="T31" fmla="*/ 0 h 1"/>
                    <a:gd name="T32" fmla="*/ 0 w 28"/>
                    <a:gd name="T33" fmla="*/ 0 h 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
                    <a:gd name="T52" fmla="*/ 0 h 1"/>
                    <a:gd name="T53" fmla="*/ 28 w 28"/>
                    <a:gd name="T54" fmla="*/ 1 h 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 h="1">
                      <a:moveTo>
                        <a:pt x="0" y="0"/>
                      </a:moveTo>
                      <a:lnTo>
                        <a:pt x="5" y="0"/>
                      </a:lnTo>
                      <a:lnTo>
                        <a:pt x="9" y="0"/>
                      </a:lnTo>
                      <a:lnTo>
                        <a:pt x="15" y="0"/>
                      </a:lnTo>
                      <a:lnTo>
                        <a:pt x="19" y="0"/>
                      </a:lnTo>
                      <a:lnTo>
                        <a:pt x="21" y="0"/>
                      </a:lnTo>
                      <a:lnTo>
                        <a:pt x="23" y="0"/>
                      </a:lnTo>
                      <a:lnTo>
                        <a:pt x="25" y="0"/>
                      </a:lnTo>
                      <a:lnTo>
                        <a:pt x="27" y="0"/>
                      </a:lnTo>
                      <a:lnTo>
                        <a:pt x="25" y="0"/>
                      </a:lnTo>
                      <a:lnTo>
                        <a:pt x="23" y="0"/>
                      </a:lnTo>
                      <a:lnTo>
                        <a:pt x="21" y="0"/>
                      </a:lnTo>
                      <a:lnTo>
                        <a:pt x="15" y="0"/>
                      </a:lnTo>
                      <a:lnTo>
                        <a:pt x="11" y="0"/>
                      </a:lnTo>
                      <a:lnTo>
                        <a:pt x="5" y="0"/>
                      </a:lnTo>
                      <a:lnTo>
                        <a:pt x="1" y="0"/>
                      </a:lnTo>
                      <a:lnTo>
                        <a:pt x="0" y="0"/>
                      </a:lnTo>
                    </a:path>
                  </a:pathLst>
                </a:custGeom>
                <a:solidFill>
                  <a:srgbClr val="969696"/>
                </a:solidFill>
                <a:ln w="9525" cap="rnd">
                  <a:noFill/>
                  <a:round/>
                  <a:headEnd/>
                  <a:tailEnd/>
                </a:ln>
              </p:spPr>
              <p:txBody>
                <a:bodyPr/>
                <a:lstStyle/>
                <a:p>
                  <a:endParaRPr lang="zh-CN" altLang="zh-CN"/>
                </a:p>
              </p:txBody>
            </p:sp>
            <p:sp>
              <p:nvSpPr>
                <p:cNvPr id="57679" name="Freeform 3721"/>
                <p:cNvSpPr>
                  <a:spLocks/>
                </p:cNvSpPr>
                <p:nvPr/>
              </p:nvSpPr>
              <p:spPr bwMode="auto">
                <a:xfrm>
                  <a:off x="3893" y="1686"/>
                  <a:ext cx="34" cy="17"/>
                </a:xfrm>
                <a:custGeom>
                  <a:avLst/>
                  <a:gdLst>
                    <a:gd name="T0" fmla="*/ 0 w 34"/>
                    <a:gd name="T1" fmla="*/ 12 h 17"/>
                    <a:gd name="T2" fmla="*/ 7 w 34"/>
                    <a:gd name="T3" fmla="*/ 16 h 17"/>
                    <a:gd name="T4" fmla="*/ 11 w 34"/>
                    <a:gd name="T5" fmla="*/ 16 h 17"/>
                    <a:gd name="T6" fmla="*/ 17 w 34"/>
                    <a:gd name="T7" fmla="*/ 16 h 17"/>
                    <a:gd name="T8" fmla="*/ 23 w 34"/>
                    <a:gd name="T9" fmla="*/ 12 h 17"/>
                    <a:gd name="T10" fmla="*/ 25 w 34"/>
                    <a:gd name="T11" fmla="*/ 12 h 17"/>
                    <a:gd name="T12" fmla="*/ 29 w 34"/>
                    <a:gd name="T13" fmla="*/ 12 h 17"/>
                    <a:gd name="T14" fmla="*/ 31 w 34"/>
                    <a:gd name="T15" fmla="*/ 8 h 17"/>
                    <a:gd name="T16" fmla="*/ 33 w 34"/>
                    <a:gd name="T17" fmla="*/ 8 h 17"/>
                    <a:gd name="T18" fmla="*/ 31 w 34"/>
                    <a:gd name="T19" fmla="*/ 2 h 17"/>
                    <a:gd name="T20" fmla="*/ 29 w 34"/>
                    <a:gd name="T21" fmla="*/ 0 h 17"/>
                    <a:gd name="T22" fmla="*/ 25 w 34"/>
                    <a:gd name="T23" fmla="*/ 0 h 17"/>
                    <a:gd name="T24" fmla="*/ 19 w 34"/>
                    <a:gd name="T25" fmla="*/ 0 h 17"/>
                    <a:gd name="T26" fmla="*/ 13 w 34"/>
                    <a:gd name="T27" fmla="*/ 2 h 17"/>
                    <a:gd name="T28" fmla="*/ 7 w 34"/>
                    <a:gd name="T29" fmla="*/ 8 h 17"/>
                    <a:gd name="T30" fmla="*/ 3 w 34"/>
                    <a:gd name="T31" fmla="*/ 8 h 17"/>
                    <a:gd name="T32" fmla="*/ 0 w 34"/>
                    <a:gd name="T33" fmla="*/ 12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17"/>
                    <a:gd name="T53" fmla="*/ 34 w 34"/>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17">
                      <a:moveTo>
                        <a:pt x="0" y="12"/>
                      </a:moveTo>
                      <a:lnTo>
                        <a:pt x="7" y="16"/>
                      </a:lnTo>
                      <a:lnTo>
                        <a:pt x="11" y="16"/>
                      </a:lnTo>
                      <a:lnTo>
                        <a:pt x="17" y="16"/>
                      </a:lnTo>
                      <a:lnTo>
                        <a:pt x="23" y="12"/>
                      </a:lnTo>
                      <a:lnTo>
                        <a:pt x="25" y="12"/>
                      </a:lnTo>
                      <a:lnTo>
                        <a:pt x="29" y="12"/>
                      </a:lnTo>
                      <a:lnTo>
                        <a:pt x="31" y="8"/>
                      </a:lnTo>
                      <a:lnTo>
                        <a:pt x="33" y="8"/>
                      </a:lnTo>
                      <a:lnTo>
                        <a:pt x="31" y="2"/>
                      </a:lnTo>
                      <a:lnTo>
                        <a:pt x="29" y="0"/>
                      </a:lnTo>
                      <a:lnTo>
                        <a:pt x="25" y="0"/>
                      </a:lnTo>
                      <a:lnTo>
                        <a:pt x="19" y="0"/>
                      </a:lnTo>
                      <a:lnTo>
                        <a:pt x="13" y="2"/>
                      </a:lnTo>
                      <a:lnTo>
                        <a:pt x="7" y="8"/>
                      </a:lnTo>
                      <a:lnTo>
                        <a:pt x="3" y="8"/>
                      </a:lnTo>
                      <a:lnTo>
                        <a:pt x="0" y="12"/>
                      </a:lnTo>
                    </a:path>
                  </a:pathLst>
                </a:custGeom>
                <a:solidFill>
                  <a:srgbClr val="969696"/>
                </a:solidFill>
                <a:ln w="12700" cap="rnd">
                  <a:solidFill>
                    <a:srgbClr val="000000"/>
                  </a:solidFill>
                  <a:round/>
                  <a:headEnd/>
                  <a:tailEnd/>
                </a:ln>
              </p:spPr>
              <p:txBody>
                <a:bodyPr/>
                <a:lstStyle/>
                <a:p>
                  <a:endParaRPr lang="zh-CN" altLang="zh-CN"/>
                </a:p>
              </p:txBody>
            </p:sp>
            <p:sp>
              <p:nvSpPr>
                <p:cNvPr id="57680" name="Freeform 3722"/>
                <p:cNvSpPr>
                  <a:spLocks/>
                </p:cNvSpPr>
                <p:nvPr/>
              </p:nvSpPr>
              <p:spPr bwMode="auto">
                <a:xfrm>
                  <a:off x="3918" y="1688"/>
                  <a:ext cx="17" cy="31"/>
                </a:xfrm>
                <a:custGeom>
                  <a:avLst/>
                  <a:gdLst>
                    <a:gd name="T0" fmla="*/ 10 w 17"/>
                    <a:gd name="T1" fmla="*/ 0 h 31"/>
                    <a:gd name="T2" fmla="*/ 8 w 17"/>
                    <a:gd name="T3" fmla="*/ 0 h 31"/>
                    <a:gd name="T4" fmla="*/ 0 w 17"/>
                    <a:gd name="T5" fmla="*/ 30 h 31"/>
                    <a:gd name="T6" fmla="*/ 6 w 17"/>
                    <a:gd name="T7" fmla="*/ 30 h 31"/>
                    <a:gd name="T8" fmla="*/ 10 w 17"/>
                    <a:gd name="T9" fmla="*/ 13 h 31"/>
                    <a:gd name="T10" fmla="*/ 16 w 17"/>
                    <a:gd name="T11" fmla="*/ 1 h 31"/>
                    <a:gd name="T12" fmla="*/ 10 w 17"/>
                    <a:gd name="T13" fmla="*/ 0 h 31"/>
                    <a:gd name="T14" fmla="*/ 0 60000 65536"/>
                    <a:gd name="T15" fmla="*/ 0 60000 65536"/>
                    <a:gd name="T16" fmla="*/ 0 60000 65536"/>
                    <a:gd name="T17" fmla="*/ 0 60000 65536"/>
                    <a:gd name="T18" fmla="*/ 0 60000 65536"/>
                    <a:gd name="T19" fmla="*/ 0 60000 65536"/>
                    <a:gd name="T20" fmla="*/ 0 60000 65536"/>
                    <a:gd name="T21" fmla="*/ 0 w 17"/>
                    <a:gd name="T22" fmla="*/ 0 h 31"/>
                    <a:gd name="T23" fmla="*/ 17 w 17"/>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31">
                      <a:moveTo>
                        <a:pt x="10" y="0"/>
                      </a:moveTo>
                      <a:lnTo>
                        <a:pt x="8" y="0"/>
                      </a:lnTo>
                      <a:lnTo>
                        <a:pt x="0" y="30"/>
                      </a:lnTo>
                      <a:lnTo>
                        <a:pt x="6" y="30"/>
                      </a:lnTo>
                      <a:lnTo>
                        <a:pt x="10" y="13"/>
                      </a:lnTo>
                      <a:lnTo>
                        <a:pt x="16" y="1"/>
                      </a:lnTo>
                      <a:lnTo>
                        <a:pt x="10" y="0"/>
                      </a:lnTo>
                    </a:path>
                  </a:pathLst>
                </a:custGeom>
                <a:solidFill>
                  <a:srgbClr val="969696"/>
                </a:solidFill>
                <a:ln w="9525" cap="rnd">
                  <a:noFill/>
                  <a:round/>
                  <a:headEnd/>
                  <a:tailEnd/>
                </a:ln>
              </p:spPr>
              <p:txBody>
                <a:bodyPr/>
                <a:lstStyle/>
                <a:p>
                  <a:endParaRPr lang="zh-CN" altLang="zh-CN"/>
                </a:p>
              </p:txBody>
            </p:sp>
            <p:sp>
              <p:nvSpPr>
                <p:cNvPr id="57681" name="Freeform 3723"/>
                <p:cNvSpPr>
                  <a:spLocks/>
                </p:cNvSpPr>
                <p:nvPr/>
              </p:nvSpPr>
              <p:spPr bwMode="auto">
                <a:xfrm>
                  <a:off x="3918" y="1688"/>
                  <a:ext cx="17" cy="36"/>
                </a:xfrm>
                <a:custGeom>
                  <a:avLst/>
                  <a:gdLst>
                    <a:gd name="T0" fmla="*/ 10 w 17"/>
                    <a:gd name="T1" fmla="*/ 0 h 36"/>
                    <a:gd name="T2" fmla="*/ 6 w 17"/>
                    <a:gd name="T3" fmla="*/ 0 h 36"/>
                    <a:gd name="T4" fmla="*/ 0 w 17"/>
                    <a:gd name="T5" fmla="*/ 35 h 36"/>
                    <a:gd name="T6" fmla="*/ 4 w 17"/>
                    <a:gd name="T7" fmla="*/ 35 h 36"/>
                    <a:gd name="T8" fmla="*/ 10 w 17"/>
                    <a:gd name="T9" fmla="*/ 17 h 36"/>
                    <a:gd name="T10" fmla="*/ 16 w 17"/>
                    <a:gd name="T11" fmla="*/ 1 h 36"/>
                    <a:gd name="T12" fmla="*/ 10 w 17"/>
                    <a:gd name="T13" fmla="*/ 0 h 36"/>
                    <a:gd name="T14" fmla="*/ 0 60000 65536"/>
                    <a:gd name="T15" fmla="*/ 0 60000 65536"/>
                    <a:gd name="T16" fmla="*/ 0 60000 65536"/>
                    <a:gd name="T17" fmla="*/ 0 60000 65536"/>
                    <a:gd name="T18" fmla="*/ 0 60000 65536"/>
                    <a:gd name="T19" fmla="*/ 0 60000 65536"/>
                    <a:gd name="T20" fmla="*/ 0 60000 65536"/>
                    <a:gd name="T21" fmla="*/ 0 w 17"/>
                    <a:gd name="T22" fmla="*/ 0 h 36"/>
                    <a:gd name="T23" fmla="*/ 17 w 17"/>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36">
                      <a:moveTo>
                        <a:pt x="10" y="0"/>
                      </a:moveTo>
                      <a:lnTo>
                        <a:pt x="6" y="0"/>
                      </a:lnTo>
                      <a:lnTo>
                        <a:pt x="0" y="35"/>
                      </a:lnTo>
                      <a:lnTo>
                        <a:pt x="4" y="35"/>
                      </a:lnTo>
                      <a:lnTo>
                        <a:pt x="10" y="17"/>
                      </a:lnTo>
                      <a:lnTo>
                        <a:pt x="16" y="1"/>
                      </a:lnTo>
                      <a:lnTo>
                        <a:pt x="10" y="0"/>
                      </a:lnTo>
                    </a:path>
                  </a:pathLst>
                </a:custGeom>
                <a:solidFill>
                  <a:srgbClr val="969696"/>
                </a:solidFill>
                <a:ln w="12700" cap="rnd">
                  <a:solidFill>
                    <a:srgbClr val="000000"/>
                  </a:solidFill>
                  <a:round/>
                  <a:headEnd/>
                  <a:tailEnd/>
                </a:ln>
              </p:spPr>
              <p:txBody>
                <a:bodyPr/>
                <a:lstStyle/>
                <a:p>
                  <a:endParaRPr lang="zh-CN" altLang="zh-CN"/>
                </a:p>
              </p:txBody>
            </p:sp>
            <p:sp>
              <p:nvSpPr>
                <p:cNvPr id="57682" name="Freeform 3724"/>
                <p:cNvSpPr>
                  <a:spLocks/>
                </p:cNvSpPr>
                <p:nvPr/>
              </p:nvSpPr>
              <p:spPr bwMode="auto">
                <a:xfrm>
                  <a:off x="3926" y="1676"/>
                  <a:ext cx="23" cy="17"/>
                </a:xfrm>
                <a:custGeom>
                  <a:avLst/>
                  <a:gdLst>
                    <a:gd name="T0" fmla="*/ 0 w 23"/>
                    <a:gd name="T1" fmla="*/ 14 h 17"/>
                    <a:gd name="T2" fmla="*/ 18 w 23"/>
                    <a:gd name="T3" fmla="*/ 0 h 17"/>
                    <a:gd name="T4" fmla="*/ 20 w 23"/>
                    <a:gd name="T5" fmla="*/ 0 h 17"/>
                    <a:gd name="T6" fmla="*/ 22 w 23"/>
                    <a:gd name="T7" fmla="*/ 2 h 17"/>
                    <a:gd name="T8" fmla="*/ 3 w 23"/>
                    <a:gd name="T9" fmla="*/ 16 h 17"/>
                    <a:gd name="T10" fmla="*/ 0 w 23"/>
                    <a:gd name="T11" fmla="*/ 14 h 17"/>
                    <a:gd name="T12" fmla="*/ 0 60000 65536"/>
                    <a:gd name="T13" fmla="*/ 0 60000 65536"/>
                    <a:gd name="T14" fmla="*/ 0 60000 65536"/>
                    <a:gd name="T15" fmla="*/ 0 60000 65536"/>
                    <a:gd name="T16" fmla="*/ 0 60000 65536"/>
                    <a:gd name="T17" fmla="*/ 0 60000 65536"/>
                    <a:gd name="T18" fmla="*/ 0 w 23"/>
                    <a:gd name="T19" fmla="*/ 0 h 17"/>
                    <a:gd name="T20" fmla="*/ 23 w 2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3" h="17">
                      <a:moveTo>
                        <a:pt x="0" y="14"/>
                      </a:moveTo>
                      <a:lnTo>
                        <a:pt x="18" y="0"/>
                      </a:lnTo>
                      <a:lnTo>
                        <a:pt x="20" y="0"/>
                      </a:lnTo>
                      <a:lnTo>
                        <a:pt x="22" y="2"/>
                      </a:lnTo>
                      <a:lnTo>
                        <a:pt x="3" y="16"/>
                      </a:lnTo>
                      <a:lnTo>
                        <a:pt x="0" y="14"/>
                      </a:lnTo>
                    </a:path>
                  </a:pathLst>
                </a:custGeom>
                <a:solidFill>
                  <a:srgbClr val="969696"/>
                </a:solidFill>
                <a:ln w="9525" cap="rnd">
                  <a:noFill/>
                  <a:round/>
                  <a:headEnd/>
                  <a:tailEnd/>
                </a:ln>
              </p:spPr>
              <p:txBody>
                <a:bodyPr/>
                <a:lstStyle/>
                <a:p>
                  <a:endParaRPr lang="zh-CN" altLang="zh-CN"/>
                </a:p>
              </p:txBody>
            </p:sp>
            <p:sp>
              <p:nvSpPr>
                <p:cNvPr id="57683" name="Freeform 3725"/>
                <p:cNvSpPr>
                  <a:spLocks/>
                </p:cNvSpPr>
                <p:nvPr/>
              </p:nvSpPr>
              <p:spPr bwMode="auto">
                <a:xfrm>
                  <a:off x="3926" y="1676"/>
                  <a:ext cx="28" cy="17"/>
                </a:xfrm>
                <a:custGeom>
                  <a:avLst/>
                  <a:gdLst>
                    <a:gd name="T0" fmla="*/ 0 w 28"/>
                    <a:gd name="T1" fmla="*/ 14 h 17"/>
                    <a:gd name="T2" fmla="*/ 23 w 28"/>
                    <a:gd name="T3" fmla="*/ 0 h 17"/>
                    <a:gd name="T4" fmla="*/ 25 w 28"/>
                    <a:gd name="T5" fmla="*/ 0 h 17"/>
                    <a:gd name="T6" fmla="*/ 27 w 28"/>
                    <a:gd name="T7" fmla="*/ 2 h 17"/>
                    <a:gd name="T8" fmla="*/ 3 w 28"/>
                    <a:gd name="T9" fmla="*/ 16 h 17"/>
                    <a:gd name="T10" fmla="*/ 0 w 28"/>
                    <a:gd name="T11" fmla="*/ 14 h 17"/>
                    <a:gd name="T12" fmla="*/ 0 60000 65536"/>
                    <a:gd name="T13" fmla="*/ 0 60000 65536"/>
                    <a:gd name="T14" fmla="*/ 0 60000 65536"/>
                    <a:gd name="T15" fmla="*/ 0 60000 65536"/>
                    <a:gd name="T16" fmla="*/ 0 60000 65536"/>
                    <a:gd name="T17" fmla="*/ 0 60000 65536"/>
                    <a:gd name="T18" fmla="*/ 0 w 28"/>
                    <a:gd name="T19" fmla="*/ 0 h 17"/>
                    <a:gd name="T20" fmla="*/ 28 w 2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8" h="17">
                      <a:moveTo>
                        <a:pt x="0" y="14"/>
                      </a:moveTo>
                      <a:lnTo>
                        <a:pt x="23" y="0"/>
                      </a:lnTo>
                      <a:lnTo>
                        <a:pt x="25" y="0"/>
                      </a:lnTo>
                      <a:lnTo>
                        <a:pt x="27" y="2"/>
                      </a:lnTo>
                      <a:lnTo>
                        <a:pt x="3" y="16"/>
                      </a:lnTo>
                      <a:lnTo>
                        <a:pt x="0" y="14"/>
                      </a:lnTo>
                    </a:path>
                  </a:pathLst>
                </a:custGeom>
                <a:solidFill>
                  <a:srgbClr val="969696"/>
                </a:solidFill>
                <a:ln w="12700" cap="rnd">
                  <a:solidFill>
                    <a:srgbClr val="000000"/>
                  </a:solidFill>
                  <a:round/>
                  <a:headEnd/>
                  <a:tailEnd/>
                </a:ln>
              </p:spPr>
              <p:txBody>
                <a:bodyPr/>
                <a:lstStyle/>
                <a:p>
                  <a:endParaRPr lang="zh-CN" altLang="zh-CN"/>
                </a:p>
              </p:txBody>
            </p:sp>
            <p:sp>
              <p:nvSpPr>
                <p:cNvPr id="57684" name="Freeform 3726"/>
                <p:cNvSpPr>
                  <a:spLocks/>
                </p:cNvSpPr>
                <p:nvPr/>
              </p:nvSpPr>
              <p:spPr bwMode="auto">
                <a:xfrm>
                  <a:off x="3940" y="1673"/>
                  <a:ext cx="17" cy="17"/>
                </a:xfrm>
                <a:custGeom>
                  <a:avLst/>
                  <a:gdLst>
                    <a:gd name="T0" fmla="*/ 16 w 17"/>
                    <a:gd name="T1" fmla="*/ 0 h 17"/>
                    <a:gd name="T2" fmla="*/ 14 w 17"/>
                    <a:gd name="T3" fmla="*/ 10 h 17"/>
                    <a:gd name="T4" fmla="*/ 12 w 17"/>
                    <a:gd name="T5" fmla="*/ 10 h 17"/>
                    <a:gd name="T6" fmla="*/ 10 w 17"/>
                    <a:gd name="T7" fmla="*/ 10 h 17"/>
                    <a:gd name="T8" fmla="*/ 6 w 17"/>
                    <a:gd name="T9" fmla="*/ 16 h 17"/>
                    <a:gd name="T10" fmla="*/ 2 w 17"/>
                    <a:gd name="T11" fmla="*/ 16 h 17"/>
                    <a:gd name="T12" fmla="*/ 0 w 17"/>
                    <a:gd name="T13" fmla="*/ 16 h 17"/>
                    <a:gd name="T14" fmla="*/ 2 w 17"/>
                    <a:gd name="T15" fmla="*/ 16 h 17"/>
                    <a:gd name="T16" fmla="*/ 8 w 17"/>
                    <a:gd name="T17" fmla="*/ 16 h 17"/>
                    <a:gd name="T18" fmla="*/ 10 w 17"/>
                    <a:gd name="T19" fmla="*/ 16 h 17"/>
                    <a:gd name="T20" fmla="*/ 14 w 17"/>
                    <a:gd name="T21" fmla="*/ 16 h 17"/>
                    <a:gd name="T22" fmla="*/ 16 w 17"/>
                    <a:gd name="T23" fmla="*/ 16 h 17"/>
                    <a:gd name="T24" fmla="*/ 16 w 17"/>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16" y="0"/>
                      </a:moveTo>
                      <a:lnTo>
                        <a:pt x="14" y="10"/>
                      </a:lnTo>
                      <a:lnTo>
                        <a:pt x="12" y="10"/>
                      </a:lnTo>
                      <a:lnTo>
                        <a:pt x="10" y="10"/>
                      </a:lnTo>
                      <a:lnTo>
                        <a:pt x="6" y="16"/>
                      </a:lnTo>
                      <a:lnTo>
                        <a:pt x="2" y="16"/>
                      </a:lnTo>
                      <a:lnTo>
                        <a:pt x="0" y="16"/>
                      </a:lnTo>
                      <a:lnTo>
                        <a:pt x="2" y="16"/>
                      </a:lnTo>
                      <a:lnTo>
                        <a:pt x="8" y="16"/>
                      </a:lnTo>
                      <a:lnTo>
                        <a:pt x="10" y="16"/>
                      </a:lnTo>
                      <a:lnTo>
                        <a:pt x="14" y="16"/>
                      </a:lnTo>
                      <a:lnTo>
                        <a:pt x="16" y="16"/>
                      </a:lnTo>
                      <a:lnTo>
                        <a:pt x="16" y="0"/>
                      </a:lnTo>
                    </a:path>
                  </a:pathLst>
                </a:custGeom>
                <a:solidFill>
                  <a:srgbClr val="969696"/>
                </a:solidFill>
                <a:ln w="9525" cap="rnd">
                  <a:noFill/>
                  <a:round/>
                  <a:headEnd/>
                  <a:tailEnd/>
                </a:ln>
              </p:spPr>
              <p:txBody>
                <a:bodyPr/>
                <a:lstStyle/>
                <a:p>
                  <a:endParaRPr lang="zh-CN" altLang="zh-CN"/>
                </a:p>
              </p:txBody>
            </p:sp>
            <p:sp>
              <p:nvSpPr>
                <p:cNvPr id="57685" name="Freeform 3727"/>
                <p:cNvSpPr>
                  <a:spLocks/>
                </p:cNvSpPr>
                <p:nvPr/>
              </p:nvSpPr>
              <p:spPr bwMode="auto">
                <a:xfrm>
                  <a:off x="3940" y="1676"/>
                  <a:ext cx="17" cy="17"/>
                </a:xfrm>
                <a:custGeom>
                  <a:avLst/>
                  <a:gdLst>
                    <a:gd name="T0" fmla="*/ 16 w 17"/>
                    <a:gd name="T1" fmla="*/ 16 h 17"/>
                    <a:gd name="T2" fmla="*/ 12 w 17"/>
                    <a:gd name="T3" fmla="*/ 4 h 17"/>
                    <a:gd name="T4" fmla="*/ 10 w 17"/>
                    <a:gd name="T5" fmla="*/ 4 h 17"/>
                    <a:gd name="T6" fmla="*/ 6 w 17"/>
                    <a:gd name="T7" fmla="*/ 0 h 17"/>
                    <a:gd name="T8" fmla="*/ 2 w 17"/>
                    <a:gd name="T9" fmla="*/ 0 h 17"/>
                    <a:gd name="T10" fmla="*/ 0 w 17"/>
                    <a:gd name="T11" fmla="*/ 0 h 17"/>
                    <a:gd name="T12" fmla="*/ 2 w 17"/>
                    <a:gd name="T13" fmla="*/ 0 h 17"/>
                    <a:gd name="T14" fmla="*/ 8 w 17"/>
                    <a:gd name="T15" fmla="*/ 0 h 17"/>
                    <a:gd name="T16" fmla="*/ 10 w 17"/>
                    <a:gd name="T17" fmla="*/ 0 h 17"/>
                    <a:gd name="T18" fmla="*/ 12 w 17"/>
                    <a:gd name="T19" fmla="*/ 0 h 17"/>
                    <a:gd name="T20" fmla="*/ 16 w 17"/>
                    <a:gd name="T21" fmla="*/ 0 h 17"/>
                    <a:gd name="T22" fmla="*/ 16 w 17"/>
                    <a:gd name="T23" fmla="*/ 1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16" y="16"/>
                      </a:moveTo>
                      <a:lnTo>
                        <a:pt x="12" y="4"/>
                      </a:lnTo>
                      <a:lnTo>
                        <a:pt x="10" y="4"/>
                      </a:lnTo>
                      <a:lnTo>
                        <a:pt x="6" y="0"/>
                      </a:lnTo>
                      <a:lnTo>
                        <a:pt x="2" y="0"/>
                      </a:lnTo>
                      <a:lnTo>
                        <a:pt x="0" y="0"/>
                      </a:lnTo>
                      <a:lnTo>
                        <a:pt x="2" y="0"/>
                      </a:lnTo>
                      <a:lnTo>
                        <a:pt x="8" y="0"/>
                      </a:lnTo>
                      <a:lnTo>
                        <a:pt x="10" y="0"/>
                      </a:lnTo>
                      <a:lnTo>
                        <a:pt x="12" y="0"/>
                      </a:lnTo>
                      <a:lnTo>
                        <a:pt x="16" y="0"/>
                      </a:lnTo>
                      <a:lnTo>
                        <a:pt x="16" y="16"/>
                      </a:lnTo>
                    </a:path>
                  </a:pathLst>
                </a:custGeom>
                <a:solidFill>
                  <a:srgbClr val="969696"/>
                </a:solidFill>
                <a:ln w="12700" cap="rnd">
                  <a:solidFill>
                    <a:srgbClr val="000000"/>
                  </a:solidFill>
                  <a:round/>
                  <a:headEnd/>
                  <a:tailEnd/>
                </a:ln>
              </p:spPr>
              <p:txBody>
                <a:bodyPr/>
                <a:lstStyle/>
                <a:p>
                  <a:endParaRPr lang="zh-CN" altLang="zh-CN"/>
                </a:p>
              </p:txBody>
            </p:sp>
            <p:sp>
              <p:nvSpPr>
                <p:cNvPr id="57686" name="Freeform 3728"/>
                <p:cNvSpPr>
                  <a:spLocks/>
                </p:cNvSpPr>
                <p:nvPr/>
              </p:nvSpPr>
              <p:spPr bwMode="auto">
                <a:xfrm>
                  <a:off x="3893" y="1688"/>
                  <a:ext cx="26" cy="34"/>
                </a:xfrm>
                <a:custGeom>
                  <a:avLst/>
                  <a:gdLst>
                    <a:gd name="T0" fmla="*/ 0 w 26"/>
                    <a:gd name="T1" fmla="*/ 1 h 34"/>
                    <a:gd name="T2" fmla="*/ 5 w 26"/>
                    <a:gd name="T3" fmla="*/ 3 h 34"/>
                    <a:gd name="T4" fmla="*/ 9 w 26"/>
                    <a:gd name="T5" fmla="*/ 3 h 34"/>
                    <a:gd name="T6" fmla="*/ 13 w 26"/>
                    <a:gd name="T7" fmla="*/ 3 h 34"/>
                    <a:gd name="T8" fmla="*/ 19 w 26"/>
                    <a:gd name="T9" fmla="*/ 1 h 34"/>
                    <a:gd name="T10" fmla="*/ 21 w 26"/>
                    <a:gd name="T11" fmla="*/ 1 h 34"/>
                    <a:gd name="T12" fmla="*/ 23 w 26"/>
                    <a:gd name="T13" fmla="*/ 1 h 34"/>
                    <a:gd name="T14" fmla="*/ 25 w 26"/>
                    <a:gd name="T15" fmla="*/ 0 h 34"/>
                    <a:gd name="T16" fmla="*/ 21 w 26"/>
                    <a:gd name="T17" fmla="*/ 29 h 34"/>
                    <a:gd name="T18" fmla="*/ 23 w 26"/>
                    <a:gd name="T19" fmla="*/ 29 h 34"/>
                    <a:gd name="T20" fmla="*/ 23 w 26"/>
                    <a:gd name="T21" fmla="*/ 33 h 34"/>
                    <a:gd name="T22" fmla="*/ 21 w 26"/>
                    <a:gd name="T23" fmla="*/ 33 h 34"/>
                    <a:gd name="T24" fmla="*/ 13 w 26"/>
                    <a:gd name="T25" fmla="*/ 33 h 34"/>
                    <a:gd name="T26" fmla="*/ 9 w 26"/>
                    <a:gd name="T27" fmla="*/ 33 h 34"/>
                    <a:gd name="T28" fmla="*/ 7 w 26"/>
                    <a:gd name="T29" fmla="*/ 33 h 34"/>
                    <a:gd name="T30" fmla="*/ 5 w 26"/>
                    <a:gd name="T31" fmla="*/ 33 h 34"/>
                    <a:gd name="T32" fmla="*/ 1 w 26"/>
                    <a:gd name="T33" fmla="*/ 33 h 34"/>
                    <a:gd name="T34" fmla="*/ 1 w 26"/>
                    <a:gd name="T35" fmla="*/ 31 h 34"/>
                    <a:gd name="T36" fmla="*/ 1 w 26"/>
                    <a:gd name="T37" fmla="*/ 29 h 34"/>
                    <a:gd name="T38" fmla="*/ 0 w 26"/>
                    <a:gd name="T39" fmla="*/ 1 h 3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
                    <a:gd name="T61" fmla="*/ 0 h 34"/>
                    <a:gd name="T62" fmla="*/ 26 w 26"/>
                    <a:gd name="T63" fmla="*/ 34 h 3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 h="34">
                      <a:moveTo>
                        <a:pt x="0" y="1"/>
                      </a:moveTo>
                      <a:lnTo>
                        <a:pt x="5" y="3"/>
                      </a:lnTo>
                      <a:lnTo>
                        <a:pt x="9" y="3"/>
                      </a:lnTo>
                      <a:lnTo>
                        <a:pt x="13" y="3"/>
                      </a:lnTo>
                      <a:lnTo>
                        <a:pt x="19" y="1"/>
                      </a:lnTo>
                      <a:lnTo>
                        <a:pt x="21" y="1"/>
                      </a:lnTo>
                      <a:lnTo>
                        <a:pt x="23" y="1"/>
                      </a:lnTo>
                      <a:lnTo>
                        <a:pt x="25" y="0"/>
                      </a:lnTo>
                      <a:lnTo>
                        <a:pt x="21" y="29"/>
                      </a:lnTo>
                      <a:lnTo>
                        <a:pt x="23" y="29"/>
                      </a:lnTo>
                      <a:lnTo>
                        <a:pt x="23" y="33"/>
                      </a:lnTo>
                      <a:lnTo>
                        <a:pt x="21" y="33"/>
                      </a:lnTo>
                      <a:lnTo>
                        <a:pt x="13" y="33"/>
                      </a:lnTo>
                      <a:lnTo>
                        <a:pt x="9" y="33"/>
                      </a:lnTo>
                      <a:lnTo>
                        <a:pt x="7" y="33"/>
                      </a:lnTo>
                      <a:lnTo>
                        <a:pt x="5" y="33"/>
                      </a:lnTo>
                      <a:lnTo>
                        <a:pt x="1" y="33"/>
                      </a:lnTo>
                      <a:lnTo>
                        <a:pt x="1" y="31"/>
                      </a:lnTo>
                      <a:lnTo>
                        <a:pt x="1" y="29"/>
                      </a:lnTo>
                      <a:lnTo>
                        <a:pt x="0" y="1"/>
                      </a:lnTo>
                    </a:path>
                  </a:pathLst>
                </a:custGeom>
                <a:solidFill>
                  <a:srgbClr val="969696"/>
                </a:solidFill>
                <a:ln w="9525" cap="rnd">
                  <a:noFill/>
                  <a:round/>
                  <a:headEnd/>
                  <a:tailEnd/>
                </a:ln>
              </p:spPr>
              <p:txBody>
                <a:bodyPr/>
                <a:lstStyle/>
                <a:p>
                  <a:endParaRPr lang="zh-CN" altLang="zh-CN"/>
                </a:p>
              </p:txBody>
            </p:sp>
            <p:sp>
              <p:nvSpPr>
                <p:cNvPr id="57687" name="Freeform 3729"/>
                <p:cNvSpPr>
                  <a:spLocks/>
                </p:cNvSpPr>
                <p:nvPr/>
              </p:nvSpPr>
              <p:spPr bwMode="auto">
                <a:xfrm>
                  <a:off x="3893" y="1688"/>
                  <a:ext cx="32" cy="40"/>
                </a:xfrm>
                <a:custGeom>
                  <a:avLst/>
                  <a:gdLst>
                    <a:gd name="T0" fmla="*/ 0 w 32"/>
                    <a:gd name="T1" fmla="*/ 1 h 40"/>
                    <a:gd name="T2" fmla="*/ 7 w 32"/>
                    <a:gd name="T3" fmla="*/ 3 h 40"/>
                    <a:gd name="T4" fmla="*/ 11 w 32"/>
                    <a:gd name="T5" fmla="*/ 3 h 40"/>
                    <a:gd name="T6" fmla="*/ 17 w 32"/>
                    <a:gd name="T7" fmla="*/ 3 h 40"/>
                    <a:gd name="T8" fmla="*/ 23 w 32"/>
                    <a:gd name="T9" fmla="*/ 1 h 40"/>
                    <a:gd name="T10" fmla="*/ 25 w 32"/>
                    <a:gd name="T11" fmla="*/ 1 h 40"/>
                    <a:gd name="T12" fmla="*/ 29 w 32"/>
                    <a:gd name="T13" fmla="*/ 1 h 40"/>
                    <a:gd name="T14" fmla="*/ 31 w 32"/>
                    <a:gd name="T15" fmla="*/ 0 h 40"/>
                    <a:gd name="T16" fmla="*/ 25 w 32"/>
                    <a:gd name="T17" fmla="*/ 35 h 40"/>
                    <a:gd name="T18" fmla="*/ 29 w 32"/>
                    <a:gd name="T19" fmla="*/ 35 h 40"/>
                    <a:gd name="T20" fmla="*/ 27 w 32"/>
                    <a:gd name="T21" fmla="*/ 39 h 40"/>
                    <a:gd name="T22" fmla="*/ 25 w 32"/>
                    <a:gd name="T23" fmla="*/ 39 h 40"/>
                    <a:gd name="T24" fmla="*/ 17 w 32"/>
                    <a:gd name="T25" fmla="*/ 39 h 40"/>
                    <a:gd name="T26" fmla="*/ 13 w 32"/>
                    <a:gd name="T27" fmla="*/ 39 h 40"/>
                    <a:gd name="T28" fmla="*/ 9 w 32"/>
                    <a:gd name="T29" fmla="*/ 39 h 40"/>
                    <a:gd name="T30" fmla="*/ 7 w 32"/>
                    <a:gd name="T31" fmla="*/ 39 h 40"/>
                    <a:gd name="T32" fmla="*/ 3 w 32"/>
                    <a:gd name="T33" fmla="*/ 39 h 40"/>
                    <a:gd name="T34" fmla="*/ 1 w 32"/>
                    <a:gd name="T35" fmla="*/ 37 h 40"/>
                    <a:gd name="T36" fmla="*/ 1 w 32"/>
                    <a:gd name="T37" fmla="*/ 35 h 40"/>
                    <a:gd name="T38" fmla="*/ 0 w 32"/>
                    <a:gd name="T39" fmla="*/ 1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40"/>
                    <a:gd name="T62" fmla="*/ 32 w 32"/>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40">
                      <a:moveTo>
                        <a:pt x="0" y="1"/>
                      </a:moveTo>
                      <a:lnTo>
                        <a:pt x="7" y="3"/>
                      </a:lnTo>
                      <a:lnTo>
                        <a:pt x="11" y="3"/>
                      </a:lnTo>
                      <a:lnTo>
                        <a:pt x="17" y="3"/>
                      </a:lnTo>
                      <a:lnTo>
                        <a:pt x="23" y="1"/>
                      </a:lnTo>
                      <a:lnTo>
                        <a:pt x="25" y="1"/>
                      </a:lnTo>
                      <a:lnTo>
                        <a:pt x="29" y="1"/>
                      </a:lnTo>
                      <a:lnTo>
                        <a:pt x="31" y="0"/>
                      </a:lnTo>
                      <a:lnTo>
                        <a:pt x="25" y="35"/>
                      </a:lnTo>
                      <a:lnTo>
                        <a:pt x="29" y="35"/>
                      </a:lnTo>
                      <a:lnTo>
                        <a:pt x="27" y="39"/>
                      </a:lnTo>
                      <a:lnTo>
                        <a:pt x="25" y="39"/>
                      </a:lnTo>
                      <a:lnTo>
                        <a:pt x="17" y="39"/>
                      </a:lnTo>
                      <a:lnTo>
                        <a:pt x="13" y="39"/>
                      </a:lnTo>
                      <a:lnTo>
                        <a:pt x="9" y="39"/>
                      </a:lnTo>
                      <a:lnTo>
                        <a:pt x="7" y="39"/>
                      </a:lnTo>
                      <a:lnTo>
                        <a:pt x="3" y="39"/>
                      </a:lnTo>
                      <a:lnTo>
                        <a:pt x="1" y="37"/>
                      </a:lnTo>
                      <a:lnTo>
                        <a:pt x="1" y="35"/>
                      </a:lnTo>
                      <a:lnTo>
                        <a:pt x="0" y="1"/>
                      </a:lnTo>
                    </a:path>
                  </a:pathLst>
                </a:custGeom>
                <a:solidFill>
                  <a:srgbClr val="969696"/>
                </a:solidFill>
                <a:ln w="12700" cap="rnd">
                  <a:solidFill>
                    <a:srgbClr val="000000"/>
                  </a:solidFill>
                  <a:round/>
                  <a:headEnd/>
                  <a:tailEnd/>
                </a:ln>
              </p:spPr>
              <p:txBody>
                <a:bodyPr/>
                <a:lstStyle/>
                <a:p>
                  <a:endParaRPr lang="zh-CN" altLang="zh-CN"/>
                </a:p>
              </p:txBody>
            </p:sp>
            <p:sp>
              <p:nvSpPr>
                <p:cNvPr id="57688" name="Freeform 3730"/>
                <p:cNvSpPr>
                  <a:spLocks/>
                </p:cNvSpPr>
                <p:nvPr/>
              </p:nvSpPr>
              <p:spPr bwMode="auto">
                <a:xfrm>
                  <a:off x="3891" y="1662"/>
                  <a:ext cx="30" cy="23"/>
                </a:xfrm>
                <a:custGeom>
                  <a:avLst/>
                  <a:gdLst>
                    <a:gd name="T0" fmla="*/ 29 w 30"/>
                    <a:gd name="T1" fmla="*/ 18 h 23"/>
                    <a:gd name="T2" fmla="*/ 21 w 30"/>
                    <a:gd name="T3" fmla="*/ 4 h 23"/>
                    <a:gd name="T4" fmla="*/ 23 w 30"/>
                    <a:gd name="T5" fmla="*/ 4 h 23"/>
                    <a:gd name="T6" fmla="*/ 23 w 30"/>
                    <a:gd name="T7" fmla="*/ 2 h 23"/>
                    <a:gd name="T8" fmla="*/ 25 w 30"/>
                    <a:gd name="T9" fmla="*/ 2 h 23"/>
                    <a:gd name="T10" fmla="*/ 21 w 30"/>
                    <a:gd name="T11" fmla="*/ 1 h 23"/>
                    <a:gd name="T12" fmla="*/ 15 w 30"/>
                    <a:gd name="T13" fmla="*/ 0 h 23"/>
                    <a:gd name="T14" fmla="*/ 7 w 30"/>
                    <a:gd name="T15" fmla="*/ 0 h 23"/>
                    <a:gd name="T16" fmla="*/ 3 w 30"/>
                    <a:gd name="T17" fmla="*/ 1 h 23"/>
                    <a:gd name="T18" fmla="*/ 1 w 30"/>
                    <a:gd name="T19" fmla="*/ 1 h 23"/>
                    <a:gd name="T20" fmla="*/ 0 w 30"/>
                    <a:gd name="T21" fmla="*/ 1 h 23"/>
                    <a:gd name="T22" fmla="*/ 1 w 30"/>
                    <a:gd name="T23" fmla="*/ 22 h 23"/>
                    <a:gd name="T24" fmla="*/ 3 w 30"/>
                    <a:gd name="T25" fmla="*/ 20 h 23"/>
                    <a:gd name="T26" fmla="*/ 7 w 30"/>
                    <a:gd name="T27" fmla="*/ 20 h 23"/>
                    <a:gd name="T28" fmla="*/ 11 w 30"/>
                    <a:gd name="T29" fmla="*/ 20 h 23"/>
                    <a:gd name="T30" fmla="*/ 17 w 30"/>
                    <a:gd name="T31" fmla="*/ 18 h 23"/>
                    <a:gd name="T32" fmla="*/ 21 w 30"/>
                    <a:gd name="T33" fmla="*/ 18 h 23"/>
                    <a:gd name="T34" fmla="*/ 23 w 30"/>
                    <a:gd name="T35" fmla="*/ 18 h 23"/>
                    <a:gd name="T36" fmla="*/ 25 w 30"/>
                    <a:gd name="T37" fmla="*/ 18 h 23"/>
                    <a:gd name="T38" fmla="*/ 27 w 30"/>
                    <a:gd name="T39" fmla="*/ 20 h 23"/>
                    <a:gd name="T40" fmla="*/ 29 w 30"/>
                    <a:gd name="T41" fmla="*/ 20 h 23"/>
                    <a:gd name="T42" fmla="*/ 29 w 30"/>
                    <a:gd name="T43" fmla="*/ 18 h 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
                    <a:gd name="T67" fmla="*/ 0 h 23"/>
                    <a:gd name="T68" fmla="*/ 30 w 30"/>
                    <a:gd name="T69" fmla="*/ 23 h 2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 h="23">
                      <a:moveTo>
                        <a:pt x="29" y="18"/>
                      </a:moveTo>
                      <a:lnTo>
                        <a:pt x="21" y="4"/>
                      </a:lnTo>
                      <a:lnTo>
                        <a:pt x="23" y="4"/>
                      </a:lnTo>
                      <a:lnTo>
                        <a:pt x="23" y="2"/>
                      </a:lnTo>
                      <a:lnTo>
                        <a:pt x="25" y="2"/>
                      </a:lnTo>
                      <a:lnTo>
                        <a:pt x="21" y="1"/>
                      </a:lnTo>
                      <a:lnTo>
                        <a:pt x="15" y="0"/>
                      </a:lnTo>
                      <a:lnTo>
                        <a:pt x="7" y="0"/>
                      </a:lnTo>
                      <a:lnTo>
                        <a:pt x="3" y="1"/>
                      </a:lnTo>
                      <a:lnTo>
                        <a:pt x="1" y="1"/>
                      </a:lnTo>
                      <a:lnTo>
                        <a:pt x="0" y="1"/>
                      </a:lnTo>
                      <a:lnTo>
                        <a:pt x="1" y="22"/>
                      </a:lnTo>
                      <a:lnTo>
                        <a:pt x="3" y="20"/>
                      </a:lnTo>
                      <a:lnTo>
                        <a:pt x="7" y="20"/>
                      </a:lnTo>
                      <a:lnTo>
                        <a:pt x="11" y="20"/>
                      </a:lnTo>
                      <a:lnTo>
                        <a:pt x="17" y="18"/>
                      </a:lnTo>
                      <a:lnTo>
                        <a:pt x="21" y="18"/>
                      </a:lnTo>
                      <a:lnTo>
                        <a:pt x="23" y="18"/>
                      </a:lnTo>
                      <a:lnTo>
                        <a:pt x="25" y="18"/>
                      </a:lnTo>
                      <a:lnTo>
                        <a:pt x="27" y="20"/>
                      </a:lnTo>
                      <a:lnTo>
                        <a:pt x="29" y="20"/>
                      </a:lnTo>
                      <a:lnTo>
                        <a:pt x="29" y="18"/>
                      </a:lnTo>
                    </a:path>
                  </a:pathLst>
                </a:custGeom>
                <a:solidFill>
                  <a:srgbClr val="969696"/>
                </a:solidFill>
                <a:ln w="9525" cap="rnd">
                  <a:noFill/>
                  <a:round/>
                  <a:headEnd/>
                  <a:tailEnd/>
                </a:ln>
              </p:spPr>
              <p:txBody>
                <a:bodyPr/>
                <a:lstStyle/>
                <a:p>
                  <a:endParaRPr lang="zh-CN" altLang="zh-CN"/>
                </a:p>
              </p:txBody>
            </p:sp>
            <p:sp>
              <p:nvSpPr>
                <p:cNvPr id="57689" name="Freeform 3731"/>
                <p:cNvSpPr>
                  <a:spLocks/>
                </p:cNvSpPr>
                <p:nvPr/>
              </p:nvSpPr>
              <p:spPr bwMode="auto">
                <a:xfrm>
                  <a:off x="3891" y="1662"/>
                  <a:ext cx="36" cy="29"/>
                </a:xfrm>
                <a:custGeom>
                  <a:avLst/>
                  <a:gdLst>
                    <a:gd name="T0" fmla="*/ 35 w 36"/>
                    <a:gd name="T1" fmla="*/ 24 h 29"/>
                    <a:gd name="T2" fmla="*/ 27 w 36"/>
                    <a:gd name="T3" fmla="*/ 4 h 29"/>
                    <a:gd name="T4" fmla="*/ 27 w 36"/>
                    <a:gd name="T5" fmla="*/ 2 h 29"/>
                    <a:gd name="T6" fmla="*/ 29 w 36"/>
                    <a:gd name="T7" fmla="*/ 2 h 29"/>
                    <a:gd name="T8" fmla="*/ 27 w 36"/>
                    <a:gd name="T9" fmla="*/ 1 h 29"/>
                    <a:gd name="T10" fmla="*/ 25 w 36"/>
                    <a:gd name="T11" fmla="*/ 1 h 29"/>
                    <a:gd name="T12" fmla="*/ 17 w 36"/>
                    <a:gd name="T13" fmla="*/ 0 h 29"/>
                    <a:gd name="T14" fmla="*/ 9 w 36"/>
                    <a:gd name="T15" fmla="*/ 0 h 29"/>
                    <a:gd name="T16" fmla="*/ 5 w 36"/>
                    <a:gd name="T17" fmla="*/ 1 h 29"/>
                    <a:gd name="T18" fmla="*/ 1 w 36"/>
                    <a:gd name="T19" fmla="*/ 1 h 29"/>
                    <a:gd name="T20" fmla="*/ 0 w 36"/>
                    <a:gd name="T21" fmla="*/ 2 h 29"/>
                    <a:gd name="T22" fmla="*/ 1 w 36"/>
                    <a:gd name="T23" fmla="*/ 28 h 29"/>
                    <a:gd name="T24" fmla="*/ 5 w 36"/>
                    <a:gd name="T25" fmla="*/ 26 h 29"/>
                    <a:gd name="T26" fmla="*/ 9 w 36"/>
                    <a:gd name="T27" fmla="*/ 26 h 29"/>
                    <a:gd name="T28" fmla="*/ 15 w 36"/>
                    <a:gd name="T29" fmla="*/ 24 h 29"/>
                    <a:gd name="T30" fmla="*/ 21 w 36"/>
                    <a:gd name="T31" fmla="*/ 24 h 29"/>
                    <a:gd name="T32" fmla="*/ 27 w 36"/>
                    <a:gd name="T33" fmla="*/ 24 h 29"/>
                    <a:gd name="T34" fmla="*/ 31 w 36"/>
                    <a:gd name="T35" fmla="*/ 24 h 29"/>
                    <a:gd name="T36" fmla="*/ 33 w 36"/>
                    <a:gd name="T37" fmla="*/ 24 h 29"/>
                    <a:gd name="T38" fmla="*/ 35 w 36"/>
                    <a:gd name="T39" fmla="*/ 26 h 29"/>
                    <a:gd name="T40" fmla="*/ 35 w 36"/>
                    <a:gd name="T41" fmla="*/ 24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29"/>
                    <a:gd name="T65" fmla="*/ 36 w 36"/>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29">
                      <a:moveTo>
                        <a:pt x="35" y="24"/>
                      </a:moveTo>
                      <a:lnTo>
                        <a:pt x="27" y="4"/>
                      </a:lnTo>
                      <a:lnTo>
                        <a:pt x="27" y="2"/>
                      </a:lnTo>
                      <a:lnTo>
                        <a:pt x="29" y="2"/>
                      </a:lnTo>
                      <a:lnTo>
                        <a:pt x="27" y="1"/>
                      </a:lnTo>
                      <a:lnTo>
                        <a:pt x="25" y="1"/>
                      </a:lnTo>
                      <a:lnTo>
                        <a:pt x="17" y="0"/>
                      </a:lnTo>
                      <a:lnTo>
                        <a:pt x="9" y="0"/>
                      </a:lnTo>
                      <a:lnTo>
                        <a:pt x="5" y="1"/>
                      </a:lnTo>
                      <a:lnTo>
                        <a:pt x="1" y="1"/>
                      </a:lnTo>
                      <a:lnTo>
                        <a:pt x="0" y="2"/>
                      </a:lnTo>
                      <a:lnTo>
                        <a:pt x="1" y="28"/>
                      </a:lnTo>
                      <a:lnTo>
                        <a:pt x="5" y="26"/>
                      </a:lnTo>
                      <a:lnTo>
                        <a:pt x="9" y="26"/>
                      </a:lnTo>
                      <a:lnTo>
                        <a:pt x="15" y="24"/>
                      </a:lnTo>
                      <a:lnTo>
                        <a:pt x="21" y="24"/>
                      </a:lnTo>
                      <a:lnTo>
                        <a:pt x="27" y="24"/>
                      </a:lnTo>
                      <a:lnTo>
                        <a:pt x="31" y="24"/>
                      </a:lnTo>
                      <a:lnTo>
                        <a:pt x="33" y="24"/>
                      </a:lnTo>
                      <a:lnTo>
                        <a:pt x="35" y="26"/>
                      </a:lnTo>
                      <a:lnTo>
                        <a:pt x="35" y="24"/>
                      </a:lnTo>
                    </a:path>
                  </a:pathLst>
                </a:custGeom>
                <a:solidFill>
                  <a:srgbClr val="969696"/>
                </a:solidFill>
                <a:ln w="12700" cap="rnd">
                  <a:solidFill>
                    <a:srgbClr val="000000"/>
                  </a:solidFill>
                  <a:round/>
                  <a:headEnd/>
                  <a:tailEnd/>
                </a:ln>
              </p:spPr>
              <p:txBody>
                <a:bodyPr/>
                <a:lstStyle/>
                <a:p>
                  <a:endParaRPr lang="zh-CN" altLang="zh-CN"/>
                </a:p>
              </p:txBody>
            </p:sp>
            <p:sp>
              <p:nvSpPr>
                <p:cNvPr id="57690" name="Freeform 3732"/>
                <p:cNvSpPr>
                  <a:spLocks/>
                </p:cNvSpPr>
                <p:nvPr/>
              </p:nvSpPr>
              <p:spPr bwMode="auto">
                <a:xfrm>
                  <a:off x="3918" y="1665"/>
                  <a:ext cx="17" cy="17"/>
                </a:xfrm>
                <a:custGeom>
                  <a:avLst/>
                  <a:gdLst>
                    <a:gd name="T0" fmla="*/ 2 w 17"/>
                    <a:gd name="T1" fmla="*/ 0 h 17"/>
                    <a:gd name="T2" fmla="*/ 2 w 17"/>
                    <a:gd name="T3" fmla="*/ 2 h 17"/>
                    <a:gd name="T4" fmla="*/ 0 w 17"/>
                    <a:gd name="T5" fmla="*/ 2 h 17"/>
                    <a:gd name="T6" fmla="*/ 10 w 17"/>
                    <a:gd name="T7" fmla="*/ 16 h 17"/>
                    <a:gd name="T8" fmla="*/ 16 w 17"/>
                    <a:gd name="T9" fmla="*/ 16 h 17"/>
                    <a:gd name="T10" fmla="*/ 10 w 17"/>
                    <a:gd name="T11" fmla="*/ 12 h 17"/>
                    <a:gd name="T12" fmla="*/ 4 w 17"/>
                    <a:gd name="T13" fmla="*/ 0 h 17"/>
                    <a:gd name="T14" fmla="*/ 2 w 17"/>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2" y="0"/>
                      </a:moveTo>
                      <a:lnTo>
                        <a:pt x="2" y="2"/>
                      </a:lnTo>
                      <a:lnTo>
                        <a:pt x="0" y="2"/>
                      </a:lnTo>
                      <a:lnTo>
                        <a:pt x="10" y="16"/>
                      </a:lnTo>
                      <a:lnTo>
                        <a:pt x="16" y="16"/>
                      </a:lnTo>
                      <a:lnTo>
                        <a:pt x="10" y="12"/>
                      </a:lnTo>
                      <a:lnTo>
                        <a:pt x="4" y="0"/>
                      </a:lnTo>
                      <a:lnTo>
                        <a:pt x="2" y="0"/>
                      </a:lnTo>
                    </a:path>
                  </a:pathLst>
                </a:custGeom>
                <a:solidFill>
                  <a:srgbClr val="969696"/>
                </a:solidFill>
                <a:ln w="9525" cap="rnd">
                  <a:noFill/>
                  <a:round/>
                  <a:headEnd/>
                  <a:tailEnd/>
                </a:ln>
              </p:spPr>
              <p:txBody>
                <a:bodyPr/>
                <a:lstStyle/>
                <a:p>
                  <a:endParaRPr lang="zh-CN" altLang="zh-CN"/>
                </a:p>
              </p:txBody>
            </p:sp>
            <p:sp>
              <p:nvSpPr>
                <p:cNvPr id="57691" name="Freeform 3733"/>
                <p:cNvSpPr>
                  <a:spLocks/>
                </p:cNvSpPr>
                <p:nvPr/>
              </p:nvSpPr>
              <p:spPr bwMode="auto">
                <a:xfrm>
                  <a:off x="3918" y="1665"/>
                  <a:ext cx="17" cy="22"/>
                </a:xfrm>
                <a:custGeom>
                  <a:avLst/>
                  <a:gdLst>
                    <a:gd name="T0" fmla="*/ 0 w 17"/>
                    <a:gd name="T1" fmla="*/ 0 h 22"/>
                    <a:gd name="T2" fmla="*/ 0 w 17"/>
                    <a:gd name="T3" fmla="*/ 1 h 22"/>
                    <a:gd name="T4" fmla="*/ 10 w 17"/>
                    <a:gd name="T5" fmla="*/ 21 h 22"/>
                    <a:gd name="T6" fmla="*/ 16 w 17"/>
                    <a:gd name="T7" fmla="*/ 21 h 22"/>
                    <a:gd name="T8" fmla="*/ 10 w 17"/>
                    <a:gd name="T9" fmla="*/ 15 h 22"/>
                    <a:gd name="T10" fmla="*/ 2 w 17"/>
                    <a:gd name="T11" fmla="*/ 0 h 22"/>
                    <a:gd name="T12" fmla="*/ 0 w 17"/>
                    <a:gd name="T13" fmla="*/ 0 h 22"/>
                    <a:gd name="T14" fmla="*/ 0 60000 65536"/>
                    <a:gd name="T15" fmla="*/ 0 60000 65536"/>
                    <a:gd name="T16" fmla="*/ 0 60000 65536"/>
                    <a:gd name="T17" fmla="*/ 0 60000 65536"/>
                    <a:gd name="T18" fmla="*/ 0 60000 65536"/>
                    <a:gd name="T19" fmla="*/ 0 60000 65536"/>
                    <a:gd name="T20" fmla="*/ 0 60000 65536"/>
                    <a:gd name="T21" fmla="*/ 0 w 17"/>
                    <a:gd name="T22" fmla="*/ 0 h 22"/>
                    <a:gd name="T23" fmla="*/ 17 w 17"/>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2">
                      <a:moveTo>
                        <a:pt x="0" y="0"/>
                      </a:moveTo>
                      <a:lnTo>
                        <a:pt x="0" y="1"/>
                      </a:lnTo>
                      <a:lnTo>
                        <a:pt x="10" y="21"/>
                      </a:lnTo>
                      <a:lnTo>
                        <a:pt x="16" y="21"/>
                      </a:lnTo>
                      <a:lnTo>
                        <a:pt x="10" y="15"/>
                      </a:lnTo>
                      <a:lnTo>
                        <a:pt x="2" y="0"/>
                      </a:lnTo>
                      <a:lnTo>
                        <a:pt x="0" y="0"/>
                      </a:lnTo>
                    </a:path>
                  </a:pathLst>
                </a:custGeom>
                <a:solidFill>
                  <a:srgbClr val="969696"/>
                </a:solidFill>
                <a:ln w="12700" cap="rnd">
                  <a:solidFill>
                    <a:srgbClr val="000000"/>
                  </a:solidFill>
                  <a:round/>
                  <a:headEnd/>
                  <a:tailEnd/>
                </a:ln>
              </p:spPr>
              <p:txBody>
                <a:bodyPr/>
                <a:lstStyle/>
                <a:p>
                  <a:endParaRPr lang="zh-CN" altLang="zh-CN"/>
                </a:p>
              </p:txBody>
            </p:sp>
            <p:sp>
              <p:nvSpPr>
                <p:cNvPr id="57692" name="Freeform 3734"/>
                <p:cNvSpPr>
                  <a:spLocks/>
                </p:cNvSpPr>
                <p:nvPr/>
              </p:nvSpPr>
              <p:spPr bwMode="auto">
                <a:xfrm>
                  <a:off x="3927" y="1654"/>
                  <a:ext cx="17" cy="22"/>
                </a:xfrm>
                <a:custGeom>
                  <a:avLst/>
                  <a:gdLst>
                    <a:gd name="T0" fmla="*/ 7 w 17"/>
                    <a:gd name="T1" fmla="*/ 6 h 22"/>
                    <a:gd name="T2" fmla="*/ 13 w 17"/>
                    <a:gd name="T3" fmla="*/ 17 h 22"/>
                    <a:gd name="T4" fmla="*/ 16 w 17"/>
                    <a:gd name="T5" fmla="*/ 19 h 22"/>
                    <a:gd name="T6" fmla="*/ 13 w 17"/>
                    <a:gd name="T7" fmla="*/ 21 h 22"/>
                    <a:gd name="T8" fmla="*/ 11 w 17"/>
                    <a:gd name="T9" fmla="*/ 21 h 22"/>
                    <a:gd name="T10" fmla="*/ 0 w 17"/>
                    <a:gd name="T11" fmla="*/ 2 h 22"/>
                    <a:gd name="T12" fmla="*/ 4 w 17"/>
                    <a:gd name="T13" fmla="*/ 0 h 22"/>
                    <a:gd name="T14" fmla="*/ 7 w 17"/>
                    <a:gd name="T15" fmla="*/ 6 h 22"/>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2"/>
                    <a:gd name="T26" fmla="*/ 17 w 17"/>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2">
                      <a:moveTo>
                        <a:pt x="7" y="6"/>
                      </a:moveTo>
                      <a:lnTo>
                        <a:pt x="13" y="17"/>
                      </a:lnTo>
                      <a:lnTo>
                        <a:pt x="16" y="19"/>
                      </a:lnTo>
                      <a:lnTo>
                        <a:pt x="13" y="21"/>
                      </a:lnTo>
                      <a:lnTo>
                        <a:pt x="11" y="21"/>
                      </a:lnTo>
                      <a:lnTo>
                        <a:pt x="0" y="2"/>
                      </a:lnTo>
                      <a:lnTo>
                        <a:pt x="4" y="0"/>
                      </a:lnTo>
                      <a:lnTo>
                        <a:pt x="7" y="6"/>
                      </a:lnTo>
                    </a:path>
                  </a:pathLst>
                </a:custGeom>
                <a:solidFill>
                  <a:srgbClr val="969696"/>
                </a:solidFill>
                <a:ln w="9525" cap="rnd">
                  <a:noFill/>
                  <a:round/>
                  <a:headEnd/>
                  <a:tailEnd/>
                </a:ln>
              </p:spPr>
              <p:txBody>
                <a:bodyPr/>
                <a:lstStyle/>
                <a:p>
                  <a:endParaRPr lang="zh-CN" altLang="zh-CN"/>
                </a:p>
              </p:txBody>
            </p:sp>
            <p:sp>
              <p:nvSpPr>
                <p:cNvPr id="57693" name="Freeform 3735"/>
                <p:cNvSpPr>
                  <a:spLocks/>
                </p:cNvSpPr>
                <p:nvPr/>
              </p:nvSpPr>
              <p:spPr bwMode="auto">
                <a:xfrm>
                  <a:off x="3927" y="1654"/>
                  <a:ext cx="17" cy="27"/>
                </a:xfrm>
                <a:custGeom>
                  <a:avLst/>
                  <a:gdLst>
                    <a:gd name="T0" fmla="*/ 6 w 17"/>
                    <a:gd name="T1" fmla="*/ 7 h 27"/>
                    <a:gd name="T2" fmla="*/ 13 w 17"/>
                    <a:gd name="T3" fmla="*/ 22 h 27"/>
                    <a:gd name="T4" fmla="*/ 16 w 17"/>
                    <a:gd name="T5" fmla="*/ 24 h 27"/>
                    <a:gd name="T6" fmla="*/ 13 w 17"/>
                    <a:gd name="T7" fmla="*/ 26 h 27"/>
                    <a:gd name="T8" fmla="*/ 11 w 17"/>
                    <a:gd name="T9" fmla="*/ 26 h 27"/>
                    <a:gd name="T10" fmla="*/ 0 w 17"/>
                    <a:gd name="T11" fmla="*/ 1 h 27"/>
                    <a:gd name="T12" fmla="*/ 4 w 17"/>
                    <a:gd name="T13" fmla="*/ 0 h 27"/>
                    <a:gd name="T14" fmla="*/ 6 w 17"/>
                    <a:gd name="T15" fmla="*/ 7 h 2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7"/>
                    <a:gd name="T26" fmla="*/ 17 w 17"/>
                    <a:gd name="T27" fmla="*/ 27 h 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7">
                      <a:moveTo>
                        <a:pt x="6" y="7"/>
                      </a:moveTo>
                      <a:lnTo>
                        <a:pt x="13" y="22"/>
                      </a:lnTo>
                      <a:lnTo>
                        <a:pt x="16" y="24"/>
                      </a:lnTo>
                      <a:lnTo>
                        <a:pt x="13" y="26"/>
                      </a:lnTo>
                      <a:lnTo>
                        <a:pt x="11" y="26"/>
                      </a:lnTo>
                      <a:lnTo>
                        <a:pt x="0" y="1"/>
                      </a:lnTo>
                      <a:lnTo>
                        <a:pt x="4" y="0"/>
                      </a:lnTo>
                      <a:lnTo>
                        <a:pt x="6" y="7"/>
                      </a:lnTo>
                    </a:path>
                  </a:pathLst>
                </a:custGeom>
                <a:solidFill>
                  <a:srgbClr val="969696"/>
                </a:solidFill>
                <a:ln w="12700" cap="rnd">
                  <a:solidFill>
                    <a:srgbClr val="000000"/>
                  </a:solidFill>
                  <a:round/>
                  <a:headEnd/>
                  <a:tailEnd/>
                </a:ln>
              </p:spPr>
              <p:txBody>
                <a:bodyPr/>
                <a:lstStyle/>
                <a:p>
                  <a:endParaRPr lang="zh-CN" altLang="zh-CN"/>
                </a:p>
              </p:txBody>
            </p:sp>
            <p:sp>
              <p:nvSpPr>
                <p:cNvPr id="57694" name="Freeform 3736"/>
                <p:cNvSpPr>
                  <a:spLocks/>
                </p:cNvSpPr>
                <p:nvPr/>
              </p:nvSpPr>
              <p:spPr bwMode="auto">
                <a:xfrm>
                  <a:off x="3906" y="1649"/>
                  <a:ext cx="28" cy="27"/>
                </a:xfrm>
                <a:custGeom>
                  <a:avLst/>
                  <a:gdLst>
                    <a:gd name="T0" fmla="*/ 9 w 28"/>
                    <a:gd name="T1" fmla="*/ 11 h 27"/>
                    <a:gd name="T2" fmla="*/ 7 w 28"/>
                    <a:gd name="T3" fmla="*/ 11 h 27"/>
                    <a:gd name="T4" fmla="*/ 1 w 28"/>
                    <a:gd name="T5" fmla="*/ 11 h 27"/>
                    <a:gd name="T6" fmla="*/ 0 w 28"/>
                    <a:gd name="T7" fmla="*/ 11 h 27"/>
                    <a:gd name="T8" fmla="*/ 0 w 28"/>
                    <a:gd name="T9" fmla="*/ 5 h 27"/>
                    <a:gd name="T10" fmla="*/ 1 w 28"/>
                    <a:gd name="T11" fmla="*/ 1 h 27"/>
                    <a:gd name="T12" fmla="*/ 3 w 28"/>
                    <a:gd name="T13" fmla="*/ 0 h 27"/>
                    <a:gd name="T14" fmla="*/ 5 w 28"/>
                    <a:gd name="T15" fmla="*/ 0 h 27"/>
                    <a:gd name="T16" fmla="*/ 7 w 28"/>
                    <a:gd name="T17" fmla="*/ 0 h 27"/>
                    <a:gd name="T18" fmla="*/ 13 w 28"/>
                    <a:gd name="T19" fmla="*/ 0 h 27"/>
                    <a:gd name="T20" fmla="*/ 15 w 28"/>
                    <a:gd name="T21" fmla="*/ 0 h 27"/>
                    <a:gd name="T22" fmla="*/ 15 w 28"/>
                    <a:gd name="T23" fmla="*/ 1 h 27"/>
                    <a:gd name="T24" fmla="*/ 17 w 28"/>
                    <a:gd name="T25" fmla="*/ 1 h 27"/>
                    <a:gd name="T26" fmla="*/ 19 w 28"/>
                    <a:gd name="T27" fmla="*/ 5 h 27"/>
                    <a:gd name="T28" fmla="*/ 17 w 28"/>
                    <a:gd name="T29" fmla="*/ 7 h 27"/>
                    <a:gd name="T30" fmla="*/ 27 w 28"/>
                    <a:gd name="T31" fmla="*/ 26 h 27"/>
                    <a:gd name="T32" fmla="*/ 15 w 28"/>
                    <a:gd name="T33" fmla="*/ 26 h 27"/>
                    <a:gd name="T34" fmla="*/ 11 w 28"/>
                    <a:gd name="T35" fmla="*/ 15 h 27"/>
                    <a:gd name="T36" fmla="*/ 9 w 28"/>
                    <a:gd name="T37" fmla="*/ 11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27"/>
                    <a:gd name="T59" fmla="*/ 28 w 28"/>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27">
                      <a:moveTo>
                        <a:pt x="9" y="11"/>
                      </a:moveTo>
                      <a:lnTo>
                        <a:pt x="7" y="11"/>
                      </a:lnTo>
                      <a:lnTo>
                        <a:pt x="1" y="11"/>
                      </a:lnTo>
                      <a:lnTo>
                        <a:pt x="0" y="11"/>
                      </a:lnTo>
                      <a:lnTo>
                        <a:pt x="0" y="5"/>
                      </a:lnTo>
                      <a:lnTo>
                        <a:pt x="1" y="1"/>
                      </a:lnTo>
                      <a:lnTo>
                        <a:pt x="3" y="0"/>
                      </a:lnTo>
                      <a:lnTo>
                        <a:pt x="5" y="0"/>
                      </a:lnTo>
                      <a:lnTo>
                        <a:pt x="7" y="0"/>
                      </a:lnTo>
                      <a:lnTo>
                        <a:pt x="13" y="0"/>
                      </a:lnTo>
                      <a:lnTo>
                        <a:pt x="15" y="0"/>
                      </a:lnTo>
                      <a:lnTo>
                        <a:pt x="15" y="1"/>
                      </a:lnTo>
                      <a:lnTo>
                        <a:pt x="17" y="1"/>
                      </a:lnTo>
                      <a:lnTo>
                        <a:pt x="19" y="5"/>
                      </a:lnTo>
                      <a:lnTo>
                        <a:pt x="17" y="7"/>
                      </a:lnTo>
                      <a:lnTo>
                        <a:pt x="27" y="26"/>
                      </a:lnTo>
                      <a:lnTo>
                        <a:pt x="15" y="26"/>
                      </a:lnTo>
                      <a:lnTo>
                        <a:pt x="11" y="15"/>
                      </a:lnTo>
                      <a:lnTo>
                        <a:pt x="9" y="11"/>
                      </a:lnTo>
                    </a:path>
                  </a:pathLst>
                </a:custGeom>
                <a:solidFill>
                  <a:srgbClr val="969696"/>
                </a:solidFill>
                <a:ln w="9525" cap="rnd">
                  <a:noFill/>
                  <a:round/>
                  <a:headEnd/>
                  <a:tailEnd/>
                </a:ln>
              </p:spPr>
              <p:txBody>
                <a:bodyPr/>
                <a:lstStyle/>
                <a:p>
                  <a:endParaRPr lang="zh-CN" altLang="zh-CN"/>
                </a:p>
              </p:txBody>
            </p:sp>
            <p:sp>
              <p:nvSpPr>
                <p:cNvPr id="57695" name="Freeform 3737"/>
                <p:cNvSpPr>
                  <a:spLocks/>
                </p:cNvSpPr>
                <p:nvPr/>
              </p:nvSpPr>
              <p:spPr bwMode="auto">
                <a:xfrm>
                  <a:off x="3906" y="1649"/>
                  <a:ext cx="33" cy="32"/>
                </a:xfrm>
                <a:custGeom>
                  <a:avLst/>
                  <a:gdLst>
                    <a:gd name="T0" fmla="*/ 11 w 33"/>
                    <a:gd name="T1" fmla="*/ 15 h 32"/>
                    <a:gd name="T2" fmla="*/ 9 w 33"/>
                    <a:gd name="T3" fmla="*/ 15 h 32"/>
                    <a:gd name="T4" fmla="*/ 1 w 33"/>
                    <a:gd name="T5" fmla="*/ 13 h 32"/>
                    <a:gd name="T6" fmla="*/ 0 w 33"/>
                    <a:gd name="T7" fmla="*/ 13 h 32"/>
                    <a:gd name="T8" fmla="*/ 0 w 33"/>
                    <a:gd name="T9" fmla="*/ 5 h 32"/>
                    <a:gd name="T10" fmla="*/ 1 w 33"/>
                    <a:gd name="T11" fmla="*/ 3 h 32"/>
                    <a:gd name="T12" fmla="*/ 1 w 33"/>
                    <a:gd name="T13" fmla="*/ 1 h 32"/>
                    <a:gd name="T14" fmla="*/ 3 w 33"/>
                    <a:gd name="T15" fmla="*/ 0 h 32"/>
                    <a:gd name="T16" fmla="*/ 5 w 33"/>
                    <a:gd name="T17" fmla="*/ 0 h 32"/>
                    <a:gd name="T18" fmla="*/ 9 w 33"/>
                    <a:gd name="T19" fmla="*/ 0 h 32"/>
                    <a:gd name="T20" fmla="*/ 17 w 33"/>
                    <a:gd name="T21" fmla="*/ 0 h 32"/>
                    <a:gd name="T22" fmla="*/ 19 w 33"/>
                    <a:gd name="T23" fmla="*/ 0 h 32"/>
                    <a:gd name="T24" fmla="*/ 19 w 33"/>
                    <a:gd name="T25" fmla="*/ 1 h 32"/>
                    <a:gd name="T26" fmla="*/ 21 w 33"/>
                    <a:gd name="T27" fmla="*/ 1 h 32"/>
                    <a:gd name="T28" fmla="*/ 21 w 33"/>
                    <a:gd name="T29" fmla="*/ 3 h 32"/>
                    <a:gd name="T30" fmla="*/ 25 w 33"/>
                    <a:gd name="T31" fmla="*/ 5 h 32"/>
                    <a:gd name="T32" fmla="*/ 21 w 33"/>
                    <a:gd name="T33" fmla="*/ 7 h 32"/>
                    <a:gd name="T34" fmla="*/ 32 w 33"/>
                    <a:gd name="T35" fmla="*/ 31 h 32"/>
                    <a:gd name="T36" fmla="*/ 19 w 33"/>
                    <a:gd name="T37" fmla="*/ 31 h 32"/>
                    <a:gd name="T38" fmla="*/ 13 w 33"/>
                    <a:gd name="T39" fmla="*/ 15 h 32"/>
                    <a:gd name="T40" fmla="*/ 11 w 33"/>
                    <a:gd name="T41" fmla="*/ 15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
                    <a:gd name="T64" fmla="*/ 0 h 32"/>
                    <a:gd name="T65" fmla="*/ 33 w 33"/>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 h="32">
                      <a:moveTo>
                        <a:pt x="11" y="15"/>
                      </a:moveTo>
                      <a:lnTo>
                        <a:pt x="9" y="15"/>
                      </a:lnTo>
                      <a:lnTo>
                        <a:pt x="1" y="13"/>
                      </a:lnTo>
                      <a:lnTo>
                        <a:pt x="0" y="13"/>
                      </a:lnTo>
                      <a:lnTo>
                        <a:pt x="0" y="5"/>
                      </a:lnTo>
                      <a:lnTo>
                        <a:pt x="1" y="3"/>
                      </a:lnTo>
                      <a:lnTo>
                        <a:pt x="1" y="1"/>
                      </a:lnTo>
                      <a:lnTo>
                        <a:pt x="3" y="0"/>
                      </a:lnTo>
                      <a:lnTo>
                        <a:pt x="5" y="0"/>
                      </a:lnTo>
                      <a:lnTo>
                        <a:pt x="9" y="0"/>
                      </a:lnTo>
                      <a:lnTo>
                        <a:pt x="17" y="0"/>
                      </a:lnTo>
                      <a:lnTo>
                        <a:pt x="19" y="0"/>
                      </a:lnTo>
                      <a:lnTo>
                        <a:pt x="19" y="1"/>
                      </a:lnTo>
                      <a:lnTo>
                        <a:pt x="21" y="1"/>
                      </a:lnTo>
                      <a:lnTo>
                        <a:pt x="21" y="3"/>
                      </a:lnTo>
                      <a:lnTo>
                        <a:pt x="25" y="5"/>
                      </a:lnTo>
                      <a:lnTo>
                        <a:pt x="21" y="7"/>
                      </a:lnTo>
                      <a:lnTo>
                        <a:pt x="32" y="31"/>
                      </a:lnTo>
                      <a:lnTo>
                        <a:pt x="19" y="31"/>
                      </a:lnTo>
                      <a:lnTo>
                        <a:pt x="13" y="15"/>
                      </a:lnTo>
                      <a:lnTo>
                        <a:pt x="11" y="15"/>
                      </a:lnTo>
                    </a:path>
                  </a:pathLst>
                </a:custGeom>
                <a:solidFill>
                  <a:srgbClr val="969696"/>
                </a:solidFill>
                <a:ln w="12700" cap="rnd">
                  <a:solidFill>
                    <a:srgbClr val="000000"/>
                  </a:solidFill>
                  <a:round/>
                  <a:headEnd/>
                  <a:tailEnd/>
                </a:ln>
              </p:spPr>
              <p:txBody>
                <a:bodyPr/>
                <a:lstStyle/>
                <a:p>
                  <a:endParaRPr lang="zh-CN" altLang="zh-CN"/>
                </a:p>
              </p:txBody>
            </p:sp>
            <p:sp>
              <p:nvSpPr>
                <p:cNvPr id="57696" name="Freeform 3738"/>
                <p:cNvSpPr>
                  <a:spLocks/>
                </p:cNvSpPr>
                <p:nvPr/>
              </p:nvSpPr>
              <p:spPr bwMode="auto">
                <a:xfrm>
                  <a:off x="3926" y="1676"/>
                  <a:ext cx="19" cy="17"/>
                </a:xfrm>
                <a:custGeom>
                  <a:avLst/>
                  <a:gdLst>
                    <a:gd name="T0" fmla="*/ 8 w 19"/>
                    <a:gd name="T1" fmla="*/ 6 h 17"/>
                    <a:gd name="T2" fmla="*/ 10 w 19"/>
                    <a:gd name="T3" fmla="*/ 6 h 17"/>
                    <a:gd name="T4" fmla="*/ 12 w 19"/>
                    <a:gd name="T5" fmla="*/ 4 h 17"/>
                    <a:gd name="T6" fmla="*/ 10 w 19"/>
                    <a:gd name="T7" fmla="*/ 0 h 17"/>
                    <a:gd name="T8" fmla="*/ 12 w 19"/>
                    <a:gd name="T9" fmla="*/ 0 h 17"/>
                    <a:gd name="T10" fmla="*/ 14 w 19"/>
                    <a:gd name="T11" fmla="*/ 0 h 17"/>
                    <a:gd name="T12" fmla="*/ 18 w 19"/>
                    <a:gd name="T13" fmla="*/ 2 h 17"/>
                    <a:gd name="T14" fmla="*/ 0 w 19"/>
                    <a:gd name="T15" fmla="*/ 16 h 17"/>
                    <a:gd name="T16" fmla="*/ 0 w 19"/>
                    <a:gd name="T17" fmla="*/ 10 h 17"/>
                    <a:gd name="T18" fmla="*/ 3 w 19"/>
                    <a:gd name="T19" fmla="*/ 10 h 17"/>
                    <a:gd name="T20" fmla="*/ 0 w 19"/>
                    <a:gd name="T21" fmla="*/ 6 h 17"/>
                    <a:gd name="T22" fmla="*/ 8 w 19"/>
                    <a:gd name="T23" fmla="*/ 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17"/>
                    <a:gd name="T38" fmla="*/ 19 w 19"/>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17">
                      <a:moveTo>
                        <a:pt x="8" y="6"/>
                      </a:moveTo>
                      <a:lnTo>
                        <a:pt x="10" y="6"/>
                      </a:lnTo>
                      <a:lnTo>
                        <a:pt x="12" y="4"/>
                      </a:lnTo>
                      <a:lnTo>
                        <a:pt x="10" y="0"/>
                      </a:lnTo>
                      <a:lnTo>
                        <a:pt x="12" y="0"/>
                      </a:lnTo>
                      <a:lnTo>
                        <a:pt x="14" y="0"/>
                      </a:lnTo>
                      <a:lnTo>
                        <a:pt x="18" y="2"/>
                      </a:lnTo>
                      <a:lnTo>
                        <a:pt x="0" y="16"/>
                      </a:lnTo>
                      <a:lnTo>
                        <a:pt x="0" y="10"/>
                      </a:lnTo>
                      <a:lnTo>
                        <a:pt x="3" y="10"/>
                      </a:lnTo>
                      <a:lnTo>
                        <a:pt x="0" y="6"/>
                      </a:lnTo>
                      <a:lnTo>
                        <a:pt x="8" y="6"/>
                      </a:lnTo>
                    </a:path>
                  </a:pathLst>
                </a:custGeom>
                <a:solidFill>
                  <a:srgbClr val="969696"/>
                </a:solidFill>
                <a:ln w="9525" cap="rnd">
                  <a:noFill/>
                  <a:round/>
                  <a:headEnd/>
                  <a:tailEnd/>
                </a:ln>
              </p:spPr>
              <p:txBody>
                <a:bodyPr/>
                <a:lstStyle/>
                <a:p>
                  <a:endParaRPr lang="zh-CN" altLang="zh-CN"/>
                </a:p>
              </p:txBody>
            </p:sp>
            <p:sp>
              <p:nvSpPr>
                <p:cNvPr id="57697" name="Freeform 3739"/>
                <p:cNvSpPr>
                  <a:spLocks/>
                </p:cNvSpPr>
                <p:nvPr/>
              </p:nvSpPr>
              <p:spPr bwMode="auto">
                <a:xfrm>
                  <a:off x="3926" y="1676"/>
                  <a:ext cx="25" cy="17"/>
                </a:xfrm>
                <a:custGeom>
                  <a:avLst/>
                  <a:gdLst>
                    <a:gd name="T0" fmla="*/ 12 w 25"/>
                    <a:gd name="T1" fmla="*/ 6 h 17"/>
                    <a:gd name="T2" fmla="*/ 14 w 25"/>
                    <a:gd name="T3" fmla="*/ 6 h 17"/>
                    <a:gd name="T4" fmla="*/ 16 w 25"/>
                    <a:gd name="T5" fmla="*/ 2 h 17"/>
                    <a:gd name="T6" fmla="*/ 14 w 25"/>
                    <a:gd name="T7" fmla="*/ 0 h 17"/>
                    <a:gd name="T8" fmla="*/ 16 w 25"/>
                    <a:gd name="T9" fmla="*/ 0 h 17"/>
                    <a:gd name="T10" fmla="*/ 20 w 25"/>
                    <a:gd name="T11" fmla="*/ 0 h 17"/>
                    <a:gd name="T12" fmla="*/ 24 w 25"/>
                    <a:gd name="T13" fmla="*/ 0 h 17"/>
                    <a:gd name="T14" fmla="*/ 0 w 25"/>
                    <a:gd name="T15" fmla="*/ 16 h 17"/>
                    <a:gd name="T16" fmla="*/ 0 w 25"/>
                    <a:gd name="T17" fmla="*/ 12 h 17"/>
                    <a:gd name="T18" fmla="*/ 3 w 25"/>
                    <a:gd name="T19" fmla="*/ 12 h 17"/>
                    <a:gd name="T20" fmla="*/ 0 w 25"/>
                    <a:gd name="T21" fmla="*/ 6 h 17"/>
                    <a:gd name="T22" fmla="*/ 12 w 25"/>
                    <a:gd name="T23" fmla="*/ 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17"/>
                    <a:gd name="T38" fmla="*/ 25 w 25"/>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17">
                      <a:moveTo>
                        <a:pt x="12" y="6"/>
                      </a:moveTo>
                      <a:lnTo>
                        <a:pt x="14" y="6"/>
                      </a:lnTo>
                      <a:lnTo>
                        <a:pt x="16" y="2"/>
                      </a:lnTo>
                      <a:lnTo>
                        <a:pt x="14" y="0"/>
                      </a:lnTo>
                      <a:lnTo>
                        <a:pt x="16" y="0"/>
                      </a:lnTo>
                      <a:lnTo>
                        <a:pt x="20" y="0"/>
                      </a:lnTo>
                      <a:lnTo>
                        <a:pt x="24" y="0"/>
                      </a:lnTo>
                      <a:lnTo>
                        <a:pt x="0" y="16"/>
                      </a:lnTo>
                      <a:lnTo>
                        <a:pt x="0" y="12"/>
                      </a:lnTo>
                      <a:lnTo>
                        <a:pt x="3" y="12"/>
                      </a:lnTo>
                      <a:lnTo>
                        <a:pt x="0" y="6"/>
                      </a:lnTo>
                      <a:lnTo>
                        <a:pt x="12" y="6"/>
                      </a:lnTo>
                    </a:path>
                  </a:pathLst>
                </a:custGeom>
                <a:solidFill>
                  <a:srgbClr val="969696"/>
                </a:solidFill>
                <a:ln w="12700" cap="rnd">
                  <a:solidFill>
                    <a:srgbClr val="000000"/>
                  </a:solidFill>
                  <a:round/>
                  <a:headEnd/>
                  <a:tailEnd/>
                </a:ln>
              </p:spPr>
              <p:txBody>
                <a:bodyPr/>
                <a:lstStyle/>
                <a:p>
                  <a:endParaRPr lang="zh-CN" altLang="zh-CN"/>
                </a:p>
              </p:txBody>
            </p:sp>
            <p:sp>
              <p:nvSpPr>
                <p:cNvPr id="57698" name="Freeform 3740"/>
                <p:cNvSpPr>
                  <a:spLocks/>
                </p:cNvSpPr>
                <p:nvPr/>
              </p:nvSpPr>
              <p:spPr bwMode="auto">
                <a:xfrm>
                  <a:off x="3933" y="1656"/>
                  <a:ext cx="17" cy="17"/>
                </a:xfrm>
                <a:custGeom>
                  <a:avLst/>
                  <a:gdLst>
                    <a:gd name="T0" fmla="*/ 16 w 17"/>
                    <a:gd name="T1" fmla="*/ 0 h 17"/>
                    <a:gd name="T2" fmla="*/ 13 w 17"/>
                    <a:gd name="T3" fmla="*/ 0 h 17"/>
                    <a:gd name="T4" fmla="*/ 9 w 17"/>
                    <a:gd name="T5" fmla="*/ 2 h 17"/>
                    <a:gd name="T6" fmla="*/ 7 w 17"/>
                    <a:gd name="T7" fmla="*/ 2 h 17"/>
                    <a:gd name="T8" fmla="*/ 5 w 17"/>
                    <a:gd name="T9" fmla="*/ 2 h 17"/>
                    <a:gd name="T10" fmla="*/ 1 w 17"/>
                    <a:gd name="T11" fmla="*/ 4 h 17"/>
                    <a:gd name="T12" fmla="*/ 0 w 17"/>
                    <a:gd name="T13" fmla="*/ 4 h 17"/>
                    <a:gd name="T14" fmla="*/ 5 w 17"/>
                    <a:gd name="T15" fmla="*/ 16 h 17"/>
                    <a:gd name="T16" fmla="*/ 7 w 17"/>
                    <a:gd name="T17" fmla="*/ 16 h 17"/>
                    <a:gd name="T18" fmla="*/ 11 w 17"/>
                    <a:gd name="T19" fmla="*/ 16 h 17"/>
                    <a:gd name="T20" fmla="*/ 13 w 17"/>
                    <a:gd name="T21" fmla="*/ 16 h 17"/>
                    <a:gd name="T22" fmla="*/ 16 w 17"/>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16" y="0"/>
                      </a:moveTo>
                      <a:lnTo>
                        <a:pt x="13" y="0"/>
                      </a:lnTo>
                      <a:lnTo>
                        <a:pt x="9" y="2"/>
                      </a:lnTo>
                      <a:lnTo>
                        <a:pt x="7" y="2"/>
                      </a:lnTo>
                      <a:lnTo>
                        <a:pt x="5" y="2"/>
                      </a:lnTo>
                      <a:lnTo>
                        <a:pt x="1" y="4"/>
                      </a:lnTo>
                      <a:lnTo>
                        <a:pt x="0" y="4"/>
                      </a:lnTo>
                      <a:lnTo>
                        <a:pt x="5" y="16"/>
                      </a:lnTo>
                      <a:lnTo>
                        <a:pt x="7" y="16"/>
                      </a:lnTo>
                      <a:lnTo>
                        <a:pt x="11" y="16"/>
                      </a:lnTo>
                      <a:lnTo>
                        <a:pt x="13" y="16"/>
                      </a:lnTo>
                      <a:lnTo>
                        <a:pt x="16" y="0"/>
                      </a:lnTo>
                    </a:path>
                  </a:pathLst>
                </a:custGeom>
                <a:solidFill>
                  <a:srgbClr val="969696"/>
                </a:solidFill>
                <a:ln w="9525" cap="rnd">
                  <a:noFill/>
                  <a:round/>
                  <a:headEnd/>
                  <a:tailEnd/>
                </a:ln>
              </p:spPr>
              <p:txBody>
                <a:bodyPr/>
                <a:lstStyle/>
                <a:p>
                  <a:endParaRPr lang="zh-CN" altLang="zh-CN"/>
                </a:p>
              </p:txBody>
            </p:sp>
            <p:sp>
              <p:nvSpPr>
                <p:cNvPr id="57699" name="Freeform 3741"/>
                <p:cNvSpPr>
                  <a:spLocks/>
                </p:cNvSpPr>
                <p:nvPr/>
              </p:nvSpPr>
              <p:spPr bwMode="auto">
                <a:xfrm>
                  <a:off x="3933" y="1656"/>
                  <a:ext cx="19" cy="21"/>
                </a:xfrm>
                <a:custGeom>
                  <a:avLst/>
                  <a:gdLst>
                    <a:gd name="T0" fmla="*/ 18 w 19"/>
                    <a:gd name="T1" fmla="*/ 0 h 21"/>
                    <a:gd name="T2" fmla="*/ 16 w 19"/>
                    <a:gd name="T3" fmla="*/ 0 h 21"/>
                    <a:gd name="T4" fmla="*/ 12 w 19"/>
                    <a:gd name="T5" fmla="*/ 1 h 21"/>
                    <a:gd name="T6" fmla="*/ 8 w 19"/>
                    <a:gd name="T7" fmla="*/ 1 h 21"/>
                    <a:gd name="T8" fmla="*/ 6 w 19"/>
                    <a:gd name="T9" fmla="*/ 1 h 21"/>
                    <a:gd name="T10" fmla="*/ 0 w 19"/>
                    <a:gd name="T11" fmla="*/ 3 h 21"/>
                    <a:gd name="T12" fmla="*/ 0 w 19"/>
                    <a:gd name="T13" fmla="*/ 5 h 21"/>
                    <a:gd name="T14" fmla="*/ 6 w 19"/>
                    <a:gd name="T15" fmla="*/ 20 h 21"/>
                    <a:gd name="T16" fmla="*/ 8 w 19"/>
                    <a:gd name="T17" fmla="*/ 20 h 21"/>
                    <a:gd name="T18" fmla="*/ 14 w 19"/>
                    <a:gd name="T19" fmla="*/ 20 h 21"/>
                    <a:gd name="T20" fmla="*/ 16 w 19"/>
                    <a:gd name="T21" fmla="*/ 20 h 21"/>
                    <a:gd name="T22" fmla="*/ 18 w 19"/>
                    <a:gd name="T23" fmla="*/ 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1"/>
                    <a:gd name="T38" fmla="*/ 19 w 19"/>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1">
                      <a:moveTo>
                        <a:pt x="18" y="0"/>
                      </a:moveTo>
                      <a:lnTo>
                        <a:pt x="16" y="0"/>
                      </a:lnTo>
                      <a:lnTo>
                        <a:pt x="12" y="1"/>
                      </a:lnTo>
                      <a:lnTo>
                        <a:pt x="8" y="1"/>
                      </a:lnTo>
                      <a:lnTo>
                        <a:pt x="6" y="1"/>
                      </a:lnTo>
                      <a:lnTo>
                        <a:pt x="0" y="3"/>
                      </a:lnTo>
                      <a:lnTo>
                        <a:pt x="0" y="5"/>
                      </a:lnTo>
                      <a:lnTo>
                        <a:pt x="6" y="20"/>
                      </a:lnTo>
                      <a:lnTo>
                        <a:pt x="8" y="20"/>
                      </a:lnTo>
                      <a:lnTo>
                        <a:pt x="14" y="20"/>
                      </a:lnTo>
                      <a:lnTo>
                        <a:pt x="16" y="20"/>
                      </a:lnTo>
                      <a:lnTo>
                        <a:pt x="18" y="0"/>
                      </a:lnTo>
                    </a:path>
                  </a:pathLst>
                </a:custGeom>
                <a:solidFill>
                  <a:srgbClr val="969696"/>
                </a:solidFill>
                <a:ln w="12700" cap="rnd">
                  <a:solidFill>
                    <a:srgbClr val="000000"/>
                  </a:solidFill>
                  <a:round/>
                  <a:headEnd/>
                  <a:tailEnd/>
                </a:ln>
              </p:spPr>
              <p:txBody>
                <a:bodyPr/>
                <a:lstStyle/>
                <a:p>
                  <a:endParaRPr lang="zh-CN" altLang="zh-CN"/>
                </a:p>
              </p:txBody>
            </p:sp>
          </p:grpSp>
        </p:grpSp>
        <p:sp>
          <p:nvSpPr>
            <p:cNvPr id="57372" name="Line 3742"/>
            <p:cNvSpPr>
              <a:spLocks noChangeShapeType="1"/>
            </p:cNvSpPr>
            <p:nvPr/>
          </p:nvSpPr>
          <p:spPr bwMode="auto">
            <a:xfrm>
              <a:off x="4239" y="3008"/>
              <a:ext cx="611" cy="229"/>
            </a:xfrm>
            <a:prstGeom prst="line">
              <a:avLst/>
            </a:prstGeom>
            <a:noFill/>
            <a:ln w="12700">
              <a:solidFill>
                <a:schemeClr val="tx1"/>
              </a:solidFill>
              <a:prstDash val="sysDot"/>
              <a:round/>
              <a:headEnd type="none" w="sm" len="sm"/>
              <a:tailEnd type="none" w="sm" len="sm"/>
            </a:ln>
          </p:spPr>
          <p:txBody>
            <a:bodyPr wrap="none" anchor="ctr"/>
            <a:lstStyle/>
            <a:p>
              <a:endParaRPr lang="zh-CN" altLang="en-US"/>
            </a:p>
          </p:txBody>
        </p:sp>
        <p:sp>
          <p:nvSpPr>
            <p:cNvPr id="57373" name="Line 3743"/>
            <p:cNvSpPr>
              <a:spLocks noChangeShapeType="1"/>
            </p:cNvSpPr>
            <p:nvPr/>
          </p:nvSpPr>
          <p:spPr bwMode="auto">
            <a:xfrm flipV="1">
              <a:off x="4443" y="2676"/>
              <a:ext cx="454" cy="114"/>
            </a:xfrm>
            <a:prstGeom prst="line">
              <a:avLst/>
            </a:prstGeom>
            <a:noFill/>
            <a:ln w="12700">
              <a:solidFill>
                <a:schemeClr val="tx1"/>
              </a:solidFill>
              <a:prstDash val="sysDot"/>
              <a:round/>
              <a:headEnd type="none" w="sm" len="sm"/>
              <a:tailEnd type="none" w="sm" len="sm"/>
            </a:ln>
          </p:spPr>
          <p:txBody>
            <a:bodyPr wrap="none" anchor="ctr"/>
            <a:lstStyle/>
            <a:p>
              <a:endParaRPr lang="zh-CN" altLang="en-US"/>
            </a:p>
          </p:txBody>
        </p:sp>
        <p:sp>
          <p:nvSpPr>
            <p:cNvPr id="57374" name="Line 3744"/>
            <p:cNvSpPr>
              <a:spLocks noChangeShapeType="1"/>
            </p:cNvSpPr>
            <p:nvPr/>
          </p:nvSpPr>
          <p:spPr bwMode="auto">
            <a:xfrm flipV="1">
              <a:off x="4298" y="2283"/>
              <a:ext cx="512" cy="281"/>
            </a:xfrm>
            <a:prstGeom prst="line">
              <a:avLst/>
            </a:prstGeom>
            <a:noFill/>
            <a:ln w="12700">
              <a:solidFill>
                <a:schemeClr val="tx1"/>
              </a:solidFill>
              <a:prstDash val="sysDot"/>
              <a:round/>
              <a:headEnd type="none" w="sm" len="sm"/>
              <a:tailEnd type="none" w="sm" len="sm"/>
            </a:ln>
          </p:spPr>
          <p:txBody>
            <a:bodyPr wrap="none" anchor="ctr"/>
            <a:lstStyle/>
            <a:p>
              <a:endParaRPr lang="zh-CN" altLang="en-US"/>
            </a:p>
          </p:txBody>
        </p:sp>
        <p:sp>
          <p:nvSpPr>
            <p:cNvPr id="57375" name="Line 3745"/>
            <p:cNvSpPr>
              <a:spLocks noChangeShapeType="1"/>
            </p:cNvSpPr>
            <p:nvPr/>
          </p:nvSpPr>
          <p:spPr bwMode="auto">
            <a:xfrm flipV="1">
              <a:off x="4471" y="2505"/>
              <a:ext cx="357" cy="61"/>
            </a:xfrm>
            <a:prstGeom prst="line">
              <a:avLst/>
            </a:prstGeom>
            <a:noFill/>
            <a:ln w="12700">
              <a:solidFill>
                <a:schemeClr val="tx1"/>
              </a:solidFill>
              <a:prstDash val="sysDot"/>
              <a:round/>
              <a:headEnd type="none" w="sm" len="sm"/>
              <a:tailEnd type="none" w="sm" len="sm"/>
            </a:ln>
          </p:spPr>
          <p:txBody>
            <a:bodyPr wrap="none" anchor="ctr"/>
            <a:lstStyle/>
            <a:p>
              <a:endParaRPr lang="zh-CN" altLang="en-US"/>
            </a:p>
          </p:txBody>
        </p:sp>
        <p:grpSp>
          <p:nvGrpSpPr>
            <p:cNvPr id="66560" name="Group 3746"/>
            <p:cNvGrpSpPr>
              <a:grpSpLocks/>
            </p:cNvGrpSpPr>
            <p:nvPr/>
          </p:nvGrpSpPr>
          <p:grpSpPr bwMode="auto">
            <a:xfrm>
              <a:off x="4825" y="3430"/>
              <a:ext cx="164" cy="255"/>
              <a:chOff x="4027" y="3105"/>
              <a:chExt cx="268" cy="342"/>
            </a:xfrm>
          </p:grpSpPr>
          <p:sp>
            <p:nvSpPr>
              <p:cNvPr id="57425" name="Freeform 3747"/>
              <p:cNvSpPr>
                <a:spLocks/>
              </p:cNvSpPr>
              <p:nvPr/>
            </p:nvSpPr>
            <p:spPr bwMode="auto">
              <a:xfrm>
                <a:off x="4027" y="3198"/>
                <a:ext cx="265" cy="249"/>
              </a:xfrm>
              <a:custGeom>
                <a:avLst/>
                <a:gdLst>
                  <a:gd name="T0" fmla="*/ 257 w 265"/>
                  <a:gd name="T1" fmla="*/ 216 h 249"/>
                  <a:gd name="T2" fmla="*/ 245 w 265"/>
                  <a:gd name="T3" fmla="*/ 213 h 249"/>
                  <a:gd name="T4" fmla="*/ 195 w 265"/>
                  <a:gd name="T5" fmla="*/ 203 h 249"/>
                  <a:gd name="T6" fmla="*/ 167 w 265"/>
                  <a:gd name="T7" fmla="*/ 199 h 249"/>
                  <a:gd name="T8" fmla="*/ 161 w 265"/>
                  <a:gd name="T9" fmla="*/ 194 h 249"/>
                  <a:gd name="T10" fmla="*/ 154 w 265"/>
                  <a:gd name="T11" fmla="*/ 189 h 249"/>
                  <a:gd name="T12" fmla="*/ 157 w 265"/>
                  <a:gd name="T13" fmla="*/ 177 h 249"/>
                  <a:gd name="T14" fmla="*/ 172 w 265"/>
                  <a:gd name="T15" fmla="*/ 162 h 249"/>
                  <a:gd name="T16" fmla="*/ 169 w 265"/>
                  <a:gd name="T17" fmla="*/ 171 h 249"/>
                  <a:gd name="T18" fmla="*/ 162 w 265"/>
                  <a:gd name="T19" fmla="*/ 175 h 249"/>
                  <a:gd name="T20" fmla="*/ 161 w 265"/>
                  <a:gd name="T21" fmla="*/ 179 h 249"/>
                  <a:gd name="T22" fmla="*/ 169 w 265"/>
                  <a:gd name="T23" fmla="*/ 173 h 249"/>
                  <a:gd name="T24" fmla="*/ 174 w 265"/>
                  <a:gd name="T25" fmla="*/ 164 h 249"/>
                  <a:gd name="T26" fmla="*/ 173 w 265"/>
                  <a:gd name="T27" fmla="*/ 157 h 249"/>
                  <a:gd name="T28" fmla="*/ 173 w 265"/>
                  <a:gd name="T29" fmla="*/ 149 h 249"/>
                  <a:gd name="T30" fmla="*/ 199 w 265"/>
                  <a:gd name="T31" fmla="*/ 156 h 249"/>
                  <a:gd name="T32" fmla="*/ 205 w 265"/>
                  <a:gd name="T33" fmla="*/ 161 h 249"/>
                  <a:gd name="T34" fmla="*/ 218 w 265"/>
                  <a:gd name="T35" fmla="*/ 164 h 249"/>
                  <a:gd name="T36" fmla="*/ 231 w 265"/>
                  <a:gd name="T37" fmla="*/ 165 h 249"/>
                  <a:gd name="T38" fmla="*/ 244 w 265"/>
                  <a:gd name="T39" fmla="*/ 160 h 249"/>
                  <a:gd name="T40" fmla="*/ 254 w 265"/>
                  <a:gd name="T41" fmla="*/ 150 h 249"/>
                  <a:gd name="T42" fmla="*/ 258 w 265"/>
                  <a:gd name="T43" fmla="*/ 136 h 249"/>
                  <a:gd name="T44" fmla="*/ 249 w 265"/>
                  <a:gd name="T45" fmla="*/ 125 h 249"/>
                  <a:gd name="T46" fmla="*/ 239 w 265"/>
                  <a:gd name="T47" fmla="*/ 115 h 249"/>
                  <a:gd name="T48" fmla="*/ 233 w 265"/>
                  <a:gd name="T49" fmla="*/ 106 h 249"/>
                  <a:gd name="T50" fmla="*/ 225 w 265"/>
                  <a:gd name="T51" fmla="*/ 101 h 249"/>
                  <a:gd name="T52" fmla="*/ 214 w 265"/>
                  <a:gd name="T53" fmla="*/ 80 h 249"/>
                  <a:gd name="T54" fmla="*/ 202 w 265"/>
                  <a:gd name="T55" fmla="*/ 66 h 249"/>
                  <a:gd name="T56" fmla="*/ 195 w 265"/>
                  <a:gd name="T57" fmla="*/ 51 h 249"/>
                  <a:gd name="T58" fmla="*/ 206 w 265"/>
                  <a:gd name="T59" fmla="*/ 44 h 249"/>
                  <a:gd name="T60" fmla="*/ 201 w 265"/>
                  <a:gd name="T61" fmla="*/ 33 h 249"/>
                  <a:gd name="T62" fmla="*/ 196 w 265"/>
                  <a:gd name="T63" fmla="*/ 22 h 249"/>
                  <a:gd name="T64" fmla="*/ 189 w 265"/>
                  <a:gd name="T65" fmla="*/ 11 h 249"/>
                  <a:gd name="T66" fmla="*/ 179 w 265"/>
                  <a:gd name="T67" fmla="*/ 4 h 249"/>
                  <a:gd name="T68" fmla="*/ 165 w 265"/>
                  <a:gd name="T69" fmla="*/ 0 h 249"/>
                  <a:gd name="T70" fmla="*/ 140 w 265"/>
                  <a:gd name="T71" fmla="*/ 2 h 249"/>
                  <a:gd name="T72" fmla="*/ 126 w 265"/>
                  <a:gd name="T73" fmla="*/ 10 h 249"/>
                  <a:gd name="T74" fmla="*/ 119 w 265"/>
                  <a:gd name="T75" fmla="*/ 20 h 249"/>
                  <a:gd name="T76" fmla="*/ 115 w 265"/>
                  <a:gd name="T77" fmla="*/ 34 h 249"/>
                  <a:gd name="T78" fmla="*/ 107 w 265"/>
                  <a:gd name="T79" fmla="*/ 43 h 249"/>
                  <a:gd name="T80" fmla="*/ 102 w 265"/>
                  <a:gd name="T81" fmla="*/ 42 h 249"/>
                  <a:gd name="T82" fmla="*/ 99 w 265"/>
                  <a:gd name="T83" fmla="*/ 42 h 249"/>
                  <a:gd name="T84" fmla="*/ 95 w 265"/>
                  <a:gd name="T85" fmla="*/ 42 h 249"/>
                  <a:gd name="T86" fmla="*/ 62 w 265"/>
                  <a:gd name="T87" fmla="*/ 44 h 249"/>
                  <a:gd name="T88" fmla="*/ 42 w 265"/>
                  <a:gd name="T89" fmla="*/ 72 h 249"/>
                  <a:gd name="T90" fmla="*/ 27 w 265"/>
                  <a:gd name="T91" fmla="*/ 101 h 249"/>
                  <a:gd name="T92" fmla="*/ 24 w 265"/>
                  <a:gd name="T93" fmla="*/ 103 h 249"/>
                  <a:gd name="T94" fmla="*/ 2 w 265"/>
                  <a:gd name="T95" fmla="*/ 129 h 249"/>
                  <a:gd name="T96" fmla="*/ 12 w 265"/>
                  <a:gd name="T97" fmla="*/ 142 h 249"/>
                  <a:gd name="T98" fmla="*/ 18 w 265"/>
                  <a:gd name="T99" fmla="*/ 142 h 249"/>
                  <a:gd name="T100" fmla="*/ 9 w 265"/>
                  <a:gd name="T101" fmla="*/ 180 h 249"/>
                  <a:gd name="T102" fmla="*/ 1 w 265"/>
                  <a:gd name="T103" fmla="*/ 182 h 249"/>
                  <a:gd name="T104" fmla="*/ 2 w 265"/>
                  <a:gd name="T105" fmla="*/ 190 h 249"/>
                  <a:gd name="T106" fmla="*/ 8 w 265"/>
                  <a:gd name="T107" fmla="*/ 191 h 249"/>
                  <a:gd name="T108" fmla="*/ 21 w 265"/>
                  <a:gd name="T109" fmla="*/ 186 h 249"/>
                  <a:gd name="T110" fmla="*/ 12 w 265"/>
                  <a:gd name="T111" fmla="*/ 203 h 249"/>
                  <a:gd name="T112" fmla="*/ 18 w 265"/>
                  <a:gd name="T113" fmla="*/ 214 h 249"/>
                  <a:gd name="T114" fmla="*/ 21 w 265"/>
                  <a:gd name="T115" fmla="*/ 233 h 24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5"/>
                  <a:gd name="T175" fmla="*/ 0 h 249"/>
                  <a:gd name="T176" fmla="*/ 265 w 265"/>
                  <a:gd name="T177" fmla="*/ 249 h 24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5" h="249">
                    <a:moveTo>
                      <a:pt x="264" y="248"/>
                    </a:moveTo>
                    <a:lnTo>
                      <a:pt x="261" y="219"/>
                    </a:lnTo>
                    <a:lnTo>
                      <a:pt x="257" y="216"/>
                    </a:lnTo>
                    <a:lnTo>
                      <a:pt x="253" y="213"/>
                    </a:lnTo>
                    <a:lnTo>
                      <a:pt x="249" y="213"/>
                    </a:lnTo>
                    <a:lnTo>
                      <a:pt x="245" y="213"/>
                    </a:lnTo>
                    <a:lnTo>
                      <a:pt x="240" y="213"/>
                    </a:lnTo>
                    <a:lnTo>
                      <a:pt x="200" y="205"/>
                    </a:lnTo>
                    <a:lnTo>
                      <a:pt x="195" y="203"/>
                    </a:lnTo>
                    <a:lnTo>
                      <a:pt x="189" y="201"/>
                    </a:lnTo>
                    <a:lnTo>
                      <a:pt x="170" y="201"/>
                    </a:lnTo>
                    <a:lnTo>
                      <a:pt x="167" y="199"/>
                    </a:lnTo>
                    <a:lnTo>
                      <a:pt x="166" y="196"/>
                    </a:lnTo>
                    <a:lnTo>
                      <a:pt x="162" y="196"/>
                    </a:lnTo>
                    <a:lnTo>
                      <a:pt x="161" y="194"/>
                    </a:lnTo>
                    <a:lnTo>
                      <a:pt x="155" y="194"/>
                    </a:lnTo>
                    <a:lnTo>
                      <a:pt x="155" y="191"/>
                    </a:lnTo>
                    <a:lnTo>
                      <a:pt x="154" y="189"/>
                    </a:lnTo>
                    <a:lnTo>
                      <a:pt x="154" y="187"/>
                    </a:lnTo>
                    <a:lnTo>
                      <a:pt x="156" y="180"/>
                    </a:lnTo>
                    <a:lnTo>
                      <a:pt x="157" y="177"/>
                    </a:lnTo>
                    <a:lnTo>
                      <a:pt x="170" y="149"/>
                    </a:lnTo>
                    <a:lnTo>
                      <a:pt x="170" y="159"/>
                    </a:lnTo>
                    <a:lnTo>
                      <a:pt x="172" y="162"/>
                    </a:lnTo>
                    <a:lnTo>
                      <a:pt x="170" y="165"/>
                    </a:lnTo>
                    <a:lnTo>
                      <a:pt x="170" y="167"/>
                    </a:lnTo>
                    <a:lnTo>
                      <a:pt x="169" y="171"/>
                    </a:lnTo>
                    <a:lnTo>
                      <a:pt x="166" y="173"/>
                    </a:lnTo>
                    <a:lnTo>
                      <a:pt x="165" y="174"/>
                    </a:lnTo>
                    <a:lnTo>
                      <a:pt x="162" y="175"/>
                    </a:lnTo>
                    <a:lnTo>
                      <a:pt x="157" y="177"/>
                    </a:lnTo>
                    <a:lnTo>
                      <a:pt x="156" y="180"/>
                    </a:lnTo>
                    <a:lnTo>
                      <a:pt x="161" y="179"/>
                    </a:lnTo>
                    <a:lnTo>
                      <a:pt x="165" y="176"/>
                    </a:lnTo>
                    <a:lnTo>
                      <a:pt x="167" y="175"/>
                    </a:lnTo>
                    <a:lnTo>
                      <a:pt x="169" y="173"/>
                    </a:lnTo>
                    <a:lnTo>
                      <a:pt x="172" y="171"/>
                    </a:lnTo>
                    <a:lnTo>
                      <a:pt x="173" y="167"/>
                    </a:lnTo>
                    <a:lnTo>
                      <a:pt x="174" y="164"/>
                    </a:lnTo>
                    <a:lnTo>
                      <a:pt x="174" y="162"/>
                    </a:lnTo>
                    <a:lnTo>
                      <a:pt x="174" y="160"/>
                    </a:lnTo>
                    <a:lnTo>
                      <a:pt x="173" y="157"/>
                    </a:lnTo>
                    <a:lnTo>
                      <a:pt x="173" y="154"/>
                    </a:lnTo>
                    <a:lnTo>
                      <a:pt x="173" y="152"/>
                    </a:lnTo>
                    <a:lnTo>
                      <a:pt x="173" y="149"/>
                    </a:lnTo>
                    <a:lnTo>
                      <a:pt x="190" y="154"/>
                    </a:lnTo>
                    <a:lnTo>
                      <a:pt x="191" y="154"/>
                    </a:lnTo>
                    <a:lnTo>
                      <a:pt x="199" y="156"/>
                    </a:lnTo>
                    <a:lnTo>
                      <a:pt x="201" y="157"/>
                    </a:lnTo>
                    <a:lnTo>
                      <a:pt x="203" y="157"/>
                    </a:lnTo>
                    <a:lnTo>
                      <a:pt x="205" y="161"/>
                    </a:lnTo>
                    <a:lnTo>
                      <a:pt x="208" y="162"/>
                    </a:lnTo>
                    <a:lnTo>
                      <a:pt x="210" y="162"/>
                    </a:lnTo>
                    <a:lnTo>
                      <a:pt x="218" y="164"/>
                    </a:lnTo>
                    <a:lnTo>
                      <a:pt x="221" y="164"/>
                    </a:lnTo>
                    <a:lnTo>
                      <a:pt x="225" y="165"/>
                    </a:lnTo>
                    <a:lnTo>
                      <a:pt x="231" y="165"/>
                    </a:lnTo>
                    <a:lnTo>
                      <a:pt x="235" y="164"/>
                    </a:lnTo>
                    <a:lnTo>
                      <a:pt x="240" y="162"/>
                    </a:lnTo>
                    <a:lnTo>
                      <a:pt x="244" y="160"/>
                    </a:lnTo>
                    <a:lnTo>
                      <a:pt x="248" y="157"/>
                    </a:lnTo>
                    <a:lnTo>
                      <a:pt x="252" y="153"/>
                    </a:lnTo>
                    <a:lnTo>
                      <a:pt x="254" y="150"/>
                    </a:lnTo>
                    <a:lnTo>
                      <a:pt x="256" y="144"/>
                    </a:lnTo>
                    <a:lnTo>
                      <a:pt x="258" y="141"/>
                    </a:lnTo>
                    <a:lnTo>
                      <a:pt x="258" y="136"/>
                    </a:lnTo>
                    <a:lnTo>
                      <a:pt x="257" y="131"/>
                    </a:lnTo>
                    <a:lnTo>
                      <a:pt x="254" y="127"/>
                    </a:lnTo>
                    <a:lnTo>
                      <a:pt x="249" y="125"/>
                    </a:lnTo>
                    <a:lnTo>
                      <a:pt x="245" y="124"/>
                    </a:lnTo>
                    <a:lnTo>
                      <a:pt x="242" y="122"/>
                    </a:lnTo>
                    <a:lnTo>
                      <a:pt x="239" y="115"/>
                    </a:lnTo>
                    <a:lnTo>
                      <a:pt x="235" y="112"/>
                    </a:lnTo>
                    <a:lnTo>
                      <a:pt x="230" y="110"/>
                    </a:lnTo>
                    <a:lnTo>
                      <a:pt x="233" y="106"/>
                    </a:lnTo>
                    <a:lnTo>
                      <a:pt x="229" y="104"/>
                    </a:lnTo>
                    <a:lnTo>
                      <a:pt x="229" y="103"/>
                    </a:lnTo>
                    <a:lnTo>
                      <a:pt x="225" y="101"/>
                    </a:lnTo>
                    <a:lnTo>
                      <a:pt x="217" y="84"/>
                    </a:lnTo>
                    <a:lnTo>
                      <a:pt x="216" y="82"/>
                    </a:lnTo>
                    <a:lnTo>
                      <a:pt x="214" y="80"/>
                    </a:lnTo>
                    <a:lnTo>
                      <a:pt x="209" y="78"/>
                    </a:lnTo>
                    <a:lnTo>
                      <a:pt x="204" y="66"/>
                    </a:lnTo>
                    <a:lnTo>
                      <a:pt x="202" y="66"/>
                    </a:lnTo>
                    <a:lnTo>
                      <a:pt x="199" y="58"/>
                    </a:lnTo>
                    <a:lnTo>
                      <a:pt x="194" y="58"/>
                    </a:lnTo>
                    <a:lnTo>
                      <a:pt x="195" y="51"/>
                    </a:lnTo>
                    <a:lnTo>
                      <a:pt x="201" y="46"/>
                    </a:lnTo>
                    <a:lnTo>
                      <a:pt x="204" y="45"/>
                    </a:lnTo>
                    <a:lnTo>
                      <a:pt x="206" y="44"/>
                    </a:lnTo>
                    <a:lnTo>
                      <a:pt x="207" y="41"/>
                    </a:lnTo>
                    <a:lnTo>
                      <a:pt x="202" y="34"/>
                    </a:lnTo>
                    <a:lnTo>
                      <a:pt x="201" y="33"/>
                    </a:lnTo>
                    <a:lnTo>
                      <a:pt x="199" y="30"/>
                    </a:lnTo>
                    <a:lnTo>
                      <a:pt x="199" y="26"/>
                    </a:lnTo>
                    <a:lnTo>
                      <a:pt x="196" y="22"/>
                    </a:lnTo>
                    <a:lnTo>
                      <a:pt x="194" y="17"/>
                    </a:lnTo>
                    <a:lnTo>
                      <a:pt x="192" y="14"/>
                    </a:lnTo>
                    <a:lnTo>
                      <a:pt x="189" y="11"/>
                    </a:lnTo>
                    <a:lnTo>
                      <a:pt x="186" y="7"/>
                    </a:lnTo>
                    <a:lnTo>
                      <a:pt x="182" y="5"/>
                    </a:lnTo>
                    <a:lnTo>
                      <a:pt x="179" y="4"/>
                    </a:lnTo>
                    <a:lnTo>
                      <a:pt x="176" y="3"/>
                    </a:lnTo>
                    <a:lnTo>
                      <a:pt x="172" y="2"/>
                    </a:lnTo>
                    <a:lnTo>
                      <a:pt x="165" y="0"/>
                    </a:lnTo>
                    <a:lnTo>
                      <a:pt x="159" y="0"/>
                    </a:lnTo>
                    <a:lnTo>
                      <a:pt x="148" y="0"/>
                    </a:lnTo>
                    <a:lnTo>
                      <a:pt x="140" y="2"/>
                    </a:lnTo>
                    <a:lnTo>
                      <a:pt x="135" y="4"/>
                    </a:lnTo>
                    <a:lnTo>
                      <a:pt x="129" y="7"/>
                    </a:lnTo>
                    <a:lnTo>
                      <a:pt x="126" y="10"/>
                    </a:lnTo>
                    <a:lnTo>
                      <a:pt x="123" y="13"/>
                    </a:lnTo>
                    <a:lnTo>
                      <a:pt x="121" y="16"/>
                    </a:lnTo>
                    <a:lnTo>
                      <a:pt x="119" y="20"/>
                    </a:lnTo>
                    <a:lnTo>
                      <a:pt x="117" y="25"/>
                    </a:lnTo>
                    <a:lnTo>
                      <a:pt x="116" y="31"/>
                    </a:lnTo>
                    <a:lnTo>
                      <a:pt x="115" y="34"/>
                    </a:lnTo>
                    <a:lnTo>
                      <a:pt x="115" y="37"/>
                    </a:lnTo>
                    <a:lnTo>
                      <a:pt x="114" y="43"/>
                    </a:lnTo>
                    <a:lnTo>
                      <a:pt x="107" y="43"/>
                    </a:lnTo>
                    <a:lnTo>
                      <a:pt x="107" y="42"/>
                    </a:lnTo>
                    <a:lnTo>
                      <a:pt x="104" y="41"/>
                    </a:lnTo>
                    <a:lnTo>
                      <a:pt x="102" y="42"/>
                    </a:lnTo>
                    <a:lnTo>
                      <a:pt x="102" y="44"/>
                    </a:lnTo>
                    <a:lnTo>
                      <a:pt x="99" y="43"/>
                    </a:lnTo>
                    <a:lnTo>
                      <a:pt x="99" y="42"/>
                    </a:lnTo>
                    <a:lnTo>
                      <a:pt x="98" y="41"/>
                    </a:lnTo>
                    <a:lnTo>
                      <a:pt x="96" y="41"/>
                    </a:lnTo>
                    <a:lnTo>
                      <a:pt x="95" y="42"/>
                    </a:lnTo>
                    <a:lnTo>
                      <a:pt x="95" y="44"/>
                    </a:lnTo>
                    <a:lnTo>
                      <a:pt x="66" y="46"/>
                    </a:lnTo>
                    <a:lnTo>
                      <a:pt x="62" y="44"/>
                    </a:lnTo>
                    <a:lnTo>
                      <a:pt x="59" y="44"/>
                    </a:lnTo>
                    <a:lnTo>
                      <a:pt x="41" y="67"/>
                    </a:lnTo>
                    <a:lnTo>
                      <a:pt x="42" y="72"/>
                    </a:lnTo>
                    <a:lnTo>
                      <a:pt x="38" y="75"/>
                    </a:lnTo>
                    <a:lnTo>
                      <a:pt x="38" y="77"/>
                    </a:lnTo>
                    <a:lnTo>
                      <a:pt x="27" y="101"/>
                    </a:lnTo>
                    <a:lnTo>
                      <a:pt x="29" y="102"/>
                    </a:lnTo>
                    <a:lnTo>
                      <a:pt x="28" y="104"/>
                    </a:lnTo>
                    <a:lnTo>
                      <a:pt x="24" y="103"/>
                    </a:lnTo>
                    <a:lnTo>
                      <a:pt x="14" y="116"/>
                    </a:lnTo>
                    <a:lnTo>
                      <a:pt x="32" y="123"/>
                    </a:lnTo>
                    <a:lnTo>
                      <a:pt x="2" y="129"/>
                    </a:lnTo>
                    <a:lnTo>
                      <a:pt x="0" y="131"/>
                    </a:lnTo>
                    <a:lnTo>
                      <a:pt x="1" y="133"/>
                    </a:lnTo>
                    <a:lnTo>
                      <a:pt x="12" y="142"/>
                    </a:lnTo>
                    <a:lnTo>
                      <a:pt x="15" y="141"/>
                    </a:lnTo>
                    <a:lnTo>
                      <a:pt x="17" y="141"/>
                    </a:lnTo>
                    <a:lnTo>
                      <a:pt x="18" y="142"/>
                    </a:lnTo>
                    <a:lnTo>
                      <a:pt x="0" y="174"/>
                    </a:lnTo>
                    <a:lnTo>
                      <a:pt x="17" y="176"/>
                    </a:lnTo>
                    <a:lnTo>
                      <a:pt x="9" y="180"/>
                    </a:lnTo>
                    <a:lnTo>
                      <a:pt x="6" y="179"/>
                    </a:lnTo>
                    <a:lnTo>
                      <a:pt x="3" y="180"/>
                    </a:lnTo>
                    <a:lnTo>
                      <a:pt x="1" y="182"/>
                    </a:lnTo>
                    <a:lnTo>
                      <a:pt x="1" y="184"/>
                    </a:lnTo>
                    <a:lnTo>
                      <a:pt x="1" y="187"/>
                    </a:lnTo>
                    <a:lnTo>
                      <a:pt x="2" y="190"/>
                    </a:lnTo>
                    <a:lnTo>
                      <a:pt x="3" y="190"/>
                    </a:lnTo>
                    <a:lnTo>
                      <a:pt x="6" y="191"/>
                    </a:lnTo>
                    <a:lnTo>
                      <a:pt x="8" y="191"/>
                    </a:lnTo>
                    <a:lnTo>
                      <a:pt x="9" y="190"/>
                    </a:lnTo>
                    <a:lnTo>
                      <a:pt x="10" y="187"/>
                    </a:lnTo>
                    <a:lnTo>
                      <a:pt x="21" y="186"/>
                    </a:lnTo>
                    <a:lnTo>
                      <a:pt x="11" y="201"/>
                    </a:lnTo>
                    <a:lnTo>
                      <a:pt x="11" y="202"/>
                    </a:lnTo>
                    <a:lnTo>
                      <a:pt x="12" y="203"/>
                    </a:lnTo>
                    <a:lnTo>
                      <a:pt x="12" y="205"/>
                    </a:lnTo>
                    <a:lnTo>
                      <a:pt x="19" y="205"/>
                    </a:lnTo>
                    <a:lnTo>
                      <a:pt x="18" y="214"/>
                    </a:lnTo>
                    <a:lnTo>
                      <a:pt x="18" y="221"/>
                    </a:lnTo>
                    <a:lnTo>
                      <a:pt x="19" y="227"/>
                    </a:lnTo>
                    <a:lnTo>
                      <a:pt x="21" y="233"/>
                    </a:lnTo>
                    <a:lnTo>
                      <a:pt x="25" y="248"/>
                    </a:lnTo>
                    <a:lnTo>
                      <a:pt x="264" y="248"/>
                    </a:lnTo>
                  </a:path>
                </a:pathLst>
              </a:custGeom>
              <a:solidFill>
                <a:srgbClr val="767900"/>
              </a:solidFill>
              <a:ln w="12700" cap="rnd">
                <a:solidFill>
                  <a:srgbClr val="404000"/>
                </a:solidFill>
                <a:round/>
                <a:headEnd/>
                <a:tailEnd/>
              </a:ln>
            </p:spPr>
            <p:txBody>
              <a:bodyPr/>
              <a:lstStyle/>
              <a:p>
                <a:endParaRPr lang="zh-CN" altLang="zh-CN"/>
              </a:p>
            </p:txBody>
          </p:sp>
          <p:sp>
            <p:nvSpPr>
              <p:cNvPr id="57426" name="Freeform 3748"/>
              <p:cNvSpPr>
                <a:spLocks/>
              </p:cNvSpPr>
              <p:nvPr/>
            </p:nvSpPr>
            <p:spPr bwMode="auto">
              <a:xfrm>
                <a:off x="4142" y="3232"/>
                <a:ext cx="87" cy="18"/>
              </a:xfrm>
              <a:custGeom>
                <a:avLst/>
                <a:gdLst>
                  <a:gd name="T0" fmla="*/ 86 w 87"/>
                  <a:gd name="T1" fmla="*/ 1 h 18"/>
                  <a:gd name="T2" fmla="*/ 81 w 87"/>
                  <a:gd name="T3" fmla="*/ 0 h 18"/>
                  <a:gd name="T4" fmla="*/ 77 w 87"/>
                  <a:gd name="T5" fmla="*/ 0 h 18"/>
                  <a:gd name="T6" fmla="*/ 72 w 87"/>
                  <a:gd name="T7" fmla="*/ 1 h 18"/>
                  <a:gd name="T8" fmla="*/ 66 w 87"/>
                  <a:gd name="T9" fmla="*/ 1 h 18"/>
                  <a:gd name="T10" fmla="*/ 61 w 87"/>
                  <a:gd name="T11" fmla="*/ 3 h 18"/>
                  <a:gd name="T12" fmla="*/ 55 w 87"/>
                  <a:gd name="T13" fmla="*/ 4 h 18"/>
                  <a:gd name="T14" fmla="*/ 51 w 87"/>
                  <a:gd name="T15" fmla="*/ 6 h 18"/>
                  <a:gd name="T16" fmla="*/ 46 w 87"/>
                  <a:gd name="T17" fmla="*/ 8 h 18"/>
                  <a:gd name="T18" fmla="*/ 40 w 87"/>
                  <a:gd name="T19" fmla="*/ 9 h 18"/>
                  <a:gd name="T20" fmla="*/ 36 w 87"/>
                  <a:gd name="T21" fmla="*/ 11 h 18"/>
                  <a:gd name="T22" fmla="*/ 32 w 87"/>
                  <a:gd name="T23" fmla="*/ 12 h 18"/>
                  <a:gd name="T24" fmla="*/ 26 w 87"/>
                  <a:gd name="T25" fmla="*/ 14 h 18"/>
                  <a:gd name="T26" fmla="*/ 22 w 87"/>
                  <a:gd name="T27" fmla="*/ 17 h 18"/>
                  <a:gd name="T28" fmla="*/ 17 w 87"/>
                  <a:gd name="T29" fmla="*/ 17 h 18"/>
                  <a:gd name="T30" fmla="*/ 13 w 87"/>
                  <a:gd name="T31" fmla="*/ 14 h 18"/>
                  <a:gd name="T32" fmla="*/ 8 w 87"/>
                  <a:gd name="T33" fmla="*/ 14 h 18"/>
                  <a:gd name="T34" fmla="*/ 4 w 87"/>
                  <a:gd name="T35" fmla="*/ 11 h 18"/>
                  <a:gd name="T36" fmla="*/ 0 w 87"/>
                  <a:gd name="T37" fmla="*/ 8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7"/>
                  <a:gd name="T58" fmla="*/ 0 h 18"/>
                  <a:gd name="T59" fmla="*/ 87 w 87"/>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7" h="18">
                    <a:moveTo>
                      <a:pt x="86" y="1"/>
                    </a:moveTo>
                    <a:lnTo>
                      <a:pt x="81" y="0"/>
                    </a:lnTo>
                    <a:lnTo>
                      <a:pt x="77" y="0"/>
                    </a:lnTo>
                    <a:lnTo>
                      <a:pt x="72" y="1"/>
                    </a:lnTo>
                    <a:lnTo>
                      <a:pt x="66" y="1"/>
                    </a:lnTo>
                    <a:lnTo>
                      <a:pt x="61" y="3"/>
                    </a:lnTo>
                    <a:lnTo>
                      <a:pt x="55" y="4"/>
                    </a:lnTo>
                    <a:lnTo>
                      <a:pt x="51" y="6"/>
                    </a:lnTo>
                    <a:lnTo>
                      <a:pt x="46" y="8"/>
                    </a:lnTo>
                    <a:lnTo>
                      <a:pt x="40" y="9"/>
                    </a:lnTo>
                    <a:lnTo>
                      <a:pt x="36" y="11"/>
                    </a:lnTo>
                    <a:lnTo>
                      <a:pt x="32" y="12"/>
                    </a:lnTo>
                    <a:lnTo>
                      <a:pt x="26" y="14"/>
                    </a:lnTo>
                    <a:lnTo>
                      <a:pt x="22" y="17"/>
                    </a:lnTo>
                    <a:lnTo>
                      <a:pt x="17" y="17"/>
                    </a:lnTo>
                    <a:lnTo>
                      <a:pt x="13" y="14"/>
                    </a:lnTo>
                    <a:lnTo>
                      <a:pt x="8" y="14"/>
                    </a:lnTo>
                    <a:lnTo>
                      <a:pt x="4" y="11"/>
                    </a:lnTo>
                    <a:lnTo>
                      <a:pt x="0" y="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27" name="Freeform 3749"/>
              <p:cNvSpPr>
                <a:spLocks/>
              </p:cNvSpPr>
              <p:nvPr/>
            </p:nvSpPr>
            <p:spPr bwMode="auto">
              <a:xfrm>
                <a:off x="4137" y="3243"/>
                <a:ext cx="92" cy="18"/>
              </a:xfrm>
              <a:custGeom>
                <a:avLst/>
                <a:gdLst>
                  <a:gd name="T0" fmla="*/ 91 w 92"/>
                  <a:gd name="T1" fmla="*/ 3 h 18"/>
                  <a:gd name="T2" fmla="*/ 82 w 92"/>
                  <a:gd name="T3" fmla="*/ 3 h 18"/>
                  <a:gd name="T4" fmla="*/ 78 w 92"/>
                  <a:gd name="T5" fmla="*/ 3 h 18"/>
                  <a:gd name="T6" fmla="*/ 72 w 92"/>
                  <a:gd name="T7" fmla="*/ 3 h 18"/>
                  <a:gd name="T8" fmla="*/ 66 w 92"/>
                  <a:gd name="T9" fmla="*/ 3 h 18"/>
                  <a:gd name="T10" fmla="*/ 60 w 92"/>
                  <a:gd name="T11" fmla="*/ 3 h 18"/>
                  <a:gd name="T12" fmla="*/ 57 w 92"/>
                  <a:gd name="T13" fmla="*/ 2 h 18"/>
                  <a:gd name="T14" fmla="*/ 54 w 92"/>
                  <a:gd name="T15" fmla="*/ 2 h 18"/>
                  <a:gd name="T16" fmla="*/ 50 w 92"/>
                  <a:gd name="T17" fmla="*/ 1 h 18"/>
                  <a:gd name="T18" fmla="*/ 45 w 92"/>
                  <a:gd name="T19" fmla="*/ 4 h 18"/>
                  <a:gd name="T20" fmla="*/ 35 w 92"/>
                  <a:gd name="T21" fmla="*/ 13 h 18"/>
                  <a:gd name="T22" fmla="*/ 31 w 92"/>
                  <a:gd name="T23" fmla="*/ 15 h 18"/>
                  <a:gd name="T24" fmla="*/ 27 w 92"/>
                  <a:gd name="T25" fmla="*/ 17 h 18"/>
                  <a:gd name="T26" fmla="*/ 23 w 92"/>
                  <a:gd name="T27" fmla="*/ 17 h 18"/>
                  <a:gd name="T28" fmla="*/ 19 w 92"/>
                  <a:gd name="T29" fmla="*/ 17 h 18"/>
                  <a:gd name="T30" fmla="*/ 15 w 92"/>
                  <a:gd name="T31" fmla="*/ 15 h 18"/>
                  <a:gd name="T32" fmla="*/ 11 w 92"/>
                  <a:gd name="T33" fmla="*/ 14 h 18"/>
                  <a:gd name="T34" fmla="*/ 7 w 92"/>
                  <a:gd name="T35" fmla="*/ 12 h 18"/>
                  <a:gd name="T36" fmla="*/ 3 w 92"/>
                  <a:gd name="T37" fmla="*/ 11 h 18"/>
                  <a:gd name="T38" fmla="*/ 1 w 92"/>
                  <a:gd name="T39" fmla="*/ 9 h 18"/>
                  <a:gd name="T40" fmla="*/ 0 w 92"/>
                  <a:gd name="T41" fmla="*/ 7 h 18"/>
                  <a:gd name="T42" fmla="*/ 0 w 92"/>
                  <a:gd name="T43" fmla="*/ 4 h 18"/>
                  <a:gd name="T44" fmla="*/ 1 w 92"/>
                  <a:gd name="T45" fmla="*/ 3 h 18"/>
                  <a:gd name="T46" fmla="*/ 2 w 92"/>
                  <a:gd name="T47" fmla="*/ 1 h 18"/>
                  <a:gd name="T48" fmla="*/ 2 w 92"/>
                  <a:gd name="T49" fmla="*/ 0 h 1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2"/>
                  <a:gd name="T76" fmla="*/ 0 h 18"/>
                  <a:gd name="T77" fmla="*/ 92 w 92"/>
                  <a:gd name="T78" fmla="*/ 18 h 1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2" h="18">
                    <a:moveTo>
                      <a:pt x="91" y="3"/>
                    </a:moveTo>
                    <a:lnTo>
                      <a:pt x="82" y="3"/>
                    </a:lnTo>
                    <a:lnTo>
                      <a:pt x="78" y="3"/>
                    </a:lnTo>
                    <a:lnTo>
                      <a:pt x="72" y="3"/>
                    </a:lnTo>
                    <a:lnTo>
                      <a:pt x="66" y="3"/>
                    </a:lnTo>
                    <a:lnTo>
                      <a:pt x="60" y="3"/>
                    </a:lnTo>
                    <a:lnTo>
                      <a:pt x="57" y="2"/>
                    </a:lnTo>
                    <a:lnTo>
                      <a:pt x="54" y="2"/>
                    </a:lnTo>
                    <a:lnTo>
                      <a:pt x="50" y="1"/>
                    </a:lnTo>
                    <a:lnTo>
                      <a:pt x="45" y="4"/>
                    </a:lnTo>
                    <a:lnTo>
                      <a:pt x="35" y="13"/>
                    </a:lnTo>
                    <a:lnTo>
                      <a:pt x="31" y="15"/>
                    </a:lnTo>
                    <a:lnTo>
                      <a:pt x="27" y="17"/>
                    </a:lnTo>
                    <a:lnTo>
                      <a:pt x="23" y="17"/>
                    </a:lnTo>
                    <a:lnTo>
                      <a:pt x="19" y="17"/>
                    </a:lnTo>
                    <a:lnTo>
                      <a:pt x="15" y="15"/>
                    </a:lnTo>
                    <a:lnTo>
                      <a:pt x="11" y="14"/>
                    </a:lnTo>
                    <a:lnTo>
                      <a:pt x="7" y="12"/>
                    </a:lnTo>
                    <a:lnTo>
                      <a:pt x="3" y="11"/>
                    </a:lnTo>
                    <a:lnTo>
                      <a:pt x="1" y="9"/>
                    </a:lnTo>
                    <a:lnTo>
                      <a:pt x="0" y="7"/>
                    </a:lnTo>
                    <a:lnTo>
                      <a:pt x="0" y="4"/>
                    </a:lnTo>
                    <a:lnTo>
                      <a:pt x="1" y="3"/>
                    </a:lnTo>
                    <a:lnTo>
                      <a:pt x="2" y="1"/>
                    </a:lnTo>
                    <a:lnTo>
                      <a:pt x="2"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28" name="Freeform 3750"/>
              <p:cNvSpPr>
                <a:spLocks/>
              </p:cNvSpPr>
              <p:nvPr/>
            </p:nvSpPr>
            <p:spPr bwMode="auto">
              <a:xfrm>
                <a:off x="4216" y="3258"/>
                <a:ext cx="19" cy="19"/>
              </a:xfrm>
              <a:custGeom>
                <a:avLst/>
                <a:gdLst>
                  <a:gd name="T0" fmla="*/ 18 w 19"/>
                  <a:gd name="T1" fmla="*/ 0 h 19"/>
                  <a:gd name="T2" fmla="*/ 18 w 19"/>
                  <a:gd name="T3" fmla="*/ 5 h 19"/>
                  <a:gd name="T4" fmla="*/ 10 w 19"/>
                  <a:gd name="T5" fmla="*/ 11 h 19"/>
                  <a:gd name="T6" fmla="*/ 0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18" y="0"/>
                    </a:moveTo>
                    <a:lnTo>
                      <a:pt x="18" y="5"/>
                    </a:lnTo>
                    <a:lnTo>
                      <a:pt x="10" y="11"/>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29" name="Freeform 3751"/>
              <p:cNvSpPr>
                <a:spLocks/>
              </p:cNvSpPr>
              <p:nvPr/>
            </p:nvSpPr>
            <p:spPr bwMode="auto">
              <a:xfrm>
                <a:off x="4212" y="3266"/>
                <a:ext cx="19" cy="19"/>
              </a:xfrm>
              <a:custGeom>
                <a:avLst/>
                <a:gdLst>
                  <a:gd name="T0" fmla="*/ 18 w 19"/>
                  <a:gd name="T1" fmla="*/ 0 h 19"/>
                  <a:gd name="T2" fmla="*/ 14 w 19"/>
                  <a:gd name="T3" fmla="*/ 0 h 19"/>
                  <a:gd name="T4" fmla="*/ 10 w 19"/>
                  <a:gd name="T5" fmla="*/ 2 h 19"/>
                  <a:gd name="T6" fmla="*/ 4 w 19"/>
                  <a:gd name="T7" fmla="*/ 4 h 19"/>
                  <a:gd name="T8" fmla="*/ 1 w 19"/>
                  <a:gd name="T9" fmla="*/ 11 h 19"/>
                  <a:gd name="T10" fmla="*/ 0 w 19"/>
                  <a:gd name="T11" fmla="*/ 18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18" y="0"/>
                    </a:moveTo>
                    <a:lnTo>
                      <a:pt x="14" y="0"/>
                    </a:lnTo>
                    <a:lnTo>
                      <a:pt x="10" y="2"/>
                    </a:lnTo>
                    <a:lnTo>
                      <a:pt x="4" y="4"/>
                    </a:lnTo>
                    <a:lnTo>
                      <a:pt x="1" y="11"/>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30" name="Freeform 3752"/>
              <p:cNvSpPr>
                <a:spLocks/>
              </p:cNvSpPr>
              <p:nvPr/>
            </p:nvSpPr>
            <p:spPr bwMode="auto">
              <a:xfrm>
                <a:off x="4211" y="3272"/>
                <a:ext cx="27" cy="34"/>
              </a:xfrm>
              <a:custGeom>
                <a:avLst/>
                <a:gdLst>
                  <a:gd name="T0" fmla="*/ 1 w 27"/>
                  <a:gd name="T1" fmla="*/ 3 h 34"/>
                  <a:gd name="T2" fmla="*/ 0 w 27"/>
                  <a:gd name="T3" fmla="*/ 4 h 34"/>
                  <a:gd name="T4" fmla="*/ 0 w 27"/>
                  <a:gd name="T5" fmla="*/ 5 h 34"/>
                  <a:gd name="T6" fmla="*/ 2 w 27"/>
                  <a:gd name="T7" fmla="*/ 6 h 34"/>
                  <a:gd name="T8" fmla="*/ 4 w 27"/>
                  <a:gd name="T9" fmla="*/ 4 h 34"/>
                  <a:gd name="T10" fmla="*/ 5 w 27"/>
                  <a:gd name="T11" fmla="*/ 2 h 34"/>
                  <a:gd name="T12" fmla="*/ 7 w 27"/>
                  <a:gd name="T13" fmla="*/ 0 h 34"/>
                  <a:gd name="T14" fmla="*/ 13 w 27"/>
                  <a:gd name="T15" fmla="*/ 0 h 34"/>
                  <a:gd name="T16" fmla="*/ 15 w 27"/>
                  <a:gd name="T17" fmla="*/ 3 h 34"/>
                  <a:gd name="T18" fmla="*/ 17 w 27"/>
                  <a:gd name="T19" fmla="*/ 5 h 34"/>
                  <a:gd name="T20" fmla="*/ 24 w 27"/>
                  <a:gd name="T21" fmla="*/ 5 h 34"/>
                  <a:gd name="T22" fmla="*/ 15 w 27"/>
                  <a:gd name="T23" fmla="*/ 5 h 34"/>
                  <a:gd name="T24" fmla="*/ 13 w 27"/>
                  <a:gd name="T25" fmla="*/ 6 h 34"/>
                  <a:gd name="T26" fmla="*/ 6 w 27"/>
                  <a:gd name="T27" fmla="*/ 12 h 34"/>
                  <a:gd name="T28" fmla="*/ 5 w 27"/>
                  <a:gd name="T29" fmla="*/ 18 h 34"/>
                  <a:gd name="T30" fmla="*/ 6 w 27"/>
                  <a:gd name="T31" fmla="*/ 19 h 34"/>
                  <a:gd name="T32" fmla="*/ 8 w 27"/>
                  <a:gd name="T33" fmla="*/ 19 h 34"/>
                  <a:gd name="T34" fmla="*/ 10 w 27"/>
                  <a:gd name="T35" fmla="*/ 16 h 34"/>
                  <a:gd name="T36" fmla="*/ 11 w 27"/>
                  <a:gd name="T37" fmla="*/ 13 h 34"/>
                  <a:gd name="T38" fmla="*/ 15 w 27"/>
                  <a:gd name="T39" fmla="*/ 13 h 34"/>
                  <a:gd name="T40" fmla="*/ 16 w 27"/>
                  <a:gd name="T41" fmla="*/ 12 h 34"/>
                  <a:gd name="T42" fmla="*/ 18 w 27"/>
                  <a:gd name="T43" fmla="*/ 9 h 34"/>
                  <a:gd name="T44" fmla="*/ 21 w 27"/>
                  <a:gd name="T45" fmla="*/ 11 h 34"/>
                  <a:gd name="T46" fmla="*/ 26 w 27"/>
                  <a:gd name="T47" fmla="*/ 11 h 34"/>
                  <a:gd name="T48" fmla="*/ 16 w 27"/>
                  <a:gd name="T49" fmla="*/ 15 h 34"/>
                  <a:gd name="T50" fmla="*/ 7 w 27"/>
                  <a:gd name="T51" fmla="*/ 20 h 34"/>
                  <a:gd name="T52" fmla="*/ 9 w 27"/>
                  <a:gd name="T53" fmla="*/ 23 h 34"/>
                  <a:gd name="T54" fmla="*/ 13 w 27"/>
                  <a:gd name="T55" fmla="*/ 22 h 34"/>
                  <a:gd name="T56" fmla="*/ 16 w 27"/>
                  <a:gd name="T57" fmla="*/ 19 h 34"/>
                  <a:gd name="T58" fmla="*/ 19 w 27"/>
                  <a:gd name="T59" fmla="*/ 18 h 34"/>
                  <a:gd name="T60" fmla="*/ 21 w 27"/>
                  <a:gd name="T61" fmla="*/ 18 h 34"/>
                  <a:gd name="T62" fmla="*/ 22 w 27"/>
                  <a:gd name="T63" fmla="*/ 16 h 34"/>
                  <a:gd name="T64" fmla="*/ 22 w 27"/>
                  <a:gd name="T65" fmla="*/ 20 h 34"/>
                  <a:gd name="T66" fmla="*/ 23 w 27"/>
                  <a:gd name="T67" fmla="*/ 22 h 34"/>
                  <a:gd name="T68" fmla="*/ 23 w 27"/>
                  <a:gd name="T69" fmla="*/ 24 h 34"/>
                  <a:gd name="T70" fmla="*/ 23 w 27"/>
                  <a:gd name="T71" fmla="*/ 26 h 34"/>
                  <a:gd name="T72" fmla="*/ 22 w 27"/>
                  <a:gd name="T73" fmla="*/ 29 h 34"/>
                  <a:gd name="T74" fmla="*/ 21 w 27"/>
                  <a:gd name="T75" fmla="*/ 31 h 34"/>
                  <a:gd name="T76" fmla="*/ 19 w 27"/>
                  <a:gd name="T77" fmla="*/ 33 h 3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
                  <a:gd name="T118" fmla="*/ 0 h 34"/>
                  <a:gd name="T119" fmla="*/ 27 w 27"/>
                  <a:gd name="T120" fmla="*/ 34 h 3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 h="34">
                    <a:moveTo>
                      <a:pt x="1" y="3"/>
                    </a:moveTo>
                    <a:lnTo>
                      <a:pt x="0" y="4"/>
                    </a:lnTo>
                    <a:lnTo>
                      <a:pt x="0" y="5"/>
                    </a:lnTo>
                    <a:lnTo>
                      <a:pt x="2" y="6"/>
                    </a:lnTo>
                    <a:lnTo>
                      <a:pt x="4" y="4"/>
                    </a:lnTo>
                    <a:lnTo>
                      <a:pt x="5" y="2"/>
                    </a:lnTo>
                    <a:lnTo>
                      <a:pt x="7" y="0"/>
                    </a:lnTo>
                    <a:lnTo>
                      <a:pt x="13" y="0"/>
                    </a:lnTo>
                    <a:lnTo>
                      <a:pt x="15" y="3"/>
                    </a:lnTo>
                    <a:lnTo>
                      <a:pt x="17" y="5"/>
                    </a:lnTo>
                    <a:lnTo>
                      <a:pt x="24" y="5"/>
                    </a:lnTo>
                    <a:lnTo>
                      <a:pt x="15" y="5"/>
                    </a:lnTo>
                    <a:lnTo>
                      <a:pt x="13" y="6"/>
                    </a:lnTo>
                    <a:lnTo>
                      <a:pt x="6" y="12"/>
                    </a:lnTo>
                    <a:lnTo>
                      <a:pt x="5" y="18"/>
                    </a:lnTo>
                    <a:lnTo>
                      <a:pt x="6" y="19"/>
                    </a:lnTo>
                    <a:lnTo>
                      <a:pt x="8" y="19"/>
                    </a:lnTo>
                    <a:lnTo>
                      <a:pt x="10" y="16"/>
                    </a:lnTo>
                    <a:lnTo>
                      <a:pt x="11" y="13"/>
                    </a:lnTo>
                    <a:lnTo>
                      <a:pt x="15" y="13"/>
                    </a:lnTo>
                    <a:lnTo>
                      <a:pt x="16" y="12"/>
                    </a:lnTo>
                    <a:lnTo>
                      <a:pt x="18" y="9"/>
                    </a:lnTo>
                    <a:lnTo>
                      <a:pt x="21" y="11"/>
                    </a:lnTo>
                    <a:lnTo>
                      <a:pt x="26" y="11"/>
                    </a:lnTo>
                    <a:lnTo>
                      <a:pt x="16" y="15"/>
                    </a:lnTo>
                    <a:lnTo>
                      <a:pt x="7" y="20"/>
                    </a:lnTo>
                    <a:lnTo>
                      <a:pt x="9" y="23"/>
                    </a:lnTo>
                    <a:lnTo>
                      <a:pt x="13" y="22"/>
                    </a:lnTo>
                    <a:lnTo>
                      <a:pt x="16" y="19"/>
                    </a:lnTo>
                    <a:lnTo>
                      <a:pt x="19" y="18"/>
                    </a:lnTo>
                    <a:lnTo>
                      <a:pt x="21" y="18"/>
                    </a:lnTo>
                    <a:lnTo>
                      <a:pt x="22" y="16"/>
                    </a:lnTo>
                    <a:lnTo>
                      <a:pt x="22" y="20"/>
                    </a:lnTo>
                    <a:lnTo>
                      <a:pt x="23" y="22"/>
                    </a:lnTo>
                    <a:lnTo>
                      <a:pt x="23" y="24"/>
                    </a:lnTo>
                    <a:lnTo>
                      <a:pt x="23" y="26"/>
                    </a:lnTo>
                    <a:lnTo>
                      <a:pt x="22" y="29"/>
                    </a:lnTo>
                    <a:lnTo>
                      <a:pt x="21" y="31"/>
                    </a:lnTo>
                    <a:lnTo>
                      <a:pt x="19" y="33"/>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31" name="Freeform 3753"/>
              <p:cNvSpPr>
                <a:spLocks/>
              </p:cNvSpPr>
              <p:nvPr/>
            </p:nvSpPr>
            <p:spPr bwMode="auto">
              <a:xfrm>
                <a:off x="4234" y="3302"/>
                <a:ext cx="18" cy="18"/>
              </a:xfrm>
              <a:custGeom>
                <a:avLst/>
                <a:gdLst>
                  <a:gd name="T0" fmla="*/ 0 w 18"/>
                  <a:gd name="T1" fmla="*/ 0 h 18"/>
                  <a:gd name="T2" fmla="*/ 1 w 18"/>
                  <a:gd name="T3" fmla="*/ 4 h 18"/>
                  <a:gd name="T4" fmla="*/ 3 w 18"/>
                  <a:gd name="T5" fmla="*/ 6 h 18"/>
                  <a:gd name="T6" fmla="*/ 7 w 18"/>
                  <a:gd name="T7" fmla="*/ 9 h 18"/>
                  <a:gd name="T8" fmla="*/ 10 w 18"/>
                  <a:gd name="T9" fmla="*/ 11 h 18"/>
                  <a:gd name="T10" fmla="*/ 17 w 18"/>
                  <a:gd name="T11" fmla="*/ 11 h 18"/>
                  <a:gd name="T12" fmla="*/ 17 w 18"/>
                  <a:gd name="T13" fmla="*/ 14 h 18"/>
                  <a:gd name="T14" fmla="*/ 14 w 18"/>
                  <a:gd name="T15" fmla="*/ 17 h 18"/>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8"/>
                  <a:gd name="T26" fmla="*/ 18 w 18"/>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8">
                    <a:moveTo>
                      <a:pt x="0" y="0"/>
                    </a:moveTo>
                    <a:lnTo>
                      <a:pt x="1" y="4"/>
                    </a:lnTo>
                    <a:lnTo>
                      <a:pt x="3" y="6"/>
                    </a:lnTo>
                    <a:lnTo>
                      <a:pt x="7" y="9"/>
                    </a:lnTo>
                    <a:lnTo>
                      <a:pt x="10" y="11"/>
                    </a:lnTo>
                    <a:lnTo>
                      <a:pt x="17" y="11"/>
                    </a:lnTo>
                    <a:lnTo>
                      <a:pt x="17" y="14"/>
                    </a:lnTo>
                    <a:lnTo>
                      <a:pt x="14"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32" name="Freeform 3754"/>
              <p:cNvSpPr>
                <a:spLocks/>
              </p:cNvSpPr>
              <p:nvPr/>
            </p:nvSpPr>
            <p:spPr bwMode="auto">
              <a:xfrm>
                <a:off x="4234" y="3304"/>
                <a:ext cx="25" cy="18"/>
              </a:xfrm>
              <a:custGeom>
                <a:avLst/>
                <a:gdLst>
                  <a:gd name="T0" fmla="*/ 24 w 25"/>
                  <a:gd name="T1" fmla="*/ 6 h 18"/>
                  <a:gd name="T2" fmla="*/ 19 w 25"/>
                  <a:gd name="T3" fmla="*/ 10 h 18"/>
                  <a:gd name="T4" fmla="*/ 16 w 25"/>
                  <a:gd name="T5" fmla="*/ 13 h 18"/>
                  <a:gd name="T6" fmla="*/ 11 w 25"/>
                  <a:gd name="T7" fmla="*/ 14 h 18"/>
                  <a:gd name="T8" fmla="*/ 5 w 25"/>
                  <a:gd name="T9" fmla="*/ 17 h 18"/>
                  <a:gd name="T10" fmla="*/ 3 w 25"/>
                  <a:gd name="T11" fmla="*/ 17 h 18"/>
                  <a:gd name="T12" fmla="*/ 0 w 25"/>
                  <a:gd name="T13" fmla="*/ 14 h 18"/>
                  <a:gd name="T14" fmla="*/ 0 w 25"/>
                  <a:gd name="T15" fmla="*/ 10 h 18"/>
                  <a:gd name="T16" fmla="*/ 2 w 25"/>
                  <a:gd name="T17" fmla="*/ 12 h 18"/>
                  <a:gd name="T18" fmla="*/ 6 w 25"/>
                  <a:gd name="T19" fmla="*/ 12 h 18"/>
                  <a:gd name="T20" fmla="*/ 12 w 25"/>
                  <a:gd name="T21" fmla="*/ 10 h 18"/>
                  <a:gd name="T22" fmla="*/ 15 w 25"/>
                  <a:gd name="T23" fmla="*/ 8 h 18"/>
                  <a:gd name="T24" fmla="*/ 17 w 25"/>
                  <a:gd name="T25" fmla="*/ 6 h 18"/>
                  <a:gd name="T26" fmla="*/ 19 w 25"/>
                  <a:gd name="T27" fmla="*/ 4 h 18"/>
                  <a:gd name="T28" fmla="*/ 22 w 25"/>
                  <a:gd name="T29" fmla="*/ 0 h 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
                  <a:gd name="T46" fmla="*/ 0 h 18"/>
                  <a:gd name="T47" fmla="*/ 25 w 25"/>
                  <a:gd name="T48" fmla="*/ 18 h 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 h="18">
                    <a:moveTo>
                      <a:pt x="24" y="6"/>
                    </a:moveTo>
                    <a:lnTo>
                      <a:pt x="19" y="10"/>
                    </a:lnTo>
                    <a:lnTo>
                      <a:pt x="16" y="13"/>
                    </a:lnTo>
                    <a:lnTo>
                      <a:pt x="11" y="14"/>
                    </a:lnTo>
                    <a:lnTo>
                      <a:pt x="5" y="17"/>
                    </a:lnTo>
                    <a:lnTo>
                      <a:pt x="3" y="17"/>
                    </a:lnTo>
                    <a:lnTo>
                      <a:pt x="0" y="14"/>
                    </a:lnTo>
                    <a:lnTo>
                      <a:pt x="0" y="10"/>
                    </a:lnTo>
                    <a:lnTo>
                      <a:pt x="2" y="12"/>
                    </a:lnTo>
                    <a:lnTo>
                      <a:pt x="6" y="12"/>
                    </a:lnTo>
                    <a:lnTo>
                      <a:pt x="12" y="10"/>
                    </a:lnTo>
                    <a:lnTo>
                      <a:pt x="15" y="8"/>
                    </a:lnTo>
                    <a:lnTo>
                      <a:pt x="17" y="6"/>
                    </a:lnTo>
                    <a:lnTo>
                      <a:pt x="19" y="4"/>
                    </a:lnTo>
                    <a:lnTo>
                      <a:pt x="22"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33" name="Freeform 3755"/>
              <p:cNvSpPr>
                <a:spLocks/>
              </p:cNvSpPr>
              <p:nvPr/>
            </p:nvSpPr>
            <p:spPr bwMode="auto">
              <a:xfrm>
                <a:off x="4234" y="3302"/>
                <a:ext cx="23" cy="18"/>
              </a:xfrm>
              <a:custGeom>
                <a:avLst/>
                <a:gdLst>
                  <a:gd name="T0" fmla="*/ 22 w 23"/>
                  <a:gd name="T1" fmla="*/ 0 h 18"/>
                  <a:gd name="T2" fmla="*/ 17 w 23"/>
                  <a:gd name="T3" fmla="*/ 6 h 18"/>
                  <a:gd name="T4" fmla="*/ 16 w 23"/>
                  <a:gd name="T5" fmla="*/ 8 h 18"/>
                  <a:gd name="T6" fmla="*/ 14 w 23"/>
                  <a:gd name="T7" fmla="*/ 11 h 18"/>
                  <a:gd name="T8" fmla="*/ 12 w 23"/>
                  <a:gd name="T9" fmla="*/ 12 h 18"/>
                  <a:gd name="T10" fmla="*/ 9 w 23"/>
                  <a:gd name="T11" fmla="*/ 14 h 18"/>
                  <a:gd name="T12" fmla="*/ 5 w 23"/>
                  <a:gd name="T13" fmla="*/ 17 h 18"/>
                  <a:gd name="T14" fmla="*/ 0 w 23"/>
                  <a:gd name="T15" fmla="*/ 17 h 18"/>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8"/>
                  <a:gd name="T26" fmla="*/ 23 w 23"/>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8">
                    <a:moveTo>
                      <a:pt x="22" y="0"/>
                    </a:moveTo>
                    <a:lnTo>
                      <a:pt x="17" y="6"/>
                    </a:lnTo>
                    <a:lnTo>
                      <a:pt x="16" y="8"/>
                    </a:lnTo>
                    <a:lnTo>
                      <a:pt x="14" y="11"/>
                    </a:lnTo>
                    <a:lnTo>
                      <a:pt x="12" y="12"/>
                    </a:lnTo>
                    <a:lnTo>
                      <a:pt x="9" y="14"/>
                    </a:lnTo>
                    <a:lnTo>
                      <a:pt x="5" y="17"/>
                    </a:lnTo>
                    <a:lnTo>
                      <a:pt x="0"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34" name="Freeform 3756"/>
              <p:cNvSpPr>
                <a:spLocks/>
              </p:cNvSpPr>
              <p:nvPr/>
            </p:nvSpPr>
            <p:spPr bwMode="auto">
              <a:xfrm>
                <a:off x="4256" y="3312"/>
                <a:ext cx="19" cy="22"/>
              </a:xfrm>
              <a:custGeom>
                <a:avLst/>
                <a:gdLst>
                  <a:gd name="T0" fmla="*/ 0 w 19"/>
                  <a:gd name="T1" fmla="*/ 0 h 22"/>
                  <a:gd name="T2" fmla="*/ 3 w 19"/>
                  <a:gd name="T3" fmla="*/ 2 h 22"/>
                  <a:gd name="T4" fmla="*/ 5 w 19"/>
                  <a:gd name="T5" fmla="*/ 6 h 22"/>
                  <a:gd name="T6" fmla="*/ 6 w 19"/>
                  <a:gd name="T7" fmla="*/ 8 h 22"/>
                  <a:gd name="T8" fmla="*/ 6 w 19"/>
                  <a:gd name="T9" fmla="*/ 12 h 22"/>
                  <a:gd name="T10" fmla="*/ 6 w 19"/>
                  <a:gd name="T11" fmla="*/ 16 h 22"/>
                  <a:gd name="T12" fmla="*/ 7 w 19"/>
                  <a:gd name="T13" fmla="*/ 17 h 22"/>
                  <a:gd name="T14" fmla="*/ 10 w 19"/>
                  <a:gd name="T15" fmla="*/ 19 h 22"/>
                  <a:gd name="T16" fmla="*/ 13 w 19"/>
                  <a:gd name="T17" fmla="*/ 21 h 22"/>
                  <a:gd name="T18" fmla="*/ 15 w 19"/>
                  <a:gd name="T19" fmla="*/ 21 h 22"/>
                  <a:gd name="T20" fmla="*/ 18 w 19"/>
                  <a:gd name="T21" fmla="*/ 18 h 22"/>
                  <a:gd name="T22" fmla="*/ 18 w 19"/>
                  <a:gd name="T23" fmla="*/ 16 h 22"/>
                  <a:gd name="T24" fmla="*/ 15 w 19"/>
                  <a:gd name="T25" fmla="*/ 13 h 22"/>
                  <a:gd name="T26" fmla="*/ 15 w 19"/>
                  <a:gd name="T27" fmla="*/ 11 h 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
                  <a:gd name="T43" fmla="*/ 0 h 22"/>
                  <a:gd name="T44" fmla="*/ 19 w 19"/>
                  <a:gd name="T45" fmla="*/ 22 h 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 h="22">
                    <a:moveTo>
                      <a:pt x="0" y="0"/>
                    </a:moveTo>
                    <a:lnTo>
                      <a:pt x="3" y="2"/>
                    </a:lnTo>
                    <a:lnTo>
                      <a:pt x="5" y="6"/>
                    </a:lnTo>
                    <a:lnTo>
                      <a:pt x="6" y="8"/>
                    </a:lnTo>
                    <a:lnTo>
                      <a:pt x="6" y="12"/>
                    </a:lnTo>
                    <a:lnTo>
                      <a:pt x="6" y="16"/>
                    </a:lnTo>
                    <a:lnTo>
                      <a:pt x="7" y="17"/>
                    </a:lnTo>
                    <a:lnTo>
                      <a:pt x="10" y="19"/>
                    </a:lnTo>
                    <a:lnTo>
                      <a:pt x="13" y="21"/>
                    </a:lnTo>
                    <a:lnTo>
                      <a:pt x="15" y="21"/>
                    </a:lnTo>
                    <a:lnTo>
                      <a:pt x="18" y="18"/>
                    </a:lnTo>
                    <a:lnTo>
                      <a:pt x="18" y="16"/>
                    </a:lnTo>
                    <a:lnTo>
                      <a:pt x="15" y="13"/>
                    </a:lnTo>
                    <a:lnTo>
                      <a:pt x="15" y="11"/>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35" name="Freeform 3757"/>
              <p:cNvSpPr>
                <a:spLocks/>
              </p:cNvSpPr>
              <p:nvPr/>
            </p:nvSpPr>
            <p:spPr bwMode="auto">
              <a:xfrm>
                <a:off x="4234" y="3317"/>
                <a:ext cx="29" cy="35"/>
              </a:xfrm>
              <a:custGeom>
                <a:avLst/>
                <a:gdLst>
                  <a:gd name="T0" fmla="*/ 28 w 29"/>
                  <a:gd name="T1" fmla="*/ 9 h 35"/>
                  <a:gd name="T2" fmla="*/ 24 w 29"/>
                  <a:gd name="T3" fmla="*/ 10 h 35"/>
                  <a:gd name="T4" fmla="*/ 20 w 29"/>
                  <a:gd name="T5" fmla="*/ 10 h 35"/>
                  <a:gd name="T6" fmla="*/ 16 w 29"/>
                  <a:gd name="T7" fmla="*/ 7 h 35"/>
                  <a:gd name="T8" fmla="*/ 12 w 29"/>
                  <a:gd name="T9" fmla="*/ 5 h 35"/>
                  <a:gd name="T10" fmla="*/ 9 w 29"/>
                  <a:gd name="T11" fmla="*/ 3 h 35"/>
                  <a:gd name="T12" fmla="*/ 6 w 29"/>
                  <a:gd name="T13" fmla="*/ 2 h 35"/>
                  <a:gd name="T14" fmla="*/ 2 w 29"/>
                  <a:gd name="T15" fmla="*/ 0 h 35"/>
                  <a:gd name="T16" fmla="*/ 1 w 29"/>
                  <a:gd name="T17" fmla="*/ 3 h 35"/>
                  <a:gd name="T18" fmla="*/ 1 w 29"/>
                  <a:gd name="T19" fmla="*/ 5 h 35"/>
                  <a:gd name="T20" fmla="*/ 0 w 29"/>
                  <a:gd name="T21" fmla="*/ 9 h 35"/>
                  <a:gd name="T22" fmla="*/ 1 w 29"/>
                  <a:gd name="T23" fmla="*/ 12 h 35"/>
                  <a:gd name="T24" fmla="*/ 2 w 29"/>
                  <a:gd name="T25" fmla="*/ 17 h 35"/>
                  <a:gd name="T26" fmla="*/ 2 w 29"/>
                  <a:gd name="T27" fmla="*/ 20 h 35"/>
                  <a:gd name="T28" fmla="*/ 3 w 29"/>
                  <a:gd name="T29" fmla="*/ 22 h 35"/>
                  <a:gd name="T30" fmla="*/ 3 w 29"/>
                  <a:gd name="T31" fmla="*/ 27 h 35"/>
                  <a:gd name="T32" fmla="*/ 5 w 29"/>
                  <a:gd name="T33" fmla="*/ 29 h 35"/>
                  <a:gd name="T34" fmla="*/ 6 w 29"/>
                  <a:gd name="T35" fmla="*/ 30 h 35"/>
                  <a:gd name="T36" fmla="*/ 9 w 29"/>
                  <a:gd name="T37" fmla="*/ 32 h 35"/>
                  <a:gd name="T38" fmla="*/ 11 w 29"/>
                  <a:gd name="T39" fmla="*/ 32 h 35"/>
                  <a:gd name="T40" fmla="*/ 16 w 29"/>
                  <a:gd name="T41" fmla="*/ 34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35"/>
                  <a:gd name="T65" fmla="*/ 29 w 29"/>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35">
                    <a:moveTo>
                      <a:pt x="28" y="9"/>
                    </a:moveTo>
                    <a:lnTo>
                      <a:pt x="24" y="10"/>
                    </a:lnTo>
                    <a:lnTo>
                      <a:pt x="20" y="10"/>
                    </a:lnTo>
                    <a:lnTo>
                      <a:pt x="16" y="7"/>
                    </a:lnTo>
                    <a:lnTo>
                      <a:pt x="12" y="5"/>
                    </a:lnTo>
                    <a:lnTo>
                      <a:pt x="9" y="3"/>
                    </a:lnTo>
                    <a:lnTo>
                      <a:pt x="6" y="2"/>
                    </a:lnTo>
                    <a:lnTo>
                      <a:pt x="2" y="0"/>
                    </a:lnTo>
                    <a:lnTo>
                      <a:pt x="1" y="3"/>
                    </a:lnTo>
                    <a:lnTo>
                      <a:pt x="1" y="5"/>
                    </a:lnTo>
                    <a:lnTo>
                      <a:pt x="0" y="9"/>
                    </a:lnTo>
                    <a:lnTo>
                      <a:pt x="1" y="12"/>
                    </a:lnTo>
                    <a:lnTo>
                      <a:pt x="2" y="17"/>
                    </a:lnTo>
                    <a:lnTo>
                      <a:pt x="2" y="20"/>
                    </a:lnTo>
                    <a:lnTo>
                      <a:pt x="3" y="22"/>
                    </a:lnTo>
                    <a:lnTo>
                      <a:pt x="3" y="27"/>
                    </a:lnTo>
                    <a:lnTo>
                      <a:pt x="5" y="29"/>
                    </a:lnTo>
                    <a:lnTo>
                      <a:pt x="6" y="30"/>
                    </a:lnTo>
                    <a:lnTo>
                      <a:pt x="9" y="32"/>
                    </a:lnTo>
                    <a:lnTo>
                      <a:pt x="11" y="32"/>
                    </a:lnTo>
                    <a:lnTo>
                      <a:pt x="16" y="34"/>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36" name="Freeform 3758"/>
              <p:cNvSpPr>
                <a:spLocks/>
              </p:cNvSpPr>
              <p:nvPr/>
            </p:nvSpPr>
            <p:spPr bwMode="auto">
              <a:xfrm>
                <a:off x="4234" y="3328"/>
                <a:ext cx="36" cy="19"/>
              </a:xfrm>
              <a:custGeom>
                <a:avLst/>
                <a:gdLst>
                  <a:gd name="T0" fmla="*/ 0 w 36"/>
                  <a:gd name="T1" fmla="*/ 0 h 19"/>
                  <a:gd name="T2" fmla="*/ 3 w 36"/>
                  <a:gd name="T3" fmla="*/ 3 h 19"/>
                  <a:gd name="T4" fmla="*/ 6 w 36"/>
                  <a:gd name="T5" fmla="*/ 4 h 19"/>
                  <a:gd name="T6" fmla="*/ 10 w 36"/>
                  <a:gd name="T7" fmla="*/ 9 h 19"/>
                  <a:gd name="T8" fmla="*/ 12 w 36"/>
                  <a:gd name="T9" fmla="*/ 10 h 19"/>
                  <a:gd name="T10" fmla="*/ 15 w 36"/>
                  <a:gd name="T11" fmla="*/ 12 h 19"/>
                  <a:gd name="T12" fmla="*/ 18 w 36"/>
                  <a:gd name="T13" fmla="*/ 13 h 19"/>
                  <a:gd name="T14" fmla="*/ 22 w 36"/>
                  <a:gd name="T15" fmla="*/ 18 h 19"/>
                  <a:gd name="T16" fmla="*/ 24 w 36"/>
                  <a:gd name="T17" fmla="*/ 18 h 19"/>
                  <a:gd name="T18" fmla="*/ 27 w 36"/>
                  <a:gd name="T19" fmla="*/ 18 h 19"/>
                  <a:gd name="T20" fmla="*/ 30 w 36"/>
                  <a:gd name="T21" fmla="*/ 15 h 19"/>
                  <a:gd name="T22" fmla="*/ 33 w 36"/>
                  <a:gd name="T23" fmla="*/ 12 h 19"/>
                  <a:gd name="T24" fmla="*/ 35 w 36"/>
                  <a:gd name="T25" fmla="*/ 9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19"/>
                  <a:gd name="T41" fmla="*/ 36 w 36"/>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19">
                    <a:moveTo>
                      <a:pt x="0" y="0"/>
                    </a:moveTo>
                    <a:lnTo>
                      <a:pt x="3" y="3"/>
                    </a:lnTo>
                    <a:lnTo>
                      <a:pt x="6" y="4"/>
                    </a:lnTo>
                    <a:lnTo>
                      <a:pt x="10" y="9"/>
                    </a:lnTo>
                    <a:lnTo>
                      <a:pt x="12" y="10"/>
                    </a:lnTo>
                    <a:lnTo>
                      <a:pt x="15" y="12"/>
                    </a:lnTo>
                    <a:lnTo>
                      <a:pt x="18" y="13"/>
                    </a:lnTo>
                    <a:lnTo>
                      <a:pt x="22" y="18"/>
                    </a:lnTo>
                    <a:lnTo>
                      <a:pt x="24" y="18"/>
                    </a:lnTo>
                    <a:lnTo>
                      <a:pt x="27" y="18"/>
                    </a:lnTo>
                    <a:lnTo>
                      <a:pt x="30" y="15"/>
                    </a:lnTo>
                    <a:lnTo>
                      <a:pt x="33" y="12"/>
                    </a:lnTo>
                    <a:lnTo>
                      <a:pt x="35" y="9"/>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37" name="Freeform 3759"/>
              <p:cNvSpPr>
                <a:spLocks/>
              </p:cNvSpPr>
              <p:nvPr/>
            </p:nvSpPr>
            <p:spPr bwMode="auto">
              <a:xfrm>
                <a:off x="4277" y="3330"/>
                <a:ext cx="18" cy="20"/>
              </a:xfrm>
              <a:custGeom>
                <a:avLst/>
                <a:gdLst>
                  <a:gd name="T0" fmla="*/ 0 w 18"/>
                  <a:gd name="T1" fmla="*/ 0 h 20"/>
                  <a:gd name="T2" fmla="*/ 7 w 18"/>
                  <a:gd name="T3" fmla="*/ 4 h 20"/>
                  <a:gd name="T4" fmla="*/ 10 w 18"/>
                  <a:gd name="T5" fmla="*/ 9 h 20"/>
                  <a:gd name="T6" fmla="*/ 17 w 18"/>
                  <a:gd name="T7" fmla="*/ 19 h 20"/>
                  <a:gd name="T8" fmla="*/ 0 60000 65536"/>
                  <a:gd name="T9" fmla="*/ 0 60000 65536"/>
                  <a:gd name="T10" fmla="*/ 0 60000 65536"/>
                  <a:gd name="T11" fmla="*/ 0 60000 65536"/>
                  <a:gd name="T12" fmla="*/ 0 w 18"/>
                  <a:gd name="T13" fmla="*/ 0 h 20"/>
                  <a:gd name="T14" fmla="*/ 18 w 18"/>
                  <a:gd name="T15" fmla="*/ 20 h 20"/>
                </a:gdLst>
                <a:ahLst/>
                <a:cxnLst>
                  <a:cxn ang="T8">
                    <a:pos x="T0" y="T1"/>
                  </a:cxn>
                  <a:cxn ang="T9">
                    <a:pos x="T2" y="T3"/>
                  </a:cxn>
                  <a:cxn ang="T10">
                    <a:pos x="T4" y="T5"/>
                  </a:cxn>
                  <a:cxn ang="T11">
                    <a:pos x="T6" y="T7"/>
                  </a:cxn>
                </a:cxnLst>
                <a:rect l="T12" t="T13" r="T14" b="T15"/>
                <a:pathLst>
                  <a:path w="18" h="20">
                    <a:moveTo>
                      <a:pt x="0" y="0"/>
                    </a:moveTo>
                    <a:lnTo>
                      <a:pt x="7" y="4"/>
                    </a:lnTo>
                    <a:lnTo>
                      <a:pt x="10" y="9"/>
                    </a:lnTo>
                    <a:lnTo>
                      <a:pt x="17" y="19"/>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38" name="Freeform 3760"/>
              <p:cNvSpPr>
                <a:spLocks/>
              </p:cNvSpPr>
              <p:nvPr/>
            </p:nvSpPr>
            <p:spPr bwMode="auto">
              <a:xfrm>
                <a:off x="4150" y="3260"/>
                <a:ext cx="26" cy="66"/>
              </a:xfrm>
              <a:custGeom>
                <a:avLst/>
                <a:gdLst>
                  <a:gd name="T0" fmla="*/ 2 w 26"/>
                  <a:gd name="T1" fmla="*/ 0 h 66"/>
                  <a:gd name="T2" fmla="*/ 0 w 26"/>
                  <a:gd name="T3" fmla="*/ 3 h 66"/>
                  <a:gd name="T4" fmla="*/ 0 w 26"/>
                  <a:gd name="T5" fmla="*/ 6 h 66"/>
                  <a:gd name="T6" fmla="*/ 1 w 26"/>
                  <a:gd name="T7" fmla="*/ 11 h 66"/>
                  <a:gd name="T8" fmla="*/ 2 w 26"/>
                  <a:gd name="T9" fmla="*/ 17 h 66"/>
                  <a:gd name="T10" fmla="*/ 3 w 26"/>
                  <a:gd name="T11" fmla="*/ 22 h 66"/>
                  <a:gd name="T12" fmla="*/ 5 w 26"/>
                  <a:gd name="T13" fmla="*/ 29 h 66"/>
                  <a:gd name="T14" fmla="*/ 7 w 26"/>
                  <a:gd name="T15" fmla="*/ 35 h 66"/>
                  <a:gd name="T16" fmla="*/ 9 w 26"/>
                  <a:gd name="T17" fmla="*/ 39 h 66"/>
                  <a:gd name="T18" fmla="*/ 11 w 26"/>
                  <a:gd name="T19" fmla="*/ 44 h 66"/>
                  <a:gd name="T20" fmla="*/ 14 w 26"/>
                  <a:gd name="T21" fmla="*/ 48 h 66"/>
                  <a:gd name="T22" fmla="*/ 16 w 26"/>
                  <a:gd name="T23" fmla="*/ 52 h 66"/>
                  <a:gd name="T24" fmla="*/ 19 w 26"/>
                  <a:gd name="T25" fmla="*/ 57 h 66"/>
                  <a:gd name="T26" fmla="*/ 21 w 26"/>
                  <a:gd name="T27" fmla="*/ 61 h 66"/>
                  <a:gd name="T28" fmla="*/ 25 w 26"/>
                  <a:gd name="T29" fmla="*/ 65 h 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
                  <a:gd name="T46" fmla="*/ 0 h 66"/>
                  <a:gd name="T47" fmla="*/ 26 w 26"/>
                  <a:gd name="T48" fmla="*/ 66 h 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 h="66">
                    <a:moveTo>
                      <a:pt x="2" y="0"/>
                    </a:moveTo>
                    <a:lnTo>
                      <a:pt x="0" y="3"/>
                    </a:lnTo>
                    <a:lnTo>
                      <a:pt x="0" y="6"/>
                    </a:lnTo>
                    <a:lnTo>
                      <a:pt x="1" y="11"/>
                    </a:lnTo>
                    <a:lnTo>
                      <a:pt x="2" y="17"/>
                    </a:lnTo>
                    <a:lnTo>
                      <a:pt x="3" y="22"/>
                    </a:lnTo>
                    <a:lnTo>
                      <a:pt x="5" y="29"/>
                    </a:lnTo>
                    <a:lnTo>
                      <a:pt x="7" y="35"/>
                    </a:lnTo>
                    <a:lnTo>
                      <a:pt x="9" y="39"/>
                    </a:lnTo>
                    <a:lnTo>
                      <a:pt x="11" y="44"/>
                    </a:lnTo>
                    <a:lnTo>
                      <a:pt x="14" y="48"/>
                    </a:lnTo>
                    <a:lnTo>
                      <a:pt x="16" y="52"/>
                    </a:lnTo>
                    <a:lnTo>
                      <a:pt x="19" y="57"/>
                    </a:lnTo>
                    <a:lnTo>
                      <a:pt x="21" y="61"/>
                    </a:lnTo>
                    <a:lnTo>
                      <a:pt x="25" y="65"/>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39" name="Freeform 3761"/>
              <p:cNvSpPr>
                <a:spLocks/>
              </p:cNvSpPr>
              <p:nvPr/>
            </p:nvSpPr>
            <p:spPr bwMode="auto">
              <a:xfrm>
                <a:off x="4127" y="3258"/>
                <a:ext cx="33" cy="66"/>
              </a:xfrm>
              <a:custGeom>
                <a:avLst/>
                <a:gdLst>
                  <a:gd name="T0" fmla="*/ 27 w 33"/>
                  <a:gd name="T1" fmla="*/ 65 h 66"/>
                  <a:gd name="T2" fmla="*/ 32 w 33"/>
                  <a:gd name="T3" fmla="*/ 59 h 66"/>
                  <a:gd name="T4" fmla="*/ 26 w 33"/>
                  <a:gd name="T5" fmla="*/ 59 h 66"/>
                  <a:gd name="T6" fmla="*/ 11 w 33"/>
                  <a:gd name="T7" fmla="*/ 57 h 66"/>
                  <a:gd name="T8" fmla="*/ 0 w 33"/>
                  <a:gd name="T9" fmla="*/ 56 h 66"/>
                  <a:gd name="T10" fmla="*/ 6 w 33"/>
                  <a:gd name="T11" fmla="*/ 47 h 66"/>
                  <a:gd name="T12" fmla="*/ 9 w 33"/>
                  <a:gd name="T13" fmla="*/ 40 h 66"/>
                  <a:gd name="T14" fmla="*/ 12 w 33"/>
                  <a:gd name="T15" fmla="*/ 34 h 66"/>
                  <a:gd name="T16" fmla="*/ 13 w 33"/>
                  <a:gd name="T17" fmla="*/ 29 h 66"/>
                  <a:gd name="T18" fmla="*/ 16 w 33"/>
                  <a:gd name="T19" fmla="*/ 23 h 66"/>
                  <a:gd name="T20" fmla="*/ 18 w 33"/>
                  <a:gd name="T21" fmla="*/ 17 h 66"/>
                  <a:gd name="T22" fmla="*/ 19 w 33"/>
                  <a:gd name="T23" fmla="*/ 12 h 66"/>
                  <a:gd name="T24" fmla="*/ 21 w 33"/>
                  <a:gd name="T25" fmla="*/ 6 h 66"/>
                  <a:gd name="T26" fmla="*/ 22 w 33"/>
                  <a:gd name="T27" fmla="*/ 3 h 66"/>
                  <a:gd name="T28" fmla="*/ 24 w 33"/>
                  <a:gd name="T29" fmla="*/ 0 h 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66"/>
                  <a:gd name="T47" fmla="*/ 33 w 33"/>
                  <a:gd name="T48" fmla="*/ 66 h 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66">
                    <a:moveTo>
                      <a:pt x="27" y="65"/>
                    </a:moveTo>
                    <a:lnTo>
                      <a:pt x="32" y="59"/>
                    </a:lnTo>
                    <a:lnTo>
                      <a:pt x="26" y="59"/>
                    </a:lnTo>
                    <a:lnTo>
                      <a:pt x="11" y="57"/>
                    </a:lnTo>
                    <a:lnTo>
                      <a:pt x="0" y="56"/>
                    </a:lnTo>
                    <a:lnTo>
                      <a:pt x="6" y="47"/>
                    </a:lnTo>
                    <a:lnTo>
                      <a:pt x="9" y="40"/>
                    </a:lnTo>
                    <a:lnTo>
                      <a:pt x="12" y="34"/>
                    </a:lnTo>
                    <a:lnTo>
                      <a:pt x="13" y="29"/>
                    </a:lnTo>
                    <a:lnTo>
                      <a:pt x="16" y="23"/>
                    </a:lnTo>
                    <a:lnTo>
                      <a:pt x="18" y="17"/>
                    </a:lnTo>
                    <a:lnTo>
                      <a:pt x="19" y="12"/>
                    </a:lnTo>
                    <a:lnTo>
                      <a:pt x="21" y="6"/>
                    </a:lnTo>
                    <a:lnTo>
                      <a:pt x="22" y="3"/>
                    </a:lnTo>
                    <a:lnTo>
                      <a:pt x="24"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40" name="Freeform 3762"/>
              <p:cNvSpPr>
                <a:spLocks/>
              </p:cNvSpPr>
              <p:nvPr/>
            </p:nvSpPr>
            <p:spPr bwMode="auto">
              <a:xfrm>
                <a:off x="4160" y="3300"/>
                <a:ext cx="19" cy="18"/>
              </a:xfrm>
              <a:custGeom>
                <a:avLst/>
                <a:gdLst>
                  <a:gd name="T0" fmla="*/ 0 w 19"/>
                  <a:gd name="T1" fmla="*/ 0 h 18"/>
                  <a:gd name="T2" fmla="*/ 4 w 19"/>
                  <a:gd name="T3" fmla="*/ 4 h 18"/>
                  <a:gd name="T4" fmla="*/ 8 w 19"/>
                  <a:gd name="T5" fmla="*/ 6 h 18"/>
                  <a:gd name="T6" fmla="*/ 12 w 19"/>
                  <a:gd name="T7" fmla="*/ 6 h 18"/>
                  <a:gd name="T8" fmla="*/ 18 w 19"/>
                  <a:gd name="T9" fmla="*/ 4 h 18"/>
                  <a:gd name="T10" fmla="*/ 18 w 19"/>
                  <a:gd name="T11" fmla="*/ 11 h 18"/>
                  <a:gd name="T12" fmla="*/ 14 w 19"/>
                  <a:gd name="T13" fmla="*/ 13 h 18"/>
                  <a:gd name="T14" fmla="*/ 11 w 19"/>
                  <a:gd name="T15" fmla="*/ 17 h 18"/>
                  <a:gd name="T16" fmla="*/ 6 w 19"/>
                  <a:gd name="T17" fmla="*/ 17 h 18"/>
                  <a:gd name="T18" fmla="*/ 2 w 19"/>
                  <a:gd name="T19" fmla="*/ 11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8"/>
                  <a:gd name="T32" fmla="*/ 19 w 19"/>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8">
                    <a:moveTo>
                      <a:pt x="0" y="0"/>
                    </a:moveTo>
                    <a:lnTo>
                      <a:pt x="4" y="4"/>
                    </a:lnTo>
                    <a:lnTo>
                      <a:pt x="8" y="6"/>
                    </a:lnTo>
                    <a:lnTo>
                      <a:pt x="12" y="6"/>
                    </a:lnTo>
                    <a:lnTo>
                      <a:pt x="18" y="4"/>
                    </a:lnTo>
                    <a:lnTo>
                      <a:pt x="18" y="11"/>
                    </a:lnTo>
                    <a:lnTo>
                      <a:pt x="14" y="13"/>
                    </a:lnTo>
                    <a:lnTo>
                      <a:pt x="11" y="17"/>
                    </a:lnTo>
                    <a:lnTo>
                      <a:pt x="6" y="17"/>
                    </a:lnTo>
                    <a:lnTo>
                      <a:pt x="2" y="11"/>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41" name="Freeform 3763"/>
              <p:cNvSpPr>
                <a:spLocks/>
              </p:cNvSpPr>
              <p:nvPr/>
            </p:nvSpPr>
            <p:spPr bwMode="auto">
              <a:xfrm>
                <a:off x="4173" y="3294"/>
                <a:ext cx="18" cy="56"/>
              </a:xfrm>
              <a:custGeom>
                <a:avLst/>
                <a:gdLst>
                  <a:gd name="T0" fmla="*/ 5 w 18"/>
                  <a:gd name="T1" fmla="*/ 0 h 56"/>
                  <a:gd name="T2" fmla="*/ 0 w 18"/>
                  <a:gd name="T3" fmla="*/ 31 h 56"/>
                  <a:gd name="T4" fmla="*/ 5 w 18"/>
                  <a:gd name="T5" fmla="*/ 0 h 56"/>
                  <a:gd name="T6" fmla="*/ 10 w 18"/>
                  <a:gd name="T7" fmla="*/ 12 h 56"/>
                  <a:gd name="T8" fmla="*/ 4 w 18"/>
                  <a:gd name="T9" fmla="*/ 32 h 56"/>
                  <a:gd name="T10" fmla="*/ 8 w 18"/>
                  <a:gd name="T11" fmla="*/ 23 h 56"/>
                  <a:gd name="T12" fmla="*/ 17 w 18"/>
                  <a:gd name="T13" fmla="*/ 26 h 56"/>
                  <a:gd name="T14" fmla="*/ 14 w 18"/>
                  <a:gd name="T15" fmla="*/ 30 h 56"/>
                  <a:gd name="T16" fmla="*/ 12 w 18"/>
                  <a:gd name="T17" fmla="*/ 35 h 56"/>
                  <a:gd name="T18" fmla="*/ 10 w 18"/>
                  <a:gd name="T19" fmla="*/ 40 h 56"/>
                  <a:gd name="T20" fmla="*/ 9 w 18"/>
                  <a:gd name="T21" fmla="*/ 44 h 56"/>
                  <a:gd name="T22" fmla="*/ 8 w 18"/>
                  <a:gd name="T23" fmla="*/ 47 h 56"/>
                  <a:gd name="T24" fmla="*/ 6 w 18"/>
                  <a:gd name="T25" fmla="*/ 55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56"/>
                  <a:gd name="T41" fmla="*/ 18 w 18"/>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56">
                    <a:moveTo>
                      <a:pt x="5" y="0"/>
                    </a:moveTo>
                    <a:lnTo>
                      <a:pt x="0" y="31"/>
                    </a:lnTo>
                    <a:lnTo>
                      <a:pt x="5" y="0"/>
                    </a:lnTo>
                    <a:lnTo>
                      <a:pt x="10" y="12"/>
                    </a:lnTo>
                    <a:lnTo>
                      <a:pt x="4" y="32"/>
                    </a:lnTo>
                    <a:lnTo>
                      <a:pt x="8" y="23"/>
                    </a:lnTo>
                    <a:lnTo>
                      <a:pt x="17" y="26"/>
                    </a:lnTo>
                    <a:lnTo>
                      <a:pt x="14" y="30"/>
                    </a:lnTo>
                    <a:lnTo>
                      <a:pt x="12" y="35"/>
                    </a:lnTo>
                    <a:lnTo>
                      <a:pt x="10" y="40"/>
                    </a:lnTo>
                    <a:lnTo>
                      <a:pt x="9" y="44"/>
                    </a:lnTo>
                    <a:lnTo>
                      <a:pt x="8" y="47"/>
                    </a:lnTo>
                    <a:lnTo>
                      <a:pt x="6" y="55"/>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42" name="Freeform 3764"/>
              <p:cNvSpPr>
                <a:spLocks/>
              </p:cNvSpPr>
              <p:nvPr/>
            </p:nvSpPr>
            <p:spPr bwMode="auto">
              <a:xfrm>
                <a:off x="4190" y="3316"/>
                <a:ext cx="19" cy="34"/>
              </a:xfrm>
              <a:custGeom>
                <a:avLst/>
                <a:gdLst>
                  <a:gd name="T0" fmla="*/ 0 w 19"/>
                  <a:gd name="T1" fmla="*/ 0 h 34"/>
                  <a:gd name="T2" fmla="*/ 1 w 19"/>
                  <a:gd name="T3" fmla="*/ 33 h 34"/>
                  <a:gd name="T4" fmla="*/ 18 w 19"/>
                  <a:gd name="T5" fmla="*/ 33 h 34"/>
                  <a:gd name="T6" fmla="*/ 18 w 19"/>
                  <a:gd name="T7" fmla="*/ 28 h 34"/>
                  <a:gd name="T8" fmla="*/ 18 w 19"/>
                  <a:gd name="T9" fmla="*/ 27 h 34"/>
                  <a:gd name="T10" fmla="*/ 18 w 19"/>
                  <a:gd name="T11" fmla="*/ 21 h 34"/>
                  <a:gd name="T12" fmla="*/ 13 w 19"/>
                  <a:gd name="T13" fmla="*/ 0 h 34"/>
                  <a:gd name="T14" fmla="*/ 0 w 19"/>
                  <a:gd name="T15" fmla="*/ 0 h 34"/>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34"/>
                  <a:gd name="T26" fmla="*/ 19 w 19"/>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34">
                    <a:moveTo>
                      <a:pt x="0" y="0"/>
                    </a:moveTo>
                    <a:lnTo>
                      <a:pt x="1" y="33"/>
                    </a:lnTo>
                    <a:lnTo>
                      <a:pt x="18" y="33"/>
                    </a:lnTo>
                    <a:lnTo>
                      <a:pt x="18" y="28"/>
                    </a:lnTo>
                    <a:lnTo>
                      <a:pt x="18" y="27"/>
                    </a:lnTo>
                    <a:lnTo>
                      <a:pt x="18" y="21"/>
                    </a:lnTo>
                    <a:lnTo>
                      <a:pt x="13" y="0"/>
                    </a:lnTo>
                    <a:lnTo>
                      <a:pt x="0" y="0"/>
                    </a:lnTo>
                  </a:path>
                </a:pathLst>
              </a:custGeom>
              <a:solidFill>
                <a:srgbClr val="767900"/>
              </a:solidFill>
              <a:ln w="12700" cap="rnd">
                <a:solidFill>
                  <a:srgbClr val="404000"/>
                </a:solidFill>
                <a:round/>
                <a:headEnd/>
                <a:tailEnd/>
              </a:ln>
            </p:spPr>
            <p:txBody>
              <a:bodyPr/>
              <a:lstStyle/>
              <a:p>
                <a:endParaRPr lang="zh-CN" altLang="zh-CN"/>
              </a:p>
            </p:txBody>
          </p:sp>
          <p:sp>
            <p:nvSpPr>
              <p:cNvPr id="57443" name="Freeform 3765"/>
              <p:cNvSpPr>
                <a:spLocks/>
              </p:cNvSpPr>
              <p:nvPr/>
            </p:nvSpPr>
            <p:spPr bwMode="auto">
              <a:xfrm>
                <a:off x="4190" y="3317"/>
                <a:ext cx="19" cy="1"/>
              </a:xfrm>
              <a:custGeom>
                <a:avLst/>
                <a:gdLst>
                  <a:gd name="T0" fmla="*/ 0 w 19"/>
                  <a:gd name="T1" fmla="*/ 0 h 1"/>
                  <a:gd name="T2" fmla="*/ 10 w 19"/>
                  <a:gd name="T3" fmla="*/ 0 h 1"/>
                  <a:gd name="T4" fmla="*/ 18 w 19"/>
                  <a:gd name="T5" fmla="*/ 0 h 1"/>
                  <a:gd name="T6" fmla="*/ 0 60000 65536"/>
                  <a:gd name="T7" fmla="*/ 0 60000 65536"/>
                  <a:gd name="T8" fmla="*/ 0 60000 65536"/>
                  <a:gd name="T9" fmla="*/ 0 w 19"/>
                  <a:gd name="T10" fmla="*/ 0 h 1"/>
                  <a:gd name="T11" fmla="*/ 19 w 19"/>
                  <a:gd name="T12" fmla="*/ 1 h 1"/>
                </a:gdLst>
                <a:ahLst/>
                <a:cxnLst>
                  <a:cxn ang="T6">
                    <a:pos x="T0" y="T1"/>
                  </a:cxn>
                  <a:cxn ang="T7">
                    <a:pos x="T2" y="T3"/>
                  </a:cxn>
                  <a:cxn ang="T8">
                    <a:pos x="T4" y="T5"/>
                  </a:cxn>
                </a:cxnLst>
                <a:rect l="T9" t="T10" r="T11" b="T12"/>
                <a:pathLst>
                  <a:path w="19" h="1">
                    <a:moveTo>
                      <a:pt x="0" y="0"/>
                    </a:moveTo>
                    <a:lnTo>
                      <a:pt x="10" y="0"/>
                    </a:lnTo>
                    <a:lnTo>
                      <a:pt x="18"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44" name="Freeform 3766"/>
              <p:cNvSpPr>
                <a:spLocks/>
              </p:cNvSpPr>
              <p:nvPr/>
            </p:nvSpPr>
            <p:spPr bwMode="auto">
              <a:xfrm>
                <a:off x="4226" y="3338"/>
                <a:ext cx="19" cy="19"/>
              </a:xfrm>
              <a:custGeom>
                <a:avLst/>
                <a:gdLst>
                  <a:gd name="T0" fmla="*/ 18 w 19"/>
                  <a:gd name="T1" fmla="*/ 0 h 19"/>
                  <a:gd name="T2" fmla="*/ 13 w 19"/>
                  <a:gd name="T3" fmla="*/ 1 h 19"/>
                  <a:gd name="T4" fmla="*/ 10 w 19"/>
                  <a:gd name="T5" fmla="*/ 4 h 19"/>
                  <a:gd name="T6" fmla="*/ 9 w 19"/>
                  <a:gd name="T7" fmla="*/ 6 h 19"/>
                  <a:gd name="T8" fmla="*/ 3 w 19"/>
                  <a:gd name="T9" fmla="*/ 9 h 19"/>
                  <a:gd name="T10" fmla="*/ 1 w 19"/>
                  <a:gd name="T11" fmla="*/ 11 h 19"/>
                  <a:gd name="T12" fmla="*/ 0 w 19"/>
                  <a:gd name="T13" fmla="*/ 14 h 19"/>
                  <a:gd name="T14" fmla="*/ 1 w 19"/>
                  <a:gd name="T15" fmla="*/ 18 h 19"/>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9"/>
                  <a:gd name="T26" fmla="*/ 19 w 19"/>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9">
                    <a:moveTo>
                      <a:pt x="18" y="0"/>
                    </a:moveTo>
                    <a:lnTo>
                      <a:pt x="13" y="1"/>
                    </a:lnTo>
                    <a:lnTo>
                      <a:pt x="10" y="4"/>
                    </a:lnTo>
                    <a:lnTo>
                      <a:pt x="9" y="6"/>
                    </a:lnTo>
                    <a:lnTo>
                      <a:pt x="3" y="9"/>
                    </a:lnTo>
                    <a:lnTo>
                      <a:pt x="1" y="11"/>
                    </a:lnTo>
                    <a:lnTo>
                      <a:pt x="0" y="14"/>
                    </a:lnTo>
                    <a:lnTo>
                      <a:pt x="1"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45" name="Freeform 3767"/>
              <p:cNvSpPr>
                <a:spLocks/>
              </p:cNvSpPr>
              <p:nvPr/>
            </p:nvSpPr>
            <p:spPr bwMode="auto">
              <a:xfrm>
                <a:off x="4232" y="3351"/>
                <a:ext cx="19" cy="18"/>
              </a:xfrm>
              <a:custGeom>
                <a:avLst/>
                <a:gdLst>
                  <a:gd name="T0" fmla="*/ 18 w 19"/>
                  <a:gd name="T1" fmla="*/ 17 h 18"/>
                  <a:gd name="T2" fmla="*/ 6 w 19"/>
                  <a:gd name="T3" fmla="*/ 12 h 18"/>
                  <a:gd name="T4" fmla="*/ 3 w 19"/>
                  <a:gd name="T5" fmla="*/ 8 h 18"/>
                  <a:gd name="T6" fmla="*/ 0 w 19"/>
                  <a:gd name="T7" fmla="*/ 0 h 18"/>
                  <a:gd name="T8" fmla="*/ 0 60000 65536"/>
                  <a:gd name="T9" fmla="*/ 0 60000 65536"/>
                  <a:gd name="T10" fmla="*/ 0 60000 65536"/>
                  <a:gd name="T11" fmla="*/ 0 60000 65536"/>
                  <a:gd name="T12" fmla="*/ 0 w 19"/>
                  <a:gd name="T13" fmla="*/ 0 h 18"/>
                  <a:gd name="T14" fmla="*/ 19 w 19"/>
                  <a:gd name="T15" fmla="*/ 18 h 18"/>
                </a:gdLst>
                <a:ahLst/>
                <a:cxnLst>
                  <a:cxn ang="T8">
                    <a:pos x="T0" y="T1"/>
                  </a:cxn>
                  <a:cxn ang="T9">
                    <a:pos x="T2" y="T3"/>
                  </a:cxn>
                  <a:cxn ang="T10">
                    <a:pos x="T4" y="T5"/>
                  </a:cxn>
                  <a:cxn ang="T11">
                    <a:pos x="T6" y="T7"/>
                  </a:cxn>
                </a:cxnLst>
                <a:rect l="T12" t="T13" r="T14" b="T15"/>
                <a:pathLst>
                  <a:path w="19" h="18">
                    <a:moveTo>
                      <a:pt x="18" y="17"/>
                    </a:moveTo>
                    <a:lnTo>
                      <a:pt x="6" y="12"/>
                    </a:lnTo>
                    <a:lnTo>
                      <a:pt x="3" y="8"/>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46" name="Freeform 3768"/>
              <p:cNvSpPr>
                <a:spLocks/>
              </p:cNvSpPr>
              <p:nvPr/>
            </p:nvSpPr>
            <p:spPr bwMode="auto">
              <a:xfrm>
                <a:off x="4194" y="3333"/>
                <a:ext cx="18" cy="19"/>
              </a:xfrm>
              <a:custGeom>
                <a:avLst/>
                <a:gdLst>
                  <a:gd name="T0" fmla="*/ 17 w 18"/>
                  <a:gd name="T1" fmla="*/ 18 h 19"/>
                  <a:gd name="T2" fmla="*/ 17 w 18"/>
                  <a:gd name="T3" fmla="*/ 0 h 19"/>
                  <a:gd name="T4" fmla="*/ 0 w 18"/>
                  <a:gd name="T5" fmla="*/ 0 h 19"/>
                  <a:gd name="T6" fmla="*/ 0 w 18"/>
                  <a:gd name="T7" fmla="*/ 18 h 19"/>
                  <a:gd name="T8" fmla="*/ 3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18"/>
                    </a:moveTo>
                    <a:lnTo>
                      <a:pt x="17" y="0"/>
                    </a:lnTo>
                    <a:lnTo>
                      <a:pt x="0" y="0"/>
                    </a:lnTo>
                    <a:lnTo>
                      <a:pt x="0" y="18"/>
                    </a:lnTo>
                    <a:lnTo>
                      <a:pt x="3"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47" name="Freeform 3769"/>
              <p:cNvSpPr>
                <a:spLocks/>
              </p:cNvSpPr>
              <p:nvPr/>
            </p:nvSpPr>
            <p:spPr bwMode="auto">
              <a:xfrm>
                <a:off x="4172" y="3336"/>
                <a:ext cx="29" cy="37"/>
              </a:xfrm>
              <a:custGeom>
                <a:avLst/>
                <a:gdLst>
                  <a:gd name="T0" fmla="*/ 28 w 29"/>
                  <a:gd name="T1" fmla="*/ 12 h 37"/>
                  <a:gd name="T2" fmla="*/ 28 w 29"/>
                  <a:gd name="T3" fmla="*/ 9 h 37"/>
                  <a:gd name="T4" fmla="*/ 25 w 29"/>
                  <a:gd name="T5" fmla="*/ 0 h 37"/>
                  <a:gd name="T6" fmla="*/ 23 w 29"/>
                  <a:gd name="T7" fmla="*/ 0 h 37"/>
                  <a:gd name="T8" fmla="*/ 25 w 29"/>
                  <a:gd name="T9" fmla="*/ 11 h 37"/>
                  <a:gd name="T10" fmla="*/ 7 w 29"/>
                  <a:gd name="T11" fmla="*/ 12 h 37"/>
                  <a:gd name="T12" fmla="*/ 0 w 29"/>
                  <a:gd name="T13" fmla="*/ 36 h 37"/>
                  <a:gd name="T14" fmla="*/ 6 w 29"/>
                  <a:gd name="T15" fmla="*/ 36 h 37"/>
                  <a:gd name="T16" fmla="*/ 7 w 29"/>
                  <a:gd name="T17" fmla="*/ 34 h 37"/>
                  <a:gd name="T18" fmla="*/ 9 w 29"/>
                  <a:gd name="T19" fmla="*/ 32 h 37"/>
                  <a:gd name="T20" fmla="*/ 12 w 29"/>
                  <a:gd name="T21" fmla="*/ 31 h 37"/>
                  <a:gd name="T22" fmla="*/ 19 w 29"/>
                  <a:gd name="T23" fmla="*/ 25 h 37"/>
                  <a:gd name="T24" fmla="*/ 20 w 29"/>
                  <a:gd name="T25" fmla="*/ 22 h 37"/>
                  <a:gd name="T26" fmla="*/ 21 w 29"/>
                  <a:gd name="T27" fmla="*/ 20 h 37"/>
                  <a:gd name="T28" fmla="*/ 21 w 29"/>
                  <a:gd name="T29" fmla="*/ 15 h 37"/>
                  <a:gd name="T30" fmla="*/ 14 w 29"/>
                  <a:gd name="T31" fmla="*/ 16 h 37"/>
                  <a:gd name="T32" fmla="*/ 12 w 29"/>
                  <a:gd name="T33" fmla="*/ 15 h 37"/>
                  <a:gd name="T34" fmla="*/ 7 w 29"/>
                  <a:gd name="T35" fmla="*/ 12 h 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37"/>
                  <a:gd name="T56" fmla="*/ 29 w 29"/>
                  <a:gd name="T57" fmla="*/ 37 h 3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37">
                    <a:moveTo>
                      <a:pt x="28" y="12"/>
                    </a:moveTo>
                    <a:lnTo>
                      <a:pt x="28" y="9"/>
                    </a:lnTo>
                    <a:lnTo>
                      <a:pt x="25" y="0"/>
                    </a:lnTo>
                    <a:lnTo>
                      <a:pt x="23" y="0"/>
                    </a:lnTo>
                    <a:lnTo>
                      <a:pt x="25" y="11"/>
                    </a:lnTo>
                    <a:lnTo>
                      <a:pt x="7" y="12"/>
                    </a:lnTo>
                    <a:lnTo>
                      <a:pt x="0" y="36"/>
                    </a:lnTo>
                    <a:lnTo>
                      <a:pt x="6" y="36"/>
                    </a:lnTo>
                    <a:lnTo>
                      <a:pt x="7" y="34"/>
                    </a:lnTo>
                    <a:lnTo>
                      <a:pt x="9" y="32"/>
                    </a:lnTo>
                    <a:lnTo>
                      <a:pt x="12" y="31"/>
                    </a:lnTo>
                    <a:lnTo>
                      <a:pt x="19" y="25"/>
                    </a:lnTo>
                    <a:lnTo>
                      <a:pt x="20" y="22"/>
                    </a:lnTo>
                    <a:lnTo>
                      <a:pt x="21" y="20"/>
                    </a:lnTo>
                    <a:lnTo>
                      <a:pt x="21" y="15"/>
                    </a:lnTo>
                    <a:lnTo>
                      <a:pt x="14" y="16"/>
                    </a:lnTo>
                    <a:lnTo>
                      <a:pt x="12" y="15"/>
                    </a:lnTo>
                    <a:lnTo>
                      <a:pt x="7" y="12"/>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48" name="Freeform 3770"/>
              <p:cNvSpPr>
                <a:spLocks/>
              </p:cNvSpPr>
              <p:nvPr/>
            </p:nvSpPr>
            <p:spPr bwMode="auto">
              <a:xfrm>
                <a:off x="4144" y="3321"/>
                <a:ext cx="37" cy="69"/>
              </a:xfrm>
              <a:custGeom>
                <a:avLst/>
                <a:gdLst>
                  <a:gd name="T0" fmla="*/ 13 w 37"/>
                  <a:gd name="T1" fmla="*/ 66 h 69"/>
                  <a:gd name="T2" fmla="*/ 11 w 37"/>
                  <a:gd name="T3" fmla="*/ 68 h 69"/>
                  <a:gd name="T4" fmla="*/ 8 w 37"/>
                  <a:gd name="T5" fmla="*/ 68 h 69"/>
                  <a:gd name="T6" fmla="*/ 5 w 37"/>
                  <a:gd name="T7" fmla="*/ 66 h 69"/>
                  <a:gd name="T8" fmla="*/ 3 w 37"/>
                  <a:gd name="T9" fmla="*/ 66 h 69"/>
                  <a:gd name="T10" fmla="*/ 0 w 37"/>
                  <a:gd name="T11" fmla="*/ 65 h 69"/>
                  <a:gd name="T12" fmla="*/ 7 w 37"/>
                  <a:gd name="T13" fmla="*/ 6 h 69"/>
                  <a:gd name="T14" fmla="*/ 7 w 37"/>
                  <a:gd name="T15" fmla="*/ 4 h 69"/>
                  <a:gd name="T16" fmla="*/ 8 w 37"/>
                  <a:gd name="T17" fmla="*/ 2 h 69"/>
                  <a:gd name="T18" fmla="*/ 9 w 37"/>
                  <a:gd name="T19" fmla="*/ 1 h 69"/>
                  <a:gd name="T20" fmla="*/ 12 w 37"/>
                  <a:gd name="T21" fmla="*/ 0 h 69"/>
                  <a:gd name="T22" fmla="*/ 14 w 37"/>
                  <a:gd name="T23" fmla="*/ 0 h 69"/>
                  <a:gd name="T24" fmla="*/ 21 w 37"/>
                  <a:gd name="T25" fmla="*/ 1 h 69"/>
                  <a:gd name="T26" fmla="*/ 24 w 37"/>
                  <a:gd name="T27" fmla="*/ 2 h 69"/>
                  <a:gd name="T28" fmla="*/ 27 w 37"/>
                  <a:gd name="T29" fmla="*/ 3 h 69"/>
                  <a:gd name="T30" fmla="*/ 29 w 37"/>
                  <a:gd name="T31" fmla="*/ 4 h 69"/>
                  <a:gd name="T32" fmla="*/ 32 w 37"/>
                  <a:gd name="T33" fmla="*/ 5 h 69"/>
                  <a:gd name="T34" fmla="*/ 33 w 37"/>
                  <a:gd name="T35" fmla="*/ 6 h 69"/>
                  <a:gd name="T36" fmla="*/ 36 w 37"/>
                  <a:gd name="T37" fmla="*/ 8 h 69"/>
                  <a:gd name="T38" fmla="*/ 36 w 37"/>
                  <a:gd name="T39" fmla="*/ 10 h 69"/>
                  <a:gd name="T40" fmla="*/ 36 w 37"/>
                  <a:gd name="T41" fmla="*/ 13 h 69"/>
                  <a:gd name="T42" fmla="*/ 36 w 37"/>
                  <a:gd name="T43" fmla="*/ 16 h 69"/>
                  <a:gd name="T44" fmla="*/ 33 w 37"/>
                  <a:gd name="T45" fmla="*/ 18 h 69"/>
                  <a:gd name="T46" fmla="*/ 32 w 37"/>
                  <a:gd name="T47" fmla="*/ 19 h 69"/>
                  <a:gd name="T48" fmla="*/ 30 w 37"/>
                  <a:gd name="T49" fmla="*/ 20 h 69"/>
                  <a:gd name="T50" fmla="*/ 26 w 37"/>
                  <a:gd name="T51" fmla="*/ 21 h 69"/>
                  <a:gd name="T52" fmla="*/ 20 w 37"/>
                  <a:gd name="T53" fmla="*/ 21 h 69"/>
                  <a:gd name="T54" fmla="*/ 13 w 37"/>
                  <a:gd name="T55" fmla="*/ 66 h 6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7"/>
                  <a:gd name="T85" fmla="*/ 0 h 69"/>
                  <a:gd name="T86" fmla="*/ 37 w 37"/>
                  <a:gd name="T87" fmla="*/ 69 h 6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7" h="69">
                    <a:moveTo>
                      <a:pt x="13" y="66"/>
                    </a:moveTo>
                    <a:lnTo>
                      <a:pt x="11" y="68"/>
                    </a:lnTo>
                    <a:lnTo>
                      <a:pt x="8" y="68"/>
                    </a:lnTo>
                    <a:lnTo>
                      <a:pt x="5" y="66"/>
                    </a:lnTo>
                    <a:lnTo>
                      <a:pt x="3" y="66"/>
                    </a:lnTo>
                    <a:lnTo>
                      <a:pt x="0" y="65"/>
                    </a:lnTo>
                    <a:lnTo>
                      <a:pt x="7" y="6"/>
                    </a:lnTo>
                    <a:lnTo>
                      <a:pt x="7" y="4"/>
                    </a:lnTo>
                    <a:lnTo>
                      <a:pt x="8" y="2"/>
                    </a:lnTo>
                    <a:lnTo>
                      <a:pt x="9" y="1"/>
                    </a:lnTo>
                    <a:lnTo>
                      <a:pt x="12" y="0"/>
                    </a:lnTo>
                    <a:lnTo>
                      <a:pt x="14" y="0"/>
                    </a:lnTo>
                    <a:lnTo>
                      <a:pt x="21" y="1"/>
                    </a:lnTo>
                    <a:lnTo>
                      <a:pt x="24" y="2"/>
                    </a:lnTo>
                    <a:lnTo>
                      <a:pt x="27" y="3"/>
                    </a:lnTo>
                    <a:lnTo>
                      <a:pt x="29" y="4"/>
                    </a:lnTo>
                    <a:lnTo>
                      <a:pt x="32" y="5"/>
                    </a:lnTo>
                    <a:lnTo>
                      <a:pt x="33" y="6"/>
                    </a:lnTo>
                    <a:lnTo>
                      <a:pt x="36" y="8"/>
                    </a:lnTo>
                    <a:lnTo>
                      <a:pt x="36" y="10"/>
                    </a:lnTo>
                    <a:lnTo>
                      <a:pt x="36" y="13"/>
                    </a:lnTo>
                    <a:lnTo>
                      <a:pt x="36" y="16"/>
                    </a:lnTo>
                    <a:lnTo>
                      <a:pt x="33" y="18"/>
                    </a:lnTo>
                    <a:lnTo>
                      <a:pt x="32" y="19"/>
                    </a:lnTo>
                    <a:lnTo>
                      <a:pt x="30" y="20"/>
                    </a:lnTo>
                    <a:lnTo>
                      <a:pt x="26" y="21"/>
                    </a:lnTo>
                    <a:lnTo>
                      <a:pt x="20" y="21"/>
                    </a:lnTo>
                    <a:lnTo>
                      <a:pt x="13" y="66"/>
                    </a:lnTo>
                  </a:path>
                </a:pathLst>
              </a:custGeom>
              <a:solidFill>
                <a:srgbClr val="767900"/>
              </a:solidFill>
              <a:ln w="12700" cap="rnd">
                <a:solidFill>
                  <a:srgbClr val="404000"/>
                </a:solidFill>
                <a:round/>
                <a:headEnd/>
                <a:tailEnd/>
              </a:ln>
            </p:spPr>
            <p:txBody>
              <a:bodyPr/>
              <a:lstStyle/>
              <a:p>
                <a:endParaRPr lang="zh-CN" altLang="zh-CN"/>
              </a:p>
            </p:txBody>
          </p:sp>
          <p:sp>
            <p:nvSpPr>
              <p:cNvPr id="57449" name="Freeform 3771"/>
              <p:cNvSpPr>
                <a:spLocks/>
              </p:cNvSpPr>
              <p:nvPr/>
            </p:nvSpPr>
            <p:spPr bwMode="auto">
              <a:xfrm>
                <a:off x="4119" y="3343"/>
                <a:ext cx="20" cy="19"/>
              </a:xfrm>
              <a:custGeom>
                <a:avLst/>
                <a:gdLst>
                  <a:gd name="T0" fmla="*/ 19 w 20"/>
                  <a:gd name="T1" fmla="*/ 0 h 19"/>
                  <a:gd name="T2" fmla="*/ 5 w 20"/>
                  <a:gd name="T3" fmla="*/ 0 h 19"/>
                  <a:gd name="T4" fmla="*/ 0 w 20"/>
                  <a:gd name="T5" fmla="*/ 18 h 19"/>
                  <a:gd name="T6" fmla="*/ 16 w 20"/>
                  <a:gd name="T7" fmla="*/ 18 h 19"/>
                  <a:gd name="T8" fmla="*/ 0 60000 65536"/>
                  <a:gd name="T9" fmla="*/ 0 60000 65536"/>
                  <a:gd name="T10" fmla="*/ 0 60000 65536"/>
                  <a:gd name="T11" fmla="*/ 0 60000 65536"/>
                  <a:gd name="T12" fmla="*/ 0 w 20"/>
                  <a:gd name="T13" fmla="*/ 0 h 19"/>
                  <a:gd name="T14" fmla="*/ 20 w 20"/>
                  <a:gd name="T15" fmla="*/ 19 h 19"/>
                </a:gdLst>
                <a:ahLst/>
                <a:cxnLst>
                  <a:cxn ang="T8">
                    <a:pos x="T0" y="T1"/>
                  </a:cxn>
                  <a:cxn ang="T9">
                    <a:pos x="T2" y="T3"/>
                  </a:cxn>
                  <a:cxn ang="T10">
                    <a:pos x="T4" y="T5"/>
                  </a:cxn>
                  <a:cxn ang="T11">
                    <a:pos x="T6" y="T7"/>
                  </a:cxn>
                </a:cxnLst>
                <a:rect l="T12" t="T13" r="T14" b="T15"/>
                <a:pathLst>
                  <a:path w="20" h="19">
                    <a:moveTo>
                      <a:pt x="19" y="0"/>
                    </a:moveTo>
                    <a:lnTo>
                      <a:pt x="5" y="0"/>
                    </a:lnTo>
                    <a:lnTo>
                      <a:pt x="0" y="18"/>
                    </a:lnTo>
                    <a:lnTo>
                      <a:pt x="16"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50" name="Freeform 3772"/>
              <p:cNvSpPr>
                <a:spLocks/>
              </p:cNvSpPr>
              <p:nvPr/>
            </p:nvSpPr>
            <p:spPr bwMode="auto">
              <a:xfrm>
                <a:off x="4115" y="3362"/>
                <a:ext cx="27" cy="18"/>
              </a:xfrm>
              <a:custGeom>
                <a:avLst/>
                <a:gdLst>
                  <a:gd name="T0" fmla="*/ 26 w 27"/>
                  <a:gd name="T1" fmla="*/ 17 h 18"/>
                  <a:gd name="T2" fmla="*/ 21 w 27"/>
                  <a:gd name="T3" fmla="*/ 9 h 18"/>
                  <a:gd name="T4" fmla="*/ 17 w 27"/>
                  <a:gd name="T5" fmla="*/ 6 h 18"/>
                  <a:gd name="T6" fmla="*/ 13 w 27"/>
                  <a:gd name="T7" fmla="*/ 6 h 18"/>
                  <a:gd name="T8" fmla="*/ 9 w 27"/>
                  <a:gd name="T9" fmla="*/ 3 h 18"/>
                  <a:gd name="T10" fmla="*/ 6 w 27"/>
                  <a:gd name="T11" fmla="*/ 3 h 18"/>
                  <a:gd name="T12" fmla="*/ 3 w 27"/>
                  <a:gd name="T13" fmla="*/ 0 h 18"/>
                  <a:gd name="T14" fmla="*/ 0 w 27"/>
                  <a:gd name="T15" fmla="*/ 3 h 18"/>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18"/>
                  <a:gd name="T26" fmla="*/ 27 w 27"/>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18">
                    <a:moveTo>
                      <a:pt x="26" y="17"/>
                    </a:moveTo>
                    <a:lnTo>
                      <a:pt x="21" y="9"/>
                    </a:lnTo>
                    <a:lnTo>
                      <a:pt x="17" y="6"/>
                    </a:lnTo>
                    <a:lnTo>
                      <a:pt x="13" y="6"/>
                    </a:lnTo>
                    <a:lnTo>
                      <a:pt x="9" y="3"/>
                    </a:lnTo>
                    <a:lnTo>
                      <a:pt x="6" y="3"/>
                    </a:lnTo>
                    <a:lnTo>
                      <a:pt x="3" y="0"/>
                    </a:lnTo>
                    <a:lnTo>
                      <a:pt x="0" y="3"/>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51" name="Freeform 3773"/>
              <p:cNvSpPr>
                <a:spLocks/>
              </p:cNvSpPr>
              <p:nvPr/>
            </p:nvSpPr>
            <p:spPr bwMode="auto">
              <a:xfrm>
                <a:off x="4119" y="3364"/>
                <a:ext cx="18" cy="20"/>
              </a:xfrm>
              <a:custGeom>
                <a:avLst/>
                <a:gdLst>
                  <a:gd name="T0" fmla="*/ 17 w 18"/>
                  <a:gd name="T1" fmla="*/ 0 h 20"/>
                  <a:gd name="T2" fmla="*/ 14 w 18"/>
                  <a:gd name="T3" fmla="*/ 3 h 20"/>
                  <a:gd name="T4" fmla="*/ 12 w 18"/>
                  <a:gd name="T5" fmla="*/ 5 h 20"/>
                  <a:gd name="T6" fmla="*/ 8 w 18"/>
                  <a:gd name="T7" fmla="*/ 8 h 20"/>
                  <a:gd name="T8" fmla="*/ 8 w 18"/>
                  <a:gd name="T9" fmla="*/ 12 h 20"/>
                  <a:gd name="T10" fmla="*/ 4 w 18"/>
                  <a:gd name="T11" fmla="*/ 14 h 20"/>
                  <a:gd name="T12" fmla="*/ 0 w 18"/>
                  <a:gd name="T13" fmla="*/ 19 h 20"/>
                  <a:gd name="T14" fmla="*/ 0 60000 65536"/>
                  <a:gd name="T15" fmla="*/ 0 60000 65536"/>
                  <a:gd name="T16" fmla="*/ 0 60000 65536"/>
                  <a:gd name="T17" fmla="*/ 0 60000 65536"/>
                  <a:gd name="T18" fmla="*/ 0 60000 65536"/>
                  <a:gd name="T19" fmla="*/ 0 60000 65536"/>
                  <a:gd name="T20" fmla="*/ 0 60000 65536"/>
                  <a:gd name="T21" fmla="*/ 0 w 18"/>
                  <a:gd name="T22" fmla="*/ 0 h 20"/>
                  <a:gd name="T23" fmla="*/ 18 w 18"/>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0">
                    <a:moveTo>
                      <a:pt x="17" y="0"/>
                    </a:moveTo>
                    <a:lnTo>
                      <a:pt x="14" y="3"/>
                    </a:lnTo>
                    <a:lnTo>
                      <a:pt x="12" y="5"/>
                    </a:lnTo>
                    <a:lnTo>
                      <a:pt x="8" y="8"/>
                    </a:lnTo>
                    <a:lnTo>
                      <a:pt x="8" y="12"/>
                    </a:lnTo>
                    <a:lnTo>
                      <a:pt x="4" y="14"/>
                    </a:lnTo>
                    <a:lnTo>
                      <a:pt x="0" y="19"/>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52" name="Freeform 3774"/>
              <p:cNvSpPr>
                <a:spLocks/>
              </p:cNvSpPr>
              <p:nvPr/>
            </p:nvSpPr>
            <p:spPr bwMode="auto">
              <a:xfrm>
                <a:off x="4105" y="3368"/>
                <a:ext cx="37" cy="19"/>
              </a:xfrm>
              <a:custGeom>
                <a:avLst/>
                <a:gdLst>
                  <a:gd name="T0" fmla="*/ 0 w 37"/>
                  <a:gd name="T1" fmla="*/ 18 h 19"/>
                  <a:gd name="T2" fmla="*/ 15 w 37"/>
                  <a:gd name="T3" fmla="*/ 15 h 19"/>
                  <a:gd name="T4" fmla="*/ 20 w 37"/>
                  <a:gd name="T5" fmla="*/ 14 h 19"/>
                  <a:gd name="T6" fmla="*/ 25 w 37"/>
                  <a:gd name="T7" fmla="*/ 15 h 19"/>
                  <a:gd name="T8" fmla="*/ 28 w 37"/>
                  <a:gd name="T9" fmla="*/ 15 h 19"/>
                  <a:gd name="T10" fmla="*/ 36 w 37"/>
                  <a:gd name="T11" fmla="*/ 0 h 19"/>
                  <a:gd name="T12" fmla="*/ 0 60000 65536"/>
                  <a:gd name="T13" fmla="*/ 0 60000 65536"/>
                  <a:gd name="T14" fmla="*/ 0 60000 65536"/>
                  <a:gd name="T15" fmla="*/ 0 60000 65536"/>
                  <a:gd name="T16" fmla="*/ 0 60000 65536"/>
                  <a:gd name="T17" fmla="*/ 0 60000 65536"/>
                  <a:gd name="T18" fmla="*/ 0 w 37"/>
                  <a:gd name="T19" fmla="*/ 0 h 19"/>
                  <a:gd name="T20" fmla="*/ 37 w 37"/>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37" h="19">
                    <a:moveTo>
                      <a:pt x="0" y="18"/>
                    </a:moveTo>
                    <a:lnTo>
                      <a:pt x="15" y="15"/>
                    </a:lnTo>
                    <a:lnTo>
                      <a:pt x="20" y="14"/>
                    </a:lnTo>
                    <a:lnTo>
                      <a:pt x="25" y="15"/>
                    </a:lnTo>
                    <a:lnTo>
                      <a:pt x="28" y="15"/>
                    </a:lnTo>
                    <a:lnTo>
                      <a:pt x="36"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53" name="Freeform 3775"/>
              <p:cNvSpPr>
                <a:spLocks/>
              </p:cNvSpPr>
              <p:nvPr/>
            </p:nvSpPr>
            <p:spPr bwMode="auto">
              <a:xfrm>
                <a:off x="4093" y="3315"/>
                <a:ext cx="46" cy="132"/>
              </a:xfrm>
              <a:custGeom>
                <a:avLst/>
                <a:gdLst>
                  <a:gd name="T0" fmla="*/ 2 w 46"/>
                  <a:gd name="T1" fmla="*/ 131 h 132"/>
                  <a:gd name="T2" fmla="*/ 1 w 46"/>
                  <a:gd name="T3" fmla="*/ 114 h 132"/>
                  <a:gd name="T4" fmla="*/ 0 w 46"/>
                  <a:gd name="T5" fmla="*/ 103 h 132"/>
                  <a:gd name="T6" fmla="*/ 1 w 46"/>
                  <a:gd name="T7" fmla="*/ 97 h 132"/>
                  <a:gd name="T8" fmla="*/ 6 w 46"/>
                  <a:gd name="T9" fmla="*/ 94 h 132"/>
                  <a:gd name="T10" fmla="*/ 10 w 46"/>
                  <a:gd name="T11" fmla="*/ 91 h 132"/>
                  <a:gd name="T12" fmla="*/ 11 w 46"/>
                  <a:gd name="T13" fmla="*/ 83 h 132"/>
                  <a:gd name="T14" fmla="*/ 11 w 46"/>
                  <a:gd name="T15" fmla="*/ 76 h 132"/>
                  <a:gd name="T16" fmla="*/ 11 w 46"/>
                  <a:gd name="T17" fmla="*/ 71 h 132"/>
                  <a:gd name="T18" fmla="*/ 10 w 46"/>
                  <a:gd name="T19" fmla="*/ 71 h 132"/>
                  <a:gd name="T20" fmla="*/ 16 w 46"/>
                  <a:gd name="T21" fmla="*/ 65 h 132"/>
                  <a:gd name="T22" fmla="*/ 18 w 46"/>
                  <a:gd name="T23" fmla="*/ 61 h 132"/>
                  <a:gd name="T24" fmla="*/ 19 w 46"/>
                  <a:gd name="T25" fmla="*/ 55 h 132"/>
                  <a:gd name="T26" fmla="*/ 20 w 46"/>
                  <a:gd name="T27" fmla="*/ 49 h 132"/>
                  <a:gd name="T28" fmla="*/ 20 w 46"/>
                  <a:gd name="T29" fmla="*/ 46 h 132"/>
                  <a:gd name="T30" fmla="*/ 20 w 46"/>
                  <a:gd name="T31" fmla="*/ 44 h 132"/>
                  <a:gd name="T32" fmla="*/ 20 w 46"/>
                  <a:gd name="T33" fmla="*/ 39 h 132"/>
                  <a:gd name="T34" fmla="*/ 19 w 46"/>
                  <a:gd name="T35" fmla="*/ 35 h 132"/>
                  <a:gd name="T36" fmla="*/ 18 w 46"/>
                  <a:gd name="T37" fmla="*/ 31 h 132"/>
                  <a:gd name="T38" fmla="*/ 22 w 46"/>
                  <a:gd name="T39" fmla="*/ 29 h 132"/>
                  <a:gd name="T40" fmla="*/ 28 w 46"/>
                  <a:gd name="T41" fmla="*/ 26 h 132"/>
                  <a:gd name="T42" fmla="*/ 33 w 46"/>
                  <a:gd name="T43" fmla="*/ 23 h 132"/>
                  <a:gd name="T44" fmla="*/ 36 w 46"/>
                  <a:gd name="T45" fmla="*/ 19 h 132"/>
                  <a:gd name="T46" fmla="*/ 38 w 46"/>
                  <a:gd name="T47" fmla="*/ 16 h 132"/>
                  <a:gd name="T48" fmla="*/ 41 w 46"/>
                  <a:gd name="T49" fmla="*/ 13 h 132"/>
                  <a:gd name="T50" fmla="*/ 42 w 46"/>
                  <a:gd name="T51" fmla="*/ 8 h 132"/>
                  <a:gd name="T52" fmla="*/ 45 w 46"/>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6"/>
                  <a:gd name="T82" fmla="*/ 0 h 132"/>
                  <a:gd name="T83" fmla="*/ 46 w 46"/>
                  <a:gd name="T84" fmla="*/ 132 h 1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6" h="132">
                    <a:moveTo>
                      <a:pt x="2" y="131"/>
                    </a:moveTo>
                    <a:lnTo>
                      <a:pt x="1" y="114"/>
                    </a:lnTo>
                    <a:lnTo>
                      <a:pt x="0" y="103"/>
                    </a:lnTo>
                    <a:lnTo>
                      <a:pt x="1" y="97"/>
                    </a:lnTo>
                    <a:lnTo>
                      <a:pt x="6" y="94"/>
                    </a:lnTo>
                    <a:lnTo>
                      <a:pt x="10" y="91"/>
                    </a:lnTo>
                    <a:lnTo>
                      <a:pt x="11" y="83"/>
                    </a:lnTo>
                    <a:lnTo>
                      <a:pt x="11" y="76"/>
                    </a:lnTo>
                    <a:lnTo>
                      <a:pt x="11" y="71"/>
                    </a:lnTo>
                    <a:lnTo>
                      <a:pt x="10" y="71"/>
                    </a:lnTo>
                    <a:lnTo>
                      <a:pt x="16" y="65"/>
                    </a:lnTo>
                    <a:lnTo>
                      <a:pt x="18" y="61"/>
                    </a:lnTo>
                    <a:lnTo>
                      <a:pt x="19" y="55"/>
                    </a:lnTo>
                    <a:lnTo>
                      <a:pt x="20" y="49"/>
                    </a:lnTo>
                    <a:lnTo>
                      <a:pt x="20" y="46"/>
                    </a:lnTo>
                    <a:lnTo>
                      <a:pt x="20" y="44"/>
                    </a:lnTo>
                    <a:lnTo>
                      <a:pt x="20" y="39"/>
                    </a:lnTo>
                    <a:lnTo>
                      <a:pt x="19" y="35"/>
                    </a:lnTo>
                    <a:lnTo>
                      <a:pt x="18" y="31"/>
                    </a:lnTo>
                    <a:lnTo>
                      <a:pt x="22" y="29"/>
                    </a:lnTo>
                    <a:lnTo>
                      <a:pt x="28" y="26"/>
                    </a:lnTo>
                    <a:lnTo>
                      <a:pt x="33" y="23"/>
                    </a:lnTo>
                    <a:lnTo>
                      <a:pt x="36" y="19"/>
                    </a:lnTo>
                    <a:lnTo>
                      <a:pt x="38" y="16"/>
                    </a:lnTo>
                    <a:lnTo>
                      <a:pt x="41" y="13"/>
                    </a:lnTo>
                    <a:lnTo>
                      <a:pt x="42" y="8"/>
                    </a:lnTo>
                    <a:lnTo>
                      <a:pt x="45"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54" name="Freeform 3776"/>
              <p:cNvSpPr>
                <a:spLocks/>
              </p:cNvSpPr>
              <p:nvPr/>
            </p:nvSpPr>
            <p:spPr bwMode="auto">
              <a:xfrm>
                <a:off x="4037" y="3295"/>
                <a:ext cx="83" cy="78"/>
              </a:xfrm>
              <a:custGeom>
                <a:avLst/>
                <a:gdLst>
                  <a:gd name="T0" fmla="*/ 82 w 83"/>
                  <a:gd name="T1" fmla="*/ 11 h 78"/>
                  <a:gd name="T2" fmla="*/ 77 w 83"/>
                  <a:gd name="T3" fmla="*/ 6 h 78"/>
                  <a:gd name="T4" fmla="*/ 75 w 83"/>
                  <a:gd name="T5" fmla="*/ 4 h 78"/>
                  <a:gd name="T6" fmla="*/ 70 w 83"/>
                  <a:gd name="T7" fmla="*/ 2 h 78"/>
                  <a:gd name="T8" fmla="*/ 65 w 83"/>
                  <a:gd name="T9" fmla="*/ 1 h 78"/>
                  <a:gd name="T10" fmla="*/ 62 w 83"/>
                  <a:gd name="T11" fmla="*/ 0 h 78"/>
                  <a:gd name="T12" fmla="*/ 58 w 83"/>
                  <a:gd name="T13" fmla="*/ 0 h 78"/>
                  <a:gd name="T14" fmla="*/ 53 w 83"/>
                  <a:gd name="T15" fmla="*/ 1 h 78"/>
                  <a:gd name="T16" fmla="*/ 50 w 83"/>
                  <a:gd name="T17" fmla="*/ 1 h 78"/>
                  <a:gd name="T18" fmla="*/ 47 w 83"/>
                  <a:gd name="T19" fmla="*/ 3 h 78"/>
                  <a:gd name="T20" fmla="*/ 42 w 83"/>
                  <a:gd name="T21" fmla="*/ 6 h 78"/>
                  <a:gd name="T22" fmla="*/ 38 w 83"/>
                  <a:gd name="T23" fmla="*/ 11 h 78"/>
                  <a:gd name="T24" fmla="*/ 35 w 83"/>
                  <a:gd name="T25" fmla="*/ 14 h 78"/>
                  <a:gd name="T26" fmla="*/ 33 w 83"/>
                  <a:gd name="T27" fmla="*/ 17 h 78"/>
                  <a:gd name="T28" fmla="*/ 31 w 83"/>
                  <a:gd name="T29" fmla="*/ 22 h 78"/>
                  <a:gd name="T30" fmla="*/ 25 w 83"/>
                  <a:gd name="T31" fmla="*/ 35 h 78"/>
                  <a:gd name="T32" fmla="*/ 23 w 83"/>
                  <a:gd name="T33" fmla="*/ 41 h 78"/>
                  <a:gd name="T34" fmla="*/ 16 w 83"/>
                  <a:gd name="T35" fmla="*/ 44 h 78"/>
                  <a:gd name="T36" fmla="*/ 14 w 83"/>
                  <a:gd name="T37" fmla="*/ 47 h 78"/>
                  <a:gd name="T38" fmla="*/ 11 w 83"/>
                  <a:gd name="T39" fmla="*/ 50 h 78"/>
                  <a:gd name="T40" fmla="*/ 0 w 83"/>
                  <a:gd name="T41" fmla="*/ 70 h 78"/>
                  <a:gd name="T42" fmla="*/ 1 w 83"/>
                  <a:gd name="T43" fmla="*/ 74 h 78"/>
                  <a:gd name="T44" fmla="*/ 10 w 83"/>
                  <a:gd name="T45" fmla="*/ 77 h 78"/>
                  <a:gd name="T46" fmla="*/ 16 w 83"/>
                  <a:gd name="T47" fmla="*/ 77 h 78"/>
                  <a:gd name="T48" fmla="*/ 11 w 83"/>
                  <a:gd name="T49" fmla="*/ 51 h 7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78"/>
                  <a:gd name="T77" fmla="*/ 83 w 83"/>
                  <a:gd name="T78" fmla="*/ 78 h 7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78">
                    <a:moveTo>
                      <a:pt x="82" y="11"/>
                    </a:moveTo>
                    <a:lnTo>
                      <a:pt x="77" y="6"/>
                    </a:lnTo>
                    <a:lnTo>
                      <a:pt x="75" y="4"/>
                    </a:lnTo>
                    <a:lnTo>
                      <a:pt x="70" y="2"/>
                    </a:lnTo>
                    <a:lnTo>
                      <a:pt x="65" y="1"/>
                    </a:lnTo>
                    <a:lnTo>
                      <a:pt x="62" y="0"/>
                    </a:lnTo>
                    <a:lnTo>
                      <a:pt x="58" y="0"/>
                    </a:lnTo>
                    <a:lnTo>
                      <a:pt x="53" y="1"/>
                    </a:lnTo>
                    <a:lnTo>
                      <a:pt x="50" y="1"/>
                    </a:lnTo>
                    <a:lnTo>
                      <a:pt x="47" y="3"/>
                    </a:lnTo>
                    <a:lnTo>
                      <a:pt x="42" y="6"/>
                    </a:lnTo>
                    <a:lnTo>
                      <a:pt x="38" y="11"/>
                    </a:lnTo>
                    <a:lnTo>
                      <a:pt x="35" y="14"/>
                    </a:lnTo>
                    <a:lnTo>
                      <a:pt x="33" y="17"/>
                    </a:lnTo>
                    <a:lnTo>
                      <a:pt x="31" y="22"/>
                    </a:lnTo>
                    <a:lnTo>
                      <a:pt x="25" y="35"/>
                    </a:lnTo>
                    <a:lnTo>
                      <a:pt x="23" y="41"/>
                    </a:lnTo>
                    <a:lnTo>
                      <a:pt x="16" y="44"/>
                    </a:lnTo>
                    <a:lnTo>
                      <a:pt x="14" y="47"/>
                    </a:lnTo>
                    <a:lnTo>
                      <a:pt x="11" y="50"/>
                    </a:lnTo>
                    <a:lnTo>
                      <a:pt x="0" y="70"/>
                    </a:lnTo>
                    <a:lnTo>
                      <a:pt x="1" y="74"/>
                    </a:lnTo>
                    <a:lnTo>
                      <a:pt x="10" y="77"/>
                    </a:lnTo>
                    <a:lnTo>
                      <a:pt x="16" y="77"/>
                    </a:lnTo>
                    <a:lnTo>
                      <a:pt x="11" y="51"/>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55" name="Line 3777"/>
              <p:cNvSpPr>
                <a:spLocks noChangeShapeType="1"/>
              </p:cNvSpPr>
              <p:nvPr/>
            </p:nvSpPr>
            <p:spPr bwMode="auto">
              <a:xfrm flipV="1">
                <a:off x="4052" y="3366"/>
                <a:ext cx="5"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456" name="Line 3778"/>
              <p:cNvSpPr>
                <a:spLocks noChangeShapeType="1"/>
              </p:cNvSpPr>
              <p:nvPr/>
            </p:nvSpPr>
            <p:spPr bwMode="auto">
              <a:xfrm>
                <a:off x="4061" y="3336"/>
                <a:ext cx="18" cy="0"/>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457" name="Line 3779"/>
              <p:cNvSpPr>
                <a:spLocks noChangeShapeType="1"/>
              </p:cNvSpPr>
              <p:nvPr/>
            </p:nvSpPr>
            <p:spPr bwMode="auto">
              <a:xfrm flipV="1">
                <a:off x="4045" y="3319"/>
                <a:ext cx="16" cy="2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458" name="Freeform 3780"/>
              <p:cNvSpPr>
                <a:spLocks/>
              </p:cNvSpPr>
              <p:nvPr/>
            </p:nvSpPr>
            <p:spPr bwMode="auto">
              <a:xfrm>
                <a:off x="4047" y="3313"/>
                <a:ext cx="19" cy="18"/>
              </a:xfrm>
              <a:custGeom>
                <a:avLst/>
                <a:gdLst>
                  <a:gd name="T0" fmla="*/ 0 w 19"/>
                  <a:gd name="T1" fmla="*/ 10 h 18"/>
                  <a:gd name="T2" fmla="*/ 7 w 19"/>
                  <a:gd name="T3" fmla="*/ 0 h 18"/>
                  <a:gd name="T4" fmla="*/ 18 w 19"/>
                  <a:gd name="T5" fmla="*/ 5 h 18"/>
                  <a:gd name="T6" fmla="*/ 11 w 19"/>
                  <a:gd name="T7" fmla="*/ 17 h 18"/>
                  <a:gd name="T8" fmla="*/ 0 60000 65536"/>
                  <a:gd name="T9" fmla="*/ 0 60000 65536"/>
                  <a:gd name="T10" fmla="*/ 0 60000 65536"/>
                  <a:gd name="T11" fmla="*/ 0 60000 65536"/>
                  <a:gd name="T12" fmla="*/ 0 w 19"/>
                  <a:gd name="T13" fmla="*/ 0 h 18"/>
                  <a:gd name="T14" fmla="*/ 19 w 19"/>
                  <a:gd name="T15" fmla="*/ 18 h 18"/>
                </a:gdLst>
                <a:ahLst/>
                <a:cxnLst>
                  <a:cxn ang="T8">
                    <a:pos x="T0" y="T1"/>
                  </a:cxn>
                  <a:cxn ang="T9">
                    <a:pos x="T2" y="T3"/>
                  </a:cxn>
                  <a:cxn ang="T10">
                    <a:pos x="T4" y="T5"/>
                  </a:cxn>
                  <a:cxn ang="T11">
                    <a:pos x="T6" y="T7"/>
                  </a:cxn>
                </a:cxnLst>
                <a:rect l="T12" t="T13" r="T14" b="T15"/>
                <a:pathLst>
                  <a:path w="19" h="18">
                    <a:moveTo>
                      <a:pt x="0" y="10"/>
                    </a:moveTo>
                    <a:lnTo>
                      <a:pt x="7" y="0"/>
                    </a:lnTo>
                    <a:lnTo>
                      <a:pt x="18" y="5"/>
                    </a:lnTo>
                    <a:lnTo>
                      <a:pt x="11"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59" name="Freeform 3781"/>
              <p:cNvSpPr>
                <a:spLocks/>
              </p:cNvSpPr>
              <p:nvPr/>
            </p:nvSpPr>
            <p:spPr bwMode="auto">
              <a:xfrm>
                <a:off x="4054" y="3292"/>
                <a:ext cx="18" cy="28"/>
              </a:xfrm>
              <a:custGeom>
                <a:avLst/>
                <a:gdLst>
                  <a:gd name="T0" fmla="*/ 0 w 18"/>
                  <a:gd name="T1" fmla="*/ 5 h 28"/>
                  <a:gd name="T2" fmla="*/ 7 w 18"/>
                  <a:gd name="T3" fmla="*/ 27 h 28"/>
                  <a:gd name="T4" fmla="*/ 12 w 18"/>
                  <a:gd name="T5" fmla="*/ 27 h 28"/>
                  <a:gd name="T6" fmla="*/ 17 w 18"/>
                  <a:gd name="T7" fmla="*/ 20 h 28"/>
                  <a:gd name="T8" fmla="*/ 11 w 18"/>
                  <a:gd name="T9" fmla="*/ 20 h 28"/>
                  <a:gd name="T10" fmla="*/ 3 w 18"/>
                  <a:gd name="T11" fmla="*/ 0 h 28"/>
                  <a:gd name="T12" fmla="*/ 0 60000 65536"/>
                  <a:gd name="T13" fmla="*/ 0 60000 65536"/>
                  <a:gd name="T14" fmla="*/ 0 60000 65536"/>
                  <a:gd name="T15" fmla="*/ 0 60000 65536"/>
                  <a:gd name="T16" fmla="*/ 0 60000 65536"/>
                  <a:gd name="T17" fmla="*/ 0 60000 65536"/>
                  <a:gd name="T18" fmla="*/ 0 w 18"/>
                  <a:gd name="T19" fmla="*/ 0 h 28"/>
                  <a:gd name="T20" fmla="*/ 18 w 18"/>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8" h="28">
                    <a:moveTo>
                      <a:pt x="0" y="5"/>
                    </a:moveTo>
                    <a:lnTo>
                      <a:pt x="7" y="27"/>
                    </a:lnTo>
                    <a:lnTo>
                      <a:pt x="12" y="27"/>
                    </a:lnTo>
                    <a:lnTo>
                      <a:pt x="17" y="20"/>
                    </a:lnTo>
                    <a:lnTo>
                      <a:pt x="11" y="20"/>
                    </a:lnTo>
                    <a:lnTo>
                      <a:pt x="3"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60" name="Freeform 3782"/>
              <p:cNvSpPr>
                <a:spLocks/>
              </p:cNvSpPr>
              <p:nvPr/>
            </p:nvSpPr>
            <p:spPr bwMode="auto">
              <a:xfrm>
                <a:off x="4053" y="3274"/>
                <a:ext cx="18" cy="19"/>
              </a:xfrm>
              <a:custGeom>
                <a:avLst/>
                <a:gdLst>
                  <a:gd name="T0" fmla="*/ 17 w 18"/>
                  <a:gd name="T1" fmla="*/ 0 h 19"/>
                  <a:gd name="T2" fmla="*/ 4 w 18"/>
                  <a:gd name="T3" fmla="*/ 9 h 19"/>
                  <a:gd name="T4" fmla="*/ 1 w 18"/>
                  <a:gd name="T5" fmla="*/ 11 h 19"/>
                  <a:gd name="T6" fmla="*/ 0 w 18"/>
                  <a:gd name="T7" fmla="*/ 15 h 19"/>
                  <a:gd name="T8" fmla="*/ 1 w 18"/>
                  <a:gd name="T9" fmla="*/ 18 h 19"/>
                  <a:gd name="T10" fmla="*/ 2 w 18"/>
                  <a:gd name="T11" fmla="*/ 18 h 19"/>
                  <a:gd name="T12" fmla="*/ 5 w 18"/>
                  <a:gd name="T13" fmla="*/ 15 h 19"/>
                  <a:gd name="T14" fmla="*/ 8 w 18"/>
                  <a:gd name="T15" fmla="*/ 11 h 19"/>
                  <a:gd name="T16" fmla="*/ 11 w 18"/>
                  <a:gd name="T17" fmla="*/ 7 h 19"/>
                  <a:gd name="T18" fmla="*/ 17 w 18"/>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9"/>
                  <a:gd name="T32" fmla="*/ 18 w 18"/>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9">
                    <a:moveTo>
                      <a:pt x="17" y="0"/>
                    </a:moveTo>
                    <a:lnTo>
                      <a:pt x="4" y="9"/>
                    </a:lnTo>
                    <a:lnTo>
                      <a:pt x="1" y="11"/>
                    </a:lnTo>
                    <a:lnTo>
                      <a:pt x="0" y="15"/>
                    </a:lnTo>
                    <a:lnTo>
                      <a:pt x="1" y="18"/>
                    </a:lnTo>
                    <a:lnTo>
                      <a:pt x="2" y="18"/>
                    </a:lnTo>
                    <a:lnTo>
                      <a:pt x="5" y="15"/>
                    </a:lnTo>
                    <a:lnTo>
                      <a:pt x="8" y="11"/>
                    </a:lnTo>
                    <a:lnTo>
                      <a:pt x="11" y="7"/>
                    </a:lnTo>
                    <a:lnTo>
                      <a:pt x="17" y="3"/>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61" name="Freeform 3783"/>
              <p:cNvSpPr>
                <a:spLocks/>
              </p:cNvSpPr>
              <p:nvPr/>
            </p:nvSpPr>
            <p:spPr bwMode="auto">
              <a:xfrm>
                <a:off x="4065" y="3270"/>
                <a:ext cx="25" cy="31"/>
              </a:xfrm>
              <a:custGeom>
                <a:avLst/>
                <a:gdLst>
                  <a:gd name="T0" fmla="*/ 0 w 25"/>
                  <a:gd name="T1" fmla="*/ 5 h 31"/>
                  <a:gd name="T2" fmla="*/ 1 w 25"/>
                  <a:gd name="T3" fmla="*/ 9 h 31"/>
                  <a:gd name="T4" fmla="*/ 7 w 25"/>
                  <a:gd name="T5" fmla="*/ 27 h 31"/>
                  <a:gd name="T6" fmla="*/ 8 w 25"/>
                  <a:gd name="T7" fmla="*/ 30 h 31"/>
                  <a:gd name="T8" fmla="*/ 9 w 25"/>
                  <a:gd name="T9" fmla="*/ 30 h 31"/>
                  <a:gd name="T10" fmla="*/ 17 w 25"/>
                  <a:gd name="T11" fmla="*/ 28 h 31"/>
                  <a:gd name="T12" fmla="*/ 24 w 25"/>
                  <a:gd name="T13" fmla="*/ 23 h 31"/>
                  <a:gd name="T14" fmla="*/ 14 w 25"/>
                  <a:gd name="T15" fmla="*/ 23 h 31"/>
                  <a:gd name="T16" fmla="*/ 13 w 25"/>
                  <a:gd name="T17" fmla="*/ 21 h 31"/>
                  <a:gd name="T18" fmla="*/ 10 w 25"/>
                  <a:gd name="T19" fmla="*/ 18 h 31"/>
                  <a:gd name="T20" fmla="*/ 4 w 25"/>
                  <a:gd name="T21" fmla="*/ 0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
                  <a:gd name="T34" fmla="*/ 0 h 31"/>
                  <a:gd name="T35" fmla="*/ 25 w 25"/>
                  <a:gd name="T36" fmla="*/ 31 h 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 h="31">
                    <a:moveTo>
                      <a:pt x="0" y="5"/>
                    </a:moveTo>
                    <a:lnTo>
                      <a:pt x="1" y="9"/>
                    </a:lnTo>
                    <a:lnTo>
                      <a:pt x="7" y="27"/>
                    </a:lnTo>
                    <a:lnTo>
                      <a:pt x="8" y="30"/>
                    </a:lnTo>
                    <a:lnTo>
                      <a:pt x="9" y="30"/>
                    </a:lnTo>
                    <a:lnTo>
                      <a:pt x="17" y="28"/>
                    </a:lnTo>
                    <a:lnTo>
                      <a:pt x="24" y="23"/>
                    </a:lnTo>
                    <a:lnTo>
                      <a:pt x="14" y="23"/>
                    </a:lnTo>
                    <a:lnTo>
                      <a:pt x="13" y="21"/>
                    </a:lnTo>
                    <a:lnTo>
                      <a:pt x="10" y="18"/>
                    </a:lnTo>
                    <a:lnTo>
                      <a:pt x="4"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62" name="Line 3784"/>
              <p:cNvSpPr>
                <a:spLocks noChangeShapeType="1"/>
              </p:cNvSpPr>
              <p:nvPr/>
            </p:nvSpPr>
            <p:spPr bwMode="auto">
              <a:xfrm>
                <a:off x="4069" y="3270"/>
                <a:ext cx="15" cy="1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463" name="Freeform 3785"/>
              <p:cNvSpPr>
                <a:spLocks/>
              </p:cNvSpPr>
              <p:nvPr/>
            </p:nvSpPr>
            <p:spPr bwMode="auto">
              <a:xfrm>
                <a:off x="4070" y="3268"/>
                <a:ext cx="18" cy="19"/>
              </a:xfrm>
              <a:custGeom>
                <a:avLst/>
                <a:gdLst>
                  <a:gd name="T0" fmla="*/ 17 w 18"/>
                  <a:gd name="T1" fmla="*/ 15 h 19"/>
                  <a:gd name="T2" fmla="*/ 14 w 18"/>
                  <a:gd name="T3" fmla="*/ 18 h 19"/>
                  <a:gd name="T4" fmla="*/ 0 w 18"/>
                  <a:gd name="T5" fmla="*/ 0 h 19"/>
                  <a:gd name="T6" fmla="*/ 0 60000 65536"/>
                  <a:gd name="T7" fmla="*/ 0 60000 65536"/>
                  <a:gd name="T8" fmla="*/ 0 60000 65536"/>
                  <a:gd name="T9" fmla="*/ 0 w 18"/>
                  <a:gd name="T10" fmla="*/ 0 h 19"/>
                  <a:gd name="T11" fmla="*/ 18 w 18"/>
                  <a:gd name="T12" fmla="*/ 19 h 19"/>
                </a:gdLst>
                <a:ahLst/>
                <a:cxnLst>
                  <a:cxn ang="T6">
                    <a:pos x="T0" y="T1"/>
                  </a:cxn>
                  <a:cxn ang="T7">
                    <a:pos x="T2" y="T3"/>
                  </a:cxn>
                  <a:cxn ang="T8">
                    <a:pos x="T4" y="T5"/>
                  </a:cxn>
                </a:cxnLst>
                <a:rect l="T9" t="T10" r="T11" b="T12"/>
                <a:pathLst>
                  <a:path w="18" h="19">
                    <a:moveTo>
                      <a:pt x="17" y="15"/>
                    </a:moveTo>
                    <a:lnTo>
                      <a:pt x="14" y="18"/>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64" name="Freeform 3786"/>
              <p:cNvSpPr>
                <a:spLocks/>
              </p:cNvSpPr>
              <p:nvPr/>
            </p:nvSpPr>
            <p:spPr bwMode="auto">
              <a:xfrm>
                <a:off x="4077" y="3263"/>
                <a:ext cx="66" cy="25"/>
              </a:xfrm>
              <a:custGeom>
                <a:avLst/>
                <a:gdLst>
                  <a:gd name="T0" fmla="*/ 0 w 66"/>
                  <a:gd name="T1" fmla="*/ 24 h 25"/>
                  <a:gd name="T2" fmla="*/ 5 w 66"/>
                  <a:gd name="T3" fmla="*/ 19 h 25"/>
                  <a:gd name="T4" fmla="*/ 10 w 66"/>
                  <a:gd name="T5" fmla="*/ 17 h 25"/>
                  <a:gd name="T6" fmla="*/ 14 w 66"/>
                  <a:gd name="T7" fmla="*/ 15 h 25"/>
                  <a:gd name="T8" fmla="*/ 17 w 66"/>
                  <a:gd name="T9" fmla="*/ 13 h 25"/>
                  <a:gd name="T10" fmla="*/ 22 w 66"/>
                  <a:gd name="T11" fmla="*/ 10 h 25"/>
                  <a:gd name="T12" fmla="*/ 26 w 66"/>
                  <a:gd name="T13" fmla="*/ 9 h 25"/>
                  <a:gd name="T14" fmla="*/ 30 w 66"/>
                  <a:gd name="T15" fmla="*/ 8 h 25"/>
                  <a:gd name="T16" fmla="*/ 35 w 66"/>
                  <a:gd name="T17" fmla="*/ 6 h 25"/>
                  <a:gd name="T18" fmla="*/ 39 w 66"/>
                  <a:gd name="T19" fmla="*/ 5 h 25"/>
                  <a:gd name="T20" fmla="*/ 44 w 66"/>
                  <a:gd name="T21" fmla="*/ 3 h 25"/>
                  <a:gd name="T22" fmla="*/ 49 w 66"/>
                  <a:gd name="T23" fmla="*/ 2 h 25"/>
                  <a:gd name="T24" fmla="*/ 53 w 66"/>
                  <a:gd name="T25" fmla="*/ 1 h 25"/>
                  <a:gd name="T26" fmla="*/ 57 w 66"/>
                  <a:gd name="T27" fmla="*/ 0 h 25"/>
                  <a:gd name="T28" fmla="*/ 65 w 6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6"/>
                  <a:gd name="T46" fmla="*/ 0 h 25"/>
                  <a:gd name="T47" fmla="*/ 66 w 66"/>
                  <a:gd name="T48" fmla="*/ 25 h 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6" h="25">
                    <a:moveTo>
                      <a:pt x="0" y="24"/>
                    </a:moveTo>
                    <a:lnTo>
                      <a:pt x="5" y="19"/>
                    </a:lnTo>
                    <a:lnTo>
                      <a:pt x="10" y="17"/>
                    </a:lnTo>
                    <a:lnTo>
                      <a:pt x="14" y="15"/>
                    </a:lnTo>
                    <a:lnTo>
                      <a:pt x="17" y="13"/>
                    </a:lnTo>
                    <a:lnTo>
                      <a:pt x="22" y="10"/>
                    </a:lnTo>
                    <a:lnTo>
                      <a:pt x="26" y="9"/>
                    </a:lnTo>
                    <a:lnTo>
                      <a:pt x="30" y="8"/>
                    </a:lnTo>
                    <a:lnTo>
                      <a:pt x="35" y="6"/>
                    </a:lnTo>
                    <a:lnTo>
                      <a:pt x="39" y="5"/>
                    </a:lnTo>
                    <a:lnTo>
                      <a:pt x="44" y="3"/>
                    </a:lnTo>
                    <a:lnTo>
                      <a:pt x="49" y="2"/>
                    </a:lnTo>
                    <a:lnTo>
                      <a:pt x="53" y="1"/>
                    </a:lnTo>
                    <a:lnTo>
                      <a:pt x="57" y="0"/>
                    </a:lnTo>
                    <a:lnTo>
                      <a:pt x="65"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65" name="Freeform 3787"/>
              <p:cNvSpPr>
                <a:spLocks/>
              </p:cNvSpPr>
              <p:nvPr/>
            </p:nvSpPr>
            <p:spPr bwMode="auto">
              <a:xfrm>
                <a:off x="4070" y="3256"/>
                <a:ext cx="18" cy="19"/>
              </a:xfrm>
              <a:custGeom>
                <a:avLst/>
                <a:gdLst>
                  <a:gd name="T0" fmla="*/ 4 w 18"/>
                  <a:gd name="T1" fmla="*/ 18 h 19"/>
                  <a:gd name="T2" fmla="*/ 0 w 18"/>
                  <a:gd name="T3" fmla="*/ 18 h 19"/>
                  <a:gd name="T4" fmla="*/ 12 w 18"/>
                  <a:gd name="T5" fmla="*/ 0 h 19"/>
                  <a:gd name="T6" fmla="*/ 17 w 18"/>
                  <a:gd name="T7" fmla="*/ 0 h 19"/>
                  <a:gd name="T8" fmla="*/ 0 60000 65536"/>
                  <a:gd name="T9" fmla="*/ 0 60000 65536"/>
                  <a:gd name="T10" fmla="*/ 0 60000 65536"/>
                  <a:gd name="T11" fmla="*/ 0 60000 65536"/>
                  <a:gd name="T12" fmla="*/ 0 w 18"/>
                  <a:gd name="T13" fmla="*/ 0 h 19"/>
                  <a:gd name="T14" fmla="*/ 18 w 18"/>
                  <a:gd name="T15" fmla="*/ 19 h 19"/>
                </a:gdLst>
                <a:ahLst/>
                <a:cxnLst>
                  <a:cxn ang="T8">
                    <a:pos x="T0" y="T1"/>
                  </a:cxn>
                  <a:cxn ang="T9">
                    <a:pos x="T2" y="T3"/>
                  </a:cxn>
                  <a:cxn ang="T10">
                    <a:pos x="T4" y="T5"/>
                  </a:cxn>
                  <a:cxn ang="T11">
                    <a:pos x="T6" y="T7"/>
                  </a:cxn>
                </a:cxnLst>
                <a:rect l="T12" t="T13" r="T14" b="T15"/>
                <a:pathLst>
                  <a:path w="18" h="19">
                    <a:moveTo>
                      <a:pt x="4" y="18"/>
                    </a:moveTo>
                    <a:lnTo>
                      <a:pt x="0" y="18"/>
                    </a:lnTo>
                    <a:lnTo>
                      <a:pt x="12" y="0"/>
                    </a:lnTo>
                    <a:lnTo>
                      <a:pt x="17"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66" name="Freeform 3788"/>
              <p:cNvSpPr>
                <a:spLocks/>
              </p:cNvSpPr>
              <p:nvPr/>
            </p:nvSpPr>
            <p:spPr bwMode="auto">
              <a:xfrm>
                <a:off x="4075" y="3257"/>
                <a:ext cx="25" cy="23"/>
              </a:xfrm>
              <a:custGeom>
                <a:avLst/>
                <a:gdLst>
                  <a:gd name="T0" fmla="*/ 12 w 25"/>
                  <a:gd name="T1" fmla="*/ 0 h 23"/>
                  <a:gd name="T2" fmla="*/ 24 w 25"/>
                  <a:gd name="T3" fmla="*/ 10 h 23"/>
                  <a:gd name="T4" fmla="*/ 11 w 25"/>
                  <a:gd name="T5" fmla="*/ 22 h 23"/>
                  <a:gd name="T6" fmla="*/ 0 w 25"/>
                  <a:gd name="T7" fmla="*/ 11 h 23"/>
                  <a:gd name="T8" fmla="*/ 0 60000 65536"/>
                  <a:gd name="T9" fmla="*/ 0 60000 65536"/>
                  <a:gd name="T10" fmla="*/ 0 60000 65536"/>
                  <a:gd name="T11" fmla="*/ 0 60000 65536"/>
                  <a:gd name="T12" fmla="*/ 0 w 25"/>
                  <a:gd name="T13" fmla="*/ 0 h 23"/>
                  <a:gd name="T14" fmla="*/ 25 w 25"/>
                  <a:gd name="T15" fmla="*/ 23 h 23"/>
                </a:gdLst>
                <a:ahLst/>
                <a:cxnLst>
                  <a:cxn ang="T8">
                    <a:pos x="T0" y="T1"/>
                  </a:cxn>
                  <a:cxn ang="T9">
                    <a:pos x="T2" y="T3"/>
                  </a:cxn>
                  <a:cxn ang="T10">
                    <a:pos x="T4" y="T5"/>
                  </a:cxn>
                  <a:cxn ang="T11">
                    <a:pos x="T6" y="T7"/>
                  </a:cxn>
                </a:cxnLst>
                <a:rect l="T12" t="T13" r="T14" b="T15"/>
                <a:pathLst>
                  <a:path w="25" h="23">
                    <a:moveTo>
                      <a:pt x="12" y="0"/>
                    </a:moveTo>
                    <a:lnTo>
                      <a:pt x="24" y="10"/>
                    </a:lnTo>
                    <a:lnTo>
                      <a:pt x="11" y="22"/>
                    </a:lnTo>
                    <a:lnTo>
                      <a:pt x="0" y="11"/>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67" name="Freeform 3789"/>
              <p:cNvSpPr>
                <a:spLocks/>
              </p:cNvSpPr>
              <p:nvPr/>
            </p:nvSpPr>
            <p:spPr bwMode="auto">
              <a:xfrm>
                <a:off x="4085" y="3243"/>
                <a:ext cx="19" cy="18"/>
              </a:xfrm>
              <a:custGeom>
                <a:avLst/>
                <a:gdLst>
                  <a:gd name="T0" fmla="*/ 0 w 19"/>
                  <a:gd name="T1" fmla="*/ 0 h 18"/>
                  <a:gd name="T2" fmla="*/ 5 w 19"/>
                  <a:gd name="T3" fmla="*/ 17 h 18"/>
                  <a:gd name="T4" fmla="*/ 18 w 19"/>
                  <a:gd name="T5" fmla="*/ 10 h 18"/>
                  <a:gd name="T6" fmla="*/ 0 60000 65536"/>
                  <a:gd name="T7" fmla="*/ 0 60000 65536"/>
                  <a:gd name="T8" fmla="*/ 0 60000 65536"/>
                  <a:gd name="T9" fmla="*/ 0 w 19"/>
                  <a:gd name="T10" fmla="*/ 0 h 18"/>
                  <a:gd name="T11" fmla="*/ 19 w 19"/>
                  <a:gd name="T12" fmla="*/ 18 h 18"/>
                </a:gdLst>
                <a:ahLst/>
                <a:cxnLst>
                  <a:cxn ang="T6">
                    <a:pos x="T0" y="T1"/>
                  </a:cxn>
                  <a:cxn ang="T7">
                    <a:pos x="T2" y="T3"/>
                  </a:cxn>
                  <a:cxn ang="T8">
                    <a:pos x="T4" y="T5"/>
                  </a:cxn>
                </a:cxnLst>
                <a:rect l="T9" t="T10" r="T11" b="T12"/>
                <a:pathLst>
                  <a:path w="19" h="18">
                    <a:moveTo>
                      <a:pt x="0" y="0"/>
                    </a:moveTo>
                    <a:lnTo>
                      <a:pt x="5" y="17"/>
                    </a:lnTo>
                    <a:lnTo>
                      <a:pt x="18" y="1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68" name="Freeform 3790"/>
              <p:cNvSpPr>
                <a:spLocks/>
              </p:cNvSpPr>
              <p:nvPr/>
            </p:nvSpPr>
            <p:spPr bwMode="auto">
              <a:xfrm>
                <a:off x="4087" y="3246"/>
                <a:ext cx="21" cy="19"/>
              </a:xfrm>
              <a:custGeom>
                <a:avLst/>
                <a:gdLst>
                  <a:gd name="T0" fmla="*/ 1 w 21"/>
                  <a:gd name="T1" fmla="*/ 0 h 19"/>
                  <a:gd name="T2" fmla="*/ 0 w 21"/>
                  <a:gd name="T3" fmla="*/ 5 h 19"/>
                  <a:gd name="T4" fmla="*/ 0 w 21"/>
                  <a:gd name="T5" fmla="*/ 9 h 19"/>
                  <a:gd name="T6" fmla="*/ 2 w 21"/>
                  <a:gd name="T7" fmla="*/ 13 h 19"/>
                  <a:gd name="T8" fmla="*/ 4 w 21"/>
                  <a:gd name="T9" fmla="*/ 14 h 19"/>
                  <a:gd name="T10" fmla="*/ 6 w 21"/>
                  <a:gd name="T11" fmla="*/ 15 h 19"/>
                  <a:gd name="T12" fmla="*/ 9 w 21"/>
                  <a:gd name="T13" fmla="*/ 18 h 19"/>
                  <a:gd name="T14" fmla="*/ 13 w 21"/>
                  <a:gd name="T15" fmla="*/ 15 h 19"/>
                  <a:gd name="T16" fmla="*/ 20 w 21"/>
                  <a:gd name="T17" fmla="*/ 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19"/>
                  <a:gd name="T29" fmla="*/ 21 w 21"/>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19">
                    <a:moveTo>
                      <a:pt x="1" y="0"/>
                    </a:moveTo>
                    <a:lnTo>
                      <a:pt x="0" y="5"/>
                    </a:lnTo>
                    <a:lnTo>
                      <a:pt x="0" y="9"/>
                    </a:lnTo>
                    <a:lnTo>
                      <a:pt x="2" y="13"/>
                    </a:lnTo>
                    <a:lnTo>
                      <a:pt x="4" y="14"/>
                    </a:lnTo>
                    <a:lnTo>
                      <a:pt x="6" y="15"/>
                    </a:lnTo>
                    <a:lnTo>
                      <a:pt x="9" y="18"/>
                    </a:lnTo>
                    <a:lnTo>
                      <a:pt x="13" y="15"/>
                    </a:lnTo>
                    <a:lnTo>
                      <a:pt x="20" y="5"/>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69" name="Freeform 3791"/>
              <p:cNvSpPr>
                <a:spLocks/>
              </p:cNvSpPr>
              <p:nvPr/>
            </p:nvSpPr>
            <p:spPr bwMode="auto">
              <a:xfrm>
                <a:off x="4103" y="3251"/>
                <a:ext cx="48" cy="18"/>
              </a:xfrm>
              <a:custGeom>
                <a:avLst/>
                <a:gdLst>
                  <a:gd name="T0" fmla="*/ 47 w 48"/>
                  <a:gd name="T1" fmla="*/ 9 h 18"/>
                  <a:gd name="T2" fmla="*/ 45 w 48"/>
                  <a:gd name="T3" fmla="*/ 10 h 18"/>
                  <a:gd name="T4" fmla="*/ 0 w 48"/>
                  <a:gd name="T5" fmla="*/ 17 h 18"/>
                  <a:gd name="T6" fmla="*/ 8 w 48"/>
                  <a:gd name="T7" fmla="*/ 2 h 18"/>
                  <a:gd name="T8" fmla="*/ 7 w 48"/>
                  <a:gd name="T9" fmla="*/ 0 h 18"/>
                  <a:gd name="T10" fmla="*/ 3 w 48"/>
                  <a:gd name="T11" fmla="*/ 0 h 18"/>
                  <a:gd name="T12" fmla="*/ 4 w 48"/>
                  <a:gd name="T13" fmla="*/ 3 h 18"/>
                  <a:gd name="T14" fmla="*/ 8 w 48"/>
                  <a:gd name="T15" fmla="*/ 2 h 18"/>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8"/>
                  <a:gd name="T26" fmla="*/ 48 w 48"/>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8">
                    <a:moveTo>
                      <a:pt x="47" y="9"/>
                    </a:moveTo>
                    <a:lnTo>
                      <a:pt x="45" y="10"/>
                    </a:lnTo>
                    <a:lnTo>
                      <a:pt x="0" y="17"/>
                    </a:lnTo>
                    <a:lnTo>
                      <a:pt x="8" y="2"/>
                    </a:lnTo>
                    <a:lnTo>
                      <a:pt x="7" y="0"/>
                    </a:lnTo>
                    <a:lnTo>
                      <a:pt x="3" y="0"/>
                    </a:lnTo>
                    <a:lnTo>
                      <a:pt x="4" y="3"/>
                    </a:lnTo>
                    <a:lnTo>
                      <a:pt x="8" y="2"/>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70" name="Line 3792"/>
              <p:cNvSpPr>
                <a:spLocks noChangeShapeType="1"/>
              </p:cNvSpPr>
              <p:nvPr/>
            </p:nvSpPr>
            <p:spPr bwMode="auto">
              <a:xfrm flipH="1">
                <a:off x="4098" y="3253"/>
                <a:ext cx="9" cy="1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471" name="Freeform 3793"/>
              <p:cNvSpPr>
                <a:spLocks/>
              </p:cNvSpPr>
              <p:nvPr/>
            </p:nvSpPr>
            <p:spPr bwMode="auto">
              <a:xfrm>
                <a:off x="4110" y="3255"/>
                <a:ext cx="19" cy="19"/>
              </a:xfrm>
              <a:custGeom>
                <a:avLst/>
                <a:gdLst>
                  <a:gd name="T0" fmla="*/ 0 w 19"/>
                  <a:gd name="T1" fmla="*/ 10 h 19"/>
                  <a:gd name="T2" fmla="*/ 5 w 19"/>
                  <a:gd name="T3" fmla="*/ 18 h 19"/>
                  <a:gd name="T4" fmla="*/ 16 w 19"/>
                  <a:gd name="T5" fmla="*/ 13 h 19"/>
                  <a:gd name="T6" fmla="*/ 18 w 19"/>
                  <a:gd name="T7" fmla="*/ 0 h 19"/>
                  <a:gd name="T8" fmla="*/ 1 w 19"/>
                  <a:gd name="T9" fmla="*/ 6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10"/>
                    </a:moveTo>
                    <a:lnTo>
                      <a:pt x="5" y="18"/>
                    </a:lnTo>
                    <a:lnTo>
                      <a:pt x="16" y="13"/>
                    </a:lnTo>
                    <a:lnTo>
                      <a:pt x="18" y="0"/>
                    </a:lnTo>
                    <a:lnTo>
                      <a:pt x="1" y="6"/>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72" name="Freeform 3794"/>
              <p:cNvSpPr>
                <a:spLocks/>
              </p:cNvSpPr>
              <p:nvPr/>
            </p:nvSpPr>
            <p:spPr bwMode="auto">
              <a:xfrm>
                <a:off x="4110" y="3255"/>
                <a:ext cx="19" cy="19"/>
              </a:xfrm>
              <a:custGeom>
                <a:avLst/>
                <a:gdLst>
                  <a:gd name="T0" fmla="*/ 0 w 19"/>
                  <a:gd name="T1" fmla="*/ 11 h 19"/>
                  <a:gd name="T2" fmla="*/ 16 w 19"/>
                  <a:gd name="T3" fmla="*/ 0 h 19"/>
                  <a:gd name="T4" fmla="*/ 18 w 19"/>
                  <a:gd name="T5" fmla="*/ 5 h 19"/>
                  <a:gd name="T6" fmla="*/ 0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0" y="11"/>
                    </a:moveTo>
                    <a:lnTo>
                      <a:pt x="16" y="0"/>
                    </a:lnTo>
                    <a:lnTo>
                      <a:pt x="18" y="5"/>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73" name="Freeform 3795"/>
              <p:cNvSpPr>
                <a:spLocks/>
              </p:cNvSpPr>
              <p:nvPr/>
            </p:nvSpPr>
            <p:spPr bwMode="auto">
              <a:xfrm>
                <a:off x="4124" y="3249"/>
                <a:ext cx="19" cy="18"/>
              </a:xfrm>
              <a:custGeom>
                <a:avLst/>
                <a:gdLst>
                  <a:gd name="T0" fmla="*/ 18 w 19"/>
                  <a:gd name="T1" fmla="*/ 17 h 18"/>
                  <a:gd name="T2" fmla="*/ 18 w 19"/>
                  <a:gd name="T3" fmla="*/ 6 h 18"/>
                  <a:gd name="T4" fmla="*/ 0 w 19"/>
                  <a:gd name="T5" fmla="*/ 0 h 18"/>
                  <a:gd name="T6" fmla="*/ 0 60000 65536"/>
                  <a:gd name="T7" fmla="*/ 0 60000 65536"/>
                  <a:gd name="T8" fmla="*/ 0 60000 65536"/>
                  <a:gd name="T9" fmla="*/ 0 w 19"/>
                  <a:gd name="T10" fmla="*/ 0 h 18"/>
                  <a:gd name="T11" fmla="*/ 19 w 19"/>
                  <a:gd name="T12" fmla="*/ 18 h 18"/>
                </a:gdLst>
                <a:ahLst/>
                <a:cxnLst>
                  <a:cxn ang="T6">
                    <a:pos x="T0" y="T1"/>
                  </a:cxn>
                  <a:cxn ang="T7">
                    <a:pos x="T2" y="T3"/>
                  </a:cxn>
                  <a:cxn ang="T8">
                    <a:pos x="T4" y="T5"/>
                  </a:cxn>
                </a:cxnLst>
                <a:rect l="T9" t="T10" r="T11" b="T12"/>
                <a:pathLst>
                  <a:path w="19" h="18">
                    <a:moveTo>
                      <a:pt x="18" y="17"/>
                    </a:moveTo>
                    <a:lnTo>
                      <a:pt x="18" y="6"/>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74" name="Line 3796"/>
              <p:cNvSpPr>
                <a:spLocks noChangeShapeType="1"/>
              </p:cNvSpPr>
              <p:nvPr/>
            </p:nvSpPr>
            <p:spPr bwMode="auto">
              <a:xfrm flipH="1" flipV="1">
                <a:off x="4117" y="3243"/>
                <a:ext cx="10" cy="13"/>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475" name="Line 3797"/>
              <p:cNvSpPr>
                <a:spLocks noChangeShapeType="1"/>
              </p:cNvSpPr>
              <p:nvPr/>
            </p:nvSpPr>
            <p:spPr bwMode="auto">
              <a:xfrm flipH="1" flipV="1">
                <a:off x="4111" y="3243"/>
                <a:ext cx="11" cy="13"/>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476" name="Line 3798"/>
              <p:cNvSpPr>
                <a:spLocks noChangeShapeType="1"/>
              </p:cNvSpPr>
              <p:nvPr/>
            </p:nvSpPr>
            <p:spPr bwMode="auto">
              <a:xfrm flipH="1" flipV="1">
                <a:off x="4107" y="3243"/>
                <a:ext cx="12" cy="13"/>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477" name="Line 3799"/>
              <p:cNvSpPr>
                <a:spLocks noChangeShapeType="1"/>
              </p:cNvSpPr>
              <p:nvPr/>
            </p:nvSpPr>
            <p:spPr bwMode="auto">
              <a:xfrm flipH="1" flipV="1">
                <a:off x="4111" y="3253"/>
                <a:ext cx="4" cy="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478" name="Line 3800"/>
              <p:cNvSpPr>
                <a:spLocks noChangeShapeType="1"/>
              </p:cNvSpPr>
              <p:nvPr/>
            </p:nvSpPr>
            <p:spPr bwMode="auto">
              <a:xfrm flipH="1" flipV="1">
                <a:off x="4110" y="3255"/>
                <a:ext cx="2"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479" name="Freeform 3801"/>
              <p:cNvSpPr>
                <a:spLocks/>
              </p:cNvSpPr>
              <p:nvPr/>
            </p:nvSpPr>
            <p:spPr bwMode="auto">
              <a:xfrm>
                <a:off x="4206" y="3246"/>
                <a:ext cx="19" cy="21"/>
              </a:xfrm>
              <a:custGeom>
                <a:avLst/>
                <a:gdLst>
                  <a:gd name="T0" fmla="*/ 14 w 19"/>
                  <a:gd name="T1" fmla="*/ 0 h 21"/>
                  <a:gd name="T2" fmla="*/ 9 w 19"/>
                  <a:gd name="T3" fmla="*/ 1 h 21"/>
                  <a:gd name="T4" fmla="*/ 5 w 19"/>
                  <a:gd name="T5" fmla="*/ 4 h 21"/>
                  <a:gd name="T6" fmla="*/ 9 w 19"/>
                  <a:gd name="T7" fmla="*/ 7 h 21"/>
                  <a:gd name="T8" fmla="*/ 11 w 19"/>
                  <a:gd name="T9" fmla="*/ 10 h 21"/>
                  <a:gd name="T10" fmla="*/ 14 w 19"/>
                  <a:gd name="T11" fmla="*/ 12 h 21"/>
                  <a:gd name="T12" fmla="*/ 14 w 19"/>
                  <a:gd name="T13" fmla="*/ 14 h 21"/>
                  <a:gd name="T14" fmla="*/ 18 w 19"/>
                  <a:gd name="T15" fmla="*/ 16 h 21"/>
                  <a:gd name="T16" fmla="*/ 18 w 19"/>
                  <a:gd name="T17" fmla="*/ 18 h 21"/>
                  <a:gd name="T18" fmla="*/ 14 w 19"/>
                  <a:gd name="T19" fmla="*/ 20 h 21"/>
                  <a:gd name="T20" fmla="*/ 9 w 19"/>
                  <a:gd name="T21" fmla="*/ 20 h 21"/>
                  <a:gd name="T22" fmla="*/ 0 w 19"/>
                  <a:gd name="T23" fmla="*/ 2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1"/>
                  <a:gd name="T38" fmla="*/ 19 w 19"/>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1">
                    <a:moveTo>
                      <a:pt x="14" y="0"/>
                    </a:moveTo>
                    <a:lnTo>
                      <a:pt x="9" y="1"/>
                    </a:lnTo>
                    <a:lnTo>
                      <a:pt x="5" y="4"/>
                    </a:lnTo>
                    <a:lnTo>
                      <a:pt x="9" y="7"/>
                    </a:lnTo>
                    <a:lnTo>
                      <a:pt x="11" y="10"/>
                    </a:lnTo>
                    <a:lnTo>
                      <a:pt x="14" y="12"/>
                    </a:lnTo>
                    <a:lnTo>
                      <a:pt x="14" y="14"/>
                    </a:lnTo>
                    <a:lnTo>
                      <a:pt x="18" y="16"/>
                    </a:lnTo>
                    <a:lnTo>
                      <a:pt x="18" y="18"/>
                    </a:lnTo>
                    <a:lnTo>
                      <a:pt x="14" y="20"/>
                    </a:lnTo>
                    <a:lnTo>
                      <a:pt x="9" y="20"/>
                    </a:lnTo>
                    <a:lnTo>
                      <a:pt x="0" y="2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80" name="Freeform 3802"/>
              <p:cNvSpPr>
                <a:spLocks/>
              </p:cNvSpPr>
              <p:nvPr/>
            </p:nvSpPr>
            <p:spPr bwMode="auto">
              <a:xfrm>
                <a:off x="4199" y="3260"/>
                <a:ext cx="18" cy="20"/>
              </a:xfrm>
              <a:custGeom>
                <a:avLst/>
                <a:gdLst>
                  <a:gd name="T0" fmla="*/ 17 w 18"/>
                  <a:gd name="T1" fmla="*/ 19 h 20"/>
                  <a:gd name="T2" fmla="*/ 10 w 18"/>
                  <a:gd name="T3" fmla="*/ 11 h 20"/>
                  <a:gd name="T4" fmla="*/ 6 w 18"/>
                  <a:gd name="T5" fmla="*/ 19 h 20"/>
                  <a:gd name="T6" fmla="*/ 4 w 18"/>
                  <a:gd name="T7" fmla="*/ 19 h 20"/>
                  <a:gd name="T8" fmla="*/ 2 w 18"/>
                  <a:gd name="T9" fmla="*/ 19 h 20"/>
                  <a:gd name="T10" fmla="*/ 0 w 18"/>
                  <a:gd name="T11" fmla="*/ 11 h 20"/>
                  <a:gd name="T12" fmla="*/ 0 w 18"/>
                  <a:gd name="T13" fmla="*/ 5 h 20"/>
                  <a:gd name="T14" fmla="*/ 4 w 18"/>
                  <a:gd name="T15" fmla="*/ 0 h 20"/>
                  <a:gd name="T16" fmla="*/ 8 w 18"/>
                  <a:gd name="T17" fmla="*/ 0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20"/>
                  <a:gd name="T29" fmla="*/ 18 w 18"/>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20">
                    <a:moveTo>
                      <a:pt x="17" y="19"/>
                    </a:moveTo>
                    <a:lnTo>
                      <a:pt x="10" y="11"/>
                    </a:lnTo>
                    <a:lnTo>
                      <a:pt x="6" y="19"/>
                    </a:lnTo>
                    <a:lnTo>
                      <a:pt x="4" y="19"/>
                    </a:lnTo>
                    <a:lnTo>
                      <a:pt x="2" y="19"/>
                    </a:lnTo>
                    <a:lnTo>
                      <a:pt x="0" y="11"/>
                    </a:lnTo>
                    <a:lnTo>
                      <a:pt x="0" y="5"/>
                    </a:lnTo>
                    <a:lnTo>
                      <a:pt x="4" y="0"/>
                    </a:lnTo>
                    <a:lnTo>
                      <a:pt x="8"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81" name="Freeform 3803"/>
              <p:cNvSpPr>
                <a:spLocks/>
              </p:cNvSpPr>
              <p:nvPr/>
            </p:nvSpPr>
            <p:spPr bwMode="auto">
              <a:xfrm>
                <a:off x="4192" y="3260"/>
                <a:ext cx="18" cy="20"/>
              </a:xfrm>
              <a:custGeom>
                <a:avLst/>
                <a:gdLst>
                  <a:gd name="T0" fmla="*/ 17 w 18"/>
                  <a:gd name="T1" fmla="*/ 0 h 20"/>
                  <a:gd name="T2" fmla="*/ 13 w 18"/>
                  <a:gd name="T3" fmla="*/ 7 h 20"/>
                  <a:gd name="T4" fmla="*/ 6 w 18"/>
                  <a:gd name="T5" fmla="*/ 19 h 20"/>
                  <a:gd name="T6" fmla="*/ 0 w 18"/>
                  <a:gd name="T7" fmla="*/ 19 h 20"/>
                  <a:gd name="T8" fmla="*/ 0 60000 65536"/>
                  <a:gd name="T9" fmla="*/ 0 60000 65536"/>
                  <a:gd name="T10" fmla="*/ 0 60000 65536"/>
                  <a:gd name="T11" fmla="*/ 0 60000 65536"/>
                  <a:gd name="T12" fmla="*/ 0 w 18"/>
                  <a:gd name="T13" fmla="*/ 0 h 20"/>
                  <a:gd name="T14" fmla="*/ 18 w 18"/>
                  <a:gd name="T15" fmla="*/ 20 h 20"/>
                </a:gdLst>
                <a:ahLst/>
                <a:cxnLst>
                  <a:cxn ang="T8">
                    <a:pos x="T0" y="T1"/>
                  </a:cxn>
                  <a:cxn ang="T9">
                    <a:pos x="T2" y="T3"/>
                  </a:cxn>
                  <a:cxn ang="T10">
                    <a:pos x="T4" y="T5"/>
                  </a:cxn>
                  <a:cxn ang="T11">
                    <a:pos x="T6" y="T7"/>
                  </a:cxn>
                </a:cxnLst>
                <a:rect l="T12" t="T13" r="T14" b="T15"/>
                <a:pathLst>
                  <a:path w="18" h="20">
                    <a:moveTo>
                      <a:pt x="17" y="0"/>
                    </a:moveTo>
                    <a:lnTo>
                      <a:pt x="13" y="7"/>
                    </a:lnTo>
                    <a:lnTo>
                      <a:pt x="6" y="19"/>
                    </a:lnTo>
                    <a:lnTo>
                      <a:pt x="0" y="19"/>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82" name="Freeform 3804"/>
              <p:cNvSpPr>
                <a:spLocks/>
              </p:cNvSpPr>
              <p:nvPr/>
            </p:nvSpPr>
            <p:spPr bwMode="auto">
              <a:xfrm>
                <a:off x="4194" y="3270"/>
                <a:ext cx="20" cy="18"/>
              </a:xfrm>
              <a:custGeom>
                <a:avLst/>
                <a:gdLst>
                  <a:gd name="T0" fmla="*/ 19 w 20"/>
                  <a:gd name="T1" fmla="*/ 8 h 18"/>
                  <a:gd name="T2" fmla="*/ 19 w 20"/>
                  <a:gd name="T3" fmla="*/ 4 h 18"/>
                  <a:gd name="T4" fmla="*/ 14 w 20"/>
                  <a:gd name="T5" fmla="*/ 0 h 18"/>
                  <a:gd name="T6" fmla="*/ 10 w 20"/>
                  <a:gd name="T7" fmla="*/ 0 h 18"/>
                  <a:gd name="T8" fmla="*/ 7 w 20"/>
                  <a:gd name="T9" fmla="*/ 4 h 18"/>
                  <a:gd name="T10" fmla="*/ 5 w 20"/>
                  <a:gd name="T11" fmla="*/ 4 h 18"/>
                  <a:gd name="T12" fmla="*/ 1 w 20"/>
                  <a:gd name="T13" fmla="*/ 8 h 18"/>
                  <a:gd name="T14" fmla="*/ 0 w 20"/>
                  <a:gd name="T15" fmla="*/ 8 h 18"/>
                  <a:gd name="T16" fmla="*/ 2 w 20"/>
                  <a:gd name="T17" fmla="*/ 12 h 18"/>
                  <a:gd name="T18" fmla="*/ 5 w 20"/>
                  <a:gd name="T19" fmla="*/ 17 h 18"/>
                  <a:gd name="T20" fmla="*/ 9 w 20"/>
                  <a:gd name="T21" fmla="*/ 17 h 18"/>
                  <a:gd name="T22" fmla="*/ 11 w 20"/>
                  <a:gd name="T23" fmla="*/ 17 h 18"/>
                  <a:gd name="T24" fmla="*/ 15 w 20"/>
                  <a:gd name="T25" fmla="*/ 12 h 18"/>
                  <a:gd name="T26" fmla="*/ 19 w 20"/>
                  <a:gd name="T27" fmla="*/ 8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18"/>
                  <a:gd name="T44" fmla="*/ 20 w 20"/>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18">
                    <a:moveTo>
                      <a:pt x="19" y="8"/>
                    </a:moveTo>
                    <a:lnTo>
                      <a:pt x="19" y="4"/>
                    </a:lnTo>
                    <a:lnTo>
                      <a:pt x="14" y="0"/>
                    </a:lnTo>
                    <a:lnTo>
                      <a:pt x="10" y="0"/>
                    </a:lnTo>
                    <a:lnTo>
                      <a:pt x="7" y="4"/>
                    </a:lnTo>
                    <a:lnTo>
                      <a:pt x="5" y="4"/>
                    </a:lnTo>
                    <a:lnTo>
                      <a:pt x="1" y="8"/>
                    </a:lnTo>
                    <a:lnTo>
                      <a:pt x="0" y="8"/>
                    </a:lnTo>
                    <a:lnTo>
                      <a:pt x="2" y="12"/>
                    </a:lnTo>
                    <a:lnTo>
                      <a:pt x="5" y="17"/>
                    </a:lnTo>
                    <a:lnTo>
                      <a:pt x="9" y="17"/>
                    </a:lnTo>
                    <a:lnTo>
                      <a:pt x="11" y="17"/>
                    </a:lnTo>
                    <a:lnTo>
                      <a:pt x="15" y="12"/>
                    </a:lnTo>
                    <a:lnTo>
                      <a:pt x="19" y="8"/>
                    </a:lnTo>
                  </a:path>
                </a:pathLst>
              </a:custGeom>
              <a:solidFill>
                <a:srgbClr val="767900"/>
              </a:solidFill>
              <a:ln w="12700" cap="rnd">
                <a:solidFill>
                  <a:srgbClr val="404000"/>
                </a:solidFill>
                <a:round/>
                <a:headEnd/>
                <a:tailEnd/>
              </a:ln>
            </p:spPr>
            <p:txBody>
              <a:bodyPr/>
              <a:lstStyle/>
              <a:p>
                <a:endParaRPr lang="zh-CN" altLang="zh-CN"/>
              </a:p>
            </p:txBody>
          </p:sp>
          <p:sp>
            <p:nvSpPr>
              <p:cNvPr id="57483" name="Freeform 3805"/>
              <p:cNvSpPr>
                <a:spLocks/>
              </p:cNvSpPr>
              <p:nvPr/>
            </p:nvSpPr>
            <p:spPr bwMode="auto">
              <a:xfrm>
                <a:off x="4189" y="3277"/>
                <a:ext cx="23" cy="19"/>
              </a:xfrm>
              <a:custGeom>
                <a:avLst/>
                <a:gdLst>
                  <a:gd name="T0" fmla="*/ 22 w 23"/>
                  <a:gd name="T1" fmla="*/ 5 h 19"/>
                  <a:gd name="T2" fmla="*/ 18 w 23"/>
                  <a:gd name="T3" fmla="*/ 0 h 19"/>
                  <a:gd name="T4" fmla="*/ 14 w 23"/>
                  <a:gd name="T5" fmla="*/ 0 h 19"/>
                  <a:gd name="T6" fmla="*/ 6 w 23"/>
                  <a:gd name="T7" fmla="*/ 2 h 19"/>
                  <a:gd name="T8" fmla="*/ 3 w 23"/>
                  <a:gd name="T9" fmla="*/ 5 h 19"/>
                  <a:gd name="T10" fmla="*/ 0 w 23"/>
                  <a:gd name="T11" fmla="*/ 11 h 19"/>
                  <a:gd name="T12" fmla="*/ 3 w 23"/>
                  <a:gd name="T13" fmla="*/ 18 h 19"/>
                  <a:gd name="T14" fmla="*/ 5 w 23"/>
                  <a:gd name="T15" fmla="*/ 14 h 19"/>
                  <a:gd name="T16" fmla="*/ 7 w 23"/>
                  <a:gd name="T17" fmla="*/ 9 h 19"/>
                  <a:gd name="T18" fmla="*/ 12 w 23"/>
                  <a:gd name="T19" fmla="*/ 9 h 19"/>
                  <a:gd name="T20" fmla="*/ 17 w 23"/>
                  <a:gd name="T21" fmla="*/ 9 h 19"/>
                  <a:gd name="T22" fmla="*/ 19 w 23"/>
                  <a:gd name="T23" fmla="*/ 14 h 19"/>
                  <a:gd name="T24" fmla="*/ 22 w 23"/>
                  <a:gd name="T25" fmla="*/ 5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19"/>
                  <a:gd name="T41" fmla="*/ 23 w 23"/>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19">
                    <a:moveTo>
                      <a:pt x="22" y="5"/>
                    </a:moveTo>
                    <a:lnTo>
                      <a:pt x="18" y="0"/>
                    </a:lnTo>
                    <a:lnTo>
                      <a:pt x="14" y="0"/>
                    </a:lnTo>
                    <a:lnTo>
                      <a:pt x="6" y="2"/>
                    </a:lnTo>
                    <a:lnTo>
                      <a:pt x="3" y="5"/>
                    </a:lnTo>
                    <a:lnTo>
                      <a:pt x="0" y="11"/>
                    </a:lnTo>
                    <a:lnTo>
                      <a:pt x="3" y="18"/>
                    </a:lnTo>
                    <a:lnTo>
                      <a:pt x="5" y="14"/>
                    </a:lnTo>
                    <a:lnTo>
                      <a:pt x="7" y="9"/>
                    </a:lnTo>
                    <a:lnTo>
                      <a:pt x="12" y="9"/>
                    </a:lnTo>
                    <a:lnTo>
                      <a:pt x="17" y="9"/>
                    </a:lnTo>
                    <a:lnTo>
                      <a:pt x="19" y="14"/>
                    </a:lnTo>
                    <a:lnTo>
                      <a:pt x="22" y="5"/>
                    </a:lnTo>
                  </a:path>
                </a:pathLst>
              </a:custGeom>
              <a:solidFill>
                <a:srgbClr val="767900"/>
              </a:solidFill>
              <a:ln w="12700" cap="rnd">
                <a:solidFill>
                  <a:srgbClr val="404000"/>
                </a:solidFill>
                <a:round/>
                <a:headEnd/>
                <a:tailEnd/>
              </a:ln>
            </p:spPr>
            <p:txBody>
              <a:bodyPr/>
              <a:lstStyle/>
              <a:p>
                <a:endParaRPr lang="zh-CN" altLang="zh-CN"/>
              </a:p>
            </p:txBody>
          </p:sp>
          <p:sp>
            <p:nvSpPr>
              <p:cNvPr id="57484" name="Freeform 3806"/>
              <p:cNvSpPr>
                <a:spLocks/>
              </p:cNvSpPr>
              <p:nvPr/>
            </p:nvSpPr>
            <p:spPr bwMode="auto">
              <a:xfrm>
                <a:off x="4196" y="3281"/>
                <a:ext cx="18" cy="20"/>
              </a:xfrm>
              <a:custGeom>
                <a:avLst/>
                <a:gdLst>
                  <a:gd name="T0" fmla="*/ 17 w 18"/>
                  <a:gd name="T1" fmla="*/ 0 h 20"/>
                  <a:gd name="T2" fmla="*/ 14 w 18"/>
                  <a:gd name="T3" fmla="*/ 9 h 20"/>
                  <a:gd name="T4" fmla="*/ 11 w 18"/>
                  <a:gd name="T5" fmla="*/ 14 h 20"/>
                  <a:gd name="T6" fmla="*/ 5 w 18"/>
                  <a:gd name="T7" fmla="*/ 19 h 20"/>
                  <a:gd name="T8" fmla="*/ 0 w 18"/>
                  <a:gd name="T9" fmla="*/ 19 h 20"/>
                  <a:gd name="T10" fmla="*/ 0 60000 65536"/>
                  <a:gd name="T11" fmla="*/ 0 60000 65536"/>
                  <a:gd name="T12" fmla="*/ 0 60000 65536"/>
                  <a:gd name="T13" fmla="*/ 0 60000 65536"/>
                  <a:gd name="T14" fmla="*/ 0 60000 65536"/>
                  <a:gd name="T15" fmla="*/ 0 w 18"/>
                  <a:gd name="T16" fmla="*/ 0 h 20"/>
                  <a:gd name="T17" fmla="*/ 18 w 18"/>
                  <a:gd name="T18" fmla="*/ 20 h 20"/>
                </a:gdLst>
                <a:ahLst/>
                <a:cxnLst>
                  <a:cxn ang="T10">
                    <a:pos x="T0" y="T1"/>
                  </a:cxn>
                  <a:cxn ang="T11">
                    <a:pos x="T2" y="T3"/>
                  </a:cxn>
                  <a:cxn ang="T12">
                    <a:pos x="T4" y="T5"/>
                  </a:cxn>
                  <a:cxn ang="T13">
                    <a:pos x="T6" y="T7"/>
                  </a:cxn>
                  <a:cxn ang="T14">
                    <a:pos x="T8" y="T9"/>
                  </a:cxn>
                </a:cxnLst>
                <a:rect l="T15" t="T16" r="T17" b="T18"/>
                <a:pathLst>
                  <a:path w="18" h="20">
                    <a:moveTo>
                      <a:pt x="17" y="0"/>
                    </a:moveTo>
                    <a:lnTo>
                      <a:pt x="14" y="9"/>
                    </a:lnTo>
                    <a:lnTo>
                      <a:pt x="11" y="14"/>
                    </a:lnTo>
                    <a:lnTo>
                      <a:pt x="5" y="19"/>
                    </a:lnTo>
                    <a:lnTo>
                      <a:pt x="0" y="19"/>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85" name="Freeform 3807"/>
              <p:cNvSpPr>
                <a:spLocks/>
              </p:cNvSpPr>
              <p:nvPr/>
            </p:nvSpPr>
            <p:spPr bwMode="auto">
              <a:xfrm>
                <a:off x="4185" y="3246"/>
                <a:ext cx="20" cy="19"/>
              </a:xfrm>
              <a:custGeom>
                <a:avLst/>
                <a:gdLst>
                  <a:gd name="T0" fmla="*/ 0 w 20"/>
                  <a:gd name="T1" fmla="*/ 13 h 19"/>
                  <a:gd name="T2" fmla="*/ 1 w 20"/>
                  <a:gd name="T3" fmla="*/ 13 h 19"/>
                  <a:gd name="T4" fmla="*/ 4 w 20"/>
                  <a:gd name="T5" fmla="*/ 13 h 19"/>
                  <a:gd name="T6" fmla="*/ 7 w 20"/>
                  <a:gd name="T7" fmla="*/ 9 h 19"/>
                  <a:gd name="T8" fmla="*/ 8 w 20"/>
                  <a:gd name="T9" fmla="*/ 9 h 19"/>
                  <a:gd name="T10" fmla="*/ 11 w 20"/>
                  <a:gd name="T11" fmla="*/ 4 h 19"/>
                  <a:gd name="T12" fmla="*/ 14 w 20"/>
                  <a:gd name="T13" fmla="*/ 9 h 19"/>
                  <a:gd name="T14" fmla="*/ 17 w 20"/>
                  <a:gd name="T15" fmla="*/ 13 h 19"/>
                  <a:gd name="T16" fmla="*/ 19 w 20"/>
                  <a:gd name="T17" fmla="*/ 18 h 19"/>
                  <a:gd name="T18" fmla="*/ 19 w 20"/>
                  <a:gd name="T19" fmla="*/ 13 h 19"/>
                  <a:gd name="T20" fmla="*/ 16 w 20"/>
                  <a:gd name="T21" fmla="*/ 4 h 19"/>
                  <a:gd name="T22" fmla="*/ 14 w 20"/>
                  <a:gd name="T23" fmla="*/ 0 h 19"/>
                  <a:gd name="T24" fmla="*/ 11 w 20"/>
                  <a:gd name="T25" fmla="*/ 0 h 19"/>
                  <a:gd name="T26" fmla="*/ 6 w 20"/>
                  <a:gd name="T27" fmla="*/ 0 h 19"/>
                  <a:gd name="T28" fmla="*/ 0 w 20"/>
                  <a:gd name="T29" fmla="*/ 4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19"/>
                  <a:gd name="T47" fmla="*/ 20 w 20"/>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19">
                    <a:moveTo>
                      <a:pt x="0" y="13"/>
                    </a:moveTo>
                    <a:lnTo>
                      <a:pt x="1" y="13"/>
                    </a:lnTo>
                    <a:lnTo>
                      <a:pt x="4" y="13"/>
                    </a:lnTo>
                    <a:lnTo>
                      <a:pt x="7" y="9"/>
                    </a:lnTo>
                    <a:lnTo>
                      <a:pt x="8" y="9"/>
                    </a:lnTo>
                    <a:lnTo>
                      <a:pt x="11" y="4"/>
                    </a:lnTo>
                    <a:lnTo>
                      <a:pt x="14" y="9"/>
                    </a:lnTo>
                    <a:lnTo>
                      <a:pt x="17" y="13"/>
                    </a:lnTo>
                    <a:lnTo>
                      <a:pt x="19" y="18"/>
                    </a:lnTo>
                    <a:lnTo>
                      <a:pt x="19" y="13"/>
                    </a:lnTo>
                    <a:lnTo>
                      <a:pt x="16" y="4"/>
                    </a:lnTo>
                    <a:lnTo>
                      <a:pt x="14" y="0"/>
                    </a:lnTo>
                    <a:lnTo>
                      <a:pt x="11" y="0"/>
                    </a:lnTo>
                    <a:lnTo>
                      <a:pt x="6" y="0"/>
                    </a:lnTo>
                    <a:lnTo>
                      <a:pt x="0" y="4"/>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86" name="Freeform 3808"/>
              <p:cNvSpPr>
                <a:spLocks/>
              </p:cNvSpPr>
              <p:nvPr/>
            </p:nvSpPr>
            <p:spPr bwMode="auto">
              <a:xfrm>
                <a:off x="4211" y="3246"/>
                <a:ext cx="18" cy="19"/>
              </a:xfrm>
              <a:custGeom>
                <a:avLst/>
                <a:gdLst>
                  <a:gd name="T0" fmla="*/ 17 w 18"/>
                  <a:gd name="T1" fmla="*/ 18 h 19"/>
                  <a:gd name="T2" fmla="*/ 14 w 18"/>
                  <a:gd name="T3" fmla="*/ 9 h 19"/>
                  <a:gd name="T4" fmla="*/ 12 w 18"/>
                  <a:gd name="T5" fmla="*/ 4 h 19"/>
                  <a:gd name="T6" fmla="*/ 8 w 18"/>
                  <a:gd name="T7" fmla="*/ 0 h 19"/>
                  <a:gd name="T8" fmla="*/ 4 w 18"/>
                  <a:gd name="T9" fmla="*/ 0 h 19"/>
                  <a:gd name="T10" fmla="*/ 3 w 18"/>
                  <a:gd name="T11" fmla="*/ 9 h 19"/>
                  <a:gd name="T12" fmla="*/ 0 w 18"/>
                  <a:gd name="T13" fmla="*/ 13 h 19"/>
                  <a:gd name="T14" fmla="*/ 0 60000 65536"/>
                  <a:gd name="T15" fmla="*/ 0 60000 65536"/>
                  <a:gd name="T16" fmla="*/ 0 60000 65536"/>
                  <a:gd name="T17" fmla="*/ 0 60000 65536"/>
                  <a:gd name="T18" fmla="*/ 0 60000 65536"/>
                  <a:gd name="T19" fmla="*/ 0 60000 65536"/>
                  <a:gd name="T20" fmla="*/ 0 60000 65536"/>
                  <a:gd name="T21" fmla="*/ 0 w 18"/>
                  <a:gd name="T22" fmla="*/ 0 h 19"/>
                  <a:gd name="T23" fmla="*/ 18 w 1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9">
                    <a:moveTo>
                      <a:pt x="17" y="18"/>
                    </a:moveTo>
                    <a:lnTo>
                      <a:pt x="14" y="9"/>
                    </a:lnTo>
                    <a:lnTo>
                      <a:pt x="12" y="4"/>
                    </a:lnTo>
                    <a:lnTo>
                      <a:pt x="8" y="0"/>
                    </a:lnTo>
                    <a:lnTo>
                      <a:pt x="4" y="0"/>
                    </a:lnTo>
                    <a:lnTo>
                      <a:pt x="3" y="9"/>
                    </a:lnTo>
                    <a:lnTo>
                      <a:pt x="0" y="13"/>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87" name="Freeform 3809"/>
              <p:cNvSpPr>
                <a:spLocks/>
              </p:cNvSpPr>
              <p:nvPr/>
            </p:nvSpPr>
            <p:spPr bwMode="auto">
              <a:xfrm>
                <a:off x="4211" y="3251"/>
                <a:ext cx="18" cy="1"/>
              </a:xfrm>
              <a:custGeom>
                <a:avLst/>
                <a:gdLst>
                  <a:gd name="T0" fmla="*/ 17 w 18"/>
                  <a:gd name="T1" fmla="*/ 0 h 1"/>
                  <a:gd name="T2" fmla="*/ 10 w 18"/>
                  <a:gd name="T3" fmla="*/ 0 h 1"/>
                  <a:gd name="T4" fmla="*/ 6 w 18"/>
                  <a:gd name="T5" fmla="*/ 0 h 1"/>
                  <a:gd name="T6" fmla="*/ 0 w 18"/>
                  <a:gd name="T7" fmla="*/ 0 h 1"/>
                  <a:gd name="T8" fmla="*/ 0 60000 65536"/>
                  <a:gd name="T9" fmla="*/ 0 60000 65536"/>
                  <a:gd name="T10" fmla="*/ 0 60000 65536"/>
                  <a:gd name="T11" fmla="*/ 0 60000 65536"/>
                  <a:gd name="T12" fmla="*/ 0 w 18"/>
                  <a:gd name="T13" fmla="*/ 0 h 1"/>
                  <a:gd name="T14" fmla="*/ 18 w 18"/>
                  <a:gd name="T15" fmla="*/ 1 h 1"/>
                </a:gdLst>
                <a:ahLst/>
                <a:cxnLst>
                  <a:cxn ang="T8">
                    <a:pos x="T0" y="T1"/>
                  </a:cxn>
                  <a:cxn ang="T9">
                    <a:pos x="T2" y="T3"/>
                  </a:cxn>
                  <a:cxn ang="T10">
                    <a:pos x="T4" y="T5"/>
                  </a:cxn>
                  <a:cxn ang="T11">
                    <a:pos x="T6" y="T7"/>
                  </a:cxn>
                </a:cxnLst>
                <a:rect l="T12" t="T13" r="T14" b="T15"/>
                <a:pathLst>
                  <a:path w="18" h="1">
                    <a:moveTo>
                      <a:pt x="17" y="0"/>
                    </a:moveTo>
                    <a:lnTo>
                      <a:pt x="10" y="0"/>
                    </a:lnTo>
                    <a:lnTo>
                      <a:pt x="6" y="0"/>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88" name="Freeform 3810"/>
              <p:cNvSpPr>
                <a:spLocks/>
              </p:cNvSpPr>
              <p:nvPr/>
            </p:nvSpPr>
            <p:spPr bwMode="auto">
              <a:xfrm>
                <a:off x="4188" y="3249"/>
                <a:ext cx="19" cy="18"/>
              </a:xfrm>
              <a:custGeom>
                <a:avLst/>
                <a:gdLst>
                  <a:gd name="T0" fmla="*/ 18 w 19"/>
                  <a:gd name="T1" fmla="*/ 8 h 18"/>
                  <a:gd name="T2" fmla="*/ 10 w 19"/>
                  <a:gd name="T3" fmla="*/ 17 h 18"/>
                  <a:gd name="T4" fmla="*/ 6 w 19"/>
                  <a:gd name="T5" fmla="*/ 8 h 18"/>
                  <a:gd name="T6" fmla="*/ 3 w 19"/>
                  <a:gd name="T7" fmla="*/ 17 h 18"/>
                  <a:gd name="T8" fmla="*/ 0 w 19"/>
                  <a:gd name="T9" fmla="*/ 0 h 18"/>
                  <a:gd name="T10" fmla="*/ 0 60000 65536"/>
                  <a:gd name="T11" fmla="*/ 0 60000 65536"/>
                  <a:gd name="T12" fmla="*/ 0 60000 65536"/>
                  <a:gd name="T13" fmla="*/ 0 60000 65536"/>
                  <a:gd name="T14" fmla="*/ 0 60000 65536"/>
                  <a:gd name="T15" fmla="*/ 0 w 19"/>
                  <a:gd name="T16" fmla="*/ 0 h 18"/>
                  <a:gd name="T17" fmla="*/ 19 w 19"/>
                  <a:gd name="T18" fmla="*/ 18 h 18"/>
                </a:gdLst>
                <a:ahLst/>
                <a:cxnLst>
                  <a:cxn ang="T10">
                    <a:pos x="T0" y="T1"/>
                  </a:cxn>
                  <a:cxn ang="T11">
                    <a:pos x="T2" y="T3"/>
                  </a:cxn>
                  <a:cxn ang="T12">
                    <a:pos x="T4" y="T5"/>
                  </a:cxn>
                  <a:cxn ang="T13">
                    <a:pos x="T6" y="T7"/>
                  </a:cxn>
                  <a:cxn ang="T14">
                    <a:pos x="T8" y="T9"/>
                  </a:cxn>
                </a:cxnLst>
                <a:rect l="T15" t="T16" r="T17" b="T18"/>
                <a:pathLst>
                  <a:path w="19" h="18">
                    <a:moveTo>
                      <a:pt x="18" y="8"/>
                    </a:moveTo>
                    <a:lnTo>
                      <a:pt x="10" y="17"/>
                    </a:lnTo>
                    <a:lnTo>
                      <a:pt x="6" y="8"/>
                    </a:lnTo>
                    <a:lnTo>
                      <a:pt x="3" y="17"/>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89" name="Freeform 3811"/>
              <p:cNvSpPr>
                <a:spLocks/>
              </p:cNvSpPr>
              <p:nvPr/>
            </p:nvSpPr>
            <p:spPr bwMode="auto">
              <a:xfrm>
                <a:off x="4188" y="3285"/>
                <a:ext cx="39" cy="21"/>
              </a:xfrm>
              <a:custGeom>
                <a:avLst/>
                <a:gdLst>
                  <a:gd name="T0" fmla="*/ 38 w 39"/>
                  <a:gd name="T1" fmla="*/ 7 h 21"/>
                  <a:gd name="T2" fmla="*/ 32 w 39"/>
                  <a:gd name="T3" fmla="*/ 12 h 21"/>
                  <a:gd name="T4" fmla="*/ 30 w 39"/>
                  <a:gd name="T5" fmla="*/ 14 h 21"/>
                  <a:gd name="T6" fmla="*/ 27 w 39"/>
                  <a:gd name="T7" fmla="*/ 17 h 21"/>
                  <a:gd name="T8" fmla="*/ 23 w 39"/>
                  <a:gd name="T9" fmla="*/ 20 h 21"/>
                  <a:gd name="T10" fmla="*/ 20 w 39"/>
                  <a:gd name="T11" fmla="*/ 20 h 21"/>
                  <a:gd name="T12" fmla="*/ 16 w 39"/>
                  <a:gd name="T13" fmla="*/ 20 h 21"/>
                  <a:gd name="T14" fmla="*/ 13 w 39"/>
                  <a:gd name="T15" fmla="*/ 18 h 21"/>
                  <a:gd name="T16" fmla="*/ 9 w 39"/>
                  <a:gd name="T17" fmla="*/ 16 h 21"/>
                  <a:gd name="T18" fmla="*/ 4 w 39"/>
                  <a:gd name="T19" fmla="*/ 7 h 21"/>
                  <a:gd name="T20" fmla="*/ 0 w 39"/>
                  <a:gd name="T21" fmla="*/ 1 h 21"/>
                  <a:gd name="T22" fmla="*/ 2 w 39"/>
                  <a:gd name="T23" fmla="*/ 0 h 21"/>
                  <a:gd name="T24" fmla="*/ 11 w 39"/>
                  <a:gd name="T25" fmla="*/ 15 h 21"/>
                  <a:gd name="T26" fmla="*/ 11 w 39"/>
                  <a:gd name="T27" fmla="*/ 14 h 21"/>
                  <a:gd name="T28" fmla="*/ 13 w 39"/>
                  <a:gd name="T29" fmla="*/ 8 h 21"/>
                  <a:gd name="T30" fmla="*/ 11 w 39"/>
                  <a:gd name="T31" fmla="*/ 5 h 21"/>
                  <a:gd name="T32" fmla="*/ 7 w 39"/>
                  <a:gd name="T33" fmla="*/ 0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
                  <a:gd name="T52" fmla="*/ 0 h 21"/>
                  <a:gd name="T53" fmla="*/ 39 w 39"/>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 h="21">
                    <a:moveTo>
                      <a:pt x="38" y="7"/>
                    </a:moveTo>
                    <a:lnTo>
                      <a:pt x="32" y="12"/>
                    </a:lnTo>
                    <a:lnTo>
                      <a:pt x="30" y="14"/>
                    </a:lnTo>
                    <a:lnTo>
                      <a:pt x="27" y="17"/>
                    </a:lnTo>
                    <a:lnTo>
                      <a:pt x="23" y="20"/>
                    </a:lnTo>
                    <a:lnTo>
                      <a:pt x="20" y="20"/>
                    </a:lnTo>
                    <a:lnTo>
                      <a:pt x="16" y="20"/>
                    </a:lnTo>
                    <a:lnTo>
                      <a:pt x="13" y="18"/>
                    </a:lnTo>
                    <a:lnTo>
                      <a:pt x="9" y="16"/>
                    </a:lnTo>
                    <a:lnTo>
                      <a:pt x="4" y="7"/>
                    </a:lnTo>
                    <a:lnTo>
                      <a:pt x="0" y="1"/>
                    </a:lnTo>
                    <a:lnTo>
                      <a:pt x="2" y="0"/>
                    </a:lnTo>
                    <a:lnTo>
                      <a:pt x="11" y="15"/>
                    </a:lnTo>
                    <a:lnTo>
                      <a:pt x="11" y="14"/>
                    </a:lnTo>
                    <a:lnTo>
                      <a:pt x="13" y="8"/>
                    </a:lnTo>
                    <a:lnTo>
                      <a:pt x="11" y="5"/>
                    </a:lnTo>
                    <a:lnTo>
                      <a:pt x="7"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90" name="Freeform 3812"/>
              <p:cNvSpPr>
                <a:spLocks/>
              </p:cNvSpPr>
              <p:nvPr/>
            </p:nvSpPr>
            <p:spPr bwMode="auto">
              <a:xfrm>
                <a:off x="4198" y="3285"/>
                <a:ext cx="19" cy="19"/>
              </a:xfrm>
              <a:custGeom>
                <a:avLst/>
                <a:gdLst>
                  <a:gd name="T0" fmla="*/ 0 w 19"/>
                  <a:gd name="T1" fmla="*/ 0 h 19"/>
                  <a:gd name="T2" fmla="*/ 12 w 19"/>
                  <a:gd name="T3" fmla="*/ 6 h 19"/>
                  <a:gd name="T4" fmla="*/ 14 w 19"/>
                  <a:gd name="T5" fmla="*/ 10 h 19"/>
                  <a:gd name="T6" fmla="*/ 18 w 19"/>
                  <a:gd name="T7" fmla="*/ 14 h 19"/>
                  <a:gd name="T8" fmla="*/ 14 w 19"/>
                  <a:gd name="T9" fmla="*/ 18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0"/>
                    </a:moveTo>
                    <a:lnTo>
                      <a:pt x="12" y="6"/>
                    </a:lnTo>
                    <a:lnTo>
                      <a:pt x="14" y="10"/>
                    </a:lnTo>
                    <a:lnTo>
                      <a:pt x="18" y="14"/>
                    </a:lnTo>
                    <a:lnTo>
                      <a:pt x="14"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91" name="Freeform 3813"/>
              <p:cNvSpPr>
                <a:spLocks/>
              </p:cNvSpPr>
              <p:nvPr/>
            </p:nvSpPr>
            <p:spPr bwMode="auto">
              <a:xfrm>
                <a:off x="4200" y="3294"/>
                <a:ext cx="23" cy="19"/>
              </a:xfrm>
              <a:custGeom>
                <a:avLst/>
                <a:gdLst>
                  <a:gd name="T0" fmla="*/ 22 w 23"/>
                  <a:gd name="T1" fmla="*/ 0 h 19"/>
                  <a:gd name="T2" fmla="*/ 20 w 23"/>
                  <a:gd name="T3" fmla="*/ 4 h 19"/>
                  <a:gd name="T4" fmla="*/ 18 w 23"/>
                  <a:gd name="T5" fmla="*/ 10 h 19"/>
                  <a:gd name="T6" fmla="*/ 15 w 23"/>
                  <a:gd name="T7" fmla="*/ 12 h 19"/>
                  <a:gd name="T8" fmla="*/ 13 w 23"/>
                  <a:gd name="T9" fmla="*/ 18 h 19"/>
                  <a:gd name="T10" fmla="*/ 8 w 23"/>
                  <a:gd name="T11" fmla="*/ 18 h 19"/>
                  <a:gd name="T12" fmla="*/ 3 w 23"/>
                  <a:gd name="T13" fmla="*/ 18 h 19"/>
                  <a:gd name="T14" fmla="*/ 0 w 23"/>
                  <a:gd name="T15" fmla="*/ 14 h 19"/>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9"/>
                  <a:gd name="T26" fmla="*/ 23 w 23"/>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9">
                    <a:moveTo>
                      <a:pt x="22" y="0"/>
                    </a:moveTo>
                    <a:lnTo>
                      <a:pt x="20" y="4"/>
                    </a:lnTo>
                    <a:lnTo>
                      <a:pt x="18" y="10"/>
                    </a:lnTo>
                    <a:lnTo>
                      <a:pt x="15" y="12"/>
                    </a:lnTo>
                    <a:lnTo>
                      <a:pt x="13" y="18"/>
                    </a:lnTo>
                    <a:lnTo>
                      <a:pt x="8" y="18"/>
                    </a:lnTo>
                    <a:lnTo>
                      <a:pt x="3" y="18"/>
                    </a:lnTo>
                    <a:lnTo>
                      <a:pt x="0" y="14"/>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92" name="Freeform 3814"/>
              <p:cNvSpPr>
                <a:spLocks/>
              </p:cNvSpPr>
              <p:nvPr/>
            </p:nvSpPr>
            <p:spPr bwMode="auto">
              <a:xfrm>
                <a:off x="4160" y="3285"/>
                <a:ext cx="35" cy="19"/>
              </a:xfrm>
              <a:custGeom>
                <a:avLst/>
                <a:gdLst>
                  <a:gd name="T0" fmla="*/ 34 w 35"/>
                  <a:gd name="T1" fmla="*/ 0 h 19"/>
                  <a:gd name="T2" fmla="*/ 29 w 35"/>
                  <a:gd name="T3" fmla="*/ 1 h 19"/>
                  <a:gd name="T4" fmla="*/ 24 w 35"/>
                  <a:gd name="T5" fmla="*/ 2 h 19"/>
                  <a:gd name="T6" fmla="*/ 19 w 35"/>
                  <a:gd name="T7" fmla="*/ 5 h 19"/>
                  <a:gd name="T8" fmla="*/ 16 w 35"/>
                  <a:gd name="T9" fmla="*/ 7 h 19"/>
                  <a:gd name="T10" fmla="*/ 8 w 35"/>
                  <a:gd name="T11" fmla="*/ 11 h 19"/>
                  <a:gd name="T12" fmla="*/ 0 w 35"/>
                  <a:gd name="T13" fmla="*/ 18 h 19"/>
                  <a:gd name="T14" fmla="*/ 0 60000 65536"/>
                  <a:gd name="T15" fmla="*/ 0 60000 65536"/>
                  <a:gd name="T16" fmla="*/ 0 60000 65536"/>
                  <a:gd name="T17" fmla="*/ 0 60000 65536"/>
                  <a:gd name="T18" fmla="*/ 0 60000 65536"/>
                  <a:gd name="T19" fmla="*/ 0 60000 65536"/>
                  <a:gd name="T20" fmla="*/ 0 60000 65536"/>
                  <a:gd name="T21" fmla="*/ 0 w 35"/>
                  <a:gd name="T22" fmla="*/ 0 h 19"/>
                  <a:gd name="T23" fmla="*/ 35 w 35"/>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19">
                    <a:moveTo>
                      <a:pt x="34" y="0"/>
                    </a:moveTo>
                    <a:lnTo>
                      <a:pt x="29" y="1"/>
                    </a:lnTo>
                    <a:lnTo>
                      <a:pt x="24" y="2"/>
                    </a:lnTo>
                    <a:lnTo>
                      <a:pt x="19" y="5"/>
                    </a:lnTo>
                    <a:lnTo>
                      <a:pt x="16" y="7"/>
                    </a:lnTo>
                    <a:lnTo>
                      <a:pt x="8" y="11"/>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93" name="Freeform 3815"/>
              <p:cNvSpPr>
                <a:spLocks/>
              </p:cNvSpPr>
              <p:nvPr/>
            </p:nvSpPr>
            <p:spPr bwMode="auto">
              <a:xfrm>
                <a:off x="4206" y="3275"/>
                <a:ext cx="23" cy="19"/>
              </a:xfrm>
              <a:custGeom>
                <a:avLst/>
                <a:gdLst>
                  <a:gd name="T0" fmla="*/ 0 w 23"/>
                  <a:gd name="T1" fmla="*/ 14 h 19"/>
                  <a:gd name="T2" fmla="*/ 2 w 23"/>
                  <a:gd name="T3" fmla="*/ 18 h 19"/>
                  <a:gd name="T4" fmla="*/ 22 w 23"/>
                  <a:gd name="T5" fmla="*/ 0 h 19"/>
                  <a:gd name="T6" fmla="*/ 0 60000 65536"/>
                  <a:gd name="T7" fmla="*/ 0 60000 65536"/>
                  <a:gd name="T8" fmla="*/ 0 60000 65536"/>
                  <a:gd name="T9" fmla="*/ 0 w 23"/>
                  <a:gd name="T10" fmla="*/ 0 h 19"/>
                  <a:gd name="T11" fmla="*/ 23 w 23"/>
                  <a:gd name="T12" fmla="*/ 19 h 19"/>
                </a:gdLst>
                <a:ahLst/>
                <a:cxnLst>
                  <a:cxn ang="T6">
                    <a:pos x="T0" y="T1"/>
                  </a:cxn>
                  <a:cxn ang="T7">
                    <a:pos x="T2" y="T3"/>
                  </a:cxn>
                  <a:cxn ang="T8">
                    <a:pos x="T4" y="T5"/>
                  </a:cxn>
                </a:cxnLst>
                <a:rect l="T9" t="T10" r="T11" b="T12"/>
                <a:pathLst>
                  <a:path w="23" h="19">
                    <a:moveTo>
                      <a:pt x="0" y="14"/>
                    </a:moveTo>
                    <a:lnTo>
                      <a:pt x="2" y="18"/>
                    </a:lnTo>
                    <a:lnTo>
                      <a:pt x="22"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94" name="Freeform 3816"/>
              <p:cNvSpPr>
                <a:spLocks/>
              </p:cNvSpPr>
              <p:nvPr/>
            </p:nvSpPr>
            <p:spPr bwMode="auto">
              <a:xfrm>
                <a:off x="4199" y="3298"/>
                <a:ext cx="18" cy="18"/>
              </a:xfrm>
              <a:custGeom>
                <a:avLst/>
                <a:gdLst>
                  <a:gd name="T0" fmla="*/ 17 w 18"/>
                  <a:gd name="T1" fmla="*/ 8 h 18"/>
                  <a:gd name="T2" fmla="*/ 17 w 18"/>
                  <a:gd name="T3" fmla="*/ 17 h 18"/>
                  <a:gd name="T4" fmla="*/ 8 w 18"/>
                  <a:gd name="T5" fmla="*/ 17 h 18"/>
                  <a:gd name="T6" fmla="*/ 0 w 18"/>
                  <a:gd name="T7" fmla="*/ 8 h 18"/>
                  <a:gd name="T8" fmla="*/ 0 w 18"/>
                  <a:gd name="T9" fmla="*/ 0 h 18"/>
                  <a:gd name="T10" fmla="*/ 8 w 18"/>
                  <a:gd name="T11" fmla="*/ 0 h 18"/>
                  <a:gd name="T12" fmla="*/ 0 60000 65536"/>
                  <a:gd name="T13" fmla="*/ 0 60000 65536"/>
                  <a:gd name="T14" fmla="*/ 0 60000 65536"/>
                  <a:gd name="T15" fmla="*/ 0 60000 65536"/>
                  <a:gd name="T16" fmla="*/ 0 60000 65536"/>
                  <a:gd name="T17" fmla="*/ 0 60000 65536"/>
                  <a:gd name="T18" fmla="*/ 0 w 18"/>
                  <a:gd name="T19" fmla="*/ 0 h 18"/>
                  <a:gd name="T20" fmla="*/ 18 w 18"/>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8" h="18">
                    <a:moveTo>
                      <a:pt x="17" y="8"/>
                    </a:moveTo>
                    <a:lnTo>
                      <a:pt x="17" y="17"/>
                    </a:lnTo>
                    <a:lnTo>
                      <a:pt x="8" y="17"/>
                    </a:lnTo>
                    <a:lnTo>
                      <a:pt x="0" y="8"/>
                    </a:lnTo>
                    <a:lnTo>
                      <a:pt x="0" y="0"/>
                    </a:lnTo>
                    <a:lnTo>
                      <a:pt x="8"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95" name="Freeform 3817"/>
              <p:cNvSpPr>
                <a:spLocks/>
              </p:cNvSpPr>
              <p:nvPr/>
            </p:nvSpPr>
            <p:spPr bwMode="auto">
              <a:xfrm>
                <a:off x="4029" y="3379"/>
                <a:ext cx="19" cy="19"/>
              </a:xfrm>
              <a:custGeom>
                <a:avLst/>
                <a:gdLst>
                  <a:gd name="T0" fmla="*/ 14 w 19"/>
                  <a:gd name="T1" fmla="*/ 0 h 19"/>
                  <a:gd name="T2" fmla="*/ 6 w 19"/>
                  <a:gd name="T3" fmla="*/ 0 h 19"/>
                  <a:gd name="T4" fmla="*/ 2 w 19"/>
                  <a:gd name="T5" fmla="*/ 0 h 19"/>
                  <a:gd name="T6" fmla="*/ 0 w 19"/>
                  <a:gd name="T7" fmla="*/ 6 h 19"/>
                  <a:gd name="T8" fmla="*/ 0 w 19"/>
                  <a:gd name="T9" fmla="*/ 11 h 19"/>
                  <a:gd name="T10" fmla="*/ 2 w 19"/>
                  <a:gd name="T11" fmla="*/ 15 h 19"/>
                  <a:gd name="T12" fmla="*/ 6 w 19"/>
                  <a:gd name="T13" fmla="*/ 18 h 19"/>
                  <a:gd name="T14" fmla="*/ 12 w 19"/>
                  <a:gd name="T15" fmla="*/ 15 h 19"/>
                  <a:gd name="T16" fmla="*/ 18 w 19"/>
                  <a:gd name="T17" fmla="*/ 13 h 19"/>
                  <a:gd name="T18" fmla="*/ 14 w 19"/>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14" y="0"/>
                    </a:moveTo>
                    <a:lnTo>
                      <a:pt x="6" y="0"/>
                    </a:lnTo>
                    <a:lnTo>
                      <a:pt x="2" y="0"/>
                    </a:lnTo>
                    <a:lnTo>
                      <a:pt x="0" y="6"/>
                    </a:lnTo>
                    <a:lnTo>
                      <a:pt x="0" y="11"/>
                    </a:lnTo>
                    <a:lnTo>
                      <a:pt x="2" y="15"/>
                    </a:lnTo>
                    <a:lnTo>
                      <a:pt x="6" y="18"/>
                    </a:lnTo>
                    <a:lnTo>
                      <a:pt x="12" y="15"/>
                    </a:lnTo>
                    <a:lnTo>
                      <a:pt x="18" y="13"/>
                    </a:lnTo>
                    <a:lnTo>
                      <a:pt x="14" y="0"/>
                    </a:lnTo>
                  </a:path>
                </a:pathLst>
              </a:custGeom>
              <a:solidFill>
                <a:srgbClr val="767900"/>
              </a:solidFill>
              <a:ln w="12700" cap="rnd">
                <a:solidFill>
                  <a:srgbClr val="404000"/>
                </a:solidFill>
                <a:round/>
                <a:headEnd/>
                <a:tailEnd/>
              </a:ln>
            </p:spPr>
            <p:txBody>
              <a:bodyPr/>
              <a:lstStyle/>
              <a:p>
                <a:endParaRPr lang="zh-CN" altLang="zh-CN"/>
              </a:p>
            </p:txBody>
          </p:sp>
          <p:sp>
            <p:nvSpPr>
              <p:cNvPr id="57496" name="Freeform 3818"/>
              <p:cNvSpPr>
                <a:spLocks/>
              </p:cNvSpPr>
              <p:nvPr/>
            </p:nvSpPr>
            <p:spPr bwMode="auto">
              <a:xfrm>
                <a:off x="4047" y="3336"/>
                <a:ext cx="17" cy="68"/>
              </a:xfrm>
              <a:custGeom>
                <a:avLst/>
                <a:gdLst>
                  <a:gd name="T0" fmla="*/ 0 w 17"/>
                  <a:gd name="T1" fmla="*/ 67 h 68"/>
                  <a:gd name="T2" fmla="*/ 1 w 17"/>
                  <a:gd name="T3" fmla="*/ 58 h 68"/>
                  <a:gd name="T4" fmla="*/ 4 w 17"/>
                  <a:gd name="T5" fmla="*/ 51 h 68"/>
                  <a:gd name="T6" fmla="*/ 6 w 17"/>
                  <a:gd name="T7" fmla="*/ 45 h 68"/>
                  <a:gd name="T8" fmla="*/ 8 w 17"/>
                  <a:gd name="T9" fmla="*/ 37 h 68"/>
                  <a:gd name="T10" fmla="*/ 11 w 17"/>
                  <a:gd name="T11" fmla="*/ 29 h 68"/>
                  <a:gd name="T12" fmla="*/ 12 w 17"/>
                  <a:gd name="T13" fmla="*/ 21 h 68"/>
                  <a:gd name="T14" fmla="*/ 13 w 17"/>
                  <a:gd name="T15" fmla="*/ 15 h 68"/>
                  <a:gd name="T16" fmla="*/ 16 w 17"/>
                  <a:gd name="T17" fmla="*/ 7 h 68"/>
                  <a:gd name="T18" fmla="*/ 14 w 17"/>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68"/>
                  <a:gd name="T32" fmla="*/ 17 w 17"/>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68">
                    <a:moveTo>
                      <a:pt x="0" y="67"/>
                    </a:moveTo>
                    <a:lnTo>
                      <a:pt x="1" y="58"/>
                    </a:lnTo>
                    <a:lnTo>
                      <a:pt x="4" y="51"/>
                    </a:lnTo>
                    <a:lnTo>
                      <a:pt x="6" y="45"/>
                    </a:lnTo>
                    <a:lnTo>
                      <a:pt x="8" y="37"/>
                    </a:lnTo>
                    <a:lnTo>
                      <a:pt x="11" y="29"/>
                    </a:lnTo>
                    <a:lnTo>
                      <a:pt x="12" y="21"/>
                    </a:lnTo>
                    <a:lnTo>
                      <a:pt x="13" y="15"/>
                    </a:lnTo>
                    <a:lnTo>
                      <a:pt x="16" y="7"/>
                    </a:lnTo>
                    <a:lnTo>
                      <a:pt x="14"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97" name="Freeform 3819"/>
              <p:cNvSpPr>
                <a:spLocks/>
              </p:cNvSpPr>
              <p:nvPr/>
            </p:nvSpPr>
            <p:spPr bwMode="auto">
              <a:xfrm>
                <a:off x="4063" y="3295"/>
                <a:ext cx="34" cy="88"/>
              </a:xfrm>
              <a:custGeom>
                <a:avLst/>
                <a:gdLst>
                  <a:gd name="T0" fmla="*/ 33 w 34"/>
                  <a:gd name="T1" fmla="*/ 0 h 88"/>
                  <a:gd name="T2" fmla="*/ 24 w 34"/>
                  <a:gd name="T3" fmla="*/ 10 h 88"/>
                  <a:gd name="T4" fmla="*/ 20 w 34"/>
                  <a:gd name="T5" fmla="*/ 16 h 88"/>
                  <a:gd name="T6" fmla="*/ 17 w 34"/>
                  <a:gd name="T7" fmla="*/ 22 h 88"/>
                  <a:gd name="T8" fmla="*/ 14 w 34"/>
                  <a:gd name="T9" fmla="*/ 27 h 88"/>
                  <a:gd name="T10" fmla="*/ 14 w 34"/>
                  <a:gd name="T11" fmla="*/ 33 h 88"/>
                  <a:gd name="T12" fmla="*/ 14 w 34"/>
                  <a:gd name="T13" fmla="*/ 39 h 88"/>
                  <a:gd name="T14" fmla="*/ 13 w 34"/>
                  <a:gd name="T15" fmla="*/ 45 h 88"/>
                  <a:gd name="T16" fmla="*/ 11 w 34"/>
                  <a:gd name="T17" fmla="*/ 51 h 88"/>
                  <a:gd name="T18" fmla="*/ 10 w 34"/>
                  <a:gd name="T19" fmla="*/ 56 h 88"/>
                  <a:gd name="T20" fmla="*/ 9 w 34"/>
                  <a:gd name="T21" fmla="*/ 63 h 88"/>
                  <a:gd name="T22" fmla="*/ 7 w 34"/>
                  <a:gd name="T23" fmla="*/ 69 h 88"/>
                  <a:gd name="T24" fmla="*/ 4 w 34"/>
                  <a:gd name="T25" fmla="*/ 75 h 88"/>
                  <a:gd name="T26" fmla="*/ 0 w 34"/>
                  <a:gd name="T27" fmla="*/ 87 h 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
                  <a:gd name="T43" fmla="*/ 0 h 88"/>
                  <a:gd name="T44" fmla="*/ 34 w 34"/>
                  <a:gd name="T45" fmla="*/ 88 h 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 h="88">
                    <a:moveTo>
                      <a:pt x="33" y="0"/>
                    </a:moveTo>
                    <a:lnTo>
                      <a:pt x="24" y="10"/>
                    </a:lnTo>
                    <a:lnTo>
                      <a:pt x="20" y="16"/>
                    </a:lnTo>
                    <a:lnTo>
                      <a:pt x="17" y="22"/>
                    </a:lnTo>
                    <a:lnTo>
                      <a:pt x="14" y="27"/>
                    </a:lnTo>
                    <a:lnTo>
                      <a:pt x="14" y="33"/>
                    </a:lnTo>
                    <a:lnTo>
                      <a:pt x="14" y="39"/>
                    </a:lnTo>
                    <a:lnTo>
                      <a:pt x="13" y="45"/>
                    </a:lnTo>
                    <a:lnTo>
                      <a:pt x="11" y="51"/>
                    </a:lnTo>
                    <a:lnTo>
                      <a:pt x="10" y="56"/>
                    </a:lnTo>
                    <a:lnTo>
                      <a:pt x="9" y="63"/>
                    </a:lnTo>
                    <a:lnTo>
                      <a:pt x="7" y="69"/>
                    </a:lnTo>
                    <a:lnTo>
                      <a:pt x="4" y="75"/>
                    </a:lnTo>
                    <a:lnTo>
                      <a:pt x="0" y="8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98" name="Freeform 3820"/>
              <p:cNvSpPr>
                <a:spLocks/>
              </p:cNvSpPr>
              <p:nvPr/>
            </p:nvSpPr>
            <p:spPr bwMode="auto">
              <a:xfrm>
                <a:off x="4054" y="3377"/>
                <a:ext cx="54" cy="19"/>
              </a:xfrm>
              <a:custGeom>
                <a:avLst/>
                <a:gdLst>
                  <a:gd name="T0" fmla="*/ 0 w 54"/>
                  <a:gd name="T1" fmla="*/ 0 h 19"/>
                  <a:gd name="T2" fmla="*/ 3 w 54"/>
                  <a:gd name="T3" fmla="*/ 2 h 19"/>
                  <a:gd name="T4" fmla="*/ 7 w 54"/>
                  <a:gd name="T5" fmla="*/ 6 h 19"/>
                  <a:gd name="T6" fmla="*/ 14 w 54"/>
                  <a:gd name="T7" fmla="*/ 10 h 19"/>
                  <a:gd name="T8" fmla="*/ 21 w 54"/>
                  <a:gd name="T9" fmla="*/ 12 h 19"/>
                  <a:gd name="T10" fmla="*/ 27 w 54"/>
                  <a:gd name="T11" fmla="*/ 14 h 19"/>
                  <a:gd name="T12" fmla="*/ 34 w 54"/>
                  <a:gd name="T13" fmla="*/ 14 h 19"/>
                  <a:gd name="T14" fmla="*/ 41 w 54"/>
                  <a:gd name="T15" fmla="*/ 14 h 19"/>
                  <a:gd name="T16" fmla="*/ 43 w 54"/>
                  <a:gd name="T17" fmla="*/ 18 h 19"/>
                  <a:gd name="T18" fmla="*/ 48 w 54"/>
                  <a:gd name="T19" fmla="*/ 18 h 19"/>
                  <a:gd name="T20" fmla="*/ 53 w 54"/>
                  <a:gd name="T21" fmla="*/ 18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19"/>
                  <a:gd name="T35" fmla="*/ 54 w 54"/>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19">
                    <a:moveTo>
                      <a:pt x="0" y="0"/>
                    </a:moveTo>
                    <a:lnTo>
                      <a:pt x="3" y="2"/>
                    </a:lnTo>
                    <a:lnTo>
                      <a:pt x="7" y="6"/>
                    </a:lnTo>
                    <a:lnTo>
                      <a:pt x="14" y="10"/>
                    </a:lnTo>
                    <a:lnTo>
                      <a:pt x="21" y="12"/>
                    </a:lnTo>
                    <a:lnTo>
                      <a:pt x="27" y="14"/>
                    </a:lnTo>
                    <a:lnTo>
                      <a:pt x="34" y="14"/>
                    </a:lnTo>
                    <a:lnTo>
                      <a:pt x="41" y="14"/>
                    </a:lnTo>
                    <a:lnTo>
                      <a:pt x="43" y="18"/>
                    </a:lnTo>
                    <a:lnTo>
                      <a:pt x="48" y="18"/>
                    </a:lnTo>
                    <a:lnTo>
                      <a:pt x="53"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499" name="Line 3821"/>
              <p:cNvSpPr>
                <a:spLocks noChangeShapeType="1"/>
              </p:cNvSpPr>
              <p:nvPr/>
            </p:nvSpPr>
            <p:spPr bwMode="auto">
              <a:xfrm flipV="1">
                <a:off x="4039" y="3391"/>
                <a:ext cx="10" cy="1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00" name="Line 3822"/>
              <p:cNvSpPr>
                <a:spLocks noChangeShapeType="1"/>
              </p:cNvSpPr>
              <p:nvPr/>
            </p:nvSpPr>
            <p:spPr bwMode="auto">
              <a:xfrm flipH="1">
                <a:off x="4039" y="3386"/>
                <a:ext cx="10" cy="17"/>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01" name="Line 3823"/>
              <p:cNvSpPr>
                <a:spLocks noChangeShapeType="1"/>
              </p:cNvSpPr>
              <p:nvPr/>
            </p:nvSpPr>
            <p:spPr bwMode="auto">
              <a:xfrm>
                <a:off x="4031" y="3366"/>
                <a:ext cx="4"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02" name="Line 3824"/>
              <p:cNvSpPr>
                <a:spLocks noChangeShapeType="1"/>
              </p:cNvSpPr>
              <p:nvPr/>
            </p:nvSpPr>
            <p:spPr bwMode="auto">
              <a:xfrm>
                <a:off x="4035" y="3359"/>
                <a:ext cx="2" cy="9"/>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03" name="Line 3825"/>
              <p:cNvSpPr>
                <a:spLocks noChangeShapeType="1"/>
              </p:cNvSpPr>
              <p:nvPr/>
            </p:nvSpPr>
            <p:spPr bwMode="auto">
              <a:xfrm flipV="1">
                <a:off x="4107" y="3294"/>
                <a:ext cx="11" cy="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04" name="Freeform 3826"/>
              <p:cNvSpPr>
                <a:spLocks/>
              </p:cNvSpPr>
              <p:nvPr/>
            </p:nvSpPr>
            <p:spPr bwMode="auto">
              <a:xfrm>
                <a:off x="4104" y="3328"/>
                <a:ext cx="18" cy="19"/>
              </a:xfrm>
              <a:custGeom>
                <a:avLst/>
                <a:gdLst>
                  <a:gd name="T0" fmla="*/ 0 w 18"/>
                  <a:gd name="T1" fmla="*/ 0 h 19"/>
                  <a:gd name="T2" fmla="*/ 0 w 18"/>
                  <a:gd name="T3" fmla="*/ 2 h 19"/>
                  <a:gd name="T4" fmla="*/ 4 w 18"/>
                  <a:gd name="T5" fmla="*/ 4 h 19"/>
                  <a:gd name="T6" fmla="*/ 10 w 18"/>
                  <a:gd name="T7" fmla="*/ 6 h 19"/>
                  <a:gd name="T8" fmla="*/ 17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0" y="0"/>
                    </a:moveTo>
                    <a:lnTo>
                      <a:pt x="0" y="2"/>
                    </a:lnTo>
                    <a:lnTo>
                      <a:pt x="4" y="4"/>
                    </a:lnTo>
                    <a:lnTo>
                      <a:pt x="10" y="6"/>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05" name="Freeform 3827"/>
              <p:cNvSpPr>
                <a:spLocks/>
              </p:cNvSpPr>
              <p:nvPr/>
            </p:nvSpPr>
            <p:spPr bwMode="auto">
              <a:xfrm>
                <a:off x="4089" y="3340"/>
                <a:ext cx="22" cy="43"/>
              </a:xfrm>
              <a:custGeom>
                <a:avLst/>
                <a:gdLst>
                  <a:gd name="T0" fmla="*/ 0 w 22"/>
                  <a:gd name="T1" fmla="*/ 0 h 43"/>
                  <a:gd name="T2" fmla="*/ 1 w 22"/>
                  <a:gd name="T3" fmla="*/ 9 h 43"/>
                  <a:gd name="T4" fmla="*/ 3 w 22"/>
                  <a:gd name="T5" fmla="*/ 14 h 43"/>
                  <a:gd name="T6" fmla="*/ 5 w 22"/>
                  <a:gd name="T7" fmla="*/ 19 h 43"/>
                  <a:gd name="T8" fmla="*/ 7 w 22"/>
                  <a:gd name="T9" fmla="*/ 24 h 43"/>
                  <a:gd name="T10" fmla="*/ 10 w 22"/>
                  <a:gd name="T11" fmla="*/ 29 h 43"/>
                  <a:gd name="T12" fmla="*/ 12 w 22"/>
                  <a:gd name="T13" fmla="*/ 34 h 43"/>
                  <a:gd name="T14" fmla="*/ 15 w 22"/>
                  <a:gd name="T15" fmla="*/ 37 h 43"/>
                  <a:gd name="T16" fmla="*/ 18 w 22"/>
                  <a:gd name="T17" fmla="*/ 39 h 43"/>
                  <a:gd name="T18" fmla="*/ 21 w 22"/>
                  <a:gd name="T19" fmla="*/ 4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43"/>
                  <a:gd name="T32" fmla="*/ 22 w 22"/>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43">
                    <a:moveTo>
                      <a:pt x="0" y="0"/>
                    </a:moveTo>
                    <a:lnTo>
                      <a:pt x="1" y="9"/>
                    </a:lnTo>
                    <a:lnTo>
                      <a:pt x="3" y="14"/>
                    </a:lnTo>
                    <a:lnTo>
                      <a:pt x="5" y="19"/>
                    </a:lnTo>
                    <a:lnTo>
                      <a:pt x="7" y="24"/>
                    </a:lnTo>
                    <a:lnTo>
                      <a:pt x="10" y="29"/>
                    </a:lnTo>
                    <a:lnTo>
                      <a:pt x="12" y="34"/>
                    </a:lnTo>
                    <a:lnTo>
                      <a:pt x="15" y="37"/>
                    </a:lnTo>
                    <a:lnTo>
                      <a:pt x="18" y="39"/>
                    </a:lnTo>
                    <a:lnTo>
                      <a:pt x="21" y="42"/>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06" name="Freeform 3828"/>
              <p:cNvSpPr>
                <a:spLocks/>
              </p:cNvSpPr>
              <p:nvPr/>
            </p:nvSpPr>
            <p:spPr bwMode="auto">
              <a:xfrm>
                <a:off x="4105" y="3317"/>
                <a:ext cx="18" cy="19"/>
              </a:xfrm>
              <a:custGeom>
                <a:avLst/>
                <a:gdLst>
                  <a:gd name="T0" fmla="*/ 0 w 18"/>
                  <a:gd name="T1" fmla="*/ 0 h 19"/>
                  <a:gd name="T2" fmla="*/ 2 w 18"/>
                  <a:gd name="T3" fmla="*/ 4 h 19"/>
                  <a:gd name="T4" fmla="*/ 6 w 18"/>
                  <a:gd name="T5" fmla="*/ 10 h 19"/>
                  <a:gd name="T6" fmla="*/ 11 w 18"/>
                  <a:gd name="T7" fmla="*/ 13 h 19"/>
                  <a:gd name="T8" fmla="*/ 17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0" y="0"/>
                    </a:moveTo>
                    <a:lnTo>
                      <a:pt x="2" y="4"/>
                    </a:lnTo>
                    <a:lnTo>
                      <a:pt x="6" y="10"/>
                    </a:lnTo>
                    <a:lnTo>
                      <a:pt x="11" y="13"/>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07" name="Freeform 3829"/>
              <p:cNvSpPr>
                <a:spLocks/>
              </p:cNvSpPr>
              <p:nvPr/>
            </p:nvSpPr>
            <p:spPr bwMode="auto">
              <a:xfrm>
                <a:off x="4158" y="3256"/>
                <a:ext cx="44" cy="32"/>
              </a:xfrm>
              <a:custGeom>
                <a:avLst/>
                <a:gdLst>
                  <a:gd name="T0" fmla="*/ 10 w 44"/>
                  <a:gd name="T1" fmla="*/ 0 h 32"/>
                  <a:gd name="T2" fmla="*/ 12 w 44"/>
                  <a:gd name="T3" fmla="*/ 4 h 32"/>
                  <a:gd name="T4" fmla="*/ 21 w 44"/>
                  <a:gd name="T5" fmla="*/ 14 h 32"/>
                  <a:gd name="T6" fmla="*/ 43 w 44"/>
                  <a:gd name="T7" fmla="*/ 29 h 32"/>
                  <a:gd name="T8" fmla="*/ 38 w 44"/>
                  <a:gd name="T9" fmla="*/ 31 h 32"/>
                  <a:gd name="T10" fmla="*/ 22 w 44"/>
                  <a:gd name="T11" fmla="*/ 22 h 32"/>
                  <a:gd name="T12" fmla="*/ 17 w 44"/>
                  <a:gd name="T13" fmla="*/ 18 h 32"/>
                  <a:gd name="T14" fmla="*/ 5 w 44"/>
                  <a:gd name="T15" fmla="*/ 7 h 32"/>
                  <a:gd name="T16" fmla="*/ 0 w 44"/>
                  <a:gd name="T17" fmla="*/ 1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32"/>
                  <a:gd name="T29" fmla="*/ 44 w 44"/>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32">
                    <a:moveTo>
                      <a:pt x="10" y="0"/>
                    </a:moveTo>
                    <a:lnTo>
                      <a:pt x="12" y="4"/>
                    </a:lnTo>
                    <a:lnTo>
                      <a:pt x="21" y="14"/>
                    </a:lnTo>
                    <a:lnTo>
                      <a:pt x="43" y="29"/>
                    </a:lnTo>
                    <a:lnTo>
                      <a:pt x="38" y="31"/>
                    </a:lnTo>
                    <a:lnTo>
                      <a:pt x="22" y="22"/>
                    </a:lnTo>
                    <a:lnTo>
                      <a:pt x="17" y="18"/>
                    </a:lnTo>
                    <a:lnTo>
                      <a:pt x="5" y="7"/>
                    </a:lnTo>
                    <a:lnTo>
                      <a:pt x="0" y="1"/>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08" name="Freeform 3830"/>
              <p:cNvSpPr>
                <a:spLocks/>
              </p:cNvSpPr>
              <p:nvPr/>
            </p:nvSpPr>
            <p:spPr bwMode="auto">
              <a:xfrm>
                <a:off x="4194" y="3285"/>
                <a:ext cx="18" cy="19"/>
              </a:xfrm>
              <a:custGeom>
                <a:avLst/>
                <a:gdLst>
                  <a:gd name="T0" fmla="*/ 17 w 18"/>
                  <a:gd name="T1" fmla="*/ 0 h 19"/>
                  <a:gd name="T2" fmla="*/ 0 w 18"/>
                  <a:gd name="T3" fmla="*/ 4 h 19"/>
                  <a:gd name="T4" fmla="*/ 0 w 18"/>
                  <a:gd name="T5" fmla="*/ 13 h 19"/>
                  <a:gd name="T6" fmla="*/ 9 w 18"/>
                  <a:gd name="T7" fmla="*/ 18 h 19"/>
                  <a:gd name="T8" fmla="*/ 17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0"/>
                    </a:moveTo>
                    <a:lnTo>
                      <a:pt x="0" y="4"/>
                    </a:lnTo>
                    <a:lnTo>
                      <a:pt x="0" y="13"/>
                    </a:lnTo>
                    <a:lnTo>
                      <a:pt x="9" y="18"/>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09" name="Freeform 3831"/>
              <p:cNvSpPr>
                <a:spLocks/>
              </p:cNvSpPr>
              <p:nvPr/>
            </p:nvSpPr>
            <p:spPr bwMode="auto">
              <a:xfrm>
                <a:off x="4104" y="3385"/>
                <a:ext cx="53" cy="54"/>
              </a:xfrm>
              <a:custGeom>
                <a:avLst/>
                <a:gdLst>
                  <a:gd name="T0" fmla="*/ 52 w 53"/>
                  <a:gd name="T1" fmla="*/ 10 h 54"/>
                  <a:gd name="T2" fmla="*/ 42 w 53"/>
                  <a:gd name="T3" fmla="*/ 9 h 54"/>
                  <a:gd name="T4" fmla="*/ 41 w 53"/>
                  <a:gd name="T5" fmla="*/ 47 h 54"/>
                  <a:gd name="T6" fmla="*/ 35 w 53"/>
                  <a:gd name="T7" fmla="*/ 48 h 54"/>
                  <a:gd name="T8" fmla="*/ 31 w 53"/>
                  <a:gd name="T9" fmla="*/ 49 h 54"/>
                  <a:gd name="T10" fmla="*/ 24 w 53"/>
                  <a:gd name="T11" fmla="*/ 50 h 54"/>
                  <a:gd name="T12" fmla="*/ 19 w 53"/>
                  <a:gd name="T13" fmla="*/ 51 h 54"/>
                  <a:gd name="T14" fmla="*/ 14 w 53"/>
                  <a:gd name="T15" fmla="*/ 51 h 54"/>
                  <a:gd name="T16" fmla="*/ 7 w 53"/>
                  <a:gd name="T17" fmla="*/ 53 h 54"/>
                  <a:gd name="T18" fmla="*/ 2 w 53"/>
                  <a:gd name="T19" fmla="*/ 51 h 54"/>
                  <a:gd name="T20" fmla="*/ 0 w 53"/>
                  <a:gd name="T21" fmla="*/ 51 h 54"/>
                  <a:gd name="T22" fmla="*/ 1 w 53"/>
                  <a:gd name="T23" fmla="*/ 22 h 54"/>
                  <a:gd name="T24" fmla="*/ 4 w 53"/>
                  <a:gd name="T25" fmla="*/ 12 h 54"/>
                  <a:gd name="T26" fmla="*/ 4 w 53"/>
                  <a:gd name="T27" fmla="*/ 1 h 54"/>
                  <a:gd name="T28" fmla="*/ 7 w 53"/>
                  <a:gd name="T29" fmla="*/ 1 h 54"/>
                  <a:gd name="T30" fmla="*/ 10 w 53"/>
                  <a:gd name="T31" fmla="*/ 0 h 54"/>
                  <a:gd name="T32" fmla="*/ 14 w 53"/>
                  <a:gd name="T33" fmla="*/ 0 h 54"/>
                  <a:gd name="T34" fmla="*/ 18 w 53"/>
                  <a:gd name="T35" fmla="*/ 0 h 54"/>
                  <a:gd name="T36" fmla="*/ 21 w 53"/>
                  <a:gd name="T37" fmla="*/ 0 h 54"/>
                  <a:gd name="T38" fmla="*/ 22 w 53"/>
                  <a:gd name="T39" fmla="*/ 1 h 54"/>
                  <a:gd name="T40" fmla="*/ 26 w 53"/>
                  <a:gd name="T41" fmla="*/ 0 h 54"/>
                  <a:gd name="T42" fmla="*/ 30 w 53"/>
                  <a:gd name="T43" fmla="*/ 0 h 54"/>
                  <a:gd name="T44" fmla="*/ 34 w 53"/>
                  <a:gd name="T45" fmla="*/ 0 h 54"/>
                  <a:gd name="T46" fmla="*/ 40 w 53"/>
                  <a:gd name="T47" fmla="*/ 1 h 54"/>
                  <a:gd name="T48" fmla="*/ 39 w 53"/>
                  <a:gd name="T49" fmla="*/ 7 h 54"/>
                  <a:gd name="T50" fmla="*/ 36 w 53"/>
                  <a:gd name="T51" fmla="*/ 9 h 54"/>
                  <a:gd name="T52" fmla="*/ 31 w 53"/>
                  <a:gd name="T53" fmla="*/ 10 h 54"/>
                  <a:gd name="T54" fmla="*/ 26 w 53"/>
                  <a:gd name="T55" fmla="*/ 11 h 54"/>
                  <a:gd name="T56" fmla="*/ 22 w 53"/>
                  <a:gd name="T57" fmla="*/ 11 h 54"/>
                  <a:gd name="T58" fmla="*/ 19 w 53"/>
                  <a:gd name="T59" fmla="*/ 10 h 54"/>
                  <a:gd name="T60" fmla="*/ 17 w 53"/>
                  <a:gd name="T61" fmla="*/ 10 h 54"/>
                  <a:gd name="T62" fmla="*/ 14 w 53"/>
                  <a:gd name="T63" fmla="*/ 10 h 54"/>
                  <a:gd name="T64" fmla="*/ 10 w 53"/>
                  <a:gd name="T65" fmla="*/ 10 h 54"/>
                  <a:gd name="T66" fmla="*/ 7 w 53"/>
                  <a:gd name="T67" fmla="*/ 10 h 54"/>
                  <a:gd name="T68" fmla="*/ 5 w 53"/>
                  <a:gd name="T69" fmla="*/ 11 h 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3"/>
                  <a:gd name="T106" fmla="*/ 0 h 54"/>
                  <a:gd name="T107" fmla="*/ 53 w 53"/>
                  <a:gd name="T108" fmla="*/ 54 h 5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3" h="54">
                    <a:moveTo>
                      <a:pt x="52" y="10"/>
                    </a:moveTo>
                    <a:lnTo>
                      <a:pt x="42" y="9"/>
                    </a:lnTo>
                    <a:lnTo>
                      <a:pt x="41" y="47"/>
                    </a:lnTo>
                    <a:lnTo>
                      <a:pt x="35" y="48"/>
                    </a:lnTo>
                    <a:lnTo>
                      <a:pt x="31" y="49"/>
                    </a:lnTo>
                    <a:lnTo>
                      <a:pt x="24" y="50"/>
                    </a:lnTo>
                    <a:lnTo>
                      <a:pt x="19" y="51"/>
                    </a:lnTo>
                    <a:lnTo>
                      <a:pt x="14" y="51"/>
                    </a:lnTo>
                    <a:lnTo>
                      <a:pt x="7" y="53"/>
                    </a:lnTo>
                    <a:lnTo>
                      <a:pt x="2" y="51"/>
                    </a:lnTo>
                    <a:lnTo>
                      <a:pt x="0" y="51"/>
                    </a:lnTo>
                    <a:lnTo>
                      <a:pt x="1" y="22"/>
                    </a:lnTo>
                    <a:lnTo>
                      <a:pt x="4" y="12"/>
                    </a:lnTo>
                    <a:lnTo>
                      <a:pt x="4" y="1"/>
                    </a:lnTo>
                    <a:lnTo>
                      <a:pt x="7" y="1"/>
                    </a:lnTo>
                    <a:lnTo>
                      <a:pt x="10" y="0"/>
                    </a:lnTo>
                    <a:lnTo>
                      <a:pt x="14" y="0"/>
                    </a:lnTo>
                    <a:lnTo>
                      <a:pt x="18" y="0"/>
                    </a:lnTo>
                    <a:lnTo>
                      <a:pt x="21" y="0"/>
                    </a:lnTo>
                    <a:lnTo>
                      <a:pt x="22" y="1"/>
                    </a:lnTo>
                    <a:lnTo>
                      <a:pt x="26" y="0"/>
                    </a:lnTo>
                    <a:lnTo>
                      <a:pt x="30" y="0"/>
                    </a:lnTo>
                    <a:lnTo>
                      <a:pt x="34" y="0"/>
                    </a:lnTo>
                    <a:lnTo>
                      <a:pt x="40" y="1"/>
                    </a:lnTo>
                    <a:lnTo>
                      <a:pt x="39" y="7"/>
                    </a:lnTo>
                    <a:lnTo>
                      <a:pt x="36" y="9"/>
                    </a:lnTo>
                    <a:lnTo>
                      <a:pt x="31" y="10"/>
                    </a:lnTo>
                    <a:lnTo>
                      <a:pt x="26" y="11"/>
                    </a:lnTo>
                    <a:lnTo>
                      <a:pt x="22" y="11"/>
                    </a:lnTo>
                    <a:lnTo>
                      <a:pt x="19" y="10"/>
                    </a:lnTo>
                    <a:lnTo>
                      <a:pt x="17" y="10"/>
                    </a:lnTo>
                    <a:lnTo>
                      <a:pt x="14" y="10"/>
                    </a:lnTo>
                    <a:lnTo>
                      <a:pt x="10" y="10"/>
                    </a:lnTo>
                    <a:lnTo>
                      <a:pt x="7" y="10"/>
                    </a:lnTo>
                    <a:lnTo>
                      <a:pt x="5" y="11"/>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10" name="Line 3832"/>
              <p:cNvSpPr>
                <a:spLocks noChangeShapeType="1"/>
              </p:cNvSpPr>
              <p:nvPr/>
            </p:nvSpPr>
            <p:spPr bwMode="auto">
              <a:xfrm flipV="1">
                <a:off x="4105" y="3406"/>
                <a:ext cx="40"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11" name="Freeform 3833"/>
              <p:cNvSpPr>
                <a:spLocks/>
              </p:cNvSpPr>
              <p:nvPr/>
            </p:nvSpPr>
            <p:spPr bwMode="auto">
              <a:xfrm>
                <a:off x="4142" y="3386"/>
                <a:ext cx="18" cy="47"/>
              </a:xfrm>
              <a:custGeom>
                <a:avLst/>
                <a:gdLst>
                  <a:gd name="T0" fmla="*/ 1 w 18"/>
                  <a:gd name="T1" fmla="*/ 46 h 47"/>
                  <a:gd name="T2" fmla="*/ 6 w 18"/>
                  <a:gd name="T3" fmla="*/ 43 h 47"/>
                  <a:gd name="T4" fmla="*/ 9 w 18"/>
                  <a:gd name="T5" fmla="*/ 42 h 47"/>
                  <a:gd name="T6" fmla="*/ 17 w 18"/>
                  <a:gd name="T7" fmla="*/ 39 h 47"/>
                  <a:gd name="T8" fmla="*/ 17 w 18"/>
                  <a:gd name="T9" fmla="*/ 22 h 47"/>
                  <a:gd name="T10" fmla="*/ 17 w 18"/>
                  <a:gd name="T11" fmla="*/ 16 h 47"/>
                  <a:gd name="T12" fmla="*/ 17 w 18"/>
                  <a:gd name="T13" fmla="*/ 12 h 47"/>
                  <a:gd name="T14" fmla="*/ 17 w 18"/>
                  <a:gd name="T15" fmla="*/ 8 h 47"/>
                  <a:gd name="T16" fmla="*/ 14 w 18"/>
                  <a:gd name="T17" fmla="*/ 6 h 47"/>
                  <a:gd name="T18" fmla="*/ 1 w 18"/>
                  <a:gd name="T19" fmla="*/ 0 h 47"/>
                  <a:gd name="T20" fmla="*/ 0 w 18"/>
                  <a:gd name="T21" fmla="*/ 6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47"/>
                  <a:gd name="T35" fmla="*/ 18 w 18"/>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47">
                    <a:moveTo>
                      <a:pt x="1" y="46"/>
                    </a:moveTo>
                    <a:lnTo>
                      <a:pt x="6" y="43"/>
                    </a:lnTo>
                    <a:lnTo>
                      <a:pt x="9" y="42"/>
                    </a:lnTo>
                    <a:lnTo>
                      <a:pt x="17" y="39"/>
                    </a:lnTo>
                    <a:lnTo>
                      <a:pt x="17" y="22"/>
                    </a:lnTo>
                    <a:lnTo>
                      <a:pt x="17" y="16"/>
                    </a:lnTo>
                    <a:lnTo>
                      <a:pt x="17" y="12"/>
                    </a:lnTo>
                    <a:lnTo>
                      <a:pt x="17" y="8"/>
                    </a:lnTo>
                    <a:lnTo>
                      <a:pt x="14" y="6"/>
                    </a:lnTo>
                    <a:lnTo>
                      <a:pt x="1" y="0"/>
                    </a:lnTo>
                    <a:lnTo>
                      <a:pt x="0" y="6"/>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grpSp>
            <p:nvGrpSpPr>
              <p:cNvPr id="66561" name="Group 3834"/>
              <p:cNvGrpSpPr>
                <a:grpSpLocks/>
              </p:cNvGrpSpPr>
              <p:nvPr/>
            </p:nvGrpSpPr>
            <p:grpSpPr bwMode="auto">
              <a:xfrm>
                <a:off x="4118" y="3400"/>
                <a:ext cx="18" cy="20"/>
                <a:chOff x="4118" y="3400"/>
                <a:chExt cx="18" cy="20"/>
              </a:xfrm>
            </p:grpSpPr>
            <p:sp>
              <p:nvSpPr>
                <p:cNvPr id="57600" name="Freeform 3835"/>
                <p:cNvSpPr>
                  <a:spLocks/>
                </p:cNvSpPr>
                <p:nvPr/>
              </p:nvSpPr>
              <p:spPr bwMode="auto">
                <a:xfrm>
                  <a:off x="4118" y="3400"/>
                  <a:ext cx="18" cy="20"/>
                </a:xfrm>
                <a:custGeom>
                  <a:avLst/>
                  <a:gdLst>
                    <a:gd name="T0" fmla="*/ 17 w 18"/>
                    <a:gd name="T1" fmla="*/ 0 h 20"/>
                    <a:gd name="T2" fmla="*/ 1 w 18"/>
                    <a:gd name="T3" fmla="*/ 0 h 20"/>
                    <a:gd name="T4" fmla="*/ 0 w 18"/>
                    <a:gd name="T5" fmla="*/ 11 h 20"/>
                    <a:gd name="T6" fmla="*/ 4 w 18"/>
                    <a:gd name="T7" fmla="*/ 14 h 20"/>
                    <a:gd name="T8" fmla="*/ 4 w 18"/>
                    <a:gd name="T9" fmla="*/ 19 h 20"/>
                    <a:gd name="T10" fmla="*/ 5 w 18"/>
                    <a:gd name="T11" fmla="*/ 19 h 20"/>
                    <a:gd name="T12" fmla="*/ 5 w 18"/>
                    <a:gd name="T13" fmla="*/ 15 h 20"/>
                    <a:gd name="T14" fmla="*/ 8 w 18"/>
                    <a:gd name="T15" fmla="*/ 15 h 20"/>
                    <a:gd name="T16" fmla="*/ 8 w 18"/>
                    <a:gd name="T17" fmla="*/ 19 h 20"/>
                    <a:gd name="T18" fmla="*/ 10 w 18"/>
                    <a:gd name="T19" fmla="*/ 19 h 20"/>
                    <a:gd name="T20" fmla="*/ 10 w 18"/>
                    <a:gd name="T21" fmla="*/ 14 h 20"/>
                    <a:gd name="T22" fmla="*/ 14 w 18"/>
                    <a:gd name="T23" fmla="*/ 12 h 20"/>
                    <a:gd name="T24" fmla="*/ 17 w 18"/>
                    <a:gd name="T25" fmla="*/ 0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20"/>
                    <a:gd name="T41" fmla="*/ 18 w 18"/>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20">
                      <a:moveTo>
                        <a:pt x="17" y="0"/>
                      </a:moveTo>
                      <a:lnTo>
                        <a:pt x="1" y="0"/>
                      </a:lnTo>
                      <a:lnTo>
                        <a:pt x="0" y="11"/>
                      </a:lnTo>
                      <a:lnTo>
                        <a:pt x="4" y="14"/>
                      </a:lnTo>
                      <a:lnTo>
                        <a:pt x="4" y="19"/>
                      </a:lnTo>
                      <a:lnTo>
                        <a:pt x="5" y="19"/>
                      </a:lnTo>
                      <a:lnTo>
                        <a:pt x="5" y="15"/>
                      </a:lnTo>
                      <a:lnTo>
                        <a:pt x="8" y="15"/>
                      </a:lnTo>
                      <a:lnTo>
                        <a:pt x="8" y="19"/>
                      </a:lnTo>
                      <a:lnTo>
                        <a:pt x="10" y="19"/>
                      </a:lnTo>
                      <a:lnTo>
                        <a:pt x="10" y="14"/>
                      </a:lnTo>
                      <a:lnTo>
                        <a:pt x="14" y="12"/>
                      </a:lnTo>
                      <a:lnTo>
                        <a:pt x="17" y="0"/>
                      </a:lnTo>
                    </a:path>
                  </a:pathLst>
                </a:custGeom>
                <a:solidFill>
                  <a:srgbClr val="767900"/>
                </a:solidFill>
                <a:ln w="9525" cap="rnd">
                  <a:noFill/>
                  <a:round/>
                  <a:headEnd/>
                  <a:tailEnd/>
                </a:ln>
              </p:spPr>
              <p:txBody>
                <a:bodyPr/>
                <a:lstStyle/>
                <a:p>
                  <a:endParaRPr lang="zh-CN" altLang="zh-CN"/>
                </a:p>
              </p:txBody>
            </p:sp>
            <p:sp>
              <p:nvSpPr>
                <p:cNvPr id="57601" name="Freeform 3836"/>
                <p:cNvSpPr>
                  <a:spLocks/>
                </p:cNvSpPr>
                <p:nvPr/>
              </p:nvSpPr>
              <p:spPr bwMode="auto">
                <a:xfrm>
                  <a:off x="4118" y="3400"/>
                  <a:ext cx="18" cy="20"/>
                </a:xfrm>
                <a:custGeom>
                  <a:avLst/>
                  <a:gdLst>
                    <a:gd name="T0" fmla="*/ 17 w 18"/>
                    <a:gd name="T1" fmla="*/ 0 h 20"/>
                    <a:gd name="T2" fmla="*/ 1 w 18"/>
                    <a:gd name="T3" fmla="*/ 0 h 20"/>
                    <a:gd name="T4" fmla="*/ 0 w 18"/>
                    <a:gd name="T5" fmla="*/ 11 h 20"/>
                    <a:gd name="T6" fmla="*/ 3 w 18"/>
                    <a:gd name="T7" fmla="*/ 14 h 20"/>
                    <a:gd name="T8" fmla="*/ 3 w 18"/>
                    <a:gd name="T9" fmla="*/ 19 h 20"/>
                    <a:gd name="T10" fmla="*/ 5 w 18"/>
                    <a:gd name="T11" fmla="*/ 19 h 20"/>
                    <a:gd name="T12" fmla="*/ 5 w 18"/>
                    <a:gd name="T13" fmla="*/ 15 h 20"/>
                    <a:gd name="T14" fmla="*/ 8 w 18"/>
                    <a:gd name="T15" fmla="*/ 15 h 20"/>
                    <a:gd name="T16" fmla="*/ 8 w 18"/>
                    <a:gd name="T17" fmla="*/ 19 h 20"/>
                    <a:gd name="T18" fmla="*/ 10 w 18"/>
                    <a:gd name="T19" fmla="*/ 19 h 20"/>
                    <a:gd name="T20" fmla="*/ 10 w 18"/>
                    <a:gd name="T21" fmla="*/ 14 h 20"/>
                    <a:gd name="T22" fmla="*/ 14 w 18"/>
                    <a:gd name="T23" fmla="*/ 11 h 20"/>
                    <a:gd name="T24" fmla="*/ 17 w 18"/>
                    <a:gd name="T25" fmla="*/ 0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20"/>
                    <a:gd name="T41" fmla="*/ 18 w 18"/>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20">
                      <a:moveTo>
                        <a:pt x="17" y="0"/>
                      </a:moveTo>
                      <a:lnTo>
                        <a:pt x="1" y="0"/>
                      </a:lnTo>
                      <a:lnTo>
                        <a:pt x="0" y="11"/>
                      </a:lnTo>
                      <a:lnTo>
                        <a:pt x="3" y="14"/>
                      </a:lnTo>
                      <a:lnTo>
                        <a:pt x="3" y="19"/>
                      </a:lnTo>
                      <a:lnTo>
                        <a:pt x="5" y="19"/>
                      </a:lnTo>
                      <a:lnTo>
                        <a:pt x="5" y="15"/>
                      </a:lnTo>
                      <a:lnTo>
                        <a:pt x="8" y="15"/>
                      </a:lnTo>
                      <a:lnTo>
                        <a:pt x="8" y="19"/>
                      </a:lnTo>
                      <a:lnTo>
                        <a:pt x="10" y="19"/>
                      </a:lnTo>
                      <a:lnTo>
                        <a:pt x="10" y="14"/>
                      </a:lnTo>
                      <a:lnTo>
                        <a:pt x="14" y="11"/>
                      </a:lnTo>
                      <a:lnTo>
                        <a:pt x="17" y="0"/>
                      </a:lnTo>
                    </a:path>
                  </a:pathLst>
                </a:custGeom>
                <a:solidFill>
                  <a:srgbClr val="767900"/>
                </a:solidFill>
                <a:ln w="12700" cap="rnd">
                  <a:solidFill>
                    <a:srgbClr val="404000"/>
                  </a:solidFill>
                  <a:round/>
                  <a:headEnd/>
                  <a:tailEnd/>
                </a:ln>
              </p:spPr>
              <p:txBody>
                <a:bodyPr/>
                <a:lstStyle/>
                <a:p>
                  <a:endParaRPr lang="zh-CN" altLang="zh-CN"/>
                </a:p>
              </p:txBody>
            </p:sp>
          </p:grpSp>
          <p:sp>
            <p:nvSpPr>
              <p:cNvPr id="57513" name="Line 3837"/>
              <p:cNvSpPr>
                <a:spLocks noChangeShapeType="1"/>
              </p:cNvSpPr>
              <p:nvPr/>
            </p:nvSpPr>
            <p:spPr bwMode="auto">
              <a:xfrm flipH="1" flipV="1">
                <a:off x="4178" y="3393"/>
                <a:ext cx="35" cy="53"/>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14" name="Line 3838"/>
              <p:cNvSpPr>
                <a:spLocks noChangeShapeType="1"/>
              </p:cNvSpPr>
              <p:nvPr/>
            </p:nvSpPr>
            <p:spPr bwMode="auto">
              <a:xfrm>
                <a:off x="4173" y="3395"/>
                <a:ext cx="33" cy="51"/>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15" name="Freeform 3839"/>
              <p:cNvSpPr>
                <a:spLocks/>
              </p:cNvSpPr>
              <p:nvPr/>
            </p:nvSpPr>
            <p:spPr bwMode="auto">
              <a:xfrm>
                <a:off x="4169" y="3391"/>
                <a:ext cx="18" cy="18"/>
              </a:xfrm>
              <a:custGeom>
                <a:avLst/>
                <a:gdLst>
                  <a:gd name="T0" fmla="*/ 17 w 18"/>
                  <a:gd name="T1" fmla="*/ 0 h 18"/>
                  <a:gd name="T2" fmla="*/ 12 w 18"/>
                  <a:gd name="T3" fmla="*/ 8 h 18"/>
                  <a:gd name="T4" fmla="*/ 6 w 18"/>
                  <a:gd name="T5" fmla="*/ 13 h 18"/>
                  <a:gd name="T6" fmla="*/ 0 w 18"/>
                  <a:gd name="T7" fmla="*/ 17 h 18"/>
                  <a:gd name="T8" fmla="*/ 0 60000 65536"/>
                  <a:gd name="T9" fmla="*/ 0 60000 65536"/>
                  <a:gd name="T10" fmla="*/ 0 60000 65536"/>
                  <a:gd name="T11" fmla="*/ 0 60000 65536"/>
                  <a:gd name="T12" fmla="*/ 0 w 18"/>
                  <a:gd name="T13" fmla="*/ 0 h 18"/>
                  <a:gd name="T14" fmla="*/ 18 w 18"/>
                  <a:gd name="T15" fmla="*/ 18 h 18"/>
                </a:gdLst>
                <a:ahLst/>
                <a:cxnLst>
                  <a:cxn ang="T8">
                    <a:pos x="T0" y="T1"/>
                  </a:cxn>
                  <a:cxn ang="T9">
                    <a:pos x="T2" y="T3"/>
                  </a:cxn>
                  <a:cxn ang="T10">
                    <a:pos x="T4" y="T5"/>
                  </a:cxn>
                  <a:cxn ang="T11">
                    <a:pos x="T6" y="T7"/>
                  </a:cxn>
                </a:cxnLst>
                <a:rect l="T12" t="T13" r="T14" b="T15"/>
                <a:pathLst>
                  <a:path w="18" h="18">
                    <a:moveTo>
                      <a:pt x="17" y="0"/>
                    </a:moveTo>
                    <a:lnTo>
                      <a:pt x="12" y="8"/>
                    </a:lnTo>
                    <a:lnTo>
                      <a:pt x="6" y="13"/>
                    </a:lnTo>
                    <a:lnTo>
                      <a:pt x="0"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16" name="Freeform 3840"/>
              <p:cNvSpPr>
                <a:spLocks/>
              </p:cNvSpPr>
              <p:nvPr/>
            </p:nvSpPr>
            <p:spPr bwMode="auto">
              <a:xfrm>
                <a:off x="4156" y="3403"/>
                <a:ext cx="37" cy="25"/>
              </a:xfrm>
              <a:custGeom>
                <a:avLst/>
                <a:gdLst>
                  <a:gd name="T0" fmla="*/ 0 w 37"/>
                  <a:gd name="T1" fmla="*/ 0 h 25"/>
                  <a:gd name="T2" fmla="*/ 2 w 37"/>
                  <a:gd name="T3" fmla="*/ 5 h 25"/>
                  <a:gd name="T4" fmla="*/ 6 w 37"/>
                  <a:gd name="T5" fmla="*/ 13 h 25"/>
                  <a:gd name="T6" fmla="*/ 18 w 37"/>
                  <a:gd name="T7" fmla="*/ 20 h 25"/>
                  <a:gd name="T8" fmla="*/ 29 w 37"/>
                  <a:gd name="T9" fmla="*/ 24 h 25"/>
                  <a:gd name="T10" fmla="*/ 36 w 37"/>
                  <a:gd name="T11" fmla="*/ 24 h 25"/>
                  <a:gd name="T12" fmla="*/ 0 60000 65536"/>
                  <a:gd name="T13" fmla="*/ 0 60000 65536"/>
                  <a:gd name="T14" fmla="*/ 0 60000 65536"/>
                  <a:gd name="T15" fmla="*/ 0 60000 65536"/>
                  <a:gd name="T16" fmla="*/ 0 60000 65536"/>
                  <a:gd name="T17" fmla="*/ 0 60000 65536"/>
                  <a:gd name="T18" fmla="*/ 0 w 37"/>
                  <a:gd name="T19" fmla="*/ 0 h 25"/>
                  <a:gd name="T20" fmla="*/ 37 w 37"/>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37" h="25">
                    <a:moveTo>
                      <a:pt x="0" y="0"/>
                    </a:moveTo>
                    <a:lnTo>
                      <a:pt x="2" y="5"/>
                    </a:lnTo>
                    <a:lnTo>
                      <a:pt x="6" y="13"/>
                    </a:lnTo>
                    <a:lnTo>
                      <a:pt x="18" y="20"/>
                    </a:lnTo>
                    <a:lnTo>
                      <a:pt x="29" y="24"/>
                    </a:lnTo>
                    <a:lnTo>
                      <a:pt x="36" y="24"/>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17" name="Line 3841"/>
              <p:cNvSpPr>
                <a:spLocks noChangeShapeType="1"/>
              </p:cNvSpPr>
              <p:nvPr/>
            </p:nvSpPr>
            <p:spPr bwMode="auto">
              <a:xfrm flipV="1">
                <a:off x="4199" y="3417"/>
                <a:ext cx="26"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18" name="Freeform 3842"/>
              <p:cNvSpPr>
                <a:spLocks/>
              </p:cNvSpPr>
              <p:nvPr/>
            </p:nvSpPr>
            <p:spPr bwMode="auto">
              <a:xfrm>
                <a:off x="4213" y="3400"/>
                <a:ext cx="18" cy="47"/>
              </a:xfrm>
              <a:custGeom>
                <a:avLst/>
                <a:gdLst>
                  <a:gd name="T0" fmla="*/ 5 w 18"/>
                  <a:gd name="T1" fmla="*/ 46 h 47"/>
                  <a:gd name="T2" fmla="*/ 12 w 18"/>
                  <a:gd name="T3" fmla="*/ 29 h 47"/>
                  <a:gd name="T4" fmla="*/ 14 w 18"/>
                  <a:gd name="T5" fmla="*/ 24 h 47"/>
                  <a:gd name="T6" fmla="*/ 17 w 18"/>
                  <a:gd name="T7" fmla="*/ 18 h 47"/>
                  <a:gd name="T8" fmla="*/ 12 w 18"/>
                  <a:gd name="T9" fmla="*/ 12 h 47"/>
                  <a:gd name="T10" fmla="*/ 5 w 18"/>
                  <a:gd name="T11" fmla="*/ 8 h 47"/>
                  <a:gd name="T12" fmla="*/ 1 w 18"/>
                  <a:gd name="T13" fmla="*/ 5 h 47"/>
                  <a:gd name="T14" fmla="*/ 0 w 18"/>
                  <a:gd name="T15" fmla="*/ 3 h 47"/>
                  <a:gd name="T16" fmla="*/ 0 w 18"/>
                  <a:gd name="T17" fmla="*/ 0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47"/>
                  <a:gd name="T29" fmla="*/ 18 w 18"/>
                  <a:gd name="T30" fmla="*/ 47 h 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47">
                    <a:moveTo>
                      <a:pt x="5" y="46"/>
                    </a:moveTo>
                    <a:lnTo>
                      <a:pt x="12" y="29"/>
                    </a:lnTo>
                    <a:lnTo>
                      <a:pt x="14" y="24"/>
                    </a:lnTo>
                    <a:lnTo>
                      <a:pt x="17" y="18"/>
                    </a:lnTo>
                    <a:lnTo>
                      <a:pt x="12" y="12"/>
                    </a:lnTo>
                    <a:lnTo>
                      <a:pt x="5" y="8"/>
                    </a:lnTo>
                    <a:lnTo>
                      <a:pt x="1" y="5"/>
                    </a:lnTo>
                    <a:lnTo>
                      <a:pt x="0" y="3"/>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19" name="Freeform 3843"/>
              <p:cNvSpPr>
                <a:spLocks/>
              </p:cNvSpPr>
              <p:nvPr/>
            </p:nvSpPr>
            <p:spPr bwMode="auto">
              <a:xfrm>
                <a:off x="4232" y="3410"/>
                <a:ext cx="34" cy="19"/>
              </a:xfrm>
              <a:custGeom>
                <a:avLst/>
                <a:gdLst>
                  <a:gd name="T0" fmla="*/ 0 w 34"/>
                  <a:gd name="T1" fmla="*/ 18 h 19"/>
                  <a:gd name="T2" fmla="*/ 7 w 34"/>
                  <a:gd name="T3" fmla="*/ 15 h 19"/>
                  <a:gd name="T4" fmla="*/ 13 w 34"/>
                  <a:gd name="T5" fmla="*/ 13 h 19"/>
                  <a:gd name="T6" fmla="*/ 18 w 34"/>
                  <a:gd name="T7" fmla="*/ 9 h 19"/>
                  <a:gd name="T8" fmla="*/ 24 w 34"/>
                  <a:gd name="T9" fmla="*/ 5 h 19"/>
                  <a:gd name="T10" fmla="*/ 28 w 34"/>
                  <a:gd name="T11" fmla="*/ 1 h 19"/>
                  <a:gd name="T12" fmla="*/ 33 w 34"/>
                  <a:gd name="T13" fmla="*/ 0 h 19"/>
                  <a:gd name="T14" fmla="*/ 0 60000 65536"/>
                  <a:gd name="T15" fmla="*/ 0 60000 65536"/>
                  <a:gd name="T16" fmla="*/ 0 60000 65536"/>
                  <a:gd name="T17" fmla="*/ 0 60000 65536"/>
                  <a:gd name="T18" fmla="*/ 0 60000 65536"/>
                  <a:gd name="T19" fmla="*/ 0 60000 65536"/>
                  <a:gd name="T20" fmla="*/ 0 60000 65536"/>
                  <a:gd name="T21" fmla="*/ 0 w 34"/>
                  <a:gd name="T22" fmla="*/ 0 h 19"/>
                  <a:gd name="T23" fmla="*/ 34 w 34"/>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19">
                    <a:moveTo>
                      <a:pt x="0" y="18"/>
                    </a:moveTo>
                    <a:lnTo>
                      <a:pt x="7" y="15"/>
                    </a:lnTo>
                    <a:lnTo>
                      <a:pt x="13" y="13"/>
                    </a:lnTo>
                    <a:lnTo>
                      <a:pt x="18" y="9"/>
                    </a:lnTo>
                    <a:lnTo>
                      <a:pt x="24" y="5"/>
                    </a:lnTo>
                    <a:lnTo>
                      <a:pt x="28" y="1"/>
                    </a:lnTo>
                    <a:lnTo>
                      <a:pt x="33"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20" name="Freeform 3844"/>
              <p:cNvSpPr>
                <a:spLocks/>
              </p:cNvSpPr>
              <p:nvPr/>
            </p:nvSpPr>
            <p:spPr bwMode="auto">
              <a:xfrm>
                <a:off x="4262" y="3417"/>
                <a:ext cx="25" cy="19"/>
              </a:xfrm>
              <a:custGeom>
                <a:avLst/>
                <a:gdLst>
                  <a:gd name="T0" fmla="*/ 24 w 25"/>
                  <a:gd name="T1" fmla="*/ 4 h 19"/>
                  <a:gd name="T2" fmla="*/ 19 w 25"/>
                  <a:gd name="T3" fmla="*/ 0 h 19"/>
                  <a:gd name="T4" fmla="*/ 16 w 25"/>
                  <a:gd name="T5" fmla="*/ 2 h 19"/>
                  <a:gd name="T6" fmla="*/ 11 w 25"/>
                  <a:gd name="T7" fmla="*/ 4 h 19"/>
                  <a:gd name="T8" fmla="*/ 7 w 25"/>
                  <a:gd name="T9" fmla="*/ 12 h 19"/>
                  <a:gd name="T10" fmla="*/ 4 w 25"/>
                  <a:gd name="T11" fmla="*/ 14 h 19"/>
                  <a:gd name="T12" fmla="*/ 0 w 25"/>
                  <a:gd name="T13" fmla="*/ 18 h 19"/>
                  <a:gd name="T14" fmla="*/ 0 60000 65536"/>
                  <a:gd name="T15" fmla="*/ 0 60000 65536"/>
                  <a:gd name="T16" fmla="*/ 0 60000 65536"/>
                  <a:gd name="T17" fmla="*/ 0 60000 65536"/>
                  <a:gd name="T18" fmla="*/ 0 60000 65536"/>
                  <a:gd name="T19" fmla="*/ 0 60000 65536"/>
                  <a:gd name="T20" fmla="*/ 0 60000 65536"/>
                  <a:gd name="T21" fmla="*/ 0 w 25"/>
                  <a:gd name="T22" fmla="*/ 0 h 19"/>
                  <a:gd name="T23" fmla="*/ 25 w 25"/>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19">
                    <a:moveTo>
                      <a:pt x="24" y="4"/>
                    </a:moveTo>
                    <a:lnTo>
                      <a:pt x="19" y="0"/>
                    </a:lnTo>
                    <a:lnTo>
                      <a:pt x="16" y="2"/>
                    </a:lnTo>
                    <a:lnTo>
                      <a:pt x="11" y="4"/>
                    </a:lnTo>
                    <a:lnTo>
                      <a:pt x="7" y="12"/>
                    </a:lnTo>
                    <a:lnTo>
                      <a:pt x="4" y="14"/>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21" name="Line 3845"/>
              <p:cNvSpPr>
                <a:spLocks noChangeShapeType="1"/>
              </p:cNvSpPr>
              <p:nvPr/>
            </p:nvSpPr>
            <p:spPr bwMode="auto">
              <a:xfrm flipH="1">
                <a:off x="4065" y="3298"/>
                <a:ext cx="10" cy="15"/>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22" name="Line 3846"/>
              <p:cNvSpPr>
                <a:spLocks noChangeShapeType="1"/>
              </p:cNvSpPr>
              <p:nvPr/>
            </p:nvSpPr>
            <p:spPr bwMode="auto">
              <a:xfrm>
                <a:off x="4208" y="3285"/>
                <a:ext cx="10" cy="15"/>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23" name="Freeform 3847"/>
              <p:cNvSpPr>
                <a:spLocks/>
              </p:cNvSpPr>
              <p:nvPr/>
            </p:nvSpPr>
            <p:spPr bwMode="auto">
              <a:xfrm>
                <a:off x="4218" y="3300"/>
                <a:ext cx="19" cy="18"/>
              </a:xfrm>
              <a:custGeom>
                <a:avLst/>
                <a:gdLst>
                  <a:gd name="T0" fmla="*/ 0 w 19"/>
                  <a:gd name="T1" fmla="*/ 0 h 18"/>
                  <a:gd name="T2" fmla="*/ 2 w 19"/>
                  <a:gd name="T3" fmla="*/ 6 h 18"/>
                  <a:gd name="T4" fmla="*/ 6 w 19"/>
                  <a:gd name="T5" fmla="*/ 17 h 18"/>
                  <a:gd name="T6" fmla="*/ 12 w 19"/>
                  <a:gd name="T7" fmla="*/ 17 h 18"/>
                  <a:gd name="T8" fmla="*/ 14 w 19"/>
                  <a:gd name="T9" fmla="*/ 17 h 18"/>
                  <a:gd name="T10" fmla="*/ 18 w 19"/>
                  <a:gd name="T11" fmla="*/ 12 h 18"/>
                  <a:gd name="T12" fmla="*/ 0 60000 65536"/>
                  <a:gd name="T13" fmla="*/ 0 60000 65536"/>
                  <a:gd name="T14" fmla="*/ 0 60000 65536"/>
                  <a:gd name="T15" fmla="*/ 0 60000 65536"/>
                  <a:gd name="T16" fmla="*/ 0 60000 65536"/>
                  <a:gd name="T17" fmla="*/ 0 60000 65536"/>
                  <a:gd name="T18" fmla="*/ 0 w 19"/>
                  <a:gd name="T19" fmla="*/ 0 h 18"/>
                  <a:gd name="T20" fmla="*/ 19 w 19"/>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 h="18">
                    <a:moveTo>
                      <a:pt x="0" y="0"/>
                    </a:moveTo>
                    <a:lnTo>
                      <a:pt x="2" y="6"/>
                    </a:lnTo>
                    <a:lnTo>
                      <a:pt x="6" y="17"/>
                    </a:lnTo>
                    <a:lnTo>
                      <a:pt x="12" y="17"/>
                    </a:lnTo>
                    <a:lnTo>
                      <a:pt x="14" y="17"/>
                    </a:lnTo>
                    <a:lnTo>
                      <a:pt x="18" y="12"/>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24" name="Freeform 3848"/>
              <p:cNvSpPr>
                <a:spLocks/>
              </p:cNvSpPr>
              <p:nvPr/>
            </p:nvSpPr>
            <p:spPr bwMode="auto">
              <a:xfrm>
                <a:off x="4234" y="3292"/>
                <a:ext cx="18" cy="18"/>
              </a:xfrm>
              <a:custGeom>
                <a:avLst/>
                <a:gdLst>
                  <a:gd name="T0" fmla="*/ 0 w 18"/>
                  <a:gd name="T1" fmla="*/ 0 h 18"/>
                  <a:gd name="T2" fmla="*/ 9 w 18"/>
                  <a:gd name="T3" fmla="*/ 8 h 18"/>
                  <a:gd name="T4" fmla="*/ 17 w 18"/>
                  <a:gd name="T5" fmla="*/ 17 h 18"/>
                  <a:gd name="T6" fmla="*/ 0 60000 65536"/>
                  <a:gd name="T7" fmla="*/ 0 60000 65536"/>
                  <a:gd name="T8" fmla="*/ 0 60000 65536"/>
                  <a:gd name="T9" fmla="*/ 0 w 18"/>
                  <a:gd name="T10" fmla="*/ 0 h 18"/>
                  <a:gd name="T11" fmla="*/ 18 w 18"/>
                  <a:gd name="T12" fmla="*/ 18 h 18"/>
                </a:gdLst>
                <a:ahLst/>
                <a:cxnLst>
                  <a:cxn ang="T6">
                    <a:pos x="T0" y="T1"/>
                  </a:cxn>
                  <a:cxn ang="T7">
                    <a:pos x="T2" y="T3"/>
                  </a:cxn>
                  <a:cxn ang="T8">
                    <a:pos x="T4" y="T5"/>
                  </a:cxn>
                </a:cxnLst>
                <a:rect l="T9" t="T10" r="T11" b="T12"/>
                <a:pathLst>
                  <a:path w="18" h="18">
                    <a:moveTo>
                      <a:pt x="0" y="0"/>
                    </a:moveTo>
                    <a:lnTo>
                      <a:pt x="9" y="8"/>
                    </a:lnTo>
                    <a:lnTo>
                      <a:pt x="17"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25" name="Freeform 3849"/>
              <p:cNvSpPr>
                <a:spLocks/>
              </p:cNvSpPr>
              <p:nvPr/>
            </p:nvSpPr>
            <p:spPr bwMode="auto">
              <a:xfrm>
                <a:off x="4234" y="3298"/>
                <a:ext cx="18" cy="18"/>
              </a:xfrm>
              <a:custGeom>
                <a:avLst/>
                <a:gdLst>
                  <a:gd name="T0" fmla="*/ 0 w 18"/>
                  <a:gd name="T1" fmla="*/ 0 h 18"/>
                  <a:gd name="T2" fmla="*/ 10 w 18"/>
                  <a:gd name="T3" fmla="*/ 8 h 18"/>
                  <a:gd name="T4" fmla="*/ 17 w 18"/>
                  <a:gd name="T5" fmla="*/ 17 h 18"/>
                  <a:gd name="T6" fmla="*/ 0 60000 65536"/>
                  <a:gd name="T7" fmla="*/ 0 60000 65536"/>
                  <a:gd name="T8" fmla="*/ 0 60000 65536"/>
                  <a:gd name="T9" fmla="*/ 0 w 18"/>
                  <a:gd name="T10" fmla="*/ 0 h 18"/>
                  <a:gd name="T11" fmla="*/ 18 w 18"/>
                  <a:gd name="T12" fmla="*/ 18 h 18"/>
                </a:gdLst>
                <a:ahLst/>
                <a:cxnLst>
                  <a:cxn ang="T6">
                    <a:pos x="T0" y="T1"/>
                  </a:cxn>
                  <a:cxn ang="T7">
                    <a:pos x="T2" y="T3"/>
                  </a:cxn>
                  <a:cxn ang="T8">
                    <a:pos x="T4" y="T5"/>
                  </a:cxn>
                </a:cxnLst>
                <a:rect l="T9" t="T10" r="T11" b="T12"/>
                <a:pathLst>
                  <a:path w="18" h="18">
                    <a:moveTo>
                      <a:pt x="0" y="0"/>
                    </a:moveTo>
                    <a:lnTo>
                      <a:pt x="10" y="8"/>
                    </a:lnTo>
                    <a:lnTo>
                      <a:pt x="17"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26" name="Freeform 3850"/>
              <p:cNvSpPr>
                <a:spLocks/>
              </p:cNvSpPr>
              <p:nvPr/>
            </p:nvSpPr>
            <p:spPr bwMode="auto">
              <a:xfrm>
                <a:off x="4234" y="3302"/>
                <a:ext cx="18" cy="18"/>
              </a:xfrm>
              <a:custGeom>
                <a:avLst/>
                <a:gdLst>
                  <a:gd name="T0" fmla="*/ 0 w 18"/>
                  <a:gd name="T1" fmla="*/ 0 h 18"/>
                  <a:gd name="T2" fmla="*/ 3 w 18"/>
                  <a:gd name="T3" fmla="*/ 8 h 18"/>
                  <a:gd name="T4" fmla="*/ 8 w 18"/>
                  <a:gd name="T5" fmla="*/ 17 h 18"/>
                  <a:gd name="T6" fmla="*/ 12 w 18"/>
                  <a:gd name="T7" fmla="*/ 17 h 18"/>
                  <a:gd name="T8" fmla="*/ 17 w 18"/>
                  <a:gd name="T9" fmla="*/ 1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0" y="0"/>
                    </a:moveTo>
                    <a:lnTo>
                      <a:pt x="3" y="8"/>
                    </a:lnTo>
                    <a:lnTo>
                      <a:pt x="8" y="17"/>
                    </a:lnTo>
                    <a:lnTo>
                      <a:pt x="12" y="17"/>
                    </a:lnTo>
                    <a:lnTo>
                      <a:pt x="17"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27" name="Freeform 3851"/>
              <p:cNvSpPr>
                <a:spLocks/>
              </p:cNvSpPr>
              <p:nvPr/>
            </p:nvSpPr>
            <p:spPr bwMode="auto">
              <a:xfrm>
                <a:off x="4224" y="3312"/>
                <a:ext cx="18" cy="19"/>
              </a:xfrm>
              <a:custGeom>
                <a:avLst/>
                <a:gdLst>
                  <a:gd name="T0" fmla="*/ 17 w 18"/>
                  <a:gd name="T1" fmla="*/ 18 h 19"/>
                  <a:gd name="T2" fmla="*/ 12 w 18"/>
                  <a:gd name="T3" fmla="*/ 0 h 19"/>
                  <a:gd name="T4" fmla="*/ 7 w 18"/>
                  <a:gd name="T5" fmla="*/ 0 h 19"/>
                  <a:gd name="T6" fmla="*/ 0 w 18"/>
                  <a:gd name="T7" fmla="*/ 18 h 19"/>
                  <a:gd name="T8" fmla="*/ 0 60000 65536"/>
                  <a:gd name="T9" fmla="*/ 0 60000 65536"/>
                  <a:gd name="T10" fmla="*/ 0 60000 65536"/>
                  <a:gd name="T11" fmla="*/ 0 60000 65536"/>
                  <a:gd name="T12" fmla="*/ 0 w 18"/>
                  <a:gd name="T13" fmla="*/ 0 h 19"/>
                  <a:gd name="T14" fmla="*/ 18 w 18"/>
                  <a:gd name="T15" fmla="*/ 19 h 19"/>
                </a:gdLst>
                <a:ahLst/>
                <a:cxnLst>
                  <a:cxn ang="T8">
                    <a:pos x="T0" y="T1"/>
                  </a:cxn>
                  <a:cxn ang="T9">
                    <a:pos x="T2" y="T3"/>
                  </a:cxn>
                  <a:cxn ang="T10">
                    <a:pos x="T4" y="T5"/>
                  </a:cxn>
                  <a:cxn ang="T11">
                    <a:pos x="T6" y="T7"/>
                  </a:cxn>
                </a:cxnLst>
                <a:rect l="T12" t="T13" r="T14" b="T15"/>
                <a:pathLst>
                  <a:path w="18" h="19">
                    <a:moveTo>
                      <a:pt x="17" y="18"/>
                    </a:moveTo>
                    <a:lnTo>
                      <a:pt x="12" y="0"/>
                    </a:lnTo>
                    <a:lnTo>
                      <a:pt x="7" y="0"/>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28" name="Freeform 3852"/>
              <p:cNvSpPr>
                <a:spLocks/>
              </p:cNvSpPr>
              <p:nvPr/>
            </p:nvSpPr>
            <p:spPr bwMode="auto">
              <a:xfrm>
                <a:off x="4216" y="3307"/>
                <a:ext cx="19" cy="19"/>
              </a:xfrm>
              <a:custGeom>
                <a:avLst/>
                <a:gdLst>
                  <a:gd name="T0" fmla="*/ 18 w 19"/>
                  <a:gd name="T1" fmla="*/ 0 h 19"/>
                  <a:gd name="T2" fmla="*/ 13 w 19"/>
                  <a:gd name="T3" fmla="*/ 2 h 19"/>
                  <a:gd name="T4" fmla="*/ 7 w 19"/>
                  <a:gd name="T5" fmla="*/ 6 h 19"/>
                  <a:gd name="T6" fmla="*/ 1 w 19"/>
                  <a:gd name="T7" fmla="*/ 11 h 19"/>
                  <a:gd name="T8" fmla="*/ 0 w 19"/>
                  <a:gd name="T9" fmla="*/ 15 h 19"/>
                  <a:gd name="T10" fmla="*/ 0 w 19"/>
                  <a:gd name="T11" fmla="*/ 18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18" y="0"/>
                    </a:moveTo>
                    <a:lnTo>
                      <a:pt x="13" y="2"/>
                    </a:lnTo>
                    <a:lnTo>
                      <a:pt x="7" y="6"/>
                    </a:lnTo>
                    <a:lnTo>
                      <a:pt x="1" y="11"/>
                    </a:lnTo>
                    <a:lnTo>
                      <a:pt x="0" y="15"/>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29" name="Freeform 3853"/>
              <p:cNvSpPr>
                <a:spLocks/>
              </p:cNvSpPr>
              <p:nvPr/>
            </p:nvSpPr>
            <p:spPr bwMode="auto">
              <a:xfrm>
                <a:off x="4211" y="3309"/>
                <a:ext cx="18" cy="19"/>
              </a:xfrm>
              <a:custGeom>
                <a:avLst/>
                <a:gdLst>
                  <a:gd name="T0" fmla="*/ 17 w 18"/>
                  <a:gd name="T1" fmla="*/ 0 h 19"/>
                  <a:gd name="T2" fmla="*/ 8 w 18"/>
                  <a:gd name="T3" fmla="*/ 3 h 19"/>
                  <a:gd name="T4" fmla="*/ 0 w 18"/>
                  <a:gd name="T5" fmla="*/ 9 h 19"/>
                  <a:gd name="T6" fmla="*/ 8 w 18"/>
                  <a:gd name="T7" fmla="*/ 12 h 19"/>
                  <a:gd name="T8" fmla="*/ 8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0"/>
                    </a:moveTo>
                    <a:lnTo>
                      <a:pt x="8" y="3"/>
                    </a:lnTo>
                    <a:lnTo>
                      <a:pt x="0" y="9"/>
                    </a:lnTo>
                    <a:lnTo>
                      <a:pt x="8" y="12"/>
                    </a:lnTo>
                    <a:lnTo>
                      <a:pt x="8"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30" name="Line 3854"/>
              <p:cNvSpPr>
                <a:spLocks noChangeShapeType="1"/>
              </p:cNvSpPr>
              <p:nvPr/>
            </p:nvSpPr>
            <p:spPr bwMode="auto">
              <a:xfrm flipH="1">
                <a:off x="4172" y="3351"/>
                <a:ext cx="12" cy="21"/>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31" name="Freeform 3855"/>
              <p:cNvSpPr>
                <a:spLocks/>
              </p:cNvSpPr>
              <p:nvPr/>
            </p:nvSpPr>
            <p:spPr bwMode="auto">
              <a:xfrm>
                <a:off x="4135" y="3315"/>
                <a:ext cx="18" cy="48"/>
              </a:xfrm>
              <a:custGeom>
                <a:avLst/>
                <a:gdLst>
                  <a:gd name="T0" fmla="*/ 9 w 18"/>
                  <a:gd name="T1" fmla="*/ 0 h 48"/>
                  <a:gd name="T2" fmla="*/ 0 w 18"/>
                  <a:gd name="T3" fmla="*/ 47 h 48"/>
                  <a:gd name="T4" fmla="*/ 17 w 18"/>
                  <a:gd name="T5" fmla="*/ 45 h 48"/>
                  <a:gd name="T6" fmla="*/ 0 60000 65536"/>
                  <a:gd name="T7" fmla="*/ 0 60000 65536"/>
                  <a:gd name="T8" fmla="*/ 0 60000 65536"/>
                  <a:gd name="T9" fmla="*/ 0 w 18"/>
                  <a:gd name="T10" fmla="*/ 0 h 48"/>
                  <a:gd name="T11" fmla="*/ 18 w 18"/>
                  <a:gd name="T12" fmla="*/ 48 h 48"/>
                </a:gdLst>
                <a:ahLst/>
                <a:cxnLst>
                  <a:cxn ang="T6">
                    <a:pos x="T0" y="T1"/>
                  </a:cxn>
                  <a:cxn ang="T7">
                    <a:pos x="T2" y="T3"/>
                  </a:cxn>
                  <a:cxn ang="T8">
                    <a:pos x="T4" y="T5"/>
                  </a:cxn>
                </a:cxnLst>
                <a:rect l="T9" t="T10" r="T11" b="T12"/>
                <a:pathLst>
                  <a:path w="18" h="48">
                    <a:moveTo>
                      <a:pt x="9" y="0"/>
                    </a:moveTo>
                    <a:lnTo>
                      <a:pt x="0" y="47"/>
                    </a:lnTo>
                    <a:lnTo>
                      <a:pt x="17" y="45"/>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32" name="Line 3856"/>
              <p:cNvSpPr>
                <a:spLocks noChangeShapeType="1"/>
              </p:cNvSpPr>
              <p:nvPr/>
            </p:nvSpPr>
            <p:spPr bwMode="auto">
              <a:xfrm flipH="1">
                <a:off x="4148" y="3344"/>
                <a:ext cx="4" cy="2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33" name="Line 3857"/>
              <p:cNvSpPr>
                <a:spLocks noChangeShapeType="1"/>
              </p:cNvSpPr>
              <p:nvPr/>
            </p:nvSpPr>
            <p:spPr bwMode="auto">
              <a:xfrm flipH="1">
                <a:off x="4146" y="3375"/>
                <a:ext cx="2" cy="7"/>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34" name="Line 3858"/>
              <p:cNvSpPr>
                <a:spLocks noChangeShapeType="1"/>
              </p:cNvSpPr>
              <p:nvPr/>
            </p:nvSpPr>
            <p:spPr bwMode="auto">
              <a:xfrm flipV="1">
                <a:off x="4150" y="3375"/>
                <a:ext cx="0"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35" name="Line 3859"/>
              <p:cNvSpPr>
                <a:spLocks noChangeShapeType="1"/>
              </p:cNvSpPr>
              <p:nvPr/>
            </p:nvSpPr>
            <p:spPr bwMode="auto">
              <a:xfrm flipV="1">
                <a:off x="4150" y="3344"/>
                <a:ext cx="6" cy="2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36" name="Line 3860"/>
              <p:cNvSpPr>
                <a:spLocks noChangeShapeType="1"/>
              </p:cNvSpPr>
              <p:nvPr/>
            </p:nvSpPr>
            <p:spPr bwMode="auto">
              <a:xfrm flipH="1">
                <a:off x="4155" y="3344"/>
                <a:ext cx="4" cy="2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37" name="Line 3861"/>
              <p:cNvSpPr>
                <a:spLocks noChangeShapeType="1"/>
              </p:cNvSpPr>
              <p:nvPr/>
            </p:nvSpPr>
            <p:spPr bwMode="auto">
              <a:xfrm flipH="1">
                <a:off x="4152" y="3375"/>
                <a:ext cx="3"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38" name="Line 3862"/>
              <p:cNvSpPr>
                <a:spLocks noChangeShapeType="1"/>
              </p:cNvSpPr>
              <p:nvPr/>
            </p:nvSpPr>
            <p:spPr bwMode="auto">
              <a:xfrm flipV="1">
                <a:off x="4158" y="3344"/>
                <a:ext cx="4" cy="2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39" name="Freeform 3863"/>
              <p:cNvSpPr>
                <a:spLocks/>
              </p:cNvSpPr>
              <p:nvPr/>
            </p:nvSpPr>
            <p:spPr bwMode="auto">
              <a:xfrm>
                <a:off x="4156" y="3324"/>
                <a:ext cx="18" cy="19"/>
              </a:xfrm>
              <a:custGeom>
                <a:avLst/>
                <a:gdLst>
                  <a:gd name="T0" fmla="*/ 17 w 18"/>
                  <a:gd name="T1" fmla="*/ 0 h 19"/>
                  <a:gd name="T2" fmla="*/ 9 w 18"/>
                  <a:gd name="T3" fmla="*/ 1 h 19"/>
                  <a:gd name="T4" fmla="*/ 5 w 18"/>
                  <a:gd name="T5" fmla="*/ 2 h 19"/>
                  <a:gd name="T6" fmla="*/ 1 w 18"/>
                  <a:gd name="T7" fmla="*/ 5 h 19"/>
                  <a:gd name="T8" fmla="*/ 0 w 18"/>
                  <a:gd name="T9" fmla="*/ 9 h 19"/>
                  <a:gd name="T10" fmla="*/ 0 w 18"/>
                  <a:gd name="T11" fmla="*/ 12 h 19"/>
                  <a:gd name="T12" fmla="*/ 1 w 18"/>
                  <a:gd name="T13" fmla="*/ 14 h 19"/>
                  <a:gd name="T14" fmla="*/ 5 w 18"/>
                  <a:gd name="T15" fmla="*/ 18 h 19"/>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9"/>
                  <a:gd name="T26" fmla="*/ 18 w 18"/>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9">
                    <a:moveTo>
                      <a:pt x="17" y="0"/>
                    </a:moveTo>
                    <a:lnTo>
                      <a:pt x="9" y="1"/>
                    </a:lnTo>
                    <a:lnTo>
                      <a:pt x="5" y="2"/>
                    </a:lnTo>
                    <a:lnTo>
                      <a:pt x="1" y="5"/>
                    </a:lnTo>
                    <a:lnTo>
                      <a:pt x="0" y="9"/>
                    </a:lnTo>
                    <a:lnTo>
                      <a:pt x="0" y="12"/>
                    </a:lnTo>
                    <a:lnTo>
                      <a:pt x="1" y="14"/>
                    </a:lnTo>
                    <a:lnTo>
                      <a:pt x="5"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40" name="Freeform 3864"/>
              <p:cNvSpPr>
                <a:spLocks/>
              </p:cNvSpPr>
              <p:nvPr/>
            </p:nvSpPr>
            <p:spPr bwMode="auto">
              <a:xfrm>
                <a:off x="4160" y="3334"/>
                <a:ext cx="19" cy="18"/>
              </a:xfrm>
              <a:custGeom>
                <a:avLst/>
                <a:gdLst>
                  <a:gd name="T0" fmla="*/ 0 w 19"/>
                  <a:gd name="T1" fmla="*/ 0 h 18"/>
                  <a:gd name="T2" fmla="*/ 0 w 19"/>
                  <a:gd name="T3" fmla="*/ 8 h 18"/>
                  <a:gd name="T4" fmla="*/ 2 w 19"/>
                  <a:gd name="T5" fmla="*/ 12 h 18"/>
                  <a:gd name="T6" fmla="*/ 5 w 19"/>
                  <a:gd name="T7" fmla="*/ 14 h 18"/>
                  <a:gd name="T8" fmla="*/ 11 w 19"/>
                  <a:gd name="T9" fmla="*/ 17 h 18"/>
                  <a:gd name="T10" fmla="*/ 18 w 19"/>
                  <a:gd name="T11" fmla="*/ 17 h 18"/>
                  <a:gd name="T12" fmla="*/ 0 60000 65536"/>
                  <a:gd name="T13" fmla="*/ 0 60000 65536"/>
                  <a:gd name="T14" fmla="*/ 0 60000 65536"/>
                  <a:gd name="T15" fmla="*/ 0 60000 65536"/>
                  <a:gd name="T16" fmla="*/ 0 60000 65536"/>
                  <a:gd name="T17" fmla="*/ 0 60000 65536"/>
                  <a:gd name="T18" fmla="*/ 0 w 19"/>
                  <a:gd name="T19" fmla="*/ 0 h 18"/>
                  <a:gd name="T20" fmla="*/ 19 w 19"/>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 h="18">
                    <a:moveTo>
                      <a:pt x="0" y="0"/>
                    </a:moveTo>
                    <a:lnTo>
                      <a:pt x="0" y="8"/>
                    </a:lnTo>
                    <a:lnTo>
                      <a:pt x="2" y="12"/>
                    </a:lnTo>
                    <a:lnTo>
                      <a:pt x="5" y="14"/>
                    </a:lnTo>
                    <a:lnTo>
                      <a:pt x="11" y="17"/>
                    </a:lnTo>
                    <a:lnTo>
                      <a:pt x="18"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41" name="Freeform 3865"/>
              <p:cNvSpPr>
                <a:spLocks/>
              </p:cNvSpPr>
              <p:nvPr/>
            </p:nvSpPr>
            <p:spPr bwMode="auto">
              <a:xfrm>
                <a:off x="4164" y="3328"/>
                <a:ext cx="19" cy="19"/>
              </a:xfrm>
              <a:custGeom>
                <a:avLst/>
                <a:gdLst>
                  <a:gd name="T0" fmla="*/ 18 w 19"/>
                  <a:gd name="T1" fmla="*/ 4 h 19"/>
                  <a:gd name="T2" fmla="*/ 14 w 19"/>
                  <a:gd name="T3" fmla="*/ 1 h 19"/>
                  <a:gd name="T4" fmla="*/ 9 w 19"/>
                  <a:gd name="T5" fmla="*/ 0 h 19"/>
                  <a:gd name="T6" fmla="*/ 5 w 19"/>
                  <a:gd name="T7" fmla="*/ 0 h 19"/>
                  <a:gd name="T8" fmla="*/ 2 w 19"/>
                  <a:gd name="T9" fmla="*/ 1 h 19"/>
                  <a:gd name="T10" fmla="*/ 0 w 19"/>
                  <a:gd name="T11" fmla="*/ 4 h 19"/>
                  <a:gd name="T12" fmla="*/ 0 w 19"/>
                  <a:gd name="T13" fmla="*/ 7 h 19"/>
                  <a:gd name="T14" fmla="*/ 0 w 19"/>
                  <a:gd name="T15" fmla="*/ 11 h 19"/>
                  <a:gd name="T16" fmla="*/ 2 w 19"/>
                  <a:gd name="T17" fmla="*/ 15 h 19"/>
                  <a:gd name="T18" fmla="*/ 4 w 19"/>
                  <a:gd name="T19" fmla="*/ 15 h 19"/>
                  <a:gd name="T20" fmla="*/ 9 w 19"/>
                  <a:gd name="T21" fmla="*/ 18 h 19"/>
                  <a:gd name="T22" fmla="*/ 12 w 19"/>
                  <a:gd name="T23" fmla="*/ 15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19"/>
                  <a:gd name="T38" fmla="*/ 19 w 19"/>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19">
                    <a:moveTo>
                      <a:pt x="18" y="4"/>
                    </a:moveTo>
                    <a:lnTo>
                      <a:pt x="14" y="1"/>
                    </a:lnTo>
                    <a:lnTo>
                      <a:pt x="9" y="0"/>
                    </a:lnTo>
                    <a:lnTo>
                      <a:pt x="5" y="0"/>
                    </a:lnTo>
                    <a:lnTo>
                      <a:pt x="2" y="1"/>
                    </a:lnTo>
                    <a:lnTo>
                      <a:pt x="0" y="4"/>
                    </a:lnTo>
                    <a:lnTo>
                      <a:pt x="0" y="7"/>
                    </a:lnTo>
                    <a:lnTo>
                      <a:pt x="0" y="11"/>
                    </a:lnTo>
                    <a:lnTo>
                      <a:pt x="2" y="15"/>
                    </a:lnTo>
                    <a:lnTo>
                      <a:pt x="4" y="15"/>
                    </a:lnTo>
                    <a:lnTo>
                      <a:pt x="9" y="18"/>
                    </a:lnTo>
                    <a:lnTo>
                      <a:pt x="12" y="15"/>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42" name="Freeform 3866"/>
              <p:cNvSpPr>
                <a:spLocks/>
              </p:cNvSpPr>
              <p:nvPr/>
            </p:nvSpPr>
            <p:spPr bwMode="auto">
              <a:xfrm>
                <a:off x="4166" y="3328"/>
                <a:ext cx="19" cy="19"/>
              </a:xfrm>
              <a:custGeom>
                <a:avLst/>
                <a:gdLst>
                  <a:gd name="T0" fmla="*/ 13 w 19"/>
                  <a:gd name="T1" fmla="*/ 0 h 19"/>
                  <a:gd name="T2" fmla="*/ 18 w 19"/>
                  <a:gd name="T3" fmla="*/ 5 h 19"/>
                  <a:gd name="T4" fmla="*/ 18 w 19"/>
                  <a:gd name="T5" fmla="*/ 9 h 19"/>
                  <a:gd name="T6" fmla="*/ 13 w 19"/>
                  <a:gd name="T7" fmla="*/ 13 h 19"/>
                  <a:gd name="T8" fmla="*/ 10 w 19"/>
                  <a:gd name="T9" fmla="*/ 18 h 19"/>
                  <a:gd name="T10" fmla="*/ 0 w 19"/>
                  <a:gd name="T11" fmla="*/ 18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13" y="0"/>
                    </a:moveTo>
                    <a:lnTo>
                      <a:pt x="18" y="5"/>
                    </a:lnTo>
                    <a:lnTo>
                      <a:pt x="18" y="9"/>
                    </a:lnTo>
                    <a:lnTo>
                      <a:pt x="13" y="13"/>
                    </a:lnTo>
                    <a:lnTo>
                      <a:pt x="10" y="18"/>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43" name="Freeform 3867"/>
              <p:cNvSpPr>
                <a:spLocks/>
              </p:cNvSpPr>
              <p:nvPr/>
            </p:nvSpPr>
            <p:spPr bwMode="auto">
              <a:xfrm>
                <a:off x="4150" y="3334"/>
                <a:ext cx="19" cy="18"/>
              </a:xfrm>
              <a:custGeom>
                <a:avLst/>
                <a:gdLst>
                  <a:gd name="T0" fmla="*/ 0 w 19"/>
                  <a:gd name="T1" fmla="*/ 0 h 18"/>
                  <a:gd name="T2" fmla="*/ 3 w 19"/>
                  <a:gd name="T3" fmla="*/ 3 h 18"/>
                  <a:gd name="T4" fmla="*/ 7 w 19"/>
                  <a:gd name="T5" fmla="*/ 7 h 18"/>
                  <a:gd name="T6" fmla="*/ 15 w 19"/>
                  <a:gd name="T7" fmla="*/ 10 h 18"/>
                  <a:gd name="T8" fmla="*/ 18 w 19"/>
                  <a:gd name="T9" fmla="*/ 10 h 18"/>
                  <a:gd name="T10" fmla="*/ 18 w 19"/>
                  <a:gd name="T11" fmla="*/ 17 h 18"/>
                  <a:gd name="T12" fmla="*/ 0 60000 65536"/>
                  <a:gd name="T13" fmla="*/ 0 60000 65536"/>
                  <a:gd name="T14" fmla="*/ 0 60000 65536"/>
                  <a:gd name="T15" fmla="*/ 0 60000 65536"/>
                  <a:gd name="T16" fmla="*/ 0 60000 65536"/>
                  <a:gd name="T17" fmla="*/ 0 60000 65536"/>
                  <a:gd name="T18" fmla="*/ 0 w 19"/>
                  <a:gd name="T19" fmla="*/ 0 h 18"/>
                  <a:gd name="T20" fmla="*/ 19 w 19"/>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 h="18">
                    <a:moveTo>
                      <a:pt x="0" y="0"/>
                    </a:moveTo>
                    <a:lnTo>
                      <a:pt x="3" y="3"/>
                    </a:lnTo>
                    <a:lnTo>
                      <a:pt x="7" y="7"/>
                    </a:lnTo>
                    <a:lnTo>
                      <a:pt x="15" y="10"/>
                    </a:lnTo>
                    <a:lnTo>
                      <a:pt x="18" y="10"/>
                    </a:lnTo>
                    <a:lnTo>
                      <a:pt x="18"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44" name="Freeform 3868"/>
              <p:cNvSpPr>
                <a:spLocks/>
              </p:cNvSpPr>
              <p:nvPr/>
            </p:nvSpPr>
            <p:spPr bwMode="auto">
              <a:xfrm>
                <a:off x="4137" y="3304"/>
                <a:ext cx="19" cy="18"/>
              </a:xfrm>
              <a:custGeom>
                <a:avLst/>
                <a:gdLst>
                  <a:gd name="T0" fmla="*/ 0 w 19"/>
                  <a:gd name="T1" fmla="*/ 0 h 18"/>
                  <a:gd name="T2" fmla="*/ 18 w 19"/>
                  <a:gd name="T3" fmla="*/ 3 h 18"/>
                  <a:gd name="T4" fmla="*/ 18 w 19"/>
                  <a:gd name="T5" fmla="*/ 17 h 18"/>
                  <a:gd name="T6" fmla="*/ 0 60000 65536"/>
                  <a:gd name="T7" fmla="*/ 0 60000 65536"/>
                  <a:gd name="T8" fmla="*/ 0 60000 65536"/>
                  <a:gd name="T9" fmla="*/ 0 w 19"/>
                  <a:gd name="T10" fmla="*/ 0 h 18"/>
                  <a:gd name="T11" fmla="*/ 19 w 19"/>
                  <a:gd name="T12" fmla="*/ 18 h 18"/>
                </a:gdLst>
                <a:ahLst/>
                <a:cxnLst>
                  <a:cxn ang="T6">
                    <a:pos x="T0" y="T1"/>
                  </a:cxn>
                  <a:cxn ang="T7">
                    <a:pos x="T2" y="T3"/>
                  </a:cxn>
                  <a:cxn ang="T8">
                    <a:pos x="T4" y="T5"/>
                  </a:cxn>
                </a:cxnLst>
                <a:rect l="T9" t="T10" r="T11" b="T12"/>
                <a:pathLst>
                  <a:path w="19" h="18">
                    <a:moveTo>
                      <a:pt x="0" y="0"/>
                    </a:moveTo>
                    <a:lnTo>
                      <a:pt x="18" y="3"/>
                    </a:lnTo>
                    <a:lnTo>
                      <a:pt x="18"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45" name="Freeform 3869"/>
              <p:cNvSpPr>
                <a:spLocks/>
              </p:cNvSpPr>
              <p:nvPr/>
            </p:nvSpPr>
            <p:spPr bwMode="auto">
              <a:xfrm>
                <a:off x="4132" y="3306"/>
                <a:ext cx="18" cy="19"/>
              </a:xfrm>
              <a:custGeom>
                <a:avLst/>
                <a:gdLst>
                  <a:gd name="T0" fmla="*/ 5 w 18"/>
                  <a:gd name="T1" fmla="*/ 0 h 19"/>
                  <a:gd name="T2" fmla="*/ 17 w 18"/>
                  <a:gd name="T3" fmla="*/ 2 h 19"/>
                  <a:gd name="T4" fmla="*/ 17 w 18"/>
                  <a:gd name="T5" fmla="*/ 11 h 19"/>
                  <a:gd name="T6" fmla="*/ 8 w 18"/>
                  <a:gd name="T7" fmla="*/ 18 h 19"/>
                  <a:gd name="T8" fmla="*/ 0 w 18"/>
                  <a:gd name="T9" fmla="*/ 18 h 19"/>
                  <a:gd name="T10" fmla="*/ 0 w 18"/>
                  <a:gd name="T11" fmla="*/ 11 h 19"/>
                  <a:gd name="T12" fmla="*/ 2 w 18"/>
                  <a:gd name="T13" fmla="*/ 5 h 19"/>
                  <a:gd name="T14" fmla="*/ 5 w 18"/>
                  <a:gd name="T15" fmla="*/ 0 h 19"/>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9"/>
                  <a:gd name="T26" fmla="*/ 18 w 18"/>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9">
                    <a:moveTo>
                      <a:pt x="5" y="0"/>
                    </a:moveTo>
                    <a:lnTo>
                      <a:pt x="17" y="2"/>
                    </a:lnTo>
                    <a:lnTo>
                      <a:pt x="17" y="11"/>
                    </a:lnTo>
                    <a:lnTo>
                      <a:pt x="8" y="18"/>
                    </a:lnTo>
                    <a:lnTo>
                      <a:pt x="0" y="18"/>
                    </a:lnTo>
                    <a:lnTo>
                      <a:pt x="0" y="11"/>
                    </a:lnTo>
                    <a:lnTo>
                      <a:pt x="2" y="5"/>
                    </a:lnTo>
                    <a:lnTo>
                      <a:pt x="5" y="0"/>
                    </a:lnTo>
                  </a:path>
                </a:pathLst>
              </a:custGeom>
              <a:solidFill>
                <a:srgbClr val="767900"/>
              </a:solidFill>
              <a:ln w="12700" cap="rnd">
                <a:solidFill>
                  <a:srgbClr val="404000"/>
                </a:solidFill>
                <a:round/>
                <a:headEnd/>
                <a:tailEnd/>
              </a:ln>
            </p:spPr>
            <p:txBody>
              <a:bodyPr/>
              <a:lstStyle/>
              <a:p>
                <a:endParaRPr lang="zh-CN" altLang="zh-CN"/>
              </a:p>
            </p:txBody>
          </p:sp>
          <p:sp>
            <p:nvSpPr>
              <p:cNvPr id="57546" name="Freeform 3870"/>
              <p:cNvSpPr>
                <a:spLocks/>
              </p:cNvSpPr>
              <p:nvPr/>
            </p:nvSpPr>
            <p:spPr bwMode="auto">
              <a:xfrm>
                <a:off x="4137" y="3105"/>
                <a:ext cx="42" cy="96"/>
              </a:xfrm>
              <a:custGeom>
                <a:avLst/>
                <a:gdLst>
                  <a:gd name="T0" fmla="*/ 41 w 42"/>
                  <a:gd name="T1" fmla="*/ 95 h 96"/>
                  <a:gd name="T2" fmla="*/ 28 w 42"/>
                  <a:gd name="T3" fmla="*/ 66 h 96"/>
                  <a:gd name="T4" fmla="*/ 30 w 42"/>
                  <a:gd name="T5" fmla="*/ 65 h 96"/>
                  <a:gd name="T6" fmla="*/ 30 w 42"/>
                  <a:gd name="T7" fmla="*/ 62 h 96"/>
                  <a:gd name="T8" fmla="*/ 29 w 42"/>
                  <a:gd name="T9" fmla="*/ 61 h 96"/>
                  <a:gd name="T10" fmla="*/ 28 w 42"/>
                  <a:gd name="T11" fmla="*/ 61 h 96"/>
                  <a:gd name="T12" fmla="*/ 25 w 42"/>
                  <a:gd name="T13" fmla="*/ 61 h 96"/>
                  <a:gd name="T14" fmla="*/ 15 w 42"/>
                  <a:gd name="T15" fmla="*/ 35 h 96"/>
                  <a:gd name="T16" fmla="*/ 14 w 42"/>
                  <a:gd name="T17" fmla="*/ 35 h 96"/>
                  <a:gd name="T18" fmla="*/ 0 w 42"/>
                  <a:gd name="T19" fmla="*/ 0 h 96"/>
                  <a:gd name="T20" fmla="*/ 12 w 42"/>
                  <a:gd name="T21" fmla="*/ 35 h 96"/>
                  <a:gd name="T22" fmla="*/ 11 w 42"/>
                  <a:gd name="T23" fmla="*/ 36 h 96"/>
                  <a:gd name="T24" fmla="*/ 22 w 42"/>
                  <a:gd name="T25" fmla="*/ 62 h 96"/>
                  <a:gd name="T26" fmla="*/ 19 w 42"/>
                  <a:gd name="T27" fmla="*/ 64 h 96"/>
                  <a:gd name="T28" fmla="*/ 19 w 42"/>
                  <a:gd name="T29" fmla="*/ 65 h 96"/>
                  <a:gd name="T30" fmla="*/ 19 w 42"/>
                  <a:gd name="T31" fmla="*/ 66 h 96"/>
                  <a:gd name="T32" fmla="*/ 19 w 42"/>
                  <a:gd name="T33" fmla="*/ 67 h 96"/>
                  <a:gd name="T34" fmla="*/ 21 w 42"/>
                  <a:gd name="T35" fmla="*/ 68 h 96"/>
                  <a:gd name="T36" fmla="*/ 24 w 42"/>
                  <a:gd name="T37" fmla="*/ 68 h 96"/>
                  <a:gd name="T38" fmla="*/ 36 w 42"/>
                  <a:gd name="T39" fmla="*/ 95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96"/>
                  <a:gd name="T62" fmla="*/ 42 w 42"/>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96">
                    <a:moveTo>
                      <a:pt x="41" y="95"/>
                    </a:moveTo>
                    <a:lnTo>
                      <a:pt x="28" y="66"/>
                    </a:lnTo>
                    <a:lnTo>
                      <a:pt x="30" y="65"/>
                    </a:lnTo>
                    <a:lnTo>
                      <a:pt x="30" y="62"/>
                    </a:lnTo>
                    <a:lnTo>
                      <a:pt x="29" y="61"/>
                    </a:lnTo>
                    <a:lnTo>
                      <a:pt x="28" y="61"/>
                    </a:lnTo>
                    <a:lnTo>
                      <a:pt x="25" y="61"/>
                    </a:lnTo>
                    <a:lnTo>
                      <a:pt x="15" y="35"/>
                    </a:lnTo>
                    <a:lnTo>
                      <a:pt x="14" y="35"/>
                    </a:lnTo>
                    <a:lnTo>
                      <a:pt x="0" y="0"/>
                    </a:lnTo>
                    <a:lnTo>
                      <a:pt x="12" y="35"/>
                    </a:lnTo>
                    <a:lnTo>
                      <a:pt x="11" y="36"/>
                    </a:lnTo>
                    <a:lnTo>
                      <a:pt x="22" y="62"/>
                    </a:lnTo>
                    <a:lnTo>
                      <a:pt x="19" y="64"/>
                    </a:lnTo>
                    <a:lnTo>
                      <a:pt x="19" y="65"/>
                    </a:lnTo>
                    <a:lnTo>
                      <a:pt x="19" y="66"/>
                    </a:lnTo>
                    <a:lnTo>
                      <a:pt x="19" y="67"/>
                    </a:lnTo>
                    <a:lnTo>
                      <a:pt x="21" y="68"/>
                    </a:lnTo>
                    <a:lnTo>
                      <a:pt x="24" y="68"/>
                    </a:lnTo>
                    <a:lnTo>
                      <a:pt x="36" y="95"/>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47" name="Freeform 3871"/>
              <p:cNvSpPr>
                <a:spLocks/>
              </p:cNvSpPr>
              <p:nvPr/>
            </p:nvSpPr>
            <p:spPr bwMode="auto">
              <a:xfrm>
                <a:off x="4166" y="3185"/>
                <a:ext cx="19" cy="19"/>
              </a:xfrm>
              <a:custGeom>
                <a:avLst/>
                <a:gdLst>
                  <a:gd name="T0" fmla="*/ 0 w 19"/>
                  <a:gd name="T1" fmla="*/ 18 h 19"/>
                  <a:gd name="T2" fmla="*/ 6 w 19"/>
                  <a:gd name="T3" fmla="*/ 18 h 19"/>
                  <a:gd name="T4" fmla="*/ 13 w 19"/>
                  <a:gd name="T5" fmla="*/ 11 h 19"/>
                  <a:gd name="T6" fmla="*/ 18 w 19"/>
                  <a:gd name="T7" fmla="*/ 0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0" y="18"/>
                    </a:moveTo>
                    <a:lnTo>
                      <a:pt x="6" y="18"/>
                    </a:lnTo>
                    <a:lnTo>
                      <a:pt x="13" y="11"/>
                    </a:lnTo>
                    <a:lnTo>
                      <a:pt x="18"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48" name="Freeform 3872"/>
              <p:cNvSpPr>
                <a:spLocks/>
              </p:cNvSpPr>
              <p:nvPr/>
            </p:nvSpPr>
            <p:spPr bwMode="auto">
              <a:xfrm>
                <a:off x="4169" y="3188"/>
                <a:ext cx="18" cy="1"/>
              </a:xfrm>
              <a:custGeom>
                <a:avLst/>
                <a:gdLst>
                  <a:gd name="T0" fmla="*/ 17 w 18"/>
                  <a:gd name="T1" fmla="*/ 0 h 1"/>
                  <a:gd name="T2" fmla="*/ 10 w 18"/>
                  <a:gd name="T3" fmla="*/ 0 h 1"/>
                  <a:gd name="T4" fmla="*/ 5 w 18"/>
                  <a:gd name="T5" fmla="*/ 0 h 1"/>
                  <a:gd name="T6" fmla="*/ 0 w 18"/>
                  <a:gd name="T7" fmla="*/ 0 h 1"/>
                  <a:gd name="T8" fmla="*/ 0 60000 65536"/>
                  <a:gd name="T9" fmla="*/ 0 60000 65536"/>
                  <a:gd name="T10" fmla="*/ 0 60000 65536"/>
                  <a:gd name="T11" fmla="*/ 0 60000 65536"/>
                  <a:gd name="T12" fmla="*/ 0 w 18"/>
                  <a:gd name="T13" fmla="*/ 0 h 1"/>
                  <a:gd name="T14" fmla="*/ 18 w 18"/>
                  <a:gd name="T15" fmla="*/ 1 h 1"/>
                </a:gdLst>
                <a:ahLst/>
                <a:cxnLst>
                  <a:cxn ang="T8">
                    <a:pos x="T0" y="T1"/>
                  </a:cxn>
                  <a:cxn ang="T9">
                    <a:pos x="T2" y="T3"/>
                  </a:cxn>
                  <a:cxn ang="T10">
                    <a:pos x="T4" y="T5"/>
                  </a:cxn>
                  <a:cxn ang="T11">
                    <a:pos x="T6" y="T7"/>
                  </a:cxn>
                </a:cxnLst>
                <a:rect l="T12" t="T13" r="T14" b="T15"/>
                <a:pathLst>
                  <a:path w="18" h="1">
                    <a:moveTo>
                      <a:pt x="17" y="0"/>
                    </a:moveTo>
                    <a:lnTo>
                      <a:pt x="10" y="0"/>
                    </a:lnTo>
                    <a:lnTo>
                      <a:pt x="5" y="0"/>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49" name="Freeform 3873"/>
              <p:cNvSpPr>
                <a:spLocks/>
              </p:cNvSpPr>
              <p:nvPr/>
            </p:nvSpPr>
            <p:spPr bwMode="auto">
              <a:xfrm>
                <a:off x="4164" y="3179"/>
                <a:ext cx="19" cy="1"/>
              </a:xfrm>
              <a:custGeom>
                <a:avLst/>
                <a:gdLst>
                  <a:gd name="T0" fmla="*/ 0 w 19"/>
                  <a:gd name="T1" fmla="*/ 0 h 1"/>
                  <a:gd name="T2" fmla="*/ 9 w 19"/>
                  <a:gd name="T3" fmla="*/ 0 h 1"/>
                  <a:gd name="T4" fmla="*/ 13 w 19"/>
                  <a:gd name="T5" fmla="*/ 0 h 1"/>
                  <a:gd name="T6" fmla="*/ 18 w 19"/>
                  <a:gd name="T7" fmla="*/ 0 h 1"/>
                  <a:gd name="T8" fmla="*/ 0 60000 65536"/>
                  <a:gd name="T9" fmla="*/ 0 60000 65536"/>
                  <a:gd name="T10" fmla="*/ 0 60000 65536"/>
                  <a:gd name="T11" fmla="*/ 0 60000 65536"/>
                  <a:gd name="T12" fmla="*/ 0 w 19"/>
                  <a:gd name="T13" fmla="*/ 0 h 1"/>
                  <a:gd name="T14" fmla="*/ 19 w 19"/>
                  <a:gd name="T15" fmla="*/ 1 h 1"/>
                </a:gdLst>
                <a:ahLst/>
                <a:cxnLst>
                  <a:cxn ang="T8">
                    <a:pos x="T0" y="T1"/>
                  </a:cxn>
                  <a:cxn ang="T9">
                    <a:pos x="T2" y="T3"/>
                  </a:cxn>
                  <a:cxn ang="T10">
                    <a:pos x="T4" y="T5"/>
                  </a:cxn>
                  <a:cxn ang="T11">
                    <a:pos x="T6" y="T7"/>
                  </a:cxn>
                </a:cxnLst>
                <a:rect l="T12" t="T13" r="T14" b="T15"/>
                <a:pathLst>
                  <a:path w="19" h="1">
                    <a:moveTo>
                      <a:pt x="0" y="0"/>
                    </a:moveTo>
                    <a:lnTo>
                      <a:pt x="9" y="0"/>
                    </a:lnTo>
                    <a:lnTo>
                      <a:pt x="13" y="0"/>
                    </a:lnTo>
                    <a:lnTo>
                      <a:pt x="18"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50" name="Freeform 3874"/>
              <p:cNvSpPr>
                <a:spLocks/>
              </p:cNvSpPr>
              <p:nvPr/>
            </p:nvSpPr>
            <p:spPr bwMode="auto">
              <a:xfrm>
                <a:off x="4160" y="3172"/>
                <a:ext cx="19" cy="19"/>
              </a:xfrm>
              <a:custGeom>
                <a:avLst/>
                <a:gdLst>
                  <a:gd name="T0" fmla="*/ 18 w 19"/>
                  <a:gd name="T1" fmla="*/ 0 h 19"/>
                  <a:gd name="T2" fmla="*/ 14 w 19"/>
                  <a:gd name="T3" fmla="*/ 0 h 19"/>
                  <a:gd name="T4" fmla="*/ 5 w 19"/>
                  <a:gd name="T5" fmla="*/ 18 h 19"/>
                  <a:gd name="T6" fmla="*/ 0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18" y="0"/>
                    </a:moveTo>
                    <a:lnTo>
                      <a:pt x="14" y="0"/>
                    </a:lnTo>
                    <a:lnTo>
                      <a:pt x="5" y="18"/>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51" name="Freeform 3875"/>
              <p:cNvSpPr>
                <a:spLocks/>
              </p:cNvSpPr>
              <p:nvPr/>
            </p:nvSpPr>
            <p:spPr bwMode="auto">
              <a:xfrm>
                <a:off x="4158" y="3166"/>
                <a:ext cx="18" cy="19"/>
              </a:xfrm>
              <a:custGeom>
                <a:avLst/>
                <a:gdLst>
                  <a:gd name="T0" fmla="*/ 2 w 18"/>
                  <a:gd name="T1" fmla="*/ 11 h 19"/>
                  <a:gd name="T2" fmla="*/ 0 w 18"/>
                  <a:gd name="T3" fmla="*/ 11 h 19"/>
                  <a:gd name="T4" fmla="*/ 2 w 18"/>
                  <a:gd name="T5" fmla="*/ 18 h 19"/>
                  <a:gd name="T6" fmla="*/ 8 w 18"/>
                  <a:gd name="T7" fmla="*/ 18 h 19"/>
                  <a:gd name="T8" fmla="*/ 13 w 18"/>
                  <a:gd name="T9" fmla="*/ 11 h 19"/>
                  <a:gd name="T10" fmla="*/ 17 w 18"/>
                  <a:gd name="T11" fmla="*/ 5 h 19"/>
                  <a:gd name="T12" fmla="*/ 13 w 18"/>
                  <a:gd name="T13" fmla="*/ 0 h 19"/>
                  <a:gd name="T14" fmla="*/ 0 60000 65536"/>
                  <a:gd name="T15" fmla="*/ 0 60000 65536"/>
                  <a:gd name="T16" fmla="*/ 0 60000 65536"/>
                  <a:gd name="T17" fmla="*/ 0 60000 65536"/>
                  <a:gd name="T18" fmla="*/ 0 60000 65536"/>
                  <a:gd name="T19" fmla="*/ 0 60000 65536"/>
                  <a:gd name="T20" fmla="*/ 0 60000 65536"/>
                  <a:gd name="T21" fmla="*/ 0 w 18"/>
                  <a:gd name="T22" fmla="*/ 0 h 19"/>
                  <a:gd name="T23" fmla="*/ 18 w 1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9">
                    <a:moveTo>
                      <a:pt x="2" y="11"/>
                    </a:moveTo>
                    <a:lnTo>
                      <a:pt x="0" y="11"/>
                    </a:lnTo>
                    <a:lnTo>
                      <a:pt x="2" y="18"/>
                    </a:lnTo>
                    <a:lnTo>
                      <a:pt x="8" y="18"/>
                    </a:lnTo>
                    <a:lnTo>
                      <a:pt x="13" y="11"/>
                    </a:lnTo>
                    <a:lnTo>
                      <a:pt x="17" y="5"/>
                    </a:lnTo>
                    <a:lnTo>
                      <a:pt x="13"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52" name="Line 3876"/>
              <p:cNvSpPr>
                <a:spLocks noChangeShapeType="1"/>
              </p:cNvSpPr>
              <p:nvPr/>
            </p:nvSpPr>
            <p:spPr bwMode="auto">
              <a:xfrm flipH="1">
                <a:off x="4137" y="3263"/>
                <a:ext cx="5" cy="10"/>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53" name="Freeform 3877"/>
              <p:cNvSpPr>
                <a:spLocks/>
              </p:cNvSpPr>
              <p:nvPr/>
            </p:nvSpPr>
            <p:spPr bwMode="auto">
              <a:xfrm>
                <a:off x="4118" y="3270"/>
                <a:ext cx="18" cy="19"/>
              </a:xfrm>
              <a:custGeom>
                <a:avLst/>
                <a:gdLst>
                  <a:gd name="T0" fmla="*/ 3 w 18"/>
                  <a:gd name="T1" fmla="*/ 0 h 19"/>
                  <a:gd name="T2" fmla="*/ 0 w 18"/>
                  <a:gd name="T3" fmla="*/ 15 h 19"/>
                  <a:gd name="T4" fmla="*/ 12 w 18"/>
                  <a:gd name="T5" fmla="*/ 18 h 19"/>
                  <a:gd name="T6" fmla="*/ 12 w 18"/>
                  <a:gd name="T7" fmla="*/ 13 h 19"/>
                  <a:gd name="T8" fmla="*/ 12 w 18"/>
                  <a:gd name="T9" fmla="*/ 10 h 19"/>
                  <a:gd name="T10" fmla="*/ 17 w 18"/>
                  <a:gd name="T11" fmla="*/ 3 h 19"/>
                  <a:gd name="T12" fmla="*/ 0 60000 65536"/>
                  <a:gd name="T13" fmla="*/ 0 60000 65536"/>
                  <a:gd name="T14" fmla="*/ 0 60000 65536"/>
                  <a:gd name="T15" fmla="*/ 0 60000 65536"/>
                  <a:gd name="T16" fmla="*/ 0 60000 65536"/>
                  <a:gd name="T17" fmla="*/ 0 60000 65536"/>
                  <a:gd name="T18" fmla="*/ 0 w 18"/>
                  <a:gd name="T19" fmla="*/ 0 h 19"/>
                  <a:gd name="T20" fmla="*/ 18 w 18"/>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8" h="19">
                    <a:moveTo>
                      <a:pt x="3" y="0"/>
                    </a:moveTo>
                    <a:lnTo>
                      <a:pt x="0" y="15"/>
                    </a:lnTo>
                    <a:lnTo>
                      <a:pt x="12" y="18"/>
                    </a:lnTo>
                    <a:lnTo>
                      <a:pt x="12" y="13"/>
                    </a:lnTo>
                    <a:lnTo>
                      <a:pt x="12" y="10"/>
                    </a:lnTo>
                    <a:lnTo>
                      <a:pt x="17" y="3"/>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54" name="Freeform 3878"/>
              <p:cNvSpPr>
                <a:spLocks/>
              </p:cNvSpPr>
              <p:nvPr/>
            </p:nvSpPr>
            <p:spPr bwMode="auto">
              <a:xfrm>
                <a:off x="4119" y="3270"/>
                <a:ext cx="18" cy="19"/>
              </a:xfrm>
              <a:custGeom>
                <a:avLst/>
                <a:gdLst>
                  <a:gd name="T0" fmla="*/ 0 w 18"/>
                  <a:gd name="T1" fmla="*/ 0 h 19"/>
                  <a:gd name="T2" fmla="*/ 17 w 18"/>
                  <a:gd name="T3" fmla="*/ 0 h 19"/>
                  <a:gd name="T4" fmla="*/ 17 w 18"/>
                  <a:gd name="T5" fmla="*/ 18 h 19"/>
                  <a:gd name="T6" fmla="*/ 0 w 18"/>
                  <a:gd name="T7" fmla="*/ 18 h 19"/>
                  <a:gd name="T8" fmla="*/ 0 60000 65536"/>
                  <a:gd name="T9" fmla="*/ 0 60000 65536"/>
                  <a:gd name="T10" fmla="*/ 0 60000 65536"/>
                  <a:gd name="T11" fmla="*/ 0 60000 65536"/>
                  <a:gd name="T12" fmla="*/ 0 w 18"/>
                  <a:gd name="T13" fmla="*/ 0 h 19"/>
                  <a:gd name="T14" fmla="*/ 18 w 18"/>
                  <a:gd name="T15" fmla="*/ 19 h 19"/>
                </a:gdLst>
                <a:ahLst/>
                <a:cxnLst>
                  <a:cxn ang="T8">
                    <a:pos x="T0" y="T1"/>
                  </a:cxn>
                  <a:cxn ang="T9">
                    <a:pos x="T2" y="T3"/>
                  </a:cxn>
                  <a:cxn ang="T10">
                    <a:pos x="T4" y="T5"/>
                  </a:cxn>
                  <a:cxn ang="T11">
                    <a:pos x="T6" y="T7"/>
                  </a:cxn>
                </a:cxnLst>
                <a:rect l="T12" t="T13" r="T14" b="T15"/>
                <a:pathLst>
                  <a:path w="18" h="19">
                    <a:moveTo>
                      <a:pt x="0" y="0"/>
                    </a:moveTo>
                    <a:lnTo>
                      <a:pt x="17" y="0"/>
                    </a:lnTo>
                    <a:lnTo>
                      <a:pt x="17" y="18"/>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55" name="Freeform 3879"/>
              <p:cNvSpPr>
                <a:spLocks/>
              </p:cNvSpPr>
              <p:nvPr/>
            </p:nvSpPr>
            <p:spPr bwMode="auto">
              <a:xfrm>
                <a:off x="4128" y="3270"/>
                <a:ext cx="18" cy="20"/>
              </a:xfrm>
              <a:custGeom>
                <a:avLst/>
                <a:gdLst>
                  <a:gd name="T0" fmla="*/ 17 w 18"/>
                  <a:gd name="T1" fmla="*/ 16 h 20"/>
                  <a:gd name="T2" fmla="*/ 13 w 18"/>
                  <a:gd name="T3" fmla="*/ 11 h 20"/>
                  <a:gd name="T4" fmla="*/ 11 w 18"/>
                  <a:gd name="T5" fmla="*/ 6 h 20"/>
                  <a:gd name="T6" fmla="*/ 8 w 18"/>
                  <a:gd name="T7" fmla="*/ 4 h 20"/>
                  <a:gd name="T8" fmla="*/ 0 w 18"/>
                  <a:gd name="T9" fmla="*/ 0 h 20"/>
                  <a:gd name="T10" fmla="*/ 0 w 18"/>
                  <a:gd name="T11" fmla="*/ 3 h 20"/>
                  <a:gd name="T12" fmla="*/ 4 w 18"/>
                  <a:gd name="T13" fmla="*/ 6 h 20"/>
                  <a:gd name="T14" fmla="*/ 6 w 18"/>
                  <a:gd name="T15" fmla="*/ 8 h 20"/>
                  <a:gd name="T16" fmla="*/ 8 w 18"/>
                  <a:gd name="T17" fmla="*/ 12 h 20"/>
                  <a:gd name="T18" fmla="*/ 12 w 18"/>
                  <a:gd name="T19" fmla="*/ 19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20"/>
                  <a:gd name="T32" fmla="*/ 18 w 18"/>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20">
                    <a:moveTo>
                      <a:pt x="17" y="16"/>
                    </a:moveTo>
                    <a:lnTo>
                      <a:pt x="13" y="11"/>
                    </a:lnTo>
                    <a:lnTo>
                      <a:pt x="11" y="6"/>
                    </a:lnTo>
                    <a:lnTo>
                      <a:pt x="8" y="4"/>
                    </a:lnTo>
                    <a:lnTo>
                      <a:pt x="0" y="0"/>
                    </a:lnTo>
                    <a:lnTo>
                      <a:pt x="0" y="3"/>
                    </a:lnTo>
                    <a:lnTo>
                      <a:pt x="4" y="6"/>
                    </a:lnTo>
                    <a:lnTo>
                      <a:pt x="6" y="8"/>
                    </a:lnTo>
                    <a:lnTo>
                      <a:pt x="8" y="12"/>
                    </a:lnTo>
                    <a:lnTo>
                      <a:pt x="12" y="19"/>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56" name="Line 3880"/>
              <p:cNvSpPr>
                <a:spLocks noChangeShapeType="1"/>
              </p:cNvSpPr>
              <p:nvPr/>
            </p:nvSpPr>
            <p:spPr bwMode="auto">
              <a:xfrm flipV="1">
                <a:off x="4133" y="3279"/>
                <a:ext cx="4"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57" name="Freeform 3881"/>
              <p:cNvSpPr>
                <a:spLocks/>
              </p:cNvSpPr>
              <p:nvPr/>
            </p:nvSpPr>
            <p:spPr bwMode="auto">
              <a:xfrm>
                <a:off x="4133" y="3277"/>
                <a:ext cx="18" cy="19"/>
              </a:xfrm>
              <a:custGeom>
                <a:avLst/>
                <a:gdLst>
                  <a:gd name="T0" fmla="*/ 17 w 18"/>
                  <a:gd name="T1" fmla="*/ 0 h 19"/>
                  <a:gd name="T2" fmla="*/ 8 w 18"/>
                  <a:gd name="T3" fmla="*/ 18 h 19"/>
                  <a:gd name="T4" fmla="*/ 0 w 18"/>
                  <a:gd name="T5" fmla="*/ 18 h 19"/>
                  <a:gd name="T6" fmla="*/ 0 60000 65536"/>
                  <a:gd name="T7" fmla="*/ 0 60000 65536"/>
                  <a:gd name="T8" fmla="*/ 0 60000 65536"/>
                  <a:gd name="T9" fmla="*/ 0 w 18"/>
                  <a:gd name="T10" fmla="*/ 0 h 19"/>
                  <a:gd name="T11" fmla="*/ 18 w 18"/>
                  <a:gd name="T12" fmla="*/ 19 h 19"/>
                </a:gdLst>
                <a:ahLst/>
                <a:cxnLst>
                  <a:cxn ang="T6">
                    <a:pos x="T0" y="T1"/>
                  </a:cxn>
                  <a:cxn ang="T7">
                    <a:pos x="T2" y="T3"/>
                  </a:cxn>
                  <a:cxn ang="T8">
                    <a:pos x="T4" y="T5"/>
                  </a:cxn>
                </a:cxnLst>
                <a:rect l="T9" t="T10" r="T11" b="T12"/>
                <a:pathLst>
                  <a:path w="18" h="19">
                    <a:moveTo>
                      <a:pt x="17" y="0"/>
                    </a:moveTo>
                    <a:lnTo>
                      <a:pt x="8" y="18"/>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58" name="Freeform 3882"/>
              <p:cNvSpPr>
                <a:spLocks/>
              </p:cNvSpPr>
              <p:nvPr/>
            </p:nvSpPr>
            <p:spPr bwMode="auto">
              <a:xfrm>
                <a:off x="4125" y="3281"/>
                <a:ext cx="19" cy="20"/>
              </a:xfrm>
              <a:custGeom>
                <a:avLst/>
                <a:gdLst>
                  <a:gd name="T0" fmla="*/ 18 w 19"/>
                  <a:gd name="T1" fmla="*/ 19 h 20"/>
                  <a:gd name="T2" fmla="*/ 7 w 19"/>
                  <a:gd name="T3" fmla="*/ 19 h 20"/>
                  <a:gd name="T4" fmla="*/ 4 w 19"/>
                  <a:gd name="T5" fmla="*/ 10 h 20"/>
                  <a:gd name="T6" fmla="*/ 2 w 19"/>
                  <a:gd name="T7" fmla="*/ 4 h 20"/>
                  <a:gd name="T8" fmla="*/ 0 w 19"/>
                  <a:gd name="T9" fmla="*/ 0 h 20"/>
                  <a:gd name="T10" fmla="*/ 0 60000 65536"/>
                  <a:gd name="T11" fmla="*/ 0 60000 65536"/>
                  <a:gd name="T12" fmla="*/ 0 60000 65536"/>
                  <a:gd name="T13" fmla="*/ 0 60000 65536"/>
                  <a:gd name="T14" fmla="*/ 0 60000 65536"/>
                  <a:gd name="T15" fmla="*/ 0 w 19"/>
                  <a:gd name="T16" fmla="*/ 0 h 20"/>
                  <a:gd name="T17" fmla="*/ 19 w 19"/>
                  <a:gd name="T18" fmla="*/ 20 h 20"/>
                </a:gdLst>
                <a:ahLst/>
                <a:cxnLst>
                  <a:cxn ang="T10">
                    <a:pos x="T0" y="T1"/>
                  </a:cxn>
                  <a:cxn ang="T11">
                    <a:pos x="T2" y="T3"/>
                  </a:cxn>
                  <a:cxn ang="T12">
                    <a:pos x="T4" y="T5"/>
                  </a:cxn>
                  <a:cxn ang="T13">
                    <a:pos x="T6" y="T7"/>
                  </a:cxn>
                  <a:cxn ang="T14">
                    <a:pos x="T8" y="T9"/>
                  </a:cxn>
                </a:cxnLst>
                <a:rect l="T15" t="T16" r="T17" b="T18"/>
                <a:pathLst>
                  <a:path w="19" h="20">
                    <a:moveTo>
                      <a:pt x="18" y="19"/>
                    </a:moveTo>
                    <a:lnTo>
                      <a:pt x="7" y="19"/>
                    </a:lnTo>
                    <a:lnTo>
                      <a:pt x="4" y="10"/>
                    </a:lnTo>
                    <a:lnTo>
                      <a:pt x="2" y="4"/>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59" name="Freeform 3883"/>
              <p:cNvSpPr>
                <a:spLocks/>
              </p:cNvSpPr>
              <p:nvPr/>
            </p:nvSpPr>
            <p:spPr bwMode="auto">
              <a:xfrm>
                <a:off x="4105" y="3274"/>
                <a:ext cx="18" cy="63"/>
              </a:xfrm>
              <a:custGeom>
                <a:avLst/>
                <a:gdLst>
                  <a:gd name="T0" fmla="*/ 0 w 18"/>
                  <a:gd name="T1" fmla="*/ 0 h 63"/>
                  <a:gd name="T2" fmla="*/ 2 w 18"/>
                  <a:gd name="T3" fmla="*/ 3 h 63"/>
                  <a:gd name="T4" fmla="*/ 4 w 18"/>
                  <a:gd name="T5" fmla="*/ 6 h 63"/>
                  <a:gd name="T6" fmla="*/ 7 w 18"/>
                  <a:gd name="T7" fmla="*/ 9 h 63"/>
                  <a:gd name="T8" fmla="*/ 9 w 18"/>
                  <a:gd name="T9" fmla="*/ 13 h 63"/>
                  <a:gd name="T10" fmla="*/ 11 w 18"/>
                  <a:gd name="T11" fmla="*/ 15 h 63"/>
                  <a:gd name="T12" fmla="*/ 12 w 18"/>
                  <a:gd name="T13" fmla="*/ 17 h 63"/>
                  <a:gd name="T14" fmla="*/ 13 w 18"/>
                  <a:gd name="T15" fmla="*/ 21 h 63"/>
                  <a:gd name="T16" fmla="*/ 14 w 18"/>
                  <a:gd name="T17" fmla="*/ 24 h 63"/>
                  <a:gd name="T18" fmla="*/ 14 w 18"/>
                  <a:gd name="T19" fmla="*/ 27 h 63"/>
                  <a:gd name="T20" fmla="*/ 14 w 18"/>
                  <a:gd name="T21" fmla="*/ 29 h 63"/>
                  <a:gd name="T22" fmla="*/ 17 w 18"/>
                  <a:gd name="T23" fmla="*/ 33 h 63"/>
                  <a:gd name="T24" fmla="*/ 17 w 18"/>
                  <a:gd name="T25" fmla="*/ 36 h 63"/>
                  <a:gd name="T26" fmla="*/ 17 w 18"/>
                  <a:gd name="T27" fmla="*/ 39 h 63"/>
                  <a:gd name="T28" fmla="*/ 14 w 18"/>
                  <a:gd name="T29" fmla="*/ 44 h 63"/>
                  <a:gd name="T30" fmla="*/ 13 w 18"/>
                  <a:gd name="T31" fmla="*/ 47 h 63"/>
                  <a:gd name="T32" fmla="*/ 12 w 18"/>
                  <a:gd name="T33" fmla="*/ 49 h 63"/>
                  <a:gd name="T34" fmla="*/ 11 w 18"/>
                  <a:gd name="T35" fmla="*/ 53 h 63"/>
                  <a:gd name="T36" fmla="*/ 8 w 18"/>
                  <a:gd name="T37" fmla="*/ 56 h 63"/>
                  <a:gd name="T38" fmla="*/ 3 w 18"/>
                  <a:gd name="T39" fmla="*/ 62 h 6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
                  <a:gd name="T61" fmla="*/ 0 h 63"/>
                  <a:gd name="T62" fmla="*/ 18 w 18"/>
                  <a:gd name="T63" fmla="*/ 63 h 6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 h="63">
                    <a:moveTo>
                      <a:pt x="0" y="0"/>
                    </a:moveTo>
                    <a:lnTo>
                      <a:pt x="2" y="3"/>
                    </a:lnTo>
                    <a:lnTo>
                      <a:pt x="4" y="6"/>
                    </a:lnTo>
                    <a:lnTo>
                      <a:pt x="7" y="9"/>
                    </a:lnTo>
                    <a:lnTo>
                      <a:pt x="9" y="13"/>
                    </a:lnTo>
                    <a:lnTo>
                      <a:pt x="11" y="15"/>
                    </a:lnTo>
                    <a:lnTo>
                      <a:pt x="12" y="17"/>
                    </a:lnTo>
                    <a:lnTo>
                      <a:pt x="13" y="21"/>
                    </a:lnTo>
                    <a:lnTo>
                      <a:pt x="14" y="24"/>
                    </a:lnTo>
                    <a:lnTo>
                      <a:pt x="14" y="27"/>
                    </a:lnTo>
                    <a:lnTo>
                      <a:pt x="14" y="29"/>
                    </a:lnTo>
                    <a:lnTo>
                      <a:pt x="17" y="33"/>
                    </a:lnTo>
                    <a:lnTo>
                      <a:pt x="17" y="36"/>
                    </a:lnTo>
                    <a:lnTo>
                      <a:pt x="17" y="39"/>
                    </a:lnTo>
                    <a:lnTo>
                      <a:pt x="14" y="44"/>
                    </a:lnTo>
                    <a:lnTo>
                      <a:pt x="13" y="47"/>
                    </a:lnTo>
                    <a:lnTo>
                      <a:pt x="12" y="49"/>
                    </a:lnTo>
                    <a:lnTo>
                      <a:pt x="11" y="53"/>
                    </a:lnTo>
                    <a:lnTo>
                      <a:pt x="8" y="56"/>
                    </a:lnTo>
                    <a:lnTo>
                      <a:pt x="3" y="62"/>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60" name="Freeform 3884"/>
              <p:cNvSpPr>
                <a:spLocks/>
              </p:cNvSpPr>
              <p:nvPr/>
            </p:nvSpPr>
            <p:spPr bwMode="auto">
              <a:xfrm>
                <a:off x="4168" y="3368"/>
                <a:ext cx="18" cy="22"/>
              </a:xfrm>
              <a:custGeom>
                <a:avLst/>
                <a:gdLst>
                  <a:gd name="T0" fmla="*/ 17 w 18"/>
                  <a:gd name="T1" fmla="*/ 0 h 22"/>
                  <a:gd name="T2" fmla="*/ 14 w 18"/>
                  <a:gd name="T3" fmla="*/ 0 h 22"/>
                  <a:gd name="T4" fmla="*/ 10 w 18"/>
                  <a:gd name="T5" fmla="*/ 4 h 22"/>
                  <a:gd name="T6" fmla="*/ 4 w 18"/>
                  <a:gd name="T7" fmla="*/ 4 h 22"/>
                  <a:gd name="T8" fmla="*/ 0 w 18"/>
                  <a:gd name="T9" fmla="*/ 5 h 22"/>
                  <a:gd name="T10" fmla="*/ 1 w 18"/>
                  <a:gd name="T11" fmla="*/ 8 h 22"/>
                  <a:gd name="T12" fmla="*/ 2 w 18"/>
                  <a:gd name="T13" fmla="*/ 13 h 22"/>
                  <a:gd name="T14" fmla="*/ 2 w 18"/>
                  <a:gd name="T15" fmla="*/ 15 h 22"/>
                  <a:gd name="T16" fmla="*/ 0 w 18"/>
                  <a:gd name="T17" fmla="*/ 21 h 22"/>
                  <a:gd name="T18" fmla="*/ 3 w 18"/>
                  <a:gd name="T19" fmla="*/ 19 h 22"/>
                  <a:gd name="T20" fmla="*/ 8 w 18"/>
                  <a:gd name="T21" fmla="*/ 19 h 22"/>
                  <a:gd name="T22" fmla="*/ 11 w 18"/>
                  <a:gd name="T23" fmla="*/ 18 h 22"/>
                  <a:gd name="T24" fmla="*/ 17 w 18"/>
                  <a:gd name="T25" fmla="*/ 17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22"/>
                  <a:gd name="T41" fmla="*/ 18 w 18"/>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22">
                    <a:moveTo>
                      <a:pt x="17" y="0"/>
                    </a:moveTo>
                    <a:lnTo>
                      <a:pt x="14" y="0"/>
                    </a:lnTo>
                    <a:lnTo>
                      <a:pt x="10" y="4"/>
                    </a:lnTo>
                    <a:lnTo>
                      <a:pt x="4" y="4"/>
                    </a:lnTo>
                    <a:lnTo>
                      <a:pt x="0" y="5"/>
                    </a:lnTo>
                    <a:lnTo>
                      <a:pt x="1" y="8"/>
                    </a:lnTo>
                    <a:lnTo>
                      <a:pt x="2" y="13"/>
                    </a:lnTo>
                    <a:lnTo>
                      <a:pt x="2" y="15"/>
                    </a:lnTo>
                    <a:lnTo>
                      <a:pt x="0" y="21"/>
                    </a:lnTo>
                    <a:lnTo>
                      <a:pt x="3" y="19"/>
                    </a:lnTo>
                    <a:lnTo>
                      <a:pt x="8" y="19"/>
                    </a:lnTo>
                    <a:lnTo>
                      <a:pt x="11" y="18"/>
                    </a:lnTo>
                    <a:lnTo>
                      <a:pt x="17"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61" name="Freeform 3885"/>
              <p:cNvSpPr>
                <a:spLocks/>
              </p:cNvSpPr>
              <p:nvPr/>
            </p:nvSpPr>
            <p:spPr bwMode="auto">
              <a:xfrm>
                <a:off x="4142" y="3228"/>
                <a:ext cx="85" cy="19"/>
              </a:xfrm>
              <a:custGeom>
                <a:avLst/>
                <a:gdLst>
                  <a:gd name="T0" fmla="*/ 84 w 85"/>
                  <a:gd name="T1" fmla="*/ 0 h 19"/>
                  <a:gd name="T2" fmla="*/ 81 w 85"/>
                  <a:gd name="T3" fmla="*/ 0 h 19"/>
                  <a:gd name="T4" fmla="*/ 77 w 85"/>
                  <a:gd name="T5" fmla="*/ 0 h 19"/>
                  <a:gd name="T6" fmla="*/ 72 w 85"/>
                  <a:gd name="T7" fmla="*/ 0 h 19"/>
                  <a:gd name="T8" fmla="*/ 66 w 85"/>
                  <a:gd name="T9" fmla="*/ 1 h 19"/>
                  <a:gd name="T10" fmla="*/ 61 w 85"/>
                  <a:gd name="T11" fmla="*/ 3 h 19"/>
                  <a:gd name="T12" fmla="*/ 56 w 85"/>
                  <a:gd name="T13" fmla="*/ 3 h 19"/>
                  <a:gd name="T14" fmla="*/ 51 w 85"/>
                  <a:gd name="T15" fmla="*/ 5 h 19"/>
                  <a:gd name="T16" fmla="*/ 46 w 85"/>
                  <a:gd name="T17" fmla="*/ 7 h 19"/>
                  <a:gd name="T18" fmla="*/ 40 w 85"/>
                  <a:gd name="T19" fmla="*/ 9 h 19"/>
                  <a:gd name="T20" fmla="*/ 36 w 85"/>
                  <a:gd name="T21" fmla="*/ 11 h 19"/>
                  <a:gd name="T22" fmla="*/ 32 w 85"/>
                  <a:gd name="T23" fmla="*/ 13 h 19"/>
                  <a:gd name="T24" fmla="*/ 26 w 85"/>
                  <a:gd name="T25" fmla="*/ 15 h 19"/>
                  <a:gd name="T26" fmla="*/ 23 w 85"/>
                  <a:gd name="T27" fmla="*/ 18 h 19"/>
                  <a:gd name="T28" fmla="*/ 17 w 85"/>
                  <a:gd name="T29" fmla="*/ 18 h 19"/>
                  <a:gd name="T30" fmla="*/ 14 w 85"/>
                  <a:gd name="T31" fmla="*/ 18 h 19"/>
                  <a:gd name="T32" fmla="*/ 8 w 85"/>
                  <a:gd name="T33" fmla="*/ 15 h 19"/>
                  <a:gd name="T34" fmla="*/ 4 w 85"/>
                  <a:gd name="T35" fmla="*/ 13 h 19"/>
                  <a:gd name="T36" fmla="*/ 0 w 85"/>
                  <a:gd name="T37" fmla="*/ 9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19"/>
                  <a:gd name="T59" fmla="*/ 85 w 85"/>
                  <a:gd name="T60" fmla="*/ 19 h 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19">
                    <a:moveTo>
                      <a:pt x="84" y="0"/>
                    </a:moveTo>
                    <a:lnTo>
                      <a:pt x="81" y="0"/>
                    </a:lnTo>
                    <a:lnTo>
                      <a:pt x="77" y="0"/>
                    </a:lnTo>
                    <a:lnTo>
                      <a:pt x="72" y="0"/>
                    </a:lnTo>
                    <a:lnTo>
                      <a:pt x="66" y="1"/>
                    </a:lnTo>
                    <a:lnTo>
                      <a:pt x="61" y="3"/>
                    </a:lnTo>
                    <a:lnTo>
                      <a:pt x="56" y="3"/>
                    </a:lnTo>
                    <a:lnTo>
                      <a:pt x="51" y="5"/>
                    </a:lnTo>
                    <a:lnTo>
                      <a:pt x="46" y="7"/>
                    </a:lnTo>
                    <a:lnTo>
                      <a:pt x="40" y="9"/>
                    </a:lnTo>
                    <a:lnTo>
                      <a:pt x="36" y="11"/>
                    </a:lnTo>
                    <a:lnTo>
                      <a:pt x="32" y="13"/>
                    </a:lnTo>
                    <a:lnTo>
                      <a:pt x="26" y="15"/>
                    </a:lnTo>
                    <a:lnTo>
                      <a:pt x="23" y="18"/>
                    </a:lnTo>
                    <a:lnTo>
                      <a:pt x="17" y="18"/>
                    </a:lnTo>
                    <a:lnTo>
                      <a:pt x="14" y="18"/>
                    </a:lnTo>
                    <a:lnTo>
                      <a:pt x="8" y="15"/>
                    </a:lnTo>
                    <a:lnTo>
                      <a:pt x="4" y="13"/>
                    </a:lnTo>
                    <a:lnTo>
                      <a:pt x="0" y="9"/>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62" name="Freeform 3886"/>
              <p:cNvSpPr>
                <a:spLocks/>
              </p:cNvSpPr>
              <p:nvPr/>
            </p:nvSpPr>
            <p:spPr bwMode="auto">
              <a:xfrm>
                <a:off x="4043" y="3375"/>
                <a:ext cx="19" cy="1"/>
              </a:xfrm>
              <a:custGeom>
                <a:avLst/>
                <a:gdLst>
                  <a:gd name="T0" fmla="*/ 0 w 19"/>
                  <a:gd name="T1" fmla="*/ 0 h 1"/>
                  <a:gd name="T2" fmla="*/ 11 w 19"/>
                  <a:gd name="T3" fmla="*/ 0 h 1"/>
                  <a:gd name="T4" fmla="*/ 18 w 19"/>
                  <a:gd name="T5" fmla="*/ 0 h 1"/>
                  <a:gd name="T6" fmla="*/ 0 60000 65536"/>
                  <a:gd name="T7" fmla="*/ 0 60000 65536"/>
                  <a:gd name="T8" fmla="*/ 0 60000 65536"/>
                  <a:gd name="T9" fmla="*/ 0 w 19"/>
                  <a:gd name="T10" fmla="*/ 0 h 1"/>
                  <a:gd name="T11" fmla="*/ 19 w 19"/>
                  <a:gd name="T12" fmla="*/ 1 h 1"/>
                </a:gdLst>
                <a:ahLst/>
                <a:cxnLst>
                  <a:cxn ang="T6">
                    <a:pos x="T0" y="T1"/>
                  </a:cxn>
                  <a:cxn ang="T7">
                    <a:pos x="T2" y="T3"/>
                  </a:cxn>
                  <a:cxn ang="T8">
                    <a:pos x="T4" y="T5"/>
                  </a:cxn>
                </a:cxnLst>
                <a:rect l="T9" t="T10" r="T11" b="T12"/>
                <a:pathLst>
                  <a:path w="19" h="1">
                    <a:moveTo>
                      <a:pt x="0" y="0"/>
                    </a:moveTo>
                    <a:lnTo>
                      <a:pt x="11" y="0"/>
                    </a:lnTo>
                    <a:lnTo>
                      <a:pt x="18"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63" name="Line 3887"/>
              <p:cNvSpPr>
                <a:spLocks noChangeShapeType="1"/>
              </p:cNvSpPr>
              <p:nvPr/>
            </p:nvSpPr>
            <p:spPr bwMode="auto">
              <a:xfrm flipH="1">
                <a:off x="4052" y="3372"/>
                <a:ext cx="5" cy="0"/>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64" name="Freeform 3888"/>
              <p:cNvSpPr>
                <a:spLocks/>
              </p:cNvSpPr>
              <p:nvPr/>
            </p:nvSpPr>
            <p:spPr bwMode="auto">
              <a:xfrm>
                <a:off x="4110" y="3272"/>
                <a:ext cx="19" cy="69"/>
              </a:xfrm>
              <a:custGeom>
                <a:avLst/>
                <a:gdLst>
                  <a:gd name="T0" fmla="*/ 0 w 19"/>
                  <a:gd name="T1" fmla="*/ 0 h 69"/>
                  <a:gd name="T2" fmla="*/ 3 w 19"/>
                  <a:gd name="T3" fmla="*/ 4 h 69"/>
                  <a:gd name="T4" fmla="*/ 6 w 19"/>
                  <a:gd name="T5" fmla="*/ 7 h 69"/>
                  <a:gd name="T6" fmla="*/ 7 w 19"/>
                  <a:gd name="T7" fmla="*/ 11 h 69"/>
                  <a:gd name="T8" fmla="*/ 10 w 19"/>
                  <a:gd name="T9" fmla="*/ 14 h 69"/>
                  <a:gd name="T10" fmla="*/ 12 w 19"/>
                  <a:gd name="T11" fmla="*/ 17 h 69"/>
                  <a:gd name="T12" fmla="*/ 13 w 19"/>
                  <a:gd name="T13" fmla="*/ 20 h 69"/>
                  <a:gd name="T14" fmla="*/ 14 w 19"/>
                  <a:gd name="T15" fmla="*/ 23 h 69"/>
                  <a:gd name="T16" fmla="*/ 15 w 19"/>
                  <a:gd name="T17" fmla="*/ 26 h 69"/>
                  <a:gd name="T18" fmla="*/ 15 w 19"/>
                  <a:gd name="T19" fmla="*/ 30 h 69"/>
                  <a:gd name="T20" fmla="*/ 15 w 19"/>
                  <a:gd name="T21" fmla="*/ 31 h 69"/>
                  <a:gd name="T22" fmla="*/ 18 w 19"/>
                  <a:gd name="T23" fmla="*/ 35 h 69"/>
                  <a:gd name="T24" fmla="*/ 18 w 19"/>
                  <a:gd name="T25" fmla="*/ 37 h 69"/>
                  <a:gd name="T26" fmla="*/ 18 w 19"/>
                  <a:gd name="T27" fmla="*/ 42 h 69"/>
                  <a:gd name="T28" fmla="*/ 15 w 19"/>
                  <a:gd name="T29" fmla="*/ 45 h 69"/>
                  <a:gd name="T30" fmla="*/ 15 w 19"/>
                  <a:gd name="T31" fmla="*/ 50 h 69"/>
                  <a:gd name="T32" fmla="*/ 14 w 19"/>
                  <a:gd name="T33" fmla="*/ 53 h 69"/>
                  <a:gd name="T34" fmla="*/ 12 w 19"/>
                  <a:gd name="T35" fmla="*/ 55 h 69"/>
                  <a:gd name="T36" fmla="*/ 10 w 19"/>
                  <a:gd name="T37" fmla="*/ 59 h 69"/>
                  <a:gd name="T38" fmla="*/ 1 w 19"/>
                  <a:gd name="T39" fmla="*/ 68 h 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
                  <a:gd name="T61" fmla="*/ 0 h 69"/>
                  <a:gd name="T62" fmla="*/ 19 w 19"/>
                  <a:gd name="T63" fmla="*/ 69 h 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 h="69">
                    <a:moveTo>
                      <a:pt x="0" y="0"/>
                    </a:moveTo>
                    <a:lnTo>
                      <a:pt x="3" y="4"/>
                    </a:lnTo>
                    <a:lnTo>
                      <a:pt x="6" y="7"/>
                    </a:lnTo>
                    <a:lnTo>
                      <a:pt x="7" y="11"/>
                    </a:lnTo>
                    <a:lnTo>
                      <a:pt x="10" y="14"/>
                    </a:lnTo>
                    <a:lnTo>
                      <a:pt x="12" y="17"/>
                    </a:lnTo>
                    <a:lnTo>
                      <a:pt x="13" y="20"/>
                    </a:lnTo>
                    <a:lnTo>
                      <a:pt x="14" y="23"/>
                    </a:lnTo>
                    <a:lnTo>
                      <a:pt x="15" y="26"/>
                    </a:lnTo>
                    <a:lnTo>
                      <a:pt x="15" y="30"/>
                    </a:lnTo>
                    <a:lnTo>
                      <a:pt x="15" y="31"/>
                    </a:lnTo>
                    <a:lnTo>
                      <a:pt x="18" y="35"/>
                    </a:lnTo>
                    <a:lnTo>
                      <a:pt x="18" y="37"/>
                    </a:lnTo>
                    <a:lnTo>
                      <a:pt x="18" y="42"/>
                    </a:lnTo>
                    <a:lnTo>
                      <a:pt x="15" y="45"/>
                    </a:lnTo>
                    <a:lnTo>
                      <a:pt x="15" y="50"/>
                    </a:lnTo>
                    <a:lnTo>
                      <a:pt x="14" y="53"/>
                    </a:lnTo>
                    <a:lnTo>
                      <a:pt x="12" y="55"/>
                    </a:lnTo>
                    <a:lnTo>
                      <a:pt x="10" y="59"/>
                    </a:lnTo>
                    <a:lnTo>
                      <a:pt x="1" y="6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65" name="Line 3889"/>
              <p:cNvSpPr>
                <a:spLocks noChangeShapeType="1"/>
              </p:cNvSpPr>
              <p:nvPr/>
            </p:nvSpPr>
            <p:spPr bwMode="auto">
              <a:xfrm flipH="1">
                <a:off x="4063" y="3294"/>
                <a:ext cx="12" cy="1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66" name="Freeform 3890"/>
              <p:cNvSpPr>
                <a:spLocks/>
              </p:cNvSpPr>
              <p:nvPr/>
            </p:nvSpPr>
            <p:spPr bwMode="auto">
              <a:xfrm>
                <a:off x="4077" y="3265"/>
                <a:ext cx="66" cy="25"/>
              </a:xfrm>
              <a:custGeom>
                <a:avLst/>
                <a:gdLst>
                  <a:gd name="T0" fmla="*/ 0 w 66"/>
                  <a:gd name="T1" fmla="*/ 24 h 25"/>
                  <a:gd name="T2" fmla="*/ 6 w 66"/>
                  <a:gd name="T3" fmla="*/ 19 h 25"/>
                  <a:gd name="T4" fmla="*/ 11 w 66"/>
                  <a:gd name="T5" fmla="*/ 16 h 25"/>
                  <a:gd name="T6" fmla="*/ 15 w 66"/>
                  <a:gd name="T7" fmla="*/ 14 h 25"/>
                  <a:gd name="T8" fmla="*/ 18 w 66"/>
                  <a:gd name="T9" fmla="*/ 13 h 25"/>
                  <a:gd name="T10" fmla="*/ 23 w 66"/>
                  <a:gd name="T11" fmla="*/ 10 h 25"/>
                  <a:gd name="T12" fmla="*/ 28 w 66"/>
                  <a:gd name="T13" fmla="*/ 8 h 25"/>
                  <a:gd name="T14" fmla="*/ 31 w 66"/>
                  <a:gd name="T15" fmla="*/ 7 h 25"/>
                  <a:gd name="T16" fmla="*/ 36 w 66"/>
                  <a:gd name="T17" fmla="*/ 6 h 25"/>
                  <a:gd name="T18" fmla="*/ 41 w 66"/>
                  <a:gd name="T19" fmla="*/ 4 h 25"/>
                  <a:gd name="T20" fmla="*/ 46 w 66"/>
                  <a:gd name="T21" fmla="*/ 3 h 25"/>
                  <a:gd name="T22" fmla="*/ 52 w 66"/>
                  <a:gd name="T23" fmla="*/ 2 h 25"/>
                  <a:gd name="T24" fmla="*/ 55 w 66"/>
                  <a:gd name="T25" fmla="*/ 1 h 25"/>
                  <a:gd name="T26" fmla="*/ 59 w 66"/>
                  <a:gd name="T27" fmla="*/ 0 h 25"/>
                  <a:gd name="T28" fmla="*/ 65 w 6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6"/>
                  <a:gd name="T46" fmla="*/ 0 h 25"/>
                  <a:gd name="T47" fmla="*/ 66 w 66"/>
                  <a:gd name="T48" fmla="*/ 25 h 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6" h="25">
                    <a:moveTo>
                      <a:pt x="0" y="24"/>
                    </a:moveTo>
                    <a:lnTo>
                      <a:pt x="6" y="19"/>
                    </a:lnTo>
                    <a:lnTo>
                      <a:pt x="11" y="16"/>
                    </a:lnTo>
                    <a:lnTo>
                      <a:pt x="15" y="14"/>
                    </a:lnTo>
                    <a:lnTo>
                      <a:pt x="18" y="13"/>
                    </a:lnTo>
                    <a:lnTo>
                      <a:pt x="23" y="10"/>
                    </a:lnTo>
                    <a:lnTo>
                      <a:pt x="28" y="8"/>
                    </a:lnTo>
                    <a:lnTo>
                      <a:pt x="31" y="7"/>
                    </a:lnTo>
                    <a:lnTo>
                      <a:pt x="36" y="6"/>
                    </a:lnTo>
                    <a:lnTo>
                      <a:pt x="41" y="4"/>
                    </a:lnTo>
                    <a:lnTo>
                      <a:pt x="46" y="3"/>
                    </a:lnTo>
                    <a:lnTo>
                      <a:pt x="52" y="2"/>
                    </a:lnTo>
                    <a:lnTo>
                      <a:pt x="55" y="1"/>
                    </a:lnTo>
                    <a:lnTo>
                      <a:pt x="59" y="0"/>
                    </a:lnTo>
                    <a:lnTo>
                      <a:pt x="65"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67" name="Freeform 3891"/>
              <p:cNvSpPr>
                <a:spLocks/>
              </p:cNvSpPr>
              <p:nvPr/>
            </p:nvSpPr>
            <p:spPr bwMode="auto">
              <a:xfrm>
                <a:off x="4135" y="3305"/>
                <a:ext cx="18" cy="19"/>
              </a:xfrm>
              <a:custGeom>
                <a:avLst/>
                <a:gdLst>
                  <a:gd name="T0" fmla="*/ 0 w 18"/>
                  <a:gd name="T1" fmla="*/ 0 h 19"/>
                  <a:gd name="T2" fmla="*/ 17 w 18"/>
                  <a:gd name="T3" fmla="*/ 2 h 19"/>
                  <a:gd name="T4" fmla="*/ 17 w 18"/>
                  <a:gd name="T5" fmla="*/ 18 h 19"/>
                  <a:gd name="T6" fmla="*/ 0 60000 65536"/>
                  <a:gd name="T7" fmla="*/ 0 60000 65536"/>
                  <a:gd name="T8" fmla="*/ 0 60000 65536"/>
                  <a:gd name="T9" fmla="*/ 0 w 18"/>
                  <a:gd name="T10" fmla="*/ 0 h 19"/>
                  <a:gd name="T11" fmla="*/ 18 w 18"/>
                  <a:gd name="T12" fmla="*/ 19 h 19"/>
                </a:gdLst>
                <a:ahLst/>
                <a:cxnLst>
                  <a:cxn ang="T6">
                    <a:pos x="T0" y="T1"/>
                  </a:cxn>
                  <a:cxn ang="T7">
                    <a:pos x="T2" y="T3"/>
                  </a:cxn>
                  <a:cxn ang="T8">
                    <a:pos x="T4" y="T5"/>
                  </a:cxn>
                </a:cxnLst>
                <a:rect l="T9" t="T10" r="T11" b="T12"/>
                <a:pathLst>
                  <a:path w="18" h="19">
                    <a:moveTo>
                      <a:pt x="0" y="0"/>
                    </a:moveTo>
                    <a:lnTo>
                      <a:pt x="17" y="2"/>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68" name="Freeform 3892"/>
              <p:cNvSpPr>
                <a:spLocks/>
              </p:cNvSpPr>
              <p:nvPr/>
            </p:nvSpPr>
            <p:spPr bwMode="auto">
              <a:xfrm>
                <a:off x="4077" y="3275"/>
                <a:ext cx="31" cy="31"/>
              </a:xfrm>
              <a:custGeom>
                <a:avLst/>
                <a:gdLst>
                  <a:gd name="T0" fmla="*/ 0 w 31"/>
                  <a:gd name="T1" fmla="*/ 30 h 31"/>
                  <a:gd name="T2" fmla="*/ 3 w 31"/>
                  <a:gd name="T3" fmla="*/ 23 h 31"/>
                  <a:gd name="T4" fmla="*/ 7 w 31"/>
                  <a:gd name="T5" fmla="*/ 20 h 31"/>
                  <a:gd name="T6" fmla="*/ 10 w 31"/>
                  <a:gd name="T7" fmla="*/ 17 h 31"/>
                  <a:gd name="T8" fmla="*/ 15 w 31"/>
                  <a:gd name="T9" fmla="*/ 14 h 31"/>
                  <a:gd name="T10" fmla="*/ 30 w 31"/>
                  <a:gd name="T11" fmla="*/ 0 h 31"/>
                  <a:gd name="T12" fmla="*/ 0 60000 65536"/>
                  <a:gd name="T13" fmla="*/ 0 60000 65536"/>
                  <a:gd name="T14" fmla="*/ 0 60000 65536"/>
                  <a:gd name="T15" fmla="*/ 0 60000 65536"/>
                  <a:gd name="T16" fmla="*/ 0 60000 65536"/>
                  <a:gd name="T17" fmla="*/ 0 60000 65536"/>
                  <a:gd name="T18" fmla="*/ 0 w 31"/>
                  <a:gd name="T19" fmla="*/ 0 h 31"/>
                  <a:gd name="T20" fmla="*/ 31 w 31"/>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31" h="31">
                    <a:moveTo>
                      <a:pt x="0" y="30"/>
                    </a:moveTo>
                    <a:lnTo>
                      <a:pt x="3" y="23"/>
                    </a:lnTo>
                    <a:lnTo>
                      <a:pt x="7" y="20"/>
                    </a:lnTo>
                    <a:lnTo>
                      <a:pt x="10" y="17"/>
                    </a:lnTo>
                    <a:lnTo>
                      <a:pt x="15" y="14"/>
                    </a:lnTo>
                    <a:lnTo>
                      <a:pt x="30"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69" name="Line 3893"/>
              <p:cNvSpPr>
                <a:spLocks noChangeShapeType="1"/>
              </p:cNvSpPr>
              <p:nvPr/>
            </p:nvSpPr>
            <p:spPr bwMode="auto">
              <a:xfrm flipV="1">
                <a:off x="4075" y="3257"/>
                <a:ext cx="12" cy="13"/>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70" name="Line 3894"/>
              <p:cNvSpPr>
                <a:spLocks noChangeShapeType="1"/>
              </p:cNvSpPr>
              <p:nvPr/>
            </p:nvSpPr>
            <p:spPr bwMode="auto">
              <a:xfrm flipH="1">
                <a:off x="4085" y="3284"/>
                <a:ext cx="7"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71" name="Oval 3895"/>
              <p:cNvSpPr>
                <a:spLocks noChangeArrowheads="1"/>
              </p:cNvSpPr>
              <p:nvPr/>
            </p:nvSpPr>
            <p:spPr bwMode="auto">
              <a:xfrm>
                <a:off x="4088" y="3264"/>
                <a:ext cx="9" cy="11"/>
              </a:xfrm>
              <a:prstGeom prst="ellipse">
                <a:avLst/>
              </a:prstGeom>
              <a:solidFill>
                <a:srgbClr val="767900"/>
              </a:solidFill>
              <a:ln w="12700">
                <a:solidFill>
                  <a:srgbClr val="404000"/>
                </a:solidFill>
                <a:round/>
                <a:headEnd/>
                <a:tailEnd/>
              </a:ln>
            </p:spPr>
            <p:txBody>
              <a:bodyPr wrap="none" anchor="ctr"/>
              <a:lstStyle/>
              <a:p>
                <a:endParaRPr lang="zh-CN" altLang="zh-CN"/>
              </a:p>
            </p:txBody>
          </p:sp>
          <p:sp>
            <p:nvSpPr>
              <p:cNvPr id="57572" name="Oval 3896"/>
              <p:cNvSpPr>
                <a:spLocks noChangeArrowheads="1"/>
              </p:cNvSpPr>
              <p:nvPr/>
            </p:nvSpPr>
            <p:spPr bwMode="auto">
              <a:xfrm>
                <a:off x="4091" y="3270"/>
                <a:ext cx="10" cy="10"/>
              </a:xfrm>
              <a:prstGeom prst="ellipse">
                <a:avLst/>
              </a:prstGeom>
              <a:solidFill>
                <a:srgbClr val="767900"/>
              </a:solidFill>
              <a:ln w="12700">
                <a:solidFill>
                  <a:srgbClr val="404000"/>
                </a:solidFill>
                <a:round/>
                <a:headEnd/>
                <a:tailEnd/>
              </a:ln>
            </p:spPr>
            <p:txBody>
              <a:bodyPr wrap="none" anchor="ctr"/>
              <a:lstStyle/>
              <a:p>
                <a:endParaRPr lang="zh-CN" altLang="zh-CN"/>
              </a:p>
            </p:txBody>
          </p:sp>
          <p:sp>
            <p:nvSpPr>
              <p:cNvPr id="57573" name="Oval 3897"/>
              <p:cNvSpPr>
                <a:spLocks noChangeArrowheads="1"/>
              </p:cNvSpPr>
              <p:nvPr/>
            </p:nvSpPr>
            <p:spPr bwMode="auto">
              <a:xfrm>
                <a:off x="4088" y="3274"/>
                <a:ext cx="9" cy="10"/>
              </a:xfrm>
              <a:prstGeom prst="ellipse">
                <a:avLst/>
              </a:prstGeom>
              <a:solidFill>
                <a:srgbClr val="767900"/>
              </a:solidFill>
              <a:ln w="12700">
                <a:solidFill>
                  <a:srgbClr val="404000"/>
                </a:solidFill>
                <a:round/>
                <a:headEnd/>
                <a:tailEnd/>
              </a:ln>
            </p:spPr>
            <p:txBody>
              <a:bodyPr wrap="none" anchor="ctr"/>
              <a:lstStyle/>
              <a:p>
                <a:endParaRPr lang="zh-CN" altLang="zh-CN"/>
              </a:p>
            </p:txBody>
          </p:sp>
          <p:sp>
            <p:nvSpPr>
              <p:cNvPr id="57574" name="Oval 3898"/>
              <p:cNvSpPr>
                <a:spLocks noChangeArrowheads="1"/>
              </p:cNvSpPr>
              <p:nvPr/>
            </p:nvSpPr>
            <p:spPr bwMode="auto">
              <a:xfrm>
                <a:off x="4083" y="3270"/>
                <a:ext cx="9" cy="10"/>
              </a:xfrm>
              <a:prstGeom prst="ellipse">
                <a:avLst/>
              </a:prstGeom>
              <a:solidFill>
                <a:srgbClr val="767900"/>
              </a:solidFill>
              <a:ln w="12700">
                <a:solidFill>
                  <a:srgbClr val="404000"/>
                </a:solidFill>
                <a:round/>
                <a:headEnd/>
                <a:tailEnd/>
              </a:ln>
            </p:spPr>
            <p:txBody>
              <a:bodyPr wrap="none" anchor="ctr"/>
              <a:lstStyle/>
              <a:p>
                <a:endParaRPr lang="zh-CN" altLang="zh-CN"/>
              </a:p>
            </p:txBody>
          </p:sp>
          <p:sp>
            <p:nvSpPr>
              <p:cNvPr id="57575" name="Freeform 3899"/>
              <p:cNvSpPr>
                <a:spLocks/>
              </p:cNvSpPr>
              <p:nvPr/>
            </p:nvSpPr>
            <p:spPr bwMode="auto">
              <a:xfrm>
                <a:off x="4145" y="3319"/>
                <a:ext cx="18" cy="19"/>
              </a:xfrm>
              <a:custGeom>
                <a:avLst/>
                <a:gdLst>
                  <a:gd name="T0" fmla="*/ 17 w 18"/>
                  <a:gd name="T1" fmla="*/ 11 h 19"/>
                  <a:gd name="T2" fmla="*/ 17 w 18"/>
                  <a:gd name="T3" fmla="*/ 0 h 19"/>
                  <a:gd name="T4" fmla="*/ 0 w 18"/>
                  <a:gd name="T5" fmla="*/ 0 h 19"/>
                  <a:gd name="T6" fmla="*/ 0 w 18"/>
                  <a:gd name="T7" fmla="*/ 18 h 19"/>
                  <a:gd name="T8" fmla="*/ 13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11"/>
                    </a:moveTo>
                    <a:lnTo>
                      <a:pt x="17" y="0"/>
                    </a:lnTo>
                    <a:lnTo>
                      <a:pt x="0" y="0"/>
                    </a:lnTo>
                    <a:lnTo>
                      <a:pt x="0" y="18"/>
                    </a:lnTo>
                    <a:lnTo>
                      <a:pt x="13"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76" name="Freeform 3900"/>
              <p:cNvSpPr>
                <a:spLocks/>
              </p:cNvSpPr>
              <p:nvPr/>
            </p:nvSpPr>
            <p:spPr bwMode="auto">
              <a:xfrm>
                <a:off x="4089" y="3245"/>
                <a:ext cx="18" cy="19"/>
              </a:xfrm>
              <a:custGeom>
                <a:avLst/>
                <a:gdLst>
                  <a:gd name="T0" fmla="*/ 3 w 18"/>
                  <a:gd name="T1" fmla="*/ 0 h 19"/>
                  <a:gd name="T2" fmla="*/ 1 w 18"/>
                  <a:gd name="T3" fmla="*/ 4 h 19"/>
                  <a:gd name="T4" fmla="*/ 0 w 18"/>
                  <a:gd name="T5" fmla="*/ 6 h 19"/>
                  <a:gd name="T6" fmla="*/ 0 w 18"/>
                  <a:gd name="T7" fmla="*/ 10 h 19"/>
                  <a:gd name="T8" fmla="*/ 1 w 18"/>
                  <a:gd name="T9" fmla="*/ 13 h 19"/>
                  <a:gd name="T10" fmla="*/ 3 w 18"/>
                  <a:gd name="T11" fmla="*/ 14 h 19"/>
                  <a:gd name="T12" fmla="*/ 6 w 18"/>
                  <a:gd name="T13" fmla="*/ 15 h 19"/>
                  <a:gd name="T14" fmla="*/ 11 w 18"/>
                  <a:gd name="T15" fmla="*/ 18 h 19"/>
                  <a:gd name="T16" fmla="*/ 17 w 18"/>
                  <a:gd name="T17" fmla="*/ 18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9"/>
                  <a:gd name="T29" fmla="*/ 18 w 18"/>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9">
                    <a:moveTo>
                      <a:pt x="3" y="0"/>
                    </a:moveTo>
                    <a:lnTo>
                      <a:pt x="1" y="4"/>
                    </a:lnTo>
                    <a:lnTo>
                      <a:pt x="0" y="6"/>
                    </a:lnTo>
                    <a:lnTo>
                      <a:pt x="0" y="10"/>
                    </a:lnTo>
                    <a:lnTo>
                      <a:pt x="1" y="13"/>
                    </a:lnTo>
                    <a:lnTo>
                      <a:pt x="3" y="14"/>
                    </a:lnTo>
                    <a:lnTo>
                      <a:pt x="6" y="15"/>
                    </a:lnTo>
                    <a:lnTo>
                      <a:pt x="11" y="18"/>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77" name="Line 3901"/>
              <p:cNvSpPr>
                <a:spLocks noChangeShapeType="1"/>
              </p:cNvSpPr>
              <p:nvPr/>
            </p:nvSpPr>
            <p:spPr bwMode="auto">
              <a:xfrm flipH="1" flipV="1">
                <a:off x="4104" y="3243"/>
                <a:ext cx="6"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78" name="Line 3902"/>
              <p:cNvSpPr>
                <a:spLocks noChangeShapeType="1"/>
              </p:cNvSpPr>
              <p:nvPr/>
            </p:nvSpPr>
            <p:spPr bwMode="auto">
              <a:xfrm>
                <a:off x="4101" y="3243"/>
                <a:ext cx="6"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79" name="Freeform 3903"/>
              <p:cNvSpPr>
                <a:spLocks/>
              </p:cNvSpPr>
              <p:nvPr/>
            </p:nvSpPr>
            <p:spPr bwMode="auto">
              <a:xfrm>
                <a:off x="4092" y="3249"/>
                <a:ext cx="18" cy="18"/>
              </a:xfrm>
              <a:custGeom>
                <a:avLst/>
                <a:gdLst>
                  <a:gd name="T0" fmla="*/ 2 w 18"/>
                  <a:gd name="T1" fmla="*/ 8 h 18"/>
                  <a:gd name="T2" fmla="*/ 0 w 18"/>
                  <a:gd name="T3" fmla="*/ 10 h 18"/>
                  <a:gd name="T4" fmla="*/ 2 w 18"/>
                  <a:gd name="T5" fmla="*/ 13 h 18"/>
                  <a:gd name="T6" fmla="*/ 5 w 18"/>
                  <a:gd name="T7" fmla="*/ 13 h 18"/>
                  <a:gd name="T8" fmla="*/ 8 w 18"/>
                  <a:gd name="T9" fmla="*/ 17 h 18"/>
                  <a:gd name="T10" fmla="*/ 10 w 18"/>
                  <a:gd name="T11" fmla="*/ 17 h 18"/>
                  <a:gd name="T12" fmla="*/ 17 w 18"/>
                  <a:gd name="T13" fmla="*/ 5 h 18"/>
                  <a:gd name="T14" fmla="*/ 17 w 18"/>
                  <a:gd name="T15" fmla="*/ 2 h 18"/>
                  <a:gd name="T16" fmla="*/ 13 w 18"/>
                  <a:gd name="T17" fmla="*/ 0 h 18"/>
                  <a:gd name="T18" fmla="*/ 10 w 18"/>
                  <a:gd name="T19" fmla="*/ 0 h 18"/>
                  <a:gd name="T20" fmla="*/ 8 w 18"/>
                  <a:gd name="T21" fmla="*/ 0 h 18"/>
                  <a:gd name="T22" fmla="*/ 5 w 18"/>
                  <a:gd name="T23" fmla="*/ 0 h 18"/>
                  <a:gd name="T24" fmla="*/ 2 w 18"/>
                  <a:gd name="T25" fmla="*/ 8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18"/>
                  <a:gd name="T41" fmla="*/ 18 w 18"/>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18">
                    <a:moveTo>
                      <a:pt x="2" y="8"/>
                    </a:moveTo>
                    <a:lnTo>
                      <a:pt x="0" y="10"/>
                    </a:lnTo>
                    <a:lnTo>
                      <a:pt x="2" y="13"/>
                    </a:lnTo>
                    <a:lnTo>
                      <a:pt x="5" y="13"/>
                    </a:lnTo>
                    <a:lnTo>
                      <a:pt x="8" y="17"/>
                    </a:lnTo>
                    <a:lnTo>
                      <a:pt x="10" y="17"/>
                    </a:lnTo>
                    <a:lnTo>
                      <a:pt x="17" y="5"/>
                    </a:lnTo>
                    <a:lnTo>
                      <a:pt x="17" y="2"/>
                    </a:lnTo>
                    <a:lnTo>
                      <a:pt x="13" y="0"/>
                    </a:lnTo>
                    <a:lnTo>
                      <a:pt x="10" y="0"/>
                    </a:lnTo>
                    <a:lnTo>
                      <a:pt x="8" y="0"/>
                    </a:lnTo>
                    <a:lnTo>
                      <a:pt x="5" y="0"/>
                    </a:lnTo>
                    <a:lnTo>
                      <a:pt x="2" y="8"/>
                    </a:lnTo>
                  </a:path>
                </a:pathLst>
              </a:custGeom>
              <a:solidFill>
                <a:srgbClr val="767900"/>
              </a:solidFill>
              <a:ln w="12700" cap="rnd">
                <a:solidFill>
                  <a:srgbClr val="404000"/>
                </a:solidFill>
                <a:round/>
                <a:headEnd/>
                <a:tailEnd/>
              </a:ln>
            </p:spPr>
            <p:txBody>
              <a:bodyPr/>
              <a:lstStyle/>
              <a:p>
                <a:endParaRPr lang="zh-CN" altLang="zh-CN"/>
              </a:p>
            </p:txBody>
          </p:sp>
          <p:sp>
            <p:nvSpPr>
              <p:cNvPr id="57580" name="Freeform 3904"/>
              <p:cNvSpPr>
                <a:spLocks/>
              </p:cNvSpPr>
              <p:nvPr/>
            </p:nvSpPr>
            <p:spPr bwMode="auto">
              <a:xfrm>
                <a:off x="4094" y="3249"/>
                <a:ext cx="18" cy="18"/>
              </a:xfrm>
              <a:custGeom>
                <a:avLst/>
                <a:gdLst>
                  <a:gd name="T0" fmla="*/ 0 w 18"/>
                  <a:gd name="T1" fmla="*/ 0 h 18"/>
                  <a:gd name="T2" fmla="*/ 0 w 18"/>
                  <a:gd name="T3" fmla="*/ 8 h 18"/>
                  <a:gd name="T4" fmla="*/ 4 w 18"/>
                  <a:gd name="T5" fmla="*/ 17 h 18"/>
                  <a:gd name="T6" fmla="*/ 8 w 18"/>
                  <a:gd name="T7" fmla="*/ 17 h 18"/>
                  <a:gd name="T8" fmla="*/ 12 w 18"/>
                  <a:gd name="T9" fmla="*/ 17 h 18"/>
                  <a:gd name="T10" fmla="*/ 17 w 18"/>
                  <a:gd name="T11" fmla="*/ 17 h 18"/>
                  <a:gd name="T12" fmla="*/ 0 60000 65536"/>
                  <a:gd name="T13" fmla="*/ 0 60000 65536"/>
                  <a:gd name="T14" fmla="*/ 0 60000 65536"/>
                  <a:gd name="T15" fmla="*/ 0 60000 65536"/>
                  <a:gd name="T16" fmla="*/ 0 60000 65536"/>
                  <a:gd name="T17" fmla="*/ 0 60000 65536"/>
                  <a:gd name="T18" fmla="*/ 0 w 18"/>
                  <a:gd name="T19" fmla="*/ 0 h 18"/>
                  <a:gd name="T20" fmla="*/ 18 w 18"/>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8" h="18">
                    <a:moveTo>
                      <a:pt x="0" y="0"/>
                    </a:moveTo>
                    <a:lnTo>
                      <a:pt x="0" y="8"/>
                    </a:lnTo>
                    <a:lnTo>
                      <a:pt x="4" y="17"/>
                    </a:lnTo>
                    <a:lnTo>
                      <a:pt x="8" y="17"/>
                    </a:lnTo>
                    <a:lnTo>
                      <a:pt x="12" y="17"/>
                    </a:lnTo>
                    <a:lnTo>
                      <a:pt x="17" y="17"/>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81" name="Line 3905"/>
              <p:cNvSpPr>
                <a:spLocks noChangeShapeType="1"/>
              </p:cNvSpPr>
              <p:nvPr/>
            </p:nvSpPr>
            <p:spPr bwMode="auto">
              <a:xfrm>
                <a:off x="4222" y="3260"/>
                <a:ext cx="2" cy="6"/>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82" name="Freeform 3906"/>
              <p:cNvSpPr>
                <a:spLocks/>
              </p:cNvSpPr>
              <p:nvPr/>
            </p:nvSpPr>
            <p:spPr bwMode="auto">
              <a:xfrm>
                <a:off x="4145" y="3370"/>
                <a:ext cx="18" cy="18"/>
              </a:xfrm>
              <a:custGeom>
                <a:avLst/>
                <a:gdLst>
                  <a:gd name="T0" fmla="*/ 0 w 18"/>
                  <a:gd name="T1" fmla="*/ 0 h 18"/>
                  <a:gd name="T2" fmla="*/ 2 w 18"/>
                  <a:gd name="T3" fmla="*/ 12 h 18"/>
                  <a:gd name="T4" fmla="*/ 4 w 18"/>
                  <a:gd name="T5" fmla="*/ 12 h 18"/>
                  <a:gd name="T6" fmla="*/ 9 w 18"/>
                  <a:gd name="T7" fmla="*/ 17 h 18"/>
                  <a:gd name="T8" fmla="*/ 12 w 18"/>
                  <a:gd name="T9" fmla="*/ 17 h 18"/>
                  <a:gd name="T10" fmla="*/ 13 w 18"/>
                  <a:gd name="T11" fmla="*/ 17 h 18"/>
                  <a:gd name="T12" fmla="*/ 17 w 18"/>
                  <a:gd name="T13" fmla="*/ 12 h 18"/>
                  <a:gd name="T14" fmla="*/ 0 60000 65536"/>
                  <a:gd name="T15" fmla="*/ 0 60000 65536"/>
                  <a:gd name="T16" fmla="*/ 0 60000 65536"/>
                  <a:gd name="T17" fmla="*/ 0 60000 65536"/>
                  <a:gd name="T18" fmla="*/ 0 60000 65536"/>
                  <a:gd name="T19" fmla="*/ 0 60000 65536"/>
                  <a:gd name="T20" fmla="*/ 0 60000 65536"/>
                  <a:gd name="T21" fmla="*/ 0 w 18"/>
                  <a:gd name="T22" fmla="*/ 0 h 18"/>
                  <a:gd name="T23" fmla="*/ 18 w 18"/>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8">
                    <a:moveTo>
                      <a:pt x="0" y="0"/>
                    </a:moveTo>
                    <a:lnTo>
                      <a:pt x="2" y="12"/>
                    </a:lnTo>
                    <a:lnTo>
                      <a:pt x="4" y="12"/>
                    </a:lnTo>
                    <a:lnTo>
                      <a:pt x="9" y="17"/>
                    </a:lnTo>
                    <a:lnTo>
                      <a:pt x="12" y="17"/>
                    </a:lnTo>
                    <a:lnTo>
                      <a:pt x="13" y="17"/>
                    </a:lnTo>
                    <a:lnTo>
                      <a:pt x="17" y="12"/>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83" name="Freeform 3907"/>
              <p:cNvSpPr>
                <a:spLocks/>
              </p:cNvSpPr>
              <p:nvPr/>
            </p:nvSpPr>
            <p:spPr bwMode="auto">
              <a:xfrm>
                <a:off x="4145" y="3372"/>
                <a:ext cx="18" cy="18"/>
              </a:xfrm>
              <a:custGeom>
                <a:avLst/>
                <a:gdLst>
                  <a:gd name="T0" fmla="*/ 0 w 18"/>
                  <a:gd name="T1" fmla="*/ 0 h 18"/>
                  <a:gd name="T2" fmla="*/ 2 w 18"/>
                  <a:gd name="T3" fmla="*/ 10 h 18"/>
                  <a:gd name="T4" fmla="*/ 4 w 18"/>
                  <a:gd name="T5" fmla="*/ 10 h 18"/>
                  <a:gd name="T6" fmla="*/ 9 w 18"/>
                  <a:gd name="T7" fmla="*/ 17 h 18"/>
                  <a:gd name="T8" fmla="*/ 13 w 18"/>
                  <a:gd name="T9" fmla="*/ 17 h 18"/>
                  <a:gd name="T10" fmla="*/ 17 w 18"/>
                  <a:gd name="T11" fmla="*/ 10 h 18"/>
                  <a:gd name="T12" fmla="*/ 0 60000 65536"/>
                  <a:gd name="T13" fmla="*/ 0 60000 65536"/>
                  <a:gd name="T14" fmla="*/ 0 60000 65536"/>
                  <a:gd name="T15" fmla="*/ 0 60000 65536"/>
                  <a:gd name="T16" fmla="*/ 0 60000 65536"/>
                  <a:gd name="T17" fmla="*/ 0 60000 65536"/>
                  <a:gd name="T18" fmla="*/ 0 w 18"/>
                  <a:gd name="T19" fmla="*/ 0 h 18"/>
                  <a:gd name="T20" fmla="*/ 18 w 18"/>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8" h="18">
                    <a:moveTo>
                      <a:pt x="0" y="0"/>
                    </a:moveTo>
                    <a:lnTo>
                      <a:pt x="2" y="10"/>
                    </a:lnTo>
                    <a:lnTo>
                      <a:pt x="4" y="10"/>
                    </a:lnTo>
                    <a:lnTo>
                      <a:pt x="9" y="17"/>
                    </a:lnTo>
                    <a:lnTo>
                      <a:pt x="13" y="17"/>
                    </a:lnTo>
                    <a:lnTo>
                      <a:pt x="17" y="1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84" name="Freeform 3908"/>
              <p:cNvSpPr>
                <a:spLocks/>
              </p:cNvSpPr>
              <p:nvPr/>
            </p:nvSpPr>
            <p:spPr bwMode="auto">
              <a:xfrm>
                <a:off x="4144" y="3378"/>
                <a:ext cx="18" cy="19"/>
              </a:xfrm>
              <a:custGeom>
                <a:avLst/>
                <a:gdLst>
                  <a:gd name="T0" fmla="*/ 0 w 18"/>
                  <a:gd name="T1" fmla="*/ 0 h 19"/>
                  <a:gd name="T2" fmla="*/ 2 w 18"/>
                  <a:gd name="T3" fmla="*/ 9 h 19"/>
                  <a:gd name="T4" fmla="*/ 4 w 18"/>
                  <a:gd name="T5" fmla="*/ 13 h 19"/>
                  <a:gd name="T6" fmla="*/ 8 w 18"/>
                  <a:gd name="T7" fmla="*/ 18 h 19"/>
                  <a:gd name="T8" fmla="*/ 11 w 18"/>
                  <a:gd name="T9" fmla="*/ 18 h 19"/>
                  <a:gd name="T10" fmla="*/ 13 w 18"/>
                  <a:gd name="T11" fmla="*/ 13 h 19"/>
                  <a:gd name="T12" fmla="*/ 17 w 18"/>
                  <a:gd name="T13" fmla="*/ 13 h 19"/>
                  <a:gd name="T14" fmla="*/ 0 60000 65536"/>
                  <a:gd name="T15" fmla="*/ 0 60000 65536"/>
                  <a:gd name="T16" fmla="*/ 0 60000 65536"/>
                  <a:gd name="T17" fmla="*/ 0 60000 65536"/>
                  <a:gd name="T18" fmla="*/ 0 60000 65536"/>
                  <a:gd name="T19" fmla="*/ 0 60000 65536"/>
                  <a:gd name="T20" fmla="*/ 0 60000 65536"/>
                  <a:gd name="T21" fmla="*/ 0 w 18"/>
                  <a:gd name="T22" fmla="*/ 0 h 19"/>
                  <a:gd name="T23" fmla="*/ 18 w 1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9">
                    <a:moveTo>
                      <a:pt x="0" y="0"/>
                    </a:moveTo>
                    <a:lnTo>
                      <a:pt x="2" y="9"/>
                    </a:lnTo>
                    <a:lnTo>
                      <a:pt x="4" y="13"/>
                    </a:lnTo>
                    <a:lnTo>
                      <a:pt x="8" y="18"/>
                    </a:lnTo>
                    <a:lnTo>
                      <a:pt x="11" y="18"/>
                    </a:lnTo>
                    <a:lnTo>
                      <a:pt x="13" y="13"/>
                    </a:lnTo>
                    <a:lnTo>
                      <a:pt x="17" y="13"/>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85" name="Freeform 3909"/>
              <p:cNvSpPr>
                <a:spLocks/>
              </p:cNvSpPr>
              <p:nvPr/>
            </p:nvSpPr>
            <p:spPr bwMode="auto">
              <a:xfrm>
                <a:off x="4144" y="3382"/>
                <a:ext cx="18" cy="19"/>
              </a:xfrm>
              <a:custGeom>
                <a:avLst/>
                <a:gdLst>
                  <a:gd name="T0" fmla="*/ 0 w 18"/>
                  <a:gd name="T1" fmla="*/ 0 h 19"/>
                  <a:gd name="T2" fmla="*/ 1 w 18"/>
                  <a:gd name="T3" fmla="*/ 18 h 19"/>
                  <a:gd name="T4" fmla="*/ 4 w 18"/>
                  <a:gd name="T5" fmla="*/ 18 h 19"/>
                  <a:gd name="T6" fmla="*/ 8 w 18"/>
                  <a:gd name="T7" fmla="*/ 18 h 19"/>
                  <a:gd name="T8" fmla="*/ 12 w 18"/>
                  <a:gd name="T9" fmla="*/ 18 h 19"/>
                  <a:gd name="T10" fmla="*/ 13 w 18"/>
                  <a:gd name="T11" fmla="*/ 18 h 19"/>
                  <a:gd name="T12" fmla="*/ 17 w 18"/>
                  <a:gd name="T13" fmla="*/ 18 h 19"/>
                  <a:gd name="T14" fmla="*/ 0 60000 65536"/>
                  <a:gd name="T15" fmla="*/ 0 60000 65536"/>
                  <a:gd name="T16" fmla="*/ 0 60000 65536"/>
                  <a:gd name="T17" fmla="*/ 0 60000 65536"/>
                  <a:gd name="T18" fmla="*/ 0 60000 65536"/>
                  <a:gd name="T19" fmla="*/ 0 60000 65536"/>
                  <a:gd name="T20" fmla="*/ 0 60000 65536"/>
                  <a:gd name="T21" fmla="*/ 0 w 18"/>
                  <a:gd name="T22" fmla="*/ 0 h 19"/>
                  <a:gd name="T23" fmla="*/ 18 w 1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9">
                    <a:moveTo>
                      <a:pt x="0" y="0"/>
                    </a:moveTo>
                    <a:lnTo>
                      <a:pt x="1" y="18"/>
                    </a:lnTo>
                    <a:lnTo>
                      <a:pt x="4" y="18"/>
                    </a:lnTo>
                    <a:lnTo>
                      <a:pt x="8" y="18"/>
                    </a:lnTo>
                    <a:lnTo>
                      <a:pt x="12" y="18"/>
                    </a:lnTo>
                    <a:lnTo>
                      <a:pt x="13" y="18"/>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86" name="Line 3910"/>
              <p:cNvSpPr>
                <a:spLocks noChangeShapeType="1"/>
              </p:cNvSpPr>
              <p:nvPr/>
            </p:nvSpPr>
            <p:spPr bwMode="auto">
              <a:xfrm flipH="1">
                <a:off x="4156" y="3375"/>
                <a:ext cx="2"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87" name="Line 3911"/>
              <p:cNvSpPr>
                <a:spLocks noChangeShapeType="1"/>
              </p:cNvSpPr>
              <p:nvPr/>
            </p:nvSpPr>
            <p:spPr bwMode="auto">
              <a:xfrm flipH="1" flipV="1">
                <a:off x="4120" y="3324"/>
                <a:ext cx="14" cy="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88" name="Freeform 3912"/>
              <p:cNvSpPr>
                <a:spLocks/>
              </p:cNvSpPr>
              <p:nvPr/>
            </p:nvSpPr>
            <p:spPr bwMode="auto">
              <a:xfrm>
                <a:off x="4130" y="3251"/>
                <a:ext cx="18" cy="18"/>
              </a:xfrm>
              <a:custGeom>
                <a:avLst/>
                <a:gdLst>
                  <a:gd name="T0" fmla="*/ 0 w 18"/>
                  <a:gd name="T1" fmla="*/ 13 h 18"/>
                  <a:gd name="T2" fmla="*/ 2 w 18"/>
                  <a:gd name="T3" fmla="*/ 13 h 18"/>
                  <a:gd name="T4" fmla="*/ 4 w 18"/>
                  <a:gd name="T5" fmla="*/ 17 h 18"/>
                  <a:gd name="T6" fmla="*/ 6 w 18"/>
                  <a:gd name="T7" fmla="*/ 17 h 18"/>
                  <a:gd name="T8" fmla="*/ 11 w 18"/>
                  <a:gd name="T9" fmla="*/ 17 h 18"/>
                  <a:gd name="T10" fmla="*/ 17 w 18"/>
                  <a:gd name="T11" fmla="*/ 2 h 18"/>
                  <a:gd name="T12" fmla="*/ 13 w 18"/>
                  <a:gd name="T13" fmla="*/ 2 h 18"/>
                  <a:gd name="T14" fmla="*/ 9 w 18"/>
                  <a:gd name="T15" fmla="*/ 2 h 18"/>
                  <a:gd name="T16" fmla="*/ 6 w 18"/>
                  <a:gd name="T17" fmla="*/ 0 h 18"/>
                  <a:gd name="T18" fmla="*/ 4 w 18"/>
                  <a:gd name="T19" fmla="*/ 0 h 18"/>
                  <a:gd name="T20" fmla="*/ 0 w 18"/>
                  <a:gd name="T21" fmla="*/ 13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8"/>
                  <a:gd name="T35" fmla="*/ 18 w 18"/>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8">
                    <a:moveTo>
                      <a:pt x="0" y="13"/>
                    </a:moveTo>
                    <a:lnTo>
                      <a:pt x="2" y="13"/>
                    </a:lnTo>
                    <a:lnTo>
                      <a:pt x="4" y="17"/>
                    </a:lnTo>
                    <a:lnTo>
                      <a:pt x="6" y="17"/>
                    </a:lnTo>
                    <a:lnTo>
                      <a:pt x="11" y="17"/>
                    </a:lnTo>
                    <a:lnTo>
                      <a:pt x="17" y="2"/>
                    </a:lnTo>
                    <a:lnTo>
                      <a:pt x="13" y="2"/>
                    </a:lnTo>
                    <a:lnTo>
                      <a:pt x="9" y="2"/>
                    </a:lnTo>
                    <a:lnTo>
                      <a:pt x="6" y="0"/>
                    </a:lnTo>
                    <a:lnTo>
                      <a:pt x="4" y="0"/>
                    </a:lnTo>
                    <a:lnTo>
                      <a:pt x="0" y="13"/>
                    </a:lnTo>
                  </a:path>
                </a:pathLst>
              </a:custGeom>
              <a:solidFill>
                <a:srgbClr val="767900"/>
              </a:solidFill>
              <a:ln w="12700" cap="rnd">
                <a:solidFill>
                  <a:srgbClr val="404000"/>
                </a:solidFill>
                <a:round/>
                <a:headEnd/>
                <a:tailEnd/>
              </a:ln>
            </p:spPr>
            <p:txBody>
              <a:bodyPr/>
              <a:lstStyle/>
              <a:p>
                <a:endParaRPr lang="zh-CN" altLang="zh-CN"/>
              </a:p>
            </p:txBody>
          </p:sp>
          <p:sp>
            <p:nvSpPr>
              <p:cNvPr id="57589" name="Freeform 3913"/>
              <p:cNvSpPr>
                <a:spLocks/>
              </p:cNvSpPr>
              <p:nvPr/>
            </p:nvSpPr>
            <p:spPr bwMode="auto">
              <a:xfrm>
                <a:off x="4131" y="3249"/>
                <a:ext cx="18" cy="18"/>
              </a:xfrm>
              <a:custGeom>
                <a:avLst/>
                <a:gdLst>
                  <a:gd name="T0" fmla="*/ 17 w 18"/>
                  <a:gd name="T1" fmla="*/ 17 h 18"/>
                  <a:gd name="T2" fmla="*/ 17 w 18"/>
                  <a:gd name="T3" fmla="*/ 8 h 18"/>
                  <a:gd name="T4" fmla="*/ 12 w 18"/>
                  <a:gd name="T5" fmla="*/ 0 h 18"/>
                  <a:gd name="T6" fmla="*/ 4 w 18"/>
                  <a:gd name="T7" fmla="*/ 0 h 18"/>
                  <a:gd name="T8" fmla="*/ 0 w 18"/>
                  <a:gd name="T9" fmla="*/ 8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7" y="17"/>
                    </a:moveTo>
                    <a:lnTo>
                      <a:pt x="17" y="8"/>
                    </a:lnTo>
                    <a:lnTo>
                      <a:pt x="12" y="0"/>
                    </a:lnTo>
                    <a:lnTo>
                      <a:pt x="4" y="0"/>
                    </a:lnTo>
                    <a:lnTo>
                      <a:pt x="0" y="8"/>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90" name="Freeform 3914"/>
              <p:cNvSpPr>
                <a:spLocks/>
              </p:cNvSpPr>
              <p:nvPr/>
            </p:nvSpPr>
            <p:spPr bwMode="auto">
              <a:xfrm>
                <a:off x="4119" y="3242"/>
                <a:ext cx="18" cy="19"/>
              </a:xfrm>
              <a:custGeom>
                <a:avLst/>
                <a:gdLst>
                  <a:gd name="T0" fmla="*/ 0 w 18"/>
                  <a:gd name="T1" fmla="*/ 14 h 19"/>
                  <a:gd name="T2" fmla="*/ 2 w 18"/>
                  <a:gd name="T3" fmla="*/ 18 h 19"/>
                  <a:gd name="T4" fmla="*/ 6 w 18"/>
                  <a:gd name="T5" fmla="*/ 18 h 19"/>
                  <a:gd name="T6" fmla="*/ 11 w 18"/>
                  <a:gd name="T7" fmla="*/ 18 h 19"/>
                  <a:gd name="T8" fmla="*/ 17 w 18"/>
                  <a:gd name="T9" fmla="*/ 2 h 19"/>
                  <a:gd name="T10" fmla="*/ 11 w 18"/>
                  <a:gd name="T11" fmla="*/ 2 h 19"/>
                  <a:gd name="T12" fmla="*/ 9 w 18"/>
                  <a:gd name="T13" fmla="*/ 2 h 19"/>
                  <a:gd name="T14" fmla="*/ 4 w 18"/>
                  <a:gd name="T15" fmla="*/ 2 h 19"/>
                  <a:gd name="T16" fmla="*/ 4 w 18"/>
                  <a:gd name="T17" fmla="*/ 0 h 19"/>
                  <a:gd name="T18" fmla="*/ 0 w 18"/>
                  <a:gd name="T19" fmla="*/ 14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9"/>
                  <a:gd name="T32" fmla="*/ 18 w 18"/>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9">
                    <a:moveTo>
                      <a:pt x="0" y="14"/>
                    </a:moveTo>
                    <a:lnTo>
                      <a:pt x="2" y="18"/>
                    </a:lnTo>
                    <a:lnTo>
                      <a:pt x="6" y="18"/>
                    </a:lnTo>
                    <a:lnTo>
                      <a:pt x="11" y="18"/>
                    </a:lnTo>
                    <a:lnTo>
                      <a:pt x="17" y="2"/>
                    </a:lnTo>
                    <a:lnTo>
                      <a:pt x="11" y="2"/>
                    </a:lnTo>
                    <a:lnTo>
                      <a:pt x="9" y="2"/>
                    </a:lnTo>
                    <a:lnTo>
                      <a:pt x="4" y="2"/>
                    </a:lnTo>
                    <a:lnTo>
                      <a:pt x="4" y="0"/>
                    </a:lnTo>
                    <a:lnTo>
                      <a:pt x="0" y="14"/>
                    </a:lnTo>
                  </a:path>
                </a:pathLst>
              </a:custGeom>
              <a:solidFill>
                <a:srgbClr val="767900"/>
              </a:solidFill>
              <a:ln w="12700" cap="rnd">
                <a:solidFill>
                  <a:srgbClr val="404000"/>
                </a:solidFill>
                <a:round/>
                <a:headEnd/>
                <a:tailEnd/>
              </a:ln>
            </p:spPr>
            <p:txBody>
              <a:bodyPr/>
              <a:lstStyle/>
              <a:p>
                <a:endParaRPr lang="zh-CN" altLang="zh-CN"/>
              </a:p>
            </p:txBody>
          </p:sp>
          <p:sp>
            <p:nvSpPr>
              <p:cNvPr id="57591" name="Freeform 3915"/>
              <p:cNvSpPr>
                <a:spLocks/>
              </p:cNvSpPr>
              <p:nvPr/>
            </p:nvSpPr>
            <p:spPr bwMode="auto">
              <a:xfrm>
                <a:off x="4120" y="3239"/>
                <a:ext cx="18" cy="19"/>
              </a:xfrm>
              <a:custGeom>
                <a:avLst/>
                <a:gdLst>
                  <a:gd name="T0" fmla="*/ 17 w 18"/>
                  <a:gd name="T1" fmla="*/ 18 h 19"/>
                  <a:gd name="T2" fmla="*/ 13 w 18"/>
                  <a:gd name="T3" fmla="*/ 5 h 19"/>
                  <a:gd name="T4" fmla="*/ 8 w 18"/>
                  <a:gd name="T5" fmla="*/ 0 h 19"/>
                  <a:gd name="T6" fmla="*/ 2 w 18"/>
                  <a:gd name="T7" fmla="*/ 0 h 19"/>
                  <a:gd name="T8" fmla="*/ 0 w 18"/>
                  <a:gd name="T9" fmla="*/ 11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18"/>
                    </a:moveTo>
                    <a:lnTo>
                      <a:pt x="13" y="5"/>
                    </a:lnTo>
                    <a:lnTo>
                      <a:pt x="8" y="0"/>
                    </a:lnTo>
                    <a:lnTo>
                      <a:pt x="2" y="0"/>
                    </a:lnTo>
                    <a:lnTo>
                      <a:pt x="0" y="11"/>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92" name="Freeform 3916"/>
              <p:cNvSpPr>
                <a:spLocks/>
              </p:cNvSpPr>
              <p:nvPr/>
            </p:nvSpPr>
            <p:spPr bwMode="auto">
              <a:xfrm>
                <a:off x="4128" y="3242"/>
                <a:ext cx="18" cy="19"/>
              </a:xfrm>
              <a:custGeom>
                <a:avLst/>
                <a:gdLst>
                  <a:gd name="T0" fmla="*/ 0 w 18"/>
                  <a:gd name="T1" fmla="*/ 14 h 19"/>
                  <a:gd name="T2" fmla="*/ 3 w 18"/>
                  <a:gd name="T3" fmla="*/ 18 h 19"/>
                  <a:gd name="T4" fmla="*/ 6 w 18"/>
                  <a:gd name="T5" fmla="*/ 18 h 19"/>
                  <a:gd name="T6" fmla="*/ 12 w 18"/>
                  <a:gd name="T7" fmla="*/ 18 h 19"/>
                  <a:gd name="T8" fmla="*/ 17 w 18"/>
                  <a:gd name="T9" fmla="*/ 2 h 19"/>
                  <a:gd name="T10" fmla="*/ 12 w 18"/>
                  <a:gd name="T11" fmla="*/ 2 h 19"/>
                  <a:gd name="T12" fmla="*/ 9 w 18"/>
                  <a:gd name="T13" fmla="*/ 2 h 19"/>
                  <a:gd name="T14" fmla="*/ 6 w 18"/>
                  <a:gd name="T15" fmla="*/ 2 h 19"/>
                  <a:gd name="T16" fmla="*/ 3 w 18"/>
                  <a:gd name="T17" fmla="*/ 0 h 19"/>
                  <a:gd name="T18" fmla="*/ 0 w 18"/>
                  <a:gd name="T19" fmla="*/ 14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9"/>
                  <a:gd name="T32" fmla="*/ 18 w 18"/>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9">
                    <a:moveTo>
                      <a:pt x="0" y="14"/>
                    </a:moveTo>
                    <a:lnTo>
                      <a:pt x="3" y="18"/>
                    </a:lnTo>
                    <a:lnTo>
                      <a:pt x="6" y="18"/>
                    </a:lnTo>
                    <a:lnTo>
                      <a:pt x="12" y="18"/>
                    </a:lnTo>
                    <a:lnTo>
                      <a:pt x="17" y="2"/>
                    </a:lnTo>
                    <a:lnTo>
                      <a:pt x="12" y="2"/>
                    </a:lnTo>
                    <a:lnTo>
                      <a:pt x="9" y="2"/>
                    </a:lnTo>
                    <a:lnTo>
                      <a:pt x="6" y="2"/>
                    </a:lnTo>
                    <a:lnTo>
                      <a:pt x="3" y="0"/>
                    </a:lnTo>
                    <a:lnTo>
                      <a:pt x="0" y="14"/>
                    </a:lnTo>
                  </a:path>
                </a:pathLst>
              </a:custGeom>
              <a:solidFill>
                <a:srgbClr val="767900"/>
              </a:solidFill>
              <a:ln w="12700" cap="rnd">
                <a:solidFill>
                  <a:srgbClr val="404000"/>
                </a:solidFill>
                <a:round/>
                <a:headEnd/>
                <a:tailEnd/>
              </a:ln>
            </p:spPr>
            <p:txBody>
              <a:bodyPr/>
              <a:lstStyle/>
              <a:p>
                <a:endParaRPr lang="zh-CN" altLang="zh-CN"/>
              </a:p>
            </p:txBody>
          </p:sp>
          <p:sp>
            <p:nvSpPr>
              <p:cNvPr id="57593" name="Freeform 3917"/>
              <p:cNvSpPr>
                <a:spLocks/>
              </p:cNvSpPr>
              <p:nvPr/>
            </p:nvSpPr>
            <p:spPr bwMode="auto">
              <a:xfrm>
                <a:off x="4129" y="3239"/>
                <a:ext cx="18" cy="19"/>
              </a:xfrm>
              <a:custGeom>
                <a:avLst/>
                <a:gdLst>
                  <a:gd name="T0" fmla="*/ 17 w 18"/>
                  <a:gd name="T1" fmla="*/ 18 h 19"/>
                  <a:gd name="T2" fmla="*/ 12 w 18"/>
                  <a:gd name="T3" fmla="*/ 5 h 19"/>
                  <a:gd name="T4" fmla="*/ 12 w 18"/>
                  <a:gd name="T5" fmla="*/ 0 h 19"/>
                  <a:gd name="T6" fmla="*/ 4 w 18"/>
                  <a:gd name="T7" fmla="*/ 0 h 19"/>
                  <a:gd name="T8" fmla="*/ 0 w 18"/>
                  <a:gd name="T9" fmla="*/ 11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18"/>
                    </a:moveTo>
                    <a:lnTo>
                      <a:pt x="12" y="5"/>
                    </a:lnTo>
                    <a:lnTo>
                      <a:pt x="12" y="0"/>
                    </a:lnTo>
                    <a:lnTo>
                      <a:pt x="4" y="0"/>
                    </a:lnTo>
                    <a:lnTo>
                      <a:pt x="0" y="11"/>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94" name="Line 3918"/>
              <p:cNvSpPr>
                <a:spLocks noChangeShapeType="1"/>
              </p:cNvSpPr>
              <p:nvPr/>
            </p:nvSpPr>
            <p:spPr bwMode="auto">
              <a:xfrm flipH="1" flipV="1">
                <a:off x="4119" y="3243"/>
                <a:ext cx="1"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95" name="Line 3919"/>
              <p:cNvSpPr>
                <a:spLocks noChangeShapeType="1"/>
              </p:cNvSpPr>
              <p:nvPr/>
            </p:nvSpPr>
            <p:spPr bwMode="auto">
              <a:xfrm flipH="1">
                <a:off x="4211" y="3277"/>
                <a:ext cx="1"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96" name="Line 3920"/>
              <p:cNvSpPr>
                <a:spLocks noChangeShapeType="1"/>
              </p:cNvSpPr>
              <p:nvPr/>
            </p:nvSpPr>
            <p:spPr bwMode="auto">
              <a:xfrm>
                <a:off x="4192" y="3359"/>
                <a:ext cx="7" cy="0"/>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97" name="Freeform 3921"/>
              <p:cNvSpPr>
                <a:spLocks/>
              </p:cNvSpPr>
              <p:nvPr/>
            </p:nvSpPr>
            <p:spPr bwMode="auto">
              <a:xfrm>
                <a:off x="4200" y="3346"/>
                <a:ext cx="19" cy="19"/>
              </a:xfrm>
              <a:custGeom>
                <a:avLst/>
                <a:gdLst>
                  <a:gd name="T0" fmla="*/ 0 w 19"/>
                  <a:gd name="T1" fmla="*/ 18 h 19"/>
                  <a:gd name="T2" fmla="*/ 18 w 19"/>
                  <a:gd name="T3" fmla="*/ 18 h 19"/>
                  <a:gd name="T4" fmla="*/ 18 w 19"/>
                  <a:gd name="T5" fmla="*/ 0 h 19"/>
                  <a:gd name="T6" fmla="*/ 0 w 19"/>
                  <a:gd name="T7" fmla="*/ 0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0" y="18"/>
                    </a:moveTo>
                    <a:lnTo>
                      <a:pt x="18" y="18"/>
                    </a:lnTo>
                    <a:lnTo>
                      <a:pt x="18" y="0"/>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zh-CN"/>
              </a:p>
            </p:txBody>
          </p:sp>
          <p:sp>
            <p:nvSpPr>
              <p:cNvPr id="57598" name="Line 3922"/>
              <p:cNvSpPr>
                <a:spLocks noChangeShapeType="1"/>
              </p:cNvSpPr>
              <p:nvPr/>
            </p:nvSpPr>
            <p:spPr bwMode="auto">
              <a:xfrm flipV="1">
                <a:off x="4172" y="3358"/>
                <a:ext cx="6" cy="1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57599" name="Line 3923"/>
              <p:cNvSpPr>
                <a:spLocks noChangeShapeType="1"/>
              </p:cNvSpPr>
              <p:nvPr/>
            </p:nvSpPr>
            <p:spPr bwMode="auto">
              <a:xfrm flipV="1">
                <a:off x="4172" y="3353"/>
                <a:ext cx="13" cy="19"/>
              </a:xfrm>
              <a:prstGeom prst="line">
                <a:avLst/>
              </a:prstGeom>
              <a:noFill/>
              <a:ln w="12700">
                <a:solidFill>
                  <a:srgbClr val="404000"/>
                </a:solidFill>
                <a:round/>
                <a:headEnd type="none" w="sm" len="sm"/>
                <a:tailEnd type="none" w="sm" len="sm"/>
              </a:ln>
            </p:spPr>
            <p:txBody>
              <a:bodyPr wrap="none" anchor="ctr"/>
              <a:lstStyle/>
              <a:p>
                <a:endParaRPr lang="zh-CN" altLang="en-US"/>
              </a:p>
            </p:txBody>
          </p:sp>
        </p:grpSp>
        <p:sp>
          <p:nvSpPr>
            <p:cNvPr id="57377" name="Line 3924"/>
            <p:cNvSpPr>
              <a:spLocks noChangeShapeType="1"/>
            </p:cNvSpPr>
            <p:nvPr/>
          </p:nvSpPr>
          <p:spPr bwMode="auto">
            <a:xfrm>
              <a:off x="4239" y="3258"/>
              <a:ext cx="660" cy="336"/>
            </a:xfrm>
            <a:prstGeom prst="line">
              <a:avLst/>
            </a:prstGeom>
            <a:noFill/>
            <a:ln w="12700">
              <a:solidFill>
                <a:schemeClr val="tx1"/>
              </a:solidFill>
              <a:prstDash val="sysDot"/>
              <a:round/>
              <a:headEnd type="none" w="sm" len="sm"/>
              <a:tailEnd type="none" w="sm" len="sm"/>
            </a:ln>
          </p:spPr>
          <p:txBody>
            <a:bodyPr wrap="none" anchor="ctr"/>
            <a:lstStyle/>
            <a:p>
              <a:endParaRPr lang="zh-CN" altLang="en-US"/>
            </a:p>
          </p:txBody>
        </p:sp>
        <p:grpSp>
          <p:nvGrpSpPr>
            <p:cNvPr id="66563" name="Group 3925"/>
            <p:cNvGrpSpPr>
              <a:grpSpLocks/>
            </p:cNvGrpSpPr>
            <p:nvPr/>
          </p:nvGrpSpPr>
          <p:grpSpPr bwMode="auto">
            <a:xfrm>
              <a:off x="3255" y="2121"/>
              <a:ext cx="1409" cy="1600"/>
              <a:chOff x="3239" y="2139"/>
              <a:chExt cx="1409" cy="1424"/>
            </a:xfrm>
          </p:grpSpPr>
          <p:grpSp>
            <p:nvGrpSpPr>
              <p:cNvPr id="66564" name="Group 3926"/>
              <p:cNvGrpSpPr>
                <a:grpSpLocks/>
              </p:cNvGrpSpPr>
              <p:nvPr/>
            </p:nvGrpSpPr>
            <p:grpSpPr bwMode="auto">
              <a:xfrm>
                <a:off x="3239" y="2139"/>
                <a:ext cx="1409" cy="1424"/>
                <a:chOff x="3239" y="2139"/>
                <a:chExt cx="1409" cy="1424"/>
              </a:xfrm>
            </p:grpSpPr>
            <p:sp>
              <p:nvSpPr>
                <p:cNvPr id="57381" name="Line 3927"/>
                <p:cNvSpPr>
                  <a:spLocks noChangeShapeType="1"/>
                </p:cNvSpPr>
                <p:nvPr/>
              </p:nvSpPr>
              <p:spPr bwMode="auto">
                <a:xfrm flipV="1">
                  <a:off x="3448" y="2166"/>
                  <a:ext cx="0" cy="1389"/>
                </a:xfrm>
                <a:prstGeom prst="line">
                  <a:avLst/>
                </a:prstGeom>
                <a:noFill/>
                <a:ln w="25400">
                  <a:solidFill>
                    <a:schemeClr val="accent2"/>
                  </a:solidFill>
                  <a:round/>
                  <a:headEnd type="none" w="sm" len="sm"/>
                  <a:tailEnd type="none" w="sm" len="sm"/>
                </a:ln>
              </p:spPr>
              <p:txBody>
                <a:bodyPr wrap="none" anchor="ctr"/>
                <a:lstStyle/>
                <a:p>
                  <a:endParaRPr lang="zh-CN" altLang="en-US"/>
                </a:p>
              </p:txBody>
            </p:sp>
            <p:sp>
              <p:nvSpPr>
                <p:cNvPr id="57382" name="Line 3928"/>
                <p:cNvSpPr>
                  <a:spLocks noChangeShapeType="1"/>
                </p:cNvSpPr>
                <p:nvPr/>
              </p:nvSpPr>
              <p:spPr bwMode="auto">
                <a:xfrm flipV="1">
                  <a:off x="3620" y="2166"/>
                  <a:ext cx="0" cy="1389"/>
                </a:xfrm>
                <a:prstGeom prst="line">
                  <a:avLst/>
                </a:prstGeom>
                <a:noFill/>
                <a:ln w="12700">
                  <a:solidFill>
                    <a:srgbClr val="FF5050"/>
                  </a:solidFill>
                  <a:round/>
                  <a:headEnd type="none" w="sm" len="sm"/>
                  <a:tailEnd type="none" w="sm" len="sm"/>
                </a:ln>
              </p:spPr>
              <p:txBody>
                <a:bodyPr wrap="none" anchor="ctr"/>
                <a:lstStyle/>
                <a:p>
                  <a:endParaRPr lang="zh-CN" altLang="en-US"/>
                </a:p>
              </p:txBody>
            </p:sp>
            <p:sp>
              <p:nvSpPr>
                <p:cNvPr id="57383" name="Line 3929"/>
                <p:cNvSpPr>
                  <a:spLocks noChangeShapeType="1"/>
                </p:cNvSpPr>
                <p:nvPr/>
              </p:nvSpPr>
              <p:spPr bwMode="auto">
                <a:xfrm flipV="1">
                  <a:off x="3949" y="2166"/>
                  <a:ext cx="0" cy="1389"/>
                </a:xfrm>
                <a:prstGeom prst="line">
                  <a:avLst/>
                </a:prstGeom>
                <a:noFill/>
                <a:ln w="25400">
                  <a:solidFill>
                    <a:schemeClr val="accent2"/>
                  </a:solidFill>
                  <a:round/>
                  <a:headEnd type="none" w="sm" len="sm"/>
                  <a:tailEnd type="none" w="sm" len="sm"/>
                </a:ln>
              </p:spPr>
              <p:txBody>
                <a:bodyPr wrap="none" anchor="ctr"/>
                <a:lstStyle/>
                <a:p>
                  <a:endParaRPr lang="zh-CN" altLang="en-US"/>
                </a:p>
              </p:txBody>
            </p:sp>
            <p:sp>
              <p:nvSpPr>
                <p:cNvPr id="57384" name="Line 3930"/>
                <p:cNvSpPr>
                  <a:spLocks noChangeShapeType="1"/>
                </p:cNvSpPr>
                <p:nvPr/>
              </p:nvSpPr>
              <p:spPr bwMode="auto">
                <a:xfrm flipV="1">
                  <a:off x="4111" y="2157"/>
                  <a:ext cx="0" cy="1388"/>
                </a:xfrm>
                <a:prstGeom prst="line">
                  <a:avLst/>
                </a:prstGeom>
                <a:noFill/>
                <a:ln w="25400">
                  <a:solidFill>
                    <a:schemeClr val="accent2"/>
                  </a:solidFill>
                  <a:round/>
                  <a:headEnd type="none" w="sm" len="sm"/>
                  <a:tailEnd type="none" w="sm" len="sm"/>
                </a:ln>
              </p:spPr>
              <p:txBody>
                <a:bodyPr wrap="none" anchor="ctr"/>
                <a:lstStyle/>
                <a:p>
                  <a:endParaRPr lang="zh-CN" altLang="en-US"/>
                </a:p>
              </p:txBody>
            </p:sp>
            <p:sp>
              <p:nvSpPr>
                <p:cNvPr id="57385" name="Line 3931"/>
                <p:cNvSpPr>
                  <a:spLocks noChangeShapeType="1"/>
                </p:cNvSpPr>
                <p:nvPr/>
              </p:nvSpPr>
              <p:spPr bwMode="auto">
                <a:xfrm flipV="1">
                  <a:off x="4287" y="2139"/>
                  <a:ext cx="0" cy="1388"/>
                </a:xfrm>
                <a:prstGeom prst="line">
                  <a:avLst/>
                </a:prstGeom>
                <a:noFill/>
                <a:ln w="50800">
                  <a:solidFill>
                    <a:schemeClr val="accent2"/>
                  </a:solidFill>
                  <a:round/>
                  <a:headEnd type="none" w="sm" len="sm"/>
                  <a:tailEnd type="none" w="sm" len="sm"/>
                </a:ln>
              </p:spPr>
              <p:txBody>
                <a:bodyPr wrap="none" anchor="ctr"/>
                <a:lstStyle/>
                <a:p>
                  <a:endParaRPr lang="zh-CN" altLang="en-US"/>
                </a:p>
              </p:txBody>
            </p:sp>
            <p:sp>
              <p:nvSpPr>
                <p:cNvPr id="57386" name="Line 3932"/>
                <p:cNvSpPr>
                  <a:spLocks noChangeShapeType="1"/>
                </p:cNvSpPr>
                <p:nvPr/>
              </p:nvSpPr>
              <p:spPr bwMode="auto">
                <a:xfrm flipV="1">
                  <a:off x="4489" y="2153"/>
                  <a:ext cx="0" cy="1388"/>
                </a:xfrm>
                <a:prstGeom prst="line">
                  <a:avLst/>
                </a:prstGeom>
                <a:noFill/>
                <a:ln w="25400">
                  <a:solidFill>
                    <a:schemeClr val="accent2"/>
                  </a:solidFill>
                  <a:round/>
                  <a:headEnd type="none" w="sm" len="sm"/>
                  <a:tailEnd type="none" w="sm" len="sm"/>
                </a:ln>
              </p:spPr>
              <p:txBody>
                <a:bodyPr wrap="none" anchor="ctr"/>
                <a:lstStyle/>
                <a:p>
                  <a:endParaRPr lang="zh-CN" altLang="en-US"/>
                </a:p>
              </p:txBody>
            </p:sp>
            <p:sp>
              <p:nvSpPr>
                <p:cNvPr id="57387" name="Line 3933"/>
                <p:cNvSpPr>
                  <a:spLocks noChangeShapeType="1"/>
                </p:cNvSpPr>
                <p:nvPr/>
              </p:nvSpPr>
              <p:spPr bwMode="auto">
                <a:xfrm>
                  <a:off x="3248" y="2336"/>
                  <a:ext cx="1369" cy="0"/>
                </a:xfrm>
                <a:prstGeom prst="line">
                  <a:avLst/>
                </a:prstGeom>
                <a:noFill/>
                <a:ln w="101600">
                  <a:solidFill>
                    <a:schemeClr val="accent2"/>
                  </a:solidFill>
                  <a:round/>
                  <a:headEnd type="none" w="sm" len="sm"/>
                  <a:tailEnd type="none" w="sm" len="sm"/>
                </a:ln>
              </p:spPr>
              <p:txBody>
                <a:bodyPr wrap="none" anchor="ctr"/>
                <a:lstStyle/>
                <a:p>
                  <a:endParaRPr lang="zh-CN" altLang="en-US"/>
                </a:p>
              </p:txBody>
            </p:sp>
            <p:sp>
              <p:nvSpPr>
                <p:cNvPr id="57388" name="Line 3934"/>
                <p:cNvSpPr>
                  <a:spLocks noChangeShapeType="1"/>
                </p:cNvSpPr>
                <p:nvPr/>
              </p:nvSpPr>
              <p:spPr bwMode="auto">
                <a:xfrm>
                  <a:off x="3248" y="2523"/>
                  <a:ext cx="1369" cy="0"/>
                </a:xfrm>
                <a:prstGeom prst="line">
                  <a:avLst/>
                </a:prstGeom>
                <a:noFill/>
                <a:ln w="12700">
                  <a:solidFill>
                    <a:srgbClr val="FF5050"/>
                  </a:solidFill>
                  <a:round/>
                  <a:headEnd type="none" w="sm" len="sm"/>
                  <a:tailEnd type="none" w="sm" len="sm"/>
                </a:ln>
              </p:spPr>
              <p:txBody>
                <a:bodyPr wrap="none" anchor="ctr"/>
                <a:lstStyle/>
                <a:p>
                  <a:endParaRPr lang="zh-CN" altLang="en-US"/>
                </a:p>
              </p:txBody>
            </p:sp>
            <p:sp>
              <p:nvSpPr>
                <p:cNvPr id="57389" name="Line 3935"/>
                <p:cNvSpPr>
                  <a:spLocks noChangeShapeType="1"/>
                </p:cNvSpPr>
                <p:nvPr/>
              </p:nvSpPr>
              <p:spPr bwMode="auto">
                <a:xfrm>
                  <a:off x="3239" y="2704"/>
                  <a:ext cx="1369" cy="0"/>
                </a:xfrm>
                <a:prstGeom prst="line">
                  <a:avLst/>
                </a:prstGeom>
                <a:noFill/>
                <a:ln w="50800">
                  <a:solidFill>
                    <a:schemeClr val="accent2"/>
                  </a:solidFill>
                  <a:round/>
                  <a:headEnd type="none" w="sm" len="sm"/>
                  <a:tailEnd type="none" w="sm" len="sm"/>
                </a:ln>
              </p:spPr>
              <p:txBody>
                <a:bodyPr wrap="none" anchor="ctr"/>
                <a:lstStyle/>
                <a:p>
                  <a:endParaRPr lang="zh-CN" altLang="en-US"/>
                </a:p>
              </p:txBody>
            </p:sp>
            <p:sp>
              <p:nvSpPr>
                <p:cNvPr id="57390" name="Line 3936"/>
                <p:cNvSpPr>
                  <a:spLocks noChangeShapeType="1"/>
                </p:cNvSpPr>
                <p:nvPr/>
              </p:nvSpPr>
              <p:spPr bwMode="auto">
                <a:xfrm>
                  <a:off x="3248" y="2879"/>
                  <a:ext cx="1369" cy="0"/>
                </a:xfrm>
                <a:prstGeom prst="line">
                  <a:avLst/>
                </a:prstGeom>
                <a:noFill/>
                <a:ln w="12700">
                  <a:solidFill>
                    <a:srgbClr val="FF5050"/>
                  </a:solidFill>
                  <a:round/>
                  <a:headEnd type="none" w="sm" len="sm"/>
                  <a:tailEnd type="none" w="sm" len="sm"/>
                </a:ln>
              </p:spPr>
              <p:txBody>
                <a:bodyPr wrap="none" anchor="ctr"/>
                <a:lstStyle/>
                <a:p>
                  <a:endParaRPr lang="zh-CN" altLang="en-US"/>
                </a:p>
              </p:txBody>
            </p:sp>
            <p:sp>
              <p:nvSpPr>
                <p:cNvPr id="57391" name="Line 3937"/>
                <p:cNvSpPr>
                  <a:spLocks noChangeShapeType="1"/>
                </p:cNvSpPr>
                <p:nvPr/>
              </p:nvSpPr>
              <p:spPr bwMode="auto">
                <a:xfrm>
                  <a:off x="3257" y="3055"/>
                  <a:ext cx="1369" cy="0"/>
                </a:xfrm>
                <a:prstGeom prst="line">
                  <a:avLst/>
                </a:prstGeom>
                <a:noFill/>
                <a:ln w="25400">
                  <a:solidFill>
                    <a:schemeClr val="accent2"/>
                  </a:solidFill>
                  <a:round/>
                  <a:headEnd type="none" w="sm" len="sm"/>
                  <a:tailEnd type="none" w="sm" len="sm"/>
                </a:ln>
              </p:spPr>
              <p:txBody>
                <a:bodyPr wrap="none" anchor="ctr"/>
                <a:lstStyle/>
                <a:p>
                  <a:endParaRPr lang="zh-CN" altLang="en-US"/>
                </a:p>
              </p:txBody>
            </p:sp>
            <p:sp>
              <p:nvSpPr>
                <p:cNvPr id="57392" name="Line 3938"/>
                <p:cNvSpPr>
                  <a:spLocks noChangeShapeType="1"/>
                </p:cNvSpPr>
                <p:nvPr/>
              </p:nvSpPr>
              <p:spPr bwMode="auto">
                <a:xfrm>
                  <a:off x="3275" y="3246"/>
                  <a:ext cx="1368" cy="0"/>
                </a:xfrm>
                <a:prstGeom prst="line">
                  <a:avLst/>
                </a:prstGeom>
                <a:noFill/>
                <a:ln w="12700">
                  <a:solidFill>
                    <a:srgbClr val="FF5050"/>
                  </a:solidFill>
                  <a:round/>
                  <a:headEnd type="none" w="sm" len="sm"/>
                  <a:tailEnd type="none" w="sm" len="sm"/>
                </a:ln>
              </p:spPr>
              <p:txBody>
                <a:bodyPr wrap="none" anchor="ctr"/>
                <a:lstStyle/>
                <a:p>
                  <a:endParaRPr lang="zh-CN" altLang="en-US"/>
                </a:p>
              </p:txBody>
            </p:sp>
            <p:sp>
              <p:nvSpPr>
                <p:cNvPr id="57393" name="Line 3939"/>
                <p:cNvSpPr>
                  <a:spLocks noChangeShapeType="1"/>
                </p:cNvSpPr>
                <p:nvPr/>
              </p:nvSpPr>
              <p:spPr bwMode="auto">
                <a:xfrm>
                  <a:off x="3280" y="3417"/>
                  <a:ext cx="1368" cy="0"/>
                </a:xfrm>
                <a:prstGeom prst="line">
                  <a:avLst/>
                </a:prstGeom>
                <a:noFill/>
                <a:ln w="25400">
                  <a:solidFill>
                    <a:schemeClr val="accent2"/>
                  </a:solidFill>
                  <a:round/>
                  <a:headEnd type="none" w="sm" len="sm"/>
                  <a:tailEnd type="none" w="sm" len="sm"/>
                </a:ln>
              </p:spPr>
              <p:txBody>
                <a:bodyPr wrap="none" anchor="ctr"/>
                <a:lstStyle/>
                <a:p>
                  <a:endParaRPr lang="zh-CN" altLang="en-US"/>
                </a:p>
              </p:txBody>
            </p:sp>
            <p:sp>
              <p:nvSpPr>
                <p:cNvPr id="57394" name="Line 3940"/>
                <p:cNvSpPr>
                  <a:spLocks noChangeShapeType="1"/>
                </p:cNvSpPr>
                <p:nvPr/>
              </p:nvSpPr>
              <p:spPr bwMode="auto">
                <a:xfrm flipV="1">
                  <a:off x="3787" y="2176"/>
                  <a:ext cx="0" cy="1387"/>
                </a:xfrm>
                <a:prstGeom prst="line">
                  <a:avLst/>
                </a:prstGeom>
                <a:noFill/>
                <a:ln w="50800">
                  <a:solidFill>
                    <a:schemeClr val="accent2"/>
                  </a:solidFill>
                  <a:round/>
                  <a:headEnd type="none" w="sm" len="sm"/>
                  <a:tailEnd type="none" w="sm" len="sm"/>
                </a:ln>
              </p:spPr>
              <p:txBody>
                <a:bodyPr wrap="none" anchor="ctr"/>
                <a:lstStyle/>
                <a:p>
                  <a:endParaRPr lang="zh-CN" altLang="en-US"/>
                </a:p>
              </p:txBody>
            </p:sp>
            <p:sp>
              <p:nvSpPr>
                <p:cNvPr id="57395" name="Oval 3941"/>
                <p:cNvSpPr>
                  <a:spLocks noChangeArrowheads="1"/>
                </p:cNvSpPr>
                <p:nvPr/>
              </p:nvSpPr>
              <p:spPr bwMode="auto">
                <a:xfrm>
                  <a:off x="3404" y="2289"/>
                  <a:ext cx="78" cy="84"/>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396" name="Oval 3942"/>
                <p:cNvSpPr>
                  <a:spLocks noChangeArrowheads="1"/>
                </p:cNvSpPr>
                <p:nvPr/>
              </p:nvSpPr>
              <p:spPr bwMode="auto">
                <a:xfrm>
                  <a:off x="3417" y="3221"/>
                  <a:ext cx="48" cy="51"/>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397" name="Oval 3943"/>
                <p:cNvSpPr>
                  <a:spLocks noChangeArrowheads="1"/>
                </p:cNvSpPr>
                <p:nvPr/>
              </p:nvSpPr>
              <p:spPr bwMode="auto">
                <a:xfrm>
                  <a:off x="3597" y="2843"/>
                  <a:ext cx="48" cy="52"/>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398" name="Oval 3944"/>
                <p:cNvSpPr>
                  <a:spLocks noChangeArrowheads="1"/>
                </p:cNvSpPr>
                <p:nvPr/>
              </p:nvSpPr>
              <p:spPr bwMode="auto">
                <a:xfrm>
                  <a:off x="3574" y="2656"/>
                  <a:ext cx="78" cy="84"/>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399" name="Oval 3945"/>
                <p:cNvSpPr>
                  <a:spLocks noChangeArrowheads="1"/>
                </p:cNvSpPr>
                <p:nvPr/>
              </p:nvSpPr>
              <p:spPr bwMode="auto">
                <a:xfrm>
                  <a:off x="4252" y="3378"/>
                  <a:ext cx="78" cy="84"/>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00" name="Oval 3946"/>
                <p:cNvSpPr>
                  <a:spLocks noChangeArrowheads="1"/>
                </p:cNvSpPr>
                <p:nvPr/>
              </p:nvSpPr>
              <p:spPr bwMode="auto">
                <a:xfrm>
                  <a:off x="4445" y="3370"/>
                  <a:ext cx="77" cy="83"/>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01" name="Oval 3947"/>
                <p:cNvSpPr>
                  <a:spLocks noChangeArrowheads="1"/>
                </p:cNvSpPr>
                <p:nvPr/>
              </p:nvSpPr>
              <p:spPr bwMode="auto">
                <a:xfrm>
                  <a:off x="4257" y="2294"/>
                  <a:ext cx="61" cy="66"/>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02" name="Oval 3948"/>
                <p:cNvSpPr>
                  <a:spLocks noChangeArrowheads="1"/>
                </p:cNvSpPr>
                <p:nvPr/>
              </p:nvSpPr>
              <p:spPr bwMode="auto">
                <a:xfrm>
                  <a:off x="4446" y="2287"/>
                  <a:ext cx="78" cy="84"/>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03" name="Oval 3949"/>
                <p:cNvSpPr>
                  <a:spLocks noChangeArrowheads="1"/>
                </p:cNvSpPr>
                <p:nvPr/>
              </p:nvSpPr>
              <p:spPr bwMode="auto">
                <a:xfrm>
                  <a:off x="4086" y="2489"/>
                  <a:ext cx="48" cy="52"/>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04" name="Oval 3950"/>
                <p:cNvSpPr>
                  <a:spLocks noChangeArrowheads="1"/>
                </p:cNvSpPr>
                <p:nvPr/>
              </p:nvSpPr>
              <p:spPr bwMode="auto">
                <a:xfrm>
                  <a:off x="4066" y="3007"/>
                  <a:ext cx="78" cy="84"/>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05" name="Oval 3951"/>
                <p:cNvSpPr>
                  <a:spLocks noChangeArrowheads="1"/>
                </p:cNvSpPr>
                <p:nvPr/>
              </p:nvSpPr>
              <p:spPr bwMode="auto">
                <a:xfrm>
                  <a:off x="4086" y="3221"/>
                  <a:ext cx="48" cy="51"/>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06" name="Oval 3952"/>
                <p:cNvSpPr>
                  <a:spLocks noChangeArrowheads="1"/>
                </p:cNvSpPr>
                <p:nvPr/>
              </p:nvSpPr>
              <p:spPr bwMode="auto">
                <a:xfrm>
                  <a:off x="3913" y="2835"/>
                  <a:ext cx="78" cy="84"/>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07" name="Oval 3953"/>
                <p:cNvSpPr>
                  <a:spLocks noChangeArrowheads="1"/>
                </p:cNvSpPr>
                <p:nvPr/>
              </p:nvSpPr>
              <p:spPr bwMode="auto">
                <a:xfrm>
                  <a:off x="4462" y="3018"/>
                  <a:ext cx="49" cy="52"/>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08" name="Oval 3954"/>
                <p:cNvSpPr>
                  <a:spLocks noChangeArrowheads="1"/>
                </p:cNvSpPr>
                <p:nvPr/>
              </p:nvSpPr>
              <p:spPr bwMode="auto">
                <a:xfrm>
                  <a:off x="4262" y="3224"/>
                  <a:ext cx="48" cy="52"/>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09" name="Oval 3955"/>
                <p:cNvSpPr>
                  <a:spLocks noChangeArrowheads="1"/>
                </p:cNvSpPr>
                <p:nvPr/>
              </p:nvSpPr>
              <p:spPr bwMode="auto">
                <a:xfrm>
                  <a:off x="4245" y="2838"/>
                  <a:ext cx="78" cy="84"/>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10" name="Oval 3956"/>
                <p:cNvSpPr>
                  <a:spLocks noChangeArrowheads="1"/>
                </p:cNvSpPr>
                <p:nvPr/>
              </p:nvSpPr>
              <p:spPr bwMode="auto">
                <a:xfrm>
                  <a:off x="4267" y="2668"/>
                  <a:ext cx="49" cy="52"/>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11" name="Oval 3957"/>
                <p:cNvSpPr>
                  <a:spLocks noChangeArrowheads="1"/>
                </p:cNvSpPr>
                <p:nvPr/>
              </p:nvSpPr>
              <p:spPr bwMode="auto">
                <a:xfrm>
                  <a:off x="4251" y="2487"/>
                  <a:ext cx="78" cy="84"/>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12" name="Oval 3958"/>
                <p:cNvSpPr>
                  <a:spLocks noChangeArrowheads="1"/>
                </p:cNvSpPr>
                <p:nvPr/>
              </p:nvSpPr>
              <p:spPr bwMode="auto">
                <a:xfrm>
                  <a:off x="4462" y="2493"/>
                  <a:ext cx="49" cy="52"/>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13" name="Oval 3959"/>
                <p:cNvSpPr>
                  <a:spLocks noChangeArrowheads="1"/>
                </p:cNvSpPr>
                <p:nvPr/>
              </p:nvSpPr>
              <p:spPr bwMode="auto">
                <a:xfrm>
                  <a:off x="4460" y="2671"/>
                  <a:ext cx="48" cy="52"/>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14" name="Oval 3960"/>
                <p:cNvSpPr>
                  <a:spLocks noChangeArrowheads="1"/>
                </p:cNvSpPr>
                <p:nvPr/>
              </p:nvSpPr>
              <p:spPr bwMode="auto">
                <a:xfrm>
                  <a:off x="4465" y="2853"/>
                  <a:ext cx="49" cy="52"/>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15" name="Oval 3961"/>
                <p:cNvSpPr>
                  <a:spLocks noChangeArrowheads="1"/>
                </p:cNvSpPr>
                <p:nvPr/>
              </p:nvSpPr>
              <p:spPr bwMode="auto">
                <a:xfrm>
                  <a:off x="3742" y="2292"/>
                  <a:ext cx="78" cy="84"/>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16" name="Oval 3962"/>
                <p:cNvSpPr>
                  <a:spLocks noChangeArrowheads="1"/>
                </p:cNvSpPr>
                <p:nvPr/>
              </p:nvSpPr>
              <p:spPr bwMode="auto">
                <a:xfrm>
                  <a:off x="3754" y="3224"/>
                  <a:ext cx="49" cy="52"/>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17" name="Oval 3963"/>
                <p:cNvSpPr>
                  <a:spLocks noChangeArrowheads="1"/>
                </p:cNvSpPr>
                <p:nvPr/>
              </p:nvSpPr>
              <p:spPr bwMode="auto">
                <a:xfrm>
                  <a:off x="3751" y="3004"/>
                  <a:ext cx="78" cy="84"/>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18" name="Oval 3964"/>
                <p:cNvSpPr>
                  <a:spLocks noChangeArrowheads="1"/>
                </p:cNvSpPr>
                <p:nvPr/>
              </p:nvSpPr>
              <p:spPr bwMode="auto">
                <a:xfrm>
                  <a:off x="3749" y="2657"/>
                  <a:ext cx="78" cy="84"/>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19" name="Oval 3965"/>
                <p:cNvSpPr>
                  <a:spLocks noChangeArrowheads="1"/>
                </p:cNvSpPr>
                <p:nvPr/>
              </p:nvSpPr>
              <p:spPr bwMode="auto">
                <a:xfrm>
                  <a:off x="3422" y="2677"/>
                  <a:ext cx="49" cy="52"/>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20" name="Oval 3966"/>
                <p:cNvSpPr>
                  <a:spLocks noChangeArrowheads="1"/>
                </p:cNvSpPr>
                <p:nvPr/>
              </p:nvSpPr>
              <p:spPr bwMode="auto">
                <a:xfrm>
                  <a:off x="3423" y="3390"/>
                  <a:ext cx="37" cy="41"/>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21" name="Oval 3967"/>
                <p:cNvSpPr>
                  <a:spLocks noChangeArrowheads="1"/>
                </p:cNvSpPr>
                <p:nvPr/>
              </p:nvSpPr>
              <p:spPr bwMode="auto">
                <a:xfrm>
                  <a:off x="4469" y="3217"/>
                  <a:ext cx="38" cy="41"/>
                </a:xfrm>
                <a:prstGeom prst="ellipse">
                  <a:avLst/>
                </a:prstGeom>
                <a:solidFill>
                  <a:schemeClr val="accent2"/>
                </a:solidFill>
                <a:ln w="12700">
                  <a:solidFill>
                    <a:schemeClr val="accent2"/>
                  </a:solidFill>
                  <a:round/>
                  <a:headEnd/>
                  <a:tailEnd/>
                </a:ln>
              </p:spPr>
              <p:txBody>
                <a:bodyPr wrap="none" anchor="ctr"/>
                <a:lstStyle/>
                <a:p>
                  <a:endParaRPr lang="zh-CN" altLang="zh-CN"/>
                </a:p>
              </p:txBody>
            </p:sp>
            <p:sp>
              <p:nvSpPr>
                <p:cNvPr id="57422" name="Rectangle 3968"/>
                <p:cNvSpPr>
                  <a:spLocks noChangeArrowheads="1"/>
                </p:cNvSpPr>
                <p:nvPr/>
              </p:nvSpPr>
              <p:spPr bwMode="auto">
                <a:xfrm>
                  <a:off x="3358" y="2194"/>
                  <a:ext cx="486" cy="1279"/>
                </a:xfrm>
                <a:prstGeom prst="rect">
                  <a:avLst/>
                </a:prstGeom>
                <a:noFill/>
                <a:ln w="38100">
                  <a:pattFill prst="pct90">
                    <a:fgClr>
                      <a:schemeClr val="tx1"/>
                    </a:fgClr>
                    <a:bgClr>
                      <a:srgbClr val="FFFFFF"/>
                    </a:bgClr>
                  </a:pattFill>
                  <a:miter lim="800000"/>
                  <a:headEnd/>
                  <a:tailEnd/>
                </a:ln>
              </p:spPr>
              <p:txBody>
                <a:bodyPr wrap="none" anchor="ctr"/>
                <a:lstStyle/>
                <a:p>
                  <a:endParaRPr lang="zh-CN" altLang="zh-CN"/>
                </a:p>
              </p:txBody>
            </p:sp>
            <p:sp>
              <p:nvSpPr>
                <p:cNvPr id="473985" name="Rectangle 3969"/>
                <p:cNvSpPr>
                  <a:spLocks noChangeArrowheads="1"/>
                </p:cNvSpPr>
                <p:nvPr/>
              </p:nvSpPr>
              <p:spPr bwMode="auto">
                <a:xfrm>
                  <a:off x="3677" y="2418"/>
                  <a:ext cx="893" cy="718"/>
                </a:xfrm>
                <a:prstGeom prst="rect">
                  <a:avLst/>
                </a:prstGeom>
                <a:noFill/>
                <a:ln w="38100">
                  <a:solidFill>
                    <a:srgbClr val="00FFCC"/>
                  </a:solidFill>
                  <a:miter lim="800000"/>
                  <a:headEnd/>
                  <a:tailEnd/>
                </a:ln>
                <a:effectLst/>
              </p:spPr>
              <p:txBody>
                <a:bodyPr wrap="none" anchor="ctr"/>
                <a:lstStyle/>
                <a:p>
                  <a:pPr algn="ctr" eaLnBrk="0" hangingPunct="0">
                    <a:defRPr/>
                  </a:pPr>
                  <a:endParaRPr lang="en-US" altLang="en-US">
                    <a:solidFill>
                      <a:srgbClr val="00FFCC"/>
                    </a:solidFill>
                    <a:effectLst>
                      <a:outerShdw blurRad="38100" dist="38100" dir="2700000" algn="tl">
                        <a:srgbClr val="C0C0C0"/>
                      </a:outerShdw>
                    </a:effectLst>
                  </a:endParaRPr>
                </a:p>
              </p:txBody>
            </p:sp>
            <p:sp>
              <p:nvSpPr>
                <p:cNvPr id="57424" name="AutoShape 3970"/>
                <p:cNvSpPr>
                  <a:spLocks noChangeArrowheads="1"/>
                </p:cNvSpPr>
                <p:nvPr/>
              </p:nvSpPr>
              <p:spPr bwMode="auto">
                <a:xfrm>
                  <a:off x="3536" y="2706"/>
                  <a:ext cx="848" cy="77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1350 w 21600"/>
                    <a:gd name="T13" fmla="*/ 13633 h 21600"/>
                    <a:gd name="T14" fmla="*/ 20250 w 21600"/>
                    <a:gd name="T15" fmla="*/ 17224 h 21600"/>
                  </a:gdLst>
                  <a:ahLst/>
                  <a:cxnLst>
                    <a:cxn ang="T8">
                      <a:pos x="T0" y="T1"/>
                    </a:cxn>
                    <a:cxn ang="T9">
                      <a:pos x="T2" y="T3"/>
                    </a:cxn>
                    <a:cxn ang="T10">
                      <a:pos x="T4" y="T5"/>
                    </a:cxn>
                    <a:cxn ang="T11">
                      <a:pos x="T6" y="T7"/>
                    </a:cxn>
                  </a:cxnLst>
                  <a:rect l="T12" t="T13" r="T14" b="T15"/>
                  <a:pathLst>
                    <a:path w="21600" h="21600">
                      <a:moveTo>
                        <a:pt x="10800" y="0"/>
                      </a:moveTo>
                      <a:lnTo>
                        <a:pt x="6480" y="6586"/>
                      </a:lnTo>
                      <a:lnTo>
                        <a:pt x="9540" y="6586"/>
                      </a:lnTo>
                      <a:lnTo>
                        <a:pt x="9540" y="13629"/>
                      </a:lnTo>
                      <a:lnTo>
                        <a:pt x="4610" y="13629"/>
                      </a:lnTo>
                      <a:lnTo>
                        <a:pt x="4610" y="9257"/>
                      </a:lnTo>
                      <a:lnTo>
                        <a:pt x="0" y="15429"/>
                      </a:lnTo>
                      <a:lnTo>
                        <a:pt x="4610" y="21600"/>
                      </a:lnTo>
                      <a:lnTo>
                        <a:pt x="4610" y="17229"/>
                      </a:lnTo>
                      <a:lnTo>
                        <a:pt x="16990" y="17229"/>
                      </a:lnTo>
                      <a:lnTo>
                        <a:pt x="16990" y="21600"/>
                      </a:lnTo>
                      <a:lnTo>
                        <a:pt x="21600" y="15429"/>
                      </a:lnTo>
                      <a:lnTo>
                        <a:pt x="16990" y="9257"/>
                      </a:lnTo>
                      <a:lnTo>
                        <a:pt x="16990" y="13629"/>
                      </a:lnTo>
                      <a:lnTo>
                        <a:pt x="12060" y="13629"/>
                      </a:lnTo>
                      <a:lnTo>
                        <a:pt x="12060" y="6586"/>
                      </a:lnTo>
                      <a:lnTo>
                        <a:pt x="15120" y="6586"/>
                      </a:lnTo>
                      <a:close/>
                    </a:path>
                  </a:pathLst>
                </a:custGeom>
                <a:solidFill>
                  <a:srgbClr val="FFCC00"/>
                </a:solidFill>
                <a:ln w="9525">
                  <a:solidFill>
                    <a:schemeClr val="tx1"/>
                  </a:solidFill>
                  <a:miter lim="800000"/>
                  <a:headEnd/>
                  <a:tailEnd/>
                </a:ln>
              </p:spPr>
              <p:txBody>
                <a:bodyPr wrap="none" anchor="ctr"/>
                <a:lstStyle/>
                <a:p>
                  <a:endParaRPr lang="zh-CN" altLang="zh-CN"/>
                </a:p>
              </p:txBody>
            </p:sp>
          </p:grpSp>
          <p:sp>
            <p:nvSpPr>
              <p:cNvPr id="473987" name="Text Box 3971"/>
              <p:cNvSpPr txBox="1">
                <a:spLocks noChangeArrowheads="1"/>
              </p:cNvSpPr>
              <p:nvPr/>
            </p:nvSpPr>
            <p:spPr bwMode="auto">
              <a:xfrm>
                <a:off x="3458" y="3152"/>
                <a:ext cx="1004" cy="357"/>
              </a:xfrm>
              <a:prstGeom prst="rect">
                <a:avLst/>
              </a:prstGeom>
              <a:noFill/>
              <a:ln w="12700" cap="sq">
                <a:noFill/>
                <a:miter lim="800000"/>
                <a:headEnd type="none" w="sm" len="sm"/>
                <a:tailEnd type="none" w="sm" len="sm"/>
              </a:ln>
              <a:effectLst/>
            </p:spPr>
            <p:txBody>
              <a:bodyPr>
                <a:spAutoFit/>
              </a:bodyPr>
              <a:lstStyle/>
              <a:p>
                <a:pPr algn="ctr" eaLnBrk="0" hangingPunct="0">
                  <a:defRPr/>
                </a:pPr>
                <a:r>
                  <a:rPr lang="en-US" altLang="en-US" sz="1600">
                    <a:effectLst>
                      <a:outerShdw blurRad="38100" dist="38100" dir="2700000" algn="tl">
                        <a:srgbClr val="C0C0C0"/>
                      </a:outerShdw>
                    </a:effectLst>
                    <a:ea typeface="宋体" charset="-122"/>
                  </a:rPr>
                  <a:t>Grid----Grid</a:t>
                </a:r>
              </a:p>
            </p:txBody>
          </p:sp>
        </p:grpSp>
      </p:grpSp>
    </p:spTree>
    <p:extLst>
      <p:ext uri="{BB962C8B-B14F-4D97-AF65-F5344CB8AC3E}">
        <p14:creationId xmlns:p14="http://schemas.microsoft.com/office/powerpoint/2010/main" val="41860549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animEffect transition="in" filter="dissolve">
                                      <p:cBhvr>
                                        <p:cTn id="7" dur="500"/>
                                        <p:tgtEl>
                                          <p:spTgt spid="35328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53283">
                                            <p:txEl>
                                              <p:pRg st="1" end="1"/>
                                            </p:txEl>
                                          </p:spTgt>
                                        </p:tgtEl>
                                        <p:attrNameLst>
                                          <p:attrName>style.visibility</p:attrName>
                                        </p:attrNameLst>
                                      </p:cBhvr>
                                      <p:to>
                                        <p:strVal val="visible"/>
                                      </p:to>
                                    </p:set>
                                    <p:animEffect transition="in" filter="dissolve">
                                      <p:cBhvr>
                                        <p:cTn id="10" dur="500"/>
                                        <p:tgtEl>
                                          <p:spTgt spid="35328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53283">
                                            <p:txEl>
                                              <p:pRg st="2" end="2"/>
                                            </p:txEl>
                                          </p:spTgt>
                                        </p:tgtEl>
                                        <p:attrNameLst>
                                          <p:attrName>style.visibility</p:attrName>
                                        </p:attrNameLst>
                                      </p:cBhvr>
                                      <p:to>
                                        <p:strVal val="visible"/>
                                      </p:to>
                                    </p:set>
                                    <p:animEffect transition="in" filter="dissolve">
                                      <p:cBhvr>
                                        <p:cTn id="13" dur="500"/>
                                        <p:tgtEl>
                                          <p:spTgt spid="35328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53283">
                                            <p:txEl>
                                              <p:pRg st="3" end="3"/>
                                            </p:txEl>
                                          </p:spTgt>
                                        </p:tgtEl>
                                        <p:attrNameLst>
                                          <p:attrName>style.visibility</p:attrName>
                                        </p:attrNameLst>
                                      </p:cBhvr>
                                      <p:to>
                                        <p:strVal val="visible"/>
                                      </p:to>
                                    </p:set>
                                    <p:animEffect transition="in" filter="dissolve">
                                      <p:cBhvr>
                                        <p:cTn id="16" dur="500"/>
                                        <p:tgtEl>
                                          <p:spTgt spid="35328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53283">
                                            <p:txEl>
                                              <p:pRg st="4" end="4"/>
                                            </p:txEl>
                                          </p:spTgt>
                                        </p:tgtEl>
                                        <p:attrNameLst>
                                          <p:attrName>style.visibility</p:attrName>
                                        </p:attrNameLst>
                                      </p:cBhvr>
                                      <p:to>
                                        <p:strVal val="visible"/>
                                      </p:to>
                                    </p:set>
                                    <p:animEffect transition="in" filter="dissolve">
                                      <p:cBhvr>
                                        <p:cTn id="19" dur="500"/>
                                        <p:tgtEl>
                                          <p:spTgt spid="35328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53283">
                                            <p:txEl>
                                              <p:pRg st="5" end="5"/>
                                            </p:txEl>
                                          </p:spTgt>
                                        </p:tgtEl>
                                        <p:attrNameLst>
                                          <p:attrName>style.visibility</p:attrName>
                                        </p:attrNameLst>
                                      </p:cBhvr>
                                      <p:to>
                                        <p:strVal val="visible"/>
                                      </p:to>
                                    </p:set>
                                    <p:animEffect transition="in" filter="dissolve">
                                      <p:cBhvr>
                                        <p:cTn id="22" dur="500"/>
                                        <p:tgtEl>
                                          <p:spTgt spid="35328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53283">
                                            <p:txEl>
                                              <p:pRg st="6" end="6"/>
                                            </p:txEl>
                                          </p:spTgt>
                                        </p:tgtEl>
                                        <p:attrNameLst>
                                          <p:attrName>style.visibility</p:attrName>
                                        </p:attrNameLst>
                                      </p:cBhvr>
                                      <p:to>
                                        <p:strVal val="visible"/>
                                      </p:to>
                                    </p:set>
                                    <p:animEffect transition="in" filter="dissolve">
                                      <p:cBhvr>
                                        <p:cTn id="25" dur="500"/>
                                        <p:tgtEl>
                                          <p:spTgt spid="353283">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53283">
                                            <p:txEl>
                                              <p:pRg st="7" end="7"/>
                                            </p:txEl>
                                          </p:spTgt>
                                        </p:tgtEl>
                                        <p:attrNameLst>
                                          <p:attrName>style.visibility</p:attrName>
                                        </p:attrNameLst>
                                      </p:cBhvr>
                                      <p:to>
                                        <p:strVal val="visible"/>
                                      </p:to>
                                    </p:set>
                                    <p:animEffect transition="in" filter="dissolve">
                                      <p:cBhvr>
                                        <p:cTn id="28" dur="500"/>
                                        <p:tgtEl>
                                          <p:spTgt spid="3532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3"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chor="ctr"/>
          <a:lstStyle/>
          <a:p>
            <a:pPr eaLnBrk="1" hangingPunct="1"/>
            <a:r>
              <a:rPr lang="zh-CN" altLang="en-US" dirty="0" smtClean="0"/>
              <a:t>网络上应用需求背景（续）</a:t>
            </a:r>
          </a:p>
        </p:txBody>
      </p:sp>
      <p:sp>
        <p:nvSpPr>
          <p:cNvPr id="407555" name="Rectangle 3"/>
          <p:cNvSpPr>
            <a:spLocks noGrp="1" noChangeArrowheads="1"/>
          </p:cNvSpPr>
          <p:nvPr>
            <p:ph idx="1"/>
          </p:nvPr>
        </p:nvSpPr>
        <p:spPr>
          <a:xfrm>
            <a:off x="457200" y="1357298"/>
            <a:ext cx="6115064" cy="5072098"/>
          </a:xfrm>
        </p:spPr>
        <p:txBody>
          <a:bodyPr>
            <a:normAutofit fontScale="92500"/>
          </a:bodyPr>
          <a:lstStyle/>
          <a:p>
            <a:pPr>
              <a:lnSpc>
                <a:spcPct val="90000"/>
              </a:lnSpc>
            </a:pPr>
            <a:r>
              <a:rPr lang="en-US" altLang="zh-CN" dirty="0" smtClean="0"/>
              <a:t>E</a:t>
            </a:r>
            <a:r>
              <a:rPr lang="zh-CN" altLang="en-US" dirty="0" smtClean="0"/>
              <a:t>－</a:t>
            </a:r>
            <a:r>
              <a:rPr lang="en-US" altLang="zh-CN" dirty="0" smtClean="0"/>
              <a:t>Entertainment</a:t>
            </a:r>
          </a:p>
          <a:p>
            <a:pPr lvl="1">
              <a:lnSpc>
                <a:spcPct val="90000"/>
              </a:lnSpc>
            </a:pPr>
            <a:r>
              <a:rPr lang="zh-CN" altLang="en-US" dirty="0" smtClean="0"/>
              <a:t>大规模的视频点播：分布、海量</a:t>
            </a:r>
          </a:p>
          <a:p>
            <a:pPr lvl="1">
              <a:lnSpc>
                <a:spcPct val="90000"/>
              </a:lnSpc>
            </a:pPr>
            <a:r>
              <a:rPr lang="zh-CN" altLang="en-US" dirty="0" smtClean="0"/>
              <a:t>在线游戏</a:t>
            </a:r>
            <a:r>
              <a:rPr lang="en-US" altLang="zh-CN" dirty="0" smtClean="0"/>
              <a:t>:</a:t>
            </a:r>
            <a:r>
              <a:rPr lang="zh-CN" altLang="en-US" dirty="0" smtClean="0"/>
              <a:t>成千上万人、交互、处理 </a:t>
            </a:r>
          </a:p>
          <a:p>
            <a:pPr>
              <a:lnSpc>
                <a:spcPct val="90000"/>
              </a:lnSpc>
            </a:pPr>
            <a:r>
              <a:rPr lang="en-US" altLang="zh-CN" dirty="0" smtClean="0"/>
              <a:t>E-Education</a:t>
            </a:r>
          </a:p>
          <a:p>
            <a:pPr lvl="1">
              <a:lnSpc>
                <a:spcPct val="90000"/>
              </a:lnSpc>
            </a:pPr>
            <a:r>
              <a:rPr lang="zh-CN" altLang="en-US" dirty="0" smtClean="0"/>
              <a:t>教育信息化：世界著名视频公开课</a:t>
            </a:r>
          </a:p>
          <a:p>
            <a:pPr lvl="1">
              <a:lnSpc>
                <a:spcPct val="90000"/>
              </a:lnSpc>
            </a:pPr>
            <a:r>
              <a:rPr lang="zh-CN" altLang="en-US" dirty="0" smtClean="0"/>
              <a:t>网络上作模拟实验</a:t>
            </a:r>
            <a:r>
              <a:rPr lang="zh-CN" altLang="en-US" sz="3200" dirty="0" smtClean="0"/>
              <a:t>  </a:t>
            </a:r>
            <a:endParaRPr lang="zh-CN" altLang="en-US" sz="2400" dirty="0" smtClean="0">
              <a:solidFill>
                <a:schemeClr val="accent2"/>
              </a:solidFill>
            </a:endParaRPr>
          </a:p>
          <a:p>
            <a:pPr eaLnBrk="1" hangingPunct="1">
              <a:lnSpc>
                <a:spcPct val="90000"/>
              </a:lnSpc>
            </a:pPr>
            <a:r>
              <a:rPr lang="en-US" altLang="zh-CN" dirty="0" smtClean="0"/>
              <a:t>E-Government</a:t>
            </a:r>
          </a:p>
          <a:p>
            <a:pPr lvl="1" eaLnBrk="1" hangingPunct="1">
              <a:lnSpc>
                <a:spcPct val="90000"/>
              </a:lnSpc>
            </a:pPr>
            <a:r>
              <a:rPr lang="zh-CN" altLang="en-US" dirty="0" smtClean="0"/>
              <a:t>各个政府部门的信息互通和互操作</a:t>
            </a:r>
          </a:p>
          <a:p>
            <a:pPr lvl="1" eaLnBrk="1" hangingPunct="1">
              <a:lnSpc>
                <a:spcPct val="90000"/>
              </a:lnSpc>
            </a:pPr>
            <a:r>
              <a:rPr lang="zh-CN" altLang="en-US" dirty="0" smtClean="0"/>
              <a:t>部门之间资源和信息共享和整合</a:t>
            </a:r>
          </a:p>
        </p:txBody>
      </p:sp>
      <p:pic>
        <p:nvPicPr>
          <p:cNvPr id="4" name="图片 3" descr="电子游戏.jpg"/>
          <p:cNvPicPr>
            <a:picLocks noChangeAspect="1"/>
          </p:cNvPicPr>
          <p:nvPr/>
        </p:nvPicPr>
        <p:blipFill>
          <a:blip r:embed="rId3"/>
          <a:stretch>
            <a:fillRect/>
          </a:stretch>
        </p:blipFill>
        <p:spPr>
          <a:xfrm>
            <a:off x="6643702" y="1142984"/>
            <a:ext cx="2033590" cy="207170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07555">
                                            <p:txEl>
                                              <p:pRg st="0" end="0"/>
                                            </p:txEl>
                                          </p:spTgt>
                                        </p:tgtEl>
                                        <p:attrNameLst>
                                          <p:attrName>style.visibility</p:attrName>
                                        </p:attrNameLst>
                                      </p:cBhvr>
                                      <p:to>
                                        <p:strVal val="visible"/>
                                      </p:to>
                                    </p:set>
                                    <p:animEffect transition="in" filter="dissolve">
                                      <p:cBhvr>
                                        <p:cTn id="7" dur="500"/>
                                        <p:tgtEl>
                                          <p:spTgt spid="40755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07555">
                                            <p:txEl>
                                              <p:pRg st="1" end="1"/>
                                            </p:txEl>
                                          </p:spTgt>
                                        </p:tgtEl>
                                        <p:attrNameLst>
                                          <p:attrName>style.visibility</p:attrName>
                                        </p:attrNameLst>
                                      </p:cBhvr>
                                      <p:to>
                                        <p:strVal val="visible"/>
                                      </p:to>
                                    </p:set>
                                    <p:animEffect transition="in" filter="dissolve">
                                      <p:cBhvr>
                                        <p:cTn id="10" dur="500"/>
                                        <p:tgtEl>
                                          <p:spTgt spid="40755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07555">
                                            <p:txEl>
                                              <p:pRg st="2" end="2"/>
                                            </p:txEl>
                                          </p:spTgt>
                                        </p:tgtEl>
                                        <p:attrNameLst>
                                          <p:attrName>style.visibility</p:attrName>
                                        </p:attrNameLst>
                                      </p:cBhvr>
                                      <p:to>
                                        <p:strVal val="visible"/>
                                      </p:to>
                                    </p:set>
                                    <p:animEffect transition="in" filter="dissolve">
                                      <p:cBhvr>
                                        <p:cTn id="13" dur="500"/>
                                        <p:tgtEl>
                                          <p:spTgt spid="40755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07555">
                                            <p:txEl>
                                              <p:pRg st="3" end="3"/>
                                            </p:txEl>
                                          </p:spTgt>
                                        </p:tgtEl>
                                        <p:attrNameLst>
                                          <p:attrName>style.visibility</p:attrName>
                                        </p:attrNameLst>
                                      </p:cBhvr>
                                      <p:to>
                                        <p:strVal val="visible"/>
                                      </p:to>
                                    </p:set>
                                    <p:animEffect transition="in" filter="dissolve">
                                      <p:cBhvr>
                                        <p:cTn id="18" dur="500"/>
                                        <p:tgtEl>
                                          <p:spTgt spid="407555">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07555">
                                            <p:txEl>
                                              <p:pRg st="4" end="4"/>
                                            </p:txEl>
                                          </p:spTgt>
                                        </p:tgtEl>
                                        <p:attrNameLst>
                                          <p:attrName>style.visibility</p:attrName>
                                        </p:attrNameLst>
                                      </p:cBhvr>
                                      <p:to>
                                        <p:strVal val="visible"/>
                                      </p:to>
                                    </p:set>
                                    <p:animEffect transition="in" filter="dissolve">
                                      <p:cBhvr>
                                        <p:cTn id="21" dur="500"/>
                                        <p:tgtEl>
                                          <p:spTgt spid="407555">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07555">
                                            <p:txEl>
                                              <p:pRg st="5" end="5"/>
                                            </p:txEl>
                                          </p:spTgt>
                                        </p:tgtEl>
                                        <p:attrNameLst>
                                          <p:attrName>style.visibility</p:attrName>
                                        </p:attrNameLst>
                                      </p:cBhvr>
                                      <p:to>
                                        <p:strVal val="visible"/>
                                      </p:to>
                                    </p:set>
                                    <p:animEffect transition="in" filter="dissolve">
                                      <p:cBhvr>
                                        <p:cTn id="24" dur="500"/>
                                        <p:tgtEl>
                                          <p:spTgt spid="40755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07555">
                                            <p:txEl>
                                              <p:pRg st="6" end="6"/>
                                            </p:txEl>
                                          </p:spTgt>
                                        </p:tgtEl>
                                        <p:attrNameLst>
                                          <p:attrName>style.visibility</p:attrName>
                                        </p:attrNameLst>
                                      </p:cBhvr>
                                      <p:to>
                                        <p:strVal val="visible"/>
                                      </p:to>
                                    </p:set>
                                    <p:animEffect transition="in" filter="dissolve">
                                      <p:cBhvr>
                                        <p:cTn id="29" dur="500"/>
                                        <p:tgtEl>
                                          <p:spTgt spid="407555">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07555">
                                            <p:txEl>
                                              <p:pRg st="7" end="7"/>
                                            </p:txEl>
                                          </p:spTgt>
                                        </p:tgtEl>
                                        <p:attrNameLst>
                                          <p:attrName>style.visibility</p:attrName>
                                        </p:attrNameLst>
                                      </p:cBhvr>
                                      <p:to>
                                        <p:strVal val="visible"/>
                                      </p:to>
                                    </p:set>
                                    <p:animEffect transition="in" filter="dissolve">
                                      <p:cBhvr>
                                        <p:cTn id="32" dur="500"/>
                                        <p:tgtEl>
                                          <p:spTgt spid="407555">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07555">
                                            <p:txEl>
                                              <p:pRg st="8" end="8"/>
                                            </p:txEl>
                                          </p:spTgt>
                                        </p:tgtEl>
                                        <p:attrNameLst>
                                          <p:attrName>style.visibility</p:attrName>
                                        </p:attrNameLst>
                                      </p:cBhvr>
                                      <p:to>
                                        <p:strVal val="visible"/>
                                      </p:to>
                                    </p:set>
                                    <p:animEffect transition="in" filter="dissolve">
                                      <p:cBhvr>
                                        <p:cTn id="35" dur="500"/>
                                        <p:tgtEl>
                                          <p:spTgt spid="40755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5" grpId="0"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pPr eaLnBrk="1" hangingPunct="1"/>
            <a:r>
              <a:rPr dirty="0" smtClean="0"/>
              <a:t>网格新技术</a:t>
            </a:r>
          </a:p>
        </p:txBody>
      </p:sp>
      <p:sp>
        <p:nvSpPr>
          <p:cNvPr id="23554" name="Rectangle 2"/>
          <p:cNvSpPr>
            <a:spLocks noGrp="1" noChangeArrowheads="1"/>
          </p:cNvSpPr>
          <p:nvPr>
            <p:ph idx="1"/>
          </p:nvPr>
        </p:nvSpPr>
        <p:spPr/>
        <p:txBody>
          <a:bodyPr/>
          <a:lstStyle/>
          <a:p>
            <a:pPr marL="342900" lvl="1" indent="-342900">
              <a:buFont typeface="Wingdings" pitchFamily="2" charset="2"/>
              <a:buChar char="n"/>
            </a:pPr>
            <a:r>
              <a:rPr lang="zh-CN" altLang="en-US" sz="3200" dirty="0" smtClean="0">
                <a:solidFill>
                  <a:schemeClr val="tx1"/>
                </a:solidFill>
              </a:rPr>
              <a:t>网格核心概念：虚拟组织</a:t>
            </a:r>
            <a:r>
              <a:rPr lang="en-US" altLang="zh-CN" sz="3200" dirty="0" smtClean="0">
                <a:solidFill>
                  <a:schemeClr val="tx1"/>
                </a:solidFill>
              </a:rPr>
              <a:t>VO</a:t>
            </a:r>
          </a:p>
          <a:p>
            <a:pPr marL="742950" lvl="2" indent="-342900">
              <a:buFont typeface="Wingdings" pitchFamily="2" charset="2"/>
              <a:buChar char="u"/>
            </a:pPr>
            <a:r>
              <a:rPr lang="en-US" altLang="zh-CN" sz="2800" dirty="0" smtClean="0">
                <a:solidFill>
                  <a:srgbClr val="FF0000"/>
                </a:solidFill>
                <a:latin typeface="华文中宋" pitchFamily="2" charset="-122"/>
                <a:ea typeface="华文中宋" pitchFamily="2" charset="-122"/>
              </a:rPr>
              <a:t>Virtual Organization</a:t>
            </a:r>
            <a:r>
              <a:rPr lang="zh-CN" altLang="en-US" sz="2800" dirty="0" smtClean="0">
                <a:solidFill>
                  <a:srgbClr val="FF0000"/>
                </a:solidFill>
                <a:latin typeface="华文中宋" pitchFamily="2" charset="-122"/>
                <a:ea typeface="华文中宋" pitchFamily="2" charset="-122"/>
              </a:rPr>
              <a:t>的构建、独立下的合作</a:t>
            </a:r>
            <a:endParaRPr lang="en-US" altLang="zh-CN" sz="2800" dirty="0" smtClean="0">
              <a:solidFill>
                <a:srgbClr val="FF0000"/>
              </a:solidFill>
              <a:latin typeface="华文中宋" pitchFamily="2" charset="-122"/>
              <a:ea typeface="华文中宋" pitchFamily="2" charset="-122"/>
            </a:endParaRPr>
          </a:p>
          <a:p>
            <a:r>
              <a:rPr lang="zh-CN" altLang="en-US" dirty="0" smtClean="0"/>
              <a:t>网格核心问题：多机构动态组成的虚拟组织中合作资源共享和问题求解</a:t>
            </a:r>
            <a:endParaRPr lang="en-US" altLang="zh-CN" dirty="0" smtClean="0"/>
          </a:p>
          <a:p>
            <a:pPr lvl="1"/>
            <a:r>
              <a:rPr lang="zh-CN" altLang="en-US" dirty="0" smtClean="0"/>
              <a:t>解决方法和技术的标准和协议道路</a:t>
            </a:r>
          </a:p>
        </p:txBody>
      </p:sp>
      <p:pic>
        <p:nvPicPr>
          <p:cNvPr id="199683" name="Picture 3" descr="distfaults"/>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3786189"/>
            <a:ext cx="9144000" cy="3273423"/>
          </a:xfrm>
          <a:prstGeom prst="rect">
            <a:avLst/>
          </a:prstGeom>
          <a:noFill/>
          <a:ln w="9525">
            <a:noFill/>
            <a:miter lim="800000"/>
            <a:headEnd/>
            <a:tailEnd/>
          </a:ln>
        </p:spPr>
      </p:pic>
    </p:spTree>
    <p:extLst>
      <p:ext uri="{BB962C8B-B14F-4D97-AF65-F5344CB8AC3E}">
        <p14:creationId xmlns:p14="http://schemas.microsoft.com/office/powerpoint/2010/main" val="3004023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554">
                                            <p:txEl>
                                              <p:pRg st="0" end="0"/>
                                            </p:txEl>
                                          </p:spTgt>
                                        </p:tgtEl>
                                        <p:attrNameLst>
                                          <p:attrName>style.visibility</p:attrName>
                                        </p:attrNameLst>
                                      </p:cBhvr>
                                      <p:to>
                                        <p:strVal val="visible"/>
                                      </p:to>
                                    </p:set>
                                    <p:animEffect transition="in" filter="dissolve">
                                      <p:cBhvr>
                                        <p:cTn id="7" dur="500"/>
                                        <p:tgtEl>
                                          <p:spTgt spid="2355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554">
                                            <p:txEl>
                                              <p:pRg st="1" end="1"/>
                                            </p:txEl>
                                          </p:spTgt>
                                        </p:tgtEl>
                                        <p:attrNameLst>
                                          <p:attrName>style.visibility</p:attrName>
                                        </p:attrNameLst>
                                      </p:cBhvr>
                                      <p:to>
                                        <p:strVal val="visible"/>
                                      </p:to>
                                    </p:set>
                                    <p:animEffect transition="in" filter="dissolve">
                                      <p:cBhvr>
                                        <p:cTn id="10" dur="500"/>
                                        <p:tgtEl>
                                          <p:spTgt spid="2355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3554">
                                            <p:txEl>
                                              <p:pRg st="2" end="2"/>
                                            </p:txEl>
                                          </p:spTgt>
                                        </p:tgtEl>
                                        <p:attrNameLst>
                                          <p:attrName>style.visibility</p:attrName>
                                        </p:attrNameLst>
                                      </p:cBhvr>
                                      <p:to>
                                        <p:strVal val="visible"/>
                                      </p:to>
                                    </p:set>
                                    <p:animEffect transition="in" filter="dissolve">
                                      <p:cBhvr>
                                        <p:cTn id="15" dur="500"/>
                                        <p:tgtEl>
                                          <p:spTgt spid="23554">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554">
                                            <p:txEl>
                                              <p:pRg st="3" end="3"/>
                                            </p:txEl>
                                          </p:spTgt>
                                        </p:tgtEl>
                                        <p:attrNameLst>
                                          <p:attrName>style.visibility</p:attrName>
                                        </p:attrNameLst>
                                      </p:cBhvr>
                                      <p:to>
                                        <p:strVal val="visible"/>
                                      </p:to>
                                    </p:set>
                                    <p:animEffect transition="in" filter="dissolve">
                                      <p:cBhvr>
                                        <p:cTn id="18" dur="500"/>
                                        <p:tgtEl>
                                          <p:spTgt spid="23554">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99683"/>
                                        </p:tgtEl>
                                        <p:attrNameLst>
                                          <p:attrName>style.visibility</p:attrName>
                                        </p:attrNameLst>
                                      </p:cBhvr>
                                      <p:to>
                                        <p:strVal val="visible"/>
                                      </p:to>
                                    </p:set>
                                    <p:animEffect transition="in" filter="dissolve">
                                      <p:cBhvr>
                                        <p:cTn id="21" dur="500"/>
                                        <p:tgtEl>
                                          <p:spTgt spid="199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r>
              <a:rPr sz="3600" dirty="0" smtClean="0"/>
              <a:t>网格计算伟大的“远景”</a:t>
            </a:r>
            <a:endParaRPr lang="zh-CN" altLang="en-US" sz="3600" dirty="0" smtClean="0"/>
          </a:p>
        </p:txBody>
      </p:sp>
      <p:sp>
        <p:nvSpPr>
          <p:cNvPr id="483331" name="Rectangle 3"/>
          <p:cNvSpPr>
            <a:spLocks noGrp="1" noChangeArrowheads="1"/>
          </p:cNvSpPr>
          <p:nvPr>
            <p:ph idx="1"/>
          </p:nvPr>
        </p:nvSpPr>
        <p:spPr>
          <a:xfrm>
            <a:off x="457200" y="1123079"/>
            <a:ext cx="8229600" cy="2747181"/>
          </a:xfrm>
        </p:spPr>
        <p:txBody>
          <a:bodyPr/>
          <a:lstStyle/>
          <a:p>
            <a:pPr marL="230188" lvl="1" indent="-230188" eaLnBrk="1" hangingPunct="1">
              <a:buClr>
                <a:srgbClr val="000099"/>
              </a:buClr>
              <a:buFont typeface="Arial" pitchFamily="34" charset="0"/>
              <a:buChar char="■"/>
            </a:pPr>
            <a:r>
              <a:rPr lang="zh-CN" altLang="en-US" dirty="0" smtClean="0">
                <a:solidFill>
                  <a:schemeClr val="tx1"/>
                </a:solidFill>
              </a:rPr>
              <a:t>形成新一代数字信息基础设施</a:t>
            </a:r>
          </a:p>
          <a:p>
            <a:pPr lvl="1" eaLnBrk="1" hangingPunct="1"/>
            <a:r>
              <a:rPr lang="zh-CN" altLang="en-US" sz="2400" dirty="0" smtClean="0"/>
              <a:t>网格</a:t>
            </a:r>
            <a:r>
              <a:rPr lang="zh-CN" altLang="zh-CN" sz="2400" dirty="0" smtClean="0"/>
              <a:t>是通过网络提供综合计算机、</a:t>
            </a:r>
            <a:r>
              <a:rPr lang="zh-CN" altLang="en-US" sz="2400" dirty="0" smtClean="0"/>
              <a:t>数据、设备等</a:t>
            </a:r>
            <a:r>
              <a:rPr lang="zh-CN" altLang="zh-CN" sz="2400" dirty="0" smtClean="0"/>
              <a:t>资源和服务的基础设施</a:t>
            </a:r>
            <a:r>
              <a:rPr lang="zh-CN" altLang="en-US" sz="2400" dirty="0" smtClean="0"/>
              <a:t> </a:t>
            </a:r>
          </a:p>
          <a:p>
            <a:pPr lvl="1" eaLnBrk="1" hangingPunct="1"/>
            <a:r>
              <a:rPr lang="zh-CN" altLang="en-US" sz="2400" dirty="0" smtClean="0"/>
              <a:t>提供不间断的，无限的处理和按需服务能力，如同电力和水力基础设施。</a:t>
            </a:r>
          </a:p>
          <a:p>
            <a:pPr lvl="1" eaLnBrk="1" hangingPunct="1">
              <a:buFont typeface="Wingdings" pitchFamily="2" charset="2"/>
              <a:buNone/>
            </a:pPr>
            <a:endParaRPr lang="zh-CN" altLang="en-US" dirty="0" smtClean="0"/>
          </a:p>
        </p:txBody>
      </p:sp>
      <p:grpSp>
        <p:nvGrpSpPr>
          <p:cNvPr id="2" name="Group 3"/>
          <p:cNvGrpSpPr>
            <a:grpSpLocks/>
          </p:cNvGrpSpPr>
          <p:nvPr/>
        </p:nvGrpSpPr>
        <p:grpSpPr bwMode="auto">
          <a:xfrm>
            <a:off x="357158" y="3524042"/>
            <a:ext cx="8429684" cy="3191106"/>
            <a:chOff x="0" y="0"/>
            <a:chExt cx="5760" cy="4120"/>
          </a:xfrm>
        </p:grpSpPr>
        <p:grpSp>
          <p:nvGrpSpPr>
            <p:cNvPr id="3" name="Group 4"/>
            <p:cNvGrpSpPr>
              <a:grpSpLocks/>
            </p:cNvGrpSpPr>
            <p:nvPr/>
          </p:nvGrpSpPr>
          <p:grpSpPr bwMode="auto">
            <a:xfrm>
              <a:off x="0" y="0"/>
              <a:ext cx="5760" cy="2034"/>
              <a:chOff x="0" y="0"/>
              <a:chExt cx="5760" cy="2034"/>
            </a:xfrm>
          </p:grpSpPr>
          <p:pic>
            <p:nvPicPr>
              <p:cNvPr id="86" name="Picture 5" descr="BL01058_"/>
              <p:cNvPicPr>
                <a:picLocks noChangeAspect="1" noChangeArrowheads="1"/>
              </p:cNvPicPr>
              <p:nvPr/>
            </p:nvPicPr>
            <p:blipFill>
              <a:blip r:embed="rId3"/>
              <a:srcRect/>
              <a:stretch>
                <a:fillRect/>
              </a:stretch>
            </p:blipFill>
            <p:spPr bwMode="auto">
              <a:xfrm>
                <a:off x="1008" y="0"/>
                <a:ext cx="1152" cy="945"/>
              </a:xfrm>
              <a:prstGeom prst="rect">
                <a:avLst/>
              </a:prstGeom>
              <a:noFill/>
              <a:ln w="9525">
                <a:noFill/>
                <a:miter lim="800000"/>
                <a:headEnd/>
                <a:tailEnd/>
              </a:ln>
            </p:spPr>
          </p:pic>
          <p:pic>
            <p:nvPicPr>
              <p:cNvPr id="87" name="Picture 6" descr="BD09206_"/>
              <p:cNvPicPr>
                <a:picLocks noChangeAspect="1" noChangeArrowheads="1"/>
              </p:cNvPicPr>
              <p:nvPr/>
            </p:nvPicPr>
            <p:blipFill>
              <a:blip r:embed="rId4"/>
              <a:srcRect/>
              <a:stretch>
                <a:fillRect/>
              </a:stretch>
            </p:blipFill>
            <p:spPr bwMode="auto">
              <a:xfrm>
                <a:off x="4780" y="816"/>
                <a:ext cx="980" cy="723"/>
              </a:xfrm>
              <a:prstGeom prst="rect">
                <a:avLst/>
              </a:prstGeom>
              <a:noFill/>
              <a:ln w="9525">
                <a:noFill/>
                <a:miter lim="800000"/>
                <a:headEnd/>
                <a:tailEnd/>
              </a:ln>
            </p:spPr>
          </p:pic>
          <p:pic>
            <p:nvPicPr>
              <p:cNvPr id="88" name="Picture 7" descr="BD10433_"/>
              <p:cNvPicPr>
                <a:picLocks noChangeAspect="1" noChangeArrowheads="1"/>
              </p:cNvPicPr>
              <p:nvPr/>
            </p:nvPicPr>
            <p:blipFill>
              <a:blip r:embed="rId5"/>
              <a:srcRect/>
              <a:stretch>
                <a:fillRect/>
              </a:stretch>
            </p:blipFill>
            <p:spPr bwMode="auto">
              <a:xfrm>
                <a:off x="2736" y="0"/>
                <a:ext cx="864" cy="687"/>
              </a:xfrm>
              <a:prstGeom prst="rect">
                <a:avLst/>
              </a:prstGeom>
              <a:noFill/>
              <a:ln w="9525">
                <a:noFill/>
                <a:miter lim="800000"/>
                <a:headEnd/>
                <a:tailEnd/>
              </a:ln>
            </p:spPr>
          </p:pic>
          <p:pic>
            <p:nvPicPr>
              <p:cNvPr id="89" name="Picture 8" descr="IN00525A"/>
              <p:cNvPicPr>
                <a:picLocks noChangeAspect="1" noChangeArrowheads="1"/>
              </p:cNvPicPr>
              <p:nvPr/>
            </p:nvPicPr>
            <p:blipFill>
              <a:blip r:embed="rId6"/>
              <a:srcRect/>
              <a:stretch>
                <a:fillRect/>
              </a:stretch>
            </p:blipFill>
            <p:spPr bwMode="auto">
              <a:xfrm>
                <a:off x="1632" y="1008"/>
                <a:ext cx="432" cy="402"/>
              </a:xfrm>
              <a:prstGeom prst="rect">
                <a:avLst/>
              </a:prstGeom>
              <a:noFill/>
              <a:ln w="9525">
                <a:noFill/>
                <a:miter lim="800000"/>
                <a:headEnd/>
                <a:tailEnd/>
              </a:ln>
            </p:spPr>
          </p:pic>
          <p:cxnSp>
            <p:nvCxnSpPr>
              <p:cNvPr id="90" name="AutoShape 9"/>
              <p:cNvCxnSpPr>
                <a:cxnSpLocks noChangeShapeType="1"/>
              </p:cNvCxnSpPr>
              <p:nvPr/>
            </p:nvCxnSpPr>
            <p:spPr bwMode="auto">
              <a:xfrm rot="5400000" flipH="1">
                <a:off x="1968" y="1396"/>
                <a:ext cx="188" cy="188"/>
              </a:xfrm>
              <a:prstGeom prst="curvedConnector3">
                <a:avLst>
                  <a:gd name="adj1" fmla="val 61704"/>
                </a:avLst>
              </a:prstGeom>
              <a:noFill/>
              <a:ln w="57150">
                <a:solidFill>
                  <a:srgbClr val="FF9900"/>
                </a:solidFill>
                <a:round/>
                <a:headEnd/>
                <a:tailEnd type="triangle" w="med" len="med"/>
              </a:ln>
            </p:spPr>
          </p:cxnSp>
          <p:pic>
            <p:nvPicPr>
              <p:cNvPr id="91" name="Picture 10" descr="IN00525A"/>
              <p:cNvPicPr>
                <a:picLocks noChangeAspect="1" noChangeArrowheads="1"/>
              </p:cNvPicPr>
              <p:nvPr/>
            </p:nvPicPr>
            <p:blipFill>
              <a:blip r:embed="rId6"/>
              <a:srcRect/>
              <a:stretch>
                <a:fillRect/>
              </a:stretch>
            </p:blipFill>
            <p:spPr bwMode="auto">
              <a:xfrm>
                <a:off x="2880" y="960"/>
                <a:ext cx="432" cy="402"/>
              </a:xfrm>
              <a:prstGeom prst="rect">
                <a:avLst/>
              </a:prstGeom>
              <a:noFill/>
              <a:ln w="9525">
                <a:noFill/>
                <a:miter lim="800000"/>
                <a:headEnd/>
                <a:tailEnd/>
              </a:ln>
            </p:spPr>
          </p:pic>
          <p:cxnSp>
            <p:nvCxnSpPr>
              <p:cNvPr id="92" name="AutoShape 11"/>
              <p:cNvCxnSpPr>
                <a:cxnSpLocks noChangeShapeType="1"/>
                <a:stCxn id="81" idx="17"/>
              </p:cNvCxnSpPr>
              <p:nvPr/>
            </p:nvCxnSpPr>
            <p:spPr bwMode="auto">
              <a:xfrm rot="-5400000">
                <a:off x="2901" y="1293"/>
                <a:ext cx="144" cy="246"/>
              </a:xfrm>
              <a:prstGeom prst="curvedConnector2">
                <a:avLst/>
              </a:prstGeom>
              <a:noFill/>
              <a:ln w="57150">
                <a:solidFill>
                  <a:srgbClr val="FF9900"/>
                </a:solidFill>
                <a:round/>
                <a:headEnd/>
                <a:tailEnd type="triangle" w="med" len="med"/>
              </a:ln>
            </p:spPr>
          </p:cxnSp>
          <p:pic>
            <p:nvPicPr>
              <p:cNvPr id="93" name="Picture 12" descr="IN00707_"/>
              <p:cNvPicPr>
                <a:picLocks noChangeAspect="1" noChangeArrowheads="1"/>
              </p:cNvPicPr>
              <p:nvPr/>
            </p:nvPicPr>
            <p:blipFill>
              <a:blip r:embed="rId7"/>
              <a:srcRect/>
              <a:stretch>
                <a:fillRect/>
              </a:stretch>
            </p:blipFill>
            <p:spPr bwMode="auto">
              <a:xfrm>
                <a:off x="0" y="912"/>
                <a:ext cx="1056" cy="878"/>
              </a:xfrm>
              <a:prstGeom prst="rect">
                <a:avLst/>
              </a:prstGeom>
              <a:noFill/>
              <a:ln w="9525">
                <a:noFill/>
                <a:miter lim="800000"/>
                <a:headEnd/>
                <a:tailEnd/>
              </a:ln>
            </p:spPr>
          </p:pic>
          <p:sp>
            <p:nvSpPr>
              <p:cNvPr id="94" name="Freeform 13"/>
              <p:cNvSpPr>
                <a:spLocks/>
              </p:cNvSpPr>
              <p:nvPr/>
            </p:nvSpPr>
            <p:spPr bwMode="auto">
              <a:xfrm rot="771386" flipH="1">
                <a:off x="1444" y="611"/>
                <a:ext cx="407" cy="294"/>
              </a:xfrm>
              <a:custGeom>
                <a:avLst/>
                <a:gdLst>
                  <a:gd name="T0" fmla="*/ 0 w 912"/>
                  <a:gd name="T1" fmla="*/ 0 h 672"/>
                  <a:gd name="T2" fmla="*/ 0 w 912"/>
                  <a:gd name="T3" fmla="*/ 0 h 672"/>
                  <a:gd name="T4" fmla="*/ 0 w 912"/>
                  <a:gd name="T5" fmla="*/ 0 h 672"/>
                  <a:gd name="T6" fmla="*/ 0 w 912"/>
                  <a:gd name="T7" fmla="*/ 0 h 672"/>
                  <a:gd name="T8" fmla="*/ 0 w 912"/>
                  <a:gd name="T9" fmla="*/ 0 h 672"/>
                  <a:gd name="T10" fmla="*/ 0 w 912"/>
                  <a:gd name="T11" fmla="*/ 0 h 672"/>
                  <a:gd name="T12" fmla="*/ 0 60000 65536"/>
                  <a:gd name="T13" fmla="*/ 0 60000 65536"/>
                  <a:gd name="T14" fmla="*/ 0 60000 65536"/>
                  <a:gd name="T15" fmla="*/ 0 60000 65536"/>
                  <a:gd name="T16" fmla="*/ 0 60000 65536"/>
                  <a:gd name="T17" fmla="*/ 0 60000 65536"/>
                  <a:gd name="T18" fmla="*/ 0 w 912"/>
                  <a:gd name="T19" fmla="*/ 0 h 672"/>
                  <a:gd name="T20" fmla="*/ 912 w 912"/>
                  <a:gd name="T21" fmla="*/ 672 h 672"/>
                </a:gdLst>
                <a:ahLst/>
                <a:cxnLst>
                  <a:cxn ang="T12">
                    <a:pos x="T0" y="T1"/>
                  </a:cxn>
                  <a:cxn ang="T13">
                    <a:pos x="T2" y="T3"/>
                  </a:cxn>
                  <a:cxn ang="T14">
                    <a:pos x="T4" y="T5"/>
                  </a:cxn>
                  <a:cxn ang="T15">
                    <a:pos x="T6" y="T7"/>
                  </a:cxn>
                  <a:cxn ang="T16">
                    <a:pos x="T8" y="T9"/>
                  </a:cxn>
                  <a:cxn ang="T17">
                    <a:pos x="T10" y="T11"/>
                  </a:cxn>
                </a:cxnLst>
                <a:rect l="T18" t="T19" r="T20" b="T21"/>
                <a:pathLst>
                  <a:path w="912" h="672">
                    <a:moveTo>
                      <a:pt x="0" y="672"/>
                    </a:moveTo>
                    <a:lnTo>
                      <a:pt x="336" y="336"/>
                    </a:lnTo>
                    <a:lnTo>
                      <a:pt x="336" y="528"/>
                    </a:lnTo>
                    <a:lnTo>
                      <a:pt x="624" y="96"/>
                    </a:lnTo>
                    <a:lnTo>
                      <a:pt x="624" y="336"/>
                    </a:lnTo>
                    <a:lnTo>
                      <a:pt x="912" y="0"/>
                    </a:lnTo>
                  </a:path>
                </a:pathLst>
              </a:custGeom>
              <a:noFill/>
              <a:ln w="38100">
                <a:solidFill>
                  <a:srgbClr val="FF0000"/>
                </a:solidFill>
                <a:round/>
                <a:headEnd/>
                <a:tailEnd type="triangle" w="med" len="sm"/>
              </a:ln>
            </p:spPr>
            <p:txBody>
              <a:bodyPr wrap="none" anchor="ctr"/>
              <a:lstStyle/>
              <a:p>
                <a:endParaRPr lang="zh-CN" altLang="en-US"/>
              </a:p>
            </p:txBody>
          </p:sp>
          <p:sp>
            <p:nvSpPr>
              <p:cNvPr id="95" name="Freeform 14"/>
              <p:cNvSpPr>
                <a:spLocks/>
              </p:cNvSpPr>
              <p:nvPr/>
            </p:nvSpPr>
            <p:spPr bwMode="auto">
              <a:xfrm rot="771386" flipH="1">
                <a:off x="3552" y="576"/>
                <a:ext cx="339" cy="446"/>
              </a:xfrm>
              <a:custGeom>
                <a:avLst/>
                <a:gdLst>
                  <a:gd name="T0" fmla="*/ 0 w 912"/>
                  <a:gd name="T1" fmla="*/ 1 h 672"/>
                  <a:gd name="T2" fmla="*/ 0 w 912"/>
                  <a:gd name="T3" fmla="*/ 1 h 672"/>
                  <a:gd name="T4" fmla="*/ 0 w 912"/>
                  <a:gd name="T5" fmla="*/ 1 h 672"/>
                  <a:gd name="T6" fmla="*/ 0 w 912"/>
                  <a:gd name="T7" fmla="*/ 1 h 672"/>
                  <a:gd name="T8" fmla="*/ 0 w 912"/>
                  <a:gd name="T9" fmla="*/ 1 h 672"/>
                  <a:gd name="T10" fmla="*/ 0 w 912"/>
                  <a:gd name="T11" fmla="*/ 0 h 672"/>
                  <a:gd name="T12" fmla="*/ 0 60000 65536"/>
                  <a:gd name="T13" fmla="*/ 0 60000 65536"/>
                  <a:gd name="T14" fmla="*/ 0 60000 65536"/>
                  <a:gd name="T15" fmla="*/ 0 60000 65536"/>
                  <a:gd name="T16" fmla="*/ 0 60000 65536"/>
                  <a:gd name="T17" fmla="*/ 0 60000 65536"/>
                  <a:gd name="T18" fmla="*/ 0 w 912"/>
                  <a:gd name="T19" fmla="*/ 0 h 672"/>
                  <a:gd name="T20" fmla="*/ 912 w 912"/>
                  <a:gd name="T21" fmla="*/ 672 h 672"/>
                </a:gdLst>
                <a:ahLst/>
                <a:cxnLst>
                  <a:cxn ang="T12">
                    <a:pos x="T0" y="T1"/>
                  </a:cxn>
                  <a:cxn ang="T13">
                    <a:pos x="T2" y="T3"/>
                  </a:cxn>
                  <a:cxn ang="T14">
                    <a:pos x="T4" y="T5"/>
                  </a:cxn>
                  <a:cxn ang="T15">
                    <a:pos x="T6" y="T7"/>
                  </a:cxn>
                  <a:cxn ang="T16">
                    <a:pos x="T8" y="T9"/>
                  </a:cxn>
                  <a:cxn ang="T17">
                    <a:pos x="T10" y="T11"/>
                  </a:cxn>
                </a:cxnLst>
                <a:rect l="T18" t="T19" r="T20" b="T21"/>
                <a:pathLst>
                  <a:path w="912" h="672">
                    <a:moveTo>
                      <a:pt x="0" y="672"/>
                    </a:moveTo>
                    <a:lnTo>
                      <a:pt x="336" y="336"/>
                    </a:lnTo>
                    <a:lnTo>
                      <a:pt x="336" y="528"/>
                    </a:lnTo>
                    <a:lnTo>
                      <a:pt x="624" y="96"/>
                    </a:lnTo>
                    <a:lnTo>
                      <a:pt x="624" y="336"/>
                    </a:lnTo>
                    <a:lnTo>
                      <a:pt x="912" y="0"/>
                    </a:lnTo>
                  </a:path>
                </a:pathLst>
              </a:custGeom>
              <a:noFill/>
              <a:ln w="38100">
                <a:solidFill>
                  <a:srgbClr val="FF0000"/>
                </a:solidFill>
                <a:round/>
                <a:headEnd/>
                <a:tailEnd type="triangle" w="med" len="sm"/>
              </a:ln>
            </p:spPr>
            <p:txBody>
              <a:bodyPr wrap="none" anchor="ctr"/>
              <a:lstStyle/>
              <a:p>
                <a:endParaRPr lang="zh-CN" altLang="en-US"/>
              </a:p>
            </p:txBody>
          </p:sp>
          <p:sp>
            <p:nvSpPr>
              <p:cNvPr id="96" name="Freeform 15"/>
              <p:cNvSpPr>
                <a:spLocks/>
              </p:cNvSpPr>
              <p:nvPr/>
            </p:nvSpPr>
            <p:spPr bwMode="auto">
              <a:xfrm rot="771386">
                <a:off x="4507" y="1369"/>
                <a:ext cx="307" cy="306"/>
              </a:xfrm>
              <a:custGeom>
                <a:avLst/>
                <a:gdLst>
                  <a:gd name="T0" fmla="*/ 0 w 912"/>
                  <a:gd name="T1" fmla="*/ 0 h 672"/>
                  <a:gd name="T2" fmla="*/ 0 w 912"/>
                  <a:gd name="T3" fmla="*/ 0 h 672"/>
                  <a:gd name="T4" fmla="*/ 0 w 912"/>
                  <a:gd name="T5" fmla="*/ 0 h 672"/>
                  <a:gd name="T6" fmla="*/ 0 w 912"/>
                  <a:gd name="T7" fmla="*/ 0 h 672"/>
                  <a:gd name="T8" fmla="*/ 0 w 912"/>
                  <a:gd name="T9" fmla="*/ 0 h 672"/>
                  <a:gd name="T10" fmla="*/ 0 w 912"/>
                  <a:gd name="T11" fmla="*/ 0 h 672"/>
                  <a:gd name="T12" fmla="*/ 0 60000 65536"/>
                  <a:gd name="T13" fmla="*/ 0 60000 65536"/>
                  <a:gd name="T14" fmla="*/ 0 60000 65536"/>
                  <a:gd name="T15" fmla="*/ 0 60000 65536"/>
                  <a:gd name="T16" fmla="*/ 0 60000 65536"/>
                  <a:gd name="T17" fmla="*/ 0 60000 65536"/>
                  <a:gd name="T18" fmla="*/ 0 w 912"/>
                  <a:gd name="T19" fmla="*/ 0 h 672"/>
                  <a:gd name="T20" fmla="*/ 912 w 912"/>
                  <a:gd name="T21" fmla="*/ 672 h 672"/>
                </a:gdLst>
                <a:ahLst/>
                <a:cxnLst>
                  <a:cxn ang="T12">
                    <a:pos x="T0" y="T1"/>
                  </a:cxn>
                  <a:cxn ang="T13">
                    <a:pos x="T2" y="T3"/>
                  </a:cxn>
                  <a:cxn ang="T14">
                    <a:pos x="T4" y="T5"/>
                  </a:cxn>
                  <a:cxn ang="T15">
                    <a:pos x="T6" y="T7"/>
                  </a:cxn>
                  <a:cxn ang="T16">
                    <a:pos x="T8" y="T9"/>
                  </a:cxn>
                  <a:cxn ang="T17">
                    <a:pos x="T10" y="T11"/>
                  </a:cxn>
                </a:cxnLst>
                <a:rect l="T18" t="T19" r="T20" b="T21"/>
                <a:pathLst>
                  <a:path w="912" h="672">
                    <a:moveTo>
                      <a:pt x="0" y="672"/>
                    </a:moveTo>
                    <a:lnTo>
                      <a:pt x="336" y="336"/>
                    </a:lnTo>
                    <a:lnTo>
                      <a:pt x="336" y="528"/>
                    </a:lnTo>
                    <a:lnTo>
                      <a:pt x="624" y="96"/>
                    </a:lnTo>
                    <a:lnTo>
                      <a:pt x="624" y="336"/>
                    </a:lnTo>
                    <a:lnTo>
                      <a:pt x="912" y="0"/>
                    </a:lnTo>
                  </a:path>
                </a:pathLst>
              </a:custGeom>
              <a:noFill/>
              <a:ln w="38100">
                <a:solidFill>
                  <a:srgbClr val="FF0000"/>
                </a:solidFill>
                <a:round/>
                <a:headEnd/>
                <a:tailEnd type="triangle" w="med" len="sm"/>
              </a:ln>
            </p:spPr>
            <p:txBody>
              <a:bodyPr wrap="none" anchor="ctr"/>
              <a:lstStyle/>
              <a:p>
                <a:endParaRPr lang="zh-CN" altLang="en-US"/>
              </a:p>
            </p:txBody>
          </p:sp>
          <p:sp>
            <p:nvSpPr>
              <p:cNvPr id="97" name="Freeform 16"/>
              <p:cNvSpPr>
                <a:spLocks/>
              </p:cNvSpPr>
              <p:nvPr/>
            </p:nvSpPr>
            <p:spPr bwMode="auto">
              <a:xfrm rot="771386" flipH="1">
                <a:off x="923" y="1433"/>
                <a:ext cx="359" cy="332"/>
              </a:xfrm>
              <a:custGeom>
                <a:avLst/>
                <a:gdLst>
                  <a:gd name="T0" fmla="*/ 0 w 912"/>
                  <a:gd name="T1" fmla="*/ 0 h 672"/>
                  <a:gd name="T2" fmla="*/ 0 w 912"/>
                  <a:gd name="T3" fmla="*/ 0 h 672"/>
                  <a:gd name="T4" fmla="*/ 0 w 912"/>
                  <a:gd name="T5" fmla="*/ 0 h 672"/>
                  <a:gd name="T6" fmla="*/ 0 w 912"/>
                  <a:gd name="T7" fmla="*/ 0 h 672"/>
                  <a:gd name="T8" fmla="*/ 0 w 912"/>
                  <a:gd name="T9" fmla="*/ 0 h 672"/>
                  <a:gd name="T10" fmla="*/ 0 w 912"/>
                  <a:gd name="T11" fmla="*/ 0 h 672"/>
                  <a:gd name="T12" fmla="*/ 0 60000 65536"/>
                  <a:gd name="T13" fmla="*/ 0 60000 65536"/>
                  <a:gd name="T14" fmla="*/ 0 60000 65536"/>
                  <a:gd name="T15" fmla="*/ 0 60000 65536"/>
                  <a:gd name="T16" fmla="*/ 0 60000 65536"/>
                  <a:gd name="T17" fmla="*/ 0 60000 65536"/>
                  <a:gd name="T18" fmla="*/ 0 w 912"/>
                  <a:gd name="T19" fmla="*/ 0 h 672"/>
                  <a:gd name="T20" fmla="*/ 912 w 912"/>
                  <a:gd name="T21" fmla="*/ 672 h 672"/>
                </a:gdLst>
                <a:ahLst/>
                <a:cxnLst>
                  <a:cxn ang="T12">
                    <a:pos x="T0" y="T1"/>
                  </a:cxn>
                  <a:cxn ang="T13">
                    <a:pos x="T2" y="T3"/>
                  </a:cxn>
                  <a:cxn ang="T14">
                    <a:pos x="T4" y="T5"/>
                  </a:cxn>
                  <a:cxn ang="T15">
                    <a:pos x="T6" y="T7"/>
                  </a:cxn>
                  <a:cxn ang="T16">
                    <a:pos x="T8" y="T9"/>
                  </a:cxn>
                  <a:cxn ang="T17">
                    <a:pos x="T10" y="T11"/>
                  </a:cxn>
                </a:cxnLst>
                <a:rect l="T18" t="T19" r="T20" b="T21"/>
                <a:pathLst>
                  <a:path w="912" h="672">
                    <a:moveTo>
                      <a:pt x="0" y="672"/>
                    </a:moveTo>
                    <a:lnTo>
                      <a:pt x="336" y="336"/>
                    </a:lnTo>
                    <a:lnTo>
                      <a:pt x="336" y="528"/>
                    </a:lnTo>
                    <a:lnTo>
                      <a:pt x="624" y="96"/>
                    </a:lnTo>
                    <a:lnTo>
                      <a:pt x="624" y="336"/>
                    </a:lnTo>
                    <a:lnTo>
                      <a:pt x="912" y="0"/>
                    </a:lnTo>
                  </a:path>
                </a:pathLst>
              </a:custGeom>
              <a:noFill/>
              <a:ln w="38100">
                <a:solidFill>
                  <a:srgbClr val="FF0000"/>
                </a:solidFill>
                <a:round/>
                <a:headEnd/>
                <a:tailEnd type="triangle" w="med" len="sm"/>
              </a:ln>
            </p:spPr>
            <p:txBody>
              <a:bodyPr wrap="none" anchor="ctr"/>
              <a:lstStyle/>
              <a:p>
                <a:endParaRPr lang="zh-CN" altLang="en-US"/>
              </a:p>
            </p:txBody>
          </p:sp>
          <p:pic>
            <p:nvPicPr>
              <p:cNvPr id="98" name="Picture 17" descr="IN00525A"/>
              <p:cNvPicPr>
                <a:picLocks noChangeAspect="1" noChangeArrowheads="1"/>
              </p:cNvPicPr>
              <p:nvPr/>
            </p:nvPicPr>
            <p:blipFill>
              <a:blip r:embed="rId6"/>
              <a:srcRect/>
              <a:stretch>
                <a:fillRect/>
              </a:stretch>
            </p:blipFill>
            <p:spPr bwMode="auto">
              <a:xfrm>
                <a:off x="3744" y="1008"/>
                <a:ext cx="432" cy="402"/>
              </a:xfrm>
              <a:prstGeom prst="rect">
                <a:avLst/>
              </a:prstGeom>
              <a:noFill/>
              <a:ln w="9525">
                <a:noFill/>
                <a:miter lim="800000"/>
                <a:headEnd/>
                <a:tailEnd/>
              </a:ln>
            </p:spPr>
          </p:pic>
          <p:cxnSp>
            <p:nvCxnSpPr>
              <p:cNvPr id="99" name="AutoShape 18"/>
              <p:cNvCxnSpPr>
                <a:cxnSpLocks noChangeShapeType="1"/>
              </p:cNvCxnSpPr>
              <p:nvPr/>
            </p:nvCxnSpPr>
            <p:spPr bwMode="auto">
              <a:xfrm flipV="1">
                <a:off x="3408" y="1344"/>
                <a:ext cx="466" cy="314"/>
              </a:xfrm>
              <a:prstGeom prst="curvedConnector3">
                <a:avLst>
                  <a:gd name="adj1" fmla="val 27894"/>
                </a:avLst>
              </a:prstGeom>
              <a:noFill/>
              <a:ln w="57150">
                <a:solidFill>
                  <a:srgbClr val="FF9900"/>
                </a:solidFill>
                <a:round/>
                <a:headEnd/>
                <a:tailEnd type="triangle" w="med" len="med"/>
              </a:ln>
            </p:spPr>
          </p:cxnSp>
          <p:pic>
            <p:nvPicPr>
              <p:cNvPr id="100" name="Picture 19" descr="IN00525A"/>
              <p:cNvPicPr>
                <a:picLocks noChangeAspect="1" noChangeArrowheads="1"/>
              </p:cNvPicPr>
              <p:nvPr/>
            </p:nvPicPr>
            <p:blipFill>
              <a:blip r:embed="rId6"/>
              <a:srcRect/>
              <a:stretch>
                <a:fillRect/>
              </a:stretch>
            </p:blipFill>
            <p:spPr bwMode="auto">
              <a:xfrm>
                <a:off x="1152" y="1632"/>
                <a:ext cx="432" cy="402"/>
              </a:xfrm>
              <a:prstGeom prst="rect">
                <a:avLst/>
              </a:prstGeom>
              <a:noFill/>
              <a:ln w="9525">
                <a:noFill/>
                <a:miter lim="800000"/>
                <a:headEnd/>
                <a:tailEnd/>
              </a:ln>
            </p:spPr>
          </p:pic>
          <p:pic>
            <p:nvPicPr>
              <p:cNvPr id="101" name="Picture 20" descr="IN00525A"/>
              <p:cNvPicPr>
                <a:picLocks noChangeAspect="1" noChangeArrowheads="1"/>
              </p:cNvPicPr>
              <p:nvPr/>
            </p:nvPicPr>
            <p:blipFill>
              <a:blip r:embed="rId6"/>
              <a:srcRect/>
              <a:stretch>
                <a:fillRect/>
              </a:stretch>
            </p:blipFill>
            <p:spPr bwMode="auto">
              <a:xfrm>
                <a:off x="4080" y="1536"/>
                <a:ext cx="432" cy="402"/>
              </a:xfrm>
              <a:prstGeom prst="rect">
                <a:avLst/>
              </a:prstGeom>
              <a:noFill/>
              <a:ln w="9525">
                <a:noFill/>
                <a:miter lim="800000"/>
                <a:headEnd/>
                <a:tailEnd/>
              </a:ln>
            </p:spPr>
          </p:pic>
          <p:cxnSp>
            <p:nvCxnSpPr>
              <p:cNvPr id="102" name="AutoShape 21"/>
              <p:cNvCxnSpPr>
                <a:cxnSpLocks noChangeShapeType="1"/>
                <a:stCxn id="81" idx="29"/>
              </p:cNvCxnSpPr>
              <p:nvPr/>
            </p:nvCxnSpPr>
            <p:spPr bwMode="auto">
              <a:xfrm flipV="1">
                <a:off x="3728" y="1728"/>
                <a:ext cx="448" cy="124"/>
              </a:xfrm>
              <a:prstGeom prst="curvedConnector3">
                <a:avLst>
                  <a:gd name="adj1" fmla="val 51787"/>
                </a:avLst>
              </a:prstGeom>
              <a:noFill/>
              <a:ln w="57150">
                <a:solidFill>
                  <a:srgbClr val="FF9900"/>
                </a:solidFill>
                <a:round/>
                <a:headEnd/>
                <a:tailEnd type="triangle" w="med" len="med"/>
              </a:ln>
            </p:spPr>
          </p:cxnSp>
          <p:cxnSp>
            <p:nvCxnSpPr>
              <p:cNvPr id="103" name="AutoShape 22"/>
              <p:cNvCxnSpPr>
                <a:cxnSpLocks noChangeShapeType="1"/>
                <a:endCxn id="81" idx="2"/>
              </p:cNvCxnSpPr>
              <p:nvPr/>
            </p:nvCxnSpPr>
            <p:spPr bwMode="auto">
              <a:xfrm flipV="1">
                <a:off x="1584" y="1819"/>
                <a:ext cx="336" cy="14"/>
              </a:xfrm>
              <a:prstGeom prst="curvedConnector3">
                <a:avLst>
                  <a:gd name="adj1" fmla="val 50000"/>
                </a:avLst>
              </a:prstGeom>
              <a:noFill/>
              <a:ln w="57150">
                <a:solidFill>
                  <a:srgbClr val="FF9900"/>
                </a:solidFill>
                <a:round/>
                <a:headEnd type="triangle" w="med" len="med"/>
                <a:tailEnd/>
              </a:ln>
            </p:spPr>
          </p:cxnSp>
          <p:sp>
            <p:nvSpPr>
              <p:cNvPr id="104" name="Rectangle 23"/>
              <p:cNvSpPr>
                <a:spLocks noChangeArrowheads="1"/>
              </p:cNvSpPr>
              <p:nvPr/>
            </p:nvSpPr>
            <p:spPr bwMode="auto">
              <a:xfrm>
                <a:off x="0" y="288"/>
                <a:ext cx="5760" cy="1152"/>
              </a:xfrm>
              <a:prstGeom prst="rect">
                <a:avLst/>
              </a:prstGeom>
              <a:noFill/>
              <a:ln w="9525">
                <a:noFill/>
                <a:miter lim="800000"/>
                <a:headEnd/>
                <a:tailEnd/>
              </a:ln>
            </p:spPr>
            <p:txBody>
              <a:bodyPr wrap="none" anchor="ctr"/>
              <a:lstStyle/>
              <a:p>
                <a:endParaRPr lang="zh-CN" altLang="en-US"/>
              </a:p>
            </p:txBody>
          </p:sp>
          <p:sp>
            <p:nvSpPr>
              <p:cNvPr id="105" name="Rectangle 24"/>
              <p:cNvSpPr>
                <a:spLocks noChangeArrowheads="1"/>
              </p:cNvSpPr>
              <p:nvPr/>
            </p:nvSpPr>
            <p:spPr bwMode="auto">
              <a:xfrm>
                <a:off x="1056" y="720"/>
                <a:ext cx="576" cy="576"/>
              </a:xfrm>
              <a:prstGeom prst="rect">
                <a:avLst/>
              </a:prstGeom>
              <a:noFill/>
              <a:ln w="9525">
                <a:noFill/>
                <a:miter lim="800000"/>
                <a:headEnd/>
                <a:tailEnd/>
              </a:ln>
            </p:spPr>
            <p:txBody>
              <a:bodyPr wrap="none" anchor="ctr"/>
              <a:lstStyle/>
              <a:p>
                <a:endParaRPr lang="zh-CN" altLang="en-US"/>
              </a:p>
            </p:txBody>
          </p:sp>
        </p:grpSp>
        <p:grpSp>
          <p:nvGrpSpPr>
            <p:cNvPr id="4" name="Group 25"/>
            <p:cNvGrpSpPr>
              <a:grpSpLocks/>
            </p:cNvGrpSpPr>
            <p:nvPr/>
          </p:nvGrpSpPr>
          <p:grpSpPr bwMode="auto">
            <a:xfrm>
              <a:off x="1695" y="1488"/>
              <a:ext cx="2158" cy="852"/>
              <a:chOff x="1695" y="1488"/>
              <a:chExt cx="2158" cy="852"/>
            </a:xfrm>
          </p:grpSpPr>
          <p:sp>
            <p:nvSpPr>
              <p:cNvPr id="81" name="Freeform 26"/>
              <p:cNvSpPr>
                <a:spLocks/>
              </p:cNvSpPr>
              <p:nvPr/>
            </p:nvSpPr>
            <p:spPr bwMode="auto">
              <a:xfrm flipV="1">
                <a:off x="1920" y="1488"/>
                <a:ext cx="1824" cy="624"/>
              </a:xfrm>
              <a:custGeom>
                <a:avLst/>
                <a:gdLst>
                  <a:gd name="T0" fmla="*/ 10668102 w 1188"/>
                  <a:gd name="T1" fmla="*/ 79 h 648"/>
                  <a:gd name="T2" fmla="*/ 2967373 w 1188"/>
                  <a:gd name="T3" fmla="*/ 89 h 648"/>
                  <a:gd name="T4" fmla="*/ 0 w 1188"/>
                  <a:gd name="T5" fmla="*/ 106 h 648"/>
                  <a:gd name="T6" fmla="*/ 1583652 w 1188"/>
                  <a:gd name="T7" fmla="*/ 117 h 648"/>
                  <a:gd name="T8" fmla="*/ 5558882 w 1188"/>
                  <a:gd name="T9" fmla="*/ 127 h 648"/>
                  <a:gd name="T10" fmla="*/ 9721182 w 1188"/>
                  <a:gd name="T11" fmla="*/ 132 h 648"/>
                  <a:gd name="T12" fmla="*/ 4801753 w 1188"/>
                  <a:gd name="T13" fmla="*/ 146 h 648"/>
                  <a:gd name="T14" fmla="*/ 5832961 w 1188"/>
                  <a:gd name="T15" fmla="*/ 164 h 648"/>
                  <a:gd name="T16" fmla="*/ 12809759 w 1188"/>
                  <a:gd name="T17" fmla="*/ 179 h 648"/>
                  <a:gd name="T18" fmla="*/ 23885000 w 1188"/>
                  <a:gd name="T19" fmla="*/ 184 h 648"/>
                  <a:gd name="T20" fmla="*/ 26228851 w 1188"/>
                  <a:gd name="T21" fmla="*/ 184 h 648"/>
                  <a:gd name="T22" fmla="*/ 35183889 w 1188"/>
                  <a:gd name="T23" fmla="*/ 200 h 648"/>
                  <a:gd name="T24" fmla="*/ 47352949 w 1188"/>
                  <a:gd name="T25" fmla="*/ 210 h 648"/>
                  <a:gd name="T26" fmla="*/ 61060641 w 1188"/>
                  <a:gd name="T27" fmla="*/ 212 h 648"/>
                  <a:gd name="T28" fmla="*/ 73985610 w 1188"/>
                  <a:gd name="T29" fmla="*/ 205 h 648"/>
                  <a:gd name="T30" fmla="*/ 79051489 w 1188"/>
                  <a:gd name="T31" fmla="*/ 213 h 648"/>
                  <a:gd name="T32" fmla="*/ 88187060 w 1188"/>
                  <a:gd name="T33" fmla="*/ 222 h 648"/>
                  <a:gd name="T34" fmla="*/ 99074800 w 1188"/>
                  <a:gd name="T35" fmla="*/ 226 h 648"/>
                  <a:gd name="T36" fmla="*/ 113413154 w 1188"/>
                  <a:gd name="T37" fmla="*/ 221 h 648"/>
                  <a:gd name="T38" fmla="*/ 124195704 w 1188"/>
                  <a:gd name="T39" fmla="*/ 205 h 648"/>
                  <a:gd name="T40" fmla="*/ 128377759 w 1188"/>
                  <a:gd name="T41" fmla="*/ 191 h 648"/>
                  <a:gd name="T42" fmla="*/ 138558549 w 1188"/>
                  <a:gd name="T43" fmla="*/ 197 h 648"/>
                  <a:gd name="T44" fmla="*/ 152310300 w 1188"/>
                  <a:gd name="T45" fmla="*/ 195 h 648"/>
                  <a:gd name="T46" fmla="*/ 163785405 w 1188"/>
                  <a:gd name="T47" fmla="*/ 181 h 648"/>
                  <a:gd name="T48" fmla="*/ 167537168 w 1188"/>
                  <a:gd name="T49" fmla="*/ 164 h 648"/>
                  <a:gd name="T50" fmla="*/ 168188846 w 1188"/>
                  <a:gd name="T51" fmla="*/ 157 h 648"/>
                  <a:gd name="T52" fmla="*/ 183084766 w 1188"/>
                  <a:gd name="T53" fmla="*/ 145 h 648"/>
                  <a:gd name="T54" fmla="*/ 192271827 w 1188"/>
                  <a:gd name="T55" fmla="*/ 126 h 648"/>
                  <a:gd name="T56" fmla="*/ 194073668 w 1188"/>
                  <a:gd name="T57" fmla="*/ 113 h 648"/>
                  <a:gd name="T58" fmla="*/ 192765007 w 1188"/>
                  <a:gd name="T59" fmla="*/ 93 h 648"/>
                  <a:gd name="T60" fmla="*/ 187982173 w 1188"/>
                  <a:gd name="T61" fmla="*/ 80 h 648"/>
                  <a:gd name="T62" fmla="*/ 189756501 w 1188"/>
                  <a:gd name="T63" fmla="*/ 65 h 648"/>
                  <a:gd name="T64" fmla="*/ 186786219 w 1188"/>
                  <a:gd name="T65" fmla="*/ 47 h 648"/>
                  <a:gd name="T66" fmla="*/ 179463299 w 1188"/>
                  <a:gd name="T67" fmla="*/ 34 h 648"/>
                  <a:gd name="T68" fmla="*/ 172326192 w 1188"/>
                  <a:gd name="T69" fmla="*/ 30 h 648"/>
                  <a:gd name="T70" fmla="*/ 167537168 w 1188"/>
                  <a:gd name="T71" fmla="*/ 13 h 648"/>
                  <a:gd name="T72" fmla="*/ 158401598 w 1188"/>
                  <a:gd name="T73" fmla="*/ 5 h 648"/>
                  <a:gd name="T74" fmla="*/ 145978455 w 1188"/>
                  <a:gd name="T75" fmla="*/ 3 h 648"/>
                  <a:gd name="T76" fmla="*/ 133941485 w 1188"/>
                  <a:gd name="T77" fmla="*/ 13 h 648"/>
                  <a:gd name="T78" fmla="*/ 127341089 w 1188"/>
                  <a:gd name="T79" fmla="*/ 9 h 648"/>
                  <a:gd name="T80" fmla="*/ 115870013 w 1188"/>
                  <a:gd name="T81" fmla="*/ 1 h 648"/>
                  <a:gd name="T82" fmla="*/ 108139499 w 1188"/>
                  <a:gd name="T83" fmla="*/ 13 h 648"/>
                  <a:gd name="T84" fmla="*/ 102311324 w 1188"/>
                  <a:gd name="T85" fmla="*/ 13 h 648"/>
                  <a:gd name="T86" fmla="*/ 97361543 w 1188"/>
                  <a:gd name="T87" fmla="*/ 13 h 648"/>
                  <a:gd name="T88" fmla="*/ 84036301 w 1188"/>
                  <a:gd name="T89" fmla="*/ 13 h 648"/>
                  <a:gd name="T90" fmla="*/ 74644608 w 1188"/>
                  <a:gd name="T91" fmla="*/ 13 h 648"/>
                  <a:gd name="T92" fmla="*/ 66700373 w 1188"/>
                  <a:gd name="T93" fmla="*/ 19 h 648"/>
                  <a:gd name="T94" fmla="*/ 62975484 w 1188"/>
                  <a:gd name="T95" fmla="*/ 29 h 648"/>
                  <a:gd name="T96" fmla="*/ 51698428 w 1188"/>
                  <a:gd name="T97" fmla="*/ 22 h 648"/>
                  <a:gd name="T98" fmla="*/ 41596555 w 1188"/>
                  <a:gd name="T99" fmla="*/ 23 h 648"/>
                  <a:gd name="T100" fmla="*/ 26228851 w 1188"/>
                  <a:gd name="T101" fmla="*/ 35 h 648"/>
                  <a:gd name="T102" fmla="*/ 20744798 w 1188"/>
                  <a:gd name="T103" fmla="*/ 46 h 648"/>
                  <a:gd name="T104" fmla="*/ 17761472 w 1188"/>
                  <a:gd name="T105" fmla="*/ 59 h 648"/>
                  <a:gd name="T106" fmla="*/ 17378985 w 1188"/>
                  <a:gd name="T107" fmla="*/ 72 h 6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88"/>
                  <a:gd name="T163" fmla="*/ 0 h 648"/>
                  <a:gd name="T164" fmla="*/ 1188 w 1188"/>
                  <a:gd name="T165" fmla="*/ 648 h 64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88" h="648">
                    <a:moveTo>
                      <a:pt x="107" y="216"/>
                    </a:moveTo>
                    <a:lnTo>
                      <a:pt x="85" y="219"/>
                    </a:lnTo>
                    <a:lnTo>
                      <a:pt x="65" y="226"/>
                    </a:lnTo>
                    <a:lnTo>
                      <a:pt x="47" y="234"/>
                    </a:lnTo>
                    <a:lnTo>
                      <a:pt x="32" y="245"/>
                    </a:lnTo>
                    <a:lnTo>
                      <a:pt x="18" y="257"/>
                    </a:lnTo>
                    <a:lnTo>
                      <a:pt x="8" y="272"/>
                    </a:lnTo>
                    <a:lnTo>
                      <a:pt x="3" y="288"/>
                    </a:lnTo>
                    <a:lnTo>
                      <a:pt x="0" y="304"/>
                    </a:lnTo>
                    <a:lnTo>
                      <a:pt x="2" y="317"/>
                    </a:lnTo>
                    <a:lnTo>
                      <a:pt x="4" y="328"/>
                    </a:lnTo>
                    <a:lnTo>
                      <a:pt x="10" y="339"/>
                    </a:lnTo>
                    <a:lnTo>
                      <a:pt x="15" y="348"/>
                    </a:lnTo>
                    <a:lnTo>
                      <a:pt x="25" y="358"/>
                    </a:lnTo>
                    <a:lnTo>
                      <a:pt x="34" y="366"/>
                    </a:lnTo>
                    <a:lnTo>
                      <a:pt x="45" y="374"/>
                    </a:lnTo>
                    <a:lnTo>
                      <a:pt x="59" y="381"/>
                    </a:lnTo>
                    <a:lnTo>
                      <a:pt x="59" y="380"/>
                    </a:lnTo>
                    <a:lnTo>
                      <a:pt x="45" y="394"/>
                    </a:lnTo>
                    <a:lnTo>
                      <a:pt x="34" y="409"/>
                    </a:lnTo>
                    <a:lnTo>
                      <a:pt x="29" y="424"/>
                    </a:lnTo>
                    <a:lnTo>
                      <a:pt x="26" y="440"/>
                    </a:lnTo>
                    <a:lnTo>
                      <a:pt x="29" y="458"/>
                    </a:lnTo>
                    <a:lnTo>
                      <a:pt x="36" y="475"/>
                    </a:lnTo>
                    <a:lnTo>
                      <a:pt x="47" y="490"/>
                    </a:lnTo>
                    <a:lnTo>
                      <a:pt x="62" y="504"/>
                    </a:lnTo>
                    <a:lnTo>
                      <a:pt x="78" y="515"/>
                    </a:lnTo>
                    <a:lnTo>
                      <a:pt x="99" y="523"/>
                    </a:lnTo>
                    <a:lnTo>
                      <a:pt x="122" y="529"/>
                    </a:lnTo>
                    <a:lnTo>
                      <a:pt x="146" y="530"/>
                    </a:lnTo>
                    <a:lnTo>
                      <a:pt x="153" y="530"/>
                    </a:lnTo>
                    <a:lnTo>
                      <a:pt x="160" y="529"/>
                    </a:lnTo>
                    <a:lnTo>
                      <a:pt x="160" y="530"/>
                    </a:lnTo>
                    <a:lnTo>
                      <a:pt x="175" y="548"/>
                    </a:lnTo>
                    <a:lnTo>
                      <a:pt x="194" y="563"/>
                    </a:lnTo>
                    <a:lnTo>
                      <a:pt x="215" y="577"/>
                    </a:lnTo>
                    <a:lnTo>
                      <a:pt x="238" y="589"/>
                    </a:lnTo>
                    <a:lnTo>
                      <a:pt x="263" y="597"/>
                    </a:lnTo>
                    <a:lnTo>
                      <a:pt x="289" y="604"/>
                    </a:lnTo>
                    <a:lnTo>
                      <a:pt x="316" y="608"/>
                    </a:lnTo>
                    <a:lnTo>
                      <a:pt x="344" y="610"/>
                    </a:lnTo>
                    <a:lnTo>
                      <a:pt x="373" y="608"/>
                    </a:lnTo>
                    <a:lnTo>
                      <a:pt x="400" y="604"/>
                    </a:lnTo>
                    <a:lnTo>
                      <a:pt x="428" y="596"/>
                    </a:lnTo>
                    <a:lnTo>
                      <a:pt x="452" y="586"/>
                    </a:lnTo>
                    <a:lnTo>
                      <a:pt x="466" y="600"/>
                    </a:lnTo>
                    <a:lnTo>
                      <a:pt x="483" y="613"/>
                    </a:lnTo>
                    <a:lnTo>
                      <a:pt x="500" y="624"/>
                    </a:lnTo>
                    <a:lnTo>
                      <a:pt x="520" y="632"/>
                    </a:lnTo>
                    <a:lnTo>
                      <a:pt x="539" y="639"/>
                    </a:lnTo>
                    <a:lnTo>
                      <a:pt x="561" y="644"/>
                    </a:lnTo>
                    <a:lnTo>
                      <a:pt x="583" y="647"/>
                    </a:lnTo>
                    <a:lnTo>
                      <a:pt x="606" y="648"/>
                    </a:lnTo>
                    <a:lnTo>
                      <a:pt x="636" y="647"/>
                    </a:lnTo>
                    <a:lnTo>
                      <a:pt x="665" y="642"/>
                    </a:lnTo>
                    <a:lnTo>
                      <a:pt x="693" y="633"/>
                    </a:lnTo>
                    <a:lnTo>
                      <a:pt x="718" y="621"/>
                    </a:lnTo>
                    <a:lnTo>
                      <a:pt x="740" y="607"/>
                    </a:lnTo>
                    <a:lnTo>
                      <a:pt x="759" y="591"/>
                    </a:lnTo>
                    <a:lnTo>
                      <a:pt x="774" y="571"/>
                    </a:lnTo>
                    <a:lnTo>
                      <a:pt x="785" y="551"/>
                    </a:lnTo>
                    <a:lnTo>
                      <a:pt x="804" y="559"/>
                    </a:lnTo>
                    <a:lnTo>
                      <a:pt x="825" y="564"/>
                    </a:lnTo>
                    <a:lnTo>
                      <a:pt x="847" y="567"/>
                    </a:lnTo>
                    <a:lnTo>
                      <a:pt x="869" y="569"/>
                    </a:lnTo>
                    <a:lnTo>
                      <a:pt x="900" y="566"/>
                    </a:lnTo>
                    <a:lnTo>
                      <a:pt x="931" y="559"/>
                    </a:lnTo>
                    <a:lnTo>
                      <a:pt x="958" y="549"/>
                    </a:lnTo>
                    <a:lnTo>
                      <a:pt x="981" y="534"/>
                    </a:lnTo>
                    <a:lnTo>
                      <a:pt x="1001" y="518"/>
                    </a:lnTo>
                    <a:lnTo>
                      <a:pt x="1014" y="497"/>
                    </a:lnTo>
                    <a:lnTo>
                      <a:pt x="1020" y="486"/>
                    </a:lnTo>
                    <a:lnTo>
                      <a:pt x="1024" y="475"/>
                    </a:lnTo>
                    <a:lnTo>
                      <a:pt x="1027" y="464"/>
                    </a:lnTo>
                    <a:lnTo>
                      <a:pt x="1028" y="451"/>
                    </a:lnTo>
                    <a:lnTo>
                      <a:pt x="1061" y="446"/>
                    </a:lnTo>
                    <a:lnTo>
                      <a:pt x="1091" y="435"/>
                    </a:lnTo>
                    <a:lnTo>
                      <a:pt x="1119" y="421"/>
                    </a:lnTo>
                    <a:lnTo>
                      <a:pt x="1142" y="405"/>
                    </a:lnTo>
                    <a:lnTo>
                      <a:pt x="1161" y="385"/>
                    </a:lnTo>
                    <a:lnTo>
                      <a:pt x="1175" y="363"/>
                    </a:lnTo>
                    <a:lnTo>
                      <a:pt x="1181" y="351"/>
                    </a:lnTo>
                    <a:lnTo>
                      <a:pt x="1185" y="339"/>
                    </a:lnTo>
                    <a:lnTo>
                      <a:pt x="1186" y="326"/>
                    </a:lnTo>
                    <a:lnTo>
                      <a:pt x="1188" y="314"/>
                    </a:lnTo>
                    <a:lnTo>
                      <a:pt x="1185" y="292"/>
                    </a:lnTo>
                    <a:lnTo>
                      <a:pt x="1178" y="270"/>
                    </a:lnTo>
                    <a:lnTo>
                      <a:pt x="1166" y="249"/>
                    </a:lnTo>
                    <a:lnTo>
                      <a:pt x="1149" y="230"/>
                    </a:lnTo>
                    <a:lnTo>
                      <a:pt x="1157" y="209"/>
                    </a:lnTo>
                    <a:lnTo>
                      <a:pt x="1159" y="198"/>
                    </a:lnTo>
                    <a:lnTo>
                      <a:pt x="1160" y="187"/>
                    </a:lnTo>
                    <a:lnTo>
                      <a:pt x="1159" y="169"/>
                    </a:lnTo>
                    <a:lnTo>
                      <a:pt x="1152" y="151"/>
                    </a:lnTo>
                    <a:lnTo>
                      <a:pt x="1142" y="135"/>
                    </a:lnTo>
                    <a:lnTo>
                      <a:pt x="1130" y="121"/>
                    </a:lnTo>
                    <a:lnTo>
                      <a:pt x="1115" y="107"/>
                    </a:lnTo>
                    <a:lnTo>
                      <a:pt x="1097" y="96"/>
                    </a:lnTo>
                    <a:lnTo>
                      <a:pt x="1076" y="88"/>
                    </a:lnTo>
                    <a:lnTo>
                      <a:pt x="1053" y="81"/>
                    </a:lnTo>
                    <a:lnTo>
                      <a:pt x="1047" y="65"/>
                    </a:lnTo>
                    <a:lnTo>
                      <a:pt x="1036" y="48"/>
                    </a:lnTo>
                    <a:lnTo>
                      <a:pt x="1024" y="34"/>
                    </a:lnTo>
                    <a:lnTo>
                      <a:pt x="1007" y="23"/>
                    </a:lnTo>
                    <a:lnTo>
                      <a:pt x="988" y="14"/>
                    </a:lnTo>
                    <a:lnTo>
                      <a:pt x="968" y="5"/>
                    </a:lnTo>
                    <a:lnTo>
                      <a:pt x="944" y="1"/>
                    </a:lnTo>
                    <a:lnTo>
                      <a:pt x="921" y="0"/>
                    </a:lnTo>
                    <a:lnTo>
                      <a:pt x="892" y="3"/>
                    </a:lnTo>
                    <a:lnTo>
                      <a:pt x="866" y="9"/>
                    </a:lnTo>
                    <a:lnTo>
                      <a:pt x="841" y="19"/>
                    </a:lnTo>
                    <a:lnTo>
                      <a:pt x="819" y="34"/>
                    </a:lnTo>
                    <a:lnTo>
                      <a:pt x="819" y="36"/>
                    </a:lnTo>
                    <a:lnTo>
                      <a:pt x="800" y="20"/>
                    </a:lnTo>
                    <a:lnTo>
                      <a:pt x="778" y="9"/>
                    </a:lnTo>
                    <a:lnTo>
                      <a:pt x="752" y="3"/>
                    </a:lnTo>
                    <a:lnTo>
                      <a:pt x="724" y="0"/>
                    </a:lnTo>
                    <a:lnTo>
                      <a:pt x="708" y="1"/>
                    </a:lnTo>
                    <a:lnTo>
                      <a:pt x="691" y="4"/>
                    </a:lnTo>
                    <a:lnTo>
                      <a:pt x="676" y="8"/>
                    </a:lnTo>
                    <a:lnTo>
                      <a:pt x="661" y="14"/>
                    </a:lnTo>
                    <a:lnTo>
                      <a:pt x="649" y="20"/>
                    </a:lnTo>
                    <a:lnTo>
                      <a:pt x="636" y="29"/>
                    </a:lnTo>
                    <a:lnTo>
                      <a:pt x="625" y="38"/>
                    </a:lnTo>
                    <a:lnTo>
                      <a:pt x="617" y="49"/>
                    </a:lnTo>
                    <a:lnTo>
                      <a:pt x="617" y="51"/>
                    </a:lnTo>
                    <a:lnTo>
                      <a:pt x="595" y="37"/>
                    </a:lnTo>
                    <a:lnTo>
                      <a:pt x="570" y="27"/>
                    </a:lnTo>
                    <a:lnTo>
                      <a:pt x="543" y="22"/>
                    </a:lnTo>
                    <a:lnTo>
                      <a:pt x="514" y="19"/>
                    </a:lnTo>
                    <a:lnTo>
                      <a:pt x="495" y="20"/>
                    </a:lnTo>
                    <a:lnTo>
                      <a:pt x="476" y="23"/>
                    </a:lnTo>
                    <a:lnTo>
                      <a:pt x="456" y="27"/>
                    </a:lnTo>
                    <a:lnTo>
                      <a:pt x="440" y="34"/>
                    </a:lnTo>
                    <a:lnTo>
                      <a:pt x="423" y="42"/>
                    </a:lnTo>
                    <a:lnTo>
                      <a:pt x="408" y="54"/>
                    </a:lnTo>
                    <a:lnTo>
                      <a:pt x="396" y="65"/>
                    </a:lnTo>
                    <a:lnTo>
                      <a:pt x="385" y="77"/>
                    </a:lnTo>
                    <a:lnTo>
                      <a:pt x="385" y="78"/>
                    </a:lnTo>
                    <a:lnTo>
                      <a:pt x="363" y="70"/>
                    </a:lnTo>
                    <a:lnTo>
                      <a:pt x="340" y="65"/>
                    </a:lnTo>
                    <a:lnTo>
                      <a:pt x="316" y="60"/>
                    </a:lnTo>
                    <a:lnTo>
                      <a:pt x="291" y="59"/>
                    </a:lnTo>
                    <a:lnTo>
                      <a:pt x="272" y="60"/>
                    </a:lnTo>
                    <a:lnTo>
                      <a:pt x="254" y="62"/>
                    </a:lnTo>
                    <a:lnTo>
                      <a:pt x="219" y="70"/>
                    </a:lnTo>
                    <a:lnTo>
                      <a:pt x="187" y="82"/>
                    </a:lnTo>
                    <a:lnTo>
                      <a:pt x="160" y="99"/>
                    </a:lnTo>
                    <a:lnTo>
                      <a:pt x="147" y="110"/>
                    </a:lnTo>
                    <a:lnTo>
                      <a:pt x="136" y="120"/>
                    </a:lnTo>
                    <a:lnTo>
                      <a:pt x="127" y="131"/>
                    </a:lnTo>
                    <a:lnTo>
                      <a:pt x="120" y="143"/>
                    </a:lnTo>
                    <a:lnTo>
                      <a:pt x="113" y="155"/>
                    </a:lnTo>
                    <a:lnTo>
                      <a:pt x="109" y="169"/>
                    </a:lnTo>
                    <a:lnTo>
                      <a:pt x="106" y="183"/>
                    </a:lnTo>
                    <a:lnTo>
                      <a:pt x="105" y="197"/>
                    </a:lnTo>
                    <a:lnTo>
                      <a:pt x="106" y="206"/>
                    </a:lnTo>
                    <a:lnTo>
                      <a:pt x="107" y="216"/>
                    </a:lnTo>
                    <a:close/>
                  </a:path>
                </a:pathLst>
              </a:custGeom>
              <a:solidFill>
                <a:srgbClr val="99FF99"/>
              </a:solidFill>
              <a:ln w="12700">
                <a:solidFill>
                  <a:srgbClr val="000000"/>
                </a:solidFill>
                <a:round/>
                <a:headEnd/>
                <a:tailEnd/>
              </a:ln>
            </p:spPr>
            <p:txBody>
              <a:bodyPr/>
              <a:lstStyle/>
              <a:p>
                <a:endParaRPr lang="zh-CN" altLang="en-US"/>
              </a:p>
            </p:txBody>
          </p:sp>
          <p:sp>
            <p:nvSpPr>
              <p:cNvPr id="82" name="Text Box 27"/>
              <p:cNvSpPr txBox="1">
                <a:spLocks noChangeArrowheads="1"/>
              </p:cNvSpPr>
              <p:nvPr/>
            </p:nvSpPr>
            <p:spPr bwMode="auto">
              <a:xfrm>
                <a:off x="2448" y="1584"/>
                <a:ext cx="816" cy="403"/>
              </a:xfrm>
              <a:prstGeom prst="rect">
                <a:avLst/>
              </a:prstGeom>
              <a:noFill/>
              <a:ln w="9525">
                <a:noFill/>
                <a:miter lim="800000"/>
                <a:headEnd/>
                <a:tailEnd/>
              </a:ln>
            </p:spPr>
            <p:txBody>
              <a:bodyPr>
                <a:spAutoFit/>
              </a:bodyPr>
              <a:lstStyle/>
              <a:p>
                <a:pPr algn="ctr">
                  <a:lnSpc>
                    <a:spcPct val="150000"/>
                  </a:lnSpc>
                  <a:spcBef>
                    <a:spcPct val="50000"/>
                  </a:spcBef>
                  <a:buClr>
                    <a:schemeClr val="folHlink"/>
                  </a:buClr>
                  <a:buSzPct val="60000"/>
                  <a:buFont typeface="Wingdings" pitchFamily="2" charset="2"/>
                  <a:buNone/>
                </a:pPr>
                <a:r>
                  <a:rPr lang="zh-CN" altLang="en-US">
                    <a:solidFill>
                      <a:srgbClr val="FF0066"/>
                    </a:solidFill>
                    <a:latin typeface="SimSun" pitchFamily="2" charset="-122"/>
                  </a:rPr>
                  <a:t>电网</a:t>
                </a:r>
              </a:p>
            </p:txBody>
          </p:sp>
          <p:sp>
            <p:nvSpPr>
              <p:cNvPr id="83" name="AutoShape 28"/>
              <p:cNvSpPr>
                <a:spLocks noChangeArrowheads="1"/>
              </p:cNvSpPr>
              <p:nvPr/>
            </p:nvSpPr>
            <p:spPr bwMode="auto">
              <a:xfrm rot="-2700000">
                <a:off x="1695" y="1980"/>
                <a:ext cx="539" cy="274"/>
              </a:xfrm>
              <a:prstGeom prst="notchedRightArrow">
                <a:avLst>
                  <a:gd name="adj1" fmla="val 50000"/>
                  <a:gd name="adj2" fmla="val 49179"/>
                </a:avLst>
              </a:prstGeom>
              <a:solidFill>
                <a:srgbClr val="00CCFF"/>
              </a:solidFill>
              <a:ln w="38100">
                <a:solidFill>
                  <a:srgbClr val="00CCFF"/>
                </a:solidFill>
                <a:miter lim="800000"/>
                <a:headEnd/>
                <a:tailEnd/>
              </a:ln>
            </p:spPr>
            <p:txBody>
              <a:bodyPr wrap="none" anchor="ctr"/>
              <a:lstStyle/>
              <a:p>
                <a:endParaRPr lang="zh-CN" altLang="en-US"/>
              </a:p>
            </p:txBody>
          </p:sp>
          <p:sp>
            <p:nvSpPr>
              <p:cNvPr id="84" name="AutoShape 29"/>
              <p:cNvSpPr>
                <a:spLocks noChangeArrowheads="1"/>
              </p:cNvSpPr>
              <p:nvPr/>
            </p:nvSpPr>
            <p:spPr bwMode="auto">
              <a:xfrm rot="-5400000">
                <a:off x="2655" y="2032"/>
                <a:ext cx="305" cy="274"/>
              </a:xfrm>
              <a:prstGeom prst="notchedRightArrow">
                <a:avLst>
                  <a:gd name="adj1" fmla="val 50000"/>
                  <a:gd name="adj2" fmla="val 27828"/>
                </a:avLst>
              </a:prstGeom>
              <a:solidFill>
                <a:srgbClr val="00CCFF"/>
              </a:solidFill>
              <a:ln w="38100">
                <a:solidFill>
                  <a:srgbClr val="00CCFF"/>
                </a:solidFill>
                <a:miter lim="800000"/>
                <a:headEnd/>
                <a:tailEnd/>
              </a:ln>
            </p:spPr>
            <p:txBody>
              <a:bodyPr wrap="none" anchor="ctr"/>
              <a:lstStyle/>
              <a:p>
                <a:endParaRPr lang="zh-CN" altLang="en-US"/>
              </a:p>
            </p:txBody>
          </p:sp>
          <p:sp>
            <p:nvSpPr>
              <p:cNvPr id="85" name="AutoShape 30"/>
              <p:cNvSpPr>
                <a:spLocks noChangeArrowheads="1"/>
              </p:cNvSpPr>
              <p:nvPr/>
            </p:nvSpPr>
            <p:spPr bwMode="auto">
              <a:xfrm rot="-8100000">
                <a:off x="3524" y="2011"/>
                <a:ext cx="384" cy="274"/>
              </a:xfrm>
              <a:prstGeom prst="notchedRightArrow">
                <a:avLst>
                  <a:gd name="adj1" fmla="val 50000"/>
                  <a:gd name="adj2" fmla="val 35036"/>
                </a:avLst>
              </a:prstGeom>
              <a:solidFill>
                <a:srgbClr val="00CCFF"/>
              </a:solidFill>
              <a:ln w="38100">
                <a:solidFill>
                  <a:srgbClr val="00CCFF"/>
                </a:solidFill>
                <a:miter lim="800000"/>
                <a:headEnd/>
                <a:tailEnd/>
              </a:ln>
            </p:spPr>
            <p:txBody>
              <a:bodyPr wrap="none" anchor="ctr"/>
              <a:lstStyle/>
              <a:p>
                <a:endParaRPr lang="zh-CN" altLang="en-US"/>
              </a:p>
            </p:txBody>
          </p:sp>
        </p:grpSp>
        <p:grpSp>
          <p:nvGrpSpPr>
            <p:cNvPr id="5" name="Group 31"/>
            <p:cNvGrpSpPr>
              <a:grpSpLocks/>
            </p:cNvGrpSpPr>
            <p:nvPr/>
          </p:nvGrpSpPr>
          <p:grpSpPr bwMode="auto">
            <a:xfrm>
              <a:off x="1070" y="2248"/>
              <a:ext cx="3298" cy="1193"/>
              <a:chOff x="1070" y="2248"/>
              <a:chExt cx="3298" cy="1193"/>
            </a:xfrm>
          </p:grpSpPr>
          <p:sp>
            <p:nvSpPr>
              <p:cNvPr id="69" name="AutoShape 32"/>
              <p:cNvSpPr>
                <a:spLocks noChangeArrowheads="1"/>
              </p:cNvSpPr>
              <p:nvPr/>
            </p:nvSpPr>
            <p:spPr bwMode="auto">
              <a:xfrm rot="-8100000">
                <a:off x="3681" y="2961"/>
                <a:ext cx="624" cy="336"/>
              </a:xfrm>
              <a:prstGeom prst="notchedRightArrow">
                <a:avLst>
                  <a:gd name="adj1" fmla="val 50000"/>
                  <a:gd name="adj2" fmla="val 46429"/>
                </a:avLst>
              </a:prstGeom>
              <a:solidFill>
                <a:schemeClr val="accent1"/>
              </a:solidFill>
              <a:ln w="38100">
                <a:solidFill>
                  <a:schemeClr val="accent1"/>
                </a:solidFill>
                <a:miter lim="800000"/>
                <a:headEnd/>
                <a:tailEnd/>
              </a:ln>
            </p:spPr>
            <p:txBody>
              <a:bodyPr wrap="none" anchor="ctr"/>
              <a:lstStyle/>
              <a:p>
                <a:endParaRPr lang="zh-CN" altLang="en-US"/>
              </a:p>
            </p:txBody>
          </p:sp>
          <p:sp>
            <p:nvSpPr>
              <p:cNvPr id="70" name="AutoShape 33"/>
              <p:cNvSpPr>
                <a:spLocks noChangeArrowheads="1"/>
              </p:cNvSpPr>
              <p:nvPr/>
            </p:nvSpPr>
            <p:spPr bwMode="auto">
              <a:xfrm rot="-2700000">
                <a:off x="1070" y="2961"/>
                <a:ext cx="624" cy="336"/>
              </a:xfrm>
              <a:prstGeom prst="notchedRightArrow">
                <a:avLst>
                  <a:gd name="adj1" fmla="val 50000"/>
                  <a:gd name="adj2" fmla="val 46429"/>
                </a:avLst>
              </a:prstGeom>
              <a:solidFill>
                <a:schemeClr val="accent1"/>
              </a:solidFill>
              <a:ln w="38100">
                <a:solidFill>
                  <a:schemeClr val="accent1"/>
                </a:solidFill>
                <a:miter lim="800000"/>
                <a:headEnd/>
                <a:tailEnd/>
              </a:ln>
            </p:spPr>
            <p:txBody>
              <a:bodyPr wrap="none" anchor="ctr"/>
              <a:lstStyle/>
              <a:p>
                <a:endParaRPr lang="zh-CN" altLang="en-US"/>
              </a:p>
            </p:txBody>
          </p:sp>
          <p:grpSp>
            <p:nvGrpSpPr>
              <p:cNvPr id="6" name="Group 34"/>
              <p:cNvGrpSpPr>
                <a:grpSpLocks/>
              </p:cNvGrpSpPr>
              <p:nvPr/>
            </p:nvGrpSpPr>
            <p:grpSpPr bwMode="auto">
              <a:xfrm>
                <a:off x="1200" y="2248"/>
                <a:ext cx="960" cy="632"/>
                <a:chOff x="1200" y="2248"/>
                <a:chExt cx="960" cy="632"/>
              </a:xfrm>
            </p:grpSpPr>
            <p:graphicFrame>
              <p:nvGraphicFramePr>
                <p:cNvPr id="79" name="Object 35"/>
                <p:cNvGraphicFramePr>
                  <a:graphicFrameLocks noChangeAspect="1"/>
                </p:cNvGraphicFramePr>
                <p:nvPr/>
              </p:nvGraphicFramePr>
              <p:xfrm flipH="1">
                <a:off x="1200" y="2248"/>
                <a:ext cx="960" cy="632"/>
              </p:xfrm>
              <a:graphic>
                <a:graphicData uri="http://schemas.openxmlformats.org/presentationml/2006/ole">
                  <mc:AlternateContent xmlns:mc="http://schemas.openxmlformats.org/markup-compatibility/2006">
                    <mc:Choice xmlns:v="urn:schemas-microsoft-com:vml" Requires="v">
                      <p:oleObj spid="_x0000_s585778" r:id="rId8" imgW="3481821" imgH="2566890" progId="">
                        <p:embed/>
                      </p:oleObj>
                    </mc:Choice>
                    <mc:Fallback>
                      <p:oleObj r:id="rId8" imgW="3481821" imgH="2566890" progId="">
                        <p:embed/>
                        <p:pic>
                          <p:nvPicPr>
                            <p:cNvPr id="0" name="Object 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1200" y="2248"/>
                              <a:ext cx="960" cy="632"/>
                            </a:xfrm>
                            <a:prstGeom prst="rect">
                              <a:avLst/>
                            </a:prstGeom>
                            <a:solidFill>
                              <a:schemeClr val="accent1"/>
                            </a:solidFill>
                            <a:ln>
                              <a:noFill/>
                            </a:ln>
                            <a:effectLst>
                              <a:outerShdw dist="35921" dir="2700000" algn="ctr" rotWithShape="0">
                                <a:schemeClr val="bg1"/>
                              </a:outerShdw>
                            </a:effectLst>
                            <a:extLst>
                              <a:ext uri="{91240B29-F687-4F45-9708-019B960494DF}">
                                <a14:hiddenLine xmlns:a14="http://schemas.microsoft.com/office/drawing/2010/main" w="12700">
                                  <a:solidFill>
                                    <a:schemeClr val="hlink"/>
                                  </a:solidFill>
                                  <a:miter lim="800000"/>
                                  <a:headEnd type="none" w="sm" len="sm"/>
                                  <a:tailEnd type="none" w="sm" len="sm"/>
                                </a14:hiddenLine>
                              </a:ext>
                            </a:extLst>
                          </p:spPr>
                        </p:pic>
                      </p:oleObj>
                    </mc:Fallback>
                  </mc:AlternateContent>
                </a:graphicData>
              </a:graphic>
            </p:graphicFrame>
            <p:sp>
              <p:nvSpPr>
                <p:cNvPr id="80" name="Text Box 36"/>
                <p:cNvSpPr txBox="1">
                  <a:spLocks noChangeArrowheads="1"/>
                </p:cNvSpPr>
                <p:nvPr/>
              </p:nvSpPr>
              <p:spPr bwMode="auto">
                <a:xfrm>
                  <a:off x="1488" y="2270"/>
                  <a:ext cx="658" cy="292"/>
                </a:xfrm>
                <a:prstGeom prst="rect">
                  <a:avLst/>
                </a:prstGeom>
                <a:noFill/>
                <a:ln w="12700">
                  <a:noFill/>
                  <a:miter lim="800000"/>
                  <a:headEnd type="none" w="sm" len="sm"/>
                  <a:tailEnd type="none" w="sm" len="sm"/>
                </a:ln>
              </p:spPr>
              <p:txBody>
                <a:bodyPr lIns="99276" tIns="49638" rIns="99276" bIns="49638">
                  <a:spAutoFit/>
                </a:bodyPr>
                <a:lstStyle/>
                <a:p>
                  <a:pPr algn="ctr" defTabSz="992188" eaLnBrk="0" hangingPunct="0"/>
                  <a:r>
                    <a:rPr lang="zh-CN" altLang="en-US" dirty="0">
                      <a:solidFill>
                        <a:srgbClr val="FFFF00"/>
                      </a:solidFill>
                      <a:ea typeface="黑体" pitchFamily="49" charset="-122"/>
                    </a:rPr>
                    <a:t>电站</a:t>
                  </a:r>
                </a:p>
              </p:txBody>
            </p:sp>
          </p:grpSp>
          <p:grpSp>
            <p:nvGrpSpPr>
              <p:cNvPr id="7" name="Group 37"/>
              <p:cNvGrpSpPr>
                <a:grpSpLocks/>
              </p:cNvGrpSpPr>
              <p:nvPr/>
            </p:nvGrpSpPr>
            <p:grpSpPr bwMode="auto">
              <a:xfrm>
                <a:off x="2304" y="2256"/>
                <a:ext cx="960" cy="632"/>
                <a:chOff x="1200" y="2248"/>
                <a:chExt cx="960" cy="632"/>
              </a:xfrm>
            </p:grpSpPr>
            <p:graphicFrame>
              <p:nvGraphicFramePr>
                <p:cNvPr id="77" name="Object 38"/>
                <p:cNvGraphicFramePr>
                  <a:graphicFrameLocks noChangeAspect="1"/>
                </p:cNvGraphicFramePr>
                <p:nvPr/>
              </p:nvGraphicFramePr>
              <p:xfrm flipH="1">
                <a:off x="1200" y="2248"/>
                <a:ext cx="960" cy="632"/>
              </p:xfrm>
              <a:graphic>
                <a:graphicData uri="http://schemas.openxmlformats.org/presentationml/2006/ole">
                  <mc:AlternateContent xmlns:mc="http://schemas.openxmlformats.org/markup-compatibility/2006">
                    <mc:Choice xmlns:v="urn:schemas-microsoft-com:vml" Requires="v">
                      <p:oleObj spid="_x0000_s585779" r:id="rId10" imgW="3481821" imgH="2566890" progId="">
                        <p:embed/>
                      </p:oleObj>
                    </mc:Choice>
                    <mc:Fallback>
                      <p:oleObj r:id="rId10" imgW="3481821" imgH="2566890" progId="">
                        <p:embed/>
                        <p:pic>
                          <p:nvPicPr>
                            <p:cNvPr id="0" name="Object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1200" y="2248"/>
                              <a:ext cx="960" cy="632"/>
                            </a:xfrm>
                            <a:prstGeom prst="rect">
                              <a:avLst/>
                            </a:prstGeom>
                            <a:solidFill>
                              <a:schemeClr val="accent1"/>
                            </a:solidFill>
                            <a:ln>
                              <a:noFill/>
                            </a:ln>
                            <a:effectLst>
                              <a:outerShdw dist="35921" dir="2700000" algn="ctr" rotWithShape="0">
                                <a:schemeClr val="bg1"/>
                              </a:outerShdw>
                            </a:effectLst>
                            <a:extLst>
                              <a:ext uri="{91240B29-F687-4F45-9708-019B960494DF}">
                                <a14:hiddenLine xmlns:a14="http://schemas.microsoft.com/office/drawing/2010/main" w="12700">
                                  <a:solidFill>
                                    <a:schemeClr val="hlink"/>
                                  </a:solidFill>
                                  <a:miter lim="800000"/>
                                  <a:headEnd type="none" w="sm" len="sm"/>
                                  <a:tailEnd type="none" w="sm" len="sm"/>
                                </a14:hiddenLine>
                              </a:ext>
                            </a:extLst>
                          </p:spPr>
                        </p:pic>
                      </p:oleObj>
                    </mc:Fallback>
                  </mc:AlternateContent>
                </a:graphicData>
              </a:graphic>
            </p:graphicFrame>
            <p:sp>
              <p:nvSpPr>
                <p:cNvPr id="78" name="Text Box 39"/>
                <p:cNvSpPr txBox="1">
                  <a:spLocks noChangeArrowheads="1"/>
                </p:cNvSpPr>
                <p:nvPr/>
              </p:nvSpPr>
              <p:spPr bwMode="auto">
                <a:xfrm>
                  <a:off x="1488" y="2262"/>
                  <a:ext cx="658" cy="292"/>
                </a:xfrm>
                <a:prstGeom prst="rect">
                  <a:avLst/>
                </a:prstGeom>
                <a:noFill/>
                <a:ln w="12700">
                  <a:noFill/>
                  <a:miter lim="800000"/>
                  <a:headEnd type="none" w="sm" len="sm"/>
                  <a:tailEnd type="none" w="sm" len="sm"/>
                </a:ln>
              </p:spPr>
              <p:txBody>
                <a:bodyPr lIns="99276" tIns="49638" rIns="99276" bIns="49638">
                  <a:spAutoFit/>
                </a:bodyPr>
                <a:lstStyle/>
                <a:p>
                  <a:pPr algn="ctr" defTabSz="992188" eaLnBrk="0" hangingPunct="0"/>
                  <a:r>
                    <a:rPr lang="zh-CN" altLang="en-US" dirty="0">
                      <a:solidFill>
                        <a:srgbClr val="FFFF00"/>
                      </a:solidFill>
                      <a:ea typeface="黑体" pitchFamily="49" charset="-122"/>
                    </a:rPr>
                    <a:t>电站</a:t>
                  </a:r>
                </a:p>
              </p:txBody>
            </p:sp>
          </p:grpSp>
          <p:grpSp>
            <p:nvGrpSpPr>
              <p:cNvPr id="8" name="Group 40"/>
              <p:cNvGrpSpPr>
                <a:grpSpLocks/>
              </p:cNvGrpSpPr>
              <p:nvPr/>
            </p:nvGrpSpPr>
            <p:grpSpPr bwMode="auto">
              <a:xfrm>
                <a:off x="3408" y="2256"/>
                <a:ext cx="960" cy="632"/>
                <a:chOff x="1200" y="2248"/>
                <a:chExt cx="960" cy="632"/>
              </a:xfrm>
            </p:grpSpPr>
            <p:graphicFrame>
              <p:nvGraphicFramePr>
                <p:cNvPr id="75" name="Object 41"/>
                <p:cNvGraphicFramePr>
                  <a:graphicFrameLocks noChangeAspect="1"/>
                </p:cNvGraphicFramePr>
                <p:nvPr/>
              </p:nvGraphicFramePr>
              <p:xfrm flipH="1">
                <a:off x="1200" y="2248"/>
                <a:ext cx="960" cy="632"/>
              </p:xfrm>
              <a:graphic>
                <a:graphicData uri="http://schemas.openxmlformats.org/presentationml/2006/ole">
                  <mc:AlternateContent xmlns:mc="http://schemas.openxmlformats.org/markup-compatibility/2006">
                    <mc:Choice xmlns:v="urn:schemas-microsoft-com:vml" Requires="v">
                      <p:oleObj spid="_x0000_s585780" r:id="rId11" imgW="3481821" imgH="2566890" progId="">
                        <p:embed/>
                      </p:oleObj>
                    </mc:Choice>
                    <mc:Fallback>
                      <p:oleObj r:id="rId11" imgW="3481821" imgH="2566890" progId="">
                        <p:embed/>
                        <p:pic>
                          <p:nvPicPr>
                            <p:cNvPr id="0" name="Object 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1200" y="2248"/>
                              <a:ext cx="960" cy="632"/>
                            </a:xfrm>
                            <a:prstGeom prst="rect">
                              <a:avLst/>
                            </a:prstGeom>
                            <a:solidFill>
                              <a:schemeClr val="accent1"/>
                            </a:solidFill>
                            <a:ln>
                              <a:noFill/>
                            </a:ln>
                            <a:effectLst>
                              <a:outerShdw dist="35921" dir="2700000" algn="ctr" rotWithShape="0">
                                <a:schemeClr val="bg1"/>
                              </a:outerShdw>
                            </a:effectLst>
                            <a:extLst>
                              <a:ext uri="{91240B29-F687-4F45-9708-019B960494DF}">
                                <a14:hiddenLine xmlns:a14="http://schemas.microsoft.com/office/drawing/2010/main" w="12700">
                                  <a:solidFill>
                                    <a:schemeClr val="hlink"/>
                                  </a:solidFill>
                                  <a:miter lim="800000"/>
                                  <a:headEnd type="none" w="sm" len="sm"/>
                                  <a:tailEnd type="none" w="sm" len="sm"/>
                                </a14:hiddenLine>
                              </a:ext>
                            </a:extLst>
                          </p:spPr>
                        </p:pic>
                      </p:oleObj>
                    </mc:Fallback>
                  </mc:AlternateContent>
                </a:graphicData>
              </a:graphic>
            </p:graphicFrame>
            <p:sp>
              <p:nvSpPr>
                <p:cNvPr id="76" name="Text Box 42"/>
                <p:cNvSpPr txBox="1">
                  <a:spLocks noChangeArrowheads="1"/>
                </p:cNvSpPr>
                <p:nvPr/>
              </p:nvSpPr>
              <p:spPr bwMode="auto">
                <a:xfrm>
                  <a:off x="1488" y="2262"/>
                  <a:ext cx="658" cy="292"/>
                </a:xfrm>
                <a:prstGeom prst="rect">
                  <a:avLst/>
                </a:prstGeom>
                <a:noFill/>
                <a:ln w="12700">
                  <a:noFill/>
                  <a:miter lim="800000"/>
                  <a:headEnd type="none" w="sm" len="sm"/>
                  <a:tailEnd type="none" w="sm" len="sm"/>
                </a:ln>
              </p:spPr>
              <p:txBody>
                <a:bodyPr lIns="99276" tIns="49638" rIns="99276" bIns="49638">
                  <a:spAutoFit/>
                </a:bodyPr>
                <a:lstStyle/>
                <a:p>
                  <a:pPr algn="ctr" defTabSz="992188" eaLnBrk="0" hangingPunct="0"/>
                  <a:r>
                    <a:rPr lang="zh-CN" altLang="en-US" dirty="0">
                      <a:solidFill>
                        <a:srgbClr val="FFFF00"/>
                      </a:solidFill>
                      <a:ea typeface="黑体" pitchFamily="49" charset="-122"/>
                    </a:rPr>
                    <a:t>电站</a:t>
                  </a:r>
                </a:p>
              </p:txBody>
            </p:sp>
          </p:grpSp>
          <p:sp>
            <p:nvSpPr>
              <p:cNvPr id="74" name="AutoShape 43"/>
              <p:cNvSpPr>
                <a:spLocks noChangeArrowheads="1"/>
              </p:cNvSpPr>
              <p:nvPr/>
            </p:nvSpPr>
            <p:spPr bwMode="auto">
              <a:xfrm rot="-5400000">
                <a:off x="2568" y="2952"/>
                <a:ext cx="480" cy="336"/>
              </a:xfrm>
              <a:prstGeom prst="notchedRightArrow">
                <a:avLst>
                  <a:gd name="adj1" fmla="val 50000"/>
                  <a:gd name="adj2" fmla="val 35714"/>
                </a:avLst>
              </a:prstGeom>
              <a:solidFill>
                <a:schemeClr val="accent1"/>
              </a:solidFill>
              <a:ln w="38100">
                <a:solidFill>
                  <a:schemeClr val="accent1"/>
                </a:solidFill>
                <a:miter lim="800000"/>
                <a:headEnd/>
                <a:tailEnd/>
              </a:ln>
            </p:spPr>
            <p:txBody>
              <a:bodyPr wrap="none" anchor="ctr"/>
              <a:lstStyle/>
              <a:p>
                <a:endParaRPr lang="zh-CN" altLang="en-US"/>
              </a:p>
            </p:txBody>
          </p:sp>
        </p:grpSp>
        <p:grpSp>
          <p:nvGrpSpPr>
            <p:cNvPr id="9" name="Group 44"/>
            <p:cNvGrpSpPr>
              <a:grpSpLocks/>
            </p:cNvGrpSpPr>
            <p:nvPr/>
          </p:nvGrpSpPr>
          <p:grpSpPr bwMode="auto">
            <a:xfrm>
              <a:off x="720" y="3168"/>
              <a:ext cx="4355" cy="952"/>
              <a:chOff x="720" y="3168"/>
              <a:chExt cx="4355" cy="952"/>
            </a:xfrm>
          </p:grpSpPr>
          <p:grpSp>
            <p:nvGrpSpPr>
              <p:cNvPr id="10" name="Group 45"/>
              <p:cNvGrpSpPr>
                <a:grpSpLocks/>
              </p:cNvGrpSpPr>
              <p:nvPr/>
            </p:nvGrpSpPr>
            <p:grpSpPr bwMode="auto">
              <a:xfrm>
                <a:off x="2352" y="3264"/>
                <a:ext cx="905" cy="856"/>
                <a:chOff x="1392" y="3168"/>
                <a:chExt cx="905" cy="856"/>
              </a:xfrm>
            </p:grpSpPr>
            <p:pic>
              <p:nvPicPr>
                <p:cNvPr id="67" name="Picture 46" descr="BD06974_"/>
                <p:cNvPicPr>
                  <a:picLocks noChangeAspect="1" noChangeArrowheads="1"/>
                </p:cNvPicPr>
                <p:nvPr/>
              </p:nvPicPr>
              <p:blipFill>
                <a:blip r:embed="rId12"/>
                <a:srcRect/>
                <a:stretch>
                  <a:fillRect/>
                </a:stretch>
              </p:blipFill>
              <p:spPr bwMode="auto">
                <a:xfrm>
                  <a:off x="1392" y="3168"/>
                  <a:ext cx="905" cy="856"/>
                </a:xfrm>
                <a:prstGeom prst="rect">
                  <a:avLst/>
                </a:prstGeom>
                <a:noFill/>
                <a:ln w="9525">
                  <a:noFill/>
                  <a:miter lim="800000"/>
                  <a:headEnd/>
                  <a:tailEnd/>
                </a:ln>
              </p:spPr>
            </p:pic>
            <p:sp>
              <p:nvSpPr>
                <p:cNvPr id="68" name="Text Box 47"/>
                <p:cNvSpPr txBox="1">
                  <a:spLocks noChangeArrowheads="1"/>
                </p:cNvSpPr>
                <p:nvPr/>
              </p:nvSpPr>
              <p:spPr bwMode="auto">
                <a:xfrm>
                  <a:off x="1502" y="3483"/>
                  <a:ext cx="576" cy="288"/>
                </a:xfrm>
                <a:prstGeom prst="rect">
                  <a:avLst/>
                </a:prstGeom>
                <a:noFill/>
                <a:ln w="38100">
                  <a:noFill/>
                  <a:miter lim="800000"/>
                  <a:headEnd/>
                  <a:tailEnd/>
                </a:ln>
              </p:spPr>
              <p:txBody>
                <a:bodyPr>
                  <a:spAutoFit/>
                </a:bodyPr>
                <a:lstStyle/>
                <a:p>
                  <a:pPr algn="ctr">
                    <a:spcBef>
                      <a:spcPct val="50000"/>
                    </a:spcBef>
                  </a:pPr>
                  <a:r>
                    <a:rPr lang="zh-CN" altLang="en-US" dirty="0">
                      <a:solidFill>
                        <a:srgbClr val="FFFF00"/>
                      </a:solidFill>
                      <a:latin typeface="黑体" pitchFamily="49" charset="-122"/>
                      <a:ea typeface="黑体" pitchFamily="49" charset="-122"/>
                    </a:rPr>
                    <a:t>水坝</a:t>
                  </a:r>
                </a:p>
              </p:txBody>
            </p:sp>
          </p:grpSp>
          <p:grpSp>
            <p:nvGrpSpPr>
              <p:cNvPr id="11" name="Group 48"/>
              <p:cNvGrpSpPr>
                <a:grpSpLocks/>
              </p:cNvGrpSpPr>
              <p:nvPr/>
            </p:nvGrpSpPr>
            <p:grpSpPr bwMode="auto">
              <a:xfrm>
                <a:off x="720" y="3264"/>
                <a:ext cx="912" cy="837"/>
                <a:chOff x="240" y="3168"/>
                <a:chExt cx="912" cy="837"/>
              </a:xfrm>
            </p:grpSpPr>
            <p:pic>
              <p:nvPicPr>
                <p:cNvPr id="65" name="Picture 49" descr="integratedvideo"/>
                <p:cNvPicPr>
                  <a:picLocks noChangeAspect="1" noChangeArrowheads="1"/>
                </p:cNvPicPr>
                <p:nvPr/>
              </p:nvPicPr>
              <p:blipFill>
                <a:blip r:embed="rId13" cstate="print">
                  <a:lum bright="18000" contrast="24000"/>
                </a:blip>
                <a:srcRect/>
                <a:stretch>
                  <a:fillRect/>
                </a:stretch>
              </p:blipFill>
              <p:spPr bwMode="auto">
                <a:xfrm>
                  <a:off x="240" y="3168"/>
                  <a:ext cx="912" cy="837"/>
                </a:xfrm>
                <a:prstGeom prst="rect">
                  <a:avLst/>
                </a:prstGeom>
                <a:noFill/>
                <a:ln w="9525">
                  <a:noFill/>
                  <a:miter lim="800000"/>
                  <a:headEnd/>
                  <a:tailEnd/>
                </a:ln>
              </p:spPr>
            </p:pic>
            <p:sp>
              <p:nvSpPr>
                <p:cNvPr id="66" name="Text Box 50"/>
                <p:cNvSpPr txBox="1">
                  <a:spLocks noChangeArrowheads="1"/>
                </p:cNvSpPr>
                <p:nvPr/>
              </p:nvSpPr>
              <p:spPr bwMode="auto">
                <a:xfrm>
                  <a:off x="350" y="3483"/>
                  <a:ext cx="672" cy="288"/>
                </a:xfrm>
                <a:prstGeom prst="rect">
                  <a:avLst/>
                </a:prstGeom>
                <a:noFill/>
                <a:ln w="38100">
                  <a:noFill/>
                  <a:miter lim="800000"/>
                  <a:headEnd/>
                  <a:tailEnd/>
                </a:ln>
              </p:spPr>
              <p:txBody>
                <a:bodyPr>
                  <a:spAutoFit/>
                </a:bodyPr>
                <a:lstStyle/>
                <a:p>
                  <a:pPr algn="ctr">
                    <a:spcBef>
                      <a:spcPct val="50000"/>
                    </a:spcBef>
                  </a:pPr>
                  <a:r>
                    <a:rPr lang="zh-CN" altLang="en-US" dirty="0">
                      <a:solidFill>
                        <a:srgbClr val="FFFF00"/>
                      </a:solidFill>
                      <a:latin typeface="SimSun" pitchFamily="2" charset="-122"/>
                    </a:rPr>
                    <a:t>矿山</a:t>
                  </a:r>
                </a:p>
              </p:txBody>
            </p:sp>
          </p:grpSp>
          <p:grpSp>
            <p:nvGrpSpPr>
              <p:cNvPr id="71680" name="Group 51"/>
              <p:cNvGrpSpPr>
                <a:grpSpLocks/>
              </p:cNvGrpSpPr>
              <p:nvPr/>
            </p:nvGrpSpPr>
            <p:grpSpPr bwMode="auto">
              <a:xfrm>
                <a:off x="3984" y="3168"/>
                <a:ext cx="1091" cy="889"/>
                <a:chOff x="2509" y="3120"/>
                <a:chExt cx="1091" cy="889"/>
              </a:xfrm>
            </p:grpSpPr>
            <p:sp>
              <p:nvSpPr>
                <p:cNvPr id="12" name="Freeform 52"/>
                <p:cNvSpPr>
                  <a:spLocks/>
                </p:cNvSpPr>
                <p:nvPr/>
              </p:nvSpPr>
              <p:spPr bwMode="auto">
                <a:xfrm>
                  <a:off x="2509" y="3120"/>
                  <a:ext cx="1091" cy="797"/>
                </a:xfrm>
                <a:custGeom>
                  <a:avLst/>
                  <a:gdLst>
                    <a:gd name="T0" fmla="*/ 1 w 2182"/>
                    <a:gd name="T1" fmla="*/ 1 h 1593"/>
                    <a:gd name="T2" fmla="*/ 1 w 2182"/>
                    <a:gd name="T3" fmla="*/ 1 h 1593"/>
                    <a:gd name="T4" fmla="*/ 1 w 2182"/>
                    <a:gd name="T5" fmla="*/ 1 h 1593"/>
                    <a:gd name="T6" fmla="*/ 1 w 2182"/>
                    <a:gd name="T7" fmla="*/ 1 h 1593"/>
                    <a:gd name="T8" fmla="*/ 1 w 2182"/>
                    <a:gd name="T9" fmla="*/ 1 h 1593"/>
                    <a:gd name="T10" fmla="*/ 1 w 2182"/>
                    <a:gd name="T11" fmla="*/ 1 h 1593"/>
                    <a:gd name="T12" fmla="*/ 1 w 2182"/>
                    <a:gd name="T13" fmla="*/ 1 h 1593"/>
                    <a:gd name="T14" fmla="*/ 1 w 2182"/>
                    <a:gd name="T15" fmla="*/ 1 h 1593"/>
                    <a:gd name="T16" fmla="*/ 1 w 2182"/>
                    <a:gd name="T17" fmla="*/ 1 h 1593"/>
                    <a:gd name="T18" fmla="*/ 1 w 2182"/>
                    <a:gd name="T19" fmla="*/ 1 h 1593"/>
                    <a:gd name="T20" fmla="*/ 1 w 2182"/>
                    <a:gd name="T21" fmla="*/ 1 h 1593"/>
                    <a:gd name="T22" fmla="*/ 1 w 2182"/>
                    <a:gd name="T23" fmla="*/ 1 h 1593"/>
                    <a:gd name="T24" fmla="*/ 1 w 2182"/>
                    <a:gd name="T25" fmla="*/ 1 h 1593"/>
                    <a:gd name="T26" fmla="*/ 1 w 2182"/>
                    <a:gd name="T27" fmla="*/ 1 h 1593"/>
                    <a:gd name="T28" fmla="*/ 1 w 2182"/>
                    <a:gd name="T29" fmla="*/ 1 h 1593"/>
                    <a:gd name="T30" fmla="*/ 1 w 2182"/>
                    <a:gd name="T31" fmla="*/ 1 h 1593"/>
                    <a:gd name="T32" fmla="*/ 1 w 2182"/>
                    <a:gd name="T33" fmla="*/ 1 h 1593"/>
                    <a:gd name="T34" fmla="*/ 1 w 2182"/>
                    <a:gd name="T35" fmla="*/ 1 h 1593"/>
                    <a:gd name="T36" fmla="*/ 1 w 2182"/>
                    <a:gd name="T37" fmla="*/ 1 h 1593"/>
                    <a:gd name="T38" fmla="*/ 1 w 2182"/>
                    <a:gd name="T39" fmla="*/ 1 h 1593"/>
                    <a:gd name="T40" fmla="*/ 1 w 2182"/>
                    <a:gd name="T41" fmla="*/ 1 h 1593"/>
                    <a:gd name="T42" fmla="*/ 1 w 2182"/>
                    <a:gd name="T43" fmla="*/ 1 h 1593"/>
                    <a:gd name="T44" fmla="*/ 1 w 2182"/>
                    <a:gd name="T45" fmla="*/ 1 h 1593"/>
                    <a:gd name="T46" fmla="*/ 1 w 2182"/>
                    <a:gd name="T47" fmla="*/ 1 h 1593"/>
                    <a:gd name="T48" fmla="*/ 1 w 2182"/>
                    <a:gd name="T49" fmla="*/ 1 h 1593"/>
                    <a:gd name="T50" fmla="*/ 1 w 2182"/>
                    <a:gd name="T51" fmla="*/ 1 h 1593"/>
                    <a:gd name="T52" fmla="*/ 1 w 2182"/>
                    <a:gd name="T53" fmla="*/ 1 h 1593"/>
                    <a:gd name="T54" fmla="*/ 1 w 2182"/>
                    <a:gd name="T55" fmla="*/ 1 h 1593"/>
                    <a:gd name="T56" fmla="*/ 1 w 2182"/>
                    <a:gd name="T57" fmla="*/ 1 h 1593"/>
                    <a:gd name="T58" fmla="*/ 1 w 2182"/>
                    <a:gd name="T59" fmla="*/ 1 h 1593"/>
                    <a:gd name="T60" fmla="*/ 1 w 2182"/>
                    <a:gd name="T61" fmla="*/ 1 h 1593"/>
                    <a:gd name="T62" fmla="*/ 1 w 2182"/>
                    <a:gd name="T63" fmla="*/ 1 h 1593"/>
                    <a:gd name="T64" fmla="*/ 1 w 2182"/>
                    <a:gd name="T65" fmla="*/ 1 h 1593"/>
                    <a:gd name="T66" fmla="*/ 1 w 2182"/>
                    <a:gd name="T67" fmla="*/ 1 h 1593"/>
                    <a:gd name="T68" fmla="*/ 1 w 2182"/>
                    <a:gd name="T69" fmla="*/ 1 h 1593"/>
                    <a:gd name="T70" fmla="*/ 1 w 2182"/>
                    <a:gd name="T71" fmla="*/ 1 h 1593"/>
                    <a:gd name="T72" fmla="*/ 1 w 2182"/>
                    <a:gd name="T73" fmla="*/ 1 h 1593"/>
                    <a:gd name="T74" fmla="*/ 1 w 2182"/>
                    <a:gd name="T75" fmla="*/ 1 h 1593"/>
                    <a:gd name="T76" fmla="*/ 1 w 2182"/>
                    <a:gd name="T77" fmla="*/ 1 h 1593"/>
                    <a:gd name="T78" fmla="*/ 1 w 2182"/>
                    <a:gd name="T79" fmla="*/ 1 h 1593"/>
                    <a:gd name="T80" fmla="*/ 1 w 2182"/>
                    <a:gd name="T81" fmla="*/ 1 h 1593"/>
                    <a:gd name="T82" fmla="*/ 1 w 2182"/>
                    <a:gd name="T83" fmla="*/ 1 h 1593"/>
                    <a:gd name="T84" fmla="*/ 1 w 2182"/>
                    <a:gd name="T85" fmla="*/ 0 h 15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182"/>
                    <a:gd name="T130" fmla="*/ 0 h 1593"/>
                    <a:gd name="T131" fmla="*/ 2182 w 2182"/>
                    <a:gd name="T132" fmla="*/ 1593 h 159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182" h="1593">
                      <a:moveTo>
                        <a:pt x="1088" y="0"/>
                      </a:moveTo>
                      <a:lnTo>
                        <a:pt x="1144" y="1"/>
                      </a:lnTo>
                      <a:lnTo>
                        <a:pt x="1200" y="4"/>
                      </a:lnTo>
                      <a:lnTo>
                        <a:pt x="1255" y="9"/>
                      </a:lnTo>
                      <a:lnTo>
                        <a:pt x="1309" y="17"/>
                      </a:lnTo>
                      <a:lnTo>
                        <a:pt x="1362" y="25"/>
                      </a:lnTo>
                      <a:lnTo>
                        <a:pt x="1413" y="36"/>
                      </a:lnTo>
                      <a:lnTo>
                        <a:pt x="1465" y="49"/>
                      </a:lnTo>
                      <a:lnTo>
                        <a:pt x="1514" y="62"/>
                      </a:lnTo>
                      <a:lnTo>
                        <a:pt x="1562" y="79"/>
                      </a:lnTo>
                      <a:lnTo>
                        <a:pt x="1609" y="97"/>
                      </a:lnTo>
                      <a:lnTo>
                        <a:pt x="1656" y="116"/>
                      </a:lnTo>
                      <a:lnTo>
                        <a:pt x="1699" y="136"/>
                      </a:lnTo>
                      <a:lnTo>
                        <a:pt x="1742" y="159"/>
                      </a:lnTo>
                      <a:lnTo>
                        <a:pt x="1784" y="183"/>
                      </a:lnTo>
                      <a:lnTo>
                        <a:pt x="1823" y="208"/>
                      </a:lnTo>
                      <a:lnTo>
                        <a:pt x="1862" y="234"/>
                      </a:lnTo>
                      <a:lnTo>
                        <a:pt x="1898" y="262"/>
                      </a:lnTo>
                      <a:lnTo>
                        <a:pt x="1932" y="291"/>
                      </a:lnTo>
                      <a:lnTo>
                        <a:pt x="1965" y="322"/>
                      </a:lnTo>
                      <a:lnTo>
                        <a:pt x="1996" y="353"/>
                      </a:lnTo>
                      <a:lnTo>
                        <a:pt x="2024" y="385"/>
                      </a:lnTo>
                      <a:lnTo>
                        <a:pt x="2050" y="418"/>
                      </a:lnTo>
                      <a:lnTo>
                        <a:pt x="2075" y="453"/>
                      </a:lnTo>
                      <a:lnTo>
                        <a:pt x="2096" y="488"/>
                      </a:lnTo>
                      <a:lnTo>
                        <a:pt x="2115" y="524"/>
                      </a:lnTo>
                      <a:lnTo>
                        <a:pt x="2133" y="562"/>
                      </a:lnTo>
                      <a:lnTo>
                        <a:pt x="2148" y="599"/>
                      </a:lnTo>
                      <a:lnTo>
                        <a:pt x="2160" y="638"/>
                      </a:lnTo>
                      <a:lnTo>
                        <a:pt x="2169" y="677"/>
                      </a:lnTo>
                      <a:lnTo>
                        <a:pt x="2177" y="717"/>
                      </a:lnTo>
                      <a:lnTo>
                        <a:pt x="2181" y="758"/>
                      </a:lnTo>
                      <a:lnTo>
                        <a:pt x="2182" y="798"/>
                      </a:lnTo>
                      <a:lnTo>
                        <a:pt x="2181" y="839"/>
                      </a:lnTo>
                      <a:lnTo>
                        <a:pt x="2177" y="879"/>
                      </a:lnTo>
                      <a:lnTo>
                        <a:pt x="2169" y="919"/>
                      </a:lnTo>
                      <a:lnTo>
                        <a:pt x="2160" y="957"/>
                      </a:lnTo>
                      <a:lnTo>
                        <a:pt x="2148" y="996"/>
                      </a:lnTo>
                      <a:lnTo>
                        <a:pt x="2133" y="1033"/>
                      </a:lnTo>
                      <a:lnTo>
                        <a:pt x="2115" y="1071"/>
                      </a:lnTo>
                      <a:lnTo>
                        <a:pt x="2096" y="1107"/>
                      </a:lnTo>
                      <a:lnTo>
                        <a:pt x="2075" y="1141"/>
                      </a:lnTo>
                      <a:lnTo>
                        <a:pt x="2050" y="1176"/>
                      </a:lnTo>
                      <a:lnTo>
                        <a:pt x="2024" y="1209"/>
                      </a:lnTo>
                      <a:lnTo>
                        <a:pt x="1996" y="1241"/>
                      </a:lnTo>
                      <a:lnTo>
                        <a:pt x="1965" y="1273"/>
                      </a:lnTo>
                      <a:lnTo>
                        <a:pt x="1932" y="1303"/>
                      </a:lnTo>
                      <a:lnTo>
                        <a:pt x="1898" y="1332"/>
                      </a:lnTo>
                      <a:lnTo>
                        <a:pt x="1862" y="1359"/>
                      </a:lnTo>
                      <a:lnTo>
                        <a:pt x="1823" y="1386"/>
                      </a:lnTo>
                      <a:lnTo>
                        <a:pt x="1784" y="1411"/>
                      </a:lnTo>
                      <a:lnTo>
                        <a:pt x="1742" y="1435"/>
                      </a:lnTo>
                      <a:lnTo>
                        <a:pt x="1699" y="1457"/>
                      </a:lnTo>
                      <a:lnTo>
                        <a:pt x="1656" y="1478"/>
                      </a:lnTo>
                      <a:lnTo>
                        <a:pt x="1609" y="1496"/>
                      </a:lnTo>
                      <a:lnTo>
                        <a:pt x="1562" y="1514"/>
                      </a:lnTo>
                      <a:lnTo>
                        <a:pt x="1514" y="1531"/>
                      </a:lnTo>
                      <a:lnTo>
                        <a:pt x="1465" y="1544"/>
                      </a:lnTo>
                      <a:lnTo>
                        <a:pt x="1413" y="1557"/>
                      </a:lnTo>
                      <a:lnTo>
                        <a:pt x="1362" y="1568"/>
                      </a:lnTo>
                      <a:lnTo>
                        <a:pt x="1309" y="1576"/>
                      </a:lnTo>
                      <a:lnTo>
                        <a:pt x="1255" y="1584"/>
                      </a:lnTo>
                      <a:lnTo>
                        <a:pt x="1200" y="1589"/>
                      </a:lnTo>
                      <a:lnTo>
                        <a:pt x="1144" y="1592"/>
                      </a:lnTo>
                      <a:lnTo>
                        <a:pt x="1088" y="1593"/>
                      </a:lnTo>
                      <a:lnTo>
                        <a:pt x="1032" y="1592"/>
                      </a:lnTo>
                      <a:lnTo>
                        <a:pt x="978" y="1589"/>
                      </a:lnTo>
                      <a:lnTo>
                        <a:pt x="923" y="1584"/>
                      </a:lnTo>
                      <a:lnTo>
                        <a:pt x="870" y="1576"/>
                      </a:lnTo>
                      <a:lnTo>
                        <a:pt x="817" y="1568"/>
                      </a:lnTo>
                      <a:lnTo>
                        <a:pt x="766" y="1557"/>
                      </a:lnTo>
                      <a:lnTo>
                        <a:pt x="715" y="1544"/>
                      </a:lnTo>
                      <a:lnTo>
                        <a:pt x="666" y="1531"/>
                      </a:lnTo>
                      <a:lnTo>
                        <a:pt x="618" y="1514"/>
                      </a:lnTo>
                      <a:lnTo>
                        <a:pt x="571" y="1496"/>
                      </a:lnTo>
                      <a:lnTo>
                        <a:pt x="525" y="1478"/>
                      </a:lnTo>
                      <a:lnTo>
                        <a:pt x="481" y="1457"/>
                      </a:lnTo>
                      <a:lnTo>
                        <a:pt x="438" y="1435"/>
                      </a:lnTo>
                      <a:lnTo>
                        <a:pt x="397" y="1411"/>
                      </a:lnTo>
                      <a:lnTo>
                        <a:pt x="358" y="1386"/>
                      </a:lnTo>
                      <a:lnTo>
                        <a:pt x="320" y="1359"/>
                      </a:lnTo>
                      <a:lnTo>
                        <a:pt x="283" y="1332"/>
                      </a:lnTo>
                      <a:lnTo>
                        <a:pt x="249" y="1303"/>
                      </a:lnTo>
                      <a:lnTo>
                        <a:pt x="218" y="1273"/>
                      </a:lnTo>
                      <a:lnTo>
                        <a:pt x="187" y="1241"/>
                      </a:lnTo>
                      <a:lnTo>
                        <a:pt x="158" y="1209"/>
                      </a:lnTo>
                      <a:lnTo>
                        <a:pt x="132" y="1176"/>
                      </a:lnTo>
                      <a:lnTo>
                        <a:pt x="108" y="1141"/>
                      </a:lnTo>
                      <a:lnTo>
                        <a:pt x="86" y="1107"/>
                      </a:lnTo>
                      <a:lnTo>
                        <a:pt x="66" y="1071"/>
                      </a:lnTo>
                      <a:lnTo>
                        <a:pt x="50" y="1033"/>
                      </a:lnTo>
                      <a:lnTo>
                        <a:pt x="34" y="996"/>
                      </a:lnTo>
                      <a:lnTo>
                        <a:pt x="22" y="957"/>
                      </a:lnTo>
                      <a:lnTo>
                        <a:pt x="12" y="919"/>
                      </a:lnTo>
                      <a:lnTo>
                        <a:pt x="6" y="879"/>
                      </a:lnTo>
                      <a:lnTo>
                        <a:pt x="1" y="839"/>
                      </a:lnTo>
                      <a:lnTo>
                        <a:pt x="0" y="798"/>
                      </a:lnTo>
                      <a:lnTo>
                        <a:pt x="1" y="758"/>
                      </a:lnTo>
                      <a:lnTo>
                        <a:pt x="6" y="717"/>
                      </a:lnTo>
                      <a:lnTo>
                        <a:pt x="12" y="677"/>
                      </a:lnTo>
                      <a:lnTo>
                        <a:pt x="22" y="638"/>
                      </a:lnTo>
                      <a:lnTo>
                        <a:pt x="34" y="599"/>
                      </a:lnTo>
                      <a:lnTo>
                        <a:pt x="50" y="562"/>
                      </a:lnTo>
                      <a:lnTo>
                        <a:pt x="66" y="524"/>
                      </a:lnTo>
                      <a:lnTo>
                        <a:pt x="86" y="488"/>
                      </a:lnTo>
                      <a:lnTo>
                        <a:pt x="108" y="453"/>
                      </a:lnTo>
                      <a:lnTo>
                        <a:pt x="132" y="418"/>
                      </a:lnTo>
                      <a:lnTo>
                        <a:pt x="158" y="385"/>
                      </a:lnTo>
                      <a:lnTo>
                        <a:pt x="187" y="353"/>
                      </a:lnTo>
                      <a:lnTo>
                        <a:pt x="218" y="322"/>
                      </a:lnTo>
                      <a:lnTo>
                        <a:pt x="249" y="291"/>
                      </a:lnTo>
                      <a:lnTo>
                        <a:pt x="283" y="262"/>
                      </a:lnTo>
                      <a:lnTo>
                        <a:pt x="320" y="234"/>
                      </a:lnTo>
                      <a:lnTo>
                        <a:pt x="358" y="208"/>
                      </a:lnTo>
                      <a:lnTo>
                        <a:pt x="397" y="183"/>
                      </a:lnTo>
                      <a:lnTo>
                        <a:pt x="438" y="159"/>
                      </a:lnTo>
                      <a:lnTo>
                        <a:pt x="481" y="136"/>
                      </a:lnTo>
                      <a:lnTo>
                        <a:pt x="525" y="116"/>
                      </a:lnTo>
                      <a:lnTo>
                        <a:pt x="571" y="97"/>
                      </a:lnTo>
                      <a:lnTo>
                        <a:pt x="618" y="79"/>
                      </a:lnTo>
                      <a:lnTo>
                        <a:pt x="666" y="62"/>
                      </a:lnTo>
                      <a:lnTo>
                        <a:pt x="715" y="49"/>
                      </a:lnTo>
                      <a:lnTo>
                        <a:pt x="766" y="36"/>
                      </a:lnTo>
                      <a:lnTo>
                        <a:pt x="817" y="25"/>
                      </a:lnTo>
                      <a:lnTo>
                        <a:pt x="870" y="17"/>
                      </a:lnTo>
                      <a:lnTo>
                        <a:pt x="923" y="9"/>
                      </a:lnTo>
                      <a:lnTo>
                        <a:pt x="978" y="4"/>
                      </a:lnTo>
                      <a:lnTo>
                        <a:pt x="1032" y="1"/>
                      </a:lnTo>
                      <a:lnTo>
                        <a:pt x="1088" y="0"/>
                      </a:lnTo>
                      <a:close/>
                    </a:path>
                  </a:pathLst>
                </a:custGeom>
                <a:solidFill>
                  <a:srgbClr val="CCFFFF"/>
                </a:solidFill>
                <a:ln w="9525">
                  <a:noFill/>
                  <a:round/>
                  <a:headEnd/>
                  <a:tailEnd/>
                </a:ln>
              </p:spPr>
              <p:txBody>
                <a:bodyPr/>
                <a:lstStyle/>
                <a:p>
                  <a:endParaRPr lang="zh-CN" altLang="en-US"/>
                </a:p>
              </p:txBody>
            </p:sp>
            <p:sp>
              <p:nvSpPr>
                <p:cNvPr id="13" name="Freeform 53"/>
                <p:cNvSpPr>
                  <a:spLocks/>
                </p:cNvSpPr>
                <p:nvPr/>
              </p:nvSpPr>
              <p:spPr bwMode="auto">
                <a:xfrm>
                  <a:off x="2510" y="3161"/>
                  <a:ext cx="943" cy="848"/>
                </a:xfrm>
                <a:custGeom>
                  <a:avLst/>
                  <a:gdLst>
                    <a:gd name="T0" fmla="*/ 0 w 1887"/>
                    <a:gd name="T1" fmla="*/ 0 h 1697"/>
                    <a:gd name="T2" fmla="*/ 0 w 1887"/>
                    <a:gd name="T3" fmla="*/ 0 h 1697"/>
                    <a:gd name="T4" fmla="*/ 0 w 1887"/>
                    <a:gd name="T5" fmla="*/ 0 h 1697"/>
                    <a:gd name="T6" fmla="*/ 0 w 1887"/>
                    <a:gd name="T7" fmla="*/ 0 h 1697"/>
                    <a:gd name="T8" fmla="*/ 0 w 1887"/>
                    <a:gd name="T9" fmla="*/ 0 h 1697"/>
                    <a:gd name="T10" fmla="*/ 0 w 1887"/>
                    <a:gd name="T11" fmla="*/ 0 h 1697"/>
                    <a:gd name="T12" fmla="*/ 0 w 1887"/>
                    <a:gd name="T13" fmla="*/ 0 h 1697"/>
                    <a:gd name="T14" fmla="*/ 0 w 1887"/>
                    <a:gd name="T15" fmla="*/ 0 h 1697"/>
                    <a:gd name="T16" fmla="*/ 0 w 1887"/>
                    <a:gd name="T17" fmla="*/ 0 h 1697"/>
                    <a:gd name="T18" fmla="*/ 0 w 1887"/>
                    <a:gd name="T19" fmla="*/ 0 h 1697"/>
                    <a:gd name="T20" fmla="*/ 0 w 1887"/>
                    <a:gd name="T21" fmla="*/ 0 h 1697"/>
                    <a:gd name="T22" fmla="*/ 0 w 1887"/>
                    <a:gd name="T23" fmla="*/ 0 h 1697"/>
                    <a:gd name="T24" fmla="*/ 0 w 1887"/>
                    <a:gd name="T25" fmla="*/ 0 h 1697"/>
                    <a:gd name="T26" fmla="*/ 0 w 1887"/>
                    <a:gd name="T27" fmla="*/ 0 h 1697"/>
                    <a:gd name="T28" fmla="*/ 0 w 1887"/>
                    <a:gd name="T29" fmla="*/ 0 h 1697"/>
                    <a:gd name="T30" fmla="*/ 0 w 1887"/>
                    <a:gd name="T31" fmla="*/ 0 h 1697"/>
                    <a:gd name="T32" fmla="*/ 0 w 1887"/>
                    <a:gd name="T33" fmla="*/ 0 h 1697"/>
                    <a:gd name="T34" fmla="*/ 0 w 1887"/>
                    <a:gd name="T35" fmla="*/ 0 h 1697"/>
                    <a:gd name="T36" fmla="*/ 0 w 1887"/>
                    <a:gd name="T37" fmla="*/ 0 h 1697"/>
                    <a:gd name="T38" fmla="*/ 0 w 1887"/>
                    <a:gd name="T39" fmla="*/ 0 h 1697"/>
                    <a:gd name="T40" fmla="*/ 0 w 1887"/>
                    <a:gd name="T41" fmla="*/ 0 h 1697"/>
                    <a:gd name="T42" fmla="*/ 0 w 1887"/>
                    <a:gd name="T43" fmla="*/ 0 h 1697"/>
                    <a:gd name="T44" fmla="*/ 0 w 1887"/>
                    <a:gd name="T45" fmla="*/ 0 h 1697"/>
                    <a:gd name="T46" fmla="*/ 0 w 1887"/>
                    <a:gd name="T47" fmla="*/ 0 h 1697"/>
                    <a:gd name="T48" fmla="*/ 0 w 1887"/>
                    <a:gd name="T49" fmla="*/ 0 h 1697"/>
                    <a:gd name="T50" fmla="*/ 0 w 1887"/>
                    <a:gd name="T51" fmla="*/ 0 h 1697"/>
                    <a:gd name="T52" fmla="*/ 0 w 1887"/>
                    <a:gd name="T53" fmla="*/ 0 h 1697"/>
                    <a:gd name="T54" fmla="*/ 0 w 1887"/>
                    <a:gd name="T55" fmla="*/ 0 h 1697"/>
                    <a:gd name="T56" fmla="*/ 0 w 1887"/>
                    <a:gd name="T57" fmla="*/ 0 h 1697"/>
                    <a:gd name="T58" fmla="*/ 0 w 1887"/>
                    <a:gd name="T59" fmla="*/ 0 h 1697"/>
                    <a:gd name="T60" fmla="*/ 0 w 1887"/>
                    <a:gd name="T61" fmla="*/ 0 h 1697"/>
                    <a:gd name="T62" fmla="*/ 0 w 1887"/>
                    <a:gd name="T63" fmla="*/ 0 h 1697"/>
                    <a:gd name="T64" fmla="*/ 0 w 1887"/>
                    <a:gd name="T65" fmla="*/ 0 h 1697"/>
                    <a:gd name="T66" fmla="*/ 0 w 1887"/>
                    <a:gd name="T67" fmla="*/ 0 h 1697"/>
                    <a:gd name="T68" fmla="*/ 0 w 1887"/>
                    <a:gd name="T69" fmla="*/ 0 h 1697"/>
                    <a:gd name="T70" fmla="*/ 0 w 1887"/>
                    <a:gd name="T71" fmla="*/ 0 h 1697"/>
                    <a:gd name="T72" fmla="*/ 0 w 1887"/>
                    <a:gd name="T73" fmla="*/ 0 h 1697"/>
                    <a:gd name="T74" fmla="*/ 0 w 1887"/>
                    <a:gd name="T75" fmla="*/ 0 h 1697"/>
                    <a:gd name="T76" fmla="*/ 0 w 1887"/>
                    <a:gd name="T77" fmla="*/ 0 h 1697"/>
                    <a:gd name="T78" fmla="*/ 0 w 1887"/>
                    <a:gd name="T79" fmla="*/ 0 h 1697"/>
                    <a:gd name="T80" fmla="*/ 0 w 1887"/>
                    <a:gd name="T81" fmla="*/ 0 h 1697"/>
                    <a:gd name="T82" fmla="*/ 0 w 1887"/>
                    <a:gd name="T83" fmla="*/ 0 h 1697"/>
                    <a:gd name="T84" fmla="*/ 0 w 1887"/>
                    <a:gd name="T85" fmla="*/ 0 h 1697"/>
                    <a:gd name="T86" fmla="*/ 0 w 1887"/>
                    <a:gd name="T87" fmla="*/ 0 h 1697"/>
                    <a:gd name="T88" fmla="*/ 0 w 1887"/>
                    <a:gd name="T89" fmla="*/ 0 h 1697"/>
                    <a:gd name="T90" fmla="*/ 0 w 1887"/>
                    <a:gd name="T91" fmla="*/ 0 h 1697"/>
                    <a:gd name="T92" fmla="*/ 0 w 1887"/>
                    <a:gd name="T93" fmla="*/ 0 h 1697"/>
                    <a:gd name="T94" fmla="*/ 0 w 1887"/>
                    <a:gd name="T95" fmla="*/ 0 h 1697"/>
                    <a:gd name="T96" fmla="*/ 0 w 1887"/>
                    <a:gd name="T97" fmla="*/ 0 h 1697"/>
                    <a:gd name="T98" fmla="*/ 0 w 1887"/>
                    <a:gd name="T99" fmla="*/ 0 h 1697"/>
                    <a:gd name="T100" fmla="*/ 0 w 1887"/>
                    <a:gd name="T101" fmla="*/ 0 h 1697"/>
                    <a:gd name="T102" fmla="*/ 0 w 1887"/>
                    <a:gd name="T103" fmla="*/ 0 h 1697"/>
                    <a:gd name="T104" fmla="*/ 0 w 1887"/>
                    <a:gd name="T105" fmla="*/ 0 h 1697"/>
                    <a:gd name="T106" fmla="*/ 0 w 1887"/>
                    <a:gd name="T107" fmla="*/ 0 h 1697"/>
                    <a:gd name="T108" fmla="*/ 0 w 1887"/>
                    <a:gd name="T109" fmla="*/ 0 h 1697"/>
                    <a:gd name="T110" fmla="*/ 0 w 1887"/>
                    <a:gd name="T111" fmla="*/ 0 h 1697"/>
                    <a:gd name="T112" fmla="*/ 0 w 1887"/>
                    <a:gd name="T113" fmla="*/ 0 h 1697"/>
                    <a:gd name="T114" fmla="*/ 0 w 1887"/>
                    <a:gd name="T115" fmla="*/ 0 h 1697"/>
                    <a:gd name="T116" fmla="*/ 0 w 1887"/>
                    <a:gd name="T117" fmla="*/ 0 h 1697"/>
                    <a:gd name="T118" fmla="*/ 0 w 1887"/>
                    <a:gd name="T119" fmla="*/ 0 h 169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887"/>
                    <a:gd name="T181" fmla="*/ 0 h 1697"/>
                    <a:gd name="T182" fmla="*/ 1887 w 1887"/>
                    <a:gd name="T183" fmla="*/ 1697 h 169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887" h="1697">
                      <a:moveTo>
                        <a:pt x="1170" y="1209"/>
                      </a:moveTo>
                      <a:lnTo>
                        <a:pt x="1172" y="1214"/>
                      </a:lnTo>
                      <a:lnTo>
                        <a:pt x="1175" y="1221"/>
                      </a:lnTo>
                      <a:lnTo>
                        <a:pt x="1180" y="1227"/>
                      </a:lnTo>
                      <a:lnTo>
                        <a:pt x="1184" y="1233"/>
                      </a:lnTo>
                      <a:lnTo>
                        <a:pt x="1189" y="1239"/>
                      </a:lnTo>
                      <a:lnTo>
                        <a:pt x="1195" y="1247"/>
                      </a:lnTo>
                      <a:lnTo>
                        <a:pt x="1200" y="1252"/>
                      </a:lnTo>
                      <a:lnTo>
                        <a:pt x="1205" y="1258"/>
                      </a:lnTo>
                      <a:lnTo>
                        <a:pt x="1206" y="1258"/>
                      </a:lnTo>
                      <a:lnTo>
                        <a:pt x="1207" y="1258"/>
                      </a:lnTo>
                      <a:lnTo>
                        <a:pt x="1208" y="1258"/>
                      </a:lnTo>
                      <a:lnTo>
                        <a:pt x="1209" y="1258"/>
                      </a:lnTo>
                      <a:lnTo>
                        <a:pt x="1211" y="1243"/>
                      </a:lnTo>
                      <a:lnTo>
                        <a:pt x="1214" y="1233"/>
                      </a:lnTo>
                      <a:lnTo>
                        <a:pt x="1215" y="1227"/>
                      </a:lnTo>
                      <a:lnTo>
                        <a:pt x="1217" y="1220"/>
                      </a:lnTo>
                      <a:lnTo>
                        <a:pt x="1212" y="1217"/>
                      </a:lnTo>
                      <a:lnTo>
                        <a:pt x="1207" y="1213"/>
                      </a:lnTo>
                      <a:lnTo>
                        <a:pt x="1200" y="1211"/>
                      </a:lnTo>
                      <a:lnTo>
                        <a:pt x="1194" y="1210"/>
                      </a:lnTo>
                      <a:lnTo>
                        <a:pt x="1186" y="1210"/>
                      </a:lnTo>
                      <a:lnTo>
                        <a:pt x="1180" y="1209"/>
                      </a:lnTo>
                      <a:lnTo>
                        <a:pt x="1174" y="1209"/>
                      </a:lnTo>
                      <a:lnTo>
                        <a:pt x="1170" y="1209"/>
                      </a:lnTo>
                      <a:lnTo>
                        <a:pt x="1095" y="1201"/>
                      </a:lnTo>
                      <a:lnTo>
                        <a:pt x="1080" y="1199"/>
                      </a:lnTo>
                      <a:lnTo>
                        <a:pt x="1064" y="1198"/>
                      </a:lnTo>
                      <a:lnTo>
                        <a:pt x="1050" y="1197"/>
                      </a:lnTo>
                      <a:lnTo>
                        <a:pt x="1035" y="1195"/>
                      </a:lnTo>
                      <a:lnTo>
                        <a:pt x="1019" y="1194"/>
                      </a:lnTo>
                      <a:lnTo>
                        <a:pt x="1005" y="1193"/>
                      </a:lnTo>
                      <a:lnTo>
                        <a:pt x="991" y="1192"/>
                      </a:lnTo>
                      <a:lnTo>
                        <a:pt x="977" y="1191"/>
                      </a:lnTo>
                      <a:lnTo>
                        <a:pt x="963" y="1190"/>
                      </a:lnTo>
                      <a:lnTo>
                        <a:pt x="950" y="1188"/>
                      </a:lnTo>
                      <a:lnTo>
                        <a:pt x="937" y="1188"/>
                      </a:lnTo>
                      <a:lnTo>
                        <a:pt x="924" y="1187"/>
                      </a:lnTo>
                      <a:lnTo>
                        <a:pt x="913" y="1186"/>
                      </a:lnTo>
                      <a:lnTo>
                        <a:pt x="901" y="1185"/>
                      </a:lnTo>
                      <a:lnTo>
                        <a:pt x="890" y="1185"/>
                      </a:lnTo>
                      <a:lnTo>
                        <a:pt x="880" y="1184"/>
                      </a:lnTo>
                      <a:lnTo>
                        <a:pt x="813" y="1180"/>
                      </a:lnTo>
                      <a:lnTo>
                        <a:pt x="810" y="1179"/>
                      </a:lnTo>
                      <a:lnTo>
                        <a:pt x="807" y="1178"/>
                      </a:lnTo>
                      <a:lnTo>
                        <a:pt x="804" y="1178"/>
                      </a:lnTo>
                      <a:lnTo>
                        <a:pt x="800" y="1177"/>
                      </a:lnTo>
                      <a:lnTo>
                        <a:pt x="796" y="1177"/>
                      </a:lnTo>
                      <a:lnTo>
                        <a:pt x="789" y="1177"/>
                      </a:lnTo>
                      <a:lnTo>
                        <a:pt x="781" y="1177"/>
                      </a:lnTo>
                      <a:lnTo>
                        <a:pt x="770" y="1177"/>
                      </a:lnTo>
                      <a:lnTo>
                        <a:pt x="566" y="1117"/>
                      </a:lnTo>
                      <a:lnTo>
                        <a:pt x="569" y="1102"/>
                      </a:lnTo>
                      <a:lnTo>
                        <a:pt x="568" y="1083"/>
                      </a:lnTo>
                      <a:lnTo>
                        <a:pt x="565" y="1066"/>
                      </a:lnTo>
                      <a:lnTo>
                        <a:pt x="563" y="1051"/>
                      </a:lnTo>
                      <a:lnTo>
                        <a:pt x="553" y="1051"/>
                      </a:lnTo>
                      <a:lnTo>
                        <a:pt x="543" y="1051"/>
                      </a:lnTo>
                      <a:lnTo>
                        <a:pt x="534" y="1051"/>
                      </a:lnTo>
                      <a:lnTo>
                        <a:pt x="524" y="1051"/>
                      </a:lnTo>
                      <a:lnTo>
                        <a:pt x="514" y="1051"/>
                      </a:lnTo>
                      <a:lnTo>
                        <a:pt x="504" y="1051"/>
                      </a:lnTo>
                      <a:lnTo>
                        <a:pt x="495" y="1051"/>
                      </a:lnTo>
                      <a:lnTo>
                        <a:pt x="485" y="1052"/>
                      </a:lnTo>
                      <a:lnTo>
                        <a:pt x="479" y="1041"/>
                      </a:lnTo>
                      <a:lnTo>
                        <a:pt x="476" y="1026"/>
                      </a:lnTo>
                      <a:lnTo>
                        <a:pt x="475" y="1011"/>
                      </a:lnTo>
                      <a:lnTo>
                        <a:pt x="474" y="998"/>
                      </a:lnTo>
                      <a:lnTo>
                        <a:pt x="481" y="993"/>
                      </a:lnTo>
                      <a:lnTo>
                        <a:pt x="492" y="990"/>
                      </a:lnTo>
                      <a:lnTo>
                        <a:pt x="506" y="987"/>
                      </a:lnTo>
                      <a:lnTo>
                        <a:pt x="520" y="985"/>
                      </a:lnTo>
                      <a:lnTo>
                        <a:pt x="537" y="982"/>
                      </a:lnTo>
                      <a:lnTo>
                        <a:pt x="551" y="981"/>
                      </a:lnTo>
                      <a:lnTo>
                        <a:pt x="565" y="980"/>
                      </a:lnTo>
                      <a:lnTo>
                        <a:pt x="576" y="980"/>
                      </a:lnTo>
                      <a:lnTo>
                        <a:pt x="570" y="960"/>
                      </a:lnTo>
                      <a:lnTo>
                        <a:pt x="561" y="939"/>
                      </a:lnTo>
                      <a:lnTo>
                        <a:pt x="552" y="916"/>
                      </a:lnTo>
                      <a:lnTo>
                        <a:pt x="542" y="893"/>
                      </a:lnTo>
                      <a:lnTo>
                        <a:pt x="534" y="871"/>
                      </a:lnTo>
                      <a:lnTo>
                        <a:pt x="527" y="850"/>
                      </a:lnTo>
                      <a:lnTo>
                        <a:pt x="523" y="831"/>
                      </a:lnTo>
                      <a:lnTo>
                        <a:pt x="523" y="813"/>
                      </a:lnTo>
                      <a:lnTo>
                        <a:pt x="526" y="808"/>
                      </a:lnTo>
                      <a:lnTo>
                        <a:pt x="530" y="805"/>
                      </a:lnTo>
                      <a:lnTo>
                        <a:pt x="535" y="802"/>
                      </a:lnTo>
                      <a:lnTo>
                        <a:pt x="539" y="800"/>
                      </a:lnTo>
                      <a:lnTo>
                        <a:pt x="544" y="799"/>
                      </a:lnTo>
                      <a:lnTo>
                        <a:pt x="549" y="798"/>
                      </a:lnTo>
                      <a:lnTo>
                        <a:pt x="555" y="797"/>
                      </a:lnTo>
                      <a:lnTo>
                        <a:pt x="562" y="796"/>
                      </a:lnTo>
                      <a:lnTo>
                        <a:pt x="570" y="794"/>
                      </a:lnTo>
                      <a:lnTo>
                        <a:pt x="578" y="793"/>
                      </a:lnTo>
                      <a:lnTo>
                        <a:pt x="587" y="791"/>
                      </a:lnTo>
                      <a:lnTo>
                        <a:pt x="596" y="789"/>
                      </a:lnTo>
                      <a:lnTo>
                        <a:pt x="606" y="786"/>
                      </a:lnTo>
                      <a:lnTo>
                        <a:pt x="615" y="783"/>
                      </a:lnTo>
                      <a:lnTo>
                        <a:pt x="623" y="778"/>
                      </a:lnTo>
                      <a:lnTo>
                        <a:pt x="632" y="774"/>
                      </a:lnTo>
                      <a:lnTo>
                        <a:pt x="645" y="715"/>
                      </a:lnTo>
                      <a:lnTo>
                        <a:pt x="652" y="683"/>
                      </a:lnTo>
                      <a:lnTo>
                        <a:pt x="655" y="669"/>
                      </a:lnTo>
                      <a:lnTo>
                        <a:pt x="657" y="662"/>
                      </a:lnTo>
                      <a:lnTo>
                        <a:pt x="663" y="634"/>
                      </a:lnTo>
                      <a:lnTo>
                        <a:pt x="665" y="618"/>
                      </a:lnTo>
                      <a:lnTo>
                        <a:pt x="667" y="611"/>
                      </a:lnTo>
                      <a:lnTo>
                        <a:pt x="670" y="606"/>
                      </a:lnTo>
                      <a:lnTo>
                        <a:pt x="675" y="558"/>
                      </a:lnTo>
                      <a:lnTo>
                        <a:pt x="682" y="510"/>
                      </a:lnTo>
                      <a:lnTo>
                        <a:pt x="689" y="462"/>
                      </a:lnTo>
                      <a:lnTo>
                        <a:pt x="698" y="413"/>
                      </a:lnTo>
                      <a:lnTo>
                        <a:pt x="707" y="365"/>
                      </a:lnTo>
                      <a:lnTo>
                        <a:pt x="714" y="318"/>
                      </a:lnTo>
                      <a:lnTo>
                        <a:pt x="722" y="270"/>
                      </a:lnTo>
                      <a:lnTo>
                        <a:pt x="729" y="223"/>
                      </a:lnTo>
                      <a:lnTo>
                        <a:pt x="730" y="191"/>
                      </a:lnTo>
                      <a:lnTo>
                        <a:pt x="733" y="159"/>
                      </a:lnTo>
                      <a:lnTo>
                        <a:pt x="736" y="128"/>
                      </a:lnTo>
                      <a:lnTo>
                        <a:pt x="738" y="99"/>
                      </a:lnTo>
                      <a:lnTo>
                        <a:pt x="731" y="95"/>
                      </a:lnTo>
                      <a:lnTo>
                        <a:pt x="723" y="91"/>
                      </a:lnTo>
                      <a:lnTo>
                        <a:pt x="714" y="87"/>
                      </a:lnTo>
                      <a:lnTo>
                        <a:pt x="706" y="81"/>
                      </a:lnTo>
                      <a:lnTo>
                        <a:pt x="698" y="77"/>
                      </a:lnTo>
                      <a:lnTo>
                        <a:pt x="690" y="73"/>
                      </a:lnTo>
                      <a:lnTo>
                        <a:pt x="686" y="70"/>
                      </a:lnTo>
                      <a:lnTo>
                        <a:pt x="684" y="67"/>
                      </a:lnTo>
                      <a:lnTo>
                        <a:pt x="683" y="44"/>
                      </a:lnTo>
                      <a:lnTo>
                        <a:pt x="682" y="30"/>
                      </a:lnTo>
                      <a:lnTo>
                        <a:pt x="680" y="24"/>
                      </a:lnTo>
                      <a:lnTo>
                        <a:pt x="680" y="19"/>
                      </a:lnTo>
                      <a:lnTo>
                        <a:pt x="682" y="18"/>
                      </a:lnTo>
                      <a:lnTo>
                        <a:pt x="684" y="17"/>
                      </a:lnTo>
                      <a:lnTo>
                        <a:pt x="685" y="16"/>
                      </a:lnTo>
                      <a:lnTo>
                        <a:pt x="687" y="15"/>
                      </a:lnTo>
                      <a:lnTo>
                        <a:pt x="716" y="13"/>
                      </a:lnTo>
                      <a:lnTo>
                        <a:pt x="742" y="11"/>
                      </a:lnTo>
                      <a:lnTo>
                        <a:pt x="766" y="8"/>
                      </a:lnTo>
                      <a:lnTo>
                        <a:pt x="788" y="6"/>
                      </a:lnTo>
                      <a:lnTo>
                        <a:pt x="809" y="5"/>
                      </a:lnTo>
                      <a:lnTo>
                        <a:pt x="827" y="3"/>
                      </a:lnTo>
                      <a:lnTo>
                        <a:pt x="844" y="2"/>
                      </a:lnTo>
                      <a:lnTo>
                        <a:pt x="859" y="1"/>
                      </a:lnTo>
                      <a:lnTo>
                        <a:pt x="872" y="0"/>
                      </a:lnTo>
                      <a:lnTo>
                        <a:pt x="883" y="0"/>
                      </a:lnTo>
                      <a:lnTo>
                        <a:pt x="893" y="0"/>
                      </a:lnTo>
                      <a:lnTo>
                        <a:pt x="902" y="0"/>
                      </a:lnTo>
                      <a:lnTo>
                        <a:pt x="909" y="1"/>
                      </a:lnTo>
                      <a:lnTo>
                        <a:pt x="914" y="2"/>
                      </a:lnTo>
                      <a:lnTo>
                        <a:pt x="919" y="4"/>
                      </a:lnTo>
                      <a:lnTo>
                        <a:pt x="921" y="7"/>
                      </a:lnTo>
                      <a:lnTo>
                        <a:pt x="919" y="23"/>
                      </a:lnTo>
                      <a:lnTo>
                        <a:pt x="915" y="44"/>
                      </a:lnTo>
                      <a:lnTo>
                        <a:pt x="911" y="65"/>
                      </a:lnTo>
                      <a:lnTo>
                        <a:pt x="903" y="78"/>
                      </a:lnTo>
                      <a:lnTo>
                        <a:pt x="897" y="79"/>
                      </a:lnTo>
                      <a:lnTo>
                        <a:pt x="891" y="80"/>
                      </a:lnTo>
                      <a:lnTo>
                        <a:pt x="886" y="81"/>
                      </a:lnTo>
                      <a:lnTo>
                        <a:pt x="880" y="82"/>
                      </a:lnTo>
                      <a:lnTo>
                        <a:pt x="875" y="83"/>
                      </a:lnTo>
                      <a:lnTo>
                        <a:pt x="869" y="84"/>
                      </a:lnTo>
                      <a:lnTo>
                        <a:pt x="865" y="87"/>
                      </a:lnTo>
                      <a:lnTo>
                        <a:pt x="859" y="89"/>
                      </a:lnTo>
                      <a:lnTo>
                        <a:pt x="863" y="250"/>
                      </a:lnTo>
                      <a:lnTo>
                        <a:pt x="866" y="411"/>
                      </a:lnTo>
                      <a:lnTo>
                        <a:pt x="869" y="572"/>
                      </a:lnTo>
                      <a:lnTo>
                        <a:pt x="872" y="735"/>
                      </a:lnTo>
                      <a:lnTo>
                        <a:pt x="875" y="749"/>
                      </a:lnTo>
                      <a:lnTo>
                        <a:pt x="877" y="760"/>
                      </a:lnTo>
                      <a:lnTo>
                        <a:pt x="880" y="765"/>
                      </a:lnTo>
                      <a:lnTo>
                        <a:pt x="887" y="768"/>
                      </a:lnTo>
                      <a:lnTo>
                        <a:pt x="894" y="769"/>
                      </a:lnTo>
                      <a:lnTo>
                        <a:pt x="906" y="769"/>
                      </a:lnTo>
                      <a:lnTo>
                        <a:pt x="923" y="768"/>
                      </a:lnTo>
                      <a:lnTo>
                        <a:pt x="944" y="768"/>
                      </a:lnTo>
                      <a:lnTo>
                        <a:pt x="950" y="759"/>
                      </a:lnTo>
                      <a:lnTo>
                        <a:pt x="957" y="740"/>
                      </a:lnTo>
                      <a:lnTo>
                        <a:pt x="961" y="721"/>
                      </a:lnTo>
                      <a:lnTo>
                        <a:pt x="963" y="708"/>
                      </a:lnTo>
                      <a:lnTo>
                        <a:pt x="960" y="697"/>
                      </a:lnTo>
                      <a:lnTo>
                        <a:pt x="959" y="690"/>
                      </a:lnTo>
                      <a:lnTo>
                        <a:pt x="959" y="685"/>
                      </a:lnTo>
                      <a:lnTo>
                        <a:pt x="961" y="681"/>
                      </a:lnTo>
                      <a:lnTo>
                        <a:pt x="965" y="678"/>
                      </a:lnTo>
                      <a:lnTo>
                        <a:pt x="970" y="673"/>
                      </a:lnTo>
                      <a:lnTo>
                        <a:pt x="977" y="668"/>
                      </a:lnTo>
                      <a:lnTo>
                        <a:pt x="984" y="662"/>
                      </a:lnTo>
                      <a:lnTo>
                        <a:pt x="989" y="633"/>
                      </a:lnTo>
                      <a:lnTo>
                        <a:pt x="994" y="604"/>
                      </a:lnTo>
                      <a:lnTo>
                        <a:pt x="999" y="574"/>
                      </a:lnTo>
                      <a:lnTo>
                        <a:pt x="1004" y="544"/>
                      </a:lnTo>
                      <a:lnTo>
                        <a:pt x="1010" y="515"/>
                      </a:lnTo>
                      <a:lnTo>
                        <a:pt x="1015" y="487"/>
                      </a:lnTo>
                      <a:lnTo>
                        <a:pt x="1021" y="458"/>
                      </a:lnTo>
                      <a:lnTo>
                        <a:pt x="1026" y="430"/>
                      </a:lnTo>
                      <a:lnTo>
                        <a:pt x="1011" y="423"/>
                      </a:lnTo>
                      <a:lnTo>
                        <a:pt x="1005" y="413"/>
                      </a:lnTo>
                      <a:lnTo>
                        <a:pt x="1007" y="401"/>
                      </a:lnTo>
                      <a:lnTo>
                        <a:pt x="1011" y="384"/>
                      </a:lnTo>
                      <a:lnTo>
                        <a:pt x="1016" y="379"/>
                      </a:lnTo>
                      <a:lnTo>
                        <a:pt x="1023" y="376"/>
                      </a:lnTo>
                      <a:lnTo>
                        <a:pt x="1029" y="375"/>
                      </a:lnTo>
                      <a:lnTo>
                        <a:pt x="1037" y="374"/>
                      </a:lnTo>
                      <a:lnTo>
                        <a:pt x="1044" y="348"/>
                      </a:lnTo>
                      <a:lnTo>
                        <a:pt x="1048" y="321"/>
                      </a:lnTo>
                      <a:lnTo>
                        <a:pt x="1050" y="295"/>
                      </a:lnTo>
                      <a:lnTo>
                        <a:pt x="1051" y="268"/>
                      </a:lnTo>
                      <a:lnTo>
                        <a:pt x="1044" y="263"/>
                      </a:lnTo>
                      <a:lnTo>
                        <a:pt x="1037" y="259"/>
                      </a:lnTo>
                      <a:lnTo>
                        <a:pt x="1029" y="255"/>
                      </a:lnTo>
                      <a:lnTo>
                        <a:pt x="1022" y="251"/>
                      </a:lnTo>
                      <a:lnTo>
                        <a:pt x="1022" y="239"/>
                      </a:lnTo>
                      <a:lnTo>
                        <a:pt x="1023" y="229"/>
                      </a:lnTo>
                      <a:lnTo>
                        <a:pt x="1023" y="218"/>
                      </a:lnTo>
                      <a:lnTo>
                        <a:pt x="1023" y="207"/>
                      </a:lnTo>
                      <a:lnTo>
                        <a:pt x="1028" y="204"/>
                      </a:lnTo>
                      <a:lnTo>
                        <a:pt x="1036" y="202"/>
                      </a:lnTo>
                      <a:lnTo>
                        <a:pt x="1045" y="201"/>
                      </a:lnTo>
                      <a:lnTo>
                        <a:pt x="1052" y="199"/>
                      </a:lnTo>
                      <a:lnTo>
                        <a:pt x="1060" y="196"/>
                      </a:lnTo>
                      <a:lnTo>
                        <a:pt x="1067" y="191"/>
                      </a:lnTo>
                      <a:lnTo>
                        <a:pt x="1070" y="183"/>
                      </a:lnTo>
                      <a:lnTo>
                        <a:pt x="1069" y="173"/>
                      </a:lnTo>
                      <a:lnTo>
                        <a:pt x="1061" y="173"/>
                      </a:lnTo>
                      <a:lnTo>
                        <a:pt x="1053" y="173"/>
                      </a:lnTo>
                      <a:lnTo>
                        <a:pt x="1045" y="173"/>
                      </a:lnTo>
                      <a:lnTo>
                        <a:pt x="1037" y="173"/>
                      </a:lnTo>
                      <a:lnTo>
                        <a:pt x="1035" y="171"/>
                      </a:lnTo>
                      <a:lnTo>
                        <a:pt x="1034" y="168"/>
                      </a:lnTo>
                      <a:lnTo>
                        <a:pt x="1031" y="166"/>
                      </a:lnTo>
                      <a:lnTo>
                        <a:pt x="1029" y="164"/>
                      </a:lnTo>
                      <a:lnTo>
                        <a:pt x="1038" y="158"/>
                      </a:lnTo>
                      <a:lnTo>
                        <a:pt x="1052" y="154"/>
                      </a:lnTo>
                      <a:lnTo>
                        <a:pt x="1072" y="152"/>
                      </a:lnTo>
                      <a:lnTo>
                        <a:pt x="1095" y="150"/>
                      </a:lnTo>
                      <a:lnTo>
                        <a:pt x="1118" y="149"/>
                      </a:lnTo>
                      <a:lnTo>
                        <a:pt x="1141" y="149"/>
                      </a:lnTo>
                      <a:lnTo>
                        <a:pt x="1161" y="148"/>
                      </a:lnTo>
                      <a:lnTo>
                        <a:pt x="1176" y="148"/>
                      </a:lnTo>
                      <a:lnTo>
                        <a:pt x="1181" y="149"/>
                      </a:lnTo>
                      <a:lnTo>
                        <a:pt x="1184" y="151"/>
                      </a:lnTo>
                      <a:lnTo>
                        <a:pt x="1187" y="154"/>
                      </a:lnTo>
                      <a:lnTo>
                        <a:pt x="1192" y="159"/>
                      </a:lnTo>
                      <a:lnTo>
                        <a:pt x="1186" y="166"/>
                      </a:lnTo>
                      <a:lnTo>
                        <a:pt x="1176" y="175"/>
                      </a:lnTo>
                      <a:lnTo>
                        <a:pt x="1167" y="186"/>
                      </a:lnTo>
                      <a:lnTo>
                        <a:pt x="1162" y="195"/>
                      </a:lnTo>
                      <a:lnTo>
                        <a:pt x="1177" y="201"/>
                      </a:lnTo>
                      <a:lnTo>
                        <a:pt x="1188" y="206"/>
                      </a:lnTo>
                      <a:lnTo>
                        <a:pt x="1198" y="210"/>
                      </a:lnTo>
                      <a:lnTo>
                        <a:pt x="1204" y="215"/>
                      </a:lnTo>
                      <a:lnTo>
                        <a:pt x="1208" y="221"/>
                      </a:lnTo>
                      <a:lnTo>
                        <a:pt x="1211" y="229"/>
                      </a:lnTo>
                      <a:lnTo>
                        <a:pt x="1212" y="241"/>
                      </a:lnTo>
                      <a:lnTo>
                        <a:pt x="1212" y="257"/>
                      </a:lnTo>
                      <a:lnTo>
                        <a:pt x="1206" y="263"/>
                      </a:lnTo>
                      <a:lnTo>
                        <a:pt x="1197" y="268"/>
                      </a:lnTo>
                      <a:lnTo>
                        <a:pt x="1189" y="272"/>
                      </a:lnTo>
                      <a:lnTo>
                        <a:pt x="1185" y="276"/>
                      </a:lnTo>
                      <a:lnTo>
                        <a:pt x="1183" y="276"/>
                      </a:lnTo>
                      <a:lnTo>
                        <a:pt x="1181" y="276"/>
                      </a:lnTo>
                      <a:lnTo>
                        <a:pt x="1178" y="276"/>
                      </a:lnTo>
                      <a:lnTo>
                        <a:pt x="1176" y="276"/>
                      </a:lnTo>
                      <a:lnTo>
                        <a:pt x="1176" y="301"/>
                      </a:lnTo>
                      <a:lnTo>
                        <a:pt x="1176" y="326"/>
                      </a:lnTo>
                      <a:lnTo>
                        <a:pt x="1176" y="350"/>
                      </a:lnTo>
                      <a:lnTo>
                        <a:pt x="1176" y="374"/>
                      </a:lnTo>
                      <a:lnTo>
                        <a:pt x="1187" y="383"/>
                      </a:lnTo>
                      <a:lnTo>
                        <a:pt x="1193" y="395"/>
                      </a:lnTo>
                      <a:lnTo>
                        <a:pt x="1196" y="409"/>
                      </a:lnTo>
                      <a:lnTo>
                        <a:pt x="1196" y="426"/>
                      </a:lnTo>
                      <a:lnTo>
                        <a:pt x="1192" y="429"/>
                      </a:lnTo>
                      <a:lnTo>
                        <a:pt x="1186" y="431"/>
                      </a:lnTo>
                      <a:lnTo>
                        <a:pt x="1180" y="433"/>
                      </a:lnTo>
                      <a:lnTo>
                        <a:pt x="1175" y="434"/>
                      </a:lnTo>
                      <a:lnTo>
                        <a:pt x="1175" y="495"/>
                      </a:lnTo>
                      <a:lnTo>
                        <a:pt x="1176" y="557"/>
                      </a:lnTo>
                      <a:lnTo>
                        <a:pt x="1176" y="619"/>
                      </a:lnTo>
                      <a:lnTo>
                        <a:pt x="1176" y="683"/>
                      </a:lnTo>
                      <a:lnTo>
                        <a:pt x="1193" y="696"/>
                      </a:lnTo>
                      <a:lnTo>
                        <a:pt x="1200" y="708"/>
                      </a:lnTo>
                      <a:lnTo>
                        <a:pt x="1197" y="721"/>
                      </a:lnTo>
                      <a:lnTo>
                        <a:pt x="1187" y="743"/>
                      </a:lnTo>
                      <a:lnTo>
                        <a:pt x="1185" y="754"/>
                      </a:lnTo>
                      <a:lnTo>
                        <a:pt x="1184" y="760"/>
                      </a:lnTo>
                      <a:lnTo>
                        <a:pt x="1184" y="767"/>
                      </a:lnTo>
                      <a:lnTo>
                        <a:pt x="1184" y="778"/>
                      </a:lnTo>
                      <a:lnTo>
                        <a:pt x="1204" y="780"/>
                      </a:lnTo>
                      <a:lnTo>
                        <a:pt x="1218" y="781"/>
                      </a:lnTo>
                      <a:lnTo>
                        <a:pt x="1229" y="783"/>
                      </a:lnTo>
                      <a:lnTo>
                        <a:pt x="1235" y="786"/>
                      </a:lnTo>
                      <a:lnTo>
                        <a:pt x="1239" y="792"/>
                      </a:lnTo>
                      <a:lnTo>
                        <a:pt x="1241" y="801"/>
                      </a:lnTo>
                      <a:lnTo>
                        <a:pt x="1242" y="815"/>
                      </a:lnTo>
                      <a:lnTo>
                        <a:pt x="1242" y="833"/>
                      </a:lnTo>
                      <a:lnTo>
                        <a:pt x="1249" y="834"/>
                      </a:lnTo>
                      <a:lnTo>
                        <a:pt x="1253" y="835"/>
                      </a:lnTo>
                      <a:lnTo>
                        <a:pt x="1257" y="836"/>
                      </a:lnTo>
                      <a:lnTo>
                        <a:pt x="1262" y="837"/>
                      </a:lnTo>
                      <a:lnTo>
                        <a:pt x="1265" y="838"/>
                      </a:lnTo>
                      <a:lnTo>
                        <a:pt x="1271" y="838"/>
                      </a:lnTo>
                      <a:lnTo>
                        <a:pt x="1276" y="839"/>
                      </a:lnTo>
                      <a:lnTo>
                        <a:pt x="1284" y="840"/>
                      </a:lnTo>
                      <a:lnTo>
                        <a:pt x="1285" y="835"/>
                      </a:lnTo>
                      <a:lnTo>
                        <a:pt x="1287" y="824"/>
                      </a:lnTo>
                      <a:lnTo>
                        <a:pt x="1289" y="812"/>
                      </a:lnTo>
                      <a:lnTo>
                        <a:pt x="1291" y="802"/>
                      </a:lnTo>
                      <a:lnTo>
                        <a:pt x="1291" y="797"/>
                      </a:lnTo>
                      <a:lnTo>
                        <a:pt x="1293" y="790"/>
                      </a:lnTo>
                      <a:lnTo>
                        <a:pt x="1296" y="773"/>
                      </a:lnTo>
                      <a:lnTo>
                        <a:pt x="1301" y="743"/>
                      </a:lnTo>
                      <a:lnTo>
                        <a:pt x="1306" y="742"/>
                      </a:lnTo>
                      <a:lnTo>
                        <a:pt x="1311" y="741"/>
                      </a:lnTo>
                      <a:lnTo>
                        <a:pt x="1317" y="740"/>
                      </a:lnTo>
                      <a:lnTo>
                        <a:pt x="1323" y="739"/>
                      </a:lnTo>
                      <a:lnTo>
                        <a:pt x="1329" y="739"/>
                      </a:lnTo>
                      <a:lnTo>
                        <a:pt x="1335" y="739"/>
                      </a:lnTo>
                      <a:lnTo>
                        <a:pt x="1341" y="739"/>
                      </a:lnTo>
                      <a:lnTo>
                        <a:pt x="1347" y="739"/>
                      </a:lnTo>
                      <a:lnTo>
                        <a:pt x="1351" y="758"/>
                      </a:lnTo>
                      <a:lnTo>
                        <a:pt x="1350" y="788"/>
                      </a:lnTo>
                      <a:lnTo>
                        <a:pt x="1347" y="821"/>
                      </a:lnTo>
                      <a:lnTo>
                        <a:pt x="1346" y="847"/>
                      </a:lnTo>
                      <a:lnTo>
                        <a:pt x="1364" y="848"/>
                      </a:lnTo>
                      <a:lnTo>
                        <a:pt x="1382" y="850"/>
                      </a:lnTo>
                      <a:lnTo>
                        <a:pt x="1400" y="851"/>
                      </a:lnTo>
                      <a:lnTo>
                        <a:pt x="1419" y="852"/>
                      </a:lnTo>
                      <a:lnTo>
                        <a:pt x="1436" y="854"/>
                      </a:lnTo>
                      <a:lnTo>
                        <a:pt x="1455" y="856"/>
                      </a:lnTo>
                      <a:lnTo>
                        <a:pt x="1472" y="858"/>
                      </a:lnTo>
                      <a:lnTo>
                        <a:pt x="1491" y="860"/>
                      </a:lnTo>
                      <a:lnTo>
                        <a:pt x="1509" y="862"/>
                      </a:lnTo>
                      <a:lnTo>
                        <a:pt x="1527" y="864"/>
                      </a:lnTo>
                      <a:lnTo>
                        <a:pt x="1545" y="866"/>
                      </a:lnTo>
                      <a:lnTo>
                        <a:pt x="1563" y="869"/>
                      </a:lnTo>
                      <a:lnTo>
                        <a:pt x="1581" y="872"/>
                      </a:lnTo>
                      <a:lnTo>
                        <a:pt x="1600" y="875"/>
                      </a:lnTo>
                      <a:lnTo>
                        <a:pt x="1617" y="878"/>
                      </a:lnTo>
                      <a:lnTo>
                        <a:pt x="1636" y="883"/>
                      </a:lnTo>
                      <a:lnTo>
                        <a:pt x="1638" y="885"/>
                      </a:lnTo>
                      <a:lnTo>
                        <a:pt x="1640" y="886"/>
                      </a:lnTo>
                      <a:lnTo>
                        <a:pt x="1641" y="888"/>
                      </a:lnTo>
                      <a:lnTo>
                        <a:pt x="1644" y="889"/>
                      </a:lnTo>
                      <a:lnTo>
                        <a:pt x="1642" y="914"/>
                      </a:lnTo>
                      <a:lnTo>
                        <a:pt x="1639" y="939"/>
                      </a:lnTo>
                      <a:lnTo>
                        <a:pt x="1634" y="964"/>
                      </a:lnTo>
                      <a:lnTo>
                        <a:pt x="1628" y="989"/>
                      </a:lnTo>
                      <a:lnTo>
                        <a:pt x="1622" y="1014"/>
                      </a:lnTo>
                      <a:lnTo>
                        <a:pt x="1615" y="1039"/>
                      </a:lnTo>
                      <a:lnTo>
                        <a:pt x="1610" y="1064"/>
                      </a:lnTo>
                      <a:lnTo>
                        <a:pt x="1606" y="1089"/>
                      </a:lnTo>
                      <a:lnTo>
                        <a:pt x="1622" y="1092"/>
                      </a:lnTo>
                      <a:lnTo>
                        <a:pt x="1633" y="1095"/>
                      </a:lnTo>
                      <a:lnTo>
                        <a:pt x="1641" y="1097"/>
                      </a:lnTo>
                      <a:lnTo>
                        <a:pt x="1648" y="1099"/>
                      </a:lnTo>
                      <a:lnTo>
                        <a:pt x="1653" y="1100"/>
                      </a:lnTo>
                      <a:lnTo>
                        <a:pt x="1659" y="1102"/>
                      </a:lnTo>
                      <a:lnTo>
                        <a:pt x="1665" y="1104"/>
                      </a:lnTo>
                      <a:lnTo>
                        <a:pt x="1672" y="1106"/>
                      </a:lnTo>
                      <a:lnTo>
                        <a:pt x="1676" y="1117"/>
                      </a:lnTo>
                      <a:lnTo>
                        <a:pt x="1676" y="1131"/>
                      </a:lnTo>
                      <a:lnTo>
                        <a:pt x="1675" y="1147"/>
                      </a:lnTo>
                      <a:lnTo>
                        <a:pt x="1673" y="1160"/>
                      </a:lnTo>
                      <a:lnTo>
                        <a:pt x="1665" y="1164"/>
                      </a:lnTo>
                      <a:lnTo>
                        <a:pt x="1657" y="1165"/>
                      </a:lnTo>
                      <a:lnTo>
                        <a:pt x="1648" y="1165"/>
                      </a:lnTo>
                      <a:lnTo>
                        <a:pt x="1638" y="1162"/>
                      </a:lnTo>
                      <a:lnTo>
                        <a:pt x="1627" y="1161"/>
                      </a:lnTo>
                      <a:lnTo>
                        <a:pt x="1617" y="1160"/>
                      </a:lnTo>
                      <a:lnTo>
                        <a:pt x="1607" y="1159"/>
                      </a:lnTo>
                      <a:lnTo>
                        <a:pt x="1599" y="1159"/>
                      </a:lnTo>
                      <a:lnTo>
                        <a:pt x="1595" y="1173"/>
                      </a:lnTo>
                      <a:lnTo>
                        <a:pt x="1593" y="1186"/>
                      </a:lnTo>
                      <a:lnTo>
                        <a:pt x="1591" y="1201"/>
                      </a:lnTo>
                      <a:lnTo>
                        <a:pt x="1591" y="1216"/>
                      </a:lnTo>
                      <a:lnTo>
                        <a:pt x="1597" y="1217"/>
                      </a:lnTo>
                      <a:lnTo>
                        <a:pt x="1605" y="1219"/>
                      </a:lnTo>
                      <a:lnTo>
                        <a:pt x="1613" y="1220"/>
                      </a:lnTo>
                      <a:lnTo>
                        <a:pt x="1619" y="1222"/>
                      </a:lnTo>
                      <a:lnTo>
                        <a:pt x="1627" y="1224"/>
                      </a:lnTo>
                      <a:lnTo>
                        <a:pt x="1635" y="1227"/>
                      </a:lnTo>
                      <a:lnTo>
                        <a:pt x="1644" y="1231"/>
                      </a:lnTo>
                      <a:lnTo>
                        <a:pt x="1651" y="1236"/>
                      </a:lnTo>
                      <a:lnTo>
                        <a:pt x="1649" y="1251"/>
                      </a:lnTo>
                      <a:lnTo>
                        <a:pt x="1642" y="1270"/>
                      </a:lnTo>
                      <a:lnTo>
                        <a:pt x="1634" y="1287"/>
                      </a:lnTo>
                      <a:lnTo>
                        <a:pt x="1620" y="1298"/>
                      </a:lnTo>
                      <a:lnTo>
                        <a:pt x="1617" y="1298"/>
                      </a:lnTo>
                      <a:lnTo>
                        <a:pt x="1613" y="1298"/>
                      </a:lnTo>
                      <a:lnTo>
                        <a:pt x="1610" y="1298"/>
                      </a:lnTo>
                      <a:lnTo>
                        <a:pt x="1606" y="1298"/>
                      </a:lnTo>
                      <a:lnTo>
                        <a:pt x="1594" y="1295"/>
                      </a:lnTo>
                      <a:lnTo>
                        <a:pt x="1583" y="1291"/>
                      </a:lnTo>
                      <a:lnTo>
                        <a:pt x="1571" y="1288"/>
                      </a:lnTo>
                      <a:lnTo>
                        <a:pt x="1560" y="1285"/>
                      </a:lnTo>
                      <a:lnTo>
                        <a:pt x="1548" y="1282"/>
                      </a:lnTo>
                      <a:lnTo>
                        <a:pt x="1537" y="1280"/>
                      </a:lnTo>
                      <a:lnTo>
                        <a:pt x="1526" y="1277"/>
                      </a:lnTo>
                      <a:lnTo>
                        <a:pt x="1514" y="1275"/>
                      </a:lnTo>
                      <a:lnTo>
                        <a:pt x="1503" y="1273"/>
                      </a:lnTo>
                      <a:lnTo>
                        <a:pt x="1492" y="1271"/>
                      </a:lnTo>
                      <a:lnTo>
                        <a:pt x="1480" y="1269"/>
                      </a:lnTo>
                      <a:lnTo>
                        <a:pt x="1469" y="1268"/>
                      </a:lnTo>
                      <a:lnTo>
                        <a:pt x="1458" y="1267"/>
                      </a:lnTo>
                      <a:lnTo>
                        <a:pt x="1447" y="1265"/>
                      </a:lnTo>
                      <a:lnTo>
                        <a:pt x="1435" y="1264"/>
                      </a:lnTo>
                      <a:lnTo>
                        <a:pt x="1424" y="1264"/>
                      </a:lnTo>
                      <a:lnTo>
                        <a:pt x="1425" y="1272"/>
                      </a:lnTo>
                      <a:lnTo>
                        <a:pt x="1425" y="1279"/>
                      </a:lnTo>
                      <a:lnTo>
                        <a:pt x="1426" y="1285"/>
                      </a:lnTo>
                      <a:lnTo>
                        <a:pt x="1427" y="1293"/>
                      </a:lnTo>
                      <a:lnTo>
                        <a:pt x="1449" y="1297"/>
                      </a:lnTo>
                      <a:lnTo>
                        <a:pt x="1470" y="1301"/>
                      </a:lnTo>
                      <a:lnTo>
                        <a:pt x="1492" y="1306"/>
                      </a:lnTo>
                      <a:lnTo>
                        <a:pt x="1514" y="1311"/>
                      </a:lnTo>
                      <a:lnTo>
                        <a:pt x="1535" y="1316"/>
                      </a:lnTo>
                      <a:lnTo>
                        <a:pt x="1557" y="1323"/>
                      </a:lnTo>
                      <a:lnTo>
                        <a:pt x="1579" y="1329"/>
                      </a:lnTo>
                      <a:lnTo>
                        <a:pt x="1601" y="1335"/>
                      </a:lnTo>
                      <a:lnTo>
                        <a:pt x="1622" y="1341"/>
                      </a:lnTo>
                      <a:lnTo>
                        <a:pt x="1644" y="1349"/>
                      </a:lnTo>
                      <a:lnTo>
                        <a:pt x="1665" y="1355"/>
                      </a:lnTo>
                      <a:lnTo>
                        <a:pt x="1686" y="1362"/>
                      </a:lnTo>
                      <a:lnTo>
                        <a:pt x="1708" y="1370"/>
                      </a:lnTo>
                      <a:lnTo>
                        <a:pt x="1730" y="1377"/>
                      </a:lnTo>
                      <a:lnTo>
                        <a:pt x="1751" y="1384"/>
                      </a:lnTo>
                      <a:lnTo>
                        <a:pt x="1773" y="1391"/>
                      </a:lnTo>
                      <a:lnTo>
                        <a:pt x="1777" y="1393"/>
                      </a:lnTo>
                      <a:lnTo>
                        <a:pt x="1785" y="1398"/>
                      </a:lnTo>
                      <a:lnTo>
                        <a:pt x="1795" y="1404"/>
                      </a:lnTo>
                      <a:lnTo>
                        <a:pt x="1805" y="1410"/>
                      </a:lnTo>
                      <a:lnTo>
                        <a:pt x="1812" y="1417"/>
                      </a:lnTo>
                      <a:lnTo>
                        <a:pt x="1817" y="1425"/>
                      </a:lnTo>
                      <a:lnTo>
                        <a:pt x="1817" y="1431"/>
                      </a:lnTo>
                      <a:lnTo>
                        <a:pt x="1809" y="1437"/>
                      </a:lnTo>
                      <a:lnTo>
                        <a:pt x="1804" y="1437"/>
                      </a:lnTo>
                      <a:lnTo>
                        <a:pt x="1799" y="1437"/>
                      </a:lnTo>
                      <a:lnTo>
                        <a:pt x="1794" y="1437"/>
                      </a:lnTo>
                      <a:lnTo>
                        <a:pt x="1788" y="1438"/>
                      </a:lnTo>
                      <a:lnTo>
                        <a:pt x="1788" y="1439"/>
                      </a:lnTo>
                      <a:lnTo>
                        <a:pt x="1788" y="1440"/>
                      </a:lnTo>
                      <a:lnTo>
                        <a:pt x="1788" y="1441"/>
                      </a:lnTo>
                      <a:lnTo>
                        <a:pt x="1788" y="1442"/>
                      </a:lnTo>
                      <a:lnTo>
                        <a:pt x="1801" y="1451"/>
                      </a:lnTo>
                      <a:lnTo>
                        <a:pt x="1819" y="1462"/>
                      </a:lnTo>
                      <a:lnTo>
                        <a:pt x="1838" y="1478"/>
                      </a:lnTo>
                      <a:lnTo>
                        <a:pt x="1855" y="1494"/>
                      </a:lnTo>
                      <a:lnTo>
                        <a:pt x="1871" y="1512"/>
                      </a:lnTo>
                      <a:lnTo>
                        <a:pt x="1883" y="1531"/>
                      </a:lnTo>
                      <a:lnTo>
                        <a:pt x="1887" y="1549"/>
                      </a:lnTo>
                      <a:lnTo>
                        <a:pt x="1884" y="1565"/>
                      </a:lnTo>
                      <a:lnTo>
                        <a:pt x="1871" y="1573"/>
                      </a:lnTo>
                      <a:lnTo>
                        <a:pt x="1856" y="1576"/>
                      </a:lnTo>
                      <a:lnTo>
                        <a:pt x="1840" y="1572"/>
                      </a:lnTo>
                      <a:lnTo>
                        <a:pt x="1825" y="1565"/>
                      </a:lnTo>
                      <a:lnTo>
                        <a:pt x="1809" y="1556"/>
                      </a:lnTo>
                      <a:lnTo>
                        <a:pt x="1795" y="1545"/>
                      </a:lnTo>
                      <a:lnTo>
                        <a:pt x="1783" y="1537"/>
                      </a:lnTo>
                      <a:lnTo>
                        <a:pt x="1773" y="1530"/>
                      </a:lnTo>
                      <a:lnTo>
                        <a:pt x="1766" y="1521"/>
                      </a:lnTo>
                      <a:lnTo>
                        <a:pt x="1754" y="1514"/>
                      </a:lnTo>
                      <a:lnTo>
                        <a:pt x="1739" y="1509"/>
                      </a:lnTo>
                      <a:lnTo>
                        <a:pt x="1720" y="1505"/>
                      </a:lnTo>
                      <a:lnTo>
                        <a:pt x="1701" y="1502"/>
                      </a:lnTo>
                      <a:lnTo>
                        <a:pt x="1683" y="1500"/>
                      </a:lnTo>
                      <a:lnTo>
                        <a:pt x="1668" y="1499"/>
                      </a:lnTo>
                      <a:lnTo>
                        <a:pt x="1658" y="1498"/>
                      </a:lnTo>
                      <a:lnTo>
                        <a:pt x="1652" y="1499"/>
                      </a:lnTo>
                      <a:lnTo>
                        <a:pt x="1647" y="1500"/>
                      </a:lnTo>
                      <a:lnTo>
                        <a:pt x="1641" y="1501"/>
                      </a:lnTo>
                      <a:lnTo>
                        <a:pt x="1636" y="1501"/>
                      </a:lnTo>
                      <a:lnTo>
                        <a:pt x="1640" y="1511"/>
                      </a:lnTo>
                      <a:lnTo>
                        <a:pt x="1645" y="1521"/>
                      </a:lnTo>
                      <a:lnTo>
                        <a:pt x="1644" y="1531"/>
                      </a:lnTo>
                      <a:lnTo>
                        <a:pt x="1633" y="1539"/>
                      </a:lnTo>
                      <a:lnTo>
                        <a:pt x="1634" y="1555"/>
                      </a:lnTo>
                      <a:lnTo>
                        <a:pt x="1631" y="1568"/>
                      </a:lnTo>
                      <a:lnTo>
                        <a:pt x="1624" y="1579"/>
                      </a:lnTo>
                      <a:lnTo>
                        <a:pt x="1607" y="1582"/>
                      </a:lnTo>
                      <a:lnTo>
                        <a:pt x="1599" y="1579"/>
                      </a:lnTo>
                      <a:lnTo>
                        <a:pt x="1592" y="1575"/>
                      </a:lnTo>
                      <a:lnTo>
                        <a:pt x="1584" y="1570"/>
                      </a:lnTo>
                      <a:lnTo>
                        <a:pt x="1578" y="1566"/>
                      </a:lnTo>
                      <a:lnTo>
                        <a:pt x="1571" y="1562"/>
                      </a:lnTo>
                      <a:lnTo>
                        <a:pt x="1565" y="1559"/>
                      </a:lnTo>
                      <a:lnTo>
                        <a:pt x="1558" y="1556"/>
                      </a:lnTo>
                      <a:lnTo>
                        <a:pt x="1550" y="1555"/>
                      </a:lnTo>
                      <a:lnTo>
                        <a:pt x="1545" y="1586"/>
                      </a:lnTo>
                      <a:lnTo>
                        <a:pt x="1533" y="1604"/>
                      </a:lnTo>
                      <a:lnTo>
                        <a:pt x="1516" y="1612"/>
                      </a:lnTo>
                      <a:lnTo>
                        <a:pt x="1495" y="1612"/>
                      </a:lnTo>
                      <a:lnTo>
                        <a:pt x="1472" y="1606"/>
                      </a:lnTo>
                      <a:lnTo>
                        <a:pt x="1448" y="1596"/>
                      </a:lnTo>
                      <a:lnTo>
                        <a:pt x="1424" y="1586"/>
                      </a:lnTo>
                      <a:lnTo>
                        <a:pt x="1401" y="1576"/>
                      </a:lnTo>
                      <a:lnTo>
                        <a:pt x="1389" y="1572"/>
                      </a:lnTo>
                      <a:lnTo>
                        <a:pt x="1376" y="1569"/>
                      </a:lnTo>
                      <a:lnTo>
                        <a:pt x="1363" y="1566"/>
                      </a:lnTo>
                      <a:lnTo>
                        <a:pt x="1348" y="1563"/>
                      </a:lnTo>
                      <a:lnTo>
                        <a:pt x="1334" y="1559"/>
                      </a:lnTo>
                      <a:lnTo>
                        <a:pt x="1320" y="1556"/>
                      </a:lnTo>
                      <a:lnTo>
                        <a:pt x="1305" y="1554"/>
                      </a:lnTo>
                      <a:lnTo>
                        <a:pt x="1290" y="1551"/>
                      </a:lnTo>
                      <a:lnTo>
                        <a:pt x="1275" y="1549"/>
                      </a:lnTo>
                      <a:lnTo>
                        <a:pt x="1261" y="1547"/>
                      </a:lnTo>
                      <a:lnTo>
                        <a:pt x="1246" y="1546"/>
                      </a:lnTo>
                      <a:lnTo>
                        <a:pt x="1232" y="1546"/>
                      </a:lnTo>
                      <a:lnTo>
                        <a:pt x="1219" y="1547"/>
                      </a:lnTo>
                      <a:lnTo>
                        <a:pt x="1207" y="1550"/>
                      </a:lnTo>
                      <a:lnTo>
                        <a:pt x="1195" y="1554"/>
                      </a:lnTo>
                      <a:lnTo>
                        <a:pt x="1184" y="1558"/>
                      </a:lnTo>
                      <a:lnTo>
                        <a:pt x="1180" y="1573"/>
                      </a:lnTo>
                      <a:lnTo>
                        <a:pt x="1177" y="1588"/>
                      </a:lnTo>
                      <a:lnTo>
                        <a:pt x="1175" y="1604"/>
                      </a:lnTo>
                      <a:lnTo>
                        <a:pt x="1173" y="1620"/>
                      </a:lnTo>
                      <a:lnTo>
                        <a:pt x="1166" y="1639"/>
                      </a:lnTo>
                      <a:lnTo>
                        <a:pt x="1158" y="1656"/>
                      </a:lnTo>
                      <a:lnTo>
                        <a:pt x="1147" y="1669"/>
                      </a:lnTo>
                      <a:lnTo>
                        <a:pt x="1133" y="1679"/>
                      </a:lnTo>
                      <a:lnTo>
                        <a:pt x="1119" y="1684"/>
                      </a:lnTo>
                      <a:lnTo>
                        <a:pt x="1104" y="1683"/>
                      </a:lnTo>
                      <a:lnTo>
                        <a:pt x="1089" y="1674"/>
                      </a:lnTo>
                      <a:lnTo>
                        <a:pt x="1073" y="1657"/>
                      </a:lnTo>
                      <a:lnTo>
                        <a:pt x="1071" y="1648"/>
                      </a:lnTo>
                      <a:lnTo>
                        <a:pt x="1070" y="1640"/>
                      </a:lnTo>
                      <a:lnTo>
                        <a:pt x="1068" y="1633"/>
                      </a:lnTo>
                      <a:lnTo>
                        <a:pt x="1067" y="1624"/>
                      </a:lnTo>
                      <a:lnTo>
                        <a:pt x="1059" y="1628"/>
                      </a:lnTo>
                      <a:lnTo>
                        <a:pt x="1053" y="1630"/>
                      </a:lnTo>
                      <a:lnTo>
                        <a:pt x="1048" y="1631"/>
                      </a:lnTo>
                      <a:lnTo>
                        <a:pt x="1044" y="1631"/>
                      </a:lnTo>
                      <a:lnTo>
                        <a:pt x="1039" y="1630"/>
                      </a:lnTo>
                      <a:lnTo>
                        <a:pt x="1035" y="1629"/>
                      </a:lnTo>
                      <a:lnTo>
                        <a:pt x="1030" y="1629"/>
                      </a:lnTo>
                      <a:lnTo>
                        <a:pt x="1025" y="1628"/>
                      </a:lnTo>
                      <a:lnTo>
                        <a:pt x="1006" y="1638"/>
                      </a:lnTo>
                      <a:lnTo>
                        <a:pt x="987" y="1647"/>
                      </a:lnTo>
                      <a:lnTo>
                        <a:pt x="967" y="1657"/>
                      </a:lnTo>
                      <a:lnTo>
                        <a:pt x="946" y="1665"/>
                      </a:lnTo>
                      <a:lnTo>
                        <a:pt x="926" y="1672"/>
                      </a:lnTo>
                      <a:lnTo>
                        <a:pt x="906" y="1680"/>
                      </a:lnTo>
                      <a:lnTo>
                        <a:pt x="887" y="1687"/>
                      </a:lnTo>
                      <a:lnTo>
                        <a:pt x="867" y="1693"/>
                      </a:lnTo>
                      <a:lnTo>
                        <a:pt x="857" y="1694"/>
                      </a:lnTo>
                      <a:lnTo>
                        <a:pt x="847" y="1694"/>
                      </a:lnTo>
                      <a:lnTo>
                        <a:pt x="836" y="1695"/>
                      </a:lnTo>
                      <a:lnTo>
                        <a:pt x="826" y="1696"/>
                      </a:lnTo>
                      <a:lnTo>
                        <a:pt x="815" y="1696"/>
                      </a:lnTo>
                      <a:lnTo>
                        <a:pt x="804" y="1697"/>
                      </a:lnTo>
                      <a:lnTo>
                        <a:pt x="795" y="1697"/>
                      </a:lnTo>
                      <a:lnTo>
                        <a:pt x="785" y="1697"/>
                      </a:lnTo>
                      <a:lnTo>
                        <a:pt x="770" y="1687"/>
                      </a:lnTo>
                      <a:lnTo>
                        <a:pt x="763" y="1678"/>
                      </a:lnTo>
                      <a:lnTo>
                        <a:pt x="761" y="1667"/>
                      </a:lnTo>
                      <a:lnTo>
                        <a:pt x="762" y="1658"/>
                      </a:lnTo>
                      <a:lnTo>
                        <a:pt x="766" y="1647"/>
                      </a:lnTo>
                      <a:lnTo>
                        <a:pt x="773" y="1637"/>
                      </a:lnTo>
                      <a:lnTo>
                        <a:pt x="780" y="1626"/>
                      </a:lnTo>
                      <a:lnTo>
                        <a:pt x="788" y="1613"/>
                      </a:lnTo>
                      <a:lnTo>
                        <a:pt x="795" y="1606"/>
                      </a:lnTo>
                      <a:lnTo>
                        <a:pt x="802" y="1597"/>
                      </a:lnTo>
                      <a:lnTo>
                        <a:pt x="810" y="1590"/>
                      </a:lnTo>
                      <a:lnTo>
                        <a:pt x="818" y="1583"/>
                      </a:lnTo>
                      <a:lnTo>
                        <a:pt x="812" y="1579"/>
                      </a:lnTo>
                      <a:lnTo>
                        <a:pt x="800" y="1577"/>
                      </a:lnTo>
                      <a:lnTo>
                        <a:pt x="785" y="1579"/>
                      </a:lnTo>
                      <a:lnTo>
                        <a:pt x="767" y="1582"/>
                      </a:lnTo>
                      <a:lnTo>
                        <a:pt x="748" y="1586"/>
                      </a:lnTo>
                      <a:lnTo>
                        <a:pt x="732" y="1591"/>
                      </a:lnTo>
                      <a:lnTo>
                        <a:pt x="718" y="1595"/>
                      </a:lnTo>
                      <a:lnTo>
                        <a:pt x="708" y="1598"/>
                      </a:lnTo>
                      <a:lnTo>
                        <a:pt x="698" y="1604"/>
                      </a:lnTo>
                      <a:lnTo>
                        <a:pt x="687" y="1609"/>
                      </a:lnTo>
                      <a:lnTo>
                        <a:pt x="676" y="1613"/>
                      </a:lnTo>
                      <a:lnTo>
                        <a:pt x="663" y="1617"/>
                      </a:lnTo>
                      <a:lnTo>
                        <a:pt x="651" y="1620"/>
                      </a:lnTo>
                      <a:lnTo>
                        <a:pt x="640" y="1620"/>
                      </a:lnTo>
                      <a:lnTo>
                        <a:pt x="630" y="1617"/>
                      </a:lnTo>
                      <a:lnTo>
                        <a:pt x="621" y="1610"/>
                      </a:lnTo>
                      <a:lnTo>
                        <a:pt x="585" y="1604"/>
                      </a:lnTo>
                      <a:lnTo>
                        <a:pt x="564" y="1592"/>
                      </a:lnTo>
                      <a:lnTo>
                        <a:pt x="558" y="1578"/>
                      </a:lnTo>
                      <a:lnTo>
                        <a:pt x="559" y="1562"/>
                      </a:lnTo>
                      <a:lnTo>
                        <a:pt x="566" y="1547"/>
                      </a:lnTo>
                      <a:lnTo>
                        <a:pt x="574" y="1533"/>
                      </a:lnTo>
                      <a:lnTo>
                        <a:pt x="581" y="1521"/>
                      </a:lnTo>
                      <a:lnTo>
                        <a:pt x="581" y="1515"/>
                      </a:lnTo>
                      <a:lnTo>
                        <a:pt x="568" y="1515"/>
                      </a:lnTo>
                      <a:lnTo>
                        <a:pt x="555" y="1516"/>
                      </a:lnTo>
                      <a:lnTo>
                        <a:pt x="547" y="1517"/>
                      </a:lnTo>
                      <a:lnTo>
                        <a:pt x="538" y="1518"/>
                      </a:lnTo>
                      <a:lnTo>
                        <a:pt x="529" y="1521"/>
                      </a:lnTo>
                      <a:lnTo>
                        <a:pt x="520" y="1525"/>
                      </a:lnTo>
                      <a:lnTo>
                        <a:pt x="510" y="1530"/>
                      </a:lnTo>
                      <a:lnTo>
                        <a:pt x="499" y="1535"/>
                      </a:lnTo>
                      <a:lnTo>
                        <a:pt x="492" y="1540"/>
                      </a:lnTo>
                      <a:lnTo>
                        <a:pt x="482" y="1546"/>
                      </a:lnTo>
                      <a:lnTo>
                        <a:pt x="470" y="1554"/>
                      </a:lnTo>
                      <a:lnTo>
                        <a:pt x="458" y="1561"/>
                      </a:lnTo>
                      <a:lnTo>
                        <a:pt x="444" y="1569"/>
                      </a:lnTo>
                      <a:lnTo>
                        <a:pt x="429" y="1577"/>
                      </a:lnTo>
                      <a:lnTo>
                        <a:pt x="414" y="1584"/>
                      </a:lnTo>
                      <a:lnTo>
                        <a:pt x="400" y="1589"/>
                      </a:lnTo>
                      <a:lnTo>
                        <a:pt x="384" y="1594"/>
                      </a:lnTo>
                      <a:lnTo>
                        <a:pt x="369" y="1598"/>
                      </a:lnTo>
                      <a:lnTo>
                        <a:pt x="355" y="1601"/>
                      </a:lnTo>
                      <a:lnTo>
                        <a:pt x="340" y="1601"/>
                      </a:lnTo>
                      <a:lnTo>
                        <a:pt x="328" y="1597"/>
                      </a:lnTo>
                      <a:lnTo>
                        <a:pt x="316" y="1593"/>
                      </a:lnTo>
                      <a:lnTo>
                        <a:pt x="306" y="1585"/>
                      </a:lnTo>
                      <a:lnTo>
                        <a:pt x="299" y="1575"/>
                      </a:lnTo>
                      <a:lnTo>
                        <a:pt x="298" y="1559"/>
                      </a:lnTo>
                      <a:lnTo>
                        <a:pt x="300" y="1543"/>
                      </a:lnTo>
                      <a:lnTo>
                        <a:pt x="302" y="1529"/>
                      </a:lnTo>
                      <a:lnTo>
                        <a:pt x="303" y="1515"/>
                      </a:lnTo>
                      <a:lnTo>
                        <a:pt x="299" y="1515"/>
                      </a:lnTo>
                      <a:lnTo>
                        <a:pt x="293" y="1515"/>
                      </a:lnTo>
                      <a:lnTo>
                        <a:pt x="289" y="1516"/>
                      </a:lnTo>
                      <a:lnTo>
                        <a:pt x="285" y="1516"/>
                      </a:lnTo>
                      <a:lnTo>
                        <a:pt x="280" y="1516"/>
                      </a:lnTo>
                      <a:lnTo>
                        <a:pt x="277" y="1516"/>
                      </a:lnTo>
                      <a:lnTo>
                        <a:pt x="272" y="1516"/>
                      </a:lnTo>
                      <a:lnTo>
                        <a:pt x="268" y="1515"/>
                      </a:lnTo>
                      <a:lnTo>
                        <a:pt x="263" y="1505"/>
                      </a:lnTo>
                      <a:lnTo>
                        <a:pt x="259" y="1498"/>
                      </a:lnTo>
                      <a:lnTo>
                        <a:pt x="258" y="1491"/>
                      </a:lnTo>
                      <a:lnTo>
                        <a:pt x="258" y="1486"/>
                      </a:lnTo>
                      <a:lnTo>
                        <a:pt x="256" y="1483"/>
                      </a:lnTo>
                      <a:lnTo>
                        <a:pt x="253" y="1481"/>
                      </a:lnTo>
                      <a:lnTo>
                        <a:pt x="245" y="1480"/>
                      </a:lnTo>
                      <a:lnTo>
                        <a:pt x="233" y="1480"/>
                      </a:lnTo>
                      <a:lnTo>
                        <a:pt x="221" y="1484"/>
                      </a:lnTo>
                      <a:lnTo>
                        <a:pt x="209" y="1488"/>
                      </a:lnTo>
                      <a:lnTo>
                        <a:pt x="195" y="1490"/>
                      </a:lnTo>
                      <a:lnTo>
                        <a:pt x="180" y="1492"/>
                      </a:lnTo>
                      <a:lnTo>
                        <a:pt x="165" y="1492"/>
                      </a:lnTo>
                      <a:lnTo>
                        <a:pt x="150" y="1492"/>
                      </a:lnTo>
                      <a:lnTo>
                        <a:pt x="133" y="1491"/>
                      </a:lnTo>
                      <a:lnTo>
                        <a:pt x="118" y="1489"/>
                      </a:lnTo>
                      <a:lnTo>
                        <a:pt x="101" y="1487"/>
                      </a:lnTo>
                      <a:lnTo>
                        <a:pt x="86" y="1484"/>
                      </a:lnTo>
                      <a:lnTo>
                        <a:pt x="71" y="1481"/>
                      </a:lnTo>
                      <a:lnTo>
                        <a:pt x="56" y="1476"/>
                      </a:lnTo>
                      <a:lnTo>
                        <a:pt x="42" y="1472"/>
                      </a:lnTo>
                      <a:lnTo>
                        <a:pt x="30" y="1466"/>
                      </a:lnTo>
                      <a:lnTo>
                        <a:pt x="18" y="1461"/>
                      </a:lnTo>
                      <a:lnTo>
                        <a:pt x="8" y="1455"/>
                      </a:lnTo>
                      <a:lnTo>
                        <a:pt x="0" y="1439"/>
                      </a:lnTo>
                      <a:lnTo>
                        <a:pt x="3" y="1425"/>
                      </a:lnTo>
                      <a:lnTo>
                        <a:pt x="12" y="1410"/>
                      </a:lnTo>
                      <a:lnTo>
                        <a:pt x="28" y="1398"/>
                      </a:lnTo>
                      <a:lnTo>
                        <a:pt x="46" y="1385"/>
                      </a:lnTo>
                      <a:lnTo>
                        <a:pt x="65" y="1375"/>
                      </a:lnTo>
                      <a:lnTo>
                        <a:pt x="83" y="1366"/>
                      </a:lnTo>
                      <a:lnTo>
                        <a:pt x="96" y="1360"/>
                      </a:lnTo>
                      <a:lnTo>
                        <a:pt x="96" y="1358"/>
                      </a:lnTo>
                      <a:lnTo>
                        <a:pt x="96" y="1357"/>
                      </a:lnTo>
                      <a:lnTo>
                        <a:pt x="93" y="1354"/>
                      </a:lnTo>
                      <a:lnTo>
                        <a:pt x="88" y="1352"/>
                      </a:lnTo>
                      <a:lnTo>
                        <a:pt x="85" y="1349"/>
                      </a:lnTo>
                      <a:lnTo>
                        <a:pt x="80" y="1347"/>
                      </a:lnTo>
                      <a:lnTo>
                        <a:pt x="83" y="1333"/>
                      </a:lnTo>
                      <a:lnTo>
                        <a:pt x="88" y="1328"/>
                      </a:lnTo>
                      <a:lnTo>
                        <a:pt x="96" y="1325"/>
                      </a:lnTo>
                      <a:lnTo>
                        <a:pt x="105" y="1314"/>
                      </a:lnTo>
                      <a:lnTo>
                        <a:pt x="86" y="1305"/>
                      </a:lnTo>
                      <a:lnTo>
                        <a:pt x="76" y="1298"/>
                      </a:lnTo>
                      <a:lnTo>
                        <a:pt x="74" y="1290"/>
                      </a:lnTo>
                      <a:lnTo>
                        <a:pt x="79" y="1285"/>
                      </a:lnTo>
                      <a:lnTo>
                        <a:pt x="88" y="1281"/>
                      </a:lnTo>
                      <a:lnTo>
                        <a:pt x="101" y="1277"/>
                      </a:lnTo>
                      <a:lnTo>
                        <a:pt x="117" y="1273"/>
                      </a:lnTo>
                      <a:lnTo>
                        <a:pt x="132" y="1270"/>
                      </a:lnTo>
                      <a:lnTo>
                        <a:pt x="151" y="1267"/>
                      </a:lnTo>
                      <a:lnTo>
                        <a:pt x="170" y="1263"/>
                      </a:lnTo>
                      <a:lnTo>
                        <a:pt x="189" y="1261"/>
                      </a:lnTo>
                      <a:lnTo>
                        <a:pt x="208" y="1258"/>
                      </a:lnTo>
                      <a:lnTo>
                        <a:pt x="227" y="1255"/>
                      </a:lnTo>
                      <a:lnTo>
                        <a:pt x="246" y="1252"/>
                      </a:lnTo>
                      <a:lnTo>
                        <a:pt x="265" y="1249"/>
                      </a:lnTo>
                      <a:lnTo>
                        <a:pt x="285" y="1247"/>
                      </a:lnTo>
                      <a:lnTo>
                        <a:pt x="303" y="1244"/>
                      </a:lnTo>
                      <a:lnTo>
                        <a:pt x="323" y="1241"/>
                      </a:lnTo>
                      <a:lnTo>
                        <a:pt x="342" y="1238"/>
                      </a:lnTo>
                      <a:lnTo>
                        <a:pt x="361" y="1236"/>
                      </a:lnTo>
                      <a:lnTo>
                        <a:pt x="381" y="1233"/>
                      </a:lnTo>
                      <a:lnTo>
                        <a:pt x="401" y="1231"/>
                      </a:lnTo>
                      <a:lnTo>
                        <a:pt x="421" y="1229"/>
                      </a:lnTo>
                      <a:lnTo>
                        <a:pt x="440" y="1227"/>
                      </a:lnTo>
                      <a:lnTo>
                        <a:pt x="457" y="1227"/>
                      </a:lnTo>
                      <a:lnTo>
                        <a:pt x="473" y="1227"/>
                      </a:lnTo>
                      <a:lnTo>
                        <a:pt x="489" y="1227"/>
                      </a:lnTo>
                      <a:lnTo>
                        <a:pt x="505" y="1227"/>
                      </a:lnTo>
                      <a:lnTo>
                        <a:pt x="521" y="1227"/>
                      </a:lnTo>
                      <a:lnTo>
                        <a:pt x="537" y="1227"/>
                      </a:lnTo>
                      <a:lnTo>
                        <a:pt x="553" y="1227"/>
                      </a:lnTo>
                      <a:lnTo>
                        <a:pt x="570" y="1227"/>
                      </a:lnTo>
                      <a:lnTo>
                        <a:pt x="573" y="1217"/>
                      </a:lnTo>
                      <a:lnTo>
                        <a:pt x="573" y="1206"/>
                      </a:lnTo>
                      <a:lnTo>
                        <a:pt x="571" y="1197"/>
                      </a:lnTo>
                      <a:lnTo>
                        <a:pt x="569" y="1188"/>
                      </a:lnTo>
                      <a:lnTo>
                        <a:pt x="552" y="1185"/>
                      </a:lnTo>
                      <a:lnTo>
                        <a:pt x="536" y="1185"/>
                      </a:lnTo>
                      <a:lnTo>
                        <a:pt x="519" y="1185"/>
                      </a:lnTo>
                      <a:lnTo>
                        <a:pt x="503" y="1187"/>
                      </a:lnTo>
                      <a:lnTo>
                        <a:pt x="486" y="1188"/>
                      </a:lnTo>
                      <a:lnTo>
                        <a:pt x="471" y="1191"/>
                      </a:lnTo>
                      <a:lnTo>
                        <a:pt x="456" y="1192"/>
                      </a:lnTo>
                      <a:lnTo>
                        <a:pt x="440" y="1191"/>
                      </a:lnTo>
                      <a:lnTo>
                        <a:pt x="435" y="1176"/>
                      </a:lnTo>
                      <a:lnTo>
                        <a:pt x="436" y="1156"/>
                      </a:lnTo>
                      <a:lnTo>
                        <a:pt x="439" y="1137"/>
                      </a:lnTo>
                      <a:lnTo>
                        <a:pt x="447" y="1125"/>
                      </a:lnTo>
                      <a:lnTo>
                        <a:pt x="460" y="1122"/>
                      </a:lnTo>
                      <a:lnTo>
                        <a:pt x="474" y="1120"/>
                      </a:lnTo>
                      <a:lnTo>
                        <a:pt x="489" y="1118"/>
                      </a:lnTo>
                      <a:lnTo>
                        <a:pt x="504" y="1118"/>
                      </a:lnTo>
                      <a:lnTo>
                        <a:pt x="519" y="1117"/>
                      </a:lnTo>
                      <a:lnTo>
                        <a:pt x="536" y="1117"/>
                      </a:lnTo>
                      <a:lnTo>
                        <a:pt x="551" y="1117"/>
                      </a:lnTo>
                      <a:lnTo>
                        <a:pt x="566" y="1117"/>
                      </a:lnTo>
                      <a:lnTo>
                        <a:pt x="770" y="1177"/>
                      </a:lnTo>
                      <a:lnTo>
                        <a:pt x="768" y="1187"/>
                      </a:lnTo>
                      <a:lnTo>
                        <a:pt x="766" y="1205"/>
                      </a:lnTo>
                      <a:lnTo>
                        <a:pt x="764" y="1224"/>
                      </a:lnTo>
                      <a:lnTo>
                        <a:pt x="763" y="1234"/>
                      </a:lnTo>
                      <a:lnTo>
                        <a:pt x="780" y="1232"/>
                      </a:lnTo>
                      <a:lnTo>
                        <a:pt x="792" y="1230"/>
                      </a:lnTo>
                      <a:lnTo>
                        <a:pt x="800" y="1228"/>
                      </a:lnTo>
                      <a:lnTo>
                        <a:pt x="806" y="1225"/>
                      </a:lnTo>
                      <a:lnTo>
                        <a:pt x="808" y="1219"/>
                      </a:lnTo>
                      <a:lnTo>
                        <a:pt x="810" y="1210"/>
                      </a:lnTo>
                      <a:lnTo>
                        <a:pt x="811" y="1198"/>
                      </a:lnTo>
                      <a:lnTo>
                        <a:pt x="813" y="1180"/>
                      </a:lnTo>
                      <a:lnTo>
                        <a:pt x="880" y="1184"/>
                      </a:lnTo>
                      <a:lnTo>
                        <a:pt x="878" y="1196"/>
                      </a:lnTo>
                      <a:lnTo>
                        <a:pt x="876" y="1207"/>
                      </a:lnTo>
                      <a:lnTo>
                        <a:pt x="874" y="1220"/>
                      </a:lnTo>
                      <a:lnTo>
                        <a:pt x="872" y="1231"/>
                      </a:lnTo>
                      <a:lnTo>
                        <a:pt x="882" y="1232"/>
                      </a:lnTo>
                      <a:lnTo>
                        <a:pt x="893" y="1232"/>
                      </a:lnTo>
                      <a:lnTo>
                        <a:pt x="903" y="1233"/>
                      </a:lnTo>
                      <a:lnTo>
                        <a:pt x="914" y="1233"/>
                      </a:lnTo>
                      <a:lnTo>
                        <a:pt x="925" y="1234"/>
                      </a:lnTo>
                      <a:lnTo>
                        <a:pt x="935" y="1234"/>
                      </a:lnTo>
                      <a:lnTo>
                        <a:pt x="946" y="1234"/>
                      </a:lnTo>
                      <a:lnTo>
                        <a:pt x="956" y="1234"/>
                      </a:lnTo>
                      <a:lnTo>
                        <a:pt x="968" y="1235"/>
                      </a:lnTo>
                      <a:lnTo>
                        <a:pt x="979" y="1237"/>
                      </a:lnTo>
                      <a:lnTo>
                        <a:pt x="991" y="1238"/>
                      </a:lnTo>
                      <a:lnTo>
                        <a:pt x="1003" y="1241"/>
                      </a:lnTo>
                      <a:lnTo>
                        <a:pt x="1014" y="1242"/>
                      </a:lnTo>
                      <a:lnTo>
                        <a:pt x="1025" y="1244"/>
                      </a:lnTo>
                      <a:lnTo>
                        <a:pt x="1037" y="1246"/>
                      </a:lnTo>
                      <a:lnTo>
                        <a:pt x="1048" y="1248"/>
                      </a:lnTo>
                      <a:lnTo>
                        <a:pt x="1059" y="1250"/>
                      </a:lnTo>
                      <a:lnTo>
                        <a:pt x="1071" y="1252"/>
                      </a:lnTo>
                      <a:lnTo>
                        <a:pt x="1082" y="1254"/>
                      </a:lnTo>
                      <a:lnTo>
                        <a:pt x="1093" y="1256"/>
                      </a:lnTo>
                      <a:lnTo>
                        <a:pt x="1105" y="1258"/>
                      </a:lnTo>
                      <a:lnTo>
                        <a:pt x="1117" y="1260"/>
                      </a:lnTo>
                      <a:lnTo>
                        <a:pt x="1128" y="1263"/>
                      </a:lnTo>
                      <a:lnTo>
                        <a:pt x="1140" y="1265"/>
                      </a:lnTo>
                      <a:lnTo>
                        <a:pt x="1142" y="1264"/>
                      </a:lnTo>
                      <a:lnTo>
                        <a:pt x="1144" y="1264"/>
                      </a:lnTo>
                      <a:lnTo>
                        <a:pt x="1146" y="1264"/>
                      </a:lnTo>
                      <a:lnTo>
                        <a:pt x="1147" y="1264"/>
                      </a:lnTo>
                      <a:lnTo>
                        <a:pt x="1140" y="1256"/>
                      </a:lnTo>
                      <a:lnTo>
                        <a:pt x="1133" y="1248"/>
                      </a:lnTo>
                      <a:lnTo>
                        <a:pt x="1126" y="1239"/>
                      </a:lnTo>
                      <a:lnTo>
                        <a:pt x="1119" y="1231"/>
                      </a:lnTo>
                      <a:lnTo>
                        <a:pt x="1112" y="1223"/>
                      </a:lnTo>
                      <a:lnTo>
                        <a:pt x="1105" y="1214"/>
                      </a:lnTo>
                      <a:lnTo>
                        <a:pt x="1099" y="1207"/>
                      </a:lnTo>
                      <a:lnTo>
                        <a:pt x="1095" y="1201"/>
                      </a:lnTo>
                      <a:lnTo>
                        <a:pt x="1170" y="1209"/>
                      </a:lnTo>
                      <a:close/>
                    </a:path>
                  </a:pathLst>
                </a:custGeom>
                <a:solidFill>
                  <a:srgbClr val="000000"/>
                </a:solidFill>
                <a:ln w="9525">
                  <a:noFill/>
                  <a:round/>
                  <a:headEnd/>
                  <a:tailEnd/>
                </a:ln>
              </p:spPr>
              <p:txBody>
                <a:bodyPr/>
                <a:lstStyle/>
                <a:p>
                  <a:endParaRPr lang="zh-CN" altLang="en-US"/>
                </a:p>
              </p:txBody>
            </p:sp>
            <p:sp>
              <p:nvSpPr>
                <p:cNvPr id="14" name="Freeform 54"/>
                <p:cNvSpPr>
                  <a:spLocks/>
                </p:cNvSpPr>
                <p:nvPr/>
              </p:nvSpPr>
              <p:spPr bwMode="auto">
                <a:xfrm>
                  <a:off x="2521" y="3781"/>
                  <a:ext cx="923" cy="221"/>
                </a:xfrm>
                <a:custGeom>
                  <a:avLst/>
                  <a:gdLst>
                    <a:gd name="T0" fmla="*/ 1 w 1845"/>
                    <a:gd name="T1" fmla="*/ 1 h 442"/>
                    <a:gd name="T2" fmla="*/ 1 w 1845"/>
                    <a:gd name="T3" fmla="*/ 1 h 442"/>
                    <a:gd name="T4" fmla="*/ 1 w 1845"/>
                    <a:gd name="T5" fmla="*/ 1 h 442"/>
                    <a:gd name="T6" fmla="*/ 1 w 1845"/>
                    <a:gd name="T7" fmla="*/ 1 h 442"/>
                    <a:gd name="T8" fmla="*/ 1 w 1845"/>
                    <a:gd name="T9" fmla="*/ 1 h 442"/>
                    <a:gd name="T10" fmla="*/ 1 w 1845"/>
                    <a:gd name="T11" fmla="*/ 1 h 442"/>
                    <a:gd name="T12" fmla="*/ 1 w 1845"/>
                    <a:gd name="T13" fmla="*/ 1 h 442"/>
                    <a:gd name="T14" fmla="*/ 1 w 1845"/>
                    <a:gd name="T15" fmla="*/ 1 h 442"/>
                    <a:gd name="T16" fmla="*/ 1 w 1845"/>
                    <a:gd name="T17" fmla="*/ 1 h 442"/>
                    <a:gd name="T18" fmla="*/ 1 w 1845"/>
                    <a:gd name="T19" fmla="*/ 1 h 442"/>
                    <a:gd name="T20" fmla="*/ 0 w 1845"/>
                    <a:gd name="T21" fmla="*/ 1 h 442"/>
                    <a:gd name="T22" fmla="*/ 1 w 1845"/>
                    <a:gd name="T23" fmla="*/ 1 h 442"/>
                    <a:gd name="T24" fmla="*/ 1 w 1845"/>
                    <a:gd name="T25" fmla="*/ 1 h 442"/>
                    <a:gd name="T26" fmla="*/ 1 w 1845"/>
                    <a:gd name="T27" fmla="*/ 1 h 442"/>
                    <a:gd name="T28" fmla="*/ 1 w 1845"/>
                    <a:gd name="T29" fmla="*/ 1 h 442"/>
                    <a:gd name="T30" fmla="*/ 1 w 1845"/>
                    <a:gd name="T31" fmla="*/ 1 h 442"/>
                    <a:gd name="T32" fmla="*/ 1 w 1845"/>
                    <a:gd name="T33" fmla="*/ 1 h 442"/>
                    <a:gd name="T34" fmla="*/ 1 w 1845"/>
                    <a:gd name="T35" fmla="*/ 1 h 442"/>
                    <a:gd name="T36" fmla="*/ 1 w 1845"/>
                    <a:gd name="T37" fmla="*/ 1 h 442"/>
                    <a:gd name="T38" fmla="*/ 1 w 1845"/>
                    <a:gd name="T39" fmla="*/ 1 h 442"/>
                    <a:gd name="T40" fmla="*/ 1 w 1845"/>
                    <a:gd name="T41" fmla="*/ 1 h 442"/>
                    <a:gd name="T42" fmla="*/ 1 w 1845"/>
                    <a:gd name="T43" fmla="*/ 1 h 442"/>
                    <a:gd name="T44" fmla="*/ 1 w 1845"/>
                    <a:gd name="T45" fmla="*/ 1 h 442"/>
                    <a:gd name="T46" fmla="*/ 1 w 1845"/>
                    <a:gd name="T47" fmla="*/ 1 h 442"/>
                    <a:gd name="T48" fmla="*/ 1 w 1845"/>
                    <a:gd name="T49" fmla="*/ 1 h 442"/>
                    <a:gd name="T50" fmla="*/ 1 w 1845"/>
                    <a:gd name="T51" fmla="*/ 1 h 442"/>
                    <a:gd name="T52" fmla="*/ 1 w 1845"/>
                    <a:gd name="T53" fmla="*/ 1 h 442"/>
                    <a:gd name="T54" fmla="*/ 1 w 1845"/>
                    <a:gd name="T55" fmla="*/ 1 h 442"/>
                    <a:gd name="T56" fmla="*/ 1 w 1845"/>
                    <a:gd name="T57" fmla="*/ 1 h 442"/>
                    <a:gd name="T58" fmla="*/ 1 w 1845"/>
                    <a:gd name="T59" fmla="*/ 1 h 442"/>
                    <a:gd name="T60" fmla="*/ 1 w 1845"/>
                    <a:gd name="T61" fmla="*/ 1 h 442"/>
                    <a:gd name="T62" fmla="*/ 1 w 1845"/>
                    <a:gd name="T63" fmla="*/ 1 h 442"/>
                    <a:gd name="T64" fmla="*/ 1 w 1845"/>
                    <a:gd name="T65" fmla="*/ 1 h 442"/>
                    <a:gd name="T66" fmla="*/ 1 w 1845"/>
                    <a:gd name="T67" fmla="*/ 1 h 442"/>
                    <a:gd name="T68" fmla="*/ 1 w 1845"/>
                    <a:gd name="T69" fmla="*/ 1 h 442"/>
                    <a:gd name="T70" fmla="*/ 1 w 1845"/>
                    <a:gd name="T71" fmla="*/ 1 h 442"/>
                    <a:gd name="T72" fmla="*/ 1 w 1845"/>
                    <a:gd name="T73" fmla="*/ 1 h 442"/>
                    <a:gd name="T74" fmla="*/ 1 w 1845"/>
                    <a:gd name="T75" fmla="*/ 1 h 442"/>
                    <a:gd name="T76" fmla="*/ 1 w 1845"/>
                    <a:gd name="T77" fmla="*/ 1 h 442"/>
                    <a:gd name="T78" fmla="*/ 1 w 1845"/>
                    <a:gd name="T79" fmla="*/ 1 h 442"/>
                    <a:gd name="T80" fmla="*/ 1 w 1845"/>
                    <a:gd name="T81" fmla="*/ 1 h 442"/>
                    <a:gd name="T82" fmla="*/ 1 w 1845"/>
                    <a:gd name="T83" fmla="*/ 1 h 442"/>
                    <a:gd name="T84" fmla="*/ 1 w 1845"/>
                    <a:gd name="T85" fmla="*/ 1 h 442"/>
                    <a:gd name="T86" fmla="*/ 1 w 1845"/>
                    <a:gd name="T87" fmla="*/ 1 h 442"/>
                    <a:gd name="T88" fmla="*/ 1 w 1845"/>
                    <a:gd name="T89" fmla="*/ 1 h 442"/>
                    <a:gd name="T90" fmla="*/ 1 w 1845"/>
                    <a:gd name="T91" fmla="*/ 1 h 442"/>
                    <a:gd name="T92" fmla="*/ 1 w 1845"/>
                    <a:gd name="T93" fmla="*/ 1 h 442"/>
                    <a:gd name="T94" fmla="*/ 1 w 1845"/>
                    <a:gd name="T95" fmla="*/ 1 h 442"/>
                    <a:gd name="T96" fmla="*/ 1 w 1845"/>
                    <a:gd name="T97" fmla="*/ 1 h 442"/>
                    <a:gd name="T98" fmla="*/ 1 w 1845"/>
                    <a:gd name="T99" fmla="*/ 1 h 442"/>
                    <a:gd name="T100" fmla="*/ 1 w 1845"/>
                    <a:gd name="T101" fmla="*/ 1 h 442"/>
                    <a:gd name="T102" fmla="*/ 1 w 1845"/>
                    <a:gd name="T103" fmla="*/ 1 h 442"/>
                    <a:gd name="T104" fmla="*/ 1 w 1845"/>
                    <a:gd name="T105" fmla="*/ 1 h 442"/>
                    <a:gd name="T106" fmla="*/ 1 w 1845"/>
                    <a:gd name="T107" fmla="*/ 1 h 442"/>
                    <a:gd name="T108" fmla="*/ 1 w 1845"/>
                    <a:gd name="T109" fmla="*/ 1 h 442"/>
                    <a:gd name="T110" fmla="*/ 1 w 1845"/>
                    <a:gd name="T111" fmla="*/ 1 h 442"/>
                    <a:gd name="T112" fmla="*/ 1 w 1845"/>
                    <a:gd name="T113" fmla="*/ 1 h 442"/>
                    <a:gd name="T114" fmla="*/ 1 w 1845"/>
                    <a:gd name="T115" fmla="*/ 1 h 44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845"/>
                    <a:gd name="T175" fmla="*/ 0 h 442"/>
                    <a:gd name="T176" fmla="*/ 1845 w 1845"/>
                    <a:gd name="T177" fmla="*/ 442 h 44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845" h="442">
                      <a:moveTo>
                        <a:pt x="769" y="442"/>
                      </a:moveTo>
                      <a:lnTo>
                        <a:pt x="758" y="435"/>
                      </a:lnTo>
                      <a:lnTo>
                        <a:pt x="755" y="427"/>
                      </a:lnTo>
                      <a:lnTo>
                        <a:pt x="757" y="416"/>
                      </a:lnTo>
                      <a:lnTo>
                        <a:pt x="763" y="402"/>
                      </a:lnTo>
                      <a:lnTo>
                        <a:pt x="772" y="390"/>
                      </a:lnTo>
                      <a:lnTo>
                        <a:pt x="781" y="377"/>
                      </a:lnTo>
                      <a:lnTo>
                        <a:pt x="791" y="367"/>
                      </a:lnTo>
                      <a:lnTo>
                        <a:pt x="798" y="360"/>
                      </a:lnTo>
                      <a:lnTo>
                        <a:pt x="809" y="354"/>
                      </a:lnTo>
                      <a:lnTo>
                        <a:pt x="815" y="350"/>
                      </a:lnTo>
                      <a:lnTo>
                        <a:pt x="820" y="347"/>
                      </a:lnTo>
                      <a:lnTo>
                        <a:pt x="824" y="342"/>
                      </a:lnTo>
                      <a:lnTo>
                        <a:pt x="818" y="329"/>
                      </a:lnTo>
                      <a:lnTo>
                        <a:pt x="802" y="323"/>
                      </a:lnTo>
                      <a:lnTo>
                        <a:pt x="783" y="322"/>
                      </a:lnTo>
                      <a:lnTo>
                        <a:pt x="759" y="323"/>
                      </a:lnTo>
                      <a:lnTo>
                        <a:pt x="735" y="327"/>
                      </a:lnTo>
                      <a:lnTo>
                        <a:pt x="713" y="332"/>
                      </a:lnTo>
                      <a:lnTo>
                        <a:pt x="694" y="337"/>
                      </a:lnTo>
                      <a:lnTo>
                        <a:pt x="681" y="341"/>
                      </a:lnTo>
                      <a:lnTo>
                        <a:pt x="673" y="345"/>
                      </a:lnTo>
                      <a:lnTo>
                        <a:pt x="665" y="349"/>
                      </a:lnTo>
                      <a:lnTo>
                        <a:pt x="657" y="353"/>
                      </a:lnTo>
                      <a:lnTo>
                        <a:pt x="650" y="356"/>
                      </a:lnTo>
                      <a:lnTo>
                        <a:pt x="641" y="360"/>
                      </a:lnTo>
                      <a:lnTo>
                        <a:pt x="633" y="362"/>
                      </a:lnTo>
                      <a:lnTo>
                        <a:pt x="625" y="363"/>
                      </a:lnTo>
                      <a:lnTo>
                        <a:pt x="617" y="363"/>
                      </a:lnTo>
                      <a:lnTo>
                        <a:pt x="615" y="360"/>
                      </a:lnTo>
                      <a:lnTo>
                        <a:pt x="613" y="356"/>
                      </a:lnTo>
                      <a:lnTo>
                        <a:pt x="610" y="353"/>
                      </a:lnTo>
                      <a:lnTo>
                        <a:pt x="609" y="350"/>
                      </a:lnTo>
                      <a:lnTo>
                        <a:pt x="600" y="351"/>
                      </a:lnTo>
                      <a:lnTo>
                        <a:pt x="593" y="352"/>
                      </a:lnTo>
                      <a:lnTo>
                        <a:pt x="586" y="352"/>
                      </a:lnTo>
                      <a:lnTo>
                        <a:pt x="580" y="351"/>
                      </a:lnTo>
                      <a:lnTo>
                        <a:pt x="573" y="350"/>
                      </a:lnTo>
                      <a:lnTo>
                        <a:pt x="566" y="347"/>
                      </a:lnTo>
                      <a:lnTo>
                        <a:pt x="561" y="344"/>
                      </a:lnTo>
                      <a:lnTo>
                        <a:pt x="554" y="341"/>
                      </a:lnTo>
                      <a:lnTo>
                        <a:pt x="553" y="329"/>
                      </a:lnTo>
                      <a:lnTo>
                        <a:pt x="553" y="320"/>
                      </a:lnTo>
                      <a:lnTo>
                        <a:pt x="555" y="314"/>
                      </a:lnTo>
                      <a:lnTo>
                        <a:pt x="559" y="308"/>
                      </a:lnTo>
                      <a:lnTo>
                        <a:pt x="563" y="301"/>
                      </a:lnTo>
                      <a:lnTo>
                        <a:pt x="569" y="296"/>
                      </a:lnTo>
                      <a:lnTo>
                        <a:pt x="574" y="290"/>
                      </a:lnTo>
                      <a:lnTo>
                        <a:pt x="581" y="281"/>
                      </a:lnTo>
                      <a:lnTo>
                        <a:pt x="579" y="271"/>
                      </a:lnTo>
                      <a:lnTo>
                        <a:pt x="572" y="264"/>
                      </a:lnTo>
                      <a:lnTo>
                        <a:pt x="562" y="260"/>
                      </a:lnTo>
                      <a:lnTo>
                        <a:pt x="551" y="259"/>
                      </a:lnTo>
                      <a:lnTo>
                        <a:pt x="538" y="259"/>
                      </a:lnTo>
                      <a:lnTo>
                        <a:pt x="526" y="260"/>
                      </a:lnTo>
                      <a:lnTo>
                        <a:pt x="515" y="262"/>
                      </a:lnTo>
                      <a:lnTo>
                        <a:pt x="507" y="263"/>
                      </a:lnTo>
                      <a:lnTo>
                        <a:pt x="497" y="267"/>
                      </a:lnTo>
                      <a:lnTo>
                        <a:pt x="485" y="273"/>
                      </a:lnTo>
                      <a:lnTo>
                        <a:pt x="474" y="279"/>
                      </a:lnTo>
                      <a:lnTo>
                        <a:pt x="461" y="287"/>
                      </a:lnTo>
                      <a:lnTo>
                        <a:pt x="448" y="294"/>
                      </a:lnTo>
                      <a:lnTo>
                        <a:pt x="435" y="302"/>
                      </a:lnTo>
                      <a:lnTo>
                        <a:pt x="421" y="310"/>
                      </a:lnTo>
                      <a:lnTo>
                        <a:pt x="407" y="317"/>
                      </a:lnTo>
                      <a:lnTo>
                        <a:pt x="393" y="324"/>
                      </a:lnTo>
                      <a:lnTo>
                        <a:pt x="379" y="330"/>
                      </a:lnTo>
                      <a:lnTo>
                        <a:pt x="365" y="336"/>
                      </a:lnTo>
                      <a:lnTo>
                        <a:pt x="351" y="340"/>
                      </a:lnTo>
                      <a:lnTo>
                        <a:pt x="338" y="342"/>
                      </a:lnTo>
                      <a:lnTo>
                        <a:pt x="325" y="343"/>
                      </a:lnTo>
                      <a:lnTo>
                        <a:pt x="313" y="341"/>
                      </a:lnTo>
                      <a:lnTo>
                        <a:pt x="301" y="338"/>
                      </a:lnTo>
                      <a:lnTo>
                        <a:pt x="294" y="320"/>
                      </a:lnTo>
                      <a:lnTo>
                        <a:pt x="292" y="306"/>
                      </a:lnTo>
                      <a:lnTo>
                        <a:pt x="296" y="294"/>
                      </a:lnTo>
                      <a:lnTo>
                        <a:pt x="301" y="277"/>
                      </a:lnTo>
                      <a:lnTo>
                        <a:pt x="299" y="269"/>
                      </a:lnTo>
                      <a:lnTo>
                        <a:pt x="294" y="264"/>
                      </a:lnTo>
                      <a:lnTo>
                        <a:pt x="289" y="261"/>
                      </a:lnTo>
                      <a:lnTo>
                        <a:pt x="283" y="259"/>
                      </a:lnTo>
                      <a:lnTo>
                        <a:pt x="278" y="258"/>
                      </a:lnTo>
                      <a:lnTo>
                        <a:pt x="271" y="258"/>
                      </a:lnTo>
                      <a:lnTo>
                        <a:pt x="265" y="259"/>
                      </a:lnTo>
                      <a:lnTo>
                        <a:pt x="258" y="260"/>
                      </a:lnTo>
                      <a:lnTo>
                        <a:pt x="256" y="249"/>
                      </a:lnTo>
                      <a:lnTo>
                        <a:pt x="254" y="241"/>
                      </a:lnTo>
                      <a:lnTo>
                        <a:pt x="253" y="236"/>
                      </a:lnTo>
                      <a:lnTo>
                        <a:pt x="251" y="231"/>
                      </a:lnTo>
                      <a:lnTo>
                        <a:pt x="247" y="227"/>
                      </a:lnTo>
                      <a:lnTo>
                        <a:pt x="242" y="225"/>
                      </a:lnTo>
                      <a:lnTo>
                        <a:pt x="234" y="223"/>
                      </a:lnTo>
                      <a:lnTo>
                        <a:pt x="224" y="221"/>
                      </a:lnTo>
                      <a:lnTo>
                        <a:pt x="219" y="221"/>
                      </a:lnTo>
                      <a:lnTo>
                        <a:pt x="213" y="222"/>
                      </a:lnTo>
                      <a:lnTo>
                        <a:pt x="209" y="222"/>
                      </a:lnTo>
                      <a:lnTo>
                        <a:pt x="202" y="223"/>
                      </a:lnTo>
                      <a:lnTo>
                        <a:pt x="194" y="225"/>
                      </a:lnTo>
                      <a:lnTo>
                        <a:pt x="183" y="227"/>
                      </a:lnTo>
                      <a:lnTo>
                        <a:pt x="167" y="231"/>
                      </a:lnTo>
                      <a:lnTo>
                        <a:pt x="146" y="235"/>
                      </a:lnTo>
                      <a:lnTo>
                        <a:pt x="125" y="235"/>
                      </a:lnTo>
                      <a:lnTo>
                        <a:pt x="106" y="234"/>
                      </a:lnTo>
                      <a:lnTo>
                        <a:pt x="87" y="232"/>
                      </a:lnTo>
                      <a:lnTo>
                        <a:pt x="68" y="228"/>
                      </a:lnTo>
                      <a:lnTo>
                        <a:pt x="51" y="224"/>
                      </a:lnTo>
                      <a:lnTo>
                        <a:pt x="33" y="218"/>
                      </a:lnTo>
                      <a:lnTo>
                        <a:pt x="17" y="211"/>
                      </a:lnTo>
                      <a:lnTo>
                        <a:pt x="0" y="201"/>
                      </a:lnTo>
                      <a:lnTo>
                        <a:pt x="0" y="186"/>
                      </a:lnTo>
                      <a:lnTo>
                        <a:pt x="4" y="176"/>
                      </a:lnTo>
                      <a:lnTo>
                        <a:pt x="13" y="169"/>
                      </a:lnTo>
                      <a:lnTo>
                        <a:pt x="26" y="161"/>
                      </a:lnTo>
                      <a:lnTo>
                        <a:pt x="40" y="152"/>
                      </a:lnTo>
                      <a:lnTo>
                        <a:pt x="51" y="147"/>
                      </a:lnTo>
                      <a:lnTo>
                        <a:pt x="60" y="142"/>
                      </a:lnTo>
                      <a:lnTo>
                        <a:pt x="66" y="139"/>
                      </a:lnTo>
                      <a:lnTo>
                        <a:pt x="73" y="136"/>
                      </a:lnTo>
                      <a:lnTo>
                        <a:pt x="79" y="133"/>
                      </a:lnTo>
                      <a:lnTo>
                        <a:pt x="86" y="130"/>
                      </a:lnTo>
                      <a:lnTo>
                        <a:pt x="95" y="126"/>
                      </a:lnTo>
                      <a:lnTo>
                        <a:pt x="96" y="124"/>
                      </a:lnTo>
                      <a:lnTo>
                        <a:pt x="97" y="122"/>
                      </a:lnTo>
                      <a:lnTo>
                        <a:pt x="97" y="119"/>
                      </a:lnTo>
                      <a:lnTo>
                        <a:pt x="97" y="113"/>
                      </a:lnTo>
                      <a:lnTo>
                        <a:pt x="93" y="110"/>
                      </a:lnTo>
                      <a:lnTo>
                        <a:pt x="89" y="108"/>
                      </a:lnTo>
                      <a:lnTo>
                        <a:pt x="85" y="105"/>
                      </a:lnTo>
                      <a:lnTo>
                        <a:pt x="78" y="99"/>
                      </a:lnTo>
                      <a:lnTo>
                        <a:pt x="78" y="98"/>
                      </a:lnTo>
                      <a:lnTo>
                        <a:pt x="78" y="97"/>
                      </a:lnTo>
                      <a:lnTo>
                        <a:pt x="78" y="96"/>
                      </a:lnTo>
                      <a:lnTo>
                        <a:pt x="78" y="95"/>
                      </a:lnTo>
                      <a:lnTo>
                        <a:pt x="82" y="94"/>
                      </a:lnTo>
                      <a:lnTo>
                        <a:pt x="87" y="93"/>
                      </a:lnTo>
                      <a:lnTo>
                        <a:pt x="93" y="91"/>
                      </a:lnTo>
                      <a:lnTo>
                        <a:pt x="99" y="90"/>
                      </a:lnTo>
                      <a:lnTo>
                        <a:pt x="106" y="88"/>
                      </a:lnTo>
                      <a:lnTo>
                        <a:pt x="111" y="87"/>
                      </a:lnTo>
                      <a:lnTo>
                        <a:pt x="116" y="85"/>
                      </a:lnTo>
                      <a:lnTo>
                        <a:pt x="119" y="84"/>
                      </a:lnTo>
                      <a:lnTo>
                        <a:pt x="119" y="82"/>
                      </a:lnTo>
                      <a:lnTo>
                        <a:pt x="119" y="80"/>
                      </a:lnTo>
                      <a:lnTo>
                        <a:pt x="119" y="78"/>
                      </a:lnTo>
                      <a:lnTo>
                        <a:pt x="119" y="77"/>
                      </a:lnTo>
                      <a:lnTo>
                        <a:pt x="115" y="72"/>
                      </a:lnTo>
                      <a:lnTo>
                        <a:pt x="109" y="69"/>
                      </a:lnTo>
                      <a:lnTo>
                        <a:pt x="105" y="66"/>
                      </a:lnTo>
                      <a:lnTo>
                        <a:pt x="100" y="64"/>
                      </a:lnTo>
                      <a:lnTo>
                        <a:pt x="96" y="62"/>
                      </a:lnTo>
                      <a:lnTo>
                        <a:pt x="91" y="61"/>
                      </a:lnTo>
                      <a:lnTo>
                        <a:pt x="86" y="59"/>
                      </a:lnTo>
                      <a:lnTo>
                        <a:pt x="82" y="57"/>
                      </a:lnTo>
                      <a:lnTo>
                        <a:pt x="82" y="56"/>
                      </a:lnTo>
                      <a:lnTo>
                        <a:pt x="82" y="55"/>
                      </a:lnTo>
                      <a:lnTo>
                        <a:pt x="82" y="54"/>
                      </a:lnTo>
                      <a:lnTo>
                        <a:pt x="82" y="53"/>
                      </a:lnTo>
                      <a:lnTo>
                        <a:pt x="90" y="50"/>
                      </a:lnTo>
                      <a:lnTo>
                        <a:pt x="102" y="48"/>
                      </a:lnTo>
                      <a:lnTo>
                        <a:pt x="118" y="45"/>
                      </a:lnTo>
                      <a:lnTo>
                        <a:pt x="133" y="42"/>
                      </a:lnTo>
                      <a:lnTo>
                        <a:pt x="149" y="39"/>
                      </a:lnTo>
                      <a:lnTo>
                        <a:pt x="164" y="36"/>
                      </a:lnTo>
                      <a:lnTo>
                        <a:pt x="177" y="34"/>
                      </a:lnTo>
                      <a:lnTo>
                        <a:pt x="187" y="32"/>
                      </a:lnTo>
                      <a:lnTo>
                        <a:pt x="201" y="30"/>
                      </a:lnTo>
                      <a:lnTo>
                        <a:pt x="217" y="28"/>
                      </a:lnTo>
                      <a:lnTo>
                        <a:pt x="231" y="26"/>
                      </a:lnTo>
                      <a:lnTo>
                        <a:pt x="245" y="23"/>
                      </a:lnTo>
                      <a:lnTo>
                        <a:pt x="260" y="22"/>
                      </a:lnTo>
                      <a:lnTo>
                        <a:pt x="275" y="20"/>
                      </a:lnTo>
                      <a:lnTo>
                        <a:pt x="290" y="18"/>
                      </a:lnTo>
                      <a:lnTo>
                        <a:pt x="304" y="16"/>
                      </a:lnTo>
                      <a:lnTo>
                        <a:pt x="320" y="14"/>
                      </a:lnTo>
                      <a:lnTo>
                        <a:pt x="334" y="13"/>
                      </a:lnTo>
                      <a:lnTo>
                        <a:pt x="349" y="11"/>
                      </a:lnTo>
                      <a:lnTo>
                        <a:pt x="364" y="9"/>
                      </a:lnTo>
                      <a:lnTo>
                        <a:pt x="379" y="8"/>
                      </a:lnTo>
                      <a:lnTo>
                        <a:pt x="394" y="6"/>
                      </a:lnTo>
                      <a:lnTo>
                        <a:pt x="410" y="5"/>
                      </a:lnTo>
                      <a:lnTo>
                        <a:pt x="425" y="4"/>
                      </a:lnTo>
                      <a:lnTo>
                        <a:pt x="441" y="4"/>
                      </a:lnTo>
                      <a:lnTo>
                        <a:pt x="459" y="3"/>
                      </a:lnTo>
                      <a:lnTo>
                        <a:pt x="475" y="3"/>
                      </a:lnTo>
                      <a:lnTo>
                        <a:pt x="493" y="3"/>
                      </a:lnTo>
                      <a:lnTo>
                        <a:pt x="511" y="3"/>
                      </a:lnTo>
                      <a:lnTo>
                        <a:pt x="528" y="3"/>
                      </a:lnTo>
                      <a:lnTo>
                        <a:pt x="545" y="3"/>
                      </a:lnTo>
                      <a:lnTo>
                        <a:pt x="562" y="3"/>
                      </a:lnTo>
                      <a:lnTo>
                        <a:pt x="562" y="22"/>
                      </a:lnTo>
                      <a:lnTo>
                        <a:pt x="562" y="46"/>
                      </a:lnTo>
                      <a:lnTo>
                        <a:pt x="561" y="68"/>
                      </a:lnTo>
                      <a:lnTo>
                        <a:pt x="561" y="84"/>
                      </a:lnTo>
                      <a:lnTo>
                        <a:pt x="552" y="90"/>
                      </a:lnTo>
                      <a:lnTo>
                        <a:pt x="543" y="97"/>
                      </a:lnTo>
                      <a:lnTo>
                        <a:pt x="537" y="106"/>
                      </a:lnTo>
                      <a:lnTo>
                        <a:pt x="535" y="115"/>
                      </a:lnTo>
                      <a:lnTo>
                        <a:pt x="536" y="115"/>
                      </a:lnTo>
                      <a:lnTo>
                        <a:pt x="538" y="115"/>
                      </a:lnTo>
                      <a:lnTo>
                        <a:pt x="540" y="115"/>
                      </a:lnTo>
                      <a:lnTo>
                        <a:pt x="543" y="115"/>
                      </a:lnTo>
                      <a:lnTo>
                        <a:pt x="550" y="106"/>
                      </a:lnTo>
                      <a:lnTo>
                        <a:pt x="557" y="99"/>
                      </a:lnTo>
                      <a:lnTo>
                        <a:pt x="564" y="94"/>
                      </a:lnTo>
                      <a:lnTo>
                        <a:pt x="575" y="90"/>
                      </a:lnTo>
                      <a:lnTo>
                        <a:pt x="575" y="94"/>
                      </a:lnTo>
                      <a:lnTo>
                        <a:pt x="575" y="98"/>
                      </a:lnTo>
                      <a:lnTo>
                        <a:pt x="575" y="104"/>
                      </a:lnTo>
                      <a:lnTo>
                        <a:pt x="575" y="109"/>
                      </a:lnTo>
                      <a:lnTo>
                        <a:pt x="579" y="108"/>
                      </a:lnTo>
                      <a:lnTo>
                        <a:pt x="583" y="107"/>
                      </a:lnTo>
                      <a:lnTo>
                        <a:pt x="586" y="105"/>
                      </a:lnTo>
                      <a:lnTo>
                        <a:pt x="591" y="101"/>
                      </a:lnTo>
                      <a:lnTo>
                        <a:pt x="603" y="96"/>
                      </a:lnTo>
                      <a:lnTo>
                        <a:pt x="615" y="92"/>
                      </a:lnTo>
                      <a:lnTo>
                        <a:pt x="627" y="88"/>
                      </a:lnTo>
                      <a:lnTo>
                        <a:pt x="640" y="84"/>
                      </a:lnTo>
                      <a:lnTo>
                        <a:pt x="652" y="81"/>
                      </a:lnTo>
                      <a:lnTo>
                        <a:pt x="665" y="78"/>
                      </a:lnTo>
                      <a:lnTo>
                        <a:pt x="678" y="75"/>
                      </a:lnTo>
                      <a:lnTo>
                        <a:pt x="691" y="74"/>
                      </a:lnTo>
                      <a:lnTo>
                        <a:pt x="691" y="79"/>
                      </a:lnTo>
                      <a:lnTo>
                        <a:pt x="689" y="85"/>
                      </a:lnTo>
                      <a:lnTo>
                        <a:pt x="687" y="92"/>
                      </a:lnTo>
                      <a:lnTo>
                        <a:pt x="687" y="99"/>
                      </a:lnTo>
                      <a:lnTo>
                        <a:pt x="695" y="98"/>
                      </a:lnTo>
                      <a:lnTo>
                        <a:pt x="701" y="95"/>
                      </a:lnTo>
                      <a:lnTo>
                        <a:pt x="708" y="91"/>
                      </a:lnTo>
                      <a:lnTo>
                        <a:pt x="716" y="87"/>
                      </a:lnTo>
                      <a:lnTo>
                        <a:pt x="722" y="83"/>
                      </a:lnTo>
                      <a:lnTo>
                        <a:pt x="730" y="79"/>
                      </a:lnTo>
                      <a:lnTo>
                        <a:pt x="739" y="75"/>
                      </a:lnTo>
                      <a:lnTo>
                        <a:pt x="747" y="73"/>
                      </a:lnTo>
                      <a:lnTo>
                        <a:pt x="750" y="71"/>
                      </a:lnTo>
                      <a:lnTo>
                        <a:pt x="751" y="70"/>
                      </a:lnTo>
                      <a:lnTo>
                        <a:pt x="751" y="68"/>
                      </a:lnTo>
                      <a:lnTo>
                        <a:pt x="750" y="64"/>
                      </a:lnTo>
                      <a:lnTo>
                        <a:pt x="747" y="63"/>
                      </a:lnTo>
                      <a:lnTo>
                        <a:pt x="745" y="63"/>
                      </a:lnTo>
                      <a:lnTo>
                        <a:pt x="742" y="63"/>
                      </a:lnTo>
                      <a:lnTo>
                        <a:pt x="735" y="63"/>
                      </a:lnTo>
                      <a:lnTo>
                        <a:pt x="735" y="48"/>
                      </a:lnTo>
                      <a:lnTo>
                        <a:pt x="735" y="30"/>
                      </a:lnTo>
                      <a:lnTo>
                        <a:pt x="738" y="13"/>
                      </a:lnTo>
                      <a:lnTo>
                        <a:pt x="742" y="4"/>
                      </a:lnTo>
                      <a:lnTo>
                        <a:pt x="746" y="4"/>
                      </a:lnTo>
                      <a:lnTo>
                        <a:pt x="751" y="3"/>
                      </a:lnTo>
                      <a:lnTo>
                        <a:pt x="755" y="3"/>
                      </a:lnTo>
                      <a:lnTo>
                        <a:pt x="761" y="2"/>
                      </a:lnTo>
                      <a:lnTo>
                        <a:pt x="765" y="1"/>
                      </a:lnTo>
                      <a:lnTo>
                        <a:pt x="769" y="1"/>
                      </a:lnTo>
                      <a:lnTo>
                        <a:pt x="775" y="0"/>
                      </a:lnTo>
                      <a:lnTo>
                        <a:pt x="779" y="0"/>
                      </a:lnTo>
                      <a:lnTo>
                        <a:pt x="777" y="13"/>
                      </a:lnTo>
                      <a:lnTo>
                        <a:pt x="775" y="28"/>
                      </a:lnTo>
                      <a:lnTo>
                        <a:pt x="772" y="41"/>
                      </a:lnTo>
                      <a:lnTo>
                        <a:pt x="769" y="56"/>
                      </a:lnTo>
                      <a:lnTo>
                        <a:pt x="766" y="57"/>
                      </a:lnTo>
                      <a:lnTo>
                        <a:pt x="764" y="58"/>
                      </a:lnTo>
                      <a:lnTo>
                        <a:pt x="762" y="60"/>
                      </a:lnTo>
                      <a:lnTo>
                        <a:pt x="761" y="60"/>
                      </a:lnTo>
                      <a:lnTo>
                        <a:pt x="761" y="62"/>
                      </a:lnTo>
                      <a:lnTo>
                        <a:pt x="761" y="64"/>
                      </a:lnTo>
                      <a:lnTo>
                        <a:pt x="761" y="67"/>
                      </a:lnTo>
                      <a:lnTo>
                        <a:pt x="761" y="69"/>
                      </a:lnTo>
                      <a:lnTo>
                        <a:pt x="769" y="68"/>
                      </a:lnTo>
                      <a:lnTo>
                        <a:pt x="778" y="65"/>
                      </a:lnTo>
                      <a:lnTo>
                        <a:pt x="786" y="62"/>
                      </a:lnTo>
                      <a:lnTo>
                        <a:pt x="793" y="58"/>
                      </a:lnTo>
                      <a:lnTo>
                        <a:pt x="801" y="54"/>
                      </a:lnTo>
                      <a:lnTo>
                        <a:pt x="810" y="50"/>
                      </a:lnTo>
                      <a:lnTo>
                        <a:pt x="819" y="48"/>
                      </a:lnTo>
                      <a:lnTo>
                        <a:pt x="827" y="48"/>
                      </a:lnTo>
                      <a:lnTo>
                        <a:pt x="827" y="52"/>
                      </a:lnTo>
                      <a:lnTo>
                        <a:pt x="829" y="54"/>
                      </a:lnTo>
                      <a:lnTo>
                        <a:pt x="829" y="57"/>
                      </a:lnTo>
                      <a:lnTo>
                        <a:pt x="829" y="60"/>
                      </a:lnTo>
                      <a:lnTo>
                        <a:pt x="833" y="60"/>
                      </a:lnTo>
                      <a:lnTo>
                        <a:pt x="838" y="59"/>
                      </a:lnTo>
                      <a:lnTo>
                        <a:pt x="845" y="59"/>
                      </a:lnTo>
                      <a:lnTo>
                        <a:pt x="852" y="58"/>
                      </a:lnTo>
                      <a:lnTo>
                        <a:pt x="858" y="57"/>
                      </a:lnTo>
                      <a:lnTo>
                        <a:pt x="865" y="56"/>
                      </a:lnTo>
                      <a:lnTo>
                        <a:pt x="871" y="55"/>
                      </a:lnTo>
                      <a:lnTo>
                        <a:pt x="877" y="54"/>
                      </a:lnTo>
                      <a:lnTo>
                        <a:pt x="874" y="48"/>
                      </a:lnTo>
                      <a:lnTo>
                        <a:pt x="869" y="45"/>
                      </a:lnTo>
                      <a:lnTo>
                        <a:pt x="864" y="44"/>
                      </a:lnTo>
                      <a:lnTo>
                        <a:pt x="859" y="44"/>
                      </a:lnTo>
                      <a:lnTo>
                        <a:pt x="854" y="45"/>
                      </a:lnTo>
                      <a:lnTo>
                        <a:pt x="848" y="46"/>
                      </a:lnTo>
                      <a:lnTo>
                        <a:pt x="844" y="47"/>
                      </a:lnTo>
                      <a:lnTo>
                        <a:pt x="840" y="49"/>
                      </a:lnTo>
                      <a:lnTo>
                        <a:pt x="840" y="37"/>
                      </a:lnTo>
                      <a:lnTo>
                        <a:pt x="841" y="24"/>
                      </a:lnTo>
                      <a:lnTo>
                        <a:pt x="842" y="14"/>
                      </a:lnTo>
                      <a:lnTo>
                        <a:pt x="844" y="3"/>
                      </a:lnTo>
                      <a:lnTo>
                        <a:pt x="863" y="3"/>
                      </a:lnTo>
                      <a:lnTo>
                        <a:pt x="881" y="4"/>
                      </a:lnTo>
                      <a:lnTo>
                        <a:pt x="900" y="5"/>
                      </a:lnTo>
                      <a:lnTo>
                        <a:pt x="919" y="6"/>
                      </a:lnTo>
                      <a:lnTo>
                        <a:pt x="937" y="7"/>
                      </a:lnTo>
                      <a:lnTo>
                        <a:pt x="955" y="8"/>
                      </a:lnTo>
                      <a:lnTo>
                        <a:pt x="972" y="10"/>
                      </a:lnTo>
                      <a:lnTo>
                        <a:pt x="991" y="12"/>
                      </a:lnTo>
                      <a:lnTo>
                        <a:pt x="1008" y="14"/>
                      </a:lnTo>
                      <a:lnTo>
                        <a:pt x="1026" y="17"/>
                      </a:lnTo>
                      <a:lnTo>
                        <a:pt x="1044" y="19"/>
                      </a:lnTo>
                      <a:lnTo>
                        <a:pt x="1062" y="23"/>
                      </a:lnTo>
                      <a:lnTo>
                        <a:pt x="1080" y="27"/>
                      </a:lnTo>
                      <a:lnTo>
                        <a:pt x="1098" y="31"/>
                      </a:lnTo>
                      <a:lnTo>
                        <a:pt x="1116" y="35"/>
                      </a:lnTo>
                      <a:lnTo>
                        <a:pt x="1135" y="39"/>
                      </a:lnTo>
                      <a:lnTo>
                        <a:pt x="1140" y="45"/>
                      </a:lnTo>
                      <a:lnTo>
                        <a:pt x="1146" y="50"/>
                      </a:lnTo>
                      <a:lnTo>
                        <a:pt x="1150" y="57"/>
                      </a:lnTo>
                      <a:lnTo>
                        <a:pt x="1154" y="63"/>
                      </a:lnTo>
                      <a:lnTo>
                        <a:pt x="1154" y="84"/>
                      </a:lnTo>
                      <a:lnTo>
                        <a:pt x="1151" y="115"/>
                      </a:lnTo>
                      <a:lnTo>
                        <a:pt x="1143" y="143"/>
                      </a:lnTo>
                      <a:lnTo>
                        <a:pt x="1130" y="155"/>
                      </a:lnTo>
                      <a:lnTo>
                        <a:pt x="1128" y="146"/>
                      </a:lnTo>
                      <a:lnTo>
                        <a:pt x="1125" y="141"/>
                      </a:lnTo>
                      <a:lnTo>
                        <a:pt x="1120" y="139"/>
                      </a:lnTo>
                      <a:lnTo>
                        <a:pt x="1116" y="138"/>
                      </a:lnTo>
                      <a:lnTo>
                        <a:pt x="1110" y="140"/>
                      </a:lnTo>
                      <a:lnTo>
                        <a:pt x="1104" y="142"/>
                      </a:lnTo>
                      <a:lnTo>
                        <a:pt x="1097" y="143"/>
                      </a:lnTo>
                      <a:lnTo>
                        <a:pt x="1090" y="144"/>
                      </a:lnTo>
                      <a:lnTo>
                        <a:pt x="1086" y="142"/>
                      </a:lnTo>
                      <a:lnTo>
                        <a:pt x="1083" y="141"/>
                      </a:lnTo>
                      <a:lnTo>
                        <a:pt x="1082" y="141"/>
                      </a:lnTo>
                      <a:lnTo>
                        <a:pt x="1080" y="141"/>
                      </a:lnTo>
                      <a:lnTo>
                        <a:pt x="1078" y="144"/>
                      </a:lnTo>
                      <a:lnTo>
                        <a:pt x="1076" y="147"/>
                      </a:lnTo>
                      <a:lnTo>
                        <a:pt x="1078" y="150"/>
                      </a:lnTo>
                      <a:lnTo>
                        <a:pt x="1082" y="155"/>
                      </a:lnTo>
                      <a:lnTo>
                        <a:pt x="1089" y="155"/>
                      </a:lnTo>
                      <a:lnTo>
                        <a:pt x="1095" y="154"/>
                      </a:lnTo>
                      <a:lnTo>
                        <a:pt x="1101" y="152"/>
                      </a:lnTo>
                      <a:lnTo>
                        <a:pt x="1106" y="152"/>
                      </a:lnTo>
                      <a:lnTo>
                        <a:pt x="1110" y="151"/>
                      </a:lnTo>
                      <a:lnTo>
                        <a:pt x="1114" y="151"/>
                      </a:lnTo>
                      <a:lnTo>
                        <a:pt x="1117" y="151"/>
                      </a:lnTo>
                      <a:lnTo>
                        <a:pt x="1120" y="151"/>
                      </a:lnTo>
                      <a:lnTo>
                        <a:pt x="1120" y="155"/>
                      </a:lnTo>
                      <a:lnTo>
                        <a:pt x="1120" y="158"/>
                      </a:lnTo>
                      <a:lnTo>
                        <a:pt x="1120" y="162"/>
                      </a:lnTo>
                      <a:lnTo>
                        <a:pt x="1120" y="165"/>
                      </a:lnTo>
                      <a:lnTo>
                        <a:pt x="1130" y="166"/>
                      </a:lnTo>
                      <a:lnTo>
                        <a:pt x="1142" y="163"/>
                      </a:lnTo>
                      <a:lnTo>
                        <a:pt x="1155" y="157"/>
                      </a:lnTo>
                      <a:lnTo>
                        <a:pt x="1169" y="148"/>
                      </a:lnTo>
                      <a:lnTo>
                        <a:pt x="1183" y="140"/>
                      </a:lnTo>
                      <a:lnTo>
                        <a:pt x="1197" y="132"/>
                      </a:lnTo>
                      <a:lnTo>
                        <a:pt x="1210" y="127"/>
                      </a:lnTo>
                      <a:lnTo>
                        <a:pt x="1223" y="126"/>
                      </a:lnTo>
                      <a:lnTo>
                        <a:pt x="1223" y="131"/>
                      </a:lnTo>
                      <a:lnTo>
                        <a:pt x="1223" y="135"/>
                      </a:lnTo>
                      <a:lnTo>
                        <a:pt x="1222" y="142"/>
                      </a:lnTo>
                      <a:lnTo>
                        <a:pt x="1220" y="154"/>
                      </a:lnTo>
                      <a:lnTo>
                        <a:pt x="1226" y="152"/>
                      </a:lnTo>
                      <a:lnTo>
                        <a:pt x="1231" y="150"/>
                      </a:lnTo>
                      <a:lnTo>
                        <a:pt x="1237" y="149"/>
                      </a:lnTo>
                      <a:lnTo>
                        <a:pt x="1242" y="147"/>
                      </a:lnTo>
                      <a:lnTo>
                        <a:pt x="1247" y="146"/>
                      </a:lnTo>
                      <a:lnTo>
                        <a:pt x="1251" y="145"/>
                      </a:lnTo>
                      <a:lnTo>
                        <a:pt x="1254" y="144"/>
                      </a:lnTo>
                      <a:lnTo>
                        <a:pt x="1257" y="144"/>
                      </a:lnTo>
                      <a:lnTo>
                        <a:pt x="1257" y="146"/>
                      </a:lnTo>
                      <a:lnTo>
                        <a:pt x="1257" y="149"/>
                      </a:lnTo>
                      <a:lnTo>
                        <a:pt x="1257" y="152"/>
                      </a:lnTo>
                      <a:lnTo>
                        <a:pt x="1257" y="155"/>
                      </a:lnTo>
                      <a:lnTo>
                        <a:pt x="1263" y="154"/>
                      </a:lnTo>
                      <a:lnTo>
                        <a:pt x="1270" y="152"/>
                      </a:lnTo>
                      <a:lnTo>
                        <a:pt x="1276" y="150"/>
                      </a:lnTo>
                      <a:lnTo>
                        <a:pt x="1282" y="147"/>
                      </a:lnTo>
                      <a:lnTo>
                        <a:pt x="1288" y="143"/>
                      </a:lnTo>
                      <a:lnTo>
                        <a:pt x="1295" y="140"/>
                      </a:lnTo>
                      <a:lnTo>
                        <a:pt x="1300" y="137"/>
                      </a:lnTo>
                      <a:lnTo>
                        <a:pt x="1306" y="134"/>
                      </a:lnTo>
                      <a:lnTo>
                        <a:pt x="1315" y="131"/>
                      </a:lnTo>
                      <a:lnTo>
                        <a:pt x="1333" y="123"/>
                      </a:lnTo>
                      <a:lnTo>
                        <a:pt x="1357" y="115"/>
                      </a:lnTo>
                      <a:lnTo>
                        <a:pt x="1385" y="108"/>
                      </a:lnTo>
                      <a:lnTo>
                        <a:pt x="1410" y="103"/>
                      </a:lnTo>
                      <a:lnTo>
                        <a:pt x="1432" y="100"/>
                      </a:lnTo>
                      <a:lnTo>
                        <a:pt x="1445" y="105"/>
                      </a:lnTo>
                      <a:lnTo>
                        <a:pt x="1447" y="116"/>
                      </a:lnTo>
                      <a:lnTo>
                        <a:pt x="1443" y="119"/>
                      </a:lnTo>
                      <a:lnTo>
                        <a:pt x="1437" y="123"/>
                      </a:lnTo>
                      <a:lnTo>
                        <a:pt x="1433" y="127"/>
                      </a:lnTo>
                      <a:lnTo>
                        <a:pt x="1427" y="131"/>
                      </a:lnTo>
                      <a:lnTo>
                        <a:pt x="1427" y="133"/>
                      </a:lnTo>
                      <a:lnTo>
                        <a:pt x="1427" y="135"/>
                      </a:lnTo>
                      <a:lnTo>
                        <a:pt x="1427" y="138"/>
                      </a:lnTo>
                      <a:lnTo>
                        <a:pt x="1427" y="140"/>
                      </a:lnTo>
                      <a:lnTo>
                        <a:pt x="1433" y="140"/>
                      </a:lnTo>
                      <a:lnTo>
                        <a:pt x="1437" y="140"/>
                      </a:lnTo>
                      <a:lnTo>
                        <a:pt x="1443" y="142"/>
                      </a:lnTo>
                      <a:lnTo>
                        <a:pt x="1447" y="144"/>
                      </a:lnTo>
                      <a:lnTo>
                        <a:pt x="1446" y="150"/>
                      </a:lnTo>
                      <a:lnTo>
                        <a:pt x="1444" y="157"/>
                      </a:lnTo>
                      <a:lnTo>
                        <a:pt x="1442" y="163"/>
                      </a:lnTo>
                      <a:lnTo>
                        <a:pt x="1443" y="168"/>
                      </a:lnTo>
                      <a:lnTo>
                        <a:pt x="1455" y="165"/>
                      </a:lnTo>
                      <a:lnTo>
                        <a:pt x="1459" y="154"/>
                      </a:lnTo>
                      <a:lnTo>
                        <a:pt x="1458" y="141"/>
                      </a:lnTo>
                      <a:lnTo>
                        <a:pt x="1449" y="134"/>
                      </a:lnTo>
                      <a:lnTo>
                        <a:pt x="1451" y="126"/>
                      </a:lnTo>
                      <a:lnTo>
                        <a:pt x="1454" y="121"/>
                      </a:lnTo>
                      <a:lnTo>
                        <a:pt x="1458" y="117"/>
                      </a:lnTo>
                      <a:lnTo>
                        <a:pt x="1461" y="112"/>
                      </a:lnTo>
                      <a:lnTo>
                        <a:pt x="1459" y="100"/>
                      </a:lnTo>
                      <a:lnTo>
                        <a:pt x="1452" y="92"/>
                      </a:lnTo>
                      <a:lnTo>
                        <a:pt x="1441" y="89"/>
                      </a:lnTo>
                      <a:lnTo>
                        <a:pt x="1429" y="88"/>
                      </a:lnTo>
                      <a:lnTo>
                        <a:pt x="1415" y="89"/>
                      </a:lnTo>
                      <a:lnTo>
                        <a:pt x="1402" y="92"/>
                      </a:lnTo>
                      <a:lnTo>
                        <a:pt x="1391" y="95"/>
                      </a:lnTo>
                      <a:lnTo>
                        <a:pt x="1384" y="97"/>
                      </a:lnTo>
                      <a:lnTo>
                        <a:pt x="1384" y="89"/>
                      </a:lnTo>
                      <a:lnTo>
                        <a:pt x="1385" y="82"/>
                      </a:lnTo>
                      <a:lnTo>
                        <a:pt x="1387" y="77"/>
                      </a:lnTo>
                      <a:lnTo>
                        <a:pt x="1388" y="69"/>
                      </a:lnTo>
                      <a:lnTo>
                        <a:pt x="1403" y="68"/>
                      </a:lnTo>
                      <a:lnTo>
                        <a:pt x="1423" y="70"/>
                      </a:lnTo>
                      <a:lnTo>
                        <a:pt x="1445" y="74"/>
                      </a:lnTo>
                      <a:lnTo>
                        <a:pt x="1468" y="80"/>
                      </a:lnTo>
                      <a:lnTo>
                        <a:pt x="1491" y="86"/>
                      </a:lnTo>
                      <a:lnTo>
                        <a:pt x="1514" y="92"/>
                      </a:lnTo>
                      <a:lnTo>
                        <a:pt x="1534" y="99"/>
                      </a:lnTo>
                      <a:lnTo>
                        <a:pt x="1550" y="105"/>
                      </a:lnTo>
                      <a:lnTo>
                        <a:pt x="1561" y="107"/>
                      </a:lnTo>
                      <a:lnTo>
                        <a:pt x="1572" y="110"/>
                      </a:lnTo>
                      <a:lnTo>
                        <a:pt x="1583" y="113"/>
                      </a:lnTo>
                      <a:lnTo>
                        <a:pt x="1594" y="116"/>
                      </a:lnTo>
                      <a:lnTo>
                        <a:pt x="1605" y="119"/>
                      </a:lnTo>
                      <a:lnTo>
                        <a:pt x="1617" y="123"/>
                      </a:lnTo>
                      <a:lnTo>
                        <a:pt x="1628" y="126"/>
                      </a:lnTo>
                      <a:lnTo>
                        <a:pt x="1639" y="131"/>
                      </a:lnTo>
                      <a:lnTo>
                        <a:pt x="1650" y="135"/>
                      </a:lnTo>
                      <a:lnTo>
                        <a:pt x="1661" y="139"/>
                      </a:lnTo>
                      <a:lnTo>
                        <a:pt x="1673" y="143"/>
                      </a:lnTo>
                      <a:lnTo>
                        <a:pt x="1684" y="147"/>
                      </a:lnTo>
                      <a:lnTo>
                        <a:pt x="1695" y="151"/>
                      </a:lnTo>
                      <a:lnTo>
                        <a:pt x="1707" y="155"/>
                      </a:lnTo>
                      <a:lnTo>
                        <a:pt x="1718" y="159"/>
                      </a:lnTo>
                      <a:lnTo>
                        <a:pt x="1730" y="162"/>
                      </a:lnTo>
                      <a:lnTo>
                        <a:pt x="1734" y="163"/>
                      </a:lnTo>
                      <a:lnTo>
                        <a:pt x="1738" y="164"/>
                      </a:lnTo>
                      <a:lnTo>
                        <a:pt x="1742" y="165"/>
                      </a:lnTo>
                      <a:lnTo>
                        <a:pt x="1748" y="167"/>
                      </a:lnTo>
                      <a:lnTo>
                        <a:pt x="1752" y="168"/>
                      </a:lnTo>
                      <a:lnTo>
                        <a:pt x="1758" y="171"/>
                      </a:lnTo>
                      <a:lnTo>
                        <a:pt x="1762" y="174"/>
                      </a:lnTo>
                      <a:lnTo>
                        <a:pt x="1768" y="178"/>
                      </a:lnTo>
                      <a:lnTo>
                        <a:pt x="1765" y="180"/>
                      </a:lnTo>
                      <a:lnTo>
                        <a:pt x="1762" y="182"/>
                      </a:lnTo>
                      <a:lnTo>
                        <a:pt x="1758" y="183"/>
                      </a:lnTo>
                      <a:lnTo>
                        <a:pt x="1752" y="184"/>
                      </a:lnTo>
                      <a:lnTo>
                        <a:pt x="1747" y="185"/>
                      </a:lnTo>
                      <a:lnTo>
                        <a:pt x="1741" y="186"/>
                      </a:lnTo>
                      <a:lnTo>
                        <a:pt x="1737" y="187"/>
                      </a:lnTo>
                      <a:lnTo>
                        <a:pt x="1732" y="189"/>
                      </a:lnTo>
                      <a:lnTo>
                        <a:pt x="1732" y="190"/>
                      </a:lnTo>
                      <a:lnTo>
                        <a:pt x="1732" y="192"/>
                      </a:lnTo>
                      <a:lnTo>
                        <a:pt x="1731" y="194"/>
                      </a:lnTo>
                      <a:lnTo>
                        <a:pt x="1731" y="196"/>
                      </a:lnTo>
                      <a:lnTo>
                        <a:pt x="1743" y="204"/>
                      </a:lnTo>
                      <a:lnTo>
                        <a:pt x="1762" y="217"/>
                      </a:lnTo>
                      <a:lnTo>
                        <a:pt x="1783" y="232"/>
                      </a:lnTo>
                      <a:lnTo>
                        <a:pt x="1804" y="249"/>
                      </a:lnTo>
                      <a:lnTo>
                        <a:pt x="1823" y="268"/>
                      </a:lnTo>
                      <a:lnTo>
                        <a:pt x="1838" y="286"/>
                      </a:lnTo>
                      <a:lnTo>
                        <a:pt x="1845" y="303"/>
                      </a:lnTo>
                      <a:lnTo>
                        <a:pt x="1842" y="319"/>
                      </a:lnTo>
                      <a:lnTo>
                        <a:pt x="1829" y="318"/>
                      </a:lnTo>
                      <a:lnTo>
                        <a:pt x="1817" y="315"/>
                      </a:lnTo>
                      <a:lnTo>
                        <a:pt x="1807" y="310"/>
                      </a:lnTo>
                      <a:lnTo>
                        <a:pt x="1797" y="303"/>
                      </a:lnTo>
                      <a:lnTo>
                        <a:pt x="1787" y="297"/>
                      </a:lnTo>
                      <a:lnTo>
                        <a:pt x="1777" y="290"/>
                      </a:lnTo>
                      <a:lnTo>
                        <a:pt x="1768" y="283"/>
                      </a:lnTo>
                      <a:lnTo>
                        <a:pt x="1758" y="276"/>
                      </a:lnTo>
                      <a:lnTo>
                        <a:pt x="1742" y="266"/>
                      </a:lnTo>
                      <a:lnTo>
                        <a:pt x="1720" y="257"/>
                      </a:lnTo>
                      <a:lnTo>
                        <a:pt x="1695" y="248"/>
                      </a:lnTo>
                      <a:lnTo>
                        <a:pt x="1669" y="242"/>
                      </a:lnTo>
                      <a:lnTo>
                        <a:pt x="1644" y="239"/>
                      </a:lnTo>
                      <a:lnTo>
                        <a:pt x="1621" y="241"/>
                      </a:lnTo>
                      <a:lnTo>
                        <a:pt x="1602" y="248"/>
                      </a:lnTo>
                      <a:lnTo>
                        <a:pt x="1591" y="263"/>
                      </a:lnTo>
                      <a:lnTo>
                        <a:pt x="1596" y="271"/>
                      </a:lnTo>
                      <a:lnTo>
                        <a:pt x="1600" y="275"/>
                      </a:lnTo>
                      <a:lnTo>
                        <a:pt x="1601" y="277"/>
                      </a:lnTo>
                      <a:lnTo>
                        <a:pt x="1601" y="278"/>
                      </a:lnTo>
                      <a:lnTo>
                        <a:pt x="1591" y="280"/>
                      </a:lnTo>
                      <a:lnTo>
                        <a:pt x="1587" y="285"/>
                      </a:lnTo>
                      <a:lnTo>
                        <a:pt x="1587" y="290"/>
                      </a:lnTo>
                      <a:lnTo>
                        <a:pt x="1589" y="295"/>
                      </a:lnTo>
                      <a:lnTo>
                        <a:pt x="1592" y="302"/>
                      </a:lnTo>
                      <a:lnTo>
                        <a:pt x="1595" y="310"/>
                      </a:lnTo>
                      <a:lnTo>
                        <a:pt x="1595" y="318"/>
                      </a:lnTo>
                      <a:lnTo>
                        <a:pt x="1591" y="326"/>
                      </a:lnTo>
                      <a:lnTo>
                        <a:pt x="1581" y="323"/>
                      </a:lnTo>
                      <a:lnTo>
                        <a:pt x="1570" y="318"/>
                      </a:lnTo>
                      <a:lnTo>
                        <a:pt x="1558" y="312"/>
                      </a:lnTo>
                      <a:lnTo>
                        <a:pt x="1547" y="305"/>
                      </a:lnTo>
                      <a:lnTo>
                        <a:pt x="1536" y="301"/>
                      </a:lnTo>
                      <a:lnTo>
                        <a:pt x="1526" y="299"/>
                      </a:lnTo>
                      <a:lnTo>
                        <a:pt x="1516" y="302"/>
                      </a:lnTo>
                      <a:lnTo>
                        <a:pt x="1509" y="310"/>
                      </a:lnTo>
                      <a:lnTo>
                        <a:pt x="1508" y="335"/>
                      </a:lnTo>
                      <a:lnTo>
                        <a:pt x="1499" y="349"/>
                      </a:lnTo>
                      <a:lnTo>
                        <a:pt x="1486" y="354"/>
                      </a:lnTo>
                      <a:lnTo>
                        <a:pt x="1468" y="353"/>
                      </a:lnTo>
                      <a:lnTo>
                        <a:pt x="1447" y="347"/>
                      </a:lnTo>
                      <a:lnTo>
                        <a:pt x="1426" y="339"/>
                      </a:lnTo>
                      <a:lnTo>
                        <a:pt x="1408" y="330"/>
                      </a:lnTo>
                      <a:lnTo>
                        <a:pt x="1390" y="323"/>
                      </a:lnTo>
                      <a:lnTo>
                        <a:pt x="1378" y="320"/>
                      </a:lnTo>
                      <a:lnTo>
                        <a:pt x="1365" y="316"/>
                      </a:lnTo>
                      <a:lnTo>
                        <a:pt x="1350" y="312"/>
                      </a:lnTo>
                      <a:lnTo>
                        <a:pt x="1333" y="308"/>
                      </a:lnTo>
                      <a:lnTo>
                        <a:pt x="1317" y="303"/>
                      </a:lnTo>
                      <a:lnTo>
                        <a:pt x="1298" y="300"/>
                      </a:lnTo>
                      <a:lnTo>
                        <a:pt x="1281" y="297"/>
                      </a:lnTo>
                      <a:lnTo>
                        <a:pt x="1262" y="294"/>
                      </a:lnTo>
                      <a:lnTo>
                        <a:pt x="1244" y="292"/>
                      </a:lnTo>
                      <a:lnTo>
                        <a:pt x="1227" y="291"/>
                      </a:lnTo>
                      <a:lnTo>
                        <a:pt x="1209" y="291"/>
                      </a:lnTo>
                      <a:lnTo>
                        <a:pt x="1194" y="292"/>
                      </a:lnTo>
                      <a:lnTo>
                        <a:pt x="1178" y="295"/>
                      </a:lnTo>
                      <a:lnTo>
                        <a:pt x="1165" y="298"/>
                      </a:lnTo>
                      <a:lnTo>
                        <a:pt x="1153" y="304"/>
                      </a:lnTo>
                      <a:lnTo>
                        <a:pt x="1143" y="312"/>
                      </a:lnTo>
                      <a:lnTo>
                        <a:pt x="1140" y="330"/>
                      </a:lnTo>
                      <a:lnTo>
                        <a:pt x="1137" y="348"/>
                      </a:lnTo>
                      <a:lnTo>
                        <a:pt x="1134" y="367"/>
                      </a:lnTo>
                      <a:lnTo>
                        <a:pt x="1131" y="387"/>
                      </a:lnTo>
                      <a:lnTo>
                        <a:pt x="1125" y="398"/>
                      </a:lnTo>
                      <a:lnTo>
                        <a:pt x="1118" y="408"/>
                      </a:lnTo>
                      <a:lnTo>
                        <a:pt x="1110" y="417"/>
                      </a:lnTo>
                      <a:lnTo>
                        <a:pt x="1103" y="423"/>
                      </a:lnTo>
                      <a:lnTo>
                        <a:pt x="1095" y="426"/>
                      </a:lnTo>
                      <a:lnTo>
                        <a:pt x="1086" y="425"/>
                      </a:lnTo>
                      <a:lnTo>
                        <a:pt x="1076" y="421"/>
                      </a:lnTo>
                      <a:lnTo>
                        <a:pt x="1064" y="412"/>
                      </a:lnTo>
                      <a:lnTo>
                        <a:pt x="1063" y="402"/>
                      </a:lnTo>
                      <a:lnTo>
                        <a:pt x="1061" y="392"/>
                      </a:lnTo>
                      <a:lnTo>
                        <a:pt x="1059" y="381"/>
                      </a:lnTo>
                      <a:lnTo>
                        <a:pt x="1056" y="371"/>
                      </a:lnTo>
                      <a:lnTo>
                        <a:pt x="1051" y="364"/>
                      </a:lnTo>
                      <a:lnTo>
                        <a:pt x="1046" y="360"/>
                      </a:lnTo>
                      <a:lnTo>
                        <a:pt x="1038" y="360"/>
                      </a:lnTo>
                      <a:lnTo>
                        <a:pt x="1028" y="366"/>
                      </a:lnTo>
                      <a:lnTo>
                        <a:pt x="1028" y="368"/>
                      </a:lnTo>
                      <a:lnTo>
                        <a:pt x="1027" y="369"/>
                      </a:lnTo>
                      <a:lnTo>
                        <a:pt x="1025" y="371"/>
                      </a:lnTo>
                      <a:lnTo>
                        <a:pt x="1025" y="373"/>
                      </a:lnTo>
                      <a:lnTo>
                        <a:pt x="1018" y="372"/>
                      </a:lnTo>
                      <a:lnTo>
                        <a:pt x="1013" y="370"/>
                      </a:lnTo>
                      <a:lnTo>
                        <a:pt x="1008" y="368"/>
                      </a:lnTo>
                      <a:lnTo>
                        <a:pt x="1000" y="368"/>
                      </a:lnTo>
                      <a:lnTo>
                        <a:pt x="987" y="375"/>
                      </a:lnTo>
                      <a:lnTo>
                        <a:pt x="972" y="382"/>
                      </a:lnTo>
                      <a:lnTo>
                        <a:pt x="959" y="390"/>
                      </a:lnTo>
                      <a:lnTo>
                        <a:pt x="946" y="396"/>
                      </a:lnTo>
                      <a:lnTo>
                        <a:pt x="932" y="402"/>
                      </a:lnTo>
                      <a:lnTo>
                        <a:pt x="917" y="408"/>
                      </a:lnTo>
                      <a:lnTo>
                        <a:pt x="903" y="415"/>
                      </a:lnTo>
                      <a:lnTo>
                        <a:pt x="890" y="420"/>
                      </a:lnTo>
                      <a:lnTo>
                        <a:pt x="875" y="424"/>
                      </a:lnTo>
                      <a:lnTo>
                        <a:pt x="860" y="429"/>
                      </a:lnTo>
                      <a:lnTo>
                        <a:pt x="846" y="432"/>
                      </a:lnTo>
                      <a:lnTo>
                        <a:pt x="831" y="435"/>
                      </a:lnTo>
                      <a:lnTo>
                        <a:pt x="815" y="439"/>
                      </a:lnTo>
                      <a:lnTo>
                        <a:pt x="800" y="441"/>
                      </a:lnTo>
                      <a:lnTo>
                        <a:pt x="785" y="442"/>
                      </a:lnTo>
                      <a:lnTo>
                        <a:pt x="769" y="442"/>
                      </a:lnTo>
                      <a:close/>
                    </a:path>
                  </a:pathLst>
                </a:custGeom>
                <a:solidFill>
                  <a:srgbClr val="003399"/>
                </a:solidFill>
                <a:ln w="9525">
                  <a:noFill/>
                  <a:round/>
                  <a:headEnd/>
                  <a:tailEnd/>
                </a:ln>
              </p:spPr>
              <p:txBody>
                <a:bodyPr/>
                <a:lstStyle/>
                <a:p>
                  <a:endParaRPr lang="zh-CN" altLang="en-US"/>
                </a:p>
              </p:txBody>
            </p:sp>
            <p:sp>
              <p:nvSpPr>
                <p:cNvPr id="15" name="Freeform 55"/>
                <p:cNvSpPr>
                  <a:spLocks/>
                </p:cNvSpPr>
                <p:nvPr/>
              </p:nvSpPr>
              <p:spPr bwMode="auto">
                <a:xfrm>
                  <a:off x="3068" y="3762"/>
                  <a:ext cx="145" cy="89"/>
                </a:xfrm>
                <a:custGeom>
                  <a:avLst/>
                  <a:gdLst>
                    <a:gd name="T0" fmla="*/ 1 w 290"/>
                    <a:gd name="T1" fmla="*/ 0 h 179"/>
                    <a:gd name="T2" fmla="*/ 1 w 290"/>
                    <a:gd name="T3" fmla="*/ 0 h 179"/>
                    <a:gd name="T4" fmla="*/ 1 w 290"/>
                    <a:gd name="T5" fmla="*/ 0 h 179"/>
                    <a:gd name="T6" fmla="*/ 1 w 290"/>
                    <a:gd name="T7" fmla="*/ 0 h 179"/>
                    <a:gd name="T8" fmla="*/ 1 w 290"/>
                    <a:gd name="T9" fmla="*/ 0 h 179"/>
                    <a:gd name="T10" fmla="*/ 1 w 290"/>
                    <a:gd name="T11" fmla="*/ 0 h 179"/>
                    <a:gd name="T12" fmla="*/ 1 w 290"/>
                    <a:gd name="T13" fmla="*/ 0 h 179"/>
                    <a:gd name="T14" fmla="*/ 1 w 290"/>
                    <a:gd name="T15" fmla="*/ 0 h 179"/>
                    <a:gd name="T16" fmla="*/ 1 w 290"/>
                    <a:gd name="T17" fmla="*/ 0 h 179"/>
                    <a:gd name="T18" fmla="*/ 1 w 290"/>
                    <a:gd name="T19" fmla="*/ 0 h 179"/>
                    <a:gd name="T20" fmla="*/ 1 w 290"/>
                    <a:gd name="T21" fmla="*/ 0 h 179"/>
                    <a:gd name="T22" fmla="*/ 1 w 290"/>
                    <a:gd name="T23" fmla="*/ 0 h 179"/>
                    <a:gd name="T24" fmla="*/ 1 w 290"/>
                    <a:gd name="T25" fmla="*/ 0 h 179"/>
                    <a:gd name="T26" fmla="*/ 1 w 290"/>
                    <a:gd name="T27" fmla="*/ 0 h 179"/>
                    <a:gd name="T28" fmla="*/ 1 w 290"/>
                    <a:gd name="T29" fmla="*/ 0 h 179"/>
                    <a:gd name="T30" fmla="*/ 1 w 290"/>
                    <a:gd name="T31" fmla="*/ 0 h 179"/>
                    <a:gd name="T32" fmla="*/ 1 w 290"/>
                    <a:gd name="T33" fmla="*/ 0 h 179"/>
                    <a:gd name="T34" fmla="*/ 1 w 290"/>
                    <a:gd name="T35" fmla="*/ 0 h 179"/>
                    <a:gd name="T36" fmla="*/ 1 w 290"/>
                    <a:gd name="T37" fmla="*/ 0 h 179"/>
                    <a:gd name="T38" fmla="*/ 1 w 290"/>
                    <a:gd name="T39" fmla="*/ 0 h 179"/>
                    <a:gd name="T40" fmla="*/ 1 w 290"/>
                    <a:gd name="T41" fmla="*/ 0 h 179"/>
                    <a:gd name="T42" fmla="*/ 1 w 290"/>
                    <a:gd name="T43" fmla="*/ 0 h 179"/>
                    <a:gd name="T44" fmla="*/ 1 w 290"/>
                    <a:gd name="T45" fmla="*/ 0 h 179"/>
                    <a:gd name="T46" fmla="*/ 1 w 290"/>
                    <a:gd name="T47" fmla="*/ 0 h 179"/>
                    <a:gd name="T48" fmla="*/ 1 w 290"/>
                    <a:gd name="T49" fmla="*/ 0 h 179"/>
                    <a:gd name="T50" fmla="*/ 1 w 290"/>
                    <a:gd name="T51" fmla="*/ 0 h 179"/>
                    <a:gd name="T52" fmla="*/ 0 w 290"/>
                    <a:gd name="T53" fmla="*/ 0 h 179"/>
                    <a:gd name="T54" fmla="*/ 1 w 290"/>
                    <a:gd name="T55" fmla="*/ 0 h 179"/>
                    <a:gd name="T56" fmla="*/ 1 w 290"/>
                    <a:gd name="T57" fmla="*/ 0 h 179"/>
                    <a:gd name="T58" fmla="*/ 1 w 290"/>
                    <a:gd name="T59" fmla="*/ 0 h 179"/>
                    <a:gd name="T60" fmla="*/ 1 w 290"/>
                    <a:gd name="T61" fmla="*/ 0 h 179"/>
                    <a:gd name="T62" fmla="*/ 1 w 290"/>
                    <a:gd name="T63" fmla="*/ 0 h 179"/>
                    <a:gd name="T64" fmla="*/ 1 w 290"/>
                    <a:gd name="T65" fmla="*/ 0 h 179"/>
                    <a:gd name="T66" fmla="*/ 1 w 290"/>
                    <a:gd name="T67" fmla="*/ 0 h 179"/>
                    <a:gd name="T68" fmla="*/ 1 w 290"/>
                    <a:gd name="T69" fmla="*/ 0 h 179"/>
                    <a:gd name="T70" fmla="*/ 1 w 290"/>
                    <a:gd name="T71" fmla="*/ 0 h 179"/>
                    <a:gd name="T72" fmla="*/ 1 w 290"/>
                    <a:gd name="T73" fmla="*/ 0 h 179"/>
                    <a:gd name="T74" fmla="*/ 1 w 290"/>
                    <a:gd name="T75" fmla="*/ 0 h 179"/>
                    <a:gd name="T76" fmla="*/ 1 w 290"/>
                    <a:gd name="T77" fmla="*/ 0 h 179"/>
                    <a:gd name="T78" fmla="*/ 1 w 290"/>
                    <a:gd name="T79" fmla="*/ 0 h 179"/>
                    <a:gd name="T80" fmla="*/ 1 w 290"/>
                    <a:gd name="T81" fmla="*/ 0 h 179"/>
                    <a:gd name="T82" fmla="*/ 1 w 290"/>
                    <a:gd name="T83" fmla="*/ 0 h 179"/>
                    <a:gd name="T84" fmla="*/ 1 w 290"/>
                    <a:gd name="T85" fmla="*/ 0 h 179"/>
                    <a:gd name="T86" fmla="*/ 1 w 290"/>
                    <a:gd name="T87" fmla="*/ 0 h 179"/>
                    <a:gd name="T88" fmla="*/ 1 w 290"/>
                    <a:gd name="T89" fmla="*/ 0 h 179"/>
                    <a:gd name="T90" fmla="*/ 1 w 290"/>
                    <a:gd name="T91" fmla="*/ 0 h 179"/>
                    <a:gd name="T92" fmla="*/ 1 w 290"/>
                    <a:gd name="T93" fmla="*/ 0 h 179"/>
                    <a:gd name="T94" fmla="*/ 1 w 290"/>
                    <a:gd name="T95" fmla="*/ 0 h 179"/>
                    <a:gd name="T96" fmla="*/ 1 w 290"/>
                    <a:gd name="T97" fmla="*/ 0 h 179"/>
                    <a:gd name="T98" fmla="*/ 1 w 290"/>
                    <a:gd name="T99" fmla="*/ 0 h 179"/>
                    <a:gd name="T100" fmla="*/ 1 w 290"/>
                    <a:gd name="T101" fmla="*/ 0 h 179"/>
                    <a:gd name="T102" fmla="*/ 1 w 290"/>
                    <a:gd name="T103" fmla="*/ 0 h 179"/>
                    <a:gd name="T104" fmla="*/ 1 w 290"/>
                    <a:gd name="T105" fmla="*/ 0 h 179"/>
                    <a:gd name="T106" fmla="*/ 1 w 290"/>
                    <a:gd name="T107" fmla="*/ 0 h 179"/>
                    <a:gd name="T108" fmla="*/ 1 w 290"/>
                    <a:gd name="T109" fmla="*/ 0 h 179"/>
                    <a:gd name="T110" fmla="*/ 1 w 290"/>
                    <a:gd name="T111" fmla="*/ 0 h 179"/>
                    <a:gd name="T112" fmla="*/ 1 w 290"/>
                    <a:gd name="T113" fmla="*/ 0 h 179"/>
                    <a:gd name="T114" fmla="*/ 1 w 290"/>
                    <a:gd name="T115" fmla="*/ 0 h 179"/>
                    <a:gd name="T116" fmla="*/ 1 w 290"/>
                    <a:gd name="T117" fmla="*/ 0 h 179"/>
                    <a:gd name="T118" fmla="*/ 1 w 290"/>
                    <a:gd name="T119" fmla="*/ 0 h 179"/>
                    <a:gd name="T120" fmla="*/ 1 w 290"/>
                    <a:gd name="T121" fmla="*/ 0 h 179"/>
                    <a:gd name="T122" fmla="*/ 1 w 290"/>
                    <a:gd name="T123" fmla="*/ 0 h 179"/>
                    <a:gd name="T124" fmla="*/ 1 w 290"/>
                    <a:gd name="T125" fmla="*/ 0 h 17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90"/>
                    <a:gd name="T190" fmla="*/ 0 h 179"/>
                    <a:gd name="T191" fmla="*/ 290 w 290"/>
                    <a:gd name="T192" fmla="*/ 179 h 17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90" h="179">
                      <a:moveTo>
                        <a:pt x="178" y="179"/>
                      </a:moveTo>
                      <a:lnTo>
                        <a:pt x="176" y="177"/>
                      </a:lnTo>
                      <a:lnTo>
                        <a:pt x="173" y="174"/>
                      </a:lnTo>
                      <a:lnTo>
                        <a:pt x="171" y="172"/>
                      </a:lnTo>
                      <a:lnTo>
                        <a:pt x="170" y="170"/>
                      </a:lnTo>
                      <a:lnTo>
                        <a:pt x="160" y="172"/>
                      </a:lnTo>
                      <a:lnTo>
                        <a:pt x="154" y="174"/>
                      </a:lnTo>
                      <a:lnTo>
                        <a:pt x="147" y="176"/>
                      </a:lnTo>
                      <a:lnTo>
                        <a:pt x="140" y="179"/>
                      </a:lnTo>
                      <a:lnTo>
                        <a:pt x="140" y="169"/>
                      </a:lnTo>
                      <a:lnTo>
                        <a:pt x="138" y="160"/>
                      </a:lnTo>
                      <a:lnTo>
                        <a:pt x="135" y="153"/>
                      </a:lnTo>
                      <a:lnTo>
                        <a:pt x="126" y="151"/>
                      </a:lnTo>
                      <a:lnTo>
                        <a:pt x="123" y="153"/>
                      </a:lnTo>
                      <a:lnTo>
                        <a:pt x="118" y="155"/>
                      </a:lnTo>
                      <a:lnTo>
                        <a:pt x="111" y="158"/>
                      </a:lnTo>
                      <a:lnTo>
                        <a:pt x="102" y="162"/>
                      </a:lnTo>
                      <a:lnTo>
                        <a:pt x="93" y="166"/>
                      </a:lnTo>
                      <a:lnTo>
                        <a:pt x="84" y="171"/>
                      </a:lnTo>
                      <a:lnTo>
                        <a:pt x="77" y="175"/>
                      </a:lnTo>
                      <a:lnTo>
                        <a:pt x="71" y="179"/>
                      </a:lnTo>
                      <a:lnTo>
                        <a:pt x="70" y="178"/>
                      </a:lnTo>
                      <a:lnTo>
                        <a:pt x="69" y="177"/>
                      </a:lnTo>
                      <a:lnTo>
                        <a:pt x="68" y="176"/>
                      </a:lnTo>
                      <a:lnTo>
                        <a:pt x="67" y="176"/>
                      </a:lnTo>
                      <a:lnTo>
                        <a:pt x="68" y="164"/>
                      </a:lnTo>
                      <a:lnTo>
                        <a:pt x="69" y="154"/>
                      </a:lnTo>
                      <a:lnTo>
                        <a:pt x="71" y="146"/>
                      </a:lnTo>
                      <a:lnTo>
                        <a:pt x="75" y="136"/>
                      </a:lnTo>
                      <a:lnTo>
                        <a:pt x="87" y="135"/>
                      </a:lnTo>
                      <a:lnTo>
                        <a:pt x="95" y="135"/>
                      </a:lnTo>
                      <a:lnTo>
                        <a:pt x="102" y="134"/>
                      </a:lnTo>
                      <a:lnTo>
                        <a:pt x="108" y="134"/>
                      </a:lnTo>
                      <a:lnTo>
                        <a:pt x="111" y="133"/>
                      </a:lnTo>
                      <a:lnTo>
                        <a:pt x="113" y="133"/>
                      </a:lnTo>
                      <a:lnTo>
                        <a:pt x="115" y="132"/>
                      </a:lnTo>
                      <a:lnTo>
                        <a:pt x="117" y="131"/>
                      </a:lnTo>
                      <a:lnTo>
                        <a:pt x="115" y="127"/>
                      </a:lnTo>
                      <a:lnTo>
                        <a:pt x="111" y="125"/>
                      </a:lnTo>
                      <a:lnTo>
                        <a:pt x="105" y="123"/>
                      </a:lnTo>
                      <a:lnTo>
                        <a:pt x="99" y="122"/>
                      </a:lnTo>
                      <a:lnTo>
                        <a:pt x="92" y="122"/>
                      </a:lnTo>
                      <a:lnTo>
                        <a:pt x="86" y="123"/>
                      </a:lnTo>
                      <a:lnTo>
                        <a:pt x="79" y="123"/>
                      </a:lnTo>
                      <a:lnTo>
                        <a:pt x="75" y="123"/>
                      </a:lnTo>
                      <a:lnTo>
                        <a:pt x="75" y="119"/>
                      </a:lnTo>
                      <a:lnTo>
                        <a:pt x="75" y="113"/>
                      </a:lnTo>
                      <a:lnTo>
                        <a:pt x="76" y="109"/>
                      </a:lnTo>
                      <a:lnTo>
                        <a:pt x="77" y="105"/>
                      </a:lnTo>
                      <a:lnTo>
                        <a:pt x="83" y="105"/>
                      </a:lnTo>
                      <a:lnTo>
                        <a:pt x="89" y="105"/>
                      </a:lnTo>
                      <a:lnTo>
                        <a:pt x="95" y="105"/>
                      </a:lnTo>
                      <a:lnTo>
                        <a:pt x="101" y="105"/>
                      </a:lnTo>
                      <a:lnTo>
                        <a:pt x="106" y="106"/>
                      </a:lnTo>
                      <a:lnTo>
                        <a:pt x="113" y="106"/>
                      </a:lnTo>
                      <a:lnTo>
                        <a:pt x="118" y="106"/>
                      </a:lnTo>
                      <a:lnTo>
                        <a:pt x="125" y="106"/>
                      </a:lnTo>
                      <a:lnTo>
                        <a:pt x="116" y="101"/>
                      </a:lnTo>
                      <a:lnTo>
                        <a:pt x="106" y="98"/>
                      </a:lnTo>
                      <a:lnTo>
                        <a:pt x="97" y="96"/>
                      </a:lnTo>
                      <a:lnTo>
                        <a:pt x="87" y="95"/>
                      </a:lnTo>
                      <a:lnTo>
                        <a:pt x="77" y="93"/>
                      </a:lnTo>
                      <a:lnTo>
                        <a:pt x="69" y="89"/>
                      </a:lnTo>
                      <a:lnTo>
                        <a:pt x="63" y="84"/>
                      </a:lnTo>
                      <a:lnTo>
                        <a:pt x="58" y="75"/>
                      </a:lnTo>
                      <a:lnTo>
                        <a:pt x="59" y="75"/>
                      </a:lnTo>
                      <a:lnTo>
                        <a:pt x="60" y="75"/>
                      </a:lnTo>
                      <a:lnTo>
                        <a:pt x="61" y="75"/>
                      </a:lnTo>
                      <a:lnTo>
                        <a:pt x="63" y="74"/>
                      </a:lnTo>
                      <a:lnTo>
                        <a:pt x="57" y="68"/>
                      </a:lnTo>
                      <a:lnTo>
                        <a:pt x="50" y="66"/>
                      </a:lnTo>
                      <a:lnTo>
                        <a:pt x="45" y="63"/>
                      </a:lnTo>
                      <a:lnTo>
                        <a:pt x="42" y="56"/>
                      </a:lnTo>
                      <a:lnTo>
                        <a:pt x="43" y="55"/>
                      </a:lnTo>
                      <a:lnTo>
                        <a:pt x="44" y="55"/>
                      </a:lnTo>
                      <a:lnTo>
                        <a:pt x="45" y="55"/>
                      </a:lnTo>
                      <a:lnTo>
                        <a:pt x="42" y="49"/>
                      </a:lnTo>
                      <a:lnTo>
                        <a:pt x="36" y="45"/>
                      </a:lnTo>
                      <a:lnTo>
                        <a:pt x="31" y="41"/>
                      </a:lnTo>
                      <a:lnTo>
                        <a:pt x="26" y="34"/>
                      </a:lnTo>
                      <a:lnTo>
                        <a:pt x="27" y="33"/>
                      </a:lnTo>
                      <a:lnTo>
                        <a:pt x="30" y="32"/>
                      </a:lnTo>
                      <a:lnTo>
                        <a:pt x="31" y="32"/>
                      </a:lnTo>
                      <a:lnTo>
                        <a:pt x="33" y="32"/>
                      </a:lnTo>
                      <a:lnTo>
                        <a:pt x="33" y="31"/>
                      </a:lnTo>
                      <a:lnTo>
                        <a:pt x="33" y="30"/>
                      </a:lnTo>
                      <a:lnTo>
                        <a:pt x="33" y="29"/>
                      </a:lnTo>
                      <a:lnTo>
                        <a:pt x="33" y="28"/>
                      </a:lnTo>
                      <a:lnTo>
                        <a:pt x="24" y="26"/>
                      </a:lnTo>
                      <a:lnTo>
                        <a:pt x="18" y="23"/>
                      </a:lnTo>
                      <a:lnTo>
                        <a:pt x="13" y="20"/>
                      </a:lnTo>
                      <a:lnTo>
                        <a:pt x="12" y="15"/>
                      </a:lnTo>
                      <a:lnTo>
                        <a:pt x="13" y="15"/>
                      </a:lnTo>
                      <a:lnTo>
                        <a:pt x="14" y="15"/>
                      </a:lnTo>
                      <a:lnTo>
                        <a:pt x="14" y="14"/>
                      </a:lnTo>
                      <a:lnTo>
                        <a:pt x="14" y="11"/>
                      </a:lnTo>
                      <a:lnTo>
                        <a:pt x="14" y="10"/>
                      </a:lnTo>
                      <a:lnTo>
                        <a:pt x="14" y="9"/>
                      </a:lnTo>
                      <a:lnTo>
                        <a:pt x="14" y="7"/>
                      </a:lnTo>
                      <a:lnTo>
                        <a:pt x="11" y="7"/>
                      </a:lnTo>
                      <a:lnTo>
                        <a:pt x="8" y="6"/>
                      </a:lnTo>
                      <a:lnTo>
                        <a:pt x="3" y="6"/>
                      </a:lnTo>
                      <a:lnTo>
                        <a:pt x="0" y="6"/>
                      </a:lnTo>
                      <a:lnTo>
                        <a:pt x="0" y="4"/>
                      </a:lnTo>
                      <a:lnTo>
                        <a:pt x="0" y="3"/>
                      </a:lnTo>
                      <a:lnTo>
                        <a:pt x="0" y="1"/>
                      </a:lnTo>
                      <a:lnTo>
                        <a:pt x="0" y="0"/>
                      </a:lnTo>
                      <a:lnTo>
                        <a:pt x="15" y="2"/>
                      </a:lnTo>
                      <a:lnTo>
                        <a:pt x="27" y="6"/>
                      </a:lnTo>
                      <a:lnTo>
                        <a:pt x="37" y="12"/>
                      </a:lnTo>
                      <a:lnTo>
                        <a:pt x="46" y="20"/>
                      </a:lnTo>
                      <a:lnTo>
                        <a:pt x="54" y="29"/>
                      </a:lnTo>
                      <a:lnTo>
                        <a:pt x="61" y="40"/>
                      </a:lnTo>
                      <a:lnTo>
                        <a:pt x="69" y="51"/>
                      </a:lnTo>
                      <a:lnTo>
                        <a:pt x="79" y="63"/>
                      </a:lnTo>
                      <a:lnTo>
                        <a:pt x="81" y="68"/>
                      </a:lnTo>
                      <a:lnTo>
                        <a:pt x="83" y="71"/>
                      </a:lnTo>
                      <a:lnTo>
                        <a:pt x="86" y="74"/>
                      </a:lnTo>
                      <a:lnTo>
                        <a:pt x="88" y="77"/>
                      </a:lnTo>
                      <a:lnTo>
                        <a:pt x="94" y="76"/>
                      </a:lnTo>
                      <a:lnTo>
                        <a:pt x="102" y="76"/>
                      </a:lnTo>
                      <a:lnTo>
                        <a:pt x="109" y="75"/>
                      </a:lnTo>
                      <a:lnTo>
                        <a:pt x="116" y="75"/>
                      </a:lnTo>
                      <a:lnTo>
                        <a:pt x="123" y="74"/>
                      </a:lnTo>
                      <a:lnTo>
                        <a:pt x="129" y="74"/>
                      </a:lnTo>
                      <a:lnTo>
                        <a:pt x="137" y="74"/>
                      </a:lnTo>
                      <a:lnTo>
                        <a:pt x="144" y="74"/>
                      </a:lnTo>
                      <a:lnTo>
                        <a:pt x="143" y="70"/>
                      </a:lnTo>
                      <a:lnTo>
                        <a:pt x="138" y="67"/>
                      </a:lnTo>
                      <a:lnTo>
                        <a:pt x="134" y="65"/>
                      </a:lnTo>
                      <a:lnTo>
                        <a:pt x="127" y="62"/>
                      </a:lnTo>
                      <a:lnTo>
                        <a:pt x="121" y="62"/>
                      </a:lnTo>
                      <a:lnTo>
                        <a:pt x="114" y="61"/>
                      </a:lnTo>
                      <a:lnTo>
                        <a:pt x="110" y="61"/>
                      </a:lnTo>
                      <a:lnTo>
                        <a:pt x="106" y="60"/>
                      </a:lnTo>
                      <a:lnTo>
                        <a:pt x="106" y="55"/>
                      </a:lnTo>
                      <a:lnTo>
                        <a:pt x="105" y="50"/>
                      </a:lnTo>
                      <a:lnTo>
                        <a:pt x="106" y="46"/>
                      </a:lnTo>
                      <a:lnTo>
                        <a:pt x="108" y="43"/>
                      </a:lnTo>
                      <a:lnTo>
                        <a:pt x="114" y="43"/>
                      </a:lnTo>
                      <a:lnTo>
                        <a:pt x="121" y="43"/>
                      </a:lnTo>
                      <a:lnTo>
                        <a:pt x="127" y="44"/>
                      </a:lnTo>
                      <a:lnTo>
                        <a:pt x="134" y="44"/>
                      </a:lnTo>
                      <a:lnTo>
                        <a:pt x="139" y="45"/>
                      </a:lnTo>
                      <a:lnTo>
                        <a:pt x="146" y="45"/>
                      </a:lnTo>
                      <a:lnTo>
                        <a:pt x="153" y="46"/>
                      </a:lnTo>
                      <a:lnTo>
                        <a:pt x="159" y="46"/>
                      </a:lnTo>
                      <a:lnTo>
                        <a:pt x="159" y="45"/>
                      </a:lnTo>
                      <a:lnTo>
                        <a:pt x="160" y="44"/>
                      </a:lnTo>
                      <a:lnTo>
                        <a:pt x="160" y="43"/>
                      </a:lnTo>
                      <a:lnTo>
                        <a:pt x="155" y="39"/>
                      </a:lnTo>
                      <a:lnTo>
                        <a:pt x="148" y="34"/>
                      </a:lnTo>
                      <a:lnTo>
                        <a:pt x="143" y="32"/>
                      </a:lnTo>
                      <a:lnTo>
                        <a:pt x="136" y="31"/>
                      </a:lnTo>
                      <a:lnTo>
                        <a:pt x="129" y="30"/>
                      </a:lnTo>
                      <a:lnTo>
                        <a:pt x="123" y="29"/>
                      </a:lnTo>
                      <a:lnTo>
                        <a:pt x="117" y="29"/>
                      </a:lnTo>
                      <a:lnTo>
                        <a:pt x="111" y="28"/>
                      </a:lnTo>
                      <a:lnTo>
                        <a:pt x="111" y="26"/>
                      </a:lnTo>
                      <a:lnTo>
                        <a:pt x="111" y="23"/>
                      </a:lnTo>
                      <a:lnTo>
                        <a:pt x="111" y="20"/>
                      </a:lnTo>
                      <a:lnTo>
                        <a:pt x="112" y="18"/>
                      </a:lnTo>
                      <a:lnTo>
                        <a:pt x="131" y="19"/>
                      </a:lnTo>
                      <a:lnTo>
                        <a:pt x="151" y="21"/>
                      </a:lnTo>
                      <a:lnTo>
                        <a:pt x="172" y="24"/>
                      </a:lnTo>
                      <a:lnTo>
                        <a:pt x="195" y="28"/>
                      </a:lnTo>
                      <a:lnTo>
                        <a:pt x="217" y="33"/>
                      </a:lnTo>
                      <a:lnTo>
                        <a:pt x="240" y="37"/>
                      </a:lnTo>
                      <a:lnTo>
                        <a:pt x="261" y="42"/>
                      </a:lnTo>
                      <a:lnTo>
                        <a:pt x="282" y="46"/>
                      </a:lnTo>
                      <a:lnTo>
                        <a:pt x="284" y="47"/>
                      </a:lnTo>
                      <a:lnTo>
                        <a:pt x="285" y="48"/>
                      </a:lnTo>
                      <a:lnTo>
                        <a:pt x="287" y="49"/>
                      </a:lnTo>
                      <a:lnTo>
                        <a:pt x="290" y="50"/>
                      </a:lnTo>
                      <a:lnTo>
                        <a:pt x="290" y="52"/>
                      </a:lnTo>
                      <a:lnTo>
                        <a:pt x="290" y="55"/>
                      </a:lnTo>
                      <a:lnTo>
                        <a:pt x="290" y="57"/>
                      </a:lnTo>
                      <a:lnTo>
                        <a:pt x="290" y="60"/>
                      </a:lnTo>
                      <a:lnTo>
                        <a:pt x="281" y="59"/>
                      </a:lnTo>
                      <a:lnTo>
                        <a:pt x="272" y="58"/>
                      </a:lnTo>
                      <a:lnTo>
                        <a:pt x="264" y="56"/>
                      </a:lnTo>
                      <a:lnTo>
                        <a:pt x="257" y="54"/>
                      </a:lnTo>
                      <a:lnTo>
                        <a:pt x="248" y="52"/>
                      </a:lnTo>
                      <a:lnTo>
                        <a:pt x="240" y="50"/>
                      </a:lnTo>
                      <a:lnTo>
                        <a:pt x="234" y="50"/>
                      </a:lnTo>
                      <a:lnTo>
                        <a:pt x="226" y="50"/>
                      </a:lnTo>
                      <a:lnTo>
                        <a:pt x="226" y="51"/>
                      </a:lnTo>
                      <a:lnTo>
                        <a:pt x="226" y="52"/>
                      </a:lnTo>
                      <a:lnTo>
                        <a:pt x="226" y="54"/>
                      </a:lnTo>
                      <a:lnTo>
                        <a:pt x="226" y="55"/>
                      </a:lnTo>
                      <a:lnTo>
                        <a:pt x="234" y="56"/>
                      </a:lnTo>
                      <a:lnTo>
                        <a:pt x="240" y="58"/>
                      </a:lnTo>
                      <a:lnTo>
                        <a:pt x="248" y="60"/>
                      </a:lnTo>
                      <a:lnTo>
                        <a:pt x="256" y="62"/>
                      </a:lnTo>
                      <a:lnTo>
                        <a:pt x="263" y="66"/>
                      </a:lnTo>
                      <a:lnTo>
                        <a:pt x="271" y="70"/>
                      </a:lnTo>
                      <a:lnTo>
                        <a:pt x="280" y="73"/>
                      </a:lnTo>
                      <a:lnTo>
                        <a:pt x="289" y="77"/>
                      </a:lnTo>
                      <a:lnTo>
                        <a:pt x="289" y="81"/>
                      </a:lnTo>
                      <a:lnTo>
                        <a:pt x="287" y="84"/>
                      </a:lnTo>
                      <a:lnTo>
                        <a:pt x="286" y="91"/>
                      </a:lnTo>
                      <a:lnTo>
                        <a:pt x="285" y="99"/>
                      </a:lnTo>
                      <a:lnTo>
                        <a:pt x="275" y="97"/>
                      </a:lnTo>
                      <a:lnTo>
                        <a:pt x="265" y="95"/>
                      </a:lnTo>
                      <a:lnTo>
                        <a:pt x="256" y="93"/>
                      </a:lnTo>
                      <a:lnTo>
                        <a:pt x="246" y="91"/>
                      </a:lnTo>
                      <a:lnTo>
                        <a:pt x="236" y="88"/>
                      </a:lnTo>
                      <a:lnTo>
                        <a:pt x="226" y="87"/>
                      </a:lnTo>
                      <a:lnTo>
                        <a:pt x="217" y="86"/>
                      </a:lnTo>
                      <a:lnTo>
                        <a:pt x="208" y="87"/>
                      </a:lnTo>
                      <a:lnTo>
                        <a:pt x="217" y="91"/>
                      </a:lnTo>
                      <a:lnTo>
                        <a:pt x="225" y="93"/>
                      </a:lnTo>
                      <a:lnTo>
                        <a:pt x="234" y="95"/>
                      </a:lnTo>
                      <a:lnTo>
                        <a:pt x="244" y="98"/>
                      </a:lnTo>
                      <a:lnTo>
                        <a:pt x="252" y="102"/>
                      </a:lnTo>
                      <a:lnTo>
                        <a:pt x="261" y="105"/>
                      </a:lnTo>
                      <a:lnTo>
                        <a:pt x="269" y="110"/>
                      </a:lnTo>
                      <a:lnTo>
                        <a:pt x="278" y="117"/>
                      </a:lnTo>
                      <a:lnTo>
                        <a:pt x="276" y="125"/>
                      </a:lnTo>
                      <a:lnTo>
                        <a:pt x="275" y="129"/>
                      </a:lnTo>
                      <a:lnTo>
                        <a:pt x="275" y="131"/>
                      </a:lnTo>
                      <a:lnTo>
                        <a:pt x="274" y="134"/>
                      </a:lnTo>
                      <a:lnTo>
                        <a:pt x="263" y="133"/>
                      </a:lnTo>
                      <a:lnTo>
                        <a:pt x="252" y="132"/>
                      </a:lnTo>
                      <a:lnTo>
                        <a:pt x="242" y="130"/>
                      </a:lnTo>
                      <a:lnTo>
                        <a:pt x="233" y="128"/>
                      </a:lnTo>
                      <a:lnTo>
                        <a:pt x="223" y="127"/>
                      </a:lnTo>
                      <a:lnTo>
                        <a:pt x="213" y="126"/>
                      </a:lnTo>
                      <a:lnTo>
                        <a:pt x="204" y="125"/>
                      </a:lnTo>
                      <a:lnTo>
                        <a:pt x="195" y="126"/>
                      </a:lnTo>
                      <a:lnTo>
                        <a:pt x="202" y="128"/>
                      </a:lnTo>
                      <a:lnTo>
                        <a:pt x="208" y="130"/>
                      </a:lnTo>
                      <a:lnTo>
                        <a:pt x="216" y="132"/>
                      </a:lnTo>
                      <a:lnTo>
                        <a:pt x="224" y="134"/>
                      </a:lnTo>
                      <a:lnTo>
                        <a:pt x="231" y="136"/>
                      </a:lnTo>
                      <a:lnTo>
                        <a:pt x="239" y="139"/>
                      </a:lnTo>
                      <a:lnTo>
                        <a:pt x="248" y="142"/>
                      </a:lnTo>
                      <a:lnTo>
                        <a:pt x="256" y="145"/>
                      </a:lnTo>
                      <a:lnTo>
                        <a:pt x="251" y="148"/>
                      </a:lnTo>
                      <a:lnTo>
                        <a:pt x="245" y="151"/>
                      </a:lnTo>
                      <a:lnTo>
                        <a:pt x="238" y="154"/>
                      </a:lnTo>
                      <a:lnTo>
                        <a:pt x="230" y="157"/>
                      </a:lnTo>
                      <a:lnTo>
                        <a:pt x="224" y="159"/>
                      </a:lnTo>
                      <a:lnTo>
                        <a:pt x="216" y="161"/>
                      </a:lnTo>
                      <a:lnTo>
                        <a:pt x="210" y="163"/>
                      </a:lnTo>
                      <a:lnTo>
                        <a:pt x="205" y="165"/>
                      </a:lnTo>
                      <a:lnTo>
                        <a:pt x="192" y="174"/>
                      </a:lnTo>
                      <a:lnTo>
                        <a:pt x="184" y="177"/>
                      </a:lnTo>
                      <a:lnTo>
                        <a:pt x="181" y="179"/>
                      </a:lnTo>
                      <a:lnTo>
                        <a:pt x="178" y="179"/>
                      </a:lnTo>
                      <a:close/>
                    </a:path>
                  </a:pathLst>
                </a:custGeom>
                <a:solidFill>
                  <a:srgbClr val="669999"/>
                </a:solidFill>
                <a:ln w="9525">
                  <a:noFill/>
                  <a:round/>
                  <a:headEnd/>
                  <a:tailEnd/>
                </a:ln>
              </p:spPr>
              <p:txBody>
                <a:bodyPr/>
                <a:lstStyle/>
                <a:p>
                  <a:endParaRPr lang="zh-CN" altLang="en-US"/>
                </a:p>
              </p:txBody>
            </p:sp>
            <p:sp>
              <p:nvSpPr>
                <p:cNvPr id="16" name="Freeform 56"/>
                <p:cNvSpPr>
                  <a:spLocks/>
                </p:cNvSpPr>
                <p:nvPr/>
              </p:nvSpPr>
              <p:spPr bwMode="auto">
                <a:xfrm>
                  <a:off x="2803" y="3749"/>
                  <a:ext cx="86" cy="79"/>
                </a:xfrm>
                <a:custGeom>
                  <a:avLst/>
                  <a:gdLst>
                    <a:gd name="T0" fmla="*/ 1 w 171"/>
                    <a:gd name="T1" fmla="*/ 1 h 158"/>
                    <a:gd name="T2" fmla="*/ 1 w 171"/>
                    <a:gd name="T3" fmla="*/ 1 h 158"/>
                    <a:gd name="T4" fmla="*/ 1 w 171"/>
                    <a:gd name="T5" fmla="*/ 1 h 158"/>
                    <a:gd name="T6" fmla="*/ 1 w 171"/>
                    <a:gd name="T7" fmla="*/ 1 h 158"/>
                    <a:gd name="T8" fmla="*/ 1 w 171"/>
                    <a:gd name="T9" fmla="*/ 1 h 158"/>
                    <a:gd name="T10" fmla="*/ 1 w 171"/>
                    <a:gd name="T11" fmla="*/ 1 h 158"/>
                    <a:gd name="T12" fmla="*/ 1 w 171"/>
                    <a:gd name="T13" fmla="*/ 1 h 158"/>
                    <a:gd name="T14" fmla="*/ 1 w 171"/>
                    <a:gd name="T15" fmla="*/ 1 h 158"/>
                    <a:gd name="T16" fmla="*/ 1 w 171"/>
                    <a:gd name="T17" fmla="*/ 1 h 158"/>
                    <a:gd name="T18" fmla="*/ 1 w 171"/>
                    <a:gd name="T19" fmla="*/ 1 h 158"/>
                    <a:gd name="T20" fmla="*/ 1 w 171"/>
                    <a:gd name="T21" fmla="*/ 1 h 158"/>
                    <a:gd name="T22" fmla="*/ 1 w 171"/>
                    <a:gd name="T23" fmla="*/ 1 h 158"/>
                    <a:gd name="T24" fmla="*/ 1 w 171"/>
                    <a:gd name="T25" fmla="*/ 1 h 158"/>
                    <a:gd name="T26" fmla="*/ 1 w 171"/>
                    <a:gd name="T27" fmla="*/ 1 h 158"/>
                    <a:gd name="T28" fmla="*/ 1 w 171"/>
                    <a:gd name="T29" fmla="*/ 1 h 158"/>
                    <a:gd name="T30" fmla="*/ 1 w 171"/>
                    <a:gd name="T31" fmla="*/ 1 h 158"/>
                    <a:gd name="T32" fmla="*/ 1 w 171"/>
                    <a:gd name="T33" fmla="*/ 1 h 158"/>
                    <a:gd name="T34" fmla="*/ 1 w 171"/>
                    <a:gd name="T35" fmla="*/ 1 h 158"/>
                    <a:gd name="T36" fmla="*/ 1 w 171"/>
                    <a:gd name="T37" fmla="*/ 1 h 158"/>
                    <a:gd name="T38" fmla="*/ 1 w 171"/>
                    <a:gd name="T39" fmla="*/ 1 h 158"/>
                    <a:gd name="T40" fmla="*/ 1 w 171"/>
                    <a:gd name="T41" fmla="*/ 1 h 158"/>
                    <a:gd name="T42" fmla="*/ 1 w 171"/>
                    <a:gd name="T43" fmla="*/ 1 h 158"/>
                    <a:gd name="T44" fmla="*/ 0 w 171"/>
                    <a:gd name="T45" fmla="*/ 1 h 158"/>
                    <a:gd name="T46" fmla="*/ 1 w 171"/>
                    <a:gd name="T47" fmla="*/ 1 h 158"/>
                    <a:gd name="T48" fmla="*/ 1 w 171"/>
                    <a:gd name="T49" fmla="*/ 0 h 158"/>
                    <a:gd name="T50" fmla="*/ 1 w 171"/>
                    <a:gd name="T51" fmla="*/ 1 h 158"/>
                    <a:gd name="T52" fmla="*/ 1 w 171"/>
                    <a:gd name="T53" fmla="*/ 1 h 158"/>
                    <a:gd name="T54" fmla="*/ 1 w 171"/>
                    <a:gd name="T55" fmla="*/ 1 h 158"/>
                    <a:gd name="T56" fmla="*/ 1 w 171"/>
                    <a:gd name="T57" fmla="*/ 1 h 158"/>
                    <a:gd name="T58" fmla="*/ 1 w 171"/>
                    <a:gd name="T59" fmla="*/ 1 h 158"/>
                    <a:gd name="T60" fmla="*/ 1 w 171"/>
                    <a:gd name="T61" fmla="*/ 1 h 158"/>
                    <a:gd name="T62" fmla="*/ 1 w 171"/>
                    <a:gd name="T63" fmla="*/ 1 h 158"/>
                    <a:gd name="T64" fmla="*/ 1 w 171"/>
                    <a:gd name="T65" fmla="*/ 1 h 158"/>
                    <a:gd name="T66" fmla="*/ 1 w 171"/>
                    <a:gd name="T67" fmla="*/ 1 h 158"/>
                    <a:gd name="T68" fmla="*/ 1 w 171"/>
                    <a:gd name="T69" fmla="*/ 1 h 158"/>
                    <a:gd name="T70" fmla="*/ 1 w 171"/>
                    <a:gd name="T71" fmla="*/ 1 h 158"/>
                    <a:gd name="T72" fmla="*/ 1 w 171"/>
                    <a:gd name="T73" fmla="*/ 1 h 158"/>
                    <a:gd name="T74" fmla="*/ 1 w 171"/>
                    <a:gd name="T75" fmla="*/ 1 h 158"/>
                    <a:gd name="T76" fmla="*/ 1 w 171"/>
                    <a:gd name="T77" fmla="*/ 1 h 158"/>
                    <a:gd name="T78" fmla="*/ 1 w 171"/>
                    <a:gd name="T79" fmla="*/ 1 h 158"/>
                    <a:gd name="T80" fmla="*/ 1 w 171"/>
                    <a:gd name="T81" fmla="*/ 1 h 158"/>
                    <a:gd name="T82" fmla="*/ 1 w 171"/>
                    <a:gd name="T83" fmla="*/ 1 h 158"/>
                    <a:gd name="T84" fmla="*/ 1 w 171"/>
                    <a:gd name="T85" fmla="*/ 1 h 158"/>
                    <a:gd name="T86" fmla="*/ 1 w 171"/>
                    <a:gd name="T87" fmla="*/ 1 h 158"/>
                    <a:gd name="T88" fmla="*/ 1 w 171"/>
                    <a:gd name="T89" fmla="*/ 1 h 158"/>
                    <a:gd name="T90" fmla="*/ 1 w 171"/>
                    <a:gd name="T91" fmla="*/ 1 h 158"/>
                    <a:gd name="T92" fmla="*/ 1 w 171"/>
                    <a:gd name="T93" fmla="*/ 1 h 158"/>
                    <a:gd name="T94" fmla="*/ 1 w 171"/>
                    <a:gd name="T95" fmla="*/ 1 h 158"/>
                    <a:gd name="T96" fmla="*/ 1 w 171"/>
                    <a:gd name="T97" fmla="*/ 1 h 1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1"/>
                    <a:gd name="T148" fmla="*/ 0 h 158"/>
                    <a:gd name="T149" fmla="*/ 171 w 171"/>
                    <a:gd name="T150" fmla="*/ 158 h 1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1" h="158">
                      <a:moveTo>
                        <a:pt x="20" y="158"/>
                      </a:moveTo>
                      <a:lnTo>
                        <a:pt x="20" y="154"/>
                      </a:lnTo>
                      <a:lnTo>
                        <a:pt x="20" y="150"/>
                      </a:lnTo>
                      <a:lnTo>
                        <a:pt x="20" y="147"/>
                      </a:lnTo>
                      <a:lnTo>
                        <a:pt x="20" y="144"/>
                      </a:lnTo>
                      <a:lnTo>
                        <a:pt x="11" y="136"/>
                      </a:lnTo>
                      <a:lnTo>
                        <a:pt x="8" y="131"/>
                      </a:lnTo>
                      <a:lnTo>
                        <a:pt x="9" y="126"/>
                      </a:lnTo>
                      <a:lnTo>
                        <a:pt x="13" y="122"/>
                      </a:lnTo>
                      <a:lnTo>
                        <a:pt x="20" y="119"/>
                      </a:lnTo>
                      <a:lnTo>
                        <a:pt x="28" y="117"/>
                      </a:lnTo>
                      <a:lnTo>
                        <a:pt x="35" y="114"/>
                      </a:lnTo>
                      <a:lnTo>
                        <a:pt x="42" y="113"/>
                      </a:lnTo>
                      <a:lnTo>
                        <a:pt x="42" y="112"/>
                      </a:lnTo>
                      <a:lnTo>
                        <a:pt x="43" y="111"/>
                      </a:lnTo>
                      <a:lnTo>
                        <a:pt x="43" y="110"/>
                      </a:lnTo>
                      <a:lnTo>
                        <a:pt x="43" y="109"/>
                      </a:lnTo>
                      <a:lnTo>
                        <a:pt x="39" y="109"/>
                      </a:lnTo>
                      <a:lnTo>
                        <a:pt x="34" y="109"/>
                      </a:lnTo>
                      <a:lnTo>
                        <a:pt x="30" y="108"/>
                      </a:lnTo>
                      <a:lnTo>
                        <a:pt x="27" y="108"/>
                      </a:lnTo>
                      <a:lnTo>
                        <a:pt x="22" y="107"/>
                      </a:lnTo>
                      <a:lnTo>
                        <a:pt x="18" y="107"/>
                      </a:lnTo>
                      <a:lnTo>
                        <a:pt x="13" y="106"/>
                      </a:lnTo>
                      <a:lnTo>
                        <a:pt x="9" y="106"/>
                      </a:lnTo>
                      <a:lnTo>
                        <a:pt x="9" y="101"/>
                      </a:lnTo>
                      <a:lnTo>
                        <a:pt x="8" y="96"/>
                      </a:lnTo>
                      <a:lnTo>
                        <a:pt x="9" y="92"/>
                      </a:lnTo>
                      <a:lnTo>
                        <a:pt x="11" y="88"/>
                      </a:lnTo>
                      <a:lnTo>
                        <a:pt x="28" y="86"/>
                      </a:lnTo>
                      <a:lnTo>
                        <a:pt x="41" y="84"/>
                      </a:lnTo>
                      <a:lnTo>
                        <a:pt x="50" y="83"/>
                      </a:lnTo>
                      <a:lnTo>
                        <a:pt x="56" y="82"/>
                      </a:lnTo>
                      <a:lnTo>
                        <a:pt x="61" y="81"/>
                      </a:lnTo>
                      <a:lnTo>
                        <a:pt x="63" y="81"/>
                      </a:lnTo>
                      <a:lnTo>
                        <a:pt x="65" y="80"/>
                      </a:lnTo>
                      <a:lnTo>
                        <a:pt x="67" y="80"/>
                      </a:lnTo>
                      <a:lnTo>
                        <a:pt x="61" y="77"/>
                      </a:lnTo>
                      <a:lnTo>
                        <a:pt x="53" y="75"/>
                      </a:lnTo>
                      <a:lnTo>
                        <a:pt x="45" y="73"/>
                      </a:lnTo>
                      <a:lnTo>
                        <a:pt x="39" y="72"/>
                      </a:lnTo>
                      <a:lnTo>
                        <a:pt x="31" y="72"/>
                      </a:lnTo>
                      <a:lnTo>
                        <a:pt x="23" y="71"/>
                      </a:lnTo>
                      <a:lnTo>
                        <a:pt x="16" y="71"/>
                      </a:lnTo>
                      <a:lnTo>
                        <a:pt x="9" y="71"/>
                      </a:lnTo>
                      <a:lnTo>
                        <a:pt x="9" y="68"/>
                      </a:lnTo>
                      <a:lnTo>
                        <a:pt x="9" y="64"/>
                      </a:lnTo>
                      <a:lnTo>
                        <a:pt x="9" y="60"/>
                      </a:lnTo>
                      <a:lnTo>
                        <a:pt x="9" y="57"/>
                      </a:lnTo>
                      <a:lnTo>
                        <a:pt x="13" y="57"/>
                      </a:lnTo>
                      <a:lnTo>
                        <a:pt x="19" y="57"/>
                      </a:lnTo>
                      <a:lnTo>
                        <a:pt x="27" y="57"/>
                      </a:lnTo>
                      <a:lnTo>
                        <a:pt x="35" y="56"/>
                      </a:lnTo>
                      <a:lnTo>
                        <a:pt x="43" y="56"/>
                      </a:lnTo>
                      <a:lnTo>
                        <a:pt x="51" y="55"/>
                      </a:lnTo>
                      <a:lnTo>
                        <a:pt x="57" y="54"/>
                      </a:lnTo>
                      <a:lnTo>
                        <a:pt x="62" y="52"/>
                      </a:lnTo>
                      <a:lnTo>
                        <a:pt x="54" y="50"/>
                      </a:lnTo>
                      <a:lnTo>
                        <a:pt x="47" y="48"/>
                      </a:lnTo>
                      <a:lnTo>
                        <a:pt x="41" y="47"/>
                      </a:lnTo>
                      <a:lnTo>
                        <a:pt x="34" y="46"/>
                      </a:lnTo>
                      <a:lnTo>
                        <a:pt x="28" y="45"/>
                      </a:lnTo>
                      <a:lnTo>
                        <a:pt x="22" y="44"/>
                      </a:lnTo>
                      <a:lnTo>
                        <a:pt x="16" y="43"/>
                      </a:lnTo>
                      <a:lnTo>
                        <a:pt x="9" y="43"/>
                      </a:lnTo>
                      <a:lnTo>
                        <a:pt x="7" y="41"/>
                      </a:lnTo>
                      <a:lnTo>
                        <a:pt x="6" y="39"/>
                      </a:lnTo>
                      <a:lnTo>
                        <a:pt x="6" y="33"/>
                      </a:lnTo>
                      <a:lnTo>
                        <a:pt x="5" y="25"/>
                      </a:lnTo>
                      <a:lnTo>
                        <a:pt x="12" y="25"/>
                      </a:lnTo>
                      <a:lnTo>
                        <a:pt x="21" y="24"/>
                      </a:lnTo>
                      <a:lnTo>
                        <a:pt x="29" y="24"/>
                      </a:lnTo>
                      <a:lnTo>
                        <a:pt x="36" y="24"/>
                      </a:lnTo>
                      <a:lnTo>
                        <a:pt x="44" y="24"/>
                      </a:lnTo>
                      <a:lnTo>
                        <a:pt x="52" y="23"/>
                      </a:lnTo>
                      <a:lnTo>
                        <a:pt x="61" y="23"/>
                      </a:lnTo>
                      <a:lnTo>
                        <a:pt x="68" y="22"/>
                      </a:lnTo>
                      <a:lnTo>
                        <a:pt x="68" y="21"/>
                      </a:lnTo>
                      <a:lnTo>
                        <a:pt x="69" y="21"/>
                      </a:lnTo>
                      <a:lnTo>
                        <a:pt x="70" y="21"/>
                      </a:lnTo>
                      <a:lnTo>
                        <a:pt x="62" y="19"/>
                      </a:lnTo>
                      <a:lnTo>
                        <a:pt x="53" y="17"/>
                      </a:lnTo>
                      <a:lnTo>
                        <a:pt x="44" y="16"/>
                      </a:lnTo>
                      <a:lnTo>
                        <a:pt x="35" y="14"/>
                      </a:lnTo>
                      <a:lnTo>
                        <a:pt x="27" y="13"/>
                      </a:lnTo>
                      <a:lnTo>
                        <a:pt x="18" y="10"/>
                      </a:lnTo>
                      <a:lnTo>
                        <a:pt x="9" y="9"/>
                      </a:lnTo>
                      <a:lnTo>
                        <a:pt x="0" y="7"/>
                      </a:lnTo>
                      <a:lnTo>
                        <a:pt x="0" y="5"/>
                      </a:lnTo>
                      <a:lnTo>
                        <a:pt x="0" y="4"/>
                      </a:lnTo>
                      <a:lnTo>
                        <a:pt x="1" y="4"/>
                      </a:lnTo>
                      <a:lnTo>
                        <a:pt x="21" y="3"/>
                      </a:lnTo>
                      <a:lnTo>
                        <a:pt x="42" y="2"/>
                      </a:lnTo>
                      <a:lnTo>
                        <a:pt x="63" y="1"/>
                      </a:lnTo>
                      <a:lnTo>
                        <a:pt x="84" y="1"/>
                      </a:lnTo>
                      <a:lnTo>
                        <a:pt x="106" y="0"/>
                      </a:lnTo>
                      <a:lnTo>
                        <a:pt x="127" y="0"/>
                      </a:lnTo>
                      <a:lnTo>
                        <a:pt x="149" y="0"/>
                      </a:lnTo>
                      <a:lnTo>
                        <a:pt x="171" y="0"/>
                      </a:lnTo>
                      <a:lnTo>
                        <a:pt x="170" y="4"/>
                      </a:lnTo>
                      <a:lnTo>
                        <a:pt x="169" y="8"/>
                      </a:lnTo>
                      <a:lnTo>
                        <a:pt x="168" y="14"/>
                      </a:lnTo>
                      <a:lnTo>
                        <a:pt x="167" y="18"/>
                      </a:lnTo>
                      <a:lnTo>
                        <a:pt x="160" y="20"/>
                      </a:lnTo>
                      <a:lnTo>
                        <a:pt x="154" y="21"/>
                      </a:lnTo>
                      <a:lnTo>
                        <a:pt x="148" y="21"/>
                      </a:lnTo>
                      <a:lnTo>
                        <a:pt x="142" y="21"/>
                      </a:lnTo>
                      <a:lnTo>
                        <a:pt x="135" y="21"/>
                      </a:lnTo>
                      <a:lnTo>
                        <a:pt x="129" y="21"/>
                      </a:lnTo>
                      <a:lnTo>
                        <a:pt x="122" y="21"/>
                      </a:lnTo>
                      <a:lnTo>
                        <a:pt x="117" y="22"/>
                      </a:lnTo>
                      <a:lnTo>
                        <a:pt x="121" y="24"/>
                      </a:lnTo>
                      <a:lnTo>
                        <a:pt x="126" y="25"/>
                      </a:lnTo>
                      <a:lnTo>
                        <a:pt x="132" y="26"/>
                      </a:lnTo>
                      <a:lnTo>
                        <a:pt x="138" y="27"/>
                      </a:lnTo>
                      <a:lnTo>
                        <a:pt x="145" y="28"/>
                      </a:lnTo>
                      <a:lnTo>
                        <a:pt x="152" y="30"/>
                      </a:lnTo>
                      <a:lnTo>
                        <a:pt x="158" y="32"/>
                      </a:lnTo>
                      <a:lnTo>
                        <a:pt x="165" y="35"/>
                      </a:lnTo>
                      <a:lnTo>
                        <a:pt x="165" y="39"/>
                      </a:lnTo>
                      <a:lnTo>
                        <a:pt x="165" y="43"/>
                      </a:lnTo>
                      <a:lnTo>
                        <a:pt x="164" y="48"/>
                      </a:lnTo>
                      <a:lnTo>
                        <a:pt x="164" y="53"/>
                      </a:lnTo>
                      <a:lnTo>
                        <a:pt x="144" y="53"/>
                      </a:lnTo>
                      <a:lnTo>
                        <a:pt x="129" y="53"/>
                      </a:lnTo>
                      <a:lnTo>
                        <a:pt x="117" y="53"/>
                      </a:lnTo>
                      <a:lnTo>
                        <a:pt x="109" y="53"/>
                      </a:lnTo>
                      <a:lnTo>
                        <a:pt x="103" y="53"/>
                      </a:lnTo>
                      <a:lnTo>
                        <a:pt x="100" y="53"/>
                      </a:lnTo>
                      <a:lnTo>
                        <a:pt x="97" y="53"/>
                      </a:lnTo>
                      <a:lnTo>
                        <a:pt x="93" y="53"/>
                      </a:lnTo>
                      <a:lnTo>
                        <a:pt x="92" y="54"/>
                      </a:lnTo>
                      <a:lnTo>
                        <a:pt x="91" y="54"/>
                      </a:lnTo>
                      <a:lnTo>
                        <a:pt x="91" y="55"/>
                      </a:lnTo>
                      <a:lnTo>
                        <a:pt x="91" y="56"/>
                      </a:lnTo>
                      <a:lnTo>
                        <a:pt x="99" y="56"/>
                      </a:lnTo>
                      <a:lnTo>
                        <a:pt x="108" y="57"/>
                      </a:lnTo>
                      <a:lnTo>
                        <a:pt x="117" y="58"/>
                      </a:lnTo>
                      <a:lnTo>
                        <a:pt x="125" y="59"/>
                      </a:lnTo>
                      <a:lnTo>
                        <a:pt x="135" y="60"/>
                      </a:lnTo>
                      <a:lnTo>
                        <a:pt x="144" y="61"/>
                      </a:lnTo>
                      <a:lnTo>
                        <a:pt x="153" y="62"/>
                      </a:lnTo>
                      <a:lnTo>
                        <a:pt x="161" y="64"/>
                      </a:lnTo>
                      <a:lnTo>
                        <a:pt x="160" y="71"/>
                      </a:lnTo>
                      <a:lnTo>
                        <a:pt x="160" y="77"/>
                      </a:lnTo>
                      <a:lnTo>
                        <a:pt x="160" y="84"/>
                      </a:lnTo>
                      <a:lnTo>
                        <a:pt x="160" y="92"/>
                      </a:lnTo>
                      <a:lnTo>
                        <a:pt x="152" y="92"/>
                      </a:lnTo>
                      <a:lnTo>
                        <a:pt x="142" y="92"/>
                      </a:lnTo>
                      <a:lnTo>
                        <a:pt x="132" y="91"/>
                      </a:lnTo>
                      <a:lnTo>
                        <a:pt x="121" y="91"/>
                      </a:lnTo>
                      <a:lnTo>
                        <a:pt x="111" y="91"/>
                      </a:lnTo>
                      <a:lnTo>
                        <a:pt x="102" y="92"/>
                      </a:lnTo>
                      <a:lnTo>
                        <a:pt x="93" y="93"/>
                      </a:lnTo>
                      <a:lnTo>
                        <a:pt x="87" y="95"/>
                      </a:lnTo>
                      <a:lnTo>
                        <a:pt x="96" y="95"/>
                      </a:lnTo>
                      <a:lnTo>
                        <a:pt x="104" y="96"/>
                      </a:lnTo>
                      <a:lnTo>
                        <a:pt x="113" y="97"/>
                      </a:lnTo>
                      <a:lnTo>
                        <a:pt x="122" y="98"/>
                      </a:lnTo>
                      <a:lnTo>
                        <a:pt x="131" y="99"/>
                      </a:lnTo>
                      <a:lnTo>
                        <a:pt x="141" y="101"/>
                      </a:lnTo>
                      <a:lnTo>
                        <a:pt x="149" y="103"/>
                      </a:lnTo>
                      <a:lnTo>
                        <a:pt x="158" y="106"/>
                      </a:lnTo>
                      <a:lnTo>
                        <a:pt x="158" y="108"/>
                      </a:lnTo>
                      <a:lnTo>
                        <a:pt x="158" y="111"/>
                      </a:lnTo>
                      <a:lnTo>
                        <a:pt x="157" y="113"/>
                      </a:lnTo>
                      <a:lnTo>
                        <a:pt x="157" y="117"/>
                      </a:lnTo>
                      <a:lnTo>
                        <a:pt x="152" y="117"/>
                      </a:lnTo>
                      <a:lnTo>
                        <a:pt x="145" y="117"/>
                      </a:lnTo>
                      <a:lnTo>
                        <a:pt x="138" y="117"/>
                      </a:lnTo>
                      <a:lnTo>
                        <a:pt x="132" y="117"/>
                      </a:lnTo>
                      <a:lnTo>
                        <a:pt x="134" y="118"/>
                      </a:lnTo>
                      <a:lnTo>
                        <a:pt x="137" y="119"/>
                      </a:lnTo>
                      <a:lnTo>
                        <a:pt x="144" y="121"/>
                      </a:lnTo>
                      <a:lnTo>
                        <a:pt x="157" y="124"/>
                      </a:lnTo>
                      <a:lnTo>
                        <a:pt x="157" y="126"/>
                      </a:lnTo>
                      <a:lnTo>
                        <a:pt x="157" y="129"/>
                      </a:lnTo>
                      <a:lnTo>
                        <a:pt x="157" y="132"/>
                      </a:lnTo>
                      <a:lnTo>
                        <a:pt x="157" y="135"/>
                      </a:lnTo>
                      <a:lnTo>
                        <a:pt x="152" y="139"/>
                      </a:lnTo>
                      <a:lnTo>
                        <a:pt x="146" y="144"/>
                      </a:lnTo>
                      <a:lnTo>
                        <a:pt x="141" y="147"/>
                      </a:lnTo>
                      <a:lnTo>
                        <a:pt x="135" y="149"/>
                      </a:lnTo>
                      <a:lnTo>
                        <a:pt x="136" y="141"/>
                      </a:lnTo>
                      <a:lnTo>
                        <a:pt x="136" y="135"/>
                      </a:lnTo>
                      <a:lnTo>
                        <a:pt x="134" y="131"/>
                      </a:lnTo>
                      <a:lnTo>
                        <a:pt x="127" y="127"/>
                      </a:lnTo>
                      <a:lnTo>
                        <a:pt x="114" y="128"/>
                      </a:lnTo>
                      <a:lnTo>
                        <a:pt x="100" y="130"/>
                      </a:lnTo>
                      <a:lnTo>
                        <a:pt x="86" y="134"/>
                      </a:lnTo>
                      <a:lnTo>
                        <a:pt x="73" y="138"/>
                      </a:lnTo>
                      <a:lnTo>
                        <a:pt x="58" y="144"/>
                      </a:lnTo>
                      <a:lnTo>
                        <a:pt x="45" y="149"/>
                      </a:lnTo>
                      <a:lnTo>
                        <a:pt x="32" y="154"/>
                      </a:lnTo>
                      <a:lnTo>
                        <a:pt x="20" y="158"/>
                      </a:lnTo>
                      <a:close/>
                    </a:path>
                  </a:pathLst>
                </a:custGeom>
                <a:solidFill>
                  <a:srgbClr val="669999"/>
                </a:solidFill>
                <a:ln w="9525">
                  <a:noFill/>
                  <a:round/>
                  <a:headEnd/>
                  <a:tailEnd/>
                </a:ln>
              </p:spPr>
              <p:txBody>
                <a:bodyPr/>
                <a:lstStyle/>
                <a:p>
                  <a:endParaRPr lang="zh-CN" altLang="en-US"/>
                </a:p>
              </p:txBody>
            </p:sp>
            <p:sp>
              <p:nvSpPr>
                <p:cNvPr id="17" name="Freeform 57"/>
                <p:cNvSpPr>
                  <a:spLocks/>
                </p:cNvSpPr>
                <p:nvPr/>
              </p:nvSpPr>
              <p:spPr bwMode="auto">
                <a:xfrm>
                  <a:off x="2913" y="3749"/>
                  <a:ext cx="31" cy="60"/>
                </a:xfrm>
                <a:custGeom>
                  <a:avLst/>
                  <a:gdLst>
                    <a:gd name="T0" fmla="*/ 1 w 62"/>
                    <a:gd name="T1" fmla="*/ 1 h 120"/>
                    <a:gd name="T2" fmla="*/ 1 w 62"/>
                    <a:gd name="T3" fmla="*/ 1 h 120"/>
                    <a:gd name="T4" fmla="*/ 1 w 62"/>
                    <a:gd name="T5" fmla="*/ 1 h 120"/>
                    <a:gd name="T6" fmla="*/ 1 w 62"/>
                    <a:gd name="T7" fmla="*/ 1 h 120"/>
                    <a:gd name="T8" fmla="*/ 1 w 62"/>
                    <a:gd name="T9" fmla="*/ 1 h 120"/>
                    <a:gd name="T10" fmla="*/ 1 w 62"/>
                    <a:gd name="T11" fmla="*/ 1 h 120"/>
                    <a:gd name="T12" fmla="*/ 1 w 62"/>
                    <a:gd name="T13" fmla="*/ 1 h 120"/>
                    <a:gd name="T14" fmla="*/ 1 w 62"/>
                    <a:gd name="T15" fmla="*/ 1 h 120"/>
                    <a:gd name="T16" fmla="*/ 1 w 62"/>
                    <a:gd name="T17" fmla="*/ 1 h 120"/>
                    <a:gd name="T18" fmla="*/ 1 w 62"/>
                    <a:gd name="T19" fmla="*/ 1 h 120"/>
                    <a:gd name="T20" fmla="*/ 1 w 62"/>
                    <a:gd name="T21" fmla="*/ 1 h 120"/>
                    <a:gd name="T22" fmla="*/ 1 w 62"/>
                    <a:gd name="T23" fmla="*/ 1 h 120"/>
                    <a:gd name="T24" fmla="*/ 1 w 62"/>
                    <a:gd name="T25" fmla="*/ 1 h 120"/>
                    <a:gd name="T26" fmla="*/ 1 w 62"/>
                    <a:gd name="T27" fmla="*/ 1 h 120"/>
                    <a:gd name="T28" fmla="*/ 1 w 62"/>
                    <a:gd name="T29" fmla="*/ 1 h 120"/>
                    <a:gd name="T30" fmla="*/ 1 w 62"/>
                    <a:gd name="T31" fmla="*/ 1 h 120"/>
                    <a:gd name="T32" fmla="*/ 1 w 62"/>
                    <a:gd name="T33" fmla="*/ 1 h 120"/>
                    <a:gd name="T34" fmla="*/ 1 w 62"/>
                    <a:gd name="T35" fmla="*/ 1 h 120"/>
                    <a:gd name="T36" fmla="*/ 1 w 62"/>
                    <a:gd name="T37" fmla="*/ 1 h 120"/>
                    <a:gd name="T38" fmla="*/ 1 w 62"/>
                    <a:gd name="T39" fmla="*/ 1 h 120"/>
                    <a:gd name="T40" fmla="*/ 1 w 62"/>
                    <a:gd name="T41" fmla="*/ 1 h 120"/>
                    <a:gd name="T42" fmla="*/ 1 w 62"/>
                    <a:gd name="T43" fmla="*/ 1 h 120"/>
                    <a:gd name="T44" fmla="*/ 1 w 62"/>
                    <a:gd name="T45" fmla="*/ 1 h 120"/>
                    <a:gd name="T46" fmla="*/ 1 w 62"/>
                    <a:gd name="T47" fmla="*/ 1 h 120"/>
                    <a:gd name="T48" fmla="*/ 1 w 62"/>
                    <a:gd name="T49" fmla="*/ 1 h 120"/>
                    <a:gd name="T50" fmla="*/ 1 w 62"/>
                    <a:gd name="T51" fmla="*/ 0 h 120"/>
                    <a:gd name="T52" fmla="*/ 1 w 62"/>
                    <a:gd name="T53" fmla="*/ 1 h 120"/>
                    <a:gd name="T54" fmla="*/ 1 w 62"/>
                    <a:gd name="T55" fmla="*/ 1 h 120"/>
                    <a:gd name="T56" fmla="*/ 1 w 62"/>
                    <a:gd name="T57" fmla="*/ 1 h 120"/>
                    <a:gd name="T58" fmla="*/ 1 w 62"/>
                    <a:gd name="T59" fmla="*/ 1 h 120"/>
                    <a:gd name="T60" fmla="*/ 1 w 62"/>
                    <a:gd name="T61" fmla="*/ 1 h 120"/>
                    <a:gd name="T62" fmla="*/ 1 w 62"/>
                    <a:gd name="T63" fmla="*/ 1 h 120"/>
                    <a:gd name="T64" fmla="*/ 1 w 62"/>
                    <a:gd name="T65" fmla="*/ 1 h 120"/>
                    <a:gd name="T66" fmla="*/ 1 w 62"/>
                    <a:gd name="T67" fmla="*/ 1 h 120"/>
                    <a:gd name="T68" fmla="*/ 1 w 62"/>
                    <a:gd name="T69" fmla="*/ 1 h 120"/>
                    <a:gd name="T70" fmla="*/ 1 w 62"/>
                    <a:gd name="T71" fmla="*/ 1 h 120"/>
                    <a:gd name="T72" fmla="*/ 1 w 62"/>
                    <a:gd name="T73" fmla="*/ 1 h 120"/>
                    <a:gd name="T74" fmla="*/ 1 w 62"/>
                    <a:gd name="T75" fmla="*/ 1 h 120"/>
                    <a:gd name="T76" fmla="*/ 1 w 62"/>
                    <a:gd name="T77" fmla="*/ 1 h 120"/>
                    <a:gd name="T78" fmla="*/ 1 w 62"/>
                    <a:gd name="T79" fmla="*/ 1 h 120"/>
                    <a:gd name="T80" fmla="*/ 1 w 62"/>
                    <a:gd name="T81" fmla="*/ 1 h 120"/>
                    <a:gd name="T82" fmla="*/ 1 w 62"/>
                    <a:gd name="T83" fmla="*/ 1 h 120"/>
                    <a:gd name="T84" fmla="*/ 1 w 62"/>
                    <a:gd name="T85" fmla="*/ 1 h 120"/>
                    <a:gd name="T86" fmla="*/ 1 w 62"/>
                    <a:gd name="T87" fmla="*/ 1 h 120"/>
                    <a:gd name="T88" fmla="*/ 1 w 62"/>
                    <a:gd name="T89" fmla="*/ 1 h 120"/>
                    <a:gd name="T90" fmla="*/ 1 w 62"/>
                    <a:gd name="T91" fmla="*/ 1 h 120"/>
                    <a:gd name="T92" fmla="*/ 0 w 62"/>
                    <a:gd name="T93" fmla="*/ 1 h 12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2"/>
                    <a:gd name="T142" fmla="*/ 0 h 120"/>
                    <a:gd name="T143" fmla="*/ 62 w 62"/>
                    <a:gd name="T144" fmla="*/ 120 h 12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2" h="120">
                      <a:moveTo>
                        <a:pt x="0" y="120"/>
                      </a:moveTo>
                      <a:lnTo>
                        <a:pt x="0" y="114"/>
                      </a:lnTo>
                      <a:lnTo>
                        <a:pt x="1" y="109"/>
                      </a:lnTo>
                      <a:lnTo>
                        <a:pt x="2" y="104"/>
                      </a:lnTo>
                      <a:lnTo>
                        <a:pt x="3" y="99"/>
                      </a:lnTo>
                      <a:lnTo>
                        <a:pt x="8" y="99"/>
                      </a:lnTo>
                      <a:lnTo>
                        <a:pt x="15" y="99"/>
                      </a:lnTo>
                      <a:lnTo>
                        <a:pt x="22" y="99"/>
                      </a:lnTo>
                      <a:lnTo>
                        <a:pt x="29" y="99"/>
                      </a:lnTo>
                      <a:lnTo>
                        <a:pt x="29" y="98"/>
                      </a:lnTo>
                      <a:lnTo>
                        <a:pt x="29" y="97"/>
                      </a:lnTo>
                      <a:lnTo>
                        <a:pt x="29" y="96"/>
                      </a:lnTo>
                      <a:lnTo>
                        <a:pt x="24" y="95"/>
                      </a:lnTo>
                      <a:lnTo>
                        <a:pt x="18" y="94"/>
                      </a:lnTo>
                      <a:lnTo>
                        <a:pt x="12" y="93"/>
                      </a:lnTo>
                      <a:lnTo>
                        <a:pt x="6" y="93"/>
                      </a:lnTo>
                      <a:lnTo>
                        <a:pt x="6" y="90"/>
                      </a:lnTo>
                      <a:lnTo>
                        <a:pt x="7" y="86"/>
                      </a:lnTo>
                      <a:lnTo>
                        <a:pt x="7" y="84"/>
                      </a:lnTo>
                      <a:lnTo>
                        <a:pt x="7" y="81"/>
                      </a:lnTo>
                      <a:lnTo>
                        <a:pt x="13" y="81"/>
                      </a:lnTo>
                      <a:lnTo>
                        <a:pt x="18" y="80"/>
                      </a:lnTo>
                      <a:lnTo>
                        <a:pt x="24" y="80"/>
                      </a:lnTo>
                      <a:lnTo>
                        <a:pt x="29" y="80"/>
                      </a:lnTo>
                      <a:lnTo>
                        <a:pt x="29" y="79"/>
                      </a:lnTo>
                      <a:lnTo>
                        <a:pt x="29" y="78"/>
                      </a:lnTo>
                      <a:lnTo>
                        <a:pt x="30" y="78"/>
                      </a:lnTo>
                      <a:lnTo>
                        <a:pt x="33" y="77"/>
                      </a:lnTo>
                      <a:lnTo>
                        <a:pt x="30" y="75"/>
                      </a:lnTo>
                      <a:lnTo>
                        <a:pt x="27" y="74"/>
                      </a:lnTo>
                      <a:lnTo>
                        <a:pt x="20" y="73"/>
                      </a:lnTo>
                      <a:lnTo>
                        <a:pt x="7" y="72"/>
                      </a:lnTo>
                      <a:lnTo>
                        <a:pt x="7" y="71"/>
                      </a:lnTo>
                      <a:lnTo>
                        <a:pt x="7" y="69"/>
                      </a:lnTo>
                      <a:lnTo>
                        <a:pt x="7" y="68"/>
                      </a:lnTo>
                      <a:lnTo>
                        <a:pt x="7" y="67"/>
                      </a:lnTo>
                      <a:lnTo>
                        <a:pt x="12" y="66"/>
                      </a:lnTo>
                      <a:lnTo>
                        <a:pt x="17" y="65"/>
                      </a:lnTo>
                      <a:lnTo>
                        <a:pt x="22" y="65"/>
                      </a:lnTo>
                      <a:lnTo>
                        <a:pt x="26" y="65"/>
                      </a:lnTo>
                      <a:lnTo>
                        <a:pt x="26" y="60"/>
                      </a:lnTo>
                      <a:lnTo>
                        <a:pt x="23" y="58"/>
                      </a:lnTo>
                      <a:lnTo>
                        <a:pt x="16" y="57"/>
                      </a:lnTo>
                      <a:lnTo>
                        <a:pt x="11" y="57"/>
                      </a:lnTo>
                      <a:lnTo>
                        <a:pt x="11" y="54"/>
                      </a:lnTo>
                      <a:lnTo>
                        <a:pt x="11" y="50"/>
                      </a:lnTo>
                      <a:lnTo>
                        <a:pt x="11" y="46"/>
                      </a:lnTo>
                      <a:lnTo>
                        <a:pt x="11" y="43"/>
                      </a:lnTo>
                      <a:lnTo>
                        <a:pt x="15" y="43"/>
                      </a:lnTo>
                      <a:lnTo>
                        <a:pt x="19" y="42"/>
                      </a:lnTo>
                      <a:lnTo>
                        <a:pt x="24" y="40"/>
                      </a:lnTo>
                      <a:lnTo>
                        <a:pt x="25" y="35"/>
                      </a:lnTo>
                      <a:lnTo>
                        <a:pt x="23" y="34"/>
                      </a:lnTo>
                      <a:lnTo>
                        <a:pt x="20" y="33"/>
                      </a:lnTo>
                      <a:lnTo>
                        <a:pt x="17" y="32"/>
                      </a:lnTo>
                      <a:lnTo>
                        <a:pt x="15" y="32"/>
                      </a:lnTo>
                      <a:lnTo>
                        <a:pt x="15" y="30"/>
                      </a:lnTo>
                      <a:lnTo>
                        <a:pt x="15" y="27"/>
                      </a:lnTo>
                      <a:lnTo>
                        <a:pt x="15" y="24"/>
                      </a:lnTo>
                      <a:lnTo>
                        <a:pt x="15" y="22"/>
                      </a:lnTo>
                      <a:lnTo>
                        <a:pt x="18" y="22"/>
                      </a:lnTo>
                      <a:lnTo>
                        <a:pt x="22" y="22"/>
                      </a:lnTo>
                      <a:lnTo>
                        <a:pt x="24" y="22"/>
                      </a:lnTo>
                      <a:lnTo>
                        <a:pt x="27" y="21"/>
                      </a:lnTo>
                      <a:lnTo>
                        <a:pt x="27" y="20"/>
                      </a:lnTo>
                      <a:lnTo>
                        <a:pt x="27" y="18"/>
                      </a:lnTo>
                      <a:lnTo>
                        <a:pt x="27" y="17"/>
                      </a:lnTo>
                      <a:lnTo>
                        <a:pt x="27" y="16"/>
                      </a:lnTo>
                      <a:lnTo>
                        <a:pt x="26" y="15"/>
                      </a:lnTo>
                      <a:lnTo>
                        <a:pt x="25" y="15"/>
                      </a:lnTo>
                      <a:lnTo>
                        <a:pt x="23" y="14"/>
                      </a:lnTo>
                      <a:lnTo>
                        <a:pt x="18" y="11"/>
                      </a:lnTo>
                      <a:lnTo>
                        <a:pt x="18" y="6"/>
                      </a:lnTo>
                      <a:lnTo>
                        <a:pt x="18" y="4"/>
                      </a:lnTo>
                      <a:lnTo>
                        <a:pt x="19" y="2"/>
                      </a:lnTo>
                      <a:lnTo>
                        <a:pt x="22" y="0"/>
                      </a:lnTo>
                      <a:lnTo>
                        <a:pt x="26" y="0"/>
                      </a:lnTo>
                      <a:lnTo>
                        <a:pt x="31" y="1"/>
                      </a:lnTo>
                      <a:lnTo>
                        <a:pt x="36" y="1"/>
                      </a:lnTo>
                      <a:lnTo>
                        <a:pt x="41" y="2"/>
                      </a:lnTo>
                      <a:lnTo>
                        <a:pt x="46" y="3"/>
                      </a:lnTo>
                      <a:lnTo>
                        <a:pt x="51" y="3"/>
                      </a:lnTo>
                      <a:lnTo>
                        <a:pt x="57" y="4"/>
                      </a:lnTo>
                      <a:lnTo>
                        <a:pt x="62" y="4"/>
                      </a:lnTo>
                      <a:lnTo>
                        <a:pt x="61" y="5"/>
                      </a:lnTo>
                      <a:lnTo>
                        <a:pt x="60" y="6"/>
                      </a:lnTo>
                      <a:lnTo>
                        <a:pt x="60" y="8"/>
                      </a:lnTo>
                      <a:lnTo>
                        <a:pt x="60" y="10"/>
                      </a:lnTo>
                      <a:lnTo>
                        <a:pt x="57" y="10"/>
                      </a:lnTo>
                      <a:lnTo>
                        <a:pt x="54" y="10"/>
                      </a:lnTo>
                      <a:lnTo>
                        <a:pt x="51" y="10"/>
                      </a:lnTo>
                      <a:lnTo>
                        <a:pt x="48" y="11"/>
                      </a:lnTo>
                      <a:lnTo>
                        <a:pt x="49" y="11"/>
                      </a:lnTo>
                      <a:lnTo>
                        <a:pt x="49" y="13"/>
                      </a:lnTo>
                      <a:lnTo>
                        <a:pt x="50" y="15"/>
                      </a:lnTo>
                      <a:lnTo>
                        <a:pt x="51" y="15"/>
                      </a:lnTo>
                      <a:lnTo>
                        <a:pt x="52" y="15"/>
                      </a:lnTo>
                      <a:lnTo>
                        <a:pt x="54" y="15"/>
                      </a:lnTo>
                      <a:lnTo>
                        <a:pt x="56" y="16"/>
                      </a:lnTo>
                      <a:lnTo>
                        <a:pt x="57" y="16"/>
                      </a:lnTo>
                      <a:lnTo>
                        <a:pt x="56" y="19"/>
                      </a:lnTo>
                      <a:lnTo>
                        <a:pt x="56" y="22"/>
                      </a:lnTo>
                      <a:lnTo>
                        <a:pt x="56" y="25"/>
                      </a:lnTo>
                      <a:lnTo>
                        <a:pt x="56" y="28"/>
                      </a:lnTo>
                      <a:lnTo>
                        <a:pt x="50" y="30"/>
                      </a:lnTo>
                      <a:lnTo>
                        <a:pt x="48" y="31"/>
                      </a:lnTo>
                      <a:lnTo>
                        <a:pt x="46" y="31"/>
                      </a:lnTo>
                      <a:lnTo>
                        <a:pt x="45" y="32"/>
                      </a:lnTo>
                      <a:lnTo>
                        <a:pt x="47" y="34"/>
                      </a:lnTo>
                      <a:lnTo>
                        <a:pt x="49" y="37"/>
                      </a:lnTo>
                      <a:lnTo>
                        <a:pt x="51" y="41"/>
                      </a:lnTo>
                      <a:lnTo>
                        <a:pt x="52" y="46"/>
                      </a:lnTo>
                      <a:lnTo>
                        <a:pt x="50" y="46"/>
                      </a:lnTo>
                      <a:lnTo>
                        <a:pt x="49" y="48"/>
                      </a:lnTo>
                      <a:lnTo>
                        <a:pt x="47" y="49"/>
                      </a:lnTo>
                      <a:lnTo>
                        <a:pt x="45" y="50"/>
                      </a:lnTo>
                      <a:lnTo>
                        <a:pt x="45" y="51"/>
                      </a:lnTo>
                      <a:lnTo>
                        <a:pt x="45" y="52"/>
                      </a:lnTo>
                      <a:lnTo>
                        <a:pt x="45" y="53"/>
                      </a:lnTo>
                      <a:lnTo>
                        <a:pt x="45" y="54"/>
                      </a:lnTo>
                      <a:lnTo>
                        <a:pt x="46" y="56"/>
                      </a:lnTo>
                      <a:lnTo>
                        <a:pt x="47" y="58"/>
                      </a:lnTo>
                      <a:lnTo>
                        <a:pt x="48" y="61"/>
                      </a:lnTo>
                      <a:lnTo>
                        <a:pt x="48" y="67"/>
                      </a:lnTo>
                      <a:lnTo>
                        <a:pt x="46" y="68"/>
                      </a:lnTo>
                      <a:lnTo>
                        <a:pt x="45" y="68"/>
                      </a:lnTo>
                      <a:lnTo>
                        <a:pt x="42" y="69"/>
                      </a:lnTo>
                      <a:lnTo>
                        <a:pt x="40" y="71"/>
                      </a:lnTo>
                      <a:lnTo>
                        <a:pt x="41" y="76"/>
                      </a:lnTo>
                      <a:lnTo>
                        <a:pt x="42" y="82"/>
                      </a:lnTo>
                      <a:lnTo>
                        <a:pt x="42" y="90"/>
                      </a:lnTo>
                      <a:lnTo>
                        <a:pt x="40" y="99"/>
                      </a:lnTo>
                      <a:lnTo>
                        <a:pt x="35" y="102"/>
                      </a:lnTo>
                      <a:lnTo>
                        <a:pt x="30" y="104"/>
                      </a:lnTo>
                      <a:lnTo>
                        <a:pt x="25" y="107"/>
                      </a:lnTo>
                      <a:lnTo>
                        <a:pt x="20" y="109"/>
                      </a:lnTo>
                      <a:lnTo>
                        <a:pt x="15" y="111"/>
                      </a:lnTo>
                      <a:lnTo>
                        <a:pt x="9" y="114"/>
                      </a:lnTo>
                      <a:lnTo>
                        <a:pt x="5" y="117"/>
                      </a:lnTo>
                      <a:lnTo>
                        <a:pt x="0" y="120"/>
                      </a:lnTo>
                      <a:close/>
                    </a:path>
                  </a:pathLst>
                </a:custGeom>
                <a:solidFill>
                  <a:srgbClr val="669999"/>
                </a:solidFill>
                <a:ln w="9525">
                  <a:noFill/>
                  <a:round/>
                  <a:headEnd/>
                  <a:tailEnd/>
                </a:ln>
              </p:spPr>
              <p:txBody>
                <a:bodyPr/>
                <a:lstStyle/>
                <a:p>
                  <a:endParaRPr lang="zh-CN" altLang="en-US"/>
                </a:p>
              </p:txBody>
            </p:sp>
            <p:sp>
              <p:nvSpPr>
                <p:cNvPr id="18" name="Freeform 58"/>
                <p:cNvSpPr>
                  <a:spLocks/>
                </p:cNvSpPr>
                <p:nvPr/>
              </p:nvSpPr>
              <p:spPr bwMode="auto">
                <a:xfrm>
                  <a:off x="2737" y="3725"/>
                  <a:ext cx="587" cy="75"/>
                </a:xfrm>
                <a:custGeom>
                  <a:avLst/>
                  <a:gdLst>
                    <a:gd name="T0" fmla="*/ 1 w 1172"/>
                    <a:gd name="T1" fmla="*/ 1 h 150"/>
                    <a:gd name="T2" fmla="*/ 1 w 1172"/>
                    <a:gd name="T3" fmla="*/ 1 h 150"/>
                    <a:gd name="T4" fmla="*/ 1 w 1172"/>
                    <a:gd name="T5" fmla="*/ 1 h 150"/>
                    <a:gd name="T6" fmla="*/ 1 w 1172"/>
                    <a:gd name="T7" fmla="*/ 1 h 150"/>
                    <a:gd name="T8" fmla="*/ 1 w 1172"/>
                    <a:gd name="T9" fmla="*/ 1 h 150"/>
                    <a:gd name="T10" fmla="*/ 1 w 1172"/>
                    <a:gd name="T11" fmla="*/ 1 h 150"/>
                    <a:gd name="T12" fmla="*/ 1 w 1172"/>
                    <a:gd name="T13" fmla="*/ 1 h 150"/>
                    <a:gd name="T14" fmla="*/ 1 w 1172"/>
                    <a:gd name="T15" fmla="*/ 1 h 150"/>
                    <a:gd name="T16" fmla="*/ 1 w 1172"/>
                    <a:gd name="T17" fmla="*/ 1 h 150"/>
                    <a:gd name="T18" fmla="*/ 1 w 1172"/>
                    <a:gd name="T19" fmla="*/ 1 h 150"/>
                    <a:gd name="T20" fmla="*/ 1 w 1172"/>
                    <a:gd name="T21" fmla="*/ 1 h 150"/>
                    <a:gd name="T22" fmla="*/ 1 w 1172"/>
                    <a:gd name="T23" fmla="*/ 1 h 150"/>
                    <a:gd name="T24" fmla="*/ 1 w 1172"/>
                    <a:gd name="T25" fmla="*/ 1 h 150"/>
                    <a:gd name="T26" fmla="*/ 1 w 1172"/>
                    <a:gd name="T27" fmla="*/ 1 h 150"/>
                    <a:gd name="T28" fmla="*/ 1 w 1172"/>
                    <a:gd name="T29" fmla="*/ 1 h 150"/>
                    <a:gd name="T30" fmla="*/ 1 w 1172"/>
                    <a:gd name="T31" fmla="*/ 1 h 150"/>
                    <a:gd name="T32" fmla="*/ 1 w 1172"/>
                    <a:gd name="T33" fmla="*/ 1 h 150"/>
                    <a:gd name="T34" fmla="*/ 1 w 1172"/>
                    <a:gd name="T35" fmla="*/ 1 h 150"/>
                    <a:gd name="T36" fmla="*/ 1 w 1172"/>
                    <a:gd name="T37" fmla="*/ 1 h 150"/>
                    <a:gd name="T38" fmla="*/ 1 w 1172"/>
                    <a:gd name="T39" fmla="*/ 1 h 150"/>
                    <a:gd name="T40" fmla="*/ 1 w 1172"/>
                    <a:gd name="T41" fmla="*/ 1 h 150"/>
                    <a:gd name="T42" fmla="*/ 0 w 1172"/>
                    <a:gd name="T43" fmla="*/ 1 h 150"/>
                    <a:gd name="T44" fmla="*/ 1 w 1172"/>
                    <a:gd name="T45" fmla="*/ 1 h 150"/>
                    <a:gd name="T46" fmla="*/ 1 w 1172"/>
                    <a:gd name="T47" fmla="*/ 1 h 150"/>
                    <a:gd name="T48" fmla="*/ 1 w 1172"/>
                    <a:gd name="T49" fmla="*/ 1 h 150"/>
                    <a:gd name="T50" fmla="*/ 1 w 1172"/>
                    <a:gd name="T51" fmla="*/ 1 h 150"/>
                    <a:gd name="T52" fmla="*/ 1 w 1172"/>
                    <a:gd name="T53" fmla="*/ 1 h 150"/>
                    <a:gd name="T54" fmla="*/ 1 w 1172"/>
                    <a:gd name="T55" fmla="*/ 1 h 150"/>
                    <a:gd name="T56" fmla="*/ 1 w 1172"/>
                    <a:gd name="T57" fmla="*/ 1 h 150"/>
                    <a:gd name="T58" fmla="*/ 1 w 1172"/>
                    <a:gd name="T59" fmla="*/ 1 h 150"/>
                    <a:gd name="T60" fmla="*/ 1 w 1172"/>
                    <a:gd name="T61" fmla="*/ 1 h 150"/>
                    <a:gd name="T62" fmla="*/ 1 w 1172"/>
                    <a:gd name="T63" fmla="*/ 1 h 150"/>
                    <a:gd name="T64" fmla="*/ 1 w 1172"/>
                    <a:gd name="T65" fmla="*/ 1 h 150"/>
                    <a:gd name="T66" fmla="*/ 1 w 1172"/>
                    <a:gd name="T67" fmla="*/ 1 h 150"/>
                    <a:gd name="T68" fmla="*/ 1 w 1172"/>
                    <a:gd name="T69" fmla="*/ 1 h 150"/>
                    <a:gd name="T70" fmla="*/ 1 w 1172"/>
                    <a:gd name="T71" fmla="*/ 1 h 150"/>
                    <a:gd name="T72" fmla="*/ 1 w 1172"/>
                    <a:gd name="T73" fmla="*/ 1 h 150"/>
                    <a:gd name="T74" fmla="*/ 1 w 1172"/>
                    <a:gd name="T75" fmla="*/ 1 h 150"/>
                    <a:gd name="T76" fmla="*/ 1 w 1172"/>
                    <a:gd name="T77" fmla="*/ 1 h 150"/>
                    <a:gd name="T78" fmla="*/ 1 w 1172"/>
                    <a:gd name="T79" fmla="*/ 1 h 150"/>
                    <a:gd name="T80" fmla="*/ 1 w 1172"/>
                    <a:gd name="T81" fmla="*/ 1 h 150"/>
                    <a:gd name="T82" fmla="*/ 1 w 1172"/>
                    <a:gd name="T83" fmla="*/ 1 h 150"/>
                    <a:gd name="T84" fmla="*/ 1 w 1172"/>
                    <a:gd name="T85" fmla="*/ 1 h 150"/>
                    <a:gd name="T86" fmla="*/ 1 w 1172"/>
                    <a:gd name="T87" fmla="*/ 1 h 150"/>
                    <a:gd name="T88" fmla="*/ 1 w 1172"/>
                    <a:gd name="T89" fmla="*/ 1 h 1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72"/>
                    <a:gd name="T136" fmla="*/ 0 h 150"/>
                    <a:gd name="T137" fmla="*/ 1172 w 1172"/>
                    <a:gd name="T138" fmla="*/ 150 h 1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72" h="150">
                      <a:moveTo>
                        <a:pt x="1147" y="150"/>
                      </a:moveTo>
                      <a:lnTo>
                        <a:pt x="1136" y="148"/>
                      </a:lnTo>
                      <a:lnTo>
                        <a:pt x="1125" y="146"/>
                      </a:lnTo>
                      <a:lnTo>
                        <a:pt x="1111" y="143"/>
                      </a:lnTo>
                      <a:lnTo>
                        <a:pt x="1096" y="140"/>
                      </a:lnTo>
                      <a:lnTo>
                        <a:pt x="1081" y="135"/>
                      </a:lnTo>
                      <a:lnTo>
                        <a:pt x="1064" y="132"/>
                      </a:lnTo>
                      <a:lnTo>
                        <a:pt x="1044" y="127"/>
                      </a:lnTo>
                      <a:lnTo>
                        <a:pt x="1024" y="123"/>
                      </a:lnTo>
                      <a:lnTo>
                        <a:pt x="1019" y="123"/>
                      </a:lnTo>
                      <a:lnTo>
                        <a:pt x="1012" y="122"/>
                      </a:lnTo>
                      <a:lnTo>
                        <a:pt x="1004" y="121"/>
                      </a:lnTo>
                      <a:lnTo>
                        <a:pt x="997" y="120"/>
                      </a:lnTo>
                      <a:lnTo>
                        <a:pt x="989" y="119"/>
                      </a:lnTo>
                      <a:lnTo>
                        <a:pt x="981" y="118"/>
                      </a:lnTo>
                      <a:lnTo>
                        <a:pt x="976" y="117"/>
                      </a:lnTo>
                      <a:lnTo>
                        <a:pt x="973" y="116"/>
                      </a:lnTo>
                      <a:lnTo>
                        <a:pt x="950" y="112"/>
                      </a:lnTo>
                      <a:lnTo>
                        <a:pt x="925" y="106"/>
                      </a:lnTo>
                      <a:lnTo>
                        <a:pt x="902" y="102"/>
                      </a:lnTo>
                      <a:lnTo>
                        <a:pt x="879" y="98"/>
                      </a:lnTo>
                      <a:lnTo>
                        <a:pt x="856" y="94"/>
                      </a:lnTo>
                      <a:lnTo>
                        <a:pt x="833" y="91"/>
                      </a:lnTo>
                      <a:lnTo>
                        <a:pt x="810" y="87"/>
                      </a:lnTo>
                      <a:lnTo>
                        <a:pt x="787" y="82"/>
                      </a:lnTo>
                      <a:lnTo>
                        <a:pt x="763" y="79"/>
                      </a:lnTo>
                      <a:lnTo>
                        <a:pt x="740" y="76"/>
                      </a:lnTo>
                      <a:lnTo>
                        <a:pt x="717" y="73"/>
                      </a:lnTo>
                      <a:lnTo>
                        <a:pt x="694" y="70"/>
                      </a:lnTo>
                      <a:lnTo>
                        <a:pt x="671" y="67"/>
                      </a:lnTo>
                      <a:lnTo>
                        <a:pt x="648" y="64"/>
                      </a:lnTo>
                      <a:lnTo>
                        <a:pt x="625" y="61"/>
                      </a:lnTo>
                      <a:lnTo>
                        <a:pt x="602" y="58"/>
                      </a:lnTo>
                      <a:lnTo>
                        <a:pt x="579" y="56"/>
                      </a:lnTo>
                      <a:lnTo>
                        <a:pt x="556" y="53"/>
                      </a:lnTo>
                      <a:lnTo>
                        <a:pt x="532" y="51"/>
                      </a:lnTo>
                      <a:lnTo>
                        <a:pt x="509" y="49"/>
                      </a:lnTo>
                      <a:lnTo>
                        <a:pt x="486" y="48"/>
                      </a:lnTo>
                      <a:lnTo>
                        <a:pt x="463" y="46"/>
                      </a:lnTo>
                      <a:lnTo>
                        <a:pt x="439" y="44"/>
                      </a:lnTo>
                      <a:lnTo>
                        <a:pt x="416" y="43"/>
                      </a:lnTo>
                      <a:lnTo>
                        <a:pt x="392" y="42"/>
                      </a:lnTo>
                      <a:lnTo>
                        <a:pt x="369" y="41"/>
                      </a:lnTo>
                      <a:lnTo>
                        <a:pt x="346" y="40"/>
                      </a:lnTo>
                      <a:lnTo>
                        <a:pt x="323" y="39"/>
                      </a:lnTo>
                      <a:lnTo>
                        <a:pt x="299" y="39"/>
                      </a:lnTo>
                      <a:lnTo>
                        <a:pt x="276" y="38"/>
                      </a:lnTo>
                      <a:lnTo>
                        <a:pt x="252" y="38"/>
                      </a:lnTo>
                      <a:lnTo>
                        <a:pt x="229" y="38"/>
                      </a:lnTo>
                      <a:lnTo>
                        <a:pt x="215" y="38"/>
                      </a:lnTo>
                      <a:lnTo>
                        <a:pt x="200" y="38"/>
                      </a:lnTo>
                      <a:lnTo>
                        <a:pt x="185" y="38"/>
                      </a:lnTo>
                      <a:lnTo>
                        <a:pt x="171" y="38"/>
                      </a:lnTo>
                      <a:lnTo>
                        <a:pt x="156" y="38"/>
                      </a:lnTo>
                      <a:lnTo>
                        <a:pt x="142" y="38"/>
                      </a:lnTo>
                      <a:lnTo>
                        <a:pt x="128" y="38"/>
                      </a:lnTo>
                      <a:lnTo>
                        <a:pt x="114" y="38"/>
                      </a:lnTo>
                      <a:lnTo>
                        <a:pt x="99" y="39"/>
                      </a:lnTo>
                      <a:lnTo>
                        <a:pt x="85" y="39"/>
                      </a:lnTo>
                      <a:lnTo>
                        <a:pt x="71" y="39"/>
                      </a:lnTo>
                      <a:lnTo>
                        <a:pt x="57" y="40"/>
                      </a:lnTo>
                      <a:lnTo>
                        <a:pt x="42" y="40"/>
                      </a:lnTo>
                      <a:lnTo>
                        <a:pt x="28" y="41"/>
                      </a:lnTo>
                      <a:lnTo>
                        <a:pt x="14" y="41"/>
                      </a:lnTo>
                      <a:lnTo>
                        <a:pt x="0" y="42"/>
                      </a:lnTo>
                      <a:lnTo>
                        <a:pt x="0" y="36"/>
                      </a:lnTo>
                      <a:lnTo>
                        <a:pt x="0" y="29"/>
                      </a:lnTo>
                      <a:lnTo>
                        <a:pt x="1" y="23"/>
                      </a:lnTo>
                      <a:lnTo>
                        <a:pt x="2" y="17"/>
                      </a:lnTo>
                      <a:lnTo>
                        <a:pt x="14" y="10"/>
                      </a:lnTo>
                      <a:lnTo>
                        <a:pt x="29" y="6"/>
                      </a:lnTo>
                      <a:lnTo>
                        <a:pt x="48" y="5"/>
                      </a:lnTo>
                      <a:lnTo>
                        <a:pt x="68" y="6"/>
                      </a:lnTo>
                      <a:lnTo>
                        <a:pt x="86" y="7"/>
                      </a:lnTo>
                      <a:lnTo>
                        <a:pt x="105" y="7"/>
                      </a:lnTo>
                      <a:lnTo>
                        <a:pt x="120" y="5"/>
                      </a:lnTo>
                      <a:lnTo>
                        <a:pt x="132" y="0"/>
                      </a:lnTo>
                      <a:lnTo>
                        <a:pt x="151" y="1"/>
                      </a:lnTo>
                      <a:lnTo>
                        <a:pt x="170" y="1"/>
                      </a:lnTo>
                      <a:lnTo>
                        <a:pt x="188" y="2"/>
                      </a:lnTo>
                      <a:lnTo>
                        <a:pt x="207" y="2"/>
                      </a:lnTo>
                      <a:lnTo>
                        <a:pt x="226" y="3"/>
                      </a:lnTo>
                      <a:lnTo>
                        <a:pt x="245" y="4"/>
                      </a:lnTo>
                      <a:lnTo>
                        <a:pt x="264" y="4"/>
                      </a:lnTo>
                      <a:lnTo>
                        <a:pt x="284" y="5"/>
                      </a:lnTo>
                      <a:lnTo>
                        <a:pt x="308" y="6"/>
                      </a:lnTo>
                      <a:lnTo>
                        <a:pt x="332" y="7"/>
                      </a:lnTo>
                      <a:lnTo>
                        <a:pt x="356" y="10"/>
                      </a:lnTo>
                      <a:lnTo>
                        <a:pt x="380" y="11"/>
                      </a:lnTo>
                      <a:lnTo>
                        <a:pt x="404" y="12"/>
                      </a:lnTo>
                      <a:lnTo>
                        <a:pt x="428" y="14"/>
                      </a:lnTo>
                      <a:lnTo>
                        <a:pt x="453" y="15"/>
                      </a:lnTo>
                      <a:lnTo>
                        <a:pt x="476" y="17"/>
                      </a:lnTo>
                      <a:lnTo>
                        <a:pt x="500" y="19"/>
                      </a:lnTo>
                      <a:lnTo>
                        <a:pt x="524" y="21"/>
                      </a:lnTo>
                      <a:lnTo>
                        <a:pt x="547" y="23"/>
                      </a:lnTo>
                      <a:lnTo>
                        <a:pt x="571" y="25"/>
                      </a:lnTo>
                      <a:lnTo>
                        <a:pt x="594" y="27"/>
                      </a:lnTo>
                      <a:lnTo>
                        <a:pt x="618" y="29"/>
                      </a:lnTo>
                      <a:lnTo>
                        <a:pt x="641" y="31"/>
                      </a:lnTo>
                      <a:lnTo>
                        <a:pt x="665" y="35"/>
                      </a:lnTo>
                      <a:lnTo>
                        <a:pt x="688" y="37"/>
                      </a:lnTo>
                      <a:lnTo>
                        <a:pt x="713" y="40"/>
                      </a:lnTo>
                      <a:lnTo>
                        <a:pt x="736" y="43"/>
                      </a:lnTo>
                      <a:lnTo>
                        <a:pt x="760" y="45"/>
                      </a:lnTo>
                      <a:lnTo>
                        <a:pt x="783" y="48"/>
                      </a:lnTo>
                      <a:lnTo>
                        <a:pt x="807" y="51"/>
                      </a:lnTo>
                      <a:lnTo>
                        <a:pt x="831" y="55"/>
                      </a:lnTo>
                      <a:lnTo>
                        <a:pt x="854" y="58"/>
                      </a:lnTo>
                      <a:lnTo>
                        <a:pt x="878" y="63"/>
                      </a:lnTo>
                      <a:lnTo>
                        <a:pt x="902" y="66"/>
                      </a:lnTo>
                      <a:lnTo>
                        <a:pt x="925" y="70"/>
                      </a:lnTo>
                      <a:lnTo>
                        <a:pt x="950" y="74"/>
                      </a:lnTo>
                      <a:lnTo>
                        <a:pt x="974" y="78"/>
                      </a:lnTo>
                      <a:lnTo>
                        <a:pt x="998" y="82"/>
                      </a:lnTo>
                      <a:lnTo>
                        <a:pt x="1022" y="87"/>
                      </a:lnTo>
                      <a:lnTo>
                        <a:pt x="1046" y="92"/>
                      </a:lnTo>
                      <a:lnTo>
                        <a:pt x="1060" y="93"/>
                      </a:lnTo>
                      <a:lnTo>
                        <a:pt x="1076" y="95"/>
                      </a:lnTo>
                      <a:lnTo>
                        <a:pt x="1092" y="98"/>
                      </a:lnTo>
                      <a:lnTo>
                        <a:pt x="1107" y="101"/>
                      </a:lnTo>
                      <a:lnTo>
                        <a:pt x="1124" y="104"/>
                      </a:lnTo>
                      <a:lnTo>
                        <a:pt x="1140" y="108"/>
                      </a:lnTo>
                      <a:lnTo>
                        <a:pt x="1157" y="113"/>
                      </a:lnTo>
                      <a:lnTo>
                        <a:pt x="1172" y="118"/>
                      </a:lnTo>
                      <a:lnTo>
                        <a:pt x="1171" y="126"/>
                      </a:lnTo>
                      <a:lnTo>
                        <a:pt x="1167" y="133"/>
                      </a:lnTo>
                      <a:lnTo>
                        <a:pt x="1161" y="142"/>
                      </a:lnTo>
                      <a:lnTo>
                        <a:pt x="1155" y="150"/>
                      </a:lnTo>
                      <a:lnTo>
                        <a:pt x="1154" y="150"/>
                      </a:lnTo>
                      <a:lnTo>
                        <a:pt x="1151" y="150"/>
                      </a:lnTo>
                      <a:lnTo>
                        <a:pt x="1149" y="150"/>
                      </a:lnTo>
                      <a:lnTo>
                        <a:pt x="1147" y="150"/>
                      </a:lnTo>
                      <a:close/>
                    </a:path>
                  </a:pathLst>
                </a:custGeom>
                <a:solidFill>
                  <a:srgbClr val="99CCCC"/>
                </a:solidFill>
                <a:ln w="9525">
                  <a:noFill/>
                  <a:round/>
                  <a:headEnd/>
                  <a:tailEnd/>
                </a:ln>
              </p:spPr>
              <p:txBody>
                <a:bodyPr/>
                <a:lstStyle/>
                <a:p>
                  <a:endParaRPr lang="zh-CN" altLang="en-US"/>
                </a:p>
              </p:txBody>
            </p:sp>
            <p:sp>
              <p:nvSpPr>
                <p:cNvPr id="19" name="Freeform 59"/>
                <p:cNvSpPr>
                  <a:spLocks/>
                </p:cNvSpPr>
                <p:nvPr/>
              </p:nvSpPr>
              <p:spPr bwMode="auto">
                <a:xfrm>
                  <a:off x="2800" y="3679"/>
                  <a:ext cx="499" cy="91"/>
                </a:xfrm>
                <a:custGeom>
                  <a:avLst/>
                  <a:gdLst>
                    <a:gd name="T0" fmla="*/ 1 w 998"/>
                    <a:gd name="T1" fmla="*/ 0 h 183"/>
                    <a:gd name="T2" fmla="*/ 1 w 998"/>
                    <a:gd name="T3" fmla="*/ 0 h 183"/>
                    <a:gd name="T4" fmla="*/ 1 w 998"/>
                    <a:gd name="T5" fmla="*/ 0 h 183"/>
                    <a:gd name="T6" fmla="*/ 1 w 998"/>
                    <a:gd name="T7" fmla="*/ 0 h 183"/>
                    <a:gd name="T8" fmla="*/ 1 w 998"/>
                    <a:gd name="T9" fmla="*/ 0 h 183"/>
                    <a:gd name="T10" fmla="*/ 1 w 998"/>
                    <a:gd name="T11" fmla="*/ 0 h 183"/>
                    <a:gd name="T12" fmla="*/ 1 w 998"/>
                    <a:gd name="T13" fmla="*/ 0 h 183"/>
                    <a:gd name="T14" fmla="*/ 1 w 998"/>
                    <a:gd name="T15" fmla="*/ 0 h 183"/>
                    <a:gd name="T16" fmla="*/ 1 w 998"/>
                    <a:gd name="T17" fmla="*/ 0 h 183"/>
                    <a:gd name="T18" fmla="*/ 1 w 998"/>
                    <a:gd name="T19" fmla="*/ 0 h 183"/>
                    <a:gd name="T20" fmla="*/ 1 w 998"/>
                    <a:gd name="T21" fmla="*/ 0 h 183"/>
                    <a:gd name="T22" fmla="*/ 1 w 998"/>
                    <a:gd name="T23" fmla="*/ 0 h 183"/>
                    <a:gd name="T24" fmla="*/ 1 w 998"/>
                    <a:gd name="T25" fmla="*/ 0 h 183"/>
                    <a:gd name="T26" fmla="*/ 1 w 998"/>
                    <a:gd name="T27" fmla="*/ 0 h 183"/>
                    <a:gd name="T28" fmla="*/ 1 w 998"/>
                    <a:gd name="T29" fmla="*/ 0 h 183"/>
                    <a:gd name="T30" fmla="*/ 1 w 998"/>
                    <a:gd name="T31" fmla="*/ 0 h 183"/>
                    <a:gd name="T32" fmla="*/ 1 w 998"/>
                    <a:gd name="T33" fmla="*/ 0 h 183"/>
                    <a:gd name="T34" fmla="*/ 0 w 998"/>
                    <a:gd name="T35" fmla="*/ 0 h 183"/>
                    <a:gd name="T36" fmla="*/ 1 w 998"/>
                    <a:gd name="T37" fmla="*/ 0 h 183"/>
                    <a:gd name="T38" fmla="*/ 1 w 998"/>
                    <a:gd name="T39" fmla="*/ 0 h 183"/>
                    <a:gd name="T40" fmla="*/ 1 w 998"/>
                    <a:gd name="T41" fmla="*/ 0 h 183"/>
                    <a:gd name="T42" fmla="*/ 1 w 998"/>
                    <a:gd name="T43" fmla="*/ 0 h 183"/>
                    <a:gd name="T44" fmla="*/ 1 w 998"/>
                    <a:gd name="T45" fmla="*/ 0 h 183"/>
                    <a:gd name="T46" fmla="*/ 1 w 998"/>
                    <a:gd name="T47" fmla="*/ 0 h 183"/>
                    <a:gd name="T48" fmla="*/ 1 w 998"/>
                    <a:gd name="T49" fmla="*/ 0 h 183"/>
                    <a:gd name="T50" fmla="*/ 1 w 998"/>
                    <a:gd name="T51" fmla="*/ 0 h 183"/>
                    <a:gd name="T52" fmla="*/ 1 w 998"/>
                    <a:gd name="T53" fmla="*/ 0 h 183"/>
                    <a:gd name="T54" fmla="*/ 1 w 998"/>
                    <a:gd name="T55" fmla="*/ 0 h 183"/>
                    <a:gd name="T56" fmla="*/ 1 w 998"/>
                    <a:gd name="T57" fmla="*/ 0 h 183"/>
                    <a:gd name="T58" fmla="*/ 1 w 998"/>
                    <a:gd name="T59" fmla="*/ 0 h 183"/>
                    <a:gd name="T60" fmla="*/ 1 w 998"/>
                    <a:gd name="T61" fmla="*/ 0 h 183"/>
                    <a:gd name="T62" fmla="*/ 1 w 998"/>
                    <a:gd name="T63" fmla="*/ 0 h 183"/>
                    <a:gd name="T64" fmla="*/ 1 w 998"/>
                    <a:gd name="T65" fmla="*/ 0 h 183"/>
                    <a:gd name="T66" fmla="*/ 1 w 998"/>
                    <a:gd name="T67" fmla="*/ 0 h 183"/>
                    <a:gd name="T68" fmla="*/ 1 w 998"/>
                    <a:gd name="T69" fmla="*/ 0 h 183"/>
                    <a:gd name="T70" fmla="*/ 1 w 998"/>
                    <a:gd name="T71" fmla="*/ 0 h 183"/>
                    <a:gd name="T72" fmla="*/ 1 w 998"/>
                    <a:gd name="T73" fmla="*/ 0 h 183"/>
                    <a:gd name="T74" fmla="*/ 1 w 998"/>
                    <a:gd name="T75" fmla="*/ 0 h 183"/>
                    <a:gd name="T76" fmla="*/ 1 w 998"/>
                    <a:gd name="T77" fmla="*/ 0 h 183"/>
                    <a:gd name="T78" fmla="*/ 1 w 998"/>
                    <a:gd name="T79" fmla="*/ 0 h 183"/>
                    <a:gd name="T80" fmla="*/ 1 w 998"/>
                    <a:gd name="T81" fmla="*/ 0 h 183"/>
                    <a:gd name="T82" fmla="*/ 1 w 998"/>
                    <a:gd name="T83" fmla="*/ 0 h 183"/>
                    <a:gd name="T84" fmla="*/ 1 w 998"/>
                    <a:gd name="T85" fmla="*/ 0 h 183"/>
                    <a:gd name="T86" fmla="*/ 1 w 998"/>
                    <a:gd name="T87" fmla="*/ 0 h 183"/>
                    <a:gd name="T88" fmla="*/ 1 w 998"/>
                    <a:gd name="T89" fmla="*/ 0 h 183"/>
                    <a:gd name="T90" fmla="*/ 1 w 998"/>
                    <a:gd name="T91" fmla="*/ 0 h 183"/>
                    <a:gd name="T92" fmla="*/ 1 w 998"/>
                    <a:gd name="T93" fmla="*/ 0 h 183"/>
                    <a:gd name="T94" fmla="*/ 1 w 998"/>
                    <a:gd name="T95" fmla="*/ 0 h 183"/>
                    <a:gd name="T96" fmla="*/ 1 w 998"/>
                    <a:gd name="T97" fmla="*/ 0 h 183"/>
                    <a:gd name="T98" fmla="*/ 1 w 998"/>
                    <a:gd name="T99" fmla="*/ 0 h 183"/>
                    <a:gd name="T100" fmla="*/ 1 w 998"/>
                    <a:gd name="T101" fmla="*/ 0 h 183"/>
                    <a:gd name="T102" fmla="*/ 1 w 998"/>
                    <a:gd name="T103" fmla="*/ 0 h 183"/>
                    <a:gd name="T104" fmla="*/ 1 w 998"/>
                    <a:gd name="T105" fmla="*/ 0 h 183"/>
                    <a:gd name="T106" fmla="*/ 1 w 998"/>
                    <a:gd name="T107" fmla="*/ 0 h 183"/>
                    <a:gd name="T108" fmla="*/ 1 w 998"/>
                    <a:gd name="T109" fmla="*/ 0 h 183"/>
                    <a:gd name="T110" fmla="*/ 1 w 998"/>
                    <a:gd name="T111" fmla="*/ 0 h 18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98"/>
                    <a:gd name="T169" fmla="*/ 0 h 183"/>
                    <a:gd name="T170" fmla="*/ 998 w 998"/>
                    <a:gd name="T171" fmla="*/ 183 h 18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98" h="183">
                      <a:moveTo>
                        <a:pt x="976" y="183"/>
                      </a:moveTo>
                      <a:lnTo>
                        <a:pt x="970" y="182"/>
                      </a:lnTo>
                      <a:lnTo>
                        <a:pt x="965" y="181"/>
                      </a:lnTo>
                      <a:lnTo>
                        <a:pt x="961" y="180"/>
                      </a:lnTo>
                      <a:lnTo>
                        <a:pt x="956" y="180"/>
                      </a:lnTo>
                      <a:lnTo>
                        <a:pt x="961" y="163"/>
                      </a:lnTo>
                      <a:lnTo>
                        <a:pt x="963" y="154"/>
                      </a:lnTo>
                      <a:lnTo>
                        <a:pt x="964" y="146"/>
                      </a:lnTo>
                      <a:lnTo>
                        <a:pt x="965" y="138"/>
                      </a:lnTo>
                      <a:lnTo>
                        <a:pt x="963" y="137"/>
                      </a:lnTo>
                      <a:lnTo>
                        <a:pt x="962" y="137"/>
                      </a:lnTo>
                      <a:lnTo>
                        <a:pt x="960" y="137"/>
                      </a:lnTo>
                      <a:lnTo>
                        <a:pt x="958" y="137"/>
                      </a:lnTo>
                      <a:lnTo>
                        <a:pt x="957" y="140"/>
                      </a:lnTo>
                      <a:lnTo>
                        <a:pt x="955" y="145"/>
                      </a:lnTo>
                      <a:lnTo>
                        <a:pt x="953" y="156"/>
                      </a:lnTo>
                      <a:lnTo>
                        <a:pt x="947" y="176"/>
                      </a:lnTo>
                      <a:lnTo>
                        <a:pt x="934" y="175"/>
                      </a:lnTo>
                      <a:lnTo>
                        <a:pt x="920" y="173"/>
                      </a:lnTo>
                      <a:lnTo>
                        <a:pt x="907" y="171"/>
                      </a:lnTo>
                      <a:lnTo>
                        <a:pt x="894" y="169"/>
                      </a:lnTo>
                      <a:lnTo>
                        <a:pt x="881" y="167"/>
                      </a:lnTo>
                      <a:lnTo>
                        <a:pt x="866" y="165"/>
                      </a:lnTo>
                      <a:lnTo>
                        <a:pt x="853" y="162"/>
                      </a:lnTo>
                      <a:lnTo>
                        <a:pt x="840" y="160"/>
                      </a:lnTo>
                      <a:lnTo>
                        <a:pt x="827" y="158"/>
                      </a:lnTo>
                      <a:lnTo>
                        <a:pt x="814" y="155"/>
                      </a:lnTo>
                      <a:lnTo>
                        <a:pt x="800" y="153"/>
                      </a:lnTo>
                      <a:lnTo>
                        <a:pt x="787" y="150"/>
                      </a:lnTo>
                      <a:lnTo>
                        <a:pt x="774" y="147"/>
                      </a:lnTo>
                      <a:lnTo>
                        <a:pt x="761" y="145"/>
                      </a:lnTo>
                      <a:lnTo>
                        <a:pt x="748" y="143"/>
                      </a:lnTo>
                      <a:lnTo>
                        <a:pt x="735" y="141"/>
                      </a:lnTo>
                      <a:lnTo>
                        <a:pt x="737" y="125"/>
                      </a:lnTo>
                      <a:lnTo>
                        <a:pt x="741" y="109"/>
                      </a:lnTo>
                      <a:lnTo>
                        <a:pt x="745" y="92"/>
                      </a:lnTo>
                      <a:lnTo>
                        <a:pt x="746" y="81"/>
                      </a:lnTo>
                      <a:lnTo>
                        <a:pt x="743" y="81"/>
                      </a:lnTo>
                      <a:lnTo>
                        <a:pt x="741" y="81"/>
                      </a:lnTo>
                      <a:lnTo>
                        <a:pt x="739" y="81"/>
                      </a:lnTo>
                      <a:lnTo>
                        <a:pt x="738" y="81"/>
                      </a:lnTo>
                      <a:lnTo>
                        <a:pt x="734" y="95"/>
                      </a:lnTo>
                      <a:lnTo>
                        <a:pt x="731" y="106"/>
                      </a:lnTo>
                      <a:lnTo>
                        <a:pt x="729" y="119"/>
                      </a:lnTo>
                      <a:lnTo>
                        <a:pt x="727" y="140"/>
                      </a:lnTo>
                      <a:lnTo>
                        <a:pt x="691" y="135"/>
                      </a:lnTo>
                      <a:lnTo>
                        <a:pt x="655" y="131"/>
                      </a:lnTo>
                      <a:lnTo>
                        <a:pt x="618" y="127"/>
                      </a:lnTo>
                      <a:lnTo>
                        <a:pt x="582" y="122"/>
                      </a:lnTo>
                      <a:lnTo>
                        <a:pt x="547" y="118"/>
                      </a:lnTo>
                      <a:lnTo>
                        <a:pt x="511" y="114"/>
                      </a:lnTo>
                      <a:lnTo>
                        <a:pt x="476" y="111"/>
                      </a:lnTo>
                      <a:lnTo>
                        <a:pt x="441" y="108"/>
                      </a:lnTo>
                      <a:lnTo>
                        <a:pt x="405" y="105"/>
                      </a:lnTo>
                      <a:lnTo>
                        <a:pt x="369" y="102"/>
                      </a:lnTo>
                      <a:lnTo>
                        <a:pt x="334" y="98"/>
                      </a:lnTo>
                      <a:lnTo>
                        <a:pt x="299" y="95"/>
                      </a:lnTo>
                      <a:lnTo>
                        <a:pt x="264" y="92"/>
                      </a:lnTo>
                      <a:lnTo>
                        <a:pt x="229" y="90"/>
                      </a:lnTo>
                      <a:lnTo>
                        <a:pt x="193" y="87"/>
                      </a:lnTo>
                      <a:lnTo>
                        <a:pt x="158" y="85"/>
                      </a:lnTo>
                      <a:lnTo>
                        <a:pt x="113" y="84"/>
                      </a:lnTo>
                      <a:lnTo>
                        <a:pt x="79" y="83"/>
                      </a:lnTo>
                      <a:lnTo>
                        <a:pt x="55" y="82"/>
                      </a:lnTo>
                      <a:lnTo>
                        <a:pt x="37" y="81"/>
                      </a:lnTo>
                      <a:lnTo>
                        <a:pt x="25" y="81"/>
                      </a:lnTo>
                      <a:lnTo>
                        <a:pt x="17" y="81"/>
                      </a:lnTo>
                      <a:lnTo>
                        <a:pt x="12" y="80"/>
                      </a:lnTo>
                      <a:lnTo>
                        <a:pt x="6" y="80"/>
                      </a:lnTo>
                      <a:lnTo>
                        <a:pt x="3" y="41"/>
                      </a:lnTo>
                      <a:lnTo>
                        <a:pt x="1" y="21"/>
                      </a:lnTo>
                      <a:lnTo>
                        <a:pt x="0" y="11"/>
                      </a:lnTo>
                      <a:lnTo>
                        <a:pt x="0" y="4"/>
                      </a:lnTo>
                      <a:lnTo>
                        <a:pt x="7" y="3"/>
                      </a:lnTo>
                      <a:lnTo>
                        <a:pt x="18" y="2"/>
                      </a:lnTo>
                      <a:lnTo>
                        <a:pt x="32" y="2"/>
                      </a:lnTo>
                      <a:lnTo>
                        <a:pt x="46" y="1"/>
                      </a:lnTo>
                      <a:lnTo>
                        <a:pt x="60" y="1"/>
                      </a:lnTo>
                      <a:lnTo>
                        <a:pt x="73" y="1"/>
                      </a:lnTo>
                      <a:lnTo>
                        <a:pt x="84" y="0"/>
                      </a:lnTo>
                      <a:lnTo>
                        <a:pt x="92" y="0"/>
                      </a:lnTo>
                      <a:lnTo>
                        <a:pt x="109" y="0"/>
                      </a:lnTo>
                      <a:lnTo>
                        <a:pt x="126" y="0"/>
                      </a:lnTo>
                      <a:lnTo>
                        <a:pt x="143" y="0"/>
                      </a:lnTo>
                      <a:lnTo>
                        <a:pt x="161" y="0"/>
                      </a:lnTo>
                      <a:lnTo>
                        <a:pt x="179" y="0"/>
                      </a:lnTo>
                      <a:lnTo>
                        <a:pt x="196" y="1"/>
                      </a:lnTo>
                      <a:lnTo>
                        <a:pt x="215" y="1"/>
                      </a:lnTo>
                      <a:lnTo>
                        <a:pt x="232" y="2"/>
                      </a:lnTo>
                      <a:lnTo>
                        <a:pt x="250" y="2"/>
                      </a:lnTo>
                      <a:lnTo>
                        <a:pt x="268" y="3"/>
                      </a:lnTo>
                      <a:lnTo>
                        <a:pt x="286" y="4"/>
                      </a:lnTo>
                      <a:lnTo>
                        <a:pt x="305" y="5"/>
                      </a:lnTo>
                      <a:lnTo>
                        <a:pt x="322" y="7"/>
                      </a:lnTo>
                      <a:lnTo>
                        <a:pt x="340" y="9"/>
                      </a:lnTo>
                      <a:lnTo>
                        <a:pt x="358" y="11"/>
                      </a:lnTo>
                      <a:lnTo>
                        <a:pt x="376" y="13"/>
                      </a:lnTo>
                      <a:lnTo>
                        <a:pt x="377" y="16"/>
                      </a:lnTo>
                      <a:lnTo>
                        <a:pt x="377" y="23"/>
                      </a:lnTo>
                      <a:lnTo>
                        <a:pt x="377" y="41"/>
                      </a:lnTo>
                      <a:lnTo>
                        <a:pt x="376" y="74"/>
                      </a:lnTo>
                      <a:lnTo>
                        <a:pt x="377" y="76"/>
                      </a:lnTo>
                      <a:lnTo>
                        <a:pt x="377" y="77"/>
                      </a:lnTo>
                      <a:lnTo>
                        <a:pt x="378" y="78"/>
                      </a:lnTo>
                      <a:lnTo>
                        <a:pt x="379" y="78"/>
                      </a:lnTo>
                      <a:lnTo>
                        <a:pt x="386" y="66"/>
                      </a:lnTo>
                      <a:lnTo>
                        <a:pt x="388" y="47"/>
                      </a:lnTo>
                      <a:lnTo>
                        <a:pt x="388" y="28"/>
                      </a:lnTo>
                      <a:lnTo>
                        <a:pt x="388" y="14"/>
                      </a:lnTo>
                      <a:lnTo>
                        <a:pt x="401" y="14"/>
                      </a:lnTo>
                      <a:lnTo>
                        <a:pt x="412" y="15"/>
                      </a:lnTo>
                      <a:lnTo>
                        <a:pt x="422" y="15"/>
                      </a:lnTo>
                      <a:lnTo>
                        <a:pt x="432" y="16"/>
                      </a:lnTo>
                      <a:lnTo>
                        <a:pt x="444" y="17"/>
                      </a:lnTo>
                      <a:lnTo>
                        <a:pt x="458" y="18"/>
                      </a:lnTo>
                      <a:lnTo>
                        <a:pt x="477" y="20"/>
                      </a:lnTo>
                      <a:lnTo>
                        <a:pt x="502" y="23"/>
                      </a:lnTo>
                      <a:lnTo>
                        <a:pt x="501" y="46"/>
                      </a:lnTo>
                      <a:lnTo>
                        <a:pt x="500" y="62"/>
                      </a:lnTo>
                      <a:lnTo>
                        <a:pt x="498" y="74"/>
                      </a:lnTo>
                      <a:lnTo>
                        <a:pt x="498" y="84"/>
                      </a:lnTo>
                      <a:lnTo>
                        <a:pt x="501" y="84"/>
                      </a:lnTo>
                      <a:lnTo>
                        <a:pt x="503" y="84"/>
                      </a:lnTo>
                      <a:lnTo>
                        <a:pt x="504" y="83"/>
                      </a:lnTo>
                      <a:lnTo>
                        <a:pt x="505" y="82"/>
                      </a:lnTo>
                      <a:lnTo>
                        <a:pt x="505" y="77"/>
                      </a:lnTo>
                      <a:lnTo>
                        <a:pt x="507" y="68"/>
                      </a:lnTo>
                      <a:lnTo>
                        <a:pt x="509" y="53"/>
                      </a:lnTo>
                      <a:lnTo>
                        <a:pt x="513" y="23"/>
                      </a:lnTo>
                      <a:lnTo>
                        <a:pt x="528" y="25"/>
                      </a:lnTo>
                      <a:lnTo>
                        <a:pt x="544" y="27"/>
                      </a:lnTo>
                      <a:lnTo>
                        <a:pt x="560" y="28"/>
                      </a:lnTo>
                      <a:lnTo>
                        <a:pt x="576" y="30"/>
                      </a:lnTo>
                      <a:lnTo>
                        <a:pt x="591" y="32"/>
                      </a:lnTo>
                      <a:lnTo>
                        <a:pt x="607" y="34"/>
                      </a:lnTo>
                      <a:lnTo>
                        <a:pt x="623" y="36"/>
                      </a:lnTo>
                      <a:lnTo>
                        <a:pt x="639" y="39"/>
                      </a:lnTo>
                      <a:lnTo>
                        <a:pt x="638" y="55"/>
                      </a:lnTo>
                      <a:lnTo>
                        <a:pt x="635" y="70"/>
                      </a:lnTo>
                      <a:lnTo>
                        <a:pt x="633" y="86"/>
                      </a:lnTo>
                      <a:lnTo>
                        <a:pt x="632" y="103"/>
                      </a:lnTo>
                      <a:lnTo>
                        <a:pt x="634" y="103"/>
                      </a:lnTo>
                      <a:lnTo>
                        <a:pt x="636" y="103"/>
                      </a:lnTo>
                      <a:lnTo>
                        <a:pt x="637" y="103"/>
                      </a:lnTo>
                      <a:lnTo>
                        <a:pt x="639" y="102"/>
                      </a:lnTo>
                      <a:lnTo>
                        <a:pt x="644" y="86"/>
                      </a:lnTo>
                      <a:lnTo>
                        <a:pt x="647" y="69"/>
                      </a:lnTo>
                      <a:lnTo>
                        <a:pt x="650" y="54"/>
                      </a:lnTo>
                      <a:lnTo>
                        <a:pt x="652" y="39"/>
                      </a:lnTo>
                      <a:lnTo>
                        <a:pt x="659" y="40"/>
                      </a:lnTo>
                      <a:lnTo>
                        <a:pt x="667" y="41"/>
                      </a:lnTo>
                      <a:lnTo>
                        <a:pt x="673" y="42"/>
                      </a:lnTo>
                      <a:lnTo>
                        <a:pt x="681" y="43"/>
                      </a:lnTo>
                      <a:lnTo>
                        <a:pt x="688" y="45"/>
                      </a:lnTo>
                      <a:lnTo>
                        <a:pt x="694" y="46"/>
                      </a:lnTo>
                      <a:lnTo>
                        <a:pt x="702" y="47"/>
                      </a:lnTo>
                      <a:lnTo>
                        <a:pt x="708" y="48"/>
                      </a:lnTo>
                      <a:lnTo>
                        <a:pt x="706" y="60"/>
                      </a:lnTo>
                      <a:lnTo>
                        <a:pt x="705" y="72"/>
                      </a:lnTo>
                      <a:lnTo>
                        <a:pt x="704" y="85"/>
                      </a:lnTo>
                      <a:lnTo>
                        <a:pt x="702" y="97"/>
                      </a:lnTo>
                      <a:lnTo>
                        <a:pt x="703" y="98"/>
                      </a:lnTo>
                      <a:lnTo>
                        <a:pt x="704" y="98"/>
                      </a:lnTo>
                      <a:lnTo>
                        <a:pt x="705" y="98"/>
                      </a:lnTo>
                      <a:lnTo>
                        <a:pt x="709" y="90"/>
                      </a:lnTo>
                      <a:lnTo>
                        <a:pt x="714" y="76"/>
                      </a:lnTo>
                      <a:lnTo>
                        <a:pt x="717" y="62"/>
                      </a:lnTo>
                      <a:lnTo>
                        <a:pt x="719" y="52"/>
                      </a:lnTo>
                      <a:lnTo>
                        <a:pt x="723" y="52"/>
                      </a:lnTo>
                      <a:lnTo>
                        <a:pt x="726" y="52"/>
                      </a:lnTo>
                      <a:lnTo>
                        <a:pt x="728" y="52"/>
                      </a:lnTo>
                      <a:lnTo>
                        <a:pt x="731" y="52"/>
                      </a:lnTo>
                      <a:lnTo>
                        <a:pt x="775" y="61"/>
                      </a:lnTo>
                      <a:lnTo>
                        <a:pt x="809" y="68"/>
                      </a:lnTo>
                      <a:lnTo>
                        <a:pt x="832" y="72"/>
                      </a:lnTo>
                      <a:lnTo>
                        <a:pt x="849" y="77"/>
                      </a:lnTo>
                      <a:lnTo>
                        <a:pt x="859" y="79"/>
                      </a:lnTo>
                      <a:lnTo>
                        <a:pt x="864" y="80"/>
                      </a:lnTo>
                      <a:lnTo>
                        <a:pt x="867" y="81"/>
                      </a:lnTo>
                      <a:lnTo>
                        <a:pt x="868" y="81"/>
                      </a:lnTo>
                      <a:lnTo>
                        <a:pt x="867" y="93"/>
                      </a:lnTo>
                      <a:lnTo>
                        <a:pt x="864" y="107"/>
                      </a:lnTo>
                      <a:lnTo>
                        <a:pt x="861" y="120"/>
                      </a:lnTo>
                      <a:lnTo>
                        <a:pt x="859" y="134"/>
                      </a:lnTo>
                      <a:lnTo>
                        <a:pt x="860" y="135"/>
                      </a:lnTo>
                      <a:lnTo>
                        <a:pt x="861" y="136"/>
                      </a:lnTo>
                      <a:lnTo>
                        <a:pt x="862" y="136"/>
                      </a:lnTo>
                      <a:lnTo>
                        <a:pt x="864" y="137"/>
                      </a:lnTo>
                      <a:lnTo>
                        <a:pt x="865" y="136"/>
                      </a:lnTo>
                      <a:lnTo>
                        <a:pt x="867" y="130"/>
                      </a:lnTo>
                      <a:lnTo>
                        <a:pt x="872" y="113"/>
                      </a:lnTo>
                      <a:lnTo>
                        <a:pt x="881" y="82"/>
                      </a:lnTo>
                      <a:lnTo>
                        <a:pt x="885" y="83"/>
                      </a:lnTo>
                      <a:lnTo>
                        <a:pt x="889" y="83"/>
                      </a:lnTo>
                      <a:lnTo>
                        <a:pt x="893" y="84"/>
                      </a:lnTo>
                      <a:lnTo>
                        <a:pt x="897" y="85"/>
                      </a:lnTo>
                      <a:lnTo>
                        <a:pt x="902" y="86"/>
                      </a:lnTo>
                      <a:lnTo>
                        <a:pt x="908" y="87"/>
                      </a:lnTo>
                      <a:lnTo>
                        <a:pt x="917" y="89"/>
                      </a:lnTo>
                      <a:lnTo>
                        <a:pt x="928" y="92"/>
                      </a:lnTo>
                      <a:lnTo>
                        <a:pt x="927" y="105"/>
                      </a:lnTo>
                      <a:lnTo>
                        <a:pt x="923" y="119"/>
                      </a:lnTo>
                      <a:lnTo>
                        <a:pt x="920" y="135"/>
                      </a:lnTo>
                      <a:lnTo>
                        <a:pt x="920" y="148"/>
                      </a:lnTo>
                      <a:lnTo>
                        <a:pt x="928" y="142"/>
                      </a:lnTo>
                      <a:lnTo>
                        <a:pt x="933" y="127"/>
                      </a:lnTo>
                      <a:lnTo>
                        <a:pt x="936" y="110"/>
                      </a:lnTo>
                      <a:lnTo>
                        <a:pt x="939" y="98"/>
                      </a:lnTo>
                      <a:lnTo>
                        <a:pt x="945" y="98"/>
                      </a:lnTo>
                      <a:lnTo>
                        <a:pt x="952" y="99"/>
                      </a:lnTo>
                      <a:lnTo>
                        <a:pt x="960" y="102"/>
                      </a:lnTo>
                      <a:lnTo>
                        <a:pt x="967" y="103"/>
                      </a:lnTo>
                      <a:lnTo>
                        <a:pt x="976" y="105"/>
                      </a:lnTo>
                      <a:lnTo>
                        <a:pt x="984" y="107"/>
                      </a:lnTo>
                      <a:lnTo>
                        <a:pt x="991" y="110"/>
                      </a:lnTo>
                      <a:lnTo>
                        <a:pt x="998" y="112"/>
                      </a:lnTo>
                      <a:lnTo>
                        <a:pt x="997" y="128"/>
                      </a:lnTo>
                      <a:lnTo>
                        <a:pt x="994" y="147"/>
                      </a:lnTo>
                      <a:lnTo>
                        <a:pt x="988" y="168"/>
                      </a:lnTo>
                      <a:lnTo>
                        <a:pt x="980" y="183"/>
                      </a:lnTo>
                      <a:lnTo>
                        <a:pt x="979" y="183"/>
                      </a:lnTo>
                      <a:lnTo>
                        <a:pt x="978" y="183"/>
                      </a:lnTo>
                      <a:lnTo>
                        <a:pt x="977" y="183"/>
                      </a:lnTo>
                      <a:lnTo>
                        <a:pt x="976" y="183"/>
                      </a:lnTo>
                      <a:close/>
                    </a:path>
                  </a:pathLst>
                </a:custGeom>
                <a:solidFill>
                  <a:srgbClr val="669999"/>
                </a:solidFill>
                <a:ln w="9525">
                  <a:noFill/>
                  <a:round/>
                  <a:headEnd/>
                  <a:tailEnd/>
                </a:ln>
              </p:spPr>
              <p:txBody>
                <a:bodyPr/>
                <a:lstStyle/>
                <a:p>
                  <a:endParaRPr lang="zh-CN" altLang="en-US"/>
                </a:p>
              </p:txBody>
            </p:sp>
            <p:sp>
              <p:nvSpPr>
                <p:cNvPr id="20" name="Freeform 60"/>
                <p:cNvSpPr>
                  <a:spLocks/>
                </p:cNvSpPr>
                <p:nvPr/>
              </p:nvSpPr>
              <p:spPr bwMode="auto">
                <a:xfrm>
                  <a:off x="3198" y="3720"/>
                  <a:ext cx="8" cy="29"/>
                </a:xfrm>
                <a:custGeom>
                  <a:avLst/>
                  <a:gdLst>
                    <a:gd name="T0" fmla="*/ 0 w 15"/>
                    <a:gd name="T1" fmla="*/ 1 h 58"/>
                    <a:gd name="T2" fmla="*/ 0 w 15"/>
                    <a:gd name="T3" fmla="*/ 1 h 58"/>
                    <a:gd name="T4" fmla="*/ 1 w 15"/>
                    <a:gd name="T5" fmla="*/ 1 h 58"/>
                    <a:gd name="T6" fmla="*/ 1 w 15"/>
                    <a:gd name="T7" fmla="*/ 1 h 58"/>
                    <a:gd name="T8" fmla="*/ 1 w 15"/>
                    <a:gd name="T9" fmla="*/ 0 h 58"/>
                    <a:gd name="T10" fmla="*/ 1 w 15"/>
                    <a:gd name="T11" fmla="*/ 1 h 58"/>
                    <a:gd name="T12" fmla="*/ 1 w 15"/>
                    <a:gd name="T13" fmla="*/ 1 h 58"/>
                    <a:gd name="T14" fmla="*/ 1 w 15"/>
                    <a:gd name="T15" fmla="*/ 1 h 58"/>
                    <a:gd name="T16" fmla="*/ 1 w 15"/>
                    <a:gd name="T17" fmla="*/ 1 h 58"/>
                    <a:gd name="T18" fmla="*/ 1 w 15"/>
                    <a:gd name="T19" fmla="*/ 1 h 58"/>
                    <a:gd name="T20" fmla="*/ 1 w 15"/>
                    <a:gd name="T21" fmla="*/ 1 h 58"/>
                    <a:gd name="T22" fmla="*/ 1 w 15"/>
                    <a:gd name="T23" fmla="*/ 1 h 58"/>
                    <a:gd name="T24" fmla="*/ 1 w 15"/>
                    <a:gd name="T25" fmla="*/ 1 h 58"/>
                    <a:gd name="T26" fmla="*/ 1 w 15"/>
                    <a:gd name="T27" fmla="*/ 1 h 58"/>
                    <a:gd name="T28" fmla="*/ 1 w 15"/>
                    <a:gd name="T29" fmla="*/ 1 h 58"/>
                    <a:gd name="T30" fmla="*/ 0 w 15"/>
                    <a:gd name="T31" fmla="*/ 1 h 58"/>
                    <a:gd name="T32" fmla="*/ 0 w 15"/>
                    <a:gd name="T33" fmla="*/ 1 h 58"/>
                    <a:gd name="T34" fmla="*/ 0 w 15"/>
                    <a:gd name="T35" fmla="*/ 1 h 58"/>
                    <a:gd name="T36" fmla="*/ 0 w 15"/>
                    <a:gd name="T37" fmla="*/ 1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58"/>
                    <a:gd name="T59" fmla="*/ 15 w 15"/>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58">
                      <a:moveTo>
                        <a:pt x="0" y="58"/>
                      </a:moveTo>
                      <a:lnTo>
                        <a:pt x="0" y="41"/>
                      </a:lnTo>
                      <a:lnTo>
                        <a:pt x="2" y="25"/>
                      </a:lnTo>
                      <a:lnTo>
                        <a:pt x="5" y="10"/>
                      </a:lnTo>
                      <a:lnTo>
                        <a:pt x="11" y="0"/>
                      </a:lnTo>
                      <a:lnTo>
                        <a:pt x="12" y="1"/>
                      </a:lnTo>
                      <a:lnTo>
                        <a:pt x="13" y="2"/>
                      </a:lnTo>
                      <a:lnTo>
                        <a:pt x="14" y="2"/>
                      </a:lnTo>
                      <a:lnTo>
                        <a:pt x="15" y="3"/>
                      </a:lnTo>
                      <a:lnTo>
                        <a:pt x="9" y="33"/>
                      </a:lnTo>
                      <a:lnTo>
                        <a:pt x="5" y="49"/>
                      </a:lnTo>
                      <a:lnTo>
                        <a:pt x="4" y="55"/>
                      </a:lnTo>
                      <a:lnTo>
                        <a:pt x="3" y="58"/>
                      </a:lnTo>
                      <a:lnTo>
                        <a:pt x="2" y="58"/>
                      </a:lnTo>
                      <a:lnTo>
                        <a:pt x="1" y="58"/>
                      </a:lnTo>
                      <a:lnTo>
                        <a:pt x="0" y="58"/>
                      </a:lnTo>
                      <a:close/>
                    </a:path>
                  </a:pathLst>
                </a:custGeom>
                <a:solidFill>
                  <a:srgbClr val="000000"/>
                </a:solidFill>
                <a:ln w="9525">
                  <a:noFill/>
                  <a:round/>
                  <a:headEnd/>
                  <a:tailEnd/>
                </a:ln>
              </p:spPr>
              <p:txBody>
                <a:bodyPr/>
                <a:lstStyle/>
                <a:p>
                  <a:endParaRPr lang="zh-CN" altLang="en-US"/>
                </a:p>
              </p:txBody>
            </p:sp>
            <p:sp>
              <p:nvSpPr>
                <p:cNvPr id="21" name="Freeform 61"/>
                <p:cNvSpPr>
                  <a:spLocks/>
                </p:cNvSpPr>
                <p:nvPr/>
              </p:nvSpPr>
              <p:spPr bwMode="auto">
                <a:xfrm>
                  <a:off x="2758" y="3658"/>
                  <a:ext cx="580" cy="75"/>
                </a:xfrm>
                <a:custGeom>
                  <a:avLst/>
                  <a:gdLst>
                    <a:gd name="T0" fmla="*/ 0 w 1162"/>
                    <a:gd name="T1" fmla="*/ 0 h 151"/>
                    <a:gd name="T2" fmla="*/ 0 w 1162"/>
                    <a:gd name="T3" fmla="*/ 0 h 151"/>
                    <a:gd name="T4" fmla="*/ 0 w 1162"/>
                    <a:gd name="T5" fmla="*/ 0 h 151"/>
                    <a:gd name="T6" fmla="*/ 0 w 1162"/>
                    <a:gd name="T7" fmla="*/ 0 h 151"/>
                    <a:gd name="T8" fmla="*/ 0 w 1162"/>
                    <a:gd name="T9" fmla="*/ 0 h 151"/>
                    <a:gd name="T10" fmla="*/ 0 w 1162"/>
                    <a:gd name="T11" fmla="*/ 0 h 151"/>
                    <a:gd name="T12" fmla="*/ 0 w 1162"/>
                    <a:gd name="T13" fmla="*/ 0 h 151"/>
                    <a:gd name="T14" fmla="*/ 0 w 1162"/>
                    <a:gd name="T15" fmla="*/ 0 h 151"/>
                    <a:gd name="T16" fmla="*/ 0 w 1162"/>
                    <a:gd name="T17" fmla="*/ 0 h 151"/>
                    <a:gd name="T18" fmla="*/ 0 w 1162"/>
                    <a:gd name="T19" fmla="*/ 0 h 151"/>
                    <a:gd name="T20" fmla="*/ 0 w 1162"/>
                    <a:gd name="T21" fmla="*/ 0 h 151"/>
                    <a:gd name="T22" fmla="*/ 0 w 1162"/>
                    <a:gd name="T23" fmla="*/ 0 h 151"/>
                    <a:gd name="T24" fmla="*/ 0 w 1162"/>
                    <a:gd name="T25" fmla="*/ 0 h 151"/>
                    <a:gd name="T26" fmla="*/ 0 w 1162"/>
                    <a:gd name="T27" fmla="*/ 0 h 151"/>
                    <a:gd name="T28" fmla="*/ 0 w 1162"/>
                    <a:gd name="T29" fmla="*/ 0 h 151"/>
                    <a:gd name="T30" fmla="*/ 0 w 1162"/>
                    <a:gd name="T31" fmla="*/ 0 h 151"/>
                    <a:gd name="T32" fmla="*/ 0 w 1162"/>
                    <a:gd name="T33" fmla="*/ 0 h 151"/>
                    <a:gd name="T34" fmla="*/ 0 w 1162"/>
                    <a:gd name="T35" fmla="*/ 0 h 151"/>
                    <a:gd name="T36" fmla="*/ 0 w 1162"/>
                    <a:gd name="T37" fmla="*/ 0 h 151"/>
                    <a:gd name="T38" fmla="*/ 0 w 1162"/>
                    <a:gd name="T39" fmla="*/ 0 h 151"/>
                    <a:gd name="T40" fmla="*/ 0 w 1162"/>
                    <a:gd name="T41" fmla="*/ 0 h 151"/>
                    <a:gd name="T42" fmla="*/ 0 w 1162"/>
                    <a:gd name="T43" fmla="*/ 0 h 151"/>
                    <a:gd name="T44" fmla="*/ 0 w 1162"/>
                    <a:gd name="T45" fmla="*/ 0 h 151"/>
                    <a:gd name="T46" fmla="*/ 0 w 1162"/>
                    <a:gd name="T47" fmla="*/ 0 h 151"/>
                    <a:gd name="T48" fmla="*/ 0 w 1162"/>
                    <a:gd name="T49" fmla="*/ 0 h 151"/>
                    <a:gd name="T50" fmla="*/ 0 w 1162"/>
                    <a:gd name="T51" fmla="*/ 0 h 151"/>
                    <a:gd name="T52" fmla="*/ 0 w 1162"/>
                    <a:gd name="T53" fmla="*/ 0 h 151"/>
                    <a:gd name="T54" fmla="*/ 0 w 1162"/>
                    <a:gd name="T55" fmla="*/ 0 h 151"/>
                    <a:gd name="T56" fmla="*/ 0 w 1162"/>
                    <a:gd name="T57" fmla="*/ 0 h 151"/>
                    <a:gd name="T58" fmla="*/ 0 w 1162"/>
                    <a:gd name="T59" fmla="*/ 0 h 151"/>
                    <a:gd name="T60" fmla="*/ 0 w 1162"/>
                    <a:gd name="T61" fmla="*/ 0 h 151"/>
                    <a:gd name="T62" fmla="*/ 0 w 1162"/>
                    <a:gd name="T63" fmla="*/ 0 h 151"/>
                    <a:gd name="T64" fmla="*/ 0 w 1162"/>
                    <a:gd name="T65" fmla="*/ 0 h 151"/>
                    <a:gd name="T66" fmla="*/ 0 w 1162"/>
                    <a:gd name="T67" fmla="*/ 0 h 151"/>
                    <a:gd name="T68" fmla="*/ 0 w 1162"/>
                    <a:gd name="T69" fmla="*/ 0 h 151"/>
                    <a:gd name="T70" fmla="*/ 0 w 1162"/>
                    <a:gd name="T71" fmla="*/ 0 h 151"/>
                    <a:gd name="T72" fmla="*/ 0 w 1162"/>
                    <a:gd name="T73" fmla="*/ 0 h 151"/>
                    <a:gd name="T74" fmla="*/ 0 w 1162"/>
                    <a:gd name="T75" fmla="*/ 0 h 151"/>
                    <a:gd name="T76" fmla="*/ 0 w 1162"/>
                    <a:gd name="T77" fmla="*/ 0 h 151"/>
                    <a:gd name="T78" fmla="*/ 0 w 1162"/>
                    <a:gd name="T79" fmla="*/ 0 h 151"/>
                    <a:gd name="T80" fmla="*/ 0 w 1162"/>
                    <a:gd name="T81" fmla="*/ 0 h 151"/>
                    <a:gd name="T82" fmla="*/ 0 w 1162"/>
                    <a:gd name="T83" fmla="*/ 0 h 151"/>
                    <a:gd name="T84" fmla="*/ 0 w 1162"/>
                    <a:gd name="T85" fmla="*/ 0 h 151"/>
                    <a:gd name="T86" fmla="*/ 0 w 1162"/>
                    <a:gd name="T87" fmla="*/ 0 h 151"/>
                    <a:gd name="T88" fmla="*/ 0 w 1162"/>
                    <a:gd name="T89" fmla="*/ 0 h 151"/>
                    <a:gd name="T90" fmla="*/ 0 w 1162"/>
                    <a:gd name="T91" fmla="*/ 0 h 151"/>
                    <a:gd name="T92" fmla="*/ 0 w 1162"/>
                    <a:gd name="T93" fmla="*/ 0 h 151"/>
                    <a:gd name="T94" fmla="*/ 0 w 1162"/>
                    <a:gd name="T95" fmla="*/ 0 h 151"/>
                    <a:gd name="T96" fmla="*/ 0 w 1162"/>
                    <a:gd name="T97" fmla="*/ 0 h 151"/>
                    <a:gd name="T98" fmla="*/ 0 w 1162"/>
                    <a:gd name="T99" fmla="*/ 0 h 151"/>
                    <a:gd name="T100" fmla="*/ 0 w 1162"/>
                    <a:gd name="T101" fmla="*/ 0 h 151"/>
                    <a:gd name="T102" fmla="*/ 0 w 1162"/>
                    <a:gd name="T103" fmla="*/ 0 h 151"/>
                    <a:gd name="T104" fmla="*/ 0 w 1162"/>
                    <a:gd name="T105" fmla="*/ 0 h 151"/>
                    <a:gd name="T106" fmla="*/ 0 w 1162"/>
                    <a:gd name="T107" fmla="*/ 0 h 151"/>
                    <a:gd name="T108" fmla="*/ 0 w 1162"/>
                    <a:gd name="T109" fmla="*/ 0 h 151"/>
                    <a:gd name="T110" fmla="*/ 0 w 1162"/>
                    <a:gd name="T111" fmla="*/ 0 h 151"/>
                    <a:gd name="T112" fmla="*/ 0 w 1162"/>
                    <a:gd name="T113" fmla="*/ 0 h 15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62"/>
                    <a:gd name="T172" fmla="*/ 0 h 151"/>
                    <a:gd name="T173" fmla="*/ 1162 w 1162"/>
                    <a:gd name="T174" fmla="*/ 151 h 15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62" h="151">
                      <a:moveTo>
                        <a:pt x="1151" y="151"/>
                      </a:moveTo>
                      <a:lnTo>
                        <a:pt x="1129" y="148"/>
                      </a:lnTo>
                      <a:lnTo>
                        <a:pt x="1108" y="144"/>
                      </a:lnTo>
                      <a:lnTo>
                        <a:pt x="1086" y="139"/>
                      </a:lnTo>
                      <a:lnTo>
                        <a:pt x="1065" y="135"/>
                      </a:lnTo>
                      <a:lnTo>
                        <a:pt x="1043" y="131"/>
                      </a:lnTo>
                      <a:lnTo>
                        <a:pt x="1022" y="127"/>
                      </a:lnTo>
                      <a:lnTo>
                        <a:pt x="1001" y="123"/>
                      </a:lnTo>
                      <a:lnTo>
                        <a:pt x="980" y="119"/>
                      </a:lnTo>
                      <a:lnTo>
                        <a:pt x="958" y="113"/>
                      </a:lnTo>
                      <a:lnTo>
                        <a:pt x="937" y="109"/>
                      </a:lnTo>
                      <a:lnTo>
                        <a:pt x="916" y="105"/>
                      </a:lnTo>
                      <a:lnTo>
                        <a:pt x="895" y="100"/>
                      </a:lnTo>
                      <a:lnTo>
                        <a:pt x="874" y="96"/>
                      </a:lnTo>
                      <a:lnTo>
                        <a:pt x="854" y="92"/>
                      </a:lnTo>
                      <a:lnTo>
                        <a:pt x="834" y="87"/>
                      </a:lnTo>
                      <a:lnTo>
                        <a:pt x="813" y="83"/>
                      </a:lnTo>
                      <a:lnTo>
                        <a:pt x="789" y="79"/>
                      </a:lnTo>
                      <a:lnTo>
                        <a:pt x="765" y="76"/>
                      </a:lnTo>
                      <a:lnTo>
                        <a:pt x="739" y="73"/>
                      </a:lnTo>
                      <a:lnTo>
                        <a:pt x="715" y="69"/>
                      </a:lnTo>
                      <a:lnTo>
                        <a:pt x="691" y="65"/>
                      </a:lnTo>
                      <a:lnTo>
                        <a:pt x="666" y="62"/>
                      </a:lnTo>
                      <a:lnTo>
                        <a:pt x="642" y="59"/>
                      </a:lnTo>
                      <a:lnTo>
                        <a:pt x="617" y="56"/>
                      </a:lnTo>
                      <a:lnTo>
                        <a:pt x="591" y="54"/>
                      </a:lnTo>
                      <a:lnTo>
                        <a:pt x="566" y="51"/>
                      </a:lnTo>
                      <a:lnTo>
                        <a:pt x="542" y="49"/>
                      </a:lnTo>
                      <a:lnTo>
                        <a:pt x="517" y="47"/>
                      </a:lnTo>
                      <a:lnTo>
                        <a:pt x="492" y="45"/>
                      </a:lnTo>
                      <a:lnTo>
                        <a:pt x="466" y="43"/>
                      </a:lnTo>
                      <a:lnTo>
                        <a:pt x="441" y="41"/>
                      </a:lnTo>
                      <a:lnTo>
                        <a:pt x="416" y="38"/>
                      </a:lnTo>
                      <a:lnTo>
                        <a:pt x="391" y="37"/>
                      </a:lnTo>
                      <a:lnTo>
                        <a:pt x="365" y="36"/>
                      </a:lnTo>
                      <a:lnTo>
                        <a:pt x="340" y="35"/>
                      </a:lnTo>
                      <a:lnTo>
                        <a:pt x="316" y="34"/>
                      </a:lnTo>
                      <a:lnTo>
                        <a:pt x="291" y="33"/>
                      </a:lnTo>
                      <a:lnTo>
                        <a:pt x="266" y="33"/>
                      </a:lnTo>
                      <a:lnTo>
                        <a:pt x="240" y="32"/>
                      </a:lnTo>
                      <a:lnTo>
                        <a:pt x="215" y="32"/>
                      </a:lnTo>
                      <a:lnTo>
                        <a:pt x="190" y="32"/>
                      </a:lnTo>
                      <a:lnTo>
                        <a:pt x="166" y="32"/>
                      </a:lnTo>
                      <a:lnTo>
                        <a:pt x="141" y="33"/>
                      </a:lnTo>
                      <a:lnTo>
                        <a:pt x="116" y="33"/>
                      </a:lnTo>
                      <a:lnTo>
                        <a:pt x="91" y="34"/>
                      </a:lnTo>
                      <a:lnTo>
                        <a:pt x="67" y="35"/>
                      </a:lnTo>
                      <a:lnTo>
                        <a:pt x="42" y="37"/>
                      </a:lnTo>
                      <a:lnTo>
                        <a:pt x="18" y="38"/>
                      </a:lnTo>
                      <a:lnTo>
                        <a:pt x="14" y="38"/>
                      </a:lnTo>
                      <a:lnTo>
                        <a:pt x="11" y="38"/>
                      </a:lnTo>
                      <a:lnTo>
                        <a:pt x="7" y="38"/>
                      </a:lnTo>
                      <a:lnTo>
                        <a:pt x="3" y="38"/>
                      </a:lnTo>
                      <a:lnTo>
                        <a:pt x="2" y="31"/>
                      </a:lnTo>
                      <a:lnTo>
                        <a:pt x="2" y="24"/>
                      </a:lnTo>
                      <a:lnTo>
                        <a:pt x="1" y="18"/>
                      </a:lnTo>
                      <a:lnTo>
                        <a:pt x="0" y="10"/>
                      </a:lnTo>
                      <a:lnTo>
                        <a:pt x="14" y="9"/>
                      </a:lnTo>
                      <a:lnTo>
                        <a:pt x="30" y="8"/>
                      </a:lnTo>
                      <a:lnTo>
                        <a:pt x="44" y="6"/>
                      </a:lnTo>
                      <a:lnTo>
                        <a:pt x="59" y="5"/>
                      </a:lnTo>
                      <a:lnTo>
                        <a:pt x="75" y="4"/>
                      </a:lnTo>
                      <a:lnTo>
                        <a:pt x="90" y="2"/>
                      </a:lnTo>
                      <a:lnTo>
                        <a:pt x="106" y="1"/>
                      </a:lnTo>
                      <a:lnTo>
                        <a:pt x="122" y="0"/>
                      </a:lnTo>
                      <a:lnTo>
                        <a:pt x="159" y="1"/>
                      </a:lnTo>
                      <a:lnTo>
                        <a:pt x="195" y="2"/>
                      </a:lnTo>
                      <a:lnTo>
                        <a:pt x="233" y="4"/>
                      </a:lnTo>
                      <a:lnTo>
                        <a:pt x="269" y="6"/>
                      </a:lnTo>
                      <a:lnTo>
                        <a:pt x="306" y="8"/>
                      </a:lnTo>
                      <a:lnTo>
                        <a:pt x="342" y="10"/>
                      </a:lnTo>
                      <a:lnTo>
                        <a:pt x="380" y="13"/>
                      </a:lnTo>
                      <a:lnTo>
                        <a:pt x="416" y="17"/>
                      </a:lnTo>
                      <a:lnTo>
                        <a:pt x="453" y="20"/>
                      </a:lnTo>
                      <a:lnTo>
                        <a:pt x="489" y="24"/>
                      </a:lnTo>
                      <a:lnTo>
                        <a:pt x="527" y="27"/>
                      </a:lnTo>
                      <a:lnTo>
                        <a:pt x="563" y="31"/>
                      </a:lnTo>
                      <a:lnTo>
                        <a:pt x="600" y="35"/>
                      </a:lnTo>
                      <a:lnTo>
                        <a:pt x="636" y="39"/>
                      </a:lnTo>
                      <a:lnTo>
                        <a:pt x="674" y="45"/>
                      </a:lnTo>
                      <a:lnTo>
                        <a:pt x="710" y="49"/>
                      </a:lnTo>
                      <a:lnTo>
                        <a:pt x="734" y="53"/>
                      </a:lnTo>
                      <a:lnTo>
                        <a:pt x="759" y="57"/>
                      </a:lnTo>
                      <a:lnTo>
                        <a:pt x="783" y="61"/>
                      </a:lnTo>
                      <a:lnTo>
                        <a:pt x="809" y="65"/>
                      </a:lnTo>
                      <a:lnTo>
                        <a:pt x="834" y="70"/>
                      </a:lnTo>
                      <a:lnTo>
                        <a:pt x="859" y="73"/>
                      </a:lnTo>
                      <a:lnTo>
                        <a:pt x="883" y="77"/>
                      </a:lnTo>
                      <a:lnTo>
                        <a:pt x="908" y="81"/>
                      </a:lnTo>
                      <a:lnTo>
                        <a:pt x="934" y="85"/>
                      </a:lnTo>
                      <a:lnTo>
                        <a:pt x="959" y="89"/>
                      </a:lnTo>
                      <a:lnTo>
                        <a:pt x="984" y="94"/>
                      </a:lnTo>
                      <a:lnTo>
                        <a:pt x="1009" y="98"/>
                      </a:lnTo>
                      <a:lnTo>
                        <a:pt x="1035" y="102"/>
                      </a:lnTo>
                      <a:lnTo>
                        <a:pt x="1060" y="107"/>
                      </a:lnTo>
                      <a:lnTo>
                        <a:pt x="1085" y="111"/>
                      </a:lnTo>
                      <a:lnTo>
                        <a:pt x="1110" y="115"/>
                      </a:lnTo>
                      <a:lnTo>
                        <a:pt x="1118" y="115"/>
                      </a:lnTo>
                      <a:lnTo>
                        <a:pt x="1124" y="115"/>
                      </a:lnTo>
                      <a:lnTo>
                        <a:pt x="1130" y="116"/>
                      </a:lnTo>
                      <a:lnTo>
                        <a:pt x="1137" y="118"/>
                      </a:lnTo>
                      <a:lnTo>
                        <a:pt x="1142" y="119"/>
                      </a:lnTo>
                      <a:lnTo>
                        <a:pt x="1148" y="121"/>
                      </a:lnTo>
                      <a:lnTo>
                        <a:pt x="1154" y="124"/>
                      </a:lnTo>
                      <a:lnTo>
                        <a:pt x="1162" y="127"/>
                      </a:lnTo>
                      <a:lnTo>
                        <a:pt x="1162" y="132"/>
                      </a:lnTo>
                      <a:lnTo>
                        <a:pt x="1162" y="138"/>
                      </a:lnTo>
                      <a:lnTo>
                        <a:pt x="1161" y="145"/>
                      </a:lnTo>
                      <a:lnTo>
                        <a:pt x="1159" y="151"/>
                      </a:lnTo>
                      <a:lnTo>
                        <a:pt x="1156" y="151"/>
                      </a:lnTo>
                      <a:lnTo>
                        <a:pt x="1155" y="151"/>
                      </a:lnTo>
                      <a:lnTo>
                        <a:pt x="1153" y="151"/>
                      </a:lnTo>
                      <a:lnTo>
                        <a:pt x="1151" y="151"/>
                      </a:lnTo>
                      <a:close/>
                    </a:path>
                  </a:pathLst>
                </a:custGeom>
                <a:solidFill>
                  <a:srgbClr val="99CCCC"/>
                </a:solidFill>
                <a:ln w="9525">
                  <a:noFill/>
                  <a:round/>
                  <a:headEnd/>
                  <a:tailEnd/>
                </a:ln>
              </p:spPr>
              <p:txBody>
                <a:bodyPr/>
                <a:lstStyle/>
                <a:p>
                  <a:endParaRPr lang="zh-CN" altLang="en-US"/>
                </a:p>
              </p:txBody>
            </p:sp>
            <p:sp>
              <p:nvSpPr>
                <p:cNvPr id="22" name="Freeform 62"/>
                <p:cNvSpPr>
                  <a:spLocks/>
                </p:cNvSpPr>
                <p:nvPr/>
              </p:nvSpPr>
              <p:spPr bwMode="auto">
                <a:xfrm>
                  <a:off x="3086" y="3701"/>
                  <a:ext cx="8" cy="24"/>
                </a:xfrm>
                <a:custGeom>
                  <a:avLst/>
                  <a:gdLst>
                    <a:gd name="T0" fmla="*/ 0 w 17"/>
                    <a:gd name="T1" fmla="*/ 0 h 49"/>
                    <a:gd name="T2" fmla="*/ 0 w 17"/>
                    <a:gd name="T3" fmla="*/ 0 h 49"/>
                    <a:gd name="T4" fmla="*/ 0 w 17"/>
                    <a:gd name="T5" fmla="*/ 0 h 49"/>
                    <a:gd name="T6" fmla="*/ 0 w 17"/>
                    <a:gd name="T7" fmla="*/ 0 h 49"/>
                    <a:gd name="T8" fmla="*/ 0 w 17"/>
                    <a:gd name="T9" fmla="*/ 0 h 49"/>
                    <a:gd name="T10" fmla="*/ 0 w 17"/>
                    <a:gd name="T11" fmla="*/ 0 h 49"/>
                    <a:gd name="T12" fmla="*/ 0 w 17"/>
                    <a:gd name="T13" fmla="*/ 0 h 49"/>
                    <a:gd name="T14" fmla="*/ 0 w 17"/>
                    <a:gd name="T15" fmla="*/ 0 h 49"/>
                    <a:gd name="T16" fmla="*/ 0 w 17"/>
                    <a:gd name="T17" fmla="*/ 0 h 49"/>
                    <a:gd name="T18" fmla="*/ 0 w 17"/>
                    <a:gd name="T19" fmla="*/ 0 h 49"/>
                    <a:gd name="T20" fmla="*/ 0 w 17"/>
                    <a:gd name="T21" fmla="*/ 0 h 49"/>
                    <a:gd name="T22" fmla="*/ 0 w 17"/>
                    <a:gd name="T23" fmla="*/ 0 h 49"/>
                    <a:gd name="T24" fmla="*/ 0 w 17"/>
                    <a:gd name="T25" fmla="*/ 0 h 49"/>
                    <a:gd name="T26" fmla="*/ 0 w 17"/>
                    <a:gd name="T27" fmla="*/ 0 h 49"/>
                    <a:gd name="T28" fmla="*/ 0 w 17"/>
                    <a:gd name="T29" fmla="*/ 0 h 49"/>
                    <a:gd name="T30" fmla="*/ 0 w 17"/>
                    <a:gd name="T31" fmla="*/ 0 h 49"/>
                    <a:gd name="T32" fmla="*/ 0 w 17"/>
                    <a:gd name="T33" fmla="*/ 0 h 49"/>
                    <a:gd name="T34" fmla="*/ 0 w 17"/>
                    <a:gd name="T35" fmla="*/ 0 h 49"/>
                    <a:gd name="T36" fmla="*/ 0 w 17"/>
                    <a:gd name="T37" fmla="*/ 0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49"/>
                    <a:gd name="T59" fmla="*/ 17 w 17"/>
                    <a:gd name="T60" fmla="*/ 49 h 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49">
                      <a:moveTo>
                        <a:pt x="2" y="49"/>
                      </a:moveTo>
                      <a:lnTo>
                        <a:pt x="0" y="42"/>
                      </a:lnTo>
                      <a:lnTo>
                        <a:pt x="4" y="26"/>
                      </a:lnTo>
                      <a:lnTo>
                        <a:pt x="9" y="10"/>
                      </a:lnTo>
                      <a:lnTo>
                        <a:pt x="13" y="0"/>
                      </a:lnTo>
                      <a:lnTo>
                        <a:pt x="14" y="1"/>
                      </a:lnTo>
                      <a:lnTo>
                        <a:pt x="16" y="2"/>
                      </a:lnTo>
                      <a:lnTo>
                        <a:pt x="17" y="3"/>
                      </a:lnTo>
                      <a:lnTo>
                        <a:pt x="14" y="15"/>
                      </a:lnTo>
                      <a:lnTo>
                        <a:pt x="12" y="26"/>
                      </a:lnTo>
                      <a:lnTo>
                        <a:pt x="10" y="38"/>
                      </a:lnTo>
                      <a:lnTo>
                        <a:pt x="8" y="48"/>
                      </a:lnTo>
                      <a:lnTo>
                        <a:pt x="6" y="48"/>
                      </a:lnTo>
                      <a:lnTo>
                        <a:pt x="5" y="48"/>
                      </a:lnTo>
                      <a:lnTo>
                        <a:pt x="4" y="48"/>
                      </a:lnTo>
                      <a:lnTo>
                        <a:pt x="2" y="49"/>
                      </a:lnTo>
                      <a:close/>
                    </a:path>
                  </a:pathLst>
                </a:custGeom>
                <a:solidFill>
                  <a:srgbClr val="000000"/>
                </a:solidFill>
                <a:ln w="9525">
                  <a:noFill/>
                  <a:round/>
                  <a:headEnd/>
                  <a:tailEnd/>
                </a:ln>
              </p:spPr>
              <p:txBody>
                <a:bodyPr/>
                <a:lstStyle/>
                <a:p>
                  <a:endParaRPr lang="zh-CN" altLang="en-US"/>
                </a:p>
              </p:txBody>
            </p:sp>
            <p:sp>
              <p:nvSpPr>
                <p:cNvPr id="23" name="Freeform 63"/>
                <p:cNvSpPr>
                  <a:spLocks/>
                </p:cNvSpPr>
                <p:nvPr/>
              </p:nvSpPr>
              <p:spPr bwMode="auto">
                <a:xfrm>
                  <a:off x="3019" y="3694"/>
                  <a:ext cx="5" cy="22"/>
                </a:xfrm>
                <a:custGeom>
                  <a:avLst/>
                  <a:gdLst>
                    <a:gd name="T0" fmla="*/ 0 w 11"/>
                    <a:gd name="T1" fmla="*/ 1 h 43"/>
                    <a:gd name="T2" fmla="*/ 0 w 11"/>
                    <a:gd name="T3" fmla="*/ 1 h 43"/>
                    <a:gd name="T4" fmla="*/ 0 w 11"/>
                    <a:gd name="T5" fmla="*/ 1 h 43"/>
                    <a:gd name="T6" fmla="*/ 0 w 11"/>
                    <a:gd name="T7" fmla="*/ 1 h 43"/>
                    <a:gd name="T8" fmla="*/ 0 w 11"/>
                    <a:gd name="T9" fmla="*/ 0 h 43"/>
                    <a:gd name="T10" fmla="*/ 0 w 11"/>
                    <a:gd name="T11" fmla="*/ 0 h 43"/>
                    <a:gd name="T12" fmla="*/ 0 w 11"/>
                    <a:gd name="T13" fmla="*/ 0 h 43"/>
                    <a:gd name="T14" fmla="*/ 0 w 11"/>
                    <a:gd name="T15" fmla="*/ 1 h 43"/>
                    <a:gd name="T16" fmla="*/ 0 w 11"/>
                    <a:gd name="T17" fmla="*/ 1 h 43"/>
                    <a:gd name="T18" fmla="*/ 0 w 11"/>
                    <a:gd name="T19" fmla="*/ 1 h 43"/>
                    <a:gd name="T20" fmla="*/ 0 w 11"/>
                    <a:gd name="T21" fmla="*/ 1 h 43"/>
                    <a:gd name="T22" fmla="*/ 0 w 11"/>
                    <a:gd name="T23" fmla="*/ 1 h 43"/>
                    <a:gd name="T24" fmla="*/ 0 w 11"/>
                    <a:gd name="T25" fmla="*/ 1 h 43"/>
                    <a:gd name="T26" fmla="*/ 0 w 11"/>
                    <a:gd name="T27" fmla="*/ 1 h 43"/>
                    <a:gd name="T28" fmla="*/ 0 w 11"/>
                    <a:gd name="T29" fmla="*/ 1 h 43"/>
                    <a:gd name="T30" fmla="*/ 0 w 11"/>
                    <a:gd name="T31" fmla="*/ 1 h 43"/>
                    <a:gd name="T32" fmla="*/ 0 w 11"/>
                    <a:gd name="T33" fmla="*/ 1 h 43"/>
                    <a:gd name="T34" fmla="*/ 0 w 11"/>
                    <a:gd name="T35" fmla="*/ 1 h 43"/>
                    <a:gd name="T36" fmla="*/ 0 w 11"/>
                    <a:gd name="T37" fmla="*/ 1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
                    <a:gd name="T58" fmla="*/ 0 h 43"/>
                    <a:gd name="T59" fmla="*/ 11 w 11"/>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 h="43">
                      <a:moveTo>
                        <a:pt x="0" y="43"/>
                      </a:moveTo>
                      <a:lnTo>
                        <a:pt x="0" y="39"/>
                      </a:lnTo>
                      <a:lnTo>
                        <a:pt x="1" y="31"/>
                      </a:lnTo>
                      <a:lnTo>
                        <a:pt x="3" y="20"/>
                      </a:lnTo>
                      <a:lnTo>
                        <a:pt x="4" y="0"/>
                      </a:lnTo>
                      <a:lnTo>
                        <a:pt x="5" y="0"/>
                      </a:lnTo>
                      <a:lnTo>
                        <a:pt x="7" y="0"/>
                      </a:lnTo>
                      <a:lnTo>
                        <a:pt x="9" y="1"/>
                      </a:lnTo>
                      <a:lnTo>
                        <a:pt x="11" y="1"/>
                      </a:lnTo>
                      <a:lnTo>
                        <a:pt x="11" y="11"/>
                      </a:lnTo>
                      <a:lnTo>
                        <a:pt x="9" y="26"/>
                      </a:lnTo>
                      <a:lnTo>
                        <a:pt x="8" y="38"/>
                      </a:lnTo>
                      <a:lnTo>
                        <a:pt x="7" y="43"/>
                      </a:lnTo>
                      <a:lnTo>
                        <a:pt x="5" y="43"/>
                      </a:lnTo>
                      <a:lnTo>
                        <a:pt x="3" y="43"/>
                      </a:lnTo>
                      <a:lnTo>
                        <a:pt x="1" y="43"/>
                      </a:lnTo>
                      <a:lnTo>
                        <a:pt x="0" y="43"/>
                      </a:lnTo>
                      <a:close/>
                    </a:path>
                  </a:pathLst>
                </a:custGeom>
                <a:solidFill>
                  <a:srgbClr val="000000"/>
                </a:solidFill>
                <a:ln w="9525">
                  <a:noFill/>
                  <a:round/>
                  <a:headEnd/>
                  <a:tailEnd/>
                </a:ln>
              </p:spPr>
              <p:txBody>
                <a:bodyPr/>
                <a:lstStyle/>
                <a:p>
                  <a:endParaRPr lang="zh-CN" altLang="en-US"/>
                </a:p>
              </p:txBody>
            </p:sp>
            <p:sp>
              <p:nvSpPr>
                <p:cNvPr id="24" name="Freeform 64"/>
                <p:cNvSpPr>
                  <a:spLocks/>
                </p:cNvSpPr>
                <p:nvPr/>
              </p:nvSpPr>
              <p:spPr bwMode="auto">
                <a:xfrm>
                  <a:off x="2918" y="3690"/>
                  <a:ext cx="7" cy="25"/>
                </a:xfrm>
                <a:custGeom>
                  <a:avLst/>
                  <a:gdLst>
                    <a:gd name="T0" fmla="*/ 1 w 13"/>
                    <a:gd name="T1" fmla="*/ 0 h 51"/>
                    <a:gd name="T2" fmla="*/ 1 w 13"/>
                    <a:gd name="T3" fmla="*/ 0 h 51"/>
                    <a:gd name="T4" fmla="*/ 1 w 13"/>
                    <a:gd name="T5" fmla="*/ 0 h 51"/>
                    <a:gd name="T6" fmla="*/ 1 w 13"/>
                    <a:gd name="T7" fmla="*/ 0 h 51"/>
                    <a:gd name="T8" fmla="*/ 0 w 13"/>
                    <a:gd name="T9" fmla="*/ 0 h 51"/>
                    <a:gd name="T10" fmla="*/ 1 w 13"/>
                    <a:gd name="T11" fmla="*/ 0 h 51"/>
                    <a:gd name="T12" fmla="*/ 1 w 13"/>
                    <a:gd name="T13" fmla="*/ 0 h 51"/>
                    <a:gd name="T14" fmla="*/ 1 w 13"/>
                    <a:gd name="T15" fmla="*/ 0 h 51"/>
                    <a:gd name="T16" fmla="*/ 1 w 13"/>
                    <a:gd name="T17" fmla="*/ 0 h 51"/>
                    <a:gd name="T18" fmla="*/ 1 w 13"/>
                    <a:gd name="T19" fmla="*/ 0 h 51"/>
                    <a:gd name="T20" fmla="*/ 1 w 13"/>
                    <a:gd name="T21" fmla="*/ 0 h 51"/>
                    <a:gd name="T22" fmla="*/ 1 w 13"/>
                    <a:gd name="T23" fmla="*/ 0 h 51"/>
                    <a:gd name="T24" fmla="*/ 1 w 13"/>
                    <a:gd name="T25" fmla="*/ 0 h 51"/>
                    <a:gd name="T26" fmla="*/ 1 w 13"/>
                    <a:gd name="T27" fmla="*/ 0 h 51"/>
                    <a:gd name="T28" fmla="*/ 1 w 13"/>
                    <a:gd name="T29" fmla="*/ 0 h 51"/>
                    <a:gd name="T30" fmla="*/ 1 w 13"/>
                    <a:gd name="T31" fmla="*/ 0 h 51"/>
                    <a:gd name="T32" fmla="*/ 1 w 13"/>
                    <a:gd name="T33" fmla="*/ 0 h 51"/>
                    <a:gd name="T34" fmla="*/ 1 w 13"/>
                    <a:gd name="T35" fmla="*/ 0 h 51"/>
                    <a:gd name="T36" fmla="*/ 1 w 13"/>
                    <a:gd name="T37" fmla="*/ 0 h 51"/>
                    <a:gd name="T38" fmla="*/ 1 w 13"/>
                    <a:gd name="T39" fmla="*/ 0 h 51"/>
                    <a:gd name="T40" fmla="*/ 1 w 13"/>
                    <a:gd name="T41" fmla="*/ 0 h 51"/>
                    <a:gd name="T42" fmla="*/ 1 w 13"/>
                    <a:gd name="T43" fmla="*/ 0 h 51"/>
                    <a:gd name="T44" fmla="*/ 1 w 13"/>
                    <a:gd name="T45" fmla="*/ 0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
                    <a:gd name="T70" fmla="*/ 0 h 51"/>
                    <a:gd name="T71" fmla="*/ 13 w 13"/>
                    <a:gd name="T72" fmla="*/ 51 h 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 h="51">
                      <a:moveTo>
                        <a:pt x="4" y="50"/>
                      </a:moveTo>
                      <a:lnTo>
                        <a:pt x="4" y="49"/>
                      </a:lnTo>
                      <a:lnTo>
                        <a:pt x="3" y="49"/>
                      </a:lnTo>
                      <a:lnTo>
                        <a:pt x="2" y="49"/>
                      </a:lnTo>
                      <a:lnTo>
                        <a:pt x="0" y="49"/>
                      </a:lnTo>
                      <a:lnTo>
                        <a:pt x="2" y="37"/>
                      </a:lnTo>
                      <a:lnTo>
                        <a:pt x="3" y="25"/>
                      </a:lnTo>
                      <a:lnTo>
                        <a:pt x="4" y="13"/>
                      </a:lnTo>
                      <a:lnTo>
                        <a:pt x="4" y="0"/>
                      </a:lnTo>
                      <a:lnTo>
                        <a:pt x="6" y="0"/>
                      </a:lnTo>
                      <a:lnTo>
                        <a:pt x="8" y="0"/>
                      </a:lnTo>
                      <a:lnTo>
                        <a:pt x="9" y="0"/>
                      </a:lnTo>
                      <a:lnTo>
                        <a:pt x="12" y="0"/>
                      </a:lnTo>
                      <a:lnTo>
                        <a:pt x="13" y="9"/>
                      </a:lnTo>
                      <a:lnTo>
                        <a:pt x="12" y="24"/>
                      </a:lnTo>
                      <a:lnTo>
                        <a:pt x="9" y="41"/>
                      </a:lnTo>
                      <a:lnTo>
                        <a:pt x="8" y="49"/>
                      </a:lnTo>
                      <a:lnTo>
                        <a:pt x="7" y="51"/>
                      </a:lnTo>
                      <a:lnTo>
                        <a:pt x="6" y="51"/>
                      </a:lnTo>
                      <a:lnTo>
                        <a:pt x="5" y="51"/>
                      </a:lnTo>
                      <a:lnTo>
                        <a:pt x="4" y="50"/>
                      </a:lnTo>
                      <a:close/>
                    </a:path>
                  </a:pathLst>
                </a:custGeom>
                <a:solidFill>
                  <a:srgbClr val="000000"/>
                </a:solidFill>
                <a:ln w="9525">
                  <a:noFill/>
                  <a:round/>
                  <a:headEnd/>
                  <a:tailEnd/>
                </a:ln>
              </p:spPr>
              <p:txBody>
                <a:bodyPr/>
                <a:lstStyle/>
                <a:p>
                  <a:endParaRPr lang="zh-CN" altLang="en-US"/>
                </a:p>
              </p:txBody>
            </p:sp>
            <p:sp>
              <p:nvSpPr>
                <p:cNvPr id="25" name="Freeform 65"/>
                <p:cNvSpPr>
                  <a:spLocks/>
                </p:cNvSpPr>
                <p:nvPr/>
              </p:nvSpPr>
              <p:spPr bwMode="auto">
                <a:xfrm>
                  <a:off x="2954" y="3693"/>
                  <a:ext cx="5" cy="23"/>
                </a:xfrm>
                <a:custGeom>
                  <a:avLst/>
                  <a:gdLst>
                    <a:gd name="T0" fmla="*/ 0 w 10"/>
                    <a:gd name="T1" fmla="*/ 1 h 45"/>
                    <a:gd name="T2" fmla="*/ 0 w 10"/>
                    <a:gd name="T3" fmla="*/ 1 h 45"/>
                    <a:gd name="T4" fmla="*/ 0 w 10"/>
                    <a:gd name="T5" fmla="*/ 1 h 45"/>
                    <a:gd name="T6" fmla="*/ 1 w 10"/>
                    <a:gd name="T7" fmla="*/ 1 h 45"/>
                    <a:gd name="T8" fmla="*/ 1 w 10"/>
                    <a:gd name="T9" fmla="*/ 0 h 45"/>
                    <a:gd name="T10" fmla="*/ 1 w 10"/>
                    <a:gd name="T11" fmla="*/ 0 h 45"/>
                    <a:gd name="T12" fmla="*/ 1 w 10"/>
                    <a:gd name="T13" fmla="*/ 0 h 45"/>
                    <a:gd name="T14" fmla="*/ 1 w 10"/>
                    <a:gd name="T15" fmla="*/ 0 h 45"/>
                    <a:gd name="T16" fmla="*/ 1 w 10"/>
                    <a:gd name="T17" fmla="*/ 0 h 45"/>
                    <a:gd name="T18" fmla="*/ 1 w 10"/>
                    <a:gd name="T19" fmla="*/ 1 h 45"/>
                    <a:gd name="T20" fmla="*/ 1 w 10"/>
                    <a:gd name="T21" fmla="*/ 1 h 45"/>
                    <a:gd name="T22" fmla="*/ 1 w 10"/>
                    <a:gd name="T23" fmla="*/ 1 h 45"/>
                    <a:gd name="T24" fmla="*/ 1 w 10"/>
                    <a:gd name="T25" fmla="*/ 1 h 45"/>
                    <a:gd name="T26" fmla="*/ 1 w 10"/>
                    <a:gd name="T27" fmla="*/ 1 h 45"/>
                    <a:gd name="T28" fmla="*/ 1 w 10"/>
                    <a:gd name="T29" fmla="*/ 1 h 45"/>
                    <a:gd name="T30" fmla="*/ 1 w 10"/>
                    <a:gd name="T31" fmla="*/ 1 h 45"/>
                    <a:gd name="T32" fmla="*/ 0 w 10"/>
                    <a:gd name="T33" fmla="*/ 1 h 45"/>
                    <a:gd name="T34" fmla="*/ 0 w 10"/>
                    <a:gd name="T35" fmla="*/ 1 h 45"/>
                    <a:gd name="T36" fmla="*/ 0 w 10"/>
                    <a:gd name="T37" fmla="*/ 1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
                    <a:gd name="T58" fmla="*/ 0 h 45"/>
                    <a:gd name="T59" fmla="*/ 10 w 10"/>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 h="45">
                      <a:moveTo>
                        <a:pt x="0" y="45"/>
                      </a:moveTo>
                      <a:lnTo>
                        <a:pt x="0" y="37"/>
                      </a:lnTo>
                      <a:lnTo>
                        <a:pt x="0" y="30"/>
                      </a:lnTo>
                      <a:lnTo>
                        <a:pt x="1" y="18"/>
                      </a:lnTo>
                      <a:lnTo>
                        <a:pt x="2" y="0"/>
                      </a:lnTo>
                      <a:lnTo>
                        <a:pt x="3" y="0"/>
                      </a:lnTo>
                      <a:lnTo>
                        <a:pt x="5" y="0"/>
                      </a:lnTo>
                      <a:lnTo>
                        <a:pt x="8" y="0"/>
                      </a:lnTo>
                      <a:lnTo>
                        <a:pt x="10" y="0"/>
                      </a:lnTo>
                      <a:lnTo>
                        <a:pt x="10" y="14"/>
                      </a:lnTo>
                      <a:lnTo>
                        <a:pt x="10" y="24"/>
                      </a:lnTo>
                      <a:lnTo>
                        <a:pt x="9" y="32"/>
                      </a:lnTo>
                      <a:lnTo>
                        <a:pt x="6" y="43"/>
                      </a:lnTo>
                      <a:lnTo>
                        <a:pt x="5" y="43"/>
                      </a:lnTo>
                      <a:lnTo>
                        <a:pt x="3" y="43"/>
                      </a:lnTo>
                      <a:lnTo>
                        <a:pt x="2" y="44"/>
                      </a:lnTo>
                      <a:lnTo>
                        <a:pt x="0" y="45"/>
                      </a:lnTo>
                      <a:close/>
                    </a:path>
                  </a:pathLst>
                </a:custGeom>
                <a:solidFill>
                  <a:srgbClr val="000000"/>
                </a:solidFill>
                <a:ln w="9525">
                  <a:noFill/>
                  <a:round/>
                  <a:headEnd/>
                  <a:tailEnd/>
                </a:ln>
              </p:spPr>
              <p:txBody>
                <a:bodyPr/>
                <a:lstStyle/>
                <a:p>
                  <a:endParaRPr lang="zh-CN" altLang="en-US"/>
                </a:p>
              </p:txBody>
            </p:sp>
            <p:sp>
              <p:nvSpPr>
                <p:cNvPr id="26" name="Freeform 66"/>
                <p:cNvSpPr>
                  <a:spLocks/>
                </p:cNvSpPr>
                <p:nvPr/>
              </p:nvSpPr>
              <p:spPr bwMode="auto">
                <a:xfrm>
                  <a:off x="2883" y="3684"/>
                  <a:ext cx="7" cy="31"/>
                </a:xfrm>
                <a:custGeom>
                  <a:avLst/>
                  <a:gdLst>
                    <a:gd name="T0" fmla="*/ 0 w 15"/>
                    <a:gd name="T1" fmla="*/ 1 h 61"/>
                    <a:gd name="T2" fmla="*/ 0 w 15"/>
                    <a:gd name="T3" fmla="*/ 1 h 61"/>
                    <a:gd name="T4" fmla="*/ 0 w 15"/>
                    <a:gd name="T5" fmla="*/ 1 h 61"/>
                    <a:gd name="T6" fmla="*/ 0 w 15"/>
                    <a:gd name="T7" fmla="*/ 1 h 61"/>
                    <a:gd name="T8" fmla="*/ 0 w 15"/>
                    <a:gd name="T9" fmla="*/ 1 h 61"/>
                    <a:gd name="T10" fmla="*/ 0 w 15"/>
                    <a:gd name="T11" fmla="*/ 1 h 61"/>
                    <a:gd name="T12" fmla="*/ 0 w 15"/>
                    <a:gd name="T13" fmla="*/ 1 h 61"/>
                    <a:gd name="T14" fmla="*/ 0 w 15"/>
                    <a:gd name="T15" fmla="*/ 1 h 61"/>
                    <a:gd name="T16" fmla="*/ 0 w 15"/>
                    <a:gd name="T17" fmla="*/ 0 h 61"/>
                    <a:gd name="T18" fmla="*/ 0 w 15"/>
                    <a:gd name="T19" fmla="*/ 0 h 61"/>
                    <a:gd name="T20" fmla="*/ 0 w 15"/>
                    <a:gd name="T21" fmla="*/ 0 h 61"/>
                    <a:gd name="T22" fmla="*/ 0 w 15"/>
                    <a:gd name="T23" fmla="*/ 0 h 61"/>
                    <a:gd name="T24" fmla="*/ 0 w 15"/>
                    <a:gd name="T25" fmla="*/ 0 h 61"/>
                    <a:gd name="T26" fmla="*/ 0 w 15"/>
                    <a:gd name="T27" fmla="*/ 1 h 61"/>
                    <a:gd name="T28" fmla="*/ 0 w 15"/>
                    <a:gd name="T29" fmla="*/ 1 h 61"/>
                    <a:gd name="T30" fmla="*/ 0 w 15"/>
                    <a:gd name="T31" fmla="*/ 1 h 61"/>
                    <a:gd name="T32" fmla="*/ 0 w 15"/>
                    <a:gd name="T33" fmla="*/ 1 h 61"/>
                    <a:gd name="T34" fmla="*/ 0 w 15"/>
                    <a:gd name="T35" fmla="*/ 1 h 61"/>
                    <a:gd name="T36" fmla="*/ 0 w 15"/>
                    <a:gd name="T37" fmla="*/ 1 h 61"/>
                    <a:gd name="T38" fmla="*/ 0 w 15"/>
                    <a:gd name="T39" fmla="*/ 1 h 61"/>
                    <a:gd name="T40" fmla="*/ 0 w 15"/>
                    <a:gd name="T41" fmla="*/ 1 h 61"/>
                    <a:gd name="T42" fmla="*/ 0 w 15"/>
                    <a:gd name="T43" fmla="*/ 1 h 61"/>
                    <a:gd name="T44" fmla="*/ 0 w 15"/>
                    <a:gd name="T45" fmla="*/ 1 h 6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
                    <a:gd name="T70" fmla="*/ 0 h 61"/>
                    <a:gd name="T71" fmla="*/ 15 w 15"/>
                    <a:gd name="T72" fmla="*/ 61 h 6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 h="61">
                      <a:moveTo>
                        <a:pt x="5" y="60"/>
                      </a:moveTo>
                      <a:lnTo>
                        <a:pt x="4" y="60"/>
                      </a:lnTo>
                      <a:lnTo>
                        <a:pt x="3" y="58"/>
                      </a:lnTo>
                      <a:lnTo>
                        <a:pt x="1" y="57"/>
                      </a:lnTo>
                      <a:lnTo>
                        <a:pt x="0" y="57"/>
                      </a:lnTo>
                      <a:lnTo>
                        <a:pt x="1" y="43"/>
                      </a:lnTo>
                      <a:lnTo>
                        <a:pt x="3" y="28"/>
                      </a:lnTo>
                      <a:lnTo>
                        <a:pt x="4" y="15"/>
                      </a:lnTo>
                      <a:lnTo>
                        <a:pt x="5" y="0"/>
                      </a:lnTo>
                      <a:lnTo>
                        <a:pt x="7" y="0"/>
                      </a:lnTo>
                      <a:lnTo>
                        <a:pt x="10" y="0"/>
                      </a:lnTo>
                      <a:lnTo>
                        <a:pt x="12" y="0"/>
                      </a:lnTo>
                      <a:lnTo>
                        <a:pt x="15" y="0"/>
                      </a:lnTo>
                      <a:lnTo>
                        <a:pt x="15" y="7"/>
                      </a:lnTo>
                      <a:lnTo>
                        <a:pt x="14" y="16"/>
                      </a:lnTo>
                      <a:lnTo>
                        <a:pt x="11" y="32"/>
                      </a:lnTo>
                      <a:lnTo>
                        <a:pt x="8" y="60"/>
                      </a:lnTo>
                      <a:lnTo>
                        <a:pt x="7" y="61"/>
                      </a:lnTo>
                      <a:lnTo>
                        <a:pt x="6" y="61"/>
                      </a:lnTo>
                      <a:lnTo>
                        <a:pt x="5" y="60"/>
                      </a:lnTo>
                      <a:close/>
                    </a:path>
                  </a:pathLst>
                </a:custGeom>
                <a:solidFill>
                  <a:srgbClr val="000000"/>
                </a:solidFill>
                <a:ln w="9525">
                  <a:noFill/>
                  <a:round/>
                  <a:headEnd/>
                  <a:tailEnd/>
                </a:ln>
              </p:spPr>
              <p:txBody>
                <a:bodyPr/>
                <a:lstStyle/>
                <a:p>
                  <a:endParaRPr lang="zh-CN" altLang="en-US"/>
                </a:p>
              </p:txBody>
            </p:sp>
            <p:sp>
              <p:nvSpPr>
                <p:cNvPr id="27" name="Freeform 67"/>
                <p:cNvSpPr>
                  <a:spLocks/>
                </p:cNvSpPr>
                <p:nvPr/>
              </p:nvSpPr>
              <p:spPr bwMode="auto">
                <a:xfrm>
                  <a:off x="2852" y="3686"/>
                  <a:ext cx="5" cy="25"/>
                </a:xfrm>
                <a:custGeom>
                  <a:avLst/>
                  <a:gdLst>
                    <a:gd name="T0" fmla="*/ 1 w 10"/>
                    <a:gd name="T1" fmla="*/ 1 h 49"/>
                    <a:gd name="T2" fmla="*/ 0 w 10"/>
                    <a:gd name="T3" fmla="*/ 1 h 49"/>
                    <a:gd name="T4" fmla="*/ 0 w 10"/>
                    <a:gd name="T5" fmla="*/ 1 h 49"/>
                    <a:gd name="T6" fmla="*/ 1 w 10"/>
                    <a:gd name="T7" fmla="*/ 1 h 49"/>
                    <a:gd name="T8" fmla="*/ 1 w 10"/>
                    <a:gd name="T9" fmla="*/ 0 h 49"/>
                    <a:gd name="T10" fmla="*/ 1 w 10"/>
                    <a:gd name="T11" fmla="*/ 0 h 49"/>
                    <a:gd name="T12" fmla="*/ 1 w 10"/>
                    <a:gd name="T13" fmla="*/ 0 h 49"/>
                    <a:gd name="T14" fmla="*/ 1 w 10"/>
                    <a:gd name="T15" fmla="*/ 0 h 49"/>
                    <a:gd name="T16" fmla="*/ 1 w 10"/>
                    <a:gd name="T17" fmla="*/ 0 h 49"/>
                    <a:gd name="T18" fmla="*/ 1 w 10"/>
                    <a:gd name="T19" fmla="*/ 1 h 49"/>
                    <a:gd name="T20" fmla="*/ 1 w 10"/>
                    <a:gd name="T21" fmla="*/ 1 h 49"/>
                    <a:gd name="T22" fmla="*/ 1 w 10"/>
                    <a:gd name="T23" fmla="*/ 1 h 49"/>
                    <a:gd name="T24" fmla="*/ 1 w 10"/>
                    <a:gd name="T25" fmla="*/ 1 h 49"/>
                    <a:gd name="T26" fmla="*/ 1 w 10"/>
                    <a:gd name="T27" fmla="*/ 1 h 49"/>
                    <a:gd name="T28" fmla="*/ 1 w 10"/>
                    <a:gd name="T29" fmla="*/ 1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49"/>
                    <a:gd name="T47" fmla="*/ 10 w 10"/>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49">
                      <a:moveTo>
                        <a:pt x="2" y="49"/>
                      </a:moveTo>
                      <a:lnTo>
                        <a:pt x="0" y="41"/>
                      </a:lnTo>
                      <a:lnTo>
                        <a:pt x="0" y="24"/>
                      </a:lnTo>
                      <a:lnTo>
                        <a:pt x="1" y="8"/>
                      </a:lnTo>
                      <a:lnTo>
                        <a:pt x="1" y="0"/>
                      </a:lnTo>
                      <a:lnTo>
                        <a:pt x="3" y="0"/>
                      </a:lnTo>
                      <a:lnTo>
                        <a:pt x="5" y="0"/>
                      </a:lnTo>
                      <a:lnTo>
                        <a:pt x="8" y="0"/>
                      </a:lnTo>
                      <a:lnTo>
                        <a:pt x="10" y="0"/>
                      </a:lnTo>
                      <a:lnTo>
                        <a:pt x="10" y="25"/>
                      </a:lnTo>
                      <a:lnTo>
                        <a:pt x="9" y="41"/>
                      </a:lnTo>
                      <a:lnTo>
                        <a:pt x="7" y="49"/>
                      </a:lnTo>
                      <a:lnTo>
                        <a:pt x="2" y="49"/>
                      </a:lnTo>
                      <a:close/>
                    </a:path>
                  </a:pathLst>
                </a:custGeom>
                <a:solidFill>
                  <a:srgbClr val="000000"/>
                </a:solidFill>
                <a:ln w="9525">
                  <a:noFill/>
                  <a:round/>
                  <a:headEnd/>
                  <a:tailEnd/>
                </a:ln>
              </p:spPr>
              <p:txBody>
                <a:bodyPr/>
                <a:lstStyle/>
                <a:p>
                  <a:endParaRPr lang="zh-CN" altLang="en-US"/>
                </a:p>
              </p:txBody>
            </p:sp>
            <p:sp>
              <p:nvSpPr>
                <p:cNvPr id="28" name="Freeform 68"/>
                <p:cNvSpPr>
                  <a:spLocks/>
                </p:cNvSpPr>
                <p:nvPr/>
              </p:nvSpPr>
              <p:spPr bwMode="auto">
                <a:xfrm>
                  <a:off x="2824" y="3686"/>
                  <a:ext cx="7" cy="25"/>
                </a:xfrm>
                <a:custGeom>
                  <a:avLst/>
                  <a:gdLst>
                    <a:gd name="T0" fmla="*/ 1 w 14"/>
                    <a:gd name="T1" fmla="*/ 1 h 49"/>
                    <a:gd name="T2" fmla="*/ 1 w 14"/>
                    <a:gd name="T3" fmla="*/ 1 h 49"/>
                    <a:gd name="T4" fmla="*/ 1 w 14"/>
                    <a:gd name="T5" fmla="*/ 1 h 49"/>
                    <a:gd name="T6" fmla="*/ 0 w 14"/>
                    <a:gd name="T7" fmla="*/ 1 h 49"/>
                    <a:gd name="T8" fmla="*/ 0 w 14"/>
                    <a:gd name="T9" fmla="*/ 0 h 49"/>
                    <a:gd name="T10" fmla="*/ 1 w 14"/>
                    <a:gd name="T11" fmla="*/ 0 h 49"/>
                    <a:gd name="T12" fmla="*/ 1 w 14"/>
                    <a:gd name="T13" fmla="*/ 0 h 49"/>
                    <a:gd name="T14" fmla="*/ 1 w 14"/>
                    <a:gd name="T15" fmla="*/ 0 h 49"/>
                    <a:gd name="T16" fmla="*/ 1 w 14"/>
                    <a:gd name="T17" fmla="*/ 0 h 49"/>
                    <a:gd name="T18" fmla="*/ 1 w 14"/>
                    <a:gd name="T19" fmla="*/ 1 h 49"/>
                    <a:gd name="T20" fmla="*/ 1 w 14"/>
                    <a:gd name="T21" fmla="*/ 1 h 49"/>
                    <a:gd name="T22" fmla="*/ 1 w 14"/>
                    <a:gd name="T23" fmla="*/ 1 h 49"/>
                    <a:gd name="T24" fmla="*/ 1 w 14"/>
                    <a:gd name="T25" fmla="*/ 1 h 49"/>
                    <a:gd name="T26" fmla="*/ 1 w 14"/>
                    <a:gd name="T27" fmla="*/ 1 h 49"/>
                    <a:gd name="T28" fmla="*/ 1 w 14"/>
                    <a:gd name="T29" fmla="*/ 1 h 49"/>
                    <a:gd name="T30" fmla="*/ 1 w 14"/>
                    <a:gd name="T31" fmla="*/ 1 h 49"/>
                    <a:gd name="T32" fmla="*/ 1 w 14"/>
                    <a:gd name="T33" fmla="*/ 1 h 49"/>
                    <a:gd name="T34" fmla="*/ 1 w 14"/>
                    <a:gd name="T35" fmla="*/ 1 h 49"/>
                    <a:gd name="T36" fmla="*/ 1 w 14"/>
                    <a:gd name="T37" fmla="*/ 1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49"/>
                    <a:gd name="T59" fmla="*/ 14 w 14"/>
                    <a:gd name="T60" fmla="*/ 49 h 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49">
                      <a:moveTo>
                        <a:pt x="4" y="49"/>
                      </a:moveTo>
                      <a:lnTo>
                        <a:pt x="3" y="38"/>
                      </a:lnTo>
                      <a:lnTo>
                        <a:pt x="1" y="23"/>
                      </a:lnTo>
                      <a:lnTo>
                        <a:pt x="0" y="11"/>
                      </a:lnTo>
                      <a:lnTo>
                        <a:pt x="0" y="0"/>
                      </a:lnTo>
                      <a:lnTo>
                        <a:pt x="2" y="0"/>
                      </a:lnTo>
                      <a:lnTo>
                        <a:pt x="4" y="0"/>
                      </a:lnTo>
                      <a:lnTo>
                        <a:pt x="5" y="0"/>
                      </a:lnTo>
                      <a:lnTo>
                        <a:pt x="8" y="0"/>
                      </a:lnTo>
                      <a:lnTo>
                        <a:pt x="10" y="8"/>
                      </a:lnTo>
                      <a:lnTo>
                        <a:pt x="12" y="20"/>
                      </a:lnTo>
                      <a:lnTo>
                        <a:pt x="13" y="33"/>
                      </a:lnTo>
                      <a:lnTo>
                        <a:pt x="14" y="46"/>
                      </a:lnTo>
                      <a:lnTo>
                        <a:pt x="11" y="47"/>
                      </a:lnTo>
                      <a:lnTo>
                        <a:pt x="9" y="48"/>
                      </a:lnTo>
                      <a:lnTo>
                        <a:pt x="7" y="48"/>
                      </a:lnTo>
                      <a:lnTo>
                        <a:pt x="4" y="49"/>
                      </a:lnTo>
                      <a:close/>
                    </a:path>
                  </a:pathLst>
                </a:custGeom>
                <a:solidFill>
                  <a:srgbClr val="000000"/>
                </a:solidFill>
                <a:ln w="9525">
                  <a:noFill/>
                  <a:round/>
                  <a:headEnd/>
                  <a:tailEnd/>
                </a:ln>
              </p:spPr>
              <p:txBody>
                <a:bodyPr/>
                <a:lstStyle/>
                <a:p>
                  <a:endParaRPr lang="zh-CN" altLang="en-US"/>
                </a:p>
              </p:txBody>
            </p:sp>
            <p:sp>
              <p:nvSpPr>
                <p:cNvPr id="29" name="Freeform 69"/>
                <p:cNvSpPr>
                  <a:spLocks/>
                </p:cNvSpPr>
                <p:nvPr/>
              </p:nvSpPr>
              <p:spPr bwMode="auto">
                <a:xfrm>
                  <a:off x="3031" y="3584"/>
                  <a:ext cx="289" cy="123"/>
                </a:xfrm>
                <a:custGeom>
                  <a:avLst/>
                  <a:gdLst>
                    <a:gd name="T0" fmla="*/ 1 w 578"/>
                    <a:gd name="T1" fmla="*/ 0 h 247"/>
                    <a:gd name="T2" fmla="*/ 1 w 578"/>
                    <a:gd name="T3" fmla="*/ 0 h 247"/>
                    <a:gd name="T4" fmla="*/ 1 w 578"/>
                    <a:gd name="T5" fmla="*/ 0 h 247"/>
                    <a:gd name="T6" fmla="*/ 1 w 578"/>
                    <a:gd name="T7" fmla="*/ 0 h 247"/>
                    <a:gd name="T8" fmla="*/ 1 w 578"/>
                    <a:gd name="T9" fmla="*/ 0 h 247"/>
                    <a:gd name="T10" fmla="*/ 1 w 578"/>
                    <a:gd name="T11" fmla="*/ 0 h 247"/>
                    <a:gd name="T12" fmla="*/ 1 w 578"/>
                    <a:gd name="T13" fmla="*/ 0 h 247"/>
                    <a:gd name="T14" fmla="*/ 1 w 578"/>
                    <a:gd name="T15" fmla="*/ 0 h 247"/>
                    <a:gd name="T16" fmla="*/ 1 w 578"/>
                    <a:gd name="T17" fmla="*/ 0 h 247"/>
                    <a:gd name="T18" fmla="*/ 1 w 578"/>
                    <a:gd name="T19" fmla="*/ 0 h 247"/>
                    <a:gd name="T20" fmla="*/ 1 w 578"/>
                    <a:gd name="T21" fmla="*/ 0 h 247"/>
                    <a:gd name="T22" fmla="*/ 1 w 578"/>
                    <a:gd name="T23" fmla="*/ 0 h 247"/>
                    <a:gd name="T24" fmla="*/ 1 w 578"/>
                    <a:gd name="T25" fmla="*/ 0 h 247"/>
                    <a:gd name="T26" fmla="*/ 1 w 578"/>
                    <a:gd name="T27" fmla="*/ 0 h 247"/>
                    <a:gd name="T28" fmla="*/ 1 w 578"/>
                    <a:gd name="T29" fmla="*/ 0 h 247"/>
                    <a:gd name="T30" fmla="*/ 1 w 578"/>
                    <a:gd name="T31" fmla="*/ 0 h 247"/>
                    <a:gd name="T32" fmla="*/ 1 w 578"/>
                    <a:gd name="T33" fmla="*/ 0 h 247"/>
                    <a:gd name="T34" fmla="*/ 1 w 578"/>
                    <a:gd name="T35" fmla="*/ 0 h 247"/>
                    <a:gd name="T36" fmla="*/ 1 w 578"/>
                    <a:gd name="T37" fmla="*/ 0 h 247"/>
                    <a:gd name="T38" fmla="*/ 1 w 578"/>
                    <a:gd name="T39" fmla="*/ 0 h 247"/>
                    <a:gd name="T40" fmla="*/ 1 w 578"/>
                    <a:gd name="T41" fmla="*/ 0 h 247"/>
                    <a:gd name="T42" fmla="*/ 1 w 578"/>
                    <a:gd name="T43" fmla="*/ 0 h 247"/>
                    <a:gd name="T44" fmla="*/ 1 w 578"/>
                    <a:gd name="T45" fmla="*/ 0 h 247"/>
                    <a:gd name="T46" fmla="*/ 1 w 578"/>
                    <a:gd name="T47" fmla="*/ 0 h 247"/>
                    <a:gd name="T48" fmla="*/ 1 w 578"/>
                    <a:gd name="T49" fmla="*/ 0 h 247"/>
                    <a:gd name="T50" fmla="*/ 1 w 578"/>
                    <a:gd name="T51" fmla="*/ 0 h 247"/>
                    <a:gd name="T52" fmla="*/ 1 w 578"/>
                    <a:gd name="T53" fmla="*/ 0 h 247"/>
                    <a:gd name="T54" fmla="*/ 1 w 578"/>
                    <a:gd name="T55" fmla="*/ 0 h 247"/>
                    <a:gd name="T56" fmla="*/ 1 w 578"/>
                    <a:gd name="T57" fmla="*/ 0 h 247"/>
                    <a:gd name="T58" fmla="*/ 1 w 578"/>
                    <a:gd name="T59" fmla="*/ 0 h 247"/>
                    <a:gd name="T60" fmla="*/ 1 w 578"/>
                    <a:gd name="T61" fmla="*/ 0 h 247"/>
                    <a:gd name="T62" fmla="*/ 1 w 578"/>
                    <a:gd name="T63" fmla="*/ 0 h 247"/>
                    <a:gd name="T64" fmla="*/ 1 w 578"/>
                    <a:gd name="T65" fmla="*/ 0 h 247"/>
                    <a:gd name="T66" fmla="*/ 1 w 578"/>
                    <a:gd name="T67" fmla="*/ 0 h 247"/>
                    <a:gd name="T68" fmla="*/ 1 w 578"/>
                    <a:gd name="T69" fmla="*/ 0 h 247"/>
                    <a:gd name="T70" fmla="*/ 1 w 578"/>
                    <a:gd name="T71" fmla="*/ 0 h 247"/>
                    <a:gd name="T72" fmla="*/ 1 w 578"/>
                    <a:gd name="T73" fmla="*/ 0 h 247"/>
                    <a:gd name="T74" fmla="*/ 1 w 578"/>
                    <a:gd name="T75" fmla="*/ 0 h 247"/>
                    <a:gd name="T76" fmla="*/ 1 w 578"/>
                    <a:gd name="T77" fmla="*/ 0 h 247"/>
                    <a:gd name="T78" fmla="*/ 1 w 578"/>
                    <a:gd name="T79" fmla="*/ 0 h 247"/>
                    <a:gd name="T80" fmla="*/ 1 w 578"/>
                    <a:gd name="T81" fmla="*/ 0 h 247"/>
                    <a:gd name="T82" fmla="*/ 1 w 578"/>
                    <a:gd name="T83" fmla="*/ 0 h 247"/>
                    <a:gd name="T84" fmla="*/ 1 w 578"/>
                    <a:gd name="T85" fmla="*/ 0 h 247"/>
                    <a:gd name="T86" fmla="*/ 1 w 578"/>
                    <a:gd name="T87" fmla="*/ 0 h 247"/>
                    <a:gd name="T88" fmla="*/ 1 w 578"/>
                    <a:gd name="T89" fmla="*/ 0 h 247"/>
                    <a:gd name="T90" fmla="*/ 1 w 578"/>
                    <a:gd name="T91" fmla="*/ 0 h 247"/>
                    <a:gd name="T92" fmla="*/ 1 w 578"/>
                    <a:gd name="T93" fmla="*/ 0 h 247"/>
                    <a:gd name="T94" fmla="*/ 1 w 578"/>
                    <a:gd name="T95" fmla="*/ 0 h 247"/>
                    <a:gd name="T96" fmla="*/ 1 w 578"/>
                    <a:gd name="T97" fmla="*/ 0 h 247"/>
                    <a:gd name="T98" fmla="*/ 1 w 578"/>
                    <a:gd name="T99" fmla="*/ 0 h 247"/>
                    <a:gd name="T100" fmla="*/ 1 w 578"/>
                    <a:gd name="T101" fmla="*/ 0 h 24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8"/>
                    <a:gd name="T154" fmla="*/ 0 h 247"/>
                    <a:gd name="T155" fmla="*/ 578 w 578"/>
                    <a:gd name="T156" fmla="*/ 247 h 24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8" h="247">
                      <a:moveTo>
                        <a:pt x="525" y="247"/>
                      </a:moveTo>
                      <a:lnTo>
                        <a:pt x="492" y="242"/>
                      </a:lnTo>
                      <a:lnTo>
                        <a:pt x="459" y="236"/>
                      </a:lnTo>
                      <a:lnTo>
                        <a:pt x="425" y="231"/>
                      </a:lnTo>
                      <a:lnTo>
                        <a:pt x="392" y="225"/>
                      </a:lnTo>
                      <a:lnTo>
                        <a:pt x="359" y="220"/>
                      </a:lnTo>
                      <a:lnTo>
                        <a:pt x="326" y="215"/>
                      </a:lnTo>
                      <a:lnTo>
                        <a:pt x="292" y="209"/>
                      </a:lnTo>
                      <a:lnTo>
                        <a:pt x="260" y="204"/>
                      </a:lnTo>
                      <a:lnTo>
                        <a:pt x="227" y="199"/>
                      </a:lnTo>
                      <a:lnTo>
                        <a:pt x="194" y="194"/>
                      </a:lnTo>
                      <a:lnTo>
                        <a:pt x="161" y="189"/>
                      </a:lnTo>
                      <a:lnTo>
                        <a:pt x="129" y="183"/>
                      </a:lnTo>
                      <a:lnTo>
                        <a:pt x="96" y="179"/>
                      </a:lnTo>
                      <a:lnTo>
                        <a:pt x="63" y="174"/>
                      </a:lnTo>
                      <a:lnTo>
                        <a:pt x="31" y="170"/>
                      </a:lnTo>
                      <a:lnTo>
                        <a:pt x="0" y="166"/>
                      </a:lnTo>
                      <a:lnTo>
                        <a:pt x="2" y="124"/>
                      </a:lnTo>
                      <a:lnTo>
                        <a:pt x="5" y="81"/>
                      </a:lnTo>
                      <a:lnTo>
                        <a:pt x="9" y="41"/>
                      </a:lnTo>
                      <a:lnTo>
                        <a:pt x="12" y="0"/>
                      </a:lnTo>
                      <a:lnTo>
                        <a:pt x="24" y="0"/>
                      </a:lnTo>
                      <a:lnTo>
                        <a:pt x="35" y="1"/>
                      </a:lnTo>
                      <a:lnTo>
                        <a:pt x="46" y="2"/>
                      </a:lnTo>
                      <a:lnTo>
                        <a:pt x="57" y="3"/>
                      </a:lnTo>
                      <a:lnTo>
                        <a:pt x="70" y="4"/>
                      </a:lnTo>
                      <a:lnTo>
                        <a:pt x="84" y="5"/>
                      </a:lnTo>
                      <a:lnTo>
                        <a:pt x="99" y="6"/>
                      </a:lnTo>
                      <a:lnTo>
                        <a:pt x="118" y="7"/>
                      </a:lnTo>
                      <a:lnTo>
                        <a:pt x="132" y="7"/>
                      </a:lnTo>
                      <a:lnTo>
                        <a:pt x="147" y="9"/>
                      </a:lnTo>
                      <a:lnTo>
                        <a:pt x="160" y="10"/>
                      </a:lnTo>
                      <a:lnTo>
                        <a:pt x="172" y="11"/>
                      </a:lnTo>
                      <a:lnTo>
                        <a:pt x="185" y="13"/>
                      </a:lnTo>
                      <a:lnTo>
                        <a:pt x="199" y="15"/>
                      </a:lnTo>
                      <a:lnTo>
                        <a:pt x="213" y="16"/>
                      </a:lnTo>
                      <a:lnTo>
                        <a:pt x="229" y="18"/>
                      </a:lnTo>
                      <a:lnTo>
                        <a:pt x="247" y="18"/>
                      </a:lnTo>
                      <a:lnTo>
                        <a:pt x="262" y="18"/>
                      </a:lnTo>
                      <a:lnTo>
                        <a:pt x="275" y="18"/>
                      </a:lnTo>
                      <a:lnTo>
                        <a:pt x="287" y="18"/>
                      </a:lnTo>
                      <a:lnTo>
                        <a:pt x="300" y="19"/>
                      </a:lnTo>
                      <a:lnTo>
                        <a:pt x="317" y="19"/>
                      </a:lnTo>
                      <a:lnTo>
                        <a:pt x="336" y="20"/>
                      </a:lnTo>
                      <a:lnTo>
                        <a:pt x="363" y="21"/>
                      </a:lnTo>
                      <a:lnTo>
                        <a:pt x="374" y="22"/>
                      </a:lnTo>
                      <a:lnTo>
                        <a:pt x="386" y="22"/>
                      </a:lnTo>
                      <a:lnTo>
                        <a:pt x="399" y="23"/>
                      </a:lnTo>
                      <a:lnTo>
                        <a:pt x="412" y="24"/>
                      </a:lnTo>
                      <a:lnTo>
                        <a:pt x="426" y="25"/>
                      </a:lnTo>
                      <a:lnTo>
                        <a:pt x="440" y="26"/>
                      </a:lnTo>
                      <a:lnTo>
                        <a:pt x="455" y="27"/>
                      </a:lnTo>
                      <a:lnTo>
                        <a:pt x="469" y="29"/>
                      </a:lnTo>
                      <a:lnTo>
                        <a:pt x="484" y="31"/>
                      </a:lnTo>
                      <a:lnTo>
                        <a:pt x="499" y="33"/>
                      </a:lnTo>
                      <a:lnTo>
                        <a:pt x="513" y="36"/>
                      </a:lnTo>
                      <a:lnTo>
                        <a:pt x="527" y="39"/>
                      </a:lnTo>
                      <a:lnTo>
                        <a:pt x="540" y="42"/>
                      </a:lnTo>
                      <a:lnTo>
                        <a:pt x="553" y="46"/>
                      </a:lnTo>
                      <a:lnTo>
                        <a:pt x="566" y="50"/>
                      </a:lnTo>
                      <a:lnTo>
                        <a:pt x="578" y="55"/>
                      </a:lnTo>
                      <a:lnTo>
                        <a:pt x="578" y="57"/>
                      </a:lnTo>
                      <a:lnTo>
                        <a:pt x="578" y="59"/>
                      </a:lnTo>
                      <a:lnTo>
                        <a:pt x="578" y="62"/>
                      </a:lnTo>
                      <a:lnTo>
                        <a:pt x="578" y="64"/>
                      </a:lnTo>
                      <a:lnTo>
                        <a:pt x="566" y="63"/>
                      </a:lnTo>
                      <a:lnTo>
                        <a:pt x="556" y="62"/>
                      </a:lnTo>
                      <a:lnTo>
                        <a:pt x="548" y="61"/>
                      </a:lnTo>
                      <a:lnTo>
                        <a:pt x="542" y="59"/>
                      </a:lnTo>
                      <a:lnTo>
                        <a:pt x="538" y="59"/>
                      </a:lnTo>
                      <a:lnTo>
                        <a:pt x="533" y="59"/>
                      </a:lnTo>
                      <a:lnTo>
                        <a:pt x="528" y="59"/>
                      </a:lnTo>
                      <a:lnTo>
                        <a:pt x="522" y="59"/>
                      </a:lnTo>
                      <a:lnTo>
                        <a:pt x="526" y="63"/>
                      </a:lnTo>
                      <a:lnTo>
                        <a:pt x="533" y="65"/>
                      </a:lnTo>
                      <a:lnTo>
                        <a:pt x="539" y="67"/>
                      </a:lnTo>
                      <a:lnTo>
                        <a:pt x="547" y="70"/>
                      </a:lnTo>
                      <a:lnTo>
                        <a:pt x="555" y="72"/>
                      </a:lnTo>
                      <a:lnTo>
                        <a:pt x="562" y="74"/>
                      </a:lnTo>
                      <a:lnTo>
                        <a:pt x="570" y="75"/>
                      </a:lnTo>
                      <a:lnTo>
                        <a:pt x="578" y="77"/>
                      </a:lnTo>
                      <a:lnTo>
                        <a:pt x="576" y="84"/>
                      </a:lnTo>
                      <a:lnTo>
                        <a:pt x="575" y="93"/>
                      </a:lnTo>
                      <a:lnTo>
                        <a:pt x="574" y="100"/>
                      </a:lnTo>
                      <a:lnTo>
                        <a:pt x="573" y="108"/>
                      </a:lnTo>
                      <a:lnTo>
                        <a:pt x="571" y="108"/>
                      </a:lnTo>
                      <a:lnTo>
                        <a:pt x="563" y="107"/>
                      </a:lnTo>
                      <a:lnTo>
                        <a:pt x="553" y="106"/>
                      </a:lnTo>
                      <a:lnTo>
                        <a:pt x="542" y="104"/>
                      </a:lnTo>
                      <a:lnTo>
                        <a:pt x="530" y="102"/>
                      </a:lnTo>
                      <a:lnTo>
                        <a:pt x="518" y="101"/>
                      </a:lnTo>
                      <a:lnTo>
                        <a:pt x="510" y="99"/>
                      </a:lnTo>
                      <a:lnTo>
                        <a:pt x="503" y="99"/>
                      </a:lnTo>
                      <a:lnTo>
                        <a:pt x="503" y="100"/>
                      </a:lnTo>
                      <a:lnTo>
                        <a:pt x="503" y="101"/>
                      </a:lnTo>
                      <a:lnTo>
                        <a:pt x="503" y="102"/>
                      </a:lnTo>
                      <a:lnTo>
                        <a:pt x="511" y="104"/>
                      </a:lnTo>
                      <a:lnTo>
                        <a:pt x="519" y="107"/>
                      </a:lnTo>
                      <a:lnTo>
                        <a:pt x="527" y="110"/>
                      </a:lnTo>
                      <a:lnTo>
                        <a:pt x="535" y="113"/>
                      </a:lnTo>
                      <a:lnTo>
                        <a:pt x="542" y="117"/>
                      </a:lnTo>
                      <a:lnTo>
                        <a:pt x="550" y="120"/>
                      </a:lnTo>
                      <a:lnTo>
                        <a:pt x="558" y="123"/>
                      </a:lnTo>
                      <a:lnTo>
                        <a:pt x="567" y="127"/>
                      </a:lnTo>
                      <a:lnTo>
                        <a:pt x="567" y="133"/>
                      </a:lnTo>
                      <a:lnTo>
                        <a:pt x="566" y="141"/>
                      </a:lnTo>
                      <a:lnTo>
                        <a:pt x="563" y="149"/>
                      </a:lnTo>
                      <a:lnTo>
                        <a:pt x="559" y="155"/>
                      </a:lnTo>
                      <a:lnTo>
                        <a:pt x="553" y="154"/>
                      </a:lnTo>
                      <a:lnTo>
                        <a:pt x="549" y="152"/>
                      </a:lnTo>
                      <a:lnTo>
                        <a:pt x="545" y="151"/>
                      </a:lnTo>
                      <a:lnTo>
                        <a:pt x="540" y="149"/>
                      </a:lnTo>
                      <a:lnTo>
                        <a:pt x="536" y="148"/>
                      </a:lnTo>
                      <a:lnTo>
                        <a:pt x="532" y="148"/>
                      </a:lnTo>
                      <a:lnTo>
                        <a:pt x="528" y="147"/>
                      </a:lnTo>
                      <a:lnTo>
                        <a:pt x="525" y="147"/>
                      </a:lnTo>
                      <a:lnTo>
                        <a:pt x="525" y="150"/>
                      </a:lnTo>
                      <a:lnTo>
                        <a:pt x="527" y="152"/>
                      </a:lnTo>
                      <a:lnTo>
                        <a:pt x="530" y="155"/>
                      </a:lnTo>
                      <a:lnTo>
                        <a:pt x="535" y="157"/>
                      </a:lnTo>
                      <a:lnTo>
                        <a:pt x="540" y="159"/>
                      </a:lnTo>
                      <a:lnTo>
                        <a:pt x="546" y="161"/>
                      </a:lnTo>
                      <a:lnTo>
                        <a:pt x="551" y="164"/>
                      </a:lnTo>
                      <a:lnTo>
                        <a:pt x="555" y="166"/>
                      </a:lnTo>
                      <a:lnTo>
                        <a:pt x="556" y="176"/>
                      </a:lnTo>
                      <a:lnTo>
                        <a:pt x="555" y="186"/>
                      </a:lnTo>
                      <a:lnTo>
                        <a:pt x="552" y="198"/>
                      </a:lnTo>
                      <a:lnTo>
                        <a:pt x="550" y="208"/>
                      </a:lnTo>
                      <a:lnTo>
                        <a:pt x="546" y="209"/>
                      </a:lnTo>
                      <a:lnTo>
                        <a:pt x="541" y="209"/>
                      </a:lnTo>
                      <a:lnTo>
                        <a:pt x="536" y="209"/>
                      </a:lnTo>
                      <a:lnTo>
                        <a:pt x="530" y="208"/>
                      </a:lnTo>
                      <a:lnTo>
                        <a:pt x="525" y="208"/>
                      </a:lnTo>
                      <a:lnTo>
                        <a:pt x="521" y="207"/>
                      </a:lnTo>
                      <a:lnTo>
                        <a:pt x="515" y="207"/>
                      </a:lnTo>
                      <a:lnTo>
                        <a:pt x="511" y="207"/>
                      </a:lnTo>
                      <a:lnTo>
                        <a:pt x="511" y="208"/>
                      </a:lnTo>
                      <a:lnTo>
                        <a:pt x="511" y="209"/>
                      </a:lnTo>
                      <a:lnTo>
                        <a:pt x="511" y="211"/>
                      </a:lnTo>
                      <a:lnTo>
                        <a:pt x="513" y="213"/>
                      </a:lnTo>
                      <a:lnTo>
                        <a:pt x="517" y="216"/>
                      </a:lnTo>
                      <a:lnTo>
                        <a:pt x="525" y="219"/>
                      </a:lnTo>
                      <a:lnTo>
                        <a:pt x="540" y="225"/>
                      </a:lnTo>
                      <a:lnTo>
                        <a:pt x="540" y="231"/>
                      </a:lnTo>
                      <a:lnTo>
                        <a:pt x="539" y="237"/>
                      </a:lnTo>
                      <a:lnTo>
                        <a:pt x="538" y="243"/>
                      </a:lnTo>
                      <a:lnTo>
                        <a:pt x="536" y="247"/>
                      </a:lnTo>
                      <a:lnTo>
                        <a:pt x="534" y="247"/>
                      </a:lnTo>
                      <a:lnTo>
                        <a:pt x="530" y="247"/>
                      </a:lnTo>
                      <a:lnTo>
                        <a:pt x="528" y="247"/>
                      </a:lnTo>
                      <a:lnTo>
                        <a:pt x="525" y="247"/>
                      </a:lnTo>
                      <a:close/>
                    </a:path>
                  </a:pathLst>
                </a:custGeom>
                <a:solidFill>
                  <a:srgbClr val="669999"/>
                </a:solidFill>
                <a:ln w="9525">
                  <a:noFill/>
                  <a:round/>
                  <a:headEnd/>
                  <a:tailEnd/>
                </a:ln>
              </p:spPr>
              <p:txBody>
                <a:bodyPr/>
                <a:lstStyle/>
                <a:p>
                  <a:endParaRPr lang="zh-CN" altLang="en-US"/>
                </a:p>
              </p:txBody>
            </p:sp>
            <p:sp>
              <p:nvSpPr>
                <p:cNvPr id="30" name="Freeform 70"/>
                <p:cNvSpPr>
                  <a:spLocks/>
                </p:cNvSpPr>
                <p:nvPr/>
              </p:nvSpPr>
              <p:spPr bwMode="auto">
                <a:xfrm>
                  <a:off x="3264" y="3619"/>
                  <a:ext cx="14" cy="72"/>
                </a:xfrm>
                <a:custGeom>
                  <a:avLst/>
                  <a:gdLst>
                    <a:gd name="T0" fmla="*/ 0 w 27"/>
                    <a:gd name="T1" fmla="*/ 1 h 144"/>
                    <a:gd name="T2" fmla="*/ 1 w 27"/>
                    <a:gd name="T3" fmla="*/ 1 h 144"/>
                    <a:gd name="T4" fmla="*/ 1 w 27"/>
                    <a:gd name="T5" fmla="*/ 1 h 144"/>
                    <a:gd name="T6" fmla="*/ 1 w 27"/>
                    <a:gd name="T7" fmla="*/ 1 h 144"/>
                    <a:gd name="T8" fmla="*/ 1 w 27"/>
                    <a:gd name="T9" fmla="*/ 1 h 144"/>
                    <a:gd name="T10" fmla="*/ 1 w 27"/>
                    <a:gd name="T11" fmla="*/ 1 h 144"/>
                    <a:gd name="T12" fmla="*/ 1 w 27"/>
                    <a:gd name="T13" fmla="*/ 0 h 144"/>
                    <a:gd name="T14" fmla="*/ 1 w 27"/>
                    <a:gd name="T15" fmla="*/ 0 h 144"/>
                    <a:gd name="T16" fmla="*/ 1 w 27"/>
                    <a:gd name="T17" fmla="*/ 0 h 144"/>
                    <a:gd name="T18" fmla="*/ 1 w 27"/>
                    <a:gd name="T19" fmla="*/ 1 h 144"/>
                    <a:gd name="T20" fmla="*/ 1 w 27"/>
                    <a:gd name="T21" fmla="*/ 1 h 144"/>
                    <a:gd name="T22" fmla="*/ 1 w 27"/>
                    <a:gd name="T23" fmla="*/ 1 h 144"/>
                    <a:gd name="T24" fmla="*/ 1 w 27"/>
                    <a:gd name="T25" fmla="*/ 1 h 144"/>
                    <a:gd name="T26" fmla="*/ 1 w 27"/>
                    <a:gd name="T27" fmla="*/ 1 h 144"/>
                    <a:gd name="T28" fmla="*/ 1 w 27"/>
                    <a:gd name="T29" fmla="*/ 1 h 144"/>
                    <a:gd name="T30" fmla="*/ 1 w 27"/>
                    <a:gd name="T31" fmla="*/ 1 h 144"/>
                    <a:gd name="T32" fmla="*/ 0 w 27"/>
                    <a:gd name="T33" fmla="*/ 1 h 144"/>
                    <a:gd name="T34" fmla="*/ 0 w 27"/>
                    <a:gd name="T35" fmla="*/ 1 h 144"/>
                    <a:gd name="T36" fmla="*/ 0 w 27"/>
                    <a:gd name="T37" fmla="*/ 1 h 1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144"/>
                    <a:gd name="T59" fmla="*/ 27 w 27"/>
                    <a:gd name="T60" fmla="*/ 144 h 1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144">
                      <a:moveTo>
                        <a:pt x="0" y="142"/>
                      </a:moveTo>
                      <a:lnTo>
                        <a:pt x="2" y="108"/>
                      </a:lnTo>
                      <a:lnTo>
                        <a:pt x="6" y="72"/>
                      </a:lnTo>
                      <a:lnTo>
                        <a:pt x="13" y="36"/>
                      </a:lnTo>
                      <a:lnTo>
                        <a:pt x="19" y="3"/>
                      </a:lnTo>
                      <a:lnTo>
                        <a:pt x="21" y="1"/>
                      </a:lnTo>
                      <a:lnTo>
                        <a:pt x="22" y="0"/>
                      </a:lnTo>
                      <a:lnTo>
                        <a:pt x="24" y="0"/>
                      </a:lnTo>
                      <a:lnTo>
                        <a:pt x="26" y="0"/>
                      </a:lnTo>
                      <a:lnTo>
                        <a:pt x="27" y="27"/>
                      </a:lnTo>
                      <a:lnTo>
                        <a:pt x="21" y="71"/>
                      </a:lnTo>
                      <a:lnTo>
                        <a:pt x="13" y="114"/>
                      </a:lnTo>
                      <a:lnTo>
                        <a:pt x="7" y="140"/>
                      </a:lnTo>
                      <a:lnTo>
                        <a:pt x="6" y="142"/>
                      </a:lnTo>
                      <a:lnTo>
                        <a:pt x="5" y="142"/>
                      </a:lnTo>
                      <a:lnTo>
                        <a:pt x="3" y="144"/>
                      </a:lnTo>
                      <a:lnTo>
                        <a:pt x="0" y="142"/>
                      </a:lnTo>
                      <a:close/>
                    </a:path>
                  </a:pathLst>
                </a:custGeom>
                <a:solidFill>
                  <a:srgbClr val="000000"/>
                </a:solidFill>
                <a:ln w="9525">
                  <a:noFill/>
                  <a:round/>
                  <a:headEnd/>
                  <a:tailEnd/>
                </a:ln>
              </p:spPr>
              <p:txBody>
                <a:bodyPr/>
                <a:lstStyle/>
                <a:p>
                  <a:endParaRPr lang="zh-CN" altLang="en-US"/>
                </a:p>
              </p:txBody>
            </p:sp>
            <p:sp>
              <p:nvSpPr>
                <p:cNvPr id="31" name="Freeform 71"/>
                <p:cNvSpPr>
                  <a:spLocks/>
                </p:cNvSpPr>
                <p:nvPr/>
              </p:nvSpPr>
              <p:spPr bwMode="auto">
                <a:xfrm>
                  <a:off x="3207" y="3609"/>
                  <a:ext cx="17" cy="71"/>
                </a:xfrm>
                <a:custGeom>
                  <a:avLst/>
                  <a:gdLst>
                    <a:gd name="T0" fmla="*/ 0 w 34"/>
                    <a:gd name="T1" fmla="*/ 0 h 144"/>
                    <a:gd name="T2" fmla="*/ 1 w 34"/>
                    <a:gd name="T3" fmla="*/ 0 h 144"/>
                    <a:gd name="T4" fmla="*/ 1 w 34"/>
                    <a:gd name="T5" fmla="*/ 0 h 144"/>
                    <a:gd name="T6" fmla="*/ 1 w 34"/>
                    <a:gd name="T7" fmla="*/ 0 h 144"/>
                    <a:gd name="T8" fmla="*/ 1 w 34"/>
                    <a:gd name="T9" fmla="*/ 0 h 144"/>
                    <a:gd name="T10" fmla="*/ 1 w 34"/>
                    <a:gd name="T11" fmla="*/ 0 h 144"/>
                    <a:gd name="T12" fmla="*/ 1 w 34"/>
                    <a:gd name="T13" fmla="*/ 0 h 144"/>
                    <a:gd name="T14" fmla="*/ 1 w 34"/>
                    <a:gd name="T15" fmla="*/ 0 h 144"/>
                    <a:gd name="T16" fmla="*/ 1 w 34"/>
                    <a:gd name="T17" fmla="*/ 0 h 144"/>
                    <a:gd name="T18" fmla="*/ 1 w 34"/>
                    <a:gd name="T19" fmla="*/ 0 h 144"/>
                    <a:gd name="T20" fmla="*/ 1 w 34"/>
                    <a:gd name="T21" fmla="*/ 0 h 144"/>
                    <a:gd name="T22" fmla="*/ 1 w 34"/>
                    <a:gd name="T23" fmla="*/ 0 h 144"/>
                    <a:gd name="T24" fmla="*/ 1 w 34"/>
                    <a:gd name="T25" fmla="*/ 0 h 144"/>
                    <a:gd name="T26" fmla="*/ 1 w 34"/>
                    <a:gd name="T27" fmla="*/ 0 h 144"/>
                    <a:gd name="T28" fmla="*/ 1 w 34"/>
                    <a:gd name="T29" fmla="*/ 0 h 144"/>
                    <a:gd name="T30" fmla="*/ 1 w 34"/>
                    <a:gd name="T31" fmla="*/ 0 h 144"/>
                    <a:gd name="T32" fmla="*/ 1 w 34"/>
                    <a:gd name="T33" fmla="*/ 0 h 144"/>
                    <a:gd name="T34" fmla="*/ 1 w 34"/>
                    <a:gd name="T35" fmla="*/ 0 h 144"/>
                    <a:gd name="T36" fmla="*/ 1 w 34"/>
                    <a:gd name="T37" fmla="*/ 0 h 144"/>
                    <a:gd name="T38" fmla="*/ 1 w 34"/>
                    <a:gd name="T39" fmla="*/ 0 h 144"/>
                    <a:gd name="T40" fmla="*/ 1 w 34"/>
                    <a:gd name="T41" fmla="*/ 0 h 144"/>
                    <a:gd name="T42" fmla="*/ 1 w 34"/>
                    <a:gd name="T43" fmla="*/ 0 h 144"/>
                    <a:gd name="T44" fmla="*/ 1 w 34"/>
                    <a:gd name="T45" fmla="*/ 0 h 144"/>
                    <a:gd name="T46" fmla="*/ 1 w 34"/>
                    <a:gd name="T47" fmla="*/ 0 h 144"/>
                    <a:gd name="T48" fmla="*/ 0 w 34"/>
                    <a:gd name="T49" fmla="*/ 0 h 144"/>
                    <a:gd name="T50" fmla="*/ 0 w 34"/>
                    <a:gd name="T51" fmla="*/ 0 h 144"/>
                    <a:gd name="T52" fmla="*/ 0 w 34"/>
                    <a:gd name="T53" fmla="*/ 0 h 1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
                    <a:gd name="T82" fmla="*/ 0 h 144"/>
                    <a:gd name="T83" fmla="*/ 34 w 34"/>
                    <a:gd name="T84" fmla="*/ 144 h 14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 h="144">
                      <a:moveTo>
                        <a:pt x="0" y="144"/>
                      </a:moveTo>
                      <a:lnTo>
                        <a:pt x="2" y="107"/>
                      </a:lnTo>
                      <a:lnTo>
                        <a:pt x="8" y="72"/>
                      </a:lnTo>
                      <a:lnTo>
                        <a:pt x="15" y="39"/>
                      </a:lnTo>
                      <a:lnTo>
                        <a:pt x="23" y="4"/>
                      </a:lnTo>
                      <a:lnTo>
                        <a:pt x="23" y="3"/>
                      </a:lnTo>
                      <a:lnTo>
                        <a:pt x="23" y="2"/>
                      </a:lnTo>
                      <a:lnTo>
                        <a:pt x="24" y="1"/>
                      </a:lnTo>
                      <a:lnTo>
                        <a:pt x="25" y="0"/>
                      </a:lnTo>
                      <a:lnTo>
                        <a:pt x="26" y="0"/>
                      </a:lnTo>
                      <a:lnTo>
                        <a:pt x="28" y="0"/>
                      </a:lnTo>
                      <a:lnTo>
                        <a:pt x="30" y="0"/>
                      </a:lnTo>
                      <a:lnTo>
                        <a:pt x="32" y="1"/>
                      </a:lnTo>
                      <a:lnTo>
                        <a:pt x="32" y="2"/>
                      </a:lnTo>
                      <a:lnTo>
                        <a:pt x="34" y="3"/>
                      </a:lnTo>
                      <a:lnTo>
                        <a:pt x="34" y="5"/>
                      </a:lnTo>
                      <a:lnTo>
                        <a:pt x="34" y="6"/>
                      </a:lnTo>
                      <a:lnTo>
                        <a:pt x="26" y="44"/>
                      </a:lnTo>
                      <a:lnTo>
                        <a:pt x="20" y="74"/>
                      </a:lnTo>
                      <a:lnTo>
                        <a:pt x="16" y="98"/>
                      </a:lnTo>
                      <a:lnTo>
                        <a:pt x="13" y="116"/>
                      </a:lnTo>
                      <a:lnTo>
                        <a:pt x="9" y="128"/>
                      </a:lnTo>
                      <a:lnTo>
                        <a:pt x="7" y="136"/>
                      </a:lnTo>
                      <a:lnTo>
                        <a:pt x="4" y="142"/>
                      </a:lnTo>
                      <a:lnTo>
                        <a:pt x="0" y="144"/>
                      </a:lnTo>
                      <a:close/>
                    </a:path>
                  </a:pathLst>
                </a:custGeom>
                <a:solidFill>
                  <a:srgbClr val="000000"/>
                </a:solidFill>
                <a:ln w="9525">
                  <a:noFill/>
                  <a:round/>
                  <a:headEnd/>
                  <a:tailEnd/>
                </a:ln>
              </p:spPr>
              <p:txBody>
                <a:bodyPr/>
                <a:lstStyle/>
                <a:p>
                  <a:endParaRPr lang="zh-CN" altLang="en-US"/>
                </a:p>
              </p:txBody>
            </p:sp>
            <p:sp>
              <p:nvSpPr>
                <p:cNvPr id="32" name="Freeform 72"/>
                <p:cNvSpPr>
                  <a:spLocks/>
                </p:cNvSpPr>
                <p:nvPr/>
              </p:nvSpPr>
              <p:spPr bwMode="auto">
                <a:xfrm>
                  <a:off x="3281" y="3665"/>
                  <a:ext cx="6" cy="13"/>
                </a:xfrm>
                <a:custGeom>
                  <a:avLst/>
                  <a:gdLst>
                    <a:gd name="T0" fmla="*/ 0 w 12"/>
                    <a:gd name="T1" fmla="*/ 1 h 24"/>
                    <a:gd name="T2" fmla="*/ 1 w 12"/>
                    <a:gd name="T3" fmla="*/ 1 h 24"/>
                    <a:gd name="T4" fmla="*/ 1 w 12"/>
                    <a:gd name="T5" fmla="*/ 1 h 24"/>
                    <a:gd name="T6" fmla="*/ 1 w 12"/>
                    <a:gd name="T7" fmla="*/ 1 h 24"/>
                    <a:gd name="T8" fmla="*/ 1 w 12"/>
                    <a:gd name="T9" fmla="*/ 1 h 24"/>
                    <a:gd name="T10" fmla="*/ 1 w 12"/>
                    <a:gd name="T11" fmla="*/ 1 h 24"/>
                    <a:gd name="T12" fmla="*/ 1 w 12"/>
                    <a:gd name="T13" fmla="*/ 1 h 24"/>
                    <a:gd name="T14" fmla="*/ 1 w 12"/>
                    <a:gd name="T15" fmla="*/ 0 h 24"/>
                    <a:gd name="T16" fmla="*/ 1 w 12"/>
                    <a:gd name="T17" fmla="*/ 0 h 24"/>
                    <a:gd name="T18" fmla="*/ 1 w 12"/>
                    <a:gd name="T19" fmla="*/ 1 h 24"/>
                    <a:gd name="T20" fmla="*/ 1 w 12"/>
                    <a:gd name="T21" fmla="*/ 1 h 24"/>
                    <a:gd name="T22" fmla="*/ 1 w 12"/>
                    <a:gd name="T23" fmla="*/ 1 h 24"/>
                    <a:gd name="T24" fmla="*/ 0 w 12"/>
                    <a:gd name="T25" fmla="*/ 1 h 24"/>
                    <a:gd name="T26" fmla="*/ 0 w 12"/>
                    <a:gd name="T27" fmla="*/ 1 h 24"/>
                    <a:gd name="T28" fmla="*/ 0 w 12"/>
                    <a:gd name="T29" fmla="*/ 1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
                    <a:gd name="T46" fmla="*/ 0 h 24"/>
                    <a:gd name="T47" fmla="*/ 12 w 12"/>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 h="24">
                      <a:moveTo>
                        <a:pt x="0" y="24"/>
                      </a:moveTo>
                      <a:lnTo>
                        <a:pt x="1" y="17"/>
                      </a:lnTo>
                      <a:lnTo>
                        <a:pt x="2" y="12"/>
                      </a:lnTo>
                      <a:lnTo>
                        <a:pt x="3" y="7"/>
                      </a:lnTo>
                      <a:lnTo>
                        <a:pt x="5" y="2"/>
                      </a:lnTo>
                      <a:lnTo>
                        <a:pt x="6" y="2"/>
                      </a:lnTo>
                      <a:lnTo>
                        <a:pt x="8" y="1"/>
                      </a:lnTo>
                      <a:lnTo>
                        <a:pt x="9" y="0"/>
                      </a:lnTo>
                      <a:lnTo>
                        <a:pt x="12" y="0"/>
                      </a:lnTo>
                      <a:lnTo>
                        <a:pt x="12" y="8"/>
                      </a:lnTo>
                      <a:lnTo>
                        <a:pt x="11" y="15"/>
                      </a:lnTo>
                      <a:lnTo>
                        <a:pt x="7" y="21"/>
                      </a:lnTo>
                      <a:lnTo>
                        <a:pt x="0" y="24"/>
                      </a:lnTo>
                      <a:close/>
                    </a:path>
                  </a:pathLst>
                </a:custGeom>
                <a:solidFill>
                  <a:srgbClr val="000000"/>
                </a:solidFill>
                <a:ln w="9525">
                  <a:noFill/>
                  <a:round/>
                  <a:headEnd/>
                  <a:tailEnd/>
                </a:ln>
              </p:spPr>
              <p:txBody>
                <a:bodyPr/>
                <a:lstStyle/>
                <a:p>
                  <a:endParaRPr lang="zh-CN" altLang="en-US"/>
                </a:p>
              </p:txBody>
            </p:sp>
            <p:sp>
              <p:nvSpPr>
                <p:cNvPr id="33" name="Freeform 73"/>
                <p:cNvSpPr>
                  <a:spLocks/>
                </p:cNvSpPr>
                <p:nvPr/>
              </p:nvSpPr>
              <p:spPr bwMode="auto">
                <a:xfrm>
                  <a:off x="3233" y="3642"/>
                  <a:ext cx="11" cy="32"/>
                </a:xfrm>
                <a:custGeom>
                  <a:avLst/>
                  <a:gdLst>
                    <a:gd name="T0" fmla="*/ 0 w 21"/>
                    <a:gd name="T1" fmla="*/ 1 h 64"/>
                    <a:gd name="T2" fmla="*/ 1 w 21"/>
                    <a:gd name="T3" fmla="*/ 1 h 64"/>
                    <a:gd name="T4" fmla="*/ 1 w 21"/>
                    <a:gd name="T5" fmla="*/ 1 h 64"/>
                    <a:gd name="T6" fmla="*/ 1 w 21"/>
                    <a:gd name="T7" fmla="*/ 1 h 64"/>
                    <a:gd name="T8" fmla="*/ 1 w 21"/>
                    <a:gd name="T9" fmla="*/ 1 h 64"/>
                    <a:gd name="T10" fmla="*/ 1 w 21"/>
                    <a:gd name="T11" fmla="*/ 1 h 64"/>
                    <a:gd name="T12" fmla="*/ 1 w 21"/>
                    <a:gd name="T13" fmla="*/ 1 h 64"/>
                    <a:gd name="T14" fmla="*/ 1 w 21"/>
                    <a:gd name="T15" fmla="*/ 1 h 64"/>
                    <a:gd name="T16" fmla="*/ 1 w 21"/>
                    <a:gd name="T17" fmla="*/ 0 h 64"/>
                    <a:gd name="T18" fmla="*/ 1 w 21"/>
                    <a:gd name="T19" fmla="*/ 1 h 64"/>
                    <a:gd name="T20" fmla="*/ 1 w 21"/>
                    <a:gd name="T21" fmla="*/ 1 h 64"/>
                    <a:gd name="T22" fmla="*/ 1 w 21"/>
                    <a:gd name="T23" fmla="*/ 1 h 64"/>
                    <a:gd name="T24" fmla="*/ 1 w 21"/>
                    <a:gd name="T25" fmla="*/ 1 h 64"/>
                    <a:gd name="T26" fmla="*/ 1 w 21"/>
                    <a:gd name="T27" fmla="*/ 1 h 64"/>
                    <a:gd name="T28" fmla="*/ 1 w 21"/>
                    <a:gd name="T29" fmla="*/ 1 h 64"/>
                    <a:gd name="T30" fmla="*/ 1 w 21"/>
                    <a:gd name="T31" fmla="*/ 1 h 64"/>
                    <a:gd name="T32" fmla="*/ 0 w 21"/>
                    <a:gd name="T33" fmla="*/ 1 h 64"/>
                    <a:gd name="T34" fmla="*/ 0 w 21"/>
                    <a:gd name="T35" fmla="*/ 1 h 64"/>
                    <a:gd name="T36" fmla="*/ 0 w 21"/>
                    <a:gd name="T37" fmla="*/ 1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64"/>
                    <a:gd name="T59" fmla="*/ 21 w 21"/>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64">
                      <a:moveTo>
                        <a:pt x="0" y="64"/>
                      </a:moveTo>
                      <a:lnTo>
                        <a:pt x="1" y="48"/>
                      </a:lnTo>
                      <a:lnTo>
                        <a:pt x="5" y="33"/>
                      </a:lnTo>
                      <a:lnTo>
                        <a:pt x="8" y="18"/>
                      </a:lnTo>
                      <a:lnTo>
                        <a:pt x="11" y="4"/>
                      </a:lnTo>
                      <a:lnTo>
                        <a:pt x="13" y="3"/>
                      </a:lnTo>
                      <a:lnTo>
                        <a:pt x="14" y="2"/>
                      </a:lnTo>
                      <a:lnTo>
                        <a:pt x="16" y="1"/>
                      </a:lnTo>
                      <a:lnTo>
                        <a:pt x="18" y="0"/>
                      </a:lnTo>
                      <a:lnTo>
                        <a:pt x="19" y="1"/>
                      </a:lnTo>
                      <a:lnTo>
                        <a:pt x="19" y="2"/>
                      </a:lnTo>
                      <a:lnTo>
                        <a:pt x="20" y="4"/>
                      </a:lnTo>
                      <a:lnTo>
                        <a:pt x="21" y="4"/>
                      </a:lnTo>
                      <a:lnTo>
                        <a:pt x="18" y="18"/>
                      </a:lnTo>
                      <a:lnTo>
                        <a:pt x="13" y="39"/>
                      </a:lnTo>
                      <a:lnTo>
                        <a:pt x="8" y="58"/>
                      </a:lnTo>
                      <a:lnTo>
                        <a:pt x="0" y="64"/>
                      </a:lnTo>
                      <a:close/>
                    </a:path>
                  </a:pathLst>
                </a:custGeom>
                <a:solidFill>
                  <a:srgbClr val="000000"/>
                </a:solidFill>
                <a:ln w="9525">
                  <a:noFill/>
                  <a:round/>
                  <a:headEnd/>
                  <a:tailEnd/>
                </a:ln>
              </p:spPr>
              <p:txBody>
                <a:bodyPr/>
                <a:lstStyle/>
                <a:p>
                  <a:endParaRPr lang="zh-CN" altLang="en-US"/>
                </a:p>
              </p:txBody>
            </p:sp>
            <p:sp>
              <p:nvSpPr>
                <p:cNvPr id="34" name="Freeform 74"/>
                <p:cNvSpPr>
                  <a:spLocks/>
                </p:cNvSpPr>
                <p:nvPr/>
              </p:nvSpPr>
              <p:spPr bwMode="auto">
                <a:xfrm>
                  <a:off x="3125" y="3601"/>
                  <a:ext cx="12" cy="67"/>
                </a:xfrm>
                <a:custGeom>
                  <a:avLst/>
                  <a:gdLst>
                    <a:gd name="T0" fmla="*/ 1 w 24"/>
                    <a:gd name="T1" fmla="*/ 1 h 134"/>
                    <a:gd name="T2" fmla="*/ 0 w 24"/>
                    <a:gd name="T3" fmla="*/ 1 h 134"/>
                    <a:gd name="T4" fmla="*/ 1 w 24"/>
                    <a:gd name="T5" fmla="*/ 1 h 134"/>
                    <a:gd name="T6" fmla="*/ 1 w 24"/>
                    <a:gd name="T7" fmla="*/ 1 h 134"/>
                    <a:gd name="T8" fmla="*/ 1 w 24"/>
                    <a:gd name="T9" fmla="*/ 1 h 134"/>
                    <a:gd name="T10" fmla="*/ 1 w 24"/>
                    <a:gd name="T11" fmla="*/ 0 h 134"/>
                    <a:gd name="T12" fmla="*/ 1 w 24"/>
                    <a:gd name="T13" fmla="*/ 0 h 134"/>
                    <a:gd name="T14" fmla="*/ 1 w 24"/>
                    <a:gd name="T15" fmla="*/ 0 h 134"/>
                    <a:gd name="T16" fmla="*/ 1 w 24"/>
                    <a:gd name="T17" fmla="*/ 0 h 134"/>
                    <a:gd name="T18" fmla="*/ 1 w 24"/>
                    <a:gd name="T19" fmla="*/ 1 h 134"/>
                    <a:gd name="T20" fmla="*/ 1 w 24"/>
                    <a:gd name="T21" fmla="*/ 1 h 134"/>
                    <a:gd name="T22" fmla="*/ 1 w 24"/>
                    <a:gd name="T23" fmla="*/ 1 h 134"/>
                    <a:gd name="T24" fmla="*/ 1 w 24"/>
                    <a:gd name="T25" fmla="*/ 1 h 134"/>
                    <a:gd name="T26" fmla="*/ 1 w 24"/>
                    <a:gd name="T27" fmla="*/ 1 h 134"/>
                    <a:gd name="T28" fmla="*/ 1 w 24"/>
                    <a:gd name="T29" fmla="*/ 1 h 1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
                    <a:gd name="T46" fmla="*/ 0 h 134"/>
                    <a:gd name="T47" fmla="*/ 24 w 24"/>
                    <a:gd name="T48" fmla="*/ 134 h 1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 h="134">
                      <a:moveTo>
                        <a:pt x="1" y="134"/>
                      </a:moveTo>
                      <a:lnTo>
                        <a:pt x="0" y="114"/>
                      </a:lnTo>
                      <a:lnTo>
                        <a:pt x="4" y="72"/>
                      </a:lnTo>
                      <a:lnTo>
                        <a:pt x="10" y="29"/>
                      </a:lnTo>
                      <a:lnTo>
                        <a:pt x="13" y="1"/>
                      </a:lnTo>
                      <a:lnTo>
                        <a:pt x="15" y="0"/>
                      </a:lnTo>
                      <a:lnTo>
                        <a:pt x="18" y="0"/>
                      </a:lnTo>
                      <a:lnTo>
                        <a:pt x="20" y="0"/>
                      </a:lnTo>
                      <a:lnTo>
                        <a:pt x="24" y="0"/>
                      </a:lnTo>
                      <a:lnTo>
                        <a:pt x="23" y="22"/>
                      </a:lnTo>
                      <a:lnTo>
                        <a:pt x="18" y="69"/>
                      </a:lnTo>
                      <a:lnTo>
                        <a:pt x="10" y="116"/>
                      </a:lnTo>
                      <a:lnTo>
                        <a:pt x="1" y="134"/>
                      </a:lnTo>
                      <a:close/>
                    </a:path>
                  </a:pathLst>
                </a:custGeom>
                <a:solidFill>
                  <a:srgbClr val="000000"/>
                </a:solidFill>
                <a:ln w="9525">
                  <a:noFill/>
                  <a:round/>
                  <a:headEnd/>
                  <a:tailEnd/>
                </a:ln>
              </p:spPr>
              <p:txBody>
                <a:bodyPr/>
                <a:lstStyle/>
                <a:p>
                  <a:endParaRPr lang="zh-CN" altLang="en-US"/>
                </a:p>
              </p:txBody>
            </p:sp>
            <p:sp>
              <p:nvSpPr>
                <p:cNvPr id="35" name="Freeform 75"/>
                <p:cNvSpPr>
                  <a:spLocks/>
                </p:cNvSpPr>
                <p:nvPr/>
              </p:nvSpPr>
              <p:spPr bwMode="auto">
                <a:xfrm>
                  <a:off x="3166" y="3626"/>
                  <a:ext cx="12" cy="42"/>
                </a:xfrm>
                <a:custGeom>
                  <a:avLst/>
                  <a:gdLst>
                    <a:gd name="T0" fmla="*/ 0 w 23"/>
                    <a:gd name="T1" fmla="*/ 0 h 85"/>
                    <a:gd name="T2" fmla="*/ 1 w 23"/>
                    <a:gd name="T3" fmla="*/ 0 h 85"/>
                    <a:gd name="T4" fmla="*/ 1 w 23"/>
                    <a:gd name="T5" fmla="*/ 0 h 85"/>
                    <a:gd name="T6" fmla="*/ 1 w 23"/>
                    <a:gd name="T7" fmla="*/ 0 h 85"/>
                    <a:gd name="T8" fmla="*/ 1 w 23"/>
                    <a:gd name="T9" fmla="*/ 0 h 85"/>
                    <a:gd name="T10" fmla="*/ 1 w 23"/>
                    <a:gd name="T11" fmla="*/ 0 h 85"/>
                    <a:gd name="T12" fmla="*/ 1 w 23"/>
                    <a:gd name="T13" fmla="*/ 0 h 85"/>
                    <a:gd name="T14" fmla="*/ 1 w 23"/>
                    <a:gd name="T15" fmla="*/ 0 h 85"/>
                    <a:gd name="T16" fmla="*/ 1 w 23"/>
                    <a:gd name="T17" fmla="*/ 0 h 85"/>
                    <a:gd name="T18" fmla="*/ 1 w 23"/>
                    <a:gd name="T19" fmla="*/ 0 h 85"/>
                    <a:gd name="T20" fmla="*/ 1 w 23"/>
                    <a:gd name="T21" fmla="*/ 0 h 85"/>
                    <a:gd name="T22" fmla="*/ 1 w 23"/>
                    <a:gd name="T23" fmla="*/ 0 h 85"/>
                    <a:gd name="T24" fmla="*/ 1 w 23"/>
                    <a:gd name="T25" fmla="*/ 0 h 85"/>
                    <a:gd name="T26" fmla="*/ 1 w 23"/>
                    <a:gd name="T27" fmla="*/ 0 h 85"/>
                    <a:gd name="T28" fmla="*/ 1 w 23"/>
                    <a:gd name="T29" fmla="*/ 0 h 85"/>
                    <a:gd name="T30" fmla="*/ 1 w 23"/>
                    <a:gd name="T31" fmla="*/ 0 h 85"/>
                    <a:gd name="T32" fmla="*/ 0 w 23"/>
                    <a:gd name="T33" fmla="*/ 0 h 85"/>
                    <a:gd name="T34" fmla="*/ 0 w 23"/>
                    <a:gd name="T35" fmla="*/ 0 h 85"/>
                    <a:gd name="T36" fmla="*/ 0 w 23"/>
                    <a:gd name="T37" fmla="*/ 0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85"/>
                    <a:gd name="T59" fmla="*/ 23 w 23"/>
                    <a:gd name="T60" fmla="*/ 85 h 8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85">
                      <a:moveTo>
                        <a:pt x="0" y="85"/>
                      </a:moveTo>
                      <a:lnTo>
                        <a:pt x="3" y="63"/>
                      </a:lnTo>
                      <a:lnTo>
                        <a:pt x="7" y="41"/>
                      </a:lnTo>
                      <a:lnTo>
                        <a:pt x="11" y="20"/>
                      </a:lnTo>
                      <a:lnTo>
                        <a:pt x="16" y="0"/>
                      </a:lnTo>
                      <a:lnTo>
                        <a:pt x="18" y="0"/>
                      </a:lnTo>
                      <a:lnTo>
                        <a:pt x="20" y="0"/>
                      </a:lnTo>
                      <a:lnTo>
                        <a:pt x="22" y="0"/>
                      </a:lnTo>
                      <a:lnTo>
                        <a:pt x="23" y="0"/>
                      </a:lnTo>
                      <a:lnTo>
                        <a:pt x="22" y="16"/>
                      </a:lnTo>
                      <a:lnTo>
                        <a:pt x="18" y="44"/>
                      </a:lnTo>
                      <a:lnTo>
                        <a:pt x="12" y="71"/>
                      </a:lnTo>
                      <a:lnTo>
                        <a:pt x="8" y="85"/>
                      </a:lnTo>
                      <a:lnTo>
                        <a:pt x="6" y="85"/>
                      </a:lnTo>
                      <a:lnTo>
                        <a:pt x="5" y="85"/>
                      </a:lnTo>
                      <a:lnTo>
                        <a:pt x="3" y="85"/>
                      </a:lnTo>
                      <a:lnTo>
                        <a:pt x="0" y="85"/>
                      </a:lnTo>
                      <a:close/>
                    </a:path>
                  </a:pathLst>
                </a:custGeom>
                <a:solidFill>
                  <a:srgbClr val="000000"/>
                </a:solidFill>
                <a:ln w="9525">
                  <a:noFill/>
                  <a:round/>
                  <a:headEnd/>
                  <a:tailEnd/>
                </a:ln>
              </p:spPr>
              <p:txBody>
                <a:bodyPr/>
                <a:lstStyle/>
                <a:p>
                  <a:endParaRPr lang="zh-CN" altLang="en-US"/>
                </a:p>
              </p:txBody>
            </p:sp>
            <p:sp>
              <p:nvSpPr>
                <p:cNvPr id="36" name="Freeform 76"/>
                <p:cNvSpPr>
                  <a:spLocks/>
                </p:cNvSpPr>
                <p:nvPr/>
              </p:nvSpPr>
              <p:spPr bwMode="auto">
                <a:xfrm>
                  <a:off x="2848" y="3558"/>
                  <a:ext cx="186" cy="107"/>
                </a:xfrm>
                <a:custGeom>
                  <a:avLst/>
                  <a:gdLst>
                    <a:gd name="T0" fmla="*/ 0 w 373"/>
                    <a:gd name="T1" fmla="*/ 0 h 216"/>
                    <a:gd name="T2" fmla="*/ 0 w 373"/>
                    <a:gd name="T3" fmla="*/ 0 h 216"/>
                    <a:gd name="T4" fmla="*/ 0 w 373"/>
                    <a:gd name="T5" fmla="*/ 0 h 216"/>
                    <a:gd name="T6" fmla="*/ 0 w 373"/>
                    <a:gd name="T7" fmla="*/ 0 h 216"/>
                    <a:gd name="T8" fmla="*/ 0 w 373"/>
                    <a:gd name="T9" fmla="*/ 0 h 216"/>
                    <a:gd name="T10" fmla="*/ 0 w 373"/>
                    <a:gd name="T11" fmla="*/ 0 h 216"/>
                    <a:gd name="T12" fmla="*/ 0 w 373"/>
                    <a:gd name="T13" fmla="*/ 0 h 216"/>
                    <a:gd name="T14" fmla="*/ 0 w 373"/>
                    <a:gd name="T15" fmla="*/ 0 h 216"/>
                    <a:gd name="T16" fmla="*/ 0 w 373"/>
                    <a:gd name="T17" fmla="*/ 0 h 216"/>
                    <a:gd name="T18" fmla="*/ 0 w 373"/>
                    <a:gd name="T19" fmla="*/ 0 h 216"/>
                    <a:gd name="T20" fmla="*/ 0 w 373"/>
                    <a:gd name="T21" fmla="*/ 0 h 216"/>
                    <a:gd name="T22" fmla="*/ 0 w 373"/>
                    <a:gd name="T23" fmla="*/ 0 h 216"/>
                    <a:gd name="T24" fmla="*/ 0 w 373"/>
                    <a:gd name="T25" fmla="*/ 0 h 216"/>
                    <a:gd name="T26" fmla="*/ 0 w 373"/>
                    <a:gd name="T27" fmla="*/ 0 h 216"/>
                    <a:gd name="T28" fmla="*/ 0 w 373"/>
                    <a:gd name="T29" fmla="*/ 0 h 216"/>
                    <a:gd name="T30" fmla="*/ 0 w 373"/>
                    <a:gd name="T31" fmla="*/ 0 h 216"/>
                    <a:gd name="T32" fmla="*/ 0 w 373"/>
                    <a:gd name="T33" fmla="*/ 0 h 216"/>
                    <a:gd name="T34" fmla="*/ 0 w 373"/>
                    <a:gd name="T35" fmla="*/ 0 h 216"/>
                    <a:gd name="T36" fmla="*/ 0 w 373"/>
                    <a:gd name="T37" fmla="*/ 0 h 216"/>
                    <a:gd name="T38" fmla="*/ 0 w 373"/>
                    <a:gd name="T39" fmla="*/ 0 h 216"/>
                    <a:gd name="T40" fmla="*/ 0 w 373"/>
                    <a:gd name="T41" fmla="*/ 0 h 216"/>
                    <a:gd name="T42" fmla="*/ 0 w 373"/>
                    <a:gd name="T43" fmla="*/ 0 h 216"/>
                    <a:gd name="T44" fmla="*/ 0 w 373"/>
                    <a:gd name="T45" fmla="*/ 0 h 216"/>
                    <a:gd name="T46" fmla="*/ 0 w 373"/>
                    <a:gd name="T47" fmla="*/ 0 h 216"/>
                    <a:gd name="T48" fmla="*/ 0 w 373"/>
                    <a:gd name="T49" fmla="*/ 0 h 216"/>
                    <a:gd name="T50" fmla="*/ 0 w 373"/>
                    <a:gd name="T51" fmla="*/ 0 h 216"/>
                    <a:gd name="T52" fmla="*/ 0 w 373"/>
                    <a:gd name="T53" fmla="*/ 0 h 216"/>
                    <a:gd name="T54" fmla="*/ 0 w 373"/>
                    <a:gd name="T55" fmla="*/ 0 h 216"/>
                    <a:gd name="T56" fmla="*/ 0 w 373"/>
                    <a:gd name="T57" fmla="*/ 0 h 216"/>
                    <a:gd name="T58" fmla="*/ 0 w 373"/>
                    <a:gd name="T59" fmla="*/ 0 h 216"/>
                    <a:gd name="T60" fmla="*/ 0 w 373"/>
                    <a:gd name="T61" fmla="*/ 0 h 216"/>
                    <a:gd name="T62" fmla="*/ 0 w 373"/>
                    <a:gd name="T63" fmla="*/ 0 h 216"/>
                    <a:gd name="T64" fmla="*/ 0 w 373"/>
                    <a:gd name="T65" fmla="*/ 0 h 216"/>
                    <a:gd name="T66" fmla="*/ 0 w 373"/>
                    <a:gd name="T67" fmla="*/ 0 h 216"/>
                    <a:gd name="T68" fmla="*/ 0 w 373"/>
                    <a:gd name="T69" fmla="*/ 0 h 216"/>
                    <a:gd name="T70" fmla="*/ 0 w 373"/>
                    <a:gd name="T71" fmla="*/ 0 h 216"/>
                    <a:gd name="T72" fmla="*/ 0 w 373"/>
                    <a:gd name="T73" fmla="*/ 0 h 216"/>
                    <a:gd name="T74" fmla="*/ 0 w 373"/>
                    <a:gd name="T75" fmla="*/ 0 h 216"/>
                    <a:gd name="T76" fmla="*/ 0 w 373"/>
                    <a:gd name="T77" fmla="*/ 0 h 216"/>
                    <a:gd name="T78" fmla="*/ 0 w 373"/>
                    <a:gd name="T79" fmla="*/ 0 h 216"/>
                    <a:gd name="T80" fmla="*/ 0 w 373"/>
                    <a:gd name="T81" fmla="*/ 0 h 216"/>
                    <a:gd name="T82" fmla="*/ 0 w 373"/>
                    <a:gd name="T83" fmla="*/ 0 h 216"/>
                    <a:gd name="T84" fmla="*/ 0 w 373"/>
                    <a:gd name="T85" fmla="*/ 0 h 216"/>
                    <a:gd name="T86" fmla="*/ 0 w 373"/>
                    <a:gd name="T87" fmla="*/ 0 h 216"/>
                    <a:gd name="T88" fmla="*/ 0 w 373"/>
                    <a:gd name="T89" fmla="*/ 0 h 216"/>
                    <a:gd name="T90" fmla="*/ 0 w 373"/>
                    <a:gd name="T91" fmla="*/ 0 h 216"/>
                    <a:gd name="T92" fmla="*/ 0 w 373"/>
                    <a:gd name="T93" fmla="*/ 0 h 216"/>
                    <a:gd name="T94" fmla="*/ 0 w 373"/>
                    <a:gd name="T95" fmla="*/ 0 h 216"/>
                    <a:gd name="T96" fmla="*/ 0 w 373"/>
                    <a:gd name="T97" fmla="*/ 0 h 216"/>
                    <a:gd name="T98" fmla="*/ 0 w 373"/>
                    <a:gd name="T99" fmla="*/ 0 h 216"/>
                    <a:gd name="T100" fmla="*/ 0 w 373"/>
                    <a:gd name="T101" fmla="*/ 0 h 216"/>
                    <a:gd name="T102" fmla="*/ 0 w 373"/>
                    <a:gd name="T103" fmla="*/ 0 h 2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73"/>
                    <a:gd name="T157" fmla="*/ 0 h 216"/>
                    <a:gd name="T158" fmla="*/ 373 w 373"/>
                    <a:gd name="T159" fmla="*/ 216 h 2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73" h="216">
                      <a:moveTo>
                        <a:pt x="350" y="216"/>
                      </a:moveTo>
                      <a:lnTo>
                        <a:pt x="329" y="213"/>
                      </a:lnTo>
                      <a:lnTo>
                        <a:pt x="308" y="211"/>
                      </a:lnTo>
                      <a:lnTo>
                        <a:pt x="287" y="209"/>
                      </a:lnTo>
                      <a:lnTo>
                        <a:pt x="267" y="207"/>
                      </a:lnTo>
                      <a:lnTo>
                        <a:pt x="246" y="206"/>
                      </a:lnTo>
                      <a:lnTo>
                        <a:pt x="225" y="204"/>
                      </a:lnTo>
                      <a:lnTo>
                        <a:pt x="204" y="203"/>
                      </a:lnTo>
                      <a:lnTo>
                        <a:pt x="184" y="201"/>
                      </a:lnTo>
                      <a:lnTo>
                        <a:pt x="164" y="200"/>
                      </a:lnTo>
                      <a:lnTo>
                        <a:pt x="143" y="199"/>
                      </a:lnTo>
                      <a:lnTo>
                        <a:pt x="122" y="198"/>
                      </a:lnTo>
                      <a:lnTo>
                        <a:pt x="102" y="197"/>
                      </a:lnTo>
                      <a:lnTo>
                        <a:pt x="81" y="196"/>
                      </a:lnTo>
                      <a:lnTo>
                        <a:pt x="62" y="195"/>
                      </a:lnTo>
                      <a:lnTo>
                        <a:pt x="41" y="195"/>
                      </a:lnTo>
                      <a:lnTo>
                        <a:pt x="21" y="194"/>
                      </a:lnTo>
                      <a:lnTo>
                        <a:pt x="20" y="191"/>
                      </a:lnTo>
                      <a:lnTo>
                        <a:pt x="20" y="186"/>
                      </a:lnTo>
                      <a:lnTo>
                        <a:pt x="20" y="183"/>
                      </a:lnTo>
                      <a:lnTo>
                        <a:pt x="20" y="180"/>
                      </a:lnTo>
                      <a:lnTo>
                        <a:pt x="26" y="179"/>
                      </a:lnTo>
                      <a:lnTo>
                        <a:pt x="34" y="179"/>
                      </a:lnTo>
                      <a:lnTo>
                        <a:pt x="42" y="178"/>
                      </a:lnTo>
                      <a:lnTo>
                        <a:pt x="49" y="178"/>
                      </a:lnTo>
                      <a:lnTo>
                        <a:pt x="57" y="178"/>
                      </a:lnTo>
                      <a:lnTo>
                        <a:pt x="65" y="178"/>
                      </a:lnTo>
                      <a:lnTo>
                        <a:pt x="72" y="178"/>
                      </a:lnTo>
                      <a:lnTo>
                        <a:pt x="80" y="177"/>
                      </a:lnTo>
                      <a:lnTo>
                        <a:pt x="80" y="176"/>
                      </a:lnTo>
                      <a:lnTo>
                        <a:pt x="80" y="175"/>
                      </a:lnTo>
                      <a:lnTo>
                        <a:pt x="80" y="174"/>
                      </a:lnTo>
                      <a:lnTo>
                        <a:pt x="80" y="173"/>
                      </a:lnTo>
                      <a:lnTo>
                        <a:pt x="72" y="172"/>
                      </a:lnTo>
                      <a:lnTo>
                        <a:pt x="65" y="171"/>
                      </a:lnTo>
                      <a:lnTo>
                        <a:pt x="57" y="170"/>
                      </a:lnTo>
                      <a:lnTo>
                        <a:pt x="48" y="169"/>
                      </a:lnTo>
                      <a:lnTo>
                        <a:pt x="41" y="168"/>
                      </a:lnTo>
                      <a:lnTo>
                        <a:pt x="33" y="167"/>
                      </a:lnTo>
                      <a:lnTo>
                        <a:pt x="24" y="166"/>
                      </a:lnTo>
                      <a:lnTo>
                        <a:pt x="17" y="165"/>
                      </a:lnTo>
                      <a:lnTo>
                        <a:pt x="17" y="159"/>
                      </a:lnTo>
                      <a:lnTo>
                        <a:pt x="17" y="156"/>
                      </a:lnTo>
                      <a:lnTo>
                        <a:pt x="17" y="153"/>
                      </a:lnTo>
                      <a:lnTo>
                        <a:pt x="17" y="149"/>
                      </a:lnTo>
                      <a:lnTo>
                        <a:pt x="24" y="149"/>
                      </a:lnTo>
                      <a:lnTo>
                        <a:pt x="31" y="149"/>
                      </a:lnTo>
                      <a:lnTo>
                        <a:pt x="38" y="149"/>
                      </a:lnTo>
                      <a:lnTo>
                        <a:pt x="46" y="149"/>
                      </a:lnTo>
                      <a:lnTo>
                        <a:pt x="41" y="143"/>
                      </a:lnTo>
                      <a:lnTo>
                        <a:pt x="32" y="140"/>
                      </a:lnTo>
                      <a:lnTo>
                        <a:pt x="23" y="139"/>
                      </a:lnTo>
                      <a:lnTo>
                        <a:pt x="15" y="137"/>
                      </a:lnTo>
                      <a:lnTo>
                        <a:pt x="12" y="128"/>
                      </a:lnTo>
                      <a:lnTo>
                        <a:pt x="11" y="119"/>
                      </a:lnTo>
                      <a:lnTo>
                        <a:pt x="10" y="109"/>
                      </a:lnTo>
                      <a:lnTo>
                        <a:pt x="11" y="102"/>
                      </a:lnTo>
                      <a:lnTo>
                        <a:pt x="18" y="102"/>
                      </a:lnTo>
                      <a:lnTo>
                        <a:pt x="24" y="102"/>
                      </a:lnTo>
                      <a:lnTo>
                        <a:pt x="32" y="103"/>
                      </a:lnTo>
                      <a:lnTo>
                        <a:pt x="40" y="103"/>
                      </a:lnTo>
                      <a:lnTo>
                        <a:pt x="47" y="103"/>
                      </a:lnTo>
                      <a:lnTo>
                        <a:pt x="55" y="102"/>
                      </a:lnTo>
                      <a:lnTo>
                        <a:pt x="63" y="101"/>
                      </a:lnTo>
                      <a:lnTo>
                        <a:pt x="69" y="99"/>
                      </a:lnTo>
                      <a:lnTo>
                        <a:pt x="65" y="97"/>
                      </a:lnTo>
                      <a:lnTo>
                        <a:pt x="58" y="94"/>
                      </a:lnTo>
                      <a:lnTo>
                        <a:pt x="49" y="93"/>
                      </a:lnTo>
                      <a:lnTo>
                        <a:pt x="40" y="91"/>
                      </a:lnTo>
                      <a:lnTo>
                        <a:pt x="30" y="90"/>
                      </a:lnTo>
                      <a:lnTo>
                        <a:pt x="21" y="90"/>
                      </a:lnTo>
                      <a:lnTo>
                        <a:pt x="13" y="89"/>
                      </a:lnTo>
                      <a:lnTo>
                        <a:pt x="9" y="89"/>
                      </a:lnTo>
                      <a:lnTo>
                        <a:pt x="8" y="84"/>
                      </a:lnTo>
                      <a:lnTo>
                        <a:pt x="8" y="80"/>
                      </a:lnTo>
                      <a:lnTo>
                        <a:pt x="8" y="77"/>
                      </a:lnTo>
                      <a:lnTo>
                        <a:pt x="8" y="74"/>
                      </a:lnTo>
                      <a:lnTo>
                        <a:pt x="12" y="74"/>
                      </a:lnTo>
                      <a:lnTo>
                        <a:pt x="17" y="74"/>
                      </a:lnTo>
                      <a:lnTo>
                        <a:pt x="20" y="74"/>
                      </a:lnTo>
                      <a:lnTo>
                        <a:pt x="24" y="74"/>
                      </a:lnTo>
                      <a:lnTo>
                        <a:pt x="29" y="74"/>
                      </a:lnTo>
                      <a:lnTo>
                        <a:pt x="33" y="74"/>
                      </a:lnTo>
                      <a:lnTo>
                        <a:pt x="37" y="74"/>
                      </a:lnTo>
                      <a:lnTo>
                        <a:pt x="42" y="74"/>
                      </a:lnTo>
                      <a:lnTo>
                        <a:pt x="40" y="71"/>
                      </a:lnTo>
                      <a:lnTo>
                        <a:pt x="35" y="69"/>
                      </a:lnTo>
                      <a:lnTo>
                        <a:pt x="31" y="67"/>
                      </a:lnTo>
                      <a:lnTo>
                        <a:pt x="25" y="65"/>
                      </a:lnTo>
                      <a:lnTo>
                        <a:pt x="20" y="65"/>
                      </a:lnTo>
                      <a:lnTo>
                        <a:pt x="14" y="64"/>
                      </a:lnTo>
                      <a:lnTo>
                        <a:pt x="10" y="63"/>
                      </a:lnTo>
                      <a:lnTo>
                        <a:pt x="8" y="63"/>
                      </a:lnTo>
                      <a:lnTo>
                        <a:pt x="6" y="58"/>
                      </a:lnTo>
                      <a:lnTo>
                        <a:pt x="4" y="55"/>
                      </a:lnTo>
                      <a:lnTo>
                        <a:pt x="4" y="49"/>
                      </a:lnTo>
                      <a:lnTo>
                        <a:pt x="4" y="39"/>
                      </a:lnTo>
                      <a:lnTo>
                        <a:pt x="9" y="39"/>
                      </a:lnTo>
                      <a:lnTo>
                        <a:pt x="13" y="39"/>
                      </a:lnTo>
                      <a:lnTo>
                        <a:pt x="18" y="39"/>
                      </a:lnTo>
                      <a:lnTo>
                        <a:pt x="22" y="39"/>
                      </a:lnTo>
                      <a:lnTo>
                        <a:pt x="25" y="39"/>
                      </a:lnTo>
                      <a:lnTo>
                        <a:pt x="30" y="39"/>
                      </a:lnTo>
                      <a:lnTo>
                        <a:pt x="34" y="39"/>
                      </a:lnTo>
                      <a:lnTo>
                        <a:pt x="38" y="39"/>
                      </a:lnTo>
                      <a:lnTo>
                        <a:pt x="38" y="37"/>
                      </a:lnTo>
                      <a:lnTo>
                        <a:pt x="38" y="35"/>
                      </a:lnTo>
                      <a:lnTo>
                        <a:pt x="38" y="34"/>
                      </a:lnTo>
                      <a:lnTo>
                        <a:pt x="37" y="32"/>
                      </a:lnTo>
                      <a:lnTo>
                        <a:pt x="33" y="31"/>
                      </a:lnTo>
                      <a:lnTo>
                        <a:pt x="28" y="30"/>
                      </a:lnTo>
                      <a:lnTo>
                        <a:pt x="23" y="29"/>
                      </a:lnTo>
                      <a:lnTo>
                        <a:pt x="19" y="28"/>
                      </a:lnTo>
                      <a:lnTo>
                        <a:pt x="14" y="28"/>
                      </a:lnTo>
                      <a:lnTo>
                        <a:pt x="11" y="27"/>
                      </a:lnTo>
                      <a:lnTo>
                        <a:pt x="7" y="26"/>
                      </a:lnTo>
                      <a:lnTo>
                        <a:pt x="2" y="25"/>
                      </a:lnTo>
                      <a:lnTo>
                        <a:pt x="1" y="23"/>
                      </a:lnTo>
                      <a:lnTo>
                        <a:pt x="1" y="20"/>
                      </a:lnTo>
                      <a:lnTo>
                        <a:pt x="1" y="17"/>
                      </a:lnTo>
                      <a:lnTo>
                        <a:pt x="0" y="13"/>
                      </a:lnTo>
                      <a:lnTo>
                        <a:pt x="4" y="12"/>
                      </a:lnTo>
                      <a:lnTo>
                        <a:pt x="9" y="11"/>
                      </a:lnTo>
                      <a:lnTo>
                        <a:pt x="13" y="8"/>
                      </a:lnTo>
                      <a:lnTo>
                        <a:pt x="19" y="8"/>
                      </a:lnTo>
                      <a:lnTo>
                        <a:pt x="42" y="6"/>
                      </a:lnTo>
                      <a:lnTo>
                        <a:pt x="64" y="5"/>
                      </a:lnTo>
                      <a:lnTo>
                        <a:pt x="87" y="3"/>
                      </a:lnTo>
                      <a:lnTo>
                        <a:pt x="109" y="2"/>
                      </a:lnTo>
                      <a:lnTo>
                        <a:pt x="130" y="1"/>
                      </a:lnTo>
                      <a:lnTo>
                        <a:pt x="151" y="0"/>
                      </a:lnTo>
                      <a:lnTo>
                        <a:pt x="173" y="0"/>
                      </a:lnTo>
                      <a:lnTo>
                        <a:pt x="194" y="0"/>
                      </a:lnTo>
                      <a:lnTo>
                        <a:pt x="216" y="0"/>
                      </a:lnTo>
                      <a:lnTo>
                        <a:pt x="238" y="1"/>
                      </a:lnTo>
                      <a:lnTo>
                        <a:pt x="259" y="2"/>
                      </a:lnTo>
                      <a:lnTo>
                        <a:pt x="281" y="4"/>
                      </a:lnTo>
                      <a:lnTo>
                        <a:pt x="304" y="6"/>
                      </a:lnTo>
                      <a:lnTo>
                        <a:pt x="326" y="8"/>
                      </a:lnTo>
                      <a:lnTo>
                        <a:pt x="349" y="12"/>
                      </a:lnTo>
                      <a:lnTo>
                        <a:pt x="372" y="16"/>
                      </a:lnTo>
                      <a:lnTo>
                        <a:pt x="372" y="18"/>
                      </a:lnTo>
                      <a:lnTo>
                        <a:pt x="373" y="21"/>
                      </a:lnTo>
                      <a:lnTo>
                        <a:pt x="373" y="24"/>
                      </a:lnTo>
                      <a:lnTo>
                        <a:pt x="372" y="28"/>
                      </a:lnTo>
                      <a:lnTo>
                        <a:pt x="364" y="27"/>
                      </a:lnTo>
                      <a:lnTo>
                        <a:pt x="357" y="27"/>
                      </a:lnTo>
                      <a:lnTo>
                        <a:pt x="349" y="26"/>
                      </a:lnTo>
                      <a:lnTo>
                        <a:pt x="341" y="25"/>
                      </a:lnTo>
                      <a:lnTo>
                        <a:pt x="334" y="25"/>
                      </a:lnTo>
                      <a:lnTo>
                        <a:pt x="326" y="24"/>
                      </a:lnTo>
                      <a:lnTo>
                        <a:pt x="318" y="24"/>
                      </a:lnTo>
                      <a:lnTo>
                        <a:pt x="309" y="24"/>
                      </a:lnTo>
                      <a:lnTo>
                        <a:pt x="308" y="24"/>
                      </a:lnTo>
                      <a:lnTo>
                        <a:pt x="308" y="25"/>
                      </a:lnTo>
                      <a:lnTo>
                        <a:pt x="315" y="26"/>
                      </a:lnTo>
                      <a:lnTo>
                        <a:pt x="323" y="27"/>
                      </a:lnTo>
                      <a:lnTo>
                        <a:pt x="329" y="29"/>
                      </a:lnTo>
                      <a:lnTo>
                        <a:pt x="337" y="30"/>
                      </a:lnTo>
                      <a:lnTo>
                        <a:pt x="345" y="32"/>
                      </a:lnTo>
                      <a:lnTo>
                        <a:pt x="352" y="34"/>
                      </a:lnTo>
                      <a:lnTo>
                        <a:pt x="360" y="38"/>
                      </a:lnTo>
                      <a:lnTo>
                        <a:pt x="368" y="40"/>
                      </a:lnTo>
                      <a:lnTo>
                        <a:pt x="368" y="47"/>
                      </a:lnTo>
                      <a:lnTo>
                        <a:pt x="369" y="53"/>
                      </a:lnTo>
                      <a:lnTo>
                        <a:pt x="369" y="60"/>
                      </a:lnTo>
                      <a:lnTo>
                        <a:pt x="369" y="67"/>
                      </a:lnTo>
                      <a:lnTo>
                        <a:pt x="368" y="68"/>
                      </a:lnTo>
                      <a:lnTo>
                        <a:pt x="365" y="68"/>
                      </a:lnTo>
                      <a:lnTo>
                        <a:pt x="362" y="68"/>
                      </a:lnTo>
                      <a:lnTo>
                        <a:pt x="357" y="68"/>
                      </a:lnTo>
                      <a:lnTo>
                        <a:pt x="348" y="68"/>
                      </a:lnTo>
                      <a:lnTo>
                        <a:pt x="336" y="67"/>
                      </a:lnTo>
                      <a:lnTo>
                        <a:pt x="320" y="67"/>
                      </a:lnTo>
                      <a:lnTo>
                        <a:pt x="320" y="68"/>
                      </a:lnTo>
                      <a:lnTo>
                        <a:pt x="320" y="69"/>
                      </a:lnTo>
                      <a:lnTo>
                        <a:pt x="320" y="70"/>
                      </a:lnTo>
                      <a:lnTo>
                        <a:pt x="326" y="71"/>
                      </a:lnTo>
                      <a:lnTo>
                        <a:pt x="331" y="72"/>
                      </a:lnTo>
                      <a:lnTo>
                        <a:pt x="337" y="74"/>
                      </a:lnTo>
                      <a:lnTo>
                        <a:pt x="342" y="75"/>
                      </a:lnTo>
                      <a:lnTo>
                        <a:pt x="349" y="76"/>
                      </a:lnTo>
                      <a:lnTo>
                        <a:pt x="354" y="78"/>
                      </a:lnTo>
                      <a:lnTo>
                        <a:pt x="361" y="81"/>
                      </a:lnTo>
                      <a:lnTo>
                        <a:pt x="368" y="84"/>
                      </a:lnTo>
                      <a:lnTo>
                        <a:pt x="368" y="90"/>
                      </a:lnTo>
                      <a:lnTo>
                        <a:pt x="368" y="95"/>
                      </a:lnTo>
                      <a:lnTo>
                        <a:pt x="368" y="101"/>
                      </a:lnTo>
                      <a:lnTo>
                        <a:pt x="368" y="106"/>
                      </a:lnTo>
                      <a:lnTo>
                        <a:pt x="362" y="105"/>
                      </a:lnTo>
                      <a:lnTo>
                        <a:pt x="355" y="104"/>
                      </a:lnTo>
                      <a:lnTo>
                        <a:pt x="350" y="103"/>
                      </a:lnTo>
                      <a:lnTo>
                        <a:pt x="343" y="103"/>
                      </a:lnTo>
                      <a:lnTo>
                        <a:pt x="338" y="102"/>
                      </a:lnTo>
                      <a:lnTo>
                        <a:pt x="331" y="101"/>
                      </a:lnTo>
                      <a:lnTo>
                        <a:pt x="326" y="101"/>
                      </a:lnTo>
                      <a:lnTo>
                        <a:pt x="320" y="100"/>
                      </a:lnTo>
                      <a:lnTo>
                        <a:pt x="319" y="100"/>
                      </a:lnTo>
                      <a:lnTo>
                        <a:pt x="319" y="101"/>
                      </a:lnTo>
                      <a:lnTo>
                        <a:pt x="319" y="102"/>
                      </a:lnTo>
                      <a:lnTo>
                        <a:pt x="324" y="104"/>
                      </a:lnTo>
                      <a:lnTo>
                        <a:pt x="329" y="106"/>
                      </a:lnTo>
                      <a:lnTo>
                        <a:pt x="335" y="108"/>
                      </a:lnTo>
                      <a:lnTo>
                        <a:pt x="341" y="110"/>
                      </a:lnTo>
                      <a:lnTo>
                        <a:pt x="347" y="114"/>
                      </a:lnTo>
                      <a:lnTo>
                        <a:pt x="353" y="117"/>
                      </a:lnTo>
                      <a:lnTo>
                        <a:pt x="360" y="120"/>
                      </a:lnTo>
                      <a:lnTo>
                        <a:pt x="365" y="124"/>
                      </a:lnTo>
                      <a:lnTo>
                        <a:pt x="363" y="148"/>
                      </a:lnTo>
                      <a:lnTo>
                        <a:pt x="361" y="159"/>
                      </a:lnTo>
                      <a:lnTo>
                        <a:pt x="360" y="165"/>
                      </a:lnTo>
                      <a:lnTo>
                        <a:pt x="358" y="166"/>
                      </a:lnTo>
                      <a:lnTo>
                        <a:pt x="349" y="166"/>
                      </a:lnTo>
                      <a:lnTo>
                        <a:pt x="340" y="166"/>
                      </a:lnTo>
                      <a:lnTo>
                        <a:pt x="331" y="165"/>
                      </a:lnTo>
                      <a:lnTo>
                        <a:pt x="323" y="163"/>
                      </a:lnTo>
                      <a:lnTo>
                        <a:pt x="315" y="163"/>
                      </a:lnTo>
                      <a:lnTo>
                        <a:pt x="306" y="162"/>
                      </a:lnTo>
                      <a:lnTo>
                        <a:pt x="298" y="162"/>
                      </a:lnTo>
                      <a:lnTo>
                        <a:pt x="290" y="162"/>
                      </a:lnTo>
                      <a:lnTo>
                        <a:pt x="297" y="166"/>
                      </a:lnTo>
                      <a:lnTo>
                        <a:pt x="305" y="168"/>
                      </a:lnTo>
                      <a:lnTo>
                        <a:pt x="314" y="171"/>
                      </a:lnTo>
                      <a:lnTo>
                        <a:pt x="323" y="173"/>
                      </a:lnTo>
                      <a:lnTo>
                        <a:pt x="331" y="175"/>
                      </a:lnTo>
                      <a:lnTo>
                        <a:pt x="340" y="177"/>
                      </a:lnTo>
                      <a:lnTo>
                        <a:pt x="349" y="180"/>
                      </a:lnTo>
                      <a:lnTo>
                        <a:pt x="358" y="182"/>
                      </a:lnTo>
                      <a:lnTo>
                        <a:pt x="358" y="183"/>
                      </a:lnTo>
                      <a:lnTo>
                        <a:pt x="358" y="185"/>
                      </a:lnTo>
                      <a:lnTo>
                        <a:pt x="357" y="187"/>
                      </a:lnTo>
                      <a:lnTo>
                        <a:pt x="357" y="191"/>
                      </a:lnTo>
                      <a:lnTo>
                        <a:pt x="349" y="191"/>
                      </a:lnTo>
                      <a:lnTo>
                        <a:pt x="341" y="189"/>
                      </a:lnTo>
                      <a:lnTo>
                        <a:pt x="332" y="188"/>
                      </a:lnTo>
                      <a:lnTo>
                        <a:pt x="323" y="187"/>
                      </a:lnTo>
                      <a:lnTo>
                        <a:pt x="314" y="187"/>
                      </a:lnTo>
                      <a:lnTo>
                        <a:pt x="306" y="187"/>
                      </a:lnTo>
                      <a:lnTo>
                        <a:pt x="300" y="188"/>
                      </a:lnTo>
                      <a:lnTo>
                        <a:pt x="294" y="191"/>
                      </a:lnTo>
                      <a:lnTo>
                        <a:pt x="302" y="193"/>
                      </a:lnTo>
                      <a:lnTo>
                        <a:pt x="309" y="194"/>
                      </a:lnTo>
                      <a:lnTo>
                        <a:pt x="317" y="196"/>
                      </a:lnTo>
                      <a:lnTo>
                        <a:pt x="325" y="198"/>
                      </a:lnTo>
                      <a:lnTo>
                        <a:pt x="332" y="200"/>
                      </a:lnTo>
                      <a:lnTo>
                        <a:pt x="340" y="203"/>
                      </a:lnTo>
                      <a:lnTo>
                        <a:pt x="349" y="205"/>
                      </a:lnTo>
                      <a:lnTo>
                        <a:pt x="357" y="207"/>
                      </a:lnTo>
                      <a:lnTo>
                        <a:pt x="355" y="209"/>
                      </a:lnTo>
                      <a:lnTo>
                        <a:pt x="354" y="211"/>
                      </a:lnTo>
                      <a:lnTo>
                        <a:pt x="354" y="213"/>
                      </a:lnTo>
                      <a:lnTo>
                        <a:pt x="353" y="216"/>
                      </a:lnTo>
                      <a:lnTo>
                        <a:pt x="352" y="216"/>
                      </a:lnTo>
                      <a:lnTo>
                        <a:pt x="351" y="216"/>
                      </a:lnTo>
                      <a:lnTo>
                        <a:pt x="350" y="216"/>
                      </a:lnTo>
                      <a:close/>
                    </a:path>
                  </a:pathLst>
                </a:custGeom>
                <a:solidFill>
                  <a:srgbClr val="669999"/>
                </a:solidFill>
                <a:ln w="9525">
                  <a:noFill/>
                  <a:round/>
                  <a:headEnd/>
                  <a:tailEnd/>
                </a:ln>
              </p:spPr>
              <p:txBody>
                <a:bodyPr/>
                <a:lstStyle/>
                <a:p>
                  <a:endParaRPr lang="zh-CN" altLang="en-US"/>
                </a:p>
              </p:txBody>
            </p:sp>
            <p:sp>
              <p:nvSpPr>
                <p:cNvPr id="37" name="Freeform 77"/>
                <p:cNvSpPr>
                  <a:spLocks/>
                </p:cNvSpPr>
                <p:nvPr/>
              </p:nvSpPr>
              <p:spPr bwMode="auto">
                <a:xfrm>
                  <a:off x="2783" y="3560"/>
                  <a:ext cx="67" cy="94"/>
                </a:xfrm>
                <a:custGeom>
                  <a:avLst/>
                  <a:gdLst>
                    <a:gd name="T0" fmla="*/ 1 w 134"/>
                    <a:gd name="T1" fmla="*/ 0 h 189"/>
                    <a:gd name="T2" fmla="*/ 1 w 134"/>
                    <a:gd name="T3" fmla="*/ 0 h 189"/>
                    <a:gd name="T4" fmla="*/ 1 w 134"/>
                    <a:gd name="T5" fmla="*/ 0 h 189"/>
                    <a:gd name="T6" fmla="*/ 1 w 134"/>
                    <a:gd name="T7" fmla="*/ 0 h 189"/>
                    <a:gd name="T8" fmla="*/ 1 w 134"/>
                    <a:gd name="T9" fmla="*/ 0 h 189"/>
                    <a:gd name="T10" fmla="*/ 1 w 134"/>
                    <a:gd name="T11" fmla="*/ 0 h 189"/>
                    <a:gd name="T12" fmla="*/ 1 w 134"/>
                    <a:gd name="T13" fmla="*/ 0 h 189"/>
                    <a:gd name="T14" fmla="*/ 1 w 134"/>
                    <a:gd name="T15" fmla="*/ 0 h 189"/>
                    <a:gd name="T16" fmla="*/ 1 w 134"/>
                    <a:gd name="T17" fmla="*/ 0 h 189"/>
                    <a:gd name="T18" fmla="*/ 1 w 134"/>
                    <a:gd name="T19" fmla="*/ 0 h 189"/>
                    <a:gd name="T20" fmla="*/ 1 w 134"/>
                    <a:gd name="T21" fmla="*/ 0 h 189"/>
                    <a:gd name="T22" fmla="*/ 1 w 134"/>
                    <a:gd name="T23" fmla="*/ 0 h 189"/>
                    <a:gd name="T24" fmla="*/ 1 w 134"/>
                    <a:gd name="T25" fmla="*/ 0 h 189"/>
                    <a:gd name="T26" fmla="*/ 1 w 134"/>
                    <a:gd name="T27" fmla="*/ 0 h 189"/>
                    <a:gd name="T28" fmla="*/ 1 w 134"/>
                    <a:gd name="T29" fmla="*/ 0 h 189"/>
                    <a:gd name="T30" fmla="*/ 1 w 134"/>
                    <a:gd name="T31" fmla="*/ 0 h 189"/>
                    <a:gd name="T32" fmla="*/ 1 w 134"/>
                    <a:gd name="T33" fmla="*/ 0 h 189"/>
                    <a:gd name="T34" fmla="*/ 1 w 134"/>
                    <a:gd name="T35" fmla="*/ 0 h 189"/>
                    <a:gd name="T36" fmla="*/ 1 w 134"/>
                    <a:gd name="T37" fmla="*/ 0 h 189"/>
                    <a:gd name="T38" fmla="*/ 1 w 134"/>
                    <a:gd name="T39" fmla="*/ 0 h 189"/>
                    <a:gd name="T40" fmla="*/ 1 w 134"/>
                    <a:gd name="T41" fmla="*/ 0 h 189"/>
                    <a:gd name="T42" fmla="*/ 1 w 134"/>
                    <a:gd name="T43" fmla="*/ 0 h 189"/>
                    <a:gd name="T44" fmla="*/ 1 w 134"/>
                    <a:gd name="T45" fmla="*/ 0 h 189"/>
                    <a:gd name="T46" fmla="*/ 1 w 134"/>
                    <a:gd name="T47" fmla="*/ 0 h 189"/>
                    <a:gd name="T48" fmla="*/ 1 w 134"/>
                    <a:gd name="T49" fmla="*/ 0 h 189"/>
                    <a:gd name="T50" fmla="*/ 1 w 134"/>
                    <a:gd name="T51" fmla="*/ 0 h 189"/>
                    <a:gd name="T52" fmla="*/ 1 w 134"/>
                    <a:gd name="T53" fmla="*/ 0 h 189"/>
                    <a:gd name="T54" fmla="*/ 1 w 134"/>
                    <a:gd name="T55" fmla="*/ 0 h 189"/>
                    <a:gd name="T56" fmla="*/ 1 w 134"/>
                    <a:gd name="T57" fmla="*/ 0 h 189"/>
                    <a:gd name="T58" fmla="*/ 1 w 134"/>
                    <a:gd name="T59" fmla="*/ 0 h 189"/>
                    <a:gd name="T60" fmla="*/ 1 w 134"/>
                    <a:gd name="T61" fmla="*/ 0 h 189"/>
                    <a:gd name="T62" fmla="*/ 1 w 134"/>
                    <a:gd name="T63" fmla="*/ 0 h 189"/>
                    <a:gd name="T64" fmla="*/ 1 w 134"/>
                    <a:gd name="T65" fmla="*/ 0 h 189"/>
                    <a:gd name="T66" fmla="*/ 1 w 134"/>
                    <a:gd name="T67" fmla="*/ 0 h 189"/>
                    <a:gd name="T68" fmla="*/ 1 w 134"/>
                    <a:gd name="T69" fmla="*/ 0 h 189"/>
                    <a:gd name="T70" fmla="*/ 1 w 134"/>
                    <a:gd name="T71" fmla="*/ 0 h 189"/>
                    <a:gd name="T72" fmla="*/ 1 w 134"/>
                    <a:gd name="T73" fmla="*/ 0 h 189"/>
                    <a:gd name="T74" fmla="*/ 1 w 134"/>
                    <a:gd name="T75" fmla="*/ 0 h 189"/>
                    <a:gd name="T76" fmla="*/ 1 w 134"/>
                    <a:gd name="T77" fmla="*/ 0 h 189"/>
                    <a:gd name="T78" fmla="*/ 0 w 134"/>
                    <a:gd name="T79" fmla="*/ 0 h 189"/>
                    <a:gd name="T80" fmla="*/ 1 w 134"/>
                    <a:gd name="T81" fmla="*/ 0 h 189"/>
                    <a:gd name="T82" fmla="*/ 1 w 134"/>
                    <a:gd name="T83" fmla="*/ 0 h 189"/>
                    <a:gd name="T84" fmla="*/ 1 w 134"/>
                    <a:gd name="T85" fmla="*/ 0 h 189"/>
                    <a:gd name="T86" fmla="*/ 1 w 134"/>
                    <a:gd name="T87" fmla="*/ 0 h 189"/>
                    <a:gd name="T88" fmla="*/ 1 w 134"/>
                    <a:gd name="T89" fmla="*/ 0 h 189"/>
                    <a:gd name="T90" fmla="*/ 1 w 134"/>
                    <a:gd name="T91" fmla="*/ 0 h 189"/>
                    <a:gd name="T92" fmla="*/ 1 w 134"/>
                    <a:gd name="T93" fmla="*/ 0 h 189"/>
                    <a:gd name="T94" fmla="*/ 1 w 134"/>
                    <a:gd name="T95" fmla="*/ 0 h 189"/>
                    <a:gd name="T96" fmla="*/ 1 w 134"/>
                    <a:gd name="T97" fmla="*/ 0 h 189"/>
                    <a:gd name="T98" fmla="*/ 1 w 134"/>
                    <a:gd name="T99" fmla="*/ 0 h 189"/>
                    <a:gd name="T100" fmla="*/ 1 w 134"/>
                    <a:gd name="T101" fmla="*/ 0 h 1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4"/>
                    <a:gd name="T154" fmla="*/ 0 h 189"/>
                    <a:gd name="T155" fmla="*/ 134 w 134"/>
                    <a:gd name="T156" fmla="*/ 189 h 1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4" h="189">
                      <a:moveTo>
                        <a:pt x="114" y="189"/>
                      </a:moveTo>
                      <a:lnTo>
                        <a:pt x="106" y="188"/>
                      </a:lnTo>
                      <a:lnTo>
                        <a:pt x="98" y="188"/>
                      </a:lnTo>
                      <a:lnTo>
                        <a:pt x="91" y="187"/>
                      </a:lnTo>
                      <a:lnTo>
                        <a:pt x="83" y="187"/>
                      </a:lnTo>
                      <a:lnTo>
                        <a:pt x="77" y="187"/>
                      </a:lnTo>
                      <a:lnTo>
                        <a:pt x="69" y="187"/>
                      </a:lnTo>
                      <a:lnTo>
                        <a:pt x="61" y="187"/>
                      </a:lnTo>
                      <a:lnTo>
                        <a:pt x="55" y="187"/>
                      </a:lnTo>
                      <a:lnTo>
                        <a:pt x="55" y="184"/>
                      </a:lnTo>
                      <a:lnTo>
                        <a:pt x="55" y="183"/>
                      </a:lnTo>
                      <a:lnTo>
                        <a:pt x="55" y="182"/>
                      </a:lnTo>
                      <a:lnTo>
                        <a:pt x="63" y="181"/>
                      </a:lnTo>
                      <a:lnTo>
                        <a:pt x="68" y="180"/>
                      </a:lnTo>
                      <a:lnTo>
                        <a:pt x="69" y="180"/>
                      </a:lnTo>
                      <a:lnTo>
                        <a:pt x="70" y="179"/>
                      </a:lnTo>
                      <a:lnTo>
                        <a:pt x="66" y="175"/>
                      </a:lnTo>
                      <a:lnTo>
                        <a:pt x="60" y="173"/>
                      </a:lnTo>
                      <a:lnTo>
                        <a:pt x="54" y="171"/>
                      </a:lnTo>
                      <a:lnTo>
                        <a:pt x="49" y="170"/>
                      </a:lnTo>
                      <a:lnTo>
                        <a:pt x="44" y="168"/>
                      </a:lnTo>
                      <a:lnTo>
                        <a:pt x="40" y="164"/>
                      </a:lnTo>
                      <a:lnTo>
                        <a:pt x="39" y="157"/>
                      </a:lnTo>
                      <a:lnTo>
                        <a:pt x="40" y="147"/>
                      </a:lnTo>
                      <a:lnTo>
                        <a:pt x="43" y="146"/>
                      </a:lnTo>
                      <a:lnTo>
                        <a:pt x="46" y="145"/>
                      </a:lnTo>
                      <a:lnTo>
                        <a:pt x="49" y="145"/>
                      </a:lnTo>
                      <a:lnTo>
                        <a:pt x="52" y="144"/>
                      </a:lnTo>
                      <a:lnTo>
                        <a:pt x="52" y="138"/>
                      </a:lnTo>
                      <a:lnTo>
                        <a:pt x="47" y="135"/>
                      </a:lnTo>
                      <a:lnTo>
                        <a:pt x="38" y="133"/>
                      </a:lnTo>
                      <a:lnTo>
                        <a:pt x="33" y="133"/>
                      </a:lnTo>
                      <a:lnTo>
                        <a:pt x="30" y="130"/>
                      </a:lnTo>
                      <a:lnTo>
                        <a:pt x="29" y="127"/>
                      </a:lnTo>
                      <a:lnTo>
                        <a:pt x="27" y="121"/>
                      </a:lnTo>
                      <a:lnTo>
                        <a:pt x="25" y="110"/>
                      </a:lnTo>
                      <a:lnTo>
                        <a:pt x="34" y="108"/>
                      </a:lnTo>
                      <a:lnTo>
                        <a:pt x="39" y="108"/>
                      </a:lnTo>
                      <a:lnTo>
                        <a:pt x="41" y="107"/>
                      </a:lnTo>
                      <a:lnTo>
                        <a:pt x="45" y="105"/>
                      </a:lnTo>
                      <a:lnTo>
                        <a:pt x="45" y="103"/>
                      </a:lnTo>
                      <a:lnTo>
                        <a:pt x="45" y="102"/>
                      </a:lnTo>
                      <a:lnTo>
                        <a:pt x="28" y="99"/>
                      </a:lnTo>
                      <a:lnTo>
                        <a:pt x="22" y="95"/>
                      </a:lnTo>
                      <a:lnTo>
                        <a:pt x="18" y="89"/>
                      </a:lnTo>
                      <a:lnTo>
                        <a:pt x="14" y="77"/>
                      </a:lnTo>
                      <a:lnTo>
                        <a:pt x="25" y="77"/>
                      </a:lnTo>
                      <a:lnTo>
                        <a:pt x="30" y="77"/>
                      </a:lnTo>
                      <a:lnTo>
                        <a:pt x="34" y="76"/>
                      </a:lnTo>
                      <a:lnTo>
                        <a:pt x="36" y="74"/>
                      </a:lnTo>
                      <a:lnTo>
                        <a:pt x="36" y="73"/>
                      </a:lnTo>
                      <a:lnTo>
                        <a:pt x="36" y="72"/>
                      </a:lnTo>
                      <a:lnTo>
                        <a:pt x="36" y="70"/>
                      </a:lnTo>
                      <a:lnTo>
                        <a:pt x="34" y="69"/>
                      </a:lnTo>
                      <a:lnTo>
                        <a:pt x="30" y="68"/>
                      </a:lnTo>
                      <a:lnTo>
                        <a:pt x="22" y="67"/>
                      </a:lnTo>
                      <a:lnTo>
                        <a:pt x="7" y="64"/>
                      </a:lnTo>
                      <a:lnTo>
                        <a:pt x="6" y="60"/>
                      </a:lnTo>
                      <a:lnTo>
                        <a:pt x="6" y="56"/>
                      </a:lnTo>
                      <a:lnTo>
                        <a:pt x="6" y="54"/>
                      </a:lnTo>
                      <a:lnTo>
                        <a:pt x="6" y="50"/>
                      </a:lnTo>
                      <a:lnTo>
                        <a:pt x="11" y="49"/>
                      </a:lnTo>
                      <a:lnTo>
                        <a:pt x="15" y="49"/>
                      </a:lnTo>
                      <a:lnTo>
                        <a:pt x="21" y="49"/>
                      </a:lnTo>
                      <a:lnTo>
                        <a:pt x="25" y="49"/>
                      </a:lnTo>
                      <a:lnTo>
                        <a:pt x="25" y="48"/>
                      </a:lnTo>
                      <a:lnTo>
                        <a:pt x="25" y="47"/>
                      </a:lnTo>
                      <a:lnTo>
                        <a:pt x="25" y="46"/>
                      </a:lnTo>
                      <a:lnTo>
                        <a:pt x="25" y="45"/>
                      </a:lnTo>
                      <a:lnTo>
                        <a:pt x="20" y="41"/>
                      </a:lnTo>
                      <a:lnTo>
                        <a:pt x="15" y="39"/>
                      </a:lnTo>
                      <a:lnTo>
                        <a:pt x="10" y="37"/>
                      </a:lnTo>
                      <a:lnTo>
                        <a:pt x="2" y="35"/>
                      </a:lnTo>
                      <a:lnTo>
                        <a:pt x="1" y="33"/>
                      </a:lnTo>
                      <a:lnTo>
                        <a:pt x="0" y="30"/>
                      </a:lnTo>
                      <a:lnTo>
                        <a:pt x="0" y="27"/>
                      </a:lnTo>
                      <a:lnTo>
                        <a:pt x="0" y="22"/>
                      </a:lnTo>
                      <a:lnTo>
                        <a:pt x="10" y="21"/>
                      </a:lnTo>
                      <a:lnTo>
                        <a:pt x="16" y="21"/>
                      </a:lnTo>
                      <a:lnTo>
                        <a:pt x="22" y="18"/>
                      </a:lnTo>
                      <a:lnTo>
                        <a:pt x="25" y="14"/>
                      </a:lnTo>
                      <a:lnTo>
                        <a:pt x="36" y="11"/>
                      </a:lnTo>
                      <a:lnTo>
                        <a:pt x="47" y="8"/>
                      </a:lnTo>
                      <a:lnTo>
                        <a:pt x="57" y="5"/>
                      </a:lnTo>
                      <a:lnTo>
                        <a:pt x="68" y="2"/>
                      </a:lnTo>
                      <a:lnTo>
                        <a:pt x="79" y="1"/>
                      </a:lnTo>
                      <a:lnTo>
                        <a:pt x="90" y="0"/>
                      </a:lnTo>
                      <a:lnTo>
                        <a:pt x="102" y="0"/>
                      </a:lnTo>
                      <a:lnTo>
                        <a:pt x="114" y="1"/>
                      </a:lnTo>
                      <a:lnTo>
                        <a:pt x="123" y="44"/>
                      </a:lnTo>
                      <a:lnTo>
                        <a:pt x="129" y="92"/>
                      </a:lnTo>
                      <a:lnTo>
                        <a:pt x="134" y="142"/>
                      </a:lnTo>
                      <a:lnTo>
                        <a:pt x="132" y="189"/>
                      </a:lnTo>
                      <a:lnTo>
                        <a:pt x="128" y="189"/>
                      </a:lnTo>
                      <a:lnTo>
                        <a:pt x="123" y="189"/>
                      </a:lnTo>
                      <a:lnTo>
                        <a:pt x="118" y="189"/>
                      </a:lnTo>
                      <a:lnTo>
                        <a:pt x="114" y="189"/>
                      </a:lnTo>
                      <a:close/>
                    </a:path>
                  </a:pathLst>
                </a:custGeom>
                <a:solidFill>
                  <a:srgbClr val="669999"/>
                </a:solidFill>
                <a:ln w="9525">
                  <a:noFill/>
                  <a:round/>
                  <a:headEnd/>
                  <a:tailEnd/>
                </a:ln>
              </p:spPr>
              <p:txBody>
                <a:bodyPr/>
                <a:lstStyle/>
                <a:p>
                  <a:endParaRPr lang="zh-CN" altLang="en-US"/>
                </a:p>
              </p:txBody>
            </p:sp>
            <p:sp>
              <p:nvSpPr>
                <p:cNvPr id="38" name="Freeform 78"/>
                <p:cNvSpPr>
                  <a:spLocks/>
                </p:cNvSpPr>
                <p:nvPr/>
              </p:nvSpPr>
              <p:spPr bwMode="auto">
                <a:xfrm>
                  <a:off x="3081" y="3614"/>
                  <a:ext cx="6" cy="38"/>
                </a:xfrm>
                <a:custGeom>
                  <a:avLst/>
                  <a:gdLst>
                    <a:gd name="T0" fmla="*/ 1 w 12"/>
                    <a:gd name="T1" fmla="*/ 0 h 77"/>
                    <a:gd name="T2" fmla="*/ 0 w 12"/>
                    <a:gd name="T3" fmla="*/ 0 h 77"/>
                    <a:gd name="T4" fmla="*/ 1 w 12"/>
                    <a:gd name="T5" fmla="*/ 0 h 77"/>
                    <a:gd name="T6" fmla="*/ 1 w 12"/>
                    <a:gd name="T7" fmla="*/ 0 h 77"/>
                    <a:gd name="T8" fmla="*/ 1 w 12"/>
                    <a:gd name="T9" fmla="*/ 0 h 77"/>
                    <a:gd name="T10" fmla="*/ 1 w 12"/>
                    <a:gd name="T11" fmla="*/ 0 h 77"/>
                    <a:gd name="T12" fmla="*/ 1 w 12"/>
                    <a:gd name="T13" fmla="*/ 0 h 77"/>
                    <a:gd name="T14" fmla="*/ 1 w 12"/>
                    <a:gd name="T15" fmla="*/ 0 h 77"/>
                    <a:gd name="T16" fmla="*/ 1 w 12"/>
                    <a:gd name="T17" fmla="*/ 0 h 77"/>
                    <a:gd name="T18" fmla="*/ 1 w 12"/>
                    <a:gd name="T19" fmla="*/ 0 h 77"/>
                    <a:gd name="T20" fmla="*/ 1 w 12"/>
                    <a:gd name="T21" fmla="*/ 0 h 77"/>
                    <a:gd name="T22" fmla="*/ 1 w 12"/>
                    <a:gd name="T23" fmla="*/ 0 h 77"/>
                    <a:gd name="T24" fmla="*/ 1 w 12"/>
                    <a:gd name="T25" fmla="*/ 0 h 77"/>
                    <a:gd name="T26" fmla="*/ 1 w 12"/>
                    <a:gd name="T27" fmla="*/ 0 h 77"/>
                    <a:gd name="T28" fmla="*/ 1 w 12"/>
                    <a:gd name="T29" fmla="*/ 0 h 77"/>
                    <a:gd name="T30" fmla="*/ 1 w 12"/>
                    <a:gd name="T31" fmla="*/ 0 h 77"/>
                    <a:gd name="T32" fmla="*/ 1 w 12"/>
                    <a:gd name="T33" fmla="*/ 0 h 77"/>
                    <a:gd name="T34" fmla="*/ 1 w 12"/>
                    <a:gd name="T35" fmla="*/ 0 h 77"/>
                    <a:gd name="T36" fmla="*/ 1 w 12"/>
                    <a:gd name="T37" fmla="*/ 0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77"/>
                    <a:gd name="T59" fmla="*/ 12 w 12"/>
                    <a:gd name="T60" fmla="*/ 77 h 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77">
                      <a:moveTo>
                        <a:pt x="1" y="77"/>
                      </a:moveTo>
                      <a:lnTo>
                        <a:pt x="0" y="65"/>
                      </a:lnTo>
                      <a:lnTo>
                        <a:pt x="1" y="53"/>
                      </a:lnTo>
                      <a:lnTo>
                        <a:pt x="1" y="34"/>
                      </a:lnTo>
                      <a:lnTo>
                        <a:pt x="4" y="0"/>
                      </a:lnTo>
                      <a:lnTo>
                        <a:pt x="5" y="0"/>
                      </a:lnTo>
                      <a:lnTo>
                        <a:pt x="7" y="0"/>
                      </a:lnTo>
                      <a:lnTo>
                        <a:pt x="9" y="0"/>
                      </a:lnTo>
                      <a:lnTo>
                        <a:pt x="11" y="0"/>
                      </a:lnTo>
                      <a:lnTo>
                        <a:pt x="12" y="12"/>
                      </a:lnTo>
                      <a:lnTo>
                        <a:pt x="11" y="35"/>
                      </a:lnTo>
                      <a:lnTo>
                        <a:pt x="10" y="59"/>
                      </a:lnTo>
                      <a:lnTo>
                        <a:pt x="9" y="74"/>
                      </a:lnTo>
                      <a:lnTo>
                        <a:pt x="7" y="74"/>
                      </a:lnTo>
                      <a:lnTo>
                        <a:pt x="6" y="75"/>
                      </a:lnTo>
                      <a:lnTo>
                        <a:pt x="4" y="76"/>
                      </a:lnTo>
                      <a:lnTo>
                        <a:pt x="1" y="77"/>
                      </a:lnTo>
                      <a:close/>
                    </a:path>
                  </a:pathLst>
                </a:custGeom>
                <a:solidFill>
                  <a:srgbClr val="000000"/>
                </a:solidFill>
                <a:ln w="9525">
                  <a:noFill/>
                  <a:round/>
                  <a:headEnd/>
                  <a:tailEnd/>
                </a:ln>
              </p:spPr>
              <p:txBody>
                <a:bodyPr/>
                <a:lstStyle/>
                <a:p>
                  <a:endParaRPr lang="zh-CN" altLang="en-US"/>
                </a:p>
              </p:txBody>
            </p:sp>
            <p:sp>
              <p:nvSpPr>
                <p:cNvPr id="39" name="Freeform 79"/>
                <p:cNvSpPr>
                  <a:spLocks/>
                </p:cNvSpPr>
                <p:nvPr/>
              </p:nvSpPr>
              <p:spPr bwMode="auto">
                <a:xfrm>
                  <a:off x="3048" y="3604"/>
                  <a:ext cx="6" cy="47"/>
                </a:xfrm>
                <a:custGeom>
                  <a:avLst/>
                  <a:gdLst>
                    <a:gd name="T0" fmla="*/ 0 w 13"/>
                    <a:gd name="T1" fmla="*/ 1 h 94"/>
                    <a:gd name="T2" fmla="*/ 0 w 13"/>
                    <a:gd name="T3" fmla="*/ 1 h 94"/>
                    <a:gd name="T4" fmla="*/ 0 w 13"/>
                    <a:gd name="T5" fmla="*/ 1 h 94"/>
                    <a:gd name="T6" fmla="*/ 0 w 13"/>
                    <a:gd name="T7" fmla="*/ 1 h 94"/>
                    <a:gd name="T8" fmla="*/ 0 w 13"/>
                    <a:gd name="T9" fmla="*/ 1 h 94"/>
                    <a:gd name="T10" fmla="*/ 0 w 13"/>
                    <a:gd name="T11" fmla="*/ 0 h 94"/>
                    <a:gd name="T12" fmla="*/ 0 w 13"/>
                    <a:gd name="T13" fmla="*/ 0 h 94"/>
                    <a:gd name="T14" fmla="*/ 0 w 13"/>
                    <a:gd name="T15" fmla="*/ 1 h 94"/>
                    <a:gd name="T16" fmla="*/ 0 w 13"/>
                    <a:gd name="T17" fmla="*/ 1 h 94"/>
                    <a:gd name="T18" fmla="*/ 0 w 13"/>
                    <a:gd name="T19" fmla="*/ 1 h 94"/>
                    <a:gd name="T20" fmla="*/ 0 w 13"/>
                    <a:gd name="T21" fmla="*/ 1 h 94"/>
                    <a:gd name="T22" fmla="*/ 0 w 13"/>
                    <a:gd name="T23" fmla="*/ 1 h 94"/>
                    <a:gd name="T24" fmla="*/ 0 w 13"/>
                    <a:gd name="T25" fmla="*/ 1 h 94"/>
                    <a:gd name="T26" fmla="*/ 0 w 13"/>
                    <a:gd name="T27" fmla="*/ 1 h 94"/>
                    <a:gd name="T28" fmla="*/ 0 w 13"/>
                    <a:gd name="T29" fmla="*/ 1 h 94"/>
                    <a:gd name="T30" fmla="*/ 0 w 13"/>
                    <a:gd name="T31" fmla="*/ 1 h 94"/>
                    <a:gd name="T32" fmla="*/ 0 w 13"/>
                    <a:gd name="T33" fmla="*/ 1 h 94"/>
                    <a:gd name="T34" fmla="*/ 0 w 13"/>
                    <a:gd name="T35" fmla="*/ 1 h 94"/>
                    <a:gd name="T36" fmla="*/ 0 w 13"/>
                    <a:gd name="T37" fmla="*/ 1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
                    <a:gd name="T58" fmla="*/ 0 h 94"/>
                    <a:gd name="T59" fmla="*/ 13 w 13"/>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 h="94">
                      <a:moveTo>
                        <a:pt x="0" y="94"/>
                      </a:moveTo>
                      <a:lnTo>
                        <a:pt x="0" y="72"/>
                      </a:lnTo>
                      <a:lnTo>
                        <a:pt x="0" y="54"/>
                      </a:lnTo>
                      <a:lnTo>
                        <a:pt x="0" y="32"/>
                      </a:lnTo>
                      <a:lnTo>
                        <a:pt x="0" y="2"/>
                      </a:lnTo>
                      <a:lnTo>
                        <a:pt x="3" y="0"/>
                      </a:lnTo>
                      <a:lnTo>
                        <a:pt x="4" y="0"/>
                      </a:lnTo>
                      <a:lnTo>
                        <a:pt x="6" y="1"/>
                      </a:lnTo>
                      <a:lnTo>
                        <a:pt x="10" y="2"/>
                      </a:lnTo>
                      <a:lnTo>
                        <a:pt x="13" y="23"/>
                      </a:lnTo>
                      <a:lnTo>
                        <a:pt x="13" y="44"/>
                      </a:lnTo>
                      <a:lnTo>
                        <a:pt x="11" y="67"/>
                      </a:lnTo>
                      <a:lnTo>
                        <a:pt x="10" y="90"/>
                      </a:lnTo>
                      <a:lnTo>
                        <a:pt x="8" y="92"/>
                      </a:lnTo>
                      <a:lnTo>
                        <a:pt x="6" y="93"/>
                      </a:lnTo>
                      <a:lnTo>
                        <a:pt x="3" y="93"/>
                      </a:lnTo>
                      <a:lnTo>
                        <a:pt x="0" y="94"/>
                      </a:lnTo>
                      <a:close/>
                    </a:path>
                  </a:pathLst>
                </a:custGeom>
                <a:solidFill>
                  <a:srgbClr val="000000"/>
                </a:solidFill>
                <a:ln w="9525">
                  <a:noFill/>
                  <a:round/>
                  <a:headEnd/>
                  <a:tailEnd/>
                </a:ln>
              </p:spPr>
              <p:txBody>
                <a:bodyPr/>
                <a:lstStyle/>
                <a:p>
                  <a:endParaRPr lang="zh-CN" altLang="en-US"/>
                </a:p>
              </p:txBody>
            </p:sp>
            <p:sp>
              <p:nvSpPr>
                <p:cNvPr id="40" name="Freeform 80"/>
                <p:cNvSpPr>
                  <a:spLocks/>
                </p:cNvSpPr>
                <p:nvPr/>
              </p:nvSpPr>
              <p:spPr bwMode="auto">
                <a:xfrm>
                  <a:off x="2804" y="3586"/>
                  <a:ext cx="19" cy="53"/>
                </a:xfrm>
                <a:custGeom>
                  <a:avLst/>
                  <a:gdLst>
                    <a:gd name="T0" fmla="*/ 0 w 40"/>
                    <a:gd name="T1" fmla="*/ 1 h 106"/>
                    <a:gd name="T2" fmla="*/ 0 w 40"/>
                    <a:gd name="T3" fmla="*/ 1 h 106"/>
                    <a:gd name="T4" fmla="*/ 0 w 40"/>
                    <a:gd name="T5" fmla="*/ 1 h 106"/>
                    <a:gd name="T6" fmla="*/ 0 w 40"/>
                    <a:gd name="T7" fmla="*/ 1 h 106"/>
                    <a:gd name="T8" fmla="*/ 0 w 40"/>
                    <a:gd name="T9" fmla="*/ 1 h 106"/>
                    <a:gd name="T10" fmla="*/ 0 w 40"/>
                    <a:gd name="T11" fmla="*/ 1 h 106"/>
                    <a:gd name="T12" fmla="*/ 0 w 40"/>
                    <a:gd name="T13" fmla="*/ 1 h 106"/>
                    <a:gd name="T14" fmla="*/ 0 w 40"/>
                    <a:gd name="T15" fmla="*/ 1 h 106"/>
                    <a:gd name="T16" fmla="*/ 0 w 40"/>
                    <a:gd name="T17" fmla="*/ 1 h 106"/>
                    <a:gd name="T18" fmla="*/ 0 w 40"/>
                    <a:gd name="T19" fmla="*/ 1 h 106"/>
                    <a:gd name="T20" fmla="*/ 0 w 40"/>
                    <a:gd name="T21" fmla="*/ 0 h 106"/>
                    <a:gd name="T22" fmla="*/ 0 w 40"/>
                    <a:gd name="T23" fmla="*/ 0 h 106"/>
                    <a:gd name="T24" fmla="*/ 0 w 40"/>
                    <a:gd name="T25" fmla="*/ 0 h 106"/>
                    <a:gd name="T26" fmla="*/ 0 w 40"/>
                    <a:gd name="T27" fmla="*/ 1 h 106"/>
                    <a:gd name="T28" fmla="*/ 0 w 40"/>
                    <a:gd name="T29" fmla="*/ 1 h 106"/>
                    <a:gd name="T30" fmla="*/ 0 w 40"/>
                    <a:gd name="T31" fmla="*/ 1 h 106"/>
                    <a:gd name="T32" fmla="*/ 0 w 40"/>
                    <a:gd name="T33" fmla="*/ 1 h 106"/>
                    <a:gd name="T34" fmla="*/ 0 w 40"/>
                    <a:gd name="T35" fmla="*/ 1 h 106"/>
                    <a:gd name="T36" fmla="*/ 0 w 40"/>
                    <a:gd name="T37" fmla="*/ 1 h 106"/>
                    <a:gd name="T38" fmla="*/ 0 w 40"/>
                    <a:gd name="T39" fmla="*/ 1 h 106"/>
                    <a:gd name="T40" fmla="*/ 0 w 40"/>
                    <a:gd name="T41" fmla="*/ 1 h 106"/>
                    <a:gd name="T42" fmla="*/ 0 w 40"/>
                    <a:gd name="T43" fmla="*/ 1 h 106"/>
                    <a:gd name="T44" fmla="*/ 0 w 40"/>
                    <a:gd name="T45" fmla="*/ 1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0"/>
                    <a:gd name="T70" fmla="*/ 0 h 106"/>
                    <a:gd name="T71" fmla="*/ 40 w 40"/>
                    <a:gd name="T72" fmla="*/ 106 h 10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0" h="106">
                      <a:moveTo>
                        <a:pt x="33" y="106"/>
                      </a:moveTo>
                      <a:lnTo>
                        <a:pt x="20" y="58"/>
                      </a:lnTo>
                      <a:lnTo>
                        <a:pt x="12" y="30"/>
                      </a:lnTo>
                      <a:lnTo>
                        <a:pt x="8" y="17"/>
                      </a:lnTo>
                      <a:lnTo>
                        <a:pt x="4" y="8"/>
                      </a:lnTo>
                      <a:lnTo>
                        <a:pt x="1" y="6"/>
                      </a:lnTo>
                      <a:lnTo>
                        <a:pt x="0" y="4"/>
                      </a:lnTo>
                      <a:lnTo>
                        <a:pt x="0" y="3"/>
                      </a:lnTo>
                      <a:lnTo>
                        <a:pt x="3" y="1"/>
                      </a:lnTo>
                      <a:lnTo>
                        <a:pt x="5" y="0"/>
                      </a:lnTo>
                      <a:lnTo>
                        <a:pt x="8" y="0"/>
                      </a:lnTo>
                      <a:lnTo>
                        <a:pt x="12" y="0"/>
                      </a:lnTo>
                      <a:lnTo>
                        <a:pt x="21" y="28"/>
                      </a:lnTo>
                      <a:lnTo>
                        <a:pt x="29" y="52"/>
                      </a:lnTo>
                      <a:lnTo>
                        <a:pt x="34" y="70"/>
                      </a:lnTo>
                      <a:lnTo>
                        <a:pt x="38" y="84"/>
                      </a:lnTo>
                      <a:lnTo>
                        <a:pt x="40" y="93"/>
                      </a:lnTo>
                      <a:lnTo>
                        <a:pt x="40" y="100"/>
                      </a:lnTo>
                      <a:lnTo>
                        <a:pt x="38" y="104"/>
                      </a:lnTo>
                      <a:lnTo>
                        <a:pt x="33" y="106"/>
                      </a:lnTo>
                      <a:close/>
                    </a:path>
                  </a:pathLst>
                </a:custGeom>
                <a:solidFill>
                  <a:srgbClr val="000000"/>
                </a:solidFill>
                <a:ln w="9525">
                  <a:noFill/>
                  <a:round/>
                  <a:headEnd/>
                  <a:tailEnd/>
                </a:ln>
              </p:spPr>
              <p:txBody>
                <a:bodyPr/>
                <a:lstStyle/>
                <a:p>
                  <a:endParaRPr lang="zh-CN" altLang="en-US"/>
                </a:p>
              </p:txBody>
            </p:sp>
            <p:sp>
              <p:nvSpPr>
                <p:cNvPr id="41" name="Freeform 81"/>
                <p:cNvSpPr>
                  <a:spLocks/>
                </p:cNvSpPr>
                <p:nvPr/>
              </p:nvSpPr>
              <p:spPr bwMode="auto">
                <a:xfrm>
                  <a:off x="2872" y="3612"/>
                  <a:ext cx="139" cy="14"/>
                </a:xfrm>
                <a:custGeom>
                  <a:avLst/>
                  <a:gdLst>
                    <a:gd name="T0" fmla="*/ 1 w 278"/>
                    <a:gd name="T1" fmla="*/ 1 h 28"/>
                    <a:gd name="T2" fmla="*/ 1 w 278"/>
                    <a:gd name="T3" fmla="*/ 1 h 28"/>
                    <a:gd name="T4" fmla="*/ 1 w 278"/>
                    <a:gd name="T5" fmla="*/ 1 h 28"/>
                    <a:gd name="T6" fmla="*/ 1 w 278"/>
                    <a:gd name="T7" fmla="*/ 1 h 28"/>
                    <a:gd name="T8" fmla="*/ 1 w 278"/>
                    <a:gd name="T9" fmla="*/ 1 h 28"/>
                    <a:gd name="T10" fmla="*/ 1 w 278"/>
                    <a:gd name="T11" fmla="*/ 1 h 28"/>
                    <a:gd name="T12" fmla="*/ 1 w 278"/>
                    <a:gd name="T13" fmla="*/ 1 h 28"/>
                    <a:gd name="T14" fmla="*/ 1 w 278"/>
                    <a:gd name="T15" fmla="*/ 1 h 28"/>
                    <a:gd name="T16" fmla="*/ 1 w 278"/>
                    <a:gd name="T17" fmla="*/ 1 h 28"/>
                    <a:gd name="T18" fmla="*/ 1 w 278"/>
                    <a:gd name="T19" fmla="*/ 1 h 28"/>
                    <a:gd name="T20" fmla="*/ 1 w 278"/>
                    <a:gd name="T21" fmla="*/ 1 h 28"/>
                    <a:gd name="T22" fmla="*/ 1 w 278"/>
                    <a:gd name="T23" fmla="*/ 1 h 28"/>
                    <a:gd name="T24" fmla="*/ 1 w 278"/>
                    <a:gd name="T25" fmla="*/ 1 h 28"/>
                    <a:gd name="T26" fmla="*/ 1 w 278"/>
                    <a:gd name="T27" fmla="*/ 1 h 28"/>
                    <a:gd name="T28" fmla="*/ 1 w 278"/>
                    <a:gd name="T29" fmla="*/ 1 h 28"/>
                    <a:gd name="T30" fmla="*/ 1 w 278"/>
                    <a:gd name="T31" fmla="*/ 1 h 28"/>
                    <a:gd name="T32" fmla="*/ 1 w 278"/>
                    <a:gd name="T33" fmla="*/ 1 h 28"/>
                    <a:gd name="T34" fmla="*/ 1 w 278"/>
                    <a:gd name="T35" fmla="*/ 1 h 28"/>
                    <a:gd name="T36" fmla="*/ 1 w 278"/>
                    <a:gd name="T37" fmla="*/ 1 h 28"/>
                    <a:gd name="T38" fmla="*/ 1 w 278"/>
                    <a:gd name="T39" fmla="*/ 1 h 28"/>
                    <a:gd name="T40" fmla="*/ 0 w 278"/>
                    <a:gd name="T41" fmla="*/ 1 h 28"/>
                    <a:gd name="T42" fmla="*/ 0 w 278"/>
                    <a:gd name="T43" fmla="*/ 1 h 28"/>
                    <a:gd name="T44" fmla="*/ 1 w 278"/>
                    <a:gd name="T45" fmla="*/ 1 h 28"/>
                    <a:gd name="T46" fmla="*/ 1 w 278"/>
                    <a:gd name="T47" fmla="*/ 0 h 28"/>
                    <a:gd name="T48" fmla="*/ 1 w 278"/>
                    <a:gd name="T49" fmla="*/ 1 h 28"/>
                    <a:gd name="T50" fmla="*/ 1 w 278"/>
                    <a:gd name="T51" fmla="*/ 1 h 28"/>
                    <a:gd name="T52" fmla="*/ 1 w 278"/>
                    <a:gd name="T53" fmla="*/ 1 h 28"/>
                    <a:gd name="T54" fmla="*/ 1 w 278"/>
                    <a:gd name="T55" fmla="*/ 1 h 28"/>
                    <a:gd name="T56" fmla="*/ 1 w 278"/>
                    <a:gd name="T57" fmla="*/ 1 h 28"/>
                    <a:gd name="T58" fmla="*/ 1 w 278"/>
                    <a:gd name="T59" fmla="*/ 1 h 28"/>
                    <a:gd name="T60" fmla="*/ 1 w 278"/>
                    <a:gd name="T61" fmla="*/ 1 h 28"/>
                    <a:gd name="T62" fmla="*/ 1 w 278"/>
                    <a:gd name="T63" fmla="*/ 1 h 28"/>
                    <a:gd name="T64" fmla="*/ 1 w 278"/>
                    <a:gd name="T65" fmla="*/ 1 h 28"/>
                    <a:gd name="T66" fmla="*/ 1 w 278"/>
                    <a:gd name="T67" fmla="*/ 1 h 28"/>
                    <a:gd name="T68" fmla="*/ 1 w 278"/>
                    <a:gd name="T69" fmla="*/ 1 h 28"/>
                    <a:gd name="T70" fmla="*/ 1 w 278"/>
                    <a:gd name="T71" fmla="*/ 1 h 28"/>
                    <a:gd name="T72" fmla="*/ 1 w 278"/>
                    <a:gd name="T73" fmla="*/ 1 h 28"/>
                    <a:gd name="T74" fmla="*/ 1 w 278"/>
                    <a:gd name="T75" fmla="*/ 1 h 28"/>
                    <a:gd name="T76" fmla="*/ 1 w 278"/>
                    <a:gd name="T77" fmla="*/ 1 h 28"/>
                    <a:gd name="T78" fmla="*/ 1 w 278"/>
                    <a:gd name="T79" fmla="*/ 1 h 28"/>
                    <a:gd name="T80" fmla="*/ 1 w 278"/>
                    <a:gd name="T81" fmla="*/ 1 h 28"/>
                    <a:gd name="T82" fmla="*/ 1 w 278"/>
                    <a:gd name="T83" fmla="*/ 1 h 28"/>
                    <a:gd name="T84" fmla="*/ 1 w 278"/>
                    <a:gd name="T85" fmla="*/ 1 h 28"/>
                    <a:gd name="T86" fmla="*/ 1 w 278"/>
                    <a:gd name="T87" fmla="*/ 1 h 28"/>
                    <a:gd name="T88" fmla="*/ 1 w 278"/>
                    <a:gd name="T89" fmla="*/ 1 h 28"/>
                    <a:gd name="T90" fmla="*/ 1 w 278"/>
                    <a:gd name="T91" fmla="*/ 1 h 28"/>
                    <a:gd name="T92" fmla="*/ 1 w 278"/>
                    <a:gd name="T93" fmla="*/ 1 h 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78"/>
                    <a:gd name="T142" fmla="*/ 0 h 28"/>
                    <a:gd name="T143" fmla="*/ 278 w 278"/>
                    <a:gd name="T144" fmla="*/ 28 h 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78" h="28">
                      <a:moveTo>
                        <a:pt x="266" y="28"/>
                      </a:moveTo>
                      <a:lnTo>
                        <a:pt x="251" y="26"/>
                      </a:lnTo>
                      <a:lnTo>
                        <a:pt x="234" y="24"/>
                      </a:lnTo>
                      <a:lnTo>
                        <a:pt x="218" y="22"/>
                      </a:lnTo>
                      <a:lnTo>
                        <a:pt x="202" y="21"/>
                      </a:lnTo>
                      <a:lnTo>
                        <a:pt x="186" y="20"/>
                      </a:lnTo>
                      <a:lnTo>
                        <a:pt x="169" y="19"/>
                      </a:lnTo>
                      <a:lnTo>
                        <a:pt x="154" y="18"/>
                      </a:lnTo>
                      <a:lnTo>
                        <a:pt x="138" y="18"/>
                      </a:lnTo>
                      <a:lnTo>
                        <a:pt x="121" y="18"/>
                      </a:lnTo>
                      <a:lnTo>
                        <a:pt x="106" y="18"/>
                      </a:lnTo>
                      <a:lnTo>
                        <a:pt x="89" y="18"/>
                      </a:lnTo>
                      <a:lnTo>
                        <a:pt x="74" y="18"/>
                      </a:lnTo>
                      <a:lnTo>
                        <a:pt x="57" y="18"/>
                      </a:lnTo>
                      <a:lnTo>
                        <a:pt x="42" y="19"/>
                      </a:lnTo>
                      <a:lnTo>
                        <a:pt x="27" y="19"/>
                      </a:lnTo>
                      <a:lnTo>
                        <a:pt x="11" y="19"/>
                      </a:lnTo>
                      <a:lnTo>
                        <a:pt x="9" y="18"/>
                      </a:lnTo>
                      <a:lnTo>
                        <a:pt x="6" y="17"/>
                      </a:lnTo>
                      <a:lnTo>
                        <a:pt x="3" y="16"/>
                      </a:lnTo>
                      <a:lnTo>
                        <a:pt x="0" y="15"/>
                      </a:lnTo>
                      <a:lnTo>
                        <a:pt x="0" y="9"/>
                      </a:lnTo>
                      <a:lnTo>
                        <a:pt x="2" y="3"/>
                      </a:lnTo>
                      <a:lnTo>
                        <a:pt x="5" y="0"/>
                      </a:lnTo>
                      <a:lnTo>
                        <a:pt x="11" y="1"/>
                      </a:lnTo>
                      <a:lnTo>
                        <a:pt x="28" y="1"/>
                      </a:lnTo>
                      <a:lnTo>
                        <a:pt x="44" y="1"/>
                      </a:lnTo>
                      <a:lnTo>
                        <a:pt x="61" y="2"/>
                      </a:lnTo>
                      <a:lnTo>
                        <a:pt x="77" y="2"/>
                      </a:lnTo>
                      <a:lnTo>
                        <a:pt x="94" y="3"/>
                      </a:lnTo>
                      <a:lnTo>
                        <a:pt x="110" y="3"/>
                      </a:lnTo>
                      <a:lnTo>
                        <a:pt x="127" y="5"/>
                      </a:lnTo>
                      <a:lnTo>
                        <a:pt x="143" y="6"/>
                      </a:lnTo>
                      <a:lnTo>
                        <a:pt x="161" y="7"/>
                      </a:lnTo>
                      <a:lnTo>
                        <a:pt x="177" y="8"/>
                      </a:lnTo>
                      <a:lnTo>
                        <a:pt x="194" y="9"/>
                      </a:lnTo>
                      <a:lnTo>
                        <a:pt x="210" y="10"/>
                      </a:lnTo>
                      <a:lnTo>
                        <a:pt x="228" y="11"/>
                      </a:lnTo>
                      <a:lnTo>
                        <a:pt x="244" y="12"/>
                      </a:lnTo>
                      <a:lnTo>
                        <a:pt x="260" y="14"/>
                      </a:lnTo>
                      <a:lnTo>
                        <a:pt x="278" y="15"/>
                      </a:lnTo>
                      <a:lnTo>
                        <a:pt x="276" y="20"/>
                      </a:lnTo>
                      <a:lnTo>
                        <a:pt x="272" y="25"/>
                      </a:lnTo>
                      <a:lnTo>
                        <a:pt x="268" y="28"/>
                      </a:lnTo>
                      <a:lnTo>
                        <a:pt x="266" y="28"/>
                      </a:lnTo>
                      <a:close/>
                    </a:path>
                  </a:pathLst>
                </a:custGeom>
                <a:solidFill>
                  <a:srgbClr val="000000"/>
                </a:solidFill>
                <a:ln w="9525">
                  <a:noFill/>
                  <a:round/>
                  <a:headEnd/>
                  <a:tailEnd/>
                </a:ln>
              </p:spPr>
              <p:txBody>
                <a:bodyPr/>
                <a:lstStyle/>
                <a:p>
                  <a:endParaRPr lang="zh-CN" altLang="en-US"/>
                </a:p>
              </p:txBody>
            </p:sp>
            <p:sp>
              <p:nvSpPr>
                <p:cNvPr id="42" name="Freeform 82"/>
                <p:cNvSpPr>
                  <a:spLocks/>
                </p:cNvSpPr>
                <p:nvPr/>
              </p:nvSpPr>
              <p:spPr bwMode="auto">
                <a:xfrm>
                  <a:off x="2872" y="3579"/>
                  <a:ext cx="134" cy="10"/>
                </a:xfrm>
                <a:custGeom>
                  <a:avLst/>
                  <a:gdLst>
                    <a:gd name="T0" fmla="*/ 0 w 269"/>
                    <a:gd name="T1" fmla="*/ 0 h 21"/>
                    <a:gd name="T2" fmla="*/ 0 w 269"/>
                    <a:gd name="T3" fmla="*/ 0 h 21"/>
                    <a:gd name="T4" fmla="*/ 0 w 269"/>
                    <a:gd name="T5" fmla="*/ 0 h 21"/>
                    <a:gd name="T6" fmla="*/ 0 w 269"/>
                    <a:gd name="T7" fmla="*/ 0 h 21"/>
                    <a:gd name="T8" fmla="*/ 0 w 269"/>
                    <a:gd name="T9" fmla="*/ 0 h 21"/>
                    <a:gd name="T10" fmla="*/ 0 w 269"/>
                    <a:gd name="T11" fmla="*/ 0 h 21"/>
                    <a:gd name="T12" fmla="*/ 0 w 269"/>
                    <a:gd name="T13" fmla="*/ 0 h 21"/>
                    <a:gd name="T14" fmla="*/ 0 w 269"/>
                    <a:gd name="T15" fmla="*/ 0 h 21"/>
                    <a:gd name="T16" fmla="*/ 0 w 269"/>
                    <a:gd name="T17" fmla="*/ 0 h 21"/>
                    <a:gd name="T18" fmla="*/ 0 w 269"/>
                    <a:gd name="T19" fmla="*/ 0 h 21"/>
                    <a:gd name="T20" fmla="*/ 0 w 269"/>
                    <a:gd name="T21" fmla="*/ 0 h 21"/>
                    <a:gd name="T22" fmla="*/ 0 w 269"/>
                    <a:gd name="T23" fmla="*/ 0 h 21"/>
                    <a:gd name="T24" fmla="*/ 0 w 269"/>
                    <a:gd name="T25" fmla="*/ 0 h 21"/>
                    <a:gd name="T26" fmla="*/ 0 w 269"/>
                    <a:gd name="T27" fmla="*/ 0 h 21"/>
                    <a:gd name="T28" fmla="*/ 0 w 269"/>
                    <a:gd name="T29" fmla="*/ 0 h 21"/>
                    <a:gd name="T30" fmla="*/ 0 w 269"/>
                    <a:gd name="T31" fmla="*/ 0 h 21"/>
                    <a:gd name="T32" fmla="*/ 0 w 269"/>
                    <a:gd name="T33" fmla="*/ 0 h 21"/>
                    <a:gd name="T34" fmla="*/ 0 w 269"/>
                    <a:gd name="T35" fmla="*/ 0 h 21"/>
                    <a:gd name="T36" fmla="*/ 0 w 269"/>
                    <a:gd name="T37" fmla="*/ 0 h 21"/>
                    <a:gd name="T38" fmla="*/ 0 w 269"/>
                    <a:gd name="T39" fmla="*/ 0 h 21"/>
                    <a:gd name="T40" fmla="*/ 0 w 269"/>
                    <a:gd name="T41" fmla="*/ 0 h 21"/>
                    <a:gd name="T42" fmla="*/ 0 w 269"/>
                    <a:gd name="T43" fmla="*/ 0 h 21"/>
                    <a:gd name="T44" fmla="*/ 0 w 269"/>
                    <a:gd name="T45" fmla="*/ 0 h 21"/>
                    <a:gd name="T46" fmla="*/ 0 w 269"/>
                    <a:gd name="T47" fmla="*/ 0 h 21"/>
                    <a:gd name="T48" fmla="*/ 0 w 269"/>
                    <a:gd name="T49" fmla="*/ 0 h 21"/>
                    <a:gd name="T50" fmla="*/ 0 w 269"/>
                    <a:gd name="T51" fmla="*/ 0 h 21"/>
                    <a:gd name="T52" fmla="*/ 0 w 269"/>
                    <a:gd name="T53" fmla="*/ 0 h 21"/>
                    <a:gd name="T54" fmla="*/ 0 w 269"/>
                    <a:gd name="T55" fmla="*/ 0 h 21"/>
                    <a:gd name="T56" fmla="*/ 0 w 269"/>
                    <a:gd name="T57" fmla="*/ 0 h 21"/>
                    <a:gd name="T58" fmla="*/ 0 w 269"/>
                    <a:gd name="T59" fmla="*/ 0 h 21"/>
                    <a:gd name="T60" fmla="*/ 0 w 269"/>
                    <a:gd name="T61" fmla="*/ 0 h 21"/>
                    <a:gd name="T62" fmla="*/ 0 w 269"/>
                    <a:gd name="T63" fmla="*/ 0 h 21"/>
                    <a:gd name="T64" fmla="*/ 0 w 269"/>
                    <a:gd name="T65" fmla="*/ 0 h 21"/>
                    <a:gd name="T66" fmla="*/ 0 w 269"/>
                    <a:gd name="T67" fmla="*/ 0 h 21"/>
                    <a:gd name="T68" fmla="*/ 0 w 269"/>
                    <a:gd name="T69" fmla="*/ 0 h 21"/>
                    <a:gd name="T70" fmla="*/ 0 w 269"/>
                    <a:gd name="T71" fmla="*/ 0 h 21"/>
                    <a:gd name="T72" fmla="*/ 0 w 269"/>
                    <a:gd name="T73" fmla="*/ 0 h 21"/>
                    <a:gd name="T74" fmla="*/ 0 w 269"/>
                    <a:gd name="T75" fmla="*/ 0 h 21"/>
                    <a:gd name="T76" fmla="*/ 0 w 269"/>
                    <a:gd name="T77" fmla="*/ 0 h 21"/>
                    <a:gd name="T78" fmla="*/ 0 w 269"/>
                    <a:gd name="T79" fmla="*/ 0 h 21"/>
                    <a:gd name="T80" fmla="*/ 0 w 269"/>
                    <a:gd name="T81" fmla="*/ 0 h 21"/>
                    <a:gd name="T82" fmla="*/ 0 w 269"/>
                    <a:gd name="T83" fmla="*/ 0 h 21"/>
                    <a:gd name="T84" fmla="*/ 0 w 269"/>
                    <a:gd name="T85" fmla="*/ 0 h 21"/>
                    <a:gd name="T86" fmla="*/ 0 w 269"/>
                    <a:gd name="T87" fmla="*/ 0 h 21"/>
                    <a:gd name="T88" fmla="*/ 0 w 269"/>
                    <a:gd name="T89" fmla="*/ 0 h 21"/>
                    <a:gd name="T90" fmla="*/ 0 w 269"/>
                    <a:gd name="T91" fmla="*/ 0 h 21"/>
                    <a:gd name="T92" fmla="*/ 0 w 269"/>
                    <a:gd name="T93" fmla="*/ 0 h 21"/>
                    <a:gd name="T94" fmla="*/ 0 w 269"/>
                    <a:gd name="T95" fmla="*/ 0 h 21"/>
                    <a:gd name="T96" fmla="*/ 0 w 269"/>
                    <a:gd name="T97" fmla="*/ 0 h 21"/>
                    <a:gd name="T98" fmla="*/ 0 w 269"/>
                    <a:gd name="T99" fmla="*/ 0 h 21"/>
                    <a:gd name="T100" fmla="*/ 0 w 269"/>
                    <a:gd name="T101" fmla="*/ 0 h 21"/>
                    <a:gd name="T102" fmla="*/ 0 w 269"/>
                    <a:gd name="T103" fmla="*/ 0 h 21"/>
                    <a:gd name="T104" fmla="*/ 0 w 269"/>
                    <a:gd name="T105" fmla="*/ 0 h 21"/>
                    <a:gd name="T106" fmla="*/ 0 w 269"/>
                    <a:gd name="T107" fmla="*/ 0 h 21"/>
                    <a:gd name="T108" fmla="*/ 0 w 269"/>
                    <a:gd name="T109" fmla="*/ 0 h 2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9"/>
                    <a:gd name="T166" fmla="*/ 0 h 21"/>
                    <a:gd name="T167" fmla="*/ 269 w 269"/>
                    <a:gd name="T168" fmla="*/ 21 h 2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9" h="21">
                      <a:moveTo>
                        <a:pt x="258" y="21"/>
                      </a:moveTo>
                      <a:lnTo>
                        <a:pt x="243" y="20"/>
                      </a:lnTo>
                      <a:lnTo>
                        <a:pt x="227" y="20"/>
                      </a:lnTo>
                      <a:lnTo>
                        <a:pt x="211" y="19"/>
                      </a:lnTo>
                      <a:lnTo>
                        <a:pt x="196" y="17"/>
                      </a:lnTo>
                      <a:lnTo>
                        <a:pt x="179" y="16"/>
                      </a:lnTo>
                      <a:lnTo>
                        <a:pt x="163" y="15"/>
                      </a:lnTo>
                      <a:lnTo>
                        <a:pt x="146" y="14"/>
                      </a:lnTo>
                      <a:lnTo>
                        <a:pt x="129" y="14"/>
                      </a:lnTo>
                      <a:lnTo>
                        <a:pt x="112" y="13"/>
                      </a:lnTo>
                      <a:lnTo>
                        <a:pt x="96" y="13"/>
                      </a:lnTo>
                      <a:lnTo>
                        <a:pt x="79" y="13"/>
                      </a:lnTo>
                      <a:lnTo>
                        <a:pt x="64" y="14"/>
                      </a:lnTo>
                      <a:lnTo>
                        <a:pt x="48" y="14"/>
                      </a:lnTo>
                      <a:lnTo>
                        <a:pt x="32" y="15"/>
                      </a:lnTo>
                      <a:lnTo>
                        <a:pt x="17" y="17"/>
                      </a:lnTo>
                      <a:lnTo>
                        <a:pt x="3" y="20"/>
                      </a:lnTo>
                      <a:lnTo>
                        <a:pt x="0" y="15"/>
                      </a:lnTo>
                      <a:lnTo>
                        <a:pt x="0" y="11"/>
                      </a:lnTo>
                      <a:lnTo>
                        <a:pt x="0" y="8"/>
                      </a:lnTo>
                      <a:lnTo>
                        <a:pt x="0" y="4"/>
                      </a:lnTo>
                      <a:lnTo>
                        <a:pt x="10" y="3"/>
                      </a:lnTo>
                      <a:lnTo>
                        <a:pt x="21" y="2"/>
                      </a:lnTo>
                      <a:lnTo>
                        <a:pt x="31" y="1"/>
                      </a:lnTo>
                      <a:lnTo>
                        <a:pt x="42" y="0"/>
                      </a:lnTo>
                      <a:lnTo>
                        <a:pt x="53" y="0"/>
                      </a:lnTo>
                      <a:lnTo>
                        <a:pt x="64" y="0"/>
                      </a:lnTo>
                      <a:lnTo>
                        <a:pt x="76" y="0"/>
                      </a:lnTo>
                      <a:lnTo>
                        <a:pt x="87" y="0"/>
                      </a:lnTo>
                      <a:lnTo>
                        <a:pt x="99" y="0"/>
                      </a:lnTo>
                      <a:lnTo>
                        <a:pt x="110" y="1"/>
                      </a:lnTo>
                      <a:lnTo>
                        <a:pt x="122" y="1"/>
                      </a:lnTo>
                      <a:lnTo>
                        <a:pt x="134" y="2"/>
                      </a:lnTo>
                      <a:lnTo>
                        <a:pt x="145" y="2"/>
                      </a:lnTo>
                      <a:lnTo>
                        <a:pt x="156" y="2"/>
                      </a:lnTo>
                      <a:lnTo>
                        <a:pt x="168" y="3"/>
                      </a:lnTo>
                      <a:lnTo>
                        <a:pt x="179" y="3"/>
                      </a:lnTo>
                      <a:lnTo>
                        <a:pt x="190" y="3"/>
                      </a:lnTo>
                      <a:lnTo>
                        <a:pt x="201" y="3"/>
                      </a:lnTo>
                      <a:lnTo>
                        <a:pt x="212" y="3"/>
                      </a:lnTo>
                      <a:lnTo>
                        <a:pt x="223" y="3"/>
                      </a:lnTo>
                      <a:lnTo>
                        <a:pt x="234" y="4"/>
                      </a:lnTo>
                      <a:lnTo>
                        <a:pt x="246" y="6"/>
                      </a:lnTo>
                      <a:lnTo>
                        <a:pt x="257" y="7"/>
                      </a:lnTo>
                      <a:lnTo>
                        <a:pt x="268" y="10"/>
                      </a:lnTo>
                      <a:lnTo>
                        <a:pt x="268" y="12"/>
                      </a:lnTo>
                      <a:lnTo>
                        <a:pt x="268" y="13"/>
                      </a:lnTo>
                      <a:lnTo>
                        <a:pt x="268" y="15"/>
                      </a:lnTo>
                      <a:lnTo>
                        <a:pt x="269" y="17"/>
                      </a:lnTo>
                      <a:lnTo>
                        <a:pt x="266" y="20"/>
                      </a:lnTo>
                      <a:lnTo>
                        <a:pt x="264" y="21"/>
                      </a:lnTo>
                      <a:lnTo>
                        <a:pt x="261" y="21"/>
                      </a:lnTo>
                      <a:lnTo>
                        <a:pt x="258" y="21"/>
                      </a:lnTo>
                      <a:close/>
                    </a:path>
                  </a:pathLst>
                </a:custGeom>
                <a:solidFill>
                  <a:srgbClr val="000000"/>
                </a:solidFill>
                <a:ln w="9525">
                  <a:noFill/>
                  <a:round/>
                  <a:headEnd/>
                  <a:tailEnd/>
                </a:ln>
              </p:spPr>
              <p:txBody>
                <a:bodyPr/>
                <a:lstStyle/>
                <a:p>
                  <a:endParaRPr lang="zh-CN" altLang="en-US"/>
                </a:p>
              </p:txBody>
            </p:sp>
            <p:sp>
              <p:nvSpPr>
                <p:cNvPr id="43" name="Freeform 83"/>
                <p:cNvSpPr>
                  <a:spLocks/>
                </p:cNvSpPr>
                <p:nvPr/>
              </p:nvSpPr>
              <p:spPr bwMode="auto">
                <a:xfrm>
                  <a:off x="3161" y="3539"/>
                  <a:ext cx="15" cy="49"/>
                </a:xfrm>
                <a:custGeom>
                  <a:avLst/>
                  <a:gdLst>
                    <a:gd name="T0" fmla="*/ 0 w 30"/>
                    <a:gd name="T1" fmla="*/ 1 h 97"/>
                    <a:gd name="T2" fmla="*/ 1 w 30"/>
                    <a:gd name="T3" fmla="*/ 1 h 97"/>
                    <a:gd name="T4" fmla="*/ 1 w 30"/>
                    <a:gd name="T5" fmla="*/ 1 h 97"/>
                    <a:gd name="T6" fmla="*/ 1 w 30"/>
                    <a:gd name="T7" fmla="*/ 1 h 97"/>
                    <a:gd name="T8" fmla="*/ 1 w 30"/>
                    <a:gd name="T9" fmla="*/ 1 h 97"/>
                    <a:gd name="T10" fmla="*/ 1 w 30"/>
                    <a:gd name="T11" fmla="*/ 1 h 97"/>
                    <a:gd name="T12" fmla="*/ 1 w 30"/>
                    <a:gd name="T13" fmla="*/ 1 h 97"/>
                    <a:gd name="T14" fmla="*/ 1 w 30"/>
                    <a:gd name="T15" fmla="*/ 1 h 97"/>
                    <a:gd name="T16" fmla="*/ 1 w 30"/>
                    <a:gd name="T17" fmla="*/ 0 h 97"/>
                    <a:gd name="T18" fmla="*/ 1 w 30"/>
                    <a:gd name="T19" fmla="*/ 1 h 97"/>
                    <a:gd name="T20" fmla="*/ 1 w 30"/>
                    <a:gd name="T21" fmla="*/ 1 h 97"/>
                    <a:gd name="T22" fmla="*/ 1 w 30"/>
                    <a:gd name="T23" fmla="*/ 1 h 97"/>
                    <a:gd name="T24" fmla="*/ 1 w 30"/>
                    <a:gd name="T25" fmla="*/ 1 h 97"/>
                    <a:gd name="T26" fmla="*/ 1 w 30"/>
                    <a:gd name="T27" fmla="*/ 1 h 97"/>
                    <a:gd name="T28" fmla="*/ 1 w 30"/>
                    <a:gd name="T29" fmla="*/ 1 h 97"/>
                    <a:gd name="T30" fmla="*/ 1 w 30"/>
                    <a:gd name="T31" fmla="*/ 1 h 97"/>
                    <a:gd name="T32" fmla="*/ 0 w 30"/>
                    <a:gd name="T33" fmla="*/ 1 h 97"/>
                    <a:gd name="T34" fmla="*/ 0 w 30"/>
                    <a:gd name="T35" fmla="*/ 1 h 97"/>
                    <a:gd name="T36" fmla="*/ 0 w 30"/>
                    <a:gd name="T37" fmla="*/ 1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97"/>
                    <a:gd name="T59" fmla="*/ 30 w 30"/>
                    <a:gd name="T60" fmla="*/ 97 h 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97">
                      <a:moveTo>
                        <a:pt x="0" y="97"/>
                      </a:moveTo>
                      <a:lnTo>
                        <a:pt x="3" y="72"/>
                      </a:lnTo>
                      <a:lnTo>
                        <a:pt x="6" y="54"/>
                      </a:lnTo>
                      <a:lnTo>
                        <a:pt x="9" y="33"/>
                      </a:lnTo>
                      <a:lnTo>
                        <a:pt x="15" y="1"/>
                      </a:lnTo>
                      <a:lnTo>
                        <a:pt x="18" y="1"/>
                      </a:lnTo>
                      <a:lnTo>
                        <a:pt x="21" y="1"/>
                      </a:lnTo>
                      <a:lnTo>
                        <a:pt x="26" y="1"/>
                      </a:lnTo>
                      <a:lnTo>
                        <a:pt x="30" y="0"/>
                      </a:lnTo>
                      <a:lnTo>
                        <a:pt x="29" y="13"/>
                      </a:lnTo>
                      <a:lnTo>
                        <a:pt x="28" y="43"/>
                      </a:lnTo>
                      <a:lnTo>
                        <a:pt x="25" y="77"/>
                      </a:lnTo>
                      <a:lnTo>
                        <a:pt x="19" y="97"/>
                      </a:lnTo>
                      <a:lnTo>
                        <a:pt x="14" y="97"/>
                      </a:lnTo>
                      <a:lnTo>
                        <a:pt x="9" y="97"/>
                      </a:lnTo>
                      <a:lnTo>
                        <a:pt x="5" y="97"/>
                      </a:lnTo>
                      <a:lnTo>
                        <a:pt x="0" y="97"/>
                      </a:lnTo>
                      <a:close/>
                    </a:path>
                  </a:pathLst>
                </a:custGeom>
                <a:solidFill>
                  <a:srgbClr val="669999"/>
                </a:solidFill>
                <a:ln w="9525">
                  <a:noFill/>
                  <a:round/>
                  <a:headEnd/>
                  <a:tailEnd/>
                </a:ln>
              </p:spPr>
              <p:txBody>
                <a:bodyPr/>
                <a:lstStyle/>
                <a:p>
                  <a:endParaRPr lang="zh-CN" altLang="en-US"/>
                </a:p>
              </p:txBody>
            </p:sp>
            <p:sp>
              <p:nvSpPr>
                <p:cNvPr id="44" name="Freeform 84"/>
                <p:cNvSpPr>
                  <a:spLocks/>
                </p:cNvSpPr>
                <p:nvPr/>
              </p:nvSpPr>
              <p:spPr bwMode="auto">
                <a:xfrm>
                  <a:off x="3039" y="3558"/>
                  <a:ext cx="81" cy="25"/>
                </a:xfrm>
                <a:custGeom>
                  <a:avLst/>
                  <a:gdLst>
                    <a:gd name="T0" fmla="*/ 1 w 162"/>
                    <a:gd name="T1" fmla="*/ 1 h 50"/>
                    <a:gd name="T2" fmla="*/ 1 w 162"/>
                    <a:gd name="T3" fmla="*/ 1 h 50"/>
                    <a:gd name="T4" fmla="*/ 1 w 162"/>
                    <a:gd name="T5" fmla="*/ 1 h 50"/>
                    <a:gd name="T6" fmla="*/ 1 w 162"/>
                    <a:gd name="T7" fmla="*/ 1 h 50"/>
                    <a:gd name="T8" fmla="*/ 1 w 162"/>
                    <a:gd name="T9" fmla="*/ 1 h 50"/>
                    <a:gd name="T10" fmla="*/ 1 w 162"/>
                    <a:gd name="T11" fmla="*/ 1 h 50"/>
                    <a:gd name="T12" fmla="*/ 1 w 162"/>
                    <a:gd name="T13" fmla="*/ 1 h 50"/>
                    <a:gd name="T14" fmla="*/ 1 w 162"/>
                    <a:gd name="T15" fmla="*/ 1 h 50"/>
                    <a:gd name="T16" fmla="*/ 0 w 162"/>
                    <a:gd name="T17" fmla="*/ 1 h 50"/>
                    <a:gd name="T18" fmla="*/ 0 w 162"/>
                    <a:gd name="T19" fmla="*/ 1 h 50"/>
                    <a:gd name="T20" fmla="*/ 1 w 162"/>
                    <a:gd name="T21" fmla="*/ 1 h 50"/>
                    <a:gd name="T22" fmla="*/ 1 w 162"/>
                    <a:gd name="T23" fmla="*/ 1 h 50"/>
                    <a:gd name="T24" fmla="*/ 0 w 162"/>
                    <a:gd name="T25" fmla="*/ 1 h 50"/>
                    <a:gd name="T26" fmla="*/ 1 w 162"/>
                    <a:gd name="T27" fmla="*/ 1 h 50"/>
                    <a:gd name="T28" fmla="*/ 1 w 162"/>
                    <a:gd name="T29" fmla="*/ 1 h 50"/>
                    <a:gd name="T30" fmla="*/ 1 w 162"/>
                    <a:gd name="T31" fmla="*/ 0 h 50"/>
                    <a:gd name="T32" fmla="*/ 1 w 162"/>
                    <a:gd name="T33" fmla="*/ 0 h 50"/>
                    <a:gd name="T34" fmla="*/ 1 w 162"/>
                    <a:gd name="T35" fmla="*/ 1 h 50"/>
                    <a:gd name="T36" fmla="*/ 1 w 162"/>
                    <a:gd name="T37" fmla="*/ 1 h 50"/>
                    <a:gd name="T38" fmla="*/ 1 w 162"/>
                    <a:gd name="T39" fmla="*/ 1 h 50"/>
                    <a:gd name="T40" fmla="*/ 1 w 162"/>
                    <a:gd name="T41" fmla="*/ 1 h 50"/>
                    <a:gd name="T42" fmla="*/ 1 w 162"/>
                    <a:gd name="T43" fmla="*/ 1 h 50"/>
                    <a:gd name="T44" fmla="*/ 1 w 162"/>
                    <a:gd name="T45" fmla="*/ 1 h 50"/>
                    <a:gd name="T46" fmla="*/ 1 w 162"/>
                    <a:gd name="T47" fmla="*/ 1 h 50"/>
                    <a:gd name="T48" fmla="*/ 1 w 162"/>
                    <a:gd name="T49" fmla="*/ 1 h 50"/>
                    <a:gd name="T50" fmla="*/ 1 w 162"/>
                    <a:gd name="T51" fmla="*/ 1 h 50"/>
                    <a:gd name="T52" fmla="*/ 1 w 162"/>
                    <a:gd name="T53" fmla="*/ 1 h 50"/>
                    <a:gd name="T54" fmla="*/ 1 w 162"/>
                    <a:gd name="T55" fmla="*/ 1 h 50"/>
                    <a:gd name="T56" fmla="*/ 1 w 162"/>
                    <a:gd name="T57" fmla="*/ 1 h 50"/>
                    <a:gd name="T58" fmla="*/ 1 w 162"/>
                    <a:gd name="T59" fmla="*/ 1 h 50"/>
                    <a:gd name="T60" fmla="*/ 1 w 162"/>
                    <a:gd name="T61" fmla="*/ 1 h 50"/>
                    <a:gd name="T62" fmla="*/ 1 w 162"/>
                    <a:gd name="T63" fmla="*/ 1 h 50"/>
                    <a:gd name="T64" fmla="*/ 1 w 162"/>
                    <a:gd name="T65" fmla="*/ 1 h 50"/>
                    <a:gd name="T66" fmla="*/ 1 w 162"/>
                    <a:gd name="T67" fmla="*/ 1 h 50"/>
                    <a:gd name="T68" fmla="*/ 1 w 162"/>
                    <a:gd name="T69" fmla="*/ 1 h 50"/>
                    <a:gd name="T70" fmla="*/ 1 w 162"/>
                    <a:gd name="T71" fmla="*/ 1 h 50"/>
                    <a:gd name="T72" fmla="*/ 1 w 162"/>
                    <a:gd name="T73" fmla="*/ 1 h 50"/>
                    <a:gd name="T74" fmla="*/ 1 w 162"/>
                    <a:gd name="T75" fmla="*/ 1 h 50"/>
                    <a:gd name="T76" fmla="*/ 1 w 162"/>
                    <a:gd name="T77" fmla="*/ 1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2"/>
                    <a:gd name="T118" fmla="*/ 0 h 50"/>
                    <a:gd name="T119" fmla="*/ 162 w 162"/>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2" h="50">
                      <a:moveTo>
                        <a:pt x="96" y="50"/>
                      </a:moveTo>
                      <a:lnTo>
                        <a:pt x="83" y="50"/>
                      </a:lnTo>
                      <a:lnTo>
                        <a:pt x="71" y="49"/>
                      </a:lnTo>
                      <a:lnTo>
                        <a:pt x="59" y="48"/>
                      </a:lnTo>
                      <a:lnTo>
                        <a:pt x="47" y="47"/>
                      </a:lnTo>
                      <a:lnTo>
                        <a:pt x="35" y="46"/>
                      </a:lnTo>
                      <a:lnTo>
                        <a:pt x="23" y="45"/>
                      </a:lnTo>
                      <a:lnTo>
                        <a:pt x="11" y="44"/>
                      </a:lnTo>
                      <a:lnTo>
                        <a:pt x="0" y="43"/>
                      </a:lnTo>
                      <a:lnTo>
                        <a:pt x="0" y="32"/>
                      </a:lnTo>
                      <a:lnTo>
                        <a:pt x="1" y="21"/>
                      </a:lnTo>
                      <a:lnTo>
                        <a:pt x="1" y="11"/>
                      </a:lnTo>
                      <a:lnTo>
                        <a:pt x="0" y="2"/>
                      </a:lnTo>
                      <a:lnTo>
                        <a:pt x="19" y="1"/>
                      </a:lnTo>
                      <a:lnTo>
                        <a:pt x="38" y="1"/>
                      </a:lnTo>
                      <a:lnTo>
                        <a:pt x="57" y="0"/>
                      </a:lnTo>
                      <a:lnTo>
                        <a:pt x="77" y="0"/>
                      </a:lnTo>
                      <a:lnTo>
                        <a:pt x="95" y="1"/>
                      </a:lnTo>
                      <a:lnTo>
                        <a:pt x="115" y="1"/>
                      </a:lnTo>
                      <a:lnTo>
                        <a:pt x="135" y="2"/>
                      </a:lnTo>
                      <a:lnTo>
                        <a:pt x="155" y="2"/>
                      </a:lnTo>
                      <a:lnTo>
                        <a:pt x="157" y="2"/>
                      </a:lnTo>
                      <a:lnTo>
                        <a:pt x="158" y="3"/>
                      </a:lnTo>
                      <a:lnTo>
                        <a:pt x="159" y="4"/>
                      </a:lnTo>
                      <a:lnTo>
                        <a:pt x="161" y="5"/>
                      </a:lnTo>
                      <a:lnTo>
                        <a:pt x="162" y="16"/>
                      </a:lnTo>
                      <a:lnTo>
                        <a:pt x="162" y="26"/>
                      </a:lnTo>
                      <a:lnTo>
                        <a:pt x="162" y="38"/>
                      </a:lnTo>
                      <a:lnTo>
                        <a:pt x="161" y="49"/>
                      </a:lnTo>
                      <a:lnTo>
                        <a:pt x="153" y="49"/>
                      </a:lnTo>
                      <a:lnTo>
                        <a:pt x="145" y="50"/>
                      </a:lnTo>
                      <a:lnTo>
                        <a:pt x="137" y="50"/>
                      </a:lnTo>
                      <a:lnTo>
                        <a:pt x="128" y="50"/>
                      </a:lnTo>
                      <a:lnTo>
                        <a:pt x="121" y="50"/>
                      </a:lnTo>
                      <a:lnTo>
                        <a:pt x="112" y="50"/>
                      </a:lnTo>
                      <a:lnTo>
                        <a:pt x="104" y="50"/>
                      </a:lnTo>
                      <a:lnTo>
                        <a:pt x="96" y="50"/>
                      </a:lnTo>
                      <a:close/>
                    </a:path>
                  </a:pathLst>
                </a:custGeom>
                <a:solidFill>
                  <a:srgbClr val="669999"/>
                </a:solidFill>
                <a:ln w="9525">
                  <a:noFill/>
                  <a:round/>
                  <a:headEnd/>
                  <a:tailEnd/>
                </a:ln>
              </p:spPr>
              <p:txBody>
                <a:bodyPr/>
                <a:lstStyle/>
                <a:p>
                  <a:endParaRPr lang="zh-CN" altLang="en-US"/>
                </a:p>
              </p:txBody>
            </p:sp>
            <p:sp>
              <p:nvSpPr>
                <p:cNvPr id="45" name="Freeform 85"/>
                <p:cNvSpPr>
                  <a:spLocks/>
                </p:cNvSpPr>
                <p:nvPr/>
              </p:nvSpPr>
              <p:spPr bwMode="auto">
                <a:xfrm>
                  <a:off x="2835" y="3493"/>
                  <a:ext cx="106" cy="63"/>
                </a:xfrm>
                <a:custGeom>
                  <a:avLst/>
                  <a:gdLst>
                    <a:gd name="T0" fmla="*/ 1 w 211"/>
                    <a:gd name="T1" fmla="*/ 1 h 126"/>
                    <a:gd name="T2" fmla="*/ 1 w 211"/>
                    <a:gd name="T3" fmla="*/ 1 h 126"/>
                    <a:gd name="T4" fmla="*/ 1 w 211"/>
                    <a:gd name="T5" fmla="*/ 1 h 126"/>
                    <a:gd name="T6" fmla="*/ 1 w 211"/>
                    <a:gd name="T7" fmla="*/ 1 h 126"/>
                    <a:gd name="T8" fmla="*/ 1 w 211"/>
                    <a:gd name="T9" fmla="*/ 1 h 126"/>
                    <a:gd name="T10" fmla="*/ 1 w 211"/>
                    <a:gd name="T11" fmla="*/ 1 h 126"/>
                    <a:gd name="T12" fmla="*/ 1 w 211"/>
                    <a:gd name="T13" fmla="*/ 1 h 126"/>
                    <a:gd name="T14" fmla="*/ 1 w 211"/>
                    <a:gd name="T15" fmla="*/ 1 h 126"/>
                    <a:gd name="T16" fmla="*/ 1 w 211"/>
                    <a:gd name="T17" fmla="*/ 1 h 126"/>
                    <a:gd name="T18" fmla="*/ 1 w 211"/>
                    <a:gd name="T19" fmla="*/ 1 h 126"/>
                    <a:gd name="T20" fmla="*/ 1 w 211"/>
                    <a:gd name="T21" fmla="*/ 1 h 126"/>
                    <a:gd name="T22" fmla="*/ 1 w 211"/>
                    <a:gd name="T23" fmla="*/ 1 h 126"/>
                    <a:gd name="T24" fmla="*/ 1 w 211"/>
                    <a:gd name="T25" fmla="*/ 1 h 126"/>
                    <a:gd name="T26" fmla="*/ 1 w 211"/>
                    <a:gd name="T27" fmla="*/ 1 h 126"/>
                    <a:gd name="T28" fmla="*/ 1 w 211"/>
                    <a:gd name="T29" fmla="*/ 1 h 126"/>
                    <a:gd name="T30" fmla="*/ 1 w 211"/>
                    <a:gd name="T31" fmla="*/ 1 h 126"/>
                    <a:gd name="T32" fmla="*/ 1 w 211"/>
                    <a:gd name="T33" fmla="*/ 1 h 126"/>
                    <a:gd name="T34" fmla="*/ 1 w 211"/>
                    <a:gd name="T35" fmla="*/ 1 h 126"/>
                    <a:gd name="T36" fmla="*/ 1 w 211"/>
                    <a:gd name="T37" fmla="*/ 1 h 126"/>
                    <a:gd name="T38" fmla="*/ 1 w 211"/>
                    <a:gd name="T39" fmla="*/ 1 h 126"/>
                    <a:gd name="T40" fmla="*/ 1 w 211"/>
                    <a:gd name="T41" fmla="*/ 1 h 126"/>
                    <a:gd name="T42" fmla="*/ 1 w 211"/>
                    <a:gd name="T43" fmla="*/ 1 h 126"/>
                    <a:gd name="T44" fmla="*/ 1 w 211"/>
                    <a:gd name="T45" fmla="*/ 1 h 126"/>
                    <a:gd name="T46" fmla="*/ 1 w 211"/>
                    <a:gd name="T47" fmla="*/ 1 h 126"/>
                    <a:gd name="T48" fmla="*/ 1 w 211"/>
                    <a:gd name="T49" fmla="*/ 1 h 126"/>
                    <a:gd name="T50" fmla="*/ 1 w 211"/>
                    <a:gd name="T51" fmla="*/ 1 h 126"/>
                    <a:gd name="T52" fmla="*/ 1 w 211"/>
                    <a:gd name="T53" fmla="*/ 1 h 126"/>
                    <a:gd name="T54" fmla="*/ 1 w 211"/>
                    <a:gd name="T55" fmla="*/ 1 h 126"/>
                    <a:gd name="T56" fmla="*/ 1 w 211"/>
                    <a:gd name="T57" fmla="*/ 1 h 126"/>
                    <a:gd name="T58" fmla="*/ 1 w 211"/>
                    <a:gd name="T59" fmla="*/ 1 h 126"/>
                    <a:gd name="T60" fmla="*/ 1 w 211"/>
                    <a:gd name="T61" fmla="*/ 1 h 126"/>
                    <a:gd name="T62" fmla="*/ 1 w 211"/>
                    <a:gd name="T63" fmla="*/ 1 h 126"/>
                    <a:gd name="T64" fmla="*/ 1 w 211"/>
                    <a:gd name="T65" fmla="*/ 1 h 126"/>
                    <a:gd name="T66" fmla="*/ 1 w 211"/>
                    <a:gd name="T67" fmla="*/ 1 h 126"/>
                    <a:gd name="T68" fmla="*/ 1 w 211"/>
                    <a:gd name="T69" fmla="*/ 1 h 126"/>
                    <a:gd name="T70" fmla="*/ 1 w 211"/>
                    <a:gd name="T71" fmla="*/ 1 h 126"/>
                    <a:gd name="T72" fmla="*/ 1 w 211"/>
                    <a:gd name="T73" fmla="*/ 1 h 126"/>
                    <a:gd name="T74" fmla="*/ 1 w 211"/>
                    <a:gd name="T75" fmla="*/ 1 h 126"/>
                    <a:gd name="T76" fmla="*/ 1 w 211"/>
                    <a:gd name="T77" fmla="*/ 1 h 126"/>
                    <a:gd name="T78" fmla="*/ 1 w 211"/>
                    <a:gd name="T79" fmla="*/ 1 h 126"/>
                    <a:gd name="T80" fmla="*/ 1 w 211"/>
                    <a:gd name="T81" fmla="*/ 1 h 126"/>
                    <a:gd name="T82" fmla="*/ 1 w 211"/>
                    <a:gd name="T83" fmla="*/ 1 h 126"/>
                    <a:gd name="T84" fmla="*/ 1 w 211"/>
                    <a:gd name="T85" fmla="*/ 1 h 12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11"/>
                    <a:gd name="T130" fmla="*/ 0 h 126"/>
                    <a:gd name="T131" fmla="*/ 211 w 211"/>
                    <a:gd name="T132" fmla="*/ 126 h 12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11" h="126">
                      <a:moveTo>
                        <a:pt x="41" y="126"/>
                      </a:moveTo>
                      <a:lnTo>
                        <a:pt x="35" y="124"/>
                      </a:lnTo>
                      <a:lnTo>
                        <a:pt x="30" y="123"/>
                      </a:lnTo>
                      <a:lnTo>
                        <a:pt x="24" y="122"/>
                      </a:lnTo>
                      <a:lnTo>
                        <a:pt x="20" y="122"/>
                      </a:lnTo>
                      <a:lnTo>
                        <a:pt x="14" y="121"/>
                      </a:lnTo>
                      <a:lnTo>
                        <a:pt x="10" y="121"/>
                      </a:lnTo>
                      <a:lnTo>
                        <a:pt x="4" y="121"/>
                      </a:lnTo>
                      <a:lnTo>
                        <a:pt x="0" y="121"/>
                      </a:lnTo>
                      <a:lnTo>
                        <a:pt x="2" y="105"/>
                      </a:lnTo>
                      <a:lnTo>
                        <a:pt x="4" y="91"/>
                      </a:lnTo>
                      <a:lnTo>
                        <a:pt x="8" y="76"/>
                      </a:lnTo>
                      <a:lnTo>
                        <a:pt x="10" y="60"/>
                      </a:lnTo>
                      <a:lnTo>
                        <a:pt x="18" y="63"/>
                      </a:lnTo>
                      <a:lnTo>
                        <a:pt x="27" y="68"/>
                      </a:lnTo>
                      <a:lnTo>
                        <a:pt x="39" y="75"/>
                      </a:lnTo>
                      <a:lnTo>
                        <a:pt x="50" y="82"/>
                      </a:lnTo>
                      <a:lnTo>
                        <a:pt x="62" y="91"/>
                      </a:lnTo>
                      <a:lnTo>
                        <a:pt x="75" y="99"/>
                      </a:lnTo>
                      <a:lnTo>
                        <a:pt x="84" y="106"/>
                      </a:lnTo>
                      <a:lnTo>
                        <a:pt x="93" y="112"/>
                      </a:lnTo>
                      <a:lnTo>
                        <a:pt x="93" y="111"/>
                      </a:lnTo>
                      <a:lnTo>
                        <a:pt x="94" y="110"/>
                      </a:lnTo>
                      <a:lnTo>
                        <a:pt x="95" y="109"/>
                      </a:lnTo>
                      <a:lnTo>
                        <a:pt x="82" y="98"/>
                      </a:lnTo>
                      <a:lnTo>
                        <a:pt x="71" y="89"/>
                      </a:lnTo>
                      <a:lnTo>
                        <a:pt x="62" y="81"/>
                      </a:lnTo>
                      <a:lnTo>
                        <a:pt x="55" y="75"/>
                      </a:lnTo>
                      <a:lnTo>
                        <a:pt x="48" y="69"/>
                      </a:lnTo>
                      <a:lnTo>
                        <a:pt x="39" y="61"/>
                      </a:lnTo>
                      <a:lnTo>
                        <a:pt x="30" y="53"/>
                      </a:lnTo>
                      <a:lnTo>
                        <a:pt x="18" y="43"/>
                      </a:lnTo>
                      <a:lnTo>
                        <a:pt x="18" y="31"/>
                      </a:lnTo>
                      <a:lnTo>
                        <a:pt x="19" y="23"/>
                      </a:lnTo>
                      <a:lnTo>
                        <a:pt x="21" y="15"/>
                      </a:lnTo>
                      <a:lnTo>
                        <a:pt x="24" y="0"/>
                      </a:lnTo>
                      <a:lnTo>
                        <a:pt x="34" y="2"/>
                      </a:lnTo>
                      <a:lnTo>
                        <a:pt x="47" y="7"/>
                      </a:lnTo>
                      <a:lnTo>
                        <a:pt x="61" y="16"/>
                      </a:lnTo>
                      <a:lnTo>
                        <a:pt x="77" y="25"/>
                      </a:lnTo>
                      <a:lnTo>
                        <a:pt x="93" y="36"/>
                      </a:lnTo>
                      <a:lnTo>
                        <a:pt x="107" y="48"/>
                      </a:lnTo>
                      <a:lnTo>
                        <a:pt x="122" y="58"/>
                      </a:lnTo>
                      <a:lnTo>
                        <a:pt x="133" y="67"/>
                      </a:lnTo>
                      <a:lnTo>
                        <a:pt x="125" y="73"/>
                      </a:lnTo>
                      <a:lnTo>
                        <a:pt x="116" y="79"/>
                      </a:lnTo>
                      <a:lnTo>
                        <a:pt x="110" y="86"/>
                      </a:lnTo>
                      <a:lnTo>
                        <a:pt x="106" y="95"/>
                      </a:lnTo>
                      <a:lnTo>
                        <a:pt x="115" y="93"/>
                      </a:lnTo>
                      <a:lnTo>
                        <a:pt x="126" y="85"/>
                      </a:lnTo>
                      <a:lnTo>
                        <a:pt x="138" y="76"/>
                      </a:lnTo>
                      <a:lnTo>
                        <a:pt x="151" y="65"/>
                      </a:lnTo>
                      <a:lnTo>
                        <a:pt x="164" y="53"/>
                      </a:lnTo>
                      <a:lnTo>
                        <a:pt x="178" y="43"/>
                      </a:lnTo>
                      <a:lnTo>
                        <a:pt x="191" y="35"/>
                      </a:lnTo>
                      <a:lnTo>
                        <a:pt x="202" y="31"/>
                      </a:lnTo>
                      <a:lnTo>
                        <a:pt x="202" y="45"/>
                      </a:lnTo>
                      <a:lnTo>
                        <a:pt x="201" y="56"/>
                      </a:lnTo>
                      <a:lnTo>
                        <a:pt x="198" y="64"/>
                      </a:lnTo>
                      <a:lnTo>
                        <a:pt x="195" y="70"/>
                      </a:lnTo>
                      <a:lnTo>
                        <a:pt x="190" y="76"/>
                      </a:lnTo>
                      <a:lnTo>
                        <a:pt x="183" y="81"/>
                      </a:lnTo>
                      <a:lnTo>
                        <a:pt x="173" y="87"/>
                      </a:lnTo>
                      <a:lnTo>
                        <a:pt x="162" y="96"/>
                      </a:lnTo>
                      <a:lnTo>
                        <a:pt x="167" y="95"/>
                      </a:lnTo>
                      <a:lnTo>
                        <a:pt x="172" y="94"/>
                      </a:lnTo>
                      <a:lnTo>
                        <a:pt x="177" y="92"/>
                      </a:lnTo>
                      <a:lnTo>
                        <a:pt x="182" y="89"/>
                      </a:lnTo>
                      <a:lnTo>
                        <a:pt x="186" y="86"/>
                      </a:lnTo>
                      <a:lnTo>
                        <a:pt x="192" y="83"/>
                      </a:lnTo>
                      <a:lnTo>
                        <a:pt x="197" y="81"/>
                      </a:lnTo>
                      <a:lnTo>
                        <a:pt x="203" y="80"/>
                      </a:lnTo>
                      <a:lnTo>
                        <a:pt x="204" y="89"/>
                      </a:lnTo>
                      <a:lnTo>
                        <a:pt x="205" y="97"/>
                      </a:lnTo>
                      <a:lnTo>
                        <a:pt x="207" y="105"/>
                      </a:lnTo>
                      <a:lnTo>
                        <a:pt x="211" y="117"/>
                      </a:lnTo>
                      <a:lnTo>
                        <a:pt x="189" y="117"/>
                      </a:lnTo>
                      <a:lnTo>
                        <a:pt x="167" y="118"/>
                      </a:lnTo>
                      <a:lnTo>
                        <a:pt x="145" y="119"/>
                      </a:lnTo>
                      <a:lnTo>
                        <a:pt x="124" y="120"/>
                      </a:lnTo>
                      <a:lnTo>
                        <a:pt x="103" y="121"/>
                      </a:lnTo>
                      <a:lnTo>
                        <a:pt x="82" y="122"/>
                      </a:lnTo>
                      <a:lnTo>
                        <a:pt x="61" y="124"/>
                      </a:lnTo>
                      <a:lnTo>
                        <a:pt x="41" y="126"/>
                      </a:lnTo>
                      <a:close/>
                    </a:path>
                  </a:pathLst>
                </a:custGeom>
                <a:solidFill>
                  <a:srgbClr val="669999"/>
                </a:solidFill>
                <a:ln w="9525">
                  <a:noFill/>
                  <a:round/>
                  <a:headEnd/>
                  <a:tailEnd/>
                </a:ln>
              </p:spPr>
              <p:txBody>
                <a:bodyPr/>
                <a:lstStyle/>
                <a:p>
                  <a:endParaRPr lang="zh-CN" altLang="en-US"/>
                </a:p>
              </p:txBody>
            </p:sp>
            <p:sp>
              <p:nvSpPr>
                <p:cNvPr id="46" name="Freeform 86"/>
                <p:cNvSpPr>
                  <a:spLocks/>
                </p:cNvSpPr>
                <p:nvPr/>
              </p:nvSpPr>
              <p:spPr bwMode="auto">
                <a:xfrm>
                  <a:off x="2991" y="3372"/>
                  <a:ext cx="109" cy="184"/>
                </a:xfrm>
                <a:custGeom>
                  <a:avLst/>
                  <a:gdLst>
                    <a:gd name="T0" fmla="*/ 0 w 219"/>
                    <a:gd name="T1" fmla="*/ 1 h 368"/>
                    <a:gd name="T2" fmla="*/ 0 w 219"/>
                    <a:gd name="T3" fmla="*/ 1 h 368"/>
                    <a:gd name="T4" fmla="*/ 0 w 219"/>
                    <a:gd name="T5" fmla="*/ 1 h 368"/>
                    <a:gd name="T6" fmla="*/ 0 w 219"/>
                    <a:gd name="T7" fmla="*/ 1 h 368"/>
                    <a:gd name="T8" fmla="*/ 0 w 219"/>
                    <a:gd name="T9" fmla="*/ 1 h 368"/>
                    <a:gd name="T10" fmla="*/ 0 w 219"/>
                    <a:gd name="T11" fmla="*/ 1 h 368"/>
                    <a:gd name="T12" fmla="*/ 0 w 219"/>
                    <a:gd name="T13" fmla="*/ 1 h 368"/>
                    <a:gd name="T14" fmla="*/ 0 w 219"/>
                    <a:gd name="T15" fmla="*/ 0 h 368"/>
                    <a:gd name="T16" fmla="*/ 0 w 219"/>
                    <a:gd name="T17" fmla="*/ 0 h 368"/>
                    <a:gd name="T18" fmla="*/ 0 w 219"/>
                    <a:gd name="T19" fmla="*/ 1 h 368"/>
                    <a:gd name="T20" fmla="*/ 0 w 219"/>
                    <a:gd name="T21" fmla="*/ 1 h 368"/>
                    <a:gd name="T22" fmla="*/ 0 w 219"/>
                    <a:gd name="T23" fmla="*/ 1 h 368"/>
                    <a:gd name="T24" fmla="*/ 0 w 219"/>
                    <a:gd name="T25" fmla="*/ 1 h 368"/>
                    <a:gd name="T26" fmla="*/ 0 w 219"/>
                    <a:gd name="T27" fmla="*/ 1 h 368"/>
                    <a:gd name="T28" fmla="*/ 0 w 219"/>
                    <a:gd name="T29" fmla="*/ 1 h 368"/>
                    <a:gd name="T30" fmla="*/ 0 w 219"/>
                    <a:gd name="T31" fmla="*/ 1 h 368"/>
                    <a:gd name="T32" fmla="*/ 0 w 219"/>
                    <a:gd name="T33" fmla="*/ 1 h 368"/>
                    <a:gd name="T34" fmla="*/ 0 w 219"/>
                    <a:gd name="T35" fmla="*/ 1 h 368"/>
                    <a:gd name="T36" fmla="*/ 0 w 219"/>
                    <a:gd name="T37" fmla="*/ 1 h 368"/>
                    <a:gd name="T38" fmla="*/ 0 w 219"/>
                    <a:gd name="T39" fmla="*/ 1 h 368"/>
                    <a:gd name="T40" fmla="*/ 0 w 219"/>
                    <a:gd name="T41" fmla="*/ 1 h 368"/>
                    <a:gd name="T42" fmla="*/ 0 w 219"/>
                    <a:gd name="T43" fmla="*/ 1 h 368"/>
                    <a:gd name="T44" fmla="*/ 0 w 219"/>
                    <a:gd name="T45" fmla="*/ 1 h 368"/>
                    <a:gd name="T46" fmla="*/ 0 w 219"/>
                    <a:gd name="T47" fmla="*/ 1 h 368"/>
                    <a:gd name="T48" fmla="*/ 0 w 219"/>
                    <a:gd name="T49" fmla="*/ 1 h 368"/>
                    <a:gd name="T50" fmla="*/ 0 w 219"/>
                    <a:gd name="T51" fmla="*/ 1 h 368"/>
                    <a:gd name="T52" fmla="*/ 0 w 219"/>
                    <a:gd name="T53" fmla="*/ 1 h 368"/>
                    <a:gd name="T54" fmla="*/ 0 w 219"/>
                    <a:gd name="T55" fmla="*/ 1 h 368"/>
                    <a:gd name="T56" fmla="*/ 0 w 219"/>
                    <a:gd name="T57" fmla="*/ 1 h 368"/>
                    <a:gd name="T58" fmla="*/ 0 w 219"/>
                    <a:gd name="T59" fmla="*/ 1 h 368"/>
                    <a:gd name="T60" fmla="*/ 0 w 219"/>
                    <a:gd name="T61" fmla="*/ 1 h 368"/>
                    <a:gd name="T62" fmla="*/ 0 w 219"/>
                    <a:gd name="T63" fmla="*/ 1 h 368"/>
                    <a:gd name="T64" fmla="*/ 0 w 219"/>
                    <a:gd name="T65" fmla="*/ 1 h 368"/>
                    <a:gd name="T66" fmla="*/ 0 w 219"/>
                    <a:gd name="T67" fmla="*/ 1 h 368"/>
                    <a:gd name="T68" fmla="*/ 0 w 219"/>
                    <a:gd name="T69" fmla="*/ 1 h 368"/>
                    <a:gd name="T70" fmla="*/ 0 w 219"/>
                    <a:gd name="T71" fmla="*/ 1 h 368"/>
                    <a:gd name="T72" fmla="*/ 0 w 219"/>
                    <a:gd name="T73" fmla="*/ 1 h 368"/>
                    <a:gd name="T74" fmla="*/ 0 w 219"/>
                    <a:gd name="T75" fmla="*/ 1 h 368"/>
                    <a:gd name="T76" fmla="*/ 0 w 219"/>
                    <a:gd name="T77" fmla="*/ 1 h 368"/>
                    <a:gd name="T78" fmla="*/ 0 w 219"/>
                    <a:gd name="T79" fmla="*/ 1 h 368"/>
                    <a:gd name="T80" fmla="*/ 0 w 219"/>
                    <a:gd name="T81" fmla="*/ 1 h 368"/>
                    <a:gd name="T82" fmla="*/ 0 w 219"/>
                    <a:gd name="T83" fmla="*/ 1 h 368"/>
                    <a:gd name="T84" fmla="*/ 0 w 219"/>
                    <a:gd name="T85" fmla="*/ 1 h 368"/>
                    <a:gd name="T86" fmla="*/ 0 w 219"/>
                    <a:gd name="T87" fmla="*/ 1 h 368"/>
                    <a:gd name="T88" fmla="*/ 0 w 219"/>
                    <a:gd name="T89" fmla="*/ 1 h 368"/>
                    <a:gd name="T90" fmla="*/ 0 w 219"/>
                    <a:gd name="T91" fmla="*/ 1 h 368"/>
                    <a:gd name="T92" fmla="*/ 0 w 219"/>
                    <a:gd name="T93" fmla="*/ 1 h 368"/>
                    <a:gd name="T94" fmla="*/ 0 w 219"/>
                    <a:gd name="T95" fmla="*/ 1 h 368"/>
                    <a:gd name="T96" fmla="*/ 0 w 219"/>
                    <a:gd name="T97" fmla="*/ 1 h 368"/>
                    <a:gd name="T98" fmla="*/ 0 w 219"/>
                    <a:gd name="T99" fmla="*/ 1 h 368"/>
                    <a:gd name="T100" fmla="*/ 0 w 219"/>
                    <a:gd name="T101" fmla="*/ 1 h 368"/>
                    <a:gd name="T102" fmla="*/ 0 w 219"/>
                    <a:gd name="T103" fmla="*/ 1 h 3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9"/>
                    <a:gd name="T157" fmla="*/ 0 h 368"/>
                    <a:gd name="T158" fmla="*/ 219 w 219"/>
                    <a:gd name="T159" fmla="*/ 368 h 3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9" h="368">
                      <a:moveTo>
                        <a:pt x="33" y="368"/>
                      </a:moveTo>
                      <a:lnTo>
                        <a:pt x="29" y="367"/>
                      </a:lnTo>
                      <a:lnTo>
                        <a:pt x="26" y="367"/>
                      </a:lnTo>
                      <a:lnTo>
                        <a:pt x="21" y="366"/>
                      </a:lnTo>
                      <a:lnTo>
                        <a:pt x="17" y="365"/>
                      </a:lnTo>
                      <a:lnTo>
                        <a:pt x="13" y="365"/>
                      </a:lnTo>
                      <a:lnTo>
                        <a:pt x="9" y="364"/>
                      </a:lnTo>
                      <a:lnTo>
                        <a:pt x="5" y="364"/>
                      </a:lnTo>
                      <a:lnTo>
                        <a:pt x="0" y="363"/>
                      </a:lnTo>
                      <a:lnTo>
                        <a:pt x="5" y="344"/>
                      </a:lnTo>
                      <a:lnTo>
                        <a:pt x="10" y="325"/>
                      </a:lnTo>
                      <a:lnTo>
                        <a:pt x="16" y="307"/>
                      </a:lnTo>
                      <a:lnTo>
                        <a:pt x="21" y="289"/>
                      </a:lnTo>
                      <a:lnTo>
                        <a:pt x="20" y="282"/>
                      </a:lnTo>
                      <a:lnTo>
                        <a:pt x="18" y="274"/>
                      </a:lnTo>
                      <a:lnTo>
                        <a:pt x="16" y="269"/>
                      </a:lnTo>
                      <a:lnTo>
                        <a:pt x="15" y="264"/>
                      </a:lnTo>
                      <a:lnTo>
                        <a:pt x="21" y="262"/>
                      </a:lnTo>
                      <a:lnTo>
                        <a:pt x="29" y="260"/>
                      </a:lnTo>
                      <a:lnTo>
                        <a:pt x="36" y="256"/>
                      </a:lnTo>
                      <a:lnTo>
                        <a:pt x="40" y="252"/>
                      </a:lnTo>
                      <a:lnTo>
                        <a:pt x="42" y="220"/>
                      </a:lnTo>
                      <a:lnTo>
                        <a:pt x="45" y="189"/>
                      </a:lnTo>
                      <a:lnTo>
                        <a:pt x="50" y="157"/>
                      </a:lnTo>
                      <a:lnTo>
                        <a:pt x="56" y="124"/>
                      </a:lnTo>
                      <a:lnTo>
                        <a:pt x="63" y="93"/>
                      </a:lnTo>
                      <a:lnTo>
                        <a:pt x="71" y="61"/>
                      </a:lnTo>
                      <a:lnTo>
                        <a:pt x="79" y="31"/>
                      </a:lnTo>
                      <a:lnTo>
                        <a:pt x="88" y="1"/>
                      </a:lnTo>
                      <a:lnTo>
                        <a:pt x="100" y="1"/>
                      </a:lnTo>
                      <a:lnTo>
                        <a:pt x="112" y="0"/>
                      </a:lnTo>
                      <a:lnTo>
                        <a:pt x="126" y="0"/>
                      </a:lnTo>
                      <a:lnTo>
                        <a:pt x="139" y="0"/>
                      </a:lnTo>
                      <a:lnTo>
                        <a:pt x="151" y="0"/>
                      </a:lnTo>
                      <a:lnTo>
                        <a:pt x="164" y="0"/>
                      </a:lnTo>
                      <a:lnTo>
                        <a:pt x="178" y="0"/>
                      </a:lnTo>
                      <a:lnTo>
                        <a:pt x="191" y="0"/>
                      </a:lnTo>
                      <a:lnTo>
                        <a:pt x="191" y="5"/>
                      </a:lnTo>
                      <a:lnTo>
                        <a:pt x="191" y="10"/>
                      </a:lnTo>
                      <a:lnTo>
                        <a:pt x="191" y="15"/>
                      </a:lnTo>
                      <a:lnTo>
                        <a:pt x="191" y="20"/>
                      </a:lnTo>
                      <a:lnTo>
                        <a:pt x="181" y="20"/>
                      </a:lnTo>
                      <a:lnTo>
                        <a:pt x="173" y="20"/>
                      </a:lnTo>
                      <a:lnTo>
                        <a:pt x="164" y="20"/>
                      </a:lnTo>
                      <a:lnTo>
                        <a:pt x="155" y="21"/>
                      </a:lnTo>
                      <a:lnTo>
                        <a:pt x="146" y="23"/>
                      </a:lnTo>
                      <a:lnTo>
                        <a:pt x="138" y="24"/>
                      </a:lnTo>
                      <a:lnTo>
                        <a:pt x="129" y="26"/>
                      </a:lnTo>
                      <a:lnTo>
                        <a:pt x="121" y="28"/>
                      </a:lnTo>
                      <a:lnTo>
                        <a:pt x="129" y="28"/>
                      </a:lnTo>
                      <a:lnTo>
                        <a:pt x="138" y="28"/>
                      </a:lnTo>
                      <a:lnTo>
                        <a:pt x="145" y="28"/>
                      </a:lnTo>
                      <a:lnTo>
                        <a:pt x="154" y="29"/>
                      </a:lnTo>
                      <a:lnTo>
                        <a:pt x="163" y="30"/>
                      </a:lnTo>
                      <a:lnTo>
                        <a:pt x="172" y="31"/>
                      </a:lnTo>
                      <a:lnTo>
                        <a:pt x="180" y="33"/>
                      </a:lnTo>
                      <a:lnTo>
                        <a:pt x="190" y="35"/>
                      </a:lnTo>
                      <a:lnTo>
                        <a:pt x="190" y="42"/>
                      </a:lnTo>
                      <a:lnTo>
                        <a:pt x="190" y="50"/>
                      </a:lnTo>
                      <a:lnTo>
                        <a:pt x="190" y="57"/>
                      </a:lnTo>
                      <a:lnTo>
                        <a:pt x="190" y="64"/>
                      </a:lnTo>
                      <a:lnTo>
                        <a:pt x="179" y="65"/>
                      </a:lnTo>
                      <a:lnTo>
                        <a:pt x="169" y="65"/>
                      </a:lnTo>
                      <a:lnTo>
                        <a:pt x="160" y="65"/>
                      </a:lnTo>
                      <a:lnTo>
                        <a:pt x="151" y="65"/>
                      </a:lnTo>
                      <a:lnTo>
                        <a:pt x="141" y="65"/>
                      </a:lnTo>
                      <a:lnTo>
                        <a:pt x="132" y="66"/>
                      </a:lnTo>
                      <a:lnTo>
                        <a:pt x="123" y="67"/>
                      </a:lnTo>
                      <a:lnTo>
                        <a:pt x="113" y="69"/>
                      </a:lnTo>
                      <a:lnTo>
                        <a:pt x="123" y="69"/>
                      </a:lnTo>
                      <a:lnTo>
                        <a:pt x="132" y="70"/>
                      </a:lnTo>
                      <a:lnTo>
                        <a:pt x="142" y="71"/>
                      </a:lnTo>
                      <a:lnTo>
                        <a:pt x="151" y="72"/>
                      </a:lnTo>
                      <a:lnTo>
                        <a:pt x="161" y="74"/>
                      </a:lnTo>
                      <a:lnTo>
                        <a:pt x="170" y="76"/>
                      </a:lnTo>
                      <a:lnTo>
                        <a:pt x="181" y="78"/>
                      </a:lnTo>
                      <a:lnTo>
                        <a:pt x="192" y="81"/>
                      </a:lnTo>
                      <a:lnTo>
                        <a:pt x="192" y="87"/>
                      </a:lnTo>
                      <a:lnTo>
                        <a:pt x="192" y="93"/>
                      </a:lnTo>
                      <a:lnTo>
                        <a:pt x="192" y="101"/>
                      </a:lnTo>
                      <a:lnTo>
                        <a:pt x="192" y="108"/>
                      </a:lnTo>
                      <a:lnTo>
                        <a:pt x="184" y="108"/>
                      </a:lnTo>
                      <a:lnTo>
                        <a:pt x="174" y="107"/>
                      </a:lnTo>
                      <a:lnTo>
                        <a:pt x="164" y="107"/>
                      </a:lnTo>
                      <a:lnTo>
                        <a:pt x="155" y="106"/>
                      </a:lnTo>
                      <a:lnTo>
                        <a:pt x="145" y="106"/>
                      </a:lnTo>
                      <a:lnTo>
                        <a:pt x="136" y="107"/>
                      </a:lnTo>
                      <a:lnTo>
                        <a:pt x="129" y="109"/>
                      </a:lnTo>
                      <a:lnTo>
                        <a:pt x="121" y="112"/>
                      </a:lnTo>
                      <a:lnTo>
                        <a:pt x="130" y="112"/>
                      </a:lnTo>
                      <a:lnTo>
                        <a:pt x="139" y="113"/>
                      </a:lnTo>
                      <a:lnTo>
                        <a:pt x="147" y="115"/>
                      </a:lnTo>
                      <a:lnTo>
                        <a:pt x="156" y="116"/>
                      </a:lnTo>
                      <a:lnTo>
                        <a:pt x="165" y="118"/>
                      </a:lnTo>
                      <a:lnTo>
                        <a:pt x="174" y="121"/>
                      </a:lnTo>
                      <a:lnTo>
                        <a:pt x="184" y="123"/>
                      </a:lnTo>
                      <a:lnTo>
                        <a:pt x="192" y="127"/>
                      </a:lnTo>
                      <a:lnTo>
                        <a:pt x="194" y="129"/>
                      </a:lnTo>
                      <a:lnTo>
                        <a:pt x="195" y="133"/>
                      </a:lnTo>
                      <a:lnTo>
                        <a:pt x="195" y="141"/>
                      </a:lnTo>
                      <a:lnTo>
                        <a:pt x="195" y="158"/>
                      </a:lnTo>
                      <a:lnTo>
                        <a:pt x="187" y="160"/>
                      </a:lnTo>
                      <a:lnTo>
                        <a:pt x="177" y="160"/>
                      </a:lnTo>
                      <a:lnTo>
                        <a:pt x="166" y="158"/>
                      </a:lnTo>
                      <a:lnTo>
                        <a:pt x="154" y="155"/>
                      </a:lnTo>
                      <a:lnTo>
                        <a:pt x="143" y="153"/>
                      </a:lnTo>
                      <a:lnTo>
                        <a:pt x="133" y="153"/>
                      </a:lnTo>
                      <a:lnTo>
                        <a:pt x="123" y="154"/>
                      </a:lnTo>
                      <a:lnTo>
                        <a:pt x="117" y="159"/>
                      </a:lnTo>
                      <a:lnTo>
                        <a:pt x="128" y="160"/>
                      </a:lnTo>
                      <a:lnTo>
                        <a:pt x="141" y="161"/>
                      </a:lnTo>
                      <a:lnTo>
                        <a:pt x="156" y="163"/>
                      </a:lnTo>
                      <a:lnTo>
                        <a:pt x="170" y="166"/>
                      </a:lnTo>
                      <a:lnTo>
                        <a:pt x="184" y="171"/>
                      </a:lnTo>
                      <a:lnTo>
                        <a:pt x="194" y="179"/>
                      </a:lnTo>
                      <a:lnTo>
                        <a:pt x="197" y="189"/>
                      </a:lnTo>
                      <a:lnTo>
                        <a:pt x="195" y="203"/>
                      </a:lnTo>
                      <a:lnTo>
                        <a:pt x="184" y="203"/>
                      </a:lnTo>
                      <a:lnTo>
                        <a:pt x="174" y="201"/>
                      </a:lnTo>
                      <a:lnTo>
                        <a:pt x="165" y="200"/>
                      </a:lnTo>
                      <a:lnTo>
                        <a:pt x="155" y="199"/>
                      </a:lnTo>
                      <a:lnTo>
                        <a:pt x="146" y="198"/>
                      </a:lnTo>
                      <a:lnTo>
                        <a:pt x="138" y="198"/>
                      </a:lnTo>
                      <a:lnTo>
                        <a:pt x="130" y="198"/>
                      </a:lnTo>
                      <a:lnTo>
                        <a:pt x="121" y="200"/>
                      </a:lnTo>
                      <a:lnTo>
                        <a:pt x="130" y="203"/>
                      </a:lnTo>
                      <a:lnTo>
                        <a:pt x="140" y="204"/>
                      </a:lnTo>
                      <a:lnTo>
                        <a:pt x="147" y="206"/>
                      </a:lnTo>
                      <a:lnTo>
                        <a:pt x="156" y="209"/>
                      </a:lnTo>
                      <a:lnTo>
                        <a:pt x="165" y="211"/>
                      </a:lnTo>
                      <a:lnTo>
                        <a:pt x="175" y="214"/>
                      </a:lnTo>
                      <a:lnTo>
                        <a:pt x="185" y="217"/>
                      </a:lnTo>
                      <a:lnTo>
                        <a:pt x="195" y="221"/>
                      </a:lnTo>
                      <a:lnTo>
                        <a:pt x="195" y="228"/>
                      </a:lnTo>
                      <a:lnTo>
                        <a:pt x="195" y="234"/>
                      </a:lnTo>
                      <a:lnTo>
                        <a:pt x="195" y="241"/>
                      </a:lnTo>
                      <a:lnTo>
                        <a:pt x="195" y="248"/>
                      </a:lnTo>
                      <a:lnTo>
                        <a:pt x="185" y="247"/>
                      </a:lnTo>
                      <a:lnTo>
                        <a:pt x="175" y="246"/>
                      </a:lnTo>
                      <a:lnTo>
                        <a:pt x="165" y="245"/>
                      </a:lnTo>
                      <a:lnTo>
                        <a:pt x="155" y="244"/>
                      </a:lnTo>
                      <a:lnTo>
                        <a:pt x="146" y="243"/>
                      </a:lnTo>
                      <a:lnTo>
                        <a:pt x="136" y="243"/>
                      </a:lnTo>
                      <a:lnTo>
                        <a:pt x="129" y="244"/>
                      </a:lnTo>
                      <a:lnTo>
                        <a:pt x="121" y="246"/>
                      </a:lnTo>
                      <a:lnTo>
                        <a:pt x="131" y="247"/>
                      </a:lnTo>
                      <a:lnTo>
                        <a:pt x="142" y="248"/>
                      </a:lnTo>
                      <a:lnTo>
                        <a:pt x="153" y="249"/>
                      </a:lnTo>
                      <a:lnTo>
                        <a:pt x="164" y="251"/>
                      </a:lnTo>
                      <a:lnTo>
                        <a:pt x="175" y="255"/>
                      </a:lnTo>
                      <a:lnTo>
                        <a:pt x="184" y="260"/>
                      </a:lnTo>
                      <a:lnTo>
                        <a:pt x="192" y="267"/>
                      </a:lnTo>
                      <a:lnTo>
                        <a:pt x="199" y="277"/>
                      </a:lnTo>
                      <a:lnTo>
                        <a:pt x="203" y="278"/>
                      </a:lnTo>
                      <a:lnTo>
                        <a:pt x="212" y="282"/>
                      </a:lnTo>
                      <a:lnTo>
                        <a:pt x="219" y="288"/>
                      </a:lnTo>
                      <a:lnTo>
                        <a:pt x="217" y="295"/>
                      </a:lnTo>
                      <a:lnTo>
                        <a:pt x="192" y="293"/>
                      </a:lnTo>
                      <a:lnTo>
                        <a:pt x="175" y="291"/>
                      </a:lnTo>
                      <a:lnTo>
                        <a:pt x="162" y="290"/>
                      </a:lnTo>
                      <a:lnTo>
                        <a:pt x="152" y="289"/>
                      </a:lnTo>
                      <a:lnTo>
                        <a:pt x="146" y="288"/>
                      </a:lnTo>
                      <a:lnTo>
                        <a:pt x="142" y="288"/>
                      </a:lnTo>
                      <a:lnTo>
                        <a:pt x="139" y="288"/>
                      </a:lnTo>
                      <a:lnTo>
                        <a:pt x="135" y="288"/>
                      </a:lnTo>
                      <a:lnTo>
                        <a:pt x="141" y="291"/>
                      </a:lnTo>
                      <a:lnTo>
                        <a:pt x="149" y="293"/>
                      </a:lnTo>
                      <a:lnTo>
                        <a:pt x="157" y="296"/>
                      </a:lnTo>
                      <a:lnTo>
                        <a:pt x="168" y="298"/>
                      </a:lnTo>
                      <a:lnTo>
                        <a:pt x="179" y="300"/>
                      </a:lnTo>
                      <a:lnTo>
                        <a:pt x="190" y="303"/>
                      </a:lnTo>
                      <a:lnTo>
                        <a:pt x="200" y="307"/>
                      </a:lnTo>
                      <a:lnTo>
                        <a:pt x="210" y="310"/>
                      </a:lnTo>
                      <a:lnTo>
                        <a:pt x="208" y="315"/>
                      </a:lnTo>
                      <a:lnTo>
                        <a:pt x="207" y="321"/>
                      </a:lnTo>
                      <a:lnTo>
                        <a:pt x="206" y="327"/>
                      </a:lnTo>
                      <a:lnTo>
                        <a:pt x="206" y="334"/>
                      </a:lnTo>
                      <a:lnTo>
                        <a:pt x="196" y="334"/>
                      </a:lnTo>
                      <a:lnTo>
                        <a:pt x="185" y="333"/>
                      </a:lnTo>
                      <a:lnTo>
                        <a:pt x="174" y="331"/>
                      </a:lnTo>
                      <a:lnTo>
                        <a:pt x="163" y="329"/>
                      </a:lnTo>
                      <a:lnTo>
                        <a:pt x="152" y="328"/>
                      </a:lnTo>
                      <a:lnTo>
                        <a:pt x="142" y="328"/>
                      </a:lnTo>
                      <a:lnTo>
                        <a:pt x="132" y="328"/>
                      </a:lnTo>
                      <a:lnTo>
                        <a:pt x="124" y="331"/>
                      </a:lnTo>
                      <a:lnTo>
                        <a:pt x="130" y="334"/>
                      </a:lnTo>
                      <a:lnTo>
                        <a:pt x="138" y="336"/>
                      </a:lnTo>
                      <a:lnTo>
                        <a:pt x="147" y="339"/>
                      </a:lnTo>
                      <a:lnTo>
                        <a:pt x="158" y="341"/>
                      </a:lnTo>
                      <a:lnTo>
                        <a:pt x="169" y="343"/>
                      </a:lnTo>
                      <a:lnTo>
                        <a:pt x="180" y="345"/>
                      </a:lnTo>
                      <a:lnTo>
                        <a:pt x="190" y="348"/>
                      </a:lnTo>
                      <a:lnTo>
                        <a:pt x="198" y="350"/>
                      </a:lnTo>
                      <a:lnTo>
                        <a:pt x="198" y="352"/>
                      </a:lnTo>
                      <a:lnTo>
                        <a:pt x="198" y="353"/>
                      </a:lnTo>
                      <a:lnTo>
                        <a:pt x="198" y="355"/>
                      </a:lnTo>
                      <a:lnTo>
                        <a:pt x="199" y="359"/>
                      </a:lnTo>
                      <a:lnTo>
                        <a:pt x="192" y="359"/>
                      </a:lnTo>
                      <a:lnTo>
                        <a:pt x="178" y="360"/>
                      </a:lnTo>
                      <a:lnTo>
                        <a:pt x="157" y="361"/>
                      </a:lnTo>
                      <a:lnTo>
                        <a:pt x="134" y="362"/>
                      </a:lnTo>
                      <a:lnTo>
                        <a:pt x="109" y="363"/>
                      </a:lnTo>
                      <a:lnTo>
                        <a:pt x="85" y="364"/>
                      </a:lnTo>
                      <a:lnTo>
                        <a:pt x="63" y="365"/>
                      </a:lnTo>
                      <a:lnTo>
                        <a:pt x="48" y="365"/>
                      </a:lnTo>
                      <a:lnTo>
                        <a:pt x="44" y="367"/>
                      </a:lnTo>
                      <a:lnTo>
                        <a:pt x="40" y="368"/>
                      </a:lnTo>
                      <a:lnTo>
                        <a:pt x="37" y="368"/>
                      </a:lnTo>
                      <a:lnTo>
                        <a:pt x="33" y="368"/>
                      </a:lnTo>
                      <a:close/>
                    </a:path>
                  </a:pathLst>
                </a:custGeom>
                <a:solidFill>
                  <a:srgbClr val="669999"/>
                </a:solidFill>
                <a:ln w="9525">
                  <a:noFill/>
                  <a:round/>
                  <a:headEnd/>
                  <a:tailEnd/>
                </a:ln>
              </p:spPr>
              <p:txBody>
                <a:bodyPr/>
                <a:lstStyle/>
                <a:p>
                  <a:endParaRPr lang="zh-CN" altLang="en-US"/>
                </a:p>
              </p:txBody>
            </p:sp>
            <p:sp>
              <p:nvSpPr>
                <p:cNvPr id="47" name="Freeform 87"/>
                <p:cNvSpPr>
                  <a:spLocks/>
                </p:cNvSpPr>
                <p:nvPr/>
              </p:nvSpPr>
              <p:spPr bwMode="auto">
                <a:xfrm>
                  <a:off x="2871" y="3474"/>
                  <a:ext cx="64" cy="49"/>
                </a:xfrm>
                <a:custGeom>
                  <a:avLst/>
                  <a:gdLst>
                    <a:gd name="T0" fmla="*/ 0 w 130"/>
                    <a:gd name="T1" fmla="*/ 1 h 96"/>
                    <a:gd name="T2" fmla="*/ 0 w 130"/>
                    <a:gd name="T3" fmla="*/ 1 h 96"/>
                    <a:gd name="T4" fmla="*/ 0 w 130"/>
                    <a:gd name="T5" fmla="*/ 1 h 96"/>
                    <a:gd name="T6" fmla="*/ 0 w 130"/>
                    <a:gd name="T7" fmla="*/ 1 h 96"/>
                    <a:gd name="T8" fmla="*/ 0 w 130"/>
                    <a:gd name="T9" fmla="*/ 1 h 96"/>
                    <a:gd name="T10" fmla="*/ 0 w 130"/>
                    <a:gd name="T11" fmla="*/ 1 h 96"/>
                    <a:gd name="T12" fmla="*/ 0 w 130"/>
                    <a:gd name="T13" fmla="*/ 1 h 96"/>
                    <a:gd name="T14" fmla="*/ 0 w 130"/>
                    <a:gd name="T15" fmla="*/ 1 h 96"/>
                    <a:gd name="T16" fmla="*/ 0 w 130"/>
                    <a:gd name="T17" fmla="*/ 1 h 96"/>
                    <a:gd name="T18" fmla="*/ 0 w 130"/>
                    <a:gd name="T19" fmla="*/ 1 h 96"/>
                    <a:gd name="T20" fmla="*/ 0 w 130"/>
                    <a:gd name="T21" fmla="*/ 1 h 96"/>
                    <a:gd name="T22" fmla="*/ 0 w 130"/>
                    <a:gd name="T23" fmla="*/ 1 h 96"/>
                    <a:gd name="T24" fmla="*/ 0 w 130"/>
                    <a:gd name="T25" fmla="*/ 1 h 96"/>
                    <a:gd name="T26" fmla="*/ 0 w 130"/>
                    <a:gd name="T27" fmla="*/ 1 h 96"/>
                    <a:gd name="T28" fmla="*/ 0 w 130"/>
                    <a:gd name="T29" fmla="*/ 1 h 96"/>
                    <a:gd name="T30" fmla="*/ 0 w 130"/>
                    <a:gd name="T31" fmla="*/ 1 h 96"/>
                    <a:gd name="T32" fmla="*/ 0 w 130"/>
                    <a:gd name="T33" fmla="*/ 0 h 96"/>
                    <a:gd name="T34" fmla="*/ 0 w 130"/>
                    <a:gd name="T35" fmla="*/ 1 h 96"/>
                    <a:gd name="T36" fmla="*/ 0 w 130"/>
                    <a:gd name="T37" fmla="*/ 1 h 96"/>
                    <a:gd name="T38" fmla="*/ 0 w 130"/>
                    <a:gd name="T39" fmla="*/ 1 h 96"/>
                    <a:gd name="T40" fmla="*/ 0 w 130"/>
                    <a:gd name="T41" fmla="*/ 1 h 96"/>
                    <a:gd name="T42" fmla="*/ 0 w 130"/>
                    <a:gd name="T43" fmla="*/ 1 h 96"/>
                    <a:gd name="T44" fmla="*/ 0 w 130"/>
                    <a:gd name="T45" fmla="*/ 1 h 96"/>
                    <a:gd name="T46" fmla="*/ 0 w 130"/>
                    <a:gd name="T47" fmla="*/ 1 h 96"/>
                    <a:gd name="T48" fmla="*/ 0 w 130"/>
                    <a:gd name="T49" fmla="*/ 1 h 96"/>
                    <a:gd name="T50" fmla="*/ 0 w 130"/>
                    <a:gd name="T51" fmla="*/ 1 h 96"/>
                    <a:gd name="T52" fmla="*/ 0 w 130"/>
                    <a:gd name="T53" fmla="*/ 1 h 96"/>
                    <a:gd name="T54" fmla="*/ 0 w 130"/>
                    <a:gd name="T55" fmla="*/ 1 h 96"/>
                    <a:gd name="T56" fmla="*/ 0 w 130"/>
                    <a:gd name="T57" fmla="*/ 1 h 96"/>
                    <a:gd name="T58" fmla="*/ 0 w 130"/>
                    <a:gd name="T59" fmla="*/ 1 h 96"/>
                    <a:gd name="T60" fmla="*/ 0 w 130"/>
                    <a:gd name="T61" fmla="*/ 1 h 96"/>
                    <a:gd name="T62" fmla="*/ 0 w 130"/>
                    <a:gd name="T63" fmla="*/ 1 h 96"/>
                    <a:gd name="T64" fmla="*/ 0 w 130"/>
                    <a:gd name="T65" fmla="*/ 1 h 96"/>
                    <a:gd name="T66" fmla="*/ 0 w 130"/>
                    <a:gd name="T67" fmla="*/ 1 h 96"/>
                    <a:gd name="T68" fmla="*/ 0 w 130"/>
                    <a:gd name="T69" fmla="*/ 1 h 96"/>
                    <a:gd name="T70" fmla="*/ 0 w 130"/>
                    <a:gd name="T71" fmla="*/ 1 h 96"/>
                    <a:gd name="T72" fmla="*/ 0 w 130"/>
                    <a:gd name="T73" fmla="*/ 1 h 96"/>
                    <a:gd name="T74" fmla="*/ 0 w 130"/>
                    <a:gd name="T75" fmla="*/ 1 h 96"/>
                    <a:gd name="T76" fmla="*/ 0 w 130"/>
                    <a:gd name="T77" fmla="*/ 1 h 96"/>
                    <a:gd name="T78" fmla="*/ 0 w 130"/>
                    <a:gd name="T79" fmla="*/ 1 h 96"/>
                    <a:gd name="T80" fmla="*/ 0 w 130"/>
                    <a:gd name="T81" fmla="*/ 1 h 96"/>
                    <a:gd name="T82" fmla="*/ 0 w 130"/>
                    <a:gd name="T83" fmla="*/ 1 h 96"/>
                    <a:gd name="T84" fmla="*/ 0 w 130"/>
                    <a:gd name="T85" fmla="*/ 1 h 96"/>
                    <a:gd name="T86" fmla="*/ 0 w 130"/>
                    <a:gd name="T87" fmla="*/ 1 h 96"/>
                    <a:gd name="T88" fmla="*/ 0 w 130"/>
                    <a:gd name="T89" fmla="*/ 1 h 96"/>
                    <a:gd name="T90" fmla="*/ 0 w 130"/>
                    <a:gd name="T91" fmla="*/ 1 h 96"/>
                    <a:gd name="T92" fmla="*/ 0 w 130"/>
                    <a:gd name="T93" fmla="*/ 1 h 96"/>
                    <a:gd name="T94" fmla="*/ 0 w 130"/>
                    <a:gd name="T95" fmla="*/ 1 h 96"/>
                    <a:gd name="T96" fmla="*/ 0 w 130"/>
                    <a:gd name="T97" fmla="*/ 1 h 96"/>
                    <a:gd name="T98" fmla="*/ 0 w 130"/>
                    <a:gd name="T99" fmla="*/ 1 h 96"/>
                    <a:gd name="T100" fmla="*/ 0 w 130"/>
                    <a:gd name="T101" fmla="*/ 1 h 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0"/>
                    <a:gd name="T154" fmla="*/ 0 h 96"/>
                    <a:gd name="T155" fmla="*/ 130 w 130"/>
                    <a:gd name="T156" fmla="*/ 96 h 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0" h="96">
                      <a:moveTo>
                        <a:pt x="70" y="96"/>
                      </a:moveTo>
                      <a:lnTo>
                        <a:pt x="60" y="88"/>
                      </a:lnTo>
                      <a:lnTo>
                        <a:pt x="52" y="81"/>
                      </a:lnTo>
                      <a:lnTo>
                        <a:pt x="43" y="73"/>
                      </a:lnTo>
                      <a:lnTo>
                        <a:pt x="34" y="66"/>
                      </a:lnTo>
                      <a:lnTo>
                        <a:pt x="25" y="60"/>
                      </a:lnTo>
                      <a:lnTo>
                        <a:pt x="17" y="54"/>
                      </a:lnTo>
                      <a:lnTo>
                        <a:pt x="9" y="47"/>
                      </a:lnTo>
                      <a:lnTo>
                        <a:pt x="0" y="41"/>
                      </a:lnTo>
                      <a:lnTo>
                        <a:pt x="2" y="36"/>
                      </a:lnTo>
                      <a:lnTo>
                        <a:pt x="7" y="30"/>
                      </a:lnTo>
                      <a:lnTo>
                        <a:pt x="13" y="23"/>
                      </a:lnTo>
                      <a:lnTo>
                        <a:pt x="20" y="16"/>
                      </a:lnTo>
                      <a:lnTo>
                        <a:pt x="28" y="11"/>
                      </a:lnTo>
                      <a:lnTo>
                        <a:pt x="35" y="6"/>
                      </a:lnTo>
                      <a:lnTo>
                        <a:pt x="42" y="2"/>
                      </a:lnTo>
                      <a:lnTo>
                        <a:pt x="48" y="0"/>
                      </a:lnTo>
                      <a:lnTo>
                        <a:pt x="57" y="5"/>
                      </a:lnTo>
                      <a:lnTo>
                        <a:pt x="65" y="11"/>
                      </a:lnTo>
                      <a:lnTo>
                        <a:pt x="73" y="16"/>
                      </a:lnTo>
                      <a:lnTo>
                        <a:pt x="77" y="19"/>
                      </a:lnTo>
                      <a:lnTo>
                        <a:pt x="77" y="20"/>
                      </a:lnTo>
                      <a:lnTo>
                        <a:pt x="77" y="23"/>
                      </a:lnTo>
                      <a:lnTo>
                        <a:pt x="77" y="24"/>
                      </a:lnTo>
                      <a:lnTo>
                        <a:pt x="77" y="26"/>
                      </a:lnTo>
                      <a:lnTo>
                        <a:pt x="71" y="31"/>
                      </a:lnTo>
                      <a:lnTo>
                        <a:pt x="64" y="39"/>
                      </a:lnTo>
                      <a:lnTo>
                        <a:pt x="56" y="47"/>
                      </a:lnTo>
                      <a:lnTo>
                        <a:pt x="55" y="55"/>
                      </a:lnTo>
                      <a:lnTo>
                        <a:pt x="62" y="50"/>
                      </a:lnTo>
                      <a:lnTo>
                        <a:pt x="70" y="42"/>
                      </a:lnTo>
                      <a:lnTo>
                        <a:pt x="79" y="34"/>
                      </a:lnTo>
                      <a:lnTo>
                        <a:pt x="90" y="25"/>
                      </a:lnTo>
                      <a:lnTo>
                        <a:pt x="100" y="17"/>
                      </a:lnTo>
                      <a:lnTo>
                        <a:pt x="111" y="11"/>
                      </a:lnTo>
                      <a:lnTo>
                        <a:pt x="121" y="7"/>
                      </a:lnTo>
                      <a:lnTo>
                        <a:pt x="130" y="6"/>
                      </a:lnTo>
                      <a:lnTo>
                        <a:pt x="128" y="8"/>
                      </a:lnTo>
                      <a:lnTo>
                        <a:pt x="128" y="11"/>
                      </a:lnTo>
                      <a:lnTo>
                        <a:pt x="128" y="17"/>
                      </a:lnTo>
                      <a:lnTo>
                        <a:pt x="130" y="30"/>
                      </a:lnTo>
                      <a:lnTo>
                        <a:pt x="126" y="36"/>
                      </a:lnTo>
                      <a:lnTo>
                        <a:pt x="120" y="45"/>
                      </a:lnTo>
                      <a:lnTo>
                        <a:pt x="111" y="57"/>
                      </a:lnTo>
                      <a:lnTo>
                        <a:pt x="101" y="69"/>
                      </a:lnTo>
                      <a:lnTo>
                        <a:pt x="91" y="81"/>
                      </a:lnTo>
                      <a:lnTo>
                        <a:pt x="81" y="90"/>
                      </a:lnTo>
                      <a:lnTo>
                        <a:pt x="75" y="95"/>
                      </a:lnTo>
                      <a:lnTo>
                        <a:pt x="70" y="96"/>
                      </a:lnTo>
                      <a:close/>
                    </a:path>
                  </a:pathLst>
                </a:custGeom>
                <a:solidFill>
                  <a:srgbClr val="669999"/>
                </a:solidFill>
                <a:ln w="9525">
                  <a:noFill/>
                  <a:round/>
                  <a:headEnd/>
                  <a:tailEnd/>
                </a:ln>
              </p:spPr>
              <p:txBody>
                <a:bodyPr/>
                <a:lstStyle/>
                <a:p>
                  <a:endParaRPr lang="zh-CN" altLang="en-US"/>
                </a:p>
              </p:txBody>
            </p:sp>
            <p:sp>
              <p:nvSpPr>
                <p:cNvPr id="48" name="Freeform 88"/>
                <p:cNvSpPr>
                  <a:spLocks/>
                </p:cNvSpPr>
                <p:nvPr/>
              </p:nvSpPr>
              <p:spPr bwMode="auto">
                <a:xfrm>
                  <a:off x="2850" y="3452"/>
                  <a:ext cx="37" cy="39"/>
                </a:xfrm>
                <a:custGeom>
                  <a:avLst/>
                  <a:gdLst>
                    <a:gd name="T0" fmla="*/ 1 w 73"/>
                    <a:gd name="T1" fmla="*/ 1 h 78"/>
                    <a:gd name="T2" fmla="*/ 1 w 73"/>
                    <a:gd name="T3" fmla="*/ 1 h 78"/>
                    <a:gd name="T4" fmla="*/ 1 w 73"/>
                    <a:gd name="T5" fmla="*/ 1 h 78"/>
                    <a:gd name="T6" fmla="*/ 1 w 73"/>
                    <a:gd name="T7" fmla="*/ 1 h 78"/>
                    <a:gd name="T8" fmla="*/ 0 w 73"/>
                    <a:gd name="T9" fmla="*/ 1 h 78"/>
                    <a:gd name="T10" fmla="*/ 1 w 73"/>
                    <a:gd name="T11" fmla="*/ 1 h 78"/>
                    <a:gd name="T12" fmla="*/ 1 w 73"/>
                    <a:gd name="T13" fmla="*/ 1 h 78"/>
                    <a:gd name="T14" fmla="*/ 1 w 73"/>
                    <a:gd name="T15" fmla="*/ 1 h 78"/>
                    <a:gd name="T16" fmla="*/ 1 w 73"/>
                    <a:gd name="T17" fmla="*/ 0 h 78"/>
                    <a:gd name="T18" fmla="*/ 1 w 73"/>
                    <a:gd name="T19" fmla="*/ 1 h 78"/>
                    <a:gd name="T20" fmla="*/ 1 w 73"/>
                    <a:gd name="T21" fmla="*/ 1 h 78"/>
                    <a:gd name="T22" fmla="*/ 1 w 73"/>
                    <a:gd name="T23" fmla="*/ 1 h 78"/>
                    <a:gd name="T24" fmla="*/ 1 w 73"/>
                    <a:gd name="T25" fmla="*/ 1 h 78"/>
                    <a:gd name="T26" fmla="*/ 1 w 73"/>
                    <a:gd name="T27" fmla="*/ 1 h 78"/>
                    <a:gd name="T28" fmla="*/ 1 w 73"/>
                    <a:gd name="T29" fmla="*/ 1 h 78"/>
                    <a:gd name="T30" fmla="*/ 1 w 73"/>
                    <a:gd name="T31" fmla="*/ 1 h 78"/>
                    <a:gd name="T32" fmla="*/ 1 w 73"/>
                    <a:gd name="T33" fmla="*/ 1 h 78"/>
                    <a:gd name="T34" fmla="*/ 1 w 73"/>
                    <a:gd name="T35" fmla="*/ 1 h 78"/>
                    <a:gd name="T36" fmla="*/ 1 w 73"/>
                    <a:gd name="T37" fmla="*/ 1 h 78"/>
                    <a:gd name="T38" fmla="*/ 1 w 73"/>
                    <a:gd name="T39" fmla="*/ 1 h 78"/>
                    <a:gd name="T40" fmla="*/ 1 w 73"/>
                    <a:gd name="T41" fmla="*/ 1 h 78"/>
                    <a:gd name="T42" fmla="*/ 1 w 73"/>
                    <a:gd name="T43" fmla="*/ 1 h 78"/>
                    <a:gd name="T44" fmla="*/ 1 w 73"/>
                    <a:gd name="T45" fmla="*/ 1 h 78"/>
                    <a:gd name="T46" fmla="*/ 1 w 73"/>
                    <a:gd name="T47" fmla="*/ 1 h 78"/>
                    <a:gd name="T48" fmla="*/ 1 w 73"/>
                    <a:gd name="T49" fmla="*/ 1 h 78"/>
                    <a:gd name="T50" fmla="*/ 1 w 73"/>
                    <a:gd name="T51" fmla="*/ 1 h 78"/>
                    <a:gd name="T52" fmla="*/ 1 w 73"/>
                    <a:gd name="T53" fmla="*/ 1 h 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3"/>
                    <a:gd name="T82" fmla="*/ 0 h 78"/>
                    <a:gd name="T83" fmla="*/ 73 w 73"/>
                    <a:gd name="T84" fmla="*/ 78 h 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3" h="78">
                      <a:moveTo>
                        <a:pt x="31" y="78"/>
                      </a:moveTo>
                      <a:lnTo>
                        <a:pt x="24" y="73"/>
                      </a:lnTo>
                      <a:lnTo>
                        <a:pt x="16" y="68"/>
                      </a:lnTo>
                      <a:lnTo>
                        <a:pt x="7" y="62"/>
                      </a:lnTo>
                      <a:lnTo>
                        <a:pt x="0" y="57"/>
                      </a:lnTo>
                      <a:lnTo>
                        <a:pt x="1" y="47"/>
                      </a:lnTo>
                      <a:lnTo>
                        <a:pt x="2" y="36"/>
                      </a:lnTo>
                      <a:lnTo>
                        <a:pt x="4" y="23"/>
                      </a:lnTo>
                      <a:lnTo>
                        <a:pt x="7" y="0"/>
                      </a:lnTo>
                      <a:lnTo>
                        <a:pt x="15" y="2"/>
                      </a:lnTo>
                      <a:lnTo>
                        <a:pt x="24" y="5"/>
                      </a:lnTo>
                      <a:lnTo>
                        <a:pt x="34" y="9"/>
                      </a:lnTo>
                      <a:lnTo>
                        <a:pt x="43" y="13"/>
                      </a:lnTo>
                      <a:lnTo>
                        <a:pt x="53" y="19"/>
                      </a:lnTo>
                      <a:lnTo>
                        <a:pt x="62" y="25"/>
                      </a:lnTo>
                      <a:lnTo>
                        <a:pt x="69" y="32"/>
                      </a:lnTo>
                      <a:lnTo>
                        <a:pt x="73" y="39"/>
                      </a:lnTo>
                      <a:lnTo>
                        <a:pt x="70" y="44"/>
                      </a:lnTo>
                      <a:lnTo>
                        <a:pt x="65" y="49"/>
                      </a:lnTo>
                      <a:lnTo>
                        <a:pt x="60" y="55"/>
                      </a:lnTo>
                      <a:lnTo>
                        <a:pt x="53" y="61"/>
                      </a:lnTo>
                      <a:lnTo>
                        <a:pt x="48" y="68"/>
                      </a:lnTo>
                      <a:lnTo>
                        <a:pt x="41" y="73"/>
                      </a:lnTo>
                      <a:lnTo>
                        <a:pt x="36" y="76"/>
                      </a:lnTo>
                      <a:lnTo>
                        <a:pt x="31" y="78"/>
                      </a:lnTo>
                      <a:close/>
                    </a:path>
                  </a:pathLst>
                </a:custGeom>
                <a:solidFill>
                  <a:srgbClr val="669999"/>
                </a:solidFill>
                <a:ln w="9525">
                  <a:noFill/>
                  <a:round/>
                  <a:headEnd/>
                  <a:tailEnd/>
                </a:ln>
              </p:spPr>
              <p:txBody>
                <a:bodyPr/>
                <a:lstStyle/>
                <a:p>
                  <a:endParaRPr lang="zh-CN" altLang="en-US"/>
                </a:p>
              </p:txBody>
            </p:sp>
            <p:sp>
              <p:nvSpPr>
                <p:cNvPr id="49" name="Freeform 89"/>
                <p:cNvSpPr>
                  <a:spLocks/>
                </p:cNvSpPr>
                <p:nvPr/>
              </p:nvSpPr>
              <p:spPr bwMode="auto">
                <a:xfrm>
                  <a:off x="2901" y="3442"/>
                  <a:ext cx="34" cy="41"/>
                </a:xfrm>
                <a:custGeom>
                  <a:avLst/>
                  <a:gdLst>
                    <a:gd name="T0" fmla="*/ 1 w 68"/>
                    <a:gd name="T1" fmla="*/ 1 h 81"/>
                    <a:gd name="T2" fmla="*/ 1 w 68"/>
                    <a:gd name="T3" fmla="*/ 1 h 81"/>
                    <a:gd name="T4" fmla="*/ 1 w 68"/>
                    <a:gd name="T5" fmla="*/ 1 h 81"/>
                    <a:gd name="T6" fmla="*/ 1 w 68"/>
                    <a:gd name="T7" fmla="*/ 1 h 81"/>
                    <a:gd name="T8" fmla="*/ 0 w 68"/>
                    <a:gd name="T9" fmla="*/ 1 h 81"/>
                    <a:gd name="T10" fmla="*/ 1 w 68"/>
                    <a:gd name="T11" fmla="*/ 1 h 81"/>
                    <a:gd name="T12" fmla="*/ 1 w 68"/>
                    <a:gd name="T13" fmla="*/ 1 h 81"/>
                    <a:gd name="T14" fmla="*/ 1 w 68"/>
                    <a:gd name="T15" fmla="*/ 1 h 81"/>
                    <a:gd name="T16" fmla="*/ 1 w 68"/>
                    <a:gd name="T17" fmla="*/ 1 h 81"/>
                    <a:gd name="T18" fmla="*/ 1 w 68"/>
                    <a:gd name="T19" fmla="*/ 1 h 81"/>
                    <a:gd name="T20" fmla="*/ 1 w 68"/>
                    <a:gd name="T21" fmla="*/ 1 h 81"/>
                    <a:gd name="T22" fmla="*/ 1 w 68"/>
                    <a:gd name="T23" fmla="*/ 1 h 81"/>
                    <a:gd name="T24" fmla="*/ 1 w 68"/>
                    <a:gd name="T25" fmla="*/ 0 h 81"/>
                    <a:gd name="T26" fmla="*/ 1 w 68"/>
                    <a:gd name="T27" fmla="*/ 1 h 81"/>
                    <a:gd name="T28" fmla="*/ 1 w 68"/>
                    <a:gd name="T29" fmla="*/ 1 h 81"/>
                    <a:gd name="T30" fmla="*/ 1 w 68"/>
                    <a:gd name="T31" fmla="*/ 1 h 81"/>
                    <a:gd name="T32" fmla="*/ 1 w 68"/>
                    <a:gd name="T33" fmla="*/ 1 h 81"/>
                    <a:gd name="T34" fmla="*/ 1 w 68"/>
                    <a:gd name="T35" fmla="*/ 1 h 81"/>
                    <a:gd name="T36" fmla="*/ 1 w 68"/>
                    <a:gd name="T37" fmla="*/ 1 h 81"/>
                    <a:gd name="T38" fmla="*/ 1 w 68"/>
                    <a:gd name="T39" fmla="*/ 1 h 81"/>
                    <a:gd name="T40" fmla="*/ 1 w 68"/>
                    <a:gd name="T41" fmla="*/ 1 h 81"/>
                    <a:gd name="T42" fmla="*/ 1 w 68"/>
                    <a:gd name="T43" fmla="*/ 1 h 81"/>
                    <a:gd name="T44" fmla="*/ 1 w 68"/>
                    <a:gd name="T45" fmla="*/ 1 h 81"/>
                    <a:gd name="T46" fmla="*/ 1 w 68"/>
                    <a:gd name="T47" fmla="*/ 1 h 81"/>
                    <a:gd name="T48" fmla="*/ 1 w 68"/>
                    <a:gd name="T49" fmla="*/ 1 h 81"/>
                    <a:gd name="T50" fmla="*/ 1 w 68"/>
                    <a:gd name="T51" fmla="*/ 1 h 81"/>
                    <a:gd name="T52" fmla="*/ 1 w 68"/>
                    <a:gd name="T53" fmla="*/ 1 h 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8"/>
                    <a:gd name="T82" fmla="*/ 0 h 81"/>
                    <a:gd name="T83" fmla="*/ 68 w 68"/>
                    <a:gd name="T84" fmla="*/ 81 h 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8" h="81">
                      <a:moveTo>
                        <a:pt x="19" y="81"/>
                      </a:moveTo>
                      <a:lnTo>
                        <a:pt x="13" y="73"/>
                      </a:lnTo>
                      <a:lnTo>
                        <a:pt x="6" y="66"/>
                      </a:lnTo>
                      <a:lnTo>
                        <a:pt x="2" y="57"/>
                      </a:lnTo>
                      <a:lnTo>
                        <a:pt x="0" y="50"/>
                      </a:lnTo>
                      <a:lnTo>
                        <a:pt x="6" y="44"/>
                      </a:lnTo>
                      <a:lnTo>
                        <a:pt x="14" y="37"/>
                      </a:lnTo>
                      <a:lnTo>
                        <a:pt x="22" y="29"/>
                      </a:lnTo>
                      <a:lnTo>
                        <a:pt x="31" y="22"/>
                      </a:lnTo>
                      <a:lnTo>
                        <a:pt x="40" y="15"/>
                      </a:lnTo>
                      <a:lnTo>
                        <a:pt x="49" y="8"/>
                      </a:lnTo>
                      <a:lnTo>
                        <a:pt x="58" y="3"/>
                      </a:lnTo>
                      <a:lnTo>
                        <a:pt x="66" y="0"/>
                      </a:lnTo>
                      <a:lnTo>
                        <a:pt x="66" y="11"/>
                      </a:lnTo>
                      <a:lnTo>
                        <a:pt x="66" y="21"/>
                      </a:lnTo>
                      <a:lnTo>
                        <a:pt x="66" y="31"/>
                      </a:lnTo>
                      <a:lnTo>
                        <a:pt x="68" y="42"/>
                      </a:lnTo>
                      <a:lnTo>
                        <a:pt x="64" y="45"/>
                      </a:lnTo>
                      <a:lnTo>
                        <a:pt x="59" y="50"/>
                      </a:lnTo>
                      <a:lnTo>
                        <a:pt x="52" y="56"/>
                      </a:lnTo>
                      <a:lnTo>
                        <a:pt x="45" y="64"/>
                      </a:lnTo>
                      <a:lnTo>
                        <a:pt x="37" y="71"/>
                      </a:lnTo>
                      <a:lnTo>
                        <a:pt x="30" y="76"/>
                      </a:lnTo>
                      <a:lnTo>
                        <a:pt x="24" y="80"/>
                      </a:lnTo>
                      <a:lnTo>
                        <a:pt x="19" y="81"/>
                      </a:lnTo>
                      <a:close/>
                    </a:path>
                  </a:pathLst>
                </a:custGeom>
                <a:solidFill>
                  <a:srgbClr val="669999"/>
                </a:solidFill>
                <a:ln w="9525">
                  <a:noFill/>
                  <a:round/>
                  <a:headEnd/>
                  <a:tailEnd/>
                </a:ln>
              </p:spPr>
              <p:txBody>
                <a:bodyPr/>
                <a:lstStyle/>
                <a:p>
                  <a:endParaRPr lang="zh-CN" altLang="en-US"/>
                </a:p>
              </p:txBody>
            </p:sp>
            <p:sp>
              <p:nvSpPr>
                <p:cNvPr id="50" name="Freeform 90"/>
                <p:cNvSpPr>
                  <a:spLocks/>
                </p:cNvSpPr>
                <p:nvPr/>
              </p:nvSpPr>
              <p:spPr bwMode="auto">
                <a:xfrm>
                  <a:off x="2858" y="3400"/>
                  <a:ext cx="75" cy="64"/>
                </a:xfrm>
                <a:custGeom>
                  <a:avLst/>
                  <a:gdLst>
                    <a:gd name="T0" fmla="*/ 1 w 150"/>
                    <a:gd name="T1" fmla="*/ 0 h 129"/>
                    <a:gd name="T2" fmla="*/ 1 w 150"/>
                    <a:gd name="T3" fmla="*/ 0 h 129"/>
                    <a:gd name="T4" fmla="*/ 1 w 150"/>
                    <a:gd name="T5" fmla="*/ 0 h 129"/>
                    <a:gd name="T6" fmla="*/ 1 w 150"/>
                    <a:gd name="T7" fmla="*/ 0 h 129"/>
                    <a:gd name="T8" fmla="*/ 1 w 150"/>
                    <a:gd name="T9" fmla="*/ 0 h 129"/>
                    <a:gd name="T10" fmla="*/ 1 w 150"/>
                    <a:gd name="T11" fmla="*/ 0 h 129"/>
                    <a:gd name="T12" fmla="*/ 1 w 150"/>
                    <a:gd name="T13" fmla="*/ 0 h 129"/>
                    <a:gd name="T14" fmla="*/ 1 w 150"/>
                    <a:gd name="T15" fmla="*/ 0 h 129"/>
                    <a:gd name="T16" fmla="*/ 0 w 150"/>
                    <a:gd name="T17" fmla="*/ 0 h 129"/>
                    <a:gd name="T18" fmla="*/ 1 w 150"/>
                    <a:gd name="T19" fmla="*/ 0 h 129"/>
                    <a:gd name="T20" fmla="*/ 1 w 150"/>
                    <a:gd name="T21" fmla="*/ 0 h 129"/>
                    <a:gd name="T22" fmla="*/ 1 w 150"/>
                    <a:gd name="T23" fmla="*/ 0 h 129"/>
                    <a:gd name="T24" fmla="*/ 1 w 150"/>
                    <a:gd name="T25" fmla="*/ 0 h 129"/>
                    <a:gd name="T26" fmla="*/ 1 w 150"/>
                    <a:gd name="T27" fmla="*/ 0 h 129"/>
                    <a:gd name="T28" fmla="*/ 1 w 150"/>
                    <a:gd name="T29" fmla="*/ 0 h 129"/>
                    <a:gd name="T30" fmla="*/ 1 w 150"/>
                    <a:gd name="T31" fmla="*/ 0 h 129"/>
                    <a:gd name="T32" fmla="*/ 1 w 150"/>
                    <a:gd name="T33" fmla="*/ 0 h 129"/>
                    <a:gd name="T34" fmla="*/ 1 w 150"/>
                    <a:gd name="T35" fmla="*/ 0 h 129"/>
                    <a:gd name="T36" fmla="*/ 1 w 150"/>
                    <a:gd name="T37" fmla="*/ 0 h 129"/>
                    <a:gd name="T38" fmla="*/ 1 w 150"/>
                    <a:gd name="T39" fmla="*/ 0 h 129"/>
                    <a:gd name="T40" fmla="*/ 1 w 150"/>
                    <a:gd name="T41" fmla="*/ 0 h 129"/>
                    <a:gd name="T42" fmla="*/ 1 w 150"/>
                    <a:gd name="T43" fmla="*/ 0 h 129"/>
                    <a:gd name="T44" fmla="*/ 1 w 150"/>
                    <a:gd name="T45" fmla="*/ 0 h 129"/>
                    <a:gd name="T46" fmla="*/ 1 w 150"/>
                    <a:gd name="T47" fmla="*/ 0 h 129"/>
                    <a:gd name="T48" fmla="*/ 1 w 150"/>
                    <a:gd name="T49" fmla="*/ 0 h 129"/>
                    <a:gd name="T50" fmla="*/ 1 w 150"/>
                    <a:gd name="T51" fmla="*/ 0 h 129"/>
                    <a:gd name="T52" fmla="*/ 1 w 150"/>
                    <a:gd name="T53" fmla="*/ 0 h 129"/>
                    <a:gd name="T54" fmla="*/ 1 w 150"/>
                    <a:gd name="T55" fmla="*/ 0 h 129"/>
                    <a:gd name="T56" fmla="*/ 1 w 150"/>
                    <a:gd name="T57" fmla="*/ 0 h 129"/>
                    <a:gd name="T58" fmla="*/ 1 w 150"/>
                    <a:gd name="T59" fmla="*/ 0 h 129"/>
                    <a:gd name="T60" fmla="*/ 1 w 150"/>
                    <a:gd name="T61" fmla="*/ 0 h 129"/>
                    <a:gd name="T62" fmla="*/ 1 w 150"/>
                    <a:gd name="T63" fmla="*/ 0 h 129"/>
                    <a:gd name="T64" fmla="*/ 1 w 150"/>
                    <a:gd name="T65" fmla="*/ 0 h 129"/>
                    <a:gd name="T66" fmla="*/ 1 w 150"/>
                    <a:gd name="T67" fmla="*/ 0 h 129"/>
                    <a:gd name="T68" fmla="*/ 1 w 150"/>
                    <a:gd name="T69" fmla="*/ 0 h 129"/>
                    <a:gd name="T70" fmla="*/ 1 w 150"/>
                    <a:gd name="T71" fmla="*/ 0 h 129"/>
                    <a:gd name="T72" fmla="*/ 1 w 150"/>
                    <a:gd name="T73" fmla="*/ 0 h 129"/>
                    <a:gd name="T74" fmla="*/ 1 w 150"/>
                    <a:gd name="T75" fmla="*/ 0 h 129"/>
                    <a:gd name="T76" fmla="*/ 1 w 150"/>
                    <a:gd name="T77" fmla="*/ 0 h 129"/>
                    <a:gd name="T78" fmla="*/ 1 w 150"/>
                    <a:gd name="T79" fmla="*/ 0 h 129"/>
                    <a:gd name="T80" fmla="*/ 1 w 150"/>
                    <a:gd name="T81" fmla="*/ 0 h 129"/>
                    <a:gd name="T82" fmla="*/ 1 w 150"/>
                    <a:gd name="T83" fmla="*/ 0 h 129"/>
                    <a:gd name="T84" fmla="*/ 1 w 150"/>
                    <a:gd name="T85" fmla="*/ 0 h 129"/>
                    <a:gd name="T86" fmla="*/ 1 w 150"/>
                    <a:gd name="T87" fmla="*/ 0 h 129"/>
                    <a:gd name="T88" fmla="*/ 1 w 150"/>
                    <a:gd name="T89" fmla="*/ 0 h 129"/>
                    <a:gd name="T90" fmla="*/ 1 w 150"/>
                    <a:gd name="T91" fmla="*/ 0 h 129"/>
                    <a:gd name="T92" fmla="*/ 1 w 150"/>
                    <a:gd name="T93" fmla="*/ 0 h 129"/>
                    <a:gd name="T94" fmla="*/ 1 w 150"/>
                    <a:gd name="T95" fmla="*/ 0 h 129"/>
                    <a:gd name="T96" fmla="*/ 1 w 150"/>
                    <a:gd name="T97" fmla="*/ 0 h 129"/>
                    <a:gd name="T98" fmla="*/ 1 w 150"/>
                    <a:gd name="T99" fmla="*/ 0 h 129"/>
                    <a:gd name="T100" fmla="*/ 1 w 150"/>
                    <a:gd name="T101" fmla="*/ 0 h 129"/>
                    <a:gd name="T102" fmla="*/ 1 w 150"/>
                    <a:gd name="T103" fmla="*/ 0 h 129"/>
                    <a:gd name="T104" fmla="*/ 1 w 150"/>
                    <a:gd name="T105" fmla="*/ 0 h 129"/>
                    <a:gd name="T106" fmla="*/ 1 w 150"/>
                    <a:gd name="T107" fmla="*/ 0 h 129"/>
                    <a:gd name="T108" fmla="*/ 1 w 150"/>
                    <a:gd name="T109" fmla="*/ 0 h 129"/>
                    <a:gd name="T110" fmla="*/ 1 w 150"/>
                    <a:gd name="T111" fmla="*/ 0 h 129"/>
                    <a:gd name="T112" fmla="*/ 1 w 150"/>
                    <a:gd name="T113" fmla="*/ 0 h 129"/>
                    <a:gd name="T114" fmla="*/ 1 w 150"/>
                    <a:gd name="T115" fmla="*/ 0 h 129"/>
                    <a:gd name="T116" fmla="*/ 1 w 150"/>
                    <a:gd name="T117" fmla="*/ 0 h 129"/>
                    <a:gd name="T118" fmla="*/ 1 w 150"/>
                    <a:gd name="T119" fmla="*/ 0 h 129"/>
                    <a:gd name="T120" fmla="*/ 1 w 150"/>
                    <a:gd name="T121" fmla="*/ 0 h 129"/>
                    <a:gd name="T122" fmla="*/ 1 w 150"/>
                    <a:gd name="T123" fmla="*/ 0 h 129"/>
                    <a:gd name="T124" fmla="*/ 1 w 150"/>
                    <a:gd name="T125" fmla="*/ 0 h 12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0"/>
                    <a:gd name="T190" fmla="*/ 0 h 129"/>
                    <a:gd name="T191" fmla="*/ 150 w 150"/>
                    <a:gd name="T192" fmla="*/ 129 h 12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0" h="129">
                      <a:moveTo>
                        <a:pt x="69" y="129"/>
                      </a:moveTo>
                      <a:lnTo>
                        <a:pt x="60" y="122"/>
                      </a:lnTo>
                      <a:lnTo>
                        <a:pt x="51" y="115"/>
                      </a:lnTo>
                      <a:lnTo>
                        <a:pt x="42" y="109"/>
                      </a:lnTo>
                      <a:lnTo>
                        <a:pt x="33" y="103"/>
                      </a:lnTo>
                      <a:lnTo>
                        <a:pt x="23" y="97"/>
                      </a:lnTo>
                      <a:lnTo>
                        <a:pt x="15" y="90"/>
                      </a:lnTo>
                      <a:lnTo>
                        <a:pt x="7" y="84"/>
                      </a:lnTo>
                      <a:lnTo>
                        <a:pt x="0" y="77"/>
                      </a:lnTo>
                      <a:lnTo>
                        <a:pt x="1" y="59"/>
                      </a:lnTo>
                      <a:lnTo>
                        <a:pt x="2" y="44"/>
                      </a:lnTo>
                      <a:lnTo>
                        <a:pt x="4" y="28"/>
                      </a:lnTo>
                      <a:lnTo>
                        <a:pt x="7" y="13"/>
                      </a:lnTo>
                      <a:lnTo>
                        <a:pt x="15" y="15"/>
                      </a:lnTo>
                      <a:lnTo>
                        <a:pt x="24" y="19"/>
                      </a:lnTo>
                      <a:lnTo>
                        <a:pt x="33" y="24"/>
                      </a:lnTo>
                      <a:lnTo>
                        <a:pt x="43" y="29"/>
                      </a:lnTo>
                      <a:lnTo>
                        <a:pt x="51" y="35"/>
                      </a:lnTo>
                      <a:lnTo>
                        <a:pt x="61" y="41"/>
                      </a:lnTo>
                      <a:lnTo>
                        <a:pt x="69" y="48"/>
                      </a:lnTo>
                      <a:lnTo>
                        <a:pt x="77" y="53"/>
                      </a:lnTo>
                      <a:lnTo>
                        <a:pt x="75" y="57"/>
                      </a:lnTo>
                      <a:lnTo>
                        <a:pt x="73" y="59"/>
                      </a:lnTo>
                      <a:lnTo>
                        <a:pt x="73" y="61"/>
                      </a:lnTo>
                      <a:lnTo>
                        <a:pt x="73" y="64"/>
                      </a:lnTo>
                      <a:lnTo>
                        <a:pt x="76" y="61"/>
                      </a:lnTo>
                      <a:lnTo>
                        <a:pt x="78" y="60"/>
                      </a:lnTo>
                      <a:lnTo>
                        <a:pt x="80" y="58"/>
                      </a:lnTo>
                      <a:lnTo>
                        <a:pt x="84" y="56"/>
                      </a:lnTo>
                      <a:lnTo>
                        <a:pt x="89" y="60"/>
                      </a:lnTo>
                      <a:lnTo>
                        <a:pt x="95" y="66"/>
                      </a:lnTo>
                      <a:lnTo>
                        <a:pt x="103" y="71"/>
                      </a:lnTo>
                      <a:lnTo>
                        <a:pt x="111" y="71"/>
                      </a:lnTo>
                      <a:lnTo>
                        <a:pt x="106" y="63"/>
                      </a:lnTo>
                      <a:lnTo>
                        <a:pt x="101" y="56"/>
                      </a:lnTo>
                      <a:lnTo>
                        <a:pt x="95" y="49"/>
                      </a:lnTo>
                      <a:lnTo>
                        <a:pt x="92" y="42"/>
                      </a:lnTo>
                      <a:lnTo>
                        <a:pt x="100" y="38"/>
                      </a:lnTo>
                      <a:lnTo>
                        <a:pt x="107" y="33"/>
                      </a:lnTo>
                      <a:lnTo>
                        <a:pt x="115" y="27"/>
                      </a:lnTo>
                      <a:lnTo>
                        <a:pt x="122" y="20"/>
                      </a:lnTo>
                      <a:lnTo>
                        <a:pt x="129" y="13"/>
                      </a:lnTo>
                      <a:lnTo>
                        <a:pt x="136" y="7"/>
                      </a:lnTo>
                      <a:lnTo>
                        <a:pt x="141" y="3"/>
                      </a:lnTo>
                      <a:lnTo>
                        <a:pt x="148" y="0"/>
                      </a:lnTo>
                      <a:lnTo>
                        <a:pt x="148" y="12"/>
                      </a:lnTo>
                      <a:lnTo>
                        <a:pt x="148" y="26"/>
                      </a:lnTo>
                      <a:lnTo>
                        <a:pt x="149" y="38"/>
                      </a:lnTo>
                      <a:lnTo>
                        <a:pt x="150" y="52"/>
                      </a:lnTo>
                      <a:lnTo>
                        <a:pt x="140" y="61"/>
                      </a:lnTo>
                      <a:lnTo>
                        <a:pt x="130" y="71"/>
                      </a:lnTo>
                      <a:lnTo>
                        <a:pt x="121" y="80"/>
                      </a:lnTo>
                      <a:lnTo>
                        <a:pt x="112" y="89"/>
                      </a:lnTo>
                      <a:lnTo>
                        <a:pt x="102" y="99"/>
                      </a:lnTo>
                      <a:lnTo>
                        <a:pt x="92" y="109"/>
                      </a:lnTo>
                      <a:lnTo>
                        <a:pt x="83" y="118"/>
                      </a:lnTo>
                      <a:lnTo>
                        <a:pt x="73" y="129"/>
                      </a:lnTo>
                      <a:lnTo>
                        <a:pt x="72" y="129"/>
                      </a:lnTo>
                      <a:lnTo>
                        <a:pt x="71" y="129"/>
                      </a:lnTo>
                      <a:lnTo>
                        <a:pt x="70" y="129"/>
                      </a:lnTo>
                      <a:lnTo>
                        <a:pt x="69" y="129"/>
                      </a:lnTo>
                      <a:close/>
                    </a:path>
                  </a:pathLst>
                </a:custGeom>
                <a:solidFill>
                  <a:srgbClr val="669999"/>
                </a:solidFill>
                <a:ln w="9525">
                  <a:noFill/>
                  <a:round/>
                  <a:headEnd/>
                  <a:tailEnd/>
                </a:ln>
              </p:spPr>
              <p:txBody>
                <a:bodyPr/>
                <a:lstStyle/>
                <a:p>
                  <a:endParaRPr lang="zh-CN" altLang="en-US"/>
                </a:p>
              </p:txBody>
            </p:sp>
            <p:sp>
              <p:nvSpPr>
                <p:cNvPr id="51" name="Freeform 91"/>
                <p:cNvSpPr>
                  <a:spLocks/>
                </p:cNvSpPr>
                <p:nvPr/>
              </p:nvSpPr>
              <p:spPr bwMode="auto">
                <a:xfrm>
                  <a:off x="2865" y="3361"/>
                  <a:ext cx="67" cy="60"/>
                </a:xfrm>
                <a:custGeom>
                  <a:avLst/>
                  <a:gdLst>
                    <a:gd name="T0" fmla="*/ 0 w 135"/>
                    <a:gd name="T1" fmla="*/ 1 h 119"/>
                    <a:gd name="T2" fmla="*/ 0 w 135"/>
                    <a:gd name="T3" fmla="*/ 1 h 119"/>
                    <a:gd name="T4" fmla="*/ 0 w 135"/>
                    <a:gd name="T5" fmla="*/ 1 h 119"/>
                    <a:gd name="T6" fmla="*/ 0 w 135"/>
                    <a:gd name="T7" fmla="*/ 1 h 119"/>
                    <a:gd name="T8" fmla="*/ 0 w 135"/>
                    <a:gd name="T9" fmla="*/ 1 h 119"/>
                    <a:gd name="T10" fmla="*/ 0 w 135"/>
                    <a:gd name="T11" fmla="*/ 1 h 119"/>
                    <a:gd name="T12" fmla="*/ 0 w 135"/>
                    <a:gd name="T13" fmla="*/ 1 h 119"/>
                    <a:gd name="T14" fmla="*/ 0 w 135"/>
                    <a:gd name="T15" fmla="*/ 1 h 119"/>
                    <a:gd name="T16" fmla="*/ 0 w 135"/>
                    <a:gd name="T17" fmla="*/ 1 h 119"/>
                    <a:gd name="T18" fmla="*/ 0 w 135"/>
                    <a:gd name="T19" fmla="*/ 1 h 119"/>
                    <a:gd name="T20" fmla="*/ 0 w 135"/>
                    <a:gd name="T21" fmla="*/ 1 h 119"/>
                    <a:gd name="T22" fmla="*/ 0 w 135"/>
                    <a:gd name="T23" fmla="*/ 1 h 119"/>
                    <a:gd name="T24" fmla="*/ 0 w 135"/>
                    <a:gd name="T25" fmla="*/ 1 h 119"/>
                    <a:gd name="T26" fmla="*/ 0 w 135"/>
                    <a:gd name="T27" fmla="*/ 1 h 119"/>
                    <a:gd name="T28" fmla="*/ 0 w 135"/>
                    <a:gd name="T29" fmla="*/ 1 h 119"/>
                    <a:gd name="T30" fmla="*/ 0 w 135"/>
                    <a:gd name="T31" fmla="*/ 1 h 119"/>
                    <a:gd name="T32" fmla="*/ 0 w 135"/>
                    <a:gd name="T33" fmla="*/ 1 h 119"/>
                    <a:gd name="T34" fmla="*/ 0 w 135"/>
                    <a:gd name="T35" fmla="*/ 1 h 119"/>
                    <a:gd name="T36" fmla="*/ 0 w 135"/>
                    <a:gd name="T37" fmla="*/ 1 h 119"/>
                    <a:gd name="T38" fmla="*/ 0 w 135"/>
                    <a:gd name="T39" fmla="*/ 1 h 119"/>
                    <a:gd name="T40" fmla="*/ 0 w 135"/>
                    <a:gd name="T41" fmla="*/ 1 h 119"/>
                    <a:gd name="T42" fmla="*/ 0 w 135"/>
                    <a:gd name="T43" fmla="*/ 1 h 119"/>
                    <a:gd name="T44" fmla="*/ 0 w 135"/>
                    <a:gd name="T45" fmla="*/ 1 h 119"/>
                    <a:gd name="T46" fmla="*/ 0 w 135"/>
                    <a:gd name="T47" fmla="*/ 1 h 119"/>
                    <a:gd name="T48" fmla="*/ 0 w 135"/>
                    <a:gd name="T49" fmla="*/ 1 h 119"/>
                    <a:gd name="T50" fmla="*/ 0 w 135"/>
                    <a:gd name="T51" fmla="*/ 1 h 119"/>
                    <a:gd name="T52" fmla="*/ 0 w 135"/>
                    <a:gd name="T53" fmla="*/ 1 h 119"/>
                    <a:gd name="T54" fmla="*/ 0 w 135"/>
                    <a:gd name="T55" fmla="*/ 1 h 119"/>
                    <a:gd name="T56" fmla="*/ 0 w 135"/>
                    <a:gd name="T57" fmla="*/ 1 h 119"/>
                    <a:gd name="T58" fmla="*/ 0 w 135"/>
                    <a:gd name="T59" fmla="*/ 1 h 119"/>
                    <a:gd name="T60" fmla="*/ 0 w 135"/>
                    <a:gd name="T61" fmla="*/ 1 h 119"/>
                    <a:gd name="T62" fmla="*/ 0 w 135"/>
                    <a:gd name="T63" fmla="*/ 1 h 119"/>
                    <a:gd name="T64" fmla="*/ 0 w 135"/>
                    <a:gd name="T65" fmla="*/ 1 h 1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5"/>
                    <a:gd name="T100" fmla="*/ 0 h 119"/>
                    <a:gd name="T101" fmla="*/ 135 w 135"/>
                    <a:gd name="T102" fmla="*/ 119 h 1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5" h="119">
                      <a:moveTo>
                        <a:pt x="71" y="119"/>
                      </a:moveTo>
                      <a:lnTo>
                        <a:pt x="64" y="114"/>
                      </a:lnTo>
                      <a:lnTo>
                        <a:pt x="55" y="107"/>
                      </a:lnTo>
                      <a:lnTo>
                        <a:pt x="44" y="99"/>
                      </a:lnTo>
                      <a:lnTo>
                        <a:pt x="33" y="90"/>
                      </a:lnTo>
                      <a:lnTo>
                        <a:pt x="22" y="81"/>
                      </a:lnTo>
                      <a:lnTo>
                        <a:pt x="12" y="73"/>
                      </a:lnTo>
                      <a:lnTo>
                        <a:pt x="4" y="64"/>
                      </a:lnTo>
                      <a:lnTo>
                        <a:pt x="0" y="57"/>
                      </a:lnTo>
                      <a:lnTo>
                        <a:pt x="1" y="46"/>
                      </a:lnTo>
                      <a:lnTo>
                        <a:pt x="3" y="34"/>
                      </a:lnTo>
                      <a:lnTo>
                        <a:pt x="6" y="23"/>
                      </a:lnTo>
                      <a:lnTo>
                        <a:pt x="8" y="11"/>
                      </a:lnTo>
                      <a:lnTo>
                        <a:pt x="14" y="13"/>
                      </a:lnTo>
                      <a:lnTo>
                        <a:pt x="22" y="16"/>
                      </a:lnTo>
                      <a:lnTo>
                        <a:pt x="30" y="21"/>
                      </a:lnTo>
                      <a:lnTo>
                        <a:pt x="38" y="26"/>
                      </a:lnTo>
                      <a:lnTo>
                        <a:pt x="46" y="32"/>
                      </a:lnTo>
                      <a:lnTo>
                        <a:pt x="54" y="38"/>
                      </a:lnTo>
                      <a:lnTo>
                        <a:pt x="60" y="46"/>
                      </a:lnTo>
                      <a:lnTo>
                        <a:pt x="67" y="53"/>
                      </a:lnTo>
                      <a:lnTo>
                        <a:pt x="59" y="61"/>
                      </a:lnTo>
                      <a:lnTo>
                        <a:pt x="53" y="68"/>
                      </a:lnTo>
                      <a:lnTo>
                        <a:pt x="45" y="77"/>
                      </a:lnTo>
                      <a:lnTo>
                        <a:pt x="37" y="85"/>
                      </a:lnTo>
                      <a:lnTo>
                        <a:pt x="38" y="85"/>
                      </a:lnTo>
                      <a:lnTo>
                        <a:pt x="40" y="85"/>
                      </a:lnTo>
                      <a:lnTo>
                        <a:pt x="41" y="85"/>
                      </a:lnTo>
                      <a:lnTo>
                        <a:pt x="42" y="85"/>
                      </a:lnTo>
                      <a:lnTo>
                        <a:pt x="49" y="79"/>
                      </a:lnTo>
                      <a:lnTo>
                        <a:pt x="56" y="72"/>
                      </a:lnTo>
                      <a:lnTo>
                        <a:pt x="64" y="65"/>
                      </a:lnTo>
                      <a:lnTo>
                        <a:pt x="71" y="58"/>
                      </a:lnTo>
                      <a:lnTo>
                        <a:pt x="75" y="59"/>
                      </a:lnTo>
                      <a:lnTo>
                        <a:pt x="79" y="61"/>
                      </a:lnTo>
                      <a:lnTo>
                        <a:pt x="85" y="64"/>
                      </a:lnTo>
                      <a:lnTo>
                        <a:pt x="90" y="67"/>
                      </a:lnTo>
                      <a:lnTo>
                        <a:pt x="94" y="69"/>
                      </a:lnTo>
                      <a:lnTo>
                        <a:pt x="98" y="71"/>
                      </a:lnTo>
                      <a:lnTo>
                        <a:pt x="99" y="68"/>
                      </a:lnTo>
                      <a:lnTo>
                        <a:pt x="98" y="64"/>
                      </a:lnTo>
                      <a:lnTo>
                        <a:pt x="94" y="61"/>
                      </a:lnTo>
                      <a:lnTo>
                        <a:pt x="91" y="58"/>
                      </a:lnTo>
                      <a:lnTo>
                        <a:pt x="88" y="55"/>
                      </a:lnTo>
                      <a:lnTo>
                        <a:pt x="85" y="51"/>
                      </a:lnTo>
                      <a:lnTo>
                        <a:pt x="87" y="46"/>
                      </a:lnTo>
                      <a:lnTo>
                        <a:pt x="91" y="38"/>
                      </a:lnTo>
                      <a:lnTo>
                        <a:pt x="98" y="30"/>
                      </a:lnTo>
                      <a:lnTo>
                        <a:pt x="105" y="22"/>
                      </a:lnTo>
                      <a:lnTo>
                        <a:pt x="114" y="13"/>
                      </a:lnTo>
                      <a:lnTo>
                        <a:pt x="122" y="7"/>
                      </a:lnTo>
                      <a:lnTo>
                        <a:pt x="130" y="2"/>
                      </a:lnTo>
                      <a:lnTo>
                        <a:pt x="135" y="0"/>
                      </a:lnTo>
                      <a:lnTo>
                        <a:pt x="134" y="12"/>
                      </a:lnTo>
                      <a:lnTo>
                        <a:pt x="134" y="25"/>
                      </a:lnTo>
                      <a:lnTo>
                        <a:pt x="134" y="37"/>
                      </a:lnTo>
                      <a:lnTo>
                        <a:pt x="134" y="51"/>
                      </a:lnTo>
                      <a:lnTo>
                        <a:pt x="128" y="58"/>
                      </a:lnTo>
                      <a:lnTo>
                        <a:pt x="122" y="67"/>
                      </a:lnTo>
                      <a:lnTo>
                        <a:pt x="113" y="78"/>
                      </a:lnTo>
                      <a:lnTo>
                        <a:pt x="104" y="89"/>
                      </a:lnTo>
                      <a:lnTo>
                        <a:pt x="94" y="100"/>
                      </a:lnTo>
                      <a:lnTo>
                        <a:pt x="86" y="109"/>
                      </a:lnTo>
                      <a:lnTo>
                        <a:pt x="78" y="115"/>
                      </a:lnTo>
                      <a:lnTo>
                        <a:pt x="71" y="119"/>
                      </a:lnTo>
                      <a:close/>
                    </a:path>
                  </a:pathLst>
                </a:custGeom>
                <a:solidFill>
                  <a:srgbClr val="669999"/>
                </a:solidFill>
                <a:ln w="9525">
                  <a:noFill/>
                  <a:round/>
                  <a:headEnd/>
                  <a:tailEnd/>
                </a:ln>
              </p:spPr>
              <p:txBody>
                <a:bodyPr/>
                <a:lstStyle/>
                <a:p>
                  <a:endParaRPr lang="zh-CN" altLang="en-US"/>
                </a:p>
              </p:txBody>
            </p:sp>
            <p:sp>
              <p:nvSpPr>
                <p:cNvPr id="52" name="Freeform 92"/>
                <p:cNvSpPr>
                  <a:spLocks/>
                </p:cNvSpPr>
                <p:nvPr/>
              </p:nvSpPr>
              <p:spPr bwMode="auto">
                <a:xfrm>
                  <a:off x="2886" y="3328"/>
                  <a:ext cx="46" cy="54"/>
                </a:xfrm>
                <a:custGeom>
                  <a:avLst/>
                  <a:gdLst>
                    <a:gd name="T0" fmla="*/ 1 w 91"/>
                    <a:gd name="T1" fmla="*/ 1 h 108"/>
                    <a:gd name="T2" fmla="*/ 1 w 91"/>
                    <a:gd name="T3" fmla="*/ 1 h 108"/>
                    <a:gd name="T4" fmla="*/ 1 w 91"/>
                    <a:gd name="T5" fmla="*/ 1 h 108"/>
                    <a:gd name="T6" fmla="*/ 1 w 91"/>
                    <a:gd name="T7" fmla="*/ 1 h 108"/>
                    <a:gd name="T8" fmla="*/ 0 w 91"/>
                    <a:gd name="T9" fmla="*/ 1 h 108"/>
                    <a:gd name="T10" fmla="*/ 1 w 91"/>
                    <a:gd name="T11" fmla="*/ 1 h 108"/>
                    <a:gd name="T12" fmla="*/ 1 w 91"/>
                    <a:gd name="T13" fmla="*/ 1 h 108"/>
                    <a:gd name="T14" fmla="*/ 1 w 91"/>
                    <a:gd name="T15" fmla="*/ 1 h 108"/>
                    <a:gd name="T16" fmla="*/ 1 w 91"/>
                    <a:gd name="T17" fmla="*/ 1 h 108"/>
                    <a:gd name="T18" fmla="*/ 1 w 91"/>
                    <a:gd name="T19" fmla="*/ 1 h 108"/>
                    <a:gd name="T20" fmla="*/ 1 w 91"/>
                    <a:gd name="T21" fmla="*/ 1 h 108"/>
                    <a:gd name="T22" fmla="*/ 1 w 91"/>
                    <a:gd name="T23" fmla="*/ 1 h 108"/>
                    <a:gd name="T24" fmla="*/ 1 w 91"/>
                    <a:gd name="T25" fmla="*/ 1 h 108"/>
                    <a:gd name="T26" fmla="*/ 1 w 91"/>
                    <a:gd name="T27" fmla="*/ 1 h 108"/>
                    <a:gd name="T28" fmla="*/ 1 w 91"/>
                    <a:gd name="T29" fmla="*/ 1 h 108"/>
                    <a:gd name="T30" fmla="*/ 1 w 91"/>
                    <a:gd name="T31" fmla="*/ 1 h 108"/>
                    <a:gd name="T32" fmla="*/ 1 w 91"/>
                    <a:gd name="T33" fmla="*/ 1 h 108"/>
                    <a:gd name="T34" fmla="*/ 1 w 91"/>
                    <a:gd name="T35" fmla="*/ 1 h 108"/>
                    <a:gd name="T36" fmla="*/ 1 w 91"/>
                    <a:gd name="T37" fmla="*/ 1 h 108"/>
                    <a:gd name="T38" fmla="*/ 1 w 91"/>
                    <a:gd name="T39" fmla="*/ 1 h 108"/>
                    <a:gd name="T40" fmla="*/ 1 w 91"/>
                    <a:gd name="T41" fmla="*/ 1 h 108"/>
                    <a:gd name="T42" fmla="*/ 1 w 91"/>
                    <a:gd name="T43" fmla="*/ 1 h 108"/>
                    <a:gd name="T44" fmla="*/ 1 w 91"/>
                    <a:gd name="T45" fmla="*/ 1 h 108"/>
                    <a:gd name="T46" fmla="*/ 1 w 91"/>
                    <a:gd name="T47" fmla="*/ 1 h 108"/>
                    <a:gd name="T48" fmla="*/ 1 w 91"/>
                    <a:gd name="T49" fmla="*/ 1 h 108"/>
                    <a:gd name="T50" fmla="*/ 1 w 91"/>
                    <a:gd name="T51" fmla="*/ 1 h 108"/>
                    <a:gd name="T52" fmla="*/ 1 w 91"/>
                    <a:gd name="T53" fmla="*/ 1 h 108"/>
                    <a:gd name="T54" fmla="*/ 1 w 91"/>
                    <a:gd name="T55" fmla="*/ 1 h 108"/>
                    <a:gd name="T56" fmla="*/ 1 w 91"/>
                    <a:gd name="T57" fmla="*/ 0 h 108"/>
                    <a:gd name="T58" fmla="*/ 1 w 91"/>
                    <a:gd name="T59" fmla="*/ 1 h 108"/>
                    <a:gd name="T60" fmla="*/ 1 w 91"/>
                    <a:gd name="T61" fmla="*/ 1 h 108"/>
                    <a:gd name="T62" fmla="*/ 1 w 91"/>
                    <a:gd name="T63" fmla="*/ 1 h 108"/>
                    <a:gd name="T64" fmla="*/ 1 w 91"/>
                    <a:gd name="T65" fmla="*/ 1 h 108"/>
                    <a:gd name="T66" fmla="*/ 1 w 91"/>
                    <a:gd name="T67" fmla="*/ 1 h 108"/>
                    <a:gd name="T68" fmla="*/ 1 w 91"/>
                    <a:gd name="T69" fmla="*/ 1 h 108"/>
                    <a:gd name="T70" fmla="*/ 1 w 91"/>
                    <a:gd name="T71" fmla="*/ 1 h 108"/>
                    <a:gd name="T72" fmla="*/ 1 w 91"/>
                    <a:gd name="T73" fmla="*/ 1 h 108"/>
                    <a:gd name="T74" fmla="*/ 1 w 91"/>
                    <a:gd name="T75" fmla="*/ 1 h 108"/>
                    <a:gd name="T76" fmla="*/ 1 w 91"/>
                    <a:gd name="T77" fmla="*/ 1 h 108"/>
                    <a:gd name="T78" fmla="*/ 1 w 91"/>
                    <a:gd name="T79" fmla="*/ 1 h 108"/>
                    <a:gd name="T80" fmla="*/ 1 w 91"/>
                    <a:gd name="T81" fmla="*/ 1 h 108"/>
                    <a:gd name="T82" fmla="*/ 1 w 91"/>
                    <a:gd name="T83" fmla="*/ 1 h 108"/>
                    <a:gd name="T84" fmla="*/ 1 w 91"/>
                    <a:gd name="T85" fmla="*/ 1 h 108"/>
                    <a:gd name="T86" fmla="*/ 1 w 91"/>
                    <a:gd name="T87" fmla="*/ 1 h 108"/>
                    <a:gd name="T88" fmla="*/ 1 w 91"/>
                    <a:gd name="T89" fmla="*/ 1 h 108"/>
                    <a:gd name="T90" fmla="*/ 1 w 91"/>
                    <a:gd name="T91" fmla="*/ 1 h 108"/>
                    <a:gd name="T92" fmla="*/ 1 w 91"/>
                    <a:gd name="T93" fmla="*/ 1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1"/>
                    <a:gd name="T142" fmla="*/ 0 h 108"/>
                    <a:gd name="T143" fmla="*/ 91 w 91"/>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1" h="108">
                      <a:moveTo>
                        <a:pt x="32" y="105"/>
                      </a:moveTo>
                      <a:lnTo>
                        <a:pt x="22" y="97"/>
                      </a:lnTo>
                      <a:lnTo>
                        <a:pt x="12" y="89"/>
                      </a:lnTo>
                      <a:lnTo>
                        <a:pt x="4" y="80"/>
                      </a:lnTo>
                      <a:lnTo>
                        <a:pt x="0" y="73"/>
                      </a:lnTo>
                      <a:lnTo>
                        <a:pt x="5" y="68"/>
                      </a:lnTo>
                      <a:lnTo>
                        <a:pt x="12" y="62"/>
                      </a:lnTo>
                      <a:lnTo>
                        <a:pt x="19" y="55"/>
                      </a:lnTo>
                      <a:lnTo>
                        <a:pt x="25" y="49"/>
                      </a:lnTo>
                      <a:lnTo>
                        <a:pt x="33" y="43"/>
                      </a:lnTo>
                      <a:lnTo>
                        <a:pt x="41" y="38"/>
                      </a:lnTo>
                      <a:lnTo>
                        <a:pt x="47" y="34"/>
                      </a:lnTo>
                      <a:lnTo>
                        <a:pt x="54" y="31"/>
                      </a:lnTo>
                      <a:lnTo>
                        <a:pt x="56" y="34"/>
                      </a:lnTo>
                      <a:lnTo>
                        <a:pt x="59" y="36"/>
                      </a:lnTo>
                      <a:lnTo>
                        <a:pt x="62" y="38"/>
                      </a:lnTo>
                      <a:lnTo>
                        <a:pt x="67" y="40"/>
                      </a:lnTo>
                      <a:lnTo>
                        <a:pt x="67" y="39"/>
                      </a:lnTo>
                      <a:lnTo>
                        <a:pt x="68" y="38"/>
                      </a:lnTo>
                      <a:lnTo>
                        <a:pt x="68" y="37"/>
                      </a:lnTo>
                      <a:lnTo>
                        <a:pt x="68" y="36"/>
                      </a:lnTo>
                      <a:lnTo>
                        <a:pt x="64" y="30"/>
                      </a:lnTo>
                      <a:lnTo>
                        <a:pt x="61" y="27"/>
                      </a:lnTo>
                      <a:lnTo>
                        <a:pt x="60" y="24"/>
                      </a:lnTo>
                      <a:lnTo>
                        <a:pt x="60" y="21"/>
                      </a:lnTo>
                      <a:lnTo>
                        <a:pt x="68" y="15"/>
                      </a:lnTo>
                      <a:lnTo>
                        <a:pt x="75" y="9"/>
                      </a:lnTo>
                      <a:lnTo>
                        <a:pt x="82" y="4"/>
                      </a:lnTo>
                      <a:lnTo>
                        <a:pt x="91" y="0"/>
                      </a:lnTo>
                      <a:lnTo>
                        <a:pt x="90" y="11"/>
                      </a:lnTo>
                      <a:lnTo>
                        <a:pt x="90" y="20"/>
                      </a:lnTo>
                      <a:lnTo>
                        <a:pt x="90" y="30"/>
                      </a:lnTo>
                      <a:lnTo>
                        <a:pt x="90" y="40"/>
                      </a:lnTo>
                      <a:lnTo>
                        <a:pt x="83" y="48"/>
                      </a:lnTo>
                      <a:lnTo>
                        <a:pt x="76" y="56"/>
                      </a:lnTo>
                      <a:lnTo>
                        <a:pt x="69" y="65"/>
                      </a:lnTo>
                      <a:lnTo>
                        <a:pt x="62" y="74"/>
                      </a:lnTo>
                      <a:lnTo>
                        <a:pt x="55" y="82"/>
                      </a:lnTo>
                      <a:lnTo>
                        <a:pt x="48" y="91"/>
                      </a:lnTo>
                      <a:lnTo>
                        <a:pt x="41" y="99"/>
                      </a:lnTo>
                      <a:lnTo>
                        <a:pt x="34" y="108"/>
                      </a:lnTo>
                      <a:lnTo>
                        <a:pt x="34" y="107"/>
                      </a:lnTo>
                      <a:lnTo>
                        <a:pt x="34" y="106"/>
                      </a:lnTo>
                      <a:lnTo>
                        <a:pt x="33" y="106"/>
                      </a:lnTo>
                      <a:lnTo>
                        <a:pt x="32" y="105"/>
                      </a:lnTo>
                      <a:close/>
                    </a:path>
                  </a:pathLst>
                </a:custGeom>
                <a:solidFill>
                  <a:srgbClr val="669999"/>
                </a:solidFill>
                <a:ln w="9525">
                  <a:noFill/>
                  <a:round/>
                  <a:headEnd/>
                  <a:tailEnd/>
                </a:ln>
              </p:spPr>
              <p:txBody>
                <a:bodyPr/>
                <a:lstStyle/>
                <a:p>
                  <a:endParaRPr lang="zh-CN" altLang="en-US"/>
                </a:p>
              </p:txBody>
            </p:sp>
            <p:sp>
              <p:nvSpPr>
                <p:cNvPr id="53" name="Freeform 93"/>
                <p:cNvSpPr>
                  <a:spLocks/>
                </p:cNvSpPr>
                <p:nvPr/>
              </p:nvSpPr>
              <p:spPr bwMode="auto">
                <a:xfrm>
                  <a:off x="3022" y="3352"/>
                  <a:ext cx="76" cy="16"/>
                </a:xfrm>
                <a:custGeom>
                  <a:avLst/>
                  <a:gdLst>
                    <a:gd name="T0" fmla="*/ 1 w 150"/>
                    <a:gd name="T1" fmla="*/ 1 h 32"/>
                    <a:gd name="T2" fmla="*/ 1 w 150"/>
                    <a:gd name="T3" fmla="*/ 1 h 32"/>
                    <a:gd name="T4" fmla="*/ 1 w 150"/>
                    <a:gd name="T5" fmla="*/ 1 h 32"/>
                    <a:gd name="T6" fmla="*/ 1 w 150"/>
                    <a:gd name="T7" fmla="*/ 1 h 32"/>
                    <a:gd name="T8" fmla="*/ 1 w 150"/>
                    <a:gd name="T9" fmla="*/ 1 h 32"/>
                    <a:gd name="T10" fmla="*/ 1 w 150"/>
                    <a:gd name="T11" fmla="*/ 1 h 32"/>
                    <a:gd name="T12" fmla="*/ 0 w 150"/>
                    <a:gd name="T13" fmla="*/ 1 h 32"/>
                    <a:gd name="T14" fmla="*/ 0 w 150"/>
                    <a:gd name="T15" fmla="*/ 1 h 32"/>
                    <a:gd name="T16" fmla="*/ 0 w 150"/>
                    <a:gd name="T17" fmla="*/ 1 h 32"/>
                    <a:gd name="T18" fmla="*/ 1 w 150"/>
                    <a:gd name="T19" fmla="*/ 1 h 32"/>
                    <a:gd name="T20" fmla="*/ 1 w 150"/>
                    <a:gd name="T21" fmla="*/ 1 h 32"/>
                    <a:gd name="T22" fmla="*/ 1 w 150"/>
                    <a:gd name="T23" fmla="*/ 1 h 32"/>
                    <a:gd name="T24" fmla="*/ 1 w 150"/>
                    <a:gd name="T25" fmla="*/ 1 h 32"/>
                    <a:gd name="T26" fmla="*/ 1 w 150"/>
                    <a:gd name="T27" fmla="*/ 1 h 32"/>
                    <a:gd name="T28" fmla="*/ 1 w 150"/>
                    <a:gd name="T29" fmla="*/ 1 h 32"/>
                    <a:gd name="T30" fmla="*/ 1 w 150"/>
                    <a:gd name="T31" fmla="*/ 1 h 32"/>
                    <a:gd name="T32" fmla="*/ 1 w 150"/>
                    <a:gd name="T33" fmla="*/ 0 h 32"/>
                    <a:gd name="T34" fmla="*/ 1 w 150"/>
                    <a:gd name="T35" fmla="*/ 1 h 32"/>
                    <a:gd name="T36" fmla="*/ 1 w 150"/>
                    <a:gd name="T37" fmla="*/ 1 h 32"/>
                    <a:gd name="T38" fmla="*/ 1 w 150"/>
                    <a:gd name="T39" fmla="*/ 1 h 32"/>
                    <a:gd name="T40" fmla="*/ 1 w 150"/>
                    <a:gd name="T41" fmla="*/ 1 h 32"/>
                    <a:gd name="T42" fmla="*/ 1 w 150"/>
                    <a:gd name="T43" fmla="*/ 1 h 32"/>
                    <a:gd name="T44" fmla="*/ 1 w 150"/>
                    <a:gd name="T45" fmla="*/ 1 h 32"/>
                    <a:gd name="T46" fmla="*/ 1 w 150"/>
                    <a:gd name="T47" fmla="*/ 1 h 32"/>
                    <a:gd name="T48" fmla="*/ 1 w 150"/>
                    <a:gd name="T49" fmla="*/ 1 h 32"/>
                    <a:gd name="T50" fmla="*/ 1 w 150"/>
                    <a:gd name="T51" fmla="*/ 1 h 32"/>
                    <a:gd name="T52" fmla="*/ 1 w 150"/>
                    <a:gd name="T53" fmla="*/ 1 h 32"/>
                    <a:gd name="T54" fmla="*/ 1 w 150"/>
                    <a:gd name="T55" fmla="*/ 1 h 32"/>
                    <a:gd name="T56" fmla="*/ 1 w 150"/>
                    <a:gd name="T57" fmla="*/ 1 h 32"/>
                    <a:gd name="T58" fmla="*/ 1 w 150"/>
                    <a:gd name="T59" fmla="*/ 1 h 32"/>
                    <a:gd name="T60" fmla="*/ 1 w 150"/>
                    <a:gd name="T61" fmla="*/ 1 h 32"/>
                    <a:gd name="T62" fmla="*/ 1 w 150"/>
                    <a:gd name="T63" fmla="*/ 1 h 32"/>
                    <a:gd name="T64" fmla="*/ 1 w 150"/>
                    <a:gd name="T65" fmla="*/ 1 h 32"/>
                    <a:gd name="T66" fmla="*/ 1 w 150"/>
                    <a:gd name="T67" fmla="*/ 1 h 32"/>
                    <a:gd name="T68" fmla="*/ 1 w 150"/>
                    <a:gd name="T69" fmla="*/ 1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50"/>
                    <a:gd name="T106" fmla="*/ 0 h 32"/>
                    <a:gd name="T107" fmla="*/ 150 w 150"/>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50" h="32">
                      <a:moveTo>
                        <a:pt x="11" y="32"/>
                      </a:moveTo>
                      <a:lnTo>
                        <a:pt x="8" y="31"/>
                      </a:lnTo>
                      <a:lnTo>
                        <a:pt x="5" y="30"/>
                      </a:lnTo>
                      <a:lnTo>
                        <a:pt x="3" y="29"/>
                      </a:lnTo>
                      <a:lnTo>
                        <a:pt x="2" y="29"/>
                      </a:lnTo>
                      <a:lnTo>
                        <a:pt x="1" y="24"/>
                      </a:lnTo>
                      <a:lnTo>
                        <a:pt x="0" y="20"/>
                      </a:lnTo>
                      <a:lnTo>
                        <a:pt x="0" y="17"/>
                      </a:lnTo>
                      <a:lnTo>
                        <a:pt x="0" y="12"/>
                      </a:lnTo>
                      <a:lnTo>
                        <a:pt x="8" y="12"/>
                      </a:lnTo>
                      <a:lnTo>
                        <a:pt x="14" y="9"/>
                      </a:lnTo>
                      <a:lnTo>
                        <a:pt x="21" y="8"/>
                      </a:lnTo>
                      <a:lnTo>
                        <a:pt x="29" y="8"/>
                      </a:lnTo>
                      <a:lnTo>
                        <a:pt x="36" y="5"/>
                      </a:lnTo>
                      <a:lnTo>
                        <a:pt x="49" y="3"/>
                      </a:lnTo>
                      <a:lnTo>
                        <a:pt x="68" y="1"/>
                      </a:lnTo>
                      <a:lnTo>
                        <a:pt x="88" y="0"/>
                      </a:lnTo>
                      <a:lnTo>
                        <a:pt x="109" y="1"/>
                      </a:lnTo>
                      <a:lnTo>
                        <a:pt x="127" y="4"/>
                      </a:lnTo>
                      <a:lnTo>
                        <a:pt x="141" y="9"/>
                      </a:lnTo>
                      <a:lnTo>
                        <a:pt x="150" y="18"/>
                      </a:lnTo>
                      <a:lnTo>
                        <a:pt x="150" y="21"/>
                      </a:lnTo>
                      <a:lnTo>
                        <a:pt x="150" y="24"/>
                      </a:lnTo>
                      <a:lnTo>
                        <a:pt x="150" y="27"/>
                      </a:lnTo>
                      <a:lnTo>
                        <a:pt x="150" y="29"/>
                      </a:lnTo>
                      <a:lnTo>
                        <a:pt x="137" y="29"/>
                      </a:lnTo>
                      <a:lnTo>
                        <a:pt x="125" y="29"/>
                      </a:lnTo>
                      <a:lnTo>
                        <a:pt x="114" y="29"/>
                      </a:lnTo>
                      <a:lnTo>
                        <a:pt x="102" y="29"/>
                      </a:lnTo>
                      <a:lnTo>
                        <a:pt x="88" y="30"/>
                      </a:lnTo>
                      <a:lnTo>
                        <a:pt x="69" y="30"/>
                      </a:lnTo>
                      <a:lnTo>
                        <a:pt x="44" y="31"/>
                      </a:lnTo>
                      <a:lnTo>
                        <a:pt x="11" y="32"/>
                      </a:lnTo>
                      <a:close/>
                    </a:path>
                  </a:pathLst>
                </a:custGeom>
                <a:solidFill>
                  <a:srgbClr val="99CCCC"/>
                </a:solidFill>
                <a:ln w="9525">
                  <a:noFill/>
                  <a:round/>
                  <a:headEnd/>
                  <a:tailEnd/>
                </a:ln>
              </p:spPr>
              <p:txBody>
                <a:bodyPr/>
                <a:lstStyle/>
                <a:p>
                  <a:endParaRPr lang="zh-CN" altLang="en-US"/>
                </a:p>
              </p:txBody>
            </p:sp>
            <p:sp>
              <p:nvSpPr>
                <p:cNvPr id="54" name="Freeform 94"/>
                <p:cNvSpPr>
                  <a:spLocks/>
                </p:cNvSpPr>
                <p:nvPr/>
              </p:nvSpPr>
              <p:spPr bwMode="auto">
                <a:xfrm>
                  <a:off x="2871" y="3323"/>
                  <a:ext cx="36" cy="39"/>
                </a:xfrm>
                <a:custGeom>
                  <a:avLst/>
                  <a:gdLst>
                    <a:gd name="T0" fmla="*/ 0 w 73"/>
                    <a:gd name="T1" fmla="*/ 1 h 78"/>
                    <a:gd name="T2" fmla="*/ 0 w 73"/>
                    <a:gd name="T3" fmla="*/ 1 h 78"/>
                    <a:gd name="T4" fmla="*/ 0 w 73"/>
                    <a:gd name="T5" fmla="*/ 1 h 78"/>
                    <a:gd name="T6" fmla="*/ 0 w 73"/>
                    <a:gd name="T7" fmla="*/ 1 h 78"/>
                    <a:gd name="T8" fmla="*/ 0 w 73"/>
                    <a:gd name="T9" fmla="*/ 1 h 78"/>
                    <a:gd name="T10" fmla="*/ 0 w 73"/>
                    <a:gd name="T11" fmla="*/ 1 h 78"/>
                    <a:gd name="T12" fmla="*/ 0 w 73"/>
                    <a:gd name="T13" fmla="*/ 1 h 78"/>
                    <a:gd name="T14" fmla="*/ 0 w 73"/>
                    <a:gd name="T15" fmla="*/ 1 h 78"/>
                    <a:gd name="T16" fmla="*/ 0 w 73"/>
                    <a:gd name="T17" fmla="*/ 0 h 78"/>
                    <a:gd name="T18" fmla="*/ 0 w 73"/>
                    <a:gd name="T19" fmla="*/ 1 h 78"/>
                    <a:gd name="T20" fmla="*/ 0 w 73"/>
                    <a:gd name="T21" fmla="*/ 1 h 78"/>
                    <a:gd name="T22" fmla="*/ 0 w 73"/>
                    <a:gd name="T23" fmla="*/ 1 h 78"/>
                    <a:gd name="T24" fmla="*/ 0 w 73"/>
                    <a:gd name="T25" fmla="*/ 1 h 78"/>
                    <a:gd name="T26" fmla="*/ 0 w 73"/>
                    <a:gd name="T27" fmla="*/ 1 h 78"/>
                    <a:gd name="T28" fmla="*/ 0 w 73"/>
                    <a:gd name="T29" fmla="*/ 1 h 78"/>
                    <a:gd name="T30" fmla="*/ 0 w 73"/>
                    <a:gd name="T31" fmla="*/ 1 h 78"/>
                    <a:gd name="T32" fmla="*/ 0 w 73"/>
                    <a:gd name="T33" fmla="*/ 1 h 78"/>
                    <a:gd name="T34" fmla="*/ 0 w 73"/>
                    <a:gd name="T35" fmla="*/ 1 h 78"/>
                    <a:gd name="T36" fmla="*/ 0 w 73"/>
                    <a:gd name="T37" fmla="*/ 1 h 78"/>
                    <a:gd name="T38" fmla="*/ 0 w 73"/>
                    <a:gd name="T39" fmla="*/ 1 h 78"/>
                    <a:gd name="T40" fmla="*/ 0 w 73"/>
                    <a:gd name="T41" fmla="*/ 1 h 78"/>
                    <a:gd name="T42" fmla="*/ 0 w 73"/>
                    <a:gd name="T43" fmla="*/ 1 h 78"/>
                    <a:gd name="T44" fmla="*/ 0 w 73"/>
                    <a:gd name="T45" fmla="*/ 1 h 78"/>
                    <a:gd name="T46" fmla="*/ 0 w 73"/>
                    <a:gd name="T47" fmla="*/ 1 h 78"/>
                    <a:gd name="T48" fmla="*/ 0 w 73"/>
                    <a:gd name="T49" fmla="*/ 1 h 78"/>
                    <a:gd name="T50" fmla="*/ 0 w 73"/>
                    <a:gd name="T51" fmla="*/ 1 h 78"/>
                    <a:gd name="T52" fmla="*/ 0 w 73"/>
                    <a:gd name="T53" fmla="*/ 1 h 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3"/>
                    <a:gd name="T82" fmla="*/ 0 h 78"/>
                    <a:gd name="T83" fmla="*/ 73 w 73"/>
                    <a:gd name="T84" fmla="*/ 78 h 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3" h="78">
                      <a:moveTo>
                        <a:pt x="22" y="78"/>
                      </a:moveTo>
                      <a:lnTo>
                        <a:pt x="11" y="67"/>
                      </a:lnTo>
                      <a:lnTo>
                        <a:pt x="5" y="59"/>
                      </a:lnTo>
                      <a:lnTo>
                        <a:pt x="1" y="52"/>
                      </a:lnTo>
                      <a:lnTo>
                        <a:pt x="0" y="44"/>
                      </a:lnTo>
                      <a:lnTo>
                        <a:pt x="1" y="35"/>
                      </a:lnTo>
                      <a:lnTo>
                        <a:pt x="4" y="26"/>
                      </a:lnTo>
                      <a:lnTo>
                        <a:pt x="7" y="14"/>
                      </a:lnTo>
                      <a:lnTo>
                        <a:pt x="9" y="0"/>
                      </a:lnTo>
                      <a:lnTo>
                        <a:pt x="17" y="2"/>
                      </a:lnTo>
                      <a:lnTo>
                        <a:pt x="24" y="5"/>
                      </a:lnTo>
                      <a:lnTo>
                        <a:pt x="32" y="8"/>
                      </a:lnTo>
                      <a:lnTo>
                        <a:pt x="41" y="13"/>
                      </a:lnTo>
                      <a:lnTo>
                        <a:pt x="49" y="19"/>
                      </a:lnTo>
                      <a:lnTo>
                        <a:pt x="56" y="24"/>
                      </a:lnTo>
                      <a:lnTo>
                        <a:pt x="65" y="30"/>
                      </a:lnTo>
                      <a:lnTo>
                        <a:pt x="73" y="35"/>
                      </a:lnTo>
                      <a:lnTo>
                        <a:pt x="69" y="39"/>
                      </a:lnTo>
                      <a:lnTo>
                        <a:pt x="64" y="46"/>
                      </a:lnTo>
                      <a:lnTo>
                        <a:pt x="57" y="53"/>
                      </a:lnTo>
                      <a:lnTo>
                        <a:pt x="50" y="60"/>
                      </a:lnTo>
                      <a:lnTo>
                        <a:pt x="42" y="66"/>
                      </a:lnTo>
                      <a:lnTo>
                        <a:pt x="34" y="73"/>
                      </a:lnTo>
                      <a:lnTo>
                        <a:pt x="28" y="77"/>
                      </a:lnTo>
                      <a:lnTo>
                        <a:pt x="22" y="78"/>
                      </a:lnTo>
                      <a:close/>
                    </a:path>
                  </a:pathLst>
                </a:custGeom>
                <a:solidFill>
                  <a:srgbClr val="669999"/>
                </a:solidFill>
                <a:ln w="9525">
                  <a:noFill/>
                  <a:round/>
                  <a:headEnd/>
                  <a:tailEnd/>
                </a:ln>
              </p:spPr>
              <p:txBody>
                <a:bodyPr/>
                <a:lstStyle/>
                <a:p>
                  <a:endParaRPr lang="zh-CN" altLang="en-US"/>
                </a:p>
              </p:txBody>
            </p:sp>
            <p:sp>
              <p:nvSpPr>
                <p:cNvPr id="55" name="Freeform 95"/>
                <p:cNvSpPr>
                  <a:spLocks/>
                </p:cNvSpPr>
                <p:nvPr/>
              </p:nvSpPr>
              <p:spPr bwMode="auto">
                <a:xfrm>
                  <a:off x="3030" y="3267"/>
                  <a:ext cx="77" cy="82"/>
                </a:xfrm>
                <a:custGeom>
                  <a:avLst/>
                  <a:gdLst>
                    <a:gd name="T0" fmla="*/ 0 w 155"/>
                    <a:gd name="T1" fmla="*/ 1 h 164"/>
                    <a:gd name="T2" fmla="*/ 0 w 155"/>
                    <a:gd name="T3" fmla="*/ 1 h 164"/>
                    <a:gd name="T4" fmla="*/ 0 w 155"/>
                    <a:gd name="T5" fmla="*/ 1 h 164"/>
                    <a:gd name="T6" fmla="*/ 0 w 155"/>
                    <a:gd name="T7" fmla="*/ 1 h 164"/>
                    <a:gd name="T8" fmla="*/ 0 w 155"/>
                    <a:gd name="T9" fmla="*/ 1 h 164"/>
                    <a:gd name="T10" fmla="*/ 0 w 155"/>
                    <a:gd name="T11" fmla="*/ 1 h 164"/>
                    <a:gd name="T12" fmla="*/ 0 w 155"/>
                    <a:gd name="T13" fmla="*/ 1 h 164"/>
                    <a:gd name="T14" fmla="*/ 0 w 155"/>
                    <a:gd name="T15" fmla="*/ 1 h 164"/>
                    <a:gd name="T16" fmla="*/ 0 w 155"/>
                    <a:gd name="T17" fmla="*/ 1 h 164"/>
                    <a:gd name="T18" fmla="*/ 0 w 155"/>
                    <a:gd name="T19" fmla="*/ 0 h 164"/>
                    <a:gd name="T20" fmla="*/ 0 w 155"/>
                    <a:gd name="T21" fmla="*/ 1 h 164"/>
                    <a:gd name="T22" fmla="*/ 0 w 155"/>
                    <a:gd name="T23" fmla="*/ 1 h 164"/>
                    <a:gd name="T24" fmla="*/ 0 w 155"/>
                    <a:gd name="T25" fmla="*/ 1 h 164"/>
                    <a:gd name="T26" fmla="*/ 0 w 155"/>
                    <a:gd name="T27" fmla="*/ 1 h 164"/>
                    <a:gd name="T28" fmla="*/ 0 w 155"/>
                    <a:gd name="T29" fmla="*/ 1 h 164"/>
                    <a:gd name="T30" fmla="*/ 0 w 155"/>
                    <a:gd name="T31" fmla="*/ 1 h 164"/>
                    <a:gd name="T32" fmla="*/ 0 w 155"/>
                    <a:gd name="T33" fmla="*/ 1 h 164"/>
                    <a:gd name="T34" fmla="*/ 0 w 155"/>
                    <a:gd name="T35" fmla="*/ 1 h 164"/>
                    <a:gd name="T36" fmla="*/ 0 w 155"/>
                    <a:gd name="T37" fmla="*/ 1 h 164"/>
                    <a:gd name="T38" fmla="*/ 0 w 155"/>
                    <a:gd name="T39" fmla="*/ 1 h 164"/>
                    <a:gd name="T40" fmla="*/ 0 w 155"/>
                    <a:gd name="T41" fmla="*/ 1 h 164"/>
                    <a:gd name="T42" fmla="*/ 0 w 155"/>
                    <a:gd name="T43" fmla="*/ 1 h 164"/>
                    <a:gd name="T44" fmla="*/ 0 w 155"/>
                    <a:gd name="T45" fmla="*/ 1 h 164"/>
                    <a:gd name="T46" fmla="*/ 0 w 155"/>
                    <a:gd name="T47" fmla="*/ 1 h 164"/>
                    <a:gd name="T48" fmla="*/ 0 w 155"/>
                    <a:gd name="T49" fmla="*/ 1 h 164"/>
                    <a:gd name="T50" fmla="*/ 0 w 155"/>
                    <a:gd name="T51" fmla="*/ 1 h 164"/>
                    <a:gd name="T52" fmla="*/ 0 w 155"/>
                    <a:gd name="T53" fmla="*/ 1 h 164"/>
                    <a:gd name="T54" fmla="*/ 0 w 155"/>
                    <a:gd name="T55" fmla="*/ 1 h 164"/>
                    <a:gd name="T56" fmla="*/ 0 w 155"/>
                    <a:gd name="T57" fmla="*/ 1 h 164"/>
                    <a:gd name="T58" fmla="*/ 0 w 155"/>
                    <a:gd name="T59" fmla="*/ 1 h 164"/>
                    <a:gd name="T60" fmla="*/ 0 w 155"/>
                    <a:gd name="T61" fmla="*/ 1 h 164"/>
                    <a:gd name="T62" fmla="*/ 0 w 155"/>
                    <a:gd name="T63" fmla="*/ 1 h 164"/>
                    <a:gd name="T64" fmla="*/ 0 w 155"/>
                    <a:gd name="T65" fmla="*/ 1 h 164"/>
                    <a:gd name="T66" fmla="*/ 0 w 155"/>
                    <a:gd name="T67" fmla="*/ 1 h 164"/>
                    <a:gd name="T68" fmla="*/ 0 w 155"/>
                    <a:gd name="T69" fmla="*/ 1 h 164"/>
                    <a:gd name="T70" fmla="*/ 0 w 155"/>
                    <a:gd name="T71" fmla="*/ 1 h 164"/>
                    <a:gd name="T72" fmla="*/ 0 w 155"/>
                    <a:gd name="T73" fmla="*/ 1 h 164"/>
                    <a:gd name="T74" fmla="*/ 0 w 155"/>
                    <a:gd name="T75" fmla="*/ 1 h 164"/>
                    <a:gd name="T76" fmla="*/ 0 w 155"/>
                    <a:gd name="T77" fmla="*/ 1 h 164"/>
                    <a:gd name="T78" fmla="*/ 0 w 155"/>
                    <a:gd name="T79" fmla="*/ 1 h 164"/>
                    <a:gd name="T80" fmla="*/ 0 w 155"/>
                    <a:gd name="T81" fmla="*/ 1 h 164"/>
                    <a:gd name="T82" fmla="*/ 0 w 155"/>
                    <a:gd name="T83" fmla="*/ 1 h 164"/>
                    <a:gd name="T84" fmla="*/ 0 w 155"/>
                    <a:gd name="T85" fmla="*/ 1 h 164"/>
                    <a:gd name="T86" fmla="*/ 0 w 155"/>
                    <a:gd name="T87" fmla="*/ 1 h 164"/>
                    <a:gd name="T88" fmla="*/ 0 w 155"/>
                    <a:gd name="T89" fmla="*/ 1 h 164"/>
                    <a:gd name="T90" fmla="*/ 0 w 155"/>
                    <a:gd name="T91" fmla="*/ 1 h 164"/>
                    <a:gd name="T92" fmla="*/ 0 w 155"/>
                    <a:gd name="T93" fmla="*/ 1 h 164"/>
                    <a:gd name="T94" fmla="*/ 0 w 155"/>
                    <a:gd name="T95" fmla="*/ 1 h 164"/>
                    <a:gd name="T96" fmla="*/ 0 w 155"/>
                    <a:gd name="T97" fmla="*/ 1 h 164"/>
                    <a:gd name="T98" fmla="*/ 0 w 155"/>
                    <a:gd name="T99" fmla="*/ 1 h 164"/>
                    <a:gd name="T100" fmla="*/ 0 w 155"/>
                    <a:gd name="T101" fmla="*/ 1 h 164"/>
                    <a:gd name="T102" fmla="*/ 0 w 155"/>
                    <a:gd name="T103" fmla="*/ 1 h 164"/>
                    <a:gd name="T104" fmla="*/ 0 w 155"/>
                    <a:gd name="T105" fmla="*/ 1 h 164"/>
                    <a:gd name="T106" fmla="*/ 0 w 155"/>
                    <a:gd name="T107" fmla="*/ 1 h 164"/>
                    <a:gd name="T108" fmla="*/ 0 w 155"/>
                    <a:gd name="T109" fmla="*/ 1 h 164"/>
                    <a:gd name="T110" fmla="*/ 0 w 155"/>
                    <a:gd name="T111" fmla="*/ 1 h 164"/>
                    <a:gd name="T112" fmla="*/ 0 w 155"/>
                    <a:gd name="T113" fmla="*/ 1 h 164"/>
                    <a:gd name="T114" fmla="*/ 0 w 155"/>
                    <a:gd name="T115" fmla="*/ 1 h 164"/>
                    <a:gd name="T116" fmla="*/ 0 w 155"/>
                    <a:gd name="T117" fmla="*/ 1 h 164"/>
                    <a:gd name="T118" fmla="*/ 0 w 155"/>
                    <a:gd name="T119" fmla="*/ 1 h 164"/>
                    <a:gd name="T120" fmla="*/ 0 w 155"/>
                    <a:gd name="T121" fmla="*/ 1 h 1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5"/>
                    <a:gd name="T184" fmla="*/ 0 h 164"/>
                    <a:gd name="T185" fmla="*/ 155 w 155"/>
                    <a:gd name="T186" fmla="*/ 164 h 1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5" h="164">
                      <a:moveTo>
                        <a:pt x="19" y="164"/>
                      </a:moveTo>
                      <a:lnTo>
                        <a:pt x="16" y="154"/>
                      </a:lnTo>
                      <a:lnTo>
                        <a:pt x="16" y="141"/>
                      </a:lnTo>
                      <a:lnTo>
                        <a:pt x="19" y="124"/>
                      </a:lnTo>
                      <a:lnTo>
                        <a:pt x="22" y="105"/>
                      </a:lnTo>
                      <a:lnTo>
                        <a:pt x="25" y="85"/>
                      </a:lnTo>
                      <a:lnTo>
                        <a:pt x="27" y="66"/>
                      </a:lnTo>
                      <a:lnTo>
                        <a:pt x="25" y="48"/>
                      </a:lnTo>
                      <a:lnTo>
                        <a:pt x="19" y="35"/>
                      </a:lnTo>
                      <a:lnTo>
                        <a:pt x="15" y="34"/>
                      </a:lnTo>
                      <a:lnTo>
                        <a:pt x="10" y="33"/>
                      </a:lnTo>
                      <a:lnTo>
                        <a:pt x="6" y="32"/>
                      </a:lnTo>
                      <a:lnTo>
                        <a:pt x="1" y="31"/>
                      </a:lnTo>
                      <a:lnTo>
                        <a:pt x="0" y="23"/>
                      </a:lnTo>
                      <a:lnTo>
                        <a:pt x="0" y="15"/>
                      </a:lnTo>
                      <a:lnTo>
                        <a:pt x="0" y="8"/>
                      </a:lnTo>
                      <a:lnTo>
                        <a:pt x="0" y="2"/>
                      </a:lnTo>
                      <a:lnTo>
                        <a:pt x="19" y="2"/>
                      </a:lnTo>
                      <a:lnTo>
                        <a:pt x="38" y="2"/>
                      </a:lnTo>
                      <a:lnTo>
                        <a:pt x="56" y="0"/>
                      </a:lnTo>
                      <a:lnTo>
                        <a:pt x="75" y="0"/>
                      </a:lnTo>
                      <a:lnTo>
                        <a:pt x="93" y="2"/>
                      </a:lnTo>
                      <a:lnTo>
                        <a:pt x="112" y="4"/>
                      </a:lnTo>
                      <a:lnTo>
                        <a:pt x="133" y="7"/>
                      </a:lnTo>
                      <a:lnTo>
                        <a:pt x="154" y="13"/>
                      </a:lnTo>
                      <a:lnTo>
                        <a:pt x="155" y="18"/>
                      </a:lnTo>
                      <a:lnTo>
                        <a:pt x="155" y="25"/>
                      </a:lnTo>
                      <a:lnTo>
                        <a:pt x="154" y="33"/>
                      </a:lnTo>
                      <a:lnTo>
                        <a:pt x="152" y="40"/>
                      </a:lnTo>
                      <a:lnTo>
                        <a:pt x="142" y="42"/>
                      </a:lnTo>
                      <a:lnTo>
                        <a:pt x="133" y="42"/>
                      </a:lnTo>
                      <a:lnTo>
                        <a:pt x="123" y="43"/>
                      </a:lnTo>
                      <a:lnTo>
                        <a:pt x="114" y="43"/>
                      </a:lnTo>
                      <a:lnTo>
                        <a:pt x="106" y="44"/>
                      </a:lnTo>
                      <a:lnTo>
                        <a:pt x="96" y="44"/>
                      </a:lnTo>
                      <a:lnTo>
                        <a:pt x="87" y="45"/>
                      </a:lnTo>
                      <a:lnTo>
                        <a:pt x="78" y="47"/>
                      </a:lnTo>
                      <a:lnTo>
                        <a:pt x="78" y="48"/>
                      </a:lnTo>
                      <a:lnTo>
                        <a:pt x="77" y="48"/>
                      </a:lnTo>
                      <a:lnTo>
                        <a:pt x="83" y="49"/>
                      </a:lnTo>
                      <a:lnTo>
                        <a:pt x="88" y="50"/>
                      </a:lnTo>
                      <a:lnTo>
                        <a:pt x="93" y="51"/>
                      </a:lnTo>
                      <a:lnTo>
                        <a:pt x="98" y="51"/>
                      </a:lnTo>
                      <a:lnTo>
                        <a:pt x="103" y="53"/>
                      </a:lnTo>
                      <a:lnTo>
                        <a:pt x="108" y="54"/>
                      </a:lnTo>
                      <a:lnTo>
                        <a:pt x="113" y="55"/>
                      </a:lnTo>
                      <a:lnTo>
                        <a:pt x="118" y="56"/>
                      </a:lnTo>
                      <a:lnTo>
                        <a:pt x="118" y="59"/>
                      </a:lnTo>
                      <a:lnTo>
                        <a:pt x="118" y="63"/>
                      </a:lnTo>
                      <a:lnTo>
                        <a:pt x="118" y="66"/>
                      </a:lnTo>
                      <a:lnTo>
                        <a:pt x="118" y="69"/>
                      </a:lnTo>
                      <a:lnTo>
                        <a:pt x="109" y="69"/>
                      </a:lnTo>
                      <a:lnTo>
                        <a:pt x="99" y="69"/>
                      </a:lnTo>
                      <a:lnTo>
                        <a:pt x="90" y="69"/>
                      </a:lnTo>
                      <a:lnTo>
                        <a:pt x="81" y="69"/>
                      </a:lnTo>
                      <a:lnTo>
                        <a:pt x="74" y="69"/>
                      </a:lnTo>
                      <a:lnTo>
                        <a:pt x="65" y="70"/>
                      </a:lnTo>
                      <a:lnTo>
                        <a:pt x="57" y="71"/>
                      </a:lnTo>
                      <a:lnTo>
                        <a:pt x="49" y="72"/>
                      </a:lnTo>
                      <a:lnTo>
                        <a:pt x="56" y="72"/>
                      </a:lnTo>
                      <a:lnTo>
                        <a:pt x="65" y="73"/>
                      </a:lnTo>
                      <a:lnTo>
                        <a:pt x="75" y="74"/>
                      </a:lnTo>
                      <a:lnTo>
                        <a:pt x="85" y="76"/>
                      </a:lnTo>
                      <a:lnTo>
                        <a:pt x="95" y="79"/>
                      </a:lnTo>
                      <a:lnTo>
                        <a:pt x="104" y="82"/>
                      </a:lnTo>
                      <a:lnTo>
                        <a:pt x="113" y="85"/>
                      </a:lnTo>
                      <a:lnTo>
                        <a:pt x="121" y="90"/>
                      </a:lnTo>
                      <a:lnTo>
                        <a:pt x="119" y="96"/>
                      </a:lnTo>
                      <a:lnTo>
                        <a:pt x="118" y="100"/>
                      </a:lnTo>
                      <a:lnTo>
                        <a:pt x="117" y="102"/>
                      </a:lnTo>
                      <a:lnTo>
                        <a:pt x="115" y="105"/>
                      </a:lnTo>
                      <a:lnTo>
                        <a:pt x="107" y="105"/>
                      </a:lnTo>
                      <a:lnTo>
                        <a:pt x="98" y="103"/>
                      </a:lnTo>
                      <a:lnTo>
                        <a:pt x="90" y="102"/>
                      </a:lnTo>
                      <a:lnTo>
                        <a:pt x="81" y="102"/>
                      </a:lnTo>
                      <a:lnTo>
                        <a:pt x="74" y="102"/>
                      </a:lnTo>
                      <a:lnTo>
                        <a:pt x="66" y="102"/>
                      </a:lnTo>
                      <a:lnTo>
                        <a:pt x="58" y="102"/>
                      </a:lnTo>
                      <a:lnTo>
                        <a:pt x="51" y="103"/>
                      </a:lnTo>
                      <a:lnTo>
                        <a:pt x="58" y="106"/>
                      </a:lnTo>
                      <a:lnTo>
                        <a:pt x="65" y="108"/>
                      </a:lnTo>
                      <a:lnTo>
                        <a:pt x="74" y="110"/>
                      </a:lnTo>
                      <a:lnTo>
                        <a:pt x="81" y="112"/>
                      </a:lnTo>
                      <a:lnTo>
                        <a:pt x="90" y="114"/>
                      </a:lnTo>
                      <a:lnTo>
                        <a:pt x="99" y="116"/>
                      </a:lnTo>
                      <a:lnTo>
                        <a:pt x="108" y="118"/>
                      </a:lnTo>
                      <a:lnTo>
                        <a:pt x="118" y="121"/>
                      </a:lnTo>
                      <a:lnTo>
                        <a:pt x="118" y="124"/>
                      </a:lnTo>
                      <a:lnTo>
                        <a:pt x="118" y="128"/>
                      </a:lnTo>
                      <a:lnTo>
                        <a:pt x="118" y="133"/>
                      </a:lnTo>
                      <a:lnTo>
                        <a:pt x="118" y="137"/>
                      </a:lnTo>
                      <a:lnTo>
                        <a:pt x="108" y="137"/>
                      </a:lnTo>
                      <a:lnTo>
                        <a:pt x="99" y="136"/>
                      </a:lnTo>
                      <a:lnTo>
                        <a:pt x="90" y="136"/>
                      </a:lnTo>
                      <a:lnTo>
                        <a:pt x="83" y="135"/>
                      </a:lnTo>
                      <a:lnTo>
                        <a:pt x="75" y="135"/>
                      </a:lnTo>
                      <a:lnTo>
                        <a:pt x="67" y="136"/>
                      </a:lnTo>
                      <a:lnTo>
                        <a:pt x="58" y="137"/>
                      </a:lnTo>
                      <a:lnTo>
                        <a:pt x="51" y="139"/>
                      </a:lnTo>
                      <a:lnTo>
                        <a:pt x="51" y="140"/>
                      </a:lnTo>
                      <a:lnTo>
                        <a:pt x="52" y="140"/>
                      </a:lnTo>
                      <a:lnTo>
                        <a:pt x="57" y="140"/>
                      </a:lnTo>
                      <a:lnTo>
                        <a:pt x="66" y="141"/>
                      </a:lnTo>
                      <a:lnTo>
                        <a:pt x="77" y="142"/>
                      </a:lnTo>
                      <a:lnTo>
                        <a:pt x="88" y="144"/>
                      </a:lnTo>
                      <a:lnTo>
                        <a:pt x="99" y="147"/>
                      </a:lnTo>
                      <a:lnTo>
                        <a:pt x="108" y="151"/>
                      </a:lnTo>
                      <a:lnTo>
                        <a:pt x="113" y="157"/>
                      </a:lnTo>
                      <a:lnTo>
                        <a:pt x="115" y="164"/>
                      </a:lnTo>
                      <a:lnTo>
                        <a:pt x="103" y="164"/>
                      </a:lnTo>
                      <a:lnTo>
                        <a:pt x="91" y="164"/>
                      </a:lnTo>
                      <a:lnTo>
                        <a:pt x="79" y="164"/>
                      </a:lnTo>
                      <a:lnTo>
                        <a:pt x="67" y="164"/>
                      </a:lnTo>
                      <a:lnTo>
                        <a:pt x="55" y="164"/>
                      </a:lnTo>
                      <a:lnTo>
                        <a:pt x="43" y="164"/>
                      </a:lnTo>
                      <a:lnTo>
                        <a:pt x="31" y="164"/>
                      </a:lnTo>
                      <a:lnTo>
                        <a:pt x="19" y="164"/>
                      </a:lnTo>
                      <a:close/>
                    </a:path>
                  </a:pathLst>
                </a:custGeom>
                <a:solidFill>
                  <a:srgbClr val="669999"/>
                </a:solidFill>
                <a:ln w="9525">
                  <a:noFill/>
                  <a:round/>
                  <a:headEnd/>
                  <a:tailEnd/>
                </a:ln>
              </p:spPr>
              <p:txBody>
                <a:bodyPr/>
                <a:lstStyle/>
                <a:p>
                  <a:endParaRPr lang="zh-CN" altLang="en-US"/>
                </a:p>
              </p:txBody>
            </p:sp>
            <p:sp>
              <p:nvSpPr>
                <p:cNvPr id="56" name="Freeform 96"/>
                <p:cNvSpPr>
                  <a:spLocks/>
                </p:cNvSpPr>
                <p:nvPr/>
              </p:nvSpPr>
              <p:spPr bwMode="auto">
                <a:xfrm>
                  <a:off x="2898" y="3291"/>
                  <a:ext cx="33" cy="45"/>
                </a:xfrm>
                <a:custGeom>
                  <a:avLst/>
                  <a:gdLst>
                    <a:gd name="T0" fmla="*/ 0 w 67"/>
                    <a:gd name="T1" fmla="*/ 1 h 90"/>
                    <a:gd name="T2" fmla="*/ 0 w 67"/>
                    <a:gd name="T3" fmla="*/ 1 h 90"/>
                    <a:gd name="T4" fmla="*/ 0 w 67"/>
                    <a:gd name="T5" fmla="*/ 1 h 90"/>
                    <a:gd name="T6" fmla="*/ 0 w 67"/>
                    <a:gd name="T7" fmla="*/ 1 h 90"/>
                    <a:gd name="T8" fmla="*/ 0 w 67"/>
                    <a:gd name="T9" fmla="*/ 1 h 90"/>
                    <a:gd name="T10" fmla="*/ 0 w 67"/>
                    <a:gd name="T11" fmla="*/ 1 h 90"/>
                    <a:gd name="T12" fmla="*/ 0 w 67"/>
                    <a:gd name="T13" fmla="*/ 1 h 90"/>
                    <a:gd name="T14" fmla="*/ 0 w 67"/>
                    <a:gd name="T15" fmla="*/ 1 h 90"/>
                    <a:gd name="T16" fmla="*/ 0 w 67"/>
                    <a:gd name="T17" fmla="*/ 1 h 90"/>
                    <a:gd name="T18" fmla="*/ 0 w 67"/>
                    <a:gd name="T19" fmla="*/ 1 h 90"/>
                    <a:gd name="T20" fmla="*/ 0 w 67"/>
                    <a:gd name="T21" fmla="*/ 1 h 90"/>
                    <a:gd name="T22" fmla="*/ 0 w 67"/>
                    <a:gd name="T23" fmla="*/ 1 h 90"/>
                    <a:gd name="T24" fmla="*/ 0 w 67"/>
                    <a:gd name="T25" fmla="*/ 0 h 90"/>
                    <a:gd name="T26" fmla="*/ 0 w 67"/>
                    <a:gd name="T27" fmla="*/ 1 h 90"/>
                    <a:gd name="T28" fmla="*/ 0 w 67"/>
                    <a:gd name="T29" fmla="*/ 1 h 90"/>
                    <a:gd name="T30" fmla="*/ 0 w 67"/>
                    <a:gd name="T31" fmla="*/ 1 h 90"/>
                    <a:gd name="T32" fmla="*/ 0 w 67"/>
                    <a:gd name="T33" fmla="*/ 1 h 90"/>
                    <a:gd name="T34" fmla="*/ 0 w 67"/>
                    <a:gd name="T35" fmla="*/ 1 h 90"/>
                    <a:gd name="T36" fmla="*/ 0 w 67"/>
                    <a:gd name="T37" fmla="*/ 1 h 90"/>
                    <a:gd name="T38" fmla="*/ 0 w 67"/>
                    <a:gd name="T39" fmla="*/ 1 h 90"/>
                    <a:gd name="T40" fmla="*/ 0 w 67"/>
                    <a:gd name="T41" fmla="*/ 1 h 90"/>
                    <a:gd name="T42" fmla="*/ 0 w 67"/>
                    <a:gd name="T43" fmla="*/ 1 h 90"/>
                    <a:gd name="T44" fmla="*/ 0 w 67"/>
                    <a:gd name="T45" fmla="*/ 1 h 90"/>
                    <a:gd name="T46" fmla="*/ 0 w 67"/>
                    <a:gd name="T47" fmla="*/ 1 h 90"/>
                    <a:gd name="T48" fmla="*/ 0 w 67"/>
                    <a:gd name="T49" fmla="*/ 1 h 90"/>
                    <a:gd name="T50" fmla="*/ 0 w 67"/>
                    <a:gd name="T51" fmla="*/ 1 h 90"/>
                    <a:gd name="T52" fmla="*/ 0 w 67"/>
                    <a:gd name="T53" fmla="*/ 1 h 9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7"/>
                    <a:gd name="T82" fmla="*/ 0 h 90"/>
                    <a:gd name="T83" fmla="*/ 67 w 67"/>
                    <a:gd name="T84" fmla="*/ 90 h 9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7" h="90">
                      <a:moveTo>
                        <a:pt x="26" y="89"/>
                      </a:moveTo>
                      <a:lnTo>
                        <a:pt x="20" y="83"/>
                      </a:lnTo>
                      <a:lnTo>
                        <a:pt x="13" y="77"/>
                      </a:lnTo>
                      <a:lnTo>
                        <a:pt x="7" y="71"/>
                      </a:lnTo>
                      <a:lnTo>
                        <a:pt x="0" y="66"/>
                      </a:lnTo>
                      <a:lnTo>
                        <a:pt x="2" y="61"/>
                      </a:lnTo>
                      <a:lnTo>
                        <a:pt x="9" y="52"/>
                      </a:lnTo>
                      <a:lnTo>
                        <a:pt x="18" y="42"/>
                      </a:lnTo>
                      <a:lnTo>
                        <a:pt x="27" y="31"/>
                      </a:lnTo>
                      <a:lnTo>
                        <a:pt x="39" y="20"/>
                      </a:lnTo>
                      <a:lnTo>
                        <a:pt x="50" y="11"/>
                      </a:lnTo>
                      <a:lnTo>
                        <a:pt x="59" y="3"/>
                      </a:lnTo>
                      <a:lnTo>
                        <a:pt x="67" y="0"/>
                      </a:lnTo>
                      <a:lnTo>
                        <a:pt x="67" y="20"/>
                      </a:lnTo>
                      <a:lnTo>
                        <a:pt x="67" y="33"/>
                      </a:lnTo>
                      <a:lnTo>
                        <a:pt x="67" y="40"/>
                      </a:lnTo>
                      <a:lnTo>
                        <a:pt x="67" y="49"/>
                      </a:lnTo>
                      <a:lnTo>
                        <a:pt x="54" y="63"/>
                      </a:lnTo>
                      <a:lnTo>
                        <a:pt x="44" y="73"/>
                      </a:lnTo>
                      <a:lnTo>
                        <a:pt x="37" y="80"/>
                      </a:lnTo>
                      <a:lnTo>
                        <a:pt x="32" y="86"/>
                      </a:lnTo>
                      <a:lnTo>
                        <a:pt x="30" y="88"/>
                      </a:lnTo>
                      <a:lnTo>
                        <a:pt x="27" y="90"/>
                      </a:lnTo>
                      <a:lnTo>
                        <a:pt x="26" y="90"/>
                      </a:lnTo>
                      <a:lnTo>
                        <a:pt x="26" y="89"/>
                      </a:lnTo>
                      <a:close/>
                    </a:path>
                  </a:pathLst>
                </a:custGeom>
                <a:solidFill>
                  <a:srgbClr val="669999"/>
                </a:solidFill>
                <a:ln w="9525">
                  <a:noFill/>
                  <a:round/>
                  <a:headEnd/>
                  <a:tailEnd/>
                </a:ln>
              </p:spPr>
              <p:txBody>
                <a:bodyPr/>
                <a:lstStyle/>
                <a:p>
                  <a:endParaRPr lang="zh-CN" altLang="en-US"/>
                </a:p>
              </p:txBody>
            </p:sp>
            <p:sp>
              <p:nvSpPr>
                <p:cNvPr id="57" name="Freeform 97"/>
                <p:cNvSpPr>
                  <a:spLocks/>
                </p:cNvSpPr>
                <p:nvPr/>
              </p:nvSpPr>
              <p:spPr bwMode="auto">
                <a:xfrm>
                  <a:off x="2879" y="3275"/>
                  <a:ext cx="32" cy="46"/>
                </a:xfrm>
                <a:custGeom>
                  <a:avLst/>
                  <a:gdLst>
                    <a:gd name="T0" fmla="*/ 1 w 63"/>
                    <a:gd name="T1" fmla="*/ 1 h 92"/>
                    <a:gd name="T2" fmla="*/ 1 w 63"/>
                    <a:gd name="T3" fmla="*/ 1 h 92"/>
                    <a:gd name="T4" fmla="*/ 1 w 63"/>
                    <a:gd name="T5" fmla="*/ 1 h 92"/>
                    <a:gd name="T6" fmla="*/ 0 w 63"/>
                    <a:gd name="T7" fmla="*/ 1 h 92"/>
                    <a:gd name="T8" fmla="*/ 1 w 63"/>
                    <a:gd name="T9" fmla="*/ 1 h 92"/>
                    <a:gd name="T10" fmla="*/ 1 w 63"/>
                    <a:gd name="T11" fmla="*/ 1 h 92"/>
                    <a:gd name="T12" fmla="*/ 1 w 63"/>
                    <a:gd name="T13" fmla="*/ 1 h 92"/>
                    <a:gd name="T14" fmla="*/ 1 w 63"/>
                    <a:gd name="T15" fmla="*/ 1 h 92"/>
                    <a:gd name="T16" fmla="*/ 1 w 63"/>
                    <a:gd name="T17" fmla="*/ 0 h 92"/>
                    <a:gd name="T18" fmla="*/ 1 w 63"/>
                    <a:gd name="T19" fmla="*/ 1 h 92"/>
                    <a:gd name="T20" fmla="*/ 1 w 63"/>
                    <a:gd name="T21" fmla="*/ 1 h 92"/>
                    <a:gd name="T22" fmla="*/ 1 w 63"/>
                    <a:gd name="T23" fmla="*/ 1 h 92"/>
                    <a:gd name="T24" fmla="*/ 1 w 63"/>
                    <a:gd name="T25" fmla="*/ 1 h 92"/>
                    <a:gd name="T26" fmla="*/ 1 w 63"/>
                    <a:gd name="T27" fmla="*/ 1 h 92"/>
                    <a:gd name="T28" fmla="*/ 1 w 63"/>
                    <a:gd name="T29" fmla="*/ 1 h 92"/>
                    <a:gd name="T30" fmla="*/ 1 w 63"/>
                    <a:gd name="T31" fmla="*/ 1 h 92"/>
                    <a:gd name="T32" fmla="*/ 1 w 63"/>
                    <a:gd name="T33" fmla="*/ 1 h 92"/>
                    <a:gd name="T34" fmla="*/ 1 w 63"/>
                    <a:gd name="T35" fmla="*/ 1 h 92"/>
                    <a:gd name="T36" fmla="*/ 1 w 63"/>
                    <a:gd name="T37" fmla="*/ 1 h 92"/>
                    <a:gd name="T38" fmla="*/ 1 w 63"/>
                    <a:gd name="T39" fmla="*/ 1 h 92"/>
                    <a:gd name="T40" fmla="*/ 1 w 63"/>
                    <a:gd name="T41" fmla="*/ 1 h 92"/>
                    <a:gd name="T42" fmla="*/ 1 w 63"/>
                    <a:gd name="T43" fmla="*/ 1 h 92"/>
                    <a:gd name="T44" fmla="*/ 1 w 63"/>
                    <a:gd name="T45" fmla="*/ 1 h 92"/>
                    <a:gd name="T46" fmla="*/ 1 w 63"/>
                    <a:gd name="T47" fmla="*/ 1 h 92"/>
                    <a:gd name="T48" fmla="*/ 1 w 63"/>
                    <a:gd name="T49" fmla="*/ 1 h 92"/>
                    <a:gd name="T50" fmla="*/ 1 w 63"/>
                    <a:gd name="T51" fmla="*/ 1 h 92"/>
                    <a:gd name="T52" fmla="*/ 1 w 63"/>
                    <a:gd name="T53" fmla="*/ 1 h 9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3"/>
                    <a:gd name="T82" fmla="*/ 0 h 92"/>
                    <a:gd name="T83" fmla="*/ 63 w 63"/>
                    <a:gd name="T84" fmla="*/ 92 h 9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3" h="92">
                      <a:moveTo>
                        <a:pt x="27" y="92"/>
                      </a:moveTo>
                      <a:lnTo>
                        <a:pt x="10" y="77"/>
                      </a:lnTo>
                      <a:lnTo>
                        <a:pt x="1" y="68"/>
                      </a:lnTo>
                      <a:lnTo>
                        <a:pt x="0" y="57"/>
                      </a:lnTo>
                      <a:lnTo>
                        <a:pt x="4" y="40"/>
                      </a:lnTo>
                      <a:lnTo>
                        <a:pt x="4" y="29"/>
                      </a:lnTo>
                      <a:lnTo>
                        <a:pt x="6" y="20"/>
                      </a:lnTo>
                      <a:lnTo>
                        <a:pt x="7" y="10"/>
                      </a:lnTo>
                      <a:lnTo>
                        <a:pt x="7" y="0"/>
                      </a:lnTo>
                      <a:lnTo>
                        <a:pt x="15" y="4"/>
                      </a:lnTo>
                      <a:lnTo>
                        <a:pt x="22" y="9"/>
                      </a:lnTo>
                      <a:lnTo>
                        <a:pt x="29" y="15"/>
                      </a:lnTo>
                      <a:lnTo>
                        <a:pt x="36" y="21"/>
                      </a:lnTo>
                      <a:lnTo>
                        <a:pt x="44" y="28"/>
                      </a:lnTo>
                      <a:lnTo>
                        <a:pt x="50" y="34"/>
                      </a:lnTo>
                      <a:lnTo>
                        <a:pt x="57" y="43"/>
                      </a:lnTo>
                      <a:lnTo>
                        <a:pt x="63" y="50"/>
                      </a:lnTo>
                      <a:lnTo>
                        <a:pt x="62" y="54"/>
                      </a:lnTo>
                      <a:lnTo>
                        <a:pt x="59" y="59"/>
                      </a:lnTo>
                      <a:lnTo>
                        <a:pt x="55" y="66"/>
                      </a:lnTo>
                      <a:lnTo>
                        <a:pt x="49" y="72"/>
                      </a:lnTo>
                      <a:lnTo>
                        <a:pt x="42" y="79"/>
                      </a:lnTo>
                      <a:lnTo>
                        <a:pt x="37" y="84"/>
                      </a:lnTo>
                      <a:lnTo>
                        <a:pt x="32" y="90"/>
                      </a:lnTo>
                      <a:lnTo>
                        <a:pt x="27" y="92"/>
                      </a:lnTo>
                      <a:close/>
                    </a:path>
                  </a:pathLst>
                </a:custGeom>
                <a:solidFill>
                  <a:srgbClr val="669999"/>
                </a:solidFill>
                <a:ln w="9525">
                  <a:noFill/>
                  <a:round/>
                  <a:headEnd/>
                  <a:tailEnd/>
                </a:ln>
              </p:spPr>
              <p:txBody>
                <a:bodyPr/>
                <a:lstStyle/>
                <a:p>
                  <a:endParaRPr lang="zh-CN" altLang="en-US"/>
                </a:p>
              </p:txBody>
            </p:sp>
            <p:sp>
              <p:nvSpPr>
                <p:cNvPr id="58" name="Freeform 98"/>
                <p:cNvSpPr>
                  <a:spLocks/>
                </p:cNvSpPr>
                <p:nvPr/>
              </p:nvSpPr>
              <p:spPr bwMode="auto">
                <a:xfrm>
                  <a:off x="2904" y="3263"/>
                  <a:ext cx="27" cy="35"/>
                </a:xfrm>
                <a:custGeom>
                  <a:avLst/>
                  <a:gdLst>
                    <a:gd name="T0" fmla="*/ 0 w 55"/>
                    <a:gd name="T1" fmla="*/ 1 h 70"/>
                    <a:gd name="T2" fmla="*/ 0 w 55"/>
                    <a:gd name="T3" fmla="*/ 1 h 70"/>
                    <a:gd name="T4" fmla="*/ 0 w 55"/>
                    <a:gd name="T5" fmla="*/ 1 h 70"/>
                    <a:gd name="T6" fmla="*/ 0 w 55"/>
                    <a:gd name="T7" fmla="*/ 1 h 70"/>
                    <a:gd name="T8" fmla="*/ 0 w 55"/>
                    <a:gd name="T9" fmla="*/ 1 h 70"/>
                    <a:gd name="T10" fmla="*/ 0 w 55"/>
                    <a:gd name="T11" fmla="*/ 1 h 70"/>
                    <a:gd name="T12" fmla="*/ 0 w 55"/>
                    <a:gd name="T13" fmla="*/ 1 h 70"/>
                    <a:gd name="T14" fmla="*/ 0 w 55"/>
                    <a:gd name="T15" fmla="*/ 1 h 70"/>
                    <a:gd name="T16" fmla="*/ 0 w 55"/>
                    <a:gd name="T17" fmla="*/ 1 h 70"/>
                    <a:gd name="T18" fmla="*/ 0 w 55"/>
                    <a:gd name="T19" fmla="*/ 1 h 70"/>
                    <a:gd name="T20" fmla="*/ 0 w 55"/>
                    <a:gd name="T21" fmla="*/ 1 h 70"/>
                    <a:gd name="T22" fmla="*/ 0 w 55"/>
                    <a:gd name="T23" fmla="*/ 1 h 70"/>
                    <a:gd name="T24" fmla="*/ 0 w 55"/>
                    <a:gd name="T25" fmla="*/ 0 h 70"/>
                    <a:gd name="T26" fmla="*/ 0 w 55"/>
                    <a:gd name="T27" fmla="*/ 1 h 70"/>
                    <a:gd name="T28" fmla="*/ 0 w 55"/>
                    <a:gd name="T29" fmla="*/ 1 h 70"/>
                    <a:gd name="T30" fmla="*/ 0 w 55"/>
                    <a:gd name="T31" fmla="*/ 1 h 70"/>
                    <a:gd name="T32" fmla="*/ 0 w 55"/>
                    <a:gd name="T33" fmla="*/ 1 h 70"/>
                    <a:gd name="T34" fmla="*/ 0 w 55"/>
                    <a:gd name="T35" fmla="*/ 1 h 70"/>
                    <a:gd name="T36" fmla="*/ 0 w 55"/>
                    <a:gd name="T37" fmla="*/ 1 h 70"/>
                    <a:gd name="T38" fmla="*/ 0 w 55"/>
                    <a:gd name="T39" fmla="*/ 1 h 70"/>
                    <a:gd name="T40" fmla="*/ 0 w 55"/>
                    <a:gd name="T41" fmla="*/ 1 h 70"/>
                    <a:gd name="T42" fmla="*/ 0 w 55"/>
                    <a:gd name="T43" fmla="*/ 1 h 70"/>
                    <a:gd name="T44" fmla="*/ 0 w 55"/>
                    <a:gd name="T45" fmla="*/ 1 h 70"/>
                    <a:gd name="T46" fmla="*/ 0 w 55"/>
                    <a:gd name="T47" fmla="*/ 1 h 70"/>
                    <a:gd name="T48" fmla="*/ 0 w 55"/>
                    <a:gd name="T49" fmla="*/ 1 h 70"/>
                    <a:gd name="T50" fmla="*/ 0 w 55"/>
                    <a:gd name="T51" fmla="*/ 1 h 70"/>
                    <a:gd name="T52" fmla="*/ 0 w 55"/>
                    <a:gd name="T53" fmla="*/ 1 h 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5"/>
                    <a:gd name="T82" fmla="*/ 0 h 70"/>
                    <a:gd name="T83" fmla="*/ 55 w 55"/>
                    <a:gd name="T84" fmla="*/ 70 h 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5" h="70">
                      <a:moveTo>
                        <a:pt x="21" y="70"/>
                      </a:moveTo>
                      <a:lnTo>
                        <a:pt x="14" y="62"/>
                      </a:lnTo>
                      <a:lnTo>
                        <a:pt x="8" y="54"/>
                      </a:lnTo>
                      <a:lnTo>
                        <a:pt x="2" y="46"/>
                      </a:lnTo>
                      <a:lnTo>
                        <a:pt x="0" y="39"/>
                      </a:lnTo>
                      <a:lnTo>
                        <a:pt x="6" y="34"/>
                      </a:lnTo>
                      <a:lnTo>
                        <a:pt x="12" y="28"/>
                      </a:lnTo>
                      <a:lnTo>
                        <a:pt x="19" y="22"/>
                      </a:lnTo>
                      <a:lnTo>
                        <a:pt x="26" y="16"/>
                      </a:lnTo>
                      <a:lnTo>
                        <a:pt x="34" y="11"/>
                      </a:lnTo>
                      <a:lnTo>
                        <a:pt x="41" y="5"/>
                      </a:lnTo>
                      <a:lnTo>
                        <a:pt x="48" y="2"/>
                      </a:lnTo>
                      <a:lnTo>
                        <a:pt x="55" y="0"/>
                      </a:lnTo>
                      <a:lnTo>
                        <a:pt x="55" y="13"/>
                      </a:lnTo>
                      <a:lnTo>
                        <a:pt x="54" y="23"/>
                      </a:lnTo>
                      <a:lnTo>
                        <a:pt x="53" y="31"/>
                      </a:lnTo>
                      <a:lnTo>
                        <a:pt x="49" y="38"/>
                      </a:lnTo>
                      <a:lnTo>
                        <a:pt x="45" y="45"/>
                      </a:lnTo>
                      <a:lnTo>
                        <a:pt x="40" y="51"/>
                      </a:lnTo>
                      <a:lnTo>
                        <a:pt x="32" y="59"/>
                      </a:lnTo>
                      <a:lnTo>
                        <a:pt x="22" y="70"/>
                      </a:lnTo>
                      <a:lnTo>
                        <a:pt x="21" y="70"/>
                      </a:lnTo>
                      <a:close/>
                    </a:path>
                  </a:pathLst>
                </a:custGeom>
                <a:solidFill>
                  <a:srgbClr val="669999"/>
                </a:solidFill>
                <a:ln w="9525">
                  <a:noFill/>
                  <a:round/>
                  <a:headEnd/>
                  <a:tailEnd/>
                </a:ln>
              </p:spPr>
              <p:txBody>
                <a:bodyPr/>
                <a:lstStyle/>
                <a:p>
                  <a:endParaRPr lang="zh-CN" altLang="en-US"/>
                </a:p>
              </p:txBody>
            </p:sp>
            <p:sp>
              <p:nvSpPr>
                <p:cNvPr id="59" name="Freeform 99"/>
                <p:cNvSpPr>
                  <a:spLocks/>
                </p:cNvSpPr>
                <p:nvPr/>
              </p:nvSpPr>
              <p:spPr bwMode="auto">
                <a:xfrm>
                  <a:off x="2892" y="3236"/>
                  <a:ext cx="39" cy="44"/>
                </a:xfrm>
                <a:custGeom>
                  <a:avLst/>
                  <a:gdLst>
                    <a:gd name="T0" fmla="*/ 0 w 79"/>
                    <a:gd name="T1" fmla="*/ 1 h 88"/>
                    <a:gd name="T2" fmla="*/ 0 w 79"/>
                    <a:gd name="T3" fmla="*/ 1 h 88"/>
                    <a:gd name="T4" fmla="*/ 0 w 79"/>
                    <a:gd name="T5" fmla="*/ 1 h 88"/>
                    <a:gd name="T6" fmla="*/ 0 w 79"/>
                    <a:gd name="T7" fmla="*/ 1 h 88"/>
                    <a:gd name="T8" fmla="*/ 0 w 79"/>
                    <a:gd name="T9" fmla="*/ 1 h 88"/>
                    <a:gd name="T10" fmla="*/ 0 w 79"/>
                    <a:gd name="T11" fmla="*/ 1 h 88"/>
                    <a:gd name="T12" fmla="*/ 0 w 79"/>
                    <a:gd name="T13" fmla="*/ 1 h 88"/>
                    <a:gd name="T14" fmla="*/ 0 w 79"/>
                    <a:gd name="T15" fmla="*/ 1 h 88"/>
                    <a:gd name="T16" fmla="*/ 0 w 79"/>
                    <a:gd name="T17" fmla="*/ 1 h 88"/>
                    <a:gd name="T18" fmla="*/ 0 w 79"/>
                    <a:gd name="T19" fmla="*/ 1 h 88"/>
                    <a:gd name="T20" fmla="*/ 0 w 79"/>
                    <a:gd name="T21" fmla="*/ 1 h 88"/>
                    <a:gd name="T22" fmla="*/ 0 w 79"/>
                    <a:gd name="T23" fmla="*/ 1 h 88"/>
                    <a:gd name="T24" fmla="*/ 0 w 79"/>
                    <a:gd name="T25" fmla="*/ 1 h 88"/>
                    <a:gd name="T26" fmla="*/ 0 w 79"/>
                    <a:gd name="T27" fmla="*/ 1 h 88"/>
                    <a:gd name="T28" fmla="*/ 0 w 79"/>
                    <a:gd name="T29" fmla="*/ 1 h 88"/>
                    <a:gd name="T30" fmla="*/ 0 w 79"/>
                    <a:gd name="T31" fmla="*/ 1 h 88"/>
                    <a:gd name="T32" fmla="*/ 0 w 79"/>
                    <a:gd name="T33" fmla="*/ 1 h 88"/>
                    <a:gd name="T34" fmla="*/ 0 w 79"/>
                    <a:gd name="T35" fmla="*/ 1 h 88"/>
                    <a:gd name="T36" fmla="*/ 0 w 79"/>
                    <a:gd name="T37" fmla="*/ 1 h 88"/>
                    <a:gd name="T38" fmla="*/ 0 w 79"/>
                    <a:gd name="T39" fmla="*/ 1 h 88"/>
                    <a:gd name="T40" fmla="*/ 0 w 79"/>
                    <a:gd name="T41" fmla="*/ 1 h 88"/>
                    <a:gd name="T42" fmla="*/ 0 w 79"/>
                    <a:gd name="T43" fmla="*/ 1 h 88"/>
                    <a:gd name="T44" fmla="*/ 0 w 79"/>
                    <a:gd name="T45" fmla="*/ 1 h 88"/>
                    <a:gd name="T46" fmla="*/ 0 w 79"/>
                    <a:gd name="T47" fmla="*/ 1 h 88"/>
                    <a:gd name="T48" fmla="*/ 0 w 79"/>
                    <a:gd name="T49" fmla="*/ 0 h 88"/>
                    <a:gd name="T50" fmla="*/ 0 w 79"/>
                    <a:gd name="T51" fmla="*/ 1 h 88"/>
                    <a:gd name="T52" fmla="*/ 0 w 79"/>
                    <a:gd name="T53" fmla="*/ 1 h 88"/>
                    <a:gd name="T54" fmla="*/ 0 w 79"/>
                    <a:gd name="T55" fmla="*/ 1 h 88"/>
                    <a:gd name="T56" fmla="*/ 0 w 79"/>
                    <a:gd name="T57" fmla="*/ 1 h 88"/>
                    <a:gd name="T58" fmla="*/ 0 w 79"/>
                    <a:gd name="T59" fmla="*/ 1 h 88"/>
                    <a:gd name="T60" fmla="*/ 0 w 79"/>
                    <a:gd name="T61" fmla="*/ 1 h 88"/>
                    <a:gd name="T62" fmla="*/ 0 w 79"/>
                    <a:gd name="T63" fmla="*/ 1 h 88"/>
                    <a:gd name="T64" fmla="*/ 0 w 79"/>
                    <a:gd name="T65" fmla="*/ 1 h 88"/>
                    <a:gd name="T66" fmla="*/ 0 w 79"/>
                    <a:gd name="T67" fmla="*/ 1 h 88"/>
                    <a:gd name="T68" fmla="*/ 0 w 79"/>
                    <a:gd name="T69" fmla="*/ 1 h 88"/>
                    <a:gd name="T70" fmla="*/ 0 w 79"/>
                    <a:gd name="T71" fmla="*/ 1 h 88"/>
                    <a:gd name="T72" fmla="*/ 0 w 79"/>
                    <a:gd name="T73" fmla="*/ 1 h 88"/>
                    <a:gd name="T74" fmla="*/ 0 w 79"/>
                    <a:gd name="T75" fmla="*/ 1 h 88"/>
                    <a:gd name="T76" fmla="*/ 0 w 79"/>
                    <a:gd name="T77" fmla="*/ 1 h 88"/>
                    <a:gd name="T78" fmla="*/ 0 w 79"/>
                    <a:gd name="T79" fmla="*/ 1 h 88"/>
                    <a:gd name="T80" fmla="*/ 0 w 79"/>
                    <a:gd name="T81" fmla="*/ 1 h 88"/>
                    <a:gd name="T82" fmla="*/ 0 w 79"/>
                    <a:gd name="T83" fmla="*/ 1 h 88"/>
                    <a:gd name="T84" fmla="*/ 0 w 79"/>
                    <a:gd name="T85" fmla="*/ 1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9"/>
                    <a:gd name="T130" fmla="*/ 0 h 88"/>
                    <a:gd name="T131" fmla="*/ 79 w 79"/>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9" h="88">
                      <a:moveTo>
                        <a:pt x="19" y="88"/>
                      </a:moveTo>
                      <a:lnTo>
                        <a:pt x="12" y="81"/>
                      </a:lnTo>
                      <a:lnTo>
                        <a:pt x="7" y="74"/>
                      </a:lnTo>
                      <a:lnTo>
                        <a:pt x="2" y="67"/>
                      </a:lnTo>
                      <a:lnTo>
                        <a:pt x="0" y="60"/>
                      </a:lnTo>
                      <a:lnTo>
                        <a:pt x="5" y="54"/>
                      </a:lnTo>
                      <a:lnTo>
                        <a:pt x="11" y="49"/>
                      </a:lnTo>
                      <a:lnTo>
                        <a:pt x="16" y="45"/>
                      </a:lnTo>
                      <a:lnTo>
                        <a:pt x="24" y="44"/>
                      </a:lnTo>
                      <a:lnTo>
                        <a:pt x="27" y="47"/>
                      </a:lnTo>
                      <a:lnTo>
                        <a:pt x="33" y="51"/>
                      </a:lnTo>
                      <a:lnTo>
                        <a:pt x="39" y="55"/>
                      </a:lnTo>
                      <a:lnTo>
                        <a:pt x="46" y="56"/>
                      </a:lnTo>
                      <a:lnTo>
                        <a:pt x="41" y="50"/>
                      </a:lnTo>
                      <a:lnTo>
                        <a:pt x="36" y="44"/>
                      </a:lnTo>
                      <a:lnTo>
                        <a:pt x="33" y="39"/>
                      </a:lnTo>
                      <a:lnTo>
                        <a:pt x="32" y="32"/>
                      </a:lnTo>
                      <a:lnTo>
                        <a:pt x="37" y="28"/>
                      </a:lnTo>
                      <a:lnTo>
                        <a:pt x="43" y="23"/>
                      </a:lnTo>
                      <a:lnTo>
                        <a:pt x="48" y="18"/>
                      </a:lnTo>
                      <a:lnTo>
                        <a:pt x="54" y="13"/>
                      </a:lnTo>
                      <a:lnTo>
                        <a:pt x="59" y="8"/>
                      </a:lnTo>
                      <a:lnTo>
                        <a:pt x="65" y="4"/>
                      </a:lnTo>
                      <a:lnTo>
                        <a:pt x="70" y="1"/>
                      </a:lnTo>
                      <a:lnTo>
                        <a:pt x="76" y="0"/>
                      </a:lnTo>
                      <a:lnTo>
                        <a:pt x="78" y="2"/>
                      </a:lnTo>
                      <a:lnTo>
                        <a:pt x="78" y="8"/>
                      </a:lnTo>
                      <a:lnTo>
                        <a:pt x="79" y="18"/>
                      </a:lnTo>
                      <a:lnTo>
                        <a:pt x="79" y="30"/>
                      </a:lnTo>
                      <a:lnTo>
                        <a:pt x="72" y="38"/>
                      </a:lnTo>
                      <a:lnTo>
                        <a:pt x="65" y="45"/>
                      </a:lnTo>
                      <a:lnTo>
                        <a:pt x="58" y="52"/>
                      </a:lnTo>
                      <a:lnTo>
                        <a:pt x="51" y="59"/>
                      </a:lnTo>
                      <a:lnTo>
                        <a:pt x="45" y="67"/>
                      </a:lnTo>
                      <a:lnTo>
                        <a:pt x="38" y="74"/>
                      </a:lnTo>
                      <a:lnTo>
                        <a:pt x="31" y="81"/>
                      </a:lnTo>
                      <a:lnTo>
                        <a:pt x="24" y="88"/>
                      </a:lnTo>
                      <a:lnTo>
                        <a:pt x="23" y="88"/>
                      </a:lnTo>
                      <a:lnTo>
                        <a:pt x="22" y="88"/>
                      </a:lnTo>
                      <a:lnTo>
                        <a:pt x="20" y="88"/>
                      </a:lnTo>
                      <a:lnTo>
                        <a:pt x="19" y="88"/>
                      </a:lnTo>
                      <a:close/>
                    </a:path>
                  </a:pathLst>
                </a:custGeom>
                <a:solidFill>
                  <a:srgbClr val="669999"/>
                </a:solidFill>
                <a:ln w="9525">
                  <a:noFill/>
                  <a:round/>
                  <a:headEnd/>
                  <a:tailEnd/>
                </a:ln>
              </p:spPr>
              <p:txBody>
                <a:bodyPr/>
                <a:lstStyle/>
                <a:p>
                  <a:endParaRPr lang="zh-CN" altLang="en-US"/>
                </a:p>
              </p:txBody>
            </p:sp>
            <p:sp>
              <p:nvSpPr>
                <p:cNvPr id="60" name="Freeform 100"/>
                <p:cNvSpPr>
                  <a:spLocks/>
                </p:cNvSpPr>
                <p:nvPr/>
              </p:nvSpPr>
              <p:spPr bwMode="auto">
                <a:xfrm>
                  <a:off x="2883" y="3243"/>
                  <a:ext cx="17" cy="23"/>
                </a:xfrm>
                <a:custGeom>
                  <a:avLst/>
                  <a:gdLst>
                    <a:gd name="T0" fmla="*/ 1 w 34"/>
                    <a:gd name="T1" fmla="*/ 1 h 45"/>
                    <a:gd name="T2" fmla="*/ 1 w 34"/>
                    <a:gd name="T3" fmla="*/ 1 h 45"/>
                    <a:gd name="T4" fmla="*/ 1 w 34"/>
                    <a:gd name="T5" fmla="*/ 1 h 45"/>
                    <a:gd name="T6" fmla="*/ 1 w 34"/>
                    <a:gd name="T7" fmla="*/ 1 h 45"/>
                    <a:gd name="T8" fmla="*/ 0 w 34"/>
                    <a:gd name="T9" fmla="*/ 1 h 45"/>
                    <a:gd name="T10" fmla="*/ 0 w 34"/>
                    <a:gd name="T11" fmla="*/ 1 h 45"/>
                    <a:gd name="T12" fmla="*/ 1 w 34"/>
                    <a:gd name="T13" fmla="*/ 1 h 45"/>
                    <a:gd name="T14" fmla="*/ 1 w 34"/>
                    <a:gd name="T15" fmla="*/ 1 h 45"/>
                    <a:gd name="T16" fmla="*/ 1 w 34"/>
                    <a:gd name="T17" fmla="*/ 1 h 45"/>
                    <a:gd name="T18" fmla="*/ 1 w 34"/>
                    <a:gd name="T19" fmla="*/ 0 h 45"/>
                    <a:gd name="T20" fmla="*/ 1 w 34"/>
                    <a:gd name="T21" fmla="*/ 0 h 45"/>
                    <a:gd name="T22" fmla="*/ 1 w 34"/>
                    <a:gd name="T23" fmla="*/ 0 h 45"/>
                    <a:gd name="T24" fmla="*/ 1 w 34"/>
                    <a:gd name="T25" fmla="*/ 0 h 45"/>
                    <a:gd name="T26" fmla="*/ 1 w 34"/>
                    <a:gd name="T27" fmla="*/ 1 h 45"/>
                    <a:gd name="T28" fmla="*/ 1 w 34"/>
                    <a:gd name="T29" fmla="*/ 1 h 45"/>
                    <a:gd name="T30" fmla="*/ 1 w 34"/>
                    <a:gd name="T31" fmla="*/ 1 h 45"/>
                    <a:gd name="T32" fmla="*/ 1 w 34"/>
                    <a:gd name="T33" fmla="*/ 1 h 45"/>
                    <a:gd name="T34" fmla="*/ 1 w 34"/>
                    <a:gd name="T35" fmla="*/ 1 h 45"/>
                    <a:gd name="T36" fmla="*/ 1 w 34"/>
                    <a:gd name="T37" fmla="*/ 1 h 45"/>
                    <a:gd name="T38" fmla="*/ 1 w 34"/>
                    <a:gd name="T39" fmla="*/ 1 h 45"/>
                    <a:gd name="T40" fmla="*/ 1 w 34"/>
                    <a:gd name="T41" fmla="*/ 1 h 45"/>
                    <a:gd name="T42" fmla="*/ 1 w 34"/>
                    <a:gd name="T43" fmla="*/ 1 h 45"/>
                    <a:gd name="T44" fmla="*/ 1 w 34"/>
                    <a:gd name="T45" fmla="*/ 1 h 45"/>
                    <a:gd name="T46" fmla="*/ 1 w 34"/>
                    <a:gd name="T47" fmla="*/ 1 h 4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4"/>
                    <a:gd name="T73" fmla="*/ 0 h 45"/>
                    <a:gd name="T74" fmla="*/ 34 w 34"/>
                    <a:gd name="T75" fmla="*/ 45 h 4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4" h="45">
                      <a:moveTo>
                        <a:pt x="11" y="43"/>
                      </a:moveTo>
                      <a:lnTo>
                        <a:pt x="9" y="41"/>
                      </a:lnTo>
                      <a:lnTo>
                        <a:pt x="8" y="39"/>
                      </a:lnTo>
                      <a:lnTo>
                        <a:pt x="5" y="38"/>
                      </a:lnTo>
                      <a:lnTo>
                        <a:pt x="0" y="36"/>
                      </a:lnTo>
                      <a:lnTo>
                        <a:pt x="0" y="28"/>
                      </a:lnTo>
                      <a:lnTo>
                        <a:pt x="1" y="19"/>
                      </a:lnTo>
                      <a:lnTo>
                        <a:pt x="1" y="10"/>
                      </a:lnTo>
                      <a:lnTo>
                        <a:pt x="1" y="1"/>
                      </a:lnTo>
                      <a:lnTo>
                        <a:pt x="4" y="0"/>
                      </a:lnTo>
                      <a:lnTo>
                        <a:pt x="5" y="0"/>
                      </a:lnTo>
                      <a:lnTo>
                        <a:pt x="6" y="0"/>
                      </a:lnTo>
                      <a:lnTo>
                        <a:pt x="8" y="0"/>
                      </a:lnTo>
                      <a:lnTo>
                        <a:pt x="12" y="4"/>
                      </a:lnTo>
                      <a:lnTo>
                        <a:pt x="20" y="10"/>
                      </a:lnTo>
                      <a:lnTo>
                        <a:pt x="27" y="15"/>
                      </a:lnTo>
                      <a:lnTo>
                        <a:pt x="34" y="18"/>
                      </a:lnTo>
                      <a:lnTo>
                        <a:pt x="31" y="25"/>
                      </a:lnTo>
                      <a:lnTo>
                        <a:pt x="25" y="33"/>
                      </a:lnTo>
                      <a:lnTo>
                        <a:pt x="17" y="40"/>
                      </a:lnTo>
                      <a:lnTo>
                        <a:pt x="11" y="45"/>
                      </a:lnTo>
                      <a:lnTo>
                        <a:pt x="11" y="43"/>
                      </a:lnTo>
                      <a:close/>
                    </a:path>
                  </a:pathLst>
                </a:custGeom>
                <a:solidFill>
                  <a:srgbClr val="669999"/>
                </a:solidFill>
                <a:ln w="9525">
                  <a:noFill/>
                  <a:round/>
                  <a:headEnd/>
                  <a:tailEnd/>
                </a:ln>
              </p:spPr>
              <p:txBody>
                <a:bodyPr/>
                <a:lstStyle/>
                <a:p>
                  <a:endParaRPr lang="zh-CN" altLang="en-US"/>
                </a:p>
              </p:txBody>
            </p:sp>
            <p:sp>
              <p:nvSpPr>
                <p:cNvPr id="61" name="Freeform 101"/>
                <p:cNvSpPr>
                  <a:spLocks/>
                </p:cNvSpPr>
                <p:nvPr/>
              </p:nvSpPr>
              <p:spPr bwMode="auto">
                <a:xfrm>
                  <a:off x="2886" y="3205"/>
                  <a:ext cx="44" cy="45"/>
                </a:xfrm>
                <a:custGeom>
                  <a:avLst/>
                  <a:gdLst>
                    <a:gd name="T0" fmla="*/ 1 w 88"/>
                    <a:gd name="T1" fmla="*/ 1 h 89"/>
                    <a:gd name="T2" fmla="*/ 1 w 88"/>
                    <a:gd name="T3" fmla="*/ 1 h 89"/>
                    <a:gd name="T4" fmla="*/ 1 w 88"/>
                    <a:gd name="T5" fmla="*/ 1 h 89"/>
                    <a:gd name="T6" fmla="*/ 1 w 88"/>
                    <a:gd name="T7" fmla="*/ 1 h 89"/>
                    <a:gd name="T8" fmla="*/ 1 w 88"/>
                    <a:gd name="T9" fmla="*/ 1 h 89"/>
                    <a:gd name="T10" fmla="*/ 1 w 88"/>
                    <a:gd name="T11" fmla="*/ 1 h 89"/>
                    <a:gd name="T12" fmla="*/ 0 w 88"/>
                    <a:gd name="T13" fmla="*/ 1 h 89"/>
                    <a:gd name="T14" fmla="*/ 0 w 88"/>
                    <a:gd name="T15" fmla="*/ 1 h 89"/>
                    <a:gd name="T16" fmla="*/ 1 w 88"/>
                    <a:gd name="T17" fmla="*/ 1 h 89"/>
                    <a:gd name="T18" fmla="*/ 1 w 88"/>
                    <a:gd name="T19" fmla="*/ 1 h 89"/>
                    <a:gd name="T20" fmla="*/ 1 w 88"/>
                    <a:gd name="T21" fmla="*/ 1 h 89"/>
                    <a:gd name="T22" fmla="*/ 1 w 88"/>
                    <a:gd name="T23" fmla="*/ 1 h 89"/>
                    <a:gd name="T24" fmla="*/ 1 w 88"/>
                    <a:gd name="T25" fmla="*/ 1 h 89"/>
                    <a:gd name="T26" fmla="*/ 1 w 88"/>
                    <a:gd name="T27" fmla="*/ 1 h 89"/>
                    <a:gd name="T28" fmla="*/ 1 w 88"/>
                    <a:gd name="T29" fmla="*/ 1 h 89"/>
                    <a:gd name="T30" fmla="*/ 1 w 88"/>
                    <a:gd name="T31" fmla="*/ 1 h 89"/>
                    <a:gd name="T32" fmla="*/ 1 w 88"/>
                    <a:gd name="T33" fmla="*/ 0 h 89"/>
                    <a:gd name="T34" fmla="*/ 1 w 88"/>
                    <a:gd name="T35" fmla="*/ 0 h 89"/>
                    <a:gd name="T36" fmla="*/ 1 w 88"/>
                    <a:gd name="T37" fmla="*/ 0 h 89"/>
                    <a:gd name="T38" fmla="*/ 1 w 88"/>
                    <a:gd name="T39" fmla="*/ 1 h 89"/>
                    <a:gd name="T40" fmla="*/ 1 w 88"/>
                    <a:gd name="T41" fmla="*/ 1 h 89"/>
                    <a:gd name="T42" fmla="*/ 1 w 88"/>
                    <a:gd name="T43" fmla="*/ 1 h 89"/>
                    <a:gd name="T44" fmla="*/ 1 w 88"/>
                    <a:gd name="T45" fmla="*/ 1 h 89"/>
                    <a:gd name="T46" fmla="*/ 1 w 88"/>
                    <a:gd name="T47" fmla="*/ 1 h 89"/>
                    <a:gd name="T48" fmla="*/ 1 w 88"/>
                    <a:gd name="T49" fmla="*/ 1 h 89"/>
                    <a:gd name="T50" fmla="*/ 1 w 88"/>
                    <a:gd name="T51" fmla="*/ 1 h 89"/>
                    <a:gd name="T52" fmla="*/ 1 w 88"/>
                    <a:gd name="T53" fmla="*/ 1 h 89"/>
                    <a:gd name="T54" fmla="*/ 1 w 88"/>
                    <a:gd name="T55" fmla="*/ 1 h 89"/>
                    <a:gd name="T56" fmla="*/ 1 w 88"/>
                    <a:gd name="T57" fmla="*/ 1 h 89"/>
                    <a:gd name="T58" fmla="*/ 1 w 88"/>
                    <a:gd name="T59" fmla="*/ 1 h 89"/>
                    <a:gd name="T60" fmla="*/ 1 w 88"/>
                    <a:gd name="T61" fmla="*/ 1 h 89"/>
                    <a:gd name="T62" fmla="*/ 1 w 88"/>
                    <a:gd name="T63" fmla="*/ 1 h 89"/>
                    <a:gd name="T64" fmla="*/ 1 w 88"/>
                    <a:gd name="T65" fmla="*/ 1 h 89"/>
                    <a:gd name="T66" fmla="*/ 1 w 88"/>
                    <a:gd name="T67" fmla="*/ 1 h 89"/>
                    <a:gd name="T68" fmla="*/ 1 w 88"/>
                    <a:gd name="T69" fmla="*/ 1 h 89"/>
                    <a:gd name="T70" fmla="*/ 1 w 88"/>
                    <a:gd name="T71" fmla="*/ 1 h 89"/>
                    <a:gd name="T72" fmla="*/ 1 w 88"/>
                    <a:gd name="T73" fmla="*/ 1 h 89"/>
                    <a:gd name="T74" fmla="*/ 1 w 88"/>
                    <a:gd name="T75" fmla="*/ 1 h 89"/>
                    <a:gd name="T76" fmla="*/ 1 w 88"/>
                    <a:gd name="T77" fmla="*/ 1 h 89"/>
                    <a:gd name="T78" fmla="*/ 1 w 88"/>
                    <a:gd name="T79" fmla="*/ 1 h 89"/>
                    <a:gd name="T80" fmla="*/ 1 w 88"/>
                    <a:gd name="T81" fmla="*/ 1 h 89"/>
                    <a:gd name="T82" fmla="*/ 1 w 88"/>
                    <a:gd name="T83" fmla="*/ 1 h 89"/>
                    <a:gd name="T84" fmla="*/ 1 w 88"/>
                    <a:gd name="T85" fmla="*/ 1 h 89"/>
                    <a:gd name="T86" fmla="*/ 1 w 88"/>
                    <a:gd name="T87" fmla="*/ 1 h 89"/>
                    <a:gd name="T88" fmla="*/ 1 w 88"/>
                    <a:gd name="T89" fmla="*/ 1 h 89"/>
                    <a:gd name="T90" fmla="*/ 1 w 88"/>
                    <a:gd name="T91" fmla="*/ 1 h 89"/>
                    <a:gd name="T92" fmla="*/ 1 w 88"/>
                    <a:gd name="T93" fmla="*/ 1 h 89"/>
                    <a:gd name="T94" fmla="*/ 1 w 88"/>
                    <a:gd name="T95" fmla="*/ 1 h 89"/>
                    <a:gd name="T96" fmla="*/ 1 w 88"/>
                    <a:gd name="T97" fmla="*/ 1 h 89"/>
                    <a:gd name="T98" fmla="*/ 1 w 88"/>
                    <a:gd name="T99" fmla="*/ 1 h 89"/>
                    <a:gd name="T100" fmla="*/ 1 w 88"/>
                    <a:gd name="T101" fmla="*/ 1 h 89"/>
                    <a:gd name="T102" fmla="*/ 1 w 88"/>
                    <a:gd name="T103" fmla="*/ 1 h 89"/>
                    <a:gd name="T104" fmla="*/ 1 w 88"/>
                    <a:gd name="T105" fmla="*/ 1 h 89"/>
                    <a:gd name="T106" fmla="*/ 1 w 88"/>
                    <a:gd name="T107" fmla="*/ 1 h 89"/>
                    <a:gd name="T108" fmla="*/ 1 w 88"/>
                    <a:gd name="T109" fmla="*/ 1 h 89"/>
                    <a:gd name="T110" fmla="*/ 1 w 88"/>
                    <a:gd name="T111" fmla="*/ 1 h 89"/>
                    <a:gd name="T112" fmla="*/ 1 w 88"/>
                    <a:gd name="T113" fmla="*/ 1 h 89"/>
                    <a:gd name="T114" fmla="*/ 1 w 88"/>
                    <a:gd name="T115" fmla="*/ 1 h 89"/>
                    <a:gd name="T116" fmla="*/ 1 w 88"/>
                    <a:gd name="T117" fmla="*/ 1 h 8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8"/>
                    <a:gd name="T178" fmla="*/ 0 h 89"/>
                    <a:gd name="T179" fmla="*/ 88 w 88"/>
                    <a:gd name="T180" fmla="*/ 89 h 8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8" h="89">
                      <a:moveTo>
                        <a:pt x="35" y="89"/>
                      </a:moveTo>
                      <a:lnTo>
                        <a:pt x="27" y="79"/>
                      </a:lnTo>
                      <a:lnTo>
                        <a:pt x="19" y="69"/>
                      </a:lnTo>
                      <a:lnTo>
                        <a:pt x="12" y="61"/>
                      </a:lnTo>
                      <a:lnTo>
                        <a:pt x="6" y="53"/>
                      </a:lnTo>
                      <a:lnTo>
                        <a:pt x="2" y="45"/>
                      </a:lnTo>
                      <a:lnTo>
                        <a:pt x="0" y="37"/>
                      </a:lnTo>
                      <a:lnTo>
                        <a:pt x="0" y="28"/>
                      </a:lnTo>
                      <a:lnTo>
                        <a:pt x="2" y="16"/>
                      </a:lnTo>
                      <a:lnTo>
                        <a:pt x="2" y="13"/>
                      </a:lnTo>
                      <a:lnTo>
                        <a:pt x="2" y="9"/>
                      </a:lnTo>
                      <a:lnTo>
                        <a:pt x="2" y="6"/>
                      </a:lnTo>
                      <a:lnTo>
                        <a:pt x="2" y="3"/>
                      </a:lnTo>
                      <a:lnTo>
                        <a:pt x="11" y="3"/>
                      </a:lnTo>
                      <a:lnTo>
                        <a:pt x="20" y="2"/>
                      </a:lnTo>
                      <a:lnTo>
                        <a:pt x="29" y="1"/>
                      </a:lnTo>
                      <a:lnTo>
                        <a:pt x="39" y="0"/>
                      </a:lnTo>
                      <a:lnTo>
                        <a:pt x="50" y="0"/>
                      </a:lnTo>
                      <a:lnTo>
                        <a:pt x="60" y="0"/>
                      </a:lnTo>
                      <a:lnTo>
                        <a:pt x="70" y="1"/>
                      </a:lnTo>
                      <a:lnTo>
                        <a:pt x="80" y="3"/>
                      </a:lnTo>
                      <a:lnTo>
                        <a:pt x="81" y="4"/>
                      </a:lnTo>
                      <a:lnTo>
                        <a:pt x="81" y="5"/>
                      </a:lnTo>
                      <a:lnTo>
                        <a:pt x="81" y="6"/>
                      </a:lnTo>
                      <a:lnTo>
                        <a:pt x="79" y="8"/>
                      </a:lnTo>
                      <a:lnTo>
                        <a:pt x="72" y="13"/>
                      </a:lnTo>
                      <a:lnTo>
                        <a:pt x="65" y="20"/>
                      </a:lnTo>
                      <a:lnTo>
                        <a:pt x="55" y="30"/>
                      </a:lnTo>
                      <a:lnTo>
                        <a:pt x="45" y="40"/>
                      </a:lnTo>
                      <a:lnTo>
                        <a:pt x="36" y="49"/>
                      </a:lnTo>
                      <a:lnTo>
                        <a:pt x="31" y="57"/>
                      </a:lnTo>
                      <a:lnTo>
                        <a:pt x="28" y="62"/>
                      </a:lnTo>
                      <a:lnTo>
                        <a:pt x="34" y="57"/>
                      </a:lnTo>
                      <a:lnTo>
                        <a:pt x="42" y="51"/>
                      </a:lnTo>
                      <a:lnTo>
                        <a:pt x="48" y="43"/>
                      </a:lnTo>
                      <a:lnTo>
                        <a:pt x="57" y="36"/>
                      </a:lnTo>
                      <a:lnTo>
                        <a:pt x="65" y="30"/>
                      </a:lnTo>
                      <a:lnTo>
                        <a:pt x="72" y="24"/>
                      </a:lnTo>
                      <a:lnTo>
                        <a:pt x="80" y="19"/>
                      </a:lnTo>
                      <a:lnTo>
                        <a:pt x="88" y="17"/>
                      </a:lnTo>
                      <a:lnTo>
                        <a:pt x="88" y="23"/>
                      </a:lnTo>
                      <a:lnTo>
                        <a:pt x="88" y="29"/>
                      </a:lnTo>
                      <a:lnTo>
                        <a:pt x="88" y="35"/>
                      </a:lnTo>
                      <a:lnTo>
                        <a:pt x="88" y="41"/>
                      </a:lnTo>
                      <a:lnTo>
                        <a:pt x="82" y="48"/>
                      </a:lnTo>
                      <a:lnTo>
                        <a:pt x="77" y="54"/>
                      </a:lnTo>
                      <a:lnTo>
                        <a:pt x="70" y="59"/>
                      </a:lnTo>
                      <a:lnTo>
                        <a:pt x="65" y="64"/>
                      </a:lnTo>
                      <a:lnTo>
                        <a:pt x="59" y="70"/>
                      </a:lnTo>
                      <a:lnTo>
                        <a:pt x="53" y="76"/>
                      </a:lnTo>
                      <a:lnTo>
                        <a:pt x="46" y="82"/>
                      </a:lnTo>
                      <a:lnTo>
                        <a:pt x="39" y="89"/>
                      </a:lnTo>
                      <a:lnTo>
                        <a:pt x="38" y="89"/>
                      </a:lnTo>
                      <a:lnTo>
                        <a:pt x="37" y="89"/>
                      </a:lnTo>
                      <a:lnTo>
                        <a:pt x="36" y="89"/>
                      </a:lnTo>
                      <a:lnTo>
                        <a:pt x="35" y="89"/>
                      </a:lnTo>
                      <a:close/>
                    </a:path>
                  </a:pathLst>
                </a:custGeom>
                <a:solidFill>
                  <a:srgbClr val="669999"/>
                </a:solidFill>
                <a:ln w="9525">
                  <a:noFill/>
                  <a:round/>
                  <a:headEnd/>
                  <a:tailEnd/>
                </a:ln>
              </p:spPr>
              <p:txBody>
                <a:bodyPr/>
                <a:lstStyle/>
                <a:p>
                  <a:endParaRPr lang="zh-CN" altLang="en-US"/>
                </a:p>
              </p:txBody>
            </p:sp>
            <p:sp>
              <p:nvSpPr>
                <p:cNvPr id="62" name="Freeform 102"/>
                <p:cNvSpPr>
                  <a:spLocks/>
                </p:cNvSpPr>
                <p:nvPr/>
              </p:nvSpPr>
              <p:spPr bwMode="auto">
                <a:xfrm>
                  <a:off x="2860" y="3169"/>
                  <a:ext cx="98" cy="32"/>
                </a:xfrm>
                <a:custGeom>
                  <a:avLst/>
                  <a:gdLst>
                    <a:gd name="T0" fmla="*/ 0 w 197"/>
                    <a:gd name="T1" fmla="*/ 1 h 63"/>
                    <a:gd name="T2" fmla="*/ 0 w 197"/>
                    <a:gd name="T3" fmla="*/ 1 h 63"/>
                    <a:gd name="T4" fmla="*/ 0 w 197"/>
                    <a:gd name="T5" fmla="*/ 1 h 63"/>
                    <a:gd name="T6" fmla="*/ 0 w 197"/>
                    <a:gd name="T7" fmla="*/ 1 h 63"/>
                    <a:gd name="T8" fmla="*/ 0 w 197"/>
                    <a:gd name="T9" fmla="*/ 1 h 63"/>
                    <a:gd name="T10" fmla="*/ 0 w 197"/>
                    <a:gd name="T11" fmla="*/ 1 h 63"/>
                    <a:gd name="T12" fmla="*/ 0 w 197"/>
                    <a:gd name="T13" fmla="*/ 1 h 63"/>
                    <a:gd name="T14" fmla="*/ 0 w 197"/>
                    <a:gd name="T15" fmla="*/ 1 h 63"/>
                    <a:gd name="T16" fmla="*/ 0 w 197"/>
                    <a:gd name="T17" fmla="*/ 1 h 63"/>
                    <a:gd name="T18" fmla="*/ 0 w 197"/>
                    <a:gd name="T19" fmla="*/ 1 h 63"/>
                    <a:gd name="T20" fmla="*/ 0 w 197"/>
                    <a:gd name="T21" fmla="*/ 1 h 63"/>
                    <a:gd name="T22" fmla="*/ 0 w 197"/>
                    <a:gd name="T23" fmla="*/ 1 h 63"/>
                    <a:gd name="T24" fmla="*/ 0 w 197"/>
                    <a:gd name="T25" fmla="*/ 1 h 63"/>
                    <a:gd name="T26" fmla="*/ 0 w 197"/>
                    <a:gd name="T27" fmla="*/ 1 h 63"/>
                    <a:gd name="T28" fmla="*/ 0 w 197"/>
                    <a:gd name="T29" fmla="*/ 1 h 63"/>
                    <a:gd name="T30" fmla="*/ 0 w 197"/>
                    <a:gd name="T31" fmla="*/ 1 h 63"/>
                    <a:gd name="T32" fmla="*/ 0 w 197"/>
                    <a:gd name="T33" fmla="*/ 1 h 63"/>
                    <a:gd name="T34" fmla="*/ 0 w 197"/>
                    <a:gd name="T35" fmla="*/ 1 h 63"/>
                    <a:gd name="T36" fmla="*/ 0 w 197"/>
                    <a:gd name="T37" fmla="*/ 1 h 63"/>
                    <a:gd name="T38" fmla="*/ 0 w 197"/>
                    <a:gd name="T39" fmla="*/ 1 h 63"/>
                    <a:gd name="T40" fmla="*/ 0 w 197"/>
                    <a:gd name="T41" fmla="*/ 1 h 63"/>
                    <a:gd name="T42" fmla="*/ 0 w 197"/>
                    <a:gd name="T43" fmla="*/ 1 h 63"/>
                    <a:gd name="T44" fmla="*/ 0 w 197"/>
                    <a:gd name="T45" fmla="*/ 0 h 63"/>
                    <a:gd name="T46" fmla="*/ 0 w 197"/>
                    <a:gd name="T47" fmla="*/ 0 h 63"/>
                    <a:gd name="T48" fmla="*/ 0 w 197"/>
                    <a:gd name="T49" fmla="*/ 0 h 63"/>
                    <a:gd name="T50" fmla="*/ 0 w 197"/>
                    <a:gd name="T51" fmla="*/ 1 h 63"/>
                    <a:gd name="T52" fmla="*/ 0 w 197"/>
                    <a:gd name="T53" fmla="*/ 1 h 63"/>
                    <a:gd name="T54" fmla="*/ 0 w 197"/>
                    <a:gd name="T55" fmla="*/ 1 h 63"/>
                    <a:gd name="T56" fmla="*/ 0 w 197"/>
                    <a:gd name="T57" fmla="*/ 1 h 63"/>
                    <a:gd name="T58" fmla="*/ 0 w 197"/>
                    <a:gd name="T59" fmla="*/ 1 h 63"/>
                    <a:gd name="T60" fmla="*/ 0 w 197"/>
                    <a:gd name="T61" fmla="*/ 1 h 63"/>
                    <a:gd name="T62" fmla="*/ 0 w 197"/>
                    <a:gd name="T63" fmla="*/ 1 h 63"/>
                    <a:gd name="T64" fmla="*/ 0 w 197"/>
                    <a:gd name="T65" fmla="*/ 1 h 63"/>
                    <a:gd name="T66" fmla="*/ 0 w 197"/>
                    <a:gd name="T67" fmla="*/ 1 h 63"/>
                    <a:gd name="T68" fmla="*/ 0 w 197"/>
                    <a:gd name="T69" fmla="*/ 1 h 63"/>
                    <a:gd name="T70" fmla="*/ 0 w 197"/>
                    <a:gd name="T71" fmla="*/ 1 h 63"/>
                    <a:gd name="T72" fmla="*/ 0 w 197"/>
                    <a:gd name="T73" fmla="*/ 1 h 63"/>
                    <a:gd name="T74" fmla="*/ 0 w 197"/>
                    <a:gd name="T75" fmla="*/ 1 h 63"/>
                    <a:gd name="T76" fmla="*/ 0 w 197"/>
                    <a:gd name="T77" fmla="*/ 1 h 63"/>
                    <a:gd name="T78" fmla="*/ 0 w 197"/>
                    <a:gd name="T79" fmla="*/ 1 h 63"/>
                    <a:gd name="T80" fmla="*/ 0 w 197"/>
                    <a:gd name="T81" fmla="*/ 1 h 63"/>
                    <a:gd name="T82" fmla="*/ 0 w 197"/>
                    <a:gd name="T83" fmla="*/ 1 h 63"/>
                    <a:gd name="T84" fmla="*/ 0 w 197"/>
                    <a:gd name="T85" fmla="*/ 1 h 6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7"/>
                    <a:gd name="T130" fmla="*/ 0 h 63"/>
                    <a:gd name="T131" fmla="*/ 197 w 197"/>
                    <a:gd name="T132" fmla="*/ 63 h 6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7" h="63">
                      <a:moveTo>
                        <a:pt x="45" y="63"/>
                      </a:moveTo>
                      <a:lnTo>
                        <a:pt x="38" y="56"/>
                      </a:lnTo>
                      <a:lnTo>
                        <a:pt x="30" y="52"/>
                      </a:lnTo>
                      <a:lnTo>
                        <a:pt x="21" y="49"/>
                      </a:lnTo>
                      <a:lnTo>
                        <a:pt x="12" y="47"/>
                      </a:lnTo>
                      <a:lnTo>
                        <a:pt x="6" y="44"/>
                      </a:lnTo>
                      <a:lnTo>
                        <a:pt x="1" y="38"/>
                      </a:lnTo>
                      <a:lnTo>
                        <a:pt x="0" y="30"/>
                      </a:lnTo>
                      <a:lnTo>
                        <a:pt x="4" y="18"/>
                      </a:lnTo>
                      <a:lnTo>
                        <a:pt x="14" y="14"/>
                      </a:lnTo>
                      <a:lnTo>
                        <a:pt x="25" y="12"/>
                      </a:lnTo>
                      <a:lnTo>
                        <a:pt x="36" y="10"/>
                      </a:lnTo>
                      <a:lnTo>
                        <a:pt x="47" y="8"/>
                      </a:lnTo>
                      <a:lnTo>
                        <a:pt x="59" y="6"/>
                      </a:lnTo>
                      <a:lnTo>
                        <a:pt x="72" y="5"/>
                      </a:lnTo>
                      <a:lnTo>
                        <a:pt x="85" y="4"/>
                      </a:lnTo>
                      <a:lnTo>
                        <a:pt x="97" y="3"/>
                      </a:lnTo>
                      <a:lnTo>
                        <a:pt x="109" y="2"/>
                      </a:lnTo>
                      <a:lnTo>
                        <a:pt x="122" y="2"/>
                      </a:lnTo>
                      <a:lnTo>
                        <a:pt x="135" y="1"/>
                      </a:lnTo>
                      <a:lnTo>
                        <a:pt x="147" y="1"/>
                      </a:lnTo>
                      <a:lnTo>
                        <a:pt x="160" y="1"/>
                      </a:lnTo>
                      <a:lnTo>
                        <a:pt x="172" y="0"/>
                      </a:lnTo>
                      <a:lnTo>
                        <a:pt x="184" y="0"/>
                      </a:lnTo>
                      <a:lnTo>
                        <a:pt x="197" y="0"/>
                      </a:lnTo>
                      <a:lnTo>
                        <a:pt x="195" y="17"/>
                      </a:lnTo>
                      <a:lnTo>
                        <a:pt x="193" y="29"/>
                      </a:lnTo>
                      <a:lnTo>
                        <a:pt x="192" y="37"/>
                      </a:lnTo>
                      <a:lnTo>
                        <a:pt x="189" y="43"/>
                      </a:lnTo>
                      <a:lnTo>
                        <a:pt x="183" y="46"/>
                      </a:lnTo>
                      <a:lnTo>
                        <a:pt x="175" y="48"/>
                      </a:lnTo>
                      <a:lnTo>
                        <a:pt x="163" y="51"/>
                      </a:lnTo>
                      <a:lnTo>
                        <a:pt x="145" y="54"/>
                      </a:lnTo>
                      <a:lnTo>
                        <a:pt x="138" y="58"/>
                      </a:lnTo>
                      <a:lnTo>
                        <a:pt x="126" y="60"/>
                      </a:lnTo>
                      <a:lnTo>
                        <a:pt x="113" y="62"/>
                      </a:lnTo>
                      <a:lnTo>
                        <a:pt x="97" y="63"/>
                      </a:lnTo>
                      <a:lnTo>
                        <a:pt x="81" y="63"/>
                      </a:lnTo>
                      <a:lnTo>
                        <a:pt x="66" y="63"/>
                      </a:lnTo>
                      <a:lnTo>
                        <a:pt x="54" y="63"/>
                      </a:lnTo>
                      <a:lnTo>
                        <a:pt x="45" y="63"/>
                      </a:lnTo>
                      <a:close/>
                    </a:path>
                  </a:pathLst>
                </a:custGeom>
                <a:solidFill>
                  <a:srgbClr val="99CCCC"/>
                </a:solidFill>
                <a:ln w="9525">
                  <a:noFill/>
                  <a:round/>
                  <a:headEnd/>
                  <a:tailEnd/>
                </a:ln>
              </p:spPr>
              <p:txBody>
                <a:bodyPr/>
                <a:lstStyle/>
                <a:p>
                  <a:endParaRPr lang="zh-CN" altLang="en-US"/>
                </a:p>
              </p:txBody>
            </p:sp>
            <p:sp>
              <p:nvSpPr>
                <p:cNvPr id="63" name="Freeform 103"/>
                <p:cNvSpPr>
                  <a:spLocks/>
                </p:cNvSpPr>
                <p:nvPr/>
              </p:nvSpPr>
              <p:spPr bwMode="auto">
                <a:xfrm>
                  <a:off x="3052" y="3243"/>
                  <a:ext cx="34" cy="15"/>
                </a:xfrm>
                <a:custGeom>
                  <a:avLst/>
                  <a:gdLst>
                    <a:gd name="T0" fmla="*/ 0 w 69"/>
                    <a:gd name="T1" fmla="*/ 1 h 29"/>
                    <a:gd name="T2" fmla="*/ 0 w 69"/>
                    <a:gd name="T3" fmla="*/ 1 h 29"/>
                    <a:gd name="T4" fmla="*/ 0 w 69"/>
                    <a:gd name="T5" fmla="*/ 1 h 29"/>
                    <a:gd name="T6" fmla="*/ 0 w 69"/>
                    <a:gd name="T7" fmla="*/ 1 h 29"/>
                    <a:gd name="T8" fmla="*/ 0 w 69"/>
                    <a:gd name="T9" fmla="*/ 1 h 29"/>
                    <a:gd name="T10" fmla="*/ 0 w 69"/>
                    <a:gd name="T11" fmla="*/ 1 h 29"/>
                    <a:gd name="T12" fmla="*/ 0 w 69"/>
                    <a:gd name="T13" fmla="*/ 0 h 29"/>
                    <a:gd name="T14" fmla="*/ 0 w 69"/>
                    <a:gd name="T15" fmla="*/ 0 h 29"/>
                    <a:gd name="T16" fmla="*/ 0 w 69"/>
                    <a:gd name="T17" fmla="*/ 0 h 29"/>
                    <a:gd name="T18" fmla="*/ 0 w 69"/>
                    <a:gd name="T19" fmla="*/ 0 h 29"/>
                    <a:gd name="T20" fmla="*/ 0 w 69"/>
                    <a:gd name="T21" fmla="*/ 1 h 29"/>
                    <a:gd name="T22" fmla="*/ 0 w 69"/>
                    <a:gd name="T23" fmla="*/ 1 h 29"/>
                    <a:gd name="T24" fmla="*/ 0 w 69"/>
                    <a:gd name="T25" fmla="*/ 1 h 29"/>
                    <a:gd name="T26" fmla="*/ 0 w 69"/>
                    <a:gd name="T27" fmla="*/ 1 h 29"/>
                    <a:gd name="T28" fmla="*/ 0 w 69"/>
                    <a:gd name="T29" fmla="*/ 1 h 29"/>
                    <a:gd name="T30" fmla="*/ 0 w 69"/>
                    <a:gd name="T31" fmla="*/ 1 h 29"/>
                    <a:gd name="T32" fmla="*/ 0 w 69"/>
                    <a:gd name="T33" fmla="*/ 1 h 29"/>
                    <a:gd name="T34" fmla="*/ 0 w 69"/>
                    <a:gd name="T35" fmla="*/ 1 h 29"/>
                    <a:gd name="T36" fmla="*/ 0 w 69"/>
                    <a:gd name="T37" fmla="*/ 1 h 29"/>
                    <a:gd name="T38" fmla="*/ 0 w 69"/>
                    <a:gd name="T39" fmla="*/ 1 h 29"/>
                    <a:gd name="T40" fmla="*/ 0 w 69"/>
                    <a:gd name="T41" fmla="*/ 1 h 29"/>
                    <a:gd name="T42" fmla="*/ 0 w 69"/>
                    <a:gd name="T43" fmla="*/ 1 h 29"/>
                    <a:gd name="T44" fmla="*/ 0 w 69"/>
                    <a:gd name="T45" fmla="*/ 1 h 29"/>
                    <a:gd name="T46" fmla="*/ 0 w 69"/>
                    <a:gd name="T47" fmla="*/ 1 h 29"/>
                    <a:gd name="T48" fmla="*/ 0 w 69"/>
                    <a:gd name="T49" fmla="*/ 1 h 29"/>
                    <a:gd name="T50" fmla="*/ 0 w 69"/>
                    <a:gd name="T51" fmla="*/ 1 h 29"/>
                    <a:gd name="T52" fmla="*/ 0 w 69"/>
                    <a:gd name="T53" fmla="*/ 1 h 2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9"/>
                    <a:gd name="T82" fmla="*/ 0 h 29"/>
                    <a:gd name="T83" fmla="*/ 69 w 69"/>
                    <a:gd name="T84" fmla="*/ 29 h 2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9" h="29">
                      <a:moveTo>
                        <a:pt x="59" y="24"/>
                      </a:moveTo>
                      <a:lnTo>
                        <a:pt x="66" y="15"/>
                      </a:lnTo>
                      <a:lnTo>
                        <a:pt x="68" y="13"/>
                      </a:lnTo>
                      <a:lnTo>
                        <a:pt x="68" y="10"/>
                      </a:lnTo>
                      <a:lnTo>
                        <a:pt x="69" y="3"/>
                      </a:lnTo>
                      <a:lnTo>
                        <a:pt x="57" y="1"/>
                      </a:lnTo>
                      <a:lnTo>
                        <a:pt x="47" y="0"/>
                      </a:lnTo>
                      <a:lnTo>
                        <a:pt x="40" y="0"/>
                      </a:lnTo>
                      <a:lnTo>
                        <a:pt x="32" y="0"/>
                      </a:lnTo>
                      <a:lnTo>
                        <a:pt x="25" y="0"/>
                      </a:lnTo>
                      <a:lnTo>
                        <a:pt x="19" y="1"/>
                      </a:lnTo>
                      <a:lnTo>
                        <a:pt x="10" y="3"/>
                      </a:lnTo>
                      <a:lnTo>
                        <a:pt x="0" y="4"/>
                      </a:lnTo>
                      <a:lnTo>
                        <a:pt x="0" y="11"/>
                      </a:lnTo>
                      <a:lnTo>
                        <a:pt x="1" y="17"/>
                      </a:lnTo>
                      <a:lnTo>
                        <a:pt x="2" y="24"/>
                      </a:lnTo>
                      <a:lnTo>
                        <a:pt x="2" y="29"/>
                      </a:lnTo>
                      <a:lnTo>
                        <a:pt x="17" y="29"/>
                      </a:lnTo>
                      <a:lnTo>
                        <a:pt x="29" y="29"/>
                      </a:lnTo>
                      <a:lnTo>
                        <a:pt x="37" y="28"/>
                      </a:lnTo>
                      <a:lnTo>
                        <a:pt x="45" y="28"/>
                      </a:lnTo>
                      <a:lnTo>
                        <a:pt x="51" y="27"/>
                      </a:lnTo>
                      <a:lnTo>
                        <a:pt x="55" y="26"/>
                      </a:lnTo>
                      <a:lnTo>
                        <a:pt x="57" y="25"/>
                      </a:lnTo>
                      <a:lnTo>
                        <a:pt x="59" y="24"/>
                      </a:lnTo>
                      <a:close/>
                    </a:path>
                  </a:pathLst>
                </a:custGeom>
                <a:solidFill>
                  <a:srgbClr val="99CCCC"/>
                </a:solidFill>
                <a:ln w="9525">
                  <a:noFill/>
                  <a:round/>
                  <a:headEnd/>
                  <a:tailEnd/>
                </a:ln>
              </p:spPr>
              <p:txBody>
                <a:bodyPr/>
                <a:lstStyle/>
                <a:p>
                  <a:endParaRPr lang="zh-CN" altLang="en-US"/>
                </a:p>
              </p:txBody>
            </p:sp>
            <p:sp>
              <p:nvSpPr>
                <p:cNvPr id="64" name="Text Box 104"/>
                <p:cNvSpPr txBox="1">
                  <a:spLocks noChangeArrowheads="1"/>
                </p:cNvSpPr>
                <p:nvPr/>
              </p:nvSpPr>
              <p:spPr bwMode="auto">
                <a:xfrm>
                  <a:off x="2654" y="3483"/>
                  <a:ext cx="672" cy="288"/>
                </a:xfrm>
                <a:prstGeom prst="rect">
                  <a:avLst/>
                </a:prstGeom>
                <a:noFill/>
                <a:ln w="38100">
                  <a:noFill/>
                  <a:miter lim="800000"/>
                  <a:headEnd/>
                  <a:tailEnd/>
                </a:ln>
              </p:spPr>
              <p:txBody>
                <a:bodyPr>
                  <a:spAutoFit/>
                </a:bodyPr>
                <a:lstStyle/>
                <a:p>
                  <a:pPr algn="ctr">
                    <a:spcBef>
                      <a:spcPct val="50000"/>
                    </a:spcBef>
                  </a:pPr>
                  <a:r>
                    <a:rPr lang="zh-CN" altLang="en-US">
                      <a:solidFill>
                        <a:srgbClr val="FFFF00"/>
                      </a:solidFill>
                      <a:latin typeface="SimSun" pitchFamily="2" charset="-122"/>
                    </a:rPr>
                    <a:t>油井</a:t>
                  </a:r>
                </a:p>
              </p:txBody>
            </p:sp>
          </p:grpSp>
        </p:grpSp>
      </p:gr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defRPr/>
            </a:pPr>
            <a:r>
              <a:rPr lang="zh-CN" altLang="en-US" dirty="0" smtClean="0"/>
              <a:t>网格所追求的。。。</a:t>
            </a:r>
          </a:p>
        </p:txBody>
      </p:sp>
      <p:sp>
        <p:nvSpPr>
          <p:cNvPr id="502787" name="Rectangle 3"/>
          <p:cNvSpPr>
            <a:spLocks noGrp="1" noChangeArrowheads="1"/>
          </p:cNvSpPr>
          <p:nvPr>
            <p:ph idx="1"/>
          </p:nvPr>
        </p:nvSpPr>
        <p:spPr/>
        <p:txBody>
          <a:bodyPr/>
          <a:lstStyle/>
          <a:p>
            <a:pPr eaLnBrk="1" hangingPunct="1">
              <a:lnSpc>
                <a:spcPct val="90000"/>
              </a:lnSpc>
              <a:buSzPct val="165000"/>
              <a:tabLst>
                <a:tab pos="381000" algn="l"/>
                <a:tab pos="476250" algn="l"/>
              </a:tabLst>
            </a:pPr>
            <a:r>
              <a:rPr lang="en-US" altLang="zh-CN" smtClean="0">
                <a:latin typeface="SimSun" pitchFamily="2" charset="-122"/>
              </a:rPr>
              <a:t>Taping resource</a:t>
            </a:r>
          </a:p>
          <a:p>
            <a:pPr marL="533400" lvl="1" indent="0" eaLnBrk="1" hangingPunct="1">
              <a:lnSpc>
                <a:spcPct val="90000"/>
              </a:lnSpc>
              <a:tabLst>
                <a:tab pos="381000" algn="l"/>
                <a:tab pos="476250" algn="l"/>
              </a:tabLst>
            </a:pPr>
            <a:r>
              <a:rPr lang="en-US" altLang="zh-CN" smtClean="0">
                <a:latin typeface="SimSun" pitchFamily="2" charset="-122"/>
              </a:rPr>
              <a:t>	</a:t>
            </a:r>
            <a:r>
              <a:rPr lang="zh-CN" altLang="en-US" smtClean="0">
                <a:latin typeface="SimSun" pitchFamily="2" charset="-122"/>
              </a:rPr>
              <a:t>人们用计算资源就像用水，电，煤气一样方便</a:t>
            </a:r>
          </a:p>
          <a:p>
            <a:pPr eaLnBrk="1" hangingPunct="1">
              <a:lnSpc>
                <a:spcPct val="90000"/>
              </a:lnSpc>
              <a:buSzPct val="165000"/>
              <a:tabLst>
                <a:tab pos="381000" algn="l"/>
                <a:tab pos="476250" algn="l"/>
              </a:tabLst>
            </a:pPr>
            <a:r>
              <a:rPr lang="en-US" altLang="zh-CN" smtClean="0">
                <a:latin typeface="SimSun" pitchFamily="2" charset="-122"/>
              </a:rPr>
              <a:t>Sharing resource</a:t>
            </a:r>
          </a:p>
          <a:p>
            <a:pPr marL="533400" lvl="1" indent="0" eaLnBrk="1" hangingPunct="1">
              <a:lnSpc>
                <a:spcPct val="90000"/>
              </a:lnSpc>
              <a:tabLst>
                <a:tab pos="381000" algn="l"/>
                <a:tab pos="476250" algn="l"/>
              </a:tabLst>
            </a:pPr>
            <a:r>
              <a:rPr lang="zh-CN" altLang="en-US" smtClean="0">
                <a:latin typeface="SimSun" pitchFamily="2" charset="-122"/>
              </a:rPr>
              <a:t>资源极大化的共享，减少资源的重复投资与浪费</a:t>
            </a:r>
          </a:p>
          <a:p>
            <a:pPr eaLnBrk="1" hangingPunct="1">
              <a:lnSpc>
                <a:spcPct val="90000"/>
              </a:lnSpc>
              <a:buSzPct val="165000"/>
              <a:tabLst>
                <a:tab pos="381000" algn="l"/>
                <a:tab pos="476250" algn="l"/>
              </a:tabLst>
            </a:pPr>
            <a:r>
              <a:rPr lang="en-US" altLang="zh-CN" smtClean="0">
                <a:latin typeface="SimSun" pitchFamily="2" charset="-122"/>
              </a:rPr>
              <a:t>Always-on and unlimited resource</a:t>
            </a:r>
          </a:p>
          <a:p>
            <a:pPr marL="533400" lvl="1" indent="0" eaLnBrk="1" hangingPunct="1">
              <a:lnSpc>
                <a:spcPct val="90000"/>
              </a:lnSpc>
              <a:tabLst>
                <a:tab pos="381000" algn="l"/>
                <a:tab pos="476250" algn="l"/>
              </a:tabLst>
            </a:pPr>
            <a:r>
              <a:rPr lang="zh-CN" altLang="en-US" smtClean="0">
                <a:latin typeface="SimSun" pitchFamily="2" charset="-122"/>
              </a:rPr>
              <a:t>计算资源就像用水，电，煤气一样海量，安全可靠</a:t>
            </a:r>
          </a:p>
        </p:txBody>
      </p:sp>
    </p:spTree>
    <p:extLst>
      <p:ext uri="{BB962C8B-B14F-4D97-AF65-F5344CB8AC3E}">
        <p14:creationId xmlns:p14="http://schemas.microsoft.com/office/powerpoint/2010/main" val="14583637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02787">
                                            <p:txEl>
                                              <p:pRg st="0" end="0"/>
                                            </p:txEl>
                                          </p:spTgt>
                                        </p:tgtEl>
                                        <p:attrNameLst>
                                          <p:attrName>style.visibility</p:attrName>
                                        </p:attrNameLst>
                                      </p:cBhvr>
                                      <p:to>
                                        <p:strVal val="visible"/>
                                      </p:to>
                                    </p:set>
                                    <p:animEffect transition="in" filter="dissolve">
                                      <p:cBhvr>
                                        <p:cTn id="7" dur="500"/>
                                        <p:tgtEl>
                                          <p:spTgt spid="50278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02787">
                                            <p:txEl>
                                              <p:pRg st="1" end="1"/>
                                            </p:txEl>
                                          </p:spTgt>
                                        </p:tgtEl>
                                        <p:attrNameLst>
                                          <p:attrName>style.visibility</p:attrName>
                                        </p:attrNameLst>
                                      </p:cBhvr>
                                      <p:to>
                                        <p:strVal val="visible"/>
                                      </p:to>
                                    </p:set>
                                    <p:animEffect transition="in" filter="dissolve">
                                      <p:cBhvr>
                                        <p:cTn id="10" dur="500"/>
                                        <p:tgtEl>
                                          <p:spTgt spid="50278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02787">
                                            <p:txEl>
                                              <p:pRg st="2" end="2"/>
                                            </p:txEl>
                                          </p:spTgt>
                                        </p:tgtEl>
                                        <p:attrNameLst>
                                          <p:attrName>style.visibility</p:attrName>
                                        </p:attrNameLst>
                                      </p:cBhvr>
                                      <p:to>
                                        <p:strVal val="visible"/>
                                      </p:to>
                                    </p:set>
                                    <p:animEffect transition="in" filter="dissolve">
                                      <p:cBhvr>
                                        <p:cTn id="15" dur="500"/>
                                        <p:tgtEl>
                                          <p:spTgt spid="502787">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02787">
                                            <p:txEl>
                                              <p:pRg st="3" end="3"/>
                                            </p:txEl>
                                          </p:spTgt>
                                        </p:tgtEl>
                                        <p:attrNameLst>
                                          <p:attrName>style.visibility</p:attrName>
                                        </p:attrNameLst>
                                      </p:cBhvr>
                                      <p:to>
                                        <p:strVal val="visible"/>
                                      </p:to>
                                    </p:set>
                                    <p:animEffect transition="in" filter="dissolve">
                                      <p:cBhvr>
                                        <p:cTn id="18" dur="500"/>
                                        <p:tgtEl>
                                          <p:spTgt spid="50278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02787">
                                            <p:txEl>
                                              <p:pRg st="4" end="4"/>
                                            </p:txEl>
                                          </p:spTgt>
                                        </p:tgtEl>
                                        <p:attrNameLst>
                                          <p:attrName>style.visibility</p:attrName>
                                        </p:attrNameLst>
                                      </p:cBhvr>
                                      <p:to>
                                        <p:strVal val="visible"/>
                                      </p:to>
                                    </p:set>
                                    <p:animEffect transition="in" filter="dissolve">
                                      <p:cBhvr>
                                        <p:cTn id="23" dur="500"/>
                                        <p:tgtEl>
                                          <p:spTgt spid="502787">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02787">
                                            <p:txEl>
                                              <p:pRg st="5" end="5"/>
                                            </p:txEl>
                                          </p:spTgt>
                                        </p:tgtEl>
                                        <p:attrNameLst>
                                          <p:attrName>style.visibility</p:attrName>
                                        </p:attrNameLst>
                                      </p:cBhvr>
                                      <p:to>
                                        <p:strVal val="visible"/>
                                      </p:to>
                                    </p:set>
                                    <p:animEffect transition="in" filter="dissolve">
                                      <p:cBhvr>
                                        <p:cTn id="26" dur="500"/>
                                        <p:tgtEl>
                                          <p:spTgt spid="5027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7"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4"/>
          <p:cNvSpPr>
            <a:spLocks noGrp="1"/>
          </p:cNvSpPr>
          <p:nvPr>
            <p:ph type="title"/>
          </p:nvPr>
        </p:nvSpPr>
        <p:spPr>
          <a:xfrm>
            <a:off x="684213" y="53975"/>
            <a:ext cx="7772400" cy="1143000"/>
          </a:xfrm>
        </p:spPr>
        <p:txBody>
          <a:bodyPr/>
          <a:lstStyle/>
          <a:p>
            <a:pPr eaLnBrk="1" hangingPunct="1">
              <a:defRPr/>
            </a:pPr>
            <a:r>
              <a:rPr lang="en-US" altLang="zh-CN" smtClean="0">
                <a:ea typeface="SimSun" pitchFamily="2" charset="-122"/>
              </a:rPr>
              <a:t>Cloud Computing</a:t>
            </a:r>
            <a:endParaRPr lang="zh-CN" altLang="en-US" smtClean="0">
              <a:solidFill>
                <a:srgbClr val="FF0000"/>
              </a:solidFill>
              <a:ea typeface="SimSun" pitchFamily="2" charset="-122"/>
            </a:endParaRPr>
          </a:p>
        </p:txBody>
      </p:sp>
      <p:sp>
        <p:nvSpPr>
          <p:cNvPr id="82947" name="灯片编号占位符 3"/>
          <p:cNvSpPr>
            <a:spLocks noGrp="1"/>
          </p:cNvSpPr>
          <p:nvPr>
            <p:ph type="sldNum" sz="quarter" idx="4294967295"/>
          </p:nvPr>
        </p:nvSpPr>
        <p:spPr bwMode="auto">
          <a:xfrm>
            <a:off x="8988425" y="6548438"/>
            <a:ext cx="155575" cy="228600"/>
          </a:xfrm>
          <a:prstGeom prst="rect">
            <a:avLst/>
          </a:prstGeom>
          <a:noFill/>
          <a:ln algn="ctr">
            <a:miter lim="800000"/>
            <a:headEnd/>
            <a:tailEnd/>
          </a:ln>
        </p:spPr>
        <p:txBody>
          <a:bodyPr wrap="none" rIns="0">
            <a:spAutoFit/>
          </a:bodyPr>
          <a:lstStyle/>
          <a:p>
            <a:fld id="{BCD4B534-5F02-4E57-847E-BED030E1403A}" type="slidenum">
              <a:rPr lang="en-US" altLang="zh-CN" sz="900">
                <a:solidFill>
                  <a:schemeClr val="tx2"/>
                </a:solidFill>
              </a:rPr>
              <a:pPr/>
              <a:t>83</a:t>
            </a:fld>
            <a:endParaRPr lang="en-US" altLang="zh-CN" sz="900">
              <a:solidFill>
                <a:schemeClr val="tx2"/>
              </a:solidFill>
            </a:endParaRPr>
          </a:p>
        </p:txBody>
      </p:sp>
      <p:pic>
        <p:nvPicPr>
          <p:cNvPr id="132100" name="Picture 8" descr="200372553-001_11"/>
          <p:cNvPicPr>
            <a:picLocks noChangeAspect="1" noChangeArrowheads="1"/>
          </p:cNvPicPr>
          <p:nvPr/>
        </p:nvPicPr>
        <p:blipFill>
          <a:blip r:embed="rId3">
            <a:lum bright="6000" contrast="6000"/>
          </a:blip>
          <a:srcRect/>
          <a:stretch>
            <a:fillRect/>
          </a:stretch>
        </p:blipFill>
        <p:spPr bwMode="auto">
          <a:xfrm>
            <a:off x="0" y="0"/>
            <a:ext cx="9144000" cy="6858000"/>
          </a:xfrm>
          <a:prstGeom prst="rect">
            <a:avLst/>
          </a:prstGeom>
          <a:noFill/>
          <a:ln w="9525">
            <a:noFill/>
            <a:miter lim="800000"/>
            <a:headEnd/>
            <a:tailEnd/>
          </a:ln>
        </p:spPr>
      </p:pic>
      <p:pic>
        <p:nvPicPr>
          <p:cNvPr id="5" name="Picture 4" descr="youtube"/>
          <p:cNvPicPr>
            <a:picLocks noChangeAspect="1" noChangeArrowheads="1"/>
          </p:cNvPicPr>
          <p:nvPr/>
        </p:nvPicPr>
        <p:blipFill>
          <a:blip r:embed="rId4"/>
          <a:srcRect/>
          <a:stretch>
            <a:fillRect/>
          </a:stretch>
        </p:blipFill>
        <p:spPr bwMode="auto">
          <a:xfrm>
            <a:off x="6500813" y="5786438"/>
            <a:ext cx="2232025" cy="1014412"/>
          </a:xfrm>
          <a:prstGeom prst="rect">
            <a:avLst/>
          </a:prstGeom>
          <a:noFill/>
          <a:ln w="9525">
            <a:noFill/>
            <a:miter lim="800000"/>
            <a:headEnd/>
            <a:tailEnd/>
          </a:ln>
        </p:spPr>
      </p:pic>
      <p:pic>
        <p:nvPicPr>
          <p:cNvPr id="6" name="Picture 6"/>
          <p:cNvPicPr>
            <a:picLocks noChangeAspect="1" noChangeArrowheads="1"/>
          </p:cNvPicPr>
          <p:nvPr/>
        </p:nvPicPr>
        <p:blipFill>
          <a:blip r:embed="rId5"/>
          <a:srcRect/>
          <a:stretch>
            <a:fillRect/>
          </a:stretch>
        </p:blipFill>
        <p:spPr bwMode="auto">
          <a:xfrm>
            <a:off x="428625" y="357188"/>
            <a:ext cx="2724150" cy="785812"/>
          </a:xfrm>
          <a:prstGeom prst="rect">
            <a:avLst/>
          </a:prstGeom>
          <a:noFill/>
          <a:ln w="25400" algn="ctr">
            <a:noFill/>
            <a:miter lim="800000"/>
            <a:headEnd/>
            <a:tailEnd/>
          </a:ln>
        </p:spPr>
      </p:pic>
      <p:pic>
        <p:nvPicPr>
          <p:cNvPr id="7" name="Picture 9"/>
          <p:cNvPicPr>
            <a:picLocks noChangeAspect="1" noChangeArrowheads="1"/>
          </p:cNvPicPr>
          <p:nvPr/>
        </p:nvPicPr>
        <p:blipFill>
          <a:blip r:embed="rId6"/>
          <a:srcRect/>
          <a:stretch>
            <a:fillRect/>
          </a:stretch>
        </p:blipFill>
        <p:spPr bwMode="auto">
          <a:xfrm>
            <a:off x="6643688" y="357188"/>
            <a:ext cx="2343150" cy="857250"/>
          </a:xfrm>
          <a:prstGeom prst="rect">
            <a:avLst/>
          </a:prstGeom>
          <a:noFill/>
          <a:ln w="9525">
            <a:noFill/>
            <a:miter lim="800000"/>
            <a:headEnd/>
            <a:tailEnd/>
          </a:ln>
        </p:spPr>
      </p:pic>
      <p:pic>
        <p:nvPicPr>
          <p:cNvPr id="8" name="Picture 2" descr="ibm-logo"/>
          <p:cNvPicPr>
            <a:picLocks noChangeAspect="1" noChangeArrowheads="1"/>
          </p:cNvPicPr>
          <p:nvPr/>
        </p:nvPicPr>
        <p:blipFill>
          <a:blip r:embed="rId7"/>
          <a:srcRect/>
          <a:stretch>
            <a:fillRect/>
          </a:stretch>
        </p:blipFill>
        <p:spPr bwMode="auto">
          <a:xfrm>
            <a:off x="3857625" y="285750"/>
            <a:ext cx="2357438" cy="857250"/>
          </a:xfrm>
          <a:prstGeom prst="rect">
            <a:avLst/>
          </a:prstGeom>
          <a:solidFill>
            <a:schemeClr val="bg1">
              <a:lumMod val="95000"/>
            </a:schemeClr>
          </a:solidFill>
          <a:ln w="9525">
            <a:noFill/>
            <a:miter lim="800000"/>
            <a:headEnd/>
            <a:tailEnd/>
          </a:ln>
        </p:spPr>
      </p:pic>
      <p:pic>
        <p:nvPicPr>
          <p:cNvPr id="9" name="Picture 10"/>
          <p:cNvPicPr>
            <a:picLocks noChangeAspect="1" noChangeArrowheads="1"/>
          </p:cNvPicPr>
          <p:nvPr/>
        </p:nvPicPr>
        <p:blipFill>
          <a:blip r:embed="rId8"/>
          <a:srcRect/>
          <a:stretch>
            <a:fillRect/>
          </a:stretch>
        </p:blipFill>
        <p:spPr bwMode="auto">
          <a:xfrm>
            <a:off x="3643313" y="5786438"/>
            <a:ext cx="2527300" cy="863600"/>
          </a:xfrm>
          <a:prstGeom prst="rect">
            <a:avLst/>
          </a:prstGeom>
          <a:noFill/>
          <a:ln w="9525">
            <a:noFill/>
            <a:miter lim="800000"/>
            <a:headEnd/>
            <a:tailEnd/>
          </a:ln>
        </p:spPr>
      </p:pic>
      <p:pic>
        <p:nvPicPr>
          <p:cNvPr id="10" name="Picture 11"/>
          <p:cNvPicPr>
            <a:picLocks noChangeAspect="1" noChangeArrowheads="1"/>
          </p:cNvPicPr>
          <p:nvPr/>
        </p:nvPicPr>
        <p:blipFill>
          <a:blip r:embed="rId9"/>
          <a:srcRect/>
          <a:stretch>
            <a:fillRect/>
          </a:stretch>
        </p:blipFill>
        <p:spPr bwMode="auto">
          <a:xfrm>
            <a:off x="4000500" y="1428750"/>
            <a:ext cx="2374900" cy="787400"/>
          </a:xfrm>
          <a:prstGeom prst="rect">
            <a:avLst/>
          </a:prstGeom>
          <a:noFill/>
          <a:ln w="9525">
            <a:noFill/>
            <a:miter lim="800000"/>
            <a:headEnd/>
            <a:tailEnd/>
          </a:ln>
        </p:spPr>
      </p:pic>
      <p:pic>
        <p:nvPicPr>
          <p:cNvPr id="11" name="Picture 12"/>
          <p:cNvPicPr>
            <a:picLocks noChangeAspect="1" noChangeArrowheads="1"/>
          </p:cNvPicPr>
          <p:nvPr/>
        </p:nvPicPr>
        <p:blipFill>
          <a:blip r:embed="rId10"/>
          <a:srcRect/>
          <a:stretch>
            <a:fillRect/>
          </a:stretch>
        </p:blipFill>
        <p:spPr bwMode="auto">
          <a:xfrm>
            <a:off x="357188" y="5803900"/>
            <a:ext cx="2857500" cy="1054100"/>
          </a:xfrm>
          <a:prstGeom prst="rect">
            <a:avLst/>
          </a:prstGeom>
          <a:noFill/>
          <a:ln w="9525">
            <a:noFill/>
            <a:miter lim="800000"/>
            <a:headEnd/>
            <a:tailEnd/>
          </a:ln>
        </p:spPr>
      </p:pic>
      <p:pic>
        <p:nvPicPr>
          <p:cNvPr id="12" name="Picture 14"/>
          <p:cNvPicPr>
            <a:picLocks noChangeAspect="1" noChangeArrowheads="1"/>
          </p:cNvPicPr>
          <p:nvPr/>
        </p:nvPicPr>
        <p:blipFill>
          <a:blip r:embed="rId11"/>
          <a:srcRect/>
          <a:stretch>
            <a:fillRect/>
          </a:stretch>
        </p:blipFill>
        <p:spPr bwMode="auto">
          <a:xfrm>
            <a:off x="285750" y="4572000"/>
            <a:ext cx="2928938" cy="1049338"/>
          </a:xfrm>
          <a:prstGeom prst="rect">
            <a:avLst/>
          </a:prstGeom>
          <a:noFill/>
          <a:ln w="9525">
            <a:noFill/>
            <a:miter lim="800000"/>
            <a:headEnd/>
            <a:tailEnd/>
          </a:ln>
        </p:spPr>
      </p:pic>
      <p:sp>
        <p:nvSpPr>
          <p:cNvPr id="13" name="Rectangle 2"/>
          <p:cNvSpPr txBox="1">
            <a:spLocks noChangeArrowheads="1"/>
          </p:cNvSpPr>
          <p:nvPr/>
        </p:nvSpPr>
        <p:spPr bwMode="auto">
          <a:xfrm>
            <a:off x="214313" y="2635275"/>
            <a:ext cx="8572500" cy="1508105"/>
          </a:xfrm>
          <a:prstGeom prst="rect">
            <a:avLst/>
          </a:prstGeom>
          <a:solidFill>
            <a:srgbClr val="11A4DF"/>
          </a:solidFill>
          <a:ln w="6350" cap="rnd">
            <a:noFill/>
            <a:miter lim="800000"/>
            <a:headEnd/>
            <a:tailEnd/>
          </a:ln>
        </p:spPr>
        <p:txBody>
          <a:bodyPr wrap="square" anchor="ctr">
            <a:spAutoFit/>
          </a:bodyPr>
          <a:lstStyle/>
          <a:p>
            <a:pPr algn="ctr">
              <a:defRPr/>
            </a:pPr>
            <a:r>
              <a:rPr lang="zh-CN" altLang="en-US" sz="4800" kern="0" dirty="0" smtClean="0">
                <a:solidFill>
                  <a:srgbClr val="FFFF00"/>
                </a:solidFill>
                <a:latin typeface="黑体" pitchFamily="2" charset="-122"/>
                <a:ea typeface="黑体" pitchFamily="2" charset="-122"/>
                <a:cs typeface="+mj-cs"/>
              </a:rPr>
              <a:t>云计算</a:t>
            </a:r>
            <a:r>
              <a:rPr lang="en-US" altLang="zh-CN" sz="4800" kern="0" dirty="0" smtClean="0">
                <a:solidFill>
                  <a:srgbClr val="FFFF00"/>
                </a:solidFill>
                <a:latin typeface="黑体" pitchFamily="2" charset="-122"/>
                <a:ea typeface="黑体" pitchFamily="2" charset="-122"/>
                <a:cs typeface="+mj-cs"/>
              </a:rPr>
              <a:t>Cloud</a:t>
            </a:r>
            <a:r>
              <a:rPr lang="zh-CN" altLang="en-US" sz="4800" kern="0" dirty="0" smtClean="0">
                <a:solidFill>
                  <a:srgbClr val="FFFF00"/>
                </a:solidFill>
                <a:latin typeface="黑体" pitchFamily="2" charset="-122"/>
                <a:ea typeface="黑体" pitchFamily="2" charset="-122"/>
                <a:cs typeface="+mj-cs"/>
              </a:rPr>
              <a:t> </a:t>
            </a:r>
            <a:r>
              <a:rPr lang="en-US" altLang="zh-CN" sz="4800" kern="0" dirty="0" smtClean="0">
                <a:solidFill>
                  <a:srgbClr val="FFFF00"/>
                </a:solidFill>
                <a:latin typeface="黑体" pitchFamily="2" charset="-122"/>
                <a:ea typeface="黑体" pitchFamily="2" charset="-122"/>
                <a:cs typeface="+mj-cs"/>
              </a:rPr>
              <a:t>Computing</a:t>
            </a:r>
          </a:p>
          <a:p>
            <a:pPr algn="ctr">
              <a:defRPr/>
            </a:pPr>
            <a:r>
              <a:rPr lang="zh-CN" altLang="en-US" sz="4400" kern="0" dirty="0" smtClean="0">
                <a:solidFill>
                  <a:schemeClr val="tx1">
                    <a:lumMod val="95000"/>
                    <a:lumOff val="5000"/>
                  </a:schemeClr>
                </a:solidFill>
                <a:latin typeface="黑体" pitchFamily="2" charset="-122"/>
                <a:ea typeface="黑体" pitchFamily="2" charset="-122"/>
                <a:cs typeface="+mj-cs"/>
              </a:rPr>
              <a:t>网格基础设施的商业化实践</a:t>
            </a:r>
            <a:endParaRPr lang="en-US" altLang="zh-CN" sz="2800" kern="0" dirty="0">
              <a:solidFill>
                <a:schemeClr val="tx1">
                  <a:lumMod val="95000"/>
                  <a:lumOff val="5000"/>
                </a:schemeClr>
              </a:solidFill>
              <a:latin typeface="黑体" pitchFamily="2" charset="-122"/>
              <a:ea typeface="黑体" pitchFamily="2" charset="-122"/>
              <a:cs typeface="+mj-cs"/>
            </a:endParaRPr>
          </a:p>
        </p:txBody>
      </p:sp>
      <p:pic>
        <p:nvPicPr>
          <p:cNvPr id="15" name="Picture 4"/>
          <p:cNvPicPr>
            <a:picLocks noChangeAspect="1" noChangeArrowheads="1"/>
          </p:cNvPicPr>
          <p:nvPr/>
        </p:nvPicPr>
        <p:blipFill>
          <a:blip r:embed="rId12"/>
          <a:srcRect/>
          <a:stretch>
            <a:fillRect/>
          </a:stretch>
        </p:blipFill>
        <p:spPr bwMode="auto">
          <a:xfrm>
            <a:off x="7000875" y="1428750"/>
            <a:ext cx="1890713" cy="733425"/>
          </a:xfrm>
          <a:prstGeom prst="rect">
            <a:avLst/>
          </a:prstGeom>
          <a:noFill/>
          <a:ln w="9525">
            <a:noFill/>
            <a:miter lim="800000"/>
            <a:headEnd/>
            <a:tailEnd/>
          </a:ln>
        </p:spPr>
      </p:pic>
      <p:pic>
        <p:nvPicPr>
          <p:cNvPr id="16" name="Picture 8"/>
          <p:cNvPicPr>
            <a:picLocks noChangeAspect="1" noChangeArrowheads="1"/>
          </p:cNvPicPr>
          <p:nvPr/>
        </p:nvPicPr>
        <p:blipFill>
          <a:blip r:embed="rId13"/>
          <a:srcRect/>
          <a:stretch>
            <a:fillRect/>
          </a:stretch>
        </p:blipFill>
        <p:spPr bwMode="auto">
          <a:xfrm>
            <a:off x="2214563" y="1571625"/>
            <a:ext cx="1271587" cy="650875"/>
          </a:xfrm>
          <a:prstGeom prst="rect">
            <a:avLst/>
          </a:prstGeom>
          <a:noFill/>
          <a:ln w="9525">
            <a:noFill/>
            <a:miter lim="800000"/>
            <a:headEnd/>
            <a:tailEnd/>
          </a:ln>
        </p:spPr>
      </p:pic>
      <p:pic>
        <p:nvPicPr>
          <p:cNvPr id="17" name="Picture 9"/>
          <p:cNvPicPr>
            <a:picLocks noChangeAspect="1" noChangeArrowheads="1"/>
          </p:cNvPicPr>
          <p:nvPr/>
        </p:nvPicPr>
        <p:blipFill>
          <a:blip r:embed="rId14"/>
          <a:srcRect/>
          <a:stretch>
            <a:fillRect/>
          </a:stretch>
        </p:blipFill>
        <p:spPr bwMode="auto">
          <a:xfrm>
            <a:off x="6072188" y="4572000"/>
            <a:ext cx="2786062" cy="1000125"/>
          </a:xfrm>
          <a:prstGeom prst="rect">
            <a:avLst/>
          </a:prstGeom>
          <a:noFill/>
          <a:ln w="9525">
            <a:noFill/>
            <a:miter lim="800000"/>
            <a:headEnd/>
            <a:tailEnd/>
          </a:ln>
        </p:spPr>
      </p:pic>
      <p:pic>
        <p:nvPicPr>
          <p:cNvPr id="18" name="Picture 17"/>
          <p:cNvPicPr>
            <a:picLocks noChangeAspect="1" noChangeArrowheads="1"/>
          </p:cNvPicPr>
          <p:nvPr/>
        </p:nvPicPr>
        <p:blipFill>
          <a:blip r:embed="rId15"/>
          <a:srcRect/>
          <a:stretch>
            <a:fillRect/>
          </a:stretch>
        </p:blipFill>
        <p:spPr bwMode="auto">
          <a:xfrm>
            <a:off x="357188" y="1500188"/>
            <a:ext cx="1143000" cy="615950"/>
          </a:xfrm>
          <a:prstGeom prst="rect">
            <a:avLst/>
          </a:prstGeom>
          <a:noFill/>
          <a:ln w="9525">
            <a:noFill/>
            <a:miter lim="800000"/>
            <a:headEnd/>
            <a:tailEnd/>
          </a:ln>
        </p:spPr>
      </p:pic>
      <p:pic>
        <p:nvPicPr>
          <p:cNvPr id="19" name="Picture 18"/>
          <p:cNvPicPr>
            <a:picLocks noChangeAspect="1" noChangeArrowheads="1"/>
          </p:cNvPicPr>
          <p:nvPr/>
        </p:nvPicPr>
        <p:blipFill>
          <a:blip r:embed="rId16"/>
          <a:srcRect l="15483" r="14839"/>
          <a:stretch>
            <a:fillRect/>
          </a:stretch>
        </p:blipFill>
        <p:spPr bwMode="auto">
          <a:xfrm>
            <a:off x="3857625" y="4572000"/>
            <a:ext cx="1857375" cy="857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5186" name="Picture 2" descr="http://www.eworldship.com/news/UploadFiles2/201151285339812.jpg"/>
          <p:cNvPicPr>
            <a:picLocks noChangeAspect="1" noChangeArrowheads="1"/>
          </p:cNvPicPr>
          <p:nvPr/>
        </p:nvPicPr>
        <p:blipFill>
          <a:blip r:embed="rId3"/>
          <a:srcRect/>
          <a:stretch>
            <a:fillRect/>
          </a:stretch>
        </p:blipFill>
        <p:spPr bwMode="auto">
          <a:xfrm>
            <a:off x="2643174" y="2071678"/>
            <a:ext cx="3929090" cy="2714644"/>
          </a:xfrm>
          <a:prstGeom prst="rect">
            <a:avLst/>
          </a:prstGeom>
          <a:noFill/>
        </p:spPr>
      </p:pic>
      <p:sp>
        <p:nvSpPr>
          <p:cNvPr id="99330" name="Title 1"/>
          <p:cNvSpPr>
            <a:spLocks noGrp="1"/>
          </p:cNvSpPr>
          <p:nvPr>
            <p:ph type="title"/>
          </p:nvPr>
        </p:nvSpPr>
        <p:spPr/>
        <p:txBody>
          <a:bodyPr/>
          <a:lstStyle/>
          <a:p>
            <a:pPr eaLnBrk="1" hangingPunct="1">
              <a:defRPr/>
            </a:pPr>
            <a:r>
              <a:rPr altLang="en-US" dirty="0" smtClean="0">
                <a:latin typeface="华文新魏" pitchFamily="2" charset="-122"/>
              </a:rPr>
              <a:t>云中提供</a:t>
            </a:r>
            <a:r>
              <a:rPr dirty="0" smtClean="0">
                <a:latin typeface="华文新魏" pitchFamily="2" charset="-122"/>
              </a:rPr>
              <a:t>处理服务</a:t>
            </a:r>
            <a:endParaRPr lang="zh-CN" altLang="en-US" dirty="0" smtClean="0">
              <a:latin typeface="华文新魏" pitchFamily="2" charset="-122"/>
            </a:endParaRPr>
          </a:p>
        </p:txBody>
      </p:sp>
      <p:pic>
        <p:nvPicPr>
          <p:cNvPr id="88067" name="Content Placeholder 3" descr="hanguorenwu1_061"/>
          <p:cNvPicPr>
            <a:picLocks noGrp="1" noChangeAspect="1" noChangeArrowheads="1"/>
          </p:cNvPicPr>
          <p:nvPr>
            <p:ph idx="4294967295"/>
          </p:nvPr>
        </p:nvPicPr>
        <p:blipFill>
          <a:blip r:embed="rId4"/>
          <a:srcRect/>
          <a:stretch>
            <a:fillRect/>
          </a:stretch>
        </p:blipFill>
        <p:spPr>
          <a:xfrm>
            <a:off x="2689220" y="928670"/>
            <a:ext cx="1168400" cy="857256"/>
          </a:xfrm>
        </p:spPr>
      </p:pic>
      <p:pic>
        <p:nvPicPr>
          <p:cNvPr id="5" name="Picture 5" descr="gmail_logo"/>
          <p:cNvPicPr>
            <a:picLocks noChangeAspect="1" noChangeArrowheads="1"/>
          </p:cNvPicPr>
          <p:nvPr/>
        </p:nvPicPr>
        <p:blipFill>
          <a:blip r:embed="rId5"/>
          <a:srcRect/>
          <a:stretch>
            <a:fillRect/>
          </a:stretch>
        </p:blipFill>
        <p:spPr bwMode="auto">
          <a:xfrm>
            <a:off x="2397125" y="4406900"/>
            <a:ext cx="1362075" cy="561975"/>
          </a:xfrm>
          <a:prstGeom prst="rect">
            <a:avLst/>
          </a:prstGeom>
          <a:noFill/>
          <a:ln w="9525">
            <a:noFill/>
            <a:miter lim="800000"/>
            <a:headEnd/>
            <a:tailEnd/>
          </a:ln>
        </p:spPr>
      </p:pic>
      <p:pic>
        <p:nvPicPr>
          <p:cNvPr id="8" name="Picture 24"/>
          <p:cNvPicPr>
            <a:picLocks noChangeAspect="1" noChangeArrowheads="1"/>
          </p:cNvPicPr>
          <p:nvPr/>
        </p:nvPicPr>
        <p:blipFill>
          <a:blip r:embed="rId6"/>
          <a:srcRect/>
          <a:stretch>
            <a:fillRect/>
          </a:stretch>
        </p:blipFill>
        <p:spPr bwMode="auto">
          <a:xfrm>
            <a:off x="7005670" y="1382713"/>
            <a:ext cx="1238250" cy="695325"/>
          </a:xfrm>
          <a:prstGeom prst="rect">
            <a:avLst/>
          </a:prstGeom>
          <a:noFill/>
          <a:ln w="9525">
            <a:noFill/>
            <a:miter lim="800000"/>
            <a:headEnd/>
            <a:tailEnd/>
          </a:ln>
        </p:spPr>
      </p:pic>
      <p:pic>
        <p:nvPicPr>
          <p:cNvPr id="9" name="Picture 25" descr="picasa_logo"/>
          <p:cNvPicPr>
            <a:picLocks noChangeAspect="1" noChangeArrowheads="1"/>
          </p:cNvPicPr>
          <p:nvPr/>
        </p:nvPicPr>
        <p:blipFill>
          <a:blip r:embed="rId7"/>
          <a:srcRect/>
          <a:stretch>
            <a:fillRect/>
          </a:stretch>
        </p:blipFill>
        <p:spPr bwMode="auto">
          <a:xfrm>
            <a:off x="7221570" y="3254375"/>
            <a:ext cx="1581150" cy="504825"/>
          </a:xfrm>
          <a:prstGeom prst="rect">
            <a:avLst/>
          </a:prstGeom>
          <a:noFill/>
          <a:ln w="9525">
            <a:noFill/>
            <a:miter lim="800000"/>
            <a:headEnd/>
            <a:tailEnd/>
          </a:ln>
        </p:spPr>
      </p:pic>
      <p:pic>
        <p:nvPicPr>
          <p:cNvPr id="10" name="Picture 11" descr="sneak3_en"/>
          <p:cNvPicPr>
            <a:picLocks noChangeAspect="1" noChangeArrowheads="1"/>
          </p:cNvPicPr>
          <p:nvPr/>
        </p:nvPicPr>
        <p:blipFill>
          <a:blip r:embed="rId8"/>
          <a:srcRect/>
          <a:stretch>
            <a:fillRect/>
          </a:stretch>
        </p:blipFill>
        <p:spPr bwMode="auto">
          <a:xfrm>
            <a:off x="428596" y="1670050"/>
            <a:ext cx="1931988" cy="1296988"/>
          </a:xfrm>
          <a:prstGeom prst="rect">
            <a:avLst/>
          </a:prstGeom>
          <a:noFill/>
          <a:ln w="9525">
            <a:noFill/>
            <a:miter lim="800000"/>
            <a:headEnd/>
            <a:tailEnd/>
          </a:ln>
        </p:spPr>
      </p:pic>
      <p:pic>
        <p:nvPicPr>
          <p:cNvPr id="88072" name="Picture 2" descr="Google 日历"/>
          <p:cNvPicPr>
            <a:picLocks noChangeAspect="1" noChangeArrowheads="1"/>
          </p:cNvPicPr>
          <p:nvPr/>
        </p:nvPicPr>
        <p:blipFill>
          <a:blip r:embed="rId9"/>
          <a:srcRect/>
          <a:stretch>
            <a:fillRect/>
          </a:stretch>
        </p:blipFill>
        <p:spPr bwMode="auto">
          <a:xfrm>
            <a:off x="18502313" y="-136525"/>
            <a:ext cx="1047750" cy="285750"/>
          </a:xfrm>
          <a:prstGeom prst="rect">
            <a:avLst/>
          </a:prstGeom>
          <a:noFill/>
          <a:ln w="9525">
            <a:noFill/>
            <a:miter lim="800000"/>
            <a:headEnd/>
            <a:tailEnd/>
          </a:ln>
        </p:spPr>
      </p:pic>
      <p:pic>
        <p:nvPicPr>
          <p:cNvPr id="88073" name="Picture 4" descr="Google 日历"/>
          <p:cNvPicPr>
            <a:picLocks noChangeAspect="1" noChangeArrowheads="1"/>
          </p:cNvPicPr>
          <p:nvPr/>
        </p:nvPicPr>
        <p:blipFill>
          <a:blip r:embed="rId9"/>
          <a:srcRect/>
          <a:stretch>
            <a:fillRect/>
          </a:stretch>
        </p:blipFill>
        <p:spPr bwMode="auto">
          <a:xfrm>
            <a:off x="18502313" y="-136525"/>
            <a:ext cx="1047750" cy="285750"/>
          </a:xfrm>
          <a:prstGeom prst="rect">
            <a:avLst/>
          </a:prstGeom>
          <a:noFill/>
          <a:ln w="9525">
            <a:noFill/>
            <a:miter lim="800000"/>
            <a:headEnd/>
            <a:tailEnd/>
          </a:ln>
        </p:spPr>
      </p:pic>
      <p:pic>
        <p:nvPicPr>
          <p:cNvPr id="13" name="Picture 12" descr="calendar_logo_sm_zh-CN.gif"/>
          <p:cNvPicPr>
            <a:picLocks noChangeAspect="1"/>
          </p:cNvPicPr>
          <p:nvPr/>
        </p:nvPicPr>
        <p:blipFill>
          <a:blip r:embed="rId9"/>
          <a:srcRect/>
          <a:stretch>
            <a:fillRect/>
          </a:stretch>
        </p:blipFill>
        <p:spPr bwMode="auto">
          <a:xfrm>
            <a:off x="884238" y="1238250"/>
            <a:ext cx="1584325" cy="431800"/>
          </a:xfrm>
          <a:prstGeom prst="rect">
            <a:avLst/>
          </a:prstGeom>
          <a:noFill/>
          <a:ln w="9525">
            <a:noFill/>
            <a:miter lim="800000"/>
            <a:headEnd/>
            <a:tailEnd/>
          </a:ln>
        </p:spPr>
      </p:pic>
      <p:pic>
        <p:nvPicPr>
          <p:cNvPr id="10246" name="Picture 6" descr="Google 文档"/>
          <p:cNvPicPr>
            <a:picLocks noChangeAspect="1" noChangeArrowheads="1"/>
          </p:cNvPicPr>
          <p:nvPr/>
        </p:nvPicPr>
        <p:blipFill>
          <a:blip r:embed="rId10"/>
          <a:srcRect/>
          <a:stretch>
            <a:fillRect/>
          </a:stretch>
        </p:blipFill>
        <p:spPr bwMode="auto">
          <a:xfrm>
            <a:off x="5286375" y="5000639"/>
            <a:ext cx="1590675" cy="428625"/>
          </a:xfrm>
          <a:prstGeom prst="rect">
            <a:avLst/>
          </a:prstGeom>
          <a:noFill/>
          <a:ln w="9525">
            <a:noFill/>
            <a:miter lim="800000"/>
            <a:headEnd/>
            <a:tailEnd/>
          </a:ln>
        </p:spPr>
      </p:pic>
      <p:pic>
        <p:nvPicPr>
          <p:cNvPr id="10250" name="Picture 10" descr="学术搜索首页"/>
          <p:cNvPicPr>
            <a:picLocks noChangeAspect="1" noChangeArrowheads="1"/>
          </p:cNvPicPr>
          <p:nvPr/>
        </p:nvPicPr>
        <p:blipFill>
          <a:blip r:embed="rId11"/>
          <a:srcRect/>
          <a:stretch>
            <a:fillRect/>
          </a:stretch>
        </p:blipFill>
        <p:spPr bwMode="auto">
          <a:xfrm>
            <a:off x="4286250" y="6062663"/>
            <a:ext cx="1762125" cy="381000"/>
          </a:xfrm>
          <a:prstGeom prst="rect">
            <a:avLst/>
          </a:prstGeom>
          <a:noFill/>
          <a:ln w="9525">
            <a:noFill/>
            <a:miter lim="800000"/>
            <a:headEnd/>
            <a:tailEnd/>
          </a:ln>
        </p:spPr>
      </p:pic>
      <p:pic>
        <p:nvPicPr>
          <p:cNvPr id="10252" name="Picture 12" descr="Google 翻译"/>
          <p:cNvPicPr>
            <a:picLocks noChangeAspect="1" noChangeArrowheads="1"/>
          </p:cNvPicPr>
          <p:nvPr/>
        </p:nvPicPr>
        <p:blipFill>
          <a:blip r:embed="rId12"/>
          <a:srcRect/>
          <a:stretch>
            <a:fillRect/>
          </a:stretch>
        </p:blipFill>
        <p:spPr bwMode="auto">
          <a:xfrm>
            <a:off x="6589713" y="6062663"/>
            <a:ext cx="1428750" cy="381000"/>
          </a:xfrm>
          <a:prstGeom prst="rect">
            <a:avLst/>
          </a:prstGeom>
          <a:noFill/>
          <a:ln w="9525">
            <a:noFill/>
            <a:miter lim="800000"/>
            <a:headEnd/>
            <a:tailEnd/>
          </a:ln>
        </p:spPr>
      </p:pic>
      <p:pic>
        <p:nvPicPr>
          <p:cNvPr id="18" name="Picture 10" descr="client"/>
          <p:cNvPicPr>
            <a:picLocks noChangeAspect="1" noChangeArrowheads="1"/>
          </p:cNvPicPr>
          <p:nvPr/>
        </p:nvPicPr>
        <p:blipFill>
          <a:blip r:embed="rId13"/>
          <a:srcRect/>
          <a:stretch>
            <a:fillRect/>
          </a:stretch>
        </p:blipFill>
        <p:spPr bwMode="auto">
          <a:xfrm>
            <a:off x="525463" y="4478338"/>
            <a:ext cx="1366837" cy="1968500"/>
          </a:xfrm>
          <a:prstGeom prst="rect">
            <a:avLst/>
          </a:prstGeom>
          <a:noFill/>
          <a:ln w="9525">
            <a:noFill/>
            <a:miter lim="800000"/>
            <a:headEnd/>
            <a:tailEnd/>
          </a:ln>
        </p:spPr>
      </p:pic>
      <p:sp>
        <p:nvSpPr>
          <p:cNvPr id="19" name="Line 19"/>
          <p:cNvSpPr>
            <a:spLocks noChangeShapeType="1"/>
          </p:cNvSpPr>
          <p:nvPr/>
        </p:nvSpPr>
        <p:spPr bwMode="auto">
          <a:xfrm>
            <a:off x="5276850" y="3902075"/>
            <a:ext cx="723900" cy="709613"/>
          </a:xfrm>
          <a:prstGeom prst="line">
            <a:avLst/>
          </a:prstGeom>
          <a:noFill/>
          <a:ln w="63500">
            <a:solidFill>
              <a:srgbClr val="FFFF00"/>
            </a:solidFill>
            <a:prstDash val="sysDot"/>
            <a:round/>
            <a:headEnd/>
            <a:tailEnd type="triangle" w="med" len="med"/>
          </a:ln>
        </p:spPr>
        <p:txBody>
          <a:bodyPr/>
          <a:lstStyle/>
          <a:p>
            <a:endParaRPr lang="zh-CN" altLang="en-US"/>
          </a:p>
        </p:txBody>
      </p:sp>
      <p:sp>
        <p:nvSpPr>
          <p:cNvPr id="20" name="Line 19"/>
          <p:cNvSpPr>
            <a:spLocks noChangeShapeType="1"/>
          </p:cNvSpPr>
          <p:nvPr/>
        </p:nvSpPr>
        <p:spPr bwMode="auto">
          <a:xfrm>
            <a:off x="5276850" y="3541713"/>
            <a:ext cx="1439863" cy="0"/>
          </a:xfrm>
          <a:prstGeom prst="line">
            <a:avLst/>
          </a:prstGeom>
          <a:noFill/>
          <a:ln w="63500">
            <a:solidFill>
              <a:srgbClr val="FFFF00"/>
            </a:solidFill>
            <a:prstDash val="sysDot"/>
            <a:round/>
            <a:headEnd/>
            <a:tailEnd type="triangle" w="med" len="med"/>
          </a:ln>
        </p:spPr>
        <p:txBody>
          <a:bodyPr/>
          <a:lstStyle/>
          <a:p>
            <a:endParaRPr lang="zh-CN" altLang="en-US"/>
          </a:p>
        </p:txBody>
      </p:sp>
      <p:sp>
        <p:nvSpPr>
          <p:cNvPr id="21" name="Line 19"/>
          <p:cNvSpPr>
            <a:spLocks noChangeShapeType="1"/>
          </p:cNvSpPr>
          <p:nvPr/>
        </p:nvSpPr>
        <p:spPr bwMode="auto">
          <a:xfrm flipV="1">
            <a:off x="5205413" y="1958975"/>
            <a:ext cx="1439862" cy="1079500"/>
          </a:xfrm>
          <a:prstGeom prst="line">
            <a:avLst/>
          </a:prstGeom>
          <a:noFill/>
          <a:ln w="63500">
            <a:solidFill>
              <a:srgbClr val="FFFF00"/>
            </a:solidFill>
            <a:prstDash val="sysDot"/>
            <a:round/>
            <a:headEnd/>
            <a:tailEnd type="triangle" w="med" len="med"/>
          </a:ln>
        </p:spPr>
        <p:txBody>
          <a:bodyPr/>
          <a:lstStyle/>
          <a:p>
            <a:endParaRPr lang="zh-CN" altLang="en-US"/>
          </a:p>
        </p:txBody>
      </p:sp>
      <p:sp>
        <p:nvSpPr>
          <p:cNvPr id="22" name="Line 19"/>
          <p:cNvSpPr>
            <a:spLocks noChangeShapeType="1"/>
          </p:cNvSpPr>
          <p:nvPr/>
        </p:nvSpPr>
        <p:spPr bwMode="auto">
          <a:xfrm flipH="1">
            <a:off x="5149850" y="5199063"/>
            <a:ext cx="649288" cy="838200"/>
          </a:xfrm>
          <a:prstGeom prst="line">
            <a:avLst/>
          </a:prstGeom>
          <a:noFill/>
          <a:ln w="28575">
            <a:solidFill>
              <a:srgbClr val="0000FF"/>
            </a:solidFill>
            <a:prstDash val="sysDot"/>
            <a:round/>
            <a:headEnd/>
            <a:tailEnd type="triangle" w="med" len="med"/>
          </a:ln>
        </p:spPr>
        <p:txBody>
          <a:bodyPr/>
          <a:lstStyle/>
          <a:p>
            <a:endParaRPr lang="zh-CN" altLang="en-US"/>
          </a:p>
        </p:txBody>
      </p:sp>
      <p:sp>
        <p:nvSpPr>
          <p:cNvPr id="23" name="Line 19"/>
          <p:cNvSpPr>
            <a:spLocks noChangeShapeType="1"/>
          </p:cNvSpPr>
          <p:nvPr/>
        </p:nvSpPr>
        <p:spPr bwMode="auto">
          <a:xfrm>
            <a:off x="6589745" y="5199063"/>
            <a:ext cx="720725" cy="792162"/>
          </a:xfrm>
          <a:prstGeom prst="line">
            <a:avLst/>
          </a:prstGeom>
          <a:noFill/>
          <a:ln w="28575">
            <a:solidFill>
              <a:srgbClr val="0000FF"/>
            </a:solidFill>
            <a:prstDash val="sysDot"/>
            <a:round/>
            <a:headEnd/>
            <a:tailEnd type="triangle" w="med" len="med"/>
          </a:ln>
        </p:spPr>
        <p:txBody>
          <a:bodyPr/>
          <a:lstStyle/>
          <a:p>
            <a:endParaRPr lang="zh-CN" altLang="en-US"/>
          </a:p>
        </p:txBody>
      </p:sp>
      <p:sp>
        <p:nvSpPr>
          <p:cNvPr id="24" name="Line 19"/>
          <p:cNvSpPr>
            <a:spLocks noChangeShapeType="1"/>
          </p:cNvSpPr>
          <p:nvPr/>
        </p:nvSpPr>
        <p:spPr bwMode="auto">
          <a:xfrm flipH="1">
            <a:off x="2036763" y="5054600"/>
            <a:ext cx="936625" cy="863600"/>
          </a:xfrm>
          <a:prstGeom prst="line">
            <a:avLst/>
          </a:prstGeom>
          <a:noFill/>
          <a:ln w="28575">
            <a:solidFill>
              <a:srgbClr val="0000FF"/>
            </a:solidFill>
            <a:prstDash val="sysDot"/>
            <a:round/>
            <a:headEnd/>
            <a:tailEnd type="triangle" w="med" len="med"/>
          </a:ln>
        </p:spPr>
        <p:txBody>
          <a:bodyPr/>
          <a:lstStyle/>
          <a:p>
            <a:endParaRPr lang="zh-CN" altLang="en-US"/>
          </a:p>
        </p:txBody>
      </p:sp>
      <p:sp>
        <p:nvSpPr>
          <p:cNvPr id="25" name="Line 19"/>
          <p:cNvSpPr>
            <a:spLocks noChangeShapeType="1"/>
          </p:cNvSpPr>
          <p:nvPr/>
        </p:nvSpPr>
        <p:spPr bwMode="auto">
          <a:xfrm flipH="1">
            <a:off x="3044825" y="3541713"/>
            <a:ext cx="873125" cy="792162"/>
          </a:xfrm>
          <a:prstGeom prst="line">
            <a:avLst/>
          </a:prstGeom>
          <a:noFill/>
          <a:ln w="63500">
            <a:solidFill>
              <a:srgbClr val="FFFF00"/>
            </a:solidFill>
            <a:prstDash val="sysDot"/>
            <a:round/>
            <a:headEnd/>
            <a:tailEnd type="triangle" w="med" len="med"/>
          </a:ln>
        </p:spPr>
        <p:txBody>
          <a:bodyPr/>
          <a:lstStyle/>
          <a:p>
            <a:endParaRPr lang="zh-CN" altLang="en-US"/>
          </a:p>
        </p:txBody>
      </p:sp>
      <p:sp>
        <p:nvSpPr>
          <p:cNvPr id="26" name="Line 19"/>
          <p:cNvSpPr>
            <a:spLocks noChangeShapeType="1"/>
          </p:cNvSpPr>
          <p:nvPr/>
        </p:nvSpPr>
        <p:spPr bwMode="auto">
          <a:xfrm flipH="1" flipV="1">
            <a:off x="2828925" y="2101850"/>
            <a:ext cx="1152525" cy="936625"/>
          </a:xfrm>
          <a:prstGeom prst="line">
            <a:avLst/>
          </a:prstGeom>
          <a:noFill/>
          <a:ln w="63500">
            <a:solidFill>
              <a:srgbClr val="FFFF00"/>
            </a:solidFill>
            <a:prstDash val="sysDot"/>
            <a:round/>
            <a:headEnd/>
            <a:tailEnd type="triangle" w="med" len="med"/>
          </a:ln>
        </p:spPr>
        <p:txBody>
          <a:bodyPr/>
          <a:lstStyle/>
          <a:p>
            <a:endParaRPr lang="zh-CN" altLang="en-US"/>
          </a:p>
        </p:txBody>
      </p:sp>
      <p:sp>
        <p:nvSpPr>
          <p:cNvPr id="27" name="TextBox 26"/>
          <p:cNvSpPr txBox="1">
            <a:spLocks noChangeArrowheads="1"/>
          </p:cNvSpPr>
          <p:nvPr/>
        </p:nvSpPr>
        <p:spPr bwMode="auto">
          <a:xfrm>
            <a:off x="212710" y="3149603"/>
            <a:ext cx="2216150" cy="708025"/>
          </a:xfrm>
          <a:prstGeom prst="rect">
            <a:avLst/>
          </a:prstGeom>
          <a:noFill/>
          <a:ln w="9525">
            <a:noFill/>
            <a:miter lim="800000"/>
            <a:headEnd/>
            <a:tailEnd/>
          </a:ln>
        </p:spPr>
        <p:txBody>
          <a:bodyPr>
            <a:spAutoFit/>
          </a:bodyPr>
          <a:lstStyle/>
          <a:p>
            <a:pPr>
              <a:buFont typeface="Wingdings" pitchFamily="2" charset="2"/>
              <a:buChar char="Ø"/>
            </a:pPr>
            <a:r>
              <a:rPr lang="zh-CN" altLang="en-US" sz="2000" dirty="0"/>
              <a:t>日历存储在云端</a:t>
            </a:r>
            <a:endParaRPr lang="en-US" altLang="zh-CN" sz="2000" dirty="0"/>
          </a:p>
          <a:p>
            <a:pPr>
              <a:buFont typeface="Wingdings" pitchFamily="2" charset="2"/>
              <a:buChar char="Ø"/>
            </a:pPr>
            <a:r>
              <a:rPr lang="zh-CN" altLang="en-US" sz="2000" dirty="0"/>
              <a:t>日历在云端处理</a:t>
            </a:r>
          </a:p>
        </p:txBody>
      </p:sp>
      <p:sp>
        <p:nvSpPr>
          <p:cNvPr id="28" name="TextBox 27"/>
          <p:cNvSpPr txBox="1">
            <a:spLocks noChangeArrowheads="1"/>
          </p:cNvSpPr>
          <p:nvPr/>
        </p:nvSpPr>
        <p:spPr bwMode="auto">
          <a:xfrm>
            <a:off x="6643720" y="2182813"/>
            <a:ext cx="2571750" cy="708025"/>
          </a:xfrm>
          <a:prstGeom prst="rect">
            <a:avLst/>
          </a:prstGeom>
          <a:noFill/>
          <a:ln w="9525">
            <a:noFill/>
            <a:miter lim="800000"/>
            <a:headEnd/>
            <a:tailEnd/>
          </a:ln>
        </p:spPr>
        <p:txBody>
          <a:bodyPr>
            <a:spAutoFit/>
          </a:bodyPr>
          <a:lstStyle/>
          <a:p>
            <a:pPr>
              <a:buFont typeface="Wingdings" pitchFamily="2" charset="2"/>
              <a:buChar char="Ø"/>
            </a:pPr>
            <a:r>
              <a:rPr lang="zh-CN" altLang="en-US" sz="2000" dirty="0"/>
              <a:t>视频存储在云端</a:t>
            </a:r>
            <a:endParaRPr lang="en-US" altLang="zh-CN" sz="2000" dirty="0"/>
          </a:p>
          <a:p>
            <a:pPr>
              <a:buFont typeface="Wingdings" pitchFamily="2" charset="2"/>
              <a:buChar char="Ø"/>
            </a:pPr>
            <a:r>
              <a:rPr lang="zh-CN" altLang="en-US" sz="2000" dirty="0"/>
              <a:t>视频在云端处理</a:t>
            </a:r>
          </a:p>
        </p:txBody>
      </p:sp>
      <p:sp>
        <p:nvSpPr>
          <p:cNvPr id="29" name="TextBox 28"/>
          <p:cNvSpPr txBox="1">
            <a:spLocks noChangeArrowheads="1"/>
          </p:cNvSpPr>
          <p:nvPr/>
        </p:nvSpPr>
        <p:spPr bwMode="auto">
          <a:xfrm>
            <a:off x="6858033" y="3754438"/>
            <a:ext cx="2357437" cy="708025"/>
          </a:xfrm>
          <a:prstGeom prst="rect">
            <a:avLst/>
          </a:prstGeom>
          <a:noFill/>
          <a:ln w="9525">
            <a:noFill/>
            <a:miter lim="800000"/>
            <a:headEnd/>
            <a:tailEnd/>
          </a:ln>
        </p:spPr>
        <p:txBody>
          <a:bodyPr>
            <a:spAutoFit/>
          </a:bodyPr>
          <a:lstStyle/>
          <a:p>
            <a:pPr>
              <a:buFont typeface="Wingdings" pitchFamily="2" charset="2"/>
              <a:buChar char="Ø"/>
            </a:pPr>
            <a:r>
              <a:rPr lang="zh-CN" altLang="en-US" sz="2000"/>
              <a:t>照片存储在云端</a:t>
            </a:r>
            <a:endParaRPr lang="en-US" altLang="zh-CN" sz="2000"/>
          </a:p>
          <a:p>
            <a:pPr>
              <a:buFont typeface="Wingdings" pitchFamily="2" charset="2"/>
              <a:buChar char="Ø"/>
            </a:pPr>
            <a:r>
              <a:rPr lang="zh-CN" altLang="en-US" sz="2000"/>
              <a:t>照片在云端处理</a:t>
            </a:r>
          </a:p>
        </p:txBody>
      </p:sp>
      <p:sp>
        <p:nvSpPr>
          <p:cNvPr id="30" name="TextBox 29"/>
          <p:cNvSpPr txBox="1">
            <a:spLocks noChangeArrowheads="1"/>
          </p:cNvSpPr>
          <p:nvPr/>
        </p:nvSpPr>
        <p:spPr bwMode="auto">
          <a:xfrm>
            <a:off x="6907245" y="5040313"/>
            <a:ext cx="2236788" cy="708025"/>
          </a:xfrm>
          <a:prstGeom prst="rect">
            <a:avLst/>
          </a:prstGeom>
          <a:noFill/>
          <a:ln w="9525">
            <a:noFill/>
            <a:miter lim="800000"/>
            <a:headEnd/>
            <a:tailEnd/>
          </a:ln>
        </p:spPr>
        <p:txBody>
          <a:bodyPr>
            <a:spAutoFit/>
          </a:bodyPr>
          <a:lstStyle/>
          <a:p>
            <a:pPr>
              <a:buFont typeface="Wingdings" pitchFamily="2" charset="2"/>
              <a:buChar char="Ø"/>
            </a:pPr>
            <a:r>
              <a:rPr lang="zh-CN" altLang="en-US" sz="2000"/>
              <a:t>文件存储在云端</a:t>
            </a:r>
            <a:endParaRPr lang="en-US" altLang="zh-CN" sz="2000"/>
          </a:p>
          <a:p>
            <a:pPr>
              <a:buFont typeface="Wingdings" pitchFamily="2" charset="2"/>
              <a:buChar char="Ø"/>
            </a:pPr>
            <a:r>
              <a:rPr lang="zh-CN" altLang="en-US" sz="2000"/>
              <a:t>文件在云端处理</a:t>
            </a:r>
          </a:p>
        </p:txBody>
      </p:sp>
      <p:sp>
        <p:nvSpPr>
          <p:cNvPr id="31" name="TextBox 30"/>
          <p:cNvSpPr txBox="1">
            <a:spLocks noChangeArrowheads="1"/>
          </p:cNvSpPr>
          <p:nvPr/>
        </p:nvSpPr>
        <p:spPr bwMode="auto">
          <a:xfrm>
            <a:off x="2786063" y="5108575"/>
            <a:ext cx="2260600" cy="706438"/>
          </a:xfrm>
          <a:prstGeom prst="rect">
            <a:avLst/>
          </a:prstGeom>
          <a:noFill/>
          <a:ln w="9525">
            <a:noFill/>
            <a:miter lim="800000"/>
            <a:headEnd/>
            <a:tailEnd/>
          </a:ln>
        </p:spPr>
        <p:txBody>
          <a:bodyPr>
            <a:spAutoFit/>
          </a:bodyPr>
          <a:lstStyle/>
          <a:p>
            <a:pPr>
              <a:buFont typeface="Wingdings" pitchFamily="2" charset="2"/>
              <a:buChar char="Ø"/>
            </a:pPr>
            <a:r>
              <a:rPr lang="zh-CN" altLang="en-US" sz="2000"/>
              <a:t>邮件存储在云端</a:t>
            </a:r>
            <a:endParaRPr lang="en-US" altLang="zh-CN" sz="2000"/>
          </a:p>
          <a:p>
            <a:pPr>
              <a:buFont typeface="Wingdings" pitchFamily="2" charset="2"/>
              <a:buChar char="Ø"/>
            </a:pPr>
            <a:r>
              <a:rPr lang="zh-CN" altLang="en-US" sz="2000"/>
              <a:t>邮件在云端处理</a:t>
            </a:r>
          </a:p>
        </p:txBody>
      </p:sp>
      <p:pic>
        <p:nvPicPr>
          <p:cNvPr id="32" name="Content Placeholder 3" descr="hanguorenwu1_061"/>
          <p:cNvPicPr>
            <a:picLocks noChangeAspect="1" noChangeArrowheads="1"/>
          </p:cNvPicPr>
          <p:nvPr/>
        </p:nvPicPr>
        <p:blipFill>
          <a:blip r:embed="rId4"/>
          <a:srcRect/>
          <a:stretch>
            <a:fillRect/>
          </a:stretch>
        </p:blipFill>
        <p:spPr>
          <a:xfrm>
            <a:off x="3714744" y="928670"/>
            <a:ext cx="1168400" cy="857256"/>
          </a:xfrm>
          <a:prstGeom prst="rect">
            <a:avLst/>
          </a:prstGeom>
        </p:spPr>
      </p:pic>
      <p:pic>
        <p:nvPicPr>
          <p:cNvPr id="33" name="Content Placeholder 3" descr="hanguorenwu1_061"/>
          <p:cNvPicPr>
            <a:picLocks noChangeAspect="1" noChangeArrowheads="1"/>
          </p:cNvPicPr>
          <p:nvPr/>
        </p:nvPicPr>
        <p:blipFill>
          <a:blip r:embed="rId4"/>
          <a:srcRect/>
          <a:stretch>
            <a:fillRect/>
          </a:stretch>
        </p:blipFill>
        <p:spPr>
          <a:xfrm>
            <a:off x="4643438" y="928670"/>
            <a:ext cx="1168400" cy="857256"/>
          </a:xfrm>
          <a:prstGeom prst="rect">
            <a:avLst/>
          </a:prstGeom>
        </p:spPr>
      </p:pic>
      <p:pic>
        <p:nvPicPr>
          <p:cNvPr id="34" name="Content Placeholder 3" descr="hanguorenwu1_061"/>
          <p:cNvPicPr>
            <a:picLocks noChangeAspect="1" noChangeArrowheads="1"/>
          </p:cNvPicPr>
          <p:nvPr/>
        </p:nvPicPr>
        <p:blipFill>
          <a:blip r:embed="rId4"/>
          <a:srcRect/>
          <a:stretch>
            <a:fillRect/>
          </a:stretch>
        </p:blipFill>
        <p:spPr>
          <a:xfrm>
            <a:off x="5643570" y="928670"/>
            <a:ext cx="1168400" cy="85725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par>
                                <p:cTn id="12" presetID="3" presetClass="entr" presetSubtype="1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linds(horizontal)">
                                      <p:cBhvr>
                                        <p:cTn id="14" dur="500"/>
                                        <p:tgtEl>
                                          <p:spTgt spid="10"/>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linds(horizontal)">
                                      <p:cBhvr>
                                        <p:cTn id="17" dur="500"/>
                                        <p:tgtEl>
                                          <p:spTgt spid="27"/>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up)">
                                      <p:cBhvr>
                                        <p:cTn id="21" dur="500"/>
                                        <p:tgtEl>
                                          <p:spTgt spid="25"/>
                                        </p:tgtEl>
                                      </p:cBhvr>
                                    </p:animEffect>
                                  </p:childTnLst>
                                </p:cTn>
                              </p:par>
                            </p:childTnLst>
                          </p:cTn>
                        </p:par>
                        <p:par>
                          <p:cTn id="22" fill="hold">
                            <p:stCondLst>
                              <p:cond delay="1500"/>
                            </p:stCondLst>
                            <p:childTnLst>
                              <p:par>
                                <p:cTn id="23" presetID="3" presetClass="entr" presetSubtype="1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blinds(horizontal)">
                                      <p:cBhvr>
                                        <p:cTn id="28" dur="500"/>
                                        <p:tgtEl>
                                          <p:spTgt spid="31"/>
                                        </p:tgtEl>
                                      </p:cBhvr>
                                    </p:animEffect>
                                  </p:childTnLst>
                                </p:cTn>
                              </p:par>
                            </p:childTnLst>
                          </p:cTn>
                        </p:par>
                        <p:par>
                          <p:cTn id="29" fill="hold">
                            <p:stCondLst>
                              <p:cond delay="2000"/>
                            </p:stCondLst>
                            <p:childTnLst>
                              <p:par>
                                <p:cTn id="30" presetID="22" presetClass="entr" presetSubtype="1"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up)">
                                      <p:cBhvr>
                                        <p:cTn id="32" dur="500"/>
                                        <p:tgtEl>
                                          <p:spTgt spid="24"/>
                                        </p:tgtEl>
                                      </p:cBhvr>
                                    </p:animEffect>
                                  </p:childTnLst>
                                </p:cTn>
                              </p:par>
                            </p:childTnLst>
                          </p:cTn>
                        </p:par>
                        <p:par>
                          <p:cTn id="33" fill="hold">
                            <p:stCondLst>
                              <p:cond delay="2500"/>
                            </p:stCondLst>
                            <p:childTnLst>
                              <p:par>
                                <p:cTn id="34" presetID="3" presetClass="entr" presetSubtype="1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linds(horizontal)">
                                      <p:cBhvr>
                                        <p:cTn id="36" dur="500"/>
                                        <p:tgtEl>
                                          <p:spTgt spid="18"/>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up)">
                                      <p:cBhvr>
                                        <p:cTn id="40" dur="500"/>
                                        <p:tgtEl>
                                          <p:spTgt spid="19"/>
                                        </p:tgtEl>
                                      </p:cBhvr>
                                    </p:animEffect>
                                  </p:childTnLst>
                                </p:cTn>
                              </p:par>
                            </p:childTnLst>
                          </p:cTn>
                        </p:par>
                        <p:par>
                          <p:cTn id="41" fill="hold">
                            <p:stCondLst>
                              <p:cond delay="3500"/>
                            </p:stCondLst>
                            <p:childTnLst>
                              <p:par>
                                <p:cTn id="42" presetID="3" presetClass="entr" presetSubtype="10" fill="hold" nodeType="afterEffect">
                                  <p:stCondLst>
                                    <p:cond delay="0"/>
                                  </p:stCondLst>
                                  <p:childTnLst>
                                    <p:set>
                                      <p:cBhvr>
                                        <p:cTn id="43" dur="1" fill="hold">
                                          <p:stCondLst>
                                            <p:cond delay="0"/>
                                          </p:stCondLst>
                                        </p:cTn>
                                        <p:tgtEl>
                                          <p:spTgt spid="10246"/>
                                        </p:tgtEl>
                                        <p:attrNameLst>
                                          <p:attrName>style.visibility</p:attrName>
                                        </p:attrNameLst>
                                      </p:cBhvr>
                                      <p:to>
                                        <p:strVal val="visible"/>
                                      </p:to>
                                    </p:set>
                                    <p:animEffect transition="in" filter="blinds(horizontal)">
                                      <p:cBhvr>
                                        <p:cTn id="44" dur="500"/>
                                        <p:tgtEl>
                                          <p:spTgt spid="10246"/>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blinds(horizontal)">
                                      <p:cBhvr>
                                        <p:cTn id="47" dur="500"/>
                                        <p:tgtEl>
                                          <p:spTgt spid="30"/>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up)">
                                      <p:cBhvr>
                                        <p:cTn id="51" dur="500"/>
                                        <p:tgtEl>
                                          <p:spTgt spid="22"/>
                                        </p:tgtEl>
                                      </p:cBhvr>
                                    </p:animEffect>
                                  </p:childTnLst>
                                </p:cTn>
                              </p:par>
                            </p:childTnLst>
                          </p:cTn>
                        </p:par>
                        <p:par>
                          <p:cTn id="52" fill="hold">
                            <p:stCondLst>
                              <p:cond delay="4500"/>
                            </p:stCondLst>
                            <p:childTnLst>
                              <p:par>
                                <p:cTn id="53" presetID="3" presetClass="entr" presetSubtype="10" fill="hold" nodeType="afterEffect">
                                  <p:stCondLst>
                                    <p:cond delay="0"/>
                                  </p:stCondLst>
                                  <p:childTnLst>
                                    <p:set>
                                      <p:cBhvr>
                                        <p:cTn id="54" dur="1" fill="hold">
                                          <p:stCondLst>
                                            <p:cond delay="0"/>
                                          </p:stCondLst>
                                        </p:cTn>
                                        <p:tgtEl>
                                          <p:spTgt spid="10250"/>
                                        </p:tgtEl>
                                        <p:attrNameLst>
                                          <p:attrName>style.visibility</p:attrName>
                                        </p:attrNameLst>
                                      </p:cBhvr>
                                      <p:to>
                                        <p:strVal val="visible"/>
                                      </p:to>
                                    </p:set>
                                    <p:animEffect transition="in" filter="blinds(horizontal)">
                                      <p:cBhvr>
                                        <p:cTn id="55" dur="500"/>
                                        <p:tgtEl>
                                          <p:spTgt spid="10250"/>
                                        </p:tgtEl>
                                      </p:cBhvr>
                                    </p:animEffect>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up)">
                                      <p:cBhvr>
                                        <p:cTn id="59" dur="500"/>
                                        <p:tgtEl>
                                          <p:spTgt spid="23"/>
                                        </p:tgtEl>
                                      </p:cBhvr>
                                    </p:animEffect>
                                  </p:childTnLst>
                                </p:cTn>
                              </p:par>
                            </p:childTnLst>
                          </p:cTn>
                        </p:par>
                        <p:par>
                          <p:cTn id="60" fill="hold">
                            <p:stCondLst>
                              <p:cond delay="5500"/>
                            </p:stCondLst>
                            <p:childTnLst>
                              <p:par>
                                <p:cTn id="61" presetID="3" presetClass="entr" presetSubtype="10" fill="hold" nodeType="afterEffect">
                                  <p:stCondLst>
                                    <p:cond delay="0"/>
                                  </p:stCondLst>
                                  <p:childTnLst>
                                    <p:set>
                                      <p:cBhvr>
                                        <p:cTn id="62" dur="1" fill="hold">
                                          <p:stCondLst>
                                            <p:cond delay="0"/>
                                          </p:stCondLst>
                                        </p:cTn>
                                        <p:tgtEl>
                                          <p:spTgt spid="10252"/>
                                        </p:tgtEl>
                                        <p:attrNameLst>
                                          <p:attrName>style.visibility</p:attrName>
                                        </p:attrNameLst>
                                      </p:cBhvr>
                                      <p:to>
                                        <p:strVal val="visible"/>
                                      </p:to>
                                    </p:set>
                                    <p:animEffect transition="in" filter="blinds(horizontal)">
                                      <p:cBhvr>
                                        <p:cTn id="63" dur="500"/>
                                        <p:tgtEl>
                                          <p:spTgt spid="10252"/>
                                        </p:tgtEl>
                                      </p:cBhvr>
                                    </p:animEffect>
                                  </p:childTnLst>
                                </p:cTn>
                              </p:par>
                            </p:childTnLst>
                          </p:cTn>
                        </p:par>
                        <p:par>
                          <p:cTn id="64" fill="hold">
                            <p:stCondLst>
                              <p:cond delay="6000"/>
                            </p:stCondLst>
                            <p:childTnLst>
                              <p:par>
                                <p:cTn id="65" presetID="22" presetClass="entr" presetSubtype="8"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left)">
                                      <p:cBhvr>
                                        <p:cTn id="67" dur="500"/>
                                        <p:tgtEl>
                                          <p:spTgt spid="20"/>
                                        </p:tgtEl>
                                      </p:cBhvr>
                                    </p:animEffect>
                                  </p:childTnLst>
                                </p:cTn>
                              </p:par>
                            </p:childTnLst>
                          </p:cTn>
                        </p:par>
                        <p:par>
                          <p:cTn id="68" fill="hold">
                            <p:stCondLst>
                              <p:cond delay="6500"/>
                            </p:stCondLst>
                            <p:childTnLst>
                              <p:par>
                                <p:cTn id="69" presetID="9" presetClass="entr" presetSubtype="0" fill="hold" nodeType="after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dissolve">
                                      <p:cBhvr>
                                        <p:cTn id="71" dur="500"/>
                                        <p:tgtEl>
                                          <p:spTgt spid="9"/>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blinds(horizontal)">
                                      <p:cBhvr>
                                        <p:cTn id="74" dur="500"/>
                                        <p:tgtEl>
                                          <p:spTgt spid="29"/>
                                        </p:tgtEl>
                                      </p:cBhvr>
                                    </p:animEffect>
                                  </p:childTnLst>
                                </p:cTn>
                              </p:par>
                            </p:childTnLst>
                          </p:cTn>
                        </p:par>
                        <p:par>
                          <p:cTn id="75" fill="hold">
                            <p:stCondLst>
                              <p:cond delay="7000"/>
                            </p:stCondLst>
                            <p:childTnLst>
                              <p:par>
                                <p:cTn id="76" presetID="22" presetClass="entr" presetSubtype="8" fill="hold" grpId="0" nodeType="after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left)">
                                      <p:cBhvr>
                                        <p:cTn id="78" dur="500"/>
                                        <p:tgtEl>
                                          <p:spTgt spid="21"/>
                                        </p:tgtEl>
                                      </p:cBhvr>
                                    </p:animEffect>
                                  </p:childTnLst>
                                </p:cTn>
                              </p:par>
                            </p:childTnLst>
                          </p:cTn>
                        </p:par>
                        <p:par>
                          <p:cTn id="79" fill="hold">
                            <p:stCondLst>
                              <p:cond delay="7500"/>
                            </p:stCondLst>
                            <p:childTnLst>
                              <p:par>
                                <p:cTn id="80" presetID="9" presetClass="entr" presetSubtype="0" fill="hold" nodeType="after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dissolve">
                                      <p:cBhvr>
                                        <p:cTn id="82" dur="500"/>
                                        <p:tgtEl>
                                          <p:spTgt spid="8"/>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blinds(horizontal)">
                                      <p:cBhvr>
                                        <p:cTn id="8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27" grpId="0"/>
      <p:bldP spid="28" grpId="0"/>
      <p:bldP spid="29" grpId="0"/>
      <p:bldP spid="30" grpId="0"/>
      <p:bldP spid="3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a:xfrm>
            <a:off x="1357291" y="0"/>
            <a:ext cx="7786710" cy="928670"/>
          </a:xfrm>
        </p:spPr>
        <p:txBody>
          <a:bodyPr/>
          <a:lstStyle/>
          <a:p>
            <a:r>
              <a:rPr lang="zh-CN" altLang="en-US" sz="3600" dirty="0" smtClean="0"/>
              <a:t>云计算－主要能力都在“云端”</a:t>
            </a:r>
          </a:p>
        </p:txBody>
      </p:sp>
      <p:sp>
        <p:nvSpPr>
          <p:cNvPr id="95235" name="内容占位符 2"/>
          <p:cNvSpPr>
            <a:spLocks noGrp="1"/>
          </p:cNvSpPr>
          <p:nvPr>
            <p:ph idx="1"/>
          </p:nvPr>
        </p:nvSpPr>
        <p:spPr>
          <a:xfrm>
            <a:off x="642938" y="1071564"/>
            <a:ext cx="8072437" cy="1714494"/>
          </a:xfrm>
        </p:spPr>
        <p:txBody>
          <a:bodyPr/>
          <a:lstStyle/>
          <a:p>
            <a:r>
              <a:rPr lang="zh-CN" altLang="en-US" dirty="0" smtClean="0"/>
              <a:t>云计算：</a:t>
            </a:r>
            <a:r>
              <a:rPr lang="zh-CN" altLang="en-US" dirty="0" smtClean="0"/>
              <a:t>大数据中心</a:t>
            </a:r>
            <a:r>
              <a:rPr lang="zh-CN" altLang="en-US" dirty="0" smtClean="0"/>
              <a:t>服务</a:t>
            </a:r>
            <a:endParaRPr lang="en-US" altLang="zh-CN" dirty="0" smtClean="0"/>
          </a:p>
          <a:p>
            <a:pPr lvl="1"/>
            <a:r>
              <a:rPr lang="zh-CN" altLang="en-US" dirty="0" smtClean="0"/>
              <a:t>资源部署在数据中心，为全社会用户按需提供计算力、存储和软件功能</a:t>
            </a:r>
          </a:p>
        </p:txBody>
      </p:sp>
      <p:sp>
        <p:nvSpPr>
          <p:cNvPr id="5" name="Rounded Rectangle 3"/>
          <p:cNvSpPr/>
          <p:nvPr/>
        </p:nvSpPr>
        <p:spPr>
          <a:xfrm>
            <a:off x="4857752" y="3714752"/>
            <a:ext cx="3929090" cy="1298595"/>
          </a:xfrm>
          <a:prstGeom prst="round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zh-CN" altLang="en-US" sz="2800" b="1" dirty="0">
                <a:solidFill>
                  <a:srgbClr val="FFFFFF"/>
                </a:solidFill>
                <a:ea typeface="SimSun" pitchFamily="2" charset="-122"/>
              </a:rPr>
              <a:t>每服务器</a:t>
            </a:r>
            <a:r>
              <a:rPr lang="zh-CN" altLang="en-US" sz="2800" b="1" dirty="0" smtClean="0">
                <a:solidFill>
                  <a:srgbClr val="FFFFFF"/>
                </a:solidFill>
                <a:ea typeface="SimSun" pitchFamily="2" charset="-122"/>
              </a:rPr>
              <a:t>小时</a:t>
            </a:r>
            <a:endParaRPr lang="en-US" altLang="zh-CN" sz="2800" b="1" dirty="0" smtClean="0">
              <a:solidFill>
                <a:srgbClr val="FFFFFF"/>
              </a:solidFill>
              <a:ea typeface="SimSun" pitchFamily="2" charset="-122"/>
            </a:endParaRPr>
          </a:p>
          <a:p>
            <a:pPr algn="ctr">
              <a:defRPr/>
            </a:pPr>
            <a:r>
              <a:rPr lang="en-US" altLang="zh-CN" sz="2800" b="1" dirty="0" smtClean="0">
                <a:solidFill>
                  <a:srgbClr val="FFFFFF"/>
                </a:solidFill>
                <a:ea typeface="SimSun" pitchFamily="2" charset="-122"/>
              </a:rPr>
              <a:t>0.1</a:t>
            </a:r>
            <a:r>
              <a:rPr lang="zh-CN" altLang="en-US" sz="2800" b="1" dirty="0">
                <a:solidFill>
                  <a:srgbClr val="FFFFFF"/>
                </a:solidFill>
                <a:ea typeface="SimSun" pitchFamily="2" charset="-122"/>
              </a:rPr>
              <a:t>美元</a:t>
            </a:r>
          </a:p>
        </p:txBody>
      </p:sp>
      <p:sp>
        <p:nvSpPr>
          <p:cNvPr id="6" name="Rounded Rectangle 4"/>
          <p:cNvSpPr/>
          <p:nvPr/>
        </p:nvSpPr>
        <p:spPr>
          <a:xfrm>
            <a:off x="285720" y="3500438"/>
            <a:ext cx="4286280" cy="3286148"/>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lgn="just">
              <a:buFont typeface="Wingdings" pitchFamily="2" charset="2"/>
              <a:buChar char="n"/>
              <a:defRPr/>
            </a:pPr>
            <a:r>
              <a:rPr lang="zh-CN" altLang="en-US" sz="2800" b="1" dirty="0">
                <a:solidFill>
                  <a:srgbClr val="FFFF00"/>
                </a:solidFill>
                <a:latin typeface="黑体" pitchFamily="49" charset="-122"/>
                <a:ea typeface="黑体" pitchFamily="49" charset="-122"/>
              </a:rPr>
              <a:t>提供虚拟计算池</a:t>
            </a:r>
          </a:p>
          <a:p>
            <a:pPr algn="just">
              <a:buFont typeface="Wingdings" pitchFamily="2" charset="2"/>
              <a:buChar char="n"/>
              <a:defRPr/>
            </a:pPr>
            <a:r>
              <a:rPr lang="zh-CN" altLang="en-US" sz="2800" b="1" dirty="0">
                <a:solidFill>
                  <a:srgbClr val="FFFF00"/>
                </a:solidFill>
                <a:latin typeface="黑体" pitchFamily="49" charset="-122"/>
                <a:ea typeface="黑体" pitchFamily="49" charset="-122"/>
              </a:rPr>
              <a:t>资源弹性扩展</a:t>
            </a:r>
          </a:p>
          <a:p>
            <a:pPr algn="just">
              <a:buFont typeface="Wingdings" pitchFamily="2" charset="2"/>
              <a:buChar char="n"/>
              <a:defRPr/>
            </a:pPr>
            <a:r>
              <a:rPr lang="zh-CN" altLang="en-US" sz="2800" b="1" dirty="0">
                <a:solidFill>
                  <a:srgbClr val="FFFF00"/>
                </a:solidFill>
                <a:latin typeface="黑体" pitchFamily="49" charset="-122"/>
                <a:ea typeface="黑体" pitchFamily="49" charset="-122"/>
              </a:rPr>
              <a:t>计算资源作为服务</a:t>
            </a:r>
            <a:endParaRPr lang="en-US" altLang="zh-CN" sz="2800" b="1" dirty="0">
              <a:solidFill>
                <a:srgbClr val="FFFF00"/>
              </a:solidFill>
              <a:latin typeface="黑体" pitchFamily="49" charset="-122"/>
              <a:ea typeface="黑体" pitchFamily="49" charset="-122"/>
            </a:endParaRPr>
          </a:p>
          <a:p>
            <a:pPr lvl="1" algn="just">
              <a:buFont typeface="Wingdings" pitchFamily="2" charset="2"/>
              <a:buChar char="u"/>
              <a:defRPr/>
            </a:pPr>
            <a:r>
              <a:rPr lang="en-US" altLang="zh-CN" sz="2800" b="1" smtClean="0">
                <a:solidFill>
                  <a:schemeClr val="tx1"/>
                </a:solidFill>
                <a:latin typeface="黑体" pitchFamily="49" charset="-122"/>
                <a:ea typeface="黑体" pitchFamily="49" charset="-122"/>
              </a:rPr>
              <a:t>2.2GHZ CPU </a:t>
            </a:r>
          </a:p>
          <a:p>
            <a:pPr lvl="1" algn="just">
              <a:buFont typeface="Wingdings" pitchFamily="2" charset="2"/>
              <a:buChar char="u"/>
              <a:defRPr/>
            </a:pPr>
            <a:r>
              <a:rPr lang="en-US" altLang="zh-CN" sz="2800" b="1" dirty="0" smtClean="0">
                <a:solidFill>
                  <a:schemeClr val="tx1"/>
                </a:solidFill>
                <a:latin typeface="黑体" pitchFamily="49" charset="-122"/>
                <a:ea typeface="黑体" pitchFamily="49" charset="-122"/>
              </a:rPr>
              <a:t>1.7 </a:t>
            </a:r>
            <a:r>
              <a:rPr lang="en-US" altLang="zh-CN" sz="2800" b="1" dirty="0">
                <a:solidFill>
                  <a:schemeClr val="tx1"/>
                </a:solidFill>
                <a:latin typeface="黑体" pitchFamily="49" charset="-122"/>
                <a:ea typeface="黑体" pitchFamily="49" charset="-122"/>
              </a:rPr>
              <a:t>GB </a:t>
            </a:r>
            <a:r>
              <a:rPr lang="zh-CN" altLang="en-US" sz="2800" b="1" dirty="0">
                <a:solidFill>
                  <a:schemeClr val="tx1"/>
                </a:solidFill>
                <a:latin typeface="黑体" pitchFamily="49" charset="-122"/>
                <a:ea typeface="黑体" pitchFamily="49" charset="-122"/>
              </a:rPr>
              <a:t>内存</a:t>
            </a:r>
            <a:endParaRPr lang="en-US" altLang="zh-CN" sz="2800" b="1" dirty="0">
              <a:solidFill>
                <a:schemeClr val="tx1"/>
              </a:solidFill>
              <a:latin typeface="黑体" pitchFamily="49" charset="-122"/>
              <a:ea typeface="黑体" pitchFamily="49" charset="-122"/>
            </a:endParaRPr>
          </a:p>
          <a:p>
            <a:pPr lvl="1" algn="just">
              <a:buFont typeface="Wingdings" pitchFamily="2" charset="2"/>
              <a:buChar char="u"/>
              <a:defRPr/>
            </a:pPr>
            <a:r>
              <a:rPr lang="en-US" altLang="zh-CN" sz="2800" b="1" dirty="0">
                <a:solidFill>
                  <a:schemeClr val="tx1"/>
                </a:solidFill>
                <a:latin typeface="黑体" pitchFamily="49" charset="-122"/>
                <a:ea typeface="黑体" pitchFamily="49" charset="-122"/>
              </a:rPr>
              <a:t> 160 GB </a:t>
            </a:r>
            <a:r>
              <a:rPr lang="zh-CN" altLang="en-US" sz="2800" b="1" dirty="0">
                <a:solidFill>
                  <a:schemeClr val="tx1"/>
                </a:solidFill>
                <a:latin typeface="黑体" pitchFamily="49" charset="-122"/>
                <a:ea typeface="黑体" pitchFamily="49" charset="-122"/>
              </a:rPr>
              <a:t>磁盘</a:t>
            </a:r>
            <a:endParaRPr lang="en-US" altLang="zh-CN" sz="2800" b="1" dirty="0">
              <a:solidFill>
                <a:schemeClr val="tx1"/>
              </a:solidFill>
              <a:latin typeface="黑体" pitchFamily="49" charset="-122"/>
              <a:ea typeface="黑体" pitchFamily="49" charset="-122"/>
            </a:endParaRPr>
          </a:p>
          <a:p>
            <a:pPr lvl="1" algn="just">
              <a:buFont typeface="Wingdings" pitchFamily="2" charset="2"/>
              <a:buChar char="u"/>
              <a:defRPr/>
            </a:pPr>
            <a:r>
              <a:rPr lang="en-US" altLang="zh-CN" sz="2800" b="1" dirty="0">
                <a:solidFill>
                  <a:schemeClr val="tx1"/>
                </a:solidFill>
                <a:latin typeface="黑体" pitchFamily="49" charset="-122"/>
                <a:ea typeface="黑体" pitchFamily="49" charset="-122"/>
              </a:rPr>
              <a:t> 250 MB/S </a:t>
            </a:r>
            <a:r>
              <a:rPr lang="zh-CN" altLang="en-US" sz="2800" b="1" dirty="0" smtClean="0">
                <a:solidFill>
                  <a:schemeClr val="tx1"/>
                </a:solidFill>
                <a:latin typeface="黑体" pitchFamily="49" charset="-122"/>
                <a:ea typeface="黑体" pitchFamily="49" charset="-122"/>
              </a:rPr>
              <a:t>网速</a:t>
            </a:r>
            <a:r>
              <a:rPr lang="en-US" altLang="zh-CN" sz="2800" b="1" dirty="0" smtClean="0">
                <a:solidFill>
                  <a:schemeClr val="tx1"/>
                </a:solidFill>
                <a:latin typeface="黑体" pitchFamily="49" charset="-122"/>
                <a:ea typeface="黑体" pitchFamily="49" charset="-122"/>
              </a:rPr>
              <a:t> </a:t>
            </a:r>
            <a:endParaRPr lang="en-US" altLang="zh-CN" sz="2800" b="1" dirty="0">
              <a:solidFill>
                <a:schemeClr val="tx1"/>
              </a:solidFill>
              <a:latin typeface="黑体" pitchFamily="49" charset="-122"/>
              <a:ea typeface="黑体" pitchFamily="49" charset="-122"/>
            </a:endParaRPr>
          </a:p>
        </p:txBody>
      </p:sp>
      <p:sp>
        <p:nvSpPr>
          <p:cNvPr id="7" name="Rounded Rectangle 5"/>
          <p:cNvSpPr/>
          <p:nvPr/>
        </p:nvSpPr>
        <p:spPr>
          <a:xfrm>
            <a:off x="4786314" y="5255831"/>
            <a:ext cx="3967161" cy="1387879"/>
          </a:xfrm>
          <a:prstGeom prst="roundRect">
            <a:avLst/>
          </a:prstGeom>
          <a:gradFill>
            <a:gsLst>
              <a:gs pos="0">
                <a:srgbClr val="03D4A8"/>
              </a:gs>
              <a:gs pos="25000">
                <a:srgbClr val="21D6E0"/>
              </a:gs>
              <a:gs pos="75000">
                <a:srgbClr val="0087E6"/>
              </a:gs>
              <a:gs pos="100000">
                <a:srgbClr val="005CBF"/>
              </a:gs>
            </a:gsLst>
            <a:lin ang="16200000" scaled="0"/>
          </a:gradFill>
        </p:spPr>
        <p:style>
          <a:lnRef idx="0">
            <a:schemeClr val="accent3"/>
          </a:lnRef>
          <a:fillRef idx="3">
            <a:schemeClr val="accent3"/>
          </a:fillRef>
          <a:effectRef idx="3">
            <a:schemeClr val="accent3"/>
          </a:effectRef>
          <a:fontRef idx="minor">
            <a:schemeClr val="lt1"/>
          </a:fontRef>
        </p:style>
        <p:txBody>
          <a:bodyPr anchor="ctr"/>
          <a:lstStyle/>
          <a:p>
            <a:pPr algn="ctr">
              <a:defRPr/>
            </a:pPr>
            <a:r>
              <a:rPr lang="zh-CN" altLang="en-US" sz="2800" b="1" dirty="0">
                <a:solidFill>
                  <a:srgbClr val="FFFFFF"/>
                </a:solidFill>
                <a:latin typeface="Calibri" pitchFamily="34" charset="0"/>
                <a:ea typeface="SimSun" pitchFamily="2" charset="-122"/>
              </a:rPr>
              <a:t>每</a:t>
            </a:r>
            <a:r>
              <a:rPr lang="en-US" altLang="zh-CN" sz="2800" b="1" dirty="0">
                <a:solidFill>
                  <a:srgbClr val="FFFFFF"/>
                </a:solidFill>
                <a:latin typeface="Calibri" pitchFamily="34" charset="0"/>
                <a:ea typeface="SimSun" pitchFamily="2" charset="-122"/>
              </a:rPr>
              <a:t>GB</a:t>
            </a:r>
            <a:r>
              <a:rPr lang="zh-CN" altLang="en-US" sz="2800" b="1" dirty="0">
                <a:solidFill>
                  <a:srgbClr val="FFFFFF"/>
                </a:solidFill>
                <a:latin typeface="Calibri" pitchFamily="34" charset="0"/>
                <a:ea typeface="SimSun" pitchFamily="2" charset="-122"/>
              </a:rPr>
              <a:t>数据</a:t>
            </a:r>
            <a:r>
              <a:rPr lang="zh-CN" altLang="en-US" sz="2800" b="1" dirty="0" smtClean="0">
                <a:solidFill>
                  <a:srgbClr val="FFFFFF"/>
                </a:solidFill>
                <a:latin typeface="Calibri" pitchFamily="34" charset="0"/>
                <a:ea typeface="SimSun" pitchFamily="2" charset="-122"/>
              </a:rPr>
              <a:t>传输</a:t>
            </a:r>
            <a:endParaRPr lang="en-US" altLang="zh-CN" sz="2800" b="1" dirty="0" smtClean="0">
              <a:solidFill>
                <a:srgbClr val="FFFFFF"/>
              </a:solidFill>
              <a:latin typeface="Calibri" pitchFamily="34" charset="0"/>
              <a:ea typeface="SimSun" pitchFamily="2" charset="-122"/>
            </a:endParaRPr>
          </a:p>
          <a:p>
            <a:pPr algn="ctr">
              <a:defRPr/>
            </a:pPr>
            <a:r>
              <a:rPr lang="en-US" altLang="zh-CN" sz="2800" b="1" dirty="0" smtClean="0">
                <a:solidFill>
                  <a:srgbClr val="FFFFFF"/>
                </a:solidFill>
                <a:latin typeface="Calibri" pitchFamily="34" charset="0"/>
                <a:ea typeface="SimSun" pitchFamily="2" charset="-122"/>
              </a:rPr>
              <a:t>0.10 </a:t>
            </a:r>
            <a:r>
              <a:rPr lang="en-US" altLang="zh-CN" sz="2800" b="1" dirty="0">
                <a:solidFill>
                  <a:srgbClr val="FFFFFF"/>
                </a:solidFill>
                <a:latin typeface="Calibri" pitchFamily="34" charset="0"/>
                <a:ea typeface="SimSun" pitchFamily="2" charset="-122"/>
              </a:rPr>
              <a:t>- 0.18</a:t>
            </a:r>
            <a:r>
              <a:rPr lang="zh-CN" altLang="en-US" sz="2800" b="1" dirty="0">
                <a:solidFill>
                  <a:srgbClr val="FFFFFF"/>
                </a:solidFill>
                <a:latin typeface="Calibri" pitchFamily="34" charset="0"/>
                <a:ea typeface="SimSun" pitchFamily="2" charset="-122"/>
              </a:rPr>
              <a:t>美元</a:t>
            </a:r>
          </a:p>
        </p:txBody>
      </p:sp>
      <p:sp>
        <p:nvSpPr>
          <p:cNvPr id="8" name="Title 1"/>
          <p:cNvSpPr txBox="1">
            <a:spLocks/>
          </p:cNvSpPr>
          <p:nvPr/>
        </p:nvSpPr>
        <p:spPr>
          <a:xfrm>
            <a:off x="571472" y="2571744"/>
            <a:ext cx="7786710" cy="785818"/>
          </a:xfrm>
          <a:prstGeom prst="rect">
            <a:avLst/>
          </a:prstGeom>
          <a:blipFill>
            <a:blip r:embed="rId2"/>
            <a:tile tx="0" ty="0" sx="100000" sy="100000" flip="none" algn="tl"/>
          </a:blipFill>
        </p:spPr>
        <p:txBody>
          <a:bodyPr vert="horz" lIns="91440" tIns="45720" rIns="91440" bIns="45720"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smtClean="0">
                <a:ln>
                  <a:noFill/>
                </a:ln>
                <a:effectLst/>
                <a:uLnTx/>
                <a:uFillTx/>
                <a:latin typeface="华文中宋" pitchFamily="2" charset="-122"/>
                <a:ea typeface="华文中宋" pitchFamily="2" charset="-122"/>
                <a:cs typeface="+mj-cs"/>
              </a:rPr>
              <a:t>Amazon </a:t>
            </a:r>
            <a:r>
              <a:rPr kumimoji="0" lang="en-US" altLang="zh-CN" sz="3200" b="1" i="0" u="none" strike="noStrike" kern="1200" cap="none" spc="0" normalizeH="0" baseline="0" noProof="0" dirty="0" smtClean="0">
                <a:ln>
                  <a:noFill/>
                </a:ln>
                <a:effectLst/>
                <a:uLnTx/>
                <a:uFillTx/>
                <a:latin typeface="华文中宋" pitchFamily="2" charset="-122"/>
                <a:ea typeface="华文中宋" pitchFamily="2" charset="-122"/>
                <a:cs typeface="+mj-cs"/>
              </a:rPr>
              <a:t>(EC2)</a:t>
            </a:r>
            <a:r>
              <a:rPr kumimoji="0" lang="zh-CN" altLang="en-US" sz="3200" b="1" i="0" u="none" strike="noStrike" kern="1200" cap="none" spc="0" normalizeH="0" baseline="0" noProof="0" dirty="0" smtClean="0">
                <a:ln>
                  <a:noFill/>
                </a:ln>
                <a:effectLst/>
                <a:uLnTx/>
                <a:uFillTx/>
                <a:latin typeface="华文中宋" pitchFamily="2" charset="-122"/>
                <a:ea typeface="华文中宋" pitchFamily="2" charset="-122"/>
                <a:cs typeface="+mj-cs"/>
              </a:rPr>
              <a:t>弹性计算云</a:t>
            </a:r>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a:xfrm>
            <a:off x="1357291" y="0"/>
            <a:ext cx="7823221" cy="928670"/>
          </a:xfrm>
        </p:spPr>
        <p:txBody>
          <a:bodyPr>
            <a:normAutofit/>
          </a:bodyPr>
          <a:lstStyle/>
          <a:p>
            <a:r>
              <a:rPr lang="zh-CN" altLang="en-US" sz="3600" dirty="0" smtClean="0"/>
              <a:t>云</a:t>
            </a:r>
            <a:r>
              <a:rPr lang="zh-CN" altLang="en-US" sz="3600" dirty="0" smtClean="0"/>
              <a:t>计算</a:t>
            </a:r>
            <a:r>
              <a:rPr lang="zh-CN" altLang="en-US" sz="3600" dirty="0" smtClean="0"/>
              <a:t>－大数据中心主要模式</a:t>
            </a:r>
            <a:endParaRPr lang="zh-CN" altLang="en-US" sz="3600" dirty="0" smtClean="0"/>
          </a:p>
        </p:txBody>
      </p:sp>
      <p:sp>
        <p:nvSpPr>
          <p:cNvPr id="95235" name="内容占位符 2"/>
          <p:cNvSpPr>
            <a:spLocks noGrp="1"/>
          </p:cNvSpPr>
          <p:nvPr>
            <p:ph idx="1"/>
          </p:nvPr>
        </p:nvSpPr>
        <p:spPr>
          <a:xfrm>
            <a:off x="642938" y="1071564"/>
            <a:ext cx="8072437" cy="1997396"/>
          </a:xfrm>
        </p:spPr>
        <p:txBody>
          <a:bodyPr>
            <a:normAutofit lnSpcReduction="10000"/>
          </a:bodyPr>
          <a:lstStyle/>
          <a:p>
            <a:pPr>
              <a:lnSpc>
                <a:spcPct val="125000"/>
              </a:lnSpc>
            </a:pPr>
            <a:r>
              <a:rPr lang="zh-CN" altLang="en-US" sz="2800" dirty="0" smtClean="0"/>
              <a:t>云计算是综合信息技术的发展</a:t>
            </a:r>
            <a:endParaRPr lang="en-US" altLang="zh-CN" sz="2800" dirty="0" smtClean="0"/>
          </a:p>
          <a:p>
            <a:pPr lvl="1">
              <a:lnSpc>
                <a:spcPct val="125000"/>
              </a:lnSpc>
            </a:pPr>
            <a:r>
              <a:rPr lang="zh-CN" altLang="en-US" sz="2400" dirty="0" smtClean="0"/>
              <a:t>云计算是</a:t>
            </a:r>
            <a:r>
              <a:rPr lang="zh-CN" altLang="en-US" sz="2400" dirty="0" smtClean="0">
                <a:solidFill>
                  <a:srgbClr val="0070C0"/>
                </a:solidFill>
              </a:rPr>
              <a:t>并行</a:t>
            </a:r>
            <a:r>
              <a:rPr lang="zh-CN" altLang="en-US" sz="2400" dirty="0" smtClean="0"/>
              <a:t>计算、</a:t>
            </a:r>
            <a:r>
              <a:rPr lang="zh-CN" altLang="en-US" sz="2400" dirty="0" smtClean="0">
                <a:solidFill>
                  <a:srgbClr val="0070C0"/>
                </a:solidFill>
              </a:rPr>
              <a:t>分布式</a:t>
            </a:r>
            <a:r>
              <a:rPr lang="zh-CN" altLang="en-US" sz="2400" dirty="0" smtClean="0"/>
              <a:t>计算和</a:t>
            </a:r>
            <a:r>
              <a:rPr lang="zh-CN" altLang="en-US" sz="2400" dirty="0" smtClean="0">
                <a:solidFill>
                  <a:srgbClr val="0070C0"/>
                </a:solidFill>
              </a:rPr>
              <a:t>网格</a:t>
            </a:r>
            <a:r>
              <a:rPr lang="zh-CN" altLang="en-US" sz="2400" dirty="0" smtClean="0"/>
              <a:t>计算的发展</a:t>
            </a:r>
            <a:endParaRPr lang="en-US" altLang="zh-CN" sz="2400" dirty="0" smtClean="0"/>
          </a:p>
          <a:p>
            <a:r>
              <a:rPr lang="zh-CN" altLang="en-US" sz="2800" dirty="0" smtClean="0"/>
              <a:t>云计算技术＝网格计算技术＋虚拟化技术＋</a:t>
            </a:r>
            <a:r>
              <a:rPr lang="en-US" altLang="zh-CN" sz="2800" dirty="0" smtClean="0"/>
              <a:t>Web2.0</a:t>
            </a:r>
            <a:r>
              <a:rPr lang="zh-CN" altLang="en-US" sz="2800" dirty="0" smtClean="0"/>
              <a:t>＋分布计算技术</a:t>
            </a:r>
            <a:r>
              <a:rPr lang="en-US" altLang="zh-CN" sz="2800" dirty="0" smtClean="0"/>
              <a:t>+……..</a:t>
            </a:r>
          </a:p>
        </p:txBody>
      </p:sp>
      <p:pic>
        <p:nvPicPr>
          <p:cNvPr id="95236" name="Picture 3"/>
          <p:cNvPicPr>
            <a:picLocks noChangeAspect="1" noChangeArrowheads="1"/>
          </p:cNvPicPr>
          <p:nvPr/>
        </p:nvPicPr>
        <p:blipFill>
          <a:blip r:embed="rId2"/>
          <a:srcRect/>
          <a:stretch>
            <a:fillRect/>
          </a:stretch>
        </p:blipFill>
        <p:spPr bwMode="auto">
          <a:xfrm>
            <a:off x="827584" y="4365104"/>
            <a:ext cx="7153275" cy="2134940"/>
          </a:xfrm>
          <a:prstGeom prst="rect">
            <a:avLst/>
          </a:prstGeom>
          <a:noFill/>
          <a:ln w="9525">
            <a:noFill/>
            <a:miter lim="800000"/>
            <a:headEnd/>
            <a:tailEnd/>
          </a:ln>
        </p:spPr>
      </p:pic>
      <p:sp>
        <p:nvSpPr>
          <p:cNvPr id="5" name="文本框 4"/>
          <p:cNvSpPr txBox="1"/>
          <p:nvPr/>
        </p:nvSpPr>
        <p:spPr>
          <a:xfrm>
            <a:off x="1461119" y="3168078"/>
            <a:ext cx="6696744" cy="1077218"/>
          </a:xfrm>
          <a:prstGeom prst="rect">
            <a:avLst/>
          </a:prstGeom>
          <a:noFill/>
        </p:spPr>
        <p:txBody>
          <a:bodyPr wrap="square" rtlCol="0">
            <a:spAutoFit/>
          </a:bodyPr>
          <a:lstStyle/>
          <a:p>
            <a:pPr marL="342900" indent="-342900">
              <a:buFont typeface="Arial" panose="020B0604020202020204" pitchFamily="34" charset="0"/>
              <a:buChar char="•"/>
            </a:pPr>
            <a:r>
              <a:rPr lang="zh-CN" altLang="en-US" sz="3200" u="sng" dirty="0" smtClean="0">
                <a:latin typeface="黑体" panose="02010609060101010101" pitchFamily="49" charset="-122"/>
                <a:ea typeface="黑体" panose="02010609060101010101" pitchFamily="49" charset="-122"/>
              </a:rPr>
              <a:t>解决商业化计算基础设施问题</a:t>
            </a:r>
            <a:r>
              <a:rPr lang="zh-CN" altLang="en-US" sz="3200" u="sng" dirty="0" smtClean="0">
                <a:latin typeface="黑体" panose="02010609060101010101" pitchFamily="49" charset="-122"/>
                <a:ea typeface="黑体" panose="02010609060101010101" pitchFamily="49" charset="-122"/>
              </a:rPr>
              <a:t>等</a:t>
            </a:r>
            <a:endParaRPr lang="en-US" altLang="zh-CN" sz="3200" u="sng"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3200" u="sng" dirty="0" smtClean="0">
                <a:latin typeface="黑体" panose="02010609060101010101" pitchFamily="49" charset="-122"/>
                <a:ea typeface="黑体" panose="02010609060101010101" pitchFamily="49" charset="-122"/>
              </a:rPr>
              <a:t>解决大数据存储和处理问题</a:t>
            </a:r>
            <a:endParaRPr lang="zh-CN" altLang="en-US" sz="3200" u="sng"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581777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p:txBody>
          <a:bodyPr>
            <a:normAutofit/>
          </a:bodyPr>
          <a:lstStyle/>
          <a:p>
            <a:pPr eaLnBrk="1" hangingPunct="1">
              <a:defRPr/>
            </a:pPr>
            <a:r>
              <a:rPr lang="zh-CN" altLang="en-US" dirty="0" smtClean="0"/>
              <a:t>网络</a:t>
            </a:r>
            <a:r>
              <a:rPr lang="zh-CN" altLang="en-US" dirty="0" smtClean="0"/>
              <a:t>计算蓬勃发展</a:t>
            </a:r>
            <a:endParaRPr lang="zh-CN" altLang="en-US" dirty="0" smtClean="0"/>
          </a:p>
        </p:txBody>
      </p:sp>
      <p:sp>
        <p:nvSpPr>
          <p:cNvPr id="96259" name="内容占位符 2"/>
          <p:cNvSpPr>
            <a:spLocks noGrp="1"/>
          </p:cNvSpPr>
          <p:nvPr>
            <p:ph idx="4294967295"/>
          </p:nvPr>
        </p:nvSpPr>
        <p:spPr>
          <a:xfrm>
            <a:off x="928662" y="1142984"/>
            <a:ext cx="7772400" cy="2286016"/>
          </a:xfrm>
        </p:spPr>
        <p:txBody>
          <a:bodyPr/>
          <a:lstStyle/>
          <a:p>
            <a:pPr eaLnBrk="1" hangingPunct="1">
              <a:lnSpc>
                <a:spcPct val="130000"/>
              </a:lnSpc>
            </a:pPr>
            <a:r>
              <a:rPr lang="zh-CN" altLang="en-US" sz="2800" smtClean="0"/>
              <a:t>工业时代：传统基础设施，工业社会的需要</a:t>
            </a:r>
          </a:p>
          <a:p>
            <a:pPr eaLnBrk="1" hangingPunct="1">
              <a:lnSpc>
                <a:spcPct val="130000"/>
              </a:lnSpc>
            </a:pPr>
            <a:r>
              <a:rPr lang="zh-CN" altLang="en-US" sz="2800" smtClean="0"/>
              <a:t>信息时代：数字基础设施，信息社会需要</a:t>
            </a:r>
            <a:endParaRPr lang="en-US" altLang="zh-CN" sz="2800" smtClean="0"/>
          </a:p>
          <a:p>
            <a:pPr eaLnBrk="1" hangingPunct="1"/>
            <a:r>
              <a:rPr lang="zh-CN" altLang="en-US" sz="2800" smtClean="0"/>
              <a:t>数字基础设施理念实践的大幕已经拉开</a:t>
            </a:r>
            <a:endParaRPr lang="zh-CN" altLang="en-US" dirty="0" smtClean="0"/>
          </a:p>
        </p:txBody>
      </p:sp>
      <p:sp>
        <p:nvSpPr>
          <p:cNvPr id="5" name="Text Box 6"/>
          <p:cNvSpPr txBox="1">
            <a:spLocks noChangeArrowheads="1"/>
          </p:cNvSpPr>
          <p:nvPr/>
        </p:nvSpPr>
        <p:spPr bwMode="auto">
          <a:xfrm>
            <a:off x="1500166" y="5792171"/>
            <a:ext cx="6072230" cy="954107"/>
          </a:xfrm>
          <a:prstGeom prst="rect">
            <a:avLst/>
          </a:prstGeom>
          <a:solidFill>
            <a:srgbClr val="00FFFF"/>
          </a:solidFill>
          <a:ln w="57150">
            <a:solidFill>
              <a:srgbClr val="0640F3"/>
            </a:solidFill>
            <a:miter lim="800000"/>
            <a:headEnd/>
            <a:tailEnd/>
          </a:ln>
        </p:spPr>
        <p:txBody>
          <a:bodyPr wrap="square" anchor="ctr" anchorCtr="0">
            <a:spAutoFit/>
          </a:bodyPr>
          <a:lstStyle/>
          <a:p>
            <a:pPr algn="ctr" eaLnBrk="0" hangingPunct="0"/>
            <a:r>
              <a:rPr lang="zh-CN" altLang="en-US" sz="2800" b="1" dirty="0">
                <a:latin typeface="楷体_GB2312"/>
                <a:ea typeface="楷体_GB2312"/>
                <a:cs typeface="楷体_GB2312"/>
              </a:rPr>
              <a:t>基础技术</a:t>
            </a:r>
            <a:r>
              <a:rPr lang="en-US" altLang="zh-CN" sz="2800" b="1" dirty="0">
                <a:latin typeface="楷体_GB2312"/>
                <a:ea typeface="楷体_GB2312"/>
                <a:cs typeface="楷体_GB2312"/>
              </a:rPr>
              <a:t>: </a:t>
            </a:r>
            <a:r>
              <a:rPr lang="zh-CN" altLang="en-US" sz="2800" b="1" dirty="0">
                <a:latin typeface="楷体_GB2312"/>
                <a:ea typeface="楷体_GB2312"/>
                <a:cs typeface="楷体_GB2312"/>
              </a:rPr>
              <a:t>计算、存储、</a:t>
            </a:r>
            <a:r>
              <a:rPr lang="zh-CN" altLang="en-US" sz="2800" b="1" dirty="0" smtClean="0">
                <a:latin typeface="楷体_GB2312"/>
                <a:ea typeface="楷体_GB2312"/>
                <a:cs typeface="楷体_GB2312"/>
              </a:rPr>
              <a:t>通讯、</a:t>
            </a:r>
            <a:endParaRPr lang="en-US" altLang="zh-CN" sz="2800" b="1" dirty="0" smtClean="0">
              <a:latin typeface="楷体_GB2312"/>
              <a:ea typeface="楷体_GB2312"/>
              <a:cs typeface="楷体_GB2312"/>
            </a:endParaRPr>
          </a:p>
          <a:p>
            <a:pPr algn="ctr" eaLnBrk="0" hangingPunct="0"/>
            <a:r>
              <a:rPr lang="zh-CN" altLang="en-US" sz="2800" b="1" dirty="0" smtClean="0">
                <a:latin typeface="楷体_GB2312"/>
                <a:ea typeface="楷体_GB2312"/>
                <a:cs typeface="楷体_GB2312"/>
              </a:rPr>
              <a:t>数据、设备、</a:t>
            </a:r>
            <a:endParaRPr lang="zh-CN" altLang="en-US" sz="2800" b="1" dirty="0">
              <a:latin typeface="楷体_GB2312"/>
              <a:ea typeface="楷体_GB2312"/>
              <a:cs typeface="楷体_GB2312"/>
            </a:endParaRPr>
          </a:p>
        </p:txBody>
      </p:sp>
      <p:sp>
        <p:nvSpPr>
          <p:cNvPr id="6" name="Text Box 7"/>
          <p:cNvSpPr txBox="1">
            <a:spLocks noChangeArrowheads="1"/>
          </p:cNvSpPr>
          <p:nvPr/>
        </p:nvSpPr>
        <p:spPr bwMode="auto">
          <a:xfrm>
            <a:off x="1500166" y="4825923"/>
            <a:ext cx="6072230" cy="954107"/>
          </a:xfrm>
          <a:prstGeom prst="rect">
            <a:avLst/>
          </a:prstGeom>
          <a:solidFill>
            <a:srgbClr val="FF99CC"/>
          </a:solidFill>
          <a:ln w="60325">
            <a:solidFill>
              <a:srgbClr val="0640F3"/>
            </a:solidFill>
            <a:miter lim="800000"/>
            <a:headEnd/>
            <a:tailEnd/>
          </a:ln>
        </p:spPr>
        <p:txBody>
          <a:bodyPr wrap="square">
            <a:spAutoFit/>
          </a:bodyPr>
          <a:lstStyle/>
          <a:p>
            <a:pPr algn="ctr" eaLnBrk="0" hangingPunct="0"/>
            <a:r>
              <a:rPr lang="en-US" altLang="zh-CN" sz="2800" b="1" dirty="0" err="1">
                <a:latin typeface="楷体_GB2312"/>
                <a:ea typeface="楷体_GB2312"/>
                <a:cs typeface="楷体_GB2312"/>
              </a:rPr>
              <a:t>Cyberinfrastructure</a:t>
            </a:r>
            <a:r>
              <a:rPr lang="en-US" altLang="zh-CN" sz="2800" b="1" dirty="0">
                <a:latin typeface="楷体_GB2312"/>
                <a:ea typeface="楷体_GB2312"/>
                <a:cs typeface="楷体_GB2312"/>
              </a:rPr>
              <a:t>: </a:t>
            </a:r>
            <a:r>
              <a:rPr lang="zh-CN" altLang="en-US" sz="2800" b="1" dirty="0">
                <a:latin typeface="楷体_GB2312"/>
                <a:ea typeface="楷体_GB2312"/>
                <a:cs typeface="楷体_GB2312"/>
              </a:rPr>
              <a:t>硬件软件、服务、机构、人员</a:t>
            </a:r>
          </a:p>
        </p:txBody>
      </p:sp>
      <p:sp>
        <p:nvSpPr>
          <p:cNvPr id="7" name="Text Box 8"/>
          <p:cNvSpPr txBox="1">
            <a:spLocks noChangeArrowheads="1"/>
          </p:cNvSpPr>
          <p:nvPr/>
        </p:nvSpPr>
        <p:spPr bwMode="auto">
          <a:xfrm>
            <a:off x="1500166" y="3825791"/>
            <a:ext cx="6072230" cy="954107"/>
          </a:xfrm>
          <a:prstGeom prst="rect">
            <a:avLst/>
          </a:prstGeom>
          <a:solidFill>
            <a:srgbClr val="3366FF"/>
          </a:solidFill>
          <a:ln w="60325">
            <a:solidFill>
              <a:srgbClr val="0640F3"/>
            </a:solidFill>
            <a:miter lim="800000"/>
            <a:headEnd/>
            <a:tailEnd/>
          </a:ln>
        </p:spPr>
        <p:txBody>
          <a:bodyPr wrap="square">
            <a:spAutoFit/>
          </a:bodyPr>
          <a:lstStyle/>
          <a:p>
            <a:pPr algn="ctr" eaLnBrk="0" hangingPunct="0"/>
            <a:r>
              <a:rPr lang="zh-CN" altLang="en-US" sz="2800" b="1" dirty="0" smtClean="0">
                <a:ea typeface="楷体_GB2312"/>
                <a:cs typeface="楷体_GB2312"/>
              </a:rPr>
              <a:t>各种应用领域：科学、工程、商业、社会、教育、娱乐等</a:t>
            </a:r>
            <a:endParaRPr lang="zh-CN" altLang="en-US" sz="2800" b="1" dirty="0">
              <a:ea typeface="楷体_GB2312"/>
              <a:cs typeface="楷体_GB2312"/>
            </a:endParaRPr>
          </a:p>
        </p:txBody>
      </p:sp>
      <p:sp>
        <p:nvSpPr>
          <p:cNvPr id="2" name="矩形 1"/>
          <p:cNvSpPr/>
          <p:nvPr/>
        </p:nvSpPr>
        <p:spPr>
          <a:xfrm>
            <a:off x="1329606" y="3041032"/>
            <a:ext cx="6647975" cy="664862"/>
          </a:xfrm>
          <a:prstGeom prst="rect">
            <a:avLst/>
          </a:prstGeom>
        </p:spPr>
        <p:txBody>
          <a:bodyPr wrap="none">
            <a:spAutoFit/>
          </a:bodyPr>
          <a:lstStyle/>
          <a:p>
            <a:pPr algn="ctr">
              <a:lnSpc>
                <a:spcPct val="150000"/>
              </a:lnSpc>
              <a:defRPr/>
            </a:pPr>
            <a:r>
              <a:rPr lang="zh-CN" altLang="en-US" sz="2800" b="1" u="sng" dirty="0">
                <a:solidFill>
                  <a:srgbClr val="FF0000"/>
                </a:solidFill>
              </a:rPr>
              <a:t>网络计算技术“奠定”新型数字基础设施</a:t>
            </a:r>
            <a:endParaRPr lang="en-US" altLang="zh-CN" sz="2800" b="1" u="sng" dirty="0">
              <a:solidFill>
                <a:srgbClr val="FF0000"/>
              </a:solidFill>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5" name="标题 1984"/>
          <p:cNvSpPr>
            <a:spLocks noGrp="1"/>
          </p:cNvSpPr>
          <p:nvPr>
            <p:ph type="title"/>
          </p:nvPr>
        </p:nvSpPr>
        <p:spPr/>
        <p:txBody>
          <a:bodyPr>
            <a:normAutofit/>
          </a:bodyPr>
          <a:lstStyle/>
          <a:p>
            <a:pPr lvl="0"/>
            <a:r>
              <a:rPr kumimoji="1" dirty="0" smtClean="0">
                <a:cs typeface="华文细黑"/>
              </a:rPr>
              <a:t>网络应用需求背景（续）</a:t>
            </a:r>
            <a:endParaRPr lang="zh-CN" altLang="en-US" dirty="0"/>
          </a:p>
        </p:txBody>
      </p:sp>
      <p:sp>
        <p:nvSpPr>
          <p:cNvPr id="71683" name="Rectangle 3"/>
          <p:cNvSpPr>
            <a:spLocks noGrp="1" noChangeArrowheads="1"/>
          </p:cNvSpPr>
          <p:nvPr>
            <p:ph idx="1"/>
          </p:nvPr>
        </p:nvSpPr>
        <p:spPr>
          <a:xfrm>
            <a:off x="457200" y="1357298"/>
            <a:ext cx="5114932" cy="4768865"/>
          </a:xfrm>
        </p:spPr>
        <p:txBody>
          <a:bodyPr>
            <a:normAutofit/>
          </a:bodyPr>
          <a:lstStyle/>
          <a:p>
            <a:pPr eaLnBrk="1" hangingPunct="1"/>
            <a:r>
              <a:rPr lang="en-US" altLang="zh-CN" dirty="0" smtClean="0"/>
              <a:t>E</a:t>
            </a:r>
            <a:r>
              <a:rPr lang="zh-CN" altLang="en-US" dirty="0" smtClean="0"/>
              <a:t>－</a:t>
            </a:r>
            <a:r>
              <a:rPr lang="en-US" altLang="zh-CN" dirty="0" smtClean="0"/>
              <a:t>Military</a:t>
            </a:r>
          </a:p>
          <a:p>
            <a:pPr lvl="1" eaLnBrk="1" hangingPunct="1"/>
            <a:r>
              <a:rPr lang="zh-CN" altLang="en-US" dirty="0" smtClean="0"/>
              <a:t>三网联合：计算机信息网络、传感器网络和武器平台网络</a:t>
            </a:r>
          </a:p>
          <a:p>
            <a:pPr lvl="1" eaLnBrk="1" hangingPunct="1"/>
            <a:r>
              <a:rPr lang="zh-CN" altLang="en-US" dirty="0" smtClean="0"/>
              <a:t>信息获取、传送、存储、提取和决策</a:t>
            </a:r>
          </a:p>
          <a:p>
            <a:pPr lvl="1" eaLnBrk="1" hangingPunct="1"/>
            <a:r>
              <a:rPr lang="zh-CN" altLang="en-US" dirty="0" smtClean="0"/>
              <a:t>美军全球信息栅格</a:t>
            </a:r>
            <a:r>
              <a:rPr lang="en-US" altLang="zh-CN" dirty="0" smtClean="0"/>
              <a:t>GIG</a:t>
            </a:r>
            <a:r>
              <a:rPr lang="zh-CN" altLang="en-US" dirty="0" smtClean="0"/>
              <a:t>：</a:t>
            </a:r>
            <a:r>
              <a:rPr lang="en-US" altLang="zh-CN" dirty="0" smtClean="0"/>
              <a:t>Global </a:t>
            </a:r>
            <a:r>
              <a:rPr lang="zh-CN" altLang="en-US" dirty="0" smtClean="0"/>
              <a:t> </a:t>
            </a:r>
            <a:r>
              <a:rPr lang="en-US" altLang="zh-CN" dirty="0" smtClean="0"/>
              <a:t>Information Grid</a:t>
            </a:r>
            <a:r>
              <a:rPr lang="zh-CN" altLang="en-US" dirty="0" smtClean="0"/>
              <a:t> </a:t>
            </a:r>
          </a:p>
          <a:p>
            <a:pPr lvl="1" eaLnBrk="1" hangingPunct="1"/>
            <a:r>
              <a:rPr lang="zh-CN" altLang="en-US" dirty="0" smtClean="0"/>
              <a:t>多军种和部门协调</a:t>
            </a:r>
            <a:endParaRPr lang="zh-CN" altLang="en-US" sz="2000" dirty="0" smtClean="0"/>
          </a:p>
        </p:txBody>
      </p:sp>
      <p:pic>
        <p:nvPicPr>
          <p:cNvPr id="71685" name="Picture 3"/>
          <p:cNvPicPr>
            <a:picLocks noChangeAspect="1" noChangeArrowheads="1"/>
          </p:cNvPicPr>
          <p:nvPr/>
        </p:nvPicPr>
        <p:blipFill>
          <a:blip r:embed="rId3"/>
          <a:srcRect/>
          <a:stretch>
            <a:fillRect/>
          </a:stretch>
        </p:blipFill>
        <p:spPr bwMode="auto">
          <a:xfrm>
            <a:off x="5715008" y="928670"/>
            <a:ext cx="3143250" cy="2857494"/>
          </a:xfrm>
          <a:prstGeom prst="rect">
            <a:avLst/>
          </a:prstGeom>
          <a:noFill/>
          <a:ln w="9525">
            <a:noFill/>
            <a:miter lim="800000"/>
            <a:headEnd/>
            <a:tailEnd/>
          </a:ln>
        </p:spPr>
      </p:pic>
      <p:grpSp>
        <p:nvGrpSpPr>
          <p:cNvPr id="2" name="Group 1993"/>
          <p:cNvGrpSpPr>
            <a:grpSpLocks/>
          </p:cNvGrpSpPr>
          <p:nvPr/>
        </p:nvGrpSpPr>
        <p:grpSpPr bwMode="auto">
          <a:xfrm>
            <a:off x="5572132" y="3357562"/>
            <a:ext cx="3714750" cy="3786187"/>
            <a:chOff x="2777" y="1785"/>
            <a:chExt cx="2966" cy="2245"/>
          </a:xfrm>
        </p:grpSpPr>
        <p:sp>
          <p:nvSpPr>
            <p:cNvPr id="71686" name="AutoShape 1994"/>
            <p:cNvSpPr>
              <a:spLocks noChangeArrowheads="1"/>
            </p:cNvSpPr>
            <p:nvPr/>
          </p:nvSpPr>
          <p:spPr bwMode="auto">
            <a:xfrm>
              <a:off x="2835" y="1842"/>
              <a:ext cx="2585" cy="1951"/>
            </a:xfrm>
            <a:prstGeom prst="roundRect">
              <a:avLst>
                <a:gd name="adj" fmla="val 16667"/>
              </a:avLst>
            </a:prstGeom>
            <a:solidFill>
              <a:srgbClr val="FFFF99"/>
            </a:solidFill>
            <a:ln w="9525">
              <a:solidFill>
                <a:schemeClr val="tx1"/>
              </a:solidFill>
              <a:round/>
              <a:headEnd/>
              <a:tailEnd/>
            </a:ln>
          </p:spPr>
          <p:txBody>
            <a:bodyPr wrap="none" anchor="ctr"/>
            <a:lstStyle/>
            <a:p>
              <a:pPr algn="ctr" eaLnBrk="0" hangingPunct="0"/>
              <a:endParaRPr lang="en-US" altLang="en-US">
                <a:solidFill>
                  <a:schemeClr val="hlink"/>
                </a:solidFill>
                <a:latin typeface="Times" pitchFamily="18" charset="0"/>
              </a:endParaRPr>
            </a:p>
          </p:txBody>
        </p:sp>
        <p:sp>
          <p:nvSpPr>
            <p:cNvPr id="6" name="Rectangle 1995"/>
            <p:cNvSpPr>
              <a:spLocks noChangeArrowheads="1"/>
            </p:cNvSpPr>
            <p:nvPr/>
          </p:nvSpPr>
          <p:spPr bwMode="auto">
            <a:xfrm>
              <a:off x="3606" y="1883"/>
              <a:ext cx="2032" cy="273"/>
            </a:xfrm>
            <a:prstGeom prst="rect">
              <a:avLst/>
            </a:prstGeom>
            <a:noFill/>
            <a:ln w="9525">
              <a:noFill/>
              <a:miter lim="800000"/>
              <a:headEnd/>
              <a:tailEnd/>
            </a:ln>
            <a:effectLst/>
          </p:spPr>
          <p:txBody>
            <a:bodyPr wrap="none" lIns="92075" tIns="46038" rIns="92075" bIns="46038">
              <a:spAutoFit/>
            </a:bodyPr>
            <a:lstStyle/>
            <a:p>
              <a:pPr algn="ctr" eaLnBrk="0" hangingPunct="0">
                <a:defRPr/>
              </a:pPr>
              <a:r>
                <a:rPr lang="en-US" altLang="en-US" sz="2000" dirty="0">
                  <a:solidFill>
                    <a:srgbClr val="FF5050"/>
                  </a:solidFill>
                  <a:effectLst>
                    <a:outerShdw blurRad="38100" dist="38100" dir="2700000" algn="tl">
                      <a:srgbClr val="C0C0C0"/>
                    </a:outerShdw>
                  </a:effectLst>
                  <a:ea typeface="宋体" pitchFamily="2" charset="-122"/>
                </a:rPr>
                <a:t>Engagement Grid</a:t>
              </a:r>
            </a:p>
          </p:txBody>
        </p:sp>
        <p:sp>
          <p:nvSpPr>
            <p:cNvPr id="7" name="Rectangle 1996"/>
            <p:cNvSpPr>
              <a:spLocks noChangeArrowheads="1"/>
            </p:cNvSpPr>
            <p:nvPr/>
          </p:nvSpPr>
          <p:spPr bwMode="auto">
            <a:xfrm>
              <a:off x="3063" y="1785"/>
              <a:ext cx="820" cy="348"/>
            </a:xfrm>
            <a:prstGeom prst="rect">
              <a:avLst/>
            </a:prstGeom>
            <a:noFill/>
            <a:ln w="9525">
              <a:noFill/>
              <a:miter lim="800000"/>
              <a:headEnd/>
              <a:tailEnd/>
            </a:ln>
            <a:effectLst/>
          </p:spPr>
          <p:txBody>
            <a:bodyPr lIns="92075" tIns="46038" rIns="92075" bIns="46038">
              <a:spAutoFit/>
            </a:bodyPr>
            <a:lstStyle/>
            <a:p>
              <a:pPr algn="ctr" eaLnBrk="0" hangingPunct="0">
                <a:defRPr/>
              </a:pPr>
              <a:r>
                <a:rPr lang="en-US" altLang="en-US" sz="2000" dirty="0">
                  <a:solidFill>
                    <a:srgbClr val="00FFCC"/>
                  </a:solidFill>
                  <a:effectLst>
                    <a:outerShdw blurRad="38100" dist="38100" dir="2700000" algn="tl">
                      <a:srgbClr val="C0C0C0"/>
                    </a:outerShdw>
                  </a:effectLst>
                  <a:ea typeface="宋体" pitchFamily="2" charset="-122"/>
                </a:rPr>
                <a:t>Sensor Grid</a:t>
              </a:r>
            </a:p>
          </p:txBody>
        </p:sp>
        <p:sp>
          <p:nvSpPr>
            <p:cNvPr id="8" name="Text Box 1997"/>
            <p:cNvSpPr txBox="1">
              <a:spLocks noChangeArrowheads="1"/>
            </p:cNvSpPr>
            <p:nvPr/>
          </p:nvSpPr>
          <p:spPr bwMode="auto">
            <a:xfrm>
              <a:off x="3775" y="3546"/>
              <a:ext cx="853" cy="484"/>
            </a:xfrm>
            <a:prstGeom prst="rect">
              <a:avLst/>
            </a:prstGeom>
            <a:noFill/>
            <a:ln w="12700" cap="sq">
              <a:noFill/>
              <a:miter lim="800000"/>
              <a:headEnd type="none" w="sm" len="sm"/>
              <a:tailEnd type="none" w="sm" len="sm"/>
            </a:ln>
            <a:effectLst/>
          </p:spPr>
          <p:txBody>
            <a:bodyPr>
              <a:spAutoFit/>
            </a:bodyPr>
            <a:lstStyle/>
            <a:p>
              <a:pPr algn="ctr" eaLnBrk="0" hangingPunct="0">
                <a:defRPr/>
              </a:pPr>
              <a:r>
                <a:rPr lang="en-US" altLang="en-US" sz="2000">
                  <a:solidFill>
                    <a:schemeClr val="accent2"/>
                  </a:solidFill>
                  <a:effectLst>
                    <a:outerShdw blurRad="38100" dist="38100" dir="2700000" algn="tl">
                      <a:srgbClr val="C0C0C0"/>
                    </a:outerShdw>
                  </a:effectLst>
                  <a:ea typeface="宋体" pitchFamily="2" charset="-122"/>
                </a:rPr>
                <a:t>C2 Grid</a:t>
              </a:r>
            </a:p>
          </p:txBody>
        </p:sp>
        <p:grpSp>
          <p:nvGrpSpPr>
            <p:cNvPr id="3" name="Group 1998"/>
            <p:cNvGrpSpPr>
              <a:grpSpLocks/>
            </p:cNvGrpSpPr>
            <p:nvPr/>
          </p:nvGrpSpPr>
          <p:grpSpPr bwMode="auto">
            <a:xfrm>
              <a:off x="2910" y="2107"/>
              <a:ext cx="241" cy="203"/>
              <a:chOff x="321" y="1186"/>
              <a:chExt cx="392" cy="269"/>
            </a:xfrm>
          </p:grpSpPr>
          <p:sp>
            <p:nvSpPr>
              <p:cNvPr id="73616" name="Freeform 1999"/>
              <p:cNvSpPr>
                <a:spLocks/>
              </p:cNvSpPr>
              <p:nvPr/>
            </p:nvSpPr>
            <p:spPr bwMode="auto">
              <a:xfrm>
                <a:off x="485" y="1320"/>
                <a:ext cx="101" cy="81"/>
              </a:xfrm>
              <a:custGeom>
                <a:avLst/>
                <a:gdLst>
                  <a:gd name="T0" fmla="*/ 0 w 101"/>
                  <a:gd name="T1" fmla="*/ 50 h 81"/>
                  <a:gd name="T2" fmla="*/ 3 w 101"/>
                  <a:gd name="T3" fmla="*/ 47 h 81"/>
                  <a:gd name="T4" fmla="*/ 3 w 101"/>
                  <a:gd name="T5" fmla="*/ 43 h 81"/>
                  <a:gd name="T6" fmla="*/ 10 w 101"/>
                  <a:gd name="T7" fmla="*/ 40 h 81"/>
                  <a:gd name="T8" fmla="*/ 13 w 101"/>
                  <a:gd name="T9" fmla="*/ 33 h 81"/>
                  <a:gd name="T10" fmla="*/ 16 w 101"/>
                  <a:gd name="T11" fmla="*/ 33 h 81"/>
                  <a:gd name="T12" fmla="*/ 20 w 101"/>
                  <a:gd name="T13" fmla="*/ 30 h 81"/>
                  <a:gd name="T14" fmla="*/ 23 w 101"/>
                  <a:gd name="T15" fmla="*/ 27 h 81"/>
                  <a:gd name="T16" fmla="*/ 26 w 101"/>
                  <a:gd name="T17" fmla="*/ 23 h 81"/>
                  <a:gd name="T18" fmla="*/ 33 w 101"/>
                  <a:gd name="T19" fmla="*/ 20 h 81"/>
                  <a:gd name="T20" fmla="*/ 36 w 101"/>
                  <a:gd name="T21" fmla="*/ 17 h 81"/>
                  <a:gd name="T22" fmla="*/ 43 w 101"/>
                  <a:gd name="T23" fmla="*/ 17 h 81"/>
                  <a:gd name="T24" fmla="*/ 50 w 101"/>
                  <a:gd name="T25" fmla="*/ 10 h 81"/>
                  <a:gd name="T26" fmla="*/ 56 w 101"/>
                  <a:gd name="T27" fmla="*/ 10 h 81"/>
                  <a:gd name="T28" fmla="*/ 63 w 101"/>
                  <a:gd name="T29" fmla="*/ 7 h 81"/>
                  <a:gd name="T30" fmla="*/ 73 w 101"/>
                  <a:gd name="T31" fmla="*/ 3 h 81"/>
                  <a:gd name="T32" fmla="*/ 77 w 101"/>
                  <a:gd name="T33" fmla="*/ 0 h 81"/>
                  <a:gd name="T34" fmla="*/ 90 w 101"/>
                  <a:gd name="T35" fmla="*/ 0 h 81"/>
                  <a:gd name="T36" fmla="*/ 100 w 101"/>
                  <a:gd name="T37" fmla="*/ 33 h 81"/>
                  <a:gd name="T38" fmla="*/ 93 w 101"/>
                  <a:gd name="T39" fmla="*/ 33 h 81"/>
                  <a:gd name="T40" fmla="*/ 83 w 101"/>
                  <a:gd name="T41" fmla="*/ 33 h 81"/>
                  <a:gd name="T42" fmla="*/ 77 w 101"/>
                  <a:gd name="T43" fmla="*/ 37 h 81"/>
                  <a:gd name="T44" fmla="*/ 67 w 101"/>
                  <a:gd name="T45" fmla="*/ 40 h 81"/>
                  <a:gd name="T46" fmla="*/ 60 w 101"/>
                  <a:gd name="T47" fmla="*/ 43 h 81"/>
                  <a:gd name="T48" fmla="*/ 56 w 101"/>
                  <a:gd name="T49" fmla="*/ 43 h 81"/>
                  <a:gd name="T50" fmla="*/ 50 w 101"/>
                  <a:gd name="T51" fmla="*/ 47 h 81"/>
                  <a:gd name="T52" fmla="*/ 46 w 101"/>
                  <a:gd name="T53" fmla="*/ 50 h 81"/>
                  <a:gd name="T54" fmla="*/ 43 w 101"/>
                  <a:gd name="T55" fmla="*/ 53 h 81"/>
                  <a:gd name="T56" fmla="*/ 36 w 101"/>
                  <a:gd name="T57" fmla="*/ 57 h 81"/>
                  <a:gd name="T58" fmla="*/ 33 w 101"/>
                  <a:gd name="T59" fmla="*/ 60 h 81"/>
                  <a:gd name="T60" fmla="*/ 30 w 101"/>
                  <a:gd name="T61" fmla="*/ 60 h 81"/>
                  <a:gd name="T62" fmla="*/ 26 w 101"/>
                  <a:gd name="T63" fmla="*/ 63 h 81"/>
                  <a:gd name="T64" fmla="*/ 23 w 101"/>
                  <a:gd name="T65" fmla="*/ 67 h 81"/>
                  <a:gd name="T66" fmla="*/ 20 w 101"/>
                  <a:gd name="T67" fmla="*/ 70 h 81"/>
                  <a:gd name="T68" fmla="*/ 16 w 101"/>
                  <a:gd name="T69" fmla="*/ 73 h 81"/>
                  <a:gd name="T70" fmla="*/ 13 w 101"/>
                  <a:gd name="T71" fmla="*/ 77 h 81"/>
                  <a:gd name="T72" fmla="*/ 10 w 101"/>
                  <a:gd name="T73" fmla="*/ 77 h 81"/>
                  <a:gd name="T74" fmla="*/ 10 w 101"/>
                  <a:gd name="T75" fmla="*/ 80 h 81"/>
                  <a:gd name="T76" fmla="*/ 0 w 101"/>
                  <a:gd name="T77" fmla="*/ 50 h 8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
                  <a:gd name="T118" fmla="*/ 0 h 81"/>
                  <a:gd name="T119" fmla="*/ 101 w 101"/>
                  <a:gd name="T120" fmla="*/ 81 h 8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 h="81">
                    <a:moveTo>
                      <a:pt x="0" y="50"/>
                    </a:moveTo>
                    <a:lnTo>
                      <a:pt x="3" y="47"/>
                    </a:lnTo>
                    <a:lnTo>
                      <a:pt x="3" y="43"/>
                    </a:lnTo>
                    <a:lnTo>
                      <a:pt x="10" y="40"/>
                    </a:lnTo>
                    <a:lnTo>
                      <a:pt x="13" y="33"/>
                    </a:lnTo>
                    <a:lnTo>
                      <a:pt x="16" y="33"/>
                    </a:lnTo>
                    <a:lnTo>
                      <a:pt x="20" y="30"/>
                    </a:lnTo>
                    <a:lnTo>
                      <a:pt x="23" y="27"/>
                    </a:lnTo>
                    <a:lnTo>
                      <a:pt x="26" y="23"/>
                    </a:lnTo>
                    <a:lnTo>
                      <a:pt x="33" y="20"/>
                    </a:lnTo>
                    <a:lnTo>
                      <a:pt x="36" y="17"/>
                    </a:lnTo>
                    <a:lnTo>
                      <a:pt x="43" y="17"/>
                    </a:lnTo>
                    <a:lnTo>
                      <a:pt x="50" y="10"/>
                    </a:lnTo>
                    <a:lnTo>
                      <a:pt x="56" y="10"/>
                    </a:lnTo>
                    <a:lnTo>
                      <a:pt x="63" y="7"/>
                    </a:lnTo>
                    <a:lnTo>
                      <a:pt x="73" y="3"/>
                    </a:lnTo>
                    <a:lnTo>
                      <a:pt x="77" y="0"/>
                    </a:lnTo>
                    <a:lnTo>
                      <a:pt x="90" y="0"/>
                    </a:lnTo>
                    <a:lnTo>
                      <a:pt x="100" y="33"/>
                    </a:lnTo>
                    <a:lnTo>
                      <a:pt x="93" y="33"/>
                    </a:lnTo>
                    <a:lnTo>
                      <a:pt x="83" y="33"/>
                    </a:lnTo>
                    <a:lnTo>
                      <a:pt x="77" y="37"/>
                    </a:lnTo>
                    <a:lnTo>
                      <a:pt x="67" y="40"/>
                    </a:lnTo>
                    <a:lnTo>
                      <a:pt x="60" y="43"/>
                    </a:lnTo>
                    <a:lnTo>
                      <a:pt x="56" y="43"/>
                    </a:lnTo>
                    <a:lnTo>
                      <a:pt x="50" y="47"/>
                    </a:lnTo>
                    <a:lnTo>
                      <a:pt x="46" y="50"/>
                    </a:lnTo>
                    <a:lnTo>
                      <a:pt x="43" y="53"/>
                    </a:lnTo>
                    <a:lnTo>
                      <a:pt x="36" y="57"/>
                    </a:lnTo>
                    <a:lnTo>
                      <a:pt x="33" y="60"/>
                    </a:lnTo>
                    <a:lnTo>
                      <a:pt x="30" y="60"/>
                    </a:lnTo>
                    <a:lnTo>
                      <a:pt x="26" y="63"/>
                    </a:lnTo>
                    <a:lnTo>
                      <a:pt x="23" y="67"/>
                    </a:lnTo>
                    <a:lnTo>
                      <a:pt x="20" y="70"/>
                    </a:lnTo>
                    <a:lnTo>
                      <a:pt x="16" y="73"/>
                    </a:lnTo>
                    <a:lnTo>
                      <a:pt x="13" y="77"/>
                    </a:lnTo>
                    <a:lnTo>
                      <a:pt x="10" y="77"/>
                    </a:lnTo>
                    <a:lnTo>
                      <a:pt x="10" y="80"/>
                    </a:lnTo>
                    <a:lnTo>
                      <a:pt x="0" y="50"/>
                    </a:lnTo>
                  </a:path>
                </a:pathLst>
              </a:custGeom>
              <a:solidFill>
                <a:srgbClr val="9F9F9F"/>
              </a:solidFill>
              <a:ln w="12700" cap="rnd">
                <a:solidFill>
                  <a:srgbClr val="000000"/>
                </a:solidFill>
                <a:round/>
                <a:headEnd/>
                <a:tailEnd/>
              </a:ln>
            </p:spPr>
            <p:txBody>
              <a:bodyPr/>
              <a:lstStyle/>
              <a:p>
                <a:endParaRPr lang="zh-CN" altLang="en-US"/>
              </a:p>
            </p:txBody>
          </p:sp>
          <p:grpSp>
            <p:nvGrpSpPr>
              <p:cNvPr id="4" name="Group 2000"/>
              <p:cNvGrpSpPr>
                <a:grpSpLocks/>
              </p:cNvGrpSpPr>
              <p:nvPr/>
            </p:nvGrpSpPr>
            <p:grpSpPr bwMode="auto">
              <a:xfrm>
                <a:off x="505" y="1300"/>
                <a:ext cx="50" cy="63"/>
                <a:chOff x="505" y="1300"/>
                <a:chExt cx="50" cy="63"/>
              </a:xfrm>
            </p:grpSpPr>
            <p:sp>
              <p:nvSpPr>
                <p:cNvPr id="73659" name="Line 2001"/>
                <p:cNvSpPr>
                  <a:spLocks noChangeShapeType="1"/>
                </p:cNvSpPr>
                <p:nvPr/>
              </p:nvSpPr>
              <p:spPr bwMode="auto">
                <a:xfrm flipH="1">
                  <a:off x="508" y="1303"/>
                  <a:ext cx="44" cy="6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660" name="Line 2002"/>
                <p:cNvSpPr>
                  <a:spLocks noChangeShapeType="1"/>
                </p:cNvSpPr>
                <p:nvPr/>
              </p:nvSpPr>
              <p:spPr bwMode="auto">
                <a:xfrm flipH="1" flipV="1">
                  <a:off x="505" y="1320"/>
                  <a:ext cx="50" cy="1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661" name="Line 2003"/>
                <p:cNvSpPr>
                  <a:spLocks noChangeShapeType="1"/>
                </p:cNvSpPr>
                <p:nvPr/>
              </p:nvSpPr>
              <p:spPr bwMode="auto">
                <a:xfrm>
                  <a:off x="548" y="1300"/>
                  <a:ext cx="7" cy="3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662" name="Line 2004"/>
                <p:cNvSpPr>
                  <a:spLocks noChangeShapeType="1"/>
                </p:cNvSpPr>
                <p:nvPr/>
              </p:nvSpPr>
              <p:spPr bwMode="auto">
                <a:xfrm flipH="1">
                  <a:off x="508" y="1337"/>
                  <a:ext cx="47" cy="2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663" name="Line 2005"/>
                <p:cNvSpPr>
                  <a:spLocks noChangeShapeType="1"/>
                </p:cNvSpPr>
                <p:nvPr/>
              </p:nvSpPr>
              <p:spPr bwMode="auto">
                <a:xfrm flipH="1" flipV="1">
                  <a:off x="505" y="1320"/>
                  <a:ext cx="3" cy="43"/>
                </a:xfrm>
                <a:prstGeom prst="line">
                  <a:avLst/>
                </a:prstGeom>
                <a:noFill/>
                <a:ln w="12700">
                  <a:solidFill>
                    <a:srgbClr val="000000"/>
                  </a:solidFill>
                  <a:round/>
                  <a:headEnd type="none" w="sm" len="sm"/>
                  <a:tailEnd type="none" w="sm" len="sm"/>
                </a:ln>
              </p:spPr>
              <p:txBody>
                <a:bodyPr wrap="none" anchor="ctr"/>
                <a:lstStyle/>
                <a:p>
                  <a:endParaRPr lang="zh-CN" altLang="en-US"/>
                </a:p>
              </p:txBody>
            </p:sp>
          </p:grpSp>
          <p:grpSp>
            <p:nvGrpSpPr>
              <p:cNvPr id="5" name="Group 2006"/>
              <p:cNvGrpSpPr>
                <a:grpSpLocks/>
              </p:cNvGrpSpPr>
              <p:nvPr/>
            </p:nvGrpSpPr>
            <p:grpSpPr bwMode="auto">
              <a:xfrm>
                <a:off x="451" y="1283"/>
                <a:ext cx="127" cy="70"/>
                <a:chOff x="451" y="1283"/>
                <a:chExt cx="127" cy="70"/>
              </a:xfrm>
            </p:grpSpPr>
            <p:sp>
              <p:nvSpPr>
                <p:cNvPr id="73657" name="Line 2007"/>
                <p:cNvSpPr>
                  <a:spLocks noChangeShapeType="1"/>
                </p:cNvSpPr>
                <p:nvPr/>
              </p:nvSpPr>
              <p:spPr bwMode="auto">
                <a:xfrm flipV="1">
                  <a:off x="455" y="1287"/>
                  <a:ext cx="123" cy="66"/>
                </a:xfrm>
                <a:prstGeom prst="line">
                  <a:avLst/>
                </a:prstGeom>
                <a:noFill/>
                <a:ln w="12700">
                  <a:solidFill>
                    <a:srgbClr val="BFBFBF"/>
                  </a:solidFill>
                  <a:round/>
                  <a:headEnd type="none" w="sm" len="sm"/>
                  <a:tailEnd type="none" w="sm" len="sm"/>
                </a:ln>
              </p:spPr>
              <p:txBody>
                <a:bodyPr wrap="none" anchor="ctr"/>
                <a:lstStyle/>
                <a:p>
                  <a:endParaRPr lang="zh-CN" altLang="en-US"/>
                </a:p>
              </p:txBody>
            </p:sp>
            <p:sp>
              <p:nvSpPr>
                <p:cNvPr id="73658" name="Line 2008"/>
                <p:cNvSpPr>
                  <a:spLocks noChangeShapeType="1"/>
                </p:cNvSpPr>
                <p:nvPr/>
              </p:nvSpPr>
              <p:spPr bwMode="auto">
                <a:xfrm flipV="1">
                  <a:off x="451" y="1283"/>
                  <a:ext cx="127" cy="67"/>
                </a:xfrm>
                <a:prstGeom prst="line">
                  <a:avLst/>
                </a:prstGeom>
                <a:noFill/>
                <a:ln w="12700">
                  <a:solidFill>
                    <a:srgbClr val="000000"/>
                  </a:solidFill>
                  <a:round/>
                  <a:headEnd type="none" w="sm" len="sm"/>
                  <a:tailEnd type="none" w="sm" len="sm"/>
                </a:ln>
              </p:spPr>
              <p:txBody>
                <a:bodyPr wrap="none" anchor="ctr"/>
                <a:lstStyle/>
                <a:p>
                  <a:endParaRPr lang="zh-CN" altLang="en-US"/>
                </a:p>
              </p:txBody>
            </p:sp>
          </p:grpSp>
          <p:grpSp>
            <p:nvGrpSpPr>
              <p:cNvPr id="9" name="Group 2009"/>
              <p:cNvGrpSpPr>
                <a:grpSpLocks/>
              </p:cNvGrpSpPr>
              <p:nvPr/>
            </p:nvGrpSpPr>
            <p:grpSpPr bwMode="auto">
              <a:xfrm>
                <a:off x="451" y="1246"/>
                <a:ext cx="98" cy="72"/>
                <a:chOff x="451" y="1246"/>
                <a:chExt cx="98" cy="72"/>
              </a:xfrm>
            </p:grpSpPr>
            <p:grpSp>
              <p:nvGrpSpPr>
                <p:cNvPr id="10" name="Group 2010"/>
                <p:cNvGrpSpPr>
                  <a:grpSpLocks/>
                </p:cNvGrpSpPr>
                <p:nvPr/>
              </p:nvGrpSpPr>
              <p:grpSpPr bwMode="auto">
                <a:xfrm>
                  <a:off x="451" y="1246"/>
                  <a:ext cx="98" cy="72"/>
                  <a:chOff x="451" y="1246"/>
                  <a:chExt cx="98" cy="72"/>
                </a:xfrm>
              </p:grpSpPr>
              <p:sp>
                <p:nvSpPr>
                  <p:cNvPr id="73654" name="Freeform 2011"/>
                  <p:cNvSpPr>
                    <a:spLocks/>
                  </p:cNvSpPr>
                  <p:nvPr/>
                </p:nvSpPr>
                <p:spPr bwMode="auto">
                  <a:xfrm>
                    <a:off x="451" y="1246"/>
                    <a:ext cx="78" cy="72"/>
                  </a:xfrm>
                  <a:custGeom>
                    <a:avLst/>
                    <a:gdLst>
                      <a:gd name="T0" fmla="*/ 0 w 78"/>
                      <a:gd name="T1" fmla="*/ 34 h 72"/>
                      <a:gd name="T2" fmla="*/ 54 w 78"/>
                      <a:gd name="T3" fmla="*/ 0 h 72"/>
                      <a:gd name="T4" fmla="*/ 77 w 78"/>
                      <a:gd name="T5" fmla="*/ 37 h 72"/>
                      <a:gd name="T6" fmla="*/ 20 w 78"/>
                      <a:gd name="T7" fmla="*/ 71 h 72"/>
                      <a:gd name="T8" fmla="*/ 0 w 78"/>
                      <a:gd name="T9" fmla="*/ 34 h 72"/>
                      <a:gd name="T10" fmla="*/ 0 60000 65536"/>
                      <a:gd name="T11" fmla="*/ 0 60000 65536"/>
                      <a:gd name="T12" fmla="*/ 0 60000 65536"/>
                      <a:gd name="T13" fmla="*/ 0 60000 65536"/>
                      <a:gd name="T14" fmla="*/ 0 60000 65536"/>
                      <a:gd name="T15" fmla="*/ 0 w 78"/>
                      <a:gd name="T16" fmla="*/ 0 h 72"/>
                      <a:gd name="T17" fmla="*/ 78 w 78"/>
                      <a:gd name="T18" fmla="*/ 72 h 72"/>
                    </a:gdLst>
                    <a:ahLst/>
                    <a:cxnLst>
                      <a:cxn ang="T10">
                        <a:pos x="T0" y="T1"/>
                      </a:cxn>
                      <a:cxn ang="T11">
                        <a:pos x="T2" y="T3"/>
                      </a:cxn>
                      <a:cxn ang="T12">
                        <a:pos x="T4" y="T5"/>
                      </a:cxn>
                      <a:cxn ang="T13">
                        <a:pos x="T6" y="T7"/>
                      </a:cxn>
                      <a:cxn ang="T14">
                        <a:pos x="T8" y="T9"/>
                      </a:cxn>
                    </a:cxnLst>
                    <a:rect l="T15" t="T16" r="T17" b="T18"/>
                    <a:pathLst>
                      <a:path w="78" h="72">
                        <a:moveTo>
                          <a:pt x="0" y="34"/>
                        </a:moveTo>
                        <a:lnTo>
                          <a:pt x="54" y="0"/>
                        </a:lnTo>
                        <a:lnTo>
                          <a:pt x="77" y="37"/>
                        </a:lnTo>
                        <a:lnTo>
                          <a:pt x="20" y="71"/>
                        </a:lnTo>
                        <a:lnTo>
                          <a:pt x="0" y="34"/>
                        </a:lnTo>
                      </a:path>
                    </a:pathLst>
                  </a:custGeom>
                  <a:solidFill>
                    <a:srgbClr val="BFDFFF"/>
                  </a:solidFill>
                  <a:ln w="12700" cap="rnd">
                    <a:solidFill>
                      <a:srgbClr val="000000"/>
                    </a:solidFill>
                    <a:round/>
                    <a:headEnd/>
                    <a:tailEnd/>
                  </a:ln>
                </p:spPr>
                <p:txBody>
                  <a:bodyPr/>
                  <a:lstStyle/>
                  <a:p>
                    <a:endParaRPr lang="zh-CN" altLang="en-US"/>
                  </a:p>
                </p:txBody>
              </p:sp>
              <p:sp>
                <p:nvSpPr>
                  <p:cNvPr id="73655" name="Freeform 2012"/>
                  <p:cNvSpPr>
                    <a:spLocks/>
                  </p:cNvSpPr>
                  <p:nvPr/>
                </p:nvSpPr>
                <p:spPr bwMode="auto">
                  <a:xfrm>
                    <a:off x="505" y="1246"/>
                    <a:ext cx="44" cy="45"/>
                  </a:xfrm>
                  <a:custGeom>
                    <a:avLst/>
                    <a:gdLst>
                      <a:gd name="T0" fmla="*/ 0 w 44"/>
                      <a:gd name="T1" fmla="*/ 0 h 45"/>
                      <a:gd name="T2" fmla="*/ 30 w 44"/>
                      <a:gd name="T3" fmla="*/ 24 h 45"/>
                      <a:gd name="T4" fmla="*/ 43 w 44"/>
                      <a:gd name="T5" fmla="*/ 44 h 45"/>
                      <a:gd name="T6" fmla="*/ 23 w 44"/>
                      <a:gd name="T7" fmla="*/ 37 h 45"/>
                      <a:gd name="T8" fmla="*/ 0 w 44"/>
                      <a:gd name="T9" fmla="*/ 0 h 45"/>
                      <a:gd name="T10" fmla="*/ 0 60000 65536"/>
                      <a:gd name="T11" fmla="*/ 0 60000 65536"/>
                      <a:gd name="T12" fmla="*/ 0 60000 65536"/>
                      <a:gd name="T13" fmla="*/ 0 60000 65536"/>
                      <a:gd name="T14" fmla="*/ 0 60000 65536"/>
                      <a:gd name="T15" fmla="*/ 0 w 44"/>
                      <a:gd name="T16" fmla="*/ 0 h 45"/>
                      <a:gd name="T17" fmla="*/ 44 w 44"/>
                      <a:gd name="T18" fmla="*/ 45 h 45"/>
                    </a:gdLst>
                    <a:ahLst/>
                    <a:cxnLst>
                      <a:cxn ang="T10">
                        <a:pos x="T0" y="T1"/>
                      </a:cxn>
                      <a:cxn ang="T11">
                        <a:pos x="T2" y="T3"/>
                      </a:cxn>
                      <a:cxn ang="T12">
                        <a:pos x="T4" y="T5"/>
                      </a:cxn>
                      <a:cxn ang="T13">
                        <a:pos x="T6" y="T7"/>
                      </a:cxn>
                      <a:cxn ang="T14">
                        <a:pos x="T8" y="T9"/>
                      </a:cxn>
                    </a:cxnLst>
                    <a:rect l="T15" t="T16" r="T17" b="T18"/>
                    <a:pathLst>
                      <a:path w="44" h="45">
                        <a:moveTo>
                          <a:pt x="0" y="0"/>
                        </a:moveTo>
                        <a:lnTo>
                          <a:pt x="30" y="24"/>
                        </a:lnTo>
                        <a:lnTo>
                          <a:pt x="43" y="44"/>
                        </a:lnTo>
                        <a:lnTo>
                          <a:pt x="23" y="37"/>
                        </a:lnTo>
                        <a:lnTo>
                          <a:pt x="0" y="0"/>
                        </a:lnTo>
                      </a:path>
                    </a:pathLst>
                  </a:custGeom>
                  <a:solidFill>
                    <a:srgbClr val="BFBFBF"/>
                  </a:solidFill>
                  <a:ln w="12700" cap="rnd">
                    <a:solidFill>
                      <a:srgbClr val="000000"/>
                    </a:solidFill>
                    <a:round/>
                    <a:headEnd/>
                    <a:tailEnd/>
                  </a:ln>
                </p:spPr>
                <p:txBody>
                  <a:bodyPr/>
                  <a:lstStyle/>
                  <a:p>
                    <a:endParaRPr lang="zh-CN" altLang="en-US"/>
                  </a:p>
                </p:txBody>
              </p:sp>
              <p:sp>
                <p:nvSpPr>
                  <p:cNvPr id="73656" name="Freeform 2013"/>
                  <p:cNvSpPr>
                    <a:spLocks/>
                  </p:cNvSpPr>
                  <p:nvPr/>
                </p:nvSpPr>
                <p:spPr bwMode="auto">
                  <a:xfrm>
                    <a:off x="471" y="1283"/>
                    <a:ext cx="75" cy="35"/>
                  </a:xfrm>
                  <a:custGeom>
                    <a:avLst/>
                    <a:gdLst>
                      <a:gd name="T0" fmla="*/ 0 w 75"/>
                      <a:gd name="T1" fmla="*/ 34 h 35"/>
                      <a:gd name="T2" fmla="*/ 57 w 75"/>
                      <a:gd name="T3" fmla="*/ 0 h 35"/>
                      <a:gd name="T4" fmla="*/ 74 w 75"/>
                      <a:gd name="T5" fmla="*/ 4 h 35"/>
                      <a:gd name="T6" fmla="*/ 34 w 75"/>
                      <a:gd name="T7" fmla="*/ 27 h 35"/>
                      <a:gd name="T8" fmla="*/ 0 w 75"/>
                      <a:gd name="T9" fmla="*/ 34 h 35"/>
                      <a:gd name="T10" fmla="*/ 0 60000 65536"/>
                      <a:gd name="T11" fmla="*/ 0 60000 65536"/>
                      <a:gd name="T12" fmla="*/ 0 60000 65536"/>
                      <a:gd name="T13" fmla="*/ 0 60000 65536"/>
                      <a:gd name="T14" fmla="*/ 0 60000 65536"/>
                      <a:gd name="T15" fmla="*/ 0 w 75"/>
                      <a:gd name="T16" fmla="*/ 0 h 35"/>
                      <a:gd name="T17" fmla="*/ 75 w 75"/>
                      <a:gd name="T18" fmla="*/ 35 h 35"/>
                    </a:gdLst>
                    <a:ahLst/>
                    <a:cxnLst>
                      <a:cxn ang="T10">
                        <a:pos x="T0" y="T1"/>
                      </a:cxn>
                      <a:cxn ang="T11">
                        <a:pos x="T2" y="T3"/>
                      </a:cxn>
                      <a:cxn ang="T12">
                        <a:pos x="T4" y="T5"/>
                      </a:cxn>
                      <a:cxn ang="T13">
                        <a:pos x="T6" y="T7"/>
                      </a:cxn>
                      <a:cxn ang="T14">
                        <a:pos x="T8" y="T9"/>
                      </a:cxn>
                    </a:cxnLst>
                    <a:rect l="T15" t="T16" r="T17" b="T18"/>
                    <a:pathLst>
                      <a:path w="75" h="35">
                        <a:moveTo>
                          <a:pt x="0" y="34"/>
                        </a:moveTo>
                        <a:lnTo>
                          <a:pt x="57" y="0"/>
                        </a:lnTo>
                        <a:lnTo>
                          <a:pt x="74" y="4"/>
                        </a:lnTo>
                        <a:lnTo>
                          <a:pt x="34" y="27"/>
                        </a:lnTo>
                        <a:lnTo>
                          <a:pt x="0" y="34"/>
                        </a:lnTo>
                      </a:path>
                    </a:pathLst>
                  </a:custGeom>
                  <a:solidFill>
                    <a:srgbClr val="9F9F9F"/>
                  </a:solidFill>
                  <a:ln w="12700" cap="rnd">
                    <a:solidFill>
                      <a:srgbClr val="000000"/>
                    </a:solidFill>
                    <a:round/>
                    <a:headEnd/>
                    <a:tailEnd/>
                  </a:ln>
                </p:spPr>
                <p:txBody>
                  <a:bodyPr/>
                  <a:lstStyle/>
                  <a:p>
                    <a:endParaRPr lang="zh-CN" altLang="en-US"/>
                  </a:p>
                </p:txBody>
              </p:sp>
            </p:grpSp>
            <p:grpSp>
              <p:nvGrpSpPr>
                <p:cNvPr id="11" name="Group 2014"/>
                <p:cNvGrpSpPr>
                  <a:grpSpLocks/>
                </p:cNvGrpSpPr>
                <p:nvPr/>
              </p:nvGrpSpPr>
              <p:grpSpPr bwMode="auto">
                <a:xfrm>
                  <a:off x="472" y="1267"/>
                  <a:ext cx="32" cy="26"/>
                  <a:chOff x="472" y="1267"/>
                  <a:chExt cx="32" cy="26"/>
                </a:xfrm>
              </p:grpSpPr>
              <p:sp>
                <p:nvSpPr>
                  <p:cNvPr id="73652" name="Oval 2015"/>
                  <p:cNvSpPr>
                    <a:spLocks noChangeArrowheads="1"/>
                  </p:cNvSpPr>
                  <p:nvPr/>
                </p:nvSpPr>
                <p:spPr bwMode="auto">
                  <a:xfrm>
                    <a:off x="472" y="1277"/>
                    <a:ext cx="12" cy="16"/>
                  </a:xfrm>
                  <a:prstGeom prst="ellipse">
                    <a:avLst/>
                  </a:prstGeom>
                  <a:solidFill>
                    <a:srgbClr val="3F7FFF"/>
                  </a:solidFill>
                  <a:ln w="12700">
                    <a:solidFill>
                      <a:srgbClr val="000000"/>
                    </a:solidFill>
                    <a:round/>
                    <a:headEnd/>
                    <a:tailEnd/>
                  </a:ln>
                </p:spPr>
                <p:txBody>
                  <a:bodyPr wrap="none" anchor="ctr"/>
                  <a:lstStyle/>
                  <a:p>
                    <a:endParaRPr lang="zh-CN" altLang="en-US"/>
                  </a:p>
                </p:txBody>
              </p:sp>
              <p:sp>
                <p:nvSpPr>
                  <p:cNvPr id="73653" name="Oval 2016"/>
                  <p:cNvSpPr>
                    <a:spLocks noChangeArrowheads="1"/>
                  </p:cNvSpPr>
                  <p:nvPr/>
                </p:nvSpPr>
                <p:spPr bwMode="auto">
                  <a:xfrm>
                    <a:off x="492" y="1267"/>
                    <a:ext cx="12" cy="12"/>
                  </a:xfrm>
                  <a:prstGeom prst="ellipse">
                    <a:avLst/>
                  </a:prstGeom>
                  <a:solidFill>
                    <a:srgbClr val="3F7FFF"/>
                  </a:solidFill>
                  <a:ln w="12700">
                    <a:solidFill>
                      <a:srgbClr val="000000"/>
                    </a:solidFill>
                    <a:round/>
                    <a:headEnd/>
                    <a:tailEnd/>
                  </a:ln>
                </p:spPr>
                <p:txBody>
                  <a:bodyPr wrap="none" anchor="ctr"/>
                  <a:lstStyle/>
                  <a:p>
                    <a:endParaRPr lang="zh-CN" altLang="en-US"/>
                  </a:p>
                </p:txBody>
              </p:sp>
            </p:grpSp>
          </p:grpSp>
          <p:grpSp>
            <p:nvGrpSpPr>
              <p:cNvPr id="12" name="Group 2017"/>
              <p:cNvGrpSpPr>
                <a:grpSpLocks/>
              </p:cNvGrpSpPr>
              <p:nvPr/>
            </p:nvGrpSpPr>
            <p:grpSpPr bwMode="auto">
              <a:xfrm>
                <a:off x="321" y="1313"/>
                <a:ext cx="161" cy="142"/>
                <a:chOff x="321" y="1313"/>
                <a:chExt cx="161" cy="142"/>
              </a:xfrm>
            </p:grpSpPr>
            <p:sp>
              <p:nvSpPr>
                <p:cNvPr id="73637" name="Freeform 2018"/>
                <p:cNvSpPr>
                  <a:spLocks/>
                </p:cNvSpPr>
                <p:nvPr/>
              </p:nvSpPr>
              <p:spPr bwMode="auto">
                <a:xfrm>
                  <a:off x="321" y="1313"/>
                  <a:ext cx="161" cy="142"/>
                </a:xfrm>
                <a:custGeom>
                  <a:avLst/>
                  <a:gdLst>
                    <a:gd name="T0" fmla="*/ 0 w 161"/>
                    <a:gd name="T1" fmla="*/ 64 h 142"/>
                    <a:gd name="T2" fmla="*/ 113 w 161"/>
                    <a:gd name="T3" fmla="*/ 0 h 142"/>
                    <a:gd name="T4" fmla="*/ 160 w 161"/>
                    <a:gd name="T5" fmla="*/ 74 h 142"/>
                    <a:gd name="T6" fmla="*/ 47 w 161"/>
                    <a:gd name="T7" fmla="*/ 141 h 142"/>
                    <a:gd name="T8" fmla="*/ 0 w 161"/>
                    <a:gd name="T9" fmla="*/ 64 h 142"/>
                    <a:gd name="T10" fmla="*/ 0 60000 65536"/>
                    <a:gd name="T11" fmla="*/ 0 60000 65536"/>
                    <a:gd name="T12" fmla="*/ 0 60000 65536"/>
                    <a:gd name="T13" fmla="*/ 0 60000 65536"/>
                    <a:gd name="T14" fmla="*/ 0 60000 65536"/>
                    <a:gd name="T15" fmla="*/ 0 w 161"/>
                    <a:gd name="T16" fmla="*/ 0 h 142"/>
                    <a:gd name="T17" fmla="*/ 161 w 161"/>
                    <a:gd name="T18" fmla="*/ 142 h 142"/>
                  </a:gdLst>
                  <a:ahLst/>
                  <a:cxnLst>
                    <a:cxn ang="T10">
                      <a:pos x="T0" y="T1"/>
                    </a:cxn>
                    <a:cxn ang="T11">
                      <a:pos x="T2" y="T3"/>
                    </a:cxn>
                    <a:cxn ang="T12">
                      <a:pos x="T4" y="T5"/>
                    </a:cxn>
                    <a:cxn ang="T13">
                      <a:pos x="T6" y="T7"/>
                    </a:cxn>
                    <a:cxn ang="T14">
                      <a:pos x="T8" y="T9"/>
                    </a:cxn>
                  </a:cxnLst>
                  <a:rect l="T15" t="T16" r="T17" b="T18"/>
                  <a:pathLst>
                    <a:path w="161" h="142">
                      <a:moveTo>
                        <a:pt x="0" y="64"/>
                      </a:moveTo>
                      <a:lnTo>
                        <a:pt x="113" y="0"/>
                      </a:lnTo>
                      <a:lnTo>
                        <a:pt x="160" y="74"/>
                      </a:lnTo>
                      <a:lnTo>
                        <a:pt x="47" y="141"/>
                      </a:lnTo>
                      <a:lnTo>
                        <a:pt x="0" y="64"/>
                      </a:lnTo>
                    </a:path>
                  </a:pathLst>
                </a:custGeom>
                <a:solidFill>
                  <a:srgbClr val="7F7F7F"/>
                </a:solidFill>
                <a:ln w="12700" cap="rnd">
                  <a:solidFill>
                    <a:srgbClr val="000000"/>
                  </a:solidFill>
                  <a:round/>
                  <a:headEnd/>
                  <a:tailEnd/>
                </a:ln>
              </p:spPr>
              <p:txBody>
                <a:bodyPr/>
                <a:lstStyle/>
                <a:p>
                  <a:endParaRPr lang="zh-CN" altLang="en-US"/>
                </a:p>
              </p:txBody>
            </p:sp>
            <p:grpSp>
              <p:nvGrpSpPr>
                <p:cNvPr id="13" name="Group 2019"/>
                <p:cNvGrpSpPr>
                  <a:grpSpLocks/>
                </p:cNvGrpSpPr>
                <p:nvPr/>
              </p:nvGrpSpPr>
              <p:grpSpPr bwMode="auto">
                <a:xfrm>
                  <a:off x="334" y="1323"/>
                  <a:ext cx="137" cy="117"/>
                  <a:chOff x="334" y="1323"/>
                  <a:chExt cx="137" cy="117"/>
                </a:xfrm>
              </p:grpSpPr>
              <p:grpSp>
                <p:nvGrpSpPr>
                  <p:cNvPr id="14" name="Group 2020"/>
                  <p:cNvGrpSpPr>
                    <a:grpSpLocks/>
                  </p:cNvGrpSpPr>
                  <p:nvPr/>
                </p:nvGrpSpPr>
                <p:grpSpPr bwMode="auto">
                  <a:xfrm>
                    <a:off x="341" y="1323"/>
                    <a:ext cx="120" cy="117"/>
                    <a:chOff x="341" y="1323"/>
                    <a:chExt cx="120" cy="117"/>
                  </a:xfrm>
                </p:grpSpPr>
                <p:sp>
                  <p:nvSpPr>
                    <p:cNvPr id="73645" name="Line 2021"/>
                    <p:cNvSpPr>
                      <a:spLocks noChangeShapeType="1"/>
                    </p:cNvSpPr>
                    <p:nvPr/>
                  </p:nvSpPr>
                  <p:spPr bwMode="auto">
                    <a:xfrm>
                      <a:off x="418" y="1323"/>
                      <a:ext cx="43" cy="7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646" name="Line 2022"/>
                    <p:cNvSpPr>
                      <a:spLocks noChangeShapeType="1"/>
                    </p:cNvSpPr>
                    <p:nvPr/>
                  </p:nvSpPr>
                  <p:spPr bwMode="auto">
                    <a:xfrm>
                      <a:off x="398" y="1333"/>
                      <a:ext cx="43" cy="7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647" name="Line 2023"/>
                    <p:cNvSpPr>
                      <a:spLocks noChangeShapeType="1"/>
                    </p:cNvSpPr>
                    <p:nvPr/>
                  </p:nvSpPr>
                  <p:spPr bwMode="auto">
                    <a:xfrm>
                      <a:off x="381" y="1347"/>
                      <a:ext cx="43" cy="7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648" name="Line 2024"/>
                    <p:cNvSpPr>
                      <a:spLocks noChangeShapeType="1"/>
                    </p:cNvSpPr>
                    <p:nvPr/>
                  </p:nvSpPr>
                  <p:spPr bwMode="auto">
                    <a:xfrm>
                      <a:off x="361" y="1353"/>
                      <a:ext cx="43" cy="7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649" name="Line 2025"/>
                    <p:cNvSpPr>
                      <a:spLocks noChangeShapeType="1"/>
                    </p:cNvSpPr>
                    <p:nvPr/>
                  </p:nvSpPr>
                  <p:spPr bwMode="auto">
                    <a:xfrm>
                      <a:off x="341" y="1367"/>
                      <a:ext cx="47" cy="73"/>
                    </a:xfrm>
                    <a:prstGeom prst="line">
                      <a:avLst/>
                    </a:prstGeom>
                    <a:noFill/>
                    <a:ln w="12700">
                      <a:solidFill>
                        <a:srgbClr val="000000"/>
                      </a:solidFill>
                      <a:round/>
                      <a:headEnd type="none" w="sm" len="sm"/>
                      <a:tailEnd type="none" w="sm" len="sm"/>
                    </a:ln>
                  </p:spPr>
                  <p:txBody>
                    <a:bodyPr wrap="none" anchor="ctr"/>
                    <a:lstStyle/>
                    <a:p>
                      <a:endParaRPr lang="zh-CN" altLang="en-US"/>
                    </a:p>
                  </p:txBody>
                </p:sp>
              </p:grpSp>
              <p:grpSp>
                <p:nvGrpSpPr>
                  <p:cNvPr id="15" name="Group 2026"/>
                  <p:cNvGrpSpPr>
                    <a:grpSpLocks/>
                  </p:cNvGrpSpPr>
                  <p:nvPr/>
                </p:nvGrpSpPr>
                <p:grpSpPr bwMode="auto">
                  <a:xfrm>
                    <a:off x="334" y="1327"/>
                    <a:ext cx="137" cy="110"/>
                    <a:chOff x="334" y="1327"/>
                    <a:chExt cx="137" cy="110"/>
                  </a:xfrm>
                </p:grpSpPr>
                <p:sp>
                  <p:nvSpPr>
                    <p:cNvPr id="73641" name="Line 2027"/>
                    <p:cNvSpPr>
                      <a:spLocks noChangeShapeType="1"/>
                    </p:cNvSpPr>
                    <p:nvPr/>
                  </p:nvSpPr>
                  <p:spPr bwMode="auto">
                    <a:xfrm flipV="1">
                      <a:off x="334" y="1327"/>
                      <a:ext cx="111" cy="6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642" name="Line 2028"/>
                    <p:cNvSpPr>
                      <a:spLocks noChangeShapeType="1"/>
                    </p:cNvSpPr>
                    <p:nvPr/>
                  </p:nvSpPr>
                  <p:spPr bwMode="auto">
                    <a:xfrm flipV="1">
                      <a:off x="341" y="1343"/>
                      <a:ext cx="110" cy="6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643" name="Line 2029"/>
                    <p:cNvSpPr>
                      <a:spLocks noChangeShapeType="1"/>
                    </p:cNvSpPr>
                    <p:nvPr/>
                  </p:nvSpPr>
                  <p:spPr bwMode="auto">
                    <a:xfrm flipV="1">
                      <a:off x="351" y="1357"/>
                      <a:ext cx="110" cy="6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644" name="Line 2030"/>
                    <p:cNvSpPr>
                      <a:spLocks noChangeShapeType="1"/>
                    </p:cNvSpPr>
                    <p:nvPr/>
                  </p:nvSpPr>
                  <p:spPr bwMode="auto">
                    <a:xfrm flipV="1">
                      <a:off x="358" y="1370"/>
                      <a:ext cx="113" cy="67"/>
                    </a:xfrm>
                    <a:prstGeom prst="line">
                      <a:avLst/>
                    </a:prstGeom>
                    <a:noFill/>
                    <a:ln w="12700">
                      <a:solidFill>
                        <a:srgbClr val="000000"/>
                      </a:solidFill>
                      <a:round/>
                      <a:headEnd type="none" w="sm" len="sm"/>
                      <a:tailEnd type="none" w="sm" len="sm"/>
                    </a:ln>
                  </p:spPr>
                  <p:txBody>
                    <a:bodyPr wrap="none" anchor="ctr"/>
                    <a:lstStyle/>
                    <a:p>
                      <a:endParaRPr lang="zh-CN" altLang="en-US"/>
                    </a:p>
                  </p:txBody>
                </p:sp>
              </p:grpSp>
            </p:grpSp>
          </p:grpSp>
          <p:grpSp>
            <p:nvGrpSpPr>
              <p:cNvPr id="16" name="Group 2031"/>
              <p:cNvGrpSpPr>
                <a:grpSpLocks/>
              </p:cNvGrpSpPr>
              <p:nvPr/>
            </p:nvGrpSpPr>
            <p:grpSpPr bwMode="auto">
              <a:xfrm>
                <a:off x="555" y="1186"/>
                <a:ext cx="158" cy="142"/>
                <a:chOff x="555" y="1186"/>
                <a:chExt cx="158" cy="142"/>
              </a:xfrm>
            </p:grpSpPr>
            <p:sp>
              <p:nvSpPr>
                <p:cNvPr id="73624" name="Freeform 2032"/>
                <p:cNvSpPr>
                  <a:spLocks/>
                </p:cNvSpPr>
                <p:nvPr/>
              </p:nvSpPr>
              <p:spPr bwMode="auto">
                <a:xfrm>
                  <a:off x="555" y="1186"/>
                  <a:ext cx="158" cy="142"/>
                </a:xfrm>
                <a:custGeom>
                  <a:avLst/>
                  <a:gdLst>
                    <a:gd name="T0" fmla="*/ 0 w 158"/>
                    <a:gd name="T1" fmla="*/ 64 h 142"/>
                    <a:gd name="T2" fmla="*/ 110 w 158"/>
                    <a:gd name="T3" fmla="*/ 0 h 142"/>
                    <a:gd name="T4" fmla="*/ 157 w 158"/>
                    <a:gd name="T5" fmla="*/ 77 h 142"/>
                    <a:gd name="T6" fmla="*/ 43 w 158"/>
                    <a:gd name="T7" fmla="*/ 141 h 142"/>
                    <a:gd name="T8" fmla="*/ 0 w 158"/>
                    <a:gd name="T9" fmla="*/ 64 h 142"/>
                    <a:gd name="T10" fmla="*/ 0 60000 65536"/>
                    <a:gd name="T11" fmla="*/ 0 60000 65536"/>
                    <a:gd name="T12" fmla="*/ 0 60000 65536"/>
                    <a:gd name="T13" fmla="*/ 0 60000 65536"/>
                    <a:gd name="T14" fmla="*/ 0 60000 65536"/>
                    <a:gd name="T15" fmla="*/ 0 w 158"/>
                    <a:gd name="T16" fmla="*/ 0 h 142"/>
                    <a:gd name="T17" fmla="*/ 158 w 158"/>
                    <a:gd name="T18" fmla="*/ 142 h 142"/>
                  </a:gdLst>
                  <a:ahLst/>
                  <a:cxnLst>
                    <a:cxn ang="T10">
                      <a:pos x="T0" y="T1"/>
                    </a:cxn>
                    <a:cxn ang="T11">
                      <a:pos x="T2" y="T3"/>
                    </a:cxn>
                    <a:cxn ang="T12">
                      <a:pos x="T4" y="T5"/>
                    </a:cxn>
                    <a:cxn ang="T13">
                      <a:pos x="T6" y="T7"/>
                    </a:cxn>
                    <a:cxn ang="T14">
                      <a:pos x="T8" y="T9"/>
                    </a:cxn>
                  </a:cxnLst>
                  <a:rect l="T15" t="T16" r="T17" b="T18"/>
                  <a:pathLst>
                    <a:path w="158" h="142">
                      <a:moveTo>
                        <a:pt x="0" y="64"/>
                      </a:moveTo>
                      <a:lnTo>
                        <a:pt x="110" y="0"/>
                      </a:lnTo>
                      <a:lnTo>
                        <a:pt x="157" y="77"/>
                      </a:lnTo>
                      <a:lnTo>
                        <a:pt x="43" y="141"/>
                      </a:lnTo>
                      <a:lnTo>
                        <a:pt x="0" y="64"/>
                      </a:lnTo>
                    </a:path>
                  </a:pathLst>
                </a:custGeom>
                <a:solidFill>
                  <a:srgbClr val="7F7F7F"/>
                </a:solidFill>
                <a:ln w="12700" cap="rnd">
                  <a:solidFill>
                    <a:srgbClr val="000000"/>
                  </a:solidFill>
                  <a:round/>
                  <a:headEnd/>
                  <a:tailEnd/>
                </a:ln>
              </p:spPr>
              <p:txBody>
                <a:bodyPr/>
                <a:lstStyle/>
                <a:p>
                  <a:endParaRPr lang="zh-CN" altLang="en-US"/>
                </a:p>
              </p:txBody>
            </p:sp>
            <p:grpSp>
              <p:nvGrpSpPr>
                <p:cNvPr id="17" name="Group 2033"/>
                <p:cNvGrpSpPr>
                  <a:grpSpLocks/>
                </p:cNvGrpSpPr>
                <p:nvPr/>
              </p:nvGrpSpPr>
              <p:grpSpPr bwMode="auto">
                <a:xfrm>
                  <a:off x="565" y="1196"/>
                  <a:ext cx="134" cy="121"/>
                  <a:chOff x="565" y="1196"/>
                  <a:chExt cx="134" cy="121"/>
                </a:xfrm>
              </p:grpSpPr>
              <p:grpSp>
                <p:nvGrpSpPr>
                  <p:cNvPr id="18" name="Group 2034"/>
                  <p:cNvGrpSpPr>
                    <a:grpSpLocks/>
                  </p:cNvGrpSpPr>
                  <p:nvPr/>
                </p:nvGrpSpPr>
                <p:grpSpPr bwMode="auto">
                  <a:xfrm>
                    <a:off x="572" y="1196"/>
                    <a:ext cx="120" cy="121"/>
                    <a:chOff x="572" y="1196"/>
                    <a:chExt cx="120" cy="121"/>
                  </a:xfrm>
                </p:grpSpPr>
                <p:sp>
                  <p:nvSpPr>
                    <p:cNvPr id="73632" name="Line 2035"/>
                    <p:cNvSpPr>
                      <a:spLocks noChangeShapeType="1"/>
                    </p:cNvSpPr>
                    <p:nvPr/>
                  </p:nvSpPr>
                  <p:spPr bwMode="auto">
                    <a:xfrm>
                      <a:off x="648" y="1196"/>
                      <a:ext cx="44" cy="7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633" name="Line 2036"/>
                    <p:cNvSpPr>
                      <a:spLocks noChangeShapeType="1"/>
                    </p:cNvSpPr>
                    <p:nvPr/>
                  </p:nvSpPr>
                  <p:spPr bwMode="auto">
                    <a:xfrm>
                      <a:off x="628" y="1210"/>
                      <a:ext cx="44" cy="7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634" name="Line 2037"/>
                    <p:cNvSpPr>
                      <a:spLocks noChangeShapeType="1"/>
                    </p:cNvSpPr>
                    <p:nvPr/>
                  </p:nvSpPr>
                  <p:spPr bwMode="auto">
                    <a:xfrm>
                      <a:off x="612" y="1220"/>
                      <a:ext cx="43" cy="7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635" name="Line 2038"/>
                    <p:cNvSpPr>
                      <a:spLocks noChangeShapeType="1"/>
                    </p:cNvSpPr>
                    <p:nvPr/>
                  </p:nvSpPr>
                  <p:spPr bwMode="auto">
                    <a:xfrm>
                      <a:off x="588" y="1230"/>
                      <a:ext cx="50" cy="7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636" name="Line 2039"/>
                    <p:cNvSpPr>
                      <a:spLocks noChangeShapeType="1"/>
                    </p:cNvSpPr>
                    <p:nvPr/>
                  </p:nvSpPr>
                  <p:spPr bwMode="auto">
                    <a:xfrm>
                      <a:off x="572" y="1240"/>
                      <a:ext cx="43" cy="77"/>
                    </a:xfrm>
                    <a:prstGeom prst="line">
                      <a:avLst/>
                    </a:prstGeom>
                    <a:noFill/>
                    <a:ln w="12700">
                      <a:solidFill>
                        <a:srgbClr val="000000"/>
                      </a:solidFill>
                      <a:round/>
                      <a:headEnd type="none" w="sm" len="sm"/>
                      <a:tailEnd type="none" w="sm" len="sm"/>
                    </a:ln>
                  </p:spPr>
                  <p:txBody>
                    <a:bodyPr wrap="none" anchor="ctr"/>
                    <a:lstStyle/>
                    <a:p>
                      <a:endParaRPr lang="zh-CN" altLang="en-US"/>
                    </a:p>
                  </p:txBody>
                </p:sp>
              </p:grpSp>
              <p:grpSp>
                <p:nvGrpSpPr>
                  <p:cNvPr id="19" name="Group 2040"/>
                  <p:cNvGrpSpPr>
                    <a:grpSpLocks/>
                  </p:cNvGrpSpPr>
                  <p:nvPr/>
                </p:nvGrpSpPr>
                <p:grpSpPr bwMode="auto">
                  <a:xfrm>
                    <a:off x="565" y="1203"/>
                    <a:ext cx="134" cy="107"/>
                    <a:chOff x="565" y="1203"/>
                    <a:chExt cx="134" cy="107"/>
                  </a:xfrm>
                </p:grpSpPr>
                <p:sp>
                  <p:nvSpPr>
                    <p:cNvPr id="73628" name="Line 2041"/>
                    <p:cNvSpPr>
                      <a:spLocks noChangeShapeType="1"/>
                    </p:cNvSpPr>
                    <p:nvPr/>
                  </p:nvSpPr>
                  <p:spPr bwMode="auto">
                    <a:xfrm flipV="1">
                      <a:off x="565" y="1203"/>
                      <a:ext cx="110" cy="6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629" name="Line 2042"/>
                    <p:cNvSpPr>
                      <a:spLocks noChangeShapeType="1"/>
                    </p:cNvSpPr>
                    <p:nvPr/>
                  </p:nvSpPr>
                  <p:spPr bwMode="auto">
                    <a:xfrm flipV="1">
                      <a:off x="572" y="1216"/>
                      <a:ext cx="110" cy="6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630" name="Line 2043"/>
                    <p:cNvSpPr>
                      <a:spLocks noChangeShapeType="1"/>
                    </p:cNvSpPr>
                    <p:nvPr/>
                  </p:nvSpPr>
                  <p:spPr bwMode="auto">
                    <a:xfrm flipV="1">
                      <a:off x="582" y="1230"/>
                      <a:ext cx="110" cy="6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631" name="Line 2044"/>
                    <p:cNvSpPr>
                      <a:spLocks noChangeShapeType="1"/>
                    </p:cNvSpPr>
                    <p:nvPr/>
                  </p:nvSpPr>
                  <p:spPr bwMode="auto">
                    <a:xfrm flipV="1">
                      <a:off x="588" y="1246"/>
                      <a:ext cx="111" cy="64"/>
                    </a:xfrm>
                    <a:prstGeom prst="line">
                      <a:avLst/>
                    </a:prstGeom>
                    <a:noFill/>
                    <a:ln w="12700">
                      <a:solidFill>
                        <a:srgbClr val="000000"/>
                      </a:solidFill>
                      <a:round/>
                      <a:headEnd type="none" w="sm" len="sm"/>
                      <a:tailEnd type="none" w="sm" len="sm"/>
                    </a:ln>
                  </p:spPr>
                  <p:txBody>
                    <a:bodyPr wrap="none" anchor="ctr"/>
                    <a:lstStyle/>
                    <a:p>
                      <a:endParaRPr lang="zh-CN" altLang="en-US"/>
                    </a:p>
                  </p:txBody>
                </p:sp>
              </p:grpSp>
            </p:grpSp>
          </p:grpSp>
          <p:sp>
            <p:nvSpPr>
              <p:cNvPr id="73622" name="Freeform 2045"/>
              <p:cNvSpPr>
                <a:spLocks/>
              </p:cNvSpPr>
              <p:nvPr/>
            </p:nvSpPr>
            <p:spPr bwMode="auto">
              <a:xfrm>
                <a:off x="485" y="1293"/>
                <a:ext cx="37" cy="65"/>
              </a:xfrm>
              <a:custGeom>
                <a:avLst/>
                <a:gdLst>
                  <a:gd name="T0" fmla="*/ 13 w 37"/>
                  <a:gd name="T1" fmla="*/ 0 h 65"/>
                  <a:gd name="T2" fmla="*/ 36 w 37"/>
                  <a:gd name="T3" fmla="*/ 0 h 65"/>
                  <a:gd name="T4" fmla="*/ 33 w 37"/>
                  <a:gd name="T5" fmla="*/ 10 h 65"/>
                  <a:gd name="T6" fmla="*/ 30 w 37"/>
                  <a:gd name="T7" fmla="*/ 17 h 65"/>
                  <a:gd name="T8" fmla="*/ 26 w 37"/>
                  <a:gd name="T9" fmla="*/ 27 h 65"/>
                  <a:gd name="T10" fmla="*/ 26 w 37"/>
                  <a:gd name="T11" fmla="*/ 34 h 65"/>
                  <a:gd name="T12" fmla="*/ 26 w 37"/>
                  <a:gd name="T13" fmla="*/ 44 h 65"/>
                  <a:gd name="T14" fmla="*/ 26 w 37"/>
                  <a:gd name="T15" fmla="*/ 50 h 65"/>
                  <a:gd name="T16" fmla="*/ 26 w 37"/>
                  <a:gd name="T17" fmla="*/ 54 h 65"/>
                  <a:gd name="T18" fmla="*/ 26 w 37"/>
                  <a:gd name="T19" fmla="*/ 60 h 65"/>
                  <a:gd name="T20" fmla="*/ 26 w 37"/>
                  <a:gd name="T21" fmla="*/ 64 h 65"/>
                  <a:gd name="T22" fmla="*/ 3 w 37"/>
                  <a:gd name="T23" fmla="*/ 64 h 65"/>
                  <a:gd name="T24" fmla="*/ 0 w 37"/>
                  <a:gd name="T25" fmla="*/ 60 h 65"/>
                  <a:gd name="T26" fmla="*/ 0 w 37"/>
                  <a:gd name="T27" fmla="*/ 57 h 65"/>
                  <a:gd name="T28" fmla="*/ 0 w 37"/>
                  <a:gd name="T29" fmla="*/ 50 h 65"/>
                  <a:gd name="T30" fmla="*/ 0 w 37"/>
                  <a:gd name="T31" fmla="*/ 44 h 65"/>
                  <a:gd name="T32" fmla="*/ 0 w 37"/>
                  <a:gd name="T33" fmla="*/ 40 h 65"/>
                  <a:gd name="T34" fmla="*/ 0 w 37"/>
                  <a:gd name="T35" fmla="*/ 34 h 65"/>
                  <a:gd name="T36" fmla="*/ 0 w 37"/>
                  <a:gd name="T37" fmla="*/ 30 h 65"/>
                  <a:gd name="T38" fmla="*/ 3 w 37"/>
                  <a:gd name="T39" fmla="*/ 27 h 65"/>
                  <a:gd name="T40" fmla="*/ 3 w 37"/>
                  <a:gd name="T41" fmla="*/ 20 h 65"/>
                  <a:gd name="T42" fmla="*/ 6 w 37"/>
                  <a:gd name="T43" fmla="*/ 14 h 65"/>
                  <a:gd name="T44" fmla="*/ 6 w 37"/>
                  <a:gd name="T45" fmla="*/ 10 h 65"/>
                  <a:gd name="T46" fmla="*/ 10 w 37"/>
                  <a:gd name="T47" fmla="*/ 4 h 65"/>
                  <a:gd name="T48" fmla="*/ 13 w 37"/>
                  <a:gd name="T49" fmla="*/ 0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7"/>
                  <a:gd name="T76" fmla="*/ 0 h 65"/>
                  <a:gd name="T77" fmla="*/ 37 w 37"/>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7" h="65">
                    <a:moveTo>
                      <a:pt x="13" y="0"/>
                    </a:moveTo>
                    <a:lnTo>
                      <a:pt x="36" y="0"/>
                    </a:lnTo>
                    <a:lnTo>
                      <a:pt x="33" y="10"/>
                    </a:lnTo>
                    <a:lnTo>
                      <a:pt x="30" y="17"/>
                    </a:lnTo>
                    <a:lnTo>
                      <a:pt x="26" y="27"/>
                    </a:lnTo>
                    <a:lnTo>
                      <a:pt x="26" y="34"/>
                    </a:lnTo>
                    <a:lnTo>
                      <a:pt x="26" y="44"/>
                    </a:lnTo>
                    <a:lnTo>
                      <a:pt x="26" y="50"/>
                    </a:lnTo>
                    <a:lnTo>
                      <a:pt x="26" y="54"/>
                    </a:lnTo>
                    <a:lnTo>
                      <a:pt x="26" y="60"/>
                    </a:lnTo>
                    <a:lnTo>
                      <a:pt x="26" y="64"/>
                    </a:lnTo>
                    <a:lnTo>
                      <a:pt x="3" y="64"/>
                    </a:lnTo>
                    <a:lnTo>
                      <a:pt x="0" y="60"/>
                    </a:lnTo>
                    <a:lnTo>
                      <a:pt x="0" y="57"/>
                    </a:lnTo>
                    <a:lnTo>
                      <a:pt x="0" y="50"/>
                    </a:lnTo>
                    <a:lnTo>
                      <a:pt x="0" y="44"/>
                    </a:lnTo>
                    <a:lnTo>
                      <a:pt x="0" y="40"/>
                    </a:lnTo>
                    <a:lnTo>
                      <a:pt x="0" y="34"/>
                    </a:lnTo>
                    <a:lnTo>
                      <a:pt x="0" y="30"/>
                    </a:lnTo>
                    <a:lnTo>
                      <a:pt x="3" y="27"/>
                    </a:lnTo>
                    <a:lnTo>
                      <a:pt x="3" y="20"/>
                    </a:lnTo>
                    <a:lnTo>
                      <a:pt x="6" y="14"/>
                    </a:lnTo>
                    <a:lnTo>
                      <a:pt x="6" y="10"/>
                    </a:lnTo>
                    <a:lnTo>
                      <a:pt x="10" y="4"/>
                    </a:lnTo>
                    <a:lnTo>
                      <a:pt x="13" y="0"/>
                    </a:lnTo>
                  </a:path>
                </a:pathLst>
              </a:custGeom>
              <a:solidFill>
                <a:srgbClr val="5F5F5F"/>
              </a:solidFill>
              <a:ln w="12700" cap="rnd">
                <a:solidFill>
                  <a:srgbClr val="000000"/>
                </a:solidFill>
                <a:round/>
                <a:headEnd/>
                <a:tailEnd/>
              </a:ln>
            </p:spPr>
            <p:txBody>
              <a:bodyPr/>
              <a:lstStyle/>
              <a:p>
                <a:endParaRPr lang="zh-CN" altLang="en-US"/>
              </a:p>
            </p:txBody>
          </p:sp>
          <p:sp>
            <p:nvSpPr>
              <p:cNvPr id="73623" name="Freeform 2046"/>
              <p:cNvSpPr>
                <a:spLocks/>
              </p:cNvSpPr>
              <p:nvPr/>
            </p:nvSpPr>
            <p:spPr bwMode="auto">
              <a:xfrm>
                <a:off x="501" y="1270"/>
                <a:ext cx="62" cy="64"/>
              </a:xfrm>
              <a:custGeom>
                <a:avLst/>
                <a:gdLst>
                  <a:gd name="T0" fmla="*/ 0 w 62"/>
                  <a:gd name="T1" fmla="*/ 57 h 64"/>
                  <a:gd name="T2" fmla="*/ 0 w 62"/>
                  <a:gd name="T3" fmla="*/ 50 h 64"/>
                  <a:gd name="T4" fmla="*/ 0 w 62"/>
                  <a:gd name="T5" fmla="*/ 47 h 64"/>
                  <a:gd name="T6" fmla="*/ 4 w 62"/>
                  <a:gd name="T7" fmla="*/ 40 h 64"/>
                  <a:gd name="T8" fmla="*/ 7 w 62"/>
                  <a:gd name="T9" fmla="*/ 33 h 64"/>
                  <a:gd name="T10" fmla="*/ 10 w 62"/>
                  <a:gd name="T11" fmla="*/ 30 h 64"/>
                  <a:gd name="T12" fmla="*/ 14 w 62"/>
                  <a:gd name="T13" fmla="*/ 23 h 64"/>
                  <a:gd name="T14" fmla="*/ 17 w 62"/>
                  <a:gd name="T15" fmla="*/ 20 h 64"/>
                  <a:gd name="T16" fmla="*/ 20 w 62"/>
                  <a:gd name="T17" fmla="*/ 13 h 64"/>
                  <a:gd name="T18" fmla="*/ 24 w 62"/>
                  <a:gd name="T19" fmla="*/ 10 h 64"/>
                  <a:gd name="T20" fmla="*/ 27 w 62"/>
                  <a:gd name="T21" fmla="*/ 10 h 64"/>
                  <a:gd name="T22" fmla="*/ 34 w 62"/>
                  <a:gd name="T23" fmla="*/ 7 h 64"/>
                  <a:gd name="T24" fmla="*/ 34 w 62"/>
                  <a:gd name="T25" fmla="*/ 3 h 64"/>
                  <a:gd name="T26" fmla="*/ 40 w 62"/>
                  <a:gd name="T27" fmla="*/ 0 h 64"/>
                  <a:gd name="T28" fmla="*/ 61 w 62"/>
                  <a:gd name="T29" fmla="*/ 7 h 64"/>
                  <a:gd name="T30" fmla="*/ 54 w 62"/>
                  <a:gd name="T31" fmla="*/ 10 h 64"/>
                  <a:gd name="T32" fmla="*/ 51 w 62"/>
                  <a:gd name="T33" fmla="*/ 13 h 64"/>
                  <a:gd name="T34" fmla="*/ 44 w 62"/>
                  <a:gd name="T35" fmla="*/ 17 h 64"/>
                  <a:gd name="T36" fmla="*/ 44 w 62"/>
                  <a:gd name="T37" fmla="*/ 20 h 64"/>
                  <a:gd name="T38" fmla="*/ 40 w 62"/>
                  <a:gd name="T39" fmla="*/ 23 h 64"/>
                  <a:gd name="T40" fmla="*/ 34 w 62"/>
                  <a:gd name="T41" fmla="*/ 27 h 64"/>
                  <a:gd name="T42" fmla="*/ 34 w 62"/>
                  <a:gd name="T43" fmla="*/ 33 h 64"/>
                  <a:gd name="T44" fmla="*/ 30 w 62"/>
                  <a:gd name="T45" fmla="*/ 37 h 64"/>
                  <a:gd name="T46" fmla="*/ 27 w 62"/>
                  <a:gd name="T47" fmla="*/ 40 h 64"/>
                  <a:gd name="T48" fmla="*/ 27 w 62"/>
                  <a:gd name="T49" fmla="*/ 47 h 64"/>
                  <a:gd name="T50" fmla="*/ 24 w 62"/>
                  <a:gd name="T51" fmla="*/ 50 h 64"/>
                  <a:gd name="T52" fmla="*/ 20 w 62"/>
                  <a:gd name="T53" fmla="*/ 53 h 64"/>
                  <a:gd name="T54" fmla="*/ 17 w 62"/>
                  <a:gd name="T55" fmla="*/ 60 h 64"/>
                  <a:gd name="T56" fmla="*/ 17 w 62"/>
                  <a:gd name="T57" fmla="*/ 63 h 64"/>
                  <a:gd name="T58" fmla="*/ 0 w 62"/>
                  <a:gd name="T59" fmla="*/ 57 h 6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2"/>
                  <a:gd name="T91" fmla="*/ 0 h 64"/>
                  <a:gd name="T92" fmla="*/ 62 w 62"/>
                  <a:gd name="T93" fmla="*/ 64 h 6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2" h="64">
                    <a:moveTo>
                      <a:pt x="0" y="57"/>
                    </a:moveTo>
                    <a:lnTo>
                      <a:pt x="0" y="50"/>
                    </a:lnTo>
                    <a:lnTo>
                      <a:pt x="0" y="47"/>
                    </a:lnTo>
                    <a:lnTo>
                      <a:pt x="4" y="40"/>
                    </a:lnTo>
                    <a:lnTo>
                      <a:pt x="7" y="33"/>
                    </a:lnTo>
                    <a:lnTo>
                      <a:pt x="10" y="30"/>
                    </a:lnTo>
                    <a:lnTo>
                      <a:pt x="14" y="23"/>
                    </a:lnTo>
                    <a:lnTo>
                      <a:pt x="17" y="20"/>
                    </a:lnTo>
                    <a:lnTo>
                      <a:pt x="20" y="13"/>
                    </a:lnTo>
                    <a:lnTo>
                      <a:pt x="24" y="10"/>
                    </a:lnTo>
                    <a:lnTo>
                      <a:pt x="27" y="10"/>
                    </a:lnTo>
                    <a:lnTo>
                      <a:pt x="34" y="7"/>
                    </a:lnTo>
                    <a:lnTo>
                      <a:pt x="34" y="3"/>
                    </a:lnTo>
                    <a:lnTo>
                      <a:pt x="40" y="0"/>
                    </a:lnTo>
                    <a:lnTo>
                      <a:pt x="61" y="7"/>
                    </a:lnTo>
                    <a:lnTo>
                      <a:pt x="54" y="10"/>
                    </a:lnTo>
                    <a:lnTo>
                      <a:pt x="51" y="13"/>
                    </a:lnTo>
                    <a:lnTo>
                      <a:pt x="44" y="17"/>
                    </a:lnTo>
                    <a:lnTo>
                      <a:pt x="44" y="20"/>
                    </a:lnTo>
                    <a:lnTo>
                      <a:pt x="40" y="23"/>
                    </a:lnTo>
                    <a:lnTo>
                      <a:pt x="34" y="27"/>
                    </a:lnTo>
                    <a:lnTo>
                      <a:pt x="34" y="33"/>
                    </a:lnTo>
                    <a:lnTo>
                      <a:pt x="30" y="37"/>
                    </a:lnTo>
                    <a:lnTo>
                      <a:pt x="27" y="40"/>
                    </a:lnTo>
                    <a:lnTo>
                      <a:pt x="27" y="47"/>
                    </a:lnTo>
                    <a:lnTo>
                      <a:pt x="24" y="50"/>
                    </a:lnTo>
                    <a:lnTo>
                      <a:pt x="20" y="53"/>
                    </a:lnTo>
                    <a:lnTo>
                      <a:pt x="17" y="60"/>
                    </a:lnTo>
                    <a:lnTo>
                      <a:pt x="17" y="63"/>
                    </a:lnTo>
                    <a:lnTo>
                      <a:pt x="0" y="57"/>
                    </a:lnTo>
                  </a:path>
                </a:pathLst>
              </a:custGeom>
              <a:solidFill>
                <a:srgbClr val="BFBFBF"/>
              </a:solidFill>
              <a:ln w="12700" cap="rnd">
                <a:solidFill>
                  <a:srgbClr val="000000"/>
                </a:solidFill>
                <a:round/>
                <a:headEnd/>
                <a:tailEnd/>
              </a:ln>
            </p:spPr>
            <p:txBody>
              <a:bodyPr/>
              <a:lstStyle/>
              <a:p>
                <a:endParaRPr lang="zh-CN" altLang="en-US"/>
              </a:p>
            </p:txBody>
          </p:sp>
        </p:grpSp>
        <p:grpSp>
          <p:nvGrpSpPr>
            <p:cNvPr id="20" name="Group 2047"/>
            <p:cNvGrpSpPr>
              <a:grpSpLocks/>
            </p:cNvGrpSpPr>
            <p:nvPr/>
          </p:nvGrpSpPr>
          <p:grpSpPr bwMode="auto">
            <a:xfrm>
              <a:off x="3076" y="3461"/>
              <a:ext cx="165" cy="255"/>
              <a:chOff x="513" y="3381"/>
              <a:chExt cx="268" cy="342"/>
            </a:xfrm>
          </p:grpSpPr>
          <p:sp>
            <p:nvSpPr>
              <p:cNvPr id="73439" name="Freeform 2048"/>
              <p:cNvSpPr>
                <a:spLocks/>
              </p:cNvSpPr>
              <p:nvPr/>
            </p:nvSpPr>
            <p:spPr bwMode="auto">
              <a:xfrm>
                <a:off x="513" y="3474"/>
                <a:ext cx="265" cy="249"/>
              </a:xfrm>
              <a:custGeom>
                <a:avLst/>
                <a:gdLst>
                  <a:gd name="T0" fmla="*/ 257 w 265"/>
                  <a:gd name="T1" fmla="*/ 216 h 249"/>
                  <a:gd name="T2" fmla="*/ 245 w 265"/>
                  <a:gd name="T3" fmla="*/ 213 h 249"/>
                  <a:gd name="T4" fmla="*/ 195 w 265"/>
                  <a:gd name="T5" fmla="*/ 203 h 249"/>
                  <a:gd name="T6" fmla="*/ 167 w 265"/>
                  <a:gd name="T7" fmla="*/ 199 h 249"/>
                  <a:gd name="T8" fmla="*/ 161 w 265"/>
                  <a:gd name="T9" fmla="*/ 194 h 249"/>
                  <a:gd name="T10" fmla="*/ 154 w 265"/>
                  <a:gd name="T11" fmla="*/ 189 h 249"/>
                  <a:gd name="T12" fmla="*/ 157 w 265"/>
                  <a:gd name="T13" fmla="*/ 177 h 249"/>
                  <a:gd name="T14" fmla="*/ 172 w 265"/>
                  <a:gd name="T15" fmla="*/ 162 h 249"/>
                  <a:gd name="T16" fmla="*/ 169 w 265"/>
                  <a:gd name="T17" fmla="*/ 171 h 249"/>
                  <a:gd name="T18" fmla="*/ 162 w 265"/>
                  <a:gd name="T19" fmla="*/ 175 h 249"/>
                  <a:gd name="T20" fmla="*/ 161 w 265"/>
                  <a:gd name="T21" fmla="*/ 179 h 249"/>
                  <a:gd name="T22" fmla="*/ 169 w 265"/>
                  <a:gd name="T23" fmla="*/ 173 h 249"/>
                  <a:gd name="T24" fmla="*/ 174 w 265"/>
                  <a:gd name="T25" fmla="*/ 164 h 249"/>
                  <a:gd name="T26" fmla="*/ 173 w 265"/>
                  <a:gd name="T27" fmla="*/ 157 h 249"/>
                  <a:gd name="T28" fmla="*/ 173 w 265"/>
                  <a:gd name="T29" fmla="*/ 149 h 249"/>
                  <a:gd name="T30" fmla="*/ 199 w 265"/>
                  <a:gd name="T31" fmla="*/ 156 h 249"/>
                  <a:gd name="T32" fmla="*/ 205 w 265"/>
                  <a:gd name="T33" fmla="*/ 161 h 249"/>
                  <a:gd name="T34" fmla="*/ 218 w 265"/>
                  <a:gd name="T35" fmla="*/ 164 h 249"/>
                  <a:gd name="T36" fmla="*/ 231 w 265"/>
                  <a:gd name="T37" fmla="*/ 165 h 249"/>
                  <a:gd name="T38" fmla="*/ 244 w 265"/>
                  <a:gd name="T39" fmla="*/ 160 h 249"/>
                  <a:gd name="T40" fmla="*/ 254 w 265"/>
                  <a:gd name="T41" fmla="*/ 150 h 249"/>
                  <a:gd name="T42" fmla="*/ 258 w 265"/>
                  <a:gd name="T43" fmla="*/ 136 h 249"/>
                  <a:gd name="T44" fmla="*/ 249 w 265"/>
                  <a:gd name="T45" fmla="*/ 125 h 249"/>
                  <a:gd name="T46" fmla="*/ 239 w 265"/>
                  <a:gd name="T47" fmla="*/ 115 h 249"/>
                  <a:gd name="T48" fmla="*/ 233 w 265"/>
                  <a:gd name="T49" fmla="*/ 106 h 249"/>
                  <a:gd name="T50" fmla="*/ 225 w 265"/>
                  <a:gd name="T51" fmla="*/ 101 h 249"/>
                  <a:gd name="T52" fmla="*/ 214 w 265"/>
                  <a:gd name="T53" fmla="*/ 80 h 249"/>
                  <a:gd name="T54" fmla="*/ 202 w 265"/>
                  <a:gd name="T55" fmla="*/ 66 h 249"/>
                  <a:gd name="T56" fmla="*/ 195 w 265"/>
                  <a:gd name="T57" fmla="*/ 51 h 249"/>
                  <a:gd name="T58" fmla="*/ 206 w 265"/>
                  <a:gd name="T59" fmla="*/ 44 h 249"/>
                  <a:gd name="T60" fmla="*/ 201 w 265"/>
                  <a:gd name="T61" fmla="*/ 33 h 249"/>
                  <a:gd name="T62" fmla="*/ 196 w 265"/>
                  <a:gd name="T63" fmla="*/ 22 h 249"/>
                  <a:gd name="T64" fmla="*/ 189 w 265"/>
                  <a:gd name="T65" fmla="*/ 11 h 249"/>
                  <a:gd name="T66" fmla="*/ 179 w 265"/>
                  <a:gd name="T67" fmla="*/ 4 h 249"/>
                  <a:gd name="T68" fmla="*/ 165 w 265"/>
                  <a:gd name="T69" fmla="*/ 0 h 249"/>
                  <a:gd name="T70" fmla="*/ 140 w 265"/>
                  <a:gd name="T71" fmla="*/ 2 h 249"/>
                  <a:gd name="T72" fmla="*/ 126 w 265"/>
                  <a:gd name="T73" fmla="*/ 10 h 249"/>
                  <a:gd name="T74" fmla="*/ 119 w 265"/>
                  <a:gd name="T75" fmla="*/ 20 h 249"/>
                  <a:gd name="T76" fmla="*/ 115 w 265"/>
                  <a:gd name="T77" fmla="*/ 34 h 249"/>
                  <a:gd name="T78" fmla="*/ 107 w 265"/>
                  <a:gd name="T79" fmla="*/ 43 h 249"/>
                  <a:gd name="T80" fmla="*/ 102 w 265"/>
                  <a:gd name="T81" fmla="*/ 42 h 249"/>
                  <a:gd name="T82" fmla="*/ 99 w 265"/>
                  <a:gd name="T83" fmla="*/ 42 h 249"/>
                  <a:gd name="T84" fmla="*/ 95 w 265"/>
                  <a:gd name="T85" fmla="*/ 42 h 249"/>
                  <a:gd name="T86" fmla="*/ 62 w 265"/>
                  <a:gd name="T87" fmla="*/ 44 h 249"/>
                  <a:gd name="T88" fmla="*/ 42 w 265"/>
                  <a:gd name="T89" fmla="*/ 72 h 249"/>
                  <a:gd name="T90" fmla="*/ 27 w 265"/>
                  <a:gd name="T91" fmla="*/ 101 h 249"/>
                  <a:gd name="T92" fmla="*/ 24 w 265"/>
                  <a:gd name="T93" fmla="*/ 103 h 249"/>
                  <a:gd name="T94" fmla="*/ 2 w 265"/>
                  <a:gd name="T95" fmla="*/ 129 h 249"/>
                  <a:gd name="T96" fmla="*/ 12 w 265"/>
                  <a:gd name="T97" fmla="*/ 142 h 249"/>
                  <a:gd name="T98" fmla="*/ 18 w 265"/>
                  <a:gd name="T99" fmla="*/ 142 h 249"/>
                  <a:gd name="T100" fmla="*/ 9 w 265"/>
                  <a:gd name="T101" fmla="*/ 180 h 249"/>
                  <a:gd name="T102" fmla="*/ 1 w 265"/>
                  <a:gd name="T103" fmla="*/ 182 h 249"/>
                  <a:gd name="T104" fmla="*/ 2 w 265"/>
                  <a:gd name="T105" fmla="*/ 190 h 249"/>
                  <a:gd name="T106" fmla="*/ 8 w 265"/>
                  <a:gd name="T107" fmla="*/ 191 h 249"/>
                  <a:gd name="T108" fmla="*/ 21 w 265"/>
                  <a:gd name="T109" fmla="*/ 186 h 249"/>
                  <a:gd name="T110" fmla="*/ 12 w 265"/>
                  <a:gd name="T111" fmla="*/ 203 h 249"/>
                  <a:gd name="T112" fmla="*/ 18 w 265"/>
                  <a:gd name="T113" fmla="*/ 214 h 249"/>
                  <a:gd name="T114" fmla="*/ 21 w 265"/>
                  <a:gd name="T115" fmla="*/ 233 h 24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5"/>
                  <a:gd name="T175" fmla="*/ 0 h 249"/>
                  <a:gd name="T176" fmla="*/ 265 w 265"/>
                  <a:gd name="T177" fmla="*/ 249 h 24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5" h="249">
                    <a:moveTo>
                      <a:pt x="264" y="248"/>
                    </a:moveTo>
                    <a:lnTo>
                      <a:pt x="261" y="219"/>
                    </a:lnTo>
                    <a:lnTo>
                      <a:pt x="257" y="216"/>
                    </a:lnTo>
                    <a:lnTo>
                      <a:pt x="253" y="213"/>
                    </a:lnTo>
                    <a:lnTo>
                      <a:pt x="249" y="213"/>
                    </a:lnTo>
                    <a:lnTo>
                      <a:pt x="245" y="213"/>
                    </a:lnTo>
                    <a:lnTo>
                      <a:pt x="240" y="213"/>
                    </a:lnTo>
                    <a:lnTo>
                      <a:pt x="200" y="205"/>
                    </a:lnTo>
                    <a:lnTo>
                      <a:pt x="195" y="203"/>
                    </a:lnTo>
                    <a:lnTo>
                      <a:pt x="189" y="201"/>
                    </a:lnTo>
                    <a:lnTo>
                      <a:pt x="170" y="201"/>
                    </a:lnTo>
                    <a:lnTo>
                      <a:pt x="167" y="199"/>
                    </a:lnTo>
                    <a:lnTo>
                      <a:pt x="166" y="196"/>
                    </a:lnTo>
                    <a:lnTo>
                      <a:pt x="162" y="196"/>
                    </a:lnTo>
                    <a:lnTo>
                      <a:pt x="161" y="194"/>
                    </a:lnTo>
                    <a:lnTo>
                      <a:pt x="155" y="194"/>
                    </a:lnTo>
                    <a:lnTo>
                      <a:pt x="155" y="191"/>
                    </a:lnTo>
                    <a:lnTo>
                      <a:pt x="154" y="189"/>
                    </a:lnTo>
                    <a:lnTo>
                      <a:pt x="154" y="187"/>
                    </a:lnTo>
                    <a:lnTo>
                      <a:pt x="156" y="180"/>
                    </a:lnTo>
                    <a:lnTo>
                      <a:pt x="157" y="177"/>
                    </a:lnTo>
                    <a:lnTo>
                      <a:pt x="170" y="149"/>
                    </a:lnTo>
                    <a:lnTo>
                      <a:pt x="170" y="159"/>
                    </a:lnTo>
                    <a:lnTo>
                      <a:pt x="172" y="162"/>
                    </a:lnTo>
                    <a:lnTo>
                      <a:pt x="170" y="165"/>
                    </a:lnTo>
                    <a:lnTo>
                      <a:pt x="170" y="167"/>
                    </a:lnTo>
                    <a:lnTo>
                      <a:pt x="169" y="171"/>
                    </a:lnTo>
                    <a:lnTo>
                      <a:pt x="166" y="173"/>
                    </a:lnTo>
                    <a:lnTo>
                      <a:pt x="165" y="174"/>
                    </a:lnTo>
                    <a:lnTo>
                      <a:pt x="162" y="175"/>
                    </a:lnTo>
                    <a:lnTo>
                      <a:pt x="157" y="177"/>
                    </a:lnTo>
                    <a:lnTo>
                      <a:pt x="156" y="180"/>
                    </a:lnTo>
                    <a:lnTo>
                      <a:pt x="161" y="179"/>
                    </a:lnTo>
                    <a:lnTo>
                      <a:pt x="165" y="176"/>
                    </a:lnTo>
                    <a:lnTo>
                      <a:pt x="167" y="175"/>
                    </a:lnTo>
                    <a:lnTo>
                      <a:pt x="169" y="173"/>
                    </a:lnTo>
                    <a:lnTo>
                      <a:pt x="172" y="171"/>
                    </a:lnTo>
                    <a:lnTo>
                      <a:pt x="173" y="167"/>
                    </a:lnTo>
                    <a:lnTo>
                      <a:pt x="174" y="164"/>
                    </a:lnTo>
                    <a:lnTo>
                      <a:pt x="174" y="162"/>
                    </a:lnTo>
                    <a:lnTo>
                      <a:pt x="174" y="160"/>
                    </a:lnTo>
                    <a:lnTo>
                      <a:pt x="173" y="157"/>
                    </a:lnTo>
                    <a:lnTo>
                      <a:pt x="173" y="154"/>
                    </a:lnTo>
                    <a:lnTo>
                      <a:pt x="173" y="152"/>
                    </a:lnTo>
                    <a:lnTo>
                      <a:pt x="173" y="149"/>
                    </a:lnTo>
                    <a:lnTo>
                      <a:pt x="190" y="154"/>
                    </a:lnTo>
                    <a:lnTo>
                      <a:pt x="191" y="154"/>
                    </a:lnTo>
                    <a:lnTo>
                      <a:pt x="199" y="156"/>
                    </a:lnTo>
                    <a:lnTo>
                      <a:pt x="201" y="157"/>
                    </a:lnTo>
                    <a:lnTo>
                      <a:pt x="203" y="157"/>
                    </a:lnTo>
                    <a:lnTo>
                      <a:pt x="205" y="161"/>
                    </a:lnTo>
                    <a:lnTo>
                      <a:pt x="208" y="162"/>
                    </a:lnTo>
                    <a:lnTo>
                      <a:pt x="210" y="162"/>
                    </a:lnTo>
                    <a:lnTo>
                      <a:pt x="218" y="164"/>
                    </a:lnTo>
                    <a:lnTo>
                      <a:pt x="221" y="164"/>
                    </a:lnTo>
                    <a:lnTo>
                      <a:pt x="225" y="165"/>
                    </a:lnTo>
                    <a:lnTo>
                      <a:pt x="231" y="165"/>
                    </a:lnTo>
                    <a:lnTo>
                      <a:pt x="235" y="164"/>
                    </a:lnTo>
                    <a:lnTo>
                      <a:pt x="240" y="162"/>
                    </a:lnTo>
                    <a:lnTo>
                      <a:pt x="244" y="160"/>
                    </a:lnTo>
                    <a:lnTo>
                      <a:pt x="248" y="157"/>
                    </a:lnTo>
                    <a:lnTo>
                      <a:pt x="252" y="153"/>
                    </a:lnTo>
                    <a:lnTo>
                      <a:pt x="254" y="150"/>
                    </a:lnTo>
                    <a:lnTo>
                      <a:pt x="256" y="144"/>
                    </a:lnTo>
                    <a:lnTo>
                      <a:pt x="258" y="141"/>
                    </a:lnTo>
                    <a:lnTo>
                      <a:pt x="258" y="136"/>
                    </a:lnTo>
                    <a:lnTo>
                      <a:pt x="257" y="131"/>
                    </a:lnTo>
                    <a:lnTo>
                      <a:pt x="254" y="127"/>
                    </a:lnTo>
                    <a:lnTo>
                      <a:pt x="249" y="125"/>
                    </a:lnTo>
                    <a:lnTo>
                      <a:pt x="245" y="124"/>
                    </a:lnTo>
                    <a:lnTo>
                      <a:pt x="242" y="122"/>
                    </a:lnTo>
                    <a:lnTo>
                      <a:pt x="239" y="115"/>
                    </a:lnTo>
                    <a:lnTo>
                      <a:pt x="235" y="112"/>
                    </a:lnTo>
                    <a:lnTo>
                      <a:pt x="230" y="110"/>
                    </a:lnTo>
                    <a:lnTo>
                      <a:pt x="233" y="106"/>
                    </a:lnTo>
                    <a:lnTo>
                      <a:pt x="229" y="104"/>
                    </a:lnTo>
                    <a:lnTo>
                      <a:pt x="229" y="103"/>
                    </a:lnTo>
                    <a:lnTo>
                      <a:pt x="225" y="101"/>
                    </a:lnTo>
                    <a:lnTo>
                      <a:pt x="217" y="84"/>
                    </a:lnTo>
                    <a:lnTo>
                      <a:pt x="216" y="82"/>
                    </a:lnTo>
                    <a:lnTo>
                      <a:pt x="214" y="80"/>
                    </a:lnTo>
                    <a:lnTo>
                      <a:pt x="209" y="78"/>
                    </a:lnTo>
                    <a:lnTo>
                      <a:pt x="204" y="66"/>
                    </a:lnTo>
                    <a:lnTo>
                      <a:pt x="202" y="66"/>
                    </a:lnTo>
                    <a:lnTo>
                      <a:pt x="199" y="58"/>
                    </a:lnTo>
                    <a:lnTo>
                      <a:pt x="194" y="58"/>
                    </a:lnTo>
                    <a:lnTo>
                      <a:pt x="195" y="51"/>
                    </a:lnTo>
                    <a:lnTo>
                      <a:pt x="201" y="46"/>
                    </a:lnTo>
                    <a:lnTo>
                      <a:pt x="204" y="45"/>
                    </a:lnTo>
                    <a:lnTo>
                      <a:pt x="206" y="44"/>
                    </a:lnTo>
                    <a:lnTo>
                      <a:pt x="207" y="41"/>
                    </a:lnTo>
                    <a:lnTo>
                      <a:pt x="202" y="34"/>
                    </a:lnTo>
                    <a:lnTo>
                      <a:pt x="201" y="33"/>
                    </a:lnTo>
                    <a:lnTo>
                      <a:pt x="199" y="30"/>
                    </a:lnTo>
                    <a:lnTo>
                      <a:pt x="199" y="26"/>
                    </a:lnTo>
                    <a:lnTo>
                      <a:pt x="196" y="22"/>
                    </a:lnTo>
                    <a:lnTo>
                      <a:pt x="194" y="17"/>
                    </a:lnTo>
                    <a:lnTo>
                      <a:pt x="192" y="14"/>
                    </a:lnTo>
                    <a:lnTo>
                      <a:pt x="189" y="11"/>
                    </a:lnTo>
                    <a:lnTo>
                      <a:pt x="186" y="7"/>
                    </a:lnTo>
                    <a:lnTo>
                      <a:pt x="182" y="5"/>
                    </a:lnTo>
                    <a:lnTo>
                      <a:pt x="179" y="4"/>
                    </a:lnTo>
                    <a:lnTo>
                      <a:pt x="176" y="3"/>
                    </a:lnTo>
                    <a:lnTo>
                      <a:pt x="172" y="2"/>
                    </a:lnTo>
                    <a:lnTo>
                      <a:pt x="165" y="0"/>
                    </a:lnTo>
                    <a:lnTo>
                      <a:pt x="159" y="0"/>
                    </a:lnTo>
                    <a:lnTo>
                      <a:pt x="148" y="0"/>
                    </a:lnTo>
                    <a:lnTo>
                      <a:pt x="140" y="2"/>
                    </a:lnTo>
                    <a:lnTo>
                      <a:pt x="135" y="4"/>
                    </a:lnTo>
                    <a:lnTo>
                      <a:pt x="129" y="7"/>
                    </a:lnTo>
                    <a:lnTo>
                      <a:pt x="126" y="10"/>
                    </a:lnTo>
                    <a:lnTo>
                      <a:pt x="123" y="13"/>
                    </a:lnTo>
                    <a:lnTo>
                      <a:pt x="121" y="16"/>
                    </a:lnTo>
                    <a:lnTo>
                      <a:pt x="119" y="20"/>
                    </a:lnTo>
                    <a:lnTo>
                      <a:pt x="117" y="25"/>
                    </a:lnTo>
                    <a:lnTo>
                      <a:pt x="116" y="31"/>
                    </a:lnTo>
                    <a:lnTo>
                      <a:pt x="115" y="34"/>
                    </a:lnTo>
                    <a:lnTo>
                      <a:pt x="115" y="37"/>
                    </a:lnTo>
                    <a:lnTo>
                      <a:pt x="114" y="43"/>
                    </a:lnTo>
                    <a:lnTo>
                      <a:pt x="107" y="43"/>
                    </a:lnTo>
                    <a:lnTo>
                      <a:pt x="107" y="42"/>
                    </a:lnTo>
                    <a:lnTo>
                      <a:pt x="104" y="41"/>
                    </a:lnTo>
                    <a:lnTo>
                      <a:pt x="102" y="42"/>
                    </a:lnTo>
                    <a:lnTo>
                      <a:pt x="102" y="44"/>
                    </a:lnTo>
                    <a:lnTo>
                      <a:pt x="99" y="43"/>
                    </a:lnTo>
                    <a:lnTo>
                      <a:pt x="99" y="42"/>
                    </a:lnTo>
                    <a:lnTo>
                      <a:pt x="98" y="41"/>
                    </a:lnTo>
                    <a:lnTo>
                      <a:pt x="96" y="41"/>
                    </a:lnTo>
                    <a:lnTo>
                      <a:pt x="95" y="42"/>
                    </a:lnTo>
                    <a:lnTo>
                      <a:pt x="95" y="44"/>
                    </a:lnTo>
                    <a:lnTo>
                      <a:pt x="66" y="46"/>
                    </a:lnTo>
                    <a:lnTo>
                      <a:pt x="62" y="44"/>
                    </a:lnTo>
                    <a:lnTo>
                      <a:pt x="59" y="44"/>
                    </a:lnTo>
                    <a:lnTo>
                      <a:pt x="41" y="67"/>
                    </a:lnTo>
                    <a:lnTo>
                      <a:pt x="42" y="72"/>
                    </a:lnTo>
                    <a:lnTo>
                      <a:pt x="38" y="75"/>
                    </a:lnTo>
                    <a:lnTo>
                      <a:pt x="38" y="77"/>
                    </a:lnTo>
                    <a:lnTo>
                      <a:pt x="27" y="101"/>
                    </a:lnTo>
                    <a:lnTo>
                      <a:pt x="29" y="102"/>
                    </a:lnTo>
                    <a:lnTo>
                      <a:pt x="28" y="104"/>
                    </a:lnTo>
                    <a:lnTo>
                      <a:pt x="24" y="103"/>
                    </a:lnTo>
                    <a:lnTo>
                      <a:pt x="14" y="116"/>
                    </a:lnTo>
                    <a:lnTo>
                      <a:pt x="32" y="123"/>
                    </a:lnTo>
                    <a:lnTo>
                      <a:pt x="2" y="129"/>
                    </a:lnTo>
                    <a:lnTo>
                      <a:pt x="0" y="131"/>
                    </a:lnTo>
                    <a:lnTo>
                      <a:pt x="1" y="133"/>
                    </a:lnTo>
                    <a:lnTo>
                      <a:pt x="12" y="142"/>
                    </a:lnTo>
                    <a:lnTo>
                      <a:pt x="15" y="141"/>
                    </a:lnTo>
                    <a:lnTo>
                      <a:pt x="17" y="141"/>
                    </a:lnTo>
                    <a:lnTo>
                      <a:pt x="18" y="142"/>
                    </a:lnTo>
                    <a:lnTo>
                      <a:pt x="0" y="174"/>
                    </a:lnTo>
                    <a:lnTo>
                      <a:pt x="17" y="176"/>
                    </a:lnTo>
                    <a:lnTo>
                      <a:pt x="9" y="180"/>
                    </a:lnTo>
                    <a:lnTo>
                      <a:pt x="6" y="179"/>
                    </a:lnTo>
                    <a:lnTo>
                      <a:pt x="3" y="180"/>
                    </a:lnTo>
                    <a:lnTo>
                      <a:pt x="1" y="182"/>
                    </a:lnTo>
                    <a:lnTo>
                      <a:pt x="1" y="184"/>
                    </a:lnTo>
                    <a:lnTo>
                      <a:pt x="1" y="187"/>
                    </a:lnTo>
                    <a:lnTo>
                      <a:pt x="2" y="190"/>
                    </a:lnTo>
                    <a:lnTo>
                      <a:pt x="3" y="190"/>
                    </a:lnTo>
                    <a:lnTo>
                      <a:pt x="6" y="191"/>
                    </a:lnTo>
                    <a:lnTo>
                      <a:pt x="8" y="191"/>
                    </a:lnTo>
                    <a:lnTo>
                      <a:pt x="9" y="190"/>
                    </a:lnTo>
                    <a:lnTo>
                      <a:pt x="10" y="187"/>
                    </a:lnTo>
                    <a:lnTo>
                      <a:pt x="21" y="186"/>
                    </a:lnTo>
                    <a:lnTo>
                      <a:pt x="11" y="201"/>
                    </a:lnTo>
                    <a:lnTo>
                      <a:pt x="11" y="202"/>
                    </a:lnTo>
                    <a:lnTo>
                      <a:pt x="12" y="203"/>
                    </a:lnTo>
                    <a:lnTo>
                      <a:pt x="12" y="205"/>
                    </a:lnTo>
                    <a:lnTo>
                      <a:pt x="19" y="205"/>
                    </a:lnTo>
                    <a:lnTo>
                      <a:pt x="18" y="214"/>
                    </a:lnTo>
                    <a:lnTo>
                      <a:pt x="18" y="221"/>
                    </a:lnTo>
                    <a:lnTo>
                      <a:pt x="19" y="227"/>
                    </a:lnTo>
                    <a:lnTo>
                      <a:pt x="21" y="233"/>
                    </a:lnTo>
                    <a:lnTo>
                      <a:pt x="25" y="248"/>
                    </a:lnTo>
                    <a:lnTo>
                      <a:pt x="264" y="248"/>
                    </a:lnTo>
                  </a:path>
                </a:pathLst>
              </a:custGeom>
              <a:solidFill>
                <a:srgbClr val="767900"/>
              </a:solidFill>
              <a:ln w="12700" cap="rnd">
                <a:solidFill>
                  <a:srgbClr val="404000"/>
                </a:solidFill>
                <a:round/>
                <a:headEnd/>
                <a:tailEnd/>
              </a:ln>
            </p:spPr>
            <p:txBody>
              <a:bodyPr/>
              <a:lstStyle/>
              <a:p>
                <a:endParaRPr lang="zh-CN" altLang="en-US"/>
              </a:p>
            </p:txBody>
          </p:sp>
          <p:sp>
            <p:nvSpPr>
              <p:cNvPr id="73440" name="Freeform 2049"/>
              <p:cNvSpPr>
                <a:spLocks/>
              </p:cNvSpPr>
              <p:nvPr/>
            </p:nvSpPr>
            <p:spPr bwMode="auto">
              <a:xfrm>
                <a:off x="628" y="3508"/>
                <a:ext cx="87" cy="18"/>
              </a:xfrm>
              <a:custGeom>
                <a:avLst/>
                <a:gdLst>
                  <a:gd name="T0" fmla="*/ 86 w 87"/>
                  <a:gd name="T1" fmla="*/ 1 h 18"/>
                  <a:gd name="T2" fmla="*/ 81 w 87"/>
                  <a:gd name="T3" fmla="*/ 0 h 18"/>
                  <a:gd name="T4" fmla="*/ 77 w 87"/>
                  <a:gd name="T5" fmla="*/ 0 h 18"/>
                  <a:gd name="T6" fmla="*/ 72 w 87"/>
                  <a:gd name="T7" fmla="*/ 1 h 18"/>
                  <a:gd name="T8" fmla="*/ 66 w 87"/>
                  <a:gd name="T9" fmla="*/ 1 h 18"/>
                  <a:gd name="T10" fmla="*/ 61 w 87"/>
                  <a:gd name="T11" fmla="*/ 3 h 18"/>
                  <a:gd name="T12" fmla="*/ 55 w 87"/>
                  <a:gd name="T13" fmla="*/ 4 h 18"/>
                  <a:gd name="T14" fmla="*/ 51 w 87"/>
                  <a:gd name="T15" fmla="*/ 6 h 18"/>
                  <a:gd name="T16" fmla="*/ 46 w 87"/>
                  <a:gd name="T17" fmla="*/ 8 h 18"/>
                  <a:gd name="T18" fmla="*/ 40 w 87"/>
                  <a:gd name="T19" fmla="*/ 9 h 18"/>
                  <a:gd name="T20" fmla="*/ 36 w 87"/>
                  <a:gd name="T21" fmla="*/ 11 h 18"/>
                  <a:gd name="T22" fmla="*/ 32 w 87"/>
                  <a:gd name="T23" fmla="*/ 12 h 18"/>
                  <a:gd name="T24" fmla="*/ 26 w 87"/>
                  <a:gd name="T25" fmla="*/ 14 h 18"/>
                  <a:gd name="T26" fmla="*/ 22 w 87"/>
                  <a:gd name="T27" fmla="*/ 17 h 18"/>
                  <a:gd name="T28" fmla="*/ 17 w 87"/>
                  <a:gd name="T29" fmla="*/ 17 h 18"/>
                  <a:gd name="T30" fmla="*/ 13 w 87"/>
                  <a:gd name="T31" fmla="*/ 14 h 18"/>
                  <a:gd name="T32" fmla="*/ 8 w 87"/>
                  <a:gd name="T33" fmla="*/ 14 h 18"/>
                  <a:gd name="T34" fmla="*/ 4 w 87"/>
                  <a:gd name="T35" fmla="*/ 11 h 18"/>
                  <a:gd name="T36" fmla="*/ 0 w 87"/>
                  <a:gd name="T37" fmla="*/ 8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7"/>
                  <a:gd name="T58" fmla="*/ 0 h 18"/>
                  <a:gd name="T59" fmla="*/ 87 w 87"/>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7" h="18">
                    <a:moveTo>
                      <a:pt x="86" y="1"/>
                    </a:moveTo>
                    <a:lnTo>
                      <a:pt x="81" y="0"/>
                    </a:lnTo>
                    <a:lnTo>
                      <a:pt x="77" y="0"/>
                    </a:lnTo>
                    <a:lnTo>
                      <a:pt x="72" y="1"/>
                    </a:lnTo>
                    <a:lnTo>
                      <a:pt x="66" y="1"/>
                    </a:lnTo>
                    <a:lnTo>
                      <a:pt x="61" y="3"/>
                    </a:lnTo>
                    <a:lnTo>
                      <a:pt x="55" y="4"/>
                    </a:lnTo>
                    <a:lnTo>
                      <a:pt x="51" y="6"/>
                    </a:lnTo>
                    <a:lnTo>
                      <a:pt x="46" y="8"/>
                    </a:lnTo>
                    <a:lnTo>
                      <a:pt x="40" y="9"/>
                    </a:lnTo>
                    <a:lnTo>
                      <a:pt x="36" y="11"/>
                    </a:lnTo>
                    <a:lnTo>
                      <a:pt x="32" y="12"/>
                    </a:lnTo>
                    <a:lnTo>
                      <a:pt x="26" y="14"/>
                    </a:lnTo>
                    <a:lnTo>
                      <a:pt x="22" y="17"/>
                    </a:lnTo>
                    <a:lnTo>
                      <a:pt x="17" y="17"/>
                    </a:lnTo>
                    <a:lnTo>
                      <a:pt x="13" y="14"/>
                    </a:lnTo>
                    <a:lnTo>
                      <a:pt x="8" y="14"/>
                    </a:lnTo>
                    <a:lnTo>
                      <a:pt x="4" y="11"/>
                    </a:lnTo>
                    <a:lnTo>
                      <a:pt x="0" y="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41" name="Freeform 2050"/>
              <p:cNvSpPr>
                <a:spLocks/>
              </p:cNvSpPr>
              <p:nvPr/>
            </p:nvSpPr>
            <p:spPr bwMode="auto">
              <a:xfrm>
                <a:off x="623" y="3519"/>
                <a:ext cx="92" cy="18"/>
              </a:xfrm>
              <a:custGeom>
                <a:avLst/>
                <a:gdLst>
                  <a:gd name="T0" fmla="*/ 91 w 92"/>
                  <a:gd name="T1" fmla="*/ 3 h 18"/>
                  <a:gd name="T2" fmla="*/ 82 w 92"/>
                  <a:gd name="T3" fmla="*/ 3 h 18"/>
                  <a:gd name="T4" fmla="*/ 78 w 92"/>
                  <a:gd name="T5" fmla="*/ 3 h 18"/>
                  <a:gd name="T6" fmla="*/ 72 w 92"/>
                  <a:gd name="T7" fmla="*/ 3 h 18"/>
                  <a:gd name="T8" fmla="*/ 66 w 92"/>
                  <a:gd name="T9" fmla="*/ 3 h 18"/>
                  <a:gd name="T10" fmla="*/ 60 w 92"/>
                  <a:gd name="T11" fmla="*/ 3 h 18"/>
                  <a:gd name="T12" fmla="*/ 57 w 92"/>
                  <a:gd name="T13" fmla="*/ 2 h 18"/>
                  <a:gd name="T14" fmla="*/ 54 w 92"/>
                  <a:gd name="T15" fmla="*/ 2 h 18"/>
                  <a:gd name="T16" fmla="*/ 50 w 92"/>
                  <a:gd name="T17" fmla="*/ 1 h 18"/>
                  <a:gd name="T18" fmla="*/ 45 w 92"/>
                  <a:gd name="T19" fmla="*/ 4 h 18"/>
                  <a:gd name="T20" fmla="*/ 35 w 92"/>
                  <a:gd name="T21" fmla="*/ 13 h 18"/>
                  <a:gd name="T22" fmla="*/ 31 w 92"/>
                  <a:gd name="T23" fmla="*/ 15 h 18"/>
                  <a:gd name="T24" fmla="*/ 27 w 92"/>
                  <a:gd name="T25" fmla="*/ 17 h 18"/>
                  <a:gd name="T26" fmla="*/ 23 w 92"/>
                  <a:gd name="T27" fmla="*/ 17 h 18"/>
                  <a:gd name="T28" fmla="*/ 19 w 92"/>
                  <a:gd name="T29" fmla="*/ 17 h 18"/>
                  <a:gd name="T30" fmla="*/ 15 w 92"/>
                  <a:gd name="T31" fmla="*/ 15 h 18"/>
                  <a:gd name="T32" fmla="*/ 11 w 92"/>
                  <a:gd name="T33" fmla="*/ 14 h 18"/>
                  <a:gd name="T34" fmla="*/ 7 w 92"/>
                  <a:gd name="T35" fmla="*/ 12 h 18"/>
                  <a:gd name="T36" fmla="*/ 3 w 92"/>
                  <a:gd name="T37" fmla="*/ 11 h 18"/>
                  <a:gd name="T38" fmla="*/ 1 w 92"/>
                  <a:gd name="T39" fmla="*/ 9 h 18"/>
                  <a:gd name="T40" fmla="*/ 0 w 92"/>
                  <a:gd name="T41" fmla="*/ 7 h 18"/>
                  <a:gd name="T42" fmla="*/ 0 w 92"/>
                  <a:gd name="T43" fmla="*/ 4 h 18"/>
                  <a:gd name="T44" fmla="*/ 1 w 92"/>
                  <a:gd name="T45" fmla="*/ 3 h 18"/>
                  <a:gd name="T46" fmla="*/ 2 w 92"/>
                  <a:gd name="T47" fmla="*/ 1 h 18"/>
                  <a:gd name="T48" fmla="*/ 2 w 92"/>
                  <a:gd name="T49" fmla="*/ 0 h 1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2"/>
                  <a:gd name="T76" fmla="*/ 0 h 18"/>
                  <a:gd name="T77" fmla="*/ 92 w 92"/>
                  <a:gd name="T78" fmla="*/ 18 h 1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2" h="18">
                    <a:moveTo>
                      <a:pt x="91" y="3"/>
                    </a:moveTo>
                    <a:lnTo>
                      <a:pt x="82" y="3"/>
                    </a:lnTo>
                    <a:lnTo>
                      <a:pt x="78" y="3"/>
                    </a:lnTo>
                    <a:lnTo>
                      <a:pt x="72" y="3"/>
                    </a:lnTo>
                    <a:lnTo>
                      <a:pt x="66" y="3"/>
                    </a:lnTo>
                    <a:lnTo>
                      <a:pt x="60" y="3"/>
                    </a:lnTo>
                    <a:lnTo>
                      <a:pt x="57" y="2"/>
                    </a:lnTo>
                    <a:lnTo>
                      <a:pt x="54" y="2"/>
                    </a:lnTo>
                    <a:lnTo>
                      <a:pt x="50" y="1"/>
                    </a:lnTo>
                    <a:lnTo>
                      <a:pt x="45" y="4"/>
                    </a:lnTo>
                    <a:lnTo>
                      <a:pt x="35" y="13"/>
                    </a:lnTo>
                    <a:lnTo>
                      <a:pt x="31" y="15"/>
                    </a:lnTo>
                    <a:lnTo>
                      <a:pt x="27" y="17"/>
                    </a:lnTo>
                    <a:lnTo>
                      <a:pt x="23" y="17"/>
                    </a:lnTo>
                    <a:lnTo>
                      <a:pt x="19" y="17"/>
                    </a:lnTo>
                    <a:lnTo>
                      <a:pt x="15" y="15"/>
                    </a:lnTo>
                    <a:lnTo>
                      <a:pt x="11" y="14"/>
                    </a:lnTo>
                    <a:lnTo>
                      <a:pt x="7" y="12"/>
                    </a:lnTo>
                    <a:lnTo>
                      <a:pt x="3" y="11"/>
                    </a:lnTo>
                    <a:lnTo>
                      <a:pt x="1" y="9"/>
                    </a:lnTo>
                    <a:lnTo>
                      <a:pt x="0" y="7"/>
                    </a:lnTo>
                    <a:lnTo>
                      <a:pt x="0" y="4"/>
                    </a:lnTo>
                    <a:lnTo>
                      <a:pt x="1" y="3"/>
                    </a:lnTo>
                    <a:lnTo>
                      <a:pt x="2" y="1"/>
                    </a:lnTo>
                    <a:lnTo>
                      <a:pt x="2"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42" name="Freeform 2051"/>
              <p:cNvSpPr>
                <a:spLocks/>
              </p:cNvSpPr>
              <p:nvPr/>
            </p:nvSpPr>
            <p:spPr bwMode="auto">
              <a:xfrm>
                <a:off x="702" y="3534"/>
                <a:ext cx="19" cy="19"/>
              </a:xfrm>
              <a:custGeom>
                <a:avLst/>
                <a:gdLst>
                  <a:gd name="T0" fmla="*/ 18 w 19"/>
                  <a:gd name="T1" fmla="*/ 0 h 19"/>
                  <a:gd name="T2" fmla="*/ 18 w 19"/>
                  <a:gd name="T3" fmla="*/ 5 h 19"/>
                  <a:gd name="T4" fmla="*/ 10 w 19"/>
                  <a:gd name="T5" fmla="*/ 11 h 19"/>
                  <a:gd name="T6" fmla="*/ 0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18" y="0"/>
                    </a:moveTo>
                    <a:lnTo>
                      <a:pt x="18" y="5"/>
                    </a:lnTo>
                    <a:lnTo>
                      <a:pt x="10" y="11"/>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43" name="Freeform 2052"/>
              <p:cNvSpPr>
                <a:spLocks/>
              </p:cNvSpPr>
              <p:nvPr/>
            </p:nvSpPr>
            <p:spPr bwMode="auto">
              <a:xfrm>
                <a:off x="698" y="3542"/>
                <a:ext cx="19" cy="19"/>
              </a:xfrm>
              <a:custGeom>
                <a:avLst/>
                <a:gdLst>
                  <a:gd name="T0" fmla="*/ 18 w 19"/>
                  <a:gd name="T1" fmla="*/ 0 h 19"/>
                  <a:gd name="T2" fmla="*/ 14 w 19"/>
                  <a:gd name="T3" fmla="*/ 0 h 19"/>
                  <a:gd name="T4" fmla="*/ 10 w 19"/>
                  <a:gd name="T5" fmla="*/ 2 h 19"/>
                  <a:gd name="T6" fmla="*/ 4 w 19"/>
                  <a:gd name="T7" fmla="*/ 4 h 19"/>
                  <a:gd name="T8" fmla="*/ 1 w 19"/>
                  <a:gd name="T9" fmla="*/ 11 h 19"/>
                  <a:gd name="T10" fmla="*/ 0 w 19"/>
                  <a:gd name="T11" fmla="*/ 18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18" y="0"/>
                    </a:moveTo>
                    <a:lnTo>
                      <a:pt x="14" y="0"/>
                    </a:lnTo>
                    <a:lnTo>
                      <a:pt x="10" y="2"/>
                    </a:lnTo>
                    <a:lnTo>
                      <a:pt x="4" y="4"/>
                    </a:lnTo>
                    <a:lnTo>
                      <a:pt x="1" y="11"/>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44" name="Freeform 2053"/>
              <p:cNvSpPr>
                <a:spLocks/>
              </p:cNvSpPr>
              <p:nvPr/>
            </p:nvSpPr>
            <p:spPr bwMode="auto">
              <a:xfrm>
                <a:off x="697" y="3548"/>
                <a:ext cx="27" cy="34"/>
              </a:xfrm>
              <a:custGeom>
                <a:avLst/>
                <a:gdLst>
                  <a:gd name="T0" fmla="*/ 1 w 27"/>
                  <a:gd name="T1" fmla="*/ 3 h 34"/>
                  <a:gd name="T2" fmla="*/ 0 w 27"/>
                  <a:gd name="T3" fmla="*/ 4 h 34"/>
                  <a:gd name="T4" fmla="*/ 0 w 27"/>
                  <a:gd name="T5" fmla="*/ 5 h 34"/>
                  <a:gd name="T6" fmla="*/ 2 w 27"/>
                  <a:gd name="T7" fmla="*/ 6 h 34"/>
                  <a:gd name="T8" fmla="*/ 4 w 27"/>
                  <a:gd name="T9" fmla="*/ 4 h 34"/>
                  <a:gd name="T10" fmla="*/ 5 w 27"/>
                  <a:gd name="T11" fmla="*/ 2 h 34"/>
                  <a:gd name="T12" fmla="*/ 7 w 27"/>
                  <a:gd name="T13" fmla="*/ 0 h 34"/>
                  <a:gd name="T14" fmla="*/ 13 w 27"/>
                  <a:gd name="T15" fmla="*/ 0 h 34"/>
                  <a:gd name="T16" fmla="*/ 15 w 27"/>
                  <a:gd name="T17" fmla="*/ 3 h 34"/>
                  <a:gd name="T18" fmla="*/ 17 w 27"/>
                  <a:gd name="T19" fmla="*/ 5 h 34"/>
                  <a:gd name="T20" fmla="*/ 24 w 27"/>
                  <a:gd name="T21" fmla="*/ 5 h 34"/>
                  <a:gd name="T22" fmla="*/ 15 w 27"/>
                  <a:gd name="T23" fmla="*/ 5 h 34"/>
                  <a:gd name="T24" fmla="*/ 13 w 27"/>
                  <a:gd name="T25" fmla="*/ 6 h 34"/>
                  <a:gd name="T26" fmla="*/ 6 w 27"/>
                  <a:gd name="T27" fmla="*/ 12 h 34"/>
                  <a:gd name="T28" fmla="*/ 5 w 27"/>
                  <a:gd name="T29" fmla="*/ 18 h 34"/>
                  <a:gd name="T30" fmla="*/ 6 w 27"/>
                  <a:gd name="T31" fmla="*/ 19 h 34"/>
                  <a:gd name="T32" fmla="*/ 8 w 27"/>
                  <a:gd name="T33" fmla="*/ 19 h 34"/>
                  <a:gd name="T34" fmla="*/ 10 w 27"/>
                  <a:gd name="T35" fmla="*/ 16 h 34"/>
                  <a:gd name="T36" fmla="*/ 11 w 27"/>
                  <a:gd name="T37" fmla="*/ 13 h 34"/>
                  <a:gd name="T38" fmla="*/ 15 w 27"/>
                  <a:gd name="T39" fmla="*/ 13 h 34"/>
                  <a:gd name="T40" fmla="*/ 16 w 27"/>
                  <a:gd name="T41" fmla="*/ 12 h 34"/>
                  <a:gd name="T42" fmla="*/ 18 w 27"/>
                  <a:gd name="T43" fmla="*/ 9 h 34"/>
                  <a:gd name="T44" fmla="*/ 21 w 27"/>
                  <a:gd name="T45" fmla="*/ 11 h 34"/>
                  <a:gd name="T46" fmla="*/ 26 w 27"/>
                  <a:gd name="T47" fmla="*/ 11 h 34"/>
                  <a:gd name="T48" fmla="*/ 16 w 27"/>
                  <a:gd name="T49" fmla="*/ 15 h 34"/>
                  <a:gd name="T50" fmla="*/ 7 w 27"/>
                  <a:gd name="T51" fmla="*/ 20 h 34"/>
                  <a:gd name="T52" fmla="*/ 9 w 27"/>
                  <a:gd name="T53" fmla="*/ 23 h 34"/>
                  <a:gd name="T54" fmla="*/ 13 w 27"/>
                  <a:gd name="T55" fmla="*/ 22 h 34"/>
                  <a:gd name="T56" fmla="*/ 16 w 27"/>
                  <a:gd name="T57" fmla="*/ 19 h 34"/>
                  <a:gd name="T58" fmla="*/ 19 w 27"/>
                  <a:gd name="T59" fmla="*/ 18 h 34"/>
                  <a:gd name="T60" fmla="*/ 21 w 27"/>
                  <a:gd name="T61" fmla="*/ 18 h 34"/>
                  <a:gd name="T62" fmla="*/ 22 w 27"/>
                  <a:gd name="T63" fmla="*/ 16 h 34"/>
                  <a:gd name="T64" fmla="*/ 22 w 27"/>
                  <a:gd name="T65" fmla="*/ 20 h 34"/>
                  <a:gd name="T66" fmla="*/ 23 w 27"/>
                  <a:gd name="T67" fmla="*/ 22 h 34"/>
                  <a:gd name="T68" fmla="*/ 23 w 27"/>
                  <a:gd name="T69" fmla="*/ 24 h 34"/>
                  <a:gd name="T70" fmla="*/ 23 w 27"/>
                  <a:gd name="T71" fmla="*/ 26 h 34"/>
                  <a:gd name="T72" fmla="*/ 22 w 27"/>
                  <a:gd name="T73" fmla="*/ 29 h 34"/>
                  <a:gd name="T74" fmla="*/ 21 w 27"/>
                  <a:gd name="T75" fmla="*/ 31 h 34"/>
                  <a:gd name="T76" fmla="*/ 19 w 27"/>
                  <a:gd name="T77" fmla="*/ 33 h 3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
                  <a:gd name="T118" fmla="*/ 0 h 34"/>
                  <a:gd name="T119" fmla="*/ 27 w 27"/>
                  <a:gd name="T120" fmla="*/ 34 h 3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 h="34">
                    <a:moveTo>
                      <a:pt x="1" y="3"/>
                    </a:moveTo>
                    <a:lnTo>
                      <a:pt x="0" y="4"/>
                    </a:lnTo>
                    <a:lnTo>
                      <a:pt x="0" y="5"/>
                    </a:lnTo>
                    <a:lnTo>
                      <a:pt x="2" y="6"/>
                    </a:lnTo>
                    <a:lnTo>
                      <a:pt x="4" y="4"/>
                    </a:lnTo>
                    <a:lnTo>
                      <a:pt x="5" y="2"/>
                    </a:lnTo>
                    <a:lnTo>
                      <a:pt x="7" y="0"/>
                    </a:lnTo>
                    <a:lnTo>
                      <a:pt x="13" y="0"/>
                    </a:lnTo>
                    <a:lnTo>
                      <a:pt x="15" y="3"/>
                    </a:lnTo>
                    <a:lnTo>
                      <a:pt x="17" y="5"/>
                    </a:lnTo>
                    <a:lnTo>
                      <a:pt x="24" y="5"/>
                    </a:lnTo>
                    <a:lnTo>
                      <a:pt x="15" y="5"/>
                    </a:lnTo>
                    <a:lnTo>
                      <a:pt x="13" y="6"/>
                    </a:lnTo>
                    <a:lnTo>
                      <a:pt x="6" y="12"/>
                    </a:lnTo>
                    <a:lnTo>
                      <a:pt x="5" y="18"/>
                    </a:lnTo>
                    <a:lnTo>
                      <a:pt x="6" y="19"/>
                    </a:lnTo>
                    <a:lnTo>
                      <a:pt x="8" y="19"/>
                    </a:lnTo>
                    <a:lnTo>
                      <a:pt x="10" y="16"/>
                    </a:lnTo>
                    <a:lnTo>
                      <a:pt x="11" y="13"/>
                    </a:lnTo>
                    <a:lnTo>
                      <a:pt x="15" y="13"/>
                    </a:lnTo>
                    <a:lnTo>
                      <a:pt x="16" y="12"/>
                    </a:lnTo>
                    <a:lnTo>
                      <a:pt x="18" y="9"/>
                    </a:lnTo>
                    <a:lnTo>
                      <a:pt x="21" y="11"/>
                    </a:lnTo>
                    <a:lnTo>
                      <a:pt x="26" y="11"/>
                    </a:lnTo>
                    <a:lnTo>
                      <a:pt x="16" y="15"/>
                    </a:lnTo>
                    <a:lnTo>
                      <a:pt x="7" y="20"/>
                    </a:lnTo>
                    <a:lnTo>
                      <a:pt x="9" y="23"/>
                    </a:lnTo>
                    <a:lnTo>
                      <a:pt x="13" y="22"/>
                    </a:lnTo>
                    <a:lnTo>
                      <a:pt x="16" y="19"/>
                    </a:lnTo>
                    <a:lnTo>
                      <a:pt x="19" y="18"/>
                    </a:lnTo>
                    <a:lnTo>
                      <a:pt x="21" y="18"/>
                    </a:lnTo>
                    <a:lnTo>
                      <a:pt x="22" y="16"/>
                    </a:lnTo>
                    <a:lnTo>
                      <a:pt x="22" y="20"/>
                    </a:lnTo>
                    <a:lnTo>
                      <a:pt x="23" y="22"/>
                    </a:lnTo>
                    <a:lnTo>
                      <a:pt x="23" y="24"/>
                    </a:lnTo>
                    <a:lnTo>
                      <a:pt x="23" y="26"/>
                    </a:lnTo>
                    <a:lnTo>
                      <a:pt x="22" y="29"/>
                    </a:lnTo>
                    <a:lnTo>
                      <a:pt x="21" y="31"/>
                    </a:lnTo>
                    <a:lnTo>
                      <a:pt x="19" y="33"/>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45" name="Freeform 2054"/>
              <p:cNvSpPr>
                <a:spLocks/>
              </p:cNvSpPr>
              <p:nvPr/>
            </p:nvSpPr>
            <p:spPr bwMode="auto">
              <a:xfrm>
                <a:off x="720" y="3578"/>
                <a:ext cx="18" cy="18"/>
              </a:xfrm>
              <a:custGeom>
                <a:avLst/>
                <a:gdLst>
                  <a:gd name="T0" fmla="*/ 0 w 18"/>
                  <a:gd name="T1" fmla="*/ 0 h 18"/>
                  <a:gd name="T2" fmla="*/ 1 w 18"/>
                  <a:gd name="T3" fmla="*/ 4 h 18"/>
                  <a:gd name="T4" fmla="*/ 3 w 18"/>
                  <a:gd name="T5" fmla="*/ 6 h 18"/>
                  <a:gd name="T6" fmla="*/ 7 w 18"/>
                  <a:gd name="T7" fmla="*/ 9 h 18"/>
                  <a:gd name="T8" fmla="*/ 10 w 18"/>
                  <a:gd name="T9" fmla="*/ 11 h 18"/>
                  <a:gd name="T10" fmla="*/ 17 w 18"/>
                  <a:gd name="T11" fmla="*/ 11 h 18"/>
                  <a:gd name="T12" fmla="*/ 17 w 18"/>
                  <a:gd name="T13" fmla="*/ 14 h 18"/>
                  <a:gd name="T14" fmla="*/ 14 w 18"/>
                  <a:gd name="T15" fmla="*/ 17 h 18"/>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8"/>
                  <a:gd name="T26" fmla="*/ 18 w 18"/>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8">
                    <a:moveTo>
                      <a:pt x="0" y="0"/>
                    </a:moveTo>
                    <a:lnTo>
                      <a:pt x="1" y="4"/>
                    </a:lnTo>
                    <a:lnTo>
                      <a:pt x="3" y="6"/>
                    </a:lnTo>
                    <a:lnTo>
                      <a:pt x="7" y="9"/>
                    </a:lnTo>
                    <a:lnTo>
                      <a:pt x="10" y="11"/>
                    </a:lnTo>
                    <a:lnTo>
                      <a:pt x="17" y="11"/>
                    </a:lnTo>
                    <a:lnTo>
                      <a:pt x="17" y="14"/>
                    </a:lnTo>
                    <a:lnTo>
                      <a:pt x="14"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46" name="Freeform 2055"/>
              <p:cNvSpPr>
                <a:spLocks/>
              </p:cNvSpPr>
              <p:nvPr/>
            </p:nvSpPr>
            <p:spPr bwMode="auto">
              <a:xfrm>
                <a:off x="720" y="3580"/>
                <a:ext cx="25" cy="18"/>
              </a:xfrm>
              <a:custGeom>
                <a:avLst/>
                <a:gdLst>
                  <a:gd name="T0" fmla="*/ 24 w 25"/>
                  <a:gd name="T1" fmla="*/ 6 h 18"/>
                  <a:gd name="T2" fmla="*/ 19 w 25"/>
                  <a:gd name="T3" fmla="*/ 10 h 18"/>
                  <a:gd name="T4" fmla="*/ 16 w 25"/>
                  <a:gd name="T5" fmla="*/ 13 h 18"/>
                  <a:gd name="T6" fmla="*/ 11 w 25"/>
                  <a:gd name="T7" fmla="*/ 14 h 18"/>
                  <a:gd name="T8" fmla="*/ 5 w 25"/>
                  <a:gd name="T9" fmla="*/ 17 h 18"/>
                  <a:gd name="T10" fmla="*/ 3 w 25"/>
                  <a:gd name="T11" fmla="*/ 17 h 18"/>
                  <a:gd name="T12" fmla="*/ 0 w 25"/>
                  <a:gd name="T13" fmla="*/ 14 h 18"/>
                  <a:gd name="T14" fmla="*/ 0 w 25"/>
                  <a:gd name="T15" fmla="*/ 10 h 18"/>
                  <a:gd name="T16" fmla="*/ 2 w 25"/>
                  <a:gd name="T17" fmla="*/ 12 h 18"/>
                  <a:gd name="T18" fmla="*/ 6 w 25"/>
                  <a:gd name="T19" fmla="*/ 12 h 18"/>
                  <a:gd name="T20" fmla="*/ 12 w 25"/>
                  <a:gd name="T21" fmla="*/ 10 h 18"/>
                  <a:gd name="T22" fmla="*/ 15 w 25"/>
                  <a:gd name="T23" fmla="*/ 8 h 18"/>
                  <a:gd name="T24" fmla="*/ 17 w 25"/>
                  <a:gd name="T25" fmla="*/ 6 h 18"/>
                  <a:gd name="T26" fmla="*/ 19 w 25"/>
                  <a:gd name="T27" fmla="*/ 4 h 18"/>
                  <a:gd name="T28" fmla="*/ 22 w 25"/>
                  <a:gd name="T29" fmla="*/ 0 h 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
                  <a:gd name="T46" fmla="*/ 0 h 18"/>
                  <a:gd name="T47" fmla="*/ 25 w 25"/>
                  <a:gd name="T48" fmla="*/ 18 h 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 h="18">
                    <a:moveTo>
                      <a:pt x="24" y="6"/>
                    </a:moveTo>
                    <a:lnTo>
                      <a:pt x="19" y="10"/>
                    </a:lnTo>
                    <a:lnTo>
                      <a:pt x="16" y="13"/>
                    </a:lnTo>
                    <a:lnTo>
                      <a:pt x="11" y="14"/>
                    </a:lnTo>
                    <a:lnTo>
                      <a:pt x="5" y="17"/>
                    </a:lnTo>
                    <a:lnTo>
                      <a:pt x="3" y="17"/>
                    </a:lnTo>
                    <a:lnTo>
                      <a:pt x="0" y="14"/>
                    </a:lnTo>
                    <a:lnTo>
                      <a:pt x="0" y="10"/>
                    </a:lnTo>
                    <a:lnTo>
                      <a:pt x="2" y="12"/>
                    </a:lnTo>
                    <a:lnTo>
                      <a:pt x="6" y="12"/>
                    </a:lnTo>
                    <a:lnTo>
                      <a:pt x="12" y="10"/>
                    </a:lnTo>
                    <a:lnTo>
                      <a:pt x="15" y="8"/>
                    </a:lnTo>
                    <a:lnTo>
                      <a:pt x="17" y="6"/>
                    </a:lnTo>
                    <a:lnTo>
                      <a:pt x="19" y="4"/>
                    </a:lnTo>
                    <a:lnTo>
                      <a:pt x="22"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47" name="Freeform 2056"/>
              <p:cNvSpPr>
                <a:spLocks/>
              </p:cNvSpPr>
              <p:nvPr/>
            </p:nvSpPr>
            <p:spPr bwMode="auto">
              <a:xfrm>
                <a:off x="720" y="3578"/>
                <a:ext cx="23" cy="18"/>
              </a:xfrm>
              <a:custGeom>
                <a:avLst/>
                <a:gdLst>
                  <a:gd name="T0" fmla="*/ 22 w 23"/>
                  <a:gd name="T1" fmla="*/ 0 h 18"/>
                  <a:gd name="T2" fmla="*/ 17 w 23"/>
                  <a:gd name="T3" fmla="*/ 6 h 18"/>
                  <a:gd name="T4" fmla="*/ 16 w 23"/>
                  <a:gd name="T5" fmla="*/ 8 h 18"/>
                  <a:gd name="T6" fmla="*/ 14 w 23"/>
                  <a:gd name="T7" fmla="*/ 11 h 18"/>
                  <a:gd name="T8" fmla="*/ 12 w 23"/>
                  <a:gd name="T9" fmla="*/ 12 h 18"/>
                  <a:gd name="T10" fmla="*/ 9 w 23"/>
                  <a:gd name="T11" fmla="*/ 14 h 18"/>
                  <a:gd name="T12" fmla="*/ 5 w 23"/>
                  <a:gd name="T13" fmla="*/ 17 h 18"/>
                  <a:gd name="T14" fmla="*/ 0 w 23"/>
                  <a:gd name="T15" fmla="*/ 17 h 18"/>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8"/>
                  <a:gd name="T26" fmla="*/ 23 w 23"/>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8">
                    <a:moveTo>
                      <a:pt x="22" y="0"/>
                    </a:moveTo>
                    <a:lnTo>
                      <a:pt x="17" y="6"/>
                    </a:lnTo>
                    <a:lnTo>
                      <a:pt x="16" y="8"/>
                    </a:lnTo>
                    <a:lnTo>
                      <a:pt x="14" y="11"/>
                    </a:lnTo>
                    <a:lnTo>
                      <a:pt x="12" y="12"/>
                    </a:lnTo>
                    <a:lnTo>
                      <a:pt x="9" y="14"/>
                    </a:lnTo>
                    <a:lnTo>
                      <a:pt x="5" y="17"/>
                    </a:lnTo>
                    <a:lnTo>
                      <a:pt x="0"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48" name="Freeform 2057"/>
              <p:cNvSpPr>
                <a:spLocks/>
              </p:cNvSpPr>
              <p:nvPr/>
            </p:nvSpPr>
            <p:spPr bwMode="auto">
              <a:xfrm>
                <a:off x="742" y="3588"/>
                <a:ext cx="19" cy="22"/>
              </a:xfrm>
              <a:custGeom>
                <a:avLst/>
                <a:gdLst>
                  <a:gd name="T0" fmla="*/ 0 w 19"/>
                  <a:gd name="T1" fmla="*/ 0 h 22"/>
                  <a:gd name="T2" fmla="*/ 3 w 19"/>
                  <a:gd name="T3" fmla="*/ 2 h 22"/>
                  <a:gd name="T4" fmla="*/ 5 w 19"/>
                  <a:gd name="T5" fmla="*/ 6 h 22"/>
                  <a:gd name="T6" fmla="*/ 6 w 19"/>
                  <a:gd name="T7" fmla="*/ 8 h 22"/>
                  <a:gd name="T8" fmla="*/ 6 w 19"/>
                  <a:gd name="T9" fmla="*/ 12 h 22"/>
                  <a:gd name="T10" fmla="*/ 6 w 19"/>
                  <a:gd name="T11" fmla="*/ 16 h 22"/>
                  <a:gd name="T12" fmla="*/ 7 w 19"/>
                  <a:gd name="T13" fmla="*/ 17 h 22"/>
                  <a:gd name="T14" fmla="*/ 10 w 19"/>
                  <a:gd name="T15" fmla="*/ 19 h 22"/>
                  <a:gd name="T16" fmla="*/ 13 w 19"/>
                  <a:gd name="T17" fmla="*/ 21 h 22"/>
                  <a:gd name="T18" fmla="*/ 15 w 19"/>
                  <a:gd name="T19" fmla="*/ 21 h 22"/>
                  <a:gd name="T20" fmla="*/ 18 w 19"/>
                  <a:gd name="T21" fmla="*/ 18 h 22"/>
                  <a:gd name="T22" fmla="*/ 18 w 19"/>
                  <a:gd name="T23" fmla="*/ 16 h 22"/>
                  <a:gd name="T24" fmla="*/ 15 w 19"/>
                  <a:gd name="T25" fmla="*/ 13 h 22"/>
                  <a:gd name="T26" fmla="*/ 15 w 19"/>
                  <a:gd name="T27" fmla="*/ 11 h 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
                  <a:gd name="T43" fmla="*/ 0 h 22"/>
                  <a:gd name="T44" fmla="*/ 19 w 19"/>
                  <a:gd name="T45" fmla="*/ 22 h 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 h="22">
                    <a:moveTo>
                      <a:pt x="0" y="0"/>
                    </a:moveTo>
                    <a:lnTo>
                      <a:pt x="3" y="2"/>
                    </a:lnTo>
                    <a:lnTo>
                      <a:pt x="5" y="6"/>
                    </a:lnTo>
                    <a:lnTo>
                      <a:pt x="6" y="8"/>
                    </a:lnTo>
                    <a:lnTo>
                      <a:pt x="6" y="12"/>
                    </a:lnTo>
                    <a:lnTo>
                      <a:pt x="6" y="16"/>
                    </a:lnTo>
                    <a:lnTo>
                      <a:pt x="7" y="17"/>
                    </a:lnTo>
                    <a:lnTo>
                      <a:pt x="10" y="19"/>
                    </a:lnTo>
                    <a:lnTo>
                      <a:pt x="13" y="21"/>
                    </a:lnTo>
                    <a:lnTo>
                      <a:pt x="15" y="21"/>
                    </a:lnTo>
                    <a:lnTo>
                      <a:pt x="18" y="18"/>
                    </a:lnTo>
                    <a:lnTo>
                      <a:pt x="18" y="16"/>
                    </a:lnTo>
                    <a:lnTo>
                      <a:pt x="15" y="13"/>
                    </a:lnTo>
                    <a:lnTo>
                      <a:pt x="15" y="11"/>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49" name="Freeform 2058"/>
              <p:cNvSpPr>
                <a:spLocks/>
              </p:cNvSpPr>
              <p:nvPr/>
            </p:nvSpPr>
            <p:spPr bwMode="auto">
              <a:xfrm>
                <a:off x="720" y="3593"/>
                <a:ext cx="29" cy="35"/>
              </a:xfrm>
              <a:custGeom>
                <a:avLst/>
                <a:gdLst>
                  <a:gd name="T0" fmla="*/ 28 w 29"/>
                  <a:gd name="T1" fmla="*/ 9 h 35"/>
                  <a:gd name="T2" fmla="*/ 24 w 29"/>
                  <a:gd name="T3" fmla="*/ 10 h 35"/>
                  <a:gd name="T4" fmla="*/ 20 w 29"/>
                  <a:gd name="T5" fmla="*/ 10 h 35"/>
                  <a:gd name="T6" fmla="*/ 16 w 29"/>
                  <a:gd name="T7" fmla="*/ 7 h 35"/>
                  <a:gd name="T8" fmla="*/ 12 w 29"/>
                  <a:gd name="T9" fmla="*/ 5 h 35"/>
                  <a:gd name="T10" fmla="*/ 9 w 29"/>
                  <a:gd name="T11" fmla="*/ 3 h 35"/>
                  <a:gd name="T12" fmla="*/ 6 w 29"/>
                  <a:gd name="T13" fmla="*/ 2 h 35"/>
                  <a:gd name="T14" fmla="*/ 2 w 29"/>
                  <a:gd name="T15" fmla="*/ 0 h 35"/>
                  <a:gd name="T16" fmla="*/ 1 w 29"/>
                  <a:gd name="T17" fmla="*/ 3 h 35"/>
                  <a:gd name="T18" fmla="*/ 1 w 29"/>
                  <a:gd name="T19" fmla="*/ 5 h 35"/>
                  <a:gd name="T20" fmla="*/ 0 w 29"/>
                  <a:gd name="T21" fmla="*/ 9 h 35"/>
                  <a:gd name="T22" fmla="*/ 1 w 29"/>
                  <a:gd name="T23" fmla="*/ 12 h 35"/>
                  <a:gd name="T24" fmla="*/ 2 w 29"/>
                  <a:gd name="T25" fmla="*/ 17 h 35"/>
                  <a:gd name="T26" fmla="*/ 2 w 29"/>
                  <a:gd name="T27" fmla="*/ 20 h 35"/>
                  <a:gd name="T28" fmla="*/ 3 w 29"/>
                  <a:gd name="T29" fmla="*/ 22 h 35"/>
                  <a:gd name="T30" fmla="*/ 3 w 29"/>
                  <a:gd name="T31" fmla="*/ 27 h 35"/>
                  <a:gd name="T32" fmla="*/ 5 w 29"/>
                  <a:gd name="T33" fmla="*/ 29 h 35"/>
                  <a:gd name="T34" fmla="*/ 6 w 29"/>
                  <a:gd name="T35" fmla="*/ 30 h 35"/>
                  <a:gd name="T36" fmla="*/ 9 w 29"/>
                  <a:gd name="T37" fmla="*/ 32 h 35"/>
                  <a:gd name="T38" fmla="*/ 11 w 29"/>
                  <a:gd name="T39" fmla="*/ 32 h 35"/>
                  <a:gd name="T40" fmla="*/ 16 w 29"/>
                  <a:gd name="T41" fmla="*/ 34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35"/>
                  <a:gd name="T65" fmla="*/ 29 w 29"/>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35">
                    <a:moveTo>
                      <a:pt x="28" y="9"/>
                    </a:moveTo>
                    <a:lnTo>
                      <a:pt x="24" y="10"/>
                    </a:lnTo>
                    <a:lnTo>
                      <a:pt x="20" y="10"/>
                    </a:lnTo>
                    <a:lnTo>
                      <a:pt x="16" y="7"/>
                    </a:lnTo>
                    <a:lnTo>
                      <a:pt x="12" y="5"/>
                    </a:lnTo>
                    <a:lnTo>
                      <a:pt x="9" y="3"/>
                    </a:lnTo>
                    <a:lnTo>
                      <a:pt x="6" y="2"/>
                    </a:lnTo>
                    <a:lnTo>
                      <a:pt x="2" y="0"/>
                    </a:lnTo>
                    <a:lnTo>
                      <a:pt x="1" y="3"/>
                    </a:lnTo>
                    <a:lnTo>
                      <a:pt x="1" y="5"/>
                    </a:lnTo>
                    <a:lnTo>
                      <a:pt x="0" y="9"/>
                    </a:lnTo>
                    <a:lnTo>
                      <a:pt x="1" y="12"/>
                    </a:lnTo>
                    <a:lnTo>
                      <a:pt x="2" y="17"/>
                    </a:lnTo>
                    <a:lnTo>
                      <a:pt x="2" y="20"/>
                    </a:lnTo>
                    <a:lnTo>
                      <a:pt x="3" y="22"/>
                    </a:lnTo>
                    <a:lnTo>
                      <a:pt x="3" y="27"/>
                    </a:lnTo>
                    <a:lnTo>
                      <a:pt x="5" y="29"/>
                    </a:lnTo>
                    <a:lnTo>
                      <a:pt x="6" y="30"/>
                    </a:lnTo>
                    <a:lnTo>
                      <a:pt x="9" y="32"/>
                    </a:lnTo>
                    <a:lnTo>
                      <a:pt x="11" y="32"/>
                    </a:lnTo>
                    <a:lnTo>
                      <a:pt x="16" y="34"/>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50" name="Freeform 2059"/>
              <p:cNvSpPr>
                <a:spLocks/>
              </p:cNvSpPr>
              <p:nvPr/>
            </p:nvSpPr>
            <p:spPr bwMode="auto">
              <a:xfrm>
                <a:off x="720" y="3604"/>
                <a:ext cx="36" cy="19"/>
              </a:xfrm>
              <a:custGeom>
                <a:avLst/>
                <a:gdLst>
                  <a:gd name="T0" fmla="*/ 0 w 36"/>
                  <a:gd name="T1" fmla="*/ 0 h 19"/>
                  <a:gd name="T2" fmla="*/ 3 w 36"/>
                  <a:gd name="T3" fmla="*/ 3 h 19"/>
                  <a:gd name="T4" fmla="*/ 6 w 36"/>
                  <a:gd name="T5" fmla="*/ 4 h 19"/>
                  <a:gd name="T6" fmla="*/ 10 w 36"/>
                  <a:gd name="T7" fmla="*/ 9 h 19"/>
                  <a:gd name="T8" fmla="*/ 12 w 36"/>
                  <a:gd name="T9" fmla="*/ 10 h 19"/>
                  <a:gd name="T10" fmla="*/ 15 w 36"/>
                  <a:gd name="T11" fmla="*/ 12 h 19"/>
                  <a:gd name="T12" fmla="*/ 18 w 36"/>
                  <a:gd name="T13" fmla="*/ 13 h 19"/>
                  <a:gd name="T14" fmla="*/ 22 w 36"/>
                  <a:gd name="T15" fmla="*/ 18 h 19"/>
                  <a:gd name="T16" fmla="*/ 24 w 36"/>
                  <a:gd name="T17" fmla="*/ 18 h 19"/>
                  <a:gd name="T18" fmla="*/ 27 w 36"/>
                  <a:gd name="T19" fmla="*/ 18 h 19"/>
                  <a:gd name="T20" fmla="*/ 30 w 36"/>
                  <a:gd name="T21" fmla="*/ 15 h 19"/>
                  <a:gd name="T22" fmla="*/ 33 w 36"/>
                  <a:gd name="T23" fmla="*/ 12 h 19"/>
                  <a:gd name="T24" fmla="*/ 35 w 36"/>
                  <a:gd name="T25" fmla="*/ 9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19"/>
                  <a:gd name="T41" fmla="*/ 36 w 36"/>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19">
                    <a:moveTo>
                      <a:pt x="0" y="0"/>
                    </a:moveTo>
                    <a:lnTo>
                      <a:pt x="3" y="3"/>
                    </a:lnTo>
                    <a:lnTo>
                      <a:pt x="6" y="4"/>
                    </a:lnTo>
                    <a:lnTo>
                      <a:pt x="10" y="9"/>
                    </a:lnTo>
                    <a:lnTo>
                      <a:pt x="12" y="10"/>
                    </a:lnTo>
                    <a:lnTo>
                      <a:pt x="15" y="12"/>
                    </a:lnTo>
                    <a:lnTo>
                      <a:pt x="18" y="13"/>
                    </a:lnTo>
                    <a:lnTo>
                      <a:pt x="22" y="18"/>
                    </a:lnTo>
                    <a:lnTo>
                      <a:pt x="24" y="18"/>
                    </a:lnTo>
                    <a:lnTo>
                      <a:pt x="27" y="18"/>
                    </a:lnTo>
                    <a:lnTo>
                      <a:pt x="30" y="15"/>
                    </a:lnTo>
                    <a:lnTo>
                      <a:pt x="33" y="12"/>
                    </a:lnTo>
                    <a:lnTo>
                      <a:pt x="35" y="9"/>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51" name="Freeform 2060"/>
              <p:cNvSpPr>
                <a:spLocks/>
              </p:cNvSpPr>
              <p:nvPr/>
            </p:nvSpPr>
            <p:spPr bwMode="auto">
              <a:xfrm>
                <a:off x="763" y="3606"/>
                <a:ext cx="18" cy="20"/>
              </a:xfrm>
              <a:custGeom>
                <a:avLst/>
                <a:gdLst>
                  <a:gd name="T0" fmla="*/ 0 w 18"/>
                  <a:gd name="T1" fmla="*/ 0 h 20"/>
                  <a:gd name="T2" fmla="*/ 7 w 18"/>
                  <a:gd name="T3" fmla="*/ 4 h 20"/>
                  <a:gd name="T4" fmla="*/ 10 w 18"/>
                  <a:gd name="T5" fmla="*/ 9 h 20"/>
                  <a:gd name="T6" fmla="*/ 17 w 18"/>
                  <a:gd name="T7" fmla="*/ 19 h 20"/>
                  <a:gd name="T8" fmla="*/ 0 60000 65536"/>
                  <a:gd name="T9" fmla="*/ 0 60000 65536"/>
                  <a:gd name="T10" fmla="*/ 0 60000 65536"/>
                  <a:gd name="T11" fmla="*/ 0 60000 65536"/>
                  <a:gd name="T12" fmla="*/ 0 w 18"/>
                  <a:gd name="T13" fmla="*/ 0 h 20"/>
                  <a:gd name="T14" fmla="*/ 18 w 18"/>
                  <a:gd name="T15" fmla="*/ 20 h 20"/>
                </a:gdLst>
                <a:ahLst/>
                <a:cxnLst>
                  <a:cxn ang="T8">
                    <a:pos x="T0" y="T1"/>
                  </a:cxn>
                  <a:cxn ang="T9">
                    <a:pos x="T2" y="T3"/>
                  </a:cxn>
                  <a:cxn ang="T10">
                    <a:pos x="T4" y="T5"/>
                  </a:cxn>
                  <a:cxn ang="T11">
                    <a:pos x="T6" y="T7"/>
                  </a:cxn>
                </a:cxnLst>
                <a:rect l="T12" t="T13" r="T14" b="T15"/>
                <a:pathLst>
                  <a:path w="18" h="20">
                    <a:moveTo>
                      <a:pt x="0" y="0"/>
                    </a:moveTo>
                    <a:lnTo>
                      <a:pt x="7" y="4"/>
                    </a:lnTo>
                    <a:lnTo>
                      <a:pt x="10" y="9"/>
                    </a:lnTo>
                    <a:lnTo>
                      <a:pt x="17" y="19"/>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52" name="Freeform 2061"/>
              <p:cNvSpPr>
                <a:spLocks/>
              </p:cNvSpPr>
              <p:nvPr/>
            </p:nvSpPr>
            <p:spPr bwMode="auto">
              <a:xfrm>
                <a:off x="636" y="3536"/>
                <a:ext cx="26" cy="66"/>
              </a:xfrm>
              <a:custGeom>
                <a:avLst/>
                <a:gdLst>
                  <a:gd name="T0" fmla="*/ 2 w 26"/>
                  <a:gd name="T1" fmla="*/ 0 h 66"/>
                  <a:gd name="T2" fmla="*/ 0 w 26"/>
                  <a:gd name="T3" fmla="*/ 3 h 66"/>
                  <a:gd name="T4" fmla="*/ 0 w 26"/>
                  <a:gd name="T5" fmla="*/ 6 h 66"/>
                  <a:gd name="T6" fmla="*/ 1 w 26"/>
                  <a:gd name="T7" fmla="*/ 11 h 66"/>
                  <a:gd name="T8" fmla="*/ 2 w 26"/>
                  <a:gd name="T9" fmla="*/ 17 h 66"/>
                  <a:gd name="T10" fmla="*/ 3 w 26"/>
                  <a:gd name="T11" fmla="*/ 22 h 66"/>
                  <a:gd name="T12" fmla="*/ 5 w 26"/>
                  <a:gd name="T13" fmla="*/ 29 h 66"/>
                  <a:gd name="T14" fmla="*/ 7 w 26"/>
                  <a:gd name="T15" fmla="*/ 35 h 66"/>
                  <a:gd name="T16" fmla="*/ 9 w 26"/>
                  <a:gd name="T17" fmla="*/ 39 h 66"/>
                  <a:gd name="T18" fmla="*/ 11 w 26"/>
                  <a:gd name="T19" fmla="*/ 44 h 66"/>
                  <a:gd name="T20" fmla="*/ 14 w 26"/>
                  <a:gd name="T21" fmla="*/ 48 h 66"/>
                  <a:gd name="T22" fmla="*/ 16 w 26"/>
                  <a:gd name="T23" fmla="*/ 52 h 66"/>
                  <a:gd name="T24" fmla="*/ 19 w 26"/>
                  <a:gd name="T25" fmla="*/ 57 h 66"/>
                  <a:gd name="T26" fmla="*/ 21 w 26"/>
                  <a:gd name="T27" fmla="*/ 61 h 66"/>
                  <a:gd name="T28" fmla="*/ 25 w 26"/>
                  <a:gd name="T29" fmla="*/ 65 h 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
                  <a:gd name="T46" fmla="*/ 0 h 66"/>
                  <a:gd name="T47" fmla="*/ 26 w 26"/>
                  <a:gd name="T48" fmla="*/ 66 h 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 h="66">
                    <a:moveTo>
                      <a:pt x="2" y="0"/>
                    </a:moveTo>
                    <a:lnTo>
                      <a:pt x="0" y="3"/>
                    </a:lnTo>
                    <a:lnTo>
                      <a:pt x="0" y="6"/>
                    </a:lnTo>
                    <a:lnTo>
                      <a:pt x="1" y="11"/>
                    </a:lnTo>
                    <a:lnTo>
                      <a:pt x="2" y="17"/>
                    </a:lnTo>
                    <a:lnTo>
                      <a:pt x="3" y="22"/>
                    </a:lnTo>
                    <a:lnTo>
                      <a:pt x="5" y="29"/>
                    </a:lnTo>
                    <a:lnTo>
                      <a:pt x="7" y="35"/>
                    </a:lnTo>
                    <a:lnTo>
                      <a:pt x="9" y="39"/>
                    </a:lnTo>
                    <a:lnTo>
                      <a:pt x="11" y="44"/>
                    </a:lnTo>
                    <a:lnTo>
                      <a:pt x="14" y="48"/>
                    </a:lnTo>
                    <a:lnTo>
                      <a:pt x="16" y="52"/>
                    </a:lnTo>
                    <a:lnTo>
                      <a:pt x="19" y="57"/>
                    </a:lnTo>
                    <a:lnTo>
                      <a:pt x="21" y="61"/>
                    </a:lnTo>
                    <a:lnTo>
                      <a:pt x="25" y="65"/>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53" name="Freeform 2062"/>
              <p:cNvSpPr>
                <a:spLocks/>
              </p:cNvSpPr>
              <p:nvPr/>
            </p:nvSpPr>
            <p:spPr bwMode="auto">
              <a:xfrm>
                <a:off x="613" y="3534"/>
                <a:ext cx="33" cy="66"/>
              </a:xfrm>
              <a:custGeom>
                <a:avLst/>
                <a:gdLst>
                  <a:gd name="T0" fmla="*/ 27 w 33"/>
                  <a:gd name="T1" fmla="*/ 65 h 66"/>
                  <a:gd name="T2" fmla="*/ 32 w 33"/>
                  <a:gd name="T3" fmla="*/ 59 h 66"/>
                  <a:gd name="T4" fmla="*/ 26 w 33"/>
                  <a:gd name="T5" fmla="*/ 59 h 66"/>
                  <a:gd name="T6" fmla="*/ 11 w 33"/>
                  <a:gd name="T7" fmla="*/ 57 h 66"/>
                  <a:gd name="T8" fmla="*/ 0 w 33"/>
                  <a:gd name="T9" fmla="*/ 56 h 66"/>
                  <a:gd name="T10" fmla="*/ 6 w 33"/>
                  <a:gd name="T11" fmla="*/ 47 h 66"/>
                  <a:gd name="T12" fmla="*/ 9 w 33"/>
                  <a:gd name="T13" fmla="*/ 40 h 66"/>
                  <a:gd name="T14" fmla="*/ 12 w 33"/>
                  <a:gd name="T15" fmla="*/ 34 h 66"/>
                  <a:gd name="T16" fmla="*/ 13 w 33"/>
                  <a:gd name="T17" fmla="*/ 29 h 66"/>
                  <a:gd name="T18" fmla="*/ 16 w 33"/>
                  <a:gd name="T19" fmla="*/ 23 h 66"/>
                  <a:gd name="T20" fmla="*/ 18 w 33"/>
                  <a:gd name="T21" fmla="*/ 17 h 66"/>
                  <a:gd name="T22" fmla="*/ 19 w 33"/>
                  <a:gd name="T23" fmla="*/ 12 h 66"/>
                  <a:gd name="T24" fmla="*/ 21 w 33"/>
                  <a:gd name="T25" fmla="*/ 6 h 66"/>
                  <a:gd name="T26" fmla="*/ 22 w 33"/>
                  <a:gd name="T27" fmla="*/ 3 h 66"/>
                  <a:gd name="T28" fmla="*/ 24 w 33"/>
                  <a:gd name="T29" fmla="*/ 0 h 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66"/>
                  <a:gd name="T47" fmla="*/ 33 w 33"/>
                  <a:gd name="T48" fmla="*/ 66 h 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66">
                    <a:moveTo>
                      <a:pt x="27" y="65"/>
                    </a:moveTo>
                    <a:lnTo>
                      <a:pt x="32" y="59"/>
                    </a:lnTo>
                    <a:lnTo>
                      <a:pt x="26" y="59"/>
                    </a:lnTo>
                    <a:lnTo>
                      <a:pt x="11" y="57"/>
                    </a:lnTo>
                    <a:lnTo>
                      <a:pt x="0" y="56"/>
                    </a:lnTo>
                    <a:lnTo>
                      <a:pt x="6" y="47"/>
                    </a:lnTo>
                    <a:lnTo>
                      <a:pt x="9" y="40"/>
                    </a:lnTo>
                    <a:lnTo>
                      <a:pt x="12" y="34"/>
                    </a:lnTo>
                    <a:lnTo>
                      <a:pt x="13" y="29"/>
                    </a:lnTo>
                    <a:lnTo>
                      <a:pt x="16" y="23"/>
                    </a:lnTo>
                    <a:lnTo>
                      <a:pt x="18" y="17"/>
                    </a:lnTo>
                    <a:lnTo>
                      <a:pt x="19" y="12"/>
                    </a:lnTo>
                    <a:lnTo>
                      <a:pt x="21" y="6"/>
                    </a:lnTo>
                    <a:lnTo>
                      <a:pt x="22" y="3"/>
                    </a:lnTo>
                    <a:lnTo>
                      <a:pt x="24"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54" name="Freeform 2063"/>
              <p:cNvSpPr>
                <a:spLocks/>
              </p:cNvSpPr>
              <p:nvPr/>
            </p:nvSpPr>
            <p:spPr bwMode="auto">
              <a:xfrm>
                <a:off x="646" y="3576"/>
                <a:ext cx="19" cy="18"/>
              </a:xfrm>
              <a:custGeom>
                <a:avLst/>
                <a:gdLst>
                  <a:gd name="T0" fmla="*/ 0 w 19"/>
                  <a:gd name="T1" fmla="*/ 0 h 18"/>
                  <a:gd name="T2" fmla="*/ 4 w 19"/>
                  <a:gd name="T3" fmla="*/ 4 h 18"/>
                  <a:gd name="T4" fmla="*/ 8 w 19"/>
                  <a:gd name="T5" fmla="*/ 6 h 18"/>
                  <a:gd name="T6" fmla="*/ 12 w 19"/>
                  <a:gd name="T7" fmla="*/ 6 h 18"/>
                  <a:gd name="T8" fmla="*/ 18 w 19"/>
                  <a:gd name="T9" fmla="*/ 4 h 18"/>
                  <a:gd name="T10" fmla="*/ 18 w 19"/>
                  <a:gd name="T11" fmla="*/ 11 h 18"/>
                  <a:gd name="T12" fmla="*/ 14 w 19"/>
                  <a:gd name="T13" fmla="*/ 13 h 18"/>
                  <a:gd name="T14" fmla="*/ 11 w 19"/>
                  <a:gd name="T15" fmla="*/ 17 h 18"/>
                  <a:gd name="T16" fmla="*/ 6 w 19"/>
                  <a:gd name="T17" fmla="*/ 17 h 18"/>
                  <a:gd name="T18" fmla="*/ 2 w 19"/>
                  <a:gd name="T19" fmla="*/ 11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8"/>
                  <a:gd name="T32" fmla="*/ 19 w 19"/>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8">
                    <a:moveTo>
                      <a:pt x="0" y="0"/>
                    </a:moveTo>
                    <a:lnTo>
                      <a:pt x="4" y="4"/>
                    </a:lnTo>
                    <a:lnTo>
                      <a:pt x="8" y="6"/>
                    </a:lnTo>
                    <a:lnTo>
                      <a:pt x="12" y="6"/>
                    </a:lnTo>
                    <a:lnTo>
                      <a:pt x="18" y="4"/>
                    </a:lnTo>
                    <a:lnTo>
                      <a:pt x="18" y="11"/>
                    </a:lnTo>
                    <a:lnTo>
                      <a:pt x="14" y="13"/>
                    </a:lnTo>
                    <a:lnTo>
                      <a:pt x="11" y="17"/>
                    </a:lnTo>
                    <a:lnTo>
                      <a:pt x="6" y="17"/>
                    </a:lnTo>
                    <a:lnTo>
                      <a:pt x="2" y="11"/>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55" name="Freeform 2064"/>
              <p:cNvSpPr>
                <a:spLocks/>
              </p:cNvSpPr>
              <p:nvPr/>
            </p:nvSpPr>
            <p:spPr bwMode="auto">
              <a:xfrm>
                <a:off x="659" y="3570"/>
                <a:ext cx="18" cy="56"/>
              </a:xfrm>
              <a:custGeom>
                <a:avLst/>
                <a:gdLst>
                  <a:gd name="T0" fmla="*/ 5 w 18"/>
                  <a:gd name="T1" fmla="*/ 0 h 56"/>
                  <a:gd name="T2" fmla="*/ 0 w 18"/>
                  <a:gd name="T3" fmla="*/ 31 h 56"/>
                  <a:gd name="T4" fmla="*/ 5 w 18"/>
                  <a:gd name="T5" fmla="*/ 0 h 56"/>
                  <a:gd name="T6" fmla="*/ 10 w 18"/>
                  <a:gd name="T7" fmla="*/ 12 h 56"/>
                  <a:gd name="T8" fmla="*/ 4 w 18"/>
                  <a:gd name="T9" fmla="*/ 32 h 56"/>
                  <a:gd name="T10" fmla="*/ 8 w 18"/>
                  <a:gd name="T11" fmla="*/ 23 h 56"/>
                  <a:gd name="T12" fmla="*/ 17 w 18"/>
                  <a:gd name="T13" fmla="*/ 26 h 56"/>
                  <a:gd name="T14" fmla="*/ 14 w 18"/>
                  <a:gd name="T15" fmla="*/ 30 h 56"/>
                  <a:gd name="T16" fmla="*/ 12 w 18"/>
                  <a:gd name="T17" fmla="*/ 35 h 56"/>
                  <a:gd name="T18" fmla="*/ 10 w 18"/>
                  <a:gd name="T19" fmla="*/ 40 h 56"/>
                  <a:gd name="T20" fmla="*/ 9 w 18"/>
                  <a:gd name="T21" fmla="*/ 44 h 56"/>
                  <a:gd name="T22" fmla="*/ 8 w 18"/>
                  <a:gd name="T23" fmla="*/ 47 h 56"/>
                  <a:gd name="T24" fmla="*/ 6 w 18"/>
                  <a:gd name="T25" fmla="*/ 55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56"/>
                  <a:gd name="T41" fmla="*/ 18 w 18"/>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56">
                    <a:moveTo>
                      <a:pt x="5" y="0"/>
                    </a:moveTo>
                    <a:lnTo>
                      <a:pt x="0" y="31"/>
                    </a:lnTo>
                    <a:lnTo>
                      <a:pt x="5" y="0"/>
                    </a:lnTo>
                    <a:lnTo>
                      <a:pt x="10" y="12"/>
                    </a:lnTo>
                    <a:lnTo>
                      <a:pt x="4" y="32"/>
                    </a:lnTo>
                    <a:lnTo>
                      <a:pt x="8" y="23"/>
                    </a:lnTo>
                    <a:lnTo>
                      <a:pt x="17" y="26"/>
                    </a:lnTo>
                    <a:lnTo>
                      <a:pt x="14" y="30"/>
                    </a:lnTo>
                    <a:lnTo>
                      <a:pt x="12" y="35"/>
                    </a:lnTo>
                    <a:lnTo>
                      <a:pt x="10" y="40"/>
                    </a:lnTo>
                    <a:lnTo>
                      <a:pt x="9" y="44"/>
                    </a:lnTo>
                    <a:lnTo>
                      <a:pt x="8" y="47"/>
                    </a:lnTo>
                    <a:lnTo>
                      <a:pt x="6" y="55"/>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56" name="Freeform 2065"/>
              <p:cNvSpPr>
                <a:spLocks/>
              </p:cNvSpPr>
              <p:nvPr/>
            </p:nvSpPr>
            <p:spPr bwMode="auto">
              <a:xfrm>
                <a:off x="676" y="3592"/>
                <a:ext cx="19" cy="34"/>
              </a:xfrm>
              <a:custGeom>
                <a:avLst/>
                <a:gdLst>
                  <a:gd name="T0" fmla="*/ 0 w 19"/>
                  <a:gd name="T1" fmla="*/ 0 h 34"/>
                  <a:gd name="T2" fmla="*/ 1 w 19"/>
                  <a:gd name="T3" fmla="*/ 33 h 34"/>
                  <a:gd name="T4" fmla="*/ 18 w 19"/>
                  <a:gd name="T5" fmla="*/ 33 h 34"/>
                  <a:gd name="T6" fmla="*/ 18 w 19"/>
                  <a:gd name="T7" fmla="*/ 28 h 34"/>
                  <a:gd name="T8" fmla="*/ 18 w 19"/>
                  <a:gd name="T9" fmla="*/ 27 h 34"/>
                  <a:gd name="T10" fmla="*/ 18 w 19"/>
                  <a:gd name="T11" fmla="*/ 21 h 34"/>
                  <a:gd name="T12" fmla="*/ 13 w 19"/>
                  <a:gd name="T13" fmla="*/ 0 h 34"/>
                  <a:gd name="T14" fmla="*/ 0 w 19"/>
                  <a:gd name="T15" fmla="*/ 0 h 34"/>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34"/>
                  <a:gd name="T26" fmla="*/ 19 w 19"/>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34">
                    <a:moveTo>
                      <a:pt x="0" y="0"/>
                    </a:moveTo>
                    <a:lnTo>
                      <a:pt x="1" y="33"/>
                    </a:lnTo>
                    <a:lnTo>
                      <a:pt x="18" y="33"/>
                    </a:lnTo>
                    <a:lnTo>
                      <a:pt x="18" y="28"/>
                    </a:lnTo>
                    <a:lnTo>
                      <a:pt x="18" y="27"/>
                    </a:lnTo>
                    <a:lnTo>
                      <a:pt x="18" y="21"/>
                    </a:lnTo>
                    <a:lnTo>
                      <a:pt x="13" y="0"/>
                    </a:lnTo>
                    <a:lnTo>
                      <a:pt x="0" y="0"/>
                    </a:lnTo>
                  </a:path>
                </a:pathLst>
              </a:custGeom>
              <a:solidFill>
                <a:srgbClr val="767900"/>
              </a:solidFill>
              <a:ln w="12700" cap="rnd">
                <a:solidFill>
                  <a:srgbClr val="404000"/>
                </a:solidFill>
                <a:round/>
                <a:headEnd/>
                <a:tailEnd/>
              </a:ln>
            </p:spPr>
            <p:txBody>
              <a:bodyPr/>
              <a:lstStyle/>
              <a:p>
                <a:endParaRPr lang="zh-CN" altLang="en-US"/>
              </a:p>
            </p:txBody>
          </p:sp>
          <p:sp>
            <p:nvSpPr>
              <p:cNvPr id="73457" name="Freeform 2066"/>
              <p:cNvSpPr>
                <a:spLocks/>
              </p:cNvSpPr>
              <p:nvPr/>
            </p:nvSpPr>
            <p:spPr bwMode="auto">
              <a:xfrm>
                <a:off x="676" y="3593"/>
                <a:ext cx="19" cy="1"/>
              </a:xfrm>
              <a:custGeom>
                <a:avLst/>
                <a:gdLst>
                  <a:gd name="T0" fmla="*/ 0 w 19"/>
                  <a:gd name="T1" fmla="*/ 0 h 1"/>
                  <a:gd name="T2" fmla="*/ 10 w 19"/>
                  <a:gd name="T3" fmla="*/ 0 h 1"/>
                  <a:gd name="T4" fmla="*/ 18 w 19"/>
                  <a:gd name="T5" fmla="*/ 0 h 1"/>
                  <a:gd name="T6" fmla="*/ 0 60000 65536"/>
                  <a:gd name="T7" fmla="*/ 0 60000 65536"/>
                  <a:gd name="T8" fmla="*/ 0 60000 65536"/>
                  <a:gd name="T9" fmla="*/ 0 w 19"/>
                  <a:gd name="T10" fmla="*/ 0 h 1"/>
                  <a:gd name="T11" fmla="*/ 19 w 19"/>
                  <a:gd name="T12" fmla="*/ 1 h 1"/>
                </a:gdLst>
                <a:ahLst/>
                <a:cxnLst>
                  <a:cxn ang="T6">
                    <a:pos x="T0" y="T1"/>
                  </a:cxn>
                  <a:cxn ang="T7">
                    <a:pos x="T2" y="T3"/>
                  </a:cxn>
                  <a:cxn ang="T8">
                    <a:pos x="T4" y="T5"/>
                  </a:cxn>
                </a:cxnLst>
                <a:rect l="T9" t="T10" r="T11" b="T12"/>
                <a:pathLst>
                  <a:path w="19" h="1">
                    <a:moveTo>
                      <a:pt x="0" y="0"/>
                    </a:moveTo>
                    <a:lnTo>
                      <a:pt x="10" y="0"/>
                    </a:lnTo>
                    <a:lnTo>
                      <a:pt x="18"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58" name="Freeform 2067"/>
              <p:cNvSpPr>
                <a:spLocks/>
              </p:cNvSpPr>
              <p:nvPr/>
            </p:nvSpPr>
            <p:spPr bwMode="auto">
              <a:xfrm>
                <a:off x="712" y="3614"/>
                <a:ext cx="19" cy="19"/>
              </a:xfrm>
              <a:custGeom>
                <a:avLst/>
                <a:gdLst>
                  <a:gd name="T0" fmla="*/ 18 w 19"/>
                  <a:gd name="T1" fmla="*/ 0 h 19"/>
                  <a:gd name="T2" fmla="*/ 13 w 19"/>
                  <a:gd name="T3" fmla="*/ 1 h 19"/>
                  <a:gd name="T4" fmla="*/ 10 w 19"/>
                  <a:gd name="T5" fmla="*/ 4 h 19"/>
                  <a:gd name="T6" fmla="*/ 9 w 19"/>
                  <a:gd name="T7" fmla="*/ 6 h 19"/>
                  <a:gd name="T8" fmla="*/ 3 w 19"/>
                  <a:gd name="T9" fmla="*/ 9 h 19"/>
                  <a:gd name="T10" fmla="*/ 1 w 19"/>
                  <a:gd name="T11" fmla="*/ 11 h 19"/>
                  <a:gd name="T12" fmla="*/ 0 w 19"/>
                  <a:gd name="T13" fmla="*/ 14 h 19"/>
                  <a:gd name="T14" fmla="*/ 1 w 19"/>
                  <a:gd name="T15" fmla="*/ 18 h 19"/>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9"/>
                  <a:gd name="T26" fmla="*/ 19 w 19"/>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9">
                    <a:moveTo>
                      <a:pt x="18" y="0"/>
                    </a:moveTo>
                    <a:lnTo>
                      <a:pt x="13" y="1"/>
                    </a:lnTo>
                    <a:lnTo>
                      <a:pt x="10" y="4"/>
                    </a:lnTo>
                    <a:lnTo>
                      <a:pt x="9" y="6"/>
                    </a:lnTo>
                    <a:lnTo>
                      <a:pt x="3" y="9"/>
                    </a:lnTo>
                    <a:lnTo>
                      <a:pt x="1" y="11"/>
                    </a:lnTo>
                    <a:lnTo>
                      <a:pt x="0" y="14"/>
                    </a:lnTo>
                    <a:lnTo>
                      <a:pt x="1"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59" name="Freeform 2068"/>
              <p:cNvSpPr>
                <a:spLocks/>
              </p:cNvSpPr>
              <p:nvPr/>
            </p:nvSpPr>
            <p:spPr bwMode="auto">
              <a:xfrm>
                <a:off x="718" y="3627"/>
                <a:ext cx="19" cy="18"/>
              </a:xfrm>
              <a:custGeom>
                <a:avLst/>
                <a:gdLst>
                  <a:gd name="T0" fmla="*/ 18 w 19"/>
                  <a:gd name="T1" fmla="*/ 17 h 18"/>
                  <a:gd name="T2" fmla="*/ 6 w 19"/>
                  <a:gd name="T3" fmla="*/ 12 h 18"/>
                  <a:gd name="T4" fmla="*/ 3 w 19"/>
                  <a:gd name="T5" fmla="*/ 8 h 18"/>
                  <a:gd name="T6" fmla="*/ 0 w 19"/>
                  <a:gd name="T7" fmla="*/ 0 h 18"/>
                  <a:gd name="T8" fmla="*/ 0 60000 65536"/>
                  <a:gd name="T9" fmla="*/ 0 60000 65536"/>
                  <a:gd name="T10" fmla="*/ 0 60000 65536"/>
                  <a:gd name="T11" fmla="*/ 0 60000 65536"/>
                  <a:gd name="T12" fmla="*/ 0 w 19"/>
                  <a:gd name="T13" fmla="*/ 0 h 18"/>
                  <a:gd name="T14" fmla="*/ 19 w 19"/>
                  <a:gd name="T15" fmla="*/ 18 h 18"/>
                </a:gdLst>
                <a:ahLst/>
                <a:cxnLst>
                  <a:cxn ang="T8">
                    <a:pos x="T0" y="T1"/>
                  </a:cxn>
                  <a:cxn ang="T9">
                    <a:pos x="T2" y="T3"/>
                  </a:cxn>
                  <a:cxn ang="T10">
                    <a:pos x="T4" y="T5"/>
                  </a:cxn>
                  <a:cxn ang="T11">
                    <a:pos x="T6" y="T7"/>
                  </a:cxn>
                </a:cxnLst>
                <a:rect l="T12" t="T13" r="T14" b="T15"/>
                <a:pathLst>
                  <a:path w="19" h="18">
                    <a:moveTo>
                      <a:pt x="18" y="17"/>
                    </a:moveTo>
                    <a:lnTo>
                      <a:pt x="6" y="12"/>
                    </a:lnTo>
                    <a:lnTo>
                      <a:pt x="3" y="8"/>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60" name="Freeform 2069"/>
              <p:cNvSpPr>
                <a:spLocks/>
              </p:cNvSpPr>
              <p:nvPr/>
            </p:nvSpPr>
            <p:spPr bwMode="auto">
              <a:xfrm>
                <a:off x="680" y="3609"/>
                <a:ext cx="18" cy="19"/>
              </a:xfrm>
              <a:custGeom>
                <a:avLst/>
                <a:gdLst>
                  <a:gd name="T0" fmla="*/ 17 w 18"/>
                  <a:gd name="T1" fmla="*/ 18 h 19"/>
                  <a:gd name="T2" fmla="*/ 17 w 18"/>
                  <a:gd name="T3" fmla="*/ 0 h 19"/>
                  <a:gd name="T4" fmla="*/ 0 w 18"/>
                  <a:gd name="T5" fmla="*/ 0 h 19"/>
                  <a:gd name="T6" fmla="*/ 0 w 18"/>
                  <a:gd name="T7" fmla="*/ 18 h 19"/>
                  <a:gd name="T8" fmla="*/ 3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18"/>
                    </a:moveTo>
                    <a:lnTo>
                      <a:pt x="17" y="0"/>
                    </a:lnTo>
                    <a:lnTo>
                      <a:pt x="0" y="0"/>
                    </a:lnTo>
                    <a:lnTo>
                      <a:pt x="0" y="18"/>
                    </a:lnTo>
                    <a:lnTo>
                      <a:pt x="3"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61" name="Freeform 2070"/>
              <p:cNvSpPr>
                <a:spLocks/>
              </p:cNvSpPr>
              <p:nvPr/>
            </p:nvSpPr>
            <p:spPr bwMode="auto">
              <a:xfrm>
                <a:off x="658" y="3612"/>
                <a:ext cx="29" cy="37"/>
              </a:xfrm>
              <a:custGeom>
                <a:avLst/>
                <a:gdLst>
                  <a:gd name="T0" fmla="*/ 28 w 29"/>
                  <a:gd name="T1" fmla="*/ 12 h 37"/>
                  <a:gd name="T2" fmla="*/ 28 w 29"/>
                  <a:gd name="T3" fmla="*/ 9 h 37"/>
                  <a:gd name="T4" fmla="*/ 25 w 29"/>
                  <a:gd name="T5" fmla="*/ 0 h 37"/>
                  <a:gd name="T6" fmla="*/ 23 w 29"/>
                  <a:gd name="T7" fmla="*/ 0 h 37"/>
                  <a:gd name="T8" fmla="*/ 25 w 29"/>
                  <a:gd name="T9" fmla="*/ 11 h 37"/>
                  <a:gd name="T10" fmla="*/ 7 w 29"/>
                  <a:gd name="T11" fmla="*/ 12 h 37"/>
                  <a:gd name="T12" fmla="*/ 0 w 29"/>
                  <a:gd name="T13" fmla="*/ 36 h 37"/>
                  <a:gd name="T14" fmla="*/ 6 w 29"/>
                  <a:gd name="T15" fmla="*/ 36 h 37"/>
                  <a:gd name="T16" fmla="*/ 7 w 29"/>
                  <a:gd name="T17" fmla="*/ 34 h 37"/>
                  <a:gd name="T18" fmla="*/ 9 w 29"/>
                  <a:gd name="T19" fmla="*/ 32 h 37"/>
                  <a:gd name="T20" fmla="*/ 12 w 29"/>
                  <a:gd name="T21" fmla="*/ 31 h 37"/>
                  <a:gd name="T22" fmla="*/ 19 w 29"/>
                  <a:gd name="T23" fmla="*/ 25 h 37"/>
                  <a:gd name="T24" fmla="*/ 20 w 29"/>
                  <a:gd name="T25" fmla="*/ 22 h 37"/>
                  <a:gd name="T26" fmla="*/ 21 w 29"/>
                  <a:gd name="T27" fmla="*/ 20 h 37"/>
                  <a:gd name="T28" fmla="*/ 21 w 29"/>
                  <a:gd name="T29" fmla="*/ 15 h 37"/>
                  <a:gd name="T30" fmla="*/ 14 w 29"/>
                  <a:gd name="T31" fmla="*/ 16 h 37"/>
                  <a:gd name="T32" fmla="*/ 12 w 29"/>
                  <a:gd name="T33" fmla="*/ 15 h 37"/>
                  <a:gd name="T34" fmla="*/ 7 w 29"/>
                  <a:gd name="T35" fmla="*/ 12 h 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37"/>
                  <a:gd name="T56" fmla="*/ 29 w 29"/>
                  <a:gd name="T57" fmla="*/ 37 h 3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37">
                    <a:moveTo>
                      <a:pt x="28" y="12"/>
                    </a:moveTo>
                    <a:lnTo>
                      <a:pt x="28" y="9"/>
                    </a:lnTo>
                    <a:lnTo>
                      <a:pt x="25" y="0"/>
                    </a:lnTo>
                    <a:lnTo>
                      <a:pt x="23" y="0"/>
                    </a:lnTo>
                    <a:lnTo>
                      <a:pt x="25" y="11"/>
                    </a:lnTo>
                    <a:lnTo>
                      <a:pt x="7" y="12"/>
                    </a:lnTo>
                    <a:lnTo>
                      <a:pt x="0" y="36"/>
                    </a:lnTo>
                    <a:lnTo>
                      <a:pt x="6" y="36"/>
                    </a:lnTo>
                    <a:lnTo>
                      <a:pt x="7" y="34"/>
                    </a:lnTo>
                    <a:lnTo>
                      <a:pt x="9" y="32"/>
                    </a:lnTo>
                    <a:lnTo>
                      <a:pt x="12" y="31"/>
                    </a:lnTo>
                    <a:lnTo>
                      <a:pt x="19" y="25"/>
                    </a:lnTo>
                    <a:lnTo>
                      <a:pt x="20" y="22"/>
                    </a:lnTo>
                    <a:lnTo>
                      <a:pt x="21" y="20"/>
                    </a:lnTo>
                    <a:lnTo>
                      <a:pt x="21" y="15"/>
                    </a:lnTo>
                    <a:lnTo>
                      <a:pt x="14" y="16"/>
                    </a:lnTo>
                    <a:lnTo>
                      <a:pt x="12" y="15"/>
                    </a:lnTo>
                    <a:lnTo>
                      <a:pt x="7" y="12"/>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62" name="Freeform 2071"/>
              <p:cNvSpPr>
                <a:spLocks/>
              </p:cNvSpPr>
              <p:nvPr/>
            </p:nvSpPr>
            <p:spPr bwMode="auto">
              <a:xfrm>
                <a:off x="630" y="3597"/>
                <a:ext cx="37" cy="69"/>
              </a:xfrm>
              <a:custGeom>
                <a:avLst/>
                <a:gdLst>
                  <a:gd name="T0" fmla="*/ 13 w 37"/>
                  <a:gd name="T1" fmla="*/ 66 h 69"/>
                  <a:gd name="T2" fmla="*/ 11 w 37"/>
                  <a:gd name="T3" fmla="*/ 68 h 69"/>
                  <a:gd name="T4" fmla="*/ 8 w 37"/>
                  <a:gd name="T5" fmla="*/ 68 h 69"/>
                  <a:gd name="T6" fmla="*/ 5 w 37"/>
                  <a:gd name="T7" fmla="*/ 66 h 69"/>
                  <a:gd name="T8" fmla="*/ 3 w 37"/>
                  <a:gd name="T9" fmla="*/ 66 h 69"/>
                  <a:gd name="T10" fmla="*/ 0 w 37"/>
                  <a:gd name="T11" fmla="*/ 65 h 69"/>
                  <a:gd name="T12" fmla="*/ 7 w 37"/>
                  <a:gd name="T13" fmla="*/ 6 h 69"/>
                  <a:gd name="T14" fmla="*/ 7 w 37"/>
                  <a:gd name="T15" fmla="*/ 4 h 69"/>
                  <a:gd name="T16" fmla="*/ 8 w 37"/>
                  <a:gd name="T17" fmla="*/ 2 h 69"/>
                  <a:gd name="T18" fmla="*/ 9 w 37"/>
                  <a:gd name="T19" fmla="*/ 1 h 69"/>
                  <a:gd name="T20" fmla="*/ 12 w 37"/>
                  <a:gd name="T21" fmla="*/ 0 h 69"/>
                  <a:gd name="T22" fmla="*/ 14 w 37"/>
                  <a:gd name="T23" fmla="*/ 0 h 69"/>
                  <a:gd name="T24" fmla="*/ 21 w 37"/>
                  <a:gd name="T25" fmla="*/ 1 h 69"/>
                  <a:gd name="T26" fmla="*/ 24 w 37"/>
                  <a:gd name="T27" fmla="*/ 2 h 69"/>
                  <a:gd name="T28" fmla="*/ 27 w 37"/>
                  <a:gd name="T29" fmla="*/ 3 h 69"/>
                  <a:gd name="T30" fmla="*/ 29 w 37"/>
                  <a:gd name="T31" fmla="*/ 4 h 69"/>
                  <a:gd name="T32" fmla="*/ 32 w 37"/>
                  <a:gd name="T33" fmla="*/ 5 h 69"/>
                  <a:gd name="T34" fmla="*/ 33 w 37"/>
                  <a:gd name="T35" fmla="*/ 6 h 69"/>
                  <a:gd name="T36" fmla="*/ 36 w 37"/>
                  <a:gd name="T37" fmla="*/ 8 h 69"/>
                  <a:gd name="T38" fmla="*/ 36 w 37"/>
                  <a:gd name="T39" fmla="*/ 10 h 69"/>
                  <a:gd name="T40" fmla="*/ 36 w 37"/>
                  <a:gd name="T41" fmla="*/ 13 h 69"/>
                  <a:gd name="T42" fmla="*/ 36 w 37"/>
                  <a:gd name="T43" fmla="*/ 16 h 69"/>
                  <a:gd name="T44" fmla="*/ 33 w 37"/>
                  <a:gd name="T45" fmla="*/ 18 h 69"/>
                  <a:gd name="T46" fmla="*/ 32 w 37"/>
                  <a:gd name="T47" fmla="*/ 19 h 69"/>
                  <a:gd name="T48" fmla="*/ 30 w 37"/>
                  <a:gd name="T49" fmla="*/ 20 h 69"/>
                  <a:gd name="T50" fmla="*/ 26 w 37"/>
                  <a:gd name="T51" fmla="*/ 21 h 69"/>
                  <a:gd name="T52" fmla="*/ 20 w 37"/>
                  <a:gd name="T53" fmla="*/ 21 h 69"/>
                  <a:gd name="T54" fmla="*/ 13 w 37"/>
                  <a:gd name="T55" fmla="*/ 66 h 6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7"/>
                  <a:gd name="T85" fmla="*/ 0 h 69"/>
                  <a:gd name="T86" fmla="*/ 37 w 37"/>
                  <a:gd name="T87" fmla="*/ 69 h 6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7" h="69">
                    <a:moveTo>
                      <a:pt x="13" y="66"/>
                    </a:moveTo>
                    <a:lnTo>
                      <a:pt x="11" y="68"/>
                    </a:lnTo>
                    <a:lnTo>
                      <a:pt x="8" y="68"/>
                    </a:lnTo>
                    <a:lnTo>
                      <a:pt x="5" y="66"/>
                    </a:lnTo>
                    <a:lnTo>
                      <a:pt x="3" y="66"/>
                    </a:lnTo>
                    <a:lnTo>
                      <a:pt x="0" y="65"/>
                    </a:lnTo>
                    <a:lnTo>
                      <a:pt x="7" y="6"/>
                    </a:lnTo>
                    <a:lnTo>
                      <a:pt x="7" y="4"/>
                    </a:lnTo>
                    <a:lnTo>
                      <a:pt x="8" y="2"/>
                    </a:lnTo>
                    <a:lnTo>
                      <a:pt x="9" y="1"/>
                    </a:lnTo>
                    <a:lnTo>
                      <a:pt x="12" y="0"/>
                    </a:lnTo>
                    <a:lnTo>
                      <a:pt x="14" y="0"/>
                    </a:lnTo>
                    <a:lnTo>
                      <a:pt x="21" y="1"/>
                    </a:lnTo>
                    <a:lnTo>
                      <a:pt x="24" y="2"/>
                    </a:lnTo>
                    <a:lnTo>
                      <a:pt x="27" y="3"/>
                    </a:lnTo>
                    <a:lnTo>
                      <a:pt x="29" y="4"/>
                    </a:lnTo>
                    <a:lnTo>
                      <a:pt x="32" y="5"/>
                    </a:lnTo>
                    <a:lnTo>
                      <a:pt x="33" y="6"/>
                    </a:lnTo>
                    <a:lnTo>
                      <a:pt x="36" y="8"/>
                    </a:lnTo>
                    <a:lnTo>
                      <a:pt x="36" y="10"/>
                    </a:lnTo>
                    <a:lnTo>
                      <a:pt x="36" y="13"/>
                    </a:lnTo>
                    <a:lnTo>
                      <a:pt x="36" y="16"/>
                    </a:lnTo>
                    <a:lnTo>
                      <a:pt x="33" y="18"/>
                    </a:lnTo>
                    <a:lnTo>
                      <a:pt x="32" y="19"/>
                    </a:lnTo>
                    <a:lnTo>
                      <a:pt x="30" y="20"/>
                    </a:lnTo>
                    <a:lnTo>
                      <a:pt x="26" y="21"/>
                    </a:lnTo>
                    <a:lnTo>
                      <a:pt x="20" y="21"/>
                    </a:lnTo>
                    <a:lnTo>
                      <a:pt x="13" y="66"/>
                    </a:lnTo>
                  </a:path>
                </a:pathLst>
              </a:custGeom>
              <a:solidFill>
                <a:srgbClr val="767900"/>
              </a:solidFill>
              <a:ln w="12700" cap="rnd">
                <a:solidFill>
                  <a:srgbClr val="404000"/>
                </a:solidFill>
                <a:round/>
                <a:headEnd/>
                <a:tailEnd/>
              </a:ln>
            </p:spPr>
            <p:txBody>
              <a:bodyPr/>
              <a:lstStyle/>
              <a:p>
                <a:endParaRPr lang="zh-CN" altLang="en-US"/>
              </a:p>
            </p:txBody>
          </p:sp>
          <p:sp>
            <p:nvSpPr>
              <p:cNvPr id="73463" name="Freeform 2072"/>
              <p:cNvSpPr>
                <a:spLocks/>
              </p:cNvSpPr>
              <p:nvPr/>
            </p:nvSpPr>
            <p:spPr bwMode="auto">
              <a:xfrm>
                <a:off x="605" y="3619"/>
                <a:ext cx="20" cy="19"/>
              </a:xfrm>
              <a:custGeom>
                <a:avLst/>
                <a:gdLst>
                  <a:gd name="T0" fmla="*/ 19 w 20"/>
                  <a:gd name="T1" fmla="*/ 0 h 19"/>
                  <a:gd name="T2" fmla="*/ 5 w 20"/>
                  <a:gd name="T3" fmla="*/ 0 h 19"/>
                  <a:gd name="T4" fmla="*/ 0 w 20"/>
                  <a:gd name="T5" fmla="*/ 18 h 19"/>
                  <a:gd name="T6" fmla="*/ 16 w 20"/>
                  <a:gd name="T7" fmla="*/ 18 h 19"/>
                  <a:gd name="T8" fmla="*/ 0 60000 65536"/>
                  <a:gd name="T9" fmla="*/ 0 60000 65536"/>
                  <a:gd name="T10" fmla="*/ 0 60000 65536"/>
                  <a:gd name="T11" fmla="*/ 0 60000 65536"/>
                  <a:gd name="T12" fmla="*/ 0 w 20"/>
                  <a:gd name="T13" fmla="*/ 0 h 19"/>
                  <a:gd name="T14" fmla="*/ 20 w 20"/>
                  <a:gd name="T15" fmla="*/ 19 h 19"/>
                </a:gdLst>
                <a:ahLst/>
                <a:cxnLst>
                  <a:cxn ang="T8">
                    <a:pos x="T0" y="T1"/>
                  </a:cxn>
                  <a:cxn ang="T9">
                    <a:pos x="T2" y="T3"/>
                  </a:cxn>
                  <a:cxn ang="T10">
                    <a:pos x="T4" y="T5"/>
                  </a:cxn>
                  <a:cxn ang="T11">
                    <a:pos x="T6" y="T7"/>
                  </a:cxn>
                </a:cxnLst>
                <a:rect l="T12" t="T13" r="T14" b="T15"/>
                <a:pathLst>
                  <a:path w="20" h="19">
                    <a:moveTo>
                      <a:pt x="19" y="0"/>
                    </a:moveTo>
                    <a:lnTo>
                      <a:pt x="5" y="0"/>
                    </a:lnTo>
                    <a:lnTo>
                      <a:pt x="0" y="18"/>
                    </a:lnTo>
                    <a:lnTo>
                      <a:pt x="16"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64" name="Freeform 2073"/>
              <p:cNvSpPr>
                <a:spLocks/>
              </p:cNvSpPr>
              <p:nvPr/>
            </p:nvSpPr>
            <p:spPr bwMode="auto">
              <a:xfrm>
                <a:off x="601" y="3638"/>
                <a:ext cx="27" cy="18"/>
              </a:xfrm>
              <a:custGeom>
                <a:avLst/>
                <a:gdLst>
                  <a:gd name="T0" fmla="*/ 26 w 27"/>
                  <a:gd name="T1" fmla="*/ 17 h 18"/>
                  <a:gd name="T2" fmla="*/ 21 w 27"/>
                  <a:gd name="T3" fmla="*/ 9 h 18"/>
                  <a:gd name="T4" fmla="*/ 17 w 27"/>
                  <a:gd name="T5" fmla="*/ 6 h 18"/>
                  <a:gd name="T6" fmla="*/ 13 w 27"/>
                  <a:gd name="T7" fmla="*/ 6 h 18"/>
                  <a:gd name="T8" fmla="*/ 9 w 27"/>
                  <a:gd name="T9" fmla="*/ 3 h 18"/>
                  <a:gd name="T10" fmla="*/ 6 w 27"/>
                  <a:gd name="T11" fmla="*/ 3 h 18"/>
                  <a:gd name="T12" fmla="*/ 3 w 27"/>
                  <a:gd name="T13" fmla="*/ 0 h 18"/>
                  <a:gd name="T14" fmla="*/ 0 w 27"/>
                  <a:gd name="T15" fmla="*/ 3 h 18"/>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18"/>
                  <a:gd name="T26" fmla="*/ 27 w 27"/>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18">
                    <a:moveTo>
                      <a:pt x="26" y="17"/>
                    </a:moveTo>
                    <a:lnTo>
                      <a:pt x="21" y="9"/>
                    </a:lnTo>
                    <a:lnTo>
                      <a:pt x="17" y="6"/>
                    </a:lnTo>
                    <a:lnTo>
                      <a:pt x="13" y="6"/>
                    </a:lnTo>
                    <a:lnTo>
                      <a:pt x="9" y="3"/>
                    </a:lnTo>
                    <a:lnTo>
                      <a:pt x="6" y="3"/>
                    </a:lnTo>
                    <a:lnTo>
                      <a:pt x="3" y="0"/>
                    </a:lnTo>
                    <a:lnTo>
                      <a:pt x="0" y="3"/>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65" name="Freeform 2074"/>
              <p:cNvSpPr>
                <a:spLocks/>
              </p:cNvSpPr>
              <p:nvPr/>
            </p:nvSpPr>
            <p:spPr bwMode="auto">
              <a:xfrm>
                <a:off x="605" y="3640"/>
                <a:ext cx="18" cy="20"/>
              </a:xfrm>
              <a:custGeom>
                <a:avLst/>
                <a:gdLst>
                  <a:gd name="T0" fmla="*/ 17 w 18"/>
                  <a:gd name="T1" fmla="*/ 0 h 20"/>
                  <a:gd name="T2" fmla="*/ 14 w 18"/>
                  <a:gd name="T3" fmla="*/ 3 h 20"/>
                  <a:gd name="T4" fmla="*/ 12 w 18"/>
                  <a:gd name="T5" fmla="*/ 5 h 20"/>
                  <a:gd name="T6" fmla="*/ 8 w 18"/>
                  <a:gd name="T7" fmla="*/ 8 h 20"/>
                  <a:gd name="T8" fmla="*/ 8 w 18"/>
                  <a:gd name="T9" fmla="*/ 12 h 20"/>
                  <a:gd name="T10" fmla="*/ 4 w 18"/>
                  <a:gd name="T11" fmla="*/ 14 h 20"/>
                  <a:gd name="T12" fmla="*/ 0 w 18"/>
                  <a:gd name="T13" fmla="*/ 19 h 20"/>
                  <a:gd name="T14" fmla="*/ 0 60000 65536"/>
                  <a:gd name="T15" fmla="*/ 0 60000 65536"/>
                  <a:gd name="T16" fmla="*/ 0 60000 65536"/>
                  <a:gd name="T17" fmla="*/ 0 60000 65536"/>
                  <a:gd name="T18" fmla="*/ 0 60000 65536"/>
                  <a:gd name="T19" fmla="*/ 0 60000 65536"/>
                  <a:gd name="T20" fmla="*/ 0 60000 65536"/>
                  <a:gd name="T21" fmla="*/ 0 w 18"/>
                  <a:gd name="T22" fmla="*/ 0 h 20"/>
                  <a:gd name="T23" fmla="*/ 18 w 18"/>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0">
                    <a:moveTo>
                      <a:pt x="17" y="0"/>
                    </a:moveTo>
                    <a:lnTo>
                      <a:pt x="14" y="3"/>
                    </a:lnTo>
                    <a:lnTo>
                      <a:pt x="12" y="5"/>
                    </a:lnTo>
                    <a:lnTo>
                      <a:pt x="8" y="8"/>
                    </a:lnTo>
                    <a:lnTo>
                      <a:pt x="8" y="12"/>
                    </a:lnTo>
                    <a:lnTo>
                      <a:pt x="4" y="14"/>
                    </a:lnTo>
                    <a:lnTo>
                      <a:pt x="0" y="19"/>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66" name="Freeform 2075"/>
              <p:cNvSpPr>
                <a:spLocks/>
              </p:cNvSpPr>
              <p:nvPr/>
            </p:nvSpPr>
            <p:spPr bwMode="auto">
              <a:xfrm>
                <a:off x="591" y="3644"/>
                <a:ext cx="37" cy="19"/>
              </a:xfrm>
              <a:custGeom>
                <a:avLst/>
                <a:gdLst>
                  <a:gd name="T0" fmla="*/ 0 w 37"/>
                  <a:gd name="T1" fmla="*/ 18 h 19"/>
                  <a:gd name="T2" fmla="*/ 15 w 37"/>
                  <a:gd name="T3" fmla="*/ 15 h 19"/>
                  <a:gd name="T4" fmla="*/ 20 w 37"/>
                  <a:gd name="T5" fmla="*/ 14 h 19"/>
                  <a:gd name="T6" fmla="*/ 25 w 37"/>
                  <a:gd name="T7" fmla="*/ 15 h 19"/>
                  <a:gd name="T8" fmla="*/ 28 w 37"/>
                  <a:gd name="T9" fmla="*/ 15 h 19"/>
                  <a:gd name="T10" fmla="*/ 36 w 37"/>
                  <a:gd name="T11" fmla="*/ 0 h 19"/>
                  <a:gd name="T12" fmla="*/ 0 60000 65536"/>
                  <a:gd name="T13" fmla="*/ 0 60000 65536"/>
                  <a:gd name="T14" fmla="*/ 0 60000 65536"/>
                  <a:gd name="T15" fmla="*/ 0 60000 65536"/>
                  <a:gd name="T16" fmla="*/ 0 60000 65536"/>
                  <a:gd name="T17" fmla="*/ 0 60000 65536"/>
                  <a:gd name="T18" fmla="*/ 0 w 37"/>
                  <a:gd name="T19" fmla="*/ 0 h 19"/>
                  <a:gd name="T20" fmla="*/ 37 w 37"/>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37" h="19">
                    <a:moveTo>
                      <a:pt x="0" y="18"/>
                    </a:moveTo>
                    <a:lnTo>
                      <a:pt x="15" y="15"/>
                    </a:lnTo>
                    <a:lnTo>
                      <a:pt x="20" y="14"/>
                    </a:lnTo>
                    <a:lnTo>
                      <a:pt x="25" y="15"/>
                    </a:lnTo>
                    <a:lnTo>
                      <a:pt x="28" y="15"/>
                    </a:lnTo>
                    <a:lnTo>
                      <a:pt x="36"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67" name="Freeform 2076"/>
              <p:cNvSpPr>
                <a:spLocks/>
              </p:cNvSpPr>
              <p:nvPr/>
            </p:nvSpPr>
            <p:spPr bwMode="auto">
              <a:xfrm>
                <a:off x="579" y="3591"/>
                <a:ext cx="46" cy="132"/>
              </a:xfrm>
              <a:custGeom>
                <a:avLst/>
                <a:gdLst>
                  <a:gd name="T0" fmla="*/ 2 w 46"/>
                  <a:gd name="T1" fmla="*/ 131 h 132"/>
                  <a:gd name="T2" fmla="*/ 1 w 46"/>
                  <a:gd name="T3" fmla="*/ 114 h 132"/>
                  <a:gd name="T4" fmla="*/ 0 w 46"/>
                  <a:gd name="T5" fmla="*/ 103 h 132"/>
                  <a:gd name="T6" fmla="*/ 1 w 46"/>
                  <a:gd name="T7" fmla="*/ 97 h 132"/>
                  <a:gd name="T8" fmla="*/ 6 w 46"/>
                  <a:gd name="T9" fmla="*/ 94 h 132"/>
                  <a:gd name="T10" fmla="*/ 10 w 46"/>
                  <a:gd name="T11" fmla="*/ 91 h 132"/>
                  <a:gd name="T12" fmla="*/ 11 w 46"/>
                  <a:gd name="T13" fmla="*/ 83 h 132"/>
                  <a:gd name="T14" fmla="*/ 11 w 46"/>
                  <a:gd name="T15" fmla="*/ 76 h 132"/>
                  <a:gd name="T16" fmla="*/ 11 w 46"/>
                  <a:gd name="T17" fmla="*/ 71 h 132"/>
                  <a:gd name="T18" fmla="*/ 10 w 46"/>
                  <a:gd name="T19" fmla="*/ 71 h 132"/>
                  <a:gd name="T20" fmla="*/ 16 w 46"/>
                  <a:gd name="T21" fmla="*/ 65 h 132"/>
                  <a:gd name="T22" fmla="*/ 18 w 46"/>
                  <a:gd name="T23" fmla="*/ 61 h 132"/>
                  <a:gd name="T24" fmla="*/ 19 w 46"/>
                  <a:gd name="T25" fmla="*/ 55 h 132"/>
                  <a:gd name="T26" fmla="*/ 20 w 46"/>
                  <a:gd name="T27" fmla="*/ 49 h 132"/>
                  <a:gd name="T28" fmla="*/ 20 w 46"/>
                  <a:gd name="T29" fmla="*/ 46 h 132"/>
                  <a:gd name="T30" fmla="*/ 20 w 46"/>
                  <a:gd name="T31" fmla="*/ 44 h 132"/>
                  <a:gd name="T32" fmla="*/ 20 w 46"/>
                  <a:gd name="T33" fmla="*/ 39 h 132"/>
                  <a:gd name="T34" fmla="*/ 19 w 46"/>
                  <a:gd name="T35" fmla="*/ 35 h 132"/>
                  <a:gd name="T36" fmla="*/ 18 w 46"/>
                  <a:gd name="T37" fmla="*/ 31 h 132"/>
                  <a:gd name="T38" fmla="*/ 22 w 46"/>
                  <a:gd name="T39" fmla="*/ 29 h 132"/>
                  <a:gd name="T40" fmla="*/ 28 w 46"/>
                  <a:gd name="T41" fmla="*/ 26 h 132"/>
                  <a:gd name="T42" fmla="*/ 33 w 46"/>
                  <a:gd name="T43" fmla="*/ 23 h 132"/>
                  <a:gd name="T44" fmla="*/ 36 w 46"/>
                  <a:gd name="T45" fmla="*/ 19 h 132"/>
                  <a:gd name="T46" fmla="*/ 38 w 46"/>
                  <a:gd name="T47" fmla="*/ 16 h 132"/>
                  <a:gd name="T48" fmla="*/ 41 w 46"/>
                  <a:gd name="T49" fmla="*/ 13 h 132"/>
                  <a:gd name="T50" fmla="*/ 42 w 46"/>
                  <a:gd name="T51" fmla="*/ 8 h 132"/>
                  <a:gd name="T52" fmla="*/ 45 w 46"/>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6"/>
                  <a:gd name="T82" fmla="*/ 0 h 132"/>
                  <a:gd name="T83" fmla="*/ 46 w 46"/>
                  <a:gd name="T84" fmla="*/ 132 h 1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6" h="132">
                    <a:moveTo>
                      <a:pt x="2" y="131"/>
                    </a:moveTo>
                    <a:lnTo>
                      <a:pt x="1" y="114"/>
                    </a:lnTo>
                    <a:lnTo>
                      <a:pt x="0" y="103"/>
                    </a:lnTo>
                    <a:lnTo>
                      <a:pt x="1" y="97"/>
                    </a:lnTo>
                    <a:lnTo>
                      <a:pt x="6" y="94"/>
                    </a:lnTo>
                    <a:lnTo>
                      <a:pt x="10" y="91"/>
                    </a:lnTo>
                    <a:lnTo>
                      <a:pt x="11" y="83"/>
                    </a:lnTo>
                    <a:lnTo>
                      <a:pt x="11" y="76"/>
                    </a:lnTo>
                    <a:lnTo>
                      <a:pt x="11" y="71"/>
                    </a:lnTo>
                    <a:lnTo>
                      <a:pt x="10" y="71"/>
                    </a:lnTo>
                    <a:lnTo>
                      <a:pt x="16" y="65"/>
                    </a:lnTo>
                    <a:lnTo>
                      <a:pt x="18" y="61"/>
                    </a:lnTo>
                    <a:lnTo>
                      <a:pt x="19" y="55"/>
                    </a:lnTo>
                    <a:lnTo>
                      <a:pt x="20" y="49"/>
                    </a:lnTo>
                    <a:lnTo>
                      <a:pt x="20" y="46"/>
                    </a:lnTo>
                    <a:lnTo>
                      <a:pt x="20" y="44"/>
                    </a:lnTo>
                    <a:lnTo>
                      <a:pt x="20" y="39"/>
                    </a:lnTo>
                    <a:lnTo>
                      <a:pt x="19" y="35"/>
                    </a:lnTo>
                    <a:lnTo>
                      <a:pt x="18" y="31"/>
                    </a:lnTo>
                    <a:lnTo>
                      <a:pt x="22" y="29"/>
                    </a:lnTo>
                    <a:lnTo>
                      <a:pt x="28" y="26"/>
                    </a:lnTo>
                    <a:lnTo>
                      <a:pt x="33" y="23"/>
                    </a:lnTo>
                    <a:lnTo>
                      <a:pt x="36" y="19"/>
                    </a:lnTo>
                    <a:lnTo>
                      <a:pt x="38" y="16"/>
                    </a:lnTo>
                    <a:lnTo>
                      <a:pt x="41" y="13"/>
                    </a:lnTo>
                    <a:lnTo>
                      <a:pt x="42" y="8"/>
                    </a:lnTo>
                    <a:lnTo>
                      <a:pt x="45"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68" name="Freeform 2077"/>
              <p:cNvSpPr>
                <a:spLocks/>
              </p:cNvSpPr>
              <p:nvPr/>
            </p:nvSpPr>
            <p:spPr bwMode="auto">
              <a:xfrm>
                <a:off x="523" y="3571"/>
                <a:ext cx="83" cy="78"/>
              </a:xfrm>
              <a:custGeom>
                <a:avLst/>
                <a:gdLst>
                  <a:gd name="T0" fmla="*/ 82 w 83"/>
                  <a:gd name="T1" fmla="*/ 11 h 78"/>
                  <a:gd name="T2" fmla="*/ 77 w 83"/>
                  <a:gd name="T3" fmla="*/ 6 h 78"/>
                  <a:gd name="T4" fmla="*/ 75 w 83"/>
                  <a:gd name="T5" fmla="*/ 4 h 78"/>
                  <a:gd name="T6" fmla="*/ 70 w 83"/>
                  <a:gd name="T7" fmla="*/ 2 h 78"/>
                  <a:gd name="T8" fmla="*/ 65 w 83"/>
                  <a:gd name="T9" fmla="*/ 1 h 78"/>
                  <a:gd name="T10" fmla="*/ 62 w 83"/>
                  <a:gd name="T11" fmla="*/ 0 h 78"/>
                  <a:gd name="T12" fmla="*/ 58 w 83"/>
                  <a:gd name="T13" fmla="*/ 0 h 78"/>
                  <a:gd name="T14" fmla="*/ 53 w 83"/>
                  <a:gd name="T15" fmla="*/ 1 h 78"/>
                  <a:gd name="T16" fmla="*/ 50 w 83"/>
                  <a:gd name="T17" fmla="*/ 1 h 78"/>
                  <a:gd name="T18" fmla="*/ 47 w 83"/>
                  <a:gd name="T19" fmla="*/ 3 h 78"/>
                  <a:gd name="T20" fmla="*/ 42 w 83"/>
                  <a:gd name="T21" fmla="*/ 6 h 78"/>
                  <a:gd name="T22" fmla="*/ 38 w 83"/>
                  <a:gd name="T23" fmla="*/ 11 h 78"/>
                  <a:gd name="T24" fmla="*/ 35 w 83"/>
                  <a:gd name="T25" fmla="*/ 14 h 78"/>
                  <a:gd name="T26" fmla="*/ 33 w 83"/>
                  <a:gd name="T27" fmla="*/ 17 h 78"/>
                  <a:gd name="T28" fmla="*/ 31 w 83"/>
                  <a:gd name="T29" fmla="*/ 22 h 78"/>
                  <a:gd name="T30" fmla="*/ 25 w 83"/>
                  <a:gd name="T31" fmla="*/ 35 h 78"/>
                  <a:gd name="T32" fmla="*/ 23 w 83"/>
                  <a:gd name="T33" fmla="*/ 41 h 78"/>
                  <a:gd name="T34" fmla="*/ 16 w 83"/>
                  <a:gd name="T35" fmla="*/ 44 h 78"/>
                  <a:gd name="T36" fmla="*/ 14 w 83"/>
                  <a:gd name="T37" fmla="*/ 47 h 78"/>
                  <a:gd name="T38" fmla="*/ 11 w 83"/>
                  <a:gd name="T39" fmla="*/ 50 h 78"/>
                  <a:gd name="T40" fmla="*/ 0 w 83"/>
                  <a:gd name="T41" fmla="*/ 70 h 78"/>
                  <a:gd name="T42" fmla="*/ 1 w 83"/>
                  <a:gd name="T43" fmla="*/ 74 h 78"/>
                  <a:gd name="T44" fmla="*/ 10 w 83"/>
                  <a:gd name="T45" fmla="*/ 77 h 78"/>
                  <a:gd name="T46" fmla="*/ 16 w 83"/>
                  <a:gd name="T47" fmla="*/ 77 h 78"/>
                  <a:gd name="T48" fmla="*/ 11 w 83"/>
                  <a:gd name="T49" fmla="*/ 51 h 7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78"/>
                  <a:gd name="T77" fmla="*/ 83 w 83"/>
                  <a:gd name="T78" fmla="*/ 78 h 7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78">
                    <a:moveTo>
                      <a:pt x="82" y="11"/>
                    </a:moveTo>
                    <a:lnTo>
                      <a:pt x="77" y="6"/>
                    </a:lnTo>
                    <a:lnTo>
                      <a:pt x="75" y="4"/>
                    </a:lnTo>
                    <a:lnTo>
                      <a:pt x="70" y="2"/>
                    </a:lnTo>
                    <a:lnTo>
                      <a:pt x="65" y="1"/>
                    </a:lnTo>
                    <a:lnTo>
                      <a:pt x="62" y="0"/>
                    </a:lnTo>
                    <a:lnTo>
                      <a:pt x="58" y="0"/>
                    </a:lnTo>
                    <a:lnTo>
                      <a:pt x="53" y="1"/>
                    </a:lnTo>
                    <a:lnTo>
                      <a:pt x="50" y="1"/>
                    </a:lnTo>
                    <a:lnTo>
                      <a:pt x="47" y="3"/>
                    </a:lnTo>
                    <a:lnTo>
                      <a:pt x="42" y="6"/>
                    </a:lnTo>
                    <a:lnTo>
                      <a:pt x="38" y="11"/>
                    </a:lnTo>
                    <a:lnTo>
                      <a:pt x="35" y="14"/>
                    </a:lnTo>
                    <a:lnTo>
                      <a:pt x="33" y="17"/>
                    </a:lnTo>
                    <a:lnTo>
                      <a:pt x="31" y="22"/>
                    </a:lnTo>
                    <a:lnTo>
                      <a:pt x="25" y="35"/>
                    </a:lnTo>
                    <a:lnTo>
                      <a:pt x="23" y="41"/>
                    </a:lnTo>
                    <a:lnTo>
                      <a:pt x="16" y="44"/>
                    </a:lnTo>
                    <a:lnTo>
                      <a:pt x="14" y="47"/>
                    </a:lnTo>
                    <a:lnTo>
                      <a:pt x="11" y="50"/>
                    </a:lnTo>
                    <a:lnTo>
                      <a:pt x="0" y="70"/>
                    </a:lnTo>
                    <a:lnTo>
                      <a:pt x="1" y="74"/>
                    </a:lnTo>
                    <a:lnTo>
                      <a:pt x="10" y="77"/>
                    </a:lnTo>
                    <a:lnTo>
                      <a:pt x="16" y="77"/>
                    </a:lnTo>
                    <a:lnTo>
                      <a:pt x="11" y="51"/>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69" name="Line 2078"/>
              <p:cNvSpPr>
                <a:spLocks noChangeShapeType="1"/>
              </p:cNvSpPr>
              <p:nvPr/>
            </p:nvSpPr>
            <p:spPr bwMode="auto">
              <a:xfrm flipV="1">
                <a:off x="538" y="3642"/>
                <a:ext cx="5"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470" name="Line 2079"/>
              <p:cNvSpPr>
                <a:spLocks noChangeShapeType="1"/>
              </p:cNvSpPr>
              <p:nvPr/>
            </p:nvSpPr>
            <p:spPr bwMode="auto">
              <a:xfrm>
                <a:off x="547" y="3612"/>
                <a:ext cx="18" cy="0"/>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471" name="Line 2080"/>
              <p:cNvSpPr>
                <a:spLocks noChangeShapeType="1"/>
              </p:cNvSpPr>
              <p:nvPr/>
            </p:nvSpPr>
            <p:spPr bwMode="auto">
              <a:xfrm flipV="1">
                <a:off x="531" y="3595"/>
                <a:ext cx="16" cy="2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472" name="Freeform 2081"/>
              <p:cNvSpPr>
                <a:spLocks/>
              </p:cNvSpPr>
              <p:nvPr/>
            </p:nvSpPr>
            <p:spPr bwMode="auto">
              <a:xfrm>
                <a:off x="533" y="3589"/>
                <a:ext cx="19" cy="18"/>
              </a:xfrm>
              <a:custGeom>
                <a:avLst/>
                <a:gdLst>
                  <a:gd name="T0" fmla="*/ 0 w 19"/>
                  <a:gd name="T1" fmla="*/ 10 h 18"/>
                  <a:gd name="T2" fmla="*/ 7 w 19"/>
                  <a:gd name="T3" fmla="*/ 0 h 18"/>
                  <a:gd name="T4" fmla="*/ 18 w 19"/>
                  <a:gd name="T5" fmla="*/ 5 h 18"/>
                  <a:gd name="T6" fmla="*/ 11 w 19"/>
                  <a:gd name="T7" fmla="*/ 17 h 18"/>
                  <a:gd name="T8" fmla="*/ 0 60000 65536"/>
                  <a:gd name="T9" fmla="*/ 0 60000 65536"/>
                  <a:gd name="T10" fmla="*/ 0 60000 65536"/>
                  <a:gd name="T11" fmla="*/ 0 60000 65536"/>
                  <a:gd name="T12" fmla="*/ 0 w 19"/>
                  <a:gd name="T13" fmla="*/ 0 h 18"/>
                  <a:gd name="T14" fmla="*/ 19 w 19"/>
                  <a:gd name="T15" fmla="*/ 18 h 18"/>
                </a:gdLst>
                <a:ahLst/>
                <a:cxnLst>
                  <a:cxn ang="T8">
                    <a:pos x="T0" y="T1"/>
                  </a:cxn>
                  <a:cxn ang="T9">
                    <a:pos x="T2" y="T3"/>
                  </a:cxn>
                  <a:cxn ang="T10">
                    <a:pos x="T4" y="T5"/>
                  </a:cxn>
                  <a:cxn ang="T11">
                    <a:pos x="T6" y="T7"/>
                  </a:cxn>
                </a:cxnLst>
                <a:rect l="T12" t="T13" r="T14" b="T15"/>
                <a:pathLst>
                  <a:path w="19" h="18">
                    <a:moveTo>
                      <a:pt x="0" y="10"/>
                    </a:moveTo>
                    <a:lnTo>
                      <a:pt x="7" y="0"/>
                    </a:lnTo>
                    <a:lnTo>
                      <a:pt x="18" y="5"/>
                    </a:lnTo>
                    <a:lnTo>
                      <a:pt x="11"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73" name="Freeform 2082"/>
              <p:cNvSpPr>
                <a:spLocks/>
              </p:cNvSpPr>
              <p:nvPr/>
            </p:nvSpPr>
            <p:spPr bwMode="auto">
              <a:xfrm>
                <a:off x="540" y="3568"/>
                <a:ext cx="18" cy="28"/>
              </a:xfrm>
              <a:custGeom>
                <a:avLst/>
                <a:gdLst>
                  <a:gd name="T0" fmla="*/ 0 w 18"/>
                  <a:gd name="T1" fmla="*/ 5 h 28"/>
                  <a:gd name="T2" fmla="*/ 7 w 18"/>
                  <a:gd name="T3" fmla="*/ 27 h 28"/>
                  <a:gd name="T4" fmla="*/ 12 w 18"/>
                  <a:gd name="T5" fmla="*/ 27 h 28"/>
                  <a:gd name="T6" fmla="*/ 17 w 18"/>
                  <a:gd name="T7" fmla="*/ 20 h 28"/>
                  <a:gd name="T8" fmla="*/ 11 w 18"/>
                  <a:gd name="T9" fmla="*/ 20 h 28"/>
                  <a:gd name="T10" fmla="*/ 3 w 18"/>
                  <a:gd name="T11" fmla="*/ 0 h 28"/>
                  <a:gd name="T12" fmla="*/ 0 60000 65536"/>
                  <a:gd name="T13" fmla="*/ 0 60000 65536"/>
                  <a:gd name="T14" fmla="*/ 0 60000 65536"/>
                  <a:gd name="T15" fmla="*/ 0 60000 65536"/>
                  <a:gd name="T16" fmla="*/ 0 60000 65536"/>
                  <a:gd name="T17" fmla="*/ 0 60000 65536"/>
                  <a:gd name="T18" fmla="*/ 0 w 18"/>
                  <a:gd name="T19" fmla="*/ 0 h 28"/>
                  <a:gd name="T20" fmla="*/ 18 w 18"/>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8" h="28">
                    <a:moveTo>
                      <a:pt x="0" y="5"/>
                    </a:moveTo>
                    <a:lnTo>
                      <a:pt x="7" y="27"/>
                    </a:lnTo>
                    <a:lnTo>
                      <a:pt x="12" y="27"/>
                    </a:lnTo>
                    <a:lnTo>
                      <a:pt x="17" y="20"/>
                    </a:lnTo>
                    <a:lnTo>
                      <a:pt x="11" y="20"/>
                    </a:lnTo>
                    <a:lnTo>
                      <a:pt x="3"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74" name="Freeform 2083"/>
              <p:cNvSpPr>
                <a:spLocks/>
              </p:cNvSpPr>
              <p:nvPr/>
            </p:nvSpPr>
            <p:spPr bwMode="auto">
              <a:xfrm>
                <a:off x="539" y="3550"/>
                <a:ext cx="18" cy="19"/>
              </a:xfrm>
              <a:custGeom>
                <a:avLst/>
                <a:gdLst>
                  <a:gd name="T0" fmla="*/ 17 w 18"/>
                  <a:gd name="T1" fmla="*/ 0 h 19"/>
                  <a:gd name="T2" fmla="*/ 4 w 18"/>
                  <a:gd name="T3" fmla="*/ 9 h 19"/>
                  <a:gd name="T4" fmla="*/ 1 w 18"/>
                  <a:gd name="T5" fmla="*/ 11 h 19"/>
                  <a:gd name="T6" fmla="*/ 0 w 18"/>
                  <a:gd name="T7" fmla="*/ 15 h 19"/>
                  <a:gd name="T8" fmla="*/ 1 w 18"/>
                  <a:gd name="T9" fmla="*/ 18 h 19"/>
                  <a:gd name="T10" fmla="*/ 2 w 18"/>
                  <a:gd name="T11" fmla="*/ 18 h 19"/>
                  <a:gd name="T12" fmla="*/ 5 w 18"/>
                  <a:gd name="T13" fmla="*/ 15 h 19"/>
                  <a:gd name="T14" fmla="*/ 8 w 18"/>
                  <a:gd name="T15" fmla="*/ 11 h 19"/>
                  <a:gd name="T16" fmla="*/ 11 w 18"/>
                  <a:gd name="T17" fmla="*/ 7 h 19"/>
                  <a:gd name="T18" fmla="*/ 17 w 18"/>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9"/>
                  <a:gd name="T32" fmla="*/ 18 w 18"/>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9">
                    <a:moveTo>
                      <a:pt x="17" y="0"/>
                    </a:moveTo>
                    <a:lnTo>
                      <a:pt x="4" y="9"/>
                    </a:lnTo>
                    <a:lnTo>
                      <a:pt x="1" y="11"/>
                    </a:lnTo>
                    <a:lnTo>
                      <a:pt x="0" y="15"/>
                    </a:lnTo>
                    <a:lnTo>
                      <a:pt x="1" y="18"/>
                    </a:lnTo>
                    <a:lnTo>
                      <a:pt x="2" y="18"/>
                    </a:lnTo>
                    <a:lnTo>
                      <a:pt x="5" y="15"/>
                    </a:lnTo>
                    <a:lnTo>
                      <a:pt x="8" y="11"/>
                    </a:lnTo>
                    <a:lnTo>
                      <a:pt x="11" y="7"/>
                    </a:lnTo>
                    <a:lnTo>
                      <a:pt x="17" y="3"/>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75" name="Freeform 2084"/>
              <p:cNvSpPr>
                <a:spLocks/>
              </p:cNvSpPr>
              <p:nvPr/>
            </p:nvSpPr>
            <p:spPr bwMode="auto">
              <a:xfrm>
                <a:off x="551" y="3546"/>
                <a:ext cx="25" cy="31"/>
              </a:xfrm>
              <a:custGeom>
                <a:avLst/>
                <a:gdLst>
                  <a:gd name="T0" fmla="*/ 0 w 25"/>
                  <a:gd name="T1" fmla="*/ 5 h 31"/>
                  <a:gd name="T2" fmla="*/ 1 w 25"/>
                  <a:gd name="T3" fmla="*/ 9 h 31"/>
                  <a:gd name="T4" fmla="*/ 7 w 25"/>
                  <a:gd name="T5" fmla="*/ 27 h 31"/>
                  <a:gd name="T6" fmla="*/ 8 w 25"/>
                  <a:gd name="T7" fmla="*/ 30 h 31"/>
                  <a:gd name="T8" fmla="*/ 9 w 25"/>
                  <a:gd name="T9" fmla="*/ 30 h 31"/>
                  <a:gd name="T10" fmla="*/ 17 w 25"/>
                  <a:gd name="T11" fmla="*/ 28 h 31"/>
                  <a:gd name="T12" fmla="*/ 24 w 25"/>
                  <a:gd name="T13" fmla="*/ 23 h 31"/>
                  <a:gd name="T14" fmla="*/ 14 w 25"/>
                  <a:gd name="T15" fmla="*/ 23 h 31"/>
                  <a:gd name="T16" fmla="*/ 13 w 25"/>
                  <a:gd name="T17" fmla="*/ 21 h 31"/>
                  <a:gd name="T18" fmla="*/ 10 w 25"/>
                  <a:gd name="T19" fmla="*/ 18 h 31"/>
                  <a:gd name="T20" fmla="*/ 4 w 25"/>
                  <a:gd name="T21" fmla="*/ 0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
                  <a:gd name="T34" fmla="*/ 0 h 31"/>
                  <a:gd name="T35" fmla="*/ 25 w 25"/>
                  <a:gd name="T36" fmla="*/ 31 h 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 h="31">
                    <a:moveTo>
                      <a:pt x="0" y="5"/>
                    </a:moveTo>
                    <a:lnTo>
                      <a:pt x="1" y="9"/>
                    </a:lnTo>
                    <a:lnTo>
                      <a:pt x="7" y="27"/>
                    </a:lnTo>
                    <a:lnTo>
                      <a:pt x="8" y="30"/>
                    </a:lnTo>
                    <a:lnTo>
                      <a:pt x="9" y="30"/>
                    </a:lnTo>
                    <a:lnTo>
                      <a:pt x="17" y="28"/>
                    </a:lnTo>
                    <a:lnTo>
                      <a:pt x="24" y="23"/>
                    </a:lnTo>
                    <a:lnTo>
                      <a:pt x="14" y="23"/>
                    </a:lnTo>
                    <a:lnTo>
                      <a:pt x="13" y="21"/>
                    </a:lnTo>
                    <a:lnTo>
                      <a:pt x="10" y="18"/>
                    </a:lnTo>
                    <a:lnTo>
                      <a:pt x="4"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76" name="Line 2085"/>
              <p:cNvSpPr>
                <a:spLocks noChangeShapeType="1"/>
              </p:cNvSpPr>
              <p:nvPr/>
            </p:nvSpPr>
            <p:spPr bwMode="auto">
              <a:xfrm>
                <a:off x="555" y="3546"/>
                <a:ext cx="15" cy="1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477" name="Freeform 2086"/>
              <p:cNvSpPr>
                <a:spLocks/>
              </p:cNvSpPr>
              <p:nvPr/>
            </p:nvSpPr>
            <p:spPr bwMode="auto">
              <a:xfrm>
                <a:off x="556" y="3544"/>
                <a:ext cx="18" cy="19"/>
              </a:xfrm>
              <a:custGeom>
                <a:avLst/>
                <a:gdLst>
                  <a:gd name="T0" fmla="*/ 17 w 18"/>
                  <a:gd name="T1" fmla="*/ 15 h 19"/>
                  <a:gd name="T2" fmla="*/ 14 w 18"/>
                  <a:gd name="T3" fmla="*/ 18 h 19"/>
                  <a:gd name="T4" fmla="*/ 0 w 18"/>
                  <a:gd name="T5" fmla="*/ 0 h 19"/>
                  <a:gd name="T6" fmla="*/ 0 60000 65536"/>
                  <a:gd name="T7" fmla="*/ 0 60000 65536"/>
                  <a:gd name="T8" fmla="*/ 0 60000 65536"/>
                  <a:gd name="T9" fmla="*/ 0 w 18"/>
                  <a:gd name="T10" fmla="*/ 0 h 19"/>
                  <a:gd name="T11" fmla="*/ 18 w 18"/>
                  <a:gd name="T12" fmla="*/ 19 h 19"/>
                </a:gdLst>
                <a:ahLst/>
                <a:cxnLst>
                  <a:cxn ang="T6">
                    <a:pos x="T0" y="T1"/>
                  </a:cxn>
                  <a:cxn ang="T7">
                    <a:pos x="T2" y="T3"/>
                  </a:cxn>
                  <a:cxn ang="T8">
                    <a:pos x="T4" y="T5"/>
                  </a:cxn>
                </a:cxnLst>
                <a:rect l="T9" t="T10" r="T11" b="T12"/>
                <a:pathLst>
                  <a:path w="18" h="19">
                    <a:moveTo>
                      <a:pt x="17" y="15"/>
                    </a:moveTo>
                    <a:lnTo>
                      <a:pt x="14" y="18"/>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78" name="Freeform 2087"/>
              <p:cNvSpPr>
                <a:spLocks/>
              </p:cNvSpPr>
              <p:nvPr/>
            </p:nvSpPr>
            <p:spPr bwMode="auto">
              <a:xfrm>
                <a:off x="563" y="3539"/>
                <a:ext cx="66" cy="25"/>
              </a:xfrm>
              <a:custGeom>
                <a:avLst/>
                <a:gdLst>
                  <a:gd name="T0" fmla="*/ 0 w 66"/>
                  <a:gd name="T1" fmla="*/ 24 h 25"/>
                  <a:gd name="T2" fmla="*/ 5 w 66"/>
                  <a:gd name="T3" fmla="*/ 19 h 25"/>
                  <a:gd name="T4" fmla="*/ 10 w 66"/>
                  <a:gd name="T5" fmla="*/ 17 h 25"/>
                  <a:gd name="T6" fmla="*/ 14 w 66"/>
                  <a:gd name="T7" fmla="*/ 15 h 25"/>
                  <a:gd name="T8" fmla="*/ 17 w 66"/>
                  <a:gd name="T9" fmla="*/ 13 h 25"/>
                  <a:gd name="T10" fmla="*/ 22 w 66"/>
                  <a:gd name="T11" fmla="*/ 10 h 25"/>
                  <a:gd name="T12" fmla="*/ 26 w 66"/>
                  <a:gd name="T13" fmla="*/ 9 h 25"/>
                  <a:gd name="T14" fmla="*/ 30 w 66"/>
                  <a:gd name="T15" fmla="*/ 8 h 25"/>
                  <a:gd name="T16" fmla="*/ 35 w 66"/>
                  <a:gd name="T17" fmla="*/ 6 h 25"/>
                  <a:gd name="T18" fmla="*/ 39 w 66"/>
                  <a:gd name="T19" fmla="*/ 5 h 25"/>
                  <a:gd name="T20" fmla="*/ 44 w 66"/>
                  <a:gd name="T21" fmla="*/ 3 h 25"/>
                  <a:gd name="T22" fmla="*/ 49 w 66"/>
                  <a:gd name="T23" fmla="*/ 2 h 25"/>
                  <a:gd name="T24" fmla="*/ 53 w 66"/>
                  <a:gd name="T25" fmla="*/ 1 h 25"/>
                  <a:gd name="T26" fmla="*/ 57 w 66"/>
                  <a:gd name="T27" fmla="*/ 0 h 25"/>
                  <a:gd name="T28" fmla="*/ 65 w 6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6"/>
                  <a:gd name="T46" fmla="*/ 0 h 25"/>
                  <a:gd name="T47" fmla="*/ 66 w 66"/>
                  <a:gd name="T48" fmla="*/ 25 h 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6" h="25">
                    <a:moveTo>
                      <a:pt x="0" y="24"/>
                    </a:moveTo>
                    <a:lnTo>
                      <a:pt x="5" y="19"/>
                    </a:lnTo>
                    <a:lnTo>
                      <a:pt x="10" y="17"/>
                    </a:lnTo>
                    <a:lnTo>
                      <a:pt x="14" y="15"/>
                    </a:lnTo>
                    <a:lnTo>
                      <a:pt x="17" y="13"/>
                    </a:lnTo>
                    <a:lnTo>
                      <a:pt x="22" y="10"/>
                    </a:lnTo>
                    <a:lnTo>
                      <a:pt x="26" y="9"/>
                    </a:lnTo>
                    <a:lnTo>
                      <a:pt x="30" y="8"/>
                    </a:lnTo>
                    <a:lnTo>
                      <a:pt x="35" y="6"/>
                    </a:lnTo>
                    <a:lnTo>
                      <a:pt x="39" y="5"/>
                    </a:lnTo>
                    <a:lnTo>
                      <a:pt x="44" y="3"/>
                    </a:lnTo>
                    <a:lnTo>
                      <a:pt x="49" y="2"/>
                    </a:lnTo>
                    <a:lnTo>
                      <a:pt x="53" y="1"/>
                    </a:lnTo>
                    <a:lnTo>
                      <a:pt x="57" y="0"/>
                    </a:lnTo>
                    <a:lnTo>
                      <a:pt x="65"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79" name="Freeform 2088"/>
              <p:cNvSpPr>
                <a:spLocks/>
              </p:cNvSpPr>
              <p:nvPr/>
            </p:nvSpPr>
            <p:spPr bwMode="auto">
              <a:xfrm>
                <a:off x="556" y="3532"/>
                <a:ext cx="18" cy="19"/>
              </a:xfrm>
              <a:custGeom>
                <a:avLst/>
                <a:gdLst>
                  <a:gd name="T0" fmla="*/ 4 w 18"/>
                  <a:gd name="T1" fmla="*/ 18 h 19"/>
                  <a:gd name="T2" fmla="*/ 0 w 18"/>
                  <a:gd name="T3" fmla="*/ 18 h 19"/>
                  <a:gd name="T4" fmla="*/ 12 w 18"/>
                  <a:gd name="T5" fmla="*/ 0 h 19"/>
                  <a:gd name="T6" fmla="*/ 17 w 18"/>
                  <a:gd name="T7" fmla="*/ 0 h 19"/>
                  <a:gd name="T8" fmla="*/ 0 60000 65536"/>
                  <a:gd name="T9" fmla="*/ 0 60000 65536"/>
                  <a:gd name="T10" fmla="*/ 0 60000 65536"/>
                  <a:gd name="T11" fmla="*/ 0 60000 65536"/>
                  <a:gd name="T12" fmla="*/ 0 w 18"/>
                  <a:gd name="T13" fmla="*/ 0 h 19"/>
                  <a:gd name="T14" fmla="*/ 18 w 18"/>
                  <a:gd name="T15" fmla="*/ 19 h 19"/>
                </a:gdLst>
                <a:ahLst/>
                <a:cxnLst>
                  <a:cxn ang="T8">
                    <a:pos x="T0" y="T1"/>
                  </a:cxn>
                  <a:cxn ang="T9">
                    <a:pos x="T2" y="T3"/>
                  </a:cxn>
                  <a:cxn ang="T10">
                    <a:pos x="T4" y="T5"/>
                  </a:cxn>
                  <a:cxn ang="T11">
                    <a:pos x="T6" y="T7"/>
                  </a:cxn>
                </a:cxnLst>
                <a:rect l="T12" t="T13" r="T14" b="T15"/>
                <a:pathLst>
                  <a:path w="18" h="19">
                    <a:moveTo>
                      <a:pt x="4" y="18"/>
                    </a:moveTo>
                    <a:lnTo>
                      <a:pt x="0" y="18"/>
                    </a:lnTo>
                    <a:lnTo>
                      <a:pt x="12" y="0"/>
                    </a:lnTo>
                    <a:lnTo>
                      <a:pt x="17"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80" name="Freeform 2089"/>
              <p:cNvSpPr>
                <a:spLocks/>
              </p:cNvSpPr>
              <p:nvPr/>
            </p:nvSpPr>
            <p:spPr bwMode="auto">
              <a:xfrm>
                <a:off x="561" y="3533"/>
                <a:ext cx="25" cy="23"/>
              </a:xfrm>
              <a:custGeom>
                <a:avLst/>
                <a:gdLst>
                  <a:gd name="T0" fmla="*/ 12 w 25"/>
                  <a:gd name="T1" fmla="*/ 0 h 23"/>
                  <a:gd name="T2" fmla="*/ 24 w 25"/>
                  <a:gd name="T3" fmla="*/ 10 h 23"/>
                  <a:gd name="T4" fmla="*/ 11 w 25"/>
                  <a:gd name="T5" fmla="*/ 22 h 23"/>
                  <a:gd name="T6" fmla="*/ 0 w 25"/>
                  <a:gd name="T7" fmla="*/ 11 h 23"/>
                  <a:gd name="T8" fmla="*/ 0 60000 65536"/>
                  <a:gd name="T9" fmla="*/ 0 60000 65536"/>
                  <a:gd name="T10" fmla="*/ 0 60000 65536"/>
                  <a:gd name="T11" fmla="*/ 0 60000 65536"/>
                  <a:gd name="T12" fmla="*/ 0 w 25"/>
                  <a:gd name="T13" fmla="*/ 0 h 23"/>
                  <a:gd name="T14" fmla="*/ 25 w 25"/>
                  <a:gd name="T15" fmla="*/ 23 h 23"/>
                </a:gdLst>
                <a:ahLst/>
                <a:cxnLst>
                  <a:cxn ang="T8">
                    <a:pos x="T0" y="T1"/>
                  </a:cxn>
                  <a:cxn ang="T9">
                    <a:pos x="T2" y="T3"/>
                  </a:cxn>
                  <a:cxn ang="T10">
                    <a:pos x="T4" y="T5"/>
                  </a:cxn>
                  <a:cxn ang="T11">
                    <a:pos x="T6" y="T7"/>
                  </a:cxn>
                </a:cxnLst>
                <a:rect l="T12" t="T13" r="T14" b="T15"/>
                <a:pathLst>
                  <a:path w="25" h="23">
                    <a:moveTo>
                      <a:pt x="12" y="0"/>
                    </a:moveTo>
                    <a:lnTo>
                      <a:pt x="24" y="10"/>
                    </a:lnTo>
                    <a:lnTo>
                      <a:pt x="11" y="22"/>
                    </a:lnTo>
                    <a:lnTo>
                      <a:pt x="0" y="11"/>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81" name="Freeform 2090"/>
              <p:cNvSpPr>
                <a:spLocks/>
              </p:cNvSpPr>
              <p:nvPr/>
            </p:nvSpPr>
            <p:spPr bwMode="auto">
              <a:xfrm>
                <a:off x="571" y="3519"/>
                <a:ext cx="19" cy="18"/>
              </a:xfrm>
              <a:custGeom>
                <a:avLst/>
                <a:gdLst>
                  <a:gd name="T0" fmla="*/ 0 w 19"/>
                  <a:gd name="T1" fmla="*/ 0 h 18"/>
                  <a:gd name="T2" fmla="*/ 5 w 19"/>
                  <a:gd name="T3" fmla="*/ 17 h 18"/>
                  <a:gd name="T4" fmla="*/ 18 w 19"/>
                  <a:gd name="T5" fmla="*/ 10 h 18"/>
                  <a:gd name="T6" fmla="*/ 0 60000 65536"/>
                  <a:gd name="T7" fmla="*/ 0 60000 65536"/>
                  <a:gd name="T8" fmla="*/ 0 60000 65536"/>
                  <a:gd name="T9" fmla="*/ 0 w 19"/>
                  <a:gd name="T10" fmla="*/ 0 h 18"/>
                  <a:gd name="T11" fmla="*/ 19 w 19"/>
                  <a:gd name="T12" fmla="*/ 18 h 18"/>
                </a:gdLst>
                <a:ahLst/>
                <a:cxnLst>
                  <a:cxn ang="T6">
                    <a:pos x="T0" y="T1"/>
                  </a:cxn>
                  <a:cxn ang="T7">
                    <a:pos x="T2" y="T3"/>
                  </a:cxn>
                  <a:cxn ang="T8">
                    <a:pos x="T4" y="T5"/>
                  </a:cxn>
                </a:cxnLst>
                <a:rect l="T9" t="T10" r="T11" b="T12"/>
                <a:pathLst>
                  <a:path w="19" h="18">
                    <a:moveTo>
                      <a:pt x="0" y="0"/>
                    </a:moveTo>
                    <a:lnTo>
                      <a:pt x="5" y="17"/>
                    </a:lnTo>
                    <a:lnTo>
                      <a:pt x="18" y="1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82" name="Freeform 2091"/>
              <p:cNvSpPr>
                <a:spLocks/>
              </p:cNvSpPr>
              <p:nvPr/>
            </p:nvSpPr>
            <p:spPr bwMode="auto">
              <a:xfrm>
                <a:off x="573" y="3522"/>
                <a:ext cx="21" cy="19"/>
              </a:xfrm>
              <a:custGeom>
                <a:avLst/>
                <a:gdLst>
                  <a:gd name="T0" fmla="*/ 1 w 21"/>
                  <a:gd name="T1" fmla="*/ 0 h 19"/>
                  <a:gd name="T2" fmla="*/ 0 w 21"/>
                  <a:gd name="T3" fmla="*/ 5 h 19"/>
                  <a:gd name="T4" fmla="*/ 0 w 21"/>
                  <a:gd name="T5" fmla="*/ 9 h 19"/>
                  <a:gd name="T6" fmla="*/ 2 w 21"/>
                  <a:gd name="T7" fmla="*/ 13 h 19"/>
                  <a:gd name="T8" fmla="*/ 4 w 21"/>
                  <a:gd name="T9" fmla="*/ 14 h 19"/>
                  <a:gd name="T10" fmla="*/ 6 w 21"/>
                  <a:gd name="T11" fmla="*/ 15 h 19"/>
                  <a:gd name="T12" fmla="*/ 9 w 21"/>
                  <a:gd name="T13" fmla="*/ 18 h 19"/>
                  <a:gd name="T14" fmla="*/ 13 w 21"/>
                  <a:gd name="T15" fmla="*/ 15 h 19"/>
                  <a:gd name="T16" fmla="*/ 20 w 21"/>
                  <a:gd name="T17" fmla="*/ 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19"/>
                  <a:gd name="T29" fmla="*/ 21 w 21"/>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19">
                    <a:moveTo>
                      <a:pt x="1" y="0"/>
                    </a:moveTo>
                    <a:lnTo>
                      <a:pt x="0" y="5"/>
                    </a:lnTo>
                    <a:lnTo>
                      <a:pt x="0" y="9"/>
                    </a:lnTo>
                    <a:lnTo>
                      <a:pt x="2" y="13"/>
                    </a:lnTo>
                    <a:lnTo>
                      <a:pt x="4" y="14"/>
                    </a:lnTo>
                    <a:lnTo>
                      <a:pt x="6" y="15"/>
                    </a:lnTo>
                    <a:lnTo>
                      <a:pt x="9" y="18"/>
                    </a:lnTo>
                    <a:lnTo>
                      <a:pt x="13" y="15"/>
                    </a:lnTo>
                    <a:lnTo>
                      <a:pt x="20" y="5"/>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83" name="Freeform 2092"/>
              <p:cNvSpPr>
                <a:spLocks/>
              </p:cNvSpPr>
              <p:nvPr/>
            </p:nvSpPr>
            <p:spPr bwMode="auto">
              <a:xfrm>
                <a:off x="589" y="3527"/>
                <a:ext cx="48" cy="18"/>
              </a:xfrm>
              <a:custGeom>
                <a:avLst/>
                <a:gdLst>
                  <a:gd name="T0" fmla="*/ 47 w 48"/>
                  <a:gd name="T1" fmla="*/ 9 h 18"/>
                  <a:gd name="T2" fmla="*/ 45 w 48"/>
                  <a:gd name="T3" fmla="*/ 10 h 18"/>
                  <a:gd name="T4" fmla="*/ 0 w 48"/>
                  <a:gd name="T5" fmla="*/ 17 h 18"/>
                  <a:gd name="T6" fmla="*/ 8 w 48"/>
                  <a:gd name="T7" fmla="*/ 2 h 18"/>
                  <a:gd name="T8" fmla="*/ 7 w 48"/>
                  <a:gd name="T9" fmla="*/ 0 h 18"/>
                  <a:gd name="T10" fmla="*/ 3 w 48"/>
                  <a:gd name="T11" fmla="*/ 0 h 18"/>
                  <a:gd name="T12" fmla="*/ 4 w 48"/>
                  <a:gd name="T13" fmla="*/ 3 h 18"/>
                  <a:gd name="T14" fmla="*/ 8 w 48"/>
                  <a:gd name="T15" fmla="*/ 2 h 18"/>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8"/>
                  <a:gd name="T26" fmla="*/ 48 w 48"/>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8">
                    <a:moveTo>
                      <a:pt x="47" y="9"/>
                    </a:moveTo>
                    <a:lnTo>
                      <a:pt x="45" y="10"/>
                    </a:lnTo>
                    <a:lnTo>
                      <a:pt x="0" y="17"/>
                    </a:lnTo>
                    <a:lnTo>
                      <a:pt x="8" y="2"/>
                    </a:lnTo>
                    <a:lnTo>
                      <a:pt x="7" y="0"/>
                    </a:lnTo>
                    <a:lnTo>
                      <a:pt x="3" y="0"/>
                    </a:lnTo>
                    <a:lnTo>
                      <a:pt x="4" y="3"/>
                    </a:lnTo>
                    <a:lnTo>
                      <a:pt x="8" y="2"/>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84" name="Line 2093"/>
              <p:cNvSpPr>
                <a:spLocks noChangeShapeType="1"/>
              </p:cNvSpPr>
              <p:nvPr/>
            </p:nvSpPr>
            <p:spPr bwMode="auto">
              <a:xfrm flipH="1">
                <a:off x="584" y="3529"/>
                <a:ext cx="9" cy="1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485" name="Freeform 2094"/>
              <p:cNvSpPr>
                <a:spLocks/>
              </p:cNvSpPr>
              <p:nvPr/>
            </p:nvSpPr>
            <p:spPr bwMode="auto">
              <a:xfrm>
                <a:off x="596" y="3531"/>
                <a:ext cx="19" cy="19"/>
              </a:xfrm>
              <a:custGeom>
                <a:avLst/>
                <a:gdLst>
                  <a:gd name="T0" fmla="*/ 0 w 19"/>
                  <a:gd name="T1" fmla="*/ 10 h 19"/>
                  <a:gd name="T2" fmla="*/ 5 w 19"/>
                  <a:gd name="T3" fmla="*/ 18 h 19"/>
                  <a:gd name="T4" fmla="*/ 16 w 19"/>
                  <a:gd name="T5" fmla="*/ 13 h 19"/>
                  <a:gd name="T6" fmla="*/ 18 w 19"/>
                  <a:gd name="T7" fmla="*/ 0 h 19"/>
                  <a:gd name="T8" fmla="*/ 1 w 19"/>
                  <a:gd name="T9" fmla="*/ 6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10"/>
                    </a:moveTo>
                    <a:lnTo>
                      <a:pt x="5" y="18"/>
                    </a:lnTo>
                    <a:lnTo>
                      <a:pt x="16" y="13"/>
                    </a:lnTo>
                    <a:lnTo>
                      <a:pt x="18" y="0"/>
                    </a:lnTo>
                    <a:lnTo>
                      <a:pt x="1" y="6"/>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86" name="Freeform 2095"/>
              <p:cNvSpPr>
                <a:spLocks/>
              </p:cNvSpPr>
              <p:nvPr/>
            </p:nvSpPr>
            <p:spPr bwMode="auto">
              <a:xfrm>
                <a:off x="596" y="3531"/>
                <a:ext cx="19" cy="19"/>
              </a:xfrm>
              <a:custGeom>
                <a:avLst/>
                <a:gdLst>
                  <a:gd name="T0" fmla="*/ 0 w 19"/>
                  <a:gd name="T1" fmla="*/ 11 h 19"/>
                  <a:gd name="T2" fmla="*/ 16 w 19"/>
                  <a:gd name="T3" fmla="*/ 0 h 19"/>
                  <a:gd name="T4" fmla="*/ 18 w 19"/>
                  <a:gd name="T5" fmla="*/ 5 h 19"/>
                  <a:gd name="T6" fmla="*/ 0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0" y="11"/>
                    </a:moveTo>
                    <a:lnTo>
                      <a:pt x="16" y="0"/>
                    </a:lnTo>
                    <a:lnTo>
                      <a:pt x="18" y="5"/>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87" name="Freeform 2096"/>
              <p:cNvSpPr>
                <a:spLocks/>
              </p:cNvSpPr>
              <p:nvPr/>
            </p:nvSpPr>
            <p:spPr bwMode="auto">
              <a:xfrm>
                <a:off x="610" y="3525"/>
                <a:ext cx="19" cy="18"/>
              </a:xfrm>
              <a:custGeom>
                <a:avLst/>
                <a:gdLst>
                  <a:gd name="T0" fmla="*/ 18 w 19"/>
                  <a:gd name="T1" fmla="*/ 17 h 18"/>
                  <a:gd name="T2" fmla="*/ 18 w 19"/>
                  <a:gd name="T3" fmla="*/ 6 h 18"/>
                  <a:gd name="T4" fmla="*/ 0 w 19"/>
                  <a:gd name="T5" fmla="*/ 0 h 18"/>
                  <a:gd name="T6" fmla="*/ 0 60000 65536"/>
                  <a:gd name="T7" fmla="*/ 0 60000 65536"/>
                  <a:gd name="T8" fmla="*/ 0 60000 65536"/>
                  <a:gd name="T9" fmla="*/ 0 w 19"/>
                  <a:gd name="T10" fmla="*/ 0 h 18"/>
                  <a:gd name="T11" fmla="*/ 19 w 19"/>
                  <a:gd name="T12" fmla="*/ 18 h 18"/>
                </a:gdLst>
                <a:ahLst/>
                <a:cxnLst>
                  <a:cxn ang="T6">
                    <a:pos x="T0" y="T1"/>
                  </a:cxn>
                  <a:cxn ang="T7">
                    <a:pos x="T2" y="T3"/>
                  </a:cxn>
                  <a:cxn ang="T8">
                    <a:pos x="T4" y="T5"/>
                  </a:cxn>
                </a:cxnLst>
                <a:rect l="T9" t="T10" r="T11" b="T12"/>
                <a:pathLst>
                  <a:path w="19" h="18">
                    <a:moveTo>
                      <a:pt x="18" y="17"/>
                    </a:moveTo>
                    <a:lnTo>
                      <a:pt x="18" y="6"/>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88" name="Line 2097"/>
              <p:cNvSpPr>
                <a:spLocks noChangeShapeType="1"/>
              </p:cNvSpPr>
              <p:nvPr/>
            </p:nvSpPr>
            <p:spPr bwMode="auto">
              <a:xfrm flipH="1" flipV="1">
                <a:off x="603" y="3519"/>
                <a:ext cx="10" cy="13"/>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489" name="Line 2098"/>
              <p:cNvSpPr>
                <a:spLocks noChangeShapeType="1"/>
              </p:cNvSpPr>
              <p:nvPr/>
            </p:nvSpPr>
            <p:spPr bwMode="auto">
              <a:xfrm flipH="1" flipV="1">
                <a:off x="597" y="3519"/>
                <a:ext cx="11" cy="13"/>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490" name="Line 2099"/>
              <p:cNvSpPr>
                <a:spLocks noChangeShapeType="1"/>
              </p:cNvSpPr>
              <p:nvPr/>
            </p:nvSpPr>
            <p:spPr bwMode="auto">
              <a:xfrm flipH="1" flipV="1">
                <a:off x="593" y="3519"/>
                <a:ext cx="12" cy="13"/>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491" name="Line 2100"/>
              <p:cNvSpPr>
                <a:spLocks noChangeShapeType="1"/>
              </p:cNvSpPr>
              <p:nvPr/>
            </p:nvSpPr>
            <p:spPr bwMode="auto">
              <a:xfrm flipH="1" flipV="1">
                <a:off x="597" y="3529"/>
                <a:ext cx="4" cy="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492" name="Line 2101"/>
              <p:cNvSpPr>
                <a:spLocks noChangeShapeType="1"/>
              </p:cNvSpPr>
              <p:nvPr/>
            </p:nvSpPr>
            <p:spPr bwMode="auto">
              <a:xfrm flipH="1" flipV="1">
                <a:off x="596" y="3531"/>
                <a:ext cx="2"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493" name="Freeform 2102"/>
              <p:cNvSpPr>
                <a:spLocks/>
              </p:cNvSpPr>
              <p:nvPr/>
            </p:nvSpPr>
            <p:spPr bwMode="auto">
              <a:xfrm>
                <a:off x="692" y="3522"/>
                <a:ext cx="19" cy="21"/>
              </a:xfrm>
              <a:custGeom>
                <a:avLst/>
                <a:gdLst>
                  <a:gd name="T0" fmla="*/ 14 w 19"/>
                  <a:gd name="T1" fmla="*/ 0 h 21"/>
                  <a:gd name="T2" fmla="*/ 9 w 19"/>
                  <a:gd name="T3" fmla="*/ 1 h 21"/>
                  <a:gd name="T4" fmla="*/ 5 w 19"/>
                  <a:gd name="T5" fmla="*/ 4 h 21"/>
                  <a:gd name="T6" fmla="*/ 9 w 19"/>
                  <a:gd name="T7" fmla="*/ 7 h 21"/>
                  <a:gd name="T8" fmla="*/ 11 w 19"/>
                  <a:gd name="T9" fmla="*/ 10 h 21"/>
                  <a:gd name="T10" fmla="*/ 14 w 19"/>
                  <a:gd name="T11" fmla="*/ 12 h 21"/>
                  <a:gd name="T12" fmla="*/ 14 w 19"/>
                  <a:gd name="T13" fmla="*/ 14 h 21"/>
                  <a:gd name="T14" fmla="*/ 18 w 19"/>
                  <a:gd name="T15" fmla="*/ 16 h 21"/>
                  <a:gd name="T16" fmla="*/ 18 w 19"/>
                  <a:gd name="T17" fmla="*/ 18 h 21"/>
                  <a:gd name="T18" fmla="*/ 14 w 19"/>
                  <a:gd name="T19" fmla="*/ 20 h 21"/>
                  <a:gd name="T20" fmla="*/ 9 w 19"/>
                  <a:gd name="T21" fmla="*/ 20 h 21"/>
                  <a:gd name="T22" fmla="*/ 0 w 19"/>
                  <a:gd name="T23" fmla="*/ 2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1"/>
                  <a:gd name="T38" fmla="*/ 19 w 19"/>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1">
                    <a:moveTo>
                      <a:pt x="14" y="0"/>
                    </a:moveTo>
                    <a:lnTo>
                      <a:pt x="9" y="1"/>
                    </a:lnTo>
                    <a:lnTo>
                      <a:pt x="5" y="4"/>
                    </a:lnTo>
                    <a:lnTo>
                      <a:pt x="9" y="7"/>
                    </a:lnTo>
                    <a:lnTo>
                      <a:pt x="11" y="10"/>
                    </a:lnTo>
                    <a:lnTo>
                      <a:pt x="14" y="12"/>
                    </a:lnTo>
                    <a:lnTo>
                      <a:pt x="14" y="14"/>
                    </a:lnTo>
                    <a:lnTo>
                      <a:pt x="18" y="16"/>
                    </a:lnTo>
                    <a:lnTo>
                      <a:pt x="18" y="18"/>
                    </a:lnTo>
                    <a:lnTo>
                      <a:pt x="14" y="20"/>
                    </a:lnTo>
                    <a:lnTo>
                      <a:pt x="9" y="20"/>
                    </a:lnTo>
                    <a:lnTo>
                      <a:pt x="0" y="2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94" name="Freeform 2103"/>
              <p:cNvSpPr>
                <a:spLocks/>
              </p:cNvSpPr>
              <p:nvPr/>
            </p:nvSpPr>
            <p:spPr bwMode="auto">
              <a:xfrm>
                <a:off x="685" y="3536"/>
                <a:ext cx="18" cy="20"/>
              </a:xfrm>
              <a:custGeom>
                <a:avLst/>
                <a:gdLst>
                  <a:gd name="T0" fmla="*/ 17 w 18"/>
                  <a:gd name="T1" fmla="*/ 19 h 20"/>
                  <a:gd name="T2" fmla="*/ 10 w 18"/>
                  <a:gd name="T3" fmla="*/ 11 h 20"/>
                  <a:gd name="T4" fmla="*/ 6 w 18"/>
                  <a:gd name="T5" fmla="*/ 19 h 20"/>
                  <a:gd name="T6" fmla="*/ 4 w 18"/>
                  <a:gd name="T7" fmla="*/ 19 h 20"/>
                  <a:gd name="T8" fmla="*/ 2 w 18"/>
                  <a:gd name="T9" fmla="*/ 19 h 20"/>
                  <a:gd name="T10" fmla="*/ 0 w 18"/>
                  <a:gd name="T11" fmla="*/ 11 h 20"/>
                  <a:gd name="T12" fmla="*/ 0 w 18"/>
                  <a:gd name="T13" fmla="*/ 5 h 20"/>
                  <a:gd name="T14" fmla="*/ 4 w 18"/>
                  <a:gd name="T15" fmla="*/ 0 h 20"/>
                  <a:gd name="T16" fmla="*/ 8 w 18"/>
                  <a:gd name="T17" fmla="*/ 0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20"/>
                  <a:gd name="T29" fmla="*/ 18 w 18"/>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20">
                    <a:moveTo>
                      <a:pt x="17" y="19"/>
                    </a:moveTo>
                    <a:lnTo>
                      <a:pt x="10" y="11"/>
                    </a:lnTo>
                    <a:lnTo>
                      <a:pt x="6" y="19"/>
                    </a:lnTo>
                    <a:lnTo>
                      <a:pt x="4" y="19"/>
                    </a:lnTo>
                    <a:lnTo>
                      <a:pt x="2" y="19"/>
                    </a:lnTo>
                    <a:lnTo>
                      <a:pt x="0" y="11"/>
                    </a:lnTo>
                    <a:lnTo>
                      <a:pt x="0" y="5"/>
                    </a:lnTo>
                    <a:lnTo>
                      <a:pt x="4" y="0"/>
                    </a:lnTo>
                    <a:lnTo>
                      <a:pt x="8"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95" name="Freeform 2104"/>
              <p:cNvSpPr>
                <a:spLocks/>
              </p:cNvSpPr>
              <p:nvPr/>
            </p:nvSpPr>
            <p:spPr bwMode="auto">
              <a:xfrm>
                <a:off x="678" y="3536"/>
                <a:ext cx="18" cy="20"/>
              </a:xfrm>
              <a:custGeom>
                <a:avLst/>
                <a:gdLst>
                  <a:gd name="T0" fmla="*/ 17 w 18"/>
                  <a:gd name="T1" fmla="*/ 0 h 20"/>
                  <a:gd name="T2" fmla="*/ 13 w 18"/>
                  <a:gd name="T3" fmla="*/ 7 h 20"/>
                  <a:gd name="T4" fmla="*/ 6 w 18"/>
                  <a:gd name="T5" fmla="*/ 19 h 20"/>
                  <a:gd name="T6" fmla="*/ 0 w 18"/>
                  <a:gd name="T7" fmla="*/ 19 h 20"/>
                  <a:gd name="T8" fmla="*/ 0 60000 65536"/>
                  <a:gd name="T9" fmla="*/ 0 60000 65536"/>
                  <a:gd name="T10" fmla="*/ 0 60000 65536"/>
                  <a:gd name="T11" fmla="*/ 0 60000 65536"/>
                  <a:gd name="T12" fmla="*/ 0 w 18"/>
                  <a:gd name="T13" fmla="*/ 0 h 20"/>
                  <a:gd name="T14" fmla="*/ 18 w 18"/>
                  <a:gd name="T15" fmla="*/ 20 h 20"/>
                </a:gdLst>
                <a:ahLst/>
                <a:cxnLst>
                  <a:cxn ang="T8">
                    <a:pos x="T0" y="T1"/>
                  </a:cxn>
                  <a:cxn ang="T9">
                    <a:pos x="T2" y="T3"/>
                  </a:cxn>
                  <a:cxn ang="T10">
                    <a:pos x="T4" y="T5"/>
                  </a:cxn>
                  <a:cxn ang="T11">
                    <a:pos x="T6" y="T7"/>
                  </a:cxn>
                </a:cxnLst>
                <a:rect l="T12" t="T13" r="T14" b="T15"/>
                <a:pathLst>
                  <a:path w="18" h="20">
                    <a:moveTo>
                      <a:pt x="17" y="0"/>
                    </a:moveTo>
                    <a:lnTo>
                      <a:pt x="13" y="7"/>
                    </a:lnTo>
                    <a:lnTo>
                      <a:pt x="6" y="19"/>
                    </a:lnTo>
                    <a:lnTo>
                      <a:pt x="0" y="19"/>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96" name="Freeform 2105"/>
              <p:cNvSpPr>
                <a:spLocks/>
              </p:cNvSpPr>
              <p:nvPr/>
            </p:nvSpPr>
            <p:spPr bwMode="auto">
              <a:xfrm>
                <a:off x="680" y="3546"/>
                <a:ext cx="20" cy="18"/>
              </a:xfrm>
              <a:custGeom>
                <a:avLst/>
                <a:gdLst>
                  <a:gd name="T0" fmla="*/ 19 w 20"/>
                  <a:gd name="T1" fmla="*/ 8 h 18"/>
                  <a:gd name="T2" fmla="*/ 19 w 20"/>
                  <a:gd name="T3" fmla="*/ 4 h 18"/>
                  <a:gd name="T4" fmla="*/ 14 w 20"/>
                  <a:gd name="T5" fmla="*/ 0 h 18"/>
                  <a:gd name="T6" fmla="*/ 10 w 20"/>
                  <a:gd name="T7" fmla="*/ 0 h 18"/>
                  <a:gd name="T8" fmla="*/ 7 w 20"/>
                  <a:gd name="T9" fmla="*/ 4 h 18"/>
                  <a:gd name="T10" fmla="*/ 5 w 20"/>
                  <a:gd name="T11" fmla="*/ 4 h 18"/>
                  <a:gd name="T12" fmla="*/ 1 w 20"/>
                  <a:gd name="T13" fmla="*/ 8 h 18"/>
                  <a:gd name="T14" fmla="*/ 0 w 20"/>
                  <a:gd name="T15" fmla="*/ 8 h 18"/>
                  <a:gd name="T16" fmla="*/ 2 w 20"/>
                  <a:gd name="T17" fmla="*/ 12 h 18"/>
                  <a:gd name="T18" fmla="*/ 5 w 20"/>
                  <a:gd name="T19" fmla="*/ 17 h 18"/>
                  <a:gd name="T20" fmla="*/ 9 w 20"/>
                  <a:gd name="T21" fmla="*/ 17 h 18"/>
                  <a:gd name="T22" fmla="*/ 11 w 20"/>
                  <a:gd name="T23" fmla="*/ 17 h 18"/>
                  <a:gd name="T24" fmla="*/ 15 w 20"/>
                  <a:gd name="T25" fmla="*/ 12 h 18"/>
                  <a:gd name="T26" fmla="*/ 19 w 20"/>
                  <a:gd name="T27" fmla="*/ 8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18"/>
                  <a:gd name="T44" fmla="*/ 20 w 20"/>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18">
                    <a:moveTo>
                      <a:pt x="19" y="8"/>
                    </a:moveTo>
                    <a:lnTo>
                      <a:pt x="19" y="4"/>
                    </a:lnTo>
                    <a:lnTo>
                      <a:pt x="14" y="0"/>
                    </a:lnTo>
                    <a:lnTo>
                      <a:pt x="10" y="0"/>
                    </a:lnTo>
                    <a:lnTo>
                      <a:pt x="7" y="4"/>
                    </a:lnTo>
                    <a:lnTo>
                      <a:pt x="5" y="4"/>
                    </a:lnTo>
                    <a:lnTo>
                      <a:pt x="1" y="8"/>
                    </a:lnTo>
                    <a:lnTo>
                      <a:pt x="0" y="8"/>
                    </a:lnTo>
                    <a:lnTo>
                      <a:pt x="2" y="12"/>
                    </a:lnTo>
                    <a:lnTo>
                      <a:pt x="5" y="17"/>
                    </a:lnTo>
                    <a:lnTo>
                      <a:pt x="9" y="17"/>
                    </a:lnTo>
                    <a:lnTo>
                      <a:pt x="11" y="17"/>
                    </a:lnTo>
                    <a:lnTo>
                      <a:pt x="15" y="12"/>
                    </a:lnTo>
                    <a:lnTo>
                      <a:pt x="19" y="8"/>
                    </a:lnTo>
                  </a:path>
                </a:pathLst>
              </a:custGeom>
              <a:solidFill>
                <a:srgbClr val="767900"/>
              </a:solidFill>
              <a:ln w="12700" cap="rnd">
                <a:solidFill>
                  <a:srgbClr val="404000"/>
                </a:solidFill>
                <a:round/>
                <a:headEnd/>
                <a:tailEnd/>
              </a:ln>
            </p:spPr>
            <p:txBody>
              <a:bodyPr/>
              <a:lstStyle/>
              <a:p>
                <a:endParaRPr lang="zh-CN" altLang="en-US"/>
              </a:p>
            </p:txBody>
          </p:sp>
          <p:sp>
            <p:nvSpPr>
              <p:cNvPr id="73497" name="Freeform 2106"/>
              <p:cNvSpPr>
                <a:spLocks/>
              </p:cNvSpPr>
              <p:nvPr/>
            </p:nvSpPr>
            <p:spPr bwMode="auto">
              <a:xfrm>
                <a:off x="675" y="3553"/>
                <a:ext cx="23" cy="19"/>
              </a:xfrm>
              <a:custGeom>
                <a:avLst/>
                <a:gdLst>
                  <a:gd name="T0" fmla="*/ 22 w 23"/>
                  <a:gd name="T1" fmla="*/ 5 h 19"/>
                  <a:gd name="T2" fmla="*/ 18 w 23"/>
                  <a:gd name="T3" fmla="*/ 0 h 19"/>
                  <a:gd name="T4" fmla="*/ 14 w 23"/>
                  <a:gd name="T5" fmla="*/ 0 h 19"/>
                  <a:gd name="T6" fmla="*/ 6 w 23"/>
                  <a:gd name="T7" fmla="*/ 2 h 19"/>
                  <a:gd name="T8" fmla="*/ 3 w 23"/>
                  <a:gd name="T9" fmla="*/ 5 h 19"/>
                  <a:gd name="T10" fmla="*/ 0 w 23"/>
                  <a:gd name="T11" fmla="*/ 11 h 19"/>
                  <a:gd name="T12" fmla="*/ 3 w 23"/>
                  <a:gd name="T13" fmla="*/ 18 h 19"/>
                  <a:gd name="T14" fmla="*/ 5 w 23"/>
                  <a:gd name="T15" fmla="*/ 14 h 19"/>
                  <a:gd name="T16" fmla="*/ 7 w 23"/>
                  <a:gd name="T17" fmla="*/ 9 h 19"/>
                  <a:gd name="T18" fmla="*/ 12 w 23"/>
                  <a:gd name="T19" fmla="*/ 9 h 19"/>
                  <a:gd name="T20" fmla="*/ 17 w 23"/>
                  <a:gd name="T21" fmla="*/ 9 h 19"/>
                  <a:gd name="T22" fmla="*/ 19 w 23"/>
                  <a:gd name="T23" fmla="*/ 14 h 19"/>
                  <a:gd name="T24" fmla="*/ 22 w 23"/>
                  <a:gd name="T25" fmla="*/ 5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19"/>
                  <a:gd name="T41" fmla="*/ 23 w 23"/>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19">
                    <a:moveTo>
                      <a:pt x="22" y="5"/>
                    </a:moveTo>
                    <a:lnTo>
                      <a:pt x="18" y="0"/>
                    </a:lnTo>
                    <a:lnTo>
                      <a:pt x="14" y="0"/>
                    </a:lnTo>
                    <a:lnTo>
                      <a:pt x="6" y="2"/>
                    </a:lnTo>
                    <a:lnTo>
                      <a:pt x="3" y="5"/>
                    </a:lnTo>
                    <a:lnTo>
                      <a:pt x="0" y="11"/>
                    </a:lnTo>
                    <a:lnTo>
                      <a:pt x="3" y="18"/>
                    </a:lnTo>
                    <a:lnTo>
                      <a:pt x="5" y="14"/>
                    </a:lnTo>
                    <a:lnTo>
                      <a:pt x="7" y="9"/>
                    </a:lnTo>
                    <a:lnTo>
                      <a:pt x="12" y="9"/>
                    </a:lnTo>
                    <a:lnTo>
                      <a:pt x="17" y="9"/>
                    </a:lnTo>
                    <a:lnTo>
                      <a:pt x="19" y="14"/>
                    </a:lnTo>
                    <a:lnTo>
                      <a:pt x="22" y="5"/>
                    </a:lnTo>
                  </a:path>
                </a:pathLst>
              </a:custGeom>
              <a:solidFill>
                <a:srgbClr val="767900"/>
              </a:solidFill>
              <a:ln w="12700" cap="rnd">
                <a:solidFill>
                  <a:srgbClr val="404000"/>
                </a:solidFill>
                <a:round/>
                <a:headEnd/>
                <a:tailEnd/>
              </a:ln>
            </p:spPr>
            <p:txBody>
              <a:bodyPr/>
              <a:lstStyle/>
              <a:p>
                <a:endParaRPr lang="zh-CN" altLang="en-US"/>
              </a:p>
            </p:txBody>
          </p:sp>
          <p:sp>
            <p:nvSpPr>
              <p:cNvPr id="73498" name="Freeform 2107"/>
              <p:cNvSpPr>
                <a:spLocks/>
              </p:cNvSpPr>
              <p:nvPr/>
            </p:nvSpPr>
            <p:spPr bwMode="auto">
              <a:xfrm>
                <a:off x="682" y="3557"/>
                <a:ext cx="18" cy="20"/>
              </a:xfrm>
              <a:custGeom>
                <a:avLst/>
                <a:gdLst>
                  <a:gd name="T0" fmla="*/ 17 w 18"/>
                  <a:gd name="T1" fmla="*/ 0 h 20"/>
                  <a:gd name="T2" fmla="*/ 14 w 18"/>
                  <a:gd name="T3" fmla="*/ 9 h 20"/>
                  <a:gd name="T4" fmla="*/ 11 w 18"/>
                  <a:gd name="T5" fmla="*/ 14 h 20"/>
                  <a:gd name="T6" fmla="*/ 5 w 18"/>
                  <a:gd name="T7" fmla="*/ 19 h 20"/>
                  <a:gd name="T8" fmla="*/ 0 w 18"/>
                  <a:gd name="T9" fmla="*/ 19 h 20"/>
                  <a:gd name="T10" fmla="*/ 0 60000 65536"/>
                  <a:gd name="T11" fmla="*/ 0 60000 65536"/>
                  <a:gd name="T12" fmla="*/ 0 60000 65536"/>
                  <a:gd name="T13" fmla="*/ 0 60000 65536"/>
                  <a:gd name="T14" fmla="*/ 0 60000 65536"/>
                  <a:gd name="T15" fmla="*/ 0 w 18"/>
                  <a:gd name="T16" fmla="*/ 0 h 20"/>
                  <a:gd name="T17" fmla="*/ 18 w 18"/>
                  <a:gd name="T18" fmla="*/ 20 h 20"/>
                </a:gdLst>
                <a:ahLst/>
                <a:cxnLst>
                  <a:cxn ang="T10">
                    <a:pos x="T0" y="T1"/>
                  </a:cxn>
                  <a:cxn ang="T11">
                    <a:pos x="T2" y="T3"/>
                  </a:cxn>
                  <a:cxn ang="T12">
                    <a:pos x="T4" y="T5"/>
                  </a:cxn>
                  <a:cxn ang="T13">
                    <a:pos x="T6" y="T7"/>
                  </a:cxn>
                  <a:cxn ang="T14">
                    <a:pos x="T8" y="T9"/>
                  </a:cxn>
                </a:cxnLst>
                <a:rect l="T15" t="T16" r="T17" b="T18"/>
                <a:pathLst>
                  <a:path w="18" h="20">
                    <a:moveTo>
                      <a:pt x="17" y="0"/>
                    </a:moveTo>
                    <a:lnTo>
                      <a:pt x="14" y="9"/>
                    </a:lnTo>
                    <a:lnTo>
                      <a:pt x="11" y="14"/>
                    </a:lnTo>
                    <a:lnTo>
                      <a:pt x="5" y="19"/>
                    </a:lnTo>
                    <a:lnTo>
                      <a:pt x="0" y="19"/>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499" name="Freeform 2108"/>
              <p:cNvSpPr>
                <a:spLocks/>
              </p:cNvSpPr>
              <p:nvPr/>
            </p:nvSpPr>
            <p:spPr bwMode="auto">
              <a:xfrm>
                <a:off x="671" y="3522"/>
                <a:ext cx="20" cy="19"/>
              </a:xfrm>
              <a:custGeom>
                <a:avLst/>
                <a:gdLst>
                  <a:gd name="T0" fmla="*/ 0 w 20"/>
                  <a:gd name="T1" fmla="*/ 13 h 19"/>
                  <a:gd name="T2" fmla="*/ 1 w 20"/>
                  <a:gd name="T3" fmla="*/ 13 h 19"/>
                  <a:gd name="T4" fmla="*/ 4 w 20"/>
                  <a:gd name="T5" fmla="*/ 13 h 19"/>
                  <a:gd name="T6" fmla="*/ 7 w 20"/>
                  <a:gd name="T7" fmla="*/ 9 h 19"/>
                  <a:gd name="T8" fmla="*/ 8 w 20"/>
                  <a:gd name="T9" fmla="*/ 9 h 19"/>
                  <a:gd name="T10" fmla="*/ 11 w 20"/>
                  <a:gd name="T11" fmla="*/ 4 h 19"/>
                  <a:gd name="T12" fmla="*/ 14 w 20"/>
                  <a:gd name="T13" fmla="*/ 9 h 19"/>
                  <a:gd name="T14" fmla="*/ 17 w 20"/>
                  <a:gd name="T15" fmla="*/ 13 h 19"/>
                  <a:gd name="T16" fmla="*/ 19 w 20"/>
                  <a:gd name="T17" fmla="*/ 18 h 19"/>
                  <a:gd name="T18" fmla="*/ 19 w 20"/>
                  <a:gd name="T19" fmla="*/ 13 h 19"/>
                  <a:gd name="T20" fmla="*/ 16 w 20"/>
                  <a:gd name="T21" fmla="*/ 4 h 19"/>
                  <a:gd name="T22" fmla="*/ 14 w 20"/>
                  <a:gd name="T23" fmla="*/ 0 h 19"/>
                  <a:gd name="T24" fmla="*/ 11 w 20"/>
                  <a:gd name="T25" fmla="*/ 0 h 19"/>
                  <a:gd name="T26" fmla="*/ 6 w 20"/>
                  <a:gd name="T27" fmla="*/ 0 h 19"/>
                  <a:gd name="T28" fmla="*/ 0 w 20"/>
                  <a:gd name="T29" fmla="*/ 4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19"/>
                  <a:gd name="T47" fmla="*/ 20 w 20"/>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19">
                    <a:moveTo>
                      <a:pt x="0" y="13"/>
                    </a:moveTo>
                    <a:lnTo>
                      <a:pt x="1" y="13"/>
                    </a:lnTo>
                    <a:lnTo>
                      <a:pt x="4" y="13"/>
                    </a:lnTo>
                    <a:lnTo>
                      <a:pt x="7" y="9"/>
                    </a:lnTo>
                    <a:lnTo>
                      <a:pt x="8" y="9"/>
                    </a:lnTo>
                    <a:lnTo>
                      <a:pt x="11" y="4"/>
                    </a:lnTo>
                    <a:lnTo>
                      <a:pt x="14" y="9"/>
                    </a:lnTo>
                    <a:lnTo>
                      <a:pt x="17" y="13"/>
                    </a:lnTo>
                    <a:lnTo>
                      <a:pt x="19" y="18"/>
                    </a:lnTo>
                    <a:lnTo>
                      <a:pt x="19" y="13"/>
                    </a:lnTo>
                    <a:lnTo>
                      <a:pt x="16" y="4"/>
                    </a:lnTo>
                    <a:lnTo>
                      <a:pt x="14" y="0"/>
                    </a:lnTo>
                    <a:lnTo>
                      <a:pt x="11" y="0"/>
                    </a:lnTo>
                    <a:lnTo>
                      <a:pt x="6" y="0"/>
                    </a:lnTo>
                    <a:lnTo>
                      <a:pt x="0" y="4"/>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00" name="Freeform 2109"/>
              <p:cNvSpPr>
                <a:spLocks/>
              </p:cNvSpPr>
              <p:nvPr/>
            </p:nvSpPr>
            <p:spPr bwMode="auto">
              <a:xfrm>
                <a:off x="697" y="3522"/>
                <a:ext cx="18" cy="19"/>
              </a:xfrm>
              <a:custGeom>
                <a:avLst/>
                <a:gdLst>
                  <a:gd name="T0" fmla="*/ 17 w 18"/>
                  <a:gd name="T1" fmla="*/ 18 h 19"/>
                  <a:gd name="T2" fmla="*/ 14 w 18"/>
                  <a:gd name="T3" fmla="*/ 9 h 19"/>
                  <a:gd name="T4" fmla="*/ 12 w 18"/>
                  <a:gd name="T5" fmla="*/ 4 h 19"/>
                  <a:gd name="T6" fmla="*/ 8 w 18"/>
                  <a:gd name="T7" fmla="*/ 0 h 19"/>
                  <a:gd name="T8" fmla="*/ 4 w 18"/>
                  <a:gd name="T9" fmla="*/ 0 h 19"/>
                  <a:gd name="T10" fmla="*/ 3 w 18"/>
                  <a:gd name="T11" fmla="*/ 9 h 19"/>
                  <a:gd name="T12" fmla="*/ 0 w 18"/>
                  <a:gd name="T13" fmla="*/ 13 h 19"/>
                  <a:gd name="T14" fmla="*/ 0 60000 65536"/>
                  <a:gd name="T15" fmla="*/ 0 60000 65536"/>
                  <a:gd name="T16" fmla="*/ 0 60000 65536"/>
                  <a:gd name="T17" fmla="*/ 0 60000 65536"/>
                  <a:gd name="T18" fmla="*/ 0 60000 65536"/>
                  <a:gd name="T19" fmla="*/ 0 60000 65536"/>
                  <a:gd name="T20" fmla="*/ 0 60000 65536"/>
                  <a:gd name="T21" fmla="*/ 0 w 18"/>
                  <a:gd name="T22" fmla="*/ 0 h 19"/>
                  <a:gd name="T23" fmla="*/ 18 w 1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9">
                    <a:moveTo>
                      <a:pt x="17" y="18"/>
                    </a:moveTo>
                    <a:lnTo>
                      <a:pt x="14" y="9"/>
                    </a:lnTo>
                    <a:lnTo>
                      <a:pt x="12" y="4"/>
                    </a:lnTo>
                    <a:lnTo>
                      <a:pt x="8" y="0"/>
                    </a:lnTo>
                    <a:lnTo>
                      <a:pt x="4" y="0"/>
                    </a:lnTo>
                    <a:lnTo>
                      <a:pt x="3" y="9"/>
                    </a:lnTo>
                    <a:lnTo>
                      <a:pt x="0" y="13"/>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01" name="Freeform 2110"/>
              <p:cNvSpPr>
                <a:spLocks/>
              </p:cNvSpPr>
              <p:nvPr/>
            </p:nvSpPr>
            <p:spPr bwMode="auto">
              <a:xfrm>
                <a:off x="697" y="3527"/>
                <a:ext cx="18" cy="1"/>
              </a:xfrm>
              <a:custGeom>
                <a:avLst/>
                <a:gdLst>
                  <a:gd name="T0" fmla="*/ 17 w 18"/>
                  <a:gd name="T1" fmla="*/ 0 h 1"/>
                  <a:gd name="T2" fmla="*/ 10 w 18"/>
                  <a:gd name="T3" fmla="*/ 0 h 1"/>
                  <a:gd name="T4" fmla="*/ 6 w 18"/>
                  <a:gd name="T5" fmla="*/ 0 h 1"/>
                  <a:gd name="T6" fmla="*/ 0 w 18"/>
                  <a:gd name="T7" fmla="*/ 0 h 1"/>
                  <a:gd name="T8" fmla="*/ 0 60000 65536"/>
                  <a:gd name="T9" fmla="*/ 0 60000 65536"/>
                  <a:gd name="T10" fmla="*/ 0 60000 65536"/>
                  <a:gd name="T11" fmla="*/ 0 60000 65536"/>
                  <a:gd name="T12" fmla="*/ 0 w 18"/>
                  <a:gd name="T13" fmla="*/ 0 h 1"/>
                  <a:gd name="T14" fmla="*/ 18 w 18"/>
                  <a:gd name="T15" fmla="*/ 1 h 1"/>
                </a:gdLst>
                <a:ahLst/>
                <a:cxnLst>
                  <a:cxn ang="T8">
                    <a:pos x="T0" y="T1"/>
                  </a:cxn>
                  <a:cxn ang="T9">
                    <a:pos x="T2" y="T3"/>
                  </a:cxn>
                  <a:cxn ang="T10">
                    <a:pos x="T4" y="T5"/>
                  </a:cxn>
                  <a:cxn ang="T11">
                    <a:pos x="T6" y="T7"/>
                  </a:cxn>
                </a:cxnLst>
                <a:rect l="T12" t="T13" r="T14" b="T15"/>
                <a:pathLst>
                  <a:path w="18" h="1">
                    <a:moveTo>
                      <a:pt x="17" y="0"/>
                    </a:moveTo>
                    <a:lnTo>
                      <a:pt x="10" y="0"/>
                    </a:lnTo>
                    <a:lnTo>
                      <a:pt x="6" y="0"/>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02" name="Freeform 2111"/>
              <p:cNvSpPr>
                <a:spLocks/>
              </p:cNvSpPr>
              <p:nvPr/>
            </p:nvSpPr>
            <p:spPr bwMode="auto">
              <a:xfrm>
                <a:off x="674" y="3525"/>
                <a:ext cx="19" cy="18"/>
              </a:xfrm>
              <a:custGeom>
                <a:avLst/>
                <a:gdLst>
                  <a:gd name="T0" fmla="*/ 18 w 19"/>
                  <a:gd name="T1" fmla="*/ 8 h 18"/>
                  <a:gd name="T2" fmla="*/ 10 w 19"/>
                  <a:gd name="T3" fmla="*/ 17 h 18"/>
                  <a:gd name="T4" fmla="*/ 6 w 19"/>
                  <a:gd name="T5" fmla="*/ 8 h 18"/>
                  <a:gd name="T6" fmla="*/ 3 w 19"/>
                  <a:gd name="T7" fmla="*/ 17 h 18"/>
                  <a:gd name="T8" fmla="*/ 0 w 19"/>
                  <a:gd name="T9" fmla="*/ 0 h 18"/>
                  <a:gd name="T10" fmla="*/ 0 60000 65536"/>
                  <a:gd name="T11" fmla="*/ 0 60000 65536"/>
                  <a:gd name="T12" fmla="*/ 0 60000 65536"/>
                  <a:gd name="T13" fmla="*/ 0 60000 65536"/>
                  <a:gd name="T14" fmla="*/ 0 60000 65536"/>
                  <a:gd name="T15" fmla="*/ 0 w 19"/>
                  <a:gd name="T16" fmla="*/ 0 h 18"/>
                  <a:gd name="T17" fmla="*/ 19 w 19"/>
                  <a:gd name="T18" fmla="*/ 18 h 18"/>
                </a:gdLst>
                <a:ahLst/>
                <a:cxnLst>
                  <a:cxn ang="T10">
                    <a:pos x="T0" y="T1"/>
                  </a:cxn>
                  <a:cxn ang="T11">
                    <a:pos x="T2" y="T3"/>
                  </a:cxn>
                  <a:cxn ang="T12">
                    <a:pos x="T4" y="T5"/>
                  </a:cxn>
                  <a:cxn ang="T13">
                    <a:pos x="T6" y="T7"/>
                  </a:cxn>
                  <a:cxn ang="T14">
                    <a:pos x="T8" y="T9"/>
                  </a:cxn>
                </a:cxnLst>
                <a:rect l="T15" t="T16" r="T17" b="T18"/>
                <a:pathLst>
                  <a:path w="19" h="18">
                    <a:moveTo>
                      <a:pt x="18" y="8"/>
                    </a:moveTo>
                    <a:lnTo>
                      <a:pt x="10" y="17"/>
                    </a:lnTo>
                    <a:lnTo>
                      <a:pt x="6" y="8"/>
                    </a:lnTo>
                    <a:lnTo>
                      <a:pt x="3" y="17"/>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03" name="Freeform 2112"/>
              <p:cNvSpPr>
                <a:spLocks/>
              </p:cNvSpPr>
              <p:nvPr/>
            </p:nvSpPr>
            <p:spPr bwMode="auto">
              <a:xfrm>
                <a:off x="674" y="3561"/>
                <a:ext cx="39" cy="21"/>
              </a:xfrm>
              <a:custGeom>
                <a:avLst/>
                <a:gdLst>
                  <a:gd name="T0" fmla="*/ 38 w 39"/>
                  <a:gd name="T1" fmla="*/ 7 h 21"/>
                  <a:gd name="T2" fmla="*/ 32 w 39"/>
                  <a:gd name="T3" fmla="*/ 12 h 21"/>
                  <a:gd name="T4" fmla="*/ 30 w 39"/>
                  <a:gd name="T5" fmla="*/ 14 h 21"/>
                  <a:gd name="T6" fmla="*/ 27 w 39"/>
                  <a:gd name="T7" fmla="*/ 17 h 21"/>
                  <a:gd name="T8" fmla="*/ 23 w 39"/>
                  <a:gd name="T9" fmla="*/ 20 h 21"/>
                  <a:gd name="T10" fmla="*/ 20 w 39"/>
                  <a:gd name="T11" fmla="*/ 20 h 21"/>
                  <a:gd name="T12" fmla="*/ 16 w 39"/>
                  <a:gd name="T13" fmla="*/ 20 h 21"/>
                  <a:gd name="T14" fmla="*/ 13 w 39"/>
                  <a:gd name="T15" fmla="*/ 18 h 21"/>
                  <a:gd name="T16" fmla="*/ 9 w 39"/>
                  <a:gd name="T17" fmla="*/ 16 h 21"/>
                  <a:gd name="T18" fmla="*/ 4 w 39"/>
                  <a:gd name="T19" fmla="*/ 7 h 21"/>
                  <a:gd name="T20" fmla="*/ 0 w 39"/>
                  <a:gd name="T21" fmla="*/ 1 h 21"/>
                  <a:gd name="T22" fmla="*/ 2 w 39"/>
                  <a:gd name="T23" fmla="*/ 0 h 21"/>
                  <a:gd name="T24" fmla="*/ 11 w 39"/>
                  <a:gd name="T25" fmla="*/ 15 h 21"/>
                  <a:gd name="T26" fmla="*/ 11 w 39"/>
                  <a:gd name="T27" fmla="*/ 14 h 21"/>
                  <a:gd name="T28" fmla="*/ 13 w 39"/>
                  <a:gd name="T29" fmla="*/ 8 h 21"/>
                  <a:gd name="T30" fmla="*/ 11 w 39"/>
                  <a:gd name="T31" fmla="*/ 5 h 21"/>
                  <a:gd name="T32" fmla="*/ 7 w 39"/>
                  <a:gd name="T33" fmla="*/ 0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
                  <a:gd name="T52" fmla="*/ 0 h 21"/>
                  <a:gd name="T53" fmla="*/ 39 w 39"/>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 h="21">
                    <a:moveTo>
                      <a:pt x="38" y="7"/>
                    </a:moveTo>
                    <a:lnTo>
                      <a:pt x="32" y="12"/>
                    </a:lnTo>
                    <a:lnTo>
                      <a:pt x="30" y="14"/>
                    </a:lnTo>
                    <a:lnTo>
                      <a:pt x="27" y="17"/>
                    </a:lnTo>
                    <a:lnTo>
                      <a:pt x="23" y="20"/>
                    </a:lnTo>
                    <a:lnTo>
                      <a:pt x="20" y="20"/>
                    </a:lnTo>
                    <a:lnTo>
                      <a:pt x="16" y="20"/>
                    </a:lnTo>
                    <a:lnTo>
                      <a:pt x="13" y="18"/>
                    </a:lnTo>
                    <a:lnTo>
                      <a:pt x="9" y="16"/>
                    </a:lnTo>
                    <a:lnTo>
                      <a:pt x="4" y="7"/>
                    </a:lnTo>
                    <a:lnTo>
                      <a:pt x="0" y="1"/>
                    </a:lnTo>
                    <a:lnTo>
                      <a:pt x="2" y="0"/>
                    </a:lnTo>
                    <a:lnTo>
                      <a:pt x="11" y="15"/>
                    </a:lnTo>
                    <a:lnTo>
                      <a:pt x="11" y="14"/>
                    </a:lnTo>
                    <a:lnTo>
                      <a:pt x="13" y="8"/>
                    </a:lnTo>
                    <a:lnTo>
                      <a:pt x="11" y="5"/>
                    </a:lnTo>
                    <a:lnTo>
                      <a:pt x="7"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04" name="Freeform 2113"/>
              <p:cNvSpPr>
                <a:spLocks/>
              </p:cNvSpPr>
              <p:nvPr/>
            </p:nvSpPr>
            <p:spPr bwMode="auto">
              <a:xfrm>
                <a:off x="684" y="3561"/>
                <a:ext cx="19" cy="19"/>
              </a:xfrm>
              <a:custGeom>
                <a:avLst/>
                <a:gdLst>
                  <a:gd name="T0" fmla="*/ 0 w 19"/>
                  <a:gd name="T1" fmla="*/ 0 h 19"/>
                  <a:gd name="T2" fmla="*/ 12 w 19"/>
                  <a:gd name="T3" fmla="*/ 6 h 19"/>
                  <a:gd name="T4" fmla="*/ 14 w 19"/>
                  <a:gd name="T5" fmla="*/ 10 h 19"/>
                  <a:gd name="T6" fmla="*/ 18 w 19"/>
                  <a:gd name="T7" fmla="*/ 14 h 19"/>
                  <a:gd name="T8" fmla="*/ 14 w 19"/>
                  <a:gd name="T9" fmla="*/ 18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0"/>
                    </a:moveTo>
                    <a:lnTo>
                      <a:pt x="12" y="6"/>
                    </a:lnTo>
                    <a:lnTo>
                      <a:pt x="14" y="10"/>
                    </a:lnTo>
                    <a:lnTo>
                      <a:pt x="18" y="14"/>
                    </a:lnTo>
                    <a:lnTo>
                      <a:pt x="14"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05" name="Freeform 2114"/>
              <p:cNvSpPr>
                <a:spLocks/>
              </p:cNvSpPr>
              <p:nvPr/>
            </p:nvSpPr>
            <p:spPr bwMode="auto">
              <a:xfrm>
                <a:off x="686" y="3570"/>
                <a:ext cx="23" cy="19"/>
              </a:xfrm>
              <a:custGeom>
                <a:avLst/>
                <a:gdLst>
                  <a:gd name="T0" fmla="*/ 22 w 23"/>
                  <a:gd name="T1" fmla="*/ 0 h 19"/>
                  <a:gd name="T2" fmla="*/ 20 w 23"/>
                  <a:gd name="T3" fmla="*/ 4 h 19"/>
                  <a:gd name="T4" fmla="*/ 18 w 23"/>
                  <a:gd name="T5" fmla="*/ 10 h 19"/>
                  <a:gd name="T6" fmla="*/ 15 w 23"/>
                  <a:gd name="T7" fmla="*/ 12 h 19"/>
                  <a:gd name="T8" fmla="*/ 13 w 23"/>
                  <a:gd name="T9" fmla="*/ 18 h 19"/>
                  <a:gd name="T10" fmla="*/ 8 w 23"/>
                  <a:gd name="T11" fmla="*/ 18 h 19"/>
                  <a:gd name="T12" fmla="*/ 3 w 23"/>
                  <a:gd name="T13" fmla="*/ 18 h 19"/>
                  <a:gd name="T14" fmla="*/ 0 w 23"/>
                  <a:gd name="T15" fmla="*/ 14 h 19"/>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9"/>
                  <a:gd name="T26" fmla="*/ 23 w 23"/>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9">
                    <a:moveTo>
                      <a:pt x="22" y="0"/>
                    </a:moveTo>
                    <a:lnTo>
                      <a:pt x="20" y="4"/>
                    </a:lnTo>
                    <a:lnTo>
                      <a:pt x="18" y="10"/>
                    </a:lnTo>
                    <a:lnTo>
                      <a:pt x="15" y="12"/>
                    </a:lnTo>
                    <a:lnTo>
                      <a:pt x="13" y="18"/>
                    </a:lnTo>
                    <a:lnTo>
                      <a:pt x="8" y="18"/>
                    </a:lnTo>
                    <a:lnTo>
                      <a:pt x="3" y="18"/>
                    </a:lnTo>
                    <a:lnTo>
                      <a:pt x="0" y="14"/>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06" name="Freeform 2115"/>
              <p:cNvSpPr>
                <a:spLocks/>
              </p:cNvSpPr>
              <p:nvPr/>
            </p:nvSpPr>
            <p:spPr bwMode="auto">
              <a:xfrm>
                <a:off x="646" y="3561"/>
                <a:ext cx="35" cy="19"/>
              </a:xfrm>
              <a:custGeom>
                <a:avLst/>
                <a:gdLst>
                  <a:gd name="T0" fmla="*/ 34 w 35"/>
                  <a:gd name="T1" fmla="*/ 0 h 19"/>
                  <a:gd name="T2" fmla="*/ 29 w 35"/>
                  <a:gd name="T3" fmla="*/ 1 h 19"/>
                  <a:gd name="T4" fmla="*/ 24 w 35"/>
                  <a:gd name="T5" fmla="*/ 2 h 19"/>
                  <a:gd name="T6" fmla="*/ 19 w 35"/>
                  <a:gd name="T7" fmla="*/ 5 h 19"/>
                  <a:gd name="T8" fmla="*/ 16 w 35"/>
                  <a:gd name="T9" fmla="*/ 7 h 19"/>
                  <a:gd name="T10" fmla="*/ 8 w 35"/>
                  <a:gd name="T11" fmla="*/ 11 h 19"/>
                  <a:gd name="T12" fmla="*/ 0 w 35"/>
                  <a:gd name="T13" fmla="*/ 18 h 19"/>
                  <a:gd name="T14" fmla="*/ 0 60000 65536"/>
                  <a:gd name="T15" fmla="*/ 0 60000 65536"/>
                  <a:gd name="T16" fmla="*/ 0 60000 65536"/>
                  <a:gd name="T17" fmla="*/ 0 60000 65536"/>
                  <a:gd name="T18" fmla="*/ 0 60000 65536"/>
                  <a:gd name="T19" fmla="*/ 0 60000 65536"/>
                  <a:gd name="T20" fmla="*/ 0 60000 65536"/>
                  <a:gd name="T21" fmla="*/ 0 w 35"/>
                  <a:gd name="T22" fmla="*/ 0 h 19"/>
                  <a:gd name="T23" fmla="*/ 35 w 35"/>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19">
                    <a:moveTo>
                      <a:pt x="34" y="0"/>
                    </a:moveTo>
                    <a:lnTo>
                      <a:pt x="29" y="1"/>
                    </a:lnTo>
                    <a:lnTo>
                      <a:pt x="24" y="2"/>
                    </a:lnTo>
                    <a:lnTo>
                      <a:pt x="19" y="5"/>
                    </a:lnTo>
                    <a:lnTo>
                      <a:pt x="16" y="7"/>
                    </a:lnTo>
                    <a:lnTo>
                      <a:pt x="8" y="11"/>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07" name="Freeform 2116"/>
              <p:cNvSpPr>
                <a:spLocks/>
              </p:cNvSpPr>
              <p:nvPr/>
            </p:nvSpPr>
            <p:spPr bwMode="auto">
              <a:xfrm>
                <a:off x="692" y="3551"/>
                <a:ext cx="23" cy="19"/>
              </a:xfrm>
              <a:custGeom>
                <a:avLst/>
                <a:gdLst>
                  <a:gd name="T0" fmla="*/ 0 w 23"/>
                  <a:gd name="T1" fmla="*/ 14 h 19"/>
                  <a:gd name="T2" fmla="*/ 2 w 23"/>
                  <a:gd name="T3" fmla="*/ 18 h 19"/>
                  <a:gd name="T4" fmla="*/ 22 w 23"/>
                  <a:gd name="T5" fmla="*/ 0 h 19"/>
                  <a:gd name="T6" fmla="*/ 0 60000 65536"/>
                  <a:gd name="T7" fmla="*/ 0 60000 65536"/>
                  <a:gd name="T8" fmla="*/ 0 60000 65536"/>
                  <a:gd name="T9" fmla="*/ 0 w 23"/>
                  <a:gd name="T10" fmla="*/ 0 h 19"/>
                  <a:gd name="T11" fmla="*/ 23 w 23"/>
                  <a:gd name="T12" fmla="*/ 19 h 19"/>
                </a:gdLst>
                <a:ahLst/>
                <a:cxnLst>
                  <a:cxn ang="T6">
                    <a:pos x="T0" y="T1"/>
                  </a:cxn>
                  <a:cxn ang="T7">
                    <a:pos x="T2" y="T3"/>
                  </a:cxn>
                  <a:cxn ang="T8">
                    <a:pos x="T4" y="T5"/>
                  </a:cxn>
                </a:cxnLst>
                <a:rect l="T9" t="T10" r="T11" b="T12"/>
                <a:pathLst>
                  <a:path w="23" h="19">
                    <a:moveTo>
                      <a:pt x="0" y="14"/>
                    </a:moveTo>
                    <a:lnTo>
                      <a:pt x="2" y="18"/>
                    </a:lnTo>
                    <a:lnTo>
                      <a:pt x="22"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08" name="Freeform 2117"/>
              <p:cNvSpPr>
                <a:spLocks/>
              </p:cNvSpPr>
              <p:nvPr/>
            </p:nvSpPr>
            <p:spPr bwMode="auto">
              <a:xfrm>
                <a:off x="685" y="3574"/>
                <a:ext cx="18" cy="18"/>
              </a:xfrm>
              <a:custGeom>
                <a:avLst/>
                <a:gdLst>
                  <a:gd name="T0" fmla="*/ 17 w 18"/>
                  <a:gd name="T1" fmla="*/ 8 h 18"/>
                  <a:gd name="T2" fmla="*/ 17 w 18"/>
                  <a:gd name="T3" fmla="*/ 17 h 18"/>
                  <a:gd name="T4" fmla="*/ 8 w 18"/>
                  <a:gd name="T5" fmla="*/ 17 h 18"/>
                  <a:gd name="T6" fmla="*/ 0 w 18"/>
                  <a:gd name="T7" fmla="*/ 8 h 18"/>
                  <a:gd name="T8" fmla="*/ 0 w 18"/>
                  <a:gd name="T9" fmla="*/ 0 h 18"/>
                  <a:gd name="T10" fmla="*/ 8 w 18"/>
                  <a:gd name="T11" fmla="*/ 0 h 18"/>
                  <a:gd name="T12" fmla="*/ 0 60000 65536"/>
                  <a:gd name="T13" fmla="*/ 0 60000 65536"/>
                  <a:gd name="T14" fmla="*/ 0 60000 65536"/>
                  <a:gd name="T15" fmla="*/ 0 60000 65536"/>
                  <a:gd name="T16" fmla="*/ 0 60000 65536"/>
                  <a:gd name="T17" fmla="*/ 0 60000 65536"/>
                  <a:gd name="T18" fmla="*/ 0 w 18"/>
                  <a:gd name="T19" fmla="*/ 0 h 18"/>
                  <a:gd name="T20" fmla="*/ 18 w 18"/>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8" h="18">
                    <a:moveTo>
                      <a:pt x="17" y="8"/>
                    </a:moveTo>
                    <a:lnTo>
                      <a:pt x="17" y="17"/>
                    </a:lnTo>
                    <a:lnTo>
                      <a:pt x="8" y="17"/>
                    </a:lnTo>
                    <a:lnTo>
                      <a:pt x="0" y="8"/>
                    </a:lnTo>
                    <a:lnTo>
                      <a:pt x="0" y="0"/>
                    </a:lnTo>
                    <a:lnTo>
                      <a:pt x="8"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09" name="Freeform 2118"/>
              <p:cNvSpPr>
                <a:spLocks/>
              </p:cNvSpPr>
              <p:nvPr/>
            </p:nvSpPr>
            <p:spPr bwMode="auto">
              <a:xfrm>
                <a:off x="515" y="3655"/>
                <a:ext cx="19" cy="19"/>
              </a:xfrm>
              <a:custGeom>
                <a:avLst/>
                <a:gdLst>
                  <a:gd name="T0" fmla="*/ 14 w 19"/>
                  <a:gd name="T1" fmla="*/ 0 h 19"/>
                  <a:gd name="T2" fmla="*/ 6 w 19"/>
                  <a:gd name="T3" fmla="*/ 0 h 19"/>
                  <a:gd name="T4" fmla="*/ 2 w 19"/>
                  <a:gd name="T5" fmla="*/ 0 h 19"/>
                  <a:gd name="T6" fmla="*/ 0 w 19"/>
                  <a:gd name="T7" fmla="*/ 6 h 19"/>
                  <a:gd name="T8" fmla="*/ 0 w 19"/>
                  <a:gd name="T9" fmla="*/ 11 h 19"/>
                  <a:gd name="T10" fmla="*/ 2 w 19"/>
                  <a:gd name="T11" fmla="*/ 15 h 19"/>
                  <a:gd name="T12" fmla="*/ 6 w 19"/>
                  <a:gd name="T13" fmla="*/ 18 h 19"/>
                  <a:gd name="T14" fmla="*/ 12 w 19"/>
                  <a:gd name="T15" fmla="*/ 15 h 19"/>
                  <a:gd name="T16" fmla="*/ 18 w 19"/>
                  <a:gd name="T17" fmla="*/ 13 h 19"/>
                  <a:gd name="T18" fmla="*/ 14 w 19"/>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14" y="0"/>
                    </a:moveTo>
                    <a:lnTo>
                      <a:pt x="6" y="0"/>
                    </a:lnTo>
                    <a:lnTo>
                      <a:pt x="2" y="0"/>
                    </a:lnTo>
                    <a:lnTo>
                      <a:pt x="0" y="6"/>
                    </a:lnTo>
                    <a:lnTo>
                      <a:pt x="0" y="11"/>
                    </a:lnTo>
                    <a:lnTo>
                      <a:pt x="2" y="15"/>
                    </a:lnTo>
                    <a:lnTo>
                      <a:pt x="6" y="18"/>
                    </a:lnTo>
                    <a:lnTo>
                      <a:pt x="12" y="15"/>
                    </a:lnTo>
                    <a:lnTo>
                      <a:pt x="18" y="13"/>
                    </a:lnTo>
                    <a:lnTo>
                      <a:pt x="14" y="0"/>
                    </a:lnTo>
                  </a:path>
                </a:pathLst>
              </a:custGeom>
              <a:solidFill>
                <a:srgbClr val="767900"/>
              </a:solidFill>
              <a:ln w="12700" cap="rnd">
                <a:solidFill>
                  <a:srgbClr val="404000"/>
                </a:solidFill>
                <a:round/>
                <a:headEnd/>
                <a:tailEnd/>
              </a:ln>
            </p:spPr>
            <p:txBody>
              <a:bodyPr/>
              <a:lstStyle/>
              <a:p>
                <a:endParaRPr lang="zh-CN" altLang="en-US"/>
              </a:p>
            </p:txBody>
          </p:sp>
          <p:sp>
            <p:nvSpPr>
              <p:cNvPr id="73510" name="Freeform 2119"/>
              <p:cNvSpPr>
                <a:spLocks/>
              </p:cNvSpPr>
              <p:nvPr/>
            </p:nvSpPr>
            <p:spPr bwMode="auto">
              <a:xfrm>
                <a:off x="533" y="3612"/>
                <a:ext cx="17" cy="68"/>
              </a:xfrm>
              <a:custGeom>
                <a:avLst/>
                <a:gdLst>
                  <a:gd name="T0" fmla="*/ 0 w 17"/>
                  <a:gd name="T1" fmla="*/ 67 h 68"/>
                  <a:gd name="T2" fmla="*/ 1 w 17"/>
                  <a:gd name="T3" fmla="*/ 58 h 68"/>
                  <a:gd name="T4" fmla="*/ 4 w 17"/>
                  <a:gd name="T5" fmla="*/ 51 h 68"/>
                  <a:gd name="T6" fmla="*/ 6 w 17"/>
                  <a:gd name="T7" fmla="*/ 45 h 68"/>
                  <a:gd name="T8" fmla="*/ 8 w 17"/>
                  <a:gd name="T9" fmla="*/ 37 h 68"/>
                  <a:gd name="T10" fmla="*/ 11 w 17"/>
                  <a:gd name="T11" fmla="*/ 29 h 68"/>
                  <a:gd name="T12" fmla="*/ 12 w 17"/>
                  <a:gd name="T13" fmla="*/ 21 h 68"/>
                  <a:gd name="T14" fmla="*/ 13 w 17"/>
                  <a:gd name="T15" fmla="*/ 15 h 68"/>
                  <a:gd name="T16" fmla="*/ 16 w 17"/>
                  <a:gd name="T17" fmla="*/ 7 h 68"/>
                  <a:gd name="T18" fmla="*/ 14 w 17"/>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68"/>
                  <a:gd name="T32" fmla="*/ 17 w 17"/>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68">
                    <a:moveTo>
                      <a:pt x="0" y="67"/>
                    </a:moveTo>
                    <a:lnTo>
                      <a:pt x="1" y="58"/>
                    </a:lnTo>
                    <a:lnTo>
                      <a:pt x="4" y="51"/>
                    </a:lnTo>
                    <a:lnTo>
                      <a:pt x="6" y="45"/>
                    </a:lnTo>
                    <a:lnTo>
                      <a:pt x="8" y="37"/>
                    </a:lnTo>
                    <a:lnTo>
                      <a:pt x="11" y="29"/>
                    </a:lnTo>
                    <a:lnTo>
                      <a:pt x="12" y="21"/>
                    </a:lnTo>
                    <a:lnTo>
                      <a:pt x="13" y="15"/>
                    </a:lnTo>
                    <a:lnTo>
                      <a:pt x="16" y="7"/>
                    </a:lnTo>
                    <a:lnTo>
                      <a:pt x="14"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11" name="Freeform 2120"/>
              <p:cNvSpPr>
                <a:spLocks/>
              </p:cNvSpPr>
              <p:nvPr/>
            </p:nvSpPr>
            <p:spPr bwMode="auto">
              <a:xfrm>
                <a:off x="549" y="3571"/>
                <a:ext cx="34" cy="88"/>
              </a:xfrm>
              <a:custGeom>
                <a:avLst/>
                <a:gdLst>
                  <a:gd name="T0" fmla="*/ 33 w 34"/>
                  <a:gd name="T1" fmla="*/ 0 h 88"/>
                  <a:gd name="T2" fmla="*/ 24 w 34"/>
                  <a:gd name="T3" fmla="*/ 10 h 88"/>
                  <a:gd name="T4" fmla="*/ 20 w 34"/>
                  <a:gd name="T5" fmla="*/ 16 h 88"/>
                  <a:gd name="T6" fmla="*/ 17 w 34"/>
                  <a:gd name="T7" fmla="*/ 22 h 88"/>
                  <a:gd name="T8" fmla="*/ 14 w 34"/>
                  <a:gd name="T9" fmla="*/ 27 h 88"/>
                  <a:gd name="T10" fmla="*/ 14 w 34"/>
                  <a:gd name="T11" fmla="*/ 33 h 88"/>
                  <a:gd name="T12" fmla="*/ 14 w 34"/>
                  <a:gd name="T13" fmla="*/ 39 h 88"/>
                  <a:gd name="T14" fmla="*/ 13 w 34"/>
                  <a:gd name="T15" fmla="*/ 45 h 88"/>
                  <a:gd name="T16" fmla="*/ 11 w 34"/>
                  <a:gd name="T17" fmla="*/ 51 h 88"/>
                  <a:gd name="T18" fmla="*/ 10 w 34"/>
                  <a:gd name="T19" fmla="*/ 56 h 88"/>
                  <a:gd name="T20" fmla="*/ 9 w 34"/>
                  <a:gd name="T21" fmla="*/ 63 h 88"/>
                  <a:gd name="T22" fmla="*/ 7 w 34"/>
                  <a:gd name="T23" fmla="*/ 69 h 88"/>
                  <a:gd name="T24" fmla="*/ 4 w 34"/>
                  <a:gd name="T25" fmla="*/ 75 h 88"/>
                  <a:gd name="T26" fmla="*/ 0 w 34"/>
                  <a:gd name="T27" fmla="*/ 87 h 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
                  <a:gd name="T43" fmla="*/ 0 h 88"/>
                  <a:gd name="T44" fmla="*/ 34 w 34"/>
                  <a:gd name="T45" fmla="*/ 88 h 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 h="88">
                    <a:moveTo>
                      <a:pt x="33" y="0"/>
                    </a:moveTo>
                    <a:lnTo>
                      <a:pt x="24" y="10"/>
                    </a:lnTo>
                    <a:lnTo>
                      <a:pt x="20" y="16"/>
                    </a:lnTo>
                    <a:lnTo>
                      <a:pt x="17" y="22"/>
                    </a:lnTo>
                    <a:lnTo>
                      <a:pt x="14" y="27"/>
                    </a:lnTo>
                    <a:lnTo>
                      <a:pt x="14" y="33"/>
                    </a:lnTo>
                    <a:lnTo>
                      <a:pt x="14" y="39"/>
                    </a:lnTo>
                    <a:lnTo>
                      <a:pt x="13" y="45"/>
                    </a:lnTo>
                    <a:lnTo>
                      <a:pt x="11" y="51"/>
                    </a:lnTo>
                    <a:lnTo>
                      <a:pt x="10" y="56"/>
                    </a:lnTo>
                    <a:lnTo>
                      <a:pt x="9" y="63"/>
                    </a:lnTo>
                    <a:lnTo>
                      <a:pt x="7" y="69"/>
                    </a:lnTo>
                    <a:lnTo>
                      <a:pt x="4" y="75"/>
                    </a:lnTo>
                    <a:lnTo>
                      <a:pt x="0" y="8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12" name="Freeform 2121"/>
              <p:cNvSpPr>
                <a:spLocks/>
              </p:cNvSpPr>
              <p:nvPr/>
            </p:nvSpPr>
            <p:spPr bwMode="auto">
              <a:xfrm>
                <a:off x="540" y="3653"/>
                <a:ext cx="54" cy="19"/>
              </a:xfrm>
              <a:custGeom>
                <a:avLst/>
                <a:gdLst>
                  <a:gd name="T0" fmla="*/ 0 w 54"/>
                  <a:gd name="T1" fmla="*/ 0 h 19"/>
                  <a:gd name="T2" fmla="*/ 3 w 54"/>
                  <a:gd name="T3" fmla="*/ 2 h 19"/>
                  <a:gd name="T4" fmla="*/ 7 w 54"/>
                  <a:gd name="T5" fmla="*/ 6 h 19"/>
                  <a:gd name="T6" fmla="*/ 14 w 54"/>
                  <a:gd name="T7" fmla="*/ 10 h 19"/>
                  <a:gd name="T8" fmla="*/ 21 w 54"/>
                  <a:gd name="T9" fmla="*/ 12 h 19"/>
                  <a:gd name="T10" fmla="*/ 27 w 54"/>
                  <a:gd name="T11" fmla="*/ 14 h 19"/>
                  <a:gd name="T12" fmla="*/ 34 w 54"/>
                  <a:gd name="T13" fmla="*/ 14 h 19"/>
                  <a:gd name="T14" fmla="*/ 41 w 54"/>
                  <a:gd name="T15" fmla="*/ 14 h 19"/>
                  <a:gd name="T16" fmla="*/ 43 w 54"/>
                  <a:gd name="T17" fmla="*/ 18 h 19"/>
                  <a:gd name="T18" fmla="*/ 48 w 54"/>
                  <a:gd name="T19" fmla="*/ 18 h 19"/>
                  <a:gd name="T20" fmla="*/ 53 w 54"/>
                  <a:gd name="T21" fmla="*/ 18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19"/>
                  <a:gd name="T35" fmla="*/ 54 w 54"/>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19">
                    <a:moveTo>
                      <a:pt x="0" y="0"/>
                    </a:moveTo>
                    <a:lnTo>
                      <a:pt x="3" y="2"/>
                    </a:lnTo>
                    <a:lnTo>
                      <a:pt x="7" y="6"/>
                    </a:lnTo>
                    <a:lnTo>
                      <a:pt x="14" y="10"/>
                    </a:lnTo>
                    <a:lnTo>
                      <a:pt x="21" y="12"/>
                    </a:lnTo>
                    <a:lnTo>
                      <a:pt x="27" y="14"/>
                    </a:lnTo>
                    <a:lnTo>
                      <a:pt x="34" y="14"/>
                    </a:lnTo>
                    <a:lnTo>
                      <a:pt x="41" y="14"/>
                    </a:lnTo>
                    <a:lnTo>
                      <a:pt x="43" y="18"/>
                    </a:lnTo>
                    <a:lnTo>
                      <a:pt x="48" y="18"/>
                    </a:lnTo>
                    <a:lnTo>
                      <a:pt x="53"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13" name="Line 2122"/>
              <p:cNvSpPr>
                <a:spLocks noChangeShapeType="1"/>
              </p:cNvSpPr>
              <p:nvPr/>
            </p:nvSpPr>
            <p:spPr bwMode="auto">
              <a:xfrm flipV="1">
                <a:off x="525" y="3667"/>
                <a:ext cx="10" cy="1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14" name="Line 2123"/>
              <p:cNvSpPr>
                <a:spLocks noChangeShapeType="1"/>
              </p:cNvSpPr>
              <p:nvPr/>
            </p:nvSpPr>
            <p:spPr bwMode="auto">
              <a:xfrm flipH="1">
                <a:off x="525" y="3662"/>
                <a:ext cx="10" cy="17"/>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15" name="Line 2124"/>
              <p:cNvSpPr>
                <a:spLocks noChangeShapeType="1"/>
              </p:cNvSpPr>
              <p:nvPr/>
            </p:nvSpPr>
            <p:spPr bwMode="auto">
              <a:xfrm>
                <a:off x="517" y="3642"/>
                <a:ext cx="4"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16" name="Line 2125"/>
              <p:cNvSpPr>
                <a:spLocks noChangeShapeType="1"/>
              </p:cNvSpPr>
              <p:nvPr/>
            </p:nvSpPr>
            <p:spPr bwMode="auto">
              <a:xfrm>
                <a:off x="521" y="3635"/>
                <a:ext cx="2" cy="9"/>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17" name="Line 2126"/>
              <p:cNvSpPr>
                <a:spLocks noChangeShapeType="1"/>
              </p:cNvSpPr>
              <p:nvPr/>
            </p:nvSpPr>
            <p:spPr bwMode="auto">
              <a:xfrm flipV="1">
                <a:off x="593" y="3570"/>
                <a:ext cx="11" cy="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18" name="Freeform 2127"/>
              <p:cNvSpPr>
                <a:spLocks/>
              </p:cNvSpPr>
              <p:nvPr/>
            </p:nvSpPr>
            <p:spPr bwMode="auto">
              <a:xfrm>
                <a:off x="590" y="3604"/>
                <a:ext cx="18" cy="19"/>
              </a:xfrm>
              <a:custGeom>
                <a:avLst/>
                <a:gdLst>
                  <a:gd name="T0" fmla="*/ 0 w 18"/>
                  <a:gd name="T1" fmla="*/ 0 h 19"/>
                  <a:gd name="T2" fmla="*/ 0 w 18"/>
                  <a:gd name="T3" fmla="*/ 2 h 19"/>
                  <a:gd name="T4" fmla="*/ 4 w 18"/>
                  <a:gd name="T5" fmla="*/ 4 h 19"/>
                  <a:gd name="T6" fmla="*/ 10 w 18"/>
                  <a:gd name="T7" fmla="*/ 6 h 19"/>
                  <a:gd name="T8" fmla="*/ 17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0" y="0"/>
                    </a:moveTo>
                    <a:lnTo>
                      <a:pt x="0" y="2"/>
                    </a:lnTo>
                    <a:lnTo>
                      <a:pt x="4" y="4"/>
                    </a:lnTo>
                    <a:lnTo>
                      <a:pt x="10" y="6"/>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19" name="Freeform 2128"/>
              <p:cNvSpPr>
                <a:spLocks/>
              </p:cNvSpPr>
              <p:nvPr/>
            </p:nvSpPr>
            <p:spPr bwMode="auto">
              <a:xfrm>
                <a:off x="575" y="3616"/>
                <a:ext cx="22" cy="43"/>
              </a:xfrm>
              <a:custGeom>
                <a:avLst/>
                <a:gdLst>
                  <a:gd name="T0" fmla="*/ 0 w 22"/>
                  <a:gd name="T1" fmla="*/ 0 h 43"/>
                  <a:gd name="T2" fmla="*/ 1 w 22"/>
                  <a:gd name="T3" fmla="*/ 9 h 43"/>
                  <a:gd name="T4" fmla="*/ 3 w 22"/>
                  <a:gd name="T5" fmla="*/ 14 h 43"/>
                  <a:gd name="T6" fmla="*/ 5 w 22"/>
                  <a:gd name="T7" fmla="*/ 19 h 43"/>
                  <a:gd name="T8" fmla="*/ 7 w 22"/>
                  <a:gd name="T9" fmla="*/ 24 h 43"/>
                  <a:gd name="T10" fmla="*/ 10 w 22"/>
                  <a:gd name="T11" fmla="*/ 29 h 43"/>
                  <a:gd name="T12" fmla="*/ 12 w 22"/>
                  <a:gd name="T13" fmla="*/ 34 h 43"/>
                  <a:gd name="T14" fmla="*/ 15 w 22"/>
                  <a:gd name="T15" fmla="*/ 37 h 43"/>
                  <a:gd name="T16" fmla="*/ 18 w 22"/>
                  <a:gd name="T17" fmla="*/ 39 h 43"/>
                  <a:gd name="T18" fmla="*/ 21 w 22"/>
                  <a:gd name="T19" fmla="*/ 4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43"/>
                  <a:gd name="T32" fmla="*/ 22 w 22"/>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43">
                    <a:moveTo>
                      <a:pt x="0" y="0"/>
                    </a:moveTo>
                    <a:lnTo>
                      <a:pt x="1" y="9"/>
                    </a:lnTo>
                    <a:lnTo>
                      <a:pt x="3" y="14"/>
                    </a:lnTo>
                    <a:lnTo>
                      <a:pt x="5" y="19"/>
                    </a:lnTo>
                    <a:lnTo>
                      <a:pt x="7" y="24"/>
                    </a:lnTo>
                    <a:lnTo>
                      <a:pt x="10" y="29"/>
                    </a:lnTo>
                    <a:lnTo>
                      <a:pt x="12" y="34"/>
                    </a:lnTo>
                    <a:lnTo>
                      <a:pt x="15" y="37"/>
                    </a:lnTo>
                    <a:lnTo>
                      <a:pt x="18" y="39"/>
                    </a:lnTo>
                    <a:lnTo>
                      <a:pt x="21" y="42"/>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20" name="Freeform 2129"/>
              <p:cNvSpPr>
                <a:spLocks/>
              </p:cNvSpPr>
              <p:nvPr/>
            </p:nvSpPr>
            <p:spPr bwMode="auto">
              <a:xfrm>
                <a:off x="591" y="3593"/>
                <a:ext cx="18" cy="19"/>
              </a:xfrm>
              <a:custGeom>
                <a:avLst/>
                <a:gdLst>
                  <a:gd name="T0" fmla="*/ 0 w 18"/>
                  <a:gd name="T1" fmla="*/ 0 h 19"/>
                  <a:gd name="T2" fmla="*/ 2 w 18"/>
                  <a:gd name="T3" fmla="*/ 4 h 19"/>
                  <a:gd name="T4" fmla="*/ 6 w 18"/>
                  <a:gd name="T5" fmla="*/ 10 h 19"/>
                  <a:gd name="T6" fmla="*/ 11 w 18"/>
                  <a:gd name="T7" fmla="*/ 13 h 19"/>
                  <a:gd name="T8" fmla="*/ 17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0" y="0"/>
                    </a:moveTo>
                    <a:lnTo>
                      <a:pt x="2" y="4"/>
                    </a:lnTo>
                    <a:lnTo>
                      <a:pt x="6" y="10"/>
                    </a:lnTo>
                    <a:lnTo>
                      <a:pt x="11" y="13"/>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21" name="Freeform 2130"/>
              <p:cNvSpPr>
                <a:spLocks/>
              </p:cNvSpPr>
              <p:nvPr/>
            </p:nvSpPr>
            <p:spPr bwMode="auto">
              <a:xfrm>
                <a:off x="644" y="3532"/>
                <a:ext cx="44" cy="32"/>
              </a:xfrm>
              <a:custGeom>
                <a:avLst/>
                <a:gdLst>
                  <a:gd name="T0" fmla="*/ 10 w 44"/>
                  <a:gd name="T1" fmla="*/ 0 h 32"/>
                  <a:gd name="T2" fmla="*/ 12 w 44"/>
                  <a:gd name="T3" fmla="*/ 4 h 32"/>
                  <a:gd name="T4" fmla="*/ 21 w 44"/>
                  <a:gd name="T5" fmla="*/ 14 h 32"/>
                  <a:gd name="T6" fmla="*/ 43 w 44"/>
                  <a:gd name="T7" fmla="*/ 29 h 32"/>
                  <a:gd name="T8" fmla="*/ 38 w 44"/>
                  <a:gd name="T9" fmla="*/ 31 h 32"/>
                  <a:gd name="T10" fmla="*/ 22 w 44"/>
                  <a:gd name="T11" fmla="*/ 22 h 32"/>
                  <a:gd name="T12" fmla="*/ 17 w 44"/>
                  <a:gd name="T13" fmla="*/ 18 h 32"/>
                  <a:gd name="T14" fmla="*/ 5 w 44"/>
                  <a:gd name="T15" fmla="*/ 7 h 32"/>
                  <a:gd name="T16" fmla="*/ 0 w 44"/>
                  <a:gd name="T17" fmla="*/ 1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32"/>
                  <a:gd name="T29" fmla="*/ 44 w 44"/>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32">
                    <a:moveTo>
                      <a:pt x="10" y="0"/>
                    </a:moveTo>
                    <a:lnTo>
                      <a:pt x="12" y="4"/>
                    </a:lnTo>
                    <a:lnTo>
                      <a:pt x="21" y="14"/>
                    </a:lnTo>
                    <a:lnTo>
                      <a:pt x="43" y="29"/>
                    </a:lnTo>
                    <a:lnTo>
                      <a:pt x="38" y="31"/>
                    </a:lnTo>
                    <a:lnTo>
                      <a:pt x="22" y="22"/>
                    </a:lnTo>
                    <a:lnTo>
                      <a:pt x="17" y="18"/>
                    </a:lnTo>
                    <a:lnTo>
                      <a:pt x="5" y="7"/>
                    </a:lnTo>
                    <a:lnTo>
                      <a:pt x="0" y="1"/>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22" name="Freeform 2131"/>
              <p:cNvSpPr>
                <a:spLocks/>
              </p:cNvSpPr>
              <p:nvPr/>
            </p:nvSpPr>
            <p:spPr bwMode="auto">
              <a:xfrm>
                <a:off x="680" y="3561"/>
                <a:ext cx="18" cy="19"/>
              </a:xfrm>
              <a:custGeom>
                <a:avLst/>
                <a:gdLst>
                  <a:gd name="T0" fmla="*/ 17 w 18"/>
                  <a:gd name="T1" fmla="*/ 0 h 19"/>
                  <a:gd name="T2" fmla="*/ 0 w 18"/>
                  <a:gd name="T3" fmla="*/ 4 h 19"/>
                  <a:gd name="T4" fmla="*/ 0 w 18"/>
                  <a:gd name="T5" fmla="*/ 13 h 19"/>
                  <a:gd name="T6" fmla="*/ 9 w 18"/>
                  <a:gd name="T7" fmla="*/ 18 h 19"/>
                  <a:gd name="T8" fmla="*/ 17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0"/>
                    </a:moveTo>
                    <a:lnTo>
                      <a:pt x="0" y="4"/>
                    </a:lnTo>
                    <a:lnTo>
                      <a:pt x="0" y="13"/>
                    </a:lnTo>
                    <a:lnTo>
                      <a:pt x="9" y="18"/>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23" name="Freeform 2132"/>
              <p:cNvSpPr>
                <a:spLocks/>
              </p:cNvSpPr>
              <p:nvPr/>
            </p:nvSpPr>
            <p:spPr bwMode="auto">
              <a:xfrm>
                <a:off x="590" y="3661"/>
                <a:ext cx="53" cy="54"/>
              </a:xfrm>
              <a:custGeom>
                <a:avLst/>
                <a:gdLst>
                  <a:gd name="T0" fmla="*/ 52 w 53"/>
                  <a:gd name="T1" fmla="*/ 10 h 54"/>
                  <a:gd name="T2" fmla="*/ 42 w 53"/>
                  <a:gd name="T3" fmla="*/ 9 h 54"/>
                  <a:gd name="T4" fmla="*/ 41 w 53"/>
                  <a:gd name="T5" fmla="*/ 47 h 54"/>
                  <a:gd name="T6" fmla="*/ 35 w 53"/>
                  <a:gd name="T7" fmla="*/ 48 h 54"/>
                  <a:gd name="T8" fmla="*/ 31 w 53"/>
                  <a:gd name="T9" fmla="*/ 49 h 54"/>
                  <a:gd name="T10" fmla="*/ 24 w 53"/>
                  <a:gd name="T11" fmla="*/ 50 h 54"/>
                  <a:gd name="T12" fmla="*/ 19 w 53"/>
                  <a:gd name="T13" fmla="*/ 51 h 54"/>
                  <a:gd name="T14" fmla="*/ 14 w 53"/>
                  <a:gd name="T15" fmla="*/ 51 h 54"/>
                  <a:gd name="T16" fmla="*/ 7 w 53"/>
                  <a:gd name="T17" fmla="*/ 53 h 54"/>
                  <a:gd name="T18" fmla="*/ 2 w 53"/>
                  <a:gd name="T19" fmla="*/ 51 h 54"/>
                  <a:gd name="T20" fmla="*/ 0 w 53"/>
                  <a:gd name="T21" fmla="*/ 51 h 54"/>
                  <a:gd name="T22" fmla="*/ 1 w 53"/>
                  <a:gd name="T23" fmla="*/ 22 h 54"/>
                  <a:gd name="T24" fmla="*/ 4 w 53"/>
                  <a:gd name="T25" fmla="*/ 12 h 54"/>
                  <a:gd name="T26" fmla="*/ 4 w 53"/>
                  <a:gd name="T27" fmla="*/ 1 h 54"/>
                  <a:gd name="T28" fmla="*/ 7 w 53"/>
                  <a:gd name="T29" fmla="*/ 1 h 54"/>
                  <a:gd name="T30" fmla="*/ 10 w 53"/>
                  <a:gd name="T31" fmla="*/ 0 h 54"/>
                  <a:gd name="T32" fmla="*/ 14 w 53"/>
                  <a:gd name="T33" fmla="*/ 0 h 54"/>
                  <a:gd name="T34" fmla="*/ 18 w 53"/>
                  <a:gd name="T35" fmla="*/ 0 h 54"/>
                  <a:gd name="T36" fmla="*/ 21 w 53"/>
                  <a:gd name="T37" fmla="*/ 0 h 54"/>
                  <a:gd name="T38" fmla="*/ 22 w 53"/>
                  <a:gd name="T39" fmla="*/ 1 h 54"/>
                  <a:gd name="T40" fmla="*/ 26 w 53"/>
                  <a:gd name="T41" fmla="*/ 0 h 54"/>
                  <a:gd name="T42" fmla="*/ 30 w 53"/>
                  <a:gd name="T43" fmla="*/ 0 h 54"/>
                  <a:gd name="T44" fmla="*/ 34 w 53"/>
                  <a:gd name="T45" fmla="*/ 0 h 54"/>
                  <a:gd name="T46" fmla="*/ 40 w 53"/>
                  <a:gd name="T47" fmla="*/ 1 h 54"/>
                  <a:gd name="T48" fmla="*/ 39 w 53"/>
                  <a:gd name="T49" fmla="*/ 7 h 54"/>
                  <a:gd name="T50" fmla="*/ 36 w 53"/>
                  <a:gd name="T51" fmla="*/ 9 h 54"/>
                  <a:gd name="T52" fmla="*/ 31 w 53"/>
                  <a:gd name="T53" fmla="*/ 10 h 54"/>
                  <a:gd name="T54" fmla="*/ 26 w 53"/>
                  <a:gd name="T55" fmla="*/ 11 h 54"/>
                  <a:gd name="T56" fmla="*/ 22 w 53"/>
                  <a:gd name="T57" fmla="*/ 11 h 54"/>
                  <a:gd name="T58" fmla="*/ 19 w 53"/>
                  <a:gd name="T59" fmla="*/ 10 h 54"/>
                  <a:gd name="T60" fmla="*/ 17 w 53"/>
                  <a:gd name="T61" fmla="*/ 10 h 54"/>
                  <a:gd name="T62" fmla="*/ 14 w 53"/>
                  <a:gd name="T63" fmla="*/ 10 h 54"/>
                  <a:gd name="T64" fmla="*/ 10 w 53"/>
                  <a:gd name="T65" fmla="*/ 10 h 54"/>
                  <a:gd name="T66" fmla="*/ 7 w 53"/>
                  <a:gd name="T67" fmla="*/ 10 h 54"/>
                  <a:gd name="T68" fmla="*/ 5 w 53"/>
                  <a:gd name="T69" fmla="*/ 11 h 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3"/>
                  <a:gd name="T106" fmla="*/ 0 h 54"/>
                  <a:gd name="T107" fmla="*/ 53 w 53"/>
                  <a:gd name="T108" fmla="*/ 54 h 5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3" h="54">
                    <a:moveTo>
                      <a:pt x="52" y="10"/>
                    </a:moveTo>
                    <a:lnTo>
                      <a:pt x="42" y="9"/>
                    </a:lnTo>
                    <a:lnTo>
                      <a:pt x="41" y="47"/>
                    </a:lnTo>
                    <a:lnTo>
                      <a:pt x="35" y="48"/>
                    </a:lnTo>
                    <a:lnTo>
                      <a:pt x="31" y="49"/>
                    </a:lnTo>
                    <a:lnTo>
                      <a:pt x="24" y="50"/>
                    </a:lnTo>
                    <a:lnTo>
                      <a:pt x="19" y="51"/>
                    </a:lnTo>
                    <a:lnTo>
                      <a:pt x="14" y="51"/>
                    </a:lnTo>
                    <a:lnTo>
                      <a:pt x="7" y="53"/>
                    </a:lnTo>
                    <a:lnTo>
                      <a:pt x="2" y="51"/>
                    </a:lnTo>
                    <a:lnTo>
                      <a:pt x="0" y="51"/>
                    </a:lnTo>
                    <a:lnTo>
                      <a:pt x="1" y="22"/>
                    </a:lnTo>
                    <a:lnTo>
                      <a:pt x="4" y="12"/>
                    </a:lnTo>
                    <a:lnTo>
                      <a:pt x="4" y="1"/>
                    </a:lnTo>
                    <a:lnTo>
                      <a:pt x="7" y="1"/>
                    </a:lnTo>
                    <a:lnTo>
                      <a:pt x="10" y="0"/>
                    </a:lnTo>
                    <a:lnTo>
                      <a:pt x="14" y="0"/>
                    </a:lnTo>
                    <a:lnTo>
                      <a:pt x="18" y="0"/>
                    </a:lnTo>
                    <a:lnTo>
                      <a:pt x="21" y="0"/>
                    </a:lnTo>
                    <a:lnTo>
                      <a:pt x="22" y="1"/>
                    </a:lnTo>
                    <a:lnTo>
                      <a:pt x="26" y="0"/>
                    </a:lnTo>
                    <a:lnTo>
                      <a:pt x="30" y="0"/>
                    </a:lnTo>
                    <a:lnTo>
                      <a:pt x="34" y="0"/>
                    </a:lnTo>
                    <a:lnTo>
                      <a:pt x="40" y="1"/>
                    </a:lnTo>
                    <a:lnTo>
                      <a:pt x="39" y="7"/>
                    </a:lnTo>
                    <a:lnTo>
                      <a:pt x="36" y="9"/>
                    </a:lnTo>
                    <a:lnTo>
                      <a:pt x="31" y="10"/>
                    </a:lnTo>
                    <a:lnTo>
                      <a:pt x="26" y="11"/>
                    </a:lnTo>
                    <a:lnTo>
                      <a:pt x="22" y="11"/>
                    </a:lnTo>
                    <a:lnTo>
                      <a:pt x="19" y="10"/>
                    </a:lnTo>
                    <a:lnTo>
                      <a:pt x="17" y="10"/>
                    </a:lnTo>
                    <a:lnTo>
                      <a:pt x="14" y="10"/>
                    </a:lnTo>
                    <a:lnTo>
                      <a:pt x="10" y="10"/>
                    </a:lnTo>
                    <a:lnTo>
                      <a:pt x="7" y="10"/>
                    </a:lnTo>
                    <a:lnTo>
                      <a:pt x="5" y="11"/>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24" name="Line 2133"/>
              <p:cNvSpPr>
                <a:spLocks noChangeShapeType="1"/>
              </p:cNvSpPr>
              <p:nvPr/>
            </p:nvSpPr>
            <p:spPr bwMode="auto">
              <a:xfrm flipV="1">
                <a:off x="591" y="3682"/>
                <a:ext cx="40"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25" name="Freeform 2134"/>
              <p:cNvSpPr>
                <a:spLocks/>
              </p:cNvSpPr>
              <p:nvPr/>
            </p:nvSpPr>
            <p:spPr bwMode="auto">
              <a:xfrm>
                <a:off x="628" y="3662"/>
                <a:ext cx="18" cy="47"/>
              </a:xfrm>
              <a:custGeom>
                <a:avLst/>
                <a:gdLst>
                  <a:gd name="T0" fmla="*/ 1 w 18"/>
                  <a:gd name="T1" fmla="*/ 46 h 47"/>
                  <a:gd name="T2" fmla="*/ 6 w 18"/>
                  <a:gd name="T3" fmla="*/ 43 h 47"/>
                  <a:gd name="T4" fmla="*/ 9 w 18"/>
                  <a:gd name="T5" fmla="*/ 42 h 47"/>
                  <a:gd name="T6" fmla="*/ 17 w 18"/>
                  <a:gd name="T7" fmla="*/ 39 h 47"/>
                  <a:gd name="T8" fmla="*/ 17 w 18"/>
                  <a:gd name="T9" fmla="*/ 22 h 47"/>
                  <a:gd name="T10" fmla="*/ 17 w 18"/>
                  <a:gd name="T11" fmla="*/ 16 h 47"/>
                  <a:gd name="T12" fmla="*/ 17 w 18"/>
                  <a:gd name="T13" fmla="*/ 12 h 47"/>
                  <a:gd name="T14" fmla="*/ 17 w 18"/>
                  <a:gd name="T15" fmla="*/ 8 h 47"/>
                  <a:gd name="T16" fmla="*/ 14 w 18"/>
                  <a:gd name="T17" fmla="*/ 6 h 47"/>
                  <a:gd name="T18" fmla="*/ 1 w 18"/>
                  <a:gd name="T19" fmla="*/ 0 h 47"/>
                  <a:gd name="T20" fmla="*/ 0 w 18"/>
                  <a:gd name="T21" fmla="*/ 6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47"/>
                  <a:gd name="T35" fmla="*/ 18 w 18"/>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47">
                    <a:moveTo>
                      <a:pt x="1" y="46"/>
                    </a:moveTo>
                    <a:lnTo>
                      <a:pt x="6" y="43"/>
                    </a:lnTo>
                    <a:lnTo>
                      <a:pt x="9" y="42"/>
                    </a:lnTo>
                    <a:lnTo>
                      <a:pt x="17" y="39"/>
                    </a:lnTo>
                    <a:lnTo>
                      <a:pt x="17" y="22"/>
                    </a:lnTo>
                    <a:lnTo>
                      <a:pt x="17" y="16"/>
                    </a:lnTo>
                    <a:lnTo>
                      <a:pt x="17" y="12"/>
                    </a:lnTo>
                    <a:lnTo>
                      <a:pt x="17" y="8"/>
                    </a:lnTo>
                    <a:lnTo>
                      <a:pt x="14" y="6"/>
                    </a:lnTo>
                    <a:lnTo>
                      <a:pt x="1" y="0"/>
                    </a:lnTo>
                    <a:lnTo>
                      <a:pt x="0" y="6"/>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grpSp>
            <p:nvGrpSpPr>
              <p:cNvPr id="22" name="Group 2135"/>
              <p:cNvGrpSpPr>
                <a:grpSpLocks/>
              </p:cNvGrpSpPr>
              <p:nvPr/>
            </p:nvGrpSpPr>
            <p:grpSpPr bwMode="auto">
              <a:xfrm>
                <a:off x="604" y="3676"/>
                <a:ext cx="18" cy="20"/>
                <a:chOff x="604" y="3676"/>
                <a:chExt cx="18" cy="20"/>
              </a:xfrm>
            </p:grpSpPr>
            <p:sp>
              <p:nvSpPr>
                <p:cNvPr id="73614" name="Freeform 2136"/>
                <p:cNvSpPr>
                  <a:spLocks/>
                </p:cNvSpPr>
                <p:nvPr/>
              </p:nvSpPr>
              <p:spPr bwMode="auto">
                <a:xfrm>
                  <a:off x="604" y="3676"/>
                  <a:ext cx="18" cy="20"/>
                </a:xfrm>
                <a:custGeom>
                  <a:avLst/>
                  <a:gdLst>
                    <a:gd name="T0" fmla="*/ 17 w 18"/>
                    <a:gd name="T1" fmla="*/ 0 h 20"/>
                    <a:gd name="T2" fmla="*/ 1 w 18"/>
                    <a:gd name="T3" fmla="*/ 0 h 20"/>
                    <a:gd name="T4" fmla="*/ 0 w 18"/>
                    <a:gd name="T5" fmla="*/ 11 h 20"/>
                    <a:gd name="T6" fmla="*/ 4 w 18"/>
                    <a:gd name="T7" fmla="*/ 14 h 20"/>
                    <a:gd name="T8" fmla="*/ 4 w 18"/>
                    <a:gd name="T9" fmla="*/ 19 h 20"/>
                    <a:gd name="T10" fmla="*/ 5 w 18"/>
                    <a:gd name="T11" fmla="*/ 19 h 20"/>
                    <a:gd name="T12" fmla="*/ 5 w 18"/>
                    <a:gd name="T13" fmla="*/ 15 h 20"/>
                    <a:gd name="T14" fmla="*/ 8 w 18"/>
                    <a:gd name="T15" fmla="*/ 15 h 20"/>
                    <a:gd name="T16" fmla="*/ 8 w 18"/>
                    <a:gd name="T17" fmla="*/ 19 h 20"/>
                    <a:gd name="T18" fmla="*/ 10 w 18"/>
                    <a:gd name="T19" fmla="*/ 19 h 20"/>
                    <a:gd name="T20" fmla="*/ 10 w 18"/>
                    <a:gd name="T21" fmla="*/ 14 h 20"/>
                    <a:gd name="T22" fmla="*/ 14 w 18"/>
                    <a:gd name="T23" fmla="*/ 12 h 20"/>
                    <a:gd name="T24" fmla="*/ 17 w 18"/>
                    <a:gd name="T25" fmla="*/ 0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20"/>
                    <a:gd name="T41" fmla="*/ 18 w 18"/>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20">
                      <a:moveTo>
                        <a:pt x="17" y="0"/>
                      </a:moveTo>
                      <a:lnTo>
                        <a:pt x="1" y="0"/>
                      </a:lnTo>
                      <a:lnTo>
                        <a:pt x="0" y="11"/>
                      </a:lnTo>
                      <a:lnTo>
                        <a:pt x="4" y="14"/>
                      </a:lnTo>
                      <a:lnTo>
                        <a:pt x="4" y="19"/>
                      </a:lnTo>
                      <a:lnTo>
                        <a:pt x="5" y="19"/>
                      </a:lnTo>
                      <a:lnTo>
                        <a:pt x="5" y="15"/>
                      </a:lnTo>
                      <a:lnTo>
                        <a:pt x="8" y="15"/>
                      </a:lnTo>
                      <a:lnTo>
                        <a:pt x="8" y="19"/>
                      </a:lnTo>
                      <a:lnTo>
                        <a:pt x="10" y="19"/>
                      </a:lnTo>
                      <a:lnTo>
                        <a:pt x="10" y="14"/>
                      </a:lnTo>
                      <a:lnTo>
                        <a:pt x="14" y="12"/>
                      </a:lnTo>
                      <a:lnTo>
                        <a:pt x="17" y="0"/>
                      </a:lnTo>
                    </a:path>
                  </a:pathLst>
                </a:custGeom>
                <a:solidFill>
                  <a:srgbClr val="767900"/>
                </a:solidFill>
                <a:ln w="9525" cap="rnd">
                  <a:noFill/>
                  <a:round/>
                  <a:headEnd/>
                  <a:tailEnd/>
                </a:ln>
              </p:spPr>
              <p:txBody>
                <a:bodyPr/>
                <a:lstStyle/>
                <a:p>
                  <a:endParaRPr lang="zh-CN" altLang="en-US"/>
                </a:p>
              </p:txBody>
            </p:sp>
            <p:sp>
              <p:nvSpPr>
                <p:cNvPr id="73615" name="Freeform 2137"/>
                <p:cNvSpPr>
                  <a:spLocks/>
                </p:cNvSpPr>
                <p:nvPr/>
              </p:nvSpPr>
              <p:spPr bwMode="auto">
                <a:xfrm>
                  <a:off x="604" y="3676"/>
                  <a:ext cx="18" cy="20"/>
                </a:xfrm>
                <a:custGeom>
                  <a:avLst/>
                  <a:gdLst>
                    <a:gd name="T0" fmla="*/ 17 w 18"/>
                    <a:gd name="T1" fmla="*/ 0 h 20"/>
                    <a:gd name="T2" fmla="*/ 1 w 18"/>
                    <a:gd name="T3" fmla="*/ 0 h 20"/>
                    <a:gd name="T4" fmla="*/ 0 w 18"/>
                    <a:gd name="T5" fmla="*/ 11 h 20"/>
                    <a:gd name="T6" fmla="*/ 3 w 18"/>
                    <a:gd name="T7" fmla="*/ 14 h 20"/>
                    <a:gd name="T8" fmla="*/ 3 w 18"/>
                    <a:gd name="T9" fmla="*/ 19 h 20"/>
                    <a:gd name="T10" fmla="*/ 5 w 18"/>
                    <a:gd name="T11" fmla="*/ 19 h 20"/>
                    <a:gd name="T12" fmla="*/ 5 w 18"/>
                    <a:gd name="T13" fmla="*/ 15 h 20"/>
                    <a:gd name="T14" fmla="*/ 8 w 18"/>
                    <a:gd name="T15" fmla="*/ 15 h 20"/>
                    <a:gd name="T16" fmla="*/ 8 w 18"/>
                    <a:gd name="T17" fmla="*/ 19 h 20"/>
                    <a:gd name="T18" fmla="*/ 10 w 18"/>
                    <a:gd name="T19" fmla="*/ 19 h 20"/>
                    <a:gd name="T20" fmla="*/ 10 w 18"/>
                    <a:gd name="T21" fmla="*/ 14 h 20"/>
                    <a:gd name="T22" fmla="*/ 14 w 18"/>
                    <a:gd name="T23" fmla="*/ 11 h 20"/>
                    <a:gd name="T24" fmla="*/ 17 w 18"/>
                    <a:gd name="T25" fmla="*/ 0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20"/>
                    <a:gd name="T41" fmla="*/ 18 w 18"/>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20">
                      <a:moveTo>
                        <a:pt x="17" y="0"/>
                      </a:moveTo>
                      <a:lnTo>
                        <a:pt x="1" y="0"/>
                      </a:lnTo>
                      <a:lnTo>
                        <a:pt x="0" y="11"/>
                      </a:lnTo>
                      <a:lnTo>
                        <a:pt x="3" y="14"/>
                      </a:lnTo>
                      <a:lnTo>
                        <a:pt x="3" y="19"/>
                      </a:lnTo>
                      <a:lnTo>
                        <a:pt x="5" y="19"/>
                      </a:lnTo>
                      <a:lnTo>
                        <a:pt x="5" y="15"/>
                      </a:lnTo>
                      <a:lnTo>
                        <a:pt x="8" y="15"/>
                      </a:lnTo>
                      <a:lnTo>
                        <a:pt x="8" y="19"/>
                      </a:lnTo>
                      <a:lnTo>
                        <a:pt x="10" y="19"/>
                      </a:lnTo>
                      <a:lnTo>
                        <a:pt x="10" y="14"/>
                      </a:lnTo>
                      <a:lnTo>
                        <a:pt x="14" y="11"/>
                      </a:lnTo>
                      <a:lnTo>
                        <a:pt x="17" y="0"/>
                      </a:lnTo>
                    </a:path>
                  </a:pathLst>
                </a:custGeom>
                <a:solidFill>
                  <a:srgbClr val="767900"/>
                </a:solidFill>
                <a:ln w="12700" cap="rnd">
                  <a:solidFill>
                    <a:srgbClr val="404000"/>
                  </a:solidFill>
                  <a:round/>
                  <a:headEnd/>
                  <a:tailEnd/>
                </a:ln>
              </p:spPr>
              <p:txBody>
                <a:bodyPr/>
                <a:lstStyle/>
                <a:p>
                  <a:endParaRPr lang="zh-CN" altLang="en-US"/>
                </a:p>
              </p:txBody>
            </p:sp>
          </p:grpSp>
          <p:sp>
            <p:nvSpPr>
              <p:cNvPr id="73527" name="Line 2138"/>
              <p:cNvSpPr>
                <a:spLocks noChangeShapeType="1"/>
              </p:cNvSpPr>
              <p:nvPr/>
            </p:nvSpPr>
            <p:spPr bwMode="auto">
              <a:xfrm flipH="1" flipV="1">
                <a:off x="664" y="3669"/>
                <a:ext cx="35" cy="53"/>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28" name="Line 2139"/>
              <p:cNvSpPr>
                <a:spLocks noChangeShapeType="1"/>
              </p:cNvSpPr>
              <p:nvPr/>
            </p:nvSpPr>
            <p:spPr bwMode="auto">
              <a:xfrm>
                <a:off x="659" y="3671"/>
                <a:ext cx="33" cy="51"/>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29" name="Freeform 2140"/>
              <p:cNvSpPr>
                <a:spLocks/>
              </p:cNvSpPr>
              <p:nvPr/>
            </p:nvSpPr>
            <p:spPr bwMode="auto">
              <a:xfrm>
                <a:off x="655" y="3667"/>
                <a:ext cx="18" cy="18"/>
              </a:xfrm>
              <a:custGeom>
                <a:avLst/>
                <a:gdLst>
                  <a:gd name="T0" fmla="*/ 17 w 18"/>
                  <a:gd name="T1" fmla="*/ 0 h 18"/>
                  <a:gd name="T2" fmla="*/ 12 w 18"/>
                  <a:gd name="T3" fmla="*/ 8 h 18"/>
                  <a:gd name="T4" fmla="*/ 6 w 18"/>
                  <a:gd name="T5" fmla="*/ 13 h 18"/>
                  <a:gd name="T6" fmla="*/ 0 w 18"/>
                  <a:gd name="T7" fmla="*/ 17 h 18"/>
                  <a:gd name="T8" fmla="*/ 0 60000 65536"/>
                  <a:gd name="T9" fmla="*/ 0 60000 65536"/>
                  <a:gd name="T10" fmla="*/ 0 60000 65536"/>
                  <a:gd name="T11" fmla="*/ 0 60000 65536"/>
                  <a:gd name="T12" fmla="*/ 0 w 18"/>
                  <a:gd name="T13" fmla="*/ 0 h 18"/>
                  <a:gd name="T14" fmla="*/ 18 w 18"/>
                  <a:gd name="T15" fmla="*/ 18 h 18"/>
                </a:gdLst>
                <a:ahLst/>
                <a:cxnLst>
                  <a:cxn ang="T8">
                    <a:pos x="T0" y="T1"/>
                  </a:cxn>
                  <a:cxn ang="T9">
                    <a:pos x="T2" y="T3"/>
                  </a:cxn>
                  <a:cxn ang="T10">
                    <a:pos x="T4" y="T5"/>
                  </a:cxn>
                  <a:cxn ang="T11">
                    <a:pos x="T6" y="T7"/>
                  </a:cxn>
                </a:cxnLst>
                <a:rect l="T12" t="T13" r="T14" b="T15"/>
                <a:pathLst>
                  <a:path w="18" h="18">
                    <a:moveTo>
                      <a:pt x="17" y="0"/>
                    </a:moveTo>
                    <a:lnTo>
                      <a:pt x="12" y="8"/>
                    </a:lnTo>
                    <a:lnTo>
                      <a:pt x="6" y="13"/>
                    </a:lnTo>
                    <a:lnTo>
                      <a:pt x="0"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30" name="Freeform 2141"/>
              <p:cNvSpPr>
                <a:spLocks/>
              </p:cNvSpPr>
              <p:nvPr/>
            </p:nvSpPr>
            <p:spPr bwMode="auto">
              <a:xfrm>
                <a:off x="642" y="3679"/>
                <a:ext cx="37" cy="25"/>
              </a:xfrm>
              <a:custGeom>
                <a:avLst/>
                <a:gdLst>
                  <a:gd name="T0" fmla="*/ 0 w 37"/>
                  <a:gd name="T1" fmla="*/ 0 h 25"/>
                  <a:gd name="T2" fmla="*/ 2 w 37"/>
                  <a:gd name="T3" fmla="*/ 5 h 25"/>
                  <a:gd name="T4" fmla="*/ 6 w 37"/>
                  <a:gd name="T5" fmla="*/ 13 h 25"/>
                  <a:gd name="T6" fmla="*/ 18 w 37"/>
                  <a:gd name="T7" fmla="*/ 20 h 25"/>
                  <a:gd name="T8" fmla="*/ 29 w 37"/>
                  <a:gd name="T9" fmla="*/ 24 h 25"/>
                  <a:gd name="T10" fmla="*/ 36 w 37"/>
                  <a:gd name="T11" fmla="*/ 24 h 25"/>
                  <a:gd name="T12" fmla="*/ 0 60000 65536"/>
                  <a:gd name="T13" fmla="*/ 0 60000 65536"/>
                  <a:gd name="T14" fmla="*/ 0 60000 65536"/>
                  <a:gd name="T15" fmla="*/ 0 60000 65536"/>
                  <a:gd name="T16" fmla="*/ 0 60000 65536"/>
                  <a:gd name="T17" fmla="*/ 0 60000 65536"/>
                  <a:gd name="T18" fmla="*/ 0 w 37"/>
                  <a:gd name="T19" fmla="*/ 0 h 25"/>
                  <a:gd name="T20" fmla="*/ 37 w 37"/>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37" h="25">
                    <a:moveTo>
                      <a:pt x="0" y="0"/>
                    </a:moveTo>
                    <a:lnTo>
                      <a:pt x="2" y="5"/>
                    </a:lnTo>
                    <a:lnTo>
                      <a:pt x="6" y="13"/>
                    </a:lnTo>
                    <a:lnTo>
                      <a:pt x="18" y="20"/>
                    </a:lnTo>
                    <a:lnTo>
                      <a:pt x="29" y="24"/>
                    </a:lnTo>
                    <a:lnTo>
                      <a:pt x="36" y="24"/>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31" name="Line 2142"/>
              <p:cNvSpPr>
                <a:spLocks noChangeShapeType="1"/>
              </p:cNvSpPr>
              <p:nvPr/>
            </p:nvSpPr>
            <p:spPr bwMode="auto">
              <a:xfrm flipV="1">
                <a:off x="685" y="3693"/>
                <a:ext cx="26"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32" name="Freeform 2143"/>
              <p:cNvSpPr>
                <a:spLocks/>
              </p:cNvSpPr>
              <p:nvPr/>
            </p:nvSpPr>
            <p:spPr bwMode="auto">
              <a:xfrm>
                <a:off x="699" y="3676"/>
                <a:ext cx="18" cy="47"/>
              </a:xfrm>
              <a:custGeom>
                <a:avLst/>
                <a:gdLst>
                  <a:gd name="T0" fmla="*/ 5 w 18"/>
                  <a:gd name="T1" fmla="*/ 46 h 47"/>
                  <a:gd name="T2" fmla="*/ 12 w 18"/>
                  <a:gd name="T3" fmla="*/ 29 h 47"/>
                  <a:gd name="T4" fmla="*/ 14 w 18"/>
                  <a:gd name="T5" fmla="*/ 24 h 47"/>
                  <a:gd name="T6" fmla="*/ 17 w 18"/>
                  <a:gd name="T7" fmla="*/ 18 h 47"/>
                  <a:gd name="T8" fmla="*/ 12 w 18"/>
                  <a:gd name="T9" fmla="*/ 12 h 47"/>
                  <a:gd name="T10" fmla="*/ 5 w 18"/>
                  <a:gd name="T11" fmla="*/ 8 h 47"/>
                  <a:gd name="T12" fmla="*/ 1 w 18"/>
                  <a:gd name="T13" fmla="*/ 5 h 47"/>
                  <a:gd name="T14" fmla="*/ 0 w 18"/>
                  <a:gd name="T15" fmla="*/ 3 h 47"/>
                  <a:gd name="T16" fmla="*/ 0 w 18"/>
                  <a:gd name="T17" fmla="*/ 0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47"/>
                  <a:gd name="T29" fmla="*/ 18 w 18"/>
                  <a:gd name="T30" fmla="*/ 47 h 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47">
                    <a:moveTo>
                      <a:pt x="5" y="46"/>
                    </a:moveTo>
                    <a:lnTo>
                      <a:pt x="12" y="29"/>
                    </a:lnTo>
                    <a:lnTo>
                      <a:pt x="14" y="24"/>
                    </a:lnTo>
                    <a:lnTo>
                      <a:pt x="17" y="18"/>
                    </a:lnTo>
                    <a:lnTo>
                      <a:pt x="12" y="12"/>
                    </a:lnTo>
                    <a:lnTo>
                      <a:pt x="5" y="8"/>
                    </a:lnTo>
                    <a:lnTo>
                      <a:pt x="1" y="5"/>
                    </a:lnTo>
                    <a:lnTo>
                      <a:pt x="0" y="3"/>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33" name="Freeform 2144"/>
              <p:cNvSpPr>
                <a:spLocks/>
              </p:cNvSpPr>
              <p:nvPr/>
            </p:nvSpPr>
            <p:spPr bwMode="auto">
              <a:xfrm>
                <a:off x="718" y="3686"/>
                <a:ext cx="34" cy="19"/>
              </a:xfrm>
              <a:custGeom>
                <a:avLst/>
                <a:gdLst>
                  <a:gd name="T0" fmla="*/ 0 w 34"/>
                  <a:gd name="T1" fmla="*/ 18 h 19"/>
                  <a:gd name="T2" fmla="*/ 7 w 34"/>
                  <a:gd name="T3" fmla="*/ 15 h 19"/>
                  <a:gd name="T4" fmla="*/ 13 w 34"/>
                  <a:gd name="T5" fmla="*/ 13 h 19"/>
                  <a:gd name="T6" fmla="*/ 18 w 34"/>
                  <a:gd name="T7" fmla="*/ 9 h 19"/>
                  <a:gd name="T8" fmla="*/ 24 w 34"/>
                  <a:gd name="T9" fmla="*/ 5 h 19"/>
                  <a:gd name="T10" fmla="*/ 28 w 34"/>
                  <a:gd name="T11" fmla="*/ 1 h 19"/>
                  <a:gd name="T12" fmla="*/ 33 w 34"/>
                  <a:gd name="T13" fmla="*/ 0 h 19"/>
                  <a:gd name="T14" fmla="*/ 0 60000 65536"/>
                  <a:gd name="T15" fmla="*/ 0 60000 65536"/>
                  <a:gd name="T16" fmla="*/ 0 60000 65536"/>
                  <a:gd name="T17" fmla="*/ 0 60000 65536"/>
                  <a:gd name="T18" fmla="*/ 0 60000 65536"/>
                  <a:gd name="T19" fmla="*/ 0 60000 65536"/>
                  <a:gd name="T20" fmla="*/ 0 60000 65536"/>
                  <a:gd name="T21" fmla="*/ 0 w 34"/>
                  <a:gd name="T22" fmla="*/ 0 h 19"/>
                  <a:gd name="T23" fmla="*/ 34 w 34"/>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19">
                    <a:moveTo>
                      <a:pt x="0" y="18"/>
                    </a:moveTo>
                    <a:lnTo>
                      <a:pt x="7" y="15"/>
                    </a:lnTo>
                    <a:lnTo>
                      <a:pt x="13" y="13"/>
                    </a:lnTo>
                    <a:lnTo>
                      <a:pt x="18" y="9"/>
                    </a:lnTo>
                    <a:lnTo>
                      <a:pt x="24" y="5"/>
                    </a:lnTo>
                    <a:lnTo>
                      <a:pt x="28" y="1"/>
                    </a:lnTo>
                    <a:lnTo>
                      <a:pt x="33"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34" name="Freeform 2145"/>
              <p:cNvSpPr>
                <a:spLocks/>
              </p:cNvSpPr>
              <p:nvPr/>
            </p:nvSpPr>
            <p:spPr bwMode="auto">
              <a:xfrm>
                <a:off x="748" y="3693"/>
                <a:ext cx="25" cy="19"/>
              </a:xfrm>
              <a:custGeom>
                <a:avLst/>
                <a:gdLst>
                  <a:gd name="T0" fmla="*/ 24 w 25"/>
                  <a:gd name="T1" fmla="*/ 4 h 19"/>
                  <a:gd name="T2" fmla="*/ 19 w 25"/>
                  <a:gd name="T3" fmla="*/ 0 h 19"/>
                  <a:gd name="T4" fmla="*/ 16 w 25"/>
                  <a:gd name="T5" fmla="*/ 2 h 19"/>
                  <a:gd name="T6" fmla="*/ 11 w 25"/>
                  <a:gd name="T7" fmla="*/ 4 h 19"/>
                  <a:gd name="T8" fmla="*/ 7 w 25"/>
                  <a:gd name="T9" fmla="*/ 12 h 19"/>
                  <a:gd name="T10" fmla="*/ 4 w 25"/>
                  <a:gd name="T11" fmla="*/ 14 h 19"/>
                  <a:gd name="T12" fmla="*/ 0 w 25"/>
                  <a:gd name="T13" fmla="*/ 18 h 19"/>
                  <a:gd name="T14" fmla="*/ 0 60000 65536"/>
                  <a:gd name="T15" fmla="*/ 0 60000 65536"/>
                  <a:gd name="T16" fmla="*/ 0 60000 65536"/>
                  <a:gd name="T17" fmla="*/ 0 60000 65536"/>
                  <a:gd name="T18" fmla="*/ 0 60000 65536"/>
                  <a:gd name="T19" fmla="*/ 0 60000 65536"/>
                  <a:gd name="T20" fmla="*/ 0 60000 65536"/>
                  <a:gd name="T21" fmla="*/ 0 w 25"/>
                  <a:gd name="T22" fmla="*/ 0 h 19"/>
                  <a:gd name="T23" fmla="*/ 25 w 25"/>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19">
                    <a:moveTo>
                      <a:pt x="24" y="4"/>
                    </a:moveTo>
                    <a:lnTo>
                      <a:pt x="19" y="0"/>
                    </a:lnTo>
                    <a:lnTo>
                      <a:pt x="16" y="2"/>
                    </a:lnTo>
                    <a:lnTo>
                      <a:pt x="11" y="4"/>
                    </a:lnTo>
                    <a:lnTo>
                      <a:pt x="7" y="12"/>
                    </a:lnTo>
                    <a:lnTo>
                      <a:pt x="4" y="14"/>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35" name="Line 2146"/>
              <p:cNvSpPr>
                <a:spLocks noChangeShapeType="1"/>
              </p:cNvSpPr>
              <p:nvPr/>
            </p:nvSpPr>
            <p:spPr bwMode="auto">
              <a:xfrm flipH="1">
                <a:off x="551" y="3574"/>
                <a:ext cx="10" cy="15"/>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36" name="Line 2147"/>
              <p:cNvSpPr>
                <a:spLocks noChangeShapeType="1"/>
              </p:cNvSpPr>
              <p:nvPr/>
            </p:nvSpPr>
            <p:spPr bwMode="auto">
              <a:xfrm>
                <a:off x="694" y="3561"/>
                <a:ext cx="10" cy="15"/>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37" name="Freeform 2148"/>
              <p:cNvSpPr>
                <a:spLocks/>
              </p:cNvSpPr>
              <p:nvPr/>
            </p:nvSpPr>
            <p:spPr bwMode="auto">
              <a:xfrm>
                <a:off x="704" y="3576"/>
                <a:ext cx="19" cy="18"/>
              </a:xfrm>
              <a:custGeom>
                <a:avLst/>
                <a:gdLst>
                  <a:gd name="T0" fmla="*/ 0 w 19"/>
                  <a:gd name="T1" fmla="*/ 0 h 18"/>
                  <a:gd name="T2" fmla="*/ 2 w 19"/>
                  <a:gd name="T3" fmla="*/ 6 h 18"/>
                  <a:gd name="T4" fmla="*/ 6 w 19"/>
                  <a:gd name="T5" fmla="*/ 17 h 18"/>
                  <a:gd name="T6" fmla="*/ 12 w 19"/>
                  <a:gd name="T7" fmla="*/ 17 h 18"/>
                  <a:gd name="T8" fmla="*/ 14 w 19"/>
                  <a:gd name="T9" fmla="*/ 17 h 18"/>
                  <a:gd name="T10" fmla="*/ 18 w 19"/>
                  <a:gd name="T11" fmla="*/ 12 h 18"/>
                  <a:gd name="T12" fmla="*/ 0 60000 65536"/>
                  <a:gd name="T13" fmla="*/ 0 60000 65536"/>
                  <a:gd name="T14" fmla="*/ 0 60000 65536"/>
                  <a:gd name="T15" fmla="*/ 0 60000 65536"/>
                  <a:gd name="T16" fmla="*/ 0 60000 65536"/>
                  <a:gd name="T17" fmla="*/ 0 60000 65536"/>
                  <a:gd name="T18" fmla="*/ 0 w 19"/>
                  <a:gd name="T19" fmla="*/ 0 h 18"/>
                  <a:gd name="T20" fmla="*/ 19 w 19"/>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 h="18">
                    <a:moveTo>
                      <a:pt x="0" y="0"/>
                    </a:moveTo>
                    <a:lnTo>
                      <a:pt x="2" y="6"/>
                    </a:lnTo>
                    <a:lnTo>
                      <a:pt x="6" y="17"/>
                    </a:lnTo>
                    <a:lnTo>
                      <a:pt x="12" y="17"/>
                    </a:lnTo>
                    <a:lnTo>
                      <a:pt x="14" y="17"/>
                    </a:lnTo>
                    <a:lnTo>
                      <a:pt x="18" y="12"/>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38" name="Freeform 2149"/>
              <p:cNvSpPr>
                <a:spLocks/>
              </p:cNvSpPr>
              <p:nvPr/>
            </p:nvSpPr>
            <p:spPr bwMode="auto">
              <a:xfrm>
                <a:off x="720" y="3568"/>
                <a:ext cx="18" cy="18"/>
              </a:xfrm>
              <a:custGeom>
                <a:avLst/>
                <a:gdLst>
                  <a:gd name="T0" fmla="*/ 0 w 18"/>
                  <a:gd name="T1" fmla="*/ 0 h 18"/>
                  <a:gd name="T2" fmla="*/ 9 w 18"/>
                  <a:gd name="T3" fmla="*/ 8 h 18"/>
                  <a:gd name="T4" fmla="*/ 17 w 18"/>
                  <a:gd name="T5" fmla="*/ 17 h 18"/>
                  <a:gd name="T6" fmla="*/ 0 60000 65536"/>
                  <a:gd name="T7" fmla="*/ 0 60000 65536"/>
                  <a:gd name="T8" fmla="*/ 0 60000 65536"/>
                  <a:gd name="T9" fmla="*/ 0 w 18"/>
                  <a:gd name="T10" fmla="*/ 0 h 18"/>
                  <a:gd name="T11" fmla="*/ 18 w 18"/>
                  <a:gd name="T12" fmla="*/ 18 h 18"/>
                </a:gdLst>
                <a:ahLst/>
                <a:cxnLst>
                  <a:cxn ang="T6">
                    <a:pos x="T0" y="T1"/>
                  </a:cxn>
                  <a:cxn ang="T7">
                    <a:pos x="T2" y="T3"/>
                  </a:cxn>
                  <a:cxn ang="T8">
                    <a:pos x="T4" y="T5"/>
                  </a:cxn>
                </a:cxnLst>
                <a:rect l="T9" t="T10" r="T11" b="T12"/>
                <a:pathLst>
                  <a:path w="18" h="18">
                    <a:moveTo>
                      <a:pt x="0" y="0"/>
                    </a:moveTo>
                    <a:lnTo>
                      <a:pt x="9" y="8"/>
                    </a:lnTo>
                    <a:lnTo>
                      <a:pt x="17"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39" name="Freeform 2150"/>
              <p:cNvSpPr>
                <a:spLocks/>
              </p:cNvSpPr>
              <p:nvPr/>
            </p:nvSpPr>
            <p:spPr bwMode="auto">
              <a:xfrm>
                <a:off x="720" y="3574"/>
                <a:ext cx="18" cy="18"/>
              </a:xfrm>
              <a:custGeom>
                <a:avLst/>
                <a:gdLst>
                  <a:gd name="T0" fmla="*/ 0 w 18"/>
                  <a:gd name="T1" fmla="*/ 0 h 18"/>
                  <a:gd name="T2" fmla="*/ 10 w 18"/>
                  <a:gd name="T3" fmla="*/ 8 h 18"/>
                  <a:gd name="T4" fmla="*/ 17 w 18"/>
                  <a:gd name="T5" fmla="*/ 17 h 18"/>
                  <a:gd name="T6" fmla="*/ 0 60000 65536"/>
                  <a:gd name="T7" fmla="*/ 0 60000 65536"/>
                  <a:gd name="T8" fmla="*/ 0 60000 65536"/>
                  <a:gd name="T9" fmla="*/ 0 w 18"/>
                  <a:gd name="T10" fmla="*/ 0 h 18"/>
                  <a:gd name="T11" fmla="*/ 18 w 18"/>
                  <a:gd name="T12" fmla="*/ 18 h 18"/>
                </a:gdLst>
                <a:ahLst/>
                <a:cxnLst>
                  <a:cxn ang="T6">
                    <a:pos x="T0" y="T1"/>
                  </a:cxn>
                  <a:cxn ang="T7">
                    <a:pos x="T2" y="T3"/>
                  </a:cxn>
                  <a:cxn ang="T8">
                    <a:pos x="T4" y="T5"/>
                  </a:cxn>
                </a:cxnLst>
                <a:rect l="T9" t="T10" r="T11" b="T12"/>
                <a:pathLst>
                  <a:path w="18" h="18">
                    <a:moveTo>
                      <a:pt x="0" y="0"/>
                    </a:moveTo>
                    <a:lnTo>
                      <a:pt x="10" y="8"/>
                    </a:lnTo>
                    <a:lnTo>
                      <a:pt x="17"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40" name="Freeform 2151"/>
              <p:cNvSpPr>
                <a:spLocks/>
              </p:cNvSpPr>
              <p:nvPr/>
            </p:nvSpPr>
            <p:spPr bwMode="auto">
              <a:xfrm>
                <a:off x="720" y="3578"/>
                <a:ext cx="18" cy="18"/>
              </a:xfrm>
              <a:custGeom>
                <a:avLst/>
                <a:gdLst>
                  <a:gd name="T0" fmla="*/ 0 w 18"/>
                  <a:gd name="T1" fmla="*/ 0 h 18"/>
                  <a:gd name="T2" fmla="*/ 3 w 18"/>
                  <a:gd name="T3" fmla="*/ 8 h 18"/>
                  <a:gd name="T4" fmla="*/ 8 w 18"/>
                  <a:gd name="T5" fmla="*/ 17 h 18"/>
                  <a:gd name="T6" fmla="*/ 12 w 18"/>
                  <a:gd name="T7" fmla="*/ 17 h 18"/>
                  <a:gd name="T8" fmla="*/ 17 w 18"/>
                  <a:gd name="T9" fmla="*/ 1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0" y="0"/>
                    </a:moveTo>
                    <a:lnTo>
                      <a:pt x="3" y="8"/>
                    </a:lnTo>
                    <a:lnTo>
                      <a:pt x="8" y="17"/>
                    </a:lnTo>
                    <a:lnTo>
                      <a:pt x="12" y="17"/>
                    </a:lnTo>
                    <a:lnTo>
                      <a:pt x="17"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41" name="Freeform 2152"/>
              <p:cNvSpPr>
                <a:spLocks/>
              </p:cNvSpPr>
              <p:nvPr/>
            </p:nvSpPr>
            <p:spPr bwMode="auto">
              <a:xfrm>
                <a:off x="710" y="3588"/>
                <a:ext cx="18" cy="19"/>
              </a:xfrm>
              <a:custGeom>
                <a:avLst/>
                <a:gdLst>
                  <a:gd name="T0" fmla="*/ 17 w 18"/>
                  <a:gd name="T1" fmla="*/ 18 h 19"/>
                  <a:gd name="T2" fmla="*/ 12 w 18"/>
                  <a:gd name="T3" fmla="*/ 0 h 19"/>
                  <a:gd name="T4" fmla="*/ 7 w 18"/>
                  <a:gd name="T5" fmla="*/ 0 h 19"/>
                  <a:gd name="T6" fmla="*/ 0 w 18"/>
                  <a:gd name="T7" fmla="*/ 18 h 19"/>
                  <a:gd name="T8" fmla="*/ 0 60000 65536"/>
                  <a:gd name="T9" fmla="*/ 0 60000 65536"/>
                  <a:gd name="T10" fmla="*/ 0 60000 65536"/>
                  <a:gd name="T11" fmla="*/ 0 60000 65536"/>
                  <a:gd name="T12" fmla="*/ 0 w 18"/>
                  <a:gd name="T13" fmla="*/ 0 h 19"/>
                  <a:gd name="T14" fmla="*/ 18 w 18"/>
                  <a:gd name="T15" fmla="*/ 19 h 19"/>
                </a:gdLst>
                <a:ahLst/>
                <a:cxnLst>
                  <a:cxn ang="T8">
                    <a:pos x="T0" y="T1"/>
                  </a:cxn>
                  <a:cxn ang="T9">
                    <a:pos x="T2" y="T3"/>
                  </a:cxn>
                  <a:cxn ang="T10">
                    <a:pos x="T4" y="T5"/>
                  </a:cxn>
                  <a:cxn ang="T11">
                    <a:pos x="T6" y="T7"/>
                  </a:cxn>
                </a:cxnLst>
                <a:rect l="T12" t="T13" r="T14" b="T15"/>
                <a:pathLst>
                  <a:path w="18" h="19">
                    <a:moveTo>
                      <a:pt x="17" y="18"/>
                    </a:moveTo>
                    <a:lnTo>
                      <a:pt x="12" y="0"/>
                    </a:lnTo>
                    <a:lnTo>
                      <a:pt x="7" y="0"/>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42" name="Freeform 2153"/>
              <p:cNvSpPr>
                <a:spLocks/>
              </p:cNvSpPr>
              <p:nvPr/>
            </p:nvSpPr>
            <p:spPr bwMode="auto">
              <a:xfrm>
                <a:off x="702" y="3583"/>
                <a:ext cx="19" cy="19"/>
              </a:xfrm>
              <a:custGeom>
                <a:avLst/>
                <a:gdLst>
                  <a:gd name="T0" fmla="*/ 18 w 19"/>
                  <a:gd name="T1" fmla="*/ 0 h 19"/>
                  <a:gd name="T2" fmla="*/ 13 w 19"/>
                  <a:gd name="T3" fmla="*/ 2 h 19"/>
                  <a:gd name="T4" fmla="*/ 7 w 19"/>
                  <a:gd name="T5" fmla="*/ 6 h 19"/>
                  <a:gd name="T6" fmla="*/ 1 w 19"/>
                  <a:gd name="T7" fmla="*/ 11 h 19"/>
                  <a:gd name="T8" fmla="*/ 0 w 19"/>
                  <a:gd name="T9" fmla="*/ 15 h 19"/>
                  <a:gd name="T10" fmla="*/ 0 w 19"/>
                  <a:gd name="T11" fmla="*/ 18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18" y="0"/>
                    </a:moveTo>
                    <a:lnTo>
                      <a:pt x="13" y="2"/>
                    </a:lnTo>
                    <a:lnTo>
                      <a:pt x="7" y="6"/>
                    </a:lnTo>
                    <a:lnTo>
                      <a:pt x="1" y="11"/>
                    </a:lnTo>
                    <a:lnTo>
                      <a:pt x="0" y="15"/>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43" name="Freeform 2154"/>
              <p:cNvSpPr>
                <a:spLocks/>
              </p:cNvSpPr>
              <p:nvPr/>
            </p:nvSpPr>
            <p:spPr bwMode="auto">
              <a:xfrm>
                <a:off x="697" y="3585"/>
                <a:ext cx="18" cy="19"/>
              </a:xfrm>
              <a:custGeom>
                <a:avLst/>
                <a:gdLst>
                  <a:gd name="T0" fmla="*/ 17 w 18"/>
                  <a:gd name="T1" fmla="*/ 0 h 19"/>
                  <a:gd name="T2" fmla="*/ 8 w 18"/>
                  <a:gd name="T3" fmla="*/ 3 h 19"/>
                  <a:gd name="T4" fmla="*/ 0 w 18"/>
                  <a:gd name="T5" fmla="*/ 9 h 19"/>
                  <a:gd name="T6" fmla="*/ 8 w 18"/>
                  <a:gd name="T7" fmla="*/ 12 h 19"/>
                  <a:gd name="T8" fmla="*/ 8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0"/>
                    </a:moveTo>
                    <a:lnTo>
                      <a:pt x="8" y="3"/>
                    </a:lnTo>
                    <a:lnTo>
                      <a:pt x="0" y="9"/>
                    </a:lnTo>
                    <a:lnTo>
                      <a:pt x="8" y="12"/>
                    </a:lnTo>
                    <a:lnTo>
                      <a:pt x="8"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44" name="Line 2155"/>
              <p:cNvSpPr>
                <a:spLocks noChangeShapeType="1"/>
              </p:cNvSpPr>
              <p:nvPr/>
            </p:nvSpPr>
            <p:spPr bwMode="auto">
              <a:xfrm flipH="1">
                <a:off x="658" y="3627"/>
                <a:ext cx="12" cy="21"/>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45" name="Freeform 2156"/>
              <p:cNvSpPr>
                <a:spLocks/>
              </p:cNvSpPr>
              <p:nvPr/>
            </p:nvSpPr>
            <p:spPr bwMode="auto">
              <a:xfrm>
                <a:off x="621" y="3591"/>
                <a:ext cx="18" cy="48"/>
              </a:xfrm>
              <a:custGeom>
                <a:avLst/>
                <a:gdLst>
                  <a:gd name="T0" fmla="*/ 9 w 18"/>
                  <a:gd name="T1" fmla="*/ 0 h 48"/>
                  <a:gd name="T2" fmla="*/ 0 w 18"/>
                  <a:gd name="T3" fmla="*/ 47 h 48"/>
                  <a:gd name="T4" fmla="*/ 17 w 18"/>
                  <a:gd name="T5" fmla="*/ 45 h 48"/>
                  <a:gd name="T6" fmla="*/ 0 60000 65536"/>
                  <a:gd name="T7" fmla="*/ 0 60000 65536"/>
                  <a:gd name="T8" fmla="*/ 0 60000 65536"/>
                  <a:gd name="T9" fmla="*/ 0 w 18"/>
                  <a:gd name="T10" fmla="*/ 0 h 48"/>
                  <a:gd name="T11" fmla="*/ 18 w 18"/>
                  <a:gd name="T12" fmla="*/ 48 h 48"/>
                </a:gdLst>
                <a:ahLst/>
                <a:cxnLst>
                  <a:cxn ang="T6">
                    <a:pos x="T0" y="T1"/>
                  </a:cxn>
                  <a:cxn ang="T7">
                    <a:pos x="T2" y="T3"/>
                  </a:cxn>
                  <a:cxn ang="T8">
                    <a:pos x="T4" y="T5"/>
                  </a:cxn>
                </a:cxnLst>
                <a:rect l="T9" t="T10" r="T11" b="T12"/>
                <a:pathLst>
                  <a:path w="18" h="48">
                    <a:moveTo>
                      <a:pt x="9" y="0"/>
                    </a:moveTo>
                    <a:lnTo>
                      <a:pt x="0" y="47"/>
                    </a:lnTo>
                    <a:lnTo>
                      <a:pt x="17" y="45"/>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46" name="Line 2157"/>
              <p:cNvSpPr>
                <a:spLocks noChangeShapeType="1"/>
              </p:cNvSpPr>
              <p:nvPr/>
            </p:nvSpPr>
            <p:spPr bwMode="auto">
              <a:xfrm flipH="1">
                <a:off x="634" y="3620"/>
                <a:ext cx="4" cy="2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47" name="Line 2158"/>
              <p:cNvSpPr>
                <a:spLocks noChangeShapeType="1"/>
              </p:cNvSpPr>
              <p:nvPr/>
            </p:nvSpPr>
            <p:spPr bwMode="auto">
              <a:xfrm flipH="1">
                <a:off x="632" y="3651"/>
                <a:ext cx="2" cy="7"/>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48" name="Line 2159"/>
              <p:cNvSpPr>
                <a:spLocks noChangeShapeType="1"/>
              </p:cNvSpPr>
              <p:nvPr/>
            </p:nvSpPr>
            <p:spPr bwMode="auto">
              <a:xfrm flipV="1">
                <a:off x="636" y="3651"/>
                <a:ext cx="0"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49" name="Line 2160"/>
              <p:cNvSpPr>
                <a:spLocks noChangeShapeType="1"/>
              </p:cNvSpPr>
              <p:nvPr/>
            </p:nvSpPr>
            <p:spPr bwMode="auto">
              <a:xfrm flipV="1">
                <a:off x="636" y="3620"/>
                <a:ext cx="6" cy="2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50" name="Line 2161"/>
              <p:cNvSpPr>
                <a:spLocks noChangeShapeType="1"/>
              </p:cNvSpPr>
              <p:nvPr/>
            </p:nvSpPr>
            <p:spPr bwMode="auto">
              <a:xfrm flipH="1">
                <a:off x="641" y="3620"/>
                <a:ext cx="4" cy="2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51" name="Line 2162"/>
              <p:cNvSpPr>
                <a:spLocks noChangeShapeType="1"/>
              </p:cNvSpPr>
              <p:nvPr/>
            </p:nvSpPr>
            <p:spPr bwMode="auto">
              <a:xfrm flipH="1">
                <a:off x="638" y="3651"/>
                <a:ext cx="3"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52" name="Line 2163"/>
              <p:cNvSpPr>
                <a:spLocks noChangeShapeType="1"/>
              </p:cNvSpPr>
              <p:nvPr/>
            </p:nvSpPr>
            <p:spPr bwMode="auto">
              <a:xfrm flipV="1">
                <a:off x="644" y="3620"/>
                <a:ext cx="4" cy="2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53" name="Freeform 2164"/>
              <p:cNvSpPr>
                <a:spLocks/>
              </p:cNvSpPr>
              <p:nvPr/>
            </p:nvSpPr>
            <p:spPr bwMode="auto">
              <a:xfrm>
                <a:off x="642" y="3600"/>
                <a:ext cx="18" cy="19"/>
              </a:xfrm>
              <a:custGeom>
                <a:avLst/>
                <a:gdLst>
                  <a:gd name="T0" fmla="*/ 17 w 18"/>
                  <a:gd name="T1" fmla="*/ 0 h 19"/>
                  <a:gd name="T2" fmla="*/ 9 w 18"/>
                  <a:gd name="T3" fmla="*/ 1 h 19"/>
                  <a:gd name="T4" fmla="*/ 5 w 18"/>
                  <a:gd name="T5" fmla="*/ 2 h 19"/>
                  <a:gd name="T6" fmla="*/ 1 w 18"/>
                  <a:gd name="T7" fmla="*/ 5 h 19"/>
                  <a:gd name="T8" fmla="*/ 0 w 18"/>
                  <a:gd name="T9" fmla="*/ 9 h 19"/>
                  <a:gd name="T10" fmla="*/ 0 w 18"/>
                  <a:gd name="T11" fmla="*/ 12 h 19"/>
                  <a:gd name="T12" fmla="*/ 1 w 18"/>
                  <a:gd name="T13" fmla="*/ 14 h 19"/>
                  <a:gd name="T14" fmla="*/ 5 w 18"/>
                  <a:gd name="T15" fmla="*/ 18 h 19"/>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9"/>
                  <a:gd name="T26" fmla="*/ 18 w 18"/>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9">
                    <a:moveTo>
                      <a:pt x="17" y="0"/>
                    </a:moveTo>
                    <a:lnTo>
                      <a:pt x="9" y="1"/>
                    </a:lnTo>
                    <a:lnTo>
                      <a:pt x="5" y="2"/>
                    </a:lnTo>
                    <a:lnTo>
                      <a:pt x="1" y="5"/>
                    </a:lnTo>
                    <a:lnTo>
                      <a:pt x="0" y="9"/>
                    </a:lnTo>
                    <a:lnTo>
                      <a:pt x="0" y="12"/>
                    </a:lnTo>
                    <a:lnTo>
                      <a:pt x="1" y="14"/>
                    </a:lnTo>
                    <a:lnTo>
                      <a:pt x="5"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54" name="Freeform 2165"/>
              <p:cNvSpPr>
                <a:spLocks/>
              </p:cNvSpPr>
              <p:nvPr/>
            </p:nvSpPr>
            <p:spPr bwMode="auto">
              <a:xfrm>
                <a:off x="646" y="3610"/>
                <a:ext cx="19" cy="18"/>
              </a:xfrm>
              <a:custGeom>
                <a:avLst/>
                <a:gdLst>
                  <a:gd name="T0" fmla="*/ 0 w 19"/>
                  <a:gd name="T1" fmla="*/ 0 h 18"/>
                  <a:gd name="T2" fmla="*/ 0 w 19"/>
                  <a:gd name="T3" fmla="*/ 8 h 18"/>
                  <a:gd name="T4" fmla="*/ 2 w 19"/>
                  <a:gd name="T5" fmla="*/ 12 h 18"/>
                  <a:gd name="T6" fmla="*/ 5 w 19"/>
                  <a:gd name="T7" fmla="*/ 14 h 18"/>
                  <a:gd name="T8" fmla="*/ 11 w 19"/>
                  <a:gd name="T9" fmla="*/ 17 h 18"/>
                  <a:gd name="T10" fmla="*/ 18 w 19"/>
                  <a:gd name="T11" fmla="*/ 17 h 18"/>
                  <a:gd name="T12" fmla="*/ 0 60000 65536"/>
                  <a:gd name="T13" fmla="*/ 0 60000 65536"/>
                  <a:gd name="T14" fmla="*/ 0 60000 65536"/>
                  <a:gd name="T15" fmla="*/ 0 60000 65536"/>
                  <a:gd name="T16" fmla="*/ 0 60000 65536"/>
                  <a:gd name="T17" fmla="*/ 0 60000 65536"/>
                  <a:gd name="T18" fmla="*/ 0 w 19"/>
                  <a:gd name="T19" fmla="*/ 0 h 18"/>
                  <a:gd name="T20" fmla="*/ 19 w 19"/>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 h="18">
                    <a:moveTo>
                      <a:pt x="0" y="0"/>
                    </a:moveTo>
                    <a:lnTo>
                      <a:pt x="0" y="8"/>
                    </a:lnTo>
                    <a:lnTo>
                      <a:pt x="2" y="12"/>
                    </a:lnTo>
                    <a:lnTo>
                      <a:pt x="5" y="14"/>
                    </a:lnTo>
                    <a:lnTo>
                      <a:pt x="11" y="17"/>
                    </a:lnTo>
                    <a:lnTo>
                      <a:pt x="18"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55" name="Freeform 2166"/>
              <p:cNvSpPr>
                <a:spLocks/>
              </p:cNvSpPr>
              <p:nvPr/>
            </p:nvSpPr>
            <p:spPr bwMode="auto">
              <a:xfrm>
                <a:off x="650" y="3604"/>
                <a:ext cx="19" cy="19"/>
              </a:xfrm>
              <a:custGeom>
                <a:avLst/>
                <a:gdLst>
                  <a:gd name="T0" fmla="*/ 18 w 19"/>
                  <a:gd name="T1" fmla="*/ 4 h 19"/>
                  <a:gd name="T2" fmla="*/ 14 w 19"/>
                  <a:gd name="T3" fmla="*/ 1 h 19"/>
                  <a:gd name="T4" fmla="*/ 9 w 19"/>
                  <a:gd name="T5" fmla="*/ 0 h 19"/>
                  <a:gd name="T6" fmla="*/ 5 w 19"/>
                  <a:gd name="T7" fmla="*/ 0 h 19"/>
                  <a:gd name="T8" fmla="*/ 2 w 19"/>
                  <a:gd name="T9" fmla="*/ 1 h 19"/>
                  <a:gd name="T10" fmla="*/ 0 w 19"/>
                  <a:gd name="T11" fmla="*/ 4 h 19"/>
                  <a:gd name="T12" fmla="*/ 0 w 19"/>
                  <a:gd name="T13" fmla="*/ 7 h 19"/>
                  <a:gd name="T14" fmla="*/ 0 w 19"/>
                  <a:gd name="T15" fmla="*/ 11 h 19"/>
                  <a:gd name="T16" fmla="*/ 2 w 19"/>
                  <a:gd name="T17" fmla="*/ 15 h 19"/>
                  <a:gd name="T18" fmla="*/ 4 w 19"/>
                  <a:gd name="T19" fmla="*/ 15 h 19"/>
                  <a:gd name="T20" fmla="*/ 9 w 19"/>
                  <a:gd name="T21" fmla="*/ 18 h 19"/>
                  <a:gd name="T22" fmla="*/ 12 w 19"/>
                  <a:gd name="T23" fmla="*/ 15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19"/>
                  <a:gd name="T38" fmla="*/ 19 w 19"/>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19">
                    <a:moveTo>
                      <a:pt x="18" y="4"/>
                    </a:moveTo>
                    <a:lnTo>
                      <a:pt x="14" y="1"/>
                    </a:lnTo>
                    <a:lnTo>
                      <a:pt x="9" y="0"/>
                    </a:lnTo>
                    <a:lnTo>
                      <a:pt x="5" y="0"/>
                    </a:lnTo>
                    <a:lnTo>
                      <a:pt x="2" y="1"/>
                    </a:lnTo>
                    <a:lnTo>
                      <a:pt x="0" y="4"/>
                    </a:lnTo>
                    <a:lnTo>
                      <a:pt x="0" y="7"/>
                    </a:lnTo>
                    <a:lnTo>
                      <a:pt x="0" y="11"/>
                    </a:lnTo>
                    <a:lnTo>
                      <a:pt x="2" y="15"/>
                    </a:lnTo>
                    <a:lnTo>
                      <a:pt x="4" y="15"/>
                    </a:lnTo>
                    <a:lnTo>
                      <a:pt x="9" y="18"/>
                    </a:lnTo>
                    <a:lnTo>
                      <a:pt x="12" y="15"/>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56" name="Freeform 2167"/>
              <p:cNvSpPr>
                <a:spLocks/>
              </p:cNvSpPr>
              <p:nvPr/>
            </p:nvSpPr>
            <p:spPr bwMode="auto">
              <a:xfrm>
                <a:off x="652" y="3604"/>
                <a:ext cx="19" cy="19"/>
              </a:xfrm>
              <a:custGeom>
                <a:avLst/>
                <a:gdLst>
                  <a:gd name="T0" fmla="*/ 13 w 19"/>
                  <a:gd name="T1" fmla="*/ 0 h 19"/>
                  <a:gd name="T2" fmla="*/ 18 w 19"/>
                  <a:gd name="T3" fmla="*/ 5 h 19"/>
                  <a:gd name="T4" fmla="*/ 18 w 19"/>
                  <a:gd name="T5" fmla="*/ 9 h 19"/>
                  <a:gd name="T6" fmla="*/ 13 w 19"/>
                  <a:gd name="T7" fmla="*/ 13 h 19"/>
                  <a:gd name="T8" fmla="*/ 10 w 19"/>
                  <a:gd name="T9" fmla="*/ 18 h 19"/>
                  <a:gd name="T10" fmla="*/ 0 w 19"/>
                  <a:gd name="T11" fmla="*/ 18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13" y="0"/>
                    </a:moveTo>
                    <a:lnTo>
                      <a:pt x="18" y="5"/>
                    </a:lnTo>
                    <a:lnTo>
                      <a:pt x="18" y="9"/>
                    </a:lnTo>
                    <a:lnTo>
                      <a:pt x="13" y="13"/>
                    </a:lnTo>
                    <a:lnTo>
                      <a:pt x="10" y="18"/>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57" name="Freeform 2168"/>
              <p:cNvSpPr>
                <a:spLocks/>
              </p:cNvSpPr>
              <p:nvPr/>
            </p:nvSpPr>
            <p:spPr bwMode="auto">
              <a:xfrm>
                <a:off x="636" y="3610"/>
                <a:ext cx="19" cy="18"/>
              </a:xfrm>
              <a:custGeom>
                <a:avLst/>
                <a:gdLst>
                  <a:gd name="T0" fmla="*/ 0 w 19"/>
                  <a:gd name="T1" fmla="*/ 0 h 18"/>
                  <a:gd name="T2" fmla="*/ 3 w 19"/>
                  <a:gd name="T3" fmla="*/ 3 h 18"/>
                  <a:gd name="T4" fmla="*/ 7 w 19"/>
                  <a:gd name="T5" fmla="*/ 7 h 18"/>
                  <a:gd name="T6" fmla="*/ 15 w 19"/>
                  <a:gd name="T7" fmla="*/ 10 h 18"/>
                  <a:gd name="T8" fmla="*/ 18 w 19"/>
                  <a:gd name="T9" fmla="*/ 10 h 18"/>
                  <a:gd name="T10" fmla="*/ 18 w 19"/>
                  <a:gd name="T11" fmla="*/ 17 h 18"/>
                  <a:gd name="T12" fmla="*/ 0 60000 65536"/>
                  <a:gd name="T13" fmla="*/ 0 60000 65536"/>
                  <a:gd name="T14" fmla="*/ 0 60000 65536"/>
                  <a:gd name="T15" fmla="*/ 0 60000 65536"/>
                  <a:gd name="T16" fmla="*/ 0 60000 65536"/>
                  <a:gd name="T17" fmla="*/ 0 60000 65536"/>
                  <a:gd name="T18" fmla="*/ 0 w 19"/>
                  <a:gd name="T19" fmla="*/ 0 h 18"/>
                  <a:gd name="T20" fmla="*/ 19 w 19"/>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 h="18">
                    <a:moveTo>
                      <a:pt x="0" y="0"/>
                    </a:moveTo>
                    <a:lnTo>
                      <a:pt x="3" y="3"/>
                    </a:lnTo>
                    <a:lnTo>
                      <a:pt x="7" y="7"/>
                    </a:lnTo>
                    <a:lnTo>
                      <a:pt x="15" y="10"/>
                    </a:lnTo>
                    <a:lnTo>
                      <a:pt x="18" y="10"/>
                    </a:lnTo>
                    <a:lnTo>
                      <a:pt x="18"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58" name="Freeform 2169"/>
              <p:cNvSpPr>
                <a:spLocks/>
              </p:cNvSpPr>
              <p:nvPr/>
            </p:nvSpPr>
            <p:spPr bwMode="auto">
              <a:xfrm>
                <a:off x="623" y="3580"/>
                <a:ext cx="19" cy="18"/>
              </a:xfrm>
              <a:custGeom>
                <a:avLst/>
                <a:gdLst>
                  <a:gd name="T0" fmla="*/ 0 w 19"/>
                  <a:gd name="T1" fmla="*/ 0 h 18"/>
                  <a:gd name="T2" fmla="*/ 18 w 19"/>
                  <a:gd name="T3" fmla="*/ 3 h 18"/>
                  <a:gd name="T4" fmla="*/ 18 w 19"/>
                  <a:gd name="T5" fmla="*/ 17 h 18"/>
                  <a:gd name="T6" fmla="*/ 0 60000 65536"/>
                  <a:gd name="T7" fmla="*/ 0 60000 65536"/>
                  <a:gd name="T8" fmla="*/ 0 60000 65536"/>
                  <a:gd name="T9" fmla="*/ 0 w 19"/>
                  <a:gd name="T10" fmla="*/ 0 h 18"/>
                  <a:gd name="T11" fmla="*/ 19 w 19"/>
                  <a:gd name="T12" fmla="*/ 18 h 18"/>
                </a:gdLst>
                <a:ahLst/>
                <a:cxnLst>
                  <a:cxn ang="T6">
                    <a:pos x="T0" y="T1"/>
                  </a:cxn>
                  <a:cxn ang="T7">
                    <a:pos x="T2" y="T3"/>
                  </a:cxn>
                  <a:cxn ang="T8">
                    <a:pos x="T4" y="T5"/>
                  </a:cxn>
                </a:cxnLst>
                <a:rect l="T9" t="T10" r="T11" b="T12"/>
                <a:pathLst>
                  <a:path w="19" h="18">
                    <a:moveTo>
                      <a:pt x="0" y="0"/>
                    </a:moveTo>
                    <a:lnTo>
                      <a:pt x="18" y="3"/>
                    </a:lnTo>
                    <a:lnTo>
                      <a:pt x="18"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59" name="Freeform 2170"/>
              <p:cNvSpPr>
                <a:spLocks/>
              </p:cNvSpPr>
              <p:nvPr/>
            </p:nvSpPr>
            <p:spPr bwMode="auto">
              <a:xfrm>
                <a:off x="618" y="3582"/>
                <a:ext cx="18" cy="19"/>
              </a:xfrm>
              <a:custGeom>
                <a:avLst/>
                <a:gdLst>
                  <a:gd name="T0" fmla="*/ 5 w 18"/>
                  <a:gd name="T1" fmla="*/ 0 h 19"/>
                  <a:gd name="T2" fmla="*/ 17 w 18"/>
                  <a:gd name="T3" fmla="*/ 2 h 19"/>
                  <a:gd name="T4" fmla="*/ 17 w 18"/>
                  <a:gd name="T5" fmla="*/ 11 h 19"/>
                  <a:gd name="T6" fmla="*/ 8 w 18"/>
                  <a:gd name="T7" fmla="*/ 18 h 19"/>
                  <a:gd name="T8" fmla="*/ 0 w 18"/>
                  <a:gd name="T9" fmla="*/ 18 h 19"/>
                  <a:gd name="T10" fmla="*/ 0 w 18"/>
                  <a:gd name="T11" fmla="*/ 11 h 19"/>
                  <a:gd name="T12" fmla="*/ 2 w 18"/>
                  <a:gd name="T13" fmla="*/ 5 h 19"/>
                  <a:gd name="T14" fmla="*/ 5 w 18"/>
                  <a:gd name="T15" fmla="*/ 0 h 19"/>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9"/>
                  <a:gd name="T26" fmla="*/ 18 w 18"/>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9">
                    <a:moveTo>
                      <a:pt x="5" y="0"/>
                    </a:moveTo>
                    <a:lnTo>
                      <a:pt x="17" y="2"/>
                    </a:lnTo>
                    <a:lnTo>
                      <a:pt x="17" y="11"/>
                    </a:lnTo>
                    <a:lnTo>
                      <a:pt x="8" y="18"/>
                    </a:lnTo>
                    <a:lnTo>
                      <a:pt x="0" y="18"/>
                    </a:lnTo>
                    <a:lnTo>
                      <a:pt x="0" y="11"/>
                    </a:lnTo>
                    <a:lnTo>
                      <a:pt x="2" y="5"/>
                    </a:lnTo>
                    <a:lnTo>
                      <a:pt x="5" y="0"/>
                    </a:lnTo>
                  </a:path>
                </a:pathLst>
              </a:custGeom>
              <a:solidFill>
                <a:srgbClr val="767900"/>
              </a:solidFill>
              <a:ln w="12700" cap="rnd">
                <a:solidFill>
                  <a:srgbClr val="404000"/>
                </a:solidFill>
                <a:round/>
                <a:headEnd/>
                <a:tailEnd/>
              </a:ln>
            </p:spPr>
            <p:txBody>
              <a:bodyPr/>
              <a:lstStyle/>
              <a:p>
                <a:endParaRPr lang="zh-CN" altLang="en-US"/>
              </a:p>
            </p:txBody>
          </p:sp>
          <p:sp>
            <p:nvSpPr>
              <p:cNvPr id="73560" name="Freeform 2171"/>
              <p:cNvSpPr>
                <a:spLocks/>
              </p:cNvSpPr>
              <p:nvPr/>
            </p:nvSpPr>
            <p:spPr bwMode="auto">
              <a:xfrm>
                <a:off x="623" y="3381"/>
                <a:ext cx="42" cy="96"/>
              </a:xfrm>
              <a:custGeom>
                <a:avLst/>
                <a:gdLst>
                  <a:gd name="T0" fmla="*/ 41 w 42"/>
                  <a:gd name="T1" fmla="*/ 95 h 96"/>
                  <a:gd name="T2" fmla="*/ 28 w 42"/>
                  <a:gd name="T3" fmla="*/ 66 h 96"/>
                  <a:gd name="T4" fmla="*/ 30 w 42"/>
                  <a:gd name="T5" fmla="*/ 65 h 96"/>
                  <a:gd name="T6" fmla="*/ 30 w 42"/>
                  <a:gd name="T7" fmla="*/ 62 h 96"/>
                  <a:gd name="T8" fmla="*/ 29 w 42"/>
                  <a:gd name="T9" fmla="*/ 61 h 96"/>
                  <a:gd name="T10" fmla="*/ 28 w 42"/>
                  <a:gd name="T11" fmla="*/ 61 h 96"/>
                  <a:gd name="T12" fmla="*/ 25 w 42"/>
                  <a:gd name="T13" fmla="*/ 61 h 96"/>
                  <a:gd name="T14" fmla="*/ 15 w 42"/>
                  <a:gd name="T15" fmla="*/ 35 h 96"/>
                  <a:gd name="T16" fmla="*/ 14 w 42"/>
                  <a:gd name="T17" fmla="*/ 35 h 96"/>
                  <a:gd name="T18" fmla="*/ 0 w 42"/>
                  <a:gd name="T19" fmla="*/ 0 h 96"/>
                  <a:gd name="T20" fmla="*/ 12 w 42"/>
                  <a:gd name="T21" fmla="*/ 35 h 96"/>
                  <a:gd name="T22" fmla="*/ 11 w 42"/>
                  <a:gd name="T23" fmla="*/ 36 h 96"/>
                  <a:gd name="T24" fmla="*/ 22 w 42"/>
                  <a:gd name="T25" fmla="*/ 62 h 96"/>
                  <a:gd name="T26" fmla="*/ 19 w 42"/>
                  <a:gd name="T27" fmla="*/ 64 h 96"/>
                  <a:gd name="T28" fmla="*/ 19 w 42"/>
                  <a:gd name="T29" fmla="*/ 65 h 96"/>
                  <a:gd name="T30" fmla="*/ 19 w 42"/>
                  <a:gd name="T31" fmla="*/ 66 h 96"/>
                  <a:gd name="T32" fmla="*/ 19 w 42"/>
                  <a:gd name="T33" fmla="*/ 67 h 96"/>
                  <a:gd name="T34" fmla="*/ 21 w 42"/>
                  <a:gd name="T35" fmla="*/ 68 h 96"/>
                  <a:gd name="T36" fmla="*/ 24 w 42"/>
                  <a:gd name="T37" fmla="*/ 68 h 96"/>
                  <a:gd name="T38" fmla="*/ 36 w 42"/>
                  <a:gd name="T39" fmla="*/ 95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96"/>
                  <a:gd name="T62" fmla="*/ 42 w 42"/>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96">
                    <a:moveTo>
                      <a:pt x="41" y="95"/>
                    </a:moveTo>
                    <a:lnTo>
                      <a:pt x="28" y="66"/>
                    </a:lnTo>
                    <a:lnTo>
                      <a:pt x="30" y="65"/>
                    </a:lnTo>
                    <a:lnTo>
                      <a:pt x="30" y="62"/>
                    </a:lnTo>
                    <a:lnTo>
                      <a:pt x="29" y="61"/>
                    </a:lnTo>
                    <a:lnTo>
                      <a:pt x="28" y="61"/>
                    </a:lnTo>
                    <a:lnTo>
                      <a:pt x="25" y="61"/>
                    </a:lnTo>
                    <a:lnTo>
                      <a:pt x="15" y="35"/>
                    </a:lnTo>
                    <a:lnTo>
                      <a:pt x="14" y="35"/>
                    </a:lnTo>
                    <a:lnTo>
                      <a:pt x="0" y="0"/>
                    </a:lnTo>
                    <a:lnTo>
                      <a:pt x="12" y="35"/>
                    </a:lnTo>
                    <a:lnTo>
                      <a:pt x="11" y="36"/>
                    </a:lnTo>
                    <a:lnTo>
                      <a:pt x="22" y="62"/>
                    </a:lnTo>
                    <a:lnTo>
                      <a:pt x="19" y="64"/>
                    </a:lnTo>
                    <a:lnTo>
                      <a:pt x="19" y="65"/>
                    </a:lnTo>
                    <a:lnTo>
                      <a:pt x="19" y="66"/>
                    </a:lnTo>
                    <a:lnTo>
                      <a:pt x="19" y="67"/>
                    </a:lnTo>
                    <a:lnTo>
                      <a:pt x="21" y="68"/>
                    </a:lnTo>
                    <a:lnTo>
                      <a:pt x="24" y="68"/>
                    </a:lnTo>
                    <a:lnTo>
                      <a:pt x="36" y="95"/>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61" name="Freeform 2172"/>
              <p:cNvSpPr>
                <a:spLocks/>
              </p:cNvSpPr>
              <p:nvPr/>
            </p:nvSpPr>
            <p:spPr bwMode="auto">
              <a:xfrm>
                <a:off x="652" y="3461"/>
                <a:ext cx="19" cy="19"/>
              </a:xfrm>
              <a:custGeom>
                <a:avLst/>
                <a:gdLst>
                  <a:gd name="T0" fmla="*/ 0 w 19"/>
                  <a:gd name="T1" fmla="*/ 18 h 19"/>
                  <a:gd name="T2" fmla="*/ 6 w 19"/>
                  <a:gd name="T3" fmla="*/ 18 h 19"/>
                  <a:gd name="T4" fmla="*/ 13 w 19"/>
                  <a:gd name="T5" fmla="*/ 11 h 19"/>
                  <a:gd name="T6" fmla="*/ 18 w 19"/>
                  <a:gd name="T7" fmla="*/ 0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0" y="18"/>
                    </a:moveTo>
                    <a:lnTo>
                      <a:pt x="6" y="18"/>
                    </a:lnTo>
                    <a:lnTo>
                      <a:pt x="13" y="11"/>
                    </a:lnTo>
                    <a:lnTo>
                      <a:pt x="18"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62" name="Freeform 2173"/>
              <p:cNvSpPr>
                <a:spLocks/>
              </p:cNvSpPr>
              <p:nvPr/>
            </p:nvSpPr>
            <p:spPr bwMode="auto">
              <a:xfrm>
                <a:off x="655" y="3464"/>
                <a:ext cx="18" cy="1"/>
              </a:xfrm>
              <a:custGeom>
                <a:avLst/>
                <a:gdLst>
                  <a:gd name="T0" fmla="*/ 17 w 18"/>
                  <a:gd name="T1" fmla="*/ 0 h 1"/>
                  <a:gd name="T2" fmla="*/ 10 w 18"/>
                  <a:gd name="T3" fmla="*/ 0 h 1"/>
                  <a:gd name="T4" fmla="*/ 5 w 18"/>
                  <a:gd name="T5" fmla="*/ 0 h 1"/>
                  <a:gd name="T6" fmla="*/ 0 w 18"/>
                  <a:gd name="T7" fmla="*/ 0 h 1"/>
                  <a:gd name="T8" fmla="*/ 0 60000 65536"/>
                  <a:gd name="T9" fmla="*/ 0 60000 65536"/>
                  <a:gd name="T10" fmla="*/ 0 60000 65536"/>
                  <a:gd name="T11" fmla="*/ 0 60000 65536"/>
                  <a:gd name="T12" fmla="*/ 0 w 18"/>
                  <a:gd name="T13" fmla="*/ 0 h 1"/>
                  <a:gd name="T14" fmla="*/ 18 w 18"/>
                  <a:gd name="T15" fmla="*/ 1 h 1"/>
                </a:gdLst>
                <a:ahLst/>
                <a:cxnLst>
                  <a:cxn ang="T8">
                    <a:pos x="T0" y="T1"/>
                  </a:cxn>
                  <a:cxn ang="T9">
                    <a:pos x="T2" y="T3"/>
                  </a:cxn>
                  <a:cxn ang="T10">
                    <a:pos x="T4" y="T5"/>
                  </a:cxn>
                  <a:cxn ang="T11">
                    <a:pos x="T6" y="T7"/>
                  </a:cxn>
                </a:cxnLst>
                <a:rect l="T12" t="T13" r="T14" b="T15"/>
                <a:pathLst>
                  <a:path w="18" h="1">
                    <a:moveTo>
                      <a:pt x="17" y="0"/>
                    </a:moveTo>
                    <a:lnTo>
                      <a:pt x="10" y="0"/>
                    </a:lnTo>
                    <a:lnTo>
                      <a:pt x="5" y="0"/>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63" name="Freeform 2174"/>
              <p:cNvSpPr>
                <a:spLocks/>
              </p:cNvSpPr>
              <p:nvPr/>
            </p:nvSpPr>
            <p:spPr bwMode="auto">
              <a:xfrm>
                <a:off x="650" y="3455"/>
                <a:ext cx="19" cy="1"/>
              </a:xfrm>
              <a:custGeom>
                <a:avLst/>
                <a:gdLst>
                  <a:gd name="T0" fmla="*/ 0 w 19"/>
                  <a:gd name="T1" fmla="*/ 0 h 1"/>
                  <a:gd name="T2" fmla="*/ 9 w 19"/>
                  <a:gd name="T3" fmla="*/ 0 h 1"/>
                  <a:gd name="T4" fmla="*/ 13 w 19"/>
                  <a:gd name="T5" fmla="*/ 0 h 1"/>
                  <a:gd name="T6" fmla="*/ 18 w 19"/>
                  <a:gd name="T7" fmla="*/ 0 h 1"/>
                  <a:gd name="T8" fmla="*/ 0 60000 65536"/>
                  <a:gd name="T9" fmla="*/ 0 60000 65536"/>
                  <a:gd name="T10" fmla="*/ 0 60000 65536"/>
                  <a:gd name="T11" fmla="*/ 0 60000 65536"/>
                  <a:gd name="T12" fmla="*/ 0 w 19"/>
                  <a:gd name="T13" fmla="*/ 0 h 1"/>
                  <a:gd name="T14" fmla="*/ 19 w 19"/>
                  <a:gd name="T15" fmla="*/ 1 h 1"/>
                </a:gdLst>
                <a:ahLst/>
                <a:cxnLst>
                  <a:cxn ang="T8">
                    <a:pos x="T0" y="T1"/>
                  </a:cxn>
                  <a:cxn ang="T9">
                    <a:pos x="T2" y="T3"/>
                  </a:cxn>
                  <a:cxn ang="T10">
                    <a:pos x="T4" y="T5"/>
                  </a:cxn>
                  <a:cxn ang="T11">
                    <a:pos x="T6" y="T7"/>
                  </a:cxn>
                </a:cxnLst>
                <a:rect l="T12" t="T13" r="T14" b="T15"/>
                <a:pathLst>
                  <a:path w="19" h="1">
                    <a:moveTo>
                      <a:pt x="0" y="0"/>
                    </a:moveTo>
                    <a:lnTo>
                      <a:pt x="9" y="0"/>
                    </a:lnTo>
                    <a:lnTo>
                      <a:pt x="13" y="0"/>
                    </a:lnTo>
                    <a:lnTo>
                      <a:pt x="18"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64" name="Freeform 2175"/>
              <p:cNvSpPr>
                <a:spLocks/>
              </p:cNvSpPr>
              <p:nvPr/>
            </p:nvSpPr>
            <p:spPr bwMode="auto">
              <a:xfrm>
                <a:off x="646" y="3448"/>
                <a:ext cx="19" cy="19"/>
              </a:xfrm>
              <a:custGeom>
                <a:avLst/>
                <a:gdLst>
                  <a:gd name="T0" fmla="*/ 18 w 19"/>
                  <a:gd name="T1" fmla="*/ 0 h 19"/>
                  <a:gd name="T2" fmla="*/ 14 w 19"/>
                  <a:gd name="T3" fmla="*/ 0 h 19"/>
                  <a:gd name="T4" fmla="*/ 5 w 19"/>
                  <a:gd name="T5" fmla="*/ 18 h 19"/>
                  <a:gd name="T6" fmla="*/ 0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18" y="0"/>
                    </a:moveTo>
                    <a:lnTo>
                      <a:pt x="14" y="0"/>
                    </a:lnTo>
                    <a:lnTo>
                      <a:pt x="5" y="18"/>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65" name="Freeform 2176"/>
              <p:cNvSpPr>
                <a:spLocks/>
              </p:cNvSpPr>
              <p:nvPr/>
            </p:nvSpPr>
            <p:spPr bwMode="auto">
              <a:xfrm>
                <a:off x="644" y="3442"/>
                <a:ext cx="18" cy="19"/>
              </a:xfrm>
              <a:custGeom>
                <a:avLst/>
                <a:gdLst>
                  <a:gd name="T0" fmla="*/ 2 w 18"/>
                  <a:gd name="T1" fmla="*/ 11 h 19"/>
                  <a:gd name="T2" fmla="*/ 0 w 18"/>
                  <a:gd name="T3" fmla="*/ 11 h 19"/>
                  <a:gd name="T4" fmla="*/ 2 w 18"/>
                  <a:gd name="T5" fmla="*/ 18 h 19"/>
                  <a:gd name="T6" fmla="*/ 8 w 18"/>
                  <a:gd name="T7" fmla="*/ 18 h 19"/>
                  <a:gd name="T8" fmla="*/ 13 w 18"/>
                  <a:gd name="T9" fmla="*/ 11 h 19"/>
                  <a:gd name="T10" fmla="*/ 17 w 18"/>
                  <a:gd name="T11" fmla="*/ 5 h 19"/>
                  <a:gd name="T12" fmla="*/ 13 w 18"/>
                  <a:gd name="T13" fmla="*/ 0 h 19"/>
                  <a:gd name="T14" fmla="*/ 0 60000 65536"/>
                  <a:gd name="T15" fmla="*/ 0 60000 65536"/>
                  <a:gd name="T16" fmla="*/ 0 60000 65536"/>
                  <a:gd name="T17" fmla="*/ 0 60000 65536"/>
                  <a:gd name="T18" fmla="*/ 0 60000 65536"/>
                  <a:gd name="T19" fmla="*/ 0 60000 65536"/>
                  <a:gd name="T20" fmla="*/ 0 60000 65536"/>
                  <a:gd name="T21" fmla="*/ 0 w 18"/>
                  <a:gd name="T22" fmla="*/ 0 h 19"/>
                  <a:gd name="T23" fmla="*/ 18 w 1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9">
                    <a:moveTo>
                      <a:pt x="2" y="11"/>
                    </a:moveTo>
                    <a:lnTo>
                      <a:pt x="0" y="11"/>
                    </a:lnTo>
                    <a:lnTo>
                      <a:pt x="2" y="18"/>
                    </a:lnTo>
                    <a:lnTo>
                      <a:pt x="8" y="18"/>
                    </a:lnTo>
                    <a:lnTo>
                      <a:pt x="13" y="11"/>
                    </a:lnTo>
                    <a:lnTo>
                      <a:pt x="17" y="5"/>
                    </a:lnTo>
                    <a:lnTo>
                      <a:pt x="13"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66" name="Line 2177"/>
              <p:cNvSpPr>
                <a:spLocks noChangeShapeType="1"/>
              </p:cNvSpPr>
              <p:nvPr/>
            </p:nvSpPr>
            <p:spPr bwMode="auto">
              <a:xfrm flipH="1">
                <a:off x="623" y="3539"/>
                <a:ext cx="5" cy="10"/>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67" name="Freeform 2178"/>
              <p:cNvSpPr>
                <a:spLocks/>
              </p:cNvSpPr>
              <p:nvPr/>
            </p:nvSpPr>
            <p:spPr bwMode="auto">
              <a:xfrm>
                <a:off x="604" y="3546"/>
                <a:ext cx="18" cy="19"/>
              </a:xfrm>
              <a:custGeom>
                <a:avLst/>
                <a:gdLst>
                  <a:gd name="T0" fmla="*/ 3 w 18"/>
                  <a:gd name="T1" fmla="*/ 0 h 19"/>
                  <a:gd name="T2" fmla="*/ 0 w 18"/>
                  <a:gd name="T3" fmla="*/ 15 h 19"/>
                  <a:gd name="T4" fmla="*/ 12 w 18"/>
                  <a:gd name="T5" fmla="*/ 18 h 19"/>
                  <a:gd name="T6" fmla="*/ 12 w 18"/>
                  <a:gd name="T7" fmla="*/ 13 h 19"/>
                  <a:gd name="T8" fmla="*/ 12 w 18"/>
                  <a:gd name="T9" fmla="*/ 10 h 19"/>
                  <a:gd name="T10" fmla="*/ 17 w 18"/>
                  <a:gd name="T11" fmla="*/ 3 h 19"/>
                  <a:gd name="T12" fmla="*/ 0 60000 65536"/>
                  <a:gd name="T13" fmla="*/ 0 60000 65536"/>
                  <a:gd name="T14" fmla="*/ 0 60000 65536"/>
                  <a:gd name="T15" fmla="*/ 0 60000 65536"/>
                  <a:gd name="T16" fmla="*/ 0 60000 65536"/>
                  <a:gd name="T17" fmla="*/ 0 60000 65536"/>
                  <a:gd name="T18" fmla="*/ 0 w 18"/>
                  <a:gd name="T19" fmla="*/ 0 h 19"/>
                  <a:gd name="T20" fmla="*/ 18 w 18"/>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8" h="19">
                    <a:moveTo>
                      <a:pt x="3" y="0"/>
                    </a:moveTo>
                    <a:lnTo>
                      <a:pt x="0" y="15"/>
                    </a:lnTo>
                    <a:lnTo>
                      <a:pt x="12" y="18"/>
                    </a:lnTo>
                    <a:lnTo>
                      <a:pt x="12" y="13"/>
                    </a:lnTo>
                    <a:lnTo>
                      <a:pt x="12" y="10"/>
                    </a:lnTo>
                    <a:lnTo>
                      <a:pt x="17" y="3"/>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68" name="Freeform 2179"/>
              <p:cNvSpPr>
                <a:spLocks/>
              </p:cNvSpPr>
              <p:nvPr/>
            </p:nvSpPr>
            <p:spPr bwMode="auto">
              <a:xfrm>
                <a:off x="605" y="3546"/>
                <a:ext cx="18" cy="19"/>
              </a:xfrm>
              <a:custGeom>
                <a:avLst/>
                <a:gdLst>
                  <a:gd name="T0" fmla="*/ 0 w 18"/>
                  <a:gd name="T1" fmla="*/ 0 h 19"/>
                  <a:gd name="T2" fmla="*/ 17 w 18"/>
                  <a:gd name="T3" fmla="*/ 0 h 19"/>
                  <a:gd name="T4" fmla="*/ 17 w 18"/>
                  <a:gd name="T5" fmla="*/ 18 h 19"/>
                  <a:gd name="T6" fmla="*/ 0 w 18"/>
                  <a:gd name="T7" fmla="*/ 18 h 19"/>
                  <a:gd name="T8" fmla="*/ 0 60000 65536"/>
                  <a:gd name="T9" fmla="*/ 0 60000 65536"/>
                  <a:gd name="T10" fmla="*/ 0 60000 65536"/>
                  <a:gd name="T11" fmla="*/ 0 60000 65536"/>
                  <a:gd name="T12" fmla="*/ 0 w 18"/>
                  <a:gd name="T13" fmla="*/ 0 h 19"/>
                  <a:gd name="T14" fmla="*/ 18 w 18"/>
                  <a:gd name="T15" fmla="*/ 19 h 19"/>
                </a:gdLst>
                <a:ahLst/>
                <a:cxnLst>
                  <a:cxn ang="T8">
                    <a:pos x="T0" y="T1"/>
                  </a:cxn>
                  <a:cxn ang="T9">
                    <a:pos x="T2" y="T3"/>
                  </a:cxn>
                  <a:cxn ang="T10">
                    <a:pos x="T4" y="T5"/>
                  </a:cxn>
                  <a:cxn ang="T11">
                    <a:pos x="T6" y="T7"/>
                  </a:cxn>
                </a:cxnLst>
                <a:rect l="T12" t="T13" r="T14" b="T15"/>
                <a:pathLst>
                  <a:path w="18" h="19">
                    <a:moveTo>
                      <a:pt x="0" y="0"/>
                    </a:moveTo>
                    <a:lnTo>
                      <a:pt x="17" y="0"/>
                    </a:lnTo>
                    <a:lnTo>
                      <a:pt x="17" y="18"/>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69" name="Freeform 2180"/>
              <p:cNvSpPr>
                <a:spLocks/>
              </p:cNvSpPr>
              <p:nvPr/>
            </p:nvSpPr>
            <p:spPr bwMode="auto">
              <a:xfrm>
                <a:off x="614" y="3546"/>
                <a:ext cx="18" cy="20"/>
              </a:xfrm>
              <a:custGeom>
                <a:avLst/>
                <a:gdLst>
                  <a:gd name="T0" fmla="*/ 17 w 18"/>
                  <a:gd name="T1" fmla="*/ 16 h 20"/>
                  <a:gd name="T2" fmla="*/ 13 w 18"/>
                  <a:gd name="T3" fmla="*/ 11 h 20"/>
                  <a:gd name="T4" fmla="*/ 11 w 18"/>
                  <a:gd name="T5" fmla="*/ 6 h 20"/>
                  <a:gd name="T6" fmla="*/ 8 w 18"/>
                  <a:gd name="T7" fmla="*/ 4 h 20"/>
                  <a:gd name="T8" fmla="*/ 0 w 18"/>
                  <a:gd name="T9" fmla="*/ 0 h 20"/>
                  <a:gd name="T10" fmla="*/ 0 w 18"/>
                  <a:gd name="T11" fmla="*/ 3 h 20"/>
                  <a:gd name="T12" fmla="*/ 4 w 18"/>
                  <a:gd name="T13" fmla="*/ 6 h 20"/>
                  <a:gd name="T14" fmla="*/ 6 w 18"/>
                  <a:gd name="T15" fmla="*/ 8 h 20"/>
                  <a:gd name="T16" fmla="*/ 8 w 18"/>
                  <a:gd name="T17" fmla="*/ 12 h 20"/>
                  <a:gd name="T18" fmla="*/ 12 w 18"/>
                  <a:gd name="T19" fmla="*/ 19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20"/>
                  <a:gd name="T32" fmla="*/ 18 w 18"/>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20">
                    <a:moveTo>
                      <a:pt x="17" y="16"/>
                    </a:moveTo>
                    <a:lnTo>
                      <a:pt x="13" y="11"/>
                    </a:lnTo>
                    <a:lnTo>
                      <a:pt x="11" y="6"/>
                    </a:lnTo>
                    <a:lnTo>
                      <a:pt x="8" y="4"/>
                    </a:lnTo>
                    <a:lnTo>
                      <a:pt x="0" y="0"/>
                    </a:lnTo>
                    <a:lnTo>
                      <a:pt x="0" y="3"/>
                    </a:lnTo>
                    <a:lnTo>
                      <a:pt x="4" y="6"/>
                    </a:lnTo>
                    <a:lnTo>
                      <a:pt x="6" y="8"/>
                    </a:lnTo>
                    <a:lnTo>
                      <a:pt x="8" y="12"/>
                    </a:lnTo>
                    <a:lnTo>
                      <a:pt x="12" y="19"/>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70" name="Line 2181"/>
              <p:cNvSpPr>
                <a:spLocks noChangeShapeType="1"/>
              </p:cNvSpPr>
              <p:nvPr/>
            </p:nvSpPr>
            <p:spPr bwMode="auto">
              <a:xfrm flipV="1">
                <a:off x="619" y="3555"/>
                <a:ext cx="4"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71" name="Freeform 2182"/>
              <p:cNvSpPr>
                <a:spLocks/>
              </p:cNvSpPr>
              <p:nvPr/>
            </p:nvSpPr>
            <p:spPr bwMode="auto">
              <a:xfrm>
                <a:off x="619" y="3553"/>
                <a:ext cx="18" cy="19"/>
              </a:xfrm>
              <a:custGeom>
                <a:avLst/>
                <a:gdLst>
                  <a:gd name="T0" fmla="*/ 17 w 18"/>
                  <a:gd name="T1" fmla="*/ 0 h 19"/>
                  <a:gd name="T2" fmla="*/ 8 w 18"/>
                  <a:gd name="T3" fmla="*/ 18 h 19"/>
                  <a:gd name="T4" fmla="*/ 0 w 18"/>
                  <a:gd name="T5" fmla="*/ 18 h 19"/>
                  <a:gd name="T6" fmla="*/ 0 60000 65536"/>
                  <a:gd name="T7" fmla="*/ 0 60000 65536"/>
                  <a:gd name="T8" fmla="*/ 0 60000 65536"/>
                  <a:gd name="T9" fmla="*/ 0 w 18"/>
                  <a:gd name="T10" fmla="*/ 0 h 19"/>
                  <a:gd name="T11" fmla="*/ 18 w 18"/>
                  <a:gd name="T12" fmla="*/ 19 h 19"/>
                </a:gdLst>
                <a:ahLst/>
                <a:cxnLst>
                  <a:cxn ang="T6">
                    <a:pos x="T0" y="T1"/>
                  </a:cxn>
                  <a:cxn ang="T7">
                    <a:pos x="T2" y="T3"/>
                  </a:cxn>
                  <a:cxn ang="T8">
                    <a:pos x="T4" y="T5"/>
                  </a:cxn>
                </a:cxnLst>
                <a:rect l="T9" t="T10" r="T11" b="T12"/>
                <a:pathLst>
                  <a:path w="18" h="19">
                    <a:moveTo>
                      <a:pt x="17" y="0"/>
                    </a:moveTo>
                    <a:lnTo>
                      <a:pt x="8" y="18"/>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72" name="Freeform 2183"/>
              <p:cNvSpPr>
                <a:spLocks/>
              </p:cNvSpPr>
              <p:nvPr/>
            </p:nvSpPr>
            <p:spPr bwMode="auto">
              <a:xfrm>
                <a:off x="611" y="3557"/>
                <a:ext cx="19" cy="20"/>
              </a:xfrm>
              <a:custGeom>
                <a:avLst/>
                <a:gdLst>
                  <a:gd name="T0" fmla="*/ 18 w 19"/>
                  <a:gd name="T1" fmla="*/ 19 h 20"/>
                  <a:gd name="T2" fmla="*/ 7 w 19"/>
                  <a:gd name="T3" fmla="*/ 19 h 20"/>
                  <a:gd name="T4" fmla="*/ 4 w 19"/>
                  <a:gd name="T5" fmla="*/ 10 h 20"/>
                  <a:gd name="T6" fmla="*/ 2 w 19"/>
                  <a:gd name="T7" fmla="*/ 4 h 20"/>
                  <a:gd name="T8" fmla="*/ 0 w 19"/>
                  <a:gd name="T9" fmla="*/ 0 h 20"/>
                  <a:gd name="T10" fmla="*/ 0 60000 65536"/>
                  <a:gd name="T11" fmla="*/ 0 60000 65536"/>
                  <a:gd name="T12" fmla="*/ 0 60000 65536"/>
                  <a:gd name="T13" fmla="*/ 0 60000 65536"/>
                  <a:gd name="T14" fmla="*/ 0 60000 65536"/>
                  <a:gd name="T15" fmla="*/ 0 w 19"/>
                  <a:gd name="T16" fmla="*/ 0 h 20"/>
                  <a:gd name="T17" fmla="*/ 19 w 19"/>
                  <a:gd name="T18" fmla="*/ 20 h 20"/>
                </a:gdLst>
                <a:ahLst/>
                <a:cxnLst>
                  <a:cxn ang="T10">
                    <a:pos x="T0" y="T1"/>
                  </a:cxn>
                  <a:cxn ang="T11">
                    <a:pos x="T2" y="T3"/>
                  </a:cxn>
                  <a:cxn ang="T12">
                    <a:pos x="T4" y="T5"/>
                  </a:cxn>
                  <a:cxn ang="T13">
                    <a:pos x="T6" y="T7"/>
                  </a:cxn>
                  <a:cxn ang="T14">
                    <a:pos x="T8" y="T9"/>
                  </a:cxn>
                </a:cxnLst>
                <a:rect l="T15" t="T16" r="T17" b="T18"/>
                <a:pathLst>
                  <a:path w="19" h="20">
                    <a:moveTo>
                      <a:pt x="18" y="19"/>
                    </a:moveTo>
                    <a:lnTo>
                      <a:pt x="7" y="19"/>
                    </a:lnTo>
                    <a:lnTo>
                      <a:pt x="4" y="10"/>
                    </a:lnTo>
                    <a:lnTo>
                      <a:pt x="2" y="4"/>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73" name="Freeform 2184"/>
              <p:cNvSpPr>
                <a:spLocks/>
              </p:cNvSpPr>
              <p:nvPr/>
            </p:nvSpPr>
            <p:spPr bwMode="auto">
              <a:xfrm>
                <a:off x="591" y="3550"/>
                <a:ext cx="18" cy="63"/>
              </a:xfrm>
              <a:custGeom>
                <a:avLst/>
                <a:gdLst>
                  <a:gd name="T0" fmla="*/ 0 w 18"/>
                  <a:gd name="T1" fmla="*/ 0 h 63"/>
                  <a:gd name="T2" fmla="*/ 2 w 18"/>
                  <a:gd name="T3" fmla="*/ 3 h 63"/>
                  <a:gd name="T4" fmla="*/ 4 w 18"/>
                  <a:gd name="T5" fmla="*/ 6 h 63"/>
                  <a:gd name="T6" fmla="*/ 7 w 18"/>
                  <a:gd name="T7" fmla="*/ 9 h 63"/>
                  <a:gd name="T8" fmla="*/ 9 w 18"/>
                  <a:gd name="T9" fmla="*/ 13 h 63"/>
                  <a:gd name="T10" fmla="*/ 11 w 18"/>
                  <a:gd name="T11" fmla="*/ 15 h 63"/>
                  <a:gd name="T12" fmla="*/ 12 w 18"/>
                  <a:gd name="T13" fmla="*/ 17 h 63"/>
                  <a:gd name="T14" fmla="*/ 13 w 18"/>
                  <a:gd name="T15" fmla="*/ 21 h 63"/>
                  <a:gd name="T16" fmla="*/ 14 w 18"/>
                  <a:gd name="T17" fmla="*/ 24 h 63"/>
                  <a:gd name="T18" fmla="*/ 14 w 18"/>
                  <a:gd name="T19" fmla="*/ 27 h 63"/>
                  <a:gd name="T20" fmla="*/ 14 w 18"/>
                  <a:gd name="T21" fmla="*/ 29 h 63"/>
                  <a:gd name="T22" fmla="*/ 17 w 18"/>
                  <a:gd name="T23" fmla="*/ 33 h 63"/>
                  <a:gd name="T24" fmla="*/ 17 w 18"/>
                  <a:gd name="T25" fmla="*/ 36 h 63"/>
                  <a:gd name="T26" fmla="*/ 17 w 18"/>
                  <a:gd name="T27" fmla="*/ 39 h 63"/>
                  <a:gd name="T28" fmla="*/ 14 w 18"/>
                  <a:gd name="T29" fmla="*/ 44 h 63"/>
                  <a:gd name="T30" fmla="*/ 13 w 18"/>
                  <a:gd name="T31" fmla="*/ 47 h 63"/>
                  <a:gd name="T32" fmla="*/ 12 w 18"/>
                  <a:gd name="T33" fmla="*/ 49 h 63"/>
                  <a:gd name="T34" fmla="*/ 11 w 18"/>
                  <a:gd name="T35" fmla="*/ 53 h 63"/>
                  <a:gd name="T36" fmla="*/ 8 w 18"/>
                  <a:gd name="T37" fmla="*/ 56 h 63"/>
                  <a:gd name="T38" fmla="*/ 3 w 18"/>
                  <a:gd name="T39" fmla="*/ 62 h 6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
                  <a:gd name="T61" fmla="*/ 0 h 63"/>
                  <a:gd name="T62" fmla="*/ 18 w 18"/>
                  <a:gd name="T63" fmla="*/ 63 h 6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 h="63">
                    <a:moveTo>
                      <a:pt x="0" y="0"/>
                    </a:moveTo>
                    <a:lnTo>
                      <a:pt x="2" y="3"/>
                    </a:lnTo>
                    <a:lnTo>
                      <a:pt x="4" y="6"/>
                    </a:lnTo>
                    <a:lnTo>
                      <a:pt x="7" y="9"/>
                    </a:lnTo>
                    <a:lnTo>
                      <a:pt x="9" y="13"/>
                    </a:lnTo>
                    <a:lnTo>
                      <a:pt x="11" y="15"/>
                    </a:lnTo>
                    <a:lnTo>
                      <a:pt x="12" y="17"/>
                    </a:lnTo>
                    <a:lnTo>
                      <a:pt x="13" y="21"/>
                    </a:lnTo>
                    <a:lnTo>
                      <a:pt x="14" y="24"/>
                    </a:lnTo>
                    <a:lnTo>
                      <a:pt x="14" y="27"/>
                    </a:lnTo>
                    <a:lnTo>
                      <a:pt x="14" y="29"/>
                    </a:lnTo>
                    <a:lnTo>
                      <a:pt x="17" y="33"/>
                    </a:lnTo>
                    <a:lnTo>
                      <a:pt x="17" y="36"/>
                    </a:lnTo>
                    <a:lnTo>
                      <a:pt x="17" y="39"/>
                    </a:lnTo>
                    <a:lnTo>
                      <a:pt x="14" y="44"/>
                    </a:lnTo>
                    <a:lnTo>
                      <a:pt x="13" y="47"/>
                    </a:lnTo>
                    <a:lnTo>
                      <a:pt x="12" y="49"/>
                    </a:lnTo>
                    <a:lnTo>
                      <a:pt x="11" y="53"/>
                    </a:lnTo>
                    <a:lnTo>
                      <a:pt x="8" y="56"/>
                    </a:lnTo>
                    <a:lnTo>
                      <a:pt x="3" y="62"/>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74" name="Freeform 2185"/>
              <p:cNvSpPr>
                <a:spLocks/>
              </p:cNvSpPr>
              <p:nvPr/>
            </p:nvSpPr>
            <p:spPr bwMode="auto">
              <a:xfrm>
                <a:off x="654" y="3644"/>
                <a:ext cx="18" cy="22"/>
              </a:xfrm>
              <a:custGeom>
                <a:avLst/>
                <a:gdLst>
                  <a:gd name="T0" fmla="*/ 17 w 18"/>
                  <a:gd name="T1" fmla="*/ 0 h 22"/>
                  <a:gd name="T2" fmla="*/ 14 w 18"/>
                  <a:gd name="T3" fmla="*/ 0 h 22"/>
                  <a:gd name="T4" fmla="*/ 10 w 18"/>
                  <a:gd name="T5" fmla="*/ 4 h 22"/>
                  <a:gd name="T6" fmla="*/ 4 w 18"/>
                  <a:gd name="T7" fmla="*/ 4 h 22"/>
                  <a:gd name="T8" fmla="*/ 0 w 18"/>
                  <a:gd name="T9" fmla="*/ 5 h 22"/>
                  <a:gd name="T10" fmla="*/ 1 w 18"/>
                  <a:gd name="T11" fmla="*/ 8 h 22"/>
                  <a:gd name="T12" fmla="*/ 2 w 18"/>
                  <a:gd name="T13" fmla="*/ 13 h 22"/>
                  <a:gd name="T14" fmla="*/ 2 w 18"/>
                  <a:gd name="T15" fmla="*/ 15 h 22"/>
                  <a:gd name="T16" fmla="*/ 0 w 18"/>
                  <a:gd name="T17" fmla="*/ 21 h 22"/>
                  <a:gd name="T18" fmla="*/ 3 w 18"/>
                  <a:gd name="T19" fmla="*/ 19 h 22"/>
                  <a:gd name="T20" fmla="*/ 8 w 18"/>
                  <a:gd name="T21" fmla="*/ 19 h 22"/>
                  <a:gd name="T22" fmla="*/ 11 w 18"/>
                  <a:gd name="T23" fmla="*/ 18 h 22"/>
                  <a:gd name="T24" fmla="*/ 17 w 18"/>
                  <a:gd name="T25" fmla="*/ 17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22"/>
                  <a:gd name="T41" fmla="*/ 18 w 18"/>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22">
                    <a:moveTo>
                      <a:pt x="17" y="0"/>
                    </a:moveTo>
                    <a:lnTo>
                      <a:pt x="14" y="0"/>
                    </a:lnTo>
                    <a:lnTo>
                      <a:pt x="10" y="4"/>
                    </a:lnTo>
                    <a:lnTo>
                      <a:pt x="4" y="4"/>
                    </a:lnTo>
                    <a:lnTo>
                      <a:pt x="0" y="5"/>
                    </a:lnTo>
                    <a:lnTo>
                      <a:pt x="1" y="8"/>
                    </a:lnTo>
                    <a:lnTo>
                      <a:pt x="2" y="13"/>
                    </a:lnTo>
                    <a:lnTo>
                      <a:pt x="2" y="15"/>
                    </a:lnTo>
                    <a:lnTo>
                      <a:pt x="0" y="21"/>
                    </a:lnTo>
                    <a:lnTo>
                      <a:pt x="3" y="19"/>
                    </a:lnTo>
                    <a:lnTo>
                      <a:pt x="8" y="19"/>
                    </a:lnTo>
                    <a:lnTo>
                      <a:pt x="11" y="18"/>
                    </a:lnTo>
                    <a:lnTo>
                      <a:pt x="17"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75" name="Freeform 2186"/>
              <p:cNvSpPr>
                <a:spLocks/>
              </p:cNvSpPr>
              <p:nvPr/>
            </p:nvSpPr>
            <p:spPr bwMode="auto">
              <a:xfrm>
                <a:off x="628" y="3504"/>
                <a:ext cx="85" cy="19"/>
              </a:xfrm>
              <a:custGeom>
                <a:avLst/>
                <a:gdLst>
                  <a:gd name="T0" fmla="*/ 84 w 85"/>
                  <a:gd name="T1" fmla="*/ 0 h 19"/>
                  <a:gd name="T2" fmla="*/ 81 w 85"/>
                  <a:gd name="T3" fmla="*/ 0 h 19"/>
                  <a:gd name="T4" fmla="*/ 77 w 85"/>
                  <a:gd name="T5" fmla="*/ 0 h 19"/>
                  <a:gd name="T6" fmla="*/ 72 w 85"/>
                  <a:gd name="T7" fmla="*/ 0 h 19"/>
                  <a:gd name="T8" fmla="*/ 66 w 85"/>
                  <a:gd name="T9" fmla="*/ 1 h 19"/>
                  <a:gd name="T10" fmla="*/ 61 w 85"/>
                  <a:gd name="T11" fmla="*/ 3 h 19"/>
                  <a:gd name="T12" fmla="*/ 56 w 85"/>
                  <a:gd name="T13" fmla="*/ 3 h 19"/>
                  <a:gd name="T14" fmla="*/ 51 w 85"/>
                  <a:gd name="T15" fmla="*/ 5 h 19"/>
                  <a:gd name="T16" fmla="*/ 46 w 85"/>
                  <a:gd name="T17" fmla="*/ 7 h 19"/>
                  <a:gd name="T18" fmla="*/ 40 w 85"/>
                  <a:gd name="T19" fmla="*/ 9 h 19"/>
                  <a:gd name="T20" fmla="*/ 36 w 85"/>
                  <a:gd name="T21" fmla="*/ 11 h 19"/>
                  <a:gd name="T22" fmla="*/ 32 w 85"/>
                  <a:gd name="T23" fmla="*/ 13 h 19"/>
                  <a:gd name="T24" fmla="*/ 26 w 85"/>
                  <a:gd name="T25" fmla="*/ 15 h 19"/>
                  <a:gd name="T26" fmla="*/ 23 w 85"/>
                  <a:gd name="T27" fmla="*/ 18 h 19"/>
                  <a:gd name="T28" fmla="*/ 17 w 85"/>
                  <a:gd name="T29" fmla="*/ 18 h 19"/>
                  <a:gd name="T30" fmla="*/ 14 w 85"/>
                  <a:gd name="T31" fmla="*/ 18 h 19"/>
                  <a:gd name="T32" fmla="*/ 8 w 85"/>
                  <a:gd name="T33" fmla="*/ 15 h 19"/>
                  <a:gd name="T34" fmla="*/ 4 w 85"/>
                  <a:gd name="T35" fmla="*/ 13 h 19"/>
                  <a:gd name="T36" fmla="*/ 0 w 85"/>
                  <a:gd name="T37" fmla="*/ 9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19"/>
                  <a:gd name="T59" fmla="*/ 85 w 85"/>
                  <a:gd name="T60" fmla="*/ 19 h 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19">
                    <a:moveTo>
                      <a:pt x="84" y="0"/>
                    </a:moveTo>
                    <a:lnTo>
                      <a:pt x="81" y="0"/>
                    </a:lnTo>
                    <a:lnTo>
                      <a:pt x="77" y="0"/>
                    </a:lnTo>
                    <a:lnTo>
                      <a:pt x="72" y="0"/>
                    </a:lnTo>
                    <a:lnTo>
                      <a:pt x="66" y="1"/>
                    </a:lnTo>
                    <a:lnTo>
                      <a:pt x="61" y="3"/>
                    </a:lnTo>
                    <a:lnTo>
                      <a:pt x="56" y="3"/>
                    </a:lnTo>
                    <a:lnTo>
                      <a:pt x="51" y="5"/>
                    </a:lnTo>
                    <a:lnTo>
                      <a:pt x="46" y="7"/>
                    </a:lnTo>
                    <a:lnTo>
                      <a:pt x="40" y="9"/>
                    </a:lnTo>
                    <a:lnTo>
                      <a:pt x="36" y="11"/>
                    </a:lnTo>
                    <a:lnTo>
                      <a:pt x="32" y="13"/>
                    </a:lnTo>
                    <a:lnTo>
                      <a:pt x="26" y="15"/>
                    </a:lnTo>
                    <a:lnTo>
                      <a:pt x="23" y="18"/>
                    </a:lnTo>
                    <a:lnTo>
                      <a:pt x="17" y="18"/>
                    </a:lnTo>
                    <a:lnTo>
                      <a:pt x="14" y="18"/>
                    </a:lnTo>
                    <a:lnTo>
                      <a:pt x="8" y="15"/>
                    </a:lnTo>
                    <a:lnTo>
                      <a:pt x="4" y="13"/>
                    </a:lnTo>
                    <a:lnTo>
                      <a:pt x="0" y="9"/>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76" name="Freeform 2187"/>
              <p:cNvSpPr>
                <a:spLocks/>
              </p:cNvSpPr>
              <p:nvPr/>
            </p:nvSpPr>
            <p:spPr bwMode="auto">
              <a:xfrm>
                <a:off x="529" y="3651"/>
                <a:ext cx="19" cy="1"/>
              </a:xfrm>
              <a:custGeom>
                <a:avLst/>
                <a:gdLst>
                  <a:gd name="T0" fmla="*/ 0 w 19"/>
                  <a:gd name="T1" fmla="*/ 0 h 1"/>
                  <a:gd name="T2" fmla="*/ 11 w 19"/>
                  <a:gd name="T3" fmla="*/ 0 h 1"/>
                  <a:gd name="T4" fmla="*/ 18 w 19"/>
                  <a:gd name="T5" fmla="*/ 0 h 1"/>
                  <a:gd name="T6" fmla="*/ 0 60000 65536"/>
                  <a:gd name="T7" fmla="*/ 0 60000 65536"/>
                  <a:gd name="T8" fmla="*/ 0 60000 65536"/>
                  <a:gd name="T9" fmla="*/ 0 w 19"/>
                  <a:gd name="T10" fmla="*/ 0 h 1"/>
                  <a:gd name="T11" fmla="*/ 19 w 19"/>
                  <a:gd name="T12" fmla="*/ 1 h 1"/>
                </a:gdLst>
                <a:ahLst/>
                <a:cxnLst>
                  <a:cxn ang="T6">
                    <a:pos x="T0" y="T1"/>
                  </a:cxn>
                  <a:cxn ang="T7">
                    <a:pos x="T2" y="T3"/>
                  </a:cxn>
                  <a:cxn ang="T8">
                    <a:pos x="T4" y="T5"/>
                  </a:cxn>
                </a:cxnLst>
                <a:rect l="T9" t="T10" r="T11" b="T12"/>
                <a:pathLst>
                  <a:path w="19" h="1">
                    <a:moveTo>
                      <a:pt x="0" y="0"/>
                    </a:moveTo>
                    <a:lnTo>
                      <a:pt x="11" y="0"/>
                    </a:lnTo>
                    <a:lnTo>
                      <a:pt x="18"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77" name="Line 2188"/>
              <p:cNvSpPr>
                <a:spLocks noChangeShapeType="1"/>
              </p:cNvSpPr>
              <p:nvPr/>
            </p:nvSpPr>
            <p:spPr bwMode="auto">
              <a:xfrm flipH="1">
                <a:off x="538" y="3648"/>
                <a:ext cx="5" cy="0"/>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78" name="Freeform 2189"/>
              <p:cNvSpPr>
                <a:spLocks/>
              </p:cNvSpPr>
              <p:nvPr/>
            </p:nvSpPr>
            <p:spPr bwMode="auto">
              <a:xfrm>
                <a:off x="596" y="3548"/>
                <a:ext cx="19" cy="69"/>
              </a:xfrm>
              <a:custGeom>
                <a:avLst/>
                <a:gdLst>
                  <a:gd name="T0" fmla="*/ 0 w 19"/>
                  <a:gd name="T1" fmla="*/ 0 h 69"/>
                  <a:gd name="T2" fmla="*/ 3 w 19"/>
                  <a:gd name="T3" fmla="*/ 4 h 69"/>
                  <a:gd name="T4" fmla="*/ 6 w 19"/>
                  <a:gd name="T5" fmla="*/ 7 h 69"/>
                  <a:gd name="T6" fmla="*/ 7 w 19"/>
                  <a:gd name="T7" fmla="*/ 11 h 69"/>
                  <a:gd name="T8" fmla="*/ 10 w 19"/>
                  <a:gd name="T9" fmla="*/ 14 h 69"/>
                  <a:gd name="T10" fmla="*/ 12 w 19"/>
                  <a:gd name="T11" fmla="*/ 17 h 69"/>
                  <a:gd name="T12" fmla="*/ 13 w 19"/>
                  <a:gd name="T13" fmla="*/ 20 h 69"/>
                  <a:gd name="T14" fmla="*/ 14 w 19"/>
                  <a:gd name="T15" fmla="*/ 23 h 69"/>
                  <a:gd name="T16" fmla="*/ 15 w 19"/>
                  <a:gd name="T17" fmla="*/ 26 h 69"/>
                  <a:gd name="T18" fmla="*/ 15 w 19"/>
                  <a:gd name="T19" fmla="*/ 30 h 69"/>
                  <a:gd name="T20" fmla="*/ 15 w 19"/>
                  <a:gd name="T21" fmla="*/ 31 h 69"/>
                  <a:gd name="T22" fmla="*/ 18 w 19"/>
                  <a:gd name="T23" fmla="*/ 35 h 69"/>
                  <a:gd name="T24" fmla="*/ 18 w 19"/>
                  <a:gd name="T25" fmla="*/ 37 h 69"/>
                  <a:gd name="T26" fmla="*/ 18 w 19"/>
                  <a:gd name="T27" fmla="*/ 42 h 69"/>
                  <a:gd name="T28" fmla="*/ 15 w 19"/>
                  <a:gd name="T29" fmla="*/ 45 h 69"/>
                  <a:gd name="T30" fmla="*/ 15 w 19"/>
                  <a:gd name="T31" fmla="*/ 50 h 69"/>
                  <a:gd name="T32" fmla="*/ 14 w 19"/>
                  <a:gd name="T33" fmla="*/ 53 h 69"/>
                  <a:gd name="T34" fmla="*/ 12 w 19"/>
                  <a:gd name="T35" fmla="*/ 55 h 69"/>
                  <a:gd name="T36" fmla="*/ 10 w 19"/>
                  <a:gd name="T37" fmla="*/ 59 h 69"/>
                  <a:gd name="T38" fmla="*/ 1 w 19"/>
                  <a:gd name="T39" fmla="*/ 68 h 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
                  <a:gd name="T61" fmla="*/ 0 h 69"/>
                  <a:gd name="T62" fmla="*/ 19 w 19"/>
                  <a:gd name="T63" fmla="*/ 69 h 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 h="69">
                    <a:moveTo>
                      <a:pt x="0" y="0"/>
                    </a:moveTo>
                    <a:lnTo>
                      <a:pt x="3" y="4"/>
                    </a:lnTo>
                    <a:lnTo>
                      <a:pt x="6" y="7"/>
                    </a:lnTo>
                    <a:lnTo>
                      <a:pt x="7" y="11"/>
                    </a:lnTo>
                    <a:lnTo>
                      <a:pt x="10" y="14"/>
                    </a:lnTo>
                    <a:lnTo>
                      <a:pt x="12" y="17"/>
                    </a:lnTo>
                    <a:lnTo>
                      <a:pt x="13" y="20"/>
                    </a:lnTo>
                    <a:lnTo>
                      <a:pt x="14" y="23"/>
                    </a:lnTo>
                    <a:lnTo>
                      <a:pt x="15" y="26"/>
                    </a:lnTo>
                    <a:lnTo>
                      <a:pt x="15" y="30"/>
                    </a:lnTo>
                    <a:lnTo>
                      <a:pt x="15" y="31"/>
                    </a:lnTo>
                    <a:lnTo>
                      <a:pt x="18" y="35"/>
                    </a:lnTo>
                    <a:lnTo>
                      <a:pt x="18" y="37"/>
                    </a:lnTo>
                    <a:lnTo>
                      <a:pt x="18" y="42"/>
                    </a:lnTo>
                    <a:lnTo>
                      <a:pt x="15" y="45"/>
                    </a:lnTo>
                    <a:lnTo>
                      <a:pt x="15" y="50"/>
                    </a:lnTo>
                    <a:lnTo>
                      <a:pt x="14" y="53"/>
                    </a:lnTo>
                    <a:lnTo>
                      <a:pt x="12" y="55"/>
                    </a:lnTo>
                    <a:lnTo>
                      <a:pt x="10" y="59"/>
                    </a:lnTo>
                    <a:lnTo>
                      <a:pt x="1" y="6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79" name="Line 2190"/>
              <p:cNvSpPr>
                <a:spLocks noChangeShapeType="1"/>
              </p:cNvSpPr>
              <p:nvPr/>
            </p:nvSpPr>
            <p:spPr bwMode="auto">
              <a:xfrm flipH="1">
                <a:off x="549" y="3570"/>
                <a:ext cx="12" cy="1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80" name="Freeform 2191"/>
              <p:cNvSpPr>
                <a:spLocks/>
              </p:cNvSpPr>
              <p:nvPr/>
            </p:nvSpPr>
            <p:spPr bwMode="auto">
              <a:xfrm>
                <a:off x="563" y="3541"/>
                <a:ext cx="66" cy="25"/>
              </a:xfrm>
              <a:custGeom>
                <a:avLst/>
                <a:gdLst>
                  <a:gd name="T0" fmla="*/ 0 w 66"/>
                  <a:gd name="T1" fmla="*/ 24 h 25"/>
                  <a:gd name="T2" fmla="*/ 6 w 66"/>
                  <a:gd name="T3" fmla="*/ 19 h 25"/>
                  <a:gd name="T4" fmla="*/ 11 w 66"/>
                  <a:gd name="T5" fmla="*/ 16 h 25"/>
                  <a:gd name="T6" fmla="*/ 15 w 66"/>
                  <a:gd name="T7" fmla="*/ 14 h 25"/>
                  <a:gd name="T8" fmla="*/ 18 w 66"/>
                  <a:gd name="T9" fmla="*/ 13 h 25"/>
                  <a:gd name="T10" fmla="*/ 23 w 66"/>
                  <a:gd name="T11" fmla="*/ 10 h 25"/>
                  <a:gd name="T12" fmla="*/ 28 w 66"/>
                  <a:gd name="T13" fmla="*/ 8 h 25"/>
                  <a:gd name="T14" fmla="*/ 31 w 66"/>
                  <a:gd name="T15" fmla="*/ 7 h 25"/>
                  <a:gd name="T16" fmla="*/ 36 w 66"/>
                  <a:gd name="T17" fmla="*/ 6 h 25"/>
                  <a:gd name="T18" fmla="*/ 41 w 66"/>
                  <a:gd name="T19" fmla="*/ 4 h 25"/>
                  <a:gd name="T20" fmla="*/ 46 w 66"/>
                  <a:gd name="T21" fmla="*/ 3 h 25"/>
                  <a:gd name="T22" fmla="*/ 52 w 66"/>
                  <a:gd name="T23" fmla="*/ 2 h 25"/>
                  <a:gd name="T24" fmla="*/ 55 w 66"/>
                  <a:gd name="T25" fmla="*/ 1 h 25"/>
                  <a:gd name="T26" fmla="*/ 59 w 66"/>
                  <a:gd name="T27" fmla="*/ 0 h 25"/>
                  <a:gd name="T28" fmla="*/ 65 w 6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6"/>
                  <a:gd name="T46" fmla="*/ 0 h 25"/>
                  <a:gd name="T47" fmla="*/ 66 w 66"/>
                  <a:gd name="T48" fmla="*/ 25 h 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6" h="25">
                    <a:moveTo>
                      <a:pt x="0" y="24"/>
                    </a:moveTo>
                    <a:lnTo>
                      <a:pt x="6" y="19"/>
                    </a:lnTo>
                    <a:lnTo>
                      <a:pt x="11" y="16"/>
                    </a:lnTo>
                    <a:lnTo>
                      <a:pt x="15" y="14"/>
                    </a:lnTo>
                    <a:lnTo>
                      <a:pt x="18" y="13"/>
                    </a:lnTo>
                    <a:lnTo>
                      <a:pt x="23" y="10"/>
                    </a:lnTo>
                    <a:lnTo>
                      <a:pt x="28" y="8"/>
                    </a:lnTo>
                    <a:lnTo>
                      <a:pt x="31" y="7"/>
                    </a:lnTo>
                    <a:lnTo>
                      <a:pt x="36" y="6"/>
                    </a:lnTo>
                    <a:lnTo>
                      <a:pt x="41" y="4"/>
                    </a:lnTo>
                    <a:lnTo>
                      <a:pt x="46" y="3"/>
                    </a:lnTo>
                    <a:lnTo>
                      <a:pt x="52" y="2"/>
                    </a:lnTo>
                    <a:lnTo>
                      <a:pt x="55" y="1"/>
                    </a:lnTo>
                    <a:lnTo>
                      <a:pt x="59" y="0"/>
                    </a:lnTo>
                    <a:lnTo>
                      <a:pt x="65"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81" name="Freeform 2192"/>
              <p:cNvSpPr>
                <a:spLocks/>
              </p:cNvSpPr>
              <p:nvPr/>
            </p:nvSpPr>
            <p:spPr bwMode="auto">
              <a:xfrm>
                <a:off x="621" y="3581"/>
                <a:ext cx="18" cy="19"/>
              </a:xfrm>
              <a:custGeom>
                <a:avLst/>
                <a:gdLst>
                  <a:gd name="T0" fmla="*/ 0 w 18"/>
                  <a:gd name="T1" fmla="*/ 0 h 19"/>
                  <a:gd name="T2" fmla="*/ 17 w 18"/>
                  <a:gd name="T3" fmla="*/ 2 h 19"/>
                  <a:gd name="T4" fmla="*/ 17 w 18"/>
                  <a:gd name="T5" fmla="*/ 18 h 19"/>
                  <a:gd name="T6" fmla="*/ 0 60000 65536"/>
                  <a:gd name="T7" fmla="*/ 0 60000 65536"/>
                  <a:gd name="T8" fmla="*/ 0 60000 65536"/>
                  <a:gd name="T9" fmla="*/ 0 w 18"/>
                  <a:gd name="T10" fmla="*/ 0 h 19"/>
                  <a:gd name="T11" fmla="*/ 18 w 18"/>
                  <a:gd name="T12" fmla="*/ 19 h 19"/>
                </a:gdLst>
                <a:ahLst/>
                <a:cxnLst>
                  <a:cxn ang="T6">
                    <a:pos x="T0" y="T1"/>
                  </a:cxn>
                  <a:cxn ang="T7">
                    <a:pos x="T2" y="T3"/>
                  </a:cxn>
                  <a:cxn ang="T8">
                    <a:pos x="T4" y="T5"/>
                  </a:cxn>
                </a:cxnLst>
                <a:rect l="T9" t="T10" r="T11" b="T12"/>
                <a:pathLst>
                  <a:path w="18" h="19">
                    <a:moveTo>
                      <a:pt x="0" y="0"/>
                    </a:moveTo>
                    <a:lnTo>
                      <a:pt x="17" y="2"/>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82" name="Freeform 2193"/>
              <p:cNvSpPr>
                <a:spLocks/>
              </p:cNvSpPr>
              <p:nvPr/>
            </p:nvSpPr>
            <p:spPr bwMode="auto">
              <a:xfrm>
                <a:off x="563" y="3551"/>
                <a:ext cx="31" cy="31"/>
              </a:xfrm>
              <a:custGeom>
                <a:avLst/>
                <a:gdLst>
                  <a:gd name="T0" fmla="*/ 0 w 31"/>
                  <a:gd name="T1" fmla="*/ 30 h 31"/>
                  <a:gd name="T2" fmla="*/ 3 w 31"/>
                  <a:gd name="T3" fmla="*/ 23 h 31"/>
                  <a:gd name="T4" fmla="*/ 7 w 31"/>
                  <a:gd name="T5" fmla="*/ 20 h 31"/>
                  <a:gd name="T6" fmla="*/ 10 w 31"/>
                  <a:gd name="T7" fmla="*/ 17 h 31"/>
                  <a:gd name="T8" fmla="*/ 15 w 31"/>
                  <a:gd name="T9" fmla="*/ 14 h 31"/>
                  <a:gd name="T10" fmla="*/ 30 w 31"/>
                  <a:gd name="T11" fmla="*/ 0 h 31"/>
                  <a:gd name="T12" fmla="*/ 0 60000 65536"/>
                  <a:gd name="T13" fmla="*/ 0 60000 65536"/>
                  <a:gd name="T14" fmla="*/ 0 60000 65536"/>
                  <a:gd name="T15" fmla="*/ 0 60000 65536"/>
                  <a:gd name="T16" fmla="*/ 0 60000 65536"/>
                  <a:gd name="T17" fmla="*/ 0 60000 65536"/>
                  <a:gd name="T18" fmla="*/ 0 w 31"/>
                  <a:gd name="T19" fmla="*/ 0 h 31"/>
                  <a:gd name="T20" fmla="*/ 31 w 31"/>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31" h="31">
                    <a:moveTo>
                      <a:pt x="0" y="30"/>
                    </a:moveTo>
                    <a:lnTo>
                      <a:pt x="3" y="23"/>
                    </a:lnTo>
                    <a:lnTo>
                      <a:pt x="7" y="20"/>
                    </a:lnTo>
                    <a:lnTo>
                      <a:pt x="10" y="17"/>
                    </a:lnTo>
                    <a:lnTo>
                      <a:pt x="15" y="14"/>
                    </a:lnTo>
                    <a:lnTo>
                      <a:pt x="30"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83" name="Line 2194"/>
              <p:cNvSpPr>
                <a:spLocks noChangeShapeType="1"/>
              </p:cNvSpPr>
              <p:nvPr/>
            </p:nvSpPr>
            <p:spPr bwMode="auto">
              <a:xfrm flipV="1">
                <a:off x="561" y="3533"/>
                <a:ext cx="12" cy="13"/>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84" name="Line 2195"/>
              <p:cNvSpPr>
                <a:spLocks noChangeShapeType="1"/>
              </p:cNvSpPr>
              <p:nvPr/>
            </p:nvSpPr>
            <p:spPr bwMode="auto">
              <a:xfrm flipH="1">
                <a:off x="571" y="3560"/>
                <a:ext cx="7"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85" name="Oval 2196"/>
              <p:cNvSpPr>
                <a:spLocks noChangeArrowheads="1"/>
              </p:cNvSpPr>
              <p:nvPr/>
            </p:nvSpPr>
            <p:spPr bwMode="auto">
              <a:xfrm>
                <a:off x="574" y="3540"/>
                <a:ext cx="9" cy="11"/>
              </a:xfrm>
              <a:prstGeom prst="ellipse">
                <a:avLst/>
              </a:prstGeom>
              <a:solidFill>
                <a:srgbClr val="767900"/>
              </a:solidFill>
              <a:ln w="12700">
                <a:solidFill>
                  <a:srgbClr val="404000"/>
                </a:solidFill>
                <a:round/>
                <a:headEnd/>
                <a:tailEnd/>
              </a:ln>
            </p:spPr>
            <p:txBody>
              <a:bodyPr wrap="none" anchor="ctr"/>
              <a:lstStyle/>
              <a:p>
                <a:endParaRPr lang="zh-CN" altLang="en-US"/>
              </a:p>
            </p:txBody>
          </p:sp>
          <p:sp>
            <p:nvSpPr>
              <p:cNvPr id="73586" name="Oval 2197"/>
              <p:cNvSpPr>
                <a:spLocks noChangeArrowheads="1"/>
              </p:cNvSpPr>
              <p:nvPr/>
            </p:nvSpPr>
            <p:spPr bwMode="auto">
              <a:xfrm>
                <a:off x="577" y="3546"/>
                <a:ext cx="10" cy="10"/>
              </a:xfrm>
              <a:prstGeom prst="ellipse">
                <a:avLst/>
              </a:prstGeom>
              <a:solidFill>
                <a:srgbClr val="767900"/>
              </a:solidFill>
              <a:ln w="12700">
                <a:solidFill>
                  <a:srgbClr val="404000"/>
                </a:solidFill>
                <a:round/>
                <a:headEnd/>
                <a:tailEnd/>
              </a:ln>
            </p:spPr>
            <p:txBody>
              <a:bodyPr wrap="none" anchor="ctr"/>
              <a:lstStyle/>
              <a:p>
                <a:endParaRPr lang="zh-CN" altLang="en-US"/>
              </a:p>
            </p:txBody>
          </p:sp>
          <p:sp>
            <p:nvSpPr>
              <p:cNvPr id="73587" name="Oval 2198"/>
              <p:cNvSpPr>
                <a:spLocks noChangeArrowheads="1"/>
              </p:cNvSpPr>
              <p:nvPr/>
            </p:nvSpPr>
            <p:spPr bwMode="auto">
              <a:xfrm>
                <a:off x="574" y="3550"/>
                <a:ext cx="9" cy="10"/>
              </a:xfrm>
              <a:prstGeom prst="ellipse">
                <a:avLst/>
              </a:prstGeom>
              <a:solidFill>
                <a:srgbClr val="767900"/>
              </a:solidFill>
              <a:ln w="12700">
                <a:solidFill>
                  <a:srgbClr val="404000"/>
                </a:solidFill>
                <a:round/>
                <a:headEnd/>
                <a:tailEnd/>
              </a:ln>
            </p:spPr>
            <p:txBody>
              <a:bodyPr wrap="none" anchor="ctr"/>
              <a:lstStyle/>
              <a:p>
                <a:endParaRPr lang="zh-CN" altLang="en-US"/>
              </a:p>
            </p:txBody>
          </p:sp>
          <p:sp>
            <p:nvSpPr>
              <p:cNvPr id="73588" name="Oval 2199"/>
              <p:cNvSpPr>
                <a:spLocks noChangeArrowheads="1"/>
              </p:cNvSpPr>
              <p:nvPr/>
            </p:nvSpPr>
            <p:spPr bwMode="auto">
              <a:xfrm>
                <a:off x="569" y="3546"/>
                <a:ext cx="9" cy="10"/>
              </a:xfrm>
              <a:prstGeom prst="ellipse">
                <a:avLst/>
              </a:prstGeom>
              <a:solidFill>
                <a:srgbClr val="767900"/>
              </a:solidFill>
              <a:ln w="12700">
                <a:solidFill>
                  <a:srgbClr val="404000"/>
                </a:solidFill>
                <a:round/>
                <a:headEnd/>
                <a:tailEnd/>
              </a:ln>
            </p:spPr>
            <p:txBody>
              <a:bodyPr wrap="none" anchor="ctr"/>
              <a:lstStyle/>
              <a:p>
                <a:endParaRPr lang="zh-CN" altLang="en-US"/>
              </a:p>
            </p:txBody>
          </p:sp>
          <p:sp>
            <p:nvSpPr>
              <p:cNvPr id="73589" name="Freeform 2200"/>
              <p:cNvSpPr>
                <a:spLocks/>
              </p:cNvSpPr>
              <p:nvPr/>
            </p:nvSpPr>
            <p:spPr bwMode="auto">
              <a:xfrm>
                <a:off x="631" y="3595"/>
                <a:ext cx="18" cy="19"/>
              </a:xfrm>
              <a:custGeom>
                <a:avLst/>
                <a:gdLst>
                  <a:gd name="T0" fmla="*/ 17 w 18"/>
                  <a:gd name="T1" fmla="*/ 11 h 19"/>
                  <a:gd name="T2" fmla="*/ 17 w 18"/>
                  <a:gd name="T3" fmla="*/ 0 h 19"/>
                  <a:gd name="T4" fmla="*/ 0 w 18"/>
                  <a:gd name="T5" fmla="*/ 0 h 19"/>
                  <a:gd name="T6" fmla="*/ 0 w 18"/>
                  <a:gd name="T7" fmla="*/ 18 h 19"/>
                  <a:gd name="T8" fmla="*/ 13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11"/>
                    </a:moveTo>
                    <a:lnTo>
                      <a:pt x="17" y="0"/>
                    </a:lnTo>
                    <a:lnTo>
                      <a:pt x="0" y="0"/>
                    </a:lnTo>
                    <a:lnTo>
                      <a:pt x="0" y="18"/>
                    </a:lnTo>
                    <a:lnTo>
                      <a:pt x="13"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90" name="Freeform 2201"/>
              <p:cNvSpPr>
                <a:spLocks/>
              </p:cNvSpPr>
              <p:nvPr/>
            </p:nvSpPr>
            <p:spPr bwMode="auto">
              <a:xfrm>
                <a:off x="575" y="3521"/>
                <a:ext cx="18" cy="19"/>
              </a:xfrm>
              <a:custGeom>
                <a:avLst/>
                <a:gdLst>
                  <a:gd name="T0" fmla="*/ 3 w 18"/>
                  <a:gd name="T1" fmla="*/ 0 h 19"/>
                  <a:gd name="T2" fmla="*/ 1 w 18"/>
                  <a:gd name="T3" fmla="*/ 4 h 19"/>
                  <a:gd name="T4" fmla="*/ 0 w 18"/>
                  <a:gd name="T5" fmla="*/ 6 h 19"/>
                  <a:gd name="T6" fmla="*/ 0 w 18"/>
                  <a:gd name="T7" fmla="*/ 10 h 19"/>
                  <a:gd name="T8" fmla="*/ 1 w 18"/>
                  <a:gd name="T9" fmla="*/ 13 h 19"/>
                  <a:gd name="T10" fmla="*/ 3 w 18"/>
                  <a:gd name="T11" fmla="*/ 14 h 19"/>
                  <a:gd name="T12" fmla="*/ 6 w 18"/>
                  <a:gd name="T13" fmla="*/ 15 h 19"/>
                  <a:gd name="T14" fmla="*/ 11 w 18"/>
                  <a:gd name="T15" fmla="*/ 18 h 19"/>
                  <a:gd name="T16" fmla="*/ 17 w 18"/>
                  <a:gd name="T17" fmla="*/ 18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9"/>
                  <a:gd name="T29" fmla="*/ 18 w 18"/>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9">
                    <a:moveTo>
                      <a:pt x="3" y="0"/>
                    </a:moveTo>
                    <a:lnTo>
                      <a:pt x="1" y="4"/>
                    </a:lnTo>
                    <a:lnTo>
                      <a:pt x="0" y="6"/>
                    </a:lnTo>
                    <a:lnTo>
                      <a:pt x="0" y="10"/>
                    </a:lnTo>
                    <a:lnTo>
                      <a:pt x="1" y="13"/>
                    </a:lnTo>
                    <a:lnTo>
                      <a:pt x="3" y="14"/>
                    </a:lnTo>
                    <a:lnTo>
                      <a:pt x="6" y="15"/>
                    </a:lnTo>
                    <a:lnTo>
                      <a:pt x="11" y="18"/>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91" name="Line 2202"/>
              <p:cNvSpPr>
                <a:spLocks noChangeShapeType="1"/>
              </p:cNvSpPr>
              <p:nvPr/>
            </p:nvSpPr>
            <p:spPr bwMode="auto">
              <a:xfrm flipH="1" flipV="1">
                <a:off x="590" y="3519"/>
                <a:ext cx="6"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92" name="Line 2203"/>
              <p:cNvSpPr>
                <a:spLocks noChangeShapeType="1"/>
              </p:cNvSpPr>
              <p:nvPr/>
            </p:nvSpPr>
            <p:spPr bwMode="auto">
              <a:xfrm>
                <a:off x="587" y="3519"/>
                <a:ext cx="6"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93" name="Freeform 2204"/>
              <p:cNvSpPr>
                <a:spLocks/>
              </p:cNvSpPr>
              <p:nvPr/>
            </p:nvSpPr>
            <p:spPr bwMode="auto">
              <a:xfrm>
                <a:off x="578" y="3525"/>
                <a:ext cx="18" cy="18"/>
              </a:xfrm>
              <a:custGeom>
                <a:avLst/>
                <a:gdLst>
                  <a:gd name="T0" fmla="*/ 2 w 18"/>
                  <a:gd name="T1" fmla="*/ 8 h 18"/>
                  <a:gd name="T2" fmla="*/ 0 w 18"/>
                  <a:gd name="T3" fmla="*/ 10 h 18"/>
                  <a:gd name="T4" fmla="*/ 2 w 18"/>
                  <a:gd name="T5" fmla="*/ 13 h 18"/>
                  <a:gd name="T6" fmla="*/ 5 w 18"/>
                  <a:gd name="T7" fmla="*/ 13 h 18"/>
                  <a:gd name="T8" fmla="*/ 8 w 18"/>
                  <a:gd name="T9" fmla="*/ 17 h 18"/>
                  <a:gd name="T10" fmla="*/ 10 w 18"/>
                  <a:gd name="T11" fmla="*/ 17 h 18"/>
                  <a:gd name="T12" fmla="*/ 17 w 18"/>
                  <a:gd name="T13" fmla="*/ 5 h 18"/>
                  <a:gd name="T14" fmla="*/ 17 w 18"/>
                  <a:gd name="T15" fmla="*/ 2 h 18"/>
                  <a:gd name="T16" fmla="*/ 13 w 18"/>
                  <a:gd name="T17" fmla="*/ 0 h 18"/>
                  <a:gd name="T18" fmla="*/ 10 w 18"/>
                  <a:gd name="T19" fmla="*/ 0 h 18"/>
                  <a:gd name="T20" fmla="*/ 8 w 18"/>
                  <a:gd name="T21" fmla="*/ 0 h 18"/>
                  <a:gd name="T22" fmla="*/ 5 w 18"/>
                  <a:gd name="T23" fmla="*/ 0 h 18"/>
                  <a:gd name="T24" fmla="*/ 2 w 18"/>
                  <a:gd name="T25" fmla="*/ 8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18"/>
                  <a:gd name="T41" fmla="*/ 18 w 18"/>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18">
                    <a:moveTo>
                      <a:pt x="2" y="8"/>
                    </a:moveTo>
                    <a:lnTo>
                      <a:pt x="0" y="10"/>
                    </a:lnTo>
                    <a:lnTo>
                      <a:pt x="2" y="13"/>
                    </a:lnTo>
                    <a:lnTo>
                      <a:pt x="5" y="13"/>
                    </a:lnTo>
                    <a:lnTo>
                      <a:pt x="8" y="17"/>
                    </a:lnTo>
                    <a:lnTo>
                      <a:pt x="10" y="17"/>
                    </a:lnTo>
                    <a:lnTo>
                      <a:pt x="17" y="5"/>
                    </a:lnTo>
                    <a:lnTo>
                      <a:pt x="17" y="2"/>
                    </a:lnTo>
                    <a:lnTo>
                      <a:pt x="13" y="0"/>
                    </a:lnTo>
                    <a:lnTo>
                      <a:pt x="10" y="0"/>
                    </a:lnTo>
                    <a:lnTo>
                      <a:pt x="8" y="0"/>
                    </a:lnTo>
                    <a:lnTo>
                      <a:pt x="5" y="0"/>
                    </a:lnTo>
                    <a:lnTo>
                      <a:pt x="2" y="8"/>
                    </a:lnTo>
                  </a:path>
                </a:pathLst>
              </a:custGeom>
              <a:solidFill>
                <a:srgbClr val="767900"/>
              </a:solidFill>
              <a:ln w="12700" cap="rnd">
                <a:solidFill>
                  <a:srgbClr val="404000"/>
                </a:solidFill>
                <a:round/>
                <a:headEnd/>
                <a:tailEnd/>
              </a:ln>
            </p:spPr>
            <p:txBody>
              <a:bodyPr/>
              <a:lstStyle/>
              <a:p>
                <a:endParaRPr lang="zh-CN" altLang="en-US"/>
              </a:p>
            </p:txBody>
          </p:sp>
          <p:sp>
            <p:nvSpPr>
              <p:cNvPr id="73594" name="Freeform 2205"/>
              <p:cNvSpPr>
                <a:spLocks/>
              </p:cNvSpPr>
              <p:nvPr/>
            </p:nvSpPr>
            <p:spPr bwMode="auto">
              <a:xfrm>
                <a:off x="580" y="3525"/>
                <a:ext cx="18" cy="18"/>
              </a:xfrm>
              <a:custGeom>
                <a:avLst/>
                <a:gdLst>
                  <a:gd name="T0" fmla="*/ 0 w 18"/>
                  <a:gd name="T1" fmla="*/ 0 h 18"/>
                  <a:gd name="T2" fmla="*/ 0 w 18"/>
                  <a:gd name="T3" fmla="*/ 8 h 18"/>
                  <a:gd name="T4" fmla="*/ 4 w 18"/>
                  <a:gd name="T5" fmla="*/ 17 h 18"/>
                  <a:gd name="T6" fmla="*/ 8 w 18"/>
                  <a:gd name="T7" fmla="*/ 17 h 18"/>
                  <a:gd name="T8" fmla="*/ 12 w 18"/>
                  <a:gd name="T9" fmla="*/ 17 h 18"/>
                  <a:gd name="T10" fmla="*/ 17 w 18"/>
                  <a:gd name="T11" fmla="*/ 17 h 18"/>
                  <a:gd name="T12" fmla="*/ 0 60000 65536"/>
                  <a:gd name="T13" fmla="*/ 0 60000 65536"/>
                  <a:gd name="T14" fmla="*/ 0 60000 65536"/>
                  <a:gd name="T15" fmla="*/ 0 60000 65536"/>
                  <a:gd name="T16" fmla="*/ 0 60000 65536"/>
                  <a:gd name="T17" fmla="*/ 0 60000 65536"/>
                  <a:gd name="T18" fmla="*/ 0 w 18"/>
                  <a:gd name="T19" fmla="*/ 0 h 18"/>
                  <a:gd name="T20" fmla="*/ 18 w 18"/>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8" h="18">
                    <a:moveTo>
                      <a:pt x="0" y="0"/>
                    </a:moveTo>
                    <a:lnTo>
                      <a:pt x="0" y="8"/>
                    </a:lnTo>
                    <a:lnTo>
                      <a:pt x="4" y="17"/>
                    </a:lnTo>
                    <a:lnTo>
                      <a:pt x="8" y="17"/>
                    </a:lnTo>
                    <a:lnTo>
                      <a:pt x="12" y="17"/>
                    </a:lnTo>
                    <a:lnTo>
                      <a:pt x="17"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95" name="Line 2206"/>
              <p:cNvSpPr>
                <a:spLocks noChangeShapeType="1"/>
              </p:cNvSpPr>
              <p:nvPr/>
            </p:nvSpPr>
            <p:spPr bwMode="auto">
              <a:xfrm>
                <a:off x="708" y="3536"/>
                <a:ext cx="2" cy="6"/>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596" name="Freeform 2207"/>
              <p:cNvSpPr>
                <a:spLocks/>
              </p:cNvSpPr>
              <p:nvPr/>
            </p:nvSpPr>
            <p:spPr bwMode="auto">
              <a:xfrm>
                <a:off x="631" y="3646"/>
                <a:ext cx="18" cy="18"/>
              </a:xfrm>
              <a:custGeom>
                <a:avLst/>
                <a:gdLst>
                  <a:gd name="T0" fmla="*/ 0 w 18"/>
                  <a:gd name="T1" fmla="*/ 0 h 18"/>
                  <a:gd name="T2" fmla="*/ 2 w 18"/>
                  <a:gd name="T3" fmla="*/ 12 h 18"/>
                  <a:gd name="T4" fmla="*/ 4 w 18"/>
                  <a:gd name="T5" fmla="*/ 12 h 18"/>
                  <a:gd name="T6" fmla="*/ 9 w 18"/>
                  <a:gd name="T7" fmla="*/ 17 h 18"/>
                  <a:gd name="T8" fmla="*/ 12 w 18"/>
                  <a:gd name="T9" fmla="*/ 17 h 18"/>
                  <a:gd name="T10" fmla="*/ 13 w 18"/>
                  <a:gd name="T11" fmla="*/ 17 h 18"/>
                  <a:gd name="T12" fmla="*/ 17 w 18"/>
                  <a:gd name="T13" fmla="*/ 12 h 18"/>
                  <a:gd name="T14" fmla="*/ 0 60000 65536"/>
                  <a:gd name="T15" fmla="*/ 0 60000 65536"/>
                  <a:gd name="T16" fmla="*/ 0 60000 65536"/>
                  <a:gd name="T17" fmla="*/ 0 60000 65536"/>
                  <a:gd name="T18" fmla="*/ 0 60000 65536"/>
                  <a:gd name="T19" fmla="*/ 0 60000 65536"/>
                  <a:gd name="T20" fmla="*/ 0 60000 65536"/>
                  <a:gd name="T21" fmla="*/ 0 w 18"/>
                  <a:gd name="T22" fmla="*/ 0 h 18"/>
                  <a:gd name="T23" fmla="*/ 18 w 18"/>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8">
                    <a:moveTo>
                      <a:pt x="0" y="0"/>
                    </a:moveTo>
                    <a:lnTo>
                      <a:pt x="2" y="12"/>
                    </a:lnTo>
                    <a:lnTo>
                      <a:pt x="4" y="12"/>
                    </a:lnTo>
                    <a:lnTo>
                      <a:pt x="9" y="17"/>
                    </a:lnTo>
                    <a:lnTo>
                      <a:pt x="12" y="17"/>
                    </a:lnTo>
                    <a:lnTo>
                      <a:pt x="13" y="17"/>
                    </a:lnTo>
                    <a:lnTo>
                      <a:pt x="17" y="12"/>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97" name="Freeform 2208"/>
              <p:cNvSpPr>
                <a:spLocks/>
              </p:cNvSpPr>
              <p:nvPr/>
            </p:nvSpPr>
            <p:spPr bwMode="auto">
              <a:xfrm>
                <a:off x="631" y="3648"/>
                <a:ext cx="18" cy="18"/>
              </a:xfrm>
              <a:custGeom>
                <a:avLst/>
                <a:gdLst>
                  <a:gd name="T0" fmla="*/ 0 w 18"/>
                  <a:gd name="T1" fmla="*/ 0 h 18"/>
                  <a:gd name="T2" fmla="*/ 2 w 18"/>
                  <a:gd name="T3" fmla="*/ 10 h 18"/>
                  <a:gd name="T4" fmla="*/ 4 w 18"/>
                  <a:gd name="T5" fmla="*/ 10 h 18"/>
                  <a:gd name="T6" fmla="*/ 9 w 18"/>
                  <a:gd name="T7" fmla="*/ 17 h 18"/>
                  <a:gd name="T8" fmla="*/ 13 w 18"/>
                  <a:gd name="T9" fmla="*/ 17 h 18"/>
                  <a:gd name="T10" fmla="*/ 17 w 18"/>
                  <a:gd name="T11" fmla="*/ 10 h 18"/>
                  <a:gd name="T12" fmla="*/ 0 60000 65536"/>
                  <a:gd name="T13" fmla="*/ 0 60000 65536"/>
                  <a:gd name="T14" fmla="*/ 0 60000 65536"/>
                  <a:gd name="T15" fmla="*/ 0 60000 65536"/>
                  <a:gd name="T16" fmla="*/ 0 60000 65536"/>
                  <a:gd name="T17" fmla="*/ 0 60000 65536"/>
                  <a:gd name="T18" fmla="*/ 0 w 18"/>
                  <a:gd name="T19" fmla="*/ 0 h 18"/>
                  <a:gd name="T20" fmla="*/ 18 w 18"/>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8" h="18">
                    <a:moveTo>
                      <a:pt x="0" y="0"/>
                    </a:moveTo>
                    <a:lnTo>
                      <a:pt x="2" y="10"/>
                    </a:lnTo>
                    <a:lnTo>
                      <a:pt x="4" y="10"/>
                    </a:lnTo>
                    <a:lnTo>
                      <a:pt x="9" y="17"/>
                    </a:lnTo>
                    <a:lnTo>
                      <a:pt x="13" y="17"/>
                    </a:lnTo>
                    <a:lnTo>
                      <a:pt x="17" y="1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98" name="Freeform 2209"/>
              <p:cNvSpPr>
                <a:spLocks/>
              </p:cNvSpPr>
              <p:nvPr/>
            </p:nvSpPr>
            <p:spPr bwMode="auto">
              <a:xfrm>
                <a:off x="630" y="3654"/>
                <a:ext cx="18" cy="19"/>
              </a:xfrm>
              <a:custGeom>
                <a:avLst/>
                <a:gdLst>
                  <a:gd name="T0" fmla="*/ 0 w 18"/>
                  <a:gd name="T1" fmla="*/ 0 h 19"/>
                  <a:gd name="T2" fmla="*/ 2 w 18"/>
                  <a:gd name="T3" fmla="*/ 9 h 19"/>
                  <a:gd name="T4" fmla="*/ 4 w 18"/>
                  <a:gd name="T5" fmla="*/ 13 h 19"/>
                  <a:gd name="T6" fmla="*/ 8 w 18"/>
                  <a:gd name="T7" fmla="*/ 18 h 19"/>
                  <a:gd name="T8" fmla="*/ 11 w 18"/>
                  <a:gd name="T9" fmla="*/ 18 h 19"/>
                  <a:gd name="T10" fmla="*/ 13 w 18"/>
                  <a:gd name="T11" fmla="*/ 13 h 19"/>
                  <a:gd name="T12" fmla="*/ 17 w 18"/>
                  <a:gd name="T13" fmla="*/ 13 h 19"/>
                  <a:gd name="T14" fmla="*/ 0 60000 65536"/>
                  <a:gd name="T15" fmla="*/ 0 60000 65536"/>
                  <a:gd name="T16" fmla="*/ 0 60000 65536"/>
                  <a:gd name="T17" fmla="*/ 0 60000 65536"/>
                  <a:gd name="T18" fmla="*/ 0 60000 65536"/>
                  <a:gd name="T19" fmla="*/ 0 60000 65536"/>
                  <a:gd name="T20" fmla="*/ 0 60000 65536"/>
                  <a:gd name="T21" fmla="*/ 0 w 18"/>
                  <a:gd name="T22" fmla="*/ 0 h 19"/>
                  <a:gd name="T23" fmla="*/ 18 w 1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9">
                    <a:moveTo>
                      <a:pt x="0" y="0"/>
                    </a:moveTo>
                    <a:lnTo>
                      <a:pt x="2" y="9"/>
                    </a:lnTo>
                    <a:lnTo>
                      <a:pt x="4" y="13"/>
                    </a:lnTo>
                    <a:lnTo>
                      <a:pt x="8" y="18"/>
                    </a:lnTo>
                    <a:lnTo>
                      <a:pt x="11" y="18"/>
                    </a:lnTo>
                    <a:lnTo>
                      <a:pt x="13" y="13"/>
                    </a:lnTo>
                    <a:lnTo>
                      <a:pt x="17" y="13"/>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599" name="Freeform 2210"/>
              <p:cNvSpPr>
                <a:spLocks/>
              </p:cNvSpPr>
              <p:nvPr/>
            </p:nvSpPr>
            <p:spPr bwMode="auto">
              <a:xfrm>
                <a:off x="630" y="3658"/>
                <a:ext cx="18" cy="19"/>
              </a:xfrm>
              <a:custGeom>
                <a:avLst/>
                <a:gdLst>
                  <a:gd name="T0" fmla="*/ 0 w 18"/>
                  <a:gd name="T1" fmla="*/ 0 h 19"/>
                  <a:gd name="T2" fmla="*/ 1 w 18"/>
                  <a:gd name="T3" fmla="*/ 18 h 19"/>
                  <a:gd name="T4" fmla="*/ 4 w 18"/>
                  <a:gd name="T5" fmla="*/ 18 h 19"/>
                  <a:gd name="T6" fmla="*/ 8 w 18"/>
                  <a:gd name="T7" fmla="*/ 18 h 19"/>
                  <a:gd name="T8" fmla="*/ 12 w 18"/>
                  <a:gd name="T9" fmla="*/ 18 h 19"/>
                  <a:gd name="T10" fmla="*/ 13 w 18"/>
                  <a:gd name="T11" fmla="*/ 18 h 19"/>
                  <a:gd name="T12" fmla="*/ 17 w 18"/>
                  <a:gd name="T13" fmla="*/ 18 h 19"/>
                  <a:gd name="T14" fmla="*/ 0 60000 65536"/>
                  <a:gd name="T15" fmla="*/ 0 60000 65536"/>
                  <a:gd name="T16" fmla="*/ 0 60000 65536"/>
                  <a:gd name="T17" fmla="*/ 0 60000 65536"/>
                  <a:gd name="T18" fmla="*/ 0 60000 65536"/>
                  <a:gd name="T19" fmla="*/ 0 60000 65536"/>
                  <a:gd name="T20" fmla="*/ 0 60000 65536"/>
                  <a:gd name="T21" fmla="*/ 0 w 18"/>
                  <a:gd name="T22" fmla="*/ 0 h 19"/>
                  <a:gd name="T23" fmla="*/ 18 w 1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9">
                    <a:moveTo>
                      <a:pt x="0" y="0"/>
                    </a:moveTo>
                    <a:lnTo>
                      <a:pt x="1" y="18"/>
                    </a:lnTo>
                    <a:lnTo>
                      <a:pt x="4" y="18"/>
                    </a:lnTo>
                    <a:lnTo>
                      <a:pt x="8" y="18"/>
                    </a:lnTo>
                    <a:lnTo>
                      <a:pt x="12" y="18"/>
                    </a:lnTo>
                    <a:lnTo>
                      <a:pt x="13" y="18"/>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600" name="Line 2211"/>
              <p:cNvSpPr>
                <a:spLocks noChangeShapeType="1"/>
              </p:cNvSpPr>
              <p:nvPr/>
            </p:nvSpPr>
            <p:spPr bwMode="auto">
              <a:xfrm flipH="1">
                <a:off x="642" y="3651"/>
                <a:ext cx="2"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601" name="Line 2212"/>
              <p:cNvSpPr>
                <a:spLocks noChangeShapeType="1"/>
              </p:cNvSpPr>
              <p:nvPr/>
            </p:nvSpPr>
            <p:spPr bwMode="auto">
              <a:xfrm flipH="1" flipV="1">
                <a:off x="606" y="3600"/>
                <a:ext cx="14" cy="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602" name="Freeform 2213"/>
              <p:cNvSpPr>
                <a:spLocks/>
              </p:cNvSpPr>
              <p:nvPr/>
            </p:nvSpPr>
            <p:spPr bwMode="auto">
              <a:xfrm>
                <a:off x="616" y="3527"/>
                <a:ext cx="18" cy="18"/>
              </a:xfrm>
              <a:custGeom>
                <a:avLst/>
                <a:gdLst>
                  <a:gd name="T0" fmla="*/ 0 w 18"/>
                  <a:gd name="T1" fmla="*/ 13 h 18"/>
                  <a:gd name="T2" fmla="*/ 2 w 18"/>
                  <a:gd name="T3" fmla="*/ 13 h 18"/>
                  <a:gd name="T4" fmla="*/ 4 w 18"/>
                  <a:gd name="T5" fmla="*/ 17 h 18"/>
                  <a:gd name="T6" fmla="*/ 6 w 18"/>
                  <a:gd name="T7" fmla="*/ 17 h 18"/>
                  <a:gd name="T8" fmla="*/ 11 w 18"/>
                  <a:gd name="T9" fmla="*/ 17 h 18"/>
                  <a:gd name="T10" fmla="*/ 17 w 18"/>
                  <a:gd name="T11" fmla="*/ 2 h 18"/>
                  <a:gd name="T12" fmla="*/ 13 w 18"/>
                  <a:gd name="T13" fmla="*/ 2 h 18"/>
                  <a:gd name="T14" fmla="*/ 9 w 18"/>
                  <a:gd name="T15" fmla="*/ 2 h 18"/>
                  <a:gd name="T16" fmla="*/ 6 w 18"/>
                  <a:gd name="T17" fmla="*/ 0 h 18"/>
                  <a:gd name="T18" fmla="*/ 4 w 18"/>
                  <a:gd name="T19" fmla="*/ 0 h 18"/>
                  <a:gd name="T20" fmla="*/ 0 w 18"/>
                  <a:gd name="T21" fmla="*/ 13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8"/>
                  <a:gd name="T35" fmla="*/ 18 w 18"/>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8">
                    <a:moveTo>
                      <a:pt x="0" y="13"/>
                    </a:moveTo>
                    <a:lnTo>
                      <a:pt x="2" y="13"/>
                    </a:lnTo>
                    <a:lnTo>
                      <a:pt x="4" y="17"/>
                    </a:lnTo>
                    <a:lnTo>
                      <a:pt x="6" y="17"/>
                    </a:lnTo>
                    <a:lnTo>
                      <a:pt x="11" y="17"/>
                    </a:lnTo>
                    <a:lnTo>
                      <a:pt x="17" y="2"/>
                    </a:lnTo>
                    <a:lnTo>
                      <a:pt x="13" y="2"/>
                    </a:lnTo>
                    <a:lnTo>
                      <a:pt x="9" y="2"/>
                    </a:lnTo>
                    <a:lnTo>
                      <a:pt x="6" y="0"/>
                    </a:lnTo>
                    <a:lnTo>
                      <a:pt x="4" y="0"/>
                    </a:lnTo>
                    <a:lnTo>
                      <a:pt x="0" y="13"/>
                    </a:lnTo>
                  </a:path>
                </a:pathLst>
              </a:custGeom>
              <a:solidFill>
                <a:srgbClr val="767900"/>
              </a:solidFill>
              <a:ln w="12700" cap="rnd">
                <a:solidFill>
                  <a:srgbClr val="404000"/>
                </a:solidFill>
                <a:round/>
                <a:headEnd/>
                <a:tailEnd/>
              </a:ln>
            </p:spPr>
            <p:txBody>
              <a:bodyPr/>
              <a:lstStyle/>
              <a:p>
                <a:endParaRPr lang="zh-CN" altLang="en-US"/>
              </a:p>
            </p:txBody>
          </p:sp>
          <p:sp>
            <p:nvSpPr>
              <p:cNvPr id="73603" name="Freeform 2214"/>
              <p:cNvSpPr>
                <a:spLocks/>
              </p:cNvSpPr>
              <p:nvPr/>
            </p:nvSpPr>
            <p:spPr bwMode="auto">
              <a:xfrm>
                <a:off x="617" y="3525"/>
                <a:ext cx="18" cy="18"/>
              </a:xfrm>
              <a:custGeom>
                <a:avLst/>
                <a:gdLst>
                  <a:gd name="T0" fmla="*/ 17 w 18"/>
                  <a:gd name="T1" fmla="*/ 17 h 18"/>
                  <a:gd name="T2" fmla="*/ 17 w 18"/>
                  <a:gd name="T3" fmla="*/ 8 h 18"/>
                  <a:gd name="T4" fmla="*/ 12 w 18"/>
                  <a:gd name="T5" fmla="*/ 0 h 18"/>
                  <a:gd name="T6" fmla="*/ 4 w 18"/>
                  <a:gd name="T7" fmla="*/ 0 h 18"/>
                  <a:gd name="T8" fmla="*/ 0 w 18"/>
                  <a:gd name="T9" fmla="*/ 8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7" y="17"/>
                    </a:moveTo>
                    <a:lnTo>
                      <a:pt x="17" y="8"/>
                    </a:lnTo>
                    <a:lnTo>
                      <a:pt x="12" y="0"/>
                    </a:lnTo>
                    <a:lnTo>
                      <a:pt x="4" y="0"/>
                    </a:lnTo>
                    <a:lnTo>
                      <a:pt x="0" y="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604" name="Freeform 2215"/>
              <p:cNvSpPr>
                <a:spLocks/>
              </p:cNvSpPr>
              <p:nvPr/>
            </p:nvSpPr>
            <p:spPr bwMode="auto">
              <a:xfrm>
                <a:off x="605" y="3518"/>
                <a:ext cx="18" cy="19"/>
              </a:xfrm>
              <a:custGeom>
                <a:avLst/>
                <a:gdLst>
                  <a:gd name="T0" fmla="*/ 0 w 18"/>
                  <a:gd name="T1" fmla="*/ 14 h 19"/>
                  <a:gd name="T2" fmla="*/ 2 w 18"/>
                  <a:gd name="T3" fmla="*/ 18 h 19"/>
                  <a:gd name="T4" fmla="*/ 6 w 18"/>
                  <a:gd name="T5" fmla="*/ 18 h 19"/>
                  <a:gd name="T6" fmla="*/ 11 w 18"/>
                  <a:gd name="T7" fmla="*/ 18 h 19"/>
                  <a:gd name="T8" fmla="*/ 17 w 18"/>
                  <a:gd name="T9" fmla="*/ 2 h 19"/>
                  <a:gd name="T10" fmla="*/ 11 w 18"/>
                  <a:gd name="T11" fmla="*/ 2 h 19"/>
                  <a:gd name="T12" fmla="*/ 9 w 18"/>
                  <a:gd name="T13" fmla="*/ 2 h 19"/>
                  <a:gd name="T14" fmla="*/ 4 w 18"/>
                  <a:gd name="T15" fmla="*/ 2 h 19"/>
                  <a:gd name="T16" fmla="*/ 4 w 18"/>
                  <a:gd name="T17" fmla="*/ 0 h 19"/>
                  <a:gd name="T18" fmla="*/ 0 w 18"/>
                  <a:gd name="T19" fmla="*/ 14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9"/>
                  <a:gd name="T32" fmla="*/ 18 w 18"/>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9">
                    <a:moveTo>
                      <a:pt x="0" y="14"/>
                    </a:moveTo>
                    <a:lnTo>
                      <a:pt x="2" y="18"/>
                    </a:lnTo>
                    <a:lnTo>
                      <a:pt x="6" y="18"/>
                    </a:lnTo>
                    <a:lnTo>
                      <a:pt x="11" y="18"/>
                    </a:lnTo>
                    <a:lnTo>
                      <a:pt x="17" y="2"/>
                    </a:lnTo>
                    <a:lnTo>
                      <a:pt x="11" y="2"/>
                    </a:lnTo>
                    <a:lnTo>
                      <a:pt x="9" y="2"/>
                    </a:lnTo>
                    <a:lnTo>
                      <a:pt x="4" y="2"/>
                    </a:lnTo>
                    <a:lnTo>
                      <a:pt x="4" y="0"/>
                    </a:lnTo>
                    <a:lnTo>
                      <a:pt x="0" y="14"/>
                    </a:lnTo>
                  </a:path>
                </a:pathLst>
              </a:custGeom>
              <a:solidFill>
                <a:srgbClr val="767900"/>
              </a:solidFill>
              <a:ln w="12700" cap="rnd">
                <a:solidFill>
                  <a:srgbClr val="404000"/>
                </a:solidFill>
                <a:round/>
                <a:headEnd/>
                <a:tailEnd/>
              </a:ln>
            </p:spPr>
            <p:txBody>
              <a:bodyPr/>
              <a:lstStyle/>
              <a:p>
                <a:endParaRPr lang="zh-CN" altLang="en-US"/>
              </a:p>
            </p:txBody>
          </p:sp>
          <p:sp>
            <p:nvSpPr>
              <p:cNvPr id="73605" name="Freeform 2216"/>
              <p:cNvSpPr>
                <a:spLocks/>
              </p:cNvSpPr>
              <p:nvPr/>
            </p:nvSpPr>
            <p:spPr bwMode="auto">
              <a:xfrm>
                <a:off x="606" y="3515"/>
                <a:ext cx="18" cy="19"/>
              </a:xfrm>
              <a:custGeom>
                <a:avLst/>
                <a:gdLst>
                  <a:gd name="T0" fmla="*/ 17 w 18"/>
                  <a:gd name="T1" fmla="*/ 18 h 19"/>
                  <a:gd name="T2" fmla="*/ 13 w 18"/>
                  <a:gd name="T3" fmla="*/ 5 h 19"/>
                  <a:gd name="T4" fmla="*/ 8 w 18"/>
                  <a:gd name="T5" fmla="*/ 0 h 19"/>
                  <a:gd name="T6" fmla="*/ 2 w 18"/>
                  <a:gd name="T7" fmla="*/ 0 h 19"/>
                  <a:gd name="T8" fmla="*/ 0 w 18"/>
                  <a:gd name="T9" fmla="*/ 11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18"/>
                    </a:moveTo>
                    <a:lnTo>
                      <a:pt x="13" y="5"/>
                    </a:lnTo>
                    <a:lnTo>
                      <a:pt x="8" y="0"/>
                    </a:lnTo>
                    <a:lnTo>
                      <a:pt x="2" y="0"/>
                    </a:lnTo>
                    <a:lnTo>
                      <a:pt x="0" y="11"/>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606" name="Freeform 2217"/>
              <p:cNvSpPr>
                <a:spLocks/>
              </p:cNvSpPr>
              <p:nvPr/>
            </p:nvSpPr>
            <p:spPr bwMode="auto">
              <a:xfrm>
                <a:off x="614" y="3518"/>
                <a:ext cx="18" cy="19"/>
              </a:xfrm>
              <a:custGeom>
                <a:avLst/>
                <a:gdLst>
                  <a:gd name="T0" fmla="*/ 0 w 18"/>
                  <a:gd name="T1" fmla="*/ 14 h 19"/>
                  <a:gd name="T2" fmla="*/ 3 w 18"/>
                  <a:gd name="T3" fmla="*/ 18 h 19"/>
                  <a:gd name="T4" fmla="*/ 6 w 18"/>
                  <a:gd name="T5" fmla="*/ 18 h 19"/>
                  <a:gd name="T6" fmla="*/ 12 w 18"/>
                  <a:gd name="T7" fmla="*/ 18 h 19"/>
                  <a:gd name="T8" fmla="*/ 17 w 18"/>
                  <a:gd name="T9" fmla="*/ 2 h 19"/>
                  <a:gd name="T10" fmla="*/ 12 w 18"/>
                  <a:gd name="T11" fmla="*/ 2 h 19"/>
                  <a:gd name="T12" fmla="*/ 9 w 18"/>
                  <a:gd name="T13" fmla="*/ 2 h 19"/>
                  <a:gd name="T14" fmla="*/ 6 w 18"/>
                  <a:gd name="T15" fmla="*/ 2 h 19"/>
                  <a:gd name="T16" fmla="*/ 3 w 18"/>
                  <a:gd name="T17" fmla="*/ 0 h 19"/>
                  <a:gd name="T18" fmla="*/ 0 w 18"/>
                  <a:gd name="T19" fmla="*/ 14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9"/>
                  <a:gd name="T32" fmla="*/ 18 w 18"/>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9">
                    <a:moveTo>
                      <a:pt x="0" y="14"/>
                    </a:moveTo>
                    <a:lnTo>
                      <a:pt x="3" y="18"/>
                    </a:lnTo>
                    <a:lnTo>
                      <a:pt x="6" y="18"/>
                    </a:lnTo>
                    <a:lnTo>
                      <a:pt x="12" y="18"/>
                    </a:lnTo>
                    <a:lnTo>
                      <a:pt x="17" y="2"/>
                    </a:lnTo>
                    <a:lnTo>
                      <a:pt x="12" y="2"/>
                    </a:lnTo>
                    <a:lnTo>
                      <a:pt x="9" y="2"/>
                    </a:lnTo>
                    <a:lnTo>
                      <a:pt x="6" y="2"/>
                    </a:lnTo>
                    <a:lnTo>
                      <a:pt x="3" y="0"/>
                    </a:lnTo>
                    <a:lnTo>
                      <a:pt x="0" y="14"/>
                    </a:lnTo>
                  </a:path>
                </a:pathLst>
              </a:custGeom>
              <a:solidFill>
                <a:srgbClr val="767900"/>
              </a:solidFill>
              <a:ln w="12700" cap="rnd">
                <a:solidFill>
                  <a:srgbClr val="404000"/>
                </a:solidFill>
                <a:round/>
                <a:headEnd/>
                <a:tailEnd/>
              </a:ln>
            </p:spPr>
            <p:txBody>
              <a:bodyPr/>
              <a:lstStyle/>
              <a:p>
                <a:endParaRPr lang="zh-CN" altLang="en-US"/>
              </a:p>
            </p:txBody>
          </p:sp>
          <p:sp>
            <p:nvSpPr>
              <p:cNvPr id="73607" name="Freeform 2218"/>
              <p:cNvSpPr>
                <a:spLocks/>
              </p:cNvSpPr>
              <p:nvPr/>
            </p:nvSpPr>
            <p:spPr bwMode="auto">
              <a:xfrm>
                <a:off x="615" y="3515"/>
                <a:ext cx="18" cy="19"/>
              </a:xfrm>
              <a:custGeom>
                <a:avLst/>
                <a:gdLst>
                  <a:gd name="T0" fmla="*/ 17 w 18"/>
                  <a:gd name="T1" fmla="*/ 18 h 19"/>
                  <a:gd name="T2" fmla="*/ 12 w 18"/>
                  <a:gd name="T3" fmla="*/ 5 h 19"/>
                  <a:gd name="T4" fmla="*/ 12 w 18"/>
                  <a:gd name="T5" fmla="*/ 0 h 19"/>
                  <a:gd name="T6" fmla="*/ 4 w 18"/>
                  <a:gd name="T7" fmla="*/ 0 h 19"/>
                  <a:gd name="T8" fmla="*/ 0 w 18"/>
                  <a:gd name="T9" fmla="*/ 11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18"/>
                    </a:moveTo>
                    <a:lnTo>
                      <a:pt x="12" y="5"/>
                    </a:lnTo>
                    <a:lnTo>
                      <a:pt x="12" y="0"/>
                    </a:lnTo>
                    <a:lnTo>
                      <a:pt x="4" y="0"/>
                    </a:lnTo>
                    <a:lnTo>
                      <a:pt x="0" y="11"/>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608" name="Line 2219"/>
              <p:cNvSpPr>
                <a:spLocks noChangeShapeType="1"/>
              </p:cNvSpPr>
              <p:nvPr/>
            </p:nvSpPr>
            <p:spPr bwMode="auto">
              <a:xfrm flipH="1" flipV="1">
                <a:off x="605" y="3519"/>
                <a:ext cx="1"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609" name="Line 2220"/>
              <p:cNvSpPr>
                <a:spLocks noChangeShapeType="1"/>
              </p:cNvSpPr>
              <p:nvPr/>
            </p:nvSpPr>
            <p:spPr bwMode="auto">
              <a:xfrm flipH="1">
                <a:off x="697" y="3553"/>
                <a:ext cx="1"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610" name="Line 2221"/>
              <p:cNvSpPr>
                <a:spLocks noChangeShapeType="1"/>
              </p:cNvSpPr>
              <p:nvPr/>
            </p:nvSpPr>
            <p:spPr bwMode="auto">
              <a:xfrm>
                <a:off x="678" y="3635"/>
                <a:ext cx="7" cy="0"/>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611" name="Freeform 2222"/>
              <p:cNvSpPr>
                <a:spLocks/>
              </p:cNvSpPr>
              <p:nvPr/>
            </p:nvSpPr>
            <p:spPr bwMode="auto">
              <a:xfrm>
                <a:off x="686" y="3622"/>
                <a:ext cx="19" cy="19"/>
              </a:xfrm>
              <a:custGeom>
                <a:avLst/>
                <a:gdLst>
                  <a:gd name="T0" fmla="*/ 0 w 19"/>
                  <a:gd name="T1" fmla="*/ 18 h 19"/>
                  <a:gd name="T2" fmla="*/ 18 w 19"/>
                  <a:gd name="T3" fmla="*/ 18 h 19"/>
                  <a:gd name="T4" fmla="*/ 18 w 19"/>
                  <a:gd name="T5" fmla="*/ 0 h 19"/>
                  <a:gd name="T6" fmla="*/ 0 w 19"/>
                  <a:gd name="T7" fmla="*/ 0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0" y="18"/>
                    </a:moveTo>
                    <a:lnTo>
                      <a:pt x="18" y="18"/>
                    </a:lnTo>
                    <a:lnTo>
                      <a:pt x="18" y="0"/>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3612" name="Line 2223"/>
              <p:cNvSpPr>
                <a:spLocks noChangeShapeType="1"/>
              </p:cNvSpPr>
              <p:nvPr/>
            </p:nvSpPr>
            <p:spPr bwMode="auto">
              <a:xfrm flipV="1">
                <a:off x="658" y="3634"/>
                <a:ext cx="6" cy="1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3613" name="Line 2224"/>
              <p:cNvSpPr>
                <a:spLocks noChangeShapeType="1"/>
              </p:cNvSpPr>
              <p:nvPr/>
            </p:nvSpPr>
            <p:spPr bwMode="auto">
              <a:xfrm flipV="1">
                <a:off x="658" y="3629"/>
                <a:ext cx="13" cy="19"/>
              </a:xfrm>
              <a:prstGeom prst="line">
                <a:avLst/>
              </a:prstGeom>
              <a:noFill/>
              <a:ln w="12700">
                <a:solidFill>
                  <a:srgbClr val="404000"/>
                </a:solidFill>
                <a:round/>
                <a:headEnd type="none" w="sm" len="sm"/>
                <a:tailEnd type="none" w="sm" len="sm"/>
              </a:ln>
            </p:spPr>
            <p:txBody>
              <a:bodyPr wrap="none" anchor="ctr"/>
              <a:lstStyle/>
              <a:p>
                <a:endParaRPr lang="zh-CN" altLang="en-US"/>
              </a:p>
            </p:txBody>
          </p:sp>
        </p:grpSp>
        <p:grpSp>
          <p:nvGrpSpPr>
            <p:cNvPr id="23" name="Group 2225"/>
            <p:cNvGrpSpPr>
              <a:grpSpLocks/>
            </p:cNvGrpSpPr>
            <p:nvPr/>
          </p:nvGrpSpPr>
          <p:grpSpPr bwMode="auto">
            <a:xfrm>
              <a:off x="3023" y="2559"/>
              <a:ext cx="226" cy="174"/>
              <a:chOff x="810" y="2112"/>
              <a:chExt cx="367" cy="236"/>
            </a:xfrm>
          </p:grpSpPr>
          <p:sp>
            <p:nvSpPr>
              <p:cNvPr id="73384" name="Freeform 2226"/>
              <p:cNvSpPr>
                <a:spLocks/>
              </p:cNvSpPr>
              <p:nvPr/>
            </p:nvSpPr>
            <p:spPr bwMode="auto">
              <a:xfrm>
                <a:off x="863" y="2115"/>
                <a:ext cx="93" cy="97"/>
              </a:xfrm>
              <a:custGeom>
                <a:avLst/>
                <a:gdLst>
                  <a:gd name="T0" fmla="*/ 82 w 93"/>
                  <a:gd name="T1" fmla="*/ 21 h 97"/>
                  <a:gd name="T2" fmla="*/ 53 w 93"/>
                  <a:gd name="T3" fmla="*/ 35 h 97"/>
                  <a:gd name="T4" fmla="*/ 46 w 93"/>
                  <a:gd name="T5" fmla="*/ 5 h 97"/>
                  <a:gd name="T6" fmla="*/ 39 w 93"/>
                  <a:gd name="T7" fmla="*/ 2 h 97"/>
                  <a:gd name="T8" fmla="*/ 37 w 93"/>
                  <a:gd name="T9" fmla="*/ 0 h 97"/>
                  <a:gd name="T10" fmla="*/ 35 w 93"/>
                  <a:gd name="T11" fmla="*/ 0 h 97"/>
                  <a:gd name="T12" fmla="*/ 37 w 93"/>
                  <a:gd name="T13" fmla="*/ 4 h 97"/>
                  <a:gd name="T14" fmla="*/ 35 w 93"/>
                  <a:gd name="T15" fmla="*/ 40 h 97"/>
                  <a:gd name="T16" fmla="*/ 34 w 93"/>
                  <a:gd name="T17" fmla="*/ 40 h 97"/>
                  <a:gd name="T18" fmla="*/ 31 w 93"/>
                  <a:gd name="T19" fmla="*/ 40 h 97"/>
                  <a:gd name="T20" fmla="*/ 35 w 93"/>
                  <a:gd name="T21" fmla="*/ 46 h 97"/>
                  <a:gd name="T22" fmla="*/ 0 w 93"/>
                  <a:gd name="T23" fmla="*/ 70 h 97"/>
                  <a:gd name="T24" fmla="*/ 6 w 93"/>
                  <a:gd name="T25" fmla="*/ 77 h 97"/>
                  <a:gd name="T26" fmla="*/ 9 w 93"/>
                  <a:gd name="T27" fmla="*/ 77 h 97"/>
                  <a:gd name="T28" fmla="*/ 44 w 93"/>
                  <a:gd name="T29" fmla="*/ 66 h 97"/>
                  <a:gd name="T30" fmla="*/ 55 w 93"/>
                  <a:gd name="T31" fmla="*/ 77 h 97"/>
                  <a:gd name="T32" fmla="*/ 55 w 93"/>
                  <a:gd name="T33" fmla="*/ 80 h 97"/>
                  <a:gd name="T34" fmla="*/ 57 w 93"/>
                  <a:gd name="T35" fmla="*/ 82 h 97"/>
                  <a:gd name="T36" fmla="*/ 60 w 93"/>
                  <a:gd name="T37" fmla="*/ 84 h 97"/>
                  <a:gd name="T38" fmla="*/ 64 w 93"/>
                  <a:gd name="T39" fmla="*/ 84 h 97"/>
                  <a:gd name="T40" fmla="*/ 78 w 93"/>
                  <a:gd name="T41" fmla="*/ 96 h 97"/>
                  <a:gd name="T42" fmla="*/ 80 w 93"/>
                  <a:gd name="T43" fmla="*/ 89 h 97"/>
                  <a:gd name="T44" fmla="*/ 82 w 93"/>
                  <a:gd name="T45" fmla="*/ 82 h 97"/>
                  <a:gd name="T46" fmla="*/ 85 w 93"/>
                  <a:gd name="T47" fmla="*/ 75 h 97"/>
                  <a:gd name="T48" fmla="*/ 92 w 93"/>
                  <a:gd name="T49" fmla="*/ 75 h 97"/>
                  <a:gd name="T50" fmla="*/ 80 w 93"/>
                  <a:gd name="T51" fmla="*/ 68 h 97"/>
                  <a:gd name="T52" fmla="*/ 73 w 93"/>
                  <a:gd name="T53" fmla="*/ 62 h 97"/>
                  <a:gd name="T54" fmla="*/ 69 w 93"/>
                  <a:gd name="T55" fmla="*/ 58 h 97"/>
                  <a:gd name="T56" fmla="*/ 67 w 93"/>
                  <a:gd name="T57" fmla="*/ 56 h 97"/>
                  <a:gd name="T58" fmla="*/ 73 w 93"/>
                  <a:gd name="T59" fmla="*/ 46 h 97"/>
                  <a:gd name="T60" fmla="*/ 85 w 93"/>
                  <a:gd name="T61" fmla="*/ 35 h 97"/>
                  <a:gd name="T62" fmla="*/ 92 w 93"/>
                  <a:gd name="T63" fmla="*/ 26 h 97"/>
                  <a:gd name="T64" fmla="*/ 85 w 93"/>
                  <a:gd name="T65" fmla="*/ 21 h 97"/>
                  <a:gd name="T66" fmla="*/ 82 w 93"/>
                  <a:gd name="T67" fmla="*/ 21 h 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3"/>
                  <a:gd name="T103" fmla="*/ 0 h 97"/>
                  <a:gd name="T104" fmla="*/ 93 w 93"/>
                  <a:gd name="T105" fmla="*/ 97 h 9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3" h="97">
                    <a:moveTo>
                      <a:pt x="82" y="21"/>
                    </a:moveTo>
                    <a:lnTo>
                      <a:pt x="53" y="35"/>
                    </a:lnTo>
                    <a:lnTo>
                      <a:pt x="46" y="5"/>
                    </a:lnTo>
                    <a:lnTo>
                      <a:pt x="39" y="2"/>
                    </a:lnTo>
                    <a:lnTo>
                      <a:pt x="37" y="0"/>
                    </a:lnTo>
                    <a:lnTo>
                      <a:pt x="35" y="0"/>
                    </a:lnTo>
                    <a:lnTo>
                      <a:pt x="37" y="4"/>
                    </a:lnTo>
                    <a:lnTo>
                      <a:pt x="35" y="40"/>
                    </a:lnTo>
                    <a:lnTo>
                      <a:pt x="34" y="40"/>
                    </a:lnTo>
                    <a:lnTo>
                      <a:pt x="31" y="40"/>
                    </a:lnTo>
                    <a:lnTo>
                      <a:pt x="35" y="46"/>
                    </a:lnTo>
                    <a:lnTo>
                      <a:pt x="0" y="70"/>
                    </a:lnTo>
                    <a:lnTo>
                      <a:pt x="6" y="77"/>
                    </a:lnTo>
                    <a:lnTo>
                      <a:pt x="9" y="77"/>
                    </a:lnTo>
                    <a:lnTo>
                      <a:pt x="44" y="66"/>
                    </a:lnTo>
                    <a:lnTo>
                      <a:pt x="55" y="77"/>
                    </a:lnTo>
                    <a:lnTo>
                      <a:pt x="55" y="80"/>
                    </a:lnTo>
                    <a:lnTo>
                      <a:pt x="57" y="82"/>
                    </a:lnTo>
                    <a:lnTo>
                      <a:pt x="60" y="84"/>
                    </a:lnTo>
                    <a:lnTo>
                      <a:pt x="64" y="84"/>
                    </a:lnTo>
                    <a:lnTo>
                      <a:pt x="78" y="96"/>
                    </a:lnTo>
                    <a:lnTo>
                      <a:pt x="80" y="89"/>
                    </a:lnTo>
                    <a:lnTo>
                      <a:pt x="82" y="82"/>
                    </a:lnTo>
                    <a:lnTo>
                      <a:pt x="85" y="75"/>
                    </a:lnTo>
                    <a:lnTo>
                      <a:pt x="92" y="75"/>
                    </a:lnTo>
                    <a:lnTo>
                      <a:pt x="80" y="68"/>
                    </a:lnTo>
                    <a:lnTo>
                      <a:pt x="73" y="62"/>
                    </a:lnTo>
                    <a:lnTo>
                      <a:pt x="69" y="58"/>
                    </a:lnTo>
                    <a:lnTo>
                      <a:pt x="67" y="56"/>
                    </a:lnTo>
                    <a:lnTo>
                      <a:pt x="73" y="46"/>
                    </a:lnTo>
                    <a:lnTo>
                      <a:pt x="85" y="35"/>
                    </a:lnTo>
                    <a:lnTo>
                      <a:pt x="92" y="26"/>
                    </a:lnTo>
                    <a:lnTo>
                      <a:pt x="85" y="21"/>
                    </a:lnTo>
                    <a:lnTo>
                      <a:pt x="82" y="21"/>
                    </a:lnTo>
                  </a:path>
                </a:pathLst>
              </a:custGeom>
              <a:solidFill>
                <a:srgbClr val="BFBFBF"/>
              </a:solidFill>
              <a:ln w="9525" cap="rnd">
                <a:noFill/>
                <a:round/>
                <a:headEnd/>
                <a:tailEnd/>
              </a:ln>
            </p:spPr>
            <p:txBody>
              <a:bodyPr/>
              <a:lstStyle/>
              <a:p>
                <a:endParaRPr lang="zh-CN" altLang="en-US"/>
              </a:p>
            </p:txBody>
          </p:sp>
          <p:sp>
            <p:nvSpPr>
              <p:cNvPr id="73385" name="Freeform 2227"/>
              <p:cNvSpPr>
                <a:spLocks/>
              </p:cNvSpPr>
              <p:nvPr/>
            </p:nvSpPr>
            <p:spPr bwMode="auto">
              <a:xfrm>
                <a:off x="988" y="2121"/>
                <a:ext cx="170" cy="118"/>
              </a:xfrm>
              <a:custGeom>
                <a:avLst/>
                <a:gdLst>
                  <a:gd name="T0" fmla="*/ 0 w 170"/>
                  <a:gd name="T1" fmla="*/ 86 h 118"/>
                  <a:gd name="T2" fmla="*/ 18 w 170"/>
                  <a:gd name="T3" fmla="*/ 72 h 118"/>
                  <a:gd name="T4" fmla="*/ 16 w 170"/>
                  <a:gd name="T5" fmla="*/ 69 h 118"/>
                  <a:gd name="T6" fmla="*/ 13 w 170"/>
                  <a:gd name="T7" fmla="*/ 65 h 118"/>
                  <a:gd name="T8" fmla="*/ 13 w 170"/>
                  <a:gd name="T9" fmla="*/ 60 h 118"/>
                  <a:gd name="T10" fmla="*/ 16 w 170"/>
                  <a:gd name="T11" fmla="*/ 60 h 118"/>
                  <a:gd name="T12" fmla="*/ 20 w 170"/>
                  <a:gd name="T13" fmla="*/ 60 h 118"/>
                  <a:gd name="T14" fmla="*/ 27 w 170"/>
                  <a:gd name="T15" fmla="*/ 63 h 118"/>
                  <a:gd name="T16" fmla="*/ 29 w 170"/>
                  <a:gd name="T17" fmla="*/ 65 h 118"/>
                  <a:gd name="T18" fmla="*/ 33 w 170"/>
                  <a:gd name="T19" fmla="*/ 65 h 118"/>
                  <a:gd name="T20" fmla="*/ 88 w 170"/>
                  <a:gd name="T21" fmla="*/ 36 h 118"/>
                  <a:gd name="T22" fmla="*/ 126 w 170"/>
                  <a:gd name="T23" fmla="*/ 16 h 118"/>
                  <a:gd name="T24" fmla="*/ 149 w 170"/>
                  <a:gd name="T25" fmla="*/ 4 h 118"/>
                  <a:gd name="T26" fmla="*/ 155 w 170"/>
                  <a:gd name="T27" fmla="*/ 0 h 118"/>
                  <a:gd name="T28" fmla="*/ 157 w 170"/>
                  <a:gd name="T29" fmla="*/ 0 h 118"/>
                  <a:gd name="T30" fmla="*/ 164 w 170"/>
                  <a:gd name="T31" fmla="*/ 4 h 118"/>
                  <a:gd name="T32" fmla="*/ 169 w 170"/>
                  <a:gd name="T33" fmla="*/ 6 h 118"/>
                  <a:gd name="T34" fmla="*/ 169 w 170"/>
                  <a:gd name="T35" fmla="*/ 9 h 118"/>
                  <a:gd name="T36" fmla="*/ 166 w 170"/>
                  <a:gd name="T37" fmla="*/ 11 h 118"/>
                  <a:gd name="T38" fmla="*/ 164 w 170"/>
                  <a:gd name="T39" fmla="*/ 11 h 118"/>
                  <a:gd name="T40" fmla="*/ 162 w 170"/>
                  <a:gd name="T41" fmla="*/ 11 h 118"/>
                  <a:gd name="T42" fmla="*/ 155 w 170"/>
                  <a:gd name="T43" fmla="*/ 18 h 118"/>
                  <a:gd name="T44" fmla="*/ 140 w 170"/>
                  <a:gd name="T45" fmla="*/ 29 h 118"/>
                  <a:gd name="T46" fmla="*/ 119 w 170"/>
                  <a:gd name="T47" fmla="*/ 48 h 118"/>
                  <a:gd name="T48" fmla="*/ 101 w 170"/>
                  <a:gd name="T49" fmla="*/ 60 h 118"/>
                  <a:gd name="T50" fmla="*/ 83 w 170"/>
                  <a:gd name="T51" fmla="*/ 76 h 118"/>
                  <a:gd name="T52" fmla="*/ 72 w 170"/>
                  <a:gd name="T53" fmla="*/ 88 h 118"/>
                  <a:gd name="T54" fmla="*/ 70 w 170"/>
                  <a:gd name="T55" fmla="*/ 88 h 118"/>
                  <a:gd name="T56" fmla="*/ 74 w 170"/>
                  <a:gd name="T57" fmla="*/ 95 h 118"/>
                  <a:gd name="T58" fmla="*/ 86 w 170"/>
                  <a:gd name="T59" fmla="*/ 102 h 118"/>
                  <a:gd name="T60" fmla="*/ 91 w 170"/>
                  <a:gd name="T61" fmla="*/ 106 h 118"/>
                  <a:gd name="T62" fmla="*/ 94 w 170"/>
                  <a:gd name="T63" fmla="*/ 113 h 118"/>
                  <a:gd name="T64" fmla="*/ 94 w 170"/>
                  <a:gd name="T65" fmla="*/ 115 h 118"/>
                  <a:gd name="T66" fmla="*/ 91 w 170"/>
                  <a:gd name="T67" fmla="*/ 117 h 118"/>
                  <a:gd name="T68" fmla="*/ 86 w 170"/>
                  <a:gd name="T69" fmla="*/ 115 h 118"/>
                  <a:gd name="T70" fmla="*/ 77 w 170"/>
                  <a:gd name="T71" fmla="*/ 113 h 118"/>
                  <a:gd name="T72" fmla="*/ 72 w 170"/>
                  <a:gd name="T73" fmla="*/ 113 h 118"/>
                  <a:gd name="T74" fmla="*/ 67 w 170"/>
                  <a:gd name="T75" fmla="*/ 111 h 118"/>
                  <a:gd name="T76" fmla="*/ 67 w 170"/>
                  <a:gd name="T77" fmla="*/ 106 h 118"/>
                  <a:gd name="T78" fmla="*/ 67 w 170"/>
                  <a:gd name="T79" fmla="*/ 104 h 118"/>
                  <a:gd name="T80" fmla="*/ 58 w 170"/>
                  <a:gd name="T81" fmla="*/ 99 h 118"/>
                  <a:gd name="T82" fmla="*/ 42 w 170"/>
                  <a:gd name="T83" fmla="*/ 111 h 118"/>
                  <a:gd name="T84" fmla="*/ 27 w 170"/>
                  <a:gd name="T85" fmla="*/ 102 h 118"/>
                  <a:gd name="T86" fmla="*/ 11 w 170"/>
                  <a:gd name="T87" fmla="*/ 92 h 118"/>
                  <a:gd name="T88" fmla="*/ 0 w 170"/>
                  <a:gd name="T89" fmla="*/ 86 h 11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118"/>
                  <a:gd name="T137" fmla="*/ 170 w 170"/>
                  <a:gd name="T138" fmla="*/ 118 h 11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118">
                    <a:moveTo>
                      <a:pt x="0" y="86"/>
                    </a:moveTo>
                    <a:lnTo>
                      <a:pt x="18" y="72"/>
                    </a:lnTo>
                    <a:lnTo>
                      <a:pt x="16" y="69"/>
                    </a:lnTo>
                    <a:lnTo>
                      <a:pt x="13" y="65"/>
                    </a:lnTo>
                    <a:lnTo>
                      <a:pt x="13" y="60"/>
                    </a:lnTo>
                    <a:lnTo>
                      <a:pt x="16" y="60"/>
                    </a:lnTo>
                    <a:lnTo>
                      <a:pt x="20" y="60"/>
                    </a:lnTo>
                    <a:lnTo>
                      <a:pt x="27" y="63"/>
                    </a:lnTo>
                    <a:lnTo>
                      <a:pt x="29" y="65"/>
                    </a:lnTo>
                    <a:lnTo>
                      <a:pt x="33" y="65"/>
                    </a:lnTo>
                    <a:lnTo>
                      <a:pt x="88" y="36"/>
                    </a:lnTo>
                    <a:lnTo>
                      <a:pt x="126" y="16"/>
                    </a:lnTo>
                    <a:lnTo>
                      <a:pt x="149" y="4"/>
                    </a:lnTo>
                    <a:lnTo>
                      <a:pt x="155" y="0"/>
                    </a:lnTo>
                    <a:lnTo>
                      <a:pt x="157" y="0"/>
                    </a:lnTo>
                    <a:lnTo>
                      <a:pt x="164" y="4"/>
                    </a:lnTo>
                    <a:lnTo>
                      <a:pt x="169" y="6"/>
                    </a:lnTo>
                    <a:lnTo>
                      <a:pt x="169" y="9"/>
                    </a:lnTo>
                    <a:lnTo>
                      <a:pt x="166" y="11"/>
                    </a:lnTo>
                    <a:lnTo>
                      <a:pt x="164" y="11"/>
                    </a:lnTo>
                    <a:lnTo>
                      <a:pt x="162" y="11"/>
                    </a:lnTo>
                    <a:lnTo>
                      <a:pt x="155" y="18"/>
                    </a:lnTo>
                    <a:lnTo>
                      <a:pt x="140" y="29"/>
                    </a:lnTo>
                    <a:lnTo>
                      <a:pt x="119" y="48"/>
                    </a:lnTo>
                    <a:lnTo>
                      <a:pt x="101" y="60"/>
                    </a:lnTo>
                    <a:lnTo>
                      <a:pt x="83" y="76"/>
                    </a:lnTo>
                    <a:lnTo>
                      <a:pt x="72" y="88"/>
                    </a:lnTo>
                    <a:lnTo>
                      <a:pt x="70" y="88"/>
                    </a:lnTo>
                    <a:lnTo>
                      <a:pt x="74" y="95"/>
                    </a:lnTo>
                    <a:lnTo>
                      <a:pt x="86" y="102"/>
                    </a:lnTo>
                    <a:lnTo>
                      <a:pt x="91" y="106"/>
                    </a:lnTo>
                    <a:lnTo>
                      <a:pt x="94" y="113"/>
                    </a:lnTo>
                    <a:lnTo>
                      <a:pt x="94" y="115"/>
                    </a:lnTo>
                    <a:lnTo>
                      <a:pt x="91" y="117"/>
                    </a:lnTo>
                    <a:lnTo>
                      <a:pt x="86" y="115"/>
                    </a:lnTo>
                    <a:lnTo>
                      <a:pt x="77" y="113"/>
                    </a:lnTo>
                    <a:lnTo>
                      <a:pt x="72" y="113"/>
                    </a:lnTo>
                    <a:lnTo>
                      <a:pt x="67" y="111"/>
                    </a:lnTo>
                    <a:lnTo>
                      <a:pt x="67" y="106"/>
                    </a:lnTo>
                    <a:lnTo>
                      <a:pt x="67" y="104"/>
                    </a:lnTo>
                    <a:lnTo>
                      <a:pt x="58" y="99"/>
                    </a:lnTo>
                    <a:lnTo>
                      <a:pt x="42" y="111"/>
                    </a:lnTo>
                    <a:lnTo>
                      <a:pt x="27" y="102"/>
                    </a:lnTo>
                    <a:lnTo>
                      <a:pt x="11" y="92"/>
                    </a:lnTo>
                    <a:lnTo>
                      <a:pt x="0" y="86"/>
                    </a:lnTo>
                  </a:path>
                </a:pathLst>
              </a:custGeom>
              <a:solidFill>
                <a:srgbClr val="BFBFBF"/>
              </a:solidFill>
              <a:ln w="9525" cap="rnd">
                <a:noFill/>
                <a:round/>
                <a:headEnd/>
                <a:tailEnd/>
              </a:ln>
            </p:spPr>
            <p:txBody>
              <a:bodyPr/>
              <a:lstStyle/>
              <a:p>
                <a:endParaRPr lang="zh-CN" altLang="en-US"/>
              </a:p>
            </p:txBody>
          </p:sp>
          <p:sp>
            <p:nvSpPr>
              <p:cNvPr id="73386" name="Freeform 2228"/>
              <p:cNvSpPr>
                <a:spLocks/>
              </p:cNvSpPr>
              <p:nvPr/>
            </p:nvSpPr>
            <p:spPr bwMode="auto">
              <a:xfrm>
                <a:off x="810" y="2229"/>
                <a:ext cx="186" cy="105"/>
              </a:xfrm>
              <a:custGeom>
                <a:avLst/>
                <a:gdLst>
                  <a:gd name="T0" fmla="*/ 144 w 186"/>
                  <a:gd name="T1" fmla="*/ 0 h 105"/>
                  <a:gd name="T2" fmla="*/ 114 w 186"/>
                  <a:gd name="T3" fmla="*/ 19 h 105"/>
                  <a:gd name="T4" fmla="*/ 112 w 186"/>
                  <a:gd name="T5" fmla="*/ 16 h 105"/>
                  <a:gd name="T6" fmla="*/ 108 w 186"/>
                  <a:gd name="T7" fmla="*/ 14 h 105"/>
                  <a:gd name="T8" fmla="*/ 105 w 186"/>
                  <a:gd name="T9" fmla="*/ 14 h 105"/>
                  <a:gd name="T10" fmla="*/ 101 w 186"/>
                  <a:gd name="T11" fmla="*/ 12 h 105"/>
                  <a:gd name="T12" fmla="*/ 96 w 186"/>
                  <a:gd name="T13" fmla="*/ 12 h 105"/>
                  <a:gd name="T14" fmla="*/ 98 w 186"/>
                  <a:gd name="T15" fmla="*/ 21 h 105"/>
                  <a:gd name="T16" fmla="*/ 103 w 186"/>
                  <a:gd name="T17" fmla="*/ 26 h 105"/>
                  <a:gd name="T18" fmla="*/ 72 w 186"/>
                  <a:gd name="T19" fmla="*/ 46 h 105"/>
                  <a:gd name="T20" fmla="*/ 42 w 186"/>
                  <a:gd name="T21" fmla="*/ 65 h 105"/>
                  <a:gd name="T22" fmla="*/ 16 w 186"/>
                  <a:gd name="T23" fmla="*/ 83 h 105"/>
                  <a:gd name="T24" fmla="*/ 2 w 186"/>
                  <a:gd name="T25" fmla="*/ 92 h 105"/>
                  <a:gd name="T26" fmla="*/ 0 w 186"/>
                  <a:gd name="T27" fmla="*/ 94 h 105"/>
                  <a:gd name="T28" fmla="*/ 0 w 186"/>
                  <a:gd name="T29" fmla="*/ 99 h 105"/>
                  <a:gd name="T30" fmla="*/ 2 w 186"/>
                  <a:gd name="T31" fmla="*/ 104 h 105"/>
                  <a:gd name="T32" fmla="*/ 6 w 186"/>
                  <a:gd name="T33" fmla="*/ 104 h 105"/>
                  <a:gd name="T34" fmla="*/ 11 w 186"/>
                  <a:gd name="T35" fmla="*/ 104 h 105"/>
                  <a:gd name="T36" fmla="*/ 25 w 186"/>
                  <a:gd name="T37" fmla="*/ 97 h 105"/>
                  <a:gd name="T38" fmla="*/ 44 w 186"/>
                  <a:gd name="T39" fmla="*/ 88 h 105"/>
                  <a:gd name="T40" fmla="*/ 70 w 186"/>
                  <a:gd name="T41" fmla="*/ 76 h 105"/>
                  <a:gd name="T42" fmla="*/ 91 w 186"/>
                  <a:gd name="T43" fmla="*/ 67 h 105"/>
                  <a:gd name="T44" fmla="*/ 112 w 186"/>
                  <a:gd name="T45" fmla="*/ 59 h 105"/>
                  <a:gd name="T46" fmla="*/ 133 w 186"/>
                  <a:gd name="T47" fmla="*/ 50 h 105"/>
                  <a:gd name="T48" fmla="*/ 137 w 186"/>
                  <a:gd name="T49" fmla="*/ 48 h 105"/>
                  <a:gd name="T50" fmla="*/ 147 w 186"/>
                  <a:gd name="T51" fmla="*/ 55 h 105"/>
                  <a:gd name="T52" fmla="*/ 150 w 186"/>
                  <a:gd name="T53" fmla="*/ 57 h 105"/>
                  <a:gd name="T54" fmla="*/ 152 w 186"/>
                  <a:gd name="T55" fmla="*/ 62 h 105"/>
                  <a:gd name="T56" fmla="*/ 157 w 186"/>
                  <a:gd name="T57" fmla="*/ 64 h 105"/>
                  <a:gd name="T58" fmla="*/ 159 w 186"/>
                  <a:gd name="T59" fmla="*/ 64 h 105"/>
                  <a:gd name="T60" fmla="*/ 164 w 186"/>
                  <a:gd name="T61" fmla="*/ 64 h 105"/>
                  <a:gd name="T62" fmla="*/ 168 w 186"/>
                  <a:gd name="T63" fmla="*/ 65 h 105"/>
                  <a:gd name="T64" fmla="*/ 171 w 186"/>
                  <a:gd name="T65" fmla="*/ 67 h 105"/>
                  <a:gd name="T66" fmla="*/ 175 w 186"/>
                  <a:gd name="T67" fmla="*/ 67 h 105"/>
                  <a:gd name="T68" fmla="*/ 178 w 186"/>
                  <a:gd name="T69" fmla="*/ 64 h 105"/>
                  <a:gd name="T70" fmla="*/ 175 w 186"/>
                  <a:gd name="T71" fmla="*/ 59 h 105"/>
                  <a:gd name="T72" fmla="*/ 173 w 186"/>
                  <a:gd name="T73" fmla="*/ 55 h 105"/>
                  <a:gd name="T74" fmla="*/ 166 w 186"/>
                  <a:gd name="T75" fmla="*/ 50 h 105"/>
                  <a:gd name="T76" fmla="*/ 162 w 186"/>
                  <a:gd name="T77" fmla="*/ 46 h 105"/>
                  <a:gd name="T78" fmla="*/ 157 w 186"/>
                  <a:gd name="T79" fmla="*/ 44 h 105"/>
                  <a:gd name="T80" fmla="*/ 155 w 186"/>
                  <a:gd name="T81" fmla="*/ 41 h 105"/>
                  <a:gd name="T82" fmla="*/ 168 w 186"/>
                  <a:gd name="T83" fmla="*/ 35 h 105"/>
                  <a:gd name="T84" fmla="*/ 180 w 186"/>
                  <a:gd name="T85" fmla="*/ 30 h 105"/>
                  <a:gd name="T86" fmla="*/ 185 w 186"/>
                  <a:gd name="T87" fmla="*/ 28 h 105"/>
                  <a:gd name="T88" fmla="*/ 185 w 186"/>
                  <a:gd name="T89" fmla="*/ 26 h 105"/>
                  <a:gd name="T90" fmla="*/ 180 w 186"/>
                  <a:gd name="T91" fmla="*/ 19 h 105"/>
                  <a:gd name="T92" fmla="*/ 173 w 186"/>
                  <a:gd name="T93" fmla="*/ 14 h 105"/>
                  <a:gd name="T94" fmla="*/ 166 w 186"/>
                  <a:gd name="T95" fmla="*/ 9 h 105"/>
                  <a:gd name="T96" fmla="*/ 162 w 186"/>
                  <a:gd name="T97" fmla="*/ 9 h 105"/>
                  <a:gd name="T98" fmla="*/ 155 w 186"/>
                  <a:gd name="T99" fmla="*/ 4 h 105"/>
                  <a:gd name="T100" fmla="*/ 148 w 186"/>
                  <a:gd name="T101" fmla="*/ 0 h 105"/>
                  <a:gd name="T102" fmla="*/ 144 w 186"/>
                  <a:gd name="T103" fmla="*/ 0 h 10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6"/>
                  <a:gd name="T157" fmla="*/ 0 h 105"/>
                  <a:gd name="T158" fmla="*/ 186 w 186"/>
                  <a:gd name="T159" fmla="*/ 105 h 10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6" h="105">
                    <a:moveTo>
                      <a:pt x="144" y="0"/>
                    </a:moveTo>
                    <a:lnTo>
                      <a:pt x="114" y="19"/>
                    </a:lnTo>
                    <a:lnTo>
                      <a:pt x="112" y="16"/>
                    </a:lnTo>
                    <a:lnTo>
                      <a:pt x="108" y="14"/>
                    </a:lnTo>
                    <a:lnTo>
                      <a:pt x="105" y="14"/>
                    </a:lnTo>
                    <a:lnTo>
                      <a:pt x="101" y="12"/>
                    </a:lnTo>
                    <a:lnTo>
                      <a:pt x="96" y="12"/>
                    </a:lnTo>
                    <a:lnTo>
                      <a:pt x="98" y="21"/>
                    </a:lnTo>
                    <a:lnTo>
                      <a:pt x="103" y="26"/>
                    </a:lnTo>
                    <a:lnTo>
                      <a:pt x="72" y="46"/>
                    </a:lnTo>
                    <a:lnTo>
                      <a:pt x="42" y="65"/>
                    </a:lnTo>
                    <a:lnTo>
                      <a:pt x="16" y="83"/>
                    </a:lnTo>
                    <a:lnTo>
                      <a:pt x="2" y="92"/>
                    </a:lnTo>
                    <a:lnTo>
                      <a:pt x="0" y="94"/>
                    </a:lnTo>
                    <a:lnTo>
                      <a:pt x="0" y="99"/>
                    </a:lnTo>
                    <a:lnTo>
                      <a:pt x="2" y="104"/>
                    </a:lnTo>
                    <a:lnTo>
                      <a:pt x="6" y="104"/>
                    </a:lnTo>
                    <a:lnTo>
                      <a:pt x="11" y="104"/>
                    </a:lnTo>
                    <a:lnTo>
                      <a:pt x="25" y="97"/>
                    </a:lnTo>
                    <a:lnTo>
                      <a:pt x="44" y="88"/>
                    </a:lnTo>
                    <a:lnTo>
                      <a:pt x="70" y="76"/>
                    </a:lnTo>
                    <a:lnTo>
                      <a:pt x="91" y="67"/>
                    </a:lnTo>
                    <a:lnTo>
                      <a:pt x="112" y="59"/>
                    </a:lnTo>
                    <a:lnTo>
                      <a:pt x="133" y="50"/>
                    </a:lnTo>
                    <a:lnTo>
                      <a:pt x="137" y="48"/>
                    </a:lnTo>
                    <a:lnTo>
                      <a:pt x="147" y="55"/>
                    </a:lnTo>
                    <a:lnTo>
                      <a:pt x="150" y="57"/>
                    </a:lnTo>
                    <a:lnTo>
                      <a:pt x="152" y="62"/>
                    </a:lnTo>
                    <a:lnTo>
                      <a:pt x="157" y="64"/>
                    </a:lnTo>
                    <a:lnTo>
                      <a:pt x="159" y="64"/>
                    </a:lnTo>
                    <a:lnTo>
                      <a:pt x="164" y="64"/>
                    </a:lnTo>
                    <a:lnTo>
                      <a:pt x="168" y="65"/>
                    </a:lnTo>
                    <a:lnTo>
                      <a:pt x="171" y="67"/>
                    </a:lnTo>
                    <a:lnTo>
                      <a:pt x="175" y="67"/>
                    </a:lnTo>
                    <a:lnTo>
                      <a:pt x="178" y="64"/>
                    </a:lnTo>
                    <a:lnTo>
                      <a:pt x="175" y="59"/>
                    </a:lnTo>
                    <a:lnTo>
                      <a:pt x="173" y="55"/>
                    </a:lnTo>
                    <a:lnTo>
                      <a:pt x="166" y="50"/>
                    </a:lnTo>
                    <a:lnTo>
                      <a:pt x="162" y="46"/>
                    </a:lnTo>
                    <a:lnTo>
                      <a:pt x="157" y="44"/>
                    </a:lnTo>
                    <a:lnTo>
                      <a:pt x="155" y="41"/>
                    </a:lnTo>
                    <a:lnTo>
                      <a:pt x="168" y="35"/>
                    </a:lnTo>
                    <a:lnTo>
                      <a:pt x="180" y="30"/>
                    </a:lnTo>
                    <a:lnTo>
                      <a:pt x="185" y="28"/>
                    </a:lnTo>
                    <a:lnTo>
                      <a:pt x="185" y="26"/>
                    </a:lnTo>
                    <a:lnTo>
                      <a:pt x="180" y="19"/>
                    </a:lnTo>
                    <a:lnTo>
                      <a:pt x="173" y="14"/>
                    </a:lnTo>
                    <a:lnTo>
                      <a:pt x="166" y="9"/>
                    </a:lnTo>
                    <a:lnTo>
                      <a:pt x="162" y="9"/>
                    </a:lnTo>
                    <a:lnTo>
                      <a:pt x="155" y="4"/>
                    </a:lnTo>
                    <a:lnTo>
                      <a:pt x="148" y="0"/>
                    </a:lnTo>
                    <a:lnTo>
                      <a:pt x="144" y="0"/>
                    </a:lnTo>
                  </a:path>
                </a:pathLst>
              </a:custGeom>
              <a:solidFill>
                <a:srgbClr val="BFBFBF"/>
              </a:solidFill>
              <a:ln w="9525" cap="rnd">
                <a:noFill/>
                <a:round/>
                <a:headEnd/>
                <a:tailEnd/>
              </a:ln>
            </p:spPr>
            <p:txBody>
              <a:bodyPr/>
              <a:lstStyle/>
              <a:p>
                <a:endParaRPr lang="zh-CN" altLang="en-US"/>
              </a:p>
            </p:txBody>
          </p:sp>
          <p:sp>
            <p:nvSpPr>
              <p:cNvPr id="73387" name="Freeform 2229"/>
              <p:cNvSpPr>
                <a:spLocks/>
              </p:cNvSpPr>
              <p:nvPr/>
            </p:nvSpPr>
            <p:spPr bwMode="auto">
              <a:xfrm>
                <a:off x="1004" y="2229"/>
                <a:ext cx="97" cy="82"/>
              </a:xfrm>
              <a:custGeom>
                <a:avLst/>
                <a:gdLst>
                  <a:gd name="T0" fmla="*/ 0 w 97"/>
                  <a:gd name="T1" fmla="*/ 26 h 82"/>
                  <a:gd name="T2" fmla="*/ 9 w 97"/>
                  <a:gd name="T3" fmla="*/ 33 h 82"/>
                  <a:gd name="T4" fmla="*/ 13 w 97"/>
                  <a:gd name="T5" fmla="*/ 40 h 82"/>
                  <a:gd name="T6" fmla="*/ 17 w 97"/>
                  <a:gd name="T7" fmla="*/ 42 h 82"/>
                  <a:gd name="T8" fmla="*/ 21 w 97"/>
                  <a:gd name="T9" fmla="*/ 42 h 82"/>
                  <a:gd name="T10" fmla="*/ 26 w 97"/>
                  <a:gd name="T11" fmla="*/ 42 h 82"/>
                  <a:gd name="T12" fmla="*/ 30 w 97"/>
                  <a:gd name="T13" fmla="*/ 47 h 82"/>
                  <a:gd name="T14" fmla="*/ 42 w 97"/>
                  <a:gd name="T15" fmla="*/ 54 h 82"/>
                  <a:gd name="T16" fmla="*/ 49 w 97"/>
                  <a:gd name="T17" fmla="*/ 59 h 82"/>
                  <a:gd name="T18" fmla="*/ 56 w 97"/>
                  <a:gd name="T19" fmla="*/ 63 h 82"/>
                  <a:gd name="T20" fmla="*/ 62 w 97"/>
                  <a:gd name="T21" fmla="*/ 67 h 82"/>
                  <a:gd name="T22" fmla="*/ 74 w 97"/>
                  <a:gd name="T23" fmla="*/ 71 h 82"/>
                  <a:gd name="T24" fmla="*/ 82 w 97"/>
                  <a:gd name="T25" fmla="*/ 76 h 82"/>
                  <a:gd name="T26" fmla="*/ 89 w 97"/>
                  <a:gd name="T27" fmla="*/ 78 h 82"/>
                  <a:gd name="T28" fmla="*/ 93 w 97"/>
                  <a:gd name="T29" fmla="*/ 81 h 82"/>
                  <a:gd name="T30" fmla="*/ 96 w 97"/>
                  <a:gd name="T31" fmla="*/ 81 h 82"/>
                  <a:gd name="T32" fmla="*/ 96 w 97"/>
                  <a:gd name="T33" fmla="*/ 76 h 82"/>
                  <a:gd name="T34" fmla="*/ 93 w 97"/>
                  <a:gd name="T35" fmla="*/ 74 h 82"/>
                  <a:gd name="T36" fmla="*/ 89 w 97"/>
                  <a:gd name="T37" fmla="*/ 69 h 82"/>
                  <a:gd name="T38" fmla="*/ 82 w 97"/>
                  <a:gd name="T39" fmla="*/ 61 h 82"/>
                  <a:gd name="T40" fmla="*/ 75 w 97"/>
                  <a:gd name="T41" fmla="*/ 59 h 82"/>
                  <a:gd name="T42" fmla="*/ 74 w 97"/>
                  <a:gd name="T43" fmla="*/ 54 h 82"/>
                  <a:gd name="T44" fmla="*/ 67 w 97"/>
                  <a:gd name="T45" fmla="*/ 47 h 82"/>
                  <a:gd name="T46" fmla="*/ 62 w 97"/>
                  <a:gd name="T47" fmla="*/ 47 h 82"/>
                  <a:gd name="T48" fmla="*/ 58 w 97"/>
                  <a:gd name="T49" fmla="*/ 35 h 82"/>
                  <a:gd name="T50" fmla="*/ 56 w 97"/>
                  <a:gd name="T51" fmla="*/ 33 h 82"/>
                  <a:gd name="T52" fmla="*/ 44 w 97"/>
                  <a:gd name="T53" fmla="*/ 26 h 82"/>
                  <a:gd name="T54" fmla="*/ 44 w 97"/>
                  <a:gd name="T55" fmla="*/ 24 h 82"/>
                  <a:gd name="T56" fmla="*/ 44 w 97"/>
                  <a:gd name="T57" fmla="*/ 19 h 82"/>
                  <a:gd name="T58" fmla="*/ 40 w 97"/>
                  <a:gd name="T59" fmla="*/ 17 h 82"/>
                  <a:gd name="T60" fmla="*/ 33 w 97"/>
                  <a:gd name="T61" fmla="*/ 10 h 82"/>
                  <a:gd name="T62" fmla="*/ 28 w 97"/>
                  <a:gd name="T63" fmla="*/ 8 h 82"/>
                  <a:gd name="T64" fmla="*/ 24 w 97"/>
                  <a:gd name="T65" fmla="*/ 6 h 82"/>
                  <a:gd name="T66" fmla="*/ 13 w 97"/>
                  <a:gd name="T67" fmla="*/ 0 h 82"/>
                  <a:gd name="T68" fmla="*/ 0 w 97"/>
                  <a:gd name="T69" fmla="*/ 26 h 8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7"/>
                  <a:gd name="T106" fmla="*/ 0 h 82"/>
                  <a:gd name="T107" fmla="*/ 97 w 97"/>
                  <a:gd name="T108" fmla="*/ 82 h 8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7" h="82">
                    <a:moveTo>
                      <a:pt x="0" y="26"/>
                    </a:moveTo>
                    <a:lnTo>
                      <a:pt x="9" y="33"/>
                    </a:lnTo>
                    <a:lnTo>
                      <a:pt x="13" y="40"/>
                    </a:lnTo>
                    <a:lnTo>
                      <a:pt x="17" y="42"/>
                    </a:lnTo>
                    <a:lnTo>
                      <a:pt x="21" y="42"/>
                    </a:lnTo>
                    <a:lnTo>
                      <a:pt x="26" y="42"/>
                    </a:lnTo>
                    <a:lnTo>
                      <a:pt x="30" y="47"/>
                    </a:lnTo>
                    <a:lnTo>
                      <a:pt x="42" y="54"/>
                    </a:lnTo>
                    <a:lnTo>
                      <a:pt x="49" y="59"/>
                    </a:lnTo>
                    <a:lnTo>
                      <a:pt x="56" y="63"/>
                    </a:lnTo>
                    <a:lnTo>
                      <a:pt x="62" y="67"/>
                    </a:lnTo>
                    <a:lnTo>
                      <a:pt x="74" y="71"/>
                    </a:lnTo>
                    <a:lnTo>
                      <a:pt x="82" y="76"/>
                    </a:lnTo>
                    <a:lnTo>
                      <a:pt x="89" y="78"/>
                    </a:lnTo>
                    <a:lnTo>
                      <a:pt x="93" y="81"/>
                    </a:lnTo>
                    <a:lnTo>
                      <a:pt x="96" y="81"/>
                    </a:lnTo>
                    <a:lnTo>
                      <a:pt x="96" y="76"/>
                    </a:lnTo>
                    <a:lnTo>
                      <a:pt x="93" y="74"/>
                    </a:lnTo>
                    <a:lnTo>
                      <a:pt x="89" y="69"/>
                    </a:lnTo>
                    <a:lnTo>
                      <a:pt x="82" y="61"/>
                    </a:lnTo>
                    <a:lnTo>
                      <a:pt x="75" y="59"/>
                    </a:lnTo>
                    <a:lnTo>
                      <a:pt x="74" y="54"/>
                    </a:lnTo>
                    <a:lnTo>
                      <a:pt x="67" y="47"/>
                    </a:lnTo>
                    <a:lnTo>
                      <a:pt x="62" y="47"/>
                    </a:lnTo>
                    <a:lnTo>
                      <a:pt x="58" y="35"/>
                    </a:lnTo>
                    <a:lnTo>
                      <a:pt x="56" y="33"/>
                    </a:lnTo>
                    <a:lnTo>
                      <a:pt x="44" y="26"/>
                    </a:lnTo>
                    <a:lnTo>
                      <a:pt x="44" y="24"/>
                    </a:lnTo>
                    <a:lnTo>
                      <a:pt x="44" y="19"/>
                    </a:lnTo>
                    <a:lnTo>
                      <a:pt x="40" y="17"/>
                    </a:lnTo>
                    <a:lnTo>
                      <a:pt x="33" y="10"/>
                    </a:lnTo>
                    <a:lnTo>
                      <a:pt x="28" y="8"/>
                    </a:lnTo>
                    <a:lnTo>
                      <a:pt x="24" y="6"/>
                    </a:lnTo>
                    <a:lnTo>
                      <a:pt x="13" y="0"/>
                    </a:lnTo>
                    <a:lnTo>
                      <a:pt x="0" y="26"/>
                    </a:lnTo>
                  </a:path>
                </a:pathLst>
              </a:custGeom>
              <a:solidFill>
                <a:srgbClr val="BFBFBF"/>
              </a:solidFill>
              <a:ln w="9525" cap="rnd">
                <a:noFill/>
                <a:round/>
                <a:headEnd/>
                <a:tailEnd/>
              </a:ln>
            </p:spPr>
            <p:txBody>
              <a:bodyPr/>
              <a:lstStyle/>
              <a:p>
                <a:endParaRPr lang="zh-CN" altLang="en-US"/>
              </a:p>
            </p:txBody>
          </p:sp>
          <p:sp>
            <p:nvSpPr>
              <p:cNvPr id="73388" name="Freeform 2230"/>
              <p:cNvSpPr>
                <a:spLocks/>
              </p:cNvSpPr>
              <p:nvPr/>
            </p:nvSpPr>
            <p:spPr bwMode="auto">
              <a:xfrm>
                <a:off x="947" y="2197"/>
                <a:ext cx="66" cy="59"/>
              </a:xfrm>
              <a:custGeom>
                <a:avLst/>
                <a:gdLst>
                  <a:gd name="T0" fmla="*/ 10 w 66"/>
                  <a:gd name="T1" fmla="*/ 0 h 59"/>
                  <a:gd name="T2" fmla="*/ 21 w 66"/>
                  <a:gd name="T3" fmla="*/ 6 h 59"/>
                  <a:gd name="T4" fmla="*/ 33 w 66"/>
                  <a:gd name="T5" fmla="*/ 13 h 59"/>
                  <a:gd name="T6" fmla="*/ 35 w 66"/>
                  <a:gd name="T7" fmla="*/ 15 h 59"/>
                  <a:gd name="T8" fmla="*/ 49 w 66"/>
                  <a:gd name="T9" fmla="*/ 22 h 59"/>
                  <a:gd name="T10" fmla="*/ 55 w 66"/>
                  <a:gd name="T11" fmla="*/ 27 h 59"/>
                  <a:gd name="T12" fmla="*/ 62 w 66"/>
                  <a:gd name="T13" fmla="*/ 29 h 59"/>
                  <a:gd name="T14" fmla="*/ 65 w 66"/>
                  <a:gd name="T15" fmla="*/ 31 h 59"/>
                  <a:gd name="T16" fmla="*/ 51 w 66"/>
                  <a:gd name="T17" fmla="*/ 58 h 59"/>
                  <a:gd name="T18" fmla="*/ 49 w 66"/>
                  <a:gd name="T19" fmla="*/ 55 h 59"/>
                  <a:gd name="T20" fmla="*/ 49 w 66"/>
                  <a:gd name="T21" fmla="*/ 53 h 59"/>
                  <a:gd name="T22" fmla="*/ 44 w 66"/>
                  <a:gd name="T23" fmla="*/ 46 h 59"/>
                  <a:gd name="T24" fmla="*/ 37 w 66"/>
                  <a:gd name="T25" fmla="*/ 42 h 59"/>
                  <a:gd name="T26" fmla="*/ 26 w 66"/>
                  <a:gd name="T27" fmla="*/ 36 h 59"/>
                  <a:gd name="T28" fmla="*/ 19 w 66"/>
                  <a:gd name="T29" fmla="*/ 31 h 59"/>
                  <a:gd name="T30" fmla="*/ 14 w 66"/>
                  <a:gd name="T31" fmla="*/ 29 h 59"/>
                  <a:gd name="T32" fmla="*/ 9 w 66"/>
                  <a:gd name="T33" fmla="*/ 29 h 59"/>
                  <a:gd name="T34" fmla="*/ 0 w 66"/>
                  <a:gd name="T35" fmla="*/ 20 h 59"/>
                  <a:gd name="T36" fmla="*/ 0 w 66"/>
                  <a:gd name="T37" fmla="*/ 13 h 59"/>
                  <a:gd name="T38" fmla="*/ 2 w 66"/>
                  <a:gd name="T39" fmla="*/ 6 h 59"/>
                  <a:gd name="T40" fmla="*/ 4 w 66"/>
                  <a:gd name="T41" fmla="*/ 4 h 59"/>
                  <a:gd name="T42" fmla="*/ 6 w 66"/>
                  <a:gd name="T43" fmla="*/ 2 h 59"/>
                  <a:gd name="T44" fmla="*/ 10 w 66"/>
                  <a:gd name="T45" fmla="*/ 0 h 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6"/>
                  <a:gd name="T70" fmla="*/ 0 h 59"/>
                  <a:gd name="T71" fmla="*/ 66 w 66"/>
                  <a:gd name="T72" fmla="*/ 59 h 5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6" h="59">
                    <a:moveTo>
                      <a:pt x="10" y="0"/>
                    </a:moveTo>
                    <a:lnTo>
                      <a:pt x="21" y="6"/>
                    </a:lnTo>
                    <a:lnTo>
                      <a:pt x="33" y="13"/>
                    </a:lnTo>
                    <a:lnTo>
                      <a:pt x="35" y="15"/>
                    </a:lnTo>
                    <a:lnTo>
                      <a:pt x="49" y="22"/>
                    </a:lnTo>
                    <a:lnTo>
                      <a:pt x="55" y="27"/>
                    </a:lnTo>
                    <a:lnTo>
                      <a:pt x="62" y="29"/>
                    </a:lnTo>
                    <a:lnTo>
                      <a:pt x="65" y="31"/>
                    </a:lnTo>
                    <a:lnTo>
                      <a:pt x="51" y="58"/>
                    </a:lnTo>
                    <a:lnTo>
                      <a:pt x="49" y="55"/>
                    </a:lnTo>
                    <a:lnTo>
                      <a:pt x="49" y="53"/>
                    </a:lnTo>
                    <a:lnTo>
                      <a:pt x="44" y="46"/>
                    </a:lnTo>
                    <a:lnTo>
                      <a:pt x="37" y="42"/>
                    </a:lnTo>
                    <a:lnTo>
                      <a:pt x="26" y="36"/>
                    </a:lnTo>
                    <a:lnTo>
                      <a:pt x="19" y="31"/>
                    </a:lnTo>
                    <a:lnTo>
                      <a:pt x="14" y="29"/>
                    </a:lnTo>
                    <a:lnTo>
                      <a:pt x="9" y="29"/>
                    </a:lnTo>
                    <a:lnTo>
                      <a:pt x="0" y="20"/>
                    </a:lnTo>
                    <a:lnTo>
                      <a:pt x="0" y="13"/>
                    </a:lnTo>
                    <a:lnTo>
                      <a:pt x="2" y="6"/>
                    </a:lnTo>
                    <a:lnTo>
                      <a:pt x="4" y="4"/>
                    </a:lnTo>
                    <a:lnTo>
                      <a:pt x="6" y="2"/>
                    </a:lnTo>
                    <a:lnTo>
                      <a:pt x="10" y="0"/>
                    </a:lnTo>
                  </a:path>
                </a:pathLst>
              </a:custGeom>
              <a:solidFill>
                <a:srgbClr val="BFBFBF"/>
              </a:solidFill>
              <a:ln w="9525" cap="rnd">
                <a:noFill/>
                <a:round/>
                <a:headEnd/>
                <a:tailEnd/>
              </a:ln>
            </p:spPr>
            <p:txBody>
              <a:bodyPr/>
              <a:lstStyle/>
              <a:p>
                <a:endParaRPr lang="zh-CN" altLang="en-US"/>
              </a:p>
            </p:txBody>
          </p:sp>
          <p:sp>
            <p:nvSpPr>
              <p:cNvPr id="73389" name="Freeform 2231"/>
              <p:cNvSpPr>
                <a:spLocks/>
              </p:cNvSpPr>
              <p:nvPr/>
            </p:nvSpPr>
            <p:spPr bwMode="auto">
              <a:xfrm>
                <a:off x="862" y="2112"/>
                <a:ext cx="97" cy="116"/>
              </a:xfrm>
              <a:custGeom>
                <a:avLst/>
                <a:gdLst>
                  <a:gd name="T0" fmla="*/ 88 w 97"/>
                  <a:gd name="T1" fmla="*/ 26 h 116"/>
                  <a:gd name="T2" fmla="*/ 58 w 97"/>
                  <a:gd name="T3" fmla="*/ 40 h 116"/>
                  <a:gd name="T4" fmla="*/ 49 w 97"/>
                  <a:gd name="T5" fmla="*/ 8 h 116"/>
                  <a:gd name="T6" fmla="*/ 40 w 97"/>
                  <a:gd name="T7" fmla="*/ 2 h 116"/>
                  <a:gd name="T8" fmla="*/ 37 w 97"/>
                  <a:gd name="T9" fmla="*/ 0 h 116"/>
                  <a:gd name="T10" fmla="*/ 37 w 97"/>
                  <a:gd name="T11" fmla="*/ 2 h 116"/>
                  <a:gd name="T12" fmla="*/ 40 w 97"/>
                  <a:gd name="T13" fmla="*/ 4 h 116"/>
                  <a:gd name="T14" fmla="*/ 37 w 97"/>
                  <a:gd name="T15" fmla="*/ 44 h 116"/>
                  <a:gd name="T16" fmla="*/ 35 w 97"/>
                  <a:gd name="T17" fmla="*/ 44 h 116"/>
                  <a:gd name="T18" fmla="*/ 34 w 97"/>
                  <a:gd name="T19" fmla="*/ 47 h 116"/>
                  <a:gd name="T20" fmla="*/ 37 w 97"/>
                  <a:gd name="T21" fmla="*/ 51 h 116"/>
                  <a:gd name="T22" fmla="*/ 0 w 97"/>
                  <a:gd name="T23" fmla="*/ 80 h 116"/>
                  <a:gd name="T24" fmla="*/ 9 w 97"/>
                  <a:gd name="T25" fmla="*/ 87 h 116"/>
                  <a:gd name="T26" fmla="*/ 46 w 97"/>
                  <a:gd name="T27" fmla="*/ 73 h 116"/>
                  <a:gd name="T28" fmla="*/ 62 w 97"/>
                  <a:gd name="T29" fmla="*/ 87 h 116"/>
                  <a:gd name="T30" fmla="*/ 78 w 97"/>
                  <a:gd name="T31" fmla="*/ 101 h 116"/>
                  <a:gd name="T32" fmla="*/ 85 w 97"/>
                  <a:gd name="T33" fmla="*/ 108 h 116"/>
                  <a:gd name="T34" fmla="*/ 96 w 97"/>
                  <a:gd name="T35" fmla="*/ 115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7"/>
                  <a:gd name="T55" fmla="*/ 0 h 116"/>
                  <a:gd name="T56" fmla="*/ 97 w 97"/>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7" h="116">
                    <a:moveTo>
                      <a:pt x="88" y="26"/>
                    </a:moveTo>
                    <a:lnTo>
                      <a:pt x="58" y="40"/>
                    </a:lnTo>
                    <a:lnTo>
                      <a:pt x="49" y="8"/>
                    </a:lnTo>
                    <a:lnTo>
                      <a:pt x="40" y="2"/>
                    </a:lnTo>
                    <a:lnTo>
                      <a:pt x="37" y="0"/>
                    </a:lnTo>
                    <a:lnTo>
                      <a:pt x="37" y="2"/>
                    </a:lnTo>
                    <a:lnTo>
                      <a:pt x="40" y="4"/>
                    </a:lnTo>
                    <a:lnTo>
                      <a:pt x="37" y="44"/>
                    </a:lnTo>
                    <a:lnTo>
                      <a:pt x="35" y="44"/>
                    </a:lnTo>
                    <a:lnTo>
                      <a:pt x="34" y="47"/>
                    </a:lnTo>
                    <a:lnTo>
                      <a:pt x="37" y="51"/>
                    </a:lnTo>
                    <a:lnTo>
                      <a:pt x="0" y="80"/>
                    </a:lnTo>
                    <a:lnTo>
                      <a:pt x="9" y="87"/>
                    </a:lnTo>
                    <a:lnTo>
                      <a:pt x="46" y="73"/>
                    </a:lnTo>
                    <a:lnTo>
                      <a:pt x="62" y="87"/>
                    </a:lnTo>
                    <a:lnTo>
                      <a:pt x="78" y="101"/>
                    </a:lnTo>
                    <a:lnTo>
                      <a:pt x="85" y="108"/>
                    </a:lnTo>
                    <a:lnTo>
                      <a:pt x="96" y="115"/>
                    </a:lnTo>
                  </a:path>
                </a:pathLst>
              </a:custGeom>
              <a:noFill/>
              <a:ln w="12700" cap="rnd">
                <a:solidFill>
                  <a:srgbClr val="000000"/>
                </a:solidFill>
                <a:round/>
                <a:headEnd type="none" w="sm" len="sm"/>
                <a:tailEnd type="none" w="sm" len="sm"/>
              </a:ln>
            </p:spPr>
            <p:txBody>
              <a:bodyPr/>
              <a:lstStyle/>
              <a:p>
                <a:endParaRPr lang="zh-CN" altLang="en-US"/>
              </a:p>
            </p:txBody>
          </p:sp>
          <p:sp>
            <p:nvSpPr>
              <p:cNvPr id="73390" name="Freeform 2232"/>
              <p:cNvSpPr>
                <a:spLocks/>
              </p:cNvSpPr>
              <p:nvPr/>
            </p:nvSpPr>
            <p:spPr bwMode="auto">
              <a:xfrm>
                <a:off x="934" y="2137"/>
                <a:ext cx="52" cy="75"/>
              </a:xfrm>
              <a:custGeom>
                <a:avLst/>
                <a:gdLst>
                  <a:gd name="T0" fmla="*/ 51 w 52"/>
                  <a:gd name="T1" fmla="*/ 74 h 75"/>
                  <a:gd name="T2" fmla="*/ 32 w 52"/>
                  <a:gd name="T3" fmla="*/ 64 h 75"/>
                  <a:gd name="T4" fmla="*/ 18 w 52"/>
                  <a:gd name="T5" fmla="*/ 53 h 75"/>
                  <a:gd name="T6" fmla="*/ 13 w 52"/>
                  <a:gd name="T7" fmla="*/ 51 h 75"/>
                  <a:gd name="T8" fmla="*/ 6 w 52"/>
                  <a:gd name="T9" fmla="*/ 44 h 75"/>
                  <a:gd name="T10" fmla="*/ 0 w 52"/>
                  <a:gd name="T11" fmla="*/ 40 h 75"/>
                  <a:gd name="T12" fmla="*/ 0 w 52"/>
                  <a:gd name="T13" fmla="*/ 38 h 75"/>
                  <a:gd name="T14" fmla="*/ 26 w 52"/>
                  <a:gd name="T15" fmla="*/ 9 h 75"/>
                  <a:gd name="T16" fmla="*/ 26 w 52"/>
                  <a:gd name="T17" fmla="*/ 6 h 75"/>
                  <a:gd name="T18" fmla="*/ 18 w 52"/>
                  <a:gd name="T19" fmla="*/ 0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75"/>
                  <a:gd name="T32" fmla="*/ 52 w 52"/>
                  <a:gd name="T33" fmla="*/ 75 h 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75">
                    <a:moveTo>
                      <a:pt x="51" y="74"/>
                    </a:moveTo>
                    <a:lnTo>
                      <a:pt x="32" y="64"/>
                    </a:lnTo>
                    <a:lnTo>
                      <a:pt x="18" y="53"/>
                    </a:lnTo>
                    <a:lnTo>
                      <a:pt x="13" y="51"/>
                    </a:lnTo>
                    <a:lnTo>
                      <a:pt x="6" y="44"/>
                    </a:lnTo>
                    <a:lnTo>
                      <a:pt x="0" y="40"/>
                    </a:lnTo>
                    <a:lnTo>
                      <a:pt x="0" y="38"/>
                    </a:lnTo>
                    <a:lnTo>
                      <a:pt x="26" y="9"/>
                    </a:lnTo>
                    <a:lnTo>
                      <a:pt x="26" y="6"/>
                    </a:lnTo>
                    <a:lnTo>
                      <a:pt x="18" y="0"/>
                    </a:lnTo>
                  </a:path>
                </a:pathLst>
              </a:custGeom>
              <a:noFill/>
              <a:ln w="12700" cap="rnd">
                <a:solidFill>
                  <a:srgbClr val="000000"/>
                </a:solidFill>
                <a:round/>
                <a:headEnd type="none" w="sm" len="sm"/>
                <a:tailEnd type="none" w="sm" len="sm"/>
              </a:ln>
            </p:spPr>
            <p:txBody>
              <a:bodyPr/>
              <a:lstStyle/>
              <a:p>
                <a:endParaRPr lang="zh-CN" altLang="en-US"/>
              </a:p>
            </p:txBody>
          </p:sp>
          <p:sp>
            <p:nvSpPr>
              <p:cNvPr id="73391" name="Freeform 2233"/>
              <p:cNvSpPr>
                <a:spLocks/>
              </p:cNvSpPr>
              <p:nvPr/>
            </p:nvSpPr>
            <p:spPr bwMode="auto">
              <a:xfrm>
                <a:off x="948" y="2196"/>
                <a:ext cx="20" cy="24"/>
              </a:xfrm>
              <a:custGeom>
                <a:avLst/>
                <a:gdLst>
                  <a:gd name="T0" fmla="*/ 19 w 20"/>
                  <a:gd name="T1" fmla="*/ 2 h 24"/>
                  <a:gd name="T2" fmla="*/ 13 w 20"/>
                  <a:gd name="T3" fmla="*/ 0 h 24"/>
                  <a:gd name="T4" fmla="*/ 11 w 20"/>
                  <a:gd name="T5" fmla="*/ 2 h 24"/>
                  <a:gd name="T6" fmla="*/ 7 w 20"/>
                  <a:gd name="T7" fmla="*/ 4 h 24"/>
                  <a:gd name="T8" fmla="*/ 5 w 20"/>
                  <a:gd name="T9" fmla="*/ 6 h 24"/>
                  <a:gd name="T10" fmla="*/ 2 w 20"/>
                  <a:gd name="T11" fmla="*/ 11 h 24"/>
                  <a:gd name="T12" fmla="*/ 0 w 20"/>
                  <a:gd name="T13" fmla="*/ 13 h 24"/>
                  <a:gd name="T14" fmla="*/ 0 w 20"/>
                  <a:gd name="T15" fmla="*/ 16 h 24"/>
                  <a:gd name="T16" fmla="*/ 0 w 20"/>
                  <a:gd name="T17" fmla="*/ 23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24"/>
                  <a:gd name="T29" fmla="*/ 20 w 20"/>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24">
                    <a:moveTo>
                      <a:pt x="19" y="2"/>
                    </a:moveTo>
                    <a:lnTo>
                      <a:pt x="13" y="0"/>
                    </a:lnTo>
                    <a:lnTo>
                      <a:pt x="11" y="2"/>
                    </a:lnTo>
                    <a:lnTo>
                      <a:pt x="7" y="4"/>
                    </a:lnTo>
                    <a:lnTo>
                      <a:pt x="5" y="6"/>
                    </a:lnTo>
                    <a:lnTo>
                      <a:pt x="2" y="11"/>
                    </a:lnTo>
                    <a:lnTo>
                      <a:pt x="0" y="13"/>
                    </a:lnTo>
                    <a:lnTo>
                      <a:pt x="0" y="16"/>
                    </a:lnTo>
                    <a:lnTo>
                      <a:pt x="0" y="23"/>
                    </a:lnTo>
                  </a:path>
                </a:pathLst>
              </a:custGeom>
              <a:noFill/>
              <a:ln w="12700" cap="rnd">
                <a:solidFill>
                  <a:srgbClr val="000000"/>
                </a:solidFill>
                <a:round/>
                <a:headEnd type="none" w="sm" len="sm"/>
                <a:tailEnd type="none" w="sm" len="sm"/>
              </a:ln>
            </p:spPr>
            <p:txBody>
              <a:bodyPr/>
              <a:lstStyle/>
              <a:p>
                <a:endParaRPr lang="zh-CN" altLang="en-US"/>
              </a:p>
            </p:txBody>
          </p:sp>
          <p:sp>
            <p:nvSpPr>
              <p:cNvPr id="73392" name="Freeform 2234"/>
              <p:cNvSpPr>
                <a:spLocks/>
              </p:cNvSpPr>
              <p:nvPr/>
            </p:nvSpPr>
            <p:spPr bwMode="auto">
              <a:xfrm>
                <a:off x="923" y="2181"/>
                <a:ext cx="32" cy="21"/>
              </a:xfrm>
              <a:custGeom>
                <a:avLst/>
                <a:gdLst>
                  <a:gd name="T0" fmla="*/ 31 w 32"/>
                  <a:gd name="T1" fmla="*/ 20 h 21"/>
                  <a:gd name="T2" fmla="*/ 26 w 32"/>
                  <a:gd name="T3" fmla="*/ 17 h 21"/>
                  <a:gd name="T4" fmla="*/ 19 w 32"/>
                  <a:gd name="T5" fmla="*/ 15 h 21"/>
                  <a:gd name="T6" fmla="*/ 11 w 32"/>
                  <a:gd name="T7" fmla="*/ 7 h 21"/>
                  <a:gd name="T8" fmla="*/ 4 w 32"/>
                  <a:gd name="T9" fmla="*/ 5 h 21"/>
                  <a:gd name="T10" fmla="*/ 0 w 32"/>
                  <a:gd name="T11" fmla="*/ 0 h 21"/>
                  <a:gd name="T12" fmla="*/ 0 60000 65536"/>
                  <a:gd name="T13" fmla="*/ 0 60000 65536"/>
                  <a:gd name="T14" fmla="*/ 0 60000 65536"/>
                  <a:gd name="T15" fmla="*/ 0 60000 65536"/>
                  <a:gd name="T16" fmla="*/ 0 60000 65536"/>
                  <a:gd name="T17" fmla="*/ 0 60000 65536"/>
                  <a:gd name="T18" fmla="*/ 0 w 32"/>
                  <a:gd name="T19" fmla="*/ 0 h 21"/>
                  <a:gd name="T20" fmla="*/ 32 w 32"/>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32" h="21">
                    <a:moveTo>
                      <a:pt x="31" y="20"/>
                    </a:moveTo>
                    <a:lnTo>
                      <a:pt x="26" y="17"/>
                    </a:lnTo>
                    <a:lnTo>
                      <a:pt x="19" y="15"/>
                    </a:lnTo>
                    <a:lnTo>
                      <a:pt x="11" y="7"/>
                    </a:lnTo>
                    <a:lnTo>
                      <a:pt x="4" y="5"/>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3393" name="Freeform 2235"/>
              <p:cNvSpPr>
                <a:spLocks/>
              </p:cNvSpPr>
              <p:nvPr/>
            </p:nvSpPr>
            <p:spPr bwMode="auto">
              <a:xfrm>
                <a:off x="899" y="2164"/>
                <a:ext cx="27" cy="20"/>
              </a:xfrm>
              <a:custGeom>
                <a:avLst/>
                <a:gdLst>
                  <a:gd name="T0" fmla="*/ 23 w 27"/>
                  <a:gd name="T1" fmla="*/ 19 h 20"/>
                  <a:gd name="T2" fmla="*/ 26 w 27"/>
                  <a:gd name="T3" fmla="*/ 19 h 20"/>
                  <a:gd name="T4" fmla="*/ 23 w 27"/>
                  <a:gd name="T5" fmla="*/ 16 h 20"/>
                  <a:gd name="T6" fmla="*/ 16 w 27"/>
                  <a:gd name="T7" fmla="*/ 12 h 20"/>
                  <a:gd name="T8" fmla="*/ 9 w 27"/>
                  <a:gd name="T9" fmla="*/ 7 h 20"/>
                  <a:gd name="T10" fmla="*/ 2 w 27"/>
                  <a:gd name="T11" fmla="*/ 2 h 20"/>
                  <a:gd name="T12" fmla="*/ 0 w 27"/>
                  <a:gd name="T13" fmla="*/ 0 h 20"/>
                  <a:gd name="T14" fmla="*/ 0 60000 65536"/>
                  <a:gd name="T15" fmla="*/ 0 60000 65536"/>
                  <a:gd name="T16" fmla="*/ 0 60000 65536"/>
                  <a:gd name="T17" fmla="*/ 0 60000 65536"/>
                  <a:gd name="T18" fmla="*/ 0 60000 65536"/>
                  <a:gd name="T19" fmla="*/ 0 60000 65536"/>
                  <a:gd name="T20" fmla="*/ 0 60000 65536"/>
                  <a:gd name="T21" fmla="*/ 0 w 27"/>
                  <a:gd name="T22" fmla="*/ 0 h 20"/>
                  <a:gd name="T23" fmla="*/ 27 w 27"/>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20">
                    <a:moveTo>
                      <a:pt x="23" y="19"/>
                    </a:moveTo>
                    <a:lnTo>
                      <a:pt x="26" y="19"/>
                    </a:lnTo>
                    <a:lnTo>
                      <a:pt x="23" y="16"/>
                    </a:lnTo>
                    <a:lnTo>
                      <a:pt x="16" y="12"/>
                    </a:lnTo>
                    <a:lnTo>
                      <a:pt x="9" y="7"/>
                    </a:lnTo>
                    <a:lnTo>
                      <a:pt x="2" y="2"/>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3394" name="Line 2236"/>
              <p:cNvSpPr>
                <a:spLocks noChangeShapeType="1"/>
              </p:cNvSpPr>
              <p:nvPr/>
            </p:nvSpPr>
            <p:spPr bwMode="auto">
              <a:xfrm flipH="1">
                <a:off x="911" y="2180"/>
                <a:ext cx="14"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95" name="Freeform 2237"/>
              <p:cNvSpPr>
                <a:spLocks/>
              </p:cNvSpPr>
              <p:nvPr/>
            </p:nvSpPr>
            <p:spPr bwMode="auto">
              <a:xfrm>
                <a:off x="899" y="2157"/>
                <a:ext cx="20" cy="21"/>
              </a:xfrm>
              <a:custGeom>
                <a:avLst/>
                <a:gdLst>
                  <a:gd name="T0" fmla="*/ 0 w 20"/>
                  <a:gd name="T1" fmla="*/ 0 h 21"/>
                  <a:gd name="T2" fmla="*/ 9 w 20"/>
                  <a:gd name="T3" fmla="*/ 10 h 21"/>
                  <a:gd name="T4" fmla="*/ 19 w 20"/>
                  <a:gd name="T5" fmla="*/ 20 h 21"/>
                  <a:gd name="T6" fmla="*/ 0 60000 65536"/>
                  <a:gd name="T7" fmla="*/ 0 60000 65536"/>
                  <a:gd name="T8" fmla="*/ 0 60000 65536"/>
                  <a:gd name="T9" fmla="*/ 0 w 20"/>
                  <a:gd name="T10" fmla="*/ 0 h 21"/>
                  <a:gd name="T11" fmla="*/ 20 w 20"/>
                  <a:gd name="T12" fmla="*/ 21 h 21"/>
                </a:gdLst>
                <a:ahLst/>
                <a:cxnLst>
                  <a:cxn ang="T6">
                    <a:pos x="T0" y="T1"/>
                  </a:cxn>
                  <a:cxn ang="T7">
                    <a:pos x="T2" y="T3"/>
                  </a:cxn>
                  <a:cxn ang="T8">
                    <a:pos x="T4" y="T5"/>
                  </a:cxn>
                </a:cxnLst>
                <a:rect l="T9" t="T10" r="T11" b="T12"/>
                <a:pathLst>
                  <a:path w="20" h="21">
                    <a:moveTo>
                      <a:pt x="0" y="0"/>
                    </a:moveTo>
                    <a:lnTo>
                      <a:pt x="9" y="10"/>
                    </a:lnTo>
                    <a:lnTo>
                      <a:pt x="19" y="20"/>
                    </a:lnTo>
                  </a:path>
                </a:pathLst>
              </a:custGeom>
              <a:noFill/>
              <a:ln w="12700" cap="rnd">
                <a:solidFill>
                  <a:srgbClr val="000000"/>
                </a:solidFill>
                <a:round/>
                <a:headEnd type="none" w="sm" len="sm"/>
                <a:tailEnd type="none" w="sm" len="sm"/>
              </a:ln>
            </p:spPr>
            <p:txBody>
              <a:bodyPr/>
              <a:lstStyle/>
              <a:p>
                <a:endParaRPr lang="zh-CN" altLang="en-US"/>
              </a:p>
            </p:txBody>
          </p:sp>
          <p:sp>
            <p:nvSpPr>
              <p:cNvPr id="73396" name="Line 2238"/>
              <p:cNvSpPr>
                <a:spLocks noChangeShapeType="1"/>
              </p:cNvSpPr>
              <p:nvPr/>
            </p:nvSpPr>
            <p:spPr bwMode="auto">
              <a:xfrm flipH="1">
                <a:off x="931" y="2227"/>
                <a:ext cx="27" cy="19"/>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97" name="Freeform 2239"/>
              <p:cNvSpPr>
                <a:spLocks/>
              </p:cNvSpPr>
              <p:nvPr/>
            </p:nvSpPr>
            <p:spPr bwMode="auto">
              <a:xfrm>
                <a:off x="810" y="2256"/>
                <a:ext cx="193" cy="85"/>
              </a:xfrm>
              <a:custGeom>
                <a:avLst/>
                <a:gdLst>
                  <a:gd name="T0" fmla="*/ 108 w 193"/>
                  <a:gd name="T1" fmla="*/ 0 h 85"/>
                  <a:gd name="T2" fmla="*/ 0 w 193"/>
                  <a:gd name="T3" fmla="*/ 72 h 85"/>
                  <a:gd name="T4" fmla="*/ 2 w 193"/>
                  <a:gd name="T5" fmla="*/ 77 h 85"/>
                  <a:gd name="T6" fmla="*/ 2 w 193"/>
                  <a:gd name="T7" fmla="*/ 79 h 85"/>
                  <a:gd name="T8" fmla="*/ 4 w 193"/>
                  <a:gd name="T9" fmla="*/ 81 h 85"/>
                  <a:gd name="T10" fmla="*/ 6 w 193"/>
                  <a:gd name="T11" fmla="*/ 81 h 85"/>
                  <a:gd name="T12" fmla="*/ 9 w 193"/>
                  <a:gd name="T13" fmla="*/ 84 h 85"/>
                  <a:gd name="T14" fmla="*/ 11 w 193"/>
                  <a:gd name="T15" fmla="*/ 84 h 85"/>
                  <a:gd name="T16" fmla="*/ 13 w 193"/>
                  <a:gd name="T17" fmla="*/ 81 h 85"/>
                  <a:gd name="T18" fmla="*/ 150 w 193"/>
                  <a:gd name="T19" fmla="*/ 20 h 85"/>
                  <a:gd name="T20" fmla="*/ 150 w 193"/>
                  <a:gd name="T21" fmla="*/ 16 h 85"/>
                  <a:gd name="T22" fmla="*/ 152 w 193"/>
                  <a:gd name="T23" fmla="*/ 13 h 85"/>
                  <a:gd name="T24" fmla="*/ 155 w 193"/>
                  <a:gd name="T25" fmla="*/ 16 h 85"/>
                  <a:gd name="T26" fmla="*/ 157 w 193"/>
                  <a:gd name="T27" fmla="*/ 16 h 85"/>
                  <a:gd name="T28" fmla="*/ 159 w 193"/>
                  <a:gd name="T29" fmla="*/ 16 h 85"/>
                  <a:gd name="T30" fmla="*/ 192 w 193"/>
                  <a:gd name="T31" fmla="*/ 0 h 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3"/>
                  <a:gd name="T49" fmla="*/ 0 h 85"/>
                  <a:gd name="T50" fmla="*/ 193 w 193"/>
                  <a:gd name="T51" fmla="*/ 85 h 8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3" h="85">
                    <a:moveTo>
                      <a:pt x="108" y="0"/>
                    </a:moveTo>
                    <a:lnTo>
                      <a:pt x="0" y="72"/>
                    </a:lnTo>
                    <a:lnTo>
                      <a:pt x="2" y="77"/>
                    </a:lnTo>
                    <a:lnTo>
                      <a:pt x="2" y="79"/>
                    </a:lnTo>
                    <a:lnTo>
                      <a:pt x="4" y="81"/>
                    </a:lnTo>
                    <a:lnTo>
                      <a:pt x="6" y="81"/>
                    </a:lnTo>
                    <a:lnTo>
                      <a:pt x="9" y="84"/>
                    </a:lnTo>
                    <a:lnTo>
                      <a:pt x="11" y="84"/>
                    </a:lnTo>
                    <a:lnTo>
                      <a:pt x="13" y="81"/>
                    </a:lnTo>
                    <a:lnTo>
                      <a:pt x="150" y="20"/>
                    </a:lnTo>
                    <a:lnTo>
                      <a:pt x="150" y="16"/>
                    </a:lnTo>
                    <a:lnTo>
                      <a:pt x="152" y="13"/>
                    </a:lnTo>
                    <a:lnTo>
                      <a:pt x="155" y="16"/>
                    </a:lnTo>
                    <a:lnTo>
                      <a:pt x="157" y="16"/>
                    </a:lnTo>
                    <a:lnTo>
                      <a:pt x="159" y="16"/>
                    </a:lnTo>
                    <a:lnTo>
                      <a:pt x="192" y="0"/>
                    </a:lnTo>
                  </a:path>
                </a:pathLst>
              </a:custGeom>
              <a:noFill/>
              <a:ln w="12700" cap="rnd">
                <a:solidFill>
                  <a:srgbClr val="000000"/>
                </a:solidFill>
                <a:round/>
                <a:headEnd type="none" w="sm" len="sm"/>
                <a:tailEnd type="none" w="sm" len="sm"/>
              </a:ln>
            </p:spPr>
            <p:txBody>
              <a:bodyPr/>
              <a:lstStyle/>
              <a:p>
                <a:endParaRPr lang="zh-CN" altLang="en-US"/>
              </a:p>
            </p:txBody>
          </p:sp>
          <p:sp>
            <p:nvSpPr>
              <p:cNvPr id="73398" name="Freeform 2240"/>
              <p:cNvSpPr>
                <a:spLocks/>
              </p:cNvSpPr>
              <p:nvPr/>
            </p:nvSpPr>
            <p:spPr bwMode="auto">
              <a:xfrm>
                <a:off x="909" y="2239"/>
                <a:ext cx="39" cy="20"/>
              </a:xfrm>
              <a:custGeom>
                <a:avLst/>
                <a:gdLst>
                  <a:gd name="T0" fmla="*/ 38 w 39"/>
                  <a:gd name="T1" fmla="*/ 19 h 20"/>
                  <a:gd name="T2" fmla="*/ 33 w 39"/>
                  <a:gd name="T3" fmla="*/ 14 h 20"/>
                  <a:gd name="T4" fmla="*/ 26 w 39"/>
                  <a:gd name="T5" fmla="*/ 9 h 20"/>
                  <a:gd name="T6" fmla="*/ 19 w 39"/>
                  <a:gd name="T7" fmla="*/ 4 h 20"/>
                  <a:gd name="T8" fmla="*/ 11 w 39"/>
                  <a:gd name="T9" fmla="*/ 2 h 20"/>
                  <a:gd name="T10" fmla="*/ 7 w 39"/>
                  <a:gd name="T11" fmla="*/ 2 h 20"/>
                  <a:gd name="T12" fmla="*/ 2 w 39"/>
                  <a:gd name="T13" fmla="*/ 0 h 20"/>
                  <a:gd name="T14" fmla="*/ 0 w 39"/>
                  <a:gd name="T15" fmla="*/ 2 h 20"/>
                  <a:gd name="T16" fmla="*/ 2 w 39"/>
                  <a:gd name="T17" fmla="*/ 4 h 20"/>
                  <a:gd name="T18" fmla="*/ 4 w 39"/>
                  <a:gd name="T19" fmla="*/ 9 h 20"/>
                  <a:gd name="T20" fmla="*/ 7 w 39"/>
                  <a:gd name="T21" fmla="*/ 14 h 20"/>
                  <a:gd name="T22" fmla="*/ 9 w 39"/>
                  <a:gd name="T23" fmla="*/ 16 h 20"/>
                  <a:gd name="T24" fmla="*/ 14 w 39"/>
                  <a:gd name="T25" fmla="*/ 16 h 20"/>
                  <a:gd name="T26" fmla="*/ 19 w 39"/>
                  <a:gd name="T27" fmla="*/ 16 h 20"/>
                  <a:gd name="T28" fmla="*/ 26 w 39"/>
                  <a:gd name="T29" fmla="*/ 19 h 20"/>
                  <a:gd name="T30" fmla="*/ 30 w 39"/>
                  <a:gd name="T31" fmla="*/ 19 h 20"/>
                  <a:gd name="T32" fmla="*/ 33 w 39"/>
                  <a:gd name="T33" fmla="*/ 19 h 20"/>
                  <a:gd name="T34" fmla="*/ 35 w 39"/>
                  <a:gd name="T35" fmla="*/ 19 h 20"/>
                  <a:gd name="T36" fmla="*/ 38 w 39"/>
                  <a:gd name="T37" fmla="*/ 19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20"/>
                  <a:gd name="T59" fmla="*/ 39 w 39"/>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20">
                    <a:moveTo>
                      <a:pt x="38" y="19"/>
                    </a:moveTo>
                    <a:lnTo>
                      <a:pt x="33" y="14"/>
                    </a:lnTo>
                    <a:lnTo>
                      <a:pt x="26" y="9"/>
                    </a:lnTo>
                    <a:lnTo>
                      <a:pt x="19" y="4"/>
                    </a:lnTo>
                    <a:lnTo>
                      <a:pt x="11" y="2"/>
                    </a:lnTo>
                    <a:lnTo>
                      <a:pt x="7" y="2"/>
                    </a:lnTo>
                    <a:lnTo>
                      <a:pt x="2" y="0"/>
                    </a:lnTo>
                    <a:lnTo>
                      <a:pt x="0" y="2"/>
                    </a:lnTo>
                    <a:lnTo>
                      <a:pt x="2" y="4"/>
                    </a:lnTo>
                    <a:lnTo>
                      <a:pt x="4" y="9"/>
                    </a:lnTo>
                    <a:lnTo>
                      <a:pt x="7" y="14"/>
                    </a:lnTo>
                    <a:lnTo>
                      <a:pt x="9" y="16"/>
                    </a:lnTo>
                    <a:lnTo>
                      <a:pt x="14" y="16"/>
                    </a:lnTo>
                    <a:lnTo>
                      <a:pt x="19" y="16"/>
                    </a:lnTo>
                    <a:lnTo>
                      <a:pt x="26" y="19"/>
                    </a:lnTo>
                    <a:lnTo>
                      <a:pt x="30" y="19"/>
                    </a:lnTo>
                    <a:lnTo>
                      <a:pt x="33" y="19"/>
                    </a:lnTo>
                    <a:lnTo>
                      <a:pt x="35" y="19"/>
                    </a:lnTo>
                    <a:lnTo>
                      <a:pt x="38" y="19"/>
                    </a:lnTo>
                  </a:path>
                </a:pathLst>
              </a:custGeom>
              <a:noFill/>
              <a:ln w="12700" cap="rnd">
                <a:solidFill>
                  <a:srgbClr val="000000"/>
                </a:solidFill>
                <a:round/>
                <a:headEnd/>
                <a:tailEnd/>
              </a:ln>
            </p:spPr>
            <p:txBody>
              <a:bodyPr/>
              <a:lstStyle/>
              <a:p>
                <a:endParaRPr lang="zh-CN" altLang="en-US"/>
              </a:p>
            </p:txBody>
          </p:sp>
          <p:sp>
            <p:nvSpPr>
              <p:cNvPr id="73399" name="Freeform 2241"/>
              <p:cNvSpPr>
                <a:spLocks/>
              </p:cNvSpPr>
              <p:nvPr/>
            </p:nvSpPr>
            <p:spPr bwMode="auto">
              <a:xfrm>
                <a:off x="920" y="2244"/>
                <a:ext cx="21" cy="20"/>
              </a:xfrm>
              <a:custGeom>
                <a:avLst/>
                <a:gdLst>
                  <a:gd name="T0" fmla="*/ 0 w 21"/>
                  <a:gd name="T1" fmla="*/ 19 h 20"/>
                  <a:gd name="T2" fmla="*/ 2 w 21"/>
                  <a:gd name="T3" fmla="*/ 9 h 20"/>
                  <a:gd name="T4" fmla="*/ 7 w 21"/>
                  <a:gd name="T5" fmla="*/ 4 h 20"/>
                  <a:gd name="T6" fmla="*/ 20 w 21"/>
                  <a:gd name="T7" fmla="*/ 0 h 20"/>
                  <a:gd name="T8" fmla="*/ 0 60000 65536"/>
                  <a:gd name="T9" fmla="*/ 0 60000 65536"/>
                  <a:gd name="T10" fmla="*/ 0 60000 65536"/>
                  <a:gd name="T11" fmla="*/ 0 60000 65536"/>
                  <a:gd name="T12" fmla="*/ 0 w 21"/>
                  <a:gd name="T13" fmla="*/ 0 h 20"/>
                  <a:gd name="T14" fmla="*/ 21 w 21"/>
                  <a:gd name="T15" fmla="*/ 20 h 20"/>
                </a:gdLst>
                <a:ahLst/>
                <a:cxnLst>
                  <a:cxn ang="T8">
                    <a:pos x="T0" y="T1"/>
                  </a:cxn>
                  <a:cxn ang="T9">
                    <a:pos x="T2" y="T3"/>
                  </a:cxn>
                  <a:cxn ang="T10">
                    <a:pos x="T4" y="T5"/>
                  </a:cxn>
                  <a:cxn ang="T11">
                    <a:pos x="T6" y="T7"/>
                  </a:cxn>
                </a:cxnLst>
                <a:rect l="T12" t="T13" r="T14" b="T15"/>
                <a:pathLst>
                  <a:path w="21" h="20">
                    <a:moveTo>
                      <a:pt x="0" y="19"/>
                    </a:moveTo>
                    <a:lnTo>
                      <a:pt x="2" y="9"/>
                    </a:lnTo>
                    <a:lnTo>
                      <a:pt x="7" y="4"/>
                    </a:lnTo>
                    <a:lnTo>
                      <a:pt x="20" y="0"/>
                    </a:lnTo>
                  </a:path>
                </a:pathLst>
              </a:custGeom>
              <a:noFill/>
              <a:ln w="12700" cap="rnd">
                <a:solidFill>
                  <a:srgbClr val="000000"/>
                </a:solidFill>
                <a:round/>
                <a:headEnd type="none" w="sm" len="sm"/>
                <a:tailEnd type="none" w="sm" len="sm"/>
              </a:ln>
            </p:spPr>
            <p:txBody>
              <a:bodyPr/>
              <a:lstStyle/>
              <a:p>
                <a:endParaRPr lang="zh-CN" altLang="en-US"/>
              </a:p>
            </p:txBody>
          </p:sp>
          <p:sp>
            <p:nvSpPr>
              <p:cNvPr id="73400" name="Freeform 2242"/>
              <p:cNvSpPr>
                <a:spLocks/>
              </p:cNvSpPr>
              <p:nvPr/>
            </p:nvSpPr>
            <p:spPr bwMode="auto">
              <a:xfrm>
                <a:off x="954" y="2271"/>
                <a:ext cx="43" cy="30"/>
              </a:xfrm>
              <a:custGeom>
                <a:avLst/>
                <a:gdLst>
                  <a:gd name="T0" fmla="*/ 0 w 43"/>
                  <a:gd name="T1" fmla="*/ 6 h 30"/>
                  <a:gd name="T2" fmla="*/ 7 w 43"/>
                  <a:gd name="T3" fmla="*/ 13 h 30"/>
                  <a:gd name="T4" fmla="*/ 14 w 43"/>
                  <a:gd name="T5" fmla="*/ 18 h 30"/>
                  <a:gd name="T6" fmla="*/ 21 w 43"/>
                  <a:gd name="T7" fmla="*/ 22 h 30"/>
                  <a:gd name="T8" fmla="*/ 28 w 43"/>
                  <a:gd name="T9" fmla="*/ 26 h 30"/>
                  <a:gd name="T10" fmla="*/ 32 w 43"/>
                  <a:gd name="T11" fmla="*/ 26 h 30"/>
                  <a:gd name="T12" fmla="*/ 35 w 43"/>
                  <a:gd name="T13" fmla="*/ 29 h 30"/>
                  <a:gd name="T14" fmla="*/ 37 w 43"/>
                  <a:gd name="T15" fmla="*/ 29 h 30"/>
                  <a:gd name="T16" fmla="*/ 39 w 43"/>
                  <a:gd name="T17" fmla="*/ 26 h 30"/>
                  <a:gd name="T18" fmla="*/ 42 w 43"/>
                  <a:gd name="T19" fmla="*/ 24 h 30"/>
                  <a:gd name="T20" fmla="*/ 42 w 43"/>
                  <a:gd name="T21" fmla="*/ 22 h 30"/>
                  <a:gd name="T22" fmla="*/ 39 w 43"/>
                  <a:gd name="T23" fmla="*/ 18 h 30"/>
                  <a:gd name="T24" fmla="*/ 37 w 43"/>
                  <a:gd name="T25" fmla="*/ 16 h 30"/>
                  <a:gd name="T26" fmla="*/ 32 w 43"/>
                  <a:gd name="T27" fmla="*/ 11 h 30"/>
                  <a:gd name="T28" fmla="*/ 26 w 43"/>
                  <a:gd name="T29" fmla="*/ 6 h 30"/>
                  <a:gd name="T30" fmla="*/ 19 w 43"/>
                  <a:gd name="T31" fmla="*/ 2 h 30"/>
                  <a:gd name="T32" fmla="*/ 17 w 43"/>
                  <a:gd name="T33" fmla="*/ 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3"/>
                  <a:gd name="T52" fmla="*/ 0 h 30"/>
                  <a:gd name="T53" fmla="*/ 43 w 43"/>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3" h="30">
                    <a:moveTo>
                      <a:pt x="0" y="6"/>
                    </a:moveTo>
                    <a:lnTo>
                      <a:pt x="7" y="13"/>
                    </a:lnTo>
                    <a:lnTo>
                      <a:pt x="14" y="18"/>
                    </a:lnTo>
                    <a:lnTo>
                      <a:pt x="21" y="22"/>
                    </a:lnTo>
                    <a:lnTo>
                      <a:pt x="28" y="26"/>
                    </a:lnTo>
                    <a:lnTo>
                      <a:pt x="32" y="26"/>
                    </a:lnTo>
                    <a:lnTo>
                      <a:pt x="35" y="29"/>
                    </a:lnTo>
                    <a:lnTo>
                      <a:pt x="37" y="29"/>
                    </a:lnTo>
                    <a:lnTo>
                      <a:pt x="39" y="26"/>
                    </a:lnTo>
                    <a:lnTo>
                      <a:pt x="42" y="24"/>
                    </a:lnTo>
                    <a:lnTo>
                      <a:pt x="42" y="22"/>
                    </a:lnTo>
                    <a:lnTo>
                      <a:pt x="39" y="18"/>
                    </a:lnTo>
                    <a:lnTo>
                      <a:pt x="37" y="16"/>
                    </a:lnTo>
                    <a:lnTo>
                      <a:pt x="32" y="11"/>
                    </a:lnTo>
                    <a:lnTo>
                      <a:pt x="26" y="6"/>
                    </a:lnTo>
                    <a:lnTo>
                      <a:pt x="19" y="2"/>
                    </a:lnTo>
                    <a:lnTo>
                      <a:pt x="17" y="0"/>
                    </a:lnTo>
                  </a:path>
                </a:pathLst>
              </a:custGeom>
              <a:noFill/>
              <a:ln w="12700" cap="rnd">
                <a:solidFill>
                  <a:srgbClr val="000000"/>
                </a:solidFill>
                <a:round/>
                <a:headEnd type="none" w="sm" len="sm"/>
                <a:tailEnd type="none" w="sm" len="sm"/>
              </a:ln>
            </p:spPr>
            <p:txBody>
              <a:bodyPr/>
              <a:lstStyle/>
              <a:p>
                <a:endParaRPr lang="zh-CN" altLang="en-US"/>
              </a:p>
            </p:txBody>
          </p:sp>
          <p:sp>
            <p:nvSpPr>
              <p:cNvPr id="73401" name="Freeform 2243"/>
              <p:cNvSpPr>
                <a:spLocks/>
              </p:cNvSpPr>
              <p:nvPr/>
            </p:nvSpPr>
            <p:spPr bwMode="auto">
              <a:xfrm>
                <a:off x="962" y="2279"/>
                <a:ext cx="21" cy="20"/>
              </a:xfrm>
              <a:custGeom>
                <a:avLst/>
                <a:gdLst>
                  <a:gd name="T0" fmla="*/ 20 w 21"/>
                  <a:gd name="T1" fmla="*/ 19 h 20"/>
                  <a:gd name="T2" fmla="*/ 20 w 21"/>
                  <a:gd name="T3" fmla="*/ 14 h 20"/>
                  <a:gd name="T4" fmla="*/ 17 w 21"/>
                  <a:gd name="T5" fmla="*/ 13 h 20"/>
                  <a:gd name="T6" fmla="*/ 17 w 21"/>
                  <a:gd name="T7" fmla="*/ 11 h 20"/>
                  <a:gd name="T8" fmla="*/ 12 w 21"/>
                  <a:gd name="T9" fmla="*/ 6 h 20"/>
                  <a:gd name="T10" fmla="*/ 7 w 21"/>
                  <a:gd name="T11" fmla="*/ 4 h 20"/>
                  <a:gd name="T12" fmla="*/ 5 w 21"/>
                  <a:gd name="T13" fmla="*/ 2 h 20"/>
                  <a:gd name="T14" fmla="*/ 0 w 21"/>
                  <a:gd name="T15" fmla="*/ 0 h 20"/>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20"/>
                  <a:gd name="T26" fmla="*/ 21 w 21"/>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20">
                    <a:moveTo>
                      <a:pt x="20" y="19"/>
                    </a:moveTo>
                    <a:lnTo>
                      <a:pt x="20" y="14"/>
                    </a:lnTo>
                    <a:lnTo>
                      <a:pt x="17" y="13"/>
                    </a:lnTo>
                    <a:lnTo>
                      <a:pt x="17" y="11"/>
                    </a:lnTo>
                    <a:lnTo>
                      <a:pt x="12" y="6"/>
                    </a:lnTo>
                    <a:lnTo>
                      <a:pt x="7" y="4"/>
                    </a:lnTo>
                    <a:lnTo>
                      <a:pt x="5" y="2"/>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3403" name="Freeform 2245"/>
              <p:cNvSpPr>
                <a:spLocks/>
              </p:cNvSpPr>
              <p:nvPr/>
            </p:nvSpPr>
            <p:spPr bwMode="auto">
              <a:xfrm>
                <a:off x="1049" y="2215"/>
                <a:ext cx="39" cy="30"/>
              </a:xfrm>
              <a:custGeom>
                <a:avLst/>
                <a:gdLst>
                  <a:gd name="T0" fmla="*/ 11 w 39"/>
                  <a:gd name="T1" fmla="*/ 0 h 30"/>
                  <a:gd name="T2" fmla="*/ 18 w 39"/>
                  <a:gd name="T3" fmla="*/ 4 h 30"/>
                  <a:gd name="T4" fmla="*/ 29 w 39"/>
                  <a:gd name="T5" fmla="*/ 13 h 30"/>
                  <a:gd name="T6" fmla="*/ 33 w 39"/>
                  <a:gd name="T7" fmla="*/ 20 h 30"/>
                  <a:gd name="T8" fmla="*/ 38 w 39"/>
                  <a:gd name="T9" fmla="*/ 22 h 30"/>
                  <a:gd name="T10" fmla="*/ 38 w 39"/>
                  <a:gd name="T11" fmla="*/ 26 h 30"/>
                  <a:gd name="T12" fmla="*/ 31 w 39"/>
                  <a:gd name="T13" fmla="*/ 29 h 30"/>
                  <a:gd name="T14" fmla="*/ 25 w 39"/>
                  <a:gd name="T15" fmla="*/ 24 h 30"/>
                  <a:gd name="T16" fmla="*/ 16 w 39"/>
                  <a:gd name="T17" fmla="*/ 22 h 30"/>
                  <a:gd name="T18" fmla="*/ 9 w 39"/>
                  <a:gd name="T19" fmla="*/ 16 h 30"/>
                  <a:gd name="T20" fmla="*/ 0 w 39"/>
                  <a:gd name="T21" fmla="*/ 9 h 30"/>
                  <a:gd name="T22" fmla="*/ 0 w 39"/>
                  <a:gd name="T23" fmla="*/ 11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9"/>
                  <a:gd name="T37" fmla="*/ 0 h 30"/>
                  <a:gd name="T38" fmla="*/ 39 w 39"/>
                  <a:gd name="T39" fmla="*/ 30 h 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9" h="30">
                    <a:moveTo>
                      <a:pt x="11" y="0"/>
                    </a:moveTo>
                    <a:lnTo>
                      <a:pt x="18" y="4"/>
                    </a:lnTo>
                    <a:lnTo>
                      <a:pt x="29" y="13"/>
                    </a:lnTo>
                    <a:lnTo>
                      <a:pt x="33" y="20"/>
                    </a:lnTo>
                    <a:lnTo>
                      <a:pt x="38" y="22"/>
                    </a:lnTo>
                    <a:lnTo>
                      <a:pt x="38" y="26"/>
                    </a:lnTo>
                    <a:lnTo>
                      <a:pt x="31" y="29"/>
                    </a:lnTo>
                    <a:lnTo>
                      <a:pt x="25" y="24"/>
                    </a:lnTo>
                    <a:lnTo>
                      <a:pt x="16" y="22"/>
                    </a:lnTo>
                    <a:lnTo>
                      <a:pt x="9" y="16"/>
                    </a:lnTo>
                    <a:lnTo>
                      <a:pt x="0" y="9"/>
                    </a:lnTo>
                    <a:lnTo>
                      <a:pt x="0" y="11"/>
                    </a:lnTo>
                  </a:path>
                </a:pathLst>
              </a:custGeom>
              <a:noFill/>
              <a:ln w="12700" cap="rnd">
                <a:solidFill>
                  <a:srgbClr val="000000"/>
                </a:solidFill>
                <a:round/>
                <a:headEnd type="none" w="sm" len="sm"/>
                <a:tailEnd type="none" w="sm" len="sm"/>
              </a:ln>
            </p:spPr>
            <p:txBody>
              <a:bodyPr/>
              <a:lstStyle/>
              <a:p>
                <a:endParaRPr lang="zh-CN" altLang="en-US"/>
              </a:p>
            </p:txBody>
          </p:sp>
          <p:sp>
            <p:nvSpPr>
              <p:cNvPr id="73404" name="Freeform 2246"/>
              <p:cNvSpPr>
                <a:spLocks/>
              </p:cNvSpPr>
              <p:nvPr/>
            </p:nvSpPr>
            <p:spPr bwMode="auto">
              <a:xfrm>
                <a:off x="1069" y="2228"/>
                <a:ext cx="20" cy="20"/>
              </a:xfrm>
              <a:custGeom>
                <a:avLst/>
                <a:gdLst>
                  <a:gd name="T0" fmla="*/ 19 w 20"/>
                  <a:gd name="T1" fmla="*/ 0 h 20"/>
                  <a:gd name="T2" fmla="*/ 11 w 20"/>
                  <a:gd name="T3" fmla="*/ 2 h 20"/>
                  <a:gd name="T4" fmla="*/ 7 w 20"/>
                  <a:gd name="T5" fmla="*/ 5 h 20"/>
                  <a:gd name="T6" fmla="*/ 5 w 20"/>
                  <a:gd name="T7" fmla="*/ 8 h 20"/>
                  <a:gd name="T8" fmla="*/ 0 w 20"/>
                  <a:gd name="T9" fmla="*/ 19 h 20"/>
                  <a:gd name="T10" fmla="*/ 0 60000 65536"/>
                  <a:gd name="T11" fmla="*/ 0 60000 65536"/>
                  <a:gd name="T12" fmla="*/ 0 60000 65536"/>
                  <a:gd name="T13" fmla="*/ 0 60000 65536"/>
                  <a:gd name="T14" fmla="*/ 0 60000 65536"/>
                  <a:gd name="T15" fmla="*/ 0 w 20"/>
                  <a:gd name="T16" fmla="*/ 0 h 20"/>
                  <a:gd name="T17" fmla="*/ 20 w 20"/>
                  <a:gd name="T18" fmla="*/ 20 h 20"/>
                </a:gdLst>
                <a:ahLst/>
                <a:cxnLst>
                  <a:cxn ang="T10">
                    <a:pos x="T0" y="T1"/>
                  </a:cxn>
                  <a:cxn ang="T11">
                    <a:pos x="T2" y="T3"/>
                  </a:cxn>
                  <a:cxn ang="T12">
                    <a:pos x="T4" y="T5"/>
                  </a:cxn>
                  <a:cxn ang="T13">
                    <a:pos x="T6" y="T7"/>
                  </a:cxn>
                  <a:cxn ang="T14">
                    <a:pos x="T8" y="T9"/>
                  </a:cxn>
                </a:cxnLst>
                <a:rect l="T15" t="T16" r="T17" b="T18"/>
                <a:pathLst>
                  <a:path w="20" h="20">
                    <a:moveTo>
                      <a:pt x="19" y="0"/>
                    </a:moveTo>
                    <a:lnTo>
                      <a:pt x="11" y="2"/>
                    </a:lnTo>
                    <a:lnTo>
                      <a:pt x="7" y="5"/>
                    </a:lnTo>
                    <a:lnTo>
                      <a:pt x="5" y="8"/>
                    </a:lnTo>
                    <a:lnTo>
                      <a:pt x="0" y="19"/>
                    </a:lnTo>
                  </a:path>
                </a:pathLst>
              </a:custGeom>
              <a:noFill/>
              <a:ln w="12700" cap="rnd">
                <a:solidFill>
                  <a:srgbClr val="000000"/>
                </a:solidFill>
                <a:round/>
                <a:headEnd type="none" w="sm" len="sm"/>
                <a:tailEnd type="none" w="sm" len="sm"/>
              </a:ln>
            </p:spPr>
            <p:txBody>
              <a:bodyPr/>
              <a:lstStyle/>
              <a:p>
                <a:endParaRPr lang="zh-CN" altLang="en-US"/>
              </a:p>
            </p:txBody>
          </p:sp>
          <p:sp>
            <p:nvSpPr>
              <p:cNvPr id="73405" name="Freeform 2247"/>
              <p:cNvSpPr>
                <a:spLocks/>
              </p:cNvSpPr>
              <p:nvPr/>
            </p:nvSpPr>
            <p:spPr bwMode="auto">
              <a:xfrm>
                <a:off x="1056" y="2215"/>
                <a:ext cx="20" cy="20"/>
              </a:xfrm>
              <a:custGeom>
                <a:avLst/>
                <a:gdLst>
                  <a:gd name="T0" fmla="*/ 19 w 20"/>
                  <a:gd name="T1" fmla="*/ 0 h 20"/>
                  <a:gd name="T2" fmla="*/ 9 w 20"/>
                  <a:gd name="T3" fmla="*/ 2 h 20"/>
                  <a:gd name="T4" fmla="*/ 4 w 20"/>
                  <a:gd name="T5" fmla="*/ 4 h 20"/>
                  <a:gd name="T6" fmla="*/ 2 w 20"/>
                  <a:gd name="T7" fmla="*/ 7 h 20"/>
                  <a:gd name="T8" fmla="*/ 0 w 20"/>
                  <a:gd name="T9" fmla="*/ 11 h 20"/>
                  <a:gd name="T10" fmla="*/ 0 w 20"/>
                  <a:gd name="T11" fmla="*/ 19 h 20"/>
                  <a:gd name="T12" fmla="*/ 0 w 20"/>
                  <a:gd name="T13" fmla="*/ 16 h 20"/>
                  <a:gd name="T14" fmla="*/ 0 60000 65536"/>
                  <a:gd name="T15" fmla="*/ 0 60000 65536"/>
                  <a:gd name="T16" fmla="*/ 0 60000 65536"/>
                  <a:gd name="T17" fmla="*/ 0 60000 65536"/>
                  <a:gd name="T18" fmla="*/ 0 60000 65536"/>
                  <a:gd name="T19" fmla="*/ 0 60000 65536"/>
                  <a:gd name="T20" fmla="*/ 0 60000 65536"/>
                  <a:gd name="T21" fmla="*/ 0 w 20"/>
                  <a:gd name="T22" fmla="*/ 0 h 20"/>
                  <a:gd name="T23" fmla="*/ 20 w 2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20">
                    <a:moveTo>
                      <a:pt x="19" y="0"/>
                    </a:moveTo>
                    <a:lnTo>
                      <a:pt x="9" y="2"/>
                    </a:lnTo>
                    <a:lnTo>
                      <a:pt x="4" y="4"/>
                    </a:lnTo>
                    <a:lnTo>
                      <a:pt x="2" y="7"/>
                    </a:lnTo>
                    <a:lnTo>
                      <a:pt x="0" y="11"/>
                    </a:lnTo>
                    <a:lnTo>
                      <a:pt x="0" y="19"/>
                    </a:lnTo>
                    <a:lnTo>
                      <a:pt x="0" y="16"/>
                    </a:lnTo>
                  </a:path>
                </a:pathLst>
              </a:custGeom>
              <a:noFill/>
              <a:ln w="12700" cap="rnd">
                <a:solidFill>
                  <a:srgbClr val="000000"/>
                </a:solidFill>
                <a:round/>
                <a:headEnd type="none" w="sm" len="sm"/>
                <a:tailEnd type="none" w="sm" len="sm"/>
              </a:ln>
            </p:spPr>
            <p:txBody>
              <a:bodyPr/>
              <a:lstStyle/>
              <a:p>
                <a:endParaRPr lang="zh-CN" altLang="en-US"/>
              </a:p>
            </p:txBody>
          </p:sp>
          <p:sp>
            <p:nvSpPr>
              <p:cNvPr id="73406" name="Freeform 2248"/>
              <p:cNvSpPr>
                <a:spLocks/>
              </p:cNvSpPr>
              <p:nvPr/>
            </p:nvSpPr>
            <p:spPr bwMode="auto">
              <a:xfrm>
                <a:off x="959" y="2211"/>
                <a:ext cx="151" cy="107"/>
              </a:xfrm>
              <a:custGeom>
                <a:avLst/>
                <a:gdLst>
                  <a:gd name="T0" fmla="*/ 0 w 151"/>
                  <a:gd name="T1" fmla="*/ 16 h 107"/>
                  <a:gd name="T2" fmla="*/ 6 w 151"/>
                  <a:gd name="T3" fmla="*/ 16 h 107"/>
                  <a:gd name="T4" fmla="*/ 13 w 151"/>
                  <a:gd name="T5" fmla="*/ 20 h 107"/>
                  <a:gd name="T6" fmla="*/ 25 w 151"/>
                  <a:gd name="T7" fmla="*/ 26 h 107"/>
                  <a:gd name="T8" fmla="*/ 32 w 151"/>
                  <a:gd name="T9" fmla="*/ 33 h 107"/>
                  <a:gd name="T10" fmla="*/ 36 w 151"/>
                  <a:gd name="T11" fmla="*/ 35 h 107"/>
                  <a:gd name="T12" fmla="*/ 41 w 151"/>
                  <a:gd name="T13" fmla="*/ 40 h 107"/>
                  <a:gd name="T14" fmla="*/ 43 w 151"/>
                  <a:gd name="T15" fmla="*/ 42 h 107"/>
                  <a:gd name="T16" fmla="*/ 43 w 151"/>
                  <a:gd name="T17" fmla="*/ 44 h 107"/>
                  <a:gd name="T18" fmla="*/ 43 w 151"/>
                  <a:gd name="T19" fmla="*/ 47 h 107"/>
                  <a:gd name="T20" fmla="*/ 48 w 151"/>
                  <a:gd name="T21" fmla="*/ 49 h 107"/>
                  <a:gd name="T22" fmla="*/ 53 w 151"/>
                  <a:gd name="T23" fmla="*/ 54 h 107"/>
                  <a:gd name="T24" fmla="*/ 60 w 151"/>
                  <a:gd name="T25" fmla="*/ 61 h 107"/>
                  <a:gd name="T26" fmla="*/ 63 w 151"/>
                  <a:gd name="T27" fmla="*/ 63 h 107"/>
                  <a:gd name="T28" fmla="*/ 65 w 151"/>
                  <a:gd name="T29" fmla="*/ 65 h 107"/>
                  <a:gd name="T30" fmla="*/ 75 w 151"/>
                  <a:gd name="T31" fmla="*/ 63 h 107"/>
                  <a:gd name="T32" fmla="*/ 79 w 151"/>
                  <a:gd name="T33" fmla="*/ 70 h 107"/>
                  <a:gd name="T34" fmla="*/ 88 w 151"/>
                  <a:gd name="T35" fmla="*/ 77 h 107"/>
                  <a:gd name="T36" fmla="*/ 102 w 151"/>
                  <a:gd name="T37" fmla="*/ 82 h 107"/>
                  <a:gd name="T38" fmla="*/ 114 w 151"/>
                  <a:gd name="T39" fmla="*/ 89 h 107"/>
                  <a:gd name="T40" fmla="*/ 124 w 151"/>
                  <a:gd name="T41" fmla="*/ 96 h 107"/>
                  <a:gd name="T42" fmla="*/ 133 w 151"/>
                  <a:gd name="T43" fmla="*/ 101 h 107"/>
                  <a:gd name="T44" fmla="*/ 143 w 151"/>
                  <a:gd name="T45" fmla="*/ 103 h 107"/>
                  <a:gd name="T46" fmla="*/ 147 w 151"/>
                  <a:gd name="T47" fmla="*/ 106 h 107"/>
                  <a:gd name="T48" fmla="*/ 150 w 151"/>
                  <a:gd name="T49" fmla="*/ 106 h 107"/>
                  <a:gd name="T50" fmla="*/ 150 w 151"/>
                  <a:gd name="T51" fmla="*/ 103 h 107"/>
                  <a:gd name="T52" fmla="*/ 147 w 151"/>
                  <a:gd name="T53" fmla="*/ 99 h 107"/>
                  <a:gd name="T54" fmla="*/ 140 w 151"/>
                  <a:gd name="T55" fmla="*/ 89 h 107"/>
                  <a:gd name="T56" fmla="*/ 131 w 151"/>
                  <a:gd name="T57" fmla="*/ 81 h 107"/>
                  <a:gd name="T58" fmla="*/ 121 w 151"/>
                  <a:gd name="T59" fmla="*/ 74 h 107"/>
                  <a:gd name="T60" fmla="*/ 116 w 151"/>
                  <a:gd name="T61" fmla="*/ 67 h 107"/>
                  <a:gd name="T62" fmla="*/ 114 w 151"/>
                  <a:gd name="T63" fmla="*/ 67 h 107"/>
                  <a:gd name="T64" fmla="*/ 111 w 151"/>
                  <a:gd name="T65" fmla="*/ 63 h 107"/>
                  <a:gd name="T66" fmla="*/ 109 w 151"/>
                  <a:gd name="T67" fmla="*/ 61 h 107"/>
                  <a:gd name="T68" fmla="*/ 107 w 151"/>
                  <a:gd name="T69" fmla="*/ 56 h 107"/>
                  <a:gd name="T70" fmla="*/ 95 w 151"/>
                  <a:gd name="T71" fmla="*/ 47 h 107"/>
                  <a:gd name="T72" fmla="*/ 95 w 151"/>
                  <a:gd name="T73" fmla="*/ 44 h 107"/>
                  <a:gd name="T74" fmla="*/ 93 w 151"/>
                  <a:gd name="T75" fmla="*/ 40 h 107"/>
                  <a:gd name="T76" fmla="*/ 88 w 151"/>
                  <a:gd name="T77" fmla="*/ 35 h 107"/>
                  <a:gd name="T78" fmla="*/ 81 w 151"/>
                  <a:gd name="T79" fmla="*/ 31 h 107"/>
                  <a:gd name="T80" fmla="*/ 72 w 151"/>
                  <a:gd name="T81" fmla="*/ 25 h 107"/>
                  <a:gd name="T82" fmla="*/ 65 w 151"/>
                  <a:gd name="T83" fmla="*/ 20 h 107"/>
                  <a:gd name="T84" fmla="*/ 46 w 151"/>
                  <a:gd name="T85" fmla="*/ 11 h 107"/>
                  <a:gd name="T86" fmla="*/ 41 w 151"/>
                  <a:gd name="T87" fmla="*/ 6 h 107"/>
                  <a:gd name="T88" fmla="*/ 34 w 151"/>
                  <a:gd name="T89" fmla="*/ 4 h 107"/>
                  <a:gd name="T90" fmla="*/ 27 w 151"/>
                  <a:gd name="T91" fmla="*/ 0 h 10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1"/>
                  <a:gd name="T139" fmla="*/ 0 h 107"/>
                  <a:gd name="T140" fmla="*/ 151 w 151"/>
                  <a:gd name="T141" fmla="*/ 107 h 10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1" h="107">
                    <a:moveTo>
                      <a:pt x="0" y="16"/>
                    </a:moveTo>
                    <a:lnTo>
                      <a:pt x="6" y="16"/>
                    </a:lnTo>
                    <a:lnTo>
                      <a:pt x="13" y="20"/>
                    </a:lnTo>
                    <a:lnTo>
                      <a:pt x="25" y="26"/>
                    </a:lnTo>
                    <a:lnTo>
                      <a:pt x="32" y="33"/>
                    </a:lnTo>
                    <a:lnTo>
                      <a:pt x="36" y="35"/>
                    </a:lnTo>
                    <a:lnTo>
                      <a:pt x="41" y="40"/>
                    </a:lnTo>
                    <a:lnTo>
                      <a:pt x="43" y="42"/>
                    </a:lnTo>
                    <a:lnTo>
                      <a:pt x="43" y="44"/>
                    </a:lnTo>
                    <a:lnTo>
                      <a:pt x="43" y="47"/>
                    </a:lnTo>
                    <a:lnTo>
                      <a:pt x="48" y="49"/>
                    </a:lnTo>
                    <a:lnTo>
                      <a:pt x="53" y="54"/>
                    </a:lnTo>
                    <a:lnTo>
                      <a:pt x="60" y="61"/>
                    </a:lnTo>
                    <a:lnTo>
                      <a:pt x="63" y="63"/>
                    </a:lnTo>
                    <a:lnTo>
                      <a:pt x="65" y="65"/>
                    </a:lnTo>
                    <a:lnTo>
                      <a:pt x="75" y="63"/>
                    </a:lnTo>
                    <a:lnTo>
                      <a:pt x="79" y="70"/>
                    </a:lnTo>
                    <a:lnTo>
                      <a:pt x="88" y="77"/>
                    </a:lnTo>
                    <a:lnTo>
                      <a:pt x="102" y="82"/>
                    </a:lnTo>
                    <a:lnTo>
                      <a:pt x="114" y="89"/>
                    </a:lnTo>
                    <a:lnTo>
                      <a:pt x="124" y="96"/>
                    </a:lnTo>
                    <a:lnTo>
                      <a:pt x="133" y="101"/>
                    </a:lnTo>
                    <a:lnTo>
                      <a:pt x="143" y="103"/>
                    </a:lnTo>
                    <a:lnTo>
                      <a:pt x="147" y="106"/>
                    </a:lnTo>
                    <a:lnTo>
                      <a:pt x="150" y="106"/>
                    </a:lnTo>
                    <a:lnTo>
                      <a:pt x="150" y="103"/>
                    </a:lnTo>
                    <a:lnTo>
                      <a:pt x="147" y="99"/>
                    </a:lnTo>
                    <a:lnTo>
                      <a:pt x="140" y="89"/>
                    </a:lnTo>
                    <a:lnTo>
                      <a:pt x="131" y="81"/>
                    </a:lnTo>
                    <a:lnTo>
                      <a:pt x="121" y="74"/>
                    </a:lnTo>
                    <a:lnTo>
                      <a:pt x="116" y="67"/>
                    </a:lnTo>
                    <a:lnTo>
                      <a:pt x="114" y="67"/>
                    </a:lnTo>
                    <a:lnTo>
                      <a:pt x="111" y="63"/>
                    </a:lnTo>
                    <a:lnTo>
                      <a:pt x="109" y="61"/>
                    </a:lnTo>
                    <a:lnTo>
                      <a:pt x="107" y="56"/>
                    </a:lnTo>
                    <a:lnTo>
                      <a:pt x="95" y="47"/>
                    </a:lnTo>
                    <a:lnTo>
                      <a:pt x="95" y="44"/>
                    </a:lnTo>
                    <a:lnTo>
                      <a:pt x="93" y="40"/>
                    </a:lnTo>
                    <a:lnTo>
                      <a:pt x="88" y="35"/>
                    </a:lnTo>
                    <a:lnTo>
                      <a:pt x="81" y="31"/>
                    </a:lnTo>
                    <a:lnTo>
                      <a:pt x="72" y="25"/>
                    </a:lnTo>
                    <a:lnTo>
                      <a:pt x="65" y="20"/>
                    </a:lnTo>
                    <a:lnTo>
                      <a:pt x="46" y="11"/>
                    </a:lnTo>
                    <a:lnTo>
                      <a:pt x="41" y="6"/>
                    </a:lnTo>
                    <a:lnTo>
                      <a:pt x="34" y="4"/>
                    </a:lnTo>
                    <a:lnTo>
                      <a:pt x="27" y="0"/>
                    </a:lnTo>
                  </a:path>
                </a:pathLst>
              </a:custGeom>
              <a:noFill/>
              <a:ln w="12700" cap="rnd">
                <a:solidFill>
                  <a:srgbClr val="000000"/>
                </a:solidFill>
                <a:round/>
                <a:headEnd type="none" w="sm" len="sm"/>
                <a:tailEnd type="none" w="sm" len="sm"/>
              </a:ln>
            </p:spPr>
            <p:txBody>
              <a:bodyPr/>
              <a:lstStyle/>
              <a:p>
                <a:endParaRPr lang="zh-CN" altLang="en-US"/>
              </a:p>
            </p:txBody>
          </p:sp>
          <p:sp>
            <p:nvSpPr>
              <p:cNvPr id="73407" name="Freeform 2249"/>
              <p:cNvSpPr>
                <a:spLocks/>
              </p:cNvSpPr>
              <p:nvPr/>
            </p:nvSpPr>
            <p:spPr bwMode="auto">
              <a:xfrm>
                <a:off x="1013" y="2188"/>
                <a:ext cx="20" cy="20"/>
              </a:xfrm>
              <a:custGeom>
                <a:avLst/>
                <a:gdLst>
                  <a:gd name="T0" fmla="*/ 19 w 20"/>
                  <a:gd name="T1" fmla="*/ 0 h 20"/>
                  <a:gd name="T2" fmla="*/ 8 w 20"/>
                  <a:gd name="T3" fmla="*/ 2 h 20"/>
                  <a:gd name="T4" fmla="*/ 6 w 20"/>
                  <a:gd name="T5" fmla="*/ 7 h 20"/>
                  <a:gd name="T6" fmla="*/ 0 w 20"/>
                  <a:gd name="T7" fmla="*/ 16 h 20"/>
                  <a:gd name="T8" fmla="*/ 0 w 20"/>
                  <a:gd name="T9" fmla="*/ 19 h 20"/>
                  <a:gd name="T10" fmla="*/ 0 60000 65536"/>
                  <a:gd name="T11" fmla="*/ 0 60000 65536"/>
                  <a:gd name="T12" fmla="*/ 0 60000 65536"/>
                  <a:gd name="T13" fmla="*/ 0 60000 65536"/>
                  <a:gd name="T14" fmla="*/ 0 60000 65536"/>
                  <a:gd name="T15" fmla="*/ 0 w 20"/>
                  <a:gd name="T16" fmla="*/ 0 h 20"/>
                  <a:gd name="T17" fmla="*/ 20 w 20"/>
                  <a:gd name="T18" fmla="*/ 20 h 20"/>
                </a:gdLst>
                <a:ahLst/>
                <a:cxnLst>
                  <a:cxn ang="T10">
                    <a:pos x="T0" y="T1"/>
                  </a:cxn>
                  <a:cxn ang="T11">
                    <a:pos x="T2" y="T3"/>
                  </a:cxn>
                  <a:cxn ang="T12">
                    <a:pos x="T4" y="T5"/>
                  </a:cxn>
                  <a:cxn ang="T13">
                    <a:pos x="T6" y="T7"/>
                  </a:cxn>
                  <a:cxn ang="T14">
                    <a:pos x="T8" y="T9"/>
                  </a:cxn>
                </a:cxnLst>
                <a:rect l="T15" t="T16" r="T17" b="T18"/>
                <a:pathLst>
                  <a:path w="20" h="20">
                    <a:moveTo>
                      <a:pt x="19" y="0"/>
                    </a:moveTo>
                    <a:lnTo>
                      <a:pt x="8" y="2"/>
                    </a:lnTo>
                    <a:lnTo>
                      <a:pt x="6" y="7"/>
                    </a:lnTo>
                    <a:lnTo>
                      <a:pt x="0" y="16"/>
                    </a:lnTo>
                    <a:lnTo>
                      <a:pt x="0" y="19"/>
                    </a:lnTo>
                  </a:path>
                </a:pathLst>
              </a:custGeom>
              <a:noFill/>
              <a:ln w="12700" cap="rnd">
                <a:solidFill>
                  <a:srgbClr val="000000"/>
                </a:solidFill>
                <a:round/>
                <a:headEnd type="none" w="sm" len="sm"/>
                <a:tailEnd type="none" w="sm" len="sm"/>
              </a:ln>
            </p:spPr>
            <p:txBody>
              <a:bodyPr/>
              <a:lstStyle/>
              <a:p>
                <a:endParaRPr lang="zh-CN" altLang="en-US"/>
              </a:p>
            </p:txBody>
          </p:sp>
          <p:sp>
            <p:nvSpPr>
              <p:cNvPr id="73408" name="Freeform 2250"/>
              <p:cNvSpPr>
                <a:spLocks/>
              </p:cNvSpPr>
              <p:nvPr/>
            </p:nvSpPr>
            <p:spPr bwMode="auto">
              <a:xfrm>
                <a:off x="1011" y="2190"/>
                <a:ext cx="29" cy="20"/>
              </a:xfrm>
              <a:custGeom>
                <a:avLst/>
                <a:gdLst>
                  <a:gd name="T0" fmla="*/ 13 w 29"/>
                  <a:gd name="T1" fmla="*/ 0 h 20"/>
                  <a:gd name="T2" fmla="*/ 18 w 29"/>
                  <a:gd name="T3" fmla="*/ 4 h 20"/>
                  <a:gd name="T4" fmla="*/ 20 w 29"/>
                  <a:gd name="T5" fmla="*/ 7 h 20"/>
                  <a:gd name="T6" fmla="*/ 23 w 29"/>
                  <a:gd name="T7" fmla="*/ 11 h 20"/>
                  <a:gd name="T8" fmla="*/ 25 w 29"/>
                  <a:gd name="T9" fmla="*/ 14 h 20"/>
                  <a:gd name="T10" fmla="*/ 28 w 29"/>
                  <a:gd name="T11" fmla="*/ 19 h 20"/>
                  <a:gd name="T12" fmla="*/ 25 w 29"/>
                  <a:gd name="T13" fmla="*/ 19 h 20"/>
                  <a:gd name="T14" fmla="*/ 20 w 29"/>
                  <a:gd name="T15" fmla="*/ 19 h 20"/>
                  <a:gd name="T16" fmla="*/ 13 w 29"/>
                  <a:gd name="T17" fmla="*/ 16 h 20"/>
                  <a:gd name="T18" fmla="*/ 8 w 29"/>
                  <a:gd name="T19" fmla="*/ 11 h 20"/>
                  <a:gd name="T20" fmla="*/ 4 w 29"/>
                  <a:gd name="T21" fmla="*/ 11 h 20"/>
                  <a:gd name="T22" fmla="*/ 2 w 29"/>
                  <a:gd name="T23" fmla="*/ 7 h 20"/>
                  <a:gd name="T24" fmla="*/ 0 w 29"/>
                  <a:gd name="T25" fmla="*/ 7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
                  <a:gd name="T40" fmla="*/ 0 h 20"/>
                  <a:gd name="T41" fmla="*/ 29 w 29"/>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 h="20">
                    <a:moveTo>
                      <a:pt x="13" y="0"/>
                    </a:moveTo>
                    <a:lnTo>
                      <a:pt x="18" y="4"/>
                    </a:lnTo>
                    <a:lnTo>
                      <a:pt x="20" y="7"/>
                    </a:lnTo>
                    <a:lnTo>
                      <a:pt x="23" y="11"/>
                    </a:lnTo>
                    <a:lnTo>
                      <a:pt x="25" y="14"/>
                    </a:lnTo>
                    <a:lnTo>
                      <a:pt x="28" y="19"/>
                    </a:lnTo>
                    <a:lnTo>
                      <a:pt x="25" y="19"/>
                    </a:lnTo>
                    <a:lnTo>
                      <a:pt x="20" y="19"/>
                    </a:lnTo>
                    <a:lnTo>
                      <a:pt x="13" y="16"/>
                    </a:lnTo>
                    <a:lnTo>
                      <a:pt x="8" y="11"/>
                    </a:lnTo>
                    <a:lnTo>
                      <a:pt x="4" y="11"/>
                    </a:lnTo>
                    <a:lnTo>
                      <a:pt x="2" y="7"/>
                    </a:lnTo>
                    <a:lnTo>
                      <a:pt x="0" y="7"/>
                    </a:lnTo>
                  </a:path>
                </a:pathLst>
              </a:custGeom>
              <a:noFill/>
              <a:ln w="12700" cap="rnd">
                <a:solidFill>
                  <a:srgbClr val="000000"/>
                </a:solidFill>
                <a:round/>
                <a:headEnd type="none" w="sm" len="sm"/>
                <a:tailEnd type="none" w="sm" len="sm"/>
              </a:ln>
            </p:spPr>
            <p:txBody>
              <a:bodyPr/>
              <a:lstStyle/>
              <a:p>
                <a:endParaRPr lang="zh-CN" altLang="en-US"/>
              </a:p>
            </p:txBody>
          </p:sp>
          <p:sp>
            <p:nvSpPr>
              <p:cNvPr id="73409" name="Freeform 2251"/>
              <p:cNvSpPr>
                <a:spLocks/>
              </p:cNvSpPr>
              <p:nvPr/>
            </p:nvSpPr>
            <p:spPr bwMode="auto">
              <a:xfrm>
                <a:off x="1009" y="2195"/>
                <a:ext cx="20" cy="20"/>
              </a:xfrm>
              <a:custGeom>
                <a:avLst/>
                <a:gdLst>
                  <a:gd name="T0" fmla="*/ 0 w 20"/>
                  <a:gd name="T1" fmla="*/ 19 h 20"/>
                  <a:gd name="T2" fmla="*/ 5 w 20"/>
                  <a:gd name="T3" fmla="*/ 9 h 20"/>
                  <a:gd name="T4" fmla="*/ 19 w 20"/>
                  <a:gd name="T5" fmla="*/ 0 h 20"/>
                  <a:gd name="T6" fmla="*/ 0 60000 65536"/>
                  <a:gd name="T7" fmla="*/ 0 60000 65536"/>
                  <a:gd name="T8" fmla="*/ 0 60000 65536"/>
                  <a:gd name="T9" fmla="*/ 0 w 20"/>
                  <a:gd name="T10" fmla="*/ 0 h 20"/>
                  <a:gd name="T11" fmla="*/ 20 w 20"/>
                  <a:gd name="T12" fmla="*/ 20 h 20"/>
                </a:gdLst>
                <a:ahLst/>
                <a:cxnLst>
                  <a:cxn ang="T6">
                    <a:pos x="T0" y="T1"/>
                  </a:cxn>
                  <a:cxn ang="T7">
                    <a:pos x="T2" y="T3"/>
                  </a:cxn>
                  <a:cxn ang="T8">
                    <a:pos x="T4" y="T5"/>
                  </a:cxn>
                </a:cxnLst>
                <a:rect l="T9" t="T10" r="T11" b="T12"/>
                <a:pathLst>
                  <a:path w="20" h="20">
                    <a:moveTo>
                      <a:pt x="0" y="19"/>
                    </a:moveTo>
                    <a:lnTo>
                      <a:pt x="5" y="9"/>
                    </a:lnTo>
                    <a:lnTo>
                      <a:pt x="19" y="0"/>
                    </a:lnTo>
                  </a:path>
                </a:pathLst>
              </a:custGeom>
              <a:noFill/>
              <a:ln w="12700" cap="rnd">
                <a:solidFill>
                  <a:srgbClr val="000000"/>
                </a:solidFill>
                <a:round/>
                <a:headEnd type="none" w="sm" len="sm"/>
                <a:tailEnd type="none" w="sm" len="sm"/>
              </a:ln>
            </p:spPr>
            <p:txBody>
              <a:bodyPr/>
              <a:lstStyle/>
              <a:p>
                <a:endParaRPr lang="zh-CN" altLang="en-US"/>
              </a:p>
            </p:txBody>
          </p:sp>
          <p:sp>
            <p:nvSpPr>
              <p:cNvPr id="73410" name="Freeform 2252"/>
              <p:cNvSpPr>
                <a:spLocks/>
              </p:cNvSpPr>
              <p:nvPr/>
            </p:nvSpPr>
            <p:spPr bwMode="auto">
              <a:xfrm>
                <a:off x="920" y="2153"/>
                <a:ext cx="21" cy="25"/>
              </a:xfrm>
              <a:custGeom>
                <a:avLst/>
                <a:gdLst>
                  <a:gd name="T0" fmla="*/ 20 w 21"/>
                  <a:gd name="T1" fmla="*/ 24 h 25"/>
                  <a:gd name="T2" fmla="*/ 15 w 21"/>
                  <a:gd name="T3" fmla="*/ 24 h 25"/>
                  <a:gd name="T4" fmla="*/ 7 w 21"/>
                  <a:gd name="T5" fmla="*/ 21 h 25"/>
                  <a:gd name="T6" fmla="*/ 5 w 21"/>
                  <a:gd name="T7" fmla="*/ 19 h 25"/>
                  <a:gd name="T8" fmla="*/ 5 w 21"/>
                  <a:gd name="T9" fmla="*/ 16 h 25"/>
                  <a:gd name="T10" fmla="*/ 0 w 21"/>
                  <a:gd name="T11" fmla="*/ 0 h 25"/>
                  <a:gd name="T12" fmla="*/ 0 60000 65536"/>
                  <a:gd name="T13" fmla="*/ 0 60000 65536"/>
                  <a:gd name="T14" fmla="*/ 0 60000 65536"/>
                  <a:gd name="T15" fmla="*/ 0 60000 65536"/>
                  <a:gd name="T16" fmla="*/ 0 60000 65536"/>
                  <a:gd name="T17" fmla="*/ 0 60000 65536"/>
                  <a:gd name="T18" fmla="*/ 0 w 21"/>
                  <a:gd name="T19" fmla="*/ 0 h 25"/>
                  <a:gd name="T20" fmla="*/ 21 w 21"/>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1" h="25">
                    <a:moveTo>
                      <a:pt x="20" y="24"/>
                    </a:moveTo>
                    <a:lnTo>
                      <a:pt x="15" y="24"/>
                    </a:lnTo>
                    <a:lnTo>
                      <a:pt x="7" y="21"/>
                    </a:lnTo>
                    <a:lnTo>
                      <a:pt x="5" y="19"/>
                    </a:lnTo>
                    <a:lnTo>
                      <a:pt x="5" y="16"/>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3411" name="Line 2253"/>
              <p:cNvSpPr>
                <a:spLocks noChangeShapeType="1"/>
              </p:cNvSpPr>
              <p:nvPr/>
            </p:nvSpPr>
            <p:spPr bwMode="auto">
              <a:xfrm>
                <a:off x="901" y="2118"/>
                <a:ext cx="5"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412" name="Freeform 2254"/>
              <p:cNvSpPr>
                <a:spLocks/>
              </p:cNvSpPr>
              <p:nvPr/>
            </p:nvSpPr>
            <p:spPr bwMode="auto">
              <a:xfrm>
                <a:off x="923" y="2197"/>
                <a:ext cx="20" cy="20"/>
              </a:xfrm>
              <a:custGeom>
                <a:avLst/>
                <a:gdLst>
                  <a:gd name="T0" fmla="*/ 0 w 20"/>
                  <a:gd name="T1" fmla="*/ 0 h 20"/>
                  <a:gd name="T2" fmla="*/ 0 w 20"/>
                  <a:gd name="T3" fmla="*/ 2 h 20"/>
                  <a:gd name="T4" fmla="*/ 0 w 20"/>
                  <a:gd name="T5" fmla="*/ 7 h 20"/>
                  <a:gd name="T6" fmla="*/ 2 w 20"/>
                  <a:gd name="T7" fmla="*/ 7 h 20"/>
                  <a:gd name="T8" fmla="*/ 2 w 20"/>
                  <a:gd name="T9" fmla="*/ 9 h 20"/>
                  <a:gd name="T10" fmla="*/ 2 w 20"/>
                  <a:gd name="T11" fmla="*/ 11 h 20"/>
                  <a:gd name="T12" fmla="*/ 4 w 20"/>
                  <a:gd name="T13" fmla="*/ 11 h 20"/>
                  <a:gd name="T14" fmla="*/ 4 w 20"/>
                  <a:gd name="T15" fmla="*/ 16 h 20"/>
                  <a:gd name="T16" fmla="*/ 7 w 20"/>
                  <a:gd name="T17" fmla="*/ 16 h 20"/>
                  <a:gd name="T18" fmla="*/ 9 w 20"/>
                  <a:gd name="T19" fmla="*/ 19 h 20"/>
                  <a:gd name="T20" fmla="*/ 11 w 20"/>
                  <a:gd name="T21" fmla="*/ 19 h 20"/>
                  <a:gd name="T22" fmla="*/ 14 w 20"/>
                  <a:gd name="T23" fmla="*/ 19 h 20"/>
                  <a:gd name="T24" fmla="*/ 16 w 20"/>
                  <a:gd name="T25" fmla="*/ 19 h 20"/>
                  <a:gd name="T26" fmla="*/ 19 w 20"/>
                  <a:gd name="T27" fmla="*/ 19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0"/>
                  <a:gd name="T44" fmla="*/ 20 w 20"/>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0">
                    <a:moveTo>
                      <a:pt x="0" y="0"/>
                    </a:moveTo>
                    <a:lnTo>
                      <a:pt x="0" y="2"/>
                    </a:lnTo>
                    <a:lnTo>
                      <a:pt x="0" y="7"/>
                    </a:lnTo>
                    <a:lnTo>
                      <a:pt x="2" y="7"/>
                    </a:lnTo>
                    <a:lnTo>
                      <a:pt x="2" y="9"/>
                    </a:lnTo>
                    <a:lnTo>
                      <a:pt x="2" y="11"/>
                    </a:lnTo>
                    <a:lnTo>
                      <a:pt x="4" y="11"/>
                    </a:lnTo>
                    <a:lnTo>
                      <a:pt x="4" y="16"/>
                    </a:lnTo>
                    <a:lnTo>
                      <a:pt x="7" y="16"/>
                    </a:lnTo>
                    <a:lnTo>
                      <a:pt x="9" y="19"/>
                    </a:lnTo>
                    <a:lnTo>
                      <a:pt x="11" y="19"/>
                    </a:lnTo>
                    <a:lnTo>
                      <a:pt x="14" y="19"/>
                    </a:lnTo>
                    <a:lnTo>
                      <a:pt x="16" y="19"/>
                    </a:lnTo>
                    <a:lnTo>
                      <a:pt x="19" y="19"/>
                    </a:lnTo>
                  </a:path>
                </a:pathLst>
              </a:custGeom>
              <a:noFill/>
              <a:ln w="12700" cap="rnd">
                <a:solidFill>
                  <a:srgbClr val="000000"/>
                </a:solidFill>
                <a:round/>
                <a:headEnd type="none" w="sm" len="sm"/>
                <a:tailEnd type="none" w="sm" len="sm"/>
              </a:ln>
            </p:spPr>
            <p:txBody>
              <a:bodyPr/>
              <a:lstStyle/>
              <a:p>
                <a:endParaRPr lang="zh-CN" altLang="en-US"/>
              </a:p>
            </p:txBody>
          </p:sp>
          <p:sp>
            <p:nvSpPr>
              <p:cNvPr id="73413" name="Freeform 2255"/>
              <p:cNvSpPr>
                <a:spLocks/>
              </p:cNvSpPr>
              <p:nvPr/>
            </p:nvSpPr>
            <p:spPr bwMode="auto">
              <a:xfrm>
                <a:off x="948" y="2188"/>
                <a:ext cx="20" cy="20"/>
              </a:xfrm>
              <a:custGeom>
                <a:avLst/>
                <a:gdLst>
                  <a:gd name="T0" fmla="*/ 0 w 20"/>
                  <a:gd name="T1" fmla="*/ 0 h 20"/>
                  <a:gd name="T2" fmla="*/ 10 w 20"/>
                  <a:gd name="T3" fmla="*/ 9 h 20"/>
                  <a:gd name="T4" fmla="*/ 19 w 20"/>
                  <a:gd name="T5" fmla="*/ 19 h 20"/>
                  <a:gd name="T6" fmla="*/ 0 60000 65536"/>
                  <a:gd name="T7" fmla="*/ 0 60000 65536"/>
                  <a:gd name="T8" fmla="*/ 0 60000 65536"/>
                  <a:gd name="T9" fmla="*/ 0 w 20"/>
                  <a:gd name="T10" fmla="*/ 0 h 20"/>
                  <a:gd name="T11" fmla="*/ 20 w 20"/>
                  <a:gd name="T12" fmla="*/ 20 h 20"/>
                </a:gdLst>
                <a:ahLst/>
                <a:cxnLst>
                  <a:cxn ang="T6">
                    <a:pos x="T0" y="T1"/>
                  </a:cxn>
                  <a:cxn ang="T7">
                    <a:pos x="T2" y="T3"/>
                  </a:cxn>
                  <a:cxn ang="T8">
                    <a:pos x="T4" y="T5"/>
                  </a:cxn>
                </a:cxnLst>
                <a:rect l="T9" t="T10" r="T11" b="T12"/>
                <a:pathLst>
                  <a:path w="20" h="20">
                    <a:moveTo>
                      <a:pt x="0" y="0"/>
                    </a:moveTo>
                    <a:lnTo>
                      <a:pt x="10" y="9"/>
                    </a:lnTo>
                    <a:lnTo>
                      <a:pt x="19" y="19"/>
                    </a:lnTo>
                  </a:path>
                </a:pathLst>
              </a:custGeom>
              <a:noFill/>
              <a:ln w="12700" cap="rnd">
                <a:solidFill>
                  <a:srgbClr val="000000"/>
                </a:solidFill>
                <a:round/>
                <a:headEnd type="none" w="sm" len="sm"/>
                <a:tailEnd type="none" w="sm" len="sm"/>
              </a:ln>
            </p:spPr>
            <p:txBody>
              <a:bodyPr/>
              <a:lstStyle/>
              <a:p>
                <a:endParaRPr lang="zh-CN" altLang="en-US"/>
              </a:p>
            </p:txBody>
          </p:sp>
          <p:sp>
            <p:nvSpPr>
              <p:cNvPr id="73414" name="Freeform 2256"/>
              <p:cNvSpPr>
                <a:spLocks/>
              </p:cNvSpPr>
              <p:nvPr/>
            </p:nvSpPr>
            <p:spPr bwMode="auto">
              <a:xfrm>
                <a:off x="960" y="2229"/>
                <a:ext cx="48" cy="33"/>
              </a:xfrm>
              <a:custGeom>
                <a:avLst/>
                <a:gdLst>
                  <a:gd name="T0" fmla="*/ 0 w 48"/>
                  <a:gd name="T1" fmla="*/ 0 h 33"/>
                  <a:gd name="T2" fmla="*/ 2 w 48"/>
                  <a:gd name="T3" fmla="*/ 0 h 33"/>
                  <a:gd name="T4" fmla="*/ 4 w 48"/>
                  <a:gd name="T5" fmla="*/ 0 h 33"/>
                  <a:gd name="T6" fmla="*/ 7 w 48"/>
                  <a:gd name="T7" fmla="*/ 2 h 33"/>
                  <a:gd name="T8" fmla="*/ 9 w 48"/>
                  <a:gd name="T9" fmla="*/ 2 h 33"/>
                  <a:gd name="T10" fmla="*/ 11 w 48"/>
                  <a:gd name="T11" fmla="*/ 2 h 33"/>
                  <a:gd name="T12" fmla="*/ 14 w 48"/>
                  <a:gd name="T13" fmla="*/ 4 h 33"/>
                  <a:gd name="T14" fmla="*/ 16 w 48"/>
                  <a:gd name="T15" fmla="*/ 4 h 33"/>
                  <a:gd name="T16" fmla="*/ 18 w 48"/>
                  <a:gd name="T17" fmla="*/ 4 h 33"/>
                  <a:gd name="T18" fmla="*/ 18 w 48"/>
                  <a:gd name="T19" fmla="*/ 6 h 33"/>
                  <a:gd name="T20" fmla="*/ 21 w 48"/>
                  <a:gd name="T21" fmla="*/ 6 h 33"/>
                  <a:gd name="T22" fmla="*/ 23 w 48"/>
                  <a:gd name="T23" fmla="*/ 6 h 33"/>
                  <a:gd name="T24" fmla="*/ 23 w 48"/>
                  <a:gd name="T25" fmla="*/ 8 h 33"/>
                  <a:gd name="T26" fmla="*/ 25 w 48"/>
                  <a:gd name="T27" fmla="*/ 8 h 33"/>
                  <a:gd name="T28" fmla="*/ 28 w 48"/>
                  <a:gd name="T29" fmla="*/ 8 h 33"/>
                  <a:gd name="T30" fmla="*/ 28 w 48"/>
                  <a:gd name="T31" fmla="*/ 9 h 33"/>
                  <a:gd name="T32" fmla="*/ 30 w 48"/>
                  <a:gd name="T33" fmla="*/ 9 h 33"/>
                  <a:gd name="T34" fmla="*/ 32 w 48"/>
                  <a:gd name="T35" fmla="*/ 12 h 33"/>
                  <a:gd name="T36" fmla="*/ 35 w 48"/>
                  <a:gd name="T37" fmla="*/ 12 h 33"/>
                  <a:gd name="T38" fmla="*/ 35 w 48"/>
                  <a:gd name="T39" fmla="*/ 14 h 33"/>
                  <a:gd name="T40" fmla="*/ 37 w 48"/>
                  <a:gd name="T41" fmla="*/ 14 h 33"/>
                  <a:gd name="T42" fmla="*/ 37 w 48"/>
                  <a:gd name="T43" fmla="*/ 16 h 33"/>
                  <a:gd name="T44" fmla="*/ 39 w 48"/>
                  <a:gd name="T45" fmla="*/ 16 h 33"/>
                  <a:gd name="T46" fmla="*/ 42 w 48"/>
                  <a:gd name="T47" fmla="*/ 18 h 33"/>
                  <a:gd name="T48" fmla="*/ 42 w 48"/>
                  <a:gd name="T49" fmla="*/ 20 h 33"/>
                  <a:gd name="T50" fmla="*/ 44 w 48"/>
                  <a:gd name="T51" fmla="*/ 23 h 33"/>
                  <a:gd name="T52" fmla="*/ 44 w 48"/>
                  <a:gd name="T53" fmla="*/ 25 h 33"/>
                  <a:gd name="T54" fmla="*/ 47 w 48"/>
                  <a:gd name="T55" fmla="*/ 27 h 33"/>
                  <a:gd name="T56" fmla="*/ 47 w 48"/>
                  <a:gd name="T57" fmla="*/ 29 h 33"/>
                  <a:gd name="T58" fmla="*/ 47 w 48"/>
                  <a:gd name="T59" fmla="*/ 32 h 3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8"/>
                  <a:gd name="T91" fmla="*/ 0 h 33"/>
                  <a:gd name="T92" fmla="*/ 48 w 48"/>
                  <a:gd name="T93" fmla="*/ 33 h 3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8" h="33">
                    <a:moveTo>
                      <a:pt x="0" y="0"/>
                    </a:moveTo>
                    <a:lnTo>
                      <a:pt x="2" y="0"/>
                    </a:lnTo>
                    <a:lnTo>
                      <a:pt x="4" y="0"/>
                    </a:lnTo>
                    <a:lnTo>
                      <a:pt x="7" y="2"/>
                    </a:lnTo>
                    <a:lnTo>
                      <a:pt x="9" y="2"/>
                    </a:lnTo>
                    <a:lnTo>
                      <a:pt x="11" y="2"/>
                    </a:lnTo>
                    <a:lnTo>
                      <a:pt x="14" y="4"/>
                    </a:lnTo>
                    <a:lnTo>
                      <a:pt x="16" y="4"/>
                    </a:lnTo>
                    <a:lnTo>
                      <a:pt x="18" y="4"/>
                    </a:lnTo>
                    <a:lnTo>
                      <a:pt x="18" y="6"/>
                    </a:lnTo>
                    <a:lnTo>
                      <a:pt x="21" y="6"/>
                    </a:lnTo>
                    <a:lnTo>
                      <a:pt x="23" y="6"/>
                    </a:lnTo>
                    <a:lnTo>
                      <a:pt x="23" y="8"/>
                    </a:lnTo>
                    <a:lnTo>
                      <a:pt x="25" y="8"/>
                    </a:lnTo>
                    <a:lnTo>
                      <a:pt x="28" y="8"/>
                    </a:lnTo>
                    <a:lnTo>
                      <a:pt x="28" y="9"/>
                    </a:lnTo>
                    <a:lnTo>
                      <a:pt x="30" y="9"/>
                    </a:lnTo>
                    <a:lnTo>
                      <a:pt x="32" y="12"/>
                    </a:lnTo>
                    <a:lnTo>
                      <a:pt x="35" y="12"/>
                    </a:lnTo>
                    <a:lnTo>
                      <a:pt x="35" y="14"/>
                    </a:lnTo>
                    <a:lnTo>
                      <a:pt x="37" y="14"/>
                    </a:lnTo>
                    <a:lnTo>
                      <a:pt x="37" y="16"/>
                    </a:lnTo>
                    <a:lnTo>
                      <a:pt x="39" y="16"/>
                    </a:lnTo>
                    <a:lnTo>
                      <a:pt x="42" y="18"/>
                    </a:lnTo>
                    <a:lnTo>
                      <a:pt x="42" y="20"/>
                    </a:lnTo>
                    <a:lnTo>
                      <a:pt x="44" y="23"/>
                    </a:lnTo>
                    <a:lnTo>
                      <a:pt x="44" y="25"/>
                    </a:lnTo>
                    <a:lnTo>
                      <a:pt x="47" y="27"/>
                    </a:lnTo>
                    <a:lnTo>
                      <a:pt x="47" y="29"/>
                    </a:lnTo>
                    <a:lnTo>
                      <a:pt x="47" y="32"/>
                    </a:lnTo>
                  </a:path>
                </a:pathLst>
              </a:custGeom>
              <a:noFill/>
              <a:ln w="12700" cap="rnd">
                <a:solidFill>
                  <a:srgbClr val="000000"/>
                </a:solidFill>
                <a:round/>
                <a:headEnd type="none" w="sm" len="sm"/>
                <a:tailEnd type="none" w="sm" len="sm"/>
              </a:ln>
            </p:spPr>
            <p:txBody>
              <a:bodyPr/>
              <a:lstStyle/>
              <a:p>
                <a:endParaRPr lang="zh-CN" altLang="en-US"/>
              </a:p>
            </p:txBody>
          </p:sp>
          <p:sp>
            <p:nvSpPr>
              <p:cNvPr id="73415" name="Freeform 2257"/>
              <p:cNvSpPr>
                <a:spLocks/>
              </p:cNvSpPr>
              <p:nvPr/>
            </p:nvSpPr>
            <p:spPr bwMode="auto">
              <a:xfrm>
                <a:off x="965" y="2290"/>
                <a:ext cx="20" cy="21"/>
              </a:xfrm>
              <a:custGeom>
                <a:avLst/>
                <a:gdLst>
                  <a:gd name="T0" fmla="*/ 0 w 20"/>
                  <a:gd name="T1" fmla="*/ 0 h 21"/>
                  <a:gd name="T2" fmla="*/ 0 w 20"/>
                  <a:gd name="T3" fmla="*/ 2 h 21"/>
                  <a:gd name="T4" fmla="*/ 2 w 20"/>
                  <a:gd name="T5" fmla="*/ 4 h 21"/>
                  <a:gd name="T6" fmla="*/ 2 w 20"/>
                  <a:gd name="T7" fmla="*/ 6 h 21"/>
                  <a:gd name="T8" fmla="*/ 2 w 20"/>
                  <a:gd name="T9" fmla="*/ 9 h 21"/>
                  <a:gd name="T10" fmla="*/ 4 w 20"/>
                  <a:gd name="T11" fmla="*/ 9 h 21"/>
                  <a:gd name="T12" fmla="*/ 7 w 20"/>
                  <a:gd name="T13" fmla="*/ 12 h 21"/>
                  <a:gd name="T14" fmla="*/ 9 w 20"/>
                  <a:gd name="T15" fmla="*/ 12 h 21"/>
                  <a:gd name="T16" fmla="*/ 9 w 20"/>
                  <a:gd name="T17" fmla="*/ 14 h 21"/>
                  <a:gd name="T18" fmla="*/ 11 w 20"/>
                  <a:gd name="T19" fmla="*/ 20 h 21"/>
                  <a:gd name="T20" fmla="*/ 14 w 20"/>
                  <a:gd name="T21" fmla="*/ 20 h 21"/>
                  <a:gd name="T22" fmla="*/ 16 w 20"/>
                  <a:gd name="T23" fmla="*/ 20 h 21"/>
                  <a:gd name="T24" fmla="*/ 19 w 20"/>
                  <a:gd name="T25" fmla="*/ 20 h 21"/>
                  <a:gd name="T26" fmla="*/ 19 w 20"/>
                  <a:gd name="T27" fmla="*/ 14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1"/>
                  <a:gd name="T44" fmla="*/ 20 w 20"/>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1">
                    <a:moveTo>
                      <a:pt x="0" y="0"/>
                    </a:moveTo>
                    <a:lnTo>
                      <a:pt x="0" y="2"/>
                    </a:lnTo>
                    <a:lnTo>
                      <a:pt x="2" y="4"/>
                    </a:lnTo>
                    <a:lnTo>
                      <a:pt x="2" y="6"/>
                    </a:lnTo>
                    <a:lnTo>
                      <a:pt x="2" y="9"/>
                    </a:lnTo>
                    <a:lnTo>
                      <a:pt x="4" y="9"/>
                    </a:lnTo>
                    <a:lnTo>
                      <a:pt x="7" y="12"/>
                    </a:lnTo>
                    <a:lnTo>
                      <a:pt x="9" y="12"/>
                    </a:lnTo>
                    <a:lnTo>
                      <a:pt x="9" y="14"/>
                    </a:lnTo>
                    <a:lnTo>
                      <a:pt x="11" y="20"/>
                    </a:lnTo>
                    <a:lnTo>
                      <a:pt x="14" y="20"/>
                    </a:lnTo>
                    <a:lnTo>
                      <a:pt x="16" y="20"/>
                    </a:lnTo>
                    <a:lnTo>
                      <a:pt x="19" y="20"/>
                    </a:lnTo>
                    <a:lnTo>
                      <a:pt x="19" y="14"/>
                    </a:lnTo>
                  </a:path>
                </a:pathLst>
              </a:custGeom>
              <a:noFill/>
              <a:ln w="12700" cap="rnd">
                <a:solidFill>
                  <a:srgbClr val="000000"/>
                </a:solidFill>
                <a:round/>
                <a:headEnd type="none" w="sm" len="sm"/>
                <a:tailEnd type="none" w="sm" len="sm"/>
              </a:ln>
            </p:spPr>
            <p:txBody>
              <a:bodyPr/>
              <a:lstStyle/>
              <a:p>
                <a:endParaRPr lang="zh-CN" altLang="en-US"/>
              </a:p>
            </p:txBody>
          </p:sp>
          <p:sp>
            <p:nvSpPr>
              <p:cNvPr id="73416" name="Freeform 2258"/>
              <p:cNvSpPr>
                <a:spLocks/>
              </p:cNvSpPr>
              <p:nvPr/>
            </p:nvSpPr>
            <p:spPr bwMode="auto">
              <a:xfrm>
                <a:off x="962" y="2274"/>
                <a:ext cx="21" cy="20"/>
              </a:xfrm>
              <a:custGeom>
                <a:avLst/>
                <a:gdLst>
                  <a:gd name="T0" fmla="*/ 20 w 21"/>
                  <a:gd name="T1" fmla="*/ 0 h 20"/>
                  <a:gd name="T2" fmla="*/ 15 w 21"/>
                  <a:gd name="T3" fmla="*/ 0 h 20"/>
                  <a:gd name="T4" fmla="*/ 12 w 21"/>
                  <a:gd name="T5" fmla="*/ 0 h 20"/>
                  <a:gd name="T6" fmla="*/ 12 w 21"/>
                  <a:gd name="T7" fmla="*/ 2 h 20"/>
                  <a:gd name="T8" fmla="*/ 10 w 21"/>
                  <a:gd name="T9" fmla="*/ 2 h 20"/>
                  <a:gd name="T10" fmla="*/ 10 w 21"/>
                  <a:gd name="T11" fmla="*/ 4 h 20"/>
                  <a:gd name="T12" fmla="*/ 7 w 21"/>
                  <a:gd name="T13" fmla="*/ 4 h 20"/>
                  <a:gd name="T14" fmla="*/ 5 w 21"/>
                  <a:gd name="T15" fmla="*/ 4 h 20"/>
                  <a:gd name="T16" fmla="*/ 5 w 21"/>
                  <a:gd name="T17" fmla="*/ 7 h 20"/>
                  <a:gd name="T18" fmla="*/ 2 w 21"/>
                  <a:gd name="T19" fmla="*/ 9 h 20"/>
                  <a:gd name="T20" fmla="*/ 2 w 21"/>
                  <a:gd name="T21" fmla="*/ 11 h 20"/>
                  <a:gd name="T22" fmla="*/ 0 w 21"/>
                  <a:gd name="T23" fmla="*/ 14 h 20"/>
                  <a:gd name="T24" fmla="*/ 0 w 21"/>
                  <a:gd name="T25" fmla="*/ 16 h 20"/>
                  <a:gd name="T26" fmla="*/ 2 w 21"/>
                  <a:gd name="T27" fmla="*/ 16 h 20"/>
                  <a:gd name="T28" fmla="*/ 2 w 21"/>
                  <a:gd name="T29" fmla="*/ 19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20"/>
                  <a:gd name="T47" fmla="*/ 21 w 21"/>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20">
                    <a:moveTo>
                      <a:pt x="20" y="0"/>
                    </a:moveTo>
                    <a:lnTo>
                      <a:pt x="15" y="0"/>
                    </a:lnTo>
                    <a:lnTo>
                      <a:pt x="12" y="0"/>
                    </a:lnTo>
                    <a:lnTo>
                      <a:pt x="12" y="2"/>
                    </a:lnTo>
                    <a:lnTo>
                      <a:pt x="10" y="2"/>
                    </a:lnTo>
                    <a:lnTo>
                      <a:pt x="10" y="4"/>
                    </a:lnTo>
                    <a:lnTo>
                      <a:pt x="7" y="4"/>
                    </a:lnTo>
                    <a:lnTo>
                      <a:pt x="5" y="4"/>
                    </a:lnTo>
                    <a:lnTo>
                      <a:pt x="5" y="7"/>
                    </a:lnTo>
                    <a:lnTo>
                      <a:pt x="2" y="9"/>
                    </a:lnTo>
                    <a:lnTo>
                      <a:pt x="2" y="11"/>
                    </a:lnTo>
                    <a:lnTo>
                      <a:pt x="0" y="14"/>
                    </a:lnTo>
                    <a:lnTo>
                      <a:pt x="0" y="16"/>
                    </a:lnTo>
                    <a:lnTo>
                      <a:pt x="2" y="16"/>
                    </a:lnTo>
                    <a:lnTo>
                      <a:pt x="2" y="19"/>
                    </a:lnTo>
                  </a:path>
                </a:pathLst>
              </a:custGeom>
              <a:noFill/>
              <a:ln w="12700" cap="rnd">
                <a:solidFill>
                  <a:srgbClr val="000000"/>
                </a:solidFill>
                <a:round/>
                <a:headEnd type="none" w="sm" len="sm"/>
                <a:tailEnd type="none" w="sm" len="sm"/>
              </a:ln>
            </p:spPr>
            <p:txBody>
              <a:bodyPr/>
              <a:lstStyle/>
              <a:p>
                <a:endParaRPr lang="zh-CN" altLang="en-US"/>
              </a:p>
            </p:txBody>
          </p:sp>
          <p:sp>
            <p:nvSpPr>
              <p:cNvPr id="73417" name="Freeform 2259"/>
              <p:cNvSpPr>
                <a:spLocks/>
              </p:cNvSpPr>
              <p:nvPr/>
            </p:nvSpPr>
            <p:spPr bwMode="auto">
              <a:xfrm>
                <a:off x="982" y="2285"/>
                <a:ext cx="20" cy="20"/>
              </a:xfrm>
              <a:custGeom>
                <a:avLst/>
                <a:gdLst>
                  <a:gd name="T0" fmla="*/ 19 w 20"/>
                  <a:gd name="T1" fmla="*/ 0 h 20"/>
                  <a:gd name="T2" fmla="*/ 16 w 20"/>
                  <a:gd name="T3" fmla="*/ 2 h 20"/>
                  <a:gd name="T4" fmla="*/ 11 w 20"/>
                  <a:gd name="T5" fmla="*/ 2 h 20"/>
                  <a:gd name="T6" fmla="*/ 9 w 20"/>
                  <a:gd name="T7" fmla="*/ 2 h 20"/>
                  <a:gd name="T8" fmla="*/ 9 w 20"/>
                  <a:gd name="T9" fmla="*/ 5 h 20"/>
                  <a:gd name="T10" fmla="*/ 7 w 20"/>
                  <a:gd name="T11" fmla="*/ 5 h 20"/>
                  <a:gd name="T12" fmla="*/ 7 w 20"/>
                  <a:gd name="T13" fmla="*/ 7 h 20"/>
                  <a:gd name="T14" fmla="*/ 2 w 20"/>
                  <a:gd name="T15" fmla="*/ 8 h 20"/>
                  <a:gd name="T16" fmla="*/ 2 w 20"/>
                  <a:gd name="T17" fmla="*/ 11 h 20"/>
                  <a:gd name="T18" fmla="*/ 0 w 20"/>
                  <a:gd name="T19" fmla="*/ 11 h 20"/>
                  <a:gd name="T20" fmla="*/ 0 w 20"/>
                  <a:gd name="T21" fmla="*/ 13 h 20"/>
                  <a:gd name="T22" fmla="*/ 0 w 20"/>
                  <a:gd name="T23" fmla="*/ 16 h 20"/>
                  <a:gd name="T24" fmla="*/ 0 w 20"/>
                  <a:gd name="T25" fmla="*/ 19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20"/>
                  <a:gd name="T41" fmla="*/ 20 w 20"/>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20">
                    <a:moveTo>
                      <a:pt x="19" y="0"/>
                    </a:moveTo>
                    <a:lnTo>
                      <a:pt x="16" y="2"/>
                    </a:lnTo>
                    <a:lnTo>
                      <a:pt x="11" y="2"/>
                    </a:lnTo>
                    <a:lnTo>
                      <a:pt x="9" y="2"/>
                    </a:lnTo>
                    <a:lnTo>
                      <a:pt x="9" y="5"/>
                    </a:lnTo>
                    <a:lnTo>
                      <a:pt x="7" y="5"/>
                    </a:lnTo>
                    <a:lnTo>
                      <a:pt x="7" y="7"/>
                    </a:lnTo>
                    <a:lnTo>
                      <a:pt x="2" y="8"/>
                    </a:lnTo>
                    <a:lnTo>
                      <a:pt x="2" y="11"/>
                    </a:lnTo>
                    <a:lnTo>
                      <a:pt x="0" y="11"/>
                    </a:lnTo>
                    <a:lnTo>
                      <a:pt x="0" y="13"/>
                    </a:lnTo>
                    <a:lnTo>
                      <a:pt x="0" y="16"/>
                    </a:lnTo>
                    <a:lnTo>
                      <a:pt x="0" y="19"/>
                    </a:lnTo>
                  </a:path>
                </a:pathLst>
              </a:custGeom>
              <a:noFill/>
              <a:ln w="12700" cap="rnd">
                <a:solidFill>
                  <a:srgbClr val="000000"/>
                </a:solidFill>
                <a:round/>
                <a:headEnd type="none" w="sm" len="sm"/>
                <a:tailEnd type="none" w="sm" len="sm"/>
              </a:ln>
            </p:spPr>
            <p:txBody>
              <a:bodyPr/>
              <a:lstStyle/>
              <a:p>
                <a:endParaRPr lang="zh-CN" altLang="en-US"/>
              </a:p>
            </p:txBody>
          </p:sp>
          <p:sp>
            <p:nvSpPr>
              <p:cNvPr id="73418" name="Freeform 2260"/>
              <p:cNvSpPr>
                <a:spLocks/>
              </p:cNvSpPr>
              <p:nvPr/>
            </p:nvSpPr>
            <p:spPr bwMode="auto">
              <a:xfrm>
                <a:off x="1056" y="2231"/>
                <a:ext cx="20" cy="20"/>
              </a:xfrm>
              <a:custGeom>
                <a:avLst/>
                <a:gdLst>
                  <a:gd name="T0" fmla="*/ 0 w 20"/>
                  <a:gd name="T1" fmla="*/ 0 h 20"/>
                  <a:gd name="T2" fmla="*/ 0 w 20"/>
                  <a:gd name="T3" fmla="*/ 2 h 20"/>
                  <a:gd name="T4" fmla="*/ 2 w 20"/>
                  <a:gd name="T5" fmla="*/ 5 h 20"/>
                  <a:gd name="T6" fmla="*/ 2 w 20"/>
                  <a:gd name="T7" fmla="*/ 6 h 20"/>
                  <a:gd name="T8" fmla="*/ 2 w 20"/>
                  <a:gd name="T9" fmla="*/ 8 h 20"/>
                  <a:gd name="T10" fmla="*/ 4 w 20"/>
                  <a:gd name="T11" fmla="*/ 8 h 20"/>
                  <a:gd name="T12" fmla="*/ 4 w 20"/>
                  <a:gd name="T13" fmla="*/ 11 h 20"/>
                  <a:gd name="T14" fmla="*/ 7 w 20"/>
                  <a:gd name="T15" fmla="*/ 11 h 20"/>
                  <a:gd name="T16" fmla="*/ 7 w 20"/>
                  <a:gd name="T17" fmla="*/ 13 h 20"/>
                  <a:gd name="T18" fmla="*/ 9 w 20"/>
                  <a:gd name="T19" fmla="*/ 13 h 20"/>
                  <a:gd name="T20" fmla="*/ 9 w 20"/>
                  <a:gd name="T21" fmla="*/ 16 h 20"/>
                  <a:gd name="T22" fmla="*/ 11 w 20"/>
                  <a:gd name="T23" fmla="*/ 16 h 20"/>
                  <a:gd name="T24" fmla="*/ 14 w 20"/>
                  <a:gd name="T25" fmla="*/ 19 h 20"/>
                  <a:gd name="T26" fmla="*/ 16 w 20"/>
                  <a:gd name="T27" fmla="*/ 19 h 20"/>
                  <a:gd name="T28" fmla="*/ 16 w 20"/>
                  <a:gd name="T29" fmla="*/ 16 h 20"/>
                  <a:gd name="T30" fmla="*/ 19 w 20"/>
                  <a:gd name="T31" fmla="*/ 16 h 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
                  <a:gd name="T49" fmla="*/ 0 h 20"/>
                  <a:gd name="T50" fmla="*/ 20 w 20"/>
                  <a:gd name="T51" fmla="*/ 20 h 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 h="20">
                    <a:moveTo>
                      <a:pt x="0" y="0"/>
                    </a:moveTo>
                    <a:lnTo>
                      <a:pt x="0" y="2"/>
                    </a:lnTo>
                    <a:lnTo>
                      <a:pt x="2" y="5"/>
                    </a:lnTo>
                    <a:lnTo>
                      <a:pt x="2" y="6"/>
                    </a:lnTo>
                    <a:lnTo>
                      <a:pt x="2" y="8"/>
                    </a:lnTo>
                    <a:lnTo>
                      <a:pt x="4" y="8"/>
                    </a:lnTo>
                    <a:lnTo>
                      <a:pt x="4" y="11"/>
                    </a:lnTo>
                    <a:lnTo>
                      <a:pt x="7" y="11"/>
                    </a:lnTo>
                    <a:lnTo>
                      <a:pt x="7" y="13"/>
                    </a:lnTo>
                    <a:lnTo>
                      <a:pt x="9" y="13"/>
                    </a:lnTo>
                    <a:lnTo>
                      <a:pt x="9" y="16"/>
                    </a:lnTo>
                    <a:lnTo>
                      <a:pt x="11" y="16"/>
                    </a:lnTo>
                    <a:lnTo>
                      <a:pt x="14" y="19"/>
                    </a:lnTo>
                    <a:lnTo>
                      <a:pt x="16" y="19"/>
                    </a:lnTo>
                    <a:lnTo>
                      <a:pt x="16" y="16"/>
                    </a:lnTo>
                    <a:lnTo>
                      <a:pt x="19" y="16"/>
                    </a:lnTo>
                  </a:path>
                </a:pathLst>
              </a:custGeom>
              <a:noFill/>
              <a:ln w="12700" cap="rnd">
                <a:solidFill>
                  <a:srgbClr val="000000"/>
                </a:solidFill>
                <a:round/>
                <a:headEnd type="none" w="sm" len="sm"/>
                <a:tailEnd type="none" w="sm" len="sm"/>
              </a:ln>
            </p:spPr>
            <p:txBody>
              <a:bodyPr/>
              <a:lstStyle/>
              <a:p>
                <a:endParaRPr lang="zh-CN" altLang="en-US"/>
              </a:p>
            </p:txBody>
          </p:sp>
          <p:sp>
            <p:nvSpPr>
              <p:cNvPr id="73419" name="Freeform 2261"/>
              <p:cNvSpPr>
                <a:spLocks/>
              </p:cNvSpPr>
              <p:nvPr/>
            </p:nvSpPr>
            <p:spPr bwMode="auto">
              <a:xfrm>
                <a:off x="810" y="2328"/>
                <a:ext cx="20" cy="20"/>
              </a:xfrm>
              <a:custGeom>
                <a:avLst/>
                <a:gdLst>
                  <a:gd name="T0" fmla="*/ 0 w 20"/>
                  <a:gd name="T1" fmla="*/ 0 h 20"/>
                  <a:gd name="T2" fmla="*/ 0 w 20"/>
                  <a:gd name="T3" fmla="*/ 2 h 20"/>
                  <a:gd name="T4" fmla="*/ 0 w 20"/>
                  <a:gd name="T5" fmla="*/ 4 h 20"/>
                  <a:gd name="T6" fmla="*/ 0 w 20"/>
                  <a:gd name="T7" fmla="*/ 7 h 20"/>
                  <a:gd name="T8" fmla="*/ 0 w 20"/>
                  <a:gd name="T9" fmla="*/ 9 h 20"/>
                  <a:gd name="T10" fmla="*/ 0 w 20"/>
                  <a:gd name="T11" fmla="*/ 11 h 20"/>
                  <a:gd name="T12" fmla="*/ 2 w 20"/>
                  <a:gd name="T13" fmla="*/ 11 h 20"/>
                  <a:gd name="T14" fmla="*/ 2 w 20"/>
                  <a:gd name="T15" fmla="*/ 14 h 20"/>
                  <a:gd name="T16" fmla="*/ 4 w 20"/>
                  <a:gd name="T17" fmla="*/ 14 h 20"/>
                  <a:gd name="T18" fmla="*/ 4 w 20"/>
                  <a:gd name="T19" fmla="*/ 16 h 20"/>
                  <a:gd name="T20" fmla="*/ 7 w 20"/>
                  <a:gd name="T21" fmla="*/ 16 h 20"/>
                  <a:gd name="T22" fmla="*/ 9 w 20"/>
                  <a:gd name="T23" fmla="*/ 19 h 20"/>
                  <a:gd name="T24" fmla="*/ 11 w 20"/>
                  <a:gd name="T25" fmla="*/ 19 h 20"/>
                  <a:gd name="T26" fmla="*/ 14 w 20"/>
                  <a:gd name="T27" fmla="*/ 19 h 20"/>
                  <a:gd name="T28" fmla="*/ 14 w 20"/>
                  <a:gd name="T29" fmla="*/ 16 h 20"/>
                  <a:gd name="T30" fmla="*/ 16 w 20"/>
                  <a:gd name="T31" fmla="*/ 16 h 20"/>
                  <a:gd name="T32" fmla="*/ 19 w 20"/>
                  <a:gd name="T33" fmla="*/ 16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
                  <a:gd name="T52" fmla="*/ 0 h 20"/>
                  <a:gd name="T53" fmla="*/ 20 w 20"/>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 h="20">
                    <a:moveTo>
                      <a:pt x="0" y="0"/>
                    </a:moveTo>
                    <a:lnTo>
                      <a:pt x="0" y="2"/>
                    </a:lnTo>
                    <a:lnTo>
                      <a:pt x="0" y="4"/>
                    </a:lnTo>
                    <a:lnTo>
                      <a:pt x="0" y="7"/>
                    </a:lnTo>
                    <a:lnTo>
                      <a:pt x="0" y="9"/>
                    </a:lnTo>
                    <a:lnTo>
                      <a:pt x="0" y="11"/>
                    </a:lnTo>
                    <a:lnTo>
                      <a:pt x="2" y="11"/>
                    </a:lnTo>
                    <a:lnTo>
                      <a:pt x="2" y="14"/>
                    </a:lnTo>
                    <a:lnTo>
                      <a:pt x="4" y="14"/>
                    </a:lnTo>
                    <a:lnTo>
                      <a:pt x="4" y="16"/>
                    </a:lnTo>
                    <a:lnTo>
                      <a:pt x="7" y="16"/>
                    </a:lnTo>
                    <a:lnTo>
                      <a:pt x="9" y="19"/>
                    </a:lnTo>
                    <a:lnTo>
                      <a:pt x="11" y="19"/>
                    </a:lnTo>
                    <a:lnTo>
                      <a:pt x="14" y="19"/>
                    </a:lnTo>
                    <a:lnTo>
                      <a:pt x="14" y="16"/>
                    </a:lnTo>
                    <a:lnTo>
                      <a:pt x="16" y="16"/>
                    </a:lnTo>
                    <a:lnTo>
                      <a:pt x="19" y="16"/>
                    </a:lnTo>
                  </a:path>
                </a:pathLst>
              </a:custGeom>
              <a:noFill/>
              <a:ln w="12700" cap="rnd">
                <a:solidFill>
                  <a:srgbClr val="000000"/>
                </a:solidFill>
                <a:round/>
                <a:headEnd type="none" w="sm" len="sm"/>
                <a:tailEnd type="none" w="sm" len="sm"/>
              </a:ln>
            </p:spPr>
            <p:txBody>
              <a:bodyPr/>
              <a:lstStyle/>
              <a:p>
                <a:endParaRPr lang="zh-CN" altLang="en-US"/>
              </a:p>
            </p:txBody>
          </p:sp>
          <p:sp>
            <p:nvSpPr>
              <p:cNvPr id="73420" name="Freeform 2262"/>
              <p:cNvSpPr>
                <a:spLocks/>
              </p:cNvSpPr>
              <p:nvPr/>
            </p:nvSpPr>
            <p:spPr bwMode="auto">
              <a:xfrm>
                <a:off x="1157" y="2127"/>
                <a:ext cx="20" cy="21"/>
              </a:xfrm>
              <a:custGeom>
                <a:avLst/>
                <a:gdLst>
                  <a:gd name="T0" fmla="*/ 19 w 20"/>
                  <a:gd name="T1" fmla="*/ 0 h 21"/>
                  <a:gd name="T2" fmla="*/ 19 w 20"/>
                  <a:gd name="T3" fmla="*/ 2 h 21"/>
                  <a:gd name="T4" fmla="*/ 19 w 20"/>
                  <a:gd name="T5" fmla="*/ 7 h 21"/>
                  <a:gd name="T6" fmla="*/ 19 w 20"/>
                  <a:gd name="T7" fmla="*/ 10 h 21"/>
                  <a:gd name="T8" fmla="*/ 19 w 20"/>
                  <a:gd name="T9" fmla="*/ 15 h 21"/>
                  <a:gd name="T10" fmla="*/ 19 w 20"/>
                  <a:gd name="T11" fmla="*/ 20 h 21"/>
                  <a:gd name="T12" fmla="*/ 14 w 20"/>
                  <a:gd name="T13" fmla="*/ 20 h 21"/>
                  <a:gd name="T14" fmla="*/ 9 w 20"/>
                  <a:gd name="T15" fmla="*/ 20 h 21"/>
                  <a:gd name="T16" fmla="*/ 4 w 20"/>
                  <a:gd name="T17" fmla="*/ 20 h 21"/>
                  <a:gd name="T18" fmla="*/ 4 w 20"/>
                  <a:gd name="T19" fmla="*/ 15 h 21"/>
                  <a:gd name="T20" fmla="*/ 0 w 20"/>
                  <a:gd name="T21" fmla="*/ 15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
                  <a:gd name="T34" fmla="*/ 0 h 21"/>
                  <a:gd name="T35" fmla="*/ 20 w 20"/>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 h="21">
                    <a:moveTo>
                      <a:pt x="19" y="0"/>
                    </a:moveTo>
                    <a:lnTo>
                      <a:pt x="19" y="2"/>
                    </a:lnTo>
                    <a:lnTo>
                      <a:pt x="19" y="7"/>
                    </a:lnTo>
                    <a:lnTo>
                      <a:pt x="19" y="10"/>
                    </a:lnTo>
                    <a:lnTo>
                      <a:pt x="19" y="15"/>
                    </a:lnTo>
                    <a:lnTo>
                      <a:pt x="19" y="20"/>
                    </a:lnTo>
                    <a:lnTo>
                      <a:pt x="14" y="20"/>
                    </a:lnTo>
                    <a:lnTo>
                      <a:pt x="9" y="20"/>
                    </a:lnTo>
                    <a:lnTo>
                      <a:pt x="4" y="20"/>
                    </a:lnTo>
                    <a:lnTo>
                      <a:pt x="4" y="15"/>
                    </a:lnTo>
                    <a:lnTo>
                      <a:pt x="0" y="15"/>
                    </a:lnTo>
                  </a:path>
                </a:pathLst>
              </a:custGeom>
              <a:noFill/>
              <a:ln w="12700" cap="rnd">
                <a:solidFill>
                  <a:srgbClr val="000000"/>
                </a:solidFill>
                <a:round/>
                <a:headEnd type="none" w="sm" len="sm"/>
                <a:tailEnd type="none" w="sm" len="sm"/>
              </a:ln>
            </p:spPr>
            <p:txBody>
              <a:bodyPr/>
              <a:lstStyle/>
              <a:p>
                <a:endParaRPr lang="zh-CN" altLang="en-US"/>
              </a:p>
            </p:txBody>
          </p:sp>
          <p:sp>
            <p:nvSpPr>
              <p:cNvPr id="73421" name="Freeform 2263"/>
              <p:cNvSpPr>
                <a:spLocks/>
              </p:cNvSpPr>
              <p:nvPr/>
            </p:nvSpPr>
            <p:spPr bwMode="auto">
              <a:xfrm>
                <a:off x="1069" y="2285"/>
                <a:ext cx="20" cy="20"/>
              </a:xfrm>
              <a:custGeom>
                <a:avLst/>
                <a:gdLst>
                  <a:gd name="T0" fmla="*/ 19 w 20"/>
                  <a:gd name="T1" fmla="*/ 0 h 20"/>
                  <a:gd name="T2" fmla="*/ 16 w 20"/>
                  <a:gd name="T3" fmla="*/ 0 h 20"/>
                  <a:gd name="T4" fmla="*/ 13 w 20"/>
                  <a:gd name="T5" fmla="*/ 2 h 20"/>
                  <a:gd name="T6" fmla="*/ 11 w 20"/>
                  <a:gd name="T7" fmla="*/ 2 h 20"/>
                  <a:gd name="T8" fmla="*/ 10 w 20"/>
                  <a:gd name="T9" fmla="*/ 5 h 20"/>
                  <a:gd name="T10" fmla="*/ 10 w 20"/>
                  <a:gd name="T11" fmla="*/ 7 h 20"/>
                  <a:gd name="T12" fmla="*/ 7 w 20"/>
                  <a:gd name="T13" fmla="*/ 7 h 20"/>
                  <a:gd name="T14" fmla="*/ 7 w 20"/>
                  <a:gd name="T15" fmla="*/ 8 h 20"/>
                  <a:gd name="T16" fmla="*/ 5 w 20"/>
                  <a:gd name="T17" fmla="*/ 8 h 20"/>
                  <a:gd name="T18" fmla="*/ 5 w 20"/>
                  <a:gd name="T19" fmla="*/ 11 h 20"/>
                  <a:gd name="T20" fmla="*/ 2 w 20"/>
                  <a:gd name="T21" fmla="*/ 13 h 20"/>
                  <a:gd name="T22" fmla="*/ 2 w 20"/>
                  <a:gd name="T23" fmla="*/ 16 h 20"/>
                  <a:gd name="T24" fmla="*/ 0 w 20"/>
                  <a:gd name="T25" fmla="*/ 16 h 20"/>
                  <a:gd name="T26" fmla="*/ 0 w 20"/>
                  <a:gd name="T27" fmla="*/ 19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0"/>
                  <a:gd name="T44" fmla="*/ 20 w 20"/>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0">
                    <a:moveTo>
                      <a:pt x="19" y="0"/>
                    </a:moveTo>
                    <a:lnTo>
                      <a:pt x="16" y="0"/>
                    </a:lnTo>
                    <a:lnTo>
                      <a:pt x="13" y="2"/>
                    </a:lnTo>
                    <a:lnTo>
                      <a:pt x="11" y="2"/>
                    </a:lnTo>
                    <a:lnTo>
                      <a:pt x="10" y="5"/>
                    </a:lnTo>
                    <a:lnTo>
                      <a:pt x="10" y="7"/>
                    </a:lnTo>
                    <a:lnTo>
                      <a:pt x="7" y="7"/>
                    </a:lnTo>
                    <a:lnTo>
                      <a:pt x="7" y="8"/>
                    </a:lnTo>
                    <a:lnTo>
                      <a:pt x="5" y="8"/>
                    </a:lnTo>
                    <a:lnTo>
                      <a:pt x="5" y="11"/>
                    </a:lnTo>
                    <a:lnTo>
                      <a:pt x="2" y="13"/>
                    </a:lnTo>
                    <a:lnTo>
                      <a:pt x="2" y="16"/>
                    </a:lnTo>
                    <a:lnTo>
                      <a:pt x="0" y="16"/>
                    </a:lnTo>
                    <a:lnTo>
                      <a:pt x="0" y="19"/>
                    </a:lnTo>
                  </a:path>
                </a:pathLst>
              </a:custGeom>
              <a:noFill/>
              <a:ln w="12700" cap="rnd">
                <a:solidFill>
                  <a:srgbClr val="000000"/>
                </a:solidFill>
                <a:round/>
                <a:headEnd type="none" w="sm" len="sm"/>
                <a:tailEnd type="none" w="sm" len="sm"/>
              </a:ln>
            </p:spPr>
            <p:txBody>
              <a:bodyPr/>
              <a:lstStyle/>
              <a:p>
                <a:endParaRPr lang="zh-CN" altLang="en-US"/>
              </a:p>
            </p:txBody>
          </p:sp>
          <p:sp>
            <p:nvSpPr>
              <p:cNvPr id="73422" name="Freeform 2264"/>
              <p:cNvSpPr>
                <a:spLocks/>
              </p:cNvSpPr>
              <p:nvPr/>
            </p:nvSpPr>
            <p:spPr bwMode="auto">
              <a:xfrm>
                <a:off x="1074" y="2296"/>
                <a:ext cx="27" cy="21"/>
              </a:xfrm>
              <a:custGeom>
                <a:avLst/>
                <a:gdLst>
                  <a:gd name="T0" fmla="*/ 0 w 27"/>
                  <a:gd name="T1" fmla="*/ 5 h 21"/>
                  <a:gd name="T2" fmla="*/ 2 w 27"/>
                  <a:gd name="T3" fmla="*/ 0 h 21"/>
                  <a:gd name="T4" fmla="*/ 7 w 27"/>
                  <a:gd name="T5" fmla="*/ 2 h 21"/>
                  <a:gd name="T6" fmla="*/ 14 w 27"/>
                  <a:gd name="T7" fmla="*/ 7 h 21"/>
                  <a:gd name="T8" fmla="*/ 19 w 27"/>
                  <a:gd name="T9" fmla="*/ 10 h 21"/>
                  <a:gd name="T10" fmla="*/ 21 w 27"/>
                  <a:gd name="T11" fmla="*/ 12 h 21"/>
                  <a:gd name="T12" fmla="*/ 26 w 27"/>
                  <a:gd name="T13" fmla="*/ 15 h 21"/>
                  <a:gd name="T14" fmla="*/ 26 w 27"/>
                  <a:gd name="T15" fmla="*/ 17 h 21"/>
                  <a:gd name="T16" fmla="*/ 26 w 27"/>
                  <a:gd name="T17" fmla="*/ 2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21"/>
                  <a:gd name="T29" fmla="*/ 27 w 27"/>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21">
                    <a:moveTo>
                      <a:pt x="0" y="5"/>
                    </a:moveTo>
                    <a:lnTo>
                      <a:pt x="2" y="0"/>
                    </a:lnTo>
                    <a:lnTo>
                      <a:pt x="7" y="2"/>
                    </a:lnTo>
                    <a:lnTo>
                      <a:pt x="14" y="7"/>
                    </a:lnTo>
                    <a:lnTo>
                      <a:pt x="19" y="10"/>
                    </a:lnTo>
                    <a:lnTo>
                      <a:pt x="21" y="12"/>
                    </a:lnTo>
                    <a:lnTo>
                      <a:pt x="26" y="15"/>
                    </a:lnTo>
                    <a:lnTo>
                      <a:pt x="26" y="17"/>
                    </a:lnTo>
                    <a:lnTo>
                      <a:pt x="26" y="20"/>
                    </a:lnTo>
                  </a:path>
                </a:pathLst>
              </a:custGeom>
              <a:noFill/>
              <a:ln w="12700" cap="rnd">
                <a:solidFill>
                  <a:srgbClr val="000000"/>
                </a:solidFill>
                <a:round/>
                <a:headEnd type="none" w="sm" len="sm"/>
                <a:tailEnd type="none" w="sm" len="sm"/>
              </a:ln>
            </p:spPr>
            <p:txBody>
              <a:bodyPr/>
              <a:lstStyle/>
              <a:p>
                <a:endParaRPr lang="zh-CN" altLang="en-US"/>
              </a:p>
            </p:txBody>
          </p:sp>
          <p:sp>
            <p:nvSpPr>
              <p:cNvPr id="73423" name="Freeform 2265"/>
              <p:cNvSpPr>
                <a:spLocks/>
              </p:cNvSpPr>
              <p:nvPr/>
            </p:nvSpPr>
            <p:spPr bwMode="auto">
              <a:xfrm>
                <a:off x="1100" y="2306"/>
                <a:ext cx="21" cy="20"/>
              </a:xfrm>
              <a:custGeom>
                <a:avLst/>
                <a:gdLst>
                  <a:gd name="T0" fmla="*/ 20 w 21"/>
                  <a:gd name="T1" fmla="*/ 0 h 20"/>
                  <a:gd name="T2" fmla="*/ 15 w 21"/>
                  <a:gd name="T3" fmla="*/ 0 h 20"/>
                  <a:gd name="T4" fmla="*/ 10 w 21"/>
                  <a:gd name="T5" fmla="*/ 0 h 20"/>
                  <a:gd name="T6" fmla="*/ 10 w 21"/>
                  <a:gd name="T7" fmla="*/ 7 h 20"/>
                  <a:gd name="T8" fmla="*/ 5 w 21"/>
                  <a:gd name="T9" fmla="*/ 7 h 20"/>
                  <a:gd name="T10" fmla="*/ 5 w 21"/>
                  <a:gd name="T11" fmla="*/ 11 h 20"/>
                  <a:gd name="T12" fmla="*/ 0 w 21"/>
                  <a:gd name="T13" fmla="*/ 11 h 20"/>
                  <a:gd name="T14" fmla="*/ 0 w 21"/>
                  <a:gd name="T15" fmla="*/ 19 h 20"/>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20"/>
                  <a:gd name="T26" fmla="*/ 21 w 21"/>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20">
                    <a:moveTo>
                      <a:pt x="20" y="0"/>
                    </a:moveTo>
                    <a:lnTo>
                      <a:pt x="15" y="0"/>
                    </a:lnTo>
                    <a:lnTo>
                      <a:pt x="10" y="0"/>
                    </a:lnTo>
                    <a:lnTo>
                      <a:pt x="10" y="7"/>
                    </a:lnTo>
                    <a:lnTo>
                      <a:pt x="5" y="7"/>
                    </a:lnTo>
                    <a:lnTo>
                      <a:pt x="5" y="11"/>
                    </a:lnTo>
                    <a:lnTo>
                      <a:pt x="0" y="11"/>
                    </a:lnTo>
                    <a:lnTo>
                      <a:pt x="0" y="19"/>
                    </a:lnTo>
                  </a:path>
                </a:pathLst>
              </a:custGeom>
              <a:noFill/>
              <a:ln w="12700" cap="rnd">
                <a:solidFill>
                  <a:srgbClr val="000000"/>
                </a:solidFill>
                <a:round/>
                <a:headEnd type="none" w="sm" len="sm"/>
                <a:tailEnd type="none" w="sm" len="sm"/>
              </a:ln>
            </p:spPr>
            <p:txBody>
              <a:bodyPr/>
              <a:lstStyle/>
              <a:p>
                <a:endParaRPr lang="zh-CN" altLang="en-US"/>
              </a:p>
            </p:txBody>
          </p:sp>
          <p:sp>
            <p:nvSpPr>
              <p:cNvPr id="73424" name="Freeform 2266"/>
              <p:cNvSpPr>
                <a:spLocks/>
              </p:cNvSpPr>
              <p:nvPr/>
            </p:nvSpPr>
            <p:spPr bwMode="auto">
              <a:xfrm>
                <a:off x="1085" y="2292"/>
                <a:ext cx="20" cy="20"/>
              </a:xfrm>
              <a:custGeom>
                <a:avLst/>
                <a:gdLst>
                  <a:gd name="T0" fmla="*/ 4 w 20"/>
                  <a:gd name="T1" fmla="*/ 0 h 20"/>
                  <a:gd name="T2" fmla="*/ 0 w 20"/>
                  <a:gd name="T3" fmla="*/ 3 h 20"/>
                  <a:gd name="T4" fmla="*/ 0 w 20"/>
                  <a:gd name="T5" fmla="*/ 13 h 20"/>
                  <a:gd name="T6" fmla="*/ 4 w 20"/>
                  <a:gd name="T7" fmla="*/ 19 h 20"/>
                  <a:gd name="T8" fmla="*/ 9 w 20"/>
                  <a:gd name="T9" fmla="*/ 19 h 20"/>
                  <a:gd name="T10" fmla="*/ 14 w 20"/>
                  <a:gd name="T11" fmla="*/ 13 h 20"/>
                  <a:gd name="T12" fmla="*/ 19 w 20"/>
                  <a:gd name="T13" fmla="*/ 8 h 20"/>
                  <a:gd name="T14" fmla="*/ 0 60000 65536"/>
                  <a:gd name="T15" fmla="*/ 0 60000 65536"/>
                  <a:gd name="T16" fmla="*/ 0 60000 65536"/>
                  <a:gd name="T17" fmla="*/ 0 60000 65536"/>
                  <a:gd name="T18" fmla="*/ 0 60000 65536"/>
                  <a:gd name="T19" fmla="*/ 0 60000 65536"/>
                  <a:gd name="T20" fmla="*/ 0 60000 65536"/>
                  <a:gd name="T21" fmla="*/ 0 w 20"/>
                  <a:gd name="T22" fmla="*/ 0 h 20"/>
                  <a:gd name="T23" fmla="*/ 20 w 2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20">
                    <a:moveTo>
                      <a:pt x="4" y="0"/>
                    </a:moveTo>
                    <a:lnTo>
                      <a:pt x="0" y="3"/>
                    </a:lnTo>
                    <a:lnTo>
                      <a:pt x="0" y="13"/>
                    </a:lnTo>
                    <a:lnTo>
                      <a:pt x="4" y="19"/>
                    </a:lnTo>
                    <a:lnTo>
                      <a:pt x="9" y="19"/>
                    </a:lnTo>
                    <a:lnTo>
                      <a:pt x="14" y="13"/>
                    </a:lnTo>
                    <a:lnTo>
                      <a:pt x="19" y="8"/>
                    </a:lnTo>
                  </a:path>
                </a:pathLst>
              </a:custGeom>
              <a:noFill/>
              <a:ln w="12700" cap="rnd">
                <a:solidFill>
                  <a:srgbClr val="000000"/>
                </a:solidFill>
                <a:round/>
                <a:headEnd type="none" w="sm" len="sm"/>
                <a:tailEnd type="none" w="sm" len="sm"/>
              </a:ln>
            </p:spPr>
            <p:txBody>
              <a:bodyPr/>
              <a:lstStyle/>
              <a:p>
                <a:endParaRPr lang="zh-CN" altLang="en-US"/>
              </a:p>
            </p:txBody>
          </p:sp>
          <p:sp>
            <p:nvSpPr>
              <p:cNvPr id="73425" name="Freeform 2267"/>
              <p:cNvSpPr>
                <a:spLocks/>
              </p:cNvSpPr>
              <p:nvPr/>
            </p:nvSpPr>
            <p:spPr bwMode="auto">
              <a:xfrm>
                <a:off x="1079" y="2290"/>
                <a:ext cx="20" cy="21"/>
              </a:xfrm>
              <a:custGeom>
                <a:avLst/>
                <a:gdLst>
                  <a:gd name="T0" fmla="*/ 6 w 20"/>
                  <a:gd name="T1" fmla="*/ 0 h 21"/>
                  <a:gd name="T2" fmla="*/ 0 w 20"/>
                  <a:gd name="T3" fmla="*/ 6 h 21"/>
                  <a:gd name="T4" fmla="*/ 11 w 20"/>
                  <a:gd name="T5" fmla="*/ 20 h 21"/>
                  <a:gd name="T6" fmla="*/ 19 w 20"/>
                  <a:gd name="T7" fmla="*/ 12 h 21"/>
                  <a:gd name="T8" fmla="*/ 6 w 20"/>
                  <a:gd name="T9" fmla="*/ 0 h 21"/>
                  <a:gd name="T10" fmla="*/ 0 60000 65536"/>
                  <a:gd name="T11" fmla="*/ 0 60000 65536"/>
                  <a:gd name="T12" fmla="*/ 0 60000 65536"/>
                  <a:gd name="T13" fmla="*/ 0 60000 65536"/>
                  <a:gd name="T14" fmla="*/ 0 60000 65536"/>
                  <a:gd name="T15" fmla="*/ 0 w 20"/>
                  <a:gd name="T16" fmla="*/ 0 h 21"/>
                  <a:gd name="T17" fmla="*/ 20 w 20"/>
                  <a:gd name="T18" fmla="*/ 21 h 21"/>
                </a:gdLst>
                <a:ahLst/>
                <a:cxnLst>
                  <a:cxn ang="T10">
                    <a:pos x="T0" y="T1"/>
                  </a:cxn>
                  <a:cxn ang="T11">
                    <a:pos x="T2" y="T3"/>
                  </a:cxn>
                  <a:cxn ang="T12">
                    <a:pos x="T4" y="T5"/>
                  </a:cxn>
                  <a:cxn ang="T13">
                    <a:pos x="T6" y="T7"/>
                  </a:cxn>
                  <a:cxn ang="T14">
                    <a:pos x="T8" y="T9"/>
                  </a:cxn>
                </a:cxnLst>
                <a:rect l="T15" t="T16" r="T17" b="T18"/>
                <a:pathLst>
                  <a:path w="20" h="21">
                    <a:moveTo>
                      <a:pt x="6" y="0"/>
                    </a:moveTo>
                    <a:lnTo>
                      <a:pt x="0" y="6"/>
                    </a:lnTo>
                    <a:lnTo>
                      <a:pt x="11" y="20"/>
                    </a:lnTo>
                    <a:lnTo>
                      <a:pt x="19" y="12"/>
                    </a:lnTo>
                    <a:lnTo>
                      <a:pt x="6" y="0"/>
                    </a:lnTo>
                  </a:path>
                </a:pathLst>
              </a:custGeom>
              <a:noFill/>
              <a:ln w="12700" cap="rnd">
                <a:solidFill>
                  <a:srgbClr val="000000"/>
                </a:solidFill>
                <a:round/>
                <a:headEnd/>
                <a:tailEnd/>
              </a:ln>
            </p:spPr>
            <p:txBody>
              <a:bodyPr/>
              <a:lstStyle/>
              <a:p>
                <a:endParaRPr lang="zh-CN" altLang="en-US"/>
              </a:p>
            </p:txBody>
          </p:sp>
          <p:sp>
            <p:nvSpPr>
              <p:cNvPr id="73426" name="Freeform 2268"/>
              <p:cNvSpPr>
                <a:spLocks/>
              </p:cNvSpPr>
              <p:nvPr/>
            </p:nvSpPr>
            <p:spPr bwMode="auto">
              <a:xfrm>
                <a:off x="1010" y="2248"/>
                <a:ext cx="24" cy="31"/>
              </a:xfrm>
              <a:custGeom>
                <a:avLst/>
                <a:gdLst>
                  <a:gd name="T0" fmla="*/ 20 w 24"/>
                  <a:gd name="T1" fmla="*/ 30 h 31"/>
                  <a:gd name="T2" fmla="*/ 23 w 24"/>
                  <a:gd name="T3" fmla="*/ 25 h 31"/>
                  <a:gd name="T4" fmla="*/ 23 w 24"/>
                  <a:gd name="T5" fmla="*/ 20 h 31"/>
                  <a:gd name="T6" fmla="*/ 23 w 24"/>
                  <a:gd name="T7" fmla="*/ 16 h 31"/>
                  <a:gd name="T8" fmla="*/ 20 w 24"/>
                  <a:gd name="T9" fmla="*/ 13 h 31"/>
                  <a:gd name="T10" fmla="*/ 0 w 24"/>
                  <a:gd name="T11" fmla="*/ 0 h 31"/>
                  <a:gd name="T12" fmla="*/ 0 60000 65536"/>
                  <a:gd name="T13" fmla="*/ 0 60000 65536"/>
                  <a:gd name="T14" fmla="*/ 0 60000 65536"/>
                  <a:gd name="T15" fmla="*/ 0 60000 65536"/>
                  <a:gd name="T16" fmla="*/ 0 60000 65536"/>
                  <a:gd name="T17" fmla="*/ 0 60000 65536"/>
                  <a:gd name="T18" fmla="*/ 0 w 24"/>
                  <a:gd name="T19" fmla="*/ 0 h 31"/>
                  <a:gd name="T20" fmla="*/ 24 w 24"/>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 h="31">
                    <a:moveTo>
                      <a:pt x="20" y="30"/>
                    </a:moveTo>
                    <a:lnTo>
                      <a:pt x="23" y="25"/>
                    </a:lnTo>
                    <a:lnTo>
                      <a:pt x="23" y="20"/>
                    </a:lnTo>
                    <a:lnTo>
                      <a:pt x="23" y="16"/>
                    </a:lnTo>
                    <a:lnTo>
                      <a:pt x="20" y="13"/>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3427" name="Freeform 2269"/>
              <p:cNvSpPr>
                <a:spLocks/>
              </p:cNvSpPr>
              <p:nvPr/>
            </p:nvSpPr>
            <p:spPr bwMode="auto">
              <a:xfrm>
                <a:off x="1018" y="2239"/>
                <a:ext cx="37" cy="21"/>
              </a:xfrm>
              <a:custGeom>
                <a:avLst/>
                <a:gdLst>
                  <a:gd name="T0" fmla="*/ 36 w 37"/>
                  <a:gd name="T1" fmla="*/ 20 h 21"/>
                  <a:gd name="T2" fmla="*/ 26 w 37"/>
                  <a:gd name="T3" fmla="*/ 15 h 21"/>
                  <a:gd name="T4" fmla="*/ 19 w 37"/>
                  <a:gd name="T5" fmla="*/ 11 h 21"/>
                  <a:gd name="T6" fmla="*/ 12 w 37"/>
                  <a:gd name="T7" fmla="*/ 6 h 21"/>
                  <a:gd name="T8" fmla="*/ 0 w 37"/>
                  <a:gd name="T9" fmla="*/ 0 h 21"/>
                  <a:gd name="T10" fmla="*/ 0 60000 65536"/>
                  <a:gd name="T11" fmla="*/ 0 60000 65536"/>
                  <a:gd name="T12" fmla="*/ 0 60000 65536"/>
                  <a:gd name="T13" fmla="*/ 0 60000 65536"/>
                  <a:gd name="T14" fmla="*/ 0 60000 65536"/>
                  <a:gd name="T15" fmla="*/ 0 w 37"/>
                  <a:gd name="T16" fmla="*/ 0 h 21"/>
                  <a:gd name="T17" fmla="*/ 37 w 37"/>
                  <a:gd name="T18" fmla="*/ 21 h 21"/>
                </a:gdLst>
                <a:ahLst/>
                <a:cxnLst>
                  <a:cxn ang="T10">
                    <a:pos x="T0" y="T1"/>
                  </a:cxn>
                  <a:cxn ang="T11">
                    <a:pos x="T2" y="T3"/>
                  </a:cxn>
                  <a:cxn ang="T12">
                    <a:pos x="T4" y="T5"/>
                  </a:cxn>
                  <a:cxn ang="T13">
                    <a:pos x="T6" y="T7"/>
                  </a:cxn>
                  <a:cxn ang="T14">
                    <a:pos x="T8" y="T9"/>
                  </a:cxn>
                </a:cxnLst>
                <a:rect l="T15" t="T16" r="T17" b="T18"/>
                <a:pathLst>
                  <a:path w="37" h="21">
                    <a:moveTo>
                      <a:pt x="36" y="20"/>
                    </a:moveTo>
                    <a:lnTo>
                      <a:pt x="26" y="15"/>
                    </a:lnTo>
                    <a:lnTo>
                      <a:pt x="19" y="11"/>
                    </a:lnTo>
                    <a:lnTo>
                      <a:pt x="12" y="6"/>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3428" name="Freeform 2270"/>
              <p:cNvSpPr>
                <a:spLocks/>
              </p:cNvSpPr>
              <p:nvPr/>
            </p:nvSpPr>
            <p:spPr bwMode="auto">
              <a:xfrm>
                <a:off x="1046" y="2251"/>
                <a:ext cx="21" cy="20"/>
              </a:xfrm>
              <a:custGeom>
                <a:avLst/>
                <a:gdLst>
                  <a:gd name="T0" fmla="*/ 20 w 21"/>
                  <a:gd name="T1" fmla="*/ 0 h 20"/>
                  <a:gd name="T2" fmla="*/ 15 w 21"/>
                  <a:gd name="T3" fmla="*/ 0 h 20"/>
                  <a:gd name="T4" fmla="*/ 10 w 21"/>
                  <a:gd name="T5" fmla="*/ 7 h 20"/>
                  <a:gd name="T6" fmla="*/ 5 w 21"/>
                  <a:gd name="T7" fmla="*/ 7 h 20"/>
                  <a:gd name="T8" fmla="*/ 5 w 21"/>
                  <a:gd name="T9" fmla="*/ 11 h 20"/>
                  <a:gd name="T10" fmla="*/ 0 w 21"/>
                  <a:gd name="T11" fmla="*/ 11 h 20"/>
                  <a:gd name="T12" fmla="*/ 0 w 21"/>
                  <a:gd name="T13" fmla="*/ 19 h 20"/>
                  <a:gd name="T14" fmla="*/ 0 60000 65536"/>
                  <a:gd name="T15" fmla="*/ 0 60000 65536"/>
                  <a:gd name="T16" fmla="*/ 0 60000 65536"/>
                  <a:gd name="T17" fmla="*/ 0 60000 65536"/>
                  <a:gd name="T18" fmla="*/ 0 60000 65536"/>
                  <a:gd name="T19" fmla="*/ 0 60000 65536"/>
                  <a:gd name="T20" fmla="*/ 0 60000 65536"/>
                  <a:gd name="T21" fmla="*/ 0 w 21"/>
                  <a:gd name="T22" fmla="*/ 0 h 20"/>
                  <a:gd name="T23" fmla="*/ 21 w 21"/>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0">
                    <a:moveTo>
                      <a:pt x="20" y="0"/>
                    </a:moveTo>
                    <a:lnTo>
                      <a:pt x="15" y="0"/>
                    </a:lnTo>
                    <a:lnTo>
                      <a:pt x="10" y="7"/>
                    </a:lnTo>
                    <a:lnTo>
                      <a:pt x="5" y="7"/>
                    </a:lnTo>
                    <a:lnTo>
                      <a:pt x="5" y="11"/>
                    </a:lnTo>
                    <a:lnTo>
                      <a:pt x="0" y="11"/>
                    </a:lnTo>
                    <a:lnTo>
                      <a:pt x="0" y="19"/>
                    </a:lnTo>
                  </a:path>
                </a:pathLst>
              </a:custGeom>
              <a:noFill/>
              <a:ln w="12700" cap="rnd">
                <a:solidFill>
                  <a:srgbClr val="000000"/>
                </a:solidFill>
                <a:round/>
                <a:headEnd type="none" w="sm" len="sm"/>
                <a:tailEnd type="none" w="sm" len="sm"/>
              </a:ln>
            </p:spPr>
            <p:txBody>
              <a:bodyPr/>
              <a:lstStyle/>
              <a:p>
                <a:endParaRPr lang="zh-CN" altLang="en-US"/>
              </a:p>
            </p:txBody>
          </p:sp>
          <p:sp>
            <p:nvSpPr>
              <p:cNvPr id="73429" name="Freeform 2271"/>
              <p:cNvSpPr>
                <a:spLocks/>
              </p:cNvSpPr>
              <p:nvPr/>
            </p:nvSpPr>
            <p:spPr bwMode="auto">
              <a:xfrm>
                <a:off x="1033" y="2239"/>
                <a:ext cx="20" cy="20"/>
              </a:xfrm>
              <a:custGeom>
                <a:avLst/>
                <a:gdLst>
                  <a:gd name="T0" fmla="*/ 19 w 20"/>
                  <a:gd name="T1" fmla="*/ 0 h 20"/>
                  <a:gd name="T2" fmla="*/ 14 w 20"/>
                  <a:gd name="T3" fmla="*/ 0 h 20"/>
                  <a:gd name="T4" fmla="*/ 9 w 20"/>
                  <a:gd name="T5" fmla="*/ 0 h 20"/>
                  <a:gd name="T6" fmla="*/ 7 w 20"/>
                  <a:gd name="T7" fmla="*/ 0 h 20"/>
                  <a:gd name="T8" fmla="*/ 2 w 20"/>
                  <a:gd name="T9" fmla="*/ 4 h 20"/>
                  <a:gd name="T10" fmla="*/ 2 w 20"/>
                  <a:gd name="T11" fmla="*/ 7 h 20"/>
                  <a:gd name="T12" fmla="*/ 2 w 20"/>
                  <a:gd name="T13" fmla="*/ 11 h 20"/>
                  <a:gd name="T14" fmla="*/ 0 w 20"/>
                  <a:gd name="T15" fmla="*/ 11 h 20"/>
                  <a:gd name="T16" fmla="*/ 0 w 20"/>
                  <a:gd name="T17" fmla="*/ 14 h 20"/>
                  <a:gd name="T18" fmla="*/ 0 w 20"/>
                  <a:gd name="T19" fmla="*/ 19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9" y="0"/>
                    </a:moveTo>
                    <a:lnTo>
                      <a:pt x="14" y="0"/>
                    </a:lnTo>
                    <a:lnTo>
                      <a:pt x="9" y="0"/>
                    </a:lnTo>
                    <a:lnTo>
                      <a:pt x="7" y="0"/>
                    </a:lnTo>
                    <a:lnTo>
                      <a:pt x="2" y="4"/>
                    </a:lnTo>
                    <a:lnTo>
                      <a:pt x="2" y="7"/>
                    </a:lnTo>
                    <a:lnTo>
                      <a:pt x="2" y="11"/>
                    </a:lnTo>
                    <a:lnTo>
                      <a:pt x="0" y="11"/>
                    </a:lnTo>
                    <a:lnTo>
                      <a:pt x="0" y="14"/>
                    </a:lnTo>
                    <a:lnTo>
                      <a:pt x="0" y="19"/>
                    </a:lnTo>
                  </a:path>
                </a:pathLst>
              </a:custGeom>
              <a:noFill/>
              <a:ln w="12700" cap="rnd">
                <a:solidFill>
                  <a:srgbClr val="000000"/>
                </a:solidFill>
                <a:round/>
                <a:headEnd type="none" w="sm" len="sm"/>
                <a:tailEnd type="none" w="sm" len="sm"/>
              </a:ln>
            </p:spPr>
            <p:txBody>
              <a:bodyPr/>
              <a:lstStyle/>
              <a:p>
                <a:endParaRPr lang="zh-CN" altLang="en-US"/>
              </a:p>
            </p:txBody>
          </p:sp>
          <p:sp>
            <p:nvSpPr>
              <p:cNvPr id="73430" name="Freeform 2272"/>
              <p:cNvSpPr>
                <a:spLocks/>
              </p:cNvSpPr>
              <p:nvPr/>
            </p:nvSpPr>
            <p:spPr bwMode="auto">
              <a:xfrm>
                <a:off x="1013" y="2254"/>
                <a:ext cx="20" cy="21"/>
              </a:xfrm>
              <a:custGeom>
                <a:avLst/>
                <a:gdLst>
                  <a:gd name="T0" fmla="*/ 19 w 20"/>
                  <a:gd name="T1" fmla="*/ 0 h 21"/>
                  <a:gd name="T2" fmla="*/ 16 w 20"/>
                  <a:gd name="T3" fmla="*/ 0 h 21"/>
                  <a:gd name="T4" fmla="*/ 11 w 20"/>
                  <a:gd name="T5" fmla="*/ 0 h 21"/>
                  <a:gd name="T6" fmla="*/ 8 w 20"/>
                  <a:gd name="T7" fmla="*/ 2 h 21"/>
                  <a:gd name="T8" fmla="*/ 6 w 20"/>
                  <a:gd name="T9" fmla="*/ 2 h 21"/>
                  <a:gd name="T10" fmla="*/ 2 w 20"/>
                  <a:gd name="T11" fmla="*/ 5 h 21"/>
                  <a:gd name="T12" fmla="*/ 2 w 20"/>
                  <a:gd name="T13" fmla="*/ 7 h 21"/>
                  <a:gd name="T14" fmla="*/ 0 w 20"/>
                  <a:gd name="T15" fmla="*/ 7 h 21"/>
                  <a:gd name="T16" fmla="*/ 0 w 20"/>
                  <a:gd name="T17" fmla="*/ 10 h 21"/>
                  <a:gd name="T18" fmla="*/ 0 w 20"/>
                  <a:gd name="T19" fmla="*/ 12 h 21"/>
                  <a:gd name="T20" fmla="*/ 0 w 20"/>
                  <a:gd name="T21" fmla="*/ 15 h 21"/>
                  <a:gd name="T22" fmla="*/ 0 w 20"/>
                  <a:gd name="T23" fmla="*/ 17 h 21"/>
                  <a:gd name="T24" fmla="*/ 0 w 20"/>
                  <a:gd name="T25" fmla="*/ 2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21"/>
                  <a:gd name="T41" fmla="*/ 20 w 20"/>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21">
                    <a:moveTo>
                      <a:pt x="19" y="0"/>
                    </a:moveTo>
                    <a:lnTo>
                      <a:pt x="16" y="0"/>
                    </a:lnTo>
                    <a:lnTo>
                      <a:pt x="11" y="0"/>
                    </a:lnTo>
                    <a:lnTo>
                      <a:pt x="8" y="2"/>
                    </a:lnTo>
                    <a:lnTo>
                      <a:pt x="6" y="2"/>
                    </a:lnTo>
                    <a:lnTo>
                      <a:pt x="2" y="5"/>
                    </a:lnTo>
                    <a:lnTo>
                      <a:pt x="2" y="7"/>
                    </a:lnTo>
                    <a:lnTo>
                      <a:pt x="0" y="7"/>
                    </a:lnTo>
                    <a:lnTo>
                      <a:pt x="0" y="10"/>
                    </a:lnTo>
                    <a:lnTo>
                      <a:pt x="0" y="12"/>
                    </a:lnTo>
                    <a:lnTo>
                      <a:pt x="0" y="15"/>
                    </a:lnTo>
                    <a:lnTo>
                      <a:pt x="0" y="17"/>
                    </a:lnTo>
                    <a:lnTo>
                      <a:pt x="0" y="20"/>
                    </a:lnTo>
                  </a:path>
                </a:pathLst>
              </a:custGeom>
              <a:noFill/>
              <a:ln w="12700" cap="rnd">
                <a:solidFill>
                  <a:srgbClr val="000000"/>
                </a:solidFill>
                <a:round/>
                <a:headEnd type="none" w="sm" len="sm"/>
                <a:tailEnd type="none" w="sm" len="sm"/>
              </a:ln>
            </p:spPr>
            <p:txBody>
              <a:bodyPr/>
              <a:lstStyle/>
              <a:p>
                <a:endParaRPr lang="zh-CN" altLang="en-US"/>
              </a:p>
            </p:txBody>
          </p:sp>
          <p:sp>
            <p:nvSpPr>
              <p:cNvPr id="73431" name="Freeform 2273"/>
              <p:cNvSpPr>
                <a:spLocks/>
              </p:cNvSpPr>
              <p:nvPr/>
            </p:nvSpPr>
            <p:spPr bwMode="auto">
              <a:xfrm>
                <a:off x="1026" y="2262"/>
                <a:ext cx="20" cy="20"/>
              </a:xfrm>
              <a:custGeom>
                <a:avLst/>
                <a:gdLst>
                  <a:gd name="T0" fmla="*/ 19 w 20"/>
                  <a:gd name="T1" fmla="*/ 0 h 20"/>
                  <a:gd name="T2" fmla="*/ 14 w 20"/>
                  <a:gd name="T3" fmla="*/ 0 h 20"/>
                  <a:gd name="T4" fmla="*/ 11 w 20"/>
                  <a:gd name="T5" fmla="*/ 0 h 20"/>
                  <a:gd name="T6" fmla="*/ 11 w 20"/>
                  <a:gd name="T7" fmla="*/ 2 h 20"/>
                  <a:gd name="T8" fmla="*/ 9 w 20"/>
                  <a:gd name="T9" fmla="*/ 2 h 20"/>
                  <a:gd name="T10" fmla="*/ 4 w 20"/>
                  <a:gd name="T11" fmla="*/ 2 h 20"/>
                  <a:gd name="T12" fmla="*/ 2 w 20"/>
                  <a:gd name="T13" fmla="*/ 2 h 20"/>
                  <a:gd name="T14" fmla="*/ 2 w 20"/>
                  <a:gd name="T15" fmla="*/ 4 h 20"/>
                  <a:gd name="T16" fmla="*/ 0 w 20"/>
                  <a:gd name="T17" fmla="*/ 7 h 20"/>
                  <a:gd name="T18" fmla="*/ 0 w 20"/>
                  <a:gd name="T19" fmla="*/ 9 h 20"/>
                  <a:gd name="T20" fmla="*/ 0 w 20"/>
                  <a:gd name="T21" fmla="*/ 11 h 20"/>
                  <a:gd name="T22" fmla="*/ 0 w 20"/>
                  <a:gd name="T23" fmla="*/ 14 h 20"/>
                  <a:gd name="T24" fmla="*/ 0 w 20"/>
                  <a:gd name="T25" fmla="*/ 16 h 20"/>
                  <a:gd name="T26" fmla="*/ 2 w 20"/>
                  <a:gd name="T27" fmla="*/ 19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0"/>
                  <a:gd name="T44" fmla="*/ 20 w 20"/>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0">
                    <a:moveTo>
                      <a:pt x="19" y="0"/>
                    </a:moveTo>
                    <a:lnTo>
                      <a:pt x="14" y="0"/>
                    </a:lnTo>
                    <a:lnTo>
                      <a:pt x="11" y="0"/>
                    </a:lnTo>
                    <a:lnTo>
                      <a:pt x="11" y="2"/>
                    </a:lnTo>
                    <a:lnTo>
                      <a:pt x="9" y="2"/>
                    </a:lnTo>
                    <a:lnTo>
                      <a:pt x="4" y="2"/>
                    </a:lnTo>
                    <a:lnTo>
                      <a:pt x="2" y="2"/>
                    </a:lnTo>
                    <a:lnTo>
                      <a:pt x="2" y="4"/>
                    </a:lnTo>
                    <a:lnTo>
                      <a:pt x="0" y="7"/>
                    </a:lnTo>
                    <a:lnTo>
                      <a:pt x="0" y="9"/>
                    </a:lnTo>
                    <a:lnTo>
                      <a:pt x="0" y="11"/>
                    </a:lnTo>
                    <a:lnTo>
                      <a:pt x="0" y="14"/>
                    </a:lnTo>
                    <a:lnTo>
                      <a:pt x="0" y="16"/>
                    </a:lnTo>
                    <a:lnTo>
                      <a:pt x="2" y="19"/>
                    </a:lnTo>
                  </a:path>
                </a:pathLst>
              </a:custGeom>
              <a:noFill/>
              <a:ln w="12700" cap="rnd">
                <a:solidFill>
                  <a:srgbClr val="000000"/>
                </a:solidFill>
                <a:round/>
                <a:headEnd type="none" w="sm" len="sm"/>
                <a:tailEnd type="none" w="sm" len="sm"/>
              </a:ln>
            </p:spPr>
            <p:txBody>
              <a:bodyPr/>
              <a:lstStyle/>
              <a:p>
                <a:endParaRPr lang="zh-CN" altLang="en-US"/>
              </a:p>
            </p:txBody>
          </p:sp>
          <p:sp>
            <p:nvSpPr>
              <p:cNvPr id="73432" name="Freeform 2274"/>
              <p:cNvSpPr>
                <a:spLocks/>
              </p:cNvSpPr>
              <p:nvPr/>
            </p:nvSpPr>
            <p:spPr bwMode="auto">
              <a:xfrm>
                <a:off x="1033" y="2263"/>
                <a:ext cx="40" cy="24"/>
              </a:xfrm>
              <a:custGeom>
                <a:avLst/>
                <a:gdLst>
                  <a:gd name="T0" fmla="*/ 39 w 40"/>
                  <a:gd name="T1" fmla="*/ 16 h 24"/>
                  <a:gd name="T2" fmla="*/ 39 w 40"/>
                  <a:gd name="T3" fmla="*/ 18 h 24"/>
                  <a:gd name="T4" fmla="*/ 39 w 40"/>
                  <a:gd name="T5" fmla="*/ 20 h 24"/>
                  <a:gd name="T6" fmla="*/ 34 w 40"/>
                  <a:gd name="T7" fmla="*/ 23 h 24"/>
                  <a:gd name="T8" fmla="*/ 29 w 40"/>
                  <a:gd name="T9" fmla="*/ 23 h 24"/>
                  <a:gd name="T10" fmla="*/ 27 w 40"/>
                  <a:gd name="T11" fmla="*/ 20 h 24"/>
                  <a:gd name="T12" fmla="*/ 25 w 40"/>
                  <a:gd name="T13" fmla="*/ 20 h 24"/>
                  <a:gd name="T14" fmla="*/ 18 w 40"/>
                  <a:gd name="T15" fmla="*/ 16 h 24"/>
                  <a:gd name="T16" fmla="*/ 11 w 40"/>
                  <a:gd name="T17" fmla="*/ 11 h 24"/>
                  <a:gd name="T18" fmla="*/ 6 w 40"/>
                  <a:gd name="T19" fmla="*/ 6 h 24"/>
                  <a:gd name="T20" fmla="*/ 2 w 40"/>
                  <a:gd name="T21" fmla="*/ 2 h 24"/>
                  <a:gd name="T22" fmla="*/ 0 w 40"/>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24"/>
                  <a:gd name="T38" fmla="*/ 40 w 40"/>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24">
                    <a:moveTo>
                      <a:pt x="39" y="16"/>
                    </a:moveTo>
                    <a:lnTo>
                      <a:pt x="39" y="18"/>
                    </a:lnTo>
                    <a:lnTo>
                      <a:pt x="39" y="20"/>
                    </a:lnTo>
                    <a:lnTo>
                      <a:pt x="34" y="23"/>
                    </a:lnTo>
                    <a:lnTo>
                      <a:pt x="29" y="23"/>
                    </a:lnTo>
                    <a:lnTo>
                      <a:pt x="27" y="20"/>
                    </a:lnTo>
                    <a:lnTo>
                      <a:pt x="25" y="20"/>
                    </a:lnTo>
                    <a:lnTo>
                      <a:pt x="18" y="16"/>
                    </a:lnTo>
                    <a:lnTo>
                      <a:pt x="11" y="11"/>
                    </a:lnTo>
                    <a:lnTo>
                      <a:pt x="6" y="6"/>
                    </a:lnTo>
                    <a:lnTo>
                      <a:pt x="2" y="2"/>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3433" name="Freeform 2275"/>
              <p:cNvSpPr>
                <a:spLocks/>
              </p:cNvSpPr>
              <p:nvPr/>
            </p:nvSpPr>
            <p:spPr bwMode="auto">
              <a:xfrm>
                <a:off x="1061" y="2269"/>
                <a:ext cx="20" cy="20"/>
              </a:xfrm>
              <a:custGeom>
                <a:avLst/>
                <a:gdLst>
                  <a:gd name="T0" fmla="*/ 0 w 20"/>
                  <a:gd name="T1" fmla="*/ 0 h 20"/>
                  <a:gd name="T2" fmla="*/ 2 w 20"/>
                  <a:gd name="T3" fmla="*/ 0 h 20"/>
                  <a:gd name="T4" fmla="*/ 4 w 20"/>
                  <a:gd name="T5" fmla="*/ 2 h 20"/>
                  <a:gd name="T6" fmla="*/ 7 w 20"/>
                  <a:gd name="T7" fmla="*/ 4 h 20"/>
                  <a:gd name="T8" fmla="*/ 11 w 20"/>
                  <a:gd name="T9" fmla="*/ 4 h 20"/>
                  <a:gd name="T10" fmla="*/ 11 w 20"/>
                  <a:gd name="T11" fmla="*/ 7 h 20"/>
                  <a:gd name="T12" fmla="*/ 14 w 20"/>
                  <a:gd name="T13" fmla="*/ 9 h 20"/>
                  <a:gd name="T14" fmla="*/ 16 w 20"/>
                  <a:gd name="T15" fmla="*/ 9 h 20"/>
                  <a:gd name="T16" fmla="*/ 16 w 20"/>
                  <a:gd name="T17" fmla="*/ 11 h 20"/>
                  <a:gd name="T18" fmla="*/ 16 w 20"/>
                  <a:gd name="T19" fmla="*/ 14 h 20"/>
                  <a:gd name="T20" fmla="*/ 19 w 20"/>
                  <a:gd name="T21" fmla="*/ 14 h 20"/>
                  <a:gd name="T22" fmla="*/ 19 w 20"/>
                  <a:gd name="T23" fmla="*/ 16 h 20"/>
                  <a:gd name="T24" fmla="*/ 19 w 20"/>
                  <a:gd name="T25" fmla="*/ 19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20"/>
                  <a:gd name="T41" fmla="*/ 20 w 20"/>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20">
                    <a:moveTo>
                      <a:pt x="0" y="0"/>
                    </a:moveTo>
                    <a:lnTo>
                      <a:pt x="2" y="0"/>
                    </a:lnTo>
                    <a:lnTo>
                      <a:pt x="4" y="2"/>
                    </a:lnTo>
                    <a:lnTo>
                      <a:pt x="7" y="4"/>
                    </a:lnTo>
                    <a:lnTo>
                      <a:pt x="11" y="4"/>
                    </a:lnTo>
                    <a:lnTo>
                      <a:pt x="11" y="7"/>
                    </a:lnTo>
                    <a:lnTo>
                      <a:pt x="14" y="9"/>
                    </a:lnTo>
                    <a:lnTo>
                      <a:pt x="16" y="9"/>
                    </a:lnTo>
                    <a:lnTo>
                      <a:pt x="16" y="11"/>
                    </a:lnTo>
                    <a:lnTo>
                      <a:pt x="16" y="14"/>
                    </a:lnTo>
                    <a:lnTo>
                      <a:pt x="19" y="14"/>
                    </a:lnTo>
                    <a:lnTo>
                      <a:pt x="19" y="16"/>
                    </a:lnTo>
                    <a:lnTo>
                      <a:pt x="19" y="19"/>
                    </a:lnTo>
                  </a:path>
                </a:pathLst>
              </a:custGeom>
              <a:noFill/>
              <a:ln w="12700" cap="rnd">
                <a:solidFill>
                  <a:srgbClr val="000000"/>
                </a:solidFill>
                <a:round/>
                <a:headEnd type="none" w="sm" len="sm"/>
                <a:tailEnd type="none" w="sm" len="sm"/>
              </a:ln>
            </p:spPr>
            <p:txBody>
              <a:bodyPr/>
              <a:lstStyle/>
              <a:p>
                <a:endParaRPr lang="zh-CN" altLang="en-US"/>
              </a:p>
            </p:txBody>
          </p:sp>
          <p:sp>
            <p:nvSpPr>
              <p:cNvPr id="73434" name="Freeform 2276"/>
              <p:cNvSpPr>
                <a:spLocks/>
              </p:cNvSpPr>
              <p:nvPr/>
            </p:nvSpPr>
            <p:spPr bwMode="auto">
              <a:xfrm>
                <a:off x="1056" y="2267"/>
                <a:ext cx="20" cy="20"/>
              </a:xfrm>
              <a:custGeom>
                <a:avLst/>
                <a:gdLst>
                  <a:gd name="T0" fmla="*/ 9 w 20"/>
                  <a:gd name="T1" fmla="*/ 0 h 20"/>
                  <a:gd name="T2" fmla="*/ 4 w 20"/>
                  <a:gd name="T3" fmla="*/ 2 h 20"/>
                  <a:gd name="T4" fmla="*/ 2 w 20"/>
                  <a:gd name="T5" fmla="*/ 4 h 20"/>
                  <a:gd name="T6" fmla="*/ 2 w 20"/>
                  <a:gd name="T7" fmla="*/ 7 h 20"/>
                  <a:gd name="T8" fmla="*/ 0 w 20"/>
                  <a:gd name="T9" fmla="*/ 9 h 20"/>
                  <a:gd name="T10" fmla="*/ 0 w 20"/>
                  <a:gd name="T11" fmla="*/ 11 h 20"/>
                  <a:gd name="T12" fmla="*/ 0 w 20"/>
                  <a:gd name="T13" fmla="*/ 14 h 20"/>
                  <a:gd name="T14" fmla="*/ 2 w 20"/>
                  <a:gd name="T15" fmla="*/ 14 h 20"/>
                  <a:gd name="T16" fmla="*/ 4 w 20"/>
                  <a:gd name="T17" fmla="*/ 16 h 20"/>
                  <a:gd name="T18" fmla="*/ 9 w 20"/>
                  <a:gd name="T19" fmla="*/ 19 h 20"/>
                  <a:gd name="T20" fmla="*/ 11 w 20"/>
                  <a:gd name="T21" fmla="*/ 19 h 20"/>
                  <a:gd name="T22" fmla="*/ 14 w 20"/>
                  <a:gd name="T23" fmla="*/ 19 h 20"/>
                  <a:gd name="T24" fmla="*/ 14 w 20"/>
                  <a:gd name="T25" fmla="*/ 16 h 20"/>
                  <a:gd name="T26" fmla="*/ 19 w 20"/>
                  <a:gd name="T27" fmla="*/ 14 h 20"/>
                  <a:gd name="T28" fmla="*/ 19 w 20"/>
                  <a:gd name="T29" fmla="*/ 11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20"/>
                  <a:gd name="T47" fmla="*/ 20 w 20"/>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20">
                    <a:moveTo>
                      <a:pt x="9" y="0"/>
                    </a:moveTo>
                    <a:lnTo>
                      <a:pt x="4" y="2"/>
                    </a:lnTo>
                    <a:lnTo>
                      <a:pt x="2" y="4"/>
                    </a:lnTo>
                    <a:lnTo>
                      <a:pt x="2" y="7"/>
                    </a:lnTo>
                    <a:lnTo>
                      <a:pt x="0" y="9"/>
                    </a:lnTo>
                    <a:lnTo>
                      <a:pt x="0" y="11"/>
                    </a:lnTo>
                    <a:lnTo>
                      <a:pt x="0" y="14"/>
                    </a:lnTo>
                    <a:lnTo>
                      <a:pt x="2" y="14"/>
                    </a:lnTo>
                    <a:lnTo>
                      <a:pt x="4" y="16"/>
                    </a:lnTo>
                    <a:lnTo>
                      <a:pt x="9" y="19"/>
                    </a:lnTo>
                    <a:lnTo>
                      <a:pt x="11" y="19"/>
                    </a:lnTo>
                    <a:lnTo>
                      <a:pt x="14" y="19"/>
                    </a:lnTo>
                    <a:lnTo>
                      <a:pt x="14" y="16"/>
                    </a:lnTo>
                    <a:lnTo>
                      <a:pt x="19" y="14"/>
                    </a:lnTo>
                    <a:lnTo>
                      <a:pt x="19" y="11"/>
                    </a:lnTo>
                  </a:path>
                </a:pathLst>
              </a:custGeom>
              <a:noFill/>
              <a:ln w="12700" cap="rnd">
                <a:solidFill>
                  <a:srgbClr val="000000"/>
                </a:solidFill>
                <a:round/>
                <a:headEnd type="none" w="sm" len="sm"/>
                <a:tailEnd type="none" w="sm" len="sm"/>
              </a:ln>
            </p:spPr>
            <p:txBody>
              <a:bodyPr/>
              <a:lstStyle/>
              <a:p>
                <a:endParaRPr lang="zh-CN" altLang="en-US"/>
              </a:p>
            </p:txBody>
          </p:sp>
          <p:sp>
            <p:nvSpPr>
              <p:cNvPr id="73435" name="Freeform 2277"/>
              <p:cNvSpPr>
                <a:spLocks/>
              </p:cNvSpPr>
              <p:nvPr/>
            </p:nvSpPr>
            <p:spPr bwMode="auto">
              <a:xfrm>
                <a:off x="1044" y="2258"/>
                <a:ext cx="20" cy="23"/>
              </a:xfrm>
              <a:custGeom>
                <a:avLst/>
                <a:gdLst>
                  <a:gd name="T0" fmla="*/ 19 w 20"/>
                  <a:gd name="T1" fmla="*/ 22 h 23"/>
                  <a:gd name="T2" fmla="*/ 9 w 20"/>
                  <a:gd name="T3" fmla="*/ 19 h 23"/>
                  <a:gd name="T4" fmla="*/ 4 w 20"/>
                  <a:gd name="T5" fmla="*/ 17 h 23"/>
                  <a:gd name="T6" fmla="*/ 0 w 20"/>
                  <a:gd name="T7" fmla="*/ 14 h 23"/>
                  <a:gd name="T8" fmla="*/ 0 w 20"/>
                  <a:gd name="T9" fmla="*/ 12 h 23"/>
                  <a:gd name="T10" fmla="*/ 0 w 20"/>
                  <a:gd name="T11" fmla="*/ 9 h 23"/>
                  <a:gd name="T12" fmla="*/ 7 w 20"/>
                  <a:gd name="T13" fmla="*/ 4 h 23"/>
                  <a:gd name="T14" fmla="*/ 9 w 20"/>
                  <a:gd name="T15" fmla="*/ 4 h 23"/>
                  <a:gd name="T16" fmla="*/ 9 w 20"/>
                  <a:gd name="T17" fmla="*/ 2 h 23"/>
                  <a:gd name="T18" fmla="*/ 11 w 20"/>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3"/>
                  <a:gd name="T32" fmla="*/ 20 w 20"/>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3">
                    <a:moveTo>
                      <a:pt x="19" y="22"/>
                    </a:moveTo>
                    <a:lnTo>
                      <a:pt x="9" y="19"/>
                    </a:lnTo>
                    <a:lnTo>
                      <a:pt x="4" y="17"/>
                    </a:lnTo>
                    <a:lnTo>
                      <a:pt x="0" y="14"/>
                    </a:lnTo>
                    <a:lnTo>
                      <a:pt x="0" y="12"/>
                    </a:lnTo>
                    <a:lnTo>
                      <a:pt x="0" y="9"/>
                    </a:lnTo>
                    <a:lnTo>
                      <a:pt x="7" y="4"/>
                    </a:lnTo>
                    <a:lnTo>
                      <a:pt x="9" y="4"/>
                    </a:lnTo>
                    <a:lnTo>
                      <a:pt x="9" y="2"/>
                    </a:lnTo>
                    <a:lnTo>
                      <a:pt x="11" y="0"/>
                    </a:lnTo>
                  </a:path>
                </a:pathLst>
              </a:custGeom>
              <a:noFill/>
              <a:ln w="12700" cap="rnd">
                <a:solidFill>
                  <a:srgbClr val="000000"/>
                </a:solidFill>
                <a:round/>
                <a:headEnd type="none" w="sm" len="sm"/>
                <a:tailEnd type="none" w="sm" len="sm"/>
              </a:ln>
            </p:spPr>
            <p:txBody>
              <a:bodyPr/>
              <a:lstStyle/>
              <a:p>
                <a:endParaRPr lang="zh-CN" altLang="en-US"/>
              </a:p>
            </p:txBody>
          </p:sp>
          <p:sp>
            <p:nvSpPr>
              <p:cNvPr id="73436" name="Freeform 2278"/>
              <p:cNvSpPr>
                <a:spLocks/>
              </p:cNvSpPr>
              <p:nvPr/>
            </p:nvSpPr>
            <p:spPr bwMode="auto">
              <a:xfrm>
                <a:off x="1028" y="2251"/>
                <a:ext cx="22" cy="23"/>
              </a:xfrm>
              <a:custGeom>
                <a:avLst/>
                <a:gdLst>
                  <a:gd name="T0" fmla="*/ 21 w 22"/>
                  <a:gd name="T1" fmla="*/ 8 h 23"/>
                  <a:gd name="T2" fmla="*/ 18 w 22"/>
                  <a:gd name="T3" fmla="*/ 13 h 23"/>
                  <a:gd name="T4" fmla="*/ 16 w 22"/>
                  <a:gd name="T5" fmla="*/ 15 h 23"/>
                  <a:gd name="T6" fmla="*/ 16 w 22"/>
                  <a:gd name="T7" fmla="*/ 17 h 23"/>
                  <a:gd name="T8" fmla="*/ 16 w 22"/>
                  <a:gd name="T9" fmla="*/ 22 h 23"/>
                  <a:gd name="T10" fmla="*/ 11 w 22"/>
                  <a:gd name="T11" fmla="*/ 17 h 23"/>
                  <a:gd name="T12" fmla="*/ 4 w 22"/>
                  <a:gd name="T13" fmla="*/ 13 h 23"/>
                  <a:gd name="T14" fmla="*/ 2 w 22"/>
                  <a:gd name="T15" fmla="*/ 8 h 23"/>
                  <a:gd name="T16" fmla="*/ 0 w 22"/>
                  <a:gd name="T17" fmla="*/ 8 h 23"/>
                  <a:gd name="T18" fmla="*/ 2 w 22"/>
                  <a:gd name="T19" fmla="*/ 4 h 23"/>
                  <a:gd name="T20" fmla="*/ 2 w 22"/>
                  <a:gd name="T21" fmla="*/ 2 h 23"/>
                  <a:gd name="T22" fmla="*/ 4 w 22"/>
                  <a:gd name="T23" fmla="*/ 0 h 23"/>
                  <a:gd name="T24" fmla="*/ 21 w 22"/>
                  <a:gd name="T25" fmla="*/ 8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3"/>
                  <a:gd name="T41" fmla="*/ 22 w 22"/>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3">
                    <a:moveTo>
                      <a:pt x="21" y="8"/>
                    </a:moveTo>
                    <a:lnTo>
                      <a:pt x="18" y="13"/>
                    </a:lnTo>
                    <a:lnTo>
                      <a:pt x="16" y="15"/>
                    </a:lnTo>
                    <a:lnTo>
                      <a:pt x="16" y="17"/>
                    </a:lnTo>
                    <a:lnTo>
                      <a:pt x="16" y="22"/>
                    </a:lnTo>
                    <a:lnTo>
                      <a:pt x="11" y="17"/>
                    </a:lnTo>
                    <a:lnTo>
                      <a:pt x="4" y="13"/>
                    </a:lnTo>
                    <a:lnTo>
                      <a:pt x="2" y="8"/>
                    </a:lnTo>
                    <a:lnTo>
                      <a:pt x="0" y="8"/>
                    </a:lnTo>
                    <a:lnTo>
                      <a:pt x="2" y="4"/>
                    </a:lnTo>
                    <a:lnTo>
                      <a:pt x="2" y="2"/>
                    </a:lnTo>
                    <a:lnTo>
                      <a:pt x="4" y="0"/>
                    </a:lnTo>
                    <a:lnTo>
                      <a:pt x="21" y="8"/>
                    </a:lnTo>
                  </a:path>
                </a:pathLst>
              </a:custGeom>
              <a:noFill/>
              <a:ln w="12700" cap="rnd">
                <a:solidFill>
                  <a:srgbClr val="000000"/>
                </a:solidFill>
                <a:round/>
                <a:headEnd/>
                <a:tailEnd/>
              </a:ln>
            </p:spPr>
            <p:txBody>
              <a:bodyPr/>
              <a:lstStyle/>
              <a:p>
                <a:endParaRPr lang="zh-CN" altLang="en-US"/>
              </a:p>
            </p:txBody>
          </p:sp>
          <p:sp>
            <p:nvSpPr>
              <p:cNvPr id="73437" name="Freeform 2279"/>
              <p:cNvSpPr>
                <a:spLocks/>
              </p:cNvSpPr>
              <p:nvPr/>
            </p:nvSpPr>
            <p:spPr bwMode="auto">
              <a:xfrm>
                <a:off x="1021" y="2242"/>
                <a:ext cx="20" cy="21"/>
              </a:xfrm>
              <a:custGeom>
                <a:avLst/>
                <a:gdLst>
                  <a:gd name="T0" fmla="*/ 19 w 20"/>
                  <a:gd name="T1" fmla="*/ 5 h 21"/>
                  <a:gd name="T2" fmla="*/ 16 w 20"/>
                  <a:gd name="T3" fmla="*/ 7 h 21"/>
                  <a:gd name="T4" fmla="*/ 14 w 20"/>
                  <a:gd name="T5" fmla="*/ 10 h 21"/>
                  <a:gd name="T6" fmla="*/ 11 w 20"/>
                  <a:gd name="T7" fmla="*/ 15 h 21"/>
                  <a:gd name="T8" fmla="*/ 9 w 20"/>
                  <a:gd name="T9" fmla="*/ 17 h 21"/>
                  <a:gd name="T10" fmla="*/ 9 w 20"/>
                  <a:gd name="T11" fmla="*/ 20 h 21"/>
                  <a:gd name="T12" fmla="*/ 0 w 20"/>
                  <a:gd name="T13" fmla="*/ 15 h 21"/>
                  <a:gd name="T14" fmla="*/ 0 w 20"/>
                  <a:gd name="T15" fmla="*/ 10 h 21"/>
                  <a:gd name="T16" fmla="*/ 0 w 20"/>
                  <a:gd name="T17" fmla="*/ 7 h 21"/>
                  <a:gd name="T18" fmla="*/ 2 w 20"/>
                  <a:gd name="T19" fmla="*/ 5 h 21"/>
                  <a:gd name="T20" fmla="*/ 4 w 20"/>
                  <a:gd name="T21" fmla="*/ 2 h 21"/>
                  <a:gd name="T22" fmla="*/ 7 w 20"/>
                  <a:gd name="T23" fmla="*/ 2 h 21"/>
                  <a:gd name="T24" fmla="*/ 9 w 20"/>
                  <a:gd name="T25" fmla="*/ 0 h 21"/>
                  <a:gd name="T26" fmla="*/ 19 w 20"/>
                  <a:gd name="T27" fmla="*/ 5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1"/>
                  <a:gd name="T44" fmla="*/ 20 w 20"/>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1">
                    <a:moveTo>
                      <a:pt x="19" y="5"/>
                    </a:moveTo>
                    <a:lnTo>
                      <a:pt x="16" y="7"/>
                    </a:lnTo>
                    <a:lnTo>
                      <a:pt x="14" y="10"/>
                    </a:lnTo>
                    <a:lnTo>
                      <a:pt x="11" y="15"/>
                    </a:lnTo>
                    <a:lnTo>
                      <a:pt x="9" y="17"/>
                    </a:lnTo>
                    <a:lnTo>
                      <a:pt x="9" y="20"/>
                    </a:lnTo>
                    <a:lnTo>
                      <a:pt x="0" y="15"/>
                    </a:lnTo>
                    <a:lnTo>
                      <a:pt x="0" y="10"/>
                    </a:lnTo>
                    <a:lnTo>
                      <a:pt x="0" y="7"/>
                    </a:lnTo>
                    <a:lnTo>
                      <a:pt x="2" y="5"/>
                    </a:lnTo>
                    <a:lnTo>
                      <a:pt x="4" y="2"/>
                    </a:lnTo>
                    <a:lnTo>
                      <a:pt x="7" y="2"/>
                    </a:lnTo>
                    <a:lnTo>
                      <a:pt x="9" y="0"/>
                    </a:lnTo>
                    <a:lnTo>
                      <a:pt x="19" y="5"/>
                    </a:lnTo>
                  </a:path>
                </a:pathLst>
              </a:custGeom>
              <a:noFill/>
              <a:ln w="12700" cap="rnd">
                <a:solidFill>
                  <a:srgbClr val="000000"/>
                </a:solidFill>
                <a:round/>
                <a:headEnd/>
                <a:tailEnd/>
              </a:ln>
            </p:spPr>
            <p:txBody>
              <a:bodyPr/>
              <a:lstStyle/>
              <a:p>
                <a:endParaRPr lang="zh-CN" altLang="en-US"/>
              </a:p>
            </p:txBody>
          </p:sp>
          <p:sp>
            <p:nvSpPr>
              <p:cNvPr id="73438" name="Freeform 2280"/>
              <p:cNvSpPr>
                <a:spLocks/>
              </p:cNvSpPr>
              <p:nvPr/>
            </p:nvSpPr>
            <p:spPr bwMode="auto">
              <a:xfrm>
                <a:off x="1046" y="2267"/>
                <a:ext cx="21" cy="20"/>
              </a:xfrm>
              <a:custGeom>
                <a:avLst/>
                <a:gdLst>
                  <a:gd name="T0" fmla="*/ 20 w 21"/>
                  <a:gd name="T1" fmla="*/ 4 h 20"/>
                  <a:gd name="T2" fmla="*/ 17 w 21"/>
                  <a:gd name="T3" fmla="*/ 2 h 20"/>
                  <a:gd name="T4" fmla="*/ 15 w 21"/>
                  <a:gd name="T5" fmla="*/ 2 h 20"/>
                  <a:gd name="T6" fmla="*/ 12 w 21"/>
                  <a:gd name="T7" fmla="*/ 2 h 20"/>
                  <a:gd name="T8" fmla="*/ 10 w 21"/>
                  <a:gd name="T9" fmla="*/ 2 h 20"/>
                  <a:gd name="T10" fmla="*/ 7 w 21"/>
                  <a:gd name="T11" fmla="*/ 2 h 20"/>
                  <a:gd name="T12" fmla="*/ 5 w 21"/>
                  <a:gd name="T13" fmla="*/ 2 h 20"/>
                  <a:gd name="T14" fmla="*/ 2 w 21"/>
                  <a:gd name="T15" fmla="*/ 0 h 20"/>
                  <a:gd name="T16" fmla="*/ 0 w 21"/>
                  <a:gd name="T17" fmla="*/ 2 h 20"/>
                  <a:gd name="T18" fmla="*/ 0 w 21"/>
                  <a:gd name="T19" fmla="*/ 4 h 20"/>
                  <a:gd name="T20" fmla="*/ 0 w 21"/>
                  <a:gd name="T21" fmla="*/ 7 h 20"/>
                  <a:gd name="T22" fmla="*/ 5 w 21"/>
                  <a:gd name="T23" fmla="*/ 14 h 20"/>
                  <a:gd name="T24" fmla="*/ 7 w 21"/>
                  <a:gd name="T25" fmla="*/ 16 h 20"/>
                  <a:gd name="T26" fmla="*/ 10 w 21"/>
                  <a:gd name="T27" fmla="*/ 19 h 20"/>
                  <a:gd name="T28" fmla="*/ 12 w 21"/>
                  <a:gd name="T29" fmla="*/ 19 h 20"/>
                  <a:gd name="T30" fmla="*/ 15 w 21"/>
                  <a:gd name="T31" fmla="*/ 14 h 20"/>
                  <a:gd name="T32" fmla="*/ 17 w 21"/>
                  <a:gd name="T33" fmla="*/ 11 h 20"/>
                  <a:gd name="T34" fmla="*/ 20 w 21"/>
                  <a:gd name="T35" fmla="*/ 4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20"/>
                  <a:gd name="T56" fmla="*/ 21 w 21"/>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20">
                    <a:moveTo>
                      <a:pt x="20" y="4"/>
                    </a:moveTo>
                    <a:lnTo>
                      <a:pt x="17" y="2"/>
                    </a:lnTo>
                    <a:lnTo>
                      <a:pt x="15" y="2"/>
                    </a:lnTo>
                    <a:lnTo>
                      <a:pt x="12" y="2"/>
                    </a:lnTo>
                    <a:lnTo>
                      <a:pt x="10" y="2"/>
                    </a:lnTo>
                    <a:lnTo>
                      <a:pt x="7" y="2"/>
                    </a:lnTo>
                    <a:lnTo>
                      <a:pt x="5" y="2"/>
                    </a:lnTo>
                    <a:lnTo>
                      <a:pt x="2" y="0"/>
                    </a:lnTo>
                    <a:lnTo>
                      <a:pt x="0" y="2"/>
                    </a:lnTo>
                    <a:lnTo>
                      <a:pt x="0" y="4"/>
                    </a:lnTo>
                    <a:lnTo>
                      <a:pt x="0" y="7"/>
                    </a:lnTo>
                    <a:lnTo>
                      <a:pt x="5" y="14"/>
                    </a:lnTo>
                    <a:lnTo>
                      <a:pt x="7" y="16"/>
                    </a:lnTo>
                    <a:lnTo>
                      <a:pt x="10" y="19"/>
                    </a:lnTo>
                    <a:lnTo>
                      <a:pt x="12" y="19"/>
                    </a:lnTo>
                    <a:lnTo>
                      <a:pt x="15" y="14"/>
                    </a:lnTo>
                    <a:lnTo>
                      <a:pt x="17" y="11"/>
                    </a:lnTo>
                    <a:lnTo>
                      <a:pt x="20" y="4"/>
                    </a:lnTo>
                  </a:path>
                </a:pathLst>
              </a:custGeom>
              <a:noFill/>
              <a:ln w="12700" cap="rnd">
                <a:solidFill>
                  <a:srgbClr val="000000"/>
                </a:solidFill>
                <a:round/>
                <a:headEnd/>
                <a:tailEnd/>
              </a:ln>
            </p:spPr>
            <p:txBody>
              <a:bodyPr/>
              <a:lstStyle/>
              <a:p>
                <a:endParaRPr lang="zh-CN" altLang="en-US"/>
              </a:p>
            </p:txBody>
          </p:sp>
          <p:sp>
            <p:nvSpPr>
              <p:cNvPr id="73402" name="Freeform 2244"/>
              <p:cNvSpPr>
                <a:spLocks/>
              </p:cNvSpPr>
              <p:nvPr/>
            </p:nvSpPr>
            <p:spPr bwMode="auto">
              <a:xfrm>
                <a:off x="985" y="2121"/>
                <a:ext cx="178" cy="118"/>
              </a:xfrm>
              <a:custGeom>
                <a:avLst/>
                <a:gdLst>
                  <a:gd name="T0" fmla="*/ 0 w 178"/>
                  <a:gd name="T1" fmla="*/ 90 h 118"/>
                  <a:gd name="T2" fmla="*/ 23 w 178"/>
                  <a:gd name="T3" fmla="*/ 76 h 118"/>
                  <a:gd name="T4" fmla="*/ 18 w 178"/>
                  <a:gd name="T5" fmla="*/ 72 h 118"/>
                  <a:gd name="T6" fmla="*/ 16 w 178"/>
                  <a:gd name="T7" fmla="*/ 67 h 118"/>
                  <a:gd name="T8" fmla="*/ 16 w 178"/>
                  <a:gd name="T9" fmla="*/ 65 h 118"/>
                  <a:gd name="T10" fmla="*/ 18 w 178"/>
                  <a:gd name="T11" fmla="*/ 63 h 118"/>
                  <a:gd name="T12" fmla="*/ 20 w 178"/>
                  <a:gd name="T13" fmla="*/ 63 h 118"/>
                  <a:gd name="T14" fmla="*/ 25 w 178"/>
                  <a:gd name="T15" fmla="*/ 65 h 118"/>
                  <a:gd name="T16" fmla="*/ 27 w 178"/>
                  <a:gd name="T17" fmla="*/ 65 h 118"/>
                  <a:gd name="T18" fmla="*/ 32 w 178"/>
                  <a:gd name="T19" fmla="*/ 67 h 118"/>
                  <a:gd name="T20" fmla="*/ 33 w 178"/>
                  <a:gd name="T21" fmla="*/ 67 h 118"/>
                  <a:gd name="T22" fmla="*/ 38 w 178"/>
                  <a:gd name="T23" fmla="*/ 69 h 118"/>
                  <a:gd name="T24" fmla="*/ 160 w 178"/>
                  <a:gd name="T25" fmla="*/ 2 h 118"/>
                  <a:gd name="T26" fmla="*/ 165 w 178"/>
                  <a:gd name="T27" fmla="*/ 0 h 118"/>
                  <a:gd name="T28" fmla="*/ 167 w 178"/>
                  <a:gd name="T29" fmla="*/ 0 h 118"/>
                  <a:gd name="T30" fmla="*/ 172 w 178"/>
                  <a:gd name="T31" fmla="*/ 2 h 118"/>
                  <a:gd name="T32" fmla="*/ 177 w 178"/>
                  <a:gd name="T33" fmla="*/ 4 h 118"/>
                  <a:gd name="T34" fmla="*/ 177 w 178"/>
                  <a:gd name="T35" fmla="*/ 6 h 118"/>
                  <a:gd name="T36" fmla="*/ 160 w 178"/>
                  <a:gd name="T37" fmla="*/ 20 h 118"/>
                  <a:gd name="T38" fmla="*/ 122 w 178"/>
                  <a:gd name="T39" fmla="*/ 52 h 118"/>
                  <a:gd name="T40" fmla="*/ 97 w 178"/>
                  <a:gd name="T41" fmla="*/ 74 h 118"/>
                  <a:gd name="T42" fmla="*/ 75 w 178"/>
                  <a:gd name="T43" fmla="*/ 95 h 118"/>
                  <a:gd name="T44" fmla="*/ 72 w 178"/>
                  <a:gd name="T45" fmla="*/ 92 h 118"/>
                  <a:gd name="T46" fmla="*/ 70 w 178"/>
                  <a:gd name="T47" fmla="*/ 92 h 118"/>
                  <a:gd name="T48" fmla="*/ 68 w 178"/>
                  <a:gd name="T49" fmla="*/ 92 h 118"/>
                  <a:gd name="T50" fmla="*/ 68 w 178"/>
                  <a:gd name="T51" fmla="*/ 95 h 118"/>
                  <a:gd name="T52" fmla="*/ 68 w 178"/>
                  <a:gd name="T53" fmla="*/ 97 h 118"/>
                  <a:gd name="T54" fmla="*/ 70 w 178"/>
                  <a:gd name="T55" fmla="*/ 99 h 118"/>
                  <a:gd name="T56" fmla="*/ 59 w 178"/>
                  <a:gd name="T57" fmla="*/ 106 h 118"/>
                  <a:gd name="T58" fmla="*/ 47 w 178"/>
                  <a:gd name="T59" fmla="*/ 117 h 11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8"/>
                  <a:gd name="T91" fmla="*/ 0 h 118"/>
                  <a:gd name="T92" fmla="*/ 178 w 178"/>
                  <a:gd name="T93" fmla="*/ 118 h 11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8" h="118">
                    <a:moveTo>
                      <a:pt x="0" y="90"/>
                    </a:moveTo>
                    <a:lnTo>
                      <a:pt x="23" y="76"/>
                    </a:lnTo>
                    <a:lnTo>
                      <a:pt x="18" y="72"/>
                    </a:lnTo>
                    <a:lnTo>
                      <a:pt x="16" y="67"/>
                    </a:lnTo>
                    <a:lnTo>
                      <a:pt x="16" y="65"/>
                    </a:lnTo>
                    <a:lnTo>
                      <a:pt x="18" y="63"/>
                    </a:lnTo>
                    <a:lnTo>
                      <a:pt x="20" y="63"/>
                    </a:lnTo>
                    <a:lnTo>
                      <a:pt x="25" y="65"/>
                    </a:lnTo>
                    <a:lnTo>
                      <a:pt x="27" y="65"/>
                    </a:lnTo>
                    <a:lnTo>
                      <a:pt x="32" y="67"/>
                    </a:lnTo>
                    <a:lnTo>
                      <a:pt x="33" y="67"/>
                    </a:lnTo>
                    <a:lnTo>
                      <a:pt x="38" y="69"/>
                    </a:lnTo>
                    <a:lnTo>
                      <a:pt x="160" y="2"/>
                    </a:lnTo>
                    <a:lnTo>
                      <a:pt x="165" y="0"/>
                    </a:lnTo>
                    <a:lnTo>
                      <a:pt x="167" y="0"/>
                    </a:lnTo>
                    <a:lnTo>
                      <a:pt x="172" y="2"/>
                    </a:lnTo>
                    <a:lnTo>
                      <a:pt x="177" y="4"/>
                    </a:lnTo>
                    <a:lnTo>
                      <a:pt x="177" y="6"/>
                    </a:lnTo>
                    <a:lnTo>
                      <a:pt x="160" y="20"/>
                    </a:lnTo>
                    <a:lnTo>
                      <a:pt x="122" y="52"/>
                    </a:lnTo>
                    <a:lnTo>
                      <a:pt x="97" y="74"/>
                    </a:lnTo>
                    <a:lnTo>
                      <a:pt x="75" y="95"/>
                    </a:lnTo>
                    <a:lnTo>
                      <a:pt x="72" y="92"/>
                    </a:lnTo>
                    <a:lnTo>
                      <a:pt x="70" y="92"/>
                    </a:lnTo>
                    <a:lnTo>
                      <a:pt x="68" y="92"/>
                    </a:lnTo>
                    <a:lnTo>
                      <a:pt x="68" y="95"/>
                    </a:lnTo>
                    <a:lnTo>
                      <a:pt x="68" y="97"/>
                    </a:lnTo>
                    <a:lnTo>
                      <a:pt x="70" y="99"/>
                    </a:lnTo>
                    <a:lnTo>
                      <a:pt x="59" y="106"/>
                    </a:lnTo>
                    <a:lnTo>
                      <a:pt x="47" y="117"/>
                    </a:lnTo>
                  </a:path>
                </a:pathLst>
              </a:custGeom>
              <a:noFill/>
              <a:ln w="12700" cap="rnd">
                <a:solidFill>
                  <a:srgbClr val="000000"/>
                </a:solidFill>
                <a:round/>
                <a:headEnd type="none" w="sm" len="sm"/>
                <a:tailEnd type="none" w="sm" len="sm"/>
              </a:ln>
            </p:spPr>
            <p:txBody>
              <a:bodyPr/>
              <a:lstStyle/>
              <a:p>
                <a:endParaRPr lang="zh-CN" altLang="en-US"/>
              </a:p>
            </p:txBody>
          </p:sp>
        </p:grpSp>
        <p:grpSp>
          <p:nvGrpSpPr>
            <p:cNvPr id="24" name="Group 2281"/>
            <p:cNvGrpSpPr>
              <a:grpSpLocks/>
            </p:cNvGrpSpPr>
            <p:nvPr/>
          </p:nvGrpSpPr>
          <p:grpSpPr bwMode="auto">
            <a:xfrm>
              <a:off x="2997" y="3236"/>
              <a:ext cx="326" cy="191"/>
              <a:chOff x="331" y="2949"/>
              <a:chExt cx="532" cy="256"/>
            </a:xfrm>
          </p:grpSpPr>
          <p:sp>
            <p:nvSpPr>
              <p:cNvPr id="73113" name="Freeform 2282"/>
              <p:cNvSpPr>
                <a:spLocks/>
              </p:cNvSpPr>
              <p:nvPr/>
            </p:nvSpPr>
            <p:spPr bwMode="auto">
              <a:xfrm>
                <a:off x="332" y="2949"/>
                <a:ext cx="525" cy="232"/>
              </a:xfrm>
              <a:custGeom>
                <a:avLst/>
                <a:gdLst>
                  <a:gd name="T0" fmla="*/ 5 w 525"/>
                  <a:gd name="T1" fmla="*/ 102 h 232"/>
                  <a:gd name="T2" fmla="*/ 1 w 525"/>
                  <a:gd name="T3" fmla="*/ 99 h 232"/>
                  <a:gd name="T4" fmla="*/ 5 w 525"/>
                  <a:gd name="T5" fmla="*/ 96 h 232"/>
                  <a:gd name="T6" fmla="*/ 28 w 525"/>
                  <a:gd name="T7" fmla="*/ 96 h 232"/>
                  <a:gd name="T8" fmla="*/ 55 w 525"/>
                  <a:gd name="T9" fmla="*/ 102 h 232"/>
                  <a:gd name="T10" fmla="*/ 38 w 525"/>
                  <a:gd name="T11" fmla="*/ 94 h 232"/>
                  <a:gd name="T12" fmla="*/ 22 w 525"/>
                  <a:gd name="T13" fmla="*/ 44 h 232"/>
                  <a:gd name="T14" fmla="*/ 20 w 525"/>
                  <a:gd name="T15" fmla="*/ 42 h 232"/>
                  <a:gd name="T16" fmla="*/ 17 w 525"/>
                  <a:gd name="T17" fmla="*/ 39 h 232"/>
                  <a:gd name="T18" fmla="*/ 50 w 525"/>
                  <a:gd name="T19" fmla="*/ 33 h 232"/>
                  <a:gd name="T20" fmla="*/ 45 w 525"/>
                  <a:gd name="T21" fmla="*/ 37 h 232"/>
                  <a:gd name="T22" fmla="*/ 127 w 525"/>
                  <a:gd name="T23" fmla="*/ 16 h 232"/>
                  <a:gd name="T24" fmla="*/ 127 w 525"/>
                  <a:gd name="T25" fmla="*/ 13 h 232"/>
                  <a:gd name="T26" fmla="*/ 157 w 525"/>
                  <a:gd name="T27" fmla="*/ 1 h 232"/>
                  <a:gd name="T28" fmla="*/ 171 w 525"/>
                  <a:gd name="T29" fmla="*/ 1 h 232"/>
                  <a:gd name="T30" fmla="*/ 240 w 525"/>
                  <a:gd name="T31" fmla="*/ 38 h 232"/>
                  <a:gd name="T32" fmla="*/ 281 w 525"/>
                  <a:gd name="T33" fmla="*/ 36 h 232"/>
                  <a:gd name="T34" fmla="*/ 285 w 525"/>
                  <a:gd name="T35" fmla="*/ 39 h 232"/>
                  <a:gd name="T36" fmla="*/ 277 w 525"/>
                  <a:gd name="T37" fmla="*/ 44 h 232"/>
                  <a:gd name="T38" fmla="*/ 286 w 525"/>
                  <a:gd name="T39" fmla="*/ 47 h 232"/>
                  <a:gd name="T40" fmla="*/ 298 w 525"/>
                  <a:gd name="T41" fmla="*/ 48 h 232"/>
                  <a:gd name="T42" fmla="*/ 366 w 525"/>
                  <a:gd name="T43" fmla="*/ 48 h 232"/>
                  <a:gd name="T44" fmla="*/ 400 w 525"/>
                  <a:gd name="T45" fmla="*/ 48 h 232"/>
                  <a:gd name="T46" fmla="*/ 468 w 525"/>
                  <a:gd name="T47" fmla="*/ 53 h 232"/>
                  <a:gd name="T48" fmla="*/ 512 w 525"/>
                  <a:gd name="T49" fmla="*/ 58 h 232"/>
                  <a:gd name="T50" fmla="*/ 495 w 525"/>
                  <a:gd name="T51" fmla="*/ 72 h 232"/>
                  <a:gd name="T52" fmla="*/ 430 w 525"/>
                  <a:gd name="T53" fmla="*/ 84 h 232"/>
                  <a:gd name="T54" fmla="*/ 407 w 525"/>
                  <a:gd name="T55" fmla="*/ 86 h 232"/>
                  <a:gd name="T56" fmla="*/ 368 w 525"/>
                  <a:gd name="T57" fmla="*/ 96 h 232"/>
                  <a:gd name="T58" fmla="*/ 312 w 525"/>
                  <a:gd name="T59" fmla="*/ 119 h 232"/>
                  <a:gd name="T60" fmla="*/ 302 w 525"/>
                  <a:gd name="T61" fmla="*/ 122 h 232"/>
                  <a:gd name="T62" fmla="*/ 303 w 525"/>
                  <a:gd name="T63" fmla="*/ 128 h 232"/>
                  <a:gd name="T64" fmla="*/ 276 w 525"/>
                  <a:gd name="T65" fmla="*/ 139 h 232"/>
                  <a:gd name="T66" fmla="*/ 286 w 525"/>
                  <a:gd name="T67" fmla="*/ 142 h 232"/>
                  <a:gd name="T68" fmla="*/ 277 w 525"/>
                  <a:gd name="T69" fmla="*/ 152 h 232"/>
                  <a:gd name="T70" fmla="*/ 290 w 525"/>
                  <a:gd name="T71" fmla="*/ 153 h 232"/>
                  <a:gd name="T72" fmla="*/ 270 w 525"/>
                  <a:gd name="T73" fmla="*/ 162 h 232"/>
                  <a:gd name="T74" fmla="*/ 137 w 525"/>
                  <a:gd name="T75" fmla="*/ 227 h 232"/>
                  <a:gd name="T76" fmla="*/ 126 w 525"/>
                  <a:gd name="T77" fmla="*/ 231 h 232"/>
                  <a:gd name="T78" fmla="*/ 88 w 525"/>
                  <a:gd name="T79" fmla="*/ 218 h 232"/>
                  <a:gd name="T80" fmla="*/ 86 w 525"/>
                  <a:gd name="T81" fmla="*/ 214 h 232"/>
                  <a:gd name="T82" fmla="*/ 111 w 525"/>
                  <a:gd name="T83" fmla="*/ 149 h 232"/>
                  <a:gd name="T84" fmla="*/ 75 w 525"/>
                  <a:gd name="T85" fmla="*/ 164 h 232"/>
                  <a:gd name="T86" fmla="*/ 16 w 525"/>
                  <a:gd name="T87" fmla="*/ 202 h 232"/>
                  <a:gd name="T88" fmla="*/ 1 w 525"/>
                  <a:gd name="T89" fmla="*/ 197 h 232"/>
                  <a:gd name="T90" fmla="*/ 248 w 525"/>
                  <a:gd name="T91" fmla="*/ 153 h 232"/>
                  <a:gd name="T92" fmla="*/ 262 w 525"/>
                  <a:gd name="T93" fmla="*/ 146 h 232"/>
                  <a:gd name="T94" fmla="*/ 270 w 525"/>
                  <a:gd name="T95" fmla="*/ 152 h 232"/>
                  <a:gd name="T96" fmla="*/ 251 w 525"/>
                  <a:gd name="T97" fmla="*/ 132 h 232"/>
                  <a:gd name="T98" fmla="*/ 237 w 525"/>
                  <a:gd name="T99" fmla="*/ 142 h 232"/>
                  <a:gd name="T100" fmla="*/ 271 w 525"/>
                  <a:gd name="T101" fmla="*/ 48 h 232"/>
                  <a:gd name="T102" fmla="*/ 250 w 525"/>
                  <a:gd name="T103" fmla="*/ 43 h 232"/>
                  <a:gd name="T104" fmla="*/ 271 w 525"/>
                  <a:gd name="T105" fmla="*/ 44 h 2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25"/>
                  <a:gd name="T160" fmla="*/ 0 h 232"/>
                  <a:gd name="T161" fmla="*/ 525 w 525"/>
                  <a:gd name="T162" fmla="*/ 232 h 23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25" h="232">
                    <a:moveTo>
                      <a:pt x="41" y="146"/>
                    </a:moveTo>
                    <a:lnTo>
                      <a:pt x="6" y="103"/>
                    </a:lnTo>
                    <a:lnTo>
                      <a:pt x="5" y="103"/>
                    </a:lnTo>
                    <a:lnTo>
                      <a:pt x="5" y="102"/>
                    </a:lnTo>
                    <a:lnTo>
                      <a:pt x="3" y="101"/>
                    </a:lnTo>
                    <a:lnTo>
                      <a:pt x="2" y="101"/>
                    </a:lnTo>
                    <a:lnTo>
                      <a:pt x="1" y="101"/>
                    </a:lnTo>
                    <a:lnTo>
                      <a:pt x="1" y="99"/>
                    </a:lnTo>
                    <a:lnTo>
                      <a:pt x="2" y="99"/>
                    </a:lnTo>
                    <a:lnTo>
                      <a:pt x="2" y="98"/>
                    </a:lnTo>
                    <a:lnTo>
                      <a:pt x="0" y="96"/>
                    </a:lnTo>
                    <a:lnTo>
                      <a:pt x="5" y="96"/>
                    </a:lnTo>
                    <a:lnTo>
                      <a:pt x="22" y="96"/>
                    </a:lnTo>
                    <a:lnTo>
                      <a:pt x="31" y="96"/>
                    </a:lnTo>
                    <a:lnTo>
                      <a:pt x="36" y="96"/>
                    </a:lnTo>
                    <a:lnTo>
                      <a:pt x="28" y="96"/>
                    </a:lnTo>
                    <a:lnTo>
                      <a:pt x="56" y="111"/>
                    </a:lnTo>
                    <a:lnTo>
                      <a:pt x="56" y="108"/>
                    </a:lnTo>
                    <a:lnTo>
                      <a:pt x="55" y="107"/>
                    </a:lnTo>
                    <a:lnTo>
                      <a:pt x="55" y="102"/>
                    </a:lnTo>
                    <a:lnTo>
                      <a:pt x="56" y="98"/>
                    </a:lnTo>
                    <a:lnTo>
                      <a:pt x="57" y="97"/>
                    </a:lnTo>
                    <a:lnTo>
                      <a:pt x="58" y="96"/>
                    </a:lnTo>
                    <a:lnTo>
                      <a:pt x="38" y="94"/>
                    </a:lnTo>
                    <a:lnTo>
                      <a:pt x="37" y="61"/>
                    </a:lnTo>
                    <a:lnTo>
                      <a:pt x="25" y="44"/>
                    </a:lnTo>
                    <a:lnTo>
                      <a:pt x="23" y="44"/>
                    </a:lnTo>
                    <a:lnTo>
                      <a:pt x="22" y="44"/>
                    </a:lnTo>
                    <a:lnTo>
                      <a:pt x="23" y="43"/>
                    </a:lnTo>
                    <a:lnTo>
                      <a:pt x="22" y="42"/>
                    </a:lnTo>
                    <a:lnTo>
                      <a:pt x="21" y="43"/>
                    </a:lnTo>
                    <a:lnTo>
                      <a:pt x="20" y="42"/>
                    </a:lnTo>
                    <a:lnTo>
                      <a:pt x="21" y="42"/>
                    </a:lnTo>
                    <a:lnTo>
                      <a:pt x="21" y="41"/>
                    </a:lnTo>
                    <a:lnTo>
                      <a:pt x="18" y="41"/>
                    </a:lnTo>
                    <a:lnTo>
                      <a:pt x="17" y="39"/>
                    </a:lnTo>
                    <a:lnTo>
                      <a:pt x="18" y="38"/>
                    </a:lnTo>
                    <a:lnTo>
                      <a:pt x="20" y="37"/>
                    </a:lnTo>
                    <a:lnTo>
                      <a:pt x="45" y="33"/>
                    </a:lnTo>
                    <a:lnTo>
                      <a:pt x="50" y="33"/>
                    </a:lnTo>
                    <a:lnTo>
                      <a:pt x="53" y="33"/>
                    </a:lnTo>
                    <a:lnTo>
                      <a:pt x="50" y="36"/>
                    </a:lnTo>
                    <a:lnTo>
                      <a:pt x="46" y="36"/>
                    </a:lnTo>
                    <a:lnTo>
                      <a:pt x="45" y="37"/>
                    </a:lnTo>
                    <a:lnTo>
                      <a:pt x="116" y="69"/>
                    </a:lnTo>
                    <a:lnTo>
                      <a:pt x="125" y="68"/>
                    </a:lnTo>
                    <a:lnTo>
                      <a:pt x="130" y="39"/>
                    </a:lnTo>
                    <a:lnTo>
                      <a:pt x="127" y="16"/>
                    </a:lnTo>
                    <a:lnTo>
                      <a:pt x="125" y="16"/>
                    </a:lnTo>
                    <a:lnTo>
                      <a:pt x="123" y="16"/>
                    </a:lnTo>
                    <a:lnTo>
                      <a:pt x="125" y="14"/>
                    </a:lnTo>
                    <a:lnTo>
                      <a:pt x="127" y="13"/>
                    </a:lnTo>
                    <a:lnTo>
                      <a:pt x="128" y="11"/>
                    </a:lnTo>
                    <a:lnTo>
                      <a:pt x="131" y="9"/>
                    </a:lnTo>
                    <a:lnTo>
                      <a:pt x="153" y="2"/>
                    </a:lnTo>
                    <a:lnTo>
                      <a:pt x="157" y="1"/>
                    </a:lnTo>
                    <a:lnTo>
                      <a:pt x="160" y="0"/>
                    </a:lnTo>
                    <a:lnTo>
                      <a:pt x="163" y="0"/>
                    </a:lnTo>
                    <a:lnTo>
                      <a:pt x="168" y="1"/>
                    </a:lnTo>
                    <a:lnTo>
                      <a:pt x="171" y="1"/>
                    </a:lnTo>
                    <a:lnTo>
                      <a:pt x="172" y="2"/>
                    </a:lnTo>
                    <a:lnTo>
                      <a:pt x="173" y="2"/>
                    </a:lnTo>
                    <a:lnTo>
                      <a:pt x="172" y="2"/>
                    </a:lnTo>
                    <a:lnTo>
                      <a:pt x="240" y="38"/>
                    </a:lnTo>
                    <a:lnTo>
                      <a:pt x="271" y="37"/>
                    </a:lnTo>
                    <a:lnTo>
                      <a:pt x="271" y="32"/>
                    </a:lnTo>
                    <a:lnTo>
                      <a:pt x="278" y="36"/>
                    </a:lnTo>
                    <a:lnTo>
                      <a:pt x="281" y="36"/>
                    </a:lnTo>
                    <a:lnTo>
                      <a:pt x="287" y="37"/>
                    </a:lnTo>
                    <a:lnTo>
                      <a:pt x="290" y="38"/>
                    </a:lnTo>
                    <a:lnTo>
                      <a:pt x="287" y="39"/>
                    </a:lnTo>
                    <a:lnTo>
                      <a:pt x="285" y="39"/>
                    </a:lnTo>
                    <a:lnTo>
                      <a:pt x="282" y="39"/>
                    </a:lnTo>
                    <a:lnTo>
                      <a:pt x="278" y="39"/>
                    </a:lnTo>
                    <a:lnTo>
                      <a:pt x="275" y="42"/>
                    </a:lnTo>
                    <a:lnTo>
                      <a:pt x="277" y="44"/>
                    </a:lnTo>
                    <a:lnTo>
                      <a:pt x="281" y="44"/>
                    </a:lnTo>
                    <a:lnTo>
                      <a:pt x="286" y="44"/>
                    </a:lnTo>
                    <a:lnTo>
                      <a:pt x="288" y="46"/>
                    </a:lnTo>
                    <a:lnTo>
                      <a:pt x="286" y="47"/>
                    </a:lnTo>
                    <a:lnTo>
                      <a:pt x="281" y="47"/>
                    </a:lnTo>
                    <a:lnTo>
                      <a:pt x="278" y="47"/>
                    </a:lnTo>
                    <a:lnTo>
                      <a:pt x="275" y="49"/>
                    </a:lnTo>
                    <a:lnTo>
                      <a:pt x="298" y="48"/>
                    </a:lnTo>
                    <a:lnTo>
                      <a:pt x="320" y="47"/>
                    </a:lnTo>
                    <a:lnTo>
                      <a:pt x="343" y="47"/>
                    </a:lnTo>
                    <a:lnTo>
                      <a:pt x="366" y="47"/>
                    </a:lnTo>
                    <a:lnTo>
                      <a:pt x="366" y="48"/>
                    </a:lnTo>
                    <a:lnTo>
                      <a:pt x="373" y="47"/>
                    </a:lnTo>
                    <a:lnTo>
                      <a:pt x="380" y="47"/>
                    </a:lnTo>
                    <a:lnTo>
                      <a:pt x="392" y="47"/>
                    </a:lnTo>
                    <a:lnTo>
                      <a:pt x="400" y="48"/>
                    </a:lnTo>
                    <a:lnTo>
                      <a:pt x="407" y="48"/>
                    </a:lnTo>
                    <a:lnTo>
                      <a:pt x="421" y="52"/>
                    </a:lnTo>
                    <a:lnTo>
                      <a:pt x="455" y="52"/>
                    </a:lnTo>
                    <a:lnTo>
                      <a:pt x="468" y="53"/>
                    </a:lnTo>
                    <a:lnTo>
                      <a:pt x="480" y="54"/>
                    </a:lnTo>
                    <a:lnTo>
                      <a:pt x="491" y="56"/>
                    </a:lnTo>
                    <a:lnTo>
                      <a:pt x="502" y="57"/>
                    </a:lnTo>
                    <a:lnTo>
                      <a:pt x="512" y="58"/>
                    </a:lnTo>
                    <a:lnTo>
                      <a:pt x="524" y="62"/>
                    </a:lnTo>
                    <a:lnTo>
                      <a:pt x="513" y="66"/>
                    </a:lnTo>
                    <a:lnTo>
                      <a:pt x="505" y="69"/>
                    </a:lnTo>
                    <a:lnTo>
                      <a:pt x="495" y="72"/>
                    </a:lnTo>
                    <a:lnTo>
                      <a:pt x="483" y="74"/>
                    </a:lnTo>
                    <a:lnTo>
                      <a:pt x="473" y="77"/>
                    </a:lnTo>
                    <a:lnTo>
                      <a:pt x="461" y="79"/>
                    </a:lnTo>
                    <a:lnTo>
                      <a:pt x="430" y="84"/>
                    </a:lnTo>
                    <a:lnTo>
                      <a:pt x="431" y="86"/>
                    </a:lnTo>
                    <a:lnTo>
                      <a:pt x="430" y="86"/>
                    </a:lnTo>
                    <a:lnTo>
                      <a:pt x="428" y="84"/>
                    </a:lnTo>
                    <a:lnTo>
                      <a:pt x="407" y="86"/>
                    </a:lnTo>
                    <a:lnTo>
                      <a:pt x="393" y="87"/>
                    </a:lnTo>
                    <a:lnTo>
                      <a:pt x="383" y="88"/>
                    </a:lnTo>
                    <a:lnTo>
                      <a:pt x="368" y="92"/>
                    </a:lnTo>
                    <a:lnTo>
                      <a:pt x="368" y="96"/>
                    </a:lnTo>
                    <a:lnTo>
                      <a:pt x="333" y="111"/>
                    </a:lnTo>
                    <a:lnTo>
                      <a:pt x="321" y="116"/>
                    </a:lnTo>
                    <a:lnTo>
                      <a:pt x="312" y="117"/>
                    </a:lnTo>
                    <a:lnTo>
                      <a:pt x="312" y="119"/>
                    </a:lnTo>
                    <a:lnTo>
                      <a:pt x="310" y="121"/>
                    </a:lnTo>
                    <a:lnTo>
                      <a:pt x="305" y="122"/>
                    </a:lnTo>
                    <a:lnTo>
                      <a:pt x="298" y="122"/>
                    </a:lnTo>
                    <a:lnTo>
                      <a:pt x="302" y="122"/>
                    </a:lnTo>
                    <a:lnTo>
                      <a:pt x="305" y="123"/>
                    </a:lnTo>
                    <a:lnTo>
                      <a:pt x="310" y="124"/>
                    </a:lnTo>
                    <a:lnTo>
                      <a:pt x="305" y="128"/>
                    </a:lnTo>
                    <a:lnTo>
                      <a:pt x="303" y="128"/>
                    </a:lnTo>
                    <a:lnTo>
                      <a:pt x="300" y="129"/>
                    </a:lnTo>
                    <a:lnTo>
                      <a:pt x="278" y="131"/>
                    </a:lnTo>
                    <a:lnTo>
                      <a:pt x="270" y="136"/>
                    </a:lnTo>
                    <a:lnTo>
                      <a:pt x="276" y="139"/>
                    </a:lnTo>
                    <a:lnTo>
                      <a:pt x="280" y="139"/>
                    </a:lnTo>
                    <a:lnTo>
                      <a:pt x="286" y="139"/>
                    </a:lnTo>
                    <a:lnTo>
                      <a:pt x="288" y="141"/>
                    </a:lnTo>
                    <a:lnTo>
                      <a:pt x="286" y="142"/>
                    </a:lnTo>
                    <a:lnTo>
                      <a:pt x="280" y="143"/>
                    </a:lnTo>
                    <a:lnTo>
                      <a:pt x="277" y="143"/>
                    </a:lnTo>
                    <a:lnTo>
                      <a:pt x="271" y="148"/>
                    </a:lnTo>
                    <a:lnTo>
                      <a:pt x="277" y="152"/>
                    </a:lnTo>
                    <a:lnTo>
                      <a:pt x="281" y="152"/>
                    </a:lnTo>
                    <a:lnTo>
                      <a:pt x="287" y="152"/>
                    </a:lnTo>
                    <a:lnTo>
                      <a:pt x="288" y="152"/>
                    </a:lnTo>
                    <a:lnTo>
                      <a:pt x="290" y="153"/>
                    </a:lnTo>
                    <a:lnTo>
                      <a:pt x="287" y="154"/>
                    </a:lnTo>
                    <a:lnTo>
                      <a:pt x="281" y="156"/>
                    </a:lnTo>
                    <a:lnTo>
                      <a:pt x="278" y="156"/>
                    </a:lnTo>
                    <a:lnTo>
                      <a:pt x="270" y="162"/>
                    </a:lnTo>
                    <a:lnTo>
                      <a:pt x="270" y="156"/>
                    </a:lnTo>
                    <a:lnTo>
                      <a:pt x="218" y="159"/>
                    </a:lnTo>
                    <a:lnTo>
                      <a:pt x="136" y="226"/>
                    </a:lnTo>
                    <a:lnTo>
                      <a:pt x="137" y="227"/>
                    </a:lnTo>
                    <a:lnTo>
                      <a:pt x="136" y="228"/>
                    </a:lnTo>
                    <a:lnTo>
                      <a:pt x="133" y="228"/>
                    </a:lnTo>
                    <a:lnTo>
                      <a:pt x="131" y="229"/>
                    </a:lnTo>
                    <a:lnTo>
                      <a:pt x="126" y="231"/>
                    </a:lnTo>
                    <a:lnTo>
                      <a:pt x="120" y="231"/>
                    </a:lnTo>
                    <a:lnTo>
                      <a:pt x="115" y="229"/>
                    </a:lnTo>
                    <a:lnTo>
                      <a:pt x="90" y="218"/>
                    </a:lnTo>
                    <a:lnTo>
                      <a:pt x="88" y="218"/>
                    </a:lnTo>
                    <a:lnTo>
                      <a:pt x="87" y="217"/>
                    </a:lnTo>
                    <a:lnTo>
                      <a:pt x="87" y="216"/>
                    </a:lnTo>
                    <a:lnTo>
                      <a:pt x="86" y="216"/>
                    </a:lnTo>
                    <a:lnTo>
                      <a:pt x="86" y="214"/>
                    </a:lnTo>
                    <a:lnTo>
                      <a:pt x="86" y="213"/>
                    </a:lnTo>
                    <a:lnTo>
                      <a:pt x="88" y="213"/>
                    </a:lnTo>
                    <a:lnTo>
                      <a:pt x="105" y="178"/>
                    </a:lnTo>
                    <a:lnTo>
                      <a:pt x="111" y="149"/>
                    </a:lnTo>
                    <a:lnTo>
                      <a:pt x="100" y="149"/>
                    </a:lnTo>
                    <a:lnTo>
                      <a:pt x="87" y="149"/>
                    </a:lnTo>
                    <a:lnTo>
                      <a:pt x="68" y="163"/>
                    </a:lnTo>
                    <a:lnTo>
                      <a:pt x="75" y="164"/>
                    </a:lnTo>
                    <a:lnTo>
                      <a:pt x="27" y="198"/>
                    </a:lnTo>
                    <a:lnTo>
                      <a:pt x="22" y="201"/>
                    </a:lnTo>
                    <a:lnTo>
                      <a:pt x="20" y="202"/>
                    </a:lnTo>
                    <a:lnTo>
                      <a:pt x="16" y="202"/>
                    </a:lnTo>
                    <a:lnTo>
                      <a:pt x="13" y="202"/>
                    </a:lnTo>
                    <a:lnTo>
                      <a:pt x="2" y="198"/>
                    </a:lnTo>
                    <a:lnTo>
                      <a:pt x="2" y="197"/>
                    </a:lnTo>
                    <a:lnTo>
                      <a:pt x="1" y="197"/>
                    </a:lnTo>
                    <a:lnTo>
                      <a:pt x="2" y="193"/>
                    </a:lnTo>
                    <a:lnTo>
                      <a:pt x="23" y="152"/>
                    </a:lnTo>
                    <a:lnTo>
                      <a:pt x="41" y="146"/>
                    </a:lnTo>
                    <a:lnTo>
                      <a:pt x="248" y="153"/>
                    </a:lnTo>
                    <a:lnTo>
                      <a:pt x="238" y="148"/>
                    </a:lnTo>
                    <a:lnTo>
                      <a:pt x="250" y="148"/>
                    </a:lnTo>
                    <a:lnTo>
                      <a:pt x="258" y="147"/>
                    </a:lnTo>
                    <a:lnTo>
                      <a:pt x="262" y="146"/>
                    </a:lnTo>
                    <a:lnTo>
                      <a:pt x="263" y="144"/>
                    </a:lnTo>
                    <a:lnTo>
                      <a:pt x="270" y="144"/>
                    </a:lnTo>
                    <a:lnTo>
                      <a:pt x="270" y="147"/>
                    </a:lnTo>
                    <a:lnTo>
                      <a:pt x="270" y="152"/>
                    </a:lnTo>
                    <a:lnTo>
                      <a:pt x="248" y="153"/>
                    </a:lnTo>
                    <a:lnTo>
                      <a:pt x="41" y="146"/>
                    </a:lnTo>
                    <a:lnTo>
                      <a:pt x="237" y="142"/>
                    </a:lnTo>
                    <a:lnTo>
                      <a:pt x="251" y="132"/>
                    </a:lnTo>
                    <a:lnTo>
                      <a:pt x="268" y="131"/>
                    </a:lnTo>
                    <a:lnTo>
                      <a:pt x="268" y="137"/>
                    </a:lnTo>
                    <a:lnTo>
                      <a:pt x="268" y="141"/>
                    </a:lnTo>
                    <a:lnTo>
                      <a:pt x="237" y="142"/>
                    </a:lnTo>
                    <a:lnTo>
                      <a:pt x="41" y="146"/>
                    </a:lnTo>
                    <a:lnTo>
                      <a:pt x="263" y="51"/>
                    </a:lnTo>
                    <a:lnTo>
                      <a:pt x="258" y="48"/>
                    </a:lnTo>
                    <a:lnTo>
                      <a:pt x="271" y="48"/>
                    </a:lnTo>
                    <a:lnTo>
                      <a:pt x="271" y="51"/>
                    </a:lnTo>
                    <a:lnTo>
                      <a:pt x="263" y="51"/>
                    </a:lnTo>
                    <a:lnTo>
                      <a:pt x="41" y="146"/>
                    </a:lnTo>
                    <a:lnTo>
                      <a:pt x="250" y="43"/>
                    </a:lnTo>
                    <a:lnTo>
                      <a:pt x="258" y="42"/>
                    </a:lnTo>
                    <a:lnTo>
                      <a:pt x="266" y="41"/>
                    </a:lnTo>
                    <a:lnTo>
                      <a:pt x="271" y="39"/>
                    </a:lnTo>
                    <a:lnTo>
                      <a:pt x="271" y="44"/>
                    </a:lnTo>
                    <a:lnTo>
                      <a:pt x="253" y="44"/>
                    </a:lnTo>
                    <a:lnTo>
                      <a:pt x="250" y="43"/>
                    </a:lnTo>
                    <a:lnTo>
                      <a:pt x="41" y="146"/>
                    </a:lnTo>
                  </a:path>
                </a:pathLst>
              </a:custGeom>
              <a:solidFill>
                <a:schemeClr val="folHlink"/>
              </a:solidFill>
              <a:ln w="9525" cap="rnd">
                <a:noFill/>
                <a:round/>
                <a:headEnd/>
                <a:tailEnd/>
              </a:ln>
            </p:spPr>
            <p:txBody>
              <a:bodyPr/>
              <a:lstStyle/>
              <a:p>
                <a:endParaRPr lang="zh-CN" altLang="en-US"/>
              </a:p>
            </p:txBody>
          </p:sp>
          <p:sp>
            <p:nvSpPr>
              <p:cNvPr id="73114" name="Freeform 2283"/>
              <p:cNvSpPr>
                <a:spLocks/>
              </p:cNvSpPr>
              <p:nvPr/>
            </p:nvSpPr>
            <p:spPr bwMode="auto">
              <a:xfrm>
                <a:off x="331" y="2949"/>
                <a:ext cx="532" cy="240"/>
              </a:xfrm>
              <a:custGeom>
                <a:avLst/>
                <a:gdLst>
                  <a:gd name="T0" fmla="*/ 4 w 532"/>
                  <a:gd name="T1" fmla="*/ 107 h 240"/>
                  <a:gd name="T2" fmla="*/ 2 w 532"/>
                  <a:gd name="T3" fmla="*/ 105 h 240"/>
                  <a:gd name="T4" fmla="*/ 2 w 532"/>
                  <a:gd name="T5" fmla="*/ 103 h 240"/>
                  <a:gd name="T6" fmla="*/ 4 w 532"/>
                  <a:gd name="T7" fmla="*/ 100 h 240"/>
                  <a:gd name="T8" fmla="*/ 36 w 532"/>
                  <a:gd name="T9" fmla="*/ 98 h 240"/>
                  <a:gd name="T10" fmla="*/ 57 w 532"/>
                  <a:gd name="T11" fmla="*/ 112 h 240"/>
                  <a:gd name="T12" fmla="*/ 57 w 532"/>
                  <a:gd name="T13" fmla="*/ 102 h 240"/>
                  <a:gd name="T14" fmla="*/ 38 w 532"/>
                  <a:gd name="T15" fmla="*/ 97 h 240"/>
                  <a:gd name="T16" fmla="*/ 23 w 532"/>
                  <a:gd name="T17" fmla="*/ 46 h 240"/>
                  <a:gd name="T18" fmla="*/ 22 w 532"/>
                  <a:gd name="T19" fmla="*/ 43 h 240"/>
                  <a:gd name="T20" fmla="*/ 21 w 532"/>
                  <a:gd name="T21" fmla="*/ 43 h 240"/>
                  <a:gd name="T22" fmla="*/ 17 w 532"/>
                  <a:gd name="T23" fmla="*/ 41 h 240"/>
                  <a:gd name="T24" fmla="*/ 46 w 532"/>
                  <a:gd name="T25" fmla="*/ 35 h 240"/>
                  <a:gd name="T26" fmla="*/ 51 w 532"/>
                  <a:gd name="T27" fmla="*/ 37 h 240"/>
                  <a:gd name="T28" fmla="*/ 117 w 532"/>
                  <a:gd name="T29" fmla="*/ 72 h 240"/>
                  <a:gd name="T30" fmla="*/ 128 w 532"/>
                  <a:gd name="T31" fmla="*/ 16 h 240"/>
                  <a:gd name="T32" fmla="*/ 126 w 532"/>
                  <a:gd name="T33" fmla="*/ 15 h 240"/>
                  <a:gd name="T34" fmla="*/ 132 w 532"/>
                  <a:gd name="T35" fmla="*/ 10 h 240"/>
                  <a:gd name="T36" fmla="*/ 162 w 532"/>
                  <a:gd name="T37" fmla="*/ 0 h 240"/>
                  <a:gd name="T38" fmla="*/ 173 w 532"/>
                  <a:gd name="T39" fmla="*/ 1 h 240"/>
                  <a:gd name="T40" fmla="*/ 174 w 532"/>
                  <a:gd name="T41" fmla="*/ 2 h 240"/>
                  <a:gd name="T42" fmla="*/ 274 w 532"/>
                  <a:gd name="T43" fmla="*/ 33 h 240"/>
                  <a:gd name="T44" fmla="*/ 291 w 532"/>
                  <a:gd name="T45" fmla="*/ 38 h 240"/>
                  <a:gd name="T46" fmla="*/ 288 w 532"/>
                  <a:gd name="T47" fmla="*/ 41 h 240"/>
                  <a:gd name="T48" fmla="*/ 278 w 532"/>
                  <a:gd name="T49" fmla="*/ 43 h 240"/>
                  <a:gd name="T50" fmla="*/ 289 w 532"/>
                  <a:gd name="T51" fmla="*/ 46 h 240"/>
                  <a:gd name="T52" fmla="*/ 284 w 532"/>
                  <a:gd name="T53" fmla="*/ 48 h 240"/>
                  <a:gd name="T54" fmla="*/ 302 w 532"/>
                  <a:gd name="T55" fmla="*/ 50 h 240"/>
                  <a:gd name="T56" fmla="*/ 371 w 532"/>
                  <a:gd name="T57" fmla="*/ 48 h 240"/>
                  <a:gd name="T58" fmla="*/ 384 w 532"/>
                  <a:gd name="T59" fmla="*/ 48 h 240"/>
                  <a:gd name="T60" fmla="*/ 413 w 532"/>
                  <a:gd name="T61" fmla="*/ 50 h 240"/>
                  <a:gd name="T62" fmla="*/ 474 w 532"/>
                  <a:gd name="T63" fmla="*/ 55 h 240"/>
                  <a:gd name="T64" fmla="*/ 509 w 532"/>
                  <a:gd name="T65" fmla="*/ 58 h 240"/>
                  <a:gd name="T66" fmla="*/ 521 w 532"/>
                  <a:gd name="T67" fmla="*/ 68 h 240"/>
                  <a:gd name="T68" fmla="*/ 491 w 532"/>
                  <a:gd name="T69" fmla="*/ 77 h 240"/>
                  <a:gd name="T70" fmla="*/ 436 w 532"/>
                  <a:gd name="T71" fmla="*/ 87 h 240"/>
                  <a:gd name="T72" fmla="*/ 434 w 532"/>
                  <a:gd name="T73" fmla="*/ 87 h 240"/>
                  <a:gd name="T74" fmla="*/ 388 w 532"/>
                  <a:gd name="T75" fmla="*/ 91 h 240"/>
                  <a:gd name="T76" fmla="*/ 338 w 532"/>
                  <a:gd name="T77" fmla="*/ 115 h 240"/>
                  <a:gd name="T78" fmla="*/ 317 w 532"/>
                  <a:gd name="T79" fmla="*/ 123 h 240"/>
                  <a:gd name="T80" fmla="*/ 302 w 532"/>
                  <a:gd name="T81" fmla="*/ 126 h 240"/>
                  <a:gd name="T82" fmla="*/ 314 w 532"/>
                  <a:gd name="T83" fmla="*/ 128 h 240"/>
                  <a:gd name="T84" fmla="*/ 303 w 532"/>
                  <a:gd name="T85" fmla="*/ 133 h 240"/>
                  <a:gd name="T86" fmla="*/ 279 w 532"/>
                  <a:gd name="T87" fmla="*/ 145 h 240"/>
                  <a:gd name="T88" fmla="*/ 292 w 532"/>
                  <a:gd name="T89" fmla="*/ 146 h 240"/>
                  <a:gd name="T90" fmla="*/ 281 w 532"/>
                  <a:gd name="T91" fmla="*/ 148 h 240"/>
                  <a:gd name="T92" fmla="*/ 284 w 532"/>
                  <a:gd name="T93" fmla="*/ 157 h 240"/>
                  <a:gd name="T94" fmla="*/ 293 w 532"/>
                  <a:gd name="T95" fmla="*/ 158 h 240"/>
                  <a:gd name="T96" fmla="*/ 282 w 532"/>
                  <a:gd name="T97" fmla="*/ 161 h 240"/>
                  <a:gd name="T98" fmla="*/ 221 w 532"/>
                  <a:gd name="T99" fmla="*/ 165 h 240"/>
                  <a:gd name="T100" fmla="*/ 138 w 532"/>
                  <a:gd name="T101" fmla="*/ 236 h 240"/>
                  <a:gd name="T102" fmla="*/ 127 w 532"/>
                  <a:gd name="T103" fmla="*/ 239 h 240"/>
                  <a:gd name="T104" fmla="*/ 91 w 532"/>
                  <a:gd name="T105" fmla="*/ 226 h 240"/>
                  <a:gd name="T106" fmla="*/ 88 w 532"/>
                  <a:gd name="T107" fmla="*/ 223 h 240"/>
                  <a:gd name="T108" fmla="*/ 87 w 532"/>
                  <a:gd name="T109" fmla="*/ 221 h 240"/>
                  <a:gd name="T110" fmla="*/ 112 w 532"/>
                  <a:gd name="T111" fmla="*/ 155 h 240"/>
                  <a:gd name="T112" fmla="*/ 69 w 532"/>
                  <a:gd name="T113" fmla="*/ 168 h 240"/>
                  <a:gd name="T114" fmla="*/ 22 w 532"/>
                  <a:gd name="T115" fmla="*/ 207 h 240"/>
                  <a:gd name="T116" fmla="*/ 13 w 532"/>
                  <a:gd name="T117" fmla="*/ 208 h 240"/>
                  <a:gd name="T118" fmla="*/ 1 w 532"/>
                  <a:gd name="T119" fmla="*/ 203 h 240"/>
                  <a:gd name="T120" fmla="*/ 41 w 532"/>
                  <a:gd name="T121" fmla="*/ 151 h 2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32"/>
                  <a:gd name="T184" fmla="*/ 0 h 240"/>
                  <a:gd name="T185" fmla="*/ 532 w 532"/>
                  <a:gd name="T186" fmla="*/ 240 h 2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32" h="240">
                    <a:moveTo>
                      <a:pt x="41" y="151"/>
                    </a:moveTo>
                    <a:lnTo>
                      <a:pt x="6" y="107"/>
                    </a:lnTo>
                    <a:lnTo>
                      <a:pt x="4" y="107"/>
                    </a:lnTo>
                    <a:lnTo>
                      <a:pt x="4" y="106"/>
                    </a:lnTo>
                    <a:lnTo>
                      <a:pt x="3" y="105"/>
                    </a:lnTo>
                    <a:lnTo>
                      <a:pt x="2" y="105"/>
                    </a:lnTo>
                    <a:lnTo>
                      <a:pt x="1" y="105"/>
                    </a:lnTo>
                    <a:lnTo>
                      <a:pt x="1" y="103"/>
                    </a:lnTo>
                    <a:lnTo>
                      <a:pt x="2" y="103"/>
                    </a:lnTo>
                    <a:lnTo>
                      <a:pt x="2" y="102"/>
                    </a:lnTo>
                    <a:lnTo>
                      <a:pt x="0" y="100"/>
                    </a:lnTo>
                    <a:lnTo>
                      <a:pt x="4" y="100"/>
                    </a:lnTo>
                    <a:lnTo>
                      <a:pt x="22" y="98"/>
                    </a:lnTo>
                    <a:lnTo>
                      <a:pt x="31" y="98"/>
                    </a:lnTo>
                    <a:lnTo>
                      <a:pt x="36" y="98"/>
                    </a:lnTo>
                    <a:lnTo>
                      <a:pt x="28" y="100"/>
                    </a:lnTo>
                    <a:lnTo>
                      <a:pt x="57" y="115"/>
                    </a:lnTo>
                    <a:lnTo>
                      <a:pt x="57" y="112"/>
                    </a:lnTo>
                    <a:lnTo>
                      <a:pt x="56" y="111"/>
                    </a:lnTo>
                    <a:lnTo>
                      <a:pt x="56" y="106"/>
                    </a:lnTo>
                    <a:lnTo>
                      <a:pt x="57" y="102"/>
                    </a:lnTo>
                    <a:lnTo>
                      <a:pt x="58" y="101"/>
                    </a:lnTo>
                    <a:lnTo>
                      <a:pt x="59" y="100"/>
                    </a:lnTo>
                    <a:lnTo>
                      <a:pt x="38" y="97"/>
                    </a:lnTo>
                    <a:lnTo>
                      <a:pt x="37" y="63"/>
                    </a:lnTo>
                    <a:lnTo>
                      <a:pt x="24" y="46"/>
                    </a:lnTo>
                    <a:lnTo>
                      <a:pt x="23" y="46"/>
                    </a:lnTo>
                    <a:lnTo>
                      <a:pt x="22" y="46"/>
                    </a:lnTo>
                    <a:lnTo>
                      <a:pt x="23" y="45"/>
                    </a:lnTo>
                    <a:lnTo>
                      <a:pt x="22" y="43"/>
                    </a:lnTo>
                    <a:lnTo>
                      <a:pt x="21" y="45"/>
                    </a:lnTo>
                    <a:lnTo>
                      <a:pt x="19" y="43"/>
                    </a:lnTo>
                    <a:lnTo>
                      <a:pt x="21" y="43"/>
                    </a:lnTo>
                    <a:lnTo>
                      <a:pt x="21" y="42"/>
                    </a:lnTo>
                    <a:lnTo>
                      <a:pt x="18" y="42"/>
                    </a:lnTo>
                    <a:lnTo>
                      <a:pt x="17" y="41"/>
                    </a:lnTo>
                    <a:lnTo>
                      <a:pt x="18" y="40"/>
                    </a:lnTo>
                    <a:lnTo>
                      <a:pt x="19" y="38"/>
                    </a:lnTo>
                    <a:lnTo>
                      <a:pt x="46" y="35"/>
                    </a:lnTo>
                    <a:lnTo>
                      <a:pt x="51" y="35"/>
                    </a:lnTo>
                    <a:lnTo>
                      <a:pt x="54" y="35"/>
                    </a:lnTo>
                    <a:lnTo>
                      <a:pt x="51" y="37"/>
                    </a:lnTo>
                    <a:lnTo>
                      <a:pt x="47" y="37"/>
                    </a:lnTo>
                    <a:lnTo>
                      <a:pt x="46" y="38"/>
                    </a:lnTo>
                    <a:lnTo>
                      <a:pt x="117" y="72"/>
                    </a:lnTo>
                    <a:lnTo>
                      <a:pt x="126" y="71"/>
                    </a:lnTo>
                    <a:lnTo>
                      <a:pt x="131" y="41"/>
                    </a:lnTo>
                    <a:lnTo>
                      <a:pt x="128" y="16"/>
                    </a:lnTo>
                    <a:lnTo>
                      <a:pt x="126" y="16"/>
                    </a:lnTo>
                    <a:lnTo>
                      <a:pt x="124" y="16"/>
                    </a:lnTo>
                    <a:lnTo>
                      <a:pt x="126" y="15"/>
                    </a:lnTo>
                    <a:lnTo>
                      <a:pt x="128" y="13"/>
                    </a:lnTo>
                    <a:lnTo>
                      <a:pt x="129" y="11"/>
                    </a:lnTo>
                    <a:lnTo>
                      <a:pt x="132" y="10"/>
                    </a:lnTo>
                    <a:lnTo>
                      <a:pt x="156" y="2"/>
                    </a:lnTo>
                    <a:lnTo>
                      <a:pt x="159" y="1"/>
                    </a:lnTo>
                    <a:lnTo>
                      <a:pt x="162" y="0"/>
                    </a:lnTo>
                    <a:lnTo>
                      <a:pt x="166" y="0"/>
                    </a:lnTo>
                    <a:lnTo>
                      <a:pt x="171" y="1"/>
                    </a:lnTo>
                    <a:lnTo>
                      <a:pt x="173" y="1"/>
                    </a:lnTo>
                    <a:lnTo>
                      <a:pt x="174" y="2"/>
                    </a:lnTo>
                    <a:lnTo>
                      <a:pt x="176" y="2"/>
                    </a:lnTo>
                    <a:lnTo>
                      <a:pt x="174" y="2"/>
                    </a:lnTo>
                    <a:lnTo>
                      <a:pt x="243" y="40"/>
                    </a:lnTo>
                    <a:lnTo>
                      <a:pt x="274" y="38"/>
                    </a:lnTo>
                    <a:lnTo>
                      <a:pt x="274" y="33"/>
                    </a:lnTo>
                    <a:lnTo>
                      <a:pt x="282" y="37"/>
                    </a:lnTo>
                    <a:lnTo>
                      <a:pt x="284" y="37"/>
                    </a:lnTo>
                    <a:lnTo>
                      <a:pt x="291" y="38"/>
                    </a:lnTo>
                    <a:lnTo>
                      <a:pt x="293" y="40"/>
                    </a:lnTo>
                    <a:lnTo>
                      <a:pt x="291" y="41"/>
                    </a:lnTo>
                    <a:lnTo>
                      <a:pt x="288" y="41"/>
                    </a:lnTo>
                    <a:lnTo>
                      <a:pt x="286" y="41"/>
                    </a:lnTo>
                    <a:lnTo>
                      <a:pt x="282" y="41"/>
                    </a:lnTo>
                    <a:lnTo>
                      <a:pt x="278" y="43"/>
                    </a:lnTo>
                    <a:lnTo>
                      <a:pt x="281" y="46"/>
                    </a:lnTo>
                    <a:lnTo>
                      <a:pt x="284" y="46"/>
                    </a:lnTo>
                    <a:lnTo>
                      <a:pt x="289" y="46"/>
                    </a:lnTo>
                    <a:lnTo>
                      <a:pt x="292" y="47"/>
                    </a:lnTo>
                    <a:lnTo>
                      <a:pt x="289" y="48"/>
                    </a:lnTo>
                    <a:lnTo>
                      <a:pt x="284" y="48"/>
                    </a:lnTo>
                    <a:lnTo>
                      <a:pt x="282" y="48"/>
                    </a:lnTo>
                    <a:lnTo>
                      <a:pt x="278" y="51"/>
                    </a:lnTo>
                    <a:lnTo>
                      <a:pt x="302" y="50"/>
                    </a:lnTo>
                    <a:lnTo>
                      <a:pt x="324" y="48"/>
                    </a:lnTo>
                    <a:lnTo>
                      <a:pt x="348" y="48"/>
                    </a:lnTo>
                    <a:lnTo>
                      <a:pt x="371" y="48"/>
                    </a:lnTo>
                    <a:lnTo>
                      <a:pt x="371" y="50"/>
                    </a:lnTo>
                    <a:lnTo>
                      <a:pt x="378" y="48"/>
                    </a:lnTo>
                    <a:lnTo>
                      <a:pt x="384" y="48"/>
                    </a:lnTo>
                    <a:lnTo>
                      <a:pt x="398" y="48"/>
                    </a:lnTo>
                    <a:lnTo>
                      <a:pt x="406" y="50"/>
                    </a:lnTo>
                    <a:lnTo>
                      <a:pt x="413" y="50"/>
                    </a:lnTo>
                    <a:lnTo>
                      <a:pt x="427" y="53"/>
                    </a:lnTo>
                    <a:lnTo>
                      <a:pt x="461" y="53"/>
                    </a:lnTo>
                    <a:lnTo>
                      <a:pt x="474" y="55"/>
                    </a:lnTo>
                    <a:lnTo>
                      <a:pt x="487" y="56"/>
                    </a:lnTo>
                    <a:lnTo>
                      <a:pt x="498" y="57"/>
                    </a:lnTo>
                    <a:lnTo>
                      <a:pt x="509" y="58"/>
                    </a:lnTo>
                    <a:lnTo>
                      <a:pt x="519" y="61"/>
                    </a:lnTo>
                    <a:lnTo>
                      <a:pt x="531" y="65"/>
                    </a:lnTo>
                    <a:lnTo>
                      <a:pt x="521" y="68"/>
                    </a:lnTo>
                    <a:lnTo>
                      <a:pt x="512" y="72"/>
                    </a:lnTo>
                    <a:lnTo>
                      <a:pt x="502" y="75"/>
                    </a:lnTo>
                    <a:lnTo>
                      <a:pt x="491" y="77"/>
                    </a:lnTo>
                    <a:lnTo>
                      <a:pt x="479" y="80"/>
                    </a:lnTo>
                    <a:lnTo>
                      <a:pt x="467" y="82"/>
                    </a:lnTo>
                    <a:lnTo>
                      <a:pt x="436" y="87"/>
                    </a:lnTo>
                    <a:lnTo>
                      <a:pt x="437" y="88"/>
                    </a:lnTo>
                    <a:lnTo>
                      <a:pt x="436" y="88"/>
                    </a:lnTo>
                    <a:lnTo>
                      <a:pt x="434" y="87"/>
                    </a:lnTo>
                    <a:lnTo>
                      <a:pt x="413" y="88"/>
                    </a:lnTo>
                    <a:lnTo>
                      <a:pt x="399" y="90"/>
                    </a:lnTo>
                    <a:lnTo>
                      <a:pt x="388" y="91"/>
                    </a:lnTo>
                    <a:lnTo>
                      <a:pt x="373" y="95"/>
                    </a:lnTo>
                    <a:lnTo>
                      <a:pt x="373" y="100"/>
                    </a:lnTo>
                    <a:lnTo>
                      <a:pt x="338" y="115"/>
                    </a:lnTo>
                    <a:lnTo>
                      <a:pt x="326" y="120"/>
                    </a:lnTo>
                    <a:lnTo>
                      <a:pt x="317" y="121"/>
                    </a:lnTo>
                    <a:lnTo>
                      <a:pt x="317" y="123"/>
                    </a:lnTo>
                    <a:lnTo>
                      <a:pt x="314" y="125"/>
                    </a:lnTo>
                    <a:lnTo>
                      <a:pt x="309" y="126"/>
                    </a:lnTo>
                    <a:lnTo>
                      <a:pt x="302" y="126"/>
                    </a:lnTo>
                    <a:lnTo>
                      <a:pt x="306" y="126"/>
                    </a:lnTo>
                    <a:lnTo>
                      <a:pt x="309" y="127"/>
                    </a:lnTo>
                    <a:lnTo>
                      <a:pt x="314" y="128"/>
                    </a:lnTo>
                    <a:lnTo>
                      <a:pt x="309" y="132"/>
                    </a:lnTo>
                    <a:lnTo>
                      <a:pt x="307" y="132"/>
                    </a:lnTo>
                    <a:lnTo>
                      <a:pt x="303" y="133"/>
                    </a:lnTo>
                    <a:lnTo>
                      <a:pt x="282" y="135"/>
                    </a:lnTo>
                    <a:lnTo>
                      <a:pt x="273" y="141"/>
                    </a:lnTo>
                    <a:lnTo>
                      <a:pt x="279" y="145"/>
                    </a:lnTo>
                    <a:lnTo>
                      <a:pt x="283" y="145"/>
                    </a:lnTo>
                    <a:lnTo>
                      <a:pt x="289" y="145"/>
                    </a:lnTo>
                    <a:lnTo>
                      <a:pt x="292" y="146"/>
                    </a:lnTo>
                    <a:lnTo>
                      <a:pt x="289" y="147"/>
                    </a:lnTo>
                    <a:lnTo>
                      <a:pt x="283" y="148"/>
                    </a:lnTo>
                    <a:lnTo>
                      <a:pt x="281" y="148"/>
                    </a:lnTo>
                    <a:lnTo>
                      <a:pt x="274" y="153"/>
                    </a:lnTo>
                    <a:lnTo>
                      <a:pt x="281" y="157"/>
                    </a:lnTo>
                    <a:lnTo>
                      <a:pt x="284" y="157"/>
                    </a:lnTo>
                    <a:lnTo>
                      <a:pt x="291" y="157"/>
                    </a:lnTo>
                    <a:lnTo>
                      <a:pt x="292" y="157"/>
                    </a:lnTo>
                    <a:lnTo>
                      <a:pt x="293" y="158"/>
                    </a:lnTo>
                    <a:lnTo>
                      <a:pt x="291" y="160"/>
                    </a:lnTo>
                    <a:lnTo>
                      <a:pt x="284" y="161"/>
                    </a:lnTo>
                    <a:lnTo>
                      <a:pt x="282" y="161"/>
                    </a:lnTo>
                    <a:lnTo>
                      <a:pt x="273" y="167"/>
                    </a:lnTo>
                    <a:lnTo>
                      <a:pt x="273" y="161"/>
                    </a:lnTo>
                    <a:lnTo>
                      <a:pt x="221" y="165"/>
                    </a:lnTo>
                    <a:lnTo>
                      <a:pt x="138" y="233"/>
                    </a:lnTo>
                    <a:lnTo>
                      <a:pt x="139" y="235"/>
                    </a:lnTo>
                    <a:lnTo>
                      <a:pt x="138" y="236"/>
                    </a:lnTo>
                    <a:lnTo>
                      <a:pt x="136" y="236"/>
                    </a:lnTo>
                    <a:lnTo>
                      <a:pt x="132" y="237"/>
                    </a:lnTo>
                    <a:lnTo>
                      <a:pt x="127" y="239"/>
                    </a:lnTo>
                    <a:lnTo>
                      <a:pt x="121" y="239"/>
                    </a:lnTo>
                    <a:lnTo>
                      <a:pt x="116" y="237"/>
                    </a:lnTo>
                    <a:lnTo>
                      <a:pt x="91" y="226"/>
                    </a:lnTo>
                    <a:lnTo>
                      <a:pt x="89" y="226"/>
                    </a:lnTo>
                    <a:lnTo>
                      <a:pt x="88" y="225"/>
                    </a:lnTo>
                    <a:lnTo>
                      <a:pt x="88" y="223"/>
                    </a:lnTo>
                    <a:lnTo>
                      <a:pt x="87" y="223"/>
                    </a:lnTo>
                    <a:lnTo>
                      <a:pt x="87" y="222"/>
                    </a:lnTo>
                    <a:lnTo>
                      <a:pt x="87" y="221"/>
                    </a:lnTo>
                    <a:lnTo>
                      <a:pt x="89" y="221"/>
                    </a:lnTo>
                    <a:lnTo>
                      <a:pt x="106" y="185"/>
                    </a:lnTo>
                    <a:lnTo>
                      <a:pt x="112" y="155"/>
                    </a:lnTo>
                    <a:lnTo>
                      <a:pt x="101" y="155"/>
                    </a:lnTo>
                    <a:lnTo>
                      <a:pt x="88" y="155"/>
                    </a:lnTo>
                    <a:lnTo>
                      <a:pt x="69" y="168"/>
                    </a:lnTo>
                    <a:lnTo>
                      <a:pt x="76" y="170"/>
                    </a:lnTo>
                    <a:lnTo>
                      <a:pt x="27" y="205"/>
                    </a:lnTo>
                    <a:lnTo>
                      <a:pt x="22" y="207"/>
                    </a:lnTo>
                    <a:lnTo>
                      <a:pt x="19" y="208"/>
                    </a:lnTo>
                    <a:lnTo>
                      <a:pt x="16" y="208"/>
                    </a:lnTo>
                    <a:lnTo>
                      <a:pt x="13" y="208"/>
                    </a:lnTo>
                    <a:lnTo>
                      <a:pt x="2" y="205"/>
                    </a:lnTo>
                    <a:lnTo>
                      <a:pt x="2" y="203"/>
                    </a:lnTo>
                    <a:lnTo>
                      <a:pt x="1" y="203"/>
                    </a:lnTo>
                    <a:lnTo>
                      <a:pt x="2" y="200"/>
                    </a:lnTo>
                    <a:lnTo>
                      <a:pt x="23" y="157"/>
                    </a:lnTo>
                    <a:lnTo>
                      <a:pt x="41" y="151"/>
                    </a:lnTo>
                  </a:path>
                </a:pathLst>
              </a:custGeom>
              <a:solidFill>
                <a:schemeClr val="folHlink"/>
              </a:solidFill>
              <a:ln w="12700" cap="rnd">
                <a:solidFill>
                  <a:srgbClr val="000000"/>
                </a:solidFill>
                <a:round/>
                <a:headEnd/>
                <a:tailEnd/>
              </a:ln>
            </p:spPr>
            <p:txBody>
              <a:bodyPr/>
              <a:lstStyle/>
              <a:p>
                <a:endParaRPr lang="zh-CN" altLang="en-US"/>
              </a:p>
            </p:txBody>
          </p:sp>
          <p:sp>
            <p:nvSpPr>
              <p:cNvPr id="73115" name="Freeform 2284"/>
              <p:cNvSpPr>
                <a:spLocks/>
              </p:cNvSpPr>
              <p:nvPr/>
            </p:nvSpPr>
            <p:spPr bwMode="auto">
              <a:xfrm>
                <a:off x="574" y="3099"/>
                <a:ext cx="33" cy="21"/>
              </a:xfrm>
              <a:custGeom>
                <a:avLst/>
                <a:gdLst>
                  <a:gd name="T0" fmla="*/ 10 w 33"/>
                  <a:gd name="T1" fmla="*/ 20 h 21"/>
                  <a:gd name="T2" fmla="*/ 0 w 33"/>
                  <a:gd name="T3" fmla="*/ 7 h 21"/>
                  <a:gd name="T4" fmla="*/ 11 w 33"/>
                  <a:gd name="T5" fmla="*/ 7 h 21"/>
                  <a:gd name="T6" fmla="*/ 20 w 33"/>
                  <a:gd name="T7" fmla="*/ 5 h 21"/>
                  <a:gd name="T8" fmla="*/ 24 w 33"/>
                  <a:gd name="T9" fmla="*/ 2 h 21"/>
                  <a:gd name="T10" fmla="*/ 25 w 33"/>
                  <a:gd name="T11" fmla="*/ 0 h 21"/>
                  <a:gd name="T12" fmla="*/ 32 w 33"/>
                  <a:gd name="T13" fmla="*/ 0 h 21"/>
                  <a:gd name="T14" fmla="*/ 32 w 33"/>
                  <a:gd name="T15" fmla="*/ 5 h 21"/>
                  <a:gd name="T16" fmla="*/ 32 w 33"/>
                  <a:gd name="T17" fmla="*/ 16 h 21"/>
                  <a:gd name="T18" fmla="*/ 10 w 33"/>
                  <a:gd name="T19" fmla="*/ 2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21"/>
                  <a:gd name="T32" fmla="*/ 33 w 33"/>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21">
                    <a:moveTo>
                      <a:pt x="10" y="20"/>
                    </a:moveTo>
                    <a:lnTo>
                      <a:pt x="0" y="7"/>
                    </a:lnTo>
                    <a:lnTo>
                      <a:pt x="11" y="7"/>
                    </a:lnTo>
                    <a:lnTo>
                      <a:pt x="20" y="5"/>
                    </a:lnTo>
                    <a:lnTo>
                      <a:pt x="24" y="2"/>
                    </a:lnTo>
                    <a:lnTo>
                      <a:pt x="25" y="0"/>
                    </a:lnTo>
                    <a:lnTo>
                      <a:pt x="32" y="0"/>
                    </a:lnTo>
                    <a:lnTo>
                      <a:pt x="32" y="5"/>
                    </a:lnTo>
                    <a:lnTo>
                      <a:pt x="32" y="16"/>
                    </a:lnTo>
                    <a:lnTo>
                      <a:pt x="10" y="20"/>
                    </a:lnTo>
                  </a:path>
                </a:pathLst>
              </a:custGeom>
              <a:solidFill>
                <a:schemeClr val="folHlink"/>
              </a:solidFill>
              <a:ln w="12700" cap="rnd">
                <a:solidFill>
                  <a:srgbClr val="000000"/>
                </a:solidFill>
                <a:round/>
                <a:headEnd/>
                <a:tailEnd/>
              </a:ln>
            </p:spPr>
            <p:txBody>
              <a:bodyPr/>
              <a:lstStyle/>
              <a:p>
                <a:endParaRPr lang="zh-CN" altLang="en-US"/>
              </a:p>
            </p:txBody>
          </p:sp>
          <p:sp>
            <p:nvSpPr>
              <p:cNvPr id="73116" name="Freeform 2285"/>
              <p:cNvSpPr>
                <a:spLocks/>
              </p:cNvSpPr>
              <p:nvPr/>
            </p:nvSpPr>
            <p:spPr bwMode="auto">
              <a:xfrm>
                <a:off x="572" y="3084"/>
                <a:ext cx="32" cy="21"/>
              </a:xfrm>
              <a:custGeom>
                <a:avLst/>
                <a:gdLst>
                  <a:gd name="T0" fmla="*/ 0 w 32"/>
                  <a:gd name="T1" fmla="*/ 20 h 21"/>
                  <a:gd name="T2" fmla="*/ 13 w 32"/>
                  <a:gd name="T3" fmla="*/ 1 h 21"/>
                  <a:gd name="T4" fmla="*/ 31 w 32"/>
                  <a:gd name="T5" fmla="*/ 0 h 21"/>
                  <a:gd name="T6" fmla="*/ 31 w 32"/>
                  <a:gd name="T7" fmla="*/ 11 h 21"/>
                  <a:gd name="T8" fmla="*/ 31 w 32"/>
                  <a:gd name="T9" fmla="*/ 17 h 21"/>
                  <a:gd name="T10" fmla="*/ 0 w 32"/>
                  <a:gd name="T11" fmla="*/ 20 h 21"/>
                  <a:gd name="T12" fmla="*/ 0 60000 65536"/>
                  <a:gd name="T13" fmla="*/ 0 60000 65536"/>
                  <a:gd name="T14" fmla="*/ 0 60000 65536"/>
                  <a:gd name="T15" fmla="*/ 0 60000 65536"/>
                  <a:gd name="T16" fmla="*/ 0 60000 65536"/>
                  <a:gd name="T17" fmla="*/ 0 60000 65536"/>
                  <a:gd name="T18" fmla="*/ 0 w 32"/>
                  <a:gd name="T19" fmla="*/ 0 h 21"/>
                  <a:gd name="T20" fmla="*/ 32 w 32"/>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32" h="21">
                    <a:moveTo>
                      <a:pt x="0" y="20"/>
                    </a:moveTo>
                    <a:lnTo>
                      <a:pt x="13" y="1"/>
                    </a:lnTo>
                    <a:lnTo>
                      <a:pt x="31" y="0"/>
                    </a:lnTo>
                    <a:lnTo>
                      <a:pt x="31" y="11"/>
                    </a:lnTo>
                    <a:lnTo>
                      <a:pt x="31" y="17"/>
                    </a:lnTo>
                    <a:lnTo>
                      <a:pt x="0" y="20"/>
                    </a:lnTo>
                  </a:path>
                </a:pathLst>
              </a:custGeom>
              <a:solidFill>
                <a:schemeClr val="folHlink"/>
              </a:solidFill>
              <a:ln w="12700" cap="rnd">
                <a:solidFill>
                  <a:srgbClr val="000000"/>
                </a:solidFill>
                <a:round/>
                <a:headEnd/>
                <a:tailEnd/>
              </a:ln>
            </p:spPr>
            <p:txBody>
              <a:bodyPr/>
              <a:lstStyle/>
              <a:p>
                <a:endParaRPr lang="zh-CN" altLang="en-US"/>
              </a:p>
            </p:txBody>
          </p:sp>
          <p:sp>
            <p:nvSpPr>
              <p:cNvPr id="73117" name="Freeform 2286"/>
              <p:cNvSpPr>
                <a:spLocks/>
              </p:cNvSpPr>
              <p:nvPr/>
            </p:nvSpPr>
            <p:spPr bwMode="auto">
              <a:xfrm>
                <a:off x="593" y="2999"/>
                <a:ext cx="21" cy="21"/>
              </a:xfrm>
              <a:custGeom>
                <a:avLst/>
                <a:gdLst>
                  <a:gd name="T0" fmla="*/ 7 w 21"/>
                  <a:gd name="T1" fmla="*/ 20 h 21"/>
                  <a:gd name="T2" fmla="*/ 0 w 21"/>
                  <a:gd name="T3" fmla="*/ 0 h 21"/>
                  <a:gd name="T4" fmla="*/ 20 w 21"/>
                  <a:gd name="T5" fmla="*/ 0 h 21"/>
                  <a:gd name="T6" fmla="*/ 20 w 21"/>
                  <a:gd name="T7" fmla="*/ 20 h 21"/>
                  <a:gd name="T8" fmla="*/ 7 w 21"/>
                  <a:gd name="T9" fmla="*/ 2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7" y="20"/>
                    </a:moveTo>
                    <a:lnTo>
                      <a:pt x="0" y="0"/>
                    </a:lnTo>
                    <a:lnTo>
                      <a:pt x="20" y="0"/>
                    </a:lnTo>
                    <a:lnTo>
                      <a:pt x="20" y="20"/>
                    </a:lnTo>
                    <a:lnTo>
                      <a:pt x="7" y="20"/>
                    </a:lnTo>
                  </a:path>
                </a:pathLst>
              </a:custGeom>
              <a:solidFill>
                <a:schemeClr val="folHlink"/>
              </a:solidFill>
              <a:ln w="12700" cap="rnd">
                <a:solidFill>
                  <a:srgbClr val="000000"/>
                </a:solidFill>
                <a:round/>
                <a:headEnd/>
                <a:tailEnd/>
              </a:ln>
            </p:spPr>
            <p:txBody>
              <a:bodyPr/>
              <a:lstStyle/>
              <a:p>
                <a:endParaRPr lang="zh-CN" altLang="en-US"/>
              </a:p>
            </p:txBody>
          </p:sp>
          <p:sp>
            <p:nvSpPr>
              <p:cNvPr id="73118" name="Freeform 2287"/>
              <p:cNvSpPr>
                <a:spLocks/>
              </p:cNvSpPr>
              <p:nvPr/>
            </p:nvSpPr>
            <p:spPr bwMode="auto">
              <a:xfrm>
                <a:off x="585" y="2990"/>
                <a:ext cx="22" cy="21"/>
              </a:xfrm>
              <a:custGeom>
                <a:avLst/>
                <a:gdLst>
                  <a:gd name="T0" fmla="*/ 0 w 22"/>
                  <a:gd name="T1" fmla="*/ 15 h 21"/>
                  <a:gd name="T2" fmla="*/ 8 w 22"/>
                  <a:gd name="T3" fmla="*/ 10 h 21"/>
                  <a:gd name="T4" fmla="*/ 16 w 22"/>
                  <a:gd name="T5" fmla="*/ 5 h 21"/>
                  <a:gd name="T6" fmla="*/ 21 w 22"/>
                  <a:gd name="T7" fmla="*/ 0 h 21"/>
                  <a:gd name="T8" fmla="*/ 21 w 22"/>
                  <a:gd name="T9" fmla="*/ 20 h 21"/>
                  <a:gd name="T10" fmla="*/ 3 w 22"/>
                  <a:gd name="T11" fmla="*/ 20 h 21"/>
                  <a:gd name="T12" fmla="*/ 0 w 22"/>
                  <a:gd name="T13" fmla="*/ 15 h 21"/>
                  <a:gd name="T14" fmla="*/ 0 60000 65536"/>
                  <a:gd name="T15" fmla="*/ 0 60000 65536"/>
                  <a:gd name="T16" fmla="*/ 0 60000 65536"/>
                  <a:gd name="T17" fmla="*/ 0 60000 65536"/>
                  <a:gd name="T18" fmla="*/ 0 60000 65536"/>
                  <a:gd name="T19" fmla="*/ 0 60000 65536"/>
                  <a:gd name="T20" fmla="*/ 0 60000 65536"/>
                  <a:gd name="T21" fmla="*/ 0 w 22"/>
                  <a:gd name="T22" fmla="*/ 0 h 21"/>
                  <a:gd name="T23" fmla="*/ 22 w 22"/>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21">
                    <a:moveTo>
                      <a:pt x="0" y="15"/>
                    </a:moveTo>
                    <a:lnTo>
                      <a:pt x="8" y="10"/>
                    </a:lnTo>
                    <a:lnTo>
                      <a:pt x="16" y="5"/>
                    </a:lnTo>
                    <a:lnTo>
                      <a:pt x="21" y="0"/>
                    </a:lnTo>
                    <a:lnTo>
                      <a:pt x="21" y="20"/>
                    </a:lnTo>
                    <a:lnTo>
                      <a:pt x="3" y="20"/>
                    </a:lnTo>
                    <a:lnTo>
                      <a:pt x="0" y="15"/>
                    </a:lnTo>
                  </a:path>
                </a:pathLst>
              </a:custGeom>
              <a:solidFill>
                <a:schemeClr val="folHlink"/>
              </a:solidFill>
              <a:ln w="12700" cap="rnd">
                <a:solidFill>
                  <a:srgbClr val="000000"/>
                </a:solidFill>
                <a:round/>
                <a:headEnd/>
                <a:tailEnd/>
              </a:ln>
            </p:spPr>
            <p:txBody>
              <a:bodyPr/>
              <a:lstStyle/>
              <a:p>
                <a:endParaRPr lang="zh-CN" altLang="en-US"/>
              </a:p>
            </p:txBody>
          </p:sp>
          <p:sp>
            <p:nvSpPr>
              <p:cNvPr id="73119" name="Line 2288"/>
              <p:cNvSpPr>
                <a:spLocks noChangeShapeType="1"/>
              </p:cNvSpPr>
              <p:nvPr/>
            </p:nvSpPr>
            <p:spPr bwMode="auto">
              <a:xfrm>
                <a:off x="575" y="2989"/>
                <a:ext cx="1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20" name="Freeform 2289"/>
              <p:cNvSpPr>
                <a:spLocks/>
              </p:cNvSpPr>
              <p:nvPr/>
            </p:nvSpPr>
            <p:spPr bwMode="auto">
              <a:xfrm>
                <a:off x="580" y="2990"/>
                <a:ext cx="23" cy="21"/>
              </a:xfrm>
              <a:custGeom>
                <a:avLst/>
                <a:gdLst>
                  <a:gd name="T0" fmla="*/ 0 w 23"/>
                  <a:gd name="T1" fmla="*/ 20 h 21"/>
                  <a:gd name="T2" fmla="*/ 11 w 23"/>
                  <a:gd name="T3" fmla="*/ 0 h 21"/>
                  <a:gd name="T4" fmla="*/ 22 w 23"/>
                  <a:gd name="T5" fmla="*/ 0 h 21"/>
                  <a:gd name="T6" fmla="*/ 20 w 23"/>
                  <a:gd name="T7" fmla="*/ 20 h 21"/>
                  <a:gd name="T8" fmla="*/ 0 60000 65536"/>
                  <a:gd name="T9" fmla="*/ 0 60000 65536"/>
                  <a:gd name="T10" fmla="*/ 0 60000 65536"/>
                  <a:gd name="T11" fmla="*/ 0 60000 65536"/>
                  <a:gd name="T12" fmla="*/ 0 w 23"/>
                  <a:gd name="T13" fmla="*/ 0 h 21"/>
                  <a:gd name="T14" fmla="*/ 23 w 23"/>
                  <a:gd name="T15" fmla="*/ 21 h 21"/>
                </a:gdLst>
                <a:ahLst/>
                <a:cxnLst>
                  <a:cxn ang="T8">
                    <a:pos x="T0" y="T1"/>
                  </a:cxn>
                  <a:cxn ang="T9">
                    <a:pos x="T2" y="T3"/>
                  </a:cxn>
                  <a:cxn ang="T10">
                    <a:pos x="T4" y="T5"/>
                  </a:cxn>
                  <a:cxn ang="T11">
                    <a:pos x="T6" y="T7"/>
                  </a:cxn>
                </a:cxnLst>
                <a:rect l="T12" t="T13" r="T14" b="T15"/>
                <a:pathLst>
                  <a:path w="23" h="21">
                    <a:moveTo>
                      <a:pt x="0" y="20"/>
                    </a:moveTo>
                    <a:lnTo>
                      <a:pt x="11" y="0"/>
                    </a:lnTo>
                    <a:lnTo>
                      <a:pt x="22" y="0"/>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21" name="Line 2290"/>
              <p:cNvSpPr>
                <a:spLocks noChangeShapeType="1"/>
              </p:cNvSpPr>
              <p:nvPr/>
            </p:nvSpPr>
            <p:spPr bwMode="auto">
              <a:xfrm flipV="1">
                <a:off x="590" y="2988"/>
                <a:ext cx="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22" name="Line 2291"/>
              <p:cNvSpPr>
                <a:spLocks noChangeShapeType="1"/>
              </p:cNvSpPr>
              <p:nvPr/>
            </p:nvSpPr>
            <p:spPr bwMode="auto">
              <a:xfrm>
                <a:off x="592" y="2988"/>
                <a:ext cx="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23" name="Line 2292"/>
              <p:cNvSpPr>
                <a:spLocks noChangeShapeType="1"/>
              </p:cNvSpPr>
              <p:nvPr/>
            </p:nvSpPr>
            <p:spPr bwMode="auto">
              <a:xfrm flipH="1" flipV="1">
                <a:off x="600" y="2988"/>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24" name="Line 2293"/>
              <p:cNvSpPr>
                <a:spLocks noChangeShapeType="1"/>
              </p:cNvSpPr>
              <p:nvPr/>
            </p:nvSpPr>
            <p:spPr bwMode="auto">
              <a:xfrm>
                <a:off x="603" y="2988"/>
                <a:ext cx="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25" name="Freeform 2294"/>
              <p:cNvSpPr>
                <a:spLocks/>
              </p:cNvSpPr>
              <p:nvPr/>
            </p:nvSpPr>
            <p:spPr bwMode="auto">
              <a:xfrm>
                <a:off x="606" y="2987"/>
                <a:ext cx="21" cy="21"/>
              </a:xfrm>
              <a:custGeom>
                <a:avLst/>
                <a:gdLst>
                  <a:gd name="T0" fmla="*/ 0 w 21"/>
                  <a:gd name="T1" fmla="*/ 20 h 21"/>
                  <a:gd name="T2" fmla="*/ 20 w 21"/>
                  <a:gd name="T3" fmla="*/ 20 h 21"/>
                  <a:gd name="T4" fmla="*/ 16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20"/>
                    </a:moveTo>
                    <a:lnTo>
                      <a:pt x="20" y="20"/>
                    </a:lnTo>
                    <a:lnTo>
                      <a:pt x="16"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26" name="Line 2295"/>
              <p:cNvSpPr>
                <a:spLocks noChangeShapeType="1"/>
              </p:cNvSpPr>
              <p:nvPr/>
            </p:nvSpPr>
            <p:spPr bwMode="auto">
              <a:xfrm flipH="1" flipV="1">
                <a:off x="607" y="2990"/>
                <a:ext cx="4"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27" name="Line 2296"/>
              <p:cNvSpPr>
                <a:spLocks noChangeShapeType="1"/>
              </p:cNvSpPr>
              <p:nvPr/>
            </p:nvSpPr>
            <p:spPr bwMode="auto">
              <a:xfrm flipV="1">
                <a:off x="607" y="2991"/>
                <a:ext cx="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28" name="Line 2297"/>
              <p:cNvSpPr>
                <a:spLocks noChangeShapeType="1"/>
              </p:cNvSpPr>
              <p:nvPr/>
            </p:nvSpPr>
            <p:spPr bwMode="auto">
              <a:xfrm>
                <a:off x="606" y="2990"/>
                <a:ext cx="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29" name="Line 2298"/>
              <p:cNvSpPr>
                <a:spLocks noChangeShapeType="1"/>
              </p:cNvSpPr>
              <p:nvPr/>
            </p:nvSpPr>
            <p:spPr bwMode="auto">
              <a:xfrm flipH="1" flipV="1">
                <a:off x="616" y="2987"/>
                <a:ext cx="1"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30" name="Line 2299"/>
              <p:cNvSpPr>
                <a:spLocks noChangeShapeType="1"/>
              </p:cNvSpPr>
              <p:nvPr/>
            </p:nvSpPr>
            <p:spPr bwMode="auto">
              <a:xfrm>
                <a:off x="616" y="2995"/>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31" name="Line 2300"/>
              <p:cNvSpPr>
                <a:spLocks noChangeShapeType="1"/>
              </p:cNvSpPr>
              <p:nvPr/>
            </p:nvSpPr>
            <p:spPr bwMode="auto">
              <a:xfrm flipH="1">
                <a:off x="606" y="2998"/>
                <a:ext cx="7"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32" name="Freeform 2301"/>
              <p:cNvSpPr>
                <a:spLocks/>
              </p:cNvSpPr>
              <p:nvPr/>
            </p:nvSpPr>
            <p:spPr bwMode="auto">
              <a:xfrm>
                <a:off x="606" y="2995"/>
                <a:ext cx="21" cy="21"/>
              </a:xfrm>
              <a:custGeom>
                <a:avLst/>
                <a:gdLst>
                  <a:gd name="T0" fmla="*/ 16 w 21"/>
                  <a:gd name="T1" fmla="*/ 0 h 21"/>
                  <a:gd name="T2" fmla="*/ 20 w 21"/>
                  <a:gd name="T3" fmla="*/ 0 h 21"/>
                  <a:gd name="T4" fmla="*/ 0 w 21"/>
                  <a:gd name="T5" fmla="*/ 20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16" y="0"/>
                    </a:moveTo>
                    <a:lnTo>
                      <a:pt x="20" y="0"/>
                    </a:lnTo>
                    <a:lnTo>
                      <a:pt x="0" y="2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33" name="Line 2302"/>
              <p:cNvSpPr>
                <a:spLocks noChangeShapeType="1"/>
              </p:cNvSpPr>
              <p:nvPr/>
            </p:nvSpPr>
            <p:spPr bwMode="auto">
              <a:xfrm>
                <a:off x="603" y="2996"/>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34" name="Line 2303"/>
              <p:cNvSpPr>
                <a:spLocks noChangeShapeType="1"/>
              </p:cNvSpPr>
              <p:nvPr/>
            </p:nvSpPr>
            <p:spPr bwMode="auto">
              <a:xfrm flipV="1">
                <a:off x="600" y="2996"/>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35" name="Line 2304"/>
              <p:cNvSpPr>
                <a:spLocks noChangeShapeType="1"/>
              </p:cNvSpPr>
              <p:nvPr/>
            </p:nvSpPr>
            <p:spPr bwMode="auto">
              <a:xfrm>
                <a:off x="592" y="2995"/>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36" name="Line 2305"/>
              <p:cNvSpPr>
                <a:spLocks noChangeShapeType="1"/>
              </p:cNvSpPr>
              <p:nvPr/>
            </p:nvSpPr>
            <p:spPr bwMode="auto">
              <a:xfrm>
                <a:off x="588" y="2996"/>
                <a:ext cx="5"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37" name="Line 2306"/>
              <p:cNvSpPr>
                <a:spLocks noChangeShapeType="1"/>
              </p:cNvSpPr>
              <p:nvPr/>
            </p:nvSpPr>
            <p:spPr bwMode="auto">
              <a:xfrm flipV="1">
                <a:off x="607" y="3001"/>
                <a:ext cx="4"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38" name="Freeform 2307"/>
              <p:cNvSpPr>
                <a:spLocks/>
              </p:cNvSpPr>
              <p:nvPr/>
            </p:nvSpPr>
            <p:spPr bwMode="auto">
              <a:xfrm>
                <a:off x="520" y="3002"/>
                <a:ext cx="78" cy="21"/>
              </a:xfrm>
              <a:custGeom>
                <a:avLst/>
                <a:gdLst>
                  <a:gd name="T0" fmla="*/ 77 w 78"/>
                  <a:gd name="T1" fmla="*/ 0 h 21"/>
                  <a:gd name="T2" fmla="*/ 58 w 78"/>
                  <a:gd name="T3" fmla="*/ 2 h 21"/>
                  <a:gd name="T4" fmla="*/ 38 w 78"/>
                  <a:gd name="T5" fmla="*/ 6 h 21"/>
                  <a:gd name="T6" fmla="*/ 19 w 78"/>
                  <a:gd name="T7" fmla="*/ 12 h 21"/>
                  <a:gd name="T8" fmla="*/ 0 w 78"/>
                  <a:gd name="T9" fmla="*/ 20 h 21"/>
                  <a:gd name="T10" fmla="*/ 0 60000 65536"/>
                  <a:gd name="T11" fmla="*/ 0 60000 65536"/>
                  <a:gd name="T12" fmla="*/ 0 60000 65536"/>
                  <a:gd name="T13" fmla="*/ 0 60000 65536"/>
                  <a:gd name="T14" fmla="*/ 0 60000 65536"/>
                  <a:gd name="T15" fmla="*/ 0 w 78"/>
                  <a:gd name="T16" fmla="*/ 0 h 21"/>
                  <a:gd name="T17" fmla="*/ 78 w 78"/>
                  <a:gd name="T18" fmla="*/ 21 h 21"/>
                </a:gdLst>
                <a:ahLst/>
                <a:cxnLst>
                  <a:cxn ang="T10">
                    <a:pos x="T0" y="T1"/>
                  </a:cxn>
                  <a:cxn ang="T11">
                    <a:pos x="T2" y="T3"/>
                  </a:cxn>
                  <a:cxn ang="T12">
                    <a:pos x="T4" y="T5"/>
                  </a:cxn>
                  <a:cxn ang="T13">
                    <a:pos x="T6" y="T7"/>
                  </a:cxn>
                  <a:cxn ang="T14">
                    <a:pos x="T8" y="T9"/>
                  </a:cxn>
                </a:cxnLst>
                <a:rect l="T15" t="T16" r="T17" b="T18"/>
                <a:pathLst>
                  <a:path w="78" h="21">
                    <a:moveTo>
                      <a:pt x="77" y="0"/>
                    </a:moveTo>
                    <a:lnTo>
                      <a:pt x="58" y="2"/>
                    </a:lnTo>
                    <a:lnTo>
                      <a:pt x="38" y="6"/>
                    </a:lnTo>
                    <a:lnTo>
                      <a:pt x="19" y="12"/>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39" name="Freeform 2308"/>
              <p:cNvSpPr>
                <a:spLocks/>
              </p:cNvSpPr>
              <p:nvPr/>
            </p:nvSpPr>
            <p:spPr bwMode="auto">
              <a:xfrm>
                <a:off x="493" y="2982"/>
                <a:ext cx="69" cy="21"/>
              </a:xfrm>
              <a:custGeom>
                <a:avLst/>
                <a:gdLst>
                  <a:gd name="T0" fmla="*/ 68 w 69"/>
                  <a:gd name="T1" fmla="*/ 0 h 21"/>
                  <a:gd name="T2" fmla="*/ 57 w 69"/>
                  <a:gd name="T3" fmla="*/ 0 h 21"/>
                  <a:gd name="T4" fmla="*/ 40 w 69"/>
                  <a:gd name="T5" fmla="*/ 3 h 21"/>
                  <a:gd name="T6" fmla="*/ 18 w 69"/>
                  <a:gd name="T7" fmla="*/ 11 h 21"/>
                  <a:gd name="T8" fmla="*/ 0 w 69"/>
                  <a:gd name="T9" fmla="*/ 20 h 21"/>
                  <a:gd name="T10" fmla="*/ 0 60000 65536"/>
                  <a:gd name="T11" fmla="*/ 0 60000 65536"/>
                  <a:gd name="T12" fmla="*/ 0 60000 65536"/>
                  <a:gd name="T13" fmla="*/ 0 60000 65536"/>
                  <a:gd name="T14" fmla="*/ 0 60000 65536"/>
                  <a:gd name="T15" fmla="*/ 0 w 69"/>
                  <a:gd name="T16" fmla="*/ 0 h 21"/>
                  <a:gd name="T17" fmla="*/ 69 w 69"/>
                  <a:gd name="T18" fmla="*/ 21 h 21"/>
                </a:gdLst>
                <a:ahLst/>
                <a:cxnLst>
                  <a:cxn ang="T10">
                    <a:pos x="T0" y="T1"/>
                  </a:cxn>
                  <a:cxn ang="T11">
                    <a:pos x="T2" y="T3"/>
                  </a:cxn>
                  <a:cxn ang="T12">
                    <a:pos x="T4" y="T5"/>
                  </a:cxn>
                  <a:cxn ang="T13">
                    <a:pos x="T6" y="T7"/>
                  </a:cxn>
                  <a:cxn ang="T14">
                    <a:pos x="T8" y="T9"/>
                  </a:cxn>
                </a:cxnLst>
                <a:rect l="T15" t="T16" r="T17" b="T18"/>
                <a:pathLst>
                  <a:path w="69" h="21">
                    <a:moveTo>
                      <a:pt x="68" y="0"/>
                    </a:moveTo>
                    <a:lnTo>
                      <a:pt x="57" y="0"/>
                    </a:lnTo>
                    <a:lnTo>
                      <a:pt x="40" y="3"/>
                    </a:lnTo>
                    <a:lnTo>
                      <a:pt x="18" y="11"/>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40" name="Freeform 2309"/>
              <p:cNvSpPr>
                <a:spLocks/>
              </p:cNvSpPr>
              <p:nvPr/>
            </p:nvSpPr>
            <p:spPr bwMode="auto">
              <a:xfrm>
                <a:off x="492" y="2980"/>
                <a:ext cx="54" cy="21"/>
              </a:xfrm>
              <a:custGeom>
                <a:avLst/>
                <a:gdLst>
                  <a:gd name="T0" fmla="*/ 0 w 54"/>
                  <a:gd name="T1" fmla="*/ 20 h 21"/>
                  <a:gd name="T2" fmla="*/ 25 w 54"/>
                  <a:gd name="T3" fmla="*/ 7 h 21"/>
                  <a:gd name="T4" fmla="*/ 39 w 54"/>
                  <a:gd name="T5" fmla="*/ 3 h 21"/>
                  <a:gd name="T6" fmla="*/ 53 w 54"/>
                  <a:gd name="T7" fmla="*/ 0 h 21"/>
                  <a:gd name="T8" fmla="*/ 0 60000 65536"/>
                  <a:gd name="T9" fmla="*/ 0 60000 65536"/>
                  <a:gd name="T10" fmla="*/ 0 60000 65536"/>
                  <a:gd name="T11" fmla="*/ 0 60000 65536"/>
                  <a:gd name="T12" fmla="*/ 0 w 54"/>
                  <a:gd name="T13" fmla="*/ 0 h 21"/>
                  <a:gd name="T14" fmla="*/ 54 w 54"/>
                  <a:gd name="T15" fmla="*/ 21 h 21"/>
                </a:gdLst>
                <a:ahLst/>
                <a:cxnLst>
                  <a:cxn ang="T8">
                    <a:pos x="T0" y="T1"/>
                  </a:cxn>
                  <a:cxn ang="T9">
                    <a:pos x="T2" y="T3"/>
                  </a:cxn>
                  <a:cxn ang="T10">
                    <a:pos x="T4" y="T5"/>
                  </a:cxn>
                  <a:cxn ang="T11">
                    <a:pos x="T6" y="T7"/>
                  </a:cxn>
                </a:cxnLst>
                <a:rect l="T12" t="T13" r="T14" b="T15"/>
                <a:pathLst>
                  <a:path w="54" h="21">
                    <a:moveTo>
                      <a:pt x="0" y="20"/>
                    </a:moveTo>
                    <a:lnTo>
                      <a:pt x="25" y="7"/>
                    </a:lnTo>
                    <a:lnTo>
                      <a:pt x="39" y="3"/>
                    </a:lnTo>
                    <a:lnTo>
                      <a:pt x="53"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41" name="Line 2310"/>
              <p:cNvSpPr>
                <a:spLocks noChangeShapeType="1"/>
              </p:cNvSpPr>
              <p:nvPr/>
            </p:nvSpPr>
            <p:spPr bwMode="auto">
              <a:xfrm>
                <a:off x="547" y="2983"/>
                <a:ext cx="8" cy="2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42" name="Freeform 2311"/>
              <p:cNvSpPr>
                <a:spLocks/>
              </p:cNvSpPr>
              <p:nvPr/>
            </p:nvSpPr>
            <p:spPr bwMode="auto">
              <a:xfrm>
                <a:off x="488" y="3017"/>
                <a:ext cx="21" cy="21"/>
              </a:xfrm>
              <a:custGeom>
                <a:avLst/>
                <a:gdLst>
                  <a:gd name="T0" fmla="*/ 0 w 21"/>
                  <a:gd name="T1" fmla="*/ 6 h 21"/>
                  <a:gd name="T2" fmla="*/ 0 w 21"/>
                  <a:gd name="T3" fmla="*/ 1 h 21"/>
                  <a:gd name="T4" fmla="*/ 20 w 21"/>
                  <a:gd name="T5" fmla="*/ 0 h 21"/>
                  <a:gd name="T6" fmla="*/ 15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6"/>
                    </a:moveTo>
                    <a:lnTo>
                      <a:pt x="0" y="1"/>
                    </a:lnTo>
                    <a:lnTo>
                      <a:pt x="20" y="0"/>
                    </a:lnTo>
                    <a:lnTo>
                      <a:pt x="15"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43" name="Line 2312"/>
              <p:cNvSpPr>
                <a:spLocks noChangeShapeType="1"/>
              </p:cNvSpPr>
              <p:nvPr/>
            </p:nvSpPr>
            <p:spPr bwMode="auto">
              <a:xfrm flipH="1" flipV="1">
                <a:off x="490" y="2988"/>
                <a:ext cx="5" cy="29"/>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44" name="Freeform 2313"/>
              <p:cNvSpPr>
                <a:spLocks/>
              </p:cNvSpPr>
              <p:nvPr/>
            </p:nvSpPr>
            <p:spPr bwMode="auto">
              <a:xfrm>
                <a:off x="476" y="2961"/>
                <a:ext cx="26" cy="73"/>
              </a:xfrm>
              <a:custGeom>
                <a:avLst/>
                <a:gdLst>
                  <a:gd name="T0" fmla="*/ 23 w 26"/>
                  <a:gd name="T1" fmla="*/ 72 h 73"/>
                  <a:gd name="T2" fmla="*/ 25 w 26"/>
                  <a:gd name="T3" fmla="*/ 56 h 73"/>
                  <a:gd name="T4" fmla="*/ 16 w 26"/>
                  <a:gd name="T5" fmla="*/ 26 h 73"/>
                  <a:gd name="T6" fmla="*/ 0 w 26"/>
                  <a:gd name="T7" fmla="*/ 0 h 73"/>
                  <a:gd name="T8" fmla="*/ 0 60000 65536"/>
                  <a:gd name="T9" fmla="*/ 0 60000 65536"/>
                  <a:gd name="T10" fmla="*/ 0 60000 65536"/>
                  <a:gd name="T11" fmla="*/ 0 60000 65536"/>
                  <a:gd name="T12" fmla="*/ 0 w 26"/>
                  <a:gd name="T13" fmla="*/ 0 h 73"/>
                  <a:gd name="T14" fmla="*/ 26 w 26"/>
                  <a:gd name="T15" fmla="*/ 73 h 73"/>
                </a:gdLst>
                <a:ahLst/>
                <a:cxnLst>
                  <a:cxn ang="T8">
                    <a:pos x="T0" y="T1"/>
                  </a:cxn>
                  <a:cxn ang="T9">
                    <a:pos x="T2" y="T3"/>
                  </a:cxn>
                  <a:cxn ang="T10">
                    <a:pos x="T4" y="T5"/>
                  </a:cxn>
                  <a:cxn ang="T11">
                    <a:pos x="T6" y="T7"/>
                  </a:cxn>
                </a:cxnLst>
                <a:rect l="T12" t="T13" r="T14" b="T15"/>
                <a:pathLst>
                  <a:path w="26" h="73">
                    <a:moveTo>
                      <a:pt x="23" y="72"/>
                    </a:moveTo>
                    <a:lnTo>
                      <a:pt x="25" y="56"/>
                    </a:lnTo>
                    <a:lnTo>
                      <a:pt x="16" y="26"/>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45" name="Freeform 2314"/>
              <p:cNvSpPr>
                <a:spLocks/>
              </p:cNvSpPr>
              <p:nvPr/>
            </p:nvSpPr>
            <p:spPr bwMode="auto">
              <a:xfrm>
                <a:off x="491" y="2969"/>
                <a:ext cx="21" cy="21"/>
              </a:xfrm>
              <a:custGeom>
                <a:avLst/>
                <a:gdLst>
                  <a:gd name="T0" fmla="*/ 17 w 21"/>
                  <a:gd name="T1" fmla="*/ 3 h 21"/>
                  <a:gd name="T2" fmla="*/ 20 w 21"/>
                  <a:gd name="T3" fmla="*/ 7 h 21"/>
                  <a:gd name="T4" fmla="*/ 17 w 21"/>
                  <a:gd name="T5" fmla="*/ 11 h 21"/>
                  <a:gd name="T6" fmla="*/ 17 w 21"/>
                  <a:gd name="T7" fmla="*/ 15 h 21"/>
                  <a:gd name="T8" fmla="*/ 13 w 21"/>
                  <a:gd name="T9" fmla="*/ 20 h 21"/>
                  <a:gd name="T10" fmla="*/ 7 w 21"/>
                  <a:gd name="T11" fmla="*/ 20 h 21"/>
                  <a:gd name="T12" fmla="*/ 3 w 21"/>
                  <a:gd name="T13" fmla="*/ 20 h 21"/>
                  <a:gd name="T14" fmla="*/ 1 w 21"/>
                  <a:gd name="T15" fmla="*/ 15 h 21"/>
                  <a:gd name="T16" fmla="*/ 0 w 21"/>
                  <a:gd name="T17" fmla="*/ 11 h 21"/>
                  <a:gd name="T18" fmla="*/ 1 w 21"/>
                  <a:gd name="T19" fmla="*/ 7 h 21"/>
                  <a:gd name="T20" fmla="*/ 5 w 21"/>
                  <a:gd name="T21" fmla="*/ 0 h 21"/>
                  <a:gd name="T22" fmla="*/ 10 w 21"/>
                  <a:gd name="T23" fmla="*/ 0 h 21"/>
                  <a:gd name="T24" fmla="*/ 11 w 21"/>
                  <a:gd name="T25" fmla="*/ 0 h 21"/>
                  <a:gd name="T26" fmla="*/ 15 w 21"/>
                  <a:gd name="T27" fmla="*/ 0 h 21"/>
                  <a:gd name="T28" fmla="*/ 17 w 21"/>
                  <a:gd name="T29" fmla="*/ 3 h 21"/>
                  <a:gd name="T30" fmla="*/ 13 w 21"/>
                  <a:gd name="T31" fmla="*/ 7 h 21"/>
                  <a:gd name="T32" fmla="*/ 17 w 21"/>
                  <a:gd name="T33" fmla="*/ 15 h 21"/>
                  <a:gd name="T34" fmla="*/ 10 w 21"/>
                  <a:gd name="T35" fmla="*/ 11 h 21"/>
                  <a:gd name="T36" fmla="*/ 5 w 21"/>
                  <a:gd name="T37" fmla="*/ 20 h 21"/>
                  <a:gd name="T38" fmla="*/ 5 w 21"/>
                  <a:gd name="T39" fmla="*/ 11 h 21"/>
                  <a:gd name="T40" fmla="*/ 0 w 21"/>
                  <a:gd name="T41" fmla="*/ 7 h 21"/>
                  <a:gd name="T42" fmla="*/ 7 w 21"/>
                  <a:gd name="T43" fmla="*/ 7 h 21"/>
                  <a:gd name="T44" fmla="*/ 10 w 21"/>
                  <a:gd name="T45" fmla="*/ 0 h 21"/>
                  <a:gd name="T46" fmla="*/ 11 w 21"/>
                  <a:gd name="T47" fmla="*/ 7 h 21"/>
                  <a:gd name="T48" fmla="*/ 17 w 21"/>
                  <a:gd name="T49" fmla="*/ 3 h 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21"/>
                  <a:gd name="T77" fmla="*/ 21 w 21"/>
                  <a:gd name="T78" fmla="*/ 21 h 2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21">
                    <a:moveTo>
                      <a:pt x="17" y="3"/>
                    </a:moveTo>
                    <a:lnTo>
                      <a:pt x="20" y="7"/>
                    </a:lnTo>
                    <a:lnTo>
                      <a:pt x="17" y="11"/>
                    </a:lnTo>
                    <a:lnTo>
                      <a:pt x="17" y="15"/>
                    </a:lnTo>
                    <a:lnTo>
                      <a:pt x="13" y="20"/>
                    </a:lnTo>
                    <a:lnTo>
                      <a:pt x="7" y="20"/>
                    </a:lnTo>
                    <a:lnTo>
                      <a:pt x="3" y="20"/>
                    </a:lnTo>
                    <a:lnTo>
                      <a:pt x="1" y="15"/>
                    </a:lnTo>
                    <a:lnTo>
                      <a:pt x="0" y="11"/>
                    </a:lnTo>
                    <a:lnTo>
                      <a:pt x="1" y="7"/>
                    </a:lnTo>
                    <a:lnTo>
                      <a:pt x="5" y="0"/>
                    </a:lnTo>
                    <a:lnTo>
                      <a:pt x="10" y="0"/>
                    </a:lnTo>
                    <a:lnTo>
                      <a:pt x="11" y="0"/>
                    </a:lnTo>
                    <a:lnTo>
                      <a:pt x="15" y="0"/>
                    </a:lnTo>
                    <a:lnTo>
                      <a:pt x="17" y="3"/>
                    </a:lnTo>
                    <a:lnTo>
                      <a:pt x="13" y="7"/>
                    </a:lnTo>
                    <a:lnTo>
                      <a:pt x="17" y="15"/>
                    </a:lnTo>
                    <a:lnTo>
                      <a:pt x="10" y="11"/>
                    </a:lnTo>
                    <a:lnTo>
                      <a:pt x="5" y="20"/>
                    </a:lnTo>
                    <a:lnTo>
                      <a:pt x="5" y="11"/>
                    </a:lnTo>
                    <a:lnTo>
                      <a:pt x="0" y="7"/>
                    </a:lnTo>
                    <a:lnTo>
                      <a:pt x="7" y="7"/>
                    </a:lnTo>
                    <a:lnTo>
                      <a:pt x="10" y="0"/>
                    </a:lnTo>
                    <a:lnTo>
                      <a:pt x="11" y="7"/>
                    </a:lnTo>
                    <a:lnTo>
                      <a:pt x="17" y="3"/>
                    </a:lnTo>
                  </a:path>
                </a:pathLst>
              </a:custGeom>
              <a:solidFill>
                <a:schemeClr val="folHlink"/>
              </a:solidFill>
              <a:ln w="12700" cap="rnd">
                <a:solidFill>
                  <a:srgbClr val="000000"/>
                </a:solidFill>
                <a:round/>
                <a:headEnd/>
                <a:tailEnd/>
              </a:ln>
            </p:spPr>
            <p:txBody>
              <a:bodyPr/>
              <a:lstStyle/>
              <a:p>
                <a:endParaRPr lang="zh-CN" altLang="en-US"/>
              </a:p>
            </p:txBody>
          </p:sp>
          <p:sp>
            <p:nvSpPr>
              <p:cNvPr id="73146" name="Freeform 2315"/>
              <p:cNvSpPr>
                <a:spLocks/>
              </p:cNvSpPr>
              <p:nvPr/>
            </p:nvSpPr>
            <p:spPr bwMode="auto">
              <a:xfrm>
                <a:off x="491" y="2967"/>
                <a:ext cx="21" cy="21"/>
              </a:xfrm>
              <a:custGeom>
                <a:avLst/>
                <a:gdLst>
                  <a:gd name="T0" fmla="*/ 7 w 21"/>
                  <a:gd name="T1" fmla="*/ 20 h 21"/>
                  <a:gd name="T2" fmla="*/ 0 w 21"/>
                  <a:gd name="T3" fmla="*/ 6 h 21"/>
                  <a:gd name="T4" fmla="*/ 11 w 21"/>
                  <a:gd name="T5" fmla="*/ 0 h 21"/>
                  <a:gd name="T6" fmla="*/ 20 w 21"/>
                  <a:gd name="T7" fmla="*/ 12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7" y="20"/>
                    </a:moveTo>
                    <a:lnTo>
                      <a:pt x="0" y="6"/>
                    </a:lnTo>
                    <a:lnTo>
                      <a:pt x="11" y="0"/>
                    </a:lnTo>
                    <a:lnTo>
                      <a:pt x="20" y="12"/>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47" name="Line 2316"/>
              <p:cNvSpPr>
                <a:spLocks noChangeShapeType="1"/>
              </p:cNvSpPr>
              <p:nvPr/>
            </p:nvSpPr>
            <p:spPr bwMode="auto">
              <a:xfrm>
                <a:off x="493" y="2968"/>
                <a:ext cx="3"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48" name="Line 2317"/>
              <p:cNvSpPr>
                <a:spLocks noChangeShapeType="1"/>
              </p:cNvSpPr>
              <p:nvPr/>
            </p:nvSpPr>
            <p:spPr bwMode="auto">
              <a:xfrm>
                <a:off x="492" y="2968"/>
                <a:ext cx="3"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49" name="Freeform 2318"/>
              <p:cNvSpPr>
                <a:spLocks/>
              </p:cNvSpPr>
              <p:nvPr/>
            </p:nvSpPr>
            <p:spPr bwMode="auto">
              <a:xfrm>
                <a:off x="497" y="2974"/>
                <a:ext cx="21" cy="21"/>
              </a:xfrm>
              <a:custGeom>
                <a:avLst/>
                <a:gdLst>
                  <a:gd name="T0" fmla="*/ 15 w 21"/>
                  <a:gd name="T1" fmla="*/ 0 h 21"/>
                  <a:gd name="T2" fmla="*/ 20 w 21"/>
                  <a:gd name="T3" fmla="*/ 20 h 21"/>
                  <a:gd name="T4" fmla="*/ 7 w 21"/>
                  <a:gd name="T5" fmla="*/ 20 h 21"/>
                  <a:gd name="T6" fmla="*/ 0 w 21"/>
                  <a:gd name="T7" fmla="*/ 1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15" y="0"/>
                    </a:moveTo>
                    <a:lnTo>
                      <a:pt x="20" y="20"/>
                    </a:lnTo>
                    <a:lnTo>
                      <a:pt x="7" y="20"/>
                    </a:lnTo>
                    <a:lnTo>
                      <a:pt x="0" y="1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50" name="Line 2319"/>
              <p:cNvSpPr>
                <a:spLocks noChangeShapeType="1"/>
              </p:cNvSpPr>
              <p:nvPr/>
            </p:nvSpPr>
            <p:spPr bwMode="auto">
              <a:xfrm flipH="1" flipV="1">
                <a:off x="500" y="2976"/>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51" name="Line 2320"/>
              <p:cNvSpPr>
                <a:spLocks noChangeShapeType="1"/>
              </p:cNvSpPr>
              <p:nvPr/>
            </p:nvSpPr>
            <p:spPr bwMode="auto">
              <a:xfrm flipH="1" flipV="1">
                <a:off x="501" y="2974"/>
                <a:ext cx="1"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52" name="Line 2321"/>
              <p:cNvSpPr>
                <a:spLocks noChangeShapeType="1"/>
              </p:cNvSpPr>
              <p:nvPr/>
            </p:nvSpPr>
            <p:spPr bwMode="auto">
              <a:xfrm>
                <a:off x="476" y="2978"/>
                <a:ext cx="1"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53" name="Line 2322"/>
              <p:cNvSpPr>
                <a:spLocks noChangeShapeType="1"/>
              </p:cNvSpPr>
              <p:nvPr/>
            </p:nvSpPr>
            <p:spPr bwMode="auto">
              <a:xfrm flipV="1">
                <a:off x="477" y="2976"/>
                <a:ext cx="9"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54" name="Line 2323"/>
              <p:cNvSpPr>
                <a:spLocks noChangeShapeType="1"/>
              </p:cNvSpPr>
              <p:nvPr/>
            </p:nvSpPr>
            <p:spPr bwMode="auto">
              <a:xfrm flipH="1">
                <a:off x="480" y="2982"/>
                <a:ext cx="1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55" name="Line 2324"/>
              <p:cNvSpPr>
                <a:spLocks noChangeShapeType="1"/>
              </p:cNvSpPr>
              <p:nvPr/>
            </p:nvSpPr>
            <p:spPr bwMode="auto">
              <a:xfrm flipH="1">
                <a:off x="479" y="2983"/>
                <a:ext cx="2"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56" name="Freeform 2325"/>
              <p:cNvSpPr>
                <a:spLocks/>
              </p:cNvSpPr>
              <p:nvPr/>
            </p:nvSpPr>
            <p:spPr bwMode="auto">
              <a:xfrm>
                <a:off x="472" y="2957"/>
                <a:ext cx="40" cy="33"/>
              </a:xfrm>
              <a:custGeom>
                <a:avLst/>
                <a:gdLst>
                  <a:gd name="T0" fmla="*/ 20 w 40"/>
                  <a:gd name="T1" fmla="*/ 29 h 33"/>
                  <a:gd name="T2" fmla="*/ 8 w 40"/>
                  <a:gd name="T3" fmla="*/ 32 h 33"/>
                  <a:gd name="T4" fmla="*/ 0 w 40"/>
                  <a:gd name="T5" fmla="*/ 4 h 33"/>
                  <a:gd name="T6" fmla="*/ 8 w 40"/>
                  <a:gd name="T7" fmla="*/ 2 h 33"/>
                  <a:gd name="T8" fmla="*/ 17 w 40"/>
                  <a:gd name="T9" fmla="*/ 1 h 33"/>
                  <a:gd name="T10" fmla="*/ 39 w 40"/>
                  <a:gd name="T11" fmla="*/ 0 h 33"/>
                  <a:gd name="T12" fmla="*/ 0 60000 65536"/>
                  <a:gd name="T13" fmla="*/ 0 60000 65536"/>
                  <a:gd name="T14" fmla="*/ 0 60000 65536"/>
                  <a:gd name="T15" fmla="*/ 0 60000 65536"/>
                  <a:gd name="T16" fmla="*/ 0 60000 65536"/>
                  <a:gd name="T17" fmla="*/ 0 60000 65536"/>
                  <a:gd name="T18" fmla="*/ 0 w 40"/>
                  <a:gd name="T19" fmla="*/ 0 h 33"/>
                  <a:gd name="T20" fmla="*/ 40 w 40"/>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40" h="33">
                    <a:moveTo>
                      <a:pt x="20" y="29"/>
                    </a:moveTo>
                    <a:lnTo>
                      <a:pt x="8" y="32"/>
                    </a:lnTo>
                    <a:lnTo>
                      <a:pt x="0" y="4"/>
                    </a:lnTo>
                    <a:lnTo>
                      <a:pt x="8" y="2"/>
                    </a:lnTo>
                    <a:lnTo>
                      <a:pt x="17" y="1"/>
                    </a:lnTo>
                    <a:lnTo>
                      <a:pt x="39"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57" name="Line 2326"/>
              <p:cNvSpPr>
                <a:spLocks noChangeShapeType="1"/>
              </p:cNvSpPr>
              <p:nvPr/>
            </p:nvSpPr>
            <p:spPr bwMode="auto">
              <a:xfrm>
                <a:off x="505" y="2957"/>
                <a:ext cx="77" cy="4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58" name="Freeform 2327"/>
              <p:cNvSpPr>
                <a:spLocks/>
              </p:cNvSpPr>
              <p:nvPr/>
            </p:nvSpPr>
            <p:spPr bwMode="auto">
              <a:xfrm>
                <a:off x="590" y="3000"/>
                <a:ext cx="21" cy="21"/>
              </a:xfrm>
              <a:custGeom>
                <a:avLst/>
                <a:gdLst>
                  <a:gd name="T0" fmla="*/ 20 w 21"/>
                  <a:gd name="T1" fmla="*/ 0 h 21"/>
                  <a:gd name="T2" fmla="*/ 7 w 21"/>
                  <a:gd name="T3" fmla="*/ 0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0"/>
                    </a:moveTo>
                    <a:lnTo>
                      <a:pt x="7" y="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59" name="Line 2328"/>
              <p:cNvSpPr>
                <a:spLocks noChangeShapeType="1"/>
              </p:cNvSpPr>
              <p:nvPr/>
            </p:nvSpPr>
            <p:spPr bwMode="auto">
              <a:xfrm flipH="1" flipV="1">
                <a:off x="556" y="2985"/>
                <a:ext cx="32" cy="1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60" name="Freeform 2329"/>
              <p:cNvSpPr>
                <a:spLocks/>
              </p:cNvSpPr>
              <p:nvPr/>
            </p:nvSpPr>
            <p:spPr bwMode="auto">
              <a:xfrm>
                <a:off x="555" y="2982"/>
                <a:ext cx="21" cy="21"/>
              </a:xfrm>
              <a:custGeom>
                <a:avLst/>
                <a:gdLst>
                  <a:gd name="T0" fmla="*/ 0 w 21"/>
                  <a:gd name="T1" fmla="*/ 20 h 21"/>
                  <a:gd name="T2" fmla="*/ 10 w 21"/>
                  <a:gd name="T3" fmla="*/ 10 h 21"/>
                  <a:gd name="T4" fmla="*/ 2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20"/>
                    </a:moveTo>
                    <a:lnTo>
                      <a:pt x="10" y="10"/>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61" name="Freeform 2330"/>
              <p:cNvSpPr>
                <a:spLocks/>
              </p:cNvSpPr>
              <p:nvPr/>
            </p:nvSpPr>
            <p:spPr bwMode="auto">
              <a:xfrm>
                <a:off x="561" y="2984"/>
                <a:ext cx="21" cy="21"/>
              </a:xfrm>
              <a:custGeom>
                <a:avLst/>
                <a:gdLst>
                  <a:gd name="T0" fmla="*/ 20 w 21"/>
                  <a:gd name="T1" fmla="*/ 0 h 21"/>
                  <a:gd name="T2" fmla="*/ 7 w 21"/>
                  <a:gd name="T3" fmla="*/ 6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0"/>
                    </a:moveTo>
                    <a:lnTo>
                      <a:pt x="7" y="6"/>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62" name="Line 2331"/>
              <p:cNvSpPr>
                <a:spLocks noChangeShapeType="1"/>
              </p:cNvSpPr>
              <p:nvPr/>
            </p:nvSpPr>
            <p:spPr bwMode="auto">
              <a:xfrm flipH="1" flipV="1">
                <a:off x="503" y="2952"/>
                <a:ext cx="57" cy="3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63" name="Freeform 2332"/>
              <p:cNvSpPr>
                <a:spLocks/>
              </p:cNvSpPr>
              <p:nvPr/>
            </p:nvSpPr>
            <p:spPr bwMode="auto">
              <a:xfrm>
                <a:off x="498" y="2952"/>
                <a:ext cx="21" cy="21"/>
              </a:xfrm>
              <a:custGeom>
                <a:avLst/>
                <a:gdLst>
                  <a:gd name="T0" fmla="*/ 20 w 21"/>
                  <a:gd name="T1" fmla="*/ 0 h 21"/>
                  <a:gd name="T2" fmla="*/ 10 w 21"/>
                  <a:gd name="T3" fmla="*/ 0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0"/>
                    </a:moveTo>
                    <a:lnTo>
                      <a:pt x="10" y="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64" name="Freeform 2333"/>
              <p:cNvSpPr>
                <a:spLocks/>
              </p:cNvSpPr>
              <p:nvPr/>
            </p:nvSpPr>
            <p:spPr bwMode="auto">
              <a:xfrm>
                <a:off x="465" y="2950"/>
                <a:ext cx="38" cy="21"/>
              </a:xfrm>
              <a:custGeom>
                <a:avLst/>
                <a:gdLst>
                  <a:gd name="T0" fmla="*/ 37 w 38"/>
                  <a:gd name="T1" fmla="*/ 0 h 21"/>
                  <a:gd name="T2" fmla="*/ 30 w 38"/>
                  <a:gd name="T3" fmla="*/ 2 h 21"/>
                  <a:gd name="T4" fmla="*/ 23 w 38"/>
                  <a:gd name="T5" fmla="*/ 5 h 21"/>
                  <a:gd name="T6" fmla="*/ 0 w 38"/>
                  <a:gd name="T7" fmla="*/ 20 h 21"/>
                  <a:gd name="T8" fmla="*/ 0 60000 65536"/>
                  <a:gd name="T9" fmla="*/ 0 60000 65536"/>
                  <a:gd name="T10" fmla="*/ 0 60000 65536"/>
                  <a:gd name="T11" fmla="*/ 0 60000 65536"/>
                  <a:gd name="T12" fmla="*/ 0 w 38"/>
                  <a:gd name="T13" fmla="*/ 0 h 21"/>
                  <a:gd name="T14" fmla="*/ 38 w 38"/>
                  <a:gd name="T15" fmla="*/ 21 h 21"/>
                </a:gdLst>
                <a:ahLst/>
                <a:cxnLst>
                  <a:cxn ang="T8">
                    <a:pos x="T0" y="T1"/>
                  </a:cxn>
                  <a:cxn ang="T9">
                    <a:pos x="T2" y="T3"/>
                  </a:cxn>
                  <a:cxn ang="T10">
                    <a:pos x="T4" y="T5"/>
                  </a:cxn>
                  <a:cxn ang="T11">
                    <a:pos x="T6" y="T7"/>
                  </a:cxn>
                </a:cxnLst>
                <a:rect l="T12" t="T13" r="T14" b="T15"/>
                <a:pathLst>
                  <a:path w="38" h="21">
                    <a:moveTo>
                      <a:pt x="37" y="0"/>
                    </a:moveTo>
                    <a:lnTo>
                      <a:pt x="30" y="2"/>
                    </a:lnTo>
                    <a:lnTo>
                      <a:pt x="23" y="5"/>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65" name="Line 2334"/>
              <p:cNvSpPr>
                <a:spLocks noChangeShapeType="1"/>
              </p:cNvSpPr>
              <p:nvPr/>
            </p:nvSpPr>
            <p:spPr bwMode="auto">
              <a:xfrm flipH="1" flipV="1">
                <a:off x="472" y="2957"/>
                <a:ext cx="1"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66" name="Line 2335"/>
              <p:cNvSpPr>
                <a:spLocks noChangeShapeType="1"/>
              </p:cNvSpPr>
              <p:nvPr/>
            </p:nvSpPr>
            <p:spPr bwMode="auto">
              <a:xfrm>
                <a:off x="475" y="2955"/>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67" name="Line 2336"/>
              <p:cNvSpPr>
                <a:spLocks noChangeShapeType="1"/>
              </p:cNvSpPr>
              <p:nvPr/>
            </p:nvSpPr>
            <p:spPr bwMode="auto">
              <a:xfrm flipH="1" flipV="1">
                <a:off x="476" y="2956"/>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68" name="Line 2337"/>
              <p:cNvSpPr>
                <a:spLocks noChangeShapeType="1"/>
              </p:cNvSpPr>
              <p:nvPr/>
            </p:nvSpPr>
            <p:spPr bwMode="auto">
              <a:xfrm>
                <a:off x="477" y="2954"/>
                <a:ext cx="1"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69" name="Line 2338"/>
              <p:cNvSpPr>
                <a:spLocks noChangeShapeType="1"/>
              </p:cNvSpPr>
              <p:nvPr/>
            </p:nvSpPr>
            <p:spPr bwMode="auto">
              <a:xfrm flipV="1">
                <a:off x="480" y="2954"/>
                <a:ext cx="0"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70" name="Line 2339"/>
              <p:cNvSpPr>
                <a:spLocks noChangeShapeType="1"/>
              </p:cNvSpPr>
              <p:nvPr/>
            </p:nvSpPr>
            <p:spPr bwMode="auto">
              <a:xfrm>
                <a:off x="481" y="2953"/>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71" name="Line 2340"/>
              <p:cNvSpPr>
                <a:spLocks noChangeShapeType="1"/>
              </p:cNvSpPr>
              <p:nvPr/>
            </p:nvSpPr>
            <p:spPr bwMode="auto">
              <a:xfrm flipH="1" flipV="1">
                <a:off x="482" y="2953"/>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72" name="Line 2341"/>
              <p:cNvSpPr>
                <a:spLocks noChangeShapeType="1"/>
              </p:cNvSpPr>
              <p:nvPr/>
            </p:nvSpPr>
            <p:spPr bwMode="auto">
              <a:xfrm>
                <a:off x="485" y="2952"/>
                <a:ext cx="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73" name="Line 2342"/>
              <p:cNvSpPr>
                <a:spLocks noChangeShapeType="1"/>
              </p:cNvSpPr>
              <p:nvPr/>
            </p:nvSpPr>
            <p:spPr bwMode="auto">
              <a:xfrm flipH="1" flipV="1">
                <a:off x="486" y="2952"/>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74" name="Line 2343"/>
              <p:cNvSpPr>
                <a:spLocks noChangeShapeType="1"/>
              </p:cNvSpPr>
              <p:nvPr/>
            </p:nvSpPr>
            <p:spPr bwMode="auto">
              <a:xfrm>
                <a:off x="487" y="2952"/>
                <a:ext cx="1"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75" name="Line 2344"/>
              <p:cNvSpPr>
                <a:spLocks noChangeShapeType="1"/>
              </p:cNvSpPr>
              <p:nvPr/>
            </p:nvSpPr>
            <p:spPr bwMode="auto">
              <a:xfrm flipH="1">
                <a:off x="460" y="2962"/>
                <a:ext cx="3"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76" name="Freeform 2345"/>
              <p:cNvSpPr>
                <a:spLocks/>
              </p:cNvSpPr>
              <p:nvPr/>
            </p:nvSpPr>
            <p:spPr bwMode="auto">
              <a:xfrm>
                <a:off x="460" y="2964"/>
                <a:ext cx="21" cy="27"/>
              </a:xfrm>
              <a:custGeom>
                <a:avLst/>
                <a:gdLst>
                  <a:gd name="T0" fmla="*/ 0 w 21"/>
                  <a:gd name="T1" fmla="*/ 2 h 27"/>
                  <a:gd name="T2" fmla="*/ 11 w 21"/>
                  <a:gd name="T3" fmla="*/ 0 h 27"/>
                  <a:gd name="T4" fmla="*/ 20 w 21"/>
                  <a:gd name="T5" fmla="*/ 26 h 27"/>
                  <a:gd name="T6" fmla="*/ 0 60000 65536"/>
                  <a:gd name="T7" fmla="*/ 0 60000 65536"/>
                  <a:gd name="T8" fmla="*/ 0 60000 65536"/>
                  <a:gd name="T9" fmla="*/ 0 w 21"/>
                  <a:gd name="T10" fmla="*/ 0 h 27"/>
                  <a:gd name="T11" fmla="*/ 21 w 21"/>
                  <a:gd name="T12" fmla="*/ 27 h 27"/>
                </a:gdLst>
                <a:ahLst/>
                <a:cxnLst>
                  <a:cxn ang="T6">
                    <a:pos x="T0" y="T1"/>
                  </a:cxn>
                  <a:cxn ang="T7">
                    <a:pos x="T2" y="T3"/>
                  </a:cxn>
                  <a:cxn ang="T8">
                    <a:pos x="T4" y="T5"/>
                  </a:cxn>
                </a:cxnLst>
                <a:rect l="T9" t="T10" r="T11" b="T12"/>
                <a:pathLst>
                  <a:path w="21" h="27">
                    <a:moveTo>
                      <a:pt x="0" y="2"/>
                    </a:moveTo>
                    <a:lnTo>
                      <a:pt x="11" y="0"/>
                    </a:lnTo>
                    <a:lnTo>
                      <a:pt x="20" y="26"/>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77" name="Freeform 2346"/>
              <p:cNvSpPr>
                <a:spLocks/>
              </p:cNvSpPr>
              <p:nvPr/>
            </p:nvSpPr>
            <p:spPr bwMode="auto">
              <a:xfrm>
                <a:off x="462" y="2989"/>
                <a:ext cx="21" cy="31"/>
              </a:xfrm>
              <a:custGeom>
                <a:avLst/>
                <a:gdLst>
                  <a:gd name="T0" fmla="*/ 0 w 21"/>
                  <a:gd name="T1" fmla="*/ 1 h 31"/>
                  <a:gd name="T2" fmla="*/ 20 w 21"/>
                  <a:gd name="T3" fmla="*/ 0 h 31"/>
                  <a:gd name="T4" fmla="*/ 16 w 21"/>
                  <a:gd name="T5" fmla="*/ 30 h 31"/>
                  <a:gd name="T6" fmla="*/ 0 60000 65536"/>
                  <a:gd name="T7" fmla="*/ 0 60000 65536"/>
                  <a:gd name="T8" fmla="*/ 0 60000 65536"/>
                  <a:gd name="T9" fmla="*/ 0 w 21"/>
                  <a:gd name="T10" fmla="*/ 0 h 31"/>
                  <a:gd name="T11" fmla="*/ 21 w 21"/>
                  <a:gd name="T12" fmla="*/ 31 h 31"/>
                </a:gdLst>
                <a:ahLst/>
                <a:cxnLst>
                  <a:cxn ang="T6">
                    <a:pos x="T0" y="T1"/>
                  </a:cxn>
                  <a:cxn ang="T7">
                    <a:pos x="T2" y="T3"/>
                  </a:cxn>
                  <a:cxn ang="T8">
                    <a:pos x="T4" y="T5"/>
                  </a:cxn>
                </a:cxnLst>
                <a:rect l="T9" t="T10" r="T11" b="T12"/>
                <a:pathLst>
                  <a:path w="21" h="31">
                    <a:moveTo>
                      <a:pt x="0" y="1"/>
                    </a:moveTo>
                    <a:lnTo>
                      <a:pt x="20" y="0"/>
                    </a:lnTo>
                    <a:lnTo>
                      <a:pt x="16" y="3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78" name="Line 2347"/>
              <p:cNvSpPr>
                <a:spLocks noChangeShapeType="1"/>
              </p:cNvSpPr>
              <p:nvPr/>
            </p:nvSpPr>
            <p:spPr bwMode="auto">
              <a:xfrm>
                <a:off x="458" y="3021"/>
                <a:ext cx="36"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79" name="Freeform 2348"/>
              <p:cNvSpPr>
                <a:spLocks/>
              </p:cNvSpPr>
              <p:nvPr/>
            </p:nvSpPr>
            <p:spPr bwMode="auto">
              <a:xfrm>
                <a:off x="391" y="3030"/>
                <a:ext cx="112" cy="21"/>
              </a:xfrm>
              <a:custGeom>
                <a:avLst/>
                <a:gdLst>
                  <a:gd name="T0" fmla="*/ 111 w 112"/>
                  <a:gd name="T1" fmla="*/ 1 h 21"/>
                  <a:gd name="T2" fmla="*/ 99 w 112"/>
                  <a:gd name="T3" fmla="*/ 0 h 21"/>
                  <a:gd name="T4" fmla="*/ 87 w 112"/>
                  <a:gd name="T5" fmla="*/ 0 h 21"/>
                  <a:gd name="T6" fmla="*/ 74 w 112"/>
                  <a:gd name="T7" fmla="*/ 1 h 21"/>
                  <a:gd name="T8" fmla="*/ 62 w 112"/>
                  <a:gd name="T9" fmla="*/ 2 h 21"/>
                  <a:gd name="T10" fmla="*/ 37 w 112"/>
                  <a:gd name="T11" fmla="*/ 6 h 21"/>
                  <a:gd name="T12" fmla="*/ 24 w 112"/>
                  <a:gd name="T13" fmla="*/ 8 h 21"/>
                  <a:gd name="T14" fmla="*/ 12 w 112"/>
                  <a:gd name="T15" fmla="*/ 12 h 21"/>
                  <a:gd name="T16" fmla="*/ 0 w 112"/>
                  <a:gd name="T17" fmla="*/ 2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2"/>
                  <a:gd name="T28" fmla="*/ 0 h 21"/>
                  <a:gd name="T29" fmla="*/ 112 w 112"/>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2" h="21">
                    <a:moveTo>
                      <a:pt x="111" y="1"/>
                    </a:moveTo>
                    <a:lnTo>
                      <a:pt x="99" y="0"/>
                    </a:lnTo>
                    <a:lnTo>
                      <a:pt x="87" y="0"/>
                    </a:lnTo>
                    <a:lnTo>
                      <a:pt x="74" y="1"/>
                    </a:lnTo>
                    <a:lnTo>
                      <a:pt x="62" y="2"/>
                    </a:lnTo>
                    <a:lnTo>
                      <a:pt x="37" y="6"/>
                    </a:lnTo>
                    <a:lnTo>
                      <a:pt x="24" y="8"/>
                    </a:lnTo>
                    <a:lnTo>
                      <a:pt x="12" y="12"/>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80" name="Freeform 2349"/>
              <p:cNvSpPr>
                <a:spLocks/>
              </p:cNvSpPr>
              <p:nvPr/>
            </p:nvSpPr>
            <p:spPr bwMode="auto">
              <a:xfrm>
                <a:off x="393" y="3054"/>
                <a:ext cx="109" cy="21"/>
              </a:xfrm>
              <a:custGeom>
                <a:avLst/>
                <a:gdLst>
                  <a:gd name="T0" fmla="*/ 0 w 109"/>
                  <a:gd name="T1" fmla="*/ 20 h 21"/>
                  <a:gd name="T2" fmla="*/ 7 w 109"/>
                  <a:gd name="T3" fmla="*/ 15 h 21"/>
                  <a:gd name="T4" fmla="*/ 18 w 109"/>
                  <a:gd name="T5" fmla="*/ 11 h 21"/>
                  <a:gd name="T6" fmla="*/ 31 w 109"/>
                  <a:gd name="T7" fmla="*/ 7 h 21"/>
                  <a:gd name="T8" fmla="*/ 43 w 109"/>
                  <a:gd name="T9" fmla="*/ 3 h 21"/>
                  <a:gd name="T10" fmla="*/ 56 w 109"/>
                  <a:gd name="T11" fmla="*/ 1 h 21"/>
                  <a:gd name="T12" fmla="*/ 70 w 109"/>
                  <a:gd name="T13" fmla="*/ 0 h 21"/>
                  <a:gd name="T14" fmla="*/ 82 w 109"/>
                  <a:gd name="T15" fmla="*/ 0 h 21"/>
                  <a:gd name="T16" fmla="*/ 95 w 109"/>
                  <a:gd name="T17" fmla="*/ 1 h 21"/>
                  <a:gd name="T18" fmla="*/ 108 w 109"/>
                  <a:gd name="T19" fmla="*/ 1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9"/>
                  <a:gd name="T31" fmla="*/ 0 h 21"/>
                  <a:gd name="T32" fmla="*/ 109 w 109"/>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9" h="21">
                    <a:moveTo>
                      <a:pt x="0" y="20"/>
                    </a:moveTo>
                    <a:lnTo>
                      <a:pt x="7" y="15"/>
                    </a:lnTo>
                    <a:lnTo>
                      <a:pt x="18" y="11"/>
                    </a:lnTo>
                    <a:lnTo>
                      <a:pt x="31" y="7"/>
                    </a:lnTo>
                    <a:lnTo>
                      <a:pt x="43" y="3"/>
                    </a:lnTo>
                    <a:lnTo>
                      <a:pt x="56" y="1"/>
                    </a:lnTo>
                    <a:lnTo>
                      <a:pt x="70" y="0"/>
                    </a:lnTo>
                    <a:lnTo>
                      <a:pt x="82" y="0"/>
                    </a:lnTo>
                    <a:lnTo>
                      <a:pt x="95" y="1"/>
                    </a:lnTo>
                    <a:lnTo>
                      <a:pt x="108" y="1"/>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81" name="Freeform 2350"/>
              <p:cNvSpPr>
                <a:spLocks/>
              </p:cNvSpPr>
              <p:nvPr/>
            </p:nvSpPr>
            <p:spPr bwMode="auto">
              <a:xfrm>
                <a:off x="497" y="3032"/>
                <a:ext cx="21" cy="24"/>
              </a:xfrm>
              <a:custGeom>
                <a:avLst/>
                <a:gdLst>
                  <a:gd name="T0" fmla="*/ 0 w 21"/>
                  <a:gd name="T1" fmla="*/ 23 h 24"/>
                  <a:gd name="T2" fmla="*/ 20 w 21"/>
                  <a:gd name="T3" fmla="*/ 10 h 24"/>
                  <a:gd name="T4" fmla="*/ 10 w 21"/>
                  <a:gd name="T5" fmla="*/ 7 h 24"/>
                  <a:gd name="T6" fmla="*/ 0 w 21"/>
                  <a:gd name="T7" fmla="*/ 3 h 24"/>
                  <a:gd name="T8" fmla="*/ 10 w 21"/>
                  <a:gd name="T9" fmla="*/ 1 h 24"/>
                  <a:gd name="T10" fmla="*/ 20 w 21"/>
                  <a:gd name="T11" fmla="*/ 0 h 24"/>
                  <a:gd name="T12" fmla="*/ 0 60000 65536"/>
                  <a:gd name="T13" fmla="*/ 0 60000 65536"/>
                  <a:gd name="T14" fmla="*/ 0 60000 65536"/>
                  <a:gd name="T15" fmla="*/ 0 60000 65536"/>
                  <a:gd name="T16" fmla="*/ 0 60000 65536"/>
                  <a:gd name="T17" fmla="*/ 0 60000 65536"/>
                  <a:gd name="T18" fmla="*/ 0 w 21"/>
                  <a:gd name="T19" fmla="*/ 0 h 24"/>
                  <a:gd name="T20" fmla="*/ 21 w 21"/>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1" h="24">
                    <a:moveTo>
                      <a:pt x="0" y="23"/>
                    </a:moveTo>
                    <a:lnTo>
                      <a:pt x="20" y="10"/>
                    </a:lnTo>
                    <a:lnTo>
                      <a:pt x="10" y="7"/>
                    </a:lnTo>
                    <a:lnTo>
                      <a:pt x="0" y="3"/>
                    </a:lnTo>
                    <a:lnTo>
                      <a:pt x="10" y="1"/>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82" name="Line 2351"/>
              <p:cNvSpPr>
                <a:spLocks noChangeShapeType="1"/>
              </p:cNvSpPr>
              <p:nvPr/>
            </p:nvSpPr>
            <p:spPr bwMode="auto">
              <a:xfrm flipH="1" flipV="1">
                <a:off x="481" y="3019"/>
                <a:ext cx="2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83" name="Freeform 2352"/>
              <p:cNvSpPr>
                <a:spLocks/>
              </p:cNvSpPr>
              <p:nvPr/>
            </p:nvSpPr>
            <p:spPr bwMode="auto">
              <a:xfrm>
                <a:off x="458" y="3018"/>
                <a:ext cx="25" cy="21"/>
              </a:xfrm>
              <a:custGeom>
                <a:avLst/>
                <a:gdLst>
                  <a:gd name="T0" fmla="*/ 24 w 25"/>
                  <a:gd name="T1" fmla="*/ 20 h 21"/>
                  <a:gd name="T2" fmla="*/ 24 w 25"/>
                  <a:gd name="T3" fmla="*/ 0 h 21"/>
                  <a:gd name="T4" fmla="*/ 0 w 25"/>
                  <a:gd name="T5" fmla="*/ 10 h 21"/>
                  <a:gd name="T6" fmla="*/ 0 60000 65536"/>
                  <a:gd name="T7" fmla="*/ 0 60000 65536"/>
                  <a:gd name="T8" fmla="*/ 0 60000 65536"/>
                  <a:gd name="T9" fmla="*/ 0 w 25"/>
                  <a:gd name="T10" fmla="*/ 0 h 21"/>
                  <a:gd name="T11" fmla="*/ 25 w 25"/>
                  <a:gd name="T12" fmla="*/ 21 h 21"/>
                </a:gdLst>
                <a:ahLst/>
                <a:cxnLst>
                  <a:cxn ang="T6">
                    <a:pos x="T0" y="T1"/>
                  </a:cxn>
                  <a:cxn ang="T7">
                    <a:pos x="T2" y="T3"/>
                  </a:cxn>
                  <a:cxn ang="T8">
                    <a:pos x="T4" y="T5"/>
                  </a:cxn>
                </a:cxnLst>
                <a:rect l="T9" t="T10" r="T11" b="T12"/>
                <a:pathLst>
                  <a:path w="25" h="21">
                    <a:moveTo>
                      <a:pt x="24" y="20"/>
                    </a:moveTo>
                    <a:lnTo>
                      <a:pt x="24" y="0"/>
                    </a:lnTo>
                    <a:lnTo>
                      <a:pt x="0" y="1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84" name="Line 2353"/>
              <p:cNvSpPr>
                <a:spLocks noChangeShapeType="1"/>
              </p:cNvSpPr>
              <p:nvPr/>
            </p:nvSpPr>
            <p:spPr bwMode="auto">
              <a:xfrm>
                <a:off x="476" y="3020"/>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85" name="Freeform 2354"/>
              <p:cNvSpPr>
                <a:spLocks/>
              </p:cNvSpPr>
              <p:nvPr/>
            </p:nvSpPr>
            <p:spPr bwMode="auto">
              <a:xfrm>
                <a:off x="491" y="3030"/>
                <a:ext cx="21" cy="26"/>
              </a:xfrm>
              <a:custGeom>
                <a:avLst/>
                <a:gdLst>
                  <a:gd name="T0" fmla="*/ 20 w 21"/>
                  <a:gd name="T1" fmla="*/ 0 h 26"/>
                  <a:gd name="T2" fmla="*/ 10 w 21"/>
                  <a:gd name="T3" fmla="*/ 2 h 26"/>
                  <a:gd name="T4" fmla="*/ 0 w 21"/>
                  <a:gd name="T5" fmla="*/ 5 h 26"/>
                  <a:gd name="T6" fmla="*/ 10 w 21"/>
                  <a:gd name="T7" fmla="*/ 8 h 26"/>
                  <a:gd name="T8" fmla="*/ 20 w 21"/>
                  <a:gd name="T9" fmla="*/ 11 h 26"/>
                  <a:gd name="T10" fmla="*/ 0 w 21"/>
                  <a:gd name="T11" fmla="*/ 25 h 26"/>
                  <a:gd name="T12" fmla="*/ 0 60000 65536"/>
                  <a:gd name="T13" fmla="*/ 0 60000 65536"/>
                  <a:gd name="T14" fmla="*/ 0 60000 65536"/>
                  <a:gd name="T15" fmla="*/ 0 60000 65536"/>
                  <a:gd name="T16" fmla="*/ 0 60000 65536"/>
                  <a:gd name="T17" fmla="*/ 0 60000 65536"/>
                  <a:gd name="T18" fmla="*/ 0 w 21"/>
                  <a:gd name="T19" fmla="*/ 0 h 26"/>
                  <a:gd name="T20" fmla="*/ 21 w 21"/>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21" h="26">
                    <a:moveTo>
                      <a:pt x="20" y="0"/>
                    </a:moveTo>
                    <a:lnTo>
                      <a:pt x="10" y="2"/>
                    </a:lnTo>
                    <a:lnTo>
                      <a:pt x="0" y="5"/>
                    </a:lnTo>
                    <a:lnTo>
                      <a:pt x="10" y="8"/>
                    </a:lnTo>
                    <a:lnTo>
                      <a:pt x="20" y="11"/>
                    </a:lnTo>
                    <a:lnTo>
                      <a:pt x="0" y="25"/>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86" name="Freeform 2355"/>
              <p:cNvSpPr>
                <a:spLocks/>
              </p:cNvSpPr>
              <p:nvPr/>
            </p:nvSpPr>
            <p:spPr bwMode="auto">
              <a:xfrm>
                <a:off x="487" y="3055"/>
                <a:ext cx="21" cy="26"/>
              </a:xfrm>
              <a:custGeom>
                <a:avLst/>
                <a:gdLst>
                  <a:gd name="T0" fmla="*/ 20 w 21"/>
                  <a:gd name="T1" fmla="*/ 0 h 26"/>
                  <a:gd name="T2" fmla="*/ 10 w 21"/>
                  <a:gd name="T3" fmla="*/ 1 h 26"/>
                  <a:gd name="T4" fmla="*/ 0 w 21"/>
                  <a:gd name="T5" fmla="*/ 5 h 26"/>
                  <a:gd name="T6" fmla="*/ 10 w 21"/>
                  <a:gd name="T7" fmla="*/ 8 h 26"/>
                  <a:gd name="T8" fmla="*/ 20 w 21"/>
                  <a:gd name="T9" fmla="*/ 12 h 26"/>
                  <a:gd name="T10" fmla="*/ 10 w 21"/>
                  <a:gd name="T11" fmla="*/ 25 h 26"/>
                  <a:gd name="T12" fmla="*/ 0 60000 65536"/>
                  <a:gd name="T13" fmla="*/ 0 60000 65536"/>
                  <a:gd name="T14" fmla="*/ 0 60000 65536"/>
                  <a:gd name="T15" fmla="*/ 0 60000 65536"/>
                  <a:gd name="T16" fmla="*/ 0 60000 65536"/>
                  <a:gd name="T17" fmla="*/ 0 60000 65536"/>
                  <a:gd name="T18" fmla="*/ 0 w 21"/>
                  <a:gd name="T19" fmla="*/ 0 h 26"/>
                  <a:gd name="T20" fmla="*/ 21 w 21"/>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21" h="26">
                    <a:moveTo>
                      <a:pt x="20" y="0"/>
                    </a:moveTo>
                    <a:lnTo>
                      <a:pt x="10" y="1"/>
                    </a:lnTo>
                    <a:lnTo>
                      <a:pt x="0" y="5"/>
                    </a:lnTo>
                    <a:lnTo>
                      <a:pt x="10" y="8"/>
                    </a:lnTo>
                    <a:lnTo>
                      <a:pt x="20" y="12"/>
                    </a:lnTo>
                    <a:lnTo>
                      <a:pt x="10" y="25"/>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87" name="Line 2356"/>
              <p:cNvSpPr>
                <a:spLocks noChangeShapeType="1"/>
              </p:cNvSpPr>
              <p:nvPr/>
            </p:nvSpPr>
            <p:spPr bwMode="auto">
              <a:xfrm flipV="1">
                <a:off x="439" y="3092"/>
                <a:ext cx="2"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88" name="Freeform 2357"/>
              <p:cNvSpPr>
                <a:spLocks/>
              </p:cNvSpPr>
              <p:nvPr/>
            </p:nvSpPr>
            <p:spPr bwMode="auto">
              <a:xfrm>
                <a:off x="440" y="3057"/>
                <a:ext cx="21" cy="33"/>
              </a:xfrm>
              <a:custGeom>
                <a:avLst/>
                <a:gdLst>
                  <a:gd name="T0" fmla="*/ 0 w 21"/>
                  <a:gd name="T1" fmla="*/ 32 h 33"/>
                  <a:gd name="T2" fmla="*/ 11 w 21"/>
                  <a:gd name="T3" fmla="*/ 20 h 33"/>
                  <a:gd name="T4" fmla="*/ 7 w 21"/>
                  <a:gd name="T5" fmla="*/ 18 h 33"/>
                  <a:gd name="T6" fmla="*/ 3 w 21"/>
                  <a:gd name="T7" fmla="*/ 14 h 33"/>
                  <a:gd name="T8" fmla="*/ 7 w 21"/>
                  <a:gd name="T9" fmla="*/ 8 h 33"/>
                  <a:gd name="T10" fmla="*/ 11 w 21"/>
                  <a:gd name="T11" fmla="*/ 3 h 33"/>
                  <a:gd name="T12" fmla="*/ 20 w 21"/>
                  <a:gd name="T13" fmla="*/ 0 h 33"/>
                  <a:gd name="T14" fmla="*/ 0 60000 65536"/>
                  <a:gd name="T15" fmla="*/ 0 60000 65536"/>
                  <a:gd name="T16" fmla="*/ 0 60000 65536"/>
                  <a:gd name="T17" fmla="*/ 0 60000 65536"/>
                  <a:gd name="T18" fmla="*/ 0 60000 65536"/>
                  <a:gd name="T19" fmla="*/ 0 60000 65536"/>
                  <a:gd name="T20" fmla="*/ 0 60000 65536"/>
                  <a:gd name="T21" fmla="*/ 0 w 21"/>
                  <a:gd name="T22" fmla="*/ 0 h 33"/>
                  <a:gd name="T23" fmla="*/ 21 w 21"/>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33">
                    <a:moveTo>
                      <a:pt x="0" y="32"/>
                    </a:moveTo>
                    <a:lnTo>
                      <a:pt x="11" y="20"/>
                    </a:lnTo>
                    <a:lnTo>
                      <a:pt x="7" y="18"/>
                    </a:lnTo>
                    <a:lnTo>
                      <a:pt x="3" y="14"/>
                    </a:lnTo>
                    <a:lnTo>
                      <a:pt x="7" y="8"/>
                    </a:lnTo>
                    <a:lnTo>
                      <a:pt x="11" y="3"/>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89" name="Freeform 2358"/>
              <p:cNvSpPr>
                <a:spLocks/>
              </p:cNvSpPr>
              <p:nvPr/>
            </p:nvSpPr>
            <p:spPr bwMode="auto">
              <a:xfrm>
                <a:off x="446" y="3033"/>
                <a:ext cx="21" cy="23"/>
              </a:xfrm>
              <a:custGeom>
                <a:avLst/>
                <a:gdLst>
                  <a:gd name="T0" fmla="*/ 6 w 21"/>
                  <a:gd name="T1" fmla="*/ 22 h 23"/>
                  <a:gd name="T2" fmla="*/ 12 w 21"/>
                  <a:gd name="T3" fmla="*/ 19 h 23"/>
                  <a:gd name="T4" fmla="*/ 6 w 21"/>
                  <a:gd name="T5" fmla="*/ 14 h 23"/>
                  <a:gd name="T6" fmla="*/ 0 w 21"/>
                  <a:gd name="T7" fmla="*/ 9 h 23"/>
                  <a:gd name="T8" fmla="*/ 6 w 21"/>
                  <a:gd name="T9" fmla="*/ 4 h 23"/>
                  <a:gd name="T10" fmla="*/ 20 w 21"/>
                  <a:gd name="T11" fmla="*/ 0 h 23"/>
                  <a:gd name="T12" fmla="*/ 0 60000 65536"/>
                  <a:gd name="T13" fmla="*/ 0 60000 65536"/>
                  <a:gd name="T14" fmla="*/ 0 60000 65536"/>
                  <a:gd name="T15" fmla="*/ 0 60000 65536"/>
                  <a:gd name="T16" fmla="*/ 0 60000 65536"/>
                  <a:gd name="T17" fmla="*/ 0 60000 65536"/>
                  <a:gd name="T18" fmla="*/ 0 w 21"/>
                  <a:gd name="T19" fmla="*/ 0 h 23"/>
                  <a:gd name="T20" fmla="*/ 21 w 21"/>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21" h="23">
                    <a:moveTo>
                      <a:pt x="6" y="22"/>
                    </a:moveTo>
                    <a:lnTo>
                      <a:pt x="12" y="19"/>
                    </a:lnTo>
                    <a:lnTo>
                      <a:pt x="6" y="14"/>
                    </a:lnTo>
                    <a:lnTo>
                      <a:pt x="0" y="9"/>
                    </a:lnTo>
                    <a:lnTo>
                      <a:pt x="6" y="4"/>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90" name="Line 2359"/>
              <p:cNvSpPr>
                <a:spLocks noChangeShapeType="1"/>
              </p:cNvSpPr>
              <p:nvPr/>
            </p:nvSpPr>
            <p:spPr bwMode="auto">
              <a:xfrm flipV="1">
                <a:off x="455" y="3028"/>
                <a:ext cx="1"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91" name="Freeform 2360"/>
              <p:cNvSpPr>
                <a:spLocks/>
              </p:cNvSpPr>
              <p:nvPr/>
            </p:nvSpPr>
            <p:spPr bwMode="auto">
              <a:xfrm>
                <a:off x="369" y="3022"/>
                <a:ext cx="88" cy="26"/>
              </a:xfrm>
              <a:custGeom>
                <a:avLst/>
                <a:gdLst>
                  <a:gd name="T0" fmla="*/ 78 w 88"/>
                  <a:gd name="T1" fmla="*/ 0 h 26"/>
                  <a:gd name="T2" fmla="*/ 87 w 88"/>
                  <a:gd name="T3" fmla="*/ 3 h 26"/>
                  <a:gd name="T4" fmla="*/ 72 w 88"/>
                  <a:gd name="T5" fmla="*/ 7 h 26"/>
                  <a:gd name="T6" fmla="*/ 55 w 88"/>
                  <a:gd name="T7" fmla="*/ 10 h 26"/>
                  <a:gd name="T8" fmla="*/ 22 w 88"/>
                  <a:gd name="T9" fmla="*/ 13 h 26"/>
                  <a:gd name="T10" fmla="*/ 0 w 88"/>
                  <a:gd name="T11" fmla="*/ 25 h 26"/>
                  <a:gd name="T12" fmla="*/ 39 w 88"/>
                  <a:gd name="T13" fmla="*/ 20 h 26"/>
                  <a:gd name="T14" fmla="*/ 0 60000 65536"/>
                  <a:gd name="T15" fmla="*/ 0 60000 65536"/>
                  <a:gd name="T16" fmla="*/ 0 60000 65536"/>
                  <a:gd name="T17" fmla="*/ 0 60000 65536"/>
                  <a:gd name="T18" fmla="*/ 0 60000 65536"/>
                  <a:gd name="T19" fmla="*/ 0 60000 65536"/>
                  <a:gd name="T20" fmla="*/ 0 60000 65536"/>
                  <a:gd name="T21" fmla="*/ 0 w 88"/>
                  <a:gd name="T22" fmla="*/ 0 h 26"/>
                  <a:gd name="T23" fmla="*/ 88 w 88"/>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26">
                    <a:moveTo>
                      <a:pt x="78" y="0"/>
                    </a:moveTo>
                    <a:lnTo>
                      <a:pt x="87" y="3"/>
                    </a:lnTo>
                    <a:lnTo>
                      <a:pt x="72" y="7"/>
                    </a:lnTo>
                    <a:lnTo>
                      <a:pt x="55" y="10"/>
                    </a:lnTo>
                    <a:lnTo>
                      <a:pt x="22" y="13"/>
                    </a:lnTo>
                    <a:lnTo>
                      <a:pt x="0" y="25"/>
                    </a:lnTo>
                    <a:lnTo>
                      <a:pt x="39"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92" name="Line 2361"/>
              <p:cNvSpPr>
                <a:spLocks noChangeShapeType="1"/>
              </p:cNvSpPr>
              <p:nvPr/>
            </p:nvSpPr>
            <p:spPr bwMode="auto">
              <a:xfrm flipH="1" flipV="1">
                <a:off x="368" y="3013"/>
                <a:ext cx="20" cy="2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93" name="Freeform 2362"/>
              <p:cNvSpPr>
                <a:spLocks/>
              </p:cNvSpPr>
              <p:nvPr/>
            </p:nvSpPr>
            <p:spPr bwMode="auto">
              <a:xfrm>
                <a:off x="361" y="2997"/>
                <a:ext cx="37" cy="21"/>
              </a:xfrm>
              <a:custGeom>
                <a:avLst/>
                <a:gdLst>
                  <a:gd name="T0" fmla="*/ 0 w 37"/>
                  <a:gd name="T1" fmla="*/ 20 h 21"/>
                  <a:gd name="T2" fmla="*/ 19 w 37"/>
                  <a:gd name="T3" fmla="*/ 10 h 21"/>
                  <a:gd name="T4" fmla="*/ 36 w 37"/>
                  <a:gd name="T5" fmla="*/ 0 h 21"/>
                  <a:gd name="T6" fmla="*/ 0 60000 65536"/>
                  <a:gd name="T7" fmla="*/ 0 60000 65536"/>
                  <a:gd name="T8" fmla="*/ 0 60000 65536"/>
                  <a:gd name="T9" fmla="*/ 0 w 37"/>
                  <a:gd name="T10" fmla="*/ 0 h 21"/>
                  <a:gd name="T11" fmla="*/ 37 w 37"/>
                  <a:gd name="T12" fmla="*/ 21 h 21"/>
                </a:gdLst>
                <a:ahLst/>
                <a:cxnLst>
                  <a:cxn ang="T6">
                    <a:pos x="T0" y="T1"/>
                  </a:cxn>
                  <a:cxn ang="T7">
                    <a:pos x="T2" y="T3"/>
                  </a:cxn>
                  <a:cxn ang="T8">
                    <a:pos x="T4" y="T5"/>
                  </a:cxn>
                </a:cxnLst>
                <a:rect l="T9" t="T10" r="T11" b="T12"/>
                <a:pathLst>
                  <a:path w="37" h="21">
                    <a:moveTo>
                      <a:pt x="0" y="20"/>
                    </a:moveTo>
                    <a:lnTo>
                      <a:pt x="19" y="10"/>
                    </a:lnTo>
                    <a:lnTo>
                      <a:pt x="36"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94" name="Line 2363"/>
              <p:cNvSpPr>
                <a:spLocks noChangeShapeType="1"/>
              </p:cNvSpPr>
              <p:nvPr/>
            </p:nvSpPr>
            <p:spPr bwMode="auto">
              <a:xfrm flipH="1">
                <a:off x="352" y="2989"/>
                <a:ext cx="25"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95" name="Freeform 2364"/>
              <p:cNvSpPr>
                <a:spLocks/>
              </p:cNvSpPr>
              <p:nvPr/>
            </p:nvSpPr>
            <p:spPr bwMode="auto">
              <a:xfrm>
                <a:off x="352" y="2992"/>
                <a:ext cx="21" cy="21"/>
              </a:xfrm>
              <a:custGeom>
                <a:avLst/>
                <a:gdLst>
                  <a:gd name="T0" fmla="*/ 0 w 21"/>
                  <a:gd name="T1" fmla="*/ 20 h 21"/>
                  <a:gd name="T2" fmla="*/ 10 w 21"/>
                  <a:gd name="T3" fmla="*/ 0 h 21"/>
                  <a:gd name="T4" fmla="*/ 20 w 21"/>
                  <a:gd name="T5" fmla="*/ 20 h 21"/>
                  <a:gd name="T6" fmla="*/ 5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20"/>
                    </a:moveTo>
                    <a:lnTo>
                      <a:pt x="10" y="0"/>
                    </a:lnTo>
                    <a:lnTo>
                      <a:pt x="20" y="20"/>
                    </a:lnTo>
                    <a:lnTo>
                      <a:pt x="5"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96" name="Freeform 2365"/>
              <p:cNvSpPr>
                <a:spLocks/>
              </p:cNvSpPr>
              <p:nvPr/>
            </p:nvSpPr>
            <p:spPr bwMode="auto">
              <a:xfrm>
                <a:off x="355" y="2994"/>
                <a:ext cx="21" cy="21"/>
              </a:xfrm>
              <a:custGeom>
                <a:avLst/>
                <a:gdLst>
                  <a:gd name="T0" fmla="*/ 0 w 21"/>
                  <a:gd name="T1" fmla="*/ 0 h 21"/>
                  <a:gd name="T2" fmla="*/ 20 w 21"/>
                  <a:gd name="T3" fmla="*/ 0 h 21"/>
                  <a:gd name="T4" fmla="*/ 3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0"/>
                    </a:moveTo>
                    <a:lnTo>
                      <a:pt x="20" y="0"/>
                    </a:lnTo>
                    <a:lnTo>
                      <a:pt x="3"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197" name="Freeform 2366"/>
              <p:cNvSpPr>
                <a:spLocks/>
              </p:cNvSpPr>
              <p:nvPr/>
            </p:nvSpPr>
            <p:spPr bwMode="auto">
              <a:xfrm>
                <a:off x="370" y="2989"/>
                <a:ext cx="21" cy="21"/>
              </a:xfrm>
              <a:custGeom>
                <a:avLst/>
                <a:gdLst>
                  <a:gd name="T0" fmla="*/ 10 w 21"/>
                  <a:gd name="T1" fmla="*/ 16 h 21"/>
                  <a:gd name="T2" fmla="*/ 2 w 21"/>
                  <a:gd name="T3" fmla="*/ 13 h 21"/>
                  <a:gd name="T4" fmla="*/ 2 w 21"/>
                  <a:gd name="T5" fmla="*/ 5 h 21"/>
                  <a:gd name="T6" fmla="*/ 2 w 21"/>
                  <a:gd name="T7" fmla="*/ 0 h 21"/>
                  <a:gd name="T8" fmla="*/ 6 w 21"/>
                  <a:gd name="T9" fmla="*/ 5 h 21"/>
                  <a:gd name="T10" fmla="*/ 10 w 21"/>
                  <a:gd name="T11" fmla="*/ 13 h 21"/>
                  <a:gd name="T12" fmla="*/ 16 w 21"/>
                  <a:gd name="T13" fmla="*/ 13 h 21"/>
                  <a:gd name="T14" fmla="*/ 16 w 21"/>
                  <a:gd name="T15" fmla="*/ 16 h 21"/>
                  <a:gd name="T16" fmla="*/ 20 w 21"/>
                  <a:gd name="T17" fmla="*/ 16 h 21"/>
                  <a:gd name="T18" fmla="*/ 16 w 21"/>
                  <a:gd name="T19" fmla="*/ 16 h 21"/>
                  <a:gd name="T20" fmla="*/ 12 w 21"/>
                  <a:gd name="T21" fmla="*/ 16 h 21"/>
                  <a:gd name="T22" fmla="*/ 16 w 21"/>
                  <a:gd name="T23" fmla="*/ 20 h 21"/>
                  <a:gd name="T24" fmla="*/ 12 w 21"/>
                  <a:gd name="T25" fmla="*/ 20 h 21"/>
                  <a:gd name="T26" fmla="*/ 10 w 21"/>
                  <a:gd name="T27" fmla="*/ 20 h 21"/>
                  <a:gd name="T28" fmla="*/ 6 w 21"/>
                  <a:gd name="T29" fmla="*/ 20 h 21"/>
                  <a:gd name="T30" fmla="*/ 2 w 21"/>
                  <a:gd name="T31" fmla="*/ 20 h 21"/>
                  <a:gd name="T32" fmla="*/ 0 w 21"/>
                  <a:gd name="T33" fmla="*/ 16 h 21"/>
                  <a:gd name="T34" fmla="*/ 10 w 21"/>
                  <a:gd name="T35" fmla="*/ 16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21"/>
                  <a:gd name="T56" fmla="*/ 21 w 21"/>
                  <a:gd name="T57" fmla="*/ 21 h 2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21">
                    <a:moveTo>
                      <a:pt x="10" y="16"/>
                    </a:moveTo>
                    <a:lnTo>
                      <a:pt x="2" y="13"/>
                    </a:lnTo>
                    <a:lnTo>
                      <a:pt x="2" y="5"/>
                    </a:lnTo>
                    <a:lnTo>
                      <a:pt x="2" y="0"/>
                    </a:lnTo>
                    <a:lnTo>
                      <a:pt x="6" y="5"/>
                    </a:lnTo>
                    <a:lnTo>
                      <a:pt x="10" y="13"/>
                    </a:lnTo>
                    <a:lnTo>
                      <a:pt x="16" y="13"/>
                    </a:lnTo>
                    <a:lnTo>
                      <a:pt x="16" y="16"/>
                    </a:lnTo>
                    <a:lnTo>
                      <a:pt x="20" y="16"/>
                    </a:lnTo>
                    <a:lnTo>
                      <a:pt x="16" y="16"/>
                    </a:lnTo>
                    <a:lnTo>
                      <a:pt x="12" y="16"/>
                    </a:lnTo>
                    <a:lnTo>
                      <a:pt x="16" y="20"/>
                    </a:lnTo>
                    <a:lnTo>
                      <a:pt x="12" y="20"/>
                    </a:lnTo>
                    <a:lnTo>
                      <a:pt x="10" y="20"/>
                    </a:lnTo>
                    <a:lnTo>
                      <a:pt x="6" y="20"/>
                    </a:lnTo>
                    <a:lnTo>
                      <a:pt x="2" y="20"/>
                    </a:lnTo>
                    <a:lnTo>
                      <a:pt x="0" y="16"/>
                    </a:lnTo>
                    <a:lnTo>
                      <a:pt x="10" y="16"/>
                    </a:lnTo>
                  </a:path>
                </a:pathLst>
              </a:custGeom>
              <a:solidFill>
                <a:schemeClr val="folHlink"/>
              </a:solidFill>
              <a:ln w="12700" cap="rnd">
                <a:solidFill>
                  <a:srgbClr val="000000"/>
                </a:solidFill>
                <a:round/>
                <a:headEnd/>
                <a:tailEnd/>
              </a:ln>
            </p:spPr>
            <p:txBody>
              <a:bodyPr/>
              <a:lstStyle/>
              <a:p>
                <a:endParaRPr lang="zh-CN" altLang="en-US"/>
              </a:p>
            </p:txBody>
          </p:sp>
          <p:sp>
            <p:nvSpPr>
              <p:cNvPr id="73198" name="Line 2367"/>
              <p:cNvSpPr>
                <a:spLocks noChangeShapeType="1"/>
              </p:cNvSpPr>
              <p:nvPr/>
            </p:nvSpPr>
            <p:spPr bwMode="auto">
              <a:xfrm flipV="1">
                <a:off x="368" y="3009"/>
                <a:ext cx="14"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199" name="Freeform 2368"/>
              <p:cNvSpPr>
                <a:spLocks/>
              </p:cNvSpPr>
              <p:nvPr/>
            </p:nvSpPr>
            <p:spPr bwMode="auto">
              <a:xfrm>
                <a:off x="371" y="3000"/>
                <a:ext cx="36" cy="34"/>
              </a:xfrm>
              <a:custGeom>
                <a:avLst/>
                <a:gdLst>
                  <a:gd name="T0" fmla="*/ 0 w 36"/>
                  <a:gd name="T1" fmla="*/ 0 h 34"/>
                  <a:gd name="T2" fmla="*/ 35 w 36"/>
                  <a:gd name="T3" fmla="*/ 30 h 34"/>
                  <a:gd name="T4" fmla="*/ 15 w 36"/>
                  <a:gd name="T5" fmla="*/ 33 h 34"/>
                  <a:gd name="T6" fmla="*/ 0 60000 65536"/>
                  <a:gd name="T7" fmla="*/ 0 60000 65536"/>
                  <a:gd name="T8" fmla="*/ 0 60000 65536"/>
                  <a:gd name="T9" fmla="*/ 0 w 36"/>
                  <a:gd name="T10" fmla="*/ 0 h 34"/>
                  <a:gd name="T11" fmla="*/ 36 w 36"/>
                  <a:gd name="T12" fmla="*/ 34 h 34"/>
                </a:gdLst>
                <a:ahLst/>
                <a:cxnLst>
                  <a:cxn ang="T6">
                    <a:pos x="T0" y="T1"/>
                  </a:cxn>
                  <a:cxn ang="T7">
                    <a:pos x="T2" y="T3"/>
                  </a:cxn>
                  <a:cxn ang="T8">
                    <a:pos x="T4" y="T5"/>
                  </a:cxn>
                </a:cxnLst>
                <a:rect l="T9" t="T10" r="T11" b="T12"/>
                <a:pathLst>
                  <a:path w="36" h="34">
                    <a:moveTo>
                      <a:pt x="0" y="0"/>
                    </a:moveTo>
                    <a:lnTo>
                      <a:pt x="35" y="30"/>
                    </a:lnTo>
                    <a:lnTo>
                      <a:pt x="15" y="33"/>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00" name="Freeform 2369"/>
              <p:cNvSpPr>
                <a:spLocks/>
              </p:cNvSpPr>
              <p:nvPr/>
            </p:nvSpPr>
            <p:spPr bwMode="auto">
              <a:xfrm>
                <a:off x="373" y="2988"/>
                <a:ext cx="77" cy="36"/>
              </a:xfrm>
              <a:custGeom>
                <a:avLst/>
                <a:gdLst>
                  <a:gd name="T0" fmla="*/ 76 w 77"/>
                  <a:gd name="T1" fmla="*/ 32 h 36"/>
                  <a:gd name="T2" fmla="*/ 71 w 77"/>
                  <a:gd name="T3" fmla="*/ 35 h 36"/>
                  <a:gd name="T4" fmla="*/ 69 w 77"/>
                  <a:gd name="T5" fmla="*/ 35 h 36"/>
                  <a:gd name="T6" fmla="*/ 67 w 77"/>
                  <a:gd name="T7" fmla="*/ 35 h 36"/>
                  <a:gd name="T8" fmla="*/ 0 w 77"/>
                  <a:gd name="T9" fmla="*/ 0 h 36"/>
                  <a:gd name="T10" fmla="*/ 0 60000 65536"/>
                  <a:gd name="T11" fmla="*/ 0 60000 65536"/>
                  <a:gd name="T12" fmla="*/ 0 60000 65536"/>
                  <a:gd name="T13" fmla="*/ 0 60000 65536"/>
                  <a:gd name="T14" fmla="*/ 0 60000 65536"/>
                  <a:gd name="T15" fmla="*/ 0 w 77"/>
                  <a:gd name="T16" fmla="*/ 0 h 36"/>
                  <a:gd name="T17" fmla="*/ 77 w 77"/>
                  <a:gd name="T18" fmla="*/ 36 h 36"/>
                </a:gdLst>
                <a:ahLst/>
                <a:cxnLst>
                  <a:cxn ang="T10">
                    <a:pos x="T0" y="T1"/>
                  </a:cxn>
                  <a:cxn ang="T11">
                    <a:pos x="T2" y="T3"/>
                  </a:cxn>
                  <a:cxn ang="T12">
                    <a:pos x="T4" y="T5"/>
                  </a:cxn>
                  <a:cxn ang="T13">
                    <a:pos x="T6" y="T7"/>
                  </a:cxn>
                  <a:cxn ang="T14">
                    <a:pos x="T8" y="T9"/>
                  </a:cxn>
                </a:cxnLst>
                <a:rect l="T15" t="T16" r="T17" b="T18"/>
                <a:pathLst>
                  <a:path w="77" h="36">
                    <a:moveTo>
                      <a:pt x="76" y="32"/>
                    </a:moveTo>
                    <a:lnTo>
                      <a:pt x="71" y="35"/>
                    </a:lnTo>
                    <a:lnTo>
                      <a:pt x="69" y="35"/>
                    </a:lnTo>
                    <a:lnTo>
                      <a:pt x="67" y="35"/>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01" name="Freeform 2370"/>
              <p:cNvSpPr>
                <a:spLocks/>
              </p:cNvSpPr>
              <p:nvPr/>
            </p:nvSpPr>
            <p:spPr bwMode="auto">
              <a:xfrm>
                <a:off x="401" y="3043"/>
                <a:ext cx="21" cy="21"/>
              </a:xfrm>
              <a:custGeom>
                <a:avLst/>
                <a:gdLst>
                  <a:gd name="T0" fmla="*/ 12 w 21"/>
                  <a:gd name="T1" fmla="*/ 0 h 21"/>
                  <a:gd name="T2" fmla="*/ 6 w 21"/>
                  <a:gd name="T3" fmla="*/ 5 h 21"/>
                  <a:gd name="T4" fmla="*/ 0 w 21"/>
                  <a:gd name="T5" fmla="*/ 10 h 21"/>
                  <a:gd name="T6" fmla="*/ 6 w 21"/>
                  <a:gd name="T7" fmla="*/ 16 h 21"/>
                  <a:gd name="T8" fmla="*/ 12 w 21"/>
                  <a:gd name="T9" fmla="*/ 18 h 21"/>
                  <a:gd name="T10" fmla="*/ 20 w 21"/>
                  <a:gd name="T11" fmla="*/ 20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12" y="0"/>
                    </a:moveTo>
                    <a:lnTo>
                      <a:pt x="6" y="5"/>
                    </a:lnTo>
                    <a:lnTo>
                      <a:pt x="0" y="10"/>
                    </a:lnTo>
                    <a:lnTo>
                      <a:pt x="6" y="16"/>
                    </a:lnTo>
                    <a:lnTo>
                      <a:pt x="12" y="18"/>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02" name="Freeform 2371"/>
              <p:cNvSpPr>
                <a:spLocks/>
              </p:cNvSpPr>
              <p:nvPr/>
            </p:nvSpPr>
            <p:spPr bwMode="auto">
              <a:xfrm>
                <a:off x="400" y="3064"/>
                <a:ext cx="21" cy="21"/>
              </a:xfrm>
              <a:custGeom>
                <a:avLst/>
                <a:gdLst>
                  <a:gd name="T0" fmla="*/ 20 w 21"/>
                  <a:gd name="T1" fmla="*/ 0 h 21"/>
                  <a:gd name="T2" fmla="*/ 0 w 21"/>
                  <a:gd name="T3" fmla="*/ 10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0"/>
                    </a:moveTo>
                    <a:lnTo>
                      <a:pt x="0" y="1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03" name="Freeform 2372"/>
              <p:cNvSpPr>
                <a:spLocks/>
              </p:cNvSpPr>
              <p:nvPr/>
            </p:nvSpPr>
            <p:spPr bwMode="auto">
              <a:xfrm>
                <a:off x="403" y="3063"/>
                <a:ext cx="21" cy="21"/>
              </a:xfrm>
              <a:custGeom>
                <a:avLst/>
                <a:gdLst>
                  <a:gd name="T0" fmla="*/ 20 w 21"/>
                  <a:gd name="T1" fmla="*/ 0 h 21"/>
                  <a:gd name="T2" fmla="*/ 0 w 21"/>
                  <a:gd name="T3" fmla="*/ 5 h 21"/>
                  <a:gd name="T4" fmla="*/ 0 w 21"/>
                  <a:gd name="T5" fmla="*/ 7 h 21"/>
                  <a:gd name="T6" fmla="*/ 0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0" y="0"/>
                    </a:moveTo>
                    <a:lnTo>
                      <a:pt x="0" y="5"/>
                    </a:lnTo>
                    <a:lnTo>
                      <a:pt x="0" y="7"/>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04" name="Freeform 2373"/>
              <p:cNvSpPr>
                <a:spLocks/>
              </p:cNvSpPr>
              <p:nvPr/>
            </p:nvSpPr>
            <p:spPr bwMode="auto">
              <a:xfrm>
                <a:off x="407" y="3062"/>
                <a:ext cx="21" cy="21"/>
              </a:xfrm>
              <a:custGeom>
                <a:avLst/>
                <a:gdLst>
                  <a:gd name="T0" fmla="*/ 0 w 21"/>
                  <a:gd name="T1" fmla="*/ 20 h 21"/>
                  <a:gd name="T2" fmla="*/ 0 w 21"/>
                  <a:gd name="T3" fmla="*/ 15 h 21"/>
                  <a:gd name="T4" fmla="*/ 0 w 21"/>
                  <a:gd name="T5" fmla="*/ 10 h 21"/>
                  <a:gd name="T6" fmla="*/ 10 w 21"/>
                  <a:gd name="T7" fmla="*/ 3 h 21"/>
                  <a:gd name="T8" fmla="*/ 20 w 21"/>
                  <a:gd name="T9" fmla="*/ 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0" y="20"/>
                    </a:moveTo>
                    <a:lnTo>
                      <a:pt x="0" y="15"/>
                    </a:lnTo>
                    <a:lnTo>
                      <a:pt x="0" y="10"/>
                    </a:lnTo>
                    <a:lnTo>
                      <a:pt x="10" y="3"/>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05" name="Freeform 2374"/>
              <p:cNvSpPr>
                <a:spLocks/>
              </p:cNvSpPr>
              <p:nvPr/>
            </p:nvSpPr>
            <p:spPr bwMode="auto">
              <a:xfrm>
                <a:off x="405" y="3042"/>
                <a:ext cx="21" cy="22"/>
              </a:xfrm>
              <a:custGeom>
                <a:avLst/>
                <a:gdLst>
                  <a:gd name="T0" fmla="*/ 20 w 21"/>
                  <a:gd name="T1" fmla="*/ 21 h 22"/>
                  <a:gd name="T2" fmla="*/ 6 w 21"/>
                  <a:gd name="T3" fmla="*/ 16 h 22"/>
                  <a:gd name="T4" fmla="*/ 0 w 21"/>
                  <a:gd name="T5" fmla="*/ 11 h 22"/>
                  <a:gd name="T6" fmla="*/ 6 w 21"/>
                  <a:gd name="T7" fmla="*/ 7 h 22"/>
                  <a:gd name="T8" fmla="*/ 6 w 21"/>
                  <a:gd name="T9" fmla="*/ 4 h 22"/>
                  <a:gd name="T10" fmla="*/ 12 w 21"/>
                  <a:gd name="T11" fmla="*/ 0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20" y="21"/>
                    </a:moveTo>
                    <a:lnTo>
                      <a:pt x="6" y="16"/>
                    </a:lnTo>
                    <a:lnTo>
                      <a:pt x="0" y="11"/>
                    </a:lnTo>
                    <a:lnTo>
                      <a:pt x="6" y="7"/>
                    </a:lnTo>
                    <a:lnTo>
                      <a:pt x="6" y="4"/>
                    </a:lnTo>
                    <a:lnTo>
                      <a:pt x="12"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06" name="Line 2375"/>
              <p:cNvSpPr>
                <a:spLocks noChangeShapeType="1"/>
              </p:cNvSpPr>
              <p:nvPr/>
            </p:nvSpPr>
            <p:spPr bwMode="auto">
              <a:xfrm flipH="1">
                <a:off x="391" y="3044"/>
                <a:ext cx="11"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07" name="Line 2376"/>
              <p:cNvSpPr>
                <a:spLocks noChangeShapeType="1"/>
              </p:cNvSpPr>
              <p:nvPr/>
            </p:nvSpPr>
            <p:spPr bwMode="auto">
              <a:xfrm flipV="1">
                <a:off x="388" y="3048"/>
                <a:ext cx="13"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08" name="Line 2377"/>
              <p:cNvSpPr>
                <a:spLocks noChangeShapeType="1"/>
              </p:cNvSpPr>
              <p:nvPr/>
            </p:nvSpPr>
            <p:spPr bwMode="auto">
              <a:xfrm flipH="1">
                <a:off x="388" y="3052"/>
                <a:ext cx="14"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09" name="Line 2378"/>
              <p:cNvSpPr>
                <a:spLocks noChangeShapeType="1"/>
              </p:cNvSpPr>
              <p:nvPr/>
            </p:nvSpPr>
            <p:spPr bwMode="auto">
              <a:xfrm flipV="1">
                <a:off x="388" y="3057"/>
                <a:ext cx="14"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10" name="Line 2379"/>
              <p:cNvSpPr>
                <a:spLocks noChangeShapeType="1"/>
              </p:cNvSpPr>
              <p:nvPr/>
            </p:nvSpPr>
            <p:spPr bwMode="auto">
              <a:xfrm flipH="1">
                <a:off x="387" y="3060"/>
                <a:ext cx="15"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11" name="Line 2380"/>
              <p:cNvSpPr>
                <a:spLocks noChangeShapeType="1"/>
              </p:cNvSpPr>
              <p:nvPr/>
            </p:nvSpPr>
            <p:spPr bwMode="auto">
              <a:xfrm>
                <a:off x="388" y="3063"/>
                <a:ext cx="15"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12" name="Line 2381"/>
              <p:cNvSpPr>
                <a:spLocks noChangeShapeType="1"/>
              </p:cNvSpPr>
              <p:nvPr/>
            </p:nvSpPr>
            <p:spPr bwMode="auto">
              <a:xfrm>
                <a:off x="392" y="3065"/>
                <a:ext cx="6"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13" name="Line 2382"/>
              <p:cNvSpPr>
                <a:spLocks noChangeShapeType="1"/>
              </p:cNvSpPr>
              <p:nvPr/>
            </p:nvSpPr>
            <p:spPr bwMode="auto">
              <a:xfrm flipV="1">
                <a:off x="395" y="3067"/>
                <a:ext cx="5"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14" name="Freeform 2383"/>
              <p:cNvSpPr>
                <a:spLocks/>
              </p:cNvSpPr>
              <p:nvPr/>
            </p:nvSpPr>
            <p:spPr bwMode="auto">
              <a:xfrm>
                <a:off x="425" y="3037"/>
                <a:ext cx="21" cy="23"/>
              </a:xfrm>
              <a:custGeom>
                <a:avLst/>
                <a:gdLst>
                  <a:gd name="T0" fmla="*/ 20 w 21"/>
                  <a:gd name="T1" fmla="*/ 0 h 23"/>
                  <a:gd name="T2" fmla="*/ 10 w 21"/>
                  <a:gd name="T3" fmla="*/ 3 h 23"/>
                  <a:gd name="T4" fmla="*/ 0 w 21"/>
                  <a:gd name="T5" fmla="*/ 8 h 23"/>
                  <a:gd name="T6" fmla="*/ 0 w 21"/>
                  <a:gd name="T7" fmla="*/ 13 h 23"/>
                  <a:gd name="T8" fmla="*/ 10 w 21"/>
                  <a:gd name="T9" fmla="*/ 22 h 23"/>
                  <a:gd name="T10" fmla="*/ 0 60000 65536"/>
                  <a:gd name="T11" fmla="*/ 0 60000 65536"/>
                  <a:gd name="T12" fmla="*/ 0 60000 65536"/>
                  <a:gd name="T13" fmla="*/ 0 60000 65536"/>
                  <a:gd name="T14" fmla="*/ 0 60000 65536"/>
                  <a:gd name="T15" fmla="*/ 0 w 21"/>
                  <a:gd name="T16" fmla="*/ 0 h 23"/>
                  <a:gd name="T17" fmla="*/ 21 w 21"/>
                  <a:gd name="T18" fmla="*/ 23 h 23"/>
                </a:gdLst>
                <a:ahLst/>
                <a:cxnLst>
                  <a:cxn ang="T10">
                    <a:pos x="T0" y="T1"/>
                  </a:cxn>
                  <a:cxn ang="T11">
                    <a:pos x="T2" y="T3"/>
                  </a:cxn>
                  <a:cxn ang="T12">
                    <a:pos x="T4" y="T5"/>
                  </a:cxn>
                  <a:cxn ang="T13">
                    <a:pos x="T6" y="T7"/>
                  </a:cxn>
                  <a:cxn ang="T14">
                    <a:pos x="T8" y="T9"/>
                  </a:cxn>
                </a:cxnLst>
                <a:rect l="T15" t="T16" r="T17" b="T18"/>
                <a:pathLst>
                  <a:path w="21" h="23">
                    <a:moveTo>
                      <a:pt x="20" y="0"/>
                    </a:moveTo>
                    <a:lnTo>
                      <a:pt x="10" y="3"/>
                    </a:lnTo>
                    <a:lnTo>
                      <a:pt x="0" y="8"/>
                    </a:lnTo>
                    <a:lnTo>
                      <a:pt x="0" y="13"/>
                    </a:lnTo>
                    <a:lnTo>
                      <a:pt x="10" y="22"/>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15" name="Freeform 2384"/>
              <p:cNvSpPr>
                <a:spLocks/>
              </p:cNvSpPr>
              <p:nvPr/>
            </p:nvSpPr>
            <p:spPr bwMode="auto">
              <a:xfrm>
                <a:off x="420" y="3059"/>
                <a:ext cx="21" cy="22"/>
              </a:xfrm>
              <a:custGeom>
                <a:avLst/>
                <a:gdLst>
                  <a:gd name="T0" fmla="*/ 20 w 21"/>
                  <a:gd name="T1" fmla="*/ 0 h 22"/>
                  <a:gd name="T2" fmla="*/ 10 w 21"/>
                  <a:gd name="T3" fmla="*/ 3 h 22"/>
                  <a:gd name="T4" fmla="*/ 5 w 21"/>
                  <a:gd name="T5" fmla="*/ 8 h 22"/>
                  <a:gd name="T6" fmla="*/ 0 w 21"/>
                  <a:gd name="T7" fmla="*/ 13 h 22"/>
                  <a:gd name="T8" fmla="*/ 5 w 21"/>
                  <a:gd name="T9" fmla="*/ 21 h 22"/>
                  <a:gd name="T10" fmla="*/ 0 60000 65536"/>
                  <a:gd name="T11" fmla="*/ 0 60000 65536"/>
                  <a:gd name="T12" fmla="*/ 0 60000 65536"/>
                  <a:gd name="T13" fmla="*/ 0 60000 65536"/>
                  <a:gd name="T14" fmla="*/ 0 60000 65536"/>
                  <a:gd name="T15" fmla="*/ 0 w 21"/>
                  <a:gd name="T16" fmla="*/ 0 h 22"/>
                  <a:gd name="T17" fmla="*/ 21 w 21"/>
                  <a:gd name="T18" fmla="*/ 22 h 22"/>
                </a:gdLst>
                <a:ahLst/>
                <a:cxnLst>
                  <a:cxn ang="T10">
                    <a:pos x="T0" y="T1"/>
                  </a:cxn>
                  <a:cxn ang="T11">
                    <a:pos x="T2" y="T3"/>
                  </a:cxn>
                  <a:cxn ang="T12">
                    <a:pos x="T4" y="T5"/>
                  </a:cxn>
                  <a:cxn ang="T13">
                    <a:pos x="T6" y="T7"/>
                  </a:cxn>
                  <a:cxn ang="T14">
                    <a:pos x="T8" y="T9"/>
                  </a:cxn>
                </a:cxnLst>
                <a:rect l="T15" t="T16" r="T17" b="T18"/>
                <a:pathLst>
                  <a:path w="21" h="22">
                    <a:moveTo>
                      <a:pt x="20" y="0"/>
                    </a:moveTo>
                    <a:lnTo>
                      <a:pt x="10" y="3"/>
                    </a:lnTo>
                    <a:lnTo>
                      <a:pt x="5" y="8"/>
                    </a:lnTo>
                    <a:lnTo>
                      <a:pt x="0" y="13"/>
                    </a:lnTo>
                    <a:lnTo>
                      <a:pt x="5" y="21"/>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16" name="Freeform 2385"/>
              <p:cNvSpPr>
                <a:spLocks/>
              </p:cNvSpPr>
              <p:nvPr/>
            </p:nvSpPr>
            <p:spPr bwMode="auto">
              <a:xfrm>
                <a:off x="372" y="3065"/>
                <a:ext cx="72" cy="37"/>
              </a:xfrm>
              <a:custGeom>
                <a:avLst/>
                <a:gdLst>
                  <a:gd name="T0" fmla="*/ 16 w 72"/>
                  <a:gd name="T1" fmla="*/ 0 h 37"/>
                  <a:gd name="T2" fmla="*/ 71 w 72"/>
                  <a:gd name="T3" fmla="*/ 27 h 37"/>
                  <a:gd name="T4" fmla="*/ 53 w 72"/>
                  <a:gd name="T5" fmla="*/ 29 h 37"/>
                  <a:gd name="T6" fmla="*/ 36 w 72"/>
                  <a:gd name="T7" fmla="*/ 32 h 37"/>
                  <a:gd name="T8" fmla="*/ 18 w 72"/>
                  <a:gd name="T9" fmla="*/ 34 h 37"/>
                  <a:gd name="T10" fmla="*/ 0 w 72"/>
                  <a:gd name="T11" fmla="*/ 36 h 37"/>
                  <a:gd name="T12" fmla="*/ 0 60000 65536"/>
                  <a:gd name="T13" fmla="*/ 0 60000 65536"/>
                  <a:gd name="T14" fmla="*/ 0 60000 65536"/>
                  <a:gd name="T15" fmla="*/ 0 60000 65536"/>
                  <a:gd name="T16" fmla="*/ 0 60000 65536"/>
                  <a:gd name="T17" fmla="*/ 0 60000 65536"/>
                  <a:gd name="T18" fmla="*/ 0 w 72"/>
                  <a:gd name="T19" fmla="*/ 0 h 37"/>
                  <a:gd name="T20" fmla="*/ 72 w 72"/>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72" h="37">
                    <a:moveTo>
                      <a:pt x="16" y="0"/>
                    </a:moveTo>
                    <a:lnTo>
                      <a:pt x="71" y="27"/>
                    </a:lnTo>
                    <a:lnTo>
                      <a:pt x="53" y="29"/>
                    </a:lnTo>
                    <a:lnTo>
                      <a:pt x="36" y="32"/>
                    </a:lnTo>
                    <a:lnTo>
                      <a:pt x="18" y="34"/>
                    </a:lnTo>
                    <a:lnTo>
                      <a:pt x="0" y="36"/>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17" name="Freeform 2386"/>
              <p:cNvSpPr>
                <a:spLocks/>
              </p:cNvSpPr>
              <p:nvPr/>
            </p:nvSpPr>
            <p:spPr bwMode="auto">
              <a:xfrm>
                <a:off x="347" y="3054"/>
                <a:ext cx="41" cy="42"/>
              </a:xfrm>
              <a:custGeom>
                <a:avLst/>
                <a:gdLst>
                  <a:gd name="T0" fmla="*/ 22 w 41"/>
                  <a:gd name="T1" fmla="*/ 41 h 42"/>
                  <a:gd name="T2" fmla="*/ 40 w 41"/>
                  <a:gd name="T3" fmla="*/ 39 h 42"/>
                  <a:gd name="T4" fmla="*/ 0 w 41"/>
                  <a:gd name="T5" fmla="*/ 0 h 42"/>
                  <a:gd name="T6" fmla="*/ 0 60000 65536"/>
                  <a:gd name="T7" fmla="*/ 0 60000 65536"/>
                  <a:gd name="T8" fmla="*/ 0 60000 65536"/>
                  <a:gd name="T9" fmla="*/ 0 w 41"/>
                  <a:gd name="T10" fmla="*/ 0 h 42"/>
                  <a:gd name="T11" fmla="*/ 41 w 41"/>
                  <a:gd name="T12" fmla="*/ 42 h 42"/>
                </a:gdLst>
                <a:ahLst/>
                <a:cxnLst>
                  <a:cxn ang="T6">
                    <a:pos x="T0" y="T1"/>
                  </a:cxn>
                  <a:cxn ang="T7">
                    <a:pos x="T2" y="T3"/>
                  </a:cxn>
                  <a:cxn ang="T8">
                    <a:pos x="T4" y="T5"/>
                  </a:cxn>
                </a:cxnLst>
                <a:rect l="T9" t="T10" r="T11" b="T12"/>
                <a:pathLst>
                  <a:path w="41" h="42">
                    <a:moveTo>
                      <a:pt x="22" y="41"/>
                    </a:moveTo>
                    <a:lnTo>
                      <a:pt x="40" y="39"/>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18" name="Freeform 2387"/>
              <p:cNvSpPr>
                <a:spLocks/>
              </p:cNvSpPr>
              <p:nvPr/>
            </p:nvSpPr>
            <p:spPr bwMode="auto">
              <a:xfrm>
                <a:off x="336" y="3055"/>
                <a:ext cx="21" cy="21"/>
              </a:xfrm>
              <a:custGeom>
                <a:avLst/>
                <a:gdLst>
                  <a:gd name="T0" fmla="*/ 0 w 21"/>
                  <a:gd name="T1" fmla="*/ 0 h 21"/>
                  <a:gd name="T2" fmla="*/ 10 w 21"/>
                  <a:gd name="T3" fmla="*/ 0 h 21"/>
                  <a:gd name="T4" fmla="*/ 20 w 21"/>
                  <a:gd name="T5" fmla="*/ 0 h 21"/>
                  <a:gd name="T6" fmla="*/ 2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0"/>
                    </a:moveTo>
                    <a:lnTo>
                      <a:pt x="10" y="0"/>
                    </a:lnTo>
                    <a:lnTo>
                      <a:pt x="20" y="0"/>
                    </a:lnTo>
                    <a:lnTo>
                      <a:pt x="2"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19" name="Line 2388"/>
              <p:cNvSpPr>
                <a:spLocks noChangeShapeType="1"/>
              </p:cNvSpPr>
              <p:nvPr/>
            </p:nvSpPr>
            <p:spPr bwMode="auto">
              <a:xfrm flipV="1">
                <a:off x="350" y="3072"/>
                <a:ext cx="15"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20" name="Freeform 2389"/>
              <p:cNvSpPr>
                <a:spLocks/>
              </p:cNvSpPr>
              <p:nvPr/>
            </p:nvSpPr>
            <p:spPr bwMode="auto">
              <a:xfrm>
                <a:off x="336" y="3052"/>
                <a:ext cx="30" cy="21"/>
              </a:xfrm>
              <a:custGeom>
                <a:avLst/>
                <a:gdLst>
                  <a:gd name="T0" fmla="*/ 0 w 30"/>
                  <a:gd name="T1" fmla="*/ 20 h 21"/>
                  <a:gd name="T2" fmla="*/ 21 w 30"/>
                  <a:gd name="T3" fmla="*/ 12 h 21"/>
                  <a:gd name="T4" fmla="*/ 29 w 30"/>
                  <a:gd name="T5" fmla="*/ 0 h 21"/>
                  <a:gd name="T6" fmla="*/ 0 60000 65536"/>
                  <a:gd name="T7" fmla="*/ 0 60000 65536"/>
                  <a:gd name="T8" fmla="*/ 0 60000 65536"/>
                  <a:gd name="T9" fmla="*/ 0 w 30"/>
                  <a:gd name="T10" fmla="*/ 0 h 21"/>
                  <a:gd name="T11" fmla="*/ 30 w 30"/>
                  <a:gd name="T12" fmla="*/ 21 h 21"/>
                </a:gdLst>
                <a:ahLst/>
                <a:cxnLst>
                  <a:cxn ang="T6">
                    <a:pos x="T0" y="T1"/>
                  </a:cxn>
                  <a:cxn ang="T7">
                    <a:pos x="T2" y="T3"/>
                  </a:cxn>
                  <a:cxn ang="T8">
                    <a:pos x="T4" y="T5"/>
                  </a:cxn>
                </a:cxnLst>
                <a:rect l="T9" t="T10" r="T11" b="T12"/>
                <a:pathLst>
                  <a:path w="30" h="21">
                    <a:moveTo>
                      <a:pt x="0" y="20"/>
                    </a:moveTo>
                    <a:lnTo>
                      <a:pt x="21" y="12"/>
                    </a:lnTo>
                    <a:lnTo>
                      <a:pt x="29"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21" name="Freeform 2390"/>
              <p:cNvSpPr>
                <a:spLocks/>
              </p:cNvSpPr>
              <p:nvPr/>
            </p:nvSpPr>
            <p:spPr bwMode="auto">
              <a:xfrm>
                <a:off x="333" y="3049"/>
                <a:ext cx="28" cy="21"/>
              </a:xfrm>
              <a:custGeom>
                <a:avLst/>
                <a:gdLst>
                  <a:gd name="T0" fmla="*/ 27 w 28"/>
                  <a:gd name="T1" fmla="*/ 0 h 21"/>
                  <a:gd name="T2" fmla="*/ 20 w 28"/>
                  <a:gd name="T3" fmla="*/ 10 h 21"/>
                  <a:gd name="T4" fmla="*/ 0 w 28"/>
                  <a:gd name="T5" fmla="*/ 20 h 21"/>
                  <a:gd name="T6" fmla="*/ 0 60000 65536"/>
                  <a:gd name="T7" fmla="*/ 0 60000 65536"/>
                  <a:gd name="T8" fmla="*/ 0 60000 65536"/>
                  <a:gd name="T9" fmla="*/ 0 w 28"/>
                  <a:gd name="T10" fmla="*/ 0 h 21"/>
                  <a:gd name="T11" fmla="*/ 28 w 28"/>
                  <a:gd name="T12" fmla="*/ 21 h 21"/>
                </a:gdLst>
                <a:ahLst/>
                <a:cxnLst>
                  <a:cxn ang="T6">
                    <a:pos x="T0" y="T1"/>
                  </a:cxn>
                  <a:cxn ang="T7">
                    <a:pos x="T2" y="T3"/>
                  </a:cxn>
                  <a:cxn ang="T8">
                    <a:pos x="T4" y="T5"/>
                  </a:cxn>
                </a:cxnLst>
                <a:rect l="T9" t="T10" r="T11" b="T12"/>
                <a:pathLst>
                  <a:path w="28" h="21">
                    <a:moveTo>
                      <a:pt x="27" y="0"/>
                    </a:moveTo>
                    <a:lnTo>
                      <a:pt x="20" y="1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22" name="Freeform 2391"/>
              <p:cNvSpPr>
                <a:spLocks/>
              </p:cNvSpPr>
              <p:nvPr/>
            </p:nvSpPr>
            <p:spPr bwMode="auto">
              <a:xfrm>
                <a:off x="333" y="3053"/>
                <a:ext cx="21" cy="21"/>
              </a:xfrm>
              <a:custGeom>
                <a:avLst/>
                <a:gdLst>
                  <a:gd name="T0" fmla="*/ 2 w 21"/>
                  <a:gd name="T1" fmla="*/ 20 h 21"/>
                  <a:gd name="T2" fmla="*/ 20 w 21"/>
                  <a:gd name="T3" fmla="*/ 0 h 21"/>
                  <a:gd name="T4" fmla="*/ 7 w 21"/>
                  <a:gd name="T5" fmla="*/ 0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 y="20"/>
                    </a:moveTo>
                    <a:lnTo>
                      <a:pt x="20" y="0"/>
                    </a:lnTo>
                    <a:lnTo>
                      <a:pt x="7" y="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23" name="Freeform 2392"/>
              <p:cNvSpPr>
                <a:spLocks/>
              </p:cNvSpPr>
              <p:nvPr/>
            </p:nvSpPr>
            <p:spPr bwMode="auto">
              <a:xfrm>
                <a:off x="356" y="3050"/>
                <a:ext cx="79" cy="40"/>
              </a:xfrm>
              <a:custGeom>
                <a:avLst/>
                <a:gdLst>
                  <a:gd name="T0" fmla="*/ 0 w 79"/>
                  <a:gd name="T1" fmla="*/ 0 h 40"/>
                  <a:gd name="T2" fmla="*/ 65 w 79"/>
                  <a:gd name="T3" fmla="*/ 37 h 40"/>
                  <a:gd name="T4" fmla="*/ 68 w 79"/>
                  <a:gd name="T5" fmla="*/ 39 h 40"/>
                  <a:gd name="T6" fmla="*/ 70 w 79"/>
                  <a:gd name="T7" fmla="*/ 39 h 40"/>
                  <a:gd name="T8" fmla="*/ 74 w 79"/>
                  <a:gd name="T9" fmla="*/ 37 h 40"/>
                  <a:gd name="T10" fmla="*/ 78 w 79"/>
                  <a:gd name="T11" fmla="*/ 36 h 40"/>
                  <a:gd name="T12" fmla="*/ 0 60000 65536"/>
                  <a:gd name="T13" fmla="*/ 0 60000 65536"/>
                  <a:gd name="T14" fmla="*/ 0 60000 65536"/>
                  <a:gd name="T15" fmla="*/ 0 60000 65536"/>
                  <a:gd name="T16" fmla="*/ 0 60000 65536"/>
                  <a:gd name="T17" fmla="*/ 0 60000 65536"/>
                  <a:gd name="T18" fmla="*/ 0 w 79"/>
                  <a:gd name="T19" fmla="*/ 0 h 40"/>
                  <a:gd name="T20" fmla="*/ 79 w 79"/>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79" h="40">
                    <a:moveTo>
                      <a:pt x="0" y="0"/>
                    </a:moveTo>
                    <a:lnTo>
                      <a:pt x="65" y="37"/>
                    </a:lnTo>
                    <a:lnTo>
                      <a:pt x="68" y="39"/>
                    </a:lnTo>
                    <a:lnTo>
                      <a:pt x="70" y="39"/>
                    </a:lnTo>
                    <a:lnTo>
                      <a:pt x="74" y="37"/>
                    </a:lnTo>
                    <a:lnTo>
                      <a:pt x="78" y="36"/>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24" name="Freeform 2393"/>
              <p:cNvSpPr>
                <a:spLocks/>
              </p:cNvSpPr>
              <p:nvPr/>
            </p:nvSpPr>
            <p:spPr bwMode="auto">
              <a:xfrm>
                <a:off x="356" y="3100"/>
                <a:ext cx="69" cy="21"/>
              </a:xfrm>
              <a:custGeom>
                <a:avLst/>
                <a:gdLst>
                  <a:gd name="T0" fmla="*/ 64 w 69"/>
                  <a:gd name="T1" fmla="*/ 11 h 21"/>
                  <a:gd name="T2" fmla="*/ 68 w 69"/>
                  <a:gd name="T3" fmla="*/ 3 h 21"/>
                  <a:gd name="T4" fmla="*/ 51 w 69"/>
                  <a:gd name="T5" fmla="*/ 0 h 21"/>
                  <a:gd name="T6" fmla="*/ 34 w 69"/>
                  <a:gd name="T7" fmla="*/ 3 h 21"/>
                  <a:gd name="T8" fmla="*/ 17 w 69"/>
                  <a:gd name="T9" fmla="*/ 11 h 21"/>
                  <a:gd name="T10" fmla="*/ 0 w 69"/>
                  <a:gd name="T11" fmla="*/ 20 h 21"/>
                  <a:gd name="T12" fmla="*/ 0 60000 65536"/>
                  <a:gd name="T13" fmla="*/ 0 60000 65536"/>
                  <a:gd name="T14" fmla="*/ 0 60000 65536"/>
                  <a:gd name="T15" fmla="*/ 0 60000 65536"/>
                  <a:gd name="T16" fmla="*/ 0 60000 65536"/>
                  <a:gd name="T17" fmla="*/ 0 60000 65536"/>
                  <a:gd name="T18" fmla="*/ 0 w 69"/>
                  <a:gd name="T19" fmla="*/ 0 h 21"/>
                  <a:gd name="T20" fmla="*/ 69 w 69"/>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69" h="21">
                    <a:moveTo>
                      <a:pt x="64" y="11"/>
                    </a:moveTo>
                    <a:lnTo>
                      <a:pt x="68" y="3"/>
                    </a:lnTo>
                    <a:lnTo>
                      <a:pt x="51" y="0"/>
                    </a:lnTo>
                    <a:lnTo>
                      <a:pt x="34" y="3"/>
                    </a:lnTo>
                    <a:lnTo>
                      <a:pt x="17" y="11"/>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25" name="Line 2394"/>
              <p:cNvSpPr>
                <a:spLocks noChangeShapeType="1"/>
              </p:cNvSpPr>
              <p:nvPr/>
            </p:nvSpPr>
            <p:spPr bwMode="auto">
              <a:xfrm flipH="1">
                <a:off x="346" y="3103"/>
                <a:ext cx="38" cy="49"/>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26" name="Freeform 2395"/>
              <p:cNvSpPr>
                <a:spLocks/>
              </p:cNvSpPr>
              <p:nvPr/>
            </p:nvSpPr>
            <p:spPr bwMode="auto">
              <a:xfrm>
                <a:off x="333" y="3149"/>
                <a:ext cx="26" cy="21"/>
              </a:xfrm>
              <a:custGeom>
                <a:avLst/>
                <a:gdLst>
                  <a:gd name="T0" fmla="*/ 0 w 26"/>
                  <a:gd name="T1" fmla="*/ 0 h 21"/>
                  <a:gd name="T2" fmla="*/ 17 w 26"/>
                  <a:gd name="T3" fmla="*/ 15 h 21"/>
                  <a:gd name="T4" fmla="*/ 20 w 26"/>
                  <a:gd name="T5" fmla="*/ 15 h 21"/>
                  <a:gd name="T6" fmla="*/ 25 w 26"/>
                  <a:gd name="T7" fmla="*/ 20 h 21"/>
                  <a:gd name="T8" fmla="*/ 0 60000 65536"/>
                  <a:gd name="T9" fmla="*/ 0 60000 65536"/>
                  <a:gd name="T10" fmla="*/ 0 60000 65536"/>
                  <a:gd name="T11" fmla="*/ 0 60000 65536"/>
                  <a:gd name="T12" fmla="*/ 0 w 26"/>
                  <a:gd name="T13" fmla="*/ 0 h 21"/>
                  <a:gd name="T14" fmla="*/ 26 w 26"/>
                  <a:gd name="T15" fmla="*/ 21 h 21"/>
                </a:gdLst>
                <a:ahLst/>
                <a:cxnLst>
                  <a:cxn ang="T8">
                    <a:pos x="T0" y="T1"/>
                  </a:cxn>
                  <a:cxn ang="T9">
                    <a:pos x="T2" y="T3"/>
                  </a:cxn>
                  <a:cxn ang="T10">
                    <a:pos x="T4" y="T5"/>
                  </a:cxn>
                  <a:cxn ang="T11">
                    <a:pos x="T6" y="T7"/>
                  </a:cxn>
                </a:cxnLst>
                <a:rect l="T12" t="T13" r="T14" b="T15"/>
                <a:pathLst>
                  <a:path w="26" h="21">
                    <a:moveTo>
                      <a:pt x="0" y="0"/>
                    </a:moveTo>
                    <a:lnTo>
                      <a:pt x="17" y="15"/>
                    </a:lnTo>
                    <a:lnTo>
                      <a:pt x="20" y="15"/>
                    </a:lnTo>
                    <a:lnTo>
                      <a:pt x="25"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27" name="Line 2396"/>
              <p:cNvSpPr>
                <a:spLocks noChangeShapeType="1"/>
              </p:cNvSpPr>
              <p:nvPr/>
            </p:nvSpPr>
            <p:spPr bwMode="auto">
              <a:xfrm flipV="1">
                <a:off x="351" y="3100"/>
                <a:ext cx="61" cy="5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28" name="Freeform 2397"/>
              <p:cNvSpPr>
                <a:spLocks/>
              </p:cNvSpPr>
              <p:nvPr/>
            </p:nvSpPr>
            <p:spPr bwMode="auto">
              <a:xfrm>
                <a:off x="431" y="3098"/>
                <a:ext cx="21" cy="21"/>
              </a:xfrm>
              <a:custGeom>
                <a:avLst/>
                <a:gdLst>
                  <a:gd name="T0" fmla="*/ 17 w 21"/>
                  <a:gd name="T1" fmla="*/ 12 h 21"/>
                  <a:gd name="T2" fmla="*/ 1 w 21"/>
                  <a:gd name="T3" fmla="*/ 20 h 21"/>
                  <a:gd name="T4" fmla="*/ 0 w 21"/>
                  <a:gd name="T5" fmla="*/ 6 h 21"/>
                  <a:gd name="T6" fmla="*/ 2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17" y="12"/>
                    </a:moveTo>
                    <a:lnTo>
                      <a:pt x="1" y="20"/>
                    </a:lnTo>
                    <a:lnTo>
                      <a:pt x="0" y="6"/>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29" name="Freeform 2398"/>
              <p:cNvSpPr>
                <a:spLocks/>
              </p:cNvSpPr>
              <p:nvPr/>
            </p:nvSpPr>
            <p:spPr bwMode="auto">
              <a:xfrm>
                <a:off x="376" y="3102"/>
                <a:ext cx="24" cy="21"/>
              </a:xfrm>
              <a:custGeom>
                <a:avLst/>
                <a:gdLst>
                  <a:gd name="T0" fmla="*/ 23 w 24"/>
                  <a:gd name="T1" fmla="*/ 15 h 21"/>
                  <a:gd name="T2" fmla="*/ 12 w 24"/>
                  <a:gd name="T3" fmla="*/ 17 h 21"/>
                  <a:gd name="T4" fmla="*/ 0 w 24"/>
                  <a:gd name="T5" fmla="*/ 20 h 21"/>
                  <a:gd name="T6" fmla="*/ 10 w 24"/>
                  <a:gd name="T7" fmla="*/ 0 h 21"/>
                  <a:gd name="T8" fmla="*/ 0 60000 65536"/>
                  <a:gd name="T9" fmla="*/ 0 60000 65536"/>
                  <a:gd name="T10" fmla="*/ 0 60000 65536"/>
                  <a:gd name="T11" fmla="*/ 0 60000 65536"/>
                  <a:gd name="T12" fmla="*/ 0 w 24"/>
                  <a:gd name="T13" fmla="*/ 0 h 21"/>
                  <a:gd name="T14" fmla="*/ 24 w 24"/>
                  <a:gd name="T15" fmla="*/ 21 h 21"/>
                </a:gdLst>
                <a:ahLst/>
                <a:cxnLst>
                  <a:cxn ang="T8">
                    <a:pos x="T0" y="T1"/>
                  </a:cxn>
                  <a:cxn ang="T9">
                    <a:pos x="T2" y="T3"/>
                  </a:cxn>
                  <a:cxn ang="T10">
                    <a:pos x="T4" y="T5"/>
                  </a:cxn>
                  <a:cxn ang="T11">
                    <a:pos x="T6" y="T7"/>
                  </a:cxn>
                </a:cxnLst>
                <a:rect l="T12" t="T13" r="T14" b="T15"/>
                <a:pathLst>
                  <a:path w="24" h="21">
                    <a:moveTo>
                      <a:pt x="23" y="15"/>
                    </a:moveTo>
                    <a:lnTo>
                      <a:pt x="12" y="17"/>
                    </a:lnTo>
                    <a:lnTo>
                      <a:pt x="0" y="20"/>
                    </a:lnTo>
                    <a:lnTo>
                      <a:pt x="1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30" name="Line 2399"/>
              <p:cNvSpPr>
                <a:spLocks noChangeShapeType="1"/>
              </p:cNvSpPr>
              <p:nvPr/>
            </p:nvSpPr>
            <p:spPr bwMode="auto">
              <a:xfrm flipH="1">
                <a:off x="348" y="3115"/>
                <a:ext cx="25"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31" name="Freeform 2400"/>
              <p:cNvSpPr>
                <a:spLocks/>
              </p:cNvSpPr>
              <p:nvPr/>
            </p:nvSpPr>
            <p:spPr bwMode="auto">
              <a:xfrm>
                <a:off x="392" y="3118"/>
                <a:ext cx="21" cy="1"/>
              </a:xfrm>
              <a:custGeom>
                <a:avLst/>
                <a:gdLst>
                  <a:gd name="T0" fmla="*/ 0 w 21"/>
                  <a:gd name="T1" fmla="*/ 0 h 1"/>
                  <a:gd name="T2" fmla="*/ 11 w 21"/>
                  <a:gd name="T3" fmla="*/ 0 h 1"/>
                  <a:gd name="T4" fmla="*/ 20 w 21"/>
                  <a:gd name="T5" fmla="*/ 0 h 1"/>
                  <a:gd name="T6" fmla="*/ 0 60000 65536"/>
                  <a:gd name="T7" fmla="*/ 0 60000 65536"/>
                  <a:gd name="T8" fmla="*/ 0 60000 65536"/>
                  <a:gd name="T9" fmla="*/ 0 w 21"/>
                  <a:gd name="T10" fmla="*/ 0 h 1"/>
                  <a:gd name="T11" fmla="*/ 21 w 21"/>
                  <a:gd name="T12" fmla="*/ 1 h 1"/>
                </a:gdLst>
                <a:ahLst/>
                <a:cxnLst>
                  <a:cxn ang="T6">
                    <a:pos x="T0" y="T1"/>
                  </a:cxn>
                  <a:cxn ang="T7">
                    <a:pos x="T2" y="T3"/>
                  </a:cxn>
                  <a:cxn ang="T8">
                    <a:pos x="T4" y="T5"/>
                  </a:cxn>
                </a:cxnLst>
                <a:rect l="T9" t="T10" r="T11" b="T12"/>
                <a:pathLst>
                  <a:path w="21" h="1">
                    <a:moveTo>
                      <a:pt x="0" y="0"/>
                    </a:moveTo>
                    <a:lnTo>
                      <a:pt x="11" y="0"/>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32" name="Line 2401"/>
              <p:cNvSpPr>
                <a:spLocks noChangeShapeType="1"/>
              </p:cNvSpPr>
              <p:nvPr/>
            </p:nvSpPr>
            <p:spPr bwMode="auto">
              <a:xfrm flipH="1">
                <a:off x="356" y="3118"/>
                <a:ext cx="49" cy="3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33" name="Freeform 2402"/>
              <p:cNvSpPr>
                <a:spLocks/>
              </p:cNvSpPr>
              <p:nvPr/>
            </p:nvSpPr>
            <p:spPr bwMode="auto">
              <a:xfrm>
                <a:off x="386" y="3085"/>
                <a:ext cx="84" cy="21"/>
              </a:xfrm>
              <a:custGeom>
                <a:avLst/>
                <a:gdLst>
                  <a:gd name="T0" fmla="*/ 0 w 84"/>
                  <a:gd name="T1" fmla="*/ 20 h 21"/>
                  <a:gd name="T2" fmla="*/ 20 w 84"/>
                  <a:gd name="T3" fmla="*/ 16 h 21"/>
                  <a:gd name="T4" fmla="*/ 40 w 84"/>
                  <a:gd name="T5" fmla="*/ 13 h 21"/>
                  <a:gd name="T6" fmla="*/ 81 w 84"/>
                  <a:gd name="T7" fmla="*/ 7 h 21"/>
                  <a:gd name="T8" fmla="*/ 83 w 84"/>
                  <a:gd name="T9" fmla="*/ 0 h 21"/>
                  <a:gd name="T10" fmla="*/ 0 60000 65536"/>
                  <a:gd name="T11" fmla="*/ 0 60000 65536"/>
                  <a:gd name="T12" fmla="*/ 0 60000 65536"/>
                  <a:gd name="T13" fmla="*/ 0 60000 65536"/>
                  <a:gd name="T14" fmla="*/ 0 60000 65536"/>
                  <a:gd name="T15" fmla="*/ 0 w 84"/>
                  <a:gd name="T16" fmla="*/ 0 h 21"/>
                  <a:gd name="T17" fmla="*/ 84 w 84"/>
                  <a:gd name="T18" fmla="*/ 21 h 21"/>
                </a:gdLst>
                <a:ahLst/>
                <a:cxnLst>
                  <a:cxn ang="T10">
                    <a:pos x="T0" y="T1"/>
                  </a:cxn>
                  <a:cxn ang="T11">
                    <a:pos x="T2" y="T3"/>
                  </a:cxn>
                  <a:cxn ang="T12">
                    <a:pos x="T4" y="T5"/>
                  </a:cxn>
                  <a:cxn ang="T13">
                    <a:pos x="T6" y="T7"/>
                  </a:cxn>
                  <a:cxn ang="T14">
                    <a:pos x="T8" y="T9"/>
                  </a:cxn>
                </a:cxnLst>
                <a:rect l="T15" t="T16" r="T17" b="T18"/>
                <a:pathLst>
                  <a:path w="84" h="21">
                    <a:moveTo>
                      <a:pt x="0" y="20"/>
                    </a:moveTo>
                    <a:lnTo>
                      <a:pt x="20" y="16"/>
                    </a:lnTo>
                    <a:lnTo>
                      <a:pt x="40" y="13"/>
                    </a:lnTo>
                    <a:lnTo>
                      <a:pt x="81" y="7"/>
                    </a:lnTo>
                    <a:lnTo>
                      <a:pt x="83"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34" name="Freeform 2403"/>
              <p:cNvSpPr>
                <a:spLocks/>
              </p:cNvSpPr>
              <p:nvPr/>
            </p:nvSpPr>
            <p:spPr bwMode="auto">
              <a:xfrm>
                <a:off x="443" y="3079"/>
                <a:ext cx="46" cy="27"/>
              </a:xfrm>
              <a:custGeom>
                <a:avLst/>
                <a:gdLst>
                  <a:gd name="T0" fmla="*/ 45 w 46"/>
                  <a:gd name="T1" fmla="*/ 0 h 27"/>
                  <a:gd name="T2" fmla="*/ 1 w 46"/>
                  <a:gd name="T3" fmla="*/ 17 h 27"/>
                  <a:gd name="T4" fmla="*/ 0 w 46"/>
                  <a:gd name="T5" fmla="*/ 26 h 27"/>
                  <a:gd name="T6" fmla="*/ 0 60000 65536"/>
                  <a:gd name="T7" fmla="*/ 0 60000 65536"/>
                  <a:gd name="T8" fmla="*/ 0 60000 65536"/>
                  <a:gd name="T9" fmla="*/ 0 w 46"/>
                  <a:gd name="T10" fmla="*/ 0 h 27"/>
                  <a:gd name="T11" fmla="*/ 46 w 46"/>
                  <a:gd name="T12" fmla="*/ 27 h 27"/>
                </a:gdLst>
                <a:ahLst/>
                <a:cxnLst>
                  <a:cxn ang="T6">
                    <a:pos x="T0" y="T1"/>
                  </a:cxn>
                  <a:cxn ang="T7">
                    <a:pos x="T2" y="T3"/>
                  </a:cxn>
                  <a:cxn ang="T8">
                    <a:pos x="T4" y="T5"/>
                  </a:cxn>
                </a:cxnLst>
                <a:rect l="T9" t="T10" r="T11" b="T12"/>
                <a:pathLst>
                  <a:path w="46" h="27">
                    <a:moveTo>
                      <a:pt x="45" y="0"/>
                    </a:moveTo>
                    <a:lnTo>
                      <a:pt x="1" y="17"/>
                    </a:lnTo>
                    <a:lnTo>
                      <a:pt x="0" y="26"/>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35" name="Line 2404"/>
              <p:cNvSpPr>
                <a:spLocks noChangeShapeType="1"/>
              </p:cNvSpPr>
              <p:nvPr/>
            </p:nvSpPr>
            <p:spPr bwMode="auto">
              <a:xfrm>
                <a:off x="465" y="3087"/>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36" name="Line 2405"/>
              <p:cNvSpPr>
                <a:spLocks noChangeShapeType="1"/>
              </p:cNvSpPr>
              <p:nvPr/>
            </p:nvSpPr>
            <p:spPr bwMode="auto">
              <a:xfrm flipH="1">
                <a:off x="468" y="3077"/>
                <a:ext cx="27" cy="1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37" name="Freeform 2406"/>
              <p:cNvSpPr>
                <a:spLocks/>
              </p:cNvSpPr>
              <p:nvPr/>
            </p:nvSpPr>
            <p:spPr bwMode="auto">
              <a:xfrm>
                <a:off x="478" y="3084"/>
                <a:ext cx="21" cy="21"/>
              </a:xfrm>
              <a:custGeom>
                <a:avLst/>
                <a:gdLst>
                  <a:gd name="T0" fmla="*/ 0 w 21"/>
                  <a:gd name="T1" fmla="*/ 0 h 21"/>
                  <a:gd name="T2" fmla="*/ 0 w 21"/>
                  <a:gd name="T3" fmla="*/ 20 h 21"/>
                  <a:gd name="T4" fmla="*/ 20 w 21"/>
                  <a:gd name="T5" fmla="*/ 15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0"/>
                    </a:moveTo>
                    <a:lnTo>
                      <a:pt x="0" y="20"/>
                    </a:lnTo>
                    <a:lnTo>
                      <a:pt x="20" y="15"/>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38" name="Freeform 2407"/>
              <p:cNvSpPr>
                <a:spLocks/>
              </p:cNvSpPr>
              <p:nvPr/>
            </p:nvSpPr>
            <p:spPr bwMode="auto">
              <a:xfrm>
                <a:off x="470" y="3083"/>
                <a:ext cx="21" cy="49"/>
              </a:xfrm>
              <a:custGeom>
                <a:avLst/>
                <a:gdLst>
                  <a:gd name="T0" fmla="*/ 20 w 21"/>
                  <a:gd name="T1" fmla="*/ 0 h 49"/>
                  <a:gd name="T2" fmla="*/ 17 w 21"/>
                  <a:gd name="T3" fmla="*/ 7 h 49"/>
                  <a:gd name="T4" fmla="*/ 0 w 21"/>
                  <a:gd name="T5" fmla="*/ 48 h 49"/>
                  <a:gd name="T6" fmla="*/ 0 60000 65536"/>
                  <a:gd name="T7" fmla="*/ 0 60000 65536"/>
                  <a:gd name="T8" fmla="*/ 0 60000 65536"/>
                  <a:gd name="T9" fmla="*/ 0 w 21"/>
                  <a:gd name="T10" fmla="*/ 0 h 49"/>
                  <a:gd name="T11" fmla="*/ 21 w 21"/>
                  <a:gd name="T12" fmla="*/ 49 h 49"/>
                </a:gdLst>
                <a:ahLst/>
                <a:cxnLst>
                  <a:cxn ang="T6">
                    <a:pos x="T0" y="T1"/>
                  </a:cxn>
                  <a:cxn ang="T7">
                    <a:pos x="T2" y="T3"/>
                  </a:cxn>
                  <a:cxn ang="T8">
                    <a:pos x="T4" y="T5"/>
                  </a:cxn>
                </a:cxnLst>
                <a:rect l="T9" t="T10" r="T11" b="T12"/>
                <a:pathLst>
                  <a:path w="21" h="49">
                    <a:moveTo>
                      <a:pt x="20" y="0"/>
                    </a:moveTo>
                    <a:lnTo>
                      <a:pt x="17" y="7"/>
                    </a:lnTo>
                    <a:lnTo>
                      <a:pt x="0" y="48"/>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39" name="Freeform 2408"/>
              <p:cNvSpPr>
                <a:spLocks/>
              </p:cNvSpPr>
              <p:nvPr/>
            </p:nvSpPr>
            <p:spPr bwMode="auto">
              <a:xfrm>
                <a:off x="473" y="3127"/>
                <a:ext cx="64" cy="21"/>
              </a:xfrm>
              <a:custGeom>
                <a:avLst/>
                <a:gdLst>
                  <a:gd name="T0" fmla="*/ 0 w 64"/>
                  <a:gd name="T1" fmla="*/ 20 h 21"/>
                  <a:gd name="T2" fmla="*/ 16 w 64"/>
                  <a:gd name="T3" fmla="*/ 10 h 21"/>
                  <a:gd name="T4" fmla="*/ 34 w 64"/>
                  <a:gd name="T5" fmla="*/ 0 h 21"/>
                  <a:gd name="T6" fmla="*/ 50 w 64"/>
                  <a:gd name="T7" fmla="*/ 0 h 21"/>
                  <a:gd name="T8" fmla="*/ 56 w 64"/>
                  <a:gd name="T9" fmla="*/ 0 h 21"/>
                  <a:gd name="T10" fmla="*/ 63 w 64"/>
                  <a:gd name="T11" fmla="*/ 0 h 21"/>
                  <a:gd name="T12" fmla="*/ 0 60000 65536"/>
                  <a:gd name="T13" fmla="*/ 0 60000 65536"/>
                  <a:gd name="T14" fmla="*/ 0 60000 65536"/>
                  <a:gd name="T15" fmla="*/ 0 60000 65536"/>
                  <a:gd name="T16" fmla="*/ 0 60000 65536"/>
                  <a:gd name="T17" fmla="*/ 0 60000 65536"/>
                  <a:gd name="T18" fmla="*/ 0 w 64"/>
                  <a:gd name="T19" fmla="*/ 0 h 21"/>
                  <a:gd name="T20" fmla="*/ 64 w 64"/>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64" h="21">
                    <a:moveTo>
                      <a:pt x="0" y="20"/>
                    </a:moveTo>
                    <a:lnTo>
                      <a:pt x="16" y="10"/>
                    </a:lnTo>
                    <a:lnTo>
                      <a:pt x="34" y="0"/>
                    </a:lnTo>
                    <a:lnTo>
                      <a:pt x="50" y="0"/>
                    </a:lnTo>
                    <a:lnTo>
                      <a:pt x="56" y="0"/>
                    </a:lnTo>
                    <a:lnTo>
                      <a:pt x="63"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40" name="Line 2409"/>
              <p:cNvSpPr>
                <a:spLocks noChangeShapeType="1"/>
              </p:cNvSpPr>
              <p:nvPr/>
            </p:nvSpPr>
            <p:spPr bwMode="auto">
              <a:xfrm flipH="1">
                <a:off x="468" y="3128"/>
                <a:ext cx="66" cy="5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41" name="Freeform 2410"/>
              <p:cNvSpPr>
                <a:spLocks/>
              </p:cNvSpPr>
              <p:nvPr/>
            </p:nvSpPr>
            <p:spPr bwMode="auto">
              <a:xfrm>
                <a:off x="457" y="3183"/>
                <a:ext cx="21" cy="21"/>
              </a:xfrm>
              <a:custGeom>
                <a:avLst/>
                <a:gdLst>
                  <a:gd name="T0" fmla="*/ 20 w 21"/>
                  <a:gd name="T1" fmla="*/ 0 h 21"/>
                  <a:gd name="T2" fmla="*/ 11 w 21"/>
                  <a:gd name="T3" fmla="*/ 0 h 21"/>
                  <a:gd name="T4" fmla="*/ 3 w 21"/>
                  <a:gd name="T5" fmla="*/ 0 h 21"/>
                  <a:gd name="T6" fmla="*/ 1 w 21"/>
                  <a:gd name="T7" fmla="*/ 0 h 21"/>
                  <a:gd name="T8" fmla="*/ 1 w 21"/>
                  <a:gd name="T9" fmla="*/ 3 h 21"/>
                  <a:gd name="T10" fmla="*/ 0 w 21"/>
                  <a:gd name="T11" fmla="*/ 20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20" y="0"/>
                    </a:moveTo>
                    <a:lnTo>
                      <a:pt x="11" y="0"/>
                    </a:lnTo>
                    <a:lnTo>
                      <a:pt x="3" y="0"/>
                    </a:lnTo>
                    <a:lnTo>
                      <a:pt x="1" y="0"/>
                    </a:lnTo>
                    <a:lnTo>
                      <a:pt x="1" y="3"/>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42" name="Freeform 2411"/>
              <p:cNvSpPr>
                <a:spLocks/>
              </p:cNvSpPr>
              <p:nvPr/>
            </p:nvSpPr>
            <p:spPr bwMode="auto">
              <a:xfrm>
                <a:off x="461" y="3184"/>
                <a:ext cx="21" cy="21"/>
              </a:xfrm>
              <a:custGeom>
                <a:avLst/>
                <a:gdLst>
                  <a:gd name="T0" fmla="*/ 5 w 21"/>
                  <a:gd name="T1" fmla="*/ 20 h 21"/>
                  <a:gd name="T2" fmla="*/ 0 w 21"/>
                  <a:gd name="T3" fmla="*/ 6 h 21"/>
                  <a:gd name="T4" fmla="*/ 15 w 21"/>
                  <a:gd name="T5" fmla="*/ 0 h 21"/>
                  <a:gd name="T6" fmla="*/ 20 w 21"/>
                  <a:gd name="T7" fmla="*/ 12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5" y="20"/>
                    </a:moveTo>
                    <a:lnTo>
                      <a:pt x="0" y="6"/>
                    </a:lnTo>
                    <a:lnTo>
                      <a:pt x="15" y="0"/>
                    </a:lnTo>
                    <a:lnTo>
                      <a:pt x="20" y="12"/>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43" name="Freeform 2412"/>
              <p:cNvSpPr>
                <a:spLocks/>
              </p:cNvSpPr>
              <p:nvPr/>
            </p:nvSpPr>
            <p:spPr bwMode="auto">
              <a:xfrm>
                <a:off x="420" y="3170"/>
                <a:ext cx="62" cy="21"/>
              </a:xfrm>
              <a:custGeom>
                <a:avLst/>
                <a:gdLst>
                  <a:gd name="T0" fmla="*/ 61 w 62"/>
                  <a:gd name="T1" fmla="*/ 0 h 21"/>
                  <a:gd name="T2" fmla="*/ 47 w 62"/>
                  <a:gd name="T3" fmla="*/ 0 h 21"/>
                  <a:gd name="T4" fmla="*/ 32 w 62"/>
                  <a:gd name="T5" fmla="*/ 0 h 21"/>
                  <a:gd name="T6" fmla="*/ 16 w 62"/>
                  <a:gd name="T7" fmla="*/ 0 h 21"/>
                  <a:gd name="T8" fmla="*/ 0 w 62"/>
                  <a:gd name="T9" fmla="*/ 20 h 21"/>
                  <a:gd name="T10" fmla="*/ 0 60000 65536"/>
                  <a:gd name="T11" fmla="*/ 0 60000 65536"/>
                  <a:gd name="T12" fmla="*/ 0 60000 65536"/>
                  <a:gd name="T13" fmla="*/ 0 60000 65536"/>
                  <a:gd name="T14" fmla="*/ 0 60000 65536"/>
                  <a:gd name="T15" fmla="*/ 0 w 62"/>
                  <a:gd name="T16" fmla="*/ 0 h 21"/>
                  <a:gd name="T17" fmla="*/ 62 w 62"/>
                  <a:gd name="T18" fmla="*/ 21 h 21"/>
                </a:gdLst>
                <a:ahLst/>
                <a:cxnLst>
                  <a:cxn ang="T10">
                    <a:pos x="T0" y="T1"/>
                  </a:cxn>
                  <a:cxn ang="T11">
                    <a:pos x="T2" y="T3"/>
                  </a:cxn>
                  <a:cxn ang="T12">
                    <a:pos x="T4" y="T5"/>
                  </a:cxn>
                  <a:cxn ang="T13">
                    <a:pos x="T6" y="T7"/>
                  </a:cxn>
                  <a:cxn ang="T14">
                    <a:pos x="T8" y="T9"/>
                  </a:cxn>
                </a:cxnLst>
                <a:rect l="T15" t="T16" r="T17" b="T18"/>
                <a:pathLst>
                  <a:path w="62" h="21">
                    <a:moveTo>
                      <a:pt x="61" y="0"/>
                    </a:moveTo>
                    <a:lnTo>
                      <a:pt x="47" y="0"/>
                    </a:lnTo>
                    <a:lnTo>
                      <a:pt x="32" y="0"/>
                    </a:lnTo>
                    <a:lnTo>
                      <a:pt x="16" y="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44" name="Line 2413"/>
              <p:cNvSpPr>
                <a:spLocks noChangeShapeType="1"/>
              </p:cNvSpPr>
              <p:nvPr/>
            </p:nvSpPr>
            <p:spPr bwMode="auto">
              <a:xfrm>
                <a:off x="422" y="3173"/>
                <a:ext cx="35" cy="1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45" name="Line 2414"/>
              <p:cNvSpPr>
                <a:spLocks noChangeShapeType="1"/>
              </p:cNvSpPr>
              <p:nvPr/>
            </p:nvSpPr>
            <p:spPr bwMode="auto">
              <a:xfrm flipH="1">
                <a:off x="447" y="3184"/>
                <a:ext cx="3"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46" name="Line 2415"/>
              <p:cNvSpPr>
                <a:spLocks noChangeShapeType="1"/>
              </p:cNvSpPr>
              <p:nvPr/>
            </p:nvSpPr>
            <p:spPr bwMode="auto">
              <a:xfrm flipV="1">
                <a:off x="446" y="3184"/>
                <a:ext cx="1"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47" name="Line 2416"/>
              <p:cNvSpPr>
                <a:spLocks noChangeShapeType="1"/>
              </p:cNvSpPr>
              <p:nvPr/>
            </p:nvSpPr>
            <p:spPr bwMode="auto">
              <a:xfrm flipH="1">
                <a:off x="445" y="3183"/>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48" name="Line 2417"/>
              <p:cNvSpPr>
                <a:spLocks noChangeShapeType="1"/>
              </p:cNvSpPr>
              <p:nvPr/>
            </p:nvSpPr>
            <p:spPr bwMode="auto">
              <a:xfrm flipV="1">
                <a:off x="442" y="3182"/>
                <a:ext cx="3"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49" name="Line 2418"/>
              <p:cNvSpPr>
                <a:spLocks noChangeShapeType="1"/>
              </p:cNvSpPr>
              <p:nvPr/>
            </p:nvSpPr>
            <p:spPr bwMode="auto">
              <a:xfrm flipH="1">
                <a:off x="441" y="3182"/>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50" name="Line 2419"/>
              <p:cNvSpPr>
                <a:spLocks noChangeShapeType="1"/>
              </p:cNvSpPr>
              <p:nvPr/>
            </p:nvSpPr>
            <p:spPr bwMode="auto">
              <a:xfrm flipV="1">
                <a:off x="440" y="3180"/>
                <a:ext cx="1"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51" name="Line 2420"/>
              <p:cNvSpPr>
                <a:spLocks noChangeShapeType="1"/>
              </p:cNvSpPr>
              <p:nvPr/>
            </p:nvSpPr>
            <p:spPr bwMode="auto">
              <a:xfrm flipH="1">
                <a:off x="437" y="3180"/>
                <a:ext cx="3"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52" name="Line 2421"/>
              <p:cNvSpPr>
                <a:spLocks noChangeShapeType="1"/>
              </p:cNvSpPr>
              <p:nvPr/>
            </p:nvSpPr>
            <p:spPr bwMode="auto">
              <a:xfrm flipV="1">
                <a:off x="436" y="3179"/>
                <a:ext cx="1"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53" name="Line 2422"/>
              <p:cNvSpPr>
                <a:spLocks noChangeShapeType="1"/>
              </p:cNvSpPr>
              <p:nvPr/>
            </p:nvSpPr>
            <p:spPr bwMode="auto">
              <a:xfrm flipH="1">
                <a:off x="435" y="3179"/>
                <a:ext cx="1"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54" name="Line 2423"/>
              <p:cNvSpPr>
                <a:spLocks noChangeShapeType="1"/>
              </p:cNvSpPr>
              <p:nvPr/>
            </p:nvSpPr>
            <p:spPr bwMode="auto">
              <a:xfrm flipV="1">
                <a:off x="432" y="3178"/>
                <a:ext cx="3"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55" name="Freeform 2424"/>
              <p:cNvSpPr>
                <a:spLocks/>
              </p:cNvSpPr>
              <p:nvPr/>
            </p:nvSpPr>
            <p:spPr bwMode="auto">
              <a:xfrm>
                <a:off x="421" y="3129"/>
                <a:ext cx="56" cy="42"/>
              </a:xfrm>
              <a:custGeom>
                <a:avLst/>
                <a:gdLst>
                  <a:gd name="T0" fmla="*/ 0 w 56"/>
                  <a:gd name="T1" fmla="*/ 41 h 42"/>
                  <a:gd name="T2" fmla="*/ 7 w 56"/>
                  <a:gd name="T3" fmla="*/ 39 h 42"/>
                  <a:gd name="T4" fmla="*/ 16 w 56"/>
                  <a:gd name="T5" fmla="*/ 38 h 42"/>
                  <a:gd name="T6" fmla="*/ 40 w 56"/>
                  <a:gd name="T7" fmla="*/ 2 h 42"/>
                  <a:gd name="T8" fmla="*/ 55 w 56"/>
                  <a:gd name="T9" fmla="*/ 0 h 42"/>
                  <a:gd name="T10" fmla="*/ 21 w 56"/>
                  <a:gd name="T11" fmla="*/ 41 h 42"/>
                  <a:gd name="T12" fmla="*/ 0 60000 65536"/>
                  <a:gd name="T13" fmla="*/ 0 60000 65536"/>
                  <a:gd name="T14" fmla="*/ 0 60000 65536"/>
                  <a:gd name="T15" fmla="*/ 0 60000 65536"/>
                  <a:gd name="T16" fmla="*/ 0 60000 65536"/>
                  <a:gd name="T17" fmla="*/ 0 60000 65536"/>
                  <a:gd name="T18" fmla="*/ 0 w 56"/>
                  <a:gd name="T19" fmla="*/ 0 h 42"/>
                  <a:gd name="T20" fmla="*/ 56 w 56"/>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56" h="42">
                    <a:moveTo>
                      <a:pt x="0" y="41"/>
                    </a:moveTo>
                    <a:lnTo>
                      <a:pt x="7" y="39"/>
                    </a:lnTo>
                    <a:lnTo>
                      <a:pt x="16" y="38"/>
                    </a:lnTo>
                    <a:lnTo>
                      <a:pt x="40" y="2"/>
                    </a:lnTo>
                    <a:lnTo>
                      <a:pt x="55" y="0"/>
                    </a:lnTo>
                    <a:lnTo>
                      <a:pt x="21" y="41"/>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56" name="Line 2425"/>
              <p:cNvSpPr>
                <a:spLocks noChangeShapeType="1"/>
              </p:cNvSpPr>
              <p:nvPr/>
            </p:nvSpPr>
            <p:spPr bwMode="auto">
              <a:xfrm flipH="1" flipV="1">
                <a:off x="451" y="3148"/>
                <a:ext cx="8"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57" name="Line 2426"/>
              <p:cNvSpPr>
                <a:spLocks noChangeShapeType="1"/>
              </p:cNvSpPr>
              <p:nvPr/>
            </p:nvSpPr>
            <p:spPr bwMode="auto">
              <a:xfrm flipH="1" flipV="1">
                <a:off x="449" y="3147"/>
                <a:ext cx="2"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58" name="Line 2427"/>
              <p:cNvSpPr>
                <a:spLocks noChangeShapeType="1"/>
              </p:cNvSpPr>
              <p:nvPr/>
            </p:nvSpPr>
            <p:spPr bwMode="auto">
              <a:xfrm>
                <a:off x="452" y="3141"/>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59" name="Line 2428"/>
              <p:cNvSpPr>
                <a:spLocks noChangeShapeType="1"/>
              </p:cNvSpPr>
              <p:nvPr/>
            </p:nvSpPr>
            <p:spPr bwMode="auto">
              <a:xfrm>
                <a:off x="457" y="3138"/>
                <a:ext cx="10"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60" name="Line 2429"/>
              <p:cNvSpPr>
                <a:spLocks noChangeShapeType="1"/>
              </p:cNvSpPr>
              <p:nvPr/>
            </p:nvSpPr>
            <p:spPr bwMode="auto">
              <a:xfrm flipV="1">
                <a:off x="435" y="3132"/>
                <a:ext cx="22" cy="3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61" name="Freeform 2430"/>
              <p:cNvSpPr>
                <a:spLocks/>
              </p:cNvSpPr>
              <p:nvPr/>
            </p:nvSpPr>
            <p:spPr bwMode="auto">
              <a:xfrm>
                <a:off x="437" y="3092"/>
                <a:ext cx="30" cy="43"/>
              </a:xfrm>
              <a:custGeom>
                <a:avLst/>
                <a:gdLst>
                  <a:gd name="T0" fmla="*/ 0 w 30"/>
                  <a:gd name="T1" fmla="*/ 42 h 43"/>
                  <a:gd name="T2" fmla="*/ 20 w 30"/>
                  <a:gd name="T3" fmla="*/ 39 h 43"/>
                  <a:gd name="T4" fmla="*/ 29 w 30"/>
                  <a:gd name="T5" fmla="*/ 0 h 43"/>
                  <a:gd name="T6" fmla="*/ 0 60000 65536"/>
                  <a:gd name="T7" fmla="*/ 0 60000 65536"/>
                  <a:gd name="T8" fmla="*/ 0 60000 65536"/>
                  <a:gd name="T9" fmla="*/ 0 w 30"/>
                  <a:gd name="T10" fmla="*/ 0 h 43"/>
                  <a:gd name="T11" fmla="*/ 30 w 30"/>
                  <a:gd name="T12" fmla="*/ 43 h 43"/>
                </a:gdLst>
                <a:ahLst/>
                <a:cxnLst>
                  <a:cxn ang="T6">
                    <a:pos x="T0" y="T1"/>
                  </a:cxn>
                  <a:cxn ang="T7">
                    <a:pos x="T2" y="T3"/>
                  </a:cxn>
                  <a:cxn ang="T8">
                    <a:pos x="T4" y="T5"/>
                  </a:cxn>
                </a:cxnLst>
                <a:rect l="T9" t="T10" r="T11" b="T12"/>
                <a:pathLst>
                  <a:path w="30" h="43">
                    <a:moveTo>
                      <a:pt x="0" y="42"/>
                    </a:moveTo>
                    <a:lnTo>
                      <a:pt x="20" y="39"/>
                    </a:lnTo>
                    <a:lnTo>
                      <a:pt x="29"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62" name="Freeform 2431"/>
              <p:cNvSpPr>
                <a:spLocks/>
              </p:cNvSpPr>
              <p:nvPr/>
            </p:nvSpPr>
            <p:spPr bwMode="auto">
              <a:xfrm>
                <a:off x="478" y="3054"/>
                <a:ext cx="67" cy="75"/>
              </a:xfrm>
              <a:custGeom>
                <a:avLst/>
                <a:gdLst>
                  <a:gd name="T0" fmla="*/ 18 w 67"/>
                  <a:gd name="T1" fmla="*/ 0 h 75"/>
                  <a:gd name="T2" fmla="*/ 17 w 67"/>
                  <a:gd name="T3" fmla="*/ 2 h 75"/>
                  <a:gd name="T4" fmla="*/ 17 w 67"/>
                  <a:gd name="T5" fmla="*/ 5 h 75"/>
                  <a:gd name="T6" fmla="*/ 17 w 67"/>
                  <a:gd name="T7" fmla="*/ 8 h 75"/>
                  <a:gd name="T8" fmla="*/ 18 w 67"/>
                  <a:gd name="T9" fmla="*/ 12 h 75"/>
                  <a:gd name="T10" fmla="*/ 16 w 67"/>
                  <a:gd name="T11" fmla="*/ 31 h 75"/>
                  <a:gd name="T12" fmla="*/ 0 w 67"/>
                  <a:gd name="T13" fmla="*/ 74 h 75"/>
                  <a:gd name="T14" fmla="*/ 11 w 67"/>
                  <a:gd name="T15" fmla="*/ 72 h 75"/>
                  <a:gd name="T16" fmla="*/ 23 w 67"/>
                  <a:gd name="T17" fmla="*/ 70 h 75"/>
                  <a:gd name="T18" fmla="*/ 47 w 67"/>
                  <a:gd name="T19" fmla="*/ 68 h 75"/>
                  <a:gd name="T20" fmla="*/ 66 w 67"/>
                  <a:gd name="T21" fmla="*/ 21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7"/>
                  <a:gd name="T34" fmla="*/ 0 h 75"/>
                  <a:gd name="T35" fmla="*/ 67 w 67"/>
                  <a:gd name="T36" fmla="*/ 75 h 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7" h="75">
                    <a:moveTo>
                      <a:pt x="18" y="0"/>
                    </a:moveTo>
                    <a:lnTo>
                      <a:pt x="17" y="2"/>
                    </a:lnTo>
                    <a:lnTo>
                      <a:pt x="17" y="5"/>
                    </a:lnTo>
                    <a:lnTo>
                      <a:pt x="17" y="8"/>
                    </a:lnTo>
                    <a:lnTo>
                      <a:pt x="18" y="12"/>
                    </a:lnTo>
                    <a:lnTo>
                      <a:pt x="16" y="31"/>
                    </a:lnTo>
                    <a:lnTo>
                      <a:pt x="0" y="74"/>
                    </a:lnTo>
                    <a:lnTo>
                      <a:pt x="11" y="72"/>
                    </a:lnTo>
                    <a:lnTo>
                      <a:pt x="23" y="70"/>
                    </a:lnTo>
                    <a:lnTo>
                      <a:pt x="47" y="68"/>
                    </a:lnTo>
                    <a:lnTo>
                      <a:pt x="66" y="21"/>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63" name="Freeform 2432"/>
              <p:cNvSpPr>
                <a:spLocks/>
              </p:cNvSpPr>
              <p:nvPr/>
            </p:nvSpPr>
            <p:spPr bwMode="auto">
              <a:xfrm>
                <a:off x="518" y="3073"/>
                <a:ext cx="79" cy="21"/>
              </a:xfrm>
              <a:custGeom>
                <a:avLst/>
                <a:gdLst>
                  <a:gd name="T0" fmla="*/ 0 w 79"/>
                  <a:gd name="T1" fmla="*/ 0 h 21"/>
                  <a:gd name="T2" fmla="*/ 8 w 79"/>
                  <a:gd name="T3" fmla="*/ 3 h 21"/>
                  <a:gd name="T4" fmla="*/ 20 w 79"/>
                  <a:gd name="T5" fmla="*/ 5 h 21"/>
                  <a:gd name="T6" fmla="*/ 31 w 79"/>
                  <a:gd name="T7" fmla="*/ 5 h 21"/>
                  <a:gd name="T8" fmla="*/ 42 w 79"/>
                  <a:gd name="T9" fmla="*/ 3 h 21"/>
                  <a:gd name="T10" fmla="*/ 62 w 79"/>
                  <a:gd name="T11" fmla="*/ 3 h 21"/>
                  <a:gd name="T12" fmla="*/ 71 w 79"/>
                  <a:gd name="T13" fmla="*/ 3 h 21"/>
                  <a:gd name="T14" fmla="*/ 74 w 79"/>
                  <a:gd name="T15" fmla="*/ 3 h 21"/>
                  <a:gd name="T16" fmla="*/ 78 w 79"/>
                  <a:gd name="T17" fmla="*/ 5 h 21"/>
                  <a:gd name="T18" fmla="*/ 67 w 79"/>
                  <a:gd name="T19" fmla="*/ 2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
                  <a:gd name="T31" fmla="*/ 0 h 21"/>
                  <a:gd name="T32" fmla="*/ 79 w 79"/>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 h="21">
                    <a:moveTo>
                      <a:pt x="0" y="0"/>
                    </a:moveTo>
                    <a:lnTo>
                      <a:pt x="8" y="3"/>
                    </a:lnTo>
                    <a:lnTo>
                      <a:pt x="20" y="5"/>
                    </a:lnTo>
                    <a:lnTo>
                      <a:pt x="31" y="5"/>
                    </a:lnTo>
                    <a:lnTo>
                      <a:pt x="42" y="3"/>
                    </a:lnTo>
                    <a:lnTo>
                      <a:pt x="62" y="3"/>
                    </a:lnTo>
                    <a:lnTo>
                      <a:pt x="71" y="3"/>
                    </a:lnTo>
                    <a:lnTo>
                      <a:pt x="74" y="3"/>
                    </a:lnTo>
                    <a:lnTo>
                      <a:pt x="78" y="5"/>
                    </a:lnTo>
                    <a:lnTo>
                      <a:pt x="67"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64" name="Line 2433"/>
              <p:cNvSpPr>
                <a:spLocks noChangeShapeType="1"/>
              </p:cNvSpPr>
              <p:nvPr/>
            </p:nvSpPr>
            <p:spPr bwMode="auto">
              <a:xfrm flipH="1">
                <a:off x="477" y="3075"/>
                <a:ext cx="101" cy="9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65" name="Freeform 2434"/>
              <p:cNvSpPr>
                <a:spLocks/>
              </p:cNvSpPr>
              <p:nvPr/>
            </p:nvSpPr>
            <p:spPr bwMode="auto">
              <a:xfrm>
                <a:off x="531" y="3119"/>
                <a:ext cx="21" cy="21"/>
              </a:xfrm>
              <a:custGeom>
                <a:avLst/>
                <a:gdLst>
                  <a:gd name="T0" fmla="*/ 0 w 21"/>
                  <a:gd name="T1" fmla="*/ 0 h 21"/>
                  <a:gd name="T2" fmla="*/ 12 w 21"/>
                  <a:gd name="T3" fmla="*/ 10 h 21"/>
                  <a:gd name="T4" fmla="*/ 20 w 21"/>
                  <a:gd name="T5" fmla="*/ 15 h 21"/>
                  <a:gd name="T6" fmla="*/ 20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0"/>
                    </a:moveTo>
                    <a:lnTo>
                      <a:pt x="12" y="10"/>
                    </a:lnTo>
                    <a:lnTo>
                      <a:pt x="20" y="15"/>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66" name="Freeform 2435"/>
              <p:cNvSpPr>
                <a:spLocks/>
              </p:cNvSpPr>
              <p:nvPr/>
            </p:nvSpPr>
            <p:spPr bwMode="auto">
              <a:xfrm>
                <a:off x="540" y="3118"/>
                <a:ext cx="21" cy="21"/>
              </a:xfrm>
              <a:custGeom>
                <a:avLst/>
                <a:gdLst>
                  <a:gd name="T0" fmla="*/ 20 w 21"/>
                  <a:gd name="T1" fmla="*/ 20 h 21"/>
                  <a:gd name="T2" fmla="*/ 12 w 21"/>
                  <a:gd name="T3" fmla="*/ 10 h 21"/>
                  <a:gd name="T4" fmla="*/ 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20"/>
                    </a:moveTo>
                    <a:lnTo>
                      <a:pt x="12" y="1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67" name="Line 2436"/>
              <p:cNvSpPr>
                <a:spLocks noChangeShapeType="1"/>
              </p:cNvSpPr>
              <p:nvPr/>
            </p:nvSpPr>
            <p:spPr bwMode="auto">
              <a:xfrm flipV="1">
                <a:off x="537" y="3081"/>
                <a:ext cx="46" cy="4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68" name="Freeform 2437"/>
              <p:cNvSpPr>
                <a:spLocks/>
              </p:cNvSpPr>
              <p:nvPr/>
            </p:nvSpPr>
            <p:spPr bwMode="auto">
              <a:xfrm>
                <a:off x="576" y="3078"/>
                <a:ext cx="21" cy="21"/>
              </a:xfrm>
              <a:custGeom>
                <a:avLst/>
                <a:gdLst>
                  <a:gd name="T0" fmla="*/ 20 w 21"/>
                  <a:gd name="T1" fmla="*/ 20 h 21"/>
                  <a:gd name="T2" fmla="*/ 15 w 21"/>
                  <a:gd name="T3" fmla="*/ 11 h 21"/>
                  <a:gd name="T4" fmla="*/ 10 w 21"/>
                  <a:gd name="T5" fmla="*/ 7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0" y="20"/>
                    </a:moveTo>
                    <a:lnTo>
                      <a:pt x="15" y="11"/>
                    </a:lnTo>
                    <a:lnTo>
                      <a:pt x="10" y="7"/>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69" name="Freeform 2438"/>
              <p:cNvSpPr>
                <a:spLocks/>
              </p:cNvSpPr>
              <p:nvPr/>
            </p:nvSpPr>
            <p:spPr bwMode="auto">
              <a:xfrm>
                <a:off x="577" y="3085"/>
                <a:ext cx="21" cy="21"/>
              </a:xfrm>
              <a:custGeom>
                <a:avLst/>
                <a:gdLst>
                  <a:gd name="T0" fmla="*/ 0 w 21"/>
                  <a:gd name="T1" fmla="*/ 0 h 21"/>
                  <a:gd name="T2" fmla="*/ 10 w 21"/>
                  <a:gd name="T3" fmla="*/ 6 h 21"/>
                  <a:gd name="T4" fmla="*/ 2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0"/>
                    </a:moveTo>
                    <a:lnTo>
                      <a:pt x="10" y="6"/>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70" name="Freeform 2439"/>
              <p:cNvSpPr>
                <a:spLocks/>
              </p:cNvSpPr>
              <p:nvPr/>
            </p:nvSpPr>
            <p:spPr bwMode="auto">
              <a:xfrm>
                <a:off x="588" y="3080"/>
                <a:ext cx="21" cy="21"/>
              </a:xfrm>
              <a:custGeom>
                <a:avLst/>
                <a:gdLst>
                  <a:gd name="T0" fmla="*/ 0 w 21"/>
                  <a:gd name="T1" fmla="*/ 20 h 21"/>
                  <a:gd name="T2" fmla="*/ 0 w 21"/>
                  <a:gd name="T3" fmla="*/ 10 h 21"/>
                  <a:gd name="T4" fmla="*/ 10 w 21"/>
                  <a:gd name="T5" fmla="*/ 0 h 21"/>
                  <a:gd name="T6" fmla="*/ 20 w 21"/>
                  <a:gd name="T7" fmla="*/ 1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20"/>
                    </a:moveTo>
                    <a:lnTo>
                      <a:pt x="0" y="10"/>
                    </a:lnTo>
                    <a:lnTo>
                      <a:pt x="10" y="0"/>
                    </a:lnTo>
                    <a:lnTo>
                      <a:pt x="20" y="1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71" name="Line 2440"/>
              <p:cNvSpPr>
                <a:spLocks noChangeShapeType="1"/>
              </p:cNvSpPr>
              <p:nvPr/>
            </p:nvSpPr>
            <p:spPr bwMode="auto">
              <a:xfrm flipH="1">
                <a:off x="649" y="3065"/>
                <a:ext cx="2"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72" name="Freeform 2441"/>
              <p:cNvSpPr>
                <a:spLocks/>
              </p:cNvSpPr>
              <p:nvPr/>
            </p:nvSpPr>
            <p:spPr bwMode="auto">
              <a:xfrm>
                <a:off x="632" y="3075"/>
                <a:ext cx="21" cy="21"/>
              </a:xfrm>
              <a:custGeom>
                <a:avLst/>
                <a:gdLst>
                  <a:gd name="T0" fmla="*/ 10 w 21"/>
                  <a:gd name="T1" fmla="*/ 0 h 21"/>
                  <a:gd name="T2" fmla="*/ 10 w 21"/>
                  <a:gd name="T3" fmla="*/ 6 h 21"/>
                  <a:gd name="T4" fmla="*/ 0 w 21"/>
                  <a:gd name="T5" fmla="*/ 10 h 21"/>
                  <a:gd name="T6" fmla="*/ 10 w 21"/>
                  <a:gd name="T7" fmla="*/ 16 h 21"/>
                  <a:gd name="T8" fmla="*/ 20 w 21"/>
                  <a:gd name="T9" fmla="*/ 2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10" y="0"/>
                    </a:moveTo>
                    <a:lnTo>
                      <a:pt x="10" y="6"/>
                    </a:lnTo>
                    <a:lnTo>
                      <a:pt x="0" y="10"/>
                    </a:lnTo>
                    <a:lnTo>
                      <a:pt x="10" y="16"/>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73" name="Line 2442"/>
              <p:cNvSpPr>
                <a:spLocks noChangeShapeType="1"/>
              </p:cNvSpPr>
              <p:nvPr/>
            </p:nvSpPr>
            <p:spPr bwMode="auto">
              <a:xfrm flipH="1">
                <a:off x="616" y="3082"/>
                <a:ext cx="1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74" name="Freeform 2443"/>
              <p:cNvSpPr>
                <a:spLocks/>
              </p:cNvSpPr>
              <p:nvPr/>
            </p:nvSpPr>
            <p:spPr bwMode="auto">
              <a:xfrm>
                <a:off x="603" y="3082"/>
                <a:ext cx="21" cy="21"/>
              </a:xfrm>
              <a:custGeom>
                <a:avLst/>
                <a:gdLst>
                  <a:gd name="T0" fmla="*/ 15 w 21"/>
                  <a:gd name="T1" fmla="*/ 20 h 21"/>
                  <a:gd name="T2" fmla="*/ 20 w 21"/>
                  <a:gd name="T3" fmla="*/ 0 h 21"/>
                  <a:gd name="T4" fmla="*/ 0 w 21"/>
                  <a:gd name="T5" fmla="*/ 10 h 21"/>
                  <a:gd name="T6" fmla="*/ 0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15" y="20"/>
                    </a:moveTo>
                    <a:lnTo>
                      <a:pt x="20" y="0"/>
                    </a:lnTo>
                    <a:lnTo>
                      <a:pt x="0" y="1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75" name="Line 2444"/>
              <p:cNvSpPr>
                <a:spLocks noChangeShapeType="1"/>
              </p:cNvSpPr>
              <p:nvPr/>
            </p:nvSpPr>
            <p:spPr bwMode="auto">
              <a:xfrm flipH="1">
                <a:off x="588" y="3083"/>
                <a:ext cx="16"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76" name="Line 2445"/>
              <p:cNvSpPr>
                <a:spLocks noChangeShapeType="1"/>
              </p:cNvSpPr>
              <p:nvPr/>
            </p:nvSpPr>
            <p:spPr bwMode="auto">
              <a:xfrm>
                <a:off x="592" y="3079"/>
                <a:ext cx="10"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77" name="Freeform 2446"/>
              <p:cNvSpPr>
                <a:spLocks/>
              </p:cNvSpPr>
              <p:nvPr/>
            </p:nvSpPr>
            <p:spPr bwMode="auto">
              <a:xfrm>
                <a:off x="602" y="3077"/>
                <a:ext cx="21" cy="21"/>
              </a:xfrm>
              <a:custGeom>
                <a:avLst/>
                <a:gdLst>
                  <a:gd name="T0" fmla="*/ 0 w 21"/>
                  <a:gd name="T1" fmla="*/ 10 h 21"/>
                  <a:gd name="T2" fmla="*/ 0 w 21"/>
                  <a:gd name="T3" fmla="*/ 20 h 21"/>
                  <a:gd name="T4" fmla="*/ 20 w 21"/>
                  <a:gd name="T5" fmla="*/ 20 h 21"/>
                  <a:gd name="T6" fmla="*/ 13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10"/>
                    </a:moveTo>
                    <a:lnTo>
                      <a:pt x="0" y="20"/>
                    </a:lnTo>
                    <a:lnTo>
                      <a:pt x="20" y="20"/>
                    </a:lnTo>
                    <a:lnTo>
                      <a:pt x="13"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78" name="Line 2447"/>
              <p:cNvSpPr>
                <a:spLocks noChangeShapeType="1"/>
              </p:cNvSpPr>
              <p:nvPr/>
            </p:nvSpPr>
            <p:spPr bwMode="auto">
              <a:xfrm flipV="1">
                <a:off x="616" y="3077"/>
                <a:ext cx="17"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79" name="Line 2448"/>
              <p:cNvSpPr>
                <a:spLocks noChangeShapeType="1"/>
              </p:cNvSpPr>
              <p:nvPr/>
            </p:nvSpPr>
            <p:spPr bwMode="auto">
              <a:xfrm flipH="1">
                <a:off x="613" y="3076"/>
                <a:ext cx="2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80" name="Freeform 2449"/>
              <p:cNvSpPr>
                <a:spLocks/>
              </p:cNvSpPr>
              <p:nvPr/>
            </p:nvSpPr>
            <p:spPr bwMode="auto">
              <a:xfrm>
                <a:off x="584" y="3049"/>
                <a:ext cx="123" cy="30"/>
              </a:xfrm>
              <a:custGeom>
                <a:avLst/>
                <a:gdLst>
                  <a:gd name="T0" fmla="*/ 11 w 123"/>
                  <a:gd name="T1" fmla="*/ 29 h 30"/>
                  <a:gd name="T2" fmla="*/ 21 w 123"/>
                  <a:gd name="T3" fmla="*/ 29 h 30"/>
                  <a:gd name="T4" fmla="*/ 31 w 123"/>
                  <a:gd name="T5" fmla="*/ 27 h 30"/>
                  <a:gd name="T6" fmla="*/ 40 w 123"/>
                  <a:gd name="T7" fmla="*/ 25 h 30"/>
                  <a:gd name="T8" fmla="*/ 49 w 123"/>
                  <a:gd name="T9" fmla="*/ 22 h 30"/>
                  <a:gd name="T10" fmla="*/ 56 w 123"/>
                  <a:gd name="T11" fmla="*/ 20 h 30"/>
                  <a:gd name="T12" fmla="*/ 64 w 123"/>
                  <a:gd name="T13" fmla="*/ 16 h 30"/>
                  <a:gd name="T14" fmla="*/ 71 w 123"/>
                  <a:gd name="T15" fmla="*/ 12 h 30"/>
                  <a:gd name="T16" fmla="*/ 79 w 123"/>
                  <a:gd name="T17" fmla="*/ 7 h 30"/>
                  <a:gd name="T18" fmla="*/ 38 w 123"/>
                  <a:gd name="T19" fmla="*/ 8 h 30"/>
                  <a:gd name="T20" fmla="*/ 0 w 123"/>
                  <a:gd name="T21" fmla="*/ 11 h 30"/>
                  <a:gd name="T22" fmla="*/ 60 w 123"/>
                  <a:gd name="T23" fmla="*/ 5 h 30"/>
                  <a:gd name="T24" fmla="*/ 122 w 123"/>
                  <a:gd name="T25" fmla="*/ 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3"/>
                  <a:gd name="T40" fmla="*/ 0 h 30"/>
                  <a:gd name="T41" fmla="*/ 123 w 123"/>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3" h="30">
                    <a:moveTo>
                      <a:pt x="11" y="29"/>
                    </a:moveTo>
                    <a:lnTo>
                      <a:pt x="21" y="29"/>
                    </a:lnTo>
                    <a:lnTo>
                      <a:pt x="31" y="27"/>
                    </a:lnTo>
                    <a:lnTo>
                      <a:pt x="40" y="25"/>
                    </a:lnTo>
                    <a:lnTo>
                      <a:pt x="49" y="22"/>
                    </a:lnTo>
                    <a:lnTo>
                      <a:pt x="56" y="20"/>
                    </a:lnTo>
                    <a:lnTo>
                      <a:pt x="64" y="16"/>
                    </a:lnTo>
                    <a:lnTo>
                      <a:pt x="71" y="12"/>
                    </a:lnTo>
                    <a:lnTo>
                      <a:pt x="79" y="7"/>
                    </a:lnTo>
                    <a:lnTo>
                      <a:pt x="38" y="8"/>
                    </a:lnTo>
                    <a:lnTo>
                      <a:pt x="0" y="11"/>
                    </a:lnTo>
                    <a:lnTo>
                      <a:pt x="60" y="5"/>
                    </a:lnTo>
                    <a:lnTo>
                      <a:pt x="122"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81" name="Freeform 2450"/>
              <p:cNvSpPr>
                <a:spLocks/>
              </p:cNvSpPr>
              <p:nvPr/>
            </p:nvSpPr>
            <p:spPr bwMode="auto">
              <a:xfrm>
                <a:off x="605" y="3038"/>
                <a:ext cx="101" cy="21"/>
              </a:xfrm>
              <a:custGeom>
                <a:avLst/>
                <a:gdLst>
                  <a:gd name="T0" fmla="*/ 100 w 101"/>
                  <a:gd name="T1" fmla="*/ 20 h 21"/>
                  <a:gd name="T2" fmla="*/ 100 w 101"/>
                  <a:gd name="T3" fmla="*/ 0 h 21"/>
                  <a:gd name="T4" fmla="*/ 75 w 101"/>
                  <a:gd name="T5" fmla="*/ 0 h 21"/>
                  <a:gd name="T6" fmla="*/ 50 w 101"/>
                  <a:gd name="T7" fmla="*/ 3 h 21"/>
                  <a:gd name="T8" fmla="*/ 25 w 101"/>
                  <a:gd name="T9" fmla="*/ 11 h 21"/>
                  <a:gd name="T10" fmla="*/ 0 w 101"/>
                  <a:gd name="T11" fmla="*/ 20 h 21"/>
                  <a:gd name="T12" fmla="*/ 0 60000 65536"/>
                  <a:gd name="T13" fmla="*/ 0 60000 65536"/>
                  <a:gd name="T14" fmla="*/ 0 60000 65536"/>
                  <a:gd name="T15" fmla="*/ 0 60000 65536"/>
                  <a:gd name="T16" fmla="*/ 0 60000 65536"/>
                  <a:gd name="T17" fmla="*/ 0 60000 65536"/>
                  <a:gd name="T18" fmla="*/ 0 w 101"/>
                  <a:gd name="T19" fmla="*/ 0 h 21"/>
                  <a:gd name="T20" fmla="*/ 101 w 10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101" h="21">
                    <a:moveTo>
                      <a:pt x="100" y="20"/>
                    </a:moveTo>
                    <a:lnTo>
                      <a:pt x="100" y="0"/>
                    </a:lnTo>
                    <a:lnTo>
                      <a:pt x="75" y="0"/>
                    </a:lnTo>
                    <a:lnTo>
                      <a:pt x="50" y="3"/>
                    </a:lnTo>
                    <a:lnTo>
                      <a:pt x="25" y="11"/>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82" name="Freeform 2451"/>
              <p:cNvSpPr>
                <a:spLocks/>
              </p:cNvSpPr>
              <p:nvPr/>
            </p:nvSpPr>
            <p:spPr bwMode="auto">
              <a:xfrm>
                <a:off x="585" y="3062"/>
                <a:ext cx="21" cy="21"/>
              </a:xfrm>
              <a:custGeom>
                <a:avLst/>
                <a:gdLst>
                  <a:gd name="T0" fmla="*/ 0 w 21"/>
                  <a:gd name="T1" fmla="*/ 2 h 21"/>
                  <a:gd name="T2" fmla="*/ 20 w 21"/>
                  <a:gd name="T3" fmla="*/ 0 h 21"/>
                  <a:gd name="T4" fmla="*/ 20 w 21"/>
                  <a:gd name="T5" fmla="*/ 20 h 21"/>
                  <a:gd name="T6" fmla="*/ 0 w 21"/>
                  <a:gd name="T7" fmla="*/ 20 h 21"/>
                  <a:gd name="T8" fmla="*/ 0 w 21"/>
                  <a:gd name="T9" fmla="*/ 2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0" y="2"/>
                    </a:moveTo>
                    <a:lnTo>
                      <a:pt x="20" y="0"/>
                    </a:lnTo>
                    <a:lnTo>
                      <a:pt x="20" y="20"/>
                    </a:lnTo>
                    <a:lnTo>
                      <a:pt x="0" y="20"/>
                    </a:lnTo>
                    <a:lnTo>
                      <a:pt x="0" y="2"/>
                    </a:lnTo>
                  </a:path>
                </a:pathLst>
              </a:custGeom>
              <a:solidFill>
                <a:schemeClr val="folHlink"/>
              </a:solidFill>
              <a:ln w="12700" cap="rnd">
                <a:solidFill>
                  <a:srgbClr val="000000"/>
                </a:solidFill>
                <a:round/>
                <a:headEnd/>
                <a:tailEnd/>
              </a:ln>
            </p:spPr>
            <p:txBody>
              <a:bodyPr/>
              <a:lstStyle/>
              <a:p>
                <a:endParaRPr lang="zh-CN" altLang="en-US"/>
              </a:p>
            </p:txBody>
          </p:sp>
          <p:sp>
            <p:nvSpPr>
              <p:cNvPr id="73283" name="Line 2452"/>
              <p:cNvSpPr>
                <a:spLocks noChangeShapeType="1"/>
              </p:cNvSpPr>
              <p:nvPr/>
            </p:nvSpPr>
            <p:spPr bwMode="auto">
              <a:xfrm>
                <a:off x="586" y="3064"/>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84" name="Line 2453"/>
              <p:cNvSpPr>
                <a:spLocks noChangeShapeType="1"/>
              </p:cNvSpPr>
              <p:nvPr/>
            </p:nvSpPr>
            <p:spPr bwMode="auto">
              <a:xfrm>
                <a:off x="587" y="3064"/>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85" name="Line 2454"/>
              <p:cNvSpPr>
                <a:spLocks noChangeShapeType="1"/>
              </p:cNvSpPr>
              <p:nvPr/>
            </p:nvSpPr>
            <p:spPr bwMode="auto">
              <a:xfrm>
                <a:off x="588" y="3064"/>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86" name="Line 2455"/>
              <p:cNvSpPr>
                <a:spLocks noChangeShapeType="1"/>
              </p:cNvSpPr>
              <p:nvPr/>
            </p:nvSpPr>
            <p:spPr bwMode="auto">
              <a:xfrm>
                <a:off x="590" y="3062"/>
                <a:ext cx="0" cy="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87" name="Line 2456"/>
              <p:cNvSpPr>
                <a:spLocks noChangeShapeType="1"/>
              </p:cNvSpPr>
              <p:nvPr/>
            </p:nvSpPr>
            <p:spPr bwMode="auto">
              <a:xfrm>
                <a:off x="591" y="3062"/>
                <a:ext cx="0" cy="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88" name="Freeform 2457"/>
              <p:cNvSpPr>
                <a:spLocks/>
              </p:cNvSpPr>
              <p:nvPr/>
            </p:nvSpPr>
            <p:spPr bwMode="auto">
              <a:xfrm>
                <a:off x="615" y="3058"/>
                <a:ext cx="21" cy="21"/>
              </a:xfrm>
              <a:custGeom>
                <a:avLst/>
                <a:gdLst>
                  <a:gd name="T0" fmla="*/ 0 w 21"/>
                  <a:gd name="T1" fmla="*/ 0 h 21"/>
                  <a:gd name="T2" fmla="*/ 0 w 21"/>
                  <a:gd name="T3" fmla="*/ 12 h 21"/>
                  <a:gd name="T4" fmla="*/ 2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0"/>
                    </a:moveTo>
                    <a:lnTo>
                      <a:pt x="0" y="12"/>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89" name="Freeform 2458"/>
              <p:cNvSpPr>
                <a:spLocks/>
              </p:cNvSpPr>
              <p:nvPr/>
            </p:nvSpPr>
            <p:spPr bwMode="auto">
              <a:xfrm>
                <a:off x="618" y="3060"/>
                <a:ext cx="21" cy="21"/>
              </a:xfrm>
              <a:custGeom>
                <a:avLst/>
                <a:gdLst>
                  <a:gd name="T0" fmla="*/ 0 w 21"/>
                  <a:gd name="T1" fmla="*/ 20 h 21"/>
                  <a:gd name="T2" fmla="*/ 0 w 21"/>
                  <a:gd name="T3" fmla="*/ 0 h 21"/>
                  <a:gd name="T4" fmla="*/ 20 w 21"/>
                  <a:gd name="T5" fmla="*/ 0 h 21"/>
                  <a:gd name="T6" fmla="*/ 20 w 21"/>
                  <a:gd name="T7" fmla="*/ 20 h 21"/>
                  <a:gd name="T8" fmla="*/ 0 w 21"/>
                  <a:gd name="T9" fmla="*/ 2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0" y="20"/>
                    </a:moveTo>
                    <a:lnTo>
                      <a:pt x="0" y="0"/>
                    </a:lnTo>
                    <a:lnTo>
                      <a:pt x="20" y="0"/>
                    </a:lnTo>
                    <a:lnTo>
                      <a:pt x="20" y="20"/>
                    </a:lnTo>
                    <a:lnTo>
                      <a:pt x="0" y="20"/>
                    </a:lnTo>
                  </a:path>
                </a:pathLst>
              </a:custGeom>
              <a:solidFill>
                <a:schemeClr val="folHlink"/>
              </a:solidFill>
              <a:ln w="12700" cap="rnd">
                <a:solidFill>
                  <a:srgbClr val="000000"/>
                </a:solidFill>
                <a:round/>
                <a:headEnd/>
                <a:tailEnd/>
              </a:ln>
            </p:spPr>
            <p:txBody>
              <a:bodyPr/>
              <a:lstStyle/>
              <a:p>
                <a:endParaRPr lang="zh-CN" altLang="en-US"/>
              </a:p>
            </p:txBody>
          </p:sp>
          <p:sp>
            <p:nvSpPr>
              <p:cNvPr id="73290" name="Line 2459"/>
              <p:cNvSpPr>
                <a:spLocks noChangeShapeType="1"/>
              </p:cNvSpPr>
              <p:nvPr/>
            </p:nvSpPr>
            <p:spPr bwMode="auto">
              <a:xfrm flipV="1">
                <a:off x="620" y="3060"/>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91" name="Line 2460"/>
              <p:cNvSpPr>
                <a:spLocks noChangeShapeType="1"/>
              </p:cNvSpPr>
              <p:nvPr/>
            </p:nvSpPr>
            <p:spPr bwMode="auto">
              <a:xfrm>
                <a:off x="622" y="3060"/>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92" name="Line 2461"/>
              <p:cNvSpPr>
                <a:spLocks noChangeShapeType="1"/>
              </p:cNvSpPr>
              <p:nvPr/>
            </p:nvSpPr>
            <p:spPr bwMode="auto">
              <a:xfrm flipV="1">
                <a:off x="623" y="3060"/>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93" name="Freeform 2462"/>
              <p:cNvSpPr>
                <a:spLocks/>
              </p:cNvSpPr>
              <p:nvPr/>
            </p:nvSpPr>
            <p:spPr bwMode="auto">
              <a:xfrm>
                <a:off x="631" y="3057"/>
                <a:ext cx="21" cy="21"/>
              </a:xfrm>
              <a:custGeom>
                <a:avLst/>
                <a:gdLst>
                  <a:gd name="T0" fmla="*/ 20 w 21"/>
                  <a:gd name="T1" fmla="*/ 20 h 21"/>
                  <a:gd name="T2" fmla="*/ 0 w 21"/>
                  <a:gd name="T3" fmla="*/ 12 h 21"/>
                  <a:gd name="T4" fmla="*/ 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20"/>
                    </a:moveTo>
                    <a:lnTo>
                      <a:pt x="0" y="12"/>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94" name="Freeform 2463"/>
              <p:cNvSpPr>
                <a:spLocks/>
              </p:cNvSpPr>
              <p:nvPr/>
            </p:nvSpPr>
            <p:spPr bwMode="auto">
              <a:xfrm>
                <a:off x="640" y="3062"/>
                <a:ext cx="21" cy="21"/>
              </a:xfrm>
              <a:custGeom>
                <a:avLst/>
                <a:gdLst>
                  <a:gd name="T0" fmla="*/ 0 w 21"/>
                  <a:gd name="T1" fmla="*/ 20 h 21"/>
                  <a:gd name="T2" fmla="*/ 0 w 21"/>
                  <a:gd name="T3" fmla="*/ 10 h 21"/>
                  <a:gd name="T4" fmla="*/ 0 w 21"/>
                  <a:gd name="T5" fmla="*/ 6 h 21"/>
                  <a:gd name="T6" fmla="*/ 1 w 21"/>
                  <a:gd name="T7" fmla="*/ 2 h 21"/>
                  <a:gd name="T8" fmla="*/ 2 w 21"/>
                  <a:gd name="T9" fmla="*/ 0 h 21"/>
                  <a:gd name="T10" fmla="*/ 20 w 21"/>
                  <a:gd name="T11" fmla="*/ 0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0" y="20"/>
                    </a:moveTo>
                    <a:lnTo>
                      <a:pt x="0" y="10"/>
                    </a:lnTo>
                    <a:lnTo>
                      <a:pt x="0" y="6"/>
                    </a:lnTo>
                    <a:lnTo>
                      <a:pt x="1" y="2"/>
                    </a:lnTo>
                    <a:lnTo>
                      <a:pt x="2" y="0"/>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95" name="Freeform 2464"/>
              <p:cNvSpPr>
                <a:spLocks/>
              </p:cNvSpPr>
              <p:nvPr/>
            </p:nvSpPr>
            <p:spPr bwMode="auto">
              <a:xfrm>
                <a:off x="640" y="3062"/>
                <a:ext cx="21" cy="21"/>
              </a:xfrm>
              <a:custGeom>
                <a:avLst/>
                <a:gdLst>
                  <a:gd name="T0" fmla="*/ 20 w 21"/>
                  <a:gd name="T1" fmla="*/ 0 h 21"/>
                  <a:gd name="T2" fmla="*/ 3 w 21"/>
                  <a:gd name="T3" fmla="*/ 2 h 21"/>
                  <a:gd name="T4" fmla="*/ 1 w 21"/>
                  <a:gd name="T5" fmla="*/ 2 h 21"/>
                  <a:gd name="T6" fmla="*/ 0 w 21"/>
                  <a:gd name="T7" fmla="*/ 6 h 21"/>
                  <a:gd name="T8" fmla="*/ 0 w 21"/>
                  <a:gd name="T9" fmla="*/ 20 h 21"/>
                  <a:gd name="T10" fmla="*/ 10 w 21"/>
                  <a:gd name="T11" fmla="*/ 10 h 21"/>
                  <a:gd name="T12" fmla="*/ 20 w 21"/>
                  <a:gd name="T13" fmla="*/ 0 h 21"/>
                  <a:gd name="T14" fmla="*/ 0 60000 65536"/>
                  <a:gd name="T15" fmla="*/ 0 60000 65536"/>
                  <a:gd name="T16" fmla="*/ 0 60000 65536"/>
                  <a:gd name="T17" fmla="*/ 0 60000 65536"/>
                  <a:gd name="T18" fmla="*/ 0 60000 65536"/>
                  <a:gd name="T19" fmla="*/ 0 60000 65536"/>
                  <a:gd name="T20" fmla="*/ 0 60000 65536"/>
                  <a:gd name="T21" fmla="*/ 0 w 21"/>
                  <a:gd name="T22" fmla="*/ 0 h 21"/>
                  <a:gd name="T23" fmla="*/ 21 w 21"/>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1">
                    <a:moveTo>
                      <a:pt x="20" y="0"/>
                    </a:moveTo>
                    <a:lnTo>
                      <a:pt x="3" y="2"/>
                    </a:lnTo>
                    <a:lnTo>
                      <a:pt x="1" y="2"/>
                    </a:lnTo>
                    <a:lnTo>
                      <a:pt x="0" y="6"/>
                    </a:lnTo>
                    <a:lnTo>
                      <a:pt x="0" y="20"/>
                    </a:lnTo>
                    <a:lnTo>
                      <a:pt x="10" y="10"/>
                    </a:lnTo>
                    <a:lnTo>
                      <a:pt x="20" y="0"/>
                    </a:lnTo>
                  </a:path>
                </a:pathLst>
              </a:custGeom>
              <a:solidFill>
                <a:schemeClr val="folHlink"/>
              </a:solidFill>
              <a:ln w="12700" cap="rnd">
                <a:solidFill>
                  <a:srgbClr val="000000"/>
                </a:solidFill>
                <a:round/>
                <a:headEnd/>
                <a:tailEnd/>
              </a:ln>
            </p:spPr>
            <p:txBody>
              <a:bodyPr/>
              <a:lstStyle/>
              <a:p>
                <a:endParaRPr lang="zh-CN" altLang="en-US"/>
              </a:p>
            </p:txBody>
          </p:sp>
          <p:sp>
            <p:nvSpPr>
              <p:cNvPr id="73296" name="Freeform 2465"/>
              <p:cNvSpPr>
                <a:spLocks/>
              </p:cNvSpPr>
              <p:nvPr/>
            </p:nvSpPr>
            <p:spPr bwMode="auto">
              <a:xfrm>
                <a:off x="652" y="3058"/>
                <a:ext cx="21" cy="21"/>
              </a:xfrm>
              <a:custGeom>
                <a:avLst/>
                <a:gdLst>
                  <a:gd name="T0" fmla="*/ 0 w 21"/>
                  <a:gd name="T1" fmla="*/ 20 h 21"/>
                  <a:gd name="T2" fmla="*/ 20 w 21"/>
                  <a:gd name="T3" fmla="*/ 20 h 21"/>
                  <a:gd name="T4" fmla="*/ 2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20"/>
                    </a:moveTo>
                    <a:lnTo>
                      <a:pt x="20" y="20"/>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297" name="Line 2466"/>
              <p:cNvSpPr>
                <a:spLocks noChangeShapeType="1"/>
              </p:cNvSpPr>
              <p:nvPr/>
            </p:nvSpPr>
            <p:spPr bwMode="auto">
              <a:xfrm>
                <a:off x="604" y="3090"/>
                <a:ext cx="2"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98" name="Line 2467"/>
              <p:cNvSpPr>
                <a:spLocks noChangeShapeType="1"/>
              </p:cNvSpPr>
              <p:nvPr/>
            </p:nvSpPr>
            <p:spPr bwMode="auto">
              <a:xfrm>
                <a:off x="615" y="3095"/>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299" name="Freeform 2468"/>
              <p:cNvSpPr>
                <a:spLocks/>
              </p:cNvSpPr>
              <p:nvPr/>
            </p:nvSpPr>
            <p:spPr bwMode="auto">
              <a:xfrm>
                <a:off x="603" y="3094"/>
                <a:ext cx="21" cy="21"/>
              </a:xfrm>
              <a:custGeom>
                <a:avLst/>
                <a:gdLst>
                  <a:gd name="T0" fmla="*/ 16 w 21"/>
                  <a:gd name="T1" fmla="*/ 0 h 21"/>
                  <a:gd name="T2" fmla="*/ 20 w 21"/>
                  <a:gd name="T3" fmla="*/ 20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16" y="0"/>
                    </a:moveTo>
                    <a:lnTo>
                      <a:pt x="20" y="2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00" name="Line 2469"/>
              <p:cNvSpPr>
                <a:spLocks noChangeShapeType="1"/>
              </p:cNvSpPr>
              <p:nvPr/>
            </p:nvSpPr>
            <p:spPr bwMode="auto">
              <a:xfrm flipH="1">
                <a:off x="605" y="3098"/>
                <a:ext cx="7"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01" name="Line 2470"/>
              <p:cNvSpPr>
                <a:spLocks noChangeShapeType="1"/>
              </p:cNvSpPr>
              <p:nvPr/>
            </p:nvSpPr>
            <p:spPr bwMode="auto">
              <a:xfrm flipV="1">
                <a:off x="601" y="3096"/>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02" name="Freeform 2471"/>
              <p:cNvSpPr>
                <a:spLocks/>
              </p:cNvSpPr>
              <p:nvPr/>
            </p:nvSpPr>
            <p:spPr bwMode="auto">
              <a:xfrm>
                <a:off x="569" y="3098"/>
                <a:ext cx="33" cy="21"/>
              </a:xfrm>
              <a:custGeom>
                <a:avLst/>
                <a:gdLst>
                  <a:gd name="T0" fmla="*/ 30 w 33"/>
                  <a:gd name="T1" fmla="*/ 20 h 21"/>
                  <a:gd name="T2" fmla="*/ 32 w 33"/>
                  <a:gd name="T3" fmla="*/ 0 h 21"/>
                  <a:gd name="T4" fmla="*/ 0 w 33"/>
                  <a:gd name="T5" fmla="*/ 20 h 21"/>
                  <a:gd name="T6" fmla="*/ 0 60000 65536"/>
                  <a:gd name="T7" fmla="*/ 0 60000 65536"/>
                  <a:gd name="T8" fmla="*/ 0 60000 65536"/>
                  <a:gd name="T9" fmla="*/ 0 w 33"/>
                  <a:gd name="T10" fmla="*/ 0 h 21"/>
                  <a:gd name="T11" fmla="*/ 33 w 33"/>
                  <a:gd name="T12" fmla="*/ 21 h 21"/>
                </a:gdLst>
                <a:ahLst/>
                <a:cxnLst>
                  <a:cxn ang="T6">
                    <a:pos x="T0" y="T1"/>
                  </a:cxn>
                  <a:cxn ang="T7">
                    <a:pos x="T2" y="T3"/>
                  </a:cxn>
                  <a:cxn ang="T8">
                    <a:pos x="T4" y="T5"/>
                  </a:cxn>
                </a:cxnLst>
                <a:rect l="T9" t="T10" r="T11" b="T12"/>
                <a:pathLst>
                  <a:path w="33" h="21">
                    <a:moveTo>
                      <a:pt x="30" y="20"/>
                    </a:moveTo>
                    <a:lnTo>
                      <a:pt x="32" y="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03" name="Line 2472"/>
              <p:cNvSpPr>
                <a:spLocks noChangeShapeType="1"/>
              </p:cNvSpPr>
              <p:nvPr/>
            </p:nvSpPr>
            <p:spPr bwMode="auto">
              <a:xfrm flipV="1">
                <a:off x="552" y="3097"/>
                <a:ext cx="20" cy="1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04" name="Line 2473"/>
              <p:cNvSpPr>
                <a:spLocks noChangeShapeType="1"/>
              </p:cNvSpPr>
              <p:nvPr/>
            </p:nvSpPr>
            <p:spPr bwMode="auto">
              <a:xfrm flipV="1">
                <a:off x="586" y="3096"/>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05" name="Line 2474"/>
              <p:cNvSpPr>
                <a:spLocks noChangeShapeType="1"/>
              </p:cNvSpPr>
              <p:nvPr/>
            </p:nvSpPr>
            <p:spPr bwMode="auto">
              <a:xfrm>
                <a:off x="590" y="3095"/>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06" name="Line 2475"/>
              <p:cNvSpPr>
                <a:spLocks noChangeShapeType="1"/>
              </p:cNvSpPr>
              <p:nvPr/>
            </p:nvSpPr>
            <p:spPr bwMode="auto">
              <a:xfrm flipV="1">
                <a:off x="597" y="3095"/>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07" name="Line 2476"/>
              <p:cNvSpPr>
                <a:spLocks noChangeShapeType="1"/>
              </p:cNvSpPr>
              <p:nvPr/>
            </p:nvSpPr>
            <p:spPr bwMode="auto">
              <a:xfrm>
                <a:off x="605" y="3102"/>
                <a:ext cx="1"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08" name="Line 2477"/>
              <p:cNvSpPr>
                <a:spLocks noChangeShapeType="1"/>
              </p:cNvSpPr>
              <p:nvPr/>
            </p:nvSpPr>
            <p:spPr bwMode="auto">
              <a:xfrm>
                <a:off x="616" y="3107"/>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09" name="Freeform 2478"/>
              <p:cNvSpPr>
                <a:spLocks/>
              </p:cNvSpPr>
              <p:nvPr/>
            </p:nvSpPr>
            <p:spPr bwMode="auto">
              <a:xfrm>
                <a:off x="605" y="3107"/>
                <a:ext cx="21" cy="21"/>
              </a:xfrm>
              <a:custGeom>
                <a:avLst/>
                <a:gdLst>
                  <a:gd name="T0" fmla="*/ 16 w 21"/>
                  <a:gd name="T1" fmla="*/ 0 h 21"/>
                  <a:gd name="T2" fmla="*/ 20 w 21"/>
                  <a:gd name="T3" fmla="*/ 20 h 21"/>
                  <a:gd name="T4" fmla="*/ 0 w 21"/>
                  <a:gd name="T5" fmla="*/ 20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16" y="0"/>
                    </a:moveTo>
                    <a:lnTo>
                      <a:pt x="20" y="20"/>
                    </a:lnTo>
                    <a:lnTo>
                      <a:pt x="0" y="2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10" name="Line 2479"/>
              <p:cNvSpPr>
                <a:spLocks noChangeShapeType="1"/>
              </p:cNvSpPr>
              <p:nvPr/>
            </p:nvSpPr>
            <p:spPr bwMode="auto">
              <a:xfrm flipH="1">
                <a:off x="606" y="3110"/>
                <a:ext cx="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11" name="Line 2480"/>
              <p:cNvSpPr>
                <a:spLocks noChangeShapeType="1"/>
              </p:cNvSpPr>
              <p:nvPr/>
            </p:nvSpPr>
            <p:spPr bwMode="auto">
              <a:xfrm flipV="1">
                <a:off x="602" y="3107"/>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12" name="Line 2481"/>
              <p:cNvSpPr>
                <a:spLocks noChangeShapeType="1"/>
              </p:cNvSpPr>
              <p:nvPr/>
            </p:nvSpPr>
            <p:spPr bwMode="auto">
              <a:xfrm>
                <a:off x="597" y="3109"/>
                <a:ext cx="1"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13" name="Line 2482"/>
              <p:cNvSpPr>
                <a:spLocks noChangeShapeType="1"/>
              </p:cNvSpPr>
              <p:nvPr/>
            </p:nvSpPr>
            <p:spPr bwMode="auto">
              <a:xfrm flipV="1">
                <a:off x="590" y="3109"/>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14" name="Line 2483"/>
              <p:cNvSpPr>
                <a:spLocks noChangeShapeType="1"/>
              </p:cNvSpPr>
              <p:nvPr/>
            </p:nvSpPr>
            <p:spPr bwMode="auto">
              <a:xfrm>
                <a:off x="585" y="3109"/>
                <a:ext cx="1"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15" name="Line 2484"/>
              <p:cNvSpPr>
                <a:spLocks noChangeShapeType="1"/>
              </p:cNvSpPr>
              <p:nvPr/>
            </p:nvSpPr>
            <p:spPr bwMode="auto">
              <a:xfrm flipH="1">
                <a:off x="555" y="3108"/>
                <a:ext cx="27"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16" name="Line 2485"/>
              <p:cNvSpPr>
                <a:spLocks noChangeShapeType="1"/>
              </p:cNvSpPr>
              <p:nvPr/>
            </p:nvSpPr>
            <p:spPr bwMode="auto">
              <a:xfrm>
                <a:off x="568" y="3100"/>
                <a:ext cx="5"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17" name="Line 2486"/>
              <p:cNvSpPr>
                <a:spLocks noChangeShapeType="1"/>
              </p:cNvSpPr>
              <p:nvPr/>
            </p:nvSpPr>
            <p:spPr bwMode="auto">
              <a:xfrm>
                <a:off x="566" y="3103"/>
                <a:ext cx="12"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18" name="Freeform 2487"/>
              <p:cNvSpPr>
                <a:spLocks/>
              </p:cNvSpPr>
              <p:nvPr/>
            </p:nvSpPr>
            <p:spPr bwMode="auto">
              <a:xfrm>
                <a:off x="582" y="3043"/>
                <a:ext cx="21" cy="31"/>
              </a:xfrm>
              <a:custGeom>
                <a:avLst/>
                <a:gdLst>
                  <a:gd name="T0" fmla="*/ 20 w 21"/>
                  <a:gd name="T1" fmla="*/ 30 h 31"/>
                  <a:gd name="T2" fmla="*/ 20 w 21"/>
                  <a:gd name="T3" fmla="*/ 17 h 31"/>
                  <a:gd name="T4" fmla="*/ 0 w 21"/>
                  <a:gd name="T5" fmla="*/ 11 h 31"/>
                  <a:gd name="T6" fmla="*/ 0 w 21"/>
                  <a:gd name="T7" fmla="*/ 0 h 31"/>
                  <a:gd name="T8" fmla="*/ 0 60000 65536"/>
                  <a:gd name="T9" fmla="*/ 0 60000 65536"/>
                  <a:gd name="T10" fmla="*/ 0 60000 65536"/>
                  <a:gd name="T11" fmla="*/ 0 60000 65536"/>
                  <a:gd name="T12" fmla="*/ 0 w 21"/>
                  <a:gd name="T13" fmla="*/ 0 h 31"/>
                  <a:gd name="T14" fmla="*/ 21 w 21"/>
                  <a:gd name="T15" fmla="*/ 31 h 31"/>
                </a:gdLst>
                <a:ahLst/>
                <a:cxnLst>
                  <a:cxn ang="T8">
                    <a:pos x="T0" y="T1"/>
                  </a:cxn>
                  <a:cxn ang="T9">
                    <a:pos x="T2" y="T3"/>
                  </a:cxn>
                  <a:cxn ang="T10">
                    <a:pos x="T4" y="T5"/>
                  </a:cxn>
                  <a:cxn ang="T11">
                    <a:pos x="T6" y="T7"/>
                  </a:cxn>
                </a:cxnLst>
                <a:rect l="T12" t="T13" r="T14" b="T15"/>
                <a:pathLst>
                  <a:path w="21" h="31">
                    <a:moveTo>
                      <a:pt x="20" y="30"/>
                    </a:moveTo>
                    <a:lnTo>
                      <a:pt x="20" y="17"/>
                    </a:lnTo>
                    <a:lnTo>
                      <a:pt x="0" y="11"/>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19" name="Freeform 2488"/>
              <p:cNvSpPr>
                <a:spLocks/>
              </p:cNvSpPr>
              <p:nvPr/>
            </p:nvSpPr>
            <p:spPr bwMode="auto">
              <a:xfrm>
                <a:off x="506" y="3019"/>
                <a:ext cx="108" cy="35"/>
              </a:xfrm>
              <a:custGeom>
                <a:avLst/>
                <a:gdLst>
                  <a:gd name="T0" fmla="*/ 107 w 108"/>
                  <a:gd name="T1" fmla="*/ 21 h 35"/>
                  <a:gd name="T2" fmla="*/ 107 w 108"/>
                  <a:gd name="T3" fmla="*/ 22 h 35"/>
                  <a:gd name="T4" fmla="*/ 102 w 108"/>
                  <a:gd name="T5" fmla="*/ 23 h 35"/>
                  <a:gd name="T6" fmla="*/ 77 w 108"/>
                  <a:gd name="T7" fmla="*/ 25 h 35"/>
                  <a:gd name="T8" fmla="*/ 51 w 108"/>
                  <a:gd name="T9" fmla="*/ 27 h 35"/>
                  <a:gd name="T10" fmla="*/ 24 w 108"/>
                  <a:gd name="T11" fmla="*/ 30 h 35"/>
                  <a:gd name="T12" fmla="*/ 0 w 108"/>
                  <a:gd name="T13" fmla="*/ 34 h 35"/>
                  <a:gd name="T14" fmla="*/ 1 w 108"/>
                  <a:gd name="T15" fmla="*/ 18 h 35"/>
                  <a:gd name="T16" fmla="*/ 27 w 108"/>
                  <a:gd name="T17" fmla="*/ 12 h 35"/>
                  <a:gd name="T18" fmla="*/ 52 w 108"/>
                  <a:gd name="T19" fmla="*/ 6 h 35"/>
                  <a:gd name="T20" fmla="*/ 77 w 108"/>
                  <a:gd name="T21" fmla="*/ 2 h 35"/>
                  <a:gd name="T22" fmla="*/ 90 w 108"/>
                  <a:gd name="T23" fmla="*/ 1 h 35"/>
                  <a:gd name="T24" fmla="*/ 104 w 108"/>
                  <a:gd name="T25" fmla="*/ 0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8"/>
                  <a:gd name="T40" fmla="*/ 0 h 35"/>
                  <a:gd name="T41" fmla="*/ 108 w 108"/>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8" h="35">
                    <a:moveTo>
                      <a:pt x="107" y="21"/>
                    </a:moveTo>
                    <a:lnTo>
                      <a:pt x="107" y="22"/>
                    </a:lnTo>
                    <a:lnTo>
                      <a:pt x="102" y="23"/>
                    </a:lnTo>
                    <a:lnTo>
                      <a:pt x="77" y="25"/>
                    </a:lnTo>
                    <a:lnTo>
                      <a:pt x="51" y="27"/>
                    </a:lnTo>
                    <a:lnTo>
                      <a:pt x="24" y="30"/>
                    </a:lnTo>
                    <a:lnTo>
                      <a:pt x="0" y="34"/>
                    </a:lnTo>
                    <a:lnTo>
                      <a:pt x="1" y="18"/>
                    </a:lnTo>
                    <a:lnTo>
                      <a:pt x="27" y="12"/>
                    </a:lnTo>
                    <a:lnTo>
                      <a:pt x="52" y="6"/>
                    </a:lnTo>
                    <a:lnTo>
                      <a:pt x="77" y="2"/>
                    </a:lnTo>
                    <a:lnTo>
                      <a:pt x="90" y="1"/>
                    </a:lnTo>
                    <a:lnTo>
                      <a:pt x="104"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20" name="Freeform 2489"/>
              <p:cNvSpPr>
                <a:spLocks/>
              </p:cNvSpPr>
              <p:nvPr/>
            </p:nvSpPr>
            <p:spPr bwMode="auto">
              <a:xfrm>
                <a:off x="577" y="2999"/>
                <a:ext cx="127" cy="26"/>
              </a:xfrm>
              <a:custGeom>
                <a:avLst/>
                <a:gdLst>
                  <a:gd name="T0" fmla="*/ 0 w 127"/>
                  <a:gd name="T1" fmla="*/ 25 h 26"/>
                  <a:gd name="T2" fmla="*/ 38 w 127"/>
                  <a:gd name="T3" fmla="*/ 18 h 26"/>
                  <a:gd name="T4" fmla="*/ 76 w 127"/>
                  <a:gd name="T5" fmla="*/ 12 h 26"/>
                  <a:gd name="T6" fmla="*/ 89 w 127"/>
                  <a:gd name="T7" fmla="*/ 7 h 26"/>
                  <a:gd name="T8" fmla="*/ 103 w 127"/>
                  <a:gd name="T9" fmla="*/ 5 h 26"/>
                  <a:gd name="T10" fmla="*/ 126 w 127"/>
                  <a:gd name="T11" fmla="*/ 0 h 26"/>
                  <a:gd name="T12" fmla="*/ 0 60000 65536"/>
                  <a:gd name="T13" fmla="*/ 0 60000 65536"/>
                  <a:gd name="T14" fmla="*/ 0 60000 65536"/>
                  <a:gd name="T15" fmla="*/ 0 60000 65536"/>
                  <a:gd name="T16" fmla="*/ 0 60000 65536"/>
                  <a:gd name="T17" fmla="*/ 0 60000 65536"/>
                  <a:gd name="T18" fmla="*/ 0 w 127"/>
                  <a:gd name="T19" fmla="*/ 0 h 26"/>
                  <a:gd name="T20" fmla="*/ 127 w 12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27" h="26">
                    <a:moveTo>
                      <a:pt x="0" y="25"/>
                    </a:moveTo>
                    <a:lnTo>
                      <a:pt x="38" y="18"/>
                    </a:lnTo>
                    <a:lnTo>
                      <a:pt x="76" y="12"/>
                    </a:lnTo>
                    <a:lnTo>
                      <a:pt x="89" y="7"/>
                    </a:lnTo>
                    <a:lnTo>
                      <a:pt x="103" y="5"/>
                    </a:lnTo>
                    <a:lnTo>
                      <a:pt x="126"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21" name="Freeform 2490"/>
              <p:cNvSpPr>
                <a:spLocks/>
              </p:cNvSpPr>
              <p:nvPr/>
            </p:nvSpPr>
            <p:spPr bwMode="auto">
              <a:xfrm>
                <a:off x="650" y="3003"/>
                <a:ext cx="113" cy="21"/>
              </a:xfrm>
              <a:custGeom>
                <a:avLst/>
                <a:gdLst>
                  <a:gd name="T0" fmla="*/ 109 w 113"/>
                  <a:gd name="T1" fmla="*/ 0 h 21"/>
                  <a:gd name="T2" fmla="*/ 112 w 113"/>
                  <a:gd name="T3" fmla="*/ 2 h 21"/>
                  <a:gd name="T4" fmla="*/ 112 w 113"/>
                  <a:gd name="T5" fmla="*/ 5 h 21"/>
                  <a:gd name="T6" fmla="*/ 112 w 113"/>
                  <a:gd name="T7" fmla="*/ 6 h 21"/>
                  <a:gd name="T8" fmla="*/ 112 w 113"/>
                  <a:gd name="T9" fmla="*/ 7 h 21"/>
                  <a:gd name="T10" fmla="*/ 110 w 113"/>
                  <a:gd name="T11" fmla="*/ 10 h 21"/>
                  <a:gd name="T12" fmla="*/ 109 w 113"/>
                  <a:gd name="T13" fmla="*/ 11 h 21"/>
                  <a:gd name="T14" fmla="*/ 107 w 113"/>
                  <a:gd name="T15" fmla="*/ 13 h 21"/>
                  <a:gd name="T16" fmla="*/ 103 w 113"/>
                  <a:gd name="T17" fmla="*/ 15 h 21"/>
                  <a:gd name="T18" fmla="*/ 98 w 113"/>
                  <a:gd name="T19" fmla="*/ 16 h 21"/>
                  <a:gd name="T20" fmla="*/ 93 w 113"/>
                  <a:gd name="T21" fmla="*/ 16 h 21"/>
                  <a:gd name="T22" fmla="*/ 85 w 113"/>
                  <a:gd name="T23" fmla="*/ 17 h 21"/>
                  <a:gd name="T24" fmla="*/ 51 w 113"/>
                  <a:gd name="T25" fmla="*/ 20 h 21"/>
                  <a:gd name="T26" fmla="*/ 27 w 113"/>
                  <a:gd name="T27" fmla="*/ 20 h 21"/>
                  <a:gd name="T28" fmla="*/ 13 w 113"/>
                  <a:gd name="T29" fmla="*/ 20 h 21"/>
                  <a:gd name="T30" fmla="*/ 4 w 113"/>
                  <a:gd name="T31" fmla="*/ 17 h 21"/>
                  <a:gd name="T32" fmla="*/ 1 w 113"/>
                  <a:gd name="T33" fmla="*/ 16 h 21"/>
                  <a:gd name="T34" fmla="*/ 0 w 113"/>
                  <a:gd name="T35" fmla="*/ 13 h 21"/>
                  <a:gd name="T36" fmla="*/ 0 w 113"/>
                  <a:gd name="T37" fmla="*/ 11 h 21"/>
                  <a:gd name="T38" fmla="*/ 1 w 113"/>
                  <a:gd name="T39" fmla="*/ 10 h 21"/>
                  <a:gd name="T40" fmla="*/ 2 w 113"/>
                  <a:gd name="T41" fmla="*/ 10 h 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3"/>
                  <a:gd name="T64" fmla="*/ 0 h 21"/>
                  <a:gd name="T65" fmla="*/ 113 w 113"/>
                  <a:gd name="T66" fmla="*/ 21 h 2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3" h="21">
                    <a:moveTo>
                      <a:pt x="109" y="0"/>
                    </a:moveTo>
                    <a:lnTo>
                      <a:pt x="112" y="2"/>
                    </a:lnTo>
                    <a:lnTo>
                      <a:pt x="112" y="5"/>
                    </a:lnTo>
                    <a:lnTo>
                      <a:pt x="112" y="6"/>
                    </a:lnTo>
                    <a:lnTo>
                      <a:pt x="112" y="7"/>
                    </a:lnTo>
                    <a:lnTo>
                      <a:pt x="110" y="10"/>
                    </a:lnTo>
                    <a:lnTo>
                      <a:pt x="109" y="11"/>
                    </a:lnTo>
                    <a:lnTo>
                      <a:pt x="107" y="13"/>
                    </a:lnTo>
                    <a:lnTo>
                      <a:pt x="103" y="15"/>
                    </a:lnTo>
                    <a:lnTo>
                      <a:pt x="98" y="16"/>
                    </a:lnTo>
                    <a:lnTo>
                      <a:pt x="93" y="16"/>
                    </a:lnTo>
                    <a:lnTo>
                      <a:pt x="85" y="17"/>
                    </a:lnTo>
                    <a:lnTo>
                      <a:pt x="51" y="20"/>
                    </a:lnTo>
                    <a:lnTo>
                      <a:pt x="27" y="20"/>
                    </a:lnTo>
                    <a:lnTo>
                      <a:pt x="13" y="20"/>
                    </a:lnTo>
                    <a:lnTo>
                      <a:pt x="4" y="17"/>
                    </a:lnTo>
                    <a:lnTo>
                      <a:pt x="1" y="16"/>
                    </a:lnTo>
                    <a:lnTo>
                      <a:pt x="0" y="13"/>
                    </a:lnTo>
                    <a:lnTo>
                      <a:pt x="0" y="11"/>
                    </a:lnTo>
                    <a:lnTo>
                      <a:pt x="1" y="10"/>
                    </a:lnTo>
                    <a:lnTo>
                      <a:pt x="2" y="1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22" name="Freeform 2491"/>
              <p:cNvSpPr>
                <a:spLocks/>
              </p:cNvSpPr>
              <p:nvPr/>
            </p:nvSpPr>
            <p:spPr bwMode="auto">
              <a:xfrm>
                <a:off x="641" y="2999"/>
                <a:ext cx="21" cy="21"/>
              </a:xfrm>
              <a:custGeom>
                <a:avLst/>
                <a:gdLst>
                  <a:gd name="T0" fmla="*/ 2 w 21"/>
                  <a:gd name="T1" fmla="*/ 20 h 21"/>
                  <a:gd name="T2" fmla="*/ 0 w 21"/>
                  <a:gd name="T3" fmla="*/ 0 h 21"/>
                  <a:gd name="T4" fmla="*/ 16 w 21"/>
                  <a:gd name="T5" fmla="*/ 0 h 21"/>
                  <a:gd name="T6" fmla="*/ 20 w 21"/>
                  <a:gd name="T7" fmla="*/ 17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 y="20"/>
                    </a:moveTo>
                    <a:lnTo>
                      <a:pt x="0" y="0"/>
                    </a:lnTo>
                    <a:lnTo>
                      <a:pt x="16" y="0"/>
                    </a:lnTo>
                    <a:lnTo>
                      <a:pt x="20" y="17"/>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23" name="Freeform 2492"/>
              <p:cNvSpPr>
                <a:spLocks/>
              </p:cNvSpPr>
              <p:nvPr/>
            </p:nvSpPr>
            <p:spPr bwMode="auto">
              <a:xfrm>
                <a:off x="631" y="3013"/>
                <a:ext cx="21" cy="21"/>
              </a:xfrm>
              <a:custGeom>
                <a:avLst/>
                <a:gdLst>
                  <a:gd name="T0" fmla="*/ 20 w 21"/>
                  <a:gd name="T1" fmla="*/ 0 h 21"/>
                  <a:gd name="T2" fmla="*/ 20 w 21"/>
                  <a:gd name="T3" fmla="*/ 10 h 21"/>
                  <a:gd name="T4" fmla="*/ 20 w 21"/>
                  <a:gd name="T5" fmla="*/ 17 h 21"/>
                  <a:gd name="T6" fmla="*/ 2 w 21"/>
                  <a:gd name="T7" fmla="*/ 20 h 21"/>
                  <a:gd name="T8" fmla="*/ 0 w 21"/>
                  <a:gd name="T9" fmla="*/ 10 h 21"/>
                  <a:gd name="T10" fmla="*/ 2 w 21"/>
                  <a:gd name="T11" fmla="*/ 1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20" y="0"/>
                    </a:moveTo>
                    <a:lnTo>
                      <a:pt x="20" y="10"/>
                    </a:lnTo>
                    <a:lnTo>
                      <a:pt x="20" y="17"/>
                    </a:lnTo>
                    <a:lnTo>
                      <a:pt x="2" y="20"/>
                    </a:lnTo>
                    <a:lnTo>
                      <a:pt x="0" y="10"/>
                    </a:lnTo>
                    <a:lnTo>
                      <a:pt x="2" y="1"/>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24" name="Line 2493"/>
              <p:cNvSpPr>
                <a:spLocks noChangeShapeType="1"/>
              </p:cNvSpPr>
              <p:nvPr/>
            </p:nvSpPr>
            <p:spPr bwMode="auto">
              <a:xfrm flipV="1">
                <a:off x="631" y="3016"/>
                <a:ext cx="9"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25" name="Line 2494"/>
              <p:cNvSpPr>
                <a:spLocks noChangeShapeType="1"/>
              </p:cNvSpPr>
              <p:nvPr/>
            </p:nvSpPr>
            <p:spPr bwMode="auto">
              <a:xfrm flipH="1">
                <a:off x="631" y="3018"/>
                <a:ext cx="9"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26" name="Line 2495"/>
              <p:cNvSpPr>
                <a:spLocks noChangeShapeType="1"/>
              </p:cNvSpPr>
              <p:nvPr/>
            </p:nvSpPr>
            <p:spPr bwMode="auto">
              <a:xfrm>
                <a:off x="631" y="3022"/>
                <a:ext cx="9"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27" name="Freeform 2496"/>
              <p:cNvSpPr>
                <a:spLocks/>
              </p:cNvSpPr>
              <p:nvPr/>
            </p:nvSpPr>
            <p:spPr bwMode="auto">
              <a:xfrm>
                <a:off x="646" y="3012"/>
                <a:ext cx="148" cy="21"/>
              </a:xfrm>
              <a:custGeom>
                <a:avLst/>
                <a:gdLst>
                  <a:gd name="T0" fmla="*/ 1 w 148"/>
                  <a:gd name="T1" fmla="*/ 0 h 21"/>
                  <a:gd name="T2" fmla="*/ 0 w 148"/>
                  <a:gd name="T3" fmla="*/ 2 h 21"/>
                  <a:gd name="T4" fmla="*/ 0 w 148"/>
                  <a:gd name="T5" fmla="*/ 5 h 21"/>
                  <a:gd name="T6" fmla="*/ 0 w 148"/>
                  <a:gd name="T7" fmla="*/ 8 h 21"/>
                  <a:gd name="T8" fmla="*/ 3 w 148"/>
                  <a:gd name="T9" fmla="*/ 12 h 21"/>
                  <a:gd name="T10" fmla="*/ 8 w 148"/>
                  <a:gd name="T11" fmla="*/ 20 h 21"/>
                  <a:gd name="T12" fmla="*/ 37 w 148"/>
                  <a:gd name="T13" fmla="*/ 17 h 21"/>
                  <a:gd name="T14" fmla="*/ 73 w 148"/>
                  <a:gd name="T15" fmla="*/ 17 h 21"/>
                  <a:gd name="T16" fmla="*/ 110 w 148"/>
                  <a:gd name="T17" fmla="*/ 13 h 21"/>
                  <a:gd name="T18" fmla="*/ 147 w 148"/>
                  <a:gd name="T19" fmla="*/ 1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8"/>
                  <a:gd name="T31" fmla="*/ 0 h 21"/>
                  <a:gd name="T32" fmla="*/ 148 w 148"/>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8" h="21">
                    <a:moveTo>
                      <a:pt x="1" y="0"/>
                    </a:moveTo>
                    <a:lnTo>
                      <a:pt x="0" y="2"/>
                    </a:lnTo>
                    <a:lnTo>
                      <a:pt x="0" y="5"/>
                    </a:lnTo>
                    <a:lnTo>
                      <a:pt x="0" y="8"/>
                    </a:lnTo>
                    <a:lnTo>
                      <a:pt x="3" y="12"/>
                    </a:lnTo>
                    <a:lnTo>
                      <a:pt x="8" y="20"/>
                    </a:lnTo>
                    <a:lnTo>
                      <a:pt x="37" y="17"/>
                    </a:lnTo>
                    <a:lnTo>
                      <a:pt x="73" y="17"/>
                    </a:lnTo>
                    <a:lnTo>
                      <a:pt x="110" y="13"/>
                    </a:lnTo>
                    <a:lnTo>
                      <a:pt x="147" y="1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28" name="Freeform 2497"/>
              <p:cNvSpPr>
                <a:spLocks/>
              </p:cNvSpPr>
              <p:nvPr/>
            </p:nvSpPr>
            <p:spPr bwMode="auto">
              <a:xfrm>
                <a:off x="790" y="3003"/>
                <a:ext cx="21" cy="31"/>
              </a:xfrm>
              <a:custGeom>
                <a:avLst/>
                <a:gdLst>
                  <a:gd name="T0" fmla="*/ 0 w 21"/>
                  <a:gd name="T1" fmla="*/ 0 h 31"/>
                  <a:gd name="T2" fmla="*/ 12 w 21"/>
                  <a:gd name="T3" fmla="*/ 7 h 31"/>
                  <a:gd name="T4" fmla="*/ 20 w 21"/>
                  <a:gd name="T5" fmla="*/ 15 h 31"/>
                  <a:gd name="T6" fmla="*/ 20 w 21"/>
                  <a:gd name="T7" fmla="*/ 22 h 31"/>
                  <a:gd name="T8" fmla="*/ 12 w 21"/>
                  <a:gd name="T9" fmla="*/ 30 h 31"/>
                  <a:gd name="T10" fmla="*/ 0 60000 65536"/>
                  <a:gd name="T11" fmla="*/ 0 60000 65536"/>
                  <a:gd name="T12" fmla="*/ 0 60000 65536"/>
                  <a:gd name="T13" fmla="*/ 0 60000 65536"/>
                  <a:gd name="T14" fmla="*/ 0 60000 65536"/>
                  <a:gd name="T15" fmla="*/ 0 w 21"/>
                  <a:gd name="T16" fmla="*/ 0 h 31"/>
                  <a:gd name="T17" fmla="*/ 21 w 21"/>
                  <a:gd name="T18" fmla="*/ 31 h 31"/>
                </a:gdLst>
                <a:ahLst/>
                <a:cxnLst>
                  <a:cxn ang="T10">
                    <a:pos x="T0" y="T1"/>
                  </a:cxn>
                  <a:cxn ang="T11">
                    <a:pos x="T2" y="T3"/>
                  </a:cxn>
                  <a:cxn ang="T12">
                    <a:pos x="T4" y="T5"/>
                  </a:cxn>
                  <a:cxn ang="T13">
                    <a:pos x="T6" y="T7"/>
                  </a:cxn>
                  <a:cxn ang="T14">
                    <a:pos x="T8" y="T9"/>
                  </a:cxn>
                </a:cxnLst>
                <a:rect l="T15" t="T16" r="T17" b="T18"/>
                <a:pathLst>
                  <a:path w="21" h="31">
                    <a:moveTo>
                      <a:pt x="0" y="0"/>
                    </a:moveTo>
                    <a:lnTo>
                      <a:pt x="12" y="7"/>
                    </a:lnTo>
                    <a:lnTo>
                      <a:pt x="20" y="15"/>
                    </a:lnTo>
                    <a:lnTo>
                      <a:pt x="20" y="22"/>
                    </a:lnTo>
                    <a:lnTo>
                      <a:pt x="12" y="3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29" name="Freeform 2498"/>
              <p:cNvSpPr>
                <a:spLocks/>
              </p:cNvSpPr>
              <p:nvPr/>
            </p:nvSpPr>
            <p:spPr bwMode="auto">
              <a:xfrm>
                <a:off x="853" y="3012"/>
                <a:ext cx="1" cy="21"/>
              </a:xfrm>
              <a:custGeom>
                <a:avLst/>
                <a:gdLst>
                  <a:gd name="T0" fmla="*/ 0 w 1"/>
                  <a:gd name="T1" fmla="*/ 20 h 21"/>
                  <a:gd name="T2" fmla="*/ 0 w 1"/>
                  <a:gd name="T3" fmla="*/ 7 h 21"/>
                  <a:gd name="T4" fmla="*/ 0 w 1"/>
                  <a:gd name="T5" fmla="*/ 0 h 21"/>
                  <a:gd name="T6" fmla="*/ 0 60000 65536"/>
                  <a:gd name="T7" fmla="*/ 0 60000 65536"/>
                  <a:gd name="T8" fmla="*/ 0 60000 65536"/>
                  <a:gd name="T9" fmla="*/ 0 w 1"/>
                  <a:gd name="T10" fmla="*/ 0 h 21"/>
                  <a:gd name="T11" fmla="*/ 1 w 1"/>
                  <a:gd name="T12" fmla="*/ 21 h 21"/>
                </a:gdLst>
                <a:ahLst/>
                <a:cxnLst>
                  <a:cxn ang="T6">
                    <a:pos x="T0" y="T1"/>
                  </a:cxn>
                  <a:cxn ang="T7">
                    <a:pos x="T2" y="T3"/>
                  </a:cxn>
                  <a:cxn ang="T8">
                    <a:pos x="T4" y="T5"/>
                  </a:cxn>
                </a:cxnLst>
                <a:rect l="T9" t="T10" r="T11" b="T12"/>
                <a:pathLst>
                  <a:path w="1" h="21">
                    <a:moveTo>
                      <a:pt x="0" y="20"/>
                    </a:moveTo>
                    <a:lnTo>
                      <a:pt x="0" y="7"/>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30" name="Freeform 2499"/>
              <p:cNvSpPr>
                <a:spLocks/>
              </p:cNvSpPr>
              <p:nvPr/>
            </p:nvSpPr>
            <p:spPr bwMode="auto">
              <a:xfrm>
                <a:off x="775" y="3020"/>
                <a:ext cx="21" cy="21"/>
              </a:xfrm>
              <a:custGeom>
                <a:avLst/>
                <a:gdLst>
                  <a:gd name="T0" fmla="*/ 0 w 21"/>
                  <a:gd name="T1" fmla="*/ 0 h 21"/>
                  <a:gd name="T2" fmla="*/ 20 w 21"/>
                  <a:gd name="T3" fmla="*/ 5 h 21"/>
                  <a:gd name="T4" fmla="*/ 20 w 21"/>
                  <a:gd name="T5" fmla="*/ 10 h 21"/>
                  <a:gd name="T6" fmla="*/ 0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0"/>
                    </a:moveTo>
                    <a:lnTo>
                      <a:pt x="20" y="5"/>
                    </a:lnTo>
                    <a:lnTo>
                      <a:pt x="20" y="1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31" name="Line 2500"/>
              <p:cNvSpPr>
                <a:spLocks noChangeShapeType="1"/>
              </p:cNvSpPr>
              <p:nvPr/>
            </p:nvSpPr>
            <p:spPr bwMode="auto">
              <a:xfrm flipH="1">
                <a:off x="766" y="3037"/>
                <a:ext cx="1"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32" name="Line 2501"/>
              <p:cNvSpPr>
                <a:spLocks noChangeShapeType="1"/>
              </p:cNvSpPr>
              <p:nvPr/>
            </p:nvSpPr>
            <p:spPr bwMode="auto">
              <a:xfrm>
                <a:off x="769" y="3038"/>
                <a:ext cx="4"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33" name="Freeform 2502"/>
              <p:cNvSpPr>
                <a:spLocks/>
              </p:cNvSpPr>
              <p:nvPr/>
            </p:nvSpPr>
            <p:spPr bwMode="auto">
              <a:xfrm>
                <a:off x="758" y="3004"/>
                <a:ext cx="21" cy="35"/>
              </a:xfrm>
              <a:custGeom>
                <a:avLst/>
                <a:gdLst>
                  <a:gd name="T0" fmla="*/ 0 w 21"/>
                  <a:gd name="T1" fmla="*/ 34 h 35"/>
                  <a:gd name="T2" fmla="*/ 3 w 21"/>
                  <a:gd name="T3" fmla="*/ 26 h 35"/>
                  <a:gd name="T4" fmla="*/ 0 w 21"/>
                  <a:gd name="T5" fmla="*/ 18 h 35"/>
                  <a:gd name="T6" fmla="*/ 11 w 21"/>
                  <a:gd name="T7" fmla="*/ 12 h 35"/>
                  <a:gd name="T8" fmla="*/ 20 w 21"/>
                  <a:gd name="T9" fmla="*/ 7 h 35"/>
                  <a:gd name="T10" fmla="*/ 20 w 21"/>
                  <a:gd name="T11" fmla="*/ 5 h 35"/>
                  <a:gd name="T12" fmla="*/ 15 w 21"/>
                  <a:gd name="T13" fmla="*/ 3 h 35"/>
                  <a:gd name="T14" fmla="*/ 11 w 21"/>
                  <a:gd name="T15" fmla="*/ 1 h 35"/>
                  <a:gd name="T16" fmla="*/ 7 w 21"/>
                  <a:gd name="T17" fmla="*/ 0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35"/>
                  <a:gd name="T29" fmla="*/ 21 w 21"/>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35">
                    <a:moveTo>
                      <a:pt x="0" y="34"/>
                    </a:moveTo>
                    <a:lnTo>
                      <a:pt x="3" y="26"/>
                    </a:lnTo>
                    <a:lnTo>
                      <a:pt x="0" y="18"/>
                    </a:lnTo>
                    <a:lnTo>
                      <a:pt x="11" y="12"/>
                    </a:lnTo>
                    <a:lnTo>
                      <a:pt x="20" y="7"/>
                    </a:lnTo>
                    <a:lnTo>
                      <a:pt x="20" y="5"/>
                    </a:lnTo>
                    <a:lnTo>
                      <a:pt x="15" y="3"/>
                    </a:lnTo>
                    <a:lnTo>
                      <a:pt x="11" y="1"/>
                    </a:lnTo>
                    <a:lnTo>
                      <a:pt x="7"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34" name="Freeform 2503"/>
              <p:cNvSpPr>
                <a:spLocks/>
              </p:cNvSpPr>
              <p:nvPr/>
            </p:nvSpPr>
            <p:spPr bwMode="auto">
              <a:xfrm>
                <a:off x="737" y="2998"/>
                <a:ext cx="27" cy="21"/>
              </a:xfrm>
              <a:custGeom>
                <a:avLst/>
                <a:gdLst>
                  <a:gd name="T0" fmla="*/ 22 w 27"/>
                  <a:gd name="T1" fmla="*/ 5 h 21"/>
                  <a:gd name="T2" fmla="*/ 24 w 27"/>
                  <a:gd name="T3" fmla="*/ 7 h 21"/>
                  <a:gd name="T4" fmla="*/ 26 w 27"/>
                  <a:gd name="T5" fmla="*/ 8 h 21"/>
                  <a:gd name="T6" fmla="*/ 24 w 27"/>
                  <a:gd name="T7" fmla="*/ 11 h 21"/>
                  <a:gd name="T8" fmla="*/ 24 w 27"/>
                  <a:gd name="T9" fmla="*/ 12 h 21"/>
                  <a:gd name="T10" fmla="*/ 23 w 27"/>
                  <a:gd name="T11" fmla="*/ 13 h 21"/>
                  <a:gd name="T12" fmla="*/ 22 w 27"/>
                  <a:gd name="T13" fmla="*/ 15 h 21"/>
                  <a:gd name="T14" fmla="*/ 19 w 27"/>
                  <a:gd name="T15" fmla="*/ 16 h 21"/>
                  <a:gd name="T16" fmla="*/ 16 w 27"/>
                  <a:gd name="T17" fmla="*/ 17 h 21"/>
                  <a:gd name="T18" fmla="*/ 11 w 27"/>
                  <a:gd name="T19" fmla="*/ 18 h 21"/>
                  <a:gd name="T20" fmla="*/ 0 w 27"/>
                  <a:gd name="T21" fmla="*/ 20 h 21"/>
                  <a:gd name="T22" fmla="*/ 1 w 27"/>
                  <a:gd name="T23" fmla="*/ 15 h 21"/>
                  <a:gd name="T24" fmla="*/ 1 w 27"/>
                  <a:gd name="T25" fmla="*/ 8 h 21"/>
                  <a:gd name="T26" fmla="*/ 0 w 27"/>
                  <a:gd name="T27" fmla="*/ 5 h 21"/>
                  <a:gd name="T28" fmla="*/ 0 w 27"/>
                  <a:gd name="T29" fmla="*/ 0 h 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21"/>
                  <a:gd name="T47" fmla="*/ 27 w 27"/>
                  <a:gd name="T48" fmla="*/ 21 h 2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21">
                    <a:moveTo>
                      <a:pt x="22" y="5"/>
                    </a:moveTo>
                    <a:lnTo>
                      <a:pt x="24" y="7"/>
                    </a:lnTo>
                    <a:lnTo>
                      <a:pt x="26" y="8"/>
                    </a:lnTo>
                    <a:lnTo>
                      <a:pt x="24" y="11"/>
                    </a:lnTo>
                    <a:lnTo>
                      <a:pt x="24" y="12"/>
                    </a:lnTo>
                    <a:lnTo>
                      <a:pt x="23" y="13"/>
                    </a:lnTo>
                    <a:lnTo>
                      <a:pt x="22" y="15"/>
                    </a:lnTo>
                    <a:lnTo>
                      <a:pt x="19" y="16"/>
                    </a:lnTo>
                    <a:lnTo>
                      <a:pt x="16" y="17"/>
                    </a:lnTo>
                    <a:lnTo>
                      <a:pt x="11" y="18"/>
                    </a:lnTo>
                    <a:lnTo>
                      <a:pt x="0" y="20"/>
                    </a:lnTo>
                    <a:lnTo>
                      <a:pt x="1" y="15"/>
                    </a:lnTo>
                    <a:lnTo>
                      <a:pt x="1" y="8"/>
                    </a:lnTo>
                    <a:lnTo>
                      <a:pt x="0" y="5"/>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35" name="Freeform 2504"/>
              <p:cNvSpPr>
                <a:spLocks/>
              </p:cNvSpPr>
              <p:nvPr/>
            </p:nvSpPr>
            <p:spPr bwMode="auto">
              <a:xfrm>
                <a:off x="735" y="2998"/>
                <a:ext cx="21" cy="22"/>
              </a:xfrm>
              <a:custGeom>
                <a:avLst/>
                <a:gdLst>
                  <a:gd name="T0" fmla="*/ 0 w 21"/>
                  <a:gd name="T1" fmla="*/ 0 h 22"/>
                  <a:gd name="T2" fmla="*/ 20 w 21"/>
                  <a:gd name="T3" fmla="*/ 4 h 22"/>
                  <a:gd name="T4" fmla="*/ 20 w 21"/>
                  <a:gd name="T5" fmla="*/ 9 h 22"/>
                  <a:gd name="T6" fmla="*/ 20 w 21"/>
                  <a:gd name="T7" fmla="*/ 14 h 22"/>
                  <a:gd name="T8" fmla="*/ 0 w 21"/>
                  <a:gd name="T9" fmla="*/ 21 h 22"/>
                  <a:gd name="T10" fmla="*/ 0 60000 65536"/>
                  <a:gd name="T11" fmla="*/ 0 60000 65536"/>
                  <a:gd name="T12" fmla="*/ 0 60000 65536"/>
                  <a:gd name="T13" fmla="*/ 0 60000 65536"/>
                  <a:gd name="T14" fmla="*/ 0 60000 65536"/>
                  <a:gd name="T15" fmla="*/ 0 w 21"/>
                  <a:gd name="T16" fmla="*/ 0 h 22"/>
                  <a:gd name="T17" fmla="*/ 21 w 21"/>
                  <a:gd name="T18" fmla="*/ 22 h 22"/>
                </a:gdLst>
                <a:ahLst/>
                <a:cxnLst>
                  <a:cxn ang="T10">
                    <a:pos x="T0" y="T1"/>
                  </a:cxn>
                  <a:cxn ang="T11">
                    <a:pos x="T2" y="T3"/>
                  </a:cxn>
                  <a:cxn ang="T12">
                    <a:pos x="T4" y="T5"/>
                  </a:cxn>
                  <a:cxn ang="T13">
                    <a:pos x="T6" y="T7"/>
                  </a:cxn>
                  <a:cxn ang="T14">
                    <a:pos x="T8" y="T9"/>
                  </a:cxn>
                </a:cxnLst>
                <a:rect l="T15" t="T16" r="T17" b="T18"/>
                <a:pathLst>
                  <a:path w="21" h="22">
                    <a:moveTo>
                      <a:pt x="0" y="0"/>
                    </a:moveTo>
                    <a:lnTo>
                      <a:pt x="20" y="4"/>
                    </a:lnTo>
                    <a:lnTo>
                      <a:pt x="20" y="9"/>
                    </a:lnTo>
                    <a:lnTo>
                      <a:pt x="20" y="14"/>
                    </a:lnTo>
                    <a:lnTo>
                      <a:pt x="0" y="21"/>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36" name="Freeform 2505"/>
              <p:cNvSpPr>
                <a:spLocks/>
              </p:cNvSpPr>
              <p:nvPr/>
            </p:nvSpPr>
            <p:spPr bwMode="auto">
              <a:xfrm>
                <a:off x="732" y="2998"/>
                <a:ext cx="21" cy="22"/>
              </a:xfrm>
              <a:custGeom>
                <a:avLst/>
                <a:gdLst>
                  <a:gd name="T0" fmla="*/ 0 w 21"/>
                  <a:gd name="T1" fmla="*/ 21 h 22"/>
                  <a:gd name="T2" fmla="*/ 10 w 21"/>
                  <a:gd name="T3" fmla="*/ 14 h 22"/>
                  <a:gd name="T4" fmla="*/ 20 w 21"/>
                  <a:gd name="T5" fmla="*/ 9 h 22"/>
                  <a:gd name="T6" fmla="*/ 10 w 21"/>
                  <a:gd name="T7" fmla="*/ 4 h 22"/>
                  <a:gd name="T8" fmla="*/ 0 w 21"/>
                  <a:gd name="T9" fmla="*/ 0 h 22"/>
                  <a:gd name="T10" fmla="*/ 0 60000 65536"/>
                  <a:gd name="T11" fmla="*/ 0 60000 65536"/>
                  <a:gd name="T12" fmla="*/ 0 60000 65536"/>
                  <a:gd name="T13" fmla="*/ 0 60000 65536"/>
                  <a:gd name="T14" fmla="*/ 0 60000 65536"/>
                  <a:gd name="T15" fmla="*/ 0 w 21"/>
                  <a:gd name="T16" fmla="*/ 0 h 22"/>
                  <a:gd name="T17" fmla="*/ 21 w 21"/>
                  <a:gd name="T18" fmla="*/ 22 h 22"/>
                </a:gdLst>
                <a:ahLst/>
                <a:cxnLst>
                  <a:cxn ang="T10">
                    <a:pos x="T0" y="T1"/>
                  </a:cxn>
                  <a:cxn ang="T11">
                    <a:pos x="T2" y="T3"/>
                  </a:cxn>
                  <a:cxn ang="T12">
                    <a:pos x="T4" y="T5"/>
                  </a:cxn>
                  <a:cxn ang="T13">
                    <a:pos x="T6" y="T7"/>
                  </a:cxn>
                  <a:cxn ang="T14">
                    <a:pos x="T8" y="T9"/>
                  </a:cxn>
                </a:cxnLst>
                <a:rect l="T15" t="T16" r="T17" b="T18"/>
                <a:pathLst>
                  <a:path w="21" h="22">
                    <a:moveTo>
                      <a:pt x="0" y="21"/>
                    </a:moveTo>
                    <a:lnTo>
                      <a:pt x="10" y="14"/>
                    </a:lnTo>
                    <a:lnTo>
                      <a:pt x="20" y="9"/>
                    </a:lnTo>
                    <a:lnTo>
                      <a:pt x="10" y="4"/>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37" name="Freeform 2506"/>
              <p:cNvSpPr>
                <a:spLocks/>
              </p:cNvSpPr>
              <p:nvPr/>
            </p:nvSpPr>
            <p:spPr bwMode="auto">
              <a:xfrm>
                <a:off x="690" y="2998"/>
                <a:ext cx="44" cy="23"/>
              </a:xfrm>
              <a:custGeom>
                <a:avLst/>
                <a:gdLst>
                  <a:gd name="T0" fmla="*/ 40 w 44"/>
                  <a:gd name="T1" fmla="*/ 0 h 23"/>
                  <a:gd name="T2" fmla="*/ 43 w 44"/>
                  <a:gd name="T3" fmla="*/ 3 h 23"/>
                  <a:gd name="T4" fmla="*/ 43 w 44"/>
                  <a:gd name="T5" fmla="*/ 8 h 23"/>
                  <a:gd name="T6" fmla="*/ 43 w 44"/>
                  <a:gd name="T7" fmla="*/ 14 h 23"/>
                  <a:gd name="T8" fmla="*/ 41 w 44"/>
                  <a:gd name="T9" fmla="*/ 19 h 23"/>
                  <a:gd name="T10" fmla="*/ 1 w 44"/>
                  <a:gd name="T11" fmla="*/ 22 h 23"/>
                  <a:gd name="T12" fmla="*/ 1 w 44"/>
                  <a:gd name="T13" fmla="*/ 12 h 23"/>
                  <a:gd name="T14" fmla="*/ 1 w 44"/>
                  <a:gd name="T15" fmla="*/ 7 h 23"/>
                  <a:gd name="T16" fmla="*/ 0 w 44"/>
                  <a:gd name="T17" fmla="*/ 6 h 23"/>
                  <a:gd name="T18" fmla="*/ 0 w 44"/>
                  <a:gd name="T19" fmla="*/ 3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23"/>
                  <a:gd name="T32" fmla="*/ 44 w 44"/>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23">
                    <a:moveTo>
                      <a:pt x="40" y="0"/>
                    </a:moveTo>
                    <a:lnTo>
                      <a:pt x="43" y="3"/>
                    </a:lnTo>
                    <a:lnTo>
                      <a:pt x="43" y="8"/>
                    </a:lnTo>
                    <a:lnTo>
                      <a:pt x="43" y="14"/>
                    </a:lnTo>
                    <a:lnTo>
                      <a:pt x="41" y="19"/>
                    </a:lnTo>
                    <a:lnTo>
                      <a:pt x="1" y="22"/>
                    </a:lnTo>
                    <a:lnTo>
                      <a:pt x="1" y="12"/>
                    </a:lnTo>
                    <a:lnTo>
                      <a:pt x="1" y="7"/>
                    </a:lnTo>
                    <a:lnTo>
                      <a:pt x="0" y="6"/>
                    </a:lnTo>
                    <a:lnTo>
                      <a:pt x="0" y="3"/>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38" name="Freeform 2507"/>
              <p:cNvSpPr>
                <a:spLocks/>
              </p:cNvSpPr>
              <p:nvPr/>
            </p:nvSpPr>
            <p:spPr bwMode="auto">
              <a:xfrm>
                <a:off x="651" y="3002"/>
                <a:ext cx="40" cy="21"/>
              </a:xfrm>
              <a:custGeom>
                <a:avLst/>
                <a:gdLst>
                  <a:gd name="T0" fmla="*/ 37 w 40"/>
                  <a:gd name="T1" fmla="*/ 0 h 21"/>
                  <a:gd name="T2" fmla="*/ 39 w 40"/>
                  <a:gd name="T3" fmla="*/ 3 h 21"/>
                  <a:gd name="T4" fmla="*/ 39 w 40"/>
                  <a:gd name="T5" fmla="*/ 8 h 21"/>
                  <a:gd name="T6" fmla="*/ 39 w 40"/>
                  <a:gd name="T7" fmla="*/ 20 h 21"/>
                  <a:gd name="T8" fmla="*/ 16 w 40"/>
                  <a:gd name="T9" fmla="*/ 17 h 21"/>
                  <a:gd name="T10" fmla="*/ 8 w 40"/>
                  <a:gd name="T11" fmla="*/ 17 h 21"/>
                  <a:gd name="T12" fmla="*/ 3 w 40"/>
                  <a:gd name="T13" fmla="*/ 16 h 21"/>
                  <a:gd name="T14" fmla="*/ 1 w 40"/>
                  <a:gd name="T15" fmla="*/ 15 h 21"/>
                  <a:gd name="T16" fmla="*/ 0 w 40"/>
                  <a:gd name="T17" fmla="*/ 13 h 21"/>
                  <a:gd name="T18" fmla="*/ 0 w 40"/>
                  <a:gd name="T19" fmla="*/ 11 h 21"/>
                  <a:gd name="T20" fmla="*/ 0 w 40"/>
                  <a:gd name="T21" fmla="*/ 10 h 21"/>
                  <a:gd name="T22" fmla="*/ 1 w 40"/>
                  <a:gd name="T23" fmla="*/ 1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21"/>
                  <a:gd name="T38" fmla="*/ 40 w 40"/>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21">
                    <a:moveTo>
                      <a:pt x="37" y="0"/>
                    </a:moveTo>
                    <a:lnTo>
                      <a:pt x="39" y="3"/>
                    </a:lnTo>
                    <a:lnTo>
                      <a:pt x="39" y="8"/>
                    </a:lnTo>
                    <a:lnTo>
                      <a:pt x="39" y="20"/>
                    </a:lnTo>
                    <a:lnTo>
                      <a:pt x="16" y="17"/>
                    </a:lnTo>
                    <a:lnTo>
                      <a:pt x="8" y="17"/>
                    </a:lnTo>
                    <a:lnTo>
                      <a:pt x="3" y="16"/>
                    </a:lnTo>
                    <a:lnTo>
                      <a:pt x="1" y="15"/>
                    </a:lnTo>
                    <a:lnTo>
                      <a:pt x="0" y="13"/>
                    </a:lnTo>
                    <a:lnTo>
                      <a:pt x="0" y="11"/>
                    </a:lnTo>
                    <a:lnTo>
                      <a:pt x="0" y="10"/>
                    </a:lnTo>
                    <a:lnTo>
                      <a:pt x="1" y="1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39" name="Freeform 2508"/>
              <p:cNvSpPr>
                <a:spLocks/>
              </p:cNvSpPr>
              <p:nvPr/>
            </p:nvSpPr>
            <p:spPr bwMode="auto">
              <a:xfrm>
                <a:off x="658" y="3003"/>
                <a:ext cx="21" cy="21"/>
              </a:xfrm>
              <a:custGeom>
                <a:avLst/>
                <a:gdLst>
                  <a:gd name="T0" fmla="*/ 0 w 21"/>
                  <a:gd name="T1" fmla="*/ 20 h 21"/>
                  <a:gd name="T2" fmla="*/ 0 w 21"/>
                  <a:gd name="T3" fmla="*/ 0 h 21"/>
                  <a:gd name="T4" fmla="*/ 20 w 21"/>
                  <a:gd name="T5" fmla="*/ 0 h 21"/>
                  <a:gd name="T6" fmla="*/ 20 w 21"/>
                  <a:gd name="T7" fmla="*/ 15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20"/>
                    </a:moveTo>
                    <a:lnTo>
                      <a:pt x="0" y="0"/>
                    </a:lnTo>
                    <a:lnTo>
                      <a:pt x="20" y="0"/>
                    </a:lnTo>
                    <a:lnTo>
                      <a:pt x="20" y="15"/>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40" name="Line 2509"/>
              <p:cNvSpPr>
                <a:spLocks noChangeShapeType="1"/>
              </p:cNvSpPr>
              <p:nvPr/>
            </p:nvSpPr>
            <p:spPr bwMode="auto">
              <a:xfrm>
                <a:off x="658" y="3003"/>
                <a:ext cx="8"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41" name="Line 2510"/>
              <p:cNvSpPr>
                <a:spLocks noChangeShapeType="1"/>
              </p:cNvSpPr>
              <p:nvPr/>
            </p:nvSpPr>
            <p:spPr bwMode="auto">
              <a:xfrm flipH="1" flipV="1">
                <a:off x="667" y="2998"/>
                <a:ext cx="1" cy="1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42" name="Line 2511"/>
              <p:cNvSpPr>
                <a:spLocks noChangeShapeType="1"/>
              </p:cNvSpPr>
              <p:nvPr/>
            </p:nvSpPr>
            <p:spPr bwMode="auto">
              <a:xfrm flipV="1">
                <a:off x="666" y="3004"/>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43" name="Line 2512"/>
              <p:cNvSpPr>
                <a:spLocks noChangeShapeType="1"/>
              </p:cNvSpPr>
              <p:nvPr/>
            </p:nvSpPr>
            <p:spPr bwMode="auto">
              <a:xfrm>
                <a:off x="664" y="3004"/>
                <a:ext cx="2"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44" name="Line 2513"/>
              <p:cNvSpPr>
                <a:spLocks noChangeShapeType="1"/>
              </p:cNvSpPr>
              <p:nvPr/>
            </p:nvSpPr>
            <p:spPr bwMode="auto">
              <a:xfrm flipH="1" flipV="1">
                <a:off x="662" y="3004"/>
                <a:ext cx="1"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45" name="Line 2514"/>
              <p:cNvSpPr>
                <a:spLocks noChangeShapeType="1"/>
              </p:cNvSpPr>
              <p:nvPr/>
            </p:nvSpPr>
            <p:spPr bwMode="auto">
              <a:xfrm>
                <a:off x="661" y="3004"/>
                <a:ext cx="1"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46" name="Line 2515"/>
              <p:cNvSpPr>
                <a:spLocks noChangeShapeType="1"/>
              </p:cNvSpPr>
              <p:nvPr/>
            </p:nvSpPr>
            <p:spPr bwMode="auto">
              <a:xfrm flipH="1" flipV="1">
                <a:off x="660" y="3004"/>
                <a:ext cx="1"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47" name="Freeform 2516"/>
              <p:cNvSpPr>
                <a:spLocks/>
              </p:cNvSpPr>
              <p:nvPr/>
            </p:nvSpPr>
            <p:spPr bwMode="auto">
              <a:xfrm>
                <a:off x="657" y="2998"/>
                <a:ext cx="34" cy="21"/>
              </a:xfrm>
              <a:custGeom>
                <a:avLst/>
                <a:gdLst>
                  <a:gd name="T0" fmla="*/ 0 w 34"/>
                  <a:gd name="T1" fmla="*/ 0 h 21"/>
                  <a:gd name="T2" fmla="*/ 1 w 34"/>
                  <a:gd name="T3" fmla="*/ 20 h 21"/>
                  <a:gd name="T4" fmla="*/ 33 w 34"/>
                  <a:gd name="T5" fmla="*/ 15 h 21"/>
                  <a:gd name="T6" fmla="*/ 0 60000 65536"/>
                  <a:gd name="T7" fmla="*/ 0 60000 65536"/>
                  <a:gd name="T8" fmla="*/ 0 60000 65536"/>
                  <a:gd name="T9" fmla="*/ 0 w 34"/>
                  <a:gd name="T10" fmla="*/ 0 h 21"/>
                  <a:gd name="T11" fmla="*/ 34 w 34"/>
                  <a:gd name="T12" fmla="*/ 21 h 21"/>
                </a:gdLst>
                <a:ahLst/>
                <a:cxnLst>
                  <a:cxn ang="T6">
                    <a:pos x="T0" y="T1"/>
                  </a:cxn>
                  <a:cxn ang="T7">
                    <a:pos x="T2" y="T3"/>
                  </a:cxn>
                  <a:cxn ang="T8">
                    <a:pos x="T4" y="T5"/>
                  </a:cxn>
                </a:cxnLst>
                <a:rect l="T9" t="T10" r="T11" b="T12"/>
                <a:pathLst>
                  <a:path w="34" h="21">
                    <a:moveTo>
                      <a:pt x="0" y="0"/>
                    </a:moveTo>
                    <a:lnTo>
                      <a:pt x="1" y="20"/>
                    </a:lnTo>
                    <a:lnTo>
                      <a:pt x="33" y="15"/>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48" name="Line 2517"/>
              <p:cNvSpPr>
                <a:spLocks noChangeShapeType="1"/>
              </p:cNvSpPr>
              <p:nvPr/>
            </p:nvSpPr>
            <p:spPr bwMode="auto">
              <a:xfrm>
                <a:off x="697" y="2998"/>
                <a:ext cx="0" cy="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49" name="Line 2518"/>
              <p:cNvSpPr>
                <a:spLocks noChangeShapeType="1"/>
              </p:cNvSpPr>
              <p:nvPr/>
            </p:nvSpPr>
            <p:spPr bwMode="auto">
              <a:xfrm>
                <a:off x="702" y="3000"/>
                <a:ext cx="1"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50" name="Line 2519"/>
              <p:cNvSpPr>
                <a:spLocks noChangeShapeType="1"/>
              </p:cNvSpPr>
              <p:nvPr/>
            </p:nvSpPr>
            <p:spPr bwMode="auto">
              <a:xfrm flipV="1">
                <a:off x="691" y="3006"/>
                <a:ext cx="12"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51" name="Freeform 2520"/>
              <p:cNvSpPr>
                <a:spLocks/>
              </p:cNvSpPr>
              <p:nvPr/>
            </p:nvSpPr>
            <p:spPr bwMode="auto">
              <a:xfrm>
                <a:off x="703" y="3002"/>
                <a:ext cx="21" cy="21"/>
              </a:xfrm>
              <a:custGeom>
                <a:avLst/>
                <a:gdLst>
                  <a:gd name="T0" fmla="*/ 2 w 21"/>
                  <a:gd name="T1" fmla="*/ 20 h 21"/>
                  <a:gd name="T2" fmla="*/ 0 w 21"/>
                  <a:gd name="T3" fmla="*/ 10 h 21"/>
                  <a:gd name="T4" fmla="*/ 0 w 21"/>
                  <a:gd name="T5" fmla="*/ 7 h 21"/>
                  <a:gd name="T6" fmla="*/ 2 w 21"/>
                  <a:gd name="T7" fmla="*/ 6 h 21"/>
                  <a:gd name="T8" fmla="*/ 0 w 21"/>
                  <a:gd name="T9" fmla="*/ 2 h 21"/>
                  <a:gd name="T10" fmla="*/ 0 w 21"/>
                  <a:gd name="T11" fmla="*/ 1 h 21"/>
                  <a:gd name="T12" fmla="*/ 2 w 21"/>
                  <a:gd name="T13" fmla="*/ 0 h 21"/>
                  <a:gd name="T14" fmla="*/ 7 w 21"/>
                  <a:gd name="T15" fmla="*/ 0 h 21"/>
                  <a:gd name="T16" fmla="*/ 11 w 21"/>
                  <a:gd name="T17" fmla="*/ 0 h 21"/>
                  <a:gd name="T18" fmla="*/ 13 w 21"/>
                  <a:gd name="T19" fmla="*/ 2 h 21"/>
                  <a:gd name="T20" fmla="*/ 13 w 21"/>
                  <a:gd name="T21" fmla="*/ 5 h 21"/>
                  <a:gd name="T22" fmla="*/ 11 w 21"/>
                  <a:gd name="T23" fmla="*/ 6 h 21"/>
                  <a:gd name="T24" fmla="*/ 13 w 21"/>
                  <a:gd name="T25" fmla="*/ 6 h 21"/>
                  <a:gd name="T26" fmla="*/ 16 w 21"/>
                  <a:gd name="T27" fmla="*/ 10 h 21"/>
                  <a:gd name="T28" fmla="*/ 20 w 21"/>
                  <a:gd name="T29" fmla="*/ 20 h 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21"/>
                  <a:gd name="T47" fmla="*/ 21 w 21"/>
                  <a:gd name="T48" fmla="*/ 21 h 2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21">
                    <a:moveTo>
                      <a:pt x="2" y="20"/>
                    </a:moveTo>
                    <a:lnTo>
                      <a:pt x="0" y="10"/>
                    </a:lnTo>
                    <a:lnTo>
                      <a:pt x="0" y="7"/>
                    </a:lnTo>
                    <a:lnTo>
                      <a:pt x="2" y="6"/>
                    </a:lnTo>
                    <a:lnTo>
                      <a:pt x="0" y="2"/>
                    </a:lnTo>
                    <a:lnTo>
                      <a:pt x="0" y="1"/>
                    </a:lnTo>
                    <a:lnTo>
                      <a:pt x="2" y="0"/>
                    </a:lnTo>
                    <a:lnTo>
                      <a:pt x="7" y="0"/>
                    </a:lnTo>
                    <a:lnTo>
                      <a:pt x="11" y="0"/>
                    </a:lnTo>
                    <a:lnTo>
                      <a:pt x="13" y="2"/>
                    </a:lnTo>
                    <a:lnTo>
                      <a:pt x="13" y="5"/>
                    </a:lnTo>
                    <a:lnTo>
                      <a:pt x="11" y="6"/>
                    </a:lnTo>
                    <a:lnTo>
                      <a:pt x="13" y="6"/>
                    </a:lnTo>
                    <a:lnTo>
                      <a:pt x="16" y="10"/>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52" name="Freeform 2521"/>
              <p:cNvSpPr>
                <a:spLocks/>
              </p:cNvSpPr>
              <p:nvPr/>
            </p:nvSpPr>
            <p:spPr bwMode="auto">
              <a:xfrm>
                <a:off x="711" y="3009"/>
                <a:ext cx="21" cy="21"/>
              </a:xfrm>
              <a:custGeom>
                <a:avLst/>
                <a:gdLst>
                  <a:gd name="T0" fmla="*/ 0 w 21"/>
                  <a:gd name="T1" fmla="*/ 20 h 21"/>
                  <a:gd name="T2" fmla="*/ 12 w 21"/>
                  <a:gd name="T3" fmla="*/ 7 h 21"/>
                  <a:gd name="T4" fmla="*/ 2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20"/>
                    </a:moveTo>
                    <a:lnTo>
                      <a:pt x="12" y="7"/>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53" name="Freeform 2522"/>
              <p:cNvSpPr>
                <a:spLocks/>
              </p:cNvSpPr>
              <p:nvPr/>
            </p:nvSpPr>
            <p:spPr bwMode="auto">
              <a:xfrm>
                <a:off x="715" y="3003"/>
                <a:ext cx="21" cy="21"/>
              </a:xfrm>
              <a:custGeom>
                <a:avLst/>
                <a:gdLst>
                  <a:gd name="T0" fmla="*/ 2 w 21"/>
                  <a:gd name="T1" fmla="*/ 20 h 21"/>
                  <a:gd name="T2" fmla="*/ 0 w 21"/>
                  <a:gd name="T3" fmla="*/ 12 h 21"/>
                  <a:gd name="T4" fmla="*/ 0 w 21"/>
                  <a:gd name="T5" fmla="*/ 6 h 21"/>
                  <a:gd name="T6" fmla="*/ 2 w 21"/>
                  <a:gd name="T7" fmla="*/ 2 h 21"/>
                  <a:gd name="T8" fmla="*/ 7 w 21"/>
                  <a:gd name="T9" fmla="*/ 0 h 21"/>
                  <a:gd name="T10" fmla="*/ 10 w 21"/>
                  <a:gd name="T11" fmla="*/ 0 h 21"/>
                  <a:gd name="T12" fmla="*/ 12 w 21"/>
                  <a:gd name="T13" fmla="*/ 0 h 21"/>
                  <a:gd name="T14" fmla="*/ 17 w 21"/>
                  <a:gd name="T15" fmla="*/ 2 h 21"/>
                  <a:gd name="T16" fmla="*/ 20 w 21"/>
                  <a:gd name="T17" fmla="*/ 6 h 21"/>
                  <a:gd name="T18" fmla="*/ 20 w 21"/>
                  <a:gd name="T19" fmla="*/ 12 h 21"/>
                  <a:gd name="T20" fmla="*/ 17 w 21"/>
                  <a:gd name="T21" fmla="*/ 12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1"/>
                  <a:gd name="T35" fmla="*/ 21 w 21"/>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1">
                    <a:moveTo>
                      <a:pt x="2" y="20"/>
                    </a:moveTo>
                    <a:lnTo>
                      <a:pt x="0" y="12"/>
                    </a:lnTo>
                    <a:lnTo>
                      <a:pt x="0" y="6"/>
                    </a:lnTo>
                    <a:lnTo>
                      <a:pt x="2" y="2"/>
                    </a:lnTo>
                    <a:lnTo>
                      <a:pt x="7" y="0"/>
                    </a:lnTo>
                    <a:lnTo>
                      <a:pt x="10" y="0"/>
                    </a:lnTo>
                    <a:lnTo>
                      <a:pt x="12" y="0"/>
                    </a:lnTo>
                    <a:lnTo>
                      <a:pt x="17" y="2"/>
                    </a:lnTo>
                    <a:lnTo>
                      <a:pt x="20" y="6"/>
                    </a:lnTo>
                    <a:lnTo>
                      <a:pt x="20" y="12"/>
                    </a:lnTo>
                    <a:lnTo>
                      <a:pt x="17" y="12"/>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54" name="Freeform 2523"/>
              <p:cNvSpPr>
                <a:spLocks/>
              </p:cNvSpPr>
              <p:nvPr/>
            </p:nvSpPr>
            <p:spPr bwMode="auto">
              <a:xfrm>
                <a:off x="725" y="3008"/>
                <a:ext cx="21" cy="21"/>
              </a:xfrm>
              <a:custGeom>
                <a:avLst/>
                <a:gdLst>
                  <a:gd name="T0" fmla="*/ 0 w 21"/>
                  <a:gd name="T1" fmla="*/ 0 h 21"/>
                  <a:gd name="T2" fmla="*/ 2 w 21"/>
                  <a:gd name="T3" fmla="*/ 10 h 21"/>
                  <a:gd name="T4" fmla="*/ 6 w 21"/>
                  <a:gd name="T5" fmla="*/ 12 h 21"/>
                  <a:gd name="T6" fmla="*/ 6 w 21"/>
                  <a:gd name="T7" fmla="*/ 15 h 21"/>
                  <a:gd name="T8" fmla="*/ 12 w 21"/>
                  <a:gd name="T9" fmla="*/ 17 h 21"/>
                  <a:gd name="T10" fmla="*/ 20 w 21"/>
                  <a:gd name="T11" fmla="*/ 20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0" y="0"/>
                    </a:moveTo>
                    <a:lnTo>
                      <a:pt x="2" y="10"/>
                    </a:lnTo>
                    <a:lnTo>
                      <a:pt x="6" y="12"/>
                    </a:lnTo>
                    <a:lnTo>
                      <a:pt x="6" y="15"/>
                    </a:lnTo>
                    <a:lnTo>
                      <a:pt x="12" y="17"/>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55" name="Freeform 2524"/>
              <p:cNvSpPr>
                <a:spLocks/>
              </p:cNvSpPr>
              <p:nvPr/>
            </p:nvSpPr>
            <p:spPr bwMode="auto">
              <a:xfrm>
                <a:off x="722" y="3012"/>
                <a:ext cx="21" cy="21"/>
              </a:xfrm>
              <a:custGeom>
                <a:avLst/>
                <a:gdLst>
                  <a:gd name="T0" fmla="*/ 20 w 21"/>
                  <a:gd name="T1" fmla="*/ 20 h 21"/>
                  <a:gd name="T2" fmla="*/ 12 w 21"/>
                  <a:gd name="T3" fmla="*/ 15 h 21"/>
                  <a:gd name="T4" fmla="*/ 6 w 21"/>
                  <a:gd name="T5" fmla="*/ 7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0" y="20"/>
                    </a:moveTo>
                    <a:lnTo>
                      <a:pt x="12" y="15"/>
                    </a:lnTo>
                    <a:lnTo>
                      <a:pt x="6" y="7"/>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56" name="Freeform 2525"/>
              <p:cNvSpPr>
                <a:spLocks/>
              </p:cNvSpPr>
              <p:nvPr/>
            </p:nvSpPr>
            <p:spPr bwMode="auto">
              <a:xfrm>
                <a:off x="716" y="3008"/>
                <a:ext cx="21" cy="21"/>
              </a:xfrm>
              <a:custGeom>
                <a:avLst/>
                <a:gdLst>
                  <a:gd name="T0" fmla="*/ 16 w 21"/>
                  <a:gd name="T1" fmla="*/ 0 h 21"/>
                  <a:gd name="T2" fmla="*/ 20 w 21"/>
                  <a:gd name="T3" fmla="*/ 5 h 21"/>
                  <a:gd name="T4" fmla="*/ 20 w 21"/>
                  <a:gd name="T5" fmla="*/ 15 h 21"/>
                  <a:gd name="T6" fmla="*/ 16 w 21"/>
                  <a:gd name="T7" fmla="*/ 20 h 21"/>
                  <a:gd name="T8" fmla="*/ 10 w 21"/>
                  <a:gd name="T9" fmla="*/ 20 h 21"/>
                  <a:gd name="T10" fmla="*/ 6 w 21"/>
                  <a:gd name="T11" fmla="*/ 20 h 21"/>
                  <a:gd name="T12" fmla="*/ 0 w 21"/>
                  <a:gd name="T13" fmla="*/ 15 h 21"/>
                  <a:gd name="T14" fmla="*/ 0 w 21"/>
                  <a:gd name="T15" fmla="*/ 10 h 21"/>
                  <a:gd name="T16" fmla="*/ 0 w 21"/>
                  <a:gd name="T17" fmla="*/ 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21"/>
                  <a:gd name="T29" fmla="*/ 21 w 21"/>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21">
                    <a:moveTo>
                      <a:pt x="16" y="0"/>
                    </a:moveTo>
                    <a:lnTo>
                      <a:pt x="20" y="5"/>
                    </a:lnTo>
                    <a:lnTo>
                      <a:pt x="20" y="15"/>
                    </a:lnTo>
                    <a:lnTo>
                      <a:pt x="16" y="20"/>
                    </a:lnTo>
                    <a:lnTo>
                      <a:pt x="10" y="20"/>
                    </a:lnTo>
                    <a:lnTo>
                      <a:pt x="6" y="20"/>
                    </a:lnTo>
                    <a:lnTo>
                      <a:pt x="0" y="15"/>
                    </a:lnTo>
                    <a:lnTo>
                      <a:pt x="0" y="1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57" name="Freeform 2526"/>
              <p:cNvSpPr>
                <a:spLocks/>
              </p:cNvSpPr>
              <p:nvPr/>
            </p:nvSpPr>
            <p:spPr bwMode="auto">
              <a:xfrm>
                <a:off x="715" y="3015"/>
                <a:ext cx="21" cy="21"/>
              </a:xfrm>
              <a:custGeom>
                <a:avLst/>
                <a:gdLst>
                  <a:gd name="T0" fmla="*/ 0 w 21"/>
                  <a:gd name="T1" fmla="*/ 20 h 21"/>
                  <a:gd name="T2" fmla="*/ 0 w 21"/>
                  <a:gd name="T3" fmla="*/ 12 h 21"/>
                  <a:gd name="T4" fmla="*/ 2 w 21"/>
                  <a:gd name="T5" fmla="*/ 6 h 21"/>
                  <a:gd name="T6" fmla="*/ 6 w 21"/>
                  <a:gd name="T7" fmla="*/ 0 h 21"/>
                  <a:gd name="T8" fmla="*/ 10 w 21"/>
                  <a:gd name="T9" fmla="*/ 0 h 21"/>
                  <a:gd name="T10" fmla="*/ 12 w 21"/>
                  <a:gd name="T11" fmla="*/ 0 h 21"/>
                  <a:gd name="T12" fmla="*/ 16 w 21"/>
                  <a:gd name="T13" fmla="*/ 6 h 21"/>
                  <a:gd name="T14" fmla="*/ 20 w 21"/>
                  <a:gd name="T15" fmla="*/ 12 h 21"/>
                  <a:gd name="T16" fmla="*/ 20 w 21"/>
                  <a:gd name="T17" fmla="*/ 2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21"/>
                  <a:gd name="T29" fmla="*/ 21 w 21"/>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21">
                    <a:moveTo>
                      <a:pt x="0" y="20"/>
                    </a:moveTo>
                    <a:lnTo>
                      <a:pt x="0" y="12"/>
                    </a:lnTo>
                    <a:lnTo>
                      <a:pt x="2" y="6"/>
                    </a:lnTo>
                    <a:lnTo>
                      <a:pt x="6" y="0"/>
                    </a:lnTo>
                    <a:lnTo>
                      <a:pt x="10" y="0"/>
                    </a:lnTo>
                    <a:lnTo>
                      <a:pt x="12" y="0"/>
                    </a:lnTo>
                    <a:lnTo>
                      <a:pt x="16" y="6"/>
                    </a:lnTo>
                    <a:lnTo>
                      <a:pt x="20" y="12"/>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58" name="Freeform 2527"/>
              <p:cNvSpPr>
                <a:spLocks/>
              </p:cNvSpPr>
              <p:nvPr/>
            </p:nvSpPr>
            <p:spPr bwMode="auto">
              <a:xfrm>
                <a:off x="722" y="3013"/>
                <a:ext cx="21" cy="21"/>
              </a:xfrm>
              <a:custGeom>
                <a:avLst/>
                <a:gdLst>
                  <a:gd name="T0" fmla="*/ 20 w 21"/>
                  <a:gd name="T1" fmla="*/ 20 h 21"/>
                  <a:gd name="T2" fmla="*/ 10 w 21"/>
                  <a:gd name="T3" fmla="*/ 7 h 21"/>
                  <a:gd name="T4" fmla="*/ 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20"/>
                    </a:moveTo>
                    <a:lnTo>
                      <a:pt x="10" y="7"/>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59" name="Line 2528"/>
              <p:cNvSpPr>
                <a:spLocks noChangeShapeType="1"/>
              </p:cNvSpPr>
              <p:nvPr/>
            </p:nvSpPr>
            <p:spPr bwMode="auto">
              <a:xfrm>
                <a:off x="711" y="3005"/>
                <a:ext cx="6"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60" name="Line 2529"/>
              <p:cNvSpPr>
                <a:spLocks noChangeShapeType="1"/>
              </p:cNvSpPr>
              <p:nvPr/>
            </p:nvSpPr>
            <p:spPr bwMode="auto">
              <a:xfrm>
                <a:off x="726" y="3004"/>
                <a:ext cx="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61" name="Freeform 2530"/>
              <p:cNvSpPr>
                <a:spLocks/>
              </p:cNvSpPr>
              <p:nvPr/>
            </p:nvSpPr>
            <p:spPr bwMode="auto">
              <a:xfrm>
                <a:off x="728" y="2998"/>
                <a:ext cx="21" cy="21"/>
              </a:xfrm>
              <a:custGeom>
                <a:avLst/>
                <a:gdLst>
                  <a:gd name="T0" fmla="*/ 0 w 21"/>
                  <a:gd name="T1" fmla="*/ 20 h 21"/>
                  <a:gd name="T2" fmla="*/ 10 w 21"/>
                  <a:gd name="T3" fmla="*/ 7 h 21"/>
                  <a:gd name="T4" fmla="*/ 20 w 21"/>
                  <a:gd name="T5" fmla="*/ 3 h 21"/>
                  <a:gd name="T6" fmla="*/ 2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20"/>
                    </a:moveTo>
                    <a:lnTo>
                      <a:pt x="10" y="7"/>
                    </a:lnTo>
                    <a:lnTo>
                      <a:pt x="20" y="3"/>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62" name="Line 2531"/>
              <p:cNvSpPr>
                <a:spLocks noChangeShapeType="1"/>
              </p:cNvSpPr>
              <p:nvPr/>
            </p:nvSpPr>
            <p:spPr bwMode="auto">
              <a:xfrm flipH="1">
                <a:off x="745" y="3003"/>
                <a:ext cx="13"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63" name="Freeform 2532"/>
              <p:cNvSpPr>
                <a:spLocks/>
              </p:cNvSpPr>
              <p:nvPr/>
            </p:nvSpPr>
            <p:spPr bwMode="auto">
              <a:xfrm>
                <a:off x="737" y="3002"/>
                <a:ext cx="27" cy="21"/>
              </a:xfrm>
              <a:custGeom>
                <a:avLst/>
                <a:gdLst>
                  <a:gd name="T0" fmla="*/ 0 w 27"/>
                  <a:gd name="T1" fmla="*/ 0 h 21"/>
                  <a:gd name="T2" fmla="*/ 22 w 27"/>
                  <a:gd name="T3" fmla="*/ 15 h 21"/>
                  <a:gd name="T4" fmla="*/ 26 w 27"/>
                  <a:gd name="T5" fmla="*/ 20 h 21"/>
                  <a:gd name="T6" fmla="*/ 0 60000 65536"/>
                  <a:gd name="T7" fmla="*/ 0 60000 65536"/>
                  <a:gd name="T8" fmla="*/ 0 60000 65536"/>
                  <a:gd name="T9" fmla="*/ 0 w 27"/>
                  <a:gd name="T10" fmla="*/ 0 h 21"/>
                  <a:gd name="T11" fmla="*/ 27 w 27"/>
                  <a:gd name="T12" fmla="*/ 21 h 21"/>
                </a:gdLst>
                <a:ahLst/>
                <a:cxnLst>
                  <a:cxn ang="T6">
                    <a:pos x="T0" y="T1"/>
                  </a:cxn>
                  <a:cxn ang="T7">
                    <a:pos x="T2" y="T3"/>
                  </a:cxn>
                  <a:cxn ang="T8">
                    <a:pos x="T4" y="T5"/>
                  </a:cxn>
                </a:cxnLst>
                <a:rect l="T9" t="T10" r="T11" b="T12"/>
                <a:pathLst>
                  <a:path w="27" h="21">
                    <a:moveTo>
                      <a:pt x="0" y="0"/>
                    </a:moveTo>
                    <a:lnTo>
                      <a:pt x="22" y="15"/>
                    </a:lnTo>
                    <a:lnTo>
                      <a:pt x="26"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64" name="Freeform 2533"/>
              <p:cNvSpPr>
                <a:spLocks/>
              </p:cNvSpPr>
              <p:nvPr/>
            </p:nvSpPr>
            <p:spPr bwMode="auto">
              <a:xfrm>
                <a:off x="705" y="3025"/>
                <a:ext cx="21" cy="21"/>
              </a:xfrm>
              <a:custGeom>
                <a:avLst/>
                <a:gdLst>
                  <a:gd name="T0" fmla="*/ 0 w 21"/>
                  <a:gd name="T1" fmla="*/ 0 h 21"/>
                  <a:gd name="T2" fmla="*/ 20 w 21"/>
                  <a:gd name="T3" fmla="*/ 0 h 21"/>
                  <a:gd name="T4" fmla="*/ 6 w 21"/>
                  <a:gd name="T5" fmla="*/ 20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0"/>
                    </a:moveTo>
                    <a:lnTo>
                      <a:pt x="20" y="0"/>
                    </a:lnTo>
                    <a:lnTo>
                      <a:pt x="6" y="20"/>
                    </a:lnTo>
                    <a:lnTo>
                      <a:pt x="0" y="0"/>
                    </a:lnTo>
                  </a:path>
                </a:pathLst>
              </a:custGeom>
              <a:solidFill>
                <a:schemeClr val="folHlink"/>
              </a:solidFill>
              <a:ln w="12700" cap="rnd">
                <a:solidFill>
                  <a:srgbClr val="000000"/>
                </a:solidFill>
                <a:round/>
                <a:headEnd/>
                <a:tailEnd/>
              </a:ln>
            </p:spPr>
            <p:txBody>
              <a:bodyPr/>
              <a:lstStyle/>
              <a:p>
                <a:endParaRPr lang="zh-CN" altLang="en-US"/>
              </a:p>
            </p:txBody>
          </p:sp>
          <p:sp>
            <p:nvSpPr>
              <p:cNvPr id="73365" name="Line 2534"/>
              <p:cNvSpPr>
                <a:spLocks noChangeShapeType="1"/>
              </p:cNvSpPr>
              <p:nvPr/>
            </p:nvSpPr>
            <p:spPr bwMode="auto">
              <a:xfrm>
                <a:off x="699" y="3038"/>
                <a:ext cx="2" cy="1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66" name="Line 2535"/>
              <p:cNvSpPr>
                <a:spLocks noChangeShapeType="1"/>
              </p:cNvSpPr>
              <p:nvPr/>
            </p:nvSpPr>
            <p:spPr bwMode="auto">
              <a:xfrm flipH="1" flipV="1">
                <a:off x="669" y="3040"/>
                <a:ext cx="2" cy="1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67" name="Freeform 2536"/>
              <p:cNvSpPr>
                <a:spLocks/>
              </p:cNvSpPr>
              <p:nvPr/>
            </p:nvSpPr>
            <p:spPr bwMode="auto">
              <a:xfrm>
                <a:off x="660" y="3040"/>
                <a:ext cx="21" cy="21"/>
              </a:xfrm>
              <a:custGeom>
                <a:avLst/>
                <a:gdLst>
                  <a:gd name="T0" fmla="*/ 20 w 21"/>
                  <a:gd name="T1" fmla="*/ 0 h 21"/>
                  <a:gd name="T2" fmla="*/ 20 w 21"/>
                  <a:gd name="T3" fmla="*/ 20 h 21"/>
                  <a:gd name="T4" fmla="*/ 2 w 21"/>
                  <a:gd name="T5" fmla="*/ 20 h 21"/>
                  <a:gd name="T6" fmla="*/ 0 w 21"/>
                  <a:gd name="T7" fmla="*/ 0 h 21"/>
                  <a:gd name="T8" fmla="*/ 20 w 21"/>
                  <a:gd name="T9" fmla="*/ 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20" y="0"/>
                    </a:moveTo>
                    <a:lnTo>
                      <a:pt x="20" y="20"/>
                    </a:lnTo>
                    <a:lnTo>
                      <a:pt x="2" y="20"/>
                    </a:lnTo>
                    <a:lnTo>
                      <a:pt x="0" y="0"/>
                    </a:lnTo>
                    <a:lnTo>
                      <a:pt x="20" y="0"/>
                    </a:lnTo>
                  </a:path>
                </a:pathLst>
              </a:custGeom>
              <a:solidFill>
                <a:schemeClr val="folHlink"/>
              </a:solidFill>
              <a:ln w="12700" cap="rnd">
                <a:solidFill>
                  <a:srgbClr val="000000"/>
                </a:solidFill>
                <a:round/>
                <a:headEnd/>
                <a:tailEnd/>
              </a:ln>
            </p:spPr>
            <p:txBody>
              <a:bodyPr/>
              <a:lstStyle/>
              <a:p>
                <a:endParaRPr lang="zh-CN" altLang="en-US"/>
              </a:p>
            </p:txBody>
          </p:sp>
          <p:sp>
            <p:nvSpPr>
              <p:cNvPr id="73368" name="Line 2537"/>
              <p:cNvSpPr>
                <a:spLocks noChangeShapeType="1"/>
              </p:cNvSpPr>
              <p:nvPr/>
            </p:nvSpPr>
            <p:spPr bwMode="auto">
              <a:xfrm>
                <a:off x="667" y="3040"/>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69" name="Line 2538"/>
              <p:cNvSpPr>
                <a:spLocks noChangeShapeType="1"/>
              </p:cNvSpPr>
              <p:nvPr/>
            </p:nvSpPr>
            <p:spPr bwMode="auto">
              <a:xfrm flipV="1">
                <a:off x="666" y="3040"/>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70" name="Line 2539"/>
              <p:cNvSpPr>
                <a:spLocks noChangeShapeType="1"/>
              </p:cNvSpPr>
              <p:nvPr/>
            </p:nvSpPr>
            <p:spPr bwMode="auto">
              <a:xfrm>
                <a:off x="665" y="3040"/>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71" name="Line 2540"/>
              <p:cNvSpPr>
                <a:spLocks noChangeShapeType="1"/>
              </p:cNvSpPr>
              <p:nvPr/>
            </p:nvSpPr>
            <p:spPr bwMode="auto">
              <a:xfrm flipV="1">
                <a:off x="663" y="3040"/>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72" name="Line 2541"/>
              <p:cNvSpPr>
                <a:spLocks noChangeShapeType="1"/>
              </p:cNvSpPr>
              <p:nvPr/>
            </p:nvSpPr>
            <p:spPr bwMode="auto">
              <a:xfrm>
                <a:off x="662" y="3040"/>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73" name="Line 2542"/>
              <p:cNvSpPr>
                <a:spLocks noChangeShapeType="1"/>
              </p:cNvSpPr>
              <p:nvPr/>
            </p:nvSpPr>
            <p:spPr bwMode="auto">
              <a:xfrm flipV="1">
                <a:off x="661" y="3040"/>
                <a:ext cx="7"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74" name="Line 2543"/>
              <p:cNvSpPr>
                <a:spLocks noChangeShapeType="1"/>
              </p:cNvSpPr>
              <p:nvPr/>
            </p:nvSpPr>
            <p:spPr bwMode="auto">
              <a:xfrm>
                <a:off x="660" y="3040"/>
                <a:ext cx="0" cy="1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375" name="Freeform 2544"/>
              <p:cNvSpPr>
                <a:spLocks/>
              </p:cNvSpPr>
              <p:nvPr/>
            </p:nvSpPr>
            <p:spPr bwMode="auto">
              <a:xfrm>
                <a:off x="648" y="3032"/>
                <a:ext cx="21" cy="21"/>
              </a:xfrm>
              <a:custGeom>
                <a:avLst/>
                <a:gdLst>
                  <a:gd name="T0" fmla="*/ 7 w 21"/>
                  <a:gd name="T1" fmla="*/ 0 h 21"/>
                  <a:gd name="T2" fmla="*/ 3 w 21"/>
                  <a:gd name="T3" fmla="*/ 0 h 21"/>
                  <a:gd name="T4" fmla="*/ 3 w 21"/>
                  <a:gd name="T5" fmla="*/ 5 h 21"/>
                  <a:gd name="T6" fmla="*/ 0 w 21"/>
                  <a:gd name="T7" fmla="*/ 10 h 21"/>
                  <a:gd name="T8" fmla="*/ 3 w 21"/>
                  <a:gd name="T9" fmla="*/ 15 h 21"/>
                  <a:gd name="T10" fmla="*/ 7 w 21"/>
                  <a:gd name="T11" fmla="*/ 20 h 21"/>
                  <a:gd name="T12" fmla="*/ 11 w 21"/>
                  <a:gd name="T13" fmla="*/ 15 h 21"/>
                  <a:gd name="T14" fmla="*/ 15 w 21"/>
                  <a:gd name="T15" fmla="*/ 15 h 21"/>
                  <a:gd name="T16" fmla="*/ 20 w 21"/>
                  <a:gd name="T17" fmla="*/ 10 h 21"/>
                  <a:gd name="T18" fmla="*/ 15 w 21"/>
                  <a:gd name="T19" fmla="*/ 5 h 21"/>
                  <a:gd name="T20" fmla="*/ 15 w 21"/>
                  <a:gd name="T21" fmla="*/ 0 h 21"/>
                  <a:gd name="T22" fmla="*/ 7 w 21"/>
                  <a:gd name="T23" fmla="*/ 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21"/>
                  <a:gd name="T38" fmla="*/ 21 w 21"/>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21">
                    <a:moveTo>
                      <a:pt x="7" y="0"/>
                    </a:moveTo>
                    <a:lnTo>
                      <a:pt x="3" y="0"/>
                    </a:lnTo>
                    <a:lnTo>
                      <a:pt x="3" y="5"/>
                    </a:lnTo>
                    <a:lnTo>
                      <a:pt x="0" y="10"/>
                    </a:lnTo>
                    <a:lnTo>
                      <a:pt x="3" y="15"/>
                    </a:lnTo>
                    <a:lnTo>
                      <a:pt x="7" y="20"/>
                    </a:lnTo>
                    <a:lnTo>
                      <a:pt x="11" y="15"/>
                    </a:lnTo>
                    <a:lnTo>
                      <a:pt x="15" y="15"/>
                    </a:lnTo>
                    <a:lnTo>
                      <a:pt x="20" y="10"/>
                    </a:lnTo>
                    <a:lnTo>
                      <a:pt x="15" y="5"/>
                    </a:lnTo>
                    <a:lnTo>
                      <a:pt x="15" y="0"/>
                    </a:lnTo>
                    <a:lnTo>
                      <a:pt x="7" y="0"/>
                    </a:lnTo>
                  </a:path>
                </a:pathLst>
              </a:custGeom>
              <a:solidFill>
                <a:schemeClr val="folHlink"/>
              </a:solidFill>
              <a:ln w="12700" cap="rnd">
                <a:solidFill>
                  <a:srgbClr val="000000"/>
                </a:solidFill>
                <a:round/>
                <a:headEnd/>
                <a:tailEnd/>
              </a:ln>
            </p:spPr>
            <p:txBody>
              <a:bodyPr/>
              <a:lstStyle/>
              <a:p>
                <a:endParaRPr lang="zh-CN" altLang="en-US"/>
              </a:p>
            </p:txBody>
          </p:sp>
          <p:sp>
            <p:nvSpPr>
              <p:cNvPr id="73376" name="Freeform 2545"/>
              <p:cNvSpPr>
                <a:spLocks/>
              </p:cNvSpPr>
              <p:nvPr/>
            </p:nvSpPr>
            <p:spPr bwMode="auto">
              <a:xfrm>
                <a:off x="643" y="3039"/>
                <a:ext cx="21" cy="21"/>
              </a:xfrm>
              <a:custGeom>
                <a:avLst/>
                <a:gdLst>
                  <a:gd name="T0" fmla="*/ 20 w 21"/>
                  <a:gd name="T1" fmla="*/ 0 h 21"/>
                  <a:gd name="T2" fmla="*/ 20 w 21"/>
                  <a:gd name="T3" fmla="*/ 20 h 21"/>
                  <a:gd name="T4" fmla="*/ 0 w 21"/>
                  <a:gd name="T5" fmla="*/ 20 h 21"/>
                  <a:gd name="T6" fmla="*/ 0 w 21"/>
                  <a:gd name="T7" fmla="*/ 1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0" y="0"/>
                    </a:moveTo>
                    <a:lnTo>
                      <a:pt x="20" y="20"/>
                    </a:lnTo>
                    <a:lnTo>
                      <a:pt x="0" y="20"/>
                    </a:lnTo>
                    <a:lnTo>
                      <a:pt x="0" y="1"/>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77" name="Freeform 2546"/>
              <p:cNvSpPr>
                <a:spLocks/>
              </p:cNvSpPr>
              <p:nvPr/>
            </p:nvSpPr>
            <p:spPr bwMode="auto">
              <a:xfrm>
                <a:off x="610" y="3043"/>
                <a:ext cx="21" cy="21"/>
              </a:xfrm>
              <a:custGeom>
                <a:avLst/>
                <a:gdLst>
                  <a:gd name="T0" fmla="*/ 20 w 21"/>
                  <a:gd name="T1" fmla="*/ 0 h 21"/>
                  <a:gd name="T2" fmla="*/ 20 w 21"/>
                  <a:gd name="T3" fmla="*/ 20 h 21"/>
                  <a:gd name="T4" fmla="*/ 0 w 21"/>
                  <a:gd name="T5" fmla="*/ 20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0" y="0"/>
                    </a:moveTo>
                    <a:lnTo>
                      <a:pt x="20" y="20"/>
                    </a:lnTo>
                    <a:lnTo>
                      <a:pt x="0" y="2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78" name="Freeform 2547"/>
              <p:cNvSpPr>
                <a:spLocks/>
              </p:cNvSpPr>
              <p:nvPr/>
            </p:nvSpPr>
            <p:spPr bwMode="auto">
              <a:xfrm>
                <a:off x="582" y="3038"/>
                <a:ext cx="21" cy="21"/>
              </a:xfrm>
              <a:custGeom>
                <a:avLst/>
                <a:gdLst>
                  <a:gd name="T0" fmla="*/ 20 w 21"/>
                  <a:gd name="T1" fmla="*/ 20 h 21"/>
                  <a:gd name="T2" fmla="*/ 20 w 21"/>
                  <a:gd name="T3" fmla="*/ 0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20"/>
                    </a:moveTo>
                    <a:lnTo>
                      <a:pt x="20" y="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79" name="Freeform 2548"/>
              <p:cNvSpPr>
                <a:spLocks/>
              </p:cNvSpPr>
              <p:nvPr/>
            </p:nvSpPr>
            <p:spPr bwMode="auto">
              <a:xfrm>
                <a:off x="577" y="3037"/>
                <a:ext cx="65" cy="21"/>
              </a:xfrm>
              <a:custGeom>
                <a:avLst/>
                <a:gdLst>
                  <a:gd name="T0" fmla="*/ 64 w 65"/>
                  <a:gd name="T1" fmla="*/ 20 h 21"/>
                  <a:gd name="T2" fmla="*/ 32 w 65"/>
                  <a:gd name="T3" fmla="*/ 12 h 21"/>
                  <a:gd name="T4" fmla="*/ 16 w 65"/>
                  <a:gd name="T5" fmla="*/ 6 h 21"/>
                  <a:gd name="T6" fmla="*/ 0 w 65"/>
                  <a:gd name="T7" fmla="*/ 0 h 21"/>
                  <a:gd name="T8" fmla="*/ 0 60000 65536"/>
                  <a:gd name="T9" fmla="*/ 0 60000 65536"/>
                  <a:gd name="T10" fmla="*/ 0 60000 65536"/>
                  <a:gd name="T11" fmla="*/ 0 60000 65536"/>
                  <a:gd name="T12" fmla="*/ 0 w 65"/>
                  <a:gd name="T13" fmla="*/ 0 h 21"/>
                  <a:gd name="T14" fmla="*/ 65 w 65"/>
                  <a:gd name="T15" fmla="*/ 21 h 21"/>
                </a:gdLst>
                <a:ahLst/>
                <a:cxnLst>
                  <a:cxn ang="T8">
                    <a:pos x="T0" y="T1"/>
                  </a:cxn>
                  <a:cxn ang="T9">
                    <a:pos x="T2" y="T3"/>
                  </a:cxn>
                  <a:cxn ang="T10">
                    <a:pos x="T4" y="T5"/>
                  </a:cxn>
                  <a:cxn ang="T11">
                    <a:pos x="T6" y="T7"/>
                  </a:cxn>
                </a:cxnLst>
                <a:rect l="T12" t="T13" r="T14" b="T15"/>
                <a:pathLst>
                  <a:path w="65" h="21">
                    <a:moveTo>
                      <a:pt x="64" y="20"/>
                    </a:moveTo>
                    <a:lnTo>
                      <a:pt x="32" y="12"/>
                    </a:lnTo>
                    <a:lnTo>
                      <a:pt x="16" y="6"/>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80" name="Freeform 2549"/>
              <p:cNvSpPr>
                <a:spLocks/>
              </p:cNvSpPr>
              <p:nvPr/>
            </p:nvSpPr>
            <p:spPr bwMode="auto">
              <a:xfrm>
                <a:off x="602" y="3020"/>
                <a:ext cx="21" cy="21"/>
              </a:xfrm>
              <a:custGeom>
                <a:avLst/>
                <a:gdLst>
                  <a:gd name="T0" fmla="*/ 6 w 21"/>
                  <a:gd name="T1" fmla="*/ 20 h 21"/>
                  <a:gd name="T2" fmla="*/ 0 w 21"/>
                  <a:gd name="T3" fmla="*/ 0 h 21"/>
                  <a:gd name="T4" fmla="*/ 2 w 21"/>
                  <a:gd name="T5" fmla="*/ 0 h 21"/>
                  <a:gd name="T6" fmla="*/ 20 w 21"/>
                  <a:gd name="T7" fmla="*/ 20 h 21"/>
                  <a:gd name="T8" fmla="*/ 6 w 21"/>
                  <a:gd name="T9" fmla="*/ 2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6" y="20"/>
                    </a:moveTo>
                    <a:lnTo>
                      <a:pt x="0" y="0"/>
                    </a:lnTo>
                    <a:lnTo>
                      <a:pt x="2" y="0"/>
                    </a:lnTo>
                    <a:lnTo>
                      <a:pt x="20" y="20"/>
                    </a:lnTo>
                    <a:lnTo>
                      <a:pt x="6" y="20"/>
                    </a:lnTo>
                  </a:path>
                </a:pathLst>
              </a:custGeom>
              <a:solidFill>
                <a:schemeClr val="folHlink"/>
              </a:solidFill>
              <a:ln w="12700" cap="rnd">
                <a:solidFill>
                  <a:srgbClr val="000000"/>
                </a:solidFill>
                <a:round/>
                <a:headEnd/>
                <a:tailEnd/>
              </a:ln>
            </p:spPr>
            <p:txBody>
              <a:bodyPr/>
              <a:lstStyle/>
              <a:p>
                <a:endParaRPr lang="zh-CN" altLang="en-US"/>
              </a:p>
            </p:txBody>
          </p:sp>
          <p:sp>
            <p:nvSpPr>
              <p:cNvPr id="73381" name="Freeform 2550"/>
              <p:cNvSpPr>
                <a:spLocks/>
              </p:cNvSpPr>
              <p:nvPr/>
            </p:nvSpPr>
            <p:spPr bwMode="auto">
              <a:xfrm>
                <a:off x="596" y="3019"/>
                <a:ext cx="21" cy="21"/>
              </a:xfrm>
              <a:custGeom>
                <a:avLst/>
                <a:gdLst>
                  <a:gd name="T0" fmla="*/ 20 w 21"/>
                  <a:gd name="T1" fmla="*/ 20 h 21"/>
                  <a:gd name="T2" fmla="*/ 0 w 21"/>
                  <a:gd name="T3" fmla="*/ 15 h 21"/>
                  <a:gd name="T4" fmla="*/ 0 w 21"/>
                  <a:gd name="T5" fmla="*/ 10 h 21"/>
                  <a:gd name="T6" fmla="*/ 0 w 21"/>
                  <a:gd name="T7" fmla="*/ 5 h 21"/>
                  <a:gd name="T8" fmla="*/ 20 w 21"/>
                  <a:gd name="T9" fmla="*/ 2 h 21"/>
                  <a:gd name="T10" fmla="*/ 20 w 21"/>
                  <a:gd name="T11" fmla="*/ 1 h 21"/>
                  <a:gd name="T12" fmla="*/ 20 w 21"/>
                  <a:gd name="T13" fmla="*/ 0 h 21"/>
                  <a:gd name="T14" fmla="*/ 0 60000 65536"/>
                  <a:gd name="T15" fmla="*/ 0 60000 65536"/>
                  <a:gd name="T16" fmla="*/ 0 60000 65536"/>
                  <a:gd name="T17" fmla="*/ 0 60000 65536"/>
                  <a:gd name="T18" fmla="*/ 0 60000 65536"/>
                  <a:gd name="T19" fmla="*/ 0 60000 65536"/>
                  <a:gd name="T20" fmla="*/ 0 60000 65536"/>
                  <a:gd name="T21" fmla="*/ 0 w 21"/>
                  <a:gd name="T22" fmla="*/ 0 h 21"/>
                  <a:gd name="T23" fmla="*/ 21 w 21"/>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1">
                    <a:moveTo>
                      <a:pt x="20" y="20"/>
                    </a:moveTo>
                    <a:lnTo>
                      <a:pt x="0" y="15"/>
                    </a:lnTo>
                    <a:lnTo>
                      <a:pt x="0" y="10"/>
                    </a:lnTo>
                    <a:lnTo>
                      <a:pt x="0" y="5"/>
                    </a:lnTo>
                    <a:lnTo>
                      <a:pt x="20" y="2"/>
                    </a:lnTo>
                    <a:lnTo>
                      <a:pt x="20" y="1"/>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82" name="Freeform 2551"/>
              <p:cNvSpPr>
                <a:spLocks/>
              </p:cNvSpPr>
              <p:nvPr/>
            </p:nvSpPr>
            <p:spPr bwMode="auto">
              <a:xfrm>
                <a:off x="610" y="3005"/>
                <a:ext cx="21" cy="21"/>
              </a:xfrm>
              <a:custGeom>
                <a:avLst/>
                <a:gdLst>
                  <a:gd name="T0" fmla="*/ 0 w 21"/>
                  <a:gd name="T1" fmla="*/ 20 h 21"/>
                  <a:gd name="T2" fmla="*/ 0 w 21"/>
                  <a:gd name="T3" fmla="*/ 1 h 21"/>
                  <a:gd name="T4" fmla="*/ 20 w 21"/>
                  <a:gd name="T5" fmla="*/ 0 h 21"/>
                  <a:gd name="T6" fmla="*/ 20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20"/>
                    </a:moveTo>
                    <a:lnTo>
                      <a:pt x="0" y="1"/>
                    </a:lnTo>
                    <a:lnTo>
                      <a:pt x="20" y="0"/>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3383" name="Freeform 2552"/>
              <p:cNvSpPr>
                <a:spLocks/>
              </p:cNvSpPr>
              <p:nvPr/>
            </p:nvSpPr>
            <p:spPr bwMode="auto">
              <a:xfrm>
                <a:off x="488" y="3027"/>
                <a:ext cx="109" cy="22"/>
              </a:xfrm>
              <a:custGeom>
                <a:avLst/>
                <a:gdLst>
                  <a:gd name="T0" fmla="*/ 108 w 109"/>
                  <a:gd name="T1" fmla="*/ 0 h 22"/>
                  <a:gd name="T2" fmla="*/ 95 w 109"/>
                  <a:gd name="T3" fmla="*/ 1 h 22"/>
                  <a:gd name="T4" fmla="*/ 81 w 109"/>
                  <a:gd name="T5" fmla="*/ 3 h 22"/>
                  <a:gd name="T6" fmla="*/ 52 w 109"/>
                  <a:gd name="T7" fmla="*/ 8 h 22"/>
                  <a:gd name="T8" fmla="*/ 25 w 109"/>
                  <a:gd name="T9" fmla="*/ 14 h 22"/>
                  <a:gd name="T10" fmla="*/ 0 w 109"/>
                  <a:gd name="T11" fmla="*/ 21 h 22"/>
                  <a:gd name="T12" fmla="*/ 0 60000 65536"/>
                  <a:gd name="T13" fmla="*/ 0 60000 65536"/>
                  <a:gd name="T14" fmla="*/ 0 60000 65536"/>
                  <a:gd name="T15" fmla="*/ 0 60000 65536"/>
                  <a:gd name="T16" fmla="*/ 0 60000 65536"/>
                  <a:gd name="T17" fmla="*/ 0 60000 65536"/>
                  <a:gd name="T18" fmla="*/ 0 w 109"/>
                  <a:gd name="T19" fmla="*/ 0 h 22"/>
                  <a:gd name="T20" fmla="*/ 109 w 109"/>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09" h="22">
                    <a:moveTo>
                      <a:pt x="108" y="0"/>
                    </a:moveTo>
                    <a:lnTo>
                      <a:pt x="95" y="1"/>
                    </a:lnTo>
                    <a:lnTo>
                      <a:pt x="81" y="3"/>
                    </a:lnTo>
                    <a:lnTo>
                      <a:pt x="52" y="8"/>
                    </a:lnTo>
                    <a:lnTo>
                      <a:pt x="25" y="14"/>
                    </a:lnTo>
                    <a:lnTo>
                      <a:pt x="0" y="21"/>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grpSp>
        <p:grpSp>
          <p:nvGrpSpPr>
            <p:cNvPr id="25" name="Group 2553"/>
            <p:cNvGrpSpPr>
              <a:grpSpLocks/>
            </p:cNvGrpSpPr>
            <p:nvPr/>
          </p:nvGrpSpPr>
          <p:grpSpPr bwMode="auto">
            <a:xfrm>
              <a:off x="2907" y="2832"/>
              <a:ext cx="398" cy="286"/>
              <a:chOff x="264" y="2395"/>
              <a:chExt cx="648" cy="381"/>
            </a:xfrm>
          </p:grpSpPr>
          <p:sp>
            <p:nvSpPr>
              <p:cNvPr id="73064" name="Freeform 2554"/>
              <p:cNvSpPr>
                <a:spLocks/>
              </p:cNvSpPr>
              <p:nvPr/>
            </p:nvSpPr>
            <p:spPr bwMode="auto">
              <a:xfrm>
                <a:off x="265" y="2395"/>
                <a:ext cx="647" cy="381"/>
              </a:xfrm>
              <a:custGeom>
                <a:avLst/>
                <a:gdLst>
                  <a:gd name="T0" fmla="*/ 17 w 647"/>
                  <a:gd name="T1" fmla="*/ 96 h 381"/>
                  <a:gd name="T2" fmla="*/ 47 w 647"/>
                  <a:gd name="T3" fmla="*/ 154 h 381"/>
                  <a:gd name="T4" fmla="*/ 106 w 647"/>
                  <a:gd name="T5" fmla="*/ 196 h 381"/>
                  <a:gd name="T6" fmla="*/ 211 w 647"/>
                  <a:gd name="T7" fmla="*/ 236 h 381"/>
                  <a:gd name="T8" fmla="*/ 322 w 647"/>
                  <a:gd name="T9" fmla="*/ 286 h 381"/>
                  <a:gd name="T10" fmla="*/ 633 w 647"/>
                  <a:gd name="T11" fmla="*/ 368 h 381"/>
                  <a:gd name="T12" fmla="*/ 510 w 647"/>
                  <a:gd name="T13" fmla="*/ 278 h 381"/>
                  <a:gd name="T14" fmla="*/ 451 w 647"/>
                  <a:gd name="T15" fmla="*/ 253 h 381"/>
                  <a:gd name="T16" fmla="*/ 375 w 647"/>
                  <a:gd name="T17" fmla="*/ 202 h 381"/>
                  <a:gd name="T18" fmla="*/ 284 w 647"/>
                  <a:gd name="T19" fmla="*/ 140 h 381"/>
                  <a:gd name="T20" fmla="*/ 267 w 647"/>
                  <a:gd name="T21" fmla="*/ 101 h 381"/>
                  <a:gd name="T22" fmla="*/ 251 w 647"/>
                  <a:gd name="T23" fmla="*/ 64 h 381"/>
                  <a:gd name="T24" fmla="*/ 281 w 647"/>
                  <a:gd name="T25" fmla="*/ 43 h 381"/>
                  <a:gd name="T26" fmla="*/ 251 w 647"/>
                  <a:gd name="T27" fmla="*/ 64 h 381"/>
                  <a:gd name="T28" fmla="*/ 248 w 647"/>
                  <a:gd name="T29" fmla="*/ 28 h 381"/>
                  <a:gd name="T30" fmla="*/ 251 w 647"/>
                  <a:gd name="T31" fmla="*/ 64 h 381"/>
                  <a:gd name="T32" fmla="*/ 205 w 647"/>
                  <a:gd name="T33" fmla="*/ 50 h 381"/>
                  <a:gd name="T34" fmla="*/ 251 w 647"/>
                  <a:gd name="T35" fmla="*/ 64 h 381"/>
                  <a:gd name="T36" fmla="*/ 220 w 647"/>
                  <a:gd name="T37" fmla="*/ 76 h 381"/>
                  <a:gd name="T38" fmla="*/ 237 w 647"/>
                  <a:gd name="T39" fmla="*/ 101 h 381"/>
                  <a:gd name="T40" fmla="*/ 223 w 647"/>
                  <a:gd name="T41" fmla="*/ 113 h 381"/>
                  <a:gd name="T42" fmla="*/ 194 w 647"/>
                  <a:gd name="T43" fmla="*/ 90 h 381"/>
                  <a:gd name="T44" fmla="*/ 164 w 647"/>
                  <a:gd name="T45" fmla="*/ 98 h 381"/>
                  <a:gd name="T46" fmla="*/ 178 w 647"/>
                  <a:gd name="T47" fmla="*/ 64 h 381"/>
                  <a:gd name="T48" fmla="*/ 146 w 647"/>
                  <a:gd name="T49" fmla="*/ 28 h 381"/>
                  <a:gd name="T50" fmla="*/ 175 w 647"/>
                  <a:gd name="T51" fmla="*/ 14 h 381"/>
                  <a:gd name="T52" fmla="*/ 146 w 647"/>
                  <a:gd name="T53" fmla="*/ 28 h 381"/>
                  <a:gd name="T54" fmla="*/ 146 w 647"/>
                  <a:gd name="T55" fmla="*/ 28 h 381"/>
                  <a:gd name="T56" fmla="*/ 117 w 647"/>
                  <a:gd name="T57" fmla="*/ 37 h 381"/>
                  <a:gd name="T58" fmla="*/ 117 w 647"/>
                  <a:gd name="T59" fmla="*/ 37 h 381"/>
                  <a:gd name="T60" fmla="*/ 149 w 647"/>
                  <a:gd name="T61" fmla="*/ 64 h 381"/>
                  <a:gd name="T62" fmla="*/ 132 w 647"/>
                  <a:gd name="T63" fmla="*/ 50 h 381"/>
                  <a:gd name="T64" fmla="*/ 132 w 647"/>
                  <a:gd name="T65" fmla="*/ 76 h 381"/>
                  <a:gd name="T66" fmla="*/ 102 w 647"/>
                  <a:gd name="T67" fmla="*/ 98 h 381"/>
                  <a:gd name="T68" fmla="*/ 58 w 647"/>
                  <a:gd name="T69" fmla="*/ 98 h 381"/>
                  <a:gd name="T70" fmla="*/ 14 w 647"/>
                  <a:gd name="T71" fmla="*/ 84 h 38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47"/>
                  <a:gd name="T109" fmla="*/ 0 h 381"/>
                  <a:gd name="T110" fmla="*/ 647 w 647"/>
                  <a:gd name="T111" fmla="*/ 381 h 38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47" h="381">
                    <a:moveTo>
                      <a:pt x="0" y="84"/>
                    </a:moveTo>
                    <a:lnTo>
                      <a:pt x="17" y="96"/>
                    </a:lnTo>
                    <a:lnTo>
                      <a:pt x="30" y="146"/>
                    </a:lnTo>
                    <a:lnTo>
                      <a:pt x="47" y="154"/>
                    </a:lnTo>
                    <a:lnTo>
                      <a:pt x="79" y="169"/>
                    </a:lnTo>
                    <a:lnTo>
                      <a:pt x="106" y="196"/>
                    </a:lnTo>
                    <a:lnTo>
                      <a:pt x="169" y="219"/>
                    </a:lnTo>
                    <a:lnTo>
                      <a:pt x="211" y="236"/>
                    </a:lnTo>
                    <a:lnTo>
                      <a:pt x="228" y="250"/>
                    </a:lnTo>
                    <a:lnTo>
                      <a:pt x="322" y="286"/>
                    </a:lnTo>
                    <a:lnTo>
                      <a:pt x="548" y="380"/>
                    </a:lnTo>
                    <a:lnTo>
                      <a:pt x="633" y="368"/>
                    </a:lnTo>
                    <a:lnTo>
                      <a:pt x="646" y="331"/>
                    </a:lnTo>
                    <a:lnTo>
                      <a:pt x="510" y="278"/>
                    </a:lnTo>
                    <a:lnTo>
                      <a:pt x="510" y="266"/>
                    </a:lnTo>
                    <a:lnTo>
                      <a:pt x="451" y="253"/>
                    </a:lnTo>
                    <a:lnTo>
                      <a:pt x="451" y="242"/>
                    </a:lnTo>
                    <a:lnTo>
                      <a:pt x="375" y="202"/>
                    </a:lnTo>
                    <a:lnTo>
                      <a:pt x="375" y="177"/>
                    </a:lnTo>
                    <a:lnTo>
                      <a:pt x="284" y="140"/>
                    </a:lnTo>
                    <a:lnTo>
                      <a:pt x="270" y="129"/>
                    </a:lnTo>
                    <a:lnTo>
                      <a:pt x="267" y="101"/>
                    </a:lnTo>
                    <a:lnTo>
                      <a:pt x="251" y="93"/>
                    </a:lnTo>
                    <a:lnTo>
                      <a:pt x="251" y="64"/>
                    </a:lnTo>
                    <a:lnTo>
                      <a:pt x="281" y="67"/>
                    </a:lnTo>
                    <a:lnTo>
                      <a:pt x="281" y="43"/>
                    </a:lnTo>
                    <a:lnTo>
                      <a:pt x="281" y="53"/>
                    </a:lnTo>
                    <a:lnTo>
                      <a:pt x="251" y="64"/>
                    </a:lnTo>
                    <a:lnTo>
                      <a:pt x="234" y="14"/>
                    </a:lnTo>
                    <a:lnTo>
                      <a:pt x="248" y="28"/>
                    </a:lnTo>
                    <a:lnTo>
                      <a:pt x="251" y="53"/>
                    </a:lnTo>
                    <a:lnTo>
                      <a:pt x="251" y="64"/>
                    </a:lnTo>
                    <a:lnTo>
                      <a:pt x="205" y="64"/>
                    </a:lnTo>
                    <a:lnTo>
                      <a:pt x="205" y="50"/>
                    </a:lnTo>
                    <a:lnTo>
                      <a:pt x="205" y="64"/>
                    </a:lnTo>
                    <a:lnTo>
                      <a:pt x="251" y="64"/>
                    </a:lnTo>
                    <a:lnTo>
                      <a:pt x="237" y="76"/>
                    </a:lnTo>
                    <a:lnTo>
                      <a:pt x="220" y="76"/>
                    </a:lnTo>
                    <a:lnTo>
                      <a:pt x="220" y="90"/>
                    </a:lnTo>
                    <a:lnTo>
                      <a:pt x="237" y="101"/>
                    </a:lnTo>
                    <a:lnTo>
                      <a:pt x="240" y="126"/>
                    </a:lnTo>
                    <a:lnTo>
                      <a:pt x="223" y="113"/>
                    </a:lnTo>
                    <a:lnTo>
                      <a:pt x="223" y="101"/>
                    </a:lnTo>
                    <a:lnTo>
                      <a:pt x="194" y="90"/>
                    </a:lnTo>
                    <a:lnTo>
                      <a:pt x="178" y="101"/>
                    </a:lnTo>
                    <a:lnTo>
                      <a:pt x="164" y="98"/>
                    </a:lnTo>
                    <a:lnTo>
                      <a:pt x="164" y="61"/>
                    </a:lnTo>
                    <a:lnTo>
                      <a:pt x="178" y="64"/>
                    </a:lnTo>
                    <a:lnTo>
                      <a:pt x="149" y="64"/>
                    </a:lnTo>
                    <a:lnTo>
                      <a:pt x="146" y="28"/>
                    </a:lnTo>
                    <a:lnTo>
                      <a:pt x="175" y="28"/>
                    </a:lnTo>
                    <a:lnTo>
                      <a:pt x="175" y="14"/>
                    </a:lnTo>
                    <a:lnTo>
                      <a:pt x="175" y="28"/>
                    </a:lnTo>
                    <a:lnTo>
                      <a:pt x="146" y="28"/>
                    </a:lnTo>
                    <a:lnTo>
                      <a:pt x="146" y="0"/>
                    </a:lnTo>
                    <a:lnTo>
                      <a:pt x="146" y="28"/>
                    </a:lnTo>
                    <a:lnTo>
                      <a:pt x="149" y="40"/>
                    </a:lnTo>
                    <a:lnTo>
                      <a:pt x="117" y="37"/>
                    </a:lnTo>
                    <a:lnTo>
                      <a:pt x="115" y="14"/>
                    </a:lnTo>
                    <a:lnTo>
                      <a:pt x="117" y="37"/>
                    </a:lnTo>
                    <a:lnTo>
                      <a:pt x="161" y="25"/>
                    </a:lnTo>
                    <a:lnTo>
                      <a:pt x="149" y="64"/>
                    </a:lnTo>
                    <a:lnTo>
                      <a:pt x="135" y="64"/>
                    </a:lnTo>
                    <a:lnTo>
                      <a:pt x="132" y="50"/>
                    </a:lnTo>
                    <a:lnTo>
                      <a:pt x="135" y="64"/>
                    </a:lnTo>
                    <a:lnTo>
                      <a:pt x="132" y="76"/>
                    </a:lnTo>
                    <a:lnTo>
                      <a:pt x="120" y="98"/>
                    </a:lnTo>
                    <a:lnTo>
                      <a:pt x="102" y="98"/>
                    </a:lnTo>
                    <a:lnTo>
                      <a:pt x="90" y="98"/>
                    </a:lnTo>
                    <a:lnTo>
                      <a:pt x="58" y="98"/>
                    </a:lnTo>
                    <a:lnTo>
                      <a:pt x="44" y="98"/>
                    </a:lnTo>
                    <a:lnTo>
                      <a:pt x="14" y="84"/>
                    </a:lnTo>
                    <a:lnTo>
                      <a:pt x="0" y="84"/>
                    </a:lnTo>
                  </a:path>
                </a:pathLst>
              </a:custGeom>
              <a:solidFill>
                <a:srgbClr val="AAAAAA"/>
              </a:solidFill>
              <a:ln w="12700" cap="rnd">
                <a:solidFill>
                  <a:srgbClr val="000000"/>
                </a:solidFill>
                <a:round/>
                <a:headEnd/>
                <a:tailEnd/>
              </a:ln>
            </p:spPr>
            <p:txBody>
              <a:bodyPr/>
              <a:lstStyle/>
              <a:p>
                <a:endParaRPr lang="zh-CN" altLang="en-US"/>
              </a:p>
            </p:txBody>
          </p:sp>
          <p:sp>
            <p:nvSpPr>
              <p:cNvPr id="73065" name="Freeform 2555"/>
              <p:cNvSpPr>
                <a:spLocks/>
              </p:cNvSpPr>
              <p:nvPr/>
            </p:nvSpPr>
            <p:spPr bwMode="auto">
              <a:xfrm>
                <a:off x="356" y="2539"/>
                <a:ext cx="321" cy="142"/>
              </a:xfrm>
              <a:custGeom>
                <a:avLst/>
                <a:gdLst>
                  <a:gd name="T0" fmla="*/ 320 w 321"/>
                  <a:gd name="T1" fmla="*/ 141 h 142"/>
                  <a:gd name="T2" fmla="*/ 152 w 321"/>
                  <a:gd name="T3" fmla="*/ 64 h 142"/>
                  <a:gd name="T4" fmla="*/ 135 w 321"/>
                  <a:gd name="T5" fmla="*/ 64 h 142"/>
                  <a:gd name="T6" fmla="*/ 106 w 321"/>
                  <a:gd name="T7" fmla="*/ 50 h 142"/>
                  <a:gd name="T8" fmla="*/ 79 w 321"/>
                  <a:gd name="T9" fmla="*/ 37 h 142"/>
                  <a:gd name="T10" fmla="*/ 44 w 321"/>
                  <a:gd name="T11" fmla="*/ 25 h 142"/>
                  <a:gd name="T12" fmla="*/ 14 w 321"/>
                  <a:gd name="T13" fmla="*/ 11 h 142"/>
                  <a:gd name="T14" fmla="*/ 0 w 321"/>
                  <a:gd name="T15" fmla="*/ 0 h 142"/>
                  <a:gd name="T16" fmla="*/ 0 w 321"/>
                  <a:gd name="T17" fmla="*/ 23 h 142"/>
                  <a:gd name="T18" fmla="*/ 15 w 321"/>
                  <a:gd name="T19" fmla="*/ 37 h 142"/>
                  <a:gd name="T20" fmla="*/ 30 w 321"/>
                  <a:gd name="T21" fmla="*/ 50 h 142"/>
                  <a:gd name="T22" fmla="*/ 64 w 321"/>
                  <a:gd name="T23" fmla="*/ 61 h 142"/>
                  <a:gd name="T24" fmla="*/ 76 w 321"/>
                  <a:gd name="T25" fmla="*/ 73 h 142"/>
                  <a:gd name="T26" fmla="*/ 90 w 321"/>
                  <a:gd name="T27" fmla="*/ 70 h 142"/>
                  <a:gd name="T28" fmla="*/ 64 w 321"/>
                  <a:gd name="T29" fmla="*/ 61 h 142"/>
                  <a:gd name="T30" fmla="*/ 33 w 321"/>
                  <a:gd name="T31" fmla="*/ 37 h 142"/>
                  <a:gd name="T32" fmla="*/ 15 w 321"/>
                  <a:gd name="T33" fmla="*/ 23 h 142"/>
                  <a:gd name="T34" fmla="*/ 44 w 321"/>
                  <a:gd name="T35" fmla="*/ 37 h 142"/>
                  <a:gd name="T36" fmla="*/ 106 w 321"/>
                  <a:gd name="T37" fmla="*/ 61 h 142"/>
                  <a:gd name="T38" fmla="*/ 197 w 321"/>
                  <a:gd name="T39" fmla="*/ 105 h 142"/>
                  <a:gd name="T40" fmla="*/ 288 w 321"/>
                  <a:gd name="T41" fmla="*/ 126 h 142"/>
                  <a:gd name="T42" fmla="*/ 320 w 321"/>
                  <a:gd name="T43" fmla="*/ 141 h 1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1"/>
                  <a:gd name="T67" fmla="*/ 0 h 142"/>
                  <a:gd name="T68" fmla="*/ 321 w 321"/>
                  <a:gd name="T69" fmla="*/ 142 h 14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1" h="142">
                    <a:moveTo>
                      <a:pt x="320" y="141"/>
                    </a:moveTo>
                    <a:lnTo>
                      <a:pt x="152" y="64"/>
                    </a:lnTo>
                    <a:lnTo>
                      <a:pt x="135" y="64"/>
                    </a:lnTo>
                    <a:lnTo>
                      <a:pt x="106" y="50"/>
                    </a:lnTo>
                    <a:lnTo>
                      <a:pt x="79" y="37"/>
                    </a:lnTo>
                    <a:lnTo>
                      <a:pt x="44" y="25"/>
                    </a:lnTo>
                    <a:lnTo>
                      <a:pt x="14" y="11"/>
                    </a:lnTo>
                    <a:lnTo>
                      <a:pt x="0" y="0"/>
                    </a:lnTo>
                    <a:lnTo>
                      <a:pt x="0" y="23"/>
                    </a:lnTo>
                    <a:lnTo>
                      <a:pt x="15" y="37"/>
                    </a:lnTo>
                    <a:lnTo>
                      <a:pt x="30" y="50"/>
                    </a:lnTo>
                    <a:lnTo>
                      <a:pt x="64" y="61"/>
                    </a:lnTo>
                    <a:lnTo>
                      <a:pt x="76" y="73"/>
                    </a:lnTo>
                    <a:lnTo>
                      <a:pt x="90" y="70"/>
                    </a:lnTo>
                    <a:lnTo>
                      <a:pt x="64" y="61"/>
                    </a:lnTo>
                    <a:lnTo>
                      <a:pt x="33" y="37"/>
                    </a:lnTo>
                    <a:lnTo>
                      <a:pt x="15" y="23"/>
                    </a:lnTo>
                    <a:lnTo>
                      <a:pt x="44" y="37"/>
                    </a:lnTo>
                    <a:lnTo>
                      <a:pt x="106" y="61"/>
                    </a:lnTo>
                    <a:lnTo>
                      <a:pt x="197" y="105"/>
                    </a:lnTo>
                    <a:lnTo>
                      <a:pt x="288" y="126"/>
                    </a:lnTo>
                    <a:lnTo>
                      <a:pt x="320" y="141"/>
                    </a:lnTo>
                  </a:path>
                </a:pathLst>
              </a:custGeom>
              <a:solidFill>
                <a:srgbClr val="888888"/>
              </a:solidFill>
              <a:ln w="12700" cap="rnd">
                <a:solidFill>
                  <a:srgbClr val="111111"/>
                </a:solidFill>
                <a:round/>
                <a:headEnd/>
                <a:tailEnd/>
              </a:ln>
            </p:spPr>
            <p:txBody>
              <a:bodyPr/>
              <a:lstStyle/>
              <a:p>
                <a:endParaRPr lang="zh-CN" altLang="en-US"/>
              </a:p>
            </p:txBody>
          </p:sp>
          <p:sp>
            <p:nvSpPr>
              <p:cNvPr id="73066" name="Freeform 2556"/>
              <p:cNvSpPr>
                <a:spLocks/>
              </p:cNvSpPr>
              <p:nvPr/>
            </p:nvSpPr>
            <p:spPr bwMode="auto">
              <a:xfrm>
                <a:off x="399" y="2517"/>
                <a:ext cx="74" cy="1"/>
              </a:xfrm>
              <a:custGeom>
                <a:avLst/>
                <a:gdLst>
                  <a:gd name="T0" fmla="*/ 0 w 74"/>
                  <a:gd name="T1" fmla="*/ 0 h 1"/>
                  <a:gd name="T2" fmla="*/ 25 w 74"/>
                  <a:gd name="T3" fmla="*/ 0 h 1"/>
                  <a:gd name="T4" fmla="*/ 73 w 74"/>
                  <a:gd name="T5" fmla="*/ 0 h 1"/>
                  <a:gd name="T6" fmla="*/ 37 w 74"/>
                  <a:gd name="T7" fmla="*/ 0 h 1"/>
                  <a:gd name="T8" fmla="*/ 11 w 74"/>
                  <a:gd name="T9" fmla="*/ 0 h 1"/>
                  <a:gd name="T10" fmla="*/ 0 w 74"/>
                  <a:gd name="T11" fmla="*/ 0 h 1"/>
                  <a:gd name="T12" fmla="*/ 0 60000 65536"/>
                  <a:gd name="T13" fmla="*/ 0 60000 65536"/>
                  <a:gd name="T14" fmla="*/ 0 60000 65536"/>
                  <a:gd name="T15" fmla="*/ 0 60000 65536"/>
                  <a:gd name="T16" fmla="*/ 0 60000 65536"/>
                  <a:gd name="T17" fmla="*/ 0 60000 65536"/>
                  <a:gd name="T18" fmla="*/ 0 w 74"/>
                  <a:gd name="T19" fmla="*/ 0 h 1"/>
                  <a:gd name="T20" fmla="*/ 74 w 74"/>
                  <a:gd name="T21" fmla="*/ 1 h 1"/>
                </a:gdLst>
                <a:ahLst/>
                <a:cxnLst>
                  <a:cxn ang="T12">
                    <a:pos x="T0" y="T1"/>
                  </a:cxn>
                  <a:cxn ang="T13">
                    <a:pos x="T2" y="T3"/>
                  </a:cxn>
                  <a:cxn ang="T14">
                    <a:pos x="T4" y="T5"/>
                  </a:cxn>
                  <a:cxn ang="T15">
                    <a:pos x="T6" y="T7"/>
                  </a:cxn>
                  <a:cxn ang="T16">
                    <a:pos x="T8" y="T9"/>
                  </a:cxn>
                  <a:cxn ang="T17">
                    <a:pos x="T10" y="T11"/>
                  </a:cxn>
                </a:cxnLst>
                <a:rect l="T18" t="T19" r="T20" b="T21"/>
                <a:pathLst>
                  <a:path w="74" h="1">
                    <a:moveTo>
                      <a:pt x="0" y="0"/>
                    </a:moveTo>
                    <a:lnTo>
                      <a:pt x="25" y="0"/>
                    </a:lnTo>
                    <a:lnTo>
                      <a:pt x="73" y="0"/>
                    </a:lnTo>
                    <a:lnTo>
                      <a:pt x="37" y="0"/>
                    </a:lnTo>
                    <a:lnTo>
                      <a:pt x="11" y="0"/>
                    </a:lnTo>
                    <a:lnTo>
                      <a:pt x="0" y="0"/>
                    </a:lnTo>
                  </a:path>
                </a:pathLst>
              </a:custGeom>
              <a:solidFill>
                <a:srgbClr val="888888"/>
              </a:solidFill>
              <a:ln w="9525" cap="rnd">
                <a:noFill/>
                <a:round/>
                <a:headEnd/>
                <a:tailEnd/>
              </a:ln>
            </p:spPr>
            <p:txBody>
              <a:bodyPr/>
              <a:lstStyle/>
              <a:p>
                <a:endParaRPr lang="zh-CN" altLang="en-US"/>
              </a:p>
            </p:txBody>
          </p:sp>
          <p:sp>
            <p:nvSpPr>
              <p:cNvPr id="73067" name="Freeform 2557"/>
              <p:cNvSpPr>
                <a:spLocks/>
              </p:cNvSpPr>
              <p:nvPr/>
            </p:nvSpPr>
            <p:spPr bwMode="auto">
              <a:xfrm>
                <a:off x="399" y="2514"/>
                <a:ext cx="92" cy="25"/>
              </a:xfrm>
              <a:custGeom>
                <a:avLst/>
                <a:gdLst>
                  <a:gd name="T0" fmla="*/ 0 w 92"/>
                  <a:gd name="T1" fmla="*/ 0 h 25"/>
                  <a:gd name="T2" fmla="*/ 31 w 92"/>
                  <a:gd name="T3" fmla="*/ 3 h 25"/>
                  <a:gd name="T4" fmla="*/ 91 w 92"/>
                  <a:gd name="T5" fmla="*/ 24 h 25"/>
                  <a:gd name="T6" fmla="*/ 46 w 92"/>
                  <a:gd name="T7" fmla="*/ 21 h 25"/>
                  <a:gd name="T8" fmla="*/ 17 w 92"/>
                  <a:gd name="T9" fmla="*/ 0 h 25"/>
                  <a:gd name="T10" fmla="*/ 0 w 92"/>
                  <a:gd name="T11" fmla="*/ 0 h 25"/>
                  <a:gd name="T12" fmla="*/ 0 60000 65536"/>
                  <a:gd name="T13" fmla="*/ 0 60000 65536"/>
                  <a:gd name="T14" fmla="*/ 0 60000 65536"/>
                  <a:gd name="T15" fmla="*/ 0 60000 65536"/>
                  <a:gd name="T16" fmla="*/ 0 60000 65536"/>
                  <a:gd name="T17" fmla="*/ 0 60000 65536"/>
                  <a:gd name="T18" fmla="*/ 0 w 92"/>
                  <a:gd name="T19" fmla="*/ 0 h 25"/>
                  <a:gd name="T20" fmla="*/ 92 w 92"/>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92" h="25">
                    <a:moveTo>
                      <a:pt x="0" y="0"/>
                    </a:moveTo>
                    <a:lnTo>
                      <a:pt x="31" y="3"/>
                    </a:lnTo>
                    <a:lnTo>
                      <a:pt x="91" y="24"/>
                    </a:lnTo>
                    <a:lnTo>
                      <a:pt x="46" y="21"/>
                    </a:lnTo>
                    <a:lnTo>
                      <a:pt x="17" y="0"/>
                    </a:lnTo>
                    <a:lnTo>
                      <a:pt x="0" y="0"/>
                    </a:lnTo>
                  </a:path>
                </a:pathLst>
              </a:custGeom>
              <a:noFill/>
              <a:ln w="12700" cap="rnd">
                <a:solidFill>
                  <a:srgbClr val="888888"/>
                </a:solidFill>
                <a:round/>
                <a:headEnd/>
                <a:tailEnd/>
              </a:ln>
            </p:spPr>
            <p:txBody>
              <a:bodyPr/>
              <a:lstStyle/>
              <a:p>
                <a:endParaRPr lang="zh-CN" altLang="en-US"/>
              </a:p>
            </p:txBody>
          </p:sp>
          <p:sp>
            <p:nvSpPr>
              <p:cNvPr id="73068" name="Freeform 2558"/>
              <p:cNvSpPr>
                <a:spLocks/>
              </p:cNvSpPr>
              <p:nvPr/>
            </p:nvSpPr>
            <p:spPr bwMode="auto">
              <a:xfrm>
                <a:off x="265" y="2475"/>
                <a:ext cx="77" cy="37"/>
              </a:xfrm>
              <a:custGeom>
                <a:avLst/>
                <a:gdLst>
                  <a:gd name="T0" fmla="*/ 0 w 77"/>
                  <a:gd name="T1" fmla="*/ 0 h 37"/>
                  <a:gd name="T2" fmla="*/ 22 w 77"/>
                  <a:gd name="T3" fmla="*/ 20 h 37"/>
                  <a:gd name="T4" fmla="*/ 50 w 77"/>
                  <a:gd name="T5" fmla="*/ 36 h 37"/>
                  <a:gd name="T6" fmla="*/ 50 w 77"/>
                  <a:gd name="T7" fmla="*/ 28 h 37"/>
                  <a:gd name="T8" fmla="*/ 76 w 77"/>
                  <a:gd name="T9" fmla="*/ 20 h 37"/>
                  <a:gd name="T10" fmla="*/ 35 w 77"/>
                  <a:gd name="T11" fmla="*/ 11 h 37"/>
                  <a:gd name="T12" fmla="*/ 0 w 77"/>
                  <a:gd name="T13" fmla="*/ 0 h 37"/>
                  <a:gd name="T14" fmla="*/ 0 60000 65536"/>
                  <a:gd name="T15" fmla="*/ 0 60000 65536"/>
                  <a:gd name="T16" fmla="*/ 0 60000 65536"/>
                  <a:gd name="T17" fmla="*/ 0 60000 65536"/>
                  <a:gd name="T18" fmla="*/ 0 60000 65536"/>
                  <a:gd name="T19" fmla="*/ 0 60000 65536"/>
                  <a:gd name="T20" fmla="*/ 0 60000 65536"/>
                  <a:gd name="T21" fmla="*/ 0 w 77"/>
                  <a:gd name="T22" fmla="*/ 0 h 37"/>
                  <a:gd name="T23" fmla="*/ 77 w 77"/>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 h="37">
                    <a:moveTo>
                      <a:pt x="0" y="0"/>
                    </a:moveTo>
                    <a:lnTo>
                      <a:pt x="22" y="20"/>
                    </a:lnTo>
                    <a:lnTo>
                      <a:pt x="50" y="36"/>
                    </a:lnTo>
                    <a:lnTo>
                      <a:pt x="50" y="28"/>
                    </a:lnTo>
                    <a:lnTo>
                      <a:pt x="76" y="20"/>
                    </a:lnTo>
                    <a:lnTo>
                      <a:pt x="35" y="11"/>
                    </a:lnTo>
                    <a:lnTo>
                      <a:pt x="0" y="0"/>
                    </a:lnTo>
                  </a:path>
                </a:pathLst>
              </a:custGeom>
              <a:solidFill>
                <a:srgbClr val="888888"/>
              </a:solidFill>
              <a:ln w="9525" cap="rnd">
                <a:noFill/>
                <a:round/>
                <a:headEnd/>
                <a:tailEnd/>
              </a:ln>
            </p:spPr>
            <p:txBody>
              <a:bodyPr/>
              <a:lstStyle/>
              <a:p>
                <a:endParaRPr lang="zh-CN" altLang="en-US"/>
              </a:p>
            </p:txBody>
          </p:sp>
          <p:sp>
            <p:nvSpPr>
              <p:cNvPr id="73069" name="Freeform 2559"/>
              <p:cNvSpPr>
                <a:spLocks/>
              </p:cNvSpPr>
              <p:nvPr/>
            </p:nvSpPr>
            <p:spPr bwMode="auto">
              <a:xfrm>
                <a:off x="264" y="2474"/>
                <a:ext cx="92" cy="52"/>
              </a:xfrm>
              <a:custGeom>
                <a:avLst/>
                <a:gdLst>
                  <a:gd name="T0" fmla="*/ 0 w 92"/>
                  <a:gd name="T1" fmla="*/ 0 h 52"/>
                  <a:gd name="T2" fmla="*/ 28 w 92"/>
                  <a:gd name="T3" fmla="*/ 26 h 52"/>
                  <a:gd name="T4" fmla="*/ 62 w 92"/>
                  <a:gd name="T5" fmla="*/ 51 h 52"/>
                  <a:gd name="T6" fmla="*/ 62 w 92"/>
                  <a:gd name="T7" fmla="*/ 39 h 52"/>
                  <a:gd name="T8" fmla="*/ 91 w 92"/>
                  <a:gd name="T9" fmla="*/ 26 h 52"/>
                  <a:gd name="T10" fmla="*/ 44 w 92"/>
                  <a:gd name="T11" fmla="*/ 14 h 52"/>
                  <a:gd name="T12" fmla="*/ 0 w 92"/>
                  <a:gd name="T13" fmla="*/ 0 h 52"/>
                  <a:gd name="T14" fmla="*/ 0 60000 65536"/>
                  <a:gd name="T15" fmla="*/ 0 60000 65536"/>
                  <a:gd name="T16" fmla="*/ 0 60000 65536"/>
                  <a:gd name="T17" fmla="*/ 0 60000 65536"/>
                  <a:gd name="T18" fmla="*/ 0 60000 65536"/>
                  <a:gd name="T19" fmla="*/ 0 60000 65536"/>
                  <a:gd name="T20" fmla="*/ 0 60000 65536"/>
                  <a:gd name="T21" fmla="*/ 0 w 92"/>
                  <a:gd name="T22" fmla="*/ 0 h 52"/>
                  <a:gd name="T23" fmla="*/ 92 w 92"/>
                  <a:gd name="T24" fmla="*/ 52 h 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52">
                    <a:moveTo>
                      <a:pt x="0" y="0"/>
                    </a:moveTo>
                    <a:lnTo>
                      <a:pt x="28" y="26"/>
                    </a:lnTo>
                    <a:lnTo>
                      <a:pt x="62" y="51"/>
                    </a:lnTo>
                    <a:lnTo>
                      <a:pt x="62" y="39"/>
                    </a:lnTo>
                    <a:lnTo>
                      <a:pt x="91" y="26"/>
                    </a:lnTo>
                    <a:lnTo>
                      <a:pt x="44" y="14"/>
                    </a:lnTo>
                    <a:lnTo>
                      <a:pt x="0" y="0"/>
                    </a:lnTo>
                  </a:path>
                </a:pathLst>
              </a:custGeom>
              <a:noFill/>
              <a:ln w="12700" cap="rnd">
                <a:solidFill>
                  <a:srgbClr val="888888"/>
                </a:solidFill>
                <a:round/>
                <a:headEnd/>
                <a:tailEnd/>
              </a:ln>
            </p:spPr>
            <p:txBody>
              <a:bodyPr/>
              <a:lstStyle/>
              <a:p>
                <a:endParaRPr lang="zh-CN" altLang="en-US"/>
              </a:p>
            </p:txBody>
          </p:sp>
          <p:sp>
            <p:nvSpPr>
              <p:cNvPr id="73070" name="Line 2560"/>
              <p:cNvSpPr>
                <a:spLocks noChangeShapeType="1"/>
              </p:cNvSpPr>
              <p:nvPr/>
            </p:nvSpPr>
            <p:spPr bwMode="auto">
              <a:xfrm>
                <a:off x="475" y="2556"/>
                <a:ext cx="24" cy="22"/>
              </a:xfrm>
              <a:prstGeom prst="line">
                <a:avLst/>
              </a:prstGeom>
              <a:noFill/>
              <a:ln w="9525">
                <a:noFill/>
                <a:round/>
                <a:headEnd type="none" w="sm" len="sm"/>
                <a:tailEnd type="none" w="sm" len="sm"/>
              </a:ln>
            </p:spPr>
            <p:txBody>
              <a:bodyPr wrap="none" anchor="ctr"/>
              <a:lstStyle/>
              <a:p>
                <a:endParaRPr lang="zh-CN" altLang="en-US"/>
              </a:p>
            </p:txBody>
          </p:sp>
          <p:sp>
            <p:nvSpPr>
              <p:cNvPr id="73071" name="Freeform 2561"/>
              <p:cNvSpPr>
                <a:spLocks/>
              </p:cNvSpPr>
              <p:nvPr/>
            </p:nvSpPr>
            <p:spPr bwMode="auto">
              <a:xfrm>
                <a:off x="475" y="2554"/>
                <a:ext cx="25" cy="28"/>
              </a:xfrm>
              <a:custGeom>
                <a:avLst/>
                <a:gdLst>
                  <a:gd name="T0" fmla="*/ 0 w 25"/>
                  <a:gd name="T1" fmla="*/ 0 h 28"/>
                  <a:gd name="T2" fmla="*/ 0 w 25"/>
                  <a:gd name="T3" fmla="*/ 27 h 28"/>
                  <a:gd name="T4" fmla="*/ 24 w 25"/>
                  <a:gd name="T5" fmla="*/ 27 h 28"/>
                  <a:gd name="T6" fmla="*/ 21 w 25"/>
                  <a:gd name="T7" fmla="*/ 0 h 28"/>
                  <a:gd name="T8" fmla="*/ 0 w 25"/>
                  <a:gd name="T9" fmla="*/ 0 h 28"/>
                  <a:gd name="T10" fmla="*/ 0 60000 65536"/>
                  <a:gd name="T11" fmla="*/ 0 60000 65536"/>
                  <a:gd name="T12" fmla="*/ 0 60000 65536"/>
                  <a:gd name="T13" fmla="*/ 0 60000 65536"/>
                  <a:gd name="T14" fmla="*/ 0 60000 65536"/>
                  <a:gd name="T15" fmla="*/ 0 w 25"/>
                  <a:gd name="T16" fmla="*/ 0 h 28"/>
                  <a:gd name="T17" fmla="*/ 25 w 25"/>
                  <a:gd name="T18" fmla="*/ 28 h 28"/>
                </a:gdLst>
                <a:ahLst/>
                <a:cxnLst>
                  <a:cxn ang="T10">
                    <a:pos x="T0" y="T1"/>
                  </a:cxn>
                  <a:cxn ang="T11">
                    <a:pos x="T2" y="T3"/>
                  </a:cxn>
                  <a:cxn ang="T12">
                    <a:pos x="T4" y="T5"/>
                  </a:cxn>
                  <a:cxn ang="T13">
                    <a:pos x="T6" y="T7"/>
                  </a:cxn>
                  <a:cxn ang="T14">
                    <a:pos x="T8" y="T9"/>
                  </a:cxn>
                </a:cxnLst>
                <a:rect l="T15" t="T16" r="T17" b="T18"/>
                <a:pathLst>
                  <a:path w="25" h="28">
                    <a:moveTo>
                      <a:pt x="0" y="0"/>
                    </a:moveTo>
                    <a:lnTo>
                      <a:pt x="0" y="27"/>
                    </a:lnTo>
                    <a:lnTo>
                      <a:pt x="24" y="27"/>
                    </a:lnTo>
                    <a:lnTo>
                      <a:pt x="21" y="0"/>
                    </a:lnTo>
                    <a:lnTo>
                      <a:pt x="0" y="0"/>
                    </a:lnTo>
                  </a:path>
                </a:pathLst>
              </a:custGeom>
              <a:noFill/>
              <a:ln w="12700" cap="rnd">
                <a:solidFill>
                  <a:srgbClr val="888888"/>
                </a:solidFill>
                <a:round/>
                <a:headEnd/>
                <a:tailEnd/>
              </a:ln>
            </p:spPr>
            <p:txBody>
              <a:bodyPr/>
              <a:lstStyle/>
              <a:p>
                <a:endParaRPr lang="zh-CN" altLang="en-US"/>
              </a:p>
            </p:txBody>
          </p:sp>
          <p:sp>
            <p:nvSpPr>
              <p:cNvPr id="73072" name="Freeform 2562"/>
              <p:cNvSpPr>
                <a:spLocks/>
              </p:cNvSpPr>
              <p:nvPr/>
            </p:nvSpPr>
            <p:spPr bwMode="auto">
              <a:xfrm>
                <a:off x="549" y="2598"/>
                <a:ext cx="134" cy="25"/>
              </a:xfrm>
              <a:custGeom>
                <a:avLst/>
                <a:gdLst>
                  <a:gd name="T0" fmla="*/ 0 w 134"/>
                  <a:gd name="T1" fmla="*/ 9 h 25"/>
                  <a:gd name="T2" fmla="*/ 79 w 134"/>
                  <a:gd name="T3" fmla="*/ 0 h 25"/>
                  <a:gd name="T4" fmla="*/ 108 w 134"/>
                  <a:gd name="T5" fmla="*/ 15 h 25"/>
                  <a:gd name="T6" fmla="*/ 133 w 134"/>
                  <a:gd name="T7" fmla="*/ 24 h 25"/>
                  <a:gd name="T8" fmla="*/ 108 w 134"/>
                  <a:gd name="T9" fmla="*/ 24 h 25"/>
                  <a:gd name="T10" fmla="*/ 26 w 134"/>
                  <a:gd name="T11" fmla="*/ 18 h 25"/>
                  <a:gd name="T12" fmla="*/ 0 w 134"/>
                  <a:gd name="T13" fmla="*/ 9 h 25"/>
                  <a:gd name="T14" fmla="*/ 0 60000 65536"/>
                  <a:gd name="T15" fmla="*/ 0 60000 65536"/>
                  <a:gd name="T16" fmla="*/ 0 60000 65536"/>
                  <a:gd name="T17" fmla="*/ 0 60000 65536"/>
                  <a:gd name="T18" fmla="*/ 0 60000 65536"/>
                  <a:gd name="T19" fmla="*/ 0 60000 65536"/>
                  <a:gd name="T20" fmla="*/ 0 60000 65536"/>
                  <a:gd name="T21" fmla="*/ 0 w 134"/>
                  <a:gd name="T22" fmla="*/ 0 h 25"/>
                  <a:gd name="T23" fmla="*/ 134 w 134"/>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25">
                    <a:moveTo>
                      <a:pt x="0" y="9"/>
                    </a:moveTo>
                    <a:lnTo>
                      <a:pt x="79" y="0"/>
                    </a:lnTo>
                    <a:lnTo>
                      <a:pt x="108" y="15"/>
                    </a:lnTo>
                    <a:lnTo>
                      <a:pt x="133" y="24"/>
                    </a:lnTo>
                    <a:lnTo>
                      <a:pt x="108" y="24"/>
                    </a:lnTo>
                    <a:lnTo>
                      <a:pt x="26" y="18"/>
                    </a:lnTo>
                    <a:lnTo>
                      <a:pt x="0" y="9"/>
                    </a:lnTo>
                  </a:path>
                </a:pathLst>
              </a:custGeom>
              <a:solidFill>
                <a:srgbClr val="888888"/>
              </a:solidFill>
              <a:ln w="9525" cap="rnd">
                <a:noFill/>
                <a:round/>
                <a:headEnd/>
                <a:tailEnd/>
              </a:ln>
            </p:spPr>
            <p:txBody>
              <a:bodyPr/>
              <a:lstStyle/>
              <a:p>
                <a:endParaRPr lang="zh-CN" altLang="en-US"/>
              </a:p>
            </p:txBody>
          </p:sp>
          <p:sp>
            <p:nvSpPr>
              <p:cNvPr id="73073" name="Freeform 2563"/>
              <p:cNvSpPr>
                <a:spLocks/>
              </p:cNvSpPr>
              <p:nvPr/>
            </p:nvSpPr>
            <p:spPr bwMode="auto">
              <a:xfrm>
                <a:off x="552" y="2597"/>
                <a:ext cx="145" cy="26"/>
              </a:xfrm>
              <a:custGeom>
                <a:avLst/>
                <a:gdLst>
                  <a:gd name="T0" fmla="*/ 0 w 145"/>
                  <a:gd name="T1" fmla="*/ 11 h 26"/>
                  <a:gd name="T2" fmla="*/ 87 w 145"/>
                  <a:gd name="T3" fmla="*/ 0 h 26"/>
                  <a:gd name="T4" fmla="*/ 119 w 145"/>
                  <a:gd name="T5" fmla="*/ 16 h 26"/>
                  <a:gd name="T6" fmla="*/ 144 w 145"/>
                  <a:gd name="T7" fmla="*/ 25 h 26"/>
                  <a:gd name="T8" fmla="*/ 116 w 145"/>
                  <a:gd name="T9" fmla="*/ 25 h 26"/>
                  <a:gd name="T10" fmla="*/ 31 w 145"/>
                  <a:gd name="T11" fmla="*/ 22 h 26"/>
                  <a:gd name="T12" fmla="*/ 0 w 145"/>
                  <a:gd name="T13" fmla="*/ 11 h 26"/>
                  <a:gd name="T14" fmla="*/ 0 60000 65536"/>
                  <a:gd name="T15" fmla="*/ 0 60000 65536"/>
                  <a:gd name="T16" fmla="*/ 0 60000 65536"/>
                  <a:gd name="T17" fmla="*/ 0 60000 65536"/>
                  <a:gd name="T18" fmla="*/ 0 60000 65536"/>
                  <a:gd name="T19" fmla="*/ 0 60000 65536"/>
                  <a:gd name="T20" fmla="*/ 0 60000 65536"/>
                  <a:gd name="T21" fmla="*/ 0 w 145"/>
                  <a:gd name="T22" fmla="*/ 0 h 26"/>
                  <a:gd name="T23" fmla="*/ 145 w 145"/>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26">
                    <a:moveTo>
                      <a:pt x="0" y="11"/>
                    </a:moveTo>
                    <a:lnTo>
                      <a:pt x="87" y="0"/>
                    </a:lnTo>
                    <a:lnTo>
                      <a:pt x="119" y="16"/>
                    </a:lnTo>
                    <a:lnTo>
                      <a:pt x="144" y="25"/>
                    </a:lnTo>
                    <a:lnTo>
                      <a:pt x="116" y="25"/>
                    </a:lnTo>
                    <a:lnTo>
                      <a:pt x="31" y="22"/>
                    </a:lnTo>
                    <a:lnTo>
                      <a:pt x="0" y="11"/>
                    </a:lnTo>
                  </a:path>
                </a:pathLst>
              </a:custGeom>
              <a:noFill/>
              <a:ln w="12700" cap="rnd">
                <a:solidFill>
                  <a:srgbClr val="888888"/>
                </a:solidFill>
                <a:round/>
                <a:headEnd/>
                <a:tailEnd/>
              </a:ln>
            </p:spPr>
            <p:txBody>
              <a:bodyPr/>
              <a:lstStyle/>
              <a:p>
                <a:endParaRPr lang="zh-CN" altLang="en-US"/>
              </a:p>
            </p:txBody>
          </p:sp>
          <p:sp>
            <p:nvSpPr>
              <p:cNvPr id="73074" name="Freeform 2564"/>
              <p:cNvSpPr>
                <a:spLocks/>
              </p:cNvSpPr>
              <p:nvPr/>
            </p:nvSpPr>
            <p:spPr bwMode="auto">
              <a:xfrm>
                <a:off x="625" y="2634"/>
                <a:ext cx="136" cy="77"/>
              </a:xfrm>
              <a:custGeom>
                <a:avLst/>
                <a:gdLst>
                  <a:gd name="T0" fmla="*/ 0 w 136"/>
                  <a:gd name="T1" fmla="*/ 0 h 77"/>
                  <a:gd name="T2" fmla="*/ 14 w 136"/>
                  <a:gd name="T3" fmla="*/ 24 h 77"/>
                  <a:gd name="T4" fmla="*/ 64 w 136"/>
                  <a:gd name="T5" fmla="*/ 50 h 77"/>
                  <a:gd name="T6" fmla="*/ 76 w 136"/>
                  <a:gd name="T7" fmla="*/ 50 h 77"/>
                  <a:gd name="T8" fmla="*/ 76 w 136"/>
                  <a:gd name="T9" fmla="*/ 64 h 77"/>
                  <a:gd name="T10" fmla="*/ 107 w 136"/>
                  <a:gd name="T11" fmla="*/ 76 h 77"/>
                  <a:gd name="T12" fmla="*/ 135 w 136"/>
                  <a:gd name="T13" fmla="*/ 64 h 77"/>
                  <a:gd name="T14" fmla="*/ 122 w 136"/>
                  <a:gd name="T15" fmla="*/ 50 h 77"/>
                  <a:gd name="T16" fmla="*/ 76 w 136"/>
                  <a:gd name="T17" fmla="*/ 38 h 77"/>
                  <a:gd name="T18" fmla="*/ 107 w 136"/>
                  <a:gd name="T19" fmla="*/ 27 h 77"/>
                  <a:gd name="T20" fmla="*/ 90 w 136"/>
                  <a:gd name="T21" fmla="*/ 17 h 77"/>
                  <a:gd name="T22" fmla="*/ 90 w 136"/>
                  <a:gd name="T23" fmla="*/ 2 h 77"/>
                  <a:gd name="T24" fmla="*/ 73 w 136"/>
                  <a:gd name="T25" fmla="*/ 2 h 77"/>
                  <a:gd name="T26" fmla="*/ 45 w 136"/>
                  <a:gd name="T27" fmla="*/ 2 h 77"/>
                  <a:gd name="T28" fmla="*/ 31 w 136"/>
                  <a:gd name="T29" fmla="*/ 2 h 77"/>
                  <a:gd name="T30" fmla="*/ 0 w 136"/>
                  <a:gd name="T31" fmla="*/ 0 h 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6"/>
                  <a:gd name="T49" fmla="*/ 0 h 77"/>
                  <a:gd name="T50" fmla="*/ 136 w 136"/>
                  <a:gd name="T51" fmla="*/ 77 h 7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6" h="77">
                    <a:moveTo>
                      <a:pt x="0" y="0"/>
                    </a:moveTo>
                    <a:lnTo>
                      <a:pt x="14" y="24"/>
                    </a:lnTo>
                    <a:lnTo>
                      <a:pt x="64" y="50"/>
                    </a:lnTo>
                    <a:lnTo>
                      <a:pt x="76" y="50"/>
                    </a:lnTo>
                    <a:lnTo>
                      <a:pt x="76" y="64"/>
                    </a:lnTo>
                    <a:lnTo>
                      <a:pt x="107" y="76"/>
                    </a:lnTo>
                    <a:lnTo>
                      <a:pt x="135" y="64"/>
                    </a:lnTo>
                    <a:lnTo>
                      <a:pt x="122" y="50"/>
                    </a:lnTo>
                    <a:lnTo>
                      <a:pt x="76" y="38"/>
                    </a:lnTo>
                    <a:lnTo>
                      <a:pt x="107" y="27"/>
                    </a:lnTo>
                    <a:lnTo>
                      <a:pt x="90" y="17"/>
                    </a:lnTo>
                    <a:lnTo>
                      <a:pt x="90" y="2"/>
                    </a:lnTo>
                    <a:lnTo>
                      <a:pt x="73" y="2"/>
                    </a:lnTo>
                    <a:lnTo>
                      <a:pt x="45" y="2"/>
                    </a:lnTo>
                    <a:lnTo>
                      <a:pt x="31" y="2"/>
                    </a:lnTo>
                    <a:lnTo>
                      <a:pt x="0" y="0"/>
                    </a:lnTo>
                  </a:path>
                </a:pathLst>
              </a:custGeom>
              <a:solidFill>
                <a:srgbClr val="888888"/>
              </a:solidFill>
              <a:ln w="12700" cap="rnd">
                <a:solidFill>
                  <a:srgbClr val="888888"/>
                </a:solidFill>
                <a:round/>
                <a:headEnd/>
                <a:tailEnd/>
              </a:ln>
            </p:spPr>
            <p:txBody>
              <a:bodyPr/>
              <a:lstStyle/>
              <a:p>
                <a:endParaRPr lang="zh-CN" altLang="en-US"/>
              </a:p>
            </p:txBody>
          </p:sp>
          <p:sp>
            <p:nvSpPr>
              <p:cNvPr id="73075" name="Freeform 2565"/>
              <p:cNvSpPr>
                <a:spLocks/>
              </p:cNvSpPr>
              <p:nvPr/>
            </p:nvSpPr>
            <p:spPr bwMode="auto">
              <a:xfrm>
                <a:off x="760" y="2709"/>
                <a:ext cx="121" cy="25"/>
              </a:xfrm>
              <a:custGeom>
                <a:avLst/>
                <a:gdLst>
                  <a:gd name="T0" fmla="*/ 11 w 121"/>
                  <a:gd name="T1" fmla="*/ 8 h 25"/>
                  <a:gd name="T2" fmla="*/ 54 w 121"/>
                  <a:gd name="T3" fmla="*/ 24 h 25"/>
                  <a:gd name="T4" fmla="*/ 120 w 121"/>
                  <a:gd name="T5" fmla="*/ 11 h 25"/>
                  <a:gd name="T6" fmla="*/ 43 w 121"/>
                  <a:gd name="T7" fmla="*/ 18 h 25"/>
                  <a:gd name="T8" fmla="*/ 11 w 121"/>
                  <a:gd name="T9" fmla="*/ 8 h 25"/>
                  <a:gd name="T10" fmla="*/ 0 w 121"/>
                  <a:gd name="T11" fmla="*/ 0 h 25"/>
                  <a:gd name="T12" fmla="*/ 11 w 121"/>
                  <a:gd name="T13" fmla="*/ 8 h 25"/>
                  <a:gd name="T14" fmla="*/ 0 60000 65536"/>
                  <a:gd name="T15" fmla="*/ 0 60000 65536"/>
                  <a:gd name="T16" fmla="*/ 0 60000 65536"/>
                  <a:gd name="T17" fmla="*/ 0 60000 65536"/>
                  <a:gd name="T18" fmla="*/ 0 60000 65536"/>
                  <a:gd name="T19" fmla="*/ 0 60000 65536"/>
                  <a:gd name="T20" fmla="*/ 0 60000 65536"/>
                  <a:gd name="T21" fmla="*/ 0 w 121"/>
                  <a:gd name="T22" fmla="*/ 0 h 25"/>
                  <a:gd name="T23" fmla="*/ 121 w 121"/>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 h="25">
                    <a:moveTo>
                      <a:pt x="11" y="8"/>
                    </a:moveTo>
                    <a:lnTo>
                      <a:pt x="54" y="24"/>
                    </a:lnTo>
                    <a:lnTo>
                      <a:pt x="120" y="11"/>
                    </a:lnTo>
                    <a:lnTo>
                      <a:pt x="43" y="18"/>
                    </a:lnTo>
                    <a:lnTo>
                      <a:pt x="11" y="8"/>
                    </a:lnTo>
                    <a:lnTo>
                      <a:pt x="0" y="0"/>
                    </a:lnTo>
                    <a:lnTo>
                      <a:pt x="11" y="8"/>
                    </a:lnTo>
                  </a:path>
                </a:pathLst>
              </a:custGeom>
              <a:solidFill>
                <a:srgbClr val="888888"/>
              </a:solidFill>
              <a:ln w="9525" cap="rnd">
                <a:noFill/>
                <a:round/>
                <a:headEnd/>
                <a:tailEnd/>
              </a:ln>
            </p:spPr>
            <p:txBody>
              <a:bodyPr/>
              <a:lstStyle/>
              <a:p>
                <a:endParaRPr lang="zh-CN" altLang="en-US"/>
              </a:p>
            </p:txBody>
          </p:sp>
          <p:sp>
            <p:nvSpPr>
              <p:cNvPr id="73076" name="Freeform 2566"/>
              <p:cNvSpPr>
                <a:spLocks/>
              </p:cNvSpPr>
              <p:nvPr/>
            </p:nvSpPr>
            <p:spPr bwMode="auto">
              <a:xfrm>
                <a:off x="760" y="2709"/>
                <a:ext cx="138" cy="37"/>
              </a:xfrm>
              <a:custGeom>
                <a:avLst/>
                <a:gdLst>
                  <a:gd name="T0" fmla="*/ 14 w 138"/>
                  <a:gd name="T1" fmla="*/ 14 h 37"/>
                  <a:gd name="T2" fmla="*/ 63 w 138"/>
                  <a:gd name="T3" fmla="*/ 36 h 37"/>
                  <a:gd name="T4" fmla="*/ 137 w 138"/>
                  <a:gd name="T5" fmla="*/ 14 h 37"/>
                  <a:gd name="T6" fmla="*/ 49 w 138"/>
                  <a:gd name="T7" fmla="*/ 21 h 37"/>
                  <a:gd name="T8" fmla="*/ 14 w 138"/>
                  <a:gd name="T9" fmla="*/ 14 h 37"/>
                  <a:gd name="T10" fmla="*/ 0 w 138"/>
                  <a:gd name="T11" fmla="*/ 0 h 37"/>
                  <a:gd name="T12" fmla="*/ 14 w 138"/>
                  <a:gd name="T13" fmla="*/ 14 h 37"/>
                  <a:gd name="T14" fmla="*/ 0 60000 65536"/>
                  <a:gd name="T15" fmla="*/ 0 60000 65536"/>
                  <a:gd name="T16" fmla="*/ 0 60000 65536"/>
                  <a:gd name="T17" fmla="*/ 0 60000 65536"/>
                  <a:gd name="T18" fmla="*/ 0 60000 65536"/>
                  <a:gd name="T19" fmla="*/ 0 60000 65536"/>
                  <a:gd name="T20" fmla="*/ 0 60000 65536"/>
                  <a:gd name="T21" fmla="*/ 0 w 138"/>
                  <a:gd name="T22" fmla="*/ 0 h 37"/>
                  <a:gd name="T23" fmla="*/ 138 w 138"/>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37">
                    <a:moveTo>
                      <a:pt x="14" y="14"/>
                    </a:moveTo>
                    <a:lnTo>
                      <a:pt x="63" y="36"/>
                    </a:lnTo>
                    <a:lnTo>
                      <a:pt x="137" y="14"/>
                    </a:lnTo>
                    <a:lnTo>
                      <a:pt x="49" y="21"/>
                    </a:lnTo>
                    <a:lnTo>
                      <a:pt x="14" y="14"/>
                    </a:lnTo>
                    <a:lnTo>
                      <a:pt x="0" y="0"/>
                    </a:lnTo>
                    <a:lnTo>
                      <a:pt x="14" y="14"/>
                    </a:lnTo>
                  </a:path>
                </a:pathLst>
              </a:custGeom>
              <a:noFill/>
              <a:ln w="12700" cap="rnd">
                <a:solidFill>
                  <a:srgbClr val="888888"/>
                </a:solidFill>
                <a:round/>
                <a:headEnd/>
                <a:tailEnd/>
              </a:ln>
            </p:spPr>
            <p:txBody>
              <a:bodyPr/>
              <a:lstStyle/>
              <a:p>
                <a:endParaRPr lang="zh-CN" altLang="en-US"/>
              </a:p>
            </p:txBody>
          </p:sp>
          <p:sp>
            <p:nvSpPr>
              <p:cNvPr id="73077" name="Freeform 2567"/>
              <p:cNvSpPr>
                <a:spLocks/>
              </p:cNvSpPr>
              <p:nvPr/>
            </p:nvSpPr>
            <p:spPr bwMode="auto">
              <a:xfrm>
                <a:off x="265" y="2474"/>
                <a:ext cx="107" cy="106"/>
              </a:xfrm>
              <a:custGeom>
                <a:avLst/>
                <a:gdLst>
                  <a:gd name="T0" fmla="*/ 0 w 107"/>
                  <a:gd name="T1" fmla="*/ 0 h 106"/>
                  <a:gd name="T2" fmla="*/ 17 w 107"/>
                  <a:gd name="T3" fmla="*/ 14 h 106"/>
                  <a:gd name="T4" fmla="*/ 30 w 107"/>
                  <a:gd name="T5" fmla="*/ 64 h 106"/>
                  <a:gd name="T6" fmla="*/ 78 w 107"/>
                  <a:gd name="T7" fmla="*/ 87 h 106"/>
                  <a:gd name="T8" fmla="*/ 106 w 107"/>
                  <a:gd name="T9" fmla="*/ 105 h 106"/>
                  <a:gd name="T10" fmla="*/ 90 w 107"/>
                  <a:gd name="T11" fmla="*/ 64 h 106"/>
                  <a:gd name="T12" fmla="*/ 90 w 107"/>
                  <a:gd name="T13" fmla="*/ 38 h 106"/>
                  <a:gd name="T14" fmla="*/ 90 w 107"/>
                  <a:gd name="T15" fmla="*/ 64 h 106"/>
                  <a:gd name="T16" fmla="*/ 78 w 107"/>
                  <a:gd name="T17" fmla="*/ 53 h 106"/>
                  <a:gd name="T18" fmla="*/ 47 w 107"/>
                  <a:gd name="T19" fmla="*/ 38 h 106"/>
                  <a:gd name="T20" fmla="*/ 17 w 107"/>
                  <a:gd name="T21" fmla="*/ 14 h 106"/>
                  <a:gd name="T22" fmla="*/ 0 w 107"/>
                  <a:gd name="T23" fmla="*/ 0 h 10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7"/>
                  <a:gd name="T37" fmla="*/ 0 h 106"/>
                  <a:gd name="T38" fmla="*/ 107 w 107"/>
                  <a:gd name="T39" fmla="*/ 106 h 10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7" h="106">
                    <a:moveTo>
                      <a:pt x="0" y="0"/>
                    </a:moveTo>
                    <a:lnTo>
                      <a:pt x="17" y="14"/>
                    </a:lnTo>
                    <a:lnTo>
                      <a:pt x="30" y="64"/>
                    </a:lnTo>
                    <a:lnTo>
                      <a:pt x="78" y="87"/>
                    </a:lnTo>
                    <a:lnTo>
                      <a:pt x="106" y="105"/>
                    </a:lnTo>
                    <a:lnTo>
                      <a:pt x="90" y="64"/>
                    </a:lnTo>
                    <a:lnTo>
                      <a:pt x="90" y="38"/>
                    </a:lnTo>
                    <a:lnTo>
                      <a:pt x="90" y="64"/>
                    </a:lnTo>
                    <a:lnTo>
                      <a:pt x="78" y="53"/>
                    </a:lnTo>
                    <a:lnTo>
                      <a:pt x="47" y="38"/>
                    </a:lnTo>
                    <a:lnTo>
                      <a:pt x="17" y="14"/>
                    </a:lnTo>
                    <a:lnTo>
                      <a:pt x="0" y="0"/>
                    </a:lnTo>
                  </a:path>
                </a:pathLst>
              </a:custGeom>
              <a:solidFill>
                <a:srgbClr val="111111"/>
              </a:solidFill>
              <a:ln w="12700" cap="rnd">
                <a:solidFill>
                  <a:srgbClr val="111111"/>
                </a:solidFill>
                <a:round/>
                <a:headEnd/>
                <a:tailEnd/>
              </a:ln>
            </p:spPr>
            <p:txBody>
              <a:bodyPr/>
              <a:lstStyle/>
              <a:p>
                <a:endParaRPr lang="zh-CN" altLang="en-US"/>
              </a:p>
            </p:txBody>
          </p:sp>
          <p:sp>
            <p:nvSpPr>
              <p:cNvPr id="73078" name="Line 2568"/>
              <p:cNvSpPr>
                <a:spLocks noChangeShapeType="1"/>
              </p:cNvSpPr>
              <p:nvPr/>
            </p:nvSpPr>
            <p:spPr bwMode="auto">
              <a:xfrm>
                <a:off x="355" y="2504"/>
                <a:ext cx="21" cy="0"/>
              </a:xfrm>
              <a:prstGeom prst="line">
                <a:avLst/>
              </a:prstGeom>
              <a:noFill/>
              <a:ln w="9525">
                <a:noFill/>
                <a:round/>
                <a:headEnd type="none" w="sm" len="sm"/>
                <a:tailEnd type="none" w="sm" len="sm"/>
              </a:ln>
            </p:spPr>
            <p:txBody>
              <a:bodyPr wrap="none" anchor="ctr"/>
              <a:lstStyle/>
              <a:p>
                <a:endParaRPr lang="zh-CN" altLang="en-US"/>
              </a:p>
            </p:txBody>
          </p:sp>
          <p:sp>
            <p:nvSpPr>
              <p:cNvPr id="73079" name="Line 2569"/>
              <p:cNvSpPr>
                <a:spLocks noChangeShapeType="1"/>
              </p:cNvSpPr>
              <p:nvPr/>
            </p:nvSpPr>
            <p:spPr bwMode="auto">
              <a:xfrm>
                <a:off x="355" y="2504"/>
                <a:ext cx="30" cy="0"/>
              </a:xfrm>
              <a:prstGeom prst="line">
                <a:avLst/>
              </a:prstGeom>
              <a:noFill/>
              <a:ln w="12700">
                <a:solidFill>
                  <a:srgbClr val="111111"/>
                </a:solidFill>
                <a:round/>
                <a:headEnd type="none" w="sm" len="sm"/>
                <a:tailEnd type="none" w="sm" len="sm"/>
              </a:ln>
            </p:spPr>
            <p:txBody>
              <a:bodyPr wrap="none" anchor="ctr"/>
              <a:lstStyle/>
              <a:p>
                <a:endParaRPr lang="zh-CN" altLang="en-US"/>
              </a:p>
            </p:txBody>
          </p:sp>
          <p:sp>
            <p:nvSpPr>
              <p:cNvPr id="73080" name="Freeform 2570"/>
              <p:cNvSpPr>
                <a:spLocks/>
              </p:cNvSpPr>
              <p:nvPr/>
            </p:nvSpPr>
            <p:spPr bwMode="auto">
              <a:xfrm>
                <a:off x="369" y="2514"/>
                <a:ext cx="25" cy="30"/>
              </a:xfrm>
              <a:custGeom>
                <a:avLst/>
                <a:gdLst>
                  <a:gd name="T0" fmla="*/ 0 w 25"/>
                  <a:gd name="T1" fmla="*/ 0 h 30"/>
                  <a:gd name="T2" fmla="*/ 11 w 25"/>
                  <a:gd name="T3" fmla="*/ 26 h 30"/>
                  <a:gd name="T4" fmla="*/ 24 w 25"/>
                  <a:gd name="T5" fmla="*/ 29 h 30"/>
                  <a:gd name="T6" fmla="*/ 24 w 25"/>
                  <a:gd name="T7" fmla="*/ 8 h 30"/>
                  <a:gd name="T8" fmla="*/ 11 w 25"/>
                  <a:gd name="T9" fmla="*/ 0 h 30"/>
                  <a:gd name="T10" fmla="*/ 0 w 25"/>
                  <a:gd name="T11" fmla="*/ 0 h 30"/>
                  <a:gd name="T12" fmla="*/ 0 60000 65536"/>
                  <a:gd name="T13" fmla="*/ 0 60000 65536"/>
                  <a:gd name="T14" fmla="*/ 0 60000 65536"/>
                  <a:gd name="T15" fmla="*/ 0 60000 65536"/>
                  <a:gd name="T16" fmla="*/ 0 60000 65536"/>
                  <a:gd name="T17" fmla="*/ 0 60000 65536"/>
                  <a:gd name="T18" fmla="*/ 0 w 25"/>
                  <a:gd name="T19" fmla="*/ 0 h 30"/>
                  <a:gd name="T20" fmla="*/ 25 w 25"/>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25" h="30">
                    <a:moveTo>
                      <a:pt x="0" y="0"/>
                    </a:moveTo>
                    <a:lnTo>
                      <a:pt x="11" y="26"/>
                    </a:lnTo>
                    <a:lnTo>
                      <a:pt x="24" y="29"/>
                    </a:lnTo>
                    <a:lnTo>
                      <a:pt x="24" y="8"/>
                    </a:lnTo>
                    <a:lnTo>
                      <a:pt x="11" y="0"/>
                    </a:lnTo>
                    <a:lnTo>
                      <a:pt x="0" y="0"/>
                    </a:lnTo>
                  </a:path>
                </a:pathLst>
              </a:custGeom>
              <a:solidFill>
                <a:srgbClr val="111111"/>
              </a:solidFill>
              <a:ln w="9525" cap="rnd">
                <a:noFill/>
                <a:round/>
                <a:headEnd/>
                <a:tailEnd/>
              </a:ln>
            </p:spPr>
            <p:txBody>
              <a:bodyPr/>
              <a:lstStyle/>
              <a:p>
                <a:endParaRPr lang="zh-CN" altLang="en-US"/>
              </a:p>
            </p:txBody>
          </p:sp>
          <p:sp>
            <p:nvSpPr>
              <p:cNvPr id="73081" name="Freeform 2571"/>
              <p:cNvSpPr>
                <a:spLocks/>
              </p:cNvSpPr>
              <p:nvPr/>
            </p:nvSpPr>
            <p:spPr bwMode="auto">
              <a:xfrm>
                <a:off x="366" y="2518"/>
                <a:ext cx="34" cy="39"/>
              </a:xfrm>
              <a:custGeom>
                <a:avLst/>
                <a:gdLst>
                  <a:gd name="T0" fmla="*/ 0 w 34"/>
                  <a:gd name="T1" fmla="*/ 0 h 39"/>
                  <a:gd name="T2" fmla="*/ 18 w 34"/>
                  <a:gd name="T3" fmla="*/ 38 h 39"/>
                  <a:gd name="T4" fmla="*/ 33 w 34"/>
                  <a:gd name="T5" fmla="*/ 38 h 39"/>
                  <a:gd name="T6" fmla="*/ 33 w 34"/>
                  <a:gd name="T7" fmla="*/ 11 h 39"/>
                  <a:gd name="T8" fmla="*/ 15 w 34"/>
                  <a:gd name="T9" fmla="*/ 0 h 39"/>
                  <a:gd name="T10" fmla="*/ 0 w 34"/>
                  <a:gd name="T11" fmla="*/ 0 h 39"/>
                  <a:gd name="T12" fmla="*/ 0 60000 65536"/>
                  <a:gd name="T13" fmla="*/ 0 60000 65536"/>
                  <a:gd name="T14" fmla="*/ 0 60000 65536"/>
                  <a:gd name="T15" fmla="*/ 0 60000 65536"/>
                  <a:gd name="T16" fmla="*/ 0 60000 65536"/>
                  <a:gd name="T17" fmla="*/ 0 60000 65536"/>
                  <a:gd name="T18" fmla="*/ 0 w 34"/>
                  <a:gd name="T19" fmla="*/ 0 h 39"/>
                  <a:gd name="T20" fmla="*/ 34 w 34"/>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34" h="39">
                    <a:moveTo>
                      <a:pt x="0" y="0"/>
                    </a:moveTo>
                    <a:lnTo>
                      <a:pt x="18" y="38"/>
                    </a:lnTo>
                    <a:lnTo>
                      <a:pt x="33" y="38"/>
                    </a:lnTo>
                    <a:lnTo>
                      <a:pt x="33" y="11"/>
                    </a:lnTo>
                    <a:lnTo>
                      <a:pt x="15" y="0"/>
                    </a:lnTo>
                    <a:lnTo>
                      <a:pt x="0" y="0"/>
                    </a:lnTo>
                  </a:path>
                </a:pathLst>
              </a:custGeom>
              <a:noFill/>
              <a:ln w="12700" cap="rnd">
                <a:solidFill>
                  <a:srgbClr val="111111"/>
                </a:solidFill>
                <a:round/>
                <a:headEnd/>
                <a:tailEnd/>
              </a:ln>
            </p:spPr>
            <p:txBody>
              <a:bodyPr/>
              <a:lstStyle/>
              <a:p>
                <a:endParaRPr lang="zh-CN" altLang="en-US"/>
              </a:p>
            </p:txBody>
          </p:sp>
          <p:sp>
            <p:nvSpPr>
              <p:cNvPr id="73082" name="Freeform 2572"/>
              <p:cNvSpPr>
                <a:spLocks/>
              </p:cNvSpPr>
              <p:nvPr/>
            </p:nvSpPr>
            <p:spPr bwMode="auto">
              <a:xfrm>
                <a:off x="445" y="2552"/>
                <a:ext cx="25" cy="25"/>
              </a:xfrm>
              <a:custGeom>
                <a:avLst/>
                <a:gdLst>
                  <a:gd name="T0" fmla="*/ 0 w 25"/>
                  <a:gd name="T1" fmla="*/ 0 h 25"/>
                  <a:gd name="T2" fmla="*/ 0 w 25"/>
                  <a:gd name="T3" fmla="*/ 21 h 25"/>
                  <a:gd name="T4" fmla="*/ 24 w 25"/>
                  <a:gd name="T5" fmla="*/ 24 h 25"/>
                  <a:gd name="T6" fmla="*/ 24 w 25"/>
                  <a:gd name="T7" fmla="*/ 3 h 25"/>
                  <a:gd name="T8" fmla="*/ 0 w 25"/>
                  <a:gd name="T9" fmla="*/ 0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0"/>
                    </a:moveTo>
                    <a:lnTo>
                      <a:pt x="0" y="21"/>
                    </a:lnTo>
                    <a:lnTo>
                      <a:pt x="24" y="24"/>
                    </a:lnTo>
                    <a:lnTo>
                      <a:pt x="24" y="3"/>
                    </a:lnTo>
                    <a:lnTo>
                      <a:pt x="0" y="0"/>
                    </a:lnTo>
                  </a:path>
                </a:pathLst>
              </a:custGeom>
              <a:solidFill>
                <a:srgbClr val="111111"/>
              </a:solidFill>
              <a:ln w="9525" cap="rnd">
                <a:noFill/>
                <a:round/>
                <a:headEnd/>
                <a:tailEnd/>
              </a:ln>
            </p:spPr>
            <p:txBody>
              <a:bodyPr/>
              <a:lstStyle/>
              <a:p>
                <a:endParaRPr lang="zh-CN" altLang="en-US"/>
              </a:p>
            </p:txBody>
          </p:sp>
          <p:sp>
            <p:nvSpPr>
              <p:cNvPr id="73083" name="Freeform 2573"/>
              <p:cNvSpPr>
                <a:spLocks/>
              </p:cNvSpPr>
              <p:nvPr/>
            </p:nvSpPr>
            <p:spPr bwMode="auto">
              <a:xfrm>
                <a:off x="445" y="2554"/>
                <a:ext cx="31" cy="28"/>
              </a:xfrm>
              <a:custGeom>
                <a:avLst/>
                <a:gdLst>
                  <a:gd name="T0" fmla="*/ 0 w 31"/>
                  <a:gd name="T1" fmla="*/ 0 h 28"/>
                  <a:gd name="T2" fmla="*/ 0 w 31"/>
                  <a:gd name="T3" fmla="*/ 25 h 28"/>
                  <a:gd name="T4" fmla="*/ 30 w 31"/>
                  <a:gd name="T5" fmla="*/ 27 h 28"/>
                  <a:gd name="T6" fmla="*/ 30 w 31"/>
                  <a:gd name="T7" fmla="*/ 2 h 28"/>
                  <a:gd name="T8" fmla="*/ 0 w 31"/>
                  <a:gd name="T9" fmla="*/ 0 h 28"/>
                  <a:gd name="T10" fmla="*/ 0 60000 65536"/>
                  <a:gd name="T11" fmla="*/ 0 60000 65536"/>
                  <a:gd name="T12" fmla="*/ 0 60000 65536"/>
                  <a:gd name="T13" fmla="*/ 0 60000 65536"/>
                  <a:gd name="T14" fmla="*/ 0 60000 65536"/>
                  <a:gd name="T15" fmla="*/ 0 w 31"/>
                  <a:gd name="T16" fmla="*/ 0 h 28"/>
                  <a:gd name="T17" fmla="*/ 31 w 31"/>
                  <a:gd name="T18" fmla="*/ 28 h 28"/>
                </a:gdLst>
                <a:ahLst/>
                <a:cxnLst>
                  <a:cxn ang="T10">
                    <a:pos x="T0" y="T1"/>
                  </a:cxn>
                  <a:cxn ang="T11">
                    <a:pos x="T2" y="T3"/>
                  </a:cxn>
                  <a:cxn ang="T12">
                    <a:pos x="T4" y="T5"/>
                  </a:cxn>
                  <a:cxn ang="T13">
                    <a:pos x="T6" y="T7"/>
                  </a:cxn>
                  <a:cxn ang="T14">
                    <a:pos x="T8" y="T9"/>
                  </a:cxn>
                </a:cxnLst>
                <a:rect l="T15" t="T16" r="T17" b="T18"/>
                <a:pathLst>
                  <a:path w="31" h="28">
                    <a:moveTo>
                      <a:pt x="0" y="0"/>
                    </a:moveTo>
                    <a:lnTo>
                      <a:pt x="0" y="25"/>
                    </a:lnTo>
                    <a:lnTo>
                      <a:pt x="30" y="27"/>
                    </a:lnTo>
                    <a:lnTo>
                      <a:pt x="30" y="2"/>
                    </a:lnTo>
                    <a:lnTo>
                      <a:pt x="0" y="0"/>
                    </a:lnTo>
                  </a:path>
                </a:pathLst>
              </a:custGeom>
              <a:noFill/>
              <a:ln w="12700" cap="rnd">
                <a:solidFill>
                  <a:srgbClr val="111111"/>
                </a:solidFill>
                <a:round/>
                <a:headEnd/>
                <a:tailEnd/>
              </a:ln>
            </p:spPr>
            <p:txBody>
              <a:bodyPr/>
              <a:lstStyle/>
              <a:p>
                <a:endParaRPr lang="zh-CN" altLang="en-US"/>
              </a:p>
            </p:txBody>
          </p:sp>
          <p:sp>
            <p:nvSpPr>
              <p:cNvPr id="73084" name="Line 2574"/>
              <p:cNvSpPr>
                <a:spLocks noChangeShapeType="1"/>
              </p:cNvSpPr>
              <p:nvPr/>
            </p:nvSpPr>
            <p:spPr bwMode="auto">
              <a:xfrm>
                <a:off x="472" y="2508"/>
                <a:ext cx="0" cy="22"/>
              </a:xfrm>
              <a:prstGeom prst="line">
                <a:avLst/>
              </a:prstGeom>
              <a:noFill/>
              <a:ln w="9525">
                <a:noFill/>
                <a:round/>
                <a:headEnd type="none" w="sm" len="sm"/>
                <a:tailEnd type="none" w="sm" len="sm"/>
              </a:ln>
            </p:spPr>
            <p:txBody>
              <a:bodyPr wrap="none" anchor="ctr"/>
              <a:lstStyle/>
              <a:p>
                <a:endParaRPr lang="zh-CN" altLang="en-US"/>
              </a:p>
            </p:txBody>
          </p:sp>
          <p:sp>
            <p:nvSpPr>
              <p:cNvPr id="73085" name="Freeform 2575"/>
              <p:cNvSpPr>
                <a:spLocks/>
              </p:cNvSpPr>
              <p:nvPr/>
            </p:nvSpPr>
            <p:spPr bwMode="auto">
              <a:xfrm>
                <a:off x="472" y="2507"/>
                <a:ext cx="25" cy="25"/>
              </a:xfrm>
              <a:custGeom>
                <a:avLst/>
                <a:gdLst>
                  <a:gd name="T0" fmla="*/ 0 w 25"/>
                  <a:gd name="T1" fmla="*/ 0 h 25"/>
                  <a:gd name="T2" fmla="*/ 3 w 25"/>
                  <a:gd name="T3" fmla="*/ 24 h 25"/>
                  <a:gd name="T4" fmla="*/ 24 w 25"/>
                  <a:gd name="T5" fmla="*/ 24 h 25"/>
                  <a:gd name="T6" fmla="*/ 21 w 25"/>
                  <a:gd name="T7" fmla="*/ 0 h 25"/>
                  <a:gd name="T8" fmla="*/ 0 w 25"/>
                  <a:gd name="T9" fmla="*/ 0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0"/>
                    </a:moveTo>
                    <a:lnTo>
                      <a:pt x="3" y="24"/>
                    </a:lnTo>
                    <a:lnTo>
                      <a:pt x="24" y="24"/>
                    </a:lnTo>
                    <a:lnTo>
                      <a:pt x="21" y="0"/>
                    </a:lnTo>
                    <a:lnTo>
                      <a:pt x="0" y="0"/>
                    </a:lnTo>
                  </a:path>
                </a:pathLst>
              </a:custGeom>
              <a:noFill/>
              <a:ln w="12700" cap="rnd">
                <a:solidFill>
                  <a:srgbClr val="111111"/>
                </a:solidFill>
                <a:round/>
                <a:headEnd/>
                <a:tailEnd/>
              </a:ln>
            </p:spPr>
            <p:txBody>
              <a:bodyPr/>
              <a:lstStyle/>
              <a:p>
                <a:endParaRPr lang="zh-CN" altLang="en-US"/>
              </a:p>
            </p:txBody>
          </p:sp>
          <p:sp>
            <p:nvSpPr>
              <p:cNvPr id="73086" name="Line 2576"/>
              <p:cNvSpPr>
                <a:spLocks noChangeShapeType="1"/>
              </p:cNvSpPr>
              <p:nvPr/>
            </p:nvSpPr>
            <p:spPr bwMode="auto">
              <a:xfrm>
                <a:off x="442" y="2492"/>
                <a:ext cx="23" cy="21"/>
              </a:xfrm>
              <a:prstGeom prst="line">
                <a:avLst/>
              </a:prstGeom>
              <a:noFill/>
              <a:ln w="9525">
                <a:noFill/>
                <a:round/>
                <a:headEnd type="none" w="sm" len="sm"/>
                <a:tailEnd type="none" w="sm" len="sm"/>
              </a:ln>
            </p:spPr>
            <p:txBody>
              <a:bodyPr wrap="none" anchor="ctr"/>
              <a:lstStyle/>
              <a:p>
                <a:endParaRPr lang="zh-CN" altLang="en-US"/>
              </a:p>
            </p:txBody>
          </p:sp>
          <p:sp>
            <p:nvSpPr>
              <p:cNvPr id="73087" name="Freeform 2577"/>
              <p:cNvSpPr>
                <a:spLocks/>
              </p:cNvSpPr>
              <p:nvPr/>
            </p:nvSpPr>
            <p:spPr bwMode="auto">
              <a:xfrm>
                <a:off x="442" y="2493"/>
                <a:ext cx="31" cy="25"/>
              </a:xfrm>
              <a:custGeom>
                <a:avLst/>
                <a:gdLst>
                  <a:gd name="T0" fmla="*/ 0 w 31"/>
                  <a:gd name="T1" fmla="*/ 0 h 25"/>
                  <a:gd name="T2" fmla="*/ 30 w 31"/>
                  <a:gd name="T3" fmla="*/ 24 h 25"/>
                  <a:gd name="T4" fmla="*/ 30 w 31"/>
                  <a:gd name="T5" fmla="*/ 3 h 25"/>
                  <a:gd name="T6" fmla="*/ 0 w 31"/>
                  <a:gd name="T7" fmla="*/ 0 h 25"/>
                  <a:gd name="T8" fmla="*/ 0 60000 65536"/>
                  <a:gd name="T9" fmla="*/ 0 60000 65536"/>
                  <a:gd name="T10" fmla="*/ 0 60000 65536"/>
                  <a:gd name="T11" fmla="*/ 0 60000 65536"/>
                  <a:gd name="T12" fmla="*/ 0 w 31"/>
                  <a:gd name="T13" fmla="*/ 0 h 25"/>
                  <a:gd name="T14" fmla="*/ 31 w 31"/>
                  <a:gd name="T15" fmla="*/ 25 h 25"/>
                </a:gdLst>
                <a:ahLst/>
                <a:cxnLst>
                  <a:cxn ang="T8">
                    <a:pos x="T0" y="T1"/>
                  </a:cxn>
                  <a:cxn ang="T9">
                    <a:pos x="T2" y="T3"/>
                  </a:cxn>
                  <a:cxn ang="T10">
                    <a:pos x="T4" y="T5"/>
                  </a:cxn>
                  <a:cxn ang="T11">
                    <a:pos x="T6" y="T7"/>
                  </a:cxn>
                </a:cxnLst>
                <a:rect l="T12" t="T13" r="T14" b="T15"/>
                <a:pathLst>
                  <a:path w="31" h="25">
                    <a:moveTo>
                      <a:pt x="0" y="0"/>
                    </a:moveTo>
                    <a:lnTo>
                      <a:pt x="30" y="24"/>
                    </a:lnTo>
                    <a:lnTo>
                      <a:pt x="30" y="3"/>
                    </a:lnTo>
                    <a:lnTo>
                      <a:pt x="0" y="0"/>
                    </a:lnTo>
                  </a:path>
                </a:pathLst>
              </a:custGeom>
              <a:noFill/>
              <a:ln w="12700" cap="rnd">
                <a:solidFill>
                  <a:srgbClr val="111111"/>
                </a:solidFill>
                <a:round/>
                <a:headEnd/>
                <a:tailEnd/>
              </a:ln>
            </p:spPr>
            <p:txBody>
              <a:bodyPr/>
              <a:lstStyle/>
              <a:p>
                <a:endParaRPr lang="zh-CN" altLang="en-US"/>
              </a:p>
            </p:txBody>
          </p:sp>
          <p:sp>
            <p:nvSpPr>
              <p:cNvPr id="73088" name="Freeform 2578"/>
              <p:cNvSpPr>
                <a:spLocks/>
              </p:cNvSpPr>
              <p:nvPr/>
            </p:nvSpPr>
            <p:spPr bwMode="auto">
              <a:xfrm>
                <a:off x="505" y="2520"/>
                <a:ext cx="25" cy="25"/>
              </a:xfrm>
              <a:custGeom>
                <a:avLst/>
                <a:gdLst>
                  <a:gd name="T0" fmla="*/ 0 w 25"/>
                  <a:gd name="T1" fmla="*/ 0 h 25"/>
                  <a:gd name="T2" fmla="*/ 0 w 25"/>
                  <a:gd name="T3" fmla="*/ 9 h 25"/>
                  <a:gd name="T4" fmla="*/ 24 w 25"/>
                  <a:gd name="T5" fmla="*/ 24 h 25"/>
                  <a:gd name="T6" fmla="*/ 24 w 25"/>
                  <a:gd name="T7" fmla="*/ 9 h 25"/>
                  <a:gd name="T8" fmla="*/ 0 w 25"/>
                  <a:gd name="T9" fmla="*/ 0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0"/>
                    </a:moveTo>
                    <a:lnTo>
                      <a:pt x="0" y="9"/>
                    </a:lnTo>
                    <a:lnTo>
                      <a:pt x="24" y="24"/>
                    </a:lnTo>
                    <a:lnTo>
                      <a:pt x="24" y="9"/>
                    </a:lnTo>
                    <a:lnTo>
                      <a:pt x="0" y="0"/>
                    </a:lnTo>
                  </a:path>
                </a:pathLst>
              </a:custGeom>
              <a:solidFill>
                <a:srgbClr val="111111"/>
              </a:solidFill>
              <a:ln w="9525" cap="rnd">
                <a:noFill/>
                <a:round/>
                <a:headEnd/>
                <a:tailEnd/>
              </a:ln>
            </p:spPr>
            <p:txBody>
              <a:bodyPr/>
              <a:lstStyle/>
              <a:p>
                <a:endParaRPr lang="zh-CN" altLang="en-US"/>
              </a:p>
            </p:txBody>
          </p:sp>
          <p:sp>
            <p:nvSpPr>
              <p:cNvPr id="73089" name="Freeform 2579"/>
              <p:cNvSpPr>
                <a:spLocks/>
              </p:cNvSpPr>
              <p:nvPr/>
            </p:nvSpPr>
            <p:spPr bwMode="auto">
              <a:xfrm>
                <a:off x="505" y="2521"/>
                <a:ext cx="31" cy="27"/>
              </a:xfrm>
              <a:custGeom>
                <a:avLst/>
                <a:gdLst>
                  <a:gd name="T0" fmla="*/ 0 w 31"/>
                  <a:gd name="T1" fmla="*/ 0 h 27"/>
                  <a:gd name="T2" fmla="*/ 0 w 31"/>
                  <a:gd name="T3" fmla="*/ 14 h 27"/>
                  <a:gd name="T4" fmla="*/ 27 w 31"/>
                  <a:gd name="T5" fmla="*/ 26 h 27"/>
                  <a:gd name="T6" fmla="*/ 30 w 31"/>
                  <a:gd name="T7" fmla="*/ 11 h 27"/>
                  <a:gd name="T8" fmla="*/ 0 w 31"/>
                  <a:gd name="T9" fmla="*/ 0 h 27"/>
                  <a:gd name="T10" fmla="*/ 0 60000 65536"/>
                  <a:gd name="T11" fmla="*/ 0 60000 65536"/>
                  <a:gd name="T12" fmla="*/ 0 60000 65536"/>
                  <a:gd name="T13" fmla="*/ 0 60000 65536"/>
                  <a:gd name="T14" fmla="*/ 0 60000 65536"/>
                  <a:gd name="T15" fmla="*/ 0 w 31"/>
                  <a:gd name="T16" fmla="*/ 0 h 27"/>
                  <a:gd name="T17" fmla="*/ 31 w 31"/>
                  <a:gd name="T18" fmla="*/ 27 h 27"/>
                </a:gdLst>
                <a:ahLst/>
                <a:cxnLst>
                  <a:cxn ang="T10">
                    <a:pos x="T0" y="T1"/>
                  </a:cxn>
                  <a:cxn ang="T11">
                    <a:pos x="T2" y="T3"/>
                  </a:cxn>
                  <a:cxn ang="T12">
                    <a:pos x="T4" y="T5"/>
                  </a:cxn>
                  <a:cxn ang="T13">
                    <a:pos x="T6" y="T7"/>
                  </a:cxn>
                  <a:cxn ang="T14">
                    <a:pos x="T8" y="T9"/>
                  </a:cxn>
                </a:cxnLst>
                <a:rect l="T15" t="T16" r="T17" b="T18"/>
                <a:pathLst>
                  <a:path w="31" h="27">
                    <a:moveTo>
                      <a:pt x="0" y="0"/>
                    </a:moveTo>
                    <a:lnTo>
                      <a:pt x="0" y="14"/>
                    </a:lnTo>
                    <a:lnTo>
                      <a:pt x="27" y="26"/>
                    </a:lnTo>
                    <a:lnTo>
                      <a:pt x="30" y="11"/>
                    </a:lnTo>
                    <a:lnTo>
                      <a:pt x="0" y="0"/>
                    </a:lnTo>
                  </a:path>
                </a:pathLst>
              </a:custGeom>
              <a:noFill/>
              <a:ln w="12700" cap="rnd">
                <a:solidFill>
                  <a:srgbClr val="111111"/>
                </a:solidFill>
                <a:round/>
                <a:headEnd/>
                <a:tailEnd/>
              </a:ln>
            </p:spPr>
            <p:txBody>
              <a:bodyPr/>
              <a:lstStyle/>
              <a:p>
                <a:endParaRPr lang="zh-CN" altLang="en-US"/>
              </a:p>
            </p:txBody>
          </p:sp>
          <p:sp>
            <p:nvSpPr>
              <p:cNvPr id="73090" name="Freeform 2580"/>
              <p:cNvSpPr>
                <a:spLocks/>
              </p:cNvSpPr>
              <p:nvPr/>
            </p:nvSpPr>
            <p:spPr bwMode="auto">
              <a:xfrm>
                <a:off x="532" y="2546"/>
                <a:ext cx="25" cy="1"/>
              </a:xfrm>
              <a:custGeom>
                <a:avLst/>
                <a:gdLst>
                  <a:gd name="T0" fmla="*/ 0 w 25"/>
                  <a:gd name="T1" fmla="*/ 0 h 1"/>
                  <a:gd name="T2" fmla="*/ 3 w 25"/>
                  <a:gd name="T3" fmla="*/ 0 h 1"/>
                  <a:gd name="T4" fmla="*/ 9 w 25"/>
                  <a:gd name="T5" fmla="*/ 0 h 1"/>
                  <a:gd name="T6" fmla="*/ 24 w 25"/>
                  <a:gd name="T7" fmla="*/ 0 h 1"/>
                  <a:gd name="T8" fmla="*/ 0 w 25"/>
                  <a:gd name="T9" fmla="*/ 0 h 1"/>
                  <a:gd name="T10" fmla="*/ 0 60000 65536"/>
                  <a:gd name="T11" fmla="*/ 0 60000 65536"/>
                  <a:gd name="T12" fmla="*/ 0 60000 65536"/>
                  <a:gd name="T13" fmla="*/ 0 60000 65536"/>
                  <a:gd name="T14" fmla="*/ 0 60000 65536"/>
                  <a:gd name="T15" fmla="*/ 0 w 25"/>
                  <a:gd name="T16" fmla="*/ 0 h 1"/>
                  <a:gd name="T17" fmla="*/ 25 w 25"/>
                  <a:gd name="T18" fmla="*/ 1 h 1"/>
                </a:gdLst>
                <a:ahLst/>
                <a:cxnLst>
                  <a:cxn ang="T10">
                    <a:pos x="T0" y="T1"/>
                  </a:cxn>
                  <a:cxn ang="T11">
                    <a:pos x="T2" y="T3"/>
                  </a:cxn>
                  <a:cxn ang="T12">
                    <a:pos x="T4" y="T5"/>
                  </a:cxn>
                  <a:cxn ang="T13">
                    <a:pos x="T6" y="T7"/>
                  </a:cxn>
                  <a:cxn ang="T14">
                    <a:pos x="T8" y="T9"/>
                  </a:cxn>
                </a:cxnLst>
                <a:rect l="T15" t="T16" r="T17" b="T18"/>
                <a:pathLst>
                  <a:path w="25" h="1">
                    <a:moveTo>
                      <a:pt x="0" y="0"/>
                    </a:moveTo>
                    <a:lnTo>
                      <a:pt x="3" y="0"/>
                    </a:lnTo>
                    <a:lnTo>
                      <a:pt x="9" y="0"/>
                    </a:lnTo>
                    <a:lnTo>
                      <a:pt x="24" y="0"/>
                    </a:lnTo>
                    <a:lnTo>
                      <a:pt x="0" y="0"/>
                    </a:lnTo>
                  </a:path>
                </a:pathLst>
              </a:custGeom>
              <a:solidFill>
                <a:srgbClr val="111111"/>
              </a:solidFill>
              <a:ln w="9525" cap="rnd">
                <a:noFill/>
                <a:round/>
                <a:headEnd/>
                <a:tailEnd/>
              </a:ln>
            </p:spPr>
            <p:txBody>
              <a:bodyPr/>
              <a:lstStyle/>
              <a:p>
                <a:endParaRPr lang="zh-CN" altLang="en-US"/>
              </a:p>
            </p:txBody>
          </p:sp>
          <p:sp>
            <p:nvSpPr>
              <p:cNvPr id="73091" name="Freeform 2581"/>
              <p:cNvSpPr>
                <a:spLocks/>
              </p:cNvSpPr>
              <p:nvPr/>
            </p:nvSpPr>
            <p:spPr bwMode="auto">
              <a:xfrm>
                <a:off x="533" y="2546"/>
                <a:ext cx="33" cy="25"/>
              </a:xfrm>
              <a:custGeom>
                <a:avLst/>
                <a:gdLst>
                  <a:gd name="T0" fmla="*/ 2 w 33"/>
                  <a:gd name="T1" fmla="*/ 0 h 25"/>
                  <a:gd name="T2" fmla="*/ 0 w 33"/>
                  <a:gd name="T3" fmla="*/ 18 h 25"/>
                  <a:gd name="T4" fmla="*/ 17 w 33"/>
                  <a:gd name="T5" fmla="*/ 24 h 25"/>
                  <a:gd name="T6" fmla="*/ 32 w 33"/>
                  <a:gd name="T7" fmla="*/ 21 h 25"/>
                  <a:gd name="T8" fmla="*/ 32 w 33"/>
                  <a:gd name="T9" fmla="*/ 3 h 25"/>
                  <a:gd name="T10" fmla="*/ 2 w 33"/>
                  <a:gd name="T11" fmla="*/ 0 h 25"/>
                  <a:gd name="T12" fmla="*/ 0 60000 65536"/>
                  <a:gd name="T13" fmla="*/ 0 60000 65536"/>
                  <a:gd name="T14" fmla="*/ 0 60000 65536"/>
                  <a:gd name="T15" fmla="*/ 0 60000 65536"/>
                  <a:gd name="T16" fmla="*/ 0 60000 65536"/>
                  <a:gd name="T17" fmla="*/ 0 60000 65536"/>
                  <a:gd name="T18" fmla="*/ 0 w 33"/>
                  <a:gd name="T19" fmla="*/ 0 h 25"/>
                  <a:gd name="T20" fmla="*/ 33 w 33"/>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33" h="25">
                    <a:moveTo>
                      <a:pt x="2" y="0"/>
                    </a:moveTo>
                    <a:lnTo>
                      <a:pt x="0" y="18"/>
                    </a:lnTo>
                    <a:lnTo>
                      <a:pt x="17" y="24"/>
                    </a:lnTo>
                    <a:lnTo>
                      <a:pt x="32" y="21"/>
                    </a:lnTo>
                    <a:lnTo>
                      <a:pt x="32" y="3"/>
                    </a:lnTo>
                    <a:lnTo>
                      <a:pt x="2" y="0"/>
                    </a:lnTo>
                  </a:path>
                </a:pathLst>
              </a:custGeom>
              <a:noFill/>
              <a:ln w="12700" cap="rnd">
                <a:solidFill>
                  <a:srgbClr val="111111"/>
                </a:solidFill>
                <a:round/>
                <a:headEnd/>
                <a:tailEnd/>
              </a:ln>
            </p:spPr>
            <p:txBody>
              <a:bodyPr/>
              <a:lstStyle/>
              <a:p>
                <a:endParaRPr lang="zh-CN" altLang="en-US"/>
              </a:p>
            </p:txBody>
          </p:sp>
          <p:sp>
            <p:nvSpPr>
              <p:cNvPr id="73092" name="Freeform 2582"/>
              <p:cNvSpPr>
                <a:spLocks/>
              </p:cNvSpPr>
              <p:nvPr/>
            </p:nvSpPr>
            <p:spPr bwMode="auto">
              <a:xfrm>
                <a:off x="549" y="2555"/>
                <a:ext cx="25" cy="25"/>
              </a:xfrm>
              <a:custGeom>
                <a:avLst/>
                <a:gdLst>
                  <a:gd name="T0" fmla="*/ 0 w 25"/>
                  <a:gd name="T1" fmla="*/ 12 h 25"/>
                  <a:gd name="T2" fmla="*/ 0 w 25"/>
                  <a:gd name="T3" fmla="*/ 24 h 25"/>
                  <a:gd name="T4" fmla="*/ 24 w 25"/>
                  <a:gd name="T5" fmla="*/ 21 h 25"/>
                  <a:gd name="T6" fmla="*/ 21 w 25"/>
                  <a:gd name="T7" fmla="*/ 0 h 25"/>
                  <a:gd name="T8" fmla="*/ 0 w 25"/>
                  <a:gd name="T9" fmla="*/ 12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12"/>
                    </a:moveTo>
                    <a:lnTo>
                      <a:pt x="0" y="24"/>
                    </a:lnTo>
                    <a:lnTo>
                      <a:pt x="24" y="21"/>
                    </a:lnTo>
                    <a:lnTo>
                      <a:pt x="21" y="0"/>
                    </a:lnTo>
                    <a:lnTo>
                      <a:pt x="0" y="12"/>
                    </a:lnTo>
                  </a:path>
                </a:pathLst>
              </a:custGeom>
              <a:solidFill>
                <a:srgbClr val="111111"/>
              </a:solidFill>
              <a:ln w="9525" cap="rnd">
                <a:noFill/>
                <a:round/>
                <a:headEnd/>
                <a:tailEnd/>
              </a:ln>
            </p:spPr>
            <p:txBody>
              <a:bodyPr/>
              <a:lstStyle/>
              <a:p>
                <a:endParaRPr lang="zh-CN" altLang="en-US"/>
              </a:p>
            </p:txBody>
          </p:sp>
          <p:sp>
            <p:nvSpPr>
              <p:cNvPr id="73093" name="Freeform 2583"/>
              <p:cNvSpPr>
                <a:spLocks/>
              </p:cNvSpPr>
              <p:nvPr/>
            </p:nvSpPr>
            <p:spPr bwMode="auto">
              <a:xfrm>
                <a:off x="549" y="2555"/>
                <a:ext cx="32" cy="31"/>
              </a:xfrm>
              <a:custGeom>
                <a:avLst/>
                <a:gdLst>
                  <a:gd name="T0" fmla="*/ 0 w 32"/>
                  <a:gd name="T1" fmla="*/ 17 h 31"/>
                  <a:gd name="T2" fmla="*/ 0 w 32"/>
                  <a:gd name="T3" fmla="*/ 30 h 31"/>
                  <a:gd name="T4" fmla="*/ 31 w 32"/>
                  <a:gd name="T5" fmla="*/ 30 h 31"/>
                  <a:gd name="T6" fmla="*/ 28 w 32"/>
                  <a:gd name="T7" fmla="*/ 0 h 31"/>
                  <a:gd name="T8" fmla="*/ 0 w 32"/>
                  <a:gd name="T9" fmla="*/ 17 h 31"/>
                  <a:gd name="T10" fmla="*/ 0 60000 65536"/>
                  <a:gd name="T11" fmla="*/ 0 60000 65536"/>
                  <a:gd name="T12" fmla="*/ 0 60000 65536"/>
                  <a:gd name="T13" fmla="*/ 0 60000 65536"/>
                  <a:gd name="T14" fmla="*/ 0 60000 65536"/>
                  <a:gd name="T15" fmla="*/ 0 w 32"/>
                  <a:gd name="T16" fmla="*/ 0 h 31"/>
                  <a:gd name="T17" fmla="*/ 32 w 32"/>
                  <a:gd name="T18" fmla="*/ 31 h 31"/>
                </a:gdLst>
                <a:ahLst/>
                <a:cxnLst>
                  <a:cxn ang="T10">
                    <a:pos x="T0" y="T1"/>
                  </a:cxn>
                  <a:cxn ang="T11">
                    <a:pos x="T2" y="T3"/>
                  </a:cxn>
                  <a:cxn ang="T12">
                    <a:pos x="T4" y="T5"/>
                  </a:cxn>
                  <a:cxn ang="T13">
                    <a:pos x="T6" y="T7"/>
                  </a:cxn>
                  <a:cxn ang="T14">
                    <a:pos x="T8" y="T9"/>
                  </a:cxn>
                </a:cxnLst>
                <a:rect l="T15" t="T16" r="T17" b="T18"/>
                <a:pathLst>
                  <a:path w="32" h="31">
                    <a:moveTo>
                      <a:pt x="0" y="17"/>
                    </a:moveTo>
                    <a:lnTo>
                      <a:pt x="0" y="30"/>
                    </a:lnTo>
                    <a:lnTo>
                      <a:pt x="31" y="30"/>
                    </a:lnTo>
                    <a:lnTo>
                      <a:pt x="28" y="0"/>
                    </a:lnTo>
                    <a:lnTo>
                      <a:pt x="0" y="17"/>
                    </a:lnTo>
                  </a:path>
                </a:pathLst>
              </a:custGeom>
              <a:noFill/>
              <a:ln w="12700" cap="rnd">
                <a:solidFill>
                  <a:srgbClr val="111111"/>
                </a:solidFill>
                <a:round/>
                <a:headEnd/>
                <a:tailEnd/>
              </a:ln>
            </p:spPr>
            <p:txBody>
              <a:bodyPr/>
              <a:lstStyle/>
              <a:p>
                <a:endParaRPr lang="zh-CN" altLang="en-US"/>
              </a:p>
            </p:txBody>
          </p:sp>
          <p:sp>
            <p:nvSpPr>
              <p:cNvPr id="73094" name="Freeform 2584"/>
              <p:cNvSpPr>
                <a:spLocks/>
              </p:cNvSpPr>
              <p:nvPr/>
            </p:nvSpPr>
            <p:spPr bwMode="auto">
              <a:xfrm>
                <a:off x="550" y="2570"/>
                <a:ext cx="71" cy="28"/>
              </a:xfrm>
              <a:custGeom>
                <a:avLst/>
                <a:gdLst>
                  <a:gd name="T0" fmla="*/ 0 w 71"/>
                  <a:gd name="T1" fmla="*/ 8 h 28"/>
                  <a:gd name="T2" fmla="*/ 0 w 71"/>
                  <a:gd name="T3" fmla="*/ 24 h 28"/>
                  <a:gd name="T4" fmla="*/ 37 w 71"/>
                  <a:gd name="T5" fmla="*/ 27 h 28"/>
                  <a:gd name="T6" fmla="*/ 70 w 71"/>
                  <a:gd name="T7" fmla="*/ 15 h 28"/>
                  <a:gd name="T8" fmla="*/ 70 w 71"/>
                  <a:gd name="T9" fmla="*/ 0 h 28"/>
                  <a:gd name="T10" fmla="*/ 37 w 71"/>
                  <a:gd name="T11" fmla="*/ 8 h 28"/>
                  <a:gd name="T12" fmla="*/ 0 w 71"/>
                  <a:gd name="T13" fmla="*/ 8 h 28"/>
                  <a:gd name="T14" fmla="*/ 0 60000 65536"/>
                  <a:gd name="T15" fmla="*/ 0 60000 65536"/>
                  <a:gd name="T16" fmla="*/ 0 60000 65536"/>
                  <a:gd name="T17" fmla="*/ 0 60000 65536"/>
                  <a:gd name="T18" fmla="*/ 0 60000 65536"/>
                  <a:gd name="T19" fmla="*/ 0 60000 65536"/>
                  <a:gd name="T20" fmla="*/ 0 60000 65536"/>
                  <a:gd name="T21" fmla="*/ 0 w 71"/>
                  <a:gd name="T22" fmla="*/ 0 h 28"/>
                  <a:gd name="T23" fmla="*/ 71 w 71"/>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28">
                    <a:moveTo>
                      <a:pt x="0" y="8"/>
                    </a:moveTo>
                    <a:lnTo>
                      <a:pt x="0" y="24"/>
                    </a:lnTo>
                    <a:lnTo>
                      <a:pt x="37" y="27"/>
                    </a:lnTo>
                    <a:lnTo>
                      <a:pt x="70" y="15"/>
                    </a:lnTo>
                    <a:lnTo>
                      <a:pt x="70" y="0"/>
                    </a:lnTo>
                    <a:lnTo>
                      <a:pt x="37" y="8"/>
                    </a:lnTo>
                    <a:lnTo>
                      <a:pt x="0" y="8"/>
                    </a:lnTo>
                  </a:path>
                </a:pathLst>
              </a:custGeom>
              <a:solidFill>
                <a:srgbClr val="111111"/>
              </a:solidFill>
              <a:ln w="9525" cap="rnd">
                <a:noFill/>
                <a:round/>
                <a:headEnd/>
                <a:tailEnd/>
              </a:ln>
            </p:spPr>
            <p:txBody>
              <a:bodyPr/>
              <a:lstStyle/>
              <a:p>
                <a:endParaRPr lang="zh-CN" altLang="en-US"/>
              </a:p>
            </p:txBody>
          </p:sp>
          <p:sp>
            <p:nvSpPr>
              <p:cNvPr id="73095" name="Freeform 2585"/>
              <p:cNvSpPr>
                <a:spLocks/>
              </p:cNvSpPr>
              <p:nvPr/>
            </p:nvSpPr>
            <p:spPr bwMode="auto">
              <a:xfrm>
                <a:off x="549" y="2570"/>
                <a:ext cx="92" cy="40"/>
              </a:xfrm>
              <a:custGeom>
                <a:avLst/>
                <a:gdLst>
                  <a:gd name="T0" fmla="*/ 0 w 92"/>
                  <a:gd name="T1" fmla="*/ 10 h 40"/>
                  <a:gd name="T2" fmla="*/ 2 w 92"/>
                  <a:gd name="T3" fmla="*/ 39 h 40"/>
                  <a:gd name="T4" fmla="*/ 49 w 92"/>
                  <a:gd name="T5" fmla="*/ 39 h 40"/>
                  <a:gd name="T6" fmla="*/ 91 w 92"/>
                  <a:gd name="T7" fmla="*/ 24 h 40"/>
                  <a:gd name="T8" fmla="*/ 91 w 92"/>
                  <a:gd name="T9" fmla="*/ 0 h 40"/>
                  <a:gd name="T10" fmla="*/ 46 w 92"/>
                  <a:gd name="T11" fmla="*/ 10 h 40"/>
                  <a:gd name="T12" fmla="*/ 0 w 92"/>
                  <a:gd name="T13" fmla="*/ 10 h 40"/>
                  <a:gd name="T14" fmla="*/ 0 60000 65536"/>
                  <a:gd name="T15" fmla="*/ 0 60000 65536"/>
                  <a:gd name="T16" fmla="*/ 0 60000 65536"/>
                  <a:gd name="T17" fmla="*/ 0 60000 65536"/>
                  <a:gd name="T18" fmla="*/ 0 60000 65536"/>
                  <a:gd name="T19" fmla="*/ 0 60000 65536"/>
                  <a:gd name="T20" fmla="*/ 0 60000 65536"/>
                  <a:gd name="T21" fmla="*/ 0 w 92"/>
                  <a:gd name="T22" fmla="*/ 0 h 40"/>
                  <a:gd name="T23" fmla="*/ 92 w 92"/>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40">
                    <a:moveTo>
                      <a:pt x="0" y="10"/>
                    </a:moveTo>
                    <a:lnTo>
                      <a:pt x="2" y="39"/>
                    </a:lnTo>
                    <a:lnTo>
                      <a:pt x="49" y="39"/>
                    </a:lnTo>
                    <a:lnTo>
                      <a:pt x="91" y="24"/>
                    </a:lnTo>
                    <a:lnTo>
                      <a:pt x="91" y="0"/>
                    </a:lnTo>
                    <a:lnTo>
                      <a:pt x="46" y="10"/>
                    </a:lnTo>
                    <a:lnTo>
                      <a:pt x="0" y="10"/>
                    </a:lnTo>
                  </a:path>
                </a:pathLst>
              </a:custGeom>
              <a:noFill/>
              <a:ln w="12700" cap="rnd">
                <a:solidFill>
                  <a:srgbClr val="111111"/>
                </a:solidFill>
                <a:round/>
                <a:headEnd/>
                <a:tailEnd/>
              </a:ln>
            </p:spPr>
            <p:txBody>
              <a:bodyPr/>
              <a:lstStyle/>
              <a:p>
                <a:endParaRPr lang="zh-CN" altLang="en-US"/>
              </a:p>
            </p:txBody>
          </p:sp>
          <p:sp>
            <p:nvSpPr>
              <p:cNvPr id="73096" name="Freeform 2586"/>
              <p:cNvSpPr>
                <a:spLocks/>
              </p:cNvSpPr>
              <p:nvPr/>
            </p:nvSpPr>
            <p:spPr bwMode="auto">
              <a:xfrm>
                <a:off x="657" y="2633"/>
                <a:ext cx="43" cy="25"/>
              </a:xfrm>
              <a:custGeom>
                <a:avLst/>
                <a:gdLst>
                  <a:gd name="T0" fmla="*/ 0 w 43"/>
                  <a:gd name="T1" fmla="*/ 0 h 25"/>
                  <a:gd name="T2" fmla="*/ 0 w 43"/>
                  <a:gd name="T3" fmla="*/ 24 h 25"/>
                  <a:gd name="T4" fmla="*/ 21 w 43"/>
                  <a:gd name="T5" fmla="*/ 12 h 25"/>
                  <a:gd name="T6" fmla="*/ 42 w 43"/>
                  <a:gd name="T7" fmla="*/ 16 h 25"/>
                  <a:gd name="T8" fmla="*/ 30 w 43"/>
                  <a:gd name="T9" fmla="*/ 0 h 25"/>
                  <a:gd name="T10" fmla="*/ 21 w 43"/>
                  <a:gd name="T11" fmla="*/ 0 h 25"/>
                  <a:gd name="T12" fmla="*/ 0 w 43"/>
                  <a:gd name="T13" fmla="*/ 0 h 25"/>
                  <a:gd name="T14" fmla="*/ 0 60000 65536"/>
                  <a:gd name="T15" fmla="*/ 0 60000 65536"/>
                  <a:gd name="T16" fmla="*/ 0 60000 65536"/>
                  <a:gd name="T17" fmla="*/ 0 60000 65536"/>
                  <a:gd name="T18" fmla="*/ 0 60000 65536"/>
                  <a:gd name="T19" fmla="*/ 0 60000 65536"/>
                  <a:gd name="T20" fmla="*/ 0 60000 65536"/>
                  <a:gd name="T21" fmla="*/ 0 w 43"/>
                  <a:gd name="T22" fmla="*/ 0 h 25"/>
                  <a:gd name="T23" fmla="*/ 43 w 43"/>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25">
                    <a:moveTo>
                      <a:pt x="0" y="0"/>
                    </a:moveTo>
                    <a:lnTo>
                      <a:pt x="0" y="24"/>
                    </a:lnTo>
                    <a:lnTo>
                      <a:pt x="21" y="12"/>
                    </a:lnTo>
                    <a:lnTo>
                      <a:pt x="42" y="16"/>
                    </a:lnTo>
                    <a:lnTo>
                      <a:pt x="30" y="0"/>
                    </a:lnTo>
                    <a:lnTo>
                      <a:pt x="21" y="0"/>
                    </a:lnTo>
                    <a:lnTo>
                      <a:pt x="0" y="0"/>
                    </a:lnTo>
                  </a:path>
                </a:pathLst>
              </a:custGeom>
              <a:solidFill>
                <a:srgbClr val="111111"/>
              </a:solidFill>
              <a:ln w="9525" cap="rnd">
                <a:noFill/>
                <a:round/>
                <a:headEnd/>
                <a:tailEnd/>
              </a:ln>
            </p:spPr>
            <p:txBody>
              <a:bodyPr/>
              <a:lstStyle/>
              <a:p>
                <a:endParaRPr lang="zh-CN" altLang="en-US"/>
              </a:p>
            </p:txBody>
          </p:sp>
          <p:sp>
            <p:nvSpPr>
              <p:cNvPr id="73097" name="Freeform 2587"/>
              <p:cNvSpPr>
                <a:spLocks/>
              </p:cNvSpPr>
              <p:nvPr/>
            </p:nvSpPr>
            <p:spPr bwMode="auto">
              <a:xfrm>
                <a:off x="657" y="2633"/>
                <a:ext cx="61" cy="25"/>
              </a:xfrm>
              <a:custGeom>
                <a:avLst/>
                <a:gdLst>
                  <a:gd name="T0" fmla="*/ 0 w 61"/>
                  <a:gd name="T1" fmla="*/ 3 h 25"/>
                  <a:gd name="T2" fmla="*/ 0 w 61"/>
                  <a:gd name="T3" fmla="*/ 24 h 25"/>
                  <a:gd name="T4" fmla="*/ 30 w 61"/>
                  <a:gd name="T5" fmla="*/ 16 h 25"/>
                  <a:gd name="T6" fmla="*/ 60 w 61"/>
                  <a:gd name="T7" fmla="*/ 16 h 25"/>
                  <a:gd name="T8" fmla="*/ 42 w 61"/>
                  <a:gd name="T9" fmla="*/ 0 h 25"/>
                  <a:gd name="T10" fmla="*/ 27 w 61"/>
                  <a:gd name="T11" fmla="*/ 3 h 25"/>
                  <a:gd name="T12" fmla="*/ 0 w 61"/>
                  <a:gd name="T13" fmla="*/ 3 h 25"/>
                  <a:gd name="T14" fmla="*/ 0 60000 65536"/>
                  <a:gd name="T15" fmla="*/ 0 60000 65536"/>
                  <a:gd name="T16" fmla="*/ 0 60000 65536"/>
                  <a:gd name="T17" fmla="*/ 0 60000 65536"/>
                  <a:gd name="T18" fmla="*/ 0 60000 65536"/>
                  <a:gd name="T19" fmla="*/ 0 60000 65536"/>
                  <a:gd name="T20" fmla="*/ 0 60000 65536"/>
                  <a:gd name="T21" fmla="*/ 0 w 61"/>
                  <a:gd name="T22" fmla="*/ 0 h 25"/>
                  <a:gd name="T23" fmla="*/ 61 w 61"/>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25">
                    <a:moveTo>
                      <a:pt x="0" y="3"/>
                    </a:moveTo>
                    <a:lnTo>
                      <a:pt x="0" y="24"/>
                    </a:lnTo>
                    <a:lnTo>
                      <a:pt x="30" y="16"/>
                    </a:lnTo>
                    <a:lnTo>
                      <a:pt x="60" y="16"/>
                    </a:lnTo>
                    <a:lnTo>
                      <a:pt x="42" y="0"/>
                    </a:lnTo>
                    <a:lnTo>
                      <a:pt x="27" y="3"/>
                    </a:lnTo>
                    <a:lnTo>
                      <a:pt x="0" y="3"/>
                    </a:lnTo>
                  </a:path>
                </a:pathLst>
              </a:custGeom>
              <a:noFill/>
              <a:ln w="12700" cap="rnd">
                <a:solidFill>
                  <a:srgbClr val="111111"/>
                </a:solidFill>
                <a:round/>
                <a:headEnd/>
                <a:tailEnd/>
              </a:ln>
            </p:spPr>
            <p:txBody>
              <a:bodyPr/>
              <a:lstStyle/>
              <a:p>
                <a:endParaRPr lang="zh-CN" altLang="en-US"/>
              </a:p>
            </p:txBody>
          </p:sp>
          <p:sp>
            <p:nvSpPr>
              <p:cNvPr id="73098" name="Line 2588"/>
              <p:cNvSpPr>
                <a:spLocks noChangeShapeType="1"/>
              </p:cNvSpPr>
              <p:nvPr/>
            </p:nvSpPr>
            <p:spPr bwMode="auto">
              <a:xfrm>
                <a:off x="733" y="2661"/>
                <a:ext cx="23" cy="23"/>
              </a:xfrm>
              <a:prstGeom prst="line">
                <a:avLst/>
              </a:prstGeom>
              <a:noFill/>
              <a:ln w="9525">
                <a:noFill/>
                <a:round/>
                <a:headEnd type="none" w="sm" len="sm"/>
                <a:tailEnd type="none" w="sm" len="sm"/>
              </a:ln>
            </p:spPr>
            <p:txBody>
              <a:bodyPr wrap="none" anchor="ctr"/>
              <a:lstStyle/>
              <a:p>
                <a:endParaRPr lang="zh-CN" altLang="en-US"/>
              </a:p>
            </p:txBody>
          </p:sp>
          <p:sp>
            <p:nvSpPr>
              <p:cNvPr id="73099" name="Freeform 2589"/>
              <p:cNvSpPr>
                <a:spLocks/>
              </p:cNvSpPr>
              <p:nvPr/>
            </p:nvSpPr>
            <p:spPr bwMode="auto">
              <a:xfrm>
                <a:off x="733" y="2661"/>
                <a:ext cx="28" cy="25"/>
              </a:xfrm>
              <a:custGeom>
                <a:avLst/>
                <a:gdLst>
                  <a:gd name="T0" fmla="*/ 0 w 28"/>
                  <a:gd name="T1" fmla="*/ 24 h 25"/>
                  <a:gd name="T2" fmla="*/ 27 w 28"/>
                  <a:gd name="T3" fmla="*/ 24 h 25"/>
                  <a:gd name="T4" fmla="*/ 24 w 28"/>
                  <a:gd name="T5" fmla="*/ 0 h 25"/>
                  <a:gd name="T6" fmla="*/ 0 w 28"/>
                  <a:gd name="T7" fmla="*/ 24 h 25"/>
                  <a:gd name="T8" fmla="*/ 0 60000 65536"/>
                  <a:gd name="T9" fmla="*/ 0 60000 65536"/>
                  <a:gd name="T10" fmla="*/ 0 60000 65536"/>
                  <a:gd name="T11" fmla="*/ 0 60000 65536"/>
                  <a:gd name="T12" fmla="*/ 0 w 28"/>
                  <a:gd name="T13" fmla="*/ 0 h 25"/>
                  <a:gd name="T14" fmla="*/ 28 w 28"/>
                  <a:gd name="T15" fmla="*/ 25 h 25"/>
                </a:gdLst>
                <a:ahLst/>
                <a:cxnLst>
                  <a:cxn ang="T8">
                    <a:pos x="T0" y="T1"/>
                  </a:cxn>
                  <a:cxn ang="T9">
                    <a:pos x="T2" y="T3"/>
                  </a:cxn>
                  <a:cxn ang="T10">
                    <a:pos x="T4" y="T5"/>
                  </a:cxn>
                  <a:cxn ang="T11">
                    <a:pos x="T6" y="T7"/>
                  </a:cxn>
                </a:cxnLst>
                <a:rect l="T12" t="T13" r="T14" b="T15"/>
                <a:pathLst>
                  <a:path w="28" h="25">
                    <a:moveTo>
                      <a:pt x="0" y="24"/>
                    </a:moveTo>
                    <a:lnTo>
                      <a:pt x="27" y="24"/>
                    </a:lnTo>
                    <a:lnTo>
                      <a:pt x="24" y="0"/>
                    </a:lnTo>
                    <a:lnTo>
                      <a:pt x="0" y="24"/>
                    </a:lnTo>
                  </a:path>
                </a:pathLst>
              </a:custGeom>
              <a:noFill/>
              <a:ln w="12700" cap="rnd">
                <a:solidFill>
                  <a:srgbClr val="111111"/>
                </a:solidFill>
                <a:round/>
                <a:headEnd/>
                <a:tailEnd/>
              </a:ln>
            </p:spPr>
            <p:txBody>
              <a:bodyPr/>
              <a:lstStyle/>
              <a:p>
                <a:endParaRPr lang="zh-CN" altLang="en-US"/>
              </a:p>
            </p:txBody>
          </p:sp>
          <p:sp>
            <p:nvSpPr>
              <p:cNvPr id="73100" name="Freeform 2590"/>
              <p:cNvSpPr>
                <a:spLocks/>
              </p:cNvSpPr>
              <p:nvPr/>
            </p:nvSpPr>
            <p:spPr bwMode="auto">
              <a:xfrm>
                <a:off x="810" y="2725"/>
                <a:ext cx="88" cy="34"/>
              </a:xfrm>
              <a:custGeom>
                <a:avLst/>
                <a:gdLst>
                  <a:gd name="T0" fmla="*/ 11 w 88"/>
                  <a:gd name="T1" fmla="*/ 16 h 34"/>
                  <a:gd name="T2" fmla="*/ 0 w 88"/>
                  <a:gd name="T3" fmla="*/ 33 h 34"/>
                  <a:gd name="T4" fmla="*/ 75 w 88"/>
                  <a:gd name="T5" fmla="*/ 24 h 34"/>
                  <a:gd name="T6" fmla="*/ 87 w 88"/>
                  <a:gd name="T7" fmla="*/ 0 h 34"/>
                  <a:gd name="T8" fmla="*/ 11 w 88"/>
                  <a:gd name="T9" fmla="*/ 16 h 34"/>
                  <a:gd name="T10" fmla="*/ 0 60000 65536"/>
                  <a:gd name="T11" fmla="*/ 0 60000 65536"/>
                  <a:gd name="T12" fmla="*/ 0 60000 65536"/>
                  <a:gd name="T13" fmla="*/ 0 60000 65536"/>
                  <a:gd name="T14" fmla="*/ 0 60000 65536"/>
                  <a:gd name="T15" fmla="*/ 0 w 88"/>
                  <a:gd name="T16" fmla="*/ 0 h 34"/>
                  <a:gd name="T17" fmla="*/ 88 w 88"/>
                  <a:gd name="T18" fmla="*/ 34 h 34"/>
                </a:gdLst>
                <a:ahLst/>
                <a:cxnLst>
                  <a:cxn ang="T10">
                    <a:pos x="T0" y="T1"/>
                  </a:cxn>
                  <a:cxn ang="T11">
                    <a:pos x="T2" y="T3"/>
                  </a:cxn>
                  <a:cxn ang="T12">
                    <a:pos x="T4" y="T5"/>
                  </a:cxn>
                  <a:cxn ang="T13">
                    <a:pos x="T6" y="T7"/>
                  </a:cxn>
                  <a:cxn ang="T14">
                    <a:pos x="T8" y="T9"/>
                  </a:cxn>
                </a:cxnLst>
                <a:rect l="T15" t="T16" r="T17" b="T18"/>
                <a:pathLst>
                  <a:path w="88" h="34">
                    <a:moveTo>
                      <a:pt x="11" y="16"/>
                    </a:moveTo>
                    <a:lnTo>
                      <a:pt x="0" y="33"/>
                    </a:lnTo>
                    <a:lnTo>
                      <a:pt x="75" y="24"/>
                    </a:lnTo>
                    <a:lnTo>
                      <a:pt x="87" y="0"/>
                    </a:lnTo>
                    <a:lnTo>
                      <a:pt x="11" y="16"/>
                    </a:lnTo>
                  </a:path>
                </a:pathLst>
              </a:custGeom>
              <a:solidFill>
                <a:srgbClr val="111111"/>
              </a:solidFill>
              <a:ln w="9525" cap="rnd">
                <a:noFill/>
                <a:round/>
                <a:headEnd/>
                <a:tailEnd/>
              </a:ln>
            </p:spPr>
            <p:txBody>
              <a:bodyPr/>
              <a:lstStyle/>
              <a:p>
                <a:endParaRPr lang="zh-CN" altLang="en-US"/>
              </a:p>
            </p:txBody>
          </p:sp>
          <p:sp>
            <p:nvSpPr>
              <p:cNvPr id="73101" name="Freeform 2591"/>
              <p:cNvSpPr>
                <a:spLocks/>
              </p:cNvSpPr>
              <p:nvPr/>
            </p:nvSpPr>
            <p:spPr bwMode="auto">
              <a:xfrm>
                <a:off x="811" y="2726"/>
                <a:ext cx="101" cy="49"/>
              </a:xfrm>
              <a:custGeom>
                <a:avLst/>
                <a:gdLst>
                  <a:gd name="T0" fmla="*/ 11 w 101"/>
                  <a:gd name="T1" fmla="*/ 19 h 49"/>
                  <a:gd name="T2" fmla="*/ 0 w 101"/>
                  <a:gd name="T3" fmla="*/ 48 h 49"/>
                  <a:gd name="T4" fmla="*/ 87 w 101"/>
                  <a:gd name="T5" fmla="*/ 36 h 49"/>
                  <a:gd name="T6" fmla="*/ 100 w 101"/>
                  <a:gd name="T7" fmla="*/ 0 h 49"/>
                  <a:gd name="T8" fmla="*/ 11 w 101"/>
                  <a:gd name="T9" fmla="*/ 19 h 49"/>
                  <a:gd name="T10" fmla="*/ 0 60000 65536"/>
                  <a:gd name="T11" fmla="*/ 0 60000 65536"/>
                  <a:gd name="T12" fmla="*/ 0 60000 65536"/>
                  <a:gd name="T13" fmla="*/ 0 60000 65536"/>
                  <a:gd name="T14" fmla="*/ 0 60000 65536"/>
                  <a:gd name="T15" fmla="*/ 0 w 101"/>
                  <a:gd name="T16" fmla="*/ 0 h 49"/>
                  <a:gd name="T17" fmla="*/ 101 w 101"/>
                  <a:gd name="T18" fmla="*/ 49 h 49"/>
                </a:gdLst>
                <a:ahLst/>
                <a:cxnLst>
                  <a:cxn ang="T10">
                    <a:pos x="T0" y="T1"/>
                  </a:cxn>
                  <a:cxn ang="T11">
                    <a:pos x="T2" y="T3"/>
                  </a:cxn>
                  <a:cxn ang="T12">
                    <a:pos x="T4" y="T5"/>
                  </a:cxn>
                  <a:cxn ang="T13">
                    <a:pos x="T6" y="T7"/>
                  </a:cxn>
                  <a:cxn ang="T14">
                    <a:pos x="T8" y="T9"/>
                  </a:cxn>
                </a:cxnLst>
                <a:rect l="T15" t="T16" r="T17" b="T18"/>
                <a:pathLst>
                  <a:path w="101" h="49">
                    <a:moveTo>
                      <a:pt x="11" y="19"/>
                    </a:moveTo>
                    <a:lnTo>
                      <a:pt x="0" y="48"/>
                    </a:lnTo>
                    <a:lnTo>
                      <a:pt x="87" y="36"/>
                    </a:lnTo>
                    <a:lnTo>
                      <a:pt x="100" y="0"/>
                    </a:lnTo>
                    <a:lnTo>
                      <a:pt x="11" y="19"/>
                    </a:lnTo>
                  </a:path>
                </a:pathLst>
              </a:custGeom>
              <a:noFill/>
              <a:ln w="12700" cap="rnd">
                <a:solidFill>
                  <a:srgbClr val="111111"/>
                </a:solidFill>
                <a:round/>
                <a:headEnd/>
                <a:tailEnd/>
              </a:ln>
            </p:spPr>
            <p:txBody>
              <a:bodyPr/>
              <a:lstStyle/>
              <a:p>
                <a:endParaRPr lang="zh-CN" altLang="en-US"/>
              </a:p>
            </p:txBody>
          </p:sp>
          <p:sp>
            <p:nvSpPr>
              <p:cNvPr id="73102" name="Freeform 2592"/>
              <p:cNvSpPr>
                <a:spLocks/>
              </p:cNvSpPr>
              <p:nvPr/>
            </p:nvSpPr>
            <p:spPr bwMode="auto">
              <a:xfrm>
                <a:off x="775" y="2694"/>
                <a:ext cx="25" cy="25"/>
              </a:xfrm>
              <a:custGeom>
                <a:avLst/>
                <a:gdLst>
                  <a:gd name="T0" fmla="*/ 0 w 25"/>
                  <a:gd name="T1" fmla="*/ 0 h 25"/>
                  <a:gd name="T2" fmla="*/ 12 w 25"/>
                  <a:gd name="T3" fmla="*/ 24 h 25"/>
                  <a:gd name="T4" fmla="*/ 24 w 25"/>
                  <a:gd name="T5" fmla="*/ 0 h 25"/>
                  <a:gd name="T6" fmla="*/ 12 w 25"/>
                  <a:gd name="T7" fmla="*/ 24 h 25"/>
                  <a:gd name="T8" fmla="*/ 0 w 25"/>
                  <a:gd name="T9" fmla="*/ 0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0"/>
                    </a:moveTo>
                    <a:lnTo>
                      <a:pt x="12" y="24"/>
                    </a:lnTo>
                    <a:lnTo>
                      <a:pt x="24" y="0"/>
                    </a:lnTo>
                    <a:lnTo>
                      <a:pt x="12" y="24"/>
                    </a:lnTo>
                    <a:lnTo>
                      <a:pt x="0" y="0"/>
                    </a:lnTo>
                  </a:path>
                </a:pathLst>
              </a:custGeom>
              <a:solidFill>
                <a:srgbClr val="111111"/>
              </a:solidFill>
              <a:ln w="9525" cap="rnd">
                <a:noFill/>
                <a:round/>
                <a:headEnd/>
                <a:tailEnd/>
              </a:ln>
            </p:spPr>
            <p:txBody>
              <a:bodyPr/>
              <a:lstStyle/>
              <a:p>
                <a:endParaRPr lang="zh-CN" altLang="en-US"/>
              </a:p>
            </p:txBody>
          </p:sp>
          <p:sp>
            <p:nvSpPr>
              <p:cNvPr id="73103" name="Freeform 2593"/>
              <p:cNvSpPr>
                <a:spLocks/>
              </p:cNvSpPr>
              <p:nvPr/>
            </p:nvSpPr>
            <p:spPr bwMode="auto">
              <a:xfrm>
                <a:off x="775" y="2694"/>
                <a:ext cx="36" cy="25"/>
              </a:xfrm>
              <a:custGeom>
                <a:avLst/>
                <a:gdLst>
                  <a:gd name="T0" fmla="*/ 0 w 36"/>
                  <a:gd name="T1" fmla="*/ 0 h 25"/>
                  <a:gd name="T2" fmla="*/ 17 w 36"/>
                  <a:gd name="T3" fmla="*/ 21 h 25"/>
                  <a:gd name="T4" fmla="*/ 35 w 36"/>
                  <a:gd name="T5" fmla="*/ 24 h 25"/>
                  <a:gd name="T6" fmla="*/ 32 w 36"/>
                  <a:gd name="T7" fmla="*/ 0 h 25"/>
                  <a:gd name="T8" fmla="*/ 14 w 36"/>
                  <a:gd name="T9" fmla="*/ 0 h 25"/>
                  <a:gd name="T10" fmla="*/ 0 w 36"/>
                  <a:gd name="T11" fmla="*/ 0 h 25"/>
                  <a:gd name="T12" fmla="*/ 0 60000 65536"/>
                  <a:gd name="T13" fmla="*/ 0 60000 65536"/>
                  <a:gd name="T14" fmla="*/ 0 60000 65536"/>
                  <a:gd name="T15" fmla="*/ 0 60000 65536"/>
                  <a:gd name="T16" fmla="*/ 0 60000 65536"/>
                  <a:gd name="T17" fmla="*/ 0 60000 65536"/>
                  <a:gd name="T18" fmla="*/ 0 w 36"/>
                  <a:gd name="T19" fmla="*/ 0 h 25"/>
                  <a:gd name="T20" fmla="*/ 36 w 36"/>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36" h="25">
                    <a:moveTo>
                      <a:pt x="0" y="0"/>
                    </a:moveTo>
                    <a:lnTo>
                      <a:pt x="17" y="21"/>
                    </a:lnTo>
                    <a:lnTo>
                      <a:pt x="35" y="24"/>
                    </a:lnTo>
                    <a:lnTo>
                      <a:pt x="32" y="0"/>
                    </a:lnTo>
                    <a:lnTo>
                      <a:pt x="14" y="0"/>
                    </a:lnTo>
                    <a:lnTo>
                      <a:pt x="0" y="0"/>
                    </a:lnTo>
                  </a:path>
                </a:pathLst>
              </a:custGeom>
              <a:noFill/>
              <a:ln w="12700" cap="rnd">
                <a:solidFill>
                  <a:srgbClr val="111111"/>
                </a:solidFill>
                <a:round/>
                <a:headEnd/>
                <a:tailEnd/>
              </a:ln>
            </p:spPr>
            <p:txBody>
              <a:bodyPr/>
              <a:lstStyle/>
              <a:p>
                <a:endParaRPr lang="zh-CN" altLang="en-US"/>
              </a:p>
            </p:txBody>
          </p:sp>
          <p:sp>
            <p:nvSpPr>
              <p:cNvPr id="73104" name="Freeform 2594"/>
              <p:cNvSpPr>
                <a:spLocks/>
              </p:cNvSpPr>
              <p:nvPr/>
            </p:nvSpPr>
            <p:spPr bwMode="auto">
              <a:xfrm>
                <a:off x="748" y="2684"/>
                <a:ext cx="28" cy="25"/>
              </a:xfrm>
              <a:custGeom>
                <a:avLst/>
                <a:gdLst>
                  <a:gd name="T0" fmla="*/ 0 w 28"/>
                  <a:gd name="T1" fmla="*/ 0 h 25"/>
                  <a:gd name="T2" fmla="*/ 0 w 28"/>
                  <a:gd name="T3" fmla="*/ 21 h 25"/>
                  <a:gd name="T4" fmla="*/ 12 w 28"/>
                  <a:gd name="T5" fmla="*/ 24 h 25"/>
                  <a:gd name="T6" fmla="*/ 12 w 28"/>
                  <a:gd name="T7" fmla="*/ 0 h 25"/>
                  <a:gd name="T8" fmla="*/ 27 w 28"/>
                  <a:gd name="T9" fmla="*/ 0 h 25"/>
                  <a:gd name="T10" fmla="*/ 0 w 28"/>
                  <a:gd name="T11" fmla="*/ 0 h 25"/>
                  <a:gd name="T12" fmla="*/ 0 60000 65536"/>
                  <a:gd name="T13" fmla="*/ 0 60000 65536"/>
                  <a:gd name="T14" fmla="*/ 0 60000 65536"/>
                  <a:gd name="T15" fmla="*/ 0 60000 65536"/>
                  <a:gd name="T16" fmla="*/ 0 60000 65536"/>
                  <a:gd name="T17" fmla="*/ 0 60000 65536"/>
                  <a:gd name="T18" fmla="*/ 0 w 28"/>
                  <a:gd name="T19" fmla="*/ 0 h 25"/>
                  <a:gd name="T20" fmla="*/ 28 w 28"/>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8" h="25">
                    <a:moveTo>
                      <a:pt x="0" y="0"/>
                    </a:moveTo>
                    <a:lnTo>
                      <a:pt x="0" y="21"/>
                    </a:lnTo>
                    <a:lnTo>
                      <a:pt x="12" y="24"/>
                    </a:lnTo>
                    <a:lnTo>
                      <a:pt x="12" y="0"/>
                    </a:lnTo>
                    <a:lnTo>
                      <a:pt x="27" y="0"/>
                    </a:lnTo>
                    <a:lnTo>
                      <a:pt x="0" y="0"/>
                    </a:lnTo>
                  </a:path>
                </a:pathLst>
              </a:custGeom>
              <a:solidFill>
                <a:srgbClr val="111111"/>
              </a:solidFill>
              <a:ln w="12700" cap="rnd">
                <a:solidFill>
                  <a:srgbClr val="111111"/>
                </a:solidFill>
                <a:round/>
                <a:headEnd/>
                <a:tailEnd/>
              </a:ln>
            </p:spPr>
            <p:txBody>
              <a:bodyPr/>
              <a:lstStyle/>
              <a:p>
                <a:endParaRPr lang="zh-CN" altLang="en-US"/>
              </a:p>
            </p:txBody>
          </p:sp>
          <p:sp>
            <p:nvSpPr>
              <p:cNvPr id="73105" name="Line 2595"/>
              <p:cNvSpPr>
                <a:spLocks noChangeShapeType="1"/>
              </p:cNvSpPr>
              <p:nvPr/>
            </p:nvSpPr>
            <p:spPr bwMode="auto">
              <a:xfrm flipH="1" flipV="1">
                <a:off x="699" y="2695"/>
                <a:ext cx="141" cy="68"/>
              </a:xfrm>
              <a:prstGeom prst="line">
                <a:avLst/>
              </a:prstGeom>
              <a:noFill/>
              <a:ln w="12700">
                <a:solidFill>
                  <a:srgbClr val="111111"/>
                </a:solidFill>
                <a:round/>
                <a:headEnd type="none" w="sm" len="sm"/>
                <a:tailEnd type="none" w="sm" len="sm"/>
              </a:ln>
            </p:spPr>
            <p:txBody>
              <a:bodyPr wrap="none" anchor="ctr"/>
              <a:lstStyle/>
              <a:p>
                <a:endParaRPr lang="zh-CN" altLang="en-US"/>
              </a:p>
            </p:txBody>
          </p:sp>
          <p:sp>
            <p:nvSpPr>
              <p:cNvPr id="73106" name="Line 2596"/>
              <p:cNvSpPr>
                <a:spLocks noChangeShapeType="1"/>
              </p:cNvSpPr>
              <p:nvPr/>
            </p:nvSpPr>
            <p:spPr bwMode="auto">
              <a:xfrm flipH="1">
                <a:off x="392" y="2462"/>
                <a:ext cx="44" cy="0"/>
              </a:xfrm>
              <a:prstGeom prst="line">
                <a:avLst/>
              </a:prstGeom>
              <a:noFill/>
              <a:ln w="12700">
                <a:solidFill>
                  <a:srgbClr val="111111"/>
                </a:solidFill>
                <a:round/>
                <a:headEnd type="none" w="sm" len="sm"/>
                <a:tailEnd type="none" w="sm" len="sm"/>
              </a:ln>
            </p:spPr>
            <p:txBody>
              <a:bodyPr wrap="none" anchor="ctr"/>
              <a:lstStyle/>
              <a:p>
                <a:endParaRPr lang="zh-CN" altLang="en-US"/>
              </a:p>
            </p:txBody>
          </p:sp>
          <p:sp>
            <p:nvSpPr>
              <p:cNvPr id="73107" name="Freeform 2597"/>
              <p:cNvSpPr>
                <a:spLocks/>
              </p:cNvSpPr>
              <p:nvPr/>
            </p:nvSpPr>
            <p:spPr bwMode="auto">
              <a:xfrm>
                <a:off x="399" y="2455"/>
                <a:ext cx="274" cy="214"/>
              </a:xfrm>
              <a:custGeom>
                <a:avLst/>
                <a:gdLst>
                  <a:gd name="T0" fmla="*/ 14 w 274"/>
                  <a:gd name="T1" fmla="*/ 0 h 214"/>
                  <a:gd name="T2" fmla="*/ 0 w 274"/>
                  <a:gd name="T3" fmla="*/ 95 h 214"/>
                  <a:gd name="T4" fmla="*/ 212 w 274"/>
                  <a:gd name="T5" fmla="*/ 188 h 214"/>
                  <a:gd name="T6" fmla="*/ 273 w 274"/>
                  <a:gd name="T7" fmla="*/ 213 h 214"/>
                  <a:gd name="T8" fmla="*/ 0 60000 65536"/>
                  <a:gd name="T9" fmla="*/ 0 60000 65536"/>
                  <a:gd name="T10" fmla="*/ 0 60000 65536"/>
                  <a:gd name="T11" fmla="*/ 0 60000 65536"/>
                  <a:gd name="T12" fmla="*/ 0 w 274"/>
                  <a:gd name="T13" fmla="*/ 0 h 214"/>
                  <a:gd name="T14" fmla="*/ 274 w 274"/>
                  <a:gd name="T15" fmla="*/ 214 h 214"/>
                </a:gdLst>
                <a:ahLst/>
                <a:cxnLst>
                  <a:cxn ang="T8">
                    <a:pos x="T0" y="T1"/>
                  </a:cxn>
                  <a:cxn ang="T9">
                    <a:pos x="T2" y="T3"/>
                  </a:cxn>
                  <a:cxn ang="T10">
                    <a:pos x="T4" y="T5"/>
                  </a:cxn>
                  <a:cxn ang="T11">
                    <a:pos x="T6" y="T7"/>
                  </a:cxn>
                </a:cxnLst>
                <a:rect l="T12" t="T13" r="T14" b="T15"/>
                <a:pathLst>
                  <a:path w="274" h="214">
                    <a:moveTo>
                      <a:pt x="14" y="0"/>
                    </a:moveTo>
                    <a:lnTo>
                      <a:pt x="0" y="95"/>
                    </a:lnTo>
                    <a:lnTo>
                      <a:pt x="212" y="188"/>
                    </a:lnTo>
                    <a:lnTo>
                      <a:pt x="273" y="213"/>
                    </a:lnTo>
                  </a:path>
                </a:pathLst>
              </a:custGeom>
              <a:noFill/>
              <a:ln w="12700" cap="rnd">
                <a:solidFill>
                  <a:srgbClr val="111111"/>
                </a:solidFill>
                <a:round/>
                <a:headEnd type="none" w="sm" len="sm"/>
                <a:tailEnd type="none" w="sm" len="sm"/>
              </a:ln>
            </p:spPr>
            <p:txBody>
              <a:bodyPr/>
              <a:lstStyle/>
              <a:p>
                <a:endParaRPr lang="zh-CN" altLang="en-US"/>
              </a:p>
            </p:txBody>
          </p:sp>
          <p:sp>
            <p:nvSpPr>
              <p:cNvPr id="73108" name="Freeform 2598"/>
              <p:cNvSpPr>
                <a:spLocks/>
              </p:cNvSpPr>
              <p:nvPr/>
            </p:nvSpPr>
            <p:spPr bwMode="auto">
              <a:xfrm>
                <a:off x="502" y="2469"/>
                <a:ext cx="25" cy="78"/>
              </a:xfrm>
              <a:custGeom>
                <a:avLst/>
                <a:gdLst>
                  <a:gd name="T0" fmla="*/ 22 w 25"/>
                  <a:gd name="T1" fmla="*/ 26 h 78"/>
                  <a:gd name="T2" fmla="*/ 0 w 25"/>
                  <a:gd name="T3" fmla="*/ 14 h 78"/>
                  <a:gd name="T4" fmla="*/ 0 w 25"/>
                  <a:gd name="T5" fmla="*/ 0 h 78"/>
                  <a:gd name="T6" fmla="*/ 0 w 25"/>
                  <a:gd name="T7" fmla="*/ 26 h 78"/>
                  <a:gd name="T8" fmla="*/ 0 w 25"/>
                  <a:gd name="T9" fmla="*/ 77 h 78"/>
                  <a:gd name="T10" fmla="*/ 0 w 25"/>
                  <a:gd name="T11" fmla="*/ 26 h 78"/>
                  <a:gd name="T12" fmla="*/ 22 w 25"/>
                  <a:gd name="T13" fmla="*/ 26 h 78"/>
                  <a:gd name="T14" fmla="*/ 24 w 25"/>
                  <a:gd name="T15" fmla="*/ 50 h 78"/>
                  <a:gd name="T16" fmla="*/ 22 w 25"/>
                  <a:gd name="T17" fmla="*/ 26 h 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78"/>
                  <a:gd name="T29" fmla="*/ 25 w 25"/>
                  <a:gd name="T30" fmla="*/ 78 h 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78">
                    <a:moveTo>
                      <a:pt x="22" y="26"/>
                    </a:moveTo>
                    <a:lnTo>
                      <a:pt x="0" y="14"/>
                    </a:lnTo>
                    <a:lnTo>
                      <a:pt x="0" y="0"/>
                    </a:lnTo>
                    <a:lnTo>
                      <a:pt x="0" y="26"/>
                    </a:lnTo>
                    <a:lnTo>
                      <a:pt x="0" y="77"/>
                    </a:lnTo>
                    <a:lnTo>
                      <a:pt x="0" y="26"/>
                    </a:lnTo>
                    <a:lnTo>
                      <a:pt x="22" y="26"/>
                    </a:lnTo>
                    <a:lnTo>
                      <a:pt x="24" y="50"/>
                    </a:lnTo>
                    <a:lnTo>
                      <a:pt x="22" y="26"/>
                    </a:lnTo>
                  </a:path>
                </a:pathLst>
              </a:custGeom>
              <a:solidFill>
                <a:srgbClr val="111111"/>
              </a:solidFill>
              <a:ln w="12700" cap="rnd">
                <a:solidFill>
                  <a:srgbClr val="111111"/>
                </a:solidFill>
                <a:round/>
                <a:headEnd/>
                <a:tailEnd/>
              </a:ln>
            </p:spPr>
            <p:txBody>
              <a:bodyPr/>
              <a:lstStyle/>
              <a:p>
                <a:endParaRPr lang="zh-CN" altLang="en-US"/>
              </a:p>
            </p:txBody>
          </p:sp>
          <p:sp>
            <p:nvSpPr>
              <p:cNvPr id="73109" name="Freeform 2599"/>
              <p:cNvSpPr>
                <a:spLocks/>
              </p:cNvSpPr>
              <p:nvPr/>
            </p:nvSpPr>
            <p:spPr bwMode="auto">
              <a:xfrm>
                <a:off x="490" y="2545"/>
                <a:ext cx="30" cy="46"/>
              </a:xfrm>
              <a:custGeom>
                <a:avLst/>
                <a:gdLst>
                  <a:gd name="T0" fmla="*/ 29 w 30"/>
                  <a:gd name="T1" fmla="*/ 0 h 46"/>
                  <a:gd name="T2" fmla="*/ 0 w 30"/>
                  <a:gd name="T3" fmla="*/ 8 h 46"/>
                  <a:gd name="T4" fmla="*/ 2 w 30"/>
                  <a:gd name="T5" fmla="*/ 45 h 46"/>
                  <a:gd name="T6" fmla="*/ 0 60000 65536"/>
                  <a:gd name="T7" fmla="*/ 0 60000 65536"/>
                  <a:gd name="T8" fmla="*/ 0 60000 65536"/>
                  <a:gd name="T9" fmla="*/ 0 w 30"/>
                  <a:gd name="T10" fmla="*/ 0 h 46"/>
                  <a:gd name="T11" fmla="*/ 30 w 30"/>
                  <a:gd name="T12" fmla="*/ 46 h 46"/>
                </a:gdLst>
                <a:ahLst/>
                <a:cxnLst>
                  <a:cxn ang="T6">
                    <a:pos x="T0" y="T1"/>
                  </a:cxn>
                  <a:cxn ang="T7">
                    <a:pos x="T2" y="T3"/>
                  </a:cxn>
                  <a:cxn ang="T8">
                    <a:pos x="T4" y="T5"/>
                  </a:cxn>
                </a:cxnLst>
                <a:rect l="T9" t="T10" r="T11" b="T12"/>
                <a:pathLst>
                  <a:path w="30" h="46">
                    <a:moveTo>
                      <a:pt x="29" y="0"/>
                    </a:moveTo>
                    <a:lnTo>
                      <a:pt x="0" y="8"/>
                    </a:lnTo>
                    <a:lnTo>
                      <a:pt x="2" y="45"/>
                    </a:lnTo>
                  </a:path>
                </a:pathLst>
              </a:custGeom>
              <a:noFill/>
              <a:ln w="12700" cap="rnd">
                <a:solidFill>
                  <a:srgbClr val="111111"/>
                </a:solidFill>
                <a:round/>
                <a:headEnd type="none" w="sm" len="sm"/>
                <a:tailEnd type="none" w="sm" len="sm"/>
              </a:ln>
            </p:spPr>
            <p:txBody>
              <a:bodyPr/>
              <a:lstStyle/>
              <a:p>
                <a:endParaRPr lang="zh-CN" altLang="en-US"/>
              </a:p>
            </p:txBody>
          </p:sp>
          <p:sp>
            <p:nvSpPr>
              <p:cNvPr id="73110" name="Line 2600"/>
              <p:cNvSpPr>
                <a:spLocks noChangeShapeType="1"/>
              </p:cNvSpPr>
              <p:nvPr/>
            </p:nvSpPr>
            <p:spPr bwMode="auto">
              <a:xfrm>
                <a:off x="552" y="2611"/>
                <a:ext cx="91" cy="38"/>
              </a:xfrm>
              <a:prstGeom prst="line">
                <a:avLst/>
              </a:prstGeom>
              <a:noFill/>
              <a:ln w="12700">
                <a:solidFill>
                  <a:srgbClr val="111111"/>
                </a:solidFill>
                <a:round/>
                <a:headEnd type="none" w="sm" len="sm"/>
                <a:tailEnd type="none" w="sm" len="sm"/>
              </a:ln>
            </p:spPr>
            <p:txBody>
              <a:bodyPr wrap="none" anchor="ctr"/>
              <a:lstStyle/>
              <a:p>
                <a:endParaRPr lang="zh-CN" altLang="en-US"/>
              </a:p>
            </p:txBody>
          </p:sp>
          <p:sp>
            <p:nvSpPr>
              <p:cNvPr id="73111" name="Line 2601"/>
              <p:cNvSpPr>
                <a:spLocks noChangeShapeType="1"/>
              </p:cNvSpPr>
              <p:nvPr/>
            </p:nvSpPr>
            <p:spPr bwMode="auto">
              <a:xfrm>
                <a:off x="445" y="2531"/>
                <a:ext cx="27" cy="0"/>
              </a:xfrm>
              <a:prstGeom prst="line">
                <a:avLst/>
              </a:prstGeom>
              <a:noFill/>
              <a:ln w="9525">
                <a:noFill/>
                <a:round/>
                <a:headEnd type="none" w="sm" len="sm"/>
                <a:tailEnd type="none" w="sm" len="sm"/>
              </a:ln>
            </p:spPr>
            <p:txBody>
              <a:bodyPr wrap="none" anchor="ctr"/>
              <a:lstStyle/>
              <a:p>
                <a:endParaRPr lang="zh-CN" altLang="en-US"/>
              </a:p>
            </p:txBody>
          </p:sp>
          <p:sp>
            <p:nvSpPr>
              <p:cNvPr id="73112" name="Freeform 2602"/>
              <p:cNvSpPr>
                <a:spLocks/>
              </p:cNvSpPr>
              <p:nvPr/>
            </p:nvSpPr>
            <p:spPr bwMode="auto">
              <a:xfrm>
                <a:off x="445" y="2526"/>
                <a:ext cx="46" cy="25"/>
              </a:xfrm>
              <a:custGeom>
                <a:avLst/>
                <a:gdLst>
                  <a:gd name="T0" fmla="*/ 0 w 46"/>
                  <a:gd name="T1" fmla="*/ 0 h 25"/>
                  <a:gd name="T2" fmla="*/ 0 w 46"/>
                  <a:gd name="T3" fmla="*/ 21 h 25"/>
                  <a:gd name="T4" fmla="*/ 45 w 46"/>
                  <a:gd name="T5" fmla="*/ 24 h 25"/>
                  <a:gd name="T6" fmla="*/ 45 w 46"/>
                  <a:gd name="T7" fmla="*/ 3 h 25"/>
                  <a:gd name="T8" fmla="*/ 0 w 46"/>
                  <a:gd name="T9" fmla="*/ 0 h 25"/>
                  <a:gd name="T10" fmla="*/ 0 60000 65536"/>
                  <a:gd name="T11" fmla="*/ 0 60000 65536"/>
                  <a:gd name="T12" fmla="*/ 0 60000 65536"/>
                  <a:gd name="T13" fmla="*/ 0 60000 65536"/>
                  <a:gd name="T14" fmla="*/ 0 60000 65536"/>
                  <a:gd name="T15" fmla="*/ 0 w 46"/>
                  <a:gd name="T16" fmla="*/ 0 h 25"/>
                  <a:gd name="T17" fmla="*/ 46 w 46"/>
                  <a:gd name="T18" fmla="*/ 25 h 25"/>
                </a:gdLst>
                <a:ahLst/>
                <a:cxnLst>
                  <a:cxn ang="T10">
                    <a:pos x="T0" y="T1"/>
                  </a:cxn>
                  <a:cxn ang="T11">
                    <a:pos x="T2" y="T3"/>
                  </a:cxn>
                  <a:cxn ang="T12">
                    <a:pos x="T4" y="T5"/>
                  </a:cxn>
                  <a:cxn ang="T13">
                    <a:pos x="T6" y="T7"/>
                  </a:cxn>
                  <a:cxn ang="T14">
                    <a:pos x="T8" y="T9"/>
                  </a:cxn>
                </a:cxnLst>
                <a:rect l="T15" t="T16" r="T17" b="T18"/>
                <a:pathLst>
                  <a:path w="46" h="25">
                    <a:moveTo>
                      <a:pt x="0" y="0"/>
                    </a:moveTo>
                    <a:lnTo>
                      <a:pt x="0" y="21"/>
                    </a:lnTo>
                    <a:lnTo>
                      <a:pt x="45" y="24"/>
                    </a:lnTo>
                    <a:lnTo>
                      <a:pt x="45" y="3"/>
                    </a:lnTo>
                    <a:lnTo>
                      <a:pt x="0" y="0"/>
                    </a:lnTo>
                  </a:path>
                </a:pathLst>
              </a:custGeom>
              <a:noFill/>
              <a:ln w="12700" cap="rnd">
                <a:solidFill>
                  <a:srgbClr val="111111"/>
                </a:solidFill>
                <a:round/>
                <a:headEnd/>
                <a:tailEnd/>
              </a:ln>
            </p:spPr>
            <p:txBody>
              <a:bodyPr/>
              <a:lstStyle/>
              <a:p>
                <a:endParaRPr lang="zh-CN" altLang="en-US"/>
              </a:p>
            </p:txBody>
          </p:sp>
        </p:grpSp>
        <p:grpSp>
          <p:nvGrpSpPr>
            <p:cNvPr id="26" name="Group 2603"/>
            <p:cNvGrpSpPr>
              <a:grpSpLocks/>
            </p:cNvGrpSpPr>
            <p:nvPr/>
          </p:nvGrpSpPr>
          <p:grpSpPr bwMode="auto">
            <a:xfrm>
              <a:off x="2777" y="2366"/>
              <a:ext cx="519" cy="147"/>
              <a:chOff x="194" y="1686"/>
              <a:chExt cx="847" cy="198"/>
            </a:xfrm>
          </p:grpSpPr>
          <p:sp>
            <p:nvSpPr>
              <p:cNvPr id="72991" name="Freeform 2604"/>
              <p:cNvSpPr>
                <a:spLocks/>
              </p:cNvSpPr>
              <p:nvPr/>
            </p:nvSpPr>
            <p:spPr bwMode="auto">
              <a:xfrm>
                <a:off x="194" y="1686"/>
                <a:ext cx="847" cy="188"/>
              </a:xfrm>
              <a:custGeom>
                <a:avLst/>
                <a:gdLst>
                  <a:gd name="T0" fmla="*/ 729 w 847"/>
                  <a:gd name="T1" fmla="*/ 187 h 188"/>
                  <a:gd name="T2" fmla="*/ 729 w 847"/>
                  <a:gd name="T3" fmla="*/ 187 h 188"/>
                  <a:gd name="T4" fmla="*/ 769 w 847"/>
                  <a:gd name="T5" fmla="*/ 184 h 188"/>
                  <a:gd name="T6" fmla="*/ 789 w 847"/>
                  <a:gd name="T7" fmla="*/ 184 h 188"/>
                  <a:gd name="T8" fmla="*/ 812 w 847"/>
                  <a:gd name="T9" fmla="*/ 177 h 188"/>
                  <a:gd name="T10" fmla="*/ 829 w 847"/>
                  <a:gd name="T11" fmla="*/ 177 h 188"/>
                  <a:gd name="T12" fmla="*/ 842 w 847"/>
                  <a:gd name="T13" fmla="*/ 173 h 188"/>
                  <a:gd name="T14" fmla="*/ 846 w 847"/>
                  <a:gd name="T15" fmla="*/ 163 h 188"/>
                  <a:gd name="T16" fmla="*/ 842 w 847"/>
                  <a:gd name="T17" fmla="*/ 153 h 188"/>
                  <a:gd name="T18" fmla="*/ 836 w 847"/>
                  <a:gd name="T19" fmla="*/ 147 h 188"/>
                  <a:gd name="T20" fmla="*/ 819 w 847"/>
                  <a:gd name="T21" fmla="*/ 143 h 188"/>
                  <a:gd name="T22" fmla="*/ 809 w 847"/>
                  <a:gd name="T23" fmla="*/ 143 h 188"/>
                  <a:gd name="T24" fmla="*/ 796 w 847"/>
                  <a:gd name="T25" fmla="*/ 137 h 188"/>
                  <a:gd name="T26" fmla="*/ 789 w 847"/>
                  <a:gd name="T27" fmla="*/ 130 h 188"/>
                  <a:gd name="T28" fmla="*/ 775 w 847"/>
                  <a:gd name="T29" fmla="*/ 127 h 188"/>
                  <a:gd name="T30" fmla="*/ 765 w 847"/>
                  <a:gd name="T31" fmla="*/ 123 h 188"/>
                  <a:gd name="T32" fmla="*/ 745 w 847"/>
                  <a:gd name="T33" fmla="*/ 120 h 188"/>
                  <a:gd name="T34" fmla="*/ 732 w 847"/>
                  <a:gd name="T35" fmla="*/ 120 h 188"/>
                  <a:gd name="T36" fmla="*/ 217 w 847"/>
                  <a:gd name="T37" fmla="*/ 120 h 188"/>
                  <a:gd name="T38" fmla="*/ 207 w 847"/>
                  <a:gd name="T39" fmla="*/ 120 h 188"/>
                  <a:gd name="T40" fmla="*/ 197 w 847"/>
                  <a:gd name="T41" fmla="*/ 117 h 188"/>
                  <a:gd name="T42" fmla="*/ 187 w 847"/>
                  <a:gd name="T43" fmla="*/ 110 h 188"/>
                  <a:gd name="T44" fmla="*/ 177 w 847"/>
                  <a:gd name="T45" fmla="*/ 103 h 188"/>
                  <a:gd name="T46" fmla="*/ 164 w 847"/>
                  <a:gd name="T47" fmla="*/ 93 h 188"/>
                  <a:gd name="T48" fmla="*/ 154 w 847"/>
                  <a:gd name="T49" fmla="*/ 83 h 188"/>
                  <a:gd name="T50" fmla="*/ 147 w 847"/>
                  <a:gd name="T51" fmla="*/ 73 h 188"/>
                  <a:gd name="T52" fmla="*/ 127 w 847"/>
                  <a:gd name="T53" fmla="*/ 50 h 188"/>
                  <a:gd name="T54" fmla="*/ 83 w 847"/>
                  <a:gd name="T55" fmla="*/ 6 h 188"/>
                  <a:gd name="T56" fmla="*/ 87 w 847"/>
                  <a:gd name="T57" fmla="*/ 0 h 188"/>
                  <a:gd name="T58" fmla="*/ 53 w 847"/>
                  <a:gd name="T59" fmla="*/ 0 h 188"/>
                  <a:gd name="T60" fmla="*/ 33 w 847"/>
                  <a:gd name="T61" fmla="*/ 6 h 188"/>
                  <a:gd name="T62" fmla="*/ 60 w 847"/>
                  <a:gd name="T63" fmla="*/ 127 h 188"/>
                  <a:gd name="T64" fmla="*/ 0 w 847"/>
                  <a:gd name="T65" fmla="*/ 127 h 188"/>
                  <a:gd name="T66" fmla="*/ 26 w 847"/>
                  <a:gd name="T67" fmla="*/ 140 h 188"/>
                  <a:gd name="T68" fmla="*/ 0 w 847"/>
                  <a:gd name="T69" fmla="*/ 143 h 188"/>
                  <a:gd name="T70" fmla="*/ 20 w 847"/>
                  <a:gd name="T71" fmla="*/ 150 h 188"/>
                  <a:gd name="T72" fmla="*/ 30 w 847"/>
                  <a:gd name="T73" fmla="*/ 150 h 188"/>
                  <a:gd name="T74" fmla="*/ 36 w 847"/>
                  <a:gd name="T75" fmla="*/ 150 h 188"/>
                  <a:gd name="T76" fmla="*/ 50 w 847"/>
                  <a:gd name="T77" fmla="*/ 150 h 188"/>
                  <a:gd name="T78" fmla="*/ 160 w 847"/>
                  <a:gd name="T79" fmla="*/ 170 h 188"/>
                  <a:gd name="T80" fmla="*/ 170 w 847"/>
                  <a:gd name="T81" fmla="*/ 170 h 188"/>
                  <a:gd name="T82" fmla="*/ 180 w 847"/>
                  <a:gd name="T83" fmla="*/ 173 h 188"/>
                  <a:gd name="T84" fmla="*/ 224 w 847"/>
                  <a:gd name="T85" fmla="*/ 177 h 188"/>
                  <a:gd name="T86" fmla="*/ 230 w 847"/>
                  <a:gd name="T87" fmla="*/ 177 h 188"/>
                  <a:gd name="T88" fmla="*/ 244 w 847"/>
                  <a:gd name="T89" fmla="*/ 180 h 188"/>
                  <a:gd name="T90" fmla="*/ 261 w 847"/>
                  <a:gd name="T91" fmla="*/ 180 h 188"/>
                  <a:gd name="T92" fmla="*/ 277 w 847"/>
                  <a:gd name="T93" fmla="*/ 177 h 188"/>
                  <a:gd name="T94" fmla="*/ 301 w 847"/>
                  <a:gd name="T95" fmla="*/ 184 h 188"/>
                  <a:gd name="T96" fmla="*/ 324 w 847"/>
                  <a:gd name="T97" fmla="*/ 184 h 188"/>
                  <a:gd name="T98" fmla="*/ 341 w 847"/>
                  <a:gd name="T99" fmla="*/ 187 h 188"/>
                  <a:gd name="T100" fmla="*/ 364 w 847"/>
                  <a:gd name="T101" fmla="*/ 187 h 188"/>
                  <a:gd name="T102" fmla="*/ 388 w 847"/>
                  <a:gd name="T103" fmla="*/ 187 h 188"/>
                  <a:gd name="T104" fmla="*/ 414 w 847"/>
                  <a:gd name="T105" fmla="*/ 187 h 188"/>
                  <a:gd name="T106" fmla="*/ 434 w 847"/>
                  <a:gd name="T107" fmla="*/ 187 h 188"/>
                  <a:gd name="T108" fmla="*/ 444 w 847"/>
                  <a:gd name="T109" fmla="*/ 187 h 188"/>
                  <a:gd name="T110" fmla="*/ 454 w 847"/>
                  <a:gd name="T111" fmla="*/ 187 h 188"/>
                  <a:gd name="T112" fmla="*/ 478 w 847"/>
                  <a:gd name="T113" fmla="*/ 184 h 18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47"/>
                  <a:gd name="T172" fmla="*/ 0 h 188"/>
                  <a:gd name="T173" fmla="*/ 847 w 847"/>
                  <a:gd name="T174" fmla="*/ 188 h 18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47" h="188">
                    <a:moveTo>
                      <a:pt x="578" y="187"/>
                    </a:moveTo>
                    <a:lnTo>
                      <a:pt x="729" y="187"/>
                    </a:lnTo>
                    <a:lnTo>
                      <a:pt x="725" y="187"/>
                    </a:lnTo>
                    <a:lnTo>
                      <a:pt x="729" y="187"/>
                    </a:lnTo>
                    <a:lnTo>
                      <a:pt x="755" y="187"/>
                    </a:lnTo>
                    <a:lnTo>
                      <a:pt x="769" y="184"/>
                    </a:lnTo>
                    <a:lnTo>
                      <a:pt x="779" y="184"/>
                    </a:lnTo>
                    <a:lnTo>
                      <a:pt x="789" y="184"/>
                    </a:lnTo>
                    <a:lnTo>
                      <a:pt x="802" y="180"/>
                    </a:lnTo>
                    <a:lnTo>
                      <a:pt x="812" y="177"/>
                    </a:lnTo>
                    <a:lnTo>
                      <a:pt x="819" y="177"/>
                    </a:lnTo>
                    <a:lnTo>
                      <a:pt x="829" y="177"/>
                    </a:lnTo>
                    <a:lnTo>
                      <a:pt x="836" y="173"/>
                    </a:lnTo>
                    <a:lnTo>
                      <a:pt x="842" y="173"/>
                    </a:lnTo>
                    <a:lnTo>
                      <a:pt x="846" y="167"/>
                    </a:lnTo>
                    <a:lnTo>
                      <a:pt x="846" y="163"/>
                    </a:lnTo>
                    <a:lnTo>
                      <a:pt x="846" y="157"/>
                    </a:lnTo>
                    <a:lnTo>
                      <a:pt x="842" y="153"/>
                    </a:lnTo>
                    <a:lnTo>
                      <a:pt x="839" y="150"/>
                    </a:lnTo>
                    <a:lnTo>
                      <a:pt x="836" y="147"/>
                    </a:lnTo>
                    <a:lnTo>
                      <a:pt x="829" y="147"/>
                    </a:lnTo>
                    <a:lnTo>
                      <a:pt x="819" y="143"/>
                    </a:lnTo>
                    <a:lnTo>
                      <a:pt x="812" y="143"/>
                    </a:lnTo>
                    <a:lnTo>
                      <a:pt x="809" y="143"/>
                    </a:lnTo>
                    <a:lnTo>
                      <a:pt x="799" y="140"/>
                    </a:lnTo>
                    <a:lnTo>
                      <a:pt x="796" y="137"/>
                    </a:lnTo>
                    <a:lnTo>
                      <a:pt x="792" y="133"/>
                    </a:lnTo>
                    <a:lnTo>
                      <a:pt x="789" y="130"/>
                    </a:lnTo>
                    <a:lnTo>
                      <a:pt x="782" y="130"/>
                    </a:lnTo>
                    <a:lnTo>
                      <a:pt x="775" y="127"/>
                    </a:lnTo>
                    <a:lnTo>
                      <a:pt x="769" y="127"/>
                    </a:lnTo>
                    <a:lnTo>
                      <a:pt x="765" y="123"/>
                    </a:lnTo>
                    <a:lnTo>
                      <a:pt x="755" y="120"/>
                    </a:lnTo>
                    <a:lnTo>
                      <a:pt x="745" y="120"/>
                    </a:lnTo>
                    <a:lnTo>
                      <a:pt x="742" y="120"/>
                    </a:lnTo>
                    <a:lnTo>
                      <a:pt x="732" y="120"/>
                    </a:lnTo>
                    <a:lnTo>
                      <a:pt x="712" y="120"/>
                    </a:lnTo>
                    <a:lnTo>
                      <a:pt x="217" y="120"/>
                    </a:lnTo>
                    <a:lnTo>
                      <a:pt x="210" y="120"/>
                    </a:lnTo>
                    <a:lnTo>
                      <a:pt x="207" y="120"/>
                    </a:lnTo>
                    <a:lnTo>
                      <a:pt x="200" y="117"/>
                    </a:lnTo>
                    <a:lnTo>
                      <a:pt x="197" y="117"/>
                    </a:lnTo>
                    <a:lnTo>
                      <a:pt x="190" y="110"/>
                    </a:lnTo>
                    <a:lnTo>
                      <a:pt x="187" y="110"/>
                    </a:lnTo>
                    <a:lnTo>
                      <a:pt x="180" y="107"/>
                    </a:lnTo>
                    <a:lnTo>
                      <a:pt x="177" y="103"/>
                    </a:lnTo>
                    <a:lnTo>
                      <a:pt x="167" y="97"/>
                    </a:lnTo>
                    <a:lnTo>
                      <a:pt x="164" y="93"/>
                    </a:lnTo>
                    <a:lnTo>
                      <a:pt x="160" y="87"/>
                    </a:lnTo>
                    <a:lnTo>
                      <a:pt x="154" y="83"/>
                    </a:lnTo>
                    <a:lnTo>
                      <a:pt x="150" y="77"/>
                    </a:lnTo>
                    <a:lnTo>
                      <a:pt x="147" y="73"/>
                    </a:lnTo>
                    <a:lnTo>
                      <a:pt x="140" y="67"/>
                    </a:lnTo>
                    <a:lnTo>
                      <a:pt x="127" y="50"/>
                    </a:lnTo>
                    <a:lnTo>
                      <a:pt x="87" y="10"/>
                    </a:lnTo>
                    <a:lnTo>
                      <a:pt x="83" y="6"/>
                    </a:lnTo>
                    <a:lnTo>
                      <a:pt x="83" y="3"/>
                    </a:lnTo>
                    <a:lnTo>
                      <a:pt x="87" y="0"/>
                    </a:lnTo>
                    <a:lnTo>
                      <a:pt x="130" y="0"/>
                    </a:lnTo>
                    <a:lnTo>
                      <a:pt x="53" y="0"/>
                    </a:lnTo>
                    <a:lnTo>
                      <a:pt x="33" y="0"/>
                    </a:lnTo>
                    <a:lnTo>
                      <a:pt x="33" y="6"/>
                    </a:lnTo>
                    <a:lnTo>
                      <a:pt x="73" y="127"/>
                    </a:lnTo>
                    <a:lnTo>
                      <a:pt x="60" y="127"/>
                    </a:lnTo>
                    <a:lnTo>
                      <a:pt x="50" y="127"/>
                    </a:lnTo>
                    <a:lnTo>
                      <a:pt x="0" y="127"/>
                    </a:lnTo>
                    <a:lnTo>
                      <a:pt x="30" y="133"/>
                    </a:lnTo>
                    <a:lnTo>
                      <a:pt x="26" y="140"/>
                    </a:lnTo>
                    <a:lnTo>
                      <a:pt x="6" y="140"/>
                    </a:lnTo>
                    <a:lnTo>
                      <a:pt x="0" y="143"/>
                    </a:lnTo>
                    <a:lnTo>
                      <a:pt x="16" y="147"/>
                    </a:lnTo>
                    <a:lnTo>
                      <a:pt x="20" y="150"/>
                    </a:lnTo>
                    <a:lnTo>
                      <a:pt x="26" y="150"/>
                    </a:lnTo>
                    <a:lnTo>
                      <a:pt x="30" y="150"/>
                    </a:lnTo>
                    <a:lnTo>
                      <a:pt x="33" y="150"/>
                    </a:lnTo>
                    <a:lnTo>
                      <a:pt x="36" y="150"/>
                    </a:lnTo>
                    <a:lnTo>
                      <a:pt x="40" y="150"/>
                    </a:lnTo>
                    <a:lnTo>
                      <a:pt x="50" y="150"/>
                    </a:lnTo>
                    <a:lnTo>
                      <a:pt x="154" y="167"/>
                    </a:lnTo>
                    <a:lnTo>
                      <a:pt x="160" y="170"/>
                    </a:lnTo>
                    <a:lnTo>
                      <a:pt x="164" y="170"/>
                    </a:lnTo>
                    <a:lnTo>
                      <a:pt x="170" y="170"/>
                    </a:lnTo>
                    <a:lnTo>
                      <a:pt x="177" y="173"/>
                    </a:lnTo>
                    <a:lnTo>
                      <a:pt x="180" y="173"/>
                    </a:lnTo>
                    <a:lnTo>
                      <a:pt x="197" y="170"/>
                    </a:lnTo>
                    <a:lnTo>
                      <a:pt x="224" y="177"/>
                    </a:lnTo>
                    <a:lnTo>
                      <a:pt x="227" y="177"/>
                    </a:lnTo>
                    <a:lnTo>
                      <a:pt x="230" y="177"/>
                    </a:lnTo>
                    <a:lnTo>
                      <a:pt x="237" y="177"/>
                    </a:lnTo>
                    <a:lnTo>
                      <a:pt x="244" y="180"/>
                    </a:lnTo>
                    <a:lnTo>
                      <a:pt x="247" y="180"/>
                    </a:lnTo>
                    <a:lnTo>
                      <a:pt x="261" y="180"/>
                    </a:lnTo>
                    <a:lnTo>
                      <a:pt x="267" y="180"/>
                    </a:lnTo>
                    <a:lnTo>
                      <a:pt x="277" y="177"/>
                    </a:lnTo>
                    <a:lnTo>
                      <a:pt x="287" y="180"/>
                    </a:lnTo>
                    <a:lnTo>
                      <a:pt x="301" y="184"/>
                    </a:lnTo>
                    <a:lnTo>
                      <a:pt x="317" y="184"/>
                    </a:lnTo>
                    <a:lnTo>
                      <a:pt x="324" y="184"/>
                    </a:lnTo>
                    <a:lnTo>
                      <a:pt x="331" y="184"/>
                    </a:lnTo>
                    <a:lnTo>
                      <a:pt x="341" y="187"/>
                    </a:lnTo>
                    <a:lnTo>
                      <a:pt x="354" y="187"/>
                    </a:lnTo>
                    <a:lnTo>
                      <a:pt x="364" y="187"/>
                    </a:lnTo>
                    <a:lnTo>
                      <a:pt x="374" y="187"/>
                    </a:lnTo>
                    <a:lnTo>
                      <a:pt x="388" y="187"/>
                    </a:lnTo>
                    <a:lnTo>
                      <a:pt x="401" y="187"/>
                    </a:lnTo>
                    <a:lnTo>
                      <a:pt x="414" y="187"/>
                    </a:lnTo>
                    <a:lnTo>
                      <a:pt x="421" y="187"/>
                    </a:lnTo>
                    <a:lnTo>
                      <a:pt x="434" y="187"/>
                    </a:lnTo>
                    <a:lnTo>
                      <a:pt x="438" y="187"/>
                    </a:lnTo>
                    <a:lnTo>
                      <a:pt x="444" y="187"/>
                    </a:lnTo>
                    <a:lnTo>
                      <a:pt x="448" y="187"/>
                    </a:lnTo>
                    <a:lnTo>
                      <a:pt x="454" y="187"/>
                    </a:lnTo>
                    <a:lnTo>
                      <a:pt x="458" y="187"/>
                    </a:lnTo>
                    <a:lnTo>
                      <a:pt x="478" y="184"/>
                    </a:lnTo>
                    <a:lnTo>
                      <a:pt x="578" y="187"/>
                    </a:lnTo>
                  </a:path>
                </a:pathLst>
              </a:custGeom>
              <a:solidFill>
                <a:schemeClr val="hlink"/>
              </a:solidFill>
              <a:ln w="12700" cap="rnd">
                <a:solidFill>
                  <a:srgbClr val="000000"/>
                </a:solidFill>
                <a:round/>
                <a:headEnd/>
                <a:tailEnd/>
              </a:ln>
            </p:spPr>
            <p:txBody>
              <a:bodyPr/>
              <a:lstStyle/>
              <a:p>
                <a:endParaRPr lang="zh-CN" altLang="en-US"/>
              </a:p>
            </p:txBody>
          </p:sp>
          <p:sp>
            <p:nvSpPr>
              <p:cNvPr id="72992" name="Freeform 2605"/>
              <p:cNvSpPr>
                <a:spLocks/>
              </p:cNvSpPr>
              <p:nvPr/>
            </p:nvSpPr>
            <p:spPr bwMode="auto">
              <a:xfrm>
                <a:off x="428" y="1823"/>
                <a:ext cx="352" cy="37"/>
              </a:xfrm>
              <a:custGeom>
                <a:avLst/>
                <a:gdLst>
                  <a:gd name="T0" fmla="*/ 344 w 352"/>
                  <a:gd name="T1" fmla="*/ 36 h 37"/>
                  <a:gd name="T2" fmla="*/ 351 w 352"/>
                  <a:gd name="T3" fmla="*/ 36 h 37"/>
                  <a:gd name="T4" fmla="*/ 351 w 352"/>
                  <a:gd name="T5" fmla="*/ 33 h 37"/>
                  <a:gd name="T6" fmla="*/ 351 w 352"/>
                  <a:gd name="T7" fmla="*/ 30 h 37"/>
                  <a:gd name="T8" fmla="*/ 351 w 352"/>
                  <a:gd name="T9" fmla="*/ 26 h 37"/>
                  <a:gd name="T10" fmla="*/ 348 w 352"/>
                  <a:gd name="T11" fmla="*/ 23 h 37"/>
                  <a:gd name="T12" fmla="*/ 344 w 352"/>
                  <a:gd name="T13" fmla="*/ 23 h 37"/>
                  <a:gd name="T14" fmla="*/ 334 w 352"/>
                  <a:gd name="T15" fmla="*/ 20 h 37"/>
                  <a:gd name="T16" fmla="*/ 327 w 352"/>
                  <a:gd name="T17" fmla="*/ 16 h 37"/>
                  <a:gd name="T18" fmla="*/ 317 w 352"/>
                  <a:gd name="T19" fmla="*/ 16 h 37"/>
                  <a:gd name="T20" fmla="*/ 307 w 352"/>
                  <a:gd name="T21" fmla="*/ 16 h 37"/>
                  <a:gd name="T22" fmla="*/ 301 w 352"/>
                  <a:gd name="T23" fmla="*/ 13 h 37"/>
                  <a:gd name="T24" fmla="*/ 294 w 352"/>
                  <a:gd name="T25" fmla="*/ 13 h 37"/>
                  <a:gd name="T26" fmla="*/ 287 w 352"/>
                  <a:gd name="T27" fmla="*/ 13 h 37"/>
                  <a:gd name="T28" fmla="*/ 274 w 352"/>
                  <a:gd name="T29" fmla="*/ 13 h 37"/>
                  <a:gd name="T30" fmla="*/ 267 w 352"/>
                  <a:gd name="T31" fmla="*/ 13 h 37"/>
                  <a:gd name="T32" fmla="*/ 264 w 352"/>
                  <a:gd name="T33" fmla="*/ 13 h 37"/>
                  <a:gd name="T34" fmla="*/ 257 w 352"/>
                  <a:gd name="T35" fmla="*/ 13 h 37"/>
                  <a:gd name="T36" fmla="*/ 230 w 352"/>
                  <a:gd name="T37" fmla="*/ 10 h 37"/>
                  <a:gd name="T38" fmla="*/ 164 w 352"/>
                  <a:gd name="T39" fmla="*/ 10 h 37"/>
                  <a:gd name="T40" fmla="*/ 137 w 352"/>
                  <a:gd name="T41" fmla="*/ 3 h 37"/>
                  <a:gd name="T42" fmla="*/ 127 w 352"/>
                  <a:gd name="T43" fmla="*/ 6 h 37"/>
                  <a:gd name="T44" fmla="*/ 43 w 352"/>
                  <a:gd name="T45" fmla="*/ 0 h 37"/>
                  <a:gd name="T46" fmla="*/ 0 w 352"/>
                  <a:gd name="T47" fmla="*/ 3 h 37"/>
                  <a:gd name="T48" fmla="*/ 107 w 352"/>
                  <a:gd name="T49" fmla="*/ 16 h 37"/>
                  <a:gd name="T50" fmla="*/ 113 w 352"/>
                  <a:gd name="T51" fmla="*/ 23 h 37"/>
                  <a:gd name="T52" fmla="*/ 140 w 352"/>
                  <a:gd name="T53" fmla="*/ 23 h 37"/>
                  <a:gd name="T54" fmla="*/ 147 w 352"/>
                  <a:gd name="T55" fmla="*/ 26 h 37"/>
                  <a:gd name="T56" fmla="*/ 150 w 352"/>
                  <a:gd name="T57" fmla="*/ 26 h 3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52"/>
                  <a:gd name="T88" fmla="*/ 0 h 37"/>
                  <a:gd name="T89" fmla="*/ 352 w 352"/>
                  <a:gd name="T90" fmla="*/ 37 h 3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52" h="37">
                    <a:moveTo>
                      <a:pt x="344" y="36"/>
                    </a:moveTo>
                    <a:lnTo>
                      <a:pt x="351" y="36"/>
                    </a:lnTo>
                    <a:lnTo>
                      <a:pt x="351" y="33"/>
                    </a:lnTo>
                    <a:lnTo>
                      <a:pt x="351" y="30"/>
                    </a:lnTo>
                    <a:lnTo>
                      <a:pt x="351" y="26"/>
                    </a:lnTo>
                    <a:lnTo>
                      <a:pt x="348" y="23"/>
                    </a:lnTo>
                    <a:lnTo>
                      <a:pt x="344" y="23"/>
                    </a:lnTo>
                    <a:lnTo>
                      <a:pt x="334" y="20"/>
                    </a:lnTo>
                    <a:lnTo>
                      <a:pt x="327" y="16"/>
                    </a:lnTo>
                    <a:lnTo>
                      <a:pt x="317" y="16"/>
                    </a:lnTo>
                    <a:lnTo>
                      <a:pt x="307" y="16"/>
                    </a:lnTo>
                    <a:lnTo>
                      <a:pt x="301" y="13"/>
                    </a:lnTo>
                    <a:lnTo>
                      <a:pt x="294" y="13"/>
                    </a:lnTo>
                    <a:lnTo>
                      <a:pt x="287" y="13"/>
                    </a:lnTo>
                    <a:lnTo>
                      <a:pt x="274" y="13"/>
                    </a:lnTo>
                    <a:lnTo>
                      <a:pt x="267" y="13"/>
                    </a:lnTo>
                    <a:lnTo>
                      <a:pt x="264" y="13"/>
                    </a:lnTo>
                    <a:lnTo>
                      <a:pt x="257" y="13"/>
                    </a:lnTo>
                    <a:lnTo>
                      <a:pt x="230" y="10"/>
                    </a:lnTo>
                    <a:lnTo>
                      <a:pt x="164" y="10"/>
                    </a:lnTo>
                    <a:lnTo>
                      <a:pt x="137" y="3"/>
                    </a:lnTo>
                    <a:lnTo>
                      <a:pt x="127" y="6"/>
                    </a:lnTo>
                    <a:lnTo>
                      <a:pt x="43" y="0"/>
                    </a:lnTo>
                    <a:lnTo>
                      <a:pt x="0" y="3"/>
                    </a:lnTo>
                    <a:lnTo>
                      <a:pt x="107" y="16"/>
                    </a:lnTo>
                    <a:lnTo>
                      <a:pt x="113" y="23"/>
                    </a:lnTo>
                    <a:lnTo>
                      <a:pt x="140" y="23"/>
                    </a:lnTo>
                    <a:lnTo>
                      <a:pt x="147" y="26"/>
                    </a:lnTo>
                    <a:lnTo>
                      <a:pt x="150" y="26"/>
                    </a:lnTo>
                  </a:path>
                </a:pathLst>
              </a:custGeom>
              <a:solidFill>
                <a:schemeClr val="hlink"/>
              </a:solidFill>
              <a:ln w="12700" cap="rnd">
                <a:solidFill>
                  <a:srgbClr val="000000"/>
                </a:solidFill>
                <a:round/>
                <a:headEnd type="none" w="sm" len="sm"/>
                <a:tailEnd type="none" w="sm" len="sm"/>
              </a:ln>
            </p:spPr>
            <p:txBody>
              <a:bodyPr/>
              <a:lstStyle/>
              <a:p>
                <a:endParaRPr lang="zh-CN" altLang="en-US"/>
              </a:p>
            </p:txBody>
          </p:sp>
          <p:sp>
            <p:nvSpPr>
              <p:cNvPr id="72993" name="Freeform 2606"/>
              <p:cNvSpPr>
                <a:spLocks/>
              </p:cNvSpPr>
              <p:nvPr/>
            </p:nvSpPr>
            <p:spPr bwMode="auto">
              <a:xfrm>
                <a:off x="685" y="1836"/>
                <a:ext cx="71" cy="21"/>
              </a:xfrm>
              <a:custGeom>
                <a:avLst/>
                <a:gdLst>
                  <a:gd name="T0" fmla="*/ 70 w 71"/>
                  <a:gd name="T1" fmla="*/ 20 h 21"/>
                  <a:gd name="T2" fmla="*/ 67 w 71"/>
                  <a:gd name="T3" fmla="*/ 17 h 21"/>
                  <a:gd name="T4" fmla="*/ 64 w 71"/>
                  <a:gd name="T5" fmla="*/ 17 h 21"/>
                  <a:gd name="T6" fmla="*/ 60 w 71"/>
                  <a:gd name="T7" fmla="*/ 13 h 21"/>
                  <a:gd name="T8" fmla="*/ 54 w 71"/>
                  <a:gd name="T9" fmla="*/ 13 h 21"/>
                  <a:gd name="T10" fmla="*/ 47 w 71"/>
                  <a:gd name="T11" fmla="*/ 10 h 21"/>
                  <a:gd name="T12" fmla="*/ 40 w 71"/>
                  <a:gd name="T13" fmla="*/ 10 h 21"/>
                  <a:gd name="T14" fmla="*/ 34 w 71"/>
                  <a:gd name="T15" fmla="*/ 10 h 21"/>
                  <a:gd name="T16" fmla="*/ 27 w 71"/>
                  <a:gd name="T17" fmla="*/ 7 h 21"/>
                  <a:gd name="T18" fmla="*/ 17 w 71"/>
                  <a:gd name="T19" fmla="*/ 3 h 21"/>
                  <a:gd name="T20" fmla="*/ 10 w 71"/>
                  <a:gd name="T21" fmla="*/ 3 h 21"/>
                  <a:gd name="T22" fmla="*/ 4 w 71"/>
                  <a:gd name="T23" fmla="*/ 3 h 21"/>
                  <a:gd name="T24" fmla="*/ 0 w 71"/>
                  <a:gd name="T25" fmla="*/ 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1"/>
                  <a:gd name="T40" fmla="*/ 0 h 21"/>
                  <a:gd name="T41" fmla="*/ 71 w 71"/>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1" h="21">
                    <a:moveTo>
                      <a:pt x="70" y="20"/>
                    </a:moveTo>
                    <a:lnTo>
                      <a:pt x="67" y="17"/>
                    </a:lnTo>
                    <a:lnTo>
                      <a:pt x="64" y="17"/>
                    </a:lnTo>
                    <a:lnTo>
                      <a:pt x="60" y="13"/>
                    </a:lnTo>
                    <a:lnTo>
                      <a:pt x="54" y="13"/>
                    </a:lnTo>
                    <a:lnTo>
                      <a:pt x="47" y="10"/>
                    </a:lnTo>
                    <a:lnTo>
                      <a:pt x="40" y="10"/>
                    </a:lnTo>
                    <a:lnTo>
                      <a:pt x="34" y="10"/>
                    </a:lnTo>
                    <a:lnTo>
                      <a:pt x="27" y="7"/>
                    </a:lnTo>
                    <a:lnTo>
                      <a:pt x="17" y="3"/>
                    </a:lnTo>
                    <a:lnTo>
                      <a:pt x="10" y="3"/>
                    </a:lnTo>
                    <a:lnTo>
                      <a:pt x="4" y="3"/>
                    </a:lnTo>
                    <a:lnTo>
                      <a:pt x="0" y="0"/>
                    </a:lnTo>
                  </a:path>
                </a:pathLst>
              </a:custGeom>
              <a:solidFill>
                <a:schemeClr val="hlink"/>
              </a:solidFill>
              <a:ln w="12700" cap="rnd">
                <a:solidFill>
                  <a:srgbClr val="000000"/>
                </a:solidFill>
                <a:round/>
                <a:headEnd type="none" w="sm" len="sm"/>
                <a:tailEnd type="none" w="sm" len="sm"/>
              </a:ln>
            </p:spPr>
            <p:txBody>
              <a:bodyPr/>
              <a:lstStyle/>
              <a:p>
                <a:endParaRPr lang="zh-CN" altLang="en-US"/>
              </a:p>
            </p:txBody>
          </p:sp>
          <p:sp>
            <p:nvSpPr>
              <p:cNvPr id="72994" name="Freeform 2607"/>
              <p:cNvSpPr>
                <a:spLocks/>
              </p:cNvSpPr>
              <p:nvPr/>
            </p:nvSpPr>
            <p:spPr bwMode="auto">
              <a:xfrm>
                <a:off x="959" y="1813"/>
                <a:ext cx="18" cy="58"/>
              </a:xfrm>
              <a:custGeom>
                <a:avLst/>
                <a:gdLst>
                  <a:gd name="T0" fmla="*/ 17 w 18"/>
                  <a:gd name="T1" fmla="*/ 0 h 58"/>
                  <a:gd name="T2" fmla="*/ 0 w 18"/>
                  <a:gd name="T3" fmla="*/ 6 h 58"/>
                  <a:gd name="T4" fmla="*/ 0 w 18"/>
                  <a:gd name="T5" fmla="*/ 13 h 58"/>
                  <a:gd name="T6" fmla="*/ 0 w 18"/>
                  <a:gd name="T7" fmla="*/ 26 h 58"/>
                  <a:gd name="T8" fmla="*/ 0 w 18"/>
                  <a:gd name="T9" fmla="*/ 36 h 58"/>
                  <a:gd name="T10" fmla="*/ 0 w 18"/>
                  <a:gd name="T11" fmla="*/ 57 h 58"/>
                  <a:gd name="T12" fmla="*/ 0 60000 65536"/>
                  <a:gd name="T13" fmla="*/ 0 60000 65536"/>
                  <a:gd name="T14" fmla="*/ 0 60000 65536"/>
                  <a:gd name="T15" fmla="*/ 0 60000 65536"/>
                  <a:gd name="T16" fmla="*/ 0 60000 65536"/>
                  <a:gd name="T17" fmla="*/ 0 60000 65536"/>
                  <a:gd name="T18" fmla="*/ 0 w 18"/>
                  <a:gd name="T19" fmla="*/ 0 h 58"/>
                  <a:gd name="T20" fmla="*/ 18 w 18"/>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18" h="58">
                    <a:moveTo>
                      <a:pt x="17" y="0"/>
                    </a:moveTo>
                    <a:lnTo>
                      <a:pt x="0" y="6"/>
                    </a:lnTo>
                    <a:lnTo>
                      <a:pt x="0" y="13"/>
                    </a:lnTo>
                    <a:lnTo>
                      <a:pt x="0" y="26"/>
                    </a:lnTo>
                    <a:lnTo>
                      <a:pt x="0" y="36"/>
                    </a:lnTo>
                    <a:lnTo>
                      <a:pt x="0" y="57"/>
                    </a:lnTo>
                  </a:path>
                </a:pathLst>
              </a:custGeom>
              <a:solidFill>
                <a:schemeClr val="hlink"/>
              </a:solidFill>
              <a:ln w="12700" cap="rnd">
                <a:solidFill>
                  <a:srgbClr val="000000"/>
                </a:solidFill>
                <a:round/>
                <a:headEnd type="none" w="sm" len="sm"/>
                <a:tailEnd type="none" w="sm" len="sm"/>
              </a:ln>
            </p:spPr>
            <p:txBody>
              <a:bodyPr/>
              <a:lstStyle/>
              <a:p>
                <a:endParaRPr lang="zh-CN" altLang="en-US"/>
              </a:p>
            </p:txBody>
          </p:sp>
          <p:sp>
            <p:nvSpPr>
              <p:cNvPr id="72995" name="Line 2608"/>
              <p:cNvSpPr>
                <a:spLocks noChangeShapeType="1"/>
              </p:cNvSpPr>
              <p:nvPr/>
            </p:nvSpPr>
            <p:spPr bwMode="auto">
              <a:xfrm>
                <a:off x="906" y="1803"/>
                <a:ext cx="0" cy="7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96" name="Line 2609"/>
              <p:cNvSpPr>
                <a:spLocks noChangeShapeType="1"/>
              </p:cNvSpPr>
              <p:nvPr/>
            </p:nvSpPr>
            <p:spPr bwMode="auto">
              <a:xfrm flipH="1">
                <a:off x="779" y="1849"/>
                <a:ext cx="190"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97" name="Line 2610"/>
              <p:cNvSpPr>
                <a:spLocks noChangeShapeType="1"/>
              </p:cNvSpPr>
              <p:nvPr/>
            </p:nvSpPr>
            <p:spPr bwMode="auto">
              <a:xfrm>
                <a:off x="762" y="1803"/>
                <a:ext cx="0" cy="4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98" name="Freeform 2611"/>
              <p:cNvSpPr>
                <a:spLocks/>
              </p:cNvSpPr>
              <p:nvPr/>
            </p:nvSpPr>
            <p:spPr bwMode="auto">
              <a:xfrm>
                <a:off x="725" y="1836"/>
                <a:ext cx="62" cy="24"/>
              </a:xfrm>
              <a:custGeom>
                <a:avLst/>
                <a:gdLst>
                  <a:gd name="T0" fmla="*/ 44 w 62"/>
                  <a:gd name="T1" fmla="*/ 23 h 24"/>
                  <a:gd name="T2" fmla="*/ 54 w 62"/>
                  <a:gd name="T3" fmla="*/ 23 h 24"/>
                  <a:gd name="T4" fmla="*/ 57 w 62"/>
                  <a:gd name="T5" fmla="*/ 20 h 24"/>
                  <a:gd name="T6" fmla="*/ 61 w 62"/>
                  <a:gd name="T7" fmla="*/ 13 h 24"/>
                  <a:gd name="T8" fmla="*/ 57 w 62"/>
                  <a:gd name="T9" fmla="*/ 10 h 24"/>
                  <a:gd name="T10" fmla="*/ 54 w 62"/>
                  <a:gd name="T11" fmla="*/ 7 h 24"/>
                  <a:gd name="T12" fmla="*/ 51 w 62"/>
                  <a:gd name="T13" fmla="*/ 3 h 24"/>
                  <a:gd name="T14" fmla="*/ 44 w 62"/>
                  <a:gd name="T15" fmla="*/ 3 h 24"/>
                  <a:gd name="T16" fmla="*/ 40 w 62"/>
                  <a:gd name="T17" fmla="*/ 3 h 24"/>
                  <a:gd name="T18" fmla="*/ 34 w 62"/>
                  <a:gd name="T19" fmla="*/ 3 h 24"/>
                  <a:gd name="T20" fmla="*/ 27 w 62"/>
                  <a:gd name="T21" fmla="*/ 0 h 24"/>
                  <a:gd name="T22" fmla="*/ 20 w 62"/>
                  <a:gd name="T23" fmla="*/ 0 h 24"/>
                  <a:gd name="T24" fmla="*/ 0 w 62"/>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2"/>
                  <a:gd name="T40" fmla="*/ 0 h 24"/>
                  <a:gd name="T41" fmla="*/ 62 w 6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2" h="24">
                    <a:moveTo>
                      <a:pt x="44" y="23"/>
                    </a:moveTo>
                    <a:lnTo>
                      <a:pt x="54" y="23"/>
                    </a:lnTo>
                    <a:lnTo>
                      <a:pt x="57" y="20"/>
                    </a:lnTo>
                    <a:lnTo>
                      <a:pt x="61" y="13"/>
                    </a:lnTo>
                    <a:lnTo>
                      <a:pt x="57" y="10"/>
                    </a:lnTo>
                    <a:lnTo>
                      <a:pt x="54" y="7"/>
                    </a:lnTo>
                    <a:lnTo>
                      <a:pt x="51" y="3"/>
                    </a:lnTo>
                    <a:lnTo>
                      <a:pt x="44" y="3"/>
                    </a:lnTo>
                    <a:lnTo>
                      <a:pt x="40" y="3"/>
                    </a:lnTo>
                    <a:lnTo>
                      <a:pt x="34" y="3"/>
                    </a:lnTo>
                    <a:lnTo>
                      <a:pt x="27" y="0"/>
                    </a:lnTo>
                    <a:lnTo>
                      <a:pt x="20" y="0"/>
                    </a:lnTo>
                    <a:lnTo>
                      <a:pt x="0" y="0"/>
                    </a:lnTo>
                  </a:path>
                </a:pathLst>
              </a:custGeom>
              <a:solidFill>
                <a:schemeClr val="hlink"/>
              </a:solidFill>
              <a:ln w="12700" cap="rnd">
                <a:solidFill>
                  <a:srgbClr val="000000"/>
                </a:solidFill>
                <a:round/>
                <a:headEnd type="none" w="sm" len="sm"/>
                <a:tailEnd type="none" w="sm" len="sm"/>
              </a:ln>
            </p:spPr>
            <p:txBody>
              <a:bodyPr/>
              <a:lstStyle/>
              <a:p>
                <a:endParaRPr lang="zh-CN" altLang="en-US"/>
              </a:p>
            </p:txBody>
          </p:sp>
          <p:sp>
            <p:nvSpPr>
              <p:cNvPr id="72999" name="Line 2612"/>
              <p:cNvSpPr>
                <a:spLocks noChangeShapeType="1"/>
              </p:cNvSpPr>
              <p:nvPr/>
            </p:nvSpPr>
            <p:spPr bwMode="auto">
              <a:xfrm>
                <a:off x="658" y="1803"/>
                <a:ext cx="0" cy="3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00" name="Line 2613"/>
              <p:cNvSpPr>
                <a:spLocks noChangeShapeType="1"/>
              </p:cNvSpPr>
              <p:nvPr/>
            </p:nvSpPr>
            <p:spPr bwMode="auto">
              <a:xfrm>
                <a:off x="592" y="1803"/>
                <a:ext cx="0" cy="3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01" name="Line 2614"/>
              <p:cNvSpPr>
                <a:spLocks noChangeShapeType="1"/>
              </p:cNvSpPr>
              <p:nvPr/>
            </p:nvSpPr>
            <p:spPr bwMode="auto">
              <a:xfrm>
                <a:off x="461" y="1803"/>
                <a:ext cx="0" cy="2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02" name="Line 2615"/>
              <p:cNvSpPr>
                <a:spLocks noChangeShapeType="1"/>
              </p:cNvSpPr>
              <p:nvPr/>
            </p:nvSpPr>
            <p:spPr bwMode="auto">
              <a:xfrm>
                <a:off x="461" y="1829"/>
                <a:ext cx="0" cy="4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03" name="Line 2616"/>
              <p:cNvSpPr>
                <a:spLocks noChangeShapeType="1"/>
              </p:cNvSpPr>
              <p:nvPr/>
            </p:nvSpPr>
            <p:spPr bwMode="auto">
              <a:xfrm>
                <a:off x="368" y="1806"/>
                <a:ext cx="0" cy="5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04" name="Line 2617"/>
              <p:cNvSpPr>
                <a:spLocks noChangeShapeType="1"/>
              </p:cNvSpPr>
              <p:nvPr/>
            </p:nvSpPr>
            <p:spPr bwMode="auto">
              <a:xfrm>
                <a:off x="354" y="1806"/>
                <a:ext cx="0" cy="5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05" name="Freeform 2618"/>
              <p:cNvSpPr>
                <a:spLocks/>
              </p:cNvSpPr>
              <p:nvPr/>
            </p:nvSpPr>
            <p:spPr bwMode="auto">
              <a:xfrm>
                <a:off x="267" y="1806"/>
                <a:ext cx="135" cy="18"/>
              </a:xfrm>
              <a:custGeom>
                <a:avLst/>
                <a:gdLst>
                  <a:gd name="T0" fmla="*/ 134 w 135"/>
                  <a:gd name="T1" fmla="*/ 0 h 18"/>
                  <a:gd name="T2" fmla="*/ 117 w 135"/>
                  <a:gd name="T3" fmla="*/ 0 h 18"/>
                  <a:gd name="T4" fmla="*/ 94 w 135"/>
                  <a:gd name="T5" fmla="*/ 3 h 18"/>
                  <a:gd name="T6" fmla="*/ 81 w 135"/>
                  <a:gd name="T7" fmla="*/ 3 h 18"/>
                  <a:gd name="T8" fmla="*/ 60 w 135"/>
                  <a:gd name="T9" fmla="*/ 3 h 18"/>
                  <a:gd name="T10" fmla="*/ 47 w 135"/>
                  <a:gd name="T11" fmla="*/ 3 h 18"/>
                  <a:gd name="T12" fmla="*/ 37 w 135"/>
                  <a:gd name="T13" fmla="*/ 10 h 18"/>
                  <a:gd name="T14" fmla="*/ 20 w 135"/>
                  <a:gd name="T15" fmla="*/ 10 h 18"/>
                  <a:gd name="T16" fmla="*/ 10 w 135"/>
                  <a:gd name="T17" fmla="*/ 10 h 18"/>
                  <a:gd name="T18" fmla="*/ 0 w 135"/>
                  <a:gd name="T19" fmla="*/ 17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5"/>
                  <a:gd name="T31" fmla="*/ 0 h 18"/>
                  <a:gd name="T32" fmla="*/ 135 w 135"/>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5" h="18">
                    <a:moveTo>
                      <a:pt x="134" y="0"/>
                    </a:moveTo>
                    <a:lnTo>
                      <a:pt x="117" y="0"/>
                    </a:lnTo>
                    <a:lnTo>
                      <a:pt x="94" y="3"/>
                    </a:lnTo>
                    <a:lnTo>
                      <a:pt x="81" y="3"/>
                    </a:lnTo>
                    <a:lnTo>
                      <a:pt x="60" y="3"/>
                    </a:lnTo>
                    <a:lnTo>
                      <a:pt x="47" y="3"/>
                    </a:lnTo>
                    <a:lnTo>
                      <a:pt x="37" y="10"/>
                    </a:lnTo>
                    <a:lnTo>
                      <a:pt x="20" y="10"/>
                    </a:lnTo>
                    <a:lnTo>
                      <a:pt x="10" y="10"/>
                    </a:lnTo>
                    <a:lnTo>
                      <a:pt x="0" y="17"/>
                    </a:lnTo>
                  </a:path>
                </a:pathLst>
              </a:custGeom>
              <a:solidFill>
                <a:schemeClr val="hlink"/>
              </a:solidFill>
              <a:ln w="12700" cap="rnd">
                <a:solidFill>
                  <a:srgbClr val="000000"/>
                </a:solidFill>
                <a:round/>
                <a:headEnd type="none" w="sm" len="sm"/>
                <a:tailEnd type="none" w="sm" len="sm"/>
              </a:ln>
            </p:spPr>
            <p:txBody>
              <a:bodyPr/>
              <a:lstStyle/>
              <a:p>
                <a:endParaRPr lang="zh-CN" altLang="en-US"/>
              </a:p>
            </p:txBody>
          </p:sp>
          <p:sp>
            <p:nvSpPr>
              <p:cNvPr id="73006" name="Line 2619"/>
              <p:cNvSpPr>
                <a:spLocks noChangeShapeType="1"/>
              </p:cNvSpPr>
              <p:nvPr/>
            </p:nvSpPr>
            <p:spPr bwMode="auto">
              <a:xfrm flipH="1">
                <a:off x="224" y="1692"/>
                <a:ext cx="60"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07" name="Line 2620"/>
              <p:cNvSpPr>
                <a:spLocks noChangeShapeType="1"/>
              </p:cNvSpPr>
              <p:nvPr/>
            </p:nvSpPr>
            <p:spPr bwMode="auto">
              <a:xfrm>
                <a:off x="261" y="1692"/>
                <a:ext cx="76" cy="12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08" name="Freeform 2621"/>
              <p:cNvSpPr>
                <a:spLocks/>
              </p:cNvSpPr>
              <p:nvPr/>
            </p:nvSpPr>
            <p:spPr bwMode="auto">
              <a:xfrm>
                <a:off x="234" y="1706"/>
                <a:ext cx="71" cy="104"/>
              </a:xfrm>
              <a:custGeom>
                <a:avLst/>
                <a:gdLst>
                  <a:gd name="T0" fmla="*/ 0 w 71"/>
                  <a:gd name="T1" fmla="*/ 0 h 104"/>
                  <a:gd name="T2" fmla="*/ 27 w 71"/>
                  <a:gd name="T3" fmla="*/ 0 h 104"/>
                  <a:gd name="T4" fmla="*/ 70 w 71"/>
                  <a:gd name="T5" fmla="*/ 103 h 104"/>
                  <a:gd name="T6" fmla="*/ 0 60000 65536"/>
                  <a:gd name="T7" fmla="*/ 0 60000 65536"/>
                  <a:gd name="T8" fmla="*/ 0 60000 65536"/>
                  <a:gd name="T9" fmla="*/ 0 w 71"/>
                  <a:gd name="T10" fmla="*/ 0 h 104"/>
                  <a:gd name="T11" fmla="*/ 71 w 71"/>
                  <a:gd name="T12" fmla="*/ 104 h 104"/>
                </a:gdLst>
                <a:ahLst/>
                <a:cxnLst>
                  <a:cxn ang="T6">
                    <a:pos x="T0" y="T1"/>
                  </a:cxn>
                  <a:cxn ang="T7">
                    <a:pos x="T2" y="T3"/>
                  </a:cxn>
                  <a:cxn ang="T8">
                    <a:pos x="T4" y="T5"/>
                  </a:cxn>
                </a:cxnLst>
                <a:rect l="T9" t="T10" r="T11" b="T12"/>
                <a:pathLst>
                  <a:path w="71" h="104">
                    <a:moveTo>
                      <a:pt x="0" y="0"/>
                    </a:moveTo>
                    <a:lnTo>
                      <a:pt x="27" y="0"/>
                    </a:lnTo>
                    <a:lnTo>
                      <a:pt x="70" y="103"/>
                    </a:lnTo>
                  </a:path>
                </a:pathLst>
              </a:custGeom>
              <a:solidFill>
                <a:schemeClr val="hlink"/>
              </a:solidFill>
              <a:ln w="12700" cap="rnd">
                <a:solidFill>
                  <a:srgbClr val="000000"/>
                </a:solidFill>
                <a:round/>
                <a:headEnd type="none" w="sm" len="sm"/>
                <a:tailEnd type="none" w="sm" len="sm"/>
              </a:ln>
            </p:spPr>
            <p:txBody>
              <a:bodyPr/>
              <a:lstStyle/>
              <a:p>
                <a:endParaRPr lang="zh-CN" altLang="en-US"/>
              </a:p>
            </p:txBody>
          </p:sp>
          <p:sp>
            <p:nvSpPr>
              <p:cNvPr id="73009" name="Line 2622"/>
              <p:cNvSpPr>
                <a:spLocks noChangeShapeType="1"/>
              </p:cNvSpPr>
              <p:nvPr/>
            </p:nvSpPr>
            <p:spPr bwMode="auto">
              <a:xfrm flipH="1">
                <a:off x="368" y="1849"/>
                <a:ext cx="214"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10" name="Freeform 2623"/>
              <p:cNvSpPr>
                <a:spLocks/>
              </p:cNvSpPr>
              <p:nvPr/>
            </p:nvSpPr>
            <p:spPr bwMode="auto">
              <a:xfrm>
                <a:off x="261" y="1833"/>
                <a:ext cx="211" cy="34"/>
              </a:xfrm>
              <a:custGeom>
                <a:avLst/>
                <a:gdLst>
                  <a:gd name="T0" fmla="*/ 210 w 211"/>
                  <a:gd name="T1" fmla="*/ 33 h 34"/>
                  <a:gd name="T2" fmla="*/ 200 w 211"/>
                  <a:gd name="T3" fmla="*/ 30 h 34"/>
                  <a:gd name="T4" fmla="*/ 194 w 211"/>
                  <a:gd name="T5" fmla="*/ 26 h 34"/>
                  <a:gd name="T6" fmla="*/ 177 w 211"/>
                  <a:gd name="T7" fmla="*/ 26 h 34"/>
                  <a:gd name="T8" fmla="*/ 167 w 211"/>
                  <a:gd name="T9" fmla="*/ 23 h 34"/>
                  <a:gd name="T10" fmla="*/ 160 w 211"/>
                  <a:gd name="T11" fmla="*/ 23 h 34"/>
                  <a:gd name="T12" fmla="*/ 150 w 211"/>
                  <a:gd name="T13" fmla="*/ 23 h 34"/>
                  <a:gd name="T14" fmla="*/ 133 w 211"/>
                  <a:gd name="T15" fmla="*/ 20 h 34"/>
                  <a:gd name="T16" fmla="*/ 130 w 211"/>
                  <a:gd name="T17" fmla="*/ 20 h 34"/>
                  <a:gd name="T18" fmla="*/ 120 w 211"/>
                  <a:gd name="T19" fmla="*/ 20 h 34"/>
                  <a:gd name="T20" fmla="*/ 117 w 211"/>
                  <a:gd name="T21" fmla="*/ 16 h 34"/>
                  <a:gd name="T22" fmla="*/ 0 w 211"/>
                  <a:gd name="T23" fmla="*/ 0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1"/>
                  <a:gd name="T37" fmla="*/ 0 h 34"/>
                  <a:gd name="T38" fmla="*/ 211 w 211"/>
                  <a:gd name="T39" fmla="*/ 34 h 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1" h="34">
                    <a:moveTo>
                      <a:pt x="210" y="33"/>
                    </a:moveTo>
                    <a:lnTo>
                      <a:pt x="200" y="30"/>
                    </a:lnTo>
                    <a:lnTo>
                      <a:pt x="194" y="26"/>
                    </a:lnTo>
                    <a:lnTo>
                      <a:pt x="177" y="26"/>
                    </a:lnTo>
                    <a:lnTo>
                      <a:pt x="167" y="23"/>
                    </a:lnTo>
                    <a:lnTo>
                      <a:pt x="160" y="23"/>
                    </a:lnTo>
                    <a:lnTo>
                      <a:pt x="150" y="23"/>
                    </a:lnTo>
                    <a:lnTo>
                      <a:pt x="133" y="20"/>
                    </a:lnTo>
                    <a:lnTo>
                      <a:pt x="130" y="20"/>
                    </a:lnTo>
                    <a:lnTo>
                      <a:pt x="120" y="20"/>
                    </a:lnTo>
                    <a:lnTo>
                      <a:pt x="117" y="16"/>
                    </a:lnTo>
                    <a:lnTo>
                      <a:pt x="0" y="0"/>
                    </a:lnTo>
                  </a:path>
                </a:pathLst>
              </a:custGeom>
              <a:solidFill>
                <a:schemeClr val="hlink"/>
              </a:solidFill>
              <a:ln w="12700" cap="rnd">
                <a:solidFill>
                  <a:srgbClr val="000000"/>
                </a:solidFill>
                <a:round/>
                <a:headEnd type="none" w="sm" len="sm"/>
                <a:tailEnd type="none" w="sm" len="sm"/>
              </a:ln>
            </p:spPr>
            <p:txBody>
              <a:bodyPr/>
              <a:lstStyle/>
              <a:p>
                <a:endParaRPr lang="zh-CN" altLang="en-US"/>
              </a:p>
            </p:txBody>
          </p:sp>
          <p:sp>
            <p:nvSpPr>
              <p:cNvPr id="73011" name="Freeform 2624"/>
              <p:cNvSpPr>
                <a:spLocks/>
              </p:cNvSpPr>
              <p:nvPr/>
            </p:nvSpPr>
            <p:spPr bwMode="auto">
              <a:xfrm>
                <a:off x="194" y="1813"/>
                <a:ext cx="144" cy="17"/>
              </a:xfrm>
              <a:custGeom>
                <a:avLst/>
                <a:gdLst>
                  <a:gd name="T0" fmla="*/ 143 w 144"/>
                  <a:gd name="T1" fmla="*/ 12 h 17"/>
                  <a:gd name="T2" fmla="*/ 47 w 144"/>
                  <a:gd name="T3" fmla="*/ 0 h 17"/>
                  <a:gd name="T4" fmla="*/ 0 w 144"/>
                  <a:gd name="T5" fmla="*/ 0 h 17"/>
                  <a:gd name="T6" fmla="*/ 50 w 144"/>
                  <a:gd name="T7" fmla="*/ 12 h 17"/>
                  <a:gd name="T8" fmla="*/ 100 w 144"/>
                  <a:gd name="T9" fmla="*/ 16 h 17"/>
                  <a:gd name="T10" fmla="*/ 143 w 144"/>
                  <a:gd name="T11" fmla="*/ 12 h 17"/>
                  <a:gd name="T12" fmla="*/ 0 60000 65536"/>
                  <a:gd name="T13" fmla="*/ 0 60000 65536"/>
                  <a:gd name="T14" fmla="*/ 0 60000 65536"/>
                  <a:gd name="T15" fmla="*/ 0 60000 65536"/>
                  <a:gd name="T16" fmla="*/ 0 60000 65536"/>
                  <a:gd name="T17" fmla="*/ 0 60000 65536"/>
                  <a:gd name="T18" fmla="*/ 0 w 144"/>
                  <a:gd name="T19" fmla="*/ 0 h 17"/>
                  <a:gd name="T20" fmla="*/ 144 w 144"/>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44" h="17">
                    <a:moveTo>
                      <a:pt x="143" y="12"/>
                    </a:moveTo>
                    <a:lnTo>
                      <a:pt x="47" y="0"/>
                    </a:lnTo>
                    <a:lnTo>
                      <a:pt x="0" y="0"/>
                    </a:lnTo>
                    <a:lnTo>
                      <a:pt x="50" y="12"/>
                    </a:lnTo>
                    <a:lnTo>
                      <a:pt x="100" y="16"/>
                    </a:lnTo>
                    <a:lnTo>
                      <a:pt x="143" y="12"/>
                    </a:lnTo>
                  </a:path>
                </a:pathLst>
              </a:custGeom>
              <a:solidFill>
                <a:schemeClr val="hlink"/>
              </a:solidFill>
              <a:ln w="12700" cap="rnd">
                <a:solidFill>
                  <a:srgbClr val="000000"/>
                </a:solidFill>
                <a:round/>
                <a:headEnd/>
                <a:tailEnd/>
              </a:ln>
            </p:spPr>
            <p:txBody>
              <a:bodyPr/>
              <a:lstStyle/>
              <a:p>
                <a:endParaRPr lang="zh-CN" altLang="en-US"/>
              </a:p>
            </p:txBody>
          </p:sp>
          <p:sp>
            <p:nvSpPr>
              <p:cNvPr id="73012" name="Line 2625"/>
              <p:cNvSpPr>
                <a:spLocks noChangeShapeType="1"/>
              </p:cNvSpPr>
              <p:nvPr/>
            </p:nvSpPr>
            <p:spPr bwMode="auto">
              <a:xfrm flipH="1" flipV="1">
                <a:off x="220" y="1813"/>
                <a:ext cx="74" cy="1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13" name="Line 2626"/>
              <p:cNvSpPr>
                <a:spLocks noChangeShapeType="1"/>
              </p:cNvSpPr>
              <p:nvPr/>
            </p:nvSpPr>
            <p:spPr bwMode="auto">
              <a:xfrm>
                <a:off x="194" y="1813"/>
                <a:ext cx="50"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14" name="Freeform 2627"/>
              <p:cNvSpPr>
                <a:spLocks/>
              </p:cNvSpPr>
              <p:nvPr/>
            </p:nvSpPr>
            <p:spPr bwMode="auto">
              <a:xfrm>
                <a:off x="227" y="1823"/>
                <a:ext cx="41" cy="17"/>
              </a:xfrm>
              <a:custGeom>
                <a:avLst/>
                <a:gdLst>
                  <a:gd name="T0" fmla="*/ 0 w 41"/>
                  <a:gd name="T1" fmla="*/ 6 h 17"/>
                  <a:gd name="T2" fmla="*/ 40 w 41"/>
                  <a:gd name="T3" fmla="*/ 16 h 17"/>
                  <a:gd name="T4" fmla="*/ 40 w 41"/>
                  <a:gd name="T5" fmla="*/ 13 h 17"/>
                  <a:gd name="T6" fmla="*/ 27 w 41"/>
                  <a:gd name="T7" fmla="*/ 10 h 17"/>
                  <a:gd name="T8" fmla="*/ 20 w 41"/>
                  <a:gd name="T9" fmla="*/ 6 h 17"/>
                  <a:gd name="T10" fmla="*/ 17 w 41"/>
                  <a:gd name="T11" fmla="*/ 3 h 17"/>
                  <a:gd name="T12" fmla="*/ 17 w 41"/>
                  <a:gd name="T13" fmla="*/ 0 h 17"/>
                  <a:gd name="T14" fmla="*/ 0 60000 65536"/>
                  <a:gd name="T15" fmla="*/ 0 60000 65536"/>
                  <a:gd name="T16" fmla="*/ 0 60000 65536"/>
                  <a:gd name="T17" fmla="*/ 0 60000 65536"/>
                  <a:gd name="T18" fmla="*/ 0 60000 65536"/>
                  <a:gd name="T19" fmla="*/ 0 60000 65536"/>
                  <a:gd name="T20" fmla="*/ 0 60000 65536"/>
                  <a:gd name="T21" fmla="*/ 0 w 41"/>
                  <a:gd name="T22" fmla="*/ 0 h 17"/>
                  <a:gd name="T23" fmla="*/ 41 w 41"/>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17">
                    <a:moveTo>
                      <a:pt x="0" y="6"/>
                    </a:moveTo>
                    <a:lnTo>
                      <a:pt x="40" y="16"/>
                    </a:lnTo>
                    <a:lnTo>
                      <a:pt x="40" y="13"/>
                    </a:lnTo>
                    <a:lnTo>
                      <a:pt x="27" y="10"/>
                    </a:lnTo>
                    <a:lnTo>
                      <a:pt x="20" y="6"/>
                    </a:lnTo>
                    <a:lnTo>
                      <a:pt x="17" y="3"/>
                    </a:lnTo>
                    <a:lnTo>
                      <a:pt x="17" y="0"/>
                    </a:lnTo>
                  </a:path>
                </a:pathLst>
              </a:custGeom>
              <a:solidFill>
                <a:schemeClr val="hlink"/>
              </a:solidFill>
              <a:ln w="12700" cap="rnd">
                <a:solidFill>
                  <a:srgbClr val="000000"/>
                </a:solidFill>
                <a:round/>
                <a:headEnd type="none" w="sm" len="sm"/>
                <a:tailEnd type="none" w="sm" len="sm"/>
              </a:ln>
            </p:spPr>
            <p:txBody>
              <a:bodyPr/>
              <a:lstStyle/>
              <a:p>
                <a:endParaRPr lang="zh-CN" altLang="en-US"/>
              </a:p>
            </p:txBody>
          </p:sp>
          <p:sp>
            <p:nvSpPr>
              <p:cNvPr id="73015" name="Freeform 2628"/>
              <p:cNvSpPr>
                <a:spLocks/>
              </p:cNvSpPr>
              <p:nvPr/>
            </p:nvSpPr>
            <p:spPr bwMode="auto">
              <a:xfrm>
                <a:off x="291" y="1813"/>
                <a:ext cx="61" cy="24"/>
              </a:xfrm>
              <a:custGeom>
                <a:avLst/>
                <a:gdLst>
                  <a:gd name="T0" fmla="*/ 0 w 61"/>
                  <a:gd name="T1" fmla="*/ 13 h 24"/>
                  <a:gd name="T2" fmla="*/ 3 w 61"/>
                  <a:gd name="T3" fmla="*/ 13 h 24"/>
                  <a:gd name="T4" fmla="*/ 10 w 61"/>
                  <a:gd name="T5" fmla="*/ 16 h 24"/>
                  <a:gd name="T6" fmla="*/ 13 w 61"/>
                  <a:gd name="T7" fmla="*/ 20 h 24"/>
                  <a:gd name="T8" fmla="*/ 20 w 61"/>
                  <a:gd name="T9" fmla="*/ 20 h 24"/>
                  <a:gd name="T10" fmla="*/ 23 w 61"/>
                  <a:gd name="T11" fmla="*/ 23 h 24"/>
                  <a:gd name="T12" fmla="*/ 33 w 61"/>
                  <a:gd name="T13" fmla="*/ 23 h 24"/>
                  <a:gd name="T14" fmla="*/ 36 w 61"/>
                  <a:gd name="T15" fmla="*/ 23 h 24"/>
                  <a:gd name="T16" fmla="*/ 43 w 61"/>
                  <a:gd name="T17" fmla="*/ 23 h 24"/>
                  <a:gd name="T18" fmla="*/ 50 w 61"/>
                  <a:gd name="T19" fmla="*/ 23 h 24"/>
                  <a:gd name="T20" fmla="*/ 53 w 61"/>
                  <a:gd name="T21" fmla="*/ 20 h 24"/>
                  <a:gd name="T22" fmla="*/ 57 w 61"/>
                  <a:gd name="T23" fmla="*/ 16 h 24"/>
                  <a:gd name="T24" fmla="*/ 60 w 61"/>
                  <a:gd name="T25" fmla="*/ 16 h 24"/>
                  <a:gd name="T26" fmla="*/ 60 w 61"/>
                  <a:gd name="T27" fmla="*/ 13 h 24"/>
                  <a:gd name="T28" fmla="*/ 60 w 61"/>
                  <a:gd name="T29" fmla="*/ 6 h 24"/>
                  <a:gd name="T30" fmla="*/ 57 w 61"/>
                  <a:gd name="T31" fmla="*/ 3 h 24"/>
                  <a:gd name="T32" fmla="*/ 50 w 61"/>
                  <a:gd name="T33" fmla="*/ 0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1"/>
                  <a:gd name="T52" fmla="*/ 0 h 24"/>
                  <a:gd name="T53" fmla="*/ 61 w 61"/>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1" h="24">
                    <a:moveTo>
                      <a:pt x="0" y="13"/>
                    </a:moveTo>
                    <a:lnTo>
                      <a:pt x="3" y="13"/>
                    </a:lnTo>
                    <a:lnTo>
                      <a:pt x="10" y="16"/>
                    </a:lnTo>
                    <a:lnTo>
                      <a:pt x="13" y="20"/>
                    </a:lnTo>
                    <a:lnTo>
                      <a:pt x="20" y="20"/>
                    </a:lnTo>
                    <a:lnTo>
                      <a:pt x="23" y="23"/>
                    </a:lnTo>
                    <a:lnTo>
                      <a:pt x="33" y="23"/>
                    </a:lnTo>
                    <a:lnTo>
                      <a:pt x="36" y="23"/>
                    </a:lnTo>
                    <a:lnTo>
                      <a:pt x="43" y="23"/>
                    </a:lnTo>
                    <a:lnTo>
                      <a:pt x="50" y="23"/>
                    </a:lnTo>
                    <a:lnTo>
                      <a:pt x="53" y="20"/>
                    </a:lnTo>
                    <a:lnTo>
                      <a:pt x="57" y="16"/>
                    </a:lnTo>
                    <a:lnTo>
                      <a:pt x="60" y="16"/>
                    </a:lnTo>
                    <a:lnTo>
                      <a:pt x="60" y="13"/>
                    </a:lnTo>
                    <a:lnTo>
                      <a:pt x="60" y="6"/>
                    </a:lnTo>
                    <a:lnTo>
                      <a:pt x="57" y="3"/>
                    </a:lnTo>
                    <a:lnTo>
                      <a:pt x="50" y="0"/>
                    </a:lnTo>
                  </a:path>
                </a:pathLst>
              </a:custGeom>
              <a:solidFill>
                <a:schemeClr val="hlink"/>
              </a:solidFill>
              <a:ln w="12700" cap="rnd">
                <a:solidFill>
                  <a:srgbClr val="000000"/>
                </a:solidFill>
                <a:round/>
                <a:headEnd type="none" w="sm" len="sm"/>
                <a:tailEnd type="none" w="sm" len="sm"/>
              </a:ln>
            </p:spPr>
            <p:txBody>
              <a:bodyPr/>
              <a:lstStyle/>
              <a:p>
                <a:endParaRPr lang="zh-CN" altLang="en-US"/>
              </a:p>
            </p:txBody>
          </p:sp>
          <p:sp>
            <p:nvSpPr>
              <p:cNvPr id="73016" name="Freeform 2629"/>
              <p:cNvSpPr>
                <a:spLocks/>
              </p:cNvSpPr>
              <p:nvPr/>
            </p:nvSpPr>
            <p:spPr bwMode="auto">
              <a:xfrm>
                <a:off x="428" y="1823"/>
                <a:ext cx="48" cy="17"/>
              </a:xfrm>
              <a:custGeom>
                <a:avLst/>
                <a:gdLst>
                  <a:gd name="T0" fmla="*/ 0 w 48"/>
                  <a:gd name="T1" fmla="*/ 16 h 17"/>
                  <a:gd name="T2" fmla="*/ 20 w 48"/>
                  <a:gd name="T3" fmla="*/ 16 h 17"/>
                  <a:gd name="T4" fmla="*/ 27 w 48"/>
                  <a:gd name="T5" fmla="*/ 16 h 17"/>
                  <a:gd name="T6" fmla="*/ 30 w 48"/>
                  <a:gd name="T7" fmla="*/ 16 h 17"/>
                  <a:gd name="T8" fmla="*/ 33 w 48"/>
                  <a:gd name="T9" fmla="*/ 16 h 17"/>
                  <a:gd name="T10" fmla="*/ 40 w 48"/>
                  <a:gd name="T11" fmla="*/ 7 h 17"/>
                  <a:gd name="T12" fmla="*/ 43 w 48"/>
                  <a:gd name="T13" fmla="*/ 7 h 17"/>
                  <a:gd name="T14" fmla="*/ 47 w 48"/>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7"/>
                  <a:gd name="T26" fmla="*/ 48 w 48"/>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7">
                    <a:moveTo>
                      <a:pt x="0" y="16"/>
                    </a:moveTo>
                    <a:lnTo>
                      <a:pt x="20" y="16"/>
                    </a:lnTo>
                    <a:lnTo>
                      <a:pt x="27" y="16"/>
                    </a:lnTo>
                    <a:lnTo>
                      <a:pt x="30" y="16"/>
                    </a:lnTo>
                    <a:lnTo>
                      <a:pt x="33" y="16"/>
                    </a:lnTo>
                    <a:lnTo>
                      <a:pt x="40" y="7"/>
                    </a:lnTo>
                    <a:lnTo>
                      <a:pt x="43" y="7"/>
                    </a:lnTo>
                    <a:lnTo>
                      <a:pt x="47" y="0"/>
                    </a:lnTo>
                  </a:path>
                </a:pathLst>
              </a:custGeom>
              <a:solidFill>
                <a:schemeClr val="hlink"/>
              </a:solidFill>
              <a:ln w="12700" cap="rnd">
                <a:solidFill>
                  <a:srgbClr val="000000"/>
                </a:solidFill>
                <a:round/>
                <a:headEnd type="none" w="sm" len="sm"/>
                <a:tailEnd type="none" w="sm" len="sm"/>
              </a:ln>
            </p:spPr>
            <p:txBody>
              <a:bodyPr/>
              <a:lstStyle/>
              <a:p>
                <a:endParaRPr lang="zh-CN" altLang="en-US"/>
              </a:p>
            </p:txBody>
          </p:sp>
          <p:sp>
            <p:nvSpPr>
              <p:cNvPr id="73017" name="Freeform 2630"/>
              <p:cNvSpPr>
                <a:spLocks/>
              </p:cNvSpPr>
              <p:nvPr/>
            </p:nvSpPr>
            <p:spPr bwMode="auto">
              <a:xfrm>
                <a:off x="455" y="1826"/>
                <a:ext cx="87" cy="21"/>
              </a:xfrm>
              <a:custGeom>
                <a:avLst/>
                <a:gdLst>
                  <a:gd name="T0" fmla="*/ 0 w 87"/>
                  <a:gd name="T1" fmla="*/ 0 h 21"/>
                  <a:gd name="T2" fmla="*/ 66 w 87"/>
                  <a:gd name="T3" fmla="*/ 10 h 21"/>
                  <a:gd name="T4" fmla="*/ 86 w 87"/>
                  <a:gd name="T5" fmla="*/ 20 h 21"/>
                  <a:gd name="T6" fmla="*/ 0 60000 65536"/>
                  <a:gd name="T7" fmla="*/ 0 60000 65536"/>
                  <a:gd name="T8" fmla="*/ 0 60000 65536"/>
                  <a:gd name="T9" fmla="*/ 0 w 87"/>
                  <a:gd name="T10" fmla="*/ 0 h 21"/>
                  <a:gd name="T11" fmla="*/ 87 w 87"/>
                  <a:gd name="T12" fmla="*/ 21 h 21"/>
                </a:gdLst>
                <a:ahLst/>
                <a:cxnLst>
                  <a:cxn ang="T6">
                    <a:pos x="T0" y="T1"/>
                  </a:cxn>
                  <a:cxn ang="T7">
                    <a:pos x="T2" y="T3"/>
                  </a:cxn>
                  <a:cxn ang="T8">
                    <a:pos x="T4" y="T5"/>
                  </a:cxn>
                </a:cxnLst>
                <a:rect l="T9" t="T10" r="T11" b="T12"/>
                <a:pathLst>
                  <a:path w="87" h="21">
                    <a:moveTo>
                      <a:pt x="0" y="0"/>
                    </a:moveTo>
                    <a:lnTo>
                      <a:pt x="66" y="10"/>
                    </a:lnTo>
                    <a:lnTo>
                      <a:pt x="86" y="20"/>
                    </a:lnTo>
                  </a:path>
                </a:pathLst>
              </a:custGeom>
              <a:solidFill>
                <a:schemeClr val="hlink"/>
              </a:solidFill>
              <a:ln w="12700" cap="rnd">
                <a:solidFill>
                  <a:srgbClr val="000000"/>
                </a:solidFill>
                <a:round/>
                <a:headEnd type="none" w="sm" len="sm"/>
                <a:tailEnd type="none" w="sm" len="sm"/>
              </a:ln>
            </p:spPr>
            <p:txBody>
              <a:bodyPr/>
              <a:lstStyle/>
              <a:p>
                <a:endParaRPr lang="zh-CN" altLang="en-US"/>
              </a:p>
            </p:txBody>
          </p:sp>
          <p:sp>
            <p:nvSpPr>
              <p:cNvPr id="73018" name="Line 2631"/>
              <p:cNvSpPr>
                <a:spLocks noChangeShapeType="1"/>
              </p:cNvSpPr>
              <p:nvPr/>
            </p:nvSpPr>
            <p:spPr bwMode="auto">
              <a:xfrm flipH="1">
                <a:off x="501" y="1833"/>
                <a:ext cx="14"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19" name="Freeform 2632"/>
              <p:cNvSpPr>
                <a:spLocks/>
              </p:cNvSpPr>
              <p:nvPr/>
            </p:nvSpPr>
            <p:spPr bwMode="auto">
              <a:xfrm>
                <a:off x="525" y="1826"/>
                <a:ext cx="61" cy="18"/>
              </a:xfrm>
              <a:custGeom>
                <a:avLst/>
                <a:gdLst>
                  <a:gd name="T0" fmla="*/ 0 w 61"/>
                  <a:gd name="T1" fmla="*/ 17 h 18"/>
                  <a:gd name="T2" fmla="*/ 10 w 61"/>
                  <a:gd name="T3" fmla="*/ 17 h 18"/>
                  <a:gd name="T4" fmla="*/ 23 w 61"/>
                  <a:gd name="T5" fmla="*/ 17 h 18"/>
                  <a:gd name="T6" fmla="*/ 30 w 61"/>
                  <a:gd name="T7" fmla="*/ 17 h 18"/>
                  <a:gd name="T8" fmla="*/ 33 w 61"/>
                  <a:gd name="T9" fmla="*/ 17 h 18"/>
                  <a:gd name="T10" fmla="*/ 43 w 61"/>
                  <a:gd name="T11" fmla="*/ 17 h 18"/>
                  <a:gd name="T12" fmla="*/ 50 w 61"/>
                  <a:gd name="T13" fmla="*/ 17 h 18"/>
                  <a:gd name="T14" fmla="*/ 57 w 61"/>
                  <a:gd name="T15" fmla="*/ 17 h 18"/>
                  <a:gd name="T16" fmla="*/ 60 w 61"/>
                  <a:gd name="T17" fmla="*/ 13 h 18"/>
                  <a:gd name="T18" fmla="*/ 60 w 61"/>
                  <a:gd name="T19" fmla="*/ 10 h 18"/>
                  <a:gd name="T20" fmla="*/ 60 w 61"/>
                  <a:gd name="T21" fmla="*/ 7 h 18"/>
                  <a:gd name="T22" fmla="*/ 50 w 61"/>
                  <a:gd name="T23" fmla="*/ 3 h 18"/>
                  <a:gd name="T24" fmla="*/ 43 w 61"/>
                  <a:gd name="T25" fmla="*/ 0 h 18"/>
                  <a:gd name="T26" fmla="*/ 40 w 61"/>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18"/>
                  <a:gd name="T44" fmla="*/ 61 w 61"/>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18">
                    <a:moveTo>
                      <a:pt x="0" y="17"/>
                    </a:moveTo>
                    <a:lnTo>
                      <a:pt x="10" y="17"/>
                    </a:lnTo>
                    <a:lnTo>
                      <a:pt x="23" y="17"/>
                    </a:lnTo>
                    <a:lnTo>
                      <a:pt x="30" y="17"/>
                    </a:lnTo>
                    <a:lnTo>
                      <a:pt x="33" y="17"/>
                    </a:lnTo>
                    <a:lnTo>
                      <a:pt x="43" y="17"/>
                    </a:lnTo>
                    <a:lnTo>
                      <a:pt x="50" y="17"/>
                    </a:lnTo>
                    <a:lnTo>
                      <a:pt x="57" y="17"/>
                    </a:lnTo>
                    <a:lnTo>
                      <a:pt x="60" y="13"/>
                    </a:lnTo>
                    <a:lnTo>
                      <a:pt x="60" y="10"/>
                    </a:lnTo>
                    <a:lnTo>
                      <a:pt x="60" y="7"/>
                    </a:lnTo>
                    <a:lnTo>
                      <a:pt x="50" y="3"/>
                    </a:lnTo>
                    <a:lnTo>
                      <a:pt x="43" y="0"/>
                    </a:lnTo>
                    <a:lnTo>
                      <a:pt x="40" y="0"/>
                    </a:lnTo>
                  </a:path>
                </a:pathLst>
              </a:custGeom>
              <a:solidFill>
                <a:schemeClr val="hlink"/>
              </a:solidFill>
              <a:ln w="12700" cap="rnd">
                <a:solidFill>
                  <a:srgbClr val="000000"/>
                </a:solidFill>
                <a:round/>
                <a:headEnd type="none" w="sm" len="sm"/>
                <a:tailEnd type="none" w="sm" len="sm"/>
              </a:ln>
            </p:spPr>
            <p:txBody>
              <a:bodyPr/>
              <a:lstStyle/>
              <a:p>
                <a:endParaRPr lang="zh-CN" altLang="en-US"/>
              </a:p>
            </p:txBody>
          </p:sp>
          <p:sp>
            <p:nvSpPr>
              <p:cNvPr id="73020" name="Line 2633"/>
              <p:cNvSpPr>
                <a:spLocks noChangeShapeType="1"/>
              </p:cNvSpPr>
              <p:nvPr/>
            </p:nvSpPr>
            <p:spPr bwMode="auto">
              <a:xfrm flipV="1">
                <a:off x="725" y="1846"/>
                <a:ext cx="0" cy="1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21" name="Freeform 2634"/>
              <p:cNvSpPr>
                <a:spLocks/>
              </p:cNvSpPr>
              <p:nvPr/>
            </p:nvSpPr>
            <p:spPr bwMode="auto">
              <a:xfrm>
                <a:off x="652" y="1833"/>
                <a:ext cx="28" cy="17"/>
              </a:xfrm>
              <a:custGeom>
                <a:avLst/>
                <a:gdLst>
                  <a:gd name="T0" fmla="*/ 0 w 28"/>
                  <a:gd name="T1" fmla="*/ 13 h 17"/>
                  <a:gd name="T2" fmla="*/ 6 w 28"/>
                  <a:gd name="T3" fmla="*/ 16 h 17"/>
                  <a:gd name="T4" fmla="*/ 17 w 28"/>
                  <a:gd name="T5" fmla="*/ 16 h 17"/>
                  <a:gd name="T6" fmla="*/ 23 w 28"/>
                  <a:gd name="T7" fmla="*/ 13 h 17"/>
                  <a:gd name="T8" fmla="*/ 27 w 28"/>
                  <a:gd name="T9" fmla="*/ 10 h 17"/>
                  <a:gd name="T10" fmla="*/ 27 w 28"/>
                  <a:gd name="T11" fmla="*/ 6 h 17"/>
                  <a:gd name="T12" fmla="*/ 20 w 28"/>
                  <a:gd name="T13" fmla="*/ 6 h 17"/>
                  <a:gd name="T14" fmla="*/ 17 w 28"/>
                  <a:gd name="T15" fmla="*/ 3 h 17"/>
                  <a:gd name="T16" fmla="*/ 10 w 28"/>
                  <a:gd name="T17" fmla="*/ 0 h 17"/>
                  <a:gd name="T18" fmla="*/ 6 w 28"/>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17"/>
                  <a:gd name="T32" fmla="*/ 28 w 28"/>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17">
                    <a:moveTo>
                      <a:pt x="0" y="13"/>
                    </a:moveTo>
                    <a:lnTo>
                      <a:pt x="6" y="16"/>
                    </a:lnTo>
                    <a:lnTo>
                      <a:pt x="17" y="16"/>
                    </a:lnTo>
                    <a:lnTo>
                      <a:pt x="23" y="13"/>
                    </a:lnTo>
                    <a:lnTo>
                      <a:pt x="27" y="10"/>
                    </a:lnTo>
                    <a:lnTo>
                      <a:pt x="27" y="6"/>
                    </a:lnTo>
                    <a:lnTo>
                      <a:pt x="20" y="6"/>
                    </a:lnTo>
                    <a:lnTo>
                      <a:pt x="17" y="3"/>
                    </a:lnTo>
                    <a:lnTo>
                      <a:pt x="10" y="0"/>
                    </a:lnTo>
                    <a:lnTo>
                      <a:pt x="6" y="0"/>
                    </a:lnTo>
                  </a:path>
                </a:pathLst>
              </a:custGeom>
              <a:solidFill>
                <a:schemeClr val="hlink"/>
              </a:solidFill>
              <a:ln w="12700" cap="rnd">
                <a:solidFill>
                  <a:srgbClr val="000000"/>
                </a:solidFill>
                <a:round/>
                <a:headEnd type="none" w="sm" len="sm"/>
                <a:tailEnd type="none" w="sm" len="sm"/>
              </a:ln>
            </p:spPr>
            <p:txBody>
              <a:bodyPr/>
              <a:lstStyle/>
              <a:p>
                <a:endParaRPr lang="zh-CN" altLang="en-US"/>
              </a:p>
            </p:txBody>
          </p:sp>
          <p:sp>
            <p:nvSpPr>
              <p:cNvPr id="73022" name="Line 2635"/>
              <p:cNvSpPr>
                <a:spLocks noChangeShapeType="1"/>
              </p:cNvSpPr>
              <p:nvPr/>
            </p:nvSpPr>
            <p:spPr bwMode="auto">
              <a:xfrm flipH="1" flipV="1">
                <a:off x="595" y="1833"/>
                <a:ext cx="80" cy="1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23" name="Line 2636"/>
              <p:cNvSpPr>
                <a:spLocks noChangeShapeType="1"/>
              </p:cNvSpPr>
              <p:nvPr/>
            </p:nvSpPr>
            <p:spPr bwMode="auto">
              <a:xfrm flipH="1" flipV="1">
                <a:off x="592" y="1833"/>
                <a:ext cx="70" cy="1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24" name="Line 2637"/>
              <p:cNvSpPr>
                <a:spLocks noChangeShapeType="1"/>
              </p:cNvSpPr>
              <p:nvPr/>
            </p:nvSpPr>
            <p:spPr bwMode="auto">
              <a:xfrm flipH="1" flipV="1">
                <a:off x="632" y="1839"/>
                <a:ext cx="3" cy="1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25" name="Freeform 2638"/>
              <p:cNvSpPr>
                <a:spLocks/>
              </p:cNvSpPr>
              <p:nvPr/>
            </p:nvSpPr>
            <p:spPr bwMode="auto">
              <a:xfrm>
                <a:off x="568" y="1846"/>
                <a:ext cx="108" cy="25"/>
              </a:xfrm>
              <a:custGeom>
                <a:avLst/>
                <a:gdLst>
                  <a:gd name="T0" fmla="*/ 107 w 108"/>
                  <a:gd name="T1" fmla="*/ 7 h 25"/>
                  <a:gd name="T2" fmla="*/ 107 w 108"/>
                  <a:gd name="T3" fmla="*/ 10 h 25"/>
                  <a:gd name="T4" fmla="*/ 107 w 108"/>
                  <a:gd name="T5" fmla="*/ 13 h 25"/>
                  <a:gd name="T6" fmla="*/ 107 w 108"/>
                  <a:gd name="T7" fmla="*/ 17 h 25"/>
                  <a:gd name="T8" fmla="*/ 104 w 108"/>
                  <a:gd name="T9" fmla="*/ 17 h 25"/>
                  <a:gd name="T10" fmla="*/ 104 w 108"/>
                  <a:gd name="T11" fmla="*/ 20 h 25"/>
                  <a:gd name="T12" fmla="*/ 101 w 108"/>
                  <a:gd name="T13" fmla="*/ 20 h 25"/>
                  <a:gd name="T14" fmla="*/ 94 w 108"/>
                  <a:gd name="T15" fmla="*/ 24 h 25"/>
                  <a:gd name="T16" fmla="*/ 84 w 108"/>
                  <a:gd name="T17" fmla="*/ 24 h 25"/>
                  <a:gd name="T18" fmla="*/ 74 w 108"/>
                  <a:gd name="T19" fmla="*/ 24 h 25"/>
                  <a:gd name="T20" fmla="*/ 67 w 108"/>
                  <a:gd name="T21" fmla="*/ 24 h 25"/>
                  <a:gd name="T22" fmla="*/ 60 w 108"/>
                  <a:gd name="T23" fmla="*/ 24 h 25"/>
                  <a:gd name="T24" fmla="*/ 50 w 108"/>
                  <a:gd name="T25" fmla="*/ 24 h 25"/>
                  <a:gd name="T26" fmla="*/ 44 w 108"/>
                  <a:gd name="T27" fmla="*/ 24 h 25"/>
                  <a:gd name="T28" fmla="*/ 17 w 108"/>
                  <a:gd name="T29" fmla="*/ 17 h 25"/>
                  <a:gd name="T30" fmla="*/ 10 w 108"/>
                  <a:gd name="T31" fmla="*/ 17 h 25"/>
                  <a:gd name="T32" fmla="*/ 7 w 108"/>
                  <a:gd name="T33" fmla="*/ 13 h 25"/>
                  <a:gd name="T34" fmla="*/ 0 w 108"/>
                  <a:gd name="T35" fmla="*/ 10 h 25"/>
                  <a:gd name="T36" fmla="*/ 7 w 108"/>
                  <a:gd name="T37" fmla="*/ 10 h 25"/>
                  <a:gd name="T38" fmla="*/ 7 w 108"/>
                  <a:gd name="T39" fmla="*/ 3 h 25"/>
                  <a:gd name="T40" fmla="*/ 10 w 108"/>
                  <a:gd name="T41" fmla="*/ 0 h 25"/>
                  <a:gd name="T42" fmla="*/ 14 w 108"/>
                  <a:gd name="T43" fmla="*/ 0 h 25"/>
                  <a:gd name="T44" fmla="*/ 17 w 108"/>
                  <a:gd name="T45" fmla="*/ 0 h 25"/>
                  <a:gd name="T46" fmla="*/ 34 w 108"/>
                  <a:gd name="T47" fmla="*/ 0 h 25"/>
                  <a:gd name="T48" fmla="*/ 27 w 108"/>
                  <a:gd name="T49" fmla="*/ 0 h 25"/>
                  <a:gd name="T50" fmla="*/ 47 w 108"/>
                  <a:gd name="T51" fmla="*/ 0 h 25"/>
                  <a:gd name="T52" fmla="*/ 54 w 108"/>
                  <a:gd name="T53" fmla="*/ 0 h 25"/>
                  <a:gd name="T54" fmla="*/ 64 w 108"/>
                  <a:gd name="T55" fmla="*/ 0 h 25"/>
                  <a:gd name="T56" fmla="*/ 77 w 108"/>
                  <a:gd name="T57" fmla="*/ 0 h 25"/>
                  <a:gd name="T58" fmla="*/ 84 w 108"/>
                  <a:gd name="T59" fmla="*/ 0 h 25"/>
                  <a:gd name="T60" fmla="*/ 17 w 108"/>
                  <a:gd name="T61" fmla="*/ 0 h 25"/>
                  <a:gd name="T62" fmla="*/ 97 w 108"/>
                  <a:gd name="T63" fmla="*/ 0 h 25"/>
                  <a:gd name="T64" fmla="*/ 101 w 108"/>
                  <a:gd name="T65" fmla="*/ 0 h 25"/>
                  <a:gd name="T66" fmla="*/ 104 w 108"/>
                  <a:gd name="T67" fmla="*/ 0 h 25"/>
                  <a:gd name="T68" fmla="*/ 107 w 108"/>
                  <a:gd name="T69" fmla="*/ 7 h 2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
                  <a:gd name="T106" fmla="*/ 0 h 25"/>
                  <a:gd name="T107" fmla="*/ 108 w 108"/>
                  <a:gd name="T108" fmla="*/ 25 h 2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 h="25">
                    <a:moveTo>
                      <a:pt x="107" y="7"/>
                    </a:moveTo>
                    <a:lnTo>
                      <a:pt x="107" y="10"/>
                    </a:lnTo>
                    <a:lnTo>
                      <a:pt x="107" y="13"/>
                    </a:lnTo>
                    <a:lnTo>
                      <a:pt x="107" y="17"/>
                    </a:lnTo>
                    <a:lnTo>
                      <a:pt x="104" y="17"/>
                    </a:lnTo>
                    <a:lnTo>
                      <a:pt x="104" y="20"/>
                    </a:lnTo>
                    <a:lnTo>
                      <a:pt x="101" y="20"/>
                    </a:lnTo>
                    <a:lnTo>
                      <a:pt x="94" y="24"/>
                    </a:lnTo>
                    <a:lnTo>
                      <a:pt x="84" y="24"/>
                    </a:lnTo>
                    <a:lnTo>
                      <a:pt x="74" y="24"/>
                    </a:lnTo>
                    <a:lnTo>
                      <a:pt x="67" y="24"/>
                    </a:lnTo>
                    <a:lnTo>
                      <a:pt x="60" y="24"/>
                    </a:lnTo>
                    <a:lnTo>
                      <a:pt x="50" y="24"/>
                    </a:lnTo>
                    <a:lnTo>
                      <a:pt x="44" y="24"/>
                    </a:lnTo>
                    <a:lnTo>
                      <a:pt x="17" y="17"/>
                    </a:lnTo>
                    <a:lnTo>
                      <a:pt x="10" y="17"/>
                    </a:lnTo>
                    <a:lnTo>
                      <a:pt x="7" y="13"/>
                    </a:lnTo>
                    <a:lnTo>
                      <a:pt x="0" y="10"/>
                    </a:lnTo>
                    <a:lnTo>
                      <a:pt x="7" y="10"/>
                    </a:lnTo>
                    <a:lnTo>
                      <a:pt x="7" y="3"/>
                    </a:lnTo>
                    <a:lnTo>
                      <a:pt x="10" y="0"/>
                    </a:lnTo>
                    <a:lnTo>
                      <a:pt x="14" y="0"/>
                    </a:lnTo>
                    <a:lnTo>
                      <a:pt x="17" y="0"/>
                    </a:lnTo>
                    <a:lnTo>
                      <a:pt x="34" y="0"/>
                    </a:lnTo>
                    <a:lnTo>
                      <a:pt x="27" y="0"/>
                    </a:lnTo>
                    <a:lnTo>
                      <a:pt x="47" y="0"/>
                    </a:lnTo>
                    <a:lnTo>
                      <a:pt x="54" y="0"/>
                    </a:lnTo>
                    <a:lnTo>
                      <a:pt x="64" y="0"/>
                    </a:lnTo>
                    <a:lnTo>
                      <a:pt x="77" y="0"/>
                    </a:lnTo>
                    <a:lnTo>
                      <a:pt x="84" y="0"/>
                    </a:lnTo>
                    <a:lnTo>
                      <a:pt x="17" y="0"/>
                    </a:lnTo>
                    <a:lnTo>
                      <a:pt x="97" y="0"/>
                    </a:lnTo>
                    <a:lnTo>
                      <a:pt x="101" y="0"/>
                    </a:lnTo>
                    <a:lnTo>
                      <a:pt x="104" y="0"/>
                    </a:lnTo>
                    <a:lnTo>
                      <a:pt x="107" y="7"/>
                    </a:lnTo>
                  </a:path>
                </a:pathLst>
              </a:custGeom>
              <a:solidFill>
                <a:schemeClr val="hlink"/>
              </a:solidFill>
              <a:ln w="12700" cap="rnd">
                <a:solidFill>
                  <a:srgbClr val="000000"/>
                </a:solidFill>
                <a:round/>
                <a:headEnd/>
                <a:tailEnd/>
              </a:ln>
            </p:spPr>
            <p:txBody>
              <a:bodyPr/>
              <a:lstStyle/>
              <a:p>
                <a:endParaRPr lang="zh-CN" altLang="en-US"/>
              </a:p>
            </p:txBody>
          </p:sp>
          <p:sp>
            <p:nvSpPr>
              <p:cNvPr id="73026" name="Line 2639"/>
              <p:cNvSpPr>
                <a:spLocks noChangeShapeType="1"/>
              </p:cNvSpPr>
              <p:nvPr/>
            </p:nvSpPr>
            <p:spPr bwMode="auto">
              <a:xfrm>
                <a:off x="602" y="1846"/>
                <a:ext cx="0" cy="2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27" name="Line 2640"/>
              <p:cNvSpPr>
                <a:spLocks noChangeShapeType="1"/>
              </p:cNvSpPr>
              <p:nvPr/>
            </p:nvSpPr>
            <p:spPr bwMode="auto">
              <a:xfrm>
                <a:off x="608" y="1846"/>
                <a:ext cx="0" cy="2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28" name="Line 2641"/>
              <p:cNvSpPr>
                <a:spLocks noChangeShapeType="1"/>
              </p:cNvSpPr>
              <p:nvPr/>
            </p:nvSpPr>
            <p:spPr bwMode="auto">
              <a:xfrm>
                <a:off x="655" y="1846"/>
                <a:ext cx="0" cy="2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29" name="Line 2642"/>
              <p:cNvSpPr>
                <a:spLocks noChangeShapeType="1"/>
              </p:cNvSpPr>
              <p:nvPr/>
            </p:nvSpPr>
            <p:spPr bwMode="auto">
              <a:xfrm>
                <a:off x="635" y="1846"/>
                <a:ext cx="0" cy="2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30" name="Freeform 2643"/>
              <p:cNvSpPr>
                <a:spLocks/>
              </p:cNvSpPr>
              <p:nvPr/>
            </p:nvSpPr>
            <p:spPr bwMode="auto">
              <a:xfrm>
                <a:off x="719" y="1819"/>
                <a:ext cx="17" cy="18"/>
              </a:xfrm>
              <a:custGeom>
                <a:avLst/>
                <a:gdLst>
                  <a:gd name="T0" fmla="*/ 16 w 17"/>
                  <a:gd name="T1" fmla="*/ 17 h 18"/>
                  <a:gd name="T2" fmla="*/ 16 w 17"/>
                  <a:gd name="T3" fmla="*/ 0 h 18"/>
                  <a:gd name="T4" fmla="*/ 0 w 17"/>
                  <a:gd name="T5" fmla="*/ 0 h 18"/>
                  <a:gd name="T6" fmla="*/ 0 w 17"/>
                  <a:gd name="T7" fmla="*/ 17 h 18"/>
                  <a:gd name="T8" fmla="*/ 16 w 17"/>
                  <a:gd name="T9" fmla="*/ 17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16" y="17"/>
                    </a:moveTo>
                    <a:lnTo>
                      <a:pt x="16" y="0"/>
                    </a:lnTo>
                    <a:lnTo>
                      <a:pt x="0" y="0"/>
                    </a:lnTo>
                    <a:lnTo>
                      <a:pt x="0" y="17"/>
                    </a:lnTo>
                    <a:lnTo>
                      <a:pt x="16" y="17"/>
                    </a:lnTo>
                  </a:path>
                </a:pathLst>
              </a:custGeom>
              <a:solidFill>
                <a:schemeClr val="hlink"/>
              </a:solidFill>
              <a:ln w="12700" cap="rnd">
                <a:solidFill>
                  <a:srgbClr val="000000"/>
                </a:solidFill>
                <a:round/>
                <a:headEnd/>
                <a:tailEnd/>
              </a:ln>
            </p:spPr>
            <p:txBody>
              <a:bodyPr/>
              <a:lstStyle/>
              <a:p>
                <a:endParaRPr lang="zh-CN" altLang="en-US"/>
              </a:p>
            </p:txBody>
          </p:sp>
          <p:sp>
            <p:nvSpPr>
              <p:cNvPr id="73031" name="Freeform 2644"/>
              <p:cNvSpPr>
                <a:spLocks/>
              </p:cNvSpPr>
              <p:nvPr/>
            </p:nvSpPr>
            <p:spPr bwMode="auto">
              <a:xfrm>
                <a:off x="247" y="1756"/>
                <a:ext cx="25" cy="51"/>
              </a:xfrm>
              <a:custGeom>
                <a:avLst/>
                <a:gdLst>
                  <a:gd name="T0" fmla="*/ 0 w 25"/>
                  <a:gd name="T1" fmla="*/ 0 h 51"/>
                  <a:gd name="T2" fmla="*/ 7 w 25"/>
                  <a:gd name="T3" fmla="*/ 0 h 51"/>
                  <a:gd name="T4" fmla="*/ 24 w 25"/>
                  <a:gd name="T5" fmla="*/ 47 h 51"/>
                  <a:gd name="T6" fmla="*/ 17 w 25"/>
                  <a:gd name="T7" fmla="*/ 50 h 51"/>
                  <a:gd name="T8" fmla="*/ 0 w 25"/>
                  <a:gd name="T9" fmla="*/ 0 h 51"/>
                  <a:gd name="T10" fmla="*/ 0 60000 65536"/>
                  <a:gd name="T11" fmla="*/ 0 60000 65536"/>
                  <a:gd name="T12" fmla="*/ 0 60000 65536"/>
                  <a:gd name="T13" fmla="*/ 0 60000 65536"/>
                  <a:gd name="T14" fmla="*/ 0 60000 65536"/>
                  <a:gd name="T15" fmla="*/ 0 w 25"/>
                  <a:gd name="T16" fmla="*/ 0 h 51"/>
                  <a:gd name="T17" fmla="*/ 25 w 25"/>
                  <a:gd name="T18" fmla="*/ 51 h 51"/>
                </a:gdLst>
                <a:ahLst/>
                <a:cxnLst>
                  <a:cxn ang="T10">
                    <a:pos x="T0" y="T1"/>
                  </a:cxn>
                  <a:cxn ang="T11">
                    <a:pos x="T2" y="T3"/>
                  </a:cxn>
                  <a:cxn ang="T12">
                    <a:pos x="T4" y="T5"/>
                  </a:cxn>
                  <a:cxn ang="T13">
                    <a:pos x="T6" y="T7"/>
                  </a:cxn>
                  <a:cxn ang="T14">
                    <a:pos x="T8" y="T9"/>
                  </a:cxn>
                </a:cxnLst>
                <a:rect l="T15" t="T16" r="T17" b="T18"/>
                <a:pathLst>
                  <a:path w="25" h="51">
                    <a:moveTo>
                      <a:pt x="0" y="0"/>
                    </a:moveTo>
                    <a:lnTo>
                      <a:pt x="7" y="0"/>
                    </a:lnTo>
                    <a:lnTo>
                      <a:pt x="24" y="47"/>
                    </a:lnTo>
                    <a:lnTo>
                      <a:pt x="17" y="50"/>
                    </a:lnTo>
                    <a:lnTo>
                      <a:pt x="0" y="0"/>
                    </a:lnTo>
                  </a:path>
                </a:pathLst>
              </a:custGeom>
              <a:solidFill>
                <a:schemeClr val="hlink"/>
              </a:solidFill>
              <a:ln w="12700" cap="rnd">
                <a:solidFill>
                  <a:srgbClr val="000000"/>
                </a:solidFill>
                <a:round/>
                <a:headEnd/>
                <a:tailEnd/>
              </a:ln>
            </p:spPr>
            <p:txBody>
              <a:bodyPr/>
              <a:lstStyle/>
              <a:p>
                <a:endParaRPr lang="zh-CN" altLang="en-US"/>
              </a:p>
            </p:txBody>
          </p:sp>
          <p:sp>
            <p:nvSpPr>
              <p:cNvPr id="73032" name="Freeform 2645"/>
              <p:cNvSpPr>
                <a:spLocks/>
              </p:cNvSpPr>
              <p:nvPr/>
            </p:nvSpPr>
            <p:spPr bwMode="auto">
              <a:xfrm>
                <a:off x="799" y="1809"/>
                <a:ext cx="74" cy="38"/>
              </a:xfrm>
              <a:custGeom>
                <a:avLst/>
                <a:gdLst>
                  <a:gd name="T0" fmla="*/ 70 w 74"/>
                  <a:gd name="T1" fmla="*/ 4 h 38"/>
                  <a:gd name="T2" fmla="*/ 70 w 74"/>
                  <a:gd name="T3" fmla="*/ 34 h 38"/>
                  <a:gd name="T4" fmla="*/ 70 w 74"/>
                  <a:gd name="T5" fmla="*/ 37 h 38"/>
                  <a:gd name="T6" fmla="*/ 67 w 74"/>
                  <a:gd name="T7" fmla="*/ 37 h 38"/>
                  <a:gd name="T8" fmla="*/ 10 w 74"/>
                  <a:gd name="T9" fmla="*/ 37 h 38"/>
                  <a:gd name="T10" fmla="*/ 7 w 74"/>
                  <a:gd name="T11" fmla="*/ 37 h 38"/>
                  <a:gd name="T12" fmla="*/ 7 w 74"/>
                  <a:gd name="T13" fmla="*/ 34 h 38"/>
                  <a:gd name="T14" fmla="*/ 7 w 74"/>
                  <a:gd name="T15" fmla="*/ 30 h 38"/>
                  <a:gd name="T16" fmla="*/ 7 w 74"/>
                  <a:gd name="T17" fmla="*/ 4 h 38"/>
                  <a:gd name="T18" fmla="*/ 0 w 74"/>
                  <a:gd name="T19" fmla="*/ 4 h 38"/>
                  <a:gd name="T20" fmla="*/ 0 w 74"/>
                  <a:gd name="T21" fmla="*/ 0 h 38"/>
                  <a:gd name="T22" fmla="*/ 73 w 74"/>
                  <a:gd name="T23" fmla="*/ 0 h 38"/>
                  <a:gd name="T24" fmla="*/ 73 w 74"/>
                  <a:gd name="T25" fmla="*/ 4 h 38"/>
                  <a:gd name="T26" fmla="*/ 70 w 74"/>
                  <a:gd name="T27" fmla="*/ 4 h 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4"/>
                  <a:gd name="T43" fmla="*/ 0 h 38"/>
                  <a:gd name="T44" fmla="*/ 74 w 74"/>
                  <a:gd name="T45" fmla="*/ 38 h 3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4" h="38">
                    <a:moveTo>
                      <a:pt x="70" y="4"/>
                    </a:moveTo>
                    <a:lnTo>
                      <a:pt x="70" y="34"/>
                    </a:lnTo>
                    <a:lnTo>
                      <a:pt x="70" y="37"/>
                    </a:lnTo>
                    <a:lnTo>
                      <a:pt x="67" y="37"/>
                    </a:lnTo>
                    <a:lnTo>
                      <a:pt x="10" y="37"/>
                    </a:lnTo>
                    <a:lnTo>
                      <a:pt x="7" y="37"/>
                    </a:lnTo>
                    <a:lnTo>
                      <a:pt x="7" y="34"/>
                    </a:lnTo>
                    <a:lnTo>
                      <a:pt x="7" y="30"/>
                    </a:lnTo>
                    <a:lnTo>
                      <a:pt x="7" y="4"/>
                    </a:lnTo>
                    <a:lnTo>
                      <a:pt x="0" y="4"/>
                    </a:lnTo>
                    <a:lnTo>
                      <a:pt x="0" y="0"/>
                    </a:lnTo>
                    <a:lnTo>
                      <a:pt x="73" y="0"/>
                    </a:lnTo>
                    <a:lnTo>
                      <a:pt x="73" y="4"/>
                    </a:lnTo>
                    <a:lnTo>
                      <a:pt x="70" y="4"/>
                    </a:lnTo>
                  </a:path>
                </a:pathLst>
              </a:custGeom>
              <a:solidFill>
                <a:schemeClr val="hlink"/>
              </a:solidFill>
              <a:ln w="12700" cap="rnd">
                <a:solidFill>
                  <a:srgbClr val="000000"/>
                </a:solidFill>
                <a:round/>
                <a:headEnd/>
                <a:tailEnd/>
              </a:ln>
            </p:spPr>
            <p:txBody>
              <a:bodyPr/>
              <a:lstStyle/>
              <a:p>
                <a:endParaRPr lang="zh-CN" altLang="en-US"/>
              </a:p>
            </p:txBody>
          </p:sp>
          <p:sp>
            <p:nvSpPr>
              <p:cNvPr id="73033" name="Freeform 2646"/>
              <p:cNvSpPr>
                <a:spLocks/>
              </p:cNvSpPr>
              <p:nvPr/>
            </p:nvSpPr>
            <p:spPr bwMode="auto">
              <a:xfrm>
                <a:off x="257" y="1813"/>
                <a:ext cx="650" cy="1"/>
              </a:xfrm>
              <a:custGeom>
                <a:avLst/>
                <a:gdLst>
                  <a:gd name="T0" fmla="*/ 649 w 650"/>
                  <a:gd name="T1" fmla="*/ 0 h 1"/>
                  <a:gd name="T2" fmla="*/ 101 w 650"/>
                  <a:gd name="T3" fmla="*/ 0 h 1"/>
                  <a:gd name="T4" fmla="*/ 0 w 650"/>
                  <a:gd name="T5" fmla="*/ 0 h 1"/>
                  <a:gd name="T6" fmla="*/ 0 60000 65536"/>
                  <a:gd name="T7" fmla="*/ 0 60000 65536"/>
                  <a:gd name="T8" fmla="*/ 0 60000 65536"/>
                  <a:gd name="T9" fmla="*/ 0 w 650"/>
                  <a:gd name="T10" fmla="*/ 0 h 1"/>
                  <a:gd name="T11" fmla="*/ 650 w 650"/>
                  <a:gd name="T12" fmla="*/ 1 h 1"/>
                </a:gdLst>
                <a:ahLst/>
                <a:cxnLst>
                  <a:cxn ang="T6">
                    <a:pos x="T0" y="T1"/>
                  </a:cxn>
                  <a:cxn ang="T7">
                    <a:pos x="T2" y="T3"/>
                  </a:cxn>
                  <a:cxn ang="T8">
                    <a:pos x="T4" y="T5"/>
                  </a:cxn>
                </a:cxnLst>
                <a:rect l="T9" t="T10" r="T11" b="T12"/>
                <a:pathLst>
                  <a:path w="650" h="1">
                    <a:moveTo>
                      <a:pt x="649" y="0"/>
                    </a:moveTo>
                    <a:lnTo>
                      <a:pt x="101" y="0"/>
                    </a:lnTo>
                    <a:lnTo>
                      <a:pt x="0" y="0"/>
                    </a:lnTo>
                  </a:path>
                </a:pathLst>
              </a:custGeom>
              <a:solidFill>
                <a:schemeClr val="hlink"/>
              </a:solidFill>
              <a:ln w="12700" cap="rnd">
                <a:solidFill>
                  <a:srgbClr val="000000"/>
                </a:solidFill>
                <a:round/>
                <a:headEnd type="none" w="sm" len="sm"/>
                <a:tailEnd type="none" w="sm" len="sm"/>
              </a:ln>
            </p:spPr>
            <p:txBody>
              <a:bodyPr/>
              <a:lstStyle/>
              <a:p>
                <a:endParaRPr lang="zh-CN" altLang="en-US"/>
              </a:p>
            </p:txBody>
          </p:sp>
          <p:sp>
            <p:nvSpPr>
              <p:cNvPr id="73034" name="Line 2647"/>
              <p:cNvSpPr>
                <a:spLocks noChangeShapeType="1"/>
              </p:cNvSpPr>
              <p:nvPr/>
            </p:nvSpPr>
            <p:spPr bwMode="auto">
              <a:xfrm flipH="1">
                <a:off x="852" y="1839"/>
                <a:ext cx="1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35" name="Line 2648"/>
              <p:cNvSpPr>
                <a:spLocks noChangeShapeType="1"/>
              </p:cNvSpPr>
              <p:nvPr/>
            </p:nvSpPr>
            <p:spPr bwMode="auto">
              <a:xfrm flipH="1">
                <a:off x="809" y="1839"/>
                <a:ext cx="1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36" name="Line 2649"/>
              <p:cNvSpPr>
                <a:spLocks noChangeShapeType="1"/>
              </p:cNvSpPr>
              <p:nvPr/>
            </p:nvSpPr>
            <p:spPr bwMode="auto">
              <a:xfrm flipH="1">
                <a:off x="769" y="1870"/>
                <a:ext cx="144"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37" name="Freeform 2650"/>
              <p:cNvSpPr>
                <a:spLocks/>
              </p:cNvSpPr>
              <p:nvPr/>
            </p:nvSpPr>
            <p:spPr bwMode="auto">
              <a:xfrm>
                <a:off x="963" y="1823"/>
                <a:ext cx="17" cy="17"/>
              </a:xfrm>
              <a:custGeom>
                <a:avLst/>
                <a:gdLst>
                  <a:gd name="T0" fmla="*/ 13 w 17"/>
                  <a:gd name="T1" fmla="*/ 0 h 17"/>
                  <a:gd name="T2" fmla="*/ 16 w 17"/>
                  <a:gd name="T3" fmla="*/ 16 h 17"/>
                  <a:gd name="T4" fmla="*/ 0 w 17"/>
                  <a:gd name="T5" fmla="*/ 7 h 17"/>
                  <a:gd name="T6" fmla="*/ 0 w 17"/>
                  <a:gd name="T7" fmla="*/ 0 h 17"/>
                  <a:gd name="T8" fmla="*/ 13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3" y="0"/>
                    </a:moveTo>
                    <a:lnTo>
                      <a:pt x="16" y="16"/>
                    </a:lnTo>
                    <a:lnTo>
                      <a:pt x="0" y="7"/>
                    </a:lnTo>
                    <a:lnTo>
                      <a:pt x="0" y="0"/>
                    </a:lnTo>
                    <a:lnTo>
                      <a:pt x="13" y="0"/>
                    </a:lnTo>
                  </a:path>
                </a:pathLst>
              </a:custGeom>
              <a:solidFill>
                <a:schemeClr val="hlink"/>
              </a:solidFill>
              <a:ln w="12700" cap="rnd">
                <a:solidFill>
                  <a:srgbClr val="000000"/>
                </a:solidFill>
                <a:round/>
                <a:headEnd/>
                <a:tailEnd/>
              </a:ln>
            </p:spPr>
            <p:txBody>
              <a:bodyPr/>
              <a:lstStyle/>
              <a:p>
                <a:endParaRPr lang="zh-CN" altLang="en-US"/>
              </a:p>
            </p:txBody>
          </p:sp>
          <p:sp>
            <p:nvSpPr>
              <p:cNvPr id="73038" name="Freeform 2651"/>
              <p:cNvSpPr>
                <a:spLocks/>
              </p:cNvSpPr>
              <p:nvPr/>
            </p:nvSpPr>
            <p:spPr bwMode="auto">
              <a:xfrm>
                <a:off x="973" y="1823"/>
                <a:ext cx="18" cy="17"/>
              </a:xfrm>
              <a:custGeom>
                <a:avLst/>
                <a:gdLst>
                  <a:gd name="T0" fmla="*/ 0 w 18"/>
                  <a:gd name="T1" fmla="*/ 0 h 17"/>
                  <a:gd name="T2" fmla="*/ 6 w 18"/>
                  <a:gd name="T3" fmla="*/ 0 h 17"/>
                  <a:gd name="T4" fmla="*/ 17 w 18"/>
                  <a:gd name="T5" fmla="*/ 12 h 17"/>
                  <a:gd name="T6" fmla="*/ 3 w 18"/>
                  <a:gd name="T7" fmla="*/ 16 h 17"/>
                  <a:gd name="T8" fmla="*/ 0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0"/>
                    </a:moveTo>
                    <a:lnTo>
                      <a:pt x="6" y="0"/>
                    </a:lnTo>
                    <a:lnTo>
                      <a:pt x="17" y="12"/>
                    </a:lnTo>
                    <a:lnTo>
                      <a:pt x="3" y="16"/>
                    </a:lnTo>
                    <a:lnTo>
                      <a:pt x="0" y="0"/>
                    </a:lnTo>
                  </a:path>
                </a:pathLst>
              </a:custGeom>
              <a:solidFill>
                <a:schemeClr val="hlink"/>
              </a:solidFill>
              <a:ln w="12700" cap="rnd">
                <a:solidFill>
                  <a:srgbClr val="000000"/>
                </a:solidFill>
                <a:round/>
                <a:headEnd/>
                <a:tailEnd/>
              </a:ln>
            </p:spPr>
            <p:txBody>
              <a:bodyPr/>
              <a:lstStyle/>
              <a:p>
                <a:endParaRPr lang="zh-CN" altLang="en-US"/>
              </a:p>
            </p:txBody>
          </p:sp>
          <p:sp>
            <p:nvSpPr>
              <p:cNvPr id="73039" name="Freeform 2652"/>
              <p:cNvSpPr>
                <a:spLocks/>
              </p:cNvSpPr>
              <p:nvPr/>
            </p:nvSpPr>
            <p:spPr bwMode="auto">
              <a:xfrm>
                <a:off x="979" y="1823"/>
                <a:ext cx="18" cy="17"/>
              </a:xfrm>
              <a:custGeom>
                <a:avLst/>
                <a:gdLst>
                  <a:gd name="T0" fmla="*/ 17 w 18"/>
                  <a:gd name="T1" fmla="*/ 12 h 17"/>
                  <a:gd name="T2" fmla="*/ 11 w 18"/>
                  <a:gd name="T3" fmla="*/ 16 h 17"/>
                  <a:gd name="T4" fmla="*/ 0 w 18"/>
                  <a:gd name="T5" fmla="*/ 0 h 17"/>
                  <a:gd name="T6" fmla="*/ 11 w 18"/>
                  <a:gd name="T7" fmla="*/ 0 h 17"/>
                  <a:gd name="T8" fmla="*/ 17 w 18"/>
                  <a:gd name="T9" fmla="*/ 12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17" y="12"/>
                    </a:moveTo>
                    <a:lnTo>
                      <a:pt x="11" y="16"/>
                    </a:lnTo>
                    <a:lnTo>
                      <a:pt x="0" y="0"/>
                    </a:lnTo>
                    <a:lnTo>
                      <a:pt x="11" y="0"/>
                    </a:lnTo>
                    <a:lnTo>
                      <a:pt x="17" y="12"/>
                    </a:lnTo>
                  </a:path>
                </a:pathLst>
              </a:custGeom>
              <a:solidFill>
                <a:schemeClr val="hlink"/>
              </a:solidFill>
              <a:ln w="12700" cap="rnd">
                <a:solidFill>
                  <a:srgbClr val="000000"/>
                </a:solidFill>
                <a:round/>
                <a:headEnd/>
                <a:tailEnd/>
              </a:ln>
            </p:spPr>
            <p:txBody>
              <a:bodyPr/>
              <a:lstStyle/>
              <a:p>
                <a:endParaRPr lang="zh-CN" altLang="en-US"/>
              </a:p>
            </p:txBody>
          </p:sp>
          <p:sp>
            <p:nvSpPr>
              <p:cNvPr id="73040" name="Freeform 2653"/>
              <p:cNvSpPr>
                <a:spLocks/>
              </p:cNvSpPr>
              <p:nvPr/>
            </p:nvSpPr>
            <p:spPr bwMode="auto">
              <a:xfrm>
                <a:off x="976" y="1819"/>
                <a:ext cx="18" cy="1"/>
              </a:xfrm>
              <a:custGeom>
                <a:avLst/>
                <a:gdLst>
                  <a:gd name="T0" fmla="*/ 17 w 18"/>
                  <a:gd name="T1" fmla="*/ 0 h 1"/>
                  <a:gd name="T2" fmla="*/ 0 w 18"/>
                  <a:gd name="T3" fmla="*/ 0 h 1"/>
                  <a:gd name="T4" fmla="*/ 17 w 18"/>
                  <a:gd name="T5" fmla="*/ 0 h 1"/>
                  <a:gd name="T6" fmla="*/ 0 60000 65536"/>
                  <a:gd name="T7" fmla="*/ 0 60000 65536"/>
                  <a:gd name="T8" fmla="*/ 0 60000 65536"/>
                  <a:gd name="T9" fmla="*/ 0 w 18"/>
                  <a:gd name="T10" fmla="*/ 0 h 1"/>
                  <a:gd name="T11" fmla="*/ 18 w 18"/>
                  <a:gd name="T12" fmla="*/ 1 h 1"/>
                </a:gdLst>
                <a:ahLst/>
                <a:cxnLst>
                  <a:cxn ang="T6">
                    <a:pos x="T0" y="T1"/>
                  </a:cxn>
                  <a:cxn ang="T7">
                    <a:pos x="T2" y="T3"/>
                  </a:cxn>
                  <a:cxn ang="T8">
                    <a:pos x="T4" y="T5"/>
                  </a:cxn>
                </a:cxnLst>
                <a:rect l="T9" t="T10" r="T11" b="T12"/>
                <a:pathLst>
                  <a:path w="18" h="1">
                    <a:moveTo>
                      <a:pt x="17" y="0"/>
                    </a:moveTo>
                    <a:lnTo>
                      <a:pt x="0" y="0"/>
                    </a:lnTo>
                    <a:lnTo>
                      <a:pt x="17" y="0"/>
                    </a:lnTo>
                  </a:path>
                </a:pathLst>
              </a:custGeom>
              <a:solidFill>
                <a:schemeClr val="hlink"/>
              </a:solidFill>
              <a:ln w="12700" cap="rnd">
                <a:solidFill>
                  <a:srgbClr val="000000"/>
                </a:solidFill>
                <a:round/>
                <a:headEnd/>
                <a:tailEnd/>
              </a:ln>
            </p:spPr>
            <p:txBody>
              <a:bodyPr/>
              <a:lstStyle/>
              <a:p>
                <a:endParaRPr lang="zh-CN" altLang="en-US"/>
              </a:p>
            </p:txBody>
          </p:sp>
          <p:sp>
            <p:nvSpPr>
              <p:cNvPr id="73041" name="Freeform 2654"/>
              <p:cNvSpPr>
                <a:spLocks/>
              </p:cNvSpPr>
              <p:nvPr/>
            </p:nvSpPr>
            <p:spPr bwMode="auto">
              <a:xfrm>
                <a:off x="973" y="1819"/>
                <a:ext cx="17" cy="1"/>
              </a:xfrm>
              <a:custGeom>
                <a:avLst/>
                <a:gdLst>
                  <a:gd name="T0" fmla="*/ 16 w 17"/>
                  <a:gd name="T1" fmla="*/ 0 h 1"/>
                  <a:gd name="T2" fmla="*/ 0 w 17"/>
                  <a:gd name="T3" fmla="*/ 0 h 1"/>
                  <a:gd name="T4" fmla="*/ 16 w 17"/>
                  <a:gd name="T5" fmla="*/ 0 h 1"/>
                  <a:gd name="T6" fmla="*/ 0 60000 65536"/>
                  <a:gd name="T7" fmla="*/ 0 60000 65536"/>
                  <a:gd name="T8" fmla="*/ 0 60000 65536"/>
                  <a:gd name="T9" fmla="*/ 0 w 17"/>
                  <a:gd name="T10" fmla="*/ 0 h 1"/>
                  <a:gd name="T11" fmla="*/ 17 w 17"/>
                  <a:gd name="T12" fmla="*/ 1 h 1"/>
                </a:gdLst>
                <a:ahLst/>
                <a:cxnLst>
                  <a:cxn ang="T6">
                    <a:pos x="T0" y="T1"/>
                  </a:cxn>
                  <a:cxn ang="T7">
                    <a:pos x="T2" y="T3"/>
                  </a:cxn>
                  <a:cxn ang="T8">
                    <a:pos x="T4" y="T5"/>
                  </a:cxn>
                </a:cxnLst>
                <a:rect l="T9" t="T10" r="T11" b="T12"/>
                <a:pathLst>
                  <a:path w="17" h="1">
                    <a:moveTo>
                      <a:pt x="16" y="0"/>
                    </a:moveTo>
                    <a:lnTo>
                      <a:pt x="0" y="0"/>
                    </a:lnTo>
                    <a:lnTo>
                      <a:pt x="16" y="0"/>
                    </a:lnTo>
                  </a:path>
                </a:pathLst>
              </a:custGeom>
              <a:solidFill>
                <a:schemeClr val="hlink"/>
              </a:solidFill>
              <a:ln w="12700" cap="rnd">
                <a:solidFill>
                  <a:srgbClr val="000000"/>
                </a:solidFill>
                <a:round/>
                <a:headEnd/>
                <a:tailEnd/>
              </a:ln>
            </p:spPr>
            <p:txBody>
              <a:bodyPr/>
              <a:lstStyle/>
              <a:p>
                <a:endParaRPr lang="zh-CN" altLang="en-US"/>
              </a:p>
            </p:txBody>
          </p:sp>
          <p:sp>
            <p:nvSpPr>
              <p:cNvPr id="73042" name="Line 2655"/>
              <p:cNvSpPr>
                <a:spLocks noChangeShapeType="1"/>
              </p:cNvSpPr>
              <p:nvPr/>
            </p:nvSpPr>
            <p:spPr bwMode="auto">
              <a:xfrm flipH="1">
                <a:off x="224" y="1819"/>
                <a:ext cx="10" cy="1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43" name="Line 2656"/>
              <p:cNvSpPr>
                <a:spLocks noChangeShapeType="1"/>
              </p:cNvSpPr>
              <p:nvPr/>
            </p:nvSpPr>
            <p:spPr bwMode="auto">
              <a:xfrm flipH="1">
                <a:off x="220" y="1819"/>
                <a:ext cx="7" cy="1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44" name="Freeform 2657"/>
              <p:cNvSpPr>
                <a:spLocks/>
              </p:cNvSpPr>
              <p:nvPr/>
            </p:nvSpPr>
            <p:spPr bwMode="auto">
              <a:xfrm>
                <a:off x="959" y="1849"/>
                <a:ext cx="17" cy="1"/>
              </a:xfrm>
              <a:custGeom>
                <a:avLst/>
                <a:gdLst>
                  <a:gd name="T0" fmla="*/ 16 w 17"/>
                  <a:gd name="T1" fmla="*/ 0 h 1"/>
                  <a:gd name="T2" fmla="*/ 0 w 17"/>
                  <a:gd name="T3" fmla="*/ 0 h 1"/>
                  <a:gd name="T4" fmla="*/ 0 60000 65536"/>
                  <a:gd name="T5" fmla="*/ 0 60000 65536"/>
                  <a:gd name="T6" fmla="*/ 0 w 17"/>
                  <a:gd name="T7" fmla="*/ 0 h 1"/>
                  <a:gd name="T8" fmla="*/ 17 w 17"/>
                  <a:gd name="T9" fmla="*/ 1 h 1"/>
                </a:gdLst>
                <a:ahLst/>
                <a:cxnLst>
                  <a:cxn ang="T4">
                    <a:pos x="T0" y="T1"/>
                  </a:cxn>
                  <a:cxn ang="T5">
                    <a:pos x="T2" y="T3"/>
                  </a:cxn>
                </a:cxnLst>
                <a:rect l="T6" t="T7" r="T8" b="T9"/>
                <a:pathLst>
                  <a:path w="17" h="1">
                    <a:moveTo>
                      <a:pt x="16" y="0"/>
                    </a:moveTo>
                    <a:lnTo>
                      <a:pt x="0" y="0"/>
                    </a:lnTo>
                  </a:path>
                </a:pathLst>
              </a:custGeom>
              <a:solidFill>
                <a:schemeClr val="hlink"/>
              </a:solidFill>
              <a:ln w="12700" cap="rnd">
                <a:solidFill>
                  <a:srgbClr val="000000"/>
                </a:solidFill>
                <a:round/>
                <a:headEnd type="none" w="sm" len="sm"/>
                <a:tailEnd type="none" w="sm" len="sm"/>
              </a:ln>
            </p:spPr>
            <p:txBody>
              <a:bodyPr/>
              <a:lstStyle/>
              <a:p>
                <a:endParaRPr lang="zh-CN" altLang="en-US"/>
              </a:p>
            </p:txBody>
          </p:sp>
          <p:sp>
            <p:nvSpPr>
              <p:cNvPr id="73045" name="Freeform 2658"/>
              <p:cNvSpPr>
                <a:spLocks/>
              </p:cNvSpPr>
              <p:nvPr/>
            </p:nvSpPr>
            <p:spPr bwMode="auto">
              <a:xfrm>
                <a:off x="939" y="1849"/>
                <a:ext cx="18" cy="18"/>
              </a:xfrm>
              <a:custGeom>
                <a:avLst/>
                <a:gdLst>
                  <a:gd name="T0" fmla="*/ 17 w 18"/>
                  <a:gd name="T1" fmla="*/ 0 h 18"/>
                  <a:gd name="T2" fmla="*/ 14 w 18"/>
                  <a:gd name="T3" fmla="*/ 0 h 18"/>
                  <a:gd name="T4" fmla="*/ 10 w 18"/>
                  <a:gd name="T5" fmla="*/ 0 h 18"/>
                  <a:gd name="T6" fmla="*/ 4 w 18"/>
                  <a:gd name="T7" fmla="*/ 0 h 18"/>
                  <a:gd name="T8" fmla="*/ 0 w 18"/>
                  <a:gd name="T9" fmla="*/ 0 h 18"/>
                  <a:gd name="T10" fmla="*/ 0 w 18"/>
                  <a:gd name="T11" fmla="*/ 17 h 18"/>
                  <a:gd name="T12" fmla="*/ 0 60000 65536"/>
                  <a:gd name="T13" fmla="*/ 0 60000 65536"/>
                  <a:gd name="T14" fmla="*/ 0 60000 65536"/>
                  <a:gd name="T15" fmla="*/ 0 60000 65536"/>
                  <a:gd name="T16" fmla="*/ 0 60000 65536"/>
                  <a:gd name="T17" fmla="*/ 0 60000 65536"/>
                  <a:gd name="T18" fmla="*/ 0 w 18"/>
                  <a:gd name="T19" fmla="*/ 0 h 18"/>
                  <a:gd name="T20" fmla="*/ 18 w 18"/>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8" h="18">
                    <a:moveTo>
                      <a:pt x="17" y="0"/>
                    </a:moveTo>
                    <a:lnTo>
                      <a:pt x="14" y="0"/>
                    </a:lnTo>
                    <a:lnTo>
                      <a:pt x="10" y="0"/>
                    </a:lnTo>
                    <a:lnTo>
                      <a:pt x="4" y="0"/>
                    </a:lnTo>
                    <a:lnTo>
                      <a:pt x="0" y="0"/>
                    </a:lnTo>
                    <a:lnTo>
                      <a:pt x="0" y="17"/>
                    </a:lnTo>
                  </a:path>
                </a:pathLst>
              </a:custGeom>
              <a:solidFill>
                <a:schemeClr val="hlink"/>
              </a:solidFill>
              <a:ln w="12700" cap="rnd">
                <a:solidFill>
                  <a:srgbClr val="000000"/>
                </a:solidFill>
                <a:round/>
                <a:headEnd type="none" w="sm" len="sm"/>
                <a:tailEnd type="none" w="sm" len="sm"/>
              </a:ln>
            </p:spPr>
            <p:txBody>
              <a:bodyPr/>
              <a:lstStyle/>
              <a:p>
                <a:endParaRPr lang="zh-CN" altLang="en-US"/>
              </a:p>
            </p:txBody>
          </p:sp>
          <p:sp>
            <p:nvSpPr>
              <p:cNvPr id="73046" name="Freeform 2659"/>
              <p:cNvSpPr>
                <a:spLocks/>
              </p:cNvSpPr>
              <p:nvPr/>
            </p:nvSpPr>
            <p:spPr bwMode="auto">
              <a:xfrm>
                <a:off x="936" y="1853"/>
                <a:ext cx="17" cy="18"/>
              </a:xfrm>
              <a:custGeom>
                <a:avLst/>
                <a:gdLst>
                  <a:gd name="T0" fmla="*/ 16 w 17"/>
                  <a:gd name="T1" fmla="*/ 0 h 18"/>
                  <a:gd name="T2" fmla="*/ 8 w 17"/>
                  <a:gd name="T3" fmla="*/ 0 h 18"/>
                  <a:gd name="T4" fmla="*/ 8 w 17"/>
                  <a:gd name="T5" fmla="*/ 3 h 18"/>
                  <a:gd name="T6" fmla="*/ 0 w 17"/>
                  <a:gd name="T7" fmla="*/ 6 h 18"/>
                  <a:gd name="T8" fmla="*/ 0 w 17"/>
                  <a:gd name="T9" fmla="*/ 10 h 18"/>
                  <a:gd name="T10" fmla="*/ 8 w 17"/>
                  <a:gd name="T11" fmla="*/ 13 h 18"/>
                  <a:gd name="T12" fmla="*/ 8 w 17"/>
                  <a:gd name="T13" fmla="*/ 17 h 18"/>
                  <a:gd name="T14" fmla="*/ 16 w 17"/>
                  <a:gd name="T15" fmla="*/ 17 h 18"/>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8"/>
                  <a:gd name="T26" fmla="*/ 17 w 17"/>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8">
                    <a:moveTo>
                      <a:pt x="16" y="0"/>
                    </a:moveTo>
                    <a:lnTo>
                      <a:pt x="8" y="0"/>
                    </a:lnTo>
                    <a:lnTo>
                      <a:pt x="8" y="3"/>
                    </a:lnTo>
                    <a:lnTo>
                      <a:pt x="0" y="6"/>
                    </a:lnTo>
                    <a:lnTo>
                      <a:pt x="0" y="10"/>
                    </a:lnTo>
                    <a:lnTo>
                      <a:pt x="8" y="13"/>
                    </a:lnTo>
                    <a:lnTo>
                      <a:pt x="8" y="17"/>
                    </a:lnTo>
                    <a:lnTo>
                      <a:pt x="16" y="17"/>
                    </a:lnTo>
                  </a:path>
                </a:pathLst>
              </a:custGeom>
              <a:solidFill>
                <a:schemeClr val="hlink"/>
              </a:solidFill>
              <a:ln w="12700" cap="rnd">
                <a:solidFill>
                  <a:srgbClr val="000000"/>
                </a:solidFill>
                <a:round/>
                <a:headEnd type="none" w="sm" len="sm"/>
                <a:tailEnd type="none" w="sm" len="sm"/>
              </a:ln>
            </p:spPr>
            <p:txBody>
              <a:bodyPr/>
              <a:lstStyle/>
              <a:p>
                <a:endParaRPr lang="zh-CN" altLang="en-US"/>
              </a:p>
            </p:txBody>
          </p:sp>
          <p:sp>
            <p:nvSpPr>
              <p:cNvPr id="73047" name="Freeform 2660"/>
              <p:cNvSpPr>
                <a:spLocks/>
              </p:cNvSpPr>
              <p:nvPr/>
            </p:nvSpPr>
            <p:spPr bwMode="auto">
              <a:xfrm>
                <a:off x="939" y="1866"/>
                <a:ext cx="18" cy="18"/>
              </a:xfrm>
              <a:custGeom>
                <a:avLst/>
                <a:gdLst>
                  <a:gd name="T0" fmla="*/ 0 w 18"/>
                  <a:gd name="T1" fmla="*/ 17 h 18"/>
                  <a:gd name="T2" fmla="*/ 4 w 18"/>
                  <a:gd name="T3" fmla="*/ 17 h 18"/>
                  <a:gd name="T4" fmla="*/ 7 w 18"/>
                  <a:gd name="T5" fmla="*/ 17 h 18"/>
                  <a:gd name="T6" fmla="*/ 10 w 18"/>
                  <a:gd name="T7" fmla="*/ 17 h 18"/>
                  <a:gd name="T8" fmla="*/ 14 w 18"/>
                  <a:gd name="T9" fmla="*/ 17 h 18"/>
                  <a:gd name="T10" fmla="*/ 17 w 18"/>
                  <a:gd name="T11" fmla="*/ 10 h 18"/>
                  <a:gd name="T12" fmla="*/ 17 w 18"/>
                  <a:gd name="T13" fmla="*/ 0 h 18"/>
                  <a:gd name="T14" fmla="*/ 0 60000 65536"/>
                  <a:gd name="T15" fmla="*/ 0 60000 65536"/>
                  <a:gd name="T16" fmla="*/ 0 60000 65536"/>
                  <a:gd name="T17" fmla="*/ 0 60000 65536"/>
                  <a:gd name="T18" fmla="*/ 0 60000 65536"/>
                  <a:gd name="T19" fmla="*/ 0 60000 65536"/>
                  <a:gd name="T20" fmla="*/ 0 60000 65536"/>
                  <a:gd name="T21" fmla="*/ 0 w 18"/>
                  <a:gd name="T22" fmla="*/ 0 h 18"/>
                  <a:gd name="T23" fmla="*/ 18 w 18"/>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8">
                    <a:moveTo>
                      <a:pt x="0" y="17"/>
                    </a:moveTo>
                    <a:lnTo>
                      <a:pt x="4" y="17"/>
                    </a:lnTo>
                    <a:lnTo>
                      <a:pt x="7" y="17"/>
                    </a:lnTo>
                    <a:lnTo>
                      <a:pt x="10" y="17"/>
                    </a:lnTo>
                    <a:lnTo>
                      <a:pt x="14" y="17"/>
                    </a:lnTo>
                    <a:lnTo>
                      <a:pt x="17" y="10"/>
                    </a:lnTo>
                    <a:lnTo>
                      <a:pt x="17" y="0"/>
                    </a:lnTo>
                  </a:path>
                </a:pathLst>
              </a:custGeom>
              <a:solidFill>
                <a:schemeClr val="hlink"/>
              </a:solidFill>
              <a:ln w="12700" cap="rnd">
                <a:solidFill>
                  <a:srgbClr val="000000"/>
                </a:solidFill>
                <a:round/>
                <a:headEnd type="none" w="sm" len="sm"/>
                <a:tailEnd type="none" w="sm" len="sm"/>
              </a:ln>
            </p:spPr>
            <p:txBody>
              <a:bodyPr/>
              <a:lstStyle/>
              <a:p>
                <a:endParaRPr lang="zh-CN" altLang="en-US"/>
              </a:p>
            </p:txBody>
          </p:sp>
          <p:sp>
            <p:nvSpPr>
              <p:cNvPr id="73048" name="Freeform 2661"/>
              <p:cNvSpPr>
                <a:spLocks/>
              </p:cNvSpPr>
              <p:nvPr/>
            </p:nvSpPr>
            <p:spPr bwMode="auto">
              <a:xfrm>
                <a:off x="956" y="1853"/>
                <a:ext cx="18" cy="18"/>
              </a:xfrm>
              <a:custGeom>
                <a:avLst/>
                <a:gdLst>
                  <a:gd name="T0" fmla="*/ 0 w 18"/>
                  <a:gd name="T1" fmla="*/ 17 h 18"/>
                  <a:gd name="T2" fmla="*/ 7 w 18"/>
                  <a:gd name="T3" fmla="*/ 17 h 18"/>
                  <a:gd name="T4" fmla="*/ 17 w 18"/>
                  <a:gd name="T5" fmla="*/ 13 h 18"/>
                  <a:gd name="T6" fmla="*/ 17 w 18"/>
                  <a:gd name="T7" fmla="*/ 10 h 18"/>
                  <a:gd name="T8" fmla="*/ 17 w 18"/>
                  <a:gd name="T9" fmla="*/ 6 h 18"/>
                  <a:gd name="T10" fmla="*/ 17 w 18"/>
                  <a:gd name="T11" fmla="*/ 3 h 18"/>
                  <a:gd name="T12" fmla="*/ 17 w 18"/>
                  <a:gd name="T13" fmla="*/ 0 h 18"/>
                  <a:gd name="T14" fmla="*/ 0 60000 65536"/>
                  <a:gd name="T15" fmla="*/ 0 60000 65536"/>
                  <a:gd name="T16" fmla="*/ 0 60000 65536"/>
                  <a:gd name="T17" fmla="*/ 0 60000 65536"/>
                  <a:gd name="T18" fmla="*/ 0 60000 65536"/>
                  <a:gd name="T19" fmla="*/ 0 60000 65536"/>
                  <a:gd name="T20" fmla="*/ 0 60000 65536"/>
                  <a:gd name="T21" fmla="*/ 0 w 18"/>
                  <a:gd name="T22" fmla="*/ 0 h 18"/>
                  <a:gd name="T23" fmla="*/ 18 w 18"/>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8">
                    <a:moveTo>
                      <a:pt x="0" y="17"/>
                    </a:moveTo>
                    <a:lnTo>
                      <a:pt x="7" y="17"/>
                    </a:lnTo>
                    <a:lnTo>
                      <a:pt x="17" y="13"/>
                    </a:lnTo>
                    <a:lnTo>
                      <a:pt x="17" y="10"/>
                    </a:lnTo>
                    <a:lnTo>
                      <a:pt x="17" y="6"/>
                    </a:lnTo>
                    <a:lnTo>
                      <a:pt x="17" y="3"/>
                    </a:lnTo>
                    <a:lnTo>
                      <a:pt x="17" y="0"/>
                    </a:lnTo>
                  </a:path>
                </a:pathLst>
              </a:custGeom>
              <a:solidFill>
                <a:schemeClr val="hlink"/>
              </a:solidFill>
              <a:ln w="12700" cap="rnd">
                <a:solidFill>
                  <a:srgbClr val="000000"/>
                </a:solidFill>
                <a:round/>
                <a:headEnd type="none" w="sm" len="sm"/>
                <a:tailEnd type="none" w="sm" len="sm"/>
              </a:ln>
            </p:spPr>
            <p:txBody>
              <a:bodyPr/>
              <a:lstStyle/>
              <a:p>
                <a:endParaRPr lang="zh-CN" altLang="en-US"/>
              </a:p>
            </p:txBody>
          </p:sp>
          <p:sp>
            <p:nvSpPr>
              <p:cNvPr id="73049" name="Freeform 2662"/>
              <p:cNvSpPr>
                <a:spLocks/>
              </p:cNvSpPr>
              <p:nvPr/>
            </p:nvSpPr>
            <p:spPr bwMode="auto">
              <a:xfrm>
                <a:off x="959" y="1849"/>
                <a:ext cx="1" cy="18"/>
              </a:xfrm>
              <a:custGeom>
                <a:avLst/>
                <a:gdLst>
                  <a:gd name="T0" fmla="*/ 0 w 1"/>
                  <a:gd name="T1" fmla="*/ 17 h 18"/>
                  <a:gd name="T2" fmla="*/ 0 w 1"/>
                  <a:gd name="T3" fmla="*/ 0 h 18"/>
                  <a:gd name="T4" fmla="*/ 0 60000 65536"/>
                  <a:gd name="T5" fmla="*/ 0 60000 65536"/>
                  <a:gd name="T6" fmla="*/ 0 w 1"/>
                  <a:gd name="T7" fmla="*/ 0 h 18"/>
                  <a:gd name="T8" fmla="*/ 1 w 1"/>
                  <a:gd name="T9" fmla="*/ 18 h 18"/>
                </a:gdLst>
                <a:ahLst/>
                <a:cxnLst>
                  <a:cxn ang="T4">
                    <a:pos x="T0" y="T1"/>
                  </a:cxn>
                  <a:cxn ang="T5">
                    <a:pos x="T2" y="T3"/>
                  </a:cxn>
                </a:cxnLst>
                <a:rect l="T6" t="T7" r="T8" b="T9"/>
                <a:pathLst>
                  <a:path w="1" h="18">
                    <a:moveTo>
                      <a:pt x="0" y="17"/>
                    </a:moveTo>
                    <a:lnTo>
                      <a:pt x="0" y="0"/>
                    </a:lnTo>
                  </a:path>
                </a:pathLst>
              </a:custGeom>
              <a:solidFill>
                <a:schemeClr val="hlink"/>
              </a:solidFill>
              <a:ln w="12700" cap="rnd">
                <a:solidFill>
                  <a:srgbClr val="000000"/>
                </a:solidFill>
                <a:round/>
                <a:headEnd type="none" w="sm" len="sm"/>
                <a:tailEnd type="none" w="sm" len="sm"/>
              </a:ln>
            </p:spPr>
            <p:txBody>
              <a:bodyPr/>
              <a:lstStyle/>
              <a:p>
                <a:endParaRPr lang="zh-CN" altLang="en-US"/>
              </a:p>
            </p:txBody>
          </p:sp>
          <p:sp>
            <p:nvSpPr>
              <p:cNvPr id="73050" name="Freeform 2663"/>
              <p:cNvSpPr>
                <a:spLocks/>
              </p:cNvSpPr>
              <p:nvPr/>
            </p:nvSpPr>
            <p:spPr bwMode="auto">
              <a:xfrm>
                <a:off x="939" y="1859"/>
                <a:ext cx="18" cy="18"/>
              </a:xfrm>
              <a:custGeom>
                <a:avLst/>
                <a:gdLst>
                  <a:gd name="T0" fmla="*/ 17 w 18"/>
                  <a:gd name="T1" fmla="*/ 17 h 18"/>
                  <a:gd name="T2" fmla="*/ 17 w 18"/>
                  <a:gd name="T3" fmla="*/ 0 h 18"/>
                  <a:gd name="T4" fmla="*/ 0 w 18"/>
                  <a:gd name="T5" fmla="*/ 0 h 18"/>
                  <a:gd name="T6" fmla="*/ 0 w 18"/>
                  <a:gd name="T7" fmla="*/ 17 h 18"/>
                  <a:gd name="T8" fmla="*/ 17 w 18"/>
                  <a:gd name="T9" fmla="*/ 1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7" y="17"/>
                    </a:moveTo>
                    <a:lnTo>
                      <a:pt x="17" y="0"/>
                    </a:lnTo>
                    <a:lnTo>
                      <a:pt x="0" y="0"/>
                    </a:lnTo>
                    <a:lnTo>
                      <a:pt x="0" y="17"/>
                    </a:lnTo>
                    <a:lnTo>
                      <a:pt x="17" y="17"/>
                    </a:lnTo>
                  </a:path>
                </a:pathLst>
              </a:custGeom>
              <a:solidFill>
                <a:schemeClr val="hlink"/>
              </a:solidFill>
              <a:ln w="12700" cap="rnd">
                <a:solidFill>
                  <a:srgbClr val="000000"/>
                </a:solidFill>
                <a:round/>
                <a:headEnd/>
                <a:tailEnd/>
              </a:ln>
            </p:spPr>
            <p:txBody>
              <a:bodyPr/>
              <a:lstStyle/>
              <a:p>
                <a:endParaRPr lang="zh-CN" altLang="en-US"/>
              </a:p>
            </p:txBody>
          </p:sp>
          <p:sp>
            <p:nvSpPr>
              <p:cNvPr id="73051" name="Freeform 2664"/>
              <p:cNvSpPr>
                <a:spLocks/>
              </p:cNvSpPr>
              <p:nvPr/>
            </p:nvSpPr>
            <p:spPr bwMode="auto">
              <a:xfrm>
                <a:off x="719" y="1823"/>
                <a:ext cx="17" cy="17"/>
              </a:xfrm>
              <a:custGeom>
                <a:avLst/>
                <a:gdLst>
                  <a:gd name="T0" fmla="*/ 16 w 17"/>
                  <a:gd name="T1" fmla="*/ 16 h 17"/>
                  <a:gd name="T2" fmla="*/ 16 w 17"/>
                  <a:gd name="T3" fmla="*/ 0 h 17"/>
                  <a:gd name="T4" fmla="*/ 0 w 17"/>
                  <a:gd name="T5" fmla="*/ 0 h 17"/>
                  <a:gd name="T6" fmla="*/ 0 w 17"/>
                  <a:gd name="T7" fmla="*/ 16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16" y="0"/>
                    </a:lnTo>
                    <a:lnTo>
                      <a:pt x="0" y="0"/>
                    </a:lnTo>
                    <a:lnTo>
                      <a:pt x="0" y="16"/>
                    </a:lnTo>
                    <a:lnTo>
                      <a:pt x="16" y="16"/>
                    </a:lnTo>
                  </a:path>
                </a:pathLst>
              </a:custGeom>
              <a:solidFill>
                <a:schemeClr val="hlink"/>
              </a:solidFill>
              <a:ln w="12700" cap="rnd">
                <a:solidFill>
                  <a:srgbClr val="000000"/>
                </a:solidFill>
                <a:round/>
                <a:headEnd/>
                <a:tailEnd/>
              </a:ln>
            </p:spPr>
            <p:txBody>
              <a:bodyPr/>
              <a:lstStyle/>
              <a:p>
                <a:endParaRPr lang="zh-CN" altLang="en-US"/>
              </a:p>
            </p:txBody>
          </p:sp>
          <p:sp>
            <p:nvSpPr>
              <p:cNvPr id="73052" name="Freeform 2665"/>
              <p:cNvSpPr>
                <a:spLocks/>
              </p:cNvSpPr>
              <p:nvPr/>
            </p:nvSpPr>
            <p:spPr bwMode="auto">
              <a:xfrm>
                <a:off x="551" y="1823"/>
                <a:ext cx="18" cy="17"/>
              </a:xfrm>
              <a:custGeom>
                <a:avLst/>
                <a:gdLst>
                  <a:gd name="T0" fmla="*/ 17 w 18"/>
                  <a:gd name="T1" fmla="*/ 16 h 17"/>
                  <a:gd name="T2" fmla="*/ 17 w 18"/>
                  <a:gd name="T3" fmla="*/ 0 h 17"/>
                  <a:gd name="T4" fmla="*/ 0 w 18"/>
                  <a:gd name="T5" fmla="*/ 0 h 17"/>
                  <a:gd name="T6" fmla="*/ 0 w 18"/>
                  <a:gd name="T7" fmla="*/ 16 h 17"/>
                  <a:gd name="T8" fmla="*/ 17 w 18"/>
                  <a:gd name="T9" fmla="*/ 16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17" y="16"/>
                    </a:moveTo>
                    <a:lnTo>
                      <a:pt x="17" y="0"/>
                    </a:lnTo>
                    <a:lnTo>
                      <a:pt x="0" y="0"/>
                    </a:lnTo>
                    <a:lnTo>
                      <a:pt x="0" y="16"/>
                    </a:lnTo>
                    <a:lnTo>
                      <a:pt x="17" y="16"/>
                    </a:lnTo>
                  </a:path>
                </a:pathLst>
              </a:custGeom>
              <a:solidFill>
                <a:schemeClr val="hlink"/>
              </a:solidFill>
              <a:ln w="12700" cap="rnd">
                <a:solidFill>
                  <a:srgbClr val="000000"/>
                </a:solidFill>
                <a:round/>
                <a:headEnd/>
                <a:tailEnd/>
              </a:ln>
            </p:spPr>
            <p:txBody>
              <a:bodyPr/>
              <a:lstStyle/>
              <a:p>
                <a:endParaRPr lang="zh-CN" altLang="en-US"/>
              </a:p>
            </p:txBody>
          </p:sp>
          <p:sp>
            <p:nvSpPr>
              <p:cNvPr id="73053" name="Line 2666"/>
              <p:cNvSpPr>
                <a:spLocks noChangeShapeType="1"/>
              </p:cNvSpPr>
              <p:nvPr/>
            </p:nvSpPr>
            <p:spPr bwMode="auto">
              <a:xfrm>
                <a:off x="575" y="1853"/>
                <a:ext cx="0" cy="1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54" name="Line 2667"/>
              <p:cNvSpPr>
                <a:spLocks noChangeShapeType="1"/>
              </p:cNvSpPr>
              <p:nvPr/>
            </p:nvSpPr>
            <p:spPr bwMode="auto">
              <a:xfrm flipV="1">
                <a:off x="391" y="1849"/>
                <a:ext cx="0" cy="1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55" name="Freeform 2668"/>
              <p:cNvSpPr>
                <a:spLocks/>
              </p:cNvSpPr>
              <p:nvPr/>
            </p:nvSpPr>
            <p:spPr bwMode="auto">
              <a:xfrm>
                <a:off x="271" y="1833"/>
                <a:ext cx="78" cy="17"/>
              </a:xfrm>
              <a:custGeom>
                <a:avLst/>
                <a:gdLst>
                  <a:gd name="T0" fmla="*/ 73 w 78"/>
                  <a:gd name="T1" fmla="*/ 16 h 17"/>
                  <a:gd name="T2" fmla="*/ 0 w 78"/>
                  <a:gd name="T3" fmla="*/ 3 h 17"/>
                  <a:gd name="T4" fmla="*/ 0 w 78"/>
                  <a:gd name="T5" fmla="*/ 0 h 17"/>
                  <a:gd name="T6" fmla="*/ 77 w 78"/>
                  <a:gd name="T7" fmla="*/ 13 h 17"/>
                  <a:gd name="T8" fmla="*/ 73 w 78"/>
                  <a:gd name="T9" fmla="*/ 16 h 17"/>
                  <a:gd name="T10" fmla="*/ 0 60000 65536"/>
                  <a:gd name="T11" fmla="*/ 0 60000 65536"/>
                  <a:gd name="T12" fmla="*/ 0 60000 65536"/>
                  <a:gd name="T13" fmla="*/ 0 60000 65536"/>
                  <a:gd name="T14" fmla="*/ 0 60000 65536"/>
                  <a:gd name="T15" fmla="*/ 0 w 78"/>
                  <a:gd name="T16" fmla="*/ 0 h 17"/>
                  <a:gd name="T17" fmla="*/ 78 w 78"/>
                  <a:gd name="T18" fmla="*/ 17 h 17"/>
                </a:gdLst>
                <a:ahLst/>
                <a:cxnLst>
                  <a:cxn ang="T10">
                    <a:pos x="T0" y="T1"/>
                  </a:cxn>
                  <a:cxn ang="T11">
                    <a:pos x="T2" y="T3"/>
                  </a:cxn>
                  <a:cxn ang="T12">
                    <a:pos x="T4" y="T5"/>
                  </a:cxn>
                  <a:cxn ang="T13">
                    <a:pos x="T6" y="T7"/>
                  </a:cxn>
                  <a:cxn ang="T14">
                    <a:pos x="T8" y="T9"/>
                  </a:cxn>
                </a:cxnLst>
                <a:rect l="T15" t="T16" r="T17" b="T18"/>
                <a:pathLst>
                  <a:path w="78" h="17">
                    <a:moveTo>
                      <a:pt x="73" y="16"/>
                    </a:moveTo>
                    <a:lnTo>
                      <a:pt x="0" y="3"/>
                    </a:lnTo>
                    <a:lnTo>
                      <a:pt x="0" y="0"/>
                    </a:lnTo>
                    <a:lnTo>
                      <a:pt x="77" y="13"/>
                    </a:lnTo>
                    <a:lnTo>
                      <a:pt x="73" y="16"/>
                    </a:lnTo>
                  </a:path>
                </a:pathLst>
              </a:custGeom>
              <a:solidFill>
                <a:schemeClr val="hlink"/>
              </a:solidFill>
              <a:ln w="12700" cap="rnd">
                <a:solidFill>
                  <a:srgbClr val="000000"/>
                </a:solidFill>
                <a:round/>
                <a:headEnd/>
                <a:tailEnd/>
              </a:ln>
            </p:spPr>
            <p:txBody>
              <a:bodyPr/>
              <a:lstStyle/>
              <a:p>
                <a:endParaRPr lang="zh-CN" altLang="en-US"/>
              </a:p>
            </p:txBody>
          </p:sp>
          <p:sp>
            <p:nvSpPr>
              <p:cNvPr id="73056" name="Freeform 2669"/>
              <p:cNvSpPr>
                <a:spLocks/>
              </p:cNvSpPr>
              <p:nvPr/>
            </p:nvSpPr>
            <p:spPr bwMode="auto">
              <a:xfrm>
                <a:off x="341" y="1846"/>
                <a:ext cx="18" cy="18"/>
              </a:xfrm>
              <a:custGeom>
                <a:avLst/>
                <a:gdLst>
                  <a:gd name="T0" fmla="*/ 17 w 18"/>
                  <a:gd name="T1" fmla="*/ 0 h 18"/>
                  <a:gd name="T2" fmla="*/ 10 w 18"/>
                  <a:gd name="T3" fmla="*/ 0 h 18"/>
                  <a:gd name="T4" fmla="*/ 10 w 18"/>
                  <a:gd name="T5" fmla="*/ 7 h 18"/>
                  <a:gd name="T6" fmla="*/ 0 w 18"/>
                  <a:gd name="T7" fmla="*/ 10 h 18"/>
                  <a:gd name="T8" fmla="*/ 0 w 18"/>
                  <a:gd name="T9" fmla="*/ 1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7" y="0"/>
                    </a:moveTo>
                    <a:lnTo>
                      <a:pt x="10" y="0"/>
                    </a:lnTo>
                    <a:lnTo>
                      <a:pt x="10" y="7"/>
                    </a:lnTo>
                    <a:lnTo>
                      <a:pt x="0" y="10"/>
                    </a:lnTo>
                    <a:lnTo>
                      <a:pt x="0" y="17"/>
                    </a:lnTo>
                  </a:path>
                </a:pathLst>
              </a:custGeom>
              <a:solidFill>
                <a:schemeClr val="hlink"/>
              </a:solidFill>
              <a:ln w="12700" cap="rnd">
                <a:solidFill>
                  <a:srgbClr val="000000"/>
                </a:solidFill>
                <a:round/>
                <a:headEnd type="none" w="sm" len="sm"/>
                <a:tailEnd type="none" w="sm" len="sm"/>
              </a:ln>
            </p:spPr>
            <p:txBody>
              <a:bodyPr/>
              <a:lstStyle/>
              <a:p>
                <a:endParaRPr lang="zh-CN" altLang="en-US"/>
              </a:p>
            </p:txBody>
          </p:sp>
          <p:sp>
            <p:nvSpPr>
              <p:cNvPr id="73057" name="Freeform 2670"/>
              <p:cNvSpPr>
                <a:spLocks/>
              </p:cNvSpPr>
              <p:nvPr/>
            </p:nvSpPr>
            <p:spPr bwMode="auto">
              <a:xfrm>
                <a:off x="755" y="1846"/>
                <a:ext cx="17" cy="18"/>
              </a:xfrm>
              <a:custGeom>
                <a:avLst/>
                <a:gdLst>
                  <a:gd name="T0" fmla="*/ 0 w 17"/>
                  <a:gd name="T1" fmla="*/ 10 h 18"/>
                  <a:gd name="T2" fmla="*/ 0 w 17"/>
                  <a:gd name="T3" fmla="*/ 0 h 18"/>
                  <a:gd name="T4" fmla="*/ 4 w 17"/>
                  <a:gd name="T5" fmla="*/ 0 h 18"/>
                  <a:gd name="T6" fmla="*/ 8 w 17"/>
                  <a:gd name="T7" fmla="*/ 0 h 18"/>
                  <a:gd name="T8" fmla="*/ 11 w 17"/>
                  <a:gd name="T9" fmla="*/ 0 h 18"/>
                  <a:gd name="T10" fmla="*/ 11 w 17"/>
                  <a:gd name="T11" fmla="*/ 10 h 18"/>
                  <a:gd name="T12" fmla="*/ 16 w 17"/>
                  <a:gd name="T13" fmla="*/ 10 h 18"/>
                  <a:gd name="T14" fmla="*/ 16 w 17"/>
                  <a:gd name="T15" fmla="*/ 17 h 18"/>
                  <a:gd name="T16" fmla="*/ 11 w 17"/>
                  <a:gd name="T17" fmla="*/ 17 h 18"/>
                  <a:gd name="T18" fmla="*/ 8 w 17"/>
                  <a:gd name="T19" fmla="*/ 17 h 18"/>
                  <a:gd name="T20" fmla="*/ 4 w 17"/>
                  <a:gd name="T21" fmla="*/ 17 h 18"/>
                  <a:gd name="T22" fmla="*/ 0 w 17"/>
                  <a:gd name="T23" fmla="*/ 17 h 18"/>
                  <a:gd name="T24" fmla="*/ 0 w 17"/>
                  <a:gd name="T25" fmla="*/ 10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8"/>
                  <a:gd name="T41" fmla="*/ 17 w 17"/>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8">
                    <a:moveTo>
                      <a:pt x="0" y="10"/>
                    </a:moveTo>
                    <a:lnTo>
                      <a:pt x="0" y="0"/>
                    </a:lnTo>
                    <a:lnTo>
                      <a:pt x="4" y="0"/>
                    </a:lnTo>
                    <a:lnTo>
                      <a:pt x="8" y="0"/>
                    </a:lnTo>
                    <a:lnTo>
                      <a:pt x="11" y="0"/>
                    </a:lnTo>
                    <a:lnTo>
                      <a:pt x="11" y="10"/>
                    </a:lnTo>
                    <a:lnTo>
                      <a:pt x="16" y="10"/>
                    </a:lnTo>
                    <a:lnTo>
                      <a:pt x="16" y="17"/>
                    </a:lnTo>
                    <a:lnTo>
                      <a:pt x="11" y="17"/>
                    </a:lnTo>
                    <a:lnTo>
                      <a:pt x="8" y="17"/>
                    </a:lnTo>
                    <a:lnTo>
                      <a:pt x="4" y="17"/>
                    </a:lnTo>
                    <a:lnTo>
                      <a:pt x="0" y="17"/>
                    </a:lnTo>
                    <a:lnTo>
                      <a:pt x="0" y="10"/>
                    </a:lnTo>
                  </a:path>
                </a:pathLst>
              </a:custGeom>
              <a:solidFill>
                <a:schemeClr val="hlink"/>
              </a:solidFill>
              <a:ln w="12700" cap="rnd">
                <a:solidFill>
                  <a:srgbClr val="000000"/>
                </a:solidFill>
                <a:round/>
                <a:headEnd/>
                <a:tailEnd/>
              </a:ln>
            </p:spPr>
            <p:txBody>
              <a:bodyPr/>
              <a:lstStyle/>
              <a:p>
                <a:endParaRPr lang="zh-CN" altLang="en-US"/>
              </a:p>
            </p:txBody>
          </p:sp>
          <p:sp>
            <p:nvSpPr>
              <p:cNvPr id="73058" name="Freeform 2671"/>
              <p:cNvSpPr>
                <a:spLocks/>
              </p:cNvSpPr>
              <p:nvPr/>
            </p:nvSpPr>
            <p:spPr bwMode="auto">
              <a:xfrm>
                <a:off x="672" y="1856"/>
                <a:ext cx="98" cy="25"/>
              </a:xfrm>
              <a:custGeom>
                <a:avLst/>
                <a:gdLst>
                  <a:gd name="T0" fmla="*/ 97 w 98"/>
                  <a:gd name="T1" fmla="*/ 3 h 25"/>
                  <a:gd name="T2" fmla="*/ 97 w 98"/>
                  <a:gd name="T3" fmla="*/ 10 h 25"/>
                  <a:gd name="T4" fmla="*/ 97 w 98"/>
                  <a:gd name="T5" fmla="*/ 14 h 25"/>
                  <a:gd name="T6" fmla="*/ 97 w 98"/>
                  <a:gd name="T7" fmla="*/ 17 h 25"/>
                  <a:gd name="T8" fmla="*/ 97 w 98"/>
                  <a:gd name="T9" fmla="*/ 20 h 25"/>
                  <a:gd name="T10" fmla="*/ 93 w 98"/>
                  <a:gd name="T11" fmla="*/ 24 h 25"/>
                  <a:gd name="T12" fmla="*/ 87 w 98"/>
                  <a:gd name="T13" fmla="*/ 24 h 25"/>
                  <a:gd name="T14" fmla="*/ 73 w 98"/>
                  <a:gd name="T15" fmla="*/ 24 h 25"/>
                  <a:gd name="T16" fmla="*/ 67 w 98"/>
                  <a:gd name="T17" fmla="*/ 24 h 25"/>
                  <a:gd name="T18" fmla="*/ 63 w 98"/>
                  <a:gd name="T19" fmla="*/ 24 h 25"/>
                  <a:gd name="T20" fmla="*/ 53 w 98"/>
                  <a:gd name="T21" fmla="*/ 24 h 25"/>
                  <a:gd name="T22" fmla="*/ 43 w 98"/>
                  <a:gd name="T23" fmla="*/ 24 h 25"/>
                  <a:gd name="T24" fmla="*/ 33 w 98"/>
                  <a:gd name="T25" fmla="*/ 24 h 25"/>
                  <a:gd name="T26" fmla="*/ 10 w 98"/>
                  <a:gd name="T27" fmla="*/ 17 h 25"/>
                  <a:gd name="T28" fmla="*/ 0 w 98"/>
                  <a:gd name="T29" fmla="*/ 14 h 25"/>
                  <a:gd name="T30" fmla="*/ 0 w 98"/>
                  <a:gd name="T31" fmla="*/ 10 h 25"/>
                  <a:gd name="T32" fmla="*/ 0 w 98"/>
                  <a:gd name="T33" fmla="*/ 7 h 25"/>
                  <a:gd name="T34" fmla="*/ 0 w 98"/>
                  <a:gd name="T35" fmla="*/ 3 h 25"/>
                  <a:gd name="T36" fmla="*/ 7 w 98"/>
                  <a:gd name="T37" fmla="*/ 0 h 25"/>
                  <a:gd name="T38" fmla="*/ 10 w 98"/>
                  <a:gd name="T39" fmla="*/ 0 h 25"/>
                  <a:gd name="T40" fmla="*/ 20 w 98"/>
                  <a:gd name="T41" fmla="*/ 0 h 25"/>
                  <a:gd name="T42" fmla="*/ 23 w 98"/>
                  <a:gd name="T43" fmla="*/ 0 h 25"/>
                  <a:gd name="T44" fmla="*/ 33 w 98"/>
                  <a:gd name="T45" fmla="*/ 0 h 25"/>
                  <a:gd name="T46" fmla="*/ 37 w 98"/>
                  <a:gd name="T47" fmla="*/ 0 h 25"/>
                  <a:gd name="T48" fmla="*/ 47 w 98"/>
                  <a:gd name="T49" fmla="*/ 0 h 25"/>
                  <a:gd name="T50" fmla="*/ 53 w 98"/>
                  <a:gd name="T51" fmla="*/ 0 h 25"/>
                  <a:gd name="T52" fmla="*/ 67 w 98"/>
                  <a:gd name="T53" fmla="*/ 0 h 25"/>
                  <a:gd name="T54" fmla="*/ 77 w 98"/>
                  <a:gd name="T55" fmla="*/ 0 h 25"/>
                  <a:gd name="T56" fmla="*/ 87 w 98"/>
                  <a:gd name="T57" fmla="*/ 0 h 25"/>
                  <a:gd name="T58" fmla="*/ 93 w 98"/>
                  <a:gd name="T59" fmla="*/ 0 h 25"/>
                  <a:gd name="T60" fmla="*/ 97 w 98"/>
                  <a:gd name="T61" fmla="*/ 3 h 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8"/>
                  <a:gd name="T94" fmla="*/ 0 h 25"/>
                  <a:gd name="T95" fmla="*/ 98 w 98"/>
                  <a:gd name="T96" fmla="*/ 25 h 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8" h="25">
                    <a:moveTo>
                      <a:pt x="97" y="3"/>
                    </a:moveTo>
                    <a:lnTo>
                      <a:pt x="97" y="10"/>
                    </a:lnTo>
                    <a:lnTo>
                      <a:pt x="97" y="14"/>
                    </a:lnTo>
                    <a:lnTo>
                      <a:pt x="97" y="17"/>
                    </a:lnTo>
                    <a:lnTo>
                      <a:pt x="97" y="20"/>
                    </a:lnTo>
                    <a:lnTo>
                      <a:pt x="93" y="24"/>
                    </a:lnTo>
                    <a:lnTo>
                      <a:pt x="87" y="24"/>
                    </a:lnTo>
                    <a:lnTo>
                      <a:pt x="73" y="24"/>
                    </a:lnTo>
                    <a:lnTo>
                      <a:pt x="67" y="24"/>
                    </a:lnTo>
                    <a:lnTo>
                      <a:pt x="63" y="24"/>
                    </a:lnTo>
                    <a:lnTo>
                      <a:pt x="53" y="24"/>
                    </a:lnTo>
                    <a:lnTo>
                      <a:pt x="43" y="24"/>
                    </a:lnTo>
                    <a:lnTo>
                      <a:pt x="33" y="24"/>
                    </a:lnTo>
                    <a:lnTo>
                      <a:pt x="10" y="17"/>
                    </a:lnTo>
                    <a:lnTo>
                      <a:pt x="0" y="14"/>
                    </a:lnTo>
                    <a:lnTo>
                      <a:pt x="0" y="10"/>
                    </a:lnTo>
                    <a:lnTo>
                      <a:pt x="0" y="7"/>
                    </a:lnTo>
                    <a:lnTo>
                      <a:pt x="0" y="3"/>
                    </a:lnTo>
                    <a:lnTo>
                      <a:pt x="7" y="0"/>
                    </a:lnTo>
                    <a:lnTo>
                      <a:pt x="10" y="0"/>
                    </a:lnTo>
                    <a:lnTo>
                      <a:pt x="20" y="0"/>
                    </a:lnTo>
                    <a:lnTo>
                      <a:pt x="23" y="0"/>
                    </a:lnTo>
                    <a:lnTo>
                      <a:pt x="33" y="0"/>
                    </a:lnTo>
                    <a:lnTo>
                      <a:pt x="37" y="0"/>
                    </a:lnTo>
                    <a:lnTo>
                      <a:pt x="47" y="0"/>
                    </a:lnTo>
                    <a:lnTo>
                      <a:pt x="53" y="0"/>
                    </a:lnTo>
                    <a:lnTo>
                      <a:pt x="67" y="0"/>
                    </a:lnTo>
                    <a:lnTo>
                      <a:pt x="77" y="0"/>
                    </a:lnTo>
                    <a:lnTo>
                      <a:pt x="87" y="0"/>
                    </a:lnTo>
                    <a:lnTo>
                      <a:pt x="93" y="0"/>
                    </a:lnTo>
                    <a:lnTo>
                      <a:pt x="97" y="3"/>
                    </a:lnTo>
                  </a:path>
                </a:pathLst>
              </a:custGeom>
              <a:solidFill>
                <a:schemeClr val="hlink"/>
              </a:solidFill>
              <a:ln w="12700" cap="rnd">
                <a:solidFill>
                  <a:srgbClr val="000000"/>
                </a:solidFill>
                <a:round/>
                <a:headEnd/>
                <a:tailEnd/>
              </a:ln>
            </p:spPr>
            <p:txBody>
              <a:bodyPr/>
              <a:lstStyle/>
              <a:p>
                <a:endParaRPr lang="zh-CN" altLang="en-US"/>
              </a:p>
            </p:txBody>
          </p:sp>
          <p:sp>
            <p:nvSpPr>
              <p:cNvPr id="73059" name="Line 2672"/>
              <p:cNvSpPr>
                <a:spLocks noChangeShapeType="1"/>
              </p:cNvSpPr>
              <p:nvPr/>
            </p:nvSpPr>
            <p:spPr bwMode="auto">
              <a:xfrm>
                <a:off x="695" y="1856"/>
                <a:ext cx="0" cy="2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60" name="Line 2673"/>
              <p:cNvSpPr>
                <a:spLocks noChangeShapeType="1"/>
              </p:cNvSpPr>
              <p:nvPr/>
            </p:nvSpPr>
            <p:spPr bwMode="auto">
              <a:xfrm>
                <a:off x="705" y="1856"/>
                <a:ext cx="0" cy="2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61" name="Line 2674"/>
              <p:cNvSpPr>
                <a:spLocks noChangeShapeType="1"/>
              </p:cNvSpPr>
              <p:nvPr/>
            </p:nvSpPr>
            <p:spPr bwMode="auto">
              <a:xfrm>
                <a:off x="729" y="1856"/>
                <a:ext cx="0" cy="2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62" name="Line 2675"/>
              <p:cNvSpPr>
                <a:spLocks noChangeShapeType="1"/>
              </p:cNvSpPr>
              <p:nvPr/>
            </p:nvSpPr>
            <p:spPr bwMode="auto">
              <a:xfrm>
                <a:off x="752" y="1856"/>
                <a:ext cx="0" cy="2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3063" name="Freeform 2676"/>
              <p:cNvSpPr>
                <a:spLocks/>
              </p:cNvSpPr>
              <p:nvPr/>
            </p:nvSpPr>
            <p:spPr bwMode="auto">
              <a:xfrm>
                <a:off x="1003" y="1829"/>
                <a:ext cx="17" cy="35"/>
              </a:xfrm>
              <a:custGeom>
                <a:avLst/>
                <a:gdLst>
                  <a:gd name="T0" fmla="*/ 16 w 17"/>
                  <a:gd name="T1" fmla="*/ 0 h 35"/>
                  <a:gd name="T2" fmla="*/ 16 w 17"/>
                  <a:gd name="T3" fmla="*/ 4 h 35"/>
                  <a:gd name="T4" fmla="*/ 0 w 17"/>
                  <a:gd name="T5" fmla="*/ 10 h 35"/>
                  <a:gd name="T6" fmla="*/ 0 w 17"/>
                  <a:gd name="T7" fmla="*/ 14 h 35"/>
                  <a:gd name="T8" fmla="*/ 0 w 17"/>
                  <a:gd name="T9" fmla="*/ 17 h 35"/>
                  <a:gd name="T10" fmla="*/ 0 w 17"/>
                  <a:gd name="T11" fmla="*/ 24 h 35"/>
                  <a:gd name="T12" fmla="*/ 0 w 17"/>
                  <a:gd name="T13" fmla="*/ 27 h 35"/>
                  <a:gd name="T14" fmla="*/ 16 w 17"/>
                  <a:gd name="T15" fmla="*/ 30 h 35"/>
                  <a:gd name="T16" fmla="*/ 16 w 17"/>
                  <a:gd name="T17" fmla="*/ 34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35"/>
                  <a:gd name="T29" fmla="*/ 17 w 17"/>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35">
                    <a:moveTo>
                      <a:pt x="16" y="0"/>
                    </a:moveTo>
                    <a:lnTo>
                      <a:pt x="16" y="4"/>
                    </a:lnTo>
                    <a:lnTo>
                      <a:pt x="0" y="10"/>
                    </a:lnTo>
                    <a:lnTo>
                      <a:pt x="0" y="14"/>
                    </a:lnTo>
                    <a:lnTo>
                      <a:pt x="0" y="17"/>
                    </a:lnTo>
                    <a:lnTo>
                      <a:pt x="0" y="24"/>
                    </a:lnTo>
                    <a:lnTo>
                      <a:pt x="0" y="27"/>
                    </a:lnTo>
                    <a:lnTo>
                      <a:pt x="16" y="30"/>
                    </a:lnTo>
                    <a:lnTo>
                      <a:pt x="16" y="34"/>
                    </a:lnTo>
                  </a:path>
                </a:pathLst>
              </a:custGeom>
              <a:solidFill>
                <a:schemeClr val="hlink"/>
              </a:solidFill>
              <a:ln w="12700" cap="rnd">
                <a:solidFill>
                  <a:srgbClr val="000000"/>
                </a:solidFill>
                <a:round/>
                <a:headEnd type="none" w="sm" len="sm"/>
                <a:tailEnd type="none" w="sm" len="sm"/>
              </a:ln>
            </p:spPr>
            <p:txBody>
              <a:bodyPr/>
              <a:lstStyle/>
              <a:p>
                <a:endParaRPr lang="zh-CN" altLang="en-US"/>
              </a:p>
            </p:txBody>
          </p:sp>
        </p:grpSp>
        <p:sp>
          <p:nvSpPr>
            <p:cNvPr id="71696" name="Line 2677"/>
            <p:cNvSpPr>
              <a:spLocks noChangeShapeType="1"/>
            </p:cNvSpPr>
            <p:nvPr/>
          </p:nvSpPr>
          <p:spPr bwMode="auto">
            <a:xfrm>
              <a:off x="3024" y="2210"/>
              <a:ext cx="612" cy="107"/>
            </a:xfrm>
            <a:prstGeom prst="line">
              <a:avLst/>
            </a:prstGeom>
            <a:noFill/>
            <a:ln w="12700">
              <a:solidFill>
                <a:schemeClr val="tx1"/>
              </a:solidFill>
              <a:prstDash val="sysDot"/>
              <a:round/>
              <a:headEnd type="none" w="sm" len="sm"/>
              <a:tailEnd type="none" w="sm" len="sm"/>
            </a:ln>
          </p:spPr>
          <p:txBody>
            <a:bodyPr wrap="none" anchor="ctr"/>
            <a:lstStyle/>
            <a:p>
              <a:endParaRPr lang="zh-CN" altLang="en-US"/>
            </a:p>
          </p:txBody>
        </p:sp>
        <p:sp>
          <p:nvSpPr>
            <p:cNvPr id="71697" name="Line 2678"/>
            <p:cNvSpPr>
              <a:spLocks noChangeShapeType="1"/>
            </p:cNvSpPr>
            <p:nvPr/>
          </p:nvSpPr>
          <p:spPr bwMode="auto">
            <a:xfrm flipV="1">
              <a:off x="3043" y="2765"/>
              <a:ext cx="595" cy="198"/>
            </a:xfrm>
            <a:prstGeom prst="line">
              <a:avLst/>
            </a:prstGeom>
            <a:noFill/>
            <a:ln w="12700">
              <a:solidFill>
                <a:schemeClr val="tx1"/>
              </a:solidFill>
              <a:prstDash val="sysDot"/>
              <a:round/>
              <a:headEnd type="none" w="sm" len="sm"/>
              <a:tailEnd type="none" w="sm" len="sm"/>
            </a:ln>
          </p:spPr>
          <p:txBody>
            <a:bodyPr wrap="none" anchor="ctr"/>
            <a:lstStyle/>
            <a:p>
              <a:endParaRPr lang="zh-CN" altLang="en-US"/>
            </a:p>
          </p:txBody>
        </p:sp>
        <p:sp>
          <p:nvSpPr>
            <p:cNvPr id="71698" name="Line 2679"/>
            <p:cNvSpPr>
              <a:spLocks noChangeShapeType="1"/>
            </p:cNvSpPr>
            <p:nvPr/>
          </p:nvSpPr>
          <p:spPr bwMode="auto">
            <a:xfrm flipV="1">
              <a:off x="3110" y="3091"/>
              <a:ext cx="585" cy="240"/>
            </a:xfrm>
            <a:prstGeom prst="line">
              <a:avLst/>
            </a:prstGeom>
            <a:noFill/>
            <a:ln w="12700">
              <a:solidFill>
                <a:schemeClr val="tx1"/>
              </a:solidFill>
              <a:prstDash val="sysDot"/>
              <a:round/>
              <a:headEnd type="none" w="sm" len="sm"/>
              <a:tailEnd type="none" w="sm" len="sm"/>
            </a:ln>
          </p:spPr>
          <p:txBody>
            <a:bodyPr wrap="none" anchor="ctr"/>
            <a:lstStyle/>
            <a:p>
              <a:endParaRPr lang="zh-CN" altLang="en-US"/>
            </a:p>
          </p:txBody>
        </p:sp>
        <p:sp>
          <p:nvSpPr>
            <p:cNvPr id="71699" name="Line 2680"/>
            <p:cNvSpPr>
              <a:spLocks noChangeShapeType="1"/>
            </p:cNvSpPr>
            <p:nvPr/>
          </p:nvSpPr>
          <p:spPr bwMode="auto">
            <a:xfrm flipV="1">
              <a:off x="3126" y="3357"/>
              <a:ext cx="716" cy="285"/>
            </a:xfrm>
            <a:prstGeom prst="line">
              <a:avLst/>
            </a:prstGeom>
            <a:noFill/>
            <a:ln w="12700">
              <a:solidFill>
                <a:schemeClr val="tx1"/>
              </a:solidFill>
              <a:prstDash val="sysDot"/>
              <a:round/>
              <a:headEnd type="none" w="sm" len="sm"/>
              <a:tailEnd type="none" w="sm" len="sm"/>
            </a:ln>
          </p:spPr>
          <p:txBody>
            <a:bodyPr wrap="none" anchor="ctr"/>
            <a:lstStyle/>
            <a:p>
              <a:endParaRPr lang="zh-CN" altLang="en-US"/>
            </a:p>
          </p:txBody>
        </p:sp>
        <p:sp>
          <p:nvSpPr>
            <p:cNvPr id="71700" name="Line 2681"/>
            <p:cNvSpPr>
              <a:spLocks noChangeShapeType="1"/>
            </p:cNvSpPr>
            <p:nvPr/>
          </p:nvSpPr>
          <p:spPr bwMode="auto">
            <a:xfrm flipV="1">
              <a:off x="3112" y="2358"/>
              <a:ext cx="721" cy="134"/>
            </a:xfrm>
            <a:prstGeom prst="line">
              <a:avLst/>
            </a:prstGeom>
            <a:noFill/>
            <a:ln w="12700">
              <a:solidFill>
                <a:schemeClr val="tx1"/>
              </a:solidFill>
              <a:prstDash val="sysDot"/>
              <a:round/>
              <a:headEnd type="none" w="sm" len="sm"/>
              <a:tailEnd type="none" w="sm" len="sm"/>
            </a:ln>
          </p:spPr>
          <p:txBody>
            <a:bodyPr wrap="none" anchor="ctr"/>
            <a:lstStyle/>
            <a:p>
              <a:endParaRPr lang="zh-CN" altLang="en-US"/>
            </a:p>
          </p:txBody>
        </p:sp>
        <p:sp>
          <p:nvSpPr>
            <p:cNvPr id="71701" name="Line 2682"/>
            <p:cNvSpPr>
              <a:spLocks noChangeShapeType="1"/>
            </p:cNvSpPr>
            <p:nvPr/>
          </p:nvSpPr>
          <p:spPr bwMode="auto">
            <a:xfrm flipV="1">
              <a:off x="3139" y="2549"/>
              <a:ext cx="611" cy="117"/>
            </a:xfrm>
            <a:prstGeom prst="line">
              <a:avLst/>
            </a:prstGeom>
            <a:noFill/>
            <a:ln w="12700">
              <a:solidFill>
                <a:schemeClr val="tx1"/>
              </a:solidFill>
              <a:prstDash val="sysDot"/>
              <a:round/>
              <a:headEnd type="none" w="sm" len="sm"/>
              <a:tailEnd type="none" w="sm" len="sm"/>
            </a:ln>
          </p:spPr>
          <p:txBody>
            <a:bodyPr wrap="none" anchor="ctr"/>
            <a:lstStyle/>
            <a:p>
              <a:endParaRPr lang="zh-CN" altLang="en-US"/>
            </a:p>
          </p:txBody>
        </p:sp>
        <p:sp>
          <p:nvSpPr>
            <p:cNvPr id="21" name="Rectangle 2683"/>
            <p:cNvSpPr>
              <a:spLocks noChangeArrowheads="1"/>
            </p:cNvSpPr>
            <p:nvPr/>
          </p:nvSpPr>
          <p:spPr bwMode="auto">
            <a:xfrm>
              <a:off x="4673" y="2710"/>
              <a:ext cx="1070" cy="401"/>
            </a:xfrm>
            <a:prstGeom prst="rect">
              <a:avLst/>
            </a:prstGeom>
            <a:noFill/>
            <a:ln w="9525">
              <a:noFill/>
              <a:miter lim="800000"/>
              <a:headEnd/>
              <a:tailEnd/>
            </a:ln>
            <a:effectLst/>
          </p:spPr>
          <p:txBody>
            <a:bodyPr wrap="none" lIns="92075" tIns="46038" rIns="92075" bIns="46038">
              <a:spAutoFit/>
            </a:bodyPr>
            <a:lstStyle/>
            <a:p>
              <a:pPr algn="ctr" eaLnBrk="0" hangingPunct="0">
                <a:defRPr/>
              </a:pPr>
              <a:r>
                <a:rPr lang="en-US" altLang="en-US" sz="1600">
                  <a:effectLst>
                    <a:outerShdw blurRad="38100" dist="38100" dir="2700000" algn="tl">
                      <a:srgbClr val="C0C0C0"/>
                    </a:outerShdw>
                  </a:effectLst>
                  <a:latin typeface="Arial" charset="0"/>
                </a:rPr>
                <a:t>Networked </a:t>
              </a:r>
            </a:p>
            <a:p>
              <a:pPr algn="ctr" eaLnBrk="0" hangingPunct="0">
                <a:defRPr/>
              </a:pPr>
              <a:r>
                <a:rPr lang="en-US" altLang="en-US" sz="1600">
                  <a:effectLst>
                    <a:outerShdw blurRad="38100" dist="38100" dir="2700000" algn="tl">
                      <a:srgbClr val="C0C0C0"/>
                    </a:outerShdw>
                  </a:effectLst>
                  <a:latin typeface="Arial" charset="0"/>
                </a:rPr>
                <a:t>Shooters</a:t>
              </a:r>
              <a:endParaRPr lang="en-US" altLang="en-US" sz="1600">
                <a:effectLst>
                  <a:outerShdw blurRad="38100" dist="38100" dir="2700000" algn="tl">
                    <a:srgbClr val="C0C0C0"/>
                  </a:outerShdw>
                </a:effectLst>
                <a:latin typeface="Times" pitchFamily="18" charset="0"/>
              </a:endParaRPr>
            </a:p>
          </p:txBody>
        </p:sp>
        <p:grpSp>
          <p:nvGrpSpPr>
            <p:cNvPr id="27" name="Group 2684"/>
            <p:cNvGrpSpPr>
              <a:grpSpLocks/>
            </p:cNvGrpSpPr>
            <p:nvPr/>
          </p:nvGrpSpPr>
          <p:grpSpPr bwMode="auto">
            <a:xfrm>
              <a:off x="4737" y="2956"/>
              <a:ext cx="587" cy="383"/>
              <a:chOff x="5009" y="3182"/>
              <a:chExt cx="587" cy="341"/>
            </a:xfrm>
          </p:grpSpPr>
          <p:grpSp>
            <p:nvGrpSpPr>
              <p:cNvPr id="28" name="Group 2685"/>
              <p:cNvGrpSpPr>
                <a:grpSpLocks/>
              </p:cNvGrpSpPr>
              <p:nvPr/>
            </p:nvGrpSpPr>
            <p:grpSpPr bwMode="auto">
              <a:xfrm>
                <a:off x="5009" y="3257"/>
                <a:ext cx="464" cy="266"/>
                <a:chOff x="4439" y="2771"/>
                <a:chExt cx="747" cy="411"/>
              </a:xfrm>
            </p:grpSpPr>
            <p:sp>
              <p:nvSpPr>
                <p:cNvPr id="72613" name="Freeform 2686"/>
                <p:cNvSpPr>
                  <a:spLocks/>
                </p:cNvSpPr>
                <p:nvPr/>
              </p:nvSpPr>
              <p:spPr bwMode="auto">
                <a:xfrm>
                  <a:off x="5125" y="2980"/>
                  <a:ext cx="26" cy="20"/>
                </a:xfrm>
                <a:custGeom>
                  <a:avLst/>
                  <a:gdLst>
                    <a:gd name="T0" fmla="*/ 21 w 26"/>
                    <a:gd name="T1" fmla="*/ 0 h 20"/>
                    <a:gd name="T2" fmla="*/ 0 w 26"/>
                    <a:gd name="T3" fmla="*/ 14 h 20"/>
                    <a:gd name="T4" fmla="*/ 0 w 26"/>
                    <a:gd name="T5" fmla="*/ 19 h 20"/>
                    <a:gd name="T6" fmla="*/ 25 w 26"/>
                    <a:gd name="T7" fmla="*/ 4 h 20"/>
                    <a:gd name="T8" fmla="*/ 21 w 26"/>
                    <a:gd name="T9" fmla="*/ 0 h 20"/>
                    <a:gd name="T10" fmla="*/ 0 60000 65536"/>
                    <a:gd name="T11" fmla="*/ 0 60000 65536"/>
                    <a:gd name="T12" fmla="*/ 0 60000 65536"/>
                    <a:gd name="T13" fmla="*/ 0 60000 65536"/>
                    <a:gd name="T14" fmla="*/ 0 60000 65536"/>
                    <a:gd name="T15" fmla="*/ 0 w 26"/>
                    <a:gd name="T16" fmla="*/ 0 h 20"/>
                    <a:gd name="T17" fmla="*/ 26 w 26"/>
                    <a:gd name="T18" fmla="*/ 20 h 20"/>
                  </a:gdLst>
                  <a:ahLst/>
                  <a:cxnLst>
                    <a:cxn ang="T10">
                      <a:pos x="T0" y="T1"/>
                    </a:cxn>
                    <a:cxn ang="T11">
                      <a:pos x="T2" y="T3"/>
                    </a:cxn>
                    <a:cxn ang="T12">
                      <a:pos x="T4" y="T5"/>
                    </a:cxn>
                    <a:cxn ang="T13">
                      <a:pos x="T6" y="T7"/>
                    </a:cxn>
                    <a:cxn ang="T14">
                      <a:pos x="T8" y="T9"/>
                    </a:cxn>
                  </a:cxnLst>
                  <a:rect l="T15" t="T16" r="T17" b="T18"/>
                  <a:pathLst>
                    <a:path w="26" h="20">
                      <a:moveTo>
                        <a:pt x="21" y="0"/>
                      </a:moveTo>
                      <a:lnTo>
                        <a:pt x="0" y="14"/>
                      </a:lnTo>
                      <a:lnTo>
                        <a:pt x="0" y="19"/>
                      </a:lnTo>
                      <a:lnTo>
                        <a:pt x="25" y="4"/>
                      </a:lnTo>
                      <a:lnTo>
                        <a:pt x="21" y="0"/>
                      </a:lnTo>
                    </a:path>
                  </a:pathLst>
                </a:custGeom>
                <a:solidFill>
                  <a:srgbClr val="59801A"/>
                </a:solidFill>
                <a:ln w="12700" cap="rnd">
                  <a:solidFill>
                    <a:srgbClr val="000000"/>
                  </a:solidFill>
                  <a:round/>
                  <a:headEnd/>
                  <a:tailEnd/>
                </a:ln>
              </p:spPr>
              <p:txBody>
                <a:bodyPr/>
                <a:lstStyle/>
                <a:p>
                  <a:endParaRPr lang="zh-CN" altLang="en-US"/>
                </a:p>
              </p:txBody>
            </p:sp>
            <p:sp>
              <p:nvSpPr>
                <p:cNvPr id="72614" name="Freeform 2687"/>
                <p:cNvSpPr>
                  <a:spLocks/>
                </p:cNvSpPr>
                <p:nvPr/>
              </p:nvSpPr>
              <p:spPr bwMode="auto">
                <a:xfrm>
                  <a:off x="5139" y="2972"/>
                  <a:ext cx="22" cy="23"/>
                </a:xfrm>
                <a:custGeom>
                  <a:avLst/>
                  <a:gdLst>
                    <a:gd name="T0" fmla="*/ 7 w 22"/>
                    <a:gd name="T1" fmla="*/ 0 h 23"/>
                    <a:gd name="T2" fmla="*/ 5 w 22"/>
                    <a:gd name="T3" fmla="*/ 2 h 23"/>
                    <a:gd name="T4" fmla="*/ 3 w 22"/>
                    <a:gd name="T5" fmla="*/ 2 h 23"/>
                    <a:gd name="T6" fmla="*/ 3 w 22"/>
                    <a:gd name="T7" fmla="*/ 4 h 23"/>
                    <a:gd name="T8" fmla="*/ 3 w 22"/>
                    <a:gd name="T9" fmla="*/ 6 h 23"/>
                    <a:gd name="T10" fmla="*/ 0 w 22"/>
                    <a:gd name="T11" fmla="*/ 8 h 23"/>
                    <a:gd name="T12" fmla="*/ 0 w 22"/>
                    <a:gd name="T13" fmla="*/ 10 h 23"/>
                    <a:gd name="T14" fmla="*/ 3 w 22"/>
                    <a:gd name="T15" fmla="*/ 12 h 23"/>
                    <a:gd name="T16" fmla="*/ 3 w 22"/>
                    <a:gd name="T17" fmla="*/ 14 h 23"/>
                    <a:gd name="T18" fmla="*/ 3 w 22"/>
                    <a:gd name="T19" fmla="*/ 16 h 23"/>
                    <a:gd name="T20" fmla="*/ 5 w 22"/>
                    <a:gd name="T21" fmla="*/ 18 h 23"/>
                    <a:gd name="T22" fmla="*/ 7 w 22"/>
                    <a:gd name="T23" fmla="*/ 20 h 23"/>
                    <a:gd name="T24" fmla="*/ 9 w 22"/>
                    <a:gd name="T25" fmla="*/ 20 h 23"/>
                    <a:gd name="T26" fmla="*/ 11 w 22"/>
                    <a:gd name="T27" fmla="*/ 20 h 23"/>
                    <a:gd name="T28" fmla="*/ 13 w 22"/>
                    <a:gd name="T29" fmla="*/ 22 h 23"/>
                    <a:gd name="T30" fmla="*/ 15 w 22"/>
                    <a:gd name="T31" fmla="*/ 22 h 23"/>
                    <a:gd name="T32" fmla="*/ 17 w 22"/>
                    <a:gd name="T33" fmla="*/ 20 h 23"/>
                    <a:gd name="T34" fmla="*/ 17 w 22"/>
                    <a:gd name="T35" fmla="*/ 18 h 23"/>
                    <a:gd name="T36" fmla="*/ 19 w 22"/>
                    <a:gd name="T37" fmla="*/ 16 h 23"/>
                    <a:gd name="T38" fmla="*/ 21 w 22"/>
                    <a:gd name="T39" fmla="*/ 14 h 23"/>
                    <a:gd name="T40" fmla="*/ 21 w 22"/>
                    <a:gd name="T41" fmla="*/ 10 h 23"/>
                    <a:gd name="T42" fmla="*/ 19 w 22"/>
                    <a:gd name="T43" fmla="*/ 10 h 23"/>
                    <a:gd name="T44" fmla="*/ 19 w 22"/>
                    <a:gd name="T45" fmla="*/ 8 h 23"/>
                    <a:gd name="T46" fmla="*/ 17 w 22"/>
                    <a:gd name="T47" fmla="*/ 6 h 23"/>
                    <a:gd name="T48" fmla="*/ 17 w 22"/>
                    <a:gd name="T49" fmla="*/ 4 h 23"/>
                    <a:gd name="T50" fmla="*/ 15 w 22"/>
                    <a:gd name="T51" fmla="*/ 2 h 23"/>
                    <a:gd name="T52" fmla="*/ 13 w 22"/>
                    <a:gd name="T53" fmla="*/ 2 h 23"/>
                    <a:gd name="T54" fmla="*/ 11 w 22"/>
                    <a:gd name="T55" fmla="*/ 2 h 23"/>
                    <a:gd name="T56" fmla="*/ 9 w 22"/>
                    <a:gd name="T57" fmla="*/ 0 h 23"/>
                    <a:gd name="T58" fmla="*/ 7 w 22"/>
                    <a:gd name="T59" fmla="*/ 0 h 2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
                    <a:gd name="T91" fmla="*/ 0 h 23"/>
                    <a:gd name="T92" fmla="*/ 22 w 22"/>
                    <a:gd name="T93" fmla="*/ 23 h 2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 h="23">
                      <a:moveTo>
                        <a:pt x="7" y="0"/>
                      </a:moveTo>
                      <a:lnTo>
                        <a:pt x="5" y="2"/>
                      </a:lnTo>
                      <a:lnTo>
                        <a:pt x="3" y="2"/>
                      </a:lnTo>
                      <a:lnTo>
                        <a:pt x="3" y="4"/>
                      </a:lnTo>
                      <a:lnTo>
                        <a:pt x="3" y="6"/>
                      </a:lnTo>
                      <a:lnTo>
                        <a:pt x="0" y="8"/>
                      </a:lnTo>
                      <a:lnTo>
                        <a:pt x="0" y="10"/>
                      </a:lnTo>
                      <a:lnTo>
                        <a:pt x="3" y="12"/>
                      </a:lnTo>
                      <a:lnTo>
                        <a:pt x="3" y="14"/>
                      </a:lnTo>
                      <a:lnTo>
                        <a:pt x="3" y="16"/>
                      </a:lnTo>
                      <a:lnTo>
                        <a:pt x="5" y="18"/>
                      </a:lnTo>
                      <a:lnTo>
                        <a:pt x="7" y="20"/>
                      </a:lnTo>
                      <a:lnTo>
                        <a:pt x="9" y="20"/>
                      </a:lnTo>
                      <a:lnTo>
                        <a:pt x="11" y="20"/>
                      </a:lnTo>
                      <a:lnTo>
                        <a:pt x="13" y="22"/>
                      </a:lnTo>
                      <a:lnTo>
                        <a:pt x="15" y="22"/>
                      </a:lnTo>
                      <a:lnTo>
                        <a:pt x="17" y="20"/>
                      </a:lnTo>
                      <a:lnTo>
                        <a:pt x="17" y="18"/>
                      </a:lnTo>
                      <a:lnTo>
                        <a:pt x="19" y="16"/>
                      </a:lnTo>
                      <a:lnTo>
                        <a:pt x="21" y="14"/>
                      </a:lnTo>
                      <a:lnTo>
                        <a:pt x="21" y="10"/>
                      </a:lnTo>
                      <a:lnTo>
                        <a:pt x="19" y="10"/>
                      </a:lnTo>
                      <a:lnTo>
                        <a:pt x="19" y="8"/>
                      </a:lnTo>
                      <a:lnTo>
                        <a:pt x="17" y="6"/>
                      </a:lnTo>
                      <a:lnTo>
                        <a:pt x="17" y="4"/>
                      </a:lnTo>
                      <a:lnTo>
                        <a:pt x="15" y="2"/>
                      </a:lnTo>
                      <a:lnTo>
                        <a:pt x="13" y="2"/>
                      </a:lnTo>
                      <a:lnTo>
                        <a:pt x="11" y="2"/>
                      </a:lnTo>
                      <a:lnTo>
                        <a:pt x="9" y="0"/>
                      </a:lnTo>
                      <a:lnTo>
                        <a:pt x="7" y="0"/>
                      </a:lnTo>
                    </a:path>
                  </a:pathLst>
                </a:custGeom>
                <a:solidFill>
                  <a:srgbClr val="2E5400"/>
                </a:solidFill>
                <a:ln w="12700" cap="rnd">
                  <a:solidFill>
                    <a:srgbClr val="000000"/>
                  </a:solidFill>
                  <a:round/>
                  <a:headEnd/>
                  <a:tailEnd/>
                </a:ln>
              </p:spPr>
              <p:txBody>
                <a:bodyPr/>
                <a:lstStyle/>
                <a:p>
                  <a:endParaRPr lang="zh-CN" altLang="en-US"/>
                </a:p>
              </p:txBody>
            </p:sp>
            <p:sp>
              <p:nvSpPr>
                <p:cNvPr id="72615" name="Freeform 2688"/>
                <p:cNvSpPr>
                  <a:spLocks/>
                </p:cNvSpPr>
                <p:nvPr/>
              </p:nvSpPr>
              <p:spPr bwMode="auto">
                <a:xfrm>
                  <a:off x="5145" y="2973"/>
                  <a:ext cx="19" cy="20"/>
                </a:xfrm>
                <a:custGeom>
                  <a:avLst/>
                  <a:gdLst>
                    <a:gd name="T0" fmla="*/ 8 w 19"/>
                    <a:gd name="T1" fmla="*/ 0 h 20"/>
                    <a:gd name="T2" fmla="*/ 4 w 19"/>
                    <a:gd name="T3" fmla="*/ 2 h 20"/>
                    <a:gd name="T4" fmla="*/ 0 w 19"/>
                    <a:gd name="T5" fmla="*/ 6 h 20"/>
                    <a:gd name="T6" fmla="*/ 4 w 19"/>
                    <a:gd name="T7" fmla="*/ 14 h 20"/>
                    <a:gd name="T8" fmla="*/ 8 w 19"/>
                    <a:gd name="T9" fmla="*/ 19 h 20"/>
                    <a:gd name="T10" fmla="*/ 16 w 19"/>
                    <a:gd name="T11" fmla="*/ 16 h 20"/>
                    <a:gd name="T12" fmla="*/ 18 w 19"/>
                    <a:gd name="T13" fmla="*/ 14 h 20"/>
                    <a:gd name="T14" fmla="*/ 18 w 19"/>
                    <a:gd name="T15" fmla="*/ 12 h 20"/>
                    <a:gd name="T16" fmla="*/ 18 w 19"/>
                    <a:gd name="T17" fmla="*/ 10 h 20"/>
                    <a:gd name="T18" fmla="*/ 18 w 19"/>
                    <a:gd name="T19" fmla="*/ 8 h 20"/>
                    <a:gd name="T20" fmla="*/ 18 w 19"/>
                    <a:gd name="T21" fmla="*/ 6 h 20"/>
                    <a:gd name="T22" fmla="*/ 16 w 19"/>
                    <a:gd name="T23" fmla="*/ 6 h 20"/>
                    <a:gd name="T24" fmla="*/ 16 w 19"/>
                    <a:gd name="T25" fmla="*/ 4 h 20"/>
                    <a:gd name="T26" fmla="*/ 14 w 19"/>
                    <a:gd name="T27" fmla="*/ 2 h 20"/>
                    <a:gd name="T28" fmla="*/ 12 w 19"/>
                    <a:gd name="T29" fmla="*/ 2 h 20"/>
                    <a:gd name="T30" fmla="*/ 12 w 19"/>
                    <a:gd name="T31" fmla="*/ 0 h 20"/>
                    <a:gd name="T32" fmla="*/ 10 w 19"/>
                    <a:gd name="T33" fmla="*/ 0 h 20"/>
                    <a:gd name="T34" fmla="*/ 8 w 19"/>
                    <a:gd name="T35" fmla="*/ 0 h 20"/>
                    <a:gd name="T36" fmla="*/ 8 w 19"/>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20"/>
                    <a:gd name="T59" fmla="*/ 19 w 19"/>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20">
                      <a:moveTo>
                        <a:pt x="8" y="0"/>
                      </a:moveTo>
                      <a:lnTo>
                        <a:pt x="4" y="2"/>
                      </a:lnTo>
                      <a:lnTo>
                        <a:pt x="0" y="6"/>
                      </a:lnTo>
                      <a:lnTo>
                        <a:pt x="4" y="14"/>
                      </a:lnTo>
                      <a:lnTo>
                        <a:pt x="8" y="19"/>
                      </a:lnTo>
                      <a:lnTo>
                        <a:pt x="16" y="16"/>
                      </a:lnTo>
                      <a:lnTo>
                        <a:pt x="18" y="14"/>
                      </a:lnTo>
                      <a:lnTo>
                        <a:pt x="18" y="12"/>
                      </a:lnTo>
                      <a:lnTo>
                        <a:pt x="18" y="10"/>
                      </a:lnTo>
                      <a:lnTo>
                        <a:pt x="18" y="8"/>
                      </a:lnTo>
                      <a:lnTo>
                        <a:pt x="18" y="6"/>
                      </a:lnTo>
                      <a:lnTo>
                        <a:pt x="16" y="6"/>
                      </a:lnTo>
                      <a:lnTo>
                        <a:pt x="16" y="4"/>
                      </a:lnTo>
                      <a:lnTo>
                        <a:pt x="14" y="2"/>
                      </a:lnTo>
                      <a:lnTo>
                        <a:pt x="12" y="2"/>
                      </a:lnTo>
                      <a:lnTo>
                        <a:pt x="12" y="0"/>
                      </a:lnTo>
                      <a:lnTo>
                        <a:pt x="10" y="0"/>
                      </a:lnTo>
                      <a:lnTo>
                        <a:pt x="8" y="0"/>
                      </a:lnTo>
                    </a:path>
                  </a:pathLst>
                </a:custGeom>
                <a:solidFill>
                  <a:srgbClr val="FFFFFF"/>
                </a:solidFill>
                <a:ln w="12700" cap="rnd">
                  <a:solidFill>
                    <a:srgbClr val="000000"/>
                  </a:solidFill>
                  <a:round/>
                  <a:headEnd/>
                  <a:tailEnd/>
                </a:ln>
              </p:spPr>
              <p:txBody>
                <a:bodyPr/>
                <a:lstStyle/>
                <a:p>
                  <a:endParaRPr lang="zh-CN" altLang="en-US"/>
                </a:p>
              </p:txBody>
            </p:sp>
            <p:sp>
              <p:nvSpPr>
                <p:cNvPr id="72616" name="Freeform 2689"/>
                <p:cNvSpPr>
                  <a:spLocks/>
                </p:cNvSpPr>
                <p:nvPr/>
              </p:nvSpPr>
              <p:spPr bwMode="auto">
                <a:xfrm>
                  <a:off x="5145" y="2972"/>
                  <a:ext cx="25" cy="23"/>
                </a:xfrm>
                <a:custGeom>
                  <a:avLst/>
                  <a:gdLst>
                    <a:gd name="T0" fmla="*/ 2 w 25"/>
                    <a:gd name="T1" fmla="*/ 0 h 23"/>
                    <a:gd name="T2" fmla="*/ 10 w 25"/>
                    <a:gd name="T3" fmla="*/ 0 h 23"/>
                    <a:gd name="T4" fmla="*/ 16 w 25"/>
                    <a:gd name="T5" fmla="*/ 2 h 23"/>
                    <a:gd name="T6" fmla="*/ 22 w 25"/>
                    <a:gd name="T7" fmla="*/ 8 h 23"/>
                    <a:gd name="T8" fmla="*/ 24 w 25"/>
                    <a:gd name="T9" fmla="*/ 14 h 23"/>
                    <a:gd name="T10" fmla="*/ 18 w 25"/>
                    <a:gd name="T11" fmla="*/ 20 h 23"/>
                    <a:gd name="T12" fmla="*/ 10 w 25"/>
                    <a:gd name="T13" fmla="*/ 22 h 23"/>
                    <a:gd name="T14" fmla="*/ 14 w 25"/>
                    <a:gd name="T15" fmla="*/ 18 h 23"/>
                    <a:gd name="T16" fmla="*/ 18 w 25"/>
                    <a:gd name="T17" fmla="*/ 14 h 23"/>
                    <a:gd name="T18" fmla="*/ 16 w 25"/>
                    <a:gd name="T19" fmla="*/ 8 h 23"/>
                    <a:gd name="T20" fmla="*/ 10 w 25"/>
                    <a:gd name="T21" fmla="*/ 2 h 23"/>
                    <a:gd name="T22" fmla="*/ 4 w 25"/>
                    <a:gd name="T23" fmla="*/ 0 h 23"/>
                    <a:gd name="T24" fmla="*/ 0 w 25"/>
                    <a:gd name="T25" fmla="*/ 2 h 23"/>
                    <a:gd name="T26" fmla="*/ 2 w 25"/>
                    <a:gd name="T27" fmla="*/ 0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5"/>
                    <a:gd name="T43" fmla="*/ 0 h 23"/>
                    <a:gd name="T44" fmla="*/ 25 w 25"/>
                    <a:gd name="T45" fmla="*/ 23 h 2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5" h="23">
                      <a:moveTo>
                        <a:pt x="2" y="0"/>
                      </a:moveTo>
                      <a:lnTo>
                        <a:pt x="10" y="0"/>
                      </a:lnTo>
                      <a:lnTo>
                        <a:pt x="16" y="2"/>
                      </a:lnTo>
                      <a:lnTo>
                        <a:pt x="22" y="8"/>
                      </a:lnTo>
                      <a:lnTo>
                        <a:pt x="24" y="14"/>
                      </a:lnTo>
                      <a:lnTo>
                        <a:pt x="18" y="20"/>
                      </a:lnTo>
                      <a:lnTo>
                        <a:pt x="10" y="22"/>
                      </a:lnTo>
                      <a:lnTo>
                        <a:pt x="14" y="18"/>
                      </a:lnTo>
                      <a:lnTo>
                        <a:pt x="18" y="14"/>
                      </a:lnTo>
                      <a:lnTo>
                        <a:pt x="16" y="8"/>
                      </a:lnTo>
                      <a:lnTo>
                        <a:pt x="10" y="2"/>
                      </a:lnTo>
                      <a:lnTo>
                        <a:pt x="4" y="0"/>
                      </a:lnTo>
                      <a:lnTo>
                        <a:pt x="0" y="2"/>
                      </a:lnTo>
                      <a:lnTo>
                        <a:pt x="2" y="0"/>
                      </a:lnTo>
                    </a:path>
                  </a:pathLst>
                </a:custGeom>
                <a:solidFill>
                  <a:srgbClr val="739933"/>
                </a:solidFill>
                <a:ln w="12700" cap="rnd">
                  <a:solidFill>
                    <a:srgbClr val="000000"/>
                  </a:solidFill>
                  <a:round/>
                  <a:headEnd/>
                  <a:tailEnd/>
                </a:ln>
              </p:spPr>
              <p:txBody>
                <a:bodyPr/>
                <a:lstStyle/>
                <a:p>
                  <a:endParaRPr lang="zh-CN" altLang="en-US"/>
                </a:p>
              </p:txBody>
            </p:sp>
            <p:sp>
              <p:nvSpPr>
                <p:cNvPr id="72617" name="Rectangle 2690"/>
                <p:cNvSpPr>
                  <a:spLocks noChangeArrowheads="1"/>
                </p:cNvSpPr>
                <p:nvPr/>
              </p:nvSpPr>
              <p:spPr bwMode="auto">
                <a:xfrm>
                  <a:off x="4911" y="2988"/>
                  <a:ext cx="43" cy="11"/>
                </a:xfrm>
                <a:prstGeom prst="rect">
                  <a:avLst/>
                </a:prstGeom>
                <a:solidFill>
                  <a:srgbClr val="59801A"/>
                </a:solidFill>
                <a:ln w="12700">
                  <a:solidFill>
                    <a:srgbClr val="000000"/>
                  </a:solidFill>
                  <a:miter lim="800000"/>
                  <a:headEnd/>
                  <a:tailEnd/>
                </a:ln>
              </p:spPr>
              <p:txBody>
                <a:bodyPr wrap="none" anchor="ctr"/>
                <a:lstStyle/>
                <a:p>
                  <a:endParaRPr lang="zh-CN" altLang="en-US"/>
                </a:p>
              </p:txBody>
            </p:sp>
            <p:sp>
              <p:nvSpPr>
                <p:cNvPr id="72618" name="Freeform 2691"/>
                <p:cNvSpPr>
                  <a:spLocks/>
                </p:cNvSpPr>
                <p:nvPr/>
              </p:nvSpPr>
              <p:spPr bwMode="auto">
                <a:xfrm>
                  <a:off x="4857" y="2986"/>
                  <a:ext cx="182" cy="60"/>
                </a:xfrm>
                <a:custGeom>
                  <a:avLst/>
                  <a:gdLst>
                    <a:gd name="T0" fmla="*/ 181 w 182"/>
                    <a:gd name="T1" fmla="*/ 55 h 60"/>
                    <a:gd name="T2" fmla="*/ 181 w 182"/>
                    <a:gd name="T3" fmla="*/ 0 h 60"/>
                    <a:gd name="T4" fmla="*/ 0 w 182"/>
                    <a:gd name="T5" fmla="*/ 6 h 60"/>
                    <a:gd name="T6" fmla="*/ 0 w 182"/>
                    <a:gd name="T7" fmla="*/ 59 h 60"/>
                    <a:gd name="T8" fmla="*/ 181 w 182"/>
                    <a:gd name="T9" fmla="*/ 55 h 60"/>
                    <a:gd name="T10" fmla="*/ 0 60000 65536"/>
                    <a:gd name="T11" fmla="*/ 0 60000 65536"/>
                    <a:gd name="T12" fmla="*/ 0 60000 65536"/>
                    <a:gd name="T13" fmla="*/ 0 60000 65536"/>
                    <a:gd name="T14" fmla="*/ 0 60000 65536"/>
                    <a:gd name="T15" fmla="*/ 0 w 182"/>
                    <a:gd name="T16" fmla="*/ 0 h 60"/>
                    <a:gd name="T17" fmla="*/ 182 w 182"/>
                    <a:gd name="T18" fmla="*/ 60 h 60"/>
                  </a:gdLst>
                  <a:ahLst/>
                  <a:cxnLst>
                    <a:cxn ang="T10">
                      <a:pos x="T0" y="T1"/>
                    </a:cxn>
                    <a:cxn ang="T11">
                      <a:pos x="T2" y="T3"/>
                    </a:cxn>
                    <a:cxn ang="T12">
                      <a:pos x="T4" y="T5"/>
                    </a:cxn>
                    <a:cxn ang="T13">
                      <a:pos x="T6" y="T7"/>
                    </a:cxn>
                    <a:cxn ang="T14">
                      <a:pos x="T8" y="T9"/>
                    </a:cxn>
                  </a:cxnLst>
                  <a:rect l="T15" t="T16" r="T17" b="T18"/>
                  <a:pathLst>
                    <a:path w="182" h="60">
                      <a:moveTo>
                        <a:pt x="181" y="55"/>
                      </a:moveTo>
                      <a:lnTo>
                        <a:pt x="181" y="0"/>
                      </a:lnTo>
                      <a:lnTo>
                        <a:pt x="0" y="6"/>
                      </a:lnTo>
                      <a:lnTo>
                        <a:pt x="0" y="59"/>
                      </a:lnTo>
                      <a:lnTo>
                        <a:pt x="181" y="55"/>
                      </a:lnTo>
                    </a:path>
                  </a:pathLst>
                </a:custGeom>
                <a:solidFill>
                  <a:srgbClr val="739933"/>
                </a:solidFill>
                <a:ln w="12700" cap="rnd">
                  <a:solidFill>
                    <a:srgbClr val="000000"/>
                  </a:solidFill>
                  <a:round/>
                  <a:headEnd/>
                  <a:tailEnd/>
                </a:ln>
              </p:spPr>
              <p:txBody>
                <a:bodyPr/>
                <a:lstStyle/>
                <a:p>
                  <a:endParaRPr lang="zh-CN" altLang="en-US"/>
                </a:p>
              </p:txBody>
            </p:sp>
            <p:sp>
              <p:nvSpPr>
                <p:cNvPr id="72619" name="Freeform 2692"/>
                <p:cNvSpPr>
                  <a:spLocks/>
                </p:cNvSpPr>
                <p:nvPr/>
              </p:nvSpPr>
              <p:spPr bwMode="auto">
                <a:xfrm>
                  <a:off x="5067" y="2952"/>
                  <a:ext cx="87" cy="78"/>
                </a:xfrm>
                <a:custGeom>
                  <a:avLst/>
                  <a:gdLst>
                    <a:gd name="T0" fmla="*/ 0 w 87"/>
                    <a:gd name="T1" fmla="*/ 0 h 78"/>
                    <a:gd name="T2" fmla="*/ 44 w 87"/>
                    <a:gd name="T3" fmla="*/ 2 h 78"/>
                    <a:gd name="T4" fmla="*/ 76 w 87"/>
                    <a:gd name="T5" fmla="*/ 46 h 78"/>
                    <a:gd name="T6" fmla="*/ 82 w 87"/>
                    <a:gd name="T7" fmla="*/ 48 h 78"/>
                    <a:gd name="T8" fmla="*/ 84 w 87"/>
                    <a:gd name="T9" fmla="*/ 52 h 78"/>
                    <a:gd name="T10" fmla="*/ 86 w 87"/>
                    <a:gd name="T11" fmla="*/ 65 h 78"/>
                    <a:gd name="T12" fmla="*/ 86 w 87"/>
                    <a:gd name="T13" fmla="*/ 73 h 78"/>
                    <a:gd name="T14" fmla="*/ 28 w 87"/>
                    <a:gd name="T15" fmla="*/ 77 h 78"/>
                    <a:gd name="T16" fmla="*/ 28 w 87"/>
                    <a:gd name="T17" fmla="*/ 34 h 78"/>
                    <a:gd name="T18" fmla="*/ 0 w 87"/>
                    <a:gd name="T19" fmla="*/ 34 h 78"/>
                    <a:gd name="T20" fmla="*/ 0 w 87"/>
                    <a:gd name="T21" fmla="*/ 0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
                    <a:gd name="T34" fmla="*/ 0 h 78"/>
                    <a:gd name="T35" fmla="*/ 87 w 87"/>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 h="78">
                      <a:moveTo>
                        <a:pt x="0" y="0"/>
                      </a:moveTo>
                      <a:lnTo>
                        <a:pt x="44" y="2"/>
                      </a:lnTo>
                      <a:lnTo>
                        <a:pt x="76" y="46"/>
                      </a:lnTo>
                      <a:lnTo>
                        <a:pt x="82" y="48"/>
                      </a:lnTo>
                      <a:lnTo>
                        <a:pt x="84" y="52"/>
                      </a:lnTo>
                      <a:lnTo>
                        <a:pt x="86" y="65"/>
                      </a:lnTo>
                      <a:lnTo>
                        <a:pt x="86" y="73"/>
                      </a:lnTo>
                      <a:lnTo>
                        <a:pt x="28" y="77"/>
                      </a:lnTo>
                      <a:lnTo>
                        <a:pt x="28" y="34"/>
                      </a:lnTo>
                      <a:lnTo>
                        <a:pt x="0" y="34"/>
                      </a:lnTo>
                      <a:lnTo>
                        <a:pt x="0" y="0"/>
                      </a:lnTo>
                    </a:path>
                  </a:pathLst>
                </a:custGeom>
                <a:solidFill>
                  <a:srgbClr val="4A700A"/>
                </a:solidFill>
                <a:ln w="12700" cap="rnd">
                  <a:solidFill>
                    <a:srgbClr val="000000"/>
                  </a:solidFill>
                  <a:round/>
                  <a:headEnd/>
                  <a:tailEnd/>
                </a:ln>
              </p:spPr>
              <p:txBody>
                <a:bodyPr/>
                <a:lstStyle/>
                <a:p>
                  <a:endParaRPr lang="zh-CN" altLang="en-US"/>
                </a:p>
              </p:txBody>
            </p:sp>
            <p:sp>
              <p:nvSpPr>
                <p:cNvPr id="72620" name="Freeform 2693"/>
                <p:cNvSpPr>
                  <a:spLocks/>
                </p:cNvSpPr>
                <p:nvPr/>
              </p:nvSpPr>
              <p:spPr bwMode="auto">
                <a:xfrm>
                  <a:off x="4959" y="2952"/>
                  <a:ext cx="116" cy="37"/>
                </a:xfrm>
                <a:custGeom>
                  <a:avLst/>
                  <a:gdLst>
                    <a:gd name="T0" fmla="*/ 110 w 116"/>
                    <a:gd name="T1" fmla="*/ 0 h 37"/>
                    <a:gd name="T2" fmla="*/ 0 w 116"/>
                    <a:gd name="T3" fmla="*/ 2 h 37"/>
                    <a:gd name="T4" fmla="*/ 0 w 116"/>
                    <a:gd name="T5" fmla="*/ 36 h 37"/>
                    <a:gd name="T6" fmla="*/ 115 w 116"/>
                    <a:gd name="T7" fmla="*/ 34 h 37"/>
                    <a:gd name="T8" fmla="*/ 115 w 116"/>
                    <a:gd name="T9" fmla="*/ 0 h 37"/>
                    <a:gd name="T10" fmla="*/ 110 w 116"/>
                    <a:gd name="T11" fmla="*/ 0 h 37"/>
                    <a:gd name="T12" fmla="*/ 0 60000 65536"/>
                    <a:gd name="T13" fmla="*/ 0 60000 65536"/>
                    <a:gd name="T14" fmla="*/ 0 60000 65536"/>
                    <a:gd name="T15" fmla="*/ 0 60000 65536"/>
                    <a:gd name="T16" fmla="*/ 0 60000 65536"/>
                    <a:gd name="T17" fmla="*/ 0 60000 65536"/>
                    <a:gd name="T18" fmla="*/ 0 w 116"/>
                    <a:gd name="T19" fmla="*/ 0 h 37"/>
                    <a:gd name="T20" fmla="*/ 116 w 116"/>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116" h="37">
                      <a:moveTo>
                        <a:pt x="110" y="0"/>
                      </a:moveTo>
                      <a:lnTo>
                        <a:pt x="0" y="2"/>
                      </a:lnTo>
                      <a:lnTo>
                        <a:pt x="0" y="36"/>
                      </a:lnTo>
                      <a:lnTo>
                        <a:pt x="115" y="34"/>
                      </a:lnTo>
                      <a:lnTo>
                        <a:pt x="115" y="0"/>
                      </a:lnTo>
                      <a:lnTo>
                        <a:pt x="110" y="0"/>
                      </a:lnTo>
                    </a:path>
                  </a:pathLst>
                </a:custGeom>
                <a:solidFill>
                  <a:srgbClr val="739933"/>
                </a:solidFill>
                <a:ln w="12700" cap="rnd">
                  <a:solidFill>
                    <a:srgbClr val="000000"/>
                  </a:solidFill>
                  <a:round/>
                  <a:headEnd/>
                  <a:tailEnd/>
                </a:ln>
              </p:spPr>
              <p:txBody>
                <a:bodyPr/>
                <a:lstStyle/>
                <a:p>
                  <a:endParaRPr lang="zh-CN" altLang="en-US"/>
                </a:p>
              </p:txBody>
            </p:sp>
            <p:sp>
              <p:nvSpPr>
                <p:cNvPr id="72621" name="Freeform 2694"/>
                <p:cNvSpPr>
                  <a:spLocks/>
                </p:cNvSpPr>
                <p:nvPr/>
              </p:nvSpPr>
              <p:spPr bwMode="auto">
                <a:xfrm>
                  <a:off x="4917" y="2984"/>
                  <a:ext cx="187" cy="19"/>
                </a:xfrm>
                <a:custGeom>
                  <a:avLst/>
                  <a:gdLst>
                    <a:gd name="T0" fmla="*/ 184 w 187"/>
                    <a:gd name="T1" fmla="*/ 0 h 19"/>
                    <a:gd name="T2" fmla="*/ 10 w 187"/>
                    <a:gd name="T3" fmla="*/ 0 h 19"/>
                    <a:gd name="T4" fmla="*/ 0 w 187"/>
                    <a:gd name="T5" fmla="*/ 18 h 19"/>
                    <a:gd name="T6" fmla="*/ 119 w 187"/>
                    <a:gd name="T7" fmla="*/ 9 h 19"/>
                    <a:gd name="T8" fmla="*/ 186 w 187"/>
                    <a:gd name="T9" fmla="*/ 0 h 19"/>
                    <a:gd name="T10" fmla="*/ 184 w 187"/>
                    <a:gd name="T11" fmla="*/ 0 h 19"/>
                    <a:gd name="T12" fmla="*/ 0 60000 65536"/>
                    <a:gd name="T13" fmla="*/ 0 60000 65536"/>
                    <a:gd name="T14" fmla="*/ 0 60000 65536"/>
                    <a:gd name="T15" fmla="*/ 0 60000 65536"/>
                    <a:gd name="T16" fmla="*/ 0 60000 65536"/>
                    <a:gd name="T17" fmla="*/ 0 60000 65536"/>
                    <a:gd name="T18" fmla="*/ 0 w 187"/>
                    <a:gd name="T19" fmla="*/ 0 h 19"/>
                    <a:gd name="T20" fmla="*/ 187 w 187"/>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87" h="19">
                      <a:moveTo>
                        <a:pt x="184" y="0"/>
                      </a:moveTo>
                      <a:lnTo>
                        <a:pt x="10" y="0"/>
                      </a:lnTo>
                      <a:lnTo>
                        <a:pt x="0" y="18"/>
                      </a:lnTo>
                      <a:lnTo>
                        <a:pt x="119" y="9"/>
                      </a:lnTo>
                      <a:lnTo>
                        <a:pt x="186" y="0"/>
                      </a:lnTo>
                      <a:lnTo>
                        <a:pt x="184" y="0"/>
                      </a:lnTo>
                    </a:path>
                  </a:pathLst>
                </a:custGeom>
                <a:solidFill>
                  <a:srgbClr val="4A700A"/>
                </a:solidFill>
                <a:ln w="12700" cap="rnd">
                  <a:solidFill>
                    <a:srgbClr val="000000"/>
                  </a:solidFill>
                  <a:round/>
                  <a:headEnd/>
                  <a:tailEnd/>
                </a:ln>
              </p:spPr>
              <p:txBody>
                <a:bodyPr/>
                <a:lstStyle/>
                <a:p>
                  <a:endParaRPr lang="zh-CN" altLang="en-US"/>
                </a:p>
              </p:txBody>
            </p:sp>
            <p:sp>
              <p:nvSpPr>
                <p:cNvPr id="72622" name="Rectangle 2695"/>
                <p:cNvSpPr>
                  <a:spLocks noChangeArrowheads="1"/>
                </p:cNvSpPr>
                <p:nvPr/>
              </p:nvSpPr>
              <p:spPr bwMode="auto">
                <a:xfrm>
                  <a:off x="5082" y="2958"/>
                  <a:ext cx="12" cy="11"/>
                </a:xfrm>
                <a:prstGeom prst="rect">
                  <a:avLst/>
                </a:prstGeom>
                <a:solidFill>
                  <a:srgbClr val="476E08"/>
                </a:solidFill>
                <a:ln w="12700">
                  <a:solidFill>
                    <a:srgbClr val="000000"/>
                  </a:solidFill>
                  <a:miter lim="800000"/>
                  <a:headEnd/>
                  <a:tailEnd/>
                </a:ln>
              </p:spPr>
              <p:txBody>
                <a:bodyPr wrap="none" anchor="ctr"/>
                <a:lstStyle/>
                <a:p>
                  <a:endParaRPr lang="zh-CN" altLang="en-US"/>
                </a:p>
              </p:txBody>
            </p:sp>
            <p:sp>
              <p:nvSpPr>
                <p:cNvPr id="72623" name="Rectangle 2696"/>
                <p:cNvSpPr>
                  <a:spLocks noChangeArrowheads="1"/>
                </p:cNvSpPr>
                <p:nvPr/>
              </p:nvSpPr>
              <p:spPr bwMode="auto">
                <a:xfrm>
                  <a:off x="5079" y="2964"/>
                  <a:ext cx="12" cy="11"/>
                </a:xfrm>
                <a:prstGeom prst="rect">
                  <a:avLst/>
                </a:prstGeom>
                <a:solidFill>
                  <a:srgbClr val="739933"/>
                </a:solidFill>
                <a:ln w="12700">
                  <a:solidFill>
                    <a:srgbClr val="000000"/>
                  </a:solidFill>
                  <a:miter lim="800000"/>
                  <a:headEnd/>
                  <a:tailEnd/>
                </a:ln>
              </p:spPr>
              <p:txBody>
                <a:bodyPr wrap="none" anchor="ctr"/>
                <a:lstStyle/>
                <a:p>
                  <a:endParaRPr lang="zh-CN" altLang="en-US"/>
                </a:p>
              </p:txBody>
            </p:sp>
            <p:sp>
              <p:nvSpPr>
                <p:cNvPr id="72624" name="Rectangle 2697"/>
                <p:cNvSpPr>
                  <a:spLocks noChangeArrowheads="1"/>
                </p:cNvSpPr>
                <p:nvPr/>
              </p:nvSpPr>
              <p:spPr bwMode="auto">
                <a:xfrm>
                  <a:off x="5082" y="2952"/>
                  <a:ext cx="12" cy="12"/>
                </a:xfrm>
                <a:prstGeom prst="rect">
                  <a:avLst/>
                </a:prstGeom>
                <a:solidFill>
                  <a:srgbClr val="000000"/>
                </a:solidFill>
                <a:ln w="12700">
                  <a:solidFill>
                    <a:srgbClr val="000000"/>
                  </a:solidFill>
                  <a:miter lim="800000"/>
                  <a:headEnd/>
                  <a:tailEnd/>
                </a:ln>
              </p:spPr>
              <p:txBody>
                <a:bodyPr wrap="none" anchor="ctr"/>
                <a:lstStyle/>
                <a:p>
                  <a:endParaRPr lang="zh-CN" altLang="en-US"/>
                </a:p>
              </p:txBody>
            </p:sp>
            <p:sp>
              <p:nvSpPr>
                <p:cNvPr id="72625" name="Freeform 2698"/>
                <p:cNvSpPr>
                  <a:spLocks/>
                </p:cNvSpPr>
                <p:nvPr/>
              </p:nvSpPr>
              <p:spPr bwMode="auto">
                <a:xfrm>
                  <a:off x="4739" y="3027"/>
                  <a:ext cx="434" cy="147"/>
                </a:xfrm>
                <a:custGeom>
                  <a:avLst/>
                  <a:gdLst>
                    <a:gd name="T0" fmla="*/ 430 w 434"/>
                    <a:gd name="T1" fmla="*/ 10 h 147"/>
                    <a:gd name="T2" fmla="*/ 433 w 434"/>
                    <a:gd name="T3" fmla="*/ 18 h 147"/>
                    <a:gd name="T4" fmla="*/ 433 w 434"/>
                    <a:gd name="T5" fmla="*/ 26 h 147"/>
                    <a:gd name="T6" fmla="*/ 433 w 434"/>
                    <a:gd name="T7" fmla="*/ 32 h 147"/>
                    <a:gd name="T8" fmla="*/ 430 w 434"/>
                    <a:gd name="T9" fmla="*/ 42 h 147"/>
                    <a:gd name="T10" fmla="*/ 418 w 434"/>
                    <a:gd name="T11" fmla="*/ 56 h 147"/>
                    <a:gd name="T12" fmla="*/ 404 w 434"/>
                    <a:gd name="T13" fmla="*/ 72 h 147"/>
                    <a:gd name="T14" fmla="*/ 394 w 434"/>
                    <a:gd name="T15" fmla="*/ 78 h 147"/>
                    <a:gd name="T16" fmla="*/ 128 w 434"/>
                    <a:gd name="T17" fmla="*/ 146 h 147"/>
                    <a:gd name="T18" fmla="*/ 92 w 434"/>
                    <a:gd name="T19" fmla="*/ 142 h 147"/>
                    <a:gd name="T20" fmla="*/ 50 w 434"/>
                    <a:gd name="T21" fmla="*/ 134 h 147"/>
                    <a:gd name="T22" fmla="*/ 12 w 434"/>
                    <a:gd name="T23" fmla="*/ 116 h 147"/>
                    <a:gd name="T24" fmla="*/ 0 w 434"/>
                    <a:gd name="T25" fmla="*/ 104 h 147"/>
                    <a:gd name="T26" fmla="*/ 4 w 434"/>
                    <a:gd name="T27" fmla="*/ 78 h 147"/>
                    <a:gd name="T28" fmla="*/ 44 w 434"/>
                    <a:gd name="T29" fmla="*/ 56 h 147"/>
                    <a:gd name="T30" fmla="*/ 412 w 434"/>
                    <a:gd name="T31" fmla="*/ 8 h 147"/>
                    <a:gd name="T32" fmla="*/ 420 w 434"/>
                    <a:gd name="T33" fmla="*/ 0 h 147"/>
                    <a:gd name="T34" fmla="*/ 430 w 434"/>
                    <a:gd name="T35" fmla="*/ 8 h 147"/>
                    <a:gd name="T36" fmla="*/ 430 w 434"/>
                    <a:gd name="T37" fmla="*/ 10 h 1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4"/>
                    <a:gd name="T58" fmla="*/ 0 h 147"/>
                    <a:gd name="T59" fmla="*/ 434 w 434"/>
                    <a:gd name="T60" fmla="*/ 147 h 1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4" h="147">
                      <a:moveTo>
                        <a:pt x="430" y="10"/>
                      </a:moveTo>
                      <a:lnTo>
                        <a:pt x="433" y="18"/>
                      </a:lnTo>
                      <a:lnTo>
                        <a:pt x="433" y="26"/>
                      </a:lnTo>
                      <a:lnTo>
                        <a:pt x="433" y="32"/>
                      </a:lnTo>
                      <a:lnTo>
                        <a:pt x="430" y="42"/>
                      </a:lnTo>
                      <a:lnTo>
                        <a:pt x="418" y="56"/>
                      </a:lnTo>
                      <a:lnTo>
                        <a:pt x="404" y="72"/>
                      </a:lnTo>
                      <a:lnTo>
                        <a:pt x="394" y="78"/>
                      </a:lnTo>
                      <a:lnTo>
                        <a:pt x="128" y="146"/>
                      </a:lnTo>
                      <a:lnTo>
                        <a:pt x="92" y="142"/>
                      </a:lnTo>
                      <a:lnTo>
                        <a:pt x="50" y="134"/>
                      </a:lnTo>
                      <a:lnTo>
                        <a:pt x="12" y="116"/>
                      </a:lnTo>
                      <a:lnTo>
                        <a:pt x="0" y="104"/>
                      </a:lnTo>
                      <a:lnTo>
                        <a:pt x="4" y="78"/>
                      </a:lnTo>
                      <a:lnTo>
                        <a:pt x="44" y="56"/>
                      </a:lnTo>
                      <a:lnTo>
                        <a:pt x="412" y="8"/>
                      </a:lnTo>
                      <a:lnTo>
                        <a:pt x="420" y="0"/>
                      </a:lnTo>
                      <a:lnTo>
                        <a:pt x="430" y="8"/>
                      </a:lnTo>
                      <a:lnTo>
                        <a:pt x="430" y="10"/>
                      </a:lnTo>
                    </a:path>
                  </a:pathLst>
                </a:custGeom>
                <a:solidFill>
                  <a:srgbClr val="616161"/>
                </a:solidFill>
                <a:ln w="12700" cap="rnd">
                  <a:solidFill>
                    <a:srgbClr val="000000"/>
                  </a:solidFill>
                  <a:round/>
                  <a:headEnd/>
                  <a:tailEnd/>
                </a:ln>
              </p:spPr>
              <p:txBody>
                <a:bodyPr/>
                <a:lstStyle/>
                <a:p>
                  <a:endParaRPr lang="zh-CN" altLang="en-US"/>
                </a:p>
              </p:txBody>
            </p:sp>
            <p:sp>
              <p:nvSpPr>
                <p:cNvPr id="72626" name="Freeform 2699"/>
                <p:cNvSpPr>
                  <a:spLocks/>
                </p:cNvSpPr>
                <p:nvPr/>
              </p:nvSpPr>
              <p:spPr bwMode="auto">
                <a:xfrm>
                  <a:off x="4747" y="3035"/>
                  <a:ext cx="428" cy="139"/>
                </a:xfrm>
                <a:custGeom>
                  <a:avLst/>
                  <a:gdLst>
                    <a:gd name="T0" fmla="*/ 16 w 428"/>
                    <a:gd name="T1" fmla="*/ 106 h 139"/>
                    <a:gd name="T2" fmla="*/ 52 w 428"/>
                    <a:gd name="T3" fmla="*/ 122 h 139"/>
                    <a:gd name="T4" fmla="*/ 86 w 428"/>
                    <a:gd name="T5" fmla="*/ 130 h 139"/>
                    <a:gd name="T6" fmla="*/ 120 w 428"/>
                    <a:gd name="T7" fmla="*/ 134 h 139"/>
                    <a:gd name="T8" fmla="*/ 382 w 428"/>
                    <a:gd name="T9" fmla="*/ 68 h 139"/>
                    <a:gd name="T10" fmla="*/ 394 w 428"/>
                    <a:gd name="T11" fmla="*/ 62 h 139"/>
                    <a:gd name="T12" fmla="*/ 418 w 428"/>
                    <a:gd name="T13" fmla="*/ 24 h 139"/>
                    <a:gd name="T14" fmla="*/ 422 w 428"/>
                    <a:gd name="T15" fmla="*/ 18 h 139"/>
                    <a:gd name="T16" fmla="*/ 418 w 428"/>
                    <a:gd name="T17" fmla="*/ 4 h 139"/>
                    <a:gd name="T18" fmla="*/ 422 w 428"/>
                    <a:gd name="T19" fmla="*/ 0 h 139"/>
                    <a:gd name="T20" fmla="*/ 427 w 428"/>
                    <a:gd name="T21" fmla="*/ 14 h 139"/>
                    <a:gd name="T22" fmla="*/ 426 w 428"/>
                    <a:gd name="T23" fmla="*/ 24 h 139"/>
                    <a:gd name="T24" fmla="*/ 398 w 428"/>
                    <a:gd name="T25" fmla="*/ 64 h 139"/>
                    <a:gd name="T26" fmla="*/ 384 w 428"/>
                    <a:gd name="T27" fmla="*/ 72 h 139"/>
                    <a:gd name="T28" fmla="*/ 120 w 428"/>
                    <a:gd name="T29" fmla="*/ 138 h 139"/>
                    <a:gd name="T30" fmla="*/ 80 w 428"/>
                    <a:gd name="T31" fmla="*/ 136 h 139"/>
                    <a:gd name="T32" fmla="*/ 42 w 428"/>
                    <a:gd name="T33" fmla="*/ 126 h 139"/>
                    <a:gd name="T34" fmla="*/ 0 w 428"/>
                    <a:gd name="T35" fmla="*/ 104 h 139"/>
                    <a:gd name="T36" fmla="*/ 16 w 428"/>
                    <a:gd name="T37" fmla="*/ 106 h 1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8"/>
                    <a:gd name="T58" fmla="*/ 0 h 139"/>
                    <a:gd name="T59" fmla="*/ 428 w 428"/>
                    <a:gd name="T60" fmla="*/ 139 h 1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8" h="139">
                      <a:moveTo>
                        <a:pt x="16" y="106"/>
                      </a:moveTo>
                      <a:lnTo>
                        <a:pt x="52" y="122"/>
                      </a:lnTo>
                      <a:lnTo>
                        <a:pt x="86" y="130"/>
                      </a:lnTo>
                      <a:lnTo>
                        <a:pt x="120" y="134"/>
                      </a:lnTo>
                      <a:lnTo>
                        <a:pt x="382" y="68"/>
                      </a:lnTo>
                      <a:lnTo>
                        <a:pt x="394" y="62"/>
                      </a:lnTo>
                      <a:lnTo>
                        <a:pt x="418" y="24"/>
                      </a:lnTo>
                      <a:lnTo>
                        <a:pt x="422" y="18"/>
                      </a:lnTo>
                      <a:lnTo>
                        <a:pt x="418" y="4"/>
                      </a:lnTo>
                      <a:lnTo>
                        <a:pt x="422" y="0"/>
                      </a:lnTo>
                      <a:lnTo>
                        <a:pt x="427" y="14"/>
                      </a:lnTo>
                      <a:lnTo>
                        <a:pt x="426" y="24"/>
                      </a:lnTo>
                      <a:lnTo>
                        <a:pt x="398" y="64"/>
                      </a:lnTo>
                      <a:lnTo>
                        <a:pt x="384" y="72"/>
                      </a:lnTo>
                      <a:lnTo>
                        <a:pt x="120" y="138"/>
                      </a:lnTo>
                      <a:lnTo>
                        <a:pt x="80" y="136"/>
                      </a:lnTo>
                      <a:lnTo>
                        <a:pt x="42" y="126"/>
                      </a:lnTo>
                      <a:lnTo>
                        <a:pt x="0" y="104"/>
                      </a:lnTo>
                      <a:lnTo>
                        <a:pt x="16" y="106"/>
                      </a:lnTo>
                    </a:path>
                  </a:pathLst>
                </a:custGeom>
                <a:solidFill>
                  <a:srgbClr val="ABABAB"/>
                </a:solidFill>
                <a:ln w="12700" cap="rnd">
                  <a:solidFill>
                    <a:srgbClr val="000000"/>
                  </a:solidFill>
                  <a:round/>
                  <a:headEnd/>
                  <a:tailEnd/>
                </a:ln>
              </p:spPr>
              <p:txBody>
                <a:bodyPr/>
                <a:lstStyle/>
                <a:p>
                  <a:endParaRPr lang="zh-CN" altLang="en-US"/>
                </a:p>
              </p:txBody>
            </p:sp>
            <p:sp>
              <p:nvSpPr>
                <p:cNvPr id="72627" name="Freeform 2700"/>
                <p:cNvSpPr>
                  <a:spLocks/>
                </p:cNvSpPr>
                <p:nvPr/>
              </p:nvSpPr>
              <p:spPr bwMode="auto">
                <a:xfrm>
                  <a:off x="4773" y="3007"/>
                  <a:ext cx="88" cy="47"/>
                </a:xfrm>
                <a:custGeom>
                  <a:avLst/>
                  <a:gdLst>
                    <a:gd name="T0" fmla="*/ 86 w 88"/>
                    <a:gd name="T1" fmla="*/ 0 h 47"/>
                    <a:gd name="T2" fmla="*/ 0 w 88"/>
                    <a:gd name="T3" fmla="*/ 36 h 47"/>
                    <a:gd name="T4" fmla="*/ 4 w 88"/>
                    <a:gd name="T5" fmla="*/ 46 h 47"/>
                    <a:gd name="T6" fmla="*/ 87 w 88"/>
                    <a:gd name="T7" fmla="*/ 38 h 47"/>
                    <a:gd name="T8" fmla="*/ 87 w 88"/>
                    <a:gd name="T9" fmla="*/ 0 h 47"/>
                    <a:gd name="T10" fmla="*/ 86 w 88"/>
                    <a:gd name="T11" fmla="*/ 0 h 47"/>
                    <a:gd name="T12" fmla="*/ 0 60000 65536"/>
                    <a:gd name="T13" fmla="*/ 0 60000 65536"/>
                    <a:gd name="T14" fmla="*/ 0 60000 65536"/>
                    <a:gd name="T15" fmla="*/ 0 60000 65536"/>
                    <a:gd name="T16" fmla="*/ 0 60000 65536"/>
                    <a:gd name="T17" fmla="*/ 0 60000 65536"/>
                    <a:gd name="T18" fmla="*/ 0 w 88"/>
                    <a:gd name="T19" fmla="*/ 0 h 47"/>
                    <a:gd name="T20" fmla="*/ 88 w 88"/>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88" h="47">
                      <a:moveTo>
                        <a:pt x="86" y="0"/>
                      </a:moveTo>
                      <a:lnTo>
                        <a:pt x="0" y="36"/>
                      </a:lnTo>
                      <a:lnTo>
                        <a:pt x="4" y="46"/>
                      </a:lnTo>
                      <a:lnTo>
                        <a:pt x="87" y="38"/>
                      </a:lnTo>
                      <a:lnTo>
                        <a:pt x="87" y="0"/>
                      </a:lnTo>
                      <a:lnTo>
                        <a:pt x="86" y="0"/>
                      </a:lnTo>
                    </a:path>
                  </a:pathLst>
                </a:custGeom>
                <a:solidFill>
                  <a:srgbClr val="FFFFFF"/>
                </a:solidFill>
                <a:ln w="12700" cap="rnd">
                  <a:solidFill>
                    <a:srgbClr val="000000"/>
                  </a:solidFill>
                  <a:round/>
                  <a:headEnd/>
                  <a:tailEnd/>
                </a:ln>
              </p:spPr>
              <p:txBody>
                <a:bodyPr/>
                <a:lstStyle/>
                <a:p>
                  <a:endParaRPr lang="zh-CN" altLang="en-US"/>
                </a:p>
              </p:txBody>
            </p:sp>
            <p:sp>
              <p:nvSpPr>
                <p:cNvPr id="72628" name="Freeform 2701"/>
                <p:cNvSpPr>
                  <a:spLocks/>
                </p:cNvSpPr>
                <p:nvPr/>
              </p:nvSpPr>
              <p:spPr bwMode="auto">
                <a:xfrm>
                  <a:off x="4518" y="3041"/>
                  <a:ext cx="411" cy="19"/>
                </a:xfrm>
                <a:custGeom>
                  <a:avLst/>
                  <a:gdLst>
                    <a:gd name="T0" fmla="*/ 0 w 411"/>
                    <a:gd name="T1" fmla="*/ 18 h 19"/>
                    <a:gd name="T2" fmla="*/ 239 w 411"/>
                    <a:gd name="T3" fmla="*/ 16 h 19"/>
                    <a:gd name="T4" fmla="*/ 410 w 411"/>
                    <a:gd name="T5" fmla="*/ 0 h 19"/>
                    <a:gd name="T6" fmla="*/ 259 w 411"/>
                    <a:gd name="T7" fmla="*/ 2 h 19"/>
                    <a:gd name="T8" fmla="*/ 2 w 411"/>
                    <a:gd name="T9" fmla="*/ 11 h 19"/>
                    <a:gd name="T10" fmla="*/ 0 w 411"/>
                    <a:gd name="T11" fmla="*/ 16 h 19"/>
                    <a:gd name="T12" fmla="*/ 0 w 411"/>
                    <a:gd name="T13" fmla="*/ 18 h 19"/>
                    <a:gd name="T14" fmla="*/ 0 60000 65536"/>
                    <a:gd name="T15" fmla="*/ 0 60000 65536"/>
                    <a:gd name="T16" fmla="*/ 0 60000 65536"/>
                    <a:gd name="T17" fmla="*/ 0 60000 65536"/>
                    <a:gd name="T18" fmla="*/ 0 60000 65536"/>
                    <a:gd name="T19" fmla="*/ 0 60000 65536"/>
                    <a:gd name="T20" fmla="*/ 0 60000 65536"/>
                    <a:gd name="T21" fmla="*/ 0 w 411"/>
                    <a:gd name="T22" fmla="*/ 0 h 19"/>
                    <a:gd name="T23" fmla="*/ 411 w 411"/>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1" h="19">
                      <a:moveTo>
                        <a:pt x="0" y="18"/>
                      </a:moveTo>
                      <a:lnTo>
                        <a:pt x="239" y="16"/>
                      </a:lnTo>
                      <a:lnTo>
                        <a:pt x="410" y="0"/>
                      </a:lnTo>
                      <a:lnTo>
                        <a:pt x="259" y="2"/>
                      </a:lnTo>
                      <a:lnTo>
                        <a:pt x="2" y="11"/>
                      </a:lnTo>
                      <a:lnTo>
                        <a:pt x="0" y="16"/>
                      </a:lnTo>
                      <a:lnTo>
                        <a:pt x="0" y="18"/>
                      </a:lnTo>
                    </a:path>
                  </a:pathLst>
                </a:custGeom>
                <a:solidFill>
                  <a:srgbClr val="476E08"/>
                </a:solidFill>
                <a:ln w="12700" cap="rnd">
                  <a:solidFill>
                    <a:srgbClr val="000000"/>
                  </a:solidFill>
                  <a:round/>
                  <a:headEnd/>
                  <a:tailEnd/>
                </a:ln>
              </p:spPr>
              <p:txBody>
                <a:bodyPr/>
                <a:lstStyle/>
                <a:p>
                  <a:endParaRPr lang="zh-CN" altLang="en-US"/>
                </a:p>
              </p:txBody>
            </p:sp>
            <p:sp>
              <p:nvSpPr>
                <p:cNvPr id="72629" name="Freeform 2702"/>
                <p:cNvSpPr>
                  <a:spLocks/>
                </p:cNvSpPr>
                <p:nvPr/>
              </p:nvSpPr>
              <p:spPr bwMode="auto">
                <a:xfrm>
                  <a:off x="4503" y="2915"/>
                  <a:ext cx="598" cy="139"/>
                </a:xfrm>
                <a:custGeom>
                  <a:avLst/>
                  <a:gdLst>
                    <a:gd name="T0" fmla="*/ 597 w 598"/>
                    <a:gd name="T1" fmla="*/ 19 h 139"/>
                    <a:gd name="T2" fmla="*/ 268 w 598"/>
                    <a:gd name="T3" fmla="*/ 128 h 139"/>
                    <a:gd name="T4" fmla="*/ 0 w 598"/>
                    <a:gd name="T5" fmla="*/ 138 h 139"/>
                    <a:gd name="T6" fmla="*/ 366 w 598"/>
                    <a:gd name="T7" fmla="*/ 0 h 139"/>
                    <a:gd name="T8" fmla="*/ 595 w 598"/>
                    <a:gd name="T9" fmla="*/ 19 h 139"/>
                    <a:gd name="T10" fmla="*/ 597 w 598"/>
                    <a:gd name="T11" fmla="*/ 19 h 139"/>
                    <a:gd name="T12" fmla="*/ 0 60000 65536"/>
                    <a:gd name="T13" fmla="*/ 0 60000 65536"/>
                    <a:gd name="T14" fmla="*/ 0 60000 65536"/>
                    <a:gd name="T15" fmla="*/ 0 60000 65536"/>
                    <a:gd name="T16" fmla="*/ 0 60000 65536"/>
                    <a:gd name="T17" fmla="*/ 0 60000 65536"/>
                    <a:gd name="T18" fmla="*/ 0 w 598"/>
                    <a:gd name="T19" fmla="*/ 0 h 139"/>
                    <a:gd name="T20" fmla="*/ 598 w 59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598" h="139">
                      <a:moveTo>
                        <a:pt x="597" y="19"/>
                      </a:moveTo>
                      <a:lnTo>
                        <a:pt x="268" y="128"/>
                      </a:lnTo>
                      <a:lnTo>
                        <a:pt x="0" y="138"/>
                      </a:lnTo>
                      <a:lnTo>
                        <a:pt x="366" y="0"/>
                      </a:lnTo>
                      <a:lnTo>
                        <a:pt x="595" y="19"/>
                      </a:lnTo>
                      <a:lnTo>
                        <a:pt x="597" y="19"/>
                      </a:lnTo>
                    </a:path>
                  </a:pathLst>
                </a:custGeom>
                <a:solidFill>
                  <a:srgbClr val="2E5400"/>
                </a:solidFill>
                <a:ln w="12700" cap="rnd">
                  <a:solidFill>
                    <a:srgbClr val="000000"/>
                  </a:solidFill>
                  <a:round/>
                  <a:headEnd/>
                  <a:tailEnd/>
                </a:ln>
              </p:spPr>
              <p:txBody>
                <a:bodyPr/>
                <a:lstStyle/>
                <a:p>
                  <a:endParaRPr lang="zh-CN" altLang="en-US"/>
                </a:p>
              </p:txBody>
            </p:sp>
            <p:sp>
              <p:nvSpPr>
                <p:cNvPr id="72630" name="Freeform 2703"/>
                <p:cNvSpPr>
                  <a:spLocks/>
                </p:cNvSpPr>
                <p:nvPr/>
              </p:nvSpPr>
              <p:spPr bwMode="auto">
                <a:xfrm>
                  <a:off x="4511" y="3023"/>
                  <a:ext cx="317" cy="33"/>
                </a:xfrm>
                <a:custGeom>
                  <a:avLst/>
                  <a:gdLst>
                    <a:gd name="T0" fmla="*/ 67 w 317"/>
                    <a:gd name="T1" fmla="*/ 2 h 33"/>
                    <a:gd name="T2" fmla="*/ 316 w 317"/>
                    <a:gd name="T3" fmla="*/ 2 h 33"/>
                    <a:gd name="T4" fmla="*/ 263 w 317"/>
                    <a:gd name="T5" fmla="*/ 22 h 33"/>
                    <a:gd name="T6" fmla="*/ 0 w 317"/>
                    <a:gd name="T7" fmla="*/ 32 h 33"/>
                    <a:gd name="T8" fmla="*/ 67 w 317"/>
                    <a:gd name="T9" fmla="*/ 0 h 33"/>
                    <a:gd name="T10" fmla="*/ 67 w 317"/>
                    <a:gd name="T11" fmla="*/ 2 h 33"/>
                    <a:gd name="T12" fmla="*/ 0 60000 65536"/>
                    <a:gd name="T13" fmla="*/ 0 60000 65536"/>
                    <a:gd name="T14" fmla="*/ 0 60000 65536"/>
                    <a:gd name="T15" fmla="*/ 0 60000 65536"/>
                    <a:gd name="T16" fmla="*/ 0 60000 65536"/>
                    <a:gd name="T17" fmla="*/ 0 60000 65536"/>
                    <a:gd name="T18" fmla="*/ 0 w 317"/>
                    <a:gd name="T19" fmla="*/ 0 h 33"/>
                    <a:gd name="T20" fmla="*/ 317 w 317"/>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317" h="33">
                      <a:moveTo>
                        <a:pt x="67" y="2"/>
                      </a:moveTo>
                      <a:lnTo>
                        <a:pt x="316" y="2"/>
                      </a:lnTo>
                      <a:lnTo>
                        <a:pt x="263" y="22"/>
                      </a:lnTo>
                      <a:lnTo>
                        <a:pt x="0" y="32"/>
                      </a:lnTo>
                      <a:lnTo>
                        <a:pt x="67" y="0"/>
                      </a:lnTo>
                      <a:lnTo>
                        <a:pt x="67" y="2"/>
                      </a:lnTo>
                    </a:path>
                  </a:pathLst>
                </a:custGeom>
                <a:solidFill>
                  <a:srgbClr val="739933"/>
                </a:solidFill>
                <a:ln w="12700" cap="rnd">
                  <a:solidFill>
                    <a:srgbClr val="000000"/>
                  </a:solidFill>
                  <a:round/>
                  <a:headEnd/>
                  <a:tailEnd/>
                </a:ln>
              </p:spPr>
              <p:txBody>
                <a:bodyPr/>
                <a:lstStyle/>
                <a:p>
                  <a:endParaRPr lang="zh-CN" altLang="en-US"/>
                </a:p>
              </p:txBody>
            </p:sp>
            <p:sp>
              <p:nvSpPr>
                <p:cNvPr id="72631" name="Freeform 2704"/>
                <p:cNvSpPr>
                  <a:spLocks/>
                </p:cNvSpPr>
                <p:nvPr/>
              </p:nvSpPr>
              <p:spPr bwMode="auto">
                <a:xfrm>
                  <a:off x="4518" y="3069"/>
                  <a:ext cx="221" cy="83"/>
                </a:xfrm>
                <a:custGeom>
                  <a:avLst/>
                  <a:gdLst>
                    <a:gd name="T0" fmla="*/ 26 w 221"/>
                    <a:gd name="T1" fmla="*/ 0 h 83"/>
                    <a:gd name="T2" fmla="*/ 26 w 221"/>
                    <a:gd name="T3" fmla="*/ 4 h 83"/>
                    <a:gd name="T4" fmla="*/ 0 w 221"/>
                    <a:gd name="T5" fmla="*/ 8 h 83"/>
                    <a:gd name="T6" fmla="*/ 12 w 221"/>
                    <a:gd name="T7" fmla="*/ 24 h 83"/>
                    <a:gd name="T8" fmla="*/ 12 w 221"/>
                    <a:gd name="T9" fmla="*/ 30 h 83"/>
                    <a:gd name="T10" fmla="*/ 44 w 221"/>
                    <a:gd name="T11" fmla="*/ 58 h 83"/>
                    <a:gd name="T12" fmla="*/ 42 w 221"/>
                    <a:gd name="T13" fmla="*/ 62 h 83"/>
                    <a:gd name="T14" fmla="*/ 61 w 221"/>
                    <a:gd name="T15" fmla="*/ 64 h 83"/>
                    <a:gd name="T16" fmla="*/ 61 w 221"/>
                    <a:gd name="T17" fmla="*/ 66 h 83"/>
                    <a:gd name="T18" fmla="*/ 85 w 221"/>
                    <a:gd name="T19" fmla="*/ 68 h 83"/>
                    <a:gd name="T20" fmla="*/ 89 w 221"/>
                    <a:gd name="T21" fmla="*/ 70 h 83"/>
                    <a:gd name="T22" fmla="*/ 151 w 221"/>
                    <a:gd name="T23" fmla="*/ 82 h 83"/>
                    <a:gd name="T24" fmla="*/ 153 w 221"/>
                    <a:gd name="T25" fmla="*/ 82 h 83"/>
                    <a:gd name="T26" fmla="*/ 155 w 221"/>
                    <a:gd name="T27" fmla="*/ 80 h 83"/>
                    <a:gd name="T28" fmla="*/ 175 w 221"/>
                    <a:gd name="T29" fmla="*/ 78 h 83"/>
                    <a:gd name="T30" fmla="*/ 183 w 221"/>
                    <a:gd name="T31" fmla="*/ 74 h 83"/>
                    <a:gd name="T32" fmla="*/ 191 w 221"/>
                    <a:gd name="T33" fmla="*/ 74 h 83"/>
                    <a:gd name="T34" fmla="*/ 193 w 221"/>
                    <a:gd name="T35" fmla="*/ 70 h 83"/>
                    <a:gd name="T36" fmla="*/ 203 w 221"/>
                    <a:gd name="T37" fmla="*/ 70 h 83"/>
                    <a:gd name="T38" fmla="*/ 201 w 221"/>
                    <a:gd name="T39" fmla="*/ 64 h 83"/>
                    <a:gd name="T40" fmla="*/ 220 w 221"/>
                    <a:gd name="T41" fmla="*/ 38 h 83"/>
                    <a:gd name="T42" fmla="*/ 213 w 221"/>
                    <a:gd name="T43" fmla="*/ 18 h 83"/>
                    <a:gd name="T44" fmla="*/ 217 w 221"/>
                    <a:gd name="T45" fmla="*/ 14 h 83"/>
                    <a:gd name="T46" fmla="*/ 217 w 221"/>
                    <a:gd name="T47" fmla="*/ 8 h 83"/>
                    <a:gd name="T48" fmla="*/ 26 w 221"/>
                    <a:gd name="T49" fmla="*/ 0 h 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1"/>
                    <a:gd name="T76" fmla="*/ 0 h 83"/>
                    <a:gd name="T77" fmla="*/ 221 w 221"/>
                    <a:gd name="T78" fmla="*/ 83 h 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1" h="83">
                      <a:moveTo>
                        <a:pt x="26" y="0"/>
                      </a:moveTo>
                      <a:lnTo>
                        <a:pt x="26" y="4"/>
                      </a:lnTo>
                      <a:lnTo>
                        <a:pt x="0" y="8"/>
                      </a:lnTo>
                      <a:lnTo>
                        <a:pt x="12" y="24"/>
                      </a:lnTo>
                      <a:lnTo>
                        <a:pt x="12" y="30"/>
                      </a:lnTo>
                      <a:lnTo>
                        <a:pt x="44" y="58"/>
                      </a:lnTo>
                      <a:lnTo>
                        <a:pt x="42" y="62"/>
                      </a:lnTo>
                      <a:lnTo>
                        <a:pt x="61" y="64"/>
                      </a:lnTo>
                      <a:lnTo>
                        <a:pt x="61" y="66"/>
                      </a:lnTo>
                      <a:lnTo>
                        <a:pt x="85" y="68"/>
                      </a:lnTo>
                      <a:lnTo>
                        <a:pt x="89" y="70"/>
                      </a:lnTo>
                      <a:lnTo>
                        <a:pt x="151" y="82"/>
                      </a:lnTo>
                      <a:lnTo>
                        <a:pt x="153" y="82"/>
                      </a:lnTo>
                      <a:lnTo>
                        <a:pt x="155" y="80"/>
                      </a:lnTo>
                      <a:lnTo>
                        <a:pt x="175" y="78"/>
                      </a:lnTo>
                      <a:lnTo>
                        <a:pt x="183" y="74"/>
                      </a:lnTo>
                      <a:lnTo>
                        <a:pt x="191" y="74"/>
                      </a:lnTo>
                      <a:lnTo>
                        <a:pt x="193" y="70"/>
                      </a:lnTo>
                      <a:lnTo>
                        <a:pt x="203" y="70"/>
                      </a:lnTo>
                      <a:lnTo>
                        <a:pt x="201" y="64"/>
                      </a:lnTo>
                      <a:lnTo>
                        <a:pt x="220" y="38"/>
                      </a:lnTo>
                      <a:lnTo>
                        <a:pt x="213" y="18"/>
                      </a:lnTo>
                      <a:lnTo>
                        <a:pt x="217" y="14"/>
                      </a:lnTo>
                      <a:lnTo>
                        <a:pt x="217" y="8"/>
                      </a:lnTo>
                      <a:lnTo>
                        <a:pt x="26" y="0"/>
                      </a:lnTo>
                    </a:path>
                  </a:pathLst>
                </a:custGeom>
                <a:solidFill>
                  <a:srgbClr val="2E5400"/>
                </a:solidFill>
                <a:ln w="12700" cap="rnd">
                  <a:solidFill>
                    <a:srgbClr val="000000"/>
                  </a:solidFill>
                  <a:round/>
                  <a:headEnd/>
                  <a:tailEnd/>
                </a:ln>
              </p:spPr>
              <p:txBody>
                <a:bodyPr/>
                <a:lstStyle/>
                <a:p>
                  <a:endParaRPr lang="zh-CN" altLang="en-US"/>
                </a:p>
              </p:txBody>
            </p:sp>
            <p:sp>
              <p:nvSpPr>
                <p:cNvPr id="72632" name="Freeform 2705"/>
                <p:cNvSpPr>
                  <a:spLocks/>
                </p:cNvSpPr>
                <p:nvPr/>
              </p:nvSpPr>
              <p:spPr bwMode="auto">
                <a:xfrm>
                  <a:off x="4561" y="3096"/>
                  <a:ext cx="160" cy="42"/>
                </a:xfrm>
                <a:custGeom>
                  <a:avLst/>
                  <a:gdLst>
                    <a:gd name="T0" fmla="*/ 0 w 160"/>
                    <a:gd name="T1" fmla="*/ 0 h 42"/>
                    <a:gd name="T2" fmla="*/ 37 w 160"/>
                    <a:gd name="T3" fmla="*/ 31 h 42"/>
                    <a:gd name="T4" fmla="*/ 65 w 160"/>
                    <a:gd name="T5" fmla="*/ 33 h 42"/>
                    <a:gd name="T6" fmla="*/ 71 w 160"/>
                    <a:gd name="T7" fmla="*/ 21 h 42"/>
                    <a:gd name="T8" fmla="*/ 75 w 160"/>
                    <a:gd name="T9" fmla="*/ 19 h 42"/>
                    <a:gd name="T10" fmla="*/ 85 w 160"/>
                    <a:gd name="T11" fmla="*/ 19 h 42"/>
                    <a:gd name="T12" fmla="*/ 105 w 160"/>
                    <a:gd name="T13" fmla="*/ 21 h 42"/>
                    <a:gd name="T14" fmla="*/ 115 w 160"/>
                    <a:gd name="T15" fmla="*/ 33 h 42"/>
                    <a:gd name="T16" fmla="*/ 105 w 160"/>
                    <a:gd name="T17" fmla="*/ 35 h 42"/>
                    <a:gd name="T18" fmla="*/ 105 w 160"/>
                    <a:gd name="T19" fmla="*/ 37 h 42"/>
                    <a:gd name="T20" fmla="*/ 159 w 160"/>
                    <a:gd name="T21" fmla="*/ 41 h 42"/>
                    <a:gd name="T22" fmla="*/ 153 w 160"/>
                    <a:gd name="T23" fmla="*/ 37 h 42"/>
                    <a:gd name="T24" fmla="*/ 149 w 160"/>
                    <a:gd name="T25" fmla="*/ 37 h 42"/>
                    <a:gd name="T26" fmla="*/ 149 w 160"/>
                    <a:gd name="T27" fmla="*/ 33 h 42"/>
                    <a:gd name="T28" fmla="*/ 149 w 160"/>
                    <a:gd name="T29" fmla="*/ 29 h 42"/>
                    <a:gd name="T30" fmla="*/ 137 w 160"/>
                    <a:gd name="T31" fmla="*/ 17 h 42"/>
                    <a:gd name="T32" fmla="*/ 143 w 160"/>
                    <a:gd name="T33" fmla="*/ 15 h 42"/>
                    <a:gd name="T34" fmla="*/ 147 w 160"/>
                    <a:gd name="T35" fmla="*/ 11 h 42"/>
                    <a:gd name="T36" fmla="*/ 147 w 160"/>
                    <a:gd name="T37" fmla="*/ 9 h 42"/>
                    <a:gd name="T38" fmla="*/ 0 w 160"/>
                    <a:gd name="T39" fmla="*/ 0 h 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0"/>
                    <a:gd name="T61" fmla="*/ 0 h 42"/>
                    <a:gd name="T62" fmla="*/ 160 w 160"/>
                    <a:gd name="T63" fmla="*/ 42 h 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0" h="42">
                      <a:moveTo>
                        <a:pt x="0" y="0"/>
                      </a:moveTo>
                      <a:lnTo>
                        <a:pt x="37" y="31"/>
                      </a:lnTo>
                      <a:lnTo>
                        <a:pt x="65" y="33"/>
                      </a:lnTo>
                      <a:lnTo>
                        <a:pt x="71" y="21"/>
                      </a:lnTo>
                      <a:lnTo>
                        <a:pt x="75" y="19"/>
                      </a:lnTo>
                      <a:lnTo>
                        <a:pt x="85" y="19"/>
                      </a:lnTo>
                      <a:lnTo>
                        <a:pt x="105" y="21"/>
                      </a:lnTo>
                      <a:lnTo>
                        <a:pt x="115" y="33"/>
                      </a:lnTo>
                      <a:lnTo>
                        <a:pt x="105" y="35"/>
                      </a:lnTo>
                      <a:lnTo>
                        <a:pt x="105" y="37"/>
                      </a:lnTo>
                      <a:lnTo>
                        <a:pt x="159" y="41"/>
                      </a:lnTo>
                      <a:lnTo>
                        <a:pt x="153" y="37"/>
                      </a:lnTo>
                      <a:lnTo>
                        <a:pt x="149" y="37"/>
                      </a:lnTo>
                      <a:lnTo>
                        <a:pt x="149" y="33"/>
                      </a:lnTo>
                      <a:lnTo>
                        <a:pt x="149" y="29"/>
                      </a:lnTo>
                      <a:lnTo>
                        <a:pt x="137" y="17"/>
                      </a:lnTo>
                      <a:lnTo>
                        <a:pt x="143" y="15"/>
                      </a:lnTo>
                      <a:lnTo>
                        <a:pt x="147" y="11"/>
                      </a:lnTo>
                      <a:lnTo>
                        <a:pt x="147" y="9"/>
                      </a:lnTo>
                      <a:lnTo>
                        <a:pt x="0" y="0"/>
                      </a:lnTo>
                    </a:path>
                  </a:pathLst>
                </a:custGeom>
                <a:solidFill>
                  <a:srgbClr val="739933"/>
                </a:solidFill>
                <a:ln w="12700" cap="rnd">
                  <a:solidFill>
                    <a:srgbClr val="000000"/>
                  </a:solidFill>
                  <a:round/>
                  <a:headEnd/>
                  <a:tailEnd/>
                </a:ln>
              </p:spPr>
              <p:txBody>
                <a:bodyPr/>
                <a:lstStyle/>
                <a:p>
                  <a:endParaRPr lang="zh-CN" altLang="en-US"/>
                </a:p>
              </p:txBody>
            </p:sp>
            <p:sp>
              <p:nvSpPr>
                <p:cNvPr id="72633" name="Freeform 2706"/>
                <p:cNvSpPr>
                  <a:spLocks/>
                </p:cNvSpPr>
                <p:nvPr/>
              </p:nvSpPr>
              <p:spPr bwMode="auto">
                <a:xfrm>
                  <a:off x="4921" y="2811"/>
                  <a:ext cx="84" cy="39"/>
                </a:xfrm>
                <a:custGeom>
                  <a:avLst/>
                  <a:gdLst>
                    <a:gd name="T0" fmla="*/ 0 w 84"/>
                    <a:gd name="T1" fmla="*/ 26 h 39"/>
                    <a:gd name="T2" fmla="*/ 62 w 84"/>
                    <a:gd name="T3" fmla="*/ 0 h 39"/>
                    <a:gd name="T4" fmla="*/ 83 w 84"/>
                    <a:gd name="T5" fmla="*/ 4 h 39"/>
                    <a:gd name="T6" fmla="*/ 6 w 84"/>
                    <a:gd name="T7" fmla="*/ 38 h 39"/>
                    <a:gd name="T8" fmla="*/ 0 w 84"/>
                    <a:gd name="T9" fmla="*/ 26 h 39"/>
                    <a:gd name="T10" fmla="*/ 0 60000 65536"/>
                    <a:gd name="T11" fmla="*/ 0 60000 65536"/>
                    <a:gd name="T12" fmla="*/ 0 60000 65536"/>
                    <a:gd name="T13" fmla="*/ 0 60000 65536"/>
                    <a:gd name="T14" fmla="*/ 0 60000 65536"/>
                    <a:gd name="T15" fmla="*/ 0 w 84"/>
                    <a:gd name="T16" fmla="*/ 0 h 39"/>
                    <a:gd name="T17" fmla="*/ 84 w 84"/>
                    <a:gd name="T18" fmla="*/ 39 h 39"/>
                  </a:gdLst>
                  <a:ahLst/>
                  <a:cxnLst>
                    <a:cxn ang="T10">
                      <a:pos x="T0" y="T1"/>
                    </a:cxn>
                    <a:cxn ang="T11">
                      <a:pos x="T2" y="T3"/>
                    </a:cxn>
                    <a:cxn ang="T12">
                      <a:pos x="T4" y="T5"/>
                    </a:cxn>
                    <a:cxn ang="T13">
                      <a:pos x="T6" y="T7"/>
                    </a:cxn>
                    <a:cxn ang="T14">
                      <a:pos x="T8" y="T9"/>
                    </a:cxn>
                  </a:cxnLst>
                  <a:rect l="T15" t="T16" r="T17" b="T18"/>
                  <a:pathLst>
                    <a:path w="84" h="39">
                      <a:moveTo>
                        <a:pt x="0" y="26"/>
                      </a:moveTo>
                      <a:lnTo>
                        <a:pt x="62" y="0"/>
                      </a:lnTo>
                      <a:lnTo>
                        <a:pt x="83" y="4"/>
                      </a:lnTo>
                      <a:lnTo>
                        <a:pt x="6" y="38"/>
                      </a:lnTo>
                      <a:lnTo>
                        <a:pt x="0" y="26"/>
                      </a:lnTo>
                    </a:path>
                  </a:pathLst>
                </a:custGeom>
                <a:solidFill>
                  <a:srgbClr val="739933"/>
                </a:solidFill>
                <a:ln w="12700" cap="rnd">
                  <a:solidFill>
                    <a:srgbClr val="000000"/>
                  </a:solidFill>
                  <a:round/>
                  <a:headEnd/>
                  <a:tailEnd/>
                </a:ln>
              </p:spPr>
              <p:txBody>
                <a:bodyPr/>
                <a:lstStyle/>
                <a:p>
                  <a:endParaRPr lang="zh-CN" altLang="en-US"/>
                </a:p>
              </p:txBody>
            </p:sp>
            <p:sp>
              <p:nvSpPr>
                <p:cNvPr id="72634" name="Freeform 2707"/>
                <p:cNvSpPr>
                  <a:spLocks/>
                </p:cNvSpPr>
                <p:nvPr/>
              </p:nvSpPr>
              <p:spPr bwMode="auto">
                <a:xfrm>
                  <a:off x="4905" y="2773"/>
                  <a:ext cx="20" cy="23"/>
                </a:xfrm>
                <a:custGeom>
                  <a:avLst/>
                  <a:gdLst>
                    <a:gd name="T0" fmla="*/ 10 w 20"/>
                    <a:gd name="T1" fmla="*/ 0 h 23"/>
                    <a:gd name="T2" fmla="*/ 0 w 20"/>
                    <a:gd name="T3" fmla="*/ 0 h 23"/>
                    <a:gd name="T4" fmla="*/ 10 w 20"/>
                    <a:gd name="T5" fmla="*/ 22 h 23"/>
                    <a:gd name="T6" fmla="*/ 19 w 20"/>
                    <a:gd name="T7" fmla="*/ 16 h 23"/>
                    <a:gd name="T8" fmla="*/ 8 w 20"/>
                    <a:gd name="T9" fmla="*/ 2 h 23"/>
                    <a:gd name="T10" fmla="*/ 12 w 20"/>
                    <a:gd name="T11" fmla="*/ 0 h 23"/>
                    <a:gd name="T12" fmla="*/ 10 w 20"/>
                    <a:gd name="T13" fmla="*/ 0 h 23"/>
                    <a:gd name="T14" fmla="*/ 0 60000 65536"/>
                    <a:gd name="T15" fmla="*/ 0 60000 65536"/>
                    <a:gd name="T16" fmla="*/ 0 60000 65536"/>
                    <a:gd name="T17" fmla="*/ 0 60000 65536"/>
                    <a:gd name="T18" fmla="*/ 0 60000 65536"/>
                    <a:gd name="T19" fmla="*/ 0 60000 65536"/>
                    <a:gd name="T20" fmla="*/ 0 60000 65536"/>
                    <a:gd name="T21" fmla="*/ 0 w 20"/>
                    <a:gd name="T22" fmla="*/ 0 h 23"/>
                    <a:gd name="T23" fmla="*/ 20 w 2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23">
                      <a:moveTo>
                        <a:pt x="10" y="0"/>
                      </a:moveTo>
                      <a:lnTo>
                        <a:pt x="0" y="0"/>
                      </a:lnTo>
                      <a:lnTo>
                        <a:pt x="10" y="22"/>
                      </a:lnTo>
                      <a:lnTo>
                        <a:pt x="19" y="16"/>
                      </a:lnTo>
                      <a:lnTo>
                        <a:pt x="8" y="2"/>
                      </a:lnTo>
                      <a:lnTo>
                        <a:pt x="12" y="0"/>
                      </a:lnTo>
                      <a:lnTo>
                        <a:pt x="10" y="0"/>
                      </a:lnTo>
                    </a:path>
                  </a:pathLst>
                </a:custGeom>
                <a:solidFill>
                  <a:srgbClr val="59801A"/>
                </a:solidFill>
                <a:ln w="12700" cap="rnd">
                  <a:solidFill>
                    <a:srgbClr val="000000"/>
                  </a:solidFill>
                  <a:round/>
                  <a:headEnd/>
                  <a:tailEnd/>
                </a:ln>
              </p:spPr>
              <p:txBody>
                <a:bodyPr/>
                <a:lstStyle/>
                <a:p>
                  <a:endParaRPr lang="zh-CN" altLang="en-US"/>
                </a:p>
              </p:txBody>
            </p:sp>
            <p:sp>
              <p:nvSpPr>
                <p:cNvPr id="72635" name="Freeform 2708"/>
                <p:cNvSpPr>
                  <a:spLocks/>
                </p:cNvSpPr>
                <p:nvPr/>
              </p:nvSpPr>
              <p:spPr bwMode="auto">
                <a:xfrm>
                  <a:off x="4911" y="2773"/>
                  <a:ext cx="115" cy="37"/>
                </a:xfrm>
                <a:custGeom>
                  <a:avLst/>
                  <a:gdLst>
                    <a:gd name="T0" fmla="*/ 3 w 115"/>
                    <a:gd name="T1" fmla="*/ 0 h 37"/>
                    <a:gd name="T2" fmla="*/ 110 w 115"/>
                    <a:gd name="T3" fmla="*/ 24 h 37"/>
                    <a:gd name="T4" fmla="*/ 114 w 115"/>
                    <a:gd name="T5" fmla="*/ 36 h 37"/>
                    <a:gd name="T6" fmla="*/ 11 w 115"/>
                    <a:gd name="T7" fmla="*/ 16 h 37"/>
                    <a:gd name="T8" fmla="*/ 0 w 115"/>
                    <a:gd name="T9" fmla="*/ 2 h 37"/>
                    <a:gd name="T10" fmla="*/ 3 w 115"/>
                    <a:gd name="T11" fmla="*/ 0 h 37"/>
                    <a:gd name="T12" fmla="*/ 0 60000 65536"/>
                    <a:gd name="T13" fmla="*/ 0 60000 65536"/>
                    <a:gd name="T14" fmla="*/ 0 60000 65536"/>
                    <a:gd name="T15" fmla="*/ 0 60000 65536"/>
                    <a:gd name="T16" fmla="*/ 0 60000 65536"/>
                    <a:gd name="T17" fmla="*/ 0 60000 65536"/>
                    <a:gd name="T18" fmla="*/ 0 w 115"/>
                    <a:gd name="T19" fmla="*/ 0 h 37"/>
                    <a:gd name="T20" fmla="*/ 115 w 115"/>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115" h="37">
                      <a:moveTo>
                        <a:pt x="3" y="0"/>
                      </a:moveTo>
                      <a:lnTo>
                        <a:pt x="110" y="24"/>
                      </a:lnTo>
                      <a:lnTo>
                        <a:pt x="114" y="36"/>
                      </a:lnTo>
                      <a:lnTo>
                        <a:pt x="11" y="16"/>
                      </a:lnTo>
                      <a:lnTo>
                        <a:pt x="0" y="2"/>
                      </a:lnTo>
                      <a:lnTo>
                        <a:pt x="3" y="0"/>
                      </a:lnTo>
                    </a:path>
                  </a:pathLst>
                </a:custGeom>
                <a:solidFill>
                  <a:srgbClr val="739933"/>
                </a:solidFill>
                <a:ln w="12700" cap="rnd">
                  <a:solidFill>
                    <a:srgbClr val="000000"/>
                  </a:solidFill>
                  <a:round/>
                  <a:headEnd/>
                  <a:tailEnd/>
                </a:ln>
              </p:spPr>
              <p:txBody>
                <a:bodyPr/>
                <a:lstStyle/>
                <a:p>
                  <a:endParaRPr lang="zh-CN" altLang="en-US"/>
                </a:p>
              </p:txBody>
            </p:sp>
            <p:sp>
              <p:nvSpPr>
                <p:cNvPr id="72636" name="Freeform 2709"/>
                <p:cNvSpPr>
                  <a:spLocks/>
                </p:cNvSpPr>
                <p:nvPr/>
              </p:nvSpPr>
              <p:spPr bwMode="auto">
                <a:xfrm>
                  <a:off x="5034" y="2799"/>
                  <a:ext cx="98" cy="33"/>
                </a:xfrm>
                <a:custGeom>
                  <a:avLst/>
                  <a:gdLst>
                    <a:gd name="T0" fmla="*/ 0 w 98"/>
                    <a:gd name="T1" fmla="*/ 0 h 33"/>
                    <a:gd name="T2" fmla="*/ 2 w 98"/>
                    <a:gd name="T3" fmla="*/ 12 h 33"/>
                    <a:gd name="T4" fmla="*/ 97 w 98"/>
                    <a:gd name="T5" fmla="*/ 32 h 33"/>
                    <a:gd name="T6" fmla="*/ 91 w 98"/>
                    <a:gd name="T7" fmla="*/ 18 h 33"/>
                    <a:gd name="T8" fmla="*/ 2 w 98"/>
                    <a:gd name="T9" fmla="*/ 0 h 33"/>
                    <a:gd name="T10" fmla="*/ 0 w 98"/>
                    <a:gd name="T11" fmla="*/ 0 h 33"/>
                    <a:gd name="T12" fmla="*/ 0 60000 65536"/>
                    <a:gd name="T13" fmla="*/ 0 60000 65536"/>
                    <a:gd name="T14" fmla="*/ 0 60000 65536"/>
                    <a:gd name="T15" fmla="*/ 0 60000 65536"/>
                    <a:gd name="T16" fmla="*/ 0 60000 65536"/>
                    <a:gd name="T17" fmla="*/ 0 60000 65536"/>
                    <a:gd name="T18" fmla="*/ 0 w 98"/>
                    <a:gd name="T19" fmla="*/ 0 h 33"/>
                    <a:gd name="T20" fmla="*/ 98 w 98"/>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98" h="33">
                      <a:moveTo>
                        <a:pt x="0" y="0"/>
                      </a:moveTo>
                      <a:lnTo>
                        <a:pt x="2" y="12"/>
                      </a:lnTo>
                      <a:lnTo>
                        <a:pt x="97" y="32"/>
                      </a:lnTo>
                      <a:lnTo>
                        <a:pt x="91" y="18"/>
                      </a:lnTo>
                      <a:lnTo>
                        <a:pt x="2" y="0"/>
                      </a:lnTo>
                      <a:lnTo>
                        <a:pt x="0" y="0"/>
                      </a:lnTo>
                    </a:path>
                  </a:pathLst>
                </a:custGeom>
                <a:solidFill>
                  <a:srgbClr val="739933"/>
                </a:solidFill>
                <a:ln w="12700" cap="rnd">
                  <a:solidFill>
                    <a:srgbClr val="000000"/>
                  </a:solidFill>
                  <a:round/>
                  <a:headEnd/>
                  <a:tailEnd/>
                </a:ln>
              </p:spPr>
              <p:txBody>
                <a:bodyPr/>
                <a:lstStyle/>
                <a:p>
                  <a:endParaRPr lang="zh-CN" altLang="en-US"/>
                </a:p>
              </p:txBody>
            </p:sp>
            <p:sp>
              <p:nvSpPr>
                <p:cNvPr id="72637" name="Freeform 2710"/>
                <p:cNvSpPr>
                  <a:spLocks/>
                </p:cNvSpPr>
                <p:nvPr/>
              </p:nvSpPr>
              <p:spPr bwMode="auto">
                <a:xfrm>
                  <a:off x="4819" y="2835"/>
                  <a:ext cx="62" cy="71"/>
                </a:xfrm>
                <a:custGeom>
                  <a:avLst/>
                  <a:gdLst>
                    <a:gd name="T0" fmla="*/ 0 w 62"/>
                    <a:gd name="T1" fmla="*/ 2 h 71"/>
                    <a:gd name="T2" fmla="*/ 20 w 62"/>
                    <a:gd name="T3" fmla="*/ 2 h 71"/>
                    <a:gd name="T4" fmla="*/ 61 w 62"/>
                    <a:gd name="T5" fmla="*/ 70 h 71"/>
                    <a:gd name="T6" fmla="*/ 40 w 62"/>
                    <a:gd name="T7" fmla="*/ 70 h 71"/>
                    <a:gd name="T8" fmla="*/ 2 w 62"/>
                    <a:gd name="T9" fmla="*/ 0 h 71"/>
                    <a:gd name="T10" fmla="*/ 0 w 62"/>
                    <a:gd name="T11" fmla="*/ 2 h 71"/>
                    <a:gd name="T12" fmla="*/ 0 60000 65536"/>
                    <a:gd name="T13" fmla="*/ 0 60000 65536"/>
                    <a:gd name="T14" fmla="*/ 0 60000 65536"/>
                    <a:gd name="T15" fmla="*/ 0 60000 65536"/>
                    <a:gd name="T16" fmla="*/ 0 60000 65536"/>
                    <a:gd name="T17" fmla="*/ 0 60000 65536"/>
                    <a:gd name="T18" fmla="*/ 0 w 62"/>
                    <a:gd name="T19" fmla="*/ 0 h 71"/>
                    <a:gd name="T20" fmla="*/ 62 w 62"/>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62" h="71">
                      <a:moveTo>
                        <a:pt x="0" y="2"/>
                      </a:moveTo>
                      <a:lnTo>
                        <a:pt x="20" y="2"/>
                      </a:lnTo>
                      <a:lnTo>
                        <a:pt x="61" y="70"/>
                      </a:lnTo>
                      <a:lnTo>
                        <a:pt x="40" y="70"/>
                      </a:lnTo>
                      <a:lnTo>
                        <a:pt x="2" y="0"/>
                      </a:lnTo>
                      <a:lnTo>
                        <a:pt x="0" y="2"/>
                      </a:lnTo>
                    </a:path>
                  </a:pathLst>
                </a:custGeom>
                <a:solidFill>
                  <a:srgbClr val="59801A"/>
                </a:solidFill>
                <a:ln w="12700" cap="rnd">
                  <a:solidFill>
                    <a:srgbClr val="000000"/>
                  </a:solidFill>
                  <a:round/>
                  <a:headEnd/>
                  <a:tailEnd/>
                </a:ln>
              </p:spPr>
              <p:txBody>
                <a:bodyPr/>
                <a:lstStyle/>
                <a:p>
                  <a:endParaRPr lang="zh-CN" altLang="en-US"/>
                </a:p>
              </p:txBody>
            </p:sp>
            <p:sp>
              <p:nvSpPr>
                <p:cNvPr id="72638" name="Freeform 2711"/>
                <p:cNvSpPr>
                  <a:spLocks/>
                </p:cNvSpPr>
                <p:nvPr/>
              </p:nvSpPr>
              <p:spPr bwMode="auto">
                <a:xfrm>
                  <a:off x="5051" y="2867"/>
                  <a:ext cx="47" cy="67"/>
                </a:xfrm>
                <a:custGeom>
                  <a:avLst/>
                  <a:gdLst>
                    <a:gd name="T0" fmla="*/ 12 w 47"/>
                    <a:gd name="T1" fmla="*/ 0 h 67"/>
                    <a:gd name="T2" fmla="*/ 46 w 47"/>
                    <a:gd name="T3" fmla="*/ 66 h 67"/>
                    <a:gd name="T4" fmla="*/ 36 w 47"/>
                    <a:gd name="T5" fmla="*/ 63 h 67"/>
                    <a:gd name="T6" fmla="*/ 0 w 47"/>
                    <a:gd name="T7" fmla="*/ 2 h 67"/>
                    <a:gd name="T8" fmla="*/ 12 w 47"/>
                    <a:gd name="T9" fmla="*/ 0 h 67"/>
                    <a:gd name="T10" fmla="*/ 0 60000 65536"/>
                    <a:gd name="T11" fmla="*/ 0 60000 65536"/>
                    <a:gd name="T12" fmla="*/ 0 60000 65536"/>
                    <a:gd name="T13" fmla="*/ 0 60000 65536"/>
                    <a:gd name="T14" fmla="*/ 0 60000 65536"/>
                    <a:gd name="T15" fmla="*/ 0 w 47"/>
                    <a:gd name="T16" fmla="*/ 0 h 67"/>
                    <a:gd name="T17" fmla="*/ 47 w 47"/>
                    <a:gd name="T18" fmla="*/ 67 h 67"/>
                  </a:gdLst>
                  <a:ahLst/>
                  <a:cxnLst>
                    <a:cxn ang="T10">
                      <a:pos x="T0" y="T1"/>
                    </a:cxn>
                    <a:cxn ang="T11">
                      <a:pos x="T2" y="T3"/>
                    </a:cxn>
                    <a:cxn ang="T12">
                      <a:pos x="T4" y="T5"/>
                    </a:cxn>
                    <a:cxn ang="T13">
                      <a:pos x="T6" y="T7"/>
                    </a:cxn>
                    <a:cxn ang="T14">
                      <a:pos x="T8" y="T9"/>
                    </a:cxn>
                  </a:cxnLst>
                  <a:rect l="T15" t="T16" r="T17" b="T18"/>
                  <a:pathLst>
                    <a:path w="47" h="67">
                      <a:moveTo>
                        <a:pt x="12" y="0"/>
                      </a:moveTo>
                      <a:lnTo>
                        <a:pt x="46" y="66"/>
                      </a:lnTo>
                      <a:lnTo>
                        <a:pt x="36" y="63"/>
                      </a:lnTo>
                      <a:lnTo>
                        <a:pt x="0" y="2"/>
                      </a:lnTo>
                      <a:lnTo>
                        <a:pt x="12" y="0"/>
                      </a:lnTo>
                    </a:path>
                  </a:pathLst>
                </a:custGeom>
                <a:solidFill>
                  <a:srgbClr val="59801A"/>
                </a:solidFill>
                <a:ln w="12700" cap="rnd">
                  <a:solidFill>
                    <a:srgbClr val="000000"/>
                  </a:solidFill>
                  <a:round/>
                  <a:headEnd/>
                  <a:tailEnd/>
                </a:ln>
              </p:spPr>
              <p:txBody>
                <a:bodyPr/>
                <a:lstStyle/>
                <a:p>
                  <a:endParaRPr lang="zh-CN" altLang="en-US"/>
                </a:p>
              </p:txBody>
            </p:sp>
            <p:sp>
              <p:nvSpPr>
                <p:cNvPr id="72639" name="Freeform 2712"/>
                <p:cNvSpPr>
                  <a:spLocks/>
                </p:cNvSpPr>
                <p:nvPr/>
              </p:nvSpPr>
              <p:spPr bwMode="auto">
                <a:xfrm>
                  <a:off x="5030" y="2831"/>
                  <a:ext cx="87" cy="33"/>
                </a:xfrm>
                <a:custGeom>
                  <a:avLst/>
                  <a:gdLst>
                    <a:gd name="T0" fmla="*/ 86 w 87"/>
                    <a:gd name="T1" fmla="*/ 6 h 33"/>
                    <a:gd name="T2" fmla="*/ 4 w 87"/>
                    <a:gd name="T3" fmla="*/ 32 h 33"/>
                    <a:gd name="T4" fmla="*/ 0 w 87"/>
                    <a:gd name="T5" fmla="*/ 22 h 33"/>
                    <a:gd name="T6" fmla="*/ 63 w 87"/>
                    <a:gd name="T7" fmla="*/ 0 h 33"/>
                    <a:gd name="T8" fmla="*/ 83 w 87"/>
                    <a:gd name="T9" fmla="*/ 4 h 33"/>
                    <a:gd name="T10" fmla="*/ 86 w 87"/>
                    <a:gd name="T11" fmla="*/ 6 h 33"/>
                    <a:gd name="T12" fmla="*/ 0 60000 65536"/>
                    <a:gd name="T13" fmla="*/ 0 60000 65536"/>
                    <a:gd name="T14" fmla="*/ 0 60000 65536"/>
                    <a:gd name="T15" fmla="*/ 0 60000 65536"/>
                    <a:gd name="T16" fmla="*/ 0 60000 65536"/>
                    <a:gd name="T17" fmla="*/ 0 60000 65536"/>
                    <a:gd name="T18" fmla="*/ 0 w 87"/>
                    <a:gd name="T19" fmla="*/ 0 h 33"/>
                    <a:gd name="T20" fmla="*/ 87 w 87"/>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87" h="33">
                      <a:moveTo>
                        <a:pt x="86" y="6"/>
                      </a:moveTo>
                      <a:lnTo>
                        <a:pt x="4" y="32"/>
                      </a:lnTo>
                      <a:lnTo>
                        <a:pt x="0" y="22"/>
                      </a:lnTo>
                      <a:lnTo>
                        <a:pt x="63" y="0"/>
                      </a:lnTo>
                      <a:lnTo>
                        <a:pt x="83" y="4"/>
                      </a:lnTo>
                      <a:lnTo>
                        <a:pt x="86" y="6"/>
                      </a:lnTo>
                    </a:path>
                  </a:pathLst>
                </a:custGeom>
                <a:solidFill>
                  <a:srgbClr val="739933"/>
                </a:solidFill>
                <a:ln w="12700" cap="rnd">
                  <a:solidFill>
                    <a:srgbClr val="000000"/>
                  </a:solidFill>
                  <a:round/>
                  <a:headEnd/>
                  <a:tailEnd/>
                </a:ln>
              </p:spPr>
              <p:txBody>
                <a:bodyPr/>
                <a:lstStyle/>
                <a:p>
                  <a:endParaRPr lang="zh-CN" altLang="en-US"/>
                </a:p>
              </p:txBody>
            </p:sp>
            <p:sp>
              <p:nvSpPr>
                <p:cNvPr id="72640" name="Freeform 2713"/>
                <p:cNvSpPr>
                  <a:spLocks/>
                </p:cNvSpPr>
                <p:nvPr/>
              </p:nvSpPr>
              <p:spPr bwMode="auto">
                <a:xfrm>
                  <a:off x="5020" y="2799"/>
                  <a:ext cx="20" cy="19"/>
                </a:xfrm>
                <a:custGeom>
                  <a:avLst/>
                  <a:gdLst>
                    <a:gd name="T0" fmla="*/ 15 w 20"/>
                    <a:gd name="T1" fmla="*/ 0 h 19"/>
                    <a:gd name="T2" fmla="*/ 0 w 20"/>
                    <a:gd name="T3" fmla="*/ 5 h 19"/>
                    <a:gd name="T4" fmla="*/ 8 w 20"/>
                    <a:gd name="T5" fmla="*/ 18 h 19"/>
                    <a:gd name="T6" fmla="*/ 19 w 20"/>
                    <a:gd name="T7" fmla="*/ 14 h 19"/>
                    <a:gd name="T8" fmla="*/ 15 w 20"/>
                    <a:gd name="T9" fmla="*/ 2 h 19"/>
                    <a:gd name="T10" fmla="*/ 15 w 20"/>
                    <a:gd name="T11" fmla="*/ 0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5" y="0"/>
                      </a:moveTo>
                      <a:lnTo>
                        <a:pt x="0" y="5"/>
                      </a:lnTo>
                      <a:lnTo>
                        <a:pt x="8" y="18"/>
                      </a:lnTo>
                      <a:lnTo>
                        <a:pt x="19" y="14"/>
                      </a:lnTo>
                      <a:lnTo>
                        <a:pt x="15" y="2"/>
                      </a:lnTo>
                      <a:lnTo>
                        <a:pt x="15" y="0"/>
                      </a:lnTo>
                    </a:path>
                  </a:pathLst>
                </a:custGeom>
                <a:solidFill>
                  <a:srgbClr val="59801A"/>
                </a:solidFill>
                <a:ln w="12700" cap="rnd">
                  <a:solidFill>
                    <a:srgbClr val="000000"/>
                  </a:solidFill>
                  <a:round/>
                  <a:headEnd/>
                  <a:tailEnd/>
                </a:ln>
              </p:spPr>
              <p:txBody>
                <a:bodyPr/>
                <a:lstStyle/>
                <a:p>
                  <a:endParaRPr lang="zh-CN" altLang="en-US"/>
                </a:p>
              </p:txBody>
            </p:sp>
            <p:sp>
              <p:nvSpPr>
                <p:cNvPr id="72641" name="Freeform 2714"/>
                <p:cNvSpPr>
                  <a:spLocks/>
                </p:cNvSpPr>
                <p:nvPr/>
              </p:nvSpPr>
              <p:spPr bwMode="auto">
                <a:xfrm>
                  <a:off x="4805" y="2771"/>
                  <a:ext cx="111" cy="65"/>
                </a:xfrm>
                <a:custGeom>
                  <a:avLst/>
                  <a:gdLst>
                    <a:gd name="T0" fmla="*/ 98 w 111"/>
                    <a:gd name="T1" fmla="*/ 2 h 65"/>
                    <a:gd name="T2" fmla="*/ 92 w 111"/>
                    <a:gd name="T3" fmla="*/ 0 h 65"/>
                    <a:gd name="T4" fmla="*/ 0 w 111"/>
                    <a:gd name="T5" fmla="*/ 38 h 65"/>
                    <a:gd name="T6" fmla="*/ 16 w 111"/>
                    <a:gd name="T7" fmla="*/ 64 h 65"/>
                    <a:gd name="T8" fmla="*/ 108 w 111"/>
                    <a:gd name="T9" fmla="*/ 26 h 65"/>
                    <a:gd name="T10" fmla="*/ 110 w 111"/>
                    <a:gd name="T11" fmla="*/ 24 h 65"/>
                    <a:gd name="T12" fmla="*/ 100 w 111"/>
                    <a:gd name="T13" fmla="*/ 2 h 65"/>
                    <a:gd name="T14" fmla="*/ 98 w 111"/>
                    <a:gd name="T15" fmla="*/ 2 h 65"/>
                    <a:gd name="T16" fmla="*/ 0 60000 65536"/>
                    <a:gd name="T17" fmla="*/ 0 60000 65536"/>
                    <a:gd name="T18" fmla="*/ 0 60000 65536"/>
                    <a:gd name="T19" fmla="*/ 0 60000 65536"/>
                    <a:gd name="T20" fmla="*/ 0 60000 65536"/>
                    <a:gd name="T21" fmla="*/ 0 60000 65536"/>
                    <a:gd name="T22" fmla="*/ 0 60000 65536"/>
                    <a:gd name="T23" fmla="*/ 0 60000 65536"/>
                    <a:gd name="T24" fmla="*/ 0 w 111"/>
                    <a:gd name="T25" fmla="*/ 0 h 65"/>
                    <a:gd name="T26" fmla="*/ 111 w 11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1" h="65">
                      <a:moveTo>
                        <a:pt x="98" y="2"/>
                      </a:moveTo>
                      <a:lnTo>
                        <a:pt x="92" y="0"/>
                      </a:lnTo>
                      <a:lnTo>
                        <a:pt x="0" y="38"/>
                      </a:lnTo>
                      <a:lnTo>
                        <a:pt x="16" y="64"/>
                      </a:lnTo>
                      <a:lnTo>
                        <a:pt x="108" y="26"/>
                      </a:lnTo>
                      <a:lnTo>
                        <a:pt x="110" y="24"/>
                      </a:lnTo>
                      <a:lnTo>
                        <a:pt x="100" y="2"/>
                      </a:lnTo>
                      <a:lnTo>
                        <a:pt x="98" y="2"/>
                      </a:lnTo>
                    </a:path>
                  </a:pathLst>
                </a:custGeom>
                <a:solidFill>
                  <a:srgbClr val="739933"/>
                </a:solidFill>
                <a:ln w="12700" cap="rnd">
                  <a:solidFill>
                    <a:srgbClr val="000000"/>
                  </a:solidFill>
                  <a:round/>
                  <a:headEnd/>
                  <a:tailEnd/>
                </a:ln>
              </p:spPr>
              <p:txBody>
                <a:bodyPr/>
                <a:lstStyle/>
                <a:p>
                  <a:endParaRPr lang="zh-CN" altLang="en-US"/>
                </a:p>
              </p:txBody>
            </p:sp>
            <p:sp>
              <p:nvSpPr>
                <p:cNvPr id="72642" name="Freeform 2715"/>
                <p:cNvSpPr>
                  <a:spLocks/>
                </p:cNvSpPr>
                <p:nvPr/>
              </p:nvSpPr>
              <p:spPr bwMode="auto">
                <a:xfrm>
                  <a:off x="4819" y="2809"/>
                  <a:ext cx="74" cy="31"/>
                </a:xfrm>
                <a:custGeom>
                  <a:avLst/>
                  <a:gdLst>
                    <a:gd name="T0" fmla="*/ 73 w 74"/>
                    <a:gd name="T1" fmla="*/ 4 h 31"/>
                    <a:gd name="T2" fmla="*/ 20 w 74"/>
                    <a:gd name="T3" fmla="*/ 30 h 31"/>
                    <a:gd name="T4" fmla="*/ 0 w 74"/>
                    <a:gd name="T5" fmla="*/ 28 h 31"/>
                    <a:gd name="T6" fmla="*/ 66 w 74"/>
                    <a:gd name="T7" fmla="*/ 0 h 31"/>
                    <a:gd name="T8" fmla="*/ 73 w 74"/>
                    <a:gd name="T9" fmla="*/ 4 h 31"/>
                    <a:gd name="T10" fmla="*/ 0 60000 65536"/>
                    <a:gd name="T11" fmla="*/ 0 60000 65536"/>
                    <a:gd name="T12" fmla="*/ 0 60000 65536"/>
                    <a:gd name="T13" fmla="*/ 0 60000 65536"/>
                    <a:gd name="T14" fmla="*/ 0 60000 65536"/>
                    <a:gd name="T15" fmla="*/ 0 w 74"/>
                    <a:gd name="T16" fmla="*/ 0 h 31"/>
                    <a:gd name="T17" fmla="*/ 74 w 74"/>
                    <a:gd name="T18" fmla="*/ 31 h 31"/>
                  </a:gdLst>
                  <a:ahLst/>
                  <a:cxnLst>
                    <a:cxn ang="T10">
                      <a:pos x="T0" y="T1"/>
                    </a:cxn>
                    <a:cxn ang="T11">
                      <a:pos x="T2" y="T3"/>
                    </a:cxn>
                    <a:cxn ang="T12">
                      <a:pos x="T4" y="T5"/>
                    </a:cxn>
                    <a:cxn ang="T13">
                      <a:pos x="T6" y="T7"/>
                    </a:cxn>
                    <a:cxn ang="T14">
                      <a:pos x="T8" y="T9"/>
                    </a:cxn>
                  </a:cxnLst>
                  <a:rect l="T15" t="T16" r="T17" b="T18"/>
                  <a:pathLst>
                    <a:path w="74" h="31">
                      <a:moveTo>
                        <a:pt x="73" y="4"/>
                      </a:moveTo>
                      <a:lnTo>
                        <a:pt x="20" y="30"/>
                      </a:lnTo>
                      <a:lnTo>
                        <a:pt x="0" y="28"/>
                      </a:lnTo>
                      <a:lnTo>
                        <a:pt x="66" y="0"/>
                      </a:lnTo>
                      <a:lnTo>
                        <a:pt x="73" y="4"/>
                      </a:lnTo>
                    </a:path>
                  </a:pathLst>
                </a:custGeom>
                <a:solidFill>
                  <a:srgbClr val="4A700A"/>
                </a:solidFill>
                <a:ln w="12700" cap="rnd">
                  <a:solidFill>
                    <a:srgbClr val="000000"/>
                  </a:solidFill>
                  <a:round/>
                  <a:headEnd/>
                  <a:tailEnd/>
                </a:ln>
              </p:spPr>
              <p:txBody>
                <a:bodyPr/>
                <a:lstStyle/>
                <a:p>
                  <a:endParaRPr lang="zh-CN" altLang="en-US"/>
                </a:p>
              </p:txBody>
            </p:sp>
            <p:sp>
              <p:nvSpPr>
                <p:cNvPr id="72643" name="Freeform 2716"/>
                <p:cNvSpPr>
                  <a:spLocks/>
                </p:cNvSpPr>
                <p:nvPr/>
              </p:nvSpPr>
              <p:spPr bwMode="auto">
                <a:xfrm>
                  <a:off x="4863" y="2802"/>
                  <a:ext cx="121" cy="36"/>
                </a:xfrm>
                <a:custGeom>
                  <a:avLst/>
                  <a:gdLst>
                    <a:gd name="T0" fmla="*/ 58 w 121"/>
                    <a:gd name="T1" fmla="*/ 35 h 36"/>
                    <a:gd name="T2" fmla="*/ 120 w 121"/>
                    <a:gd name="T3" fmla="*/ 9 h 36"/>
                    <a:gd name="T4" fmla="*/ 68 w 121"/>
                    <a:gd name="T5" fmla="*/ 0 h 36"/>
                    <a:gd name="T6" fmla="*/ 62 w 121"/>
                    <a:gd name="T7" fmla="*/ 5 h 36"/>
                    <a:gd name="T8" fmla="*/ 30 w 121"/>
                    <a:gd name="T9" fmla="*/ 11 h 36"/>
                    <a:gd name="T10" fmla="*/ 0 w 121"/>
                    <a:gd name="T11" fmla="*/ 25 h 36"/>
                    <a:gd name="T12" fmla="*/ 58 w 121"/>
                    <a:gd name="T13" fmla="*/ 35 h 36"/>
                    <a:gd name="T14" fmla="*/ 0 60000 65536"/>
                    <a:gd name="T15" fmla="*/ 0 60000 65536"/>
                    <a:gd name="T16" fmla="*/ 0 60000 65536"/>
                    <a:gd name="T17" fmla="*/ 0 60000 65536"/>
                    <a:gd name="T18" fmla="*/ 0 60000 65536"/>
                    <a:gd name="T19" fmla="*/ 0 60000 65536"/>
                    <a:gd name="T20" fmla="*/ 0 60000 65536"/>
                    <a:gd name="T21" fmla="*/ 0 w 121"/>
                    <a:gd name="T22" fmla="*/ 0 h 36"/>
                    <a:gd name="T23" fmla="*/ 121 w 121"/>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 h="36">
                      <a:moveTo>
                        <a:pt x="58" y="35"/>
                      </a:moveTo>
                      <a:lnTo>
                        <a:pt x="120" y="9"/>
                      </a:lnTo>
                      <a:lnTo>
                        <a:pt x="68" y="0"/>
                      </a:lnTo>
                      <a:lnTo>
                        <a:pt x="62" y="5"/>
                      </a:lnTo>
                      <a:lnTo>
                        <a:pt x="30" y="11"/>
                      </a:lnTo>
                      <a:lnTo>
                        <a:pt x="0" y="25"/>
                      </a:lnTo>
                      <a:lnTo>
                        <a:pt x="58" y="35"/>
                      </a:lnTo>
                    </a:path>
                  </a:pathLst>
                </a:custGeom>
                <a:noFill/>
                <a:ln w="12700" cap="rnd">
                  <a:solidFill>
                    <a:srgbClr val="000000"/>
                  </a:solidFill>
                  <a:round/>
                  <a:headEnd/>
                  <a:tailEnd/>
                </a:ln>
              </p:spPr>
              <p:txBody>
                <a:bodyPr/>
                <a:lstStyle/>
                <a:p>
                  <a:endParaRPr lang="zh-CN" altLang="en-US"/>
                </a:p>
              </p:txBody>
            </p:sp>
            <p:sp>
              <p:nvSpPr>
                <p:cNvPr id="72644" name="Freeform 2717"/>
                <p:cNvSpPr>
                  <a:spLocks/>
                </p:cNvSpPr>
                <p:nvPr/>
              </p:nvSpPr>
              <p:spPr bwMode="auto">
                <a:xfrm>
                  <a:off x="4982" y="2819"/>
                  <a:ext cx="114" cy="35"/>
                </a:xfrm>
                <a:custGeom>
                  <a:avLst/>
                  <a:gdLst>
                    <a:gd name="T0" fmla="*/ 0 w 114"/>
                    <a:gd name="T1" fmla="*/ 26 h 35"/>
                    <a:gd name="T2" fmla="*/ 51 w 114"/>
                    <a:gd name="T3" fmla="*/ 34 h 35"/>
                    <a:gd name="T4" fmla="*/ 113 w 114"/>
                    <a:gd name="T5" fmla="*/ 12 h 35"/>
                    <a:gd name="T6" fmla="*/ 59 w 114"/>
                    <a:gd name="T7" fmla="*/ 0 h 35"/>
                    <a:gd name="T8" fmla="*/ 0 w 114"/>
                    <a:gd name="T9" fmla="*/ 26 h 35"/>
                    <a:gd name="T10" fmla="*/ 0 60000 65536"/>
                    <a:gd name="T11" fmla="*/ 0 60000 65536"/>
                    <a:gd name="T12" fmla="*/ 0 60000 65536"/>
                    <a:gd name="T13" fmla="*/ 0 60000 65536"/>
                    <a:gd name="T14" fmla="*/ 0 60000 65536"/>
                    <a:gd name="T15" fmla="*/ 0 w 114"/>
                    <a:gd name="T16" fmla="*/ 0 h 35"/>
                    <a:gd name="T17" fmla="*/ 114 w 114"/>
                    <a:gd name="T18" fmla="*/ 35 h 35"/>
                  </a:gdLst>
                  <a:ahLst/>
                  <a:cxnLst>
                    <a:cxn ang="T10">
                      <a:pos x="T0" y="T1"/>
                    </a:cxn>
                    <a:cxn ang="T11">
                      <a:pos x="T2" y="T3"/>
                    </a:cxn>
                    <a:cxn ang="T12">
                      <a:pos x="T4" y="T5"/>
                    </a:cxn>
                    <a:cxn ang="T13">
                      <a:pos x="T6" y="T7"/>
                    </a:cxn>
                    <a:cxn ang="T14">
                      <a:pos x="T8" y="T9"/>
                    </a:cxn>
                  </a:cxnLst>
                  <a:rect l="T15" t="T16" r="T17" b="T18"/>
                  <a:pathLst>
                    <a:path w="114" h="35">
                      <a:moveTo>
                        <a:pt x="0" y="26"/>
                      </a:moveTo>
                      <a:lnTo>
                        <a:pt x="51" y="34"/>
                      </a:lnTo>
                      <a:lnTo>
                        <a:pt x="113" y="12"/>
                      </a:lnTo>
                      <a:lnTo>
                        <a:pt x="59" y="0"/>
                      </a:lnTo>
                      <a:lnTo>
                        <a:pt x="0" y="26"/>
                      </a:lnTo>
                    </a:path>
                  </a:pathLst>
                </a:custGeom>
                <a:noFill/>
                <a:ln w="12700" cap="rnd">
                  <a:solidFill>
                    <a:srgbClr val="000000"/>
                  </a:solidFill>
                  <a:round/>
                  <a:headEnd/>
                  <a:tailEnd/>
                </a:ln>
              </p:spPr>
              <p:txBody>
                <a:bodyPr/>
                <a:lstStyle/>
                <a:p>
                  <a:endParaRPr lang="zh-CN" altLang="en-US"/>
                </a:p>
              </p:txBody>
            </p:sp>
            <p:sp>
              <p:nvSpPr>
                <p:cNvPr id="72645" name="Freeform 2718"/>
                <p:cNvSpPr>
                  <a:spLocks/>
                </p:cNvSpPr>
                <p:nvPr/>
              </p:nvSpPr>
              <p:spPr bwMode="auto">
                <a:xfrm>
                  <a:off x="4953" y="2831"/>
                  <a:ext cx="58" cy="25"/>
                </a:xfrm>
                <a:custGeom>
                  <a:avLst/>
                  <a:gdLst>
                    <a:gd name="T0" fmla="*/ 57 w 58"/>
                    <a:gd name="T1" fmla="*/ 2 h 25"/>
                    <a:gd name="T2" fmla="*/ 12 w 58"/>
                    <a:gd name="T3" fmla="*/ 24 h 25"/>
                    <a:gd name="T4" fmla="*/ 0 w 58"/>
                    <a:gd name="T5" fmla="*/ 20 h 25"/>
                    <a:gd name="T6" fmla="*/ 48 w 58"/>
                    <a:gd name="T7" fmla="*/ 0 h 25"/>
                    <a:gd name="T8" fmla="*/ 57 w 58"/>
                    <a:gd name="T9" fmla="*/ 2 h 25"/>
                    <a:gd name="T10" fmla="*/ 0 60000 65536"/>
                    <a:gd name="T11" fmla="*/ 0 60000 65536"/>
                    <a:gd name="T12" fmla="*/ 0 60000 65536"/>
                    <a:gd name="T13" fmla="*/ 0 60000 65536"/>
                    <a:gd name="T14" fmla="*/ 0 60000 65536"/>
                    <a:gd name="T15" fmla="*/ 0 w 58"/>
                    <a:gd name="T16" fmla="*/ 0 h 25"/>
                    <a:gd name="T17" fmla="*/ 58 w 58"/>
                    <a:gd name="T18" fmla="*/ 25 h 25"/>
                  </a:gdLst>
                  <a:ahLst/>
                  <a:cxnLst>
                    <a:cxn ang="T10">
                      <a:pos x="T0" y="T1"/>
                    </a:cxn>
                    <a:cxn ang="T11">
                      <a:pos x="T2" y="T3"/>
                    </a:cxn>
                    <a:cxn ang="T12">
                      <a:pos x="T4" y="T5"/>
                    </a:cxn>
                    <a:cxn ang="T13">
                      <a:pos x="T6" y="T7"/>
                    </a:cxn>
                    <a:cxn ang="T14">
                      <a:pos x="T8" y="T9"/>
                    </a:cxn>
                  </a:cxnLst>
                  <a:rect l="T15" t="T16" r="T17" b="T18"/>
                  <a:pathLst>
                    <a:path w="58" h="25">
                      <a:moveTo>
                        <a:pt x="57" y="2"/>
                      </a:moveTo>
                      <a:lnTo>
                        <a:pt x="12" y="24"/>
                      </a:lnTo>
                      <a:lnTo>
                        <a:pt x="0" y="20"/>
                      </a:lnTo>
                      <a:lnTo>
                        <a:pt x="48" y="0"/>
                      </a:lnTo>
                      <a:lnTo>
                        <a:pt x="57" y="2"/>
                      </a:lnTo>
                    </a:path>
                  </a:pathLst>
                </a:custGeom>
                <a:solidFill>
                  <a:srgbClr val="4A700A"/>
                </a:solidFill>
                <a:ln w="12700" cap="rnd">
                  <a:solidFill>
                    <a:srgbClr val="000000"/>
                  </a:solidFill>
                  <a:round/>
                  <a:headEnd/>
                  <a:tailEnd/>
                </a:ln>
              </p:spPr>
              <p:txBody>
                <a:bodyPr/>
                <a:lstStyle/>
                <a:p>
                  <a:endParaRPr lang="zh-CN" altLang="en-US"/>
                </a:p>
              </p:txBody>
            </p:sp>
            <p:sp>
              <p:nvSpPr>
                <p:cNvPr id="72646" name="Freeform 2719"/>
                <p:cNvSpPr>
                  <a:spLocks/>
                </p:cNvSpPr>
                <p:nvPr/>
              </p:nvSpPr>
              <p:spPr bwMode="auto">
                <a:xfrm>
                  <a:off x="4965" y="2849"/>
                  <a:ext cx="78" cy="20"/>
                </a:xfrm>
                <a:custGeom>
                  <a:avLst/>
                  <a:gdLst>
                    <a:gd name="T0" fmla="*/ 0 w 78"/>
                    <a:gd name="T1" fmla="*/ 7 h 20"/>
                    <a:gd name="T2" fmla="*/ 6 w 78"/>
                    <a:gd name="T3" fmla="*/ 0 h 20"/>
                    <a:gd name="T4" fmla="*/ 77 w 78"/>
                    <a:gd name="T5" fmla="*/ 16 h 20"/>
                    <a:gd name="T6" fmla="*/ 71 w 78"/>
                    <a:gd name="T7" fmla="*/ 19 h 20"/>
                    <a:gd name="T8" fmla="*/ 0 w 78"/>
                    <a:gd name="T9" fmla="*/ 7 h 20"/>
                    <a:gd name="T10" fmla="*/ 0 60000 65536"/>
                    <a:gd name="T11" fmla="*/ 0 60000 65536"/>
                    <a:gd name="T12" fmla="*/ 0 60000 65536"/>
                    <a:gd name="T13" fmla="*/ 0 60000 65536"/>
                    <a:gd name="T14" fmla="*/ 0 60000 65536"/>
                    <a:gd name="T15" fmla="*/ 0 w 78"/>
                    <a:gd name="T16" fmla="*/ 0 h 20"/>
                    <a:gd name="T17" fmla="*/ 78 w 78"/>
                    <a:gd name="T18" fmla="*/ 20 h 20"/>
                  </a:gdLst>
                  <a:ahLst/>
                  <a:cxnLst>
                    <a:cxn ang="T10">
                      <a:pos x="T0" y="T1"/>
                    </a:cxn>
                    <a:cxn ang="T11">
                      <a:pos x="T2" y="T3"/>
                    </a:cxn>
                    <a:cxn ang="T12">
                      <a:pos x="T4" y="T5"/>
                    </a:cxn>
                    <a:cxn ang="T13">
                      <a:pos x="T6" y="T7"/>
                    </a:cxn>
                    <a:cxn ang="T14">
                      <a:pos x="T8" y="T9"/>
                    </a:cxn>
                  </a:cxnLst>
                  <a:rect l="T15" t="T16" r="T17" b="T18"/>
                  <a:pathLst>
                    <a:path w="78" h="20">
                      <a:moveTo>
                        <a:pt x="0" y="7"/>
                      </a:moveTo>
                      <a:lnTo>
                        <a:pt x="6" y="0"/>
                      </a:lnTo>
                      <a:lnTo>
                        <a:pt x="77" y="16"/>
                      </a:lnTo>
                      <a:lnTo>
                        <a:pt x="71" y="19"/>
                      </a:lnTo>
                      <a:lnTo>
                        <a:pt x="0" y="7"/>
                      </a:lnTo>
                    </a:path>
                  </a:pathLst>
                </a:custGeom>
                <a:solidFill>
                  <a:srgbClr val="FFFFFF"/>
                </a:solidFill>
                <a:ln w="12700" cap="rnd">
                  <a:solidFill>
                    <a:srgbClr val="000000"/>
                  </a:solidFill>
                  <a:round/>
                  <a:headEnd/>
                  <a:tailEnd/>
                </a:ln>
              </p:spPr>
              <p:txBody>
                <a:bodyPr/>
                <a:lstStyle/>
                <a:p>
                  <a:endParaRPr lang="zh-CN" altLang="en-US"/>
                </a:p>
              </p:txBody>
            </p:sp>
            <p:sp>
              <p:nvSpPr>
                <p:cNvPr id="72647" name="Freeform 2720"/>
                <p:cNvSpPr>
                  <a:spLocks/>
                </p:cNvSpPr>
                <p:nvPr/>
              </p:nvSpPr>
              <p:spPr bwMode="auto">
                <a:xfrm>
                  <a:off x="4840" y="2837"/>
                  <a:ext cx="95" cy="19"/>
                </a:xfrm>
                <a:custGeom>
                  <a:avLst/>
                  <a:gdLst>
                    <a:gd name="T0" fmla="*/ 0 w 95"/>
                    <a:gd name="T1" fmla="*/ 3 h 19"/>
                    <a:gd name="T2" fmla="*/ 4 w 95"/>
                    <a:gd name="T3" fmla="*/ 0 h 19"/>
                    <a:gd name="T4" fmla="*/ 94 w 95"/>
                    <a:gd name="T5" fmla="*/ 15 h 19"/>
                    <a:gd name="T6" fmla="*/ 88 w 95"/>
                    <a:gd name="T7" fmla="*/ 18 h 19"/>
                    <a:gd name="T8" fmla="*/ 0 w 95"/>
                    <a:gd name="T9" fmla="*/ 3 h 19"/>
                    <a:gd name="T10" fmla="*/ 0 60000 65536"/>
                    <a:gd name="T11" fmla="*/ 0 60000 65536"/>
                    <a:gd name="T12" fmla="*/ 0 60000 65536"/>
                    <a:gd name="T13" fmla="*/ 0 60000 65536"/>
                    <a:gd name="T14" fmla="*/ 0 60000 65536"/>
                    <a:gd name="T15" fmla="*/ 0 w 95"/>
                    <a:gd name="T16" fmla="*/ 0 h 19"/>
                    <a:gd name="T17" fmla="*/ 95 w 95"/>
                    <a:gd name="T18" fmla="*/ 19 h 19"/>
                  </a:gdLst>
                  <a:ahLst/>
                  <a:cxnLst>
                    <a:cxn ang="T10">
                      <a:pos x="T0" y="T1"/>
                    </a:cxn>
                    <a:cxn ang="T11">
                      <a:pos x="T2" y="T3"/>
                    </a:cxn>
                    <a:cxn ang="T12">
                      <a:pos x="T4" y="T5"/>
                    </a:cxn>
                    <a:cxn ang="T13">
                      <a:pos x="T6" y="T7"/>
                    </a:cxn>
                    <a:cxn ang="T14">
                      <a:pos x="T8" y="T9"/>
                    </a:cxn>
                  </a:cxnLst>
                  <a:rect l="T15" t="T16" r="T17" b="T18"/>
                  <a:pathLst>
                    <a:path w="95" h="19">
                      <a:moveTo>
                        <a:pt x="0" y="3"/>
                      </a:moveTo>
                      <a:lnTo>
                        <a:pt x="4" y="0"/>
                      </a:lnTo>
                      <a:lnTo>
                        <a:pt x="94" y="15"/>
                      </a:lnTo>
                      <a:lnTo>
                        <a:pt x="88" y="18"/>
                      </a:lnTo>
                      <a:lnTo>
                        <a:pt x="0" y="3"/>
                      </a:lnTo>
                    </a:path>
                  </a:pathLst>
                </a:custGeom>
                <a:solidFill>
                  <a:srgbClr val="FFFFFF"/>
                </a:solidFill>
                <a:ln w="12700" cap="rnd">
                  <a:solidFill>
                    <a:srgbClr val="000000"/>
                  </a:solidFill>
                  <a:round/>
                  <a:headEnd/>
                  <a:tailEnd/>
                </a:ln>
              </p:spPr>
              <p:txBody>
                <a:bodyPr/>
                <a:lstStyle/>
                <a:p>
                  <a:endParaRPr lang="zh-CN" altLang="en-US"/>
                </a:p>
              </p:txBody>
            </p:sp>
            <p:sp>
              <p:nvSpPr>
                <p:cNvPr id="72648" name="Freeform 2721"/>
                <p:cNvSpPr>
                  <a:spLocks/>
                </p:cNvSpPr>
                <p:nvPr/>
              </p:nvSpPr>
              <p:spPr bwMode="auto">
                <a:xfrm>
                  <a:off x="5124" y="2837"/>
                  <a:ext cx="19" cy="19"/>
                </a:xfrm>
                <a:custGeom>
                  <a:avLst/>
                  <a:gdLst>
                    <a:gd name="T0" fmla="*/ 0 w 19"/>
                    <a:gd name="T1" fmla="*/ 9 h 19"/>
                    <a:gd name="T2" fmla="*/ 0 w 19"/>
                    <a:gd name="T3" fmla="*/ 0 h 19"/>
                    <a:gd name="T4" fmla="*/ 18 w 19"/>
                    <a:gd name="T5" fmla="*/ 0 h 19"/>
                    <a:gd name="T6" fmla="*/ 11 w 19"/>
                    <a:gd name="T7" fmla="*/ 18 h 19"/>
                    <a:gd name="T8" fmla="*/ 0 w 19"/>
                    <a:gd name="T9" fmla="*/ 12 h 19"/>
                    <a:gd name="T10" fmla="*/ 0 w 19"/>
                    <a:gd name="T11" fmla="*/ 9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0" y="9"/>
                      </a:moveTo>
                      <a:lnTo>
                        <a:pt x="0" y="0"/>
                      </a:lnTo>
                      <a:lnTo>
                        <a:pt x="18" y="0"/>
                      </a:lnTo>
                      <a:lnTo>
                        <a:pt x="11" y="18"/>
                      </a:lnTo>
                      <a:lnTo>
                        <a:pt x="0" y="12"/>
                      </a:lnTo>
                      <a:lnTo>
                        <a:pt x="0" y="9"/>
                      </a:lnTo>
                    </a:path>
                  </a:pathLst>
                </a:custGeom>
                <a:solidFill>
                  <a:srgbClr val="59801A"/>
                </a:solidFill>
                <a:ln w="12700" cap="rnd">
                  <a:solidFill>
                    <a:srgbClr val="000000"/>
                  </a:solidFill>
                  <a:round/>
                  <a:headEnd/>
                  <a:tailEnd/>
                </a:ln>
              </p:spPr>
              <p:txBody>
                <a:bodyPr/>
                <a:lstStyle/>
                <a:p>
                  <a:endParaRPr lang="zh-CN" altLang="en-US"/>
                </a:p>
              </p:txBody>
            </p:sp>
            <p:sp>
              <p:nvSpPr>
                <p:cNvPr id="72649" name="Freeform 2722"/>
                <p:cNvSpPr>
                  <a:spLocks/>
                </p:cNvSpPr>
                <p:nvPr/>
              </p:nvSpPr>
              <p:spPr bwMode="auto">
                <a:xfrm>
                  <a:off x="5121" y="2829"/>
                  <a:ext cx="19" cy="19"/>
                </a:xfrm>
                <a:custGeom>
                  <a:avLst/>
                  <a:gdLst>
                    <a:gd name="T0" fmla="*/ 18 w 19"/>
                    <a:gd name="T1" fmla="*/ 18 h 19"/>
                    <a:gd name="T2" fmla="*/ 13 w 19"/>
                    <a:gd name="T3" fmla="*/ 5 h 19"/>
                    <a:gd name="T4" fmla="*/ 0 w 19"/>
                    <a:gd name="T5" fmla="*/ 0 h 19"/>
                    <a:gd name="T6" fmla="*/ 5 w 19"/>
                    <a:gd name="T7" fmla="*/ 18 h 19"/>
                    <a:gd name="T8" fmla="*/ 18 w 19"/>
                    <a:gd name="T9" fmla="*/ 18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18" y="18"/>
                      </a:moveTo>
                      <a:lnTo>
                        <a:pt x="13" y="5"/>
                      </a:lnTo>
                      <a:lnTo>
                        <a:pt x="0" y="0"/>
                      </a:lnTo>
                      <a:lnTo>
                        <a:pt x="5" y="18"/>
                      </a:lnTo>
                      <a:lnTo>
                        <a:pt x="18" y="18"/>
                      </a:lnTo>
                    </a:path>
                  </a:pathLst>
                </a:custGeom>
                <a:solidFill>
                  <a:srgbClr val="59801A"/>
                </a:solidFill>
                <a:ln w="12700" cap="rnd">
                  <a:solidFill>
                    <a:srgbClr val="000000"/>
                  </a:solidFill>
                  <a:round/>
                  <a:headEnd/>
                  <a:tailEnd/>
                </a:ln>
              </p:spPr>
              <p:txBody>
                <a:bodyPr/>
                <a:lstStyle/>
                <a:p>
                  <a:endParaRPr lang="zh-CN" altLang="en-US"/>
                </a:p>
              </p:txBody>
            </p:sp>
            <p:sp>
              <p:nvSpPr>
                <p:cNvPr id="72650" name="Freeform 2723"/>
                <p:cNvSpPr>
                  <a:spLocks/>
                </p:cNvSpPr>
                <p:nvPr/>
              </p:nvSpPr>
              <p:spPr bwMode="auto">
                <a:xfrm>
                  <a:off x="5083" y="2845"/>
                  <a:ext cx="49" cy="19"/>
                </a:xfrm>
                <a:custGeom>
                  <a:avLst/>
                  <a:gdLst>
                    <a:gd name="T0" fmla="*/ 42 w 49"/>
                    <a:gd name="T1" fmla="*/ 0 h 19"/>
                    <a:gd name="T2" fmla="*/ 0 w 49"/>
                    <a:gd name="T3" fmla="*/ 12 h 19"/>
                    <a:gd name="T4" fmla="*/ 12 w 49"/>
                    <a:gd name="T5" fmla="*/ 18 h 19"/>
                    <a:gd name="T6" fmla="*/ 48 w 49"/>
                    <a:gd name="T7" fmla="*/ 12 h 19"/>
                    <a:gd name="T8" fmla="*/ 42 w 49"/>
                    <a:gd name="T9" fmla="*/ 0 h 19"/>
                    <a:gd name="T10" fmla="*/ 0 60000 65536"/>
                    <a:gd name="T11" fmla="*/ 0 60000 65536"/>
                    <a:gd name="T12" fmla="*/ 0 60000 65536"/>
                    <a:gd name="T13" fmla="*/ 0 60000 65536"/>
                    <a:gd name="T14" fmla="*/ 0 60000 65536"/>
                    <a:gd name="T15" fmla="*/ 0 w 49"/>
                    <a:gd name="T16" fmla="*/ 0 h 19"/>
                    <a:gd name="T17" fmla="*/ 49 w 49"/>
                    <a:gd name="T18" fmla="*/ 19 h 19"/>
                  </a:gdLst>
                  <a:ahLst/>
                  <a:cxnLst>
                    <a:cxn ang="T10">
                      <a:pos x="T0" y="T1"/>
                    </a:cxn>
                    <a:cxn ang="T11">
                      <a:pos x="T2" y="T3"/>
                    </a:cxn>
                    <a:cxn ang="T12">
                      <a:pos x="T4" y="T5"/>
                    </a:cxn>
                    <a:cxn ang="T13">
                      <a:pos x="T6" y="T7"/>
                    </a:cxn>
                    <a:cxn ang="T14">
                      <a:pos x="T8" y="T9"/>
                    </a:cxn>
                  </a:cxnLst>
                  <a:rect l="T15" t="T16" r="T17" b="T18"/>
                  <a:pathLst>
                    <a:path w="49" h="19">
                      <a:moveTo>
                        <a:pt x="42" y="0"/>
                      </a:moveTo>
                      <a:lnTo>
                        <a:pt x="0" y="12"/>
                      </a:lnTo>
                      <a:lnTo>
                        <a:pt x="12" y="18"/>
                      </a:lnTo>
                      <a:lnTo>
                        <a:pt x="48" y="12"/>
                      </a:lnTo>
                      <a:lnTo>
                        <a:pt x="42" y="0"/>
                      </a:lnTo>
                    </a:path>
                  </a:pathLst>
                </a:custGeom>
                <a:solidFill>
                  <a:srgbClr val="59801A"/>
                </a:solidFill>
                <a:ln w="12700" cap="rnd">
                  <a:solidFill>
                    <a:srgbClr val="000000"/>
                  </a:solidFill>
                  <a:round/>
                  <a:headEnd/>
                  <a:tailEnd/>
                </a:ln>
              </p:spPr>
              <p:txBody>
                <a:bodyPr/>
                <a:lstStyle/>
                <a:p>
                  <a:endParaRPr lang="zh-CN" altLang="en-US"/>
                </a:p>
              </p:txBody>
            </p:sp>
            <p:sp>
              <p:nvSpPr>
                <p:cNvPr id="72651" name="Freeform 2724"/>
                <p:cNvSpPr>
                  <a:spLocks/>
                </p:cNvSpPr>
                <p:nvPr/>
              </p:nvSpPr>
              <p:spPr bwMode="auto">
                <a:xfrm>
                  <a:off x="5083" y="2829"/>
                  <a:ext cx="44" cy="21"/>
                </a:xfrm>
                <a:custGeom>
                  <a:avLst/>
                  <a:gdLst>
                    <a:gd name="T0" fmla="*/ 37 w 44"/>
                    <a:gd name="T1" fmla="*/ 0 h 21"/>
                    <a:gd name="T2" fmla="*/ 0 w 44"/>
                    <a:gd name="T3" fmla="*/ 20 h 21"/>
                    <a:gd name="T4" fmla="*/ 41 w 44"/>
                    <a:gd name="T5" fmla="*/ 16 h 21"/>
                    <a:gd name="T6" fmla="*/ 43 w 44"/>
                    <a:gd name="T7" fmla="*/ 8 h 21"/>
                    <a:gd name="T8" fmla="*/ 37 w 44"/>
                    <a:gd name="T9" fmla="*/ 0 h 21"/>
                    <a:gd name="T10" fmla="*/ 0 60000 65536"/>
                    <a:gd name="T11" fmla="*/ 0 60000 65536"/>
                    <a:gd name="T12" fmla="*/ 0 60000 65536"/>
                    <a:gd name="T13" fmla="*/ 0 60000 65536"/>
                    <a:gd name="T14" fmla="*/ 0 60000 65536"/>
                    <a:gd name="T15" fmla="*/ 0 w 44"/>
                    <a:gd name="T16" fmla="*/ 0 h 21"/>
                    <a:gd name="T17" fmla="*/ 44 w 44"/>
                    <a:gd name="T18" fmla="*/ 21 h 21"/>
                  </a:gdLst>
                  <a:ahLst/>
                  <a:cxnLst>
                    <a:cxn ang="T10">
                      <a:pos x="T0" y="T1"/>
                    </a:cxn>
                    <a:cxn ang="T11">
                      <a:pos x="T2" y="T3"/>
                    </a:cxn>
                    <a:cxn ang="T12">
                      <a:pos x="T4" y="T5"/>
                    </a:cxn>
                    <a:cxn ang="T13">
                      <a:pos x="T6" y="T7"/>
                    </a:cxn>
                    <a:cxn ang="T14">
                      <a:pos x="T8" y="T9"/>
                    </a:cxn>
                  </a:cxnLst>
                  <a:rect l="T15" t="T16" r="T17" b="T18"/>
                  <a:pathLst>
                    <a:path w="44" h="21">
                      <a:moveTo>
                        <a:pt x="37" y="0"/>
                      </a:moveTo>
                      <a:lnTo>
                        <a:pt x="0" y="20"/>
                      </a:lnTo>
                      <a:lnTo>
                        <a:pt x="41" y="16"/>
                      </a:lnTo>
                      <a:lnTo>
                        <a:pt x="43" y="8"/>
                      </a:lnTo>
                      <a:lnTo>
                        <a:pt x="37" y="0"/>
                      </a:lnTo>
                    </a:path>
                  </a:pathLst>
                </a:custGeom>
                <a:solidFill>
                  <a:srgbClr val="739933"/>
                </a:solidFill>
                <a:ln w="12700" cap="rnd">
                  <a:solidFill>
                    <a:srgbClr val="000000"/>
                  </a:solidFill>
                  <a:round/>
                  <a:headEnd/>
                  <a:tailEnd/>
                </a:ln>
              </p:spPr>
              <p:txBody>
                <a:bodyPr/>
                <a:lstStyle/>
                <a:p>
                  <a:endParaRPr lang="zh-CN" altLang="en-US"/>
                </a:p>
              </p:txBody>
            </p:sp>
            <p:sp>
              <p:nvSpPr>
                <p:cNvPr id="72652" name="Freeform 2725"/>
                <p:cNvSpPr>
                  <a:spLocks/>
                </p:cNvSpPr>
                <p:nvPr/>
              </p:nvSpPr>
              <p:spPr bwMode="auto">
                <a:xfrm>
                  <a:off x="4578" y="3008"/>
                  <a:ext cx="291" cy="18"/>
                </a:xfrm>
                <a:custGeom>
                  <a:avLst/>
                  <a:gdLst>
                    <a:gd name="T0" fmla="*/ 0 w 291"/>
                    <a:gd name="T1" fmla="*/ 17 h 18"/>
                    <a:gd name="T2" fmla="*/ 50 w 291"/>
                    <a:gd name="T3" fmla="*/ 0 h 18"/>
                    <a:gd name="T4" fmla="*/ 290 w 291"/>
                    <a:gd name="T5" fmla="*/ 4 h 18"/>
                    <a:gd name="T6" fmla="*/ 244 w 291"/>
                    <a:gd name="T7" fmla="*/ 17 h 18"/>
                    <a:gd name="T8" fmla="*/ 4 w 291"/>
                    <a:gd name="T9" fmla="*/ 17 h 18"/>
                    <a:gd name="T10" fmla="*/ 0 w 291"/>
                    <a:gd name="T11" fmla="*/ 17 h 18"/>
                    <a:gd name="T12" fmla="*/ 0 60000 65536"/>
                    <a:gd name="T13" fmla="*/ 0 60000 65536"/>
                    <a:gd name="T14" fmla="*/ 0 60000 65536"/>
                    <a:gd name="T15" fmla="*/ 0 60000 65536"/>
                    <a:gd name="T16" fmla="*/ 0 60000 65536"/>
                    <a:gd name="T17" fmla="*/ 0 60000 65536"/>
                    <a:gd name="T18" fmla="*/ 0 w 291"/>
                    <a:gd name="T19" fmla="*/ 0 h 18"/>
                    <a:gd name="T20" fmla="*/ 291 w 291"/>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91" h="18">
                      <a:moveTo>
                        <a:pt x="0" y="17"/>
                      </a:moveTo>
                      <a:lnTo>
                        <a:pt x="50" y="0"/>
                      </a:lnTo>
                      <a:lnTo>
                        <a:pt x="290" y="4"/>
                      </a:lnTo>
                      <a:lnTo>
                        <a:pt x="244" y="17"/>
                      </a:lnTo>
                      <a:lnTo>
                        <a:pt x="4" y="17"/>
                      </a:lnTo>
                      <a:lnTo>
                        <a:pt x="0" y="17"/>
                      </a:lnTo>
                    </a:path>
                  </a:pathLst>
                </a:custGeom>
                <a:solidFill>
                  <a:srgbClr val="476E08"/>
                </a:solidFill>
                <a:ln w="12700" cap="rnd">
                  <a:solidFill>
                    <a:srgbClr val="000000"/>
                  </a:solidFill>
                  <a:round/>
                  <a:headEnd/>
                  <a:tailEnd/>
                </a:ln>
              </p:spPr>
              <p:txBody>
                <a:bodyPr/>
                <a:lstStyle/>
                <a:p>
                  <a:endParaRPr lang="zh-CN" altLang="en-US"/>
                </a:p>
              </p:txBody>
            </p:sp>
            <p:sp>
              <p:nvSpPr>
                <p:cNvPr id="72653" name="Freeform 2726"/>
                <p:cNvSpPr>
                  <a:spLocks/>
                </p:cNvSpPr>
                <p:nvPr/>
              </p:nvSpPr>
              <p:spPr bwMode="auto">
                <a:xfrm>
                  <a:off x="4515" y="3093"/>
                  <a:ext cx="76" cy="33"/>
                </a:xfrm>
                <a:custGeom>
                  <a:avLst/>
                  <a:gdLst>
                    <a:gd name="T0" fmla="*/ 10 w 76"/>
                    <a:gd name="T1" fmla="*/ 0 h 33"/>
                    <a:gd name="T2" fmla="*/ 6 w 76"/>
                    <a:gd name="T3" fmla="*/ 10 h 33"/>
                    <a:gd name="T4" fmla="*/ 0 w 76"/>
                    <a:gd name="T5" fmla="*/ 26 h 33"/>
                    <a:gd name="T6" fmla="*/ 63 w 76"/>
                    <a:gd name="T7" fmla="*/ 32 h 33"/>
                    <a:gd name="T8" fmla="*/ 65 w 76"/>
                    <a:gd name="T9" fmla="*/ 26 h 33"/>
                    <a:gd name="T10" fmla="*/ 61 w 76"/>
                    <a:gd name="T11" fmla="*/ 22 h 33"/>
                    <a:gd name="T12" fmla="*/ 63 w 76"/>
                    <a:gd name="T13" fmla="*/ 18 h 33"/>
                    <a:gd name="T14" fmla="*/ 69 w 76"/>
                    <a:gd name="T15" fmla="*/ 18 h 33"/>
                    <a:gd name="T16" fmla="*/ 75 w 76"/>
                    <a:gd name="T17" fmla="*/ 6 h 33"/>
                    <a:gd name="T18" fmla="*/ 10 w 76"/>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
                    <a:gd name="T31" fmla="*/ 0 h 33"/>
                    <a:gd name="T32" fmla="*/ 76 w 76"/>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 h="33">
                      <a:moveTo>
                        <a:pt x="10" y="0"/>
                      </a:moveTo>
                      <a:lnTo>
                        <a:pt x="6" y="10"/>
                      </a:lnTo>
                      <a:lnTo>
                        <a:pt x="0" y="26"/>
                      </a:lnTo>
                      <a:lnTo>
                        <a:pt x="63" y="32"/>
                      </a:lnTo>
                      <a:lnTo>
                        <a:pt x="65" y="26"/>
                      </a:lnTo>
                      <a:lnTo>
                        <a:pt x="61" y="22"/>
                      </a:lnTo>
                      <a:lnTo>
                        <a:pt x="63" y="18"/>
                      </a:lnTo>
                      <a:lnTo>
                        <a:pt x="69" y="18"/>
                      </a:lnTo>
                      <a:lnTo>
                        <a:pt x="75" y="6"/>
                      </a:lnTo>
                      <a:lnTo>
                        <a:pt x="10" y="0"/>
                      </a:lnTo>
                    </a:path>
                  </a:pathLst>
                </a:custGeom>
                <a:solidFill>
                  <a:srgbClr val="739933"/>
                </a:solidFill>
                <a:ln w="12700" cap="rnd">
                  <a:solidFill>
                    <a:srgbClr val="000000"/>
                  </a:solidFill>
                  <a:round/>
                  <a:headEnd/>
                  <a:tailEnd/>
                </a:ln>
              </p:spPr>
              <p:txBody>
                <a:bodyPr/>
                <a:lstStyle/>
                <a:p>
                  <a:endParaRPr lang="zh-CN" altLang="en-US"/>
                </a:p>
              </p:txBody>
            </p:sp>
            <p:sp>
              <p:nvSpPr>
                <p:cNvPr id="72654" name="Freeform 2727"/>
                <p:cNvSpPr>
                  <a:spLocks/>
                </p:cNvSpPr>
                <p:nvPr/>
              </p:nvSpPr>
              <p:spPr bwMode="auto">
                <a:xfrm>
                  <a:off x="4530" y="3099"/>
                  <a:ext cx="51" cy="21"/>
                </a:xfrm>
                <a:custGeom>
                  <a:avLst/>
                  <a:gdLst>
                    <a:gd name="T0" fmla="*/ 0 w 51"/>
                    <a:gd name="T1" fmla="*/ 0 h 21"/>
                    <a:gd name="T2" fmla="*/ 4 w 51"/>
                    <a:gd name="T3" fmla="*/ 2 h 21"/>
                    <a:gd name="T4" fmla="*/ 10 w 51"/>
                    <a:gd name="T5" fmla="*/ 6 h 21"/>
                    <a:gd name="T6" fmla="*/ 14 w 51"/>
                    <a:gd name="T7" fmla="*/ 18 h 21"/>
                    <a:gd name="T8" fmla="*/ 16 w 51"/>
                    <a:gd name="T9" fmla="*/ 20 h 21"/>
                    <a:gd name="T10" fmla="*/ 16 w 51"/>
                    <a:gd name="T11" fmla="*/ 16 h 21"/>
                    <a:gd name="T12" fmla="*/ 26 w 51"/>
                    <a:gd name="T13" fmla="*/ 12 h 21"/>
                    <a:gd name="T14" fmla="*/ 43 w 51"/>
                    <a:gd name="T15" fmla="*/ 12 h 21"/>
                    <a:gd name="T16" fmla="*/ 47 w 51"/>
                    <a:gd name="T17" fmla="*/ 10 h 21"/>
                    <a:gd name="T18" fmla="*/ 50 w 51"/>
                    <a:gd name="T19" fmla="*/ 8 h 21"/>
                    <a:gd name="T20" fmla="*/ 50 w 51"/>
                    <a:gd name="T21" fmla="*/ 6 h 21"/>
                    <a:gd name="T22" fmla="*/ 43 w 51"/>
                    <a:gd name="T23" fmla="*/ 6 h 21"/>
                    <a:gd name="T24" fmla="*/ 0 w 51"/>
                    <a:gd name="T25" fmla="*/ 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
                    <a:gd name="T40" fmla="*/ 0 h 21"/>
                    <a:gd name="T41" fmla="*/ 51 w 51"/>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 h="21">
                      <a:moveTo>
                        <a:pt x="0" y="0"/>
                      </a:moveTo>
                      <a:lnTo>
                        <a:pt x="4" y="2"/>
                      </a:lnTo>
                      <a:lnTo>
                        <a:pt x="10" y="6"/>
                      </a:lnTo>
                      <a:lnTo>
                        <a:pt x="14" y="18"/>
                      </a:lnTo>
                      <a:lnTo>
                        <a:pt x="16" y="20"/>
                      </a:lnTo>
                      <a:lnTo>
                        <a:pt x="16" y="16"/>
                      </a:lnTo>
                      <a:lnTo>
                        <a:pt x="26" y="12"/>
                      </a:lnTo>
                      <a:lnTo>
                        <a:pt x="43" y="12"/>
                      </a:lnTo>
                      <a:lnTo>
                        <a:pt x="47" y="10"/>
                      </a:lnTo>
                      <a:lnTo>
                        <a:pt x="50" y="8"/>
                      </a:lnTo>
                      <a:lnTo>
                        <a:pt x="50" y="6"/>
                      </a:lnTo>
                      <a:lnTo>
                        <a:pt x="43" y="6"/>
                      </a:lnTo>
                      <a:lnTo>
                        <a:pt x="0" y="0"/>
                      </a:lnTo>
                    </a:path>
                  </a:pathLst>
                </a:custGeom>
                <a:solidFill>
                  <a:srgbClr val="59801A"/>
                </a:solidFill>
                <a:ln w="9525" cap="rnd">
                  <a:noFill/>
                  <a:round/>
                  <a:headEnd/>
                  <a:tailEnd/>
                </a:ln>
              </p:spPr>
              <p:txBody>
                <a:bodyPr/>
                <a:lstStyle/>
                <a:p>
                  <a:endParaRPr lang="zh-CN" altLang="en-US"/>
                </a:p>
              </p:txBody>
            </p:sp>
            <p:sp>
              <p:nvSpPr>
                <p:cNvPr id="72655" name="Freeform 2728"/>
                <p:cNvSpPr>
                  <a:spLocks/>
                </p:cNvSpPr>
                <p:nvPr/>
              </p:nvSpPr>
              <p:spPr bwMode="auto">
                <a:xfrm>
                  <a:off x="4439" y="2803"/>
                  <a:ext cx="435" cy="255"/>
                </a:xfrm>
                <a:custGeom>
                  <a:avLst/>
                  <a:gdLst>
                    <a:gd name="T0" fmla="*/ 367 w 435"/>
                    <a:gd name="T1" fmla="*/ 0 h 255"/>
                    <a:gd name="T2" fmla="*/ 0 w 435"/>
                    <a:gd name="T3" fmla="*/ 169 h 255"/>
                    <a:gd name="T4" fmla="*/ 46 w 435"/>
                    <a:gd name="T5" fmla="*/ 244 h 255"/>
                    <a:gd name="T6" fmla="*/ 74 w 435"/>
                    <a:gd name="T7" fmla="*/ 254 h 255"/>
                    <a:gd name="T8" fmla="*/ 434 w 435"/>
                    <a:gd name="T9" fmla="*/ 112 h 255"/>
                    <a:gd name="T10" fmla="*/ 369 w 435"/>
                    <a:gd name="T11" fmla="*/ 6 h 255"/>
                    <a:gd name="T12" fmla="*/ 369 w 435"/>
                    <a:gd name="T13" fmla="*/ 0 h 255"/>
                    <a:gd name="T14" fmla="*/ 367 w 435"/>
                    <a:gd name="T15" fmla="*/ 0 h 255"/>
                    <a:gd name="T16" fmla="*/ 0 60000 65536"/>
                    <a:gd name="T17" fmla="*/ 0 60000 65536"/>
                    <a:gd name="T18" fmla="*/ 0 60000 65536"/>
                    <a:gd name="T19" fmla="*/ 0 60000 65536"/>
                    <a:gd name="T20" fmla="*/ 0 60000 65536"/>
                    <a:gd name="T21" fmla="*/ 0 60000 65536"/>
                    <a:gd name="T22" fmla="*/ 0 60000 65536"/>
                    <a:gd name="T23" fmla="*/ 0 60000 65536"/>
                    <a:gd name="T24" fmla="*/ 0 w 435"/>
                    <a:gd name="T25" fmla="*/ 0 h 255"/>
                    <a:gd name="T26" fmla="*/ 435 w 435"/>
                    <a:gd name="T27" fmla="*/ 255 h 2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5" h="255">
                      <a:moveTo>
                        <a:pt x="367" y="0"/>
                      </a:moveTo>
                      <a:lnTo>
                        <a:pt x="0" y="169"/>
                      </a:lnTo>
                      <a:lnTo>
                        <a:pt x="46" y="244"/>
                      </a:lnTo>
                      <a:lnTo>
                        <a:pt x="74" y="254"/>
                      </a:lnTo>
                      <a:lnTo>
                        <a:pt x="434" y="112"/>
                      </a:lnTo>
                      <a:lnTo>
                        <a:pt x="369" y="6"/>
                      </a:lnTo>
                      <a:lnTo>
                        <a:pt x="369" y="0"/>
                      </a:lnTo>
                      <a:lnTo>
                        <a:pt x="367" y="0"/>
                      </a:lnTo>
                    </a:path>
                  </a:pathLst>
                </a:custGeom>
                <a:solidFill>
                  <a:srgbClr val="739933"/>
                </a:solidFill>
                <a:ln w="12700" cap="rnd">
                  <a:solidFill>
                    <a:srgbClr val="000000"/>
                  </a:solidFill>
                  <a:round/>
                  <a:headEnd/>
                  <a:tailEnd/>
                </a:ln>
              </p:spPr>
              <p:txBody>
                <a:bodyPr/>
                <a:lstStyle/>
                <a:p>
                  <a:endParaRPr lang="zh-CN" altLang="en-US"/>
                </a:p>
              </p:txBody>
            </p:sp>
            <p:sp>
              <p:nvSpPr>
                <p:cNvPr id="72656" name="Freeform 2729"/>
                <p:cNvSpPr>
                  <a:spLocks/>
                </p:cNvSpPr>
                <p:nvPr/>
              </p:nvSpPr>
              <p:spPr bwMode="auto">
                <a:xfrm>
                  <a:off x="4924" y="2789"/>
                  <a:ext cx="106" cy="65"/>
                </a:xfrm>
                <a:custGeom>
                  <a:avLst/>
                  <a:gdLst>
                    <a:gd name="T0" fmla="*/ 4 w 106"/>
                    <a:gd name="T1" fmla="*/ 2 h 65"/>
                    <a:gd name="T2" fmla="*/ 101 w 106"/>
                    <a:gd name="T3" fmla="*/ 18 h 65"/>
                    <a:gd name="T4" fmla="*/ 105 w 106"/>
                    <a:gd name="T5" fmla="*/ 26 h 65"/>
                    <a:gd name="T6" fmla="*/ 31 w 106"/>
                    <a:gd name="T7" fmla="*/ 64 h 65"/>
                    <a:gd name="T8" fmla="*/ 0 w 106"/>
                    <a:gd name="T9" fmla="*/ 60 h 65"/>
                    <a:gd name="T10" fmla="*/ 80 w 106"/>
                    <a:gd name="T11" fmla="*/ 26 h 65"/>
                    <a:gd name="T12" fmla="*/ 4 w 106"/>
                    <a:gd name="T13" fmla="*/ 10 h 65"/>
                    <a:gd name="T14" fmla="*/ 0 w 106"/>
                    <a:gd name="T15" fmla="*/ 0 h 65"/>
                    <a:gd name="T16" fmla="*/ 4 w 106"/>
                    <a:gd name="T17" fmla="*/ 2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6"/>
                    <a:gd name="T28" fmla="*/ 0 h 65"/>
                    <a:gd name="T29" fmla="*/ 106 w 106"/>
                    <a:gd name="T30" fmla="*/ 65 h 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6" h="65">
                      <a:moveTo>
                        <a:pt x="4" y="2"/>
                      </a:moveTo>
                      <a:lnTo>
                        <a:pt x="101" y="18"/>
                      </a:lnTo>
                      <a:lnTo>
                        <a:pt x="105" y="26"/>
                      </a:lnTo>
                      <a:lnTo>
                        <a:pt x="31" y="64"/>
                      </a:lnTo>
                      <a:lnTo>
                        <a:pt x="0" y="60"/>
                      </a:lnTo>
                      <a:lnTo>
                        <a:pt x="80" y="26"/>
                      </a:lnTo>
                      <a:lnTo>
                        <a:pt x="4" y="10"/>
                      </a:lnTo>
                      <a:lnTo>
                        <a:pt x="0" y="0"/>
                      </a:lnTo>
                      <a:lnTo>
                        <a:pt x="4" y="2"/>
                      </a:lnTo>
                    </a:path>
                  </a:pathLst>
                </a:custGeom>
                <a:solidFill>
                  <a:srgbClr val="476E08"/>
                </a:solidFill>
                <a:ln w="12700" cap="rnd">
                  <a:solidFill>
                    <a:srgbClr val="000000"/>
                  </a:solidFill>
                  <a:round/>
                  <a:headEnd/>
                  <a:tailEnd/>
                </a:ln>
              </p:spPr>
              <p:txBody>
                <a:bodyPr/>
                <a:lstStyle/>
                <a:p>
                  <a:endParaRPr lang="zh-CN" altLang="en-US"/>
                </a:p>
              </p:txBody>
            </p:sp>
            <p:sp>
              <p:nvSpPr>
                <p:cNvPr id="72657" name="Freeform 2730"/>
                <p:cNvSpPr>
                  <a:spLocks/>
                </p:cNvSpPr>
                <p:nvPr/>
              </p:nvSpPr>
              <p:spPr bwMode="auto">
                <a:xfrm>
                  <a:off x="4928" y="2797"/>
                  <a:ext cx="19" cy="19"/>
                </a:xfrm>
                <a:custGeom>
                  <a:avLst/>
                  <a:gdLst>
                    <a:gd name="T0" fmla="*/ 0 w 19"/>
                    <a:gd name="T1" fmla="*/ 9 h 19"/>
                    <a:gd name="T2" fmla="*/ 0 w 19"/>
                    <a:gd name="T3" fmla="*/ 0 h 19"/>
                    <a:gd name="T4" fmla="*/ 18 w 19"/>
                    <a:gd name="T5" fmla="*/ 0 h 19"/>
                    <a:gd name="T6" fmla="*/ 11 w 19"/>
                    <a:gd name="T7" fmla="*/ 18 h 19"/>
                    <a:gd name="T8" fmla="*/ 0 w 19"/>
                    <a:gd name="T9" fmla="*/ 12 h 19"/>
                    <a:gd name="T10" fmla="*/ 0 w 19"/>
                    <a:gd name="T11" fmla="*/ 9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0" y="9"/>
                      </a:moveTo>
                      <a:lnTo>
                        <a:pt x="0" y="0"/>
                      </a:lnTo>
                      <a:lnTo>
                        <a:pt x="18" y="0"/>
                      </a:lnTo>
                      <a:lnTo>
                        <a:pt x="11" y="18"/>
                      </a:lnTo>
                      <a:lnTo>
                        <a:pt x="0" y="12"/>
                      </a:lnTo>
                      <a:lnTo>
                        <a:pt x="0" y="9"/>
                      </a:lnTo>
                    </a:path>
                  </a:pathLst>
                </a:custGeom>
                <a:solidFill>
                  <a:srgbClr val="59801A"/>
                </a:solidFill>
                <a:ln w="12700" cap="rnd">
                  <a:solidFill>
                    <a:srgbClr val="000000"/>
                  </a:solidFill>
                  <a:round/>
                  <a:headEnd/>
                  <a:tailEnd/>
                </a:ln>
              </p:spPr>
              <p:txBody>
                <a:bodyPr/>
                <a:lstStyle/>
                <a:p>
                  <a:endParaRPr lang="zh-CN" altLang="en-US"/>
                </a:p>
              </p:txBody>
            </p:sp>
            <p:sp>
              <p:nvSpPr>
                <p:cNvPr id="72658" name="Freeform 2731"/>
                <p:cNvSpPr>
                  <a:spLocks/>
                </p:cNvSpPr>
                <p:nvPr/>
              </p:nvSpPr>
              <p:spPr bwMode="auto">
                <a:xfrm>
                  <a:off x="4923" y="2789"/>
                  <a:ext cx="18" cy="19"/>
                </a:xfrm>
                <a:custGeom>
                  <a:avLst/>
                  <a:gdLst>
                    <a:gd name="T0" fmla="*/ 17 w 18"/>
                    <a:gd name="T1" fmla="*/ 18 h 19"/>
                    <a:gd name="T2" fmla="*/ 13 w 18"/>
                    <a:gd name="T3" fmla="*/ 5 h 19"/>
                    <a:gd name="T4" fmla="*/ 0 w 18"/>
                    <a:gd name="T5" fmla="*/ 0 h 19"/>
                    <a:gd name="T6" fmla="*/ 8 w 18"/>
                    <a:gd name="T7" fmla="*/ 18 h 19"/>
                    <a:gd name="T8" fmla="*/ 17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18"/>
                      </a:moveTo>
                      <a:lnTo>
                        <a:pt x="13" y="5"/>
                      </a:lnTo>
                      <a:lnTo>
                        <a:pt x="0" y="0"/>
                      </a:lnTo>
                      <a:lnTo>
                        <a:pt x="8" y="18"/>
                      </a:lnTo>
                      <a:lnTo>
                        <a:pt x="17" y="18"/>
                      </a:lnTo>
                    </a:path>
                  </a:pathLst>
                </a:custGeom>
                <a:solidFill>
                  <a:srgbClr val="59801A"/>
                </a:solidFill>
                <a:ln w="12700" cap="rnd">
                  <a:solidFill>
                    <a:srgbClr val="000000"/>
                  </a:solidFill>
                  <a:round/>
                  <a:headEnd/>
                  <a:tailEnd/>
                </a:ln>
              </p:spPr>
              <p:txBody>
                <a:bodyPr/>
                <a:lstStyle/>
                <a:p>
                  <a:endParaRPr lang="zh-CN" altLang="en-US"/>
                </a:p>
              </p:txBody>
            </p:sp>
            <p:sp>
              <p:nvSpPr>
                <p:cNvPr id="72659" name="Freeform 2732"/>
                <p:cNvSpPr>
                  <a:spLocks/>
                </p:cNvSpPr>
                <p:nvPr/>
              </p:nvSpPr>
              <p:spPr bwMode="auto">
                <a:xfrm>
                  <a:off x="4886" y="2803"/>
                  <a:ext cx="49" cy="19"/>
                </a:xfrm>
                <a:custGeom>
                  <a:avLst/>
                  <a:gdLst>
                    <a:gd name="T0" fmla="*/ 42 w 49"/>
                    <a:gd name="T1" fmla="*/ 0 h 19"/>
                    <a:gd name="T2" fmla="*/ 0 w 49"/>
                    <a:gd name="T3" fmla="*/ 11 h 19"/>
                    <a:gd name="T4" fmla="*/ 12 w 49"/>
                    <a:gd name="T5" fmla="*/ 18 h 19"/>
                    <a:gd name="T6" fmla="*/ 48 w 49"/>
                    <a:gd name="T7" fmla="*/ 11 h 19"/>
                    <a:gd name="T8" fmla="*/ 42 w 49"/>
                    <a:gd name="T9" fmla="*/ 0 h 19"/>
                    <a:gd name="T10" fmla="*/ 0 60000 65536"/>
                    <a:gd name="T11" fmla="*/ 0 60000 65536"/>
                    <a:gd name="T12" fmla="*/ 0 60000 65536"/>
                    <a:gd name="T13" fmla="*/ 0 60000 65536"/>
                    <a:gd name="T14" fmla="*/ 0 60000 65536"/>
                    <a:gd name="T15" fmla="*/ 0 w 49"/>
                    <a:gd name="T16" fmla="*/ 0 h 19"/>
                    <a:gd name="T17" fmla="*/ 49 w 49"/>
                    <a:gd name="T18" fmla="*/ 19 h 19"/>
                  </a:gdLst>
                  <a:ahLst/>
                  <a:cxnLst>
                    <a:cxn ang="T10">
                      <a:pos x="T0" y="T1"/>
                    </a:cxn>
                    <a:cxn ang="T11">
                      <a:pos x="T2" y="T3"/>
                    </a:cxn>
                    <a:cxn ang="T12">
                      <a:pos x="T4" y="T5"/>
                    </a:cxn>
                    <a:cxn ang="T13">
                      <a:pos x="T6" y="T7"/>
                    </a:cxn>
                    <a:cxn ang="T14">
                      <a:pos x="T8" y="T9"/>
                    </a:cxn>
                  </a:cxnLst>
                  <a:rect l="T15" t="T16" r="T17" b="T18"/>
                  <a:pathLst>
                    <a:path w="49" h="19">
                      <a:moveTo>
                        <a:pt x="42" y="0"/>
                      </a:moveTo>
                      <a:lnTo>
                        <a:pt x="0" y="11"/>
                      </a:lnTo>
                      <a:lnTo>
                        <a:pt x="12" y="18"/>
                      </a:lnTo>
                      <a:lnTo>
                        <a:pt x="48" y="11"/>
                      </a:lnTo>
                      <a:lnTo>
                        <a:pt x="42" y="0"/>
                      </a:lnTo>
                    </a:path>
                  </a:pathLst>
                </a:custGeom>
                <a:solidFill>
                  <a:srgbClr val="59801A"/>
                </a:solidFill>
                <a:ln w="12700" cap="rnd">
                  <a:solidFill>
                    <a:srgbClr val="000000"/>
                  </a:solidFill>
                  <a:round/>
                  <a:headEnd/>
                  <a:tailEnd/>
                </a:ln>
              </p:spPr>
              <p:txBody>
                <a:bodyPr/>
                <a:lstStyle/>
                <a:p>
                  <a:endParaRPr lang="zh-CN" altLang="en-US"/>
                </a:p>
              </p:txBody>
            </p:sp>
            <p:sp>
              <p:nvSpPr>
                <p:cNvPr id="72660" name="Freeform 2733"/>
                <p:cNvSpPr>
                  <a:spLocks/>
                </p:cNvSpPr>
                <p:nvPr/>
              </p:nvSpPr>
              <p:spPr bwMode="auto">
                <a:xfrm>
                  <a:off x="4886" y="2789"/>
                  <a:ext cx="44" cy="21"/>
                </a:xfrm>
                <a:custGeom>
                  <a:avLst/>
                  <a:gdLst>
                    <a:gd name="T0" fmla="*/ 37 w 44"/>
                    <a:gd name="T1" fmla="*/ 0 h 21"/>
                    <a:gd name="T2" fmla="*/ 0 w 44"/>
                    <a:gd name="T3" fmla="*/ 20 h 21"/>
                    <a:gd name="T4" fmla="*/ 41 w 44"/>
                    <a:gd name="T5" fmla="*/ 14 h 21"/>
                    <a:gd name="T6" fmla="*/ 43 w 44"/>
                    <a:gd name="T7" fmla="*/ 8 h 21"/>
                    <a:gd name="T8" fmla="*/ 37 w 44"/>
                    <a:gd name="T9" fmla="*/ 0 h 21"/>
                    <a:gd name="T10" fmla="*/ 0 60000 65536"/>
                    <a:gd name="T11" fmla="*/ 0 60000 65536"/>
                    <a:gd name="T12" fmla="*/ 0 60000 65536"/>
                    <a:gd name="T13" fmla="*/ 0 60000 65536"/>
                    <a:gd name="T14" fmla="*/ 0 60000 65536"/>
                    <a:gd name="T15" fmla="*/ 0 w 44"/>
                    <a:gd name="T16" fmla="*/ 0 h 21"/>
                    <a:gd name="T17" fmla="*/ 44 w 44"/>
                    <a:gd name="T18" fmla="*/ 21 h 21"/>
                  </a:gdLst>
                  <a:ahLst/>
                  <a:cxnLst>
                    <a:cxn ang="T10">
                      <a:pos x="T0" y="T1"/>
                    </a:cxn>
                    <a:cxn ang="T11">
                      <a:pos x="T2" y="T3"/>
                    </a:cxn>
                    <a:cxn ang="T12">
                      <a:pos x="T4" y="T5"/>
                    </a:cxn>
                    <a:cxn ang="T13">
                      <a:pos x="T6" y="T7"/>
                    </a:cxn>
                    <a:cxn ang="T14">
                      <a:pos x="T8" y="T9"/>
                    </a:cxn>
                  </a:cxnLst>
                  <a:rect l="T15" t="T16" r="T17" b="T18"/>
                  <a:pathLst>
                    <a:path w="44" h="21">
                      <a:moveTo>
                        <a:pt x="37" y="0"/>
                      </a:moveTo>
                      <a:lnTo>
                        <a:pt x="0" y="20"/>
                      </a:lnTo>
                      <a:lnTo>
                        <a:pt x="41" y="14"/>
                      </a:lnTo>
                      <a:lnTo>
                        <a:pt x="43" y="8"/>
                      </a:lnTo>
                      <a:lnTo>
                        <a:pt x="37" y="0"/>
                      </a:lnTo>
                    </a:path>
                  </a:pathLst>
                </a:custGeom>
                <a:solidFill>
                  <a:srgbClr val="82A854"/>
                </a:solidFill>
                <a:ln w="12700" cap="rnd">
                  <a:solidFill>
                    <a:srgbClr val="000000"/>
                  </a:solidFill>
                  <a:round/>
                  <a:headEnd/>
                  <a:tailEnd/>
                </a:ln>
              </p:spPr>
              <p:txBody>
                <a:bodyPr/>
                <a:lstStyle/>
                <a:p>
                  <a:endParaRPr lang="zh-CN" altLang="en-US"/>
                </a:p>
              </p:txBody>
            </p:sp>
            <p:sp>
              <p:nvSpPr>
                <p:cNvPr id="72661" name="Freeform 2734"/>
                <p:cNvSpPr>
                  <a:spLocks/>
                </p:cNvSpPr>
                <p:nvPr/>
              </p:nvSpPr>
              <p:spPr bwMode="auto">
                <a:xfrm>
                  <a:off x="5040" y="2813"/>
                  <a:ext cx="89" cy="23"/>
                </a:xfrm>
                <a:custGeom>
                  <a:avLst/>
                  <a:gdLst>
                    <a:gd name="T0" fmla="*/ 6 w 89"/>
                    <a:gd name="T1" fmla="*/ 8 h 23"/>
                    <a:gd name="T2" fmla="*/ 75 w 89"/>
                    <a:gd name="T3" fmla="*/ 22 h 23"/>
                    <a:gd name="T4" fmla="*/ 88 w 89"/>
                    <a:gd name="T5" fmla="*/ 18 h 23"/>
                    <a:gd name="T6" fmla="*/ 0 w 89"/>
                    <a:gd name="T7" fmla="*/ 0 h 23"/>
                    <a:gd name="T8" fmla="*/ 6 w 89"/>
                    <a:gd name="T9" fmla="*/ 8 h 23"/>
                    <a:gd name="T10" fmla="*/ 0 60000 65536"/>
                    <a:gd name="T11" fmla="*/ 0 60000 65536"/>
                    <a:gd name="T12" fmla="*/ 0 60000 65536"/>
                    <a:gd name="T13" fmla="*/ 0 60000 65536"/>
                    <a:gd name="T14" fmla="*/ 0 60000 65536"/>
                    <a:gd name="T15" fmla="*/ 0 w 89"/>
                    <a:gd name="T16" fmla="*/ 0 h 23"/>
                    <a:gd name="T17" fmla="*/ 89 w 89"/>
                    <a:gd name="T18" fmla="*/ 23 h 23"/>
                  </a:gdLst>
                  <a:ahLst/>
                  <a:cxnLst>
                    <a:cxn ang="T10">
                      <a:pos x="T0" y="T1"/>
                    </a:cxn>
                    <a:cxn ang="T11">
                      <a:pos x="T2" y="T3"/>
                    </a:cxn>
                    <a:cxn ang="T12">
                      <a:pos x="T4" y="T5"/>
                    </a:cxn>
                    <a:cxn ang="T13">
                      <a:pos x="T6" y="T7"/>
                    </a:cxn>
                    <a:cxn ang="T14">
                      <a:pos x="T8" y="T9"/>
                    </a:cxn>
                  </a:cxnLst>
                  <a:rect l="T15" t="T16" r="T17" b="T18"/>
                  <a:pathLst>
                    <a:path w="89" h="23">
                      <a:moveTo>
                        <a:pt x="6" y="8"/>
                      </a:moveTo>
                      <a:lnTo>
                        <a:pt x="75" y="22"/>
                      </a:lnTo>
                      <a:lnTo>
                        <a:pt x="88" y="18"/>
                      </a:lnTo>
                      <a:lnTo>
                        <a:pt x="0" y="0"/>
                      </a:lnTo>
                      <a:lnTo>
                        <a:pt x="6" y="8"/>
                      </a:lnTo>
                    </a:path>
                  </a:pathLst>
                </a:custGeom>
                <a:solidFill>
                  <a:srgbClr val="476E08"/>
                </a:solidFill>
                <a:ln w="12700" cap="rnd">
                  <a:solidFill>
                    <a:srgbClr val="000000"/>
                  </a:solidFill>
                  <a:round/>
                  <a:headEnd/>
                  <a:tailEnd/>
                </a:ln>
              </p:spPr>
              <p:txBody>
                <a:bodyPr/>
                <a:lstStyle/>
                <a:p>
                  <a:endParaRPr lang="zh-CN" altLang="en-US"/>
                </a:p>
              </p:txBody>
            </p:sp>
            <p:sp>
              <p:nvSpPr>
                <p:cNvPr id="72662" name="Freeform 2735"/>
                <p:cNvSpPr>
                  <a:spLocks/>
                </p:cNvSpPr>
                <p:nvPr/>
              </p:nvSpPr>
              <p:spPr bwMode="auto">
                <a:xfrm>
                  <a:off x="5041" y="2819"/>
                  <a:ext cx="19" cy="19"/>
                </a:xfrm>
                <a:custGeom>
                  <a:avLst/>
                  <a:gdLst>
                    <a:gd name="T0" fmla="*/ 0 w 19"/>
                    <a:gd name="T1" fmla="*/ 9 h 19"/>
                    <a:gd name="T2" fmla="*/ 3 w 19"/>
                    <a:gd name="T3" fmla="*/ 0 h 19"/>
                    <a:gd name="T4" fmla="*/ 18 w 19"/>
                    <a:gd name="T5" fmla="*/ 0 h 19"/>
                    <a:gd name="T6" fmla="*/ 15 w 19"/>
                    <a:gd name="T7" fmla="*/ 18 h 19"/>
                    <a:gd name="T8" fmla="*/ 0 w 19"/>
                    <a:gd name="T9" fmla="*/ 12 h 19"/>
                    <a:gd name="T10" fmla="*/ 0 w 19"/>
                    <a:gd name="T11" fmla="*/ 9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0" y="9"/>
                      </a:moveTo>
                      <a:lnTo>
                        <a:pt x="3" y="0"/>
                      </a:lnTo>
                      <a:lnTo>
                        <a:pt x="18" y="0"/>
                      </a:lnTo>
                      <a:lnTo>
                        <a:pt x="15" y="18"/>
                      </a:lnTo>
                      <a:lnTo>
                        <a:pt x="0" y="12"/>
                      </a:lnTo>
                      <a:lnTo>
                        <a:pt x="0" y="9"/>
                      </a:lnTo>
                    </a:path>
                  </a:pathLst>
                </a:custGeom>
                <a:solidFill>
                  <a:srgbClr val="59801A"/>
                </a:solidFill>
                <a:ln w="12700" cap="rnd">
                  <a:solidFill>
                    <a:srgbClr val="000000"/>
                  </a:solidFill>
                  <a:round/>
                  <a:headEnd/>
                  <a:tailEnd/>
                </a:ln>
              </p:spPr>
              <p:txBody>
                <a:bodyPr/>
                <a:lstStyle/>
                <a:p>
                  <a:endParaRPr lang="zh-CN" altLang="en-US"/>
                </a:p>
              </p:txBody>
            </p:sp>
            <p:sp>
              <p:nvSpPr>
                <p:cNvPr id="72663" name="Freeform 2736"/>
                <p:cNvSpPr>
                  <a:spLocks/>
                </p:cNvSpPr>
                <p:nvPr/>
              </p:nvSpPr>
              <p:spPr bwMode="auto">
                <a:xfrm>
                  <a:off x="5038" y="2811"/>
                  <a:ext cx="19" cy="19"/>
                </a:xfrm>
                <a:custGeom>
                  <a:avLst/>
                  <a:gdLst>
                    <a:gd name="T0" fmla="*/ 18 w 19"/>
                    <a:gd name="T1" fmla="*/ 18 h 19"/>
                    <a:gd name="T2" fmla="*/ 15 w 19"/>
                    <a:gd name="T3" fmla="*/ 5 h 19"/>
                    <a:gd name="T4" fmla="*/ 0 w 19"/>
                    <a:gd name="T5" fmla="*/ 0 h 19"/>
                    <a:gd name="T6" fmla="*/ 7 w 19"/>
                    <a:gd name="T7" fmla="*/ 18 h 19"/>
                    <a:gd name="T8" fmla="*/ 18 w 19"/>
                    <a:gd name="T9" fmla="*/ 18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18" y="18"/>
                      </a:moveTo>
                      <a:lnTo>
                        <a:pt x="15" y="5"/>
                      </a:lnTo>
                      <a:lnTo>
                        <a:pt x="0" y="0"/>
                      </a:lnTo>
                      <a:lnTo>
                        <a:pt x="7" y="18"/>
                      </a:lnTo>
                      <a:lnTo>
                        <a:pt x="18" y="18"/>
                      </a:lnTo>
                    </a:path>
                  </a:pathLst>
                </a:custGeom>
                <a:solidFill>
                  <a:srgbClr val="59801A"/>
                </a:solidFill>
                <a:ln w="12700" cap="rnd">
                  <a:solidFill>
                    <a:srgbClr val="000000"/>
                  </a:solidFill>
                  <a:round/>
                  <a:headEnd/>
                  <a:tailEnd/>
                </a:ln>
              </p:spPr>
              <p:txBody>
                <a:bodyPr/>
                <a:lstStyle/>
                <a:p>
                  <a:endParaRPr lang="zh-CN" altLang="en-US"/>
                </a:p>
              </p:txBody>
            </p:sp>
            <p:sp>
              <p:nvSpPr>
                <p:cNvPr id="72664" name="Freeform 2737"/>
                <p:cNvSpPr>
                  <a:spLocks/>
                </p:cNvSpPr>
                <p:nvPr/>
              </p:nvSpPr>
              <p:spPr bwMode="auto">
                <a:xfrm>
                  <a:off x="4999" y="2827"/>
                  <a:ext cx="51" cy="19"/>
                </a:xfrm>
                <a:custGeom>
                  <a:avLst/>
                  <a:gdLst>
                    <a:gd name="T0" fmla="*/ 39 w 51"/>
                    <a:gd name="T1" fmla="*/ 0 h 19"/>
                    <a:gd name="T2" fmla="*/ 0 w 51"/>
                    <a:gd name="T3" fmla="*/ 12 h 19"/>
                    <a:gd name="T4" fmla="*/ 7 w 51"/>
                    <a:gd name="T5" fmla="*/ 18 h 19"/>
                    <a:gd name="T6" fmla="*/ 50 w 51"/>
                    <a:gd name="T7" fmla="*/ 12 h 19"/>
                    <a:gd name="T8" fmla="*/ 41 w 51"/>
                    <a:gd name="T9" fmla="*/ 0 h 19"/>
                    <a:gd name="T10" fmla="*/ 39 w 51"/>
                    <a:gd name="T11" fmla="*/ 0 h 19"/>
                    <a:gd name="T12" fmla="*/ 0 60000 65536"/>
                    <a:gd name="T13" fmla="*/ 0 60000 65536"/>
                    <a:gd name="T14" fmla="*/ 0 60000 65536"/>
                    <a:gd name="T15" fmla="*/ 0 60000 65536"/>
                    <a:gd name="T16" fmla="*/ 0 60000 65536"/>
                    <a:gd name="T17" fmla="*/ 0 60000 65536"/>
                    <a:gd name="T18" fmla="*/ 0 w 51"/>
                    <a:gd name="T19" fmla="*/ 0 h 19"/>
                    <a:gd name="T20" fmla="*/ 51 w 51"/>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51" h="19">
                      <a:moveTo>
                        <a:pt x="39" y="0"/>
                      </a:moveTo>
                      <a:lnTo>
                        <a:pt x="0" y="12"/>
                      </a:lnTo>
                      <a:lnTo>
                        <a:pt x="7" y="18"/>
                      </a:lnTo>
                      <a:lnTo>
                        <a:pt x="50" y="12"/>
                      </a:lnTo>
                      <a:lnTo>
                        <a:pt x="41" y="0"/>
                      </a:lnTo>
                      <a:lnTo>
                        <a:pt x="39" y="0"/>
                      </a:lnTo>
                    </a:path>
                  </a:pathLst>
                </a:custGeom>
                <a:solidFill>
                  <a:srgbClr val="59801A"/>
                </a:solidFill>
                <a:ln w="12700" cap="rnd">
                  <a:solidFill>
                    <a:srgbClr val="000000"/>
                  </a:solidFill>
                  <a:round/>
                  <a:headEnd/>
                  <a:tailEnd/>
                </a:ln>
              </p:spPr>
              <p:txBody>
                <a:bodyPr/>
                <a:lstStyle/>
                <a:p>
                  <a:endParaRPr lang="zh-CN" altLang="en-US"/>
                </a:p>
              </p:txBody>
            </p:sp>
            <p:sp>
              <p:nvSpPr>
                <p:cNvPr id="72665" name="Freeform 2738"/>
                <p:cNvSpPr>
                  <a:spLocks/>
                </p:cNvSpPr>
                <p:nvPr/>
              </p:nvSpPr>
              <p:spPr bwMode="auto">
                <a:xfrm>
                  <a:off x="4999" y="2811"/>
                  <a:ext cx="44" cy="21"/>
                </a:xfrm>
                <a:custGeom>
                  <a:avLst/>
                  <a:gdLst>
                    <a:gd name="T0" fmla="*/ 37 w 44"/>
                    <a:gd name="T1" fmla="*/ 0 h 21"/>
                    <a:gd name="T2" fmla="*/ 0 w 44"/>
                    <a:gd name="T3" fmla="*/ 20 h 21"/>
                    <a:gd name="T4" fmla="*/ 41 w 44"/>
                    <a:gd name="T5" fmla="*/ 16 h 21"/>
                    <a:gd name="T6" fmla="*/ 43 w 44"/>
                    <a:gd name="T7" fmla="*/ 8 h 21"/>
                    <a:gd name="T8" fmla="*/ 37 w 44"/>
                    <a:gd name="T9" fmla="*/ 0 h 21"/>
                    <a:gd name="T10" fmla="*/ 0 60000 65536"/>
                    <a:gd name="T11" fmla="*/ 0 60000 65536"/>
                    <a:gd name="T12" fmla="*/ 0 60000 65536"/>
                    <a:gd name="T13" fmla="*/ 0 60000 65536"/>
                    <a:gd name="T14" fmla="*/ 0 60000 65536"/>
                    <a:gd name="T15" fmla="*/ 0 w 44"/>
                    <a:gd name="T16" fmla="*/ 0 h 21"/>
                    <a:gd name="T17" fmla="*/ 44 w 44"/>
                    <a:gd name="T18" fmla="*/ 21 h 21"/>
                  </a:gdLst>
                  <a:ahLst/>
                  <a:cxnLst>
                    <a:cxn ang="T10">
                      <a:pos x="T0" y="T1"/>
                    </a:cxn>
                    <a:cxn ang="T11">
                      <a:pos x="T2" y="T3"/>
                    </a:cxn>
                    <a:cxn ang="T12">
                      <a:pos x="T4" y="T5"/>
                    </a:cxn>
                    <a:cxn ang="T13">
                      <a:pos x="T6" y="T7"/>
                    </a:cxn>
                    <a:cxn ang="T14">
                      <a:pos x="T8" y="T9"/>
                    </a:cxn>
                  </a:cxnLst>
                  <a:rect l="T15" t="T16" r="T17" b="T18"/>
                  <a:pathLst>
                    <a:path w="44" h="21">
                      <a:moveTo>
                        <a:pt x="37" y="0"/>
                      </a:moveTo>
                      <a:lnTo>
                        <a:pt x="0" y="20"/>
                      </a:lnTo>
                      <a:lnTo>
                        <a:pt x="41" y="16"/>
                      </a:lnTo>
                      <a:lnTo>
                        <a:pt x="43" y="8"/>
                      </a:lnTo>
                      <a:lnTo>
                        <a:pt x="37" y="0"/>
                      </a:lnTo>
                    </a:path>
                  </a:pathLst>
                </a:custGeom>
                <a:solidFill>
                  <a:srgbClr val="82A854"/>
                </a:solidFill>
                <a:ln w="12700" cap="rnd">
                  <a:solidFill>
                    <a:srgbClr val="000000"/>
                  </a:solidFill>
                  <a:round/>
                  <a:headEnd/>
                  <a:tailEnd/>
                </a:ln>
              </p:spPr>
              <p:txBody>
                <a:bodyPr/>
                <a:lstStyle/>
                <a:p>
                  <a:endParaRPr lang="zh-CN" altLang="en-US"/>
                </a:p>
              </p:txBody>
            </p:sp>
            <p:sp>
              <p:nvSpPr>
                <p:cNvPr id="72666" name="Freeform 2739"/>
                <p:cNvSpPr>
                  <a:spLocks/>
                </p:cNvSpPr>
                <p:nvPr/>
              </p:nvSpPr>
              <p:spPr bwMode="auto">
                <a:xfrm>
                  <a:off x="4841" y="2827"/>
                  <a:ext cx="88" cy="23"/>
                </a:xfrm>
                <a:custGeom>
                  <a:avLst/>
                  <a:gdLst>
                    <a:gd name="T0" fmla="*/ 22 w 88"/>
                    <a:gd name="T1" fmla="*/ 0 h 23"/>
                    <a:gd name="T2" fmla="*/ 0 w 88"/>
                    <a:gd name="T3" fmla="*/ 10 h 23"/>
                    <a:gd name="T4" fmla="*/ 87 w 88"/>
                    <a:gd name="T5" fmla="*/ 22 h 23"/>
                    <a:gd name="T6" fmla="*/ 80 w 88"/>
                    <a:gd name="T7" fmla="*/ 8 h 23"/>
                    <a:gd name="T8" fmla="*/ 22 w 88"/>
                    <a:gd name="T9" fmla="*/ 0 h 23"/>
                    <a:gd name="T10" fmla="*/ 0 60000 65536"/>
                    <a:gd name="T11" fmla="*/ 0 60000 65536"/>
                    <a:gd name="T12" fmla="*/ 0 60000 65536"/>
                    <a:gd name="T13" fmla="*/ 0 60000 65536"/>
                    <a:gd name="T14" fmla="*/ 0 60000 65536"/>
                    <a:gd name="T15" fmla="*/ 0 w 88"/>
                    <a:gd name="T16" fmla="*/ 0 h 23"/>
                    <a:gd name="T17" fmla="*/ 88 w 88"/>
                    <a:gd name="T18" fmla="*/ 23 h 23"/>
                  </a:gdLst>
                  <a:ahLst/>
                  <a:cxnLst>
                    <a:cxn ang="T10">
                      <a:pos x="T0" y="T1"/>
                    </a:cxn>
                    <a:cxn ang="T11">
                      <a:pos x="T2" y="T3"/>
                    </a:cxn>
                    <a:cxn ang="T12">
                      <a:pos x="T4" y="T5"/>
                    </a:cxn>
                    <a:cxn ang="T13">
                      <a:pos x="T6" y="T7"/>
                    </a:cxn>
                    <a:cxn ang="T14">
                      <a:pos x="T8" y="T9"/>
                    </a:cxn>
                  </a:cxnLst>
                  <a:rect l="T15" t="T16" r="T17" b="T18"/>
                  <a:pathLst>
                    <a:path w="88" h="23">
                      <a:moveTo>
                        <a:pt x="22" y="0"/>
                      </a:moveTo>
                      <a:lnTo>
                        <a:pt x="0" y="10"/>
                      </a:lnTo>
                      <a:lnTo>
                        <a:pt x="87" y="22"/>
                      </a:lnTo>
                      <a:lnTo>
                        <a:pt x="80" y="8"/>
                      </a:lnTo>
                      <a:lnTo>
                        <a:pt x="22" y="0"/>
                      </a:lnTo>
                    </a:path>
                  </a:pathLst>
                </a:custGeom>
                <a:solidFill>
                  <a:srgbClr val="739933"/>
                </a:solidFill>
                <a:ln w="12700" cap="rnd">
                  <a:solidFill>
                    <a:srgbClr val="000000"/>
                  </a:solidFill>
                  <a:round/>
                  <a:headEnd/>
                  <a:tailEnd/>
                </a:ln>
              </p:spPr>
              <p:txBody>
                <a:bodyPr/>
                <a:lstStyle/>
                <a:p>
                  <a:endParaRPr lang="zh-CN" altLang="en-US"/>
                </a:p>
              </p:txBody>
            </p:sp>
            <p:sp>
              <p:nvSpPr>
                <p:cNvPr id="72667" name="Freeform 2740"/>
                <p:cNvSpPr>
                  <a:spLocks/>
                </p:cNvSpPr>
                <p:nvPr/>
              </p:nvSpPr>
              <p:spPr bwMode="auto">
                <a:xfrm>
                  <a:off x="4966" y="2845"/>
                  <a:ext cx="75" cy="19"/>
                </a:xfrm>
                <a:custGeom>
                  <a:avLst/>
                  <a:gdLst>
                    <a:gd name="T0" fmla="*/ 18 w 75"/>
                    <a:gd name="T1" fmla="*/ 0 h 19"/>
                    <a:gd name="T2" fmla="*/ 0 w 75"/>
                    <a:gd name="T3" fmla="*/ 8 h 19"/>
                    <a:gd name="T4" fmla="*/ 74 w 75"/>
                    <a:gd name="T5" fmla="*/ 18 h 19"/>
                    <a:gd name="T6" fmla="*/ 65 w 75"/>
                    <a:gd name="T7" fmla="*/ 6 h 19"/>
                    <a:gd name="T8" fmla="*/ 22 w 75"/>
                    <a:gd name="T9" fmla="*/ 0 h 19"/>
                    <a:gd name="T10" fmla="*/ 18 w 75"/>
                    <a:gd name="T11" fmla="*/ 0 h 19"/>
                    <a:gd name="T12" fmla="*/ 0 60000 65536"/>
                    <a:gd name="T13" fmla="*/ 0 60000 65536"/>
                    <a:gd name="T14" fmla="*/ 0 60000 65536"/>
                    <a:gd name="T15" fmla="*/ 0 60000 65536"/>
                    <a:gd name="T16" fmla="*/ 0 60000 65536"/>
                    <a:gd name="T17" fmla="*/ 0 60000 65536"/>
                    <a:gd name="T18" fmla="*/ 0 w 75"/>
                    <a:gd name="T19" fmla="*/ 0 h 19"/>
                    <a:gd name="T20" fmla="*/ 75 w 75"/>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75" h="19">
                      <a:moveTo>
                        <a:pt x="18" y="0"/>
                      </a:moveTo>
                      <a:lnTo>
                        <a:pt x="0" y="8"/>
                      </a:lnTo>
                      <a:lnTo>
                        <a:pt x="74" y="18"/>
                      </a:lnTo>
                      <a:lnTo>
                        <a:pt x="65" y="6"/>
                      </a:lnTo>
                      <a:lnTo>
                        <a:pt x="22" y="0"/>
                      </a:lnTo>
                      <a:lnTo>
                        <a:pt x="18" y="0"/>
                      </a:lnTo>
                    </a:path>
                  </a:pathLst>
                </a:custGeom>
                <a:solidFill>
                  <a:srgbClr val="739933"/>
                </a:solidFill>
                <a:ln w="12700" cap="rnd">
                  <a:solidFill>
                    <a:srgbClr val="000000"/>
                  </a:solidFill>
                  <a:round/>
                  <a:headEnd/>
                  <a:tailEnd/>
                </a:ln>
              </p:spPr>
              <p:txBody>
                <a:bodyPr/>
                <a:lstStyle/>
                <a:p>
                  <a:endParaRPr lang="zh-CN" altLang="en-US"/>
                </a:p>
              </p:txBody>
            </p:sp>
            <p:sp>
              <p:nvSpPr>
                <p:cNvPr id="72668" name="Freeform 2741"/>
                <p:cNvSpPr>
                  <a:spLocks/>
                </p:cNvSpPr>
                <p:nvPr/>
              </p:nvSpPr>
              <p:spPr bwMode="auto">
                <a:xfrm>
                  <a:off x="4840" y="2839"/>
                  <a:ext cx="244" cy="85"/>
                </a:xfrm>
                <a:custGeom>
                  <a:avLst/>
                  <a:gdLst>
                    <a:gd name="T0" fmla="*/ 0 w 244"/>
                    <a:gd name="T1" fmla="*/ 0 h 85"/>
                    <a:gd name="T2" fmla="*/ 38 w 244"/>
                    <a:gd name="T3" fmla="*/ 64 h 85"/>
                    <a:gd name="T4" fmla="*/ 243 w 244"/>
                    <a:gd name="T5" fmla="*/ 84 h 85"/>
                    <a:gd name="T6" fmla="*/ 212 w 244"/>
                    <a:gd name="T7" fmla="*/ 28 h 85"/>
                    <a:gd name="T8" fmla="*/ 0 w 244"/>
                    <a:gd name="T9" fmla="*/ 0 h 85"/>
                    <a:gd name="T10" fmla="*/ 0 60000 65536"/>
                    <a:gd name="T11" fmla="*/ 0 60000 65536"/>
                    <a:gd name="T12" fmla="*/ 0 60000 65536"/>
                    <a:gd name="T13" fmla="*/ 0 60000 65536"/>
                    <a:gd name="T14" fmla="*/ 0 60000 65536"/>
                    <a:gd name="T15" fmla="*/ 0 w 244"/>
                    <a:gd name="T16" fmla="*/ 0 h 85"/>
                    <a:gd name="T17" fmla="*/ 244 w 244"/>
                    <a:gd name="T18" fmla="*/ 85 h 85"/>
                  </a:gdLst>
                  <a:ahLst/>
                  <a:cxnLst>
                    <a:cxn ang="T10">
                      <a:pos x="T0" y="T1"/>
                    </a:cxn>
                    <a:cxn ang="T11">
                      <a:pos x="T2" y="T3"/>
                    </a:cxn>
                    <a:cxn ang="T12">
                      <a:pos x="T4" y="T5"/>
                    </a:cxn>
                    <a:cxn ang="T13">
                      <a:pos x="T6" y="T7"/>
                    </a:cxn>
                    <a:cxn ang="T14">
                      <a:pos x="T8" y="T9"/>
                    </a:cxn>
                  </a:cxnLst>
                  <a:rect l="T15" t="T16" r="T17" b="T18"/>
                  <a:pathLst>
                    <a:path w="244" h="85">
                      <a:moveTo>
                        <a:pt x="0" y="0"/>
                      </a:moveTo>
                      <a:lnTo>
                        <a:pt x="38" y="64"/>
                      </a:lnTo>
                      <a:lnTo>
                        <a:pt x="243" y="84"/>
                      </a:lnTo>
                      <a:lnTo>
                        <a:pt x="212" y="28"/>
                      </a:lnTo>
                      <a:lnTo>
                        <a:pt x="0" y="0"/>
                      </a:lnTo>
                    </a:path>
                  </a:pathLst>
                </a:custGeom>
                <a:solidFill>
                  <a:srgbClr val="82A854"/>
                </a:solidFill>
                <a:ln w="12700" cap="rnd">
                  <a:solidFill>
                    <a:srgbClr val="000000"/>
                  </a:solidFill>
                  <a:round/>
                  <a:headEnd/>
                  <a:tailEnd/>
                </a:ln>
              </p:spPr>
              <p:txBody>
                <a:bodyPr/>
                <a:lstStyle/>
                <a:p>
                  <a:endParaRPr lang="zh-CN" altLang="en-US"/>
                </a:p>
              </p:txBody>
            </p:sp>
            <p:sp>
              <p:nvSpPr>
                <p:cNvPr id="72669" name="Freeform 2742"/>
                <p:cNvSpPr>
                  <a:spLocks/>
                </p:cNvSpPr>
                <p:nvPr/>
              </p:nvSpPr>
              <p:spPr bwMode="auto">
                <a:xfrm>
                  <a:off x="4938" y="2849"/>
                  <a:ext cx="53" cy="69"/>
                </a:xfrm>
                <a:custGeom>
                  <a:avLst/>
                  <a:gdLst>
                    <a:gd name="T0" fmla="*/ 21 w 53"/>
                    <a:gd name="T1" fmla="*/ 6 h 69"/>
                    <a:gd name="T2" fmla="*/ 52 w 53"/>
                    <a:gd name="T3" fmla="*/ 68 h 69"/>
                    <a:gd name="T4" fmla="*/ 35 w 53"/>
                    <a:gd name="T5" fmla="*/ 66 h 69"/>
                    <a:gd name="T6" fmla="*/ 0 w 53"/>
                    <a:gd name="T7" fmla="*/ 0 h 69"/>
                    <a:gd name="T8" fmla="*/ 21 w 53"/>
                    <a:gd name="T9" fmla="*/ 4 h 69"/>
                    <a:gd name="T10" fmla="*/ 21 w 53"/>
                    <a:gd name="T11" fmla="*/ 6 h 69"/>
                    <a:gd name="T12" fmla="*/ 0 60000 65536"/>
                    <a:gd name="T13" fmla="*/ 0 60000 65536"/>
                    <a:gd name="T14" fmla="*/ 0 60000 65536"/>
                    <a:gd name="T15" fmla="*/ 0 60000 65536"/>
                    <a:gd name="T16" fmla="*/ 0 60000 65536"/>
                    <a:gd name="T17" fmla="*/ 0 60000 65536"/>
                    <a:gd name="T18" fmla="*/ 0 w 53"/>
                    <a:gd name="T19" fmla="*/ 0 h 69"/>
                    <a:gd name="T20" fmla="*/ 53 w 53"/>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53" h="69">
                      <a:moveTo>
                        <a:pt x="21" y="6"/>
                      </a:moveTo>
                      <a:lnTo>
                        <a:pt x="52" y="68"/>
                      </a:lnTo>
                      <a:lnTo>
                        <a:pt x="35" y="66"/>
                      </a:lnTo>
                      <a:lnTo>
                        <a:pt x="0" y="0"/>
                      </a:lnTo>
                      <a:lnTo>
                        <a:pt x="21" y="4"/>
                      </a:lnTo>
                      <a:lnTo>
                        <a:pt x="21" y="6"/>
                      </a:lnTo>
                    </a:path>
                  </a:pathLst>
                </a:custGeom>
                <a:solidFill>
                  <a:srgbClr val="59801A"/>
                </a:solidFill>
                <a:ln w="12700" cap="rnd">
                  <a:solidFill>
                    <a:srgbClr val="000000"/>
                  </a:solidFill>
                  <a:round/>
                  <a:headEnd/>
                  <a:tailEnd/>
                </a:ln>
              </p:spPr>
              <p:txBody>
                <a:bodyPr/>
                <a:lstStyle/>
                <a:p>
                  <a:endParaRPr lang="zh-CN" altLang="en-US"/>
                </a:p>
              </p:txBody>
            </p:sp>
            <p:sp>
              <p:nvSpPr>
                <p:cNvPr id="72670" name="Freeform 2743"/>
                <p:cNvSpPr>
                  <a:spLocks/>
                </p:cNvSpPr>
                <p:nvPr/>
              </p:nvSpPr>
              <p:spPr bwMode="auto">
                <a:xfrm>
                  <a:off x="4917" y="2858"/>
                  <a:ext cx="23" cy="20"/>
                </a:xfrm>
                <a:custGeom>
                  <a:avLst/>
                  <a:gdLst>
                    <a:gd name="T0" fmla="*/ 10 w 23"/>
                    <a:gd name="T1" fmla="*/ 0 h 20"/>
                    <a:gd name="T2" fmla="*/ 6 w 23"/>
                    <a:gd name="T3" fmla="*/ 0 h 20"/>
                    <a:gd name="T4" fmla="*/ 0 w 23"/>
                    <a:gd name="T5" fmla="*/ 2 h 20"/>
                    <a:gd name="T6" fmla="*/ 0 w 23"/>
                    <a:gd name="T7" fmla="*/ 4 h 20"/>
                    <a:gd name="T8" fmla="*/ 0 w 23"/>
                    <a:gd name="T9" fmla="*/ 9 h 20"/>
                    <a:gd name="T10" fmla="*/ 6 w 23"/>
                    <a:gd name="T11" fmla="*/ 16 h 20"/>
                    <a:gd name="T12" fmla="*/ 10 w 23"/>
                    <a:gd name="T13" fmla="*/ 19 h 20"/>
                    <a:gd name="T14" fmla="*/ 20 w 23"/>
                    <a:gd name="T15" fmla="*/ 19 h 20"/>
                    <a:gd name="T16" fmla="*/ 22 w 23"/>
                    <a:gd name="T17" fmla="*/ 14 h 20"/>
                    <a:gd name="T18" fmla="*/ 10 w 23"/>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0"/>
                    <a:gd name="T32" fmla="*/ 23 w 23"/>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0">
                      <a:moveTo>
                        <a:pt x="10" y="0"/>
                      </a:moveTo>
                      <a:lnTo>
                        <a:pt x="6" y="0"/>
                      </a:lnTo>
                      <a:lnTo>
                        <a:pt x="0" y="2"/>
                      </a:lnTo>
                      <a:lnTo>
                        <a:pt x="0" y="4"/>
                      </a:lnTo>
                      <a:lnTo>
                        <a:pt x="0" y="9"/>
                      </a:lnTo>
                      <a:lnTo>
                        <a:pt x="6" y="16"/>
                      </a:lnTo>
                      <a:lnTo>
                        <a:pt x="10" y="19"/>
                      </a:lnTo>
                      <a:lnTo>
                        <a:pt x="20" y="19"/>
                      </a:lnTo>
                      <a:lnTo>
                        <a:pt x="22" y="14"/>
                      </a:lnTo>
                      <a:lnTo>
                        <a:pt x="10" y="0"/>
                      </a:lnTo>
                    </a:path>
                  </a:pathLst>
                </a:custGeom>
                <a:solidFill>
                  <a:srgbClr val="787878"/>
                </a:solidFill>
                <a:ln w="12700" cap="rnd">
                  <a:solidFill>
                    <a:srgbClr val="000000"/>
                  </a:solidFill>
                  <a:round/>
                  <a:headEnd/>
                  <a:tailEnd/>
                </a:ln>
              </p:spPr>
              <p:txBody>
                <a:bodyPr/>
                <a:lstStyle/>
                <a:p>
                  <a:endParaRPr lang="zh-CN" altLang="en-US"/>
                </a:p>
              </p:txBody>
            </p:sp>
            <p:sp>
              <p:nvSpPr>
                <p:cNvPr id="72671" name="Freeform 2744"/>
                <p:cNvSpPr>
                  <a:spLocks/>
                </p:cNvSpPr>
                <p:nvPr/>
              </p:nvSpPr>
              <p:spPr bwMode="auto">
                <a:xfrm>
                  <a:off x="4887" y="2855"/>
                  <a:ext cx="24" cy="19"/>
                </a:xfrm>
                <a:custGeom>
                  <a:avLst/>
                  <a:gdLst>
                    <a:gd name="T0" fmla="*/ 12 w 24"/>
                    <a:gd name="T1" fmla="*/ 0 h 19"/>
                    <a:gd name="T2" fmla="*/ 6 w 24"/>
                    <a:gd name="T3" fmla="*/ 0 h 19"/>
                    <a:gd name="T4" fmla="*/ 2 w 24"/>
                    <a:gd name="T5" fmla="*/ 2 h 19"/>
                    <a:gd name="T6" fmla="*/ 0 w 24"/>
                    <a:gd name="T7" fmla="*/ 4 h 19"/>
                    <a:gd name="T8" fmla="*/ 2 w 24"/>
                    <a:gd name="T9" fmla="*/ 8 h 19"/>
                    <a:gd name="T10" fmla="*/ 6 w 24"/>
                    <a:gd name="T11" fmla="*/ 14 h 19"/>
                    <a:gd name="T12" fmla="*/ 12 w 24"/>
                    <a:gd name="T13" fmla="*/ 18 h 19"/>
                    <a:gd name="T14" fmla="*/ 22 w 24"/>
                    <a:gd name="T15" fmla="*/ 18 h 19"/>
                    <a:gd name="T16" fmla="*/ 23 w 24"/>
                    <a:gd name="T17" fmla="*/ 14 h 19"/>
                    <a:gd name="T18" fmla="*/ 12 w 24"/>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19"/>
                    <a:gd name="T32" fmla="*/ 24 w 24"/>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19">
                      <a:moveTo>
                        <a:pt x="12" y="0"/>
                      </a:moveTo>
                      <a:lnTo>
                        <a:pt x="6" y="0"/>
                      </a:lnTo>
                      <a:lnTo>
                        <a:pt x="2" y="2"/>
                      </a:lnTo>
                      <a:lnTo>
                        <a:pt x="0" y="4"/>
                      </a:lnTo>
                      <a:lnTo>
                        <a:pt x="2" y="8"/>
                      </a:lnTo>
                      <a:lnTo>
                        <a:pt x="6" y="14"/>
                      </a:lnTo>
                      <a:lnTo>
                        <a:pt x="12" y="18"/>
                      </a:lnTo>
                      <a:lnTo>
                        <a:pt x="22" y="18"/>
                      </a:lnTo>
                      <a:lnTo>
                        <a:pt x="23" y="14"/>
                      </a:lnTo>
                      <a:lnTo>
                        <a:pt x="12" y="0"/>
                      </a:lnTo>
                    </a:path>
                  </a:pathLst>
                </a:custGeom>
                <a:solidFill>
                  <a:srgbClr val="787878"/>
                </a:solidFill>
                <a:ln w="12700" cap="rnd">
                  <a:solidFill>
                    <a:srgbClr val="000000"/>
                  </a:solidFill>
                  <a:round/>
                  <a:headEnd/>
                  <a:tailEnd/>
                </a:ln>
              </p:spPr>
              <p:txBody>
                <a:bodyPr/>
                <a:lstStyle/>
                <a:p>
                  <a:endParaRPr lang="zh-CN" altLang="en-US"/>
                </a:p>
              </p:txBody>
            </p:sp>
            <p:sp>
              <p:nvSpPr>
                <p:cNvPr id="72672" name="Freeform 2745"/>
                <p:cNvSpPr>
                  <a:spLocks/>
                </p:cNvSpPr>
                <p:nvPr/>
              </p:nvSpPr>
              <p:spPr bwMode="auto">
                <a:xfrm>
                  <a:off x="4857" y="2850"/>
                  <a:ext cx="25" cy="20"/>
                </a:xfrm>
                <a:custGeom>
                  <a:avLst/>
                  <a:gdLst>
                    <a:gd name="T0" fmla="*/ 12 w 25"/>
                    <a:gd name="T1" fmla="*/ 0 h 20"/>
                    <a:gd name="T2" fmla="*/ 8 w 25"/>
                    <a:gd name="T3" fmla="*/ 0 h 20"/>
                    <a:gd name="T4" fmla="*/ 2 w 25"/>
                    <a:gd name="T5" fmla="*/ 0 h 20"/>
                    <a:gd name="T6" fmla="*/ 0 w 25"/>
                    <a:gd name="T7" fmla="*/ 4 h 20"/>
                    <a:gd name="T8" fmla="*/ 2 w 25"/>
                    <a:gd name="T9" fmla="*/ 8 h 20"/>
                    <a:gd name="T10" fmla="*/ 6 w 25"/>
                    <a:gd name="T11" fmla="*/ 16 h 20"/>
                    <a:gd name="T12" fmla="*/ 12 w 25"/>
                    <a:gd name="T13" fmla="*/ 19 h 20"/>
                    <a:gd name="T14" fmla="*/ 22 w 25"/>
                    <a:gd name="T15" fmla="*/ 16 h 20"/>
                    <a:gd name="T16" fmla="*/ 24 w 25"/>
                    <a:gd name="T17" fmla="*/ 12 h 20"/>
                    <a:gd name="T18" fmla="*/ 12 w 25"/>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20"/>
                    <a:gd name="T32" fmla="*/ 25 w 25"/>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20">
                      <a:moveTo>
                        <a:pt x="12" y="0"/>
                      </a:moveTo>
                      <a:lnTo>
                        <a:pt x="8" y="0"/>
                      </a:lnTo>
                      <a:lnTo>
                        <a:pt x="2" y="0"/>
                      </a:lnTo>
                      <a:lnTo>
                        <a:pt x="0" y="4"/>
                      </a:lnTo>
                      <a:lnTo>
                        <a:pt x="2" y="8"/>
                      </a:lnTo>
                      <a:lnTo>
                        <a:pt x="6" y="16"/>
                      </a:lnTo>
                      <a:lnTo>
                        <a:pt x="12" y="19"/>
                      </a:lnTo>
                      <a:lnTo>
                        <a:pt x="22" y="16"/>
                      </a:lnTo>
                      <a:lnTo>
                        <a:pt x="24" y="12"/>
                      </a:lnTo>
                      <a:lnTo>
                        <a:pt x="12" y="0"/>
                      </a:lnTo>
                    </a:path>
                  </a:pathLst>
                </a:custGeom>
                <a:solidFill>
                  <a:srgbClr val="787878"/>
                </a:solidFill>
                <a:ln w="12700" cap="rnd">
                  <a:solidFill>
                    <a:srgbClr val="000000"/>
                  </a:solidFill>
                  <a:round/>
                  <a:headEnd/>
                  <a:tailEnd/>
                </a:ln>
              </p:spPr>
              <p:txBody>
                <a:bodyPr/>
                <a:lstStyle/>
                <a:p>
                  <a:endParaRPr lang="zh-CN" altLang="en-US"/>
                </a:p>
              </p:txBody>
            </p:sp>
            <p:sp>
              <p:nvSpPr>
                <p:cNvPr id="72673" name="Freeform 2746"/>
                <p:cNvSpPr>
                  <a:spLocks/>
                </p:cNvSpPr>
                <p:nvPr/>
              </p:nvSpPr>
              <p:spPr bwMode="auto">
                <a:xfrm>
                  <a:off x="4873" y="2881"/>
                  <a:ext cx="25" cy="19"/>
                </a:xfrm>
                <a:custGeom>
                  <a:avLst/>
                  <a:gdLst>
                    <a:gd name="T0" fmla="*/ 12 w 25"/>
                    <a:gd name="T1" fmla="*/ 0 h 19"/>
                    <a:gd name="T2" fmla="*/ 8 w 25"/>
                    <a:gd name="T3" fmla="*/ 0 h 19"/>
                    <a:gd name="T4" fmla="*/ 2 w 25"/>
                    <a:gd name="T5" fmla="*/ 0 h 19"/>
                    <a:gd name="T6" fmla="*/ 0 w 25"/>
                    <a:gd name="T7" fmla="*/ 4 h 19"/>
                    <a:gd name="T8" fmla="*/ 2 w 25"/>
                    <a:gd name="T9" fmla="*/ 8 h 19"/>
                    <a:gd name="T10" fmla="*/ 6 w 25"/>
                    <a:gd name="T11" fmla="*/ 14 h 19"/>
                    <a:gd name="T12" fmla="*/ 12 w 25"/>
                    <a:gd name="T13" fmla="*/ 18 h 19"/>
                    <a:gd name="T14" fmla="*/ 20 w 25"/>
                    <a:gd name="T15" fmla="*/ 16 h 19"/>
                    <a:gd name="T16" fmla="*/ 24 w 25"/>
                    <a:gd name="T17" fmla="*/ 12 h 19"/>
                    <a:gd name="T18" fmla="*/ 12 w 25"/>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19"/>
                    <a:gd name="T32" fmla="*/ 25 w 25"/>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19">
                      <a:moveTo>
                        <a:pt x="12" y="0"/>
                      </a:moveTo>
                      <a:lnTo>
                        <a:pt x="8" y="0"/>
                      </a:lnTo>
                      <a:lnTo>
                        <a:pt x="2" y="0"/>
                      </a:lnTo>
                      <a:lnTo>
                        <a:pt x="0" y="4"/>
                      </a:lnTo>
                      <a:lnTo>
                        <a:pt x="2" y="8"/>
                      </a:lnTo>
                      <a:lnTo>
                        <a:pt x="6" y="14"/>
                      </a:lnTo>
                      <a:lnTo>
                        <a:pt x="12" y="18"/>
                      </a:lnTo>
                      <a:lnTo>
                        <a:pt x="20" y="16"/>
                      </a:lnTo>
                      <a:lnTo>
                        <a:pt x="24" y="12"/>
                      </a:lnTo>
                      <a:lnTo>
                        <a:pt x="12" y="0"/>
                      </a:lnTo>
                    </a:path>
                  </a:pathLst>
                </a:custGeom>
                <a:solidFill>
                  <a:srgbClr val="787878"/>
                </a:solidFill>
                <a:ln w="12700" cap="rnd">
                  <a:solidFill>
                    <a:srgbClr val="000000"/>
                  </a:solidFill>
                  <a:round/>
                  <a:headEnd/>
                  <a:tailEnd/>
                </a:ln>
              </p:spPr>
              <p:txBody>
                <a:bodyPr/>
                <a:lstStyle/>
                <a:p>
                  <a:endParaRPr lang="zh-CN" altLang="en-US"/>
                </a:p>
              </p:txBody>
            </p:sp>
            <p:sp>
              <p:nvSpPr>
                <p:cNvPr id="72674" name="Freeform 2747"/>
                <p:cNvSpPr>
                  <a:spLocks/>
                </p:cNvSpPr>
                <p:nvPr/>
              </p:nvSpPr>
              <p:spPr bwMode="auto">
                <a:xfrm>
                  <a:off x="4900" y="2884"/>
                  <a:ext cx="26" cy="19"/>
                </a:xfrm>
                <a:custGeom>
                  <a:avLst/>
                  <a:gdLst>
                    <a:gd name="T0" fmla="*/ 13 w 26"/>
                    <a:gd name="T1" fmla="*/ 0 h 19"/>
                    <a:gd name="T2" fmla="*/ 9 w 26"/>
                    <a:gd name="T3" fmla="*/ 0 h 19"/>
                    <a:gd name="T4" fmla="*/ 3 w 26"/>
                    <a:gd name="T5" fmla="*/ 2 h 19"/>
                    <a:gd name="T6" fmla="*/ 0 w 26"/>
                    <a:gd name="T7" fmla="*/ 4 h 19"/>
                    <a:gd name="T8" fmla="*/ 0 w 26"/>
                    <a:gd name="T9" fmla="*/ 8 h 19"/>
                    <a:gd name="T10" fmla="*/ 7 w 26"/>
                    <a:gd name="T11" fmla="*/ 14 h 19"/>
                    <a:gd name="T12" fmla="*/ 13 w 26"/>
                    <a:gd name="T13" fmla="*/ 18 h 19"/>
                    <a:gd name="T14" fmla="*/ 23 w 26"/>
                    <a:gd name="T15" fmla="*/ 16 h 19"/>
                    <a:gd name="T16" fmla="*/ 25 w 26"/>
                    <a:gd name="T17" fmla="*/ 14 h 19"/>
                    <a:gd name="T18" fmla="*/ 13 w 26"/>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19"/>
                    <a:gd name="T32" fmla="*/ 26 w 26"/>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19">
                      <a:moveTo>
                        <a:pt x="13" y="0"/>
                      </a:moveTo>
                      <a:lnTo>
                        <a:pt x="9" y="0"/>
                      </a:lnTo>
                      <a:lnTo>
                        <a:pt x="3" y="2"/>
                      </a:lnTo>
                      <a:lnTo>
                        <a:pt x="0" y="4"/>
                      </a:lnTo>
                      <a:lnTo>
                        <a:pt x="0" y="8"/>
                      </a:lnTo>
                      <a:lnTo>
                        <a:pt x="7" y="14"/>
                      </a:lnTo>
                      <a:lnTo>
                        <a:pt x="13" y="18"/>
                      </a:lnTo>
                      <a:lnTo>
                        <a:pt x="23" y="16"/>
                      </a:lnTo>
                      <a:lnTo>
                        <a:pt x="25" y="14"/>
                      </a:lnTo>
                      <a:lnTo>
                        <a:pt x="13" y="0"/>
                      </a:lnTo>
                    </a:path>
                  </a:pathLst>
                </a:custGeom>
                <a:solidFill>
                  <a:srgbClr val="787878"/>
                </a:solidFill>
                <a:ln w="12700" cap="rnd">
                  <a:solidFill>
                    <a:srgbClr val="000000"/>
                  </a:solidFill>
                  <a:round/>
                  <a:headEnd/>
                  <a:tailEnd/>
                </a:ln>
              </p:spPr>
              <p:txBody>
                <a:bodyPr/>
                <a:lstStyle/>
                <a:p>
                  <a:endParaRPr lang="zh-CN" altLang="en-US"/>
                </a:p>
              </p:txBody>
            </p:sp>
            <p:sp>
              <p:nvSpPr>
                <p:cNvPr id="72675" name="Freeform 2748"/>
                <p:cNvSpPr>
                  <a:spLocks/>
                </p:cNvSpPr>
                <p:nvPr/>
              </p:nvSpPr>
              <p:spPr bwMode="auto">
                <a:xfrm>
                  <a:off x="4928" y="2887"/>
                  <a:ext cx="24" cy="19"/>
                </a:xfrm>
                <a:custGeom>
                  <a:avLst/>
                  <a:gdLst>
                    <a:gd name="T0" fmla="*/ 13 w 24"/>
                    <a:gd name="T1" fmla="*/ 0 h 19"/>
                    <a:gd name="T2" fmla="*/ 9 w 24"/>
                    <a:gd name="T3" fmla="*/ 0 h 19"/>
                    <a:gd name="T4" fmla="*/ 3 w 24"/>
                    <a:gd name="T5" fmla="*/ 0 h 19"/>
                    <a:gd name="T6" fmla="*/ 0 w 24"/>
                    <a:gd name="T7" fmla="*/ 5 h 19"/>
                    <a:gd name="T8" fmla="*/ 0 w 24"/>
                    <a:gd name="T9" fmla="*/ 9 h 19"/>
                    <a:gd name="T10" fmla="*/ 7 w 24"/>
                    <a:gd name="T11" fmla="*/ 16 h 19"/>
                    <a:gd name="T12" fmla="*/ 13 w 24"/>
                    <a:gd name="T13" fmla="*/ 18 h 19"/>
                    <a:gd name="T14" fmla="*/ 21 w 24"/>
                    <a:gd name="T15" fmla="*/ 18 h 19"/>
                    <a:gd name="T16" fmla="*/ 23 w 24"/>
                    <a:gd name="T17" fmla="*/ 14 h 19"/>
                    <a:gd name="T18" fmla="*/ 13 w 24"/>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19"/>
                    <a:gd name="T32" fmla="*/ 24 w 24"/>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19">
                      <a:moveTo>
                        <a:pt x="13" y="0"/>
                      </a:moveTo>
                      <a:lnTo>
                        <a:pt x="9" y="0"/>
                      </a:lnTo>
                      <a:lnTo>
                        <a:pt x="3" y="0"/>
                      </a:lnTo>
                      <a:lnTo>
                        <a:pt x="0" y="5"/>
                      </a:lnTo>
                      <a:lnTo>
                        <a:pt x="0" y="9"/>
                      </a:lnTo>
                      <a:lnTo>
                        <a:pt x="7" y="16"/>
                      </a:lnTo>
                      <a:lnTo>
                        <a:pt x="13" y="18"/>
                      </a:lnTo>
                      <a:lnTo>
                        <a:pt x="21" y="18"/>
                      </a:lnTo>
                      <a:lnTo>
                        <a:pt x="23" y="14"/>
                      </a:lnTo>
                      <a:lnTo>
                        <a:pt x="13" y="0"/>
                      </a:lnTo>
                    </a:path>
                  </a:pathLst>
                </a:custGeom>
                <a:solidFill>
                  <a:srgbClr val="787878"/>
                </a:solidFill>
                <a:ln w="12700" cap="rnd">
                  <a:solidFill>
                    <a:srgbClr val="000000"/>
                  </a:solidFill>
                  <a:round/>
                  <a:headEnd/>
                  <a:tailEnd/>
                </a:ln>
              </p:spPr>
              <p:txBody>
                <a:bodyPr/>
                <a:lstStyle/>
                <a:p>
                  <a:endParaRPr lang="zh-CN" altLang="en-US"/>
                </a:p>
              </p:txBody>
            </p:sp>
            <p:sp>
              <p:nvSpPr>
                <p:cNvPr id="72676" name="Freeform 2749"/>
                <p:cNvSpPr>
                  <a:spLocks/>
                </p:cNvSpPr>
                <p:nvPr/>
              </p:nvSpPr>
              <p:spPr bwMode="auto">
                <a:xfrm>
                  <a:off x="4880" y="2881"/>
                  <a:ext cx="19" cy="19"/>
                </a:xfrm>
                <a:custGeom>
                  <a:avLst/>
                  <a:gdLst>
                    <a:gd name="T0" fmla="*/ 2 w 19"/>
                    <a:gd name="T1" fmla="*/ 0 h 19"/>
                    <a:gd name="T2" fmla="*/ 2 w 19"/>
                    <a:gd name="T3" fmla="*/ 2 h 19"/>
                    <a:gd name="T4" fmla="*/ 0 w 19"/>
                    <a:gd name="T5" fmla="*/ 5 h 19"/>
                    <a:gd name="T6" fmla="*/ 0 w 19"/>
                    <a:gd name="T7" fmla="*/ 7 h 19"/>
                    <a:gd name="T8" fmla="*/ 2 w 19"/>
                    <a:gd name="T9" fmla="*/ 9 h 19"/>
                    <a:gd name="T10" fmla="*/ 2 w 19"/>
                    <a:gd name="T11" fmla="*/ 11 h 19"/>
                    <a:gd name="T12" fmla="*/ 2 w 19"/>
                    <a:gd name="T13" fmla="*/ 14 h 19"/>
                    <a:gd name="T14" fmla="*/ 4 w 19"/>
                    <a:gd name="T15" fmla="*/ 14 h 19"/>
                    <a:gd name="T16" fmla="*/ 6 w 19"/>
                    <a:gd name="T17" fmla="*/ 16 h 19"/>
                    <a:gd name="T18" fmla="*/ 6 w 19"/>
                    <a:gd name="T19" fmla="*/ 18 h 19"/>
                    <a:gd name="T20" fmla="*/ 8 w 19"/>
                    <a:gd name="T21" fmla="*/ 18 h 19"/>
                    <a:gd name="T22" fmla="*/ 10 w 19"/>
                    <a:gd name="T23" fmla="*/ 18 h 19"/>
                    <a:gd name="T24" fmla="*/ 12 w 19"/>
                    <a:gd name="T25" fmla="*/ 18 h 19"/>
                    <a:gd name="T26" fmla="*/ 14 w 19"/>
                    <a:gd name="T27" fmla="*/ 18 h 19"/>
                    <a:gd name="T28" fmla="*/ 14 w 19"/>
                    <a:gd name="T29" fmla="*/ 16 h 19"/>
                    <a:gd name="T30" fmla="*/ 18 w 19"/>
                    <a:gd name="T31" fmla="*/ 14 h 19"/>
                    <a:gd name="T32" fmla="*/ 14 w 19"/>
                    <a:gd name="T33" fmla="*/ 11 h 19"/>
                    <a:gd name="T34" fmla="*/ 14 w 19"/>
                    <a:gd name="T35" fmla="*/ 9 h 19"/>
                    <a:gd name="T36" fmla="*/ 14 w 19"/>
                    <a:gd name="T37" fmla="*/ 7 h 19"/>
                    <a:gd name="T38" fmla="*/ 14 w 19"/>
                    <a:gd name="T39" fmla="*/ 5 h 19"/>
                    <a:gd name="T40" fmla="*/ 12 w 19"/>
                    <a:gd name="T41" fmla="*/ 5 h 19"/>
                    <a:gd name="T42" fmla="*/ 10 w 19"/>
                    <a:gd name="T43" fmla="*/ 2 h 19"/>
                    <a:gd name="T44" fmla="*/ 8 w 19"/>
                    <a:gd name="T45" fmla="*/ 0 h 19"/>
                    <a:gd name="T46" fmla="*/ 6 w 19"/>
                    <a:gd name="T47" fmla="*/ 0 h 19"/>
                    <a:gd name="T48" fmla="*/ 4 w 19"/>
                    <a:gd name="T49" fmla="*/ 0 h 19"/>
                    <a:gd name="T50" fmla="*/ 2 w 19"/>
                    <a:gd name="T51" fmla="*/ 0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19"/>
                    <a:gd name="T80" fmla="*/ 19 w 19"/>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19">
                      <a:moveTo>
                        <a:pt x="2" y="0"/>
                      </a:moveTo>
                      <a:lnTo>
                        <a:pt x="2" y="2"/>
                      </a:lnTo>
                      <a:lnTo>
                        <a:pt x="0" y="5"/>
                      </a:lnTo>
                      <a:lnTo>
                        <a:pt x="0" y="7"/>
                      </a:lnTo>
                      <a:lnTo>
                        <a:pt x="2" y="9"/>
                      </a:lnTo>
                      <a:lnTo>
                        <a:pt x="2" y="11"/>
                      </a:lnTo>
                      <a:lnTo>
                        <a:pt x="2" y="14"/>
                      </a:lnTo>
                      <a:lnTo>
                        <a:pt x="4" y="14"/>
                      </a:lnTo>
                      <a:lnTo>
                        <a:pt x="6" y="16"/>
                      </a:lnTo>
                      <a:lnTo>
                        <a:pt x="6" y="18"/>
                      </a:lnTo>
                      <a:lnTo>
                        <a:pt x="8" y="18"/>
                      </a:lnTo>
                      <a:lnTo>
                        <a:pt x="10" y="18"/>
                      </a:lnTo>
                      <a:lnTo>
                        <a:pt x="12" y="18"/>
                      </a:lnTo>
                      <a:lnTo>
                        <a:pt x="14" y="18"/>
                      </a:lnTo>
                      <a:lnTo>
                        <a:pt x="14" y="16"/>
                      </a:lnTo>
                      <a:lnTo>
                        <a:pt x="18" y="14"/>
                      </a:lnTo>
                      <a:lnTo>
                        <a:pt x="14" y="11"/>
                      </a:lnTo>
                      <a:lnTo>
                        <a:pt x="14" y="9"/>
                      </a:lnTo>
                      <a:lnTo>
                        <a:pt x="14" y="7"/>
                      </a:lnTo>
                      <a:lnTo>
                        <a:pt x="14" y="5"/>
                      </a:lnTo>
                      <a:lnTo>
                        <a:pt x="12" y="5"/>
                      </a:lnTo>
                      <a:lnTo>
                        <a:pt x="10" y="2"/>
                      </a:lnTo>
                      <a:lnTo>
                        <a:pt x="8" y="0"/>
                      </a:lnTo>
                      <a:lnTo>
                        <a:pt x="6" y="0"/>
                      </a:lnTo>
                      <a:lnTo>
                        <a:pt x="4" y="0"/>
                      </a:lnTo>
                      <a:lnTo>
                        <a:pt x="2" y="0"/>
                      </a:lnTo>
                    </a:path>
                  </a:pathLst>
                </a:custGeom>
                <a:solidFill>
                  <a:srgbClr val="D9D9D9"/>
                </a:solidFill>
                <a:ln w="12700" cap="rnd">
                  <a:solidFill>
                    <a:srgbClr val="000000"/>
                  </a:solidFill>
                  <a:round/>
                  <a:headEnd/>
                  <a:tailEnd/>
                </a:ln>
              </p:spPr>
              <p:txBody>
                <a:bodyPr/>
                <a:lstStyle/>
                <a:p>
                  <a:endParaRPr lang="zh-CN" altLang="en-US"/>
                </a:p>
              </p:txBody>
            </p:sp>
            <p:sp>
              <p:nvSpPr>
                <p:cNvPr id="72677" name="Freeform 2750"/>
                <p:cNvSpPr>
                  <a:spLocks/>
                </p:cNvSpPr>
                <p:nvPr/>
              </p:nvSpPr>
              <p:spPr bwMode="auto">
                <a:xfrm>
                  <a:off x="4862" y="2850"/>
                  <a:ext cx="20" cy="20"/>
                </a:xfrm>
                <a:custGeom>
                  <a:avLst/>
                  <a:gdLst>
                    <a:gd name="T0" fmla="*/ 5 w 20"/>
                    <a:gd name="T1" fmla="*/ 0 h 20"/>
                    <a:gd name="T2" fmla="*/ 3 w 20"/>
                    <a:gd name="T3" fmla="*/ 0 h 20"/>
                    <a:gd name="T4" fmla="*/ 3 w 20"/>
                    <a:gd name="T5" fmla="*/ 2 h 20"/>
                    <a:gd name="T6" fmla="*/ 0 w 20"/>
                    <a:gd name="T7" fmla="*/ 2 h 20"/>
                    <a:gd name="T8" fmla="*/ 0 w 20"/>
                    <a:gd name="T9" fmla="*/ 4 h 20"/>
                    <a:gd name="T10" fmla="*/ 0 w 20"/>
                    <a:gd name="T11" fmla="*/ 6 h 20"/>
                    <a:gd name="T12" fmla="*/ 3 w 20"/>
                    <a:gd name="T13" fmla="*/ 10 h 20"/>
                    <a:gd name="T14" fmla="*/ 5 w 20"/>
                    <a:gd name="T15" fmla="*/ 12 h 20"/>
                    <a:gd name="T16" fmla="*/ 5 w 20"/>
                    <a:gd name="T17" fmla="*/ 14 h 20"/>
                    <a:gd name="T18" fmla="*/ 5 w 20"/>
                    <a:gd name="T19" fmla="*/ 16 h 20"/>
                    <a:gd name="T20" fmla="*/ 7 w 20"/>
                    <a:gd name="T21" fmla="*/ 16 h 20"/>
                    <a:gd name="T22" fmla="*/ 9 w 20"/>
                    <a:gd name="T23" fmla="*/ 16 h 20"/>
                    <a:gd name="T24" fmla="*/ 11 w 20"/>
                    <a:gd name="T25" fmla="*/ 16 h 20"/>
                    <a:gd name="T26" fmla="*/ 13 w 20"/>
                    <a:gd name="T27" fmla="*/ 19 h 20"/>
                    <a:gd name="T28" fmla="*/ 15 w 20"/>
                    <a:gd name="T29" fmla="*/ 16 h 20"/>
                    <a:gd name="T30" fmla="*/ 17 w 20"/>
                    <a:gd name="T31" fmla="*/ 16 h 20"/>
                    <a:gd name="T32" fmla="*/ 17 w 20"/>
                    <a:gd name="T33" fmla="*/ 14 h 20"/>
                    <a:gd name="T34" fmla="*/ 19 w 20"/>
                    <a:gd name="T35" fmla="*/ 12 h 20"/>
                    <a:gd name="T36" fmla="*/ 17 w 20"/>
                    <a:gd name="T37" fmla="*/ 12 h 20"/>
                    <a:gd name="T38" fmla="*/ 17 w 20"/>
                    <a:gd name="T39" fmla="*/ 10 h 20"/>
                    <a:gd name="T40" fmla="*/ 17 w 20"/>
                    <a:gd name="T41" fmla="*/ 8 h 20"/>
                    <a:gd name="T42" fmla="*/ 15 w 20"/>
                    <a:gd name="T43" fmla="*/ 6 h 20"/>
                    <a:gd name="T44" fmla="*/ 13 w 20"/>
                    <a:gd name="T45" fmla="*/ 4 h 20"/>
                    <a:gd name="T46" fmla="*/ 11 w 20"/>
                    <a:gd name="T47" fmla="*/ 2 h 20"/>
                    <a:gd name="T48" fmla="*/ 9 w 20"/>
                    <a:gd name="T49" fmla="*/ 0 h 20"/>
                    <a:gd name="T50" fmla="*/ 7 w 20"/>
                    <a:gd name="T51" fmla="*/ 0 h 20"/>
                    <a:gd name="T52" fmla="*/ 5 w 20"/>
                    <a:gd name="T53" fmla="*/ 0 h 20"/>
                    <a:gd name="T54" fmla="*/ 5 w 20"/>
                    <a:gd name="T55" fmla="*/ 0 h 2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20"/>
                    <a:gd name="T86" fmla="*/ 20 w 20"/>
                    <a:gd name="T87" fmla="*/ 20 h 2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20">
                      <a:moveTo>
                        <a:pt x="5" y="0"/>
                      </a:moveTo>
                      <a:lnTo>
                        <a:pt x="3" y="0"/>
                      </a:lnTo>
                      <a:lnTo>
                        <a:pt x="3" y="2"/>
                      </a:lnTo>
                      <a:lnTo>
                        <a:pt x="0" y="2"/>
                      </a:lnTo>
                      <a:lnTo>
                        <a:pt x="0" y="4"/>
                      </a:lnTo>
                      <a:lnTo>
                        <a:pt x="0" y="6"/>
                      </a:lnTo>
                      <a:lnTo>
                        <a:pt x="3" y="10"/>
                      </a:lnTo>
                      <a:lnTo>
                        <a:pt x="5" y="12"/>
                      </a:lnTo>
                      <a:lnTo>
                        <a:pt x="5" y="14"/>
                      </a:lnTo>
                      <a:lnTo>
                        <a:pt x="5" y="16"/>
                      </a:lnTo>
                      <a:lnTo>
                        <a:pt x="7" y="16"/>
                      </a:lnTo>
                      <a:lnTo>
                        <a:pt x="9" y="16"/>
                      </a:lnTo>
                      <a:lnTo>
                        <a:pt x="11" y="16"/>
                      </a:lnTo>
                      <a:lnTo>
                        <a:pt x="13" y="19"/>
                      </a:lnTo>
                      <a:lnTo>
                        <a:pt x="15" y="16"/>
                      </a:lnTo>
                      <a:lnTo>
                        <a:pt x="17" y="16"/>
                      </a:lnTo>
                      <a:lnTo>
                        <a:pt x="17" y="14"/>
                      </a:lnTo>
                      <a:lnTo>
                        <a:pt x="19" y="12"/>
                      </a:lnTo>
                      <a:lnTo>
                        <a:pt x="17" y="12"/>
                      </a:lnTo>
                      <a:lnTo>
                        <a:pt x="17" y="10"/>
                      </a:lnTo>
                      <a:lnTo>
                        <a:pt x="17" y="8"/>
                      </a:lnTo>
                      <a:lnTo>
                        <a:pt x="15" y="6"/>
                      </a:lnTo>
                      <a:lnTo>
                        <a:pt x="13" y="4"/>
                      </a:lnTo>
                      <a:lnTo>
                        <a:pt x="11" y="2"/>
                      </a:lnTo>
                      <a:lnTo>
                        <a:pt x="9" y="0"/>
                      </a:lnTo>
                      <a:lnTo>
                        <a:pt x="7" y="0"/>
                      </a:lnTo>
                      <a:lnTo>
                        <a:pt x="5" y="0"/>
                      </a:lnTo>
                    </a:path>
                  </a:pathLst>
                </a:custGeom>
                <a:solidFill>
                  <a:srgbClr val="D9D9D9"/>
                </a:solidFill>
                <a:ln w="12700" cap="rnd">
                  <a:solidFill>
                    <a:srgbClr val="000000"/>
                  </a:solidFill>
                  <a:round/>
                  <a:headEnd/>
                  <a:tailEnd/>
                </a:ln>
              </p:spPr>
              <p:txBody>
                <a:bodyPr/>
                <a:lstStyle/>
                <a:p>
                  <a:endParaRPr lang="zh-CN" altLang="en-US"/>
                </a:p>
              </p:txBody>
            </p:sp>
            <p:sp>
              <p:nvSpPr>
                <p:cNvPr id="72678" name="Freeform 2751"/>
                <p:cNvSpPr>
                  <a:spLocks/>
                </p:cNvSpPr>
                <p:nvPr/>
              </p:nvSpPr>
              <p:spPr bwMode="auto">
                <a:xfrm>
                  <a:off x="4893" y="2855"/>
                  <a:ext cx="19" cy="19"/>
                </a:xfrm>
                <a:custGeom>
                  <a:avLst/>
                  <a:gdLst>
                    <a:gd name="T0" fmla="*/ 4 w 19"/>
                    <a:gd name="T1" fmla="*/ 0 h 19"/>
                    <a:gd name="T2" fmla="*/ 0 w 19"/>
                    <a:gd name="T3" fmla="*/ 0 h 19"/>
                    <a:gd name="T4" fmla="*/ 0 w 19"/>
                    <a:gd name="T5" fmla="*/ 2 h 19"/>
                    <a:gd name="T6" fmla="*/ 0 w 19"/>
                    <a:gd name="T7" fmla="*/ 4 h 19"/>
                    <a:gd name="T8" fmla="*/ 0 w 19"/>
                    <a:gd name="T9" fmla="*/ 6 h 19"/>
                    <a:gd name="T10" fmla="*/ 0 w 19"/>
                    <a:gd name="T11" fmla="*/ 8 h 19"/>
                    <a:gd name="T12" fmla="*/ 0 w 19"/>
                    <a:gd name="T13" fmla="*/ 12 h 19"/>
                    <a:gd name="T14" fmla="*/ 4 w 19"/>
                    <a:gd name="T15" fmla="*/ 12 h 19"/>
                    <a:gd name="T16" fmla="*/ 4 w 19"/>
                    <a:gd name="T17" fmla="*/ 14 h 19"/>
                    <a:gd name="T18" fmla="*/ 7 w 19"/>
                    <a:gd name="T19" fmla="*/ 16 h 19"/>
                    <a:gd name="T20" fmla="*/ 9 w 19"/>
                    <a:gd name="T21" fmla="*/ 16 h 19"/>
                    <a:gd name="T22" fmla="*/ 11 w 19"/>
                    <a:gd name="T23" fmla="*/ 18 h 19"/>
                    <a:gd name="T24" fmla="*/ 13 w 19"/>
                    <a:gd name="T25" fmla="*/ 18 h 19"/>
                    <a:gd name="T26" fmla="*/ 16 w 19"/>
                    <a:gd name="T27" fmla="*/ 18 h 19"/>
                    <a:gd name="T28" fmla="*/ 16 w 19"/>
                    <a:gd name="T29" fmla="*/ 16 h 19"/>
                    <a:gd name="T30" fmla="*/ 18 w 19"/>
                    <a:gd name="T31" fmla="*/ 16 h 19"/>
                    <a:gd name="T32" fmla="*/ 18 w 19"/>
                    <a:gd name="T33" fmla="*/ 14 h 19"/>
                    <a:gd name="T34" fmla="*/ 18 w 19"/>
                    <a:gd name="T35" fmla="*/ 12 h 19"/>
                    <a:gd name="T36" fmla="*/ 18 w 19"/>
                    <a:gd name="T37" fmla="*/ 10 h 19"/>
                    <a:gd name="T38" fmla="*/ 18 w 19"/>
                    <a:gd name="T39" fmla="*/ 8 h 19"/>
                    <a:gd name="T40" fmla="*/ 16 w 19"/>
                    <a:gd name="T41" fmla="*/ 6 h 19"/>
                    <a:gd name="T42" fmla="*/ 13 w 19"/>
                    <a:gd name="T43" fmla="*/ 4 h 19"/>
                    <a:gd name="T44" fmla="*/ 11 w 19"/>
                    <a:gd name="T45" fmla="*/ 2 h 19"/>
                    <a:gd name="T46" fmla="*/ 9 w 19"/>
                    <a:gd name="T47" fmla="*/ 2 h 19"/>
                    <a:gd name="T48" fmla="*/ 7 w 19"/>
                    <a:gd name="T49" fmla="*/ 0 h 19"/>
                    <a:gd name="T50" fmla="*/ 4 w 19"/>
                    <a:gd name="T51" fmla="*/ 0 h 19"/>
                    <a:gd name="T52" fmla="*/ 4 w 19"/>
                    <a:gd name="T53" fmla="*/ 0 h 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
                    <a:gd name="T82" fmla="*/ 0 h 19"/>
                    <a:gd name="T83" fmla="*/ 19 w 19"/>
                    <a:gd name="T84" fmla="*/ 19 h 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 h="19">
                      <a:moveTo>
                        <a:pt x="4" y="0"/>
                      </a:moveTo>
                      <a:lnTo>
                        <a:pt x="0" y="0"/>
                      </a:lnTo>
                      <a:lnTo>
                        <a:pt x="0" y="2"/>
                      </a:lnTo>
                      <a:lnTo>
                        <a:pt x="0" y="4"/>
                      </a:lnTo>
                      <a:lnTo>
                        <a:pt x="0" y="6"/>
                      </a:lnTo>
                      <a:lnTo>
                        <a:pt x="0" y="8"/>
                      </a:lnTo>
                      <a:lnTo>
                        <a:pt x="0" y="12"/>
                      </a:lnTo>
                      <a:lnTo>
                        <a:pt x="4" y="12"/>
                      </a:lnTo>
                      <a:lnTo>
                        <a:pt x="4" y="14"/>
                      </a:lnTo>
                      <a:lnTo>
                        <a:pt x="7" y="16"/>
                      </a:lnTo>
                      <a:lnTo>
                        <a:pt x="9" y="16"/>
                      </a:lnTo>
                      <a:lnTo>
                        <a:pt x="11" y="18"/>
                      </a:lnTo>
                      <a:lnTo>
                        <a:pt x="13" y="18"/>
                      </a:lnTo>
                      <a:lnTo>
                        <a:pt x="16" y="18"/>
                      </a:lnTo>
                      <a:lnTo>
                        <a:pt x="16" y="16"/>
                      </a:lnTo>
                      <a:lnTo>
                        <a:pt x="18" y="16"/>
                      </a:lnTo>
                      <a:lnTo>
                        <a:pt x="18" y="14"/>
                      </a:lnTo>
                      <a:lnTo>
                        <a:pt x="18" y="12"/>
                      </a:lnTo>
                      <a:lnTo>
                        <a:pt x="18" y="10"/>
                      </a:lnTo>
                      <a:lnTo>
                        <a:pt x="18" y="8"/>
                      </a:lnTo>
                      <a:lnTo>
                        <a:pt x="16" y="6"/>
                      </a:lnTo>
                      <a:lnTo>
                        <a:pt x="13" y="4"/>
                      </a:lnTo>
                      <a:lnTo>
                        <a:pt x="11" y="2"/>
                      </a:lnTo>
                      <a:lnTo>
                        <a:pt x="9" y="2"/>
                      </a:lnTo>
                      <a:lnTo>
                        <a:pt x="7" y="0"/>
                      </a:lnTo>
                      <a:lnTo>
                        <a:pt x="4" y="0"/>
                      </a:lnTo>
                    </a:path>
                  </a:pathLst>
                </a:custGeom>
                <a:solidFill>
                  <a:srgbClr val="D9D9D9"/>
                </a:solidFill>
                <a:ln w="12700" cap="rnd">
                  <a:solidFill>
                    <a:srgbClr val="000000"/>
                  </a:solidFill>
                  <a:round/>
                  <a:headEnd/>
                  <a:tailEnd/>
                </a:ln>
              </p:spPr>
              <p:txBody>
                <a:bodyPr/>
                <a:lstStyle/>
                <a:p>
                  <a:endParaRPr lang="zh-CN" altLang="en-US"/>
                </a:p>
              </p:txBody>
            </p:sp>
            <p:sp>
              <p:nvSpPr>
                <p:cNvPr id="72679" name="Freeform 2752"/>
                <p:cNvSpPr>
                  <a:spLocks/>
                </p:cNvSpPr>
                <p:nvPr/>
              </p:nvSpPr>
              <p:spPr bwMode="auto">
                <a:xfrm>
                  <a:off x="4906" y="2884"/>
                  <a:ext cx="20" cy="19"/>
                </a:xfrm>
                <a:custGeom>
                  <a:avLst/>
                  <a:gdLst>
                    <a:gd name="T0" fmla="*/ 5 w 20"/>
                    <a:gd name="T1" fmla="*/ 0 h 19"/>
                    <a:gd name="T2" fmla="*/ 3 w 20"/>
                    <a:gd name="T3" fmla="*/ 2 h 19"/>
                    <a:gd name="T4" fmla="*/ 0 w 20"/>
                    <a:gd name="T5" fmla="*/ 2 h 19"/>
                    <a:gd name="T6" fmla="*/ 0 w 20"/>
                    <a:gd name="T7" fmla="*/ 5 h 19"/>
                    <a:gd name="T8" fmla="*/ 0 w 20"/>
                    <a:gd name="T9" fmla="*/ 7 h 19"/>
                    <a:gd name="T10" fmla="*/ 0 w 20"/>
                    <a:gd name="T11" fmla="*/ 9 h 19"/>
                    <a:gd name="T12" fmla="*/ 3 w 20"/>
                    <a:gd name="T13" fmla="*/ 9 h 19"/>
                    <a:gd name="T14" fmla="*/ 3 w 20"/>
                    <a:gd name="T15" fmla="*/ 11 h 19"/>
                    <a:gd name="T16" fmla="*/ 5 w 20"/>
                    <a:gd name="T17" fmla="*/ 14 h 19"/>
                    <a:gd name="T18" fmla="*/ 5 w 20"/>
                    <a:gd name="T19" fmla="*/ 16 h 19"/>
                    <a:gd name="T20" fmla="*/ 8 w 20"/>
                    <a:gd name="T21" fmla="*/ 18 h 19"/>
                    <a:gd name="T22" fmla="*/ 10 w 20"/>
                    <a:gd name="T23" fmla="*/ 18 h 19"/>
                    <a:gd name="T24" fmla="*/ 12 w 20"/>
                    <a:gd name="T25" fmla="*/ 18 h 19"/>
                    <a:gd name="T26" fmla="*/ 15 w 20"/>
                    <a:gd name="T27" fmla="*/ 18 h 19"/>
                    <a:gd name="T28" fmla="*/ 17 w 20"/>
                    <a:gd name="T29" fmla="*/ 18 h 19"/>
                    <a:gd name="T30" fmla="*/ 19 w 20"/>
                    <a:gd name="T31" fmla="*/ 18 h 19"/>
                    <a:gd name="T32" fmla="*/ 19 w 20"/>
                    <a:gd name="T33" fmla="*/ 16 h 19"/>
                    <a:gd name="T34" fmla="*/ 19 w 20"/>
                    <a:gd name="T35" fmla="*/ 14 h 19"/>
                    <a:gd name="T36" fmla="*/ 19 w 20"/>
                    <a:gd name="T37" fmla="*/ 11 h 19"/>
                    <a:gd name="T38" fmla="*/ 19 w 20"/>
                    <a:gd name="T39" fmla="*/ 9 h 19"/>
                    <a:gd name="T40" fmla="*/ 17 w 20"/>
                    <a:gd name="T41" fmla="*/ 9 h 19"/>
                    <a:gd name="T42" fmla="*/ 17 w 20"/>
                    <a:gd name="T43" fmla="*/ 5 h 19"/>
                    <a:gd name="T44" fmla="*/ 15 w 20"/>
                    <a:gd name="T45" fmla="*/ 5 h 19"/>
                    <a:gd name="T46" fmla="*/ 12 w 20"/>
                    <a:gd name="T47" fmla="*/ 2 h 19"/>
                    <a:gd name="T48" fmla="*/ 10 w 20"/>
                    <a:gd name="T49" fmla="*/ 2 h 19"/>
                    <a:gd name="T50" fmla="*/ 8 w 20"/>
                    <a:gd name="T51" fmla="*/ 2 h 19"/>
                    <a:gd name="T52" fmla="*/ 5 w 20"/>
                    <a:gd name="T53" fmla="*/ 0 h 19"/>
                    <a:gd name="T54" fmla="*/ 5 w 20"/>
                    <a:gd name="T55" fmla="*/ 0 h 1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19"/>
                    <a:gd name="T86" fmla="*/ 20 w 20"/>
                    <a:gd name="T87" fmla="*/ 19 h 1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19">
                      <a:moveTo>
                        <a:pt x="5" y="0"/>
                      </a:moveTo>
                      <a:lnTo>
                        <a:pt x="3" y="2"/>
                      </a:lnTo>
                      <a:lnTo>
                        <a:pt x="0" y="2"/>
                      </a:lnTo>
                      <a:lnTo>
                        <a:pt x="0" y="5"/>
                      </a:lnTo>
                      <a:lnTo>
                        <a:pt x="0" y="7"/>
                      </a:lnTo>
                      <a:lnTo>
                        <a:pt x="0" y="9"/>
                      </a:lnTo>
                      <a:lnTo>
                        <a:pt x="3" y="9"/>
                      </a:lnTo>
                      <a:lnTo>
                        <a:pt x="3" y="11"/>
                      </a:lnTo>
                      <a:lnTo>
                        <a:pt x="5" y="14"/>
                      </a:lnTo>
                      <a:lnTo>
                        <a:pt x="5" y="16"/>
                      </a:lnTo>
                      <a:lnTo>
                        <a:pt x="8" y="18"/>
                      </a:lnTo>
                      <a:lnTo>
                        <a:pt x="10" y="18"/>
                      </a:lnTo>
                      <a:lnTo>
                        <a:pt x="12" y="18"/>
                      </a:lnTo>
                      <a:lnTo>
                        <a:pt x="15" y="18"/>
                      </a:lnTo>
                      <a:lnTo>
                        <a:pt x="17" y="18"/>
                      </a:lnTo>
                      <a:lnTo>
                        <a:pt x="19" y="18"/>
                      </a:lnTo>
                      <a:lnTo>
                        <a:pt x="19" y="16"/>
                      </a:lnTo>
                      <a:lnTo>
                        <a:pt x="19" y="14"/>
                      </a:lnTo>
                      <a:lnTo>
                        <a:pt x="19" y="11"/>
                      </a:lnTo>
                      <a:lnTo>
                        <a:pt x="19" y="9"/>
                      </a:lnTo>
                      <a:lnTo>
                        <a:pt x="17" y="9"/>
                      </a:lnTo>
                      <a:lnTo>
                        <a:pt x="17" y="5"/>
                      </a:lnTo>
                      <a:lnTo>
                        <a:pt x="15" y="5"/>
                      </a:lnTo>
                      <a:lnTo>
                        <a:pt x="12" y="2"/>
                      </a:lnTo>
                      <a:lnTo>
                        <a:pt x="10" y="2"/>
                      </a:lnTo>
                      <a:lnTo>
                        <a:pt x="8" y="2"/>
                      </a:lnTo>
                      <a:lnTo>
                        <a:pt x="5" y="0"/>
                      </a:lnTo>
                    </a:path>
                  </a:pathLst>
                </a:custGeom>
                <a:solidFill>
                  <a:srgbClr val="D9D9D9"/>
                </a:solidFill>
                <a:ln w="12700" cap="rnd">
                  <a:solidFill>
                    <a:srgbClr val="000000"/>
                  </a:solidFill>
                  <a:round/>
                  <a:headEnd/>
                  <a:tailEnd/>
                </a:ln>
              </p:spPr>
              <p:txBody>
                <a:bodyPr/>
                <a:lstStyle/>
                <a:p>
                  <a:endParaRPr lang="zh-CN" altLang="en-US"/>
                </a:p>
              </p:txBody>
            </p:sp>
            <p:sp>
              <p:nvSpPr>
                <p:cNvPr id="72680" name="Freeform 2753"/>
                <p:cNvSpPr>
                  <a:spLocks/>
                </p:cNvSpPr>
                <p:nvPr/>
              </p:nvSpPr>
              <p:spPr bwMode="auto">
                <a:xfrm>
                  <a:off x="4921" y="2858"/>
                  <a:ext cx="19" cy="20"/>
                </a:xfrm>
                <a:custGeom>
                  <a:avLst/>
                  <a:gdLst>
                    <a:gd name="T0" fmla="*/ 4 w 19"/>
                    <a:gd name="T1" fmla="*/ 0 h 20"/>
                    <a:gd name="T2" fmla="*/ 2 w 19"/>
                    <a:gd name="T3" fmla="*/ 0 h 20"/>
                    <a:gd name="T4" fmla="*/ 2 w 19"/>
                    <a:gd name="T5" fmla="*/ 2 h 20"/>
                    <a:gd name="T6" fmla="*/ 2 w 19"/>
                    <a:gd name="T7" fmla="*/ 4 h 20"/>
                    <a:gd name="T8" fmla="*/ 0 w 19"/>
                    <a:gd name="T9" fmla="*/ 4 h 20"/>
                    <a:gd name="T10" fmla="*/ 2 w 19"/>
                    <a:gd name="T11" fmla="*/ 9 h 20"/>
                    <a:gd name="T12" fmla="*/ 2 w 19"/>
                    <a:gd name="T13" fmla="*/ 11 h 20"/>
                    <a:gd name="T14" fmla="*/ 4 w 19"/>
                    <a:gd name="T15" fmla="*/ 14 h 20"/>
                    <a:gd name="T16" fmla="*/ 6 w 19"/>
                    <a:gd name="T17" fmla="*/ 16 h 20"/>
                    <a:gd name="T18" fmla="*/ 8 w 19"/>
                    <a:gd name="T19" fmla="*/ 19 h 20"/>
                    <a:gd name="T20" fmla="*/ 10 w 19"/>
                    <a:gd name="T21" fmla="*/ 19 h 20"/>
                    <a:gd name="T22" fmla="*/ 12 w 19"/>
                    <a:gd name="T23" fmla="*/ 19 h 20"/>
                    <a:gd name="T24" fmla="*/ 14 w 19"/>
                    <a:gd name="T25" fmla="*/ 19 h 20"/>
                    <a:gd name="T26" fmla="*/ 16 w 19"/>
                    <a:gd name="T27" fmla="*/ 19 h 20"/>
                    <a:gd name="T28" fmla="*/ 16 w 19"/>
                    <a:gd name="T29" fmla="*/ 16 h 20"/>
                    <a:gd name="T30" fmla="*/ 18 w 19"/>
                    <a:gd name="T31" fmla="*/ 16 h 20"/>
                    <a:gd name="T32" fmla="*/ 18 w 19"/>
                    <a:gd name="T33" fmla="*/ 14 h 20"/>
                    <a:gd name="T34" fmla="*/ 16 w 19"/>
                    <a:gd name="T35" fmla="*/ 11 h 20"/>
                    <a:gd name="T36" fmla="*/ 16 w 19"/>
                    <a:gd name="T37" fmla="*/ 9 h 20"/>
                    <a:gd name="T38" fmla="*/ 14 w 19"/>
                    <a:gd name="T39" fmla="*/ 9 h 20"/>
                    <a:gd name="T40" fmla="*/ 14 w 19"/>
                    <a:gd name="T41" fmla="*/ 4 h 20"/>
                    <a:gd name="T42" fmla="*/ 12 w 19"/>
                    <a:gd name="T43" fmla="*/ 4 h 20"/>
                    <a:gd name="T44" fmla="*/ 10 w 19"/>
                    <a:gd name="T45" fmla="*/ 2 h 20"/>
                    <a:gd name="T46" fmla="*/ 8 w 19"/>
                    <a:gd name="T47" fmla="*/ 0 h 20"/>
                    <a:gd name="T48" fmla="*/ 6 w 19"/>
                    <a:gd name="T49" fmla="*/ 0 h 20"/>
                    <a:gd name="T50" fmla="*/ 4 w 19"/>
                    <a:gd name="T51" fmla="*/ 0 h 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20"/>
                    <a:gd name="T80" fmla="*/ 19 w 19"/>
                    <a:gd name="T81" fmla="*/ 20 h 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20">
                      <a:moveTo>
                        <a:pt x="4" y="0"/>
                      </a:moveTo>
                      <a:lnTo>
                        <a:pt x="2" y="0"/>
                      </a:lnTo>
                      <a:lnTo>
                        <a:pt x="2" y="2"/>
                      </a:lnTo>
                      <a:lnTo>
                        <a:pt x="2" y="4"/>
                      </a:lnTo>
                      <a:lnTo>
                        <a:pt x="0" y="4"/>
                      </a:lnTo>
                      <a:lnTo>
                        <a:pt x="2" y="9"/>
                      </a:lnTo>
                      <a:lnTo>
                        <a:pt x="2" y="11"/>
                      </a:lnTo>
                      <a:lnTo>
                        <a:pt x="4" y="14"/>
                      </a:lnTo>
                      <a:lnTo>
                        <a:pt x="6" y="16"/>
                      </a:lnTo>
                      <a:lnTo>
                        <a:pt x="8" y="19"/>
                      </a:lnTo>
                      <a:lnTo>
                        <a:pt x="10" y="19"/>
                      </a:lnTo>
                      <a:lnTo>
                        <a:pt x="12" y="19"/>
                      </a:lnTo>
                      <a:lnTo>
                        <a:pt x="14" y="19"/>
                      </a:lnTo>
                      <a:lnTo>
                        <a:pt x="16" y="19"/>
                      </a:lnTo>
                      <a:lnTo>
                        <a:pt x="16" y="16"/>
                      </a:lnTo>
                      <a:lnTo>
                        <a:pt x="18" y="16"/>
                      </a:lnTo>
                      <a:lnTo>
                        <a:pt x="18" y="14"/>
                      </a:lnTo>
                      <a:lnTo>
                        <a:pt x="16" y="11"/>
                      </a:lnTo>
                      <a:lnTo>
                        <a:pt x="16" y="9"/>
                      </a:lnTo>
                      <a:lnTo>
                        <a:pt x="14" y="9"/>
                      </a:lnTo>
                      <a:lnTo>
                        <a:pt x="14" y="4"/>
                      </a:lnTo>
                      <a:lnTo>
                        <a:pt x="12" y="4"/>
                      </a:lnTo>
                      <a:lnTo>
                        <a:pt x="10" y="2"/>
                      </a:lnTo>
                      <a:lnTo>
                        <a:pt x="8" y="0"/>
                      </a:lnTo>
                      <a:lnTo>
                        <a:pt x="6" y="0"/>
                      </a:lnTo>
                      <a:lnTo>
                        <a:pt x="4" y="0"/>
                      </a:lnTo>
                    </a:path>
                  </a:pathLst>
                </a:custGeom>
                <a:solidFill>
                  <a:srgbClr val="D9D9D9"/>
                </a:solidFill>
                <a:ln w="12700" cap="rnd">
                  <a:solidFill>
                    <a:srgbClr val="000000"/>
                  </a:solidFill>
                  <a:round/>
                  <a:headEnd/>
                  <a:tailEnd/>
                </a:ln>
              </p:spPr>
              <p:txBody>
                <a:bodyPr/>
                <a:lstStyle/>
                <a:p>
                  <a:endParaRPr lang="zh-CN" altLang="en-US"/>
                </a:p>
              </p:txBody>
            </p:sp>
            <p:sp>
              <p:nvSpPr>
                <p:cNvPr id="72681" name="Freeform 2754"/>
                <p:cNvSpPr>
                  <a:spLocks/>
                </p:cNvSpPr>
                <p:nvPr/>
              </p:nvSpPr>
              <p:spPr bwMode="auto">
                <a:xfrm>
                  <a:off x="4936" y="2887"/>
                  <a:ext cx="19" cy="19"/>
                </a:xfrm>
                <a:custGeom>
                  <a:avLst/>
                  <a:gdLst>
                    <a:gd name="T0" fmla="*/ 2 w 19"/>
                    <a:gd name="T1" fmla="*/ 0 h 19"/>
                    <a:gd name="T2" fmla="*/ 0 w 19"/>
                    <a:gd name="T3" fmla="*/ 0 h 19"/>
                    <a:gd name="T4" fmla="*/ 0 w 19"/>
                    <a:gd name="T5" fmla="*/ 2 h 19"/>
                    <a:gd name="T6" fmla="*/ 0 w 19"/>
                    <a:gd name="T7" fmla="*/ 5 h 19"/>
                    <a:gd name="T8" fmla="*/ 0 w 19"/>
                    <a:gd name="T9" fmla="*/ 7 h 19"/>
                    <a:gd name="T10" fmla="*/ 0 w 19"/>
                    <a:gd name="T11" fmla="*/ 9 h 19"/>
                    <a:gd name="T12" fmla="*/ 2 w 19"/>
                    <a:gd name="T13" fmla="*/ 11 h 19"/>
                    <a:gd name="T14" fmla="*/ 2 w 19"/>
                    <a:gd name="T15" fmla="*/ 14 h 19"/>
                    <a:gd name="T16" fmla="*/ 4 w 19"/>
                    <a:gd name="T17" fmla="*/ 14 h 19"/>
                    <a:gd name="T18" fmla="*/ 7 w 19"/>
                    <a:gd name="T19" fmla="*/ 16 h 19"/>
                    <a:gd name="T20" fmla="*/ 7 w 19"/>
                    <a:gd name="T21" fmla="*/ 18 h 19"/>
                    <a:gd name="T22" fmla="*/ 9 w 19"/>
                    <a:gd name="T23" fmla="*/ 18 h 19"/>
                    <a:gd name="T24" fmla="*/ 11 w 19"/>
                    <a:gd name="T25" fmla="*/ 18 h 19"/>
                    <a:gd name="T26" fmla="*/ 13 w 19"/>
                    <a:gd name="T27" fmla="*/ 18 h 19"/>
                    <a:gd name="T28" fmla="*/ 16 w 19"/>
                    <a:gd name="T29" fmla="*/ 18 h 19"/>
                    <a:gd name="T30" fmla="*/ 18 w 19"/>
                    <a:gd name="T31" fmla="*/ 16 h 19"/>
                    <a:gd name="T32" fmla="*/ 18 w 19"/>
                    <a:gd name="T33" fmla="*/ 14 h 19"/>
                    <a:gd name="T34" fmla="*/ 18 w 19"/>
                    <a:gd name="T35" fmla="*/ 11 h 19"/>
                    <a:gd name="T36" fmla="*/ 16 w 19"/>
                    <a:gd name="T37" fmla="*/ 9 h 19"/>
                    <a:gd name="T38" fmla="*/ 16 w 19"/>
                    <a:gd name="T39" fmla="*/ 7 h 19"/>
                    <a:gd name="T40" fmla="*/ 13 w 19"/>
                    <a:gd name="T41" fmla="*/ 5 h 19"/>
                    <a:gd name="T42" fmla="*/ 11 w 19"/>
                    <a:gd name="T43" fmla="*/ 5 h 19"/>
                    <a:gd name="T44" fmla="*/ 11 w 19"/>
                    <a:gd name="T45" fmla="*/ 2 h 19"/>
                    <a:gd name="T46" fmla="*/ 9 w 19"/>
                    <a:gd name="T47" fmla="*/ 0 h 19"/>
                    <a:gd name="T48" fmla="*/ 7 w 19"/>
                    <a:gd name="T49" fmla="*/ 0 h 19"/>
                    <a:gd name="T50" fmla="*/ 4 w 19"/>
                    <a:gd name="T51" fmla="*/ 0 h 19"/>
                    <a:gd name="T52" fmla="*/ 2 w 19"/>
                    <a:gd name="T53" fmla="*/ 0 h 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
                    <a:gd name="T82" fmla="*/ 0 h 19"/>
                    <a:gd name="T83" fmla="*/ 19 w 19"/>
                    <a:gd name="T84" fmla="*/ 19 h 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 h="19">
                      <a:moveTo>
                        <a:pt x="2" y="0"/>
                      </a:moveTo>
                      <a:lnTo>
                        <a:pt x="0" y="0"/>
                      </a:lnTo>
                      <a:lnTo>
                        <a:pt x="0" y="2"/>
                      </a:lnTo>
                      <a:lnTo>
                        <a:pt x="0" y="5"/>
                      </a:lnTo>
                      <a:lnTo>
                        <a:pt x="0" y="7"/>
                      </a:lnTo>
                      <a:lnTo>
                        <a:pt x="0" y="9"/>
                      </a:lnTo>
                      <a:lnTo>
                        <a:pt x="2" y="11"/>
                      </a:lnTo>
                      <a:lnTo>
                        <a:pt x="2" y="14"/>
                      </a:lnTo>
                      <a:lnTo>
                        <a:pt x="4" y="14"/>
                      </a:lnTo>
                      <a:lnTo>
                        <a:pt x="7" y="16"/>
                      </a:lnTo>
                      <a:lnTo>
                        <a:pt x="7" y="18"/>
                      </a:lnTo>
                      <a:lnTo>
                        <a:pt x="9" y="18"/>
                      </a:lnTo>
                      <a:lnTo>
                        <a:pt x="11" y="18"/>
                      </a:lnTo>
                      <a:lnTo>
                        <a:pt x="13" y="18"/>
                      </a:lnTo>
                      <a:lnTo>
                        <a:pt x="16" y="18"/>
                      </a:lnTo>
                      <a:lnTo>
                        <a:pt x="18" y="16"/>
                      </a:lnTo>
                      <a:lnTo>
                        <a:pt x="18" y="14"/>
                      </a:lnTo>
                      <a:lnTo>
                        <a:pt x="18" y="11"/>
                      </a:lnTo>
                      <a:lnTo>
                        <a:pt x="16" y="9"/>
                      </a:lnTo>
                      <a:lnTo>
                        <a:pt x="16" y="7"/>
                      </a:lnTo>
                      <a:lnTo>
                        <a:pt x="13" y="5"/>
                      </a:lnTo>
                      <a:lnTo>
                        <a:pt x="11" y="5"/>
                      </a:lnTo>
                      <a:lnTo>
                        <a:pt x="11" y="2"/>
                      </a:lnTo>
                      <a:lnTo>
                        <a:pt x="9" y="0"/>
                      </a:lnTo>
                      <a:lnTo>
                        <a:pt x="7" y="0"/>
                      </a:lnTo>
                      <a:lnTo>
                        <a:pt x="4" y="0"/>
                      </a:lnTo>
                      <a:lnTo>
                        <a:pt x="2" y="0"/>
                      </a:lnTo>
                    </a:path>
                  </a:pathLst>
                </a:custGeom>
                <a:solidFill>
                  <a:srgbClr val="D9D9D9"/>
                </a:solidFill>
                <a:ln w="12700" cap="rnd">
                  <a:solidFill>
                    <a:srgbClr val="000000"/>
                  </a:solidFill>
                  <a:round/>
                  <a:headEnd/>
                  <a:tailEnd/>
                </a:ln>
              </p:spPr>
              <p:txBody>
                <a:bodyPr/>
                <a:lstStyle/>
                <a:p>
                  <a:endParaRPr lang="zh-CN" altLang="en-US"/>
                </a:p>
              </p:txBody>
            </p:sp>
            <p:sp>
              <p:nvSpPr>
                <p:cNvPr id="72682" name="Freeform 2755"/>
                <p:cNvSpPr>
                  <a:spLocks/>
                </p:cNvSpPr>
                <p:nvPr/>
              </p:nvSpPr>
              <p:spPr bwMode="auto">
                <a:xfrm>
                  <a:off x="4973" y="2866"/>
                  <a:ext cx="25" cy="20"/>
                </a:xfrm>
                <a:custGeom>
                  <a:avLst/>
                  <a:gdLst>
                    <a:gd name="T0" fmla="*/ 12 w 25"/>
                    <a:gd name="T1" fmla="*/ 0 h 20"/>
                    <a:gd name="T2" fmla="*/ 8 w 25"/>
                    <a:gd name="T3" fmla="*/ 0 h 20"/>
                    <a:gd name="T4" fmla="*/ 2 w 25"/>
                    <a:gd name="T5" fmla="*/ 0 h 20"/>
                    <a:gd name="T6" fmla="*/ 0 w 25"/>
                    <a:gd name="T7" fmla="*/ 2 h 20"/>
                    <a:gd name="T8" fmla="*/ 2 w 25"/>
                    <a:gd name="T9" fmla="*/ 8 h 20"/>
                    <a:gd name="T10" fmla="*/ 6 w 25"/>
                    <a:gd name="T11" fmla="*/ 14 h 20"/>
                    <a:gd name="T12" fmla="*/ 12 w 25"/>
                    <a:gd name="T13" fmla="*/ 19 h 20"/>
                    <a:gd name="T14" fmla="*/ 22 w 25"/>
                    <a:gd name="T15" fmla="*/ 16 h 20"/>
                    <a:gd name="T16" fmla="*/ 24 w 25"/>
                    <a:gd name="T17" fmla="*/ 12 h 20"/>
                    <a:gd name="T18" fmla="*/ 12 w 25"/>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20"/>
                    <a:gd name="T32" fmla="*/ 25 w 25"/>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20">
                      <a:moveTo>
                        <a:pt x="12" y="0"/>
                      </a:moveTo>
                      <a:lnTo>
                        <a:pt x="8" y="0"/>
                      </a:lnTo>
                      <a:lnTo>
                        <a:pt x="2" y="0"/>
                      </a:lnTo>
                      <a:lnTo>
                        <a:pt x="0" y="2"/>
                      </a:lnTo>
                      <a:lnTo>
                        <a:pt x="2" y="8"/>
                      </a:lnTo>
                      <a:lnTo>
                        <a:pt x="6" y="14"/>
                      </a:lnTo>
                      <a:lnTo>
                        <a:pt x="12" y="19"/>
                      </a:lnTo>
                      <a:lnTo>
                        <a:pt x="22" y="16"/>
                      </a:lnTo>
                      <a:lnTo>
                        <a:pt x="24" y="12"/>
                      </a:lnTo>
                      <a:lnTo>
                        <a:pt x="12" y="0"/>
                      </a:lnTo>
                    </a:path>
                  </a:pathLst>
                </a:custGeom>
                <a:solidFill>
                  <a:srgbClr val="787878"/>
                </a:solidFill>
                <a:ln w="12700" cap="rnd">
                  <a:solidFill>
                    <a:srgbClr val="000000"/>
                  </a:solidFill>
                  <a:round/>
                  <a:headEnd/>
                  <a:tailEnd/>
                </a:ln>
              </p:spPr>
              <p:txBody>
                <a:bodyPr/>
                <a:lstStyle/>
                <a:p>
                  <a:endParaRPr lang="zh-CN" altLang="en-US"/>
                </a:p>
              </p:txBody>
            </p:sp>
            <p:sp>
              <p:nvSpPr>
                <p:cNvPr id="72683" name="Freeform 2756"/>
                <p:cNvSpPr>
                  <a:spLocks/>
                </p:cNvSpPr>
                <p:nvPr/>
              </p:nvSpPr>
              <p:spPr bwMode="auto">
                <a:xfrm>
                  <a:off x="5002" y="2869"/>
                  <a:ext cx="19" cy="19"/>
                </a:xfrm>
                <a:custGeom>
                  <a:avLst/>
                  <a:gdLst>
                    <a:gd name="T0" fmla="*/ 9 w 19"/>
                    <a:gd name="T1" fmla="*/ 0 h 19"/>
                    <a:gd name="T2" fmla="*/ 5 w 19"/>
                    <a:gd name="T3" fmla="*/ 0 h 19"/>
                    <a:gd name="T4" fmla="*/ 0 w 19"/>
                    <a:gd name="T5" fmla="*/ 2 h 19"/>
                    <a:gd name="T6" fmla="*/ 0 w 19"/>
                    <a:gd name="T7" fmla="*/ 4 h 19"/>
                    <a:gd name="T8" fmla="*/ 0 w 19"/>
                    <a:gd name="T9" fmla="*/ 10 h 19"/>
                    <a:gd name="T10" fmla="*/ 3 w 19"/>
                    <a:gd name="T11" fmla="*/ 16 h 19"/>
                    <a:gd name="T12" fmla="*/ 11 w 19"/>
                    <a:gd name="T13" fmla="*/ 18 h 19"/>
                    <a:gd name="T14" fmla="*/ 17 w 19"/>
                    <a:gd name="T15" fmla="*/ 18 h 19"/>
                    <a:gd name="T16" fmla="*/ 18 w 19"/>
                    <a:gd name="T17" fmla="*/ 14 h 19"/>
                    <a:gd name="T18" fmla="*/ 9 w 19"/>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9" y="0"/>
                      </a:moveTo>
                      <a:lnTo>
                        <a:pt x="5" y="0"/>
                      </a:lnTo>
                      <a:lnTo>
                        <a:pt x="0" y="2"/>
                      </a:lnTo>
                      <a:lnTo>
                        <a:pt x="0" y="4"/>
                      </a:lnTo>
                      <a:lnTo>
                        <a:pt x="0" y="10"/>
                      </a:lnTo>
                      <a:lnTo>
                        <a:pt x="3" y="16"/>
                      </a:lnTo>
                      <a:lnTo>
                        <a:pt x="11" y="18"/>
                      </a:lnTo>
                      <a:lnTo>
                        <a:pt x="17" y="18"/>
                      </a:lnTo>
                      <a:lnTo>
                        <a:pt x="18" y="14"/>
                      </a:lnTo>
                      <a:lnTo>
                        <a:pt x="9" y="0"/>
                      </a:lnTo>
                    </a:path>
                  </a:pathLst>
                </a:custGeom>
                <a:solidFill>
                  <a:srgbClr val="787878"/>
                </a:solidFill>
                <a:ln w="12700" cap="rnd">
                  <a:solidFill>
                    <a:srgbClr val="000000"/>
                  </a:solidFill>
                  <a:round/>
                  <a:headEnd/>
                  <a:tailEnd/>
                </a:ln>
              </p:spPr>
              <p:txBody>
                <a:bodyPr/>
                <a:lstStyle/>
                <a:p>
                  <a:endParaRPr lang="zh-CN" altLang="en-US"/>
                </a:p>
              </p:txBody>
            </p:sp>
            <p:sp>
              <p:nvSpPr>
                <p:cNvPr id="72684" name="Freeform 2757"/>
                <p:cNvSpPr>
                  <a:spLocks/>
                </p:cNvSpPr>
                <p:nvPr/>
              </p:nvSpPr>
              <p:spPr bwMode="auto">
                <a:xfrm>
                  <a:off x="5030" y="2873"/>
                  <a:ext cx="23" cy="19"/>
                </a:xfrm>
                <a:custGeom>
                  <a:avLst/>
                  <a:gdLst>
                    <a:gd name="T0" fmla="*/ 10 w 23"/>
                    <a:gd name="T1" fmla="*/ 0 h 19"/>
                    <a:gd name="T2" fmla="*/ 6 w 23"/>
                    <a:gd name="T3" fmla="*/ 0 h 19"/>
                    <a:gd name="T4" fmla="*/ 2 w 23"/>
                    <a:gd name="T5" fmla="*/ 2 h 19"/>
                    <a:gd name="T6" fmla="*/ 0 w 23"/>
                    <a:gd name="T7" fmla="*/ 4 h 19"/>
                    <a:gd name="T8" fmla="*/ 0 w 23"/>
                    <a:gd name="T9" fmla="*/ 8 h 19"/>
                    <a:gd name="T10" fmla="*/ 4 w 23"/>
                    <a:gd name="T11" fmla="*/ 14 h 19"/>
                    <a:gd name="T12" fmla="*/ 12 w 23"/>
                    <a:gd name="T13" fmla="*/ 18 h 19"/>
                    <a:gd name="T14" fmla="*/ 22 w 23"/>
                    <a:gd name="T15" fmla="*/ 16 h 19"/>
                    <a:gd name="T16" fmla="*/ 22 w 23"/>
                    <a:gd name="T17" fmla="*/ 12 h 19"/>
                    <a:gd name="T18" fmla="*/ 10 w 23"/>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19"/>
                    <a:gd name="T32" fmla="*/ 23 w 23"/>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19">
                      <a:moveTo>
                        <a:pt x="10" y="0"/>
                      </a:moveTo>
                      <a:lnTo>
                        <a:pt x="6" y="0"/>
                      </a:lnTo>
                      <a:lnTo>
                        <a:pt x="2" y="2"/>
                      </a:lnTo>
                      <a:lnTo>
                        <a:pt x="0" y="4"/>
                      </a:lnTo>
                      <a:lnTo>
                        <a:pt x="0" y="8"/>
                      </a:lnTo>
                      <a:lnTo>
                        <a:pt x="4" y="14"/>
                      </a:lnTo>
                      <a:lnTo>
                        <a:pt x="12" y="18"/>
                      </a:lnTo>
                      <a:lnTo>
                        <a:pt x="22" y="16"/>
                      </a:lnTo>
                      <a:lnTo>
                        <a:pt x="22" y="12"/>
                      </a:lnTo>
                      <a:lnTo>
                        <a:pt x="10" y="0"/>
                      </a:lnTo>
                    </a:path>
                  </a:pathLst>
                </a:custGeom>
                <a:solidFill>
                  <a:srgbClr val="787878"/>
                </a:solidFill>
                <a:ln w="12700" cap="rnd">
                  <a:solidFill>
                    <a:srgbClr val="000000"/>
                  </a:solidFill>
                  <a:round/>
                  <a:headEnd/>
                  <a:tailEnd/>
                </a:ln>
              </p:spPr>
              <p:txBody>
                <a:bodyPr/>
                <a:lstStyle/>
                <a:p>
                  <a:endParaRPr lang="zh-CN" altLang="en-US"/>
                </a:p>
              </p:txBody>
            </p:sp>
            <p:sp>
              <p:nvSpPr>
                <p:cNvPr id="72685" name="Freeform 2758"/>
                <p:cNvSpPr>
                  <a:spLocks/>
                </p:cNvSpPr>
                <p:nvPr/>
              </p:nvSpPr>
              <p:spPr bwMode="auto">
                <a:xfrm>
                  <a:off x="5040" y="2897"/>
                  <a:ext cx="23" cy="19"/>
                </a:xfrm>
                <a:custGeom>
                  <a:avLst/>
                  <a:gdLst>
                    <a:gd name="T0" fmla="*/ 11 w 23"/>
                    <a:gd name="T1" fmla="*/ 0 h 19"/>
                    <a:gd name="T2" fmla="*/ 9 w 23"/>
                    <a:gd name="T3" fmla="*/ 0 h 19"/>
                    <a:gd name="T4" fmla="*/ 2 w 23"/>
                    <a:gd name="T5" fmla="*/ 0 h 19"/>
                    <a:gd name="T6" fmla="*/ 0 w 23"/>
                    <a:gd name="T7" fmla="*/ 2 h 19"/>
                    <a:gd name="T8" fmla="*/ 2 w 23"/>
                    <a:gd name="T9" fmla="*/ 8 h 19"/>
                    <a:gd name="T10" fmla="*/ 6 w 23"/>
                    <a:gd name="T11" fmla="*/ 14 h 19"/>
                    <a:gd name="T12" fmla="*/ 13 w 23"/>
                    <a:gd name="T13" fmla="*/ 18 h 19"/>
                    <a:gd name="T14" fmla="*/ 21 w 23"/>
                    <a:gd name="T15" fmla="*/ 16 h 19"/>
                    <a:gd name="T16" fmla="*/ 22 w 23"/>
                    <a:gd name="T17" fmla="*/ 12 h 19"/>
                    <a:gd name="T18" fmla="*/ 11 w 23"/>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19"/>
                    <a:gd name="T32" fmla="*/ 23 w 23"/>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19">
                      <a:moveTo>
                        <a:pt x="11" y="0"/>
                      </a:moveTo>
                      <a:lnTo>
                        <a:pt x="9" y="0"/>
                      </a:lnTo>
                      <a:lnTo>
                        <a:pt x="2" y="0"/>
                      </a:lnTo>
                      <a:lnTo>
                        <a:pt x="0" y="2"/>
                      </a:lnTo>
                      <a:lnTo>
                        <a:pt x="2" y="8"/>
                      </a:lnTo>
                      <a:lnTo>
                        <a:pt x="6" y="14"/>
                      </a:lnTo>
                      <a:lnTo>
                        <a:pt x="13" y="18"/>
                      </a:lnTo>
                      <a:lnTo>
                        <a:pt x="21" y="16"/>
                      </a:lnTo>
                      <a:lnTo>
                        <a:pt x="22" y="12"/>
                      </a:lnTo>
                      <a:lnTo>
                        <a:pt x="11" y="0"/>
                      </a:lnTo>
                    </a:path>
                  </a:pathLst>
                </a:custGeom>
                <a:solidFill>
                  <a:srgbClr val="787878"/>
                </a:solidFill>
                <a:ln w="12700" cap="rnd">
                  <a:solidFill>
                    <a:srgbClr val="000000"/>
                  </a:solidFill>
                  <a:round/>
                  <a:headEnd/>
                  <a:tailEnd/>
                </a:ln>
              </p:spPr>
              <p:txBody>
                <a:bodyPr/>
                <a:lstStyle/>
                <a:p>
                  <a:endParaRPr lang="zh-CN" altLang="en-US"/>
                </a:p>
              </p:txBody>
            </p:sp>
            <p:sp>
              <p:nvSpPr>
                <p:cNvPr id="72686" name="Freeform 2759"/>
                <p:cNvSpPr>
                  <a:spLocks/>
                </p:cNvSpPr>
                <p:nvPr/>
              </p:nvSpPr>
              <p:spPr bwMode="auto">
                <a:xfrm>
                  <a:off x="5015" y="2895"/>
                  <a:ext cx="23" cy="19"/>
                </a:xfrm>
                <a:custGeom>
                  <a:avLst/>
                  <a:gdLst>
                    <a:gd name="T0" fmla="*/ 11 w 23"/>
                    <a:gd name="T1" fmla="*/ 0 h 19"/>
                    <a:gd name="T2" fmla="*/ 7 w 23"/>
                    <a:gd name="T3" fmla="*/ 0 h 19"/>
                    <a:gd name="T4" fmla="*/ 2 w 23"/>
                    <a:gd name="T5" fmla="*/ 2 h 19"/>
                    <a:gd name="T6" fmla="*/ 0 w 23"/>
                    <a:gd name="T7" fmla="*/ 4 h 19"/>
                    <a:gd name="T8" fmla="*/ 0 w 23"/>
                    <a:gd name="T9" fmla="*/ 8 h 19"/>
                    <a:gd name="T10" fmla="*/ 4 w 23"/>
                    <a:gd name="T11" fmla="*/ 14 h 19"/>
                    <a:gd name="T12" fmla="*/ 11 w 23"/>
                    <a:gd name="T13" fmla="*/ 18 h 19"/>
                    <a:gd name="T14" fmla="*/ 20 w 23"/>
                    <a:gd name="T15" fmla="*/ 16 h 19"/>
                    <a:gd name="T16" fmla="*/ 22 w 23"/>
                    <a:gd name="T17" fmla="*/ 14 h 19"/>
                    <a:gd name="T18" fmla="*/ 11 w 23"/>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19"/>
                    <a:gd name="T32" fmla="*/ 23 w 23"/>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19">
                      <a:moveTo>
                        <a:pt x="11" y="0"/>
                      </a:moveTo>
                      <a:lnTo>
                        <a:pt x="7" y="0"/>
                      </a:lnTo>
                      <a:lnTo>
                        <a:pt x="2" y="2"/>
                      </a:lnTo>
                      <a:lnTo>
                        <a:pt x="0" y="4"/>
                      </a:lnTo>
                      <a:lnTo>
                        <a:pt x="0" y="8"/>
                      </a:lnTo>
                      <a:lnTo>
                        <a:pt x="4" y="14"/>
                      </a:lnTo>
                      <a:lnTo>
                        <a:pt x="11" y="18"/>
                      </a:lnTo>
                      <a:lnTo>
                        <a:pt x="20" y="16"/>
                      </a:lnTo>
                      <a:lnTo>
                        <a:pt x="22" y="14"/>
                      </a:lnTo>
                      <a:lnTo>
                        <a:pt x="11" y="0"/>
                      </a:lnTo>
                    </a:path>
                  </a:pathLst>
                </a:custGeom>
                <a:solidFill>
                  <a:srgbClr val="787878"/>
                </a:solidFill>
                <a:ln w="12700" cap="rnd">
                  <a:solidFill>
                    <a:srgbClr val="000000"/>
                  </a:solidFill>
                  <a:round/>
                  <a:headEnd/>
                  <a:tailEnd/>
                </a:ln>
              </p:spPr>
              <p:txBody>
                <a:bodyPr/>
                <a:lstStyle/>
                <a:p>
                  <a:endParaRPr lang="zh-CN" altLang="en-US"/>
                </a:p>
              </p:txBody>
            </p:sp>
            <p:sp>
              <p:nvSpPr>
                <p:cNvPr id="72687" name="Freeform 2760"/>
                <p:cNvSpPr>
                  <a:spLocks/>
                </p:cNvSpPr>
                <p:nvPr/>
              </p:nvSpPr>
              <p:spPr bwMode="auto">
                <a:xfrm>
                  <a:off x="4989" y="2891"/>
                  <a:ext cx="21" cy="20"/>
                </a:xfrm>
                <a:custGeom>
                  <a:avLst/>
                  <a:gdLst>
                    <a:gd name="T0" fmla="*/ 12 w 21"/>
                    <a:gd name="T1" fmla="*/ 0 h 20"/>
                    <a:gd name="T2" fmla="*/ 6 w 21"/>
                    <a:gd name="T3" fmla="*/ 0 h 20"/>
                    <a:gd name="T4" fmla="*/ 0 w 21"/>
                    <a:gd name="T5" fmla="*/ 2 h 20"/>
                    <a:gd name="T6" fmla="*/ 0 w 21"/>
                    <a:gd name="T7" fmla="*/ 6 h 20"/>
                    <a:gd name="T8" fmla="*/ 0 w 21"/>
                    <a:gd name="T9" fmla="*/ 8 h 20"/>
                    <a:gd name="T10" fmla="*/ 4 w 21"/>
                    <a:gd name="T11" fmla="*/ 16 h 20"/>
                    <a:gd name="T12" fmla="*/ 12 w 21"/>
                    <a:gd name="T13" fmla="*/ 19 h 20"/>
                    <a:gd name="T14" fmla="*/ 19 w 21"/>
                    <a:gd name="T15" fmla="*/ 19 h 20"/>
                    <a:gd name="T16" fmla="*/ 20 w 21"/>
                    <a:gd name="T17" fmla="*/ 14 h 20"/>
                    <a:gd name="T18" fmla="*/ 12 w 21"/>
                    <a:gd name="T19" fmla="*/ 2 h 20"/>
                    <a:gd name="T20" fmla="*/ 12 w 21"/>
                    <a:gd name="T21" fmla="*/ 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0"/>
                    <a:gd name="T35" fmla="*/ 21 w 21"/>
                    <a:gd name="T36" fmla="*/ 20 h 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0">
                      <a:moveTo>
                        <a:pt x="12" y="0"/>
                      </a:moveTo>
                      <a:lnTo>
                        <a:pt x="6" y="0"/>
                      </a:lnTo>
                      <a:lnTo>
                        <a:pt x="0" y="2"/>
                      </a:lnTo>
                      <a:lnTo>
                        <a:pt x="0" y="6"/>
                      </a:lnTo>
                      <a:lnTo>
                        <a:pt x="0" y="8"/>
                      </a:lnTo>
                      <a:lnTo>
                        <a:pt x="4" y="16"/>
                      </a:lnTo>
                      <a:lnTo>
                        <a:pt x="12" y="19"/>
                      </a:lnTo>
                      <a:lnTo>
                        <a:pt x="19" y="19"/>
                      </a:lnTo>
                      <a:lnTo>
                        <a:pt x="20" y="14"/>
                      </a:lnTo>
                      <a:lnTo>
                        <a:pt x="12" y="2"/>
                      </a:lnTo>
                      <a:lnTo>
                        <a:pt x="12" y="0"/>
                      </a:lnTo>
                    </a:path>
                  </a:pathLst>
                </a:custGeom>
                <a:solidFill>
                  <a:srgbClr val="787878"/>
                </a:solidFill>
                <a:ln w="12700" cap="rnd">
                  <a:solidFill>
                    <a:srgbClr val="000000"/>
                  </a:solidFill>
                  <a:round/>
                  <a:headEnd/>
                  <a:tailEnd/>
                </a:ln>
              </p:spPr>
              <p:txBody>
                <a:bodyPr/>
                <a:lstStyle/>
                <a:p>
                  <a:endParaRPr lang="zh-CN" altLang="en-US"/>
                </a:p>
              </p:txBody>
            </p:sp>
            <p:sp>
              <p:nvSpPr>
                <p:cNvPr id="72688" name="Freeform 2761"/>
                <p:cNvSpPr>
                  <a:spLocks/>
                </p:cNvSpPr>
                <p:nvPr/>
              </p:nvSpPr>
              <p:spPr bwMode="auto">
                <a:xfrm>
                  <a:off x="4979" y="2866"/>
                  <a:ext cx="19" cy="20"/>
                </a:xfrm>
                <a:custGeom>
                  <a:avLst/>
                  <a:gdLst>
                    <a:gd name="T0" fmla="*/ 4 w 19"/>
                    <a:gd name="T1" fmla="*/ 0 h 20"/>
                    <a:gd name="T2" fmla="*/ 2 w 19"/>
                    <a:gd name="T3" fmla="*/ 0 h 20"/>
                    <a:gd name="T4" fmla="*/ 0 w 19"/>
                    <a:gd name="T5" fmla="*/ 2 h 20"/>
                    <a:gd name="T6" fmla="*/ 0 w 19"/>
                    <a:gd name="T7" fmla="*/ 7 h 20"/>
                    <a:gd name="T8" fmla="*/ 2 w 19"/>
                    <a:gd name="T9" fmla="*/ 9 h 20"/>
                    <a:gd name="T10" fmla="*/ 2 w 19"/>
                    <a:gd name="T11" fmla="*/ 11 h 20"/>
                    <a:gd name="T12" fmla="*/ 4 w 19"/>
                    <a:gd name="T13" fmla="*/ 14 h 20"/>
                    <a:gd name="T14" fmla="*/ 7 w 19"/>
                    <a:gd name="T15" fmla="*/ 14 h 20"/>
                    <a:gd name="T16" fmla="*/ 7 w 19"/>
                    <a:gd name="T17" fmla="*/ 16 h 20"/>
                    <a:gd name="T18" fmla="*/ 11 w 19"/>
                    <a:gd name="T19" fmla="*/ 19 h 20"/>
                    <a:gd name="T20" fmla="*/ 13 w 19"/>
                    <a:gd name="T21" fmla="*/ 19 h 20"/>
                    <a:gd name="T22" fmla="*/ 16 w 19"/>
                    <a:gd name="T23" fmla="*/ 19 h 20"/>
                    <a:gd name="T24" fmla="*/ 18 w 19"/>
                    <a:gd name="T25" fmla="*/ 16 h 20"/>
                    <a:gd name="T26" fmla="*/ 18 w 19"/>
                    <a:gd name="T27" fmla="*/ 14 h 20"/>
                    <a:gd name="T28" fmla="*/ 18 w 19"/>
                    <a:gd name="T29" fmla="*/ 9 h 20"/>
                    <a:gd name="T30" fmla="*/ 16 w 19"/>
                    <a:gd name="T31" fmla="*/ 7 h 20"/>
                    <a:gd name="T32" fmla="*/ 13 w 19"/>
                    <a:gd name="T33" fmla="*/ 4 h 20"/>
                    <a:gd name="T34" fmla="*/ 13 w 19"/>
                    <a:gd name="T35" fmla="*/ 2 h 20"/>
                    <a:gd name="T36" fmla="*/ 11 w 19"/>
                    <a:gd name="T37" fmla="*/ 2 h 20"/>
                    <a:gd name="T38" fmla="*/ 11 w 19"/>
                    <a:gd name="T39" fmla="*/ 0 h 20"/>
                    <a:gd name="T40" fmla="*/ 7 w 19"/>
                    <a:gd name="T41" fmla="*/ 0 h 20"/>
                    <a:gd name="T42" fmla="*/ 4 w 19"/>
                    <a:gd name="T43" fmla="*/ 0 h 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
                    <a:gd name="T67" fmla="*/ 0 h 20"/>
                    <a:gd name="T68" fmla="*/ 19 w 19"/>
                    <a:gd name="T69" fmla="*/ 20 h 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 h="20">
                      <a:moveTo>
                        <a:pt x="4" y="0"/>
                      </a:moveTo>
                      <a:lnTo>
                        <a:pt x="2" y="0"/>
                      </a:lnTo>
                      <a:lnTo>
                        <a:pt x="0" y="2"/>
                      </a:lnTo>
                      <a:lnTo>
                        <a:pt x="0" y="7"/>
                      </a:lnTo>
                      <a:lnTo>
                        <a:pt x="2" y="9"/>
                      </a:lnTo>
                      <a:lnTo>
                        <a:pt x="2" y="11"/>
                      </a:lnTo>
                      <a:lnTo>
                        <a:pt x="4" y="14"/>
                      </a:lnTo>
                      <a:lnTo>
                        <a:pt x="7" y="14"/>
                      </a:lnTo>
                      <a:lnTo>
                        <a:pt x="7" y="16"/>
                      </a:lnTo>
                      <a:lnTo>
                        <a:pt x="11" y="19"/>
                      </a:lnTo>
                      <a:lnTo>
                        <a:pt x="13" y="19"/>
                      </a:lnTo>
                      <a:lnTo>
                        <a:pt x="16" y="19"/>
                      </a:lnTo>
                      <a:lnTo>
                        <a:pt x="18" y="16"/>
                      </a:lnTo>
                      <a:lnTo>
                        <a:pt x="18" y="14"/>
                      </a:lnTo>
                      <a:lnTo>
                        <a:pt x="18" y="9"/>
                      </a:lnTo>
                      <a:lnTo>
                        <a:pt x="16" y="7"/>
                      </a:lnTo>
                      <a:lnTo>
                        <a:pt x="13" y="4"/>
                      </a:lnTo>
                      <a:lnTo>
                        <a:pt x="13" y="2"/>
                      </a:lnTo>
                      <a:lnTo>
                        <a:pt x="11" y="2"/>
                      </a:lnTo>
                      <a:lnTo>
                        <a:pt x="11" y="0"/>
                      </a:lnTo>
                      <a:lnTo>
                        <a:pt x="7" y="0"/>
                      </a:lnTo>
                      <a:lnTo>
                        <a:pt x="4" y="0"/>
                      </a:lnTo>
                    </a:path>
                  </a:pathLst>
                </a:custGeom>
                <a:solidFill>
                  <a:srgbClr val="D9D9D9"/>
                </a:solidFill>
                <a:ln w="12700" cap="rnd">
                  <a:solidFill>
                    <a:srgbClr val="000000"/>
                  </a:solidFill>
                  <a:round/>
                  <a:headEnd/>
                  <a:tailEnd/>
                </a:ln>
              </p:spPr>
              <p:txBody>
                <a:bodyPr/>
                <a:lstStyle/>
                <a:p>
                  <a:endParaRPr lang="zh-CN" altLang="en-US"/>
                </a:p>
              </p:txBody>
            </p:sp>
            <p:sp>
              <p:nvSpPr>
                <p:cNvPr id="72689" name="Freeform 2762"/>
                <p:cNvSpPr>
                  <a:spLocks/>
                </p:cNvSpPr>
                <p:nvPr/>
              </p:nvSpPr>
              <p:spPr bwMode="auto">
                <a:xfrm>
                  <a:off x="4993" y="2891"/>
                  <a:ext cx="18" cy="20"/>
                </a:xfrm>
                <a:custGeom>
                  <a:avLst/>
                  <a:gdLst>
                    <a:gd name="T0" fmla="*/ 4 w 18"/>
                    <a:gd name="T1" fmla="*/ 0 h 20"/>
                    <a:gd name="T2" fmla="*/ 2 w 18"/>
                    <a:gd name="T3" fmla="*/ 0 h 20"/>
                    <a:gd name="T4" fmla="*/ 2 w 18"/>
                    <a:gd name="T5" fmla="*/ 2 h 20"/>
                    <a:gd name="T6" fmla="*/ 0 w 18"/>
                    <a:gd name="T7" fmla="*/ 2 h 20"/>
                    <a:gd name="T8" fmla="*/ 0 w 18"/>
                    <a:gd name="T9" fmla="*/ 4 h 20"/>
                    <a:gd name="T10" fmla="*/ 0 w 18"/>
                    <a:gd name="T11" fmla="*/ 6 h 20"/>
                    <a:gd name="T12" fmla="*/ 0 w 18"/>
                    <a:gd name="T13" fmla="*/ 8 h 20"/>
                    <a:gd name="T14" fmla="*/ 2 w 18"/>
                    <a:gd name="T15" fmla="*/ 10 h 20"/>
                    <a:gd name="T16" fmla="*/ 2 w 18"/>
                    <a:gd name="T17" fmla="*/ 12 h 20"/>
                    <a:gd name="T18" fmla="*/ 4 w 18"/>
                    <a:gd name="T19" fmla="*/ 14 h 20"/>
                    <a:gd name="T20" fmla="*/ 6 w 18"/>
                    <a:gd name="T21" fmla="*/ 14 h 20"/>
                    <a:gd name="T22" fmla="*/ 8 w 18"/>
                    <a:gd name="T23" fmla="*/ 16 h 20"/>
                    <a:gd name="T24" fmla="*/ 8 w 18"/>
                    <a:gd name="T25" fmla="*/ 19 h 20"/>
                    <a:gd name="T26" fmla="*/ 10 w 18"/>
                    <a:gd name="T27" fmla="*/ 19 h 20"/>
                    <a:gd name="T28" fmla="*/ 11 w 18"/>
                    <a:gd name="T29" fmla="*/ 19 h 20"/>
                    <a:gd name="T30" fmla="*/ 13 w 18"/>
                    <a:gd name="T31" fmla="*/ 19 h 20"/>
                    <a:gd name="T32" fmla="*/ 15 w 18"/>
                    <a:gd name="T33" fmla="*/ 19 h 20"/>
                    <a:gd name="T34" fmla="*/ 15 w 18"/>
                    <a:gd name="T35" fmla="*/ 16 h 20"/>
                    <a:gd name="T36" fmla="*/ 17 w 18"/>
                    <a:gd name="T37" fmla="*/ 14 h 20"/>
                    <a:gd name="T38" fmla="*/ 17 w 18"/>
                    <a:gd name="T39" fmla="*/ 12 h 20"/>
                    <a:gd name="T40" fmla="*/ 15 w 18"/>
                    <a:gd name="T41" fmla="*/ 12 h 20"/>
                    <a:gd name="T42" fmla="*/ 15 w 18"/>
                    <a:gd name="T43" fmla="*/ 8 h 20"/>
                    <a:gd name="T44" fmla="*/ 13 w 18"/>
                    <a:gd name="T45" fmla="*/ 8 h 20"/>
                    <a:gd name="T46" fmla="*/ 13 w 18"/>
                    <a:gd name="T47" fmla="*/ 6 h 20"/>
                    <a:gd name="T48" fmla="*/ 11 w 18"/>
                    <a:gd name="T49" fmla="*/ 4 h 20"/>
                    <a:gd name="T50" fmla="*/ 10 w 18"/>
                    <a:gd name="T51" fmla="*/ 2 h 20"/>
                    <a:gd name="T52" fmla="*/ 8 w 18"/>
                    <a:gd name="T53" fmla="*/ 0 h 20"/>
                    <a:gd name="T54" fmla="*/ 6 w 18"/>
                    <a:gd name="T55" fmla="*/ 0 h 20"/>
                    <a:gd name="T56" fmla="*/ 4 w 18"/>
                    <a:gd name="T57" fmla="*/ 0 h 20"/>
                    <a:gd name="T58" fmla="*/ 4 w 18"/>
                    <a:gd name="T59" fmla="*/ 0 h 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8"/>
                    <a:gd name="T91" fmla="*/ 0 h 20"/>
                    <a:gd name="T92" fmla="*/ 18 w 18"/>
                    <a:gd name="T93" fmla="*/ 20 h 2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8" h="20">
                      <a:moveTo>
                        <a:pt x="4" y="0"/>
                      </a:moveTo>
                      <a:lnTo>
                        <a:pt x="2" y="0"/>
                      </a:lnTo>
                      <a:lnTo>
                        <a:pt x="2" y="2"/>
                      </a:lnTo>
                      <a:lnTo>
                        <a:pt x="0" y="2"/>
                      </a:lnTo>
                      <a:lnTo>
                        <a:pt x="0" y="4"/>
                      </a:lnTo>
                      <a:lnTo>
                        <a:pt x="0" y="6"/>
                      </a:lnTo>
                      <a:lnTo>
                        <a:pt x="0" y="8"/>
                      </a:lnTo>
                      <a:lnTo>
                        <a:pt x="2" y="10"/>
                      </a:lnTo>
                      <a:lnTo>
                        <a:pt x="2" y="12"/>
                      </a:lnTo>
                      <a:lnTo>
                        <a:pt x="4" y="14"/>
                      </a:lnTo>
                      <a:lnTo>
                        <a:pt x="6" y="14"/>
                      </a:lnTo>
                      <a:lnTo>
                        <a:pt x="8" y="16"/>
                      </a:lnTo>
                      <a:lnTo>
                        <a:pt x="8" y="19"/>
                      </a:lnTo>
                      <a:lnTo>
                        <a:pt x="10" y="19"/>
                      </a:lnTo>
                      <a:lnTo>
                        <a:pt x="11" y="19"/>
                      </a:lnTo>
                      <a:lnTo>
                        <a:pt x="13" y="19"/>
                      </a:lnTo>
                      <a:lnTo>
                        <a:pt x="15" y="19"/>
                      </a:lnTo>
                      <a:lnTo>
                        <a:pt x="15" y="16"/>
                      </a:lnTo>
                      <a:lnTo>
                        <a:pt x="17" y="14"/>
                      </a:lnTo>
                      <a:lnTo>
                        <a:pt x="17" y="12"/>
                      </a:lnTo>
                      <a:lnTo>
                        <a:pt x="15" y="12"/>
                      </a:lnTo>
                      <a:lnTo>
                        <a:pt x="15" y="8"/>
                      </a:lnTo>
                      <a:lnTo>
                        <a:pt x="13" y="8"/>
                      </a:lnTo>
                      <a:lnTo>
                        <a:pt x="13" y="6"/>
                      </a:lnTo>
                      <a:lnTo>
                        <a:pt x="11" y="4"/>
                      </a:lnTo>
                      <a:lnTo>
                        <a:pt x="10" y="2"/>
                      </a:lnTo>
                      <a:lnTo>
                        <a:pt x="8" y="0"/>
                      </a:lnTo>
                      <a:lnTo>
                        <a:pt x="6" y="0"/>
                      </a:lnTo>
                      <a:lnTo>
                        <a:pt x="4" y="0"/>
                      </a:lnTo>
                    </a:path>
                  </a:pathLst>
                </a:custGeom>
                <a:solidFill>
                  <a:srgbClr val="D9D9D9"/>
                </a:solidFill>
                <a:ln w="12700" cap="rnd">
                  <a:solidFill>
                    <a:srgbClr val="000000"/>
                  </a:solidFill>
                  <a:round/>
                  <a:headEnd/>
                  <a:tailEnd/>
                </a:ln>
              </p:spPr>
              <p:txBody>
                <a:bodyPr/>
                <a:lstStyle/>
                <a:p>
                  <a:endParaRPr lang="zh-CN" altLang="en-US"/>
                </a:p>
              </p:txBody>
            </p:sp>
            <p:sp>
              <p:nvSpPr>
                <p:cNvPr id="72690" name="Freeform 2763"/>
                <p:cNvSpPr>
                  <a:spLocks/>
                </p:cNvSpPr>
                <p:nvPr/>
              </p:nvSpPr>
              <p:spPr bwMode="auto">
                <a:xfrm>
                  <a:off x="5005" y="2869"/>
                  <a:ext cx="19" cy="19"/>
                </a:xfrm>
                <a:custGeom>
                  <a:avLst/>
                  <a:gdLst>
                    <a:gd name="T0" fmla="*/ 4 w 19"/>
                    <a:gd name="T1" fmla="*/ 0 h 19"/>
                    <a:gd name="T2" fmla="*/ 2 w 19"/>
                    <a:gd name="T3" fmla="*/ 2 h 19"/>
                    <a:gd name="T4" fmla="*/ 0 w 19"/>
                    <a:gd name="T5" fmla="*/ 4 h 19"/>
                    <a:gd name="T6" fmla="*/ 0 w 19"/>
                    <a:gd name="T7" fmla="*/ 6 h 19"/>
                    <a:gd name="T8" fmla="*/ 0 w 19"/>
                    <a:gd name="T9" fmla="*/ 8 h 19"/>
                    <a:gd name="T10" fmla="*/ 2 w 19"/>
                    <a:gd name="T11" fmla="*/ 10 h 19"/>
                    <a:gd name="T12" fmla="*/ 2 w 19"/>
                    <a:gd name="T13" fmla="*/ 12 h 19"/>
                    <a:gd name="T14" fmla="*/ 4 w 19"/>
                    <a:gd name="T15" fmla="*/ 12 h 19"/>
                    <a:gd name="T16" fmla="*/ 7 w 19"/>
                    <a:gd name="T17" fmla="*/ 14 h 19"/>
                    <a:gd name="T18" fmla="*/ 7 w 19"/>
                    <a:gd name="T19" fmla="*/ 16 h 19"/>
                    <a:gd name="T20" fmla="*/ 9 w 19"/>
                    <a:gd name="T21" fmla="*/ 16 h 19"/>
                    <a:gd name="T22" fmla="*/ 11 w 19"/>
                    <a:gd name="T23" fmla="*/ 16 h 19"/>
                    <a:gd name="T24" fmla="*/ 13 w 19"/>
                    <a:gd name="T25" fmla="*/ 18 h 19"/>
                    <a:gd name="T26" fmla="*/ 16 w 19"/>
                    <a:gd name="T27" fmla="*/ 18 h 19"/>
                    <a:gd name="T28" fmla="*/ 16 w 19"/>
                    <a:gd name="T29" fmla="*/ 16 h 19"/>
                    <a:gd name="T30" fmla="*/ 18 w 19"/>
                    <a:gd name="T31" fmla="*/ 16 h 19"/>
                    <a:gd name="T32" fmla="*/ 18 w 19"/>
                    <a:gd name="T33" fmla="*/ 14 h 19"/>
                    <a:gd name="T34" fmla="*/ 18 w 19"/>
                    <a:gd name="T35" fmla="*/ 12 h 19"/>
                    <a:gd name="T36" fmla="*/ 18 w 19"/>
                    <a:gd name="T37" fmla="*/ 10 h 19"/>
                    <a:gd name="T38" fmla="*/ 16 w 19"/>
                    <a:gd name="T39" fmla="*/ 8 h 19"/>
                    <a:gd name="T40" fmla="*/ 13 w 19"/>
                    <a:gd name="T41" fmla="*/ 6 h 19"/>
                    <a:gd name="T42" fmla="*/ 13 w 19"/>
                    <a:gd name="T43" fmla="*/ 4 h 19"/>
                    <a:gd name="T44" fmla="*/ 11 w 19"/>
                    <a:gd name="T45" fmla="*/ 2 h 19"/>
                    <a:gd name="T46" fmla="*/ 9 w 19"/>
                    <a:gd name="T47" fmla="*/ 0 h 19"/>
                    <a:gd name="T48" fmla="*/ 7 w 19"/>
                    <a:gd name="T49" fmla="*/ 0 h 19"/>
                    <a:gd name="T50" fmla="*/ 4 w 19"/>
                    <a:gd name="T51" fmla="*/ 0 h 19"/>
                    <a:gd name="T52" fmla="*/ 4 w 19"/>
                    <a:gd name="T53" fmla="*/ 0 h 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
                    <a:gd name="T82" fmla="*/ 0 h 19"/>
                    <a:gd name="T83" fmla="*/ 19 w 19"/>
                    <a:gd name="T84" fmla="*/ 19 h 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 h="19">
                      <a:moveTo>
                        <a:pt x="4" y="0"/>
                      </a:moveTo>
                      <a:lnTo>
                        <a:pt x="2" y="2"/>
                      </a:lnTo>
                      <a:lnTo>
                        <a:pt x="0" y="4"/>
                      </a:lnTo>
                      <a:lnTo>
                        <a:pt x="0" y="6"/>
                      </a:lnTo>
                      <a:lnTo>
                        <a:pt x="0" y="8"/>
                      </a:lnTo>
                      <a:lnTo>
                        <a:pt x="2" y="10"/>
                      </a:lnTo>
                      <a:lnTo>
                        <a:pt x="2" y="12"/>
                      </a:lnTo>
                      <a:lnTo>
                        <a:pt x="4" y="12"/>
                      </a:lnTo>
                      <a:lnTo>
                        <a:pt x="7" y="14"/>
                      </a:lnTo>
                      <a:lnTo>
                        <a:pt x="7" y="16"/>
                      </a:lnTo>
                      <a:lnTo>
                        <a:pt x="9" y="16"/>
                      </a:lnTo>
                      <a:lnTo>
                        <a:pt x="11" y="16"/>
                      </a:lnTo>
                      <a:lnTo>
                        <a:pt x="13" y="18"/>
                      </a:lnTo>
                      <a:lnTo>
                        <a:pt x="16" y="18"/>
                      </a:lnTo>
                      <a:lnTo>
                        <a:pt x="16" y="16"/>
                      </a:lnTo>
                      <a:lnTo>
                        <a:pt x="18" y="16"/>
                      </a:lnTo>
                      <a:lnTo>
                        <a:pt x="18" y="14"/>
                      </a:lnTo>
                      <a:lnTo>
                        <a:pt x="18" y="12"/>
                      </a:lnTo>
                      <a:lnTo>
                        <a:pt x="18" y="10"/>
                      </a:lnTo>
                      <a:lnTo>
                        <a:pt x="16" y="8"/>
                      </a:lnTo>
                      <a:lnTo>
                        <a:pt x="13" y="6"/>
                      </a:lnTo>
                      <a:lnTo>
                        <a:pt x="13" y="4"/>
                      </a:lnTo>
                      <a:lnTo>
                        <a:pt x="11" y="2"/>
                      </a:lnTo>
                      <a:lnTo>
                        <a:pt x="9" y="0"/>
                      </a:lnTo>
                      <a:lnTo>
                        <a:pt x="7" y="0"/>
                      </a:lnTo>
                      <a:lnTo>
                        <a:pt x="4" y="0"/>
                      </a:lnTo>
                    </a:path>
                  </a:pathLst>
                </a:custGeom>
                <a:solidFill>
                  <a:srgbClr val="D9D9D9"/>
                </a:solidFill>
                <a:ln w="12700" cap="rnd">
                  <a:solidFill>
                    <a:srgbClr val="000000"/>
                  </a:solidFill>
                  <a:round/>
                  <a:headEnd/>
                  <a:tailEnd/>
                </a:ln>
              </p:spPr>
              <p:txBody>
                <a:bodyPr/>
                <a:lstStyle/>
                <a:p>
                  <a:endParaRPr lang="zh-CN" altLang="en-US"/>
                </a:p>
              </p:txBody>
            </p:sp>
            <p:sp>
              <p:nvSpPr>
                <p:cNvPr id="72691" name="Freeform 2764"/>
                <p:cNvSpPr>
                  <a:spLocks/>
                </p:cNvSpPr>
                <p:nvPr/>
              </p:nvSpPr>
              <p:spPr bwMode="auto">
                <a:xfrm>
                  <a:off x="5035" y="2873"/>
                  <a:ext cx="19" cy="19"/>
                </a:xfrm>
                <a:custGeom>
                  <a:avLst/>
                  <a:gdLst>
                    <a:gd name="T0" fmla="*/ 2 w 19"/>
                    <a:gd name="T1" fmla="*/ 0 h 19"/>
                    <a:gd name="T2" fmla="*/ 0 w 19"/>
                    <a:gd name="T3" fmla="*/ 2 h 19"/>
                    <a:gd name="T4" fmla="*/ 0 w 19"/>
                    <a:gd name="T5" fmla="*/ 5 h 19"/>
                    <a:gd name="T6" fmla="*/ 0 w 19"/>
                    <a:gd name="T7" fmla="*/ 7 h 19"/>
                    <a:gd name="T8" fmla="*/ 0 w 19"/>
                    <a:gd name="T9" fmla="*/ 9 h 19"/>
                    <a:gd name="T10" fmla="*/ 2 w 19"/>
                    <a:gd name="T11" fmla="*/ 11 h 19"/>
                    <a:gd name="T12" fmla="*/ 2 w 19"/>
                    <a:gd name="T13" fmla="*/ 14 h 19"/>
                    <a:gd name="T14" fmla="*/ 4 w 19"/>
                    <a:gd name="T15" fmla="*/ 14 h 19"/>
                    <a:gd name="T16" fmla="*/ 6 w 19"/>
                    <a:gd name="T17" fmla="*/ 16 h 19"/>
                    <a:gd name="T18" fmla="*/ 8 w 19"/>
                    <a:gd name="T19" fmla="*/ 16 h 19"/>
                    <a:gd name="T20" fmla="*/ 10 w 19"/>
                    <a:gd name="T21" fmla="*/ 18 h 19"/>
                    <a:gd name="T22" fmla="*/ 12 w 19"/>
                    <a:gd name="T23" fmla="*/ 18 h 19"/>
                    <a:gd name="T24" fmla="*/ 15 w 19"/>
                    <a:gd name="T25" fmla="*/ 18 h 19"/>
                    <a:gd name="T26" fmla="*/ 18 w 19"/>
                    <a:gd name="T27" fmla="*/ 18 h 19"/>
                    <a:gd name="T28" fmla="*/ 18 w 19"/>
                    <a:gd name="T29" fmla="*/ 16 h 19"/>
                    <a:gd name="T30" fmla="*/ 18 w 19"/>
                    <a:gd name="T31" fmla="*/ 14 h 19"/>
                    <a:gd name="T32" fmla="*/ 18 w 19"/>
                    <a:gd name="T33" fmla="*/ 11 h 19"/>
                    <a:gd name="T34" fmla="*/ 18 w 19"/>
                    <a:gd name="T35" fmla="*/ 9 h 19"/>
                    <a:gd name="T36" fmla="*/ 18 w 19"/>
                    <a:gd name="T37" fmla="*/ 7 h 19"/>
                    <a:gd name="T38" fmla="*/ 15 w 19"/>
                    <a:gd name="T39" fmla="*/ 5 h 19"/>
                    <a:gd name="T40" fmla="*/ 15 w 19"/>
                    <a:gd name="T41" fmla="*/ 2 h 19"/>
                    <a:gd name="T42" fmla="*/ 12 w 19"/>
                    <a:gd name="T43" fmla="*/ 2 h 19"/>
                    <a:gd name="T44" fmla="*/ 10 w 19"/>
                    <a:gd name="T45" fmla="*/ 0 h 19"/>
                    <a:gd name="T46" fmla="*/ 8 w 19"/>
                    <a:gd name="T47" fmla="*/ 0 h 19"/>
                    <a:gd name="T48" fmla="*/ 6 w 19"/>
                    <a:gd name="T49" fmla="*/ 0 h 19"/>
                    <a:gd name="T50" fmla="*/ 4 w 19"/>
                    <a:gd name="T51" fmla="*/ 0 h 19"/>
                    <a:gd name="T52" fmla="*/ 2 w 19"/>
                    <a:gd name="T53" fmla="*/ 0 h 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
                    <a:gd name="T82" fmla="*/ 0 h 19"/>
                    <a:gd name="T83" fmla="*/ 19 w 19"/>
                    <a:gd name="T84" fmla="*/ 19 h 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 h="19">
                      <a:moveTo>
                        <a:pt x="2" y="0"/>
                      </a:moveTo>
                      <a:lnTo>
                        <a:pt x="0" y="2"/>
                      </a:lnTo>
                      <a:lnTo>
                        <a:pt x="0" y="5"/>
                      </a:lnTo>
                      <a:lnTo>
                        <a:pt x="0" y="7"/>
                      </a:lnTo>
                      <a:lnTo>
                        <a:pt x="0" y="9"/>
                      </a:lnTo>
                      <a:lnTo>
                        <a:pt x="2" y="11"/>
                      </a:lnTo>
                      <a:lnTo>
                        <a:pt x="2" y="14"/>
                      </a:lnTo>
                      <a:lnTo>
                        <a:pt x="4" y="14"/>
                      </a:lnTo>
                      <a:lnTo>
                        <a:pt x="6" y="16"/>
                      </a:lnTo>
                      <a:lnTo>
                        <a:pt x="8" y="16"/>
                      </a:lnTo>
                      <a:lnTo>
                        <a:pt x="10" y="18"/>
                      </a:lnTo>
                      <a:lnTo>
                        <a:pt x="12" y="18"/>
                      </a:lnTo>
                      <a:lnTo>
                        <a:pt x="15" y="18"/>
                      </a:lnTo>
                      <a:lnTo>
                        <a:pt x="18" y="18"/>
                      </a:lnTo>
                      <a:lnTo>
                        <a:pt x="18" y="16"/>
                      </a:lnTo>
                      <a:lnTo>
                        <a:pt x="18" y="14"/>
                      </a:lnTo>
                      <a:lnTo>
                        <a:pt x="18" y="11"/>
                      </a:lnTo>
                      <a:lnTo>
                        <a:pt x="18" y="9"/>
                      </a:lnTo>
                      <a:lnTo>
                        <a:pt x="18" y="7"/>
                      </a:lnTo>
                      <a:lnTo>
                        <a:pt x="15" y="5"/>
                      </a:lnTo>
                      <a:lnTo>
                        <a:pt x="15" y="2"/>
                      </a:lnTo>
                      <a:lnTo>
                        <a:pt x="12" y="2"/>
                      </a:lnTo>
                      <a:lnTo>
                        <a:pt x="10" y="0"/>
                      </a:lnTo>
                      <a:lnTo>
                        <a:pt x="8" y="0"/>
                      </a:lnTo>
                      <a:lnTo>
                        <a:pt x="6" y="0"/>
                      </a:lnTo>
                      <a:lnTo>
                        <a:pt x="4" y="0"/>
                      </a:lnTo>
                      <a:lnTo>
                        <a:pt x="2" y="0"/>
                      </a:lnTo>
                    </a:path>
                  </a:pathLst>
                </a:custGeom>
                <a:solidFill>
                  <a:srgbClr val="D9D9D9"/>
                </a:solidFill>
                <a:ln w="12700" cap="rnd">
                  <a:solidFill>
                    <a:srgbClr val="000000"/>
                  </a:solidFill>
                  <a:round/>
                  <a:headEnd/>
                  <a:tailEnd/>
                </a:ln>
              </p:spPr>
              <p:txBody>
                <a:bodyPr/>
                <a:lstStyle/>
                <a:p>
                  <a:endParaRPr lang="zh-CN" altLang="en-US"/>
                </a:p>
              </p:txBody>
            </p:sp>
            <p:sp>
              <p:nvSpPr>
                <p:cNvPr id="72692" name="Freeform 2765"/>
                <p:cNvSpPr>
                  <a:spLocks/>
                </p:cNvSpPr>
                <p:nvPr/>
              </p:nvSpPr>
              <p:spPr bwMode="auto">
                <a:xfrm>
                  <a:off x="5017" y="2895"/>
                  <a:ext cx="20" cy="19"/>
                </a:xfrm>
                <a:custGeom>
                  <a:avLst/>
                  <a:gdLst>
                    <a:gd name="T0" fmla="*/ 5 w 20"/>
                    <a:gd name="T1" fmla="*/ 0 h 19"/>
                    <a:gd name="T2" fmla="*/ 3 w 20"/>
                    <a:gd name="T3" fmla="*/ 0 h 19"/>
                    <a:gd name="T4" fmla="*/ 3 w 20"/>
                    <a:gd name="T5" fmla="*/ 2 h 19"/>
                    <a:gd name="T6" fmla="*/ 0 w 20"/>
                    <a:gd name="T7" fmla="*/ 5 h 19"/>
                    <a:gd name="T8" fmla="*/ 0 w 20"/>
                    <a:gd name="T9" fmla="*/ 7 h 19"/>
                    <a:gd name="T10" fmla="*/ 3 w 20"/>
                    <a:gd name="T11" fmla="*/ 9 h 19"/>
                    <a:gd name="T12" fmla="*/ 3 w 20"/>
                    <a:gd name="T13" fmla="*/ 11 h 19"/>
                    <a:gd name="T14" fmla="*/ 5 w 20"/>
                    <a:gd name="T15" fmla="*/ 11 h 19"/>
                    <a:gd name="T16" fmla="*/ 7 w 20"/>
                    <a:gd name="T17" fmla="*/ 16 h 19"/>
                    <a:gd name="T18" fmla="*/ 9 w 20"/>
                    <a:gd name="T19" fmla="*/ 16 h 19"/>
                    <a:gd name="T20" fmla="*/ 9 w 20"/>
                    <a:gd name="T21" fmla="*/ 18 h 19"/>
                    <a:gd name="T22" fmla="*/ 11 w 20"/>
                    <a:gd name="T23" fmla="*/ 18 h 19"/>
                    <a:gd name="T24" fmla="*/ 13 w 20"/>
                    <a:gd name="T25" fmla="*/ 18 h 19"/>
                    <a:gd name="T26" fmla="*/ 15 w 20"/>
                    <a:gd name="T27" fmla="*/ 18 h 19"/>
                    <a:gd name="T28" fmla="*/ 17 w 20"/>
                    <a:gd name="T29" fmla="*/ 16 h 19"/>
                    <a:gd name="T30" fmla="*/ 19 w 20"/>
                    <a:gd name="T31" fmla="*/ 14 h 19"/>
                    <a:gd name="T32" fmla="*/ 17 w 20"/>
                    <a:gd name="T33" fmla="*/ 11 h 19"/>
                    <a:gd name="T34" fmla="*/ 17 w 20"/>
                    <a:gd name="T35" fmla="*/ 9 h 19"/>
                    <a:gd name="T36" fmla="*/ 15 w 20"/>
                    <a:gd name="T37" fmla="*/ 7 h 19"/>
                    <a:gd name="T38" fmla="*/ 15 w 20"/>
                    <a:gd name="T39" fmla="*/ 5 h 19"/>
                    <a:gd name="T40" fmla="*/ 13 w 20"/>
                    <a:gd name="T41" fmla="*/ 2 h 19"/>
                    <a:gd name="T42" fmla="*/ 11 w 20"/>
                    <a:gd name="T43" fmla="*/ 2 h 19"/>
                    <a:gd name="T44" fmla="*/ 9 w 20"/>
                    <a:gd name="T45" fmla="*/ 0 h 19"/>
                    <a:gd name="T46" fmla="*/ 7 w 20"/>
                    <a:gd name="T47" fmla="*/ 0 h 19"/>
                    <a:gd name="T48" fmla="*/ 5 w 20"/>
                    <a:gd name="T49" fmla="*/ 0 h 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
                    <a:gd name="T76" fmla="*/ 0 h 19"/>
                    <a:gd name="T77" fmla="*/ 20 w 20"/>
                    <a:gd name="T78" fmla="*/ 19 h 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 h="19">
                      <a:moveTo>
                        <a:pt x="5" y="0"/>
                      </a:moveTo>
                      <a:lnTo>
                        <a:pt x="3" y="0"/>
                      </a:lnTo>
                      <a:lnTo>
                        <a:pt x="3" y="2"/>
                      </a:lnTo>
                      <a:lnTo>
                        <a:pt x="0" y="5"/>
                      </a:lnTo>
                      <a:lnTo>
                        <a:pt x="0" y="7"/>
                      </a:lnTo>
                      <a:lnTo>
                        <a:pt x="3" y="9"/>
                      </a:lnTo>
                      <a:lnTo>
                        <a:pt x="3" y="11"/>
                      </a:lnTo>
                      <a:lnTo>
                        <a:pt x="5" y="11"/>
                      </a:lnTo>
                      <a:lnTo>
                        <a:pt x="7" y="16"/>
                      </a:lnTo>
                      <a:lnTo>
                        <a:pt x="9" y="16"/>
                      </a:lnTo>
                      <a:lnTo>
                        <a:pt x="9" y="18"/>
                      </a:lnTo>
                      <a:lnTo>
                        <a:pt x="11" y="18"/>
                      </a:lnTo>
                      <a:lnTo>
                        <a:pt x="13" y="18"/>
                      </a:lnTo>
                      <a:lnTo>
                        <a:pt x="15" y="18"/>
                      </a:lnTo>
                      <a:lnTo>
                        <a:pt x="17" y="16"/>
                      </a:lnTo>
                      <a:lnTo>
                        <a:pt x="19" y="14"/>
                      </a:lnTo>
                      <a:lnTo>
                        <a:pt x="17" y="11"/>
                      </a:lnTo>
                      <a:lnTo>
                        <a:pt x="17" y="9"/>
                      </a:lnTo>
                      <a:lnTo>
                        <a:pt x="15" y="7"/>
                      </a:lnTo>
                      <a:lnTo>
                        <a:pt x="15" y="5"/>
                      </a:lnTo>
                      <a:lnTo>
                        <a:pt x="13" y="2"/>
                      </a:lnTo>
                      <a:lnTo>
                        <a:pt x="11" y="2"/>
                      </a:lnTo>
                      <a:lnTo>
                        <a:pt x="9" y="0"/>
                      </a:lnTo>
                      <a:lnTo>
                        <a:pt x="7" y="0"/>
                      </a:lnTo>
                      <a:lnTo>
                        <a:pt x="5" y="0"/>
                      </a:lnTo>
                    </a:path>
                  </a:pathLst>
                </a:custGeom>
                <a:solidFill>
                  <a:srgbClr val="D9D9D9"/>
                </a:solidFill>
                <a:ln w="12700" cap="rnd">
                  <a:solidFill>
                    <a:srgbClr val="000000"/>
                  </a:solidFill>
                  <a:round/>
                  <a:headEnd/>
                  <a:tailEnd/>
                </a:ln>
              </p:spPr>
              <p:txBody>
                <a:bodyPr/>
                <a:lstStyle/>
                <a:p>
                  <a:endParaRPr lang="zh-CN" altLang="en-US"/>
                </a:p>
              </p:txBody>
            </p:sp>
            <p:sp>
              <p:nvSpPr>
                <p:cNvPr id="72693" name="Freeform 2766"/>
                <p:cNvSpPr>
                  <a:spLocks/>
                </p:cNvSpPr>
                <p:nvPr/>
              </p:nvSpPr>
              <p:spPr bwMode="auto">
                <a:xfrm>
                  <a:off x="5047" y="2897"/>
                  <a:ext cx="19" cy="19"/>
                </a:xfrm>
                <a:custGeom>
                  <a:avLst/>
                  <a:gdLst>
                    <a:gd name="T0" fmla="*/ 3 w 19"/>
                    <a:gd name="T1" fmla="*/ 0 h 19"/>
                    <a:gd name="T2" fmla="*/ 0 w 19"/>
                    <a:gd name="T3" fmla="*/ 2 h 19"/>
                    <a:gd name="T4" fmla="*/ 0 w 19"/>
                    <a:gd name="T5" fmla="*/ 4 h 19"/>
                    <a:gd name="T6" fmla="*/ 0 w 19"/>
                    <a:gd name="T7" fmla="*/ 6 h 19"/>
                    <a:gd name="T8" fmla="*/ 0 w 19"/>
                    <a:gd name="T9" fmla="*/ 8 h 19"/>
                    <a:gd name="T10" fmla="*/ 3 w 19"/>
                    <a:gd name="T11" fmla="*/ 10 h 19"/>
                    <a:gd name="T12" fmla="*/ 3 w 19"/>
                    <a:gd name="T13" fmla="*/ 12 h 19"/>
                    <a:gd name="T14" fmla="*/ 5 w 19"/>
                    <a:gd name="T15" fmla="*/ 14 h 19"/>
                    <a:gd name="T16" fmla="*/ 7 w 19"/>
                    <a:gd name="T17" fmla="*/ 16 h 19"/>
                    <a:gd name="T18" fmla="*/ 9 w 19"/>
                    <a:gd name="T19" fmla="*/ 16 h 19"/>
                    <a:gd name="T20" fmla="*/ 11 w 19"/>
                    <a:gd name="T21" fmla="*/ 16 h 19"/>
                    <a:gd name="T22" fmla="*/ 11 w 19"/>
                    <a:gd name="T23" fmla="*/ 18 h 19"/>
                    <a:gd name="T24" fmla="*/ 13 w 19"/>
                    <a:gd name="T25" fmla="*/ 18 h 19"/>
                    <a:gd name="T26" fmla="*/ 15 w 19"/>
                    <a:gd name="T27" fmla="*/ 16 h 19"/>
                    <a:gd name="T28" fmla="*/ 15 w 19"/>
                    <a:gd name="T29" fmla="*/ 14 h 19"/>
                    <a:gd name="T30" fmla="*/ 18 w 19"/>
                    <a:gd name="T31" fmla="*/ 14 h 19"/>
                    <a:gd name="T32" fmla="*/ 18 w 19"/>
                    <a:gd name="T33" fmla="*/ 12 h 19"/>
                    <a:gd name="T34" fmla="*/ 18 w 19"/>
                    <a:gd name="T35" fmla="*/ 10 h 19"/>
                    <a:gd name="T36" fmla="*/ 15 w 19"/>
                    <a:gd name="T37" fmla="*/ 8 h 19"/>
                    <a:gd name="T38" fmla="*/ 13 w 19"/>
                    <a:gd name="T39" fmla="*/ 6 h 19"/>
                    <a:gd name="T40" fmla="*/ 11 w 19"/>
                    <a:gd name="T41" fmla="*/ 4 h 19"/>
                    <a:gd name="T42" fmla="*/ 9 w 19"/>
                    <a:gd name="T43" fmla="*/ 2 h 19"/>
                    <a:gd name="T44" fmla="*/ 7 w 19"/>
                    <a:gd name="T45" fmla="*/ 0 h 19"/>
                    <a:gd name="T46" fmla="*/ 5 w 19"/>
                    <a:gd name="T47" fmla="*/ 0 h 19"/>
                    <a:gd name="T48" fmla="*/ 3 w 19"/>
                    <a:gd name="T49" fmla="*/ 0 h 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
                    <a:gd name="T76" fmla="*/ 0 h 19"/>
                    <a:gd name="T77" fmla="*/ 19 w 19"/>
                    <a:gd name="T78" fmla="*/ 19 h 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 h="19">
                      <a:moveTo>
                        <a:pt x="3" y="0"/>
                      </a:moveTo>
                      <a:lnTo>
                        <a:pt x="0" y="2"/>
                      </a:lnTo>
                      <a:lnTo>
                        <a:pt x="0" y="4"/>
                      </a:lnTo>
                      <a:lnTo>
                        <a:pt x="0" y="6"/>
                      </a:lnTo>
                      <a:lnTo>
                        <a:pt x="0" y="8"/>
                      </a:lnTo>
                      <a:lnTo>
                        <a:pt x="3" y="10"/>
                      </a:lnTo>
                      <a:lnTo>
                        <a:pt x="3" y="12"/>
                      </a:lnTo>
                      <a:lnTo>
                        <a:pt x="5" y="14"/>
                      </a:lnTo>
                      <a:lnTo>
                        <a:pt x="7" y="16"/>
                      </a:lnTo>
                      <a:lnTo>
                        <a:pt x="9" y="16"/>
                      </a:lnTo>
                      <a:lnTo>
                        <a:pt x="11" y="16"/>
                      </a:lnTo>
                      <a:lnTo>
                        <a:pt x="11" y="18"/>
                      </a:lnTo>
                      <a:lnTo>
                        <a:pt x="13" y="18"/>
                      </a:lnTo>
                      <a:lnTo>
                        <a:pt x="15" y="16"/>
                      </a:lnTo>
                      <a:lnTo>
                        <a:pt x="15" y="14"/>
                      </a:lnTo>
                      <a:lnTo>
                        <a:pt x="18" y="14"/>
                      </a:lnTo>
                      <a:lnTo>
                        <a:pt x="18" y="12"/>
                      </a:lnTo>
                      <a:lnTo>
                        <a:pt x="18" y="10"/>
                      </a:lnTo>
                      <a:lnTo>
                        <a:pt x="15" y="8"/>
                      </a:lnTo>
                      <a:lnTo>
                        <a:pt x="13" y="6"/>
                      </a:lnTo>
                      <a:lnTo>
                        <a:pt x="11" y="4"/>
                      </a:lnTo>
                      <a:lnTo>
                        <a:pt x="9" y="2"/>
                      </a:lnTo>
                      <a:lnTo>
                        <a:pt x="7" y="0"/>
                      </a:lnTo>
                      <a:lnTo>
                        <a:pt x="5" y="0"/>
                      </a:lnTo>
                      <a:lnTo>
                        <a:pt x="3" y="0"/>
                      </a:lnTo>
                    </a:path>
                  </a:pathLst>
                </a:custGeom>
                <a:solidFill>
                  <a:srgbClr val="D9D9D9"/>
                </a:solidFill>
                <a:ln w="12700" cap="rnd">
                  <a:solidFill>
                    <a:srgbClr val="000000"/>
                  </a:solidFill>
                  <a:round/>
                  <a:headEnd/>
                  <a:tailEnd/>
                </a:ln>
              </p:spPr>
              <p:txBody>
                <a:bodyPr/>
                <a:lstStyle/>
                <a:p>
                  <a:endParaRPr lang="zh-CN" altLang="en-US"/>
                </a:p>
              </p:txBody>
            </p:sp>
            <p:sp>
              <p:nvSpPr>
                <p:cNvPr id="72694" name="Freeform 2767"/>
                <p:cNvSpPr>
                  <a:spLocks/>
                </p:cNvSpPr>
                <p:nvPr/>
              </p:nvSpPr>
              <p:spPr bwMode="auto">
                <a:xfrm>
                  <a:off x="4863" y="2903"/>
                  <a:ext cx="238" cy="32"/>
                </a:xfrm>
                <a:custGeom>
                  <a:avLst/>
                  <a:gdLst>
                    <a:gd name="T0" fmla="*/ 232 w 238"/>
                    <a:gd name="T1" fmla="*/ 20 h 32"/>
                    <a:gd name="T2" fmla="*/ 0 w 238"/>
                    <a:gd name="T3" fmla="*/ 0 h 32"/>
                    <a:gd name="T4" fmla="*/ 8 w 238"/>
                    <a:gd name="T5" fmla="*/ 14 h 32"/>
                    <a:gd name="T6" fmla="*/ 237 w 238"/>
                    <a:gd name="T7" fmla="*/ 31 h 32"/>
                    <a:gd name="T8" fmla="*/ 232 w 238"/>
                    <a:gd name="T9" fmla="*/ 20 h 32"/>
                    <a:gd name="T10" fmla="*/ 0 60000 65536"/>
                    <a:gd name="T11" fmla="*/ 0 60000 65536"/>
                    <a:gd name="T12" fmla="*/ 0 60000 65536"/>
                    <a:gd name="T13" fmla="*/ 0 60000 65536"/>
                    <a:gd name="T14" fmla="*/ 0 60000 65536"/>
                    <a:gd name="T15" fmla="*/ 0 w 238"/>
                    <a:gd name="T16" fmla="*/ 0 h 32"/>
                    <a:gd name="T17" fmla="*/ 238 w 238"/>
                    <a:gd name="T18" fmla="*/ 32 h 32"/>
                  </a:gdLst>
                  <a:ahLst/>
                  <a:cxnLst>
                    <a:cxn ang="T10">
                      <a:pos x="T0" y="T1"/>
                    </a:cxn>
                    <a:cxn ang="T11">
                      <a:pos x="T2" y="T3"/>
                    </a:cxn>
                    <a:cxn ang="T12">
                      <a:pos x="T4" y="T5"/>
                    </a:cxn>
                    <a:cxn ang="T13">
                      <a:pos x="T6" y="T7"/>
                    </a:cxn>
                    <a:cxn ang="T14">
                      <a:pos x="T8" y="T9"/>
                    </a:cxn>
                  </a:cxnLst>
                  <a:rect l="T15" t="T16" r="T17" b="T18"/>
                  <a:pathLst>
                    <a:path w="238" h="32">
                      <a:moveTo>
                        <a:pt x="232" y="20"/>
                      </a:moveTo>
                      <a:lnTo>
                        <a:pt x="0" y="0"/>
                      </a:lnTo>
                      <a:lnTo>
                        <a:pt x="8" y="14"/>
                      </a:lnTo>
                      <a:lnTo>
                        <a:pt x="237" y="31"/>
                      </a:lnTo>
                      <a:lnTo>
                        <a:pt x="232" y="20"/>
                      </a:lnTo>
                    </a:path>
                  </a:pathLst>
                </a:custGeom>
                <a:solidFill>
                  <a:srgbClr val="59801A"/>
                </a:solidFill>
                <a:ln w="12700" cap="rnd">
                  <a:solidFill>
                    <a:srgbClr val="000000"/>
                  </a:solidFill>
                  <a:round/>
                  <a:headEnd/>
                  <a:tailEnd/>
                </a:ln>
              </p:spPr>
              <p:txBody>
                <a:bodyPr/>
                <a:lstStyle/>
                <a:p>
                  <a:endParaRPr lang="zh-CN" altLang="en-US"/>
                </a:p>
              </p:txBody>
            </p:sp>
            <p:sp>
              <p:nvSpPr>
                <p:cNvPr id="72695" name="Freeform 2768"/>
                <p:cNvSpPr>
                  <a:spLocks/>
                </p:cNvSpPr>
                <p:nvPr/>
              </p:nvSpPr>
              <p:spPr bwMode="auto">
                <a:xfrm>
                  <a:off x="4840" y="2837"/>
                  <a:ext cx="212" cy="30"/>
                </a:xfrm>
                <a:custGeom>
                  <a:avLst/>
                  <a:gdLst>
                    <a:gd name="T0" fmla="*/ 0 w 212"/>
                    <a:gd name="T1" fmla="*/ 1 h 30"/>
                    <a:gd name="T2" fmla="*/ 211 w 212"/>
                    <a:gd name="T3" fmla="*/ 29 h 30"/>
                    <a:gd name="T4" fmla="*/ 207 w 212"/>
                    <a:gd name="T5" fmla="*/ 27 h 30"/>
                    <a:gd name="T6" fmla="*/ 199 w 212"/>
                    <a:gd name="T7" fmla="*/ 25 h 30"/>
                    <a:gd name="T8" fmla="*/ 4 w 212"/>
                    <a:gd name="T9" fmla="*/ 0 h 30"/>
                    <a:gd name="T10" fmla="*/ 0 w 212"/>
                    <a:gd name="T11" fmla="*/ 0 h 30"/>
                    <a:gd name="T12" fmla="*/ 0 w 212"/>
                    <a:gd name="T13" fmla="*/ 1 h 30"/>
                    <a:gd name="T14" fmla="*/ 0 60000 65536"/>
                    <a:gd name="T15" fmla="*/ 0 60000 65536"/>
                    <a:gd name="T16" fmla="*/ 0 60000 65536"/>
                    <a:gd name="T17" fmla="*/ 0 60000 65536"/>
                    <a:gd name="T18" fmla="*/ 0 60000 65536"/>
                    <a:gd name="T19" fmla="*/ 0 60000 65536"/>
                    <a:gd name="T20" fmla="*/ 0 60000 65536"/>
                    <a:gd name="T21" fmla="*/ 0 w 212"/>
                    <a:gd name="T22" fmla="*/ 0 h 30"/>
                    <a:gd name="T23" fmla="*/ 212 w 212"/>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2" h="30">
                      <a:moveTo>
                        <a:pt x="0" y="1"/>
                      </a:moveTo>
                      <a:lnTo>
                        <a:pt x="211" y="29"/>
                      </a:lnTo>
                      <a:lnTo>
                        <a:pt x="207" y="27"/>
                      </a:lnTo>
                      <a:lnTo>
                        <a:pt x="199" y="25"/>
                      </a:lnTo>
                      <a:lnTo>
                        <a:pt x="4" y="0"/>
                      </a:lnTo>
                      <a:lnTo>
                        <a:pt x="0" y="0"/>
                      </a:lnTo>
                      <a:lnTo>
                        <a:pt x="0" y="1"/>
                      </a:lnTo>
                    </a:path>
                  </a:pathLst>
                </a:custGeom>
                <a:solidFill>
                  <a:srgbClr val="2E5400"/>
                </a:solidFill>
                <a:ln w="12700" cap="rnd">
                  <a:solidFill>
                    <a:srgbClr val="000000"/>
                  </a:solidFill>
                  <a:round/>
                  <a:headEnd/>
                  <a:tailEnd/>
                </a:ln>
              </p:spPr>
              <p:txBody>
                <a:bodyPr/>
                <a:lstStyle/>
                <a:p>
                  <a:endParaRPr lang="zh-CN" altLang="en-US"/>
                </a:p>
              </p:txBody>
            </p:sp>
            <p:sp>
              <p:nvSpPr>
                <p:cNvPr id="72696" name="Freeform 2769"/>
                <p:cNvSpPr>
                  <a:spLocks/>
                </p:cNvSpPr>
                <p:nvPr/>
              </p:nvSpPr>
              <p:spPr bwMode="auto">
                <a:xfrm>
                  <a:off x="4628" y="3004"/>
                  <a:ext cx="110" cy="50"/>
                </a:xfrm>
                <a:custGeom>
                  <a:avLst/>
                  <a:gdLst>
                    <a:gd name="T0" fmla="*/ 17 w 110"/>
                    <a:gd name="T1" fmla="*/ 2 h 50"/>
                    <a:gd name="T2" fmla="*/ 0 w 110"/>
                    <a:gd name="T3" fmla="*/ 8 h 50"/>
                    <a:gd name="T4" fmla="*/ 97 w 110"/>
                    <a:gd name="T5" fmla="*/ 49 h 50"/>
                    <a:gd name="T6" fmla="*/ 109 w 110"/>
                    <a:gd name="T7" fmla="*/ 39 h 50"/>
                    <a:gd name="T8" fmla="*/ 17 w 110"/>
                    <a:gd name="T9" fmla="*/ 0 h 50"/>
                    <a:gd name="T10" fmla="*/ 17 w 110"/>
                    <a:gd name="T11" fmla="*/ 2 h 50"/>
                    <a:gd name="T12" fmla="*/ 0 60000 65536"/>
                    <a:gd name="T13" fmla="*/ 0 60000 65536"/>
                    <a:gd name="T14" fmla="*/ 0 60000 65536"/>
                    <a:gd name="T15" fmla="*/ 0 60000 65536"/>
                    <a:gd name="T16" fmla="*/ 0 60000 65536"/>
                    <a:gd name="T17" fmla="*/ 0 60000 65536"/>
                    <a:gd name="T18" fmla="*/ 0 w 110"/>
                    <a:gd name="T19" fmla="*/ 0 h 50"/>
                    <a:gd name="T20" fmla="*/ 110 w 110"/>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110" h="50">
                      <a:moveTo>
                        <a:pt x="17" y="2"/>
                      </a:moveTo>
                      <a:lnTo>
                        <a:pt x="0" y="8"/>
                      </a:lnTo>
                      <a:lnTo>
                        <a:pt x="97" y="49"/>
                      </a:lnTo>
                      <a:lnTo>
                        <a:pt x="109" y="39"/>
                      </a:lnTo>
                      <a:lnTo>
                        <a:pt x="17" y="0"/>
                      </a:lnTo>
                      <a:lnTo>
                        <a:pt x="17" y="2"/>
                      </a:lnTo>
                    </a:path>
                  </a:pathLst>
                </a:custGeom>
                <a:solidFill>
                  <a:srgbClr val="739933"/>
                </a:solidFill>
                <a:ln w="12700" cap="rnd">
                  <a:solidFill>
                    <a:srgbClr val="000000"/>
                  </a:solidFill>
                  <a:round/>
                  <a:headEnd/>
                  <a:tailEnd/>
                </a:ln>
              </p:spPr>
              <p:txBody>
                <a:bodyPr/>
                <a:lstStyle/>
                <a:p>
                  <a:endParaRPr lang="zh-CN" altLang="en-US"/>
                </a:p>
              </p:txBody>
            </p:sp>
            <p:sp>
              <p:nvSpPr>
                <p:cNvPr id="72697" name="Freeform 2770"/>
                <p:cNvSpPr>
                  <a:spLocks/>
                </p:cNvSpPr>
                <p:nvPr/>
              </p:nvSpPr>
              <p:spPr bwMode="auto">
                <a:xfrm>
                  <a:off x="4718" y="3043"/>
                  <a:ext cx="47" cy="19"/>
                </a:xfrm>
                <a:custGeom>
                  <a:avLst/>
                  <a:gdLst>
                    <a:gd name="T0" fmla="*/ 0 w 47"/>
                    <a:gd name="T1" fmla="*/ 18 h 19"/>
                    <a:gd name="T2" fmla="*/ 16 w 47"/>
                    <a:gd name="T3" fmla="*/ 3 h 19"/>
                    <a:gd name="T4" fmla="*/ 20 w 47"/>
                    <a:gd name="T5" fmla="*/ 0 h 19"/>
                    <a:gd name="T6" fmla="*/ 26 w 47"/>
                    <a:gd name="T7" fmla="*/ 3 h 19"/>
                    <a:gd name="T8" fmla="*/ 40 w 47"/>
                    <a:gd name="T9" fmla="*/ 10 h 19"/>
                    <a:gd name="T10" fmla="*/ 46 w 47"/>
                    <a:gd name="T11" fmla="*/ 13 h 19"/>
                    <a:gd name="T12" fmla="*/ 0 w 47"/>
                    <a:gd name="T13" fmla="*/ 18 h 19"/>
                    <a:gd name="T14" fmla="*/ 0 60000 65536"/>
                    <a:gd name="T15" fmla="*/ 0 60000 65536"/>
                    <a:gd name="T16" fmla="*/ 0 60000 65536"/>
                    <a:gd name="T17" fmla="*/ 0 60000 65536"/>
                    <a:gd name="T18" fmla="*/ 0 60000 65536"/>
                    <a:gd name="T19" fmla="*/ 0 60000 65536"/>
                    <a:gd name="T20" fmla="*/ 0 60000 65536"/>
                    <a:gd name="T21" fmla="*/ 0 w 47"/>
                    <a:gd name="T22" fmla="*/ 0 h 19"/>
                    <a:gd name="T23" fmla="*/ 47 w 47"/>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19">
                      <a:moveTo>
                        <a:pt x="0" y="18"/>
                      </a:moveTo>
                      <a:lnTo>
                        <a:pt x="16" y="3"/>
                      </a:lnTo>
                      <a:lnTo>
                        <a:pt x="20" y="0"/>
                      </a:lnTo>
                      <a:lnTo>
                        <a:pt x="26" y="3"/>
                      </a:lnTo>
                      <a:lnTo>
                        <a:pt x="40" y="10"/>
                      </a:lnTo>
                      <a:lnTo>
                        <a:pt x="46" y="13"/>
                      </a:lnTo>
                      <a:lnTo>
                        <a:pt x="0" y="18"/>
                      </a:lnTo>
                    </a:path>
                  </a:pathLst>
                </a:custGeom>
                <a:solidFill>
                  <a:srgbClr val="739933"/>
                </a:solidFill>
                <a:ln w="12700" cap="rnd">
                  <a:solidFill>
                    <a:srgbClr val="000000"/>
                  </a:solidFill>
                  <a:round/>
                  <a:headEnd/>
                  <a:tailEnd/>
                </a:ln>
              </p:spPr>
              <p:txBody>
                <a:bodyPr/>
                <a:lstStyle/>
                <a:p>
                  <a:endParaRPr lang="zh-CN" altLang="en-US"/>
                </a:p>
              </p:txBody>
            </p:sp>
            <p:sp>
              <p:nvSpPr>
                <p:cNvPr id="72698" name="Freeform 2771"/>
                <p:cNvSpPr>
                  <a:spLocks/>
                </p:cNvSpPr>
                <p:nvPr/>
              </p:nvSpPr>
              <p:spPr bwMode="auto">
                <a:xfrm>
                  <a:off x="4750" y="3035"/>
                  <a:ext cx="240" cy="43"/>
                </a:xfrm>
                <a:custGeom>
                  <a:avLst/>
                  <a:gdLst>
                    <a:gd name="T0" fmla="*/ 0 w 240"/>
                    <a:gd name="T1" fmla="*/ 18 h 43"/>
                    <a:gd name="T2" fmla="*/ 239 w 240"/>
                    <a:gd name="T3" fmla="*/ 0 h 43"/>
                    <a:gd name="T4" fmla="*/ 239 w 240"/>
                    <a:gd name="T5" fmla="*/ 18 h 43"/>
                    <a:gd name="T6" fmla="*/ 5 w 240"/>
                    <a:gd name="T7" fmla="*/ 42 h 43"/>
                    <a:gd name="T8" fmla="*/ 5 w 240"/>
                    <a:gd name="T9" fmla="*/ 20 h 43"/>
                    <a:gd name="T10" fmla="*/ 0 w 240"/>
                    <a:gd name="T11" fmla="*/ 18 h 43"/>
                    <a:gd name="T12" fmla="*/ 0 60000 65536"/>
                    <a:gd name="T13" fmla="*/ 0 60000 65536"/>
                    <a:gd name="T14" fmla="*/ 0 60000 65536"/>
                    <a:gd name="T15" fmla="*/ 0 60000 65536"/>
                    <a:gd name="T16" fmla="*/ 0 60000 65536"/>
                    <a:gd name="T17" fmla="*/ 0 60000 65536"/>
                    <a:gd name="T18" fmla="*/ 0 w 240"/>
                    <a:gd name="T19" fmla="*/ 0 h 43"/>
                    <a:gd name="T20" fmla="*/ 240 w 240"/>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240" h="43">
                      <a:moveTo>
                        <a:pt x="0" y="18"/>
                      </a:moveTo>
                      <a:lnTo>
                        <a:pt x="239" y="0"/>
                      </a:lnTo>
                      <a:lnTo>
                        <a:pt x="239" y="18"/>
                      </a:lnTo>
                      <a:lnTo>
                        <a:pt x="5" y="42"/>
                      </a:lnTo>
                      <a:lnTo>
                        <a:pt x="5" y="20"/>
                      </a:lnTo>
                      <a:lnTo>
                        <a:pt x="0" y="18"/>
                      </a:lnTo>
                    </a:path>
                  </a:pathLst>
                </a:custGeom>
                <a:solidFill>
                  <a:srgbClr val="739933"/>
                </a:solidFill>
                <a:ln w="12700" cap="rnd">
                  <a:solidFill>
                    <a:srgbClr val="000000"/>
                  </a:solidFill>
                  <a:round/>
                  <a:headEnd/>
                  <a:tailEnd/>
                </a:ln>
              </p:spPr>
              <p:txBody>
                <a:bodyPr/>
                <a:lstStyle/>
                <a:p>
                  <a:endParaRPr lang="zh-CN" altLang="en-US"/>
                </a:p>
              </p:txBody>
            </p:sp>
            <p:sp>
              <p:nvSpPr>
                <p:cNvPr id="72699" name="Freeform 2772"/>
                <p:cNvSpPr>
                  <a:spLocks/>
                </p:cNvSpPr>
                <p:nvPr/>
              </p:nvSpPr>
              <p:spPr bwMode="auto">
                <a:xfrm>
                  <a:off x="4525" y="3080"/>
                  <a:ext cx="204" cy="28"/>
                </a:xfrm>
                <a:custGeom>
                  <a:avLst/>
                  <a:gdLst>
                    <a:gd name="T0" fmla="*/ 201 w 204"/>
                    <a:gd name="T1" fmla="*/ 3 h 28"/>
                    <a:gd name="T2" fmla="*/ 0 w 204"/>
                    <a:gd name="T3" fmla="*/ 0 h 28"/>
                    <a:gd name="T4" fmla="*/ 0 w 204"/>
                    <a:gd name="T5" fmla="*/ 13 h 28"/>
                    <a:gd name="T6" fmla="*/ 203 w 204"/>
                    <a:gd name="T7" fmla="*/ 27 h 28"/>
                    <a:gd name="T8" fmla="*/ 203 w 204"/>
                    <a:gd name="T9" fmla="*/ 5 h 28"/>
                    <a:gd name="T10" fmla="*/ 201 w 204"/>
                    <a:gd name="T11" fmla="*/ 3 h 28"/>
                    <a:gd name="T12" fmla="*/ 0 60000 65536"/>
                    <a:gd name="T13" fmla="*/ 0 60000 65536"/>
                    <a:gd name="T14" fmla="*/ 0 60000 65536"/>
                    <a:gd name="T15" fmla="*/ 0 60000 65536"/>
                    <a:gd name="T16" fmla="*/ 0 60000 65536"/>
                    <a:gd name="T17" fmla="*/ 0 60000 65536"/>
                    <a:gd name="T18" fmla="*/ 0 w 204"/>
                    <a:gd name="T19" fmla="*/ 0 h 28"/>
                    <a:gd name="T20" fmla="*/ 204 w 204"/>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204" h="28">
                      <a:moveTo>
                        <a:pt x="201" y="3"/>
                      </a:moveTo>
                      <a:lnTo>
                        <a:pt x="0" y="0"/>
                      </a:lnTo>
                      <a:lnTo>
                        <a:pt x="0" y="13"/>
                      </a:lnTo>
                      <a:lnTo>
                        <a:pt x="203" y="27"/>
                      </a:lnTo>
                      <a:lnTo>
                        <a:pt x="203" y="5"/>
                      </a:lnTo>
                      <a:lnTo>
                        <a:pt x="201" y="3"/>
                      </a:lnTo>
                    </a:path>
                  </a:pathLst>
                </a:custGeom>
                <a:solidFill>
                  <a:srgbClr val="59801A"/>
                </a:solidFill>
                <a:ln w="12700" cap="rnd">
                  <a:solidFill>
                    <a:srgbClr val="000000"/>
                  </a:solidFill>
                  <a:round/>
                  <a:headEnd/>
                  <a:tailEnd/>
                </a:ln>
              </p:spPr>
              <p:txBody>
                <a:bodyPr/>
                <a:lstStyle/>
                <a:p>
                  <a:endParaRPr lang="zh-CN" altLang="en-US"/>
                </a:p>
              </p:txBody>
            </p:sp>
            <p:sp>
              <p:nvSpPr>
                <p:cNvPr id="72700" name="Freeform 2773"/>
                <p:cNvSpPr>
                  <a:spLocks/>
                </p:cNvSpPr>
                <p:nvPr/>
              </p:nvSpPr>
              <p:spPr bwMode="auto">
                <a:xfrm>
                  <a:off x="4510" y="3077"/>
                  <a:ext cx="21" cy="20"/>
                </a:xfrm>
                <a:custGeom>
                  <a:avLst/>
                  <a:gdLst>
                    <a:gd name="T0" fmla="*/ 4 w 21"/>
                    <a:gd name="T1" fmla="*/ 2 h 20"/>
                    <a:gd name="T2" fmla="*/ 4 w 21"/>
                    <a:gd name="T3" fmla="*/ 4 h 20"/>
                    <a:gd name="T4" fmla="*/ 2 w 21"/>
                    <a:gd name="T5" fmla="*/ 4 h 20"/>
                    <a:gd name="T6" fmla="*/ 2 w 21"/>
                    <a:gd name="T7" fmla="*/ 6 h 20"/>
                    <a:gd name="T8" fmla="*/ 0 w 21"/>
                    <a:gd name="T9" fmla="*/ 8 h 20"/>
                    <a:gd name="T10" fmla="*/ 0 w 21"/>
                    <a:gd name="T11" fmla="*/ 10 h 20"/>
                    <a:gd name="T12" fmla="*/ 0 w 21"/>
                    <a:gd name="T13" fmla="*/ 12 h 20"/>
                    <a:gd name="T14" fmla="*/ 2 w 21"/>
                    <a:gd name="T15" fmla="*/ 12 h 20"/>
                    <a:gd name="T16" fmla="*/ 2 w 21"/>
                    <a:gd name="T17" fmla="*/ 14 h 20"/>
                    <a:gd name="T18" fmla="*/ 2 w 21"/>
                    <a:gd name="T19" fmla="*/ 16 h 20"/>
                    <a:gd name="T20" fmla="*/ 4 w 21"/>
                    <a:gd name="T21" fmla="*/ 16 h 20"/>
                    <a:gd name="T22" fmla="*/ 4 w 21"/>
                    <a:gd name="T23" fmla="*/ 19 h 20"/>
                    <a:gd name="T24" fmla="*/ 10 w 21"/>
                    <a:gd name="T25" fmla="*/ 19 h 20"/>
                    <a:gd name="T26" fmla="*/ 20 w 21"/>
                    <a:gd name="T27" fmla="*/ 19 h 20"/>
                    <a:gd name="T28" fmla="*/ 20 w 21"/>
                    <a:gd name="T29" fmla="*/ 0 h 20"/>
                    <a:gd name="T30" fmla="*/ 10 w 21"/>
                    <a:gd name="T31" fmla="*/ 0 h 20"/>
                    <a:gd name="T32" fmla="*/ 4 w 21"/>
                    <a:gd name="T33" fmla="*/ 0 h 20"/>
                    <a:gd name="T34" fmla="*/ 4 w 21"/>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20"/>
                    <a:gd name="T56" fmla="*/ 21 w 21"/>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20">
                      <a:moveTo>
                        <a:pt x="4" y="2"/>
                      </a:moveTo>
                      <a:lnTo>
                        <a:pt x="4" y="4"/>
                      </a:lnTo>
                      <a:lnTo>
                        <a:pt x="2" y="4"/>
                      </a:lnTo>
                      <a:lnTo>
                        <a:pt x="2" y="6"/>
                      </a:lnTo>
                      <a:lnTo>
                        <a:pt x="0" y="8"/>
                      </a:lnTo>
                      <a:lnTo>
                        <a:pt x="0" y="10"/>
                      </a:lnTo>
                      <a:lnTo>
                        <a:pt x="0" y="12"/>
                      </a:lnTo>
                      <a:lnTo>
                        <a:pt x="2" y="12"/>
                      </a:lnTo>
                      <a:lnTo>
                        <a:pt x="2" y="14"/>
                      </a:lnTo>
                      <a:lnTo>
                        <a:pt x="2" y="16"/>
                      </a:lnTo>
                      <a:lnTo>
                        <a:pt x="4" y="16"/>
                      </a:lnTo>
                      <a:lnTo>
                        <a:pt x="4" y="19"/>
                      </a:lnTo>
                      <a:lnTo>
                        <a:pt x="10" y="19"/>
                      </a:lnTo>
                      <a:lnTo>
                        <a:pt x="20" y="19"/>
                      </a:lnTo>
                      <a:lnTo>
                        <a:pt x="20" y="0"/>
                      </a:lnTo>
                      <a:lnTo>
                        <a:pt x="10" y="0"/>
                      </a:lnTo>
                      <a:lnTo>
                        <a:pt x="4" y="0"/>
                      </a:lnTo>
                      <a:lnTo>
                        <a:pt x="4" y="2"/>
                      </a:lnTo>
                    </a:path>
                  </a:pathLst>
                </a:custGeom>
                <a:solidFill>
                  <a:srgbClr val="59801A"/>
                </a:solidFill>
                <a:ln w="12700" cap="rnd">
                  <a:solidFill>
                    <a:srgbClr val="000000"/>
                  </a:solidFill>
                  <a:round/>
                  <a:headEnd/>
                  <a:tailEnd/>
                </a:ln>
              </p:spPr>
              <p:txBody>
                <a:bodyPr/>
                <a:lstStyle/>
                <a:p>
                  <a:endParaRPr lang="zh-CN" altLang="en-US"/>
                </a:p>
              </p:txBody>
            </p:sp>
            <p:sp>
              <p:nvSpPr>
                <p:cNvPr id="72701" name="Oval 2774"/>
                <p:cNvSpPr>
                  <a:spLocks noChangeArrowheads="1"/>
                </p:cNvSpPr>
                <p:nvPr/>
              </p:nvSpPr>
              <p:spPr bwMode="auto">
                <a:xfrm>
                  <a:off x="4515" y="3085"/>
                  <a:ext cx="12" cy="11"/>
                </a:xfrm>
                <a:prstGeom prst="ellipse">
                  <a:avLst/>
                </a:prstGeom>
                <a:solidFill>
                  <a:srgbClr val="FFFFFF"/>
                </a:solidFill>
                <a:ln w="12700">
                  <a:solidFill>
                    <a:srgbClr val="000000"/>
                  </a:solidFill>
                  <a:round/>
                  <a:headEnd/>
                  <a:tailEnd/>
                </a:ln>
              </p:spPr>
              <p:txBody>
                <a:bodyPr wrap="none" anchor="ctr"/>
                <a:lstStyle/>
                <a:p>
                  <a:endParaRPr lang="zh-CN" altLang="en-US"/>
                </a:p>
              </p:txBody>
            </p:sp>
            <p:sp>
              <p:nvSpPr>
                <p:cNvPr id="72702" name="Freeform 2775"/>
                <p:cNvSpPr>
                  <a:spLocks/>
                </p:cNvSpPr>
                <p:nvPr/>
              </p:nvSpPr>
              <p:spPr bwMode="auto">
                <a:xfrm>
                  <a:off x="4694" y="3053"/>
                  <a:ext cx="62" cy="25"/>
                </a:xfrm>
                <a:custGeom>
                  <a:avLst/>
                  <a:gdLst>
                    <a:gd name="T0" fmla="*/ 3 w 62"/>
                    <a:gd name="T1" fmla="*/ 2 h 25"/>
                    <a:gd name="T2" fmla="*/ 61 w 62"/>
                    <a:gd name="T3" fmla="*/ 2 h 25"/>
                    <a:gd name="T4" fmla="*/ 61 w 62"/>
                    <a:gd name="T5" fmla="*/ 24 h 25"/>
                    <a:gd name="T6" fmla="*/ 5 w 62"/>
                    <a:gd name="T7" fmla="*/ 22 h 25"/>
                    <a:gd name="T8" fmla="*/ 0 w 62"/>
                    <a:gd name="T9" fmla="*/ 0 h 25"/>
                    <a:gd name="T10" fmla="*/ 3 w 62"/>
                    <a:gd name="T11" fmla="*/ 2 h 25"/>
                    <a:gd name="T12" fmla="*/ 0 60000 65536"/>
                    <a:gd name="T13" fmla="*/ 0 60000 65536"/>
                    <a:gd name="T14" fmla="*/ 0 60000 65536"/>
                    <a:gd name="T15" fmla="*/ 0 60000 65536"/>
                    <a:gd name="T16" fmla="*/ 0 60000 65536"/>
                    <a:gd name="T17" fmla="*/ 0 60000 65536"/>
                    <a:gd name="T18" fmla="*/ 0 w 62"/>
                    <a:gd name="T19" fmla="*/ 0 h 25"/>
                    <a:gd name="T20" fmla="*/ 62 w 62"/>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62" h="25">
                      <a:moveTo>
                        <a:pt x="3" y="2"/>
                      </a:moveTo>
                      <a:lnTo>
                        <a:pt x="61" y="2"/>
                      </a:lnTo>
                      <a:lnTo>
                        <a:pt x="61" y="24"/>
                      </a:lnTo>
                      <a:lnTo>
                        <a:pt x="5" y="22"/>
                      </a:lnTo>
                      <a:lnTo>
                        <a:pt x="0" y="0"/>
                      </a:lnTo>
                      <a:lnTo>
                        <a:pt x="3" y="2"/>
                      </a:lnTo>
                    </a:path>
                  </a:pathLst>
                </a:custGeom>
                <a:solidFill>
                  <a:srgbClr val="59801A"/>
                </a:solidFill>
                <a:ln w="12700" cap="rnd">
                  <a:solidFill>
                    <a:srgbClr val="000000"/>
                  </a:solidFill>
                  <a:round/>
                  <a:headEnd/>
                  <a:tailEnd/>
                </a:ln>
              </p:spPr>
              <p:txBody>
                <a:bodyPr/>
                <a:lstStyle/>
                <a:p>
                  <a:endParaRPr lang="zh-CN" altLang="en-US"/>
                </a:p>
              </p:txBody>
            </p:sp>
            <p:sp>
              <p:nvSpPr>
                <p:cNvPr id="72703" name="Freeform 2776"/>
                <p:cNvSpPr>
                  <a:spLocks/>
                </p:cNvSpPr>
                <p:nvPr/>
              </p:nvSpPr>
              <p:spPr bwMode="auto">
                <a:xfrm>
                  <a:off x="4518" y="3055"/>
                  <a:ext cx="185" cy="21"/>
                </a:xfrm>
                <a:custGeom>
                  <a:avLst/>
                  <a:gdLst>
                    <a:gd name="T0" fmla="*/ 0 w 185"/>
                    <a:gd name="T1" fmla="*/ 2 h 21"/>
                    <a:gd name="T2" fmla="*/ 181 w 185"/>
                    <a:gd name="T3" fmla="*/ 0 h 21"/>
                    <a:gd name="T4" fmla="*/ 184 w 185"/>
                    <a:gd name="T5" fmla="*/ 20 h 21"/>
                    <a:gd name="T6" fmla="*/ 2 w 185"/>
                    <a:gd name="T7" fmla="*/ 16 h 21"/>
                    <a:gd name="T8" fmla="*/ 2 w 185"/>
                    <a:gd name="T9" fmla="*/ 2 h 21"/>
                    <a:gd name="T10" fmla="*/ 0 w 185"/>
                    <a:gd name="T11" fmla="*/ 2 h 21"/>
                    <a:gd name="T12" fmla="*/ 0 60000 65536"/>
                    <a:gd name="T13" fmla="*/ 0 60000 65536"/>
                    <a:gd name="T14" fmla="*/ 0 60000 65536"/>
                    <a:gd name="T15" fmla="*/ 0 60000 65536"/>
                    <a:gd name="T16" fmla="*/ 0 60000 65536"/>
                    <a:gd name="T17" fmla="*/ 0 60000 65536"/>
                    <a:gd name="T18" fmla="*/ 0 w 185"/>
                    <a:gd name="T19" fmla="*/ 0 h 21"/>
                    <a:gd name="T20" fmla="*/ 185 w 185"/>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185" h="21">
                      <a:moveTo>
                        <a:pt x="0" y="2"/>
                      </a:moveTo>
                      <a:lnTo>
                        <a:pt x="181" y="0"/>
                      </a:lnTo>
                      <a:lnTo>
                        <a:pt x="184" y="20"/>
                      </a:lnTo>
                      <a:lnTo>
                        <a:pt x="2" y="16"/>
                      </a:lnTo>
                      <a:lnTo>
                        <a:pt x="2" y="2"/>
                      </a:lnTo>
                      <a:lnTo>
                        <a:pt x="0" y="2"/>
                      </a:lnTo>
                    </a:path>
                  </a:pathLst>
                </a:custGeom>
                <a:solidFill>
                  <a:srgbClr val="739933"/>
                </a:solidFill>
                <a:ln w="12700" cap="rnd">
                  <a:solidFill>
                    <a:srgbClr val="000000"/>
                  </a:solidFill>
                  <a:round/>
                  <a:headEnd/>
                  <a:tailEnd/>
                </a:ln>
              </p:spPr>
              <p:txBody>
                <a:bodyPr/>
                <a:lstStyle/>
                <a:p>
                  <a:endParaRPr lang="zh-CN" altLang="en-US"/>
                </a:p>
              </p:txBody>
            </p:sp>
            <p:sp>
              <p:nvSpPr>
                <p:cNvPr id="72704" name="Rectangle 2777"/>
                <p:cNvSpPr>
                  <a:spLocks noChangeArrowheads="1"/>
                </p:cNvSpPr>
                <p:nvPr/>
              </p:nvSpPr>
              <p:spPr bwMode="auto">
                <a:xfrm>
                  <a:off x="4632" y="3066"/>
                  <a:ext cx="12" cy="12"/>
                </a:xfrm>
                <a:prstGeom prst="rect">
                  <a:avLst/>
                </a:prstGeom>
                <a:solidFill>
                  <a:srgbClr val="000000"/>
                </a:solidFill>
                <a:ln w="12700">
                  <a:solidFill>
                    <a:srgbClr val="000000"/>
                  </a:solidFill>
                  <a:miter lim="800000"/>
                  <a:headEnd/>
                  <a:tailEnd/>
                </a:ln>
              </p:spPr>
              <p:txBody>
                <a:bodyPr wrap="none" anchor="ctr"/>
                <a:lstStyle/>
                <a:p>
                  <a:endParaRPr lang="zh-CN" altLang="en-US"/>
                </a:p>
              </p:txBody>
            </p:sp>
            <p:sp>
              <p:nvSpPr>
                <p:cNvPr id="72705" name="Rectangle 2778"/>
                <p:cNvSpPr>
                  <a:spLocks noChangeArrowheads="1"/>
                </p:cNvSpPr>
                <p:nvPr/>
              </p:nvSpPr>
              <p:spPr bwMode="auto">
                <a:xfrm>
                  <a:off x="4523" y="3063"/>
                  <a:ext cx="12" cy="11"/>
                </a:xfrm>
                <a:prstGeom prst="rect">
                  <a:avLst/>
                </a:prstGeom>
                <a:solidFill>
                  <a:srgbClr val="000000"/>
                </a:solidFill>
                <a:ln w="12700">
                  <a:solidFill>
                    <a:srgbClr val="000000"/>
                  </a:solidFill>
                  <a:miter lim="800000"/>
                  <a:headEnd/>
                  <a:tailEnd/>
                </a:ln>
              </p:spPr>
              <p:txBody>
                <a:bodyPr wrap="none" anchor="ctr"/>
                <a:lstStyle/>
                <a:p>
                  <a:endParaRPr lang="zh-CN" altLang="en-US"/>
                </a:p>
              </p:txBody>
            </p:sp>
            <p:sp>
              <p:nvSpPr>
                <p:cNvPr id="72706" name="Oval 2779"/>
                <p:cNvSpPr>
                  <a:spLocks noChangeArrowheads="1"/>
                </p:cNvSpPr>
                <p:nvPr/>
              </p:nvSpPr>
              <p:spPr bwMode="auto">
                <a:xfrm>
                  <a:off x="4740" y="3063"/>
                  <a:ext cx="12" cy="11"/>
                </a:xfrm>
                <a:prstGeom prst="ellipse">
                  <a:avLst/>
                </a:prstGeom>
                <a:solidFill>
                  <a:srgbClr val="FFFFFF"/>
                </a:solidFill>
                <a:ln w="12700">
                  <a:solidFill>
                    <a:srgbClr val="000000"/>
                  </a:solidFill>
                  <a:round/>
                  <a:headEnd/>
                  <a:tailEnd/>
                </a:ln>
              </p:spPr>
              <p:txBody>
                <a:bodyPr wrap="none" anchor="ctr"/>
                <a:lstStyle/>
                <a:p>
                  <a:endParaRPr lang="zh-CN" altLang="en-US"/>
                </a:p>
              </p:txBody>
            </p:sp>
            <p:sp>
              <p:nvSpPr>
                <p:cNvPr id="72707" name="Freeform 2780"/>
                <p:cNvSpPr>
                  <a:spLocks/>
                </p:cNvSpPr>
                <p:nvPr/>
              </p:nvSpPr>
              <p:spPr bwMode="auto">
                <a:xfrm>
                  <a:off x="4902" y="3077"/>
                  <a:ext cx="20" cy="20"/>
                </a:xfrm>
                <a:custGeom>
                  <a:avLst/>
                  <a:gdLst>
                    <a:gd name="T0" fmla="*/ 15 w 20"/>
                    <a:gd name="T1" fmla="*/ 0 h 20"/>
                    <a:gd name="T2" fmla="*/ 9 w 20"/>
                    <a:gd name="T3" fmla="*/ 0 h 20"/>
                    <a:gd name="T4" fmla="*/ 5 w 20"/>
                    <a:gd name="T5" fmla="*/ 0 h 20"/>
                    <a:gd name="T6" fmla="*/ 3 w 20"/>
                    <a:gd name="T7" fmla="*/ 4 h 20"/>
                    <a:gd name="T8" fmla="*/ 0 w 20"/>
                    <a:gd name="T9" fmla="*/ 6 h 20"/>
                    <a:gd name="T10" fmla="*/ 0 w 20"/>
                    <a:gd name="T11" fmla="*/ 12 h 20"/>
                    <a:gd name="T12" fmla="*/ 3 w 20"/>
                    <a:gd name="T13" fmla="*/ 16 h 20"/>
                    <a:gd name="T14" fmla="*/ 7 w 20"/>
                    <a:gd name="T15" fmla="*/ 19 h 20"/>
                    <a:gd name="T16" fmla="*/ 9 w 20"/>
                    <a:gd name="T17" fmla="*/ 19 h 20"/>
                    <a:gd name="T18" fmla="*/ 13 w 20"/>
                    <a:gd name="T19" fmla="*/ 19 h 20"/>
                    <a:gd name="T20" fmla="*/ 19 w 20"/>
                    <a:gd name="T21" fmla="*/ 6 h 20"/>
                    <a:gd name="T22" fmla="*/ 15 w 20"/>
                    <a:gd name="T23" fmla="*/ 0 h 20"/>
                    <a:gd name="T24" fmla="*/ 15 w 20"/>
                    <a:gd name="T25" fmla="*/ 0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20"/>
                    <a:gd name="T41" fmla="*/ 20 w 20"/>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20">
                      <a:moveTo>
                        <a:pt x="15" y="0"/>
                      </a:moveTo>
                      <a:lnTo>
                        <a:pt x="9" y="0"/>
                      </a:lnTo>
                      <a:lnTo>
                        <a:pt x="5" y="0"/>
                      </a:lnTo>
                      <a:lnTo>
                        <a:pt x="3" y="4"/>
                      </a:lnTo>
                      <a:lnTo>
                        <a:pt x="0" y="6"/>
                      </a:lnTo>
                      <a:lnTo>
                        <a:pt x="0" y="12"/>
                      </a:lnTo>
                      <a:lnTo>
                        <a:pt x="3" y="16"/>
                      </a:lnTo>
                      <a:lnTo>
                        <a:pt x="7" y="19"/>
                      </a:lnTo>
                      <a:lnTo>
                        <a:pt x="9" y="19"/>
                      </a:lnTo>
                      <a:lnTo>
                        <a:pt x="13" y="19"/>
                      </a:lnTo>
                      <a:lnTo>
                        <a:pt x="19" y="6"/>
                      </a:lnTo>
                      <a:lnTo>
                        <a:pt x="15" y="0"/>
                      </a:lnTo>
                    </a:path>
                  </a:pathLst>
                </a:custGeom>
                <a:solidFill>
                  <a:srgbClr val="787878"/>
                </a:solidFill>
                <a:ln w="12700" cap="rnd">
                  <a:solidFill>
                    <a:srgbClr val="000000"/>
                  </a:solidFill>
                  <a:round/>
                  <a:headEnd/>
                  <a:tailEnd/>
                </a:ln>
              </p:spPr>
              <p:txBody>
                <a:bodyPr/>
                <a:lstStyle/>
                <a:p>
                  <a:endParaRPr lang="zh-CN" altLang="en-US"/>
                </a:p>
              </p:txBody>
            </p:sp>
            <p:sp>
              <p:nvSpPr>
                <p:cNvPr id="72708" name="Oval 2781"/>
                <p:cNvSpPr>
                  <a:spLocks noChangeArrowheads="1"/>
                </p:cNvSpPr>
                <p:nvPr/>
              </p:nvSpPr>
              <p:spPr bwMode="auto">
                <a:xfrm>
                  <a:off x="4911" y="3079"/>
                  <a:ext cx="14" cy="14"/>
                </a:xfrm>
                <a:prstGeom prst="ellipse">
                  <a:avLst/>
                </a:prstGeom>
                <a:solidFill>
                  <a:srgbClr val="EBEBEB"/>
                </a:solidFill>
                <a:ln w="12700">
                  <a:solidFill>
                    <a:srgbClr val="000000"/>
                  </a:solidFill>
                  <a:round/>
                  <a:headEnd/>
                  <a:tailEnd/>
                </a:ln>
              </p:spPr>
              <p:txBody>
                <a:bodyPr wrap="none" anchor="ctr"/>
                <a:lstStyle/>
                <a:p>
                  <a:endParaRPr lang="zh-CN" altLang="en-US"/>
                </a:p>
              </p:txBody>
            </p:sp>
            <p:sp>
              <p:nvSpPr>
                <p:cNvPr id="72709" name="Oval 2782"/>
                <p:cNvSpPr>
                  <a:spLocks noChangeArrowheads="1"/>
                </p:cNvSpPr>
                <p:nvPr/>
              </p:nvSpPr>
              <p:spPr bwMode="auto">
                <a:xfrm>
                  <a:off x="4913" y="3081"/>
                  <a:ext cx="12" cy="12"/>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710" name="Freeform 2783"/>
                <p:cNvSpPr>
                  <a:spLocks/>
                </p:cNvSpPr>
                <p:nvPr/>
              </p:nvSpPr>
              <p:spPr bwMode="auto">
                <a:xfrm>
                  <a:off x="4910" y="3080"/>
                  <a:ext cx="20" cy="19"/>
                </a:xfrm>
                <a:custGeom>
                  <a:avLst/>
                  <a:gdLst>
                    <a:gd name="T0" fmla="*/ 10 w 20"/>
                    <a:gd name="T1" fmla="*/ 0 h 19"/>
                    <a:gd name="T2" fmla="*/ 13 w 20"/>
                    <a:gd name="T3" fmla="*/ 3 h 19"/>
                    <a:gd name="T4" fmla="*/ 19 w 20"/>
                    <a:gd name="T5" fmla="*/ 8 h 19"/>
                    <a:gd name="T6" fmla="*/ 19 w 20"/>
                    <a:gd name="T7" fmla="*/ 10 h 19"/>
                    <a:gd name="T8" fmla="*/ 13 w 20"/>
                    <a:gd name="T9" fmla="*/ 15 h 19"/>
                    <a:gd name="T10" fmla="*/ 4 w 20"/>
                    <a:gd name="T11" fmla="*/ 18 h 19"/>
                    <a:gd name="T12" fmla="*/ 0 w 20"/>
                    <a:gd name="T13" fmla="*/ 15 h 19"/>
                    <a:gd name="T14" fmla="*/ 0 w 20"/>
                    <a:gd name="T15" fmla="*/ 10 h 19"/>
                    <a:gd name="T16" fmla="*/ 0 w 20"/>
                    <a:gd name="T17" fmla="*/ 5 h 19"/>
                    <a:gd name="T18" fmla="*/ 0 w 20"/>
                    <a:gd name="T19" fmla="*/ 3 h 19"/>
                    <a:gd name="T20" fmla="*/ 4 w 20"/>
                    <a:gd name="T21" fmla="*/ 0 h 19"/>
                    <a:gd name="T22" fmla="*/ 10 w 20"/>
                    <a:gd name="T23" fmla="*/ 0 h 19"/>
                    <a:gd name="T24" fmla="*/ 10 w 20"/>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19"/>
                    <a:gd name="T41" fmla="*/ 20 w 20"/>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19">
                      <a:moveTo>
                        <a:pt x="10" y="0"/>
                      </a:moveTo>
                      <a:lnTo>
                        <a:pt x="13" y="3"/>
                      </a:lnTo>
                      <a:lnTo>
                        <a:pt x="19" y="8"/>
                      </a:lnTo>
                      <a:lnTo>
                        <a:pt x="19" y="10"/>
                      </a:lnTo>
                      <a:lnTo>
                        <a:pt x="13" y="15"/>
                      </a:lnTo>
                      <a:lnTo>
                        <a:pt x="4" y="18"/>
                      </a:lnTo>
                      <a:lnTo>
                        <a:pt x="0" y="15"/>
                      </a:lnTo>
                      <a:lnTo>
                        <a:pt x="0" y="10"/>
                      </a:lnTo>
                      <a:lnTo>
                        <a:pt x="0" y="5"/>
                      </a:lnTo>
                      <a:lnTo>
                        <a:pt x="0" y="3"/>
                      </a:lnTo>
                      <a:lnTo>
                        <a:pt x="4" y="0"/>
                      </a:lnTo>
                      <a:lnTo>
                        <a:pt x="10" y="0"/>
                      </a:lnTo>
                    </a:path>
                  </a:pathLst>
                </a:custGeom>
                <a:solidFill>
                  <a:srgbClr val="ABABAB"/>
                </a:solidFill>
                <a:ln w="12700" cap="rnd">
                  <a:solidFill>
                    <a:srgbClr val="000000"/>
                  </a:solidFill>
                  <a:round/>
                  <a:headEnd/>
                  <a:tailEnd/>
                </a:ln>
              </p:spPr>
              <p:txBody>
                <a:bodyPr/>
                <a:lstStyle/>
                <a:p>
                  <a:endParaRPr lang="zh-CN" altLang="en-US"/>
                </a:p>
              </p:txBody>
            </p:sp>
            <p:sp>
              <p:nvSpPr>
                <p:cNvPr id="72711" name="Freeform 2784"/>
                <p:cNvSpPr>
                  <a:spLocks/>
                </p:cNvSpPr>
                <p:nvPr/>
              </p:nvSpPr>
              <p:spPr bwMode="auto">
                <a:xfrm>
                  <a:off x="4908" y="3083"/>
                  <a:ext cx="20" cy="19"/>
                </a:xfrm>
                <a:custGeom>
                  <a:avLst/>
                  <a:gdLst>
                    <a:gd name="T0" fmla="*/ 4 w 20"/>
                    <a:gd name="T1" fmla="*/ 0 h 19"/>
                    <a:gd name="T2" fmla="*/ 8 w 20"/>
                    <a:gd name="T3" fmla="*/ 0 h 19"/>
                    <a:gd name="T4" fmla="*/ 16 w 20"/>
                    <a:gd name="T5" fmla="*/ 6 h 19"/>
                    <a:gd name="T6" fmla="*/ 19 w 20"/>
                    <a:gd name="T7" fmla="*/ 12 h 19"/>
                    <a:gd name="T8" fmla="*/ 8 w 20"/>
                    <a:gd name="T9" fmla="*/ 18 h 19"/>
                    <a:gd name="T10" fmla="*/ 0 w 20"/>
                    <a:gd name="T11" fmla="*/ 12 h 19"/>
                    <a:gd name="T12" fmla="*/ 0 w 20"/>
                    <a:gd name="T13" fmla="*/ 0 h 19"/>
                    <a:gd name="T14" fmla="*/ 4 w 20"/>
                    <a:gd name="T15" fmla="*/ 0 h 19"/>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19"/>
                    <a:gd name="T26" fmla="*/ 20 w 20"/>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19">
                      <a:moveTo>
                        <a:pt x="4" y="0"/>
                      </a:moveTo>
                      <a:lnTo>
                        <a:pt x="8" y="0"/>
                      </a:lnTo>
                      <a:lnTo>
                        <a:pt x="16" y="6"/>
                      </a:lnTo>
                      <a:lnTo>
                        <a:pt x="19" y="12"/>
                      </a:lnTo>
                      <a:lnTo>
                        <a:pt x="8" y="18"/>
                      </a:lnTo>
                      <a:lnTo>
                        <a:pt x="0" y="12"/>
                      </a:lnTo>
                      <a:lnTo>
                        <a:pt x="0" y="0"/>
                      </a:lnTo>
                      <a:lnTo>
                        <a:pt x="4" y="0"/>
                      </a:lnTo>
                    </a:path>
                  </a:pathLst>
                </a:custGeom>
                <a:solidFill>
                  <a:srgbClr val="D9D9D9"/>
                </a:solidFill>
                <a:ln w="12700" cap="rnd">
                  <a:solidFill>
                    <a:srgbClr val="000000"/>
                  </a:solidFill>
                  <a:round/>
                  <a:headEnd/>
                  <a:tailEnd/>
                </a:ln>
              </p:spPr>
              <p:txBody>
                <a:bodyPr/>
                <a:lstStyle/>
                <a:p>
                  <a:endParaRPr lang="zh-CN" altLang="en-US"/>
                </a:p>
              </p:txBody>
            </p:sp>
            <p:sp>
              <p:nvSpPr>
                <p:cNvPr id="72712" name="Oval 2785"/>
                <p:cNvSpPr>
                  <a:spLocks noChangeArrowheads="1"/>
                </p:cNvSpPr>
                <p:nvPr/>
              </p:nvSpPr>
              <p:spPr bwMode="auto">
                <a:xfrm>
                  <a:off x="4921" y="3087"/>
                  <a:ext cx="12" cy="11"/>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713" name="Line 2786"/>
                <p:cNvSpPr>
                  <a:spLocks noChangeShapeType="1"/>
                </p:cNvSpPr>
                <p:nvPr/>
              </p:nvSpPr>
              <p:spPr bwMode="auto">
                <a:xfrm>
                  <a:off x="4911" y="3083"/>
                  <a:ext cx="19"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714" name="Freeform 2787"/>
                <p:cNvSpPr>
                  <a:spLocks/>
                </p:cNvSpPr>
                <p:nvPr/>
              </p:nvSpPr>
              <p:spPr bwMode="auto">
                <a:xfrm>
                  <a:off x="4910" y="3083"/>
                  <a:ext cx="20" cy="19"/>
                </a:xfrm>
                <a:custGeom>
                  <a:avLst/>
                  <a:gdLst>
                    <a:gd name="T0" fmla="*/ 19 w 20"/>
                    <a:gd name="T1" fmla="*/ 18 h 19"/>
                    <a:gd name="T2" fmla="*/ 10 w 20"/>
                    <a:gd name="T3" fmla="*/ 0 h 19"/>
                    <a:gd name="T4" fmla="*/ 0 w 20"/>
                    <a:gd name="T5" fmla="*/ 0 h 19"/>
                    <a:gd name="T6" fmla="*/ 0 w 20"/>
                    <a:gd name="T7" fmla="*/ 18 h 19"/>
                    <a:gd name="T8" fmla="*/ 10 w 20"/>
                    <a:gd name="T9" fmla="*/ 18 h 19"/>
                    <a:gd name="T10" fmla="*/ 19 w 20"/>
                    <a:gd name="T11" fmla="*/ 18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9" y="18"/>
                      </a:moveTo>
                      <a:lnTo>
                        <a:pt x="10" y="0"/>
                      </a:lnTo>
                      <a:lnTo>
                        <a:pt x="0" y="0"/>
                      </a:lnTo>
                      <a:lnTo>
                        <a:pt x="0" y="18"/>
                      </a:lnTo>
                      <a:lnTo>
                        <a:pt x="10" y="18"/>
                      </a:lnTo>
                      <a:lnTo>
                        <a:pt x="19" y="18"/>
                      </a:lnTo>
                    </a:path>
                  </a:pathLst>
                </a:custGeom>
                <a:solidFill>
                  <a:srgbClr val="787878"/>
                </a:solidFill>
                <a:ln w="12700" cap="rnd">
                  <a:solidFill>
                    <a:srgbClr val="000000"/>
                  </a:solidFill>
                  <a:round/>
                  <a:headEnd/>
                  <a:tailEnd/>
                </a:ln>
              </p:spPr>
              <p:txBody>
                <a:bodyPr/>
                <a:lstStyle/>
                <a:p>
                  <a:endParaRPr lang="zh-CN" altLang="en-US"/>
                </a:p>
              </p:txBody>
            </p:sp>
            <p:sp>
              <p:nvSpPr>
                <p:cNvPr id="72715" name="Freeform 2788"/>
                <p:cNvSpPr>
                  <a:spLocks/>
                </p:cNvSpPr>
                <p:nvPr/>
              </p:nvSpPr>
              <p:spPr bwMode="auto">
                <a:xfrm>
                  <a:off x="4908" y="3088"/>
                  <a:ext cx="20" cy="19"/>
                </a:xfrm>
                <a:custGeom>
                  <a:avLst/>
                  <a:gdLst>
                    <a:gd name="T0" fmla="*/ 5 w 20"/>
                    <a:gd name="T1" fmla="*/ 18 h 19"/>
                    <a:gd name="T2" fmla="*/ 15 w 20"/>
                    <a:gd name="T3" fmla="*/ 9 h 19"/>
                    <a:gd name="T4" fmla="*/ 19 w 20"/>
                    <a:gd name="T5" fmla="*/ 9 h 19"/>
                    <a:gd name="T6" fmla="*/ 15 w 20"/>
                    <a:gd name="T7" fmla="*/ 0 h 19"/>
                    <a:gd name="T8" fmla="*/ 10 w 20"/>
                    <a:gd name="T9" fmla="*/ 0 h 19"/>
                    <a:gd name="T10" fmla="*/ 5 w 20"/>
                    <a:gd name="T11" fmla="*/ 9 h 19"/>
                    <a:gd name="T12" fmla="*/ 0 w 20"/>
                    <a:gd name="T13" fmla="*/ 0 h 19"/>
                    <a:gd name="T14" fmla="*/ 5 w 20"/>
                    <a:gd name="T15" fmla="*/ 9 h 19"/>
                    <a:gd name="T16" fmla="*/ 5 w 20"/>
                    <a:gd name="T17" fmla="*/ 18 h 19"/>
                    <a:gd name="T18" fmla="*/ 5 w 20"/>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9"/>
                    <a:gd name="T32" fmla="*/ 20 w 20"/>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9">
                      <a:moveTo>
                        <a:pt x="5" y="18"/>
                      </a:moveTo>
                      <a:lnTo>
                        <a:pt x="15" y="9"/>
                      </a:lnTo>
                      <a:lnTo>
                        <a:pt x="19" y="9"/>
                      </a:lnTo>
                      <a:lnTo>
                        <a:pt x="15" y="0"/>
                      </a:lnTo>
                      <a:lnTo>
                        <a:pt x="10" y="0"/>
                      </a:lnTo>
                      <a:lnTo>
                        <a:pt x="5" y="9"/>
                      </a:lnTo>
                      <a:lnTo>
                        <a:pt x="0" y="0"/>
                      </a:lnTo>
                      <a:lnTo>
                        <a:pt x="5" y="9"/>
                      </a:lnTo>
                      <a:lnTo>
                        <a:pt x="5" y="18"/>
                      </a:lnTo>
                    </a:path>
                  </a:pathLst>
                </a:custGeom>
                <a:solidFill>
                  <a:srgbClr val="787878"/>
                </a:solidFill>
                <a:ln w="12700" cap="rnd">
                  <a:solidFill>
                    <a:srgbClr val="000000"/>
                  </a:solidFill>
                  <a:round/>
                  <a:headEnd/>
                  <a:tailEnd/>
                </a:ln>
              </p:spPr>
              <p:txBody>
                <a:bodyPr/>
                <a:lstStyle/>
                <a:p>
                  <a:endParaRPr lang="zh-CN" altLang="en-US"/>
                </a:p>
              </p:txBody>
            </p:sp>
            <p:sp>
              <p:nvSpPr>
                <p:cNvPr id="72716" name="Freeform 2789"/>
                <p:cNvSpPr>
                  <a:spLocks/>
                </p:cNvSpPr>
                <p:nvPr/>
              </p:nvSpPr>
              <p:spPr bwMode="auto">
                <a:xfrm>
                  <a:off x="4908" y="3077"/>
                  <a:ext cx="20" cy="21"/>
                </a:xfrm>
                <a:custGeom>
                  <a:avLst/>
                  <a:gdLst>
                    <a:gd name="T0" fmla="*/ 17 w 20"/>
                    <a:gd name="T1" fmla="*/ 0 h 21"/>
                    <a:gd name="T2" fmla="*/ 9 w 20"/>
                    <a:gd name="T3" fmla="*/ 0 h 21"/>
                    <a:gd name="T4" fmla="*/ 5 w 20"/>
                    <a:gd name="T5" fmla="*/ 0 h 21"/>
                    <a:gd name="T6" fmla="*/ 3 w 20"/>
                    <a:gd name="T7" fmla="*/ 4 h 21"/>
                    <a:gd name="T8" fmla="*/ 0 w 20"/>
                    <a:gd name="T9" fmla="*/ 6 h 21"/>
                    <a:gd name="T10" fmla="*/ 0 w 20"/>
                    <a:gd name="T11" fmla="*/ 12 h 21"/>
                    <a:gd name="T12" fmla="*/ 3 w 20"/>
                    <a:gd name="T13" fmla="*/ 18 h 21"/>
                    <a:gd name="T14" fmla="*/ 7 w 20"/>
                    <a:gd name="T15" fmla="*/ 20 h 21"/>
                    <a:gd name="T16" fmla="*/ 9 w 20"/>
                    <a:gd name="T17" fmla="*/ 20 h 21"/>
                    <a:gd name="T18" fmla="*/ 15 w 20"/>
                    <a:gd name="T19" fmla="*/ 20 h 21"/>
                    <a:gd name="T20" fmla="*/ 19 w 20"/>
                    <a:gd name="T21" fmla="*/ 6 h 21"/>
                    <a:gd name="T22" fmla="*/ 15 w 20"/>
                    <a:gd name="T23" fmla="*/ 0 h 21"/>
                    <a:gd name="T24" fmla="*/ 17 w 20"/>
                    <a:gd name="T25" fmla="*/ 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21"/>
                    <a:gd name="T41" fmla="*/ 20 w 20"/>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21">
                      <a:moveTo>
                        <a:pt x="17" y="0"/>
                      </a:moveTo>
                      <a:lnTo>
                        <a:pt x="9" y="0"/>
                      </a:lnTo>
                      <a:lnTo>
                        <a:pt x="5" y="0"/>
                      </a:lnTo>
                      <a:lnTo>
                        <a:pt x="3" y="4"/>
                      </a:lnTo>
                      <a:lnTo>
                        <a:pt x="0" y="6"/>
                      </a:lnTo>
                      <a:lnTo>
                        <a:pt x="0" y="12"/>
                      </a:lnTo>
                      <a:lnTo>
                        <a:pt x="3" y="18"/>
                      </a:lnTo>
                      <a:lnTo>
                        <a:pt x="7" y="20"/>
                      </a:lnTo>
                      <a:lnTo>
                        <a:pt x="9" y="20"/>
                      </a:lnTo>
                      <a:lnTo>
                        <a:pt x="15" y="20"/>
                      </a:lnTo>
                      <a:lnTo>
                        <a:pt x="19" y="6"/>
                      </a:lnTo>
                      <a:lnTo>
                        <a:pt x="15" y="0"/>
                      </a:lnTo>
                      <a:lnTo>
                        <a:pt x="17" y="0"/>
                      </a:lnTo>
                    </a:path>
                  </a:pathLst>
                </a:custGeom>
                <a:solidFill>
                  <a:srgbClr val="787878"/>
                </a:solidFill>
                <a:ln w="12700" cap="rnd">
                  <a:solidFill>
                    <a:srgbClr val="000000"/>
                  </a:solidFill>
                  <a:round/>
                  <a:headEnd/>
                  <a:tailEnd/>
                </a:ln>
              </p:spPr>
              <p:txBody>
                <a:bodyPr/>
                <a:lstStyle/>
                <a:p>
                  <a:endParaRPr lang="zh-CN" altLang="en-US"/>
                </a:p>
              </p:txBody>
            </p:sp>
            <p:sp>
              <p:nvSpPr>
                <p:cNvPr id="72717" name="Oval 2790"/>
                <p:cNvSpPr>
                  <a:spLocks noChangeArrowheads="1"/>
                </p:cNvSpPr>
                <p:nvPr/>
              </p:nvSpPr>
              <p:spPr bwMode="auto">
                <a:xfrm>
                  <a:off x="4916" y="3079"/>
                  <a:ext cx="17" cy="14"/>
                </a:xfrm>
                <a:prstGeom prst="ellipse">
                  <a:avLst/>
                </a:prstGeom>
                <a:solidFill>
                  <a:srgbClr val="EBEBEB"/>
                </a:solidFill>
                <a:ln w="12700">
                  <a:solidFill>
                    <a:srgbClr val="000000"/>
                  </a:solidFill>
                  <a:round/>
                  <a:headEnd/>
                  <a:tailEnd/>
                </a:ln>
              </p:spPr>
              <p:txBody>
                <a:bodyPr wrap="none" anchor="ctr"/>
                <a:lstStyle/>
                <a:p>
                  <a:endParaRPr lang="zh-CN" altLang="en-US"/>
                </a:p>
              </p:txBody>
            </p:sp>
            <p:sp>
              <p:nvSpPr>
                <p:cNvPr id="72718" name="Oval 2791"/>
                <p:cNvSpPr>
                  <a:spLocks noChangeArrowheads="1"/>
                </p:cNvSpPr>
                <p:nvPr/>
              </p:nvSpPr>
              <p:spPr bwMode="auto">
                <a:xfrm>
                  <a:off x="4921" y="3081"/>
                  <a:ext cx="12" cy="12"/>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719" name="Freeform 2792"/>
                <p:cNvSpPr>
                  <a:spLocks/>
                </p:cNvSpPr>
                <p:nvPr/>
              </p:nvSpPr>
              <p:spPr bwMode="auto">
                <a:xfrm>
                  <a:off x="4916" y="3080"/>
                  <a:ext cx="20" cy="19"/>
                </a:xfrm>
                <a:custGeom>
                  <a:avLst/>
                  <a:gdLst>
                    <a:gd name="T0" fmla="*/ 16 w 20"/>
                    <a:gd name="T1" fmla="*/ 0 h 19"/>
                    <a:gd name="T2" fmla="*/ 19 w 20"/>
                    <a:gd name="T3" fmla="*/ 3 h 19"/>
                    <a:gd name="T4" fmla="*/ 19 w 20"/>
                    <a:gd name="T5" fmla="*/ 8 h 19"/>
                    <a:gd name="T6" fmla="*/ 19 w 20"/>
                    <a:gd name="T7" fmla="*/ 13 h 19"/>
                    <a:gd name="T8" fmla="*/ 16 w 20"/>
                    <a:gd name="T9" fmla="*/ 18 h 19"/>
                    <a:gd name="T10" fmla="*/ 8 w 20"/>
                    <a:gd name="T11" fmla="*/ 18 h 19"/>
                    <a:gd name="T12" fmla="*/ 0 w 20"/>
                    <a:gd name="T13" fmla="*/ 15 h 19"/>
                    <a:gd name="T14" fmla="*/ 0 w 20"/>
                    <a:gd name="T15" fmla="*/ 13 h 19"/>
                    <a:gd name="T16" fmla="*/ 0 w 20"/>
                    <a:gd name="T17" fmla="*/ 5 h 19"/>
                    <a:gd name="T18" fmla="*/ 4 w 20"/>
                    <a:gd name="T19" fmla="*/ 3 h 19"/>
                    <a:gd name="T20" fmla="*/ 8 w 20"/>
                    <a:gd name="T21" fmla="*/ 0 h 19"/>
                    <a:gd name="T22" fmla="*/ 12 w 20"/>
                    <a:gd name="T23" fmla="*/ 0 h 19"/>
                    <a:gd name="T24" fmla="*/ 16 w 20"/>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19"/>
                    <a:gd name="T41" fmla="*/ 20 w 20"/>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19">
                      <a:moveTo>
                        <a:pt x="16" y="0"/>
                      </a:moveTo>
                      <a:lnTo>
                        <a:pt x="19" y="3"/>
                      </a:lnTo>
                      <a:lnTo>
                        <a:pt x="19" y="8"/>
                      </a:lnTo>
                      <a:lnTo>
                        <a:pt x="19" y="13"/>
                      </a:lnTo>
                      <a:lnTo>
                        <a:pt x="16" y="18"/>
                      </a:lnTo>
                      <a:lnTo>
                        <a:pt x="8" y="18"/>
                      </a:lnTo>
                      <a:lnTo>
                        <a:pt x="0" y="15"/>
                      </a:lnTo>
                      <a:lnTo>
                        <a:pt x="0" y="13"/>
                      </a:lnTo>
                      <a:lnTo>
                        <a:pt x="0" y="5"/>
                      </a:lnTo>
                      <a:lnTo>
                        <a:pt x="4" y="3"/>
                      </a:lnTo>
                      <a:lnTo>
                        <a:pt x="8" y="0"/>
                      </a:lnTo>
                      <a:lnTo>
                        <a:pt x="12" y="0"/>
                      </a:lnTo>
                      <a:lnTo>
                        <a:pt x="16" y="0"/>
                      </a:lnTo>
                    </a:path>
                  </a:pathLst>
                </a:custGeom>
                <a:solidFill>
                  <a:srgbClr val="ABABAB"/>
                </a:solidFill>
                <a:ln w="12700" cap="rnd">
                  <a:solidFill>
                    <a:srgbClr val="000000"/>
                  </a:solidFill>
                  <a:round/>
                  <a:headEnd/>
                  <a:tailEnd/>
                </a:ln>
              </p:spPr>
              <p:txBody>
                <a:bodyPr/>
                <a:lstStyle/>
                <a:p>
                  <a:endParaRPr lang="zh-CN" altLang="en-US"/>
                </a:p>
              </p:txBody>
            </p:sp>
            <p:sp>
              <p:nvSpPr>
                <p:cNvPr id="72720" name="Freeform 2793"/>
                <p:cNvSpPr>
                  <a:spLocks/>
                </p:cNvSpPr>
                <p:nvPr/>
              </p:nvSpPr>
              <p:spPr bwMode="auto">
                <a:xfrm>
                  <a:off x="4914" y="3083"/>
                  <a:ext cx="20" cy="19"/>
                </a:xfrm>
                <a:custGeom>
                  <a:avLst/>
                  <a:gdLst>
                    <a:gd name="T0" fmla="*/ 8 w 20"/>
                    <a:gd name="T1" fmla="*/ 0 h 19"/>
                    <a:gd name="T2" fmla="*/ 12 w 20"/>
                    <a:gd name="T3" fmla="*/ 0 h 19"/>
                    <a:gd name="T4" fmla="*/ 19 w 20"/>
                    <a:gd name="T5" fmla="*/ 5 h 19"/>
                    <a:gd name="T6" fmla="*/ 19 w 20"/>
                    <a:gd name="T7" fmla="*/ 9 h 19"/>
                    <a:gd name="T8" fmla="*/ 12 w 20"/>
                    <a:gd name="T9" fmla="*/ 18 h 19"/>
                    <a:gd name="T10" fmla="*/ 0 w 20"/>
                    <a:gd name="T11" fmla="*/ 14 h 19"/>
                    <a:gd name="T12" fmla="*/ 0 w 20"/>
                    <a:gd name="T13" fmla="*/ 0 h 19"/>
                    <a:gd name="T14" fmla="*/ 8 w 20"/>
                    <a:gd name="T15" fmla="*/ 0 h 19"/>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19"/>
                    <a:gd name="T26" fmla="*/ 20 w 20"/>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19">
                      <a:moveTo>
                        <a:pt x="8" y="0"/>
                      </a:moveTo>
                      <a:lnTo>
                        <a:pt x="12" y="0"/>
                      </a:lnTo>
                      <a:lnTo>
                        <a:pt x="19" y="5"/>
                      </a:lnTo>
                      <a:lnTo>
                        <a:pt x="19" y="9"/>
                      </a:lnTo>
                      <a:lnTo>
                        <a:pt x="12" y="18"/>
                      </a:lnTo>
                      <a:lnTo>
                        <a:pt x="0" y="14"/>
                      </a:lnTo>
                      <a:lnTo>
                        <a:pt x="0" y="0"/>
                      </a:lnTo>
                      <a:lnTo>
                        <a:pt x="8" y="0"/>
                      </a:lnTo>
                    </a:path>
                  </a:pathLst>
                </a:custGeom>
                <a:solidFill>
                  <a:srgbClr val="D9D9D9"/>
                </a:solidFill>
                <a:ln w="12700" cap="rnd">
                  <a:solidFill>
                    <a:srgbClr val="000000"/>
                  </a:solidFill>
                  <a:round/>
                  <a:headEnd/>
                  <a:tailEnd/>
                </a:ln>
              </p:spPr>
              <p:txBody>
                <a:bodyPr/>
                <a:lstStyle/>
                <a:p>
                  <a:endParaRPr lang="zh-CN" altLang="en-US"/>
                </a:p>
              </p:txBody>
            </p:sp>
            <p:sp>
              <p:nvSpPr>
                <p:cNvPr id="72721" name="Oval 2794"/>
                <p:cNvSpPr>
                  <a:spLocks noChangeArrowheads="1"/>
                </p:cNvSpPr>
                <p:nvPr/>
              </p:nvSpPr>
              <p:spPr bwMode="auto">
                <a:xfrm>
                  <a:off x="4925" y="3089"/>
                  <a:ext cx="11" cy="11"/>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722" name="Line 2795"/>
                <p:cNvSpPr>
                  <a:spLocks noChangeShapeType="1"/>
                </p:cNvSpPr>
                <p:nvPr/>
              </p:nvSpPr>
              <p:spPr bwMode="auto">
                <a:xfrm>
                  <a:off x="4919" y="3083"/>
                  <a:ext cx="19"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723" name="Freeform 2796"/>
                <p:cNvSpPr>
                  <a:spLocks/>
                </p:cNvSpPr>
                <p:nvPr/>
              </p:nvSpPr>
              <p:spPr bwMode="auto">
                <a:xfrm>
                  <a:off x="4916" y="3083"/>
                  <a:ext cx="20" cy="19"/>
                </a:xfrm>
                <a:custGeom>
                  <a:avLst/>
                  <a:gdLst>
                    <a:gd name="T0" fmla="*/ 19 w 20"/>
                    <a:gd name="T1" fmla="*/ 18 h 19"/>
                    <a:gd name="T2" fmla="*/ 7 w 20"/>
                    <a:gd name="T3" fmla="*/ 0 h 19"/>
                    <a:gd name="T4" fmla="*/ 0 w 20"/>
                    <a:gd name="T5" fmla="*/ 18 h 19"/>
                    <a:gd name="T6" fmla="*/ 7 w 20"/>
                    <a:gd name="T7" fmla="*/ 18 h 19"/>
                    <a:gd name="T8" fmla="*/ 13 w 20"/>
                    <a:gd name="T9" fmla="*/ 18 h 19"/>
                    <a:gd name="T10" fmla="*/ 19 w 20"/>
                    <a:gd name="T11" fmla="*/ 18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9" y="18"/>
                      </a:moveTo>
                      <a:lnTo>
                        <a:pt x="7" y="0"/>
                      </a:lnTo>
                      <a:lnTo>
                        <a:pt x="0" y="18"/>
                      </a:lnTo>
                      <a:lnTo>
                        <a:pt x="7" y="18"/>
                      </a:lnTo>
                      <a:lnTo>
                        <a:pt x="13" y="18"/>
                      </a:lnTo>
                      <a:lnTo>
                        <a:pt x="19" y="18"/>
                      </a:lnTo>
                    </a:path>
                  </a:pathLst>
                </a:custGeom>
                <a:solidFill>
                  <a:srgbClr val="787878"/>
                </a:solidFill>
                <a:ln w="12700" cap="rnd">
                  <a:solidFill>
                    <a:srgbClr val="000000"/>
                  </a:solidFill>
                  <a:round/>
                  <a:headEnd/>
                  <a:tailEnd/>
                </a:ln>
              </p:spPr>
              <p:txBody>
                <a:bodyPr/>
                <a:lstStyle/>
                <a:p>
                  <a:endParaRPr lang="zh-CN" altLang="en-US"/>
                </a:p>
              </p:txBody>
            </p:sp>
            <p:sp>
              <p:nvSpPr>
                <p:cNvPr id="72724" name="Freeform 2797"/>
                <p:cNvSpPr>
                  <a:spLocks/>
                </p:cNvSpPr>
                <p:nvPr/>
              </p:nvSpPr>
              <p:spPr bwMode="auto">
                <a:xfrm>
                  <a:off x="4914" y="3088"/>
                  <a:ext cx="20" cy="19"/>
                </a:xfrm>
                <a:custGeom>
                  <a:avLst/>
                  <a:gdLst>
                    <a:gd name="T0" fmla="*/ 4 w 20"/>
                    <a:gd name="T1" fmla="*/ 18 h 19"/>
                    <a:gd name="T2" fmla="*/ 16 w 20"/>
                    <a:gd name="T3" fmla="*/ 6 h 19"/>
                    <a:gd name="T4" fmla="*/ 19 w 20"/>
                    <a:gd name="T5" fmla="*/ 6 h 19"/>
                    <a:gd name="T6" fmla="*/ 16 w 20"/>
                    <a:gd name="T7" fmla="*/ 0 h 19"/>
                    <a:gd name="T8" fmla="*/ 12 w 20"/>
                    <a:gd name="T9" fmla="*/ 6 h 19"/>
                    <a:gd name="T10" fmla="*/ 8 w 20"/>
                    <a:gd name="T11" fmla="*/ 6 h 19"/>
                    <a:gd name="T12" fmla="*/ 0 w 20"/>
                    <a:gd name="T13" fmla="*/ 6 h 19"/>
                    <a:gd name="T14" fmla="*/ 4 w 20"/>
                    <a:gd name="T15" fmla="*/ 6 h 19"/>
                    <a:gd name="T16" fmla="*/ 4 w 20"/>
                    <a:gd name="T17" fmla="*/ 18 h 19"/>
                    <a:gd name="T18" fmla="*/ 4 w 20"/>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9"/>
                    <a:gd name="T32" fmla="*/ 20 w 20"/>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9">
                      <a:moveTo>
                        <a:pt x="4" y="18"/>
                      </a:moveTo>
                      <a:lnTo>
                        <a:pt x="16" y="6"/>
                      </a:lnTo>
                      <a:lnTo>
                        <a:pt x="19" y="6"/>
                      </a:lnTo>
                      <a:lnTo>
                        <a:pt x="16" y="0"/>
                      </a:lnTo>
                      <a:lnTo>
                        <a:pt x="12" y="6"/>
                      </a:lnTo>
                      <a:lnTo>
                        <a:pt x="8" y="6"/>
                      </a:lnTo>
                      <a:lnTo>
                        <a:pt x="0" y="6"/>
                      </a:lnTo>
                      <a:lnTo>
                        <a:pt x="4" y="6"/>
                      </a:lnTo>
                      <a:lnTo>
                        <a:pt x="4" y="18"/>
                      </a:lnTo>
                    </a:path>
                  </a:pathLst>
                </a:custGeom>
                <a:solidFill>
                  <a:srgbClr val="787878"/>
                </a:solidFill>
                <a:ln w="12700" cap="rnd">
                  <a:solidFill>
                    <a:srgbClr val="000000"/>
                  </a:solidFill>
                  <a:round/>
                  <a:headEnd/>
                  <a:tailEnd/>
                </a:ln>
              </p:spPr>
              <p:txBody>
                <a:bodyPr/>
                <a:lstStyle/>
                <a:p>
                  <a:endParaRPr lang="zh-CN" altLang="en-US"/>
                </a:p>
              </p:txBody>
            </p:sp>
            <p:sp>
              <p:nvSpPr>
                <p:cNvPr id="72725" name="Freeform 2798"/>
                <p:cNvSpPr>
                  <a:spLocks/>
                </p:cNvSpPr>
                <p:nvPr/>
              </p:nvSpPr>
              <p:spPr bwMode="auto">
                <a:xfrm>
                  <a:off x="5014" y="3057"/>
                  <a:ext cx="20" cy="19"/>
                </a:xfrm>
                <a:custGeom>
                  <a:avLst/>
                  <a:gdLst>
                    <a:gd name="T0" fmla="*/ 17 w 20"/>
                    <a:gd name="T1" fmla="*/ 0 h 19"/>
                    <a:gd name="T2" fmla="*/ 8 w 20"/>
                    <a:gd name="T3" fmla="*/ 0 h 19"/>
                    <a:gd name="T4" fmla="*/ 5 w 20"/>
                    <a:gd name="T5" fmla="*/ 2 h 19"/>
                    <a:gd name="T6" fmla="*/ 3 w 20"/>
                    <a:gd name="T7" fmla="*/ 4 h 19"/>
                    <a:gd name="T8" fmla="*/ 0 w 20"/>
                    <a:gd name="T9" fmla="*/ 8 h 19"/>
                    <a:gd name="T10" fmla="*/ 0 w 20"/>
                    <a:gd name="T11" fmla="*/ 12 h 19"/>
                    <a:gd name="T12" fmla="*/ 3 w 20"/>
                    <a:gd name="T13" fmla="*/ 18 h 19"/>
                    <a:gd name="T14" fmla="*/ 8 w 20"/>
                    <a:gd name="T15" fmla="*/ 18 h 19"/>
                    <a:gd name="T16" fmla="*/ 15 w 20"/>
                    <a:gd name="T17" fmla="*/ 18 h 19"/>
                    <a:gd name="T18" fmla="*/ 19 w 20"/>
                    <a:gd name="T19" fmla="*/ 6 h 19"/>
                    <a:gd name="T20" fmla="*/ 17 w 20"/>
                    <a:gd name="T21" fmla="*/ 0 h 19"/>
                    <a:gd name="T22" fmla="*/ 17 w 20"/>
                    <a:gd name="T23" fmla="*/ 0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9"/>
                    <a:gd name="T38" fmla="*/ 20 w 20"/>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9">
                      <a:moveTo>
                        <a:pt x="17" y="0"/>
                      </a:moveTo>
                      <a:lnTo>
                        <a:pt x="8" y="0"/>
                      </a:lnTo>
                      <a:lnTo>
                        <a:pt x="5" y="2"/>
                      </a:lnTo>
                      <a:lnTo>
                        <a:pt x="3" y="4"/>
                      </a:lnTo>
                      <a:lnTo>
                        <a:pt x="0" y="8"/>
                      </a:lnTo>
                      <a:lnTo>
                        <a:pt x="0" y="12"/>
                      </a:lnTo>
                      <a:lnTo>
                        <a:pt x="3" y="18"/>
                      </a:lnTo>
                      <a:lnTo>
                        <a:pt x="8" y="18"/>
                      </a:lnTo>
                      <a:lnTo>
                        <a:pt x="15" y="18"/>
                      </a:lnTo>
                      <a:lnTo>
                        <a:pt x="19" y="6"/>
                      </a:lnTo>
                      <a:lnTo>
                        <a:pt x="17" y="0"/>
                      </a:lnTo>
                    </a:path>
                  </a:pathLst>
                </a:custGeom>
                <a:solidFill>
                  <a:srgbClr val="787878"/>
                </a:solidFill>
                <a:ln w="12700" cap="rnd">
                  <a:solidFill>
                    <a:srgbClr val="000000"/>
                  </a:solidFill>
                  <a:round/>
                  <a:headEnd/>
                  <a:tailEnd/>
                </a:ln>
              </p:spPr>
              <p:txBody>
                <a:bodyPr/>
                <a:lstStyle/>
                <a:p>
                  <a:endParaRPr lang="zh-CN" altLang="en-US"/>
                </a:p>
              </p:txBody>
            </p:sp>
            <p:sp>
              <p:nvSpPr>
                <p:cNvPr id="72726" name="Oval 2799"/>
                <p:cNvSpPr>
                  <a:spLocks noChangeArrowheads="1"/>
                </p:cNvSpPr>
                <p:nvPr/>
              </p:nvSpPr>
              <p:spPr bwMode="auto">
                <a:xfrm>
                  <a:off x="5024" y="3061"/>
                  <a:ext cx="12" cy="11"/>
                </a:xfrm>
                <a:prstGeom prst="ellipse">
                  <a:avLst/>
                </a:prstGeom>
                <a:solidFill>
                  <a:srgbClr val="EBEBEB"/>
                </a:solidFill>
                <a:ln w="12700">
                  <a:solidFill>
                    <a:srgbClr val="000000"/>
                  </a:solidFill>
                  <a:round/>
                  <a:headEnd/>
                  <a:tailEnd/>
                </a:ln>
              </p:spPr>
              <p:txBody>
                <a:bodyPr wrap="none" anchor="ctr"/>
                <a:lstStyle/>
                <a:p>
                  <a:endParaRPr lang="zh-CN" altLang="en-US"/>
                </a:p>
              </p:txBody>
            </p:sp>
            <p:sp>
              <p:nvSpPr>
                <p:cNvPr id="72727" name="Oval 2800"/>
                <p:cNvSpPr>
                  <a:spLocks noChangeArrowheads="1"/>
                </p:cNvSpPr>
                <p:nvPr/>
              </p:nvSpPr>
              <p:spPr bwMode="auto">
                <a:xfrm>
                  <a:off x="5025" y="3063"/>
                  <a:ext cx="12" cy="11"/>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728" name="Freeform 2801"/>
                <p:cNvSpPr>
                  <a:spLocks/>
                </p:cNvSpPr>
                <p:nvPr/>
              </p:nvSpPr>
              <p:spPr bwMode="auto">
                <a:xfrm>
                  <a:off x="5021" y="3059"/>
                  <a:ext cx="20" cy="19"/>
                </a:xfrm>
                <a:custGeom>
                  <a:avLst/>
                  <a:gdLst>
                    <a:gd name="T0" fmla="*/ 15 w 20"/>
                    <a:gd name="T1" fmla="*/ 0 h 19"/>
                    <a:gd name="T2" fmla="*/ 19 w 20"/>
                    <a:gd name="T3" fmla="*/ 5 h 19"/>
                    <a:gd name="T4" fmla="*/ 19 w 20"/>
                    <a:gd name="T5" fmla="*/ 8 h 19"/>
                    <a:gd name="T6" fmla="*/ 19 w 20"/>
                    <a:gd name="T7" fmla="*/ 13 h 19"/>
                    <a:gd name="T8" fmla="*/ 19 w 20"/>
                    <a:gd name="T9" fmla="*/ 15 h 19"/>
                    <a:gd name="T10" fmla="*/ 7 w 20"/>
                    <a:gd name="T11" fmla="*/ 18 h 19"/>
                    <a:gd name="T12" fmla="*/ 0 w 20"/>
                    <a:gd name="T13" fmla="*/ 15 h 19"/>
                    <a:gd name="T14" fmla="*/ 0 w 20"/>
                    <a:gd name="T15" fmla="*/ 13 h 19"/>
                    <a:gd name="T16" fmla="*/ 0 w 20"/>
                    <a:gd name="T17" fmla="*/ 8 h 19"/>
                    <a:gd name="T18" fmla="*/ 3 w 20"/>
                    <a:gd name="T19" fmla="*/ 5 h 19"/>
                    <a:gd name="T20" fmla="*/ 7 w 20"/>
                    <a:gd name="T21" fmla="*/ 3 h 19"/>
                    <a:gd name="T22" fmla="*/ 15 w 20"/>
                    <a:gd name="T23" fmla="*/ 0 h 19"/>
                    <a:gd name="T24" fmla="*/ 15 w 20"/>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19"/>
                    <a:gd name="T41" fmla="*/ 20 w 20"/>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19">
                      <a:moveTo>
                        <a:pt x="15" y="0"/>
                      </a:moveTo>
                      <a:lnTo>
                        <a:pt x="19" y="5"/>
                      </a:lnTo>
                      <a:lnTo>
                        <a:pt x="19" y="8"/>
                      </a:lnTo>
                      <a:lnTo>
                        <a:pt x="19" y="13"/>
                      </a:lnTo>
                      <a:lnTo>
                        <a:pt x="19" y="15"/>
                      </a:lnTo>
                      <a:lnTo>
                        <a:pt x="7" y="18"/>
                      </a:lnTo>
                      <a:lnTo>
                        <a:pt x="0" y="15"/>
                      </a:lnTo>
                      <a:lnTo>
                        <a:pt x="0" y="13"/>
                      </a:lnTo>
                      <a:lnTo>
                        <a:pt x="0" y="8"/>
                      </a:lnTo>
                      <a:lnTo>
                        <a:pt x="3" y="5"/>
                      </a:lnTo>
                      <a:lnTo>
                        <a:pt x="7" y="3"/>
                      </a:lnTo>
                      <a:lnTo>
                        <a:pt x="15" y="0"/>
                      </a:lnTo>
                    </a:path>
                  </a:pathLst>
                </a:custGeom>
                <a:solidFill>
                  <a:srgbClr val="ABABAB"/>
                </a:solidFill>
                <a:ln w="12700" cap="rnd">
                  <a:solidFill>
                    <a:srgbClr val="000000"/>
                  </a:solidFill>
                  <a:round/>
                  <a:headEnd/>
                  <a:tailEnd/>
                </a:ln>
              </p:spPr>
              <p:txBody>
                <a:bodyPr/>
                <a:lstStyle/>
                <a:p>
                  <a:endParaRPr lang="zh-CN" altLang="en-US"/>
                </a:p>
              </p:txBody>
            </p:sp>
            <p:sp>
              <p:nvSpPr>
                <p:cNvPr id="72729" name="Freeform 2802"/>
                <p:cNvSpPr>
                  <a:spLocks/>
                </p:cNvSpPr>
                <p:nvPr/>
              </p:nvSpPr>
              <p:spPr bwMode="auto">
                <a:xfrm>
                  <a:off x="5021" y="3062"/>
                  <a:ext cx="20" cy="20"/>
                </a:xfrm>
                <a:custGeom>
                  <a:avLst/>
                  <a:gdLst>
                    <a:gd name="T0" fmla="*/ 3 w 20"/>
                    <a:gd name="T1" fmla="*/ 0 h 20"/>
                    <a:gd name="T2" fmla="*/ 7 w 20"/>
                    <a:gd name="T3" fmla="*/ 0 h 20"/>
                    <a:gd name="T4" fmla="*/ 15 w 20"/>
                    <a:gd name="T5" fmla="*/ 4 h 20"/>
                    <a:gd name="T6" fmla="*/ 19 w 20"/>
                    <a:gd name="T7" fmla="*/ 14 h 20"/>
                    <a:gd name="T8" fmla="*/ 7 w 20"/>
                    <a:gd name="T9" fmla="*/ 19 h 20"/>
                    <a:gd name="T10" fmla="*/ 0 w 20"/>
                    <a:gd name="T11" fmla="*/ 14 h 20"/>
                    <a:gd name="T12" fmla="*/ 0 w 20"/>
                    <a:gd name="T13" fmla="*/ 4 h 20"/>
                    <a:gd name="T14" fmla="*/ 3 w 20"/>
                    <a:gd name="T15" fmla="*/ 0 h 20"/>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20"/>
                    <a:gd name="T26" fmla="*/ 20 w 20"/>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20">
                      <a:moveTo>
                        <a:pt x="3" y="0"/>
                      </a:moveTo>
                      <a:lnTo>
                        <a:pt x="7" y="0"/>
                      </a:lnTo>
                      <a:lnTo>
                        <a:pt x="15" y="4"/>
                      </a:lnTo>
                      <a:lnTo>
                        <a:pt x="19" y="14"/>
                      </a:lnTo>
                      <a:lnTo>
                        <a:pt x="7" y="19"/>
                      </a:lnTo>
                      <a:lnTo>
                        <a:pt x="0" y="14"/>
                      </a:lnTo>
                      <a:lnTo>
                        <a:pt x="0" y="4"/>
                      </a:lnTo>
                      <a:lnTo>
                        <a:pt x="3" y="0"/>
                      </a:lnTo>
                    </a:path>
                  </a:pathLst>
                </a:custGeom>
                <a:solidFill>
                  <a:srgbClr val="D9D9D9"/>
                </a:solidFill>
                <a:ln w="12700" cap="rnd">
                  <a:solidFill>
                    <a:srgbClr val="000000"/>
                  </a:solidFill>
                  <a:round/>
                  <a:headEnd/>
                  <a:tailEnd/>
                </a:ln>
              </p:spPr>
              <p:txBody>
                <a:bodyPr/>
                <a:lstStyle/>
                <a:p>
                  <a:endParaRPr lang="zh-CN" altLang="en-US"/>
                </a:p>
              </p:txBody>
            </p:sp>
            <p:sp>
              <p:nvSpPr>
                <p:cNvPr id="72730" name="Oval 2803"/>
                <p:cNvSpPr>
                  <a:spLocks noChangeArrowheads="1"/>
                </p:cNvSpPr>
                <p:nvPr/>
              </p:nvSpPr>
              <p:spPr bwMode="auto">
                <a:xfrm>
                  <a:off x="5033" y="3069"/>
                  <a:ext cx="12" cy="11"/>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731" name="Line 2804"/>
                <p:cNvSpPr>
                  <a:spLocks noChangeShapeType="1"/>
                </p:cNvSpPr>
                <p:nvPr/>
              </p:nvSpPr>
              <p:spPr bwMode="auto">
                <a:xfrm>
                  <a:off x="5023" y="3062"/>
                  <a:ext cx="5"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732" name="Freeform 2805"/>
                <p:cNvSpPr>
                  <a:spLocks/>
                </p:cNvSpPr>
                <p:nvPr/>
              </p:nvSpPr>
              <p:spPr bwMode="auto">
                <a:xfrm>
                  <a:off x="5021" y="3065"/>
                  <a:ext cx="20" cy="1"/>
                </a:xfrm>
                <a:custGeom>
                  <a:avLst/>
                  <a:gdLst>
                    <a:gd name="T0" fmla="*/ 19 w 20"/>
                    <a:gd name="T1" fmla="*/ 0 h 1"/>
                    <a:gd name="T2" fmla="*/ 12 w 20"/>
                    <a:gd name="T3" fmla="*/ 0 h 1"/>
                    <a:gd name="T4" fmla="*/ 6 w 20"/>
                    <a:gd name="T5" fmla="*/ 0 h 1"/>
                    <a:gd name="T6" fmla="*/ 0 w 20"/>
                    <a:gd name="T7" fmla="*/ 0 h 1"/>
                    <a:gd name="T8" fmla="*/ 6 w 20"/>
                    <a:gd name="T9" fmla="*/ 0 h 1"/>
                    <a:gd name="T10" fmla="*/ 12 w 20"/>
                    <a:gd name="T11" fmla="*/ 0 h 1"/>
                    <a:gd name="T12" fmla="*/ 19 w 20"/>
                    <a:gd name="T13" fmla="*/ 0 h 1"/>
                    <a:gd name="T14" fmla="*/ 0 60000 65536"/>
                    <a:gd name="T15" fmla="*/ 0 60000 65536"/>
                    <a:gd name="T16" fmla="*/ 0 60000 65536"/>
                    <a:gd name="T17" fmla="*/ 0 60000 65536"/>
                    <a:gd name="T18" fmla="*/ 0 60000 65536"/>
                    <a:gd name="T19" fmla="*/ 0 60000 65536"/>
                    <a:gd name="T20" fmla="*/ 0 60000 65536"/>
                    <a:gd name="T21" fmla="*/ 0 w 20"/>
                    <a:gd name="T22" fmla="*/ 0 h 1"/>
                    <a:gd name="T23" fmla="*/ 20 w 20"/>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1">
                      <a:moveTo>
                        <a:pt x="19" y="0"/>
                      </a:moveTo>
                      <a:lnTo>
                        <a:pt x="12" y="0"/>
                      </a:lnTo>
                      <a:lnTo>
                        <a:pt x="6" y="0"/>
                      </a:lnTo>
                      <a:lnTo>
                        <a:pt x="0" y="0"/>
                      </a:lnTo>
                      <a:lnTo>
                        <a:pt x="6" y="0"/>
                      </a:lnTo>
                      <a:lnTo>
                        <a:pt x="12" y="0"/>
                      </a:lnTo>
                      <a:lnTo>
                        <a:pt x="19" y="0"/>
                      </a:lnTo>
                    </a:path>
                  </a:pathLst>
                </a:custGeom>
                <a:solidFill>
                  <a:srgbClr val="787878"/>
                </a:solidFill>
                <a:ln w="12700" cap="rnd">
                  <a:solidFill>
                    <a:srgbClr val="000000"/>
                  </a:solidFill>
                  <a:round/>
                  <a:headEnd/>
                  <a:tailEnd/>
                </a:ln>
              </p:spPr>
              <p:txBody>
                <a:bodyPr/>
                <a:lstStyle/>
                <a:p>
                  <a:endParaRPr lang="zh-CN" altLang="en-US"/>
                </a:p>
              </p:txBody>
            </p:sp>
            <p:sp>
              <p:nvSpPr>
                <p:cNvPr id="72733" name="Freeform 2806"/>
                <p:cNvSpPr>
                  <a:spLocks/>
                </p:cNvSpPr>
                <p:nvPr/>
              </p:nvSpPr>
              <p:spPr bwMode="auto">
                <a:xfrm>
                  <a:off x="5020" y="3069"/>
                  <a:ext cx="20" cy="20"/>
                </a:xfrm>
                <a:custGeom>
                  <a:avLst/>
                  <a:gdLst>
                    <a:gd name="T0" fmla="*/ 5 w 20"/>
                    <a:gd name="T1" fmla="*/ 19 h 20"/>
                    <a:gd name="T2" fmla="*/ 15 w 20"/>
                    <a:gd name="T3" fmla="*/ 19 h 20"/>
                    <a:gd name="T4" fmla="*/ 19 w 20"/>
                    <a:gd name="T5" fmla="*/ 0 h 20"/>
                    <a:gd name="T6" fmla="*/ 15 w 20"/>
                    <a:gd name="T7" fmla="*/ 0 h 20"/>
                    <a:gd name="T8" fmla="*/ 10 w 20"/>
                    <a:gd name="T9" fmla="*/ 0 h 20"/>
                    <a:gd name="T10" fmla="*/ 5 w 20"/>
                    <a:gd name="T11" fmla="*/ 0 h 20"/>
                    <a:gd name="T12" fmla="*/ 0 w 20"/>
                    <a:gd name="T13" fmla="*/ 0 h 20"/>
                    <a:gd name="T14" fmla="*/ 5 w 20"/>
                    <a:gd name="T15" fmla="*/ 19 h 20"/>
                    <a:gd name="T16" fmla="*/ 5 w 20"/>
                    <a:gd name="T17" fmla="*/ 19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20"/>
                    <a:gd name="T29" fmla="*/ 20 w 20"/>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20">
                      <a:moveTo>
                        <a:pt x="5" y="19"/>
                      </a:moveTo>
                      <a:lnTo>
                        <a:pt x="15" y="19"/>
                      </a:lnTo>
                      <a:lnTo>
                        <a:pt x="19" y="0"/>
                      </a:lnTo>
                      <a:lnTo>
                        <a:pt x="15" y="0"/>
                      </a:lnTo>
                      <a:lnTo>
                        <a:pt x="10" y="0"/>
                      </a:lnTo>
                      <a:lnTo>
                        <a:pt x="5" y="0"/>
                      </a:lnTo>
                      <a:lnTo>
                        <a:pt x="0" y="0"/>
                      </a:lnTo>
                      <a:lnTo>
                        <a:pt x="5" y="19"/>
                      </a:lnTo>
                    </a:path>
                  </a:pathLst>
                </a:custGeom>
                <a:solidFill>
                  <a:srgbClr val="787878"/>
                </a:solidFill>
                <a:ln w="12700" cap="rnd">
                  <a:solidFill>
                    <a:srgbClr val="000000"/>
                  </a:solidFill>
                  <a:round/>
                  <a:headEnd/>
                  <a:tailEnd/>
                </a:ln>
              </p:spPr>
              <p:txBody>
                <a:bodyPr/>
                <a:lstStyle/>
                <a:p>
                  <a:endParaRPr lang="zh-CN" altLang="en-US"/>
                </a:p>
              </p:txBody>
            </p:sp>
            <p:sp>
              <p:nvSpPr>
                <p:cNvPr id="72734" name="Freeform 2807"/>
                <p:cNvSpPr>
                  <a:spLocks/>
                </p:cNvSpPr>
                <p:nvPr/>
              </p:nvSpPr>
              <p:spPr bwMode="auto">
                <a:xfrm>
                  <a:off x="5020" y="3057"/>
                  <a:ext cx="20" cy="21"/>
                </a:xfrm>
                <a:custGeom>
                  <a:avLst/>
                  <a:gdLst>
                    <a:gd name="T0" fmla="*/ 15 w 20"/>
                    <a:gd name="T1" fmla="*/ 0 h 21"/>
                    <a:gd name="T2" fmla="*/ 10 w 20"/>
                    <a:gd name="T3" fmla="*/ 0 h 21"/>
                    <a:gd name="T4" fmla="*/ 5 w 20"/>
                    <a:gd name="T5" fmla="*/ 2 h 21"/>
                    <a:gd name="T6" fmla="*/ 3 w 20"/>
                    <a:gd name="T7" fmla="*/ 4 h 21"/>
                    <a:gd name="T8" fmla="*/ 0 w 20"/>
                    <a:gd name="T9" fmla="*/ 8 h 21"/>
                    <a:gd name="T10" fmla="*/ 0 w 20"/>
                    <a:gd name="T11" fmla="*/ 14 h 21"/>
                    <a:gd name="T12" fmla="*/ 3 w 20"/>
                    <a:gd name="T13" fmla="*/ 18 h 21"/>
                    <a:gd name="T14" fmla="*/ 8 w 20"/>
                    <a:gd name="T15" fmla="*/ 20 h 21"/>
                    <a:gd name="T16" fmla="*/ 10 w 20"/>
                    <a:gd name="T17" fmla="*/ 20 h 21"/>
                    <a:gd name="T18" fmla="*/ 15 w 20"/>
                    <a:gd name="T19" fmla="*/ 20 h 21"/>
                    <a:gd name="T20" fmla="*/ 19 w 20"/>
                    <a:gd name="T21" fmla="*/ 8 h 21"/>
                    <a:gd name="T22" fmla="*/ 15 w 20"/>
                    <a:gd name="T23" fmla="*/ 0 h 21"/>
                    <a:gd name="T24" fmla="*/ 15 w 20"/>
                    <a:gd name="T25" fmla="*/ 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21"/>
                    <a:gd name="T41" fmla="*/ 20 w 20"/>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21">
                      <a:moveTo>
                        <a:pt x="15" y="0"/>
                      </a:moveTo>
                      <a:lnTo>
                        <a:pt x="10" y="0"/>
                      </a:lnTo>
                      <a:lnTo>
                        <a:pt x="5" y="2"/>
                      </a:lnTo>
                      <a:lnTo>
                        <a:pt x="3" y="4"/>
                      </a:lnTo>
                      <a:lnTo>
                        <a:pt x="0" y="8"/>
                      </a:lnTo>
                      <a:lnTo>
                        <a:pt x="0" y="14"/>
                      </a:lnTo>
                      <a:lnTo>
                        <a:pt x="3" y="18"/>
                      </a:lnTo>
                      <a:lnTo>
                        <a:pt x="8" y="20"/>
                      </a:lnTo>
                      <a:lnTo>
                        <a:pt x="10" y="20"/>
                      </a:lnTo>
                      <a:lnTo>
                        <a:pt x="15" y="20"/>
                      </a:lnTo>
                      <a:lnTo>
                        <a:pt x="19" y="8"/>
                      </a:lnTo>
                      <a:lnTo>
                        <a:pt x="15" y="0"/>
                      </a:lnTo>
                    </a:path>
                  </a:pathLst>
                </a:custGeom>
                <a:solidFill>
                  <a:srgbClr val="787878"/>
                </a:solidFill>
                <a:ln w="12700" cap="rnd">
                  <a:solidFill>
                    <a:srgbClr val="000000"/>
                  </a:solidFill>
                  <a:round/>
                  <a:headEnd/>
                  <a:tailEnd/>
                </a:ln>
              </p:spPr>
              <p:txBody>
                <a:bodyPr/>
                <a:lstStyle/>
                <a:p>
                  <a:endParaRPr lang="zh-CN" altLang="en-US"/>
                </a:p>
              </p:txBody>
            </p:sp>
            <p:sp>
              <p:nvSpPr>
                <p:cNvPr id="72735" name="Oval 2808"/>
                <p:cNvSpPr>
                  <a:spLocks noChangeArrowheads="1"/>
                </p:cNvSpPr>
                <p:nvPr/>
              </p:nvSpPr>
              <p:spPr bwMode="auto">
                <a:xfrm>
                  <a:off x="5030" y="3061"/>
                  <a:ext cx="11" cy="11"/>
                </a:xfrm>
                <a:prstGeom prst="ellipse">
                  <a:avLst/>
                </a:prstGeom>
                <a:solidFill>
                  <a:srgbClr val="EBEBEB"/>
                </a:solidFill>
                <a:ln w="12700">
                  <a:solidFill>
                    <a:srgbClr val="000000"/>
                  </a:solidFill>
                  <a:round/>
                  <a:headEnd/>
                  <a:tailEnd/>
                </a:ln>
              </p:spPr>
              <p:txBody>
                <a:bodyPr wrap="none" anchor="ctr"/>
                <a:lstStyle/>
                <a:p>
                  <a:endParaRPr lang="zh-CN" altLang="en-US"/>
                </a:p>
              </p:txBody>
            </p:sp>
            <p:sp>
              <p:nvSpPr>
                <p:cNvPr id="72736" name="Oval 2809"/>
                <p:cNvSpPr>
                  <a:spLocks noChangeArrowheads="1"/>
                </p:cNvSpPr>
                <p:nvPr/>
              </p:nvSpPr>
              <p:spPr bwMode="auto">
                <a:xfrm>
                  <a:off x="5033" y="3063"/>
                  <a:ext cx="12" cy="11"/>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737" name="Freeform 2810"/>
                <p:cNvSpPr>
                  <a:spLocks/>
                </p:cNvSpPr>
                <p:nvPr/>
              </p:nvSpPr>
              <p:spPr bwMode="auto">
                <a:xfrm>
                  <a:off x="5029" y="3059"/>
                  <a:ext cx="20" cy="19"/>
                </a:xfrm>
                <a:custGeom>
                  <a:avLst/>
                  <a:gdLst>
                    <a:gd name="T0" fmla="*/ 7 w 20"/>
                    <a:gd name="T1" fmla="*/ 0 h 19"/>
                    <a:gd name="T2" fmla="*/ 15 w 20"/>
                    <a:gd name="T3" fmla="*/ 5 h 19"/>
                    <a:gd name="T4" fmla="*/ 19 w 20"/>
                    <a:gd name="T5" fmla="*/ 7 h 19"/>
                    <a:gd name="T6" fmla="*/ 19 w 20"/>
                    <a:gd name="T7" fmla="*/ 11 h 19"/>
                    <a:gd name="T8" fmla="*/ 11 w 20"/>
                    <a:gd name="T9" fmla="*/ 14 h 19"/>
                    <a:gd name="T10" fmla="*/ 3 w 20"/>
                    <a:gd name="T11" fmla="*/ 18 h 19"/>
                    <a:gd name="T12" fmla="*/ 0 w 20"/>
                    <a:gd name="T13" fmla="*/ 14 h 19"/>
                    <a:gd name="T14" fmla="*/ 0 w 20"/>
                    <a:gd name="T15" fmla="*/ 11 h 19"/>
                    <a:gd name="T16" fmla="*/ 0 w 20"/>
                    <a:gd name="T17" fmla="*/ 7 h 19"/>
                    <a:gd name="T18" fmla="*/ 3 w 20"/>
                    <a:gd name="T19" fmla="*/ 5 h 19"/>
                    <a:gd name="T20" fmla="*/ 3 w 20"/>
                    <a:gd name="T21" fmla="*/ 2 h 19"/>
                    <a:gd name="T22" fmla="*/ 7 w 20"/>
                    <a:gd name="T23" fmla="*/ 0 h 19"/>
                    <a:gd name="T24" fmla="*/ 7 w 20"/>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19"/>
                    <a:gd name="T41" fmla="*/ 20 w 20"/>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19">
                      <a:moveTo>
                        <a:pt x="7" y="0"/>
                      </a:moveTo>
                      <a:lnTo>
                        <a:pt x="15" y="5"/>
                      </a:lnTo>
                      <a:lnTo>
                        <a:pt x="19" y="7"/>
                      </a:lnTo>
                      <a:lnTo>
                        <a:pt x="19" y="11"/>
                      </a:lnTo>
                      <a:lnTo>
                        <a:pt x="11" y="14"/>
                      </a:lnTo>
                      <a:lnTo>
                        <a:pt x="3" y="18"/>
                      </a:lnTo>
                      <a:lnTo>
                        <a:pt x="0" y="14"/>
                      </a:lnTo>
                      <a:lnTo>
                        <a:pt x="0" y="11"/>
                      </a:lnTo>
                      <a:lnTo>
                        <a:pt x="0" y="7"/>
                      </a:lnTo>
                      <a:lnTo>
                        <a:pt x="3" y="5"/>
                      </a:lnTo>
                      <a:lnTo>
                        <a:pt x="3" y="2"/>
                      </a:lnTo>
                      <a:lnTo>
                        <a:pt x="7" y="0"/>
                      </a:lnTo>
                    </a:path>
                  </a:pathLst>
                </a:custGeom>
                <a:solidFill>
                  <a:srgbClr val="ABABAB"/>
                </a:solidFill>
                <a:ln w="12700" cap="rnd">
                  <a:solidFill>
                    <a:srgbClr val="000000"/>
                  </a:solidFill>
                  <a:round/>
                  <a:headEnd/>
                  <a:tailEnd/>
                </a:ln>
              </p:spPr>
              <p:txBody>
                <a:bodyPr/>
                <a:lstStyle/>
                <a:p>
                  <a:endParaRPr lang="zh-CN" altLang="en-US"/>
                </a:p>
              </p:txBody>
            </p:sp>
            <p:sp>
              <p:nvSpPr>
                <p:cNvPr id="72738" name="Freeform 2811"/>
                <p:cNvSpPr>
                  <a:spLocks/>
                </p:cNvSpPr>
                <p:nvPr/>
              </p:nvSpPr>
              <p:spPr bwMode="auto">
                <a:xfrm>
                  <a:off x="5027" y="3062"/>
                  <a:ext cx="20" cy="20"/>
                </a:xfrm>
                <a:custGeom>
                  <a:avLst/>
                  <a:gdLst>
                    <a:gd name="T0" fmla="*/ 10 w 20"/>
                    <a:gd name="T1" fmla="*/ 0 h 20"/>
                    <a:gd name="T2" fmla="*/ 19 w 20"/>
                    <a:gd name="T3" fmla="*/ 4 h 20"/>
                    <a:gd name="T4" fmla="*/ 19 w 20"/>
                    <a:gd name="T5" fmla="*/ 14 h 20"/>
                    <a:gd name="T6" fmla="*/ 10 w 20"/>
                    <a:gd name="T7" fmla="*/ 19 h 20"/>
                    <a:gd name="T8" fmla="*/ 0 w 20"/>
                    <a:gd name="T9" fmla="*/ 14 h 20"/>
                    <a:gd name="T10" fmla="*/ 0 w 20"/>
                    <a:gd name="T11" fmla="*/ 4 h 20"/>
                    <a:gd name="T12" fmla="*/ 10 w 20"/>
                    <a:gd name="T13" fmla="*/ 0 h 20"/>
                    <a:gd name="T14" fmla="*/ 0 60000 65536"/>
                    <a:gd name="T15" fmla="*/ 0 60000 65536"/>
                    <a:gd name="T16" fmla="*/ 0 60000 65536"/>
                    <a:gd name="T17" fmla="*/ 0 60000 65536"/>
                    <a:gd name="T18" fmla="*/ 0 60000 65536"/>
                    <a:gd name="T19" fmla="*/ 0 60000 65536"/>
                    <a:gd name="T20" fmla="*/ 0 60000 65536"/>
                    <a:gd name="T21" fmla="*/ 0 w 20"/>
                    <a:gd name="T22" fmla="*/ 0 h 20"/>
                    <a:gd name="T23" fmla="*/ 20 w 2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20">
                      <a:moveTo>
                        <a:pt x="10" y="0"/>
                      </a:moveTo>
                      <a:lnTo>
                        <a:pt x="19" y="4"/>
                      </a:lnTo>
                      <a:lnTo>
                        <a:pt x="19" y="14"/>
                      </a:lnTo>
                      <a:lnTo>
                        <a:pt x="10" y="19"/>
                      </a:lnTo>
                      <a:lnTo>
                        <a:pt x="0" y="14"/>
                      </a:lnTo>
                      <a:lnTo>
                        <a:pt x="0" y="4"/>
                      </a:lnTo>
                      <a:lnTo>
                        <a:pt x="10" y="0"/>
                      </a:lnTo>
                    </a:path>
                  </a:pathLst>
                </a:custGeom>
                <a:solidFill>
                  <a:srgbClr val="D9D9D9"/>
                </a:solidFill>
                <a:ln w="12700" cap="rnd">
                  <a:solidFill>
                    <a:srgbClr val="000000"/>
                  </a:solidFill>
                  <a:round/>
                  <a:headEnd/>
                  <a:tailEnd/>
                </a:ln>
              </p:spPr>
              <p:txBody>
                <a:bodyPr/>
                <a:lstStyle/>
                <a:p>
                  <a:endParaRPr lang="zh-CN" altLang="en-US"/>
                </a:p>
              </p:txBody>
            </p:sp>
            <p:sp>
              <p:nvSpPr>
                <p:cNvPr id="72739" name="Oval 2812"/>
                <p:cNvSpPr>
                  <a:spLocks noChangeArrowheads="1"/>
                </p:cNvSpPr>
                <p:nvPr/>
              </p:nvSpPr>
              <p:spPr bwMode="auto">
                <a:xfrm>
                  <a:off x="5038" y="3069"/>
                  <a:ext cx="11" cy="11"/>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740" name="Line 2813"/>
                <p:cNvSpPr>
                  <a:spLocks noChangeShapeType="1"/>
                </p:cNvSpPr>
                <p:nvPr/>
              </p:nvSpPr>
              <p:spPr bwMode="auto">
                <a:xfrm>
                  <a:off x="5032" y="3062"/>
                  <a:ext cx="1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741" name="Freeform 2814"/>
                <p:cNvSpPr>
                  <a:spLocks/>
                </p:cNvSpPr>
                <p:nvPr/>
              </p:nvSpPr>
              <p:spPr bwMode="auto">
                <a:xfrm>
                  <a:off x="5028" y="3065"/>
                  <a:ext cx="20" cy="1"/>
                </a:xfrm>
                <a:custGeom>
                  <a:avLst/>
                  <a:gdLst>
                    <a:gd name="T0" fmla="*/ 19 w 20"/>
                    <a:gd name="T1" fmla="*/ 0 h 1"/>
                    <a:gd name="T2" fmla="*/ 10 w 20"/>
                    <a:gd name="T3" fmla="*/ 0 h 1"/>
                    <a:gd name="T4" fmla="*/ 0 w 20"/>
                    <a:gd name="T5" fmla="*/ 0 h 1"/>
                    <a:gd name="T6" fmla="*/ 10 w 20"/>
                    <a:gd name="T7" fmla="*/ 0 h 1"/>
                    <a:gd name="T8" fmla="*/ 19 w 20"/>
                    <a:gd name="T9" fmla="*/ 0 h 1"/>
                    <a:gd name="T10" fmla="*/ 0 60000 65536"/>
                    <a:gd name="T11" fmla="*/ 0 60000 65536"/>
                    <a:gd name="T12" fmla="*/ 0 60000 65536"/>
                    <a:gd name="T13" fmla="*/ 0 60000 65536"/>
                    <a:gd name="T14" fmla="*/ 0 60000 65536"/>
                    <a:gd name="T15" fmla="*/ 0 w 20"/>
                    <a:gd name="T16" fmla="*/ 0 h 1"/>
                    <a:gd name="T17" fmla="*/ 20 w 20"/>
                    <a:gd name="T18" fmla="*/ 1 h 1"/>
                  </a:gdLst>
                  <a:ahLst/>
                  <a:cxnLst>
                    <a:cxn ang="T10">
                      <a:pos x="T0" y="T1"/>
                    </a:cxn>
                    <a:cxn ang="T11">
                      <a:pos x="T2" y="T3"/>
                    </a:cxn>
                    <a:cxn ang="T12">
                      <a:pos x="T4" y="T5"/>
                    </a:cxn>
                    <a:cxn ang="T13">
                      <a:pos x="T6" y="T7"/>
                    </a:cxn>
                    <a:cxn ang="T14">
                      <a:pos x="T8" y="T9"/>
                    </a:cxn>
                  </a:cxnLst>
                  <a:rect l="T15" t="T16" r="T17" b="T18"/>
                  <a:pathLst>
                    <a:path w="20" h="1">
                      <a:moveTo>
                        <a:pt x="19" y="0"/>
                      </a:moveTo>
                      <a:lnTo>
                        <a:pt x="10" y="0"/>
                      </a:lnTo>
                      <a:lnTo>
                        <a:pt x="0" y="0"/>
                      </a:lnTo>
                      <a:lnTo>
                        <a:pt x="10" y="0"/>
                      </a:lnTo>
                      <a:lnTo>
                        <a:pt x="19" y="0"/>
                      </a:lnTo>
                    </a:path>
                  </a:pathLst>
                </a:custGeom>
                <a:solidFill>
                  <a:srgbClr val="787878"/>
                </a:solidFill>
                <a:ln w="12700" cap="rnd">
                  <a:solidFill>
                    <a:srgbClr val="000000"/>
                  </a:solidFill>
                  <a:round/>
                  <a:headEnd/>
                  <a:tailEnd/>
                </a:ln>
              </p:spPr>
              <p:txBody>
                <a:bodyPr/>
                <a:lstStyle/>
                <a:p>
                  <a:endParaRPr lang="zh-CN" altLang="en-US"/>
                </a:p>
              </p:txBody>
            </p:sp>
            <p:sp>
              <p:nvSpPr>
                <p:cNvPr id="72742" name="Freeform 2815"/>
                <p:cNvSpPr>
                  <a:spLocks/>
                </p:cNvSpPr>
                <p:nvPr/>
              </p:nvSpPr>
              <p:spPr bwMode="auto">
                <a:xfrm>
                  <a:off x="5028" y="3069"/>
                  <a:ext cx="20" cy="20"/>
                </a:xfrm>
                <a:custGeom>
                  <a:avLst/>
                  <a:gdLst>
                    <a:gd name="T0" fmla="*/ 6 w 20"/>
                    <a:gd name="T1" fmla="*/ 19 h 20"/>
                    <a:gd name="T2" fmla="*/ 12 w 20"/>
                    <a:gd name="T3" fmla="*/ 19 h 20"/>
                    <a:gd name="T4" fmla="*/ 19 w 20"/>
                    <a:gd name="T5" fmla="*/ 0 h 20"/>
                    <a:gd name="T6" fmla="*/ 12 w 20"/>
                    <a:gd name="T7" fmla="*/ 0 h 20"/>
                    <a:gd name="T8" fmla="*/ 0 w 20"/>
                    <a:gd name="T9" fmla="*/ 0 h 20"/>
                    <a:gd name="T10" fmla="*/ 6 w 20"/>
                    <a:gd name="T11" fmla="*/ 0 h 20"/>
                    <a:gd name="T12" fmla="*/ 6 w 20"/>
                    <a:gd name="T13" fmla="*/ 19 h 20"/>
                    <a:gd name="T14" fmla="*/ 6 w 20"/>
                    <a:gd name="T15" fmla="*/ 19 h 20"/>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20"/>
                    <a:gd name="T26" fmla="*/ 20 w 20"/>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20">
                      <a:moveTo>
                        <a:pt x="6" y="19"/>
                      </a:moveTo>
                      <a:lnTo>
                        <a:pt x="12" y="19"/>
                      </a:lnTo>
                      <a:lnTo>
                        <a:pt x="19" y="0"/>
                      </a:lnTo>
                      <a:lnTo>
                        <a:pt x="12" y="0"/>
                      </a:lnTo>
                      <a:lnTo>
                        <a:pt x="0" y="0"/>
                      </a:lnTo>
                      <a:lnTo>
                        <a:pt x="6" y="0"/>
                      </a:lnTo>
                      <a:lnTo>
                        <a:pt x="6" y="19"/>
                      </a:lnTo>
                    </a:path>
                  </a:pathLst>
                </a:custGeom>
                <a:solidFill>
                  <a:srgbClr val="787878"/>
                </a:solidFill>
                <a:ln w="12700" cap="rnd">
                  <a:solidFill>
                    <a:srgbClr val="000000"/>
                  </a:solidFill>
                  <a:round/>
                  <a:headEnd/>
                  <a:tailEnd/>
                </a:ln>
              </p:spPr>
              <p:txBody>
                <a:bodyPr/>
                <a:lstStyle/>
                <a:p>
                  <a:endParaRPr lang="zh-CN" altLang="en-US"/>
                </a:p>
              </p:txBody>
            </p:sp>
            <p:sp>
              <p:nvSpPr>
                <p:cNvPr id="72743" name="Freeform 2816"/>
                <p:cNvSpPr>
                  <a:spLocks/>
                </p:cNvSpPr>
                <p:nvPr/>
              </p:nvSpPr>
              <p:spPr bwMode="auto">
                <a:xfrm>
                  <a:off x="4730" y="3021"/>
                  <a:ext cx="443" cy="89"/>
                </a:xfrm>
                <a:custGeom>
                  <a:avLst/>
                  <a:gdLst>
                    <a:gd name="T0" fmla="*/ 2 w 443"/>
                    <a:gd name="T1" fmla="*/ 56 h 89"/>
                    <a:gd name="T2" fmla="*/ 0 w 443"/>
                    <a:gd name="T3" fmla="*/ 62 h 89"/>
                    <a:gd name="T4" fmla="*/ 10 w 443"/>
                    <a:gd name="T5" fmla="*/ 66 h 89"/>
                    <a:gd name="T6" fmla="*/ 14 w 443"/>
                    <a:gd name="T7" fmla="*/ 72 h 89"/>
                    <a:gd name="T8" fmla="*/ 12 w 443"/>
                    <a:gd name="T9" fmla="*/ 84 h 89"/>
                    <a:gd name="T10" fmla="*/ 6 w 443"/>
                    <a:gd name="T11" fmla="*/ 88 h 89"/>
                    <a:gd name="T12" fmla="*/ 14 w 443"/>
                    <a:gd name="T13" fmla="*/ 88 h 89"/>
                    <a:gd name="T14" fmla="*/ 36 w 443"/>
                    <a:gd name="T15" fmla="*/ 76 h 89"/>
                    <a:gd name="T16" fmla="*/ 56 w 443"/>
                    <a:gd name="T17" fmla="*/ 62 h 89"/>
                    <a:gd name="T18" fmla="*/ 414 w 443"/>
                    <a:gd name="T19" fmla="*/ 14 h 89"/>
                    <a:gd name="T20" fmla="*/ 424 w 443"/>
                    <a:gd name="T21" fmla="*/ 12 h 89"/>
                    <a:gd name="T22" fmla="*/ 436 w 443"/>
                    <a:gd name="T23" fmla="*/ 12 h 89"/>
                    <a:gd name="T24" fmla="*/ 442 w 443"/>
                    <a:gd name="T25" fmla="*/ 10 h 89"/>
                    <a:gd name="T26" fmla="*/ 438 w 443"/>
                    <a:gd name="T27" fmla="*/ 0 h 89"/>
                    <a:gd name="T28" fmla="*/ 306 w 443"/>
                    <a:gd name="T29" fmla="*/ 14 h 89"/>
                    <a:gd name="T30" fmla="*/ 306 w 443"/>
                    <a:gd name="T31" fmla="*/ 20 h 89"/>
                    <a:gd name="T32" fmla="*/ 255 w 443"/>
                    <a:gd name="T33" fmla="*/ 20 h 89"/>
                    <a:gd name="T34" fmla="*/ 255 w 443"/>
                    <a:gd name="T35" fmla="*/ 30 h 89"/>
                    <a:gd name="T36" fmla="*/ 28 w 443"/>
                    <a:gd name="T37" fmla="*/ 56 h 89"/>
                    <a:gd name="T38" fmla="*/ 2 w 443"/>
                    <a:gd name="T39" fmla="*/ 56 h 8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3"/>
                    <a:gd name="T61" fmla="*/ 0 h 89"/>
                    <a:gd name="T62" fmla="*/ 443 w 443"/>
                    <a:gd name="T63" fmla="*/ 89 h 8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3" h="89">
                      <a:moveTo>
                        <a:pt x="2" y="56"/>
                      </a:moveTo>
                      <a:lnTo>
                        <a:pt x="0" y="62"/>
                      </a:lnTo>
                      <a:lnTo>
                        <a:pt x="10" y="66"/>
                      </a:lnTo>
                      <a:lnTo>
                        <a:pt x="14" y="72"/>
                      </a:lnTo>
                      <a:lnTo>
                        <a:pt x="12" y="84"/>
                      </a:lnTo>
                      <a:lnTo>
                        <a:pt x="6" y="88"/>
                      </a:lnTo>
                      <a:lnTo>
                        <a:pt x="14" y="88"/>
                      </a:lnTo>
                      <a:lnTo>
                        <a:pt x="36" y="76"/>
                      </a:lnTo>
                      <a:lnTo>
                        <a:pt x="56" y="62"/>
                      </a:lnTo>
                      <a:lnTo>
                        <a:pt x="414" y="14"/>
                      </a:lnTo>
                      <a:lnTo>
                        <a:pt x="424" y="12"/>
                      </a:lnTo>
                      <a:lnTo>
                        <a:pt x="436" y="12"/>
                      </a:lnTo>
                      <a:lnTo>
                        <a:pt x="442" y="10"/>
                      </a:lnTo>
                      <a:lnTo>
                        <a:pt x="438" y="0"/>
                      </a:lnTo>
                      <a:lnTo>
                        <a:pt x="306" y="14"/>
                      </a:lnTo>
                      <a:lnTo>
                        <a:pt x="306" y="20"/>
                      </a:lnTo>
                      <a:lnTo>
                        <a:pt x="255" y="20"/>
                      </a:lnTo>
                      <a:lnTo>
                        <a:pt x="255" y="30"/>
                      </a:lnTo>
                      <a:lnTo>
                        <a:pt x="28" y="56"/>
                      </a:lnTo>
                      <a:lnTo>
                        <a:pt x="2" y="56"/>
                      </a:lnTo>
                    </a:path>
                  </a:pathLst>
                </a:custGeom>
                <a:solidFill>
                  <a:srgbClr val="739933"/>
                </a:solidFill>
                <a:ln w="12700" cap="rnd">
                  <a:solidFill>
                    <a:srgbClr val="000000"/>
                  </a:solidFill>
                  <a:round/>
                  <a:headEnd/>
                  <a:tailEnd/>
                </a:ln>
              </p:spPr>
              <p:txBody>
                <a:bodyPr/>
                <a:lstStyle/>
                <a:p>
                  <a:endParaRPr lang="zh-CN" altLang="en-US"/>
                </a:p>
              </p:txBody>
            </p:sp>
            <p:sp>
              <p:nvSpPr>
                <p:cNvPr id="72744" name="Rectangle 2817"/>
                <p:cNvSpPr>
                  <a:spLocks noChangeArrowheads="1"/>
                </p:cNvSpPr>
                <p:nvPr/>
              </p:nvSpPr>
              <p:spPr bwMode="auto">
                <a:xfrm>
                  <a:off x="4919" y="3031"/>
                  <a:ext cx="63" cy="11"/>
                </a:xfrm>
                <a:prstGeom prst="rect">
                  <a:avLst/>
                </a:prstGeom>
                <a:solidFill>
                  <a:srgbClr val="4A700A"/>
                </a:solidFill>
                <a:ln w="12700">
                  <a:solidFill>
                    <a:srgbClr val="000000"/>
                  </a:solidFill>
                  <a:miter lim="800000"/>
                  <a:headEnd/>
                  <a:tailEnd/>
                </a:ln>
              </p:spPr>
              <p:txBody>
                <a:bodyPr wrap="none" anchor="ctr"/>
                <a:lstStyle/>
                <a:p>
                  <a:endParaRPr lang="zh-CN" altLang="en-US"/>
                </a:p>
              </p:txBody>
            </p:sp>
            <p:sp>
              <p:nvSpPr>
                <p:cNvPr id="72745" name="Freeform 2818"/>
                <p:cNvSpPr>
                  <a:spLocks/>
                </p:cNvSpPr>
                <p:nvPr/>
              </p:nvSpPr>
              <p:spPr bwMode="auto">
                <a:xfrm>
                  <a:off x="4824" y="3004"/>
                  <a:ext cx="113" cy="38"/>
                </a:xfrm>
                <a:custGeom>
                  <a:avLst/>
                  <a:gdLst>
                    <a:gd name="T0" fmla="*/ 20 w 113"/>
                    <a:gd name="T1" fmla="*/ 0 h 38"/>
                    <a:gd name="T2" fmla="*/ 0 w 113"/>
                    <a:gd name="T3" fmla="*/ 8 h 38"/>
                    <a:gd name="T4" fmla="*/ 100 w 113"/>
                    <a:gd name="T5" fmla="*/ 37 h 38"/>
                    <a:gd name="T6" fmla="*/ 112 w 113"/>
                    <a:gd name="T7" fmla="*/ 29 h 38"/>
                    <a:gd name="T8" fmla="*/ 20 w 113"/>
                    <a:gd name="T9" fmla="*/ 2 h 38"/>
                    <a:gd name="T10" fmla="*/ 20 w 113"/>
                    <a:gd name="T11" fmla="*/ 0 h 38"/>
                    <a:gd name="T12" fmla="*/ 0 60000 65536"/>
                    <a:gd name="T13" fmla="*/ 0 60000 65536"/>
                    <a:gd name="T14" fmla="*/ 0 60000 65536"/>
                    <a:gd name="T15" fmla="*/ 0 60000 65536"/>
                    <a:gd name="T16" fmla="*/ 0 60000 65536"/>
                    <a:gd name="T17" fmla="*/ 0 60000 65536"/>
                    <a:gd name="T18" fmla="*/ 0 w 113"/>
                    <a:gd name="T19" fmla="*/ 0 h 38"/>
                    <a:gd name="T20" fmla="*/ 113 w 113"/>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113" h="38">
                      <a:moveTo>
                        <a:pt x="20" y="0"/>
                      </a:moveTo>
                      <a:lnTo>
                        <a:pt x="0" y="8"/>
                      </a:lnTo>
                      <a:lnTo>
                        <a:pt x="100" y="37"/>
                      </a:lnTo>
                      <a:lnTo>
                        <a:pt x="112" y="29"/>
                      </a:lnTo>
                      <a:lnTo>
                        <a:pt x="20" y="2"/>
                      </a:lnTo>
                      <a:lnTo>
                        <a:pt x="20" y="0"/>
                      </a:lnTo>
                    </a:path>
                  </a:pathLst>
                </a:custGeom>
                <a:solidFill>
                  <a:srgbClr val="739933"/>
                </a:solidFill>
                <a:ln w="12700" cap="rnd">
                  <a:solidFill>
                    <a:srgbClr val="000000"/>
                  </a:solidFill>
                  <a:round/>
                  <a:headEnd/>
                  <a:tailEnd/>
                </a:ln>
              </p:spPr>
              <p:txBody>
                <a:bodyPr/>
                <a:lstStyle/>
                <a:p>
                  <a:endParaRPr lang="zh-CN" altLang="en-US"/>
                </a:p>
              </p:txBody>
            </p:sp>
            <p:sp>
              <p:nvSpPr>
                <p:cNvPr id="72746" name="Freeform 2819"/>
                <p:cNvSpPr>
                  <a:spLocks/>
                </p:cNvSpPr>
                <p:nvPr/>
              </p:nvSpPr>
              <p:spPr bwMode="auto">
                <a:xfrm>
                  <a:off x="4511" y="2879"/>
                  <a:ext cx="148" cy="86"/>
                </a:xfrm>
                <a:custGeom>
                  <a:avLst/>
                  <a:gdLst>
                    <a:gd name="T0" fmla="*/ 0 w 148"/>
                    <a:gd name="T1" fmla="*/ 59 h 86"/>
                    <a:gd name="T2" fmla="*/ 14 w 148"/>
                    <a:gd name="T3" fmla="*/ 85 h 86"/>
                    <a:gd name="T4" fmla="*/ 147 w 148"/>
                    <a:gd name="T5" fmla="*/ 28 h 86"/>
                    <a:gd name="T6" fmla="*/ 129 w 148"/>
                    <a:gd name="T7" fmla="*/ 0 h 86"/>
                    <a:gd name="T8" fmla="*/ 2 w 148"/>
                    <a:gd name="T9" fmla="*/ 59 h 86"/>
                    <a:gd name="T10" fmla="*/ 0 w 148"/>
                    <a:gd name="T11" fmla="*/ 59 h 86"/>
                    <a:gd name="T12" fmla="*/ 0 60000 65536"/>
                    <a:gd name="T13" fmla="*/ 0 60000 65536"/>
                    <a:gd name="T14" fmla="*/ 0 60000 65536"/>
                    <a:gd name="T15" fmla="*/ 0 60000 65536"/>
                    <a:gd name="T16" fmla="*/ 0 60000 65536"/>
                    <a:gd name="T17" fmla="*/ 0 60000 65536"/>
                    <a:gd name="T18" fmla="*/ 0 w 148"/>
                    <a:gd name="T19" fmla="*/ 0 h 86"/>
                    <a:gd name="T20" fmla="*/ 148 w 148"/>
                    <a:gd name="T21" fmla="*/ 86 h 86"/>
                  </a:gdLst>
                  <a:ahLst/>
                  <a:cxnLst>
                    <a:cxn ang="T12">
                      <a:pos x="T0" y="T1"/>
                    </a:cxn>
                    <a:cxn ang="T13">
                      <a:pos x="T2" y="T3"/>
                    </a:cxn>
                    <a:cxn ang="T14">
                      <a:pos x="T4" y="T5"/>
                    </a:cxn>
                    <a:cxn ang="T15">
                      <a:pos x="T6" y="T7"/>
                    </a:cxn>
                    <a:cxn ang="T16">
                      <a:pos x="T8" y="T9"/>
                    </a:cxn>
                    <a:cxn ang="T17">
                      <a:pos x="T10" y="T11"/>
                    </a:cxn>
                  </a:cxnLst>
                  <a:rect l="T18" t="T19" r="T20" b="T21"/>
                  <a:pathLst>
                    <a:path w="148" h="86">
                      <a:moveTo>
                        <a:pt x="0" y="59"/>
                      </a:moveTo>
                      <a:lnTo>
                        <a:pt x="14" y="85"/>
                      </a:lnTo>
                      <a:lnTo>
                        <a:pt x="147" y="28"/>
                      </a:lnTo>
                      <a:lnTo>
                        <a:pt x="129" y="0"/>
                      </a:lnTo>
                      <a:lnTo>
                        <a:pt x="2" y="59"/>
                      </a:lnTo>
                      <a:lnTo>
                        <a:pt x="0" y="59"/>
                      </a:lnTo>
                    </a:path>
                  </a:pathLst>
                </a:custGeom>
                <a:solidFill>
                  <a:srgbClr val="59801A"/>
                </a:solidFill>
                <a:ln w="9525" cap="rnd">
                  <a:noFill/>
                  <a:round/>
                  <a:headEnd/>
                  <a:tailEnd/>
                </a:ln>
              </p:spPr>
              <p:txBody>
                <a:bodyPr/>
                <a:lstStyle/>
                <a:p>
                  <a:endParaRPr lang="zh-CN" altLang="en-US"/>
                </a:p>
              </p:txBody>
            </p:sp>
            <p:sp>
              <p:nvSpPr>
                <p:cNvPr id="72747" name="Freeform 2820"/>
                <p:cNvSpPr>
                  <a:spLocks/>
                </p:cNvSpPr>
                <p:nvPr/>
              </p:nvSpPr>
              <p:spPr bwMode="auto">
                <a:xfrm>
                  <a:off x="4507" y="2996"/>
                  <a:ext cx="94" cy="54"/>
                </a:xfrm>
                <a:custGeom>
                  <a:avLst/>
                  <a:gdLst>
                    <a:gd name="T0" fmla="*/ 0 w 94"/>
                    <a:gd name="T1" fmla="*/ 33 h 54"/>
                    <a:gd name="T2" fmla="*/ 73 w 94"/>
                    <a:gd name="T3" fmla="*/ 0 h 54"/>
                    <a:gd name="T4" fmla="*/ 93 w 94"/>
                    <a:gd name="T5" fmla="*/ 25 h 54"/>
                    <a:gd name="T6" fmla="*/ 18 w 94"/>
                    <a:gd name="T7" fmla="*/ 53 h 54"/>
                    <a:gd name="T8" fmla="*/ 0 w 94"/>
                    <a:gd name="T9" fmla="*/ 33 h 54"/>
                    <a:gd name="T10" fmla="*/ 0 60000 65536"/>
                    <a:gd name="T11" fmla="*/ 0 60000 65536"/>
                    <a:gd name="T12" fmla="*/ 0 60000 65536"/>
                    <a:gd name="T13" fmla="*/ 0 60000 65536"/>
                    <a:gd name="T14" fmla="*/ 0 60000 65536"/>
                    <a:gd name="T15" fmla="*/ 0 w 94"/>
                    <a:gd name="T16" fmla="*/ 0 h 54"/>
                    <a:gd name="T17" fmla="*/ 94 w 94"/>
                    <a:gd name="T18" fmla="*/ 54 h 54"/>
                  </a:gdLst>
                  <a:ahLst/>
                  <a:cxnLst>
                    <a:cxn ang="T10">
                      <a:pos x="T0" y="T1"/>
                    </a:cxn>
                    <a:cxn ang="T11">
                      <a:pos x="T2" y="T3"/>
                    </a:cxn>
                    <a:cxn ang="T12">
                      <a:pos x="T4" y="T5"/>
                    </a:cxn>
                    <a:cxn ang="T13">
                      <a:pos x="T6" y="T7"/>
                    </a:cxn>
                    <a:cxn ang="T14">
                      <a:pos x="T8" y="T9"/>
                    </a:cxn>
                  </a:cxnLst>
                  <a:rect l="T15" t="T16" r="T17" b="T18"/>
                  <a:pathLst>
                    <a:path w="94" h="54">
                      <a:moveTo>
                        <a:pt x="0" y="33"/>
                      </a:moveTo>
                      <a:lnTo>
                        <a:pt x="73" y="0"/>
                      </a:lnTo>
                      <a:lnTo>
                        <a:pt x="93" y="25"/>
                      </a:lnTo>
                      <a:lnTo>
                        <a:pt x="18" y="53"/>
                      </a:lnTo>
                      <a:lnTo>
                        <a:pt x="0" y="33"/>
                      </a:lnTo>
                    </a:path>
                  </a:pathLst>
                </a:custGeom>
                <a:solidFill>
                  <a:srgbClr val="59801A"/>
                </a:solidFill>
                <a:ln w="9525" cap="rnd">
                  <a:noFill/>
                  <a:round/>
                  <a:headEnd/>
                  <a:tailEnd/>
                </a:ln>
              </p:spPr>
              <p:txBody>
                <a:bodyPr/>
                <a:lstStyle/>
                <a:p>
                  <a:endParaRPr lang="zh-CN" altLang="en-US"/>
                </a:p>
              </p:txBody>
            </p:sp>
            <p:sp>
              <p:nvSpPr>
                <p:cNvPr id="72748" name="Freeform 2821"/>
                <p:cNvSpPr>
                  <a:spLocks/>
                </p:cNvSpPr>
                <p:nvPr/>
              </p:nvSpPr>
              <p:spPr bwMode="auto">
                <a:xfrm>
                  <a:off x="4750" y="2803"/>
                  <a:ext cx="80" cy="67"/>
                </a:xfrm>
                <a:custGeom>
                  <a:avLst/>
                  <a:gdLst>
                    <a:gd name="T0" fmla="*/ 0 w 80"/>
                    <a:gd name="T1" fmla="*/ 26 h 67"/>
                    <a:gd name="T2" fmla="*/ 21 w 80"/>
                    <a:gd name="T3" fmla="*/ 66 h 67"/>
                    <a:gd name="T4" fmla="*/ 79 w 80"/>
                    <a:gd name="T5" fmla="*/ 44 h 67"/>
                    <a:gd name="T6" fmla="*/ 55 w 80"/>
                    <a:gd name="T7" fmla="*/ 0 h 67"/>
                    <a:gd name="T8" fmla="*/ 0 w 80"/>
                    <a:gd name="T9" fmla="*/ 26 h 67"/>
                    <a:gd name="T10" fmla="*/ 0 60000 65536"/>
                    <a:gd name="T11" fmla="*/ 0 60000 65536"/>
                    <a:gd name="T12" fmla="*/ 0 60000 65536"/>
                    <a:gd name="T13" fmla="*/ 0 60000 65536"/>
                    <a:gd name="T14" fmla="*/ 0 60000 65536"/>
                    <a:gd name="T15" fmla="*/ 0 w 80"/>
                    <a:gd name="T16" fmla="*/ 0 h 67"/>
                    <a:gd name="T17" fmla="*/ 80 w 80"/>
                    <a:gd name="T18" fmla="*/ 67 h 67"/>
                  </a:gdLst>
                  <a:ahLst/>
                  <a:cxnLst>
                    <a:cxn ang="T10">
                      <a:pos x="T0" y="T1"/>
                    </a:cxn>
                    <a:cxn ang="T11">
                      <a:pos x="T2" y="T3"/>
                    </a:cxn>
                    <a:cxn ang="T12">
                      <a:pos x="T4" y="T5"/>
                    </a:cxn>
                    <a:cxn ang="T13">
                      <a:pos x="T6" y="T7"/>
                    </a:cxn>
                    <a:cxn ang="T14">
                      <a:pos x="T8" y="T9"/>
                    </a:cxn>
                  </a:cxnLst>
                  <a:rect l="T15" t="T16" r="T17" b="T18"/>
                  <a:pathLst>
                    <a:path w="80" h="67">
                      <a:moveTo>
                        <a:pt x="0" y="26"/>
                      </a:moveTo>
                      <a:lnTo>
                        <a:pt x="21" y="66"/>
                      </a:lnTo>
                      <a:lnTo>
                        <a:pt x="79" y="44"/>
                      </a:lnTo>
                      <a:lnTo>
                        <a:pt x="55" y="0"/>
                      </a:lnTo>
                      <a:lnTo>
                        <a:pt x="0" y="26"/>
                      </a:lnTo>
                    </a:path>
                  </a:pathLst>
                </a:custGeom>
                <a:solidFill>
                  <a:srgbClr val="59801A"/>
                </a:solidFill>
                <a:ln w="9525" cap="rnd">
                  <a:noFill/>
                  <a:round/>
                  <a:headEnd/>
                  <a:tailEnd/>
                </a:ln>
              </p:spPr>
              <p:txBody>
                <a:bodyPr/>
                <a:lstStyle/>
                <a:p>
                  <a:endParaRPr lang="zh-CN" altLang="en-US"/>
                </a:p>
              </p:txBody>
            </p:sp>
            <p:sp>
              <p:nvSpPr>
                <p:cNvPr id="72749" name="Freeform 2822"/>
                <p:cNvSpPr>
                  <a:spLocks/>
                </p:cNvSpPr>
                <p:nvPr/>
              </p:nvSpPr>
              <p:spPr bwMode="auto">
                <a:xfrm>
                  <a:off x="4682" y="2911"/>
                  <a:ext cx="86" cy="50"/>
                </a:xfrm>
                <a:custGeom>
                  <a:avLst/>
                  <a:gdLst>
                    <a:gd name="T0" fmla="*/ 0 w 86"/>
                    <a:gd name="T1" fmla="*/ 31 h 50"/>
                    <a:gd name="T2" fmla="*/ 73 w 86"/>
                    <a:gd name="T3" fmla="*/ 0 h 50"/>
                    <a:gd name="T4" fmla="*/ 85 w 86"/>
                    <a:gd name="T5" fmla="*/ 19 h 50"/>
                    <a:gd name="T6" fmla="*/ 5 w 86"/>
                    <a:gd name="T7" fmla="*/ 49 h 50"/>
                    <a:gd name="T8" fmla="*/ 7 w 86"/>
                    <a:gd name="T9" fmla="*/ 39 h 50"/>
                    <a:gd name="T10" fmla="*/ 0 w 86"/>
                    <a:gd name="T11" fmla="*/ 29 h 50"/>
                    <a:gd name="T12" fmla="*/ 0 w 86"/>
                    <a:gd name="T13" fmla="*/ 31 h 50"/>
                    <a:gd name="T14" fmla="*/ 0 60000 65536"/>
                    <a:gd name="T15" fmla="*/ 0 60000 65536"/>
                    <a:gd name="T16" fmla="*/ 0 60000 65536"/>
                    <a:gd name="T17" fmla="*/ 0 60000 65536"/>
                    <a:gd name="T18" fmla="*/ 0 60000 65536"/>
                    <a:gd name="T19" fmla="*/ 0 60000 65536"/>
                    <a:gd name="T20" fmla="*/ 0 60000 65536"/>
                    <a:gd name="T21" fmla="*/ 0 w 86"/>
                    <a:gd name="T22" fmla="*/ 0 h 50"/>
                    <a:gd name="T23" fmla="*/ 86 w 86"/>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50">
                      <a:moveTo>
                        <a:pt x="0" y="31"/>
                      </a:moveTo>
                      <a:lnTo>
                        <a:pt x="73" y="0"/>
                      </a:lnTo>
                      <a:lnTo>
                        <a:pt x="85" y="19"/>
                      </a:lnTo>
                      <a:lnTo>
                        <a:pt x="5" y="49"/>
                      </a:lnTo>
                      <a:lnTo>
                        <a:pt x="7" y="39"/>
                      </a:lnTo>
                      <a:lnTo>
                        <a:pt x="0" y="29"/>
                      </a:lnTo>
                      <a:lnTo>
                        <a:pt x="0" y="31"/>
                      </a:lnTo>
                    </a:path>
                  </a:pathLst>
                </a:custGeom>
                <a:solidFill>
                  <a:srgbClr val="59801A"/>
                </a:solidFill>
                <a:ln w="9525" cap="rnd">
                  <a:noFill/>
                  <a:round/>
                  <a:headEnd/>
                  <a:tailEnd/>
                </a:ln>
              </p:spPr>
              <p:txBody>
                <a:bodyPr/>
                <a:lstStyle/>
                <a:p>
                  <a:endParaRPr lang="zh-CN" altLang="en-US"/>
                </a:p>
              </p:txBody>
            </p:sp>
            <p:sp>
              <p:nvSpPr>
                <p:cNvPr id="72750" name="Freeform 2823"/>
                <p:cNvSpPr>
                  <a:spLocks/>
                </p:cNvSpPr>
                <p:nvPr/>
              </p:nvSpPr>
              <p:spPr bwMode="auto">
                <a:xfrm>
                  <a:off x="4749" y="3105"/>
                  <a:ext cx="36" cy="33"/>
                </a:xfrm>
                <a:custGeom>
                  <a:avLst/>
                  <a:gdLst>
                    <a:gd name="T0" fmla="*/ 32 w 36"/>
                    <a:gd name="T1" fmla="*/ 2 h 33"/>
                    <a:gd name="T2" fmla="*/ 20 w 36"/>
                    <a:gd name="T3" fmla="*/ 0 h 33"/>
                    <a:gd name="T4" fmla="*/ 14 w 36"/>
                    <a:gd name="T5" fmla="*/ 0 h 33"/>
                    <a:gd name="T6" fmla="*/ 8 w 36"/>
                    <a:gd name="T7" fmla="*/ 4 h 33"/>
                    <a:gd name="T8" fmla="*/ 4 w 36"/>
                    <a:gd name="T9" fmla="*/ 8 h 33"/>
                    <a:gd name="T10" fmla="*/ 0 w 36"/>
                    <a:gd name="T11" fmla="*/ 18 h 33"/>
                    <a:gd name="T12" fmla="*/ 2 w 36"/>
                    <a:gd name="T13" fmla="*/ 26 h 33"/>
                    <a:gd name="T14" fmla="*/ 8 w 36"/>
                    <a:gd name="T15" fmla="*/ 32 h 33"/>
                    <a:gd name="T16" fmla="*/ 18 w 36"/>
                    <a:gd name="T17" fmla="*/ 32 h 33"/>
                    <a:gd name="T18" fmla="*/ 35 w 36"/>
                    <a:gd name="T19" fmla="*/ 12 h 33"/>
                    <a:gd name="T20" fmla="*/ 30 w 36"/>
                    <a:gd name="T21" fmla="*/ 0 h 33"/>
                    <a:gd name="T22" fmla="*/ 32 w 36"/>
                    <a:gd name="T23" fmla="*/ 2 h 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33"/>
                    <a:gd name="T38" fmla="*/ 36 w 36"/>
                    <a:gd name="T39" fmla="*/ 33 h 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33">
                      <a:moveTo>
                        <a:pt x="32" y="2"/>
                      </a:moveTo>
                      <a:lnTo>
                        <a:pt x="20" y="0"/>
                      </a:lnTo>
                      <a:lnTo>
                        <a:pt x="14" y="0"/>
                      </a:lnTo>
                      <a:lnTo>
                        <a:pt x="8" y="4"/>
                      </a:lnTo>
                      <a:lnTo>
                        <a:pt x="4" y="8"/>
                      </a:lnTo>
                      <a:lnTo>
                        <a:pt x="0" y="18"/>
                      </a:lnTo>
                      <a:lnTo>
                        <a:pt x="2" y="26"/>
                      </a:lnTo>
                      <a:lnTo>
                        <a:pt x="8" y="32"/>
                      </a:lnTo>
                      <a:lnTo>
                        <a:pt x="18" y="32"/>
                      </a:lnTo>
                      <a:lnTo>
                        <a:pt x="35" y="12"/>
                      </a:lnTo>
                      <a:lnTo>
                        <a:pt x="30" y="0"/>
                      </a:lnTo>
                      <a:lnTo>
                        <a:pt x="32" y="2"/>
                      </a:lnTo>
                    </a:path>
                  </a:pathLst>
                </a:custGeom>
                <a:solidFill>
                  <a:srgbClr val="787878"/>
                </a:solidFill>
                <a:ln w="12700" cap="rnd">
                  <a:solidFill>
                    <a:srgbClr val="000000"/>
                  </a:solidFill>
                  <a:round/>
                  <a:headEnd/>
                  <a:tailEnd/>
                </a:ln>
              </p:spPr>
              <p:txBody>
                <a:bodyPr/>
                <a:lstStyle/>
                <a:p>
                  <a:endParaRPr lang="zh-CN" altLang="en-US"/>
                </a:p>
              </p:txBody>
            </p:sp>
            <p:sp>
              <p:nvSpPr>
                <p:cNvPr id="72751" name="Freeform 2824"/>
                <p:cNvSpPr>
                  <a:spLocks/>
                </p:cNvSpPr>
                <p:nvPr/>
              </p:nvSpPr>
              <p:spPr bwMode="auto">
                <a:xfrm>
                  <a:off x="4758" y="3105"/>
                  <a:ext cx="37" cy="35"/>
                </a:xfrm>
                <a:custGeom>
                  <a:avLst/>
                  <a:gdLst>
                    <a:gd name="T0" fmla="*/ 24 w 37"/>
                    <a:gd name="T1" fmla="*/ 2 h 35"/>
                    <a:gd name="T2" fmla="*/ 20 w 37"/>
                    <a:gd name="T3" fmla="*/ 0 h 35"/>
                    <a:gd name="T4" fmla="*/ 18 w 37"/>
                    <a:gd name="T5" fmla="*/ 2 h 35"/>
                    <a:gd name="T6" fmla="*/ 14 w 37"/>
                    <a:gd name="T7" fmla="*/ 2 h 35"/>
                    <a:gd name="T8" fmla="*/ 10 w 37"/>
                    <a:gd name="T9" fmla="*/ 4 h 35"/>
                    <a:gd name="T10" fmla="*/ 6 w 37"/>
                    <a:gd name="T11" fmla="*/ 6 h 35"/>
                    <a:gd name="T12" fmla="*/ 4 w 37"/>
                    <a:gd name="T13" fmla="*/ 8 h 35"/>
                    <a:gd name="T14" fmla="*/ 2 w 37"/>
                    <a:gd name="T15" fmla="*/ 12 h 35"/>
                    <a:gd name="T16" fmla="*/ 0 w 37"/>
                    <a:gd name="T17" fmla="*/ 14 h 35"/>
                    <a:gd name="T18" fmla="*/ 0 w 37"/>
                    <a:gd name="T19" fmla="*/ 18 h 35"/>
                    <a:gd name="T20" fmla="*/ 0 w 37"/>
                    <a:gd name="T21" fmla="*/ 20 h 35"/>
                    <a:gd name="T22" fmla="*/ 0 w 37"/>
                    <a:gd name="T23" fmla="*/ 24 h 35"/>
                    <a:gd name="T24" fmla="*/ 2 w 37"/>
                    <a:gd name="T25" fmla="*/ 26 h 35"/>
                    <a:gd name="T26" fmla="*/ 4 w 37"/>
                    <a:gd name="T27" fmla="*/ 28 h 35"/>
                    <a:gd name="T28" fmla="*/ 6 w 37"/>
                    <a:gd name="T29" fmla="*/ 30 h 35"/>
                    <a:gd name="T30" fmla="*/ 10 w 37"/>
                    <a:gd name="T31" fmla="*/ 32 h 35"/>
                    <a:gd name="T32" fmla="*/ 14 w 37"/>
                    <a:gd name="T33" fmla="*/ 34 h 35"/>
                    <a:gd name="T34" fmla="*/ 18 w 37"/>
                    <a:gd name="T35" fmla="*/ 32 h 35"/>
                    <a:gd name="T36" fmla="*/ 20 w 37"/>
                    <a:gd name="T37" fmla="*/ 32 h 35"/>
                    <a:gd name="T38" fmla="*/ 24 w 37"/>
                    <a:gd name="T39" fmla="*/ 32 h 35"/>
                    <a:gd name="T40" fmla="*/ 28 w 37"/>
                    <a:gd name="T41" fmla="*/ 30 h 35"/>
                    <a:gd name="T42" fmla="*/ 32 w 37"/>
                    <a:gd name="T43" fmla="*/ 28 h 35"/>
                    <a:gd name="T44" fmla="*/ 32 w 37"/>
                    <a:gd name="T45" fmla="*/ 26 h 35"/>
                    <a:gd name="T46" fmla="*/ 34 w 37"/>
                    <a:gd name="T47" fmla="*/ 22 h 35"/>
                    <a:gd name="T48" fmla="*/ 36 w 37"/>
                    <a:gd name="T49" fmla="*/ 20 h 35"/>
                    <a:gd name="T50" fmla="*/ 36 w 37"/>
                    <a:gd name="T51" fmla="*/ 16 h 35"/>
                    <a:gd name="T52" fmla="*/ 36 w 37"/>
                    <a:gd name="T53" fmla="*/ 14 h 35"/>
                    <a:gd name="T54" fmla="*/ 36 w 37"/>
                    <a:gd name="T55" fmla="*/ 10 h 35"/>
                    <a:gd name="T56" fmla="*/ 34 w 37"/>
                    <a:gd name="T57" fmla="*/ 8 h 35"/>
                    <a:gd name="T58" fmla="*/ 32 w 37"/>
                    <a:gd name="T59" fmla="*/ 6 h 35"/>
                    <a:gd name="T60" fmla="*/ 32 w 37"/>
                    <a:gd name="T61" fmla="*/ 2 h 35"/>
                    <a:gd name="T62" fmla="*/ 28 w 37"/>
                    <a:gd name="T63" fmla="*/ 2 h 35"/>
                    <a:gd name="T64" fmla="*/ 24 w 37"/>
                    <a:gd name="T65" fmla="*/ 2 h 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5"/>
                    <a:gd name="T101" fmla="*/ 37 w 37"/>
                    <a:gd name="T102" fmla="*/ 35 h 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5">
                      <a:moveTo>
                        <a:pt x="24" y="2"/>
                      </a:moveTo>
                      <a:lnTo>
                        <a:pt x="20" y="0"/>
                      </a:lnTo>
                      <a:lnTo>
                        <a:pt x="18" y="2"/>
                      </a:lnTo>
                      <a:lnTo>
                        <a:pt x="14" y="2"/>
                      </a:lnTo>
                      <a:lnTo>
                        <a:pt x="10" y="4"/>
                      </a:lnTo>
                      <a:lnTo>
                        <a:pt x="6" y="6"/>
                      </a:lnTo>
                      <a:lnTo>
                        <a:pt x="4" y="8"/>
                      </a:lnTo>
                      <a:lnTo>
                        <a:pt x="2" y="12"/>
                      </a:lnTo>
                      <a:lnTo>
                        <a:pt x="0" y="14"/>
                      </a:lnTo>
                      <a:lnTo>
                        <a:pt x="0" y="18"/>
                      </a:lnTo>
                      <a:lnTo>
                        <a:pt x="0" y="20"/>
                      </a:lnTo>
                      <a:lnTo>
                        <a:pt x="0" y="24"/>
                      </a:lnTo>
                      <a:lnTo>
                        <a:pt x="2" y="26"/>
                      </a:lnTo>
                      <a:lnTo>
                        <a:pt x="4" y="28"/>
                      </a:lnTo>
                      <a:lnTo>
                        <a:pt x="6" y="30"/>
                      </a:lnTo>
                      <a:lnTo>
                        <a:pt x="10" y="32"/>
                      </a:lnTo>
                      <a:lnTo>
                        <a:pt x="14" y="34"/>
                      </a:lnTo>
                      <a:lnTo>
                        <a:pt x="18" y="32"/>
                      </a:lnTo>
                      <a:lnTo>
                        <a:pt x="20" y="32"/>
                      </a:lnTo>
                      <a:lnTo>
                        <a:pt x="24" y="32"/>
                      </a:lnTo>
                      <a:lnTo>
                        <a:pt x="28" y="30"/>
                      </a:lnTo>
                      <a:lnTo>
                        <a:pt x="32" y="28"/>
                      </a:lnTo>
                      <a:lnTo>
                        <a:pt x="32" y="26"/>
                      </a:lnTo>
                      <a:lnTo>
                        <a:pt x="34" y="22"/>
                      </a:lnTo>
                      <a:lnTo>
                        <a:pt x="36" y="20"/>
                      </a:lnTo>
                      <a:lnTo>
                        <a:pt x="36" y="16"/>
                      </a:lnTo>
                      <a:lnTo>
                        <a:pt x="36" y="14"/>
                      </a:lnTo>
                      <a:lnTo>
                        <a:pt x="36" y="10"/>
                      </a:lnTo>
                      <a:lnTo>
                        <a:pt x="34" y="8"/>
                      </a:lnTo>
                      <a:lnTo>
                        <a:pt x="32" y="6"/>
                      </a:lnTo>
                      <a:lnTo>
                        <a:pt x="32" y="2"/>
                      </a:lnTo>
                      <a:lnTo>
                        <a:pt x="28" y="2"/>
                      </a:lnTo>
                      <a:lnTo>
                        <a:pt x="24" y="2"/>
                      </a:lnTo>
                    </a:path>
                  </a:pathLst>
                </a:custGeom>
                <a:solidFill>
                  <a:srgbClr val="EBEBEB"/>
                </a:solidFill>
                <a:ln w="12700" cap="rnd">
                  <a:solidFill>
                    <a:srgbClr val="000000"/>
                  </a:solidFill>
                  <a:round/>
                  <a:headEnd/>
                  <a:tailEnd/>
                </a:ln>
              </p:spPr>
              <p:txBody>
                <a:bodyPr/>
                <a:lstStyle/>
                <a:p>
                  <a:endParaRPr lang="zh-CN" altLang="en-US"/>
                </a:p>
              </p:txBody>
            </p:sp>
            <p:sp>
              <p:nvSpPr>
                <p:cNvPr id="72752" name="Freeform 2825"/>
                <p:cNvSpPr>
                  <a:spLocks/>
                </p:cNvSpPr>
                <p:nvPr/>
              </p:nvSpPr>
              <p:spPr bwMode="auto">
                <a:xfrm>
                  <a:off x="4761" y="3109"/>
                  <a:ext cx="28" cy="27"/>
                </a:xfrm>
                <a:custGeom>
                  <a:avLst/>
                  <a:gdLst>
                    <a:gd name="T0" fmla="*/ 18 w 28"/>
                    <a:gd name="T1" fmla="*/ 0 h 27"/>
                    <a:gd name="T2" fmla="*/ 16 w 28"/>
                    <a:gd name="T3" fmla="*/ 0 h 27"/>
                    <a:gd name="T4" fmla="*/ 14 w 28"/>
                    <a:gd name="T5" fmla="*/ 0 h 27"/>
                    <a:gd name="T6" fmla="*/ 12 w 28"/>
                    <a:gd name="T7" fmla="*/ 2 h 27"/>
                    <a:gd name="T8" fmla="*/ 8 w 28"/>
                    <a:gd name="T9" fmla="*/ 2 h 27"/>
                    <a:gd name="T10" fmla="*/ 6 w 28"/>
                    <a:gd name="T11" fmla="*/ 4 h 27"/>
                    <a:gd name="T12" fmla="*/ 4 w 28"/>
                    <a:gd name="T13" fmla="*/ 6 h 27"/>
                    <a:gd name="T14" fmla="*/ 2 w 28"/>
                    <a:gd name="T15" fmla="*/ 8 h 27"/>
                    <a:gd name="T16" fmla="*/ 0 w 28"/>
                    <a:gd name="T17" fmla="*/ 10 h 27"/>
                    <a:gd name="T18" fmla="*/ 0 w 28"/>
                    <a:gd name="T19" fmla="*/ 14 h 27"/>
                    <a:gd name="T20" fmla="*/ 0 w 28"/>
                    <a:gd name="T21" fmla="*/ 16 h 27"/>
                    <a:gd name="T22" fmla="*/ 0 w 28"/>
                    <a:gd name="T23" fmla="*/ 18 h 27"/>
                    <a:gd name="T24" fmla="*/ 2 w 28"/>
                    <a:gd name="T25" fmla="*/ 20 h 27"/>
                    <a:gd name="T26" fmla="*/ 2 w 28"/>
                    <a:gd name="T27" fmla="*/ 22 h 27"/>
                    <a:gd name="T28" fmla="*/ 6 w 28"/>
                    <a:gd name="T29" fmla="*/ 24 h 27"/>
                    <a:gd name="T30" fmla="*/ 8 w 28"/>
                    <a:gd name="T31" fmla="*/ 24 h 27"/>
                    <a:gd name="T32" fmla="*/ 12 w 28"/>
                    <a:gd name="T33" fmla="*/ 26 h 27"/>
                    <a:gd name="T34" fmla="*/ 14 w 28"/>
                    <a:gd name="T35" fmla="*/ 24 h 27"/>
                    <a:gd name="T36" fmla="*/ 18 w 28"/>
                    <a:gd name="T37" fmla="*/ 24 h 27"/>
                    <a:gd name="T38" fmla="*/ 20 w 28"/>
                    <a:gd name="T39" fmla="*/ 24 h 27"/>
                    <a:gd name="T40" fmla="*/ 24 w 28"/>
                    <a:gd name="T41" fmla="*/ 22 h 27"/>
                    <a:gd name="T42" fmla="*/ 26 w 28"/>
                    <a:gd name="T43" fmla="*/ 20 h 27"/>
                    <a:gd name="T44" fmla="*/ 27 w 28"/>
                    <a:gd name="T45" fmla="*/ 18 h 27"/>
                    <a:gd name="T46" fmla="*/ 27 w 28"/>
                    <a:gd name="T47" fmla="*/ 16 h 27"/>
                    <a:gd name="T48" fmla="*/ 27 w 28"/>
                    <a:gd name="T49" fmla="*/ 12 h 27"/>
                    <a:gd name="T50" fmla="*/ 27 w 28"/>
                    <a:gd name="T51" fmla="*/ 10 h 27"/>
                    <a:gd name="T52" fmla="*/ 27 w 28"/>
                    <a:gd name="T53" fmla="*/ 8 h 27"/>
                    <a:gd name="T54" fmla="*/ 27 w 28"/>
                    <a:gd name="T55" fmla="*/ 4 h 27"/>
                    <a:gd name="T56" fmla="*/ 26 w 28"/>
                    <a:gd name="T57" fmla="*/ 4 h 27"/>
                    <a:gd name="T58" fmla="*/ 24 w 28"/>
                    <a:gd name="T59" fmla="*/ 2 h 27"/>
                    <a:gd name="T60" fmla="*/ 22 w 28"/>
                    <a:gd name="T61" fmla="*/ 0 h 27"/>
                    <a:gd name="T62" fmla="*/ 18 w 28"/>
                    <a:gd name="T63" fmla="*/ 0 h 2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
                    <a:gd name="T97" fmla="*/ 0 h 27"/>
                    <a:gd name="T98" fmla="*/ 28 w 28"/>
                    <a:gd name="T99" fmla="*/ 27 h 2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 h="27">
                      <a:moveTo>
                        <a:pt x="18" y="0"/>
                      </a:moveTo>
                      <a:lnTo>
                        <a:pt x="16" y="0"/>
                      </a:lnTo>
                      <a:lnTo>
                        <a:pt x="14" y="0"/>
                      </a:lnTo>
                      <a:lnTo>
                        <a:pt x="12" y="2"/>
                      </a:lnTo>
                      <a:lnTo>
                        <a:pt x="8" y="2"/>
                      </a:lnTo>
                      <a:lnTo>
                        <a:pt x="6" y="4"/>
                      </a:lnTo>
                      <a:lnTo>
                        <a:pt x="4" y="6"/>
                      </a:lnTo>
                      <a:lnTo>
                        <a:pt x="2" y="8"/>
                      </a:lnTo>
                      <a:lnTo>
                        <a:pt x="0" y="10"/>
                      </a:lnTo>
                      <a:lnTo>
                        <a:pt x="0" y="14"/>
                      </a:lnTo>
                      <a:lnTo>
                        <a:pt x="0" y="16"/>
                      </a:lnTo>
                      <a:lnTo>
                        <a:pt x="0" y="18"/>
                      </a:lnTo>
                      <a:lnTo>
                        <a:pt x="2" y="20"/>
                      </a:lnTo>
                      <a:lnTo>
                        <a:pt x="2" y="22"/>
                      </a:lnTo>
                      <a:lnTo>
                        <a:pt x="6" y="24"/>
                      </a:lnTo>
                      <a:lnTo>
                        <a:pt x="8" y="24"/>
                      </a:lnTo>
                      <a:lnTo>
                        <a:pt x="12" y="26"/>
                      </a:lnTo>
                      <a:lnTo>
                        <a:pt x="14" y="24"/>
                      </a:lnTo>
                      <a:lnTo>
                        <a:pt x="18" y="24"/>
                      </a:lnTo>
                      <a:lnTo>
                        <a:pt x="20" y="24"/>
                      </a:lnTo>
                      <a:lnTo>
                        <a:pt x="24" y="22"/>
                      </a:lnTo>
                      <a:lnTo>
                        <a:pt x="26" y="20"/>
                      </a:lnTo>
                      <a:lnTo>
                        <a:pt x="27" y="18"/>
                      </a:lnTo>
                      <a:lnTo>
                        <a:pt x="27" y="16"/>
                      </a:lnTo>
                      <a:lnTo>
                        <a:pt x="27" y="12"/>
                      </a:lnTo>
                      <a:lnTo>
                        <a:pt x="27" y="10"/>
                      </a:lnTo>
                      <a:lnTo>
                        <a:pt x="27" y="8"/>
                      </a:lnTo>
                      <a:lnTo>
                        <a:pt x="27" y="4"/>
                      </a:lnTo>
                      <a:lnTo>
                        <a:pt x="26" y="4"/>
                      </a:lnTo>
                      <a:lnTo>
                        <a:pt x="24" y="2"/>
                      </a:lnTo>
                      <a:lnTo>
                        <a:pt x="22" y="0"/>
                      </a:lnTo>
                      <a:lnTo>
                        <a:pt x="18" y="0"/>
                      </a:lnTo>
                    </a:path>
                  </a:pathLst>
                </a:custGeom>
                <a:solidFill>
                  <a:srgbClr val="000000"/>
                </a:solidFill>
                <a:ln w="12700" cap="rnd">
                  <a:solidFill>
                    <a:srgbClr val="000000"/>
                  </a:solidFill>
                  <a:round/>
                  <a:headEnd/>
                  <a:tailEnd/>
                </a:ln>
              </p:spPr>
              <p:txBody>
                <a:bodyPr/>
                <a:lstStyle/>
                <a:p>
                  <a:endParaRPr lang="zh-CN" altLang="en-US"/>
                </a:p>
              </p:txBody>
            </p:sp>
            <p:sp>
              <p:nvSpPr>
                <p:cNvPr id="72753" name="Freeform 2826"/>
                <p:cNvSpPr>
                  <a:spLocks/>
                </p:cNvSpPr>
                <p:nvPr/>
              </p:nvSpPr>
              <p:spPr bwMode="auto">
                <a:xfrm>
                  <a:off x="4762" y="3109"/>
                  <a:ext cx="25" cy="25"/>
                </a:xfrm>
                <a:custGeom>
                  <a:avLst/>
                  <a:gdLst>
                    <a:gd name="T0" fmla="*/ 18 w 25"/>
                    <a:gd name="T1" fmla="*/ 0 h 25"/>
                    <a:gd name="T2" fmla="*/ 22 w 25"/>
                    <a:gd name="T3" fmla="*/ 4 h 25"/>
                    <a:gd name="T4" fmla="*/ 24 w 25"/>
                    <a:gd name="T5" fmla="*/ 12 h 25"/>
                    <a:gd name="T6" fmla="*/ 22 w 25"/>
                    <a:gd name="T7" fmla="*/ 16 h 25"/>
                    <a:gd name="T8" fmla="*/ 14 w 25"/>
                    <a:gd name="T9" fmla="*/ 22 h 25"/>
                    <a:gd name="T10" fmla="*/ 4 w 25"/>
                    <a:gd name="T11" fmla="*/ 24 h 25"/>
                    <a:gd name="T12" fmla="*/ 0 w 25"/>
                    <a:gd name="T13" fmla="*/ 20 h 25"/>
                    <a:gd name="T14" fmla="*/ 0 w 25"/>
                    <a:gd name="T15" fmla="*/ 14 h 25"/>
                    <a:gd name="T16" fmla="*/ 4 w 25"/>
                    <a:gd name="T17" fmla="*/ 8 h 25"/>
                    <a:gd name="T18" fmla="*/ 8 w 25"/>
                    <a:gd name="T19" fmla="*/ 2 h 25"/>
                    <a:gd name="T20" fmla="*/ 14 w 25"/>
                    <a:gd name="T21" fmla="*/ 0 h 25"/>
                    <a:gd name="T22" fmla="*/ 18 w 25"/>
                    <a:gd name="T23" fmla="*/ 0 h 25"/>
                    <a:gd name="T24" fmla="*/ 18 w 25"/>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25"/>
                    <a:gd name="T41" fmla="*/ 25 w 25"/>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25">
                      <a:moveTo>
                        <a:pt x="18" y="0"/>
                      </a:moveTo>
                      <a:lnTo>
                        <a:pt x="22" y="4"/>
                      </a:lnTo>
                      <a:lnTo>
                        <a:pt x="24" y="12"/>
                      </a:lnTo>
                      <a:lnTo>
                        <a:pt x="22" y="16"/>
                      </a:lnTo>
                      <a:lnTo>
                        <a:pt x="14" y="22"/>
                      </a:lnTo>
                      <a:lnTo>
                        <a:pt x="4" y="24"/>
                      </a:lnTo>
                      <a:lnTo>
                        <a:pt x="0" y="20"/>
                      </a:lnTo>
                      <a:lnTo>
                        <a:pt x="0" y="14"/>
                      </a:lnTo>
                      <a:lnTo>
                        <a:pt x="4" y="8"/>
                      </a:lnTo>
                      <a:lnTo>
                        <a:pt x="8" y="2"/>
                      </a:lnTo>
                      <a:lnTo>
                        <a:pt x="14" y="0"/>
                      </a:lnTo>
                      <a:lnTo>
                        <a:pt x="18" y="0"/>
                      </a:lnTo>
                    </a:path>
                  </a:pathLst>
                </a:custGeom>
                <a:solidFill>
                  <a:srgbClr val="ABABAB"/>
                </a:solidFill>
                <a:ln w="12700" cap="rnd">
                  <a:solidFill>
                    <a:srgbClr val="000000"/>
                  </a:solidFill>
                  <a:round/>
                  <a:headEnd/>
                  <a:tailEnd/>
                </a:ln>
              </p:spPr>
              <p:txBody>
                <a:bodyPr/>
                <a:lstStyle/>
                <a:p>
                  <a:endParaRPr lang="zh-CN" altLang="en-US"/>
                </a:p>
              </p:txBody>
            </p:sp>
            <p:sp>
              <p:nvSpPr>
                <p:cNvPr id="72754" name="Freeform 2827"/>
                <p:cNvSpPr>
                  <a:spLocks/>
                </p:cNvSpPr>
                <p:nvPr/>
              </p:nvSpPr>
              <p:spPr bwMode="auto">
                <a:xfrm>
                  <a:off x="4762" y="3113"/>
                  <a:ext cx="19" cy="19"/>
                </a:xfrm>
                <a:custGeom>
                  <a:avLst/>
                  <a:gdLst>
                    <a:gd name="T0" fmla="*/ 9 w 19"/>
                    <a:gd name="T1" fmla="*/ 0 h 19"/>
                    <a:gd name="T2" fmla="*/ 13 w 19"/>
                    <a:gd name="T3" fmla="*/ 3 h 19"/>
                    <a:gd name="T4" fmla="*/ 18 w 19"/>
                    <a:gd name="T5" fmla="*/ 8 h 19"/>
                    <a:gd name="T6" fmla="*/ 16 w 19"/>
                    <a:gd name="T7" fmla="*/ 13 h 19"/>
                    <a:gd name="T8" fmla="*/ 7 w 19"/>
                    <a:gd name="T9" fmla="*/ 18 h 19"/>
                    <a:gd name="T10" fmla="*/ 0 w 19"/>
                    <a:gd name="T11" fmla="*/ 13 h 19"/>
                    <a:gd name="T12" fmla="*/ 2 w 19"/>
                    <a:gd name="T13" fmla="*/ 5 h 19"/>
                    <a:gd name="T14" fmla="*/ 9 w 19"/>
                    <a:gd name="T15" fmla="*/ 0 h 19"/>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9"/>
                    <a:gd name="T26" fmla="*/ 19 w 19"/>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9">
                      <a:moveTo>
                        <a:pt x="9" y="0"/>
                      </a:moveTo>
                      <a:lnTo>
                        <a:pt x="13" y="3"/>
                      </a:lnTo>
                      <a:lnTo>
                        <a:pt x="18" y="8"/>
                      </a:lnTo>
                      <a:lnTo>
                        <a:pt x="16" y="13"/>
                      </a:lnTo>
                      <a:lnTo>
                        <a:pt x="7" y="18"/>
                      </a:lnTo>
                      <a:lnTo>
                        <a:pt x="0" y="13"/>
                      </a:lnTo>
                      <a:lnTo>
                        <a:pt x="2" y="5"/>
                      </a:lnTo>
                      <a:lnTo>
                        <a:pt x="9" y="0"/>
                      </a:lnTo>
                    </a:path>
                  </a:pathLst>
                </a:custGeom>
                <a:solidFill>
                  <a:srgbClr val="D9D9D9"/>
                </a:solidFill>
                <a:ln w="12700" cap="rnd">
                  <a:solidFill>
                    <a:srgbClr val="000000"/>
                  </a:solidFill>
                  <a:round/>
                  <a:headEnd/>
                  <a:tailEnd/>
                </a:ln>
              </p:spPr>
              <p:txBody>
                <a:bodyPr/>
                <a:lstStyle/>
                <a:p>
                  <a:endParaRPr lang="zh-CN" altLang="en-US"/>
                </a:p>
              </p:txBody>
            </p:sp>
            <p:sp>
              <p:nvSpPr>
                <p:cNvPr id="72755" name="Freeform 2828"/>
                <p:cNvSpPr>
                  <a:spLocks/>
                </p:cNvSpPr>
                <p:nvPr/>
              </p:nvSpPr>
              <p:spPr bwMode="auto">
                <a:xfrm>
                  <a:off x="4776" y="3121"/>
                  <a:ext cx="19" cy="19"/>
                </a:xfrm>
                <a:custGeom>
                  <a:avLst/>
                  <a:gdLst>
                    <a:gd name="T0" fmla="*/ 0 w 19"/>
                    <a:gd name="T1" fmla="*/ 0 h 19"/>
                    <a:gd name="T2" fmla="*/ 0 w 19"/>
                    <a:gd name="T3" fmla="*/ 9 h 19"/>
                    <a:gd name="T4" fmla="*/ 0 w 19"/>
                    <a:gd name="T5" fmla="*/ 18 h 19"/>
                    <a:gd name="T6" fmla="*/ 0 w 19"/>
                    <a:gd name="T7" fmla="*/ 9 h 19"/>
                    <a:gd name="T8" fmla="*/ 18 w 19"/>
                    <a:gd name="T9" fmla="*/ 9 h 19"/>
                    <a:gd name="T10" fmla="*/ 18 w 19"/>
                    <a:gd name="T11" fmla="*/ 0 h 19"/>
                    <a:gd name="T12" fmla="*/ 0 w 19"/>
                    <a:gd name="T13" fmla="*/ 0 h 19"/>
                    <a:gd name="T14" fmla="*/ 0 w 19"/>
                    <a:gd name="T15" fmla="*/ 0 h 19"/>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9"/>
                    <a:gd name="T26" fmla="*/ 19 w 19"/>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9">
                      <a:moveTo>
                        <a:pt x="0" y="0"/>
                      </a:moveTo>
                      <a:lnTo>
                        <a:pt x="0" y="9"/>
                      </a:lnTo>
                      <a:lnTo>
                        <a:pt x="0" y="18"/>
                      </a:lnTo>
                      <a:lnTo>
                        <a:pt x="0" y="9"/>
                      </a:lnTo>
                      <a:lnTo>
                        <a:pt x="18" y="9"/>
                      </a:lnTo>
                      <a:lnTo>
                        <a:pt x="18" y="0"/>
                      </a:lnTo>
                      <a:lnTo>
                        <a:pt x="0" y="0"/>
                      </a:lnTo>
                    </a:path>
                  </a:pathLst>
                </a:custGeom>
                <a:solidFill>
                  <a:srgbClr val="000000"/>
                </a:solidFill>
                <a:ln w="12700" cap="rnd">
                  <a:solidFill>
                    <a:srgbClr val="000000"/>
                  </a:solidFill>
                  <a:round/>
                  <a:headEnd/>
                  <a:tailEnd/>
                </a:ln>
              </p:spPr>
              <p:txBody>
                <a:bodyPr/>
                <a:lstStyle/>
                <a:p>
                  <a:endParaRPr lang="zh-CN" altLang="en-US"/>
                </a:p>
              </p:txBody>
            </p:sp>
            <p:sp>
              <p:nvSpPr>
                <p:cNvPr id="72756" name="Line 2829"/>
                <p:cNvSpPr>
                  <a:spLocks noChangeShapeType="1"/>
                </p:cNvSpPr>
                <p:nvPr/>
              </p:nvSpPr>
              <p:spPr bwMode="auto">
                <a:xfrm>
                  <a:off x="4770" y="3115"/>
                  <a:ext cx="1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757" name="Freeform 2830"/>
                <p:cNvSpPr>
                  <a:spLocks/>
                </p:cNvSpPr>
                <p:nvPr/>
              </p:nvSpPr>
              <p:spPr bwMode="auto">
                <a:xfrm>
                  <a:off x="4766" y="3117"/>
                  <a:ext cx="19" cy="19"/>
                </a:xfrm>
                <a:custGeom>
                  <a:avLst/>
                  <a:gdLst>
                    <a:gd name="T0" fmla="*/ 18 w 19"/>
                    <a:gd name="T1" fmla="*/ 18 h 19"/>
                    <a:gd name="T2" fmla="*/ 11 w 19"/>
                    <a:gd name="T3" fmla="*/ 0 h 19"/>
                    <a:gd name="T4" fmla="*/ 7 w 19"/>
                    <a:gd name="T5" fmla="*/ 0 h 19"/>
                    <a:gd name="T6" fmla="*/ 0 w 19"/>
                    <a:gd name="T7" fmla="*/ 0 h 19"/>
                    <a:gd name="T8" fmla="*/ 4 w 19"/>
                    <a:gd name="T9" fmla="*/ 18 h 19"/>
                    <a:gd name="T10" fmla="*/ 11 w 19"/>
                    <a:gd name="T11" fmla="*/ 18 h 19"/>
                    <a:gd name="T12" fmla="*/ 18 w 19"/>
                    <a:gd name="T13" fmla="*/ 18 h 19"/>
                    <a:gd name="T14" fmla="*/ 0 60000 65536"/>
                    <a:gd name="T15" fmla="*/ 0 60000 65536"/>
                    <a:gd name="T16" fmla="*/ 0 60000 65536"/>
                    <a:gd name="T17" fmla="*/ 0 60000 65536"/>
                    <a:gd name="T18" fmla="*/ 0 60000 65536"/>
                    <a:gd name="T19" fmla="*/ 0 60000 65536"/>
                    <a:gd name="T20" fmla="*/ 0 60000 65536"/>
                    <a:gd name="T21" fmla="*/ 0 w 19"/>
                    <a:gd name="T22" fmla="*/ 0 h 19"/>
                    <a:gd name="T23" fmla="*/ 19 w 19"/>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9">
                      <a:moveTo>
                        <a:pt x="18" y="18"/>
                      </a:moveTo>
                      <a:lnTo>
                        <a:pt x="11" y="0"/>
                      </a:lnTo>
                      <a:lnTo>
                        <a:pt x="7" y="0"/>
                      </a:lnTo>
                      <a:lnTo>
                        <a:pt x="0" y="0"/>
                      </a:lnTo>
                      <a:lnTo>
                        <a:pt x="4" y="18"/>
                      </a:lnTo>
                      <a:lnTo>
                        <a:pt x="11" y="18"/>
                      </a:lnTo>
                      <a:lnTo>
                        <a:pt x="18" y="18"/>
                      </a:lnTo>
                    </a:path>
                  </a:pathLst>
                </a:custGeom>
                <a:solidFill>
                  <a:srgbClr val="787878"/>
                </a:solidFill>
                <a:ln w="12700" cap="rnd">
                  <a:solidFill>
                    <a:srgbClr val="000000"/>
                  </a:solidFill>
                  <a:round/>
                  <a:headEnd/>
                  <a:tailEnd/>
                </a:ln>
              </p:spPr>
              <p:txBody>
                <a:bodyPr/>
                <a:lstStyle/>
                <a:p>
                  <a:endParaRPr lang="zh-CN" altLang="en-US"/>
                </a:p>
              </p:txBody>
            </p:sp>
            <p:sp>
              <p:nvSpPr>
                <p:cNvPr id="72758" name="Freeform 2831"/>
                <p:cNvSpPr>
                  <a:spLocks/>
                </p:cNvSpPr>
                <p:nvPr/>
              </p:nvSpPr>
              <p:spPr bwMode="auto">
                <a:xfrm>
                  <a:off x="4762" y="3123"/>
                  <a:ext cx="19" cy="19"/>
                </a:xfrm>
                <a:custGeom>
                  <a:avLst/>
                  <a:gdLst>
                    <a:gd name="T0" fmla="*/ 0 w 19"/>
                    <a:gd name="T1" fmla="*/ 18 h 19"/>
                    <a:gd name="T2" fmla="*/ 13 w 19"/>
                    <a:gd name="T3" fmla="*/ 18 h 19"/>
                    <a:gd name="T4" fmla="*/ 18 w 19"/>
                    <a:gd name="T5" fmla="*/ 6 h 19"/>
                    <a:gd name="T6" fmla="*/ 15 w 19"/>
                    <a:gd name="T7" fmla="*/ 6 h 19"/>
                    <a:gd name="T8" fmla="*/ 10 w 19"/>
                    <a:gd name="T9" fmla="*/ 6 h 19"/>
                    <a:gd name="T10" fmla="*/ 5 w 19"/>
                    <a:gd name="T11" fmla="*/ 0 h 19"/>
                    <a:gd name="T12" fmla="*/ 0 w 19"/>
                    <a:gd name="T13" fmla="*/ 0 h 19"/>
                    <a:gd name="T14" fmla="*/ 0 w 19"/>
                    <a:gd name="T15" fmla="*/ 6 h 19"/>
                    <a:gd name="T16" fmla="*/ 0 w 19"/>
                    <a:gd name="T17" fmla="*/ 18 h 19"/>
                    <a:gd name="T18" fmla="*/ 0 w 19"/>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0" y="18"/>
                      </a:moveTo>
                      <a:lnTo>
                        <a:pt x="13" y="18"/>
                      </a:lnTo>
                      <a:lnTo>
                        <a:pt x="18" y="6"/>
                      </a:lnTo>
                      <a:lnTo>
                        <a:pt x="15" y="6"/>
                      </a:lnTo>
                      <a:lnTo>
                        <a:pt x="10" y="6"/>
                      </a:lnTo>
                      <a:lnTo>
                        <a:pt x="5" y="0"/>
                      </a:lnTo>
                      <a:lnTo>
                        <a:pt x="0" y="0"/>
                      </a:lnTo>
                      <a:lnTo>
                        <a:pt x="0" y="6"/>
                      </a:lnTo>
                      <a:lnTo>
                        <a:pt x="0" y="18"/>
                      </a:lnTo>
                    </a:path>
                  </a:pathLst>
                </a:custGeom>
                <a:solidFill>
                  <a:srgbClr val="787878"/>
                </a:solidFill>
                <a:ln w="12700" cap="rnd">
                  <a:solidFill>
                    <a:srgbClr val="000000"/>
                  </a:solidFill>
                  <a:round/>
                  <a:headEnd/>
                  <a:tailEnd/>
                </a:ln>
              </p:spPr>
              <p:txBody>
                <a:bodyPr/>
                <a:lstStyle/>
                <a:p>
                  <a:endParaRPr lang="zh-CN" altLang="en-US"/>
                </a:p>
              </p:txBody>
            </p:sp>
            <p:sp>
              <p:nvSpPr>
                <p:cNvPr id="72759" name="Freeform 2832"/>
                <p:cNvSpPr>
                  <a:spLocks/>
                </p:cNvSpPr>
                <p:nvPr/>
              </p:nvSpPr>
              <p:spPr bwMode="auto">
                <a:xfrm>
                  <a:off x="4726" y="3085"/>
                  <a:ext cx="39" cy="27"/>
                </a:xfrm>
                <a:custGeom>
                  <a:avLst/>
                  <a:gdLst>
                    <a:gd name="T0" fmla="*/ 32 w 39"/>
                    <a:gd name="T1" fmla="*/ 2 h 27"/>
                    <a:gd name="T2" fmla="*/ 32 w 39"/>
                    <a:gd name="T3" fmla="*/ 4 h 27"/>
                    <a:gd name="T4" fmla="*/ 34 w 39"/>
                    <a:gd name="T5" fmla="*/ 6 h 27"/>
                    <a:gd name="T6" fmla="*/ 36 w 39"/>
                    <a:gd name="T7" fmla="*/ 8 h 27"/>
                    <a:gd name="T8" fmla="*/ 38 w 39"/>
                    <a:gd name="T9" fmla="*/ 10 h 27"/>
                    <a:gd name="T10" fmla="*/ 38 w 39"/>
                    <a:gd name="T11" fmla="*/ 14 h 27"/>
                    <a:gd name="T12" fmla="*/ 38 w 39"/>
                    <a:gd name="T13" fmla="*/ 16 h 27"/>
                    <a:gd name="T14" fmla="*/ 36 w 39"/>
                    <a:gd name="T15" fmla="*/ 16 h 27"/>
                    <a:gd name="T16" fmla="*/ 36 w 39"/>
                    <a:gd name="T17" fmla="*/ 18 h 27"/>
                    <a:gd name="T18" fmla="*/ 34 w 39"/>
                    <a:gd name="T19" fmla="*/ 20 h 27"/>
                    <a:gd name="T20" fmla="*/ 32 w 39"/>
                    <a:gd name="T21" fmla="*/ 20 h 27"/>
                    <a:gd name="T22" fmla="*/ 32 w 39"/>
                    <a:gd name="T23" fmla="*/ 22 h 27"/>
                    <a:gd name="T24" fmla="*/ 32 w 39"/>
                    <a:gd name="T25" fmla="*/ 24 h 27"/>
                    <a:gd name="T26" fmla="*/ 30 w 39"/>
                    <a:gd name="T27" fmla="*/ 26 h 27"/>
                    <a:gd name="T28" fmla="*/ 22 w 39"/>
                    <a:gd name="T29" fmla="*/ 26 h 27"/>
                    <a:gd name="T30" fmla="*/ 0 w 39"/>
                    <a:gd name="T31" fmla="*/ 24 h 27"/>
                    <a:gd name="T32" fmla="*/ 0 w 39"/>
                    <a:gd name="T33" fmla="*/ 0 h 27"/>
                    <a:gd name="T34" fmla="*/ 18 w 39"/>
                    <a:gd name="T35" fmla="*/ 0 h 27"/>
                    <a:gd name="T36" fmla="*/ 32 w 39"/>
                    <a:gd name="T37" fmla="*/ 0 h 27"/>
                    <a:gd name="T38" fmla="*/ 32 w 39"/>
                    <a:gd name="T39" fmla="*/ 2 h 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9"/>
                    <a:gd name="T61" fmla="*/ 0 h 27"/>
                    <a:gd name="T62" fmla="*/ 39 w 39"/>
                    <a:gd name="T63" fmla="*/ 27 h 2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9" h="27">
                      <a:moveTo>
                        <a:pt x="32" y="2"/>
                      </a:moveTo>
                      <a:lnTo>
                        <a:pt x="32" y="4"/>
                      </a:lnTo>
                      <a:lnTo>
                        <a:pt x="34" y="6"/>
                      </a:lnTo>
                      <a:lnTo>
                        <a:pt x="36" y="8"/>
                      </a:lnTo>
                      <a:lnTo>
                        <a:pt x="38" y="10"/>
                      </a:lnTo>
                      <a:lnTo>
                        <a:pt x="38" y="14"/>
                      </a:lnTo>
                      <a:lnTo>
                        <a:pt x="38" y="16"/>
                      </a:lnTo>
                      <a:lnTo>
                        <a:pt x="36" y="16"/>
                      </a:lnTo>
                      <a:lnTo>
                        <a:pt x="36" y="18"/>
                      </a:lnTo>
                      <a:lnTo>
                        <a:pt x="34" y="20"/>
                      </a:lnTo>
                      <a:lnTo>
                        <a:pt x="32" y="20"/>
                      </a:lnTo>
                      <a:lnTo>
                        <a:pt x="32" y="22"/>
                      </a:lnTo>
                      <a:lnTo>
                        <a:pt x="32" y="24"/>
                      </a:lnTo>
                      <a:lnTo>
                        <a:pt x="30" y="26"/>
                      </a:lnTo>
                      <a:lnTo>
                        <a:pt x="22" y="26"/>
                      </a:lnTo>
                      <a:lnTo>
                        <a:pt x="0" y="24"/>
                      </a:lnTo>
                      <a:lnTo>
                        <a:pt x="0" y="0"/>
                      </a:lnTo>
                      <a:lnTo>
                        <a:pt x="18" y="0"/>
                      </a:lnTo>
                      <a:lnTo>
                        <a:pt x="32" y="0"/>
                      </a:lnTo>
                      <a:lnTo>
                        <a:pt x="32" y="2"/>
                      </a:lnTo>
                    </a:path>
                  </a:pathLst>
                </a:custGeom>
                <a:solidFill>
                  <a:srgbClr val="59801A"/>
                </a:solidFill>
                <a:ln w="12700" cap="rnd">
                  <a:solidFill>
                    <a:srgbClr val="000000"/>
                  </a:solidFill>
                  <a:round/>
                  <a:headEnd/>
                  <a:tailEnd/>
                </a:ln>
              </p:spPr>
              <p:txBody>
                <a:bodyPr/>
                <a:lstStyle/>
                <a:p>
                  <a:endParaRPr lang="zh-CN" altLang="en-US"/>
                </a:p>
              </p:txBody>
            </p:sp>
            <p:sp>
              <p:nvSpPr>
                <p:cNvPr id="72760" name="Oval 2833"/>
                <p:cNvSpPr>
                  <a:spLocks noChangeArrowheads="1"/>
                </p:cNvSpPr>
                <p:nvPr/>
              </p:nvSpPr>
              <p:spPr bwMode="auto">
                <a:xfrm>
                  <a:off x="4734" y="3092"/>
                  <a:ext cx="11" cy="11"/>
                </a:xfrm>
                <a:prstGeom prst="ellipse">
                  <a:avLst/>
                </a:prstGeom>
                <a:solidFill>
                  <a:srgbClr val="FFFFFF"/>
                </a:solidFill>
                <a:ln w="12700">
                  <a:solidFill>
                    <a:srgbClr val="000000"/>
                  </a:solidFill>
                  <a:round/>
                  <a:headEnd/>
                  <a:tailEnd/>
                </a:ln>
              </p:spPr>
              <p:txBody>
                <a:bodyPr wrap="none" anchor="ctr"/>
                <a:lstStyle/>
                <a:p>
                  <a:endParaRPr lang="zh-CN" altLang="en-US"/>
                </a:p>
              </p:txBody>
            </p:sp>
            <p:sp>
              <p:nvSpPr>
                <p:cNvPr id="72761" name="Freeform 2834"/>
                <p:cNvSpPr>
                  <a:spLocks/>
                </p:cNvSpPr>
                <p:nvPr/>
              </p:nvSpPr>
              <p:spPr bwMode="auto">
                <a:xfrm>
                  <a:off x="4744" y="3085"/>
                  <a:ext cx="25" cy="29"/>
                </a:xfrm>
                <a:custGeom>
                  <a:avLst/>
                  <a:gdLst>
                    <a:gd name="T0" fmla="*/ 0 w 25"/>
                    <a:gd name="T1" fmla="*/ 28 h 29"/>
                    <a:gd name="T2" fmla="*/ 12 w 25"/>
                    <a:gd name="T3" fmla="*/ 28 h 29"/>
                    <a:gd name="T4" fmla="*/ 18 w 25"/>
                    <a:gd name="T5" fmla="*/ 22 h 29"/>
                    <a:gd name="T6" fmla="*/ 22 w 25"/>
                    <a:gd name="T7" fmla="*/ 16 h 29"/>
                    <a:gd name="T8" fmla="*/ 24 w 25"/>
                    <a:gd name="T9" fmla="*/ 14 h 29"/>
                    <a:gd name="T10" fmla="*/ 24 w 25"/>
                    <a:gd name="T11" fmla="*/ 10 h 29"/>
                    <a:gd name="T12" fmla="*/ 18 w 25"/>
                    <a:gd name="T13" fmla="*/ 4 h 29"/>
                    <a:gd name="T14" fmla="*/ 14 w 25"/>
                    <a:gd name="T15" fmla="*/ 2 h 29"/>
                    <a:gd name="T16" fmla="*/ 2 w 25"/>
                    <a:gd name="T17" fmla="*/ 0 h 29"/>
                    <a:gd name="T18" fmla="*/ 0 w 25"/>
                    <a:gd name="T19" fmla="*/ 0 h 29"/>
                    <a:gd name="T20" fmla="*/ 6 w 25"/>
                    <a:gd name="T21" fmla="*/ 4 h 29"/>
                    <a:gd name="T22" fmla="*/ 8 w 25"/>
                    <a:gd name="T23" fmla="*/ 14 h 29"/>
                    <a:gd name="T24" fmla="*/ 8 w 25"/>
                    <a:gd name="T25" fmla="*/ 18 h 29"/>
                    <a:gd name="T26" fmla="*/ 0 w 25"/>
                    <a:gd name="T27" fmla="*/ 26 h 29"/>
                    <a:gd name="T28" fmla="*/ 0 w 25"/>
                    <a:gd name="T29" fmla="*/ 28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
                    <a:gd name="T46" fmla="*/ 0 h 29"/>
                    <a:gd name="T47" fmla="*/ 25 w 25"/>
                    <a:gd name="T48" fmla="*/ 29 h 2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 h="29">
                      <a:moveTo>
                        <a:pt x="0" y="28"/>
                      </a:moveTo>
                      <a:lnTo>
                        <a:pt x="12" y="28"/>
                      </a:lnTo>
                      <a:lnTo>
                        <a:pt x="18" y="22"/>
                      </a:lnTo>
                      <a:lnTo>
                        <a:pt x="22" y="16"/>
                      </a:lnTo>
                      <a:lnTo>
                        <a:pt x="24" y="14"/>
                      </a:lnTo>
                      <a:lnTo>
                        <a:pt x="24" y="10"/>
                      </a:lnTo>
                      <a:lnTo>
                        <a:pt x="18" y="4"/>
                      </a:lnTo>
                      <a:lnTo>
                        <a:pt x="14" y="2"/>
                      </a:lnTo>
                      <a:lnTo>
                        <a:pt x="2" y="0"/>
                      </a:lnTo>
                      <a:lnTo>
                        <a:pt x="0" y="0"/>
                      </a:lnTo>
                      <a:lnTo>
                        <a:pt x="6" y="4"/>
                      </a:lnTo>
                      <a:lnTo>
                        <a:pt x="8" y="14"/>
                      </a:lnTo>
                      <a:lnTo>
                        <a:pt x="8" y="18"/>
                      </a:lnTo>
                      <a:lnTo>
                        <a:pt x="0" y="26"/>
                      </a:lnTo>
                      <a:lnTo>
                        <a:pt x="0" y="28"/>
                      </a:lnTo>
                    </a:path>
                  </a:pathLst>
                </a:custGeom>
                <a:solidFill>
                  <a:srgbClr val="4A700A"/>
                </a:solidFill>
                <a:ln w="12700" cap="rnd">
                  <a:solidFill>
                    <a:srgbClr val="000000"/>
                  </a:solidFill>
                  <a:round/>
                  <a:headEnd/>
                  <a:tailEnd/>
                </a:ln>
              </p:spPr>
              <p:txBody>
                <a:bodyPr/>
                <a:lstStyle/>
                <a:p>
                  <a:endParaRPr lang="zh-CN" altLang="en-US"/>
                </a:p>
              </p:txBody>
            </p:sp>
            <p:sp>
              <p:nvSpPr>
                <p:cNvPr id="72762" name="Line 2835"/>
                <p:cNvSpPr>
                  <a:spLocks noChangeShapeType="1"/>
                </p:cNvSpPr>
                <p:nvPr/>
              </p:nvSpPr>
              <p:spPr bwMode="auto">
                <a:xfrm flipH="1">
                  <a:off x="5145" y="3088"/>
                  <a:ext cx="12"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763" name="Line 2836"/>
                <p:cNvSpPr>
                  <a:spLocks noChangeShapeType="1"/>
                </p:cNvSpPr>
                <p:nvPr/>
              </p:nvSpPr>
              <p:spPr bwMode="auto">
                <a:xfrm flipH="1" flipV="1">
                  <a:off x="5151" y="3080"/>
                  <a:ext cx="8"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764" name="Line 2837"/>
                <p:cNvSpPr>
                  <a:spLocks noChangeShapeType="1"/>
                </p:cNvSpPr>
                <p:nvPr/>
              </p:nvSpPr>
              <p:spPr bwMode="auto">
                <a:xfrm flipH="1" flipV="1">
                  <a:off x="5156" y="3070"/>
                  <a:ext cx="7"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765" name="Line 2838"/>
                <p:cNvSpPr>
                  <a:spLocks noChangeShapeType="1"/>
                </p:cNvSpPr>
                <p:nvPr/>
              </p:nvSpPr>
              <p:spPr bwMode="auto">
                <a:xfrm flipH="1">
                  <a:off x="5161" y="3065"/>
                  <a:ext cx="10"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766" name="Line 2839"/>
                <p:cNvSpPr>
                  <a:spLocks noChangeShapeType="1"/>
                </p:cNvSpPr>
                <p:nvPr/>
              </p:nvSpPr>
              <p:spPr bwMode="auto">
                <a:xfrm flipH="1">
                  <a:off x="5166" y="3057"/>
                  <a:ext cx="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767" name="Line 2840"/>
                <p:cNvSpPr>
                  <a:spLocks noChangeShapeType="1"/>
                </p:cNvSpPr>
                <p:nvPr/>
              </p:nvSpPr>
              <p:spPr bwMode="auto">
                <a:xfrm flipH="1">
                  <a:off x="5169" y="3051"/>
                  <a:ext cx="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768" name="Line 2841"/>
                <p:cNvSpPr>
                  <a:spLocks noChangeShapeType="1"/>
                </p:cNvSpPr>
                <p:nvPr/>
              </p:nvSpPr>
              <p:spPr bwMode="auto">
                <a:xfrm flipH="1">
                  <a:off x="5166" y="3045"/>
                  <a:ext cx="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769" name="Freeform 2842"/>
                <p:cNvSpPr>
                  <a:spLocks/>
                </p:cNvSpPr>
                <p:nvPr/>
              </p:nvSpPr>
              <p:spPr bwMode="auto">
                <a:xfrm>
                  <a:off x="5037" y="2984"/>
                  <a:ext cx="67" cy="58"/>
                </a:xfrm>
                <a:custGeom>
                  <a:avLst/>
                  <a:gdLst>
                    <a:gd name="T0" fmla="*/ 0 w 67"/>
                    <a:gd name="T1" fmla="*/ 57 h 58"/>
                    <a:gd name="T2" fmla="*/ 66 w 67"/>
                    <a:gd name="T3" fmla="*/ 45 h 58"/>
                    <a:gd name="T4" fmla="*/ 65 w 67"/>
                    <a:gd name="T5" fmla="*/ 0 h 58"/>
                    <a:gd name="T6" fmla="*/ 0 w 67"/>
                    <a:gd name="T7" fmla="*/ 2 h 58"/>
                    <a:gd name="T8" fmla="*/ 0 w 67"/>
                    <a:gd name="T9" fmla="*/ 55 h 58"/>
                    <a:gd name="T10" fmla="*/ 0 w 67"/>
                    <a:gd name="T11" fmla="*/ 57 h 58"/>
                    <a:gd name="T12" fmla="*/ 0 60000 65536"/>
                    <a:gd name="T13" fmla="*/ 0 60000 65536"/>
                    <a:gd name="T14" fmla="*/ 0 60000 65536"/>
                    <a:gd name="T15" fmla="*/ 0 60000 65536"/>
                    <a:gd name="T16" fmla="*/ 0 60000 65536"/>
                    <a:gd name="T17" fmla="*/ 0 60000 65536"/>
                    <a:gd name="T18" fmla="*/ 0 w 67"/>
                    <a:gd name="T19" fmla="*/ 0 h 58"/>
                    <a:gd name="T20" fmla="*/ 67 w 67"/>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67" h="58">
                      <a:moveTo>
                        <a:pt x="0" y="57"/>
                      </a:moveTo>
                      <a:lnTo>
                        <a:pt x="66" y="45"/>
                      </a:lnTo>
                      <a:lnTo>
                        <a:pt x="65" y="0"/>
                      </a:lnTo>
                      <a:lnTo>
                        <a:pt x="0" y="2"/>
                      </a:lnTo>
                      <a:lnTo>
                        <a:pt x="0" y="55"/>
                      </a:lnTo>
                      <a:lnTo>
                        <a:pt x="0" y="57"/>
                      </a:lnTo>
                    </a:path>
                  </a:pathLst>
                </a:custGeom>
                <a:solidFill>
                  <a:srgbClr val="59801A"/>
                </a:solidFill>
                <a:ln w="12700" cap="rnd">
                  <a:solidFill>
                    <a:srgbClr val="000000"/>
                  </a:solidFill>
                  <a:round/>
                  <a:headEnd/>
                  <a:tailEnd/>
                </a:ln>
              </p:spPr>
              <p:txBody>
                <a:bodyPr/>
                <a:lstStyle/>
                <a:p>
                  <a:endParaRPr lang="zh-CN" altLang="en-US"/>
                </a:p>
              </p:txBody>
            </p:sp>
            <p:sp>
              <p:nvSpPr>
                <p:cNvPr id="72770" name="Freeform 2843"/>
                <p:cNvSpPr>
                  <a:spLocks/>
                </p:cNvSpPr>
                <p:nvPr/>
              </p:nvSpPr>
              <p:spPr bwMode="auto">
                <a:xfrm>
                  <a:off x="5163" y="3033"/>
                  <a:ext cx="19" cy="19"/>
                </a:xfrm>
                <a:custGeom>
                  <a:avLst/>
                  <a:gdLst>
                    <a:gd name="T0" fmla="*/ 18 w 19"/>
                    <a:gd name="T1" fmla="*/ 6 h 19"/>
                    <a:gd name="T2" fmla="*/ 18 w 19"/>
                    <a:gd name="T3" fmla="*/ 0 h 19"/>
                    <a:gd name="T4" fmla="*/ 0 w 19"/>
                    <a:gd name="T5" fmla="*/ 12 h 19"/>
                    <a:gd name="T6" fmla="*/ 6 w 19"/>
                    <a:gd name="T7" fmla="*/ 18 h 19"/>
                    <a:gd name="T8" fmla="*/ 18 w 19"/>
                    <a:gd name="T9" fmla="*/ 6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18" y="6"/>
                      </a:moveTo>
                      <a:lnTo>
                        <a:pt x="18" y="0"/>
                      </a:lnTo>
                      <a:lnTo>
                        <a:pt x="0" y="12"/>
                      </a:lnTo>
                      <a:lnTo>
                        <a:pt x="6" y="18"/>
                      </a:lnTo>
                      <a:lnTo>
                        <a:pt x="18" y="6"/>
                      </a:lnTo>
                    </a:path>
                  </a:pathLst>
                </a:custGeom>
                <a:solidFill>
                  <a:srgbClr val="BABABA"/>
                </a:solidFill>
                <a:ln w="12700" cap="rnd">
                  <a:solidFill>
                    <a:srgbClr val="000000"/>
                  </a:solidFill>
                  <a:round/>
                  <a:headEnd/>
                  <a:tailEnd/>
                </a:ln>
              </p:spPr>
              <p:txBody>
                <a:bodyPr/>
                <a:lstStyle/>
                <a:p>
                  <a:endParaRPr lang="zh-CN" altLang="en-US"/>
                </a:p>
              </p:txBody>
            </p:sp>
            <p:sp>
              <p:nvSpPr>
                <p:cNvPr id="72771" name="Freeform 2844"/>
                <p:cNvSpPr>
                  <a:spLocks/>
                </p:cNvSpPr>
                <p:nvPr/>
              </p:nvSpPr>
              <p:spPr bwMode="auto">
                <a:xfrm>
                  <a:off x="4747" y="3099"/>
                  <a:ext cx="33" cy="46"/>
                </a:xfrm>
                <a:custGeom>
                  <a:avLst/>
                  <a:gdLst>
                    <a:gd name="T0" fmla="*/ 16 w 33"/>
                    <a:gd name="T1" fmla="*/ 39 h 46"/>
                    <a:gd name="T2" fmla="*/ 14 w 33"/>
                    <a:gd name="T3" fmla="*/ 29 h 46"/>
                    <a:gd name="T4" fmla="*/ 18 w 33"/>
                    <a:gd name="T5" fmla="*/ 13 h 46"/>
                    <a:gd name="T6" fmla="*/ 32 w 33"/>
                    <a:gd name="T7" fmla="*/ 3 h 46"/>
                    <a:gd name="T8" fmla="*/ 16 w 33"/>
                    <a:gd name="T9" fmla="*/ 0 h 46"/>
                    <a:gd name="T10" fmla="*/ 8 w 33"/>
                    <a:gd name="T11" fmla="*/ 7 h 46"/>
                    <a:gd name="T12" fmla="*/ 0 w 33"/>
                    <a:gd name="T13" fmla="*/ 25 h 46"/>
                    <a:gd name="T14" fmla="*/ 4 w 33"/>
                    <a:gd name="T15" fmla="*/ 39 h 46"/>
                    <a:gd name="T16" fmla="*/ 4 w 33"/>
                    <a:gd name="T17" fmla="*/ 43 h 46"/>
                    <a:gd name="T18" fmla="*/ 22 w 33"/>
                    <a:gd name="T19" fmla="*/ 45 h 46"/>
                    <a:gd name="T20" fmla="*/ 26 w 33"/>
                    <a:gd name="T21" fmla="*/ 45 h 46"/>
                    <a:gd name="T22" fmla="*/ 16 w 33"/>
                    <a:gd name="T23" fmla="*/ 41 h 46"/>
                    <a:gd name="T24" fmla="*/ 16 w 33"/>
                    <a:gd name="T25" fmla="*/ 39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46"/>
                    <a:gd name="T41" fmla="*/ 33 w 33"/>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46">
                      <a:moveTo>
                        <a:pt x="16" y="39"/>
                      </a:moveTo>
                      <a:lnTo>
                        <a:pt x="14" y="29"/>
                      </a:lnTo>
                      <a:lnTo>
                        <a:pt x="18" y="13"/>
                      </a:lnTo>
                      <a:lnTo>
                        <a:pt x="32" y="3"/>
                      </a:lnTo>
                      <a:lnTo>
                        <a:pt x="16" y="0"/>
                      </a:lnTo>
                      <a:lnTo>
                        <a:pt x="8" y="7"/>
                      </a:lnTo>
                      <a:lnTo>
                        <a:pt x="0" y="25"/>
                      </a:lnTo>
                      <a:lnTo>
                        <a:pt x="4" y="39"/>
                      </a:lnTo>
                      <a:lnTo>
                        <a:pt x="4" y="43"/>
                      </a:lnTo>
                      <a:lnTo>
                        <a:pt x="22" y="45"/>
                      </a:lnTo>
                      <a:lnTo>
                        <a:pt x="26" y="45"/>
                      </a:lnTo>
                      <a:lnTo>
                        <a:pt x="16" y="41"/>
                      </a:lnTo>
                      <a:lnTo>
                        <a:pt x="16" y="39"/>
                      </a:lnTo>
                    </a:path>
                  </a:pathLst>
                </a:custGeom>
                <a:solidFill>
                  <a:srgbClr val="BABABA"/>
                </a:solidFill>
                <a:ln w="12700" cap="rnd">
                  <a:solidFill>
                    <a:srgbClr val="000000"/>
                  </a:solidFill>
                  <a:round/>
                  <a:headEnd/>
                  <a:tailEnd/>
                </a:ln>
              </p:spPr>
              <p:txBody>
                <a:bodyPr/>
                <a:lstStyle/>
                <a:p>
                  <a:endParaRPr lang="zh-CN" altLang="en-US"/>
                </a:p>
              </p:txBody>
            </p:sp>
            <p:sp>
              <p:nvSpPr>
                <p:cNvPr id="72772" name="Freeform 2845"/>
                <p:cNvSpPr>
                  <a:spLocks/>
                </p:cNvSpPr>
                <p:nvPr/>
              </p:nvSpPr>
              <p:spPr bwMode="auto">
                <a:xfrm>
                  <a:off x="4672" y="3107"/>
                  <a:ext cx="85" cy="38"/>
                </a:xfrm>
                <a:custGeom>
                  <a:avLst/>
                  <a:gdLst>
                    <a:gd name="T0" fmla="*/ 80 w 85"/>
                    <a:gd name="T1" fmla="*/ 1 h 38"/>
                    <a:gd name="T2" fmla="*/ 4 w 85"/>
                    <a:gd name="T3" fmla="*/ 0 h 38"/>
                    <a:gd name="T4" fmla="*/ 0 w 85"/>
                    <a:gd name="T5" fmla="*/ 33 h 38"/>
                    <a:gd name="T6" fmla="*/ 84 w 85"/>
                    <a:gd name="T7" fmla="*/ 37 h 38"/>
                    <a:gd name="T8" fmla="*/ 80 w 85"/>
                    <a:gd name="T9" fmla="*/ 1 h 38"/>
                    <a:gd name="T10" fmla="*/ 0 60000 65536"/>
                    <a:gd name="T11" fmla="*/ 0 60000 65536"/>
                    <a:gd name="T12" fmla="*/ 0 60000 65536"/>
                    <a:gd name="T13" fmla="*/ 0 60000 65536"/>
                    <a:gd name="T14" fmla="*/ 0 60000 65536"/>
                    <a:gd name="T15" fmla="*/ 0 w 85"/>
                    <a:gd name="T16" fmla="*/ 0 h 38"/>
                    <a:gd name="T17" fmla="*/ 85 w 85"/>
                    <a:gd name="T18" fmla="*/ 38 h 38"/>
                  </a:gdLst>
                  <a:ahLst/>
                  <a:cxnLst>
                    <a:cxn ang="T10">
                      <a:pos x="T0" y="T1"/>
                    </a:cxn>
                    <a:cxn ang="T11">
                      <a:pos x="T2" y="T3"/>
                    </a:cxn>
                    <a:cxn ang="T12">
                      <a:pos x="T4" y="T5"/>
                    </a:cxn>
                    <a:cxn ang="T13">
                      <a:pos x="T6" y="T7"/>
                    </a:cxn>
                    <a:cxn ang="T14">
                      <a:pos x="T8" y="T9"/>
                    </a:cxn>
                  </a:cxnLst>
                  <a:rect l="T15" t="T16" r="T17" b="T18"/>
                  <a:pathLst>
                    <a:path w="85" h="38">
                      <a:moveTo>
                        <a:pt x="80" y="1"/>
                      </a:moveTo>
                      <a:lnTo>
                        <a:pt x="4" y="0"/>
                      </a:lnTo>
                      <a:lnTo>
                        <a:pt x="0" y="33"/>
                      </a:lnTo>
                      <a:lnTo>
                        <a:pt x="84" y="37"/>
                      </a:lnTo>
                      <a:lnTo>
                        <a:pt x="80" y="1"/>
                      </a:lnTo>
                    </a:path>
                  </a:pathLst>
                </a:custGeom>
                <a:solidFill>
                  <a:srgbClr val="739933"/>
                </a:solidFill>
                <a:ln w="12700" cap="rnd">
                  <a:solidFill>
                    <a:srgbClr val="000000"/>
                  </a:solidFill>
                  <a:round/>
                  <a:headEnd/>
                  <a:tailEnd/>
                </a:ln>
              </p:spPr>
              <p:txBody>
                <a:bodyPr/>
                <a:lstStyle/>
                <a:p>
                  <a:endParaRPr lang="zh-CN" altLang="en-US"/>
                </a:p>
              </p:txBody>
            </p:sp>
            <p:sp>
              <p:nvSpPr>
                <p:cNvPr id="72773" name="Freeform 2846"/>
                <p:cNvSpPr>
                  <a:spLocks/>
                </p:cNvSpPr>
                <p:nvPr/>
              </p:nvSpPr>
              <p:spPr bwMode="auto">
                <a:xfrm>
                  <a:off x="4674" y="3105"/>
                  <a:ext cx="30" cy="31"/>
                </a:xfrm>
                <a:custGeom>
                  <a:avLst/>
                  <a:gdLst>
                    <a:gd name="T0" fmla="*/ 0 w 30"/>
                    <a:gd name="T1" fmla="*/ 0 h 31"/>
                    <a:gd name="T2" fmla="*/ 29 w 30"/>
                    <a:gd name="T3" fmla="*/ 4 h 31"/>
                    <a:gd name="T4" fmla="*/ 25 w 30"/>
                    <a:gd name="T5" fmla="*/ 14 h 31"/>
                    <a:gd name="T6" fmla="*/ 15 w 30"/>
                    <a:gd name="T7" fmla="*/ 22 h 31"/>
                    <a:gd name="T8" fmla="*/ 15 w 30"/>
                    <a:gd name="T9" fmla="*/ 28 h 31"/>
                    <a:gd name="T10" fmla="*/ 17 w 30"/>
                    <a:gd name="T11" fmla="*/ 30 h 31"/>
                    <a:gd name="T12" fmla="*/ 5 w 30"/>
                    <a:gd name="T13" fmla="*/ 30 h 31"/>
                    <a:gd name="T14" fmla="*/ 3 w 30"/>
                    <a:gd name="T15" fmla="*/ 22 h 31"/>
                    <a:gd name="T16" fmla="*/ 3 w 30"/>
                    <a:gd name="T17" fmla="*/ 16 h 31"/>
                    <a:gd name="T18" fmla="*/ 13 w 30"/>
                    <a:gd name="T19" fmla="*/ 10 h 31"/>
                    <a:gd name="T20" fmla="*/ 5 w 30"/>
                    <a:gd name="T21" fmla="*/ 6 h 31"/>
                    <a:gd name="T22" fmla="*/ 0 w 30"/>
                    <a:gd name="T23" fmla="*/ 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1"/>
                    <a:gd name="T38" fmla="*/ 30 w 30"/>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1">
                      <a:moveTo>
                        <a:pt x="0" y="0"/>
                      </a:moveTo>
                      <a:lnTo>
                        <a:pt x="29" y="4"/>
                      </a:lnTo>
                      <a:lnTo>
                        <a:pt x="25" y="14"/>
                      </a:lnTo>
                      <a:lnTo>
                        <a:pt x="15" y="22"/>
                      </a:lnTo>
                      <a:lnTo>
                        <a:pt x="15" y="28"/>
                      </a:lnTo>
                      <a:lnTo>
                        <a:pt x="17" y="30"/>
                      </a:lnTo>
                      <a:lnTo>
                        <a:pt x="5" y="30"/>
                      </a:lnTo>
                      <a:lnTo>
                        <a:pt x="3" y="22"/>
                      </a:lnTo>
                      <a:lnTo>
                        <a:pt x="3" y="16"/>
                      </a:lnTo>
                      <a:lnTo>
                        <a:pt x="13" y="10"/>
                      </a:lnTo>
                      <a:lnTo>
                        <a:pt x="5" y="6"/>
                      </a:lnTo>
                      <a:lnTo>
                        <a:pt x="0" y="0"/>
                      </a:lnTo>
                    </a:path>
                  </a:pathLst>
                </a:custGeom>
                <a:solidFill>
                  <a:srgbClr val="59801A"/>
                </a:solidFill>
                <a:ln w="9525" cap="rnd">
                  <a:noFill/>
                  <a:round/>
                  <a:headEnd/>
                  <a:tailEnd/>
                </a:ln>
              </p:spPr>
              <p:txBody>
                <a:bodyPr/>
                <a:lstStyle/>
                <a:p>
                  <a:endParaRPr lang="zh-CN" altLang="en-US"/>
                </a:p>
              </p:txBody>
            </p:sp>
            <p:sp>
              <p:nvSpPr>
                <p:cNvPr id="72774" name="Freeform 2847"/>
                <p:cNvSpPr>
                  <a:spLocks/>
                </p:cNvSpPr>
                <p:nvPr/>
              </p:nvSpPr>
              <p:spPr bwMode="auto">
                <a:xfrm>
                  <a:off x="4709" y="3111"/>
                  <a:ext cx="38" cy="29"/>
                </a:xfrm>
                <a:custGeom>
                  <a:avLst/>
                  <a:gdLst>
                    <a:gd name="T0" fmla="*/ 37 w 38"/>
                    <a:gd name="T1" fmla="*/ 0 h 29"/>
                    <a:gd name="T2" fmla="*/ 20 w 38"/>
                    <a:gd name="T3" fmla="*/ 18 h 29"/>
                    <a:gd name="T4" fmla="*/ 6 w 38"/>
                    <a:gd name="T5" fmla="*/ 28 h 29"/>
                    <a:gd name="T6" fmla="*/ 0 w 38"/>
                    <a:gd name="T7" fmla="*/ 28 h 29"/>
                    <a:gd name="T8" fmla="*/ 14 w 38"/>
                    <a:gd name="T9" fmla="*/ 16 h 29"/>
                    <a:gd name="T10" fmla="*/ 37 w 38"/>
                    <a:gd name="T11" fmla="*/ 0 h 29"/>
                    <a:gd name="T12" fmla="*/ 0 60000 65536"/>
                    <a:gd name="T13" fmla="*/ 0 60000 65536"/>
                    <a:gd name="T14" fmla="*/ 0 60000 65536"/>
                    <a:gd name="T15" fmla="*/ 0 60000 65536"/>
                    <a:gd name="T16" fmla="*/ 0 60000 65536"/>
                    <a:gd name="T17" fmla="*/ 0 60000 65536"/>
                    <a:gd name="T18" fmla="*/ 0 w 38"/>
                    <a:gd name="T19" fmla="*/ 0 h 29"/>
                    <a:gd name="T20" fmla="*/ 38 w 38"/>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8" h="29">
                      <a:moveTo>
                        <a:pt x="37" y="0"/>
                      </a:moveTo>
                      <a:lnTo>
                        <a:pt x="20" y="18"/>
                      </a:lnTo>
                      <a:lnTo>
                        <a:pt x="6" y="28"/>
                      </a:lnTo>
                      <a:lnTo>
                        <a:pt x="0" y="28"/>
                      </a:lnTo>
                      <a:lnTo>
                        <a:pt x="14" y="16"/>
                      </a:lnTo>
                      <a:lnTo>
                        <a:pt x="37" y="0"/>
                      </a:lnTo>
                    </a:path>
                  </a:pathLst>
                </a:custGeom>
                <a:solidFill>
                  <a:srgbClr val="59801A"/>
                </a:solidFill>
                <a:ln w="9525" cap="rnd">
                  <a:noFill/>
                  <a:round/>
                  <a:headEnd/>
                  <a:tailEnd/>
                </a:ln>
              </p:spPr>
              <p:txBody>
                <a:bodyPr/>
                <a:lstStyle/>
                <a:p>
                  <a:endParaRPr lang="zh-CN" altLang="en-US"/>
                </a:p>
              </p:txBody>
            </p:sp>
            <p:sp>
              <p:nvSpPr>
                <p:cNvPr id="72775" name="Freeform 2848"/>
                <p:cNvSpPr>
                  <a:spLocks/>
                </p:cNvSpPr>
                <p:nvPr/>
              </p:nvSpPr>
              <p:spPr bwMode="auto">
                <a:xfrm>
                  <a:off x="4754" y="3083"/>
                  <a:ext cx="32" cy="19"/>
                </a:xfrm>
                <a:custGeom>
                  <a:avLst/>
                  <a:gdLst>
                    <a:gd name="T0" fmla="*/ 31 w 32"/>
                    <a:gd name="T1" fmla="*/ 0 h 19"/>
                    <a:gd name="T2" fmla="*/ 0 w 32"/>
                    <a:gd name="T3" fmla="*/ 2 h 19"/>
                    <a:gd name="T4" fmla="*/ 6 w 32"/>
                    <a:gd name="T5" fmla="*/ 7 h 19"/>
                    <a:gd name="T6" fmla="*/ 10 w 32"/>
                    <a:gd name="T7" fmla="*/ 14 h 19"/>
                    <a:gd name="T8" fmla="*/ 10 w 32"/>
                    <a:gd name="T9" fmla="*/ 18 h 19"/>
                    <a:gd name="T10" fmla="*/ 31 w 32"/>
                    <a:gd name="T11" fmla="*/ 0 h 19"/>
                    <a:gd name="T12" fmla="*/ 0 60000 65536"/>
                    <a:gd name="T13" fmla="*/ 0 60000 65536"/>
                    <a:gd name="T14" fmla="*/ 0 60000 65536"/>
                    <a:gd name="T15" fmla="*/ 0 60000 65536"/>
                    <a:gd name="T16" fmla="*/ 0 60000 65536"/>
                    <a:gd name="T17" fmla="*/ 0 60000 65536"/>
                    <a:gd name="T18" fmla="*/ 0 w 32"/>
                    <a:gd name="T19" fmla="*/ 0 h 19"/>
                    <a:gd name="T20" fmla="*/ 32 w 32"/>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32" h="19">
                      <a:moveTo>
                        <a:pt x="31" y="0"/>
                      </a:moveTo>
                      <a:lnTo>
                        <a:pt x="0" y="2"/>
                      </a:lnTo>
                      <a:lnTo>
                        <a:pt x="6" y="7"/>
                      </a:lnTo>
                      <a:lnTo>
                        <a:pt x="10" y="14"/>
                      </a:lnTo>
                      <a:lnTo>
                        <a:pt x="10" y="18"/>
                      </a:lnTo>
                      <a:lnTo>
                        <a:pt x="31" y="0"/>
                      </a:lnTo>
                    </a:path>
                  </a:pathLst>
                </a:custGeom>
                <a:solidFill>
                  <a:srgbClr val="618721"/>
                </a:solidFill>
                <a:ln w="12700" cap="rnd">
                  <a:solidFill>
                    <a:srgbClr val="000000"/>
                  </a:solidFill>
                  <a:round/>
                  <a:headEnd/>
                  <a:tailEnd/>
                </a:ln>
              </p:spPr>
              <p:txBody>
                <a:bodyPr/>
                <a:lstStyle/>
                <a:p>
                  <a:endParaRPr lang="zh-CN" altLang="en-US"/>
                </a:p>
              </p:txBody>
            </p:sp>
            <p:sp>
              <p:nvSpPr>
                <p:cNvPr id="72776" name="Oval 2849"/>
                <p:cNvSpPr>
                  <a:spLocks noChangeArrowheads="1"/>
                </p:cNvSpPr>
                <p:nvPr/>
              </p:nvSpPr>
              <p:spPr bwMode="auto">
                <a:xfrm>
                  <a:off x="4737" y="3097"/>
                  <a:ext cx="11" cy="11"/>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777" name="Freeform 2850"/>
                <p:cNvSpPr>
                  <a:spLocks/>
                </p:cNvSpPr>
                <p:nvPr/>
              </p:nvSpPr>
              <p:spPr bwMode="auto">
                <a:xfrm>
                  <a:off x="4764" y="3033"/>
                  <a:ext cx="406" cy="71"/>
                </a:xfrm>
                <a:custGeom>
                  <a:avLst/>
                  <a:gdLst>
                    <a:gd name="T0" fmla="*/ 0 w 406"/>
                    <a:gd name="T1" fmla="*/ 66 h 71"/>
                    <a:gd name="T2" fmla="*/ 14 w 406"/>
                    <a:gd name="T3" fmla="*/ 56 h 71"/>
                    <a:gd name="T4" fmla="*/ 388 w 406"/>
                    <a:gd name="T5" fmla="*/ 4 h 71"/>
                    <a:gd name="T6" fmla="*/ 405 w 406"/>
                    <a:gd name="T7" fmla="*/ 0 h 71"/>
                    <a:gd name="T8" fmla="*/ 405 w 406"/>
                    <a:gd name="T9" fmla="*/ 4 h 71"/>
                    <a:gd name="T10" fmla="*/ 30 w 406"/>
                    <a:gd name="T11" fmla="*/ 60 h 71"/>
                    <a:gd name="T12" fmla="*/ 12 w 406"/>
                    <a:gd name="T13" fmla="*/ 70 h 71"/>
                    <a:gd name="T14" fmla="*/ 0 w 406"/>
                    <a:gd name="T15" fmla="*/ 66 h 71"/>
                    <a:gd name="T16" fmla="*/ 0 60000 65536"/>
                    <a:gd name="T17" fmla="*/ 0 60000 65536"/>
                    <a:gd name="T18" fmla="*/ 0 60000 65536"/>
                    <a:gd name="T19" fmla="*/ 0 60000 65536"/>
                    <a:gd name="T20" fmla="*/ 0 60000 65536"/>
                    <a:gd name="T21" fmla="*/ 0 60000 65536"/>
                    <a:gd name="T22" fmla="*/ 0 60000 65536"/>
                    <a:gd name="T23" fmla="*/ 0 60000 65536"/>
                    <a:gd name="T24" fmla="*/ 0 w 406"/>
                    <a:gd name="T25" fmla="*/ 0 h 71"/>
                    <a:gd name="T26" fmla="*/ 406 w 406"/>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6" h="71">
                      <a:moveTo>
                        <a:pt x="0" y="66"/>
                      </a:moveTo>
                      <a:lnTo>
                        <a:pt x="14" y="56"/>
                      </a:lnTo>
                      <a:lnTo>
                        <a:pt x="388" y="4"/>
                      </a:lnTo>
                      <a:lnTo>
                        <a:pt x="405" y="0"/>
                      </a:lnTo>
                      <a:lnTo>
                        <a:pt x="405" y="4"/>
                      </a:lnTo>
                      <a:lnTo>
                        <a:pt x="30" y="60"/>
                      </a:lnTo>
                      <a:lnTo>
                        <a:pt x="12" y="70"/>
                      </a:lnTo>
                      <a:lnTo>
                        <a:pt x="0" y="66"/>
                      </a:lnTo>
                    </a:path>
                  </a:pathLst>
                </a:custGeom>
                <a:solidFill>
                  <a:srgbClr val="999999"/>
                </a:solidFill>
                <a:ln w="12700" cap="rnd">
                  <a:solidFill>
                    <a:srgbClr val="000000"/>
                  </a:solidFill>
                  <a:round/>
                  <a:headEnd/>
                  <a:tailEnd/>
                </a:ln>
              </p:spPr>
              <p:txBody>
                <a:bodyPr/>
                <a:lstStyle/>
                <a:p>
                  <a:endParaRPr lang="zh-CN" altLang="en-US"/>
                </a:p>
              </p:txBody>
            </p:sp>
            <p:sp>
              <p:nvSpPr>
                <p:cNvPr id="72778" name="Freeform 2851"/>
                <p:cNvSpPr>
                  <a:spLocks/>
                </p:cNvSpPr>
                <p:nvPr/>
              </p:nvSpPr>
              <p:spPr bwMode="auto">
                <a:xfrm>
                  <a:off x="4760" y="3033"/>
                  <a:ext cx="410" cy="105"/>
                </a:xfrm>
                <a:custGeom>
                  <a:avLst/>
                  <a:gdLst>
                    <a:gd name="T0" fmla="*/ 2 w 410"/>
                    <a:gd name="T1" fmla="*/ 90 h 105"/>
                    <a:gd name="T2" fmla="*/ 10 w 410"/>
                    <a:gd name="T3" fmla="*/ 78 h 105"/>
                    <a:gd name="T4" fmla="*/ 34 w 410"/>
                    <a:gd name="T5" fmla="*/ 62 h 105"/>
                    <a:gd name="T6" fmla="*/ 409 w 410"/>
                    <a:gd name="T7" fmla="*/ 4 h 105"/>
                    <a:gd name="T8" fmla="*/ 409 w 410"/>
                    <a:gd name="T9" fmla="*/ 0 h 105"/>
                    <a:gd name="T10" fmla="*/ 30 w 410"/>
                    <a:gd name="T11" fmla="*/ 60 h 105"/>
                    <a:gd name="T12" fmla="*/ 0 w 410"/>
                    <a:gd name="T13" fmla="*/ 78 h 105"/>
                    <a:gd name="T14" fmla="*/ 0 w 410"/>
                    <a:gd name="T15" fmla="*/ 100 h 105"/>
                    <a:gd name="T16" fmla="*/ 4 w 410"/>
                    <a:gd name="T17" fmla="*/ 104 h 105"/>
                    <a:gd name="T18" fmla="*/ 2 w 410"/>
                    <a:gd name="T19" fmla="*/ 9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0"/>
                    <a:gd name="T31" fmla="*/ 0 h 105"/>
                    <a:gd name="T32" fmla="*/ 410 w 410"/>
                    <a:gd name="T33" fmla="*/ 105 h 1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0" h="105">
                      <a:moveTo>
                        <a:pt x="2" y="90"/>
                      </a:moveTo>
                      <a:lnTo>
                        <a:pt x="10" y="78"/>
                      </a:lnTo>
                      <a:lnTo>
                        <a:pt x="34" y="62"/>
                      </a:lnTo>
                      <a:lnTo>
                        <a:pt x="409" y="4"/>
                      </a:lnTo>
                      <a:lnTo>
                        <a:pt x="409" y="0"/>
                      </a:lnTo>
                      <a:lnTo>
                        <a:pt x="30" y="60"/>
                      </a:lnTo>
                      <a:lnTo>
                        <a:pt x="0" y="78"/>
                      </a:lnTo>
                      <a:lnTo>
                        <a:pt x="0" y="100"/>
                      </a:lnTo>
                      <a:lnTo>
                        <a:pt x="4" y="104"/>
                      </a:lnTo>
                      <a:lnTo>
                        <a:pt x="2" y="90"/>
                      </a:lnTo>
                    </a:path>
                  </a:pathLst>
                </a:custGeom>
                <a:solidFill>
                  <a:srgbClr val="D9D9D9"/>
                </a:solidFill>
                <a:ln w="12700" cap="rnd">
                  <a:solidFill>
                    <a:srgbClr val="000000"/>
                  </a:solidFill>
                  <a:round/>
                  <a:headEnd/>
                  <a:tailEnd/>
                </a:ln>
              </p:spPr>
              <p:txBody>
                <a:bodyPr/>
                <a:lstStyle/>
                <a:p>
                  <a:endParaRPr lang="zh-CN" altLang="en-US"/>
                </a:p>
              </p:txBody>
            </p:sp>
            <p:sp>
              <p:nvSpPr>
                <p:cNvPr id="72779" name="Freeform 2852"/>
                <p:cNvSpPr>
                  <a:spLocks/>
                </p:cNvSpPr>
                <p:nvPr/>
              </p:nvSpPr>
              <p:spPr bwMode="auto">
                <a:xfrm>
                  <a:off x="4923" y="2976"/>
                  <a:ext cx="74" cy="19"/>
                </a:xfrm>
                <a:custGeom>
                  <a:avLst/>
                  <a:gdLst>
                    <a:gd name="T0" fmla="*/ 72 w 74"/>
                    <a:gd name="T1" fmla="*/ 0 h 19"/>
                    <a:gd name="T2" fmla="*/ 42 w 74"/>
                    <a:gd name="T3" fmla="*/ 2 h 19"/>
                    <a:gd name="T4" fmla="*/ 0 w 74"/>
                    <a:gd name="T5" fmla="*/ 18 h 19"/>
                    <a:gd name="T6" fmla="*/ 73 w 74"/>
                    <a:gd name="T7" fmla="*/ 12 h 19"/>
                    <a:gd name="T8" fmla="*/ 73 w 74"/>
                    <a:gd name="T9" fmla="*/ 0 h 19"/>
                    <a:gd name="T10" fmla="*/ 72 w 74"/>
                    <a:gd name="T11" fmla="*/ 0 h 19"/>
                    <a:gd name="T12" fmla="*/ 0 60000 65536"/>
                    <a:gd name="T13" fmla="*/ 0 60000 65536"/>
                    <a:gd name="T14" fmla="*/ 0 60000 65536"/>
                    <a:gd name="T15" fmla="*/ 0 60000 65536"/>
                    <a:gd name="T16" fmla="*/ 0 60000 65536"/>
                    <a:gd name="T17" fmla="*/ 0 60000 65536"/>
                    <a:gd name="T18" fmla="*/ 0 w 74"/>
                    <a:gd name="T19" fmla="*/ 0 h 19"/>
                    <a:gd name="T20" fmla="*/ 74 w 74"/>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74" h="19">
                      <a:moveTo>
                        <a:pt x="72" y="0"/>
                      </a:moveTo>
                      <a:lnTo>
                        <a:pt x="42" y="2"/>
                      </a:lnTo>
                      <a:lnTo>
                        <a:pt x="0" y="18"/>
                      </a:lnTo>
                      <a:lnTo>
                        <a:pt x="73" y="12"/>
                      </a:lnTo>
                      <a:lnTo>
                        <a:pt x="73" y="0"/>
                      </a:lnTo>
                      <a:lnTo>
                        <a:pt x="72" y="0"/>
                      </a:lnTo>
                    </a:path>
                  </a:pathLst>
                </a:custGeom>
                <a:solidFill>
                  <a:srgbClr val="59801A"/>
                </a:solidFill>
                <a:ln w="12700" cap="rnd">
                  <a:solidFill>
                    <a:srgbClr val="000000"/>
                  </a:solidFill>
                  <a:round/>
                  <a:headEnd/>
                  <a:tailEnd/>
                </a:ln>
              </p:spPr>
              <p:txBody>
                <a:bodyPr/>
                <a:lstStyle/>
                <a:p>
                  <a:endParaRPr lang="zh-CN" altLang="en-US"/>
                </a:p>
              </p:txBody>
            </p:sp>
            <p:sp>
              <p:nvSpPr>
                <p:cNvPr id="72780" name="Freeform 2853"/>
                <p:cNvSpPr>
                  <a:spLocks/>
                </p:cNvSpPr>
                <p:nvPr/>
              </p:nvSpPr>
              <p:spPr bwMode="auto">
                <a:xfrm>
                  <a:off x="4628" y="3008"/>
                  <a:ext cx="98" cy="44"/>
                </a:xfrm>
                <a:custGeom>
                  <a:avLst/>
                  <a:gdLst>
                    <a:gd name="T0" fmla="*/ 3 w 98"/>
                    <a:gd name="T1" fmla="*/ 0 h 44"/>
                    <a:gd name="T2" fmla="*/ 97 w 98"/>
                    <a:gd name="T3" fmla="*/ 41 h 44"/>
                    <a:gd name="T4" fmla="*/ 95 w 98"/>
                    <a:gd name="T5" fmla="*/ 43 h 44"/>
                    <a:gd name="T6" fmla="*/ 0 w 98"/>
                    <a:gd name="T7" fmla="*/ 2 h 44"/>
                    <a:gd name="T8" fmla="*/ 3 w 98"/>
                    <a:gd name="T9" fmla="*/ 0 h 44"/>
                    <a:gd name="T10" fmla="*/ 0 60000 65536"/>
                    <a:gd name="T11" fmla="*/ 0 60000 65536"/>
                    <a:gd name="T12" fmla="*/ 0 60000 65536"/>
                    <a:gd name="T13" fmla="*/ 0 60000 65536"/>
                    <a:gd name="T14" fmla="*/ 0 60000 65536"/>
                    <a:gd name="T15" fmla="*/ 0 w 98"/>
                    <a:gd name="T16" fmla="*/ 0 h 44"/>
                    <a:gd name="T17" fmla="*/ 98 w 98"/>
                    <a:gd name="T18" fmla="*/ 44 h 44"/>
                  </a:gdLst>
                  <a:ahLst/>
                  <a:cxnLst>
                    <a:cxn ang="T10">
                      <a:pos x="T0" y="T1"/>
                    </a:cxn>
                    <a:cxn ang="T11">
                      <a:pos x="T2" y="T3"/>
                    </a:cxn>
                    <a:cxn ang="T12">
                      <a:pos x="T4" y="T5"/>
                    </a:cxn>
                    <a:cxn ang="T13">
                      <a:pos x="T6" y="T7"/>
                    </a:cxn>
                    <a:cxn ang="T14">
                      <a:pos x="T8" y="T9"/>
                    </a:cxn>
                  </a:cxnLst>
                  <a:rect l="T15" t="T16" r="T17" b="T18"/>
                  <a:pathLst>
                    <a:path w="98" h="44">
                      <a:moveTo>
                        <a:pt x="3" y="0"/>
                      </a:moveTo>
                      <a:lnTo>
                        <a:pt x="97" y="41"/>
                      </a:lnTo>
                      <a:lnTo>
                        <a:pt x="95" y="43"/>
                      </a:lnTo>
                      <a:lnTo>
                        <a:pt x="0" y="2"/>
                      </a:lnTo>
                      <a:lnTo>
                        <a:pt x="3" y="0"/>
                      </a:lnTo>
                    </a:path>
                  </a:pathLst>
                </a:custGeom>
                <a:solidFill>
                  <a:srgbClr val="59801A"/>
                </a:solidFill>
                <a:ln w="9525" cap="rnd">
                  <a:noFill/>
                  <a:round/>
                  <a:headEnd/>
                  <a:tailEnd/>
                </a:ln>
              </p:spPr>
              <p:txBody>
                <a:bodyPr/>
                <a:lstStyle/>
                <a:p>
                  <a:endParaRPr lang="zh-CN" altLang="en-US"/>
                </a:p>
              </p:txBody>
            </p:sp>
            <p:sp>
              <p:nvSpPr>
                <p:cNvPr id="72781" name="Freeform 2854"/>
                <p:cNvSpPr>
                  <a:spLocks/>
                </p:cNvSpPr>
                <p:nvPr/>
              </p:nvSpPr>
              <p:spPr bwMode="auto">
                <a:xfrm>
                  <a:off x="4824" y="3008"/>
                  <a:ext cx="105" cy="32"/>
                </a:xfrm>
                <a:custGeom>
                  <a:avLst/>
                  <a:gdLst>
                    <a:gd name="T0" fmla="*/ 0 w 105"/>
                    <a:gd name="T1" fmla="*/ 2 h 32"/>
                    <a:gd name="T2" fmla="*/ 96 w 105"/>
                    <a:gd name="T3" fmla="*/ 31 h 32"/>
                    <a:gd name="T4" fmla="*/ 104 w 105"/>
                    <a:gd name="T5" fmla="*/ 29 h 32"/>
                    <a:gd name="T6" fmla="*/ 6 w 105"/>
                    <a:gd name="T7" fmla="*/ 0 h 32"/>
                    <a:gd name="T8" fmla="*/ 0 w 105"/>
                    <a:gd name="T9" fmla="*/ 2 h 32"/>
                    <a:gd name="T10" fmla="*/ 0 60000 65536"/>
                    <a:gd name="T11" fmla="*/ 0 60000 65536"/>
                    <a:gd name="T12" fmla="*/ 0 60000 65536"/>
                    <a:gd name="T13" fmla="*/ 0 60000 65536"/>
                    <a:gd name="T14" fmla="*/ 0 60000 65536"/>
                    <a:gd name="T15" fmla="*/ 0 w 105"/>
                    <a:gd name="T16" fmla="*/ 0 h 32"/>
                    <a:gd name="T17" fmla="*/ 105 w 105"/>
                    <a:gd name="T18" fmla="*/ 32 h 32"/>
                  </a:gdLst>
                  <a:ahLst/>
                  <a:cxnLst>
                    <a:cxn ang="T10">
                      <a:pos x="T0" y="T1"/>
                    </a:cxn>
                    <a:cxn ang="T11">
                      <a:pos x="T2" y="T3"/>
                    </a:cxn>
                    <a:cxn ang="T12">
                      <a:pos x="T4" y="T5"/>
                    </a:cxn>
                    <a:cxn ang="T13">
                      <a:pos x="T6" y="T7"/>
                    </a:cxn>
                    <a:cxn ang="T14">
                      <a:pos x="T8" y="T9"/>
                    </a:cxn>
                  </a:cxnLst>
                  <a:rect l="T15" t="T16" r="T17" b="T18"/>
                  <a:pathLst>
                    <a:path w="105" h="32">
                      <a:moveTo>
                        <a:pt x="0" y="2"/>
                      </a:moveTo>
                      <a:lnTo>
                        <a:pt x="96" y="31"/>
                      </a:lnTo>
                      <a:lnTo>
                        <a:pt x="104" y="29"/>
                      </a:lnTo>
                      <a:lnTo>
                        <a:pt x="6" y="0"/>
                      </a:lnTo>
                      <a:lnTo>
                        <a:pt x="0" y="2"/>
                      </a:lnTo>
                    </a:path>
                  </a:pathLst>
                </a:custGeom>
                <a:solidFill>
                  <a:srgbClr val="59801A"/>
                </a:solidFill>
                <a:ln w="9525" cap="rnd">
                  <a:noFill/>
                  <a:round/>
                  <a:headEnd/>
                  <a:tailEnd/>
                </a:ln>
              </p:spPr>
              <p:txBody>
                <a:bodyPr/>
                <a:lstStyle/>
                <a:p>
                  <a:endParaRPr lang="zh-CN" altLang="en-US"/>
                </a:p>
              </p:txBody>
            </p:sp>
            <p:sp>
              <p:nvSpPr>
                <p:cNvPr id="72782" name="Freeform 2855"/>
                <p:cNvSpPr>
                  <a:spLocks/>
                </p:cNvSpPr>
                <p:nvPr/>
              </p:nvSpPr>
              <p:spPr bwMode="auto">
                <a:xfrm>
                  <a:off x="4917" y="3033"/>
                  <a:ext cx="39" cy="19"/>
                </a:xfrm>
                <a:custGeom>
                  <a:avLst/>
                  <a:gdLst>
                    <a:gd name="T0" fmla="*/ 0 w 39"/>
                    <a:gd name="T1" fmla="*/ 18 h 19"/>
                    <a:gd name="T2" fmla="*/ 6 w 39"/>
                    <a:gd name="T3" fmla="*/ 9 h 19"/>
                    <a:gd name="T4" fmla="*/ 12 w 39"/>
                    <a:gd name="T5" fmla="*/ 0 h 19"/>
                    <a:gd name="T6" fmla="*/ 24 w 39"/>
                    <a:gd name="T7" fmla="*/ 0 h 19"/>
                    <a:gd name="T8" fmla="*/ 38 w 39"/>
                    <a:gd name="T9" fmla="*/ 18 h 19"/>
                    <a:gd name="T10" fmla="*/ 0 w 39"/>
                    <a:gd name="T11" fmla="*/ 18 h 19"/>
                    <a:gd name="T12" fmla="*/ 0 60000 65536"/>
                    <a:gd name="T13" fmla="*/ 0 60000 65536"/>
                    <a:gd name="T14" fmla="*/ 0 60000 65536"/>
                    <a:gd name="T15" fmla="*/ 0 60000 65536"/>
                    <a:gd name="T16" fmla="*/ 0 60000 65536"/>
                    <a:gd name="T17" fmla="*/ 0 60000 65536"/>
                    <a:gd name="T18" fmla="*/ 0 w 39"/>
                    <a:gd name="T19" fmla="*/ 0 h 19"/>
                    <a:gd name="T20" fmla="*/ 39 w 3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39" h="19">
                      <a:moveTo>
                        <a:pt x="0" y="18"/>
                      </a:moveTo>
                      <a:lnTo>
                        <a:pt x="6" y="9"/>
                      </a:lnTo>
                      <a:lnTo>
                        <a:pt x="12" y="0"/>
                      </a:lnTo>
                      <a:lnTo>
                        <a:pt x="24" y="0"/>
                      </a:lnTo>
                      <a:lnTo>
                        <a:pt x="38" y="18"/>
                      </a:lnTo>
                      <a:lnTo>
                        <a:pt x="0" y="18"/>
                      </a:lnTo>
                    </a:path>
                  </a:pathLst>
                </a:custGeom>
                <a:solidFill>
                  <a:srgbClr val="739933"/>
                </a:solidFill>
                <a:ln w="12700" cap="rnd">
                  <a:solidFill>
                    <a:srgbClr val="000000"/>
                  </a:solidFill>
                  <a:round/>
                  <a:headEnd/>
                  <a:tailEnd/>
                </a:ln>
              </p:spPr>
              <p:txBody>
                <a:bodyPr/>
                <a:lstStyle/>
                <a:p>
                  <a:endParaRPr lang="zh-CN" altLang="en-US"/>
                </a:p>
              </p:txBody>
            </p:sp>
            <p:sp>
              <p:nvSpPr>
                <p:cNvPr id="72783" name="Freeform 2856"/>
                <p:cNvSpPr>
                  <a:spLocks/>
                </p:cNvSpPr>
                <p:nvPr/>
              </p:nvSpPr>
              <p:spPr bwMode="auto">
                <a:xfrm>
                  <a:off x="4926" y="2845"/>
                  <a:ext cx="19" cy="19"/>
                </a:xfrm>
                <a:custGeom>
                  <a:avLst/>
                  <a:gdLst>
                    <a:gd name="T0" fmla="*/ 18 w 19"/>
                    <a:gd name="T1" fmla="*/ 9 h 19"/>
                    <a:gd name="T2" fmla="*/ 0 w 19"/>
                    <a:gd name="T3" fmla="*/ 0 h 19"/>
                    <a:gd name="T4" fmla="*/ 0 w 19"/>
                    <a:gd name="T5" fmla="*/ 18 h 19"/>
                    <a:gd name="T6" fmla="*/ 18 w 19"/>
                    <a:gd name="T7" fmla="*/ 9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18" y="9"/>
                      </a:moveTo>
                      <a:lnTo>
                        <a:pt x="0" y="0"/>
                      </a:lnTo>
                      <a:lnTo>
                        <a:pt x="0" y="18"/>
                      </a:lnTo>
                      <a:lnTo>
                        <a:pt x="18" y="9"/>
                      </a:lnTo>
                    </a:path>
                  </a:pathLst>
                </a:custGeom>
                <a:solidFill>
                  <a:srgbClr val="739933"/>
                </a:solidFill>
                <a:ln w="9525" cap="rnd">
                  <a:noFill/>
                  <a:round/>
                  <a:headEnd/>
                  <a:tailEnd/>
                </a:ln>
              </p:spPr>
              <p:txBody>
                <a:bodyPr/>
                <a:lstStyle/>
                <a:p>
                  <a:endParaRPr lang="zh-CN" altLang="en-US"/>
                </a:p>
              </p:txBody>
            </p:sp>
            <p:sp>
              <p:nvSpPr>
                <p:cNvPr id="72784" name="Freeform 2857"/>
                <p:cNvSpPr>
                  <a:spLocks/>
                </p:cNvSpPr>
                <p:nvPr/>
              </p:nvSpPr>
              <p:spPr bwMode="auto">
                <a:xfrm>
                  <a:off x="4778" y="3089"/>
                  <a:ext cx="19" cy="19"/>
                </a:xfrm>
                <a:custGeom>
                  <a:avLst/>
                  <a:gdLst>
                    <a:gd name="T0" fmla="*/ 18 w 19"/>
                    <a:gd name="T1" fmla="*/ 18 h 19"/>
                    <a:gd name="T2" fmla="*/ 15 w 19"/>
                    <a:gd name="T3" fmla="*/ 12 h 19"/>
                    <a:gd name="T4" fmla="*/ 0 w 19"/>
                    <a:gd name="T5" fmla="*/ 0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18" y="18"/>
                      </a:moveTo>
                      <a:lnTo>
                        <a:pt x="15" y="12"/>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785" name="Freeform 2858"/>
                <p:cNvSpPr>
                  <a:spLocks/>
                </p:cNvSpPr>
                <p:nvPr/>
              </p:nvSpPr>
              <p:spPr bwMode="auto">
                <a:xfrm>
                  <a:off x="4799" y="3088"/>
                  <a:ext cx="20" cy="19"/>
                </a:xfrm>
                <a:custGeom>
                  <a:avLst/>
                  <a:gdLst>
                    <a:gd name="T0" fmla="*/ 19 w 20"/>
                    <a:gd name="T1" fmla="*/ 18 h 19"/>
                    <a:gd name="T2" fmla="*/ 16 w 20"/>
                    <a:gd name="T3" fmla="*/ 6 h 19"/>
                    <a:gd name="T4" fmla="*/ 0 w 20"/>
                    <a:gd name="T5" fmla="*/ 0 h 19"/>
                    <a:gd name="T6" fmla="*/ 0 60000 65536"/>
                    <a:gd name="T7" fmla="*/ 0 60000 65536"/>
                    <a:gd name="T8" fmla="*/ 0 60000 65536"/>
                    <a:gd name="T9" fmla="*/ 0 w 20"/>
                    <a:gd name="T10" fmla="*/ 0 h 19"/>
                    <a:gd name="T11" fmla="*/ 20 w 20"/>
                    <a:gd name="T12" fmla="*/ 19 h 19"/>
                  </a:gdLst>
                  <a:ahLst/>
                  <a:cxnLst>
                    <a:cxn ang="T6">
                      <a:pos x="T0" y="T1"/>
                    </a:cxn>
                    <a:cxn ang="T7">
                      <a:pos x="T2" y="T3"/>
                    </a:cxn>
                    <a:cxn ang="T8">
                      <a:pos x="T4" y="T5"/>
                    </a:cxn>
                  </a:cxnLst>
                  <a:rect l="T9" t="T10" r="T11" b="T12"/>
                  <a:pathLst>
                    <a:path w="20" h="19">
                      <a:moveTo>
                        <a:pt x="19" y="18"/>
                      </a:moveTo>
                      <a:lnTo>
                        <a:pt x="16" y="6"/>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786" name="Freeform 2859"/>
                <p:cNvSpPr>
                  <a:spLocks/>
                </p:cNvSpPr>
                <p:nvPr/>
              </p:nvSpPr>
              <p:spPr bwMode="auto">
                <a:xfrm>
                  <a:off x="4817" y="3083"/>
                  <a:ext cx="19" cy="19"/>
                </a:xfrm>
                <a:custGeom>
                  <a:avLst/>
                  <a:gdLst>
                    <a:gd name="T0" fmla="*/ 18 w 19"/>
                    <a:gd name="T1" fmla="*/ 18 h 19"/>
                    <a:gd name="T2" fmla="*/ 18 w 19"/>
                    <a:gd name="T3" fmla="*/ 6 h 19"/>
                    <a:gd name="T4" fmla="*/ 0 w 19"/>
                    <a:gd name="T5" fmla="*/ 0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18" y="18"/>
                      </a:moveTo>
                      <a:lnTo>
                        <a:pt x="18" y="6"/>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787" name="Freeform 2860"/>
                <p:cNvSpPr>
                  <a:spLocks/>
                </p:cNvSpPr>
                <p:nvPr/>
              </p:nvSpPr>
              <p:spPr bwMode="auto">
                <a:xfrm>
                  <a:off x="4837" y="3081"/>
                  <a:ext cx="19" cy="19"/>
                </a:xfrm>
                <a:custGeom>
                  <a:avLst/>
                  <a:gdLst>
                    <a:gd name="T0" fmla="*/ 18 w 19"/>
                    <a:gd name="T1" fmla="*/ 18 h 19"/>
                    <a:gd name="T2" fmla="*/ 18 w 19"/>
                    <a:gd name="T3" fmla="*/ 0 h 19"/>
                    <a:gd name="T4" fmla="*/ 0 w 19"/>
                    <a:gd name="T5" fmla="*/ 0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18" y="18"/>
                      </a:moveTo>
                      <a:lnTo>
                        <a:pt x="18" y="0"/>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788" name="Line 2861"/>
                <p:cNvSpPr>
                  <a:spLocks noChangeShapeType="1"/>
                </p:cNvSpPr>
                <p:nvPr/>
              </p:nvSpPr>
              <p:spPr bwMode="auto">
                <a:xfrm flipH="1" flipV="1">
                  <a:off x="4776" y="3101"/>
                  <a:ext cx="2"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789" name="Freeform 2862"/>
                <p:cNvSpPr>
                  <a:spLocks/>
                </p:cNvSpPr>
                <p:nvPr/>
              </p:nvSpPr>
              <p:spPr bwMode="auto">
                <a:xfrm>
                  <a:off x="4756" y="3109"/>
                  <a:ext cx="19" cy="19"/>
                </a:xfrm>
                <a:custGeom>
                  <a:avLst/>
                  <a:gdLst>
                    <a:gd name="T0" fmla="*/ 18 w 19"/>
                    <a:gd name="T1" fmla="*/ 18 h 19"/>
                    <a:gd name="T2" fmla="*/ 5 w 19"/>
                    <a:gd name="T3" fmla="*/ 0 h 19"/>
                    <a:gd name="T4" fmla="*/ 0 w 19"/>
                    <a:gd name="T5" fmla="*/ 9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18" y="18"/>
                      </a:moveTo>
                      <a:lnTo>
                        <a:pt x="5" y="0"/>
                      </a:lnTo>
                      <a:lnTo>
                        <a:pt x="0" y="9"/>
                      </a:lnTo>
                    </a:path>
                  </a:pathLst>
                </a:custGeom>
                <a:noFill/>
                <a:ln w="12700" cap="rnd">
                  <a:solidFill>
                    <a:srgbClr val="000000"/>
                  </a:solidFill>
                  <a:round/>
                  <a:headEnd type="none" w="sm" len="sm"/>
                  <a:tailEnd type="none" w="sm" len="sm"/>
                </a:ln>
              </p:spPr>
              <p:txBody>
                <a:bodyPr/>
                <a:lstStyle/>
                <a:p>
                  <a:endParaRPr lang="zh-CN" altLang="en-US"/>
                </a:p>
              </p:txBody>
            </p:sp>
            <p:sp>
              <p:nvSpPr>
                <p:cNvPr id="72790" name="Freeform 2863"/>
                <p:cNvSpPr>
                  <a:spLocks/>
                </p:cNvSpPr>
                <p:nvPr/>
              </p:nvSpPr>
              <p:spPr bwMode="auto">
                <a:xfrm>
                  <a:off x="4756" y="3123"/>
                  <a:ext cx="19" cy="19"/>
                </a:xfrm>
                <a:custGeom>
                  <a:avLst/>
                  <a:gdLst>
                    <a:gd name="T0" fmla="*/ 18 w 19"/>
                    <a:gd name="T1" fmla="*/ 0 h 19"/>
                    <a:gd name="T2" fmla="*/ 9 w 19"/>
                    <a:gd name="T3" fmla="*/ 0 h 19"/>
                    <a:gd name="T4" fmla="*/ 0 w 19"/>
                    <a:gd name="T5" fmla="*/ 18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18" y="0"/>
                      </a:moveTo>
                      <a:lnTo>
                        <a:pt x="9" y="0"/>
                      </a:lnTo>
                      <a:lnTo>
                        <a:pt x="0" y="18"/>
                      </a:lnTo>
                    </a:path>
                  </a:pathLst>
                </a:custGeom>
                <a:noFill/>
                <a:ln w="12700" cap="rnd">
                  <a:solidFill>
                    <a:srgbClr val="000000"/>
                  </a:solidFill>
                  <a:round/>
                  <a:headEnd type="none" w="sm" len="sm"/>
                  <a:tailEnd type="none" w="sm" len="sm"/>
                </a:ln>
              </p:spPr>
              <p:txBody>
                <a:bodyPr/>
                <a:lstStyle/>
                <a:p>
                  <a:endParaRPr lang="zh-CN" altLang="en-US"/>
                </a:p>
              </p:txBody>
            </p:sp>
            <p:sp>
              <p:nvSpPr>
                <p:cNvPr id="72791" name="Freeform 2864"/>
                <p:cNvSpPr>
                  <a:spLocks/>
                </p:cNvSpPr>
                <p:nvPr/>
              </p:nvSpPr>
              <p:spPr bwMode="auto">
                <a:xfrm>
                  <a:off x="4756" y="3135"/>
                  <a:ext cx="19" cy="20"/>
                </a:xfrm>
                <a:custGeom>
                  <a:avLst/>
                  <a:gdLst>
                    <a:gd name="T0" fmla="*/ 18 w 19"/>
                    <a:gd name="T1" fmla="*/ 19 h 20"/>
                    <a:gd name="T2" fmla="*/ 13 w 19"/>
                    <a:gd name="T3" fmla="*/ 0 h 20"/>
                    <a:gd name="T4" fmla="*/ 0 w 19"/>
                    <a:gd name="T5" fmla="*/ 19 h 20"/>
                    <a:gd name="T6" fmla="*/ 0 60000 65536"/>
                    <a:gd name="T7" fmla="*/ 0 60000 65536"/>
                    <a:gd name="T8" fmla="*/ 0 60000 65536"/>
                    <a:gd name="T9" fmla="*/ 0 w 19"/>
                    <a:gd name="T10" fmla="*/ 0 h 20"/>
                    <a:gd name="T11" fmla="*/ 19 w 19"/>
                    <a:gd name="T12" fmla="*/ 20 h 20"/>
                  </a:gdLst>
                  <a:ahLst/>
                  <a:cxnLst>
                    <a:cxn ang="T6">
                      <a:pos x="T0" y="T1"/>
                    </a:cxn>
                    <a:cxn ang="T7">
                      <a:pos x="T2" y="T3"/>
                    </a:cxn>
                    <a:cxn ang="T8">
                      <a:pos x="T4" y="T5"/>
                    </a:cxn>
                  </a:cxnLst>
                  <a:rect l="T9" t="T10" r="T11" b="T12"/>
                  <a:pathLst>
                    <a:path w="19" h="20">
                      <a:moveTo>
                        <a:pt x="18" y="19"/>
                      </a:moveTo>
                      <a:lnTo>
                        <a:pt x="13" y="0"/>
                      </a:lnTo>
                      <a:lnTo>
                        <a:pt x="0" y="19"/>
                      </a:lnTo>
                    </a:path>
                  </a:pathLst>
                </a:custGeom>
                <a:noFill/>
                <a:ln w="12700" cap="rnd">
                  <a:solidFill>
                    <a:srgbClr val="000000"/>
                  </a:solidFill>
                  <a:round/>
                  <a:headEnd type="none" w="sm" len="sm"/>
                  <a:tailEnd type="none" w="sm" len="sm"/>
                </a:ln>
              </p:spPr>
              <p:txBody>
                <a:bodyPr/>
                <a:lstStyle/>
                <a:p>
                  <a:endParaRPr lang="zh-CN" altLang="en-US"/>
                </a:p>
              </p:txBody>
            </p:sp>
            <p:sp>
              <p:nvSpPr>
                <p:cNvPr id="72792" name="Freeform 2865"/>
                <p:cNvSpPr>
                  <a:spLocks/>
                </p:cNvSpPr>
                <p:nvPr/>
              </p:nvSpPr>
              <p:spPr bwMode="auto">
                <a:xfrm>
                  <a:off x="4859" y="3077"/>
                  <a:ext cx="20" cy="20"/>
                </a:xfrm>
                <a:custGeom>
                  <a:avLst/>
                  <a:gdLst>
                    <a:gd name="T0" fmla="*/ 19 w 20"/>
                    <a:gd name="T1" fmla="*/ 19 h 20"/>
                    <a:gd name="T2" fmla="*/ 19 w 20"/>
                    <a:gd name="T3" fmla="*/ 6 h 20"/>
                    <a:gd name="T4" fmla="*/ 0 w 20"/>
                    <a:gd name="T5" fmla="*/ 0 h 20"/>
                    <a:gd name="T6" fmla="*/ 0 60000 65536"/>
                    <a:gd name="T7" fmla="*/ 0 60000 65536"/>
                    <a:gd name="T8" fmla="*/ 0 60000 65536"/>
                    <a:gd name="T9" fmla="*/ 0 w 20"/>
                    <a:gd name="T10" fmla="*/ 0 h 20"/>
                    <a:gd name="T11" fmla="*/ 20 w 20"/>
                    <a:gd name="T12" fmla="*/ 20 h 20"/>
                  </a:gdLst>
                  <a:ahLst/>
                  <a:cxnLst>
                    <a:cxn ang="T6">
                      <a:pos x="T0" y="T1"/>
                    </a:cxn>
                    <a:cxn ang="T7">
                      <a:pos x="T2" y="T3"/>
                    </a:cxn>
                    <a:cxn ang="T8">
                      <a:pos x="T4" y="T5"/>
                    </a:cxn>
                  </a:cxnLst>
                  <a:rect l="T9" t="T10" r="T11" b="T12"/>
                  <a:pathLst>
                    <a:path w="20" h="20">
                      <a:moveTo>
                        <a:pt x="19" y="19"/>
                      </a:moveTo>
                      <a:lnTo>
                        <a:pt x="19" y="6"/>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793" name="Freeform 2866"/>
                <p:cNvSpPr>
                  <a:spLocks/>
                </p:cNvSpPr>
                <p:nvPr/>
              </p:nvSpPr>
              <p:spPr bwMode="auto">
                <a:xfrm>
                  <a:off x="4881" y="3075"/>
                  <a:ext cx="19" cy="19"/>
                </a:xfrm>
                <a:custGeom>
                  <a:avLst/>
                  <a:gdLst>
                    <a:gd name="T0" fmla="*/ 18 w 19"/>
                    <a:gd name="T1" fmla="*/ 18 h 19"/>
                    <a:gd name="T2" fmla="*/ 18 w 19"/>
                    <a:gd name="T3" fmla="*/ 0 h 19"/>
                    <a:gd name="T4" fmla="*/ 0 w 19"/>
                    <a:gd name="T5" fmla="*/ 0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18" y="18"/>
                      </a:moveTo>
                      <a:lnTo>
                        <a:pt x="18" y="0"/>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794" name="Freeform 2867"/>
                <p:cNvSpPr>
                  <a:spLocks/>
                </p:cNvSpPr>
                <p:nvPr/>
              </p:nvSpPr>
              <p:spPr bwMode="auto">
                <a:xfrm>
                  <a:off x="4904" y="3070"/>
                  <a:ext cx="20" cy="20"/>
                </a:xfrm>
                <a:custGeom>
                  <a:avLst/>
                  <a:gdLst>
                    <a:gd name="T0" fmla="*/ 19 w 20"/>
                    <a:gd name="T1" fmla="*/ 19 h 20"/>
                    <a:gd name="T2" fmla="*/ 19 w 20"/>
                    <a:gd name="T3" fmla="*/ 0 h 20"/>
                    <a:gd name="T4" fmla="*/ 0 w 20"/>
                    <a:gd name="T5" fmla="*/ 0 h 20"/>
                    <a:gd name="T6" fmla="*/ 0 60000 65536"/>
                    <a:gd name="T7" fmla="*/ 0 60000 65536"/>
                    <a:gd name="T8" fmla="*/ 0 60000 65536"/>
                    <a:gd name="T9" fmla="*/ 0 w 20"/>
                    <a:gd name="T10" fmla="*/ 0 h 20"/>
                    <a:gd name="T11" fmla="*/ 20 w 20"/>
                    <a:gd name="T12" fmla="*/ 20 h 20"/>
                  </a:gdLst>
                  <a:ahLst/>
                  <a:cxnLst>
                    <a:cxn ang="T6">
                      <a:pos x="T0" y="T1"/>
                    </a:cxn>
                    <a:cxn ang="T7">
                      <a:pos x="T2" y="T3"/>
                    </a:cxn>
                    <a:cxn ang="T8">
                      <a:pos x="T4" y="T5"/>
                    </a:cxn>
                  </a:cxnLst>
                  <a:rect l="T9" t="T10" r="T11" b="T12"/>
                  <a:pathLst>
                    <a:path w="20" h="20">
                      <a:moveTo>
                        <a:pt x="19" y="19"/>
                      </a:moveTo>
                      <a:lnTo>
                        <a:pt x="19" y="0"/>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795" name="Freeform 2868"/>
                <p:cNvSpPr>
                  <a:spLocks/>
                </p:cNvSpPr>
                <p:nvPr/>
              </p:nvSpPr>
              <p:spPr bwMode="auto">
                <a:xfrm>
                  <a:off x="4928" y="3069"/>
                  <a:ext cx="19" cy="20"/>
                </a:xfrm>
                <a:custGeom>
                  <a:avLst/>
                  <a:gdLst>
                    <a:gd name="T0" fmla="*/ 18 w 19"/>
                    <a:gd name="T1" fmla="*/ 19 h 20"/>
                    <a:gd name="T2" fmla="*/ 18 w 19"/>
                    <a:gd name="T3" fmla="*/ 0 h 20"/>
                    <a:gd name="T4" fmla="*/ 0 w 19"/>
                    <a:gd name="T5" fmla="*/ 0 h 20"/>
                    <a:gd name="T6" fmla="*/ 0 60000 65536"/>
                    <a:gd name="T7" fmla="*/ 0 60000 65536"/>
                    <a:gd name="T8" fmla="*/ 0 60000 65536"/>
                    <a:gd name="T9" fmla="*/ 0 w 19"/>
                    <a:gd name="T10" fmla="*/ 0 h 20"/>
                    <a:gd name="T11" fmla="*/ 19 w 19"/>
                    <a:gd name="T12" fmla="*/ 20 h 20"/>
                  </a:gdLst>
                  <a:ahLst/>
                  <a:cxnLst>
                    <a:cxn ang="T6">
                      <a:pos x="T0" y="T1"/>
                    </a:cxn>
                    <a:cxn ang="T7">
                      <a:pos x="T2" y="T3"/>
                    </a:cxn>
                    <a:cxn ang="T8">
                      <a:pos x="T4" y="T5"/>
                    </a:cxn>
                  </a:cxnLst>
                  <a:rect l="T9" t="T10" r="T11" b="T12"/>
                  <a:pathLst>
                    <a:path w="19" h="20">
                      <a:moveTo>
                        <a:pt x="18" y="19"/>
                      </a:moveTo>
                      <a:lnTo>
                        <a:pt x="18" y="0"/>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796" name="Freeform 2869"/>
                <p:cNvSpPr>
                  <a:spLocks/>
                </p:cNvSpPr>
                <p:nvPr/>
              </p:nvSpPr>
              <p:spPr bwMode="auto">
                <a:xfrm>
                  <a:off x="4949" y="3065"/>
                  <a:ext cx="19" cy="19"/>
                </a:xfrm>
                <a:custGeom>
                  <a:avLst/>
                  <a:gdLst>
                    <a:gd name="T0" fmla="*/ 18 w 19"/>
                    <a:gd name="T1" fmla="*/ 18 h 19"/>
                    <a:gd name="T2" fmla="*/ 18 w 19"/>
                    <a:gd name="T3" fmla="*/ 0 h 19"/>
                    <a:gd name="T4" fmla="*/ 0 w 19"/>
                    <a:gd name="T5" fmla="*/ 0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18" y="18"/>
                      </a:moveTo>
                      <a:lnTo>
                        <a:pt x="18" y="0"/>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797" name="Freeform 2870"/>
                <p:cNvSpPr>
                  <a:spLocks/>
                </p:cNvSpPr>
                <p:nvPr/>
              </p:nvSpPr>
              <p:spPr bwMode="auto">
                <a:xfrm>
                  <a:off x="4970" y="3062"/>
                  <a:ext cx="20" cy="20"/>
                </a:xfrm>
                <a:custGeom>
                  <a:avLst/>
                  <a:gdLst>
                    <a:gd name="T0" fmla="*/ 19 w 20"/>
                    <a:gd name="T1" fmla="*/ 19 h 20"/>
                    <a:gd name="T2" fmla="*/ 19 w 20"/>
                    <a:gd name="T3" fmla="*/ 0 h 20"/>
                    <a:gd name="T4" fmla="*/ 0 w 20"/>
                    <a:gd name="T5" fmla="*/ 0 h 20"/>
                    <a:gd name="T6" fmla="*/ 0 60000 65536"/>
                    <a:gd name="T7" fmla="*/ 0 60000 65536"/>
                    <a:gd name="T8" fmla="*/ 0 60000 65536"/>
                    <a:gd name="T9" fmla="*/ 0 w 20"/>
                    <a:gd name="T10" fmla="*/ 0 h 20"/>
                    <a:gd name="T11" fmla="*/ 20 w 20"/>
                    <a:gd name="T12" fmla="*/ 20 h 20"/>
                  </a:gdLst>
                  <a:ahLst/>
                  <a:cxnLst>
                    <a:cxn ang="T6">
                      <a:pos x="T0" y="T1"/>
                    </a:cxn>
                    <a:cxn ang="T7">
                      <a:pos x="T2" y="T3"/>
                    </a:cxn>
                    <a:cxn ang="T8">
                      <a:pos x="T4" y="T5"/>
                    </a:cxn>
                  </a:cxnLst>
                  <a:rect l="T9" t="T10" r="T11" b="T12"/>
                  <a:pathLst>
                    <a:path w="20" h="20">
                      <a:moveTo>
                        <a:pt x="19" y="19"/>
                      </a:moveTo>
                      <a:lnTo>
                        <a:pt x="19" y="0"/>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798" name="Freeform 2871"/>
                <p:cNvSpPr>
                  <a:spLocks/>
                </p:cNvSpPr>
                <p:nvPr/>
              </p:nvSpPr>
              <p:spPr bwMode="auto">
                <a:xfrm>
                  <a:off x="4990" y="3059"/>
                  <a:ext cx="18" cy="19"/>
                </a:xfrm>
                <a:custGeom>
                  <a:avLst/>
                  <a:gdLst>
                    <a:gd name="T0" fmla="*/ 17 w 18"/>
                    <a:gd name="T1" fmla="*/ 18 h 19"/>
                    <a:gd name="T2" fmla="*/ 17 w 18"/>
                    <a:gd name="T3" fmla="*/ 0 h 19"/>
                    <a:gd name="T4" fmla="*/ 0 w 18"/>
                    <a:gd name="T5" fmla="*/ 0 h 19"/>
                    <a:gd name="T6" fmla="*/ 0 60000 65536"/>
                    <a:gd name="T7" fmla="*/ 0 60000 65536"/>
                    <a:gd name="T8" fmla="*/ 0 60000 65536"/>
                    <a:gd name="T9" fmla="*/ 0 w 18"/>
                    <a:gd name="T10" fmla="*/ 0 h 19"/>
                    <a:gd name="T11" fmla="*/ 18 w 18"/>
                    <a:gd name="T12" fmla="*/ 19 h 19"/>
                  </a:gdLst>
                  <a:ahLst/>
                  <a:cxnLst>
                    <a:cxn ang="T6">
                      <a:pos x="T0" y="T1"/>
                    </a:cxn>
                    <a:cxn ang="T7">
                      <a:pos x="T2" y="T3"/>
                    </a:cxn>
                    <a:cxn ang="T8">
                      <a:pos x="T4" y="T5"/>
                    </a:cxn>
                  </a:cxnLst>
                  <a:rect l="T9" t="T10" r="T11" b="T12"/>
                  <a:pathLst>
                    <a:path w="18" h="19">
                      <a:moveTo>
                        <a:pt x="17" y="18"/>
                      </a:moveTo>
                      <a:lnTo>
                        <a:pt x="17" y="0"/>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799" name="Freeform 2872"/>
                <p:cNvSpPr>
                  <a:spLocks/>
                </p:cNvSpPr>
                <p:nvPr/>
              </p:nvSpPr>
              <p:spPr bwMode="auto">
                <a:xfrm>
                  <a:off x="5008" y="3057"/>
                  <a:ext cx="19" cy="19"/>
                </a:xfrm>
                <a:custGeom>
                  <a:avLst/>
                  <a:gdLst>
                    <a:gd name="T0" fmla="*/ 18 w 19"/>
                    <a:gd name="T1" fmla="*/ 18 h 19"/>
                    <a:gd name="T2" fmla="*/ 18 w 19"/>
                    <a:gd name="T3" fmla="*/ 0 h 19"/>
                    <a:gd name="T4" fmla="*/ 0 w 19"/>
                    <a:gd name="T5" fmla="*/ 0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18" y="18"/>
                      </a:moveTo>
                      <a:lnTo>
                        <a:pt x="18" y="0"/>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800" name="Freeform 2873"/>
                <p:cNvSpPr>
                  <a:spLocks/>
                </p:cNvSpPr>
                <p:nvPr/>
              </p:nvSpPr>
              <p:spPr bwMode="auto">
                <a:xfrm>
                  <a:off x="5021" y="3055"/>
                  <a:ext cx="20" cy="19"/>
                </a:xfrm>
                <a:custGeom>
                  <a:avLst/>
                  <a:gdLst>
                    <a:gd name="T0" fmla="*/ 19 w 20"/>
                    <a:gd name="T1" fmla="*/ 18 h 19"/>
                    <a:gd name="T2" fmla="*/ 19 w 20"/>
                    <a:gd name="T3" fmla="*/ 0 h 19"/>
                    <a:gd name="T4" fmla="*/ 0 w 20"/>
                    <a:gd name="T5" fmla="*/ 0 h 19"/>
                    <a:gd name="T6" fmla="*/ 0 60000 65536"/>
                    <a:gd name="T7" fmla="*/ 0 60000 65536"/>
                    <a:gd name="T8" fmla="*/ 0 60000 65536"/>
                    <a:gd name="T9" fmla="*/ 0 w 20"/>
                    <a:gd name="T10" fmla="*/ 0 h 19"/>
                    <a:gd name="T11" fmla="*/ 20 w 20"/>
                    <a:gd name="T12" fmla="*/ 19 h 19"/>
                  </a:gdLst>
                  <a:ahLst/>
                  <a:cxnLst>
                    <a:cxn ang="T6">
                      <a:pos x="T0" y="T1"/>
                    </a:cxn>
                    <a:cxn ang="T7">
                      <a:pos x="T2" y="T3"/>
                    </a:cxn>
                    <a:cxn ang="T8">
                      <a:pos x="T4" y="T5"/>
                    </a:cxn>
                  </a:cxnLst>
                  <a:rect l="T9" t="T10" r="T11" b="T12"/>
                  <a:pathLst>
                    <a:path w="20" h="19">
                      <a:moveTo>
                        <a:pt x="19" y="18"/>
                      </a:moveTo>
                      <a:lnTo>
                        <a:pt x="19" y="0"/>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801" name="Freeform 2874"/>
                <p:cNvSpPr>
                  <a:spLocks/>
                </p:cNvSpPr>
                <p:nvPr/>
              </p:nvSpPr>
              <p:spPr bwMode="auto">
                <a:xfrm>
                  <a:off x="5038" y="3053"/>
                  <a:ext cx="19" cy="20"/>
                </a:xfrm>
                <a:custGeom>
                  <a:avLst/>
                  <a:gdLst>
                    <a:gd name="T0" fmla="*/ 18 w 19"/>
                    <a:gd name="T1" fmla="*/ 19 h 20"/>
                    <a:gd name="T2" fmla="*/ 18 w 19"/>
                    <a:gd name="T3" fmla="*/ 0 h 20"/>
                    <a:gd name="T4" fmla="*/ 0 w 19"/>
                    <a:gd name="T5" fmla="*/ 0 h 20"/>
                    <a:gd name="T6" fmla="*/ 0 60000 65536"/>
                    <a:gd name="T7" fmla="*/ 0 60000 65536"/>
                    <a:gd name="T8" fmla="*/ 0 60000 65536"/>
                    <a:gd name="T9" fmla="*/ 0 w 19"/>
                    <a:gd name="T10" fmla="*/ 0 h 20"/>
                    <a:gd name="T11" fmla="*/ 19 w 19"/>
                    <a:gd name="T12" fmla="*/ 20 h 20"/>
                  </a:gdLst>
                  <a:ahLst/>
                  <a:cxnLst>
                    <a:cxn ang="T6">
                      <a:pos x="T0" y="T1"/>
                    </a:cxn>
                    <a:cxn ang="T7">
                      <a:pos x="T2" y="T3"/>
                    </a:cxn>
                    <a:cxn ang="T8">
                      <a:pos x="T4" y="T5"/>
                    </a:cxn>
                  </a:cxnLst>
                  <a:rect l="T9" t="T10" r="T11" b="T12"/>
                  <a:pathLst>
                    <a:path w="19" h="20">
                      <a:moveTo>
                        <a:pt x="18" y="19"/>
                      </a:moveTo>
                      <a:lnTo>
                        <a:pt x="18" y="0"/>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802" name="Freeform 2875"/>
                <p:cNvSpPr>
                  <a:spLocks/>
                </p:cNvSpPr>
                <p:nvPr/>
              </p:nvSpPr>
              <p:spPr bwMode="auto">
                <a:xfrm>
                  <a:off x="5055" y="3051"/>
                  <a:ext cx="19" cy="19"/>
                </a:xfrm>
                <a:custGeom>
                  <a:avLst/>
                  <a:gdLst>
                    <a:gd name="T0" fmla="*/ 18 w 19"/>
                    <a:gd name="T1" fmla="*/ 18 h 19"/>
                    <a:gd name="T2" fmla="*/ 18 w 19"/>
                    <a:gd name="T3" fmla="*/ 0 h 19"/>
                    <a:gd name="T4" fmla="*/ 0 w 19"/>
                    <a:gd name="T5" fmla="*/ 0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18" y="18"/>
                      </a:moveTo>
                      <a:lnTo>
                        <a:pt x="18" y="0"/>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803" name="Line 2876"/>
                <p:cNvSpPr>
                  <a:spLocks noChangeShapeType="1"/>
                </p:cNvSpPr>
                <p:nvPr/>
              </p:nvSpPr>
              <p:spPr bwMode="auto">
                <a:xfrm flipV="1">
                  <a:off x="5070" y="3049"/>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04" name="Line 2877"/>
                <p:cNvSpPr>
                  <a:spLocks noChangeShapeType="1"/>
                </p:cNvSpPr>
                <p:nvPr/>
              </p:nvSpPr>
              <p:spPr bwMode="auto">
                <a:xfrm>
                  <a:off x="5083" y="3047"/>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05" name="Line 2878"/>
                <p:cNvSpPr>
                  <a:spLocks noChangeShapeType="1"/>
                </p:cNvSpPr>
                <p:nvPr/>
              </p:nvSpPr>
              <p:spPr bwMode="auto">
                <a:xfrm>
                  <a:off x="5091" y="3045"/>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06" name="Line 2879"/>
                <p:cNvSpPr>
                  <a:spLocks noChangeShapeType="1"/>
                </p:cNvSpPr>
                <p:nvPr/>
              </p:nvSpPr>
              <p:spPr bwMode="auto">
                <a:xfrm>
                  <a:off x="5099" y="3045"/>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07" name="Line 2880"/>
                <p:cNvSpPr>
                  <a:spLocks noChangeShapeType="1"/>
                </p:cNvSpPr>
                <p:nvPr/>
              </p:nvSpPr>
              <p:spPr bwMode="auto">
                <a:xfrm>
                  <a:off x="5108" y="3043"/>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08" name="Line 2881"/>
                <p:cNvSpPr>
                  <a:spLocks noChangeShapeType="1"/>
                </p:cNvSpPr>
                <p:nvPr/>
              </p:nvSpPr>
              <p:spPr bwMode="auto">
                <a:xfrm>
                  <a:off x="5113" y="3041"/>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09" name="Line 2882"/>
                <p:cNvSpPr>
                  <a:spLocks noChangeShapeType="1"/>
                </p:cNvSpPr>
                <p:nvPr/>
              </p:nvSpPr>
              <p:spPr bwMode="auto">
                <a:xfrm>
                  <a:off x="5121" y="3041"/>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10" name="Line 2883"/>
                <p:cNvSpPr>
                  <a:spLocks noChangeShapeType="1"/>
                </p:cNvSpPr>
                <p:nvPr/>
              </p:nvSpPr>
              <p:spPr bwMode="auto">
                <a:xfrm>
                  <a:off x="5124" y="3041"/>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11" name="Line 2884"/>
                <p:cNvSpPr>
                  <a:spLocks noChangeShapeType="1"/>
                </p:cNvSpPr>
                <p:nvPr/>
              </p:nvSpPr>
              <p:spPr bwMode="auto">
                <a:xfrm>
                  <a:off x="5131" y="3039"/>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12" name="Line 2885"/>
                <p:cNvSpPr>
                  <a:spLocks noChangeShapeType="1"/>
                </p:cNvSpPr>
                <p:nvPr/>
              </p:nvSpPr>
              <p:spPr bwMode="auto">
                <a:xfrm>
                  <a:off x="5136" y="3039"/>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13" name="Line 2886"/>
                <p:cNvSpPr>
                  <a:spLocks noChangeShapeType="1"/>
                </p:cNvSpPr>
                <p:nvPr/>
              </p:nvSpPr>
              <p:spPr bwMode="auto">
                <a:xfrm>
                  <a:off x="5140" y="3039"/>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14" name="Line 2887"/>
                <p:cNvSpPr>
                  <a:spLocks noChangeShapeType="1"/>
                </p:cNvSpPr>
                <p:nvPr/>
              </p:nvSpPr>
              <p:spPr bwMode="auto">
                <a:xfrm>
                  <a:off x="5147" y="3037"/>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15" name="Line 2888"/>
                <p:cNvSpPr>
                  <a:spLocks noChangeShapeType="1"/>
                </p:cNvSpPr>
                <p:nvPr/>
              </p:nvSpPr>
              <p:spPr bwMode="auto">
                <a:xfrm>
                  <a:off x="5142" y="3039"/>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16" name="Line 2889"/>
                <p:cNvSpPr>
                  <a:spLocks noChangeShapeType="1"/>
                </p:cNvSpPr>
                <p:nvPr/>
              </p:nvSpPr>
              <p:spPr bwMode="auto">
                <a:xfrm>
                  <a:off x="5151" y="3037"/>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17" name="Line 2890"/>
                <p:cNvSpPr>
                  <a:spLocks noChangeShapeType="1"/>
                </p:cNvSpPr>
                <p:nvPr/>
              </p:nvSpPr>
              <p:spPr bwMode="auto">
                <a:xfrm>
                  <a:off x="5155" y="3035"/>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18" name="Line 2891"/>
                <p:cNvSpPr>
                  <a:spLocks noChangeShapeType="1"/>
                </p:cNvSpPr>
                <p:nvPr/>
              </p:nvSpPr>
              <p:spPr bwMode="auto">
                <a:xfrm>
                  <a:off x="5156" y="3035"/>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19" name="Line 2892"/>
                <p:cNvSpPr>
                  <a:spLocks noChangeShapeType="1"/>
                </p:cNvSpPr>
                <p:nvPr/>
              </p:nvSpPr>
              <p:spPr bwMode="auto">
                <a:xfrm>
                  <a:off x="5161" y="3035"/>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20" name="Line 2893"/>
                <p:cNvSpPr>
                  <a:spLocks noChangeShapeType="1"/>
                </p:cNvSpPr>
                <p:nvPr/>
              </p:nvSpPr>
              <p:spPr bwMode="auto">
                <a:xfrm>
                  <a:off x="5159" y="3035"/>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21" name="Line 2894"/>
                <p:cNvSpPr>
                  <a:spLocks noChangeShapeType="1"/>
                </p:cNvSpPr>
                <p:nvPr/>
              </p:nvSpPr>
              <p:spPr bwMode="auto">
                <a:xfrm>
                  <a:off x="5164" y="3035"/>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22" name="Line 2895"/>
                <p:cNvSpPr>
                  <a:spLocks noChangeShapeType="1"/>
                </p:cNvSpPr>
                <p:nvPr/>
              </p:nvSpPr>
              <p:spPr bwMode="auto">
                <a:xfrm>
                  <a:off x="5169" y="3033"/>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23" name="Line 2896"/>
                <p:cNvSpPr>
                  <a:spLocks noChangeShapeType="1"/>
                </p:cNvSpPr>
                <p:nvPr/>
              </p:nvSpPr>
              <p:spPr bwMode="auto">
                <a:xfrm>
                  <a:off x="5155" y="3075"/>
                  <a:ext cx="6"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24" name="Line 2897"/>
                <p:cNvSpPr>
                  <a:spLocks noChangeShapeType="1"/>
                </p:cNvSpPr>
                <p:nvPr/>
              </p:nvSpPr>
              <p:spPr bwMode="auto">
                <a:xfrm>
                  <a:off x="5161" y="3069"/>
                  <a:ext cx="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25" name="Line 2898"/>
                <p:cNvSpPr>
                  <a:spLocks noChangeShapeType="1"/>
                </p:cNvSpPr>
                <p:nvPr/>
              </p:nvSpPr>
              <p:spPr bwMode="auto">
                <a:xfrm>
                  <a:off x="5164" y="3061"/>
                  <a:ext cx="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26" name="Line 2899"/>
                <p:cNvSpPr>
                  <a:spLocks noChangeShapeType="1"/>
                </p:cNvSpPr>
                <p:nvPr/>
              </p:nvSpPr>
              <p:spPr bwMode="auto">
                <a:xfrm>
                  <a:off x="5169" y="3055"/>
                  <a:ext cx="1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27" name="Line 2900"/>
                <p:cNvSpPr>
                  <a:spLocks noChangeShapeType="1"/>
                </p:cNvSpPr>
                <p:nvPr/>
              </p:nvSpPr>
              <p:spPr bwMode="auto">
                <a:xfrm flipH="1">
                  <a:off x="5169" y="3047"/>
                  <a:ext cx="5"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28" name="Line 2901"/>
                <p:cNvSpPr>
                  <a:spLocks noChangeShapeType="1"/>
                </p:cNvSpPr>
                <p:nvPr/>
              </p:nvSpPr>
              <p:spPr bwMode="auto">
                <a:xfrm>
                  <a:off x="5169" y="3041"/>
                  <a:ext cx="1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29" name="Line 2902"/>
                <p:cNvSpPr>
                  <a:spLocks noChangeShapeType="1"/>
                </p:cNvSpPr>
                <p:nvPr/>
              </p:nvSpPr>
              <p:spPr bwMode="auto">
                <a:xfrm>
                  <a:off x="5169" y="3039"/>
                  <a:ext cx="1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30" name="Line 2903"/>
                <p:cNvSpPr>
                  <a:spLocks noChangeShapeType="1"/>
                </p:cNvSpPr>
                <p:nvPr/>
              </p:nvSpPr>
              <p:spPr bwMode="auto">
                <a:xfrm>
                  <a:off x="5149" y="3083"/>
                  <a:ext cx="6"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31" name="Line 2904"/>
                <p:cNvSpPr>
                  <a:spLocks noChangeShapeType="1"/>
                </p:cNvSpPr>
                <p:nvPr/>
              </p:nvSpPr>
              <p:spPr bwMode="auto">
                <a:xfrm flipH="1" flipV="1">
                  <a:off x="5145" y="3091"/>
                  <a:ext cx="6"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32" name="Freeform 2905"/>
                <p:cNvSpPr>
                  <a:spLocks/>
                </p:cNvSpPr>
                <p:nvPr/>
              </p:nvSpPr>
              <p:spPr bwMode="auto">
                <a:xfrm>
                  <a:off x="4760" y="3037"/>
                  <a:ext cx="410" cy="134"/>
                </a:xfrm>
                <a:custGeom>
                  <a:avLst/>
                  <a:gdLst>
                    <a:gd name="T0" fmla="*/ 80 w 410"/>
                    <a:gd name="T1" fmla="*/ 126 h 134"/>
                    <a:gd name="T2" fmla="*/ 42 w 410"/>
                    <a:gd name="T3" fmla="*/ 116 h 134"/>
                    <a:gd name="T4" fmla="*/ 16 w 410"/>
                    <a:gd name="T5" fmla="*/ 104 h 134"/>
                    <a:gd name="T6" fmla="*/ 8 w 410"/>
                    <a:gd name="T7" fmla="*/ 100 h 134"/>
                    <a:gd name="T8" fmla="*/ 0 w 410"/>
                    <a:gd name="T9" fmla="*/ 96 h 134"/>
                    <a:gd name="T10" fmla="*/ 2 w 410"/>
                    <a:gd name="T11" fmla="*/ 102 h 134"/>
                    <a:gd name="T12" fmla="*/ 40 w 410"/>
                    <a:gd name="T13" fmla="*/ 120 h 134"/>
                    <a:gd name="T14" fmla="*/ 88 w 410"/>
                    <a:gd name="T15" fmla="*/ 130 h 134"/>
                    <a:gd name="T16" fmla="*/ 108 w 410"/>
                    <a:gd name="T17" fmla="*/ 133 h 134"/>
                    <a:gd name="T18" fmla="*/ 172 w 410"/>
                    <a:gd name="T19" fmla="*/ 116 h 134"/>
                    <a:gd name="T20" fmla="*/ 244 w 410"/>
                    <a:gd name="T21" fmla="*/ 98 h 134"/>
                    <a:gd name="T22" fmla="*/ 275 w 410"/>
                    <a:gd name="T23" fmla="*/ 90 h 134"/>
                    <a:gd name="T24" fmla="*/ 368 w 410"/>
                    <a:gd name="T25" fmla="*/ 68 h 134"/>
                    <a:gd name="T26" fmla="*/ 382 w 410"/>
                    <a:gd name="T27" fmla="*/ 60 h 134"/>
                    <a:gd name="T28" fmla="*/ 408 w 410"/>
                    <a:gd name="T29" fmla="*/ 22 h 134"/>
                    <a:gd name="T30" fmla="*/ 409 w 410"/>
                    <a:gd name="T31" fmla="*/ 12 h 134"/>
                    <a:gd name="T32" fmla="*/ 406 w 410"/>
                    <a:gd name="T33" fmla="*/ 0 h 134"/>
                    <a:gd name="T34" fmla="*/ 400 w 410"/>
                    <a:gd name="T35" fmla="*/ 2 h 134"/>
                    <a:gd name="T36" fmla="*/ 404 w 410"/>
                    <a:gd name="T37" fmla="*/ 6 h 134"/>
                    <a:gd name="T38" fmla="*/ 404 w 410"/>
                    <a:gd name="T39" fmla="*/ 20 h 134"/>
                    <a:gd name="T40" fmla="*/ 374 w 410"/>
                    <a:gd name="T41" fmla="*/ 62 h 134"/>
                    <a:gd name="T42" fmla="*/ 358 w 410"/>
                    <a:gd name="T43" fmla="*/ 68 h 134"/>
                    <a:gd name="T44" fmla="*/ 158 w 410"/>
                    <a:gd name="T45" fmla="*/ 118 h 134"/>
                    <a:gd name="T46" fmla="*/ 106 w 410"/>
                    <a:gd name="T47" fmla="*/ 130 h 134"/>
                    <a:gd name="T48" fmla="*/ 80 w 410"/>
                    <a:gd name="T49" fmla="*/ 126 h 13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10"/>
                    <a:gd name="T76" fmla="*/ 0 h 134"/>
                    <a:gd name="T77" fmla="*/ 410 w 410"/>
                    <a:gd name="T78" fmla="*/ 134 h 13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10" h="134">
                      <a:moveTo>
                        <a:pt x="80" y="126"/>
                      </a:moveTo>
                      <a:lnTo>
                        <a:pt x="42" y="116"/>
                      </a:lnTo>
                      <a:lnTo>
                        <a:pt x="16" y="104"/>
                      </a:lnTo>
                      <a:lnTo>
                        <a:pt x="8" y="100"/>
                      </a:lnTo>
                      <a:lnTo>
                        <a:pt x="0" y="96"/>
                      </a:lnTo>
                      <a:lnTo>
                        <a:pt x="2" y="102"/>
                      </a:lnTo>
                      <a:lnTo>
                        <a:pt x="40" y="120"/>
                      </a:lnTo>
                      <a:lnTo>
                        <a:pt x="88" y="130"/>
                      </a:lnTo>
                      <a:lnTo>
                        <a:pt x="108" y="133"/>
                      </a:lnTo>
                      <a:lnTo>
                        <a:pt x="172" y="116"/>
                      </a:lnTo>
                      <a:lnTo>
                        <a:pt x="244" y="98"/>
                      </a:lnTo>
                      <a:lnTo>
                        <a:pt x="275" y="90"/>
                      </a:lnTo>
                      <a:lnTo>
                        <a:pt x="368" y="68"/>
                      </a:lnTo>
                      <a:lnTo>
                        <a:pt x="382" y="60"/>
                      </a:lnTo>
                      <a:lnTo>
                        <a:pt x="408" y="22"/>
                      </a:lnTo>
                      <a:lnTo>
                        <a:pt x="409" y="12"/>
                      </a:lnTo>
                      <a:lnTo>
                        <a:pt x="406" y="0"/>
                      </a:lnTo>
                      <a:lnTo>
                        <a:pt x="400" y="2"/>
                      </a:lnTo>
                      <a:lnTo>
                        <a:pt x="404" y="6"/>
                      </a:lnTo>
                      <a:lnTo>
                        <a:pt x="404" y="20"/>
                      </a:lnTo>
                      <a:lnTo>
                        <a:pt x="374" y="62"/>
                      </a:lnTo>
                      <a:lnTo>
                        <a:pt x="358" y="68"/>
                      </a:lnTo>
                      <a:lnTo>
                        <a:pt x="158" y="118"/>
                      </a:lnTo>
                      <a:lnTo>
                        <a:pt x="106" y="130"/>
                      </a:lnTo>
                      <a:lnTo>
                        <a:pt x="80" y="126"/>
                      </a:lnTo>
                    </a:path>
                  </a:pathLst>
                </a:custGeom>
                <a:solidFill>
                  <a:srgbClr val="808080"/>
                </a:solidFill>
                <a:ln w="12700" cap="rnd">
                  <a:solidFill>
                    <a:srgbClr val="000000"/>
                  </a:solidFill>
                  <a:round/>
                  <a:headEnd/>
                  <a:tailEnd/>
                </a:ln>
              </p:spPr>
              <p:txBody>
                <a:bodyPr/>
                <a:lstStyle/>
                <a:p>
                  <a:endParaRPr lang="zh-CN" altLang="en-US"/>
                </a:p>
              </p:txBody>
            </p:sp>
            <p:sp>
              <p:nvSpPr>
                <p:cNvPr id="72833" name="Line 2906"/>
                <p:cNvSpPr>
                  <a:spLocks noChangeShapeType="1"/>
                </p:cNvSpPr>
                <p:nvPr/>
              </p:nvSpPr>
              <p:spPr bwMode="auto">
                <a:xfrm>
                  <a:off x="4840" y="3163"/>
                  <a:ext cx="8"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34" name="Line 2907"/>
                <p:cNvSpPr>
                  <a:spLocks noChangeShapeType="1"/>
                </p:cNvSpPr>
                <p:nvPr/>
              </p:nvSpPr>
              <p:spPr bwMode="auto">
                <a:xfrm flipH="1">
                  <a:off x="4841" y="3167"/>
                  <a:ext cx="7"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35" name="Line 2908"/>
                <p:cNvSpPr>
                  <a:spLocks noChangeShapeType="1"/>
                </p:cNvSpPr>
                <p:nvPr/>
              </p:nvSpPr>
              <p:spPr bwMode="auto">
                <a:xfrm flipH="1" flipV="1">
                  <a:off x="4863" y="3167"/>
                  <a:ext cx="5"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36" name="Freeform 2909"/>
                <p:cNvSpPr>
                  <a:spLocks/>
                </p:cNvSpPr>
                <p:nvPr/>
              </p:nvSpPr>
              <p:spPr bwMode="auto">
                <a:xfrm>
                  <a:off x="4849" y="3163"/>
                  <a:ext cx="20" cy="19"/>
                </a:xfrm>
                <a:custGeom>
                  <a:avLst/>
                  <a:gdLst>
                    <a:gd name="T0" fmla="*/ 12 w 20"/>
                    <a:gd name="T1" fmla="*/ 18 h 19"/>
                    <a:gd name="T2" fmla="*/ 19 w 20"/>
                    <a:gd name="T3" fmla="*/ 7 h 19"/>
                    <a:gd name="T4" fmla="*/ 0 w 20"/>
                    <a:gd name="T5" fmla="*/ 0 h 19"/>
                    <a:gd name="T6" fmla="*/ 0 60000 65536"/>
                    <a:gd name="T7" fmla="*/ 0 60000 65536"/>
                    <a:gd name="T8" fmla="*/ 0 60000 65536"/>
                    <a:gd name="T9" fmla="*/ 0 w 20"/>
                    <a:gd name="T10" fmla="*/ 0 h 19"/>
                    <a:gd name="T11" fmla="*/ 20 w 20"/>
                    <a:gd name="T12" fmla="*/ 19 h 19"/>
                  </a:gdLst>
                  <a:ahLst/>
                  <a:cxnLst>
                    <a:cxn ang="T6">
                      <a:pos x="T0" y="T1"/>
                    </a:cxn>
                    <a:cxn ang="T7">
                      <a:pos x="T2" y="T3"/>
                    </a:cxn>
                    <a:cxn ang="T8">
                      <a:pos x="T4" y="T5"/>
                    </a:cxn>
                  </a:cxnLst>
                  <a:rect l="T9" t="T10" r="T11" b="T12"/>
                  <a:pathLst>
                    <a:path w="20" h="19">
                      <a:moveTo>
                        <a:pt x="12" y="18"/>
                      </a:moveTo>
                      <a:lnTo>
                        <a:pt x="19" y="7"/>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837" name="Freeform 2910"/>
                <p:cNvSpPr>
                  <a:spLocks/>
                </p:cNvSpPr>
                <p:nvPr/>
              </p:nvSpPr>
              <p:spPr bwMode="auto">
                <a:xfrm>
                  <a:off x="4830" y="3162"/>
                  <a:ext cx="19" cy="19"/>
                </a:xfrm>
                <a:custGeom>
                  <a:avLst/>
                  <a:gdLst>
                    <a:gd name="T0" fmla="*/ 13 w 19"/>
                    <a:gd name="T1" fmla="*/ 18 h 19"/>
                    <a:gd name="T2" fmla="*/ 18 w 19"/>
                    <a:gd name="T3" fmla="*/ 7 h 19"/>
                    <a:gd name="T4" fmla="*/ 0 w 19"/>
                    <a:gd name="T5" fmla="*/ 0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13" y="18"/>
                      </a:moveTo>
                      <a:lnTo>
                        <a:pt x="18" y="7"/>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838" name="Freeform 2911"/>
                <p:cNvSpPr>
                  <a:spLocks/>
                </p:cNvSpPr>
                <p:nvPr/>
              </p:nvSpPr>
              <p:spPr bwMode="auto">
                <a:xfrm>
                  <a:off x="4819" y="3157"/>
                  <a:ext cx="18" cy="19"/>
                </a:xfrm>
                <a:custGeom>
                  <a:avLst/>
                  <a:gdLst>
                    <a:gd name="T0" fmla="*/ 6 w 18"/>
                    <a:gd name="T1" fmla="*/ 18 h 19"/>
                    <a:gd name="T2" fmla="*/ 17 w 18"/>
                    <a:gd name="T3" fmla="*/ 9 h 19"/>
                    <a:gd name="T4" fmla="*/ 0 w 18"/>
                    <a:gd name="T5" fmla="*/ 0 h 19"/>
                    <a:gd name="T6" fmla="*/ 0 60000 65536"/>
                    <a:gd name="T7" fmla="*/ 0 60000 65536"/>
                    <a:gd name="T8" fmla="*/ 0 60000 65536"/>
                    <a:gd name="T9" fmla="*/ 0 w 18"/>
                    <a:gd name="T10" fmla="*/ 0 h 19"/>
                    <a:gd name="T11" fmla="*/ 18 w 18"/>
                    <a:gd name="T12" fmla="*/ 19 h 19"/>
                  </a:gdLst>
                  <a:ahLst/>
                  <a:cxnLst>
                    <a:cxn ang="T6">
                      <a:pos x="T0" y="T1"/>
                    </a:cxn>
                    <a:cxn ang="T7">
                      <a:pos x="T2" y="T3"/>
                    </a:cxn>
                    <a:cxn ang="T8">
                      <a:pos x="T4" y="T5"/>
                    </a:cxn>
                  </a:cxnLst>
                  <a:rect l="T9" t="T10" r="T11" b="T12"/>
                  <a:pathLst>
                    <a:path w="18" h="19">
                      <a:moveTo>
                        <a:pt x="6" y="18"/>
                      </a:moveTo>
                      <a:lnTo>
                        <a:pt x="17" y="9"/>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839" name="Freeform 2912"/>
                <p:cNvSpPr>
                  <a:spLocks/>
                </p:cNvSpPr>
                <p:nvPr/>
              </p:nvSpPr>
              <p:spPr bwMode="auto">
                <a:xfrm>
                  <a:off x="4804" y="3152"/>
                  <a:ext cx="20" cy="20"/>
                </a:xfrm>
                <a:custGeom>
                  <a:avLst/>
                  <a:gdLst>
                    <a:gd name="T0" fmla="*/ 10 w 20"/>
                    <a:gd name="T1" fmla="*/ 19 h 20"/>
                    <a:gd name="T2" fmla="*/ 19 w 20"/>
                    <a:gd name="T3" fmla="*/ 10 h 20"/>
                    <a:gd name="T4" fmla="*/ 0 w 20"/>
                    <a:gd name="T5" fmla="*/ 0 h 20"/>
                    <a:gd name="T6" fmla="*/ 0 60000 65536"/>
                    <a:gd name="T7" fmla="*/ 0 60000 65536"/>
                    <a:gd name="T8" fmla="*/ 0 60000 65536"/>
                    <a:gd name="T9" fmla="*/ 0 w 20"/>
                    <a:gd name="T10" fmla="*/ 0 h 20"/>
                    <a:gd name="T11" fmla="*/ 20 w 20"/>
                    <a:gd name="T12" fmla="*/ 20 h 20"/>
                  </a:gdLst>
                  <a:ahLst/>
                  <a:cxnLst>
                    <a:cxn ang="T6">
                      <a:pos x="T0" y="T1"/>
                    </a:cxn>
                    <a:cxn ang="T7">
                      <a:pos x="T2" y="T3"/>
                    </a:cxn>
                    <a:cxn ang="T8">
                      <a:pos x="T4" y="T5"/>
                    </a:cxn>
                  </a:cxnLst>
                  <a:rect l="T9" t="T10" r="T11" b="T12"/>
                  <a:pathLst>
                    <a:path w="20" h="20">
                      <a:moveTo>
                        <a:pt x="10" y="19"/>
                      </a:moveTo>
                      <a:lnTo>
                        <a:pt x="19" y="10"/>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840" name="Freeform 2913"/>
                <p:cNvSpPr>
                  <a:spLocks/>
                </p:cNvSpPr>
                <p:nvPr/>
              </p:nvSpPr>
              <p:spPr bwMode="auto">
                <a:xfrm>
                  <a:off x="5139" y="3039"/>
                  <a:ext cx="25" cy="27"/>
                </a:xfrm>
                <a:custGeom>
                  <a:avLst/>
                  <a:gdLst>
                    <a:gd name="T0" fmla="*/ 18 w 25"/>
                    <a:gd name="T1" fmla="*/ 0 h 27"/>
                    <a:gd name="T2" fmla="*/ 10 w 25"/>
                    <a:gd name="T3" fmla="*/ 0 h 27"/>
                    <a:gd name="T4" fmla="*/ 6 w 25"/>
                    <a:gd name="T5" fmla="*/ 2 h 27"/>
                    <a:gd name="T6" fmla="*/ 4 w 25"/>
                    <a:gd name="T7" fmla="*/ 6 h 27"/>
                    <a:gd name="T8" fmla="*/ 0 w 25"/>
                    <a:gd name="T9" fmla="*/ 10 h 27"/>
                    <a:gd name="T10" fmla="*/ 0 w 25"/>
                    <a:gd name="T11" fmla="*/ 18 h 27"/>
                    <a:gd name="T12" fmla="*/ 2 w 25"/>
                    <a:gd name="T13" fmla="*/ 24 h 27"/>
                    <a:gd name="T14" fmla="*/ 6 w 25"/>
                    <a:gd name="T15" fmla="*/ 26 h 27"/>
                    <a:gd name="T16" fmla="*/ 16 w 25"/>
                    <a:gd name="T17" fmla="*/ 26 h 27"/>
                    <a:gd name="T18" fmla="*/ 24 w 25"/>
                    <a:gd name="T19" fmla="*/ 10 h 27"/>
                    <a:gd name="T20" fmla="*/ 18 w 25"/>
                    <a:gd name="T21" fmla="*/ 0 h 27"/>
                    <a:gd name="T22" fmla="*/ 18 w 25"/>
                    <a:gd name="T23" fmla="*/ 0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7"/>
                    <a:gd name="T38" fmla="*/ 25 w 25"/>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7">
                      <a:moveTo>
                        <a:pt x="18" y="0"/>
                      </a:moveTo>
                      <a:lnTo>
                        <a:pt x="10" y="0"/>
                      </a:lnTo>
                      <a:lnTo>
                        <a:pt x="6" y="2"/>
                      </a:lnTo>
                      <a:lnTo>
                        <a:pt x="4" y="6"/>
                      </a:lnTo>
                      <a:lnTo>
                        <a:pt x="0" y="10"/>
                      </a:lnTo>
                      <a:lnTo>
                        <a:pt x="0" y="18"/>
                      </a:lnTo>
                      <a:lnTo>
                        <a:pt x="2" y="24"/>
                      </a:lnTo>
                      <a:lnTo>
                        <a:pt x="6" y="26"/>
                      </a:lnTo>
                      <a:lnTo>
                        <a:pt x="16" y="26"/>
                      </a:lnTo>
                      <a:lnTo>
                        <a:pt x="24" y="10"/>
                      </a:lnTo>
                      <a:lnTo>
                        <a:pt x="18" y="0"/>
                      </a:lnTo>
                    </a:path>
                  </a:pathLst>
                </a:custGeom>
                <a:solidFill>
                  <a:srgbClr val="787878"/>
                </a:solidFill>
                <a:ln w="12700" cap="rnd">
                  <a:solidFill>
                    <a:srgbClr val="000000"/>
                  </a:solidFill>
                  <a:round/>
                  <a:headEnd/>
                  <a:tailEnd/>
                </a:ln>
              </p:spPr>
              <p:txBody>
                <a:bodyPr/>
                <a:lstStyle/>
                <a:p>
                  <a:endParaRPr lang="zh-CN" altLang="en-US"/>
                </a:p>
              </p:txBody>
            </p:sp>
            <p:sp>
              <p:nvSpPr>
                <p:cNvPr id="72841" name="Freeform 2914"/>
                <p:cNvSpPr>
                  <a:spLocks/>
                </p:cNvSpPr>
                <p:nvPr/>
              </p:nvSpPr>
              <p:spPr bwMode="auto">
                <a:xfrm>
                  <a:off x="5142" y="3039"/>
                  <a:ext cx="31" cy="27"/>
                </a:xfrm>
                <a:custGeom>
                  <a:avLst/>
                  <a:gdLst>
                    <a:gd name="T0" fmla="*/ 14 w 31"/>
                    <a:gd name="T1" fmla="*/ 0 h 27"/>
                    <a:gd name="T2" fmla="*/ 10 w 31"/>
                    <a:gd name="T3" fmla="*/ 2 h 27"/>
                    <a:gd name="T4" fmla="*/ 8 w 31"/>
                    <a:gd name="T5" fmla="*/ 2 h 27"/>
                    <a:gd name="T6" fmla="*/ 6 w 31"/>
                    <a:gd name="T7" fmla="*/ 4 h 27"/>
                    <a:gd name="T8" fmla="*/ 2 w 31"/>
                    <a:gd name="T9" fmla="*/ 6 h 27"/>
                    <a:gd name="T10" fmla="*/ 2 w 31"/>
                    <a:gd name="T11" fmla="*/ 8 h 27"/>
                    <a:gd name="T12" fmla="*/ 0 w 31"/>
                    <a:gd name="T13" fmla="*/ 10 h 27"/>
                    <a:gd name="T14" fmla="*/ 0 w 31"/>
                    <a:gd name="T15" fmla="*/ 14 h 27"/>
                    <a:gd name="T16" fmla="*/ 0 w 31"/>
                    <a:gd name="T17" fmla="*/ 18 h 27"/>
                    <a:gd name="T18" fmla="*/ 2 w 31"/>
                    <a:gd name="T19" fmla="*/ 20 h 27"/>
                    <a:gd name="T20" fmla="*/ 4 w 31"/>
                    <a:gd name="T21" fmla="*/ 22 h 27"/>
                    <a:gd name="T22" fmla="*/ 6 w 31"/>
                    <a:gd name="T23" fmla="*/ 24 h 27"/>
                    <a:gd name="T24" fmla="*/ 8 w 31"/>
                    <a:gd name="T25" fmla="*/ 24 h 27"/>
                    <a:gd name="T26" fmla="*/ 10 w 31"/>
                    <a:gd name="T27" fmla="*/ 26 h 27"/>
                    <a:gd name="T28" fmla="*/ 14 w 31"/>
                    <a:gd name="T29" fmla="*/ 26 h 27"/>
                    <a:gd name="T30" fmla="*/ 16 w 31"/>
                    <a:gd name="T31" fmla="*/ 26 h 27"/>
                    <a:gd name="T32" fmla="*/ 18 w 31"/>
                    <a:gd name="T33" fmla="*/ 24 h 27"/>
                    <a:gd name="T34" fmla="*/ 20 w 31"/>
                    <a:gd name="T35" fmla="*/ 24 h 27"/>
                    <a:gd name="T36" fmla="*/ 24 w 31"/>
                    <a:gd name="T37" fmla="*/ 24 h 27"/>
                    <a:gd name="T38" fmla="*/ 26 w 31"/>
                    <a:gd name="T39" fmla="*/ 20 h 27"/>
                    <a:gd name="T40" fmla="*/ 26 w 31"/>
                    <a:gd name="T41" fmla="*/ 18 h 27"/>
                    <a:gd name="T42" fmla="*/ 26 w 31"/>
                    <a:gd name="T43" fmla="*/ 16 h 27"/>
                    <a:gd name="T44" fmla="*/ 30 w 31"/>
                    <a:gd name="T45" fmla="*/ 14 h 27"/>
                    <a:gd name="T46" fmla="*/ 30 w 31"/>
                    <a:gd name="T47" fmla="*/ 12 h 27"/>
                    <a:gd name="T48" fmla="*/ 26 w 31"/>
                    <a:gd name="T49" fmla="*/ 8 h 27"/>
                    <a:gd name="T50" fmla="*/ 26 w 31"/>
                    <a:gd name="T51" fmla="*/ 6 h 27"/>
                    <a:gd name="T52" fmla="*/ 22 w 31"/>
                    <a:gd name="T53" fmla="*/ 2 h 27"/>
                    <a:gd name="T54" fmla="*/ 20 w 31"/>
                    <a:gd name="T55" fmla="*/ 2 h 27"/>
                    <a:gd name="T56" fmla="*/ 18 w 31"/>
                    <a:gd name="T57" fmla="*/ 0 h 27"/>
                    <a:gd name="T58" fmla="*/ 14 w 31"/>
                    <a:gd name="T59" fmla="*/ 0 h 2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1"/>
                    <a:gd name="T91" fmla="*/ 0 h 27"/>
                    <a:gd name="T92" fmla="*/ 31 w 31"/>
                    <a:gd name="T93" fmla="*/ 27 h 2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1" h="27">
                      <a:moveTo>
                        <a:pt x="14" y="0"/>
                      </a:moveTo>
                      <a:lnTo>
                        <a:pt x="10" y="2"/>
                      </a:lnTo>
                      <a:lnTo>
                        <a:pt x="8" y="2"/>
                      </a:lnTo>
                      <a:lnTo>
                        <a:pt x="6" y="4"/>
                      </a:lnTo>
                      <a:lnTo>
                        <a:pt x="2" y="6"/>
                      </a:lnTo>
                      <a:lnTo>
                        <a:pt x="2" y="8"/>
                      </a:lnTo>
                      <a:lnTo>
                        <a:pt x="0" y="10"/>
                      </a:lnTo>
                      <a:lnTo>
                        <a:pt x="0" y="14"/>
                      </a:lnTo>
                      <a:lnTo>
                        <a:pt x="0" y="18"/>
                      </a:lnTo>
                      <a:lnTo>
                        <a:pt x="2" y="20"/>
                      </a:lnTo>
                      <a:lnTo>
                        <a:pt x="4" y="22"/>
                      </a:lnTo>
                      <a:lnTo>
                        <a:pt x="6" y="24"/>
                      </a:lnTo>
                      <a:lnTo>
                        <a:pt x="8" y="24"/>
                      </a:lnTo>
                      <a:lnTo>
                        <a:pt x="10" y="26"/>
                      </a:lnTo>
                      <a:lnTo>
                        <a:pt x="14" y="26"/>
                      </a:lnTo>
                      <a:lnTo>
                        <a:pt x="16" y="26"/>
                      </a:lnTo>
                      <a:lnTo>
                        <a:pt x="18" y="24"/>
                      </a:lnTo>
                      <a:lnTo>
                        <a:pt x="20" y="24"/>
                      </a:lnTo>
                      <a:lnTo>
                        <a:pt x="24" y="24"/>
                      </a:lnTo>
                      <a:lnTo>
                        <a:pt x="26" y="20"/>
                      </a:lnTo>
                      <a:lnTo>
                        <a:pt x="26" y="18"/>
                      </a:lnTo>
                      <a:lnTo>
                        <a:pt x="26" y="16"/>
                      </a:lnTo>
                      <a:lnTo>
                        <a:pt x="30" y="14"/>
                      </a:lnTo>
                      <a:lnTo>
                        <a:pt x="30" y="12"/>
                      </a:lnTo>
                      <a:lnTo>
                        <a:pt x="26" y="8"/>
                      </a:lnTo>
                      <a:lnTo>
                        <a:pt x="26" y="6"/>
                      </a:lnTo>
                      <a:lnTo>
                        <a:pt x="22" y="2"/>
                      </a:lnTo>
                      <a:lnTo>
                        <a:pt x="20" y="2"/>
                      </a:lnTo>
                      <a:lnTo>
                        <a:pt x="18" y="0"/>
                      </a:lnTo>
                      <a:lnTo>
                        <a:pt x="14" y="0"/>
                      </a:lnTo>
                    </a:path>
                  </a:pathLst>
                </a:custGeom>
                <a:solidFill>
                  <a:srgbClr val="EBEBEB"/>
                </a:solidFill>
                <a:ln w="12700" cap="rnd">
                  <a:solidFill>
                    <a:srgbClr val="000000"/>
                  </a:solidFill>
                  <a:round/>
                  <a:headEnd/>
                  <a:tailEnd/>
                </a:ln>
              </p:spPr>
              <p:txBody>
                <a:bodyPr/>
                <a:lstStyle/>
                <a:p>
                  <a:endParaRPr lang="zh-CN" altLang="en-US"/>
                </a:p>
              </p:txBody>
            </p:sp>
            <p:sp>
              <p:nvSpPr>
                <p:cNvPr id="72842" name="Freeform 2915"/>
                <p:cNvSpPr>
                  <a:spLocks/>
                </p:cNvSpPr>
                <p:nvPr/>
              </p:nvSpPr>
              <p:spPr bwMode="auto">
                <a:xfrm>
                  <a:off x="5147" y="3043"/>
                  <a:ext cx="23" cy="20"/>
                </a:xfrm>
                <a:custGeom>
                  <a:avLst/>
                  <a:gdLst>
                    <a:gd name="T0" fmla="*/ 10 w 23"/>
                    <a:gd name="T1" fmla="*/ 0 h 20"/>
                    <a:gd name="T2" fmla="*/ 8 w 23"/>
                    <a:gd name="T3" fmla="*/ 0 h 20"/>
                    <a:gd name="T4" fmla="*/ 6 w 23"/>
                    <a:gd name="T5" fmla="*/ 1 h 20"/>
                    <a:gd name="T6" fmla="*/ 4 w 23"/>
                    <a:gd name="T7" fmla="*/ 1 h 20"/>
                    <a:gd name="T8" fmla="*/ 2 w 23"/>
                    <a:gd name="T9" fmla="*/ 3 h 20"/>
                    <a:gd name="T10" fmla="*/ 0 w 23"/>
                    <a:gd name="T11" fmla="*/ 5 h 20"/>
                    <a:gd name="T12" fmla="*/ 0 w 23"/>
                    <a:gd name="T13" fmla="*/ 7 h 20"/>
                    <a:gd name="T14" fmla="*/ 0 w 23"/>
                    <a:gd name="T15" fmla="*/ 9 h 20"/>
                    <a:gd name="T16" fmla="*/ 0 w 23"/>
                    <a:gd name="T17" fmla="*/ 13 h 20"/>
                    <a:gd name="T18" fmla="*/ 2 w 23"/>
                    <a:gd name="T19" fmla="*/ 13 h 20"/>
                    <a:gd name="T20" fmla="*/ 2 w 23"/>
                    <a:gd name="T21" fmla="*/ 15 h 20"/>
                    <a:gd name="T22" fmla="*/ 4 w 23"/>
                    <a:gd name="T23" fmla="*/ 17 h 20"/>
                    <a:gd name="T24" fmla="*/ 6 w 23"/>
                    <a:gd name="T25" fmla="*/ 17 h 20"/>
                    <a:gd name="T26" fmla="*/ 8 w 23"/>
                    <a:gd name="T27" fmla="*/ 19 h 20"/>
                    <a:gd name="T28" fmla="*/ 10 w 23"/>
                    <a:gd name="T29" fmla="*/ 19 h 20"/>
                    <a:gd name="T30" fmla="*/ 14 w 23"/>
                    <a:gd name="T31" fmla="*/ 19 h 20"/>
                    <a:gd name="T32" fmla="*/ 16 w 23"/>
                    <a:gd name="T33" fmla="*/ 17 h 20"/>
                    <a:gd name="T34" fmla="*/ 16 w 23"/>
                    <a:gd name="T35" fmla="*/ 15 h 20"/>
                    <a:gd name="T36" fmla="*/ 18 w 23"/>
                    <a:gd name="T37" fmla="*/ 15 h 20"/>
                    <a:gd name="T38" fmla="*/ 20 w 23"/>
                    <a:gd name="T39" fmla="*/ 13 h 20"/>
                    <a:gd name="T40" fmla="*/ 20 w 23"/>
                    <a:gd name="T41" fmla="*/ 11 h 20"/>
                    <a:gd name="T42" fmla="*/ 22 w 23"/>
                    <a:gd name="T43" fmla="*/ 9 h 20"/>
                    <a:gd name="T44" fmla="*/ 20 w 23"/>
                    <a:gd name="T45" fmla="*/ 7 h 20"/>
                    <a:gd name="T46" fmla="*/ 20 w 23"/>
                    <a:gd name="T47" fmla="*/ 5 h 20"/>
                    <a:gd name="T48" fmla="*/ 20 w 23"/>
                    <a:gd name="T49" fmla="*/ 3 h 20"/>
                    <a:gd name="T50" fmla="*/ 18 w 23"/>
                    <a:gd name="T51" fmla="*/ 1 h 20"/>
                    <a:gd name="T52" fmla="*/ 16 w 23"/>
                    <a:gd name="T53" fmla="*/ 1 h 20"/>
                    <a:gd name="T54" fmla="*/ 16 w 23"/>
                    <a:gd name="T55" fmla="*/ 0 h 20"/>
                    <a:gd name="T56" fmla="*/ 12 w 23"/>
                    <a:gd name="T57" fmla="*/ 0 h 20"/>
                    <a:gd name="T58" fmla="*/ 10 w 23"/>
                    <a:gd name="T59" fmla="*/ 0 h 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3"/>
                    <a:gd name="T91" fmla="*/ 0 h 20"/>
                    <a:gd name="T92" fmla="*/ 23 w 23"/>
                    <a:gd name="T93" fmla="*/ 20 h 2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3" h="20">
                      <a:moveTo>
                        <a:pt x="10" y="0"/>
                      </a:moveTo>
                      <a:lnTo>
                        <a:pt x="8" y="0"/>
                      </a:lnTo>
                      <a:lnTo>
                        <a:pt x="6" y="1"/>
                      </a:lnTo>
                      <a:lnTo>
                        <a:pt x="4" y="1"/>
                      </a:lnTo>
                      <a:lnTo>
                        <a:pt x="2" y="3"/>
                      </a:lnTo>
                      <a:lnTo>
                        <a:pt x="0" y="5"/>
                      </a:lnTo>
                      <a:lnTo>
                        <a:pt x="0" y="7"/>
                      </a:lnTo>
                      <a:lnTo>
                        <a:pt x="0" y="9"/>
                      </a:lnTo>
                      <a:lnTo>
                        <a:pt x="0" y="13"/>
                      </a:lnTo>
                      <a:lnTo>
                        <a:pt x="2" y="13"/>
                      </a:lnTo>
                      <a:lnTo>
                        <a:pt x="2" y="15"/>
                      </a:lnTo>
                      <a:lnTo>
                        <a:pt x="4" y="17"/>
                      </a:lnTo>
                      <a:lnTo>
                        <a:pt x="6" y="17"/>
                      </a:lnTo>
                      <a:lnTo>
                        <a:pt x="8" y="19"/>
                      </a:lnTo>
                      <a:lnTo>
                        <a:pt x="10" y="19"/>
                      </a:lnTo>
                      <a:lnTo>
                        <a:pt x="14" y="19"/>
                      </a:lnTo>
                      <a:lnTo>
                        <a:pt x="16" y="17"/>
                      </a:lnTo>
                      <a:lnTo>
                        <a:pt x="16" y="15"/>
                      </a:lnTo>
                      <a:lnTo>
                        <a:pt x="18" y="15"/>
                      </a:lnTo>
                      <a:lnTo>
                        <a:pt x="20" y="13"/>
                      </a:lnTo>
                      <a:lnTo>
                        <a:pt x="20" y="11"/>
                      </a:lnTo>
                      <a:lnTo>
                        <a:pt x="22" y="9"/>
                      </a:lnTo>
                      <a:lnTo>
                        <a:pt x="20" y="7"/>
                      </a:lnTo>
                      <a:lnTo>
                        <a:pt x="20" y="5"/>
                      </a:lnTo>
                      <a:lnTo>
                        <a:pt x="20" y="3"/>
                      </a:lnTo>
                      <a:lnTo>
                        <a:pt x="18" y="1"/>
                      </a:lnTo>
                      <a:lnTo>
                        <a:pt x="16" y="1"/>
                      </a:lnTo>
                      <a:lnTo>
                        <a:pt x="16" y="0"/>
                      </a:lnTo>
                      <a:lnTo>
                        <a:pt x="12" y="0"/>
                      </a:lnTo>
                      <a:lnTo>
                        <a:pt x="10" y="0"/>
                      </a:lnTo>
                    </a:path>
                  </a:pathLst>
                </a:custGeom>
                <a:solidFill>
                  <a:srgbClr val="000000"/>
                </a:solidFill>
                <a:ln w="12700" cap="rnd">
                  <a:solidFill>
                    <a:srgbClr val="000000"/>
                  </a:solidFill>
                  <a:round/>
                  <a:headEnd/>
                  <a:tailEnd/>
                </a:ln>
              </p:spPr>
              <p:txBody>
                <a:bodyPr/>
                <a:lstStyle/>
                <a:p>
                  <a:endParaRPr lang="zh-CN" altLang="en-US"/>
                </a:p>
              </p:txBody>
            </p:sp>
            <p:sp>
              <p:nvSpPr>
                <p:cNvPr id="72843" name="Freeform 2916"/>
                <p:cNvSpPr>
                  <a:spLocks/>
                </p:cNvSpPr>
                <p:nvPr/>
              </p:nvSpPr>
              <p:spPr bwMode="auto">
                <a:xfrm>
                  <a:off x="5147" y="3043"/>
                  <a:ext cx="19" cy="19"/>
                </a:xfrm>
                <a:custGeom>
                  <a:avLst/>
                  <a:gdLst>
                    <a:gd name="T0" fmla="*/ 11 w 19"/>
                    <a:gd name="T1" fmla="*/ 0 h 19"/>
                    <a:gd name="T2" fmla="*/ 16 w 19"/>
                    <a:gd name="T3" fmla="*/ 2 h 19"/>
                    <a:gd name="T4" fmla="*/ 18 w 19"/>
                    <a:gd name="T5" fmla="*/ 8 h 19"/>
                    <a:gd name="T6" fmla="*/ 18 w 19"/>
                    <a:gd name="T7" fmla="*/ 12 h 19"/>
                    <a:gd name="T8" fmla="*/ 11 w 19"/>
                    <a:gd name="T9" fmla="*/ 16 h 19"/>
                    <a:gd name="T10" fmla="*/ 7 w 19"/>
                    <a:gd name="T11" fmla="*/ 18 h 19"/>
                    <a:gd name="T12" fmla="*/ 2 w 19"/>
                    <a:gd name="T13" fmla="*/ 16 h 19"/>
                    <a:gd name="T14" fmla="*/ 0 w 19"/>
                    <a:gd name="T15" fmla="*/ 10 h 19"/>
                    <a:gd name="T16" fmla="*/ 0 w 19"/>
                    <a:gd name="T17" fmla="*/ 6 h 19"/>
                    <a:gd name="T18" fmla="*/ 4 w 19"/>
                    <a:gd name="T19" fmla="*/ 2 h 19"/>
                    <a:gd name="T20" fmla="*/ 9 w 19"/>
                    <a:gd name="T21" fmla="*/ 0 h 19"/>
                    <a:gd name="T22" fmla="*/ 11 w 19"/>
                    <a:gd name="T23" fmla="*/ 0 h 19"/>
                    <a:gd name="T24" fmla="*/ 11 w 19"/>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19"/>
                    <a:gd name="T41" fmla="*/ 19 w 19"/>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19">
                      <a:moveTo>
                        <a:pt x="11" y="0"/>
                      </a:moveTo>
                      <a:lnTo>
                        <a:pt x="16" y="2"/>
                      </a:lnTo>
                      <a:lnTo>
                        <a:pt x="18" y="8"/>
                      </a:lnTo>
                      <a:lnTo>
                        <a:pt x="18" y="12"/>
                      </a:lnTo>
                      <a:lnTo>
                        <a:pt x="11" y="16"/>
                      </a:lnTo>
                      <a:lnTo>
                        <a:pt x="7" y="18"/>
                      </a:lnTo>
                      <a:lnTo>
                        <a:pt x="2" y="16"/>
                      </a:lnTo>
                      <a:lnTo>
                        <a:pt x="0" y="10"/>
                      </a:lnTo>
                      <a:lnTo>
                        <a:pt x="0" y="6"/>
                      </a:lnTo>
                      <a:lnTo>
                        <a:pt x="4" y="2"/>
                      </a:lnTo>
                      <a:lnTo>
                        <a:pt x="9" y="0"/>
                      </a:lnTo>
                      <a:lnTo>
                        <a:pt x="11" y="0"/>
                      </a:lnTo>
                    </a:path>
                  </a:pathLst>
                </a:custGeom>
                <a:solidFill>
                  <a:srgbClr val="ABABAB"/>
                </a:solidFill>
                <a:ln w="12700" cap="rnd">
                  <a:solidFill>
                    <a:srgbClr val="000000"/>
                  </a:solidFill>
                  <a:round/>
                  <a:headEnd/>
                  <a:tailEnd/>
                </a:ln>
              </p:spPr>
              <p:txBody>
                <a:bodyPr/>
                <a:lstStyle/>
                <a:p>
                  <a:endParaRPr lang="zh-CN" altLang="en-US"/>
                </a:p>
              </p:txBody>
            </p:sp>
            <p:sp>
              <p:nvSpPr>
                <p:cNvPr id="72844" name="Freeform 2917"/>
                <p:cNvSpPr>
                  <a:spLocks/>
                </p:cNvSpPr>
                <p:nvPr/>
              </p:nvSpPr>
              <p:spPr bwMode="auto">
                <a:xfrm>
                  <a:off x="5147" y="3047"/>
                  <a:ext cx="19" cy="19"/>
                </a:xfrm>
                <a:custGeom>
                  <a:avLst/>
                  <a:gdLst>
                    <a:gd name="T0" fmla="*/ 7 w 19"/>
                    <a:gd name="T1" fmla="*/ 0 h 19"/>
                    <a:gd name="T2" fmla="*/ 11 w 19"/>
                    <a:gd name="T3" fmla="*/ 0 h 19"/>
                    <a:gd name="T4" fmla="*/ 18 w 19"/>
                    <a:gd name="T5" fmla="*/ 7 h 19"/>
                    <a:gd name="T6" fmla="*/ 18 w 19"/>
                    <a:gd name="T7" fmla="*/ 11 h 19"/>
                    <a:gd name="T8" fmla="*/ 11 w 19"/>
                    <a:gd name="T9" fmla="*/ 18 h 19"/>
                    <a:gd name="T10" fmla="*/ 0 w 19"/>
                    <a:gd name="T11" fmla="*/ 11 h 19"/>
                    <a:gd name="T12" fmla="*/ 0 w 19"/>
                    <a:gd name="T13" fmla="*/ 4 h 19"/>
                    <a:gd name="T14" fmla="*/ 7 w 19"/>
                    <a:gd name="T15" fmla="*/ 0 h 19"/>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9"/>
                    <a:gd name="T26" fmla="*/ 19 w 19"/>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9">
                      <a:moveTo>
                        <a:pt x="7" y="0"/>
                      </a:moveTo>
                      <a:lnTo>
                        <a:pt x="11" y="0"/>
                      </a:lnTo>
                      <a:lnTo>
                        <a:pt x="18" y="7"/>
                      </a:lnTo>
                      <a:lnTo>
                        <a:pt x="18" y="11"/>
                      </a:lnTo>
                      <a:lnTo>
                        <a:pt x="11" y="18"/>
                      </a:lnTo>
                      <a:lnTo>
                        <a:pt x="0" y="11"/>
                      </a:lnTo>
                      <a:lnTo>
                        <a:pt x="0" y="4"/>
                      </a:lnTo>
                      <a:lnTo>
                        <a:pt x="7" y="0"/>
                      </a:lnTo>
                    </a:path>
                  </a:pathLst>
                </a:custGeom>
                <a:solidFill>
                  <a:srgbClr val="D9D9D9"/>
                </a:solidFill>
                <a:ln w="12700" cap="rnd">
                  <a:solidFill>
                    <a:srgbClr val="000000"/>
                  </a:solidFill>
                  <a:round/>
                  <a:headEnd/>
                  <a:tailEnd/>
                </a:ln>
              </p:spPr>
              <p:txBody>
                <a:bodyPr/>
                <a:lstStyle/>
                <a:p>
                  <a:endParaRPr lang="zh-CN" altLang="en-US"/>
                </a:p>
              </p:txBody>
            </p:sp>
            <p:sp>
              <p:nvSpPr>
                <p:cNvPr id="72845" name="Freeform 2918"/>
                <p:cNvSpPr>
                  <a:spLocks/>
                </p:cNvSpPr>
                <p:nvPr/>
              </p:nvSpPr>
              <p:spPr bwMode="auto">
                <a:xfrm>
                  <a:off x="5156" y="3051"/>
                  <a:ext cx="19" cy="19"/>
                </a:xfrm>
                <a:custGeom>
                  <a:avLst/>
                  <a:gdLst>
                    <a:gd name="T0" fmla="*/ 0 w 19"/>
                    <a:gd name="T1" fmla="*/ 0 h 19"/>
                    <a:gd name="T2" fmla="*/ 0 w 19"/>
                    <a:gd name="T3" fmla="*/ 18 h 19"/>
                    <a:gd name="T4" fmla="*/ 18 w 19"/>
                    <a:gd name="T5" fmla="*/ 18 h 19"/>
                    <a:gd name="T6" fmla="*/ 0 w 19"/>
                    <a:gd name="T7" fmla="*/ 18 h 19"/>
                    <a:gd name="T8" fmla="*/ 0 w 19"/>
                    <a:gd name="T9" fmla="*/ 0 h 19"/>
                    <a:gd name="T10" fmla="*/ 0 w 19"/>
                    <a:gd name="T11" fmla="*/ 0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0" y="0"/>
                      </a:moveTo>
                      <a:lnTo>
                        <a:pt x="0" y="18"/>
                      </a:lnTo>
                      <a:lnTo>
                        <a:pt x="18" y="18"/>
                      </a:lnTo>
                      <a:lnTo>
                        <a:pt x="0" y="18"/>
                      </a:lnTo>
                      <a:lnTo>
                        <a:pt x="0" y="0"/>
                      </a:lnTo>
                    </a:path>
                  </a:pathLst>
                </a:custGeom>
                <a:solidFill>
                  <a:srgbClr val="000000"/>
                </a:solidFill>
                <a:ln w="12700" cap="rnd">
                  <a:solidFill>
                    <a:srgbClr val="000000"/>
                  </a:solidFill>
                  <a:round/>
                  <a:headEnd/>
                  <a:tailEnd/>
                </a:ln>
              </p:spPr>
              <p:txBody>
                <a:bodyPr/>
                <a:lstStyle/>
                <a:p>
                  <a:endParaRPr lang="zh-CN" altLang="en-US"/>
                </a:p>
              </p:txBody>
            </p:sp>
            <p:sp>
              <p:nvSpPr>
                <p:cNvPr id="72846" name="Line 2919"/>
                <p:cNvSpPr>
                  <a:spLocks noChangeShapeType="1"/>
                </p:cNvSpPr>
                <p:nvPr/>
              </p:nvSpPr>
              <p:spPr bwMode="auto">
                <a:xfrm>
                  <a:off x="5151" y="3047"/>
                  <a:ext cx="1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47" name="Freeform 2920"/>
                <p:cNvSpPr>
                  <a:spLocks/>
                </p:cNvSpPr>
                <p:nvPr/>
              </p:nvSpPr>
              <p:spPr bwMode="auto">
                <a:xfrm>
                  <a:off x="5148" y="3049"/>
                  <a:ext cx="18" cy="19"/>
                </a:xfrm>
                <a:custGeom>
                  <a:avLst/>
                  <a:gdLst>
                    <a:gd name="T0" fmla="*/ 17 w 18"/>
                    <a:gd name="T1" fmla="*/ 18 h 19"/>
                    <a:gd name="T2" fmla="*/ 9 w 18"/>
                    <a:gd name="T3" fmla="*/ 0 h 19"/>
                    <a:gd name="T4" fmla="*/ 5 w 18"/>
                    <a:gd name="T5" fmla="*/ 0 h 19"/>
                    <a:gd name="T6" fmla="*/ 0 w 18"/>
                    <a:gd name="T7" fmla="*/ 18 h 19"/>
                    <a:gd name="T8" fmla="*/ 9 w 18"/>
                    <a:gd name="T9" fmla="*/ 18 h 19"/>
                    <a:gd name="T10" fmla="*/ 17 w 18"/>
                    <a:gd name="T11" fmla="*/ 18 h 19"/>
                    <a:gd name="T12" fmla="*/ 0 60000 65536"/>
                    <a:gd name="T13" fmla="*/ 0 60000 65536"/>
                    <a:gd name="T14" fmla="*/ 0 60000 65536"/>
                    <a:gd name="T15" fmla="*/ 0 60000 65536"/>
                    <a:gd name="T16" fmla="*/ 0 60000 65536"/>
                    <a:gd name="T17" fmla="*/ 0 60000 65536"/>
                    <a:gd name="T18" fmla="*/ 0 w 18"/>
                    <a:gd name="T19" fmla="*/ 0 h 19"/>
                    <a:gd name="T20" fmla="*/ 18 w 18"/>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8" h="19">
                      <a:moveTo>
                        <a:pt x="17" y="18"/>
                      </a:moveTo>
                      <a:lnTo>
                        <a:pt x="9" y="0"/>
                      </a:lnTo>
                      <a:lnTo>
                        <a:pt x="5" y="0"/>
                      </a:lnTo>
                      <a:lnTo>
                        <a:pt x="0" y="18"/>
                      </a:lnTo>
                      <a:lnTo>
                        <a:pt x="9" y="18"/>
                      </a:lnTo>
                      <a:lnTo>
                        <a:pt x="17" y="18"/>
                      </a:lnTo>
                    </a:path>
                  </a:pathLst>
                </a:custGeom>
                <a:solidFill>
                  <a:srgbClr val="787878"/>
                </a:solidFill>
                <a:ln w="12700" cap="rnd">
                  <a:solidFill>
                    <a:srgbClr val="000000"/>
                  </a:solidFill>
                  <a:round/>
                  <a:headEnd/>
                  <a:tailEnd/>
                </a:ln>
              </p:spPr>
              <p:txBody>
                <a:bodyPr/>
                <a:lstStyle/>
                <a:p>
                  <a:endParaRPr lang="zh-CN" altLang="en-US"/>
                </a:p>
              </p:txBody>
            </p:sp>
            <p:sp>
              <p:nvSpPr>
                <p:cNvPr id="72848" name="Freeform 2921"/>
                <p:cNvSpPr>
                  <a:spLocks/>
                </p:cNvSpPr>
                <p:nvPr/>
              </p:nvSpPr>
              <p:spPr bwMode="auto">
                <a:xfrm>
                  <a:off x="5147" y="3053"/>
                  <a:ext cx="19" cy="20"/>
                </a:xfrm>
                <a:custGeom>
                  <a:avLst/>
                  <a:gdLst>
                    <a:gd name="T0" fmla="*/ 4 w 19"/>
                    <a:gd name="T1" fmla="*/ 19 h 20"/>
                    <a:gd name="T2" fmla="*/ 14 w 19"/>
                    <a:gd name="T3" fmla="*/ 12 h 20"/>
                    <a:gd name="T4" fmla="*/ 18 w 19"/>
                    <a:gd name="T5" fmla="*/ 6 h 20"/>
                    <a:gd name="T6" fmla="*/ 18 w 19"/>
                    <a:gd name="T7" fmla="*/ 0 h 20"/>
                    <a:gd name="T8" fmla="*/ 11 w 19"/>
                    <a:gd name="T9" fmla="*/ 6 h 20"/>
                    <a:gd name="T10" fmla="*/ 4 w 19"/>
                    <a:gd name="T11" fmla="*/ 6 h 20"/>
                    <a:gd name="T12" fmla="*/ 0 w 19"/>
                    <a:gd name="T13" fmla="*/ 0 h 20"/>
                    <a:gd name="T14" fmla="*/ 0 w 19"/>
                    <a:gd name="T15" fmla="*/ 6 h 20"/>
                    <a:gd name="T16" fmla="*/ 4 w 19"/>
                    <a:gd name="T17" fmla="*/ 19 h 20"/>
                    <a:gd name="T18" fmla="*/ 4 w 19"/>
                    <a:gd name="T19" fmla="*/ 19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0"/>
                    <a:gd name="T32" fmla="*/ 19 w 19"/>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0">
                      <a:moveTo>
                        <a:pt x="4" y="19"/>
                      </a:moveTo>
                      <a:lnTo>
                        <a:pt x="14" y="12"/>
                      </a:lnTo>
                      <a:lnTo>
                        <a:pt x="18" y="6"/>
                      </a:lnTo>
                      <a:lnTo>
                        <a:pt x="18" y="0"/>
                      </a:lnTo>
                      <a:lnTo>
                        <a:pt x="11" y="6"/>
                      </a:lnTo>
                      <a:lnTo>
                        <a:pt x="4" y="6"/>
                      </a:lnTo>
                      <a:lnTo>
                        <a:pt x="0" y="0"/>
                      </a:lnTo>
                      <a:lnTo>
                        <a:pt x="0" y="6"/>
                      </a:lnTo>
                      <a:lnTo>
                        <a:pt x="4" y="19"/>
                      </a:lnTo>
                    </a:path>
                  </a:pathLst>
                </a:custGeom>
                <a:solidFill>
                  <a:srgbClr val="787878"/>
                </a:solidFill>
                <a:ln w="12700" cap="rnd">
                  <a:solidFill>
                    <a:srgbClr val="000000"/>
                  </a:solidFill>
                  <a:round/>
                  <a:headEnd/>
                  <a:tailEnd/>
                </a:ln>
              </p:spPr>
              <p:txBody>
                <a:bodyPr/>
                <a:lstStyle/>
                <a:p>
                  <a:endParaRPr lang="zh-CN" altLang="en-US"/>
                </a:p>
              </p:txBody>
            </p:sp>
            <p:sp>
              <p:nvSpPr>
                <p:cNvPr id="72849" name="Freeform 2922"/>
                <p:cNvSpPr>
                  <a:spLocks/>
                </p:cNvSpPr>
                <p:nvPr/>
              </p:nvSpPr>
              <p:spPr bwMode="auto">
                <a:xfrm>
                  <a:off x="5076" y="3065"/>
                  <a:ext cx="36" cy="39"/>
                </a:xfrm>
                <a:custGeom>
                  <a:avLst/>
                  <a:gdLst>
                    <a:gd name="T0" fmla="*/ 28 w 36"/>
                    <a:gd name="T1" fmla="*/ 0 h 39"/>
                    <a:gd name="T2" fmla="*/ 14 w 36"/>
                    <a:gd name="T3" fmla="*/ 0 h 39"/>
                    <a:gd name="T4" fmla="*/ 8 w 36"/>
                    <a:gd name="T5" fmla="*/ 4 h 39"/>
                    <a:gd name="T6" fmla="*/ 4 w 36"/>
                    <a:gd name="T7" fmla="*/ 6 h 39"/>
                    <a:gd name="T8" fmla="*/ 0 w 36"/>
                    <a:gd name="T9" fmla="*/ 14 h 39"/>
                    <a:gd name="T10" fmla="*/ 0 w 36"/>
                    <a:gd name="T11" fmla="*/ 24 h 39"/>
                    <a:gd name="T12" fmla="*/ 4 w 36"/>
                    <a:gd name="T13" fmla="*/ 34 h 39"/>
                    <a:gd name="T14" fmla="*/ 12 w 36"/>
                    <a:gd name="T15" fmla="*/ 38 h 39"/>
                    <a:gd name="T16" fmla="*/ 14 w 36"/>
                    <a:gd name="T17" fmla="*/ 38 h 39"/>
                    <a:gd name="T18" fmla="*/ 24 w 36"/>
                    <a:gd name="T19" fmla="*/ 38 h 39"/>
                    <a:gd name="T20" fmla="*/ 26 w 36"/>
                    <a:gd name="T21" fmla="*/ 38 h 39"/>
                    <a:gd name="T22" fmla="*/ 35 w 36"/>
                    <a:gd name="T23" fmla="*/ 12 h 39"/>
                    <a:gd name="T24" fmla="*/ 26 w 36"/>
                    <a:gd name="T25" fmla="*/ 0 h 39"/>
                    <a:gd name="T26" fmla="*/ 28 w 36"/>
                    <a:gd name="T27" fmla="*/ 0 h 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39"/>
                    <a:gd name="T44" fmla="*/ 36 w 36"/>
                    <a:gd name="T45" fmla="*/ 39 h 3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39">
                      <a:moveTo>
                        <a:pt x="28" y="0"/>
                      </a:moveTo>
                      <a:lnTo>
                        <a:pt x="14" y="0"/>
                      </a:lnTo>
                      <a:lnTo>
                        <a:pt x="8" y="4"/>
                      </a:lnTo>
                      <a:lnTo>
                        <a:pt x="4" y="6"/>
                      </a:lnTo>
                      <a:lnTo>
                        <a:pt x="0" y="14"/>
                      </a:lnTo>
                      <a:lnTo>
                        <a:pt x="0" y="24"/>
                      </a:lnTo>
                      <a:lnTo>
                        <a:pt x="4" y="34"/>
                      </a:lnTo>
                      <a:lnTo>
                        <a:pt x="12" y="38"/>
                      </a:lnTo>
                      <a:lnTo>
                        <a:pt x="14" y="38"/>
                      </a:lnTo>
                      <a:lnTo>
                        <a:pt x="24" y="38"/>
                      </a:lnTo>
                      <a:lnTo>
                        <a:pt x="26" y="38"/>
                      </a:lnTo>
                      <a:lnTo>
                        <a:pt x="35" y="12"/>
                      </a:lnTo>
                      <a:lnTo>
                        <a:pt x="26" y="0"/>
                      </a:lnTo>
                      <a:lnTo>
                        <a:pt x="28" y="0"/>
                      </a:lnTo>
                    </a:path>
                  </a:pathLst>
                </a:custGeom>
                <a:solidFill>
                  <a:srgbClr val="787878"/>
                </a:solidFill>
                <a:ln w="12700" cap="rnd">
                  <a:solidFill>
                    <a:srgbClr val="000000"/>
                  </a:solidFill>
                  <a:round/>
                  <a:headEnd/>
                  <a:tailEnd/>
                </a:ln>
              </p:spPr>
              <p:txBody>
                <a:bodyPr/>
                <a:lstStyle/>
                <a:p>
                  <a:endParaRPr lang="zh-CN" altLang="en-US"/>
                </a:p>
              </p:txBody>
            </p:sp>
            <p:sp>
              <p:nvSpPr>
                <p:cNvPr id="72850" name="Oval 2923"/>
                <p:cNvSpPr>
                  <a:spLocks noChangeArrowheads="1"/>
                </p:cNvSpPr>
                <p:nvPr/>
              </p:nvSpPr>
              <p:spPr bwMode="auto">
                <a:xfrm>
                  <a:off x="5088" y="3069"/>
                  <a:ext cx="33" cy="29"/>
                </a:xfrm>
                <a:prstGeom prst="ellipse">
                  <a:avLst/>
                </a:prstGeom>
                <a:solidFill>
                  <a:srgbClr val="EBEBEB"/>
                </a:solidFill>
                <a:ln w="12700">
                  <a:solidFill>
                    <a:srgbClr val="000000"/>
                  </a:solidFill>
                  <a:round/>
                  <a:headEnd/>
                  <a:tailEnd/>
                </a:ln>
              </p:spPr>
              <p:txBody>
                <a:bodyPr wrap="none" anchor="ctr"/>
                <a:lstStyle/>
                <a:p>
                  <a:endParaRPr lang="zh-CN" altLang="en-US"/>
                </a:p>
              </p:txBody>
            </p:sp>
            <p:sp>
              <p:nvSpPr>
                <p:cNvPr id="72851" name="Oval 2924"/>
                <p:cNvSpPr>
                  <a:spLocks noChangeArrowheads="1"/>
                </p:cNvSpPr>
                <p:nvPr/>
              </p:nvSpPr>
              <p:spPr bwMode="auto">
                <a:xfrm>
                  <a:off x="5095" y="3073"/>
                  <a:ext cx="23" cy="21"/>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852" name="Freeform 2925"/>
                <p:cNvSpPr>
                  <a:spLocks/>
                </p:cNvSpPr>
                <p:nvPr/>
              </p:nvSpPr>
              <p:spPr bwMode="auto">
                <a:xfrm>
                  <a:off x="5091" y="3070"/>
                  <a:ext cx="23" cy="28"/>
                </a:xfrm>
                <a:custGeom>
                  <a:avLst/>
                  <a:gdLst>
                    <a:gd name="T0" fmla="*/ 14 w 23"/>
                    <a:gd name="T1" fmla="*/ 0 h 28"/>
                    <a:gd name="T2" fmla="*/ 20 w 23"/>
                    <a:gd name="T3" fmla="*/ 4 h 28"/>
                    <a:gd name="T4" fmla="*/ 22 w 23"/>
                    <a:gd name="T5" fmla="*/ 10 h 28"/>
                    <a:gd name="T6" fmla="*/ 22 w 23"/>
                    <a:gd name="T7" fmla="*/ 16 h 28"/>
                    <a:gd name="T8" fmla="*/ 16 w 23"/>
                    <a:gd name="T9" fmla="*/ 22 h 28"/>
                    <a:gd name="T10" fmla="*/ 6 w 23"/>
                    <a:gd name="T11" fmla="*/ 27 h 28"/>
                    <a:gd name="T12" fmla="*/ 2 w 23"/>
                    <a:gd name="T13" fmla="*/ 22 h 28"/>
                    <a:gd name="T14" fmla="*/ 0 w 23"/>
                    <a:gd name="T15" fmla="*/ 16 h 28"/>
                    <a:gd name="T16" fmla="*/ 0 w 23"/>
                    <a:gd name="T17" fmla="*/ 8 h 28"/>
                    <a:gd name="T18" fmla="*/ 4 w 23"/>
                    <a:gd name="T19" fmla="*/ 4 h 28"/>
                    <a:gd name="T20" fmla="*/ 8 w 23"/>
                    <a:gd name="T21" fmla="*/ 0 h 28"/>
                    <a:gd name="T22" fmla="*/ 14 w 23"/>
                    <a:gd name="T23" fmla="*/ 0 h 28"/>
                    <a:gd name="T24" fmla="*/ 14 w 23"/>
                    <a:gd name="T25" fmla="*/ 0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8"/>
                    <a:gd name="T41" fmla="*/ 23 w 23"/>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8">
                      <a:moveTo>
                        <a:pt x="14" y="0"/>
                      </a:moveTo>
                      <a:lnTo>
                        <a:pt x="20" y="4"/>
                      </a:lnTo>
                      <a:lnTo>
                        <a:pt x="22" y="10"/>
                      </a:lnTo>
                      <a:lnTo>
                        <a:pt x="22" y="16"/>
                      </a:lnTo>
                      <a:lnTo>
                        <a:pt x="16" y="22"/>
                      </a:lnTo>
                      <a:lnTo>
                        <a:pt x="6" y="27"/>
                      </a:lnTo>
                      <a:lnTo>
                        <a:pt x="2" y="22"/>
                      </a:lnTo>
                      <a:lnTo>
                        <a:pt x="0" y="16"/>
                      </a:lnTo>
                      <a:lnTo>
                        <a:pt x="0" y="8"/>
                      </a:lnTo>
                      <a:lnTo>
                        <a:pt x="4" y="4"/>
                      </a:lnTo>
                      <a:lnTo>
                        <a:pt x="8" y="0"/>
                      </a:lnTo>
                      <a:lnTo>
                        <a:pt x="14" y="0"/>
                      </a:lnTo>
                    </a:path>
                  </a:pathLst>
                </a:custGeom>
                <a:solidFill>
                  <a:srgbClr val="ABABAB"/>
                </a:solidFill>
                <a:ln w="12700" cap="rnd">
                  <a:solidFill>
                    <a:srgbClr val="000000"/>
                  </a:solidFill>
                  <a:round/>
                  <a:headEnd/>
                  <a:tailEnd/>
                </a:ln>
              </p:spPr>
              <p:txBody>
                <a:bodyPr/>
                <a:lstStyle/>
                <a:p>
                  <a:endParaRPr lang="zh-CN" altLang="en-US"/>
                </a:p>
              </p:txBody>
            </p:sp>
            <p:sp>
              <p:nvSpPr>
                <p:cNvPr id="72853" name="Freeform 2926"/>
                <p:cNvSpPr>
                  <a:spLocks/>
                </p:cNvSpPr>
                <p:nvPr/>
              </p:nvSpPr>
              <p:spPr bwMode="auto">
                <a:xfrm>
                  <a:off x="5091" y="3076"/>
                  <a:ext cx="19" cy="20"/>
                </a:xfrm>
                <a:custGeom>
                  <a:avLst/>
                  <a:gdLst>
                    <a:gd name="T0" fmla="*/ 4 w 19"/>
                    <a:gd name="T1" fmla="*/ 0 h 20"/>
                    <a:gd name="T2" fmla="*/ 9 w 19"/>
                    <a:gd name="T3" fmla="*/ 0 h 20"/>
                    <a:gd name="T4" fmla="*/ 18 w 19"/>
                    <a:gd name="T5" fmla="*/ 6 h 20"/>
                    <a:gd name="T6" fmla="*/ 18 w 19"/>
                    <a:gd name="T7" fmla="*/ 14 h 20"/>
                    <a:gd name="T8" fmla="*/ 7 w 19"/>
                    <a:gd name="T9" fmla="*/ 19 h 20"/>
                    <a:gd name="T10" fmla="*/ 0 w 19"/>
                    <a:gd name="T11" fmla="*/ 14 h 20"/>
                    <a:gd name="T12" fmla="*/ 0 w 19"/>
                    <a:gd name="T13" fmla="*/ 6 h 20"/>
                    <a:gd name="T14" fmla="*/ 4 w 19"/>
                    <a:gd name="T15" fmla="*/ 0 h 20"/>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20"/>
                    <a:gd name="T26" fmla="*/ 19 w 19"/>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20">
                      <a:moveTo>
                        <a:pt x="4" y="0"/>
                      </a:moveTo>
                      <a:lnTo>
                        <a:pt x="9" y="0"/>
                      </a:lnTo>
                      <a:lnTo>
                        <a:pt x="18" y="6"/>
                      </a:lnTo>
                      <a:lnTo>
                        <a:pt x="18" y="14"/>
                      </a:lnTo>
                      <a:lnTo>
                        <a:pt x="7" y="19"/>
                      </a:lnTo>
                      <a:lnTo>
                        <a:pt x="0" y="14"/>
                      </a:lnTo>
                      <a:lnTo>
                        <a:pt x="0" y="6"/>
                      </a:lnTo>
                      <a:lnTo>
                        <a:pt x="4" y="0"/>
                      </a:lnTo>
                    </a:path>
                  </a:pathLst>
                </a:custGeom>
                <a:solidFill>
                  <a:srgbClr val="D9D9D9"/>
                </a:solidFill>
                <a:ln w="12700" cap="rnd">
                  <a:solidFill>
                    <a:srgbClr val="000000"/>
                  </a:solidFill>
                  <a:round/>
                  <a:headEnd/>
                  <a:tailEnd/>
                </a:ln>
              </p:spPr>
              <p:txBody>
                <a:bodyPr/>
                <a:lstStyle/>
                <a:p>
                  <a:endParaRPr lang="zh-CN" altLang="en-US"/>
                </a:p>
              </p:txBody>
            </p:sp>
            <p:sp>
              <p:nvSpPr>
                <p:cNvPr id="72854" name="Oval 2927"/>
                <p:cNvSpPr>
                  <a:spLocks noChangeArrowheads="1"/>
                </p:cNvSpPr>
                <p:nvPr/>
              </p:nvSpPr>
              <p:spPr bwMode="auto">
                <a:xfrm>
                  <a:off x="5109" y="3085"/>
                  <a:ext cx="11" cy="11"/>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855" name="Line 2928"/>
                <p:cNvSpPr>
                  <a:spLocks noChangeShapeType="1"/>
                </p:cNvSpPr>
                <p:nvPr/>
              </p:nvSpPr>
              <p:spPr bwMode="auto">
                <a:xfrm>
                  <a:off x="5095" y="3077"/>
                  <a:ext cx="1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56" name="Freeform 2929"/>
                <p:cNvSpPr>
                  <a:spLocks/>
                </p:cNvSpPr>
                <p:nvPr/>
              </p:nvSpPr>
              <p:spPr bwMode="auto">
                <a:xfrm>
                  <a:off x="5093" y="3080"/>
                  <a:ext cx="19" cy="19"/>
                </a:xfrm>
                <a:custGeom>
                  <a:avLst/>
                  <a:gdLst>
                    <a:gd name="T0" fmla="*/ 18 w 19"/>
                    <a:gd name="T1" fmla="*/ 18 h 19"/>
                    <a:gd name="T2" fmla="*/ 7 w 19"/>
                    <a:gd name="T3" fmla="*/ 0 h 19"/>
                    <a:gd name="T4" fmla="*/ 4 w 19"/>
                    <a:gd name="T5" fmla="*/ 0 h 19"/>
                    <a:gd name="T6" fmla="*/ 0 w 19"/>
                    <a:gd name="T7" fmla="*/ 9 h 19"/>
                    <a:gd name="T8" fmla="*/ 4 w 19"/>
                    <a:gd name="T9" fmla="*/ 18 h 19"/>
                    <a:gd name="T10" fmla="*/ 7 w 19"/>
                    <a:gd name="T11" fmla="*/ 18 h 19"/>
                    <a:gd name="T12" fmla="*/ 18 w 19"/>
                    <a:gd name="T13" fmla="*/ 18 h 19"/>
                    <a:gd name="T14" fmla="*/ 0 60000 65536"/>
                    <a:gd name="T15" fmla="*/ 0 60000 65536"/>
                    <a:gd name="T16" fmla="*/ 0 60000 65536"/>
                    <a:gd name="T17" fmla="*/ 0 60000 65536"/>
                    <a:gd name="T18" fmla="*/ 0 60000 65536"/>
                    <a:gd name="T19" fmla="*/ 0 60000 65536"/>
                    <a:gd name="T20" fmla="*/ 0 60000 65536"/>
                    <a:gd name="T21" fmla="*/ 0 w 19"/>
                    <a:gd name="T22" fmla="*/ 0 h 19"/>
                    <a:gd name="T23" fmla="*/ 19 w 19"/>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9">
                      <a:moveTo>
                        <a:pt x="18" y="18"/>
                      </a:moveTo>
                      <a:lnTo>
                        <a:pt x="7" y="0"/>
                      </a:lnTo>
                      <a:lnTo>
                        <a:pt x="4" y="0"/>
                      </a:lnTo>
                      <a:lnTo>
                        <a:pt x="0" y="9"/>
                      </a:lnTo>
                      <a:lnTo>
                        <a:pt x="4" y="18"/>
                      </a:lnTo>
                      <a:lnTo>
                        <a:pt x="7" y="18"/>
                      </a:lnTo>
                      <a:lnTo>
                        <a:pt x="18" y="18"/>
                      </a:lnTo>
                    </a:path>
                  </a:pathLst>
                </a:custGeom>
                <a:solidFill>
                  <a:srgbClr val="787878"/>
                </a:solidFill>
                <a:ln w="12700" cap="rnd">
                  <a:solidFill>
                    <a:srgbClr val="000000"/>
                  </a:solidFill>
                  <a:round/>
                  <a:headEnd/>
                  <a:tailEnd/>
                </a:ln>
              </p:spPr>
              <p:txBody>
                <a:bodyPr/>
                <a:lstStyle/>
                <a:p>
                  <a:endParaRPr lang="zh-CN" altLang="en-US"/>
                </a:p>
              </p:txBody>
            </p:sp>
            <p:sp>
              <p:nvSpPr>
                <p:cNvPr id="72857" name="Freeform 2930"/>
                <p:cNvSpPr>
                  <a:spLocks/>
                </p:cNvSpPr>
                <p:nvPr/>
              </p:nvSpPr>
              <p:spPr bwMode="auto">
                <a:xfrm>
                  <a:off x="5091" y="3088"/>
                  <a:ext cx="19" cy="19"/>
                </a:xfrm>
                <a:custGeom>
                  <a:avLst/>
                  <a:gdLst>
                    <a:gd name="T0" fmla="*/ 5 w 19"/>
                    <a:gd name="T1" fmla="*/ 18 h 19"/>
                    <a:gd name="T2" fmla="*/ 13 w 19"/>
                    <a:gd name="T3" fmla="*/ 12 h 19"/>
                    <a:gd name="T4" fmla="*/ 18 w 19"/>
                    <a:gd name="T5" fmla="*/ 0 h 19"/>
                    <a:gd name="T6" fmla="*/ 15 w 19"/>
                    <a:gd name="T7" fmla="*/ 0 h 19"/>
                    <a:gd name="T8" fmla="*/ 10 w 19"/>
                    <a:gd name="T9" fmla="*/ 0 h 19"/>
                    <a:gd name="T10" fmla="*/ 5 w 19"/>
                    <a:gd name="T11" fmla="*/ 0 h 19"/>
                    <a:gd name="T12" fmla="*/ 0 w 19"/>
                    <a:gd name="T13" fmla="*/ 0 h 19"/>
                    <a:gd name="T14" fmla="*/ 0 w 19"/>
                    <a:gd name="T15" fmla="*/ 6 h 19"/>
                    <a:gd name="T16" fmla="*/ 3 w 19"/>
                    <a:gd name="T17" fmla="*/ 18 h 19"/>
                    <a:gd name="T18" fmla="*/ 5 w 19"/>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5" y="18"/>
                      </a:moveTo>
                      <a:lnTo>
                        <a:pt x="13" y="12"/>
                      </a:lnTo>
                      <a:lnTo>
                        <a:pt x="18" y="0"/>
                      </a:lnTo>
                      <a:lnTo>
                        <a:pt x="15" y="0"/>
                      </a:lnTo>
                      <a:lnTo>
                        <a:pt x="10" y="0"/>
                      </a:lnTo>
                      <a:lnTo>
                        <a:pt x="5" y="0"/>
                      </a:lnTo>
                      <a:lnTo>
                        <a:pt x="0" y="0"/>
                      </a:lnTo>
                      <a:lnTo>
                        <a:pt x="0" y="6"/>
                      </a:lnTo>
                      <a:lnTo>
                        <a:pt x="3" y="18"/>
                      </a:lnTo>
                      <a:lnTo>
                        <a:pt x="5" y="18"/>
                      </a:lnTo>
                    </a:path>
                  </a:pathLst>
                </a:custGeom>
                <a:solidFill>
                  <a:srgbClr val="787878"/>
                </a:solidFill>
                <a:ln w="12700" cap="rnd">
                  <a:solidFill>
                    <a:srgbClr val="000000"/>
                  </a:solidFill>
                  <a:round/>
                  <a:headEnd/>
                  <a:tailEnd/>
                </a:ln>
              </p:spPr>
              <p:txBody>
                <a:bodyPr/>
                <a:lstStyle/>
                <a:p>
                  <a:endParaRPr lang="zh-CN" altLang="en-US"/>
                </a:p>
              </p:txBody>
            </p:sp>
            <p:sp>
              <p:nvSpPr>
                <p:cNvPr id="72858" name="Freeform 2931"/>
                <p:cNvSpPr>
                  <a:spLocks/>
                </p:cNvSpPr>
                <p:nvPr/>
              </p:nvSpPr>
              <p:spPr bwMode="auto">
                <a:xfrm>
                  <a:off x="5088" y="3065"/>
                  <a:ext cx="36" cy="41"/>
                </a:xfrm>
                <a:custGeom>
                  <a:avLst/>
                  <a:gdLst>
                    <a:gd name="T0" fmla="*/ 28 w 36"/>
                    <a:gd name="T1" fmla="*/ 0 h 41"/>
                    <a:gd name="T2" fmla="*/ 16 w 36"/>
                    <a:gd name="T3" fmla="*/ 0 h 41"/>
                    <a:gd name="T4" fmla="*/ 10 w 36"/>
                    <a:gd name="T5" fmla="*/ 4 h 41"/>
                    <a:gd name="T6" fmla="*/ 6 w 36"/>
                    <a:gd name="T7" fmla="*/ 6 h 41"/>
                    <a:gd name="T8" fmla="*/ 2 w 36"/>
                    <a:gd name="T9" fmla="*/ 16 h 41"/>
                    <a:gd name="T10" fmla="*/ 0 w 36"/>
                    <a:gd name="T11" fmla="*/ 26 h 41"/>
                    <a:gd name="T12" fmla="*/ 6 w 36"/>
                    <a:gd name="T13" fmla="*/ 34 h 41"/>
                    <a:gd name="T14" fmla="*/ 14 w 36"/>
                    <a:gd name="T15" fmla="*/ 38 h 41"/>
                    <a:gd name="T16" fmla="*/ 14 w 36"/>
                    <a:gd name="T17" fmla="*/ 40 h 41"/>
                    <a:gd name="T18" fmla="*/ 26 w 36"/>
                    <a:gd name="T19" fmla="*/ 40 h 41"/>
                    <a:gd name="T20" fmla="*/ 26 w 36"/>
                    <a:gd name="T21" fmla="*/ 38 h 41"/>
                    <a:gd name="T22" fmla="*/ 35 w 36"/>
                    <a:gd name="T23" fmla="*/ 14 h 41"/>
                    <a:gd name="T24" fmla="*/ 28 w 36"/>
                    <a:gd name="T25" fmla="*/ 0 h 41"/>
                    <a:gd name="T26" fmla="*/ 28 w 36"/>
                    <a:gd name="T27" fmla="*/ 0 h 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41"/>
                    <a:gd name="T44" fmla="*/ 36 w 36"/>
                    <a:gd name="T45" fmla="*/ 41 h 4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41">
                      <a:moveTo>
                        <a:pt x="28" y="0"/>
                      </a:moveTo>
                      <a:lnTo>
                        <a:pt x="16" y="0"/>
                      </a:lnTo>
                      <a:lnTo>
                        <a:pt x="10" y="4"/>
                      </a:lnTo>
                      <a:lnTo>
                        <a:pt x="6" y="6"/>
                      </a:lnTo>
                      <a:lnTo>
                        <a:pt x="2" y="16"/>
                      </a:lnTo>
                      <a:lnTo>
                        <a:pt x="0" y="26"/>
                      </a:lnTo>
                      <a:lnTo>
                        <a:pt x="6" y="34"/>
                      </a:lnTo>
                      <a:lnTo>
                        <a:pt x="14" y="38"/>
                      </a:lnTo>
                      <a:lnTo>
                        <a:pt x="14" y="40"/>
                      </a:lnTo>
                      <a:lnTo>
                        <a:pt x="26" y="40"/>
                      </a:lnTo>
                      <a:lnTo>
                        <a:pt x="26" y="38"/>
                      </a:lnTo>
                      <a:lnTo>
                        <a:pt x="35" y="14"/>
                      </a:lnTo>
                      <a:lnTo>
                        <a:pt x="28" y="0"/>
                      </a:lnTo>
                    </a:path>
                  </a:pathLst>
                </a:custGeom>
                <a:solidFill>
                  <a:srgbClr val="787878"/>
                </a:solidFill>
                <a:ln w="12700" cap="rnd">
                  <a:solidFill>
                    <a:srgbClr val="000000"/>
                  </a:solidFill>
                  <a:round/>
                  <a:headEnd/>
                  <a:tailEnd/>
                </a:ln>
              </p:spPr>
              <p:txBody>
                <a:bodyPr/>
                <a:lstStyle/>
                <a:p>
                  <a:endParaRPr lang="zh-CN" altLang="en-US"/>
                </a:p>
              </p:txBody>
            </p:sp>
            <p:sp>
              <p:nvSpPr>
                <p:cNvPr id="72859" name="Oval 2932"/>
                <p:cNvSpPr>
                  <a:spLocks noChangeArrowheads="1"/>
                </p:cNvSpPr>
                <p:nvPr/>
              </p:nvSpPr>
              <p:spPr bwMode="auto">
                <a:xfrm>
                  <a:off x="5101" y="3069"/>
                  <a:ext cx="32" cy="31"/>
                </a:xfrm>
                <a:prstGeom prst="ellipse">
                  <a:avLst/>
                </a:prstGeom>
                <a:solidFill>
                  <a:srgbClr val="EBEBEB"/>
                </a:solidFill>
                <a:ln w="12700">
                  <a:solidFill>
                    <a:srgbClr val="000000"/>
                  </a:solidFill>
                  <a:round/>
                  <a:headEnd/>
                  <a:tailEnd/>
                </a:ln>
              </p:spPr>
              <p:txBody>
                <a:bodyPr wrap="none" anchor="ctr"/>
                <a:lstStyle/>
                <a:p>
                  <a:endParaRPr lang="zh-CN" altLang="en-US"/>
                </a:p>
              </p:txBody>
            </p:sp>
            <p:sp>
              <p:nvSpPr>
                <p:cNvPr id="72860" name="Oval 2933"/>
                <p:cNvSpPr>
                  <a:spLocks noChangeArrowheads="1"/>
                </p:cNvSpPr>
                <p:nvPr/>
              </p:nvSpPr>
              <p:spPr bwMode="auto">
                <a:xfrm>
                  <a:off x="5107" y="3073"/>
                  <a:ext cx="22" cy="23"/>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861" name="Freeform 2934"/>
                <p:cNvSpPr>
                  <a:spLocks/>
                </p:cNvSpPr>
                <p:nvPr/>
              </p:nvSpPr>
              <p:spPr bwMode="auto">
                <a:xfrm>
                  <a:off x="5102" y="3069"/>
                  <a:ext cx="22" cy="31"/>
                </a:xfrm>
                <a:custGeom>
                  <a:avLst/>
                  <a:gdLst>
                    <a:gd name="T0" fmla="*/ 14 w 22"/>
                    <a:gd name="T1" fmla="*/ 2 h 31"/>
                    <a:gd name="T2" fmla="*/ 20 w 22"/>
                    <a:gd name="T3" fmla="*/ 6 h 31"/>
                    <a:gd name="T4" fmla="*/ 21 w 22"/>
                    <a:gd name="T5" fmla="*/ 12 h 31"/>
                    <a:gd name="T6" fmla="*/ 21 w 22"/>
                    <a:gd name="T7" fmla="*/ 18 h 31"/>
                    <a:gd name="T8" fmla="*/ 18 w 22"/>
                    <a:gd name="T9" fmla="*/ 24 h 31"/>
                    <a:gd name="T10" fmla="*/ 8 w 22"/>
                    <a:gd name="T11" fmla="*/ 30 h 31"/>
                    <a:gd name="T12" fmla="*/ 4 w 22"/>
                    <a:gd name="T13" fmla="*/ 24 h 31"/>
                    <a:gd name="T14" fmla="*/ 0 w 22"/>
                    <a:gd name="T15" fmla="*/ 18 h 31"/>
                    <a:gd name="T16" fmla="*/ 2 w 22"/>
                    <a:gd name="T17" fmla="*/ 10 h 31"/>
                    <a:gd name="T18" fmla="*/ 6 w 22"/>
                    <a:gd name="T19" fmla="*/ 6 h 31"/>
                    <a:gd name="T20" fmla="*/ 10 w 22"/>
                    <a:gd name="T21" fmla="*/ 2 h 31"/>
                    <a:gd name="T22" fmla="*/ 14 w 22"/>
                    <a:gd name="T23" fmla="*/ 0 h 31"/>
                    <a:gd name="T24" fmla="*/ 14 w 22"/>
                    <a:gd name="T25" fmla="*/ 2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31"/>
                    <a:gd name="T41" fmla="*/ 22 w 22"/>
                    <a:gd name="T42" fmla="*/ 31 h 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31">
                      <a:moveTo>
                        <a:pt x="14" y="2"/>
                      </a:moveTo>
                      <a:lnTo>
                        <a:pt x="20" y="6"/>
                      </a:lnTo>
                      <a:lnTo>
                        <a:pt x="21" y="12"/>
                      </a:lnTo>
                      <a:lnTo>
                        <a:pt x="21" y="18"/>
                      </a:lnTo>
                      <a:lnTo>
                        <a:pt x="18" y="24"/>
                      </a:lnTo>
                      <a:lnTo>
                        <a:pt x="8" y="30"/>
                      </a:lnTo>
                      <a:lnTo>
                        <a:pt x="4" y="24"/>
                      </a:lnTo>
                      <a:lnTo>
                        <a:pt x="0" y="18"/>
                      </a:lnTo>
                      <a:lnTo>
                        <a:pt x="2" y="10"/>
                      </a:lnTo>
                      <a:lnTo>
                        <a:pt x="6" y="6"/>
                      </a:lnTo>
                      <a:lnTo>
                        <a:pt x="10" y="2"/>
                      </a:lnTo>
                      <a:lnTo>
                        <a:pt x="14" y="0"/>
                      </a:lnTo>
                      <a:lnTo>
                        <a:pt x="14" y="2"/>
                      </a:lnTo>
                    </a:path>
                  </a:pathLst>
                </a:custGeom>
                <a:solidFill>
                  <a:srgbClr val="ABABAB"/>
                </a:solidFill>
                <a:ln w="12700" cap="rnd">
                  <a:solidFill>
                    <a:srgbClr val="000000"/>
                  </a:solidFill>
                  <a:round/>
                  <a:headEnd/>
                  <a:tailEnd/>
                </a:ln>
              </p:spPr>
              <p:txBody>
                <a:bodyPr/>
                <a:lstStyle/>
                <a:p>
                  <a:endParaRPr lang="zh-CN" altLang="en-US"/>
                </a:p>
              </p:txBody>
            </p:sp>
            <p:sp>
              <p:nvSpPr>
                <p:cNvPr id="72862" name="Freeform 2935"/>
                <p:cNvSpPr>
                  <a:spLocks/>
                </p:cNvSpPr>
                <p:nvPr/>
              </p:nvSpPr>
              <p:spPr bwMode="auto">
                <a:xfrm>
                  <a:off x="5103" y="3077"/>
                  <a:ext cx="19" cy="20"/>
                </a:xfrm>
                <a:custGeom>
                  <a:avLst/>
                  <a:gdLst>
                    <a:gd name="T0" fmla="*/ 6 w 19"/>
                    <a:gd name="T1" fmla="*/ 0 h 20"/>
                    <a:gd name="T2" fmla="*/ 8 w 19"/>
                    <a:gd name="T3" fmla="*/ 0 h 20"/>
                    <a:gd name="T4" fmla="*/ 16 w 19"/>
                    <a:gd name="T5" fmla="*/ 4 h 20"/>
                    <a:gd name="T6" fmla="*/ 18 w 19"/>
                    <a:gd name="T7" fmla="*/ 11 h 20"/>
                    <a:gd name="T8" fmla="*/ 8 w 19"/>
                    <a:gd name="T9" fmla="*/ 19 h 20"/>
                    <a:gd name="T10" fmla="*/ 0 w 19"/>
                    <a:gd name="T11" fmla="*/ 11 h 20"/>
                    <a:gd name="T12" fmla="*/ 0 w 19"/>
                    <a:gd name="T13" fmla="*/ 4 h 20"/>
                    <a:gd name="T14" fmla="*/ 6 w 19"/>
                    <a:gd name="T15" fmla="*/ 0 h 20"/>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20"/>
                    <a:gd name="T26" fmla="*/ 19 w 19"/>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20">
                      <a:moveTo>
                        <a:pt x="6" y="0"/>
                      </a:moveTo>
                      <a:lnTo>
                        <a:pt x="8" y="0"/>
                      </a:lnTo>
                      <a:lnTo>
                        <a:pt x="16" y="4"/>
                      </a:lnTo>
                      <a:lnTo>
                        <a:pt x="18" y="11"/>
                      </a:lnTo>
                      <a:lnTo>
                        <a:pt x="8" y="19"/>
                      </a:lnTo>
                      <a:lnTo>
                        <a:pt x="0" y="11"/>
                      </a:lnTo>
                      <a:lnTo>
                        <a:pt x="0" y="4"/>
                      </a:lnTo>
                      <a:lnTo>
                        <a:pt x="6" y="0"/>
                      </a:lnTo>
                    </a:path>
                  </a:pathLst>
                </a:custGeom>
                <a:solidFill>
                  <a:srgbClr val="D9D9D9"/>
                </a:solidFill>
                <a:ln w="12700" cap="rnd">
                  <a:solidFill>
                    <a:srgbClr val="000000"/>
                  </a:solidFill>
                  <a:round/>
                  <a:headEnd/>
                  <a:tailEnd/>
                </a:ln>
              </p:spPr>
              <p:txBody>
                <a:bodyPr/>
                <a:lstStyle/>
                <a:p>
                  <a:endParaRPr lang="zh-CN" altLang="en-US"/>
                </a:p>
              </p:txBody>
            </p:sp>
            <p:sp>
              <p:nvSpPr>
                <p:cNvPr id="72863" name="Oval 2936"/>
                <p:cNvSpPr>
                  <a:spLocks noChangeArrowheads="1"/>
                </p:cNvSpPr>
                <p:nvPr/>
              </p:nvSpPr>
              <p:spPr bwMode="auto">
                <a:xfrm>
                  <a:off x="5120" y="3085"/>
                  <a:ext cx="11" cy="11"/>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864" name="Line 2937"/>
                <p:cNvSpPr>
                  <a:spLocks noChangeShapeType="1"/>
                </p:cNvSpPr>
                <p:nvPr/>
              </p:nvSpPr>
              <p:spPr bwMode="auto">
                <a:xfrm>
                  <a:off x="5108" y="3077"/>
                  <a:ext cx="1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65" name="Freeform 2938"/>
                <p:cNvSpPr>
                  <a:spLocks/>
                </p:cNvSpPr>
                <p:nvPr/>
              </p:nvSpPr>
              <p:spPr bwMode="auto">
                <a:xfrm>
                  <a:off x="5105" y="3080"/>
                  <a:ext cx="19" cy="19"/>
                </a:xfrm>
                <a:custGeom>
                  <a:avLst/>
                  <a:gdLst>
                    <a:gd name="T0" fmla="*/ 18 w 19"/>
                    <a:gd name="T1" fmla="*/ 18 h 19"/>
                    <a:gd name="T2" fmla="*/ 11 w 19"/>
                    <a:gd name="T3" fmla="*/ 0 h 19"/>
                    <a:gd name="T4" fmla="*/ 7 w 19"/>
                    <a:gd name="T5" fmla="*/ 0 h 19"/>
                    <a:gd name="T6" fmla="*/ 0 w 19"/>
                    <a:gd name="T7" fmla="*/ 9 h 19"/>
                    <a:gd name="T8" fmla="*/ 4 w 19"/>
                    <a:gd name="T9" fmla="*/ 18 h 19"/>
                    <a:gd name="T10" fmla="*/ 11 w 19"/>
                    <a:gd name="T11" fmla="*/ 18 h 19"/>
                    <a:gd name="T12" fmla="*/ 18 w 19"/>
                    <a:gd name="T13" fmla="*/ 18 h 19"/>
                    <a:gd name="T14" fmla="*/ 0 60000 65536"/>
                    <a:gd name="T15" fmla="*/ 0 60000 65536"/>
                    <a:gd name="T16" fmla="*/ 0 60000 65536"/>
                    <a:gd name="T17" fmla="*/ 0 60000 65536"/>
                    <a:gd name="T18" fmla="*/ 0 60000 65536"/>
                    <a:gd name="T19" fmla="*/ 0 60000 65536"/>
                    <a:gd name="T20" fmla="*/ 0 60000 65536"/>
                    <a:gd name="T21" fmla="*/ 0 w 19"/>
                    <a:gd name="T22" fmla="*/ 0 h 19"/>
                    <a:gd name="T23" fmla="*/ 19 w 19"/>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9">
                      <a:moveTo>
                        <a:pt x="18" y="18"/>
                      </a:moveTo>
                      <a:lnTo>
                        <a:pt x="11" y="0"/>
                      </a:lnTo>
                      <a:lnTo>
                        <a:pt x="7" y="0"/>
                      </a:lnTo>
                      <a:lnTo>
                        <a:pt x="0" y="9"/>
                      </a:lnTo>
                      <a:lnTo>
                        <a:pt x="4" y="18"/>
                      </a:lnTo>
                      <a:lnTo>
                        <a:pt x="11" y="18"/>
                      </a:lnTo>
                      <a:lnTo>
                        <a:pt x="18" y="18"/>
                      </a:lnTo>
                    </a:path>
                  </a:pathLst>
                </a:custGeom>
                <a:solidFill>
                  <a:srgbClr val="787878"/>
                </a:solidFill>
                <a:ln w="12700" cap="rnd">
                  <a:solidFill>
                    <a:srgbClr val="000000"/>
                  </a:solidFill>
                  <a:round/>
                  <a:headEnd/>
                  <a:tailEnd/>
                </a:ln>
              </p:spPr>
              <p:txBody>
                <a:bodyPr/>
                <a:lstStyle/>
                <a:p>
                  <a:endParaRPr lang="zh-CN" altLang="en-US"/>
                </a:p>
              </p:txBody>
            </p:sp>
            <p:sp>
              <p:nvSpPr>
                <p:cNvPr id="72866" name="Freeform 2939"/>
                <p:cNvSpPr>
                  <a:spLocks/>
                </p:cNvSpPr>
                <p:nvPr/>
              </p:nvSpPr>
              <p:spPr bwMode="auto">
                <a:xfrm>
                  <a:off x="5103" y="3088"/>
                  <a:ext cx="19" cy="19"/>
                </a:xfrm>
                <a:custGeom>
                  <a:avLst/>
                  <a:gdLst>
                    <a:gd name="T0" fmla="*/ 4 w 19"/>
                    <a:gd name="T1" fmla="*/ 18 h 19"/>
                    <a:gd name="T2" fmla="*/ 11 w 19"/>
                    <a:gd name="T3" fmla="*/ 14 h 19"/>
                    <a:gd name="T4" fmla="*/ 18 w 19"/>
                    <a:gd name="T5" fmla="*/ 5 h 19"/>
                    <a:gd name="T6" fmla="*/ 13 w 19"/>
                    <a:gd name="T7" fmla="*/ 0 h 19"/>
                    <a:gd name="T8" fmla="*/ 9 w 19"/>
                    <a:gd name="T9" fmla="*/ 0 h 19"/>
                    <a:gd name="T10" fmla="*/ 4 w 19"/>
                    <a:gd name="T11" fmla="*/ 5 h 19"/>
                    <a:gd name="T12" fmla="*/ 0 w 19"/>
                    <a:gd name="T13" fmla="*/ 0 h 19"/>
                    <a:gd name="T14" fmla="*/ 2 w 19"/>
                    <a:gd name="T15" fmla="*/ 5 h 19"/>
                    <a:gd name="T16" fmla="*/ 4 w 19"/>
                    <a:gd name="T17" fmla="*/ 14 h 19"/>
                    <a:gd name="T18" fmla="*/ 4 w 19"/>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4" y="18"/>
                      </a:moveTo>
                      <a:lnTo>
                        <a:pt x="11" y="14"/>
                      </a:lnTo>
                      <a:lnTo>
                        <a:pt x="18" y="5"/>
                      </a:lnTo>
                      <a:lnTo>
                        <a:pt x="13" y="0"/>
                      </a:lnTo>
                      <a:lnTo>
                        <a:pt x="9" y="0"/>
                      </a:lnTo>
                      <a:lnTo>
                        <a:pt x="4" y="5"/>
                      </a:lnTo>
                      <a:lnTo>
                        <a:pt x="0" y="0"/>
                      </a:lnTo>
                      <a:lnTo>
                        <a:pt x="2" y="5"/>
                      </a:lnTo>
                      <a:lnTo>
                        <a:pt x="4" y="14"/>
                      </a:lnTo>
                      <a:lnTo>
                        <a:pt x="4" y="18"/>
                      </a:lnTo>
                    </a:path>
                  </a:pathLst>
                </a:custGeom>
                <a:solidFill>
                  <a:srgbClr val="787878"/>
                </a:solidFill>
                <a:ln w="12700" cap="rnd">
                  <a:solidFill>
                    <a:srgbClr val="000000"/>
                  </a:solidFill>
                  <a:round/>
                  <a:headEnd/>
                  <a:tailEnd/>
                </a:ln>
              </p:spPr>
              <p:txBody>
                <a:bodyPr/>
                <a:lstStyle/>
                <a:p>
                  <a:endParaRPr lang="zh-CN" altLang="en-US"/>
                </a:p>
              </p:txBody>
            </p:sp>
            <p:sp>
              <p:nvSpPr>
                <p:cNvPr id="72867" name="Freeform 2940"/>
                <p:cNvSpPr>
                  <a:spLocks/>
                </p:cNvSpPr>
                <p:nvPr/>
              </p:nvSpPr>
              <p:spPr bwMode="auto">
                <a:xfrm>
                  <a:off x="5032" y="3070"/>
                  <a:ext cx="39" cy="44"/>
                </a:xfrm>
                <a:custGeom>
                  <a:avLst/>
                  <a:gdLst>
                    <a:gd name="T0" fmla="*/ 31 w 39"/>
                    <a:gd name="T1" fmla="*/ 0 h 44"/>
                    <a:gd name="T2" fmla="*/ 17 w 39"/>
                    <a:gd name="T3" fmla="*/ 0 h 44"/>
                    <a:gd name="T4" fmla="*/ 10 w 39"/>
                    <a:gd name="T5" fmla="*/ 4 h 44"/>
                    <a:gd name="T6" fmla="*/ 4 w 39"/>
                    <a:gd name="T7" fmla="*/ 6 h 44"/>
                    <a:gd name="T8" fmla="*/ 0 w 39"/>
                    <a:gd name="T9" fmla="*/ 16 h 44"/>
                    <a:gd name="T10" fmla="*/ 0 w 39"/>
                    <a:gd name="T11" fmla="*/ 28 h 44"/>
                    <a:gd name="T12" fmla="*/ 6 w 39"/>
                    <a:gd name="T13" fmla="*/ 38 h 44"/>
                    <a:gd name="T14" fmla="*/ 14 w 39"/>
                    <a:gd name="T15" fmla="*/ 43 h 44"/>
                    <a:gd name="T16" fmla="*/ 17 w 39"/>
                    <a:gd name="T17" fmla="*/ 43 h 44"/>
                    <a:gd name="T18" fmla="*/ 29 w 39"/>
                    <a:gd name="T19" fmla="*/ 43 h 44"/>
                    <a:gd name="T20" fmla="*/ 38 w 39"/>
                    <a:gd name="T21" fmla="*/ 14 h 44"/>
                    <a:gd name="T22" fmla="*/ 31 w 39"/>
                    <a:gd name="T23" fmla="*/ 0 h 44"/>
                    <a:gd name="T24" fmla="*/ 31 w 39"/>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9"/>
                    <a:gd name="T40" fmla="*/ 0 h 44"/>
                    <a:gd name="T41" fmla="*/ 39 w 39"/>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9" h="44">
                      <a:moveTo>
                        <a:pt x="31" y="0"/>
                      </a:moveTo>
                      <a:lnTo>
                        <a:pt x="17" y="0"/>
                      </a:lnTo>
                      <a:lnTo>
                        <a:pt x="10" y="4"/>
                      </a:lnTo>
                      <a:lnTo>
                        <a:pt x="4" y="6"/>
                      </a:lnTo>
                      <a:lnTo>
                        <a:pt x="0" y="16"/>
                      </a:lnTo>
                      <a:lnTo>
                        <a:pt x="0" y="28"/>
                      </a:lnTo>
                      <a:lnTo>
                        <a:pt x="6" y="38"/>
                      </a:lnTo>
                      <a:lnTo>
                        <a:pt x="14" y="43"/>
                      </a:lnTo>
                      <a:lnTo>
                        <a:pt x="17" y="43"/>
                      </a:lnTo>
                      <a:lnTo>
                        <a:pt x="29" y="43"/>
                      </a:lnTo>
                      <a:lnTo>
                        <a:pt x="38" y="14"/>
                      </a:lnTo>
                      <a:lnTo>
                        <a:pt x="31" y="0"/>
                      </a:lnTo>
                    </a:path>
                  </a:pathLst>
                </a:custGeom>
                <a:solidFill>
                  <a:srgbClr val="787878"/>
                </a:solidFill>
                <a:ln w="12700" cap="rnd">
                  <a:solidFill>
                    <a:srgbClr val="000000"/>
                  </a:solidFill>
                  <a:round/>
                  <a:headEnd/>
                  <a:tailEnd/>
                </a:ln>
              </p:spPr>
              <p:txBody>
                <a:bodyPr/>
                <a:lstStyle/>
                <a:p>
                  <a:endParaRPr lang="zh-CN" altLang="en-US"/>
                </a:p>
              </p:txBody>
            </p:sp>
            <p:sp>
              <p:nvSpPr>
                <p:cNvPr id="72868" name="Oval 2941"/>
                <p:cNvSpPr>
                  <a:spLocks noChangeArrowheads="1"/>
                </p:cNvSpPr>
                <p:nvPr/>
              </p:nvSpPr>
              <p:spPr bwMode="auto">
                <a:xfrm>
                  <a:off x="5046" y="3073"/>
                  <a:ext cx="35" cy="37"/>
                </a:xfrm>
                <a:prstGeom prst="ellipse">
                  <a:avLst/>
                </a:prstGeom>
                <a:solidFill>
                  <a:srgbClr val="EBEBEB"/>
                </a:solidFill>
                <a:ln w="12700">
                  <a:solidFill>
                    <a:srgbClr val="000000"/>
                  </a:solidFill>
                  <a:round/>
                  <a:headEnd/>
                  <a:tailEnd/>
                </a:ln>
              </p:spPr>
              <p:txBody>
                <a:bodyPr wrap="none" anchor="ctr"/>
                <a:lstStyle/>
                <a:p>
                  <a:endParaRPr lang="zh-CN" altLang="en-US"/>
                </a:p>
              </p:txBody>
            </p:sp>
            <p:sp>
              <p:nvSpPr>
                <p:cNvPr id="72869" name="Oval 2942"/>
                <p:cNvSpPr>
                  <a:spLocks noChangeArrowheads="1"/>
                </p:cNvSpPr>
                <p:nvPr/>
              </p:nvSpPr>
              <p:spPr bwMode="auto">
                <a:xfrm>
                  <a:off x="5050" y="3079"/>
                  <a:ext cx="25" cy="27"/>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870" name="Freeform 2943"/>
                <p:cNvSpPr>
                  <a:spLocks/>
                </p:cNvSpPr>
                <p:nvPr/>
              </p:nvSpPr>
              <p:spPr bwMode="auto">
                <a:xfrm>
                  <a:off x="5049" y="3075"/>
                  <a:ext cx="25" cy="33"/>
                </a:xfrm>
                <a:custGeom>
                  <a:avLst/>
                  <a:gdLst>
                    <a:gd name="T0" fmla="*/ 14 w 25"/>
                    <a:gd name="T1" fmla="*/ 0 h 33"/>
                    <a:gd name="T2" fmla="*/ 18 w 25"/>
                    <a:gd name="T3" fmla="*/ 6 h 33"/>
                    <a:gd name="T4" fmla="*/ 24 w 25"/>
                    <a:gd name="T5" fmla="*/ 14 h 33"/>
                    <a:gd name="T6" fmla="*/ 24 w 25"/>
                    <a:gd name="T7" fmla="*/ 20 h 33"/>
                    <a:gd name="T8" fmla="*/ 16 w 25"/>
                    <a:gd name="T9" fmla="*/ 28 h 33"/>
                    <a:gd name="T10" fmla="*/ 8 w 25"/>
                    <a:gd name="T11" fmla="*/ 32 h 33"/>
                    <a:gd name="T12" fmla="*/ 6 w 25"/>
                    <a:gd name="T13" fmla="*/ 32 h 33"/>
                    <a:gd name="T14" fmla="*/ 2 w 25"/>
                    <a:gd name="T15" fmla="*/ 26 h 33"/>
                    <a:gd name="T16" fmla="*/ 0 w 25"/>
                    <a:gd name="T17" fmla="*/ 20 h 33"/>
                    <a:gd name="T18" fmla="*/ 0 w 25"/>
                    <a:gd name="T19" fmla="*/ 12 h 33"/>
                    <a:gd name="T20" fmla="*/ 2 w 25"/>
                    <a:gd name="T21" fmla="*/ 6 h 33"/>
                    <a:gd name="T22" fmla="*/ 10 w 25"/>
                    <a:gd name="T23" fmla="*/ 2 h 33"/>
                    <a:gd name="T24" fmla="*/ 14 w 25"/>
                    <a:gd name="T25" fmla="*/ 0 h 33"/>
                    <a:gd name="T26" fmla="*/ 14 w 25"/>
                    <a:gd name="T27" fmla="*/ 0 h 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5"/>
                    <a:gd name="T43" fmla="*/ 0 h 33"/>
                    <a:gd name="T44" fmla="*/ 25 w 25"/>
                    <a:gd name="T45" fmla="*/ 33 h 3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5" h="33">
                      <a:moveTo>
                        <a:pt x="14" y="0"/>
                      </a:moveTo>
                      <a:lnTo>
                        <a:pt x="18" y="6"/>
                      </a:lnTo>
                      <a:lnTo>
                        <a:pt x="24" y="14"/>
                      </a:lnTo>
                      <a:lnTo>
                        <a:pt x="24" y="20"/>
                      </a:lnTo>
                      <a:lnTo>
                        <a:pt x="16" y="28"/>
                      </a:lnTo>
                      <a:lnTo>
                        <a:pt x="8" y="32"/>
                      </a:lnTo>
                      <a:lnTo>
                        <a:pt x="6" y="32"/>
                      </a:lnTo>
                      <a:lnTo>
                        <a:pt x="2" y="26"/>
                      </a:lnTo>
                      <a:lnTo>
                        <a:pt x="0" y="20"/>
                      </a:lnTo>
                      <a:lnTo>
                        <a:pt x="0" y="12"/>
                      </a:lnTo>
                      <a:lnTo>
                        <a:pt x="2" y="6"/>
                      </a:lnTo>
                      <a:lnTo>
                        <a:pt x="10" y="2"/>
                      </a:lnTo>
                      <a:lnTo>
                        <a:pt x="14" y="0"/>
                      </a:lnTo>
                    </a:path>
                  </a:pathLst>
                </a:custGeom>
                <a:solidFill>
                  <a:srgbClr val="ABABAB"/>
                </a:solidFill>
                <a:ln w="12700" cap="rnd">
                  <a:solidFill>
                    <a:srgbClr val="000000"/>
                  </a:solidFill>
                  <a:round/>
                  <a:headEnd/>
                  <a:tailEnd/>
                </a:ln>
              </p:spPr>
              <p:txBody>
                <a:bodyPr/>
                <a:lstStyle/>
                <a:p>
                  <a:endParaRPr lang="zh-CN" altLang="en-US"/>
                </a:p>
              </p:txBody>
            </p:sp>
            <p:sp>
              <p:nvSpPr>
                <p:cNvPr id="72871" name="Freeform 2944"/>
                <p:cNvSpPr>
                  <a:spLocks/>
                </p:cNvSpPr>
                <p:nvPr/>
              </p:nvSpPr>
              <p:spPr bwMode="auto">
                <a:xfrm>
                  <a:off x="5049" y="3083"/>
                  <a:ext cx="19" cy="19"/>
                </a:xfrm>
                <a:custGeom>
                  <a:avLst/>
                  <a:gdLst>
                    <a:gd name="T0" fmla="*/ 4 w 19"/>
                    <a:gd name="T1" fmla="*/ 0 h 19"/>
                    <a:gd name="T2" fmla="*/ 9 w 19"/>
                    <a:gd name="T3" fmla="*/ 2 h 19"/>
                    <a:gd name="T4" fmla="*/ 18 w 19"/>
                    <a:gd name="T5" fmla="*/ 7 h 19"/>
                    <a:gd name="T6" fmla="*/ 18 w 19"/>
                    <a:gd name="T7" fmla="*/ 11 h 19"/>
                    <a:gd name="T8" fmla="*/ 9 w 19"/>
                    <a:gd name="T9" fmla="*/ 18 h 19"/>
                    <a:gd name="T10" fmla="*/ 0 w 19"/>
                    <a:gd name="T11" fmla="*/ 14 h 19"/>
                    <a:gd name="T12" fmla="*/ 0 w 19"/>
                    <a:gd name="T13" fmla="*/ 5 h 19"/>
                    <a:gd name="T14" fmla="*/ 2 w 19"/>
                    <a:gd name="T15" fmla="*/ 0 h 19"/>
                    <a:gd name="T16" fmla="*/ 4 w 19"/>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19"/>
                    <a:gd name="T29" fmla="*/ 19 w 19"/>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19">
                      <a:moveTo>
                        <a:pt x="4" y="0"/>
                      </a:moveTo>
                      <a:lnTo>
                        <a:pt x="9" y="2"/>
                      </a:lnTo>
                      <a:lnTo>
                        <a:pt x="18" y="7"/>
                      </a:lnTo>
                      <a:lnTo>
                        <a:pt x="18" y="11"/>
                      </a:lnTo>
                      <a:lnTo>
                        <a:pt x="9" y="18"/>
                      </a:lnTo>
                      <a:lnTo>
                        <a:pt x="0" y="14"/>
                      </a:lnTo>
                      <a:lnTo>
                        <a:pt x="0" y="5"/>
                      </a:lnTo>
                      <a:lnTo>
                        <a:pt x="2" y="0"/>
                      </a:lnTo>
                      <a:lnTo>
                        <a:pt x="4" y="0"/>
                      </a:lnTo>
                    </a:path>
                  </a:pathLst>
                </a:custGeom>
                <a:solidFill>
                  <a:srgbClr val="D9D9D9"/>
                </a:solidFill>
                <a:ln w="12700" cap="rnd">
                  <a:solidFill>
                    <a:srgbClr val="000000"/>
                  </a:solidFill>
                  <a:round/>
                  <a:headEnd/>
                  <a:tailEnd/>
                </a:ln>
              </p:spPr>
              <p:txBody>
                <a:bodyPr/>
                <a:lstStyle/>
                <a:p>
                  <a:endParaRPr lang="zh-CN" altLang="en-US"/>
                </a:p>
              </p:txBody>
            </p:sp>
            <p:sp>
              <p:nvSpPr>
                <p:cNvPr id="72872" name="Oval 2945"/>
                <p:cNvSpPr>
                  <a:spLocks noChangeArrowheads="1"/>
                </p:cNvSpPr>
                <p:nvPr/>
              </p:nvSpPr>
              <p:spPr bwMode="auto">
                <a:xfrm>
                  <a:off x="5064" y="3093"/>
                  <a:ext cx="11" cy="11"/>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873" name="Line 2946"/>
                <p:cNvSpPr>
                  <a:spLocks noChangeShapeType="1"/>
                </p:cNvSpPr>
                <p:nvPr/>
              </p:nvSpPr>
              <p:spPr bwMode="auto">
                <a:xfrm>
                  <a:off x="5052" y="3083"/>
                  <a:ext cx="1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74" name="Freeform 2947"/>
                <p:cNvSpPr>
                  <a:spLocks/>
                </p:cNvSpPr>
                <p:nvPr/>
              </p:nvSpPr>
              <p:spPr bwMode="auto">
                <a:xfrm>
                  <a:off x="5051" y="3088"/>
                  <a:ext cx="19" cy="19"/>
                </a:xfrm>
                <a:custGeom>
                  <a:avLst/>
                  <a:gdLst>
                    <a:gd name="T0" fmla="*/ 18 w 19"/>
                    <a:gd name="T1" fmla="*/ 18 h 19"/>
                    <a:gd name="T2" fmla="*/ 6 w 19"/>
                    <a:gd name="T3" fmla="*/ 0 h 19"/>
                    <a:gd name="T4" fmla="*/ 0 w 19"/>
                    <a:gd name="T5" fmla="*/ 0 h 19"/>
                    <a:gd name="T6" fmla="*/ 0 w 19"/>
                    <a:gd name="T7" fmla="*/ 18 h 19"/>
                    <a:gd name="T8" fmla="*/ 6 w 19"/>
                    <a:gd name="T9" fmla="*/ 18 h 19"/>
                    <a:gd name="T10" fmla="*/ 18 w 19"/>
                    <a:gd name="T11" fmla="*/ 18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18" y="18"/>
                      </a:moveTo>
                      <a:lnTo>
                        <a:pt x="6" y="0"/>
                      </a:lnTo>
                      <a:lnTo>
                        <a:pt x="0" y="0"/>
                      </a:lnTo>
                      <a:lnTo>
                        <a:pt x="0" y="18"/>
                      </a:lnTo>
                      <a:lnTo>
                        <a:pt x="6" y="18"/>
                      </a:lnTo>
                      <a:lnTo>
                        <a:pt x="18" y="18"/>
                      </a:lnTo>
                    </a:path>
                  </a:pathLst>
                </a:custGeom>
                <a:solidFill>
                  <a:srgbClr val="787878"/>
                </a:solidFill>
                <a:ln w="12700" cap="rnd">
                  <a:solidFill>
                    <a:srgbClr val="000000"/>
                  </a:solidFill>
                  <a:round/>
                  <a:headEnd/>
                  <a:tailEnd/>
                </a:ln>
              </p:spPr>
              <p:txBody>
                <a:bodyPr/>
                <a:lstStyle/>
                <a:p>
                  <a:endParaRPr lang="zh-CN" altLang="en-US"/>
                </a:p>
              </p:txBody>
            </p:sp>
            <p:sp>
              <p:nvSpPr>
                <p:cNvPr id="72875" name="Freeform 2948"/>
                <p:cNvSpPr>
                  <a:spLocks/>
                </p:cNvSpPr>
                <p:nvPr/>
              </p:nvSpPr>
              <p:spPr bwMode="auto">
                <a:xfrm>
                  <a:off x="5049" y="3096"/>
                  <a:ext cx="19" cy="19"/>
                </a:xfrm>
                <a:custGeom>
                  <a:avLst/>
                  <a:gdLst>
                    <a:gd name="T0" fmla="*/ 3 w 19"/>
                    <a:gd name="T1" fmla="*/ 18 h 19"/>
                    <a:gd name="T2" fmla="*/ 13 w 19"/>
                    <a:gd name="T3" fmla="*/ 9 h 19"/>
                    <a:gd name="T4" fmla="*/ 18 w 19"/>
                    <a:gd name="T5" fmla="*/ 0 h 19"/>
                    <a:gd name="T6" fmla="*/ 15 w 19"/>
                    <a:gd name="T7" fmla="*/ 0 h 19"/>
                    <a:gd name="T8" fmla="*/ 10 w 19"/>
                    <a:gd name="T9" fmla="*/ 0 h 19"/>
                    <a:gd name="T10" fmla="*/ 3 w 19"/>
                    <a:gd name="T11" fmla="*/ 0 h 19"/>
                    <a:gd name="T12" fmla="*/ 0 w 19"/>
                    <a:gd name="T13" fmla="*/ 0 h 19"/>
                    <a:gd name="T14" fmla="*/ 0 w 19"/>
                    <a:gd name="T15" fmla="*/ 5 h 19"/>
                    <a:gd name="T16" fmla="*/ 3 w 19"/>
                    <a:gd name="T17" fmla="*/ 18 h 19"/>
                    <a:gd name="T18" fmla="*/ 3 w 19"/>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3" y="18"/>
                      </a:moveTo>
                      <a:lnTo>
                        <a:pt x="13" y="9"/>
                      </a:lnTo>
                      <a:lnTo>
                        <a:pt x="18" y="0"/>
                      </a:lnTo>
                      <a:lnTo>
                        <a:pt x="15" y="0"/>
                      </a:lnTo>
                      <a:lnTo>
                        <a:pt x="10" y="0"/>
                      </a:lnTo>
                      <a:lnTo>
                        <a:pt x="3" y="0"/>
                      </a:lnTo>
                      <a:lnTo>
                        <a:pt x="0" y="0"/>
                      </a:lnTo>
                      <a:lnTo>
                        <a:pt x="0" y="5"/>
                      </a:lnTo>
                      <a:lnTo>
                        <a:pt x="3" y="18"/>
                      </a:lnTo>
                    </a:path>
                  </a:pathLst>
                </a:custGeom>
                <a:solidFill>
                  <a:srgbClr val="787878"/>
                </a:solidFill>
                <a:ln w="12700" cap="rnd">
                  <a:solidFill>
                    <a:srgbClr val="000000"/>
                  </a:solidFill>
                  <a:round/>
                  <a:headEnd/>
                  <a:tailEnd/>
                </a:ln>
              </p:spPr>
              <p:txBody>
                <a:bodyPr/>
                <a:lstStyle/>
                <a:p>
                  <a:endParaRPr lang="zh-CN" altLang="en-US"/>
                </a:p>
              </p:txBody>
            </p:sp>
            <p:sp>
              <p:nvSpPr>
                <p:cNvPr id="72876" name="Freeform 2949"/>
                <p:cNvSpPr>
                  <a:spLocks/>
                </p:cNvSpPr>
                <p:nvPr/>
              </p:nvSpPr>
              <p:spPr bwMode="auto">
                <a:xfrm>
                  <a:off x="5046" y="3070"/>
                  <a:ext cx="39" cy="46"/>
                </a:xfrm>
                <a:custGeom>
                  <a:avLst/>
                  <a:gdLst>
                    <a:gd name="T0" fmla="*/ 31 w 39"/>
                    <a:gd name="T1" fmla="*/ 0 h 46"/>
                    <a:gd name="T2" fmla="*/ 17 w 39"/>
                    <a:gd name="T3" fmla="*/ 0 h 46"/>
                    <a:gd name="T4" fmla="*/ 11 w 39"/>
                    <a:gd name="T5" fmla="*/ 2 h 46"/>
                    <a:gd name="T6" fmla="*/ 5 w 39"/>
                    <a:gd name="T7" fmla="*/ 6 h 46"/>
                    <a:gd name="T8" fmla="*/ 3 w 39"/>
                    <a:gd name="T9" fmla="*/ 16 h 46"/>
                    <a:gd name="T10" fmla="*/ 0 w 39"/>
                    <a:gd name="T11" fmla="*/ 28 h 46"/>
                    <a:gd name="T12" fmla="*/ 7 w 39"/>
                    <a:gd name="T13" fmla="*/ 40 h 46"/>
                    <a:gd name="T14" fmla="*/ 15 w 39"/>
                    <a:gd name="T15" fmla="*/ 45 h 46"/>
                    <a:gd name="T16" fmla="*/ 17 w 39"/>
                    <a:gd name="T17" fmla="*/ 45 h 46"/>
                    <a:gd name="T18" fmla="*/ 29 w 39"/>
                    <a:gd name="T19" fmla="*/ 45 h 46"/>
                    <a:gd name="T20" fmla="*/ 38 w 39"/>
                    <a:gd name="T21" fmla="*/ 14 h 46"/>
                    <a:gd name="T22" fmla="*/ 29 w 39"/>
                    <a:gd name="T23" fmla="*/ 0 h 46"/>
                    <a:gd name="T24" fmla="*/ 31 w 39"/>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9"/>
                    <a:gd name="T40" fmla="*/ 0 h 46"/>
                    <a:gd name="T41" fmla="*/ 39 w 39"/>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9" h="46">
                      <a:moveTo>
                        <a:pt x="31" y="0"/>
                      </a:moveTo>
                      <a:lnTo>
                        <a:pt x="17" y="0"/>
                      </a:lnTo>
                      <a:lnTo>
                        <a:pt x="11" y="2"/>
                      </a:lnTo>
                      <a:lnTo>
                        <a:pt x="5" y="6"/>
                      </a:lnTo>
                      <a:lnTo>
                        <a:pt x="3" y="16"/>
                      </a:lnTo>
                      <a:lnTo>
                        <a:pt x="0" y="28"/>
                      </a:lnTo>
                      <a:lnTo>
                        <a:pt x="7" y="40"/>
                      </a:lnTo>
                      <a:lnTo>
                        <a:pt x="15" y="45"/>
                      </a:lnTo>
                      <a:lnTo>
                        <a:pt x="17" y="45"/>
                      </a:lnTo>
                      <a:lnTo>
                        <a:pt x="29" y="45"/>
                      </a:lnTo>
                      <a:lnTo>
                        <a:pt x="38" y="14"/>
                      </a:lnTo>
                      <a:lnTo>
                        <a:pt x="29" y="0"/>
                      </a:lnTo>
                      <a:lnTo>
                        <a:pt x="31" y="0"/>
                      </a:lnTo>
                    </a:path>
                  </a:pathLst>
                </a:custGeom>
                <a:solidFill>
                  <a:srgbClr val="787878"/>
                </a:solidFill>
                <a:ln w="12700" cap="rnd">
                  <a:solidFill>
                    <a:srgbClr val="000000"/>
                  </a:solidFill>
                  <a:round/>
                  <a:headEnd/>
                  <a:tailEnd/>
                </a:ln>
              </p:spPr>
              <p:txBody>
                <a:bodyPr/>
                <a:lstStyle/>
                <a:p>
                  <a:endParaRPr lang="zh-CN" altLang="en-US"/>
                </a:p>
              </p:txBody>
            </p:sp>
            <p:sp>
              <p:nvSpPr>
                <p:cNvPr id="72877" name="Oval 2950"/>
                <p:cNvSpPr>
                  <a:spLocks noChangeArrowheads="1"/>
                </p:cNvSpPr>
                <p:nvPr/>
              </p:nvSpPr>
              <p:spPr bwMode="auto">
                <a:xfrm>
                  <a:off x="5061" y="3073"/>
                  <a:ext cx="35" cy="39"/>
                </a:xfrm>
                <a:prstGeom prst="ellipse">
                  <a:avLst/>
                </a:prstGeom>
                <a:solidFill>
                  <a:srgbClr val="EBEBEB"/>
                </a:solidFill>
                <a:ln w="12700">
                  <a:solidFill>
                    <a:srgbClr val="000000"/>
                  </a:solidFill>
                  <a:round/>
                  <a:headEnd/>
                  <a:tailEnd/>
                </a:ln>
              </p:spPr>
              <p:txBody>
                <a:bodyPr wrap="none" anchor="ctr"/>
                <a:lstStyle/>
                <a:p>
                  <a:endParaRPr lang="zh-CN" altLang="en-US"/>
                </a:p>
              </p:txBody>
            </p:sp>
            <p:sp>
              <p:nvSpPr>
                <p:cNvPr id="72878" name="Oval 2951"/>
                <p:cNvSpPr>
                  <a:spLocks noChangeArrowheads="1"/>
                </p:cNvSpPr>
                <p:nvPr/>
              </p:nvSpPr>
              <p:spPr bwMode="auto">
                <a:xfrm>
                  <a:off x="5064" y="3079"/>
                  <a:ext cx="26" cy="27"/>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879" name="Freeform 2952"/>
                <p:cNvSpPr>
                  <a:spLocks/>
                </p:cNvSpPr>
                <p:nvPr/>
              </p:nvSpPr>
              <p:spPr bwMode="auto">
                <a:xfrm>
                  <a:off x="5062" y="3075"/>
                  <a:ext cx="25" cy="33"/>
                </a:xfrm>
                <a:custGeom>
                  <a:avLst/>
                  <a:gdLst>
                    <a:gd name="T0" fmla="*/ 14 w 25"/>
                    <a:gd name="T1" fmla="*/ 0 h 33"/>
                    <a:gd name="T2" fmla="*/ 18 w 25"/>
                    <a:gd name="T3" fmla="*/ 6 h 33"/>
                    <a:gd name="T4" fmla="*/ 24 w 25"/>
                    <a:gd name="T5" fmla="*/ 14 h 33"/>
                    <a:gd name="T6" fmla="*/ 24 w 25"/>
                    <a:gd name="T7" fmla="*/ 20 h 33"/>
                    <a:gd name="T8" fmla="*/ 18 w 25"/>
                    <a:gd name="T9" fmla="*/ 28 h 33"/>
                    <a:gd name="T10" fmla="*/ 6 w 25"/>
                    <a:gd name="T11" fmla="*/ 32 h 33"/>
                    <a:gd name="T12" fmla="*/ 2 w 25"/>
                    <a:gd name="T13" fmla="*/ 28 h 33"/>
                    <a:gd name="T14" fmla="*/ 0 w 25"/>
                    <a:gd name="T15" fmla="*/ 20 h 33"/>
                    <a:gd name="T16" fmla="*/ 0 w 25"/>
                    <a:gd name="T17" fmla="*/ 12 h 33"/>
                    <a:gd name="T18" fmla="*/ 2 w 25"/>
                    <a:gd name="T19" fmla="*/ 6 h 33"/>
                    <a:gd name="T20" fmla="*/ 8 w 25"/>
                    <a:gd name="T21" fmla="*/ 2 h 33"/>
                    <a:gd name="T22" fmla="*/ 14 w 25"/>
                    <a:gd name="T23" fmla="*/ 0 h 33"/>
                    <a:gd name="T24" fmla="*/ 14 w 25"/>
                    <a:gd name="T25" fmla="*/ 0 h 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33"/>
                    <a:gd name="T41" fmla="*/ 25 w 25"/>
                    <a:gd name="T42" fmla="*/ 33 h 3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33">
                      <a:moveTo>
                        <a:pt x="14" y="0"/>
                      </a:moveTo>
                      <a:lnTo>
                        <a:pt x="18" y="6"/>
                      </a:lnTo>
                      <a:lnTo>
                        <a:pt x="24" y="14"/>
                      </a:lnTo>
                      <a:lnTo>
                        <a:pt x="24" y="20"/>
                      </a:lnTo>
                      <a:lnTo>
                        <a:pt x="18" y="28"/>
                      </a:lnTo>
                      <a:lnTo>
                        <a:pt x="6" y="32"/>
                      </a:lnTo>
                      <a:lnTo>
                        <a:pt x="2" y="28"/>
                      </a:lnTo>
                      <a:lnTo>
                        <a:pt x="0" y="20"/>
                      </a:lnTo>
                      <a:lnTo>
                        <a:pt x="0" y="12"/>
                      </a:lnTo>
                      <a:lnTo>
                        <a:pt x="2" y="6"/>
                      </a:lnTo>
                      <a:lnTo>
                        <a:pt x="8" y="2"/>
                      </a:lnTo>
                      <a:lnTo>
                        <a:pt x="14" y="0"/>
                      </a:lnTo>
                    </a:path>
                  </a:pathLst>
                </a:custGeom>
                <a:solidFill>
                  <a:srgbClr val="ABABAB"/>
                </a:solidFill>
                <a:ln w="12700" cap="rnd">
                  <a:solidFill>
                    <a:srgbClr val="000000"/>
                  </a:solidFill>
                  <a:round/>
                  <a:headEnd/>
                  <a:tailEnd/>
                </a:ln>
              </p:spPr>
              <p:txBody>
                <a:bodyPr/>
                <a:lstStyle/>
                <a:p>
                  <a:endParaRPr lang="zh-CN" altLang="en-US"/>
                </a:p>
              </p:txBody>
            </p:sp>
            <p:sp>
              <p:nvSpPr>
                <p:cNvPr id="72880" name="Freeform 2953"/>
                <p:cNvSpPr>
                  <a:spLocks/>
                </p:cNvSpPr>
                <p:nvPr/>
              </p:nvSpPr>
              <p:spPr bwMode="auto">
                <a:xfrm>
                  <a:off x="5062" y="3083"/>
                  <a:ext cx="19" cy="19"/>
                </a:xfrm>
                <a:custGeom>
                  <a:avLst/>
                  <a:gdLst>
                    <a:gd name="T0" fmla="*/ 4 w 19"/>
                    <a:gd name="T1" fmla="*/ 0 h 19"/>
                    <a:gd name="T2" fmla="*/ 8 w 19"/>
                    <a:gd name="T3" fmla="*/ 2 h 19"/>
                    <a:gd name="T4" fmla="*/ 14 w 19"/>
                    <a:gd name="T5" fmla="*/ 6 h 19"/>
                    <a:gd name="T6" fmla="*/ 18 w 19"/>
                    <a:gd name="T7" fmla="*/ 12 h 19"/>
                    <a:gd name="T8" fmla="*/ 8 w 19"/>
                    <a:gd name="T9" fmla="*/ 18 h 19"/>
                    <a:gd name="T10" fmla="*/ 0 w 19"/>
                    <a:gd name="T11" fmla="*/ 12 h 19"/>
                    <a:gd name="T12" fmla="*/ 0 w 19"/>
                    <a:gd name="T13" fmla="*/ 4 h 19"/>
                    <a:gd name="T14" fmla="*/ 2 w 19"/>
                    <a:gd name="T15" fmla="*/ 0 h 19"/>
                    <a:gd name="T16" fmla="*/ 4 w 19"/>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19"/>
                    <a:gd name="T29" fmla="*/ 19 w 19"/>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19">
                      <a:moveTo>
                        <a:pt x="4" y="0"/>
                      </a:moveTo>
                      <a:lnTo>
                        <a:pt x="8" y="2"/>
                      </a:lnTo>
                      <a:lnTo>
                        <a:pt x="14" y="6"/>
                      </a:lnTo>
                      <a:lnTo>
                        <a:pt x="18" y="12"/>
                      </a:lnTo>
                      <a:lnTo>
                        <a:pt x="8" y="18"/>
                      </a:lnTo>
                      <a:lnTo>
                        <a:pt x="0" y="12"/>
                      </a:lnTo>
                      <a:lnTo>
                        <a:pt x="0" y="4"/>
                      </a:lnTo>
                      <a:lnTo>
                        <a:pt x="2" y="0"/>
                      </a:lnTo>
                      <a:lnTo>
                        <a:pt x="4" y="0"/>
                      </a:lnTo>
                    </a:path>
                  </a:pathLst>
                </a:custGeom>
                <a:solidFill>
                  <a:srgbClr val="D9D9D9"/>
                </a:solidFill>
                <a:ln w="12700" cap="rnd">
                  <a:solidFill>
                    <a:srgbClr val="000000"/>
                  </a:solidFill>
                  <a:round/>
                  <a:headEnd/>
                  <a:tailEnd/>
                </a:ln>
              </p:spPr>
              <p:txBody>
                <a:bodyPr/>
                <a:lstStyle/>
                <a:p>
                  <a:endParaRPr lang="zh-CN" altLang="en-US"/>
                </a:p>
              </p:txBody>
            </p:sp>
            <p:sp>
              <p:nvSpPr>
                <p:cNvPr id="72881" name="Oval 2954"/>
                <p:cNvSpPr>
                  <a:spLocks noChangeArrowheads="1"/>
                </p:cNvSpPr>
                <p:nvPr/>
              </p:nvSpPr>
              <p:spPr bwMode="auto">
                <a:xfrm>
                  <a:off x="5079" y="3093"/>
                  <a:ext cx="12" cy="11"/>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882" name="Line 2955"/>
                <p:cNvSpPr>
                  <a:spLocks noChangeShapeType="1"/>
                </p:cNvSpPr>
                <p:nvPr/>
              </p:nvSpPr>
              <p:spPr bwMode="auto">
                <a:xfrm>
                  <a:off x="5067" y="3085"/>
                  <a:ext cx="1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83" name="Freeform 2956"/>
                <p:cNvSpPr>
                  <a:spLocks/>
                </p:cNvSpPr>
                <p:nvPr/>
              </p:nvSpPr>
              <p:spPr bwMode="auto">
                <a:xfrm>
                  <a:off x="5065" y="3088"/>
                  <a:ext cx="19" cy="19"/>
                </a:xfrm>
                <a:custGeom>
                  <a:avLst/>
                  <a:gdLst>
                    <a:gd name="T0" fmla="*/ 18 w 19"/>
                    <a:gd name="T1" fmla="*/ 18 h 19"/>
                    <a:gd name="T2" fmla="*/ 7 w 19"/>
                    <a:gd name="T3" fmla="*/ 0 h 19"/>
                    <a:gd name="T4" fmla="*/ 0 w 19"/>
                    <a:gd name="T5" fmla="*/ 0 h 19"/>
                    <a:gd name="T6" fmla="*/ 0 w 19"/>
                    <a:gd name="T7" fmla="*/ 18 h 19"/>
                    <a:gd name="T8" fmla="*/ 7 w 19"/>
                    <a:gd name="T9" fmla="*/ 18 h 19"/>
                    <a:gd name="T10" fmla="*/ 18 w 19"/>
                    <a:gd name="T11" fmla="*/ 18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18" y="18"/>
                      </a:moveTo>
                      <a:lnTo>
                        <a:pt x="7" y="0"/>
                      </a:lnTo>
                      <a:lnTo>
                        <a:pt x="0" y="0"/>
                      </a:lnTo>
                      <a:lnTo>
                        <a:pt x="0" y="18"/>
                      </a:lnTo>
                      <a:lnTo>
                        <a:pt x="7" y="18"/>
                      </a:lnTo>
                      <a:lnTo>
                        <a:pt x="18" y="18"/>
                      </a:lnTo>
                    </a:path>
                  </a:pathLst>
                </a:custGeom>
                <a:solidFill>
                  <a:srgbClr val="787878"/>
                </a:solidFill>
                <a:ln w="12700" cap="rnd">
                  <a:solidFill>
                    <a:srgbClr val="000000"/>
                  </a:solidFill>
                  <a:round/>
                  <a:headEnd/>
                  <a:tailEnd/>
                </a:ln>
              </p:spPr>
              <p:txBody>
                <a:bodyPr/>
                <a:lstStyle/>
                <a:p>
                  <a:endParaRPr lang="zh-CN" altLang="en-US"/>
                </a:p>
              </p:txBody>
            </p:sp>
            <p:sp>
              <p:nvSpPr>
                <p:cNvPr id="72884" name="Freeform 2957"/>
                <p:cNvSpPr>
                  <a:spLocks/>
                </p:cNvSpPr>
                <p:nvPr/>
              </p:nvSpPr>
              <p:spPr bwMode="auto">
                <a:xfrm>
                  <a:off x="5062" y="3096"/>
                  <a:ext cx="19" cy="19"/>
                </a:xfrm>
                <a:custGeom>
                  <a:avLst/>
                  <a:gdLst>
                    <a:gd name="T0" fmla="*/ 3 w 19"/>
                    <a:gd name="T1" fmla="*/ 18 h 19"/>
                    <a:gd name="T2" fmla="*/ 13 w 19"/>
                    <a:gd name="T3" fmla="*/ 11 h 19"/>
                    <a:gd name="T4" fmla="*/ 18 w 19"/>
                    <a:gd name="T5" fmla="*/ 4 h 19"/>
                    <a:gd name="T6" fmla="*/ 15 w 19"/>
                    <a:gd name="T7" fmla="*/ 0 h 19"/>
                    <a:gd name="T8" fmla="*/ 10 w 19"/>
                    <a:gd name="T9" fmla="*/ 0 h 19"/>
                    <a:gd name="T10" fmla="*/ 3 w 19"/>
                    <a:gd name="T11" fmla="*/ 4 h 19"/>
                    <a:gd name="T12" fmla="*/ 0 w 19"/>
                    <a:gd name="T13" fmla="*/ 0 h 19"/>
                    <a:gd name="T14" fmla="*/ 0 w 19"/>
                    <a:gd name="T15" fmla="*/ 7 h 19"/>
                    <a:gd name="T16" fmla="*/ 3 w 19"/>
                    <a:gd name="T17" fmla="*/ 14 h 19"/>
                    <a:gd name="T18" fmla="*/ 3 w 19"/>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3" y="18"/>
                      </a:moveTo>
                      <a:lnTo>
                        <a:pt x="13" y="11"/>
                      </a:lnTo>
                      <a:lnTo>
                        <a:pt x="18" y="4"/>
                      </a:lnTo>
                      <a:lnTo>
                        <a:pt x="15" y="0"/>
                      </a:lnTo>
                      <a:lnTo>
                        <a:pt x="10" y="0"/>
                      </a:lnTo>
                      <a:lnTo>
                        <a:pt x="3" y="4"/>
                      </a:lnTo>
                      <a:lnTo>
                        <a:pt x="0" y="0"/>
                      </a:lnTo>
                      <a:lnTo>
                        <a:pt x="0" y="7"/>
                      </a:lnTo>
                      <a:lnTo>
                        <a:pt x="3" y="14"/>
                      </a:lnTo>
                      <a:lnTo>
                        <a:pt x="3" y="18"/>
                      </a:lnTo>
                    </a:path>
                  </a:pathLst>
                </a:custGeom>
                <a:solidFill>
                  <a:srgbClr val="787878"/>
                </a:solidFill>
                <a:ln w="12700" cap="rnd">
                  <a:solidFill>
                    <a:srgbClr val="000000"/>
                  </a:solidFill>
                  <a:round/>
                  <a:headEnd/>
                  <a:tailEnd/>
                </a:ln>
              </p:spPr>
              <p:txBody>
                <a:bodyPr/>
                <a:lstStyle/>
                <a:p>
                  <a:endParaRPr lang="zh-CN" altLang="en-US"/>
                </a:p>
              </p:txBody>
            </p:sp>
            <p:sp>
              <p:nvSpPr>
                <p:cNvPr id="72885" name="Freeform 2958"/>
                <p:cNvSpPr>
                  <a:spLocks/>
                </p:cNvSpPr>
                <p:nvPr/>
              </p:nvSpPr>
              <p:spPr bwMode="auto">
                <a:xfrm>
                  <a:off x="4979" y="3077"/>
                  <a:ext cx="45" cy="47"/>
                </a:xfrm>
                <a:custGeom>
                  <a:avLst/>
                  <a:gdLst>
                    <a:gd name="T0" fmla="*/ 34 w 45"/>
                    <a:gd name="T1" fmla="*/ 0 h 47"/>
                    <a:gd name="T2" fmla="*/ 19 w 45"/>
                    <a:gd name="T3" fmla="*/ 0 h 47"/>
                    <a:gd name="T4" fmla="*/ 11 w 45"/>
                    <a:gd name="T5" fmla="*/ 4 h 47"/>
                    <a:gd name="T6" fmla="*/ 5 w 45"/>
                    <a:gd name="T7" fmla="*/ 8 h 47"/>
                    <a:gd name="T8" fmla="*/ 1 w 45"/>
                    <a:gd name="T9" fmla="*/ 18 h 47"/>
                    <a:gd name="T10" fmla="*/ 0 w 45"/>
                    <a:gd name="T11" fmla="*/ 30 h 47"/>
                    <a:gd name="T12" fmla="*/ 5 w 45"/>
                    <a:gd name="T13" fmla="*/ 42 h 47"/>
                    <a:gd name="T14" fmla="*/ 17 w 45"/>
                    <a:gd name="T15" fmla="*/ 46 h 47"/>
                    <a:gd name="T16" fmla="*/ 30 w 45"/>
                    <a:gd name="T17" fmla="*/ 46 h 47"/>
                    <a:gd name="T18" fmla="*/ 44 w 45"/>
                    <a:gd name="T19" fmla="*/ 16 h 47"/>
                    <a:gd name="T20" fmla="*/ 32 w 45"/>
                    <a:gd name="T21" fmla="*/ 0 h 47"/>
                    <a:gd name="T22" fmla="*/ 34 w 45"/>
                    <a:gd name="T23" fmla="*/ 0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
                    <a:gd name="T37" fmla="*/ 0 h 47"/>
                    <a:gd name="T38" fmla="*/ 45 w 45"/>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 h="47">
                      <a:moveTo>
                        <a:pt x="34" y="0"/>
                      </a:moveTo>
                      <a:lnTo>
                        <a:pt x="19" y="0"/>
                      </a:lnTo>
                      <a:lnTo>
                        <a:pt x="11" y="4"/>
                      </a:lnTo>
                      <a:lnTo>
                        <a:pt x="5" y="8"/>
                      </a:lnTo>
                      <a:lnTo>
                        <a:pt x="1" y="18"/>
                      </a:lnTo>
                      <a:lnTo>
                        <a:pt x="0" y="30"/>
                      </a:lnTo>
                      <a:lnTo>
                        <a:pt x="5" y="42"/>
                      </a:lnTo>
                      <a:lnTo>
                        <a:pt x="17" y="46"/>
                      </a:lnTo>
                      <a:lnTo>
                        <a:pt x="30" y="46"/>
                      </a:lnTo>
                      <a:lnTo>
                        <a:pt x="44" y="16"/>
                      </a:lnTo>
                      <a:lnTo>
                        <a:pt x="32" y="0"/>
                      </a:lnTo>
                      <a:lnTo>
                        <a:pt x="34" y="0"/>
                      </a:lnTo>
                    </a:path>
                  </a:pathLst>
                </a:custGeom>
                <a:solidFill>
                  <a:srgbClr val="787878"/>
                </a:solidFill>
                <a:ln w="12700" cap="rnd">
                  <a:solidFill>
                    <a:srgbClr val="000000"/>
                  </a:solidFill>
                  <a:round/>
                  <a:headEnd/>
                  <a:tailEnd/>
                </a:ln>
              </p:spPr>
              <p:txBody>
                <a:bodyPr/>
                <a:lstStyle/>
                <a:p>
                  <a:endParaRPr lang="zh-CN" altLang="en-US"/>
                </a:p>
              </p:txBody>
            </p:sp>
            <p:sp>
              <p:nvSpPr>
                <p:cNvPr id="72886" name="Oval 2959"/>
                <p:cNvSpPr>
                  <a:spLocks noChangeArrowheads="1"/>
                </p:cNvSpPr>
                <p:nvPr/>
              </p:nvSpPr>
              <p:spPr bwMode="auto">
                <a:xfrm>
                  <a:off x="4994" y="3079"/>
                  <a:ext cx="43" cy="41"/>
                </a:xfrm>
                <a:prstGeom prst="ellipse">
                  <a:avLst/>
                </a:prstGeom>
                <a:solidFill>
                  <a:srgbClr val="EBEBEB"/>
                </a:solidFill>
                <a:ln w="12700">
                  <a:solidFill>
                    <a:srgbClr val="000000"/>
                  </a:solidFill>
                  <a:round/>
                  <a:headEnd/>
                  <a:tailEnd/>
                </a:ln>
              </p:spPr>
              <p:txBody>
                <a:bodyPr wrap="none" anchor="ctr"/>
                <a:lstStyle/>
                <a:p>
                  <a:endParaRPr lang="zh-CN" altLang="en-US"/>
                </a:p>
              </p:txBody>
            </p:sp>
            <p:sp>
              <p:nvSpPr>
                <p:cNvPr id="72887" name="Oval 2960"/>
                <p:cNvSpPr>
                  <a:spLocks noChangeArrowheads="1"/>
                </p:cNvSpPr>
                <p:nvPr/>
              </p:nvSpPr>
              <p:spPr bwMode="auto">
                <a:xfrm>
                  <a:off x="5001" y="3085"/>
                  <a:ext cx="28" cy="29"/>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888" name="Freeform 2961"/>
                <p:cNvSpPr>
                  <a:spLocks/>
                </p:cNvSpPr>
                <p:nvPr/>
              </p:nvSpPr>
              <p:spPr bwMode="auto">
                <a:xfrm>
                  <a:off x="4997" y="3081"/>
                  <a:ext cx="30" cy="37"/>
                </a:xfrm>
                <a:custGeom>
                  <a:avLst/>
                  <a:gdLst>
                    <a:gd name="T0" fmla="*/ 17 w 30"/>
                    <a:gd name="T1" fmla="*/ 2 h 37"/>
                    <a:gd name="T2" fmla="*/ 23 w 30"/>
                    <a:gd name="T3" fmla="*/ 6 h 37"/>
                    <a:gd name="T4" fmla="*/ 29 w 30"/>
                    <a:gd name="T5" fmla="*/ 14 h 37"/>
                    <a:gd name="T6" fmla="*/ 29 w 30"/>
                    <a:gd name="T7" fmla="*/ 24 h 37"/>
                    <a:gd name="T8" fmla="*/ 21 w 30"/>
                    <a:gd name="T9" fmla="*/ 30 h 37"/>
                    <a:gd name="T10" fmla="*/ 7 w 30"/>
                    <a:gd name="T11" fmla="*/ 36 h 37"/>
                    <a:gd name="T12" fmla="*/ 4 w 30"/>
                    <a:gd name="T13" fmla="*/ 30 h 37"/>
                    <a:gd name="T14" fmla="*/ 0 w 30"/>
                    <a:gd name="T15" fmla="*/ 22 h 37"/>
                    <a:gd name="T16" fmla="*/ 2 w 30"/>
                    <a:gd name="T17" fmla="*/ 12 h 37"/>
                    <a:gd name="T18" fmla="*/ 6 w 30"/>
                    <a:gd name="T19" fmla="*/ 6 h 37"/>
                    <a:gd name="T20" fmla="*/ 11 w 30"/>
                    <a:gd name="T21" fmla="*/ 2 h 37"/>
                    <a:gd name="T22" fmla="*/ 15 w 30"/>
                    <a:gd name="T23" fmla="*/ 0 h 37"/>
                    <a:gd name="T24" fmla="*/ 17 w 30"/>
                    <a:gd name="T25" fmla="*/ 2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37"/>
                    <a:gd name="T41" fmla="*/ 30 w 30"/>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37">
                      <a:moveTo>
                        <a:pt x="17" y="2"/>
                      </a:moveTo>
                      <a:lnTo>
                        <a:pt x="23" y="6"/>
                      </a:lnTo>
                      <a:lnTo>
                        <a:pt x="29" y="14"/>
                      </a:lnTo>
                      <a:lnTo>
                        <a:pt x="29" y="24"/>
                      </a:lnTo>
                      <a:lnTo>
                        <a:pt x="21" y="30"/>
                      </a:lnTo>
                      <a:lnTo>
                        <a:pt x="7" y="36"/>
                      </a:lnTo>
                      <a:lnTo>
                        <a:pt x="4" y="30"/>
                      </a:lnTo>
                      <a:lnTo>
                        <a:pt x="0" y="22"/>
                      </a:lnTo>
                      <a:lnTo>
                        <a:pt x="2" y="12"/>
                      </a:lnTo>
                      <a:lnTo>
                        <a:pt x="6" y="6"/>
                      </a:lnTo>
                      <a:lnTo>
                        <a:pt x="11" y="2"/>
                      </a:lnTo>
                      <a:lnTo>
                        <a:pt x="15" y="0"/>
                      </a:lnTo>
                      <a:lnTo>
                        <a:pt x="17" y="2"/>
                      </a:lnTo>
                    </a:path>
                  </a:pathLst>
                </a:custGeom>
                <a:solidFill>
                  <a:srgbClr val="ABABAB"/>
                </a:solidFill>
                <a:ln w="12700" cap="rnd">
                  <a:solidFill>
                    <a:srgbClr val="000000"/>
                  </a:solidFill>
                  <a:round/>
                  <a:headEnd/>
                  <a:tailEnd/>
                </a:ln>
              </p:spPr>
              <p:txBody>
                <a:bodyPr/>
                <a:lstStyle/>
                <a:p>
                  <a:endParaRPr lang="zh-CN" altLang="en-US"/>
                </a:p>
              </p:txBody>
            </p:sp>
            <p:sp>
              <p:nvSpPr>
                <p:cNvPr id="72889" name="Freeform 2962"/>
                <p:cNvSpPr>
                  <a:spLocks/>
                </p:cNvSpPr>
                <p:nvPr/>
              </p:nvSpPr>
              <p:spPr bwMode="auto">
                <a:xfrm>
                  <a:off x="4997" y="3091"/>
                  <a:ext cx="22" cy="19"/>
                </a:xfrm>
                <a:custGeom>
                  <a:avLst/>
                  <a:gdLst>
                    <a:gd name="T0" fmla="*/ 6 w 22"/>
                    <a:gd name="T1" fmla="*/ 0 h 19"/>
                    <a:gd name="T2" fmla="*/ 9 w 22"/>
                    <a:gd name="T3" fmla="*/ 2 h 19"/>
                    <a:gd name="T4" fmla="*/ 19 w 22"/>
                    <a:gd name="T5" fmla="*/ 6 h 19"/>
                    <a:gd name="T6" fmla="*/ 21 w 22"/>
                    <a:gd name="T7" fmla="*/ 12 h 19"/>
                    <a:gd name="T8" fmla="*/ 9 w 22"/>
                    <a:gd name="T9" fmla="*/ 18 h 19"/>
                    <a:gd name="T10" fmla="*/ 0 w 22"/>
                    <a:gd name="T11" fmla="*/ 14 h 19"/>
                    <a:gd name="T12" fmla="*/ 0 w 22"/>
                    <a:gd name="T13" fmla="*/ 4 h 19"/>
                    <a:gd name="T14" fmla="*/ 6 w 22"/>
                    <a:gd name="T15" fmla="*/ 0 h 19"/>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19"/>
                    <a:gd name="T26" fmla="*/ 22 w 22"/>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19">
                      <a:moveTo>
                        <a:pt x="6" y="0"/>
                      </a:moveTo>
                      <a:lnTo>
                        <a:pt x="9" y="2"/>
                      </a:lnTo>
                      <a:lnTo>
                        <a:pt x="19" y="6"/>
                      </a:lnTo>
                      <a:lnTo>
                        <a:pt x="21" y="12"/>
                      </a:lnTo>
                      <a:lnTo>
                        <a:pt x="9" y="18"/>
                      </a:lnTo>
                      <a:lnTo>
                        <a:pt x="0" y="14"/>
                      </a:lnTo>
                      <a:lnTo>
                        <a:pt x="0" y="4"/>
                      </a:lnTo>
                      <a:lnTo>
                        <a:pt x="6" y="0"/>
                      </a:lnTo>
                    </a:path>
                  </a:pathLst>
                </a:custGeom>
                <a:solidFill>
                  <a:srgbClr val="D9D9D9"/>
                </a:solidFill>
                <a:ln w="12700" cap="rnd">
                  <a:solidFill>
                    <a:srgbClr val="000000"/>
                  </a:solidFill>
                  <a:round/>
                  <a:headEnd/>
                  <a:tailEnd/>
                </a:ln>
              </p:spPr>
              <p:txBody>
                <a:bodyPr/>
                <a:lstStyle/>
                <a:p>
                  <a:endParaRPr lang="zh-CN" altLang="en-US"/>
                </a:p>
              </p:txBody>
            </p:sp>
            <p:sp>
              <p:nvSpPr>
                <p:cNvPr id="72890" name="Oval 2963"/>
                <p:cNvSpPr>
                  <a:spLocks noChangeArrowheads="1"/>
                </p:cNvSpPr>
                <p:nvPr/>
              </p:nvSpPr>
              <p:spPr bwMode="auto">
                <a:xfrm>
                  <a:off x="5016" y="3101"/>
                  <a:ext cx="11" cy="11"/>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891" name="Line 2964"/>
                <p:cNvSpPr>
                  <a:spLocks noChangeShapeType="1"/>
                </p:cNvSpPr>
                <p:nvPr/>
              </p:nvSpPr>
              <p:spPr bwMode="auto">
                <a:xfrm>
                  <a:off x="5003" y="3093"/>
                  <a:ext cx="1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892" name="Freeform 2965"/>
                <p:cNvSpPr>
                  <a:spLocks/>
                </p:cNvSpPr>
                <p:nvPr/>
              </p:nvSpPr>
              <p:spPr bwMode="auto">
                <a:xfrm>
                  <a:off x="5001" y="3093"/>
                  <a:ext cx="18" cy="19"/>
                </a:xfrm>
                <a:custGeom>
                  <a:avLst/>
                  <a:gdLst>
                    <a:gd name="T0" fmla="*/ 17 w 18"/>
                    <a:gd name="T1" fmla="*/ 18 h 19"/>
                    <a:gd name="T2" fmla="*/ 5 w 18"/>
                    <a:gd name="T3" fmla="*/ 0 h 19"/>
                    <a:gd name="T4" fmla="*/ 3 w 18"/>
                    <a:gd name="T5" fmla="*/ 0 h 19"/>
                    <a:gd name="T6" fmla="*/ 0 w 18"/>
                    <a:gd name="T7" fmla="*/ 6 h 19"/>
                    <a:gd name="T8" fmla="*/ 0 w 18"/>
                    <a:gd name="T9" fmla="*/ 12 h 19"/>
                    <a:gd name="T10" fmla="*/ 0 w 18"/>
                    <a:gd name="T11" fmla="*/ 18 h 19"/>
                    <a:gd name="T12" fmla="*/ 5 w 18"/>
                    <a:gd name="T13" fmla="*/ 18 h 19"/>
                    <a:gd name="T14" fmla="*/ 17 w 18"/>
                    <a:gd name="T15" fmla="*/ 18 h 19"/>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9"/>
                    <a:gd name="T26" fmla="*/ 18 w 18"/>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9">
                      <a:moveTo>
                        <a:pt x="17" y="18"/>
                      </a:moveTo>
                      <a:lnTo>
                        <a:pt x="5" y="0"/>
                      </a:lnTo>
                      <a:lnTo>
                        <a:pt x="3" y="0"/>
                      </a:lnTo>
                      <a:lnTo>
                        <a:pt x="0" y="6"/>
                      </a:lnTo>
                      <a:lnTo>
                        <a:pt x="0" y="12"/>
                      </a:lnTo>
                      <a:lnTo>
                        <a:pt x="0" y="18"/>
                      </a:lnTo>
                      <a:lnTo>
                        <a:pt x="5" y="18"/>
                      </a:lnTo>
                      <a:lnTo>
                        <a:pt x="17" y="18"/>
                      </a:lnTo>
                    </a:path>
                  </a:pathLst>
                </a:custGeom>
                <a:solidFill>
                  <a:srgbClr val="787878"/>
                </a:solidFill>
                <a:ln w="12700" cap="rnd">
                  <a:solidFill>
                    <a:srgbClr val="000000"/>
                  </a:solidFill>
                  <a:round/>
                  <a:headEnd/>
                  <a:tailEnd/>
                </a:ln>
              </p:spPr>
              <p:txBody>
                <a:bodyPr/>
                <a:lstStyle/>
                <a:p>
                  <a:endParaRPr lang="zh-CN" altLang="en-US"/>
                </a:p>
              </p:txBody>
            </p:sp>
            <p:sp>
              <p:nvSpPr>
                <p:cNvPr id="72893" name="Freeform 2966"/>
                <p:cNvSpPr>
                  <a:spLocks/>
                </p:cNvSpPr>
                <p:nvPr/>
              </p:nvSpPr>
              <p:spPr bwMode="auto">
                <a:xfrm>
                  <a:off x="4997" y="3103"/>
                  <a:ext cx="18" cy="20"/>
                </a:xfrm>
                <a:custGeom>
                  <a:avLst/>
                  <a:gdLst>
                    <a:gd name="T0" fmla="*/ 4 w 18"/>
                    <a:gd name="T1" fmla="*/ 19 h 20"/>
                    <a:gd name="T2" fmla="*/ 11 w 18"/>
                    <a:gd name="T3" fmla="*/ 11 h 20"/>
                    <a:gd name="T4" fmla="*/ 17 w 18"/>
                    <a:gd name="T5" fmla="*/ 3 h 20"/>
                    <a:gd name="T6" fmla="*/ 15 w 18"/>
                    <a:gd name="T7" fmla="*/ 0 h 20"/>
                    <a:gd name="T8" fmla="*/ 9 w 18"/>
                    <a:gd name="T9" fmla="*/ 3 h 20"/>
                    <a:gd name="T10" fmla="*/ 6 w 18"/>
                    <a:gd name="T11" fmla="*/ 3 h 20"/>
                    <a:gd name="T12" fmla="*/ 0 w 18"/>
                    <a:gd name="T13" fmla="*/ 0 h 20"/>
                    <a:gd name="T14" fmla="*/ 0 w 18"/>
                    <a:gd name="T15" fmla="*/ 7 h 20"/>
                    <a:gd name="T16" fmla="*/ 4 w 18"/>
                    <a:gd name="T17" fmla="*/ 15 h 20"/>
                    <a:gd name="T18" fmla="*/ 4 w 18"/>
                    <a:gd name="T19" fmla="*/ 19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20"/>
                    <a:gd name="T32" fmla="*/ 18 w 18"/>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20">
                      <a:moveTo>
                        <a:pt x="4" y="19"/>
                      </a:moveTo>
                      <a:lnTo>
                        <a:pt x="11" y="11"/>
                      </a:lnTo>
                      <a:lnTo>
                        <a:pt x="17" y="3"/>
                      </a:lnTo>
                      <a:lnTo>
                        <a:pt x="15" y="0"/>
                      </a:lnTo>
                      <a:lnTo>
                        <a:pt x="9" y="3"/>
                      </a:lnTo>
                      <a:lnTo>
                        <a:pt x="6" y="3"/>
                      </a:lnTo>
                      <a:lnTo>
                        <a:pt x="0" y="0"/>
                      </a:lnTo>
                      <a:lnTo>
                        <a:pt x="0" y="7"/>
                      </a:lnTo>
                      <a:lnTo>
                        <a:pt x="4" y="15"/>
                      </a:lnTo>
                      <a:lnTo>
                        <a:pt x="4" y="19"/>
                      </a:lnTo>
                    </a:path>
                  </a:pathLst>
                </a:custGeom>
                <a:solidFill>
                  <a:srgbClr val="787878"/>
                </a:solidFill>
                <a:ln w="12700" cap="rnd">
                  <a:solidFill>
                    <a:srgbClr val="000000"/>
                  </a:solidFill>
                  <a:round/>
                  <a:headEnd/>
                  <a:tailEnd/>
                </a:ln>
              </p:spPr>
              <p:txBody>
                <a:bodyPr/>
                <a:lstStyle/>
                <a:p>
                  <a:endParaRPr lang="zh-CN" altLang="en-US"/>
                </a:p>
              </p:txBody>
            </p:sp>
            <p:sp>
              <p:nvSpPr>
                <p:cNvPr id="72894" name="Freeform 2967"/>
                <p:cNvSpPr>
                  <a:spLocks/>
                </p:cNvSpPr>
                <p:nvPr/>
              </p:nvSpPr>
              <p:spPr bwMode="auto">
                <a:xfrm>
                  <a:off x="4997" y="3077"/>
                  <a:ext cx="44" cy="49"/>
                </a:xfrm>
                <a:custGeom>
                  <a:avLst/>
                  <a:gdLst>
                    <a:gd name="T0" fmla="*/ 33 w 44"/>
                    <a:gd name="T1" fmla="*/ 0 h 49"/>
                    <a:gd name="T2" fmla="*/ 17 w 44"/>
                    <a:gd name="T3" fmla="*/ 0 h 49"/>
                    <a:gd name="T4" fmla="*/ 9 w 44"/>
                    <a:gd name="T5" fmla="*/ 4 h 49"/>
                    <a:gd name="T6" fmla="*/ 6 w 44"/>
                    <a:gd name="T7" fmla="*/ 8 h 49"/>
                    <a:gd name="T8" fmla="*/ 0 w 44"/>
                    <a:gd name="T9" fmla="*/ 18 h 49"/>
                    <a:gd name="T10" fmla="*/ 0 w 44"/>
                    <a:gd name="T11" fmla="*/ 32 h 49"/>
                    <a:gd name="T12" fmla="*/ 6 w 44"/>
                    <a:gd name="T13" fmla="*/ 44 h 49"/>
                    <a:gd name="T14" fmla="*/ 15 w 44"/>
                    <a:gd name="T15" fmla="*/ 48 h 49"/>
                    <a:gd name="T16" fmla="*/ 29 w 44"/>
                    <a:gd name="T17" fmla="*/ 48 h 49"/>
                    <a:gd name="T18" fmla="*/ 31 w 44"/>
                    <a:gd name="T19" fmla="*/ 48 h 49"/>
                    <a:gd name="T20" fmla="*/ 43 w 44"/>
                    <a:gd name="T21" fmla="*/ 16 h 49"/>
                    <a:gd name="T22" fmla="*/ 33 w 44"/>
                    <a:gd name="T23" fmla="*/ 0 h 49"/>
                    <a:gd name="T24" fmla="*/ 33 w 44"/>
                    <a:gd name="T25" fmla="*/ 0 h 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
                    <a:gd name="T40" fmla="*/ 0 h 49"/>
                    <a:gd name="T41" fmla="*/ 44 w 44"/>
                    <a:gd name="T42" fmla="*/ 49 h 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 h="49">
                      <a:moveTo>
                        <a:pt x="33" y="0"/>
                      </a:moveTo>
                      <a:lnTo>
                        <a:pt x="17" y="0"/>
                      </a:lnTo>
                      <a:lnTo>
                        <a:pt x="9" y="4"/>
                      </a:lnTo>
                      <a:lnTo>
                        <a:pt x="6" y="8"/>
                      </a:lnTo>
                      <a:lnTo>
                        <a:pt x="0" y="18"/>
                      </a:lnTo>
                      <a:lnTo>
                        <a:pt x="0" y="32"/>
                      </a:lnTo>
                      <a:lnTo>
                        <a:pt x="6" y="44"/>
                      </a:lnTo>
                      <a:lnTo>
                        <a:pt x="15" y="48"/>
                      </a:lnTo>
                      <a:lnTo>
                        <a:pt x="29" y="48"/>
                      </a:lnTo>
                      <a:lnTo>
                        <a:pt x="31" y="48"/>
                      </a:lnTo>
                      <a:lnTo>
                        <a:pt x="43" y="16"/>
                      </a:lnTo>
                      <a:lnTo>
                        <a:pt x="33" y="0"/>
                      </a:lnTo>
                    </a:path>
                  </a:pathLst>
                </a:custGeom>
                <a:solidFill>
                  <a:srgbClr val="787878"/>
                </a:solidFill>
                <a:ln w="12700" cap="rnd">
                  <a:solidFill>
                    <a:srgbClr val="000000"/>
                  </a:solidFill>
                  <a:round/>
                  <a:headEnd/>
                  <a:tailEnd/>
                </a:ln>
              </p:spPr>
              <p:txBody>
                <a:bodyPr/>
                <a:lstStyle/>
                <a:p>
                  <a:endParaRPr lang="zh-CN" altLang="en-US"/>
                </a:p>
              </p:txBody>
            </p:sp>
            <p:sp>
              <p:nvSpPr>
                <p:cNvPr id="72895" name="Oval 2968"/>
                <p:cNvSpPr>
                  <a:spLocks noChangeArrowheads="1"/>
                </p:cNvSpPr>
                <p:nvPr/>
              </p:nvSpPr>
              <p:spPr bwMode="auto">
                <a:xfrm>
                  <a:off x="5008" y="3079"/>
                  <a:ext cx="46" cy="43"/>
                </a:xfrm>
                <a:prstGeom prst="ellipse">
                  <a:avLst/>
                </a:prstGeom>
                <a:solidFill>
                  <a:srgbClr val="EBEBEB"/>
                </a:solidFill>
                <a:ln w="12700">
                  <a:solidFill>
                    <a:srgbClr val="000000"/>
                  </a:solidFill>
                  <a:round/>
                  <a:headEnd/>
                  <a:tailEnd/>
                </a:ln>
              </p:spPr>
              <p:txBody>
                <a:bodyPr wrap="none" anchor="ctr"/>
                <a:lstStyle/>
                <a:p>
                  <a:endParaRPr lang="zh-CN" altLang="en-US"/>
                </a:p>
              </p:txBody>
            </p:sp>
            <p:sp>
              <p:nvSpPr>
                <p:cNvPr id="72896" name="Oval 2969"/>
                <p:cNvSpPr>
                  <a:spLocks noChangeArrowheads="1"/>
                </p:cNvSpPr>
                <p:nvPr/>
              </p:nvSpPr>
              <p:spPr bwMode="auto">
                <a:xfrm>
                  <a:off x="5016" y="3085"/>
                  <a:ext cx="30" cy="33"/>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897" name="Freeform 2970"/>
                <p:cNvSpPr>
                  <a:spLocks/>
                </p:cNvSpPr>
                <p:nvPr/>
              </p:nvSpPr>
              <p:spPr bwMode="auto">
                <a:xfrm>
                  <a:off x="5012" y="3081"/>
                  <a:ext cx="31" cy="39"/>
                </a:xfrm>
                <a:custGeom>
                  <a:avLst/>
                  <a:gdLst>
                    <a:gd name="T0" fmla="*/ 18 w 31"/>
                    <a:gd name="T1" fmla="*/ 0 h 39"/>
                    <a:gd name="T2" fmla="*/ 24 w 31"/>
                    <a:gd name="T3" fmla="*/ 6 h 39"/>
                    <a:gd name="T4" fmla="*/ 30 w 31"/>
                    <a:gd name="T5" fmla="*/ 16 h 39"/>
                    <a:gd name="T6" fmla="*/ 30 w 31"/>
                    <a:gd name="T7" fmla="*/ 24 h 39"/>
                    <a:gd name="T8" fmla="*/ 20 w 31"/>
                    <a:gd name="T9" fmla="*/ 32 h 39"/>
                    <a:gd name="T10" fmla="*/ 10 w 31"/>
                    <a:gd name="T11" fmla="*/ 36 h 39"/>
                    <a:gd name="T12" fmla="*/ 10 w 31"/>
                    <a:gd name="T13" fmla="*/ 38 h 39"/>
                    <a:gd name="T14" fmla="*/ 4 w 31"/>
                    <a:gd name="T15" fmla="*/ 30 h 39"/>
                    <a:gd name="T16" fmla="*/ 0 w 31"/>
                    <a:gd name="T17" fmla="*/ 24 h 39"/>
                    <a:gd name="T18" fmla="*/ 2 w 31"/>
                    <a:gd name="T19" fmla="*/ 12 h 39"/>
                    <a:gd name="T20" fmla="*/ 6 w 31"/>
                    <a:gd name="T21" fmla="*/ 6 h 39"/>
                    <a:gd name="T22" fmla="*/ 12 w 31"/>
                    <a:gd name="T23" fmla="*/ 2 h 39"/>
                    <a:gd name="T24" fmla="*/ 18 w 31"/>
                    <a:gd name="T25" fmla="*/ 0 h 39"/>
                    <a:gd name="T26" fmla="*/ 18 w 31"/>
                    <a:gd name="T27" fmla="*/ 0 h 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1"/>
                    <a:gd name="T43" fmla="*/ 0 h 39"/>
                    <a:gd name="T44" fmla="*/ 31 w 31"/>
                    <a:gd name="T45" fmla="*/ 39 h 3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1" h="39">
                      <a:moveTo>
                        <a:pt x="18" y="0"/>
                      </a:moveTo>
                      <a:lnTo>
                        <a:pt x="24" y="6"/>
                      </a:lnTo>
                      <a:lnTo>
                        <a:pt x="30" y="16"/>
                      </a:lnTo>
                      <a:lnTo>
                        <a:pt x="30" y="24"/>
                      </a:lnTo>
                      <a:lnTo>
                        <a:pt x="20" y="32"/>
                      </a:lnTo>
                      <a:lnTo>
                        <a:pt x="10" y="36"/>
                      </a:lnTo>
                      <a:lnTo>
                        <a:pt x="10" y="38"/>
                      </a:lnTo>
                      <a:lnTo>
                        <a:pt x="4" y="30"/>
                      </a:lnTo>
                      <a:lnTo>
                        <a:pt x="0" y="24"/>
                      </a:lnTo>
                      <a:lnTo>
                        <a:pt x="2" y="12"/>
                      </a:lnTo>
                      <a:lnTo>
                        <a:pt x="6" y="6"/>
                      </a:lnTo>
                      <a:lnTo>
                        <a:pt x="12" y="2"/>
                      </a:lnTo>
                      <a:lnTo>
                        <a:pt x="18" y="0"/>
                      </a:lnTo>
                    </a:path>
                  </a:pathLst>
                </a:custGeom>
                <a:solidFill>
                  <a:srgbClr val="ABABAB"/>
                </a:solidFill>
                <a:ln w="12700" cap="rnd">
                  <a:solidFill>
                    <a:srgbClr val="000000"/>
                  </a:solidFill>
                  <a:round/>
                  <a:headEnd/>
                  <a:tailEnd/>
                </a:ln>
              </p:spPr>
              <p:txBody>
                <a:bodyPr/>
                <a:lstStyle/>
                <a:p>
                  <a:endParaRPr lang="zh-CN" altLang="en-US"/>
                </a:p>
              </p:txBody>
            </p:sp>
            <p:sp>
              <p:nvSpPr>
                <p:cNvPr id="72898" name="Freeform 2971"/>
                <p:cNvSpPr>
                  <a:spLocks/>
                </p:cNvSpPr>
                <p:nvPr/>
              </p:nvSpPr>
              <p:spPr bwMode="auto">
                <a:xfrm>
                  <a:off x="5012" y="3093"/>
                  <a:ext cx="21" cy="19"/>
                </a:xfrm>
                <a:custGeom>
                  <a:avLst/>
                  <a:gdLst>
                    <a:gd name="T0" fmla="*/ 6 w 21"/>
                    <a:gd name="T1" fmla="*/ 0 h 19"/>
                    <a:gd name="T2" fmla="*/ 12 w 21"/>
                    <a:gd name="T3" fmla="*/ 0 h 19"/>
                    <a:gd name="T4" fmla="*/ 20 w 21"/>
                    <a:gd name="T5" fmla="*/ 4 h 19"/>
                    <a:gd name="T6" fmla="*/ 20 w 21"/>
                    <a:gd name="T7" fmla="*/ 10 h 19"/>
                    <a:gd name="T8" fmla="*/ 10 w 21"/>
                    <a:gd name="T9" fmla="*/ 18 h 19"/>
                    <a:gd name="T10" fmla="*/ 0 w 21"/>
                    <a:gd name="T11" fmla="*/ 12 h 19"/>
                    <a:gd name="T12" fmla="*/ 0 w 21"/>
                    <a:gd name="T13" fmla="*/ 2 h 19"/>
                    <a:gd name="T14" fmla="*/ 6 w 21"/>
                    <a:gd name="T15" fmla="*/ 0 h 19"/>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19"/>
                    <a:gd name="T26" fmla="*/ 21 w 21"/>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19">
                      <a:moveTo>
                        <a:pt x="6" y="0"/>
                      </a:moveTo>
                      <a:lnTo>
                        <a:pt x="12" y="0"/>
                      </a:lnTo>
                      <a:lnTo>
                        <a:pt x="20" y="4"/>
                      </a:lnTo>
                      <a:lnTo>
                        <a:pt x="20" y="10"/>
                      </a:lnTo>
                      <a:lnTo>
                        <a:pt x="10" y="18"/>
                      </a:lnTo>
                      <a:lnTo>
                        <a:pt x="0" y="12"/>
                      </a:lnTo>
                      <a:lnTo>
                        <a:pt x="0" y="2"/>
                      </a:lnTo>
                      <a:lnTo>
                        <a:pt x="6" y="0"/>
                      </a:lnTo>
                    </a:path>
                  </a:pathLst>
                </a:custGeom>
                <a:solidFill>
                  <a:srgbClr val="D9D9D9"/>
                </a:solidFill>
                <a:ln w="12700" cap="rnd">
                  <a:solidFill>
                    <a:srgbClr val="000000"/>
                  </a:solidFill>
                  <a:round/>
                  <a:headEnd/>
                  <a:tailEnd/>
                </a:ln>
              </p:spPr>
              <p:txBody>
                <a:bodyPr/>
                <a:lstStyle/>
                <a:p>
                  <a:endParaRPr lang="zh-CN" altLang="en-US"/>
                </a:p>
              </p:txBody>
            </p:sp>
            <p:sp>
              <p:nvSpPr>
                <p:cNvPr id="72899" name="Oval 2972"/>
                <p:cNvSpPr>
                  <a:spLocks noChangeArrowheads="1"/>
                </p:cNvSpPr>
                <p:nvPr/>
              </p:nvSpPr>
              <p:spPr bwMode="auto">
                <a:xfrm>
                  <a:off x="5033" y="3103"/>
                  <a:ext cx="12" cy="11"/>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900" name="Line 2973"/>
                <p:cNvSpPr>
                  <a:spLocks noChangeShapeType="1"/>
                </p:cNvSpPr>
                <p:nvPr/>
              </p:nvSpPr>
              <p:spPr bwMode="auto">
                <a:xfrm>
                  <a:off x="5018" y="3093"/>
                  <a:ext cx="1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01" name="Freeform 2974"/>
                <p:cNvSpPr>
                  <a:spLocks/>
                </p:cNvSpPr>
                <p:nvPr/>
              </p:nvSpPr>
              <p:spPr bwMode="auto">
                <a:xfrm>
                  <a:off x="5015" y="3093"/>
                  <a:ext cx="20" cy="19"/>
                </a:xfrm>
                <a:custGeom>
                  <a:avLst/>
                  <a:gdLst>
                    <a:gd name="T0" fmla="*/ 19 w 20"/>
                    <a:gd name="T1" fmla="*/ 18 h 19"/>
                    <a:gd name="T2" fmla="*/ 6 w 20"/>
                    <a:gd name="T3" fmla="*/ 0 h 19"/>
                    <a:gd name="T4" fmla="*/ 3 w 20"/>
                    <a:gd name="T5" fmla="*/ 0 h 19"/>
                    <a:gd name="T6" fmla="*/ 0 w 20"/>
                    <a:gd name="T7" fmla="*/ 6 h 19"/>
                    <a:gd name="T8" fmla="*/ 0 w 20"/>
                    <a:gd name="T9" fmla="*/ 12 h 19"/>
                    <a:gd name="T10" fmla="*/ 3 w 20"/>
                    <a:gd name="T11" fmla="*/ 18 h 19"/>
                    <a:gd name="T12" fmla="*/ 6 w 20"/>
                    <a:gd name="T13" fmla="*/ 18 h 19"/>
                    <a:gd name="T14" fmla="*/ 19 w 20"/>
                    <a:gd name="T15" fmla="*/ 18 h 19"/>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19"/>
                    <a:gd name="T26" fmla="*/ 20 w 20"/>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19">
                      <a:moveTo>
                        <a:pt x="19" y="18"/>
                      </a:moveTo>
                      <a:lnTo>
                        <a:pt x="6" y="0"/>
                      </a:lnTo>
                      <a:lnTo>
                        <a:pt x="3" y="0"/>
                      </a:lnTo>
                      <a:lnTo>
                        <a:pt x="0" y="6"/>
                      </a:lnTo>
                      <a:lnTo>
                        <a:pt x="0" y="12"/>
                      </a:lnTo>
                      <a:lnTo>
                        <a:pt x="3" y="18"/>
                      </a:lnTo>
                      <a:lnTo>
                        <a:pt x="6" y="18"/>
                      </a:lnTo>
                      <a:lnTo>
                        <a:pt x="19" y="18"/>
                      </a:lnTo>
                    </a:path>
                  </a:pathLst>
                </a:custGeom>
                <a:solidFill>
                  <a:srgbClr val="787878"/>
                </a:solidFill>
                <a:ln w="12700" cap="rnd">
                  <a:solidFill>
                    <a:srgbClr val="000000"/>
                  </a:solidFill>
                  <a:round/>
                  <a:headEnd/>
                  <a:tailEnd/>
                </a:ln>
              </p:spPr>
              <p:txBody>
                <a:bodyPr/>
                <a:lstStyle/>
                <a:p>
                  <a:endParaRPr lang="zh-CN" altLang="en-US"/>
                </a:p>
              </p:txBody>
            </p:sp>
            <p:sp>
              <p:nvSpPr>
                <p:cNvPr id="72902" name="Freeform 2975"/>
                <p:cNvSpPr>
                  <a:spLocks/>
                </p:cNvSpPr>
                <p:nvPr/>
              </p:nvSpPr>
              <p:spPr bwMode="auto">
                <a:xfrm>
                  <a:off x="5012" y="3105"/>
                  <a:ext cx="21" cy="19"/>
                </a:xfrm>
                <a:custGeom>
                  <a:avLst/>
                  <a:gdLst>
                    <a:gd name="T0" fmla="*/ 4 w 21"/>
                    <a:gd name="T1" fmla="*/ 18 h 19"/>
                    <a:gd name="T2" fmla="*/ 14 w 21"/>
                    <a:gd name="T3" fmla="*/ 14 h 19"/>
                    <a:gd name="T4" fmla="*/ 20 w 21"/>
                    <a:gd name="T5" fmla="*/ 0 h 19"/>
                    <a:gd name="T6" fmla="*/ 16 w 21"/>
                    <a:gd name="T7" fmla="*/ 0 h 19"/>
                    <a:gd name="T8" fmla="*/ 10 w 21"/>
                    <a:gd name="T9" fmla="*/ 0 h 19"/>
                    <a:gd name="T10" fmla="*/ 6 w 21"/>
                    <a:gd name="T11" fmla="*/ 0 h 19"/>
                    <a:gd name="T12" fmla="*/ 0 w 21"/>
                    <a:gd name="T13" fmla="*/ 0 h 19"/>
                    <a:gd name="T14" fmla="*/ 0 w 21"/>
                    <a:gd name="T15" fmla="*/ 5 h 19"/>
                    <a:gd name="T16" fmla="*/ 4 w 21"/>
                    <a:gd name="T17" fmla="*/ 18 h 19"/>
                    <a:gd name="T18" fmla="*/ 4 w 21"/>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19"/>
                    <a:gd name="T32" fmla="*/ 21 w 21"/>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19">
                      <a:moveTo>
                        <a:pt x="4" y="18"/>
                      </a:moveTo>
                      <a:lnTo>
                        <a:pt x="14" y="14"/>
                      </a:lnTo>
                      <a:lnTo>
                        <a:pt x="20" y="0"/>
                      </a:lnTo>
                      <a:lnTo>
                        <a:pt x="16" y="0"/>
                      </a:lnTo>
                      <a:lnTo>
                        <a:pt x="10" y="0"/>
                      </a:lnTo>
                      <a:lnTo>
                        <a:pt x="6" y="0"/>
                      </a:lnTo>
                      <a:lnTo>
                        <a:pt x="0" y="0"/>
                      </a:lnTo>
                      <a:lnTo>
                        <a:pt x="0" y="5"/>
                      </a:lnTo>
                      <a:lnTo>
                        <a:pt x="4" y="18"/>
                      </a:lnTo>
                    </a:path>
                  </a:pathLst>
                </a:custGeom>
                <a:solidFill>
                  <a:srgbClr val="787878"/>
                </a:solidFill>
                <a:ln w="12700" cap="rnd">
                  <a:solidFill>
                    <a:srgbClr val="000000"/>
                  </a:solidFill>
                  <a:round/>
                  <a:headEnd/>
                  <a:tailEnd/>
                </a:ln>
              </p:spPr>
              <p:txBody>
                <a:bodyPr/>
                <a:lstStyle/>
                <a:p>
                  <a:endParaRPr lang="zh-CN" altLang="en-US"/>
                </a:p>
              </p:txBody>
            </p:sp>
            <p:sp>
              <p:nvSpPr>
                <p:cNvPr id="72903" name="Freeform 2976"/>
                <p:cNvSpPr>
                  <a:spLocks/>
                </p:cNvSpPr>
                <p:nvPr/>
              </p:nvSpPr>
              <p:spPr bwMode="auto">
                <a:xfrm>
                  <a:off x="4926" y="3085"/>
                  <a:ext cx="48" cy="53"/>
                </a:xfrm>
                <a:custGeom>
                  <a:avLst/>
                  <a:gdLst>
                    <a:gd name="T0" fmla="*/ 35 w 48"/>
                    <a:gd name="T1" fmla="*/ 0 h 53"/>
                    <a:gd name="T2" fmla="*/ 17 w 48"/>
                    <a:gd name="T3" fmla="*/ 0 h 53"/>
                    <a:gd name="T4" fmla="*/ 11 w 48"/>
                    <a:gd name="T5" fmla="*/ 4 h 53"/>
                    <a:gd name="T6" fmla="*/ 5 w 48"/>
                    <a:gd name="T7" fmla="*/ 10 h 53"/>
                    <a:gd name="T8" fmla="*/ 0 w 48"/>
                    <a:gd name="T9" fmla="*/ 20 h 53"/>
                    <a:gd name="T10" fmla="*/ 0 w 48"/>
                    <a:gd name="T11" fmla="*/ 34 h 53"/>
                    <a:gd name="T12" fmla="*/ 5 w 48"/>
                    <a:gd name="T13" fmla="*/ 46 h 53"/>
                    <a:gd name="T14" fmla="*/ 15 w 48"/>
                    <a:gd name="T15" fmla="*/ 52 h 53"/>
                    <a:gd name="T16" fmla="*/ 17 w 48"/>
                    <a:gd name="T17" fmla="*/ 52 h 53"/>
                    <a:gd name="T18" fmla="*/ 33 w 48"/>
                    <a:gd name="T19" fmla="*/ 52 h 53"/>
                    <a:gd name="T20" fmla="*/ 47 w 48"/>
                    <a:gd name="T21" fmla="*/ 18 h 53"/>
                    <a:gd name="T22" fmla="*/ 35 w 48"/>
                    <a:gd name="T23" fmla="*/ 0 h 53"/>
                    <a:gd name="T24" fmla="*/ 35 w 48"/>
                    <a:gd name="T25" fmla="*/ 0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53"/>
                    <a:gd name="T41" fmla="*/ 48 w 48"/>
                    <a:gd name="T42" fmla="*/ 53 h 5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53">
                      <a:moveTo>
                        <a:pt x="35" y="0"/>
                      </a:moveTo>
                      <a:lnTo>
                        <a:pt x="17" y="0"/>
                      </a:lnTo>
                      <a:lnTo>
                        <a:pt x="11" y="4"/>
                      </a:lnTo>
                      <a:lnTo>
                        <a:pt x="5" y="10"/>
                      </a:lnTo>
                      <a:lnTo>
                        <a:pt x="0" y="20"/>
                      </a:lnTo>
                      <a:lnTo>
                        <a:pt x="0" y="34"/>
                      </a:lnTo>
                      <a:lnTo>
                        <a:pt x="5" y="46"/>
                      </a:lnTo>
                      <a:lnTo>
                        <a:pt x="15" y="52"/>
                      </a:lnTo>
                      <a:lnTo>
                        <a:pt x="17" y="52"/>
                      </a:lnTo>
                      <a:lnTo>
                        <a:pt x="33" y="52"/>
                      </a:lnTo>
                      <a:lnTo>
                        <a:pt x="47" y="18"/>
                      </a:lnTo>
                      <a:lnTo>
                        <a:pt x="35" y="0"/>
                      </a:lnTo>
                    </a:path>
                  </a:pathLst>
                </a:custGeom>
                <a:solidFill>
                  <a:srgbClr val="787878"/>
                </a:solidFill>
                <a:ln w="12700" cap="rnd">
                  <a:solidFill>
                    <a:srgbClr val="000000"/>
                  </a:solidFill>
                  <a:round/>
                  <a:headEnd/>
                  <a:tailEnd/>
                </a:ln>
              </p:spPr>
              <p:txBody>
                <a:bodyPr/>
                <a:lstStyle/>
                <a:p>
                  <a:endParaRPr lang="zh-CN" altLang="en-US"/>
                </a:p>
              </p:txBody>
            </p:sp>
            <p:sp>
              <p:nvSpPr>
                <p:cNvPr id="72904" name="Oval 2977"/>
                <p:cNvSpPr>
                  <a:spLocks noChangeArrowheads="1"/>
                </p:cNvSpPr>
                <p:nvPr/>
              </p:nvSpPr>
              <p:spPr bwMode="auto">
                <a:xfrm>
                  <a:off x="4941" y="3089"/>
                  <a:ext cx="46" cy="43"/>
                </a:xfrm>
                <a:prstGeom prst="ellipse">
                  <a:avLst/>
                </a:prstGeom>
                <a:solidFill>
                  <a:srgbClr val="EBEBEB"/>
                </a:solidFill>
                <a:ln w="12700">
                  <a:solidFill>
                    <a:srgbClr val="000000"/>
                  </a:solidFill>
                  <a:round/>
                  <a:headEnd/>
                  <a:tailEnd/>
                </a:ln>
              </p:spPr>
              <p:txBody>
                <a:bodyPr wrap="none" anchor="ctr"/>
                <a:lstStyle/>
                <a:p>
                  <a:endParaRPr lang="zh-CN" altLang="en-US"/>
                </a:p>
              </p:txBody>
            </p:sp>
            <p:sp>
              <p:nvSpPr>
                <p:cNvPr id="72905" name="Oval 2978"/>
                <p:cNvSpPr>
                  <a:spLocks noChangeArrowheads="1"/>
                </p:cNvSpPr>
                <p:nvPr/>
              </p:nvSpPr>
              <p:spPr bwMode="auto">
                <a:xfrm>
                  <a:off x="4948" y="3093"/>
                  <a:ext cx="32" cy="33"/>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906" name="Freeform 2979"/>
                <p:cNvSpPr>
                  <a:spLocks/>
                </p:cNvSpPr>
                <p:nvPr/>
              </p:nvSpPr>
              <p:spPr bwMode="auto">
                <a:xfrm>
                  <a:off x="4943" y="3091"/>
                  <a:ext cx="30" cy="39"/>
                </a:xfrm>
                <a:custGeom>
                  <a:avLst/>
                  <a:gdLst>
                    <a:gd name="T0" fmla="*/ 18 w 30"/>
                    <a:gd name="T1" fmla="*/ 2 h 39"/>
                    <a:gd name="T2" fmla="*/ 26 w 30"/>
                    <a:gd name="T3" fmla="*/ 6 h 39"/>
                    <a:gd name="T4" fmla="*/ 29 w 30"/>
                    <a:gd name="T5" fmla="*/ 16 h 39"/>
                    <a:gd name="T6" fmla="*/ 29 w 30"/>
                    <a:gd name="T7" fmla="*/ 24 h 39"/>
                    <a:gd name="T8" fmla="*/ 22 w 30"/>
                    <a:gd name="T9" fmla="*/ 32 h 39"/>
                    <a:gd name="T10" fmla="*/ 12 w 30"/>
                    <a:gd name="T11" fmla="*/ 38 h 39"/>
                    <a:gd name="T12" fmla="*/ 10 w 30"/>
                    <a:gd name="T13" fmla="*/ 38 h 39"/>
                    <a:gd name="T14" fmla="*/ 2 w 30"/>
                    <a:gd name="T15" fmla="*/ 32 h 39"/>
                    <a:gd name="T16" fmla="*/ 0 w 30"/>
                    <a:gd name="T17" fmla="*/ 24 h 39"/>
                    <a:gd name="T18" fmla="*/ 0 w 30"/>
                    <a:gd name="T19" fmla="*/ 14 h 39"/>
                    <a:gd name="T20" fmla="*/ 6 w 30"/>
                    <a:gd name="T21" fmla="*/ 6 h 39"/>
                    <a:gd name="T22" fmla="*/ 14 w 30"/>
                    <a:gd name="T23" fmla="*/ 2 h 39"/>
                    <a:gd name="T24" fmla="*/ 18 w 30"/>
                    <a:gd name="T25" fmla="*/ 0 h 39"/>
                    <a:gd name="T26" fmla="*/ 18 w 30"/>
                    <a:gd name="T27" fmla="*/ 2 h 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
                    <a:gd name="T43" fmla="*/ 0 h 39"/>
                    <a:gd name="T44" fmla="*/ 30 w 30"/>
                    <a:gd name="T45" fmla="*/ 39 h 3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 h="39">
                      <a:moveTo>
                        <a:pt x="18" y="2"/>
                      </a:moveTo>
                      <a:lnTo>
                        <a:pt x="26" y="6"/>
                      </a:lnTo>
                      <a:lnTo>
                        <a:pt x="29" y="16"/>
                      </a:lnTo>
                      <a:lnTo>
                        <a:pt x="29" y="24"/>
                      </a:lnTo>
                      <a:lnTo>
                        <a:pt x="22" y="32"/>
                      </a:lnTo>
                      <a:lnTo>
                        <a:pt x="12" y="38"/>
                      </a:lnTo>
                      <a:lnTo>
                        <a:pt x="10" y="38"/>
                      </a:lnTo>
                      <a:lnTo>
                        <a:pt x="2" y="32"/>
                      </a:lnTo>
                      <a:lnTo>
                        <a:pt x="0" y="24"/>
                      </a:lnTo>
                      <a:lnTo>
                        <a:pt x="0" y="14"/>
                      </a:lnTo>
                      <a:lnTo>
                        <a:pt x="6" y="6"/>
                      </a:lnTo>
                      <a:lnTo>
                        <a:pt x="14" y="2"/>
                      </a:lnTo>
                      <a:lnTo>
                        <a:pt x="18" y="0"/>
                      </a:lnTo>
                      <a:lnTo>
                        <a:pt x="18" y="2"/>
                      </a:lnTo>
                    </a:path>
                  </a:pathLst>
                </a:custGeom>
                <a:solidFill>
                  <a:srgbClr val="ABABAB"/>
                </a:solidFill>
                <a:ln w="12700" cap="rnd">
                  <a:solidFill>
                    <a:srgbClr val="000000"/>
                  </a:solidFill>
                  <a:round/>
                  <a:headEnd/>
                  <a:tailEnd/>
                </a:ln>
              </p:spPr>
              <p:txBody>
                <a:bodyPr/>
                <a:lstStyle/>
                <a:p>
                  <a:endParaRPr lang="zh-CN" altLang="en-US"/>
                </a:p>
              </p:txBody>
            </p:sp>
            <p:sp>
              <p:nvSpPr>
                <p:cNvPr id="72907" name="Freeform 2980"/>
                <p:cNvSpPr>
                  <a:spLocks/>
                </p:cNvSpPr>
                <p:nvPr/>
              </p:nvSpPr>
              <p:spPr bwMode="auto">
                <a:xfrm>
                  <a:off x="4941" y="3101"/>
                  <a:ext cx="25" cy="21"/>
                </a:xfrm>
                <a:custGeom>
                  <a:avLst/>
                  <a:gdLst>
                    <a:gd name="T0" fmla="*/ 8 w 25"/>
                    <a:gd name="T1" fmla="*/ 0 h 21"/>
                    <a:gd name="T2" fmla="*/ 16 w 25"/>
                    <a:gd name="T3" fmla="*/ 0 h 21"/>
                    <a:gd name="T4" fmla="*/ 24 w 25"/>
                    <a:gd name="T5" fmla="*/ 6 h 21"/>
                    <a:gd name="T6" fmla="*/ 24 w 25"/>
                    <a:gd name="T7" fmla="*/ 12 h 21"/>
                    <a:gd name="T8" fmla="*/ 14 w 25"/>
                    <a:gd name="T9" fmla="*/ 20 h 21"/>
                    <a:gd name="T10" fmla="*/ 0 w 25"/>
                    <a:gd name="T11" fmla="*/ 14 h 21"/>
                    <a:gd name="T12" fmla="*/ 0 w 25"/>
                    <a:gd name="T13" fmla="*/ 4 h 21"/>
                    <a:gd name="T14" fmla="*/ 8 w 25"/>
                    <a:gd name="T15" fmla="*/ 0 h 21"/>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21"/>
                    <a:gd name="T26" fmla="*/ 25 w 25"/>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21">
                      <a:moveTo>
                        <a:pt x="8" y="0"/>
                      </a:moveTo>
                      <a:lnTo>
                        <a:pt x="16" y="0"/>
                      </a:lnTo>
                      <a:lnTo>
                        <a:pt x="24" y="6"/>
                      </a:lnTo>
                      <a:lnTo>
                        <a:pt x="24" y="12"/>
                      </a:lnTo>
                      <a:lnTo>
                        <a:pt x="14" y="20"/>
                      </a:lnTo>
                      <a:lnTo>
                        <a:pt x="0" y="14"/>
                      </a:lnTo>
                      <a:lnTo>
                        <a:pt x="0" y="4"/>
                      </a:lnTo>
                      <a:lnTo>
                        <a:pt x="8" y="0"/>
                      </a:lnTo>
                    </a:path>
                  </a:pathLst>
                </a:custGeom>
                <a:solidFill>
                  <a:srgbClr val="D9D9D9"/>
                </a:solidFill>
                <a:ln w="12700" cap="rnd">
                  <a:solidFill>
                    <a:srgbClr val="000000"/>
                  </a:solidFill>
                  <a:round/>
                  <a:headEnd/>
                  <a:tailEnd/>
                </a:ln>
              </p:spPr>
              <p:txBody>
                <a:bodyPr/>
                <a:lstStyle/>
                <a:p>
                  <a:endParaRPr lang="zh-CN" altLang="en-US"/>
                </a:p>
              </p:txBody>
            </p:sp>
            <p:sp>
              <p:nvSpPr>
                <p:cNvPr id="72908" name="Oval 2981"/>
                <p:cNvSpPr>
                  <a:spLocks noChangeArrowheads="1"/>
                </p:cNvSpPr>
                <p:nvPr/>
              </p:nvSpPr>
              <p:spPr bwMode="auto">
                <a:xfrm>
                  <a:off x="4965" y="3113"/>
                  <a:ext cx="11" cy="11"/>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909" name="Line 2982"/>
                <p:cNvSpPr>
                  <a:spLocks noChangeShapeType="1"/>
                </p:cNvSpPr>
                <p:nvPr/>
              </p:nvSpPr>
              <p:spPr bwMode="auto">
                <a:xfrm>
                  <a:off x="4949" y="3101"/>
                  <a:ext cx="5"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10" name="Freeform 2983"/>
                <p:cNvSpPr>
                  <a:spLocks/>
                </p:cNvSpPr>
                <p:nvPr/>
              </p:nvSpPr>
              <p:spPr bwMode="auto">
                <a:xfrm>
                  <a:off x="4945" y="3105"/>
                  <a:ext cx="19" cy="19"/>
                </a:xfrm>
                <a:custGeom>
                  <a:avLst/>
                  <a:gdLst>
                    <a:gd name="T0" fmla="*/ 18 w 19"/>
                    <a:gd name="T1" fmla="*/ 18 h 19"/>
                    <a:gd name="T2" fmla="*/ 10 w 19"/>
                    <a:gd name="T3" fmla="*/ 0 h 19"/>
                    <a:gd name="T4" fmla="*/ 5 w 19"/>
                    <a:gd name="T5" fmla="*/ 0 h 19"/>
                    <a:gd name="T6" fmla="*/ 0 w 19"/>
                    <a:gd name="T7" fmla="*/ 0 h 19"/>
                    <a:gd name="T8" fmla="*/ 0 w 19"/>
                    <a:gd name="T9" fmla="*/ 18 h 19"/>
                    <a:gd name="T10" fmla="*/ 3 w 19"/>
                    <a:gd name="T11" fmla="*/ 18 h 19"/>
                    <a:gd name="T12" fmla="*/ 10 w 19"/>
                    <a:gd name="T13" fmla="*/ 18 h 19"/>
                    <a:gd name="T14" fmla="*/ 18 w 19"/>
                    <a:gd name="T15" fmla="*/ 18 h 19"/>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9"/>
                    <a:gd name="T26" fmla="*/ 19 w 19"/>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9">
                      <a:moveTo>
                        <a:pt x="18" y="18"/>
                      </a:moveTo>
                      <a:lnTo>
                        <a:pt x="10" y="0"/>
                      </a:lnTo>
                      <a:lnTo>
                        <a:pt x="5" y="0"/>
                      </a:lnTo>
                      <a:lnTo>
                        <a:pt x="0" y="0"/>
                      </a:lnTo>
                      <a:lnTo>
                        <a:pt x="0" y="18"/>
                      </a:lnTo>
                      <a:lnTo>
                        <a:pt x="3" y="18"/>
                      </a:lnTo>
                      <a:lnTo>
                        <a:pt x="10" y="18"/>
                      </a:lnTo>
                      <a:lnTo>
                        <a:pt x="18" y="18"/>
                      </a:lnTo>
                    </a:path>
                  </a:pathLst>
                </a:custGeom>
                <a:solidFill>
                  <a:srgbClr val="787878"/>
                </a:solidFill>
                <a:ln w="12700" cap="rnd">
                  <a:solidFill>
                    <a:srgbClr val="000000"/>
                  </a:solidFill>
                  <a:round/>
                  <a:headEnd/>
                  <a:tailEnd/>
                </a:ln>
              </p:spPr>
              <p:txBody>
                <a:bodyPr/>
                <a:lstStyle/>
                <a:p>
                  <a:endParaRPr lang="zh-CN" altLang="en-US"/>
                </a:p>
              </p:txBody>
            </p:sp>
            <p:sp>
              <p:nvSpPr>
                <p:cNvPr id="72911" name="Freeform 2984"/>
                <p:cNvSpPr>
                  <a:spLocks/>
                </p:cNvSpPr>
                <p:nvPr/>
              </p:nvSpPr>
              <p:spPr bwMode="auto">
                <a:xfrm>
                  <a:off x="4941" y="3113"/>
                  <a:ext cx="23" cy="19"/>
                </a:xfrm>
                <a:custGeom>
                  <a:avLst/>
                  <a:gdLst>
                    <a:gd name="T0" fmla="*/ 6 w 23"/>
                    <a:gd name="T1" fmla="*/ 18 h 19"/>
                    <a:gd name="T2" fmla="*/ 18 w 23"/>
                    <a:gd name="T3" fmla="*/ 9 h 19"/>
                    <a:gd name="T4" fmla="*/ 22 w 23"/>
                    <a:gd name="T5" fmla="*/ 6 h 19"/>
                    <a:gd name="T6" fmla="*/ 18 w 23"/>
                    <a:gd name="T7" fmla="*/ 0 h 19"/>
                    <a:gd name="T8" fmla="*/ 14 w 23"/>
                    <a:gd name="T9" fmla="*/ 3 h 19"/>
                    <a:gd name="T10" fmla="*/ 6 w 23"/>
                    <a:gd name="T11" fmla="*/ 6 h 19"/>
                    <a:gd name="T12" fmla="*/ 0 w 23"/>
                    <a:gd name="T13" fmla="*/ 3 h 19"/>
                    <a:gd name="T14" fmla="*/ 2 w 23"/>
                    <a:gd name="T15" fmla="*/ 6 h 19"/>
                    <a:gd name="T16" fmla="*/ 6 w 23"/>
                    <a:gd name="T17" fmla="*/ 15 h 19"/>
                    <a:gd name="T18" fmla="*/ 6 w 23"/>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19"/>
                    <a:gd name="T32" fmla="*/ 23 w 23"/>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19">
                      <a:moveTo>
                        <a:pt x="6" y="18"/>
                      </a:moveTo>
                      <a:lnTo>
                        <a:pt x="18" y="9"/>
                      </a:lnTo>
                      <a:lnTo>
                        <a:pt x="22" y="6"/>
                      </a:lnTo>
                      <a:lnTo>
                        <a:pt x="18" y="0"/>
                      </a:lnTo>
                      <a:lnTo>
                        <a:pt x="14" y="3"/>
                      </a:lnTo>
                      <a:lnTo>
                        <a:pt x="6" y="6"/>
                      </a:lnTo>
                      <a:lnTo>
                        <a:pt x="0" y="3"/>
                      </a:lnTo>
                      <a:lnTo>
                        <a:pt x="2" y="6"/>
                      </a:lnTo>
                      <a:lnTo>
                        <a:pt x="6" y="15"/>
                      </a:lnTo>
                      <a:lnTo>
                        <a:pt x="6" y="18"/>
                      </a:lnTo>
                    </a:path>
                  </a:pathLst>
                </a:custGeom>
                <a:solidFill>
                  <a:srgbClr val="787878"/>
                </a:solidFill>
                <a:ln w="12700" cap="rnd">
                  <a:solidFill>
                    <a:srgbClr val="000000"/>
                  </a:solidFill>
                  <a:round/>
                  <a:headEnd/>
                  <a:tailEnd/>
                </a:ln>
              </p:spPr>
              <p:txBody>
                <a:bodyPr/>
                <a:lstStyle/>
                <a:p>
                  <a:endParaRPr lang="zh-CN" altLang="en-US"/>
                </a:p>
              </p:txBody>
            </p:sp>
            <p:sp>
              <p:nvSpPr>
                <p:cNvPr id="72912" name="Freeform 2985"/>
                <p:cNvSpPr>
                  <a:spLocks/>
                </p:cNvSpPr>
                <p:nvPr/>
              </p:nvSpPr>
              <p:spPr bwMode="auto">
                <a:xfrm>
                  <a:off x="4940" y="3085"/>
                  <a:ext cx="50" cy="55"/>
                </a:xfrm>
                <a:custGeom>
                  <a:avLst/>
                  <a:gdLst>
                    <a:gd name="T0" fmla="*/ 39 w 50"/>
                    <a:gd name="T1" fmla="*/ 0 h 55"/>
                    <a:gd name="T2" fmla="*/ 21 w 50"/>
                    <a:gd name="T3" fmla="*/ 0 h 55"/>
                    <a:gd name="T4" fmla="*/ 15 w 50"/>
                    <a:gd name="T5" fmla="*/ 4 h 55"/>
                    <a:gd name="T6" fmla="*/ 7 w 50"/>
                    <a:gd name="T7" fmla="*/ 10 h 55"/>
                    <a:gd name="T8" fmla="*/ 0 w 50"/>
                    <a:gd name="T9" fmla="*/ 20 h 55"/>
                    <a:gd name="T10" fmla="*/ 0 w 50"/>
                    <a:gd name="T11" fmla="*/ 34 h 55"/>
                    <a:gd name="T12" fmla="*/ 9 w 50"/>
                    <a:gd name="T13" fmla="*/ 48 h 55"/>
                    <a:gd name="T14" fmla="*/ 19 w 50"/>
                    <a:gd name="T15" fmla="*/ 52 h 55"/>
                    <a:gd name="T16" fmla="*/ 21 w 50"/>
                    <a:gd name="T17" fmla="*/ 54 h 55"/>
                    <a:gd name="T18" fmla="*/ 35 w 50"/>
                    <a:gd name="T19" fmla="*/ 54 h 55"/>
                    <a:gd name="T20" fmla="*/ 35 w 50"/>
                    <a:gd name="T21" fmla="*/ 52 h 55"/>
                    <a:gd name="T22" fmla="*/ 49 w 50"/>
                    <a:gd name="T23" fmla="*/ 18 h 55"/>
                    <a:gd name="T24" fmla="*/ 39 w 50"/>
                    <a:gd name="T25" fmla="*/ 0 h 55"/>
                    <a:gd name="T26" fmla="*/ 39 w 50"/>
                    <a:gd name="T27" fmla="*/ 0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0"/>
                    <a:gd name="T43" fmla="*/ 0 h 55"/>
                    <a:gd name="T44" fmla="*/ 50 w 50"/>
                    <a:gd name="T45" fmla="*/ 55 h 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0" h="55">
                      <a:moveTo>
                        <a:pt x="39" y="0"/>
                      </a:moveTo>
                      <a:lnTo>
                        <a:pt x="21" y="0"/>
                      </a:lnTo>
                      <a:lnTo>
                        <a:pt x="15" y="4"/>
                      </a:lnTo>
                      <a:lnTo>
                        <a:pt x="7" y="10"/>
                      </a:lnTo>
                      <a:lnTo>
                        <a:pt x="0" y="20"/>
                      </a:lnTo>
                      <a:lnTo>
                        <a:pt x="0" y="34"/>
                      </a:lnTo>
                      <a:lnTo>
                        <a:pt x="9" y="48"/>
                      </a:lnTo>
                      <a:lnTo>
                        <a:pt x="19" y="52"/>
                      </a:lnTo>
                      <a:lnTo>
                        <a:pt x="21" y="54"/>
                      </a:lnTo>
                      <a:lnTo>
                        <a:pt x="35" y="54"/>
                      </a:lnTo>
                      <a:lnTo>
                        <a:pt x="35" y="52"/>
                      </a:lnTo>
                      <a:lnTo>
                        <a:pt x="49" y="18"/>
                      </a:lnTo>
                      <a:lnTo>
                        <a:pt x="39" y="0"/>
                      </a:lnTo>
                    </a:path>
                  </a:pathLst>
                </a:custGeom>
                <a:solidFill>
                  <a:srgbClr val="787878"/>
                </a:solidFill>
                <a:ln w="12700" cap="rnd">
                  <a:solidFill>
                    <a:srgbClr val="000000"/>
                  </a:solidFill>
                  <a:round/>
                  <a:headEnd/>
                  <a:tailEnd/>
                </a:ln>
              </p:spPr>
              <p:txBody>
                <a:bodyPr/>
                <a:lstStyle/>
                <a:p>
                  <a:endParaRPr lang="zh-CN" altLang="en-US"/>
                </a:p>
              </p:txBody>
            </p:sp>
            <p:sp>
              <p:nvSpPr>
                <p:cNvPr id="72913" name="Oval 2986"/>
                <p:cNvSpPr>
                  <a:spLocks noChangeArrowheads="1"/>
                </p:cNvSpPr>
                <p:nvPr/>
              </p:nvSpPr>
              <p:spPr bwMode="auto">
                <a:xfrm>
                  <a:off x="4957" y="3087"/>
                  <a:ext cx="45" cy="49"/>
                </a:xfrm>
                <a:prstGeom prst="ellipse">
                  <a:avLst/>
                </a:prstGeom>
                <a:solidFill>
                  <a:srgbClr val="EBEBEB"/>
                </a:solidFill>
                <a:ln w="12700">
                  <a:solidFill>
                    <a:srgbClr val="000000"/>
                  </a:solidFill>
                  <a:round/>
                  <a:headEnd/>
                  <a:tailEnd/>
                </a:ln>
              </p:spPr>
              <p:txBody>
                <a:bodyPr wrap="none" anchor="ctr"/>
                <a:lstStyle/>
                <a:p>
                  <a:endParaRPr lang="zh-CN" altLang="en-US"/>
                </a:p>
              </p:txBody>
            </p:sp>
            <p:sp>
              <p:nvSpPr>
                <p:cNvPr id="72914" name="Oval 2987"/>
                <p:cNvSpPr>
                  <a:spLocks noChangeArrowheads="1"/>
                </p:cNvSpPr>
                <p:nvPr/>
              </p:nvSpPr>
              <p:spPr bwMode="auto">
                <a:xfrm>
                  <a:off x="4965" y="3093"/>
                  <a:ext cx="31" cy="37"/>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915" name="Freeform 2988"/>
                <p:cNvSpPr>
                  <a:spLocks/>
                </p:cNvSpPr>
                <p:nvPr/>
              </p:nvSpPr>
              <p:spPr bwMode="auto">
                <a:xfrm>
                  <a:off x="4961" y="3091"/>
                  <a:ext cx="31" cy="41"/>
                </a:xfrm>
                <a:custGeom>
                  <a:avLst/>
                  <a:gdLst>
                    <a:gd name="T0" fmla="*/ 18 w 31"/>
                    <a:gd name="T1" fmla="*/ 0 h 41"/>
                    <a:gd name="T2" fmla="*/ 24 w 31"/>
                    <a:gd name="T3" fmla="*/ 6 h 41"/>
                    <a:gd name="T4" fmla="*/ 30 w 31"/>
                    <a:gd name="T5" fmla="*/ 16 h 41"/>
                    <a:gd name="T6" fmla="*/ 30 w 31"/>
                    <a:gd name="T7" fmla="*/ 26 h 41"/>
                    <a:gd name="T8" fmla="*/ 22 w 31"/>
                    <a:gd name="T9" fmla="*/ 34 h 41"/>
                    <a:gd name="T10" fmla="*/ 10 w 31"/>
                    <a:gd name="T11" fmla="*/ 40 h 41"/>
                    <a:gd name="T12" fmla="*/ 2 w 31"/>
                    <a:gd name="T13" fmla="*/ 32 h 41"/>
                    <a:gd name="T14" fmla="*/ 0 w 31"/>
                    <a:gd name="T15" fmla="*/ 26 h 41"/>
                    <a:gd name="T16" fmla="*/ 0 w 31"/>
                    <a:gd name="T17" fmla="*/ 14 h 41"/>
                    <a:gd name="T18" fmla="*/ 6 w 31"/>
                    <a:gd name="T19" fmla="*/ 6 h 41"/>
                    <a:gd name="T20" fmla="*/ 12 w 31"/>
                    <a:gd name="T21" fmla="*/ 2 h 41"/>
                    <a:gd name="T22" fmla="*/ 18 w 31"/>
                    <a:gd name="T23" fmla="*/ 0 h 41"/>
                    <a:gd name="T24" fmla="*/ 18 w 31"/>
                    <a:gd name="T25" fmla="*/ 0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
                    <a:gd name="T40" fmla="*/ 0 h 41"/>
                    <a:gd name="T41" fmla="*/ 31 w 31"/>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 h="41">
                      <a:moveTo>
                        <a:pt x="18" y="0"/>
                      </a:moveTo>
                      <a:lnTo>
                        <a:pt x="24" y="6"/>
                      </a:lnTo>
                      <a:lnTo>
                        <a:pt x="30" y="16"/>
                      </a:lnTo>
                      <a:lnTo>
                        <a:pt x="30" y="26"/>
                      </a:lnTo>
                      <a:lnTo>
                        <a:pt x="22" y="34"/>
                      </a:lnTo>
                      <a:lnTo>
                        <a:pt x="10" y="40"/>
                      </a:lnTo>
                      <a:lnTo>
                        <a:pt x="2" y="32"/>
                      </a:lnTo>
                      <a:lnTo>
                        <a:pt x="0" y="26"/>
                      </a:lnTo>
                      <a:lnTo>
                        <a:pt x="0" y="14"/>
                      </a:lnTo>
                      <a:lnTo>
                        <a:pt x="6" y="6"/>
                      </a:lnTo>
                      <a:lnTo>
                        <a:pt x="12" y="2"/>
                      </a:lnTo>
                      <a:lnTo>
                        <a:pt x="18" y="0"/>
                      </a:lnTo>
                    </a:path>
                  </a:pathLst>
                </a:custGeom>
                <a:solidFill>
                  <a:srgbClr val="ABABAB"/>
                </a:solidFill>
                <a:ln w="12700" cap="rnd">
                  <a:solidFill>
                    <a:srgbClr val="000000"/>
                  </a:solidFill>
                  <a:round/>
                  <a:headEnd/>
                  <a:tailEnd/>
                </a:ln>
              </p:spPr>
              <p:txBody>
                <a:bodyPr/>
                <a:lstStyle/>
                <a:p>
                  <a:endParaRPr lang="zh-CN" altLang="en-US"/>
                </a:p>
              </p:txBody>
            </p:sp>
            <p:sp>
              <p:nvSpPr>
                <p:cNvPr id="72916" name="Freeform 2989"/>
                <p:cNvSpPr>
                  <a:spLocks/>
                </p:cNvSpPr>
                <p:nvPr/>
              </p:nvSpPr>
              <p:spPr bwMode="auto">
                <a:xfrm>
                  <a:off x="4958" y="3101"/>
                  <a:ext cx="26" cy="23"/>
                </a:xfrm>
                <a:custGeom>
                  <a:avLst/>
                  <a:gdLst>
                    <a:gd name="T0" fmla="*/ 8 w 26"/>
                    <a:gd name="T1" fmla="*/ 0 h 23"/>
                    <a:gd name="T2" fmla="*/ 14 w 26"/>
                    <a:gd name="T3" fmla="*/ 2 h 23"/>
                    <a:gd name="T4" fmla="*/ 22 w 26"/>
                    <a:gd name="T5" fmla="*/ 6 h 23"/>
                    <a:gd name="T6" fmla="*/ 25 w 26"/>
                    <a:gd name="T7" fmla="*/ 14 h 23"/>
                    <a:gd name="T8" fmla="*/ 14 w 26"/>
                    <a:gd name="T9" fmla="*/ 22 h 23"/>
                    <a:gd name="T10" fmla="*/ 0 w 26"/>
                    <a:gd name="T11" fmla="*/ 16 h 23"/>
                    <a:gd name="T12" fmla="*/ 0 w 26"/>
                    <a:gd name="T13" fmla="*/ 4 h 23"/>
                    <a:gd name="T14" fmla="*/ 8 w 26"/>
                    <a:gd name="T15" fmla="*/ 0 h 23"/>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23"/>
                    <a:gd name="T26" fmla="*/ 26 w 26"/>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23">
                      <a:moveTo>
                        <a:pt x="8" y="0"/>
                      </a:moveTo>
                      <a:lnTo>
                        <a:pt x="14" y="2"/>
                      </a:lnTo>
                      <a:lnTo>
                        <a:pt x="22" y="6"/>
                      </a:lnTo>
                      <a:lnTo>
                        <a:pt x="25" y="14"/>
                      </a:lnTo>
                      <a:lnTo>
                        <a:pt x="14" y="22"/>
                      </a:lnTo>
                      <a:lnTo>
                        <a:pt x="0" y="16"/>
                      </a:lnTo>
                      <a:lnTo>
                        <a:pt x="0" y="4"/>
                      </a:lnTo>
                      <a:lnTo>
                        <a:pt x="8" y="0"/>
                      </a:lnTo>
                    </a:path>
                  </a:pathLst>
                </a:custGeom>
                <a:solidFill>
                  <a:srgbClr val="D9D9D9"/>
                </a:solidFill>
                <a:ln w="12700" cap="rnd">
                  <a:solidFill>
                    <a:srgbClr val="000000"/>
                  </a:solidFill>
                  <a:round/>
                  <a:headEnd/>
                  <a:tailEnd/>
                </a:ln>
              </p:spPr>
              <p:txBody>
                <a:bodyPr/>
                <a:lstStyle/>
                <a:p>
                  <a:endParaRPr lang="zh-CN" altLang="en-US"/>
                </a:p>
              </p:txBody>
            </p:sp>
            <p:sp>
              <p:nvSpPr>
                <p:cNvPr id="72917" name="Oval 2990"/>
                <p:cNvSpPr>
                  <a:spLocks noChangeArrowheads="1"/>
                </p:cNvSpPr>
                <p:nvPr/>
              </p:nvSpPr>
              <p:spPr bwMode="auto">
                <a:xfrm>
                  <a:off x="4983" y="3113"/>
                  <a:ext cx="11" cy="11"/>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918" name="Line 2991"/>
                <p:cNvSpPr>
                  <a:spLocks noChangeShapeType="1"/>
                </p:cNvSpPr>
                <p:nvPr/>
              </p:nvSpPr>
              <p:spPr bwMode="auto">
                <a:xfrm>
                  <a:off x="4966" y="3101"/>
                  <a:ext cx="4"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19" name="Freeform 2992"/>
                <p:cNvSpPr>
                  <a:spLocks/>
                </p:cNvSpPr>
                <p:nvPr/>
              </p:nvSpPr>
              <p:spPr bwMode="auto">
                <a:xfrm>
                  <a:off x="4962" y="3105"/>
                  <a:ext cx="20" cy="19"/>
                </a:xfrm>
                <a:custGeom>
                  <a:avLst/>
                  <a:gdLst>
                    <a:gd name="T0" fmla="*/ 19 w 20"/>
                    <a:gd name="T1" fmla="*/ 18 h 19"/>
                    <a:gd name="T2" fmla="*/ 11 w 20"/>
                    <a:gd name="T3" fmla="*/ 0 h 19"/>
                    <a:gd name="T4" fmla="*/ 6 w 20"/>
                    <a:gd name="T5" fmla="*/ 0 h 19"/>
                    <a:gd name="T6" fmla="*/ 0 w 20"/>
                    <a:gd name="T7" fmla="*/ 9 h 19"/>
                    <a:gd name="T8" fmla="*/ 3 w 20"/>
                    <a:gd name="T9" fmla="*/ 18 h 19"/>
                    <a:gd name="T10" fmla="*/ 11 w 20"/>
                    <a:gd name="T11" fmla="*/ 18 h 19"/>
                    <a:gd name="T12" fmla="*/ 19 w 20"/>
                    <a:gd name="T13" fmla="*/ 18 h 19"/>
                    <a:gd name="T14" fmla="*/ 0 60000 65536"/>
                    <a:gd name="T15" fmla="*/ 0 60000 65536"/>
                    <a:gd name="T16" fmla="*/ 0 60000 65536"/>
                    <a:gd name="T17" fmla="*/ 0 60000 65536"/>
                    <a:gd name="T18" fmla="*/ 0 60000 65536"/>
                    <a:gd name="T19" fmla="*/ 0 60000 65536"/>
                    <a:gd name="T20" fmla="*/ 0 60000 65536"/>
                    <a:gd name="T21" fmla="*/ 0 w 20"/>
                    <a:gd name="T22" fmla="*/ 0 h 19"/>
                    <a:gd name="T23" fmla="*/ 20 w 20"/>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19">
                      <a:moveTo>
                        <a:pt x="19" y="18"/>
                      </a:moveTo>
                      <a:lnTo>
                        <a:pt x="11" y="0"/>
                      </a:lnTo>
                      <a:lnTo>
                        <a:pt x="6" y="0"/>
                      </a:lnTo>
                      <a:lnTo>
                        <a:pt x="0" y="9"/>
                      </a:lnTo>
                      <a:lnTo>
                        <a:pt x="3" y="18"/>
                      </a:lnTo>
                      <a:lnTo>
                        <a:pt x="11" y="18"/>
                      </a:lnTo>
                      <a:lnTo>
                        <a:pt x="19" y="18"/>
                      </a:lnTo>
                    </a:path>
                  </a:pathLst>
                </a:custGeom>
                <a:solidFill>
                  <a:srgbClr val="787878"/>
                </a:solidFill>
                <a:ln w="12700" cap="rnd">
                  <a:solidFill>
                    <a:srgbClr val="000000"/>
                  </a:solidFill>
                  <a:round/>
                  <a:headEnd/>
                  <a:tailEnd/>
                </a:ln>
              </p:spPr>
              <p:txBody>
                <a:bodyPr/>
                <a:lstStyle/>
                <a:p>
                  <a:endParaRPr lang="zh-CN" altLang="en-US"/>
                </a:p>
              </p:txBody>
            </p:sp>
            <p:sp>
              <p:nvSpPr>
                <p:cNvPr id="72920" name="Freeform 2993"/>
                <p:cNvSpPr>
                  <a:spLocks/>
                </p:cNvSpPr>
                <p:nvPr/>
              </p:nvSpPr>
              <p:spPr bwMode="auto">
                <a:xfrm>
                  <a:off x="4957" y="3115"/>
                  <a:ext cx="22" cy="19"/>
                </a:xfrm>
                <a:custGeom>
                  <a:avLst/>
                  <a:gdLst>
                    <a:gd name="T0" fmla="*/ 7 w 22"/>
                    <a:gd name="T1" fmla="*/ 18 h 19"/>
                    <a:gd name="T2" fmla="*/ 15 w 22"/>
                    <a:gd name="T3" fmla="*/ 11 h 19"/>
                    <a:gd name="T4" fmla="*/ 21 w 22"/>
                    <a:gd name="T5" fmla="*/ 4 h 19"/>
                    <a:gd name="T6" fmla="*/ 19 w 22"/>
                    <a:gd name="T7" fmla="*/ 0 h 19"/>
                    <a:gd name="T8" fmla="*/ 15 w 22"/>
                    <a:gd name="T9" fmla="*/ 4 h 19"/>
                    <a:gd name="T10" fmla="*/ 7 w 22"/>
                    <a:gd name="T11" fmla="*/ 4 h 19"/>
                    <a:gd name="T12" fmla="*/ 0 w 22"/>
                    <a:gd name="T13" fmla="*/ 4 h 19"/>
                    <a:gd name="T14" fmla="*/ 3 w 22"/>
                    <a:gd name="T15" fmla="*/ 7 h 19"/>
                    <a:gd name="T16" fmla="*/ 7 w 22"/>
                    <a:gd name="T17" fmla="*/ 18 h 19"/>
                    <a:gd name="T18" fmla="*/ 7 w 22"/>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19"/>
                    <a:gd name="T32" fmla="*/ 22 w 22"/>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19">
                      <a:moveTo>
                        <a:pt x="7" y="18"/>
                      </a:moveTo>
                      <a:lnTo>
                        <a:pt x="15" y="11"/>
                      </a:lnTo>
                      <a:lnTo>
                        <a:pt x="21" y="4"/>
                      </a:lnTo>
                      <a:lnTo>
                        <a:pt x="19" y="0"/>
                      </a:lnTo>
                      <a:lnTo>
                        <a:pt x="15" y="4"/>
                      </a:lnTo>
                      <a:lnTo>
                        <a:pt x="7" y="4"/>
                      </a:lnTo>
                      <a:lnTo>
                        <a:pt x="0" y="4"/>
                      </a:lnTo>
                      <a:lnTo>
                        <a:pt x="3" y="7"/>
                      </a:lnTo>
                      <a:lnTo>
                        <a:pt x="7" y="18"/>
                      </a:lnTo>
                    </a:path>
                  </a:pathLst>
                </a:custGeom>
                <a:solidFill>
                  <a:srgbClr val="787878"/>
                </a:solidFill>
                <a:ln w="12700" cap="rnd">
                  <a:solidFill>
                    <a:srgbClr val="000000"/>
                  </a:solidFill>
                  <a:round/>
                  <a:headEnd/>
                  <a:tailEnd/>
                </a:ln>
              </p:spPr>
              <p:txBody>
                <a:bodyPr/>
                <a:lstStyle/>
                <a:p>
                  <a:endParaRPr lang="zh-CN" altLang="en-US"/>
                </a:p>
              </p:txBody>
            </p:sp>
            <p:sp>
              <p:nvSpPr>
                <p:cNvPr id="72921" name="Freeform 2994"/>
                <p:cNvSpPr>
                  <a:spLocks/>
                </p:cNvSpPr>
                <p:nvPr/>
              </p:nvSpPr>
              <p:spPr bwMode="auto">
                <a:xfrm>
                  <a:off x="4867" y="3097"/>
                  <a:ext cx="50" cy="53"/>
                </a:xfrm>
                <a:custGeom>
                  <a:avLst/>
                  <a:gdLst>
                    <a:gd name="T0" fmla="*/ 38 w 50"/>
                    <a:gd name="T1" fmla="*/ 0 h 53"/>
                    <a:gd name="T2" fmla="*/ 20 w 50"/>
                    <a:gd name="T3" fmla="*/ 0 h 53"/>
                    <a:gd name="T4" fmla="*/ 12 w 50"/>
                    <a:gd name="T5" fmla="*/ 4 h 53"/>
                    <a:gd name="T6" fmla="*/ 4 w 50"/>
                    <a:gd name="T7" fmla="*/ 10 h 53"/>
                    <a:gd name="T8" fmla="*/ 0 w 50"/>
                    <a:gd name="T9" fmla="*/ 20 h 53"/>
                    <a:gd name="T10" fmla="*/ 0 w 50"/>
                    <a:gd name="T11" fmla="*/ 34 h 53"/>
                    <a:gd name="T12" fmla="*/ 6 w 50"/>
                    <a:gd name="T13" fmla="*/ 46 h 53"/>
                    <a:gd name="T14" fmla="*/ 16 w 50"/>
                    <a:gd name="T15" fmla="*/ 52 h 53"/>
                    <a:gd name="T16" fmla="*/ 18 w 50"/>
                    <a:gd name="T17" fmla="*/ 52 h 53"/>
                    <a:gd name="T18" fmla="*/ 34 w 50"/>
                    <a:gd name="T19" fmla="*/ 52 h 53"/>
                    <a:gd name="T20" fmla="*/ 49 w 50"/>
                    <a:gd name="T21" fmla="*/ 18 h 53"/>
                    <a:gd name="T22" fmla="*/ 36 w 50"/>
                    <a:gd name="T23" fmla="*/ 0 h 53"/>
                    <a:gd name="T24" fmla="*/ 38 w 50"/>
                    <a:gd name="T25" fmla="*/ 0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0"/>
                    <a:gd name="T40" fmla="*/ 0 h 53"/>
                    <a:gd name="T41" fmla="*/ 50 w 50"/>
                    <a:gd name="T42" fmla="*/ 53 h 5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0" h="53">
                      <a:moveTo>
                        <a:pt x="38" y="0"/>
                      </a:moveTo>
                      <a:lnTo>
                        <a:pt x="20" y="0"/>
                      </a:lnTo>
                      <a:lnTo>
                        <a:pt x="12" y="4"/>
                      </a:lnTo>
                      <a:lnTo>
                        <a:pt x="4" y="10"/>
                      </a:lnTo>
                      <a:lnTo>
                        <a:pt x="0" y="20"/>
                      </a:lnTo>
                      <a:lnTo>
                        <a:pt x="0" y="34"/>
                      </a:lnTo>
                      <a:lnTo>
                        <a:pt x="6" y="46"/>
                      </a:lnTo>
                      <a:lnTo>
                        <a:pt x="16" y="52"/>
                      </a:lnTo>
                      <a:lnTo>
                        <a:pt x="18" y="52"/>
                      </a:lnTo>
                      <a:lnTo>
                        <a:pt x="34" y="52"/>
                      </a:lnTo>
                      <a:lnTo>
                        <a:pt x="49" y="18"/>
                      </a:lnTo>
                      <a:lnTo>
                        <a:pt x="36" y="0"/>
                      </a:lnTo>
                      <a:lnTo>
                        <a:pt x="38" y="0"/>
                      </a:lnTo>
                    </a:path>
                  </a:pathLst>
                </a:custGeom>
                <a:solidFill>
                  <a:srgbClr val="787878"/>
                </a:solidFill>
                <a:ln w="12700" cap="rnd">
                  <a:solidFill>
                    <a:srgbClr val="000000"/>
                  </a:solidFill>
                  <a:round/>
                  <a:headEnd/>
                  <a:tailEnd/>
                </a:ln>
              </p:spPr>
              <p:txBody>
                <a:bodyPr/>
                <a:lstStyle/>
                <a:p>
                  <a:endParaRPr lang="zh-CN" altLang="en-US"/>
                </a:p>
              </p:txBody>
            </p:sp>
            <p:sp>
              <p:nvSpPr>
                <p:cNvPr id="72922" name="Oval 2995"/>
                <p:cNvSpPr>
                  <a:spLocks noChangeArrowheads="1"/>
                </p:cNvSpPr>
                <p:nvPr/>
              </p:nvSpPr>
              <p:spPr bwMode="auto">
                <a:xfrm>
                  <a:off x="4882" y="3100"/>
                  <a:ext cx="51" cy="46"/>
                </a:xfrm>
                <a:prstGeom prst="ellipse">
                  <a:avLst/>
                </a:prstGeom>
                <a:solidFill>
                  <a:srgbClr val="EBEBEB"/>
                </a:solidFill>
                <a:ln w="12700">
                  <a:solidFill>
                    <a:srgbClr val="000000"/>
                  </a:solidFill>
                  <a:round/>
                  <a:headEnd/>
                  <a:tailEnd/>
                </a:ln>
              </p:spPr>
              <p:txBody>
                <a:bodyPr wrap="none" anchor="ctr"/>
                <a:lstStyle/>
                <a:p>
                  <a:endParaRPr lang="zh-CN" altLang="en-US"/>
                </a:p>
              </p:txBody>
            </p:sp>
            <p:sp>
              <p:nvSpPr>
                <p:cNvPr id="72923" name="Oval 2996"/>
                <p:cNvSpPr>
                  <a:spLocks noChangeArrowheads="1"/>
                </p:cNvSpPr>
                <p:nvPr/>
              </p:nvSpPr>
              <p:spPr bwMode="auto">
                <a:xfrm>
                  <a:off x="4890" y="3105"/>
                  <a:ext cx="35" cy="35"/>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924" name="Freeform 2997"/>
                <p:cNvSpPr>
                  <a:spLocks/>
                </p:cNvSpPr>
                <p:nvPr/>
              </p:nvSpPr>
              <p:spPr bwMode="auto">
                <a:xfrm>
                  <a:off x="4885" y="3103"/>
                  <a:ext cx="34" cy="39"/>
                </a:xfrm>
                <a:custGeom>
                  <a:avLst/>
                  <a:gdLst>
                    <a:gd name="T0" fmla="*/ 20 w 34"/>
                    <a:gd name="T1" fmla="*/ 0 h 39"/>
                    <a:gd name="T2" fmla="*/ 26 w 34"/>
                    <a:gd name="T3" fmla="*/ 6 h 39"/>
                    <a:gd name="T4" fmla="*/ 33 w 34"/>
                    <a:gd name="T5" fmla="*/ 16 h 39"/>
                    <a:gd name="T6" fmla="*/ 33 w 34"/>
                    <a:gd name="T7" fmla="*/ 24 h 39"/>
                    <a:gd name="T8" fmla="*/ 24 w 34"/>
                    <a:gd name="T9" fmla="*/ 34 h 39"/>
                    <a:gd name="T10" fmla="*/ 12 w 34"/>
                    <a:gd name="T11" fmla="*/ 38 h 39"/>
                    <a:gd name="T12" fmla="*/ 4 w 34"/>
                    <a:gd name="T13" fmla="*/ 32 h 39"/>
                    <a:gd name="T14" fmla="*/ 0 w 34"/>
                    <a:gd name="T15" fmla="*/ 24 h 39"/>
                    <a:gd name="T16" fmla="*/ 0 w 34"/>
                    <a:gd name="T17" fmla="*/ 14 h 39"/>
                    <a:gd name="T18" fmla="*/ 6 w 34"/>
                    <a:gd name="T19" fmla="*/ 6 h 39"/>
                    <a:gd name="T20" fmla="*/ 12 w 34"/>
                    <a:gd name="T21" fmla="*/ 2 h 39"/>
                    <a:gd name="T22" fmla="*/ 20 w 34"/>
                    <a:gd name="T23" fmla="*/ 0 h 39"/>
                    <a:gd name="T24" fmla="*/ 20 w 34"/>
                    <a:gd name="T25" fmla="*/ 0 h 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39"/>
                    <a:gd name="T41" fmla="*/ 34 w 34"/>
                    <a:gd name="T42" fmla="*/ 39 h 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39">
                      <a:moveTo>
                        <a:pt x="20" y="0"/>
                      </a:moveTo>
                      <a:lnTo>
                        <a:pt x="26" y="6"/>
                      </a:lnTo>
                      <a:lnTo>
                        <a:pt x="33" y="16"/>
                      </a:lnTo>
                      <a:lnTo>
                        <a:pt x="33" y="24"/>
                      </a:lnTo>
                      <a:lnTo>
                        <a:pt x="24" y="34"/>
                      </a:lnTo>
                      <a:lnTo>
                        <a:pt x="12" y="38"/>
                      </a:lnTo>
                      <a:lnTo>
                        <a:pt x="4" y="32"/>
                      </a:lnTo>
                      <a:lnTo>
                        <a:pt x="0" y="24"/>
                      </a:lnTo>
                      <a:lnTo>
                        <a:pt x="0" y="14"/>
                      </a:lnTo>
                      <a:lnTo>
                        <a:pt x="6" y="6"/>
                      </a:lnTo>
                      <a:lnTo>
                        <a:pt x="12" y="2"/>
                      </a:lnTo>
                      <a:lnTo>
                        <a:pt x="20" y="0"/>
                      </a:lnTo>
                    </a:path>
                  </a:pathLst>
                </a:custGeom>
                <a:solidFill>
                  <a:srgbClr val="ABABAB"/>
                </a:solidFill>
                <a:ln w="12700" cap="rnd">
                  <a:solidFill>
                    <a:srgbClr val="000000"/>
                  </a:solidFill>
                  <a:round/>
                  <a:headEnd/>
                  <a:tailEnd/>
                </a:ln>
              </p:spPr>
              <p:txBody>
                <a:bodyPr/>
                <a:lstStyle/>
                <a:p>
                  <a:endParaRPr lang="zh-CN" altLang="en-US"/>
                </a:p>
              </p:txBody>
            </p:sp>
            <p:sp>
              <p:nvSpPr>
                <p:cNvPr id="72925" name="Freeform 2998"/>
                <p:cNvSpPr>
                  <a:spLocks/>
                </p:cNvSpPr>
                <p:nvPr/>
              </p:nvSpPr>
              <p:spPr bwMode="auto">
                <a:xfrm>
                  <a:off x="4885" y="3113"/>
                  <a:ext cx="24" cy="21"/>
                </a:xfrm>
                <a:custGeom>
                  <a:avLst/>
                  <a:gdLst>
                    <a:gd name="T0" fmla="*/ 8 w 24"/>
                    <a:gd name="T1" fmla="*/ 0 h 21"/>
                    <a:gd name="T2" fmla="*/ 12 w 24"/>
                    <a:gd name="T3" fmla="*/ 0 h 21"/>
                    <a:gd name="T4" fmla="*/ 23 w 24"/>
                    <a:gd name="T5" fmla="*/ 6 h 21"/>
                    <a:gd name="T6" fmla="*/ 23 w 24"/>
                    <a:gd name="T7" fmla="*/ 12 h 21"/>
                    <a:gd name="T8" fmla="*/ 12 w 24"/>
                    <a:gd name="T9" fmla="*/ 20 h 21"/>
                    <a:gd name="T10" fmla="*/ 0 w 24"/>
                    <a:gd name="T11" fmla="*/ 14 h 21"/>
                    <a:gd name="T12" fmla="*/ 0 w 24"/>
                    <a:gd name="T13" fmla="*/ 4 h 21"/>
                    <a:gd name="T14" fmla="*/ 6 w 24"/>
                    <a:gd name="T15" fmla="*/ 0 h 21"/>
                    <a:gd name="T16" fmla="*/ 8 w 24"/>
                    <a:gd name="T17" fmla="*/ 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21"/>
                    <a:gd name="T29" fmla="*/ 24 w 24"/>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21">
                      <a:moveTo>
                        <a:pt x="8" y="0"/>
                      </a:moveTo>
                      <a:lnTo>
                        <a:pt x="12" y="0"/>
                      </a:lnTo>
                      <a:lnTo>
                        <a:pt x="23" y="6"/>
                      </a:lnTo>
                      <a:lnTo>
                        <a:pt x="23" y="12"/>
                      </a:lnTo>
                      <a:lnTo>
                        <a:pt x="12" y="20"/>
                      </a:lnTo>
                      <a:lnTo>
                        <a:pt x="0" y="14"/>
                      </a:lnTo>
                      <a:lnTo>
                        <a:pt x="0" y="4"/>
                      </a:lnTo>
                      <a:lnTo>
                        <a:pt x="6" y="0"/>
                      </a:lnTo>
                      <a:lnTo>
                        <a:pt x="8" y="0"/>
                      </a:lnTo>
                    </a:path>
                  </a:pathLst>
                </a:custGeom>
                <a:solidFill>
                  <a:srgbClr val="D9D9D9"/>
                </a:solidFill>
                <a:ln w="12700" cap="rnd">
                  <a:solidFill>
                    <a:srgbClr val="000000"/>
                  </a:solidFill>
                  <a:round/>
                  <a:headEnd/>
                  <a:tailEnd/>
                </a:ln>
              </p:spPr>
              <p:txBody>
                <a:bodyPr/>
                <a:lstStyle/>
                <a:p>
                  <a:endParaRPr lang="zh-CN" altLang="en-US"/>
                </a:p>
              </p:txBody>
            </p:sp>
            <p:sp>
              <p:nvSpPr>
                <p:cNvPr id="72926" name="Oval 2999"/>
                <p:cNvSpPr>
                  <a:spLocks noChangeArrowheads="1"/>
                </p:cNvSpPr>
                <p:nvPr/>
              </p:nvSpPr>
              <p:spPr bwMode="auto">
                <a:xfrm>
                  <a:off x="4909" y="3125"/>
                  <a:ext cx="12" cy="11"/>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927" name="Line 3000"/>
                <p:cNvSpPr>
                  <a:spLocks noChangeShapeType="1"/>
                </p:cNvSpPr>
                <p:nvPr/>
              </p:nvSpPr>
              <p:spPr bwMode="auto">
                <a:xfrm>
                  <a:off x="4893" y="3113"/>
                  <a:ext cx="1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28" name="Freeform 3001"/>
                <p:cNvSpPr>
                  <a:spLocks/>
                </p:cNvSpPr>
                <p:nvPr/>
              </p:nvSpPr>
              <p:spPr bwMode="auto">
                <a:xfrm>
                  <a:off x="4888" y="3117"/>
                  <a:ext cx="19" cy="19"/>
                </a:xfrm>
                <a:custGeom>
                  <a:avLst/>
                  <a:gdLst>
                    <a:gd name="T0" fmla="*/ 18 w 19"/>
                    <a:gd name="T1" fmla="*/ 18 h 19"/>
                    <a:gd name="T2" fmla="*/ 7 w 19"/>
                    <a:gd name="T3" fmla="*/ 0 h 19"/>
                    <a:gd name="T4" fmla="*/ 4 w 19"/>
                    <a:gd name="T5" fmla="*/ 0 h 19"/>
                    <a:gd name="T6" fmla="*/ 0 w 19"/>
                    <a:gd name="T7" fmla="*/ 0 h 19"/>
                    <a:gd name="T8" fmla="*/ 0 w 19"/>
                    <a:gd name="T9" fmla="*/ 9 h 19"/>
                    <a:gd name="T10" fmla="*/ 2 w 19"/>
                    <a:gd name="T11" fmla="*/ 18 h 19"/>
                    <a:gd name="T12" fmla="*/ 11 w 19"/>
                    <a:gd name="T13" fmla="*/ 18 h 19"/>
                    <a:gd name="T14" fmla="*/ 18 w 19"/>
                    <a:gd name="T15" fmla="*/ 18 h 19"/>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9"/>
                    <a:gd name="T26" fmla="*/ 19 w 19"/>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9">
                      <a:moveTo>
                        <a:pt x="18" y="18"/>
                      </a:moveTo>
                      <a:lnTo>
                        <a:pt x="7" y="0"/>
                      </a:lnTo>
                      <a:lnTo>
                        <a:pt x="4" y="0"/>
                      </a:lnTo>
                      <a:lnTo>
                        <a:pt x="0" y="0"/>
                      </a:lnTo>
                      <a:lnTo>
                        <a:pt x="0" y="9"/>
                      </a:lnTo>
                      <a:lnTo>
                        <a:pt x="2" y="18"/>
                      </a:lnTo>
                      <a:lnTo>
                        <a:pt x="11" y="18"/>
                      </a:lnTo>
                      <a:lnTo>
                        <a:pt x="18" y="18"/>
                      </a:lnTo>
                    </a:path>
                  </a:pathLst>
                </a:custGeom>
                <a:solidFill>
                  <a:srgbClr val="787878"/>
                </a:solidFill>
                <a:ln w="12700" cap="rnd">
                  <a:solidFill>
                    <a:srgbClr val="000000"/>
                  </a:solidFill>
                  <a:round/>
                  <a:headEnd/>
                  <a:tailEnd/>
                </a:ln>
              </p:spPr>
              <p:txBody>
                <a:bodyPr/>
                <a:lstStyle/>
                <a:p>
                  <a:endParaRPr lang="zh-CN" altLang="en-US"/>
                </a:p>
              </p:txBody>
            </p:sp>
            <p:sp>
              <p:nvSpPr>
                <p:cNvPr id="72929" name="Freeform 3002"/>
                <p:cNvSpPr>
                  <a:spLocks/>
                </p:cNvSpPr>
                <p:nvPr/>
              </p:nvSpPr>
              <p:spPr bwMode="auto">
                <a:xfrm>
                  <a:off x="4885" y="3126"/>
                  <a:ext cx="20" cy="20"/>
                </a:xfrm>
                <a:custGeom>
                  <a:avLst/>
                  <a:gdLst>
                    <a:gd name="T0" fmla="*/ 4 w 20"/>
                    <a:gd name="T1" fmla="*/ 19 h 20"/>
                    <a:gd name="T2" fmla="*/ 14 w 20"/>
                    <a:gd name="T3" fmla="*/ 12 h 20"/>
                    <a:gd name="T4" fmla="*/ 19 w 20"/>
                    <a:gd name="T5" fmla="*/ 4 h 20"/>
                    <a:gd name="T6" fmla="*/ 18 w 20"/>
                    <a:gd name="T7" fmla="*/ 0 h 20"/>
                    <a:gd name="T8" fmla="*/ 12 w 20"/>
                    <a:gd name="T9" fmla="*/ 4 h 20"/>
                    <a:gd name="T10" fmla="*/ 6 w 20"/>
                    <a:gd name="T11" fmla="*/ 4 h 20"/>
                    <a:gd name="T12" fmla="*/ 0 w 20"/>
                    <a:gd name="T13" fmla="*/ 0 h 20"/>
                    <a:gd name="T14" fmla="*/ 0 w 20"/>
                    <a:gd name="T15" fmla="*/ 8 h 20"/>
                    <a:gd name="T16" fmla="*/ 4 w 20"/>
                    <a:gd name="T17" fmla="*/ 19 h 20"/>
                    <a:gd name="T18" fmla="*/ 4 w 20"/>
                    <a:gd name="T19" fmla="*/ 19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4" y="19"/>
                      </a:moveTo>
                      <a:lnTo>
                        <a:pt x="14" y="12"/>
                      </a:lnTo>
                      <a:lnTo>
                        <a:pt x="19" y="4"/>
                      </a:lnTo>
                      <a:lnTo>
                        <a:pt x="18" y="0"/>
                      </a:lnTo>
                      <a:lnTo>
                        <a:pt x="12" y="4"/>
                      </a:lnTo>
                      <a:lnTo>
                        <a:pt x="6" y="4"/>
                      </a:lnTo>
                      <a:lnTo>
                        <a:pt x="0" y="0"/>
                      </a:lnTo>
                      <a:lnTo>
                        <a:pt x="0" y="8"/>
                      </a:lnTo>
                      <a:lnTo>
                        <a:pt x="4" y="19"/>
                      </a:lnTo>
                    </a:path>
                  </a:pathLst>
                </a:custGeom>
                <a:solidFill>
                  <a:srgbClr val="787878"/>
                </a:solidFill>
                <a:ln w="12700" cap="rnd">
                  <a:solidFill>
                    <a:srgbClr val="000000"/>
                  </a:solidFill>
                  <a:round/>
                  <a:headEnd/>
                  <a:tailEnd/>
                </a:ln>
              </p:spPr>
              <p:txBody>
                <a:bodyPr/>
                <a:lstStyle/>
                <a:p>
                  <a:endParaRPr lang="zh-CN" altLang="en-US"/>
                </a:p>
              </p:txBody>
            </p:sp>
            <p:sp>
              <p:nvSpPr>
                <p:cNvPr id="72930" name="Freeform 3003"/>
                <p:cNvSpPr>
                  <a:spLocks/>
                </p:cNvSpPr>
                <p:nvPr/>
              </p:nvSpPr>
              <p:spPr bwMode="auto">
                <a:xfrm>
                  <a:off x="4882" y="3097"/>
                  <a:ext cx="54" cy="55"/>
                </a:xfrm>
                <a:custGeom>
                  <a:avLst/>
                  <a:gdLst>
                    <a:gd name="T0" fmla="*/ 43 w 54"/>
                    <a:gd name="T1" fmla="*/ 0 h 55"/>
                    <a:gd name="T2" fmla="*/ 23 w 54"/>
                    <a:gd name="T3" fmla="*/ 0 h 55"/>
                    <a:gd name="T4" fmla="*/ 15 w 54"/>
                    <a:gd name="T5" fmla="*/ 4 h 55"/>
                    <a:gd name="T6" fmla="*/ 9 w 54"/>
                    <a:gd name="T7" fmla="*/ 10 h 55"/>
                    <a:gd name="T8" fmla="*/ 3 w 54"/>
                    <a:gd name="T9" fmla="*/ 20 h 55"/>
                    <a:gd name="T10" fmla="*/ 0 w 54"/>
                    <a:gd name="T11" fmla="*/ 36 h 55"/>
                    <a:gd name="T12" fmla="*/ 11 w 54"/>
                    <a:gd name="T13" fmla="*/ 48 h 55"/>
                    <a:gd name="T14" fmla="*/ 21 w 54"/>
                    <a:gd name="T15" fmla="*/ 54 h 55"/>
                    <a:gd name="T16" fmla="*/ 39 w 54"/>
                    <a:gd name="T17" fmla="*/ 54 h 55"/>
                    <a:gd name="T18" fmla="*/ 53 w 54"/>
                    <a:gd name="T19" fmla="*/ 18 h 55"/>
                    <a:gd name="T20" fmla="*/ 41 w 54"/>
                    <a:gd name="T21" fmla="*/ 0 h 55"/>
                    <a:gd name="T22" fmla="*/ 43 w 54"/>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
                    <a:gd name="T37" fmla="*/ 0 h 55"/>
                    <a:gd name="T38" fmla="*/ 54 w 54"/>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 h="55">
                      <a:moveTo>
                        <a:pt x="43" y="0"/>
                      </a:moveTo>
                      <a:lnTo>
                        <a:pt x="23" y="0"/>
                      </a:lnTo>
                      <a:lnTo>
                        <a:pt x="15" y="4"/>
                      </a:lnTo>
                      <a:lnTo>
                        <a:pt x="9" y="10"/>
                      </a:lnTo>
                      <a:lnTo>
                        <a:pt x="3" y="20"/>
                      </a:lnTo>
                      <a:lnTo>
                        <a:pt x="0" y="36"/>
                      </a:lnTo>
                      <a:lnTo>
                        <a:pt x="11" y="48"/>
                      </a:lnTo>
                      <a:lnTo>
                        <a:pt x="21" y="54"/>
                      </a:lnTo>
                      <a:lnTo>
                        <a:pt x="39" y="54"/>
                      </a:lnTo>
                      <a:lnTo>
                        <a:pt x="53" y="18"/>
                      </a:lnTo>
                      <a:lnTo>
                        <a:pt x="41" y="0"/>
                      </a:lnTo>
                      <a:lnTo>
                        <a:pt x="43" y="0"/>
                      </a:lnTo>
                    </a:path>
                  </a:pathLst>
                </a:custGeom>
                <a:solidFill>
                  <a:srgbClr val="787878"/>
                </a:solidFill>
                <a:ln w="12700" cap="rnd">
                  <a:solidFill>
                    <a:srgbClr val="000000"/>
                  </a:solidFill>
                  <a:round/>
                  <a:headEnd/>
                  <a:tailEnd/>
                </a:ln>
              </p:spPr>
              <p:txBody>
                <a:bodyPr/>
                <a:lstStyle/>
                <a:p>
                  <a:endParaRPr lang="zh-CN" altLang="en-US"/>
                </a:p>
              </p:txBody>
            </p:sp>
            <p:sp>
              <p:nvSpPr>
                <p:cNvPr id="72931" name="Oval 3004"/>
                <p:cNvSpPr>
                  <a:spLocks noChangeArrowheads="1"/>
                </p:cNvSpPr>
                <p:nvPr/>
              </p:nvSpPr>
              <p:spPr bwMode="auto">
                <a:xfrm>
                  <a:off x="4900" y="3100"/>
                  <a:ext cx="50" cy="48"/>
                </a:xfrm>
                <a:prstGeom prst="ellipse">
                  <a:avLst/>
                </a:prstGeom>
                <a:solidFill>
                  <a:srgbClr val="EBEBEB"/>
                </a:solidFill>
                <a:ln w="12700">
                  <a:solidFill>
                    <a:srgbClr val="000000"/>
                  </a:solidFill>
                  <a:round/>
                  <a:headEnd/>
                  <a:tailEnd/>
                </a:ln>
              </p:spPr>
              <p:txBody>
                <a:bodyPr wrap="none" anchor="ctr"/>
                <a:lstStyle/>
                <a:p>
                  <a:endParaRPr lang="zh-CN" altLang="en-US"/>
                </a:p>
              </p:txBody>
            </p:sp>
            <p:sp>
              <p:nvSpPr>
                <p:cNvPr id="72932" name="Oval 3005"/>
                <p:cNvSpPr>
                  <a:spLocks noChangeArrowheads="1"/>
                </p:cNvSpPr>
                <p:nvPr/>
              </p:nvSpPr>
              <p:spPr bwMode="auto">
                <a:xfrm>
                  <a:off x="4907" y="3105"/>
                  <a:ext cx="35" cy="36"/>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933" name="Freeform 3006"/>
                <p:cNvSpPr>
                  <a:spLocks/>
                </p:cNvSpPr>
                <p:nvPr/>
              </p:nvSpPr>
              <p:spPr bwMode="auto">
                <a:xfrm>
                  <a:off x="4903" y="3103"/>
                  <a:ext cx="35" cy="41"/>
                </a:xfrm>
                <a:custGeom>
                  <a:avLst/>
                  <a:gdLst>
                    <a:gd name="T0" fmla="*/ 20 w 35"/>
                    <a:gd name="T1" fmla="*/ 0 h 41"/>
                    <a:gd name="T2" fmla="*/ 28 w 35"/>
                    <a:gd name="T3" fmla="*/ 6 h 41"/>
                    <a:gd name="T4" fmla="*/ 34 w 35"/>
                    <a:gd name="T5" fmla="*/ 16 h 41"/>
                    <a:gd name="T6" fmla="*/ 34 w 35"/>
                    <a:gd name="T7" fmla="*/ 26 h 41"/>
                    <a:gd name="T8" fmla="*/ 24 w 35"/>
                    <a:gd name="T9" fmla="*/ 34 h 41"/>
                    <a:gd name="T10" fmla="*/ 12 w 35"/>
                    <a:gd name="T11" fmla="*/ 40 h 41"/>
                    <a:gd name="T12" fmla="*/ 10 w 35"/>
                    <a:gd name="T13" fmla="*/ 40 h 41"/>
                    <a:gd name="T14" fmla="*/ 4 w 35"/>
                    <a:gd name="T15" fmla="*/ 34 h 41"/>
                    <a:gd name="T16" fmla="*/ 0 w 35"/>
                    <a:gd name="T17" fmla="*/ 26 h 41"/>
                    <a:gd name="T18" fmla="*/ 2 w 35"/>
                    <a:gd name="T19" fmla="*/ 14 h 41"/>
                    <a:gd name="T20" fmla="*/ 8 w 35"/>
                    <a:gd name="T21" fmla="*/ 6 h 41"/>
                    <a:gd name="T22" fmla="*/ 14 w 35"/>
                    <a:gd name="T23" fmla="*/ 2 h 41"/>
                    <a:gd name="T24" fmla="*/ 20 w 35"/>
                    <a:gd name="T25" fmla="*/ 0 h 41"/>
                    <a:gd name="T26" fmla="*/ 20 w 35"/>
                    <a:gd name="T27" fmla="*/ 0 h 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5"/>
                    <a:gd name="T43" fmla="*/ 0 h 41"/>
                    <a:gd name="T44" fmla="*/ 35 w 35"/>
                    <a:gd name="T45" fmla="*/ 41 h 4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5" h="41">
                      <a:moveTo>
                        <a:pt x="20" y="0"/>
                      </a:moveTo>
                      <a:lnTo>
                        <a:pt x="28" y="6"/>
                      </a:lnTo>
                      <a:lnTo>
                        <a:pt x="34" y="16"/>
                      </a:lnTo>
                      <a:lnTo>
                        <a:pt x="34" y="26"/>
                      </a:lnTo>
                      <a:lnTo>
                        <a:pt x="24" y="34"/>
                      </a:lnTo>
                      <a:lnTo>
                        <a:pt x="12" y="40"/>
                      </a:lnTo>
                      <a:lnTo>
                        <a:pt x="10" y="40"/>
                      </a:lnTo>
                      <a:lnTo>
                        <a:pt x="4" y="34"/>
                      </a:lnTo>
                      <a:lnTo>
                        <a:pt x="0" y="26"/>
                      </a:lnTo>
                      <a:lnTo>
                        <a:pt x="2" y="14"/>
                      </a:lnTo>
                      <a:lnTo>
                        <a:pt x="8" y="6"/>
                      </a:lnTo>
                      <a:lnTo>
                        <a:pt x="14" y="2"/>
                      </a:lnTo>
                      <a:lnTo>
                        <a:pt x="20" y="0"/>
                      </a:lnTo>
                    </a:path>
                  </a:pathLst>
                </a:custGeom>
                <a:solidFill>
                  <a:srgbClr val="ABABAB"/>
                </a:solidFill>
                <a:ln w="12700" cap="rnd">
                  <a:solidFill>
                    <a:srgbClr val="000000"/>
                  </a:solidFill>
                  <a:round/>
                  <a:headEnd/>
                  <a:tailEnd/>
                </a:ln>
              </p:spPr>
              <p:txBody>
                <a:bodyPr/>
                <a:lstStyle/>
                <a:p>
                  <a:endParaRPr lang="zh-CN" altLang="en-US"/>
                </a:p>
              </p:txBody>
            </p:sp>
            <p:sp>
              <p:nvSpPr>
                <p:cNvPr id="72934" name="Freeform 3007"/>
                <p:cNvSpPr>
                  <a:spLocks/>
                </p:cNvSpPr>
                <p:nvPr/>
              </p:nvSpPr>
              <p:spPr bwMode="auto">
                <a:xfrm>
                  <a:off x="4902" y="3113"/>
                  <a:ext cx="26" cy="21"/>
                </a:xfrm>
                <a:custGeom>
                  <a:avLst/>
                  <a:gdLst>
                    <a:gd name="T0" fmla="*/ 9 w 26"/>
                    <a:gd name="T1" fmla="*/ 0 h 21"/>
                    <a:gd name="T2" fmla="*/ 15 w 26"/>
                    <a:gd name="T3" fmla="*/ 2 h 21"/>
                    <a:gd name="T4" fmla="*/ 25 w 26"/>
                    <a:gd name="T5" fmla="*/ 6 h 21"/>
                    <a:gd name="T6" fmla="*/ 25 w 26"/>
                    <a:gd name="T7" fmla="*/ 14 h 21"/>
                    <a:gd name="T8" fmla="*/ 13 w 26"/>
                    <a:gd name="T9" fmla="*/ 20 h 21"/>
                    <a:gd name="T10" fmla="*/ 0 w 26"/>
                    <a:gd name="T11" fmla="*/ 16 h 21"/>
                    <a:gd name="T12" fmla="*/ 0 w 26"/>
                    <a:gd name="T13" fmla="*/ 4 h 21"/>
                    <a:gd name="T14" fmla="*/ 9 w 26"/>
                    <a:gd name="T15" fmla="*/ 0 h 21"/>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21"/>
                    <a:gd name="T26" fmla="*/ 26 w 26"/>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21">
                      <a:moveTo>
                        <a:pt x="9" y="0"/>
                      </a:moveTo>
                      <a:lnTo>
                        <a:pt x="15" y="2"/>
                      </a:lnTo>
                      <a:lnTo>
                        <a:pt x="25" y="6"/>
                      </a:lnTo>
                      <a:lnTo>
                        <a:pt x="25" y="14"/>
                      </a:lnTo>
                      <a:lnTo>
                        <a:pt x="13" y="20"/>
                      </a:lnTo>
                      <a:lnTo>
                        <a:pt x="0" y="16"/>
                      </a:lnTo>
                      <a:lnTo>
                        <a:pt x="0" y="4"/>
                      </a:lnTo>
                      <a:lnTo>
                        <a:pt x="9" y="0"/>
                      </a:lnTo>
                    </a:path>
                  </a:pathLst>
                </a:custGeom>
                <a:solidFill>
                  <a:srgbClr val="D9D9D9"/>
                </a:solidFill>
                <a:ln w="12700" cap="rnd">
                  <a:solidFill>
                    <a:srgbClr val="000000"/>
                  </a:solidFill>
                  <a:round/>
                  <a:headEnd/>
                  <a:tailEnd/>
                </a:ln>
              </p:spPr>
              <p:txBody>
                <a:bodyPr/>
                <a:lstStyle/>
                <a:p>
                  <a:endParaRPr lang="zh-CN" altLang="en-US"/>
                </a:p>
              </p:txBody>
            </p:sp>
            <p:sp>
              <p:nvSpPr>
                <p:cNvPr id="72935" name="Oval 3008"/>
                <p:cNvSpPr>
                  <a:spLocks noChangeArrowheads="1"/>
                </p:cNvSpPr>
                <p:nvPr/>
              </p:nvSpPr>
              <p:spPr bwMode="auto">
                <a:xfrm>
                  <a:off x="4925" y="3125"/>
                  <a:ext cx="11" cy="11"/>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936" name="Line 3009"/>
                <p:cNvSpPr>
                  <a:spLocks noChangeShapeType="1"/>
                </p:cNvSpPr>
                <p:nvPr/>
              </p:nvSpPr>
              <p:spPr bwMode="auto">
                <a:xfrm>
                  <a:off x="4911" y="3113"/>
                  <a:ext cx="19"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37" name="Freeform 3010"/>
                <p:cNvSpPr>
                  <a:spLocks/>
                </p:cNvSpPr>
                <p:nvPr/>
              </p:nvSpPr>
              <p:spPr bwMode="auto">
                <a:xfrm>
                  <a:off x="4906" y="3117"/>
                  <a:ext cx="20" cy="19"/>
                </a:xfrm>
                <a:custGeom>
                  <a:avLst/>
                  <a:gdLst>
                    <a:gd name="T0" fmla="*/ 19 w 20"/>
                    <a:gd name="T1" fmla="*/ 18 h 19"/>
                    <a:gd name="T2" fmla="*/ 8 w 20"/>
                    <a:gd name="T3" fmla="*/ 0 h 19"/>
                    <a:gd name="T4" fmla="*/ 5 w 20"/>
                    <a:gd name="T5" fmla="*/ 0 h 19"/>
                    <a:gd name="T6" fmla="*/ 0 w 20"/>
                    <a:gd name="T7" fmla="*/ 9 h 19"/>
                    <a:gd name="T8" fmla="*/ 3 w 20"/>
                    <a:gd name="T9" fmla="*/ 18 h 19"/>
                    <a:gd name="T10" fmla="*/ 8 w 20"/>
                    <a:gd name="T11" fmla="*/ 18 h 19"/>
                    <a:gd name="T12" fmla="*/ 19 w 20"/>
                    <a:gd name="T13" fmla="*/ 18 h 19"/>
                    <a:gd name="T14" fmla="*/ 0 60000 65536"/>
                    <a:gd name="T15" fmla="*/ 0 60000 65536"/>
                    <a:gd name="T16" fmla="*/ 0 60000 65536"/>
                    <a:gd name="T17" fmla="*/ 0 60000 65536"/>
                    <a:gd name="T18" fmla="*/ 0 60000 65536"/>
                    <a:gd name="T19" fmla="*/ 0 60000 65536"/>
                    <a:gd name="T20" fmla="*/ 0 60000 65536"/>
                    <a:gd name="T21" fmla="*/ 0 w 20"/>
                    <a:gd name="T22" fmla="*/ 0 h 19"/>
                    <a:gd name="T23" fmla="*/ 20 w 20"/>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19">
                      <a:moveTo>
                        <a:pt x="19" y="18"/>
                      </a:moveTo>
                      <a:lnTo>
                        <a:pt x="8" y="0"/>
                      </a:lnTo>
                      <a:lnTo>
                        <a:pt x="5" y="0"/>
                      </a:lnTo>
                      <a:lnTo>
                        <a:pt x="0" y="9"/>
                      </a:lnTo>
                      <a:lnTo>
                        <a:pt x="3" y="18"/>
                      </a:lnTo>
                      <a:lnTo>
                        <a:pt x="8" y="18"/>
                      </a:lnTo>
                      <a:lnTo>
                        <a:pt x="19" y="18"/>
                      </a:lnTo>
                    </a:path>
                  </a:pathLst>
                </a:custGeom>
                <a:solidFill>
                  <a:srgbClr val="787878"/>
                </a:solidFill>
                <a:ln w="12700" cap="rnd">
                  <a:solidFill>
                    <a:srgbClr val="000000"/>
                  </a:solidFill>
                  <a:round/>
                  <a:headEnd/>
                  <a:tailEnd/>
                </a:ln>
              </p:spPr>
              <p:txBody>
                <a:bodyPr/>
                <a:lstStyle/>
                <a:p>
                  <a:endParaRPr lang="zh-CN" altLang="en-US"/>
                </a:p>
              </p:txBody>
            </p:sp>
            <p:sp>
              <p:nvSpPr>
                <p:cNvPr id="72938" name="Freeform 3011"/>
                <p:cNvSpPr>
                  <a:spLocks/>
                </p:cNvSpPr>
                <p:nvPr/>
              </p:nvSpPr>
              <p:spPr bwMode="auto">
                <a:xfrm>
                  <a:off x="4902" y="3126"/>
                  <a:ext cx="24" cy="20"/>
                </a:xfrm>
                <a:custGeom>
                  <a:avLst/>
                  <a:gdLst>
                    <a:gd name="T0" fmla="*/ 7 w 24"/>
                    <a:gd name="T1" fmla="*/ 19 h 20"/>
                    <a:gd name="T2" fmla="*/ 17 w 24"/>
                    <a:gd name="T3" fmla="*/ 12 h 20"/>
                    <a:gd name="T4" fmla="*/ 23 w 24"/>
                    <a:gd name="T5" fmla="*/ 4 h 20"/>
                    <a:gd name="T6" fmla="*/ 19 w 24"/>
                    <a:gd name="T7" fmla="*/ 0 h 20"/>
                    <a:gd name="T8" fmla="*/ 13 w 24"/>
                    <a:gd name="T9" fmla="*/ 4 h 20"/>
                    <a:gd name="T10" fmla="*/ 7 w 24"/>
                    <a:gd name="T11" fmla="*/ 4 h 20"/>
                    <a:gd name="T12" fmla="*/ 0 w 24"/>
                    <a:gd name="T13" fmla="*/ 4 h 20"/>
                    <a:gd name="T14" fmla="*/ 3 w 24"/>
                    <a:gd name="T15" fmla="*/ 8 h 20"/>
                    <a:gd name="T16" fmla="*/ 7 w 24"/>
                    <a:gd name="T17" fmla="*/ 19 h 20"/>
                    <a:gd name="T18" fmla="*/ 7 w 24"/>
                    <a:gd name="T19" fmla="*/ 19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0"/>
                    <a:gd name="T32" fmla="*/ 24 w 24"/>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0">
                      <a:moveTo>
                        <a:pt x="7" y="19"/>
                      </a:moveTo>
                      <a:lnTo>
                        <a:pt x="17" y="12"/>
                      </a:lnTo>
                      <a:lnTo>
                        <a:pt x="23" y="4"/>
                      </a:lnTo>
                      <a:lnTo>
                        <a:pt x="19" y="0"/>
                      </a:lnTo>
                      <a:lnTo>
                        <a:pt x="13" y="4"/>
                      </a:lnTo>
                      <a:lnTo>
                        <a:pt x="7" y="4"/>
                      </a:lnTo>
                      <a:lnTo>
                        <a:pt x="0" y="4"/>
                      </a:lnTo>
                      <a:lnTo>
                        <a:pt x="3" y="8"/>
                      </a:lnTo>
                      <a:lnTo>
                        <a:pt x="7" y="19"/>
                      </a:lnTo>
                    </a:path>
                  </a:pathLst>
                </a:custGeom>
                <a:solidFill>
                  <a:srgbClr val="787878"/>
                </a:solidFill>
                <a:ln w="12700" cap="rnd">
                  <a:solidFill>
                    <a:srgbClr val="000000"/>
                  </a:solidFill>
                  <a:round/>
                  <a:headEnd/>
                  <a:tailEnd/>
                </a:ln>
              </p:spPr>
              <p:txBody>
                <a:bodyPr/>
                <a:lstStyle/>
                <a:p>
                  <a:endParaRPr lang="zh-CN" altLang="en-US"/>
                </a:p>
              </p:txBody>
            </p:sp>
            <p:sp>
              <p:nvSpPr>
                <p:cNvPr id="72939" name="Freeform 3012"/>
                <p:cNvSpPr>
                  <a:spLocks/>
                </p:cNvSpPr>
                <p:nvPr/>
              </p:nvSpPr>
              <p:spPr bwMode="auto">
                <a:xfrm>
                  <a:off x="4784" y="3144"/>
                  <a:ext cx="19" cy="20"/>
                </a:xfrm>
                <a:custGeom>
                  <a:avLst/>
                  <a:gdLst>
                    <a:gd name="T0" fmla="*/ 12 w 19"/>
                    <a:gd name="T1" fmla="*/ 19 h 20"/>
                    <a:gd name="T2" fmla="*/ 18 w 19"/>
                    <a:gd name="T3" fmla="*/ 9 h 20"/>
                    <a:gd name="T4" fmla="*/ 0 w 19"/>
                    <a:gd name="T5" fmla="*/ 0 h 20"/>
                    <a:gd name="T6" fmla="*/ 0 60000 65536"/>
                    <a:gd name="T7" fmla="*/ 0 60000 65536"/>
                    <a:gd name="T8" fmla="*/ 0 60000 65536"/>
                    <a:gd name="T9" fmla="*/ 0 w 19"/>
                    <a:gd name="T10" fmla="*/ 0 h 20"/>
                    <a:gd name="T11" fmla="*/ 19 w 19"/>
                    <a:gd name="T12" fmla="*/ 20 h 20"/>
                  </a:gdLst>
                  <a:ahLst/>
                  <a:cxnLst>
                    <a:cxn ang="T6">
                      <a:pos x="T0" y="T1"/>
                    </a:cxn>
                    <a:cxn ang="T7">
                      <a:pos x="T2" y="T3"/>
                    </a:cxn>
                    <a:cxn ang="T8">
                      <a:pos x="T4" y="T5"/>
                    </a:cxn>
                  </a:cxnLst>
                  <a:rect l="T9" t="T10" r="T11" b="T12"/>
                  <a:pathLst>
                    <a:path w="19" h="20">
                      <a:moveTo>
                        <a:pt x="12" y="19"/>
                      </a:moveTo>
                      <a:lnTo>
                        <a:pt x="18" y="9"/>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940" name="Freeform 3013"/>
                <p:cNvSpPr>
                  <a:spLocks/>
                </p:cNvSpPr>
                <p:nvPr/>
              </p:nvSpPr>
              <p:spPr bwMode="auto">
                <a:xfrm>
                  <a:off x="4793" y="3149"/>
                  <a:ext cx="20" cy="19"/>
                </a:xfrm>
                <a:custGeom>
                  <a:avLst/>
                  <a:gdLst>
                    <a:gd name="T0" fmla="*/ 15 w 20"/>
                    <a:gd name="T1" fmla="*/ 18 h 19"/>
                    <a:gd name="T2" fmla="*/ 19 w 20"/>
                    <a:gd name="T3" fmla="*/ 10 h 19"/>
                    <a:gd name="T4" fmla="*/ 0 w 20"/>
                    <a:gd name="T5" fmla="*/ 0 h 19"/>
                    <a:gd name="T6" fmla="*/ 0 60000 65536"/>
                    <a:gd name="T7" fmla="*/ 0 60000 65536"/>
                    <a:gd name="T8" fmla="*/ 0 60000 65536"/>
                    <a:gd name="T9" fmla="*/ 0 w 20"/>
                    <a:gd name="T10" fmla="*/ 0 h 19"/>
                    <a:gd name="T11" fmla="*/ 20 w 20"/>
                    <a:gd name="T12" fmla="*/ 19 h 19"/>
                  </a:gdLst>
                  <a:ahLst/>
                  <a:cxnLst>
                    <a:cxn ang="T6">
                      <a:pos x="T0" y="T1"/>
                    </a:cxn>
                    <a:cxn ang="T7">
                      <a:pos x="T2" y="T3"/>
                    </a:cxn>
                    <a:cxn ang="T8">
                      <a:pos x="T4" y="T5"/>
                    </a:cxn>
                  </a:cxnLst>
                  <a:rect l="T9" t="T10" r="T11" b="T12"/>
                  <a:pathLst>
                    <a:path w="20" h="19">
                      <a:moveTo>
                        <a:pt x="15" y="18"/>
                      </a:moveTo>
                      <a:lnTo>
                        <a:pt x="19" y="10"/>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941" name="Freeform 3014"/>
                <p:cNvSpPr>
                  <a:spLocks/>
                </p:cNvSpPr>
                <p:nvPr/>
              </p:nvSpPr>
              <p:spPr bwMode="auto">
                <a:xfrm>
                  <a:off x="4776" y="3143"/>
                  <a:ext cx="19" cy="20"/>
                </a:xfrm>
                <a:custGeom>
                  <a:avLst/>
                  <a:gdLst>
                    <a:gd name="T0" fmla="*/ 0 w 19"/>
                    <a:gd name="T1" fmla="*/ 19 h 20"/>
                    <a:gd name="T2" fmla="*/ 18 w 19"/>
                    <a:gd name="T3" fmla="*/ 9 h 20"/>
                    <a:gd name="T4" fmla="*/ 0 w 19"/>
                    <a:gd name="T5" fmla="*/ 0 h 20"/>
                    <a:gd name="T6" fmla="*/ 0 60000 65536"/>
                    <a:gd name="T7" fmla="*/ 0 60000 65536"/>
                    <a:gd name="T8" fmla="*/ 0 60000 65536"/>
                    <a:gd name="T9" fmla="*/ 0 w 19"/>
                    <a:gd name="T10" fmla="*/ 0 h 20"/>
                    <a:gd name="T11" fmla="*/ 19 w 19"/>
                    <a:gd name="T12" fmla="*/ 20 h 20"/>
                  </a:gdLst>
                  <a:ahLst/>
                  <a:cxnLst>
                    <a:cxn ang="T6">
                      <a:pos x="T0" y="T1"/>
                    </a:cxn>
                    <a:cxn ang="T7">
                      <a:pos x="T2" y="T3"/>
                    </a:cxn>
                    <a:cxn ang="T8">
                      <a:pos x="T4" y="T5"/>
                    </a:cxn>
                  </a:cxnLst>
                  <a:rect l="T9" t="T10" r="T11" b="T12"/>
                  <a:pathLst>
                    <a:path w="19" h="20">
                      <a:moveTo>
                        <a:pt x="0" y="19"/>
                      </a:moveTo>
                      <a:lnTo>
                        <a:pt x="18" y="9"/>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942" name="Line 3015"/>
                <p:cNvSpPr>
                  <a:spLocks noChangeShapeType="1"/>
                </p:cNvSpPr>
                <p:nvPr/>
              </p:nvSpPr>
              <p:spPr bwMode="auto">
                <a:xfrm flipH="1" flipV="1">
                  <a:off x="4868" y="3165"/>
                  <a:ext cx="13"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43" name="Line 3016"/>
                <p:cNvSpPr>
                  <a:spLocks noChangeShapeType="1"/>
                </p:cNvSpPr>
                <p:nvPr/>
              </p:nvSpPr>
              <p:spPr bwMode="auto">
                <a:xfrm>
                  <a:off x="4953" y="3139"/>
                  <a:ext cx="3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44" name="Line 3017"/>
                <p:cNvSpPr>
                  <a:spLocks noChangeShapeType="1"/>
                </p:cNvSpPr>
                <p:nvPr/>
              </p:nvSpPr>
              <p:spPr bwMode="auto">
                <a:xfrm>
                  <a:off x="4957" y="3143"/>
                  <a:ext cx="20"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45" name="Line 3018"/>
                <p:cNvSpPr>
                  <a:spLocks noChangeShapeType="1"/>
                </p:cNvSpPr>
                <p:nvPr/>
              </p:nvSpPr>
              <p:spPr bwMode="auto">
                <a:xfrm>
                  <a:off x="4899" y="3152"/>
                  <a:ext cx="32"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46" name="Line 3019"/>
                <p:cNvSpPr>
                  <a:spLocks noChangeShapeType="1"/>
                </p:cNvSpPr>
                <p:nvPr/>
              </p:nvSpPr>
              <p:spPr bwMode="auto">
                <a:xfrm>
                  <a:off x="4939" y="3149"/>
                  <a:ext cx="16"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47" name="Line 3020"/>
                <p:cNvSpPr>
                  <a:spLocks noChangeShapeType="1"/>
                </p:cNvSpPr>
                <p:nvPr/>
              </p:nvSpPr>
              <p:spPr bwMode="auto">
                <a:xfrm>
                  <a:off x="4931" y="3151"/>
                  <a:ext cx="13"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48" name="Line 3021"/>
                <p:cNvSpPr>
                  <a:spLocks noChangeShapeType="1"/>
                </p:cNvSpPr>
                <p:nvPr/>
              </p:nvSpPr>
              <p:spPr bwMode="auto">
                <a:xfrm>
                  <a:off x="4903" y="3157"/>
                  <a:ext cx="16"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49" name="Line 3022"/>
                <p:cNvSpPr>
                  <a:spLocks noChangeShapeType="1"/>
                </p:cNvSpPr>
                <p:nvPr/>
              </p:nvSpPr>
              <p:spPr bwMode="auto">
                <a:xfrm>
                  <a:off x="4893" y="3162"/>
                  <a:ext cx="16"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50" name="Line 3023"/>
                <p:cNvSpPr>
                  <a:spLocks noChangeShapeType="1"/>
                </p:cNvSpPr>
                <p:nvPr/>
              </p:nvSpPr>
              <p:spPr bwMode="auto">
                <a:xfrm>
                  <a:off x="4888" y="3163"/>
                  <a:ext cx="5"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51" name="Line 3024"/>
                <p:cNvSpPr>
                  <a:spLocks noChangeShapeType="1"/>
                </p:cNvSpPr>
                <p:nvPr/>
              </p:nvSpPr>
              <p:spPr bwMode="auto">
                <a:xfrm>
                  <a:off x="5095" y="3111"/>
                  <a:ext cx="8"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52" name="Line 3025"/>
                <p:cNvSpPr>
                  <a:spLocks noChangeShapeType="1"/>
                </p:cNvSpPr>
                <p:nvPr/>
              </p:nvSpPr>
              <p:spPr bwMode="auto">
                <a:xfrm>
                  <a:off x="5124" y="3105"/>
                  <a:ext cx="12"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53" name="Line 3026"/>
                <p:cNvSpPr>
                  <a:spLocks noChangeShapeType="1"/>
                </p:cNvSpPr>
                <p:nvPr/>
              </p:nvSpPr>
              <p:spPr bwMode="auto">
                <a:xfrm>
                  <a:off x="5111" y="3105"/>
                  <a:ext cx="13"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54" name="Line 3027"/>
                <p:cNvSpPr>
                  <a:spLocks noChangeShapeType="1"/>
                </p:cNvSpPr>
                <p:nvPr/>
              </p:nvSpPr>
              <p:spPr bwMode="auto">
                <a:xfrm flipH="1">
                  <a:off x="5134" y="3099"/>
                  <a:ext cx="10"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55" name="Line 3028"/>
                <p:cNvSpPr>
                  <a:spLocks noChangeShapeType="1"/>
                </p:cNvSpPr>
                <p:nvPr/>
              </p:nvSpPr>
              <p:spPr bwMode="auto">
                <a:xfrm flipH="1" flipV="1">
                  <a:off x="5139" y="3096"/>
                  <a:ext cx="8"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56" name="Line 3029"/>
                <p:cNvSpPr>
                  <a:spLocks noChangeShapeType="1"/>
                </p:cNvSpPr>
                <p:nvPr/>
              </p:nvSpPr>
              <p:spPr bwMode="auto">
                <a:xfrm flipH="1">
                  <a:off x="5136" y="3101"/>
                  <a:ext cx="6"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57" name="Line 3030"/>
                <p:cNvSpPr>
                  <a:spLocks noChangeShapeType="1"/>
                </p:cNvSpPr>
                <p:nvPr/>
              </p:nvSpPr>
              <p:spPr bwMode="auto">
                <a:xfrm>
                  <a:off x="4995" y="3135"/>
                  <a:ext cx="17"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58" name="Line 3031"/>
                <p:cNvSpPr>
                  <a:spLocks noChangeShapeType="1"/>
                </p:cNvSpPr>
                <p:nvPr/>
              </p:nvSpPr>
              <p:spPr bwMode="auto">
                <a:xfrm>
                  <a:off x="5013" y="3127"/>
                  <a:ext cx="3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59" name="Line 3032"/>
                <p:cNvSpPr>
                  <a:spLocks noChangeShapeType="1"/>
                </p:cNvSpPr>
                <p:nvPr/>
              </p:nvSpPr>
              <p:spPr bwMode="auto">
                <a:xfrm>
                  <a:off x="5055" y="3117"/>
                  <a:ext cx="2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60" name="Line 3033"/>
                <p:cNvSpPr>
                  <a:spLocks noChangeShapeType="1"/>
                </p:cNvSpPr>
                <p:nvPr/>
              </p:nvSpPr>
              <p:spPr bwMode="auto">
                <a:xfrm>
                  <a:off x="5070" y="3115"/>
                  <a:ext cx="16"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61" name="Line 3034"/>
                <p:cNvSpPr>
                  <a:spLocks noChangeShapeType="1"/>
                </p:cNvSpPr>
                <p:nvPr/>
              </p:nvSpPr>
              <p:spPr bwMode="auto">
                <a:xfrm>
                  <a:off x="5052" y="3121"/>
                  <a:ext cx="13"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62" name="Line 3035"/>
                <p:cNvSpPr>
                  <a:spLocks noChangeShapeType="1"/>
                </p:cNvSpPr>
                <p:nvPr/>
              </p:nvSpPr>
              <p:spPr bwMode="auto">
                <a:xfrm>
                  <a:off x="5038" y="3125"/>
                  <a:ext cx="13"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63" name="Line 3036"/>
                <p:cNvSpPr>
                  <a:spLocks noChangeShapeType="1"/>
                </p:cNvSpPr>
                <p:nvPr/>
              </p:nvSpPr>
              <p:spPr bwMode="auto">
                <a:xfrm>
                  <a:off x="5018" y="3129"/>
                  <a:ext cx="16"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64" name="Line 3037"/>
                <p:cNvSpPr>
                  <a:spLocks noChangeShapeType="1"/>
                </p:cNvSpPr>
                <p:nvPr/>
              </p:nvSpPr>
              <p:spPr bwMode="auto">
                <a:xfrm>
                  <a:off x="5008" y="3133"/>
                  <a:ext cx="14"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65" name="Line 3038"/>
                <p:cNvSpPr>
                  <a:spLocks noChangeShapeType="1"/>
                </p:cNvSpPr>
                <p:nvPr/>
              </p:nvSpPr>
              <p:spPr bwMode="auto">
                <a:xfrm>
                  <a:off x="4985" y="3137"/>
                  <a:ext cx="18"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66" name="Freeform 3039"/>
                <p:cNvSpPr>
                  <a:spLocks/>
                </p:cNvSpPr>
                <p:nvPr/>
              </p:nvSpPr>
              <p:spPr bwMode="auto">
                <a:xfrm>
                  <a:off x="4807" y="3105"/>
                  <a:ext cx="57" cy="58"/>
                </a:xfrm>
                <a:custGeom>
                  <a:avLst/>
                  <a:gdLst>
                    <a:gd name="T0" fmla="*/ 42 w 57"/>
                    <a:gd name="T1" fmla="*/ 0 h 58"/>
                    <a:gd name="T2" fmla="*/ 24 w 57"/>
                    <a:gd name="T3" fmla="*/ 0 h 58"/>
                    <a:gd name="T4" fmla="*/ 14 w 57"/>
                    <a:gd name="T5" fmla="*/ 6 h 58"/>
                    <a:gd name="T6" fmla="*/ 8 w 57"/>
                    <a:gd name="T7" fmla="*/ 10 h 58"/>
                    <a:gd name="T8" fmla="*/ 2 w 57"/>
                    <a:gd name="T9" fmla="*/ 20 h 58"/>
                    <a:gd name="T10" fmla="*/ 0 w 57"/>
                    <a:gd name="T11" fmla="*/ 36 h 58"/>
                    <a:gd name="T12" fmla="*/ 10 w 57"/>
                    <a:gd name="T13" fmla="*/ 50 h 58"/>
                    <a:gd name="T14" fmla="*/ 20 w 57"/>
                    <a:gd name="T15" fmla="*/ 57 h 58"/>
                    <a:gd name="T16" fmla="*/ 22 w 57"/>
                    <a:gd name="T17" fmla="*/ 57 h 58"/>
                    <a:gd name="T18" fmla="*/ 40 w 57"/>
                    <a:gd name="T19" fmla="*/ 57 h 58"/>
                    <a:gd name="T20" fmla="*/ 56 w 57"/>
                    <a:gd name="T21" fmla="*/ 18 h 58"/>
                    <a:gd name="T22" fmla="*/ 42 w 57"/>
                    <a:gd name="T23" fmla="*/ 0 h 58"/>
                    <a:gd name="T24" fmla="*/ 42 w 57"/>
                    <a:gd name="T25" fmla="*/ 0 h 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
                    <a:gd name="T40" fmla="*/ 0 h 58"/>
                    <a:gd name="T41" fmla="*/ 57 w 57"/>
                    <a:gd name="T42" fmla="*/ 58 h 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 h="58">
                      <a:moveTo>
                        <a:pt x="42" y="0"/>
                      </a:moveTo>
                      <a:lnTo>
                        <a:pt x="24" y="0"/>
                      </a:lnTo>
                      <a:lnTo>
                        <a:pt x="14" y="6"/>
                      </a:lnTo>
                      <a:lnTo>
                        <a:pt x="8" y="10"/>
                      </a:lnTo>
                      <a:lnTo>
                        <a:pt x="2" y="20"/>
                      </a:lnTo>
                      <a:lnTo>
                        <a:pt x="0" y="36"/>
                      </a:lnTo>
                      <a:lnTo>
                        <a:pt x="10" y="50"/>
                      </a:lnTo>
                      <a:lnTo>
                        <a:pt x="20" y="57"/>
                      </a:lnTo>
                      <a:lnTo>
                        <a:pt x="22" y="57"/>
                      </a:lnTo>
                      <a:lnTo>
                        <a:pt x="40" y="57"/>
                      </a:lnTo>
                      <a:lnTo>
                        <a:pt x="56" y="18"/>
                      </a:lnTo>
                      <a:lnTo>
                        <a:pt x="42" y="0"/>
                      </a:lnTo>
                    </a:path>
                  </a:pathLst>
                </a:custGeom>
                <a:solidFill>
                  <a:srgbClr val="787878"/>
                </a:solidFill>
                <a:ln w="12700" cap="rnd">
                  <a:solidFill>
                    <a:srgbClr val="000000"/>
                  </a:solidFill>
                  <a:round/>
                  <a:headEnd/>
                  <a:tailEnd/>
                </a:ln>
              </p:spPr>
              <p:txBody>
                <a:bodyPr/>
                <a:lstStyle/>
                <a:p>
                  <a:endParaRPr lang="zh-CN" altLang="en-US"/>
                </a:p>
              </p:txBody>
            </p:sp>
            <p:sp>
              <p:nvSpPr>
                <p:cNvPr id="72967" name="Oval 3040"/>
                <p:cNvSpPr>
                  <a:spLocks noChangeArrowheads="1"/>
                </p:cNvSpPr>
                <p:nvPr/>
              </p:nvSpPr>
              <p:spPr bwMode="auto">
                <a:xfrm>
                  <a:off x="4824" y="3109"/>
                  <a:ext cx="54" cy="47"/>
                </a:xfrm>
                <a:prstGeom prst="ellipse">
                  <a:avLst/>
                </a:prstGeom>
                <a:solidFill>
                  <a:srgbClr val="EBEBEB"/>
                </a:solidFill>
                <a:ln w="12700">
                  <a:solidFill>
                    <a:srgbClr val="000000"/>
                  </a:solidFill>
                  <a:round/>
                  <a:headEnd/>
                  <a:tailEnd/>
                </a:ln>
              </p:spPr>
              <p:txBody>
                <a:bodyPr wrap="none" anchor="ctr"/>
                <a:lstStyle/>
                <a:p>
                  <a:endParaRPr lang="zh-CN" altLang="en-US"/>
                </a:p>
              </p:txBody>
            </p:sp>
            <p:sp>
              <p:nvSpPr>
                <p:cNvPr id="72968" name="Oval 3041"/>
                <p:cNvSpPr>
                  <a:spLocks noChangeArrowheads="1"/>
                </p:cNvSpPr>
                <p:nvPr/>
              </p:nvSpPr>
              <p:spPr bwMode="auto">
                <a:xfrm>
                  <a:off x="4834" y="3115"/>
                  <a:ext cx="36" cy="34"/>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969" name="Freeform 3042"/>
                <p:cNvSpPr>
                  <a:spLocks/>
                </p:cNvSpPr>
                <p:nvPr/>
              </p:nvSpPr>
              <p:spPr bwMode="auto">
                <a:xfrm>
                  <a:off x="4830" y="3111"/>
                  <a:ext cx="34" cy="41"/>
                </a:xfrm>
                <a:custGeom>
                  <a:avLst/>
                  <a:gdLst>
                    <a:gd name="T0" fmla="*/ 19 w 34"/>
                    <a:gd name="T1" fmla="*/ 2 h 41"/>
                    <a:gd name="T2" fmla="*/ 27 w 34"/>
                    <a:gd name="T3" fmla="*/ 6 h 41"/>
                    <a:gd name="T4" fmla="*/ 33 w 34"/>
                    <a:gd name="T5" fmla="*/ 18 h 41"/>
                    <a:gd name="T6" fmla="*/ 33 w 34"/>
                    <a:gd name="T7" fmla="*/ 26 h 41"/>
                    <a:gd name="T8" fmla="*/ 23 w 34"/>
                    <a:gd name="T9" fmla="*/ 34 h 41"/>
                    <a:gd name="T10" fmla="*/ 11 w 34"/>
                    <a:gd name="T11" fmla="*/ 40 h 41"/>
                    <a:gd name="T12" fmla="*/ 9 w 34"/>
                    <a:gd name="T13" fmla="*/ 40 h 41"/>
                    <a:gd name="T14" fmla="*/ 3 w 34"/>
                    <a:gd name="T15" fmla="*/ 34 h 41"/>
                    <a:gd name="T16" fmla="*/ 0 w 34"/>
                    <a:gd name="T17" fmla="*/ 26 h 41"/>
                    <a:gd name="T18" fmla="*/ 1 w 34"/>
                    <a:gd name="T19" fmla="*/ 14 h 41"/>
                    <a:gd name="T20" fmla="*/ 5 w 34"/>
                    <a:gd name="T21" fmla="*/ 6 h 41"/>
                    <a:gd name="T22" fmla="*/ 13 w 34"/>
                    <a:gd name="T23" fmla="*/ 2 h 41"/>
                    <a:gd name="T24" fmla="*/ 19 w 34"/>
                    <a:gd name="T25" fmla="*/ 0 h 41"/>
                    <a:gd name="T26" fmla="*/ 19 w 34"/>
                    <a:gd name="T27" fmla="*/ 2 h 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
                    <a:gd name="T43" fmla="*/ 0 h 41"/>
                    <a:gd name="T44" fmla="*/ 34 w 34"/>
                    <a:gd name="T45" fmla="*/ 41 h 4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 h="41">
                      <a:moveTo>
                        <a:pt x="19" y="2"/>
                      </a:moveTo>
                      <a:lnTo>
                        <a:pt x="27" y="6"/>
                      </a:lnTo>
                      <a:lnTo>
                        <a:pt x="33" y="18"/>
                      </a:lnTo>
                      <a:lnTo>
                        <a:pt x="33" y="26"/>
                      </a:lnTo>
                      <a:lnTo>
                        <a:pt x="23" y="34"/>
                      </a:lnTo>
                      <a:lnTo>
                        <a:pt x="11" y="40"/>
                      </a:lnTo>
                      <a:lnTo>
                        <a:pt x="9" y="40"/>
                      </a:lnTo>
                      <a:lnTo>
                        <a:pt x="3" y="34"/>
                      </a:lnTo>
                      <a:lnTo>
                        <a:pt x="0" y="26"/>
                      </a:lnTo>
                      <a:lnTo>
                        <a:pt x="1" y="14"/>
                      </a:lnTo>
                      <a:lnTo>
                        <a:pt x="5" y="6"/>
                      </a:lnTo>
                      <a:lnTo>
                        <a:pt x="13" y="2"/>
                      </a:lnTo>
                      <a:lnTo>
                        <a:pt x="19" y="0"/>
                      </a:lnTo>
                      <a:lnTo>
                        <a:pt x="19" y="2"/>
                      </a:lnTo>
                    </a:path>
                  </a:pathLst>
                </a:custGeom>
                <a:solidFill>
                  <a:srgbClr val="ABABAB"/>
                </a:solidFill>
                <a:ln w="12700" cap="rnd">
                  <a:solidFill>
                    <a:srgbClr val="000000"/>
                  </a:solidFill>
                  <a:round/>
                  <a:headEnd/>
                  <a:tailEnd/>
                </a:ln>
              </p:spPr>
              <p:txBody>
                <a:bodyPr/>
                <a:lstStyle/>
                <a:p>
                  <a:endParaRPr lang="zh-CN" altLang="en-US"/>
                </a:p>
              </p:txBody>
            </p:sp>
            <p:sp>
              <p:nvSpPr>
                <p:cNvPr id="72970" name="Freeform 3043"/>
                <p:cNvSpPr>
                  <a:spLocks/>
                </p:cNvSpPr>
                <p:nvPr/>
              </p:nvSpPr>
              <p:spPr bwMode="auto">
                <a:xfrm>
                  <a:off x="4829" y="3123"/>
                  <a:ext cx="24" cy="21"/>
                </a:xfrm>
                <a:custGeom>
                  <a:avLst/>
                  <a:gdLst>
                    <a:gd name="T0" fmla="*/ 6 w 24"/>
                    <a:gd name="T1" fmla="*/ 0 h 21"/>
                    <a:gd name="T2" fmla="*/ 14 w 24"/>
                    <a:gd name="T3" fmla="*/ 0 h 21"/>
                    <a:gd name="T4" fmla="*/ 22 w 24"/>
                    <a:gd name="T5" fmla="*/ 6 h 21"/>
                    <a:gd name="T6" fmla="*/ 23 w 24"/>
                    <a:gd name="T7" fmla="*/ 12 h 21"/>
                    <a:gd name="T8" fmla="*/ 12 w 24"/>
                    <a:gd name="T9" fmla="*/ 20 h 21"/>
                    <a:gd name="T10" fmla="*/ 0 w 24"/>
                    <a:gd name="T11" fmla="*/ 14 h 21"/>
                    <a:gd name="T12" fmla="*/ 0 w 24"/>
                    <a:gd name="T13" fmla="*/ 4 h 21"/>
                    <a:gd name="T14" fmla="*/ 6 w 24"/>
                    <a:gd name="T15" fmla="*/ 0 h 21"/>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21"/>
                    <a:gd name="T26" fmla="*/ 24 w 24"/>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21">
                      <a:moveTo>
                        <a:pt x="6" y="0"/>
                      </a:moveTo>
                      <a:lnTo>
                        <a:pt x="14" y="0"/>
                      </a:lnTo>
                      <a:lnTo>
                        <a:pt x="22" y="6"/>
                      </a:lnTo>
                      <a:lnTo>
                        <a:pt x="23" y="12"/>
                      </a:lnTo>
                      <a:lnTo>
                        <a:pt x="12" y="20"/>
                      </a:lnTo>
                      <a:lnTo>
                        <a:pt x="0" y="14"/>
                      </a:lnTo>
                      <a:lnTo>
                        <a:pt x="0" y="4"/>
                      </a:lnTo>
                      <a:lnTo>
                        <a:pt x="6" y="0"/>
                      </a:lnTo>
                    </a:path>
                  </a:pathLst>
                </a:custGeom>
                <a:solidFill>
                  <a:srgbClr val="D9D9D9"/>
                </a:solidFill>
                <a:ln w="12700" cap="rnd">
                  <a:solidFill>
                    <a:srgbClr val="000000"/>
                  </a:solidFill>
                  <a:round/>
                  <a:headEnd/>
                  <a:tailEnd/>
                </a:ln>
              </p:spPr>
              <p:txBody>
                <a:bodyPr/>
                <a:lstStyle/>
                <a:p>
                  <a:endParaRPr lang="zh-CN" altLang="en-US"/>
                </a:p>
              </p:txBody>
            </p:sp>
            <p:sp>
              <p:nvSpPr>
                <p:cNvPr id="72971" name="Oval 3044"/>
                <p:cNvSpPr>
                  <a:spLocks noChangeArrowheads="1"/>
                </p:cNvSpPr>
                <p:nvPr/>
              </p:nvSpPr>
              <p:spPr bwMode="auto">
                <a:xfrm>
                  <a:off x="4852" y="3133"/>
                  <a:ext cx="11" cy="11"/>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972" name="Line 3045"/>
                <p:cNvSpPr>
                  <a:spLocks noChangeShapeType="1"/>
                </p:cNvSpPr>
                <p:nvPr/>
              </p:nvSpPr>
              <p:spPr bwMode="auto">
                <a:xfrm>
                  <a:off x="4835" y="3123"/>
                  <a:ext cx="1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73" name="Freeform 3046"/>
                <p:cNvSpPr>
                  <a:spLocks/>
                </p:cNvSpPr>
                <p:nvPr/>
              </p:nvSpPr>
              <p:spPr bwMode="auto">
                <a:xfrm>
                  <a:off x="4833" y="3125"/>
                  <a:ext cx="19" cy="19"/>
                </a:xfrm>
                <a:custGeom>
                  <a:avLst/>
                  <a:gdLst>
                    <a:gd name="T0" fmla="*/ 18 w 19"/>
                    <a:gd name="T1" fmla="*/ 18 h 19"/>
                    <a:gd name="T2" fmla="*/ 7 w 19"/>
                    <a:gd name="T3" fmla="*/ 0 h 19"/>
                    <a:gd name="T4" fmla="*/ 2 w 19"/>
                    <a:gd name="T5" fmla="*/ 0 h 19"/>
                    <a:gd name="T6" fmla="*/ 0 w 19"/>
                    <a:gd name="T7" fmla="*/ 6 h 19"/>
                    <a:gd name="T8" fmla="*/ 0 w 19"/>
                    <a:gd name="T9" fmla="*/ 12 h 19"/>
                    <a:gd name="T10" fmla="*/ 2 w 19"/>
                    <a:gd name="T11" fmla="*/ 18 h 19"/>
                    <a:gd name="T12" fmla="*/ 7 w 19"/>
                    <a:gd name="T13" fmla="*/ 18 h 19"/>
                    <a:gd name="T14" fmla="*/ 18 w 19"/>
                    <a:gd name="T15" fmla="*/ 18 h 19"/>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9"/>
                    <a:gd name="T26" fmla="*/ 19 w 19"/>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9">
                      <a:moveTo>
                        <a:pt x="18" y="18"/>
                      </a:moveTo>
                      <a:lnTo>
                        <a:pt x="7" y="0"/>
                      </a:lnTo>
                      <a:lnTo>
                        <a:pt x="2" y="0"/>
                      </a:lnTo>
                      <a:lnTo>
                        <a:pt x="0" y="6"/>
                      </a:lnTo>
                      <a:lnTo>
                        <a:pt x="0" y="12"/>
                      </a:lnTo>
                      <a:lnTo>
                        <a:pt x="2" y="18"/>
                      </a:lnTo>
                      <a:lnTo>
                        <a:pt x="7" y="18"/>
                      </a:lnTo>
                      <a:lnTo>
                        <a:pt x="18" y="18"/>
                      </a:lnTo>
                    </a:path>
                  </a:pathLst>
                </a:custGeom>
                <a:solidFill>
                  <a:srgbClr val="787878"/>
                </a:solidFill>
                <a:ln w="12700" cap="rnd">
                  <a:solidFill>
                    <a:srgbClr val="000000"/>
                  </a:solidFill>
                  <a:round/>
                  <a:headEnd/>
                  <a:tailEnd/>
                </a:ln>
              </p:spPr>
              <p:txBody>
                <a:bodyPr/>
                <a:lstStyle/>
                <a:p>
                  <a:endParaRPr lang="zh-CN" altLang="en-US"/>
                </a:p>
              </p:txBody>
            </p:sp>
            <p:sp>
              <p:nvSpPr>
                <p:cNvPr id="72974" name="Freeform 3047"/>
                <p:cNvSpPr>
                  <a:spLocks/>
                </p:cNvSpPr>
                <p:nvPr/>
              </p:nvSpPr>
              <p:spPr bwMode="auto">
                <a:xfrm>
                  <a:off x="4829" y="3137"/>
                  <a:ext cx="20" cy="19"/>
                </a:xfrm>
                <a:custGeom>
                  <a:avLst/>
                  <a:gdLst>
                    <a:gd name="T0" fmla="*/ 6 w 20"/>
                    <a:gd name="T1" fmla="*/ 18 h 19"/>
                    <a:gd name="T2" fmla="*/ 16 w 20"/>
                    <a:gd name="T3" fmla="*/ 11 h 19"/>
                    <a:gd name="T4" fmla="*/ 19 w 20"/>
                    <a:gd name="T5" fmla="*/ 0 h 19"/>
                    <a:gd name="T6" fmla="*/ 18 w 20"/>
                    <a:gd name="T7" fmla="*/ 0 h 19"/>
                    <a:gd name="T8" fmla="*/ 12 w 20"/>
                    <a:gd name="T9" fmla="*/ 0 h 19"/>
                    <a:gd name="T10" fmla="*/ 6 w 20"/>
                    <a:gd name="T11" fmla="*/ 0 h 19"/>
                    <a:gd name="T12" fmla="*/ 0 w 20"/>
                    <a:gd name="T13" fmla="*/ 0 h 19"/>
                    <a:gd name="T14" fmla="*/ 0 w 20"/>
                    <a:gd name="T15" fmla="*/ 4 h 19"/>
                    <a:gd name="T16" fmla="*/ 4 w 20"/>
                    <a:gd name="T17" fmla="*/ 14 h 19"/>
                    <a:gd name="T18" fmla="*/ 6 w 20"/>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9"/>
                    <a:gd name="T32" fmla="*/ 20 w 20"/>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9">
                      <a:moveTo>
                        <a:pt x="6" y="18"/>
                      </a:moveTo>
                      <a:lnTo>
                        <a:pt x="16" y="11"/>
                      </a:lnTo>
                      <a:lnTo>
                        <a:pt x="19" y="0"/>
                      </a:lnTo>
                      <a:lnTo>
                        <a:pt x="18" y="0"/>
                      </a:lnTo>
                      <a:lnTo>
                        <a:pt x="12" y="0"/>
                      </a:lnTo>
                      <a:lnTo>
                        <a:pt x="6" y="0"/>
                      </a:lnTo>
                      <a:lnTo>
                        <a:pt x="0" y="0"/>
                      </a:lnTo>
                      <a:lnTo>
                        <a:pt x="0" y="4"/>
                      </a:lnTo>
                      <a:lnTo>
                        <a:pt x="4" y="14"/>
                      </a:lnTo>
                      <a:lnTo>
                        <a:pt x="6" y="18"/>
                      </a:lnTo>
                    </a:path>
                  </a:pathLst>
                </a:custGeom>
                <a:solidFill>
                  <a:srgbClr val="787878"/>
                </a:solidFill>
                <a:ln w="12700" cap="rnd">
                  <a:solidFill>
                    <a:srgbClr val="000000"/>
                  </a:solidFill>
                  <a:round/>
                  <a:headEnd/>
                  <a:tailEnd/>
                </a:ln>
              </p:spPr>
              <p:txBody>
                <a:bodyPr/>
                <a:lstStyle/>
                <a:p>
                  <a:endParaRPr lang="zh-CN" altLang="en-US"/>
                </a:p>
              </p:txBody>
            </p:sp>
            <p:sp>
              <p:nvSpPr>
                <p:cNvPr id="72975" name="Freeform 3048"/>
                <p:cNvSpPr>
                  <a:spLocks/>
                </p:cNvSpPr>
                <p:nvPr/>
              </p:nvSpPr>
              <p:spPr bwMode="auto">
                <a:xfrm>
                  <a:off x="4825" y="3107"/>
                  <a:ext cx="57" cy="59"/>
                </a:xfrm>
                <a:custGeom>
                  <a:avLst/>
                  <a:gdLst>
                    <a:gd name="T0" fmla="*/ 42 w 57"/>
                    <a:gd name="T1" fmla="*/ 0 h 59"/>
                    <a:gd name="T2" fmla="*/ 24 w 57"/>
                    <a:gd name="T3" fmla="*/ 0 h 59"/>
                    <a:gd name="T4" fmla="*/ 14 w 57"/>
                    <a:gd name="T5" fmla="*/ 4 h 59"/>
                    <a:gd name="T6" fmla="*/ 8 w 57"/>
                    <a:gd name="T7" fmla="*/ 10 h 59"/>
                    <a:gd name="T8" fmla="*/ 2 w 57"/>
                    <a:gd name="T9" fmla="*/ 22 h 59"/>
                    <a:gd name="T10" fmla="*/ 0 w 57"/>
                    <a:gd name="T11" fmla="*/ 38 h 59"/>
                    <a:gd name="T12" fmla="*/ 10 w 57"/>
                    <a:gd name="T13" fmla="*/ 50 h 59"/>
                    <a:gd name="T14" fmla="*/ 20 w 57"/>
                    <a:gd name="T15" fmla="*/ 56 h 59"/>
                    <a:gd name="T16" fmla="*/ 22 w 57"/>
                    <a:gd name="T17" fmla="*/ 58 h 59"/>
                    <a:gd name="T18" fmla="*/ 38 w 57"/>
                    <a:gd name="T19" fmla="*/ 58 h 59"/>
                    <a:gd name="T20" fmla="*/ 40 w 57"/>
                    <a:gd name="T21" fmla="*/ 56 h 59"/>
                    <a:gd name="T22" fmla="*/ 56 w 57"/>
                    <a:gd name="T23" fmla="*/ 18 h 59"/>
                    <a:gd name="T24" fmla="*/ 42 w 57"/>
                    <a:gd name="T25" fmla="*/ 0 h 59"/>
                    <a:gd name="T26" fmla="*/ 42 w 57"/>
                    <a:gd name="T27" fmla="*/ 0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7"/>
                    <a:gd name="T43" fmla="*/ 0 h 59"/>
                    <a:gd name="T44" fmla="*/ 57 w 57"/>
                    <a:gd name="T45" fmla="*/ 59 h 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7" h="59">
                      <a:moveTo>
                        <a:pt x="42" y="0"/>
                      </a:moveTo>
                      <a:lnTo>
                        <a:pt x="24" y="0"/>
                      </a:lnTo>
                      <a:lnTo>
                        <a:pt x="14" y="4"/>
                      </a:lnTo>
                      <a:lnTo>
                        <a:pt x="8" y="10"/>
                      </a:lnTo>
                      <a:lnTo>
                        <a:pt x="2" y="22"/>
                      </a:lnTo>
                      <a:lnTo>
                        <a:pt x="0" y="38"/>
                      </a:lnTo>
                      <a:lnTo>
                        <a:pt x="10" y="50"/>
                      </a:lnTo>
                      <a:lnTo>
                        <a:pt x="20" y="56"/>
                      </a:lnTo>
                      <a:lnTo>
                        <a:pt x="22" y="58"/>
                      </a:lnTo>
                      <a:lnTo>
                        <a:pt x="38" y="58"/>
                      </a:lnTo>
                      <a:lnTo>
                        <a:pt x="40" y="56"/>
                      </a:lnTo>
                      <a:lnTo>
                        <a:pt x="56" y="18"/>
                      </a:lnTo>
                      <a:lnTo>
                        <a:pt x="42" y="0"/>
                      </a:lnTo>
                    </a:path>
                  </a:pathLst>
                </a:custGeom>
                <a:solidFill>
                  <a:srgbClr val="787878"/>
                </a:solidFill>
                <a:ln w="12700" cap="rnd">
                  <a:solidFill>
                    <a:srgbClr val="000000"/>
                  </a:solidFill>
                  <a:round/>
                  <a:headEnd/>
                  <a:tailEnd/>
                </a:ln>
              </p:spPr>
              <p:txBody>
                <a:bodyPr/>
                <a:lstStyle/>
                <a:p>
                  <a:endParaRPr lang="zh-CN" altLang="en-US"/>
                </a:p>
              </p:txBody>
            </p:sp>
            <p:sp>
              <p:nvSpPr>
                <p:cNvPr id="72976" name="Oval 3049"/>
                <p:cNvSpPr>
                  <a:spLocks noChangeArrowheads="1"/>
                </p:cNvSpPr>
                <p:nvPr/>
              </p:nvSpPr>
              <p:spPr bwMode="auto">
                <a:xfrm>
                  <a:off x="4841" y="3109"/>
                  <a:ext cx="55" cy="53"/>
                </a:xfrm>
                <a:prstGeom prst="ellipse">
                  <a:avLst/>
                </a:prstGeom>
                <a:solidFill>
                  <a:srgbClr val="EBEBEB"/>
                </a:solidFill>
                <a:ln w="12700">
                  <a:solidFill>
                    <a:srgbClr val="000000"/>
                  </a:solidFill>
                  <a:round/>
                  <a:headEnd/>
                  <a:tailEnd/>
                </a:ln>
              </p:spPr>
              <p:txBody>
                <a:bodyPr wrap="none" anchor="ctr"/>
                <a:lstStyle/>
                <a:p>
                  <a:endParaRPr lang="zh-CN" altLang="en-US"/>
                </a:p>
              </p:txBody>
            </p:sp>
            <p:sp>
              <p:nvSpPr>
                <p:cNvPr id="72977" name="Oval 3050"/>
                <p:cNvSpPr>
                  <a:spLocks noChangeArrowheads="1"/>
                </p:cNvSpPr>
                <p:nvPr/>
              </p:nvSpPr>
              <p:spPr bwMode="auto">
                <a:xfrm>
                  <a:off x="4852" y="3115"/>
                  <a:ext cx="36" cy="39"/>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978" name="Freeform 3051"/>
                <p:cNvSpPr>
                  <a:spLocks/>
                </p:cNvSpPr>
                <p:nvPr/>
              </p:nvSpPr>
              <p:spPr bwMode="auto">
                <a:xfrm>
                  <a:off x="4848" y="3113"/>
                  <a:ext cx="34" cy="43"/>
                </a:xfrm>
                <a:custGeom>
                  <a:avLst/>
                  <a:gdLst>
                    <a:gd name="T0" fmla="*/ 19 w 34"/>
                    <a:gd name="T1" fmla="*/ 0 h 43"/>
                    <a:gd name="T2" fmla="*/ 27 w 34"/>
                    <a:gd name="T3" fmla="*/ 6 h 43"/>
                    <a:gd name="T4" fmla="*/ 33 w 34"/>
                    <a:gd name="T5" fmla="*/ 18 h 43"/>
                    <a:gd name="T6" fmla="*/ 33 w 34"/>
                    <a:gd name="T7" fmla="*/ 26 h 43"/>
                    <a:gd name="T8" fmla="*/ 23 w 34"/>
                    <a:gd name="T9" fmla="*/ 36 h 43"/>
                    <a:gd name="T10" fmla="*/ 9 w 34"/>
                    <a:gd name="T11" fmla="*/ 42 h 43"/>
                    <a:gd name="T12" fmla="*/ 1 w 34"/>
                    <a:gd name="T13" fmla="*/ 36 h 43"/>
                    <a:gd name="T14" fmla="*/ 0 w 34"/>
                    <a:gd name="T15" fmla="*/ 26 h 43"/>
                    <a:gd name="T16" fmla="*/ 0 w 34"/>
                    <a:gd name="T17" fmla="*/ 14 h 43"/>
                    <a:gd name="T18" fmla="*/ 3 w 34"/>
                    <a:gd name="T19" fmla="*/ 6 h 43"/>
                    <a:gd name="T20" fmla="*/ 13 w 34"/>
                    <a:gd name="T21" fmla="*/ 0 h 43"/>
                    <a:gd name="T22" fmla="*/ 19 w 34"/>
                    <a:gd name="T23" fmla="*/ 0 h 43"/>
                    <a:gd name="T24" fmla="*/ 19 w 34"/>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43"/>
                    <a:gd name="T41" fmla="*/ 34 w 34"/>
                    <a:gd name="T42" fmla="*/ 43 h 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43">
                      <a:moveTo>
                        <a:pt x="19" y="0"/>
                      </a:moveTo>
                      <a:lnTo>
                        <a:pt x="27" y="6"/>
                      </a:lnTo>
                      <a:lnTo>
                        <a:pt x="33" y="18"/>
                      </a:lnTo>
                      <a:lnTo>
                        <a:pt x="33" y="26"/>
                      </a:lnTo>
                      <a:lnTo>
                        <a:pt x="23" y="36"/>
                      </a:lnTo>
                      <a:lnTo>
                        <a:pt x="9" y="42"/>
                      </a:lnTo>
                      <a:lnTo>
                        <a:pt x="1" y="36"/>
                      </a:lnTo>
                      <a:lnTo>
                        <a:pt x="0" y="26"/>
                      </a:lnTo>
                      <a:lnTo>
                        <a:pt x="0" y="14"/>
                      </a:lnTo>
                      <a:lnTo>
                        <a:pt x="3" y="6"/>
                      </a:lnTo>
                      <a:lnTo>
                        <a:pt x="13" y="0"/>
                      </a:lnTo>
                      <a:lnTo>
                        <a:pt x="19" y="0"/>
                      </a:lnTo>
                    </a:path>
                  </a:pathLst>
                </a:custGeom>
                <a:solidFill>
                  <a:srgbClr val="ABABAB"/>
                </a:solidFill>
                <a:ln w="12700" cap="rnd">
                  <a:solidFill>
                    <a:srgbClr val="000000"/>
                  </a:solidFill>
                  <a:round/>
                  <a:headEnd/>
                  <a:tailEnd/>
                </a:ln>
              </p:spPr>
              <p:txBody>
                <a:bodyPr/>
                <a:lstStyle/>
                <a:p>
                  <a:endParaRPr lang="zh-CN" altLang="en-US"/>
                </a:p>
              </p:txBody>
            </p:sp>
            <p:sp>
              <p:nvSpPr>
                <p:cNvPr id="72979" name="Freeform 3052"/>
                <p:cNvSpPr>
                  <a:spLocks/>
                </p:cNvSpPr>
                <p:nvPr/>
              </p:nvSpPr>
              <p:spPr bwMode="auto">
                <a:xfrm>
                  <a:off x="4848" y="3125"/>
                  <a:ext cx="25" cy="20"/>
                </a:xfrm>
                <a:custGeom>
                  <a:avLst/>
                  <a:gdLst>
                    <a:gd name="T0" fmla="*/ 6 w 25"/>
                    <a:gd name="T1" fmla="*/ 0 h 20"/>
                    <a:gd name="T2" fmla="*/ 14 w 25"/>
                    <a:gd name="T3" fmla="*/ 0 h 20"/>
                    <a:gd name="T4" fmla="*/ 22 w 25"/>
                    <a:gd name="T5" fmla="*/ 5 h 20"/>
                    <a:gd name="T6" fmla="*/ 24 w 25"/>
                    <a:gd name="T7" fmla="*/ 13 h 20"/>
                    <a:gd name="T8" fmla="*/ 12 w 25"/>
                    <a:gd name="T9" fmla="*/ 19 h 20"/>
                    <a:gd name="T10" fmla="*/ 0 w 25"/>
                    <a:gd name="T11" fmla="*/ 13 h 20"/>
                    <a:gd name="T12" fmla="*/ 0 w 25"/>
                    <a:gd name="T13" fmla="*/ 3 h 20"/>
                    <a:gd name="T14" fmla="*/ 4 w 25"/>
                    <a:gd name="T15" fmla="*/ 0 h 20"/>
                    <a:gd name="T16" fmla="*/ 6 w 25"/>
                    <a:gd name="T17" fmla="*/ 0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20"/>
                    <a:gd name="T29" fmla="*/ 25 w 25"/>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20">
                      <a:moveTo>
                        <a:pt x="6" y="0"/>
                      </a:moveTo>
                      <a:lnTo>
                        <a:pt x="14" y="0"/>
                      </a:lnTo>
                      <a:lnTo>
                        <a:pt x="22" y="5"/>
                      </a:lnTo>
                      <a:lnTo>
                        <a:pt x="24" y="13"/>
                      </a:lnTo>
                      <a:lnTo>
                        <a:pt x="12" y="19"/>
                      </a:lnTo>
                      <a:lnTo>
                        <a:pt x="0" y="13"/>
                      </a:lnTo>
                      <a:lnTo>
                        <a:pt x="0" y="3"/>
                      </a:lnTo>
                      <a:lnTo>
                        <a:pt x="4" y="0"/>
                      </a:lnTo>
                      <a:lnTo>
                        <a:pt x="6" y="0"/>
                      </a:lnTo>
                    </a:path>
                  </a:pathLst>
                </a:custGeom>
                <a:solidFill>
                  <a:srgbClr val="D9D9D9"/>
                </a:solidFill>
                <a:ln w="12700" cap="rnd">
                  <a:solidFill>
                    <a:srgbClr val="000000"/>
                  </a:solidFill>
                  <a:round/>
                  <a:headEnd/>
                  <a:tailEnd/>
                </a:ln>
              </p:spPr>
              <p:txBody>
                <a:bodyPr/>
                <a:lstStyle/>
                <a:p>
                  <a:endParaRPr lang="zh-CN" altLang="en-US"/>
                </a:p>
              </p:txBody>
            </p:sp>
            <p:sp>
              <p:nvSpPr>
                <p:cNvPr id="72980" name="Oval 3053"/>
                <p:cNvSpPr>
                  <a:spLocks noChangeArrowheads="1"/>
                </p:cNvSpPr>
                <p:nvPr/>
              </p:nvSpPr>
              <p:spPr bwMode="auto">
                <a:xfrm>
                  <a:off x="4869" y="3137"/>
                  <a:ext cx="11" cy="11"/>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981" name="Line 3054"/>
                <p:cNvSpPr>
                  <a:spLocks noChangeShapeType="1"/>
                </p:cNvSpPr>
                <p:nvPr/>
              </p:nvSpPr>
              <p:spPr bwMode="auto">
                <a:xfrm>
                  <a:off x="4853" y="3125"/>
                  <a:ext cx="19"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82" name="Freeform 3055"/>
                <p:cNvSpPr>
                  <a:spLocks/>
                </p:cNvSpPr>
                <p:nvPr/>
              </p:nvSpPr>
              <p:spPr bwMode="auto">
                <a:xfrm>
                  <a:off x="4848" y="3127"/>
                  <a:ext cx="20" cy="20"/>
                </a:xfrm>
                <a:custGeom>
                  <a:avLst/>
                  <a:gdLst>
                    <a:gd name="T0" fmla="*/ 19 w 20"/>
                    <a:gd name="T1" fmla="*/ 19 h 20"/>
                    <a:gd name="T2" fmla="*/ 7 w 20"/>
                    <a:gd name="T3" fmla="*/ 0 h 20"/>
                    <a:gd name="T4" fmla="*/ 3 w 20"/>
                    <a:gd name="T5" fmla="*/ 0 h 20"/>
                    <a:gd name="T6" fmla="*/ 0 w 20"/>
                    <a:gd name="T7" fmla="*/ 9 h 20"/>
                    <a:gd name="T8" fmla="*/ 0 w 20"/>
                    <a:gd name="T9" fmla="*/ 19 h 20"/>
                    <a:gd name="T10" fmla="*/ 3 w 20"/>
                    <a:gd name="T11" fmla="*/ 19 h 20"/>
                    <a:gd name="T12" fmla="*/ 9 w 20"/>
                    <a:gd name="T13" fmla="*/ 19 h 20"/>
                    <a:gd name="T14" fmla="*/ 19 w 20"/>
                    <a:gd name="T15" fmla="*/ 19 h 20"/>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20"/>
                    <a:gd name="T26" fmla="*/ 20 w 20"/>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20">
                      <a:moveTo>
                        <a:pt x="19" y="19"/>
                      </a:moveTo>
                      <a:lnTo>
                        <a:pt x="7" y="0"/>
                      </a:lnTo>
                      <a:lnTo>
                        <a:pt x="3" y="0"/>
                      </a:lnTo>
                      <a:lnTo>
                        <a:pt x="0" y="9"/>
                      </a:lnTo>
                      <a:lnTo>
                        <a:pt x="0" y="19"/>
                      </a:lnTo>
                      <a:lnTo>
                        <a:pt x="3" y="19"/>
                      </a:lnTo>
                      <a:lnTo>
                        <a:pt x="9" y="19"/>
                      </a:lnTo>
                      <a:lnTo>
                        <a:pt x="19" y="19"/>
                      </a:lnTo>
                    </a:path>
                  </a:pathLst>
                </a:custGeom>
                <a:solidFill>
                  <a:srgbClr val="787878"/>
                </a:solidFill>
                <a:ln w="12700" cap="rnd">
                  <a:solidFill>
                    <a:srgbClr val="000000"/>
                  </a:solidFill>
                  <a:round/>
                  <a:headEnd/>
                  <a:tailEnd/>
                </a:ln>
              </p:spPr>
              <p:txBody>
                <a:bodyPr/>
                <a:lstStyle/>
                <a:p>
                  <a:endParaRPr lang="zh-CN" altLang="en-US"/>
                </a:p>
              </p:txBody>
            </p:sp>
            <p:sp>
              <p:nvSpPr>
                <p:cNvPr id="72983" name="Freeform 3056"/>
                <p:cNvSpPr>
                  <a:spLocks/>
                </p:cNvSpPr>
                <p:nvPr/>
              </p:nvSpPr>
              <p:spPr bwMode="auto">
                <a:xfrm>
                  <a:off x="4848" y="3139"/>
                  <a:ext cx="21" cy="19"/>
                </a:xfrm>
                <a:custGeom>
                  <a:avLst/>
                  <a:gdLst>
                    <a:gd name="T0" fmla="*/ 2 w 21"/>
                    <a:gd name="T1" fmla="*/ 18 h 19"/>
                    <a:gd name="T2" fmla="*/ 16 w 21"/>
                    <a:gd name="T3" fmla="*/ 9 h 19"/>
                    <a:gd name="T4" fmla="*/ 20 w 21"/>
                    <a:gd name="T5" fmla="*/ 3 h 19"/>
                    <a:gd name="T6" fmla="*/ 18 w 21"/>
                    <a:gd name="T7" fmla="*/ 0 h 19"/>
                    <a:gd name="T8" fmla="*/ 12 w 21"/>
                    <a:gd name="T9" fmla="*/ 0 h 19"/>
                    <a:gd name="T10" fmla="*/ 4 w 21"/>
                    <a:gd name="T11" fmla="*/ 3 h 19"/>
                    <a:gd name="T12" fmla="*/ 0 w 21"/>
                    <a:gd name="T13" fmla="*/ 0 h 19"/>
                    <a:gd name="T14" fmla="*/ 0 w 21"/>
                    <a:gd name="T15" fmla="*/ 6 h 19"/>
                    <a:gd name="T16" fmla="*/ 2 w 21"/>
                    <a:gd name="T17" fmla="*/ 15 h 19"/>
                    <a:gd name="T18" fmla="*/ 2 w 21"/>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19"/>
                    <a:gd name="T32" fmla="*/ 21 w 21"/>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19">
                      <a:moveTo>
                        <a:pt x="2" y="18"/>
                      </a:moveTo>
                      <a:lnTo>
                        <a:pt x="16" y="9"/>
                      </a:lnTo>
                      <a:lnTo>
                        <a:pt x="20" y="3"/>
                      </a:lnTo>
                      <a:lnTo>
                        <a:pt x="18" y="0"/>
                      </a:lnTo>
                      <a:lnTo>
                        <a:pt x="12" y="0"/>
                      </a:lnTo>
                      <a:lnTo>
                        <a:pt x="4" y="3"/>
                      </a:lnTo>
                      <a:lnTo>
                        <a:pt x="0" y="0"/>
                      </a:lnTo>
                      <a:lnTo>
                        <a:pt x="0" y="6"/>
                      </a:lnTo>
                      <a:lnTo>
                        <a:pt x="2" y="15"/>
                      </a:lnTo>
                      <a:lnTo>
                        <a:pt x="2" y="18"/>
                      </a:lnTo>
                    </a:path>
                  </a:pathLst>
                </a:custGeom>
                <a:solidFill>
                  <a:srgbClr val="787878"/>
                </a:solidFill>
                <a:ln w="12700" cap="rnd">
                  <a:solidFill>
                    <a:srgbClr val="000000"/>
                  </a:solidFill>
                  <a:round/>
                  <a:headEnd/>
                  <a:tailEnd/>
                </a:ln>
              </p:spPr>
              <p:txBody>
                <a:bodyPr/>
                <a:lstStyle/>
                <a:p>
                  <a:endParaRPr lang="zh-CN" altLang="en-US"/>
                </a:p>
              </p:txBody>
            </p:sp>
            <p:sp>
              <p:nvSpPr>
                <p:cNvPr id="72984" name="Oval 3057"/>
                <p:cNvSpPr>
                  <a:spLocks noChangeArrowheads="1"/>
                </p:cNvSpPr>
                <p:nvPr/>
              </p:nvSpPr>
              <p:spPr bwMode="auto">
                <a:xfrm>
                  <a:off x="4519" y="3085"/>
                  <a:ext cx="12" cy="11"/>
                </a:xfrm>
                <a:prstGeom prst="ellipse">
                  <a:avLst/>
                </a:prstGeom>
                <a:solidFill>
                  <a:srgbClr val="000000"/>
                </a:solidFill>
                <a:ln w="12700">
                  <a:solidFill>
                    <a:srgbClr val="000000"/>
                  </a:solidFill>
                  <a:round/>
                  <a:headEnd/>
                  <a:tailEnd/>
                </a:ln>
              </p:spPr>
              <p:txBody>
                <a:bodyPr wrap="none" anchor="ctr"/>
                <a:lstStyle/>
                <a:p>
                  <a:endParaRPr lang="zh-CN" altLang="en-US"/>
                </a:p>
              </p:txBody>
            </p:sp>
            <p:sp>
              <p:nvSpPr>
                <p:cNvPr id="72985" name="Freeform 3058"/>
                <p:cNvSpPr>
                  <a:spLocks/>
                </p:cNvSpPr>
                <p:nvPr/>
              </p:nvSpPr>
              <p:spPr bwMode="auto">
                <a:xfrm>
                  <a:off x="5040" y="2847"/>
                  <a:ext cx="56" cy="23"/>
                </a:xfrm>
                <a:custGeom>
                  <a:avLst/>
                  <a:gdLst>
                    <a:gd name="T0" fmla="*/ 55 w 56"/>
                    <a:gd name="T1" fmla="*/ 4 h 23"/>
                    <a:gd name="T2" fmla="*/ 23 w 56"/>
                    <a:gd name="T3" fmla="*/ 20 h 23"/>
                    <a:gd name="T4" fmla="*/ 11 w 56"/>
                    <a:gd name="T5" fmla="*/ 22 h 23"/>
                    <a:gd name="T6" fmla="*/ 6 w 56"/>
                    <a:gd name="T7" fmla="*/ 16 h 23"/>
                    <a:gd name="T8" fmla="*/ 0 w 56"/>
                    <a:gd name="T9" fmla="*/ 16 h 23"/>
                    <a:gd name="T10" fmla="*/ 0 w 56"/>
                    <a:gd name="T11" fmla="*/ 14 h 23"/>
                    <a:gd name="T12" fmla="*/ 43 w 56"/>
                    <a:gd name="T13" fmla="*/ 0 h 23"/>
                    <a:gd name="T14" fmla="*/ 55 w 56"/>
                    <a:gd name="T15" fmla="*/ 4 h 23"/>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23"/>
                    <a:gd name="T26" fmla="*/ 56 w 56"/>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23">
                      <a:moveTo>
                        <a:pt x="55" y="4"/>
                      </a:moveTo>
                      <a:lnTo>
                        <a:pt x="23" y="20"/>
                      </a:lnTo>
                      <a:lnTo>
                        <a:pt x="11" y="22"/>
                      </a:lnTo>
                      <a:lnTo>
                        <a:pt x="6" y="16"/>
                      </a:lnTo>
                      <a:lnTo>
                        <a:pt x="0" y="16"/>
                      </a:lnTo>
                      <a:lnTo>
                        <a:pt x="0" y="14"/>
                      </a:lnTo>
                      <a:lnTo>
                        <a:pt x="43" y="0"/>
                      </a:lnTo>
                      <a:lnTo>
                        <a:pt x="55" y="4"/>
                      </a:lnTo>
                    </a:path>
                  </a:pathLst>
                </a:custGeom>
                <a:solidFill>
                  <a:srgbClr val="4A700A"/>
                </a:solidFill>
                <a:ln w="12700" cap="rnd">
                  <a:solidFill>
                    <a:srgbClr val="000000"/>
                  </a:solidFill>
                  <a:round/>
                  <a:headEnd/>
                  <a:tailEnd/>
                </a:ln>
              </p:spPr>
              <p:txBody>
                <a:bodyPr/>
                <a:lstStyle/>
                <a:p>
                  <a:endParaRPr lang="zh-CN" altLang="en-US"/>
                </a:p>
              </p:txBody>
            </p:sp>
            <p:sp>
              <p:nvSpPr>
                <p:cNvPr id="72986" name="Line 3059"/>
                <p:cNvSpPr>
                  <a:spLocks noChangeShapeType="1"/>
                </p:cNvSpPr>
                <p:nvPr/>
              </p:nvSpPr>
              <p:spPr bwMode="auto">
                <a:xfrm>
                  <a:off x="4660" y="3019"/>
                  <a:ext cx="20" cy="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87" name="Line 3060"/>
                <p:cNvSpPr>
                  <a:spLocks noChangeShapeType="1"/>
                </p:cNvSpPr>
                <p:nvPr/>
              </p:nvSpPr>
              <p:spPr bwMode="auto">
                <a:xfrm>
                  <a:off x="4710" y="3041"/>
                  <a:ext cx="18" cy="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88" name="Line 3061"/>
                <p:cNvSpPr>
                  <a:spLocks noChangeShapeType="1"/>
                </p:cNvSpPr>
                <p:nvPr/>
              </p:nvSpPr>
              <p:spPr bwMode="auto">
                <a:xfrm>
                  <a:off x="4825" y="3012"/>
                  <a:ext cx="92" cy="29"/>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89" name="Line 3062"/>
                <p:cNvSpPr>
                  <a:spLocks noChangeShapeType="1"/>
                </p:cNvSpPr>
                <p:nvPr/>
              </p:nvSpPr>
              <p:spPr bwMode="auto">
                <a:xfrm>
                  <a:off x="4848" y="3015"/>
                  <a:ext cx="13"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990" name="Line 3063"/>
                <p:cNvSpPr>
                  <a:spLocks noChangeShapeType="1"/>
                </p:cNvSpPr>
                <p:nvPr/>
              </p:nvSpPr>
              <p:spPr bwMode="auto">
                <a:xfrm>
                  <a:off x="4903" y="3031"/>
                  <a:ext cx="23" cy="8"/>
                </a:xfrm>
                <a:prstGeom prst="line">
                  <a:avLst/>
                </a:prstGeom>
                <a:noFill/>
                <a:ln w="12700">
                  <a:solidFill>
                    <a:srgbClr val="000000"/>
                  </a:solidFill>
                  <a:round/>
                  <a:headEnd type="none" w="sm" len="sm"/>
                  <a:tailEnd type="none" w="sm" len="sm"/>
                </a:ln>
              </p:spPr>
              <p:txBody>
                <a:bodyPr wrap="none" anchor="ctr"/>
                <a:lstStyle/>
                <a:p>
                  <a:endParaRPr lang="zh-CN" altLang="en-US"/>
                </a:p>
              </p:txBody>
            </p:sp>
          </p:grpSp>
          <p:grpSp>
            <p:nvGrpSpPr>
              <p:cNvPr id="29" name="Group 3064"/>
              <p:cNvGrpSpPr>
                <a:grpSpLocks/>
              </p:cNvGrpSpPr>
              <p:nvPr/>
            </p:nvGrpSpPr>
            <p:grpSpPr bwMode="auto">
              <a:xfrm>
                <a:off x="5301" y="3182"/>
                <a:ext cx="295" cy="149"/>
                <a:chOff x="5003" y="2596"/>
                <a:chExt cx="484" cy="224"/>
              </a:xfrm>
            </p:grpSpPr>
            <p:grpSp>
              <p:nvGrpSpPr>
                <p:cNvPr id="30" name="Group 3065"/>
                <p:cNvGrpSpPr>
                  <a:grpSpLocks/>
                </p:cNvGrpSpPr>
                <p:nvPr/>
              </p:nvGrpSpPr>
              <p:grpSpPr bwMode="auto">
                <a:xfrm>
                  <a:off x="5111" y="2596"/>
                  <a:ext cx="376" cy="178"/>
                  <a:chOff x="5111" y="2596"/>
                  <a:chExt cx="376" cy="178"/>
                </a:xfrm>
              </p:grpSpPr>
              <p:sp>
                <p:nvSpPr>
                  <p:cNvPr id="72524" name="Freeform 3066"/>
                  <p:cNvSpPr>
                    <a:spLocks/>
                  </p:cNvSpPr>
                  <p:nvPr/>
                </p:nvSpPr>
                <p:spPr bwMode="auto">
                  <a:xfrm>
                    <a:off x="5278" y="2639"/>
                    <a:ext cx="79" cy="53"/>
                  </a:xfrm>
                  <a:custGeom>
                    <a:avLst/>
                    <a:gdLst>
                      <a:gd name="T0" fmla="*/ 60 w 79"/>
                      <a:gd name="T1" fmla="*/ 52 h 53"/>
                      <a:gd name="T2" fmla="*/ 78 w 79"/>
                      <a:gd name="T3" fmla="*/ 44 h 53"/>
                      <a:gd name="T4" fmla="*/ 74 w 79"/>
                      <a:gd name="T5" fmla="*/ 22 h 53"/>
                      <a:gd name="T6" fmla="*/ 60 w 79"/>
                      <a:gd name="T7" fmla="*/ 10 h 53"/>
                      <a:gd name="T8" fmla="*/ 20 w 79"/>
                      <a:gd name="T9" fmla="*/ 0 h 53"/>
                      <a:gd name="T10" fmla="*/ 0 w 79"/>
                      <a:gd name="T11" fmla="*/ 8 h 53"/>
                      <a:gd name="T12" fmla="*/ 60 w 79"/>
                      <a:gd name="T13" fmla="*/ 52 h 53"/>
                      <a:gd name="T14" fmla="*/ 0 60000 65536"/>
                      <a:gd name="T15" fmla="*/ 0 60000 65536"/>
                      <a:gd name="T16" fmla="*/ 0 60000 65536"/>
                      <a:gd name="T17" fmla="*/ 0 60000 65536"/>
                      <a:gd name="T18" fmla="*/ 0 60000 65536"/>
                      <a:gd name="T19" fmla="*/ 0 60000 65536"/>
                      <a:gd name="T20" fmla="*/ 0 60000 65536"/>
                      <a:gd name="T21" fmla="*/ 0 w 79"/>
                      <a:gd name="T22" fmla="*/ 0 h 53"/>
                      <a:gd name="T23" fmla="*/ 79 w 79"/>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53">
                        <a:moveTo>
                          <a:pt x="60" y="52"/>
                        </a:moveTo>
                        <a:lnTo>
                          <a:pt x="78" y="44"/>
                        </a:lnTo>
                        <a:lnTo>
                          <a:pt x="74" y="22"/>
                        </a:lnTo>
                        <a:lnTo>
                          <a:pt x="60" y="10"/>
                        </a:lnTo>
                        <a:lnTo>
                          <a:pt x="20" y="0"/>
                        </a:lnTo>
                        <a:lnTo>
                          <a:pt x="0" y="8"/>
                        </a:lnTo>
                        <a:lnTo>
                          <a:pt x="60" y="52"/>
                        </a:lnTo>
                      </a:path>
                    </a:pathLst>
                  </a:custGeom>
                  <a:solidFill>
                    <a:srgbClr val="000000"/>
                  </a:solidFill>
                  <a:ln w="9525" cap="rnd">
                    <a:noFill/>
                    <a:round/>
                    <a:headEnd/>
                    <a:tailEnd/>
                  </a:ln>
                </p:spPr>
                <p:txBody>
                  <a:bodyPr/>
                  <a:lstStyle/>
                  <a:p>
                    <a:endParaRPr lang="zh-CN" altLang="en-US"/>
                  </a:p>
                </p:txBody>
              </p:sp>
              <p:sp>
                <p:nvSpPr>
                  <p:cNvPr id="72525" name="Freeform 3067"/>
                  <p:cNvSpPr>
                    <a:spLocks/>
                  </p:cNvSpPr>
                  <p:nvPr/>
                </p:nvSpPr>
                <p:spPr bwMode="auto">
                  <a:xfrm>
                    <a:off x="5340" y="2685"/>
                    <a:ext cx="19" cy="20"/>
                  </a:xfrm>
                  <a:custGeom>
                    <a:avLst/>
                    <a:gdLst>
                      <a:gd name="T0" fmla="*/ 16 w 19"/>
                      <a:gd name="T1" fmla="*/ 0 h 20"/>
                      <a:gd name="T2" fmla="*/ 0 w 19"/>
                      <a:gd name="T3" fmla="*/ 19 h 20"/>
                      <a:gd name="T4" fmla="*/ 2 w 19"/>
                      <a:gd name="T5" fmla="*/ 19 h 20"/>
                      <a:gd name="T6" fmla="*/ 18 w 19"/>
                      <a:gd name="T7" fmla="*/ 2 h 20"/>
                      <a:gd name="T8" fmla="*/ 18 w 19"/>
                      <a:gd name="T9" fmla="*/ 0 h 20"/>
                      <a:gd name="T10" fmla="*/ 18 w 19"/>
                      <a:gd name="T11" fmla="*/ 2 h 20"/>
                      <a:gd name="T12" fmla="*/ 18 w 19"/>
                      <a:gd name="T13" fmla="*/ 0 h 20"/>
                      <a:gd name="T14" fmla="*/ 16 w 19"/>
                      <a:gd name="T15" fmla="*/ 0 h 20"/>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20"/>
                      <a:gd name="T26" fmla="*/ 19 w 19"/>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20">
                        <a:moveTo>
                          <a:pt x="16" y="0"/>
                        </a:moveTo>
                        <a:lnTo>
                          <a:pt x="0" y="19"/>
                        </a:lnTo>
                        <a:lnTo>
                          <a:pt x="2" y="19"/>
                        </a:lnTo>
                        <a:lnTo>
                          <a:pt x="18" y="2"/>
                        </a:lnTo>
                        <a:lnTo>
                          <a:pt x="18" y="0"/>
                        </a:lnTo>
                        <a:lnTo>
                          <a:pt x="18" y="2"/>
                        </a:lnTo>
                        <a:lnTo>
                          <a:pt x="18" y="0"/>
                        </a:lnTo>
                        <a:lnTo>
                          <a:pt x="16" y="0"/>
                        </a:lnTo>
                      </a:path>
                    </a:pathLst>
                  </a:custGeom>
                  <a:solidFill>
                    <a:srgbClr val="000000"/>
                  </a:solidFill>
                  <a:ln w="9525" cap="rnd">
                    <a:noFill/>
                    <a:round/>
                    <a:headEnd/>
                    <a:tailEnd/>
                  </a:ln>
                </p:spPr>
                <p:txBody>
                  <a:bodyPr/>
                  <a:lstStyle/>
                  <a:p>
                    <a:endParaRPr lang="zh-CN" altLang="en-US"/>
                  </a:p>
                </p:txBody>
              </p:sp>
              <p:sp>
                <p:nvSpPr>
                  <p:cNvPr id="72526" name="Freeform 3068"/>
                  <p:cNvSpPr>
                    <a:spLocks/>
                  </p:cNvSpPr>
                  <p:nvPr/>
                </p:nvSpPr>
                <p:spPr bwMode="auto">
                  <a:xfrm>
                    <a:off x="5352" y="2661"/>
                    <a:ext cx="20" cy="25"/>
                  </a:xfrm>
                  <a:custGeom>
                    <a:avLst/>
                    <a:gdLst>
                      <a:gd name="T0" fmla="*/ 0 w 20"/>
                      <a:gd name="T1" fmla="*/ 0 h 25"/>
                      <a:gd name="T2" fmla="*/ 15 w 20"/>
                      <a:gd name="T3" fmla="*/ 24 h 25"/>
                      <a:gd name="T4" fmla="*/ 19 w 20"/>
                      <a:gd name="T5" fmla="*/ 24 h 25"/>
                      <a:gd name="T6" fmla="*/ 5 w 20"/>
                      <a:gd name="T7" fmla="*/ 0 h 25"/>
                      <a:gd name="T8" fmla="*/ 0 w 20"/>
                      <a:gd name="T9" fmla="*/ 0 h 25"/>
                      <a:gd name="T10" fmla="*/ 0 60000 65536"/>
                      <a:gd name="T11" fmla="*/ 0 60000 65536"/>
                      <a:gd name="T12" fmla="*/ 0 60000 65536"/>
                      <a:gd name="T13" fmla="*/ 0 60000 65536"/>
                      <a:gd name="T14" fmla="*/ 0 60000 65536"/>
                      <a:gd name="T15" fmla="*/ 0 w 20"/>
                      <a:gd name="T16" fmla="*/ 0 h 25"/>
                      <a:gd name="T17" fmla="*/ 20 w 20"/>
                      <a:gd name="T18" fmla="*/ 25 h 25"/>
                    </a:gdLst>
                    <a:ahLst/>
                    <a:cxnLst>
                      <a:cxn ang="T10">
                        <a:pos x="T0" y="T1"/>
                      </a:cxn>
                      <a:cxn ang="T11">
                        <a:pos x="T2" y="T3"/>
                      </a:cxn>
                      <a:cxn ang="T12">
                        <a:pos x="T4" y="T5"/>
                      </a:cxn>
                      <a:cxn ang="T13">
                        <a:pos x="T6" y="T7"/>
                      </a:cxn>
                      <a:cxn ang="T14">
                        <a:pos x="T8" y="T9"/>
                      </a:cxn>
                    </a:cxnLst>
                    <a:rect l="T15" t="T16" r="T17" b="T18"/>
                    <a:pathLst>
                      <a:path w="20" h="25">
                        <a:moveTo>
                          <a:pt x="0" y="0"/>
                        </a:moveTo>
                        <a:lnTo>
                          <a:pt x="15" y="24"/>
                        </a:lnTo>
                        <a:lnTo>
                          <a:pt x="19" y="24"/>
                        </a:lnTo>
                        <a:lnTo>
                          <a:pt x="5" y="0"/>
                        </a:lnTo>
                        <a:lnTo>
                          <a:pt x="0" y="0"/>
                        </a:lnTo>
                      </a:path>
                    </a:pathLst>
                  </a:custGeom>
                  <a:solidFill>
                    <a:srgbClr val="000000"/>
                  </a:solidFill>
                  <a:ln w="9525" cap="rnd">
                    <a:noFill/>
                    <a:round/>
                    <a:headEnd/>
                    <a:tailEnd/>
                  </a:ln>
                </p:spPr>
                <p:txBody>
                  <a:bodyPr/>
                  <a:lstStyle/>
                  <a:p>
                    <a:endParaRPr lang="zh-CN" altLang="en-US"/>
                  </a:p>
                </p:txBody>
              </p:sp>
              <p:sp>
                <p:nvSpPr>
                  <p:cNvPr id="72527" name="Freeform 3069"/>
                  <p:cNvSpPr>
                    <a:spLocks/>
                  </p:cNvSpPr>
                  <p:nvPr/>
                </p:nvSpPr>
                <p:spPr bwMode="auto">
                  <a:xfrm>
                    <a:off x="5340" y="2649"/>
                    <a:ext cx="19" cy="19"/>
                  </a:xfrm>
                  <a:custGeom>
                    <a:avLst/>
                    <a:gdLst>
                      <a:gd name="T0" fmla="*/ 0 w 19"/>
                      <a:gd name="T1" fmla="*/ 2 h 19"/>
                      <a:gd name="T2" fmla="*/ 0 w 19"/>
                      <a:gd name="T3" fmla="*/ 0 h 19"/>
                      <a:gd name="T4" fmla="*/ 18 w 19"/>
                      <a:gd name="T5" fmla="*/ 18 h 19"/>
                      <a:gd name="T6" fmla="*/ 2 w 19"/>
                      <a:gd name="T7" fmla="*/ 0 h 19"/>
                      <a:gd name="T8" fmla="*/ 0 w 19"/>
                      <a:gd name="T9" fmla="*/ 2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2"/>
                        </a:moveTo>
                        <a:lnTo>
                          <a:pt x="0" y="0"/>
                        </a:lnTo>
                        <a:lnTo>
                          <a:pt x="18" y="18"/>
                        </a:lnTo>
                        <a:lnTo>
                          <a:pt x="2" y="0"/>
                        </a:lnTo>
                        <a:lnTo>
                          <a:pt x="0" y="2"/>
                        </a:lnTo>
                      </a:path>
                    </a:pathLst>
                  </a:custGeom>
                  <a:solidFill>
                    <a:srgbClr val="000000"/>
                  </a:solidFill>
                  <a:ln w="9525" cap="rnd">
                    <a:noFill/>
                    <a:round/>
                    <a:headEnd/>
                    <a:tailEnd/>
                  </a:ln>
                </p:spPr>
                <p:txBody>
                  <a:bodyPr/>
                  <a:lstStyle/>
                  <a:p>
                    <a:endParaRPr lang="zh-CN" altLang="en-US"/>
                  </a:p>
                </p:txBody>
              </p:sp>
              <p:sp>
                <p:nvSpPr>
                  <p:cNvPr id="72528" name="Freeform 3070"/>
                  <p:cNvSpPr>
                    <a:spLocks/>
                  </p:cNvSpPr>
                  <p:nvPr/>
                </p:nvSpPr>
                <p:spPr bwMode="auto">
                  <a:xfrm>
                    <a:off x="5296" y="2639"/>
                    <a:ext cx="42" cy="19"/>
                  </a:xfrm>
                  <a:custGeom>
                    <a:avLst/>
                    <a:gdLst>
                      <a:gd name="T0" fmla="*/ 0 w 42"/>
                      <a:gd name="T1" fmla="*/ 2 h 19"/>
                      <a:gd name="T2" fmla="*/ 41 w 42"/>
                      <a:gd name="T3" fmla="*/ 18 h 19"/>
                      <a:gd name="T4" fmla="*/ 41 w 42"/>
                      <a:gd name="T5" fmla="*/ 16 h 19"/>
                      <a:gd name="T6" fmla="*/ 0 w 42"/>
                      <a:gd name="T7" fmla="*/ 0 h 19"/>
                      <a:gd name="T8" fmla="*/ 0 w 42"/>
                      <a:gd name="T9" fmla="*/ 2 h 19"/>
                      <a:gd name="T10" fmla="*/ 0 60000 65536"/>
                      <a:gd name="T11" fmla="*/ 0 60000 65536"/>
                      <a:gd name="T12" fmla="*/ 0 60000 65536"/>
                      <a:gd name="T13" fmla="*/ 0 60000 65536"/>
                      <a:gd name="T14" fmla="*/ 0 60000 65536"/>
                      <a:gd name="T15" fmla="*/ 0 w 42"/>
                      <a:gd name="T16" fmla="*/ 0 h 19"/>
                      <a:gd name="T17" fmla="*/ 42 w 42"/>
                      <a:gd name="T18" fmla="*/ 19 h 19"/>
                    </a:gdLst>
                    <a:ahLst/>
                    <a:cxnLst>
                      <a:cxn ang="T10">
                        <a:pos x="T0" y="T1"/>
                      </a:cxn>
                      <a:cxn ang="T11">
                        <a:pos x="T2" y="T3"/>
                      </a:cxn>
                      <a:cxn ang="T12">
                        <a:pos x="T4" y="T5"/>
                      </a:cxn>
                      <a:cxn ang="T13">
                        <a:pos x="T6" y="T7"/>
                      </a:cxn>
                      <a:cxn ang="T14">
                        <a:pos x="T8" y="T9"/>
                      </a:cxn>
                    </a:cxnLst>
                    <a:rect l="T15" t="T16" r="T17" b="T18"/>
                    <a:pathLst>
                      <a:path w="42" h="19">
                        <a:moveTo>
                          <a:pt x="0" y="2"/>
                        </a:moveTo>
                        <a:lnTo>
                          <a:pt x="41" y="18"/>
                        </a:lnTo>
                        <a:lnTo>
                          <a:pt x="41" y="16"/>
                        </a:lnTo>
                        <a:lnTo>
                          <a:pt x="0" y="0"/>
                        </a:lnTo>
                        <a:lnTo>
                          <a:pt x="0" y="2"/>
                        </a:lnTo>
                      </a:path>
                    </a:pathLst>
                  </a:custGeom>
                  <a:solidFill>
                    <a:srgbClr val="000000"/>
                  </a:solidFill>
                  <a:ln w="9525" cap="rnd">
                    <a:noFill/>
                    <a:round/>
                    <a:headEnd/>
                    <a:tailEnd/>
                  </a:ln>
                </p:spPr>
                <p:txBody>
                  <a:bodyPr/>
                  <a:lstStyle/>
                  <a:p>
                    <a:endParaRPr lang="zh-CN" altLang="en-US"/>
                  </a:p>
                </p:txBody>
              </p:sp>
              <p:sp>
                <p:nvSpPr>
                  <p:cNvPr id="72529" name="Freeform 3071"/>
                  <p:cNvSpPr>
                    <a:spLocks/>
                  </p:cNvSpPr>
                  <p:nvPr/>
                </p:nvSpPr>
                <p:spPr bwMode="auto">
                  <a:xfrm>
                    <a:off x="5278" y="2641"/>
                    <a:ext cx="19" cy="19"/>
                  </a:xfrm>
                  <a:custGeom>
                    <a:avLst/>
                    <a:gdLst>
                      <a:gd name="T0" fmla="*/ 2 w 19"/>
                      <a:gd name="T1" fmla="*/ 18 h 19"/>
                      <a:gd name="T2" fmla="*/ 18 w 19"/>
                      <a:gd name="T3" fmla="*/ 0 h 19"/>
                      <a:gd name="T4" fmla="*/ 0 w 19"/>
                      <a:gd name="T5" fmla="*/ 18 h 19"/>
                      <a:gd name="T6" fmla="*/ 2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2" y="18"/>
                        </a:moveTo>
                        <a:lnTo>
                          <a:pt x="18" y="0"/>
                        </a:lnTo>
                        <a:lnTo>
                          <a:pt x="0" y="18"/>
                        </a:lnTo>
                        <a:lnTo>
                          <a:pt x="2" y="18"/>
                        </a:lnTo>
                      </a:path>
                    </a:pathLst>
                  </a:custGeom>
                  <a:solidFill>
                    <a:srgbClr val="000000"/>
                  </a:solidFill>
                  <a:ln w="9525" cap="rnd">
                    <a:noFill/>
                    <a:round/>
                    <a:headEnd/>
                    <a:tailEnd/>
                  </a:ln>
                </p:spPr>
                <p:txBody>
                  <a:bodyPr/>
                  <a:lstStyle/>
                  <a:p>
                    <a:endParaRPr lang="zh-CN" altLang="en-US"/>
                  </a:p>
                </p:txBody>
              </p:sp>
              <p:sp>
                <p:nvSpPr>
                  <p:cNvPr id="72530" name="Freeform 3072"/>
                  <p:cNvSpPr>
                    <a:spLocks/>
                  </p:cNvSpPr>
                  <p:nvPr/>
                </p:nvSpPr>
                <p:spPr bwMode="auto">
                  <a:xfrm>
                    <a:off x="5278" y="2649"/>
                    <a:ext cx="61" cy="45"/>
                  </a:xfrm>
                  <a:custGeom>
                    <a:avLst/>
                    <a:gdLst>
                      <a:gd name="T0" fmla="*/ 60 w 61"/>
                      <a:gd name="T1" fmla="*/ 42 h 45"/>
                      <a:gd name="T2" fmla="*/ 2 w 61"/>
                      <a:gd name="T3" fmla="*/ 0 h 45"/>
                      <a:gd name="T4" fmla="*/ 0 w 61"/>
                      <a:gd name="T5" fmla="*/ 0 h 45"/>
                      <a:gd name="T6" fmla="*/ 60 w 61"/>
                      <a:gd name="T7" fmla="*/ 44 h 45"/>
                      <a:gd name="T8" fmla="*/ 60 w 61"/>
                      <a:gd name="T9" fmla="*/ 42 h 45"/>
                      <a:gd name="T10" fmla="*/ 0 60000 65536"/>
                      <a:gd name="T11" fmla="*/ 0 60000 65536"/>
                      <a:gd name="T12" fmla="*/ 0 60000 65536"/>
                      <a:gd name="T13" fmla="*/ 0 60000 65536"/>
                      <a:gd name="T14" fmla="*/ 0 60000 65536"/>
                      <a:gd name="T15" fmla="*/ 0 w 61"/>
                      <a:gd name="T16" fmla="*/ 0 h 45"/>
                      <a:gd name="T17" fmla="*/ 61 w 61"/>
                      <a:gd name="T18" fmla="*/ 45 h 45"/>
                    </a:gdLst>
                    <a:ahLst/>
                    <a:cxnLst>
                      <a:cxn ang="T10">
                        <a:pos x="T0" y="T1"/>
                      </a:cxn>
                      <a:cxn ang="T11">
                        <a:pos x="T2" y="T3"/>
                      </a:cxn>
                      <a:cxn ang="T12">
                        <a:pos x="T4" y="T5"/>
                      </a:cxn>
                      <a:cxn ang="T13">
                        <a:pos x="T6" y="T7"/>
                      </a:cxn>
                      <a:cxn ang="T14">
                        <a:pos x="T8" y="T9"/>
                      </a:cxn>
                    </a:cxnLst>
                    <a:rect l="T15" t="T16" r="T17" b="T18"/>
                    <a:pathLst>
                      <a:path w="61" h="45">
                        <a:moveTo>
                          <a:pt x="60" y="42"/>
                        </a:moveTo>
                        <a:lnTo>
                          <a:pt x="2" y="0"/>
                        </a:lnTo>
                        <a:lnTo>
                          <a:pt x="0" y="0"/>
                        </a:lnTo>
                        <a:lnTo>
                          <a:pt x="60" y="44"/>
                        </a:lnTo>
                        <a:lnTo>
                          <a:pt x="60" y="42"/>
                        </a:lnTo>
                      </a:path>
                    </a:pathLst>
                  </a:custGeom>
                  <a:solidFill>
                    <a:srgbClr val="000000"/>
                  </a:solidFill>
                  <a:ln w="9525" cap="rnd">
                    <a:noFill/>
                    <a:round/>
                    <a:headEnd/>
                    <a:tailEnd/>
                  </a:ln>
                </p:spPr>
                <p:txBody>
                  <a:bodyPr/>
                  <a:lstStyle/>
                  <a:p>
                    <a:endParaRPr lang="zh-CN" altLang="en-US"/>
                  </a:p>
                </p:txBody>
              </p:sp>
              <p:sp>
                <p:nvSpPr>
                  <p:cNvPr id="72531" name="Freeform 3073"/>
                  <p:cNvSpPr>
                    <a:spLocks/>
                  </p:cNvSpPr>
                  <p:nvPr/>
                </p:nvSpPr>
                <p:spPr bwMode="auto">
                  <a:xfrm>
                    <a:off x="5278" y="2596"/>
                    <a:ext cx="202" cy="91"/>
                  </a:xfrm>
                  <a:custGeom>
                    <a:avLst/>
                    <a:gdLst>
                      <a:gd name="T0" fmla="*/ 10 w 202"/>
                      <a:gd name="T1" fmla="*/ 90 h 91"/>
                      <a:gd name="T2" fmla="*/ 20 w 202"/>
                      <a:gd name="T3" fmla="*/ 90 h 91"/>
                      <a:gd name="T4" fmla="*/ 194 w 202"/>
                      <a:gd name="T5" fmla="*/ 14 h 91"/>
                      <a:gd name="T6" fmla="*/ 196 w 202"/>
                      <a:gd name="T7" fmla="*/ 12 h 91"/>
                      <a:gd name="T8" fmla="*/ 198 w 202"/>
                      <a:gd name="T9" fmla="*/ 10 h 91"/>
                      <a:gd name="T10" fmla="*/ 198 w 202"/>
                      <a:gd name="T11" fmla="*/ 8 h 91"/>
                      <a:gd name="T12" fmla="*/ 201 w 202"/>
                      <a:gd name="T13" fmla="*/ 8 h 91"/>
                      <a:gd name="T14" fmla="*/ 201 w 202"/>
                      <a:gd name="T15" fmla="*/ 6 h 91"/>
                      <a:gd name="T16" fmla="*/ 201 w 202"/>
                      <a:gd name="T17" fmla="*/ 4 h 91"/>
                      <a:gd name="T18" fmla="*/ 198 w 202"/>
                      <a:gd name="T19" fmla="*/ 2 h 91"/>
                      <a:gd name="T20" fmla="*/ 196 w 202"/>
                      <a:gd name="T21" fmla="*/ 2 h 91"/>
                      <a:gd name="T22" fmla="*/ 194 w 202"/>
                      <a:gd name="T23" fmla="*/ 0 h 91"/>
                      <a:gd name="T24" fmla="*/ 190 w 202"/>
                      <a:gd name="T25" fmla="*/ 0 h 91"/>
                      <a:gd name="T26" fmla="*/ 184 w 202"/>
                      <a:gd name="T27" fmla="*/ 0 h 91"/>
                      <a:gd name="T28" fmla="*/ 178 w 202"/>
                      <a:gd name="T29" fmla="*/ 2 h 91"/>
                      <a:gd name="T30" fmla="*/ 176 w 202"/>
                      <a:gd name="T31" fmla="*/ 2 h 91"/>
                      <a:gd name="T32" fmla="*/ 174 w 202"/>
                      <a:gd name="T33" fmla="*/ 4 h 91"/>
                      <a:gd name="T34" fmla="*/ 170 w 202"/>
                      <a:gd name="T35" fmla="*/ 6 h 91"/>
                      <a:gd name="T36" fmla="*/ 166 w 202"/>
                      <a:gd name="T37" fmla="*/ 6 h 91"/>
                      <a:gd name="T38" fmla="*/ 162 w 202"/>
                      <a:gd name="T39" fmla="*/ 8 h 91"/>
                      <a:gd name="T40" fmla="*/ 156 w 202"/>
                      <a:gd name="T41" fmla="*/ 12 h 91"/>
                      <a:gd name="T42" fmla="*/ 150 w 202"/>
                      <a:gd name="T43" fmla="*/ 14 h 91"/>
                      <a:gd name="T44" fmla="*/ 144 w 202"/>
                      <a:gd name="T45" fmla="*/ 16 h 91"/>
                      <a:gd name="T46" fmla="*/ 138 w 202"/>
                      <a:gd name="T47" fmla="*/ 20 h 91"/>
                      <a:gd name="T48" fmla="*/ 130 w 202"/>
                      <a:gd name="T49" fmla="*/ 22 h 91"/>
                      <a:gd name="T50" fmla="*/ 122 w 202"/>
                      <a:gd name="T51" fmla="*/ 26 h 91"/>
                      <a:gd name="T52" fmla="*/ 114 w 202"/>
                      <a:gd name="T53" fmla="*/ 30 h 91"/>
                      <a:gd name="T54" fmla="*/ 106 w 202"/>
                      <a:gd name="T55" fmla="*/ 32 h 91"/>
                      <a:gd name="T56" fmla="*/ 98 w 202"/>
                      <a:gd name="T57" fmla="*/ 36 h 91"/>
                      <a:gd name="T58" fmla="*/ 90 w 202"/>
                      <a:gd name="T59" fmla="*/ 40 h 91"/>
                      <a:gd name="T60" fmla="*/ 82 w 202"/>
                      <a:gd name="T61" fmla="*/ 44 h 91"/>
                      <a:gd name="T62" fmla="*/ 74 w 202"/>
                      <a:gd name="T63" fmla="*/ 48 h 91"/>
                      <a:gd name="T64" fmla="*/ 66 w 202"/>
                      <a:gd name="T65" fmla="*/ 50 h 91"/>
                      <a:gd name="T66" fmla="*/ 58 w 202"/>
                      <a:gd name="T67" fmla="*/ 54 h 91"/>
                      <a:gd name="T68" fmla="*/ 50 w 202"/>
                      <a:gd name="T69" fmla="*/ 58 h 91"/>
                      <a:gd name="T70" fmla="*/ 44 w 202"/>
                      <a:gd name="T71" fmla="*/ 60 h 91"/>
                      <a:gd name="T72" fmla="*/ 36 w 202"/>
                      <a:gd name="T73" fmla="*/ 64 h 91"/>
                      <a:gd name="T74" fmla="*/ 30 w 202"/>
                      <a:gd name="T75" fmla="*/ 66 h 91"/>
                      <a:gd name="T76" fmla="*/ 24 w 202"/>
                      <a:gd name="T77" fmla="*/ 68 h 91"/>
                      <a:gd name="T78" fmla="*/ 20 w 202"/>
                      <a:gd name="T79" fmla="*/ 72 h 91"/>
                      <a:gd name="T80" fmla="*/ 14 w 202"/>
                      <a:gd name="T81" fmla="*/ 74 h 91"/>
                      <a:gd name="T82" fmla="*/ 10 w 202"/>
                      <a:gd name="T83" fmla="*/ 74 h 91"/>
                      <a:gd name="T84" fmla="*/ 8 w 202"/>
                      <a:gd name="T85" fmla="*/ 76 h 91"/>
                      <a:gd name="T86" fmla="*/ 4 w 202"/>
                      <a:gd name="T87" fmla="*/ 78 h 91"/>
                      <a:gd name="T88" fmla="*/ 0 w 202"/>
                      <a:gd name="T89" fmla="*/ 82 h 91"/>
                      <a:gd name="T90" fmla="*/ 10 w 202"/>
                      <a:gd name="T91" fmla="*/ 90 h 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2"/>
                      <a:gd name="T139" fmla="*/ 0 h 91"/>
                      <a:gd name="T140" fmla="*/ 202 w 202"/>
                      <a:gd name="T141" fmla="*/ 91 h 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2" h="91">
                        <a:moveTo>
                          <a:pt x="10" y="90"/>
                        </a:moveTo>
                        <a:lnTo>
                          <a:pt x="20" y="90"/>
                        </a:lnTo>
                        <a:lnTo>
                          <a:pt x="194" y="14"/>
                        </a:lnTo>
                        <a:lnTo>
                          <a:pt x="196" y="12"/>
                        </a:lnTo>
                        <a:lnTo>
                          <a:pt x="198" y="10"/>
                        </a:lnTo>
                        <a:lnTo>
                          <a:pt x="198" y="8"/>
                        </a:lnTo>
                        <a:lnTo>
                          <a:pt x="201" y="8"/>
                        </a:lnTo>
                        <a:lnTo>
                          <a:pt x="201" y="6"/>
                        </a:lnTo>
                        <a:lnTo>
                          <a:pt x="201" y="4"/>
                        </a:lnTo>
                        <a:lnTo>
                          <a:pt x="198" y="2"/>
                        </a:lnTo>
                        <a:lnTo>
                          <a:pt x="196" y="2"/>
                        </a:lnTo>
                        <a:lnTo>
                          <a:pt x="194" y="0"/>
                        </a:lnTo>
                        <a:lnTo>
                          <a:pt x="190" y="0"/>
                        </a:lnTo>
                        <a:lnTo>
                          <a:pt x="184" y="0"/>
                        </a:lnTo>
                        <a:lnTo>
                          <a:pt x="178" y="2"/>
                        </a:lnTo>
                        <a:lnTo>
                          <a:pt x="176" y="2"/>
                        </a:lnTo>
                        <a:lnTo>
                          <a:pt x="174" y="4"/>
                        </a:lnTo>
                        <a:lnTo>
                          <a:pt x="170" y="6"/>
                        </a:lnTo>
                        <a:lnTo>
                          <a:pt x="166" y="6"/>
                        </a:lnTo>
                        <a:lnTo>
                          <a:pt x="162" y="8"/>
                        </a:lnTo>
                        <a:lnTo>
                          <a:pt x="156" y="12"/>
                        </a:lnTo>
                        <a:lnTo>
                          <a:pt x="150" y="14"/>
                        </a:lnTo>
                        <a:lnTo>
                          <a:pt x="144" y="16"/>
                        </a:lnTo>
                        <a:lnTo>
                          <a:pt x="138" y="20"/>
                        </a:lnTo>
                        <a:lnTo>
                          <a:pt x="130" y="22"/>
                        </a:lnTo>
                        <a:lnTo>
                          <a:pt x="122" y="26"/>
                        </a:lnTo>
                        <a:lnTo>
                          <a:pt x="114" y="30"/>
                        </a:lnTo>
                        <a:lnTo>
                          <a:pt x="106" y="32"/>
                        </a:lnTo>
                        <a:lnTo>
                          <a:pt x="98" y="36"/>
                        </a:lnTo>
                        <a:lnTo>
                          <a:pt x="90" y="40"/>
                        </a:lnTo>
                        <a:lnTo>
                          <a:pt x="82" y="44"/>
                        </a:lnTo>
                        <a:lnTo>
                          <a:pt x="74" y="48"/>
                        </a:lnTo>
                        <a:lnTo>
                          <a:pt x="66" y="50"/>
                        </a:lnTo>
                        <a:lnTo>
                          <a:pt x="58" y="54"/>
                        </a:lnTo>
                        <a:lnTo>
                          <a:pt x="50" y="58"/>
                        </a:lnTo>
                        <a:lnTo>
                          <a:pt x="44" y="60"/>
                        </a:lnTo>
                        <a:lnTo>
                          <a:pt x="36" y="64"/>
                        </a:lnTo>
                        <a:lnTo>
                          <a:pt x="30" y="66"/>
                        </a:lnTo>
                        <a:lnTo>
                          <a:pt x="24" y="68"/>
                        </a:lnTo>
                        <a:lnTo>
                          <a:pt x="20" y="72"/>
                        </a:lnTo>
                        <a:lnTo>
                          <a:pt x="14" y="74"/>
                        </a:lnTo>
                        <a:lnTo>
                          <a:pt x="10" y="74"/>
                        </a:lnTo>
                        <a:lnTo>
                          <a:pt x="8" y="76"/>
                        </a:lnTo>
                        <a:lnTo>
                          <a:pt x="4" y="78"/>
                        </a:lnTo>
                        <a:lnTo>
                          <a:pt x="0" y="82"/>
                        </a:lnTo>
                        <a:lnTo>
                          <a:pt x="10" y="90"/>
                        </a:lnTo>
                      </a:path>
                    </a:pathLst>
                  </a:custGeom>
                  <a:solidFill>
                    <a:srgbClr val="000000"/>
                  </a:solidFill>
                  <a:ln w="9525" cap="rnd">
                    <a:noFill/>
                    <a:round/>
                    <a:headEnd/>
                    <a:tailEnd/>
                  </a:ln>
                </p:spPr>
                <p:txBody>
                  <a:bodyPr/>
                  <a:lstStyle/>
                  <a:p>
                    <a:endParaRPr lang="zh-CN" altLang="en-US"/>
                  </a:p>
                </p:txBody>
              </p:sp>
              <p:sp>
                <p:nvSpPr>
                  <p:cNvPr id="72532" name="Freeform 3074"/>
                  <p:cNvSpPr>
                    <a:spLocks/>
                  </p:cNvSpPr>
                  <p:nvPr/>
                </p:nvSpPr>
                <p:spPr bwMode="auto">
                  <a:xfrm>
                    <a:off x="5288" y="2686"/>
                    <a:ext cx="19" cy="1"/>
                  </a:xfrm>
                  <a:custGeom>
                    <a:avLst/>
                    <a:gdLst>
                      <a:gd name="T0" fmla="*/ 16 w 19"/>
                      <a:gd name="T1" fmla="*/ 0 h 1"/>
                      <a:gd name="T2" fmla="*/ 18 w 19"/>
                      <a:gd name="T3" fmla="*/ 0 h 1"/>
                      <a:gd name="T4" fmla="*/ 0 w 19"/>
                      <a:gd name="T5" fmla="*/ 0 h 1"/>
                      <a:gd name="T6" fmla="*/ 18 w 19"/>
                      <a:gd name="T7" fmla="*/ 0 h 1"/>
                      <a:gd name="T8" fmla="*/ 16 w 19"/>
                      <a:gd name="T9" fmla="*/ 0 h 1"/>
                      <a:gd name="T10" fmla="*/ 0 60000 65536"/>
                      <a:gd name="T11" fmla="*/ 0 60000 65536"/>
                      <a:gd name="T12" fmla="*/ 0 60000 65536"/>
                      <a:gd name="T13" fmla="*/ 0 60000 65536"/>
                      <a:gd name="T14" fmla="*/ 0 60000 65536"/>
                      <a:gd name="T15" fmla="*/ 0 w 19"/>
                      <a:gd name="T16" fmla="*/ 0 h 1"/>
                      <a:gd name="T17" fmla="*/ 19 w 19"/>
                      <a:gd name="T18" fmla="*/ 1 h 1"/>
                    </a:gdLst>
                    <a:ahLst/>
                    <a:cxnLst>
                      <a:cxn ang="T10">
                        <a:pos x="T0" y="T1"/>
                      </a:cxn>
                      <a:cxn ang="T11">
                        <a:pos x="T2" y="T3"/>
                      </a:cxn>
                      <a:cxn ang="T12">
                        <a:pos x="T4" y="T5"/>
                      </a:cxn>
                      <a:cxn ang="T13">
                        <a:pos x="T6" y="T7"/>
                      </a:cxn>
                      <a:cxn ang="T14">
                        <a:pos x="T8" y="T9"/>
                      </a:cxn>
                    </a:cxnLst>
                    <a:rect l="T15" t="T16" r="T17" b="T18"/>
                    <a:pathLst>
                      <a:path w="19" h="1">
                        <a:moveTo>
                          <a:pt x="16" y="0"/>
                        </a:moveTo>
                        <a:lnTo>
                          <a:pt x="18" y="0"/>
                        </a:lnTo>
                        <a:lnTo>
                          <a:pt x="0" y="0"/>
                        </a:lnTo>
                        <a:lnTo>
                          <a:pt x="18" y="0"/>
                        </a:lnTo>
                        <a:lnTo>
                          <a:pt x="16" y="0"/>
                        </a:lnTo>
                      </a:path>
                    </a:pathLst>
                  </a:custGeom>
                  <a:solidFill>
                    <a:srgbClr val="000000"/>
                  </a:solidFill>
                  <a:ln w="9525" cap="rnd">
                    <a:noFill/>
                    <a:round/>
                    <a:headEnd/>
                    <a:tailEnd/>
                  </a:ln>
                </p:spPr>
                <p:txBody>
                  <a:bodyPr/>
                  <a:lstStyle/>
                  <a:p>
                    <a:endParaRPr lang="zh-CN" altLang="en-US"/>
                  </a:p>
                </p:txBody>
              </p:sp>
              <p:sp>
                <p:nvSpPr>
                  <p:cNvPr id="72533" name="Freeform 3075"/>
                  <p:cNvSpPr>
                    <a:spLocks/>
                  </p:cNvSpPr>
                  <p:nvPr/>
                </p:nvSpPr>
                <p:spPr bwMode="auto">
                  <a:xfrm>
                    <a:off x="5296" y="2611"/>
                    <a:ext cx="176" cy="76"/>
                  </a:xfrm>
                  <a:custGeom>
                    <a:avLst/>
                    <a:gdLst>
                      <a:gd name="T0" fmla="*/ 175 w 176"/>
                      <a:gd name="T1" fmla="*/ 0 h 76"/>
                      <a:gd name="T2" fmla="*/ 0 w 176"/>
                      <a:gd name="T3" fmla="*/ 75 h 76"/>
                      <a:gd name="T4" fmla="*/ 1 w 176"/>
                      <a:gd name="T5" fmla="*/ 75 h 76"/>
                      <a:gd name="T6" fmla="*/ 175 w 176"/>
                      <a:gd name="T7" fmla="*/ 0 h 76"/>
                      <a:gd name="T8" fmla="*/ 0 60000 65536"/>
                      <a:gd name="T9" fmla="*/ 0 60000 65536"/>
                      <a:gd name="T10" fmla="*/ 0 60000 65536"/>
                      <a:gd name="T11" fmla="*/ 0 60000 65536"/>
                      <a:gd name="T12" fmla="*/ 0 w 176"/>
                      <a:gd name="T13" fmla="*/ 0 h 76"/>
                      <a:gd name="T14" fmla="*/ 176 w 176"/>
                      <a:gd name="T15" fmla="*/ 76 h 76"/>
                    </a:gdLst>
                    <a:ahLst/>
                    <a:cxnLst>
                      <a:cxn ang="T8">
                        <a:pos x="T0" y="T1"/>
                      </a:cxn>
                      <a:cxn ang="T9">
                        <a:pos x="T2" y="T3"/>
                      </a:cxn>
                      <a:cxn ang="T10">
                        <a:pos x="T4" y="T5"/>
                      </a:cxn>
                      <a:cxn ang="T11">
                        <a:pos x="T6" y="T7"/>
                      </a:cxn>
                    </a:cxnLst>
                    <a:rect l="T12" t="T13" r="T14" b="T15"/>
                    <a:pathLst>
                      <a:path w="176" h="76">
                        <a:moveTo>
                          <a:pt x="175" y="0"/>
                        </a:moveTo>
                        <a:lnTo>
                          <a:pt x="0" y="75"/>
                        </a:lnTo>
                        <a:lnTo>
                          <a:pt x="1" y="75"/>
                        </a:lnTo>
                        <a:lnTo>
                          <a:pt x="175" y="0"/>
                        </a:lnTo>
                      </a:path>
                    </a:pathLst>
                  </a:custGeom>
                  <a:solidFill>
                    <a:srgbClr val="000000"/>
                  </a:solidFill>
                  <a:ln w="9525" cap="rnd">
                    <a:noFill/>
                    <a:round/>
                    <a:headEnd/>
                    <a:tailEnd/>
                  </a:ln>
                </p:spPr>
                <p:txBody>
                  <a:bodyPr/>
                  <a:lstStyle/>
                  <a:p>
                    <a:endParaRPr lang="zh-CN" altLang="en-US"/>
                  </a:p>
                </p:txBody>
              </p:sp>
              <p:sp>
                <p:nvSpPr>
                  <p:cNvPr id="72534" name="Freeform 3076"/>
                  <p:cNvSpPr>
                    <a:spLocks/>
                  </p:cNvSpPr>
                  <p:nvPr/>
                </p:nvSpPr>
                <p:spPr bwMode="auto">
                  <a:xfrm>
                    <a:off x="5459" y="2596"/>
                    <a:ext cx="20" cy="20"/>
                  </a:xfrm>
                  <a:custGeom>
                    <a:avLst/>
                    <a:gdLst>
                      <a:gd name="T0" fmla="*/ 0 w 20"/>
                      <a:gd name="T1" fmla="*/ 2 h 20"/>
                      <a:gd name="T2" fmla="*/ 7 w 20"/>
                      <a:gd name="T3" fmla="*/ 0 h 20"/>
                      <a:gd name="T4" fmla="*/ 11 w 20"/>
                      <a:gd name="T5" fmla="*/ 0 h 20"/>
                      <a:gd name="T6" fmla="*/ 13 w 20"/>
                      <a:gd name="T7" fmla="*/ 0 h 20"/>
                      <a:gd name="T8" fmla="*/ 15 w 20"/>
                      <a:gd name="T9" fmla="*/ 0 h 20"/>
                      <a:gd name="T10" fmla="*/ 17 w 20"/>
                      <a:gd name="T11" fmla="*/ 2 h 20"/>
                      <a:gd name="T12" fmla="*/ 19 w 20"/>
                      <a:gd name="T13" fmla="*/ 2 h 20"/>
                      <a:gd name="T14" fmla="*/ 19 w 20"/>
                      <a:gd name="T15" fmla="*/ 4 h 20"/>
                      <a:gd name="T16" fmla="*/ 19 w 20"/>
                      <a:gd name="T17" fmla="*/ 9 h 20"/>
                      <a:gd name="T18" fmla="*/ 17 w 20"/>
                      <a:gd name="T19" fmla="*/ 9 h 20"/>
                      <a:gd name="T20" fmla="*/ 17 w 20"/>
                      <a:gd name="T21" fmla="*/ 11 h 20"/>
                      <a:gd name="T22" fmla="*/ 17 w 20"/>
                      <a:gd name="T23" fmla="*/ 14 h 20"/>
                      <a:gd name="T24" fmla="*/ 15 w 20"/>
                      <a:gd name="T25" fmla="*/ 14 h 20"/>
                      <a:gd name="T26" fmla="*/ 15 w 20"/>
                      <a:gd name="T27" fmla="*/ 16 h 20"/>
                      <a:gd name="T28" fmla="*/ 15 w 20"/>
                      <a:gd name="T29" fmla="*/ 19 h 20"/>
                      <a:gd name="T30" fmla="*/ 15 w 20"/>
                      <a:gd name="T31" fmla="*/ 16 h 20"/>
                      <a:gd name="T32" fmla="*/ 17 w 20"/>
                      <a:gd name="T33" fmla="*/ 14 h 20"/>
                      <a:gd name="T34" fmla="*/ 19 w 20"/>
                      <a:gd name="T35" fmla="*/ 11 h 20"/>
                      <a:gd name="T36" fmla="*/ 19 w 20"/>
                      <a:gd name="T37" fmla="*/ 9 h 20"/>
                      <a:gd name="T38" fmla="*/ 19 w 20"/>
                      <a:gd name="T39" fmla="*/ 4 h 20"/>
                      <a:gd name="T40" fmla="*/ 19 w 20"/>
                      <a:gd name="T41" fmla="*/ 2 h 20"/>
                      <a:gd name="T42" fmla="*/ 17 w 20"/>
                      <a:gd name="T43" fmla="*/ 0 h 20"/>
                      <a:gd name="T44" fmla="*/ 13 w 20"/>
                      <a:gd name="T45" fmla="*/ 0 h 20"/>
                      <a:gd name="T46" fmla="*/ 11 w 20"/>
                      <a:gd name="T47" fmla="*/ 0 h 20"/>
                      <a:gd name="T48" fmla="*/ 7 w 20"/>
                      <a:gd name="T49" fmla="*/ 0 h 20"/>
                      <a:gd name="T50" fmla="*/ 0 w 20"/>
                      <a:gd name="T51" fmla="*/ 0 h 20"/>
                      <a:gd name="T52" fmla="*/ 0 w 20"/>
                      <a:gd name="T53" fmla="*/ 2 h 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
                      <a:gd name="T82" fmla="*/ 0 h 20"/>
                      <a:gd name="T83" fmla="*/ 20 w 20"/>
                      <a:gd name="T84" fmla="*/ 20 h 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 h="20">
                        <a:moveTo>
                          <a:pt x="0" y="2"/>
                        </a:moveTo>
                        <a:lnTo>
                          <a:pt x="7" y="0"/>
                        </a:lnTo>
                        <a:lnTo>
                          <a:pt x="11" y="0"/>
                        </a:lnTo>
                        <a:lnTo>
                          <a:pt x="13" y="0"/>
                        </a:lnTo>
                        <a:lnTo>
                          <a:pt x="15" y="0"/>
                        </a:lnTo>
                        <a:lnTo>
                          <a:pt x="17" y="2"/>
                        </a:lnTo>
                        <a:lnTo>
                          <a:pt x="19" y="2"/>
                        </a:lnTo>
                        <a:lnTo>
                          <a:pt x="19" y="4"/>
                        </a:lnTo>
                        <a:lnTo>
                          <a:pt x="19" y="9"/>
                        </a:lnTo>
                        <a:lnTo>
                          <a:pt x="17" y="9"/>
                        </a:lnTo>
                        <a:lnTo>
                          <a:pt x="17" y="11"/>
                        </a:lnTo>
                        <a:lnTo>
                          <a:pt x="17" y="14"/>
                        </a:lnTo>
                        <a:lnTo>
                          <a:pt x="15" y="14"/>
                        </a:lnTo>
                        <a:lnTo>
                          <a:pt x="15" y="16"/>
                        </a:lnTo>
                        <a:lnTo>
                          <a:pt x="15" y="19"/>
                        </a:lnTo>
                        <a:lnTo>
                          <a:pt x="15" y="16"/>
                        </a:lnTo>
                        <a:lnTo>
                          <a:pt x="17" y="14"/>
                        </a:lnTo>
                        <a:lnTo>
                          <a:pt x="19" y="11"/>
                        </a:lnTo>
                        <a:lnTo>
                          <a:pt x="19" y="9"/>
                        </a:lnTo>
                        <a:lnTo>
                          <a:pt x="19" y="4"/>
                        </a:lnTo>
                        <a:lnTo>
                          <a:pt x="19" y="2"/>
                        </a:lnTo>
                        <a:lnTo>
                          <a:pt x="17" y="0"/>
                        </a:lnTo>
                        <a:lnTo>
                          <a:pt x="13" y="0"/>
                        </a:lnTo>
                        <a:lnTo>
                          <a:pt x="11" y="0"/>
                        </a:lnTo>
                        <a:lnTo>
                          <a:pt x="7" y="0"/>
                        </a:lnTo>
                        <a:lnTo>
                          <a:pt x="0" y="0"/>
                        </a:lnTo>
                        <a:lnTo>
                          <a:pt x="0" y="2"/>
                        </a:lnTo>
                      </a:path>
                    </a:pathLst>
                  </a:custGeom>
                  <a:solidFill>
                    <a:srgbClr val="000000"/>
                  </a:solidFill>
                  <a:ln w="9525" cap="rnd">
                    <a:noFill/>
                    <a:round/>
                    <a:headEnd/>
                    <a:tailEnd/>
                  </a:ln>
                </p:spPr>
                <p:txBody>
                  <a:bodyPr/>
                  <a:lstStyle/>
                  <a:p>
                    <a:endParaRPr lang="zh-CN" altLang="en-US"/>
                  </a:p>
                </p:txBody>
              </p:sp>
              <p:sp>
                <p:nvSpPr>
                  <p:cNvPr id="72535" name="Freeform 3077"/>
                  <p:cNvSpPr>
                    <a:spLocks/>
                  </p:cNvSpPr>
                  <p:nvPr/>
                </p:nvSpPr>
                <p:spPr bwMode="auto">
                  <a:xfrm>
                    <a:off x="5281" y="2596"/>
                    <a:ext cx="175" cy="80"/>
                  </a:xfrm>
                  <a:custGeom>
                    <a:avLst/>
                    <a:gdLst>
                      <a:gd name="T0" fmla="*/ 4 w 175"/>
                      <a:gd name="T1" fmla="*/ 76 h 80"/>
                      <a:gd name="T2" fmla="*/ 8 w 175"/>
                      <a:gd name="T3" fmla="*/ 74 h 80"/>
                      <a:gd name="T4" fmla="*/ 18 w 175"/>
                      <a:gd name="T5" fmla="*/ 70 h 80"/>
                      <a:gd name="T6" fmla="*/ 28 w 175"/>
                      <a:gd name="T7" fmla="*/ 66 h 80"/>
                      <a:gd name="T8" fmla="*/ 42 w 175"/>
                      <a:gd name="T9" fmla="*/ 60 h 80"/>
                      <a:gd name="T10" fmla="*/ 55 w 175"/>
                      <a:gd name="T11" fmla="*/ 54 h 80"/>
                      <a:gd name="T12" fmla="*/ 71 w 175"/>
                      <a:gd name="T13" fmla="*/ 46 h 80"/>
                      <a:gd name="T14" fmla="*/ 87 w 175"/>
                      <a:gd name="T15" fmla="*/ 40 h 80"/>
                      <a:gd name="T16" fmla="*/ 103 w 175"/>
                      <a:gd name="T17" fmla="*/ 32 h 80"/>
                      <a:gd name="T18" fmla="*/ 119 w 175"/>
                      <a:gd name="T19" fmla="*/ 26 h 80"/>
                      <a:gd name="T20" fmla="*/ 134 w 175"/>
                      <a:gd name="T21" fmla="*/ 20 h 80"/>
                      <a:gd name="T22" fmla="*/ 148 w 175"/>
                      <a:gd name="T23" fmla="*/ 14 h 80"/>
                      <a:gd name="T24" fmla="*/ 158 w 175"/>
                      <a:gd name="T25" fmla="*/ 8 h 80"/>
                      <a:gd name="T26" fmla="*/ 166 w 175"/>
                      <a:gd name="T27" fmla="*/ 4 h 80"/>
                      <a:gd name="T28" fmla="*/ 172 w 175"/>
                      <a:gd name="T29" fmla="*/ 2 h 80"/>
                      <a:gd name="T30" fmla="*/ 174 w 175"/>
                      <a:gd name="T31" fmla="*/ 0 h 80"/>
                      <a:gd name="T32" fmla="*/ 170 w 175"/>
                      <a:gd name="T33" fmla="*/ 2 h 80"/>
                      <a:gd name="T34" fmla="*/ 162 w 175"/>
                      <a:gd name="T35" fmla="*/ 6 h 80"/>
                      <a:gd name="T36" fmla="*/ 152 w 175"/>
                      <a:gd name="T37" fmla="*/ 10 h 80"/>
                      <a:gd name="T38" fmla="*/ 140 w 175"/>
                      <a:gd name="T39" fmla="*/ 16 h 80"/>
                      <a:gd name="T40" fmla="*/ 127 w 175"/>
                      <a:gd name="T41" fmla="*/ 22 h 80"/>
                      <a:gd name="T42" fmla="*/ 111 w 175"/>
                      <a:gd name="T43" fmla="*/ 28 h 80"/>
                      <a:gd name="T44" fmla="*/ 95 w 175"/>
                      <a:gd name="T45" fmla="*/ 36 h 80"/>
                      <a:gd name="T46" fmla="*/ 79 w 175"/>
                      <a:gd name="T47" fmla="*/ 42 h 80"/>
                      <a:gd name="T48" fmla="*/ 63 w 175"/>
                      <a:gd name="T49" fmla="*/ 50 h 80"/>
                      <a:gd name="T50" fmla="*/ 47 w 175"/>
                      <a:gd name="T51" fmla="*/ 56 h 80"/>
                      <a:gd name="T52" fmla="*/ 34 w 175"/>
                      <a:gd name="T53" fmla="*/ 62 h 80"/>
                      <a:gd name="T54" fmla="*/ 22 w 175"/>
                      <a:gd name="T55" fmla="*/ 68 h 80"/>
                      <a:gd name="T56" fmla="*/ 12 w 175"/>
                      <a:gd name="T57" fmla="*/ 72 h 80"/>
                      <a:gd name="T58" fmla="*/ 4 w 175"/>
                      <a:gd name="T59" fmla="*/ 76 h 80"/>
                      <a:gd name="T60" fmla="*/ 0 w 175"/>
                      <a:gd name="T61" fmla="*/ 76 h 80"/>
                      <a:gd name="T62" fmla="*/ 2 w 175"/>
                      <a:gd name="T63" fmla="*/ 79 h 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5"/>
                      <a:gd name="T97" fmla="*/ 0 h 80"/>
                      <a:gd name="T98" fmla="*/ 175 w 175"/>
                      <a:gd name="T99" fmla="*/ 80 h 8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5" h="80">
                        <a:moveTo>
                          <a:pt x="2" y="79"/>
                        </a:moveTo>
                        <a:lnTo>
                          <a:pt x="4" y="76"/>
                        </a:lnTo>
                        <a:lnTo>
                          <a:pt x="6" y="76"/>
                        </a:lnTo>
                        <a:lnTo>
                          <a:pt x="8" y="74"/>
                        </a:lnTo>
                        <a:lnTo>
                          <a:pt x="12" y="72"/>
                        </a:lnTo>
                        <a:lnTo>
                          <a:pt x="18" y="70"/>
                        </a:lnTo>
                        <a:lnTo>
                          <a:pt x="22" y="68"/>
                        </a:lnTo>
                        <a:lnTo>
                          <a:pt x="28" y="66"/>
                        </a:lnTo>
                        <a:lnTo>
                          <a:pt x="34" y="62"/>
                        </a:lnTo>
                        <a:lnTo>
                          <a:pt x="42" y="60"/>
                        </a:lnTo>
                        <a:lnTo>
                          <a:pt x="49" y="56"/>
                        </a:lnTo>
                        <a:lnTo>
                          <a:pt x="55" y="54"/>
                        </a:lnTo>
                        <a:lnTo>
                          <a:pt x="63" y="50"/>
                        </a:lnTo>
                        <a:lnTo>
                          <a:pt x="71" y="46"/>
                        </a:lnTo>
                        <a:lnTo>
                          <a:pt x="79" y="42"/>
                        </a:lnTo>
                        <a:lnTo>
                          <a:pt x="87" y="40"/>
                        </a:lnTo>
                        <a:lnTo>
                          <a:pt x="95" y="36"/>
                        </a:lnTo>
                        <a:lnTo>
                          <a:pt x="103" y="32"/>
                        </a:lnTo>
                        <a:lnTo>
                          <a:pt x="111" y="28"/>
                        </a:lnTo>
                        <a:lnTo>
                          <a:pt x="119" y="26"/>
                        </a:lnTo>
                        <a:lnTo>
                          <a:pt x="127" y="22"/>
                        </a:lnTo>
                        <a:lnTo>
                          <a:pt x="134" y="20"/>
                        </a:lnTo>
                        <a:lnTo>
                          <a:pt x="140" y="16"/>
                        </a:lnTo>
                        <a:lnTo>
                          <a:pt x="148" y="14"/>
                        </a:lnTo>
                        <a:lnTo>
                          <a:pt x="152" y="10"/>
                        </a:lnTo>
                        <a:lnTo>
                          <a:pt x="158" y="8"/>
                        </a:lnTo>
                        <a:lnTo>
                          <a:pt x="162" y="6"/>
                        </a:lnTo>
                        <a:lnTo>
                          <a:pt x="166" y="4"/>
                        </a:lnTo>
                        <a:lnTo>
                          <a:pt x="170" y="4"/>
                        </a:lnTo>
                        <a:lnTo>
                          <a:pt x="172" y="2"/>
                        </a:lnTo>
                        <a:lnTo>
                          <a:pt x="174" y="2"/>
                        </a:lnTo>
                        <a:lnTo>
                          <a:pt x="174" y="0"/>
                        </a:lnTo>
                        <a:lnTo>
                          <a:pt x="172" y="2"/>
                        </a:lnTo>
                        <a:lnTo>
                          <a:pt x="170" y="2"/>
                        </a:lnTo>
                        <a:lnTo>
                          <a:pt x="166" y="4"/>
                        </a:lnTo>
                        <a:lnTo>
                          <a:pt x="162" y="6"/>
                        </a:lnTo>
                        <a:lnTo>
                          <a:pt x="158" y="8"/>
                        </a:lnTo>
                        <a:lnTo>
                          <a:pt x="152" y="10"/>
                        </a:lnTo>
                        <a:lnTo>
                          <a:pt x="146" y="12"/>
                        </a:lnTo>
                        <a:lnTo>
                          <a:pt x="140" y="16"/>
                        </a:lnTo>
                        <a:lnTo>
                          <a:pt x="132" y="18"/>
                        </a:lnTo>
                        <a:lnTo>
                          <a:pt x="127" y="22"/>
                        </a:lnTo>
                        <a:lnTo>
                          <a:pt x="119" y="24"/>
                        </a:lnTo>
                        <a:lnTo>
                          <a:pt x="111" y="28"/>
                        </a:lnTo>
                        <a:lnTo>
                          <a:pt x="103" y="32"/>
                        </a:lnTo>
                        <a:lnTo>
                          <a:pt x="95" y="36"/>
                        </a:lnTo>
                        <a:lnTo>
                          <a:pt x="87" y="38"/>
                        </a:lnTo>
                        <a:lnTo>
                          <a:pt x="79" y="42"/>
                        </a:lnTo>
                        <a:lnTo>
                          <a:pt x="71" y="46"/>
                        </a:lnTo>
                        <a:lnTo>
                          <a:pt x="63" y="50"/>
                        </a:lnTo>
                        <a:lnTo>
                          <a:pt x="55" y="52"/>
                        </a:lnTo>
                        <a:lnTo>
                          <a:pt x="47" y="56"/>
                        </a:lnTo>
                        <a:lnTo>
                          <a:pt x="42" y="60"/>
                        </a:lnTo>
                        <a:lnTo>
                          <a:pt x="34" y="62"/>
                        </a:lnTo>
                        <a:lnTo>
                          <a:pt x="28" y="66"/>
                        </a:lnTo>
                        <a:lnTo>
                          <a:pt x="22" y="68"/>
                        </a:lnTo>
                        <a:lnTo>
                          <a:pt x="16" y="70"/>
                        </a:lnTo>
                        <a:lnTo>
                          <a:pt x="12" y="72"/>
                        </a:lnTo>
                        <a:lnTo>
                          <a:pt x="8" y="74"/>
                        </a:lnTo>
                        <a:lnTo>
                          <a:pt x="4" y="76"/>
                        </a:lnTo>
                        <a:lnTo>
                          <a:pt x="2" y="76"/>
                        </a:lnTo>
                        <a:lnTo>
                          <a:pt x="0" y="76"/>
                        </a:lnTo>
                        <a:lnTo>
                          <a:pt x="0" y="79"/>
                        </a:lnTo>
                        <a:lnTo>
                          <a:pt x="2" y="79"/>
                        </a:lnTo>
                      </a:path>
                    </a:pathLst>
                  </a:custGeom>
                  <a:solidFill>
                    <a:srgbClr val="000000"/>
                  </a:solidFill>
                  <a:ln w="9525" cap="rnd">
                    <a:noFill/>
                    <a:round/>
                    <a:headEnd/>
                    <a:tailEnd/>
                  </a:ln>
                </p:spPr>
                <p:txBody>
                  <a:bodyPr/>
                  <a:lstStyle/>
                  <a:p>
                    <a:endParaRPr lang="zh-CN" altLang="en-US"/>
                  </a:p>
                </p:txBody>
              </p:sp>
              <p:sp>
                <p:nvSpPr>
                  <p:cNvPr id="72536" name="Freeform 3078"/>
                  <p:cNvSpPr>
                    <a:spLocks/>
                  </p:cNvSpPr>
                  <p:nvPr/>
                </p:nvSpPr>
                <p:spPr bwMode="auto">
                  <a:xfrm>
                    <a:off x="5278" y="2677"/>
                    <a:ext cx="1" cy="20"/>
                  </a:xfrm>
                  <a:custGeom>
                    <a:avLst/>
                    <a:gdLst>
                      <a:gd name="T0" fmla="*/ 0 w 1"/>
                      <a:gd name="T1" fmla="*/ 19 h 20"/>
                      <a:gd name="T2" fmla="*/ 0 w 1"/>
                      <a:gd name="T3" fmla="*/ 0 h 20"/>
                      <a:gd name="T4" fmla="*/ 0 w 1"/>
                      <a:gd name="T5" fmla="*/ 19 h 20"/>
                      <a:gd name="T6" fmla="*/ 0 60000 65536"/>
                      <a:gd name="T7" fmla="*/ 0 60000 65536"/>
                      <a:gd name="T8" fmla="*/ 0 60000 65536"/>
                      <a:gd name="T9" fmla="*/ 0 w 1"/>
                      <a:gd name="T10" fmla="*/ 0 h 20"/>
                      <a:gd name="T11" fmla="*/ 1 w 1"/>
                      <a:gd name="T12" fmla="*/ 20 h 20"/>
                    </a:gdLst>
                    <a:ahLst/>
                    <a:cxnLst>
                      <a:cxn ang="T6">
                        <a:pos x="T0" y="T1"/>
                      </a:cxn>
                      <a:cxn ang="T7">
                        <a:pos x="T2" y="T3"/>
                      </a:cxn>
                      <a:cxn ang="T8">
                        <a:pos x="T4" y="T5"/>
                      </a:cxn>
                    </a:cxnLst>
                    <a:rect l="T9" t="T10" r="T11" b="T12"/>
                    <a:pathLst>
                      <a:path w="1" h="20">
                        <a:moveTo>
                          <a:pt x="0" y="19"/>
                        </a:moveTo>
                        <a:lnTo>
                          <a:pt x="0" y="0"/>
                        </a:lnTo>
                        <a:lnTo>
                          <a:pt x="0" y="19"/>
                        </a:lnTo>
                      </a:path>
                    </a:pathLst>
                  </a:custGeom>
                  <a:solidFill>
                    <a:srgbClr val="000000"/>
                  </a:solidFill>
                  <a:ln w="9525" cap="rnd">
                    <a:noFill/>
                    <a:round/>
                    <a:headEnd/>
                    <a:tailEnd/>
                  </a:ln>
                </p:spPr>
                <p:txBody>
                  <a:bodyPr/>
                  <a:lstStyle/>
                  <a:p>
                    <a:endParaRPr lang="zh-CN" altLang="en-US"/>
                  </a:p>
                </p:txBody>
              </p:sp>
              <p:sp>
                <p:nvSpPr>
                  <p:cNvPr id="72537" name="Freeform 3079"/>
                  <p:cNvSpPr>
                    <a:spLocks/>
                  </p:cNvSpPr>
                  <p:nvPr/>
                </p:nvSpPr>
                <p:spPr bwMode="auto">
                  <a:xfrm>
                    <a:off x="5207" y="2733"/>
                    <a:ext cx="19" cy="19"/>
                  </a:xfrm>
                  <a:custGeom>
                    <a:avLst/>
                    <a:gdLst>
                      <a:gd name="T0" fmla="*/ 18 w 19"/>
                      <a:gd name="T1" fmla="*/ 0 h 19"/>
                      <a:gd name="T2" fmla="*/ 0 w 19"/>
                      <a:gd name="T3" fmla="*/ 18 h 19"/>
                      <a:gd name="T4" fmla="*/ 18 w 19"/>
                      <a:gd name="T5" fmla="*/ 0 h 19"/>
                      <a:gd name="T6" fmla="*/ 18 w 19"/>
                      <a:gd name="T7" fmla="*/ 0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18" y="0"/>
                        </a:moveTo>
                        <a:lnTo>
                          <a:pt x="0" y="18"/>
                        </a:lnTo>
                        <a:lnTo>
                          <a:pt x="18" y="0"/>
                        </a:lnTo>
                      </a:path>
                    </a:pathLst>
                  </a:custGeom>
                  <a:solidFill>
                    <a:srgbClr val="000000"/>
                  </a:solidFill>
                  <a:ln w="9525" cap="rnd">
                    <a:noFill/>
                    <a:round/>
                    <a:headEnd/>
                    <a:tailEnd/>
                  </a:ln>
                </p:spPr>
                <p:txBody>
                  <a:bodyPr/>
                  <a:lstStyle/>
                  <a:p>
                    <a:endParaRPr lang="zh-CN" altLang="en-US"/>
                  </a:p>
                </p:txBody>
              </p:sp>
              <p:sp>
                <p:nvSpPr>
                  <p:cNvPr id="72538" name="Freeform 3080"/>
                  <p:cNvSpPr>
                    <a:spLocks/>
                  </p:cNvSpPr>
                  <p:nvPr/>
                </p:nvSpPr>
                <p:spPr bwMode="auto">
                  <a:xfrm>
                    <a:off x="5210" y="2723"/>
                    <a:ext cx="19" cy="19"/>
                  </a:xfrm>
                  <a:custGeom>
                    <a:avLst/>
                    <a:gdLst>
                      <a:gd name="T0" fmla="*/ 0 w 19"/>
                      <a:gd name="T1" fmla="*/ 0 h 19"/>
                      <a:gd name="T2" fmla="*/ 16 w 19"/>
                      <a:gd name="T3" fmla="*/ 18 h 19"/>
                      <a:gd name="T4" fmla="*/ 18 w 19"/>
                      <a:gd name="T5" fmla="*/ 18 h 19"/>
                      <a:gd name="T6" fmla="*/ 4 w 19"/>
                      <a:gd name="T7" fmla="*/ 0 h 19"/>
                      <a:gd name="T8" fmla="*/ 0 w 19"/>
                      <a:gd name="T9" fmla="*/ 0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0"/>
                        </a:moveTo>
                        <a:lnTo>
                          <a:pt x="16" y="18"/>
                        </a:lnTo>
                        <a:lnTo>
                          <a:pt x="18" y="18"/>
                        </a:lnTo>
                        <a:lnTo>
                          <a:pt x="4" y="0"/>
                        </a:lnTo>
                        <a:lnTo>
                          <a:pt x="0" y="0"/>
                        </a:lnTo>
                      </a:path>
                    </a:pathLst>
                  </a:custGeom>
                  <a:solidFill>
                    <a:srgbClr val="000000"/>
                  </a:solidFill>
                  <a:ln w="9525" cap="rnd">
                    <a:noFill/>
                    <a:round/>
                    <a:headEnd/>
                    <a:tailEnd/>
                  </a:ln>
                </p:spPr>
                <p:txBody>
                  <a:bodyPr/>
                  <a:lstStyle/>
                  <a:p>
                    <a:endParaRPr lang="zh-CN" altLang="en-US"/>
                  </a:p>
                </p:txBody>
              </p:sp>
              <p:sp>
                <p:nvSpPr>
                  <p:cNvPr id="72539" name="Freeform 3081"/>
                  <p:cNvSpPr>
                    <a:spLocks/>
                  </p:cNvSpPr>
                  <p:nvPr/>
                </p:nvSpPr>
                <p:spPr bwMode="auto">
                  <a:xfrm>
                    <a:off x="5202" y="2713"/>
                    <a:ext cx="19" cy="19"/>
                  </a:xfrm>
                  <a:custGeom>
                    <a:avLst/>
                    <a:gdLst>
                      <a:gd name="T0" fmla="*/ 0 w 19"/>
                      <a:gd name="T1" fmla="*/ 0 h 19"/>
                      <a:gd name="T2" fmla="*/ 16 w 19"/>
                      <a:gd name="T3" fmla="*/ 18 h 19"/>
                      <a:gd name="T4" fmla="*/ 18 w 19"/>
                      <a:gd name="T5" fmla="*/ 18 h 19"/>
                      <a:gd name="T6" fmla="*/ 2 w 19"/>
                      <a:gd name="T7" fmla="*/ 0 h 19"/>
                      <a:gd name="T8" fmla="*/ 0 w 19"/>
                      <a:gd name="T9" fmla="*/ 0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0"/>
                        </a:moveTo>
                        <a:lnTo>
                          <a:pt x="16" y="18"/>
                        </a:lnTo>
                        <a:lnTo>
                          <a:pt x="18" y="18"/>
                        </a:lnTo>
                        <a:lnTo>
                          <a:pt x="2" y="0"/>
                        </a:lnTo>
                        <a:lnTo>
                          <a:pt x="0" y="0"/>
                        </a:lnTo>
                      </a:path>
                    </a:pathLst>
                  </a:custGeom>
                  <a:solidFill>
                    <a:srgbClr val="000000"/>
                  </a:solidFill>
                  <a:ln w="9525" cap="rnd">
                    <a:noFill/>
                    <a:round/>
                    <a:headEnd/>
                    <a:tailEnd/>
                  </a:ln>
                </p:spPr>
                <p:txBody>
                  <a:bodyPr/>
                  <a:lstStyle/>
                  <a:p>
                    <a:endParaRPr lang="zh-CN" altLang="en-US"/>
                  </a:p>
                </p:txBody>
              </p:sp>
              <p:sp>
                <p:nvSpPr>
                  <p:cNvPr id="72540" name="Freeform 3082"/>
                  <p:cNvSpPr>
                    <a:spLocks/>
                  </p:cNvSpPr>
                  <p:nvPr/>
                </p:nvSpPr>
                <p:spPr bwMode="auto">
                  <a:xfrm>
                    <a:off x="5183" y="2707"/>
                    <a:ext cx="20" cy="19"/>
                  </a:xfrm>
                  <a:custGeom>
                    <a:avLst/>
                    <a:gdLst>
                      <a:gd name="T0" fmla="*/ 0 w 20"/>
                      <a:gd name="T1" fmla="*/ 2 h 19"/>
                      <a:gd name="T2" fmla="*/ 19 w 20"/>
                      <a:gd name="T3" fmla="*/ 18 h 19"/>
                      <a:gd name="T4" fmla="*/ 0 w 20"/>
                      <a:gd name="T5" fmla="*/ 0 h 19"/>
                      <a:gd name="T6" fmla="*/ 0 w 20"/>
                      <a:gd name="T7" fmla="*/ 2 h 19"/>
                      <a:gd name="T8" fmla="*/ 0 60000 65536"/>
                      <a:gd name="T9" fmla="*/ 0 60000 65536"/>
                      <a:gd name="T10" fmla="*/ 0 60000 65536"/>
                      <a:gd name="T11" fmla="*/ 0 60000 65536"/>
                      <a:gd name="T12" fmla="*/ 0 w 20"/>
                      <a:gd name="T13" fmla="*/ 0 h 19"/>
                      <a:gd name="T14" fmla="*/ 20 w 20"/>
                      <a:gd name="T15" fmla="*/ 19 h 19"/>
                    </a:gdLst>
                    <a:ahLst/>
                    <a:cxnLst>
                      <a:cxn ang="T8">
                        <a:pos x="T0" y="T1"/>
                      </a:cxn>
                      <a:cxn ang="T9">
                        <a:pos x="T2" y="T3"/>
                      </a:cxn>
                      <a:cxn ang="T10">
                        <a:pos x="T4" y="T5"/>
                      </a:cxn>
                      <a:cxn ang="T11">
                        <a:pos x="T6" y="T7"/>
                      </a:cxn>
                    </a:cxnLst>
                    <a:rect l="T12" t="T13" r="T14" b="T15"/>
                    <a:pathLst>
                      <a:path w="20" h="19">
                        <a:moveTo>
                          <a:pt x="0" y="2"/>
                        </a:moveTo>
                        <a:lnTo>
                          <a:pt x="19" y="18"/>
                        </a:lnTo>
                        <a:lnTo>
                          <a:pt x="0" y="0"/>
                        </a:lnTo>
                        <a:lnTo>
                          <a:pt x="0" y="2"/>
                        </a:lnTo>
                      </a:path>
                    </a:pathLst>
                  </a:custGeom>
                  <a:solidFill>
                    <a:srgbClr val="000000"/>
                  </a:solidFill>
                  <a:ln w="9525" cap="rnd">
                    <a:noFill/>
                    <a:round/>
                    <a:headEnd/>
                    <a:tailEnd/>
                  </a:ln>
                </p:spPr>
                <p:txBody>
                  <a:bodyPr/>
                  <a:lstStyle/>
                  <a:p>
                    <a:endParaRPr lang="zh-CN" altLang="en-US"/>
                  </a:p>
                </p:txBody>
              </p:sp>
              <p:sp>
                <p:nvSpPr>
                  <p:cNvPr id="72541" name="Freeform 3083"/>
                  <p:cNvSpPr>
                    <a:spLocks/>
                  </p:cNvSpPr>
                  <p:nvPr/>
                </p:nvSpPr>
                <p:spPr bwMode="auto">
                  <a:xfrm>
                    <a:off x="5171" y="2707"/>
                    <a:ext cx="19" cy="19"/>
                  </a:xfrm>
                  <a:custGeom>
                    <a:avLst/>
                    <a:gdLst>
                      <a:gd name="T0" fmla="*/ 2 w 19"/>
                      <a:gd name="T1" fmla="*/ 18 h 19"/>
                      <a:gd name="T2" fmla="*/ 18 w 19"/>
                      <a:gd name="T3" fmla="*/ 0 h 19"/>
                      <a:gd name="T4" fmla="*/ 0 w 19"/>
                      <a:gd name="T5" fmla="*/ 18 h 19"/>
                      <a:gd name="T6" fmla="*/ 2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2" y="18"/>
                        </a:moveTo>
                        <a:lnTo>
                          <a:pt x="18" y="0"/>
                        </a:lnTo>
                        <a:lnTo>
                          <a:pt x="0" y="18"/>
                        </a:lnTo>
                        <a:lnTo>
                          <a:pt x="2" y="18"/>
                        </a:lnTo>
                      </a:path>
                    </a:pathLst>
                  </a:custGeom>
                  <a:solidFill>
                    <a:srgbClr val="000000"/>
                  </a:solidFill>
                  <a:ln w="9525" cap="rnd">
                    <a:noFill/>
                    <a:round/>
                    <a:headEnd/>
                    <a:tailEnd/>
                  </a:ln>
                </p:spPr>
                <p:txBody>
                  <a:bodyPr/>
                  <a:lstStyle/>
                  <a:p>
                    <a:endParaRPr lang="zh-CN" altLang="en-US"/>
                  </a:p>
                </p:txBody>
              </p:sp>
              <p:sp>
                <p:nvSpPr>
                  <p:cNvPr id="72542" name="Freeform 3084"/>
                  <p:cNvSpPr>
                    <a:spLocks/>
                  </p:cNvSpPr>
                  <p:nvPr/>
                </p:nvSpPr>
                <p:spPr bwMode="auto">
                  <a:xfrm>
                    <a:off x="5171" y="2713"/>
                    <a:ext cx="34" cy="25"/>
                  </a:xfrm>
                  <a:custGeom>
                    <a:avLst/>
                    <a:gdLst>
                      <a:gd name="T0" fmla="*/ 33 w 34"/>
                      <a:gd name="T1" fmla="*/ 24 h 25"/>
                      <a:gd name="T2" fmla="*/ 0 w 34"/>
                      <a:gd name="T3" fmla="*/ 0 h 25"/>
                      <a:gd name="T4" fmla="*/ 33 w 34"/>
                      <a:gd name="T5" fmla="*/ 24 h 25"/>
                      <a:gd name="T6" fmla="*/ 33 w 34"/>
                      <a:gd name="T7" fmla="*/ 24 h 25"/>
                      <a:gd name="T8" fmla="*/ 0 60000 65536"/>
                      <a:gd name="T9" fmla="*/ 0 60000 65536"/>
                      <a:gd name="T10" fmla="*/ 0 60000 65536"/>
                      <a:gd name="T11" fmla="*/ 0 60000 65536"/>
                      <a:gd name="T12" fmla="*/ 0 w 34"/>
                      <a:gd name="T13" fmla="*/ 0 h 25"/>
                      <a:gd name="T14" fmla="*/ 34 w 34"/>
                      <a:gd name="T15" fmla="*/ 25 h 25"/>
                    </a:gdLst>
                    <a:ahLst/>
                    <a:cxnLst>
                      <a:cxn ang="T8">
                        <a:pos x="T0" y="T1"/>
                      </a:cxn>
                      <a:cxn ang="T9">
                        <a:pos x="T2" y="T3"/>
                      </a:cxn>
                      <a:cxn ang="T10">
                        <a:pos x="T4" y="T5"/>
                      </a:cxn>
                      <a:cxn ang="T11">
                        <a:pos x="T6" y="T7"/>
                      </a:cxn>
                    </a:cxnLst>
                    <a:rect l="T12" t="T13" r="T14" b="T15"/>
                    <a:pathLst>
                      <a:path w="34" h="25">
                        <a:moveTo>
                          <a:pt x="33" y="24"/>
                        </a:moveTo>
                        <a:lnTo>
                          <a:pt x="0" y="0"/>
                        </a:lnTo>
                        <a:lnTo>
                          <a:pt x="33" y="24"/>
                        </a:lnTo>
                      </a:path>
                    </a:pathLst>
                  </a:custGeom>
                  <a:solidFill>
                    <a:srgbClr val="000000"/>
                  </a:solidFill>
                  <a:ln w="9525" cap="rnd">
                    <a:noFill/>
                    <a:round/>
                    <a:headEnd/>
                    <a:tailEnd/>
                  </a:ln>
                </p:spPr>
                <p:txBody>
                  <a:bodyPr/>
                  <a:lstStyle/>
                  <a:p>
                    <a:endParaRPr lang="zh-CN" altLang="en-US"/>
                  </a:p>
                </p:txBody>
              </p:sp>
              <p:sp>
                <p:nvSpPr>
                  <p:cNvPr id="72543" name="Freeform 3085"/>
                  <p:cNvSpPr>
                    <a:spLocks/>
                  </p:cNvSpPr>
                  <p:nvPr/>
                </p:nvSpPr>
                <p:spPr bwMode="auto">
                  <a:xfrm>
                    <a:off x="5111" y="2727"/>
                    <a:ext cx="56" cy="39"/>
                  </a:xfrm>
                  <a:custGeom>
                    <a:avLst/>
                    <a:gdLst>
                      <a:gd name="T0" fmla="*/ 33 w 56"/>
                      <a:gd name="T1" fmla="*/ 38 h 39"/>
                      <a:gd name="T2" fmla="*/ 55 w 56"/>
                      <a:gd name="T3" fmla="*/ 28 h 39"/>
                      <a:gd name="T4" fmla="*/ 45 w 56"/>
                      <a:gd name="T5" fmla="*/ 10 h 39"/>
                      <a:gd name="T6" fmla="*/ 21 w 56"/>
                      <a:gd name="T7" fmla="*/ 0 h 39"/>
                      <a:gd name="T8" fmla="*/ 0 w 56"/>
                      <a:gd name="T9" fmla="*/ 10 h 39"/>
                      <a:gd name="T10" fmla="*/ 9 w 56"/>
                      <a:gd name="T11" fmla="*/ 18 h 39"/>
                      <a:gd name="T12" fmla="*/ 13 w 56"/>
                      <a:gd name="T13" fmla="*/ 16 h 39"/>
                      <a:gd name="T14" fmla="*/ 27 w 56"/>
                      <a:gd name="T15" fmla="*/ 28 h 39"/>
                      <a:gd name="T16" fmla="*/ 23 w 56"/>
                      <a:gd name="T17" fmla="*/ 30 h 39"/>
                      <a:gd name="T18" fmla="*/ 33 w 56"/>
                      <a:gd name="T19" fmla="*/ 38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
                      <a:gd name="T31" fmla="*/ 0 h 39"/>
                      <a:gd name="T32" fmla="*/ 56 w 56"/>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 h="39">
                        <a:moveTo>
                          <a:pt x="33" y="38"/>
                        </a:moveTo>
                        <a:lnTo>
                          <a:pt x="55" y="28"/>
                        </a:lnTo>
                        <a:lnTo>
                          <a:pt x="45" y="10"/>
                        </a:lnTo>
                        <a:lnTo>
                          <a:pt x="21" y="0"/>
                        </a:lnTo>
                        <a:lnTo>
                          <a:pt x="0" y="10"/>
                        </a:lnTo>
                        <a:lnTo>
                          <a:pt x="9" y="18"/>
                        </a:lnTo>
                        <a:lnTo>
                          <a:pt x="13" y="16"/>
                        </a:lnTo>
                        <a:lnTo>
                          <a:pt x="27" y="28"/>
                        </a:lnTo>
                        <a:lnTo>
                          <a:pt x="23" y="30"/>
                        </a:lnTo>
                        <a:lnTo>
                          <a:pt x="33" y="38"/>
                        </a:lnTo>
                      </a:path>
                    </a:pathLst>
                  </a:custGeom>
                  <a:solidFill>
                    <a:srgbClr val="000000"/>
                  </a:solidFill>
                  <a:ln w="9525" cap="rnd">
                    <a:noFill/>
                    <a:round/>
                    <a:headEnd/>
                    <a:tailEnd/>
                  </a:ln>
                </p:spPr>
                <p:txBody>
                  <a:bodyPr/>
                  <a:lstStyle/>
                  <a:p>
                    <a:endParaRPr lang="zh-CN" altLang="en-US"/>
                  </a:p>
                </p:txBody>
              </p:sp>
              <p:sp>
                <p:nvSpPr>
                  <p:cNvPr id="72544" name="Freeform 3086"/>
                  <p:cNvSpPr>
                    <a:spLocks/>
                  </p:cNvSpPr>
                  <p:nvPr/>
                </p:nvSpPr>
                <p:spPr bwMode="auto">
                  <a:xfrm>
                    <a:off x="5144" y="2755"/>
                    <a:ext cx="22" cy="19"/>
                  </a:xfrm>
                  <a:custGeom>
                    <a:avLst/>
                    <a:gdLst>
                      <a:gd name="T0" fmla="*/ 21 w 22"/>
                      <a:gd name="T1" fmla="*/ 0 h 19"/>
                      <a:gd name="T2" fmla="*/ 0 w 22"/>
                      <a:gd name="T3" fmla="*/ 18 h 19"/>
                      <a:gd name="T4" fmla="*/ 2 w 22"/>
                      <a:gd name="T5" fmla="*/ 18 h 19"/>
                      <a:gd name="T6" fmla="*/ 21 w 22"/>
                      <a:gd name="T7" fmla="*/ 0 h 19"/>
                      <a:gd name="T8" fmla="*/ 21 w 22"/>
                      <a:gd name="T9" fmla="*/ 0 h 19"/>
                      <a:gd name="T10" fmla="*/ 0 60000 65536"/>
                      <a:gd name="T11" fmla="*/ 0 60000 65536"/>
                      <a:gd name="T12" fmla="*/ 0 60000 65536"/>
                      <a:gd name="T13" fmla="*/ 0 60000 65536"/>
                      <a:gd name="T14" fmla="*/ 0 60000 65536"/>
                      <a:gd name="T15" fmla="*/ 0 w 22"/>
                      <a:gd name="T16" fmla="*/ 0 h 19"/>
                      <a:gd name="T17" fmla="*/ 22 w 22"/>
                      <a:gd name="T18" fmla="*/ 19 h 19"/>
                    </a:gdLst>
                    <a:ahLst/>
                    <a:cxnLst>
                      <a:cxn ang="T10">
                        <a:pos x="T0" y="T1"/>
                      </a:cxn>
                      <a:cxn ang="T11">
                        <a:pos x="T2" y="T3"/>
                      </a:cxn>
                      <a:cxn ang="T12">
                        <a:pos x="T4" y="T5"/>
                      </a:cxn>
                      <a:cxn ang="T13">
                        <a:pos x="T6" y="T7"/>
                      </a:cxn>
                      <a:cxn ang="T14">
                        <a:pos x="T8" y="T9"/>
                      </a:cxn>
                    </a:cxnLst>
                    <a:rect l="T15" t="T16" r="T17" b="T18"/>
                    <a:pathLst>
                      <a:path w="22" h="19">
                        <a:moveTo>
                          <a:pt x="21" y="0"/>
                        </a:moveTo>
                        <a:lnTo>
                          <a:pt x="0" y="18"/>
                        </a:lnTo>
                        <a:lnTo>
                          <a:pt x="2" y="18"/>
                        </a:lnTo>
                        <a:lnTo>
                          <a:pt x="21" y="0"/>
                        </a:lnTo>
                      </a:path>
                    </a:pathLst>
                  </a:custGeom>
                  <a:solidFill>
                    <a:srgbClr val="000000"/>
                  </a:solidFill>
                  <a:ln w="9525" cap="rnd">
                    <a:noFill/>
                    <a:round/>
                    <a:headEnd/>
                    <a:tailEnd/>
                  </a:ln>
                </p:spPr>
                <p:txBody>
                  <a:bodyPr/>
                  <a:lstStyle/>
                  <a:p>
                    <a:endParaRPr lang="zh-CN" altLang="en-US"/>
                  </a:p>
                </p:txBody>
              </p:sp>
              <p:sp>
                <p:nvSpPr>
                  <p:cNvPr id="72545" name="Freeform 3087"/>
                  <p:cNvSpPr>
                    <a:spLocks/>
                  </p:cNvSpPr>
                  <p:nvPr/>
                </p:nvSpPr>
                <p:spPr bwMode="auto">
                  <a:xfrm>
                    <a:off x="5159" y="2737"/>
                    <a:ext cx="19" cy="19"/>
                  </a:xfrm>
                  <a:custGeom>
                    <a:avLst/>
                    <a:gdLst>
                      <a:gd name="T0" fmla="*/ 0 w 19"/>
                      <a:gd name="T1" fmla="*/ 2 h 19"/>
                      <a:gd name="T2" fmla="*/ 0 w 19"/>
                      <a:gd name="T3" fmla="*/ 0 h 19"/>
                      <a:gd name="T4" fmla="*/ 18 w 19"/>
                      <a:gd name="T5" fmla="*/ 18 h 19"/>
                      <a:gd name="T6" fmla="*/ 2 w 19"/>
                      <a:gd name="T7" fmla="*/ 0 h 19"/>
                      <a:gd name="T8" fmla="*/ 0 w 19"/>
                      <a:gd name="T9" fmla="*/ 2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2"/>
                        </a:moveTo>
                        <a:lnTo>
                          <a:pt x="0" y="0"/>
                        </a:lnTo>
                        <a:lnTo>
                          <a:pt x="18" y="18"/>
                        </a:lnTo>
                        <a:lnTo>
                          <a:pt x="2" y="0"/>
                        </a:lnTo>
                        <a:lnTo>
                          <a:pt x="0" y="2"/>
                        </a:lnTo>
                      </a:path>
                    </a:pathLst>
                  </a:custGeom>
                  <a:solidFill>
                    <a:srgbClr val="000000"/>
                  </a:solidFill>
                  <a:ln w="9525" cap="rnd">
                    <a:noFill/>
                    <a:round/>
                    <a:headEnd/>
                    <a:tailEnd/>
                  </a:ln>
                </p:spPr>
                <p:txBody>
                  <a:bodyPr/>
                  <a:lstStyle/>
                  <a:p>
                    <a:endParaRPr lang="zh-CN" altLang="en-US"/>
                  </a:p>
                </p:txBody>
              </p:sp>
              <p:sp>
                <p:nvSpPr>
                  <p:cNvPr id="72546" name="Freeform 3088"/>
                  <p:cNvSpPr>
                    <a:spLocks/>
                  </p:cNvSpPr>
                  <p:nvPr/>
                </p:nvSpPr>
                <p:spPr bwMode="auto">
                  <a:xfrm>
                    <a:off x="5132" y="2727"/>
                    <a:ext cx="28" cy="20"/>
                  </a:xfrm>
                  <a:custGeom>
                    <a:avLst/>
                    <a:gdLst>
                      <a:gd name="T0" fmla="*/ 2 w 28"/>
                      <a:gd name="T1" fmla="*/ 2 h 20"/>
                      <a:gd name="T2" fmla="*/ 0 w 28"/>
                      <a:gd name="T3" fmla="*/ 2 h 20"/>
                      <a:gd name="T4" fmla="*/ 24 w 28"/>
                      <a:gd name="T5" fmla="*/ 19 h 20"/>
                      <a:gd name="T6" fmla="*/ 27 w 28"/>
                      <a:gd name="T7" fmla="*/ 16 h 20"/>
                      <a:gd name="T8" fmla="*/ 2 w 28"/>
                      <a:gd name="T9" fmla="*/ 0 h 20"/>
                      <a:gd name="T10" fmla="*/ 0 w 28"/>
                      <a:gd name="T11" fmla="*/ 0 h 20"/>
                      <a:gd name="T12" fmla="*/ 2 w 28"/>
                      <a:gd name="T13" fmla="*/ 0 h 20"/>
                      <a:gd name="T14" fmla="*/ 0 w 28"/>
                      <a:gd name="T15" fmla="*/ 0 h 20"/>
                      <a:gd name="T16" fmla="*/ 2 w 28"/>
                      <a:gd name="T17" fmla="*/ 2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20"/>
                      <a:gd name="T29" fmla="*/ 28 w 28"/>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20">
                        <a:moveTo>
                          <a:pt x="2" y="2"/>
                        </a:moveTo>
                        <a:lnTo>
                          <a:pt x="0" y="2"/>
                        </a:lnTo>
                        <a:lnTo>
                          <a:pt x="24" y="19"/>
                        </a:lnTo>
                        <a:lnTo>
                          <a:pt x="27" y="16"/>
                        </a:lnTo>
                        <a:lnTo>
                          <a:pt x="2" y="0"/>
                        </a:lnTo>
                        <a:lnTo>
                          <a:pt x="0" y="0"/>
                        </a:lnTo>
                        <a:lnTo>
                          <a:pt x="2" y="0"/>
                        </a:lnTo>
                        <a:lnTo>
                          <a:pt x="0" y="0"/>
                        </a:lnTo>
                        <a:lnTo>
                          <a:pt x="2" y="2"/>
                        </a:lnTo>
                      </a:path>
                    </a:pathLst>
                  </a:custGeom>
                  <a:solidFill>
                    <a:srgbClr val="000000"/>
                  </a:solidFill>
                  <a:ln w="9525" cap="rnd">
                    <a:noFill/>
                    <a:round/>
                    <a:headEnd/>
                    <a:tailEnd/>
                  </a:ln>
                </p:spPr>
                <p:txBody>
                  <a:bodyPr/>
                  <a:lstStyle/>
                  <a:p>
                    <a:endParaRPr lang="zh-CN" altLang="en-US"/>
                  </a:p>
                </p:txBody>
              </p:sp>
              <p:sp>
                <p:nvSpPr>
                  <p:cNvPr id="72547" name="Freeform 3089"/>
                  <p:cNvSpPr>
                    <a:spLocks/>
                  </p:cNvSpPr>
                  <p:nvPr/>
                </p:nvSpPr>
                <p:spPr bwMode="auto">
                  <a:xfrm>
                    <a:off x="5124" y="2679"/>
                    <a:ext cx="165" cy="77"/>
                  </a:xfrm>
                  <a:custGeom>
                    <a:avLst/>
                    <a:gdLst>
                      <a:gd name="T0" fmla="*/ 16 w 165"/>
                      <a:gd name="T1" fmla="*/ 76 h 77"/>
                      <a:gd name="T2" fmla="*/ 164 w 165"/>
                      <a:gd name="T3" fmla="*/ 12 h 77"/>
                      <a:gd name="T4" fmla="*/ 164 w 165"/>
                      <a:gd name="T5" fmla="*/ 10 h 77"/>
                      <a:gd name="T6" fmla="*/ 164 w 165"/>
                      <a:gd name="T7" fmla="*/ 8 h 77"/>
                      <a:gd name="T8" fmla="*/ 164 w 165"/>
                      <a:gd name="T9" fmla="*/ 6 h 77"/>
                      <a:gd name="T10" fmla="*/ 162 w 165"/>
                      <a:gd name="T11" fmla="*/ 4 h 77"/>
                      <a:gd name="T12" fmla="*/ 158 w 165"/>
                      <a:gd name="T13" fmla="*/ 2 h 77"/>
                      <a:gd name="T14" fmla="*/ 156 w 165"/>
                      <a:gd name="T15" fmla="*/ 2 h 77"/>
                      <a:gd name="T16" fmla="*/ 154 w 165"/>
                      <a:gd name="T17" fmla="*/ 2 h 77"/>
                      <a:gd name="T18" fmla="*/ 152 w 165"/>
                      <a:gd name="T19" fmla="*/ 0 h 77"/>
                      <a:gd name="T20" fmla="*/ 150 w 165"/>
                      <a:gd name="T21" fmla="*/ 0 h 77"/>
                      <a:gd name="T22" fmla="*/ 148 w 165"/>
                      <a:gd name="T23" fmla="*/ 0 h 77"/>
                      <a:gd name="T24" fmla="*/ 148 w 165"/>
                      <a:gd name="T25" fmla="*/ 2 h 77"/>
                      <a:gd name="T26" fmla="*/ 146 w 165"/>
                      <a:gd name="T27" fmla="*/ 2 h 77"/>
                      <a:gd name="T28" fmla="*/ 144 w 165"/>
                      <a:gd name="T29" fmla="*/ 2 h 77"/>
                      <a:gd name="T30" fmla="*/ 142 w 165"/>
                      <a:gd name="T31" fmla="*/ 4 h 77"/>
                      <a:gd name="T32" fmla="*/ 138 w 165"/>
                      <a:gd name="T33" fmla="*/ 6 h 77"/>
                      <a:gd name="T34" fmla="*/ 134 w 165"/>
                      <a:gd name="T35" fmla="*/ 8 h 77"/>
                      <a:gd name="T36" fmla="*/ 130 w 165"/>
                      <a:gd name="T37" fmla="*/ 8 h 77"/>
                      <a:gd name="T38" fmla="*/ 124 w 165"/>
                      <a:gd name="T39" fmla="*/ 12 h 77"/>
                      <a:gd name="T40" fmla="*/ 118 w 165"/>
                      <a:gd name="T41" fmla="*/ 14 h 77"/>
                      <a:gd name="T42" fmla="*/ 112 w 165"/>
                      <a:gd name="T43" fmla="*/ 16 h 77"/>
                      <a:gd name="T44" fmla="*/ 106 w 165"/>
                      <a:gd name="T45" fmla="*/ 18 h 77"/>
                      <a:gd name="T46" fmla="*/ 100 w 165"/>
                      <a:gd name="T47" fmla="*/ 22 h 77"/>
                      <a:gd name="T48" fmla="*/ 94 w 165"/>
                      <a:gd name="T49" fmla="*/ 24 h 77"/>
                      <a:gd name="T50" fmla="*/ 88 w 165"/>
                      <a:gd name="T51" fmla="*/ 26 h 77"/>
                      <a:gd name="T52" fmla="*/ 80 w 165"/>
                      <a:gd name="T53" fmla="*/ 30 h 77"/>
                      <a:gd name="T54" fmla="*/ 74 w 165"/>
                      <a:gd name="T55" fmla="*/ 34 h 77"/>
                      <a:gd name="T56" fmla="*/ 66 w 165"/>
                      <a:gd name="T57" fmla="*/ 36 h 77"/>
                      <a:gd name="T58" fmla="*/ 60 w 165"/>
                      <a:gd name="T59" fmla="*/ 38 h 77"/>
                      <a:gd name="T60" fmla="*/ 54 w 165"/>
                      <a:gd name="T61" fmla="*/ 42 h 77"/>
                      <a:gd name="T62" fmla="*/ 46 w 165"/>
                      <a:gd name="T63" fmla="*/ 44 h 77"/>
                      <a:gd name="T64" fmla="*/ 40 w 165"/>
                      <a:gd name="T65" fmla="*/ 48 h 77"/>
                      <a:gd name="T66" fmla="*/ 34 w 165"/>
                      <a:gd name="T67" fmla="*/ 50 h 77"/>
                      <a:gd name="T68" fmla="*/ 28 w 165"/>
                      <a:gd name="T69" fmla="*/ 52 h 77"/>
                      <a:gd name="T70" fmla="*/ 24 w 165"/>
                      <a:gd name="T71" fmla="*/ 54 h 77"/>
                      <a:gd name="T72" fmla="*/ 18 w 165"/>
                      <a:gd name="T73" fmla="*/ 56 h 77"/>
                      <a:gd name="T74" fmla="*/ 14 w 165"/>
                      <a:gd name="T75" fmla="*/ 58 h 77"/>
                      <a:gd name="T76" fmla="*/ 10 w 165"/>
                      <a:gd name="T77" fmla="*/ 60 h 77"/>
                      <a:gd name="T78" fmla="*/ 6 w 165"/>
                      <a:gd name="T79" fmla="*/ 62 h 77"/>
                      <a:gd name="T80" fmla="*/ 4 w 165"/>
                      <a:gd name="T81" fmla="*/ 62 h 77"/>
                      <a:gd name="T82" fmla="*/ 2 w 165"/>
                      <a:gd name="T83" fmla="*/ 64 h 77"/>
                      <a:gd name="T84" fmla="*/ 0 w 165"/>
                      <a:gd name="T85" fmla="*/ 64 h 77"/>
                      <a:gd name="T86" fmla="*/ 16 w 165"/>
                      <a:gd name="T87" fmla="*/ 7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5"/>
                      <a:gd name="T133" fmla="*/ 0 h 77"/>
                      <a:gd name="T134" fmla="*/ 165 w 165"/>
                      <a:gd name="T135" fmla="*/ 77 h 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5" h="77">
                        <a:moveTo>
                          <a:pt x="16" y="76"/>
                        </a:moveTo>
                        <a:lnTo>
                          <a:pt x="164" y="12"/>
                        </a:lnTo>
                        <a:lnTo>
                          <a:pt x="164" y="10"/>
                        </a:lnTo>
                        <a:lnTo>
                          <a:pt x="164" y="8"/>
                        </a:lnTo>
                        <a:lnTo>
                          <a:pt x="164" y="6"/>
                        </a:lnTo>
                        <a:lnTo>
                          <a:pt x="162" y="4"/>
                        </a:lnTo>
                        <a:lnTo>
                          <a:pt x="158" y="2"/>
                        </a:lnTo>
                        <a:lnTo>
                          <a:pt x="156" y="2"/>
                        </a:lnTo>
                        <a:lnTo>
                          <a:pt x="154" y="2"/>
                        </a:lnTo>
                        <a:lnTo>
                          <a:pt x="152" y="0"/>
                        </a:lnTo>
                        <a:lnTo>
                          <a:pt x="150" y="0"/>
                        </a:lnTo>
                        <a:lnTo>
                          <a:pt x="148" y="0"/>
                        </a:lnTo>
                        <a:lnTo>
                          <a:pt x="148" y="2"/>
                        </a:lnTo>
                        <a:lnTo>
                          <a:pt x="146" y="2"/>
                        </a:lnTo>
                        <a:lnTo>
                          <a:pt x="144" y="2"/>
                        </a:lnTo>
                        <a:lnTo>
                          <a:pt x="142" y="4"/>
                        </a:lnTo>
                        <a:lnTo>
                          <a:pt x="138" y="6"/>
                        </a:lnTo>
                        <a:lnTo>
                          <a:pt x="134" y="8"/>
                        </a:lnTo>
                        <a:lnTo>
                          <a:pt x="130" y="8"/>
                        </a:lnTo>
                        <a:lnTo>
                          <a:pt x="124" y="12"/>
                        </a:lnTo>
                        <a:lnTo>
                          <a:pt x="118" y="14"/>
                        </a:lnTo>
                        <a:lnTo>
                          <a:pt x="112" y="16"/>
                        </a:lnTo>
                        <a:lnTo>
                          <a:pt x="106" y="18"/>
                        </a:lnTo>
                        <a:lnTo>
                          <a:pt x="100" y="22"/>
                        </a:lnTo>
                        <a:lnTo>
                          <a:pt x="94" y="24"/>
                        </a:lnTo>
                        <a:lnTo>
                          <a:pt x="88" y="26"/>
                        </a:lnTo>
                        <a:lnTo>
                          <a:pt x="80" y="30"/>
                        </a:lnTo>
                        <a:lnTo>
                          <a:pt x="74" y="34"/>
                        </a:lnTo>
                        <a:lnTo>
                          <a:pt x="66" y="36"/>
                        </a:lnTo>
                        <a:lnTo>
                          <a:pt x="60" y="38"/>
                        </a:lnTo>
                        <a:lnTo>
                          <a:pt x="54" y="42"/>
                        </a:lnTo>
                        <a:lnTo>
                          <a:pt x="46" y="44"/>
                        </a:lnTo>
                        <a:lnTo>
                          <a:pt x="40" y="48"/>
                        </a:lnTo>
                        <a:lnTo>
                          <a:pt x="34" y="50"/>
                        </a:lnTo>
                        <a:lnTo>
                          <a:pt x="28" y="52"/>
                        </a:lnTo>
                        <a:lnTo>
                          <a:pt x="24" y="54"/>
                        </a:lnTo>
                        <a:lnTo>
                          <a:pt x="18" y="56"/>
                        </a:lnTo>
                        <a:lnTo>
                          <a:pt x="14" y="58"/>
                        </a:lnTo>
                        <a:lnTo>
                          <a:pt x="10" y="60"/>
                        </a:lnTo>
                        <a:lnTo>
                          <a:pt x="6" y="62"/>
                        </a:lnTo>
                        <a:lnTo>
                          <a:pt x="4" y="62"/>
                        </a:lnTo>
                        <a:lnTo>
                          <a:pt x="2" y="64"/>
                        </a:lnTo>
                        <a:lnTo>
                          <a:pt x="0" y="64"/>
                        </a:lnTo>
                        <a:lnTo>
                          <a:pt x="16" y="76"/>
                        </a:lnTo>
                      </a:path>
                    </a:pathLst>
                  </a:custGeom>
                  <a:solidFill>
                    <a:srgbClr val="000000"/>
                  </a:solidFill>
                  <a:ln w="9525" cap="rnd">
                    <a:noFill/>
                    <a:round/>
                    <a:headEnd/>
                    <a:tailEnd/>
                  </a:ln>
                </p:spPr>
                <p:txBody>
                  <a:bodyPr/>
                  <a:lstStyle/>
                  <a:p>
                    <a:endParaRPr lang="zh-CN" altLang="en-US"/>
                  </a:p>
                </p:txBody>
              </p:sp>
              <p:sp>
                <p:nvSpPr>
                  <p:cNvPr id="72548" name="Freeform 3090"/>
                  <p:cNvSpPr>
                    <a:spLocks/>
                  </p:cNvSpPr>
                  <p:nvPr/>
                </p:nvSpPr>
                <p:spPr bwMode="auto">
                  <a:xfrm>
                    <a:off x="5140" y="2691"/>
                    <a:ext cx="147" cy="65"/>
                  </a:xfrm>
                  <a:custGeom>
                    <a:avLst/>
                    <a:gdLst>
                      <a:gd name="T0" fmla="*/ 146 w 147"/>
                      <a:gd name="T1" fmla="*/ 0 h 65"/>
                      <a:gd name="T2" fmla="*/ 0 w 147"/>
                      <a:gd name="T3" fmla="*/ 62 h 65"/>
                      <a:gd name="T4" fmla="*/ 2 w 147"/>
                      <a:gd name="T5" fmla="*/ 64 h 65"/>
                      <a:gd name="T6" fmla="*/ 146 w 147"/>
                      <a:gd name="T7" fmla="*/ 0 h 65"/>
                      <a:gd name="T8" fmla="*/ 0 60000 65536"/>
                      <a:gd name="T9" fmla="*/ 0 60000 65536"/>
                      <a:gd name="T10" fmla="*/ 0 60000 65536"/>
                      <a:gd name="T11" fmla="*/ 0 60000 65536"/>
                      <a:gd name="T12" fmla="*/ 0 w 147"/>
                      <a:gd name="T13" fmla="*/ 0 h 65"/>
                      <a:gd name="T14" fmla="*/ 147 w 147"/>
                      <a:gd name="T15" fmla="*/ 65 h 65"/>
                    </a:gdLst>
                    <a:ahLst/>
                    <a:cxnLst>
                      <a:cxn ang="T8">
                        <a:pos x="T0" y="T1"/>
                      </a:cxn>
                      <a:cxn ang="T9">
                        <a:pos x="T2" y="T3"/>
                      </a:cxn>
                      <a:cxn ang="T10">
                        <a:pos x="T4" y="T5"/>
                      </a:cxn>
                      <a:cxn ang="T11">
                        <a:pos x="T6" y="T7"/>
                      </a:cxn>
                    </a:cxnLst>
                    <a:rect l="T12" t="T13" r="T14" b="T15"/>
                    <a:pathLst>
                      <a:path w="147" h="65">
                        <a:moveTo>
                          <a:pt x="146" y="0"/>
                        </a:moveTo>
                        <a:lnTo>
                          <a:pt x="0" y="62"/>
                        </a:lnTo>
                        <a:lnTo>
                          <a:pt x="2" y="64"/>
                        </a:lnTo>
                        <a:lnTo>
                          <a:pt x="146" y="0"/>
                        </a:lnTo>
                      </a:path>
                    </a:pathLst>
                  </a:custGeom>
                  <a:solidFill>
                    <a:srgbClr val="000000"/>
                  </a:solidFill>
                  <a:ln w="9525" cap="rnd">
                    <a:noFill/>
                    <a:round/>
                    <a:headEnd/>
                    <a:tailEnd/>
                  </a:ln>
                </p:spPr>
                <p:txBody>
                  <a:bodyPr/>
                  <a:lstStyle/>
                  <a:p>
                    <a:endParaRPr lang="zh-CN" altLang="en-US"/>
                  </a:p>
                </p:txBody>
              </p:sp>
              <p:sp>
                <p:nvSpPr>
                  <p:cNvPr id="72549" name="Freeform 3091"/>
                  <p:cNvSpPr>
                    <a:spLocks/>
                  </p:cNvSpPr>
                  <p:nvPr/>
                </p:nvSpPr>
                <p:spPr bwMode="auto">
                  <a:xfrm>
                    <a:off x="5288" y="2683"/>
                    <a:ext cx="19" cy="19"/>
                  </a:xfrm>
                  <a:custGeom>
                    <a:avLst/>
                    <a:gdLst>
                      <a:gd name="T0" fmla="*/ 0 w 19"/>
                      <a:gd name="T1" fmla="*/ 0 h 19"/>
                      <a:gd name="T2" fmla="*/ 7 w 19"/>
                      <a:gd name="T3" fmla="*/ 5 h 19"/>
                      <a:gd name="T4" fmla="*/ 13 w 19"/>
                      <a:gd name="T5" fmla="*/ 7 h 19"/>
                      <a:gd name="T6" fmla="*/ 13 w 19"/>
                      <a:gd name="T7" fmla="*/ 11 h 19"/>
                      <a:gd name="T8" fmla="*/ 13 w 19"/>
                      <a:gd name="T9" fmla="*/ 14 h 19"/>
                      <a:gd name="T10" fmla="*/ 13 w 19"/>
                      <a:gd name="T11" fmla="*/ 16 h 19"/>
                      <a:gd name="T12" fmla="*/ 7 w 19"/>
                      <a:gd name="T13" fmla="*/ 18 h 19"/>
                      <a:gd name="T14" fmla="*/ 13 w 19"/>
                      <a:gd name="T15" fmla="*/ 18 h 19"/>
                      <a:gd name="T16" fmla="*/ 13 w 19"/>
                      <a:gd name="T17" fmla="*/ 16 h 19"/>
                      <a:gd name="T18" fmla="*/ 18 w 19"/>
                      <a:gd name="T19" fmla="*/ 16 h 19"/>
                      <a:gd name="T20" fmla="*/ 18 w 19"/>
                      <a:gd name="T21" fmla="*/ 14 h 19"/>
                      <a:gd name="T22" fmla="*/ 18 w 19"/>
                      <a:gd name="T23" fmla="*/ 11 h 19"/>
                      <a:gd name="T24" fmla="*/ 13 w 19"/>
                      <a:gd name="T25" fmla="*/ 7 h 19"/>
                      <a:gd name="T26" fmla="*/ 13 w 19"/>
                      <a:gd name="T27" fmla="*/ 2 h 19"/>
                      <a:gd name="T28" fmla="*/ 7 w 19"/>
                      <a:gd name="T29" fmla="*/ 0 h 19"/>
                      <a:gd name="T30" fmla="*/ 0 w 19"/>
                      <a:gd name="T31" fmla="*/ 0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
                      <a:gd name="T49" fmla="*/ 0 h 19"/>
                      <a:gd name="T50" fmla="*/ 19 w 19"/>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 h="19">
                        <a:moveTo>
                          <a:pt x="0" y="0"/>
                        </a:moveTo>
                        <a:lnTo>
                          <a:pt x="7" y="5"/>
                        </a:lnTo>
                        <a:lnTo>
                          <a:pt x="13" y="7"/>
                        </a:lnTo>
                        <a:lnTo>
                          <a:pt x="13" y="11"/>
                        </a:lnTo>
                        <a:lnTo>
                          <a:pt x="13" y="14"/>
                        </a:lnTo>
                        <a:lnTo>
                          <a:pt x="13" y="16"/>
                        </a:lnTo>
                        <a:lnTo>
                          <a:pt x="7" y="18"/>
                        </a:lnTo>
                        <a:lnTo>
                          <a:pt x="13" y="18"/>
                        </a:lnTo>
                        <a:lnTo>
                          <a:pt x="13" y="16"/>
                        </a:lnTo>
                        <a:lnTo>
                          <a:pt x="18" y="16"/>
                        </a:lnTo>
                        <a:lnTo>
                          <a:pt x="18" y="14"/>
                        </a:lnTo>
                        <a:lnTo>
                          <a:pt x="18" y="11"/>
                        </a:lnTo>
                        <a:lnTo>
                          <a:pt x="13" y="7"/>
                        </a:lnTo>
                        <a:lnTo>
                          <a:pt x="13" y="2"/>
                        </a:lnTo>
                        <a:lnTo>
                          <a:pt x="7" y="0"/>
                        </a:lnTo>
                        <a:lnTo>
                          <a:pt x="0" y="0"/>
                        </a:lnTo>
                      </a:path>
                    </a:pathLst>
                  </a:custGeom>
                  <a:solidFill>
                    <a:srgbClr val="000000"/>
                  </a:solidFill>
                  <a:ln w="9525" cap="rnd">
                    <a:noFill/>
                    <a:round/>
                    <a:headEnd/>
                    <a:tailEnd/>
                  </a:ln>
                </p:spPr>
                <p:txBody>
                  <a:bodyPr/>
                  <a:lstStyle/>
                  <a:p>
                    <a:endParaRPr lang="zh-CN" altLang="en-US"/>
                  </a:p>
                </p:txBody>
              </p:sp>
              <p:sp>
                <p:nvSpPr>
                  <p:cNvPr id="72550" name="Freeform 3092"/>
                  <p:cNvSpPr>
                    <a:spLocks/>
                  </p:cNvSpPr>
                  <p:nvPr/>
                </p:nvSpPr>
                <p:spPr bwMode="auto">
                  <a:xfrm>
                    <a:off x="5274" y="2679"/>
                    <a:ext cx="19" cy="19"/>
                  </a:xfrm>
                  <a:custGeom>
                    <a:avLst/>
                    <a:gdLst>
                      <a:gd name="T0" fmla="*/ 0 w 19"/>
                      <a:gd name="T1" fmla="*/ 9 h 19"/>
                      <a:gd name="T2" fmla="*/ 2 w 19"/>
                      <a:gd name="T3" fmla="*/ 0 h 19"/>
                      <a:gd name="T4" fmla="*/ 4 w 19"/>
                      <a:gd name="T5" fmla="*/ 0 h 19"/>
                      <a:gd name="T6" fmla="*/ 7 w 19"/>
                      <a:gd name="T7" fmla="*/ 0 h 19"/>
                      <a:gd name="T8" fmla="*/ 9 w 19"/>
                      <a:gd name="T9" fmla="*/ 9 h 19"/>
                      <a:gd name="T10" fmla="*/ 11 w 19"/>
                      <a:gd name="T11" fmla="*/ 9 h 19"/>
                      <a:gd name="T12" fmla="*/ 13 w 19"/>
                      <a:gd name="T13" fmla="*/ 9 h 19"/>
                      <a:gd name="T14" fmla="*/ 16 w 19"/>
                      <a:gd name="T15" fmla="*/ 18 h 19"/>
                      <a:gd name="T16" fmla="*/ 18 w 19"/>
                      <a:gd name="T17" fmla="*/ 18 h 19"/>
                      <a:gd name="T18" fmla="*/ 13 w 19"/>
                      <a:gd name="T19" fmla="*/ 9 h 19"/>
                      <a:gd name="T20" fmla="*/ 11 w 19"/>
                      <a:gd name="T21" fmla="*/ 9 h 19"/>
                      <a:gd name="T22" fmla="*/ 9 w 19"/>
                      <a:gd name="T23" fmla="*/ 0 h 19"/>
                      <a:gd name="T24" fmla="*/ 7 w 19"/>
                      <a:gd name="T25" fmla="*/ 0 h 19"/>
                      <a:gd name="T26" fmla="*/ 4 w 19"/>
                      <a:gd name="T27" fmla="*/ 0 h 19"/>
                      <a:gd name="T28" fmla="*/ 2 w 19"/>
                      <a:gd name="T29" fmla="*/ 0 h 19"/>
                      <a:gd name="T30" fmla="*/ 0 w 19"/>
                      <a:gd name="T31" fmla="*/ 0 h 19"/>
                      <a:gd name="T32" fmla="*/ 0 w 19"/>
                      <a:gd name="T33" fmla="*/ 9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
                      <a:gd name="T52" fmla="*/ 0 h 19"/>
                      <a:gd name="T53" fmla="*/ 19 w 19"/>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 h="19">
                        <a:moveTo>
                          <a:pt x="0" y="9"/>
                        </a:moveTo>
                        <a:lnTo>
                          <a:pt x="2" y="0"/>
                        </a:lnTo>
                        <a:lnTo>
                          <a:pt x="4" y="0"/>
                        </a:lnTo>
                        <a:lnTo>
                          <a:pt x="7" y="0"/>
                        </a:lnTo>
                        <a:lnTo>
                          <a:pt x="9" y="9"/>
                        </a:lnTo>
                        <a:lnTo>
                          <a:pt x="11" y="9"/>
                        </a:lnTo>
                        <a:lnTo>
                          <a:pt x="13" y="9"/>
                        </a:lnTo>
                        <a:lnTo>
                          <a:pt x="16" y="18"/>
                        </a:lnTo>
                        <a:lnTo>
                          <a:pt x="18" y="18"/>
                        </a:lnTo>
                        <a:lnTo>
                          <a:pt x="13" y="9"/>
                        </a:lnTo>
                        <a:lnTo>
                          <a:pt x="11" y="9"/>
                        </a:lnTo>
                        <a:lnTo>
                          <a:pt x="9" y="0"/>
                        </a:lnTo>
                        <a:lnTo>
                          <a:pt x="7" y="0"/>
                        </a:lnTo>
                        <a:lnTo>
                          <a:pt x="4" y="0"/>
                        </a:lnTo>
                        <a:lnTo>
                          <a:pt x="2" y="0"/>
                        </a:lnTo>
                        <a:lnTo>
                          <a:pt x="0" y="0"/>
                        </a:lnTo>
                        <a:lnTo>
                          <a:pt x="0" y="9"/>
                        </a:lnTo>
                      </a:path>
                    </a:pathLst>
                  </a:custGeom>
                  <a:solidFill>
                    <a:srgbClr val="000000"/>
                  </a:solidFill>
                  <a:ln w="9525" cap="rnd">
                    <a:noFill/>
                    <a:round/>
                    <a:headEnd/>
                    <a:tailEnd/>
                  </a:ln>
                </p:spPr>
                <p:txBody>
                  <a:bodyPr/>
                  <a:lstStyle/>
                  <a:p>
                    <a:endParaRPr lang="zh-CN" altLang="en-US"/>
                  </a:p>
                </p:txBody>
              </p:sp>
              <p:sp>
                <p:nvSpPr>
                  <p:cNvPr id="72551" name="Freeform 3093"/>
                  <p:cNvSpPr>
                    <a:spLocks/>
                  </p:cNvSpPr>
                  <p:nvPr/>
                </p:nvSpPr>
                <p:spPr bwMode="auto">
                  <a:xfrm>
                    <a:off x="5124" y="2679"/>
                    <a:ext cx="147" cy="65"/>
                  </a:xfrm>
                  <a:custGeom>
                    <a:avLst/>
                    <a:gdLst>
                      <a:gd name="T0" fmla="*/ 0 w 147"/>
                      <a:gd name="T1" fmla="*/ 64 h 65"/>
                      <a:gd name="T2" fmla="*/ 2 w 147"/>
                      <a:gd name="T3" fmla="*/ 62 h 65"/>
                      <a:gd name="T4" fmla="*/ 8 w 147"/>
                      <a:gd name="T5" fmla="*/ 60 h 65"/>
                      <a:gd name="T6" fmla="*/ 14 w 147"/>
                      <a:gd name="T7" fmla="*/ 58 h 65"/>
                      <a:gd name="T8" fmla="*/ 24 w 147"/>
                      <a:gd name="T9" fmla="*/ 54 h 65"/>
                      <a:gd name="T10" fmla="*/ 34 w 147"/>
                      <a:gd name="T11" fmla="*/ 50 h 65"/>
                      <a:gd name="T12" fmla="*/ 46 w 147"/>
                      <a:gd name="T13" fmla="*/ 44 h 65"/>
                      <a:gd name="T14" fmla="*/ 60 w 147"/>
                      <a:gd name="T15" fmla="*/ 38 h 65"/>
                      <a:gd name="T16" fmla="*/ 72 w 147"/>
                      <a:gd name="T17" fmla="*/ 32 h 65"/>
                      <a:gd name="T18" fmla="*/ 86 w 147"/>
                      <a:gd name="T19" fmla="*/ 26 h 65"/>
                      <a:gd name="T20" fmla="*/ 100 w 147"/>
                      <a:gd name="T21" fmla="*/ 22 h 65"/>
                      <a:gd name="T22" fmla="*/ 112 w 147"/>
                      <a:gd name="T23" fmla="*/ 16 h 65"/>
                      <a:gd name="T24" fmla="*/ 122 w 147"/>
                      <a:gd name="T25" fmla="*/ 12 h 65"/>
                      <a:gd name="T26" fmla="*/ 132 w 147"/>
                      <a:gd name="T27" fmla="*/ 6 h 65"/>
                      <a:gd name="T28" fmla="*/ 140 w 147"/>
                      <a:gd name="T29" fmla="*/ 4 h 65"/>
                      <a:gd name="T30" fmla="*/ 144 w 147"/>
                      <a:gd name="T31" fmla="*/ 2 h 65"/>
                      <a:gd name="T32" fmla="*/ 146 w 147"/>
                      <a:gd name="T33" fmla="*/ 0 h 65"/>
                      <a:gd name="T34" fmla="*/ 142 w 147"/>
                      <a:gd name="T35" fmla="*/ 2 h 65"/>
                      <a:gd name="T36" fmla="*/ 136 w 147"/>
                      <a:gd name="T37" fmla="*/ 4 h 65"/>
                      <a:gd name="T38" fmla="*/ 128 w 147"/>
                      <a:gd name="T39" fmla="*/ 8 h 65"/>
                      <a:gd name="T40" fmla="*/ 118 w 147"/>
                      <a:gd name="T41" fmla="*/ 14 h 65"/>
                      <a:gd name="T42" fmla="*/ 106 w 147"/>
                      <a:gd name="T43" fmla="*/ 18 h 65"/>
                      <a:gd name="T44" fmla="*/ 92 w 147"/>
                      <a:gd name="T45" fmla="*/ 24 h 65"/>
                      <a:gd name="T46" fmla="*/ 80 w 147"/>
                      <a:gd name="T47" fmla="*/ 30 h 65"/>
                      <a:gd name="T48" fmla="*/ 66 w 147"/>
                      <a:gd name="T49" fmla="*/ 34 h 65"/>
                      <a:gd name="T50" fmla="*/ 52 w 147"/>
                      <a:gd name="T51" fmla="*/ 40 h 65"/>
                      <a:gd name="T52" fmla="*/ 40 w 147"/>
                      <a:gd name="T53" fmla="*/ 46 h 65"/>
                      <a:gd name="T54" fmla="*/ 28 w 147"/>
                      <a:gd name="T55" fmla="*/ 52 h 65"/>
                      <a:gd name="T56" fmla="*/ 18 w 147"/>
                      <a:gd name="T57" fmla="*/ 56 h 65"/>
                      <a:gd name="T58" fmla="*/ 10 w 147"/>
                      <a:gd name="T59" fmla="*/ 58 h 65"/>
                      <a:gd name="T60" fmla="*/ 4 w 147"/>
                      <a:gd name="T61" fmla="*/ 62 h 65"/>
                      <a:gd name="T62" fmla="*/ 0 w 147"/>
                      <a:gd name="T63" fmla="*/ 62 h 65"/>
                      <a:gd name="T64" fmla="*/ 2 w 147"/>
                      <a:gd name="T65" fmla="*/ 64 h 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7"/>
                      <a:gd name="T100" fmla="*/ 0 h 65"/>
                      <a:gd name="T101" fmla="*/ 147 w 147"/>
                      <a:gd name="T102" fmla="*/ 65 h 6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7" h="65">
                        <a:moveTo>
                          <a:pt x="2" y="64"/>
                        </a:moveTo>
                        <a:lnTo>
                          <a:pt x="0" y="64"/>
                        </a:lnTo>
                        <a:lnTo>
                          <a:pt x="2" y="64"/>
                        </a:lnTo>
                        <a:lnTo>
                          <a:pt x="2" y="62"/>
                        </a:lnTo>
                        <a:lnTo>
                          <a:pt x="4" y="62"/>
                        </a:lnTo>
                        <a:lnTo>
                          <a:pt x="8" y="60"/>
                        </a:lnTo>
                        <a:lnTo>
                          <a:pt x="10" y="60"/>
                        </a:lnTo>
                        <a:lnTo>
                          <a:pt x="14" y="58"/>
                        </a:lnTo>
                        <a:lnTo>
                          <a:pt x="18" y="56"/>
                        </a:lnTo>
                        <a:lnTo>
                          <a:pt x="24" y="54"/>
                        </a:lnTo>
                        <a:lnTo>
                          <a:pt x="28" y="52"/>
                        </a:lnTo>
                        <a:lnTo>
                          <a:pt x="34" y="50"/>
                        </a:lnTo>
                        <a:lnTo>
                          <a:pt x="40" y="46"/>
                        </a:lnTo>
                        <a:lnTo>
                          <a:pt x="46" y="44"/>
                        </a:lnTo>
                        <a:lnTo>
                          <a:pt x="54" y="42"/>
                        </a:lnTo>
                        <a:lnTo>
                          <a:pt x="60" y="38"/>
                        </a:lnTo>
                        <a:lnTo>
                          <a:pt x="66" y="36"/>
                        </a:lnTo>
                        <a:lnTo>
                          <a:pt x="72" y="32"/>
                        </a:lnTo>
                        <a:lnTo>
                          <a:pt x="80" y="30"/>
                        </a:lnTo>
                        <a:lnTo>
                          <a:pt x="86" y="26"/>
                        </a:lnTo>
                        <a:lnTo>
                          <a:pt x="94" y="24"/>
                        </a:lnTo>
                        <a:lnTo>
                          <a:pt x="100" y="22"/>
                        </a:lnTo>
                        <a:lnTo>
                          <a:pt x="106" y="18"/>
                        </a:lnTo>
                        <a:lnTo>
                          <a:pt x="112" y="16"/>
                        </a:lnTo>
                        <a:lnTo>
                          <a:pt x="118" y="14"/>
                        </a:lnTo>
                        <a:lnTo>
                          <a:pt x="122" y="12"/>
                        </a:lnTo>
                        <a:lnTo>
                          <a:pt x="128" y="10"/>
                        </a:lnTo>
                        <a:lnTo>
                          <a:pt x="132" y="6"/>
                        </a:lnTo>
                        <a:lnTo>
                          <a:pt x="136" y="6"/>
                        </a:lnTo>
                        <a:lnTo>
                          <a:pt x="140" y="4"/>
                        </a:lnTo>
                        <a:lnTo>
                          <a:pt x="142" y="2"/>
                        </a:lnTo>
                        <a:lnTo>
                          <a:pt x="144" y="2"/>
                        </a:lnTo>
                        <a:lnTo>
                          <a:pt x="146" y="2"/>
                        </a:lnTo>
                        <a:lnTo>
                          <a:pt x="146" y="0"/>
                        </a:lnTo>
                        <a:lnTo>
                          <a:pt x="144" y="2"/>
                        </a:lnTo>
                        <a:lnTo>
                          <a:pt x="142" y="2"/>
                        </a:lnTo>
                        <a:lnTo>
                          <a:pt x="138" y="4"/>
                        </a:lnTo>
                        <a:lnTo>
                          <a:pt x="136" y="4"/>
                        </a:lnTo>
                        <a:lnTo>
                          <a:pt x="132" y="6"/>
                        </a:lnTo>
                        <a:lnTo>
                          <a:pt x="128" y="8"/>
                        </a:lnTo>
                        <a:lnTo>
                          <a:pt x="122" y="10"/>
                        </a:lnTo>
                        <a:lnTo>
                          <a:pt x="118" y="14"/>
                        </a:lnTo>
                        <a:lnTo>
                          <a:pt x="112" y="16"/>
                        </a:lnTo>
                        <a:lnTo>
                          <a:pt x="106" y="18"/>
                        </a:lnTo>
                        <a:lnTo>
                          <a:pt x="98" y="20"/>
                        </a:lnTo>
                        <a:lnTo>
                          <a:pt x="92" y="24"/>
                        </a:lnTo>
                        <a:lnTo>
                          <a:pt x="86" y="26"/>
                        </a:lnTo>
                        <a:lnTo>
                          <a:pt x="80" y="30"/>
                        </a:lnTo>
                        <a:lnTo>
                          <a:pt x="72" y="32"/>
                        </a:lnTo>
                        <a:lnTo>
                          <a:pt x="66" y="34"/>
                        </a:lnTo>
                        <a:lnTo>
                          <a:pt x="58" y="38"/>
                        </a:lnTo>
                        <a:lnTo>
                          <a:pt x="52" y="40"/>
                        </a:lnTo>
                        <a:lnTo>
                          <a:pt x="46" y="44"/>
                        </a:lnTo>
                        <a:lnTo>
                          <a:pt x="40" y="46"/>
                        </a:lnTo>
                        <a:lnTo>
                          <a:pt x="34" y="48"/>
                        </a:lnTo>
                        <a:lnTo>
                          <a:pt x="28" y="52"/>
                        </a:lnTo>
                        <a:lnTo>
                          <a:pt x="22" y="54"/>
                        </a:lnTo>
                        <a:lnTo>
                          <a:pt x="18" y="56"/>
                        </a:lnTo>
                        <a:lnTo>
                          <a:pt x="14" y="58"/>
                        </a:lnTo>
                        <a:lnTo>
                          <a:pt x="10" y="58"/>
                        </a:lnTo>
                        <a:lnTo>
                          <a:pt x="6" y="60"/>
                        </a:lnTo>
                        <a:lnTo>
                          <a:pt x="4" y="62"/>
                        </a:lnTo>
                        <a:lnTo>
                          <a:pt x="2" y="62"/>
                        </a:lnTo>
                        <a:lnTo>
                          <a:pt x="0" y="62"/>
                        </a:lnTo>
                        <a:lnTo>
                          <a:pt x="0" y="64"/>
                        </a:lnTo>
                        <a:lnTo>
                          <a:pt x="2" y="64"/>
                        </a:lnTo>
                      </a:path>
                    </a:pathLst>
                  </a:custGeom>
                  <a:solidFill>
                    <a:srgbClr val="000000"/>
                  </a:solidFill>
                  <a:ln w="9525" cap="rnd">
                    <a:noFill/>
                    <a:round/>
                    <a:headEnd/>
                    <a:tailEnd/>
                  </a:ln>
                </p:spPr>
                <p:txBody>
                  <a:bodyPr/>
                  <a:lstStyle/>
                  <a:p>
                    <a:endParaRPr lang="zh-CN" altLang="en-US"/>
                  </a:p>
                </p:txBody>
              </p:sp>
              <p:sp>
                <p:nvSpPr>
                  <p:cNvPr id="72552" name="Freeform 3094"/>
                  <p:cNvSpPr>
                    <a:spLocks/>
                  </p:cNvSpPr>
                  <p:nvPr/>
                </p:nvSpPr>
                <p:spPr bwMode="auto">
                  <a:xfrm>
                    <a:off x="5128" y="2699"/>
                    <a:ext cx="117" cy="53"/>
                  </a:xfrm>
                  <a:custGeom>
                    <a:avLst/>
                    <a:gdLst>
                      <a:gd name="T0" fmla="*/ 114 w 117"/>
                      <a:gd name="T1" fmla="*/ 10 h 53"/>
                      <a:gd name="T2" fmla="*/ 110 w 117"/>
                      <a:gd name="T3" fmla="*/ 12 h 53"/>
                      <a:gd name="T4" fmla="*/ 106 w 117"/>
                      <a:gd name="T5" fmla="*/ 12 h 53"/>
                      <a:gd name="T6" fmla="*/ 102 w 117"/>
                      <a:gd name="T7" fmla="*/ 14 h 53"/>
                      <a:gd name="T8" fmla="*/ 98 w 117"/>
                      <a:gd name="T9" fmla="*/ 16 h 53"/>
                      <a:gd name="T10" fmla="*/ 94 w 117"/>
                      <a:gd name="T11" fmla="*/ 20 h 53"/>
                      <a:gd name="T12" fmla="*/ 82 w 117"/>
                      <a:gd name="T13" fmla="*/ 24 h 53"/>
                      <a:gd name="T14" fmla="*/ 78 w 117"/>
                      <a:gd name="T15" fmla="*/ 24 h 53"/>
                      <a:gd name="T16" fmla="*/ 74 w 117"/>
                      <a:gd name="T17" fmla="*/ 24 h 53"/>
                      <a:gd name="T18" fmla="*/ 70 w 117"/>
                      <a:gd name="T19" fmla="*/ 26 h 53"/>
                      <a:gd name="T20" fmla="*/ 66 w 117"/>
                      <a:gd name="T21" fmla="*/ 28 h 53"/>
                      <a:gd name="T22" fmla="*/ 62 w 117"/>
                      <a:gd name="T23" fmla="*/ 30 h 53"/>
                      <a:gd name="T24" fmla="*/ 56 w 117"/>
                      <a:gd name="T25" fmla="*/ 32 h 53"/>
                      <a:gd name="T26" fmla="*/ 50 w 117"/>
                      <a:gd name="T27" fmla="*/ 34 h 53"/>
                      <a:gd name="T28" fmla="*/ 44 w 117"/>
                      <a:gd name="T29" fmla="*/ 38 h 53"/>
                      <a:gd name="T30" fmla="*/ 38 w 117"/>
                      <a:gd name="T31" fmla="*/ 40 h 53"/>
                      <a:gd name="T32" fmla="*/ 32 w 117"/>
                      <a:gd name="T33" fmla="*/ 42 h 53"/>
                      <a:gd name="T34" fmla="*/ 26 w 117"/>
                      <a:gd name="T35" fmla="*/ 44 h 53"/>
                      <a:gd name="T36" fmla="*/ 20 w 117"/>
                      <a:gd name="T37" fmla="*/ 48 h 53"/>
                      <a:gd name="T38" fmla="*/ 16 w 117"/>
                      <a:gd name="T39" fmla="*/ 50 h 53"/>
                      <a:gd name="T40" fmla="*/ 12 w 117"/>
                      <a:gd name="T41" fmla="*/ 50 h 53"/>
                      <a:gd name="T42" fmla="*/ 8 w 117"/>
                      <a:gd name="T43" fmla="*/ 52 h 53"/>
                      <a:gd name="T44" fmla="*/ 68 w 117"/>
                      <a:gd name="T45" fmla="*/ 18 h 53"/>
                      <a:gd name="T46" fmla="*/ 70 w 117"/>
                      <a:gd name="T47" fmla="*/ 14 h 53"/>
                      <a:gd name="T48" fmla="*/ 72 w 117"/>
                      <a:gd name="T49" fmla="*/ 12 h 53"/>
                      <a:gd name="T50" fmla="*/ 76 w 117"/>
                      <a:gd name="T51" fmla="*/ 10 h 53"/>
                      <a:gd name="T52" fmla="*/ 80 w 117"/>
                      <a:gd name="T53" fmla="*/ 10 h 53"/>
                      <a:gd name="T54" fmla="*/ 84 w 117"/>
                      <a:gd name="T55" fmla="*/ 8 h 53"/>
                      <a:gd name="T56" fmla="*/ 88 w 117"/>
                      <a:gd name="T57" fmla="*/ 8 h 53"/>
                      <a:gd name="T58" fmla="*/ 90 w 117"/>
                      <a:gd name="T59" fmla="*/ 6 h 53"/>
                      <a:gd name="T60" fmla="*/ 94 w 117"/>
                      <a:gd name="T61" fmla="*/ 4 h 53"/>
                      <a:gd name="T62" fmla="*/ 98 w 117"/>
                      <a:gd name="T63" fmla="*/ 2 h 53"/>
                      <a:gd name="T64" fmla="*/ 102 w 117"/>
                      <a:gd name="T65" fmla="*/ 2 h 53"/>
                      <a:gd name="T66" fmla="*/ 116 w 117"/>
                      <a:gd name="T67" fmla="*/ 1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7"/>
                      <a:gd name="T103" fmla="*/ 0 h 53"/>
                      <a:gd name="T104" fmla="*/ 117 w 117"/>
                      <a:gd name="T105" fmla="*/ 53 h 5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7" h="53">
                        <a:moveTo>
                          <a:pt x="116" y="10"/>
                        </a:moveTo>
                        <a:lnTo>
                          <a:pt x="114" y="10"/>
                        </a:lnTo>
                        <a:lnTo>
                          <a:pt x="112" y="12"/>
                        </a:lnTo>
                        <a:lnTo>
                          <a:pt x="110" y="12"/>
                        </a:lnTo>
                        <a:lnTo>
                          <a:pt x="108" y="12"/>
                        </a:lnTo>
                        <a:lnTo>
                          <a:pt x="106" y="12"/>
                        </a:lnTo>
                        <a:lnTo>
                          <a:pt x="104" y="14"/>
                        </a:lnTo>
                        <a:lnTo>
                          <a:pt x="102" y="14"/>
                        </a:lnTo>
                        <a:lnTo>
                          <a:pt x="100" y="16"/>
                        </a:lnTo>
                        <a:lnTo>
                          <a:pt x="98" y="16"/>
                        </a:lnTo>
                        <a:lnTo>
                          <a:pt x="96" y="18"/>
                        </a:lnTo>
                        <a:lnTo>
                          <a:pt x="94" y="20"/>
                        </a:lnTo>
                        <a:lnTo>
                          <a:pt x="84" y="24"/>
                        </a:lnTo>
                        <a:lnTo>
                          <a:pt x="82" y="24"/>
                        </a:lnTo>
                        <a:lnTo>
                          <a:pt x="80" y="24"/>
                        </a:lnTo>
                        <a:lnTo>
                          <a:pt x="78" y="24"/>
                        </a:lnTo>
                        <a:lnTo>
                          <a:pt x="76" y="24"/>
                        </a:lnTo>
                        <a:lnTo>
                          <a:pt x="74" y="24"/>
                        </a:lnTo>
                        <a:lnTo>
                          <a:pt x="72" y="26"/>
                        </a:lnTo>
                        <a:lnTo>
                          <a:pt x="70" y="26"/>
                        </a:lnTo>
                        <a:lnTo>
                          <a:pt x="68" y="26"/>
                        </a:lnTo>
                        <a:lnTo>
                          <a:pt x="66" y="28"/>
                        </a:lnTo>
                        <a:lnTo>
                          <a:pt x="64" y="28"/>
                        </a:lnTo>
                        <a:lnTo>
                          <a:pt x="62" y="30"/>
                        </a:lnTo>
                        <a:lnTo>
                          <a:pt x="58" y="30"/>
                        </a:lnTo>
                        <a:lnTo>
                          <a:pt x="56" y="32"/>
                        </a:lnTo>
                        <a:lnTo>
                          <a:pt x="52" y="34"/>
                        </a:lnTo>
                        <a:lnTo>
                          <a:pt x="50" y="34"/>
                        </a:lnTo>
                        <a:lnTo>
                          <a:pt x="46" y="36"/>
                        </a:lnTo>
                        <a:lnTo>
                          <a:pt x="44" y="38"/>
                        </a:lnTo>
                        <a:lnTo>
                          <a:pt x="40" y="38"/>
                        </a:lnTo>
                        <a:lnTo>
                          <a:pt x="38" y="40"/>
                        </a:lnTo>
                        <a:lnTo>
                          <a:pt x="34" y="42"/>
                        </a:lnTo>
                        <a:lnTo>
                          <a:pt x="32" y="42"/>
                        </a:lnTo>
                        <a:lnTo>
                          <a:pt x="28" y="44"/>
                        </a:lnTo>
                        <a:lnTo>
                          <a:pt x="26" y="44"/>
                        </a:lnTo>
                        <a:lnTo>
                          <a:pt x="24" y="46"/>
                        </a:lnTo>
                        <a:lnTo>
                          <a:pt x="20" y="48"/>
                        </a:lnTo>
                        <a:lnTo>
                          <a:pt x="18" y="48"/>
                        </a:lnTo>
                        <a:lnTo>
                          <a:pt x="16" y="50"/>
                        </a:lnTo>
                        <a:lnTo>
                          <a:pt x="14" y="50"/>
                        </a:lnTo>
                        <a:lnTo>
                          <a:pt x="12" y="50"/>
                        </a:lnTo>
                        <a:lnTo>
                          <a:pt x="10" y="52"/>
                        </a:lnTo>
                        <a:lnTo>
                          <a:pt x="8" y="52"/>
                        </a:lnTo>
                        <a:lnTo>
                          <a:pt x="0" y="46"/>
                        </a:lnTo>
                        <a:lnTo>
                          <a:pt x="68" y="18"/>
                        </a:lnTo>
                        <a:lnTo>
                          <a:pt x="68" y="16"/>
                        </a:lnTo>
                        <a:lnTo>
                          <a:pt x="70" y="14"/>
                        </a:lnTo>
                        <a:lnTo>
                          <a:pt x="70" y="12"/>
                        </a:lnTo>
                        <a:lnTo>
                          <a:pt x="72" y="12"/>
                        </a:lnTo>
                        <a:lnTo>
                          <a:pt x="74" y="12"/>
                        </a:lnTo>
                        <a:lnTo>
                          <a:pt x="76" y="10"/>
                        </a:lnTo>
                        <a:lnTo>
                          <a:pt x="78" y="10"/>
                        </a:lnTo>
                        <a:lnTo>
                          <a:pt x="80" y="10"/>
                        </a:lnTo>
                        <a:lnTo>
                          <a:pt x="82" y="8"/>
                        </a:lnTo>
                        <a:lnTo>
                          <a:pt x="84" y="8"/>
                        </a:lnTo>
                        <a:lnTo>
                          <a:pt x="86" y="8"/>
                        </a:lnTo>
                        <a:lnTo>
                          <a:pt x="88" y="8"/>
                        </a:lnTo>
                        <a:lnTo>
                          <a:pt x="88" y="6"/>
                        </a:lnTo>
                        <a:lnTo>
                          <a:pt x="90" y="6"/>
                        </a:lnTo>
                        <a:lnTo>
                          <a:pt x="94" y="6"/>
                        </a:lnTo>
                        <a:lnTo>
                          <a:pt x="94" y="4"/>
                        </a:lnTo>
                        <a:lnTo>
                          <a:pt x="96" y="4"/>
                        </a:lnTo>
                        <a:lnTo>
                          <a:pt x="98" y="2"/>
                        </a:lnTo>
                        <a:lnTo>
                          <a:pt x="100" y="2"/>
                        </a:lnTo>
                        <a:lnTo>
                          <a:pt x="102" y="2"/>
                        </a:lnTo>
                        <a:lnTo>
                          <a:pt x="102" y="0"/>
                        </a:lnTo>
                        <a:lnTo>
                          <a:pt x="116" y="10"/>
                        </a:lnTo>
                      </a:path>
                    </a:pathLst>
                  </a:custGeom>
                  <a:solidFill>
                    <a:srgbClr val="000000"/>
                  </a:solidFill>
                  <a:ln w="9525" cap="rnd">
                    <a:noFill/>
                    <a:round/>
                    <a:headEnd/>
                    <a:tailEnd/>
                  </a:ln>
                </p:spPr>
                <p:txBody>
                  <a:bodyPr/>
                  <a:lstStyle/>
                  <a:p>
                    <a:endParaRPr lang="zh-CN" altLang="en-US"/>
                  </a:p>
                </p:txBody>
              </p:sp>
              <p:sp>
                <p:nvSpPr>
                  <p:cNvPr id="72553" name="Freeform 3095"/>
                  <p:cNvSpPr>
                    <a:spLocks/>
                  </p:cNvSpPr>
                  <p:nvPr/>
                </p:nvSpPr>
                <p:spPr bwMode="auto">
                  <a:xfrm>
                    <a:off x="5222" y="2709"/>
                    <a:ext cx="23" cy="19"/>
                  </a:xfrm>
                  <a:custGeom>
                    <a:avLst/>
                    <a:gdLst>
                      <a:gd name="T0" fmla="*/ 2 w 23"/>
                      <a:gd name="T1" fmla="*/ 18 h 19"/>
                      <a:gd name="T2" fmla="*/ 2 w 23"/>
                      <a:gd name="T3" fmla="*/ 16 h 19"/>
                      <a:gd name="T4" fmla="*/ 4 w 23"/>
                      <a:gd name="T5" fmla="*/ 16 h 19"/>
                      <a:gd name="T6" fmla="*/ 4 w 23"/>
                      <a:gd name="T7" fmla="*/ 14 h 19"/>
                      <a:gd name="T8" fmla="*/ 6 w 23"/>
                      <a:gd name="T9" fmla="*/ 11 h 19"/>
                      <a:gd name="T10" fmla="*/ 8 w 23"/>
                      <a:gd name="T11" fmla="*/ 9 h 19"/>
                      <a:gd name="T12" fmla="*/ 10 w 23"/>
                      <a:gd name="T13" fmla="*/ 9 h 19"/>
                      <a:gd name="T14" fmla="*/ 12 w 23"/>
                      <a:gd name="T15" fmla="*/ 7 h 19"/>
                      <a:gd name="T16" fmla="*/ 12 w 23"/>
                      <a:gd name="T17" fmla="*/ 5 h 19"/>
                      <a:gd name="T18" fmla="*/ 14 w 23"/>
                      <a:gd name="T19" fmla="*/ 5 h 19"/>
                      <a:gd name="T20" fmla="*/ 16 w 23"/>
                      <a:gd name="T21" fmla="*/ 2 h 19"/>
                      <a:gd name="T22" fmla="*/ 18 w 23"/>
                      <a:gd name="T23" fmla="*/ 2 h 19"/>
                      <a:gd name="T24" fmla="*/ 20 w 23"/>
                      <a:gd name="T25" fmla="*/ 2 h 19"/>
                      <a:gd name="T26" fmla="*/ 22 w 23"/>
                      <a:gd name="T27" fmla="*/ 0 h 19"/>
                      <a:gd name="T28" fmla="*/ 20 w 23"/>
                      <a:gd name="T29" fmla="*/ 0 h 19"/>
                      <a:gd name="T30" fmla="*/ 18 w 23"/>
                      <a:gd name="T31" fmla="*/ 0 h 19"/>
                      <a:gd name="T32" fmla="*/ 18 w 23"/>
                      <a:gd name="T33" fmla="*/ 2 h 19"/>
                      <a:gd name="T34" fmla="*/ 16 w 23"/>
                      <a:gd name="T35" fmla="*/ 2 h 19"/>
                      <a:gd name="T36" fmla="*/ 14 w 23"/>
                      <a:gd name="T37" fmla="*/ 2 h 19"/>
                      <a:gd name="T38" fmla="*/ 12 w 23"/>
                      <a:gd name="T39" fmla="*/ 5 h 19"/>
                      <a:gd name="T40" fmla="*/ 10 w 23"/>
                      <a:gd name="T41" fmla="*/ 7 h 19"/>
                      <a:gd name="T42" fmla="*/ 8 w 23"/>
                      <a:gd name="T43" fmla="*/ 9 h 19"/>
                      <a:gd name="T44" fmla="*/ 6 w 23"/>
                      <a:gd name="T45" fmla="*/ 9 h 19"/>
                      <a:gd name="T46" fmla="*/ 4 w 23"/>
                      <a:gd name="T47" fmla="*/ 11 h 19"/>
                      <a:gd name="T48" fmla="*/ 4 w 23"/>
                      <a:gd name="T49" fmla="*/ 14 h 19"/>
                      <a:gd name="T50" fmla="*/ 2 w 23"/>
                      <a:gd name="T51" fmla="*/ 14 h 19"/>
                      <a:gd name="T52" fmla="*/ 2 w 23"/>
                      <a:gd name="T53" fmla="*/ 16 h 19"/>
                      <a:gd name="T54" fmla="*/ 0 w 23"/>
                      <a:gd name="T55" fmla="*/ 16 h 19"/>
                      <a:gd name="T56" fmla="*/ 0 w 23"/>
                      <a:gd name="T57" fmla="*/ 18 h 19"/>
                      <a:gd name="T58" fmla="*/ 2 w 23"/>
                      <a:gd name="T59" fmla="*/ 18 h 1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3"/>
                      <a:gd name="T91" fmla="*/ 0 h 19"/>
                      <a:gd name="T92" fmla="*/ 23 w 23"/>
                      <a:gd name="T93" fmla="*/ 19 h 1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3" h="19">
                        <a:moveTo>
                          <a:pt x="2" y="18"/>
                        </a:moveTo>
                        <a:lnTo>
                          <a:pt x="2" y="16"/>
                        </a:lnTo>
                        <a:lnTo>
                          <a:pt x="4" y="16"/>
                        </a:lnTo>
                        <a:lnTo>
                          <a:pt x="4" y="14"/>
                        </a:lnTo>
                        <a:lnTo>
                          <a:pt x="6" y="11"/>
                        </a:lnTo>
                        <a:lnTo>
                          <a:pt x="8" y="9"/>
                        </a:lnTo>
                        <a:lnTo>
                          <a:pt x="10" y="9"/>
                        </a:lnTo>
                        <a:lnTo>
                          <a:pt x="12" y="7"/>
                        </a:lnTo>
                        <a:lnTo>
                          <a:pt x="12" y="5"/>
                        </a:lnTo>
                        <a:lnTo>
                          <a:pt x="14" y="5"/>
                        </a:lnTo>
                        <a:lnTo>
                          <a:pt x="16" y="2"/>
                        </a:lnTo>
                        <a:lnTo>
                          <a:pt x="18" y="2"/>
                        </a:lnTo>
                        <a:lnTo>
                          <a:pt x="20" y="2"/>
                        </a:lnTo>
                        <a:lnTo>
                          <a:pt x="22" y="0"/>
                        </a:lnTo>
                        <a:lnTo>
                          <a:pt x="20" y="0"/>
                        </a:lnTo>
                        <a:lnTo>
                          <a:pt x="18" y="0"/>
                        </a:lnTo>
                        <a:lnTo>
                          <a:pt x="18" y="2"/>
                        </a:lnTo>
                        <a:lnTo>
                          <a:pt x="16" y="2"/>
                        </a:lnTo>
                        <a:lnTo>
                          <a:pt x="14" y="2"/>
                        </a:lnTo>
                        <a:lnTo>
                          <a:pt x="12" y="5"/>
                        </a:lnTo>
                        <a:lnTo>
                          <a:pt x="10" y="7"/>
                        </a:lnTo>
                        <a:lnTo>
                          <a:pt x="8" y="9"/>
                        </a:lnTo>
                        <a:lnTo>
                          <a:pt x="6" y="9"/>
                        </a:lnTo>
                        <a:lnTo>
                          <a:pt x="4" y="11"/>
                        </a:lnTo>
                        <a:lnTo>
                          <a:pt x="4" y="14"/>
                        </a:lnTo>
                        <a:lnTo>
                          <a:pt x="2" y="14"/>
                        </a:lnTo>
                        <a:lnTo>
                          <a:pt x="2" y="16"/>
                        </a:lnTo>
                        <a:lnTo>
                          <a:pt x="0" y="16"/>
                        </a:lnTo>
                        <a:lnTo>
                          <a:pt x="0" y="18"/>
                        </a:lnTo>
                        <a:lnTo>
                          <a:pt x="2" y="18"/>
                        </a:lnTo>
                      </a:path>
                    </a:pathLst>
                  </a:custGeom>
                  <a:solidFill>
                    <a:srgbClr val="000000"/>
                  </a:solidFill>
                  <a:ln w="9525" cap="rnd">
                    <a:noFill/>
                    <a:round/>
                    <a:headEnd/>
                    <a:tailEnd/>
                  </a:ln>
                </p:spPr>
                <p:txBody>
                  <a:bodyPr/>
                  <a:lstStyle/>
                  <a:p>
                    <a:endParaRPr lang="zh-CN" altLang="en-US"/>
                  </a:p>
                </p:txBody>
              </p:sp>
              <p:sp>
                <p:nvSpPr>
                  <p:cNvPr id="72554" name="Freeform 3096"/>
                  <p:cNvSpPr>
                    <a:spLocks/>
                  </p:cNvSpPr>
                  <p:nvPr/>
                </p:nvSpPr>
                <p:spPr bwMode="auto">
                  <a:xfrm>
                    <a:off x="5212" y="2721"/>
                    <a:ext cx="19" cy="19"/>
                  </a:xfrm>
                  <a:custGeom>
                    <a:avLst/>
                    <a:gdLst>
                      <a:gd name="T0" fmla="*/ 0 w 19"/>
                      <a:gd name="T1" fmla="*/ 18 h 19"/>
                      <a:gd name="T2" fmla="*/ 18 w 19"/>
                      <a:gd name="T3" fmla="*/ 0 h 19"/>
                      <a:gd name="T4" fmla="*/ 16 w 19"/>
                      <a:gd name="T5" fmla="*/ 0 h 19"/>
                      <a:gd name="T6" fmla="*/ 0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0" y="18"/>
                        </a:moveTo>
                        <a:lnTo>
                          <a:pt x="18" y="0"/>
                        </a:lnTo>
                        <a:lnTo>
                          <a:pt x="16" y="0"/>
                        </a:lnTo>
                        <a:lnTo>
                          <a:pt x="0" y="18"/>
                        </a:lnTo>
                      </a:path>
                    </a:pathLst>
                  </a:custGeom>
                  <a:solidFill>
                    <a:srgbClr val="000000"/>
                  </a:solidFill>
                  <a:ln w="9525" cap="rnd">
                    <a:noFill/>
                    <a:round/>
                    <a:headEnd/>
                    <a:tailEnd/>
                  </a:ln>
                </p:spPr>
                <p:txBody>
                  <a:bodyPr/>
                  <a:lstStyle/>
                  <a:p>
                    <a:endParaRPr lang="zh-CN" altLang="en-US"/>
                  </a:p>
                </p:txBody>
              </p:sp>
              <p:sp>
                <p:nvSpPr>
                  <p:cNvPr id="72555" name="Freeform 3097"/>
                  <p:cNvSpPr>
                    <a:spLocks/>
                  </p:cNvSpPr>
                  <p:nvPr/>
                </p:nvSpPr>
                <p:spPr bwMode="auto">
                  <a:xfrm>
                    <a:off x="5207" y="2731"/>
                    <a:ext cx="19" cy="19"/>
                  </a:xfrm>
                  <a:custGeom>
                    <a:avLst/>
                    <a:gdLst>
                      <a:gd name="T0" fmla="*/ 0 w 19"/>
                      <a:gd name="T1" fmla="*/ 18 h 19"/>
                      <a:gd name="T2" fmla="*/ 4 w 19"/>
                      <a:gd name="T3" fmla="*/ 18 h 19"/>
                      <a:gd name="T4" fmla="*/ 7 w 19"/>
                      <a:gd name="T5" fmla="*/ 18 h 19"/>
                      <a:gd name="T6" fmla="*/ 11 w 19"/>
                      <a:gd name="T7" fmla="*/ 18 h 19"/>
                      <a:gd name="T8" fmla="*/ 16 w 19"/>
                      <a:gd name="T9" fmla="*/ 18 h 19"/>
                      <a:gd name="T10" fmla="*/ 18 w 19"/>
                      <a:gd name="T11" fmla="*/ 18 h 19"/>
                      <a:gd name="T12" fmla="*/ 18 w 19"/>
                      <a:gd name="T13" fmla="*/ 0 h 19"/>
                      <a:gd name="T14" fmla="*/ 16 w 19"/>
                      <a:gd name="T15" fmla="*/ 0 h 19"/>
                      <a:gd name="T16" fmla="*/ 11 w 19"/>
                      <a:gd name="T17" fmla="*/ 0 h 19"/>
                      <a:gd name="T18" fmla="*/ 7 w 19"/>
                      <a:gd name="T19" fmla="*/ 0 h 19"/>
                      <a:gd name="T20" fmla="*/ 4 w 19"/>
                      <a:gd name="T21" fmla="*/ 0 h 19"/>
                      <a:gd name="T22" fmla="*/ 0 w 19"/>
                      <a:gd name="T23" fmla="*/ 0 h 19"/>
                      <a:gd name="T24" fmla="*/ 0 w 19"/>
                      <a:gd name="T25" fmla="*/ 18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19"/>
                      <a:gd name="T41" fmla="*/ 19 w 19"/>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19">
                        <a:moveTo>
                          <a:pt x="0" y="18"/>
                        </a:moveTo>
                        <a:lnTo>
                          <a:pt x="4" y="18"/>
                        </a:lnTo>
                        <a:lnTo>
                          <a:pt x="7" y="18"/>
                        </a:lnTo>
                        <a:lnTo>
                          <a:pt x="11" y="18"/>
                        </a:lnTo>
                        <a:lnTo>
                          <a:pt x="16" y="18"/>
                        </a:lnTo>
                        <a:lnTo>
                          <a:pt x="18" y="18"/>
                        </a:lnTo>
                        <a:lnTo>
                          <a:pt x="18" y="0"/>
                        </a:lnTo>
                        <a:lnTo>
                          <a:pt x="16" y="0"/>
                        </a:lnTo>
                        <a:lnTo>
                          <a:pt x="11" y="0"/>
                        </a:lnTo>
                        <a:lnTo>
                          <a:pt x="7" y="0"/>
                        </a:lnTo>
                        <a:lnTo>
                          <a:pt x="4" y="0"/>
                        </a:lnTo>
                        <a:lnTo>
                          <a:pt x="0" y="0"/>
                        </a:lnTo>
                        <a:lnTo>
                          <a:pt x="0" y="18"/>
                        </a:lnTo>
                      </a:path>
                    </a:pathLst>
                  </a:custGeom>
                  <a:solidFill>
                    <a:srgbClr val="000000"/>
                  </a:solidFill>
                  <a:ln w="9525" cap="rnd">
                    <a:noFill/>
                    <a:round/>
                    <a:headEnd/>
                    <a:tailEnd/>
                  </a:ln>
                </p:spPr>
                <p:txBody>
                  <a:bodyPr/>
                  <a:lstStyle/>
                  <a:p>
                    <a:endParaRPr lang="zh-CN" altLang="en-US"/>
                  </a:p>
                </p:txBody>
              </p:sp>
              <p:sp>
                <p:nvSpPr>
                  <p:cNvPr id="72556" name="Freeform 3098"/>
                  <p:cNvSpPr>
                    <a:spLocks/>
                  </p:cNvSpPr>
                  <p:nvPr/>
                </p:nvSpPr>
                <p:spPr bwMode="auto">
                  <a:xfrm>
                    <a:off x="5136" y="2723"/>
                    <a:ext cx="67" cy="29"/>
                  </a:xfrm>
                  <a:custGeom>
                    <a:avLst/>
                    <a:gdLst>
                      <a:gd name="T0" fmla="*/ 0 w 67"/>
                      <a:gd name="T1" fmla="*/ 28 h 29"/>
                      <a:gd name="T2" fmla="*/ 2 w 67"/>
                      <a:gd name="T3" fmla="*/ 28 h 29"/>
                      <a:gd name="T4" fmla="*/ 4 w 67"/>
                      <a:gd name="T5" fmla="*/ 28 h 29"/>
                      <a:gd name="T6" fmla="*/ 6 w 67"/>
                      <a:gd name="T7" fmla="*/ 26 h 29"/>
                      <a:gd name="T8" fmla="*/ 8 w 67"/>
                      <a:gd name="T9" fmla="*/ 26 h 29"/>
                      <a:gd name="T10" fmla="*/ 10 w 67"/>
                      <a:gd name="T11" fmla="*/ 26 h 29"/>
                      <a:gd name="T12" fmla="*/ 12 w 67"/>
                      <a:gd name="T13" fmla="*/ 24 h 29"/>
                      <a:gd name="T14" fmla="*/ 14 w 67"/>
                      <a:gd name="T15" fmla="*/ 24 h 29"/>
                      <a:gd name="T16" fmla="*/ 16 w 67"/>
                      <a:gd name="T17" fmla="*/ 22 h 29"/>
                      <a:gd name="T18" fmla="*/ 18 w 67"/>
                      <a:gd name="T19" fmla="*/ 22 h 29"/>
                      <a:gd name="T20" fmla="*/ 22 w 67"/>
                      <a:gd name="T21" fmla="*/ 20 h 29"/>
                      <a:gd name="T22" fmla="*/ 24 w 67"/>
                      <a:gd name="T23" fmla="*/ 18 h 29"/>
                      <a:gd name="T24" fmla="*/ 28 w 67"/>
                      <a:gd name="T25" fmla="*/ 18 h 29"/>
                      <a:gd name="T26" fmla="*/ 30 w 67"/>
                      <a:gd name="T27" fmla="*/ 16 h 29"/>
                      <a:gd name="T28" fmla="*/ 32 w 67"/>
                      <a:gd name="T29" fmla="*/ 14 h 29"/>
                      <a:gd name="T30" fmla="*/ 36 w 67"/>
                      <a:gd name="T31" fmla="*/ 14 h 29"/>
                      <a:gd name="T32" fmla="*/ 38 w 67"/>
                      <a:gd name="T33" fmla="*/ 12 h 29"/>
                      <a:gd name="T34" fmla="*/ 42 w 67"/>
                      <a:gd name="T35" fmla="*/ 12 h 29"/>
                      <a:gd name="T36" fmla="*/ 44 w 67"/>
                      <a:gd name="T37" fmla="*/ 10 h 29"/>
                      <a:gd name="T38" fmla="*/ 48 w 67"/>
                      <a:gd name="T39" fmla="*/ 8 h 29"/>
                      <a:gd name="T40" fmla="*/ 50 w 67"/>
                      <a:gd name="T41" fmla="*/ 8 h 29"/>
                      <a:gd name="T42" fmla="*/ 52 w 67"/>
                      <a:gd name="T43" fmla="*/ 6 h 29"/>
                      <a:gd name="T44" fmla="*/ 54 w 67"/>
                      <a:gd name="T45" fmla="*/ 6 h 29"/>
                      <a:gd name="T46" fmla="*/ 58 w 67"/>
                      <a:gd name="T47" fmla="*/ 4 h 29"/>
                      <a:gd name="T48" fmla="*/ 60 w 67"/>
                      <a:gd name="T49" fmla="*/ 4 h 29"/>
                      <a:gd name="T50" fmla="*/ 62 w 67"/>
                      <a:gd name="T51" fmla="*/ 2 h 29"/>
                      <a:gd name="T52" fmla="*/ 64 w 67"/>
                      <a:gd name="T53" fmla="*/ 2 h 29"/>
                      <a:gd name="T54" fmla="*/ 66 w 67"/>
                      <a:gd name="T55" fmla="*/ 0 h 29"/>
                      <a:gd name="T56" fmla="*/ 64 w 67"/>
                      <a:gd name="T57" fmla="*/ 0 h 29"/>
                      <a:gd name="T58" fmla="*/ 64 w 67"/>
                      <a:gd name="T59" fmla="*/ 2 h 29"/>
                      <a:gd name="T60" fmla="*/ 62 w 67"/>
                      <a:gd name="T61" fmla="*/ 2 h 29"/>
                      <a:gd name="T62" fmla="*/ 60 w 67"/>
                      <a:gd name="T63" fmla="*/ 2 h 29"/>
                      <a:gd name="T64" fmla="*/ 58 w 67"/>
                      <a:gd name="T65" fmla="*/ 4 h 29"/>
                      <a:gd name="T66" fmla="*/ 56 w 67"/>
                      <a:gd name="T67" fmla="*/ 4 h 29"/>
                      <a:gd name="T68" fmla="*/ 54 w 67"/>
                      <a:gd name="T69" fmla="*/ 4 h 29"/>
                      <a:gd name="T70" fmla="*/ 52 w 67"/>
                      <a:gd name="T71" fmla="*/ 6 h 29"/>
                      <a:gd name="T72" fmla="*/ 50 w 67"/>
                      <a:gd name="T73" fmla="*/ 8 h 29"/>
                      <a:gd name="T74" fmla="*/ 46 w 67"/>
                      <a:gd name="T75" fmla="*/ 8 h 29"/>
                      <a:gd name="T76" fmla="*/ 44 w 67"/>
                      <a:gd name="T77" fmla="*/ 10 h 29"/>
                      <a:gd name="T78" fmla="*/ 40 w 67"/>
                      <a:gd name="T79" fmla="*/ 10 h 29"/>
                      <a:gd name="T80" fmla="*/ 38 w 67"/>
                      <a:gd name="T81" fmla="*/ 12 h 29"/>
                      <a:gd name="T82" fmla="*/ 36 w 67"/>
                      <a:gd name="T83" fmla="*/ 14 h 29"/>
                      <a:gd name="T84" fmla="*/ 32 w 67"/>
                      <a:gd name="T85" fmla="*/ 14 h 29"/>
                      <a:gd name="T86" fmla="*/ 30 w 67"/>
                      <a:gd name="T87" fmla="*/ 16 h 29"/>
                      <a:gd name="T88" fmla="*/ 26 w 67"/>
                      <a:gd name="T89" fmla="*/ 16 h 29"/>
                      <a:gd name="T90" fmla="*/ 24 w 67"/>
                      <a:gd name="T91" fmla="*/ 18 h 29"/>
                      <a:gd name="T92" fmla="*/ 20 w 67"/>
                      <a:gd name="T93" fmla="*/ 20 h 29"/>
                      <a:gd name="T94" fmla="*/ 18 w 67"/>
                      <a:gd name="T95" fmla="*/ 20 h 29"/>
                      <a:gd name="T96" fmla="*/ 16 w 67"/>
                      <a:gd name="T97" fmla="*/ 22 h 29"/>
                      <a:gd name="T98" fmla="*/ 12 w 67"/>
                      <a:gd name="T99" fmla="*/ 22 h 29"/>
                      <a:gd name="T100" fmla="*/ 10 w 67"/>
                      <a:gd name="T101" fmla="*/ 24 h 29"/>
                      <a:gd name="T102" fmla="*/ 8 w 67"/>
                      <a:gd name="T103" fmla="*/ 24 h 29"/>
                      <a:gd name="T104" fmla="*/ 6 w 67"/>
                      <a:gd name="T105" fmla="*/ 26 h 29"/>
                      <a:gd name="T106" fmla="*/ 4 w 67"/>
                      <a:gd name="T107" fmla="*/ 26 h 29"/>
                      <a:gd name="T108" fmla="*/ 2 w 67"/>
                      <a:gd name="T109" fmla="*/ 28 h 29"/>
                      <a:gd name="T110" fmla="*/ 0 w 67"/>
                      <a:gd name="T111" fmla="*/ 28 h 29"/>
                      <a:gd name="T112" fmla="*/ 2 w 67"/>
                      <a:gd name="T113" fmla="*/ 28 h 29"/>
                      <a:gd name="T114" fmla="*/ 0 w 67"/>
                      <a:gd name="T115" fmla="*/ 28 h 2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7"/>
                      <a:gd name="T175" fmla="*/ 0 h 29"/>
                      <a:gd name="T176" fmla="*/ 67 w 67"/>
                      <a:gd name="T177" fmla="*/ 29 h 2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7" h="29">
                        <a:moveTo>
                          <a:pt x="0" y="28"/>
                        </a:moveTo>
                        <a:lnTo>
                          <a:pt x="2" y="28"/>
                        </a:lnTo>
                        <a:lnTo>
                          <a:pt x="4" y="28"/>
                        </a:lnTo>
                        <a:lnTo>
                          <a:pt x="6" y="26"/>
                        </a:lnTo>
                        <a:lnTo>
                          <a:pt x="8" y="26"/>
                        </a:lnTo>
                        <a:lnTo>
                          <a:pt x="10" y="26"/>
                        </a:lnTo>
                        <a:lnTo>
                          <a:pt x="12" y="24"/>
                        </a:lnTo>
                        <a:lnTo>
                          <a:pt x="14" y="24"/>
                        </a:lnTo>
                        <a:lnTo>
                          <a:pt x="16" y="22"/>
                        </a:lnTo>
                        <a:lnTo>
                          <a:pt x="18" y="22"/>
                        </a:lnTo>
                        <a:lnTo>
                          <a:pt x="22" y="20"/>
                        </a:lnTo>
                        <a:lnTo>
                          <a:pt x="24" y="18"/>
                        </a:lnTo>
                        <a:lnTo>
                          <a:pt x="28" y="18"/>
                        </a:lnTo>
                        <a:lnTo>
                          <a:pt x="30" y="16"/>
                        </a:lnTo>
                        <a:lnTo>
                          <a:pt x="32" y="14"/>
                        </a:lnTo>
                        <a:lnTo>
                          <a:pt x="36" y="14"/>
                        </a:lnTo>
                        <a:lnTo>
                          <a:pt x="38" y="12"/>
                        </a:lnTo>
                        <a:lnTo>
                          <a:pt x="42" y="12"/>
                        </a:lnTo>
                        <a:lnTo>
                          <a:pt x="44" y="10"/>
                        </a:lnTo>
                        <a:lnTo>
                          <a:pt x="48" y="8"/>
                        </a:lnTo>
                        <a:lnTo>
                          <a:pt x="50" y="8"/>
                        </a:lnTo>
                        <a:lnTo>
                          <a:pt x="52" y="6"/>
                        </a:lnTo>
                        <a:lnTo>
                          <a:pt x="54" y="6"/>
                        </a:lnTo>
                        <a:lnTo>
                          <a:pt x="58" y="4"/>
                        </a:lnTo>
                        <a:lnTo>
                          <a:pt x="60" y="4"/>
                        </a:lnTo>
                        <a:lnTo>
                          <a:pt x="62" y="2"/>
                        </a:lnTo>
                        <a:lnTo>
                          <a:pt x="64" y="2"/>
                        </a:lnTo>
                        <a:lnTo>
                          <a:pt x="66" y="0"/>
                        </a:lnTo>
                        <a:lnTo>
                          <a:pt x="64" y="0"/>
                        </a:lnTo>
                        <a:lnTo>
                          <a:pt x="64" y="2"/>
                        </a:lnTo>
                        <a:lnTo>
                          <a:pt x="62" y="2"/>
                        </a:lnTo>
                        <a:lnTo>
                          <a:pt x="60" y="2"/>
                        </a:lnTo>
                        <a:lnTo>
                          <a:pt x="58" y="4"/>
                        </a:lnTo>
                        <a:lnTo>
                          <a:pt x="56" y="4"/>
                        </a:lnTo>
                        <a:lnTo>
                          <a:pt x="54" y="4"/>
                        </a:lnTo>
                        <a:lnTo>
                          <a:pt x="52" y="6"/>
                        </a:lnTo>
                        <a:lnTo>
                          <a:pt x="50" y="8"/>
                        </a:lnTo>
                        <a:lnTo>
                          <a:pt x="46" y="8"/>
                        </a:lnTo>
                        <a:lnTo>
                          <a:pt x="44" y="10"/>
                        </a:lnTo>
                        <a:lnTo>
                          <a:pt x="40" y="10"/>
                        </a:lnTo>
                        <a:lnTo>
                          <a:pt x="38" y="12"/>
                        </a:lnTo>
                        <a:lnTo>
                          <a:pt x="36" y="14"/>
                        </a:lnTo>
                        <a:lnTo>
                          <a:pt x="32" y="14"/>
                        </a:lnTo>
                        <a:lnTo>
                          <a:pt x="30" y="16"/>
                        </a:lnTo>
                        <a:lnTo>
                          <a:pt x="26" y="16"/>
                        </a:lnTo>
                        <a:lnTo>
                          <a:pt x="24" y="18"/>
                        </a:lnTo>
                        <a:lnTo>
                          <a:pt x="20" y="20"/>
                        </a:lnTo>
                        <a:lnTo>
                          <a:pt x="18" y="20"/>
                        </a:lnTo>
                        <a:lnTo>
                          <a:pt x="16" y="22"/>
                        </a:lnTo>
                        <a:lnTo>
                          <a:pt x="12" y="22"/>
                        </a:lnTo>
                        <a:lnTo>
                          <a:pt x="10" y="24"/>
                        </a:lnTo>
                        <a:lnTo>
                          <a:pt x="8" y="24"/>
                        </a:lnTo>
                        <a:lnTo>
                          <a:pt x="6" y="26"/>
                        </a:lnTo>
                        <a:lnTo>
                          <a:pt x="4" y="26"/>
                        </a:lnTo>
                        <a:lnTo>
                          <a:pt x="2" y="28"/>
                        </a:lnTo>
                        <a:lnTo>
                          <a:pt x="0" y="28"/>
                        </a:lnTo>
                        <a:lnTo>
                          <a:pt x="2" y="28"/>
                        </a:lnTo>
                        <a:lnTo>
                          <a:pt x="0" y="28"/>
                        </a:lnTo>
                      </a:path>
                    </a:pathLst>
                  </a:custGeom>
                  <a:solidFill>
                    <a:srgbClr val="000000"/>
                  </a:solidFill>
                  <a:ln w="9525" cap="rnd">
                    <a:noFill/>
                    <a:round/>
                    <a:headEnd/>
                    <a:tailEnd/>
                  </a:ln>
                </p:spPr>
                <p:txBody>
                  <a:bodyPr/>
                  <a:lstStyle/>
                  <a:p>
                    <a:endParaRPr lang="zh-CN" altLang="en-US"/>
                  </a:p>
                </p:txBody>
              </p:sp>
              <p:sp>
                <p:nvSpPr>
                  <p:cNvPr id="72557" name="Freeform 3099"/>
                  <p:cNvSpPr>
                    <a:spLocks/>
                  </p:cNvSpPr>
                  <p:nvPr/>
                </p:nvSpPr>
                <p:spPr bwMode="auto">
                  <a:xfrm>
                    <a:off x="5128" y="2717"/>
                    <a:ext cx="67" cy="31"/>
                  </a:xfrm>
                  <a:custGeom>
                    <a:avLst/>
                    <a:gdLst>
                      <a:gd name="T0" fmla="*/ 66 w 67"/>
                      <a:gd name="T1" fmla="*/ 0 h 31"/>
                      <a:gd name="T2" fmla="*/ 0 w 67"/>
                      <a:gd name="T3" fmla="*/ 28 h 31"/>
                      <a:gd name="T4" fmla="*/ 2 w 67"/>
                      <a:gd name="T5" fmla="*/ 30 h 31"/>
                      <a:gd name="T6" fmla="*/ 66 w 67"/>
                      <a:gd name="T7" fmla="*/ 0 h 31"/>
                      <a:gd name="T8" fmla="*/ 66 w 67"/>
                      <a:gd name="T9" fmla="*/ 0 h 31"/>
                      <a:gd name="T10" fmla="*/ 0 60000 65536"/>
                      <a:gd name="T11" fmla="*/ 0 60000 65536"/>
                      <a:gd name="T12" fmla="*/ 0 60000 65536"/>
                      <a:gd name="T13" fmla="*/ 0 60000 65536"/>
                      <a:gd name="T14" fmla="*/ 0 60000 65536"/>
                      <a:gd name="T15" fmla="*/ 0 w 67"/>
                      <a:gd name="T16" fmla="*/ 0 h 31"/>
                      <a:gd name="T17" fmla="*/ 67 w 67"/>
                      <a:gd name="T18" fmla="*/ 31 h 31"/>
                    </a:gdLst>
                    <a:ahLst/>
                    <a:cxnLst>
                      <a:cxn ang="T10">
                        <a:pos x="T0" y="T1"/>
                      </a:cxn>
                      <a:cxn ang="T11">
                        <a:pos x="T2" y="T3"/>
                      </a:cxn>
                      <a:cxn ang="T12">
                        <a:pos x="T4" y="T5"/>
                      </a:cxn>
                      <a:cxn ang="T13">
                        <a:pos x="T6" y="T7"/>
                      </a:cxn>
                      <a:cxn ang="T14">
                        <a:pos x="T8" y="T9"/>
                      </a:cxn>
                    </a:cxnLst>
                    <a:rect l="T15" t="T16" r="T17" b="T18"/>
                    <a:pathLst>
                      <a:path w="67" h="31">
                        <a:moveTo>
                          <a:pt x="66" y="0"/>
                        </a:moveTo>
                        <a:lnTo>
                          <a:pt x="0" y="28"/>
                        </a:lnTo>
                        <a:lnTo>
                          <a:pt x="2" y="30"/>
                        </a:lnTo>
                        <a:lnTo>
                          <a:pt x="66" y="0"/>
                        </a:lnTo>
                      </a:path>
                    </a:pathLst>
                  </a:custGeom>
                  <a:solidFill>
                    <a:srgbClr val="000000"/>
                  </a:solidFill>
                  <a:ln w="9525" cap="rnd">
                    <a:noFill/>
                    <a:round/>
                    <a:headEnd/>
                    <a:tailEnd/>
                  </a:ln>
                </p:spPr>
                <p:txBody>
                  <a:bodyPr/>
                  <a:lstStyle/>
                  <a:p>
                    <a:endParaRPr lang="zh-CN" altLang="en-US"/>
                  </a:p>
                </p:txBody>
              </p:sp>
              <p:sp>
                <p:nvSpPr>
                  <p:cNvPr id="72558" name="Freeform 3100"/>
                  <p:cNvSpPr>
                    <a:spLocks/>
                  </p:cNvSpPr>
                  <p:nvPr/>
                </p:nvSpPr>
                <p:spPr bwMode="auto">
                  <a:xfrm>
                    <a:off x="5196" y="2713"/>
                    <a:ext cx="1" cy="19"/>
                  </a:xfrm>
                  <a:custGeom>
                    <a:avLst/>
                    <a:gdLst>
                      <a:gd name="T0" fmla="*/ 0 w 1"/>
                      <a:gd name="T1" fmla="*/ 0 h 19"/>
                      <a:gd name="T2" fmla="*/ 0 w 1"/>
                      <a:gd name="T3" fmla="*/ 5 h 19"/>
                      <a:gd name="T4" fmla="*/ 0 w 1"/>
                      <a:gd name="T5" fmla="*/ 9 h 19"/>
                      <a:gd name="T6" fmla="*/ 0 w 1"/>
                      <a:gd name="T7" fmla="*/ 14 h 19"/>
                      <a:gd name="T8" fmla="*/ 0 w 1"/>
                      <a:gd name="T9" fmla="*/ 18 h 19"/>
                      <a:gd name="T10" fmla="*/ 0 w 1"/>
                      <a:gd name="T11" fmla="*/ 14 h 19"/>
                      <a:gd name="T12" fmla="*/ 0 w 1"/>
                      <a:gd name="T13" fmla="*/ 9 h 19"/>
                      <a:gd name="T14" fmla="*/ 0 w 1"/>
                      <a:gd name="T15" fmla="*/ 5 h 19"/>
                      <a:gd name="T16" fmla="*/ 0 w 1"/>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
                      <a:gd name="T28" fmla="*/ 0 h 19"/>
                      <a:gd name="T29" fmla="*/ 1 w 1"/>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 h="19">
                        <a:moveTo>
                          <a:pt x="0" y="0"/>
                        </a:moveTo>
                        <a:lnTo>
                          <a:pt x="0" y="5"/>
                        </a:lnTo>
                        <a:lnTo>
                          <a:pt x="0" y="9"/>
                        </a:lnTo>
                        <a:lnTo>
                          <a:pt x="0" y="14"/>
                        </a:lnTo>
                        <a:lnTo>
                          <a:pt x="0" y="18"/>
                        </a:lnTo>
                        <a:lnTo>
                          <a:pt x="0" y="14"/>
                        </a:lnTo>
                        <a:lnTo>
                          <a:pt x="0" y="9"/>
                        </a:lnTo>
                        <a:lnTo>
                          <a:pt x="0" y="5"/>
                        </a:lnTo>
                        <a:lnTo>
                          <a:pt x="0" y="0"/>
                        </a:lnTo>
                      </a:path>
                    </a:pathLst>
                  </a:custGeom>
                  <a:solidFill>
                    <a:srgbClr val="000000"/>
                  </a:solidFill>
                  <a:ln w="9525" cap="rnd">
                    <a:noFill/>
                    <a:round/>
                    <a:headEnd/>
                    <a:tailEnd/>
                  </a:ln>
                </p:spPr>
                <p:txBody>
                  <a:bodyPr/>
                  <a:lstStyle/>
                  <a:p>
                    <a:endParaRPr lang="zh-CN" altLang="en-US"/>
                  </a:p>
                </p:txBody>
              </p:sp>
              <p:sp>
                <p:nvSpPr>
                  <p:cNvPr id="72559" name="Freeform 3101"/>
                  <p:cNvSpPr>
                    <a:spLocks/>
                  </p:cNvSpPr>
                  <p:nvPr/>
                </p:nvSpPr>
                <p:spPr bwMode="auto">
                  <a:xfrm>
                    <a:off x="5197" y="2709"/>
                    <a:ext cx="20" cy="19"/>
                  </a:xfrm>
                  <a:custGeom>
                    <a:avLst/>
                    <a:gdLst>
                      <a:gd name="T0" fmla="*/ 19 w 20"/>
                      <a:gd name="T1" fmla="*/ 0 h 19"/>
                      <a:gd name="T2" fmla="*/ 17 w 20"/>
                      <a:gd name="T3" fmla="*/ 0 h 19"/>
                      <a:gd name="T4" fmla="*/ 15 w 20"/>
                      <a:gd name="T5" fmla="*/ 0 h 19"/>
                      <a:gd name="T6" fmla="*/ 12 w 20"/>
                      <a:gd name="T7" fmla="*/ 9 h 19"/>
                      <a:gd name="T8" fmla="*/ 8 w 20"/>
                      <a:gd name="T9" fmla="*/ 9 h 19"/>
                      <a:gd name="T10" fmla="*/ 5 w 20"/>
                      <a:gd name="T11" fmla="*/ 9 h 19"/>
                      <a:gd name="T12" fmla="*/ 3 w 20"/>
                      <a:gd name="T13" fmla="*/ 9 h 19"/>
                      <a:gd name="T14" fmla="*/ 0 w 20"/>
                      <a:gd name="T15" fmla="*/ 18 h 19"/>
                      <a:gd name="T16" fmla="*/ 3 w 20"/>
                      <a:gd name="T17" fmla="*/ 18 h 19"/>
                      <a:gd name="T18" fmla="*/ 5 w 20"/>
                      <a:gd name="T19" fmla="*/ 18 h 19"/>
                      <a:gd name="T20" fmla="*/ 8 w 20"/>
                      <a:gd name="T21" fmla="*/ 9 h 19"/>
                      <a:gd name="T22" fmla="*/ 10 w 20"/>
                      <a:gd name="T23" fmla="*/ 9 h 19"/>
                      <a:gd name="T24" fmla="*/ 12 w 20"/>
                      <a:gd name="T25" fmla="*/ 9 h 19"/>
                      <a:gd name="T26" fmla="*/ 15 w 20"/>
                      <a:gd name="T27" fmla="*/ 9 h 19"/>
                      <a:gd name="T28" fmla="*/ 17 w 20"/>
                      <a:gd name="T29" fmla="*/ 0 h 19"/>
                      <a:gd name="T30" fmla="*/ 19 w 20"/>
                      <a:gd name="T31" fmla="*/ 0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
                      <a:gd name="T49" fmla="*/ 0 h 19"/>
                      <a:gd name="T50" fmla="*/ 20 w 20"/>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 h="19">
                        <a:moveTo>
                          <a:pt x="19" y="0"/>
                        </a:moveTo>
                        <a:lnTo>
                          <a:pt x="17" y="0"/>
                        </a:lnTo>
                        <a:lnTo>
                          <a:pt x="15" y="0"/>
                        </a:lnTo>
                        <a:lnTo>
                          <a:pt x="12" y="9"/>
                        </a:lnTo>
                        <a:lnTo>
                          <a:pt x="8" y="9"/>
                        </a:lnTo>
                        <a:lnTo>
                          <a:pt x="5" y="9"/>
                        </a:lnTo>
                        <a:lnTo>
                          <a:pt x="3" y="9"/>
                        </a:lnTo>
                        <a:lnTo>
                          <a:pt x="0" y="18"/>
                        </a:lnTo>
                        <a:lnTo>
                          <a:pt x="3" y="18"/>
                        </a:lnTo>
                        <a:lnTo>
                          <a:pt x="5" y="18"/>
                        </a:lnTo>
                        <a:lnTo>
                          <a:pt x="8" y="9"/>
                        </a:lnTo>
                        <a:lnTo>
                          <a:pt x="10" y="9"/>
                        </a:lnTo>
                        <a:lnTo>
                          <a:pt x="12" y="9"/>
                        </a:lnTo>
                        <a:lnTo>
                          <a:pt x="15" y="9"/>
                        </a:lnTo>
                        <a:lnTo>
                          <a:pt x="17" y="0"/>
                        </a:lnTo>
                        <a:lnTo>
                          <a:pt x="19" y="0"/>
                        </a:lnTo>
                      </a:path>
                    </a:pathLst>
                  </a:custGeom>
                  <a:solidFill>
                    <a:srgbClr val="000000"/>
                  </a:solidFill>
                  <a:ln w="9525" cap="rnd">
                    <a:noFill/>
                    <a:round/>
                    <a:headEnd/>
                    <a:tailEnd/>
                  </a:ln>
                </p:spPr>
                <p:txBody>
                  <a:bodyPr/>
                  <a:lstStyle/>
                  <a:p>
                    <a:endParaRPr lang="zh-CN" altLang="en-US"/>
                  </a:p>
                </p:txBody>
              </p:sp>
              <p:sp>
                <p:nvSpPr>
                  <p:cNvPr id="72560" name="Freeform 3102"/>
                  <p:cNvSpPr>
                    <a:spLocks/>
                  </p:cNvSpPr>
                  <p:nvPr/>
                </p:nvSpPr>
                <p:spPr bwMode="auto">
                  <a:xfrm>
                    <a:off x="5209" y="2699"/>
                    <a:ext cx="22" cy="19"/>
                  </a:xfrm>
                  <a:custGeom>
                    <a:avLst/>
                    <a:gdLst>
                      <a:gd name="T0" fmla="*/ 19 w 22"/>
                      <a:gd name="T1" fmla="*/ 0 h 19"/>
                      <a:gd name="T2" fmla="*/ 19 w 22"/>
                      <a:gd name="T3" fmla="*/ 2 h 19"/>
                      <a:gd name="T4" fmla="*/ 17 w 22"/>
                      <a:gd name="T5" fmla="*/ 5 h 19"/>
                      <a:gd name="T6" fmla="*/ 17 w 22"/>
                      <a:gd name="T7" fmla="*/ 7 h 19"/>
                      <a:gd name="T8" fmla="*/ 15 w 22"/>
                      <a:gd name="T9" fmla="*/ 7 h 19"/>
                      <a:gd name="T10" fmla="*/ 13 w 22"/>
                      <a:gd name="T11" fmla="*/ 9 h 19"/>
                      <a:gd name="T12" fmla="*/ 11 w 22"/>
                      <a:gd name="T13" fmla="*/ 9 h 19"/>
                      <a:gd name="T14" fmla="*/ 9 w 22"/>
                      <a:gd name="T15" fmla="*/ 9 h 19"/>
                      <a:gd name="T16" fmla="*/ 7 w 22"/>
                      <a:gd name="T17" fmla="*/ 11 h 19"/>
                      <a:gd name="T18" fmla="*/ 5 w 22"/>
                      <a:gd name="T19" fmla="*/ 14 h 19"/>
                      <a:gd name="T20" fmla="*/ 3 w 22"/>
                      <a:gd name="T21" fmla="*/ 16 h 19"/>
                      <a:gd name="T22" fmla="*/ 1 w 22"/>
                      <a:gd name="T23" fmla="*/ 16 h 19"/>
                      <a:gd name="T24" fmla="*/ 0 w 22"/>
                      <a:gd name="T25" fmla="*/ 16 h 19"/>
                      <a:gd name="T26" fmla="*/ 0 w 22"/>
                      <a:gd name="T27" fmla="*/ 18 h 19"/>
                      <a:gd name="T28" fmla="*/ 1 w 22"/>
                      <a:gd name="T29" fmla="*/ 18 h 19"/>
                      <a:gd name="T30" fmla="*/ 3 w 22"/>
                      <a:gd name="T31" fmla="*/ 16 h 19"/>
                      <a:gd name="T32" fmla="*/ 5 w 22"/>
                      <a:gd name="T33" fmla="*/ 16 h 19"/>
                      <a:gd name="T34" fmla="*/ 7 w 22"/>
                      <a:gd name="T35" fmla="*/ 14 h 19"/>
                      <a:gd name="T36" fmla="*/ 9 w 22"/>
                      <a:gd name="T37" fmla="*/ 11 h 19"/>
                      <a:gd name="T38" fmla="*/ 11 w 22"/>
                      <a:gd name="T39" fmla="*/ 11 h 19"/>
                      <a:gd name="T40" fmla="*/ 11 w 22"/>
                      <a:gd name="T41" fmla="*/ 9 h 19"/>
                      <a:gd name="T42" fmla="*/ 13 w 22"/>
                      <a:gd name="T43" fmla="*/ 9 h 19"/>
                      <a:gd name="T44" fmla="*/ 15 w 22"/>
                      <a:gd name="T45" fmla="*/ 9 h 19"/>
                      <a:gd name="T46" fmla="*/ 17 w 22"/>
                      <a:gd name="T47" fmla="*/ 7 h 19"/>
                      <a:gd name="T48" fmla="*/ 19 w 22"/>
                      <a:gd name="T49" fmla="*/ 5 h 19"/>
                      <a:gd name="T50" fmla="*/ 21 w 22"/>
                      <a:gd name="T51" fmla="*/ 2 h 19"/>
                      <a:gd name="T52" fmla="*/ 21 w 22"/>
                      <a:gd name="T53" fmla="*/ 0 h 19"/>
                      <a:gd name="T54" fmla="*/ 19 w 22"/>
                      <a:gd name="T55" fmla="*/ 0 h 1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
                      <a:gd name="T85" fmla="*/ 0 h 19"/>
                      <a:gd name="T86" fmla="*/ 22 w 22"/>
                      <a:gd name="T87" fmla="*/ 19 h 1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 h="19">
                        <a:moveTo>
                          <a:pt x="19" y="0"/>
                        </a:moveTo>
                        <a:lnTo>
                          <a:pt x="19" y="2"/>
                        </a:lnTo>
                        <a:lnTo>
                          <a:pt x="17" y="5"/>
                        </a:lnTo>
                        <a:lnTo>
                          <a:pt x="17" y="7"/>
                        </a:lnTo>
                        <a:lnTo>
                          <a:pt x="15" y="7"/>
                        </a:lnTo>
                        <a:lnTo>
                          <a:pt x="13" y="9"/>
                        </a:lnTo>
                        <a:lnTo>
                          <a:pt x="11" y="9"/>
                        </a:lnTo>
                        <a:lnTo>
                          <a:pt x="9" y="9"/>
                        </a:lnTo>
                        <a:lnTo>
                          <a:pt x="7" y="11"/>
                        </a:lnTo>
                        <a:lnTo>
                          <a:pt x="5" y="14"/>
                        </a:lnTo>
                        <a:lnTo>
                          <a:pt x="3" y="16"/>
                        </a:lnTo>
                        <a:lnTo>
                          <a:pt x="1" y="16"/>
                        </a:lnTo>
                        <a:lnTo>
                          <a:pt x="0" y="16"/>
                        </a:lnTo>
                        <a:lnTo>
                          <a:pt x="0" y="18"/>
                        </a:lnTo>
                        <a:lnTo>
                          <a:pt x="1" y="18"/>
                        </a:lnTo>
                        <a:lnTo>
                          <a:pt x="3" y="16"/>
                        </a:lnTo>
                        <a:lnTo>
                          <a:pt x="5" y="16"/>
                        </a:lnTo>
                        <a:lnTo>
                          <a:pt x="7" y="14"/>
                        </a:lnTo>
                        <a:lnTo>
                          <a:pt x="9" y="11"/>
                        </a:lnTo>
                        <a:lnTo>
                          <a:pt x="11" y="11"/>
                        </a:lnTo>
                        <a:lnTo>
                          <a:pt x="11" y="9"/>
                        </a:lnTo>
                        <a:lnTo>
                          <a:pt x="13" y="9"/>
                        </a:lnTo>
                        <a:lnTo>
                          <a:pt x="15" y="9"/>
                        </a:lnTo>
                        <a:lnTo>
                          <a:pt x="17" y="7"/>
                        </a:lnTo>
                        <a:lnTo>
                          <a:pt x="19" y="5"/>
                        </a:lnTo>
                        <a:lnTo>
                          <a:pt x="21" y="2"/>
                        </a:lnTo>
                        <a:lnTo>
                          <a:pt x="21" y="0"/>
                        </a:lnTo>
                        <a:lnTo>
                          <a:pt x="19" y="0"/>
                        </a:lnTo>
                      </a:path>
                    </a:pathLst>
                  </a:custGeom>
                  <a:solidFill>
                    <a:srgbClr val="000000"/>
                  </a:solidFill>
                  <a:ln w="9525" cap="rnd">
                    <a:noFill/>
                    <a:round/>
                    <a:headEnd/>
                    <a:tailEnd/>
                  </a:ln>
                </p:spPr>
                <p:txBody>
                  <a:bodyPr/>
                  <a:lstStyle/>
                  <a:p>
                    <a:endParaRPr lang="zh-CN" altLang="en-US"/>
                  </a:p>
                </p:txBody>
              </p:sp>
              <p:sp>
                <p:nvSpPr>
                  <p:cNvPr id="72561" name="Freeform 3103"/>
                  <p:cNvSpPr>
                    <a:spLocks/>
                  </p:cNvSpPr>
                  <p:nvPr/>
                </p:nvSpPr>
                <p:spPr bwMode="auto">
                  <a:xfrm>
                    <a:off x="5236" y="2686"/>
                    <a:ext cx="33" cy="20"/>
                  </a:xfrm>
                  <a:custGeom>
                    <a:avLst/>
                    <a:gdLst>
                      <a:gd name="T0" fmla="*/ 32 w 33"/>
                      <a:gd name="T1" fmla="*/ 10 h 20"/>
                      <a:gd name="T2" fmla="*/ 30 w 33"/>
                      <a:gd name="T3" fmla="*/ 12 h 20"/>
                      <a:gd name="T4" fmla="*/ 28 w 33"/>
                      <a:gd name="T5" fmla="*/ 12 h 20"/>
                      <a:gd name="T6" fmla="*/ 26 w 33"/>
                      <a:gd name="T7" fmla="*/ 12 h 20"/>
                      <a:gd name="T8" fmla="*/ 24 w 33"/>
                      <a:gd name="T9" fmla="*/ 14 h 20"/>
                      <a:gd name="T10" fmla="*/ 22 w 33"/>
                      <a:gd name="T11" fmla="*/ 14 h 20"/>
                      <a:gd name="T12" fmla="*/ 20 w 33"/>
                      <a:gd name="T13" fmla="*/ 14 h 20"/>
                      <a:gd name="T14" fmla="*/ 18 w 33"/>
                      <a:gd name="T15" fmla="*/ 16 h 20"/>
                      <a:gd name="T16" fmla="*/ 16 w 33"/>
                      <a:gd name="T17" fmla="*/ 16 h 20"/>
                      <a:gd name="T18" fmla="*/ 12 w 33"/>
                      <a:gd name="T19" fmla="*/ 16 h 20"/>
                      <a:gd name="T20" fmla="*/ 10 w 33"/>
                      <a:gd name="T21" fmla="*/ 19 h 20"/>
                      <a:gd name="T22" fmla="*/ 8 w 33"/>
                      <a:gd name="T23" fmla="*/ 19 h 20"/>
                      <a:gd name="T24" fmla="*/ 6 w 33"/>
                      <a:gd name="T25" fmla="*/ 19 h 20"/>
                      <a:gd name="T26" fmla="*/ 2 w 33"/>
                      <a:gd name="T27" fmla="*/ 19 h 20"/>
                      <a:gd name="T28" fmla="*/ 0 w 33"/>
                      <a:gd name="T29" fmla="*/ 19 h 20"/>
                      <a:gd name="T30" fmla="*/ 0 w 33"/>
                      <a:gd name="T31" fmla="*/ 16 h 20"/>
                      <a:gd name="T32" fmla="*/ 2 w 33"/>
                      <a:gd name="T33" fmla="*/ 14 h 20"/>
                      <a:gd name="T34" fmla="*/ 2 w 33"/>
                      <a:gd name="T35" fmla="*/ 12 h 20"/>
                      <a:gd name="T36" fmla="*/ 4 w 33"/>
                      <a:gd name="T37" fmla="*/ 12 h 20"/>
                      <a:gd name="T38" fmla="*/ 4 w 33"/>
                      <a:gd name="T39" fmla="*/ 10 h 20"/>
                      <a:gd name="T40" fmla="*/ 6 w 33"/>
                      <a:gd name="T41" fmla="*/ 10 h 20"/>
                      <a:gd name="T42" fmla="*/ 6 w 33"/>
                      <a:gd name="T43" fmla="*/ 8 h 20"/>
                      <a:gd name="T44" fmla="*/ 8 w 33"/>
                      <a:gd name="T45" fmla="*/ 6 h 20"/>
                      <a:gd name="T46" fmla="*/ 10 w 33"/>
                      <a:gd name="T47" fmla="*/ 4 h 20"/>
                      <a:gd name="T48" fmla="*/ 12 w 33"/>
                      <a:gd name="T49" fmla="*/ 4 h 20"/>
                      <a:gd name="T50" fmla="*/ 14 w 33"/>
                      <a:gd name="T51" fmla="*/ 2 h 20"/>
                      <a:gd name="T52" fmla="*/ 18 w 33"/>
                      <a:gd name="T53" fmla="*/ 0 h 20"/>
                      <a:gd name="T54" fmla="*/ 32 w 33"/>
                      <a:gd name="T55" fmla="*/ 10 h 2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3"/>
                      <a:gd name="T85" fmla="*/ 0 h 20"/>
                      <a:gd name="T86" fmla="*/ 33 w 33"/>
                      <a:gd name="T87" fmla="*/ 20 h 2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3" h="20">
                        <a:moveTo>
                          <a:pt x="32" y="10"/>
                        </a:moveTo>
                        <a:lnTo>
                          <a:pt x="30" y="12"/>
                        </a:lnTo>
                        <a:lnTo>
                          <a:pt x="28" y="12"/>
                        </a:lnTo>
                        <a:lnTo>
                          <a:pt x="26" y="12"/>
                        </a:lnTo>
                        <a:lnTo>
                          <a:pt x="24" y="14"/>
                        </a:lnTo>
                        <a:lnTo>
                          <a:pt x="22" y="14"/>
                        </a:lnTo>
                        <a:lnTo>
                          <a:pt x="20" y="14"/>
                        </a:lnTo>
                        <a:lnTo>
                          <a:pt x="18" y="16"/>
                        </a:lnTo>
                        <a:lnTo>
                          <a:pt x="16" y="16"/>
                        </a:lnTo>
                        <a:lnTo>
                          <a:pt x="12" y="16"/>
                        </a:lnTo>
                        <a:lnTo>
                          <a:pt x="10" y="19"/>
                        </a:lnTo>
                        <a:lnTo>
                          <a:pt x="8" y="19"/>
                        </a:lnTo>
                        <a:lnTo>
                          <a:pt x="6" y="19"/>
                        </a:lnTo>
                        <a:lnTo>
                          <a:pt x="2" y="19"/>
                        </a:lnTo>
                        <a:lnTo>
                          <a:pt x="0" y="19"/>
                        </a:lnTo>
                        <a:lnTo>
                          <a:pt x="0" y="16"/>
                        </a:lnTo>
                        <a:lnTo>
                          <a:pt x="2" y="14"/>
                        </a:lnTo>
                        <a:lnTo>
                          <a:pt x="2" y="12"/>
                        </a:lnTo>
                        <a:lnTo>
                          <a:pt x="4" y="12"/>
                        </a:lnTo>
                        <a:lnTo>
                          <a:pt x="4" y="10"/>
                        </a:lnTo>
                        <a:lnTo>
                          <a:pt x="6" y="10"/>
                        </a:lnTo>
                        <a:lnTo>
                          <a:pt x="6" y="8"/>
                        </a:lnTo>
                        <a:lnTo>
                          <a:pt x="8" y="6"/>
                        </a:lnTo>
                        <a:lnTo>
                          <a:pt x="10" y="4"/>
                        </a:lnTo>
                        <a:lnTo>
                          <a:pt x="12" y="4"/>
                        </a:lnTo>
                        <a:lnTo>
                          <a:pt x="14" y="2"/>
                        </a:lnTo>
                        <a:lnTo>
                          <a:pt x="18" y="0"/>
                        </a:lnTo>
                        <a:lnTo>
                          <a:pt x="32" y="10"/>
                        </a:lnTo>
                      </a:path>
                    </a:pathLst>
                  </a:custGeom>
                  <a:solidFill>
                    <a:srgbClr val="000000"/>
                  </a:solidFill>
                  <a:ln w="9525" cap="rnd">
                    <a:noFill/>
                    <a:round/>
                    <a:headEnd/>
                    <a:tailEnd/>
                  </a:ln>
                </p:spPr>
                <p:txBody>
                  <a:bodyPr/>
                  <a:lstStyle/>
                  <a:p>
                    <a:endParaRPr lang="zh-CN" altLang="en-US"/>
                  </a:p>
                </p:txBody>
              </p:sp>
              <p:sp>
                <p:nvSpPr>
                  <p:cNvPr id="72562" name="Freeform 3104"/>
                  <p:cNvSpPr>
                    <a:spLocks/>
                  </p:cNvSpPr>
                  <p:nvPr/>
                </p:nvSpPr>
                <p:spPr bwMode="auto">
                  <a:xfrm>
                    <a:off x="5236" y="2699"/>
                    <a:ext cx="33" cy="19"/>
                  </a:xfrm>
                  <a:custGeom>
                    <a:avLst/>
                    <a:gdLst>
                      <a:gd name="T0" fmla="*/ 0 w 33"/>
                      <a:gd name="T1" fmla="*/ 18 h 19"/>
                      <a:gd name="T2" fmla="*/ 4 w 33"/>
                      <a:gd name="T3" fmla="*/ 18 h 19"/>
                      <a:gd name="T4" fmla="*/ 6 w 33"/>
                      <a:gd name="T5" fmla="*/ 18 h 19"/>
                      <a:gd name="T6" fmla="*/ 8 w 33"/>
                      <a:gd name="T7" fmla="*/ 18 h 19"/>
                      <a:gd name="T8" fmla="*/ 10 w 33"/>
                      <a:gd name="T9" fmla="*/ 18 h 19"/>
                      <a:gd name="T10" fmla="*/ 14 w 33"/>
                      <a:gd name="T11" fmla="*/ 14 h 19"/>
                      <a:gd name="T12" fmla="*/ 16 w 33"/>
                      <a:gd name="T13" fmla="*/ 14 h 19"/>
                      <a:gd name="T14" fmla="*/ 18 w 33"/>
                      <a:gd name="T15" fmla="*/ 11 h 19"/>
                      <a:gd name="T16" fmla="*/ 20 w 33"/>
                      <a:gd name="T17" fmla="*/ 11 h 19"/>
                      <a:gd name="T18" fmla="*/ 22 w 33"/>
                      <a:gd name="T19" fmla="*/ 9 h 19"/>
                      <a:gd name="T20" fmla="*/ 24 w 33"/>
                      <a:gd name="T21" fmla="*/ 9 h 19"/>
                      <a:gd name="T22" fmla="*/ 26 w 33"/>
                      <a:gd name="T23" fmla="*/ 5 h 19"/>
                      <a:gd name="T24" fmla="*/ 28 w 33"/>
                      <a:gd name="T25" fmla="*/ 5 h 19"/>
                      <a:gd name="T26" fmla="*/ 30 w 33"/>
                      <a:gd name="T27" fmla="*/ 2 h 19"/>
                      <a:gd name="T28" fmla="*/ 32 w 33"/>
                      <a:gd name="T29" fmla="*/ 2 h 19"/>
                      <a:gd name="T30" fmla="*/ 32 w 33"/>
                      <a:gd name="T31" fmla="*/ 0 h 19"/>
                      <a:gd name="T32" fmla="*/ 30 w 33"/>
                      <a:gd name="T33" fmla="*/ 0 h 19"/>
                      <a:gd name="T34" fmla="*/ 30 w 33"/>
                      <a:gd name="T35" fmla="*/ 2 h 19"/>
                      <a:gd name="T36" fmla="*/ 28 w 33"/>
                      <a:gd name="T37" fmla="*/ 2 h 19"/>
                      <a:gd name="T38" fmla="*/ 26 w 33"/>
                      <a:gd name="T39" fmla="*/ 5 h 19"/>
                      <a:gd name="T40" fmla="*/ 24 w 33"/>
                      <a:gd name="T41" fmla="*/ 5 h 19"/>
                      <a:gd name="T42" fmla="*/ 22 w 33"/>
                      <a:gd name="T43" fmla="*/ 9 h 19"/>
                      <a:gd name="T44" fmla="*/ 20 w 33"/>
                      <a:gd name="T45" fmla="*/ 9 h 19"/>
                      <a:gd name="T46" fmla="*/ 18 w 33"/>
                      <a:gd name="T47" fmla="*/ 11 h 19"/>
                      <a:gd name="T48" fmla="*/ 16 w 33"/>
                      <a:gd name="T49" fmla="*/ 11 h 19"/>
                      <a:gd name="T50" fmla="*/ 12 w 33"/>
                      <a:gd name="T51" fmla="*/ 14 h 19"/>
                      <a:gd name="T52" fmla="*/ 10 w 33"/>
                      <a:gd name="T53" fmla="*/ 14 h 19"/>
                      <a:gd name="T54" fmla="*/ 8 w 33"/>
                      <a:gd name="T55" fmla="*/ 14 h 19"/>
                      <a:gd name="T56" fmla="*/ 6 w 33"/>
                      <a:gd name="T57" fmla="*/ 18 h 19"/>
                      <a:gd name="T58" fmla="*/ 4 w 33"/>
                      <a:gd name="T59" fmla="*/ 18 h 19"/>
                      <a:gd name="T60" fmla="*/ 0 w 33"/>
                      <a:gd name="T61" fmla="*/ 14 h 19"/>
                      <a:gd name="T62" fmla="*/ 2 w 33"/>
                      <a:gd name="T63" fmla="*/ 18 h 19"/>
                      <a:gd name="T64" fmla="*/ 0 w 33"/>
                      <a:gd name="T65" fmla="*/ 18 h 19"/>
                      <a:gd name="T66" fmla="*/ 0 w 33"/>
                      <a:gd name="T67" fmla="*/ 18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
                      <a:gd name="T103" fmla="*/ 0 h 19"/>
                      <a:gd name="T104" fmla="*/ 33 w 33"/>
                      <a:gd name="T105" fmla="*/ 19 h 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 h="19">
                        <a:moveTo>
                          <a:pt x="0" y="18"/>
                        </a:moveTo>
                        <a:lnTo>
                          <a:pt x="4" y="18"/>
                        </a:lnTo>
                        <a:lnTo>
                          <a:pt x="6" y="18"/>
                        </a:lnTo>
                        <a:lnTo>
                          <a:pt x="8" y="18"/>
                        </a:lnTo>
                        <a:lnTo>
                          <a:pt x="10" y="18"/>
                        </a:lnTo>
                        <a:lnTo>
                          <a:pt x="14" y="14"/>
                        </a:lnTo>
                        <a:lnTo>
                          <a:pt x="16" y="14"/>
                        </a:lnTo>
                        <a:lnTo>
                          <a:pt x="18" y="11"/>
                        </a:lnTo>
                        <a:lnTo>
                          <a:pt x="20" y="11"/>
                        </a:lnTo>
                        <a:lnTo>
                          <a:pt x="22" y="9"/>
                        </a:lnTo>
                        <a:lnTo>
                          <a:pt x="24" y="9"/>
                        </a:lnTo>
                        <a:lnTo>
                          <a:pt x="26" y="5"/>
                        </a:lnTo>
                        <a:lnTo>
                          <a:pt x="28" y="5"/>
                        </a:lnTo>
                        <a:lnTo>
                          <a:pt x="30" y="2"/>
                        </a:lnTo>
                        <a:lnTo>
                          <a:pt x="32" y="2"/>
                        </a:lnTo>
                        <a:lnTo>
                          <a:pt x="32" y="0"/>
                        </a:lnTo>
                        <a:lnTo>
                          <a:pt x="30" y="0"/>
                        </a:lnTo>
                        <a:lnTo>
                          <a:pt x="30" y="2"/>
                        </a:lnTo>
                        <a:lnTo>
                          <a:pt x="28" y="2"/>
                        </a:lnTo>
                        <a:lnTo>
                          <a:pt x="26" y="5"/>
                        </a:lnTo>
                        <a:lnTo>
                          <a:pt x="24" y="5"/>
                        </a:lnTo>
                        <a:lnTo>
                          <a:pt x="22" y="9"/>
                        </a:lnTo>
                        <a:lnTo>
                          <a:pt x="20" y="9"/>
                        </a:lnTo>
                        <a:lnTo>
                          <a:pt x="18" y="11"/>
                        </a:lnTo>
                        <a:lnTo>
                          <a:pt x="16" y="11"/>
                        </a:lnTo>
                        <a:lnTo>
                          <a:pt x="12" y="14"/>
                        </a:lnTo>
                        <a:lnTo>
                          <a:pt x="10" y="14"/>
                        </a:lnTo>
                        <a:lnTo>
                          <a:pt x="8" y="14"/>
                        </a:lnTo>
                        <a:lnTo>
                          <a:pt x="6" y="18"/>
                        </a:lnTo>
                        <a:lnTo>
                          <a:pt x="4" y="18"/>
                        </a:lnTo>
                        <a:lnTo>
                          <a:pt x="0" y="14"/>
                        </a:lnTo>
                        <a:lnTo>
                          <a:pt x="2" y="18"/>
                        </a:lnTo>
                        <a:lnTo>
                          <a:pt x="0" y="18"/>
                        </a:lnTo>
                      </a:path>
                    </a:pathLst>
                  </a:custGeom>
                  <a:solidFill>
                    <a:srgbClr val="000000"/>
                  </a:solidFill>
                  <a:ln w="9525" cap="rnd">
                    <a:noFill/>
                    <a:round/>
                    <a:headEnd/>
                    <a:tailEnd/>
                  </a:ln>
                </p:spPr>
                <p:txBody>
                  <a:bodyPr/>
                  <a:lstStyle/>
                  <a:p>
                    <a:endParaRPr lang="zh-CN" altLang="en-US"/>
                  </a:p>
                </p:txBody>
              </p:sp>
              <p:sp>
                <p:nvSpPr>
                  <p:cNvPr id="72563" name="Freeform 3105"/>
                  <p:cNvSpPr>
                    <a:spLocks/>
                  </p:cNvSpPr>
                  <p:nvPr/>
                </p:nvSpPr>
                <p:spPr bwMode="auto">
                  <a:xfrm>
                    <a:off x="5236" y="2686"/>
                    <a:ext cx="19" cy="20"/>
                  </a:xfrm>
                  <a:custGeom>
                    <a:avLst/>
                    <a:gdLst>
                      <a:gd name="T0" fmla="*/ 18 w 19"/>
                      <a:gd name="T1" fmla="*/ 0 h 20"/>
                      <a:gd name="T2" fmla="*/ 16 w 19"/>
                      <a:gd name="T3" fmla="*/ 2 h 20"/>
                      <a:gd name="T4" fmla="*/ 13 w 19"/>
                      <a:gd name="T5" fmla="*/ 4 h 20"/>
                      <a:gd name="T6" fmla="*/ 11 w 19"/>
                      <a:gd name="T7" fmla="*/ 4 h 20"/>
                      <a:gd name="T8" fmla="*/ 9 w 19"/>
                      <a:gd name="T9" fmla="*/ 6 h 20"/>
                      <a:gd name="T10" fmla="*/ 7 w 19"/>
                      <a:gd name="T11" fmla="*/ 8 h 20"/>
                      <a:gd name="T12" fmla="*/ 4 w 19"/>
                      <a:gd name="T13" fmla="*/ 8 h 20"/>
                      <a:gd name="T14" fmla="*/ 4 w 19"/>
                      <a:gd name="T15" fmla="*/ 10 h 20"/>
                      <a:gd name="T16" fmla="*/ 2 w 19"/>
                      <a:gd name="T17" fmla="*/ 12 h 20"/>
                      <a:gd name="T18" fmla="*/ 2 w 19"/>
                      <a:gd name="T19" fmla="*/ 14 h 20"/>
                      <a:gd name="T20" fmla="*/ 0 w 19"/>
                      <a:gd name="T21" fmla="*/ 16 h 20"/>
                      <a:gd name="T22" fmla="*/ 0 w 19"/>
                      <a:gd name="T23" fmla="*/ 19 h 20"/>
                      <a:gd name="T24" fmla="*/ 2 w 19"/>
                      <a:gd name="T25" fmla="*/ 19 h 20"/>
                      <a:gd name="T26" fmla="*/ 2 w 19"/>
                      <a:gd name="T27" fmla="*/ 16 h 20"/>
                      <a:gd name="T28" fmla="*/ 2 w 19"/>
                      <a:gd name="T29" fmla="*/ 14 h 20"/>
                      <a:gd name="T30" fmla="*/ 2 w 19"/>
                      <a:gd name="T31" fmla="*/ 12 h 20"/>
                      <a:gd name="T32" fmla="*/ 4 w 19"/>
                      <a:gd name="T33" fmla="*/ 12 h 20"/>
                      <a:gd name="T34" fmla="*/ 4 w 19"/>
                      <a:gd name="T35" fmla="*/ 10 h 20"/>
                      <a:gd name="T36" fmla="*/ 7 w 19"/>
                      <a:gd name="T37" fmla="*/ 10 h 20"/>
                      <a:gd name="T38" fmla="*/ 7 w 19"/>
                      <a:gd name="T39" fmla="*/ 8 h 20"/>
                      <a:gd name="T40" fmla="*/ 9 w 19"/>
                      <a:gd name="T41" fmla="*/ 6 h 20"/>
                      <a:gd name="T42" fmla="*/ 11 w 19"/>
                      <a:gd name="T43" fmla="*/ 6 h 20"/>
                      <a:gd name="T44" fmla="*/ 13 w 19"/>
                      <a:gd name="T45" fmla="*/ 4 h 20"/>
                      <a:gd name="T46" fmla="*/ 16 w 19"/>
                      <a:gd name="T47" fmla="*/ 2 h 20"/>
                      <a:gd name="T48" fmla="*/ 18 w 19"/>
                      <a:gd name="T49" fmla="*/ 0 h 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
                      <a:gd name="T76" fmla="*/ 0 h 20"/>
                      <a:gd name="T77" fmla="*/ 19 w 19"/>
                      <a:gd name="T78" fmla="*/ 20 h 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 h="20">
                        <a:moveTo>
                          <a:pt x="18" y="0"/>
                        </a:moveTo>
                        <a:lnTo>
                          <a:pt x="16" y="2"/>
                        </a:lnTo>
                        <a:lnTo>
                          <a:pt x="13" y="4"/>
                        </a:lnTo>
                        <a:lnTo>
                          <a:pt x="11" y="4"/>
                        </a:lnTo>
                        <a:lnTo>
                          <a:pt x="9" y="6"/>
                        </a:lnTo>
                        <a:lnTo>
                          <a:pt x="7" y="8"/>
                        </a:lnTo>
                        <a:lnTo>
                          <a:pt x="4" y="8"/>
                        </a:lnTo>
                        <a:lnTo>
                          <a:pt x="4" y="10"/>
                        </a:lnTo>
                        <a:lnTo>
                          <a:pt x="2" y="12"/>
                        </a:lnTo>
                        <a:lnTo>
                          <a:pt x="2" y="14"/>
                        </a:lnTo>
                        <a:lnTo>
                          <a:pt x="0" y="16"/>
                        </a:lnTo>
                        <a:lnTo>
                          <a:pt x="0" y="19"/>
                        </a:lnTo>
                        <a:lnTo>
                          <a:pt x="2" y="19"/>
                        </a:lnTo>
                        <a:lnTo>
                          <a:pt x="2" y="16"/>
                        </a:lnTo>
                        <a:lnTo>
                          <a:pt x="2" y="14"/>
                        </a:lnTo>
                        <a:lnTo>
                          <a:pt x="2" y="12"/>
                        </a:lnTo>
                        <a:lnTo>
                          <a:pt x="4" y="12"/>
                        </a:lnTo>
                        <a:lnTo>
                          <a:pt x="4" y="10"/>
                        </a:lnTo>
                        <a:lnTo>
                          <a:pt x="7" y="10"/>
                        </a:lnTo>
                        <a:lnTo>
                          <a:pt x="7" y="8"/>
                        </a:lnTo>
                        <a:lnTo>
                          <a:pt x="9" y="6"/>
                        </a:lnTo>
                        <a:lnTo>
                          <a:pt x="11" y="6"/>
                        </a:lnTo>
                        <a:lnTo>
                          <a:pt x="13" y="4"/>
                        </a:lnTo>
                        <a:lnTo>
                          <a:pt x="16" y="2"/>
                        </a:lnTo>
                        <a:lnTo>
                          <a:pt x="18" y="0"/>
                        </a:lnTo>
                      </a:path>
                    </a:pathLst>
                  </a:custGeom>
                  <a:solidFill>
                    <a:srgbClr val="000000"/>
                  </a:solidFill>
                  <a:ln w="9525" cap="rnd">
                    <a:noFill/>
                    <a:round/>
                    <a:headEnd/>
                    <a:tailEnd/>
                  </a:ln>
                </p:spPr>
                <p:txBody>
                  <a:bodyPr/>
                  <a:lstStyle/>
                  <a:p>
                    <a:endParaRPr lang="zh-CN" altLang="en-US"/>
                  </a:p>
                </p:txBody>
              </p:sp>
              <p:sp>
                <p:nvSpPr>
                  <p:cNvPr id="72564" name="Freeform 3106"/>
                  <p:cNvSpPr>
                    <a:spLocks/>
                  </p:cNvSpPr>
                  <p:nvPr/>
                </p:nvSpPr>
                <p:spPr bwMode="auto">
                  <a:xfrm>
                    <a:off x="5201" y="2713"/>
                    <a:ext cx="19" cy="19"/>
                  </a:xfrm>
                  <a:custGeom>
                    <a:avLst/>
                    <a:gdLst>
                      <a:gd name="T0" fmla="*/ 0 w 19"/>
                      <a:gd name="T1" fmla="*/ 0 h 19"/>
                      <a:gd name="T2" fmla="*/ 16 w 19"/>
                      <a:gd name="T3" fmla="*/ 18 h 19"/>
                      <a:gd name="T4" fmla="*/ 18 w 19"/>
                      <a:gd name="T5" fmla="*/ 18 h 19"/>
                      <a:gd name="T6" fmla="*/ 2 w 19"/>
                      <a:gd name="T7" fmla="*/ 0 h 19"/>
                      <a:gd name="T8" fmla="*/ 0 w 19"/>
                      <a:gd name="T9" fmla="*/ 0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0"/>
                        </a:moveTo>
                        <a:lnTo>
                          <a:pt x="16" y="18"/>
                        </a:lnTo>
                        <a:lnTo>
                          <a:pt x="18" y="18"/>
                        </a:lnTo>
                        <a:lnTo>
                          <a:pt x="2" y="0"/>
                        </a:lnTo>
                        <a:lnTo>
                          <a:pt x="0" y="0"/>
                        </a:lnTo>
                      </a:path>
                    </a:pathLst>
                  </a:custGeom>
                  <a:solidFill>
                    <a:srgbClr val="000000"/>
                  </a:solidFill>
                  <a:ln w="9525" cap="rnd">
                    <a:noFill/>
                    <a:round/>
                    <a:headEnd/>
                    <a:tailEnd/>
                  </a:ln>
                </p:spPr>
                <p:txBody>
                  <a:bodyPr/>
                  <a:lstStyle/>
                  <a:p>
                    <a:endParaRPr lang="zh-CN" altLang="en-US"/>
                  </a:p>
                </p:txBody>
              </p:sp>
              <p:sp>
                <p:nvSpPr>
                  <p:cNvPr id="72565" name="Freeform 3107"/>
                  <p:cNvSpPr>
                    <a:spLocks/>
                  </p:cNvSpPr>
                  <p:nvPr/>
                </p:nvSpPr>
                <p:spPr bwMode="auto">
                  <a:xfrm>
                    <a:off x="5210" y="2709"/>
                    <a:ext cx="19" cy="19"/>
                  </a:xfrm>
                  <a:custGeom>
                    <a:avLst/>
                    <a:gdLst>
                      <a:gd name="T0" fmla="*/ 0 w 19"/>
                      <a:gd name="T1" fmla="*/ 0 h 19"/>
                      <a:gd name="T2" fmla="*/ 16 w 19"/>
                      <a:gd name="T3" fmla="*/ 18 h 19"/>
                      <a:gd name="T4" fmla="*/ 18 w 19"/>
                      <a:gd name="T5" fmla="*/ 18 h 19"/>
                      <a:gd name="T6" fmla="*/ 2 w 19"/>
                      <a:gd name="T7" fmla="*/ 0 h 19"/>
                      <a:gd name="T8" fmla="*/ 0 w 19"/>
                      <a:gd name="T9" fmla="*/ 0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0"/>
                        </a:moveTo>
                        <a:lnTo>
                          <a:pt x="16" y="18"/>
                        </a:lnTo>
                        <a:lnTo>
                          <a:pt x="18" y="18"/>
                        </a:lnTo>
                        <a:lnTo>
                          <a:pt x="2" y="0"/>
                        </a:lnTo>
                        <a:lnTo>
                          <a:pt x="0" y="0"/>
                        </a:lnTo>
                      </a:path>
                    </a:pathLst>
                  </a:custGeom>
                  <a:solidFill>
                    <a:srgbClr val="000000"/>
                  </a:solidFill>
                  <a:ln w="9525" cap="rnd">
                    <a:noFill/>
                    <a:round/>
                    <a:headEnd/>
                    <a:tailEnd/>
                  </a:ln>
                </p:spPr>
                <p:txBody>
                  <a:bodyPr/>
                  <a:lstStyle/>
                  <a:p>
                    <a:endParaRPr lang="zh-CN" altLang="en-US"/>
                  </a:p>
                </p:txBody>
              </p:sp>
              <p:sp>
                <p:nvSpPr>
                  <p:cNvPr id="72566" name="Freeform 3108"/>
                  <p:cNvSpPr>
                    <a:spLocks/>
                  </p:cNvSpPr>
                  <p:nvPr/>
                </p:nvSpPr>
                <p:spPr bwMode="auto">
                  <a:xfrm>
                    <a:off x="5218" y="2705"/>
                    <a:ext cx="19" cy="19"/>
                  </a:xfrm>
                  <a:custGeom>
                    <a:avLst/>
                    <a:gdLst>
                      <a:gd name="T0" fmla="*/ 0 w 19"/>
                      <a:gd name="T1" fmla="*/ 0 h 19"/>
                      <a:gd name="T2" fmla="*/ 16 w 19"/>
                      <a:gd name="T3" fmla="*/ 18 h 19"/>
                      <a:gd name="T4" fmla="*/ 18 w 19"/>
                      <a:gd name="T5" fmla="*/ 18 h 19"/>
                      <a:gd name="T6" fmla="*/ 2 w 19"/>
                      <a:gd name="T7" fmla="*/ 0 h 19"/>
                      <a:gd name="T8" fmla="*/ 0 w 19"/>
                      <a:gd name="T9" fmla="*/ 0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0"/>
                        </a:moveTo>
                        <a:lnTo>
                          <a:pt x="16" y="18"/>
                        </a:lnTo>
                        <a:lnTo>
                          <a:pt x="18" y="18"/>
                        </a:lnTo>
                        <a:lnTo>
                          <a:pt x="2" y="0"/>
                        </a:lnTo>
                        <a:lnTo>
                          <a:pt x="0" y="0"/>
                        </a:lnTo>
                      </a:path>
                    </a:pathLst>
                  </a:custGeom>
                  <a:solidFill>
                    <a:srgbClr val="000000"/>
                  </a:solidFill>
                  <a:ln w="9525" cap="rnd">
                    <a:noFill/>
                    <a:round/>
                    <a:headEnd/>
                    <a:tailEnd/>
                  </a:ln>
                </p:spPr>
                <p:txBody>
                  <a:bodyPr/>
                  <a:lstStyle/>
                  <a:p>
                    <a:endParaRPr lang="zh-CN" altLang="en-US"/>
                  </a:p>
                </p:txBody>
              </p:sp>
              <p:sp>
                <p:nvSpPr>
                  <p:cNvPr id="72567" name="Freeform 3109"/>
                  <p:cNvSpPr>
                    <a:spLocks/>
                  </p:cNvSpPr>
                  <p:nvPr/>
                </p:nvSpPr>
                <p:spPr bwMode="auto">
                  <a:xfrm>
                    <a:off x="5225" y="2704"/>
                    <a:ext cx="19" cy="19"/>
                  </a:xfrm>
                  <a:custGeom>
                    <a:avLst/>
                    <a:gdLst>
                      <a:gd name="T0" fmla="*/ 0 w 19"/>
                      <a:gd name="T1" fmla="*/ 0 h 19"/>
                      <a:gd name="T2" fmla="*/ 16 w 19"/>
                      <a:gd name="T3" fmla="*/ 18 h 19"/>
                      <a:gd name="T4" fmla="*/ 18 w 19"/>
                      <a:gd name="T5" fmla="*/ 18 h 19"/>
                      <a:gd name="T6" fmla="*/ 2 w 19"/>
                      <a:gd name="T7" fmla="*/ 0 h 19"/>
                      <a:gd name="T8" fmla="*/ 0 w 19"/>
                      <a:gd name="T9" fmla="*/ 0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0"/>
                        </a:moveTo>
                        <a:lnTo>
                          <a:pt x="16" y="18"/>
                        </a:lnTo>
                        <a:lnTo>
                          <a:pt x="18" y="18"/>
                        </a:lnTo>
                        <a:lnTo>
                          <a:pt x="2" y="0"/>
                        </a:lnTo>
                        <a:lnTo>
                          <a:pt x="0" y="0"/>
                        </a:lnTo>
                      </a:path>
                    </a:pathLst>
                  </a:custGeom>
                  <a:solidFill>
                    <a:srgbClr val="000000"/>
                  </a:solidFill>
                  <a:ln w="9525" cap="rnd">
                    <a:noFill/>
                    <a:round/>
                    <a:headEnd/>
                    <a:tailEnd/>
                  </a:ln>
                </p:spPr>
                <p:txBody>
                  <a:bodyPr/>
                  <a:lstStyle/>
                  <a:p>
                    <a:endParaRPr lang="zh-CN" altLang="en-US"/>
                  </a:p>
                </p:txBody>
              </p:sp>
              <p:sp>
                <p:nvSpPr>
                  <p:cNvPr id="72568" name="Freeform 3110"/>
                  <p:cNvSpPr>
                    <a:spLocks/>
                  </p:cNvSpPr>
                  <p:nvPr/>
                </p:nvSpPr>
                <p:spPr bwMode="auto">
                  <a:xfrm>
                    <a:off x="5226" y="2704"/>
                    <a:ext cx="19" cy="19"/>
                  </a:xfrm>
                  <a:custGeom>
                    <a:avLst/>
                    <a:gdLst>
                      <a:gd name="T0" fmla="*/ 18 w 19"/>
                      <a:gd name="T1" fmla="*/ 18 h 19"/>
                      <a:gd name="T2" fmla="*/ 18 w 19"/>
                      <a:gd name="T3" fmla="*/ 14 h 19"/>
                      <a:gd name="T4" fmla="*/ 18 w 19"/>
                      <a:gd name="T5" fmla="*/ 11 h 19"/>
                      <a:gd name="T6" fmla="*/ 16 w 19"/>
                      <a:gd name="T7" fmla="*/ 9 h 19"/>
                      <a:gd name="T8" fmla="*/ 13 w 19"/>
                      <a:gd name="T9" fmla="*/ 7 h 19"/>
                      <a:gd name="T10" fmla="*/ 11 w 19"/>
                      <a:gd name="T11" fmla="*/ 5 h 19"/>
                      <a:gd name="T12" fmla="*/ 9 w 19"/>
                      <a:gd name="T13" fmla="*/ 2 h 19"/>
                      <a:gd name="T14" fmla="*/ 4 w 19"/>
                      <a:gd name="T15" fmla="*/ 0 h 19"/>
                      <a:gd name="T16" fmla="*/ 0 w 19"/>
                      <a:gd name="T17" fmla="*/ 0 h 19"/>
                      <a:gd name="T18" fmla="*/ 18 w 19"/>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18" y="18"/>
                        </a:moveTo>
                        <a:lnTo>
                          <a:pt x="18" y="14"/>
                        </a:lnTo>
                        <a:lnTo>
                          <a:pt x="18" y="11"/>
                        </a:lnTo>
                        <a:lnTo>
                          <a:pt x="16" y="9"/>
                        </a:lnTo>
                        <a:lnTo>
                          <a:pt x="13" y="7"/>
                        </a:lnTo>
                        <a:lnTo>
                          <a:pt x="11" y="5"/>
                        </a:lnTo>
                        <a:lnTo>
                          <a:pt x="9" y="2"/>
                        </a:lnTo>
                        <a:lnTo>
                          <a:pt x="4" y="0"/>
                        </a:lnTo>
                        <a:lnTo>
                          <a:pt x="0" y="0"/>
                        </a:lnTo>
                        <a:lnTo>
                          <a:pt x="18" y="18"/>
                        </a:lnTo>
                      </a:path>
                    </a:pathLst>
                  </a:custGeom>
                  <a:solidFill>
                    <a:srgbClr val="000000"/>
                  </a:solidFill>
                  <a:ln w="9525" cap="rnd">
                    <a:noFill/>
                    <a:round/>
                    <a:headEnd/>
                    <a:tailEnd/>
                  </a:ln>
                </p:spPr>
                <p:txBody>
                  <a:bodyPr/>
                  <a:lstStyle/>
                  <a:p>
                    <a:endParaRPr lang="zh-CN" altLang="en-US"/>
                  </a:p>
                </p:txBody>
              </p:sp>
              <p:sp>
                <p:nvSpPr>
                  <p:cNvPr id="72569" name="Freeform 3111"/>
                  <p:cNvSpPr>
                    <a:spLocks/>
                  </p:cNvSpPr>
                  <p:nvPr/>
                </p:nvSpPr>
                <p:spPr bwMode="auto">
                  <a:xfrm>
                    <a:off x="5226" y="2704"/>
                    <a:ext cx="19" cy="19"/>
                  </a:xfrm>
                  <a:custGeom>
                    <a:avLst/>
                    <a:gdLst>
                      <a:gd name="T0" fmla="*/ 0 w 19"/>
                      <a:gd name="T1" fmla="*/ 2 h 19"/>
                      <a:gd name="T2" fmla="*/ 4 w 19"/>
                      <a:gd name="T3" fmla="*/ 2 h 19"/>
                      <a:gd name="T4" fmla="*/ 9 w 19"/>
                      <a:gd name="T5" fmla="*/ 5 h 19"/>
                      <a:gd name="T6" fmla="*/ 11 w 19"/>
                      <a:gd name="T7" fmla="*/ 5 h 19"/>
                      <a:gd name="T8" fmla="*/ 13 w 19"/>
                      <a:gd name="T9" fmla="*/ 7 h 19"/>
                      <a:gd name="T10" fmla="*/ 16 w 19"/>
                      <a:gd name="T11" fmla="*/ 9 h 19"/>
                      <a:gd name="T12" fmla="*/ 16 w 19"/>
                      <a:gd name="T13" fmla="*/ 11 h 19"/>
                      <a:gd name="T14" fmla="*/ 18 w 19"/>
                      <a:gd name="T15" fmla="*/ 14 h 19"/>
                      <a:gd name="T16" fmla="*/ 18 w 19"/>
                      <a:gd name="T17" fmla="*/ 18 h 19"/>
                      <a:gd name="T18" fmla="*/ 18 w 19"/>
                      <a:gd name="T19" fmla="*/ 14 h 19"/>
                      <a:gd name="T20" fmla="*/ 18 w 19"/>
                      <a:gd name="T21" fmla="*/ 11 h 19"/>
                      <a:gd name="T22" fmla="*/ 18 w 19"/>
                      <a:gd name="T23" fmla="*/ 9 h 19"/>
                      <a:gd name="T24" fmla="*/ 16 w 19"/>
                      <a:gd name="T25" fmla="*/ 7 h 19"/>
                      <a:gd name="T26" fmla="*/ 13 w 19"/>
                      <a:gd name="T27" fmla="*/ 5 h 19"/>
                      <a:gd name="T28" fmla="*/ 9 w 19"/>
                      <a:gd name="T29" fmla="*/ 2 h 19"/>
                      <a:gd name="T30" fmla="*/ 7 w 19"/>
                      <a:gd name="T31" fmla="*/ 0 h 19"/>
                      <a:gd name="T32" fmla="*/ 0 w 19"/>
                      <a:gd name="T33" fmla="*/ 0 h 19"/>
                      <a:gd name="T34" fmla="*/ 0 w 19"/>
                      <a:gd name="T35" fmla="*/ 2 h 1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
                      <a:gd name="T55" fmla="*/ 0 h 19"/>
                      <a:gd name="T56" fmla="*/ 19 w 19"/>
                      <a:gd name="T57" fmla="*/ 19 h 1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 h="19">
                        <a:moveTo>
                          <a:pt x="0" y="2"/>
                        </a:moveTo>
                        <a:lnTo>
                          <a:pt x="4" y="2"/>
                        </a:lnTo>
                        <a:lnTo>
                          <a:pt x="9" y="5"/>
                        </a:lnTo>
                        <a:lnTo>
                          <a:pt x="11" y="5"/>
                        </a:lnTo>
                        <a:lnTo>
                          <a:pt x="13" y="7"/>
                        </a:lnTo>
                        <a:lnTo>
                          <a:pt x="16" y="9"/>
                        </a:lnTo>
                        <a:lnTo>
                          <a:pt x="16" y="11"/>
                        </a:lnTo>
                        <a:lnTo>
                          <a:pt x="18" y="14"/>
                        </a:lnTo>
                        <a:lnTo>
                          <a:pt x="18" y="18"/>
                        </a:lnTo>
                        <a:lnTo>
                          <a:pt x="18" y="14"/>
                        </a:lnTo>
                        <a:lnTo>
                          <a:pt x="18" y="11"/>
                        </a:lnTo>
                        <a:lnTo>
                          <a:pt x="18" y="9"/>
                        </a:lnTo>
                        <a:lnTo>
                          <a:pt x="16" y="7"/>
                        </a:lnTo>
                        <a:lnTo>
                          <a:pt x="13" y="5"/>
                        </a:lnTo>
                        <a:lnTo>
                          <a:pt x="9" y="2"/>
                        </a:lnTo>
                        <a:lnTo>
                          <a:pt x="7" y="0"/>
                        </a:lnTo>
                        <a:lnTo>
                          <a:pt x="0" y="0"/>
                        </a:lnTo>
                        <a:lnTo>
                          <a:pt x="0" y="2"/>
                        </a:lnTo>
                      </a:path>
                    </a:pathLst>
                  </a:custGeom>
                  <a:solidFill>
                    <a:srgbClr val="000000"/>
                  </a:solidFill>
                  <a:ln w="9525" cap="rnd">
                    <a:noFill/>
                    <a:round/>
                    <a:headEnd/>
                    <a:tailEnd/>
                  </a:ln>
                </p:spPr>
                <p:txBody>
                  <a:bodyPr/>
                  <a:lstStyle/>
                  <a:p>
                    <a:endParaRPr lang="zh-CN" altLang="en-US"/>
                  </a:p>
                </p:txBody>
              </p:sp>
              <p:sp>
                <p:nvSpPr>
                  <p:cNvPr id="72570" name="Freeform 3112"/>
                  <p:cNvSpPr>
                    <a:spLocks/>
                  </p:cNvSpPr>
                  <p:nvPr/>
                </p:nvSpPr>
                <p:spPr bwMode="auto">
                  <a:xfrm>
                    <a:off x="5201" y="2721"/>
                    <a:ext cx="19" cy="19"/>
                  </a:xfrm>
                  <a:custGeom>
                    <a:avLst/>
                    <a:gdLst>
                      <a:gd name="T0" fmla="*/ 0 w 19"/>
                      <a:gd name="T1" fmla="*/ 0 h 19"/>
                      <a:gd name="T2" fmla="*/ 18 w 19"/>
                      <a:gd name="T3" fmla="*/ 18 h 19"/>
                      <a:gd name="T4" fmla="*/ 0 w 19"/>
                      <a:gd name="T5" fmla="*/ 0 h 19"/>
                      <a:gd name="T6" fmla="*/ 0 60000 65536"/>
                      <a:gd name="T7" fmla="*/ 0 60000 65536"/>
                      <a:gd name="T8" fmla="*/ 0 60000 65536"/>
                      <a:gd name="T9" fmla="*/ 0 w 19"/>
                      <a:gd name="T10" fmla="*/ 0 h 19"/>
                      <a:gd name="T11" fmla="*/ 19 w 19"/>
                      <a:gd name="T12" fmla="*/ 19 h 19"/>
                    </a:gdLst>
                    <a:ahLst/>
                    <a:cxnLst>
                      <a:cxn ang="T6">
                        <a:pos x="T0" y="T1"/>
                      </a:cxn>
                      <a:cxn ang="T7">
                        <a:pos x="T2" y="T3"/>
                      </a:cxn>
                      <a:cxn ang="T8">
                        <a:pos x="T4" y="T5"/>
                      </a:cxn>
                    </a:cxnLst>
                    <a:rect l="T9" t="T10" r="T11" b="T12"/>
                    <a:pathLst>
                      <a:path w="19" h="19">
                        <a:moveTo>
                          <a:pt x="0" y="0"/>
                        </a:moveTo>
                        <a:lnTo>
                          <a:pt x="18" y="18"/>
                        </a:lnTo>
                        <a:lnTo>
                          <a:pt x="0" y="0"/>
                        </a:lnTo>
                      </a:path>
                    </a:pathLst>
                  </a:custGeom>
                  <a:solidFill>
                    <a:srgbClr val="000000"/>
                  </a:solidFill>
                  <a:ln w="9525" cap="rnd">
                    <a:noFill/>
                    <a:round/>
                    <a:headEnd/>
                    <a:tailEnd/>
                  </a:ln>
                </p:spPr>
                <p:txBody>
                  <a:bodyPr/>
                  <a:lstStyle/>
                  <a:p>
                    <a:endParaRPr lang="zh-CN" altLang="en-US"/>
                  </a:p>
                </p:txBody>
              </p:sp>
              <p:sp>
                <p:nvSpPr>
                  <p:cNvPr id="72571" name="Freeform 3113"/>
                  <p:cNvSpPr>
                    <a:spLocks/>
                  </p:cNvSpPr>
                  <p:nvPr/>
                </p:nvSpPr>
                <p:spPr bwMode="auto">
                  <a:xfrm>
                    <a:off x="5132" y="2720"/>
                    <a:ext cx="67" cy="30"/>
                  </a:xfrm>
                  <a:custGeom>
                    <a:avLst/>
                    <a:gdLst>
                      <a:gd name="T0" fmla="*/ 66 w 67"/>
                      <a:gd name="T1" fmla="*/ 1 h 30"/>
                      <a:gd name="T2" fmla="*/ 66 w 67"/>
                      <a:gd name="T3" fmla="*/ 3 h 30"/>
                      <a:gd name="T4" fmla="*/ 64 w 67"/>
                      <a:gd name="T5" fmla="*/ 3 h 30"/>
                      <a:gd name="T6" fmla="*/ 62 w 67"/>
                      <a:gd name="T7" fmla="*/ 3 h 30"/>
                      <a:gd name="T8" fmla="*/ 62 w 67"/>
                      <a:gd name="T9" fmla="*/ 5 h 30"/>
                      <a:gd name="T10" fmla="*/ 60 w 67"/>
                      <a:gd name="T11" fmla="*/ 5 h 30"/>
                      <a:gd name="T12" fmla="*/ 58 w 67"/>
                      <a:gd name="T13" fmla="*/ 5 h 30"/>
                      <a:gd name="T14" fmla="*/ 56 w 67"/>
                      <a:gd name="T15" fmla="*/ 7 h 30"/>
                      <a:gd name="T16" fmla="*/ 54 w 67"/>
                      <a:gd name="T17" fmla="*/ 7 h 30"/>
                      <a:gd name="T18" fmla="*/ 52 w 67"/>
                      <a:gd name="T19" fmla="*/ 9 h 30"/>
                      <a:gd name="T20" fmla="*/ 48 w 67"/>
                      <a:gd name="T21" fmla="*/ 9 h 30"/>
                      <a:gd name="T22" fmla="*/ 46 w 67"/>
                      <a:gd name="T23" fmla="*/ 11 h 30"/>
                      <a:gd name="T24" fmla="*/ 44 w 67"/>
                      <a:gd name="T25" fmla="*/ 13 h 30"/>
                      <a:gd name="T26" fmla="*/ 40 w 67"/>
                      <a:gd name="T27" fmla="*/ 13 h 30"/>
                      <a:gd name="T28" fmla="*/ 38 w 67"/>
                      <a:gd name="T29" fmla="*/ 15 h 30"/>
                      <a:gd name="T30" fmla="*/ 36 w 67"/>
                      <a:gd name="T31" fmla="*/ 15 h 30"/>
                      <a:gd name="T32" fmla="*/ 34 w 67"/>
                      <a:gd name="T33" fmla="*/ 17 h 30"/>
                      <a:gd name="T34" fmla="*/ 30 w 67"/>
                      <a:gd name="T35" fmla="*/ 17 h 30"/>
                      <a:gd name="T36" fmla="*/ 28 w 67"/>
                      <a:gd name="T37" fmla="*/ 19 h 30"/>
                      <a:gd name="T38" fmla="*/ 26 w 67"/>
                      <a:gd name="T39" fmla="*/ 21 h 30"/>
                      <a:gd name="T40" fmla="*/ 22 w 67"/>
                      <a:gd name="T41" fmla="*/ 21 h 30"/>
                      <a:gd name="T42" fmla="*/ 20 w 67"/>
                      <a:gd name="T43" fmla="*/ 23 h 30"/>
                      <a:gd name="T44" fmla="*/ 18 w 67"/>
                      <a:gd name="T45" fmla="*/ 23 h 30"/>
                      <a:gd name="T46" fmla="*/ 16 w 67"/>
                      <a:gd name="T47" fmla="*/ 25 h 30"/>
                      <a:gd name="T48" fmla="*/ 14 w 67"/>
                      <a:gd name="T49" fmla="*/ 25 h 30"/>
                      <a:gd name="T50" fmla="*/ 12 w 67"/>
                      <a:gd name="T51" fmla="*/ 27 h 30"/>
                      <a:gd name="T52" fmla="*/ 10 w 67"/>
                      <a:gd name="T53" fmla="*/ 27 h 30"/>
                      <a:gd name="T54" fmla="*/ 8 w 67"/>
                      <a:gd name="T55" fmla="*/ 27 h 30"/>
                      <a:gd name="T56" fmla="*/ 8 w 67"/>
                      <a:gd name="T57" fmla="*/ 29 h 30"/>
                      <a:gd name="T58" fmla="*/ 6 w 67"/>
                      <a:gd name="T59" fmla="*/ 29 h 30"/>
                      <a:gd name="T60" fmla="*/ 4 w 67"/>
                      <a:gd name="T61" fmla="*/ 29 h 30"/>
                      <a:gd name="T62" fmla="*/ 0 w 67"/>
                      <a:gd name="T63" fmla="*/ 27 h 30"/>
                      <a:gd name="T64" fmla="*/ 58 w 67"/>
                      <a:gd name="T65" fmla="*/ 1 h 30"/>
                      <a:gd name="T66" fmla="*/ 60 w 67"/>
                      <a:gd name="T67" fmla="*/ 1 h 30"/>
                      <a:gd name="T68" fmla="*/ 60 w 67"/>
                      <a:gd name="T69" fmla="*/ 0 h 30"/>
                      <a:gd name="T70" fmla="*/ 62 w 67"/>
                      <a:gd name="T71" fmla="*/ 0 h 30"/>
                      <a:gd name="T72" fmla="*/ 64 w 67"/>
                      <a:gd name="T73" fmla="*/ 0 h 30"/>
                      <a:gd name="T74" fmla="*/ 64 w 67"/>
                      <a:gd name="T75" fmla="*/ 1 h 30"/>
                      <a:gd name="T76" fmla="*/ 66 w 67"/>
                      <a:gd name="T77" fmla="*/ 1 h 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7"/>
                      <a:gd name="T118" fmla="*/ 0 h 30"/>
                      <a:gd name="T119" fmla="*/ 67 w 67"/>
                      <a:gd name="T120" fmla="*/ 30 h 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7" h="30">
                        <a:moveTo>
                          <a:pt x="66" y="1"/>
                        </a:moveTo>
                        <a:lnTo>
                          <a:pt x="66" y="3"/>
                        </a:lnTo>
                        <a:lnTo>
                          <a:pt x="64" y="3"/>
                        </a:lnTo>
                        <a:lnTo>
                          <a:pt x="62" y="3"/>
                        </a:lnTo>
                        <a:lnTo>
                          <a:pt x="62" y="5"/>
                        </a:lnTo>
                        <a:lnTo>
                          <a:pt x="60" y="5"/>
                        </a:lnTo>
                        <a:lnTo>
                          <a:pt x="58" y="5"/>
                        </a:lnTo>
                        <a:lnTo>
                          <a:pt x="56" y="7"/>
                        </a:lnTo>
                        <a:lnTo>
                          <a:pt x="54" y="7"/>
                        </a:lnTo>
                        <a:lnTo>
                          <a:pt x="52" y="9"/>
                        </a:lnTo>
                        <a:lnTo>
                          <a:pt x="48" y="9"/>
                        </a:lnTo>
                        <a:lnTo>
                          <a:pt x="46" y="11"/>
                        </a:lnTo>
                        <a:lnTo>
                          <a:pt x="44" y="13"/>
                        </a:lnTo>
                        <a:lnTo>
                          <a:pt x="40" y="13"/>
                        </a:lnTo>
                        <a:lnTo>
                          <a:pt x="38" y="15"/>
                        </a:lnTo>
                        <a:lnTo>
                          <a:pt x="36" y="15"/>
                        </a:lnTo>
                        <a:lnTo>
                          <a:pt x="34" y="17"/>
                        </a:lnTo>
                        <a:lnTo>
                          <a:pt x="30" y="17"/>
                        </a:lnTo>
                        <a:lnTo>
                          <a:pt x="28" y="19"/>
                        </a:lnTo>
                        <a:lnTo>
                          <a:pt x="26" y="21"/>
                        </a:lnTo>
                        <a:lnTo>
                          <a:pt x="22" y="21"/>
                        </a:lnTo>
                        <a:lnTo>
                          <a:pt x="20" y="23"/>
                        </a:lnTo>
                        <a:lnTo>
                          <a:pt x="18" y="23"/>
                        </a:lnTo>
                        <a:lnTo>
                          <a:pt x="16" y="25"/>
                        </a:lnTo>
                        <a:lnTo>
                          <a:pt x="14" y="25"/>
                        </a:lnTo>
                        <a:lnTo>
                          <a:pt x="12" y="27"/>
                        </a:lnTo>
                        <a:lnTo>
                          <a:pt x="10" y="27"/>
                        </a:lnTo>
                        <a:lnTo>
                          <a:pt x="8" y="27"/>
                        </a:lnTo>
                        <a:lnTo>
                          <a:pt x="8" y="29"/>
                        </a:lnTo>
                        <a:lnTo>
                          <a:pt x="6" y="29"/>
                        </a:lnTo>
                        <a:lnTo>
                          <a:pt x="4" y="29"/>
                        </a:lnTo>
                        <a:lnTo>
                          <a:pt x="0" y="27"/>
                        </a:lnTo>
                        <a:lnTo>
                          <a:pt x="58" y="1"/>
                        </a:lnTo>
                        <a:lnTo>
                          <a:pt x="60" y="1"/>
                        </a:lnTo>
                        <a:lnTo>
                          <a:pt x="60" y="0"/>
                        </a:lnTo>
                        <a:lnTo>
                          <a:pt x="62" y="0"/>
                        </a:lnTo>
                        <a:lnTo>
                          <a:pt x="64" y="0"/>
                        </a:lnTo>
                        <a:lnTo>
                          <a:pt x="64" y="1"/>
                        </a:lnTo>
                        <a:lnTo>
                          <a:pt x="66" y="1"/>
                        </a:lnTo>
                      </a:path>
                    </a:pathLst>
                  </a:custGeom>
                  <a:solidFill>
                    <a:srgbClr val="000000"/>
                  </a:solidFill>
                  <a:ln w="9525" cap="rnd">
                    <a:noFill/>
                    <a:round/>
                    <a:headEnd/>
                    <a:tailEnd/>
                  </a:ln>
                </p:spPr>
                <p:txBody>
                  <a:bodyPr/>
                  <a:lstStyle/>
                  <a:p>
                    <a:endParaRPr lang="zh-CN" altLang="en-US"/>
                  </a:p>
                </p:txBody>
              </p:sp>
              <p:sp>
                <p:nvSpPr>
                  <p:cNvPr id="72572" name="Freeform 3114"/>
                  <p:cNvSpPr>
                    <a:spLocks/>
                  </p:cNvSpPr>
                  <p:nvPr/>
                </p:nvSpPr>
                <p:spPr bwMode="auto">
                  <a:xfrm>
                    <a:off x="5207" y="2721"/>
                    <a:ext cx="19" cy="19"/>
                  </a:xfrm>
                  <a:custGeom>
                    <a:avLst/>
                    <a:gdLst>
                      <a:gd name="T0" fmla="*/ 0 w 19"/>
                      <a:gd name="T1" fmla="*/ 18 h 19"/>
                      <a:gd name="T2" fmla="*/ 18 w 19"/>
                      <a:gd name="T3" fmla="*/ 9 h 19"/>
                      <a:gd name="T4" fmla="*/ 18 w 19"/>
                      <a:gd name="T5" fmla="*/ 0 h 19"/>
                      <a:gd name="T6" fmla="*/ 18 w 19"/>
                      <a:gd name="T7" fmla="*/ 9 h 19"/>
                      <a:gd name="T8" fmla="*/ 0 w 19"/>
                      <a:gd name="T9" fmla="*/ 9 h 19"/>
                      <a:gd name="T10" fmla="*/ 0 w 19"/>
                      <a:gd name="T11" fmla="*/ 18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0" y="18"/>
                        </a:moveTo>
                        <a:lnTo>
                          <a:pt x="18" y="9"/>
                        </a:lnTo>
                        <a:lnTo>
                          <a:pt x="18" y="0"/>
                        </a:lnTo>
                        <a:lnTo>
                          <a:pt x="18" y="9"/>
                        </a:lnTo>
                        <a:lnTo>
                          <a:pt x="0" y="9"/>
                        </a:lnTo>
                        <a:lnTo>
                          <a:pt x="0" y="18"/>
                        </a:lnTo>
                      </a:path>
                    </a:pathLst>
                  </a:custGeom>
                  <a:solidFill>
                    <a:srgbClr val="000000"/>
                  </a:solidFill>
                  <a:ln w="9525" cap="rnd">
                    <a:noFill/>
                    <a:round/>
                    <a:headEnd/>
                    <a:tailEnd/>
                  </a:ln>
                </p:spPr>
                <p:txBody>
                  <a:bodyPr/>
                  <a:lstStyle/>
                  <a:p>
                    <a:endParaRPr lang="zh-CN" altLang="en-US"/>
                  </a:p>
                </p:txBody>
              </p:sp>
              <p:sp>
                <p:nvSpPr>
                  <p:cNvPr id="72573" name="Freeform 3115"/>
                  <p:cNvSpPr>
                    <a:spLocks/>
                  </p:cNvSpPr>
                  <p:nvPr/>
                </p:nvSpPr>
                <p:spPr bwMode="auto">
                  <a:xfrm>
                    <a:off x="5136" y="2723"/>
                    <a:ext cx="61" cy="27"/>
                  </a:xfrm>
                  <a:custGeom>
                    <a:avLst/>
                    <a:gdLst>
                      <a:gd name="T0" fmla="*/ 0 w 61"/>
                      <a:gd name="T1" fmla="*/ 26 h 27"/>
                      <a:gd name="T2" fmla="*/ 2 w 61"/>
                      <a:gd name="T3" fmla="*/ 26 h 27"/>
                      <a:gd name="T4" fmla="*/ 4 w 61"/>
                      <a:gd name="T5" fmla="*/ 26 h 27"/>
                      <a:gd name="T6" fmla="*/ 6 w 61"/>
                      <a:gd name="T7" fmla="*/ 24 h 27"/>
                      <a:gd name="T8" fmla="*/ 8 w 61"/>
                      <a:gd name="T9" fmla="*/ 24 h 27"/>
                      <a:gd name="T10" fmla="*/ 10 w 61"/>
                      <a:gd name="T11" fmla="*/ 22 h 27"/>
                      <a:gd name="T12" fmla="*/ 12 w 61"/>
                      <a:gd name="T13" fmla="*/ 22 h 27"/>
                      <a:gd name="T14" fmla="*/ 14 w 61"/>
                      <a:gd name="T15" fmla="*/ 20 h 27"/>
                      <a:gd name="T16" fmla="*/ 16 w 61"/>
                      <a:gd name="T17" fmla="*/ 20 h 27"/>
                      <a:gd name="T18" fmla="*/ 20 w 61"/>
                      <a:gd name="T19" fmla="*/ 18 h 27"/>
                      <a:gd name="T20" fmla="*/ 22 w 61"/>
                      <a:gd name="T21" fmla="*/ 18 h 27"/>
                      <a:gd name="T22" fmla="*/ 24 w 61"/>
                      <a:gd name="T23" fmla="*/ 16 h 27"/>
                      <a:gd name="T24" fmla="*/ 28 w 61"/>
                      <a:gd name="T25" fmla="*/ 16 h 27"/>
                      <a:gd name="T26" fmla="*/ 30 w 61"/>
                      <a:gd name="T27" fmla="*/ 14 h 27"/>
                      <a:gd name="T28" fmla="*/ 32 w 61"/>
                      <a:gd name="T29" fmla="*/ 12 h 27"/>
                      <a:gd name="T30" fmla="*/ 36 w 61"/>
                      <a:gd name="T31" fmla="*/ 12 h 27"/>
                      <a:gd name="T32" fmla="*/ 38 w 61"/>
                      <a:gd name="T33" fmla="*/ 10 h 27"/>
                      <a:gd name="T34" fmla="*/ 40 w 61"/>
                      <a:gd name="T35" fmla="*/ 10 h 27"/>
                      <a:gd name="T36" fmla="*/ 44 w 61"/>
                      <a:gd name="T37" fmla="*/ 8 h 27"/>
                      <a:gd name="T38" fmla="*/ 46 w 61"/>
                      <a:gd name="T39" fmla="*/ 8 h 27"/>
                      <a:gd name="T40" fmla="*/ 48 w 61"/>
                      <a:gd name="T41" fmla="*/ 6 h 27"/>
                      <a:gd name="T42" fmla="*/ 50 w 61"/>
                      <a:gd name="T43" fmla="*/ 6 h 27"/>
                      <a:gd name="T44" fmla="*/ 52 w 61"/>
                      <a:gd name="T45" fmla="*/ 4 h 27"/>
                      <a:gd name="T46" fmla="*/ 54 w 61"/>
                      <a:gd name="T47" fmla="*/ 4 h 27"/>
                      <a:gd name="T48" fmla="*/ 56 w 61"/>
                      <a:gd name="T49" fmla="*/ 2 h 27"/>
                      <a:gd name="T50" fmla="*/ 58 w 61"/>
                      <a:gd name="T51" fmla="*/ 2 h 27"/>
                      <a:gd name="T52" fmla="*/ 60 w 61"/>
                      <a:gd name="T53" fmla="*/ 2 h 27"/>
                      <a:gd name="T54" fmla="*/ 60 w 61"/>
                      <a:gd name="T55" fmla="*/ 0 h 27"/>
                      <a:gd name="T56" fmla="*/ 58 w 61"/>
                      <a:gd name="T57" fmla="*/ 0 h 27"/>
                      <a:gd name="T58" fmla="*/ 58 w 61"/>
                      <a:gd name="T59" fmla="*/ 2 h 27"/>
                      <a:gd name="T60" fmla="*/ 56 w 61"/>
                      <a:gd name="T61" fmla="*/ 2 h 27"/>
                      <a:gd name="T62" fmla="*/ 54 w 61"/>
                      <a:gd name="T63" fmla="*/ 4 h 27"/>
                      <a:gd name="T64" fmla="*/ 52 w 61"/>
                      <a:gd name="T65" fmla="*/ 4 h 27"/>
                      <a:gd name="T66" fmla="*/ 50 w 61"/>
                      <a:gd name="T67" fmla="*/ 4 h 27"/>
                      <a:gd name="T68" fmla="*/ 48 w 61"/>
                      <a:gd name="T69" fmla="*/ 6 h 27"/>
                      <a:gd name="T70" fmla="*/ 44 w 61"/>
                      <a:gd name="T71" fmla="*/ 6 h 27"/>
                      <a:gd name="T72" fmla="*/ 42 w 61"/>
                      <a:gd name="T73" fmla="*/ 8 h 27"/>
                      <a:gd name="T74" fmla="*/ 40 w 61"/>
                      <a:gd name="T75" fmla="*/ 10 h 27"/>
                      <a:gd name="T76" fmla="*/ 38 w 61"/>
                      <a:gd name="T77" fmla="*/ 10 h 27"/>
                      <a:gd name="T78" fmla="*/ 34 w 61"/>
                      <a:gd name="T79" fmla="*/ 12 h 27"/>
                      <a:gd name="T80" fmla="*/ 32 w 61"/>
                      <a:gd name="T81" fmla="*/ 12 h 27"/>
                      <a:gd name="T82" fmla="*/ 30 w 61"/>
                      <a:gd name="T83" fmla="*/ 14 h 27"/>
                      <a:gd name="T84" fmla="*/ 26 w 61"/>
                      <a:gd name="T85" fmla="*/ 14 h 27"/>
                      <a:gd name="T86" fmla="*/ 24 w 61"/>
                      <a:gd name="T87" fmla="*/ 16 h 27"/>
                      <a:gd name="T88" fmla="*/ 22 w 61"/>
                      <a:gd name="T89" fmla="*/ 18 h 27"/>
                      <a:gd name="T90" fmla="*/ 18 w 61"/>
                      <a:gd name="T91" fmla="*/ 18 h 27"/>
                      <a:gd name="T92" fmla="*/ 16 w 61"/>
                      <a:gd name="T93" fmla="*/ 20 h 27"/>
                      <a:gd name="T94" fmla="*/ 14 w 61"/>
                      <a:gd name="T95" fmla="*/ 20 h 27"/>
                      <a:gd name="T96" fmla="*/ 12 w 61"/>
                      <a:gd name="T97" fmla="*/ 22 h 27"/>
                      <a:gd name="T98" fmla="*/ 10 w 61"/>
                      <a:gd name="T99" fmla="*/ 22 h 27"/>
                      <a:gd name="T100" fmla="*/ 8 w 61"/>
                      <a:gd name="T101" fmla="*/ 22 h 27"/>
                      <a:gd name="T102" fmla="*/ 6 w 61"/>
                      <a:gd name="T103" fmla="*/ 24 h 27"/>
                      <a:gd name="T104" fmla="*/ 4 w 61"/>
                      <a:gd name="T105" fmla="*/ 24 h 27"/>
                      <a:gd name="T106" fmla="*/ 2 w 61"/>
                      <a:gd name="T107" fmla="*/ 24 h 27"/>
                      <a:gd name="T108" fmla="*/ 2 w 61"/>
                      <a:gd name="T109" fmla="*/ 26 h 27"/>
                      <a:gd name="T110" fmla="*/ 0 w 61"/>
                      <a:gd name="T111" fmla="*/ 26 h 27"/>
                      <a:gd name="T112" fmla="*/ 2 w 61"/>
                      <a:gd name="T113" fmla="*/ 26 h 27"/>
                      <a:gd name="T114" fmla="*/ 0 w 61"/>
                      <a:gd name="T115" fmla="*/ 26 h 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1"/>
                      <a:gd name="T175" fmla="*/ 0 h 27"/>
                      <a:gd name="T176" fmla="*/ 61 w 61"/>
                      <a:gd name="T177" fmla="*/ 27 h 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1" h="27">
                        <a:moveTo>
                          <a:pt x="0" y="26"/>
                        </a:moveTo>
                        <a:lnTo>
                          <a:pt x="2" y="26"/>
                        </a:lnTo>
                        <a:lnTo>
                          <a:pt x="4" y="26"/>
                        </a:lnTo>
                        <a:lnTo>
                          <a:pt x="6" y="24"/>
                        </a:lnTo>
                        <a:lnTo>
                          <a:pt x="8" y="24"/>
                        </a:lnTo>
                        <a:lnTo>
                          <a:pt x="10" y="22"/>
                        </a:lnTo>
                        <a:lnTo>
                          <a:pt x="12" y="22"/>
                        </a:lnTo>
                        <a:lnTo>
                          <a:pt x="14" y="20"/>
                        </a:lnTo>
                        <a:lnTo>
                          <a:pt x="16" y="20"/>
                        </a:lnTo>
                        <a:lnTo>
                          <a:pt x="20" y="18"/>
                        </a:lnTo>
                        <a:lnTo>
                          <a:pt x="22" y="18"/>
                        </a:lnTo>
                        <a:lnTo>
                          <a:pt x="24" y="16"/>
                        </a:lnTo>
                        <a:lnTo>
                          <a:pt x="28" y="16"/>
                        </a:lnTo>
                        <a:lnTo>
                          <a:pt x="30" y="14"/>
                        </a:lnTo>
                        <a:lnTo>
                          <a:pt x="32" y="12"/>
                        </a:lnTo>
                        <a:lnTo>
                          <a:pt x="36" y="12"/>
                        </a:lnTo>
                        <a:lnTo>
                          <a:pt x="38" y="10"/>
                        </a:lnTo>
                        <a:lnTo>
                          <a:pt x="40" y="10"/>
                        </a:lnTo>
                        <a:lnTo>
                          <a:pt x="44" y="8"/>
                        </a:lnTo>
                        <a:lnTo>
                          <a:pt x="46" y="8"/>
                        </a:lnTo>
                        <a:lnTo>
                          <a:pt x="48" y="6"/>
                        </a:lnTo>
                        <a:lnTo>
                          <a:pt x="50" y="6"/>
                        </a:lnTo>
                        <a:lnTo>
                          <a:pt x="52" y="4"/>
                        </a:lnTo>
                        <a:lnTo>
                          <a:pt x="54" y="4"/>
                        </a:lnTo>
                        <a:lnTo>
                          <a:pt x="56" y="2"/>
                        </a:lnTo>
                        <a:lnTo>
                          <a:pt x="58" y="2"/>
                        </a:lnTo>
                        <a:lnTo>
                          <a:pt x="60" y="2"/>
                        </a:lnTo>
                        <a:lnTo>
                          <a:pt x="60" y="0"/>
                        </a:lnTo>
                        <a:lnTo>
                          <a:pt x="58" y="0"/>
                        </a:lnTo>
                        <a:lnTo>
                          <a:pt x="58" y="2"/>
                        </a:lnTo>
                        <a:lnTo>
                          <a:pt x="56" y="2"/>
                        </a:lnTo>
                        <a:lnTo>
                          <a:pt x="54" y="4"/>
                        </a:lnTo>
                        <a:lnTo>
                          <a:pt x="52" y="4"/>
                        </a:lnTo>
                        <a:lnTo>
                          <a:pt x="50" y="4"/>
                        </a:lnTo>
                        <a:lnTo>
                          <a:pt x="48" y="6"/>
                        </a:lnTo>
                        <a:lnTo>
                          <a:pt x="44" y="6"/>
                        </a:lnTo>
                        <a:lnTo>
                          <a:pt x="42" y="8"/>
                        </a:lnTo>
                        <a:lnTo>
                          <a:pt x="40" y="10"/>
                        </a:lnTo>
                        <a:lnTo>
                          <a:pt x="38" y="10"/>
                        </a:lnTo>
                        <a:lnTo>
                          <a:pt x="34" y="12"/>
                        </a:lnTo>
                        <a:lnTo>
                          <a:pt x="32" y="12"/>
                        </a:lnTo>
                        <a:lnTo>
                          <a:pt x="30" y="14"/>
                        </a:lnTo>
                        <a:lnTo>
                          <a:pt x="26" y="14"/>
                        </a:lnTo>
                        <a:lnTo>
                          <a:pt x="24" y="16"/>
                        </a:lnTo>
                        <a:lnTo>
                          <a:pt x="22" y="18"/>
                        </a:lnTo>
                        <a:lnTo>
                          <a:pt x="18" y="18"/>
                        </a:lnTo>
                        <a:lnTo>
                          <a:pt x="16" y="20"/>
                        </a:lnTo>
                        <a:lnTo>
                          <a:pt x="14" y="20"/>
                        </a:lnTo>
                        <a:lnTo>
                          <a:pt x="12" y="22"/>
                        </a:lnTo>
                        <a:lnTo>
                          <a:pt x="10" y="22"/>
                        </a:lnTo>
                        <a:lnTo>
                          <a:pt x="8" y="22"/>
                        </a:lnTo>
                        <a:lnTo>
                          <a:pt x="6" y="24"/>
                        </a:lnTo>
                        <a:lnTo>
                          <a:pt x="4" y="24"/>
                        </a:lnTo>
                        <a:lnTo>
                          <a:pt x="2" y="24"/>
                        </a:lnTo>
                        <a:lnTo>
                          <a:pt x="2" y="26"/>
                        </a:lnTo>
                        <a:lnTo>
                          <a:pt x="0" y="26"/>
                        </a:lnTo>
                        <a:lnTo>
                          <a:pt x="2" y="26"/>
                        </a:lnTo>
                        <a:lnTo>
                          <a:pt x="0" y="26"/>
                        </a:lnTo>
                      </a:path>
                    </a:pathLst>
                  </a:custGeom>
                  <a:solidFill>
                    <a:srgbClr val="000000"/>
                  </a:solidFill>
                  <a:ln w="9525" cap="rnd">
                    <a:noFill/>
                    <a:round/>
                    <a:headEnd/>
                    <a:tailEnd/>
                  </a:ln>
                </p:spPr>
                <p:txBody>
                  <a:bodyPr/>
                  <a:lstStyle/>
                  <a:p>
                    <a:endParaRPr lang="zh-CN" altLang="en-US"/>
                  </a:p>
                </p:txBody>
              </p:sp>
              <p:sp>
                <p:nvSpPr>
                  <p:cNvPr id="72574" name="Freeform 3116"/>
                  <p:cNvSpPr>
                    <a:spLocks/>
                  </p:cNvSpPr>
                  <p:nvPr/>
                </p:nvSpPr>
                <p:spPr bwMode="auto">
                  <a:xfrm>
                    <a:off x="5131" y="2721"/>
                    <a:ext cx="60" cy="27"/>
                  </a:xfrm>
                  <a:custGeom>
                    <a:avLst/>
                    <a:gdLst>
                      <a:gd name="T0" fmla="*/ 59 w 60"/>
                      <a:gd name="T1" fmla="*/ 0 h 27"/>
                      <a:gd name="T2" fmla="*/ 0 w 60"/>
                      <a:gd name="T3" fmla="*/ 26 h 27"/>
                      <a:gd name="T4" fmla="*/ 1 w 60"/>
                      <a:gd name="T5" fmla="*/ 26 h 27"/>
                      <a:gd name="T6" fmla="*/ 59 w 60"/>
                      <a:gd name="T7" fmla="*/ 0 h 27"/>
                      <a:gd name="T8" fmla="*/ 59 w 60"/>
                      <a:gd name="T9" fmla="*/ 0 h 27"/>
                      <a:gd name="T10" fmla="*/ 0 60000 65536"/>
                      <a:gd name="T11" fmla="*/ 0 60000 65536"/>
                      <a:gd name="T12" fmla="*/ 0 60000 65536"/>
                      <a:gd name="T13" fmla="*/ 0 60000 65536"/>
                      <a:gd name="T14" fmla="*/ 0 60000 65536"/>
                      <a:gd name="T15" fmla="*/ 0 w 60"/>
                      <a:gd name="T16" fmla="*/ 0 h 27"/>
                      <a:gd name="T17" fmla="*/ 60 w 60"/>
                      <a:gd name="T18" fmla="*/ 27 h 27"/>
                    </a:gdLst>
                    <a:ahLst/>
                    <a:cxnLst>
                      <a:cxn ang="T10">
                        <a:pos x="T0" y="T1"/>
                      </a:cxn>
                      <a:cxn ang="T11">
                        <a:pos x="T2" y="T3"/>
                      </a:cxn>
                      <a:cxn ang="T12">
                        <a:pos x="T4" y="T5"/>
                      </a:cxn>
                      <a:cxn ang="T13">
                        <a:pos x="T6" y="T7"/>
                      </a:cxn>
                      <a:cxn ang="T14">
                        <a:pos x="T8" y="T9"/>
                      </a:cxn>
                    </a:cxnLst>
                    <a:rect l="T15" t="T16" r="T17" b="T18"/>
                    <a:pathLst>
                      <a:path w="60" h="27">
                        <a:moveTo>
                          <a:pt x="59" y="0"/>
                        </a:moveTo>
                        <a:lnTo>
                          <a:pt x="0" y="26"/>
                        </a:lnTo>
                        <a:lnTo>
                          <a:pt x="1" y="26"/>
                        </a:lnTo>
                        <a:lnTo>
                          <a:pt x="59" y="0"/>
                        </a:lnTo>
                      </a:path>
                    </a:pathLst>
                  </a:custGeom>
                  <a:solidFill>
                    <a:srgbClr val="000000"/>
                  </a:solidFill>
                  <a:ln w="9525" cap="rnd">
                    <a:noFill/>
                    <a:round/>
                    <a:headEnd/>
                    <a:tailEnd/>
                  </a:ln>
                </p:spPr>
                <p:txBody>
                  <a:bodyPr/>
                  <a:lstStyle/>
                  <a:p>
                    <a:endParaRPr lang="zh-CN" altLang="en-US"/>
                  </a:p>
                </p:txBody>
              </p:sp>
              <p:sp>
                <p:nvSpPr>
                  <p:cNvPr id="72575" name="Freeform 3117"/>
                  <p:cNvSpPr>
                    <a:spLocks/>
                  </p:cNvSpPr>
                  <p:nvPr/>
                </p:nvSpPr>
                <p:spPr bwMode="auto">
                  <a:xfrm>
                    <a:off x="5191" y="2720"/>
                    <a:ext cx="20" cy="1"/>
                  </a:xfrm>
                  <a:custGeom>
                    <a:avLst/>
                    <a:gdLst>
                      <a:gd name="T0" fmla="*/ 19 w 20"/>
                      <a:gd name="T1" fmla="*/ 0 h 1"/>
                      <a:gd name="T2" fmla="*/ 15 w 20"/>
                      <a:gd name="T3" fmla="*/ 0 h 1"/>
                      <a:gd name="T4" fmla="*/ 10 w 20"/>
                      <a:gd name="T5" fmla="*/ 0 h 1"/>
                      <a:gd name="T6" fmla="*/ 5 w 20"/>
                      <a:gd name="T7" fmla="*/ 0 h 1"/>
                      <a:gd name="T8" fmla="*/ 0 w 20"/>
                      <a:gd name="T9" fmla="*/ 0 h 1"/>
                      <a:gd name="T10" fmla="*/ 5 w 20"/>
                      <a:gd name="T11" fmla="*/ 0 h 1"/>
                      <a:gd name="T12" fmla="*/ 10 w 20"/>
                      <a:gd name="T13" fmla="*/ 0 h 1"/>
                      <a:gd name="T14" fmla="*/ 15 w 20"/>
                      <a:gd name="T15" fmla="*/ 0 h 1"/>
                      <a:gd name="T16" fmla="*/ 19 w 20"/>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
                      <a:gd name="T29" fmla="*/ 20 w 20"/>
                      <a:gd name="T30" fmla="*/ 1 h 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
                        <a:moveTo>
                          <a:pt x="19" y="0"/>
                        </a:moveTo>
                        <a:lnTo>
                          <a:pt x="15" y="0"/>
                        </a:lnTo>
                        <a:lnTo>
                          <a:pt x="10" y="0"/>
                        </a:lnTo>
                        <a:lnTo>
                          <a:pt x="5" y="0"/>
                        </a:lnTo>
                        <a:lnTo>
                          <a:pt x="0" y="0"/>
                        </a:lnTo>
                        <a:lnTo>
                          <a:pt x="5" y="0"/>
                        </a:lnTo>
                        <a:lnTo>
                          <a:pt x="10" y="0"/>
                        </a:lnTo>
                        <a:lnTo>
                          <a:pt x="15" y="0"/>
                        </a:lnTo>
                        <a:lnTo>
                          <a:pt x="19" y="0"/>
                        </a:lnTo>
                      </a:path>
                    </a:pathLst>
                  </a:custGeom>
                  <a:solidFill>
                    <a:srgbClr val="000000"/>
                  </a:solidFill>
                  <a:ln w="9525" cap="rnd">
                    <a:noFill/>
                    <a:round/>
                    <a:headEnd/>
                    <a:tailEnd/>
                  </a:ln>
                </p:spPr>
                <p:txBody>
                  <a:bodyPr/>
                  <a:lstStyle/>
                  <a:p>
                    <a:endParaRPr lang="zh-CN" altLang="en-US"/>
                  </a:p>
                </p:txBody>
              </p:sp>
              <p:sp>
                <p:nvSpPr>
                  <p:cNvPr id="72576" name="Freeform 3118"/>
                  <p:cNvSpPr>
                    <a:spLocks/>
                  </p:cNvSpPr>
                  <p:nvPr/>
                </p:nvSpPr>
                <p:spPr bwMode="auto">
                  <a:xfrm>
                    <a:off x="5198" y="2727"/>
                    <a:ext cx="1" cy="20"/>
                  </a:xfrm>
                  <a:custGeom>
                    <a:avLst/>
                    <a:gdLst>
                      <a:gd name="T0" fmla="*/ 0 w 1"/>
                      <a:gd name="T1" fmla="*/ 19 h 20"/>
                      <a:gd name="T2" fmla="*/ 0 w 1"/>
                      <a:gd name="T3" fmla="*/ 0 h 20"/>
                      <a:gd name="T4" fmla="*/ 0 w 1"/>
                      <a:gd name="T5" fmla="*/ 19 h 20"/>
                      <a:gd name="T6" fmla="*/ 0 w 1"/>
                      <a:gd name="T7" fmla="*/ 19 h 20"/>
                      <a:gd name="T8" fmla="*/ 0 60000 65536"/>
                      <a:gd name="T9" fmla="*/ 0 60000 65536"/>
                      <a:gd name="T10" fmla="*/ 0 60000 65536"/>
                      <a:gd name="T11" fmla="*/ 0 60000 65536"/>
                      <a:gd name="T12" fmla="*/ 0 w 1"/>
                      <a:gd name="T13" fmla="*/ 0 h 20"/>
                      <a:gd name="T14" fmla="*/ 1 w 1"/>
                      <a:gd name="T15" fmla="*/ 20 h 20"/>
                    </a:gdLst>
                    <a:ahLst/>
                    <a:cxnLst>
                      <a:cxn ang="T8">
                        <a:pos x="T0" y="T1"/>
                      </a:cxn>
                      <a:cxn ang="T9">
                        <a:pos x="T2" y="T3"/>
                      </a:cxn>
                      <a:cxn ang="T10">
                        <a:pos x="T4" y="T5"/>
                      </a:cxn>
                      <a:cxn ang="T11">
                        <a:pos x="T6" y="T7"/>
                      </a:cxn>
                    </a:cxnLst>
                    <a:rect l="T12" t="T13" r="T14" b="T15"/>
                    <a:pathLst>
                      <a:path w="1" h="20">
                        <a:moveTo>
                          <a:pt x="0" y="19"/>
                        </a:moveTo>
                        <a:lnTo>
                          <a:pt x="0" y="0"/>
                        </a:lnTo>
                        <a:lnTo>
                          <a:pt x="0" y="19"/>
                        </a:lnTo>
                      </a:path>
                    </a:pathLst>
                  </a:custGeom>
                  <a:solidFill>
                    <a:srgbClr val="000000"/>
                  </a:solidFill>
                  <a:ln w="9525" cap="rnd">
                    <a:noFill/>
                    <a:round/>
                    <a:headEnd/>
                    <a:tailEnd/>
                  </a:ln>
                </p:spPr>
                <p:txBody>
                  <a:bodyPr/>
                  <a:lstStyle/>
                  <a:p>
                    <a:endParaRPr lang="zh-CN" altLang="en-US"/>
                  </a:p>
                </p:txBody>
              </p:sp>
              <p:sp>
                <p:nvSpPr>
                  <p:cNvPr id="72577" name="Freeform 3119"/>
                  <p:cNvSpPr>
                    <a:spLocks/>
                  </p:cNvSpPr>
                  <p:nvPr/>
                </p:nvSpPr>
                <p:spPr bwMode="auto">
                  <a:xfrm>
                    <a:off x="5280" y="2675"/>
                    <a:ext cx="18" cy="19"/>
                  </a:xfrm>
                  <a:custGeom>
                    <a:avLst/>
                    <a:gdLst>
                      <a:gd name="T0" fmla="*/ 17 w 18"/>
                      <a:gd name="T1" fmla="*/ 18 h 19"/>
                      <a:gd name="T2" fmla="*/ 17 w 18"/>
                      <a:gd name="T3" fmla="*/ 16 h 19"/>
                      <a:gd name="T4" fmla="*/ 15 w 18"/>
                      <a:gd name="T5" fmla="*/ 14 h 19"/>
                      <a:gd name="T6" fmla="*/ 15 w 18"/>
                      <a:gd name="T7" fmla="*/ 11 h 19"/>
                      <a:gd name="T8" fmla="*/ 13 w 18"/>
                      <a:gd name="T9" fmla="*/ 9 h 19"/>
                      <a:gd name="T10" fmla="*/ 11 w 18"/>
                      <a:gd name="T11" fmla="*/ 7 h 19"/>
                      <a:gd name="T12" fmla="*/ 9 w 18"/>
                      <a:gd name="T13" fmla="*/ 7 h 19"/>
                      <a:gd name="T14" fmla="*/ 9 w 18"/>
                      <a:gd name="T15" fmla="*/ 5 h 19"/>
                      <a:gd name="T16" fmla="*/ 7 w 18"/>
                      <a:gd name="T17" fmla="*/ 2 h 19"/>
                      <a:gd name="T18" fmla="*/ 5 w 18"/>
                      <a:gd name="T19" fmla="*/ 2 h 19"/>
                      <a:gd name="T20" fmla="*/ 5 w 18"/>
                      <a:gd name="T21" fmla="*/ 0 h 19"/>
                      <a:gd name="T22" fmla="*/ 3 w 18"/>
                      <a:gd name="T23" fmla="*/ 0 h 19"/>
                      <a:gd name="T24" fmla="*/ 0 w 18"/>
                      <a:gd name="T25" fmla="*/ 0 h 19"/>
                      <a:gd name="T26" fmla="*/ 17 w 18"/>
                      <a:gd name="T27" fmla="*/ 18 h 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8"/>
                      <a:gd name="T43" fmla="*/ 0 h 19"/>
                      <a:gd name="T44" fmla="*/ 18 w 18"/>
                      <a:gd name="T45" fmla="*/ 19 h 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8" h="19">
                        <a:moveTo>
                          <a:pt x="17" y="18"/>
                        </a:moveTo>
                        <a:lnTo>
                          <a:pt x="17" y="16"/>
                        </a:lnTo>
                        <a:lnTo>
                          <a:pt x="15" y="14"/>
                        </a:lnTo>
                        <a:lnTo>
                          <a:pt x="15" y="11"/>
                        </a:lnTo>
                        <a:lnTo>
                          <a:pt x="13" y="9"/>
                        </a:lnTo>
                        <a:lnTo>
                          <a:pt x="11" y="7"/>
                        </a:lnTo>
                        <a:lnTo>
                          <a:pt x="9" y="7"/>
                        </a:lnTo>
                        <a:lnTo>
                          <a:pt x="9" y="5"/>
                        </a:lnTo>
                        <a:lnTo>
                          <a:pt x="7" y="2"/>
                        </a:lnTo>
                        <a:lnTo>
                          <a:pt x="5" y="2"/>
                        </a:lnTo>
                        <a:lnTo>
                          <a:pt x="5" y="0"/>
                        </a:lnTo>
                        <a:lnTo>
                          <a:pt x="3" y="0"/>
                        </a:lnTo>
                        <a:lnTo>
                          <a:pt x="0" y="0"/>
                        </a:lnTo>
                        <a:lnTo>
                          <a:pt x="17" y="18"/>
                        </a:lnTo>
                      </a:path>
                    </a:pathLst>
                  </a:custGeom>
                  <a:solidFill>
                    <a:srgbClr val="000000"/>
                  </a:solidFill>
                  <a:ln w="9525" cap="rnd">
                    <a:noFill/>
                    <a:round/>
                    <a:headEnd/>
                    <a:tailEnd/>
                  </a:ln>
                </p:spPr>
                <p:txBody>
                  <a:bodyPr/>
                  <a:lstStyle/>
                  <a:p>
                    <a:endParaRPr lang="zh-CN" altLang="en-US"/>
                  </a:p>
                </p:txBody>
              </p:sp>
              <p:sp>
                <p:nvSpPr>
                  <p:cNvPr id="72578" name="Freeform 3120"/>
                  <p:cNvSpPr>
                    <a:spLocks/>
                  </p:cNvSpPr>
                  <p:nvPr/>
                </p:nvSpPr>
                <p:spPr bwMode="auto">
                  <a:xfrm>
                    <a:off x="5280" y="2675"/>
                    <a:ext cx="18" cy="19"/>
                  </a:xfrm>
                  <a:custGeom>
                    <a:avLst/>
                    <a:gdLst>
                      <a:gd name="T0" fmla="*/ 0 w 18"/>
                      <a:gd name="T1" fmla="*/ 2 h 19"/>
                      <a:gd name="T2" fmla="*/ 3 w 18"/>
                      <a:gd name="T3" fmla="*/ 2 h 19"/>
                      <a:gd name="T4" fmla="*/ 5 w 18"/>
                      <a:gd name="T5" fmla="*/ 5 h 19"/>
                      <a:gd name="T6" fmla="*/ 7 w 18"/>
                      <a:gd name="T7" fmla="*/ 5 h 19"/>
                      <a:gd name="T8" fmla="*/ 7 w 18"/>
                      <a:gd name="T9" fmla="*/ 7 h 19"/>
                      <a:gd name="T10" fmla="*/ 9 w 18"/>
                      <a:gd name="T11" fmla="*/ 7 h 19"/>
                      <a:gd name="T12" fmla="*/ 11 w 18"/>
                      <a:gd name="T13" fmla="*/ 9 h 19"/>
                      <a:gd name="T14" fmla="*/ 11 w 18"/>
                      <a:gd name="T15" fmla="*/ 11 h 19"/>
                      <a:gd name="T16" fmla="*/ 13 w 18"/>
                      <a:gd name="T17" fmla="*/ 11 h 19"/>
                      <a:gd name="T18" fmla="*/ 15 w 18"/>
                      <a:gd name="T19" fmla="*/ 14 h 19"/>
                      <a:gd name="T20" fmla="*/ 15 w 18"/>
                      <a:gd name="T21" fmla="*/ 16 h 19"/>
                      <a:gd name="T22" fmla="*/ 15 w 18"/>
                      <a:gd name="T23" fmla="*/ 18 h 19"/>
                      <a:gd name="T24" fmla="*/ 17 w 18"/>
                      <a:gd name="T25" fmla="*/ 18 h 19"/>
                      <a:gd name="T26" fmla="*/ 17 w 18"/>
                      <a:gd name="T27" fmla="*/ 16 h 19"/>
                      <a:gd name="T28" fmla="*/ 15 w 18"/>
                      <a:gd name="T29" fmla="*/ 14 h 19"/>
                      <a:gd name="T30" fmla="*/ 15 w 18"/>
                      <a:gd name="T31" fmla="*/ 11 h 19"/>
                      <a:gd name="T32" fmla="*/ 13 w 18"/>
                      <a:gd name="T33" fmla="*/ 11 h 19"/>
                      <a:gd name="T34" fmla="*/ 11 w 18"/>
                      <a:gd name="T35" fmla="*/ 9 h 19"/>
                      <a:gd name="T36" fmla="*/ 11 w 18"/>
                      <a:gd name="T37" fmla="*/ 7 h 19"/>
                      <a:gd name="T38" fmla="*/ 9 w 18"/>
                      <a:gd name="T39" fmla="*/ 7 h 19"/>
                      <a:gd name="T40" fmla="*/ 9 w 18"/>
                      <a:gd name="T41" fmla="*/ 5 h 19"/>
                      <a:gd name="T42" fmla="*/ 7 w 18"/>
                      <a:gd name="T43" fmla="*/ 5 h 19"/>
                      <a:gd name="T44" fmla="*/ 5 w 18"/>
                      <a:gd name="T45" fmla="*/ 2 h 19"/>
                      <a:gd name="T46" fmla="*/ 3 w 18"/>
                      <a:gd name="T47" fmla="*/ 0 h 19"/>
                      <a:gd name="T48" fmla="*/ 0 w 18"/>
                      <a:gd name="T49" fmla="*/ 0 h 19"/>
                      <a:gd name="T50" fmla="*/ 0 w 18"/>
                      <a:gd name="T51" fmla="*/ 2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
                      <a:gd name="T79" fmla="*/ 0 h 19"/>
                      <a:gd name="T80" fmla="*/ 18 w 18"/>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 h="19">
                        <a:moveTo>
                          <a:pt x="0" y="2"/>
                        </a:moveTo>
                        <a:lnTo>
                          <a:pt x="3" y="2"/>
                        </a:lnTo>
                        <a:lnTo>
                          <a:pt x="5" y="5"/>
                        </a:lnTo>
                        <a:lnTo>
                          <a:pt x="7" y="5"/>
                        </a:lnTo>
                        <a:lnTo>
                          <a:pt x="7" y="7"/>
                        </a:lnTo>
                        <a:lnTo>
                          <a:pt x="9" y="7"/>
                        </a:lnTo>
                        <a:lnTo>
                          <a:pt x="11" y="9"/>
                        </a:lnTo>
                        <a:lnTo>
                          <a:pt x="11" y="11"/>
                        </a:lnTo>
                        <a:lnTo>
                          <a:pt x="13" y="11"/>
                        </a:lnTo>
                        <a:lnTo>
                          <a:pt x="15" y="14"/>
                        </a:lnTo>
                        <a:lnTo>
                          <a:pt x="15" y="16"/>
                        </a:lnTo>
                        <a:lnTo>
                          <a:pt x="15" y="18"/>
                        </a:lnTo>
                        <a:lnTo>
                          <a:pt x="17" y="18"/>
                        </a:lnTo>
                        <a:lnTo>
                          <a:pt x="17" y="16"/>
                        </a:lnTo>
                        <a:lnTo>
                          <a:pt x="15" y="14"/>
                        </a:lnTo>
                        <a:lnTo>
                          <a:pt x="15" y="11"/>
                        </a:lnTo>
                        <a:lnTo>
                          <a:pt x="13" y="11"/>
                        </a:lnTo>
                        <a:lnTo>
                          <a:pt x="11" y="9"/>
                        </a:lnTo>
                        <a:lnTo>
                          <a:pt x="11" y="7"/>
                        </a:lnTo>
                        <a:lnTo>
                          <a:pt x="9" y="7"/>
                        </a:lnTo>
                        <a:lnTo>
                          <a:pt x="9" y="5"/>
                        </a:lnTo>
                        <a:lnTo>
                          <a:pt x="7" y="5"/>
                        </a:lnTo>
                        <a:lnTo>
                          <a:pt x="5" y="2"/>
                        </a:lnTo>
                        <a:lnTo>
                          <a:pt x="3" y="0"/>
                        </a:lnTo>
                        <a:lnTo>
                          <a:pt x="0" y="0"/>
                        </a:lnTo>
                        <a:lnTo>
                          <a:pt x="0" y="2"/>
                        </a:lnTo>
                      </a:path>
                    </a:pathLst>
                  </a:custGeom>
                  <a:solidFill>
                    <a:srgbClr val="000000"/>
                  </a:solidFill>
                  <a:ln w="9525" cap="rnd">
                    <a:noFill/>
                    <a:round/>
                    <a:headEnd/>
                    <a:tailEnd/>
                  </a:ln>
                </p:spPr>
                <p:txBody>
                  <a:bodyPr/>
                  <a:lstStyle/>
                  <a:p>
                    <a:endParaRPr lang="zh-CN" altLang="en-US"/>
                  </a:p>
                </p:txBody>
              </p:sp>
              <p:sp>
                <p:nvSpPr>
                  <p:cNvPr id="72579" name="Freeform 3121"/>
                  <p:cNvSpPr>
                    <a:spLocks/>
                  </p:cNvSpPr>
                  <p:nvPr/>
                </p:nvSpPr>
                <p:spPr bwMode="auto">
                  <a:xfrm>
                    <a:off x="5320" y="2601"/>
                    <a:ext cx="151" cy="69"/>
                  </a:xfrm>
                  <a:custGeom>
                    <a:avLst/>
                    <a:gdLst>
                      <a:gd name="T0" fmla="*/ 150 w 151"/>
                      <a:gd name="T1" fmla="*/ 8 h 69"/>
                      <a:gd name="T2" fmla="*/ 148 w 151"/>
                      <a:gd name="T3" fmla="*/ 10 h 69"/>
                      <a:gd name="T4" fmla="*/ 144 w 151"/>
                      <a:gd name="T5" fmla="*/ 12 h 69"/>
                      <a:gd name="T6" fmla="*/ 140 w 151"/>
                      <a:gd name="T7" fmla="*/ 14 h 69"/>
                      <a:gd name="T8" fmla="*/ 134 w 151"/>
                      <a:gd name="T9" fmla="*/ 18 h 69"/>
                      <a:gd name="T10" fmla="*/ 126 w 151"/>
                      <a:gd name="T11" fmla="*/ 20 h 69"/>
                      <a:gd name="T12" fmla="*/ 116 w 151"/>
                      <a:gd name="T13" fmla="*/ 24 h 69"/>
                      <a:gd name="T14" fmla="*/ 106 w 151"/>
                      <a:gd name="T15" fmla="*/ 30 h 69"/>
                      <a:gd name="T16" fmla="*/ 96 w 151"/>
                      <a:gd name="T17" fmla="*/ 34 h 69"/>
                      <a:gd name="T18" fmla="*/ 84 w 151"/>
                      <a:gd name="T19" fmla="*/ 38 h 69"/>
                      <a:gd name="T20" fmla="*/ 74 w 151"/>
                      <a:gd name="T21" fmla="*/ 44 h 69"/>
                      <a:gd name="T22" fmla="*/ 62 w 151"/>
                      <a:gd name="T23" fmla="*/ 48 h 69"/>
                      <a:gd name="T24" fmla="*/ 52 w 151"/>
                      <a:gd name="T25" fmla="*/ 52 h 69"/>
                      <a:gd name="T26" fmla="*/ 44 w 151"/>
                      <a:gd name="T27" fmla="*/ 56 h 69"/>
                      <a:gd name="T28" fmla="*/ 36 w 151"/>
                      <a:gd name="T29" fmla="*/ 60 h 69"/>
                      <a:gd name="T30" fmla="*/ 30 w 151"/>
                      <a:gd name="T31" fmla="*/ 62 h 69"/>
                      <a:gd name="T32" fmla="*/ 26 w 151"/>
                      <a:gd name="T33" fmla="*/ 64 h 69"/>
                      <a:gd name="T34" fmla="*/ 22 w 151"/>
                      <a:gd name="T35" fmla="*/ 66 h 69"/>
                      <a:gd name="T36" fmla="*/ 18 w 151"/>
                      <a:gd name="T37" fmla="*/ 66 h 69"/>
                      <a:gd name="T38" fmla="*/ 14 w 151"/>
                      <a:gd name="T39" fmla="*/ 68 h 69"/>
                      <a:gd name="T40" fmla="*/ 10 w 151"/>
                      <a:gd name="T41" fmla="*/ 68 h 69"/>
                      <a:gd name="T42" fmla="*/ 6 w 151"/>
                      <a:gd name="T43" fmla="*/ 68 h 69"/>
                      <a:gd name="T44" fmla="*/ 2 w 151"/>
                      <a:gd name="T45" fmla="*/ 68 h 69"/>
                      <a:gd name="T46" fmla="*/ 0 w 151"/>
                      <a:gd name="T47" fmla="*/ 66 h 69"/>
                      <a:gd name="T48" fmla="*/ 2 w 151"/>
                      <a:gd name="T49" fmla="*/ 62 h 69"/>
                      <a:gd name="T50" fmla="*/ 4 w 151"/>
                      <a:gd name="T51" fmla="*/ 58 h 69"/>
                      <a:gd name="T52" fmla="*/ 10 w 151"/>
                      <a:gd name="T53" fmla="*/ 54 h 69"/>
                      <a:gd name="T54" fmla="*/ 14 w 151"/>
                      <a:gd name="T55" fmla="*/ 54 h 69"/>
                      <a:gd name="T56" fmla="*/ 18 w 151"/>
                      <a:gd name="T57" fmla="*/ 50 h 69"/>
                      <a:gd name="T58" fmla="*/ 26 w 151"/>
                      <a:gd name="T59" fmla="*/ 48 h 69"/>
                      <a:gd name="T60" fmla="*/ 34 w 151"/>
                      <a:gd name="T61" fmla="*/ 44 h 69"/>
                      <a:gd name="T62" fmla="*/ 44 w 151"/>
                      <a:gd name="T63" fmla="*/ 40 h 69"/>
                      <a:gd name="T64" fmla="*/ 54 w 151"/>
                      <a:gd name="T65" fmla="*/ 36 h 69"/>
                      <a:gd name="T66" fmla="*/ 64 w 151"/>
                      <a:gd name="T67" fmla="*/ 30 h 69"/>
                      <a:gd name="T68" fmla="*/ 76 w 151"/>
                      <a:gd name="T69" fmla="*/ 26 h 69"/>
                      <a:gd name="T70" fmla="*/ 86 w 151"/>
                      <a:gd name="T71" fmla="*/ 22 h 69"/>
                      <a:gd name="T72" fmla="*/ 96 w 151"/>
                      <a:gd name="T73" fmla="*/ 16 h 69"/>
                      <a:gd name="T74" fmla="*/ 106 w 151"/>
                      <a:gd name="T75" fmla="*/ 12 h 69"/>
                      <a:gd name="T76" fmla="*/ 114 w 151"/>
                      <a:gd name="T77" fmla="*/ 8 h 69"/>
                      <a:gd name="T78" fmla="*/ 122 w 151"/>
                      <a:gd name="T79" fmla="*/ 6 h 69"/>
                      <a:gd name="T80" fmla="*/ 128 w 151"/>
                      <a:gd name="T81" fmla="*/ 2 h 69"/>
                      <a:gd name="T82" fmla="*/ 132 w 151"/>
                      <a:gd name="T83" fmla="*/ 2 h 69"/>
                      <a:gd name="T84" fmla="*/ 134 w 151"/>
                      <a:gd name="T85" fmla="*/ 0 h 69"/>
                      <a:gd name="T86" fmla="*/ 138 w 151"/>
                      <a:gd name="T87" fmla="*/ 0 h 69"/>
                      <a:gd name="T88" fmla="*/ 142 w 151"/>
                      <a:gd name="T89" fmla="*/ 0 h 69"/>
                      <a:gd name="T90" fmla="*/ 146 w 151"/>
                      <a:gd name="T91" fmla="*/ 2 h 69"/>
                      <a:gd name="T92" fmla="*/ 150 w 151"/>
                      <a:gd name="T93" fmla="*/ 6 h 6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51"/>
                      <a:gd name="T142" fmla="*/ 0 h 69"/>
                      <a:gd name="T143" fmla="*/ 151 w 151"/>
                      <a:gd name="T144" fmla="*/ 69 h 6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51" h="69">
                        <a:moveTo>
                          <a:pt x="150" y="6"/>
                        </a:moveTo>
                        <a:lnTo>
                          <a:pt x="150" y="8"/>
                        </a:lnTo>
                        <a:lnTo>
                          <a:pt x="150" y="10"/>
                        </a:lnTo>
                        <a:lnTo>
                          <a:pt x="148" y="10"/>
                        </a:lnTo>
                        <a:lnTo>
                          <a:pt x="146" y="12"/>
                        </a:lnTo>
                        <a:lnTo>
                          <a:pt x="144" y="12"/>
                        </a:lnTo>
                        <a:lnTo>
                          <a:pt x="142" y="14"/>
                        </a:lnTo>
                        <a:lnTo>
                          <a:pt x="140" y="14"/>
                        </a:lnTo>
                        <a:lnTo>
                          <a:pt x="138" y="16"/>
                        </a:lnTo>
                        <a:lnTo>
                          <a:pt x="134" y="18"/>
                        </a:lnTo>
                        <a:lnTo>
                          <a:pt x="130" y="18"/>
                        </a:lnTo>
                        <a:lnTo>
                          <a:pt x="126" y="20"/>
                        </a:lnTo>
                        <a:lnTo>
                          <a:pt x="122" y="22"/>
                        </a:lnTo>
                        <a:lnTo>
                          <a:pt x="116" y="24"/>
                        </a:lnTo>
                        <a:lnTo>
                          <a:pt x="112" y="26"/>
                        </a:lnTo>
                        <a:lnTo>
                          <a:pt x="106" y="30"/>
                        </a:lnTo>
                        <a:lnTo>
                          <a:pt x="100" y="32"/>
                        </a:lnTo>
                        <a:lnTo>
                          <a:pt x="96" y="34"/>
                        </a:lnTo>
                        <a:lnTo>
                          <a:pt x="90" y="36"/>
                        </a:lnTo>
                        <a:lnTo>
                          <a:pt x="84" y="38"/>
                        </a:lnTo>
                        <a:lnTo>
                          <a:pt x="78" y="42"/>
                        </a:lnTo>
                        <a:lnTo>
                          <a:pt x="74" y="44"/>
                        </a:lnTo>
                        <a:lnTo>
                          <a:pt x="68" y="46"/>
                        </a:lnTo>
                        <a:lnTo>
                          <a:pt x="62" y="48"/>
                        </a:lnTo>
                        <a:lnTo>
                          <a:pt x="58" y="50"/>
                        </a:lnTo>
                        <a:lnTo>
                          <a:pt x="52" y="52"/>
                        </a:lnTo>
                        <a:lnTo>
                          <a:pt x="48" y="54"/>
                        </a:lnTo>
                        <a:lnTo>
                          <a:pt x="44" y="56"/>
                        </a:lnTo>
                        <a:lnTo>
                          <a:pt x="40" y="58"/>
                        </a:lnTo>
                        <a:lnTo>
                          <a:pt x="36" y="60"/>
                        </a:lnTo>
                        <a:lnTo>
                          <a:pt x="32" y="62"/>
                        </a:lnTo>
                        <a:lnTo>
                          <a:pt x="30" y="62"/>
                        </a:lnTo>
                        <a:lnTo>
                          <a:pt x="28" y="64"/>
                        </a:lnTo>
                        <a:lnTo>
                          <a:pt x="26" y="64"/>
                        </a:lnTo>
                        <a:lnTo>
                          <a:pt x="24" y="66"/>
                        </a:lnTo>
                        <a:lnTo>
                          <a:pt x="22" y="66"/>
                        </a:lnTo>
                        <a:lnTo>
                          <a:pt x="20" y="66"/>
                        </a:lnTo>
                        <a:lnTo>
                          <a:pt x="18" y="66"/>
                        </a:lnTo>
                        <a:lnTo>
                          <a:pt x="16" y="66"/>
                        </a:lnTo>
                        <a:lnTo>
                          <a:pt x="14" y="68"/>
                        </a:lnTo>
                        <a:lnTo>
                          <a:pt x="12" y="68"/>
                        </a:lnTo>
                        <a:lnTo>
                          <a:pt x="10" y="68"/>
                        </a:lnTo>
                        <a:lnTo>
                          <a:pt x="8" y="68"/>
                        </a:lnTo>
                        <a:lnTo>
                          <a:pt x="6" y="68"/>
                        </a:lnTo>
                        <a:lnTo>
                          <a:pt x="4" y="68"/>
                        </a:lnTo>
                        <a:lnTo>
                          <a:pt x="2" y="68"/>
                        </a:lnTo>
                        <a:lnTo>
                          <a:pt x="0" y="68"/>
                        </a:lnTo>
                        <a:lnTo>
                          <a:pt x="0" y="66"/>
                        </a:lnTo>
                        <a:lnTo>
                          <a:pt x="0" y="64"/>
                        </a:lnTo>
                        <a:lnTo>
                          <a:pt x="2" y="62"/>
                        </a:lnTo>
                        <a:lnTo>
                          <a:pt x="4" y="60"/>
                        </a:lnTo>
                        <a:lnTo>
                          <a:pt x="4" y="58"/>
                        </a:lnTo>
                        <a:lnTo>
                          <a:pt x="8" y="56"/>
                        </a:lnTo>
                        <a:lnTo>
                          <a:pt x="10" y="54"/>
                        </a:lnTo>
                        <a:lnTo>
                          <a:pt x="12" y="54"/>
                        </a:lnTo>
                        <a:lnTo>
                          <a:pt x="14" y="54"/>
                        </a:lnTo>
                        <a:lnTo>
                          <a:pt x="16" y="52"/>
                        </a:lnTo>
                        <a:lnTo>
                          <a:pt x="18" y="50"/>
                        </a:lnTo>
                        <a:lnTo>
                          <a:pt x="22" y="50"/>
                        </a:lnTo>
                        <a:lnTo>
                          <a:pt x="26" y="48"/>
                        </a:lnTo>
                        <a:lnTo>
                          <a:pt x="30" y="46"/>
                        </a:lnTo>
                        <a:lnTo>
                          <a:pt x="34" y="44"/>
                        </a:lnTo>
                        <a:lnTo>
                          <a:pt x="38" y="42"/>
                        </a:lnTo>
                        <a:lnTo>
                          <a:pt x="44" y="40"/>
                        </a:lnTo>
                        <a:lnTo>
                          <a:pt x="48" y="38"/>
                        </a:lnTo>
                        <a:lnTo>
                          <a:pt x="54" y="36"/>
                        </a:lnTo>
                        <a:lnTo>
                          <a:pt x="60" y="34"/>
                        </a:lnTo>
                        <a:lnTo>
                          <a:pt x="64" y="30"/>
                        </a:lnTo>
                        <a:lnTo>
                          <a:pt x="70" y="28"/>
                        </a:lnTo>
                        <a:lnTo>
                          <a:pt x="76" y="26"/>
                        </a:lnTo>
                        <a:lnTo>
                          <a:pt x="82" y="24"/>
                        </a:lnTo>
                        <a:lnTo>
                          <a:pt x="86" y="22"/>
                        </a:lnTo>
                        <a:lnTo>
                          <a:pt x="92" y="18"/>
                        </a:lnTo>
                        <a:lnTo>
                          <a:pt x="96" y="16"/>
                        </a:lnTo>
                        <a:lnTo>
                          <a:pt x="102" y="14"/>
                        </a:lnTo>
                        <a:lnTo>
                          <a:pt x="106" y="12"/>
                        </a:lnTo>
                        <a:lnTo>
                          <a:pt x="110" y="10"/>
                        </a:lnTo>
                        <a:lnTo>
                          <a:pt x="114" y="8"/>
                        </a:lnTo>
                        <a:lnTo>
                          <a:pt x="118" y="6"/>
                        </a:lnTo>
                        <a:lnTo>
                          <a:pt x="122" y="6"/>
                        </a:lnTo>
                        <a:lnTo>
                          <a:pt x="126" y="4"/>
                        </a:lnTo>
                        <a:lnTo>
                          <a:pt x="128" y="2"/>
                        </a:lnTo>
                        <a:lnTo>
                          <a:pt x="130" y="2"/>
                        </a:lnTo>
                        <a:lnTo>
                          <a:pt x="132" y="2"/>
                        </a:lnTo>
                        <a:lnTo>
                          <a:pt x="132" y="0"/>
                        </a:lnTo>
                        <a:lnTo>
                          <a:pt x="134" y="0"/>
                        </a:lnTo>
                        <a:lnTo>
                          <a:pt x="136" y="0"/>
                        </a:lnTo>
                        <a:lnTo>
                          <a:pt x="138" y="0"/>
                        </a:lnTo>
                        <a:lnTo>
                          <a:pt x="140" y="0"/>
                        </a:lnTo>
                        <a:lnTo>
                          <a:pt x="142" y="0"/>
                        </a:lnTo>
                        <a:lnTo>
                          <a:pt x="144" y="0"/>
                        </a:lnTo>
                        <a:lnTo>
                          <a:pt x="146" y="2"/>
                        </a:lnTo>
                        <a:lnTo>
                          <a:pt x="148" y="4"/>
                        </a:lnTo>
                        <a:lnTo>
                          <a:pt x="150" y="6"/>
                        </a:lnTo>
                      </a:path>
                    </a:pathLst>
                  </a:custGeom>
                  <a:solidFill>
                    <a:srgbClr val="000000"/>
                  </a:solidFill>
                  <a:ln w="9525" cap="rnd">
                    <a:noFill/>
                    <a:round/>
                    <a:headEnd/>
                    <a:tailEnd/>
                  </a:ln>
                </p:spPr>
                <p:txBody>
                  <a:bodyPr/>
                  <a:lstStyle/>
                  <a:p>
                    <a:endParaRPr lang="zh-CN" altLang="en-US"/>
                  </a:p>
                </p:txBody>
              </p:sp>
              <p:sp>
                <p:nvSpPr>
                  <p:cNvPr id="72580" name="Freeform 3122"/>
                  <p:cNvSpPr>
                    <a:spLocks/>
                  </p:cNvSpPr>
                  <p:nvPr/>
                </p:nvSpPr>
                <p:spPr bwMode="auto">
                  <a:xfrm>
                    <a:off x="5466" y="2607"/>
                    <a:ext cx="21" cy="19"/>
                  </a:xfrm>
                  <a:custGeom>
                    <a:avLst/>
                    <a:gdLst>
                      <a:gd name="T0" fmla="*/ 0 w 21"/>
                      <a:gd name="T1" fmla="*/ 18 h 19"/>
                      <a:gd name="T2" fmla="*/ 10 w 21"/>
                      <a:gd name="T3" fmla="*/ 18 h 19"/>
                      <a:gd name="T4" fmla="*/ 10 w 21"/>
                      <a:gd name="T5" fmla="*/ 14 h 19"/>
                      <a:gd name="T6" fmla="*/ 20 w 21"/>
                      <a:gd name="T7" fmla="*/ 14 h 19"/>
                      <a:gd name="T8" fmla="*/ 20 w 21"/>
                      <a:gd name="T9" fmla="*/ 9 h 19"/>
                      <a:gd name="T10" fmla="*/ 20 w 21"/>
                      <a:gd name="T11" fmla="*/ 5 h 19"/>
                      <a:gd name="T12" fmla="*/ 20 w 21"/>
                      <a:gd name="T13" fmla="*/ 0 h 19"/>
                      <a:gd name="T14" fmla="*/ 20 w 21"/>
                      <a:gd name="T15" fmla="*/ 5 h 19"/>
                      <a:gd name="T16" fmla="*/ 10 w 21"/>
                      <a:gd name="T17" fmla="*/ 9 h 19"/>
                      <a:gd name="T18" fmla="*/ 10 w 21"/>
                      <a:gd name="T19" fmla="*/ 14 h 19"/>
                      <a:gd name="T20" fmla="*/ 0 w 21"/>
                      <a:gd name="T21" fmla="*/ 18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19"/>
                      <a:gd name="T35" fmla="*/ 21 w 21"/>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19">
                        <a:moveTo>
                          <a:pt x="0" y="18"/>
                        </a:moveTo>
                        <a:lnTo>
                          <a:pt x="10" y="18"/>
                        </a:lnTo>
                        <a:lnTo>
                          <a:pt x="10" y="14"/>
                        </a:lnTo>
                        <a:lnTo>
                          <a:pt x="20" y="14"/>
                        </a:lnTo>
                        <a:lnTo>
                          <a:pt x="20" y="9"/>
                        </a:lnTo>
                        <a:lnTo>
                          <a:pt x="20" y="5"/>
                        </a:lnTo>
                        <a:lnTo>
                          <a:pt x="20" y="0"/>
                        </a:lnTo>
                        <a:lnTo>
                          <a:pt x="20" y="5"/>
                        </a:lnTo>
                        <a:lnTo>
                          <a:pt x="10" y="9"/>
                        </a:lnTo>
                        <a:lnTo>
                          <a:pt x="10" y="14"/>
                        </a:lnTo>
                        <a:lnTo>
                          <a:pt x="0" y="18"/>
                        </a:lnTo>
                      </a:path>
                    </a:pathLst>
                  </a:custGeom>
                  <a:solidFill>
                    <a:srgbClr val="000000"/>
                  </a:solidFill>
                  <a:ln w="9525" cap="rnd">
                    <a:noFill/>
                    <a:round/>
                    <a:headEnd/>
                    <a:tailEnd/>
                  </a:ln>
                </p:spPr>
                <p:txBody>
                  <a:bodyPr/>
                  <a:lstStyle/>
                  <a:p>
                    <a:endParaRPr lang="zh-CN" altLang="en-US"/>
                  </a:p>
                </p:txBody>
              </p:sp>
              <p:sp>
                <p:nvSpPr>
                  <p:cNvPr id="72581" name="Freeform 3123"/>
                  <p:cNvSpPr>
                    <a:spLocks/>
                  </p:cNvSpPr>
                  <p:nvPr/>
                </p:nvSpPr>
                <p:spPr bwMode="auto">
                  <a:xfrm>
                    <a:off x="5343" y="2611"/>
                    <a:ext cx="124" cy="55"/>
                  </a:xfrm>
                  <a:custGeom>
                    <a:avLst/>
                    <a:gdLst>
                      <a:gd name="T0" fmla="*/ 0 w 124"/>
                      <a:gd name="T1" fmla="*/ 54 h 55"/>
                      <a:gd name="T2" fmla="*/ 2 w 124"/>
                      <a:gd name="T3" fmla="*/ 54 h 55"/>
                      <a:gd name="T4" fmla="*/ 4 w 124"/>
                      <a:gd name="T5" fmla="*/ 54 h 55"/>
                      <a:gd name="T6" fmla="*/ 6 w 124"/>
                      <a:gd name="T7" fmla="*/ 52 h 55"/>
                      <a:gd name="T8" fmla="*/ 8 w 124"/>
                      <a:gd name="T9" fmla="*/ 50 h 55"/>
                      <a:gd name="T10" fmla="*/ 12 w 124"/>
                      <a:gd name="T11" fmla="*/ 50 h 55"/>
                      <a:gd name="T12" fmla="*/ 16 w 124"/>
                      <a:gd name="T13" fmla="*/ 48 h 55"/>
                      <a:gd name="T14" fmla="*/ 20 w 124"/>
                      <a:gd name="T15" fmla="*/ 46 h 55"/>
                      <a:gd name="T16" fmla="*/ 24 w 124"/>
                      <a:gd name="T17" fmla="*/ 44 h 55"/>
                      <a:gd name="T18" fmla="*/ 28 w 124"/>
                      <a:gd name="T19" fmla="*/ 42 h 55"/>
                      <a:gd name="T20" fmla="*/ 34 w 124"/>
                      <a:gd name="T21" fmla="*/ 40 h 55"/>
                      <a:gd name="T22" fmla="*/ 40 w 124"/>
                      <a:gd name="T23" fmla="*/ 38 h 55"/>
                      <a:gd name="T24" fmla="*/ 44 w 124"/>
                      <a:gd name="T25" fmla="*/ 36 h 55"/>
                      <a:gd name="T26" fmla="*/ 50 w 124"/>
                      <a:gd name="T27" fmla="*/ 34 h 55"/>
                      <a:gd name="T28" fmla="*/ 56 w 124"/>
                      <a:gd name="T29" fmla="*/ 30 h 55"/>
                      <a:gd name="T30" fmla="*/ 62 w 124"/>
                      <a:gd name="T31" fmla="*/ 28 h 55"/>
                      <a:gd name="T32" fmla="*/ 68 w 124"/>
                      <a:gd name="T33" fmla="*/ 26 h 55"/>
                      <a:gd name="T34" fmla="*/ 72 w 124"/>
                      <a:gd name="T35" fmla="*/ 24 h 55"/>
                      <a:gd name="T36" fmla="*/ 78 w 124"/>
                      <a:gd name="T37" fmla="*/ 22 h 55"/>
                      <a:gd name="T38" fmla="*/ 84 w 124"/>
                      <a:gd name="T39" fmla="*/ 18 h 55"/>
                      <a:gd name="T40" fmla="*/ 88 w 124"/>
                      <a:gd name="T41" fmla="*/ 16 h 55"/>
                      <a:gd name="T42" fmla="*/ 94 w 124"/>
                      <a:gd name="T43" fmla="*/ 14 h 55"/>
                      <a:gd name="T44" fmla="*/ 100 w 124"/>
                      <a:gd name="T45" fmla="*/ 12 h 55"/>
                      <a:gd name="T46" fmla="*/ 104 w 124"/>
                      <a:gd name="T47" fmla="*/ 10 h 55"/>
                      <a:gd name="T48" fmla="*/ 108 w 124"/>
                      <a:gd name="T49" fmla="*/ 8 h 55"/>
                      <a:gd name="T50" fmla="*/ 112 w 124"/>
                      <a:gd name="T51" fmla="*/ 6 h 55"/>
                      <a:gd name="T52" fmla="*/ 116 w 124"/>
                      <a:gd name="T53" fmla="*/ 6 h 55"/>
                      <a:gd name="T54" fmla="*/ 118 w 124"/>
                      <a:gd name="T55" fmla="*/ 4 h 55"/>
                      <a:gd name="T56" fmla="*/ 120 w 124"/>
                      <a:gd name="T57" fmla="*/ 2 h 55"/>
                      <a:gd name="T58" fmla="*/ 122 w 124"/>
                      <a:gd name="T59" fmla="*/ 2 h 55"/>
                      <a:gd name="T60" fmla="*/ 123 w 124"/>
                      <a:gd name="T61" fmla="*/ 2 h 55"/>
                      <a:gd name="T62" fmla="*/ 123 w 124"/>
                      <a:gd name="T63" fmla="*/ 0 h 55"/>
                      <a:gd name="T64" fmla="*/ 122 w 124"/>
                      <a:gd name="T65" fmla="*/ 2 h 55"/>
                      <a:gd name="T66" fmla="*/ 120 w 124"/>
                      <a:gd name="T67" fmla="*/ 2 h 55"/>
                      <a:gd name="T68" fmla="*/ 118 w 124"/>
                      <a:gd name="T69" fmla="*/ 4 h 55"/>
                      <a:gd name="T70" fmla="*/ 114 w 124"/>
                      <a:gd name="T71" fmla="*/ 4 h 55"/>
                      <a:gd name="T72" fmla="*/ 110 w 124"/>
                      <a:gd name="T73" fmla="*/ 6 h 55"/>
                      <a:gd name="T74" fmla="*/ 108 w 124"/>
                      <a:gd name="T75" fmla="*/ 8 h 55"/>
                      <a:gd name="T76" fmla="*/ 102 w 124"/>
                      <a:gd name="T77" fmla="*/ 10 h 55"/>
                      <a:gd name="T78" fmla="*/ 98 w 124"/>
                      <a:gd name="T79" fmla="*/ 12 h 55"/>
                      <a:gd name="T80" fmla="*/ 94 w 124"/>
                      <a:gd name="T81" fmla="*/ 14 h 55"/>
                      <a:gd name="T82" fmla="*/ 88 w 124"/>
                      <a:gd name="T83" fmla="*/ 16 h 55"/>
                      <a:gd name="T84" fmla="*/ 82 w 124"/>
                      <a:gd name="T85" fmla="*/ 18 h 55"/>
                      <a:gd name="T86" fmla="*/ 78 w 124"/>
                      <a:gd name="T87" fmla="*/ 20 h 55"/>
                      <a:gd name="T88" fmla="*/ 72 w 124"/>
                      <a:gd name="T89" fmla="*/ 22 h 55"/>
                      <a:gd name="T90" fmla="*/ 66 w 124"/>
                      <a:gd name="T91" fmla="*/ 26 h 55"/>
                      <a:gd name="T92" fmla="*/ 60 w 124"/>
                      <a:gd name="T93" fmla="*/ 28 h 55"/>
                      <a:gd name="T94" fmla="*/ 54 w 124"/>
                      <a:gd name="T95" fmla="*/ 30 h 55"/>
                      <a:gd name="T96" fmla="*/ 50 w 124"/>
                      <a:gd name="T97" fmla="*/ 32 h 55"/>
                      <a:gd name="T98" fmla="*/ 44 w 124"/>
                      <a:gd name="T99" fmla="*/ 34 h 55"/>
                      <a:gd name="T100" fmla="*/ 38 w 124"/>
                      <a:gd name="T101" fmla="*/ 38 h 55"/>
                      <a:gd name="T102" fmla="*/ 34 w 124"/>
                      <a:gd name="T103" fmla="*/ 40 h 55"/>
                      <a:gd name="T104" fmla="*/ 28 w 124"/>
                      <a:gd name="T105" fmla="*/ 42 h 55"/>
                      <a:gd name="T106" fmla="*/ 24 w 124"/>
                      <a:gd name="T107" fmla="*/ 44 h 55"/>
                      <a:gd name="T108" fmla="*/ 20 w 124"/>
                      <a:gd name="T109" fmla="*/ 46 h 55"/>
                      <a:gd name="T110" fmla="*/ 14 w 124"/>
                      <a:gd name="T111" fmla="*/ 48 h 55"/>
                      <a:gd name="T112" fmla="*/ 12 w 124"/>
                      <a:gd name="T113" fmla="*/ 50 h 55"/>
                      <a:gd name="T114" fmla="*/ 8 w 124"/>
                      <a:gd name="T115" fmla="*/ 50 h 55"/>
                      <a:gd name="T116" fmla="*/ 6 w 124"/>
                      <a:gd name="T117" fmla="*/ 52 h 55"/>
                      <a:gd name="T118" fmla="*/ 4 w 124"/>
                      <a:gd name="T119" fmla="*/ 52 h 55"/>
                      <a:gd name="T120" fmla="*/ 2 w 124"/>
                      <a:gd name="T121" fmla="*/ 54 h 55"/>
                      <a:gd name="T122" fmla="*/ 0 w 124"/>
                      <a:gd name="T123" fmla="*/ 54 h 5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4"/>
                      <a:gd name="T187" fmla="*/ 0 h 55"/>
                      <a:gd name="T188" fmla="*/ 124 w 124"/>
                      <a:gd name="T189" fmla="*/ 55 h 5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4" h="55">
                        <a:moveTo>
                          <a:pt x="0" y="54"/>
                        </a:moveTo>
                        <a:lnTo>
                          <a:pt x="2" y="54"/>
                        </a:lnTo>
                        <a:lnTo>
                          <a:pt x="4" y="54"/>
                        </a:lnTo>
                        <a:lnTo>
                          <a:pt x="6" y="52"/>
                        </a:lnTo>
                        <a:lnTo>
                          <a:pt x="8" y="50"/>
                        </a:lnTo>
                        <a:lnTo>
                          <a:pt x="12" y="50"/>
                        </a:lnTo>
                        <a:lnTo>
                          <a:pt x="16" y="48"/>
                        </a:lnTo>
                        <a:lnTo>
                          <a:pt x="20" y="46"/>
                        </a:lnTo>
                        <a:lnTo>
                          <a:pt x="24" y="44"/>
                        </a:lnTo>
                        <a:lnTo>
                          <a:pt x="28" y="42"/>
                        </a:lnTo>
                        <a:lnTo>
                          <a:pt x="34" y="40"/>
                        </a:lnTo>
                        <a:lnTo>
                          <a:pt x="40" y="38"/>
                        </a:lnTo>
                        <a:lnTo>
                          <a:pt x="44" y="36"/>
                        </a:lnTo>
                        <a:lnTo>
                          <a:pt x="50" y="34"/>
                        </a:lnTo>
                        <a:lnTo>
                          <a:pt x="56" y="30"/>
                        </a:lnTo>
                        <a:lnTo>
                          <a:pt x="62" y="28"/>
                        </a:lnTo>
                        <a:lnTo>
                          <a:pt x="68" y="26"/>
                        </a:lnTo>
                        <a:lnTo>
                          <a:pt x="72" y="24"/>
                        </a:lnTo>
                        <a:lnTo>
                          <a:pt x="78" y="22"/>
                        </a:lnTo>
                        <a:lnTo>
                          <a:pt x="84" y="18"/>
                        </a:lnTo>
                        <a:lnTo>
                          <a:pt x="88" y="16"/>
                        </a:lnTo>
                        <a:lnTo>
                          <a:pt x="94" y="14"/>
                        </a:lnTo>
                        <a:lnTo>
                          <a:pt x="100" y="12"/>
                        </a:lnTo>
                        <a:lnTo>
                          <a:pt x="104" y="10"/>
                        </a:lnTo>
                        <a:lnTo>
                          <a:pt x="108" y="8"/>
                        </a:lnTo>
                        <a:lnTo>
                          <a:pt x="112" y="6"/>
                        </a:lnTo>
                        <a:lnTo>
                          <a:pt x="116" y="6"/>
                        </a:lnTo>
                        <a:lnTo>
                          <a:pt x="118" y="4"/>
                        </a:lnTo>
                        <a:lnTo>
                          <a:pt x="120" y="2"/>
                        </a:lnTo>
                        <a:lnTo>
                          <a:pt x="122" y="2"/>
                        </a:lnTo>
                        <a:lnTo>
                          <a:pt x="123" y="2"/>
                        </a:lnTo>
                        <a:lnTo>
                          <a:pt x="123" y="0"/>
                        </a:lnTo>
                        <a:lnTo>
                          <a:pt x="122" y="2"/>
                        </a:lnTo>
                        <a:lnTo>
                          <a:pt x="120" y="2"/>
                        </a:lnTo>
                        <a:lnTo>
                          <a:pt x="118" y="4"/>
                        </a:lnTo>
                        <a:lnTo>
                          <a:pt x="114" y="4"/>
                        </a:lnTo>
                        <a:lnTo>
                          <a:pt x="110" y="6"/>
                        </a:lnTo>
                        <a:lnTo>
                          <a:pt x="108" y="8"/>
                        </a:lnTo>
                        <a:lnTo>
                          <a:pt x="102" y="10"/>
                        </a:lnTo>
                        <a:lnTo>
                          <a:pt x="98" y="12"/>
                        </a:lnTo>
                        <a:lnTo>
                          <a:pt x="94" y="14"/>
                        </a:lnTo>
                        <a:lnTo>
                          <a:pt x="88" y="16"/>
                        </a:lnTo>
                        <a:lnTo>
                          <a:pt x="82" y="18"/>
                        </a:lnTo>
                        <a:lnTo>
                          <a:pt x="78" y="20"/>
                        </a:lnTo>
                        <a:lnTo>
                          <a:pt x="72" y="22"/>
                        </a:lnTo>
                        <a:lnTo>
                          <a:pt x="66" y="26"/>
                        </a:lnTo>
                        <a:lnTo>
                          <a:pt x="60" y="28"/>
                        </a:lnTo>
                        <a:lnTo>
                          <a:pt x="54" y="30"/>
                        </a:lnTo>
                        <a:lnTo>
                          <a:pt x="50" y="32"/>
                        </a:lnTo>
                        <a:lnTo>
                          <a:pt x="44" y="34"/>
                        </a:lnTo>
                        <a:lnTo>
                          <a:pt x="38" y="38"/>
                        </a:lnTo>
                        <a:lnTo>
                          <a:pt x="34" y="40"/>
                        </a:lnTo>
                        <a:lnTo>
                          <a:pt x="28" y="42"/>
                        </a:lnTo>
                        <a:lnTo>
                          <a:pt x="24" y="44"/>
                        </a:lnTo>
                        <a:lnTo>
                          <a:pt x="20" y="46"/>
                        </a:lnTo>
                        <a:lnTo>
                          <a:pt x="14" y="48"/>
                        </a:lnTo>
                        <a:lnTo>
                          <a:pt x="12" y="50"/>
                        </a:lnTo>
                        <a:lnTo>
                          <a:pt x="8" y="50"/>
                        </a:lnTo>
                        <a:lnTo>
                          <a:pt x="6" y="52"/>
                        </a:lnTo>
                        <a:lnTo>
                          <a:pt x="4" y="52"/>
                        </a:lnTo>
                        <a:lnTo>
                          <a:pt x="2" y="54"/>
                        </a:lnTo>
                        <a:lnTo>
                          <a:pt x="0" y="54"/>
                        </a:lnTo>
                      </a:path>
                    </a:pathLst>
                  </a:custGeom>
                  <a:solidFill>
                    <a:srgbClr val="000000"/>
                  </a:solidFill>
                  <a:ln w="9525" cap="rnd">
                    <a:noFill/>
                    <a:round/>
                    <a:headEnd/>
                    <a:tailEnd/>
                  </a:ln>
                </p:spPr>
                <p:txBody>
                  <a:bodyPr/>
                  <a:lstStyle/>
                  <a:p>
                    <a:endParaRPr lang="zh-CN" altLang="en-US"/>
                  </a:p>
                </p:txBody>
              </p:sp>
              <p:sp>
                <p:nvSpPr>
                  <p:cNvPr id="72582" name="Freeform 3124"/>
                  <p:cNvSpPr>
                    <a:spLocks/>
                  </p:cNvSpPr>
                  <p:nvPr/>
                </p:nvSpPr>
                <p:spPr bwMode="auto">
                  <a:xfrm>
                    <a:off x="5318" y="2667"/>
                    <a:ext cx="24" cy="19"/>
                  </a:xfrm>
                  <a:custGeom>
                    <a:avLst/>
                    <a:gdLst>
                      <a:gd name="T0" fmla="*/ 0 w 24"/>
                      <a:gd name="T1" fmla="*/ 9 h 19"/>
                      <a:gd name="T2" fmla="*/ 0 w 24"/>
                      <a:gd name="T3" fmla="*/ 18 h 19"/>
                      <a:gd name="T4" fmla="*/ 2 w 24"/>
                      <a:gd name="T5" fmla="*/ 18 h 19"/>
                      <a:gd name="T6" fmla="*/ 4 w 24"/>
                      <a:gd name="T7" fmla="*/ 18 h 19"/>
                      <a:gd name="T8" fmla="*/ 6 w 24"/>
                      <a:gd name="T9" fmla="*/ 18 h 19"/>
                      <a:gd name="T10" fmla="*/ 8 w 24"/>
                      <a:gd name="T11" fmla="*/ 18 h 19"/>
                      <a:gd name="T12" fmla="*/ 10 w 24"/>
                      <a:gd name="T13" fmla="*/ 18 h 19"/>
                      <a:gd name="T14" fmla="*/ 12 w 24"/>
                      <a:gd name="T15" fmla="*/ 18 h 19"/>
                      <a:gd name="T16" fmla="*/ 14 w 24"/>
                      <a:gd name="T17" fmla="*/ 18 h 19"/>
                      <a:gd name="T18" fmla="*/ 16 w 24"/>
                      <a:gd name="T19" fmla="*/ 9 h 19"/>
                      <a:gd name="T20" fmla="*/ 18 w 24"/>
                      <a:gd name="T21" fmla="*/ 9 h 19"/>
                      <a:gd name="T22" fmla="*/ 20 w 24"/>
                      <a:gd name="T23" fmla="*/ 9 h 19"/>
                      <a:gd name="T24" fmla="*/ 22 w 24"/>
                      <a:gd name="T25" fmla="*/ 9 h 19"/>
                      <a:gd name="T26" fmla="*/ 22 w 24"/>
                      <a:gd name="T27" fmla="*/ 0 h 19"/>
                      <a:gd name="T28" fmla="*/ 23 w 24"/>
                      <a:gd name="T29" fmla="*/ 0 h 19"/>
                      <a:gd name="T30" fmla="*/ 22 w 24"/>
                      <a:gd name="T31" fmla="*/ 0 h 19"/>
                      <a:gd name="T32" fmla="*/ 20 w 24"/>
                      <a:gd name="T33" fmla="*/ 0 h 19"/>
                      <a:gd name="T34" fmla="*/ 20 w 24"/>
                      <a:gd name="T35" fmla="*/ 9 h 19"/>
                      <a:gd name="T36" fmla="*/ 18 w 24"/>
                      <a:gd name="T37" fmla="*/ 9 h 19"/>
                      <a:gd name="T38" fmla="*/ 16 w 24"/>
                      <a:gd name="T39" fmla="*/ 9 h 19"/>
                      <a:gd name="T40" fmla="*/ 14 w 24"/>
                      <a:gd name="T41" fmla="*/ 9 h 19"/>
                      <a:gd name="T42" fmla="*/ 12 w 24"/>
                      <a:gd name="T43" fmla="*/ 9 h 19"/>
                      <a:gd name="T44" fmla="*/ 10 w 24"/>
                      <a:gd name="T45" fmla="*/ 9 h 19"/>
                      <a:gd name="T46" fmla="*/ 8 w 24"/>
                      <a:gd name="T47" fmla="*/ 18 h 19"/>
                      <a:gd name="T48" fmla="*/ 6 w 24"/>
                      <a:gd name="T49" fmla="*/ 18 h 19"/>
                      <a:gd name="T50" fmla="*/ 4 w 24"/>
                      <a:gd name="T51" fmla="*/ 9 h 19"/>
                      <a:gd name="T52" fmla="*/ 2 w 24"/>
                      <a:gd name="T53" fmla="*/ 9 h 19"/>
                      <a:gd name="T54" fmla="*/ 0 w 24"/>
                      <a:gd name="T55" fmla="*/ 9 h 19"/>
                      <a:gd name="T56" fmla="*/ 0 w 24"/>
                      <a:gd name="T57" fmla="*/ 18 h 19"/>
                      <a:gd name="T58" fmla="*/ 0 w 24"/>
                      <a:gd name="T59" fmla="*/ 9 h 1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19"/>
                      <a:gd name="T92" fmla="*/ 24 w 24"/>
                      <a:gd name="T93" fmla="*/ 19 h 1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19">
                        <a:moveTo>
                          <a:pt x="0" y="9"/>
                        </a:moveTo>
                        <a:lnTo>
                          <a:pt x="0" y="18"/>
                        </a:lnTo>
                        <a:lnTo>
                          <a:pt x="2" y="18"/>
                        </a:lnTo>
                        <a:lnTo>
                          <a:pt x="4" y="18"/>
                        </a:lnTo>
                        <a:lnTo>
                          <a:pt x="6" y="18"/>
                        </a:lnTo>
                        <a:lnTo>
                          <a:pt x="8" y="18"/>
                        </a:lnTo>
                        <a:lnTo>
                          <a:pt x="10" y="18"/>
                        </a:lnTo>
                        <a:lnTo>
                          <a:pt x="12" y="18"/>
                        </a:lnTo>
                        <a:lnTo>
                          <a:pt x="14" y="18"/>
                        </a:lnTo>
                        <a:lnTo>
                          <a:pt x="16" y="9"/>
                        </a:lnTo>
                        <a:lnTo>
                          <a:pt x="18" y="9"/>
                        </a:lnTo>
                        <a:lnTo>
                          <a:pt x="20" y="9"/>
                        </a:lnTo>
                        <a:lnTo>
                          <a:pt x="22" y="9"/>
                        </a:lnTo>
                        <a:lnTo>
                          <a:pt x="22" y="0"/>
                        </a:lnTo>
                        <a:lnTo>
                          <a:pt x="23" y="0"/>
                        </a:lnTo>
                        <a:lnTo>
                          <a:pt x="22" y="0"/>
                        </a:lnTo>
                        <a:lnTo>
                          <a:pt x="20" y="0"/>
                        </a:lnTo>
                        <a:lnTo>
                          <a:pt x="20" y="9"/>
                        </a:lnTo>
                        <a:lnTo>
                          <a:pt x="18" y="9"/>
                        </a:lnTo>
                        <a:lnTo>
                          <a:pt x="16" y="9"/>
                        </a:lnTo>
                        <a:lnTo>
                          <a:pt x="14" y="9"/>
                        </a:lnTo>
                        <a:lnTo>
                          <a:pt x="12" y="9"/>
                        </a:lnTo>
                        <a:lnTo>
                          <a:pt x="10" y="9"/>
                        </a:lnTo>
                        <a:lnTo>
                          <a:pt x="8" y="18"/>
                        </a:lnTo>
                        <a:lnTo>
                          <a:pt x="6" y="18"/>
                        </a:lnTo>
                        <a:lnTo>
                          <a:pt x="4" y="9"/>
                        </a:lnTo>
                        <a:lnTo>
                          <a:pt x="2" y="9"/>
                        </a:lnTo>
                        <a:lnTo>
                          <a:pt x="0" y="9"/>
                        </a:lnTo>
                        <a:lnTo>
                          <a:pt x="0" y="18"/>
                        </a:lnTo>
                        <a:lnTo>
                          <a:pt x="0" y="9"/>
                        </a:lnTo>
                      </a:path>
                    </a:pathLst>
                  </a:custGeom>
                  <a:solidFill>
                    <a:srgbClr val="000000"/>
                  </a:solidFill>
                  <a:ln w="9525" cap="rnd">
                    <a:noFill/>
                    <a:round/>
                    <a:headEnd/>
                    <a:tailEnd/>
                  </a:ln>
                </p:spPr>
                <p:txBody>
                  <a:bodyPr/>
                  <a:lstStyle/>
                  <a:p>
                    <a:endParaRPr lang="zh-CN" altLang="en-US"/>
                  </a:p>
                </p:txBody>
              </p:sp>
              <p:sp>
                <p:nvSpPr>
                  <p:cNvPr id="72583" name="Freeform 3125"/>
                  <p:cNvSpPr>
                    <a:spLocks/>
                  </p:cNvSpPr>
                  <p:nvPr/>
                </p:nvSpPr>
                <p:spPr bwMode="auto">
                  <a:xfrm>
                    <a:off x="5318" y="2657"/>
                    <a:ext cx="18" cy="19"/>
                  </a:xfrm>
                  <a:custGeom>
                    <a:avLst/>
                    <a:gdLst>
                      <a:gd name="T0" fmla="*/ 17 w 18"/>
                      <a:gd name="T1" fmla="*/ 0 h 19"/>
                      <a:gd name="T2" fmla="*/ 11 w 18"/>
                      <a:gd name="T3" fmla="*/ 2 h 19"/>
                      <a:gd name="T4" fmla="*/ 9 w 18"/>
                      <a:gd name="T5" fmla="*/ 7 h 19"/>
                      <a:gd name="T6" fmla="*/ 5 w 18"/>
                      <a:gd name="T7" fmla="*/ 9 h 19"/>
                      <a:gd name="T8" fmla="*/ 3 w 18"/>
                      <a:gd name="T9" fmla="*/ 11 h 19"/>
                      <a:gd name="T10" fmla="*/ 0 w 18"/>
                      <a:gd name="T11" fmla="*/ 14 h 19"/>
                      <a:gd name="T12" fmla="*/ 0 w 18"/>
                      <a:gd name="T13" fmla="*/ 16 h 19"/>
                      <a:gd name="T14" fmla="*/ 0 w 18"/>
                      <a:gd name="T15" fmla="*/ 18 h 19"/>
                      <a:gd name="T16" fmla="*/ 3 w 18"/>
                      <a:gd name="T17" fmla="*/ 18 h 19"/>
                      <a:gd name="T18" fmla="*/ 3 w 18"/>
                      <a:gd name="T19" fmla="*/ 16 h 19"/>
                      <a:gd name="T20" fmla="*/ 5 w 18"/>
                      <a:gd name="T21" fmla="*/ 14 h 19"/>
                      <a:gd name="T22" fmla="*/ 5 w 18"/>
                      <a:gd name="T23" fmla="*/ 11 h 19"/>
                      <a:gd name="T24" fmla="*/ 7 w 18"/>
                      <a:gd name="T25" fmla="*/ 9 h 19"/>
                      <a:gd name="T26" fmla="*/ 9 w 18"/>
                      <a:gd name="T27" fmla="*/ 7 h 19"/>
                      <a:gd name="T28" fmla="*/ 13 w 18"/>
                      <a:gd name="T29" fmla="*/ 2 h 19"/>
                      <a:gd name="T30" fmla="*/ 17 w 18"/>
                      <a:gd name="T31" fmla="*/ 2 h 19"/>
                      <a:gd name="T32" fmla="*/ 17 w 18"/>
                      <a:gd name="T33" fmla="*/ 0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9"/>
                      <a:gd name="T53" fmla="*/ 18 w 18"/>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9">
                        <a:moveTo>
                          <a:pt x="17" y="0"/>
                        </a:moveTo>
                        <a:lnTo>
                          <a:pt x="11" y="2"/>
                        </a:lnTo>
                        <a:lnTo>
                          <a:pt x="9" y="7"/>
                        </a:lnTo>
                        <a:lnTo>
                          <a:pt x="5" y="9"/>
                        </a:lnTo>
                        <a:lnTo>
                          <a:pt x="3" y="11"/>
                        </a:lnTo>
                        <a:lnTo>
                          <a:pt x="0" y="14"/>
                        </a:lnTo>
                        <a:lnTo>
                          <a:pt x="0" y="16"/>
                        </a:lnTo>
                        <a:lnTo>
                          <a:pt x="0" y="18"/>
                        </a:lnTo>
                        <a:lnTo>
                          <a:pt x="3" y="18"/>
                        </a:lnTo>
                        <a:lnTo>
                          <a:pt x="3" y="16"/>
                        </a:lnTo>
                        <a:lnTo>
                          <a:pt x="5" y="14"/>
                        </a:lnTo>
                        <a:lnTo>
                          <a:pt x="5" y="11"/>
                        </a:lnTo>
                        <a:lnTo>
                          <a:pt x="7" y="9"/>
                        </a:lnTo>
                        <a:lnTo>
                          <a:pt x="9" y="7"/>
                        </a:lnTo>
                        <a:lnTo>
                          <a:pt x="13" y="2"/>
                        </a:lnTo>
                        <a:lnTo>
                          <a:pt x="17" y="2"/>
                        </a:lnTo>
                        <a:lnTo>
                          <a:pt x="17" y="0"/>
                        </a:lnTo>
                      </a:path>
                    </a:pathLst>
                  </a:custGeom>
                  <a:solidFill>
                    <a:srgbClr val="000000"/>
                  </a:solidFill>
                  <a:ln w="9525" cap="rnd">
                    <a:noFill/>
                    <a:round/>
                    <a:headEnd/>
                    <a:tailEnd/>
                  </a:ln>
                </p:spPr>
                <p:txBody>
                  <a:bodyPr/>
                  <a:lstStyle/>
                  <a:p>
                    <a:endParaRPr lang="zh-CN" altLang="en-US"/>
                  </a:p>
                </p:txBody>
              </p:sp>
              <p:sp>
                <p:nvSpPr>
                  <p:cNvPr id="72584" name="Freeform 3126"/>
                  <p:cNvSpPr>
                    <a:spLocks/>
                  </p:cNvSpPr>
                  <p:nvPr/>
                </p:nvSpPr>
                <p:spPr bwMode="auto">
                  <a:xfrm>
                    <a:off x="5330" y="2601"/>
                    <a:ext cx="125" cy="55"/>
                  </a:xfrm>
                  <a:custGeom>
                    <a:avLst/>
                    <a:gdLst>
                      <a:gd name="T0" fmla="*/ 124 w 125"/>
                      <a:gd name="T1" fmla="*/ 0 h 55"/>
                      <a:gd name="T2" fmla="*/ 122 w 125"/>
                      <a:gd name="T3" fmla="*/ 0 h 55"/>
                      <a:gd name="T4" fmla="*/ 120 w 125"/>
                      <a:gd name="T5" fmla="*/ 2 h 55"/>
                      <a:gd name="T6" fmla="*/ 118 w 125"/>
                      <a:gd name="T7" fmla="*/ 2 h 55"/>
                      <a:gd name="T8" fmla="*/ 116 w 125"/>
                      <a:gd name="T9" fmla="*/ 4 h 55"/>
                      <a:gd name="T10" fmla="*/ 112 w 125"/>
                      <a:gd name="T11" fmla="*/ 6 h 55"/>
                      <a:gd name="T12" fmla="*/ 108 w 125"/>
                      <a:gd name="T13" fmla="*/ 6 h 55"/>
                      <a:gd name="T14" fmla="*/ 104 w 125"/>
                      <a:gd name="T15" fmla="*/ 8 h 55"/>
                      <a:gd name="T16" fmla="*/ 100 w 125"/>
                      <a:gd name="T17" fmla="*/ 10 h 55"/>
                      <a:gd name="T18" fmla="*/ 96 w 125"/>
                      <a:gd name="T19" fmla="*/ 12 h 55"/>
                      <a:gd name="T20" fmla="*/ 92 w 125"/>
                      <a:gd name="T21" fmla="*/ 14 h 55"/>
                      <a:gd name="T22" fmla="*/ 86 w 125"/>
                      <a:gd name="T23" fmla="*/ 16 h 55"/>
                      <a:gd name="T24" fmla="*/ 82 w 125"/>
                      <a:gd name="T25" fmla="*/ 18 h 55"/>
                      <a:gd name="T26" fmla="*/ 76 w 125"/>
                      <a:gd name="T27" fmla="*/ 20 h 55"/>
                      <a:gd name="T28" fmla="*/ 70 w 125"/>
                      <a:gd name="T29" fmla="*/ 22 h 55"/>
                      <a:gd name="T30" fmla="*/ 66 w 125"/>
                      <a:gd name="T31" fmla="*/ 26 h 55"/>
                      <a:gd name="T32" fmla="*/ 60 w 125"/>
                      <a:gd name="T33" fmla="*/ 28 h 55"/>
                      <a:gd name="T34" fmla="*/ 54 w 125"/>
                      <a:gd name="T35" fmla="*/ 30 h 55"/>
                      <a:gd name="T36" fmla="*/ 48 w 125"/>
                      <a:gd name="T37" fmla="*/ 32 h 55"/>
                      <a:gd name="T38" fmla="*/ 44 w 125"/>
                      <a:gd name="T39" fmla="*/ 34 h 55"/>
                      <a:gd name="T40" fmla="*/ 38 w 125"/>
                      <a:gd name="T41" fmla="*/ 36 h 55"/>
                      <a:gd name="T42" fmla="*/ 32 w 125"/>
                      <a:gd name="T43" fmla="*/ 40 h 55"/>
                      <a:gd name="T44" fmla="*/ 28 w 125"/>
                      <a:gd name="T45" fmla="*/ 42 h 55"/>
                      <a:gd name="T46" fmla="*/ 24 w 125"/>
                      <a:gd name="T47" fmla="*/ 44 h 55"/>
                      <a:gd name="T48" fmla="*/ 18 w 125"/>
                      <a:gd name="T49" fmla="*/ 46 h 55"/>
                      <a:gd name="T50" fmla="*/ 16 w 125"/>
                      <a:gd name="T51" fmla="*/ 48 h 55"/>
                      <a:gd name="T52" fmla="*/ 12 w 125"/>
                      <a:gd name="T53" fmla="*/ 48 h 55"/>
                      <a:gd name="T54" fmla="*/ 8 w 125"/>
                      <a:gd name="T55" fmla="*/ 50 h 55"/>
                      <a:gd name="T56" fmla="*/ 6 w 125"/>
                      <a:gd name="T57" fmla="*/ 52 h 55"/>
                      <a:gd name="T58" fmla="*/ 2 w 125"/>
                      <a:gd name="T59" fmla="*/ 52 h 55"/>
                      <a:gd name="T60" fmla="*/ 0 w 125"/>
                      <a:gd name="T61" fmla="*/ 54 h 55"/>
                      <a:gd name="T62" fmla="*/ 2 w 125"/>
                      <a:gd name="T63" fmla="*/ 54 h 55"/>
                      <a:gd name="T64" fmla="*/ 4 w 125"/>
                      <a:gd name="T65" fmla="*/ 54 h 55"/>
                      <a:gd name="T66" fmla="*/ 6 w 125"/>
                      <a:gd name="T67" fmla="*/ 52 h 55"/>
                      <a:gd name="T68" fmla="*/ 8 w 125"/>
                      <a:gd name="T69" fmla="*/ 50 h 55"/>
                      <a:gd name="T70" fmla="*/ 12 w 125"/>
                      <a:gd name="T71" fmla="*/ 50 h 55"/>
                      <a:gd name="T72" fmla="*/ 16 w 125"/>
                      <a:gd name="T73" fmla="*/ 48 h 55"/>
                      <a:gd name="T74" fmla="*/ 20 w 125"/>
                      <a:gd name="T75" fmla="*/ 46 h 55"/>
                      <a:gd name="T76" fmla="*/ 24 w 125"/>
                      <a:gd name="T77" fmla="*/ 44 h 55"/>
                      <a:gd name="T78" fmla="*/ 30 w 125"/>
                      <a:gd name="T79" fmla="*/ 42 h 55"/>
                      <a:gd name="T80" fmla="*/ 34 w 125"/>
                      <a:gd name="T81" fmla="*/ 40 h 55"/>
                      <a:gd name="T82" fmla="*/ 38 w 125"/>
                      <a:gd name="T83" fmla="*/ 38 h 55"/>
                      <a:gd name="T84" fmla="*/ 44 w 125"/>
                      <a:gd name="T85" fmla="*/ 36 h 55"/>
                      <a:gd name="T86" fmla="*/ 50 w 125"/>
                      <a:gd name="T87" fmla="*/ 34 h 55"/>
                      <a:gd name="T88" fmla="*/ 54 w 125"/>
                      <a:gd name="T89" fmla="*/ 30 h 55"/>
                      <a:gd name="T90" fmla="*/ 60 w 125"/>
                      <a:gd name="T91" fmla="*/ 28 h 55"/>
                      <a:gd name="T92" fmla="*/ 66 w 125"/>
                      <a:gd name="T93" fmla="*/ 26 h 55"/>
                      <a:gd name="T94" fmla="*/ 72 w 125"/>
                      <a:gd name="T95" fmla="*/ 24 h 55"/>
                      <a:gd name="T96" fmla="*/ 76 w 125"/>
                      <a:gd name="T97" fmla="*/ 22 h 55"/>
                      <a:gd name="T98" fmla="*/ 82 w 125"/>
                      <a:gd name="T99" fmla="*/ 18 h 55"/>
                      <a:gd name="T100" fmla="*/ 88 w 125"/>
                      <a:gd name="T101" fmla="*/ 16 h 55"/>
                      <a:gd name="T102" fmla="*/ 92 w 125"/>
                      <a:gd name="T103" fmla="*/ 14 h 55"/>
                      <a:gd name="T104" fmla="*/ 96 w 125"/>
                      <a:gd name="T105" fmla="*/ 12 h 55"/>
                      <a:gd name="T106" fmla="*/ 102 w 125"/>
                      <a:gd name="T107" fmla="*/ 10 h 55"/>
                      <a:gd name="T108" fmla="*/ 106 w 125"/>
                      <a:gd name="T109" fmla="*/ 8 h 55"/>
                      <a:gd name="T110" fmla="*/ 110 w 125"/>
                      <a:gd name="T111" fmla="*/ 8 h 55"/>
                      <a:gd name="T112" fmla="*/ 112 w 125"/>
                      <a:gd name="T113" fmla="*/ 6 h 55"/>
                      <a:gd name="T114" fmla="*/ 116 w 125"/>
                      <a:gd name="T115" fmla="*/ 4 h 55"/>
                      <a:gd name="T116" fmla="*/ 118 w 125"/>
                      <a:gd name="T117" fmla="*/ 4 h 55"/>
                      <a:gd name="T118" fmla="*/ 120 w 125"/>
                      <a:gd name="T119" fmla="*/ 2 h 55"/>
                      <a:gd name="T120" fmla="*/ 122 w 125"/>
                      <a:gd name="T121" fmla="*/ 2 h 55"/>
                      <a:gd name="T122" fmla="*/ 124 w 125"/>
                      <a:gd name="T123" fmla="*/ 2 h 55"/>
                      <a:gd name="T124" fmla="*/ 124 w 125"/>
                      <a:gd name="T125" fmla="*/ 0 h 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5"/>
                      <a:gd name="T190" fmla="*/ 0 h 55"/>
                      <a:gd name="T191" fmla="*/ 125 w 125"/>
                      <a:gd name="T192" fmla="*/ 55 h 5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5" h="55">
                        <a:moveTo>
                          <a:pt x="124" y="0"/>
                        </a:moveTo>
                        <a:lnTo>
                          <a:pt x="122" y="0"/>
                        </a:lnTo>
                        <a:lnTo>
                          <a:pt x="120" y="2"/>
                        </a:lnTo>
                        <a:lnTo>
                          <a:pt x="118" y="2"/>
                        </a:lnTo>
                        <a:lnTo>
                          <a:pt x="116" y="4"/>
                        </a:lnTo>
                        <a:lnTo>
                          <a:pt x="112" y="6"/>
                        </a:lnTo>
                        <a:lnTo>
                          <a:pt x="108" y="6"/>
                        </a:lnTo>
                        <a:lnTo>
                          <a:pt x="104" y="8"/>
                        </a:lnTo>
                        <a:lnTo>
                          <a:pt x="100" y="10"/>
                        </a:lnTo>
                        <a:lnTo>
                          <a:pt x="96" y="12"/>
                        </a:lnTo>
                        <a:lnTo>
                          <a:pt x="92" y="14"/>
                        </a:lnTo>
                        <a:lnTo>
                          <a:pt x="86" y="16"/>
                        </a:lnTo>
                        <a:lnTo>
                          <a:pt x="82" y="18"/>
                        </a:lnTo>
                        <a:lnTo>
                          <a:pt x="76" y="20"/>
                        </a:lnTo>
                        <a:lnTo>
                          <a:pt x="70" y="22"/>
                        </a:lnTo>
                        <a:lnTo>
                          <a:pt x="66" y="26"/>
                        </a:lnTo>
                        <a:lnTo>
                          <a:pt x="60" y="28"/>
                        </a:lnTo>
                        <a:lnTo>
                          <a:pt x="54" y="30"/>
                        </a:lnTo>
                        <a:lnTo>
                          <a:pt x="48" y="32"/>
                        </a:lnTo>
                        <a:lnTo>
                          <a:pt x="44" y="34"/>
                        </a:lnTo>
                        <a:lnTo>
                          <a:pt x="38" y="36"/>
                        </a:lnTo>
                        <a:lnTo>
                          <a:pt x="32" y="40"/>
                        </a:lnTo>
                        <a:lnTo>
                          <a:pt x="28" y="42"/>
                        </a:lnTo>
                        <a:lnTo>
                          <a:pt x="24" y="44"/>
                        </a:lnTo>
                        <a:lnTo>
                          <a:pt x="18" y="46"/>
                        </a:lnTo>
                        <a:lnTo>
                          <a:pt x="16" y="48"/>
                        </a:lnTo>
                        <a:lnTo>
                          <a:pt x="12" y="48"/>
                        </a:lnTo>
                        <a:lnTo>
                          <a:pt x="8" y="50"/>
                        </a:lnTo>
                        <a:lnTo>
                          <a:pt x="6" y="52"/>
                        </a:lnTo>
                        <a:lnTo>
                          <a:pt x="2" y="52"/>
                        </a:lnTo>
                        <a:lnTo>
                          <a:pt x="0" y="54"/>
                        </a:lnTo>
                        <a:lnTo>
                          <a:pt x="2" y="54"/>
                        </a:lnTo>
                        <a:lnTo>
                          <a:pt x="4" y="54"/>
                        </a:lnTo>
                        <a:lnTo>
                          <a:pt x="6" y="52"/>
                        </a:lnTo>
                        <a:lnTo>
                          <a:pt x="8" y="50"/>
                        </a:lnTo>
                        <a:lnTo>
                          <a:pt x="12" y="50"/>
                        </a:lnTo>
                        <a:lnTo>
                          <a:pt x="16" y="48"/>
                        </a:lnTo>
                        <a:lnTo>
                          <a:pt x="20" y="46"/>
                        </a:lnTo>
                        <a:lnTo>
                          <a:pt x="24" y="44"/>
                        </a:lnTo>
                        <a:lnTo>
                          <a:pt x="30" y="42"/>
                        </a:lnTo>
                        <a:lnTo>
                          <a:pt x="34" y="40"/>
                        </a:lnTo>
                        <a:lnTo>
                          <a:pt x="38" y="38"/>
                        </a:lnTo>
                        <a:lnTo>
                          <a:pt x="44" y="36"/>
                        </a:lnTo>
                        <a:lnTo>
                          <a:pt x="50" y="34"/>
                        </a:lnTo>
                        <a:lnTo>
                          <a:pt x="54" y="30"/>
                        </a:lnTo>
                        <a:lnTo>
                          <a:pt x="60" y="28"/>
                        </a:lnTo>
                        <a:lnTo>
                          <a:pt x="66" y="26"/>
                        </a:lnTo>
                        <a:lnTo>
                          <a:pt x="72" y="24"/>
                        </a:lnTo>
                        <a:lnTo>
                          <a:pt x="76" y="22"/>
                        </a:lnTo>
                        <a:lnTo>
                          <a:pt x="82" y="18"/>
                        </a:lnTo>
                        <a:lnTo>
                          <a:pt x="88" y="16"/>
                        </a:lnTo>
                        <a:lnTo>
                          <a:pt x="92" y="14"/>
                        </a:lnTo>
                        <a:lnTo>
                          <a:pt x="96" y="12"/>
                        </a:lnTo>
                        <a:lnTo>
                          <a:pt x="102" y="10"/>
                        </a:lnTo>
                        <a:lnTo>
                          <a:pt x="106" y="8"/>
                        </a:lnTo>
                        <a:lnTo>
                          <a:pt x="110" y="8"/>
                        </a:lnTo>
                        <a:lnTo>
                          <a:pt x="112" y="6"/>
                        </a:lnTo>
                        <a:lnTo>
                          <a:pt x="116" y="4"/>
                        </a:lnTo>
                        <a:lnTo>
                          <a:pt x="118" y="4"/>
                        </a:lnTo>
                        <a:lnTo>
                          <a:pt x="120" y="2"/>
                        </a:lnTo>
                        <a:lnTo>
                          <a:pt x="122" y="2"/>
                        </a:lnTo>
                        <a:lnTo>
                          <a:pt x="124" y="2"/>
                        </a:lnTo>
                        <a:lnTo>
                          <a:pt x="124" y="0"/>
                        </a:lnTo>
                      </a:path>
                    </a:pathLst>
                  </a:custGeom>
                  <a:solidFill>
                    <a:srgbClr val="000000"/>
                  </a:solidFill>
                  <a:ln w="9525" cap="rnd">
                    <a:noFill/>
                    <a:round/>
                    <a:headEnd/>
                    <a:tailEnd/>
                  </a:ln>
                </p:spPr>
                <p:txBody>
                  <a:bodyPr/>
                  <a:lstStyle/>
                  <a:p>
                    <a:endParaRPr lang="zh-CN" altLang="en-US"/>
                  </a:p>
                </p:txBody>
              </p:sp>
              <p:sp>
                <p:nvSpPr>
                  <p:cNvPr id="72585" name="Freeform 3127"/>
                  <p:cNvSpPr>
                    <a:spLocks/>
                  </p:cNvSpPr>
                  <p:nvPr/>
                </p:nvSpPr>
                <p:spPr bwMode="auto">
                  <a:xfrm>
                    <a:off x="5454" y="2601"/>
                    <a:ext cx="19" cy="1"/>
                  </a:xfrm>
                  <a:custGeom>
                    <a:avLst/>
                    <a:gdLst>
                      <a:gd name="T0" fmla="*/ 18 w 19"/>
                      <a:gd name="T1" fmla="*/ 0 h 1"/>
                      <a:gd name="T2" fmla="*/ 16 w 19"/>
                      <a:gd name="T3" fmla="*/ 0 h 1"/>
                      <a:gd name="T4" fmla="*/ 13 w 19"/>
                      <a:gd name="T5" fmla="*/ 0 h 1"/>
                      <a:gd name="T6" fmla="*/ 9 w 19"/>
                      <a:gd name="T7" fmla="*/ 0 h 1"/>
                      <a:gd name="T8" fmla="*/ 7 w 19"/>
                      <a:gd name="T9" fmla="*/ 0 h 1"/>
                      <a:gd name="T10" fmla="*/ 4 w 19"/>
                      <a:gd name="T11" fmla="*/ 0 h 1"/>
                      <a:gd name="T12" fmla="*/ 2 w 19"/>
                      <a:gd name="T13" fmla="*/ 0 h 1"/>
                      <a:gd name="T14" fmla="*/ 0 w 19"/>
                      <a:gd name="T15" fmla="*/ 0 h 1"/>
                      <a:gd name="T16" fmla="*/ 2 w 19"/>
                      <a:gd name="T17" fmla="*/ 0 h 1"/>
                      <a:gd name="T18" fmla="*/ 4 w 19"/>
                      <a:gd name="T19" fmla="*/ 0 h 1"/>
                      <a:gd name="T20" fmla="*/ 7 w 19"/>
                      <a:gd name="T21" fmla="*/ 0 h 1"/>
                      <a:gd name="T22" fmla="*/ 11 w 19"/>
                      <a:gd name="T23" fmla="*/ 0 h 1"/>
                      <a:gd name="T24" fmla="*/ 13 w 19"/>
                      <a:gd name="T25" fmla="*/ 0 h 1"/>
                      <a:gd name="T26" fmla="*/ 16 w 19"/>
                      <a:gd name="T27" fmla="*/ 0 h 1"/>
                      <a:gd name="T28" fmla="*/ 18 w 19"/>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1"/>
                      <a:gd name="T47" fmla="*/ 19 w 19"/>
                      <a:gd name="T48" fmla="*/ 1 h 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1">
                        <a:moveTo>
                          <a:pt x="18" y="0"/>
                        </a:moveTo>
                        <a:lnTo>
                          <a:pt x="16" y="0"/>
                        </a:lnTo>
                        <a:lnTo>
                          <a:pt x="13" y="0"/>
                        </a:lnTo>
                        <a:lnTo>
                          <a:pt x="9" y="0"/>
                        </a:lnTo>
                        <a:lnTo>
                          <a:pt x="7" y="0"/>
                        </a:lnTo>
                        <a:lnTo>
                          <a:pt x="4" y="0"/>
                        </a:lnTo>
                        <a:lnTo>
                          <a:pt x="2" y="0"/>
                        </a:lnTo>
                        <a:lnTo>
                          <a:pt x="0" y="0"/>
                        </a:lnTo>
                        <a:lnTo>
                          <a:pt x="2" y="0"/>
                        </a:lnTo>
                        <a:lnTo>
                          <a:pt x="4" y="0"/>
                        </a:lnTo>
                        <a:lnTo>
                          <a:pt x="7" y="0"/>
                        </a:lnTo>
                        <a:lnTo>
                          <a:pt x="11" y="0"/>
                        </a:lnTo>
                        <a:lnTo>
                          <a:pt x="13" y="0"/>
                        </a:lnTo>
                        <a:lnTo>
                          <a:pt x="16" y="0"/>
                        </a:lnTo>
                        <a:lnTo>
                          <a:pt x="18" y="0"/>
                        </a:lnTo>
                      </a:path>
                    </a:pathLst>
                  </a:custGeom>
                  <a:solidFill>
                    <a:srgbClr val="000000"/>
                  </a:solidFill>
                  <a:ln w="9525" cap="rnd">
                    <a:noFill/>
                    <a:round/>
                    <a:headEnd/>
                    <a:tailEnd/>
                  </a:ln>
                </p:spPr>
                <p:txBody>
                  <a:bodyPr/>
                  <a:lstStyle/>
                  <a:p>
                    <a:endParaRPr lang="zh-CN" altLang="en-US"/>
                  </a:p>
                </p:txBody>
              </p:sp>
              <p:sp>
                <p:nvSpPr>
                  <p:cNvPr id="72586" name="Freeform 3128"/>
                  <p:cNvSpPr>
                    <a:spLocks/>
                  </p:cNvSpPr>
                  <p:nvPr/>
                </p:nvSpPr>
                <p:spPr bwMode="auto">
                  <a:xfrm>
                    <a:off x="5466" y="2599"/>
                    <a:ext cx="21" cy="19"/>
                  </a:xfrm>
                  <a:custGeom>
                    <a:avLst/>
                    <a:gdLst>
                      <a:gd name="T0" fmla="*/ 20 w 21"/>
                      <a:gd name="T1" fmla="*/ 18 h 19"/>
                      <a:gd name="T2" fmla="*/ 20 w 21"/>
                      <a:gd name="T3" fmla="*/ 16 h 19"/>
                      <a:gd name="T4" fmla="*/ 15 w 21"/>
                      <a:gd name="T5" fmla="*/ 14 h 19"/>
                      <a:gd name="T6" fmla="*/ 15 w 21"/>
                      <a:gd name="T7" fmla="*/ 9 h 19"/>
                      <a:gd name="T8" fmla="*/ 12 w 21"/>
                      <a:gd name="T9" fmla="*/ 7 h 19"/>
                      <a:gd name="T10" fmla="*/ 8 w 21"/>
                      <a:gd name="T11" fmla="*/ 5 h 19"/>
                      <a:gd name="T12" fmla="*/ 3 w 21"/>
                      <a:gd name="T13" fmla="*/ 5 h 19"/>
                      <a:gd name="T14" fmla="*/ 0 w 21"/>
                      <a:gd name="T15" fmla="*/ 0 h 19"/>
                      <a:gd name="T16" fmla="*/ 3 w 21"/>
                      <a:gd name="T17" fmla="*/ 5 h 19"/>
                      <a:gd name="T18" fmla="*/ 3 w 21"/>
                      <a:gd name="T19" fmla="*/ 7 h 19"/>
                      <a:gd name="T20" fmla="*/ 8 w 21"/>
                      <a:gd name="T21" fmla="*/ 7 h 19"/>
                      <a:gd name="T22" fmla="*/ 12 w 21"/>
                      <a:gd name="T23" fmla="*/ 9 h 19"/>
                      <a:gd name="T24" fmla="*/ 15 w 21"/>
                      <a:gd name="T25" fmla="*/ 14 h 19"/>
                      <a:gd name="T26" fmla="*/ 15 w 21"/>
                      <a:gd name="T27" fmla="*/ 16 h 19"/>
                      <a:gd name="T28" fmla="*/ 15 w 21"/>
                      <a:gd name="T29" fmla="*/ 18 h 19"/>
                      <a:gd name="T30" fmla="*/ 20 w 21"/>
                      <a:gd name="T31" fmla="*/ 18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
                      <a:gd name="T49" fmla="*/ 0 h 19"/>
                      <a:gd name="T50" fmla="*/ 21 w 21"/>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 h="19">
                        <a:moveTo>
                          <a:pt x="20" y="18"/>
                        </a:moveTo>
                        <a:lnTo>
                          <a:pt x="20" y="16"/>
                        </a:lnTo>
                        <a:lnTo>
                          <a:pt x="15" y="14"/>
                        </a:lnTo>
                        <a:lnTo>
                          <a:pt x="15" y="9"/>
                        </a:lnTo>
                        <a:lnTo>
                          <a:pt x="12" y="7"/>
                        </a:lnTo>
                        <a:lnTo>
                          <a:pt x="8" y="5"/>
                        </a:lnTo>
                        <a:lnTo>
                          <a:pt x="3" y="5"/>
                        </a:lnTo>
                        <a:lnTo>
                          <a:pt x="0" y="0"/>
                        </a:lnTo>
                        <a:lnTo>
                          <a:pt x="3" y="5"/>
                        </a:lnTo>
                        <a:lnTo>
                          <a:pt x="3" y="7"/>
                        </a:lnTo>
                        <a:lnTo>
                          <a:pt x="8" y="7"/>
                        </a:lnTo>
                        <a:lnTo>
                          <a:pt x="12" y="9"/>
                        </a:lnTo>
                        <a:lnTo>
                          <a:pt x="15" y="14"/>
                        </a:lnTo>
                        <a:lnTo>
                          <a:pt x="15" y="16"/>
                        </a:lnTo>
                        <a:lnTo>
                          <a:pt x="15" y="18"/>
                        </a:lnTo>
                        <a:lnTo>
                          <a:pt x="20" y="18"/>
                        </a:lnTo>
                      </a:path>
                    </a:pathLst>
                  </a:custGeom>
                  <a:solidFill>
                    <a:srgbClr val="000000"/>
                  </a:solidFill>
                  <a:ln w="9525" cap="rnd">
                    <a:noFill/>
                    <a:round/>
                    <a:headEnd/>
                    <a:tailEnd/>
                  </a:ln>
                </p:spPr>
                <p:txBody>
                  <a:bodyPr/>
                  <a:lstStyle/>
                  <a:p>
                    <a:endParaRPr lang="zh-CN" altLang="en-US"/>
                  </a:p>
                </p:txBody>
              </p:sp>
              <p:sp>
                <p:nvSpPr>
                  <p:cNvPr id="72587" name="Freeform 3129"/>
                  <p:cNvSpPr>
                    <a:spLocks/>
                  </p:cNvSpPr>
                  <p:nvPr/>
                </p:nvSpPr>
                <p:spPr bwMode="auto">
                  <a:xfrm>
                    <a:off x="5345" y="2649"/>
                    <a:ext cx="19" cy="19"/>
                  </a:xfrm>
                  <a:custGeom>
                    <a:avLst/>
                    <a:gdLst>
                      <a:gd name="T0" fmla="*/ 0 w 19"/>
                      <a:gd name="T1" fmla="*/ 0 h 19"/>
                      <a:gd name="T2" fmla="*/ 16 w 19"/>
                      <a:gd name="T3" fmla="*/ 18 h 19"/>
                      <a:gd name="T4" fmla="*/ 18 w 19"/>
                      <a:gd name="T5" fmla="*/ 18 h 19"/>
                      <a:gd name="T6" fmla="*/ 0 w 19"/>
                      <a:gd name="T7" fmla="*/ 0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0" y="0"/>
                        </a:moveTo>
                        <a:lnTo>
                          <a:pt x="16" y="18"/>
                        </a:lnTo>
                        <a:lnTo>
                          <a:pt x="18" y="18"/>
                        </a:lnTo>
                        <a:lnTo>
                          <a:pt x="0" y="0"/>
                        </a:lnTo>
                      </a:path>
                    </a:pathLst>
                  </a:custGeom>
                  <a:solidFill>
                    <a:srgbClr val="000000"/>
                  </a:solidFill>
                  <a:ln w="9525" cap="rnd">
                    <a:noFill/>
                    <a:round/>
                    <a:headEnd/>
                    <a:tailEnd/>
                  </a:ln>
                </p:spPr>
                <p:txBody>
                  <a:bodyPr/>
                  <a:lstStyle/>
                  <a:p>
                    <a:endParaRPr lang="zh-CN" altLang="en-US"/>
                  </a:p>
                </p:txBody>
              </p:sp>
              <p:sp>
                <p:nvSpPr>
                  <p:cNvPr id="72588" name="Freeform 3130"/>
                  <p:cNvSpPr>
                    <a:spLocks/>
                  </p:cNvSpPr>
                  <p:nvPr/>
                </p:nvSpPr>
                <p:spPr bwMode="auto">
                  <a:xfrm>
                    <a:off x="5292" y="2671"/>
                    <a:ext cx="19" cy="19"/>
                  </a:xfrm>
                  <a:custGeom>
                    <a:avLst/>
                    <a:gdLst>
                      <a:gd name="T0" fmla="*/ 16 w 19"/>
                      <a:gd name="T1" fmla="*/ 18 h 19"/>
                      <a:gd name="T2" fmla="*/ 18 w 19"/>
                      <a:gd name="T3" fmla="*/ 18 h 19"/>
                      <a:gd name="T4" fmla="*/ 4 w 19"/>
                      <a:gd name="T5" fmla="*/ 0 h 19"/>
                      <a:gd name="T6" fmla="*/ 0 w 19"/>
                      <a:gd name="T7" fmla="*/ 0 h 19"/>
                      <a:gd name="T8" fmla="*/ 16 w 19"/>
                      <a:gd name="T9" fmla="*/ 18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16" y="18"/>
                        </a:moveTo>
                        <a:lnTo>
                          <a:pt x="18" y="18"/>
                        </a:lnTo>
                        <a:lnTo>
                          <a:pt x="4" y="0"/>
                        </a:lnTo>
                        <a:lnTo>
                          <a:pt x="0" y="0"/>
                        </a:lnTo>
                        <a:lnTo>
                          <a:pt x="16" y="18"/>
                        </a:lnTo>
                      </a:path>
                    </a:pathLst>
                  </a:custGeom>
                  <a:solidFill>
                    <a:srgbClr val="000000"/>
                  </a:solidFill>
                  <a:ln w="9525" cap="rnd">
                    <a:noFill/>
                    <a:round/>
                    <a:headEnd/>
                    <a:tailEnd/>
                  </a:ln>
                </p:spPr>
                <p:txBody>
                  <a:bodyPr/>
                  <a:lstStyle/>
                  <a:p>
                    <a:endParaRPr lang="zh-CN" altLang="en-US"/>
                  </a:p>
                </p:txBody>
              </p:sp>
              <p:sp>
                <p:nvSpPr>
                  <p:cNvPr id="72589" name="Freeform 3131"/>
                  <p:cNvSpPr>
                    <a:spLocks/>
                  </p:cNvSpPr>
                  <p:nvPr/>
                </p:nvSpPr>
                <p:spPr bwMode="auto">
                  <a:xfrm>
                    <a:off x="5304" y="2663"/>
                    <a:ext cx="22" cy="19"/>
                  </a:xfrm>
                  <a:custGeom>
                    <a:avLst/>
                    <a:gdLst>
                      <a:gd name="T0" fmla="*/ 21 w 22"/>
                      <a:gd name="T1" fmla="*/ 11 h 19"/>
                      <a:gd name="T2" fmla="*/ 11 w 22"/>
                      <a:gd name="T3" fmla="*/ 0 h 19"/>
                      <a:gd name="T4" fmla="*/ 9 w 22"/>
                      <a:gd name="T5" fmla="*/ 0 h 19"/>
                      <a:gd name="T6" fmla="*/ 9 w 22"/>
                      <a:gd name="T7" fmla="*/ 2 h 19"/>
                      <a:gd name="T8" fmla="*/ 7 w 22"/>
                      <a:gd name="T9" fmla="*/ 2 h 19"/>
                      <a:gd name="T10" fmla="*/ 5 w 22"/>
                      <a:gd name="T11" fmla="*/ 5 h 19"/>
                      <a:gd name="T12" fmla="*/ 3 w 22"/>
                      <a:gd name="T13" fmla="*/ 7 h 19"/>
                      <a:gd name="T14" fmla="*/ 0 w 22"/>
                      <a:gd name="T15" fmla="*/ 9 h 19"/>
                      <a:gd name="T16" fmla="*/ 0 w 22"/>
                      <a:gd name="T17" fmla="*/ 11 h 19"/>
                      <a:gd name="T18" fmla="*/ 3 w 22"/>
                      <a:gd name="T19" fmla="*/ 14 h 19"/>
                      <a:gd name="T20" fmla="*/ 5 w 22"/>
                      <a:gd name="T21" fmla="*/ 14 h 19"/>
                      <a:gd name="T22" fmla="*/ 5 w 22"/>
                      <a:gd name="T23" fmla="*/ 16 h 19"/>
                      <a:gd name="T24" fmla="*/ 7 w 22"/>
                      <a:gd name="T25" fmla="*/ 16 h 19"/>
                      <a:gd name="T26" fmla="*/ 7 w 22"/>
                      <a:gd name="T27" fmla="*/ 18 h 19"/>
                      <a:gd name="T28" fmla="*/ 9 w 22"/>
                      <a:gd name="T29" fmla="*/ 18 h 19"/>
                      <a:gd name="T30" fmla="*/ 11 w 22"/>
                      <a:gd name="T31" fmla="*/ 18 h 19"/>
                      <a:gd name="T32" fmla="*/ 11 w 22"/>
                      <a:gd name="T33" fmla="*/ 16 h 19"/>
                      <a:gd name="T34" fmla="*/ 13 w 22"/>
                      <a:gd name="T35" fmla="*/ 16 h 19"/>
                      <a:gd name="T36" fmla="*/ 15 w 22"/>
                      <a:gd name="T37" fmla="*/ 14 h 19"/>
                      <a:gd name="T38" fmla="*/ 17 w 22"/>
                      <a:gd name="T39" fmla="*/ 14 h 19"/>
                      <a:gd name="T40" fmla="*/ 19 w 22"/>
                      <a:gd name="T41" fmla="*/ 14 h 19"/>
                      <a:gd name="T42" fmla="*/ 21 w 22"/>
                      <a:gd name="T43" fmla="*/ 11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2"/>
                      <a:gd name="T67" fmla="*/ 0 h 19"/>
                      <a:gd name="T68" fmla="*/ 22 w 22"/>
                      <a:gd name="T69" fmla="*/ 19 h 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2" h="19">
                        <a:moveTo>
                          <a:pt x="21" y="11"/>
                        </a:moveTo>
                        <a:lnTo>
                          <a:pt x="11" y="0"/>
                        </a:lnTo>
                        <a:lnTo>
                          <a:pt x="9" y="0"/>
                        </a:lnTo>
                        <a:lnTo>
                          <a:pt x="9" y="2"/>
                        </a:lnTo>
                        <a:lnTo>
                          <a:pt x="7" y="2"/>
                        </a:lnTo>
                        <a:lnTo>
                          <a:pt x="5" y="5"/>
                        </a:lnTo>
                        <a:lnTo>
                          <a:pt x="3" y="7"/>
                        </a:lnTo>
                        <a:lnTo>
                          <a:pt x="0" y="9"/>
                        </a:lnTo>
                        <a:lnTo>
                          <a:pt x="0" y="11"/>
                        </a:lnTo>
                        <a:lnTo>
                          <a:pt x="3" y="14"/>
                        </a:lnTo>
                        <a:lnTo>
                          <a:pt x="5" y="14"/>
                        </a:lnTo>
                        <a:lnTo>
                          <a:pt x="5" y="16"/>
                        </a:lnTo>
                        <a:lnTo>
                          <a:pt x="7" y="16"/>
                        </a:lnTo>
                        <a:lnTo>
                          <a:pt x="7" y="18"/>
                        </a:lnTo>
                        <a:lnTo>
                          <a:pt x="9" y="18"/>
                        </a:lnTo>
                        <a:lnTo>
                          <a:pt x="11" y="18"/>
                        </a:lnTo>
                        <a:lnTo>
                          <a:pt x="11" y="16"/>
                        </a:lnTo>
                        <a:lnTo>
                          <a:pt x="13" y="16"/>
                        </a:lnTo>
                        <a:lnTo>
                          <a:pt x="15" y="14"/>
                        </a:lnTo>
                        <a:lnTo>
                          <a:pt x="17" y="14"/>
                        </a:lnTo>
                        <a:lnTo>
                          <a:pt x="19" y="14"/>
                        </a:lnTo>
                        <a:lnTo>
                          <a:pt x="21" y="11"/>
                        </a:lnTo>
                      </a:path>
                    </a:pathLst>
                  </a:custGeom>
                  <a:solidFill>
                    <a:srgbClr val="000000"/>
                  </a:solidFill>
                  <a:ln w="9525" cap="rnd">
                    <a:noFill/>
                    <a:round/>
                    <a:headEnd/>
                    <a:tailEnd/>
                  </a:ln>
                </p:spPr>
                <p:txBody>
                  <a:bodyPr/>
                  <a:lstStyle/>
                  <a:p>
                    <a:endParaRPr lang="zh-CN" altLang="en-US"/>
                  </a:p>
                </p:txBody>
              </p:sp>
              <p:sp>
                <p:nvSpPr>
                  <p:cNvPr id="72590" name="Freeform 3132"/>
                  <p:cNvSpPr>
                    <a:spLocks/>
                  </p:cNvSpPr>
                  <p:nvPr/>
                </p:nvSpPr>
                <p:spPr bwMode="auto">
                  <a:xfrm>
                    <a:off x="5316" y="2661"/>
                    <a:ext cx="19" cy="20"/>
                  </a:xfrm>
                  <a:custGeom>
                    <a:avLst/>
                    <a:gdLst>
                      <a:gd name="T0" fmla="*/ 2 w 19"/>
                      <a:gd name="T1" fmla="*/ 2 h 20"/>
                      <a:gd name="T2" fmla="*/ 0 w 19"/>
                      <a:gd name="T3" fmla="*/ 2 h 20"/>
                      <a:gd name="T4" fmla="*/ 18 w 19"/>
                      <a:gd name="T5" fmla="*/ 19 h 20"/>
                      <a:gd name="T6" fmla="*/ 2 w 19"/>
                      <a:gd name="T7" fmla="*/ 0 h 20"/>
                      <a:gd name="T8" fmla="*/ 0 w 19"/>
                      <a:gd name="T9" fmla="*/ 0 h 20"/>
                      <a:gd name="T10" fmla="*/ 2 w 19"/>
                      <a:gd name="T11" fmla="*/ 0 h 20"/>
                      <a:gd name="T12" fmla="*/ 0 w 19"/>
                      <a:gd name="T13" fmla="*/ 0 h 20"/>
                      <a:gd name="T14" fmla="*/ 2 w 19"/>
                      <a:gd name="T15" fmla="*/ 2 h 20"/>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20"/>
                      <a:gd name="T26" fmla="*/ 19 w 19"/>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20">
                        <a:moveTo>
                          <a:pt x="2" y="2"/>
                        </a:moveTo>
                        <a:lnTo>
                          <a:pt x="0" y="2"/>
                        </a:lnTo>
                        <a:lnTo>
                          <a:pt x="18" y="19"/>
                        </a:lnTo>
                        <a:lnTo>
                          <a:pt x="2" y="0"/>
                        </a:lnTo>
                        <a:lnTo>
                          <a:pt x="0" y="0"/>
                        </a:lnTo>
                        <a:lnTo>
                          <a:pt x="2" y="0"/>
                        </a:lnTo>
                        <a:lnTo>
                          <a:pt x="0" y="0"/>
                        </a:lnTo>
                        <a:lnTo>
                          <a:pt x="2" y="2"/>
                        </a:lnTo>
                      </a:path>
                    </a:pathLst>
                  </a:custGeom>
                  <a:solidFill>
                    <a:srgbClr val="000000"/>
                  </a:solidFill>
                  <a:ln w="9525" cap="rnd">
                    <a:noFill/>
                    <a:round/>
                    <a:headEnd/>
                    <a:tailEnd/>
                  </a:ln>
                </p:spPr>
                <p:txBody>
                  <a:bodyPr/>
                  <a:lstStyle/>
                  <a:p>
                    <a:endParaRPr lang="zh-CN" altLang="en-US"/>
                  </a:p>
                </p:txBody>
              </p:sp>
              <p:sp>
                <p:nvSpPr>
                  <p:cNvPr id="72591" name="Freeform 3133"/>
                  <p:cNvSpPr>
                    <a:spLocks/>
                  </p:cNvSpPr>
                  <p:nvPr/>
                </p:nvSpPr>
                <p:spPr bwMode="auto">
                  <a:xfrm>
                    <a:off x="5304" y="2663"/>
                    <a:ext cx="20" cy="19"/>
                  </a:xfrm>
                  <a:custGeom>
                    <a:avLst/>
                    <a:gdLst>
                      <a:gd name="T0" fmla="*/ 3 w 20"/>
                      <a:gd name="T1" fmla="*/ 18 h 19"/>
                      <a:gd name="T2" fmla="*/ 3 w 20"/>
                      <a:gd name="T3" fmla="*/ 14 h 19"/>
                      <a:gd name="T4" fmla="*/ 3 w 20"/>
                      <a:gd name="T5" fmla="*/ 11 h 19"/>
                      <a:gd name="T6" fmla="*/ 8 w 20"/>
                      <a:gd name="T7" fmla="*/ 9 h 19"/>
                      <a:gd name="T8" fmla="*/ 10 w 20"/>
                      <a:gd name="T9" fmla="*/ 7 h 19"/>
                      <a:gd name="T10" fmla="*/ 15 w 20"/>
                      <a:gd name="T11" fmla="*/ 5 h 19"/>
                      <a:gd name="T12" fmla="*/ 17 w 20"/>
                      <a:gd name="T13" fmla="*/ 2 h 19"/>
                      <a:gd name="T14" fmla="*/ 19 w 20"/>
                      <a:gd name="T15" fmla="*/ 2 h 19"/>
                      <a:gd name="T16" fmla="*/ 19 w 20"/>
                      <a:gd name="T17" fmla="*/ 0 h 19"/>
                      <a:gd name="T18" fmla="*/ 17 w 20"/>
                      <a:gd name="T19" fmla="*/ 2 h 19"/>
                      <a:gd name="T20" fmla="*/ 12 w 20"/>
                      <a:gd name="T21" fmla="*/ 5 h 19"/>
                      <a:gd name="T22" fmla="*/ 10 w 20"/>
                      <a:gd name="T23" fmla="*/ 7 h 19"/>
                      <a:gd name="T24" fmla="*/ 5 w 20"/>
                      <a:gd name="T25" fmla="*/ 9 h 19"/>
                      <a:gd name="T26" fmla="*/ 3 w 20"/>
                      <a:gd name="T27" fmla="*/ 11 h 19"/>
                      <a:gd name="T28" fmla="*/ 0 w 20"/>
                      <a:gd name="T29" fmla="*/ 14 h 19"/>
                      <a:gd name="T30" fmla="*/ 0 w 20"/>
                      <a:gd name="T31" fmla="*/ 18 h 19"/>
                      <a:gd name="T32" fmla="*/ 3 w 20"/>
                      <a:gd name="T33" fmla="*/ 18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
                      <a:gd name="T52" fmla="*/ 0 h 19"/>
                      <a:gd name="T53" fmla="*/ 20 w 20"/>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 h="19">
                        <a:moveTo>
                          <a:pt x="3" y="18"/>
                        </a:moveTo>
                        <a:lnTo>
                          <a:pt x="3" y="14"/>
                        </a:lnTo>
                        <a:lnTo>
                          <a:pt x="3" y="11"/>
                        </a:lnTo>
                        <a:lnTo>
                          <a:pt x="8" y="9"/>
                        </a:lnTo>
                        <a:lnTo>
                          <a:pt x="10" y="7"/>
                        </a:lnTo>
                        <a:lnTo>
                          <a:pt x="15" y="5"/>
                        </a:lnTo>
                        <a:lnTo>
                          <a:pt x="17" y="2"/>
                        </a:lnTo>
                        <a:lnTo>
                          <a:pt x="19" y="2"/>
                        </a:lnTo>
                        <a:lnTo>
                          <a:pt x="19" y="0"/>
                        </a:lnTo>
                        <a:lnTo>
                          <a:pt x="17" y="2"/>
                        </a:lnTo>
                        <a:lnTo>
                          <a:pt x="12" y="5"/>
                        </a:lnTo>
                        <a:lnTo>
                          <a:pt x="10" y="7"/>
                        </a:lnTo>
                        <a:lnTo>
                          <a:pt x="5" y="9"/>
                        </a:lnTo>
                        <a:lnTo>
                          <a:pt x="3" y="11"/>
                        </a:lnTo>
                        <a:lnTo>
                          <a:pt x="0" y="14"/>
                        </a:lnTo>
                        <a:lnTo>
                          <a:pt x="0" y="18"/>
                        </a:lnTo>
                        <a:lnTo>
                          <a:pt x="3" y="18"/>
                        </a:lnTo>
                      </a:path>
                    </a:pathLst>
                  </a:custGeom>
                  <a:solidFill>
                    <a:srgbClr val="000000"/>
                  </a:solidFill>
                  <a:ln w="9525" cap="rnd">
                    <a:noFill/>
                    <a:round/>
                    <a:headEnd/>
                    <a:tailEnd/>
                  </a:ln>
                </p:spPr>
                <p:txBody>
                  <a:bodyPr/>
                  <a:lstStyle/>
                  <a:p>
                    <a:endParaRPr lang="zh-CN" altLang="en-US"/>
                  </a:p>
                </p:txBody>
              </p:sp>
              <p:sp>
                <p:nvSpPr>
                  <p:cNvPr id="72592" name="Freeform 3134"/>
                  <p:cNvSpPr>
                    <a:spLocks/>
                  </p:cNvSpPr>
                  <p:nvPr/>
                </p:nvSpPr>
                <p:spPr bwMode="auto">
                  <a:xfrm>
                    <a:off x="5306" y="2671"/>
                    <a:ext cx="20" cy="19"/>
                  </a:xfrm>
                  <a:custGeom>
                    <a:avLst/>
                    <a:gdLst>
                      <a:gd name="T0" fmla="*/ 19 w 20"/>
                      <a:gd name="T1" fmla="*/ 14 h 19"/>
                      <a:gd name="T2" fmla="*/ 15 w 20"/>
                      <a:gd name="T3" fmla="*/ 14 h 19"/>
                      <a:gd name="T4" fmla="*/ 12 w 20"/>
                      <a:gd name="T5" fmla="*/ 14 h 19"/>
                      <a:gd name="T6" fmla="*/ 10 w 20"/>
                      <a:gd name="T7" fmla="*/ 11 h 19"/>
                      <a:gd name="T8" fmla="*/ 8 w 20"/>
                      <a:gd name="T9" fmla="*/ 7 h 19"/>
                      <a:gd name="T10" fmla="*/ 5 w 20"/>
                      <a:gd name="T11" fmla="*/ 2 h 19"/>
                      <a:gd name="T12" fmla="*/ 3 w 20"/>
                      <a:gd name="T13" fmla="*/ 0 h 19"/>
                      <a:gd name="T14" fmla="*/ 0 w 20"/>
                      <a:gd name="T15" fmla="*/ 0 h 19"/>
                      <a:gd name="T16" fmla="*/ 3 w 20"/>
                      <a:gd name="T17" fmla="*/ 2 h 19"/>
                      <a:gd name="T18" fmla="*/ 5 w 20"/>
                      <a:gd name="T19" fmla="*/ 2 h 19"/>
                      <a:gd name="T20" fmla="*/ 8 w 20"/>
                      <a:gd name="T21" fmla="*/ 7 h 19"/>
                      <a:gd name="T22" fmla="*/ 10 w 20"/>
                      <a:gd name="T23" fmla="*/ 11 h 19"/>
                      <a:gd name="T24" fmla="*/ 10 w 20"/>
                      <a:gd name="T25" fmla="*/ 14 h 19"/>
                      <a:gd name="T26" fmla="*/ 12 w 20"/>
                      <a:gd name="T27" fmla="*/ 14 h 19"/>
                      <a:gd name="T28" fmla="*/ 15 w 20"/>
                      <a:gd name="T29" fmla="*/ 18 h 19"/>
                      <a:gd name="T30" fmla="*/ 19 w 20"/>
                      <a:gd name="T31" fmla="*/ 18 h 19"/>
                      <a:gd name="T32" fmla="*/ 19 w 20"/>
                      <a:gd name="T33" fmla="*/ 14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
                      <a:gd name="T52" fmla="*/ 0 h 19"/>
                      <a:gd name="T53" fmla="*/ 20 w 20"/>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 h="19">
                        <a:moveTo>
                          <a:pt x="19" y="14"/>
                        </a:moveTo>
                        <a:lnTo>
                          <a:pt x="15" y="14"/>
                        </a:lnTo>
                        <a:lnTo>
                          <a:pt x="12" y="14"/>
                        </a:lnTo>
                        <a:lnTo>
                          <a:pt x="10" y="11"/>
                        </a:lnTo>
                        <a:lnTo>
                          <a:pt x="8" y="7"/>
                        </a:lnTo>
                        <a:lnTo>
                          <a:pt x="5" y="2"/>
                        </a:lnTo>
                        <a:lnTo>
                          <a:pt x="3" y="0"/>
                        </a:lnTo>
                        <a:lnTo>
                          <a:pt x="0" y="0"/>
                        </a:lnTo>
                        <a:lnTo>
                          <a:pt x="3" y="2"/>
                        </a:lnTo>
                        <a:lnTo>
                          <a:pt x="5" y="2"/>
                        </a:lnTo>
                        <a:lnTo>
                          <a:pt x="8" y="7"/>
                        </a:lnTo>
                        <a:lnTo>
                          <a:pt x="10" y="11"/>
                        </a:lnTo>
                        <a:lnTo>
                          <a:pt x="10" y="14"/>
                        </a:lnTo>
                        <a:lnTo>
                          <a:pt x="12" y="14"/>
                        </a:lnTo>
                        <a:lnTo>
                          <a:pt x="15" y="18"/>
                        </a:lnTo>
                        <a:lnTo>
                          <a:pt x="19" y="18"/>
                        </a:lnTo>
                        <a:lnTo>
                          <a:pt x="19" y="14"/>
                        </a:lnTo>
                      </a:path>
                    </a:pathLst>
                  </a:custGeom>
                  <a:solidFill>
                    <a:srgbClr val="000000"/>
                  </a:solidFill>
                  <a:ln w="9525" cap="rnd">
                    <a:noFill/>
                    <a:round/>
                    <a:headEnd/>
                    <a:tailEnd/>
                  </a:ln>
                </p:spPr>
                <p:txBody>
                  <a:bodyPr/>
                  <a:lstStyle/>
                  <a:p>
                    <a:endParaRPr lang="zh-CN" altLang="en-US"/>
                  </a:p>
                </p:txBody>
              </p:sp>
              <p:sp>
                <p:nvSpPr>
                  <p:cNvPr id="72593" name="Freeform 3135"/>
                  <p:cNvSpPr>
                    <a:spLocks/>
                  </p:cNvSpPr>
                  <p:nvPr/>
                </p:nvSpPr>
                <p:spPr bwMode="auto">
                  <a:xfrm>
                    <a:off x="5316" y="2671"/>
                    <a:ext cx="19" cy="19"/>
                  </a:xfrm>
                  <a:custGeom>
                    <a:avLst/>
                    <a:gdLst>
                      <a:gd name="T0" fmla="*/ 16 w 19"/>
                      <a:gd name="T1" fmla="*/ 0 h 19"/>
                      <a:gd name="T2" fmla="*/ 13 w 19"/>
                      <a:gd name="T3" fmla="*/ 5 h 19"/>
                      <a:gd name="T4" fmla="*/ 9 w 19"/>
                      <a:gd name="T5" fmla="*/ 9 h 19"/>
                      <a:gd name="T6" fmla="*/ 7 w 19"/>
                      <a:gd name="T7" fmla="*/ 9 h 19"/>
                      <a:gd name="T8" fmla="*/ 4 w 19"/>
                      <a:gd name="T9" fmla="*/ 14 h 19"/>
                      <a:gd name="T10" fmla="*/ 2 w 19"/>
                      <a:gd name="T11" fmla="*/ 14 h 19"/>
                      <a:gd name="T12" fmla="*/ 0 w 19"/>
                      <a:gd name="T13" fmla="*/ 14 h 19"/>
                      <a:gd name="T14" fmla="*/ 0 w 19"/>
                      <a:gd name="T15" fmla="*/ 18 h 19"/>
                      <a:gd name="T16" fmla="*/ 2 w 19"/>
                      <a:gd name="T17" fmla="*/ 18 h 19"/>
                      <a:gd name="T18" fmla="*/ 4 w 19"/>
                      <a:gd name="T19" fmla="*/ 14 h 19"/>
                      <a:gd name="T20" fmla="*/ 7 w 19"/>
                      <a:gd name="T21" fmla="*/ 14 h 19"/>
                      <a:gd name="T22" fmla="*/ 9 w 19"/>
                      <a:gd name="T23" fmla="*/ 9 h 19"/>
                      <a:gd name="T24" fmla="*/ 13 w 19"/>
                      <a:gd name="T25" fmla="*/ 9 h 19"/>
                      <a:gd name="T26" fmla="*/ 16 w 19"/>
                      <a:gd name="T27" fmla="*/ 5 h 19"/>
                      <a:gd name="T28" fmla="*/ 18 w 19"/>
                      <a:gd name="T29" fmla="*/ 0 h 19"/>
                      <a:gd name="T30" fmla="*/ 16 w 19"/>
                      <a:gd name="T31" fmla="*/ 0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
                      <a:gd name="T49" fmla="*/ 0 h 19"/>
                      <a:gd name="T50" fmla="*/ 19 w 19"/>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 h="19">
                        <a:moveTo>
                          <a:pt x="16" y="0"/>
                        </a:moveTo>
                        <a:lnTo>
                          <a:pt x="13" y="5"/>
                        </a:lnTo>
                        <a:lnTo>
                          <a:pt x="9" y="9"/>
                        </a:lnTo>
                        <a:lnTo>
                          <a:pt x="7" y="9"/>
                        </a:lnTo>
                        <a:lnTo>
                          <a:pt x="4" y="14"/>
                        </a:lnTo>
                        <a:lnTo>
                          <a:pt x="2" y="14"/>
                        </a:lnTo>
                        <a:lnTo>
                          <a:pt x="0" y="14"/>
                        </a:lnTo>
                        <a:lnTo>
                          <a:pt x="0" y="18"/>
                        </a:lnTo>
                        <a:lnTo>
                          <a:pt x="2" y="18"/>
                        </a:lnTo>
                        <a:lnTo>
                          <a:pt x="4" y="14"/>
                        </a:lnTo>
                        <a:lnTo>
                          <a:pt x="7" y="14"/>
                        </a:lnTo>
                        <a:lnTo>
                          <a:pt x="9" y="9"/>
                        </a:lnTo>
                        <a:lnTo>
                          <a:pt x="13" y="9"/>
                        </a:lnTo>
                        <a:lnTo>
                          <a:pt x="16" y="5"/>
                        </a:lnTo>
                        <a:lnTo>
                          <a:pt x="18" y="0"/>
                        </a:lnTo>
                        <a:lnTo>
                          <a:pt x="16" y="0"/>
                        </a:lnTo>
                      </a:path>
                    </a:pathLst>
                  </a:custGeom>
                  <a:solidFill>
                    <a:srgbClr val="000000"/>
                  </a:solidFill>
                  <a:ln w="9525" cap="rnd">
                    <a:noFill/>
                    <a:round/>
                    <a:headEnd/>
                    <a:tailEnd/>
                  </a:ln>
                </p:spPr>
                <p:txBody>
                  <a:bodyPr/>
                  <a:lstStyle/>
                  <a:p>
                    <a:endParaRPr lang="zh-CN" altLang="en-US"/>
                  </a:p>
                </p:txBody>
              </p:sp>
              <p:sp>
                <p:nvSpPr>
                  <p:cNvPr id="72594" name="Freeform 3136"/>
                  <p:cNvSpPr>
                    <a:spLocks/>
                  </p:cNvSpPr>
                  <p:nvPr/>
                </p:nvSpPr>
                <p:spPr bwMode="auto">
                  <a:xfrm>
                    <a:off x="5294" y="2669"/>
                    <a:ext cx="21" cy="20"/>
                  </a:xfrm>
                  <a:custGeom>
                    <a:avLst/>
                    <a:gdLst>
                      <a:gd name="T0" fmla="*/ 10 w 21"/>
                      <a:gd name="T1" fmla="*/ 0 h 20"/>
                      <a:gd name="T2" fmla="*/ 20 w 21"/>
                      <a:gd name="T3" fmla="*/ 9 h 20"/>
                      <a:gd name="T4" fmla="*/ 20 w 21"/>
                      <a:gd name="T5" fmla="*/ 11 h 20"/>
                      <a:gd name="T6" fmla="*/ 18 w 21"/>
                      <a:gd name="T7" fmla="*/ 11 h 20"/>
                      <a:gd name="T8" fmla="*/ 18 w 21"/>
                      <a:gd name="T9" fmla="*/ 14 h 20"/>
                      <a:gd name="T10" fmla="*/ 16 w 21"/>
                      <a:gd name="T11" fmla="*/ 14 h 20"/>
                      <a:gd name="T12" fmla="*/ 14 w 21"/>
                      <a:gd name="T13" fmla="*/ 16 h 20"/>
                      <a:gd name="T14" fmla="*/ 12 w 21"/>
                      <a:gd name="T15" fmla="*/ 19 h 20"/>
                      <a:gd name="T16" fmla="*/ 10 w 21"/>
                      <a:gd name="T17" fmla="*/ 19 h 20"/>
                      <a:gd name="T18" fmla="*/ 8 w 21"/>
                      <a:gd name="T19" fmla="*/ 19 h 20"/>
                      <a:gd name="T20" fmla="*/ 6 w 21"/>
                      <a:gd name="T21" fmla="*/ 16 h 20"/>
                      <a:gd name="T22" fmla="*/ 4 w 21"/>
                      <a:gd name="T23" fmla="*/ 14 h 20"/>
                      <a:gd name="T24" fmla="*/ 4 w 21"/>
                      <a:gd name="T25" fmla="*/ 11 h 20"/>
                      <a:gd name="T26" fmla="*/ 2 w 21"/>
                      <a:gd name="T27" fmla="*/ 9 h 20"/>
                      <a:gd name="T28" fmla="*/ 0 w 21"/>
                      <a:gd name="T29" fmla="*/ 7 h 20"/>
                      <a:gd name="T30" fmla="*/ 0 w 21"/>
                      <a:gd name="T31" fmla="*/ 4 h 20"/>
                      <a:gd name="T32" fmla="*/ 2 w 21"/>
                      <a:gd name="T33" fmla="*/ 4 h 20"/>
                      <a:gd name="T34" fmla="*/ 4 w 21"/>
                      <a:gd name="T35" fmla="*/ 2 h 20"/>
                      <a:gd name="T36" fmla="*/ 6 w 21"/>
                      <a:gd name="T37" fmla="*/ 0 h 20"/>
                      <a:gd name="T38" fmla="*/ 8 w 21"/>
                      <a:gd name="T39" fmla="*/ 0 h 20"/>
                      <a:gd name="T40" fmla="*/ 10 w 21"/>
                      <a:gd name="T41" fmla="*/ 0 h 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
                      <a:gd name="T64" fmla="*/ 0 h 20"/>
                      <a:gd name="T65" fmla="*/ 21 w 21"/>
                      <a:gd name="T66" fmla="*/ 20 h 2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 h="20">
                        <a:moveTo>
                          <a:pt x="10" y="0"/>
                        </a:moveTo>
                        <a:lnTo>
                          <a:pt x="20" y="9"/>
                        </a:lnTo>
                        <a:lnTo>
                          <a:pt x="20" y="11"/>
                        </a:lnTo>
                        <a:lnTo>
                          <a:pt x="18" y="11"/>
                        </a:lnTo>
                        <a:lnTo>
                          <a:pt x="18" y="14"/>
                        </a:lnTo>
                        <a:lnTo>
                          <a:pt x="16" y="14"/>
                        </a:lnTo>
                        <a:lnTo>
                          <a:pt x="14" y="16"/>
                        </a:lnTo>
                        <a:lnTo>
                          <a:pt x="12" y="19"/>
                        </a:lnTo>
                        <a:lnTo>
                          <a:pt x="10" y="19"/>
                        </a:lnTo>
                        <a:lnTo>
                          <a:pt x="8" y="19"/>
                        </a:lnTo>
                        <a:lnTo>
                          <a:pt x="6" y="16"/>
                        </a:lnTo>
                        <a:lnTo>
                          <a:pt x="4" y="14"/>
                        </a:lnTo>
                        <a:lnTo>
                          <a:pt x="4" y="11"/>
                        </a:lnTo>
                        <a:lnTo>
                          <a:pt x="2" y="9"/>
                        </a:lnTo>
                        <a:lnTo>
                          <a:pt x="0" y="7"/>
                        </a:lnTo>
                        <a:lnTo>
                          <a:pt x="0" y="4"/>
                        </a:lnTo>
                        <a:lnTo>
                          <a:pt x="2" y="4"/>
                        </a:lnTo>
                        <a:lnTo>
                          <a:pt x="4" y="2"/>
                        </a:lnTo>
                        <a:lnTo>
                          <a:pt x="6" y="0"/>
                        </a:lnTo>
                        <a:lnTo>
                          <a:pt x="8" y="0"/>
                        </a:lnTo>
                        <a:lnTo>
                          <a:pt x="10" y="0"/>
                        </a:lnTo>
                      </a:path>
                    </a:pathLst>
                  </a:custGeom>
                  <a:solidFill>
                    <a:srgbClr val="000000"/>
                  </a:solidFill>
                  <a:ln w="9525" cap="rnd">
                    <a:noFill/>
                    <a:round/>
                    <a:headEnd/>
                    <a:tailEnd/>
                  </a:ln>
                </p:spPr>
                <p:txBody>
                  <a:bodyPr/>
                  <a:lstStyle/>
                  <a:p>
                    <a:endParaRPr lang="zh-CN" altLang="en-US"/>
                  </a:p>
                </p:txBody>
              </p:sp>
              <p:sp>
                <p:nvSpPr>
                  <p:cNvPr id="72595" name="Freeform 3137"/>
                  <p:cNvSpPr>
                    <a:spLocks/>
                  </p:cNvSpPr>
                  <p:nvPr/>
                </p:nvSpPr>
                <p:spPr bwMode="auto">
                  <a:xfrm>
                    <a:off x="5304" y="2669"/>
                    <a:ext cx="20" cy="20"/>
                  </a:xfrm>
                  <a:custGeom>
                    <a:avLst/>
                    <a:gdLst>
                      <a:gd name="T0" fmla="*/ 19 w 20"/>
                      <a:gd name="T1" fmla="*/ 19 h 20"/>
                      <a:gd name="T2" fmla="*/ 3 w 20"/>
                      <a:gd name="T3" fmla="*/ 0 h 20"/>
                      <a:gd name="T4" fmla="*/ 0 w 20"/>
                      <a:gd name="T5" fmla="*/ 0 h 20"/>
                      <a:gd name="T6" fmla="*/ 19 w 20"/>
                      <a:gd name="T7" fmla="*/ 19 h 20"/>
                      <a:gd name="T8" fmla="*/ 19 w 20"/>
                      <a:gd name="T9" fmla="*/ 19 h 20"/>
                      <a:gd name="T10" fmla="*/ 0 60000 65536"/>
                      <a:gd name="T11" fmla="*/ 0 60000 65536"/>
                      <a:gd name="T12" fmla="*/ 0 60000 65536"/>
                      <a:gd name="T13" fmla="*/ 0 60000 65536"/>
                      <a:gd name="T14" fmla="*/ 0 60000 65536"/>
                      <a:gd name="T15" fmla="*/ 0 w 20"/>
                      <a:gd name="T16" fmla="*/ 0 h 20"/>
                      <a:gd name="T17" fmla="*/ 20 w 20"/>
                      <a:gd name="T18" fmla="*/ 20 h 20"/>
                    </a:gdLst>
                    <a:ahLst/>
                    <a:cxnLst>
                      <a:cxn ang="T10">
                        <a:pos x="T0" y="T1"/>
                      </a:cxn>
                      <a:cxn ang="T11">
                        <a:pos x="T2" y="T3"/>
                      </a:cxn>
                      <a:cxn ang="T12">
                        <a:pos x="T4" y="T5"/>
                      </a:cxn>
                      <a:cxn ang="T13">
                        <a:pos x="T6" y="T7"/>
                      </a:cxn>
                      <a:cxn ang="T14">
                        <a:pos x="T8" y="T9"/>
                      </a:cxn>
                    </a:cxnLst>
                    <a:rect l="T15" t="T16" r="T17" b="T18"/>
                    <a:pathLst>
                      <a:path w="20" h="20">
                        <a:moveTo>
                          <a:pt x="19" y="19"/>
                        </a:moveTo>
                        <a:lnTo>
                          <a:pt x="3" y="0"/>
                        </a:lnTo>
                        <a:lnTo>
                          <a:pt x="0" y="0"/>
                        </a:lnTo>
                        <a:lnTo>
                          <a:pt x="19" y="19"/>
                        </a:lnTo>
                      </a:path>
                    </a:pathLst>
                  </a:custGeom>
                  <a:solidFill>
                    <a:srgbClr val="000000"/>
                  </a:solidFill>
                  <a:ln w="9525" cap="rnd">
                    <a:noFill/>
                    <a:round/>
                    <a:headEnd/>
                    <a:tailEnd/>
                  </a:ln>
                </p:spPr>
                <p:txBody>
                  <a:bodyPr/>
                  <a:lstStyle/>
                  <a:p>
                    <a:endParaRPr lang="zh-CN" altLang="en-US"/>
                  </a:p>
                </p:txBody>
              </p:sp>
              <p:sp>
                <p:nvSpPr>
                  <p:cNvPr id="72596" name="Freeform 3138"/>
                  <p:cNvSpPr>
                    <a:spLocks/>
                  </p:cNvSpPr>
                  <p:nvPr/>
                </p:nvSpPr>
                <p:spPr bwMode="auto">
                  <a:xfrm>
                    <a:off x="5303" y="2679"/>
                    <a:ext cx="20" cy="19"/>
                  </a:xfrm>
                  <a:custGeom>
                    <a:avLst/>
                    <a:gdLst>
                      <a:gd name="T0" fmla="*/ 0 w 20"/>
                      <a:gd name="T1" fmla="*/ 18 h 19"/>
                      <a:gd name="T2" fmla="*/ 3 w 20"/>
                      <a:gd name="T3" fmla="*/ 18 h 19"/>
                      <a:gd name="T4" fmla="*/ 8 w 20"/>
                      <a:gd name="T5" fmla="*/ 18 h 19"/>
                      <a:gd name="T6" fmla="*/ 10 w 20"/>
                      <a:gd name="T7" fmla="*/ 14 h 19"/>
                      <a:gd name="T8" fmla="*/ 12 w 20"/>
                      <a:gd name="T9" fmla="*/ 14 h 19"/>
                      <a:gd name="T10" fmla="*/ 15 w 20"/>
                      <a:gd name="T11" fmla="*/ 7 h 19"/>
                      <a:gd name="T12" fmla="*/ 17 w 20"/>
                      <a:gd name="T13" fmla="*/ 7 h 19"/>
                      <a:gd name="T14" fmla="*/ 19 w 20"/>
                      <a:gd name="T15" fmla="*/ 0 h 19"/>
                      <a:gd name="T16" fmla="*/ 17 w 20"/>
                      <a:gd name="T17" fmla="*/ 7 h 19"/>
                      <a:gd name="T18" fmla="*/ 15 w 20"/>
                      <a:gd name="T19" fmla="*/ 7 h 19"/>
                      <a:gd name="T20" fmla="*/ 10 w 20"/>
                      <a:gd name="T21" fmla="*/ 14 h 19"/>
                      <a:gd name="T22" fmla="*/ 8 w 20"/>
                      <a:gd name="T23" fmla="*/ 14 h 19"/>
                      <a:gd name="T24" fmla="*/ 5 w 20"/>
                      <a:gd name="T25" fmla="*/ 18 h 19"/>
                      <a:gd name="T26" fmla="*/ 3 w 20"/>
                      <a:gd name="T27" fmla="*/ 18 h 19"/>
                      <a:gd name="T28" fmla="*/ 0 w 20"/>
                      <a:gd name="T29" fmla="*/ 18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19"/>
                      <a:gd name="T47" fmla="*/ 20 w 20"/>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19">
                        <a:moveTo>
                          <a:pt x="0" y="18"/>
                        </a:moveTo>
                        <a:lnTo>
                          <a:pt x="3" y="18"/>
                        </a:lnTo>
                        <a:lnTo>
                          <a:pt x="8" y="18"/>
                        </a:lnTo>
                        <a:lnTo>
                          <a:pt x="10" y="14"/>
                        </a:lnTo>
                        <a:lnTo>
                          <a:pt x="12" y="14"/>
                        </a:lnTo>
                        <a:lnTo>
                          <a:pt x="15" y="7"/>
                        </a:lnTo>
                        <a:lnTo>
                          <a:pt x="17" y="7"/>
                        </a:lnTo>
                        <a:lnTo>
                          <a:pt x="19" y="0"/>
                        </a:lnTo>
                        <a:lnTo>
                          <a:pt x="17" y="7"/>
                        </a:lnTo>
                        <a:lnTo>
                          <a:pt x="15" y="7"/>
                        </a:lnTo>
                        <a:lnTo>
                          <a:pt x="10" y="14"/>
                        </a:lnTo>
                        <a:lnTo>
                          <a:pt x="8" y="14"/>
                        </a:lnTo>
                        <a:lnTo>
                          <a:pt x="5" y="18"/>
                        </a:lnTo>
                        <a:lnTo>
                          <a:pt x="3" y="18"/>
                        </a:lnTo>
                        <a:lnTo>
                          <a:pt x="0" y="18"/>
                        </a:lnTo>
                      </a:path>
                    </a:pathLst>
                  </a:custGeom>
                  <a:solidFill>
                    <a:srgbClr val="000000"/>
                  </a:solidFill>
                  <a:ln w="9525" cap="rnd">
                    <a:noFill/>
                    <a:round/>
                    <a:headEnd/>
                    <a:tailEnd/>
                  </a:ln>
                </p:spPr>
                <p:txBody>
                  <a:bodyPr/>
                  <a:lstStyle/>
                  <a:p>
                    <a:endParaRPr lang="zh-CN" altLang="en-US"/>
                  </a:p>
                </p:txBody>
              </p:sp>
              <p:sp>
                <p:nvSpPr>
                  <p:cNvPr id="72597" name="Freeform 3139"/>
                  <p:cNvSpPr>
                    <a:spLocks/>
                  </p:cNvSpPr>
                  <p:nvPr/>
                </p:nvSpPr>
                <p:spPr bwMode="auto">
                  <a:xfrm>
                    <a:off x="5293" y="2673"/>
                    <a:ext cx="20" cy="19"/>
                  </a:xfrm>
                  <a:custGeom>
                    <a:avLst/>
                    <a:gdLst>
                      <a:gd name="T0" fmla="*/ 0 w 20"/>
                      <a:gd name="T1" fmla="*/ 0 h 19"/>
                      <a:gd name="T2" fmla="*/ 0 w 20"/>
                      <a:gd name="T3" fmla="*/ 2 h 19"/>
                      <a:gd name="T4" fmla="*/ 0 w 20"/>
                      <a:gd name="T5" fmla="*/ 5 h 19"/>
                      <a:gd name="T6" fmla="*/ 3 w 20"/>
                      <a:gd name="T7" fmla="*/ 7 h 19"/>
                      <a:gd name="T8" fmla="*/ 8 w 20"/>
                      <a:gd name="T9" fmla="*/ 9 h 19"/>
                      <a:gd name="T10" fmla="*/ 10 w 20"/>
                      <a:gd name="T11" fmla="*/ 11 h 19"/>
                      <a:gd name="T12" fmla="*/ 12 w 20"/>
                      <a:gd name="T13" fmla="*/ 16 h 19"/>
                      <a:gd name="T14" fmla="*/ 17 w 20"/>
                      <a:gd name="T15" fmla="*/ 16 h 19"/>
                      <a:gd name="T16" fmla="*/ 17 w 20"/>
                      <a:gd name="T17" fmla="*/ 18 h 19"/>
                      <a:gd name="T18" fmla="*/ 19 w 20"/>
                      <a:gd name="T19" fmla="*/ 18 h 19"/>
                      <a:gd name="T20" fmla="*/ 17 w 20"/>
                      <a:gd name="T21" fmla="*/ 16 h 19"/>
                      <a:gd name="T22" fmla="*/ 15 w 20"/>
                      <a:gd name="T23" fmla="*/ 14 h 19"/>
                      <a:gd name="T24" fmla="*/ 10 w 20"/>
                      <a:gd name="T25" fmla="*/ 11 h 19"/>
                      <a:gd name="T26" fmla="*/ 10 w 20"/>
                      <a:gd name="T27" fmla="*/ 9 h 19"/>
                      <a:gd name="T28" fmla="*/ 5 w 20"/>
                      <a:gd name="T29" fmla="*/ 7 h 19"/>
                      <a:gd name="T30" fmla="*/ 3 w 20"/>
                      <a:gd name="T31" fmla="*/ 5 h 19"/>
                      <a:gd name="T32" fmla="*/ 0 w 20"/>
                      <a:gd name="T33" fmla="*/ 2 h 19"/>
                      <a:gd name="T34" fmla="*/ 0 w 20"/>
                      <a:gd name="T35" fmla="*/ 0 h 1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19"/>
                      <a:gd name="T56" fmla="*/ 20 w 20"/>
                      <a:gd name="T57" fmla="*/ 19 h 1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19">
                        <a:moveTo>
                          <a:pt x="0" y="0"/>
                        </a:moveTo>
                        <a:lnTo>
                          <a:pt x="0" y="2"/>
                        </a:lnTo>
                        <a:lnTo>
                          <a:pt x="0" y="5"/>
                        </a:lnTo>
                        <a:lnTo>
                          <a:pt x="3" y="7"/>
                        </a:lnTo>
                        <a:lnTo>
                          <a:pt x="8" y="9"/>
                        </a:lnTo>
                        <a:lnTo>
                          <a:pt x="10" y="11"/>
                        </a:lnTo>
                        <a:lnTo>
                          <a:pt x="12" y="16"/>
                        </a:lnTo>
                        <a:lnTo>
                          <a:pt x="17" y="16"/>
                        </a:lnTo>
                        <a:lnTo>
                          <a:pt x="17" y="18"/>
                        </a:lnTo>
                        <a:lnTo>
                          <a:pt x="19" y="18"/>
                        </a:lnTo>
                        <a:lnTo>
                          <a:pt x="17" y="16"/>
                        </a:lnTo>
                        <a:lnTo>
                          <a:pt x="15" y="14"/>
                        </a:lnTo>
                        <a:lnTo>
                          <a:pt x="10" y="11"/>
                        </a:lnTo>
                        <a:lnTo>
                          <a:pt x="10" y="9"/>
                        </a:lnTo>
                        <a:lnTo>
                          <a:pt x="5" y="7"/>
                        </a:lnTo>
                        <a:lnTo>
                          <a:pt x="3" y="5"/>
                        </a:lnTo>
                        <a:lnTo>
                          <a:pt x="0" y="2"/>
                        </a:lnTo>
                        <a:lnTo>
                          <a:pt x="0" y="0"/>
                        </a:lnTo>
                      </a:path>
                    </a:pathLst>
                  </a:custGeom>
                  <a:solidFill>
                    <a:srgbClr val="000000"/>
                  </a:solidFill>
                  <a:ln w="9525" cap="rnd">
                    <a:noFill/>
                    <a:round/>
                    <a:headEnd/>
                    <a:tailEnd/>
                  </a:ln>
                </p:spPr>
                <p:txBody>
                  <a:bodyPr/>
                  <a:lstStyle/>
                  <a:p>
                    <a:endParaRPr lang="zh-CN" altLang="en-US"/>
                  </a:p>
                </p:txBody>
              </p:sp>
              <p:sp>
                <p:nvSpPr>
                  <p:cNvPr id="72598" name="Freeform 3140"/>
                  <p:cNvSpPr>
                    <a:spLocks/>
                  </p:cNvSpPr>
                  <p:nvPr/>
                </p:nvSpPr>
                <p:spPr bwMode="auto">
                  <a:xfrm>
                    <a:off x="5293" y="2669"/>
                    <a:ext cx="20" cy="20"/>
                  </a:xfrm>
                  <a:custGeom>
                    <a:avLst/>
                    <a:gdLst>
                      <a:gd name="T0" fmla="*/ 19 w 20"/>
                      <a:gd name="T1" fmla="*/ 0 h 20"/>
                      <a:gd name="T2" fmla="*/ 17 w 20"/>
                      <a:gd name="T3" fmla="*/ 0 h 20"/>
                      <a:gd name="T4" fmla="*/ 12 w 20"/>
                      <a:gd name="T5" fmla="*/ 7 h 20"/>
                      <a:gd name="T6" fmla="*/ 8 w 20"/>
                      <a:gd name="T7" fmla="*/ 14 h 20"/>
                      <a:gd name="T8" fmla="*/ 5 w 20"/>
                      <a:gd name="T9" fmla="*/ 14 h 20"/>
                      <a:gd name="T10" fmla="*/ 3 w 20"/>
                      <a:gd name="T11" fmla="*/ 14 h 20"/>
                      <a:gd name="T12" fmla="*/ 0 w 20"/>
                      <a:gd name="T13" fmla="*/ 19 h 20"/>
                      <a:gd name="T14" fmla="*/ 3 w 20"/>
                      <a:gd name="T15" fmla="*/ 19 h 20"/>
                      <a:gd name="T16" fmla="*/ 8 w 20"/>
                      <a:gd name="T17" fmla="*/ 14 h 20"/>
                      <a:gd name="T18" fmla="*/ 12 w 20"/>
                      <a:gd name="T19" fmla="*/ 7 h 20"/>
                      <a:gd name="T20" fmla="*/ 15 w 20"/>
                      <a:gd name="T21" fmla="*/ 7 h 20"/>
                      <a:gd name="T22" fmla="*/ 17 w 20"/>
                      <a:gd name="T23" fmla="*/ 7 h 20"/>
                      <a:gd name="T24" fmla="*/ 19 w 20"/>
                      <a:gd name="T25" fmla="*/ 0 h 20"/>
                      <a:gd name="T26" fmla="*/ 19 w 20"/>
                      <a:gd name="T27" fmla="*/ 0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0"/>
                      <a:gd name="T44" fmla="*/ 20 w 20"/>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0">
                        <a:moveTo>
                          <a:pt x="19" y="0"/>
                        </a:moveTo>
                        <a:lnTo>
                          <a:pt x="17" y="0"/>
                        </a:lnTo>
                        <a:lnTo>
                          <a:pt x="12" y="7"/>
                        </a:lnTo>
                        <a:lnTo>
                          <a:pt x="8" y="14"/>
                        </a:lnTo>
                        <a:lnTo>
                          <a:pt x="5" y="14"/>
                        </a:lnTo>
                        <a:lnTo>
                          <a:pt x="3" y="14"/>
                        </a:lnTo>
                        <a:lnTo>
                          <a:pt x="0" y="19"/>
                        </a:lnTo>
                        <a:lnTo>
                          <a:pt x="3" y="19"/>
                        </a:lnTo>
                        <a:lnTo>
                          <a:pt x="8" y="14"/>
                        </a:lnTo>
                        <a:lnTo>
                          <a:pt x="12" y="7"/>
                        </a:lnTo>
                        <a:lnTo>
                          <a:pt x="15" y="7"/>
                        </a:lnTo>
                        <a:lnTo>
                          <a:pt x="17" y="7"/>
                        </a:lnTo>
                        <a:lnTo>
                          <a:pt x="19" y="0"/>
                        </a:lnTo>
                      </a:path>
                    </a:pathLst>
                  </a:custGeom>
                  <a:solidFill>
                    <a:srgbClr val="000000"/>
                  </a:solidFill>
                  <a:ln w="9525" cap="rnd">
                    <a:noFill/>
                    <a:round/>
                    <a:headEnd/>
                    <a:tailEnd/>
                  </a:ln>
                </p:spPr>
                <p:txBody>
                  <a:bodyPr/>
                  <a:lstStyle/>
                  <a:p>
                    <a:endParaRPr lang="zh-CN" altLang="en-US"/>
                  </a:p>
                </p:txBody>
              </p:sp>
              <p:sp>
                <p:nvSpPr>
                  <p:cNvPr id="72599" name="Freeform 3141"/>
                  <p:cNvSpPr>
                    <a:spLocks/>
                  </p:cNvSpPr>
                  <p:nvPr/>
                </p:nvSpPr>
                <p:spPr bwMode="auto">
                  <a:xfrm>
                    <a:off x="5287" y="2641"/>
                    <a:ext cx="34" cy="19"/>
                  </a:xfrm>
                  <a:custGeom>
                    <a:avLst/>
                    <a:gdLst>
                      <a:gd name="T0" fmla="*/ 0 w 34"/>
                      <a:gd name="T1" fmla="*/ 16 h 19"/>
                      <a:gd name="T2" fmla="*/ 3 w 34"/>
                      <a:gd name="T3" fmla="*/ 18 h 19"/>
                      <a:gd name="T4" fmla="*/ 31 w 34"/>
                      <a:gd name="T5" fmla="*/ 2 h 19"/>
                      <a:gd name="T6" fmla="*/ 33 w 34"/>
                      <a:gd name="T7" fmla="*/ 0 h 19"/>
                      <a:gd name="T8" fmla="*/ 29 w 34"/>
                      <a:gd name="T9" fmla="*/ 0 h 19"/>
                      <a:gd name="T10" fmla="*/ 0 w 34"/>
                      <a:gd name="T11" fmla="*/ 16 h 19"/>
                      <a:gd name="T12" fmla="*/ 0 60000 65536"/>
                      <a:gd name="T13" fmla="*/ 0 60000 65536"/>
                      <a:gd name="T14" fmla="*/ 0 60000 65536"/>
                      <a:gd name="T15" fmla="*/ 0 60000 65536"/>
                      <a:gd name="T16" fmla="*/ 0 60000 65536"/>
                      <a:gd name="T17" fmla="*/ 0 60000 65536"/>
                      <a:gd name="T18" fmla="*/ 0 w 34"/>
                      <a:gd name="T19" fmla="*/ 0 h 19"/>
                      <a:gd name="T20" fmla="*/ 34 w 34"/>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34" h="19">
                        <a:moveTo>
                          <a:pt x="0" y="16"/>
                        </a:moveTo>
                        <a:lnTo>
                          <a:pt x="3" y="18"/>
                        </a:lnTo>
                        <a:lnTo>
                          <a:pt x="31" y="2"/>
                        </a:lnTo>
                        <a:lnTo>
                          <a:pt x="33" y="0"/>
                        </a:lnTo>
                        <a:lnTo>
                          <a:pt x="29" y="0"/>
                        </a:lnTo>
                        <a:lnTo>
                          <a:pt x="0" y="16"/>
                        </a:lnTo>
                      </a:path>
                    </a:pathLst>
                  </a:custGeom>
                  <a:solidFill>
                    <a:srgbClr val="000000"/>
                  </a:solidFill>
                  <a:ln w="9525" cap="rnd">
                    <a:noFill/>
                    <a:round/>
                    <a:headEnd/>
                    <a:tailEnd/>
                  </a:ln>
                </p:spPr>
                <p:txBody>
                  <a:bodyPr/>
                  <a:lstStyle/>
                  <a:p>
                    <a:endParaRPr lang="zh-CN" altLang="en-US"/>
                  </a:p>
                </p:txBody>
              </p:sp>
              <p:sp>
                <p:nvSpPr>
                  <p:cNvPr id="72600" name="Freeform 3142"/>
                  <p:cNvSpPr>
                    <a:spLocks/>
                  </p:cNvSpPr>
                  <p:nvPr/>
                </p:nvSpPr>
                <p:spPr bwMode="auto">
                  <a:xfrm>
                    <a:off x="5290" y="2645"/>
                    <a:ext cx="30" cy="20"/>
                  </a:xfrm>
                  <a:custGeom>
                    <a:avLst/>
                    <a:gdLst>
                      <a:gd name="T0" fmla="*/ 26 w 30"/>
                      <a:gd name="T1" fmla="*/ 0 h 20"/>
                      <a:gd name="T2" fmla="*/ 0 w 30"/>
                      <a:gd name="T3" fmla="*/ 19 h 20"/>
                      <a:gd name="T4" fmla="*/ 29 w 30"/>
                      <a:gd name="T5" fmla="*/ 0 h 20"/>
                      <a:gd name="T6" fmla="*/ 26 w 30"/>
                      <a:gd name="T7" fmla="*/ 0 h 20"/>
                      <a:gd name="T8" fmla="*/ 0 60000 65536"/>
                      <a:gd name="T9" fmla="*/ 0 60000 65536"/>
                      <a:gd name="T10" fmla="*/ 0 60000 65536"/>
                      <a:gd name="T11" fmla="*/ 0 60000 65536"/>
                      <a:gd name="T12" fmla="*/ 0 w 30"/>
                      <a:gd name="T13" fmla="*/ 0 h 20"/>
                      <a:gd name="T14" fmla="*/ 30 w 30"/>
                      <a:gd name="T15" fmla="*/ 20 h 20"/>
                    </a:gdLst>
                    <a:ahLst/>
                    <a:cxnLst>
                      <a:cxn ang="T8">
                        <a:pos x="T0" y="T1"/>
                      </a:cxn>
                      <a:cxn ang="T9">
                        <a:pos x="T2" y="T3"/>
                      </a:cxn>
                      <a:cxn ang="T10">
                        <a:pos x="T4" y="T5"/>
                      </a:cxn>
                      <a:cxn ang="T11">
                        <a:pos x="T6" y="T7"/>
                      </a:cxn>
                    </a:cxnLst>
                    <a:rect l="T12" t="T13" r="T14" b="T15"/>
                    <a:pathLst>
                      <a:path w="30" h="20">
                        <a:moveTo>
                          <a:pt x="26" y="0"/>
                        </a:moveTo>
                        <a:lnTo>
                          <a:pt x="0" y="19"/>
                        </a:lnTo>
                        <a:lnTo>
                          <a:pt x="29" y="0"/>
                        </a:lnTo>
                        <a:lnTo>
                          <a:pt x="26" y="0"/>
                        </a:lnTo>
                      </a:path>
                    </a:pathLst>
                  </a:custGeom>
                  <a:solidFill>
                    <a:srgbClr val="000000"/>
                  </a:solidFill>
                  <a:ln w="9525" cap="rnd">
                    <a:noFill/>
                    <a:round/>
                    <a:headEnd/>
                    <a:tailEnd/>
                  </a:ln>
                </p:spPr>
                <p:txBody>
                  <a:bodyPr/>
                  <a:lstStyle/>
                  <a:p>
                    <a:endParaRPr lang="zh-CN" altLang="en-US"/>
                  </a:p>
                </p:txBody>
              </p:sp>
              <p:sp>
                <p:nvSpPr>
                  <p:cNvPr id="72601" name="Freeform 3143"/>
                  <p:cNvSpPr>
                    <a:spLocks/>
                  </p:cNvSpPr>
                  <p:nvPr/>
                </p:nvSpPr>
                <p:spPr bwMode="auto">
                  <a:xfrm>
                    <a:off x="5321" y="2641"/>
                    <a:ext cx="1" cy="19"/>
                  </a:xfrm>
                  <a:custGeom>
                    <a:avLst/>
                    <a:gdLst>
                      <a:gd name="T0" fmla="*/ 0 w 1"/>
                      <a:gd name="T1" fmla="*/ 9 h 19"/>
                      <a:gd name="T2" fmla="*/ 0 w 1"/>
                      <a:gd name="T3" fmla="*/ 0 h 19"/>
                      <a:gd name="T4" fmla="*/ 0 w 1"/>
                      <a:gd name="T5" fmla="*/ 18 h 19"/>
                      <a:gd name="T6" fmla="*/ 0 w 1"/>
                      <a:gd name="T7" fmla="*/ 0 h 19"/>
                      <a:gd name="T8" fmla="*/ 0 w 1"/>
                      <a:gd name="T9" fmla="*/ 9 h 19"/>
                      <a:gd name="T10" fmla="*/ 0 60000 65536"/>
                      <a:gd name="T11" fmla="*/ 0 60000 65536"/>
                      <a:gd name="T12" fmla="*/ 0 60000 65536"/>
                      <a:gd name="T13" fmla="*/ 0 60000 65536"/>
                      <a:gd name="T14" fmla="*/ 0 60000 65536"/>
                      <a:gd name="T15" fmla="*/ 0 w 1"/>
                      <a:gd name="T16" fmla="*/ 0 h 19"/>
                      <a:gd name="T17" fmla="*/ 1 w 1"/>
                      <a:gd name="T18" fmla="*/ 19 h 19"/>
                    </a:gdLst>
                    <a:ahLst/>
                    <a:cxnLst>
                      <a:cxn ang="T10">
                        <a:pos x="T0" y="T1"/>
                      </a:cxn>
                      <a:cxn ang="T11">
                        <a:pos x="T2" y="T3"/>
                      </a:cxn>
                      <a:cxn ang="T12">
                        <a:pos x="T4" y="T5"/>
                      </a:cxn>
                      <a:cxn ang="T13">
                        <a:pos x="T6" y="T7"/>
                      </a:cxn>
                      <a:cxn ang="T14">
                        <a:pos x="T8" y="T9"/>
                      </a:cxn>
                    </a:cxnLst>
                    <a:rect l="T15" t="T16" r="T17" b="T18"/>
                    <a:pathLst>
                      <a:path w="1" h="19">
                        <a:moveTo>
                          <a:pt x="0" y="9"/>
                        </a:moveTo>
                        <a:lnTo>
                          <a:pt x="0" y="0"/>
                        </a:lnTo>
                        <a:lnTo>
                          <a:pt x="0" y="18"/>
                        </a:lnTo>
                        <a:lnTo>
                          <a:pt x="0" y="0"/>
                        </a:lnTo>
                        <a:lnTo>
                          <a:pt x="0" y="9"/>
                        </a:lnTo>
                      </a:path>
                    </a:pathLst>
                  </a:custGeom>
                  <a:solidFill>
                    <a:srgbClr val="000000"/>
                  </a:solidFill>
                  <a:ln w="9525" cap="rnd">
                    <a:noFill/>
                    <a:round/>
                    <a:headEnd/>
                    <a:tailEnd/>
                  </a:ln>
                </p:spPr>
                <p:txBody>
                  <a:bodyPr/>
                  <a:lstStyle/>
                  <a:p>
                    <a:endParaRPr lang="zh-CN" altLang="en-US"/>
                  </a:p>
                </p:txBody>
              </p:sp>
              <p:sp>
                <p:nvSpPr>
                  <p:cNvPr id="72602" name="Freeform 3144"/>
                  <p:cNvSpPr>
                    <a:spLocks/>
                  </p:cNvSpPr>
                  <p:nvPr/>
                </p:nvSpPr>
                <p:spPr bwMode="auto">
                  <a:xfrm>
                    <a:off x="5316" y="2641"/>
                    <a:ext cx="19" cy="1"/>
                  </a:xfrm>
                  <a:custGeom>
                    <a:avLst/>
                    <a:gdLst>
                      <a:gd name="T0" fmla="*/ 4 w 19"/>
                      <a:gd name="T1" fmla="*/ 0 h 1"/>
                      <a:gd name="T2" fmla="*/ 0 w 19"/>
                      <a:gd name="T3" fmla="*/ 0 h 1"/>
                      <a:gd name="T4" fmla="*/ 18 w 19"/>
                      <a:gd name="T5" fmla="*/ 0 h 1"/>
                      <a:gd name="T6" fmla="*/ 0 w 19"/>
                      <a:gd name="T7" fmla="*/ 0 h 1"/>
                      <a:gd name="T8" fmla="*/ 4 w 19"/>
                      <a:gd name="T9" fmla="*/ 0 h 1"/>
                      <a:gd name="T10" fmla="*/ 0 60000 65536"/>
                      <a:gd name="T11" fmla="*/ 0 60000 65536"/>
                      <a:gd name="T12" fmla="*/ 0 60000 65536"/>
                      <a:gd name="T13" fmla="*/ 0 60000 65536"/>
                      <a:gd name="T14" fmla="*/ 0 60000 65536"/>
                      <a:gd name="T15" fmla="*/ 0 w 19"/>
                      <a:gd name="T16" fmla="*/ 0 h 1"/>
                      <a:gd name="T17" fmla="*/ 19 w 19"/>
                      <a:gd name="T18" fmla="*/ 1 h 1"/>
                    </a:gdLst>
                    <a:ahLst/>
                    <a:cxnLst>
                      <a:cxn ang="T10">
                        <a:pos x="T0" y="T1"/>
                      </a:cxn>
                      <a:cxn ang="T11">
                        <a:pos x="T2" y="T3"/>
                      </a:cxn>
                      <a:cxn ang="T12">
                        <a:pos x="T4" y="T5"/>
                      </a:cxn>
                      <a:cxn ang="T13">
                        <a:pos x="T6" y="T7"/>
                      </a:cxn>
                      <a:cxn ang="T14">
                        <a:pos x="T8" y="T9"/>
                      </a:cxn>
                    </a:cxnLst>
                    <a:rect l="T15" t="T16" r="T17" b="T18"/>
                    <a:pathLst>
                      <a:path w="19" h="1">
                        <a:moveTo>
                          <a:pt x="4" y="0"/>
                        </a:moveTo>
                        <a:lnTo>
                          <a:pt x="0" y="0"/>
                        </a:lnTo>
                        <a:lnTo>
                          <a:pt x="18" y="0"/>
                        </a:lnTo>
                        <a:lnTo>
                          <a:pt x="0" y="0"/>
                        </a:lnTo>
                        <a:lnTo>
                          <a:pt x="4" y="0"/>
                        </a:lnTo>
                      </a:path>
                    </a:pathLst>
                  </a:custGeom>
                  <a:solidFill>
                    <a:srgbClr val="000000"/>
                  </a:solidFill>
                  <a:ln w="9525" cap="rnd">
                    <a:noFill/>
                    <a:round/>
                    <a:headEnd/>
                    <a:tailEnd/>
                  </a:ln>
                </p:spPr>
                <p:txBody>
                  <a:bodyPr/>
                  <a:lstStyle/>
                  <a:p>
                    <a:endParaRPr lang="zh-CN" altLang="en-US"/>
                  </a:p>
                </p:txBody>
              </p:sp>
              <p:sp>
                <p:nvSpPr>
                  <p:cNvPr id="72603" name="Freeform 3145"/>
                  <p:cNvSpPr>
                    <a:spLocks/>
                  </p:cNvSpPr>
                  <p:nvPr/>
                </p:nvSpPr>
                <p:spPr bwMode="auto">
                  <a:xfrm>
                    <a:off x="5286" y="2641"/>
                    <a:ext cx="31" cy="19"/>
                  </a:xfrm>
                  <a:custGeom>
                    <a:avLst/>
                    <a:gdLst>
                      <a:gd name="T0" fmla="*/ 2 w 31"/>
                      <a:gd name="T1" fmla="*/ 18 h 19"/>
                      <a:gd name="T2" fmla="*/ 30 w 31"/>
                      <a:gd name="T3" fmla="*/ 2 h 19"/>
                      <a:gd name="T4" fmla="*/ 30 w 31"/>
                      <a:gd name="T5" fmla="*/ 0 h 19"/>
                      <a:gd name="T6" fmla="*/ 0 w 31"/>
                      <a:gd name="T7" fmla="*/ 18 h 19"/>
                      <a:gd name="T8" fmla="*/ 2 w 31"/>
                      <a:gd name="T9" fmla="*/ 18 h 19"/>
                      <a:gd name="T10" fmla="*/ 0 60000 65536"/>
                      <a:gd name="T11" fmla="*/ 0 60000 65536"/>
                      <a:gd name="T12" fmla="*/ 0 60000 65536"/>
                      <a:gd name="T13" fmla="*/ 0 60000 65536"/>
                      <a:gd name="T14" fmla="*/ 0 60000 65536"/>
                      <a:gd name="T15" fmla="*/ 0 w 31"/>
                      <a:gd name="T16" fmla="*/ 0 h 19"/>
                      <a:gd name="T17" fmla="*/ 31 w 31"/>
                      <a:gd name="T18" fmla="*/ 19 h 19"/>
                    </a:gdLst>
                    <a:ahLst/>
                    <a:cxnLst>
                      <a:cxn ang="T10">
                        <a:pos x="T0" y="T1"/>
                      </a:cxn>
                      <a:cxn ang="T11">
                        <a:pos x="T2" y="T3"/>
                      </a:cxn>
                      <a:cxn ang="T12">
                        <a:pos x="T4" y="T5"/>
                      </a:cxn>
                      <a:cxn ang="T13">
                        <a:pos x="T6" y="T7"/>
                      </a:cxn>
                      <a:cxn ang="T14">
                        <a:pos x="T8" y="T9"/>
                      </a:cxn>
                    </a:cxnLst>
                    <a:rect l="T15" t="T16" r="T17" b="T18"/>
                    <a:pathLst>
                      <a:path w="31" h="19">
                        <a:moveTo>
                          <a:pt x="2" y="18"/>
                        </a:moveTo>
                        <a:lnTo>
                          <a:pt x="30" y="2"/>
                        </a:lnTo>
                        <a:lnTo>
                          <a:pt x="30" y="0"/>
                        </a:lnTo>
                        <a:lnTo>
                          <a:pt x="0" y="18"/>
                        </a:lnTo>
                        <a:lnTo>
                          <a:pt x="2" y="18"/>
                        </a:lnTo>
                      </a:path>
                    </a:pathLst>
                  </a:custGeom>
                  <a:solidFill>
                    <a:srgbClr val="000000"/>
                  </a:solidFill>
                  <a:ln w="9525" cap="rnd">
                    <a:noFill/>
                    <a:round/>
                    <a:headEnd/>
                    <a:tailEnd/>
                  </a:ln>
                </p:spPr>
                <p:txBody>
                  <a:bodyPr/>
                  <a:lstStyle/>
                  <a:p>
                    <a:endParaRPr lang="zh-CN" altLang="en-US"/>
                  </a:p>
                </p:txBody>
              </p:sp>
              <p:sp>
                <p:nvSpPr>
                  <p:cNvPr id="72604" name="Freeform 3146"/>
                  <p:cNvSpPr>
                    <a:spLocks/>
                  </p:cNvSpPr>
                  <p:nvPr/>
                </p:nvSpPr>
                <p:spPr bwMode="auto">
                  <a:xfrm>
                    <a:off x="5326" y="2673"/>
                    <a:ext cx="33" cy="19"/>
                  </a:xfrm>
                  <a:custGeom>
                    <a:avLst/>
                    <a:gdLst>
                      <a:gd name="T0" fmla="*/ 0 w 33"/>
                      <a:gd name="T1" fmla="*/ 16 h 19"/>
                      <a:gd name="T2" fmla="*/ 2 w 33"/>
                      <a:gd name="T3" fmla="*/ 18 h 19"/>
                      <a:gd name="T4" fmla="*/ 30 w 33"/>
                      <a:gd name="T5" fmla="*/ 2 h 19"/>
                      <a:gd name="T6" fmla="*/ 32 w 33"/>
                      <a:gd name="T7" fmla="*/ 0 h 19"/>
                      <a:gd name="T8" fmla="*/ 28 w 33"/>
                      <a:gd name="T9" fmla="*/ 0 h 19"/>
                      <a:gd name="T10" fmla="*/ 0 w 33"/>
                      <a:gd name="T11" fmla="*/ 16 h 19"/>
                      <a:gd name="T12" fmla="*/ 0 60000 65536"/>
                      <a:gd name="T13" fmla="*/ 0 60000 65536"/>
                      <a:gd name="T14" fmla="*/ 0 60000 65536"/>
                      <a:gd name="T15" fmla="*/ 0 60000 65536"/>
                      <a:gd name="T16" fmla="*/ 0 60000 65536"/>
                      <a:gd name="T17" fmla="*/ 0 60000 65536"/>
                      <a:gd name="T18" fmla="*/ 0 w 33"/>
                      <a:gd name="T19" fmla="*/ 0 h 19"/>
                      <a:gd name="T20" fmla="*/ 33 w 33"/>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33" h="19">
                        <a:moveTo>
                          <a:pt x="0" y="16"/>
                        </a:moveTo>
                        <a:lnTo>
                          <a:pt x="2" y="18"/>
                        </a:lnTo>
                        <a:lnTo>
                          <a:pt x="30" y="2"/>
                        </a:lnTo>
                        <a:lnTo>
                          <a:pt x="32" y="0"/>
                        </a:lnTo>
                        <a:lnTo>
                          <a:pt x="28" y="0"/>
                        </a:lnTo>
                        <a:lnTo>
                          <a:pt x="0" y="16"/>
                        </a:lnTo>
                      </a:path>
                    </a:pathLst>
                  </a:custGeom>
                  <a:solidFill>
                    <a:srgbClr val="000000"/>
                  </a:solidFill>
                  <a:ln w="9525" cap="rnd">
                    <a:noFill/>
                    <a:round/>
                    <a:headEnd/>
                    <a:tailEnd/>
                  </a:ln>
                </p:spPr>
                <p:txBody>
                  <a:bodyPr/>
                  <a:lstStyle/>
                  <a:p>
                    <a:endParaRPr lang="zh-CN" altLang="en-US"/>
                  </a:p>
                </p:txBody>
              </p:sp>
              <p:sp>
                <p:nvSpPr>
                  <p:cNvPr id="72605" name="Freeform 3147"/>
                  <p:cNvSpPr>
                    <a:spLocks/>
                  </p:cNvSpPr>
                  <p:nvPr/>
                </p:nvSpPr>
                <p:spPr bwMode="auto">
                  <a:xfrm>
                    <a:off x="5329" y="2694"/>
                    <a:ext cx="19" cy="20"/>
                  </a:xfrm>
                  <a:custGeom>
                    <a:avLst/>
                    <a:gdLst>
                      <a:gd name="T0" fmla="*/ 13 w 19"/>
                      <a:gd name="T1" fmla="*/ 19 h 20"/>
                      <a:gd name="T2" fmla="*/ 18 w 19"/>
                      <a:gd name="T3" fmla="*/ 19 h 20"/>
                      <a:gd name="T4" fmla="*/ 7 w 19"/>
                      <a:gd name="T5" fmla="*/ 0 h 20"/>
                      <a:gd name="T6" fmla="*/ 0 w 19"/>
                      <a:gd name="T7" fmla="*/ 0 h 20"/>
                      <a:gd name="T8" fmla="*/ 13 w 19"/>
                      <a:gd name="T9" fmla="*/ 19 h 20"/>
                      <a:gd name="T10" fmla="*/ 18 w 19"/>
                      <a:gd name="T11" fmla="*/ 19 h 20"/>
                      <a:gd name="T12" fmla="*/ 13 w 19"/>
                      <a:gd name="T13" fmla="*/ 19 h 20"/>
                      <a:gd name="T14" fmla="*/ 18 w 19"/>
                      <a:gd name="T15" fmla="*/ 19 h 20"/>
                      <a:gd name="T16" fmla="*/ 13 w 19"/>
                      <a:gd name="T17" fmla="*/ 19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20"/>
                      <a:gd name="T29" fmla="*/ 19 w 19"/>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20">
                        <a:moveTo>
                          <a:pt x="13" y="19"/>
                        </a:moveTo>
                        <a:lnTo>
                          <a:pt x="18" y="19"/>
                        </a:lnTo>
                        <a:lnTo>
                          <a:pt x="7" y="0"/>
                        </a:lnTo>
                        <a:lnTo>
                          <a:pt x="0" y="0"/>
                        </a:lnTo>
                        <a:lnTo>
                          <a:pt x="13" y="19"/>
                        </a:lnTo>
                        <a:lnTo>
                          <a:pt x="18" y="19"/>
                        </a:lnTo>
                        <a:lnTo>
                          <a:pt x="13" y="19"/>
                        </a:lnTo>
                        <a:lnTo>
                          <a:pt x="18" y="19"/>
                        </a:lnTo>
                        <a:lnTo>
                          <a:pt x="13" y="19"/>
                        </a:lnTo>
                      </a:path>
                    </a:pathLst>
                  </a:custGeom>
                  <a:solidFill>
                    <a:srgbClr val="000000"/>
                  </a:solidFill>
                  <a:ln w="9525" cap="rnd">
                    <a:noFill/>
                    <a:round/>
                    <a:headEnd/>
                    <a:tailEnd/>
                  </a:ln>
                </p:spPr>
                <p:txBody>
                  <a:bodyPr/>
                  <a:lstStyle/>
                  <a:p>
                    <a:endParaRPr lang="zh-CN" altLang="en-US"/>
                  </a:p>
                </p:txBody>
              </p:sp>
              <p:sp>
                <p:nvSpPr>
                  <p:cNvPr id="72606" name="Freeform 3148"/>
                  <p:cNvSpPr>
                    <a:spLocks/>
                  </p:cNvSpPr>
                  <p:nvPr/>
                </p:nvSpPr>
                <p:spPr bwMode="auto">
                  <a:xfrm>
                    <a:off x="5330" y="2675"/>
                    <a:ext cx="29" cy="19"/>
                  </a:xfrm>
                  <a:custGeom>
                    <a:avLst/>
                    <a:gdLst>
                      <a:gd name="T0" fmla="*/ 26 w 29"/>
                      <a:gd name="T1" fmla="*/ 0 h 19"/>
                      <a:gd name="T2" fmla="*/ 0 w 29"/>
                      <a:gd name="T3" fmla="*/ 18 h 19"/>
                      <a:gd name="T4" fmla="*/ 28 w 29"/>
                      <a:gd name="T5" fmla="*/ 0 h 19"/>
                      <a:gd name="T6" fmla="*/ 26 w 29"/>
                      <a:gd name="T7" fmla="*/ 0 h 19"/>
                      <a:gd name="T8" fmla="*/ 0 60000 65536"/>
                      <a:gd name="T9" fmla="*/ 0 60000 65536"/>
                      <a:gd name="T10" fmla="*/ 0 60000 65536"/>
                      <a:gd name="T11" fmla="*/ 0 60000 65536"/>
                      <a:gd name="T12" fmla="*/ 0 w 29"/>
                      <a:gd name="T13" fmla="*/ 0 h 19"/>
                      <a:gd name="T14" fmla="*/ 29 w 29"/>
                      <a:gd name="T15" fmla="*/ 19 h 19"/>
                    </a:gdLst>
                    <a:ahLst/>
                    <a:cxnLst>
                      <a:cxn ang="T8">
                        <a:pos x="T0" y="T1"/>
                      </a:cxn>
                      <a:cxn ang="T9">
                        <a:pos x="T2" y="T3"/>
                      </a:cxn>
                      <a:cxn ang="T10">
                        <a:pos x="T4" y="T5"/>
                      </a:cxn>
                      <a:cxn ang="T11">
                        <a:pos x="T6" y="T7"/>
                      </a:cxn>
                    </a:cxnLst>
                    <a:rect l="T12" t="T13" r="T14" b="T15"/>
                    <a:pathLst>
                      <a:path w="29" h="19">
                        <a:moveTo>
                          <a:pt x="26" y="0"/>
                        </a:moveTo>
                        <a:lnTo>
                          <a:pt x="0" y="18"/>
                        </a:lnTo>
                        <a:lnTo>
                          <a:pt x="28" y="0"/>
                        </a:lnTo>
                        <a:lnTo>
                          <a:pt x="26" y="0"/>
                        </a:lnTo>
                      </a:path>
                    </a:pathLst>
                  </a:custGeom>
                  <a:solidFill>
                    <a:srgbClr val="000000"/>
                  </a:solidFill>
                  <a:ln w="9525" cap="rnd">
                    <a:noFill/>
                    <a:round/>
                    <a:headEnd/>
                    <a:tailEnd/>
                  </a:ln>
                </p:spPr>
                <p:txBody>
                  <a:bodyPr/>
                  <a:lstStyle/>
                  <a:p>
                    <a:endParaRPr lang="zh-CN" altLang="en-US"/>
                  </a:p>
                </p:txBody>
              </p:sp>
              <p:sp>
                <p:nvSpPr>
                  <p:cNvPr id="72607" name="Freeform 3149"/>
                  <p:cNvSpPr>
                    <a:spLocks/>
                  </p:cNvSpPr>
                  <p:nvPr/>
                </p:nvSpPr>
                <p:spPr bwMode="auto">
                  <a:xfrm>
                    <a:off x="5357" y="2681"/>
                    <a:ext cx="20" cy="19"/>
                  </a:xfrm>
                  <a:custGeom>
                    <a:avLst/>
                    <a:gdLst>
                      <a:gd name="T0" fmla="*/ 19 w 20"/>
                      <a:gd name="T1" fmla="*/ 0 h 19"/>
                      <a:gd name="T2" fmla="*/ 10 w 20"/>
                      <a:gd name="T3" fmla="*/ 0 h 19"/>
                      <a:gd name="T4" fmla="*/ 0 w 20"/>
                      <a:gd name="T5" fmla="*/ 18 h 19"/>
                      <a:gd name="T6" fmla="*/ 10 w 20"/>
                      <a:gd name="T7" fmla="*/ 18 h 19"/>
                      <a:gd name="T8" fmla="*/ 19 w 20"/>
                      <a:gd name="T9" fmla="*/ 0 h 19"/>
                      <a:gd name="T10" fmla="*/ 19 w 20"/>
                      <a:gd name="T11" fmla="*/ 0 h 19"/>
                      <a:gd name="T12" fmla="*/ 0 60000 65536"/>
                      <a:gd name="T13" fmla="*/ 0 60000 65536"/>
                      <a:gd name="T14" fmla="*/ 0 60000 65536"/>
                      <a:gd name="T15" fmla="*/ 0 60000 65536"/>
                      <a:gd name="T16" fmla="*/ 0 60000 65536"/>
                      <a:gd name="T17" fmla="*/ 0 60000 65536"/>
                      <a:gd name="T18" fmla="*/ 0 w 20"/>
                      <a:gd name="T19" fmla="*/ 0 h 19"/>
                      <a:gd name="T20" fmla="*/ 20 w 20"/>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0" h="19">
                        <a:moveTo>
                          <a:pt x="19" y="0"/>
                        </a:moveTo>
                        <a:lnTo>
                          <a:pt x="10" y="0"/>
                        </a:lnTo>
                        <a:lnTo>
                          <a:pt x="0" y="18"/>
                        </a:lnTo>
                        <a:lnTo>
                          <a:pt x="10" y="18"/>
                        </a:lnTo>
                        <a:lnTo>
                          <a:pt x="19" y="0"/>
                        </a:lnTo>
                      </a:path>
                    </a:pathLst>
                  </a:custGeom>
                  <a:solidFill>
                    <a:srgbClr val="000000"/>
                  </a:solidFill>
                  <a:ln w="9525" cap="rnd">
                    <a:noFill/>
                    <a:round/>
                    <a:headEnd/>
                    <a:tailEnd/>
                  </a:ln>
                </p:spPr>
                <p:txBody>
                  <a:bodyPr/>
                  <a:lstStyle/>
                  <a:p>
                    <a:endParaRPr lang="zh-CN" altLang="en-US"/>
                  </a:p>
                </p:txBody>
              </p:sp>
              <p:sp>
                <p:nvSpPr>
                  <p:cNvPr id="72608" name="Freeform 3150"/>
                  <p:cNvSpPr>
                    <a:spLocks/>
                  </p:cNvSpPr>
                  <p:nvPr/>
                </p:nvSpPr>
                <p:spPr bwMode="auto">
                  <a:xfrm>
                    <a:off x="5356" y="2673"/>
                    <a:ext cx="19" cy="1"/>
                  </a:xfrm>
                  <a:custGeom>
                    <a:avLst/>
                    <a:gdLst>
                      <a:gd name="T0" fmla="*/ 0 w 19"/>
                      <a:gd name="T1" fmla="*/ 0 h 1"/>
                      <a:gd name="T2" fmla="*/ 18 w 19"/>
                      <a:gd name="T3" fmla="*/ 0 h 1"/>
                      <a:gd name="T4" fmla="*/ 0 w 19"/>
                      <a:gd name="T5" fmla="*/ 0 h 1"/>
                      <a:gd name="T6" fmla="*/ 0 w 19"/>
                      <a:gd name="T7" fmla="*/ 0 h 1"/>
                      <a:gd name="T8" fmla="*/ 0 60000 65536"/>
                      <a:gd name="T9" fmla="*/ 0 60000 65536"/>
                      <a:gd name="T10" fmla="*/ 0 60000 65536"/>
                      <a:gd name="T11" fmla="*/ 0 60000 65536"/>
                      <a:gd name="T12" fmla="*/ 0 w 19"/>
                      <a:gd name="T13" fmla="*/ 0 h 1"/>
                      <a:gd name="T14" fmla="*/ 19 w 19"/>
                      <a:gd name="T15" fmla="*/ 1 h 1"/>
                    </a:gdLst>
                    <a:ahLst/>
                    <a:cxnLst>
                      <a:cxn ang="T8">
                        <a:pos x="T0" y="T1"/>
                      </a:cxn>
                      <a:cxn ang="T9">
                        <a:pos x="T2" y="T3"/>
                      </a:cxn>
                      <a:cxn ang="T10">
                        <a:pos x="T4" y="T5"/>
                      </a:cxn>
                      <a:cxn ang="T11">
                        <a:pos x="T6" y="T7"/>
                      </a:cxn>
                    </a:cxnLst>
                    <a:rect l="T12" t="T13" r="T14" b="T15"/>
                    <a:pathLst>
                      <a:path w="19" h="1">
                        <a:moveTo>
                          <a:pt x="0" y="0"/>
                        </a:moveTo>
                        <a:lnTo>
                          <a:pt x="18" y="0"/>
                        </a:lnTo>
                        <a:lnTo>
                          <a:pt x="0" y="0"/>
                        </a:lnTo>
                      </a:path>
                    </a:pathLst>
                  </a:custGeom>
                  <a:solidFill>
                    <a:srgbClr val="000000"/>
                  </a:solidFill>
                  <a:ln w="9525" cap="rnd">
                    <a:noFill/>
                    <a:round/>
                    <a:headEnd/>
                    <a:tailEnd/>
                  </a:ln>
                </p:spPr>
                <p:txBody>
                  <a:bodyPr/>
                  <a:lstStyle/>
                  <a:p>
                    <a:endParaRPr lang="zh-CN" altLang="en-US"/>
                  </a:p>
                </p:txBody>
              </p:sp>
              <p:sp>
                <p:nvSpPr>
                  <p:cNvPr id="72609" name="Freeform 3151"/>
                  <p:cNvSpPr>
                    <a:spLocks/>
                  </p:cNvSpPr>
                  <p:nvPr/>
                </p:nvSpPr>
                <p:spPr bwMode="auto">
                  <a:xfrm>
                    <a:off x="5326" y="2673"/>
                    <a:ext cx="31" cy="19"/>
                  </a:xfrm>
                  <a:custGeom>
                    <a:avLst/>
                    <a:gdLst>
                      <a:gd name="T0" fmla="*/ 0 w 31"/>
                      <a:gd name="T1" fmla="*/ 18 h 19"/>
                      <a:gd name="T2" fmla="*/ 30 w 31"/>
                      <a:gd name="T3" fmla="*/ 0 h 19"/>
                      <a:gd name="T4" fmla="*/ 0 w 31"/>
                      <a:gd name="T5" fmla="*/ 18 h 19"/>
                      <a:gd name="T6" fmla="*/ 0 w 31"/>
                      <a:gd name="T7" fmla="*/ 18 h 19"/>
                      <a:gd name="T8" fmla="*/ 0 60000 65536"/>
                      <a:gd name="T9" fmla="*/ 0 60000 65536"/>
                      <a:gd name="T10" fmla="*/ 0 60000 65536"/>
                      <a:gd name="T11" fmla="*/ 0 60000 65536"/>
                      <a:gd name="T12" fmla="*/ 0 w 31"/>
                      <a:gd name="T13" fmla="*/ 0 h 19"/>
                      <a:gd name="T14" fmla="*/ 31 w 31"/>
                      <a:gd name="T15" fmla="*/ 19 h 19"/>
                    </a:gdLst>
                    <a:ahLst/>
                    <a:cxnLst>
                      <a:cxn ang="T8">
                        <a:pos x="T0" y="T1"/>
                      </a:cxn>
                      <a:cxn ang="T9">
                        <a:pos x="T2" y="T3"/>
                      </a:cxn>
                      <a:cxn ang="T10">
                        <a:pos x="T4" y="T5"/>
                      </a:cxn>
                      <a:cxn ang="T11">
                        <a:pos x="T6" y="T7"/>
                      </a:cxn>
                    </a:cxnLst>
                    <a:rect l="T12" t="T13" r="T14" b="T15"/>
                    <a:pathLst>
                      <a:path w="31" h="19">
                        <a:moveTo>
                          <a:pt x="0" y="18"/>
                        </a:moveTo>
                        <a:lnTo>
                          <a:pt x="30" y="0"/>
                        </a:lnTo>
                        <a:lnTo>
                          <a:pt x="0" y="18"/>
                        </a:lnTo>
                      </a:path>
                    </a:pathLst>
                  </a:custGeom>
                  <a:solidFill>
                    <a:srgbClr val="000000"/>
                  </a:solidFill>
                  <a:ln w="9525" cap="rnd">
                    <a:noFill/>
                    <a:round/>
                    <a:headEnd/>
                    <a:tailEnd/>
                  </a:ln>
                </p:spPr>
                <p:txBody>
                  <a:bodyPr/>
                  <a:lstStyle/>
                  <a:p>
                    <a:endParaRPr lang="zh-CN" altLang="en-US"/>
                  </a:p>
                </p:txBody>
              </p:sp>
              <p:sp>
                <p:nvSpPr>
                  <p:cNvPr id="72610" name="Freeform 3152"/>
                  <p:cNvSpPr>
                    <a:spLocks/>
                  </p:cNvSpPr>
                  <p:nvPr/>
                </p:nvSpPr>
                <p:spPr bwMode="auto">
                  <a:xfrm>
                    <a:off x="5228" y="2705"/>
                    <a:ext cx="19" cy="19"/>
                  </a:xfrm>
                  <a:custGeom>
                    <a:avLst/>
                    <a:gdLst>
                      <a:gd name="T0" fmla="*/ 0 w 19"/>
                      <a:gd name="T1" fmla="*/ 0 h 19"/>
                      <a:gd name="T2" fmla="*/ 9 w 19"/>
                      <a:gd name="T3" fmla="*/ 0 h 19"/>
                      <a:gd name="T4" fmla="*/ 18 w 19"/>
                      <a:gd name="T5" fmla="*/ 9 h 19"/>
                      <a:gd name="T6" fmla="*/ 18 w 19"/>
                      <a:gd name="T7" fmla="*/ 18 h 19"/>
                      <a:gd name="T8" fmla="*/ 0 w 19"/>
                      <a:gd name="T9" fmla="*/ 0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0"/>
                        </a:moveTo>
                        <a:lnTo>
                          <a:pt x="9" y="0"/>
                        </a:lnTo>
                        <a:lnTo>
                          <a:pt x="18" y="9"/>
                        </a:lnTo>
                        <a:lnTo>
                          <a:pt x="18" y="18"/>
                        </a:lnTo>
                        <a:lnTo>
                          <a:pt x="0" y="0"/>
                        </a:lnTo>
                      </a:path>
                    </a:pathLst>
                  </a:custGeom>
                  <a:solidFill>
                    <a:srgbClr val="000000"/>
                  </a:solidFill>
                  <a:ln w="9525" cap="rnd">
                    <a:noFill/>
                    <a:round/>
                    <a:headEnd/>
                    <a:tailEnd/>
                  </a:ln>
                </p:spPr>
                <p:txBody>
                  <a:bodyPr/>
                  <a:lstStyle/>
                  <a:p>
                    <a:endParaRPr lang="zh-CN" altLang="en-US"/>
                  </a:p>
                </p:txBody>
              </p:sp>
              <p:sp>
                <p:nvSpPr>
                  <p:cNvPr id="72611" name="Freeform 3153"/>
                  <p:cNvSpPr>
                    <a:spLocks/>
                  </p:cNvSpPr>
                  <p:nvPr/>
                </p:nvSpPr>
                <p:spPr bwMode="auto">
                  <a:xfrm>
                    <a:off x="5228" y="2707"/>
                    <a:ext cx="19" cy="19"/>
                  </a:xfrm>
                  <a:custGeom>
                    <a:avLst/>
                    <a:gdLst>
                      <a:gd name="T0" fmla="*/ 18 w 19"/>
                      <a:gd name="T1" fmla="*/ 18 h 19"/>
                      <a:gd name="T2" fmla="*/ 18 w 19"/>
                      <a:gd name="T3" fmla="*/ 11 h 19"/>
                      <a:gd name="T4" fmla="*/ 18 w 19"/>
                      <a:gd name="T5" fmla="*/ 5 h 19"/>
                      <a:gd name="T6" fmla="*/ 9 w 19"/>
                      <a:gd name="T7" fmla="*/ 5 h 19"/>
                      <a:gd name="T8" fmla="*/ 9 w 19"/>
                      <a:gd name="T9" fmla="*/ 0 h 19"/>
                      <a:gd name="T10" fmla="*/ 0 w 19"/>
                      <a:gd name="T11" fmla="*/ 0 h 19"/>
                      <a:gd name="T12" fmla="*/ 0 w 19"/>
                      <a:gd name="T13" fmla="*/ 5 h 19"/>
                      <a:gd name="T14" fmla="*/ 9 w 19"/>
                      <a:gd name="T15" fmla="*/ 5 h 19"/>
                      <a:gd name="T16" fmla="*/ 9 w 19"/>
                      <a:gd name="T17" fmla="*/ 11 h 19"/>
                      <a:gd name="T18" fmla="*/ 18 w 19"/>
                      <a:gd name="T19" fmla="*/ 11 h 19"/>
                      <a:gd name="T20" fmla="*/ 18 w 19"/>
                      <a:gd name="T21" fmla="*/ 18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
                      <a:gd name="T34" fmla="*/ 0 h 19"/>
                      <a:gd name="T35" fmla="*/ 19 w 19"/>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 h="19">
                        <a:moveTo>
                          <a:pt x="18" y="18"/>
                        </a:moveTo>
                        <a:lnTo>
                          <a:pt x="18" y="11"/>
                        </a:lnTo>
                        <a:lnTo>
                          <a:pt x="18" y="5"/>
                        </a:lnTo>
                        <a:lnTo>
                          <a:pt x="9" y="5"/>
                        </a:lnTo>
                        <a:lnTo>
                          <a:pt x="9" y="0"/>
                        </a:lnTo>
                        <a:lnTo>
                          <a:pt x="0" y="0"/>
                        </a:lnTo>
                        <a:lnTo>
                          <a:pt x="0" y="5"/>
                        </a:lnTo>
                        <a:lnTo>
                          <a:pt x="9" y="5"/>
                        </a:lnTo>
                        <a:lnTo>
                          <a:pt x="9" y="11"/>
                        </a:lnTo>
                        <a:lnTo>
                          <a:pt x="18" y="11"/>
                        </a:lnTo>
                        <a:lnTo>
                          <a:pt x="18" y="18"/>
                        </a:lnTo>
                      </a:path>
                    </a:pathLst>
                  </a:custGeom>
                  <a:solidFill>
                    <a:srgbClr val="000000"/>
                  </a:solidFill>
                  <a:ln w="9525" cap="rnd">
                    <a:noFill/>
                    <a:round/>
                    <a:headEnd/>
                    <a:tailEnd/>
                  </a:ln>
                </p:spPr>
                <p:txBody>
                  <a:bodyPr/>
                  <a:lstStyle/>
                  <a:p>
                    <a:endParaRPr lang="zh-CN" altLang="en-US"/>
                  </a:p>
                </p:txBody>
              </p:sp>
              <p:sp>
                <p:nvSpPr>
                  <p:cNvPr id="72612" name="Freeform 3154"/>
                  <p:cNvSpPr>
                    <a:spLocks/>
                  </p:cNvSpPr>
                  <p:nvPr/>
                </p:nvSpPr>
                <p:spPr bwMode="auto">
                  <a:xfrm>
                    <a:off x="5123" y="2599"/>
                    <a:ext cx="356" cy="153"/>
                  </a:xfrm>
                  <a:custGeom>
                    <a:avLst/>
                    <a:gdLst>
                      <a:gd name="T0" fmla="*/ 0 w 356"/>
                      <a:gd name="T1" fmla="*/ 152 h 153"/>
                      <a:gd name="T2" fmla="*/ 3 w 356"/>
                      <a:gd name="T3" fmla="*/ 152 h 153"/>
                      <a:gd name="T4" fmla="*/ 355 w 356"/>
                      <a:gd name="T5" fmla="*/ 0 h 153"/>
                      <a:gd name="T6" fmla="*/ 0 w 356"/>
                      <a:gd name="T7" fmla="*/ 152 h 153"/>
                      <a:gd name="T8" fmla="*/ 0 60000 65536"/>
                      <a:gd name="T9" fmla="*/ 0 60000 65536"/>
                      <a:gd name="T10" fmla="*/ 0 60000 65536"/>
                      <a:gd name="T11" fmla="*/ 0 60000 65536"/>
                      <a:gd name="T12" fmla="*/ 0 w 356"/>
                      <a:gd name="T13" fmla="*/ 0 h 153"/>
                      <a:gd name="T14" fmla="*/ 356 w 356"/>
                      <a:gd name="T15" fmla="*/ 153 h 153"/>
                    </a:gdLst>
                    <a:ahLst/>
                    <a:cxnLst>
                      <a:cxn ang="T8">
                        <a:pos x="T0" y="T1"/>
                      </a:cxn>
                      <a:cxn ang="T9">
                        <a:pos x="T2" y="T3"/>
                      </a:cxn>
                      <a:cxn ang="T10">
                        <a:pos x="T4" y="T5"/>
                      </a:cxn>
                      <a:cxn ang="T11">
                        <a:pos x="T6" y="T7"/>
                      </a:cxn>
                    </a:cxnLst>
                    <a:rect l="T12" t="T13" r="T14" b="T15"/>
                    <a:pathLst>
                      <a:path w="356" h="153">
                        <a:moveTo>
                          <a:pt x="0" y="152"/>
                        </a:moveTo>
                        <a:lnTo>
                          <a:pt x="3" y="152"/>
                        </a:lnTo>
                        <a:lnTo>
                          <a:pt x="355" y="0"/>
                        </a:lnTo>
                        <a:lnTo>
                          <a:pt x="0" y="152"/>
                        </a:lnTo>
                      </a:path>
                    </a:pathLst>
                  </a:custGeom>
                  <a:solidFill>
                    <a:srgbClr val="000000"/>
                  </a:solidFill>
                  <a:ln w="9525" cap="rnd">
                    <a:noFill/>
                    <a:round/>
                    <a:headEnd/>
                    <a:tailEnd/>
                  </a:ln>
                </p:spPr>
                <p:txBody>
                  <a:bodyPr/>
                  <a:lstStyle/>
                  <a:p>
                    <a:endParaRPr lang="zh-CN" altLang="en-US"/>
                  </a:p>
                </p:txBody>
              </p:sp>
            </p:grpSp>
            <p:sp>
              <p:nvSpPr>
                <p:cNvPr id="72466" name="Freeform 3155"/>
                <p:cNvSpPr>
                  <a:spLocks/>
                </p:cNvSpPr>
                <p:nvPr/>
              </p:nvSpPr>
              <p:spPr bwMode="auto">
                <a:xfrm>
                  <a:off x="5010" y="2765"/>
                  <a:ext cx="102" cy="41"/>
                </a:xfrm>
                <a:custGeom>
                  <a:avLst/>
                  <a:gdLst>
                    <a:gd name="T0" fmla="*/ 51 w 102"/>
                    <a:gd name="T1" fmla="*/ 16 h 41"/>
                    <a:gd name="T2" fmla="*/ 55 w 102"/>
                    <a:gd name="T3" fmla="*/ 14 h 41"/>
                    <a:gd name="T4" fmla="*/ 61 w 102"/>
                    <a:gd name="T5" fmla="*/ 12 h 41"/>
                    <a:gd name="T6" fmla="*/ 65 w 102"/>
                    <a:gd name="T7" fmla="*/ 12 h 41"/>
                    <a:gd name="T8" fmla="*/ 71 w 102"/>
                    <a:gd name="T9" fmla="*/ 10 h 41"/>
                    <a:gd name="T10" fmla="*/ 75 w 102"/>
                    <a:gd name="T11" fmla="*/ 8 h 41"/>
                    <a:gd name="T12" fmla="*/ 79 w 102"/>
                    <a:gd name="T13" fmla="*/ 6 h 41"/>
                    <a:gd name="T14" fmla="*/ 83 w 102"/>
                    <a:gd name="T15" fmla="*/ 6 h 41"/>
                    <a:gd name="T16" fmla="*/ 87 w 102"/>
                    <a:gd name="T17" fmla="*/ 4 h 41"/>
                    <a:gd name="T18" fmla="*/ 91 w 102"/>
                    <a:gd name="T19" fmla="*/ 2 h 41"/>
                    <a:gd name="T20" fmla="*/ 95 w 102"/>
                    <a:gd name="T21" fmla="*/ 2 h 41"/>
                    <a:gd name="T22" fmla="*/ 99 w 102"/>
                    <a:gd name="T23" fmla="*/ 0 h 41"/>
                    <a:gd name="T24" fmla="*/ 101 w 102"/>
                    <a:gd name="T25" fmla="*/ 2 h 41"/>
                    <a:gd name="T26" fmla="*/ 99 w 102"/>
                    <a:gd name="T27" fmla="*/ 4 h 41"/>
                    <a:gd name="T28" fmla="*/ 95 w 102"/>
                    <a:gd name="T29" fmla="*/ 4 h 41"/>
                    <a:gd name="T30" fmla="*/ 93 w 102"/>
                    <a:gd name="T31" fmla="*/ 6 h 41"/>
                    <a:gd name="T32" fmla="*/ 91 w 102"/>
                    <a:gd name="T33" fmla="*/ 8 h 41"/>
                    <a:gd name="T34" fmla="*/ 87 w 102"/>
                    <a:gd name="T35" fmla="*/ 8 h 41"/>
                    <a:gd name="T36" fmla="*/ 83 w 102"/>
                    <a:gd name="T37" fmla="*/ 10 h 41"/>
                    <a:gd name="T38" fmla="*/ 79 w 102"/>
                    <a:gd name="T39" fmla="*/ 12 h 41"/>
                    <a:gd name="T40" fmla="*/ 75 w 102"/>
                    <a:gd name="T41" fmla="*/ 14 h 41"/>
                    <a:gd name="T42" fmla="*/ 71 w 102"/>
                    <a:gd name="T43" fmla="*/ 16 h 41"/>
                    <a:gd name="T44" fmla="*/ 67 w 102"/>
                    <a:gd name="T45" fmla="*/ 18 h 41"/>
                    <a:gd name="T46" fmla="*/ 61 w 102"/>
                    <a:gd name="T47" fmla="*/ 20 h 41"/>
                    <a:gd name="T48" fmla="*/ 57 w 102"/>
                    <a:gd name="T49" fmla="*/ 22 h 41"/>
                    <a:gd name="T50" fmla="*/ 51 w 102"/>
                    <a:gd name="T51" fmla="*/ 24 h 41"/>
                    <a:gd name="T52" fmla="*/ 47 w 102"/>
                    <a:gd name="T53" fmla="*/ 26 h 41"/>
                    <a:gd name="T54" fmla="*/ 41 w 102"/>
                    <a:gd name="T55" fmla="*/ 28 h 41"/>
                    <a:gd name="T56" fmla="*/ 36 w 102"/>
                    <a:gd name="T57" fmla="*/ 30 h 41"/>
                    <a:gd name="T58" fmla="*/ 30 w 102"/>
                    <a:gd name="T59" fmla="*/ 30 h 41"/>
                    <a:gd name="T60" fmla="*/ 26 w 102"/>
                    <a:gd name="T61" fmla="*/ 32 h 41"/>
                    <a:gd name="T62" fmla="*/ 22 w 102"/>
                    <a:gd name="T63" fmla="*/ 34 h 41"/>
                    <a:gd name="T64" fmla="*/ 18 w 102"/>
                    <a:gd name="T65" fmla="*/ 34 h 41"/>
                    <a:gd name="T66" fmla="*/ 14 w 102"/>
                    <a:gd name="T67" fmla="*/ 36 h 41"/>
                    <a:gd name="T68" fmla="*/ 10 w 102"/>
                    <a:gd name="T69" fmla="*/ 38 h 41"/>
                    <a:gd name="T70" fmla="*/ 6 w 102"/>
                    <a:gd name="T71" fmla="*/ 38 h 41"/>
                    <a:gd name="T72" fmla="*/ 4 w 102"/>
                    <a:gd name="T73" fmla="*/ 40 h 41"/>
                    <a:gd name="T74" fmla="*/ 0 w 102"/>
                    <a:gd name="T75" fmla="*/ 40 h 41"/>
                    <a:gd name="T76" fmla="*/ 2 w 102"/>
                    <a:gd name="T77" fmla="*/ 38 h 41"/>
                    <a:gd name="T78" fmla="*/ 4 w 102"/>
                    <a:gd name="T79" fmla="*/ 36 h 41"/>
                    <a:gd name="T80" fmla="*/ 6 w 102"/>
                    <a:gd name="T81" fmla="*/ 34 h 41"/>
                    <a:gd name="T82" fmla="*/ 10 w 102"/>
                    <a:gd name="T83" fmla="*/ 34 h 41"/>
                    <a:gd name="T84" fmla="*/ 12 w 102"/>
                    <a:gd name="T85" fmla="*/ 32 h 41"/>
                    <a:gd name="T86" fmla="*/ 16 w 102"/>
                    <a:gd name="T87" fmla="*/ 30 h 41"/>
                    <a:gd name="T88" fmla="*/ 20 w 102"/>
                    <a:gd name="T89" fmla="*/ 28 h 41"/>
                    <a:gd name="T90" fmla="*/ 24 w 102"/>
                    <a:gd name="T91" fmla="*/ 28 h 41"/>
                    <a:gd name="T92" fmla="*/ 28 w 102"/>
                    <a:gd name="T93" fmla="*/ 26 h 41"/>
                    <a:gd name="T94" fmla="*/ 32 w 102"/>
                    <a:gd name="T95" fmla="*/ 24 h 41"/>
                    <a:gd name="T96" fmla="*/ 36 w 102"/>
                    <a:gd name="T97" fmla="*/ 22 h 41"/>
                    <a:gd name="T98" fmla="*/ 43 w 102"/>
                    <a:gd name="T99" fmla="*/ 20 h 41"/>
                    <a:gd name="T100" fmla="*/ 47 w 102"/>
                    <a:gd name="T101" fmla="*/ 18 h 4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2"/>
                    <a:gd name="T154" fmla="*/ 0 h 41"/>
                    <a:gd name="T155" fmla="*/ 102 w 102"/>
                    <a:gd name="T156" fmla="*/ 41 h 4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2" h="41">
                      <a:moveTo>
                        <a:pt x="47" y="18"/>
                      </a:moveTo>
                      <a:lnTo>
                        <a:pt x="51" y="16"/>
                      </a:lnTo>
                      <a:lnTo>
                        <a:pt x="53" y="16"/>
                      </a:lnTo>
                      <a:lnTo>
                        <a:pt x="55" y="14"/>
                      </a:lnTo>
                      <a:lnTo>
                        <a:pt x="59" y="14"/>
                      </a:lnTo>
                      <a:lnTo>
                        <a:pt x="61" y="12"/>
                      </a:lnTo>
                      <a:lnTo>
                        <a:pt x="63" y="12"/>
                      </a:lnTo>
                      <a:lnTo>
                        <a:pt x="65" y="12"/>
                      </a:lnTo>
                      <a:lnTo>
                        <a:pt x="67" y="10"/>
                      </a:lnTo>
                      <a:lnTo>
                        <a:pt x="71" y="10"/>
                      </a:lnTo>
                      <a:lnTo>
                        <a:pt x="73" y="8"/>
                      </a:lnTo>
                      <a:lnTo>
                        <a:pt x="75" y="8"/>
                      </a:lnTo>
                      <a:lnTo>
                        <a:pt x="77" y="8"/>
                      </a:lnTo>
                      <a:lnTo>
                        <a:pt x="79" y="6"/>
                      </a:lnTo>
                      <a:lnTo>
                        <a:pt x="81" y="6"/>
                      </a:lnTo>
                      <a:lnTo>
                        <a:pt x="83" y="6"/>
                      </a:lnTo>
                      <a:lnTo>
                        <a:pt x="85" y="4"/>
                      </a:lnTo>
                      <a:lnTo>
                        <a:pt x="87" y="4"/>
                      </a:lnTo>
                      <a:lnTo>
                        <a:pt x="89" y="4"/>
                      </a:lnTo>
                      <a:lnTo>
                        <a:pt x="91" y="2"/>
                      </a:lnTo>
                      <a:lnTo>
                        <a:pt x="93" y="2"/>
                      </a:lnTo>
                      <a:lnTo>
                        <a:pt x="95" y="2"/>
                      </a:lnTo>
                      <a:lnTo>
                        <a:pt x="97" y="2"/>
                      </a:lnTo>
                      <a:lnTo>
                        <a:pt x="99" y="0"/>
                      </a:lnTo>
                      <a:lnTo>
                        <a:pt x="101" y="0"/>
                      </a:lnTo>
                      <a:lnTo>
                        <a:pt x="101" y="2"/>
                      </a:lnTo>
                      <a:lnTo>
                        <a:pt x="99" y="2"/>
                      </a:lnTo>
                      <a:lnTo>
                        <a:pt x="99" y="4"/>
                      </a:lnTo>
                      <a:lnTo>
                        <a:pt x="97" y="4"/>
                      </a:lnTo>
                      <a:lnTo>
                        <a:pt x="95" y="4"/>
                      </a:lnTo>
                      <a:lnTo>
                        <a:pt x="95" y="6"/>
                      </a:lnTo>
                      <a:lnTo>
                        <a:pt x="93" y="6"/>
                      </a:lnTo>
                      <a:lnTo>
                        <a:pt x="91" y="6"/>
                      </a:lnTo>
                      <a:lnTo>
                        <a:pt x="91" y="8"/>
                      </a:lnTo>
                      <a:lnTo>
                        <a:pt x="89" y="8"/>
                      </a:lnTo>
                      <a:lnTo>
                        <a:pt x="87" y="8"/>
                      </a:lnTo>
                      <a:lnTo>
                        <a:pt x="85" y="10"/>
                      </a:lnTo>
                      <a:lnTo>
                        <a:pt x="83" y="10"/>
                      </a:lnTo>
                      <a:lnTo>
                        <a:pt x="81" y="12"/>
                      </a:lnTo>
                      <a:lnTo>
                        <a:pt x="79" y="12"/>
                      </a:lnTo>
                      <a:lnTo>
                        <a:pt x="77" y="14"/>
                      </a:lnTo>
                      <a:lnTo>
                        <a:pt x="75" y="14"/>
                      </a:lnTo>
                      <a:lnTo>
                        <a:pt x="73" y="14"/>
                      </a:lnTo>
                      <a:lnTo>
                        <a:pt x="71" y="16"/>
                      </a:lnTo>
                      <a:lnTo>
                        <a:pt x="69" y="16"/>
                      </a:lnTo>
                      <a:lnTo>
                        <a:pt x="67" y="18"/>
                      </a:lnTo>
                      <a:lnTo>
                        <a:pt x="65" y="18"/>
                      </a:lnTo>
                      <a:lnTo>
                        <a:pt x="61" y="20"/>
                      </a:lnTo>
                      <a:lnTo>
                        <a:pt x="59" y="20"/>
                      </a:lnTo>
                      <a:lnTo>
                        <a:pt x="57" y="22"/>
                      </a:lnTo>
                      <a:lnTo>
                        <a:pt x="53" y="22"/>
                      </a:lnTo>
                      <a:lnTo>
                        <a:pt x="51" y="24"/>
                      </a:lnTo>
                      <a:lnTo>
                        <a:pt x="49" y="24"/>
                      </a:lnTo>
                      <a:lnTo>
                        <a:pt x="47" y="26"/>
                      </a:lnTo>
                      <a:lnTo>
                        <a:pt x="43" y="26"/>
                      </a:lnTo>
                      <a:lnTo>
                        <a:pt x="41" y="28"/>
                      </a:lnTo>
                      <a:lnTo>
                        <a:pt x="39" y="28"/>
                      </a:lnTo>
                      <a:lnTo>
                        <a:pt x="36" y="30"/>
                      </a:lnTo>
                      <a:lnTo>
                        <a:pt x="34" y="30"/>
                      </a:lnTo>
                      <a:lnTo>
                        <a:pt x="30" y="30"/>
                      </a:lnTo>
                      <a:lnTo>
                        <a:pt x="28" y="32"/>
                      </a:lnTo>
                      <a:lnTo>
                        <a:pt x="26" y="32"/>
                      </a:lnTo>
                      <a:lnTo>
                        <a:pt x="24" y="32"/>
                      </a:lnTo>
                      <a:lnTo>
                        <a:pt x="22" y="34"/>
                      </a:lnTo>
                      <a:lnTo>
                        <a:pt x="20" y="34"/>
                      </a:lnTo>
                      <a:lnTo>
                        <a:pt x="18" y="34"/>
                      </a:lnTo>
                      <a:lnTo>
                        <a:pt x="16" y="36"/>
                      </a:lnTo>
                      <a:lnTo>
                        <a:pt x="14" y="36"/>
                      </a:lnTo>
                      <a:lnTo>
                        <a:pt x="12" y="38"/>
                      </a:lnTo>
                      <a:lnTo>
                        <a:pt x="10" y="38"/>
                      </a:lnTo>
                      <a:lnTo>
                        <a:pt x="8" y="38"/>
                      </a:lnTo>
                      <a:lnTo>
                        <a:pt x="6" y="38"/>
                      </a:lnTo>
                      <a:lnTo>
                        <a:pt x="4" y="38"/>
                      </a:lnTo>
                      <a:lnTo>
                        <a:pt x="4" y="40"/>
                      </a:lnTo>
                      <a:lnTo>
                        <a:pt x="2" y="40"/>
                      </a:lnTo>
                      <a:lnTo>
                        <a:pt x="0" y="40"/>
                      </a:lnTo>
                      <a:lnTo>
                        <a:pt x="0" y="38"/>
                      </a:lnTo>
                      <a:lnTo>
                        <a:pt x="2" y="38"/>
                      </a:lnTo>
                      <a:lnTo>
                        <a:pt x="2" y="36"/>
                      </a:lnTo>
                      <a:lnTo>
                        <a:pt x="4" y="36"/>
                      </a:lnTo>
                      <a:lnTo>
                        <a:pt x="6" y="36"/>
                      </a:lnTo>
                      <a:lnTo>
                        <a:pt x="6" y="34"/>
                      </a:lnTo>
                      <a:lnTo>
                        <a:pt x="8" y="34"/>
                      </a:lnTo>
                      <a:lnTo>
                        <a:pt x="10" y="34"/>
                      </a:lnTo>
                      <a:lnTo>
                        <a:pt x="10" y="32"/>
                      </a:lnTo>
                      <a:lnTo>
                        <a:pt x="12" y="32"/>
                      </a:lnTo>
                      <a:lnTo>
                        <a:pt x="14" y="32"/>
                      </a:lnTo>
                      <a:lnTo>
                        <a:pt x="16" y="30"/>
                      </a:lnTo>
                      <a:lnTo>
                        <a:pt x="18" y="30"/>
                      </a:lnTo>
                      <a:lnTo>
                        <a:pt x="20" y="28"/>
                      </a:lnTo>
                      <a:lnTo>
                        <a:pt x="22" y="28"/>
                      </a:lnTo>
                      <a:lnTo>
                        <a:pt x="24" y="28"/>
                      </a:lnTo>
                      <a:lnTo>
                        <a:pt x="26" y="26"/>
                      </a:lnTo>
                      <a:lnTo>
                        <a:pt x="28" y="26"/>
                      </a:lnTo>
                      <a:lnTo>
                        <a:pt x="30" y="24"/>
                      </a:lnTo>
                      <a:lnTo>
                        <a:pt x="32" y="24"/>
                      </a:lnTo>
                      <a:lnTo>
                        <a:pt x="34" y="22"/>
                      </a:lnTo>
                      <a:lnTo>
                        <a:pt x="36" y="22"/>
                      </a:lnTo>
                      <a:lnTo>
                        <a:pt x="41" y="20"/>
                      </a:lnTo>
                      <a:lnTo>
                        <a:pt x="43" y="20"/>
                      </a:lnTo>
                      <a:lnTo>
                        <a:pt x="45" y="18"/>
                      </a:lnTo>
                      <a:lnTo>
                        <a:pt x="47" y="18"/>
                      </a:lnTo>
                    </a:path>
                  </a:pathLst>
                </a:custGeom>
                <a:solidFill>
                  <a:srgbClr val="FAFD00"/>
                </a:solidFill>
                <a:ln w="9525" cap="rnd">
                  <a:noFill/>
                  <a:round/>
                  <a:headEnd/>
                  <a:tailEnd/>
                </a:ln>
              </p:spPr>
              <p:txBody>
                <a:bodyPr/>
                <a:lstStyle/>
                <a:p>
                  <a:endParaRPr lang="zh-CN" altLang="en-US"/>
                </a:p>
              </p:txBody>
            </p:sp>
            <p:sp>
              <p:nvSpPr>
                <p:cNvPr id="72467" name="Freeform 3156"/>
                <p:cNvSpPr>
                  <a:spLocks/>
                </p:cNvSpPr>
                <p:nvPr/>
              </p:nvSpPr>
              <p:spPr bwMode="auto">
                <a:xfrm>
                  <a:off x="5042" y="2759"/>
                  <a:ext cx="83" cy="55"/>
                </a:xfrm>
                <a:custGeom>
                  <a:avLst/>
                  <a:gdLst>
                    <a:gd name="T0" fmla="*/ 41 w 83"/>
                    <a:gd name="T1" fmla="*/ 24 h 55"/>
                    <a:gd name="T2" fmla="*/ 45 w 83"/>
                    <a:gd name="T3" fmla="*/ 20 h 55"/>
                    <a:gd name="T4" fmla="*/ 49 w 83"/>
                    <a:gd name="T5" fmla="*/ 18 h 55"/>
                    <a:gd name="T6" fmla="*/ 53 w 83"/>
                    <a:gd name="T7" fmla="*/ 16 h 55"/>
                    <a:gd name="T8" fmla="*/ 57 w 83"/>
                    <a:gd name="T9" fmla="*/ 14 h 55"/>
                    <a:gd name="T10" fmla="*/ 61 w 83"/>
                    <a:gd name="T11" fmla="*/ 12 h 55"/>
                    <a:gd name="T12" fmla="*/ 63 w 83"/>
                    <a:gd name="T13" fmla="*/ 10 h 55"/>
                    <a:gd name="T14" fmla="*/ 67 w 83"/>
                    <a:gd name="T15" fmla="*/ 8 h 55"/>
                    <a:gd name="T16" fmla="*/ 71 w 83"/>
                    <a:gd name="T17" fmla="*/ 6 h 55"/>
                    <a:gd name="T18" fmla="*/ 75 w 83"/>
                    <a:gd name="T19" fmla="*/ 4 h 55"/>
                    <a:gd name="T20" fmla="*/ 79 w 83"/>
                    <a:gd name="T21" fmla="*/ 2 h 55"/>
                    <a:gd name="T22" fmla="*/ 81 w 83"/>
                    <a:gd name="T23" fmla="*/ 0 h 55"/>
                    <a:gd name="T24" fmla="*/ 82 w 83"/>
                    <a:gd name="T25" fmla="*/ 2 h 55"/>
                    <a:gd name="T26" fmla="*/ 79 w 83"/>
                    <a:gd name="T27" fmla="*/ 6 h 55"/>
                    <a:gd name="T28" fmla="*/ 75 w 83"/>
                    <a:gd name="T29" fmla="*/ 8 h 55"/>
                    <a:gd name="T30" fmla="*/ 73 w 83"/>
                    <a:gd name="T31" fmla="*/ 10 h 55"/>
                    <a:gd name="T32" fmla="*/ 69 w 83"/>
                    <a:gd name="T33" fmla="*/ 12 h 55"/>
                    <a:gd name="T34" fmla="*/ 67 w 83"/>
                    <a:gd name="T35" fmla="*/ 16 h 55"/>
                    <a:gd name="T36" fmla="*/ 63 w 83"/>
                    <a:gd name="T37" fmla="*/ 18 h 55"/>
                    <a:gd name="T38" fmla="*/ 61 w 83"/>
                    <a:gd name="T39" fmla="*/ 20 h 55"/>
                    <a:gd name="T40" fmla="*/ 57 w 83"/>
                    <a:gd name="T41" fmla="*/ 22 h 55"/>
                    <a:gd name="T42" fmla="*/ 53 w 83"/>
                    <a:gd name="T43" fmla="*/ 26 h 55"/>
                    <a:gd name="T44" fmla="*/ 49 w 83"/>
                    <a:gd name="T45" fmla="*/ 28 h 55"/>
                    <a:gd name="T46" fmla="*/ 43 w 83"/>
                    <a:gd name="T47" fmla="*/ 30 h 55"/>
                    <a:gd name="T48" fmla="*/ 39 w 83"/>
                    <a:gd name="T49" fmla="*/ 34 h 55"/>
                    <a:gd name="T50" fmla="*/ 35 w 83"/>
                    <a:gd name="T51" fmla="*/ 36 h 55"/>
                    <a:gd name="T52" fmla="*/ 31 w 83"/>
                    <a:gd name="T53" fmla="*/ 38 h 55"/>
                    <a:gd name="T54" fmla="*/ 27 w 83"/>
                    <a:gd name="T55" fmla="*/ 40 h 55"/>
                    <a:gd name="T56" fmla="*/ 23 w 83"/>
                    <a:gd name="T57" fmla="*/ 42 h 55"/>
                    <a:gd name="T58" fmla="*/ 21 w 83"/>
                    <a:gd name="T59" fmla="*/ 44 h 55"/>
                    <a:gd name="T60" fmla="*/ 17 w 83"/>
                    <a:gd name="T61" fmla="*/ 46 h 55"/>
                    <a:gd name="T62" fmla="*/ 13 w 83"/>
                    <a:gd name="T63" fmla="*/ 48 h 55"/>
                    <a:gd name="T64" fmla="*/ 9 w 83"/>
                    <a:gd name="T65" fmla="*/ 50 h 55"/>
                    <a:gd name="T66" fmla="*/ 4 w 83"/>
                    <a:gd name="T67" fmla="*/ 52 h 55"/>
                    <a:gd name="T68" fmla="*/ 2 w 83"/>
                    <a:gd name="T69" fmla="*/ 54 h 55"/>
                    <a:gd name="T70" fmla="*/ 0 w 83"/>
                    <a:gd name="T71" fmla="*/ 52 h 55"/>
                    <a:gd name="T72" fmla="*/ 4 w 83"/>
                    <a:gd name="T73" fmla="*/ 48 h 55"/>
                    <a:gd name="T74" fmla="*/ 9 w 83"/>
                    <a:gd name="T75" fmla="*/ 46 h 55"/>
                    <a:gd name="T76" fmla="*/ 11 w 83"/>
                    <a:gd name="T77" fmla="*/ 44 h 55"/>
                    <a:gd name="T78" fmla="*/ 15 w 83"/>
                    <a:gd name="T79" fmla="*/ 42 h 55"/>
                    <a:gd name="T80" fmla="*/ 17 w 83"/>
                    <a:gd name="T81" fmla="*/ 40 h 55"/>
                    <a:gd name="T82" fmla="*/ 21 w 83"/>
                    <a:gd name="T83" fmla="*/ 36 h 55"/>
                    <a:gd name="T84" fmla="*/ 23 w 83"/>
                    <a:gd name="T85" fmla="*/ 34 h 55"/>
                    <a:gd name="T86" fmla="*/ 27 w 83"/>
                    <a:gd name="T87" fmla="*/ 32 h 55"/>
                    <a:gd name="T88" fmla="*/ 31 w 83"/>
                    <a:gd name="T89" fmla="*/ 30 h 55"/>
                    <a:gd name="T90" fmla="*/ 35 w 83"/>
                    <a:gd name="T91" fmla="*/ 26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3"/>
                    <a:gd name="T139" fmla="*/ 0 h 55"/>
                    <a:gd name="T140" fmla="*/ 83 w 83"/>
                    <a:gd name="T141" fmla="*/ 55 h 5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3" h="55">
                      <a:moveTo>
                        <a:pt x="37" y="24"/>
                      </a:moveTo>
                      <a:lnTo>
                        <a:pt x="41" y="24"/>
                      </a:lnTo>
                      <a:lnTo>
                        <a:pt x="43" y="22"/>
                      </a:lnTo>
                      <a:lnTo>
                        <a:pt x="45" y="20"/>
                      </a:lnTo>
                      <a:lnTo>
                        <a:pt x="47" y="20"/>
                      </a:lnTo>
                      <a:lnTo>
                        <a:pt x="49" y="18"/>
                      </a:lnTo>
                      <a:lnTo>
                        <a:pt x="51" y="18"/>
                      </a:lnTo>
                      <a:lnTo>
                        <a:pt x="53" y="16"/>
                      </a:lnTo>
                      <a:lnTo>
                        <a:pt x="55" y="14"/>
                      </a:lnTo>
                      <a:lnTo>
                        <a:pt x="57" y="14"/>
                      </a:lnTo>
                      <a:lnTo>
                        <a:pt x="59" y="12"/>
                      </a:lnTo>
                      <a:lnTo>
                        <a:pt x="61" y="12"/>
                      </a:lnTo>
                      <a:lnTo>
                        <a:pt x="61" y="10"/>
                      </a:lnTo>
                      <a:lnTo>
                        <a:pt x="63" y="10"/>
                      </a:lnTo>
                      <a:lnTo>
                        <a:pt x="65" y="8"/>
                      </a:lnTo>
                      <a:lnTo>
                        <a:pt x="67" y="8"/>
                      </a:lnTo>
                      <a:lnTo>
                        <a:pt x="69" y="6"/>
                      </a:lnTo>
                      <a:lnTo>
                        <a:pt x="71" y="6"/>
                      </a:lnTo>
                      <a:lnTo>
                        <a:pt x="73" y="4"/>
                      </a:lnTo>
                      <a:lnTo>
                        <a:pt x="75" y="4"/>
                      </a:lnTo>
                      <a:lnTo>
                        <a:pt x="77" y="2"/>
                      </a:lnTo>
                      <a:lnTo>
                        <a:pt x="79" y="2"/>
                      </a:lnTo>
                      <a:lnTo>
                        <a:pt x="81" y="2"/>
                      </a:lnTo>
                      <a:lnTo>
                        <a:pt x="81" y="0"/>
                      </a:lnTo>
                      <a:lnTo>
                        <a:pt x="82" y="0"/>
                      </a:lnTo>
                      <a:lnTo>
                        <a:pt x="82" y="2"/>
                      </a:lnTo>
                      <a:lnTo>
                        <a:pt x="81" y="4"/>
                      </a:lnTo>
                      <a:lnTo>
                        <a:pt x="79" y="6"/>
                      </a:lnTo>
                      <a:lnTo>
                        <a:pt x="77" y="8"/>
                      </a:lnTo>
                      <a:lnTo>
                        <a:pt x="75" y="8"/>
                      </a:lnTo>
                      <a:lnTo>
                        <a:pt x="75" y="10"/>
                      </a:lnTo>
                      <a:lnTo>
                        <a:pt x="73" y="10"/>
                      </a:lnTo>
                      <a:lnTo>
                        <a:pt x="71" y="12"/>
                      </a:lnTo>
                      <a:lnTo>
                        <a:pt x="69" y="12"/>
                      </a:lnTo>
                      <a:lnTo>
                        <a:pt x="69" y="14"/>
                      </a:lnTo>
                      <a:lnTo>
                        <a:pt x="67" y="16"/>
                      </a:lnTo>
                      <a:lnTo>
                        <a:pt x="65" y="16"/>
                      </a:lnTo>
                      <a:lnTo>
                        <a:pt x="63" y="18"/>
                      </a:lnTo>
                      <a:lnTo>
                        <a:pt x="61" y="18"/>
                      </a:lnTo>
                      <a:lnTo>
                        <a:pt x="61" y="20"/>
                      </a:lnTo>
                      <a:lnTo>
                        <a:pt x="59" y="22"/>
                      </a:lnTo>
                      <a:lnTo>
                        <a:pt x="57" y="22"/>
                      </a:lnTo>
                      <a:lnTo>
                        <a:pt x="55" y="24"/>
                      </a:lnTo>
                      <a:lnTo>
                        <a:pt x="53" y="26"/>
                      </a:lnTo>
                      <a:lnTo>
                        <a:pt x="51" y="26"/>
                      </a:lnTo>
                      <a:lnTo>
                        <a:pt x="49" y="28"/>
                      </a:lnTo>
                      <a:lnTo>
                        <a:pt x="47" y="30"/>
                      </a:lnTo>
                      <a:lnTo>
                        <a:pt x="43" y="30"/>
                      </a:lnTo>
                      <a:lnTo>
                        <a:pt x="41" y="32"/>
                      </a:lnTo>
                      <a:lnTo>
                        <a:pt x="39" y="34"/>
                      </a:lnTo>
                      <a:lnTo>
                        <a:pt x="37" y="34"/>
                      </a:lnTo>
                      <a:lnTo>
                        <a:pt x="35" y="36"/>
                      </a:lnTo>
                      <a:lnTo>
                        <a:pt x="33" y="36"/>
                      </a:lnTo>
                      <a:lnTo>
                        <a:pt x="31" y="38"/>
                      </a:lnTo>
                      <a:lnTo>
                        <a:pt x="29" y="40"/>
                      </a:lnTo>
                      <a:lnTo>
                        <a:pt x="27" y="40"/>
                      </a:lnTo>
                      <a:lnTo>
                        <a:pt x="25" y="42"/>
                      </a:lnTo>
                      <a:lnTo>
                        <a:pt x="23" y="42"/>
                      </a:lnTo>
                      <a:lnTo>
                        <a:pt x="23" y="44"/>
                      </a:lnTo>
                      <a:lnTo>
                        <a:pt x="21" y="44"/>
                      </a:lnTo>
                      <a:lnTo>
                        <a:pt x="19" y="46"/>
                      </a:lnTo>
                      <a:lnTo>
                        <a:pt x="17" y="46"/>
                      </a:lnTo>
                      <a:lnTo>
                        <a:pt x="15" y="48"/>
                      </a:lnTo>
                      <a:lnTo>
                        <a:pt x="13" y="48"/>
                      </a:lnTo>
                      <a:lnTo>
                        <a:pt x="11" y="50"/>
                      </a:lnTo>
                      <a:lnTo>
                        <a:pt x="9" y="50"/>
                      </a:lnTo>
                      <a:lnTo>
                        <a:pt x="7" y="52"/>
                      </a:lnTo>
                      <a:lnTo>
                        <a:pt x="4" y="52"/>
                      </a:lnTo>
                      <a:lnTo>
                        <a:pt x="2" y="52"/>
                      </a:lnTo>
                      <a:lnTo>
                        <a:pt x="2" y="54"/>
                      </a:lnTo>
                      <a:lnTo>
                        <a:pt x="0" y="54"/>
                      </a:lnTo>
                      <a:lnTo>
                        <a:pt x="0" y="52"/>
                      </a:lnTo>
                      <a:lnTo>
                        <a:pt x="2" y="50"/>
                      </a:lnTo>
                      <a:lnTo>
                        <a:pt x="4" y="48"/>
                      </a:lnTo>
                      <a:lnTo>
                        <a:pt x="7" y="46"/>
                      </a:lnTo>
                      <a:lnTo>
                        <a:pt x="9" y="46"/>
                      </a:lnTo>
                      <a:lnTo>
                        <a:pt x="9" y="44"/>
                      </a:lnTo>
                      <a:lnTo>
                        <a:pt x="11" y="44"/>
                      </a:lnTo>
                      <a:lnTo>
                        <a:pt x="13" y="42"/>
                      </a:lnTo>
                      <a:lnTo>
                        <a:pt x="15" y="42"/>
                      </a:lnTo>
                      <a:lnTo>
                        <a:pt x="15" y="40"/>
                      </a:lnTo>
                      <a:lnTo>
                        <a:pt x="17" y="40"/>
                      </a:lnTo>
                      <a:lnTo>
                        <a:pt x="19" y="38"/>
                      </a:lnTo>
                      <a:lnTo>
                        <a:pt x="21" y="36"/>
                      </a:lnTo>
                      <a:lnTo>
                        <a:pt x="23" y="36"/>
                      </a:lnTo>
                      <a:lnTo>
                        <a:pt x="23" y="34"/>
                      </a:lnTo>
                      <a:lnTo>
                        <a:pt x="25" y="32"/>
                      </a:lnTo>
                      <a:lnTo>
                        <a:pt x="27" y="32"/>
                      </a:lnTo>
                      <a:lnTo>
                        <a:pt x="29" y="30"/>
                      </a:lnTo>
                      <a:lnTo>
                        <a:pt x="31" y="30"/>
                      </a:lnTo>
                      <a:lnTo>
                        <a:pt x="33" y="28"/>
                      </a:lnTo>
                      <a:lnTo>
                        <a:pt x="35" y="26"/>
                      </a:lnTo>
                      <a:lnTo>
                        <a:pt x="37" y="24"/>
                      </a:lnTo>
                    </a:path>
                  </a:pathLst>
                </a:custGeom>
                <a:solidFill>
                  <a:srgbClr val="FAFD00"/>
                </a:solidFill>
                <a:ln w="9525" cap="rnd">
                  <a:noFill/>
                  <a:round/>
                  <a:headEnd/>
                  <a:tailEnd/>
                </a:ln>
              </p:spPr>
              <p:txBody>
                <a:bodyPr/>
                <a:lstStyle/>
                <a:p>
                  <a:endParaRPr lang="zh-CN" altLang="en-US"/>
                </a:p>
              </p:txBody>
            </p:sp>
            <p:sp>
              <p:nvSpPr>
                <p:cNvPr id="72468" name="Freeform 3157"/>
                <p:cNvSpPr>
                  <a:spLocks/>
                </p:cNvSpPr>
                <p:nvPr/>
              </p:nvSpPr>
              <p:spPr bwMode="auto">
                <a:xfrm>
                  <a:off x="5029" y="2759"/>
                  <a:ext cx="104" cy="49"/>
                </a:xfrm>
                <a:custGeom>
                  <a:avLst/>
                  <a:gdLst>
                    <a:gd name="T0" fmla="*/ 49 w 104"/>
                    <a:gd name="T1" fmla="*/ 18 h 49"/>
                    <a:gd name="T2" fmla="*/ 55 w 104"/>
                    <a:gd name="T3" fmla="*/ 16 h 49"/>
                    <a:gd name="T4" fmla="*/ 61 w 104"/>
                    <a:gd name="T5" fmla="*/ 14 h 49"/>
                    <a:gd name="T6" fmla="*/ 65 w 104"/>
                    <a:gd name="T7" fmla="*/ 12 h 49"/>
                    <a:gd name="T8" fmla="*/ 69 w 104"/>
                    <a:gd name="T9" fmla="*/ 10 h 49"/>
                    <a:gd name="T10" fmla="*/ 75 w 104"/>
                    <a:gd name="T11" fmla="*/ 8 h 49"/>
                    <a:gd name="T12" fmla="*/ 79 w 104"/>
                    <a:gd name="T13" fmla="*/ 6 h 49"/>
                    <a:gd name="T14" fmla="*/ 83 w 104"/>
                    <a:gd name="T15" fmla="*/ 4 h 49"/>
                    <a:gd name="T16" fmla="*/ 87 w 104"/>
                    <a:gd name="T17" fmla="*/ 4 h 49"/>
                    <a:gd name="T18" fmla="*/ 91 w 104"/>
                    <a:gd name="T19" fmla="*/ 2 h 49"/>
                    <a:gd name="T20" fmla="*/ 95 w 104"/>
                    <a:gd name="T21" fmla="*/ 0 h 49"/>
                    <a:gd name="T22" fmla="*/ 99 w 104"/>
                    <a:gd name="T23" fmla="*/ 0 h 49"/>
                    <a:gd name="T24" fmla="*/ 103 w 104"/>
                    <a:gd name="T25" fmla="*/ 0 h 49"/>
                    <a:gd name="T26" fmla="*/ 101 w 104"/>
                    <a:gd name="T27" fmla="*/ 2 h 49"/>
                    <a:gd name="T28" fmla="*/ 99 w 104"/>
                    <a:gd name="T29" fmla="*/ 4 h 49"/>
                    <a:gd name="T30" fmla="*/ 97 w 104"/>
                    <a:gd name="T31" fmla="*/ 6 h 49"/>
                    <a:gd name="T32" fmla="*/ 95 w 104"/>
                    <a:gd name="T33" fmla="*/ 8 h 49"/>
                    <a:gd name="T34" fmla="*/ 91 w 104"/>
                    <a:gd name="T35" fmla="*/ 10 h 49"/>
                    <a:gd name="T36" fmla="*/ 89 w 104"/>
                    <a:gd name="T37" fmla="*/ 12 h 49"/>
                    <a:gd name="T38" fmla="*/ 85 w 104"/>
                    <a:gd name="T39" fmla="*/ 14 h 49"/>
                    <a:gd name="T40" fmla="*/ 81 w 104"/>
                    <a:gd name="T41" fmla="*/ 16 h 49"/>
                    <a:gd name="T42" fmla="*/ 77 w 104"/>
                    <a:gd name="T43" fmla="*/ 18 h 49"/>
                    <a:gd name="T44" fmla="*/ 71 w 104"/>
                    <a:gd name="T45" fmla="*/ 20 h 49"/>
                    <a:gd name="T46" fmla="*/ 67 w 104"/>
                    <a:gd name="T47" fmla="*/ 22 h 49"/>
                    <a:gd name="T48" fmla="*/ 61 w 104"/>
                    <a:gd name="T49" fmla="*/ 26 h 49"/>
                    <a:gd name="T50" fmla="*/ 57 w 104"/>
                    <a:gd name="T51" fmla="*/ 28 h 49"/>
                    <a:gd name="T52" fmla="*/ 51 w 104"/>
                    <a:gd name="T53" fmla="*/ 30 h 49"/>
                    <a:gd name="T54" fmla="*/ 47 w 104"/>
                    <a:gd name="T55" fmla="*/ 32 h 49"/>
                    <a:gd name="T56" fmla="*/ 41 w 104"/>
                    <a:gd name="T57" fmla="*/ 34 h 49"/>
                    <a:gd name="T58" fmla="*/ 37 w 104"/>
                    <a:gd name="T59" fmla="*/ 36 h 49"/>
                    <a:gd name="T60" fmla="*/ 31 w 104"/>
                    <a:gd name="T61" fmla="*/ 38 h 49"/>
                    <a:gd name="T62" fmla="*/ 27 w 104"/>
                    <a:gd name="T63" fmla="*/ 40 h 49"/>
                    <a:gd name="T64" fmla="*/ 23 w 104"/>
                    <a:gd name="T65" fmla="*/ 42 h 49"/>
                    <a:gd name="T66" fmla="*/ 19 w 104"/>
                    <a:gd name="T67" fmla="*/ 44 h 49"/>
                    <a:gd name="T68" fmla="*/ 14 w 104"/>
                    <a:gd name="T69" fmla="*/ 46 h 49"/>
                    <a:gd name="T70" fmla="*/ 10 w 104"/>
                    <a:gd name="T71" fmla="*/ 46 h 49"/>
                    <a:gd name="T72" fmla="*/ 6 w 104"/>
                    <a:gd name="T73" fmla="*/ 48 h 49"/>
                    <a:gd name="T74" fmla="*/ 2 w 104"/>
                    <a:gd name="T75" fmla="*/ 48 h 49"/>
                    <a:gd name="T76" fmla="*/ 0 w 104"/>
                    <a:gd name="T77" fmla="*/ 46 h 49"/>
                    <a:gd name="T78" fmla="*/ 2 w 104"/>
                    <a:gd name="T79" fmla="*/ 44 h 49"/>
                    <a:gd name="T80" fmla="*/ 4 w 104"/>
                    <a:gd name="T81" fmla="*/ 42 h 49"/>
                    <a:gd name="T82" fmla="*/ 8 w 104"/>
                    <a:gd name="T83" fmla="*/ 42 h 49"/>
                    <a:gd name="T84" fmla="*/ 10 w 104"/>
                    <a:gd name="T85" fmla="*/ 40 h 49"/>
                    <a:gd name="T86" fmla="*/ 14 w 104"/>
                    <a:gd name="T87" fmla="*/ 38 h 49"/>
                    <a:gd name="T88" fmla="*/ 16 w 104"/>
                    <a:gd name="T89" fmla="*/ 36 h 49"/>
                    <a:gd name="T90" fmla="*/ 21 w 104"/>
                    <a:gd name="T91" fmla="*/ 34 h 49"/>
                    <a:gd name="T92" fmla="*/ 25 w 104"/>
                    <a:gd name="T93" fmla="*/ 32 h 49"/>
                    <a:gd name="T94" fmla="*/ 31 w 104"/>
                    <a:gd name="T95" fmla="*/ 28 h 49"/>
                    <a:gd name="T96" fmla="*/ 35 w 104"/>
                    <a:gd name="T97" fmla="*/ 26 h 49"/>
                    <a:gd name="T98" fmla="*/ 39 w 104"/>
                    <a:gd name="T99" fmla="*/ 24 h 49"/>
                    <a:gd name="T100" fmla="*/ 45 w 104"/>
                    <a:gd name="T101" fmla="*/ 22 h 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4"/>
                    <a:gd name="T154" fmla="*/ 0 h 49"/>
                    <a:gd name="T155" fmla="*/ 104 w 104"/>
                    <a:gd name="T156" fmla="*/ 49 h 4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4" h="49">
                      <a:moveTo>
                        <a:pt x="47" y="20"/>
                      </a:moveTo>
                      <a:lnTo>
                        <a:pt x="49" y="18"/>
                      </a:lnTo>
                      <a:lnTo>
                        <a:pt x="53" y="18"/>
                      </a:lnTo>
                      <a:lnTo>
                        <a:pt x="55" y="16"/>
                      </a:lnTo>
                      <a:lnTo>
                        <a:pt x="57" y="16"/>
                      </a:lnTo>
                      <a:lnTo>
                        <a:pt x="61" y="14"/>
                      </a:lnTo>
                      <a:lnTo>
                        <a:pt x="63" y="14"/>
                      </a:lnTo>
                      <a:lnTo>
                        <a:pt x="65" y="12"/>
                      </a:lnTo>
                      <a:lnTo>
                        <a:pt x="67" y="10"/>
                      </a:lnTo>
                      <a:lnTo>
                        <a:pt x="69" y="10"/>
                      </a:lnTo>
                      <a:lnTo>
                        <a:pt x="73" y="10"/>
                      </a:lnTo>
                      <a:lnTo>
                        <a:pt x="75" y="8"/>
                      </a:lnTo>
                      <a:lnTo>
                        <a:pt x="77" y="8"/>
                      </a:lnTo>
                      <a:lnTo>
                        <a:pt x="79" y="6"/>
                      </a:lnTo>
                      <a:lnTo>
                        <a:pt x="81" y="6"/>
                      </a:lnTo>
                      <a:lnTo>
                        <a:pt x="83" y="4"/>
                      </a:lnTo>
                      <a:lnTo>
                        <a:pt x="85" y="4"/>
                      </a:lnTo>
                      <a:lnTo>
                        <a:pt x="87" y="4"/>
                      </a:lnTo>
                      <a:lnTo>
                        <a:pt x="89" y="2"/>
                      </a:lnTo>
                      <a:lnTo>
                        <a:pt x="91" y="2"/>
                      </a:lnTo>
                      <a:lnTo>
                        <a:pt x="93" y="2"/>
                      </a:lnTo>
                      <a:lnTo>
                        <a:pt x="95" y="0"/>
                      </a:lnTo>
                      <a:lnTo>
                        <a:pt x="97" y="0"/>
                      </a:lnTo>
                      <a:lnTo>
                        <a:pt x="99" y="0"/>
                      </a:lnTo>
                      <a:lnTo>
                        <a:pt x="101" y="0"/>
                      </a:lnTo>
                      <a:lnTo>
                        <a:pt x="103" y="0"/>
                      </a:lnTo>
                      <a:lnTo>
                        <a:pt x="103" y="2"/>
                      </a:lnTo>
                      <a:lnTo>
                        <a:pt x="101" y="2"/>
                      </a:lnTo>
                      <a:lnTo>
                        <a:pt x="101" y="4"/>
                      </a:lnTo>
                      <a:lnTo>
                        <a:pt x="99" y="4"/>
                      </a:lnTo>
                      <a:lnTo>
                        <a:pt x="99" y="6"/>
                      </a:lnTo>
                      <a:lnTo>
                        <a:pt x="97" y="6"/>
                      </a:lnTo>
                      <a:lnTo>
                        <a:pt x="95" y="6"/>
                      </a:lnTo>
                      <a:lnTo>
                        <a:pt x="95" y="8"/>
                      </a:lnTo>
                      <a:lnTo>
                        <a:pt x="93" y="8"/>
                      </a:lnTo>
                      <a:lnTo>
                        <a:pt x="91" y="10"/>
                      </a:lnTo>
                      <a:lnTo>
                        <a:pt x="89" y="10"/>
                      </a:lnTo>
                      <a:lnTo>
                        <a:pt x="89" y="12"/>
                      </a:lnTo>
                      <a:lnTo>
                        <a:pt x="87" y="12"/>
                      </a:lnTo>
                      <a:lnTo>
                        <a:pt x="85" y="14"/>
                      </a:lnTo>
                      <a:lnTo>
                        <a:pt x="83" y="14"/>
                      </a:lnTo>
                      <a:lnTo>
                        <a:pt x="81" y="16"/>
                      </a:lnTo>
                      <a:lnTo>
                        <a:pt x="79" y="16"/>
                      </a:lnTo>
                      <a:lnTo>
                        <a:pt x="77" y="18"/>
                      </a:lnTo>
                      <a:lnTo>
                        <a:pt x="73" y="20"/>
                      </a:lnTo>
                      <a:lnTo>
                        <a:pt x="71" y="20"/>
                      </a:lnTo>
                      <a:lnTo>
                        <a:pt x="69" y="22"/>
                      </a:lnTo>
                      <a:lnTo>
                        <a:pt x="67" y="22"/>
                      </a:lnTo>
                      <a:lnTo>
                        <a:pt x="65" y="24"/>
                      </a:lnTo>
                      <a:lnTo>
                        <a:pt x="61" y="26"/>
                      </a:lnTo>
                      <a:lnTo>
                        <a:pt x="59" y="26"/>
                      </a:lnTo>
                      <a:lnTo>
                        <a:pt x="57" y="28"/>
                      </a:lnTo>
                      <a:lnTo>
                        <a:pt x="55" y="28"/>
                      </a:lnTo>
                      <a:lnTo>
                        <a:pt x="51" y="30"/>
                      </a:lnTo>
                      <a:lnTo>
                        <a:pt x="49" y="32"/>
                      </a:lnTo>
                      <a:lnTo>
                        <a:pt x="47" y="32"/>
                      </a:lnTo>
                      <a:lnTo>
                        <a:pt x="43" y="34"/>
                      </a:lnTo>
                      <a:lnTo>
                        <a:pt x="41" y="34"/>
                      </a:lnTo>
                      <a:lnTo>
                        <a:pt x="39" y="36"/>
                      </a:lnTo>
                      <a:lnTo>
                        <a:pt x="37" y="36"/>
                      </a:lnTo>
                      <a:lnTo>
                        <a:pt x="35" y="38"/>
                      </a:lnTo>
                      <a:lnTo>
                        <a:pt x="31" y="38"/>
                      </a:lnTo>
                      <a:lnTo>
                        <a:pt x="29" y="40"/>
                      </a:lnTo>
                      <a:lnTo>
                        <a:pt x="27" y="40"/>
                      </a:lnTo>
                      <a:lnTo>
                        <a:pt x="25" y="42"/>
                      </a:lnTo>
                      <a:lnTo>
                        <a:pt x="23" y="42"/>
                      </a:lnTo>
                      <a:lnTo>
                        <a:pt x="21" y="44"/>
                      </a:lnTo>
                      <a:lnTo>
                        <a:pt x="19" y="44"/>
                      </a:lnTo>
                      <a:lnTo>
                        <a:pt x="16" y="44"/>
                      </a:lnTo>
                      <a:lnTo>
                        <a:pt x="14" y="46"/>
                      </a:lnTo>
                      <a:lnTo>
                        <a:pt x="12" y="46"/>
                      </a:lnTo>
                      <a:lnTo>
                        <a:pt x="10" y="46"/>
                      </a:lnTo>
                      <a:lnTo>
                        <a:pt x="8" y="48"/>
                      </a:lnTo>
                      <a:lnTo>
                        <a:pt x="6" y="48"/>
                      </a:lnTo>
                      <a:lnTo>
                        <a:pt x="4" y="48"/>
                      </a:lnTo>
                      <a:lnTo>
                        <a:pt x="2" y="48"/>
                      </a:lnTo>
                      <a:lnTo>
                        <a:pt x="0" y="48"/>
                      </a:lnTo>
                      <a:lnTo>
                        <a:pt x="0" y="46"/>
                      </a:lnTo>
                      <a:lnTo>
                        <a:pt x="2" y="46"/>
                      </a:lnTo>
                      <a:lnTo>
                        <a:pt x="2" y="44"/>
                      </a:lnTo>
                      <a:lnTo>
                        <a:pt x="4" y="44"/>
                      </a:lnTo>
                      <a:lnTo>
                        <a:pt x="4" y="42"/>
                      </a:lnTo>
                      <a:lnTo>
                        <a:pt x="6" y="42"/>
                      </a:lnTo>
                      <a:lnTo>
                        <a:pt x="8" y="42"/>
                      </a:lnTo>
                      <a:lnTo>
                        <a:pt x="8" y="40"/>
                      </a:lnTo>
                      <a:lnTo>
                        <a:pt x="10" y="40"/>
                      </a:lnTo>
                      <a:lnTo>
                        <a:pt x="12" y="38"/>
                      </a:lnTo>
                      <a:lnTo>
                        <a:pt x="14" y="38"/>
                      </a:lnTo>
                      <a:lnTo>
                        <a:pt x="14" y="36"/>
                      </a:lnTo>
                      <a:lnTo>
                        <a:pt x="16" y="36"/>
                      </a:lnTo>
                      <a:lnTo>
                        <a:pt x="19" y="34"/>
                      </a:lnTo>
                      <a:lnTo>
                        <a:pt x="21" y="34"/>
                      </a:lnTo>
                      <a:lnTo>
                        <a:pt x="23" y="32"/>
                      </a:lnTo>
                      <a:lnTo>
                        <a:pt x="25" y="32"/>
                      </a:lnTo>
                      <a:lnTo>
                        <a:pt x="27" y="30"/>
                      </a:lnTo>
                      <a:lnTo>
                        <a:pt x="31" y="28"/>
                      </a:lnTo>
                      <a:lnTo>
                        <a:pt x="33" y="28"/>
                      </a:lnTo>
                      <a:lnTo>
                        <a:pt x="35" y="26"/>
                      </a:lnTo>
                      <a:lnTo>
                        <a:pt x="37" y="26"/>
                      </a:lnTo>
                      <a:lnTo>
                        <a:pt x="39" y="24"/>
                      </a:lnTo>
                      <a:lnTo>
                        <a:pt x="43" y="22"/>
                      </a:lnTo>
                      <a:lnTo>
                        <a:pt x="45" y="22"/>
                      </a:lnTo>
                      <a:lnTo>
                        <a:pt x="47" y="20"/>
                      </a:lnTo>
                    </a:path>
                  </a:pathLst>
                </a:custGeom>
                <a:solidFill>
                  <a:srgbClr val="FAFD00"/>
                </a:solidFill>
                <a:ln w="9525" cap="rnd">
                  <a:noFill/>
                  <a:round/>
                  <a:headEnd/>
                  <a:tailEnd/>
                </a:ln>
              </p:spPr>
              <p:txBody>
                <a:bodyPr/>
                <a:lstStyle/>
                <a:p>
                  <a:endParaRPr lang="zh-CN" altLang="en-US"/>
                </a:p>
              </p:txBody>
            </p:sp>
            <p:sp>
              <p:nvSpPr>
                <p:cNvPr id="72469" name="Freeform 3158"/>
                <p:cNvSpPr>
                  <a:spLocks/>
                </p:cNvSpPr>
                <p:nvPr/>
              </p:nvSpPr>
              <p:spPr bwMode="auto">
                <a:xfrm>
                  <a:off x="5003" y="2767"/>
                  <a:ext cx="103" cy="25"/>
                </a:xfrm>
                <a:custGeom>
                  <a:avLst/>
                  <a:gdLst>
                    <a:gd name="T0" fmla="*/ 52 w 103"/>
                    <a:gd name="T1" fmla="*/ 8 h 25"/>
                    <a:gd name="T2" fmla="*/ 56 w 103"/>
                    <a:gd name="T3" fmla="*/ 8 h 25"/>
                    <a:gd name="T4" fmla="*/ 62 w 103"/>
                    <a:gd name="T5" fmla="*/ 6 h 25"/>
                    <a:gd name="T6" fmla="*/ 66 w 103"/>
                    <a:gd name="T7" fmla="*/ 4 h 25"/>
                    <a:gd name="T8" fmla="*/ 72 w 103"/>
                    <a:gd name="T9" fmla="*/ 4 h 25"/>
                    <a:gd name="T10" fmla="*/ 76 w 103"/>
                    <a:gd name="T11" fmla="*/ 4 h 25"/>
                    <a:gd name="T12" fmla="*/ 80 w 103"/>
                    <a:gd name="T13" fmla="*/ 2 h 25"/>
                    <a:gd name="T14" fmla="*/ 84 w 103"/>
                    <a:gd name="T15" fmla="*/ 2 h 25"/>
                    <a:gd name="T16" fmla="*/ 88 w 103"/>
                    <a:gd name="T17" fmla="*/ 0 h 25"/>
                    <a:gd name="T18" fmla="*/ 92 w 103"/>
                    <a:gd name="T19" fmla="*/ 0 h 25"/>
                    <a:gd name="T20" fmla="*/ 96 w 103"/>
                    <a:gd name="T21" fmla="*/ 0 h 25"/>
                    <a:gd name="T22" fmla="*/ 100 w 103"/>
                    <a:gd name="T23" fmla="*/ 0 h 25"/>
                    <a:gd name="T24" fmla="*/ 102 w 103"/>
                    <a:gd name="T25" fmla="*/ 2 h 25"/>
                    <a:gd name="T26" fmla="*/ 98 w 103"/>
                    <a:gd name="T27" fmla="*/ 2 h 25"/>
                    <a:gd name="T28" fmla="*/ 94 w 103"/>
                    <a:gd name="T29" fmla="*/ 4 h 25"/>
                    <a:gd name="T30" fmla="*/ 90 w 103"/>
                    <a:gd name="T31" fmla="*/ 6 h 25"/>
                    <a:gd name="T32" fmla="*/ 86 w 103"/>
                    <a:gd name="T33" fmla="*/ 6 h 25"/>
                    <a:gd name="T34" fmla="*/ 82 w 103"/>
                    <a:gd name="T35" fmla="*/ 8 h 25"/>
                    <a:gd name="T36" fmla="*/ 78 w 103"/>
                    <a:gd name="T37" fmla="*/ 8 h 25"/>
                    <a:gd name="T38" fmla="*/ 74 w 103"/>
                    <a:gd name="T39" fmla="*/ 10 h 25"/>
                    <a:gd name="T40" fmla="*/ 68 w 103"/>
                    <a:gd name="T41" fmla="*/ 12 h 25"/>
                    <a:gd name="T42" fmla="*/ 64 w 103"/>
                    <a:gd name="T43" fmla="*/ 12 h 25"/>
                    <a:gd name="T44" fmla="*/ 58 w 103"/>
                    <a:gd name="T45" fmla="*/ 14 h 25"/>
                    <a:gd name="T46" fmla="*/ 54 w 103"/>
                    <a:gd name="T47" fmla="*/ 16 h 25"/>
                    <a:gd name="T48" fmla="*/ 48 w 103"/>
                    <a:gd name="T49" fmla="*/ 16 h 25"/>
                    <a:gd name="T50" fmla="*/ 41 w 103"/>
                    <a:gd name="T51" fmla="*/ 18 h 25"/>
                    <a:gd name="T52" fmla="*/ 37 w 103"/>
                    <a:gd name="T53" fmla="*/ 18 h 25"/>
                    <a:gd name="T54" fmla="*/ 33 w 103"/>
                    <a:gd name="T55" fmla="*/ 20 h 25"/>
                    <a:gd name="T56" fmla="*/ 27 w 103"/>
                    <a:gd name="T57" fmla="*/ 20 h 25"/>
                    <a:gd name="T58" fmla="*/ 23 w 103"/>
                    <a:gd name="T59" fmla="*/ 22 h 25"/>
                    <a:gd name="T60" fmla="*/ 19 w 103"/>
                    <a:gd name="T61" fmla="*/ 22 h 25"/>
                    <a:gd name="T62" fmla="*/ 15 w 103"/>
                    <a:gd name="T63" fmla="*/ 22 h 25"/>
                    <a:gd name="T64" fmla="*/ 11 w 103"/>
                    <a:gd name="T65" fmla="*/ 24 h 25"/>
                    <a:gd name="T66" fmla="*/ 7 w 103"/>
                    <a:gd name="T67" fmla="*/ 24 h 25"/>
                    <a:gd name="T68" fmla="*/ 3 w 103"/>
                    <a:gd name="T69" fmla="*/ 24 h 25"/>
                    <a:gd name="T70" fmla="*/ 0 w 103"/>
                    <a:gd name="T71" fmla="*/ 24 h 25"/>
                    <a:gd name="T72" fmla="*/ 1 w 103"/>
                    <a:gd name="T73" fmla="*/ 22 h 25"/>
                    <a:gd name="T74" fmla="*/ 5 w 103"/>
                    <a:gd name="T75" fmla="*/ 20 h 25"/>
                    <a:gd name="T76" fmla="*/ 9 w 103"/>
                    <a:gd name="T77" fmla="*/ 20 h 25"/>
                    <a:gd name="T78" fmla="*/ 13 w 103"/>
                    <a:gd name="T79" fmla="*/ 18 h 25"/>
                    <a:gd name="T80" fmla="*/ 17 w 103"/>
                    <a:gd name="T81" fmla="*/ 16 h 25"/>
                    <a:gd name="T82" fmla="*/ 21 w 103"/>
                    <a:gd name="T83" fmla="*/ 16 h 25"/>
                    <a:gd name="T84" fmla="*/ 25 w 103"/>
                    <a:gd name="T85" fmla="*/ 14 h 25"/>
                    <a:gd name="T86" fmla="*/ 31 w 103"/>
                    <a:gd name="T87" fmla="*/ 14 h 25"/>
                    <a:gd name="T88" fmla="*/ 35 w 103"/>
                    <a:gd name="T89" fmla="*/ 12 h 25"/>
                    <a:gd name="T90" fmla="*/ 39 w 103"/>
                    <a:gd name="T91" fmla="*/ 10 h 25"/>
                    <a:gd name="T92" fmla="*/ 46 w 103"/>
                    <a:gd name="T93" fmla="*/ 10 h 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3"/>
                    <a:gd name="T142" fmla="*/ 0 h 25"/>
                    <a:gd name="T143" fmla="*/ 103 w 103"/>
                    <a:gd name="T144" fmla="*/ 25 h 2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3" h="25">
                      <a:moveTo>
                        <a:pt x="48" y="8"/>
                      </a:moveTo>
                      <a:lnTo>
                        <a:pt x="52" y="8"/>
                      </a:lnTo>
                      <a:lnTo>
                        <a:pt x="54" y="8"/>
                      </a:lnTo>
                      <a:lnTo>
                        <a:pt x="56" y="8"/>
                      </a:lnTo>
                      <a:lnTo>
                        <a:pt x="60" y="6"/>
                      </a:lnTo>
                      <a:lnTo>
                        <a:pt x="62" y="6"/>
                      </a:lnTo>
                      <a:lnTo>
                        <a:pt x="64" y="6"/>
                      </a:lnTo>
                      <a:lnTo>
                        <a:pt x="66" y="4"/>
                      </a:lnTo>
                      <a:lnTo>
                        <a:pt x="68" y="4"/>
                      </a:lnTo>
                      <a:lnTo>
                        <a:pt x="72" y="4"/>
                      </a:lnTo>
                      <a:lnTo>
                        <a:pt x="74" y="4"/>
                      </a:lnTo>
                      <a:lnTo>
                        <a:pt x="76" y="4"/>
                      </a:lnTo>
                      <a:lnTo>
                        <a:pt x="78" y="2"/>
                      </a:lnTo>
                      <a:lnTo>
                        <a:pt x="80" y="2"/>
                      </a:lnTo>
                      <a:lnTo>
                        <a:pt x="82" y="2"/>
                      </a:lnTo>
                      <a:lnTo>
                        <a:pt x="84" y="2"/>
                      </a:lnTo>
                      <a:lnTo>
                        <a:pt x="86" y="2"/>
                      </a:lnTo>
                      <a:lnTo>
                        <a:pt x="88" y="0"/>
                      </a:lnTo>
                      <a:lnTo>
                        <a:pt x="90" y="0"/>
                      </a:lnTo>
                      <a:lnTo>
                        <a:pt x="92" y="0"/>
                      </a:lnTo>
                      <a:lnTo>
                        <a:pt x="94" y="0"/>
                      </a:lnTo>
                      <a:lnTo>
                        <a:pt x="96" y="0"/>
                      </a:lnTo>
                      <a:lnTo>
                        <a:pt x="98" y="0"/>
                      </a:lnTo>
                      <a:lnTo>
                        <a:pt x="100" y="0"/>
                      </a:lnTo>
                      <a:lnTo>
                        <a:pt x="102" y="0"/>
                      </a:lnTo>
                      <a:lnTo>
                        <a:pt x="102" y="2"/>
                      </a:lnTo>
                      <a:lnTo>
                        <a:pt x="100" y="2"/>
                      </a:lnTo>
                      <a:lnTo>
                        <a:pt x="98" y="2"/>
                      </a:lnTo>
                      <a:lnTo>
                        <a:pt x="96" y="4"/>
                      </a:lnTo>
                      <a:lnTo>
                        <a:pt x="94" y="4"/>
                      </a:lnTo>
                      <a:lnTo>
                        <a:pt x="92" y="4"/>
                      </a:lnTo>
                      <a:lnTo>
                        <a:pt x="90" y="6"/>
                      </a:lnTo>
                      <a:lnTo>
                        <a:pt x="88" y="6"/>
                      </a:lnTo>
                      <a:lnTo>
                        <a:pt x="86" y="6"/>
                      </a:lnTo>
                      <a:lnTo>
                        <a:pt x="84" y="8"/>
                      </a:lnTo>
                      <a:lnTo>
                        <a:pt x="82" y="8"/>
                      </a:lnTo>
                      <a:lnTo>
                        <a:pt x="80" y="8"/>
                      </a:lnTo>
                      <a:lnTo>
                        <a:pt x="78" y="8"/>
                      </a:lnTo>
                      <a:lnTo>
                        <a:pt x="76" y="10"/>
                      </a:lnTo>
                      <a:lnTo>
                        <a:pt x="74" y="10"/>
                      </a:lnTo>
                      <a:lnTo>
                        <a:pt x="70" y="10"/>
                      </a:lnTo>
                      <a:lnTo>
                        <a:pt x="68" y="12"/>
                      </a:lnTo>
                      <a:lnTo>
                        <a:pt x="66" y="12"/>
                      </a:lnTo>
                      <a:lnTo>
                        <a:pt x="64" y="12"/>
                      </a:lnTo>
                      <a:lnTo>
                        <a:pt x="62" y="14"/>
                      </a:lnTo>
                      <a:lnTo>
                        <a:pt x="58" y="14"/>
                      </a:lnTo>
                      <a:lnTo>
                        <a:pt x="56" y="14"/>
                      </a:lnTo>
                      <a:lnTo>
                        <a:pt x="54" y="16"/>
                      </a:lnTo>
                      <a:lnTo>
                        <a:pt x="50" y="16"/>
                      </a:lnTo>
                      <a:lnTo>
                        <a:pt x="48" y="16"/>
                      </a:lnTo>
                      <a:lnTo>
                        <a:pt x="46" y="16"/>
                      </a:lnTo>
                      <a:lnTo>
                        <a:pt x="41" y="18"/>
                      </a:lnTo>
                      <a:lnTo>
                        <a:pt x="39" y="18"/>
                      </a:lnTo>
                      <a:lnTo>
                        <a:pt x="37" y="18"/>
                      </a:lnTo>
                      <a:lnTo>
                        <a:pt x="35" y="20"/>
                      </a:lnTo>
                      <a:lnTo>
                        <a:pt x="33" y="20"/>
                      </a:lnTo>
                      <a:lnTo>
                        <a:pt x="29" y="20"/>
                      </a:lnTo>
                      <a:lnTo>
                        <a:pt x="27" y="20"/>
                      </a:lnTo>
                      <a:lnTo>
                        <a:pt x="25" y="20"/>
                      </a:lnTo>
                      <a:lnTo>
                        <a:pt x="23" y="22"/>
                      </a:lnTo>
                      <a:lnTo>
                        <a:pt x="21" y="22"/>
                      </a:lnTo>
                      <a:lnTo>
                        <a:pt x="19" y="22"/>
                      </a:lnTo>
                      <a:lnTo>
                        <a:pt x="17" y="22"/>
                      </a:lnTo>
                      <a:lnTo>
                        <a:pt x="15" y="22"/>
                      </a:lnTo>
                      <a:lnTo>
                        <a:pt x="13" y="24"/>
                      </a:lnTo>
                      <a:lnTo>
                        <a:pt x="11" y="24"/>
                      </a:lnTo>
                      <a:lnTo>
                        <a:pt x="9" y="24"/>
                      </a:lnTo>
                      <a:lnTo>
                        <a:pt x="7" y="24"/>
                      </a:lnTo>
                      <a:lnTo>
                        <a:pt x="5" y="24"/>
                      </a:lnTo>
                      <a:lnTo>
                        <a:pt x="3" y="24"/>
                      </a:lnTo>
                      <a:lnTo>
                        <a:pt x="1" y="24"/>
                      </a:lnTo>
                      <a:lnTo>
                        <a:pt x="0" y="24"/>
                      </a:lnTo>
                      <a:lnTo>
                        <a:pt x="0" y="22"/>
                      </a:lnTo>
                      <a:lnTo>
                        <a:pt x="1" y="22"/>
                      </a:lnTo>
                      <a:lnTo>
                        <a:pt x="3" y="22"/>
                      </a:lnTo>
                      <a:lnTo>
                        <a:pt x="5" y="20"/>
                      </a:lnTo>
                      <a:lnTo>
                        <a:pt x="7" y="20"/>
                      </a:lnTo>
                      <a:lnTo>
                        <a:pt x="9" y="20"/>
                      </a:lnTo>
                      <a:lnTo>
                        <a:pt x="11" y="18"/>
                      </a:lnTo>
                      <a:lnTo>
                        <a:pt x="13" y="18"/>
                      </a:lnTo>
                      <a:lnTo>
                        <a:pt x="15" y="18"/>
                      </a:lnTo>
                      <a:lnTo>
                        <a:pt x="17" y="16"/>
                      </a:lnTo>
                      <a:lnTo>
                        <a:pt x="19" y="16"/>
                      </a:lnTo>
                      <a:lnTo>
                        <a:pt x="21" y="16"/>
                      </a:lnTo>
                      <a:lnTo>
                        <a:pt x="23" y="16"/>
                      </a:lnTo>
                      <a:lnTo>
                        <a:pt x="25" y="14"/>
                      </a:lnTo>
                      <a:lnTo>
                        <a:pt x="27" y="14"/>
                      </a:lnTo>
                      <a:lnTo>
                        <a:pt x="31" y="14"/>
                      </a:lnTo>
                      <a:lnTo>
                        <a:pt x="33" y="12"/>
                      </a:lnTo>
                      <a:lnTo>
                        <a:pt x="35" y="12"/>
                      </a:lnTo>
                      <a:lnTo>
                        <a:pt x="37" y="12"/>
                      </a:lnTo>
                      <a:lnTo>
                        <a:pt x="39" y="10"/>
                      </a:lnTo>
                      <a:lnTo>
                        <a:pt x="43" y="10"/>
                      </a:lnTo>
                      <a:lnTo>
                        <a:pt x="46" y="10"/>
                      </a:lnTo>
                      <a:lnTo>
                        <a:pt x="48" y="8"/>
                      </a:lnTo>
                    </a:path>
                  </a:pathLst>
                </a:custGeom>
                <a:solidFill>
                  <a:srgbClr val="FAFD00"/>
                </a:solidFill>
                <a:ln w="9525" cap="rnd">
                  <a:noFill/>
                  <a:round/>
                  <a:headEnd/>
                  <a:tailEnd/>
                </a:ln>
              </p:spPr>
              <p:txBody>
                <a:bodyPr/>
                <a:lstStyle/>
                <a:p>
                  <a:endParaRPr lang="zh-CN" altLang="en-US"/>
                </a:p>
              </p:txBody>
            </p:sp>
            <p:sp>
              <p:nvSpPr>
                <p:cNvPr id="72470" name="Freeform 3159"/>
                <p:cNvSpPr>
                  <a:spLocks/>
                </p:cNvSpPr>
                <p:nvPr/>
              </p:nvSpPr>
              <p:spPr bwMode="auto">
                <a:xfrm>
                  <a:off x="5004" y="2749"/>
                  <a:ext cx="123" cy="31"/>
                </a:xfrm>
                <a:custGeom>
                  <a:avLst/>
                  <a:gdLst>
                    <a:gd name="T0" fmla="*/ 63 w 123"/>
                    <a:gd name="T1" fmla="*/ 10 h 31"/>
                    <a:gd name="T2" fmla="*/ 69 w 123"/>
                    <a:gd name="T3" fmla="*/ 10 h 31"/>
                    <a:gd name="T4" fmla="*/ 75 w 123"/>
                    <a:gd name="T5" fmla="*/ 8 h 31"/>
                    <a:gd name="T6" fmla="*/ 81 w 123"/>
                    <a:gd name="T7" fmla="*/ 6 h 31"/>
                    <a:gd name="T8" fmla="*/ 87 w 123"/>
                    <a:gd name="T9" fmla="*/ 6 h 31"/>
                    <a:gd name="T10" fmla="*/ 91 w 123"/>
                    <a:gd name="T11" fmla="*/ 4 h 31"/>
                    <a:gd name="T12" fmla="*/ 97 w 123"/>
                    <a:gd name="T13" fmla="*/ 4 h 31"/>
                    <a:gd name="T14" fmla="*/ 101 w 123"/>
                    <a:gd name="T15" fmla="*/ 2 h 31"/>
                    <a:gd name="T16" fmla="*/ 105 w 123"/>
                    <a:gd name="T17" fmla="*/ 2 h 31"/>
                    <a:gd name="T18" fmla="*/ 109 w 123"/>
                    <a:gd name="T19" fmla="*/ 2 h 31"/>
                    <a:gd name="T20" fmla="*/ 113 w 123"/>
                    <a:gd name="T21" fmla="*/ 2 h 31"/>
                    <a:gd name="T22" fmla="*/ 117 w 123"/>
                    <a:gd name="T23" fmla="*/ 0 h 31"/>
                    <a:gd name="T24" fmla="*/ 121 w 123"/>
                    <a:gd name="T25" fmla="*/ 0 h 31"/>
                    <a:gd name="T26" fmla="*/ 122 w 123"/>
                    <a:gd name="T27" fmla="*/ 2 h 31"/>
                    <a:gd name="T28" fmla="*/ 121 w 123"/>
                    <a:gd name="T29" fmla="*/ 4 h 31"/>
                    <a:gd name="T30" fmla="*/ 117 w 123"/>
                    <a:gd name="T31" fmla="*/ 6 h 31"/>
                    <a:gd name="T32" fmla="*/ 113 w 123"/>
                    <a:gd name="T33" fmla="*/ 6 h 31"/>
                    <a:gd name="T34" fmla="*/ 109 w 123"/>
                    <a:gd name="T35" fmla="*/ 8 h 31"/>
                    <a:gd name="T36" fmla="*/ 105 w 123"/>
                    <a:gd name="T37" fmla="*/ 10 h 31"/>
                    <a:gd name="T38" fmla="*/ 101 w 123"/>
                    <a:gd name="T39" fmla="*/ 10 h 31"/>
                    <a:gd name="T40" fmla="*/ 97 w 123"/>
                    <a:gd name="T41" fmla="*/ 12 h 31"/>
                    <a:gd name="T42" fmla="*/ 91 w 123"/>
                    <a:gd name="T43" fmla="*/ 14 h 31"/>
                    <a:gd name="T44" fmla="*/ 85 w 123"/>
                    <a:gd name="T45" fmla="*/ 14 h 31"/>
                    <a:gd name="T46" fmla="*/ 81 w 123"/>
                    <a:gd name="T47" fmla="*/ 16 h 31"/>
                    <a:gd name="T48" fmla="*/ 75 w 123"/>
                    <a:gd name="T49" fmla="*/ 18 h 31"/>
                    <a:gd name="T50" fmla="*/ 69 w 123"/>
                    <a:gd name="T51" fmla="*/ 20 h 31"/>
                    <a:gd name="T52" fmla="*/ 61 w 123"/>
                    <a:gd name="T53" fmla="*/ 20 h 31"/>
                    <a:gd name="T54" fmla="*/ 55 w 123"/>
                    <a:gd name="T55" fmla="*/ 22 h 31"/>
                    <a:gd name="T56" fmla="*/ 49 w 123"/>
                    <a:gd name="T57" fmla="*/ 24 h 31"/>
                    <a:gd name="T58" fmla="*/ 42 w 123"/>
                    <a:gd name="T59" fmla="*/ 24 h 31"/>
                    <a:gd name="T60" fmla="*/ 38 w 123"/>
                    <a:gd name="T61" fmla="*/ 26 h 31"/>
                    <a:gd name="T62" fmla="*/ 32 w 123"/>
                    <a:gd name="T63" fmla="*/ 26 h 31"/>
                    <a:gd name="T64" fmla="*/ 28 w 123"/>
                    <a:gd name="T65" fmla="*/ 28 h 31"/>
                    <a:gd name="T66" fmla="*/ 22 w 123"/>
                    <a:gd name="T67" fmla="*/ 28 h 31"/>
                    <a:gd name="T68" fmla="*/ 18 w 123"/>
                    <a:gd name="T69" fmla="*/ 30 h 31"/>
                    <a:gd name="T70" fmla="*/ 14 w 123"/>
                    <a:gd name="T71" fmla="*/ 30 h 31"/>
                    <a:gd name="T72" fmla="*/ 10 w 123"/>
                    <a:gd name="T73" fmla="*/ 30 h 31"/>
                    <a:gd name="T74" fmla="*/ 6 w 123"/>
                    <a:gd name="T75" fmla="*/ 30 h 31"/>
                    <a:gd name="T76" fmla="*/ 2 w 123"/>
                    <a:gd name="T77" fmla="*/ 30 h 31"/>
                    <a:gd name="T78" fmla="*/ 0 w 123"/>
                    <a:gd name="T79" fmla="*/ 28 h 31"/>
                    <a:gd name="T80" fmla="*/ 4 w 123"/>
                    <a:gd name="T81" fmla="*/ 28 h 31"/>
                    <a:gd name="T82" fmla="*/ 6 w 123"/>
                    <a:gd name="T83" fmla="*/ 26 h 31"/>
                    <a:gd name="T84" fmla="*/ 10 w 123"/>
                    <a:gd name="T85" fmla="*/ 24 h 31"/>
                    <a:gd name="T86" fmla="*/ 14 w 123"/>
                    <a:gd name="T87" fmla="*/ 24 h 31"/>
                    <a:gd name="T88" fmla="*/ 18 w 123"/>
                    <a:gd name="T89" fmla="*/ 22 h 31"/>
                    <a:gd name="T90" fmla="*/ 24 w 123"/>
                    <a:gd name="T91" fmla="*/ 20 h 31"/>
                    <a:gd name="T92" fmla="*/ 28 w 123"/>
                    <a:gd name="T93" fmla="*/ 20 h 31"/>
                    <a:gd name="T94" fmla="*/ 32 w 123"/>
                    <a:gd name="T95" fmla="*/ 18 h 31"/>
                    <a:gd name="T96" fmla="*/ 38 w 123"/>
                    <a:gd name="T97" fmla="*/ 16 h 31"/>
                    <a:gd name="T98" fmla="*/ 45 w 123"/>
                    <a:gd name="T99" fmla="*/ 14 h 31"/>
                    <a:gd name="T100" fmla="*/ 51 w 123"/>
                    <a:gd name="T101" fmla="*/ 14 h 31"/>
                    <a:gd name="T102" fmla="*/ 57 w 123"/>
                    <a:gd name="T103" fmla="*/ 12 h 3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3"/>
                    <a:gd name="T157" fmla="*/ 0 h 31"/>
                    <a:gd name="T158" fmla="*/ 123 w 123"/>
                    <a:gd name="T159" fmla="*/ 31 h 3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3" h="31">
                      <a:moveTo>
                        <a:pt x="59" y="12"/>
                      </a:moveTo>
                      <a:lnTo>
                        <a:pt x="63" y="10"/>
                      </a:lnTo>
                      <a:lnTo>
                        <a:pt x="67" y="10"/>
                      </a:lnTo>
                      <a:lnTo>
                        <a:pt x="69" y="10"/>
                      </a:lnTo>
                      <a:lnTo>
                        <a:pt x="73" y="8"/>
                      </a:lnTo>
                      <a:lnTo>
                        <a:pt x="75" y="8"/>
                      </a:lnTo>
                      <a:lnTo>
                        <a:pt x="79" y="8"/>
                      </a:lnTo>
                      <a:lnTo>
                        <a:pt x="81" y="6"/>
                      </a:lnTo>
                      <a:lnTo>
                        <a:pt x="83" y="6"/>
                      </a:lnTo>
                      <a:lnTo>
                        <a:pt x="87" y="6"/>
                      </a:lnTo>
                      <a:lnTo>
                        <a:pt x="89" y="4"/>
                      </a:lnTo>
                      <a:lnTo>
                        <a:pt x="91" y="4"/>
                      </a:lnTo>
                      <a:lnTo>
                        <a:pt x="95" y="4"/>
                      </a:lnTo>
                      <a:lnTo>
                        <a:pt x="97" y="4"/>
                      </a:lnTo>
                      <a:lnTo>
                        <a:pt x="99" y="4"/>
                      </a:lnTo>
                      <a:lnTo>
                        <a:pt x="101" y="2"/>
                      </a:lnTo>
                      <a:lnTo>
                        <a:pt x="103" y="2"/>
                      </a:lnTo>
                      <a:lnTo>
                        <a:pt x="105" y="2"/>
                      </a:lnTo>
                      <a:lnTo>
                        <a:pt x="107" y="2"/>
                      </a:lnTo>
                      <a:lnTo>
                        <a:pt x="109" y="2"/>
                      </a:lnTo>
                      <a:lnTo>
                        <a:pt x="111" y="2"/>
                      </a:lnTo>
                      <a:lnTo>
                        <a:pt x="113" y="2"/>
                      </a:lnTo>
                      <a:lnTo>
                        <a:pt x="115" y="0"/>
                      </a:lnTo>
                      <a:lnTo>
                        <a:pt x="117" y="0"/>
                      </a:lnTo>
                      <a:lnTo>
                        <a:pt x="119" y="0"/>
                      </a:lnTo>
                      <a:lnTo>
                        <a:pt x="121" y="0"/>
                      </a:lnTo>
                      <a:lnTo>
                        <a:pt x="122" y="0"/>
                      </a:lnTo>
                      <a:lnTo>
                        <a:pt x="122" y="2"/>
                      </a:lnTo>
                      <a:lnTo>
                        <a:pt x="121" y="2"/>
                      </a:lnTo>
                      <a:lnTo>
                        <a:pt x="121" y="4"/>
                      </a:lnTo>
                      <a:lnTo>
                        <a:pt x="119" y="4"/>
                      </a:lnTo>
                      <a:lnTo>
                        <a:pt x="117" y="6"/>
                      </a:lnTo>
                      <a:lnTo>
                        <a:pt x="115" y="6"/>
                      </a:lnTo>
                      <a:lnTo>
                        <a:pt x="113" y="6"/>
                      </a:lnTo>
                      <a:lnTo>
                        <a:pt x="111" y="8"/>
                      </a:lnTo>
                      <a:lnTo>
                        <a:pt x="109" y="8"/>
                      </a:lnTo>
                      <a:lnTo>
                        <a:pt x="107" y="8"/>
                      </a:lnTo>
                      <a:lnTo>
                        <a:pt x="105" y="10"/>
                      </a:lnTo>
                      <a:lnTo>
                        <a:pt x="103" y="10"/>
                      </a:lnTo>
                      <a:lnTo>
                        <a:pt x="101" y="10"/>
                      </a:lnTo>
                      <a:lnTo>
                        <a:pt x="99" y="12"/>
                      </a:lnTo>
                      <a:lnTo>
                        <a:pt x="97" y="12"/>
                      </a:lnTo>
                      <a:lnTo>
                        <a:pt x="93" y="12"/>
                      </a:lnTo>
                      <a:lnTo>
                        <a:pt x="91" y="14"/>
                      </a:lnTo>
                      <a:lnTo>
                        <a:pt x="89" y="14"/>
                      </a:lnTo>
                      <a:lnTo>
                        <a:pt x="85" y="14"/>
                      </a:lnTo>
                      <a:lnTo>
                        <a:pt x="83" y="16"/>
                      </a:lnTo>
                      <a:lnTo>
                        <a:pt x="81" y="16"/>
                      </a:lnTo>
                      <a:lnTo>
                        <a:pt x="77" y="16"/>
                      </a:lnTo>
                      <a:lnTo>
                        <a:pt x="75" y="18"/>
                      </a:lnTo>
                      <a:lnTo>
                        <a:pt x="71" y="18"/>
                      </a:lnTo>
                      <a:lnTo>
                        <a:pt x="69" y="20"/>
                      </a:lnTo>
                      <a:lnTo>
                        <a:pt x="65" y="20"/>
                      </a:lnTo>
                      <a:lnTo>
                        <a:pt x="61" y="20"/>
                      </a:lnTo>
                      <a:lnTo>
                        <a:pt x="59" y="22"/>
                      </a:lnTo>
                      <a:lnTo>
                        <a:pt x="55" y="22"/>
                      </a:lnTo>
                      <a:lnTo>
                        <a:pt x="53" y="22"/>
                      </a:lnTo>
                      <a:lnTo>
                        <a:pt x="49" y="24"/>
                      </a:lnTo>
                      <a:lnTo>
                        <a:pt x="47" y="24"/>
                      </a:lnTo>
                      <a:lnTo>
                        <a:pt x="42" y="24"/>
                      </a:lnTo>
                      <a:lnTo>
                        <a:pt x="40" y="26"/>
                      </a:lnTo>
                      <a:lnTo>
                        <a:pt x="38" y="26"/>
                      </a:lnTo>
                      <a:lnTo>
                        <a:pt x="34" y="26"/>
                      </a:lnTo>
                      <a:lnTo>
                        <a:pt x="32" y="26"/>
                      </a:lnTo>
                      <a:lnTo>
                        <a:pt x="30" y="28"/>
                      </a:lnTo>
                      <a:lnTo>
                        <a:pt x="28" y="28"/>
                      </a:lnTo>
                      <a:lnTo>
                        <a:pt x="24" y="28"/>
                      </a:lnTo>
                      <a:lnTo>
                        <a:pt x="22" y="28"/>
                      </a:lnTo>
                      <a:lnTo>
                        <a:pt x="20" y="28"/>
                      </a:lnTo>
                      <a:lnTo>
                        <a:pt x="18" y="30"/>
                      </a:lnTo>
                      <a:lnTo>
                        <a:pt x="16" y="30"/>
                      </a:lnTo>
                      <a:lnTo>
                        <a:pt x="14" y="30"/>
                      </a:lnTo>
                      <a:lnTo>
                        <a:pt x="12" y="30"/>
                      </a:lnTo>
                      <a:lnTo>
                        <a:pt x="10" y="30"/>
                      </a:lnTo>
                      <a:lnTo>
                        <a:pt x="8" y="30"/>
                      </a:lnTo>
                      <a:lnTo>
                        <a:pt x="6" y="30"/>
                      </a:lnTo>
                      <a:lnTo>
                        <a:pt x="4" y="30"/>
                      </a:lnTo>
                      <a:lnTo>
                        <a:pt x="2" y="30"/>
                      </a:lnTo>
                      <a:lnTo>
                        <a:pt x="0" y="30"/>
                      </a:lnTo>
                      <a:lnTo>
                        <a:pt x="0" y="28"/>
                      </a:lnTo>
                      <a:lnTo>
                        <a:pt x="2" y="28"/>
                      </a:lnTo>
                      <a:lnTo>
                        <a:pt x="4" y="28"/>
                      </a:lnTo>
                      <a:lnTo>
                        <a:pt x="4" y="26"/>
                      </a:lnTo>
                      <a:lnTo>
                        <a:pt x="6" y="26"/>
                      </a:lnTo>
                      <a:lnTo>
                        <a:pt x="8" y="26"/>
                      </a:lnTo>
                      <a:lnTo>
                        <a:pt x="10" y="24"/>
                      </a:lnTo>
                      <a:lnTo>
                        <a:pt x="12" y="24"/>
                      </a:lnTo>
                      <a:lnTo>
                        <a:pt x="14" y="24"/>
                      </a:lnTo>
                      <a:lnTo>
                        <a:pt x="16" y="22"/>
                      </a:lnTo>
                      <a:lnTo>
                        <a:pt x="18" y="22"/>
                      </a:lnTo>
                      <a:lnTo>
                        <a:pt x="20" y="22"/>
                      </a:lnTo>
                      <a:lnTo>
                        <a:pt x="24" y="20"/>
                      </a:lnTo>
                      <a:lnTo>
                        <a:pt x="26" y="20"/>
                      </a:lnTo>
                      <a:lnTo>
                        <a:pt x="28" y="20"/>
                      </a:lnTo>
                      <a:lnTo>
                        <a:pt x="30" y="18"/>
                      </a:lnTo>
                      <a:lnTo>
                        <a:pt x="32" y="18"/>
                      </a:lnTo>
                      <a:lnTo>
                        <a:pt x="36" y="18"/>
                      </a:lnTo>
                      <a:lnTo>
                        <a:pt x="38" y="16"/>
                      </a:lnTo>
                      <a:lnTo>
                        <a:pt x="40" y="16"/>
                      </a:lnTo>
                      <a:lnTo>
                        <a:pt x="45" y="14"/>
                      </a:lnTo>
                      <a:lnTo>
                        <a:pt x="47" y="14"/>
                      </a:lnTo>
                      <a:lnTo>
                        <a:pt x="51" y="14"/>
                      </a:lnTo>
                      <a:lnTo>
                        <a:pt x="53" y="12"/>
                      </a:lnTo>
                      <a:lnTo>
                        <a:pt x="57" y="12"/>
                      </a:lnTo>
                      <a:lnTo>
                        <a:pt x="59" y="12"/>
                      </a:lnTo>
                    </a:path>
                  </a:pathLst>
                </a:custGeom>
                <a:solidFill>
                  <a:srgbClr val="FAFD00"/>
                </a:solidFill>
                <a:ln w="9525" cap="rnd">
                  <a:noFill/>
                  <a:round/>
                  <a:headEnd/>
                  <a:tailEnd/>
                </a:ln>
              </p:spPr>
              <p:txBody>
                <a:bodyPr/>
                <a:lstStyle/>
                <a:p>
                  <a:endParaRPr lang="zh-CN" altLang="en-US"/>
                </a:p>
              </p:txBody>
            </p:sp>
            <p:sp>
              <p:nvSpPr>
                <p:cNvPr id="72471" name="Freeform 3160"/>
                <p:cNvSpPr>
                  <a:spLocks/>
                </p:cNvSpPr>
                <p:nvPr/>
              </p:nvSpPr>
              <p:spPr bwMode="auto">
                <a:xfrm>
                  <a:off x="5051" y="2759"/>
                  <a:ext cx="81" cy="61"/>
                </a:xfrm>
                <a:custGeom>
                  <a:avLst/>
                  <a:gdLst>
                    <a:gd name="T0" fmla="*/ 36 w 81"/>
                    <a:gd name="T1" fmla="*/ 26 h 61"/>
                    <a:gd name="T2" fmla="*/ 40 w 81"/>
                    <a:gd name="T3" fmla="*/ 22 h 61"/>
                    <a:gd name="T4" fmla="*/ 44 w 81"/>
                    <a:gd name="T5" fmla="*/ 20 h 61"/>
                    <a:gd name="T6" fmla="*/ 48 w 81"/>
                    <a:gd name="T7" fmla="*/ 16 h 61"/>
                    <a:gd name="T8" fmla="*/ 52 w 81"/>
                    <a:gd name="T9" fmla="*/ 14 h 61"/>
                    <a:gd name="T10" fmla="*/ 56 w 81"/>
                    <a:gd name="T11" fmla="*/ 12 h 61"/>
                    <a:gd name="T12" fmla="*/ 60 w 81"/>
                    <a:gd name="T13" fmla="*/ 10 h 61"/>
                    <a:gd name="T14" fmla="*/ 64 w 81"/>
                    <a:gd name="T15" fmla="*/ 6 h 61"/>
                    <a:gd name="T16" fmla="*/ 68 w 81"/>
                    <a:gd name="T17" fmla="*/ 4 h 61"/>
                    <a:gd name="T18" fmla="*/ 72 w 81"/>
                    <a:gd name="T19" fmla="*/ 2 h 61"/>
                    <a:gd name="T20" fmla="*/ 74 w 81"/>
                    <a:gd name="T21" fmla="*/ 0 h 61"/>
                    <a:gd name="T22" fmla="*/ 78 w 81"/>
                    <a:gd name="T23" fmla="*/ 0 h 61"/>
                    <a:gd name="T24" fmla="*/ 80 w 81"/>
                    <a:gd name="T25" fmla="*/ 2 h 61"/>
                    <a:gd name="T26" fmla="*/ 78 w 81"/>
                    <a:gd name="T27" fmla="*/ 4 h 61"/>
                    <a:gd name="T28" fmla="*/ 76 w 81"/>
                    <a:gd name="T29" fmla="*/ 6 h 61"/>
                    <a:gd name="T30" fmla="*/ 74 w 81"/>
                    <a:gd name="T31" fmla="*/ 8 h 61"/>
                    <a:gd name="T32" fmla="*/ 72 w 81"/>
                    <a:gd name="T33" fmla="*/ 10 h 61"/>
                    <a:gd name="T34" fmla="*/ 70 w 81"/>
                    <a:gd name="T35" fmla="*/ 14 h 61"/>
                    <a:gd name="T36" fmla="*/ 68 w 81"/>
                    <a:gd name="T37" fmla="*/ 16 h 61"/>
                    <a:gd name="T38" fmla="*/ 64 w 81"/>
                    <a:gd name="T39" fmla="*/ 18 h 61"/>
                    <a:gd name="T40" fmla="*/ 62 w 81"/>
                    <a:gd name="T41" fmla="*/ 22 h 61"/>
                    <a:gd name="T42" fmla="*/ 58 w 81"/>
                    <a:gd name="T43" fmla="*/ 24 h 61"/>
                    <a:gd name="T44" fmla="*/ 54 w 81"/>
                    <a:gd name="T45" fmla="*/ 26 h 61"/>
                    <a:gd name="T46" fmla="*/ 50 w 81"/>
                    <a:gd name="T47" fmla="*/ 30 h 61"/>
                    <a:gd name="T48" fmla="*/ 46 w 81"/>
                    <a:gd name="T49" fmla="*/ 34 h 61"/>
                    <a:gd name="T50" fmla="*/ 42 w 81"/>
                    <a:gd name="T51" fmla="*/ 36 h 61"/>
                    <a:gd name="T52" fmla="*/ 38 w 81"/>
                    <a:gd name="T53" fmla="*/ 40 h 61"/>
                    <a:gd name="T54" fmla="*/ 34 w 81"/>
                    <a:gd name="T55" fmla="*/ 42 h 61"/>
                    <a:gd name="T56" fmla="*/ 30 w 81"/>
                    <a:gd name="T57" fmla="*/ 44 h 61"/>
                    <a:gd name="T58" fmla="*/ 28 w 81"/>
                    <a:gd name="T59" fmla="*/ 48 h 61"/>
                    <a:gd name="T60" fmla="*/ 24 w 81"/>
                    <a:gd name="T61" fmla="*/ 50 h 61"/>
                    <a:gd name="T62" fmla="*/ 20 w 81"/>
                    <a:gd name="T63" fmla="*/ 52 h 61"/>
                    <a:gd name="T64" fmla="*/ 16 w 81"/>
                    <a:gd name="T65" fmla="*/ 54 h 61"/>
                    <a:gd name="T66" fmla="*/ 12 w 81"/>
                    <a:gd name="T67" fmla="*/ 56 h 61"/>
                    <a:gd name="T68" fmla="*/ 8 w 81"/>
                    <a:gd name="T69" fmla="*/ 58 h 61"/>
                    <a:gd name="T70" fmla="*/ 4 w 81"/>
                    <a:gd name="T71" fmla="*/ 60 h 61"/>
                    <a:gd name="T72" fmla="*/ 0 w 81"/>
                    <a:gd name="T73" fmla="*/ 60 h 61"/>
                    <a:gd name="T74" fmla="*/ 2 w 81"/>
                    <a:gd name="T75" fmla="*/ 58 h 61"/>
                    <a:gd name="T76" fmla="*/ 4 w 81"/>
                    <a:gd name="T77" fmla="*/ 54 h 61"/>
                    <a:gd name="T78" fmla="*/ 8 w 81"/>
                    <a:gd name="T79" fmla="*/ 50 h 61"/>
                    <a:gd name="T80" fmla="*/ 12 w 81"/>
                    <a:gd name="T81" fmla="*/ 46 h 61"/>
                    <a:gd name="T82" fmla="*/ 16 w 81"/>
                    <a:gd name="T83" fmla="*/ 42 h 61"/>
                    <a:gd name="T84" fmla="*/ 20 w 81"/>
                    <a:gd name="T85" fmla="*/ 38 h 61"/>
                    <a:gd name="T86" fmla="*/ 24 w 81"/>
                    <a:gd name="T87" fmla="*/ 36 h 61"/>
                    <a:gd name="T88" fmla="*/ 26 w 81"/>
                    <a:gd name="T89" fmla="*/ 34 h 61"/>
                    <a:gd name="T90" fmla="*/ 30 w 81"/>
                    <a:gd name="T91" fmla="*/ 30 h 61"/>
                    <a:gd name="T92" fmla="*/ 34 w 81"/>
                    <a:gd name="T93" fmla="*/ 28 h 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1"/>
                    <a:gd name="T142" fmla="*/ 0 h 61"/>
                    <a:gd name="T143" fmla="*/ 81 w 81"/>
                    <a:gd name="T144" fmla="*/ 61 h 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1" h="61">
                      <a:moveTo>
                        <a:pt x="34" y="28"/>
                      </a:moveTo>
                      <a:lnTo>
                        <a:pt x="36" y="26"/>
                      </a:lnTo>
                      <a:lnTo>
                        <a:pt x="38" y="24"/>
                      </a:lnTo>
                      <a:lnTo>
                        <a:pt x="40" y="22"/>
                      </a:lnTo>
                      <a:lnTo>
                        <a:pt x="42" y="20"/>
                      </a:lnTo>
                      <a:lnTo>
                        <a:pt x="44" y="20"/>
                      </a:lnTo>
                      <a:lnTo>
                        <a:pt x="46" y="18"/>
                      </a:lnTo>
                      <a:lnTo>
                        <a:pt x="48" y="16"/>
                      </a:lnTo>
                      <a:lnTo>
                        <a:pt x="50" y="16"/>
                      </a:lnTo>
                      <a:lnTo>
                        <a:pt x="52" y="14"/>
                      </a:lnTo>
                      <a:lnTo>
                        <a:pt x="54" y="12"/>
                      </a:lnTo>
                      <a:lnTo>
                        <a:pt x="56" y="12"/>
                      </a:lnTo>
                      <a:lnTo>
                        <a:pt x="58" y="10"/>
                      </a:lnTo>
                      <a:lnTo>
                        <a:pt x="60" y="10"/>
                      </a:lnTo>
                      <a:lnTo>
                        <a:pt x="62" y="8"/>
                      </a:lnTo>
                      <a:lnTo>
                        <a:pt x="64" y="6"/>
                      </a:lnTo>
                      <a:lnTo>
                        <a:pt x="66" y="6"/>
                      </a:lnTo>
                      <a:lnTo>
                        <a:pt x="68" y="4"/>
                      </a:lnTo>
                      <a:lnTo>
                        <a:pt x="70" y="4"/>
                      </a:lnTo>
                      <a:lnTo>
                        <a:pt x="72" y="2"/>
                      </a:lnTo>
                      <a:lnTo>
                        <a:pt x="74" y="2"/>
                      </a:lnTo>
                      <a:lnTo>
                        <a:pt x="74" y="0"/>
                      </a:lnTo>
                      <a:lnTo>
                        <a:pt x="76" y="0"/>
                      </a:lnTo>
                      <a:lnTo>
                        <a:pt x="78" y="0"/>
                      </a:lnTo>
                      <a:lnTo>
                        <a:pt x="80" y="0"/>
                      </a:lnTo>
                      <a:lnTo>
                        <a:pt x="80" y="2"/>
                      </a:lnTo>
                      <a:lnTo>
                        <a:pt x="80" y="4"/>
                      </a:lnTo>
                      <a:lnTo>
                        <a:pt x="78" y="4"/>
                      </a:lnTo>
                      <a:lnTo>
                        <a:pt x="78" y="6"/>
                      </a:lnTo>
                      <a:lnTo>
                        <a:pt x="76" y="6"/>
                      </a:lnTo>
                      <a:lnTo>
                        <a:pt x="76" y="8"/>
                      </a:lnTo>
                      <a:lnTo>
                        <a:pt x="74" y="8"/>
                      </a:lnTo>
                      <a:lnTo>
                        <a:pt x="74" y="10"/>
                      </a:lnTo>
                      <a:lnTo>
                        <a:pt x="72" y="10"/>
                      </a:lnTo>
                      <a:lnTo>
                        <a:pt x="72" y="12"/>
                      </a:lnTo>
                      <a:lnTo>
                        <a:pt x="70" y="14"/>
                      </a:lnTo>
                      <a:lnTo>
                        <a:pt x="68" y="14"/>
                      </a:lnTo>
                      <a:lnTo>
                        <a:pt x="68" y="16"/>
                      </a:lnTo>
                      <a:lnTo>
                        <a:pt x="66" y="16"/>
                      </a:lnTo>
                      <a:lnTo>
                        <a:pt x="64" y="18"/>
                      </a:lnTo>
                      <a:lnTo>
                        <a:pt x="64" y="20"/>
                      </a:lnTo>
                      <a:lnTo>
                        <a:pt x="62" y="22"/>
                      </a:lnTo>
                      <a:lnTo>
                        <a:pt x="60" y="22"/>
                      </a:lnTo>
                      <a:lnTo>
                        <a:pt x="58" y="24"/>
                      </a:lnTo>
                      <a:lnTo>
                        <a:pt x="56" y="26"/>
                      </a:lnTo>
                      <a:lnTo>
                        <a:pt x="54" y="26"/>
                      </a:lnTo>
                      <a:lnTo>
                        <a:pt x="52" y="28"/>
                      </a:lnTo>
                      <a:lnTo>
                        <a:pt x="50" y="30"/>
                      </a:lnTo>
                      <a:lnTo>
                        <a:pt x="48" y="32"/>
                      </a:lnTo>
                      <a:lnTo>
                        <a:pt x="46" y="34"/>
                      </a:lnTo>
                      <a:lnTo>
                        <a:pt x="44" y="34"/>
                      </a:lnTo>
                      <a:lnTo>
                        <a:pt x="42" y="36"/>
                      </a:lnTo>
                      <a:lnTo>
                        <a:pt x="40" y="38"/>
                      </a:lnTo>
                      <a:lnTo>
                        <a:pt x="38" y="40"/>
                      </a:lnTo>
                      <a:lnTo>
                        <a:pt x="36" y="40"/>
                      </a:lnTo>
                      <a:lnTo>
                        <a:pt x="34" y="42"/>
                      </a:lnTo>
                      <a:lnTo>
                        <a:pt x="32" y="44"/>
                      </a:lnTo>
                      <a:lnTo>
                        <a:pt x="30" y="44"/>
                      </a:lnTo>
                      <a:lnTo>
                        <a:pt x="28" y="46"/>
                      </a:lnTo>
                      <a:lnTo>
                        <a:pt x="28" y="48"/>
                      </a:lnTo>
                      <a:lnTo>
                        <a:pt x="26" y="48"/>
                      </a:lnTo>
                      <a:lnTo>
                        <a:pt x="24" y="50"/>
                      </a:lnTo>
                      <a:lnTo>
                        <a:pt x="22" y="50"/>
                      </a:lnTo>
                      <a:lnTo>
                        <a:pt x="20" y="52"/>
                      </a:lnTo>
                      <a:lnTo>
                        <a:pt x="18" y="52"/>
                      </a:lnTo>
                      <a:lnTo>
                        <a:pt x="16" y="54"/>
                      </a:lnTo>
                      <a:lnTo>
                        <a:pt x="14" y="56"/>
                      </a:lnTo>
                      <a:lnTo>
                        <a:pt x="12" y="56"/>
                      </a:lnTo>
                      <a:lnTo>
                        <a:pt x="10" y="58"/>
                      </a:lnTo>
                      <a:lnTo>
                        <a:pt x="8" y="58"/>
                      </a:lnTo>
                      <a:lnTo>
                        <a:pt x="6" y="60"/>
                      </a:lnTo>
                      <a:lnTo>
                        <a:pt x="4" y="60"/>
                      </a:lnTo>
                      <a:lnTo>
                        <a:pt x="2" y="60"/>
                      </a:lnTo>
                      <a:lnTo>
                        <a:pt x="0" y="60"/>
                      </a:lnTo>
                      <a:lnTo>
                        <a:pt x="0" y="58"/>
                      </a:lnTo>
                      <a:lnTo>
                        <a:pt x="2" y="58"/>
                      </a:lnTo>
                      <a:lnTo>
                        <a:pt x="2" y="56"/>
                      </a:lnTo>
                      <a:lnTo>
                        <a:pt x="4" y="54"/>
                      </a:lnTo>
                      <a:lnTo>
                        <a:pt x="6" y="52"/>
                      </a:lnTo>
                      <a:lnTo>
                        <a:pt x="8" y="50"/>
                      </a:lnTo>
                      <a:lnTo>
                        <a:pt x="10" y="48"/>
                      </a:lnTo>
                      <a:lnTo>
                        <a:pt x="12" y="46"/>
                      </a:lnTo>
                      <a:lnTo>
                        <a:pt x="14" y="44"/>
                      </a:lnTo>
                      <a:lnTo>
                        <a:pt x="16" y="42"/>
                      </a:lnTo>
                      <a:lnTo>
                        <a:pt x="18" y="40"/>
                      </a:lnTo>
                      <a:lnTo>
                        <a:pt x="20" y="38"/>
                      </a:lnTo>
                      <a:lnTo>
                        <a:pt x="22" y="38"/>
                      </a:lnTo>
                      <a:lnTo>
                        <a:pt x="24" y="36"/>
                      </a:lnTo>
                      <a:lnTo>
                        <a:pt x="24" y="34"/>
                      </a:lnTo>
                      <a:lnTo>
                        <a:pt x="26" y="34"/>
                      </a:lnTo>
                      <a:lnTo>
                        <a:pt x="28" y="32"/>
                      </a:lnTo>
                      <a:lnTo>
                        <a:pt x="30" y="30"/>
                      </a:lnTo>
                      <a:lnTo>
                        <a:pt x="32" y="28"/>
                      </a:lnTo>
                      <a:lnTo>
                        <a:pt x="34" y="28"/>
                      </a:lnTo>
                    </a:path>
                  </a:pathLst>
                </a:custGeom>
                <a:solidFill>
                  <a:srgbClr val="FAFD00"/>
                </a:solidFill>
                <a:ln w="9525" cap="rnd">
                  <a:noFill/>
                  <a:round/>
                  <a:headEnd/>
                  <a:tailEnd/>
                </a:ln>
              </p:spPr>
              <p:txBody>
                <a:bodyPr/>
                <a:lstStyle/>
                <a:p>
                  <a:endParaRPr lang="zh-CN" altLang="en-US"/>
                </a:p>
              </p:txBody>
            </p:sp>
            <p:sp>
              <p:nvSpPr>
                <p:cNvPr id="72472" name="Freeform 3161"/>
                <p:cNvSpPr>
                  <a:spLocks/>
                </p:cNvSpPr>
                <p:nvPr/>
              </p:nvSpPr>
              <p:spPr bwMode="auto">
                <a:xfrm>
                  <a:off x="5065" y="2757"/>
                  <a:ext cx="70" cy="27"/>
                </a:xfrm>
                <a:custGeom>
                  <a:avLst/>
                  <a:gdLst>
                    <a:gd name="T0" fmla="*/ 35 w 70"/>
                    <a:gd name="T1" fmla="*/ 10 h 27"/>
                    <a:gd name="T2" fmla="*/ 39 w 70"/>
                    <a:gd name="T3" fmla="*/ 8 h 27"/>
                    <a:gd name="T4" fmla="*/ 43 w 70"/>
                    <a:gd name="T5" fmla="*/ 6 h 27"/>
                    <a:gd name="T6" fmla="*/ 47 w 70"/>
                    <a:gd name="T7" fmla="*/ 6 h 27"/>
                    <a:gd name="T8" fmla="*/ 51 w 70"/>
                    <a:gd name="T9" fmla="*/ 4 h 27"/>
                    <a:gd name="T10" fmla="*/ 55 w 70"/>
                    <a:gd name="T11" fmla="*/ 2 h 27"/>
                    <a:gd name="T12" fmla="*/ 59 w 70"/>
                    <a:gd name="T13" fmla="*/ 2 h 27"/>
                    <a:gd name="T14" fmla="*/ 61 w 70"/>
                    <a:gd name="T15" fmla="*/ 0 h 27"/>
                    <a:gd name="T16" fmla="*/ 65 w 70"/>
                    <a:gd name="T17" fmla="*/ 0 h 27"/>
                    <a:gd name="T18" fmla="*/ 69 w 70"/>
                    <a:gd name="T19" fmla="*/ 0 h 27"/>
                    <a:gd name="T20" fmla="*/ 67 w 70"/>
                    <a:gd name="T21" fmla="*/ 2 h 27"/>
                    <a:gd name="T22" fmla="*/ 63 w 70"/>
                    <a:gd name="T23" fmla="*/ 2 h 27"/>
                    <a:gd name="T24" fmla="*/ 61 w 70"/>
                    <a:gd name="T25" fmla="*/ 4 h 27"/>
                    <a:gd name="T26" fmla="*/ 59 w 70"/>
                    <a:gd name="T27" fmla="*/ 6 h 27"/>
                    <a:gd name="T28" fmla="*/ 55 w 70"/>
                    <a:gd name="T29" fmla="*/ 6 h 27"/>
                    <a:gd name="T30" fmla="*/ 51 w 70"/>
                    <a:gd name="T31" fmla="*/ 8 h 27"/>
                    <a:gd name="T32" fmla="*/ 47 w 70"/>
                    <a:gd name="T33" fmla="*/ 10 h 27"/>
                    <a:gd name="T34" fmla="*/ 43 w 70"/>
                    <a:gd name="T35" fmla="*/ 12 h 27"/>
                    <a:gd name="T36" fmla="*/ 39 w 70"/>
                    <a:gd name="T37" fmla="*/ 12 h 27"/>
                    <a:gd name="T38" fmla="*/ 35 w 70"/>
                    <a:gd name="T39" fmla="*/ 14 h 27"/>
                    <a:gd name="T40" fmla="*/ 31 w 70"/>
                    <a:gd name="T41" fmla="*/ 16 h 27"/>
                    <a:gd name="T42" fmla="*/ 27 w 70"/>
                    <a:gd name="T43" fmla="*/ 18 h 27"/>
                    <a:gd name="T44" fmla="*/ 23 w 70"/>
                    <a:gd name="T45" fmla="*/ 18 h 27"/>
                    <a:gd name="T46" fmla="*/ 21 w 70"/>
                    <a:gd name="T47" fmla="*/ 20 h 27"/>
                    <a:gd name="T48" fmla="*/ 17 w 70"/>
                    <a:gd name="T49" fmla="*/ 20 h 27"/>
                    <a:gd name="T50" fmla="*/ 15 w 70"/>
                    <a:gd name="T51" fmla="*/ 22 h 27"/>
                    <a:gd name="T52" fmla="*/ 11 w 70"/>
                    <a:gd name="T53" fmla="*/ 22 h 27"/>
                    <a:gd name="T54" fmla="*/ 7 w 70"/>
                    <a:gd name="T55" fmla="*/ 24 h 27"/>
                    <a:gd name="T56" fmla="*/ 3 w 70"/>
                    <a:gd name="T57" fmla="*/ 24 h 27"/>
                    <a:gd name="T58" fmla="*/ 1 w 70"/>
                    <a:gd name="T59" fmla="*/ 26 h 27"/>
                    <a:gd name="T60" fmla="*/ 0 w 70"/>
                    <a:gd name="T61" fmla="*/ 24 h 27"/>
                    <a:gd name="T62" fmla="*/ 3 w 70"/>
                    <a:gd name="T63" fmla="*/ 24 h 27"/>
                    <a:gd name="T64" fmla="*/ 5 w 70"/>
                    <a:gd name="T65" fmla="*/ 22 h 27"/>
                    <a:gd name="T66" fmla="*/ 7 w 70"/>
                    <a:gd name="T67" fmla="*/ 20 h 27"/>
                    <a:gd name="T68" fmla="*/ 11 w 70"/>
                    <a:gd name="T69" fmla="*/ 20 h 27"/>
                    <a:gd name="T70" fmla="*/ 15 w 70"/>
                    <a:gd name="T71" fmla="*/ 18 h 27"/>
                    <a:gd name="T72" fmla="*/ 19 w 70"/>
                    <a:gd name="T73" fmla="*/ 16 h 27"/>
                    <a:gd name="T74" fmla="*/ 23 w 70"/>
                    <a:gd name="T75" fmla="*/ 14 h 27"/>
                    <a:gd name="T76" fmla="*/ 27 w 70"/>
                    <a:gd name="T77" fmla="*/ 12 h 27"/>
                    <a:gd name="T78" fmla="*/ 31 w 70"/>
                    <a:gd name="T79" fmla="*/ 12 h 2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0"/>
                    <a:gd name="T121" fmla="*/ 0 h 27"/>
                    <a:gd name="T122" fmla="*/ 70 w 70"/>
                    <a:gd name="T123" fmla="*/ 27 h 2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0" h="27">
                      <a:moveTo>
                        <a:pt x="33" y="10"/>
                      </a:moveTo>
                      <a:lnTo>
                        <a:pt x="35" y="10"/>
                      </a:lnTo>
                      <a:lnTo>
                        <a:pt x="37" y="8"/>
                      </a:lnTo>
                      <a:lnTo>
                        <a:pt x="39" y="8"/>
                      </a:lnTo>
                      <a:lnTo>
                        <a:pt x="41" y="8"/>
                      </a:lnTo>
                      <a:lnTo>
                        <a:pt x="43" y="6"/>
                      </a:lnTo>
                      <a:lnTo>
                        <a:pt x="45" y="6"/>
                      </a:lnTo>
                      <a:lnTo>
                        <a:pt x="47" y="6"/>
                      </a:lnTo>
                      <a:lnTo>
                        <a:pt x="49" y="4"/>
                      </a:lnTo>
                      <a:lnTo>
                        <a:pt x="51" y="4"/>
                      </a:lnTo>
                      <a:lnTo>
                        <a:pt x="53" y="4"/>
                      </a:lnTo>
                      <a:lnTo>
                        <a:pt x="55" y="2"/>
                      </a:lnTo>
                      <a:lnTo>
                        <a:pt x="57" y="2"/>
                      </a:lnTo>
                      <a:lnTo>
                        <a:pt x="59" y="2"/>
                      </a:lnTo>
                      <a:lnTo>
                        <a:pt x="61" y="2"/>
                      </a:lnTo>
                      <a:lnTo>
                        <a:pt x="61" y="0"/>
                      </a:lnTo>
                      <a:lnTo>
                        <a:pt x="63" y="0"/>
                      </a:lnTo>
                      <a:lnTo>
                        <a:pt x="65" y="0"/>
                      </a:lnTo>
                      <a:lnTo>
                        <a:pt x="67" y="0"/>
                      </a:lnTo>
                      <a:lnTo>
                        <a:pt x="69" y="0"/>
                      </a:lnTo>
                      <a:lnTo>
                        <a:pt x="67" y="0"/>
                      </a:lnTo>
                      <a:lnTo>
                        <a:pt x="67" y="2"/>
                      </a:lnTo>
                      <a:lnTo>
                        <a:pt x="65" y="2"/>
                      </a:lnTo>
                      <a:lnTo>
                        <a:pt x="63" y="2"/>
                      </a:lnTo>
                      <a:lnTo>
                        <a:pt x="63" y="4"/>
                      </a:lnTo>
                      <a:lnTo>
                        <a:pt x="61" y="4"/>
                      </a:lnTo>
                      <a:lnTo>
                        <a:pt x="59" y="4"/>
                      </a:lnTo>
                      <a:lnTo>
                        <a:pt x="59" y="6"/>
                      </a:lnTo>
                      <a:lnTo>
                        <a:pt x="57" y="6"/>
                      </a:lnTo>
                      <a:lnTo>
                        <a:pt x="55" y="6"/>
                      </a:lnTo>
                      <a:lnTo>
                        <a:pt x="53" y="8"/>
                      </a:lnTo>
                      <a:lnTo>
                        <a:pt x="51" y="8"/>
                      </a:lnTo>
                      <a:lnTo>
                        <a:pt x="49" y="10"/>
                      </a:lnTo>
                      <a:lnTo>
                        <a:pt x="47" y="10"/>
                      </a:lnTo>
                      <a:lnTo>
                        <a:pt x="45" y="10"/>
                      </a:lnTo>
                      <a:lnTo>
                        <a:pt x="43" y="12"/>
                      </a:lnTo>
                      <a:lnTo>
                        <a:pt x="41" y="12"/>
                      </a:lnTo>
                      <a:lnTo>
                        <a:pt x="39" y="12"/>
                      </a:lnTo>
                      <a:lnTo>
                        <a:pt x="37" y="14"/>
                      </a:lnTo>
                      <a:lnTo>
                        <a:pt x="35" y="14"/>
                      </a:lnTo>
                      <a:lnTo>
                        <a:pt x="33" y="16"/>
                      </a:lnTo>
                      <a:lnTo>
                        <a:pt x="31" y="16"/>
                      </a:lnTo>
                      <a:lnTo>
                        <a:pt x="29" y="16"/>
                      </a:lnTo>
                      <a:lnTo>
                        <a:pt x="27" y="18"/>
                      </a:lnTo>
                      <a:lnTo>
                        <a:pt x="25" y="18"/>
                      </a:lnTo>
                      <a:lnTo>
                        <a:pt x="23" y="18"/>
                      </a:lnTo>
                      <a:lnTo>
                        <a:pt x="23" y="20"/>
                      </a:lnTo>
                      <a:lnTo>
                        <a:pt x="21" y="20"/>
                      </a:lnTo>
                      <a:lnTo>
                        <a:pt x="19" y="20"/>
                      </a:lnTo>
                      <a:lnTo>
                        <a:pt x="17" y="20"/>
                      </a:lnTo>
                      <a:lnTo>
                        <a:pt x="17" y="22"/>
                      </a:lnTo>
                      <a:lnTo>
                        <a:pt x="15" y="22"/>
                      </a:lnTo>
                      <a:lnTo>
                        <a:pt x="13" y="22"/>
                      </a:lnTo>
                      <a:lnTo>
                        <a:pt x="11" y="22"/>
                      </a:lnTo>
                      <a:lnTo>
                        <a:pt x="9" y="24"/>
                      </a:lnTo>
                      <a:lnTo>
                        <a:pt x="7" y="24"/>
                      </a:lnTo>
                      <a:lnTo>
                        <a:pt x="5" y="24"/>
                      </a:lnTo>
                      <a:lnTo>
                        <a:pt x="3" y="24"/>
                      </a:lnTo>
                      <a:lnTo>
                        <a:pt x="3" y="26"/>
                      </a:lnTo>
                      <a:lnTo>
                        <a:pt x="1" y="26"/>
                      </a:lnTo>
                      <a:lnTo>
                        <a:pt x="0" y="26"/>
                      </a:lnTo>
                      <a:lnTo>
                        <a:pt x="0" y="24"/>
                      </a:lnTo>
                      <a:lnTo>
                        <a:pt x="1" y="24"/>
                      </a:lnTo>
                      <a:lnTo>
                        <a:pt x="3" y="24"/>
                      </a:lnTo>
                      <a:lnTo>
                        <a:pt x="3" y="22"/>
                      </a:lnTo>
                      <a:lnTo>
                        <a:pt x="5" y="22"/>
                      </a:lnTo>
                      <a:lnTo>
                        <a:pt x="7" y="22"/>
                      </a:lnTo>
                      <a:lnTo>
                        <a:pt x="7" y="20"/>
                      </a:lnTo>
                      <a:lnTo>
                        <a:pt x="9" y="20"/>
                      </a:lnTo>
                      <a:lnTo>
                        <a:pt x="11" y="20"/>
                      </a:lnTo>
                      <a:lnTo>
                        <a:pt x="13" y="18"/>
                      </a:lnTo>
                      <a:lnTo>
                        <a:pt x="15" y="18"/>
                      </a:lnTo>
                      <a:lnTo>
                        <a:pt x="17" y="16"/>
                      </a:lnTo>
                      <a:lnTo>
                        <a:pt x="19" y="16"/>
                      </a:lnTo>
                      <a:lnTo>
                        <a:pt x="21" y="16"/>
                      </a:lnTo>
                      <a:lnTo>
                        <a:pt x="23" y="14"/>
                      </a:lnTo>
                      <a:lnTo>
                        <a:pt x="25" y="14"/>
                      </a:lnTo>
                      <a:lnTo>
                        <a:pt x="27" y="12"/>
                      </a:lnTo>
                      <a:lnTo>
                        <a:pt x="29" y="12"/>
                      </a:lnTo>
                      <a:lnTo>
                        <a:pt x="31" y="12"/>
                      </a:lnTo>
                      <a:lnTo>
                        <a:pt x="33" y="10"/>
                      </a:lnTo>
                    </a:path>
                  </a:pathLst>
                </a:custGeom>
                <a:solidFill>
                  <a:srgbClr val="FAFD00"/>
                </a:solidFill>
                <a:ln w="9525" cap="rnd">
                  <a:noFill/>
                  <a:round/>
                  <a:headEnd/>
                  <a:tailEnd/>
                </a:ln>
              </p:spPr>
              <p:txBody>
                <a:bodyPr/>
                <a:lstStyle/>
                <a:p>
                  <a:endParaRPr lang="zh-CN" altLang="en-US"/>
                </a:p>
              </p:txBody>
            </p:sp>
            <p:sp>
              <p:nvSpPr>
                <p:cNvPr id="72473" name="Freeform 3162"/>
                <p:cNvSpPr>
                  <a:spLocks/>
                </p:cNvSpPr>
                <p:nvPr/>
              </p:nvSpPr>
              <p:spPr bwMode="auto">
                <a:xfrm>
                  <a:off x="5130" y="2749"/>
                  <a:ext cx="20" cy="19"/>
                </a:xfrm>
                <a:custGeom>
                  <a:avLst/>
                  <a:gdLst>
                    <a:gd name="T0" fmla="*/ 17 w 20"/>
                    <a:gd name="T1" fmla="*/ 18 h 19"/>
                    <a:gd name="T2" fmla="*/ 15 w 20"/>
                    <a:gd name="T3" fmla="*/ 18 h 19"/>
                    <a:gd name="T4" fmla="*/ 10 w 20"/>
                    <a:gd name="T5" fmla="*/ 14 h 19"/>
                    <a:gd name="T6" fmla="*/ 12 w 20"/>
                    <a:gd name="T7" fmla="*/ 14 h 19"/>
                    <a:gd name="T8" fmla="*/ 12 w 20"/>
                    <a:gd name="T9" fmla="*/ 11 h 19"/>
                    <a:gd name="T10" fmla="*/ 10 w 20"/>
                    <a:gd name="T11" fmla="*/ 11 h 19"/>
                    <a:gd name="T12" fmla="*/ 8 w 20"/>
                    <a:gd name="T13" fmla="*/ 9 h 19"/>
                    <a:gd name="T14" fmla="*/ 8 w 20"/>
                    <a:gd name="T15" fmla="*/ 7 h 19"/>
                    <a:gd name="T16" fmla="*/ 5 w 20"/>
                    <a:gd name="T17" fmla="*/ 7 h 19"/>
                    <a:gd name="T18" fmla="*/ 3 w 20"/>
                    <a:gd name="T19" fmla="*/ 7 h 19"/>
                    <a:gd name="T20" fmla="*/ 0 w 20"/>
                    <a:gd name="T21" fmla="*/ 5 h 19"/>
                    <a:gd name="T22" fmla="*/ 0 w 20"/>
                    <a:gd name="T23" fmla="*/ 2 h 19"/>
                    <a:gd name="T24" fmla="*/ 3 w 20"/>
                    <a:gd name="T25" fmla="*/ 0 h 19"/>
                    <a:gd name="T26" fmla="*/ 19 w 20"/>
                    <a:gd name="T27" fmla="*/ 18 h 19"/>
                    <a:gd name="T28" fmla="*/ 17 w 20"/>
                    <a:gd name="T29" fmla="*/ 18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19"/>
                    <a:gd name="T47" fmla="*/ 20 w 20"/>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19">
                      <a:moveTo>
                        <a:pt x="17" y="18"/>
                      </a:moveTo>
                      <a:lnTo>
                        <a:pt x="15" y="18"/>
                      </a:lnTo>
                      <a:lnTo>
                        <a:pt x="10" y="14"/>
                      </a:lnTo>
                      <a:lnTo>
                        <a:pt x="12" y="14"/>
                      </a:lnTo>
                      <a:lnTo>
                        <a:pt x="12" y="11"/>
                      </a:lnTo>
                      <a:lnTo>
                        <a:pt x="10" y="11"/>
                      </a:lnTo>
                      <a:lnTo>
                        <a:pt x="8" y="9"/>
                      </a:lnTo>
                      <a:lnTo>
                        <a:pt x="8" y="7"/>
                      </a:lnTo>
                      <a:lnTo>
                        <a:pt x="5" y="7"/>
                      </a:lnTo>
                      <a:lnTo>
                        <a:pt x="3" y="7"/>
                      </a:lnTo>
                      <a:lnTo>
                        <a:pt x="0" y="5"/>
                      </a:lnTo>
                      <a:lnTo>
                        <a:pt x="0" y="2"/>
                      </a:lnTo>
                      <a:lnTo>
                        <a:pt x="3" y="0"/>
                      </a:lnTo>
                      <a:lnTo>
                        <a:pt x="19" y="18"/>
                      </a:lnTo>
                      <a:lnTo>
                        <a:pt x="17" y="18"/>
                      </a:lnTo>
                    </a:path>
                  </a:pathLst>
                </a:custGeom>
                <a:solidFill>
                  <a:srgbClr val="FAFD00"/>
                </a:solidFill>
                <a:ln w="9525" cap="rnd">
                  <a:noFill/>
                  <a:round/>
                  <a:headEnd/>
                  <a:tailEnd/>
                </a:ln>
              </p:spPr>
              <p:txBody>
                <a:bodyPr/>
                <a:lstStyle/>
                <a:p>
                  <a:endParaRPr lang="zh-CN" altLang="en-US"/>
                </a:p>
              </p:txBody>
            </p:sp>
            <p:sp>
              <p:nvSpPr>
                <p:cNvPr id="72474" name="Freeform 3163"/>
                <p:cNvSpPr>
                  <a:spLocks/>
                </p:cNvSpPr>
                <p:nvPr/>
              </p:nvSpPr>
              <p:spPr bwMode="auto">
                <a:xfrm>
                  <a:off x="5139" y="2763"/>
                  <a:ext cx="1" cy="19"/>
                </a:xfrm>
                <a:custGeom>
                  <a:avLst/>
                  <a:gdLst>
                    <a:gd name="T0" fmla="*/ 0 w 1"/>
                    <a:gd name="T1" fmla="*/ 18 h 19"/>
                    <a:gd name="T2" fmla="*/ 0 w 1"/>
                    <a:gd name="T3" fmla="*/ 0 h 19"/>
                    <a:gd name="T4" fmla="*/ 0 w 1"/>
                    <a:gd name="T5" fmla="*/ 18 h 19"/>
                    <a:gd name="T6" fmla="*/ 0 w 1"/>
                    <a:gd name="T7" fmla="*/ 18 h 19"/>
                    <a:gd name="T8" fmla="*/ 0 60000 65536"/>
                    <a:gd name="T9" fmla="*/ 0 60000 65536"/>
                    <a:gd name="T10" fmla="*/ 0 60000 65536"/>
                    <a:gd name="T11" fmla="*/ 0 60000 65536"/>
                    <a:gd name="T12" fmla="*/ 0 w 1"/>
                    <a:gd name="T13" fmla="*/ 0 h 19"/>
                    <a:gd name="T14" fmla="*/ 1 w 1"/>
                    <a:gd name="T15" fmla="*/ 19 h 19"/>
                  </a:gdLst>
                  <a:ahLst/>
                  <a:cxnLst>
                    <a:cxn ang="T8">
                      <a:pos x="T0" y="T1"/>
                    </a:cxn>
                    <a:cxn ang="T9">
                      <a:pos x="T2" y="T3"/>
                    </a:cxn>
                    <a:cxn ang="T10">
                      <a:pos x="T4" y="T5"/>
                    </a:cxn>
                    <a:cxn ang="T11">
                      <a:pos x="T6" y="T7"/>
                    </a:cxn>
                  </a:cxnLst>
                  <a:rect l="T12" t="T13" r="T14" b="T15"/>
                  <a:pathLst>
                    <a:path w="1" h="19">
                      <a:moveTo>
                        <a:pt x="0" y="18"/>
                      </a:moveTo>
                      <a:lnTo>
                        <a:pt x="0" y="0"/>
                      </a:lnTo>
                      <a:lnTo>
                        <a:pt x="0" y="18"/>
                      </a:lnTo>
                    </a:path>
                  </a:pathLst>
                </a:custGeom>
                <a:solidFill>
                  <a:srgbClr val="FAFD00"/>
                </a:solidFill>
                <a:ln w="9525" cap="rnd">
                  <a:noFill/>
                  <a:round/>
                  <a:headEnd/>
                  <a:tailEnd/>
                </a:ln>
              </p:spPr>
              <p:txBody>
                <a:bodyPr/>
                <a:lstStyle/>
                <a:p>
                  <a:endParaRPr lang="zh-CN" altLang="en-US"/>
                </a:p>
              </p:txBody>
            </p:sp>
            <p:sp>
              <p:nvSpPr>
                <p:cNvPr id="72475" name="Freeform 3164"/>
                <p:cNvSpPr>
                  <a:spLocks/>
                </p:cNvSpPr>
                <p:nvPr/>
              </p:nvSpPr>
              <p:spPr bwMode="auto">
                <a:xfrm>
                  <a:off x="5133" y="2753"/>
                  <a:ext cx="20" cy="1"/>
                </a:xfrm>
                <a:custGeom>
                  <a:avLst/>
                  <a:gdLst>
                    <a:gd name="T0" fmla="*/ 0 w 20"/>
                    <a:gd name="T1" fmla="*/ 0 h 1"/>
                    <a:gd name="T2" fmla="*/ 10 w 20"/>
                    <a:gd name="T3" fmla="*/ 0 h 1"/>
                    <a:gd name="T4" fmla="*/ 19 w 20"/>
                    <a:gd name="T5" fmla="*/ 0 h 1"/>
                    <a:gd name="T6" fmla="*/ 10 w 20"/>
                    <a:gd name="T7" fmla="*/ 0 h 1"/>
                    <a:gd name="T8" fmla="*/ 0 w 20"/>
                    <a:gd name="T9" fmla="*/ 0 h 1"/>
                    <a:gd name="T10" fmla="*/ 0 w 20"/>
                    <a:gd name="T11" fmla="*/ 0 h 1"/>
                    <a:gd name="T12" fmla="*/ 0 60000 65536"/>
                    <a:gd name="T13" fmla="*/ 0 60000 65536"/>
                    <a:gd name="T14" fmla="*/ 0 60000 65536"/>
                    <a:gd name="T15" fmla="*/ 0 60000 65536"/>
                    <a:gd name="T16" fmla="*/ 0 60000 65536"/>
                    <a:gd name="T17" fmla="*/ 0 60000 65536"/>
                    <a:gd name="T18" fmla="*/ 0 w 20"/>
                    <a:gd name="T19" fmla="*/ 0 h 1"/>
                    <a:gd name="T20" fmla="*/ 20 w 20"/>
                    <a:gd name="T21" fmla="*/ 1 h 1"/>
                  </a:gdLst>
                  <a:ahLst/>
                  <a:cxnLst>
                    <a:cxn ang="T12">
                      <a:pos x="T0" y="T1"/>
                    </a:cxn>
                    <a:cxn ang="T13">
                      <a:pos x="T2" y="T3"/>
                    </a:cxn>
                    <a:cxn ang="T14">
                      <a:pos x="T4" y="T5"/>
                    </a:cxn>
                    <a:cxn ang="T15">
                      <a:pos x="T6" y="T7"/>
                    </a:cxn>
                    <a:cxn ang="T16">
                      <a:pos x="T8" y="T9"/>
                    </a:cxn>
                    <a:cxn ang="T17">
                      <a:pos x="T10" y="T11"/>
                    </a:cxn>
                  </a:cxnLst>
                  <a:rect l="T18" t="T19" r="T20" b="T21"/>
                  <a:pathLst>
                    <a:path w="20" h="1">
                      <a:moveTo>
                        <a:pt x="0" y="0"/>
                      </a:moveTo>
                      <a:lnTo>
                        <a:pt x="10" y="0"/>
                      </a:lnTo>
                      <a:lnTo>
                        <a:pt x="19" y="0"/>
                      </a:lnTo>
                      <a:lnTo>
                        <a:pt x="10" y="0"/>
                      </a:lnTo>
                      <a:lnTo>
                        <a:pt x="0" y="0"/>
                      </a:lnTo>
                    </a:path>
                  </a:pathLst>
                </a:custGeom>
                <a:solidFill>
                  <a:srgbClr val="FAFD00"/>
                </a:solidFill>
                <a:ln w="9525" cap="rnd">
                  <a:noFill/>
                  <a:round/>
                  <a:headEnd/>
                  <a:tailEnd/>
                </a:ln>
              </p:spPr>
              <p:txBody>
                <a:bodyPr/>
                <a:lstStyle/>
                <a:p>
                  <a:endParaRPr lang="zh-CN" altLang="en-US"/>
                </a:p>
              </p:txBody>
            </p:sp>
            <p:sp>
              <p:nvSpPr>
                <p:cNvPr id="72476" name="Freeform 3165"/>
                <p:cNvSpPr>
                  <a:spLocks/>
                </p:cNvSpPr>
                <p:nvPr/>
              </p:nvSpPr>
              <p:spPr bwMode="auto">
                <a:xfrm>
                  <a:off x="5134" y="2759"/>
                  <a:ext cx="1" cy="20"/>
                </a:xfrm>
                <a:custGeom>
                  <a:avLst/>
                  <a:gdLst>
                    <a:gd name="T0" fmla="*/ 0 w 1"/>
                    <a:gd name="T1" fmla="*/ 0 h 20"/>
                    <a:gd name="T2" fmla="*/ 0 w 1"/>
                    <a:gd name="T3" fmla="*/ 19 h 20"/>
                    <a:gd name="T4" fmla="*/ 0 w 1"/>
                    <a:gd name="T5" fmla="*/ 0 h 20"/>
                    <a:gd name="T6" fmla="*/ 0 60000 65536"/>
                    <a:gd name="T7" fmla="*/ 0 60000 65536"/>
                    <a:gd name="T8" fmla="*/ 0 60000 65536"/>
                    <a:gd name="T9" fmla="*/ 0 w 1"/>
                    <a:gd name="T10" fmla="*/ 0 h 20"/>
                    <a:gd name="T11" fmla="*/ 1 w 1"/>
                    <a:gd name="T12" fmla="*/ 20 h 20"/>
                  </a:gdLst>
                  <a:ahLst/>
                  <a:cxnLst>
                    <a:cxn ang="T6">
                      <a:pos x="T0" y="T1"/>
                    </a:cxn>
                    <a:cxn ang="T7">
                      <a:pos x="T2" y="T3"/>
                    </a:cxn>
                    <a:cxn ang="T8">
                      <a:pos x="T4" y="T5"/>
                    </a:cxn>
                  </a:cxnLst>
                  <a:rect l="T9" t="T10" r="T11" b="T12"/>
                  <a:pathLst>
                    <a:path w="1" h="20">
                      <a:moveTo>
                        <a:pt x="0" y="0"/>
                      </a:moveTo>
                      <a:lnTo>
                        <a:pt x="0" y="19"/>
                      </a:lnTo>
                      <a:lnTo>
                        <a:pt x="0" y="0"/>
                      </a:lnTo>
                    </a:path>
                  </a:pathLst>
                </a:custGeom>
                <a:solidFill>
                  <a:srgbClr val="FAFD00"/>
                </a:solidFill>
                <a:ln w="9525" cap="rnd">
                  <a:noFill/>
                  <a:round/>
                  <a:headEnd/>
                  <a:tailEnd/>
                </a:ln>
              </p:spPr>
              <p:txBody>
                <a:bodyPr/>
                <a:lstStyle/>
                <a:p>
                  <a:endParaRPr lang="zh-CN" altLang="en-US"/>
                </a:p>
              </p:txBody>
            </p:sp>
            <p:sp>
              <p:nvSpPr>
                <p:cNvPr id="72477" name="Freeform 3166"/>
                <p:cNvSpPr>
                  <a:spLocks/>
                </p:cNvSpPr>
                <p:nvPr/>
              </p:nvSpPr>
              <p:spPr bwMode="auto">
                <a:xfrm>
                  <a:off x="5139" y="2751"/>
                  <a:ext cx="20" cy="1"/>
                </a:xfrm>
                <a:custGeom>
                  <a:avLst/>
                  <a:gdLst>
                    <a:gd name="T0" fmla="*/ 0 w 20"/>
                    <a:gd name="T1" fmla="*/ 0 h 1"/>
                    <a:gd name="T2" fmla="*/ 19 w 20"/>
                    <a:gd name="T3" fmla="*/ 0 h 1"/>
                    <a:gd name="T4" fmla="*/ 0 w 20"/>
                    <a:gd name="T5" fmla="*/ 0 h 1"/>
                    <a:gd name="T6" fmla="*/ 0 w 20"/>
                    <a:gd name="T7" fmla="*/ 0 h 1"/>
                    <a:gd name="T8" fmla="*/ 0 60000 65536"/>
                    <a:gd name="T9" fmla="*/ 0 60000 65536"/>
                    <a:gd name="T10" fmla="*/ 0 60000 65536"/>
                    <a:gd name="T11" fmla="*/ 0 60000 65536"/>
                    <a:gd name="T12" fmla="*/ 0 w 20"/>
                    <a:gd name="T13" fmla="*/ 0 h 1"/>
                    <a:gd name="T14" fmla="*/ 20 w 20"/>
                    <a:gd name="T15" fmla="*/ 1 h 1"/>
                  </a:gdLst>
                  <a:ahLst/>
                  <a:cxnLst>
                    <a:cxn ang="T8">
                      <a:pos x="T0" y="T1"/>
                    </a:cxn>
                    <a:cxn ang="T9">
                      <a:pos x="T2" y="T3"/>
                    </a:cxn>
                    <a:cxn ang="T10">
                      <a:pos x="T4" y="T5"/>
                    </a:cxn>
                    <a:cxn ang="T11">
                      <a:pos x="T6" y="T7"/>
                    </a:cxn>
                  </a:cxnLst>
                  <a:rect l="T12" t="T13" r="T14" b="T15"/>
                  <a:pathLst>
                    <a:path w="20" h="1">
                      <a:moveTo>
                        <a:pt x="0" y="0"/>
                      </a:moveTo>
                      <a:lnTo>
                        <a:pt x="19" y="0"/>
                      </a:lnTo>
                      <a:lnTo>
                        <a:pt x="0" y="0"/>
                      </a:lnTo>
                    </a:path>
                  </a:pathLst>
                </a:custGeom>
                <a:solidFill>
                  <a:srgbClr val="FAFD00"/>
                </a:solidFill>
                <a:ln w="9525" cap="rnd">
                  <a:noFill/>
                  <a:round/>
                  <a:headEnd/>
                  <a:tailEnd/>
                </a:ln>
              </p:spPr>
              <p:txBody>
                <a:bodyPr/>
                <a:lstStyle/>
                <a:p>
                  <a:endParaRPr lang="zh-CN" altLang="en-US"/>
                </a:p>
              </p:txBody>
            </p:sp>
            <p:sp>
              <p:nvSpPr>
                <p:cNvPr id="72478" name="Freeform 3167"/>
                <p:cNvSpPr>
                  <a:spLocks/>
                </p:cNvSpPr>
                <p:nvPr/>
              </p:nvSpPr>
              <p:spPr bwMode="auto">
                <a:xfrm>
                  <a:off x="5131" y="2757"/>
                  <a:ext cx="1" cy="19"/>
                </a:xfrm>
                <a:custGeom>
                  <a:avLst/>
                  <a:gdLst>
                    <a:gd name="T0" fmla="*/ 0 w 1"/>
                    <a:gd name="T1" fmla="*/ 0 h 19"/>
                    <a:gd name="T2" fmla="*/ 0 w 1"/>
                    <a:gd name="T3" fmla="*/ 18 h 19"/>
                    <a:gd name="T4" fmla="*/ 0 w 1"/>
                    <a:gd name="T5" fmla="*/ 0 h 19"/>
                    <a:gd name="T6" fmla="*/ 0 60000 65536"/>
                    <a:gd name="T7" fmla="*/ 0 60000 65536"/>
                    <a:gd name="T8" fmla="*/ 0 60000 65536"/>
                    <a:gd name="T9" fmla="*/ 0 w 1"/>
                    <a:gd name="T10" fmla="*/ 0 h 19"/>
                    <a:gd name="T11" fmla="*/ 1 w 1"/>
                    <a:gd name="T12" fmla="*/ 19 h 19"/>
                  </a:gdLst>
                  <a:ahLst/>
                  <a:cxnLst>
                    <a:cxn ang="T6">
                      <a:pos x="T0" y="T1"/>
                    </a:cxn>
                    <a:cxn ang="T7">
                      <a:pos x="T2" y="T3"/>
                    </a:cxn>
                    <a:cxn ang="T8">
                      <a:pos x="T4" y="T5"/>
                    </a:cxn>
                  </a:cxnLst>
                  <a:rect l="T9" t="T10" r="T11" b="T12"/>
                  <a:pathLst>
                    <a:path w="1" h="19">
                      <a:moveTo>
                        <a:pt x="0" y="0"/>
                      </a:moveTo>
                      <a:lnTo>
                        <a:pt x="0" y="18"/>
                      </a:lnTo>
                      <a:lnTo>
                        <a:pt x="0" y="0"/>
                      </a:lnTo>
                    </a:path>
                  </a:pathLst>
                </a:custGeom>
                <a:solidFill>
                  <a:srgbClr val="FAFD00"/>
                </a:solidFill>
                <a:ln w="9525" cap="rnd">
                  <a:noFill/>
                  <a:round/>
                  <a:headEnd/>
                  <a:tailEnd/>
                </a:ln>
              </p:spPr>
              <p:txBody>
                <a:bodyPr/>
                <a:lstStyle/>
                <a:p>
                  <a:endParaRPr lang="zh-CN" altLang="en-US"/>
                </a:p>
              </p:txBody>
            </p:sp>
            <p:sp>
              <p:nvSpPr>
                <p:cNvPr id="72479" name="Freeform 3168"/>
                <p:cNvSpPr>
                  <a:spLocks/>
                </p:cNvSpPr>
                <p:nvPr/>
              </p:nvSpPr>
              <p:spPr bwMode="auto">
                <a:xfrm>
                  <a:off x="5139" y="2749"/>
                  <a:ext cx="19" cy="1"/>
                </a:xfrm>
                <a:custGeom>
                  <a:avLst/>
                  <a:gdLst>
                    <a:gd name="T0" fmla="*/ 0 w 19"/>
                    <a:gd name="T1" fmla="*/ 0 h 1"/>
                    <a:gd name="T2" fmla="*/ 18 w 19"/>
                    <a:gd name="T3" fmla="*/ 0 h 1"/>
                    <a:gd name="T4" fmla="*/ 0 w 19"/>
                    <a:gd name="T5" fmla="*/ 0 h 1"/>
                    <a:gd name="T6" fmla="*/ 0 60000 65536"/>
                    <a:gd name="T7" fmla="*/ 0 60000 65536"/>
                    <a:gd name="T8" fmla="*/ 0 60000 65536"/>
                    <a:gd name="T9" fmla="*/ 0 w 19"/>
                    <a:gd name="T10" fmla="*/ 0 h 1"/>
                    <a:gd name="T11" fmla="*/ 19 w 19"/>
                    <a:gd name="T12" fmla="*/ 1 h 1"/>
                  </a:gdLst>
                  <a:ahLst/>
                  <a:cxnLst>
                    <a:cxn ang="T6">
                      <a:pos x="T0" y="T1"/>
                    </a:cxn>
                    <a:cxn ang="T7">
                      <a:pos x="T2" y="T3"/>
                    </a:cxn>
                    <a:cxn ang="T8">
                      <a:pos x="T4" y="T5"/>
                    </a:cxn>
                  </a:cxnLst>
                  <a:rect l="T9" t="T10" r="T11" b="T12"/>
                  <a:pathLst>
                    <a:path w="19" h="1">
                      <a:moveTo>
                        <a:pt x="0" y="0"/>
                      </a:moveTo>
                      <a:lnTo>
                        <a:pt x="18" y="0"/>
                      </a:lnTo>
                      <a:lnTo>
                        <a:pt x="0" y="0"/>
                      </a:lnTo>
                    </a:path>
                  </a:pathLst>
                </a:custGeom>
                <a:solidFill>
                  <a:srgbClr val="FAFD00"/>
                </a:solidFill>
                <a:ln w="9525" cap="rnd">
                  <a:noFill/>
                  <a:round/>
                  <a:headEnd/>
                  <a:tailEnd/>
                </a:ln>
              </p:spPr>
              <p:txBody>
                <a:bodyPr/>
                <a:lstStyle/>
                <a:p>
                  <a:endParaRPr lang="zh-CN" altLang="en-US"/>
                </a:p>
              </p:txBody>
            </p:sp>
            <p:sp>
              <p:nvSpPr>
                <p:cNvPr id="72480" name="Freeform 3169"/>
                <p:cNvSpPr>
                  <a:spLocks/>
                </p:cNvSpPr>
                <p:nvPr/>
              </p:nvSpPr>
              <p:spPr bwMode="auto">
                <a:xfrm>
                  <a:off x="5130" y="2749"/>
                  <a:ext cx="20" cy="19"/>
                </a:xfrm>
                <a:custGeom>
                  <a:avLst/>
                  <a:gdLst>
                    <a:gd name="T0" fmla="*/ 19 w 20"/>
                    <a:gd name="T1" fmla="*/ 18 h 19"/>
                    <a:gd name="T2" fmla="*/ 3 w 20"/>
                    <a:gd name="T3" fmla="*/ 0 h 19"/>
                    <a:gd name="T4" fmla="*/ 0 w 20"/>
                    <a:gd name="T5" fmla="*/ 0 h 19"/>
                    <a:gd name="T6" fmla="*/ 19 w 20"/>
                    <a:gd name="T7" fmla="*/ 18 h 19"/>
                    <a:gd name="T8" fmla="*/ 0 60000 65536"/>
                    <a:gd name="T9" fmla="*/ 0 60000 65536"/>
                    <a:gd name="T10" fmla="*/ 0 60000 65536"/>
                    <a:gd name="T11" fmla="*/ 0 60000 65536"/>
                    <a:gd name="T12" fmla="*/ 0 w 20"/>
                    <a:gd name="T13" fmla="*/ 0 h 19"/>
                    <a:gd name="T14" fmla="*/ 20 w 20"/>
                    <a:gd name="T15" fmla="*/ 19 h 19"/>
                  </a:gdLst>
                  <a:ahLst/>
                  <a:cxnLst>
                    <a:cxn ang="T8">
                      <a:pos x="T0" y="T1"/>
                    </a:cxn>
                    <a:cxn ang="T9">
                      <a:pos x="T2" y="T3"/>
                    </a:cxn>
                    <a:cxn ang="T10">
                      <a:pos x="T4" y="T5"/>
                    </a:cxn>
                    <a:cxn ang="T11">
                      <a:pos x="T6" y="T7"/>
                    </a:cxn>
                  </a:cxnLst>
                  <a:rect l="T12" t="T13" r="T14" b="T15"/>
                  <a:pathLst>
                    <a:path w="20" h="19">
                      <a:moveTo>
                        <a:pt x="19" y="18"/>
                      </a:moveTo>
                      <a:lnTo>
                        <a:pt x="3" y="0"/>
                      </a:lnTo>
                      <a:lnTo>
                        <a:pt x="0" y="0"/>
                      </a:lnTo>
                      <a:lnTo>
                        <a:pt x="19" y="18"/>
                      </a:lnTo>
                    </a:path>
                  </a:pathLst>
                </a:custGeom>
                <a:solidFill>
                  <a:srgbClr val="FAFD00"/>
                </a:solidFill>
                <a:ln w="9525" cap="rnd">
                  <a:noFill/>
                  <a:round/>
                  <a:headEnd/>
                  <a:tailEnd/>
                </a:ln>
              </p:spPr>
              <p:txBody>
                <a:bodyPr/>
                <a:lstStyle/>
                <a:p>
                  <a:endParaRPr lang="zh-CN" altLang="en-US"/>
                </a:p>
              </p:txBody>
            </p:sp>
            <p:sp>
              <p:nvSpPr>
                <p:cNvPr id="72481" name="Line 3170"/>
                <p:cNvSpPr>
                  <a:spLocks noChangeShapeType="1"/>
                </p:cNvSpPr>
                <p:nvPr/>
              </p:nvSpPr>
              <p:spPr bwMode="auto">
                <a:xfrm>
                  <a:off x="5157" y="2755"/>
                  <a:ext cx="16" cy="0"/>
                </a:xfrm>
                <a:prstGeom prst="line">
                  <a:avLst/>
                </a:prstGeom>
                <a:noFill/>
                <a:ln w="9525">
                  <a:noFill/>
                  <a:round/>
                  <a:headEnd type="none" w="sm" len="sm"/>
                  <a:tailEnd type="none" w="sm" len="sm"/>
                </a:ln>
              </p:spPr>
              <p:txBody>
                <a:bodyPr wrap="none" anchor="ctr"/>
                <a:lstStyle/>
                <a:p>
                  <a:endParaRPr lang="zh-CN" altLang="en-US"/>
                </a:p>
              </p:txBody>
            </p:sp>
            <p:sp>
              <p:nvSpPr>
                <p:cNvPr id="72482" name="Freeform 3171"/>
                <p:cNvSpPr>
                  <a:spLocks/>
                </p:cNvSpPr>
                <p:nvPr/>
              </p:nvSpPr>
              <p:spPr bwMode="auto">
                <a:xfrm>
                  <a:off x="5124" y="2741"/>
                  <a:ext cx="19" cy="19"/>
                </a:xfrm>
                <a:custGeom>
                  <a:avLst/>
                  <a:gdLst>
                    <a:gd name="T0" fmla="*/ 2 w 19"/>
                    <a:gd name="T1" fmla="*/ 18 h 19"/>
                    <a:gd name="T2" fmla="*/ 18 w 19"/>
                    <a:gd name="T3" fmla="*/ 0 h 19"/>
                    <a:gd name="T4" fmla="*/ 0 w 19"/>
                    <a:gd name="T5" fmla="*/ 18 h 19"/>
                    <a:gd name="T6" fmla="*/ 2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2" y="18"/>
                      </a:moveTo>
                      <a:lnTo>
                        <a:pt x="18" y="0"/>
                      </a:lnTo>
                      <a:lnTo>
                        <a:pt x="0" y="18"/>
                      </a:lnTo>
                      <a:lnTo>
                        <a:pt x="2" y="18"/>
                      </a:lnTo>
                    </a:path>
                  </a:pathLst>
                </a:custGeom>
                <a:solidFill>
                  <a:srgbClr val="FAFD00"/>
                </a:solidFill>
                <a:ln w="9525" cap="rnd">
                  <a:noFill/>
                  <a:round/>
                  <a:headEnd/>
                  <a:tailEnd/>
                </a:ln>
              </p:spPr>
              <p:txBody>
                <a:bodyPr/>
                <a:lstStyle/>
                <a:p>
                  <a:endParaRPr lang="zh-CN" altLang="en-US"/>
                </a:p>
              </p:txBody>
            </p:sp>
            <p:sp>
              <p:nvSpPr>
                <p:cNvPr id="72483" name="Freeform 3172"/>
                <p:cNvSpPr>
                  <a:spLocks/>
                </p:cNvSpPr>
                <p:nvPr/>
              </p:nvSpPr>
              <p:spPr bwMode="auto">
                <a:xfrm>
                  <a:off x="5124" y="2745"/>
                  <a:ext cx="19" cy="19"/>
                </a:xfrm>
                <a:custGeom>
                  <a:avLst/>
                  <a:gdLst>
                    <a:gd name="T0" fmla="*/ 18 w 19"/>
                    <a:gd name="T1" fmla="*/ 18 h 19"/>
                    <a:gd name="T2" fmla="*/ 0 w 19"/>
                    <a:gd name="T3" fmla="*/ 0 h 19"/>
                    <a:gd name="T4" fmla="*/ 18 w 19"/>
                    <a:gd name="T5" fmla="*/ 18 h 19"/>
                    <a:gd name="T6" fmla="*/ 18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18" y="18"/>
                      </a:moveTo>
                      <a:lnTo>
                        <a:pt x="0" y="0"/>
                      </a:lnTo>
                      <a:lnTo>
                        <a:pt x="18" y="18"/>
                      </a:lnTo>
                    </a:path>
                  </a:pathLst>
                </a:custGeom>
                <a:solidFill>
                  <a:srgbClr val="FAFD00"/>
                </a:solidFill>
                <a:ln w="9525" cap="rnd">
                  <a:noFill/>
                  <a:round/>
                  <a:headEnd/>
                  <a:tailEnd/>
                </a:ln>
              </p:spPr>
              <p:txBody>
                <a:bodyPr/>
                <a:lstStyle/>
                <a:p>
                  <a:endParaRPr lang="zh-CN" altLang="en-US"/>
                </a:p>
              </p:txBody>
            </p:sp>
            <p:sp>
              <p:nvSpPr>
                <p:cNvPr id="72484" name="Freeform 3173"/>
                <p:cNvSpPr>
                  <a:spLocks/>
                </p:cNvSpPr>
                <p:nvPr/>
              </p:nvSpPr>
              <p:spPr bwMode="auto">
                <a:xfrm>
                  <a:off x="5135" y="2747"/>
                  <a:ext cx="20" cy="19"/>
                </a:xfrm>
                <a:custGeom>
                  <a:avLst/>
                  <a:gdLst>
                    <a:gd name="T0" fmla="*/ 19 w 20"/>
                    <a:gd name="T1" fmla="*/ 0 h 19"/>
                    <a:gd name="T2" fmla="*/ 0 w 20"/>
                    <a:gd name="T3" fmla="*/ 18 h 19"/>
                    <a:gd name="T4" fmla="*/ 19 w 20"/>
                    <a:gd name="T5" fmla="*/ 9 h 19"/>
                    <a:gd name="T6" fmla="*/ 19 w 20"/>
                    <a:gd name="T7" fmla="*/ 0 h 19"/>
                    <a:gd name="T8" fmla="*/ 19 w 20"/>
                    <a:gd name="T9" fmla="*/ 0 h 19"/>
                    <a:gd name="T10" fmla="*/ 0 60000 65536"/>
                    <a:gd name="T11" fmla="*/ 0 60000 65536"/>
                    <a:gd name="T12" fmla="*/ 0 60000 65536"/>
                    <a:gd name="T13" fmla="*/ 0 60000 65536"/>
                    <a:gd name="T14" fmla="*/ 0 60000 65536"/>
                    <a:gd name="T15" fmla="*/ 0 w 20"/>
                    <a:gd name="T16" fmla="*/ 0 h 19"/>
                    <a:gd name="T17" fmla="*/ 20 w 20"/>
                    <a:gd name="T18" fmla="*/ 19 h 19"/>
                  </a:gdLst>
                  <a:ahLst/>
                  <a:cxnLst>
                    <a:cxn ang="T10">
                      <a:pos x="T0" y="T1"/>
                    </a:cxn>
                    <a:cxn ang="T11">
                      <a:pos x="T2" y="T3"/>
                    </a:cxn>
                    <a:cxn ang="T12">
                      <a:pos x="T4" y="T5"/>
                    </a:cxn>
                    <a:cxn ang="T13">
                      <a:pos x="T6" y="T7"/>
                    </a:cxn>
                    <a:cxn ang="T14">
                      <a:pos x="T8" y="T9"/>
                    </a:cxn>
                  </a:cxnLst>
                  <a:rect l="T15" t="T16" r="T17" b="T18"/>
                  <a:pathLst>
                    <a:path w="20" h="19">
                      <a:moveTo>
                        <a:pt x="19" y="0"/>
                      </a:moveTo>
                      <a:lnTo>
                        <a:pt x="0" y="18"/>
                      </a:lnTo>
                      <a:lnTo>
                        <a:pt x="19" y="9"/>
                      </a:lnTo>
                      <a:lnTo>
                        <a:pt x="19" y="0"/>
                      </a:lnTo>
                    </a:path>
                  </a:pathLst>
                </a:custGeom>
                <a:solidFill>
                  <a:srgbClr val="FAFD00"/>
                </a:solidFill>
                <a:ln w="9525" cap="rnd">
                  <a:noFill/>
                  <a:round/>
                  <a:headEnd/>
                  <a:tailEnd/>
                </a:ln>
              </p:spPr>
              <p:txBody>
                <a:bodyPr/>
                <a:lstStyle/>
                <a:p>
                  <a:endParaRPr lang="zh-CN" altLang="en-US"/>
                </a:p>
              </p:txBody>
            </p:sp>
            <p:sp>
              <p:nvSpPr>
                <p:cNvPr id="72485" name="Freeform 3174"/>
                <p:cNvSpPr>
                  <a:spLocks/>
                </p:cNvSpPr>
                <p:nvPr/>
              </p:nvSpPr>
              <p:spPr bwMode="auto">
                <a:xfrm>
                  <a:off x="5130" y="2749"/>
                  <a:ext cx="20" cy="19"/>
                </a:xfrm>
                <a:custGeom>
                  <a:avLst/>
                  <a:gdLst>
                    <a:gd name="T0" fmla="*/ 19 w 20"/>
                    <a:gd name="T1" fmla="*/ 18 h 19"/>
                    <a:gd name="T2" fmla="*/ 0 w 20"/>
                    <a:gd name="T3" fmla="*/ 0 h 19"/>
                    <a:gd name="T4" fmla="*/ 17 w 20"/>
                    <a:gd name="T5" fmla="*/ 18 h 19"/>
                    <a:gd name="T6" fmla="*/ 19 w 20"/>
                    <a:gd name="T7" fmla="*/ 18 h 19"/>
                    <a:gd name="T8" fmla="*/ 19 w 20"/>
                    <a:gd name="T9" fmla="*/ 18 h 19"/>
                    <a:gd name="T10" fmla="*/ 0 60000 65536"/>
                    <a:gd name="T11" fmla="*/ 0 60000 65536"/>
                    <a:gd name="T12" fmla="*/ 0 60000 65536"/>
                    <a:gd name="T13" fmla="*/ 0 60000 65536"/>
                    <a:gd name="T14" fmla="*/ 0 60000 65536"/>
                    <a:gd name="T15" fmla="*/ 0 w 20"/>
                    <a:gd name="T16" fmla="*/ 0 h 19"/>
                    <a:gd name="T17" fmla="*/ 20 w 20"/>
                    <a:gd name="T18" fmla="*/ 19 h 19"/>
                  </a:gdLst>
                  <a:ahLst/>
                  <a:cxnLst>
                    <a:cxn ang="T10">
                      <a:pos x="T0" y="T1"/>
                    </a:cxn>
                    <a:cxn ang="T11">
                      <a:pos x="T2" y="T3"/>
                    </a:cxn>
                    <a:cxn ang="T12">
                      <a:pos x="T4" y="T5"/>
                    </a:cxn>
                    <a:cxn ang="T13">
                      <a:pos x="T6" y="T7"/>
                    </a:cxn>
                    <a:cxn ang="T14">
                      <a:pos x="T8" y="T9"/>
                    </a:cxn>
                  </a:cxnLst>
                  <a:rect l="T15" t="T16" r="T17" b="T18"/>
                  <a:pathLst>
                    <a:path w="20" h="19">
                      <a:moveTo>
                        <a:pt x="19" y="18"/>
                      </a:moveTo>
                      <a:lnTo>
                        <a:pt x="0" y="0"/>
                      </a:lnTo>
                      <a:lnTo>
                        <a:pt x="17" y="18"/>
                      </a:lnTo>
                      <a:lnTo>
                        <a:pt x="19" y="18"/>
                      </a:lnTo>
                    </a:path>
                  </a:pathLst>
                </a:custGeom>
                <a:solidFill>
                  <a:srgbClr val="FAFD00"/>
                </a:solidFill>
                <a:ln w="9525" cap="rnd">
                  <a:noFill/>
                  <a:round/>
                  <a:headEnd/>
                  <a:tailEnd/>
                </a:ln>
              </p:spPr>
              <p:txBody>
                <a:bodyPr/>
                <a:lstStyle/>
                <a:p>
                  <a:endParaRPr lang="zh-CN" altLang="en-US"/>
                </a:p>
              </p:txBody>
            </p:sp>
            <p:sp>
              <p:nvSpPr>
                <p:cNvPr id="72486" name="Freeform 3175"/>
                <p:cNvSpPr>
                  <a:spLocks/>
                </p:cNvSpPr>
                <p:nvPr/>
              </p:nvSpPr>
              <p:spPr bwMode="auto">
                <a:xfrm>
                  <a:off x="5145" y="2755"/>
                  <a:ext cx="19" cy="1"/>
                </a:xfrm>
                <a:custGeom>
                  <a:avLst/>
                  <a:gdLst>
                    <a:gd name="T0" fmla="*/ 0 w 19"/>
                    <a:gd name="T1" fmla="*/ 0 h 1"/>
                    <a:gd name="T2" fmla="*/ 18 w 19"/>
                    <a:gd name="T3" fmla="*/ 0 h 1"/>
                    <a:gd name="T4" fmla="*/ 0 w 19"/>
                    <a:gd name="T5" fmla="*/ 0 h 1"/>
                    <a:gd name="T6" fmla="*/ 0 w 19"/>
                    <a:gd name="T7" fmla="*/ 0 h 1"/>
                    <a:gd name="T8" fmla="*/ 0 60000 65536"/>
                    <a:gd name="T9" fmla="*/ 0 60000 65536"/>
                    <a:gd name="T10" fmla="*/ 0 60000 65536"/>
                    <a:gd name="T11" fmla="*/ 0 60000 65536"/>
                    <a:gd name="T12" fmla="*/ 0 w 19"/>
                    <a:gd name="T13" fmla="*/ 0 h 1"/>
                    <a:gd name="T14" fmla="*/ 19 w 19"/>
                    <a:gd name="T15" fmla="*/ 1 h 1"/>
                  </a:gdLst>
                  <a:ahLst/>
                  <a:cxnLst>
                    <a:cxn ang="T8">
                      <a:pos x="T0" y="T1"/>
                    </a:cxn>
                    <a:cxn ang="T9">
                      <a:pos x="T2" y="T3"/>
                    </a:cxn>
                    <a:cxn ang="T10">
                      <a:pos x="T4" y="T5"/>
                    </a:cxn>
                    <a:cxn ang="T11">
                      <a:pos x="T6" y="T7"/>
                    </a:cxn>
                  </a:cxnLst>
                  <a:rect l="T12" t="T13" r="T14" b="T15"/>
                  <a:pathLst>
                    <a:path w="19" h="1">
                      <a:moveTo>
                        <a:pt x="0" y="0"/>
                      </a:moveTo>
                      <a:lnTo>
                        <a:pt x="18" y="0"/>
                      </a:lnTo>
                      <a:lnTo>
                        <a:pt x="0" y="0"/>
                      </a:lnTo>
                    </a:path>
                  </a:pathLst>
                </a:custGeom>
                <a:solidFill>
                  <a:srgbClr val="FAFD00"/>
                </a:solidFill>
                <a:ln w="9525" cap="rnd">
                  <a:noFill/>
                  <a:round/>
                  <a:headEnd/>
                  <a:tailEnd/>
                </a:ln>
              </p:spPr>
              <p:txBody>
                <a:bodyPr/>
                <a:lstStyle/>
                <a:p>
                  <a:endParaRPr lang="zh-CN" altLang="en-US"/>
                </a:p>
              </p:txBody>
            </p:sp>
            <p:sp>
              <p:nvSpPr>
                <p:cNvPr id="72487" name="Freeform 3176"/>
                <p:cNvSpPr>
                  <a:spLocks/>
                </p:cNvSpPr>
                <p:nvPr/>
              </p:nvSpPr>
              <p:spPr bwMode="auto">
                <a:xfrm>
                  <a:off x="5139" y="2755"/>
                  <a:ext cx="19" cy="19"/>
                </a:xfrm>
                <a:custGeom>
                  <a:avLst/>
                  <a:gdLst>
                    <a:gd name="T0" fmla="*/ 18 w 19"/>
                    <a:gd name="T1" fmla="*/ 18 h 19"/>
                    <a:gd name="T2" fmla="*/ 0 w 19"/>
                    <a:gd name="T3" fmla="*/ 0 h 19"/>
                    <a:gd name="T4" fmla="*/ 18 w 19"/>
                    <a:gd name="T5" fmla="*/ 18 h 19"/>
                    <a:gd name="T6" fmla="*/ 18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18" y="18"/>
                      </a:moveTo>
                      <a:lnTo>
                        <a:pt x="0" y="0"/>
                      </a:lnTo>
                      <a:lnTo>
                        <a:pt x="18" y="18"/>
                      </a:lnTo>
                    </a:path>
                  </a:pathLst>
                </a:custGeom>
                <a:solidFill>
                  <a:srgbClr val="FAFD00"/>
                </a:solidFill>
                <a:ln w="9525" cap="rnd">
                  <a:noFill/>
                  <a:round/>
                  <a:headEnd/>
                  <a:tailEnd/>
                </a:ln>
              </p:spPr>
              <p:txBody>
                <a:bodyPr/>
                <a:lstStyle/>
                <a:p>
                  <a:endParaRPr lang="zh-CN" altLang="en-US"/>
                </a:p>
              </p:txBody>
            </p:sp>
            <p:sp>
              <p:nvSpPr>
                <p:cNvPr id="72488" name="Freeform 3177"/>
                <p:cNvSpPr>
                  <a:spLocks/>
                </p:cNvSpPr>
                <p:nvPr/>
              </p:nvSpPr>
              <p:spPr bwMode="auto">
                <a:xfrm>
                  <a:off x="5131" y="2749"/>
                  <a:ext cx="20" cy="19"/>
                </a:xfrm>
                <a:custGeom>
                  <a:avLst/>
                  <a:gdLst>
                    <a:gd name="T0" fmla="*/ 19 w 20"/>
                    <a:gd name="T1" fmla="*/ 18 h 19"/>
                    <a:gd name="T2" fmla="*/ 0 w 20"/>
                    <a:gd name="T3" fmla="*/ 0 h 19"/>
                    <a:gd name="T4" fmla="*/ 19 w 20"/>
                    <a:gd name="T5" fmla="*/ 18 h 19"/>
                    <a:gd name="T6" fmla="*/ 0 60000 65536"/>
                    <a:gd name="T7" fmla="*/ 0 60000 65536"/>
                    <a:gd name="T8" fmla="*/ 0 60000 65536"/>
                    <a:gd name="T9" fmla="*/ 0 w 20"/>
                    <a:gd name="T10" fmla="*/ 0 h 19"/>
                    <a:gd name="T11" fmla="*/ 20 w 20"/>
                    <a:gd name="T12" fmla="*/ 19 h 19"/>
                  </a:gdLst>
                  <a:ahLst/>
                  <a:cxnLst>
                    <a:cxn ang="T6">
                      <a:pos x="T0" y="T1"/>
                    </a:cxn>
                    <a:cxn ang="T7">
                      <a:pos x="T2" y="T3"/>
                    </a:cxn>
                    <a:cxn ang="T8">
                      <a:pos x="T4" y="T5"/>
                    </a:cxn>
                  </a:cxnLst>
                  <a:rect l="T9" t="T10" r="T11" b="T12"/>
                  <a:pathLst>
                    <a:path w="20" h="19">
                      <a:moveTo>
                        <a:pt x="19" y="18"/>
                      </a:moveTo>
                      <a:lnTo>
                        <a:pt x="0" y="0"/>
                      </a:lnTo>
                      <a:lnTo>
                        <a:pt x="19" y="18"/>
                      </a:lnTo>
                    </a:path>
                  </a:pathLst>
                </a:custGeom>
                <a:solidFill>
                  <a:srgbClr val="FAFD00"/>
                </a:solidFill>
                <a:ln w="9525" cap="rnd">
                  <a:noFill/>
                  <a:round/>
                  <a:headEnd/>
                  <a:tailEnd/>
                </a:ln>
              </p:spPr>
              <p:txBody>
                <a:bodyPr/>
                <a:lstStyle/>
                <a:p>
                  <a:endParaRPr lang="zh-CN" altLang="en-US"/>
                </a:p>
              </p:txBody>
            </p:sp>
            <p:sp>
              <p:nvSpPr>
                <p:cNvPr id="72489" name="Freeform 3178"/>
                <p:cNvSpPr>
                  <a:spLocks/>
                </p:cNvSpPr>
                <p:nvPr/>
              </p:nvSpPr>
              <p:spPr bwMode="auto">
                <a:xfrm>
                  <a:off x="5135" y="2751"/>
                  <a:ext cx="20" cy="20"/>
                </a:xfrm>
                <a:custGeom>
                  <a:avLst/>
                  <a:gdLst>
                    <a:gd name="T0" fmla="*/ 0 w 20"/>
                    <a:gd name="T1" fmla="*/ 0 h 20"/>
                    <a:gd name="T2" fmla="*/ 19 w 20"/>
                    <a:gd name="T3" fmla="*/ 19 h 20"/>
                    <a:gd name="T4" fmla="*/ 0 w 20"/>
                    <a:gd name="T5" fmla="*/ 0 h 20"/>
                    <a:gd name="T6" fmla="*/ 0 60000 65536"/>
                    <a:gd name="T7" fmla="*/ 0 60000 65536"/>
                    <a:gd name="T8" fmla="*/ 0 60000 65536"/>
                    <a:gd name="T9" fmla="*/ 0 w 20"/>
                    <a:gd name="T10" fmla="*/ 0 h 20"/>
                    <a:gd name="T11" fmla="*/ 20 w 20"/>
                    <a:gd name="T12" fmla="*/ 20 h 20"/>
                  </a:gdLst>
                  <a:ahLst/>
                  <a:cxnLst>
                    <a:cxn ang="T6">
                      <a:pos x="T0" y="T1"/>
                    </a:cxn>
                    <a:cxn ang="T7">
                      <a:pos x="T2" y="T3"/>
                    </a:cxn>
                    <a:cxn ang="T8">
                      <a:pos x="T4" y="T5"/>
                    </a:cxn>
                  </a:cxnLst>
                  <a:rect l="T9" t="T10" r="T11" b="T12"/>
                  <a:pathLst>
                    <a:path w="20" h="20">
                      <a:moveTo>
                        <a:pt x="0" y="0"/>
                      </a:moveTo>
                      <a:lnTo>
                        <a:pt x="19" y="19"/>
                      </a:lnTo>
                      <a:lnTo>
                        <a:pt x="0" y="0"/>
                      </a:lnTo>
                    </a:path>
                  </a:pathLst>
                </a:custGeom>
                <a:solidFill>
                  <a:srgbClr val="FAFD00"/>
                </a:solidFill>
                <a:ln w="9525" cap="rnd">
                  <a:noFill/>
                  <a:round/>
                  <a:headEnd/>
                  <a:tailEnd/>
                </a:ln>
              </p:spPr>
              <p:txBody>
                <a:bodyPr/>
                <a:lstStyle/>
                <a:p>
                  <a:endParaRPr lang="zh-CN" altLang="en-US"/>
                </a:p>
              </p:txBody>
            </p:sp>
            <p:sp>
              <p:nvSpPr>
                <p:cNvPr id="72490" name="Freeform 3179"/>
                <p:cNvSpPr>
                  <a:spLocks/>
                </p:cNvSpPr>
                <p:nvPr/>
              </p:nvSpPr>
              <p:spPr bwMode="auto">
                <a:xfrm>
                  <a:off x="5136" y="2759"/>
                  <a:ext cx="1" cy="20"/>
                </a:xfrm>
                <a:custGeom>
                  <a:avLst/>
                  <a:gdLst>
                    <a:gd name="T0" fmla="*/ 0 w 1"/>
                    <a:gd name="T1" fmla="*/ 0 h 20"/>
                    <a:gd name="T2" fmla="*/ 0 w 1"/>
                    <a:gd name="T3" fmla="*/ 19 h 20"/>
                    <a:gd name="T4" fmla="*/ 0 w 1"/>
                    <a:gd name="T5" fmla="*/ 0 h 20"/>
                    <a:gd name="T6" fmla="*/ 0 60000 65536"/>
                    <a:gd name="T7" fmla="*/ 0 60000 65536"/>
                    <a:gd name="T8" fmla="*/ 0 60000 65536"/>
                    <a:gd name="T9" fmla="*/ 0 w 1"/>
                    <a:gd name="T10" fmla="*/ 0 h 20"/>
                    <a:gd name="T11" fmla="*/ 1 w 1"/>
                    <a:gd name="T12" fmla="*/ 20 h 20"/>
                  </a:gdLst>
                  <a:ahLst/>
                  <a:cxnLst>
                    <a:cxn ang="T6">
                      <a:pos x="T0" y="T1"/>
                    </a:cxn>
                    <a:cxn ang="T7">
                      <a:pos x="T2" y="T3"/>
                    </a:cxn>
                    <a:cxn ang="T8">
                      <a:pos x="T4" y="T5"/>
                    </a:cxn>
                  </a:cxnLst>
                  <a:rect l="T9" t="T10" r="T11" b="T12"/>
                  <a:pathLst>
                    <a:path w="1" h="20">
                      <a:moveTo>
                        <a:pt x="0" y="0"/>
                      </a:moveTo>
                      <a:lnTo>
                        <a:pt x="0" y="19"/>
                      </a:lnTo>
                      <a:lnTo>
                        <a:pt x="0" y="0"/>
                      </a:lnTo>
                    </a:path>
                  </a:pathLst>
                </a:custGeom>
                <a:solidFill>
                  <a:srgbClr val="FAFD00"/>
                </a:solidFill>
                <a:ln w="9525" cap="rnd">
                  <a:noFill/>
                  <a:round/>
                  <a:headEnd/>
                  <a:tailEnd/>
                </a:ln>
              </p:spPr>
              <p:txBody>
                <a:bodyPr/>
                <a:lstStyle/>
                <a:p>
                  <a:endParaRPr lang="zh-CN" altLang="en-US"/>
                </a:p>
              </p:txBody>
            </p:sp>
            <p:sp>
              <p:nvSpPr>
                <p:cNvPr id="72491" name="Freeform 3180"/>
                <p:cNvSpPr>
                  <a:spLocks/>
                </p:cNvSpPr>
                <p:nvPr/>
              </p:nvSpPr>
              <p:spPr bwMode="auto">
                <a:xfrm>
                  <a:off x="5094" y="2751"/>
                  <a:ext cx="38" cy="20"/>
                </a:xfrm>
                <a:custGeom>
                  <a:avLst/>
                  <a:gdLst>
                    <a:gd name="T0" fmla="*/ 18 w 38"/>
                    <a:gd name="T1" fmla="*/ 9 h 20"/>
                    <a:gd name="T2" fmla="*/ 20 w 38"/>
                    <a:gd name="T3" fmla="*/ 7 h 20"/>
                    <a:gd name="T4" fmla="*/ 22 w 38"/>
                    <a:gd name="T5" fmla="*/ 7 h 20"/>
                    <a:gd name="T6" fmla="*/ 24 w 38"/>
                    <a:gd name="T7" fmla="*/ 7 h 20"/>
                    <a:gd name="T8" fmla="*/ 26 w 38"/>
                    <a:gd name="T9" fmla="*/ 7 h 20"/>
                    <a:gd name="T10" fmla="*/ 28 w 38"/>
                    <a:gd name="T11" fmla="*/ 4 h 20"/>
                    <a:gd name="T12" fmla="*/ 30 w 38"/>
                    <a:gd name="T13" fmla="*/ 4 h 20"/>
                    <a:gd name="T14" fmla="*/ 32 w 38"/>
                    <a:gd name="T15" fmla="*/ 2 h 20"/>
                    <a:gd name="T16" fmla="*/ 34 w 38"/>
                    <a:gd name="T17" fmla="*/ 2 h 20"/>
                    <a:gd name="T18" fmla="*/ 36 w 38"/>
                    <a:gd name="T19" fmla="*/ 0 h 20"/>
                    <a:gd name="T20" fmla="*/ 37 w 38"/>
                    <a:gd name="T21" fmla="*/ 0 h 20"/>
                    <a:gd name="T22" fmla="*/ 37 w 38"/>
                    <a:gd name="T23" fmla="*/ 2 h 20"/>
                    <a:gd name="T24" fmla="*/ 36 w 38"/>
                    <a:gd name="T25" fmla="*/ 2 h 20"/>
                    <a:gd name="T26" fmla="*/ 36 w 38"/>
                    <a:gd name="T27" fmla="*/ 4 h 20"/>
                    <a:gd name="T28" fmla="*/ 34 w 38"/>
                    <a:gd name="T29" fmla="*/ 4 h 20"/>
                    <a:gd name="T30" fmla="*/ 32 w 38"/>
                    <a:gd name="T31" fmla="*/ 7 h 20"/>
                    <a:gd name="T32" fmla="*/ 30 w 38"/>
                    <a:gd name="T33" fmla="*/ 7 h 20"/>
                    <a:gd name="T34" fmla="*/ 28 w 38"/>
                    <a:gd name="T35" fmla="*/ 7 h 20"/>
                    <a:gd name="T36" fmla="*/ 26 w 38"/>
                    <a:gd name="T37" fmla="*/ 9 h 20"/>
                    <a:gd name="T38" fmla="*/ 24 w 38"/>
                    <a:gd name="T39" fmla="*/ 9 h 20"/>
                    <a:gd name="T40" fmla="*/ 22 w 38"/>
                    <a:gd name="T41" fmla="*/ 11 h 20"/>
                    <a:gd name="T42" fmla="*/ 20 w 38"/>
                    <a:gd name="T43" fmla="*/ 11 h 20"/>
                    <a:gd name="T44" fmla="*/ 18 w 38"/>
                    <a:gd name="T45" fmla="*/ 11 h 20"/>
                    <a:gd name="T46" fmla="*/ 16 w 38"/>
                    <a:gd name="T47" fmla="*/ 14 h 20"/>
                    <a:gd name="T48" fmla="*/ 14 w 38"/>
                    <a:gd name="T49" fmla="*/ 14 h 20"/>
                    <a:gd name="T50" fmla="*/ 12 w 38"/>
                    <a:gd name="T51" fmla="*/ 14 h 20"/>
                    <a:gd name="T52" fmla="*/ 12 w 38"/>
                    <a:gd name="T53" fmla="*/ 16 h 20"/>
                    <a:gd name="T54" fmla="*/ 10 w 38"/>
                    <a:gd name="T55" fmla="*/ 16 h 20"/>
                    <a:gd name="T56" fmla="*/ 8 w 38"/>
                    <a:gd name="T57" fmla="*/ 19 h 20"/>
                    <a:gd name="T58" fmla="*/ 6 w 38"/>
                    <a:gd name="T59" fmla="*/ 19 h 20"/>
                    <a:gd name="T60" fmla="*/ 4 w 38"/>
                    <a:gd name="T61" fmla="*/ 19 h 20"/>
                    <a:gd name="T62" fmla="*/ 2 w 38"/>
                    <a:gd name="T63" fmla="*/ 19 h 20"/>
                    <a:gd name="T64" fmla="*/ 0 w 38"/>
                    <a:gd name="T65" fmla="*/ 19 h 20"/>
                    <a:gd name="T66" fmla="*/ 2 w 38"/>
                    <a:gd name="T67" fmla="*/ 19 h 20"/>
                    <a:gd name="T68" fmla="*/ 4 w 38"/>
                    <a:gd name="T69" fmla="*/ 16 h 20"/>
                    <a:gd name="T70" fmla="*/ 6 w 38"/>
                    <a:gd name="T71" fmla="*/ 16 h 20"/>
                    <a:gd name="T72" fmla="*/ 6 w 38"/>
                    <a:gd name="T73" fmla="*/ 14 h 20"/>
                    <a:gd name="T74" fmla="*/ 8 w 38"/>
                    <a:gd name="T75" fmla="*/ 14 h 20"/>
                    <a:gd name="T76" fmla="*/ 10 w 38"/>
                    <a:gd name="T77" fmla="*/ 11 h 20"/>
                    <a:gd name="T78" fmla="*/ 12 w 38"/>
                    <a:gd name="T79" fmla="*/ 11 h 20"/>
                    <a:gd name="T80" fmla="*/ 14 w 38"/>
                    <a:gd name="T81" fmla="*/ 11 h 20"/>
                    <a:gd name="T82" fmla="*/ 16 w 38"/>
                    <a:gd name="T83" fmla="*/ 9 h 20"/>
                    <a:gd name="T84" fmla="*/ 18 w 38"/>
                    <a:gd name="T85" fmla="*/ 9 h 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8"/>
                    <a:gd name="T130" fmla="*/ 0 h 20"/>
                    <a:gd name="T131" fmla="*/ 38 w 38"/>
                    <a:gd name="T132" fmla="*/ 20 h 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8" h="20">
                      <a:moveTo>
                        <a:pt x="18" y="9"/>
                      </a:moveTo>
                      <a:lnTo>
                        <a:pt x="20" y="7"/>
                      </a:lnTo>
                      <a:lnTo>
                        <a:pt x="22" y="7"/>
                      </a:lnTo>
                      <a:lnTo>
                        <a:pt x="24" y="7"/>
                      </a:lnTo>
                      <a:lnTo>
                        <a:pt x="26" y="7"/>
                      </a:lnTo>
                      <a:lnTo>
                        <a:pt x="28" y="4"/>
                      </a:lnTo>
                      <a:lnTo>
                        <a:pt x="30" y="4"/>
                      </a:lnTo>
                      <a:lnTo>
                        <a:pt x="32" y="2"/>
                      </a:lnTo>
                      <a:lnTo>
                        <a:pt x="34" y="2"/>
                      </a:lnTo>
                      <a:lnTo>
                        <a:pt x="36" y="0"/>
                      </a:lnTo>
                      <a:lnTo>
                        <a:pt x="37" y="0"/>
                      </a:lnTo>
                      <a:lnTo>
                        <a:pt x="37" y="2"/>
                      </a:lnTo>
                      <a:lnTo>
                        <a:pt x="36" y="2"/>
                      </a:lnTo>
                      <a:lnTo>
                        <a:pt x="36" y="4"/>
                      </a:lnTo>
                      <a:lnTo>
                        <a:pt x="34" y="4"/>
                      </a:lnTo>
                      <a:lnTo>
                        <a:pt x="32" y="7"/>
                      </a:lnTo>
                      <a:lnTo>
                        <a:pt x="30" y="7"/>
                      </a:lnTo>
                      <a:lnTo>
                        <a:pt x="28" y="7"/>
                      </a:lnTo>
                      <a:lnTo>
                        <a:pt x="26" y="9"/>
                      </a:lnTo>
                      <a:lnTo>
                        <a:pt x="24" y="9"/>
                      </a:lnTo>
                      <a:lnTo>
                        <a:pt x="22" y="11"/>
                      </a:lnTo>
                      <a:lnTo>
                        <a:pt x="20" y="11"/>
                      </a:lnTo>
                      <a:lnTo>
                        <a:pt x="18" y="11"/>
                      </a:lnTo>
                      <a:lnTo>
                        <a:pt x="16" y="14"/>
                      </a:lnTo>
                      <a:lnTo>
                        <a:pt x="14" y="14"/>
                      </a:lnTo>
                      <a:lnTo>
                        <a:pt x="12" y="14"/>
                      </a:lnTo>
                      <a:lnTo>
                        <a:pt x="12" y="16"/>
                      </a:lnTo>
                      <a:lnTo>
                        <a:pt x="10" y="16"/>
                      </a:lnTo>
                      <a:lnTo>
                        <a:pt x="8" y="19"/>
                      </a:lnTo>
                      <a:lnTo>
                        <a:pt x="6" y="19"/>
                      </a:lnTo>
                      <a:lnTo>
                        <a:pt x="4" y="19"/>
                      </a:lnTo>
                      <a:lnTo>
                        <a:pt x="2" y="19"/>
                      </a:lnTo>
                      <a:lnTo>
                        <a:pt x="0" y="19"/>
                      </a:lnTo>
                      <a:lnTo>
                        <a:pt x="2" y="19"/>
                      </a:lnTo>
                      <a:lnTo>
                        <a:pt x="4" y="16"/>
                      </a:lnTo>
                      <a:lnTo>
                        <a:pt x="6" y="16"/>
                      </a:lnTo>
                      <a:lnTo>
                        <a:pt x="6" y="14"/>
                      </a:lnTo>
                      <a:lnTo>
                        <a:pt x="8" y="14"/>
                      </a:lnTo>
                      <a:lnTo>
                        <a:pt x="10" y="11"/>
                      </a:lnTo>
                      <a:lnTo>
                        <a:pt x="12" y="11"/>
                      </a:lnTo>
                      <a:lnTo>
                        <a:pt x="14" y="11"/>
                      </a:lnTo>
                      <a:lnTo>
                        <a:pt x="16" y="9"/>
                      </a:lnTo>
                      <a:lnTo>
                        <a:pt x="18" y="9"/>
                      </a:lnTo>
                    </a:path>
                  </a:pathLst>
                </a:custGeom>
                <a:solidFill>
                  <a:srgbClr val="FAFD00"/>
                </a:solidFill>
                <a:ln w="9525" cap="rnd">
                  <a:noFill/>
                  <a:round/>
                  <a:headEnd/>
                  <a:tailEnd/>
                </a:ln>
              </p:spPr>
              <p:txBody>
                <a:bodyPr/>
                <a:lstStyle/>
                <a:p>
                  <a:endParaRPr lang="zh-CN" altLang="en-US"/>
                </a:p>
              </p:txBody>
            </p:sp>
            <p:sp>
              <p:nvSpPr>
                <p:cNvPr id="72492" name="Freeform 3181"/>
                <p:cNvSpPr>
                  <a:spLocks/>
                </p:cNvSpPr>
                <p:nvPr/>
              </p:nvSpPr>
              <p:spPr bwMode="auto">
                <a:xfrm>
                  <a:off x="5094" y="2755"/>
                  <a:ext cx="42" cy="19"/>
                </a:xfrm>
                <a:custGeom>
                  <a:avLst/>
                  <a:gdLst>
                    <a:gd name="T0" fmla="*/ 20 w 42"/>
                    <a:gd name="T1" fmla="*/ 7 h 19"/>
                    <a:gd name="T2" fmla="*/ 22 w 42"/>
                    <a:gd name="T3" fmla="*/ 7 h 19"/>
                    <a:gd name="T4" fmla="*/ 24 w 42"/>
                    <a:gd name="T5" fmla="*/ 7 h 19"/>
                    <a:gd name="T6" fmla="*/ 26 w 42"/>
                    <a:gd name="T7" fmla="*/ 7 h 19"/>
                    <a:gd name="T8" fmla="*/ 28 w 42"/>
                    <a:gd name="T9" fmla="*/ 5 h 19"/>
                    <a:gd name="T10" fmla="*/ 30 w 42"/>
                    <a:gd name="T11" fmla="*/ 5 h 19"/>
                    <a:gd name="T12" fmla="*/ 32 w 42"/>
                    <a:gd name="T13" fmla="*/ 5 h 19"/>
                    <a:gd name="T14" fmla="*/ 34 w 42"/>
                    <a:gd name="T15" fmla="*/ 5 h 19"/>
                    <a:gd name="T16" fmla="*/ 36 w 42"/>
                    <a:gd name="T17" fmla="*/ 2 h 19"/>
                    <a:gd name="T18" fmla="*/ 38 w 42"/>
                    <a:gd name="T19" fmla="*/ 2 h 19"/>
                    <a:gd name="T20" fmla="*/ 40 w 42"/>
                    <a:gd name="T21" fmla="*/ 0 h 19"/>
                    <a:gd name="T22" fmla="*/ 41 w 42"/>
                    <a:gd name="T23" fmla="*/ 0 h 19"/>
                    <a:gd name="T24" fmla="*/ 41 w 42"/>
                    <a:gd name="T25" fmla="*/ 2 h 19"/>
                    <a:gd name="T26" fmla="*/ 40 w 42"/>
                    <a:gd name="T27" fmla="*/ 2 h 19"/>
                    <a:gd name="T28" fmla="*/ 40 w 42"/>
                    <a:gd name="T29" fmla="*/ 5 h 19"/>
                    <a:gd name="T30" fmla="*/ 38 w 42"/>
                    <a:gd name="T31" fmla="*/ 5 h 19"/>
                    <a:gd name="T32" fmla="*/ 36 w 42"/>
                    <a:gd name="T33" fmla="*/ 5 h 19"/>
                    <a:gd name="T34" fmla="*/ 34 w 42"/>
                    <a:gd name="T35" fmla="*/ 7 h 19"/>
                    <a:gd name="T36" fmla="*/ 32 w 42"/>
                    <a:gd name="T37" fmla="*/ 7 h 19"/>
                    <a:gd name="T38" fmla="*/ 30 w 42"/>
                    <a:gd name="T39" fmla="*/ 7 h 19"/>
                    <a:gd name="T40" fmla="*/ 28 w 42"/>
                    <a:gd name="T41" fmla="*/ 9 h 19"/>
                    <a:gd name="T42" fmla="*/ 26 w 42"/>
                    <a:gd name="T43" fmla="*/ 9 h 19"/>
                    <a:gd name="T44" fmla="*/ 24 w 42"/>
                    <a:gd name="T45" fmla="*/ 11 h 19"/>
                    <a:gd name="T46" fmla="*/ 22 w 42"/>
                    <a:gd name="T47" fmla="*/ 11 h 19"/>
                    <a:gd name="T48" fmla="*/ 20 w 42"/>
                    <a:gd name="T49" fmla="*/ 11 h 19"/>
                    <a:gd name="T50" fmla="*/ 18 w 42"/>
                    <a:gd name="T51" fmla="*/ 14 h 19"/>
                    <a:gd name="T52" fmla="*/ 16 w 42"/>
                    <a:gd name="T53" fmla="*/ 14 h 19"/>
                    <a:gd name="T54" fmla="*/ 14 w 42"/>
                    <a:gd name="T55" fmla="*/ 14 h 19"/>
                    <a:gd name="T56" fmla="*/ 12 w 42"/>
                    <a:gd name="T57" fmla="*/ 16 h 19"/>
                    <a:gd name="T58" fmla="*/ 10 w 42"/>
                    <a:gd name="T59" fmla="*/ 16 h 19"/>
                    <a:gd name="T60" fmla="*/ 8 w 42"/>
                    <a:gd name="T61" fmla="*/ 16 h 19"/>
                    <a:gd name="T62" fmla="*/ 8 w 42"/>
                    <a:gd name="T63" fmla="*/ 18 h 19"/>
                    <a:gd name="T64" fmla="*/ 6 w 42"/>
                    <a:gd name="T65" fmla="*/ 18 h 19"/>
                    <a:gd name="T66" fmla="*/ 4 w 42"/>
                    <a:gd name="T67" fmla="*/ 18 h 19"/>
                    <a:gd name="T68" fmla="*/ 2 w 42"/>
                    <a:gd name="T69" fmla="*/ 18 h 19"/>
                    <a:gd name="T70" fmla="*/ 0 w 42"/>
                    <a:gd name="T71" fmla="*/ 18 h 19"/>
                    <a:gd name="T72" fmla="*/ 2 w 42"/>
                    <a:gd name="T73" fmla="*/ 18 h 19"/>
                    <a:gd name="T74" fmla="*/ 4 w 42"/>
                    <a:gd name="T75" fmla="*/ 16 h 19"/>
                    <a:gd name="T76" fmla="*/ 6 w 42"/>
                    <a:gd name="T77" fmla="*/ 14 h 19"/>
                    <a:gd name="T78" fmla="*/ 8 w 42"/>
                    <a:gd name="T79" fmla="*/ 14 h 19"/>
                    <a:gd name="T80" fmla="*/ 10 w 42"/>
                    <a:gd name="T81" fmla="*/ 14 h 19"/>
                    <a:gd name="T82" fmla="*/ 12 w 42"/>
                    <a:gd name="T83" fmla="*/ 11 h 19"/>
                    <a:gd name="T84" fmla="*/ 14 w 42"/>
                    <a:gd name="T85" fmla="*/ 11 h 19"/>
                    <a:gd name="T86" fmla="*/ 16 w 42"/>
                    <a:gd name="T87" fmla="*/ 11 h 19"/>
                    <a:gd name="T88" fmla="*/ 18 w 42"/>
                    <a:gd name="T89" fmla="*/ 9 h 19"/>
                    <a:gd name="T90" fmla="*/ 20 w 42"/>
                    <a:gd name="T91" fmla="*/ 7 h 1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2"/>
                    <a:gd name="T139" fmla="*/ 0 h 19"/>
                    <a:gd name="T140" fmla="*/ 42 w 42"/>
                    <a:gd name="T141" fmla="*/ 19 h 1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2" h="19">
                      <a:moveTo>
                        <a:pt x="20" y="7"/>
                      </a:moveTo>
                      <a:lnTo>
                        <a:pt x="22" y="7"/>
                      </a:lnTo>
                      <a:lnTo>
                        <a:pt x="24" y="7"/>
                      </a:lnTo>
                      <a:lnTo>
                        <a:pt x="26" y="7"/>
                      </a:lnTo>
                      <a:lnTo>
                        <a:pt x="28" y="5"/>
                      </a:lnTo>
                      <a:lnTo>
                        <a:pt x="30" y="5"/>
                      </a:lnTo>
                      <a:lnTo>
                        <a:pt x="32" y="5"/>
                      </a:lnTo>
                      <a:lnTo>
                        <a:pt x="34" y="5"/>
                      </a:lnTo>
                      <a:lnTo>
                        <a:pt x="36" y="2"/>
                      </a:lnTo>
                      <a:lnTo>
                        <a:pt x="38" y="2"/>
                      </a:lnTo>
                      <a:lnTo>
                        <a:pt x="40" y="0"/>
                      </a:lnTo>
                      <a:lnTo>
                        <a:pt x="41" y="0"/>
                      </a:lnTo>
                      <a:lnTo>
                        <a:pt x="41" y="2"/>
                      </a:lnTo>
                      <a:lnTo>
                        <a:pt x="40" y="2"/>
                      </a:lnTo>
                      <a:lnTo>
                        <a:pt x="40" y="5"/>
                      </a:lnTo>
                      <a:lnTo>
                        <a:pt x="38" y="5"/>
                      </a:lnTo>
                      <a:lnTo>
                        <a:pt x="36" y="5"/>
                      </a:lnTo>
                      <a:lnTo>
                        <a:pt x="34" y="7"/>
                      </a:lnTo>
                      <a:lnTo>
                        <a:pt x="32" y="7"/>
                      </a:lnTo>
                      <a:lnTo>
                        <a:pt x="30" y="7"/>
                      </a:lnTo>
                      <a:lnTo>
                        <a:pt x="28" y="9"/>
                      </a:lnTo>
                      <a:lnTo>
                        <a:pt x="26" y="9"/>
                      </a:lnTo>
                      <a:lnTo>
                        <a:pt x="24" y="11"/>
                      </a:lnTo>
                      <a:lnTo>
                        <a:pt x="22" y="11"/>
                      </a:lnTo>
                      <a:lnTo>
                        <a:pt x="20" y="11"/>
                      </a:lnTo>
                      <a:lnTo>
                        <a:pt x="18" y="14"/>
                      </a:lnTo>
                      <a:lnTo>
                        <a:pt x="16" y="14"/>
                      </a:lnTo>
                      <a:lnTo>
                        <a:pt x="14" y="14"/>
                      </a:lnTo>
                      <a:lnTo>
                        <a:pt x="12" y="16"/>
                      </a:lnTo>
                      <a:lnTo>
                        <a:pt x="10" y="16"/>
                      </a:lnTo>
                      <a:lnTo>
                        <a:pt x="8" y="16"/>
                      </a:lnTo>
                      <a:lnTo>
                        <a:pt x="8" y="18"/>
                      </a:lnTo>
                      <a:lnTo>
                        <a:pt x="6" y="18"/>
                      </a:lnTo>
                      <a:lnTo>
                        <a:pt x="4" y="18"/>
                      </a:lnTo>
                      <a:lnTo>
                        <a:pt x="2" y="18"/>
                      </a:lnTo>
                      <a:lnTo>
                        <a:pt x="0" y="18"/>
                      </a:lnTo>
                      <a:lnTo>
                        <a:pt x="2" y="18"/>
                      </a:lnTo>
                      <a:lnTo>
                        <a:pt x="4" y="16"/>
                      </a:lnTo>
                      <a:lnTo>
                        <a:pt x="6" y="14"/>
                      </a:lnTo>
                      <a:lnTo>
                        <a:pt x="8" y="14"/>
                      </a:lnTo>
                      <a:lnTo>
                        <a:pt x="10" y="14"/>
                      </a:lnTo>
                      <a:lnTo>
                        <a:pt x="12" y="11"/>
                      </a:lnTo>
                      <a:lnTo>
                        <a:pt x="14" y="11"/>
                      </a:lnTo>
                      <a:lnTo>
                        <a:pt x="16" y="11"/>
                      </a:lnTo>
                      <a:lnTo>
                        <a:pt x="18" y="9"/>
                      </a:lnTo>
                      <a:lnTo>
                        <a:pt x="20" y="7"/>
                      </a:lnTo>
                    </a:path>
                  </a:pathLst>
                </a:custGeom>
                <a:solidFill>
                  <a:srgbClr val="FAFD00"/>
                </a:solidFill>
                <a:ln w="9525" cap="rnd">
                  <a:noFill/>
                  <a:round/>
                  <a:headEnd/>
                  <a:tailEnd/>
                </a:ln>
              </p:spPr>
              <p:txBody>
                <a:bodyPr/>
                <a:lstStyle/>
                <a:p>
                  <a:endParaRPr lang="zh-CN" altLang="en-US"/>
                </a:p>
              </p:txBody>
            </p:sp>
            <p:sp>
              <p:nvSpPr>
                <p:cNvPr id="72493" name="Freeform 3182"/>
                <p:cNvSpPr>
                  <a:spLocks/>
                </p:cNvSpPr>
                <p:nvPr/>
              </p:nvSpPr>
              <p:spPr bwMode="auto">
                <a:xfrm>
                  <a:off x="5089" y="2751"/>
                  <a:ext cx="40" cy="20"/>
                </a:xfrm>
                <a:custGeom>
                  <a:avLst/>
                  <a:gdLst>
                    <a:gd name="T0" fmla="*/ 19 w 40"/>
                    <a:gd name="T1" fmla="*/ 7 h 20"/>
                    <a:gd name="T2" fmla="*/ 21 w 40"/>
                    <a:gd name="T3" fmla="*/ 4 h 20"/>
                    <a:gd name="T4" fmla="*/ 23 w 40"/>
                    <a:gd name="T5" fmla="*/ 4 h 20"/>
                    <a:gd name="T6" fmla="*/ 25 w 40"/>
                    <a:gd name="T7" fmla="*/ 4 h 20"/>
                    <a:gd name="T8" fmla="*/ 27 w 40"/>
                    <a:gd name="T9" fmla="*/ 2 h 20"/>
                    <a:gd name="T10" fmla="*/ 29 w 40"/>
                    <a:gd name="T11" fmla="*/ 2 h 20"/>
                    <a:gd name="T12" fmla="*/ 31 w 40"/>
                    <a:gd name="T13" fmla="*/ 2 h 20"/>
                    <a:gd name="T14" fmla="*/ 33 w 40"/>
                    <a:gd name="T15" fmla="*/ 0 h 20"/>
                    <a:gd name="T16" fmla="*/ 35 w 40"/>
                    <a:gd name="T17" fmla="*/ 0 h 20"/>
                    <a:gd name="T18" fmla="*/ 37 w 40"/>
                    <a:gd name="T19" fmla="*/ 0 h 20"/>
                    <a:gd name="T20" fmla="*/ 39 w 40"/>
                    <a:gd name="T21" fmla="*/ 0 h 20"/>
                    <a:gd name="T22" fmla="*/ 39 w 40"/>
                    <a:gd name="T23" fmla="*/ 2 h 20"/>
                    <a:gd name="T24" fmla="*/ 37 w 40"/>
                    <a:gd name="T25" fmla="*/ 2 h 20"/>
                    <a:gd name="T26" fmla="*/ 35 w 40"/>
                    <a:gd name="T27" fmla="*/ 2 h 20"/>
                    <a:gd name="T28" fmla="*/ 35 w 40"/>
                    <a:gd name="T29" fmla="*/ 4 h 20"/>
                    <a:gd name="T30" fmla="*/ 33 w 40"/>
                    <a:gd name="T31" fmla="*/ 4 h 20"/>
                    <a:gd name="T32" fmla="*/ 31 w 40"/>
                    <a:gd name="T33" fmla="*/ 4 h 20"/>
                    <a:gd name="T34" fmla="*/ 29 w 40"/>
                    <a:gd name="T35" fmla="*/ 7 h 20"/>
                    <a:gd name="T36" fmla="*/ 27 w 40"/>
                    <a:gd name="T37" fmla="*/ 7 h 20"/>
                    <a:gd name="T38" fmla="*/ 25 w 40"/>
                    <a:gd name="T39" fmla="*/ 7 h 20"/>
                    <a:gd name="T40" fmla="*/ 25 w 40"/>
                    <a:gd name="T41" fmla="*/ 9 h 20"/>
                    <a:gd name="T42" fmla="*/ 21 w 40"/>
                    <a:gd name="T43" fmla="*/ 9 h 20"/>
                    <a:gd name="T44" fmla="*/ 19 w 40"/>
                    <a:gd name="T45" fmla="*/ 11 h 20"/>
                    <a:gd name="T46" fmla="*/ 15 w 40"/>
                    <a:gd name="T47" fmla="*/ 11 h 20"/>
                    <a:gd name="T48" fmla="*/ 13 w 40"/>
                    <a:gd name="T49" fmla="*/ 11 h 20"/>
                    <a:gd name="T50" fmla="*/ 13 w 40"/>
                    <a:gd name="T51" fmla="*/ 14 h 20"/>
                    <a:gd name="T52" fmla="*/ 11 w 40"/>
                    <a:gd name="T53" fmla="*/ 14 h 20"/>
                    <a:gd name="T54" fmla="*/ 9 w 40"/>
                    <a:gd name="T55" fmla="*/ 14 h 20"/>
                    <a:gd name="T56" fmla="*/ 7 w 40"/>
                    <a:gd name="T57" fmla="*/ 14 h 20"/>
                    <a:gd name="T58" fmla="*/ 5 w 40"/>
                    <a:gd name="T59" fmla="*/ 14 h 20"/>
                    <a:gd name="T60" fmla="*/ 5 w 40"/>
                    <a:gd name="T61" fmla="*/ 19 h 20"/>
                    <a:gd name="T62" fmla="*/ 3 w 40"/>
                    <a:gd name="T63" fmla="*/ 19 h 20"/>
                    <a:gd name="T64" fmla="*/ 1 w 40"/>
                    <a:gd name="T65" fmla="*/ 19 h 20"/>
                    <a:gd name="T66" fmla="*/ 0 w 40"/>
                    <a:gd name="T67" fmla="*/ 19 h 20"/>
                    <a:gd name="T68" fmla="*/ 1 w 40"/>
                    <a:gd name="T69" fmla="*/ 14 h 20"/>
                    <a:gd name="T70" fmla="*/ 3 w 40"/>
                    <a:gd name="T71" fmla="*/ 14 h 20"/>
                    <a:gd name="T72" fmla="*/ 5 w 40"/>
                    <a:gd name="T73" fmla="*/ 11 h 20"/>
                    <a:gd name="T74" fmla="*/ 7 w 40"/>
                    <a:gd name="T75" fmla="*/ 11 h 20"/>
                    <a:gd name="T76" fmla="*/ 9 w 40"/>
                    <a:gd name="T77" fmla="*/ 9 h 20"/>
                    <a:gd name="T78" fmla="*/ 11 w 40"/>
                    <a:gd name="T79" fmla="*/ 9 h 20"/>
                    <a:gd name="T80" fmla="*/ 13 w 40"/>
                    <a:gd name="T81" fmla="*/ 9 h 20"/>
                    <a:gd name="T82" fmla="*/ 15 w 40"/>
                    <a:gd name="T83" fmla="*/ 7 h 20"/>
                    <a:gd name="T84" fmla="*/ 17 w 40"/>
                    <a:gd name="T85" fmla="*/ 7 h 20"/>
                    <a:gd name="T86" fmla="*/ 19 w 40"/>
                    <a:gd name="T87" fmla="*/ 7 h 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
                    <a:gd name="T133" fmla="*/ 0 h 20"/>
                    <a:gd name="T134" fmla="*/ 40 w 40"/>
                    <a:gd name="T135" fmla="*/ 20 h 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 h="20">
                      <a:moveTo>
                        <a:pt x="19" y="7"/>
                      </a:moveTo>
                      <a:lnTo>
                        <a:pt x="21" y="4"/>
                      </a:lnTo>
                      <a:lnTo>
                        <a:pt x="23" y="4"/>
                      </a:lnTo>
                      <a:lnTo>
                        <a:pt x="25" y="4"/>
                      </a:lnTo>
                      <a:lnTo>
                        <a:pt x="27" y="2"/>
                      </a:lnTo>
                      <a:lnTo>
                        <a:pt x="29" y="2"/>
                      </a:lnTo>
                      <a:lnTo>
                        <a:pt x="31" y="2"/>
                      </a:lnTo>
                      <a:lnTo>
                        <a:pt x="33" y="0"/>
                      </a:lnTo>
                      <a:lnTo>
                        <a:pt x="35" y="0"/>
                      </a:lnTo>
                      <a:lnTo>
                        <a:pt x="37" y="0"/>
                      </a:lnTo>
                      <a:lnTo>
                        <a:pt x="39" y="0"/>
                      </a:lnTo>
                      <a:lnTo>
                        <a:pt x="39" y="2"/>
                      </a:lnTo>
                      <a:lnTo>
                        <a:pt x="37" y="2"/>
                      </a:lnTo>
                      <a:lnTo>
                        <a:pt x="35" y="2"/>
                      </a:lnTo>
                      <a:lnTo>
                        <a:pt x="35" y="4"/>
                      </a:lnTo>
                      <a:lnTo>
                        <a:pt x="33" y="4"/>
                      </a:lnTo>
                      <a:lnTo>
                        <a:pt x="31" y="4"/>
                      </a:lnTo>
                      <a:lnTo>
                        <a:pt x="29" y="7"/>
                      </a:lnTo>
                      <a:lnTo>
                        <a:pt x="27" y="7"/>
                      </a:lnTo>
                      <a:lnTo>
                        <a:pt x="25" y="7"/>
                      </a:lnTo>
                      <a:lnTo>
                        <a:pt x="25" y="9"/>
                      </a:lnTo>
                      <a:lnTo>
                        <a:pt x="21" y="9"/>
                      </a:lnTo>
                      <a:lnTo>
                        <a:pt x="19" y="11"/>
                      </a:lnTo>
                      <a:lnTo>
                        <a:pt x="15" y="11"/>
                      </a:lnTo>
                      <a:lnTo>
                        <a:pt x="13" y="11"/>
                      </a:lnTo>
                      <a:lnTo>
                        <a:pt x="13" y="14"/>
                      </a:lnTo>
                      <a:lnTo>
                        <a:pt x="11" y="14"/>
                      </a:lnTo>
                      <a:lnTo>
                        <a:pt x="9" y="14"/>
                      </a:lnTo>
                      <a:lnTo>
                        <a:pt x="7" y="14"/>
                      </a:lnTo>
                      <a:lnTo>
                        <a:pt x="5" y="14"/>
                      </a:lnTo>
                      <a:lnTo>
                        <a:pt x="5" y="19"/>
                      </a:lnTo>
                      <a:lnTo>
                        <a:pt x="3" y="19"/>
                      </a:lnTo>
                      <a:lnTo>
                        <a:pt x="1" y="19"/>
                      </a:lnTo>
                      <a:lnTo>
                        <a:pt x="0" y="19"/>
                      </a:lnTo>
                      <a:lnTo>
                        <a:pt x="1" y="14"/>
                      </a:lnTo>
                      <a:lnTo>
                        <a:pt x="3" y="14"/>
                      </a:lnTo>
                      <a:lnTo>
                        <a:pt x="5" y="11"/>
                      </a:lnTo>
                      <a:lnTo>
                        <a:pt x="7" y="11"/>
                      </a:lnTo>
                      <a:lnTo>
                        <a:pt x="9" y="9"/>
                      </a:lnTo>
                      <a:lnTo>
                        <a:pt x="11" y="9"/>
                      </a:lnTo>
                      <a:lnTo>
                        <a:pt x="13" y="9"/>
                      </a:lnTo>
                      <a:lnTo>
                        <a:pt x="15" y="7"/>
                      </a:lnTo>
                      <a:lnTo>
                        <a:pt x="17" y="7"/>
                      </a:lnTo>
                      <a:lnTo>
                        <a:pt x="19" y="7"/>
                      </a:lnTo>
                    </a:path>
                  </a:pathLst>
                </a:custGeom>
                <a:solidFill>
                  <a:srgbClr val="FAFD00"/>
                </a:solidFill>
                <a:ln w="9525" cap="rnd">
                  <a:noFill/>
                  <a:round/>
                  <a:headEnd/>
                  <a:tailEnd/>
                </a:ln>
              </p:spPr>
              <p:txBody>
                <a:bodyPr/>
                <a:lstStyle/>
                <a:p>
                  <a:endParaRPr lang="zh-CN" altLang="en-US"/>
                </a:p>
              </p:txBody>
            </p:sp>
            <p:sp>
              <p:nvSpPr>
                <p:cNvPr id="72494" name="Freeform 3183"/>
                <p:cNvSpPr>
                  <a:spLocks/>
                </p:cNvSpPr>
                <p:nvPr/>
              </p:nvSpPr>
              <p:spPr bwMode="auto">
                <a:xfrm>
                  <a:off x="5089" y="2755"/>
                  <a:ext cx="35" cy="19"/>
                </a:xfrm>
                <a:custGeom>
                  <a:avLst/>
                  <a:gdLst>
                    <a:gd name="T0" fmla="*/ 16 w 35"/>
                    <a:gd name="T1" fmla="*/ 7 h 19"/>
                    <a:gd name="T2" fmla="*/ 18 w 35"/>
                    <a:gd name="T3" fmla="*/ 7 h 19"/>
                    <a:gd name="T4" fmla="*/ 20 w 35"/>
                    <a:gd name="T5" fmla="*/ 5 h 19"/>
                    <a:gd name="T6" fmla="*/ 22 w 35"/>
                    <a:gd name="T7" fmla="*/ 5 h 19"/>
                    <a:gd name="T8" fmla="*/ 24 w 35"/>
                    <a:gd name="T9" fmla="*/ 5 h 19"/>
                    <a:gd name="T10" fmla="*/ 26 w 35"/>
                    <a:gd name="T11" fmla="*/ 2 h 19"/>
                    <a:gd name="T12" fmla="*/ 28 w 35"/>
                    <a:gd name="T13" fmla="*/ 2 h 19"/>
                    <a:gd name="T14" fmla="*/ 28 w 35"/>
                    <a:gd name="T15" fmla="*/ 0 h 19"/>
                    <a:gd name="T16" fmla="*/ 30 w 35"/>
                    <a:gd name="T17" fmla="*/ 0 h 19"/>
                    <a:gd name="T18" fmla="*/ 32 w 35"/>
                    <a:gd name="T19" fmla="*/ 0 h 19"/>
                    <a:gd name="T20" fmla="*/ 34 w 35"/>
                    <a:gd name="T21" fmla="*/ 0 h 19"/>
                    <a:gd name="T22" fmla="*/ 32 w 35"/>
                    <a:gd name="T23" fmla="*/ 0 h 19"/>
                    <a:gd name="T24" fmla="*/ 32 w 35"/>
                    <a:gd name="T25" fmla="*/ 2 h 19"/>
                    <a:gd name="T26" fmla="*/ 30 w 35"/>
                    <a:gd name="T27" fmla="*/ 2 h 19"/>
                    <a:gd name="T28" fmla="*/ 30 w 35"/>
                    <a:gd name="T29" fmla="*/ 5 h 19"/>
                    <a:gd name="T30" fmla="*/ 28 w 35"/>
                    <a:gd name="T31" fmla="*/ 5 h 19"/>
                    <a:gd name="T32" fmla="*/ 26 w 35"/>
                    <a:gd name="T33" fmla="*/ 5 h 19"/>
                    <a:gd name="T34" fmla="*/ 24 w 35"/>
                    <a:gd name="T35" fmla="*/ 5 h 19"/>
                    <a:gd name="T36" fmla="*/ 24 w 35"/>
                    <a:gd name="T37" fmla="*/ 7 h 19"/>
                    <a:gd name="T38" fmla="*/ 22 w 35"/>
                    <a:gd name="T39" fmla="*/ 9 h 19"/>
                    <a:gd name="T40" fmla="*/ 20 w 35"/>
                    <a:gd name="T41" fmla="*/ 9 h 19"/>
                    <a:gd name="T42" fmla="*/ 18 w 35"/>
                    <a:gd name="T43" fmla="*/ 9 h 19"/>
                    <a:gd name="T44" fmla="*/ 16 w 35"/>
                    <a:gd name="T45" fmla="*/ 9 h 19"/>
                    <a:gd name="T46" fmla="*/ 16 w 35"/>
                    <a:gd name="T47" fmla="*/ 11 h 19"/>
                    <a:gd name="T48" fmla="*/ 14 w 35"/>
                    <a:gd name="T49" fmla="*/ 11 h 19"/>
                    <a:gd name="T50" fmla="*/ 12 w 35"/>
                    <a:gd name="T51" fmla="*/ 14 h 19"/>
                    <a:gd name="T52" fmla="*/ 10 w 35"/>
                    <a:gd name="T53" fmla="*/ 14 h 19"/>
                    <a:gd name="T54" fmla="*/ 8 w 35"/>
                    <a:gd name="T55" fmla="*/ 14 h 19"/>
                    <a:gd name="T56" fmla="*/ 6 w 35"/>
                    <a:gd name="T57" fmla="*/ 16 h 19"/>
                    <a:gd name="T58" fmla="*/ 4 w 35"/>
                    <a:gd name="T59" fmla="*/ 16 h 19"/>
                    <a:gd name="T60" fmla="*/ 4 w 35"/>
                    <a:gd name="T61" fmla="*/ 18 h 19"/>
                    <a:gd name="T62" fmla="*/ 2 w 35"/>
                    <a:gd name="T63" fmla="*/ 18 h 19"/>
                    <a:gd name="T64" fmla="*/ 0 w 35"/>
                    <a:gd name="T65" fmla="*/ 18 h 19"/>
                    <a:gd name="T66" fmla="*/ 0 w 35"/>
                    <a:gd name="T67" fmla="*/ 16 h 19"/>
                    <a:gd name="T68" fmla="*/ 2 w 35"/>
                    <a:gd name="T69" fmla="*/ 16 h 19"/>
                    <a:gd name="T70" fmla="*/ 2 w 35"/>
                    <a:gd name="T71" fmla="*/ 14 h 19"/>
                    <a:gd name="T72" fmla="*/ 4 w 35"/>
                    <a:gd name="T73" fmla="*/ 14 h 19"/>
                    <a:gd name="T74" fmla="*/ 6 w 35"/>
                    <a:gd name="T75" fmla="*/ 14 h 19"/>
                    <a:gd name="T76" fmla="*/ 8 w 35"/>
                    <a:gd name="T77" fmla="*/ 14 h 19"/>
                    <a:gd name="T78" fmla="*/ 8 w 35"/>
                    <a:gd name="T79" fmla="*/ 11 h 19"/>
                    <a:gd name="T80" fmla="*/ 10 w 35"/>
                    <a:gd name="T81" fmla="*/ 11 h 19"/>
                    <a:gd name="T82" fmla="*/ 12 w 35"/>
                    <a:gd name="T83" fmla="*/ 9 h 19"/>
                    <a:gd name="T84" fmla="*/ 14 w 35"/>
                    <a:gd name="T85" fmla="*/ 9 h 19"/>
                    <a:gd name="T86" fmla="*/ 16 w 35"/>
                    <a:gd name="T87" fmla="*/ 7 h 1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
                    <a:gd name="T133" fmla="*/ 0 h 19"/>
                    <a:gd name="T134" fmla="*/ 35 w 35"/>
                    <a:gd name="T135" fmla="*/ 19 h 1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 h="19">
                      <a:moveTo>
                        <a:pt x="16" y="7"/>
                      </a:moveTo>
                      <a:lnTo>
                        <a:pt x="18" y="7"/>
                      </a:lnTo>
                      <a:lnTo>
                        <a:pt x="20" y="5"/>
                      </a:lnTo>
                      <a:lnTo>
                        <a:pt x="22" y="5"/>
                      </a:lnTo>
                      <a:lnTo>
                        <a:pt x="24" y="5"/>
                      </a:lnTo>
                      <a:lnTo>
                        <a:pt x="26" y="2"/>
                      </a:lnTo>
                      <a:lnTo>
                        <a:pt x="28" y="2"/>
                      </a:lnTo>
                      <a:lnTo>
                        <a:pt x="28" y="0"/>
                      </a:lnTo>
                      <a:lnTo>
                        <a:pt x="30" y="0"/>
                      </a:lnTo>
                      <a:lnTo>
                        <a:pt x="32" y="0"/>
                      </a:lnTo>
                      <a:lnTo>
                        <a:pt x="34" y="0"/>
                      </a:lnTo>
                      <a:lnTo>
                        <a:pt x="32" y="0"/>
                      </a:lnTo>
                      <a:lnTo>
                        <a:pt x="32" y="2"/>
                      </a:lnTo>
                      <a:lnTo>
                        <a:pt x="30" y="2"/>
                      </a:lnTo>
                      <a:lnTo>
                        <a:pt x="30" y="5"/>
                      </a:lnTo>
                      <a:lnTo>
                        <a:pt x="28" y="5"/>
                      </a:lnTo>
                      <a:lnTo>
                        <a:pt x="26" y="5"/>
                      </a:lnTo>
                      <a:lnTo>
                        <a:pt x="24" y="5"/>
                      </a:lnTo>
                      <a:lnTo>
                        <a:pt x="24" y="7"/>
                      </a:lnTo>
                      <a:lnTo>
                        <a:pt x="22" y="9"/>
                      </a:lnTo>
                      <a:lnTo>
                        <a:pt x="20" y="9"/>
                      </a:lnTo>
                      <a:lnTo>
                        <a:pt x="18" y="9"/>
                      </a:lnTo>
                      <a:lnTo>
                        <a:pt x="16" y="9"/>
                      </a:lnTo>
                      <a:lnTo>
                        <a:pt x="16" y="11"/>
                      </a:lnTo>
                      <a:lnTo>
                        <a:pt x="14" y="11"/>
                      </a:lnTo>
                      <a:lnTo>
                        <a:pt x="12" y="14"/>
                      </a:lnTo>
                      <a:lnTo>
                        <a:pt x="10" y="14"/>
                      </a:lnTo>
                      <a:lnTo>
                        <a:pt x="8" y="14"/>
                      </a:lnTo>
                      <a:lnTo>
                        <a:pt x="6" y="16"/>
                      </a:lnTo>
                      <a:lnTo>
                        <a:pt x="4" y="16"/>
                      </a:lnTo>
                      <a:lnTo>
                        <a:pt x="4" y="18"/>
                      </a:lnTo>
                      <a:lnTo>
                        <a:pt x="2" y="18"/>
                      </a:lnTo>
                      <a:lnTo>
                        <a:pt x="0" y="18"/>
                      </a:lnTo>
                      <a:lnTo>
                        <a:pt x="0" y="16"/>
                      </a:lnTo>
                      <a:lnTo>
                        <a:pt x="2" y="16"/>
                      </a:lnTo>
                      <a:lnTo>
                        <a:pt x="2" y="14"/>
                      </a:lnTo>
                      <a:lnTo>
                        <a:pt x="4" y="14"/>
                      </a:lnTo>
                      <a:lnTo>
                        <a:pt x="6" y="14"/>
                      </a:lnTo>
                      <a:lnTo>
                        <a:pt x="8" y="14"/>
                      </a:lnTo>
                      <a:lnTo>
                        <a:pt x="8" y="11"/>
                      </a:lnTo>
                      <a:lnTo>
                        <a:pt x="10" y="11"/>
                      </a:lnTo>
                      <a:lnTo>
                        <a:pt x="12" y="9"/>
                      </a:lnTo>
                      <a:lnTo>
                        <a:pt x="14" y="9"/>
                      </a:lnTo>
                      <a:lnTo>
                        <a:pt x="16" y="7"/>
                      </a:lnTo>
                    </a:path>
                  </a:pathLst>
                </a:custGeom>
                <a:solidFill>
                  <a:srgbClr val="FAFD00"/>
                </a:solidFill>
                <a:ln w="9525" cap="rnd">
                  <a:noFill/>
                  <a:round/>
                  <a:headEnd/>
                  <a:tailEnd/>
                </a:ln>
              </p:spPr>
              <p:txBody>
                <a:bodyPr/>
                <a:lstStyle/>
                <a:p>
                  <a:endParaRPr lang="zh-CN" altLang="en-US"/>
                </a:p>
              </p:txBody>
            </p:sp>
            <p:sp>
              <p:nvSpPr>
                <p:cNvPr id="72495" name="Freeform 3184"/>
                <p:cNvSpPr>
                  <a:spLocks/>
                </p:cNvSpPr>
                <p:nvPr/>
              </p:nvSpPr>
              <p:spPr bwMode="auto">
                <a:xfrm>
                  <a:off x="5094" y="2755"/>
                  <a:ext cx="42" cy="19"/>
                </a:xfrm>
                <a:custGeom>
                  <a:avLst/>
                  <a:gdLst>
                    <a:gd name="T0" fmla="*/ 20 w 42"/>
                    <a:gd name="T1" fmla="*/ 9 h 19"/>
                    <a:gd name="T2" fmla="*/ 22 w 42"/>
                    <a:gd name="T3" fmla="*/ 7 h 19"/>
                    <a:gd name="T4" fmla="*/ 24 w 42"/>
                    <a:gd name="T5" fmla="*/ 5 h 19"/>
                    <a:gd name="T6" fmla="*/ 26 w 42"/>
                    <a:gd name="T7" fmla="*/ 5 h 19"/>
                    <a:gd name="T8" fmla="*/ 28 w 42"/>
                    <a:gd name="T9" fmla="*/ 5 h 19"/>
                    <a:gd name="T10" fmla="*/ 30 w 42"/>
                    <a:gd name="T11" fmla="*/ 2 h 19"/>
                    <a:gd name="T12" fmla="*/ 32 w 42"/>
                    <a:gd name="T13" fmla="*/ 2 h 19"/>
                    <a:gd name="T14" fmla="*/ 34 w 42"/>
                    <a:gd name="T15" fmla="*/ 2 h 19"/>
                    <a:gd name="T16" fmla="*/ 36 w 42"/>
                    <a:gd name="T17" fmla="*/ 2 h 19"/>
                    <a:gd name="T18" fmla="*/ 36 w 42"/>
                    <a:gd name="T19" fmla="*/ 0 h 19"/>
                    <a:gd name="T20" fmla="*/ 38 w 42"/>
                    <a:gd name="T21" fmla="*/ 0 h 19"/>
                    <a:gd name="T22" fmla="*/ 40 w 42"/>
                    <a:gd name="T23" fmla="*/ 0 h 19"/>
                    <a:gd name="T24" fmla="*/ 41 w 42"/>
                    <a:gd name="T25" fmla="*/ 0 h 19"/>
                    <a:gd name="T26" fmla="*/ 40 w 42"/>
                    <a:gd name="T27" fmla="*/ 0 h 19"/>
                    <a:gd name="T28" fmla="*/ 40 w 42"/>
                    <a:gd name="T29" fmla="*/ 2 h 19"/>
                    <a:gd name="T30" fmla="*/ 38 w 42"/>
                    <a:gd name="T31" fmla="*/ 2 h 19"/>
                    <a:gd name="T32" fmla="*/ 36 w 42"/>
                    <a:gd name="T33" fmla="*/ 2 h 19"/>
                    <a:gd name="T34" fmla="*/ 34 w 42"/>
                    <a:gd name="T35" fmla="*/ 5 h 19"/>
                    <a:gd name="T36" fmla="*/ 32 w 42"/>
                    <a:gd name="T37" fmla="*/ 5 h 19"/>
                    <a:gd name="T38" fmla="*/ 30 w 42"/>
                    <a:gd name="T39" fmla="*/ 5 h 19"/>
                    <a:gd name="T40" fmla="*/ 28 w 42"/>
                    <a:gd name="T41" fmla="*/ 7 h 19"/>
                    <a:gd name="T42" fmla="*/ 26 w 42"/>
                    <a:gd name="T43" fmla="*/ 9 h 19"/>
                    <a:gd name="T44" fmla="*/ 24 w 42"/>
                    <a:gd name="T45" fmla="*/ 9 h 19"/>
                    <a:gd name="T46" fmla="*/ 22 w 42"/>
                    <a:gd name="T47" fmla="*/ 9 h 19"/>
                    <a:gd name="T48" fmla="*/ 20 w 42"/>
                    <a:gd name="T49" fmla="*/ 11 h 19"/>
                    <a:gd name="T50" fmla="*/ 18 w 42"/>
                    <a:gd name="T51" fmla="*/ 11 h 19"/>
                    <a:gd name="T52" fmla="*/ 16 w 42"/>
                    <a:gd name="T53" fmla="*/ 14 h 19"/>
                    <a:gd name="T54" fmla="*/ 14 w 42"/>
                    <a:gd name="T55" fmla="*/ 14 h 19"/>
                    <a:gd name="T56" fmla="*/ 12 w 42"/>
                    <a:gd name="T57" fmla="*/ 14 h 19"/>
                    <a:gd name="T58" fmla="*/ 10 w 42"/>
                    <a:gd name="T59" fmla="*/ 14 h 19"/>
                    <a:gd name="T60" fmla="*/ 8 w 42"/>
                    <a:gd name="T61" fmla="*/ 16 h 19"/>
                    <a:gd name="T62" fmla="*/ 6 w 42"/>
                    <a:gd name="T63" fmla="*/ 16 h 19"/>
                    <a:gd name="T64" fmla="*/ 4 w 42"/>
                    <a:gd name="T65" fmla="*/ 16 h 19"/>
                    <a:gd name="T66" fmla="*/ 2 w 42"/>
                    <a:gd name="T67" fmla="*/ 18 h 19"/>
                    <a:gd name="T68" fmla="*/ 0 w 42"/>
                    <a:gd name="T69" fmla="*/ 18 h 19"/>
                    <a:gd name="T70" fmla="*/ 0 w 42"/>
                    <a:gd name="T71" fmla="*/ 16 h 19"/>
                    <a:gd name="T72" fmla="*/ 2 w 42"/>
                    <a:gd name="T73" fmla="*/ 16 h 19"/>
                    <a:gd name="T74" fmla="*/ 4 w 42"/>
                    <a:gd name="T75" fmla="*/ 16 h 19"/>
                    <a:gd name="T76" fmla="*/ 4 w 42"/>
                    <a:gd name="T77" fmla="*/ 14 h 19"/>
                    <a:gd name="T78" fmla="*/ 6 w 42"/>
                    <a:gd name="T79" fmla="*/ 14 h 19"/>
                    <a:gd name="T80" fmla="*/ 8 w 42"/>
                    <a:gd name="T81" fmla="*/ 14 h 19"/>
                    <a:gd name="T82" fmla="*/ 10 w 42"/>
                    <a:gd name="T83" fmla="*/ 11 h 19"/>
                    <a:gd name="T84" fmla="*/ 12 w 42"/>
                    <a:gd name="T85" fmla="*/ 11 h 19"/>
                    <a:gd name="T86" fmla="*/ 14 w 42"/>
                    <a:gd name="T87" fmla="*/ 11 h 19"/>
                    <a:gd name="T88" fmla="*/ 16 w 42"/>
                    <a:gd name="T89" fmla="*/ 9 h 19"/>
                    <a:gd name="T90" fmla="*/ 18 w 42"/>
                    <a:gd name="T91" fmla="*/ 9 h 19"/>
                    <a:gd name="T92" fmla="*/ 20 w 42"/>
                    <a:gd name="T93" fmla="*/ 9 h 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2"/>
                    <a:gd name="T142" fmla="*/ 0 h 19"/>
                    <a:gd name="T143" fmla="*/ 42 w 42"/>
                    <a:gd name="T144" fmla="*/ 19 h 1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2" h="19">
                      <a:moveTo>
                        <a:pt x="20" y="9"/>
                      </a:moveTo>
                      <a:lnTo>
                        <a:pt x="22" y="7"/>
                      </a:lnTo>
                      <a:lnTo>
                        <a:pt x="24" y="5"/>
                      </a:lnTo>
                      <a:lnTo>
                        <a:pt x="26" y="5"/>
                      </a:lnTo>
                      <a:lnTo>
                        <a:pt x="28" y="5"/>
                      </a:lnTo>
                      <a:lnTo>
                        <a:pt x="30" y="2"/>
                      </a:lnTo>
                      <a:lnTo>
                        <a:pt x="32" y="2"/>
                      </a:lnTo>
                      <a:lnTo>
                        <a:pt x="34" y="2"/>
                      </a:lnTo>
                      <a:lnTo>
                        <a:pt x="36" y="2"/>
                      </a:lnTo>
                      <a:lnTo>
                        <a:pt x="36" y="0"/>
                      </a:lnTo>
                      <a:lnTo>
                        <a:pt x="38" y="0"/>
                      </a:lnTo>
                      <a:lnTo>
                        <a:pt x="40" y="0"/>
                      </a:lnTo>
                      <a:lnTo>
                        <a:pt x="41" y="0"/>
                      </a:lnTo>
                      <a:lnTo>
                        <a:pt x="40" y="0"/>
                      </a:lnTo>
                      <a:lnTo>
                        <a:pt x="40" y="2"/>
                      </a:lnTo>
                      <a:lnTo>
                        <a:pt x="38" y="2"/>
                      </a:lnTo>
                      <a:lnTo>
                        <a:pt x="36" y="2"/>
                      </a:lnTo>
                      <a:lnTo>
                        <a:pt x="34" y="5"/>
                      </a:lnTo>
                      <a:lnTo>
                        <a:pt x="32" y="5"/>
                      </a:lnTo>
                      <a:lnTo>
                        <a:pt x="30" y="5"/>
                      </a:lnTo>
                      <a:lnTo>
                        <a:pt x="28" y="7"/>
                      </a:lnTo>
                      <a:lnTo>
                        <a:pt x="26" y="9"/>
                      </a:lnTo>
                      <a:lnTo>
                        <a:pt x="24" y="9"/>
                      </a:lnTo>
                      <a:lnTo>
                        <a:pt x="22" y="9"/>
                      </a:lnTo>
                      <a:lnTo>
                        <a:pt x="20" y="11"/>
                      </a:lnTo>
                      <a:lnTo>
                        <a:pt x="18" y="11"/>
                      </a:lnTo>
                      <a:lnTo>
                        <a:pt x="16" y="14"/>
                      </a:lnTo>
                      <a:lnTo>
                        <a:pt x="14" y="14"/>
                      </a:lnTo>
                      <a:lnTo>
                        <a:pt x="12" y="14"/>
                      </a:lnTo>
                      <a:lnTo>
                        <a:pt x="10" y="14"/>
                      </a:lnTo>
                      <a:lnTo>
                        <a:pt x="8" y="16"/>
                      </a:lnTo>
                      <a:lnTo>
                        <a:pt x="6" y="16"/>
                      </a:lnTo>
                      <a:lnTo>
                        <a:pt x="4" y="16"/>
                      </a:lnTo>
                      <a:lnTo>
                        <a:pt x="2" y="18"/>
                      </a:lnTo>
                      <a:lnTo>
                        <a:pt x="0" y="18"/>
                      </a:lnTo>
                      <a:lnTo>
                        <a:pt x="0" y="16"/>
                      </a:lnTo>
                      <a:lnTo>
                        <a:pt x="2" y="16"/>
                      </a:lnTo>
                      <a:lnTo>
                        <a:pt x="4" y="16"/>
                      </a:lnTo>
                      <a:lnTo>
                        <a:pt x="4" y="14"/>
                      </a:lnTo>
                      <a:lnTo>
                        <a:pt x="6" y="14"/>
                      </a:lnTo>
                      <a:lnTo>
                        <a:pt x="8" y="14"/>
                      </a:lnTo>
                      <a:lnTo>
                        <a:pt x="10" y="11"/>
                      </a:lnTo>
                      <a:lnTo>
                        <a:pt x="12" y="11"/>
                      </a:lnTo>
                      <a:lnTo>
                        <a:pt x="14" y="11"/>
                      </a:lnTo>
                      <a:lnTo>
                        <a:pt x="16" y="9"/>
                      </a:lnTo>
                      <a:lnTo>
                        <a:pt x="18" y="9"/>
                      </a:lnTo>
                      <a:lnTo>
                        <a:pt x="20" y="9"/>
                      </a:lnTo>
                    </a:path>
                  </a:pathLst>
                </a:custGeom>
                <a:solidFill>
                  <a:srgbClr val="FAFD00"/>
                </a:solidFill>
                <a:ln w="9525" cap="rnd">
                  <a:noFill/>
                  <a:round/>
                  <a:headEnd/>
                  <a:tailEnd/>
                </a:ln>
              </p:spPr>
              <p:txBody>
                <a:bodyPr/>
                <a:lstStyle/>
                <a:p>
                  <a:endParaRPr lang="zh-CN" altLang="en-US"/>
                </a:p>
              </p:txBody>
            </p:sp>
            <p:sp>
              <p:nvSpPr>
                <p:cNvPr id="72496" name="Freeform 3185"/>
                <p:cNvSpPr>
                  <a:spLocks/>
                </p:cNvSpPr>
                <p:nvPr/>
              </p:nvSpPr>
              <p:spPr bwMode="auto">
                <a:xfrm>
                  <a:off x="5067" y="2763"/>
                  <a:ext cx="38" cy="19"/>
                </a:xfrm>
                <a:custGeom>
                  <a:avLst/>
                  <a:gdLst>
                    <a:gd name="T0" fmla="*/ 19 w 38"/>
                    <a:gd name="T1" fmla="*/ 9 h 19"/>
                    <a:gd name="T2" fmla="*/ 21 w 38"/>
                    <a:gd name="T3" fmla="*/ 7 h 19"/>
                    <a:gd name="T4" fmla="*/ 23 w 38"/>
                    <a:gd name="T5" fmla="*/ 5 h 19"/>
                    <a:gd name="T6" fmla="*/ 25 w 38"/>
                    <a:gd name="T7" fmla="*/ 5 h 19"/>
                    <a:gd name="T8" fmla="*/ 27 w 38"/>
                    <a:gd name="T9" fmla="*/ 5 h 19"/>
                    <a:gd name="T10" fmla="*/ 29 w 38"/>
                    <a:gd name="T11" fmla="*/ 2 h 19"/>
                    <a:gd name="T12" fmla="*/ 31 w 38"/>
                    <a:gd name="T13" fmla="*/ 2 h 19"/>
                    <a:gd name="T14" fmla="*/ 31 w 38"/>
                    <a:gd name="T15" fmla="*/ 0 h 19"/>
                    <a:gd name="T16" fmla="*/ 33 w 38"/>
                    <a:gd name="T17" fmla="*/ 0 h 19"/>
                    <a:gd name="T18" fmla="*/ 35 w 38"/>
                    <a:gd name="T19" fmla="*/ 0 h 19"/>
                    <a:gd name="T20" fmla="*/ 37 w 38"/>
                    <a:gd name="T21" fmla="*/ 0 h 19"/>
                    <a:gd name="T22" fmla="*/ 35 w 38"/>
                    <a:gd name="T23" fmla="*/ 0 h 19"/>
                    <a:gd name="T24" fmla="*/ 35 w 38"/>
                    <a:gd name="T25" fmla="*/ 2 h 19"/>
                    <a:gd name="T26" fmla="*/ 33 w 38"/>
                    <a:gd name="T27" fmla="*/ 5 h 19"/>
                    <a:gd name="T28" fmla="*/ 31 w 38"/>
                    <a:gd name="T29" fmla="*/ 5 h 19"/>
                    <a:gd name="T30" fmla="*/ 29 w 38"/>
                    <a:gd name="T31" fmla="*/ 5 h 19"/>
                    <a:gd name="T32" fmla="*/ 27 w 38"/>
                    <a:gd name="T33" fmla="*/ 7 h 19"/>
                    <a:gd name="T34" fmla="*/ 25 w 38"/>
                    <a:gd name="T35" fmla="*/ 7 h 19"/>
                    <a:gd name="T36" fmla="*/ 25 w 38"/>
                    <a:gd name="T37" fmla="*/ 9 h 19"/>
                    <a:gd name="T38" fmla="*/ 23 w 38"/>
                    <a:gd name="T39" fmla="*/ 9 h 19"/>
                    <a:gd name="T40" fmla="*/ 21 w 38"/>
                    <a:gd name="T41" fmla="*/ 9 h 19"/>
                    <a:gd name="T42" fmla="*/ 19 w 38"/>
                    <a:gd name="T43" fmla="*/ 11 h 19"/>
                    <a:gd name="T44" fmla="*/ 17 w 38"/>
                    <a:gd name="T45" fmla="*/ 11 h 19"/>
                    <a:gd name="T46" fmla="*/ 15 w 38"/>
                    <a:gd name="T47" fmla="*/ 11 h 19"/>
                    <a:gd name="T48" fmla="*/ 13 w 38"/>
                    <a:gd name="T49" fmla="*/ 14 h 19"/>
                    <a:gd name="T50" fmla="*/ 11 w 38"/>
                    <a:gd name="T51" fmla="*/ 14 h 19"/>
                    <a:gd name="T52" fmla="*/ 11 w 38"/>
                    <a:gd name="T53" fmla="*/ 16 h 19"/>
                    <a:gd name="T54" fmla="*/ 9 w 38"/>
                    <a:gd name="T55" fmla="*/ 16 h 19"/>
                    <a:gd name="T56" fmla="*/ 7 w 38"/>
                    <a:gd name="T57" fmla="*/ 16 h 19"/>
                    <a:gd name="T58" fmla="*/ 5 w 38"/>
                    <a:gd name="T59" fmla="*/ 16 h 19"/>
                    <a:gd name="T60" fmla="*/ 5 w 38"/>
                    <a:gd name="T61" fmla="*/ 18 h 19"/>
                    <a:gd name="T62" fmla="*/ 3 w 38"/>
                    <a:gd name="T63" fmla="*/ 18 h 19"/>
                    <a:gd name="T64" fmla="*/ 0 w 38"/>
                    <a:gd name="T65" fmla="*/ 18 h 19"/>
                    <a:gd name="T66" fmla="*/ 3 w 38"/>
                    <a:gd name="T67" fmla="*/ 16 h 19"/>
                    <a:gd name="T68" fmla="*/ 5 w 38"/>
                    <a:gd name="T69" fmla="*/ 16 h 19"/>
                    <a:gd name="T70" fmla="*/ 7 w 38"/>
                    <a:gd name="T71" fmla="*/ 14 h 19"/>
                    <a:gd name="T72" fmla="*/ 9 w 38"/>
                    <a:gd name="T73" fmla="*/ 11 h 19"/>
                    <a:gd name="T74" fmla="*/ 11 w 38"/>
                    <a:gd name="T75" fmla="*/ 11 h 19"/>
                    <a:gd name="T76" fmla="*/ 13 w 38"/>
                    <a:gd name="T77" fmla="*/ 11 h 19"/>
                    <a:gd name="T78" fmla="*/ 15 w 38"/>
                    <a:gd name="T79" fmla="*/ 9 h 19"/>
                    <a:gd name="T80" fmla="*/ 17 w 38"/>
                    <a:gd name="T81" fmla="*/ 9 h 19"/>
                    <a:gd name="T82" fmla="*/ 19 w 38"/>
                    <a:gd name="T83" fmla="*/ 9 h 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8"/>
                    <a:gd name="T127" fmla="*/ 0 h 19"/>
                    <a:gd name="T128" fmla="*/ 38 w 38"/>
                    <a:gd name="T129" fmla="*/ 19 h 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8" h="19">
                      <a:moveTo>
                        <a:pt x="19" y="9"/>
                      </a:moveTo>
                      <a:lnTo>
                        <a:pt x="21" y="7"/>
                      </a:lnTo>
                      <a:lnTo>
                        <a:pt x="23" y="5"/>
                      </a:lnTo>
                      <a:lnTo>
                        <a:pt x="25" y="5"/>
                      </a:lnTo>
                      <a:lnTo>
                        <a:pt x="27" y="5"/>
                      </a:lnTo>
                      <a:lnTo>
                        <a:pt x="29" y="2"/>
                      </a:lnTo>
                      <a:lnTo>
                        <a:pt x="31" y="2"/>
                      </a:lnTo>
                      <a:lnTo>
                        <a:pt x="31" y="0"/>
                      </a:lnTo>
                      <a:lnTo>
                        <a:pt x="33" y="0"/>
                      </a:lnTo>
                      <a:lnTo>
                        <a:pt x="35" y="0"/>
                      </a:lnTo>
                      <a:lnTo>
                        <a:pt x="37" y="0"/>
                      </a:lnTo>
                      <a:lnTo>
                        <a:pt x="35" y="0"/>
                      </a:lnTo>
                      <a:lnTo>
                        <a:pt x="35" y="2"/>
                      </a:lnTo>
                      <a:lnTo>
                        <a:pt x="33" y="5"/>
                      </a:lnTo>
                      <a:lnTo>
                        <a:pt x="31" y="5"/>
                      </a:lnTo>
                      <a:lnTo>
                        <a:pt x="29" y="5"/>
                      </a:lnTo>
                      <a:lnTo>
                        <a:pt x="27" y="7"/>
                      </a:lnTo>
                      <a:lnTo>
                        <a:pt x="25" y="7"/>
                      </a:lnTo>
                      <a:lnTo>
                        <a:pt x="25" y="9"/>
                      </a:lnTo>
                      <a:lnTo>
                        <a:pt x="23" y="9"/>
                      </a:lnTo>
                      <a:lnTo>
                        <a:pt x="21" y="9"/>
                      </a:lnTo>
                      <a:lnTo>
                        <a:pt x="19" y="11"/>
                      </a:lnTo>
                      <a:lnTo>
                        <a:pt x="17" y="11"/>
                      </a:lnTo>
                      <a:lnTo>
                        <a:pt x="15" y="11"/>
                      </a:lnTo>
                      <a:lnTo>
                        <a:pt x="13" y="14"/>
                      </a:lnTo>
                      <a:lnTo>
                        <a:pt x="11" y="14"/>
                      </a:lnTo>
                      <a:lnTo>
                        <a:pt x="11" y="16"/>
                      </a:lnTo>
                      <a:lnTo>
                        <a:pt x="9" y="16"/>
                      </a:lnTo>
                      <a:lnTo>
                        <a:pt x="7" y="16"/>
                      </a:lnTo>
                      <a:lnTo>
                        <a:pt x="5" y="16"/>
                      </a:lnTo>
                      <a:lnTo>
                        <a:pt x="5" y="18"/>
                      </a:lnTo>
                      <a:lnTo>
                        <a:pt x="3" y="18"/>
                      </a:lnTo>
                      <a:lnTo>
                        <a:pt x="0" y="18"/>
                      </a:lnTo>
                      <a:lnTo>
                        <a:pt x="3" y="16"/>
                      </a:lnTo>
                      <a:lnTo>
                        <a:pt x="5" y="16"/>
                      </a:lnTo>
                      <a:lnTo>
                        <a:pt x="7" y="14"/>
                      </a:lnTo>
                      <a:lnTo>
                        <a:pt x="9" y="11"/>
                      </a:lnTo>
                      <a:lnTo>
                        <a:pt x="11" y="11"/>
                      </a:lnTo>
                      <a:lnTo>
                        <a:pt x="13" y="11"/>
                      </a:lnTo>
                      <a:lnTo>
                        <a:pt x="15" y="9"/>
                      </a:lnTo>
                      <a:lnTo>
                        <a:pt x="17" y="9"/>
                      </a:lnTo>
                      <a:lnTo>
                        <a:pt x="19" y="9"/>
                      </a:lnTo>
                    </a:path>
                  </a:pathLst>
                </a:custGeom>
                <a:solidFill>
                  <a:srgbClr val="FAFD00"/>
                </a:solidFill>
                <a:ln w="9525" cap="rnd">
                  <a:noFill/>
                  <a:round/>
                  <a:headEnd/>
                  <a:tailEnd/>
                </a:ln>
              </p:spPr>
              <p:txBody>
                <a:bodyPr/>
                <a:lstStyle/>
                <a:p>
                  <a:endParaRPr lang="zh-CN" altLang="en-US"/>
                </a:p>
              </p:txBody>
            </p:sp>
            <p:sp>
              <p:nvSpPr>
                <p:cNvPr id="72497" name="Freeform 3186"/>
                <p:cNvSpPr>
                  <a:spLocks/>
                </p:cNvSpPr>
                <p:nvPr/>
              </p:nvSpPr>
              <p:spPr bwMode="auto">
                <a:xfrm>
                  <a:off x="5051" y="2763"/>
                  <a:ext cx="36" cy="19"/>
                </a:xfrm>
                <a:custGeom>
                  <a:avLst/>
                  <a:gdLst>
                    <a:gd name="T0" fmla="*/ 17 w 36"/>
                    <a:gd name="T1" fmla="*/ 7 h 19"/>
                    <a:gd name="T2" fmla="*/ 17 w 36"/>
                    <a:gd name="T3" fmla="*/ 5 h 19"/>
                    <a:gd name="T4" fmla="*/ 19 w 36"/>
                    <a:gd name="T5" fmla="*/ 5 h 19"/>
                    <a:gd name="T6" fmla="*/ 21 w 36"/>
                    <a:gd name="T7" fmla="*/ 5 h 19"/>
                    <a:gd name="T8" fmla="*/ 23 w 36"/>
                    <a:gd name="T9" fmla="*/ 5 h 19"/>
                    <a:gd name="T10" fmla="*/ 25 w 36"/>
                    <a:gd name="T11" fmla="*/ 2 h 19"/>
                    <a:gd name="T12" fmla="*/ 27 w 36"/>
                    <a:gd name="T13" fmla="*/ 2 h 19"/>
                    <a:gd name="T14" fmla="*/ 29 w 36"/>
                    <a:gd name="T15" fmla="*/ 0 h 19"/>
                    <a:gd name="T16" fmla="*/ 31 w 36"/>
                    <a:gd name="T17" fmla="*/ 0 h 19"/>
                    <a:gd name="T18" fmla="*/ 33 w 36"/>
                    <a:gd name="T19" fmla="*/ 0 h 19"/>
                    <a:gd name="T20" fmla="*/ 35 w 36"/>
                    <a:gd name="T21" fmla="*/ 0 h 19"/>
                    <a:gd name="T22" fmla="*/ 33 w 36"/>
                    <a:gd name="T23" fmla="*/ 0 h 19"/>
                    <a:gd name="T24" fmla="*/ 31 w 36"/>
                    <a:gd name="T25" fmla="*/ 2 h 19"/>
                    <a:gd name="T26" fmla="*/ 29 w 36"/>
                    <a:gd name="T27" fmla="*/ 2 h 19"/>
                    <a:gd name="T28" fmla="*/ 27 w 36"/>
                    <a:gd name="T29" fmla="*/ 5 h 19"/>
                    <a:gd name="T30" fmla="*/ 25 w 36"/>
                    <a:gd name="T31" fmla="*/ 5 h 19"/>
                    <a:gd name="T32" fmla="*/ 23 w 36"/>
                    <a:gd name="T33" fmla="*/ 7 h 19"/>
                    <a:gd name="T34" fmla="*/ 21 w 36"/>
                    <a:gd name="T35" fmla="*/ 7 h 19"/>
                    <a:gd name="T36" fmla="*/ 19 w 36"/>
                    <a:gd name="T37" fmla="*/ 9 h 19"/>
                    <a:gd name="T38" fmla="*/ 17 w 36"/>
                    <a:gd name="T39" fmla="*/ 9 h 19"/>
                    <a:gd name="T40" fmla="*/ 17 w 36"/>
                    <a:gd name="T41" fmla="*/ 11 h 19"/>
                    <a:gd name="T42" fmla="*/ 15 w 36"/>
                    <a:gd name="T43" fmla="*/ 11 h 19"/>
                    <a:gd name="T44" fmla="*/ 13 w 36"/>
                    <a:gd name="T45" fmla="*/ 11 h 19"/>
                    <a:gd name="T46" fmla="*/ 11 w 36"/>
                    <a:gd name="T47" fmla="*/ 14 h 19"/>
                    <a:gd name="T48" fmla="*/ 9 w 36"/>
                    <a:gd name="T49" fmla="*/ 14 h 19"/>
                    <a:gd name="T50" fmla="*/ 7 w 36"/>
                    <a:gd name="T51" fmla="*/ 14 h 19"/>
                    <a:gd name="T52" fmla="*/ 5 w 36"/>
                    <a:gd name="T53" fmla="*/ 16 h 19"/>
                    <a:gd name="T54" fmla="*/ 3 w 36"/>
                    <a:gd name="T55" fmla="*/ 16 h 19"/>
                    <a:gd name="T56" fmla="*/ 1 w 36"/>
                    <a:gd name="T57" fmla="*/ 18 h 19"/>
                    <a:gd name="T58" fmla="*/ 0 w 36"/>
                    <a:gd name="T59" fmla="*/ 18 h 19"/>
                    <a:gd name="T60" fmla="*/ 0 w 36"/>
                    <a:gd name="T61" fmla="*/ 16 h 19"/>
                    <a:gd name="T62" fmla="*/ 1 w 36"/>
                    <a:gd name="T63" fmla="*/ 16 h 19"/>
                    <a:gd name="T64" fmla="*/ 3 w 36"/>
                    <a:gd name="T65" fmla="*/ 14 h 19"/>
                    <a:gd name="T66" fmla="*/ 5 w 36"/>
                    <a:gd name="T67" fmla="*/ 14 h 19"/>
                    <a:gd name="T68" fmla="*/ 7 w 36"/>
                    <a:gd name="T69" fmla="*/ 11 h 19"/>
                    <a:gd name="T70" fmla="*/ 9 w 36"/>
                    <a:gd name="T71" fmla="*/ 11 h 19"/>
                    <a:gd name="T72" fmla="*/ 11 w 36"/>
                    <a:gd name="T73" fmla="*/ 9 h 19"/>
                    <a:gd name="T74" fmla="*/ 13 w 36"/>
                    <a:gd name="T75" fmla="*/ 9 h 19"/>
                    <a:gd name="T76" fmla="*/ 15 w 36"/>
                    <a:gd name="T77" fmla="*/ 9 h 19"/>
                    <a:gd name="T78" fmla="*/ 17 w 36"/>
                    <a:gd name="T79" fmla="*/ 7 h 1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6"/>
                    <a:gd name="T121" fmla="*/ 0 h 19"/>
                    <a:gd name="T122" fmla="*/ 36 w 36"/>
                    <a:gd name="T123" fmla="*/ 19 h 1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6" h="19">
                      <a:moveTo>
                        <a:pt x="17" y="7"/>
                      </a:moveTo>
                      <a:lnTo>
                        <a:pt x="17" y="5"/>
                      </a:lnTo>
                      <a:lnTo>
                        <a:pt x="19" y="5"/>
                      </a:lnTo>
                      <a:lnTo>
                        <a:pt x="21" y="5"/>
                      </a:lnTo>
                      <a:lnTo>
                        <a:pt x="23" y="5"/>
                      </a:lnTo>
                      <a:lnTo>
                        <a:pt x="25" y="2"/>
                      </a:lnTo>
                      <a:lnTo>
                        <a:pt x="27" y="2"/>
                      </a:lnTo>
                      <a:lnTo>
                        <a:pt x="29" y="0"/>
                      </a:lnTo>
                      <a:lnTo>
                        <a:pt x="31" y="0"/>
                      </a:lnTo>
                      <a:lnTo>
                        <a:pt x="33" y="0"/>
                      </a:lnTo>
                      <a:lnTo>
                        <a:pt x="35" y="0"/>
                      </a:lnTo>
                      <a:lnTo>
                        <a:pt x="33" y="0"/>
                      </a:lnTo>
                      <a:lnTo>
                        <a:pt x="31" y="2"/>
                      </a:lnTo>
                      <a:lnTo>
                        <a:pt x="29" y="2"/>
                      </a:lnTo>
                      <a:lnTo>
                        <a:pt x="27" y="5"/>
                      </a:lnTo>
                      <a:lnTo>
                        <a:pt x="25" y="5"/>
                      </a:lnTo>
                      <a:lnTo>
                        <a:pt x="23" y="7"/>
                      </a:lnTo>
                      <a:lnTo>
                        <a:pt x="21" y="7"/>
                      </a:lnTo>
                      <a:lnTo>
                        <a:pt x="19" y="9"/>
                      </a:lnTo>
                      <a:lnTo>
                        <a:pt x="17" y="9"/>
                      </a:lnTo>
                      <a:lnTo>
                        <a:pt x="17" y="11"/>
                      </a:lnTo>
                      <a:lnTo>
                        <a:pt x="15" y="11"/>
                      </a:lnTo>
                      <a:lnTo>
                        <a:pt x="13" y="11"/>
                      </a:lnTo>
                      <a:lnTo>
                        <a:pt x="11" y="14"/>
                      </a:lnTo>
                      <a:lnTo>
                        <a:pt x="9" y="14"/>
                      </a:lnTo>
                      <a:lnTo>
                        <a:pt x="7" y="14"/>
                      </a:lnTo>
                      <a:lnTo>
                        <a:pt x="5" y="16"/>
                      </a:lnTo>
                      <a:lnTo>
                        <a:pt x="3" y="16"/>
                      </a:lnTo>
                      <a:lnTo>
                        <a:pt x="1" y="18"/>
                      </a:lnTo>
                      <a:lnTo>
                        <a:pt x="0" y="18"/>
                      </a:lnTo>
                      <a:lnTo>
                        <a:pt x="0" y="16"/>
                      </a:lnTo>
                      <a:lnTo>
                        <a:pt x="1" y="16"/>
                      </a:lnTo>
                      <a:lnTo>
                        <a:pt x="3" y="14"/>
                      </a:lnTo>
                      <a:lnTo>
                        <a:pt x="5" y="14"/>
                      </a:lnTo>
                      <a:lnTo>
                        <a:pt x="7" y="11"/>
                      </a:lnTo>
                      <a:lnTo>
                        <a:pt x="9" y="11"/>
                      </a:lnTo>
                      <a:lnTo>
                        <a:pt x="11" y="9"/>
                      </a:lnTo>
                      <a:lnTo>
                        <a:pt x="13" y="9"/>
                      </a:lnTo>
                      <a:lnTo>
                        <a:pt x="15" y="9"/>
                      </a:lnTo>
                      <a:lnTo>
                        <a:pt x="17" y="7"/>
                      </a:lnTo>
                    </a:path>
                  </a:pathLst>
                </a:custGeom>
                <a:solidFill>
                  <a:srgbClr val="FAFD00"/>
                </a:solidFill>
                <a:ln w="9525" cap="rnd">
                  <a:noFill/>
                  <a:round/>
                  <a:headEnd/>
                  <a:tailEnd/>
                </a:ln>
              </p:spPr>
              <p:txBody>
                <a:bodyPr/>
                <a:lstStyle/>
                <a:p>
                  <a:endParaRPr lang="zh-CN" altLang="en-US"/>
                </a:p>
              </p:txBody>
            </p:sp>
            <p:sp>
              <p:nvSpPr>
                <p:cNvPr id="72498" name="Freeform 3187"/>
                <p:cNvSpPr>
                  <a:spLocks/>
                </p:cNvSpPr>
                <p:nvPr/>
              </p:nvSpPr>
              <p:spPr bwMode="auto">
                <a:xfrm>
                  <a:off x="5057" y="2765"/>
                  <a:ext cx="35" cy="19"/>
                </a:xfrm>
                <a:custGeom>
                  <a:avLst/>
                  <a:gdLst>
                    <a:gd name="T0" fmla="*/ 16 w 35"/>
                    <a:gd name="T1" fmla="*/ 9 h 19"/>
                    <a:gd name="T2" fmla="*/ 18 w 35"/>
                    <a:gd name="T3" fmla="*/ 7 h 19"/>
                    <a:gd name="T4" fmla="*/ 20 w 35"/>
                    <a:gd name="T5" fmla="*/ 7 h 19"/>
                    <a:gd name="T6" fmla="*/ 22 w 35"/>
                    <a:gd name="T7" fmla="*/ 7 h 19"/>
                    <a:gd name="T8" fmla="*/ 24 w 35"/>
                    <a:gd name="T9" fmla="*/ 7 h 19"/>
                    <a:gd name="T10" fmla="*/ 26 w 35"/>
                    <a:gd name="T11" fmla="*/ 5 h 19"/>
                    <a:gd name="T12" fmla="*/ 28 w 35"/>
                    <a:gd name="T13" fmla="*/ 2 h 19"/>
                    <a:gd name="T14" fmla="*/ 30 w 35"/>
                    <a:gd name="T15" fmla="*/ 2 h 19"/>
                    <a:gd name="T16" fmla="*/ 32 w 35"/>
                    <a:gd name="T17" fmla="*/ 2 h 19"/>
                    <a:gd name="T18" fmla="*/ 32 w 35"/>
                    <a:gd name="T19" fmla="*/ 0 h 19"/>
                    <a:gd name="T20" fmla="*/ 34 w 35"/>
                    <a:gd name="T21" fmla="*/ 0 h 19"/>
                    <a:gd name="T22" fmla="*/ 34 w 35"/>
                    <a:gd name="T23" fmla="*/ 2 h 19"/>
                    <a:gd name="T24" fmla="*/ 32 w 35"/>
                    <a:gd name="T25" fmla="*/ 2 h 19"/>
                    <a:gd name="T26" fmla="*/ 32 w 35"/>
                    <a:gd name="T27" fmla="*/ 5 h 19"/>
                    <a:gd name="T28" fmla="*/ 30 w 35"/>
                    <a:gd name="T29" fmla="*/ 5 h 19"/>
                    <a:gd name="T30" fmla="*/ 28 w 35"/>
                    <a:gd name="T31" fmla="*/ 7 h 19"/>
                    <a:gd name="T32" fmla="*/ 26 w 35"/>
                    <a:gd name="T33" fmla="*/ 7 h 19"/>
                    <a:gd name="T34" fmla="*/ 24 w 35"/>
                    <a:gd name="T35" fmla="*/ 9 h 19"/>
                    <a:gd name="T36" fmla="*/ 22 w 35"/>
                    <a:gd name="T37" fmla="*/ 9 h 19"/>
                    <a:gd name="T38" fmla="*/ 20 w 35"/>
                    <a:gd name="T39" fmla="*/ 11 h 19"/>
                    <a:gd name="T40" fmla="*/ 18 w 35"/>
                    <a:gd name="T41" fmla="*/ 11 h 19"/>
                    <a:gd name="T42" fmla="*/ 16 w 35"/>
                    <a:gd name="T43" fmla="*/ 11 h 19"/>
                    <a:gd name="T44" fmla="*/ 14 w 35"/>
                    <a:gd name="T45" fmla="*/ 11 h 19"/>
                    <a:gd name="T46" fmla="*/ 14 w 35"/>
                    <a:gd name="T47" fmla="*/ 14 h 19"/>
                    <a:gd name="T48" fmla="*/ 12 w 35"/>
                    <a:gd name="T49" fmla="*/ 14 h 19"/>
                    <a:gd name="T50" fmla="*/ 10 w 35"/>
                    <a:gd name="T51" fmla="*/ 16 h 19"/>
                    <a:gd name="T52" fmla="*/ 8 w 35"/>
                    <a:gd name="T53" fmla="*/ 16 h 19"/>
                    <a:gd name="T54" fmla="*/ 6 w 35"/>
                    <a:gd name="T55" fmla="*/ 18 h 19"/>
                    <a:gd name="T56" fmla="*/ 4 w 35"/>
                    <a:gd name="T57" fmla="*/ 18 h 19"/>
                    <a:gd name="T58" fmla="*/ 2 w 35"/>
                    <a:gd name="T59" fmla="*/ 18 h 19"/>
                    <a:gd name="T60" fmla="*/ 0 w 35"/>
                    <a:gd name="T61" fmla="*/ 18 h 19"/>
                    <a:gd name="T62" fmla="*/ 2 w 35"/>
                    <a:gd name="T63" fmla="*/ 18 h 19"/>
                    <a:gd name="T64" fmla="*/ 4 w 35"/>
                    <a:gd name="T65" fmla="*/ 16 h 19"/>
                    <a:gd name="T66" fmla="*/ 6 w 35"/>
                    <a:gd name="T67" fmla="*/ 16 h 19"/>
                    <a:gd name="T68" fmla="*/ 6 w 35"/>
                    <a:gd name="T69" fmla="*/ 14 h 19"/>
                    <a:gd name="T70" fmla="*/ 8 w 35"/>
                    <a:gd name="T71" fmla="*/ 14 h 19"/>
                    <a:gd name="T72" fmla="*/ 8 w 35"/>
                    <a:gd name="T73" fmla="*/ 11 h 19"/>
                    <a:gd name="T74" fmla="*/ 10 w 35"/>
                    <a:gd name="T75" fmla="*/ 11 h 19"/>
                    <a:gd name="T76" fmla="*/ 12 w 35"/>
                    <a:gd name="T77" fmla="*/ 11 h 19"/>
                    <a:gd name="T78" fmla="*/ 14 w 35"/>
                    <a:gd name="T79" fmla="*/ 11 h 19"/>
                    <a:gd name="T80" fmla="*/ 14 w 35"/>
                    <a:gd name="T81" fmla="*/ 9 h 19"/>
                    <a:gd name="T82" fmla="*/ 16 w 35"/>
                    <a:gd name="T83" fmla="*/ 9 h 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5"/>
                    <a:gd name="T127" fmla="*/ 0 h 19"/>
                    <a:gd name="T128" fmla="*/ 35 w 35"/>
                    <a:gd name="T129" fmla="*/ 19 h 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5" h="19">
                      <a:moveTo>
                        <a:pt x="16" y="9"/>
                      </a:moveTo>
                      <a:lnTo>
                        <a:pt x="18" y="7"/>
                      </a:lnTo>
                      <a:lnTo>
                        <a:pt x="20" y="7"/>
                      </a:lnTo>
                      <a:lnTo>
                        <a:pt x="22" y="7"/>
                      </a:lnTo>
                      <a:lnTo>
                        <a:pt x="24" y="7"/>
                      </a:lnTo>
                      <a:lnTo>
                        <a:pt x="26" y="5"/>
                      </a:lnTo>
                      <a:lnTo>
                        <a:pt x="28" y="2"/>
                      </a:lnTo>
                      <a:lnTo>
                        <a:pt x="30" y="2"/>
                      </a:lnTo>
                      <a:lnTo>
                        <a:pt x="32" y="2"/>
                      </a:lnTo>
                      <a:lnTo>
                        <a:pt x="32" y="0"/>
                      </a:lnTo>
                      <a:lnTo>
                        <a:pt x="34" y="0"/>
                      </a:lnTo>
                      <a:lnTo>
                        <a:pt x="34" y="2"/>
                      </a:lnTo>
                      <a:lnTo>
                        <a:pt x="32" y="2"/>
                      </a:lnTo>
                      <a:lnTo>
                        <a:pt x="32" y="5"/>
                      </a:lnTo>
                      <a:lnTo>
                        <a:pt x="30" y="5"/>
                      </a:lnTo>
                      <a:lnTo>
                        <a:pt x="28" y="7"/>
                      </a:lnTo>
                      <a:lnTo>
                        <a:pt x="26" y="7"/>
                      </a:lnTo>
                      <a:lnTo>
                        <a:pt x="24" y="9"/>
                      </a:lnTo>
                      <a:lnTo>
                        <a:pt x="22" y="9"/>
                      </a:lnTo>
                      <a:lnTo>
                        <a:pt x="20" y="11"/>
                      </a:lnTo>
                      <a:lnTo>
                        <a:pt x="18" y="11"/>
                      </a:lnTo>
                      <a:lnTo>
                        <a:pt x="16" y="11"/>
                      </a:lnTo>
                      <a:lnTo>
                        <a:pt x="14" y="11"/>
                      </a:lnTo>
                      <a:lnTo>
                        <a:pt x="14" y="14"/>
                      </a:lnTo>
                      <a:lnTo>
                        <a:pt x="12" y="14"/>
                      </a:lnTo>
                      <a:lnTo>
                        <a:pt x="10" y="16"/>
                      </a:lnTo>
                      <a:lnTo>
                        <a:pt x="8" y="16"/>
                      </a:lnTo>
                      <a:lnTo>
                        <a:pt x="6" y="18"/>
                      </a:lnTo>
                      <a:lnTo>
                        <a:pt x="4" y="18"/>
                      </a:lnTo>
                      <a:lnTo>
                        <a:pt x="2" y="18"/>
                      </a:lnTo>
                      <a:lnTo>
                        <a:pt x="0" y="18"/>
                      </a:lnTo>
                      <a:lnTo>
                        <a:pt x="2" y="18"/>
                      </a:lnTo>
                      <a:lnTo>
                        <a:pt x="4" y="16"/>
                      </a:lnTo>
                      <a:lnTo>
                        <a:pt x="6" y="16"/>
                      </a:lnTo>
                      <a:lnTo>
                        <a:pt x="6" y="14"/>
                      </a:lnTo>
                      <a:lnTo>
                        <a:pt x="8" y="14"/>
                      </a:lnTo>
                      <a:lnTo>
                        <a:pt x="8" y="11"/>
                      </a:lnTo>
                      <a:lnTo>
                        <a:pt x="10" y="11"/>
                      </a:lnTo>
                      <a:lnTo>
                        <a:pt x="12" y="11"/>
                      </a:lnTo>
                      <a:lnTo>
                        <a:pt x="14" y="11"/>
                      </a:lnTo>
                      <a:lnTo>
                        <a:pt x="14" y="9"/>
                      </a:lnTo>
                      <a:lnTo>
                        <a:pt x="16" y="9"/>
                      </a:lnTo>
                    </a:path>
                  </a:pathLst>
                </a:custGeom>
                <a:solidFill>
                  <a:srgbClr val="FAFD00"/>
                </a:solidFill>
                <a:ln w="9525" cap="rnd">
                  <a:noFill/>
                  <a:round/>
                  <a:headEnd/>
                  <a:tailEnd/>
                </a:ln>
              </p:spPr>
              <p:txBody>
                <a:bodyPr/>
                <a:lstStyle/>
                <a:p>
                  <a:endParaRPr lang="zh-CN" altLang="en-US"/>
                </a:p>
              </p:txBody>
            </p:sp>
            <p:sp>
              <p:nvSpPr>
                <p:cNvPr id="72499" name="Freeform 3188"/>
                <p:cNvSpPr>
                  <a:spLocks/>
                </p:cNvSpPr>
                <p:nvPr/>
              </p:nvSpPr>
              <p:spPr bwMode="auto">
                <a:xfrm>
                  <a:off x="5070" y="2771"/>
                  <a:ext cx="31" cy="19"/>
                </a:xfrm>
                <a:custGeom>
                  <a:avLst/>
                  <a:gdLst>
                    <a:gd name="T0" fmla="*/ 14 w 31"/>
                    <a:gd name="T1" fmla="*/ 7 h 19"/>
                    <a:gd name="T2" fmla="*/ 16 w 31"/>
                    <a:gd name="T3" fmla="*/ 7 h 19"/>
                    <a:gd name="T4" fmla="*/ 18 w 31"/>
                    <a:gd name="T5" fmla="*/ 7 h 19"/>
                    <a:gd name="T6" fmla="*/ 18 w 31"/>
                    <a:gd name="T7" fmla="*/ 5 h 19"/>
                    <a:gd name="T8" fmla="*/ 20 w 31"/>
                    <a:gd name="T9" fmla="*/ 5 h 19"/>
                    <a:gd name="T10" fmla="*/ 22 w 31"/>
                    <a:gd name="T11" fmla="*/ 5 h 19"/>
                    <a:gd name="T12" fmla="*/ 22 w 31"/>
                    <a:gd name="T13" fmla="*/ 2 h 19"/>
                    <a:gd name="T14" fmla="*/ 24 w 31"/>
                    <a:gd name="T15" fmla="*/ 2 h 19"/>
                    <a:gd name="T16" fmla="*/ 26 w 31"/>
                    <a:gd name="T17" fmla="*/ 2 h 19"/>
                    <a:gd name="T18" fmla="*/ 26 w 31"/>
                    <a:gd name="T19" fmla="*/ 0 h 19"/>
                    <a:gd name="T20" fmla="*/ 28 w 31"/>
                    <a:gd name="T21" fmla="*/ 0 h 19"/>
                    <a:gd name="T22" fmla="*/ 30 w 31"/>
                    <a:gd name="T23" fmla="*/ 0 h 19"/>
                    <a:gd name="T24" fmla="*/ 28 w 31"/>
                    <a:gd name="T25" fmla="*/ 2 h 19"/>
                    <a:gd name="T26" fmla="*/ 26 w 31"/>
                    <a:gd name="T27" fmla="*/ 2 h 19"/>
                    <a:gd name="T28" fmla="*/ 26 w 31"/>
                    <a:gd name="T29" fmla="*/ 5 h 19"/>
                    <a:gd name="T30" fmla="*/ 24 w 31"/>
                    <a:gd name="T31" fmla="*/ 5 h 19"/>
                    <a:gd name="T32" fmla="*/ 22 w 31"/>
                    <a:gd name="T33" fmla="*/ 7 h 19"/>
                    <a:gd name="T34" fmla="*/ 20 w 31"/>
                    <a:gd name="T35" fmla="*/ 7 h 19"/>
                    <a:gd name="T36" fmla="*/ 18 w 31"/>
                    <a:gd name="T37" fmla="*/ 9 h 19"/>
                    <a:gd name="T38" fmla="*/ 16 w 31"/>
                    <a:gd name="T39" fmla="*/ 9 h 19"/>
                    <a:gd name="T40" fmla="*/ 14 w 31"/>
                    <a:gd name="T41" fmla="*/ 11 h 19"/>
                    <a:gd name="T42" fmla="*/ 12 w 31"/>
                    <a:gd name="T43" fmla="*/ 11 h 19"/>
                    <a:gd name="T44" fmla="*/ 10 w 31"/>
                    <a:gd name="T45" fmla="*/ 14 h 19"/>
                    <a:gd name="T46" fmla="*/ 8 w 31"/>
                    <a:gd name="T47" fmla="*/ 14 h 19"/>
                    <a:gd name="T48" fmla="*/ 6 w 31"/>
                    <a:gd name="T49" fmla="*/ 16 h 19"/>
                    <a:gd name="T50" fmla="*/ 4 w 31"/>
                    <a:gd name="T51" fmla="*/ 16 h 19"/>
                    <a:gd name="T52" fmla="*/ 2 w 31"/>
                    <a:gd name="T53" fmla="*/ 18 h 19"/>
                    <a:gd name="T54" fmla="*/ 0 w 31"/>
                    <a:gd name="T55" fmla="*/ 18 h 19"/>
                    <a:gd name="T56" fmla="*/ 0 w 31"/>
                    <a:gd name="T57" fmla="*/ 16 h 19"/>
                    <a:gd name="T58" fmla="*/ 2 w 31"/>
                    <a:gd name="T59" fmla="*/ 16 h 19"/>
                    <a:gd name="T60" fmla="*/ 4 w 31"/>
                    <a:gd name="T61" fmla="*/ 16 h 19"/>
                    <a:gd name="T62" fmla="*/ 4 w 31"/>
                    <a:gd name="T63" fmla="*/ 14 h 19"/>
                    <a:gd name="T64" fmla="*/ 6 w 31"/>
                    <a:gd name="T65" fmla="*/ 14 h 19"/>
                    <a:gd name="T66" fmla="*/ 8 w 31"/>
                    <a:gd name="T67" fmla="*/ 11 h 19"/>
                    <a:gd name="T68" fmla="*/ 10 w 31"/>
                    <a:gd name="T69" fmla="*/ 11 h 19"/>
                    <a:gd name="T70" fmla="*/ 12 w 31"/>
                    <a:gd name="T71" fmla="*/ 9 h 19"/>
                    <a:gd name="T72" fmla="*/ 14 w 31"/>
                    <a:gd name="T73" fmla="*/ 7 h 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1"/>
                    <a:gd name="T112" fmla="*/ 0 h 19"/>
                    <a:gd name="T113" fmla="*/ 31 w 31"/>
                    <a:gd name="T114" fmla="*/ 19 h 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1" h="19">
                      <a:moveTo>
                        <a:pt x="14" y="7"/>
                      </a:moveTo>
                      <a:lnTo>
                        <a:pt x="16" y="7"/>
                      </a:lnTo>
                      <a:lnTo>
                        <a:pt x="18" y="7"/>
                      </a:lnTo>
                      <a:lnTo>
                        <a:pt x="18" y="5"/>
                      </a:lnTo>
                      <a:lnTo>
                        <a:pt x="20" y="5"/>
                      </a:lnTo>
                      <a:lnTo>
                        <a:pt x="22" y="5"/>
                      </a:lnTo>
                      <a:lnTo>
                        <a:pt x="22" y="2"/>
                      </a:lnTo>
                      <a:lnTo>
                        <a:pt x="24" y="2"/>
                      </a:lnTo>
                      <a:lnTo>
                        <a:pt x="26" y="2"/>
                      </a:lnTo>
                      <a:lnTo>
                        <a:pt x="26" y="0"/>
                      </a:lnTo>
                      <a:lnTo>
                        <a:pt x="28" y="0"/>
                      </a:lnTo>
                      <a:lnTo>
                        <a:pt x="30" y="0"/>
                      </a:lnTo>
                      <a:lnTo>
                        <a:pt x="28" y="2"/>
                      </a:lnTo>
                      <a:lnTo>
                        <a:pt x="26" y="2"/>
                      </a:lnTo>
                      <a:lnTo>
                        <a:pt x="26" y="5"/>
                      </a:lnTo>
                      <a:lnTo>
                        <a:pt x="24" y="5"/>
                      </a:lnTo>
                      <a:lnTo>
                        <a:pt x="22" y="7"/>
                      </a:lnTo>
                      <a:lnTo>
                        <a:pt x="20" y="7"/>
                      </a:lnTo>
                      <a:lnTo>
                        <a:pt x="18" y="9"/>
                      </a:lnTo>
                      <a:lnTo>
                        <a:pt x="16" y="9"/>
                      </a:lnTo>
                      <a:lnTo>
                        <a:pt x="14" y="11"/>
                      </a:lnTo>
                      <a:lnTo>
                        <a:pt x="12" y="11"/>
                      </a:lnTo>
                      <a:lnTo>
                        <a:pt x="10" y="14"/>
                      </a:lnTo>
                      <a:lnTo>
                        <a:pt x="8" y="14"/>
                      </a:lnTo>
                      <a:lnTo>
                        <a:pt x="6" y="16"/>
                      </a:lnTo>
                      <a:lnTo>
                        <a:pt x="4" y="16"/>
                      </a:lnTo>
                      <a:lnTo>
                        <a:pt x="2" y="18"/>
                      </a:lnTo>
                      <a:lnTo>
                        <a:pt x="0" y="18"/>
                      </a:lnTo>
                      <a:lnTo>
                        <a:pt x="0" y="16"/>
                      </a:lnTo>
                      <a:lnTo>
                        <a:pt x="2" y="16"/>
                      </a:lnTo>
                      <a:lnTo>
                        <a:pt x="4" y="16"/>
                      </a:lnTo>
                      <a:lnTo>
                        <a:pt x="4" y="14"/>
                      </a:lnTo>
                      <a:lnTo>
                        <a:pt x="6" y="14"/>
                      </a:lnTo>
                      <a:lnTo>
                        <a:pt x="8" y="11"/>
                      </a:lnTo>
                      <a:lnTo>
                        <a:pt x="10" y="11"/>
                      </a:lnTo>
                      <a:lnTo>
                        <a:pt x="12" y="9"/>
                      </a:lnTo>
                      <a:lnTo>
                        <a:pt x="14" y="7"/>
                      </a:lnTo>
                    </a:path>
                  </a:pathLst>
                </a:custGeom>
                <a:solidFill>
                  <a:srgbClr val="FAFD00"/>
                </a:solidFill>
                <a:ln w="9525" cap="rnd">
                  <a:noFill/>
                  <a:round/>
                  <a:headEnd/>
                  <a:tailEnd/>
                </a:ln>
              </p:spPr>
              <p:txBody>
                <a:bodyPr/>
                <a:lstStyle/>
                <a:p>
                  <a:endParaRPr lang="zh-CN" altLang="en-US"/>
                </a:p>
              </p:txBody>
            </p:sp>
            <p:sp>
              <p:nvSpPr>
                <p:cNvPr id="72500" name="Freeform 3189"/>
                <p:cNvSpPr>
                  <a:spLocks/>
                </p:cNvSpPr>
                <p:nvPr/>
              </p:nvSpPr>
              <p:spPr bwMode="auto">
                <a:xfrm>
                  <a:off x="5051" y="2768"/>
                  <a:ext cx="34" cy="20"/>
                </a:xfrm>
                <a:custGeom>
                  <a:avLst/>
                  <a:gdLst>
                    <a:gd name="T0" fmla="*/ 15 w 34"/>
                    <a:gd name="T1" fmla="*/ 9 h 20"/>
                    <a:gd name="T2" fmla="*/ 17 w 34"/>
                    <a:gd name="T3" fmla="*/ 7 h 20"/>
                    <a:gd name="T4" fmla="*/ 19 w 34"/>
                    <a:gd name="T5" fmla="*/ 7 h 20"/>
                    <a:gd name="T6" fmla="*/ 21 w 34"/>
                    <a:gd name="T7" fmla="*/ 7 h 20"/>
                    <a:gd name="T8" fmla="*/ 21 w 34"/>
                    <a:gd name="T9" fmla="*/ 4 h 20"/>
                    <a:gd name="T10" fmla="*/ 23 w 34"/>
                    <a:gd name="T11" fmla="*/ 4 h 20"/>
                    <a:gd name="T12" fmla="*/ 25 w 34"/>
                    <a:gd name="T13" fmla="*/ 4 h 20"/>
                    <a:gd name="T14" fmla="*/ 27 w 34"/>
                    <a:gd name="T15" fmla="*/ 2 h 20"/>
                    <a:gd name="T16" fmla="*/ 29 w 34"/>
                    <a:gd name="T17" fmla="*/ 2 h 20"/>
                    <a:gd name="T18" fmla="*/ 31 w 34"/>
                    <a:gd name="T19" fmla="*/ 2 h 20"/>
                    <a:gd name="T20" fmla="*/ 31 w 34"/>
                    <a:gd name="T21" fmla="*/ 0 h 20"/>
                    <a:gd name="T22" fmla="*/ 33 w 34"/>
                    <a:gd name="T23" fmla="*/ 0 h 20"/>
                    <a:gd name="T24" fmla="*/ 33 w 34"/>
                    <a:gd name="T25" fmla="*/ 2 h 20"/>
                    <a:gd name="T26" fmla="*/ 31 w 34"/>
                    <a:gd name="T27" fmla="*/ 2 h 20"/>
                    <a:gd name="T28" fmla="*/ 29 w 34"/>
                    <a:gd name="T29" fmla="*/ 4 h 20"/>
                    <a:gd name="T30" fmla="*/ 27 w 34"/>
                    <a:gd name="T31" fmla="*/ 4 h 20"/>
                    <a:gd name="T32" fmla="*/ 25 w 34"/>
                    <a:gd name="T33" fmla="*/ 7 h 20"/>
                    <a:gd name="T34" fmla="*/ 23 w 34"/>
                    <a:gd name="T35" fmla="*/ 7 h 20"/>
                    <a:gd name="T36" fmla="*/ 21 w 34"/>
                    <a:gd name="T37" fmla="*/ 9 h 20"/>
                    <a:gd name="T38" fmla="*/ 19 w 34"/>
                    <a:gd name="T39" fmla="*/ 11 h 20"/>
                    <a:gd name="T40" fmla="*/ 17 w 34"/>
                    <a:gd name="T41" fmla="*/ 11 h 20"/>
                    <a:gd name="T42" fmla="*/ 15 w 34"/>
                    <a:gd name="T43" fmla="*/ 11 h 20"/>
                    <a:gd name="T44" fmla="*/ 15 w 34"/>
                    <a:gd name="T45" fmla="*/ 14 h 20"/>
                    <a:gd name="T46" fmla="*/ 13 w 34"/>
                    <a:gd name="T47" fmla="*/ 14 h 20"/>
                    <a:gd name="T48" fmla="*/ 11 w 34"/>
                    <a:gd name="T49" fmla="*/ 14 h 20"/>
                    <a:gd name="T50" fmla="*/ 9 w 34"/>
                    <a:gd name="T51" fmla="*/ 16 h 20"/>
                    <a:gd name="T52" fmla="*/ 7 w 34"/>
                    <a:gd name="T53" fmla="*/ 16 h 20"/>
                    <a:gd name="T54" fmla="*/ 5 w 34"/>
                    <a:gd name="T55" fmla="*/ 16 h 20"/>
                    <a:gd name="T56" fmla="*/ 3 w 34"/>
                    <a:gd name="T57" fmla="*/ 19 h 20"/>
                    <a:gd name="T58" fmla="*/ 1 w 34"/>
                    <a:gd name="T59" fmla="*/ 19 h 20"/>
                    <a:gd name="T60" fmla="*/ 0 w 34"/>
                    <a:gd name="T61" fmla="*/ 19 h 20"/>
                    <a:gd name="T62" fmla="*/ 1 w 34"/>
                    <a:gd name="T63" fmla="*/ 19 h 20"/>
                    <a:gd name="T64" fmla="*/ 1 w 34"/>
                    <a:gd name="T65" fmla="*/ 16 h 20"/>
                    <a:gd name="T66" fmla="*/ 3 w 34"/>
                    <a:gd name="T67" fmla="*/ 16 h 20"/>
                    <a:gd name="T68" fmla="*/ 5 w 34"/>
                    <a:gd name="T69" fmla="*/ 16 h 20"/>
                    <a:gd name="T70" fmla="*/ 7 w 34"/>
                    <a:gd name="T71" fmla="*/ 14 h 20"/>
                    <a:gd name="T72" fmla="*/ 9 w 34"/>
                    <a:gd name="T73" fmla="*/ 14 h 20"/>
                    <a:gd name="T74" fmla="*/ 11 w 34"/>
                    <a:gd name="T75" fmla="*/ 11 h 20"/>
                    <a:gd name="T76" fmla="*/ 13 w 34"/>
                    <a:gd name="T77" fmla="*/ 11 h 20"/>
                    <a:gd name="T78" fmla="*/ 15 w 34"/>
                    <a:gd name="T79" fmla="*/ 9 h 2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4"/>
                    <a:gd name="T121" fmla="*/ 0 h 20"/>
                    <a:gd name="T122" fmla="*/ 34 w 34"/>
                    <a:gd name="T123" fmla="*/ 20 h 2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4" h="20">
                      <a:moveTo>
                        <a:pt x="15" y="9"/>
                      </a:moveTo>
                      <a:lnTo>
                        <a:pt x="17" y="7"/>
                      </a:lnTo>
                      <a:lnTo>
                        <a:pt x="19" y="7"/>
                      </a:lnTo>
                      <a:lnTo>
                        <a:pt x="21" y="7"/>
                      </a:lnTo>
                      <a:lnTo>
                        <a:pt x="21" y="4"/>
                      </a:lnTo>
                      <a:lnTo>
                        <a:pt x="23" y="4"/>
                      </a:lnTo>
                      <a:lnTo>
                        <a:pt x="25" y="4"/>
                      </a:lnTo>
                      <a:lnTo>
                        <a:pt x="27" y="2"/>
                      </a:lnTo>
                      <a:lnTo>
                        <a:pt x="29" y="2"/>
                      </a:lnTo>
                      <a:lnTo>
                        <a:pt x="31" y="2"/>
                      </a:lnTo>
                      <a:lnTo>
                        <a:pt x="31" y="0"/>
                      </a:lnTo>
                      <a:lnTo>
                        <a:pt x="33" y="0"/>
                      </a:lnTo>
                      <a:lnTo>
                        <a:pt x="33" y="2"/>
                      </a:lnTo>
                      <a:lnTo>
                        <a:pt x="31" y="2"/>
                      </a:lnTo>
                      <a:lnTo>
                        <a:pt x="29" y="4"/>
                      </a:lnTo>
                      <a:lnTo>
                        <a:pt x="27" y="4"/>
                      </a:lnTo>
                      <a:lnTo>
                        <a:pt x="25" y="7"/>
                      </a:lnTo>
                      <a:lnTo>
                        <a:pt x="23" y="7"/>
                      </a:lnTo>
                      <a:lnTo>
                        <a:pt x="21" y="9"/>
                      </a:lnTo>
                      <a:lnTo>
                        <a:pt x="19" y="11"/>
                      </a:lnTo>
                      <a:lnTo>
                        <a:pt x="17" y="11"/>
                      </a:lnTo>
                      <a:lnTo>
                        <a:pt x="15" y="11"/>
                      </a:lnTo>
                      <a:lnTo>
                        <a:pt x="15" y="14"/>
                      </a:lnTo>
                      <a:lnTo>
                        <a:pt x="13" y="14"/>
                      </a:lnTo>
                      <a:lnTo>
                        <a:pt x="11" y="14"/>
                      </a:lnTo>
                      <a:lnTo>
                        <a:pt x="9" y="16"/>
                      </a:lnTo>
                      <a:lnTo>
                        <a:pt x="7" y="16"/>
                      </a:lnTo>
                      <a:lnTo>
                        <a:pt x="5" y="16"/>
                      </a:lnTo>
                      <a:lnTo>
                        <a:pt x="3" y="19"/>
                      </a:lnTo>
                      <a:lnTo>
                        <a:pt x="1" y="19"/>
                      </a:lnTo>
                      <a:lnTo>
                        <a:pt x="0" y="19"/>
                      </a:lnTo>
                      <a:lnTo>
                        <a:pt x="1" y="19"/>
                      </a:lnTo>
                      <a:lnTo>
                        <a:pt x="1" y="16"/>
                      </a:lnTo>
                      <a:lnTo>
                        <a:pt x="3" y="16"/>
                      </a:lnTo>
                      <a:lnTo>
                        <a:pt x="5" y="16"/>
                      </a:lnTo>
                      <a:lnTo>
                        <a:pt x="7" y="14"/>
                      </a:lnTo>
                      <a:lnTo>
                        <a:pt x="9" y="14"/>
                      </a:lnTo>
                      <a:lnTo>
                        <a:pt x="11" y="11"/>
                      </a:lnTo>
                      <a:lnTo>
                        <a:pt x="13" y="11"/>
                      </a:lnTo>
                      <a:lnTo>
                        <a:pt x="15" y="9"/>
                      </a:lnTo>
                    </a:path>
                  </a:pathLst>
                </a:custGeom>
                <a:solidFill>
                  <a:srgbClr val="FAFD00"/>
                </a:solidFill>
                <a:ln w="9525" cap="rnd">
                  <a:noFill/>
                  <a:round/>
                  <a:headEnd/>
                  <a:tailEnd/>
                </a:ln>
              </p:spPr>
              <p:txBody>
                <a:bodyPr/>
                <a:lstStyle/>
                <a:p>
                  <a:endParaRPr lang="zh-CN" altLang="en-US"/>
                </a:p>
              </p:txBody>
            </p:sp>
            <p:sp>
              <p:nvSpPr>
                <p:cNvPr id="72501" name="Freeform 3190"/>
                <p:cNvSpPr>
                  <a:spLocks/>
                </p:cNvSpPr>
                <p:nvPr/>
              </p:nvSpPr>
              <p:spPr bwMode="auto">
                <a:xfrm>
                  <a:off x="5046" y="2761"/>
                  <a:ext cx="39" cy="19"/>
                </a:xfrm>
                <a:custGeom>
                  <a:avLst/>
                  <a:gdLst>
                    <a:gd name="T0" fmla="*/ 19 w 39"/>
                    <a:gd name="T1" fmla="*/ 9 h 19"/>
                    <a:gd name="T2" fmla="*/ 21 w 39"/>
                    <a:gd name="T3" fmla="*/ 7 h 19"/>
                    <a:gd name="T4" fmla="*/ 23 w 39"/>
                    <a:gd name="T5" fmla="*/ 7 h 19"/>
                    <a:gd name="T6" fmla="*/ 25 w 39"/>
                    <a:gd name="T7" fmla="*/ 5 h 19"/>
                    <a:gd name="T8" fmla="*/ 27 w 39"/>
                    <a:gd name="T9" fmla="*/ 5 h 19"/>
                    <a:gd name="T10" fmla="*/ 29 w 39"/>
                    <a:gd name="T11" fmla="*/ 5 h 19"/>
                    <a:gd name="T12" fmla="*/ 31 w 39"/>
                    <a:gd name="T13" fmla="*/ 2 h 19"/>
                    <a:gd name="T14" fmla="*/ 33 w 39"/>
                    <a:gd name="T15" fmla="*/ 2 h 19"/>
                    <a:gd name="T16" fmla="*/ 35 w 39"/>
                    <a:gd name="T17" fmla="*/ 2 h 19"/>
                    <a:gd name="T18" fmla="*/ 35 w 39"/>
                    <a:gd name="T19" fmla="*/ 0 h 19"/>
                    <a:gd name="T20" fmla="*/ 37 w 39"/>
                    <a:gd name="T21" fmla="*/ 0 h 19"/>
                    <a:gd name="T22" fmla="*/ 38 w 39"/>
                    <a:gd name="T23" fmla="*/ 0 h 19"/>
                    <a:gd name="T24" fmla="*/ 38 w 39"/>
                    <a:gd name="T25" fmla="*/ 2 h 19"/>
                    <a:gd name="T26" fmla="*/ 37 w 39"/>
                    <a:gd name="T27" fmla="*/ 2 h 19"/>
                    <a:gd name="T28" fmla="*/ 35 w 39"/>
                    <a:gd name="T29" fmla="*/ 5 h 19"/>
                    <a:gd name="T30" fmla="*/ 33 w 39"/>
                    <a:gd name="T31" fmla="*/ 5 h 19"/>
                    <a:gd name="T32" fmla="*/ 31 w 39"/>
                    <a:gd name="T33" fmla="*/ 7 h 19"/>
                    <a:gd name="T34" fmla="*/ 29 w 39"/>
                    <a:gd name="T35" fmla="*/ 7 h 19"/>
                    <a:gd name="T36" fmla="*/ 29 w 39"/>
                    <a:gd name="T37" fmla="*/ 9 h 19"/>
                    <a:gd name="T38" fmla="*/ 27 w 39"/>
                    <a:gd name="T39" fmla="*/ 9 h 19"/>
                    <a:gd name="T40" fmla="*/ 25 w 39"/>
                    <a:gd name="T41" fmla="*/ 9 h 19"/>
                    <a:gd name="T42" fmla="*/ 23 w 39"/>
                    <a:gd name="T43" fmla="*/ 9 h 19"/>
                    <a:gd name="T44" fmla="*/ 21 w 39"/>
                    <a:gd name="T45" fmla="*/ 9 h 19"/>
                    <a:gd name="T46" fmla="*/ 19 w 39"/>
                    <a:gd name="T47" fmla="*/ 11 h 19"/>
                    <a:gd name="T48" fmla="*/ 17 w 39"/>
                    <a:gd name="T49" fmla="*/ 11 h 19"/>
                    <a:gd name="T50" fmla="*/ 15 w 39"/>
                    <a:gd name="T51" fmla="*/ 14 h 19"/>
                    <a:gd name="T52" fmla="*/ 13 w 39"/>
                    <a:gd name="T53" fmla="*/ 14 h 19"/>
                    <a:gd name="T54" fmla="*/ 11 w 39"/>
                    <a:gd name="T55" fmla="*/ 14 h 19"/>
                    <a:gd name="T56" fmla="*/ 9 w 39"/>
                    <a:gd name="T57" fmla="*/ 16 h 19"/>
                    <a:gd name="T58" fmla="*/ 7 w 39"/>
                    <a:gd name="T59" fmla="*/ 16 h 19"/>
                    <a:gd name="T60" fmla="*/ 5 w 39"/>
                    <a:gd name="T61" fmla="*/ 18 h 19"/>
                    <a:gd name="T62" fmla="*/ 3 w 39"/>
                    <a:gd name="T63" fmla="*/ 18 h 19"/>
                    <a:gd name="T64" fmla="*/ 0 w 39"/>
                    <a:gd name="T65" fmla="*/ 18 h 19"/>
                    <a:gd name="T66" fmla="*/ 0 w 39"/>
                    <a:gd name="T67" fmla="*/ 16 h 19"/>
                    <a:gd name="T68" fmla="*/ 3 w 39"/>
                    <a:gd name="T69" fmla="*/ 16 h 19"/>
                    <a:gd name="T70" fmla="*/ 5 w 39"/>
                    <a:gd name="T71" fmla="*/ 14 h 19"/>
                    <a:gd name="T72" fmla="*/ 7 w 39"/>
                    <a:gd name="T73" fmla="*/ 14 h 19"/>
                    <a:gd name="T74" fmla="*/ 9 w 39"/>
                    <a:gd name="T75" fmla="*/ 11 h 19"/>
                    <a:gd name="T76" fmla="*/ 11 w 39"/>
                    <a:gd name="T77" fmla="*/ 9 h 19"/>
                    <a:gd name="T78" fmla="*/ 13 w 39"/>
                    <a:gd name="T79" fmla="*/ 9 h 19"/>
                    <a:gd name="T80" fmla="*/ 15 w 39"/>
                    <a:gd name="T81" fmla="*/ 9 h 19"/>
                    <a:gd name="T82" fmla="*/ 17 w 39"/>
                    <a:gd name="T83" fmla="*/ 9 h 19"/>
                    <a:gd name="T84" fmla="*/ 19 w 39"/>
                    <a:gd name="T85" fmla="*/ 9 h 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9"/>
                    <a:gd name="T130" fmla="*/ 0 h 19"/>
                    <a:gd name="T131" fmla="*/ 39 w 39"/>
                    <a:gd name="T132" fmla="*/ 19 h 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9" h="19">
                      <a:moveTo>
                        <a:pt x="19" y="9"/>
                      </a:moveTo>
                      <a:lnTo>
                        <a:pt x="21" y="7"/>
                      </a:lnTo>
                      <a:lnTo>
                        <a:pt x="23" y="7"/>
                      </a:lnTo>
                      <a:lnTo>
                        <a:pt x="25" y="5"/>
                      </a:lnTo>
                      <a:lnTo>
                        <a:pt x="27" y="5"/>
                      </a:lnTo>
                      <a:lnTo>
                        <a:pt x="29" y="5"/>
                      </a:lnTo>
                      <a:lnTo>
                        <a:pt x="31" y="2"/>
                      </a:lnTo>
                      <a:lnTo>
                        <a:pt x="33" y="2"/>
                      </a:lnTo>
                      <a:lnTo>
                        <a:pt x="35" y="2"/>
                      </a:lnTo>
                      <a:lnTo>
                        <a:pt x="35" y="0"/>
                      </a:lnTo>
                      <a:lnTo>
                        <a:pt x="37" y="0"/>
                      </a:lnTo>
                      <a:lnTo>
                        <a:pt x="38" y="0"/>
                      </a:lnTo>
                      <a:lnTo>
                        <a:pt x="38" y="2"/>
                      </a:lnTo>
                      <a:lnTo>
                        <a:pt x="37" y="2"/>
                      </a:lnTo>
                      <a:lnTo>
                        <a:pt x="35" y="5"/>
                      </a:lnTo>
                      <a:lnTo>
                        <a:pt x="33" y="5"/>
                      </a:lnTo>
                      <a:lnTo>
                        <a:pt x="31" y="7"/>
                      </a:lnTo>
                      <a:lnTo>
                        <a:pt x="29" y="7"/>
                      </a:lnTo>
                      <a:lnTo>
                        <a:pt x="29" y="9"/>
                      </a:lnTo>
                      <a:lnTo>
                        <a:pt x="27" y="9"/>
                      </a:lnTo>
                      <a:lnTo>
                        <a:pt x="25" y="9"/>
                      </a:lnTo>
                      <a:lnTo>
                        <a:pt x="23" y="9"/>
                      </a:lnTo>
                      <a:lnTo>
                        <a:pt x="21" y="9"/>
                      </a:lnTo>
                      <a:lnTo>
                        <a:pt x="19" y="11"/>
                      </a:lnTo>
                      <a:lnTo>
                        <a:pt x="17" y="11"/>
                      </a:lnTo>
                      <a:lnTo>
                        <a:pt x="15" y="14"/>
                      </a:lnTo>
                      <a:lnTo>
                        <a:pt x="13" y="14"/>
                      </a:lnTo>
                      <a:lnTo>
                        <a:pt x="11" y="14"/>
                      </a:lnTo>
                      <a:lnTo>
                        <a:pt x="9" y="16"/>
                      </a:lnTo>
                      <a:lnTo>
                        <a:pt x="7" y="16"/>
                      </a:lnTo>
                      <a:lnTo>
                        <a:pt x="5" y="18"/>
                      </a:lnTo>
                      <a:lnTo>
                        <a:pt x="3" y="18"/>
                      </a:lnTo>
                      <a:lnTo>
                        <a:pt x="0" y="18"/>
                      </a:lnTo>
                      <a:lnTo>
                        <a:pt x="0" y="16"/>
                      </a:lnTo>
                      <a:lnTo>
                        <a:pt x="3" y="16"/>
                      </a:lnTo>
                      <a:lnTo>
                        <a:pt x="5" y="14"/>
                      </a:lnTo>
                      <a:lnTo>
                        <a:pt x="7" y="14"/>
                      </a:lnTo>
                      <a:lnTo>
                        <a:pt x="9" y="11"/>
                      </a:lnTo>
                      <a:lnTo>
                        <a:pt x="11" y="9"/>
                      </a:lnTo>
                      <a:lnTo>
                        <a:pt x="13" y="9"/>
                      </a:lnTo>
                      <a:lnTo>
                        <a:pt x="15" y="9"/>
                      </a:lnTo>
                      <a:lnTo>
                        <a:pt x="17" y="9"/>
                      </a:lnTo>
                      <a:lnTo>
                        <a:pt x="19" y="9"/>
                      </a:lnTo>
                    </a:path>
                  </a:pathLst>
                </a:custGeom>
                <a:solidFill>
                  <a:srgbClr val="FAFD00"/>
                </a:solidFill>
                <a:ln w="9525" cap="rnd">
                  <a:noFill/>
                  <a:round/>
                  <a:headEnd/>
                  <a:tailEnd/>
                </a:ln>
              </p:spPr>
              <p:txBody>
                <a:bodyPr/>
                <a:lstStyle/>
                <a:p>
                  <a:endParaRPr lang="zh-CN" altLang="en-US"/>
                </a:p>
              </p:txBody>
            </p:sp>
            <p:sp>
              <p:nvSpPr>
                <p:cNvPr id="72502" name="Freeform 3191"/>
                <p:cNvSpPr>
                  <a:spLocks/>
                </p:cNvSpPr>
                <p:nvPr/>
              </p:nvSpPr>
              <p:spPr bwMode="auto">
                <a:xfrm>
                  <a:off x="5106" y="2759"/>
                  <a:ext cx="30" cy="20"/>
                </a:xfrm>
                <a:custGeom>
                  <a:avLst/>
                  <a:gdLst>
                    <a:gd name="T0" fmla="*/ 14 w 30"/>
                    <a:gd name="T1" fmla="*/ 7 h 20"/>
                    <a:gd name="T2" fmla="*/ 16 w 30"/>
                    <a:gd name="T3" fmla="*/ 7 h 20"/>
                    <a:gd name="T4" fmla="*/ 18 w 30"/>
                    <a:gd name="T5" fmla="*/ 7 h 20"/>
                    <a:gd name="T6" fmla="*/ 18 w 30"/>
                    <a:gd name="T7" fmla="*/ 4 h 20"/>
                    <a:gd name="T8" fmla="*/ 20 w 30"/>
                    <a:gd name="T9" fmla="*/ 4 h 20"/>
                    <a:gd name="T10" fmla="*/ 22 w 30"/>
                    <a:gd name="T11" fmla="*/ 4 h 20"/>
                    <a:gd name="T12" fmla="*/ 22 w 30"/>
                    <a:gd name="T13" fmla="*/ 2 h 20"/>
                    <a:gd name="T14" fmla="*/ 24 w 30"/>
                    <a:gd name="T15" fmla="*/ 2 h 20"/>
                    <a:gd name="T16" fmla="*/ 26 w 30"/>
                    <a:gd name="T17" fmla="*/ 2 h 20"/>
                    <a:gd name="T18" fmla="*/ 26 w 30"/>
                    <a:gd name="T19" fmla="*/ 0 h 20"/>
                    <a:gd name="T20" fmla="*/ 28 w 30"/>
                    <a:gd name="T21" fmla="*/ 0 h 20"/>
                    <a:gd name="T22" fmla="*/ 29 w 30"/>
                    <a:gd name="T23" fmla="*/ 0 h 20"/>
                    <a:gd name="T24" fmla="*/ 28 w 30"/>
                    <a:gd name="T25" fmla="*/ 2 h 20"/>
                    <a:gd name="T26" fmla="*/ 26 w 30"/>
                    <a:gd name="T27" fmla="*/ 2 h 20"/>
                    <a:gd name="T28" fmla="*/ 26 w 30"/>
                    <a:gd name="T29" fmla="*/ 4 h 20"/>
                    <a:gd name="T30" fmla="*/ 24 w 30"/>
                    <a:gd name="T31" fmla="*/ 4 h 20"/>
                    <a:gd name="T32" fmla="*/ 22 w 30"/>
                    <a:gd name="T33" fmla="*/ 7 h 20"/>
                    <a:gd name="T34" fmla="*/ 20 w 30"/>
                    <a:gd name="T35" fmla="*/ 7 h 20"/>
                    <a:gd name="T36" fmla="*/ 18 w 30"/>
                    <a:gd name="T37" fmla="*/ 9 h 20"/>
                    <a:gd name="T38" fmla="*/ 16 w 30"/>
                    <a:gd name="T39" fmla="*/ 9 h 20"/>
                    <a:gd name="T40" fmla="*/ 14 w 30"/>
                    <a:gd name="T41" fmla="*/ 11 h 20"/>
                    <a:gd name="T42" fmla="*/ 12 w 30"/>
                    <a:gd name="T43" fmla="*/ 11 h 20"/>
                    <a:gd name="T44" fmla="*/ 10 w 30"/>
                    <a:gd name="T45" fmla="*/ 14 h 20"/>
                    <a:gd name="T46" fmla="*/ 8 w 30"/>
                    <a:gd name="T47" fmla="*/ 14 h 20"/>
                    <a:gd name="T48" fmla="*/ 6 w 30"/>
                    <a:gd name="T49" fmla="*/ 16 h 20"/>
                    <a:gd name="T50" fmla="*/ 4 w 30"/>
                    <a:gd name="T51" fmla="*/ 16 h 20"/>
                    <a:gd name="T52" fmla="*/ 2 w 30"/>
                    <a:gd name="T53" fmla="*/ 16 h 20"/>
                    <a:gd name="T54" fmla="*/ 2 w 30"/>
                    <a:gd name="T55" fmla="*/ 19 h 20"/>
                    <a:gd name="T56" fmla="*/ 0 w 30"/>
                    <a:gd name="T57" fmla="*/ 19 h 20"/>
                    <a:gd name="T58" fmla="*/ 0 w 30"/>
                    <a:gd name="T59" fmla="*/ 16 h 20"/>
                    <a:gd name="T60" fmla="*/ 2 w 30"/>
                    <a:gd name="T61" fmla="*/ 16 h 20"/>
                    <a:gd name="T62" fmla="*/ 4 w 30"/>
                    <a:gd name="T63" fmla="*/ 14 h 20"/>
                    <a:gd name="T64" fmla="*/ 6 w 30"/>
                    <a:gd name="T65" fmla="*/ 14 h 20"/>
                    <a:gd name="T66" fmla="*/ 6 w 30"/>
                    <a:gd name="T67" fmla="*/ 11 h 20"/>
                    <a:gd name="T68" fmla="*/ 8 w 30"/>
                    <a:gd name="T69" fmla="*/ 11 h 20"/>
                    <a:gd name="T70" fmla="*/ 10 w 30"/>
                    <a:gd name="T71" fmla="*/ 11 h 20"/>
                    <a:gd name="T72" fmla="*/ 10 w 30"/>
                    <a:gd name="T73" fmla="*/ 9 h 20"/>
                    <a:gd name="T74" fmla="*/ 12 w 30"/>
                    <a:gd name="T75" fmla="*/ 9 h 20"/>
                    <a:gd name="T76" fmla="*/ 14 w 30"/>
                    <a:gd name="T77" fmla="*/ 7 h 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0"/>
                    <a:gd name="T118" fmla="*/ 0 h 20"/>
                    <a:gd name="T119" fmla="*/ 30 w 30"/>
                    <a:gd name="T120" fmla="*/ 20 h 2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0" h="20">
                      <a:moveTo>
                        <a:pt x="14" y="7"/>
                      </a:moveTo>
                      <a:lnTo>
                        <a:pt x="16" y="7"/>
                      </a:lnTo>
                      <a:lnTo>
                        <a:pt x="18" y="7"/>
                      </a:lnTo>
                      <a:lnTo>
                        <a:pt x="18" y="4"/>
                      </a:lnTo>
                      <a:lnTo>
                        <a:pt x="20" y="4"/>
                      </a:lnTo>
                      <a:lnTo>
                        <a:pt x="22" y="4"/>
                      </a:lnTo>
                      <a:lnTo>
                        <a:pt x="22" y="2"/>
                      </a:lnTo>
                      <a:lnTo>
                        <a:pt x="24" y="2"/>
                      </a:lnTo>
                      <a:lnTo>
                        <a:pt x="26" y="2"/>
                      </a:lnTo>
                      <a:lnTo>
                        <a:pt x="26" y="0"/>
                      </a:lnTo>
                      <a:lnTo>
                        <a:pt x="28" y="0"/>
                      </a:lnTo>
                      <a:lnTo>
                        <a:pt x="29" y="0"/>
                      </a:lnTo>
                      <a:lnTo>
                        <a:pt x="28" y="2"/>
                      </a:lnTo>
                      <a:lnTo>
                        <a:pt x="26" y="2"/>
                      </a:lnTo>
                      <a:lnTo>
                        <a:pt x="26" y="4"/>
                      </a:lnTo>
                      <a:lnTo>
                        <a:pt x="24" y="4"/>
                      </a:lnTo>
                      <a:lnTo>
                        <a:pt x="22" y="7"/>
                      </a:lnTo>
                      <a:lnTo>
                        <a:pt x="20" y="7"/>
                      </a:lnTo>
                      <a:lnTo>
                        <a:pt x="18" y="9"/>
                      </a:lnTo>
                      <a:lnTo>
                        <a:pt x="16" y="9"/>
                      </a:lnTo>
                      <a:lnTo>
                        <a:pt x="14" y="11"/>
                      </a:lnTo>
                      <a:lnTo>
                        <a:pt x="12" y="11"/>
                      </a:lnTo>
                      <a:lnTo>
                        <a:pt x="10" y="14"/>
                      </a:lnTo>
                      <a:lnTo>
                        <a:pt x="8" y="14"/>
                      </a:lnTo>
                      <a:lnTo>
                        <a:pt x="6" y="16"/>
                      </a:lnTo>
                      <a:lnTo>
                        <a:pt x="4" y="16"/>
                      </a:lnTo>
                      <a:lnTo>
                        <a:pt x="2" y="16"/>
                      </a:lnTo>
                      <a:lnTo>
                        <a:pt x="2" y="19"/>
                      </a:lnTo>
                      <a:lnTo>
                        <a:pt x="0" y="19"/>
                      </a:lnTo>
                      <a:lnTo>
                        <a:pt x="0" y="16"/>
                      </a:lnTo>
                      <a:lnTo>
                        <a:pt x="2" y="16"/>
                      </a:lnTo>
                      <a:lnTo>
                        <a:pt x="4" y="14"/>
                      </a:lnTo>
                      <a:lnTo>
                        <a:pt x="6" y="14"/>
                      </a:lnTo>
                      <a:lnTo>
                        <a:pt x="6" y="11"/>
                      </a:lnTo>
                      <a:lnTo>
                        <a:pt x="8" y="11"/>
                      </a:lnTo>
                      <a:lnTo>
                        <a:pt x="10" y="11"/>
                      </a:lnTo>
                      <a:lnTo>
                        <a:pt x="10" y="9"/>
                      </a:lnTo>
                      <a:lnTo>
                        <a:pt x="12" y="9"/>
                      </a:lnTo>
                      <a:lnTo>
                        <a:pt x="14" y="7"/>
                      </a:lnTo>
                    </a:path>
                  </a:pathLst>
                </a:custGeom>
                <a:solidFill>
                  <a:srgbClr val="FAFD00"/>
                </a:solidFill>
                <a:ln w="9525" cap="rnd">
                  <a:noFill/>
                  <a:round/>
                  <a:headEnd/>
                  <a:tailEnd/>
                </a:ln>
              </p:spPr>
              <p:txBody>
                <a:bodyPr/>
                <a:lstStyle/>
                <a:p>
                  <a:endParaRPr lang="zh-CN" altLang="en-US"/>
                </a:p>
              </p:txBody>
            </p:sp>
            <p:sp>
              <p:nvSpPr>
                <p:cNvPr id="72503" name="Freeform 3192"/>
                <p:cNvSpPr>
                  <a:spLocks/>
                </p:cNvSpPr>
                <p:nvPr/>
              </p:nvSpPr>
              <p:spPr bwMode="auto">
                <a:xfrm>
                  <a:off x="5090" y="2751"/>
                  <a:ext cx="34" cy="20"/>
                </a:xfrm>
                <a:custGeom>
                  <a:avLst/>
                  <a:gdLst>
                    <a:gd name="T0" fmla="*/ 16 w 34"/>
                    <a:gd name="T1" fmla="*/ 9 h 20"/>
                    <a:gd name="T2" fmla="*/ 18 w 34"/>
                    <a:gd name="T3" fmla="*/ 7 h 20"/>
                    <a:gd name="T4" fmla="*/ 20 w 34"/>
                    <a:gd name="T5" fmla="*/ 7 h 20"/>
                    <a:gd name="T6" fmla="*/ 22 w 34"/>
                    <a:gd name="T7" fmla="*/ 7 h 20"/>
                    <a:gd name="T8" fmla="*/ 22 w 34"/>
                    <a:gd name="T9" fmla="*/ 4 h 20"/>
                    <a:gd name="T10" fmla="*/ 24 w 34"/>
                    <a:gd name="T11" fmla="*/ 4 h 20"/>
                    <a:gd name="T12" fmla="*/ 26 w 34"/>
                    <a:gd name="T13" fmla="*/ 4 h 20"/>
                    <a:gd name="T14" fmla="*/ 28 w 34"/>
                    <a:gd name="T15" fmla="*/ 4 h 20"/>
                    <a:gd name="T16" fmla="*/ 28 w 34"/>
                    <a:gd name="T17" fmla="*/ 2 h 20"/>
                    <a:gd name="T18" fmla="*/ 30 w 34"/>
                    <a:gd name="T19" fmla="*/ 2 h 20"/>
                    <a:gd name="T20" fmla="*/ 32 w 34"/>
                    <a:gd name="T21" fmla="*/ 2 h 20"/>
                    <a:gd name="T22" fmla="*/ 32 w 34"/>
                    <a:gd name="T23" fmla="*/ 0 h 20"/>
                    <a:gd name="T24" fmla="*/ 33 w 34"/>
                    <a:gd name="T25" fmla="*/ 0 h 20"/>
                    <a:gd name="T26" fmla="*/ 33 w 34"/>
                    <a:gd name="T27" fmla="*/ 2 h 20"/>
                    <a:gd name="T28" fmla="*/ 32 w 34"/>
                    <a:gd name="T29" fmla="*/ 2 h 20"/>
                    <a:gd name="T30" fmla="*/ 32 w 34"/>
                    <a:gd name="T31" fmla="*/ 4 h 20"/>
                    <a:gd name="T32" fmla="*/ 30 w 34"/>
                    <a:gd name="T33" fmla="*/ 4 h 20"/>
                    <a:gd name="T34" fmla="*/ 28 w 34"/>
                    <a:gd name="T35" fmla="*/ 4 h 20"/>
                    <a:gd name="T36" fmla="*/ 28 w 34"/>
                    <a:gd name="T37" fmla="*/ 7 h 20"/>
                    <a:gd name="T38" fmla="*/ 26 w 34"/>
                    <a:gd name="T39" fmla="*/ 7 h 20"/>
                    <a:gd name="T40" fmla="*/ 24 w 34"/>
                    <a:gd name="T41" fmla="*/ 7 h 20"/>
                    <a:gd name="T42" fmla="*/ 22 w 34"/>
                    <a:gd name="T43" fmla="*/ 9 h 20"/>
                    <a:gd name="T44" fmla="*/ 20 w 34"/>
                    <a:gd name="T45" fmla="*/ 11 h 20"/>
                    <a:gd name="T46" fmla="*/ 18 w 34"/>
                    <a:gd name="T47" fmla="*/ 11 h 20"/>
                    <a:gd name="T48" fmla="*/ 16 w 34"/>
                    <a:gd name="T49" fmla="*/ 11 h 20"/>
                    <a:gd name="T50" fmla="*/ 14 w 34"/>
                    <a:gd name="T51" fmla="*/ 14 h 20"/>
                    <a:gd name="T52" fmla="*/ 12 w 34"/>
                    <a:gd name="T53" fmla="*/ 14 h 20"/>
                    <a:gd name="T54" fmla="*/ 10 w 34"/>
                    <a:gd name="T55" fmla="*/ 14 h 20"/>
                    <a:gd name="T56" fmla="*/ 8 w 34"/>
                    <a:gd name="T57" fmla="*/ 16 h 20"/>
                    <a:gd name="T58" fmla="*/ 6 w 34"/>
                    <a:gd name="T59" fmla="*/ 16 h 20"/>
                    <a:gd name="T60" fmla="*/ 6 w 34"/>
                    <a:gd name="T61" fmla="*/ 19 h 20"/>
                    <a:gd name="T62" fmla="*/ 4 w 34"/>
                    <a:gd name="T63" fmla="*/ 19 h 20"/>
                    <a:gd name="T64" fmla="*/ 2 w 34"/>
                    <a:gd name="T65" fmla="*/ 19 h 20"/>
                    <a:gd name="T66" fmla="*/ 0 w 34"/>
                    <a:gd name="T67" fmla="*/ 19 h 20"/>
                    <a:gd name="T68" fmla="*/ 2 w 34"/>
                    <a:gd name="T69" fmla="*/ 19 h 20"/>
                    <a:gd name="T70" fmla="*/ 2 w 34"/>
                    <a:gd name="T71" fmla="*/ 16 h 20"/>
                    <a:gd name="T72" fmla="*/ 4 w 34"/>
                    <a:gd name="T73" fmla="*/ 14 h 20"/>
                    <a:gd name="T74" fmla="*/ 6 w 34"/>
                    <a:gd name="T75" fmla="*/ 14 h 20"/>
                    <a:gd name="T76" fmla="*/ 8 w 34"/>
                    <a:gd name="T77" fmla="*/ 14 h 20"/>
                    <a:gd name="T78" fmla="*/ 10 w 34"/>
                    <a:gd name="T79" fmla="*/ 11 h 20"/>
                    <a:gd name="T80" fmla="*/ 12 w 34"/>
                    <a:gd name="T81" fmla="*/ 11 h 20"/>
                    <a:gd name="T82" fmla="*/ 14 w 34"/>
                    <a:gd name="T83" fmla="*/ 9 h 20"/>
                    <a:gd name="T84" fmla="*/ 16 w 34"/>
                    <a:gd name="T85" fmla="*/ 9 h 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
                    <a:gd name="T130" fmla="*/ 0 h 20"/>
                    <a:gd name="T131" fmla="*/ 34 w 34"/>
                    <a:gd name="T132" fmla="*/ 20 h 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 h="20">
                      <a:moveTo>
                        <a:pt x="16" y="9"/>
                      </a:moveTo>
                      <a:lnTo>
                        <a:pt x="18" y="7"/>
                      </a:lnTo>
                      <a:lnTo>
                        <a:pt x="20" y="7"/>
                      </a:lnTo>
                      <a:lnTo>
                        <a:pt x="22" y="7"/>
                      </a:lnTo>
                      <a:lnTo>
                        <a:pt x="22" y="4"/>
                      </a:lnTo>
                      <a:lnTo>
                        <a:pt x="24" y="4"/>
                      </a:lnTo>
                      <a:lnTo>
                        <a:pt x="26" y="4"/>
                      </a:lnTo>
                      <a:lnTo>
                        <a:pt x="28" y="4"/>
                      </a:lnTo>
                      <a:lnTo>
                        <a:pt x="28" y="2"/>
                      </a:lnTo>
                      <a:lnTo>
                        <a:pt x="30" y="2"/>
                      </a:lnTo>
                      <a:lnTo>
                        <a:pt x="32" y="2"/>
                      </a:lnTo>
                      <a:lnTo>
                        <a:pt x="32" y="0"/>
                      </a:lnTo>
                      <a:lnTo>
                        <a:pt x="33" y="0"/>
                      </a:lnTo>
                      <a:lnTo>
                        <a:pt x="33" y="2"/>
                      </a:lnTo>
                      <a:lnTo>
                        <a:pt x="32" y="2"/>
                      </a:lnTo>
                      <a:lnTo>
                        <a:pt x="32" y="4"/>
                      </a:lnTo>
                      <a:lnTo>
                        <a:pt x="30" y="4"/>
                      </a:lnTo>
                      <a:lnTo>
                        <a:pt x="28" y="4"/>
                      </a:lnTo>
                      <a:lnTo>
                        <a:pt x="28" y="7"/>
                      </a:lnTo>
                      <a:lnTo>
                        <a:pt x="26" y="7"/>
                      </a:lnTo>
                      <a:lnTo>
                        <a:pt x="24" y="7"/>
                      </a:lnTo>
                      <a:lnTo>
                        <a:pt x="22" y="9"/>
                      </a:lnTo>
                      <a:lnTo>
                        <a:pt x="20" y="11"/>
                      </a:lnTo>
                      <a:lnTo>
                        <a:pt x="18" y="11"/>
                      </a:lnTo>
                      <a:lnTo>
                        <a:pt x="16" y="11"/>
                      </a:lnTo>
                      <a:lnTo>
                        <a:pt x="14" y="14"/>
                      </a:lnTo>
                      <a:lnTo>
                        <a:pt x="12" y="14"/>
                      </a:lnTo>
                      <a:lnTo>
                        <a:pt x="10" y="14"/>
                      </a:lnTo>
                      <a:lnTo>
                        <a:pt x="8" y="16"/>
                      </a:lnTo>
                      <a:lnTo>
                        <a:pt x="6" y="16"/>
                      </a:lnTo>
                      <a:lnTo>
                        <a:pt x="6" y="19"/>
                      </a:lnTo>
                      <a:lnTo>
                        <a:pt x="4" y="19"/>
                      </a:lnTo>
                      <a:lnTo>
                        <a:pt x="2" y="19"/>
                      </a:lnTo>
                      <a:lnTo>
                        <a:pt x="0" y="19"/>
                      </a:lnTo>
                      <a:lnTo>
                        <a:pt x="2" y="19"/>
                      </a:lnTo>
                      <a:lnTo>
                        <a:pt x="2" y="16"/>
                      </a:lnTo>
                      <a:lnTo>
                        <a:pt x="4" y="14"/>
                      </a:lnTo>
                      <a:lnTo>
                        <a:pt x="6" y="14"/>
                      </a:lnTo>
                      <a:lnTo>
                        <a:pt x="8" y="14"/>
                      </a:lnTo>
                      <a:lnTo>
                        <a:pt x="10" y="11"/>
                      </a:lnTo>
                      <a:lnTo>
                        <a:pt x="12" y="11"/>
                      </a:lnTo>
                      <a:lnTo>
                        <a:pt x="14" y="9"/>
                      </a:lnTo>
                      <a:lnTo>
                        <a:pt x="16" y="9"/>
                      </a:lnTo>
                    </a:path>
                  </a:pathLst>
                </a:custGeom>
                <a:solidFill>
                  <a:srgbClr val="FAFD00"/>
                </a:solidFill>
                <a:ln w="9525" cap="rnd">
                  <a:noFill/>
                  <a:round/>
                  <a:headEnd/>
                  <a:tailEnd/>
                </a:ln>
              </p:spPr>
              <p:txBody>
                <a:bodyPr/>
                <a:lstStyle/>
                <a:p>
                  <a:endParaRPr lang="zh-CN" altLang="en-US"/>
                </a:p>
              </p:txBody>
            </p:sp>
            <p:sp>
              <p:nvSpPr>
                <p:cNvPr id="72504" name="Freeform 3193"/>
                <p:cNvSpPr>
                  <a:spLocks/>
                </p:cNvSpPr>
                <p:nvPr/>
              </p:nvSpPr>
              <p:spPr bwMode="auto">
                <a:xfrm>
                  <a:off x="5086" y="2765"/>
                  <a:ext cx="31" cy="19"/>
                </a:xfrm>
                <a:custGeom>
                  <a:avLst/>
                  <a:gdLst>
                    <a:gd name="T0" fmla="*/ 14 w 31"/>
                    <a:gd name="T1" fmla="*/ 7 h 19"/>
                    <a:gd name="T2" fmla="*/ 16 w 31"/>
                    <a:gd name="T3" fmla="*/ 7 h 19"/>
                    <a:gd name="T4" fmla="*/ 18 w 31"/>
                    <a:gd name="T5" fmla="*/ 7 h 19"/>
                    <a:gd name="T6" fmla="*/ 18 w 31"/>
                    <a:gd name="T7" fmla="*/ 5 h 19"/>
                    <a:gd name="T8" fmla="*/ 20 w 31"/>
                    <a:gd name="T9" fmla="*/ 5 h 19"/>
                    <a:gd name="T10" fmla="*/ 22 w 31"/>
                    <a:gd name="T11" fmla="*/ 5 h 19"/>
                    <a:gd name="T12" fmla="*/ 22 w 31"/>
                    <a:gd name="T13" fmla="*/ 2 h 19"/>
                    <a:gd name="T14" fmla="*/ 24 w 31"/>
                    <a:gd name="T15" fmla="*/ 2 h 19"/>
                    <a:gd name="T16" fmla="*/ 26 w 31"/>
                    <a:gd name="T17" fmla="*/ 2 h 19"/>
                    <a:gd name="T18" fmla="*/ 26 w 31"/>
                    <a:gd name="T19" fmla="*/ 0 h 19"/>
                    <a:gd name="T20" fmla="*/ 28 w 31"/>
                    <a:gd name="T21" fmla="*/ 0 h 19"/>
                    <a:gd name="T22" fmla="*/ 30 w 31"/>
                    <a:gd name="T23" fmla="*/ 0 h 19"/>
                    <a:gd name="T24" fmla="*/ 28 w 31"/>
                    <a:gd name="T25" fmla="*/ 2 h 19"/>
                    <a:gd name="T26" fmla="*/ 26 w 31"/>
                    <a:gd name="T27" fmla="*/ 2 h 19"/>
                    <a:gd name="T28" fmla="*/ 24 w 31"/>
                    <a:gd name="T29" fmla="*/ 5 h 19"/>
                    <a:gd name="T30" fmla="*/ 22 w 31"/>
                    <a:gd name="T31" fmla="*/ 7 h 19"/>
                    <a:gd name="T32" fmla="*/ 20 w 31"/>
                    <a:gd name="T33" fmla="*/ 7 h 19"/>
                    <a:gd name="T34" fmla="*/ 18 w 31"/>
                    <a:gd name="T35" fmla="*/ 9 h 19"/>
                    <a:gd name="T36" fmla="*/ 16 w 31"/>
                    <a:gd name="T37" fmla="*/ 9 h 19"/>
                    <a:gd name="T38" fmla="*/ 14 w 31"/>
                    <a:gd name="T39" fmla="*/ 11 h 19"/>
                    <a:gd name="T40" fmla="*/ 12 w 31"/>
                    <a:gd name="T41" fmla="*/ 11 h 19"/>
                    <a:gd name="T42" fmla="*/ 10 w 31"/>
                    <a:gd name="T43" fmla="*/ 14 h 19"/>
                    <a:gd name="T44" fmla="*/ 8 w 31"/>
                    <a:gd name="T45" fmla="*/ 14 h 19"/>
                    <a:gd name="T46" fmla="*/ 6 w 31"/>
                    <a:gd name="T47" fmla="*/ 16 h 19"/>
                    <a:gd name="T48" fmla="*/ 4 w 31"/>
                    <a:gd name="T49" fmla="*/ 16 h 19"/>
                    <a:gd name="T50" fmla="*/ 2 w 31"/>
                    <a:gd name="T51" fmla="*/ 16 h 19"/>
                    <a:gd name="T52" fmla="*/ 2 w 31"/>
                    <a:gd name="T53" fmla="*/ 18 h 19"/>
                    <a:gd name="T54" fmla="*/ 0 w 31"/>
                    <a:gd name="T55" fmla="*/ 18 h 19"/>
                    <a:gd name="T56" fmla="*/ 0 w 31"/>
                    <a:gd name="T57" fmla="*/ 16 h 19"/>
                    <a:gd name="T58" fmla="*/ 2 w 31"/>
                    <a:gd name="T59" fmla="*/ 16 h 19"/>
                    <a:gd name="T60" fmla="*/ 4 w 31"/>
                    <a:gd name="T61" fmla="*/ 16 h 19"/>
                    <a:gd name="T62" fmla="*/ 4 w 31"/>
                    <a:gd name="T63" fmla="*/ 14 h 19"/>
                    <a:gd name="T64" fmla="*/ 6 w 31"/>
                    <a:gd name="T65" fmla="*/ 14 h 19"/>
                    <a:gd name="T66" fmla="*/ 8 w 31"/>
                    <a:gd name="T67" fmla="*/ 11 h 19"/>
                    <a:gd name="T68" fmla="*/ 10 w 31"/>
                    <a:gd name="T69" fmla="*/ 11 h 19"/>
                    <a:gd name="T70" fmla="*/ 12 w 31"/>
                    <a:gd name="T71" fmla="*/ 9 h 19"/>
                    <a:gd name="T72" fmla="*/ 14 w 31"/>
                    <a:gd name="T73" fmla="*/ 7 h 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1"/>
                    <a:gd name="T112" fmla="*/ 0 h 19"/>
                    <a:gd name="T113" fmla="*/ 31 w 31"/>
                    <a:gd name="T114" fmla="*/ 19 h 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1" h="19">
                      <a:moveTo>
                        <a:pt x="14" y="7"/>
                      </a:moveTo>
                      <a:lnTo>
                        <a:pt x="16" y="7"/>
                      </a:lnTo>
                      <a:lnTo>
                        <a:pt x="18" y="7"/>
                      </a:lnTo>
                      <a:lnTo>
                        <a:pt x="18" y="5"/>
                      </a:lnTo>
                      <a:lnTo>
                        <a:pt x="20" y="5"/>
                      </a:lnTo>
                      <a:lnTo>
                        <a:pt x="22" y="5"/>
                      </a:lnTo>
                      <a:lnTo>
                        <a:pt x="22" y="2"/>
                      </a:lnTo>
                      <a:lnTo>
                        <a:pt x="24" y="2"/>
                      </a:lnTo>
                      <a:lnTo>
                        <a:pt x="26" y="2"/>
                      </a:lnTo>
                      <a:lnTo>
                        <a:pt x="26" y="0"/>
                      </a:lnTo>
                      <a:lnTo>
                        <a:pt x="28" y="0"/>
                      </a:lnTo>
                      <a:lnTo>
                        <a:pt x="30" y="0"/>
                      </a:lnTo>
                      <a:lnTo>
                        <a:pt x="28" y="2"/>
                      </a:lnTo>
                      <a:lnTo>
                        <a:pt x="26" y="2"/>
                      </a:lnTo>
                      <a:lnTo>
                        <a:pt x="24" y="5"/>
                      </a:lnTo>
                      <a:lnTo>
                        <a:pt x="22" y="7"/>
                      </a:lnTo>
                      <a:lnTo>
                        <a:pt x="20" y="7"/>
                      </a:lnTo>
                      <a:lnTo>
                        <a:pt x="18" y="9"/>
                      </a:lnTo>
                      <a:lnTo>
                        <a:pt x="16" y="9"/>
                      </a:lnTo>
                      <a:lnTo>
                        <a:pt x="14" y="11"/>
                      </a:lnTo>
                      <a:lnTo>
                        <a:pt x="12" y="11"/>
                      </a:lnTo>
                      <a:lnTo>
                        <a:pt x="10" y="14"/>
                      </a:lnTo>
                      <a:lnTo>
                        <a:pt x="8" y="14"/>
                      </a:lnTo>
                      <a:lnTo>
                        <a:pt x="6" y="16"/>
                      </a:lnTo>
                      <a:lnTo>
                        <a:pt x="4" y="16"/>
                      </a:lnTo>
                      <a:lnTo>
                        <a:pt x="2" y="16"/>
                      </a:lnTo>
                      <a:lnTo>
                        <a:pt x="2" y="18"/>
                      </a:lnTo>
                      <a:lnTo>
                        <a:pt x="0" y="18"/>
                      </a:lnTo>
                      <a:lnTo>
                        <a:pt x="0" y="16"/>
                      </a:lnTo>
                      <a:lnTo>
                        <a:pt x="2" y="16"/>
                      </a:lnTo>
                      <a:lnTo>
                        <a:pt x="4" y="16"/>
                      </a:lnTo>
                      <a:lnTo>
                        <a:pt x="4" y="14"/>
                      </a:lnTo>
                      <a:lnTo>
                        <a:pt x="6" y="14"/>
                      </a:lnTo>
                      <a:lnTo>
                        <a:pt x="8" y="11"/>
                      </a:lnTo>
                      <a:lnTo>
                        <a:pt x="10" y="11"/>
                      </a:lnTo>
                      <a:lnTo>
                        <a:pt x="12" y="9"/>
                      </a:lnTo>
                      <a:lnTo>
                        <a:pt x="14" y="7"/>
                      </a:lnTo>
                    </a:path>
                  </a:pathLst>
                </a:custGeom>
                <a:solidFill>
                  <a:srgbClr val="FAFD00"/>
                </a:solidFill>
                <a:ln w="9525" cap="rnd">
                  <a:noFill/>
                  <a:round/>
                  <a:headEnd/>
                  <a:tailEnd/>
                </a:ln>
              </p:spPr>
              <p:txBody>
                <a:bodyPr/>
                <a:lstStyle/>
                <a:p>
                  <a:endParaRPr lang="zh-CN" altLang="en-US"/>
                </a:p>
              </p:txBody>
            </p:sp>
            <p:sp>
              <p:nvSpPr>
                <p:cNvPr id="72505" name="Freeform 3194"/>
                <p:cNvSpPr>
                  <a:spLocks/>
                </p:cNvSpPr>
                <p:nvPr/>
              </p:nvSpPr>
              <p:spPr bwMode="auto">
                <a:xfrm>
                  <a:off x="5032" y="2787"/>
                  <a:ext cx="37" cy="19"/>
                </a:xfrm>
                <a:custGeom>
                  <a:avLst/>
                  <a:gdLst>
                    <a:gd name="T0" fmla="*/ 19 w 37"/>
                    <a:gd name="T1" fmla="*/ 7 h 19"/>
                    <a:gd name="T2" fmla="*/ 21 w 37"/>
                    <a:gd name="T3" fmla="*/ 7 h 19"/>
                    <a:gd name="T4" fmla="*/ 23 w 37"/>
                    <a:gd name="T5" fmla="*/ 5 h 19"/>
                    <a:gd name="T6" fmla="*/ 25 w 37"/>
                    <a:gd name="T7" fmla="*/ 5 h 19"/>
                    <a:gd name="T8" fmla="*/ 27 w 37"/>
                    <a:gd name="T9" fmla="*/ 2 h 19"/>
                    <a:gd name="T10" fmla="*/ 29 w 37"/>
                    <a:gd name="T11" fmla="*/ 2 h 19"/>
                    <a:gd name="T12" fmla="*/ 31 w 37"/>
                    <a:gd name="T13" fmla="*/ 2 h 19"/>
                    <a:gd name="T14" fmla="*/ 31 w 37"/>
                    <a:gd name="T15" fmla="*/ 0 h 19"/>
                    <a:gd name="T16" fmla="*/ 33 w 37"/>
                    <a:gd name="T17" fmla="*/ 0 h 19"/>
                    <a:gd name="T18" fmla="*/ 35 w 37"/>
                    <a:gd name="T19" fmla="*/ 0 h 19"/>
                    <a:gd name="T20" fmla="*/ 36 w 37"/>
                    <a:gd name="T21" fmla="*/ 0 h 19"/>
                    <a:gd name="T22" fmla="*/ 35 w 37"/>
                    <a:gd name="T23" fmla="*/ 0 h 19"/>
                    <a:gd name="T24" fmla="*/ 35 w 37"/>
                    <a:gd name="T25" fmla="*/ 2 h 19"/>
                    <a:gd name="T26" fmla="*/ 33 w 37"/>
                    <a:gd name="T27" fmla="*/ 2 h 19"/>
                    <a:gd name="T28" fmla="*/ 31 w 37"/>
                    <a:gd name="T29" fmla="*/ 5 h 19"/>
                    <a:gd name="T30" fmla="*/ 29 w 37"/>
                    <a:gd name="T31" fmla="*/ 5 h 19"/>
                    <a:gd name="T32" fmla="*/ 27 w 37"/>
                    <a:gd name="T33" fmla="*/ 5 h 19"/>
                    <a:gd name="T34" fmla="*/ 25 w 37"/>
                    <a:gd name="T35" fmla="*/ 7 h 19"/>
                    <a:gd name="T36" fmla="*/ 25 w 37"/>
                    <a:gd name="T37" fmla="*/ 9 h 19"/>
                    <a:gd name="T38" fmla="*/ 23 w 37"/>
                    <a:gd name="T39" fmla="*/ 9 h 19"/>
                    <a:gd name="T40" fmla="*/ 21 w 37"/>
                    <a:gd name="T41" fmla="*/ 9 h 19"/>
                    <a:gd name="T42" fmla="*/ 19 w 37"/>
                    <a:gd name="T43" fmla="*/ 9 h 19"/>
                    <a:gd name="T44" fmla="*/ 17 w 37"/>
                    <a:gd name="T45" fmla="*/ 11 h 19"/>
                    <a:gd name="T46" fmla="*/ 14 w 37"/>
                    <a:gd name="T47" fmla="*/ 11 h 19"/>
                    <a:gd name="T48" fmla="*/ 12 w 37"/>
                    <a:gd name="T49" fmla="*/ 14 h 19"/>
                    <a:gd name="T50" fmla="*/ 10 w 37"/>
                    <a:gd name="T51" fmla="*/ 14 h 19"/>
                    <a:gd name="T52" fmla="*/ 8 w 37"/>
                    <a:gd name="T53" fmla="*/ 14 h 19"/>
                    <a:gd name="T54" fmla="*/ 6 w 37"/>
                    <a:gd name="T55" fmla="*/ 16 h 19"/>
                    <a:gd name="T56" fmla="*/ 4 w 37"/>
                    <a:gd name="T57" fmla="*/ 16 h 19"/>
                    <a:gd name="T58" fmla="*/ 4 w 37"/>
                    <a:gd name="T59" fmla="*/ 18 h 19"/>
                    <a:gd name="T60" fmla="*/ 2 w 37"/>
                    <a:gd name="T61" fmla="*/ 18 h 19"/>
                    <a:gd name="T62" fmla="*/ 0 w 37"/>
                    <a:gd name="T63" fmla="*/ 18 h 19"/>
                    <a:gd name="T64" fmla="*/ 2 w 37"/>
                    <a:gd name="T65" fmla="*/ 16 h 19"/>
                    <a:gd name="T66" fmla="*/ 4 w 37"/>
                    <a:gd name="T67" fmla="*/ 14 h 19"/>
                    <a:gd name="T68" fmla="*/ 6 w 37"/>
                    <a:gd name="T69" fmla="*/ 14 h 19"/>
                    <a:gd name="T70" fmla="*/ 8 w 37"/>
                    <a:gd name="T71" fmla="*/ 14 h 19"/>
                    <a:gd name="T72" fmla="*/ 10 w 37"/>
                    <a:gd name="T73" fmla="*/ 11 h 19"/>
                    <a:gd name="T74" fmla="*/ 12 w 37"/>
                    <a:gd name="T75" fmla="*/ 9 h 19"/>
                    <a:gd name="T76" fmla="*/ 14 w 37"/>
                    <a:gd name="T77" fmla="*/ 9 h 19"/>
                    <a:gd name="T78" fmla="*/ 17 w 37"/>
                    <a:gd name="T79" fmla="*/ 9 h 19"/>
                    <a:gd name="T80" fmla="*/ 19 w 37"/>
                    <a:gd name="T81" fmla="*/ 7 h 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19"/>
                    <a:gd name="T125" fmla="*/ 37 w 37"/>
                    <a:gd name="T126" fmla="*/ 19 h 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19">
                      <a:moveTo>
                        <a:pt x="19" y="7"/>
                      </a:moveTo>
                      <a:lnTo>
                        <a:pt x="21" y="7"/>
                      </a:lnTo>
                      <a:lnTo>
                        <a:pt x="23" y="5"/>
                      </a:lnTo>
                      <a:lnTo>
                        <a:pt x="25" y="5"/>
                      </a:lnTo>
                      <a:lnTo>
                        <a:pt x="27" y="2"/>
                      </a:lnTo>
                      <a:lnTo>
                        <a:pt x="29" y="2"/>
                      </a:lnTo>
                      <a:lnTo>
                        <a:pt x="31" y="2"/>
                      </a:lnTo>
                      <a:lnTo>
                        <a:pt x="31" y="0"/>
                      </a:lnTo>
                      <a:lnTo>
                        <a:pt x="33" y="0"/>
                      </a:lnTo>
                      <a:lnTo>
                        <a:pt x="35" y="0"/>
                      </a:lnTo>
                      <a:lnTo>
                        <a:pt x="36" y="0"/>
                      </a:lnTo>
                      <a:lnTo>
                        <a:pt x="35" y="0"/>
                      </a:lnTo>
                      <a:lnTo>
                        <a:pt x="35" y="2"/>
                      </a:lnTo>
                      <a:lnTo>
                        <a:pt x="33" y="2"/>
                      </a:lnTo>
                      <a:lnTo>
                        <a:pt x="31" y="5"/>
                      </a:lnTo>
                      <a:lnTo>
                        <a:pt x="29" y="5"/>
                      </a:lnTo>
                      <a:lnTo>
                        <a:pt x="27" y="5"/>
                      </a:lnTo>
                      <a:lnTo>
                        <a:pt x="25" y="7"/>
                      </a:lnTo>
                      <a:lnTo>
                        <a:pt x="25" y="9"/>
                      </a:lnTo>
                      <a:lnTo>
                        <a:pt x="23" y="9"/>
                      </a:lnTo>
                      <a:lnTo>
                        <a:pt x="21" y="9"/>
                      </a:lnTo>
                      <a:lnTo>
                        <a:pt x="19" y="9"/>
                      </a:lnTo>
                      <a:lnTo>
                        <a:pt x="17" y="11"/>
                      </a:lnTo>
                      <a:lnTo>
                        <a:pt x="14" y="11"/>
                      </a:lnTo>
                      <a:lnTo>
                        <a:pt x="12" y="14"/>
                      </a:lnTo>
                      <a:lnTo>
                        <a:pt x="10" y="14"/>
                      </a:lnTo>
                      <a:lnTo>
                        <a:pt x="8" y="14"/>
                      </a:lnTo>
                      <a:lnTo>
                        <a:pt x="6" y="16"/>
                      </a:lnTo>
                      <a:lnTo>
                        <a:pt x="4" y="16"/>
                      </a:lnTo>
                      <a:lnTo>
                        <a:pt x="4" y="18"/>
                      </a:lnTo>
                      <a:lnTo>
                        <a:pt x="2" y="18"/>
                      </a:lnTo>
                      <a:lnTo>
                        <a:pt x="0" y="18"/>
                      </a:lnTo>
                      <a:lnTo>
                        <a:pt x="2" y="16"/>
                      </a:lnTo>
                      <a:lnTo>
                        <a:pt x="4" y="14"/>
                      </a:lnTo>
                      <a:lnTo>
                        <a:pt x="6" y="14"/>
                      </a:lnTo>
                      <a:lnTo>
                        <a:pt x="8" y="14"/>
                      </a:lnTo>
                      <a:lnTo>
                        <a:pt x="10" y="11"/>
                      </a:lnTo>
                      <a:lnTo>
                        <a:pt x="12" y="9"/>
                      </a:lnTo>
                      <a:lnTo>
                        <a:pt x="14" y="9"/>
                      </a:lnTo>
                      <a:lnTo>
                        <a:pt x="17" y="9"/>
                      </a:lnTo>
                      <a:lnTo>
                        <a:pt x="19" y="7"/>
                      </a:lnTo>
                    </a:path>
                  </a:pathLst>
                </a:custGeom>
                <a:solidFill>
                  <a:srgbClr val="FAFD00"/>
                </a:solidFill>
                <a:ln w="9525" cap="rnd">
                  <a:noFill/>
                  <a:round/>
                  <a:headEnd/>
                  <a:tailEnd/>
                </a:ln>
              </p:spPr>
              <p:txBody>
                <a:bodyPr/>
                <a:lstStyle/>
                <a:p>
                  <a:endParaRPr lang="zh-CN" altLang="en-US"/>
                </a:p>
              </p:txBody>
            </p:sp>
            <p:sp>
              <p:nvSpPr>
                <p:cNvPr id="72506" name="Freeform 3195"/>
                <p:cNvSpPr>
                  <a:spLocks/>
                </p:cNvSpPr>
                <p:nvPr/>
              </p:nvSpPr>
              <p:spPr bwMode="auto">
                <a:xfrm>
                  <a:off x="5086" y="2767"/>
                  <a:ext cx="31" cy="20"/>
                </a:xfrm>
                <a:custGeom>
                  <a:avLst/>
                  <a:gdLst>
                    <a:gd name="T0" fmla="*/ 14 w 31"/>
                    <a:gd name="T1" fmla="*/ 9 h 20"/>
                    <a:gd name="T2" fmla="*/ 16 w 31"/>
                    <a:gd name="T3" fmla="*/ 7 h 20"/>
                    <a:gd name="T4" fmla="*/ 18 w 31"/>
                    <a:gd name="T5" fmla="*/ 7 h 20"/>
                    <a:gd name="T6" fmla="*/ 18 w 31"/>
                    <a:gd name="T7" fmla="*/ 4 h 20"/>
                    <a:gd name="T8" fmla="*/ 20 w 31"/>
                    <a:gd name="T9" fmla="*/ 4 h 20"/>
                    <a:gd name="T10" fmla="*/ 22 w 31"/>
                    <a:gd name="T11" fmla="*/ 4 h 20"/>
                    <a:gd name="T12" fmla="*/ 22 w 31"/>
                    <a:gd name="T13" fmla="*/ 2 h 20"/>
                    <a:gd name="T14" fmla="*/ 24 w 31"/>
                    <a:gd name="T15" fmla="*/ 2 h 20"/>
                    <a:gd name="T16" fmla="*/ 26 w 31"/>
                    <a:gd name="T17" fmla="*/ 2 h 20"/>
                    <a:gd name="T18" fmla="*/ 28 w 31"/>
                    <a:gd name="T19" fmla="*/ 0 h 20"/>
                    <a:gd name="T20" fmla="*/ 30 w 31"/>
                    <a:gd name="T21" fmla="*/ 0 h 20"/>
                    <a:gd name="T22" fmla="*/ 28 w 31"/>
                    <a:gd name="T23" fmla="*/ 2 h 20"/>
                    <a:gd name="T24" fmla="*/ 26 w 31"/>
                    <a:gd name="T25" fmla="*/ 2 h 20"/>
                    <a:gd name="T26" fmla="*/ 26 w 31"/>
                    <a:gd name="T27" fmla="*/ 4 h 20"/>
                    <a:gd name="T28" fmla="*/ 24 w 31"/>
                    <a:gd name="T29" fmla="*/ 4 h 20"/>
                    <a:gd name="T30" fmla="*/ 22 w 31"/>
                    <a:gd name="T31" fmla="*/ 7 h 20"/>
                    <a:gd name="T32" fmla="*/ 20 w 31"/>
                    <a:gd name="T33" fmla="*/ 7 h 20"/>
                    <a:gd name="T34" fmla="*/ 18 w 31"/>
                    <a:gd name="T35" fmla="*/ 9 h 20"/>
                    <a:gd name="T36" fmla="*/ 16 w 31"/>
                    <a:gd name="T37" fmla="*/ 9 h 20"/>
                    <a:gd name="T38" fmla="*/ 16 w 31"/>
                    <a:gd name="T39" fmla="*/ 11 h 20"/>
                    <a:gd name="T40" fmla="*/ 14 w 31"/>
                    <a:gd name="T41" fmla="*/ 11 h 20"/>
                    <a:gd name="T42" fmla="*/ 12 w 31"/>
                    <a:gd name="T43" fmla="*/ 14 h 20"/>
                    <a:gd name="T44" fmla="*/ 10 w 31"/>
                    <a:gd name="T45" fmla="*/ 14 h 20"/>
                    <a:gd name="T46" fmla="*/ 8 w 31"/>
                    <a:gd name="T47" fmla="*/ 16 h 20"/>
                    <a:gd name="T48" fmla="*/ 6 w 31"/>
                    <a:gd name="T49" fmla="*/ 16 h 20"/>
                    <a:gd name="T50" fmla="*/ 4 w 31"/>
                    <a:gd name="T51" fmla="*/ 16 h 20"/>
                    <a:gd name="T52" fmla="*/ 4 w 31"/>
                    <a:gd name="T53" fmla="*/ 19 h 20"/>
                    <a:gd name="T54" fmla="*/ 2 w 31"/>
                    <a:gd name="T55" fmla="*/ 19 h 20"/>
                    <a:gd name="T56" fmla="*/ 0 w 31"/>
                    <a:gd name="T57" fmla="*/ 19 h 20"/>
                    <a:gd name="T58" fmla="*/ 2 w 31"/>
                    <a:gd name="T59" fmla="*/ 19 h 20"/>
                    <a:gd name="T60" fmla="*/ 2 w 31"/>
                    <a:gd name="T61" fmla="*/ 16 h 20"/>
                    <a:gd name="T62" fmla="*/ 4 w 31"/>
                    <a:gd name="T63" fmla="*/ 16 h 20"/>
                    <a:gd name="T64" fmla="*/ 6 w 31"/>
                    <a:gd name="T65" fmla="*/ 14 h 20"/>
                    <a:gd name="T66" fmla="*/ 8 w 31"/>
                    <a:gd name="T67" fmla="*/ 14 h 20"/>
                    <a:gd name="T68" fmla="*/ 8 w 31"/>
                    <a:gd name="T69" fmla="*/ 11 h 20"/>
                    <a:gd name="T70" fmla="*/ 10 w 31"/>
                    <a:gd name="T71" fmla="*/ 11 h 20"/>
                    <a:gd name="T72" fmla="*/ 12 w 31"/>
                    <a:gd name="T73" fmla="*/ 11 h 20"/>
                    <a:gd name="T74" fmla="*/ 12 w 31"/>
                    <a:gd name="T75" fmla="*/ 9 h 20"/>
                    <a:gd name="T76" fmla="*/ 14 w 31"/>
                    <a:gd name="T77" fmla="*/ 9 h 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1"/>
                    <a:gd name="T118" fmla="*/ 0 h 20"/>
                    <a:gd name="T119" fmla="*/ 31 w 31"/>
                    <a:gd name="T120" fmla="*/ 20 h 2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1" h="20">
                      <a:moveTo>
                        <a:pt x="14" y="9"/>
                      </a:moveTo>
                      <a:lnTo>
                        <a:pt x="16" y="7"/>
                      </a:lnTo>
                      <a:lnTo>
                        <a:pt x="18" y="7"/>
                      </a:lnTo>
                      <a:lnTo>
                        <a:pt x="18" y="4"/>
                      </a:lnTo>
                      <a:lnTo>
                        <a:pt x="20" y="4"/>
                      </a:lnTo>
                      <a:lnTo>
                        <a:pt x="22" y="4"/>
                      </a:lnTo>
                      <a:lnTo>
                        <a:pt x="22" y="2"/>
                      </a:lnTo>
                      <a:lnTo>
                        <a:pt x="24" y="2"/>
                      </a:lnTo>
                      <a:lnTo>
                        <a:pt x="26" y="2"/>
                      </a:lnTo>
                      <a:lnTo>
                        <a:pt x="28" y="0"/>
                      </a:lnTo>
                      <a:lnTo>
                        <a:pt x="30" y="0"/>
                      </a:lnTo>
                      <a:lnTo>
                        <a:pt x="28" y="2"/>
                      </a:lnTo>
                      <a:lnTo>
                        <a:pt x="26" y="2"/>
                      </a:lnTo>
                      <a:lnTo>
                        <a:pt x="26" y="4"/>
                      </a:lnTo>
                      <a:lnTo>
                        <a:pt x="24" y="4"/>
                      </a:lnTo>
                      <a:lnTo>
                        <a:pt x="22" y="7"/>
                      </a:lnTo>
                      <a:lnTo>
                        <a:pt x="20" y="7"/>
                      </a:lnTo>
                      <a:lnTo>
                        <a:pt x="18" y="9"/>
                      </a:lnTo>
                      <a:lnTo>
                        <a:pt x="16" y="9"/>
                      </a:lnTo>
                      <a:lnTo>
                        <a:pt x="16" y="11"/>
                      </a:lnTo>
                      <a:lnTo>
                        <a:pt x="14" y="11"/>
                      </a:lnTo>
                      <a:lnTo>
                        <a:pt x="12" y="14"/>
                      </a:lnTo>
                      <a:lnTo>
                        <a:pt x="10" y="14"/>
                      </a:lnTo>
                      <a:lnTo>
                        <a:pt x="8" y="16"/>
                      </a:lnTo>
                      <a:lnTo>
                        <a:pt x="6" y="16"/>
                      </a:lnTo>
                      <a:lnTo>
                        <a:pt x="4" y="16"/>
                      </a:lnTo>
                      <a:lnTo>
                        <a:pt x="4" y="19"/>
                      </a:lnTo>
                      <a:lnTo>
                        <a:pt x="2" y="19"/>
                      </a:lnTo>
                      <a:lnTo>
                        <a:pt x="0" y="19"/>
                      </a:lnTo>
                      <a:lnTo>
                        <a:pt x="2" y="19"/>
                      </a:lnTo>
                      <a:lnTo>
                        <a:pt x="2" y="16"/>
                      </a:lnTo>
                      <a:lnTo>
                        <a:pt x="4" y="16"/>
                      </a:lnTo>
                      <a:lnTo>
                        <a:pt x="6" y="14"/>
                      </a:lnTo>
                      <a:lnTo>
                        <a:pt x="8" y="14"/>
                      </a:lnTo>
                      <a:lnTo>
                        <a:pt x="8" y="11"/>
                      </a:lnTo>
                      <a:lnTo>
                        <a:pt x="10" y="11"/>
                      </a:lnTo>
                      <a:lnTo>
                        <a:pt x="12" y="11"/>
                      </a:lnTo>
                      <a:lnTo>
                        <a:pt x="12" y="9"/>
                      </a:lnTo>
                      <a:lnTo>
                        <a:pt x="14" y="9"/>
                      </a:lnTo>
                    </a:path>
                  </a:pathLst>
                </a:custGeom>
                <a:solidFill>
                  <a:srgbClr val="FAFD00"/>
                </a:solidFill>
                <a:ln w="9525" cap="rnd">
                  <a:noFill/>
                  <a:round/>
                  <a:headEnd/>
                  <a:tailEnd/>
                </a:ln>
              </p:spPr>
              <p:txBody>
                <a:bodyPr/>
                <a:lstStyle/>
                <a:p>
                  <a:endParaRPr lang="zh-CN" altLang="en-US"/>
                </a:p>
              </p:txBody>
            </p:sp>
            <p:sp>
              <p:nvSpPr>
                <p:cNvPr id="72507" name="Freeform 3196"/>
                <p:cNvSpPr>
                  <a:spLocks/>
                </p:cNvSpPr>
                <p:nvPr/>
              </p:nvSpPr>
              <p:spPr bwMode="auto">
                <a:xfrm>
                  <a:off x="5067" y="2755"/>
                  <a:ext cx="38" cy="19"/>
                </a:xfrm>
                <a:custGeom>
                  <a:avLst/>
                  <a:gdLst>
                    <a:gd name="T0" fmla="*/ 19 w 38"/>
                    <a:gd name="T1" fmla="*/ 9 h 19"/>
                    <a:gd name="T2" fmla="*/ 21 w 38"/>
                    <a:gd name="T3" fmla="*/ 7 h 19"/>
                    <a:gd name="T4" fmla="*/ 23 w 38"/>
                    <a:gd name="T5" fmla="*/ 7 h 19"/>
                    <a:gd name="T6" fmla="*/ 25 w 38"/>
                    <a:gd name="T7" fmla="*/ 7 h 19"/>
                    <a:gd name="T8" fmla="*/ 27 w 38"/>
                    <a:gd name="T9" fmla="*/ 5 h 19"/>
                    <a:gd name="T10" fmla="*/ 29 w 38"/>
                    <a:gd name="T11" fmla="*/ 5 h 19"/>
                    <a:gd name="T12" fmla="*/ 31 w 38"/>
                    <a:gd name="T13" fmla="*/ 2 h 19"/>
                    <a:gd name="T14" fmla="*/ 33 w 38"/>
                    <a:gd name="T15" fmla="*/ 2 h 19"/>
                    <a:gd name="T16" fmla="*/ 35 w 38"/>
                    <a:gd name="T17" fmla="*/ 0 h 19"/>
                    <a:gd name="T18" fmla="*/ 37 w 38"/>
                    <a:gd name="T19" fmla="*/ 0 h 19"/>
                    <a:gd name="T20" fmla="*/ 37 w 38"/>
                    <a:gd name="T21" fmla="*/ 2 h 19"/>
                    <a:gd name="T22" fmla="*/ 35 w 38"/>
                    <a:gd name="T23" fmla="*/ 2 h 19"/>
                    <a:gd name="T24" fmla="*/ 35 w 38"/>
                    <a:gd name="T25" fmla="*/ 5 h 19"/>
                    <a:gd name="T26" fmla="*/ 33 w 38"/>
                    <a:gd name="T27" fmla="*/ 5 h 19"/>
                    <a:gd name="T28" fmla="*/ 31 w 38"/>
                    <a:gd name="T29" fmla="*/ 7 h 19"/>
                    <a:gd name="T30" fmla="*/ 29 w 38"/>
                    <a:gd name="T31" fmla="*/ 7 h 19"/>
                    <a:gd name="T32" fmla="*/ 27 w 38"/>
                    <a:gd name="T33" fmla="*/ 7 h 19"/>
                    <a:gd name="T34" fmla="*/ 25 w 38"/>
                    <a:gd name="T35" fmla="*/ 9 h 19"/>
                    <a:gd name="T36" fmla="*/ 23 w 38"/>
                    <a:gd name="T37" fmla="*/ 9 h 19"/>
                    <a:gd name="T38" fmla="*/ 23 w 38"/>
                    <a:gd name="T39" fmla="*/ 11 h 19"/>
                    <a:gd name="T40" fmla="*/ 21 w 38"/>
                    <a:gd name="T41" fmla="*/ 11 h 19"/>
                    <a:gd name="T42" fmla="*/ 19 w 38"/>
                    <a:gd name="T43" fmla="*/ 11 h 19"/>
                    <a:gd name="T44" fmla="*/ 17 w 38"/>
                    <a:gd name="T45" fmla="*/ 11 h 19"/>
                    <a:gd name="T46" fmla="*/ 15 w 38"/>
                    <a:gd name="T47" fmla="*/ 14 h 19"/>
                    <a:gd name="T48" fmla="*/ 13 w 38"/>
                    <a:gd name="T49" fmla="*/ 14 h 19"/>
                    <a:gd name="T50" fmla="*/ 11 w 38"/>
                    <a:gd name="T51" fmla="*/ 16 h 19"/>
                    <a:gd name="T52" fmla="*/ 9 w 38"/>
                    <a:gd name="T53" fmla="*/ 18 h 19"/>
                    <a:gd name="T54" fmla="*/ 7 w 38"/>
                    <a:gd name="T55" fmla="*/ 18 h 19"/>
                    <a:gd name="T56" fmla="*/ 5 w 38"/>
                    <a:gd name="T57" fmla="*/ 18 h 19"/>
                    <a:gd name="T58" fmla="*/ 3 w 38"/>
                    <a:gd name="T59" fmla="*/ 18 h 19"/>
                    <a:gd name="T60" fmla="*/ 0 w 38"/>
                    <a:gd name="T61" fmla="*/ 18 h 19"/>
                    <a:gd name="T62" fmla="*/ 3 w 38"/>
                    <a:gd name="T63" fmla="*/ 18 h 19"/>
                    <a:gd name="T64" fmla="*/ 5 w 38"/>
                    <a:gd name="T65" fmla="*/ 16 h 19"/>
                    <a:gd name="T66" fmla="*/ 7 w 38"/>
                    <a:gd name="T67" fmla="*/ 16 h 19"/>
                    <a:gd name="T68" fmla="*/ 7 w 38"/>
                    <a:gd name="T69" fmla="*/ 14 h 19"/>
                    <a:gd name="T70" fmla="*/ 9 w 38"/>
                    <a:gd name="T71" fmla="*/ 14 h 19"/>
                    <a:gd name="T72" fmla="*/ 11 w 38"/>
                    <a:gd name="T73" fmla="*/ 11 h 19"/>
                    <a:gd name="T74" fmla="*/ 13 w 38"/>
                    <a:gd name="T75" fmla="*/ 11 h 19"/>
                    <a:gd name="T76" fmla="*/ 15 w 38"/>
                    <a:gd name="T77" fmla="*/ 11 h 19"/>
                    <a:gd name="T78" fmla="*/ 17 w 38"/>
                    <a:gd name="T79" fmla="*/ 9 h 19"/>
                    <a:gd name="T80" fmla="*/ 19 w 38"/>
                    <a:gd name="T81" fmla="*/ 9 h 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8"/>
                    <a:gd name="T124" fmla="*/ 0 h 19"/>
                    <a:gd name="T125" fmla="*/ 38 w 38"/>
                    <a:gd name="T126" fmla="*/ 19 h 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8" h="19">
                      <a:moveTo>
                        <a:pt x="19" y="9"/>
                      </a:moveTo>
                      <a:lnTo>
                        <a:pt x="21" y="7"/>
                      </a:lnTo>
                      <a:lnTo>
                        <a:pt x="23" y="7"/>
                      </a:lnTo>
                      <a:lnTo>
                        <a:pt x="25" y="7"/>
                      </a:lnTo>
                      <a:lnTo>
                        <a:pt x="27" y="5"/>
                      </a:lnTo>
                      <a:lnTo>
                        <a:pt x="29" y="5"/>
                      </a:lnTo>
                      <a:lnTo>
                        <a:pt x="31" y="2"/>
                      </a:lnTo>
                      <a:lnTo>
                        <a:pt x="33" y="2"/>
                      </a:lnTo>
                      <a:lnTo>
                        <a:pt x="35" y="0"/>
                      </a:lnTo>
                      <a:lnTo>
                        <a:pt x="37" y="0"/>
                      </a:lnTo>
                      <a:lnTo>
                        <a:pt x="37" y="2"/>
                      </a:lnTo>
                      <a:lnTo>
                        <a:pt x="35" y="2"/>
                      </a:lnTo>
                      <a:lnTo>
                        <a:pt x="35" y="5"/>
                      </a:lnTo>
                      <a:lnTo>
                        <a:pt x="33" y="5"/>
                      </a:lnTo>
                      <a:lnTo>
                        <a:pt x="31" y="7"/>
                      </a:lnTo>
                      <a:lnTo>
                        <a:pt x="29" y="7"/>
                      </a:lnTo>
                      <a:lnTo>
                        <a:pt x="27" y="7"/>
                      </a:lnTo>
                      <a:lnTo>
                        <a:pt x="25" y="9"/>
                      </a:lnTo>
                      <a:lnTo>
                        <a:pt x="23" y="9"/>
                      </a:lnTo>
                      <a:lnTo>
                        <a:pt x="23" y="11"/>
                      </a:lnTo>
                      <a:lnTo>
                        <a:pt x="21" y="11"/>
                      </a:lnTo>
                      <a:lnTo>
                        <a:pt x="19" y="11"/>
                      </a:lnTo>
                      <a:lnTo>
                        <a:pt x="17" y="11"/>
                      </a:lnTo>
                      <a:lnTo>
                        <a:pt x="15" y="14"/>
                      </a:lnTo>
                      <a:lnTo>
                        <a:pt x="13" y="14"/>
                      </a:lnTo>
                      <a:lnTo>
                        <a:pt x="11" y="16"/>
                      </a:lnTo>
                      <a:lnTo>
                        <a:pt x="9" y="18"/>
                      </a:lnTo>
                      <a:lnTo>
                        <a:pt x="7" y="18"/>
                      </a:lnTo>
                      <a:lnTo>
                        <a:pt x="5" y="18"/>
                      </a:lnTo>
                      <a:lnTo>
                        <a:pt x="3" y="18"/>
                      </a:lnTo>
                      <a:lnTo>
                        <a:pt x="0" y="18"/>
                      </a:lnTo>
                      <a:lnTo>
                        <a:pt x="3" y="18"/>
                      </a:lnTo>
                      <a:lnTo>
                        <a:pt x="5" y="16"/>
                      </a:lnTo>
                      <a:lnTo>
                        <a:pt x="7" y="16"/>
                      </a:lnTo>
                      <a:lnTo>
                        <a:pt x="7" y="14"/>
                      </a:lnTo>
                      <a:lnTo>
                        <a:pt x="9" y="14"/>
                      </a:lnTo>
                      <a:lnTo>
                        <a:pt x="11" y="11"/>
                      </a:lnTo>
                      <a:lnTo>
                        <a:pt x="13" y="11"/>
                      </a:lnTo>
                      <a:lnTo>
                        <a:pt x="15" y="11"/>
                      </a:lnTo>
                      <a:lnTo>
                        <a:pt x="17" y="9"/>
                      </a:lnTo>
                      <a:lnTo>
                        <a:pt x="19" y="9"/>
                      </a:lnTo>
                    </a:path>
                  </a:pathLst>
                </a:custGeom>
                <a:solidFill>
                  <a:srgbClr val="FAFD00"/>
                </a:solidFill>
                <a:ln w="9525" cap="rnd">
                  <a:noFill/>
                  <a:round/>
                  <a:headEnd/>
                  <a:tailEnd/>
                </a:ln>
              </p:spPr>
              <p:txBody>
                <a:bodyPr/>
                <a:lstStyle/>
                <a:p>
                  <a:endParaRPr lang="zh-CN" altLang="en-US"/>
                </a:p>
              </p:txBody>
            </p:sp>
            <p:sp>
              <p:nvSpPr>
                <p:cNvPr id="72508" name="Freeform 3197"/>
                <p:cNvSpPr>
                  <a:spLocks/>
                </p:cNvSpPr>
                <p:nvPr/>
              </p:nvSpPr>
              <p:spPr bwMode="auto">
                <a:xfrm>
                  <a:off x="5102" y="2757"/>
                  <a:ext cx="32" cy="19"/>
                </a:xfrm>
                <a:custGeom>
                  <a:avLst/>
                  <a:gdLst>
                    <a:gd name="T0" fmla="*/ 16 w 32"/>
                    <a:gd name="T1" fmla="*/ 7 h 19"/>
                    <a:gd name="T2" fmla="*/ 18 w 32"/>
                    <a:gd name="T3" fmla="*/ 7 h 19"/>
                    <a:gd name="T4" fmla="*/ 20 w 32"/>
                    <a:gd name="T5" fmla="*/ 5 h 19"/>
                    <a:gd name="T6" fmla="*/ 22 w 32"/>
                    <a:gd name="T7" fmla="*/ 5 h 19"/>
                    <a:gd name="T8" fmla="*/ 24 w 32"/>
                    <a:gd name="T9" fmla="*/ 2 h 19"/>
                    <a:gd name="T10" fmla="*/ 26 w 32"/>
                    <a:gd name="T11" fmla="*/ 2 h 19"/>
                    <a:gd name="T12" fmla="*/ 28 w 32"/>
                    <a:gd name="T13" fmla="*/ 0 h 19"/>
                    <a:gd name="T14" fmla="*/ 30 w 32"/>
                    <a:gd name="T15" fmla="*/ 0 h 19"/>
                    <a:gd name="T16" fmla="*/ 31 w 32"/>
                    <a:gd name="T17" fmla="*/ 0 h 19"/>
                    <a:gd name="T18" fmla="*/ 30 w 32"/>
                    <a:gd name="T19" fmla="*/ 0 h 19"/>
                    <a:gd name="T20" fmla="*/ 30 w 32"/>
                    <a:gd name="T21" fmla="*/ 2 h 19"/>
                    <a:gd name="T22" fmla="*/ 28 w 32"/>
                    <a:gd name="T23" fmla="*/ 2 h 19"/>
                    <a:gd name="T24" fmla="*/ 26 w 32"/>
                    <a:gd name="T25" fmla="*/ 5 h 19"/>
                    <a:gd name="T26" fmla="*/ 24 w 32"/>
                    <a:gd name="T27" fmla="*/ 5 h 19"/>
                    <a:gd name="T28" fmla="*/ 24 w 32"/>
                    <a:gd name="T29" fmla="*/ 7 h 19"/>
                    <a:gd name="T30" fmla="*/ 22 w 32"/>
                    <a:gd name="T31" fmla="*/ 7 h 19"/>
                    <a:gd name="T32" fmla="*/ 20 w 32"/>
                    <a:gd name="T33" fmla="*/ 7 h 19"/>
                    <a:gd name="T34" fmla="*/ 18 w 32"/>
                    <a:gd name="T35" fmla="*/ 9 h 19"/>
                    <a:gd name="T36" fmla="*/ 16 w 32"/>
                    <a:gd name="T37" fmla="*/ 11 h 19"/>
                    <a:gd name="T38" fmla="*/ 14 w 32"/>
                    <a:gd name="T39" fmla="*/ 11 h 19"/>
                    <a:gd name="T40" fmla="*/ 12 w 32"/>
                    <a:gd name="T41" fmla="*/ 11 h 19"/>
                    <a:gd name="T42" fmla="*/ 12 w 32"/>
                    <a:gd name="T43" fmla="*/ 14 h 19"/>
                    <a:gd name="T44" fmla="*/ 10 w 32"/>
                    <a:gd name="T45" fmla="*/ 14 h 19"/>
                    <a:gd name="T46" fmla="*/ 8 w 32"/>
                    <a:gd name="T47" fmla="*/ 14 h 19"/>
                    <a:gd name="T48" fmla="*/ 8 w 32"/>
                    <a:gd name="T49" fmla="*/ 16 h 19"/>
                    <a:gd name="T50" fmla="*/ 6 w 32"/>
                    <a:gd name="T51" fmla="*/ 16 h 19"/>
                    <a:gd name="T52" fmla="*/ 4 w 32"/>
                    <a:gd name="T53" fmla="*/ 16 h 19"/>
                    <a:gd name="T54" fmla="*/ 2 w 32"/>
                    <a:gd name="T55" fmla="*/ 18 h 19"/>
                    <a:gd name="T56" fmla="*/ 0 w 32"/>
                    <a:gd name="T57" fmla="*/ 18 h 19"/>
                    <a:gd name="T58" fmla="*/ 0 w 32"/>
                    <a:gd name="T59" fmla="*/ 16 h 19"/>
                    <a:gd name="T60" fmla="*/ 2 w 32"/>
                    <a:gd name="T61" fmla="*/ 16 h 19"/>
                    <a:gd name="T62" fmla="*/ 4 w 32"/>
                    <a:gd name="T63" fmla="*/ 16 h 19"/>
                    <a:gd name="T64" fmla="*/ 4 w 32"/>
                    <a:gd name="T65" fmla="*/ 14 h 19"/>
                    <a:gd name="T66" fmla="*/ 6 w 32"/>
                    <a:gd name="T67" fmla="*/ 14 h 19"/>
                    <a:gd name="T68" fmla="*/ 8 w 32"/>
                    <a:gd name="T69" fmla="*/ 11 h 19"/>
                    <a:gd name="T70" fmla="*/ 10 w 32"/>
                    <a:gd name="T71" fmla="*/ 11 h 19"/>
                    <a:gd name="T72" fmla="*/ 12 w 32"/>
                    <a:gd name="T73" fmla="*/ 9 h 19"/>
                    <a:gd name="T74" fmla="*/ 14 w 32"/>
                    <a:gd name="T75" fmla="*/ 9 h 19"/>
                    <a:gd name="T76" fmla="*/ 16 w 32"/>
                    <a:gd name="T77" fmla="*/ 7 h 1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2"/>
                    <a:gd name="T118" fmla="*/ 0 h 19"/>
                    <a:gd name="T119" fmla="*/ 32 w 32"/>
                    <a:gd name="T120" fmla="*/ 19 h 1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2" h="19">
                      <a:moveTo>
                        <a:pt x="16" y="7"/>
                      </a:moveTo>
                      <a:lnTo>
                        <a:pt x="18" y="7"/>
                      </a:lnTo>
                      <a:lnTo>
                        <a:pt x="20" y="5"/>
                      </a:lnTo>
                      <a:lnTo>
                        <a:pt x="22" y="5"/>
                      </a:lnTo>
                      <a:lnTo>
                        <a:pt x="24" y="2"/>
                      </a:lnTo>
                      <a:lnTo>
                        <a:pt x="26" y="2"/>
                      </a:lnTo>
                      <a:lnTo>
                        <a:pt x="28" y="0"/>
                      </a:lnTo>
                      <a:lnTo>
                        <a:pt x="30" y="0"/>
                      </a:lnTo>
                      <a:lnTo>
                        <a:pt x="31" y="0"/>
                      </a:lnTo>
                      <a:lnTo>
                        <a:pt x="30" y="0"/>
                      </a:lnTo>
                      <a:lnTo>
                        <a:pt x="30" y="2"/>
                      </a:lnTo>
                      <a:lnTo>
                        <a:pt x="28" y="2"/>
                      </a:lnTo>
                      <a:lnTo>
                        <a:pt x="26" y="5"/>
                      </a:lnTo>
                      <a:lnTo>
                        <a:pt x="24" y="5"/>
                      </a:lnTo>
                      <a:lnTo>
                        <a:pt x="24" y="7"/>
                      </a:lnTo>
                      <a:lnTo>
                        <a:pt x="22" y="7"/>
                      </a:lnTo>
                      <a:lnTo>
                        <a:pt x="20" y="7"/>
                      </a:lnTo>
                      <a:lnTo>
                        <a:pt x="18" y="9"/>
                      </a:lnTo>
                      <a:lnTo>
                        <a:pt x="16" y="11"/>
                      </a:lnTo>
                      <a:lnTo>
                        <a:pt x="14" y="11"/>
                      </a:lnTo>
                      <a:lnTo>
                        <a:pt x="12" y="11"/>
                      </a:lnTo>
                      <a:lnTo>
                        <a:pt x="12" y="14"/>
                      </a:lnTo>
                      <a:lnTo>
                        <a:pt x="10" y="14"/>
                      </a:lnTo>
                      <a:lnTo>
                        <a:pt x="8" y="14"/>
                      </a:lnTo>
                      <a:lnTo>
                        <a:pt x="8" y="16"/>
                      </a:lnTo>
                      <a:lnTo>
                        <a:pt x="6" y="16"/>
                      </a:lnTo>
                      <a:lnTo>
                        <a:pt x="4" y="16"/>
                      </a:lnTo>
                      <a:lnTo>
                        <a:pt x="2" y="18"/>
                      </a:lnTo>
                      <a:lnTo>
                        <a:pt x="0" y="18"/>
                      </a:lnTo>
                      <a:lnTo>
                        <a:pt x="0" y="16"/>
                      </a:lnTo>
                      <a:lnTo>
                        <a:pt x="2" y="16"/>
                      </a:lnTo>
                      <a:lnTo>
                        <a:pt x="4" y="16"/>
                      </a:lnTo>
                      <a:lnTo>
                        <a:pt x="4" y="14"/>
                      </a:lnTo>
                      <a:lnTo>
                        <a:pt x="6" y="14"/>
                      </a:lnTo>
                      <a:lnTo>
                        <a:pt x="8" y="11"/>
                      </a:lnTo>
                      <a:lnTo>
                        <a:pt x="10" y="11"/>
                      </a:lnTo>
                      <a:lnTo>
                        <a:pt x="12" y="9"/>
                      </a:lnTo>
                      <a:lnTo>
                        <a:pt x="14" y="9"/>
                      </a:lnTo>
                      <a:lnTo>
                        <a:pt x="16" y="7"/>
                      </a:lnTo>
                    </a:path>
                  </a:pathLst>
                </a:custGeom>
                <a:solidFill>
                  <a:srgbClr val="FAFD00"/>
                </a:solidFill>
                <a:ln w="9525" cap="rnd">
                  <a:noFill/>
                  <a:round/>
                  <a:headEnd/>
                  <a:tailEnd/>
                </a:ln>
              </p:spPr>
              <p:txBody>
                <a:bodyPr/>
                <a:lstStyle/>
                <a:p>
                  <a:endParaRPr lang="zh-CN" altLang="en-US"/>
                </a:p>
              </p:txBody>
            </p:sp>
            <p:sp>
              <p:nvSpPr>
                <p:cNvPr id="72509" name="Freeform 3198"/>
                <p:cNvSpPr>
                  <a:spLocks/>
                </p:cNvSpPr>
                <p:nvPr/>
              </p:nvSpPr>
              <p:spPr bwMode="auto">
                <a:xfrm>
                  <a:off x="5014" y="2783"/>
                  <a:ext cx="37" cy="20"/>
                </a:xfrm>
                <a:custGeom>
                  <a:avLst/>
                  <a:gdLst>
                    <a:gd name="T0" fmla="*/ 16 w 37"/>
                    <a:gd name="T1" fmla="*/ 7 h 20"/>
                    <a:gd name="T2" fmla="*/ 18 w 37"/>
                    <a:gd name="T3" fmla="*/ 7 h 20"/>
                    <a:gd name="T4" fmla="*/ 20 w 37"/>
                    <a:gd name="T5" fmla="*/ 4 h 20"/>
                    <a:gd name="T6" fmla="*/ 22 w 37"/>
                    <a:gd name="T7" fmla="*/ 4 h 20"/>
                    <a:gd name="T8" fmla="*/ 24 w 37"/>
                    <a:gd name="T9" fmla="*/ 4 h 20"/>
                    <a:gd name="T10" fmla="*/ 26 w 37"/>
                    <a:gd name="T11" fmla="*/ 2 h 20"/>
                    <a:gd name="T12" fmla="*/ 28 w 37"/>
                    <a:gd name="T13" fmla="*/ 2 h 20"/>
                    <a:gd name="T14" fmla="*/ 28 w 37"/>
                    <a:gd name="T15" fmla="*/ 0 h 20"/>
                    <a:gd name="T16" fmla="*/ 30 w 37"/>
                    <a:gd name="T17" fmla="*/ 0 h 20"/>
                    <a:gd name="T18" fmla="*/ 32 w 37"/>
                    <a:gd name="T19" fmla="*/ 0 h 20"/>
                    <a:gd name="T20" fmla="*/ 36 w 37"/>
                    <a:gd name="T21" fmla="*/ 0 h 20"/>
                    <a:gd name="T22" fmla="*/ 32 w 37"/>
                    <a:gd name="T23" fmla="*/ 0 h 20"/>
                    <a:gd name="T24" fmla="*/ 32 w 37"/>
                    <a:gd name="T25" fmla="*/ 2 h 20"/>
                    <a:gd name="T26" fmla="*/ 30 w 37"/>
                    <a:gd name="T27" fmla="*/ 2 h 20"/>
                    <a:gd name="T28" fmla="*/ 28 w 37"/>
                    <a:gd name="T29" fmla="*/ 4 h 20"/>
                    <a:gd name="T30" fmla="*/ 26 w 37"/>
                    <a:gd name="T31" fmla="*/ 4 h 20"/>
                    <a:gd name="T32" fmla="*/ 24 w 37"/>
                    <a:gd name="T33" fmla="*/ 4 h 20"/>
                    <a:gd name="T34" fmla="*/ 22 w 37"/>
                    <a:gd name="T35" fmla="*/ 7 h 20"/>
                    <a:gd name="T36" fmla="*/ 22 w 37"/>
                    <a:gd name="T37" fmla="*/ 9 h 20"/>
                    <a:gd name="T38" fmla="*/ 20 w 37"/>
                    <a:gd name="T39" fmla="*/ 9 h 20"/>
                    <a:gd name="T40" fmla="*/ 18 w 37"/>
                    <a:gd name="T41" fmla="*/ 9 h 20"/>
                    <a:gd name="T42" fmla="*/ 16 w 37"/>
                    <a:gd name="T43" fmla="*/ 9 h 20"/>
                    <a:gd name="T44" fmla="*/ 14 w 37"/>
                    <a:gd name="T45" fmla="*/ 11 h 20"/>
                    <a:gd name="T46" fmla="*/ 12 w 37"/>
                    <a:gd name="T47" fmla="*/ 14 h 20"/>
                    <a:gd name="T48" fmla="*/ 10 w 37"/>
                    <a:gd name="T49" fmla="*/ 14 h 20"/>
                    <a:gd name="T50" fmla="*/ 8 w 37"/>
                    <a:gd name="T51" fmla="*/ 14 h 20"/>
                    <a:gd name="T52" fmla="*/ 6 w 37"/>
                    <a:gd name="T53" fmla="*/ 14 h 20"/>
                    <a:gd name="T54" fmla="*/ 6 w 37"/>
                    <a:gd name="T55" fmla="*/ 16 h 20"/>
                    <a:gd name="T56" fmla="*/ 4 w 37"/>
                    <a:gd name="T57" fmla="*/ 16 h 20"/>
                    <a:gd name="T58" fmla="*/ 2 w 37"/>
                    <a:gd name="T59" fmla="*/ 16 h 20"/>
                    <a:gd name="T60" fmla="*/ 2 w 37"/>
                    <a:gd name="T61" fmla="*/ 19 h 20"/>
                    <a:gd name="T62" fmla="*/ 0 w 37"/>
                    <a:gd name="T63" fmla="*/ 19 h 20"/>
                    <a:gd name="T64" fmla="*/ 0 w 37"/>
                    <a:gd name="T65" fmla="*/ 16 h 20"/>
                    <a:gd name="T66" fmla="*/ 2 w 37"/>
                    <a:gd name="T67" fmla="*/ 16 h 20"/>
                    <a:gd name="T68" fmla="*/ 2 w 37"/>
                    <a:gd name="T69" fmla="*/ 14 h 20"/>
                    <a:gd name="T70" fmla="*/ 4 w 37"/>
                    <a:gd name="T71" fmla="*/ 14 h 20"/>
                    <a:gd name="T72" fmla="*/ 6 w 37"/>
                    <a:gd name="T73" fmla="*/ 14 h 20"/>
                    <a:gd name="T74" fmla="*/ 8 w 37"/>
                    <a:gd name="T75" fmla="*/ 11 h 20"/>
                    <a:gd name="T76" fmla="*/ 10 w 37"/>
                    <a:gd name="T77" fmla="*/ 11 h 20"/>
                    <a:gd name="T78" fmla="*/ 10 w 37"/>
                    <a:gd name="T79" fmla="*/ 9 h 20"/>
                    <a:gd name="T80" fmla="*/ 12 w 37"/>
                    <a:gd name="T81" fmla="*/ 9 h 20"/>
                    <a:gd name="T82" fmla="*/ 14 w 37"/>
                    <a:gd name="T83" fmla="*/ 9 h 20"/>
                    <a:gd name="T84" fmla="*/ 16 w 37"/>
                    <a:gd name="T85" fmla="*/ 7 h 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7"/>
                    <a:gd name="T130" fmla="*/ 0 h 20"/>
                    <a:gd name="T131" fmla="*/ 37 w 37"/>
                    <a:gd name="T132" fmla="*/ 20 h 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7" h="20">
                      <a:moveTo>
                        <a:pt x="16" y="7"/>
                      </a:moveTo>
                      <a:lnTo>
                        <a:pt x="18" y="7"/>
                      </a:lnTo>
                      <a:lnTo>
                        <a:pt x="20" y="4"/>
                      </a:lnTo>
                      <a:lnTo>
                        <a:pt x="22" y="4"/>
                      </a:lnTo>
                      <a:lnTo>
                        <a:pt x="24" y="4"/>
                      </a:lnTo>
                      <a:lnTo>
                        <a:pt x="26" y="2"/>
                      </a:lnTo>
                      <a:lnTo>
                        <a:pt x="28" y="2"/>
                      </a:lnTo>
                      <a:lnTo>
                        <a:pt x="28" y="0"/>
                      </a:lnTo>
                      <a:lnTo>
                        <a:pt x="30" y="0"/>
                      </a:lnTo>
                      <a:lnTo>
                        <a:pt x="32" y="0"/>
                      </a:lnTo>
                      <a:lnTo>
                        <a:pt x="36" y="0"/>
                      </a:lnTo>
                      <a:lnTo>
                        <a:pt x="32" y="0"/>
                      </a:lnTo>
                      <a:lnTo>
                        <a:pt x="32" y="2"/>
                      </a:lnTo>
                      <a:lnTo>
                        <a:pt x="30" y="2"/>
                      </a:lnTo>
                      <a:lnTo>
                        <a:pt x="28" y="4"/>
                      </a:lnTo>
                      <a:lnTo>
                        <a:pt x="26" y="4"/>
                      </a:lnTo>
                      <a:lnTo>
                        <a:pt x="24" y="4"/>
                      </a:lnTo>
                      <a:lnTo>
                        <a:pt x="22" y="7"/>
                      </a:lnTo>
                      <a:lnTo>
                        <a:pt x="22" y="9"/>
                      </a:lnTo>
                      <a:lnTo>
                        <a:pt x="20" y="9"/>
                      </a:lnTo>
                      <a:lnTo>
                        <a:pt x="18" y="9"/>
                      </a:lnTo>
                      <a:lnTo>
                        <a:pt x="16" y="9"/>
                      </a:lnTo>
                      <a:lnTo>
                        <a:pt x="14" y="11"/>
                      </a:lnTo>
                      <a:lnTo>
                        <a:pt x="12" y="14"/>
                      </a:lnTo>
                      <a:lnTo>
                        <a:pt x="10" y="14"/>
                      </a:lnTo>
                      <a:lnTo>
                        <a:pt x="8" y="14"/>
                      </a:lnTo>
                      <a:lnTo>
                        <a:pt x="6" y="14"/>
                      </a:lnTo>
                      <a:lnTo>
                        <a:pt x="6" y="16"/>
                      </a:lnTo>
                      <a:lnTo>
                        <a:pt x="4" y="16"/>
                      </a:lnTo>
                      <a:lnTo>
                        <a:pt x="2" y="16"/>
                      </a:lnTo>
                      <a:lnTo>
                        <a:pt x="2" y="19"/>
                      </a:lnTo>
                      <a:lnTo>
                        <a:pt x="0" y="19"/>
                      </a:lnTo>
                      <a:lnTo>
                        <a:pt x="0" y="16"/>
                      </a:lnTo>
                      <a:lnTo>
                        <a:pt x="2" y="16"/>
                      </a:lnTo>
                      <a:lnTo>
                        <a:pt x="2" y="14"/>
                      </a:lnTo>
                      <a:lnTo>
                        <a:pt x="4" y="14"/>
                      </a:lnTo>
                      <a:lnTo>
                        <a:pt x="6" y="14"/>
                      </a:lnTo>
                      <a:lnTo>
                        <a:pt x="8" y="11"/>
                      </a:lnTo>
                      <a:lnTo>
                        <a:pt x="10" y="11"/>
                      </a:lnTo>
                      <a:lnTo>
                        <a:pt x="10" y="9"/>
                      </a:lnTo>
                      <a:lnTo>
                        <a:pt x="12" y="9"/>
                      </a:lnTo>
                      <a:lnTo>
                        <a:pt x="14" y="9"/>
                      </a:lnTo>
                      <a:lnTo>
                        <a:pt x="16" y="7"/>
                      </a:lnTo>
                    </a:path>
                  </a:pathLst>
                </a:custGeom>
                <a:solidFill>
                  <a:srgbClr val="FAFD00"/>
                </a:solidFill>
                <a:ln w="9525" cap="rnd">
                  <a:noFill/>
                  <a:round/>
                  <a:headEnd/>
                  <a:tailEnd/>
                </a:ln>
              </p:spPr>
              <p:txBody>
                <a:bodyPr/>
                <a:lstStyle/>
                <a:p>
                  <a:endParaRPr lang="zh-CN" altLang="en-US"/>
                </a:p>
              </p:txBody>
            </p:sp>
            <p:sp>
              <p:nvSpPr>
                <p:cNvPr id="72510" name="Freeform 3199"/>
                <p:cNvSpPr>
                  <a:spLocks/>
                </p:cNvSpPr>
                <p:nvPr/>
              </p:nvSpPr>
              <p:spPr bwMode="auto">
                <a:xfrm>
                  <a:off x="5026" y="2781"/>
                  <a:ext cx="35" cy="19"/>
                </a:xfrm>
                <a:custGeom>
                  <a:avLst/>
                  <a:gdLst>
                    <a:gd name="T0" fmla="*/ 16 w 35"/>
                    <a:gd name="T1" fmla="*/ 9 h 19"/>
                    <a:gd name="T2" fmla="*/ 18 w 35"/>
                    <a:gd name="T3" fmla="*/ 7 h 19"/>
                    <a:gd name="T4" fmla="*/ 20 w 35"/>
                    <a:gd name="T5" fmla="*/ 5 h 19"/>
                    <a:gd name="T6" fmla="*/ 23 w 35"/>
                    <a:gd name="T7" fmla="*/ 5 h 19"/>
                    <a:gd name="T8" fmla="*/ 25 w 35"/>
                    <a:gd name="T9" fmla="*/ 5 h 19"/>
                    <a:gd name="T10" fmla="*/ 27 w 35"/>
                    <a:gd name="T11" fmla="*/ 2 h 19"/>
                    <a:gd name="T12" fmla="*/ 29 w 35"/>
                    <a:gd name="T13" fmla="*/ 2 h 19"/>
                    <a:gd name="T14" fmla="*/ 29 w 35"/>
                    <a:gd name="T15" fmla="*/ 0 h 19"/>
                    <a:gd name="T16" fmla="*/ 31 w 35"/>
                    <a:gd name="T17" fmla="*/ 0 h 19"/>
                    <a:gd name="T18" fmla="*/ 33 w 35"/>
                    <a:gd name="T19" fmla="*/ 0 h 19"/>
                    <a:gd name="T20" fmla="*/ 34 w 35"/>
                    <a:gd name="T21" fmla="*/ 0 h 19"/>
                    <a:gd name="T22" fmla="*/ 33 w 35"/>
                    <a:gd name="T23" fmla="*/ 0 h 19"/>
                    <a:gd name="T24" fmla="*/ 33 w 35"/>
                    <a:gd name="T25" fmla="*/ 2 h 19"/>
                    <a:gd name="T26" fmla="*/ 31 w 35"/>
                    <a:gd name="T27" fmla="*/ 5 h 19"/>
                    <a:gd name="T28" fmla="*/ 29 w 35"/>
                    <a:gd name="T29" fmla="*/ 5 h 19"/>
                    <a:gd name="T30" fmla="*/ 27 w 35"/>
                    <a:gd name="T31" fmla="*/ 5 h 19"/>
                    <a:gd name="T32" fmla="*/ 25 w 35"/>
                    <a:gd name="T33" fmla="*/ 7 h 19"/>
                    <a:gd name="T34" fmla="*/ 23 w 35"/>
                    <a:gd name="T35" fmla="*/ 9 h 19"/>
                    <a:gd name="T36" fmla="*/ 20 w 35"/>
                    <a:gd name="T37" fmla="*/ 9 h 19"/>
                    <a:gd name="T38" fmla="*/ 18 w 35"/>
                    <a:gd name="T39" fmla="*/ 9 h 19"/>
                    <a:gd name="T40" fmla="*/ 16 w 35"/>
                    <a:gd name="T41" fmla="*/ 11 h 19"/>
                    <a:gd name="T42" fmla="*/ 14 w 35"/>
                    <a:gd name="T43" fmla="*/ 11 h 19"/>
                    <a:gd name="T44" fmla="*/ 12 w 35"/>
                    <a:gd name="T45" fmla="*/ 14 h 19"/>
                    <a:gd name="T46" fmla="*/ 10 w 35"/>
                    <a:gd name="T47" fmla="*/ 14 h 19"/>
                    <a:gd name="T48" fmla="*/ 8 w 35"/>
                    <a:gd name="T49" fmla="*/ 16 h 19"/>
                    <a:gd name="T50" fmla="*/ 6 w 35"/>
                    <a:gd name="T51" fmla="*/ 16 h 19"/>
                    <a:gd name="T52" fmla="*/ 4 w 35"/>
                    <a:gd name="T53" fmla="*/ 16 h 19"/>
                    <a:gd name="T54" fmla="*/ 2 w 35"/>
                    <a:gd name="T55" fmla="*/ 18 h 19"/>
                    <a:gd name="T56" fmla="*/ 0 w 35"/>
                    <a:gd name="T57" fmla="*/ 18 h 19"/>
                    <a:gd name="T58" fmla="*/ 2 w 35"/>
                    <a:gd name="T59" fmla="*/ 16 h 19"/>
                    <a:gd name="T60" fmla="*/ 4 w 35"/>
                    <a:gd name="T61" fmla="*/ 16 h 19"/>
                    <a:gd name="T62" fmla="*/ 6 w 35"/>
                    <a:gd name="T63" fmla="*/ 14 h 19"/>
                    <a:gd name="T64" fmla="*/ 8 w 35"/>
                    <a:gd name="T65" fmla="*/ 11 h 19"/>
                    <a:gd name="T66" fmla="*/ 10 w 35"/>
                    <a:gd name="T67" fmla="*/ 11 h 19"/>
                    <a:gd name="T68" fmla="*/ 12 w 35"/>
                    <a:gd name="T69" fmla="*/ 11 h 19"/>
                    <a:gd name="T70" fmla="*/ 14 w 35"/>
                    <a:gd name="T71" fmla="*/ 9 h 19"/>
                    <a:gd name="T72" fmla="*/ 16 w 35"/>
                    <a:gd name="T73" fmla="*/ 9 h 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5"/>
                    <a:gd name="T112" fmla="*/ 0 h 19"/>
                    <a:gd name="T113" fmla="*/ 35 w 35"/>
                    <a:gd name="T114" fmla="*/ 19 h 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5" h="19">
                      <a:moveTo>
                        <a:pt x="16" y="9"/>
                      </a:moveTo>
                      <a:lnTo>
                        <a:pt x="18" y="7"/>
                      </a:lnTo>
                      <a:lnTo>
                        <a:pt x="20" y="5"/>
                      </a:lnTo>
                      <a:lnTo>
                        <a:pt x="23" y="5"/>
                      </a:lnTo>
                      <a:lnTo>
                        <a:pt x="25" y="5"/>
                      </a:lnTo>
                      <a:lnTo>
                        <a:pt x="27" y="2"/>
                      </a:lnTo>
                      <a:lnTo>
                        <a:pt x="29" y="2"/>
                      </a:lnTo>
                      <a:lnTo>
                        <a:pt x="29" y="0"/>
                      </a:lnTo>
                      <a:lnTo>
                        <a:pt x="31" y="0"/>
                      </a:lnTo>
                      <a:lnTo>
                        <a:pt x="33" y="0"/>
                      </a:lnTo>
                      <a:lnTo>
                        <a:pt x="34" y="0"/>
                      </a:lnTo>
                      <a:lnTo>
                        <a:pt x="33" y="0"/>
                      </a:lnTo>
                      <a:lnTo>
                        <a:pt x="33" y="2"/>
                      </a:lnTo>
                      <a:lnTo>
                        <a:pt x="31" y="5"/>
                      </a:lnTo>
                      <a:lnTo>
                        <a:pt x="29" y="5"/>
                      </a:lnTo>
                      <a:lnTo>
                        <a:pt x="27" y="5"/>
                      </a:lnTo>
                      <a:lnTo>
                        <a:pt x="25" y="7"/>
                      </a:lnTo>
                      <a:lnTo>
                        <a:pt x="23" y="9"/>
                      </a:lnTo>
                      <a:lnTo>
                        <a:pt x="20" y="9"/>
                      </a:lnTo>
                      <a:lnTo>
                        <a:pt x="18" y="9"/>
                      </a:lnTo>
                      <a:lnTo>
                        <a:pt x="16" y="11"/>
                      </a:lnTo>
                      <a:lnTo>
                        <a:pt x="14" y="11"/>
                      </a:lnTo>
                      <a:lnTo>
                        <a:pt x="12" y="14"/>
                      </a:lnTo>
                      <a:lnTo>
                        <a:pt x="10" y="14"/>
                      </a:lnTo>
                      <a:lnTo>
                        <a:pt x="8" y="16"/>
                      </a:lnTo>
                      <a:lnTo>
                        <a:pt x="6" y="16"/>
                      </a:lnTo>
                      <a:lnTo>
                        <a:pt x="4" y="16"/>
                      </a:lnTo>
                      <a:lnTo>
                        <a:pt x="2" y="18"/>
                      </a:lnTo>
                      <a:lnTo>
                        <a:pt x="0" y="18"/>
                      </a:lnTo>
                      <a:lnTo>
                        <a:pt x="2" y="16"/>
                      </a:lnTo>
                      <a:lnTo>
                        <a:pt x="4" y="16"/>
                      </a:lnTo>
                      <a:lnTo>
                        <a:pt x="6" y="14"/>
                      </a:lnTo>
                      <a:lnTo>
                        <a:pt x="8" y="11"/>
                      </a:lnTo>
                      <a:lnTo>
                        <a:pt x="10" y="11"/>
                      </a:lnTo>
                      <a:lnTo>
                        <a:pt x="12" y="11"/>
                      </a:lnTo>
                      <a:lnTo>
                        <a:pt x="14" y="9"/>
                      </a:lnTo>
                      <a:lnTo>
                        <a:pt x="16" y="9"/>
                      </a:lnTo>
                    </a:path>
                  </a:pathLst>
                </a:custGeom>
                <a:solidFill>
                  <a:srgbClr val="FAFD00"/>
                </a:solidFill>
                <a:ln w="9525" cap="rnd">
                  <a:noFill/>
                  <a:round/>
                  <a:headEnd/>
                  <a:tailEnd/>
                </a:ln>
              </p:spPr>
              <p:txBody>
                <a:bodyPr/>
                <a:lstStyle/>
                <a:p>
                  <a:endParaRPr lang="zh-CN" altLang="en-US"/>
                </a:p>
              </p:txBody>
            </p:sp>
            <p:sp>
              <p:nvSpPr>
                <p:cNvPr id="72511" name="Freeform 3200"/>
                <p:cNvSpPr>
                  <a:spLocks/>
                </p:cNvSpPr>
                <p:nvPr/>
              </p:nvSpPr>
              <p:spPr bwMode="auto">
                <a:xfrm>
                  <a:off x="5037" y="2783"/>
                  <a:ext cx="34" cy="20"/>
                </a:xfrm>
                <a:custGeom>
                  <a:avLst/>
                  <a:gdLst>
                    <a:gd name="T0" fmla="*/ 16 w 34"/>
                    <a:gd name="T1" fmla="*/ 7 h 20"/>
                    <a:gd name="T2" fmla="*/ 18 w 34"/>
                    <a:gd name="T3" fmla="*/ 7 h 20"/>
                    <a:gd name="T4" fmla="*/ 20 w 34"/>
                    <a:gd name="T5" fmla="*/ 7 h 20"/>
                    <a:gd name="T6" fmla="*/ 22 w 34"/>
                    <a:gd name="T7" fmla="*/ 4 h 20"/>
                    <a:gd name="T8" fmla="*/ 24 w 34"/>
                    <a:gd name="T9" fmla="*/ 4 h 20"/>
                    <a:gd name="T10" fmla="*/ 24 w 34"/>
                    <a:gd name="T11" fmla="*/ 2 h 20"/>
                    <a:gd name="T12" fmla="*/ 25 w 34"/>
                    <a:gd name="T13" fmla="*/ 2 h 20"/>
                    <a:gd name="T14" fmla="*/ 27 w 34"/>
                    <a:gd name="T15" fmla="*/ 2 h 20"/>
                    <a:gd name="T16" fmla="*/ 29 w 34"/>
                    <a:gd name="T17" fmla="*/ 2 h 20"/>
                    <a:gd name="T18" fmla="*/ 31 w 34"/>
                    <a:gd name="T19" fmla="*/ 0 h 20"/>
                    <a:gd name="T20" fmla="*/ 33 w 34"/>
                    <a:gd name="T21" fmla="*/ 0 h 20"/>
                    <a:gd name="T22" fmla="*/ 33 w 34"/>
                    <a:gd name="T23" fmla="*/ 2 h 20"/>
                    <a:gd name="T24" fmla="*/ 31 w 34"/>
                    <a:gd name="T25" fmla="*/ 2 h 20"/>
                    <a:gd name="T26" fmla="*/ 29 w 34"/>
                    <a:gd name="T27" fmla="*/ 2 h 20"/>
                    <a:gd name="T28" fmla="*/ 27 w 34"/>
                    <a:gd name="T29" fmla="*/ 4 h 20"/>
                    <a:gd name="T30" fmla="*/ 25 w 34"/>
                    <a:gd name="T31" fmla="*/ 7 h 20"/>
                    <a:gd name="T32" fmla="*/ 24 w 34"/>
                    <a:gd name="T33" fmla="*/ 7 h 20"/>
                    <a:gd name="T34" fmla="*/ 22 w 34"/>
                    <a:gd name="T35" fmla="*/ 9 h 20"/>
                    <a:gd name="T36" fmla="*/ 20 w 34"/>
                    <a:gd name="T37" fmla="*/ 9 h 20"/>
                    <a:gd name="T38" fmla="*/ 18 w 34"/>
                    <a:gd name="T39" fmla="*/ 11 h 20"/>
                    <a:gd name="T40" fmla="*/ 16 w 34"/>
                    <a:gd name="T41" fmla="*/ 11 h 20"/>
                    <a:gd name="T42" fmla="*/ 14 w 34"/>
                    <a:gd name="T43" fmla="*/ 14 h 20"/>
                    <a:gd name="T44" fmla="*/ 12 w 34"/>
                    <a:gd name="T45" fmla="*/ 14 h 20"/>
                    <a:gd name="T46" fmla="*/ 9 w 34"/>
                    <a:gd name="T47" fmla="*/ 14 h 20"/>
                    <a:gd name="T48" fmla="*/ 8 w 34"/>
                    <a:gd name="T49" fmla="*/ 16 h 20"/>
                    <a:gd name="T50" fmla="*/ 6 w 34"/>
                    <a:gd name="T51" fmla="*/ 16 h 20"/>
                    <a:gd name="T52" fmla="*/ 4 w 34"/>
                    <a:gd name="T53" fmla="*/ 16 h 20"/>
                    <a:gd name="T54" fmla="*/ 2 w 34"/>
                    <a:gd name="T55" fmla="*/ 19 h 20"/>
                    <a:gd name="T56" fmla="*/ 0 w 34"/>
                    <a:gd name="T57" fmla="*/ 19 h 20"/>
                    <a:gd name="T58" fmla="*/ 0 w 34"/>
                    <a:gd name="T59" fmla="*/ 16 h 20"/>
                    <a:gd name="T60" fmla="*/ 2 w 34"/>
                    <a:gd name="T61" fmla="*/ 16 h 20"/>
                    <a:gd name="T62" fmla="*/ 4 w 34"/>
                    <a:gd name="T63" fmla="*/ 16 h 20"/>
                    <a:gd name="T64" fmla="*/ 6 w 34"/>
                    <a:gd name="T65" fmla="*/ 14 h 20"/>
                    <a:gd name="T66" fmla="*/ 8 w 34"/>
                    <a:gd name="T67" fmla="*/ 14 h 20"/>
                    <a:gd name="T68" fmla="*/ 8 w 34"/>
                    <a:gd name="T69" fmla="*/ 11 h 20"/>
                    <a:gd name="T70" fmla="*/ 9 w 34"/>
                    <a:gd name="T71" fmla="*/ 11 h 20"/>
                    <a:gd name="T72" fmla="*/ 12 w 34"/>
                    <a:gd name="T73" fmla="*/ 11 h 20"/>
                    <a:gd name="T74" fmla="*/ 14 w 34"/>
                    <a:gd name="T75" fmla="*/ 9 h 20"/>
                    <a:gd name="T76" fmla="*/ 16 w 34"/>
                    <a:gd name="T77" fmla="*/ 7 h 2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4"/>
                    <a:gd name="T118" fmla="*/ 0 h 20"/>
                    <a:gd name="T119" fmla="*/ 34 w 34"/>
                    <a:gd name="T120" fmla="*/ 20 h 2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4" h="20">
                      <a:moveTo>
                        <a:pt x="16" y="7"/>
                      </a:moveTo>
                      <a:lnTo>
                        <a:pt x="18" y="7"/>
                      </a:lnTo>
                      <a:lnTo>
                        <a:pt x="20" y="7"/>
                      </a:lnTo>
                      <a:lnTo>
                        <a:pt x="22" y="4"/>
                      </a:lnTo>
                      <a:lnTo>
                        <a:pt x="24" y="4"/>
                      </a:lnTo>
                      <a:lnTo>
                        <a:pt x="24" y="2"/>
                      </a:lnTo>
                      <a:lnTo>
                        <a:pt x="25" y="2"/>
                      </a:lnTo>
                      <a:lnTo>
                        <a:pt x="27" y="2"/>
                      </a:lnTo>
                      <a:lnTo>
                        <a:pt x="29" y="2"/>
                      </a:lnTo>
                      <a:lnTo>
                        <a:pt x="31" y="0"/>
                      </a:lnTo>
                      <a:lnTo>
                        <a:pt x="33" y="0"/>
                      </a:lnTo>
                      <a:lnTo>
                        <a:pt x="33" y="2"/>
                      </a:lnTo>
                      <a:lnTo>
                        <a:pt x="31" y="2"/>
                      </a:lnTo>
                      <a:lnTo>
                        <a:pt x="29" y="2"/>
                      </a:lnTo>
                      <a:lnTo>
                        <a:pt x="27" y="4"/>
                      </a:lnTo>
                      <a:lnTo>
                        <a:pt x="25" y="7"/>
                      </a:lnTo>
                      <a:lnTo>
                        <a:pt x="24" y="7"/>
                      </a:lnTo>
                      <a:lnTo>
                        <a:pt x="22" y="9"/>
                      </a:lnTo>
                      <a:lnTo>
                        <a:pt x="20" y="9"/>
                      </a:lnTo>
                      <a:lnTo>
                        <a:pt x="18" y="11"/>
                      </a:lnTo>
                      <a:lnTo>
                        <a:pt x="16" y="11"/>
                      </a:lnTo>
                      <a:lnTo>
                        <a:pt x="14" y="14"/>
                      </a:lnTo>
                      <a:lnTo>
                        <a:pt x="12" y="14"/>
                      </a:lnTo>
                      <a:lnTo>
                        <a:pt x="9" y="14"/>
                      </a:lnTo>
                      <a:lnTo>
                        <a:pt x="8" y="16"/>
                      </a:lnTo>
                      <a:lnTo>
                        <a:pt x="6" y="16"/>
                      </a:lnTo>
                      <a:lnTo>
                        <a:pt x="4" y="16"/>
                      </a:lnTo>
                      <a:lnTo>
                        <a:pt x="2" y="19"/>
                      </a:lnTo>
                      <a:lnTo>
                        <a:pt x="0" y="19"/>
                      </a:lnTo>
                      <a:lnTo>
                        <a:pt x="0" y="16"/>
                      </a:lnTo>
                      <a:lnTo>
                        <a:pt x="2" y="16"/>
                      </a:lnTo>
                      <a:lnTo>
                        <a:pt x="4" y="16"/>
                      </a:lnTo>
                      <a:lnTo>
                        <a:pt x="6" y="14"/>
                      </a:lnTo>
                      <a:lnTo>
                        <a:pt x="8" y="14"/>
                      </a:lnTo>
                      <a:lnTo>
                        <a:pt x="8" y="11"/>
                      </a:lnTo>
                      <a:lnTo>
                        <a:pt x="9" y="11"/>
                      </a:lnTo>
                      <a:lnTo>
                        <a:pt x="12" y="11"/>
                      </a:lnTo>
                      <a:lnTo>
                        <a:pt x="14" y="9"/>
                      </a:lnTo>
                      <a:lnTo>
                        <a:pt x="16" y="7"/>
                      </a:lnTo>
                    </a:path>
                  </a:pathLst>
                </a:custGeom>
                <a:solidFill>
                  <a:srgbClr val="FAFD00"/>
                </a:solidFill>
                <a:ln w="9525" cap="rnd">
                  <a:noFill/>
                  <a:round/>
                  <a:headEnd/>
                  <a:tailEnd/>
                </a:ln>
              </p:spPr>
              <p:txBody>
                <a:bodyPr/>
                <a:lstStyle/>
                <a:p>
                  <a:endParaRPr lang="zh-CN" altLang="en-US"/>
                </a:p>
              </p:txBody>
            </p:sp>
            <p:sp>
              <p:nvSpPr>
                <p:cNvPr id="72512" name="Freeform 3201"/>
                <p:cNvSpPr>
                  <a:spLocks/>
                </p:cNvSpPr>
                <p:nvPr/>
              </p:nvSpPr>
              <p:spPr bwMode="auto">
                <a:xfrm>
                  <a:off x="5014" y="2771"/>
                  <a:ext cx="43" cy="19"/>
                </a:xfrm>
                <a:custGeom>
                  <a:avLst/>
                  <a:gdLst>
                    <a:gd name="T0" fmla="*/ 20 w 43"/>
                    <a:gd name="T1" fmla="*/ 7 h 19"/>
                    <a:gd name="T2" fmla="*/ 22 w 43"/>
                    <a:gd name="T3" fmla="*/ 7 h 19"/>
                    <a:gd name="T4" fmla="*/ 24 w 43"/>
                    <a:gd name="T5" fmla="*/ 5 h 19"/>
                    <a:gd name="T6" fmla="*/ 26 w 43"/>
                    <a:gd name="T7" fmla="*/ 5 h 19"/>
                    <a:gd name="T8" fmla="*/ 28 w 43"/>
                    <a:gd name="T9" fmla="*/ 5 h 19"/>
                    <a:gd name="T10" fmla="*/ 30 w 43"/>
                    <a:gd name="T11" fmla="*/ 5 h 19"/>
                    <a:gd name="T12" fmla="*/ 32 w 43"/>
                    <a:gd name="T13" fmla="*/ 2 h 19"/>
                    <a:gd name="T14" fmla="*/ 35 w 43"/>
                    <a:gd name="T15" fmla="*/ 2 h 19"/>
                    <a:gd name="T16" fmla="*/ 37 w 43"/>
                    <a:gd name="T17" fmla="*/ 0 h 19"/>
                    <a:gd name="T18" fmla="*/ 39 w 43"/>
                    <a:gd name="T19" fmla="*/ 0 h 19"/>
                    <a:gd name="T20" fmla="*/ 42 w 43"/>
                    <a:gd name="T21" fmla="*/ 0 h 19"/>
                    <a:gd name="T22" fmla="*/ 39 w 43"/>
                    <a:gd name="T23" fmla="*/ 2 h 19"/>
                    <a:gd name="T24" fmla="*/ 37 w 43"/>
                    <a:gd name="T25" fmla="*/ 2 h 19"/>
                    <a:gd name="T26" fmla="*/ 37 w 43"/>
                    <a:gd name="T27" fmla="*/ 5 h 19"/>
                    <a:gd name="T28" fmla="*/ 35 w 43"/>
                    <a:gd name="T29" fmla="*/ 5 h 19"/>
                    <a:gd name="T30" fmla="*/ 32 w 43"/>
                    <a:gd name="T31" fmla="*/ 5 h 19"/>
                    <a:gd name="T32" fmla="*/ 30 w 43"/>
                    <a:gd name="T33" fmla="*/ 5 h 19"/>
                    <a:gd name="T34" fmla="*/ 28 w 43"/>
                    <a:gd name="T35" fmla="*/ 7 h 19"/>
                    <a:gd name="T36" fmla="*/ 26 w 43"/>
                    <a:gd name="T37" fmla="*/ 7 h 19"/>
                    <a:gd name="T38" fmla="*/ 24 w 43"/>
                    <a:gd name="T39" fmla="*/ 9 h 19"/>
                    <a:gd name="T40" fmla="*/ 22 w 43"/>
                    <a:gd name="T41" fmla="*/ 9 h 19"/>
                    <a:gd name="T42" fmla="*/ 20 w 43"/>
                    <a:gd name="T43" fmla="*/ 11 h 19"/>
                    <a:gd name="T44" fmla="*/ 18 w 43"/>
                    <a:gd name="T45" fmla="*/ 11 h 19"/>
                    <a:gd name="T46" fmla="*/ 16 w 43"/>
                    <a:gd name="T47" fmla="*/ 14 h 19"/>
                    <a:gd name="T48" fmla="*/ 14 w 43"/>
                    <a:gd name="T49" fmla="*/ 14 h 19"/>
                    <a:gd name="T50" fmla="*/ 12 w 43"/>
                    <a:gd name="T51" fmla="*/ 14 h 19"/>
                    <a:gd name="T52" fmla="*/ 10 w 43"/>
                    <a:gd name="T53" fmla="*/ 14 h 19"/>
                    <a:gd name="T54" fmla="*/ 8 w 43"/>
                    <a:gd name="T55" fmla="*/ 16 h 19"/>
                    <a:gd name="T56" fmla="*/ 6 w 43"/>
                    <a:gd name="T57" fmla="*/ 16 h 19"/>
                    <a:gd name="T58" fmla="*/ 4 w 43"/>
                    <a:gd name="T59" fmla="*/ 18 h 19"/>
                    <a:gd name="T60" fmla="*/ 2 w 43"/>
                    <a:gd name="T61" fmla="*/ 18 h 19"/>
                    <a:gd name="T62" fmla="*/ 0 w 43"/>
                    <a:gd name="T63" fmla="*/ 18 h 19"/>
                    <a:gd name="T64" fmla="*/ 2 w 43"/>
                    <a:gd name="T65" fmla="*/ 16 h 19"/>
                    <a:gd name="T66" fmla="*/ 4 w 43"/>
                    <a:gd name="T67" fmla="*/ 16 h 19"/>
                    <a:gd name="T68" fmla="*/ 4 w 43"/>
                    <a:gd name="T69" fmla="*/ 14 h 19"/>
                    <a:gd name="T70" fmla="*/ 6 w 43"/>
                    <a:gd name="T71" fmla="*/ 14 h 19"/>
                    <a:gd name="T72" fmla="*/ 8 w 43"/>
                    <a:gd name="T73" fmla="*/ 14 h 19"/>
                    <a:gd name="T74" fmla="*/ 10 w 43"/>
                    <a:gd name="T75" fmla="*/ 14 h 19"/>
                    <a:gd name="T76" fmla="*/ 12 w 43"/>
                    <a:gd name="T77" fmla="*/ 11 h 19"/>
                    <a:gd name="T78" fmla="*/ 14 w 43"/>
                    <a:gd name="T79" fmla="*/ 11 h 19"/>
                    <a:gd name="T80" fmla="*/ 16 w 43"/>
                    <a:gd name="T81" fmla="*/ 9 h 19"/>
                    <a:gd name="T82" fmla="*/ 18 w 43"/>
                    <a:gd name="T83" fmla="*/ 9 h 19"/>
                    <a:gd name="T84" fmla="*/ 20 w 43"/>
                    <a:gd name="T85" fmla="*/ 7 h 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3"/>
                    <a:gd name="T130" fmla="*/ 0 h 19"/>
                    <a:gd name="T131" fmla="*/ 43 w 43"/>
                    <a:gd name="T132" fmla="*/ 19 h 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3" h="19">
                      <a:moveTo>
                        <a:pt x="20" y="7"/>
                      </a:moveTo>
                      <a:lnTo>
                        <a:pt x="22" y="7"/>
                      </a:lnTo>
                      <a:lnTo>
                        <a:pt x="24" y="5"/>
                      </a:lnTo>
                      <a:lnTo>
                        <a:pt x="26" y="5"/>
                      </a:lnTo>
                      <a:lnTo>
                        <a:pt x="28" y="5"/>
                      </a:lnTo>
                      <a:lnTo>
                        <a:pt x="30" y="5"/>
                      </a:lnTo>
                      <a:lnTo>
                        <a:pt x="32" y="2"/>
                      </a:lnTo>
                      <a:lnTo>
                        <a:pt x="35" y="2"/>
                      </a:lnTo>
                      <a:lnTo>
                        <a:pt x="37" y="0"/>
                      </a:lnTo>
                      <a:lnTo>
                        <a:pt x="39" y="0"/>
                      </a:lnTo>
                      <a:lnTo>
                        <a:pt x="42" y="0"/>
                      </a:lnTo>
                      <a:lnTo>
                        <a:pt x="39" y="2"/>
                      </a:lnTo>
                      <a:lnTo>
                        <a:pt x="37" y="2"/>
                      </a:lnTo>
                      <a:lnTo>
                        <a:pt x="37" y="5"/>
                      </a:lnTo>
                      <a:lnTo>
                        <a:pt x="35" y="5"/>
                      </a:lnTo>
                      <a:lnTo>
                        <a:pt x="32" y="5"/>
                      </a:lnTo>
                      <a:lnTo>
                        <a:pt x="30" y="5"/>
                      </a:lnTo>
                      <a:lnTo>
                        <a:pt x="28" y="7"/>
                      </a:lnTo>
                      <a:lnTo>
                        <a:pt x="26" y="7"/>
                      </a:lnTo>
                      <a:lnTo>
                        <a:pt x="24" y="9"/>
                      </a:lnTo>
                      <a:lnTo>
                        <a:pt x="22" y="9"/>
                      </a:lnTo>
                      <a:lnTo>
                        <a:pt x="20" y="11"/>
                      </a:lnTo>
                      <a:lnTo>
                        <a:pt x="18" y="11"/>
                      </a:lnTo>
                      <a:lnTo>
                        <a:pt x="16" y="14"/>
                      </a:lnTo>
                      <a:lnTo>
                        <a:pt x="14" y="14"/>
                      </a:lnTo>
                      <a:lnTo>
                        <a:pt x="12" y="14"/>
                      </a:lnTo>
                      <a:lnTo>
                        <a:pt x="10" y="14"/>
                      </a:lnTo>
                      <a:lnTo>
                        <a:pt x="8" y="16"/>
                      </a:lnTo>
                      <a:lnTo>
                        <a:pt x="6" y="16"/>
                      </a:lnTo>
                      <a:lnTo>
                        <a:pt x="4" y="18"/>
                      </a:lnTo>
                      <a:lnTo>
                        <a:pt x="2" y="18"/>
                      </a:lnTo>
                      <a:lnTo>
                        <a:pt x="0" y="18"/>
                      </a:lnTo>
                      <a:lnTo>
                        <a:pt x="2" y="16"/>
                      </a:lnTo>
                      <a:lnTo>
                        <a:pt x="4" y="16"/>
                      </a:lnTo>
                      <a:lnTo>
                        <a:pt x="4" y="14"/>
                      </a:lnTo>
                      <a:lnTo>
                        <a:pt x="6" y="14"/>
                      </a:lnTo>
                      <a:lnTo>
                        <a:pt x="8" y="14"/>
                      </a:lnTo>
                      <a:lnTo>
                        <a:pt x="10" y="14"/>
                      </a:lnTo>
                      <a:lnTo>
                        <a:pt x="12" y="11"/>
                      </a:lnTo>
                      <a:lnTo>
                        <a:pt x="14" y="11"/>
                      </a:lnTo>
                      <a:lnTo>
                        <a:pt x="16" y="9"/>
                      </a:lnTo>
                      <a:lnTo>
                        <a:pt x="18" y="9"/>
                      </a:lnTo>
                      <a:lnTo>
                        <a:pt x="20" y="7"/>
                      </a:lnTo>
                    </a:path>
                  </a:pathLst>
                </a:custGeom>
                <a:solidFill>
                  <a:srgbClr val="FAFD00"/>
                </a:solidFill>
                <a:ln w="9525" cap="rnd">
                  <a:noFill/>
                  <a:round/>
                  <a:headEnd/>
                  <a:tailEnd/>
                </a:ln>
              </p:spPr>
              <p:txBody>
                <a:bodyPr/>
                <a:lstStyle/>
                <a:p>
                  <a:endParaRPr lang="zh-CN" altLang="en-US"/>
                </a:p>
              </p:txBody>
            </p:sp>
            <p:sp>
              <p:nvSpPr>
                <p:cNvPr id="72513" name="Freeform 3202"/>
                <p:cNvSpPr>
                  <a:spLocks/>
                </p:cNvSpPr>
                <p:nvPr/>
              </p:nvSpPr>
              <p:spPr bwMode="auto">
                <a:xfrm>
                  <a:off x="5016" y="2773"/>
                  <a:ext cx="43" cy="19"/>
                </a:xfrm>
                <a:custGeom>
                  <a:avLst/>
                  <a:gdLst>
                    <a:gd name="T0" fmla="*/ 20 w 43"/>
                    <a:gd name="T1" fmla="*/ 7 h 19"/>
                    <a:gd name="T2" fmla="*/ 22 w 43"/>
                    <a:gd name="T3" fmla="*/ 7 h 19"/>
                    <a:gd name="T4" fmla="*/ 24 w 43"/>
                    <a:gd name="T5" fmla="*/ 5 h 19"/>
                    <a:gd name="T6" fmla="*/ 26 w 43"/>
                    <a:gd name="T7" fmla="*/ 5 h 19"/>
                    <a:gd name="T8" fmla="*/ 28 w 43"/>
                    <a:gd name="T9" fmla="*/ 5 h 19"/>
                    <a:gd name="T10" fmla="*/ 30 w 43"/>
                    <a:gd name="T11" fmla="*/ 5 h 19"/>
                    <a:gd name="T12" fmla="*/ 33 w 43"/>
                    <a:gd name="T13" fmla="*/ 5 h 19"/>
                    <a:gd name="T14" fmla="*/ 33 w 43"/>
                    <a:gd name="T15" fmla="*/ 2 h 19"/>
                    <a:gd name="T16" fmla="*/ 35 w 43"/>
                    <a:gd name="T17" fmla="*/ 2 h 19"/>
                    <a:gd name="T18" fmla="*/ 37 w 43"/>
                    <a:gd name="T19" fmla="*/ 2 h 19"/>
                    <a:gd name="T20" fmla="*/ 37 w 43"/>
                    <a:gd name="T21" fmla="*/ 0 h 19"/>
                    <a:gd name="T22" fmla="*/ 39 w 43"/>
                    <a:gd name="T23" fmla="*/ 0 h 19"/>
                    <a:gd name="T24" fmla="*/ 42 w 43"/>
                    <a:gd name="T25" fmla="*/ 0 h 19"/>
                    <a:gd name="T26" fmla="*/ 42 w 43"/>
                    <a:gd name="T27" fmla="*/ 2 h 19"/>
                    <a:gd name="T28" fmla="*/ 39 w 43"/>
                    <a:gd name="T29" fmla="*/ 2 h 19"/>
                    <a:gd name="T30" fmla="*/ 37 w 43"/>
                    <a:gd name="T31" fmla="*/ 5 h 19"/>
                    <a:gd name="T32" fmla="*/ 35 w 43"/>
                    <a:gd name="T33" fmla="*/ 5 h 19"/>
                    <a:gd name="T34" fmla="*/ 33 w 43"/>
                    <a:gd name="T35" fmla="*/ 5 h 19"/>
                    <a:gd name="T36" fmla="*/ 30 w 43"/>
                    <a:gd name="T37" fmla="*/ 5 h 19"/>
                    <a:gd name="T38" fmla="*/ 30 w 43"/>
                    <a:gd name="T39" fmla="*/ 7 h 19"/>
                    <a:gd name="T40" fmla="*/ 28 w 43"/>
                    <a:gd name="T41" fmla="*/ 7 h 19"/>
                    <a:gd name="T42" fmla="*/ 26 w 43"/>
                    <a:gd name="T43" fmla="*/ 9 h 19"/>
                    <a:gd name="T44" fmla="*/ 24 w 43"/>
                    <a:gd name="T45" fmla="*/ 9 h 19"/>
                    <a:gd name="T46" fmla="*/ 22 w 43"/>
                    <a:gd name="T47" fmla="*/ 11 h 19"/>
                    <a:gd name="T48" fmla="*/ 20 w 43"/>
                    <a:gd name="T49" fmla="*/ 11 h 19"/>
                    <a:gd name="T50" fmla="*/ 18 w 43"/>
                    <a:gd name="T51" fmla="*/ 14 h 19"/>
                    <a:gd name="T52" fmla="*/ 16 w 43"/>
                    <a:gd name="T53" fmla="*/ 14 h 19"/>
                    <a:gd name="T54" fmla="*/ 14 w 43"/>
                    <a:gd name="T55" fmla="*/ 14 h 19"/>
                    <a:gd name="T56" fmla="*/ 12 w 43"/>
                    <a:gd name="T57" fmla="*/ 14 h 19"/>
                    <a:gd name="T58" fmla="*/ 10 w 43"/>
                    <a:gd name="T59" fmla="*/ 14 h 19"/>
                    <a:gd name="T60" fmla="*/ 8 w 43"/>
                    <a:gd name="T61" fmla="*/ 16 h 19"/>
                    <a:gd name="T62" fmla="*/ 6 w 43"/>
                    <a:gd name="T63" fmla="*/ 16 h 19"/>
                    <a:gd name="T64" fmla="*/ 4 w 43"/>
                    <a:gd name="T65" fmla="*/ 18 h 19"/>
                    <a:gd name="T66" fmla="*/ 2 w 43"/>
                    <a:gd name="T67" fmla="*/ 18 h 19"/>
                    <a:gd name="T68" fmla="*/ 0 w 43"/>
                    <a:gd name="T69" fmla="*/ 18 h 19"/>
                    <a:gd name="T70" fmla="*/ 2 w 43"/>
                    <a:gd name="T71" fmla="*/ 16 h 19"/>
                    <a:gd name="T72" fmla="*/ 4 w 43"/>
                    <a:gd name="T73" fmla="*/ 16 h 19"/>
                    <a:gd name="T74" fmla="*/ 4 w 43"/>
                    <a:gd name="T75" fmla="*/ 14 h 19"/>
                    <a:gd name="T76" fmla="*/ 6 w 43"/>
                    <a:gd name="T77" fmla="*/ 14 h 19"/>
                    <a:gd name="T78" fmla="*/ 8 w 43"/>
                    <a:gd name="T79" fmla="*/ 14 h 19"/>
                    <a:gd name="T80" fmla="*/ 10 w 43"/>
                    <a:gd name="T81" fmla="*/ 14 h 19"/>
                    <a:gd name="T82" fmla="*/ 12 w 43"/>
                    <a:gd name="T83" fmla="*/ 11 h 19"/>
                    <a:gd name="T84" fmla="*/ 14 w 43"/>
                    <a:gd name="T85" fmla="*/ 11 h 19"/>
                    <a:gd name="T86" fmla="*/ 16 w 43"/>
                    <a:gd name="T87" fmla="*/ 9 h 19"/>
                    <a:gd name="T88" fmla="*/ 18 w 43"/>
                    <a:gd name="T89" fmla="*/ 9 h 19"/>
                    <a:gd name="T90" fmla="*/ 20 w 43"/>
                    <a:gd name="T91" fmla="*/ 7 h 1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3"/>
                    <a:gd name="T139" fmla="*/ 0 h 19"/>
                    <a:gd name="T140" fmla="*/ 43 w 43"/>
                    <a:gd name="T141" fmla="*/ 19 h 1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3" h="19">
                      <a:moveTo>
                        <a:pt x="20" y="7"/>
                      </a:moveTo>
                      <a:lnTo>
                        <a:pt x="22" y="7"/>
                      </a:lnTo>
                      <a:lnTo>
                        <a:pt x="24" y="5"/>
                      </a:lnTo>
                      <a:lnTo>
                        <a:pt x="26" y="5"/>
                      </a:lnTo>
                      <a:lnTo>
                        <a:pt x="28" y="5"/>
                      </a:lnTo>
                      <a:lnTo>
                        <a:pt x="30" y="5"/>
                      </a:lnTo>
                      <a:lnTo>
                        <a:pt x="33" y="5"/>
                      </a:lnTo>
                      <a:lnTo>
                        <a:pt x="33" y="2"/>
                      </a:lnTo>
                      <a:lnTo>
                        <a:pt x="35" y="2"/>
                      </a:lnTo>
                      <a:lnTo>
                        <a:pt x="37" y="2"/>
                      </a:lnTo>
                      <a:lnTo>
                        <a:pt x="37" y="0"/>
                      </a:lnTo>
                      <a:lnTo>
                        <a:pt x="39" y="0"/>
                      </a:lnTo>
                      <a:lnTo>
                        <a:pt x="42" y="0"/>
                      </a:lnTo>
                      <a:lnTo>
                        <a:pt x="42" y="2"/>
                      </a:lnTo>
                      <a:lnTo>
                        <a:pt x="39" y="2"/>
                      </a:lnTo>
                      <a:lnTo>
                        <a:pt x="37" y="5"/>
                      </a:lnTo>
                      <a:lnTo>
                        <a:pt x="35" y="5"/>
                      </a:lnTo>
                      <a:lnTo>
                        <a:pt x="33" y="5"/>
                      </a:lnTo>
                      <a:lnTo>
                        <a:pt x="30" y="5"/>
                      </a:lnTo>
                      <a:lnTo>
                        <a:pt x="30" y="7"/>
                      </a:lnTo>
                      <a:lnTo>
                        <a:pt x="28" y="7"/>
                      </a:lnTo>
                      <a:lnTo>
                        <a:pt x="26" y="9"/>
                      </a:lnTo>
                      <a:lnTo>
                        <a:pt x="24" y="9"/>
                      </a:lnTo>
                      <a:lnTo>
                        <a:pt x="22" y="11"/>
                      </a:lnTo>
                      <a:lnTo>
                        <a:pt x="20" y="11"/>
                      </a:lnTo>
                      <a:lnTo>
                        <a:pt x="18" y="14"/>
                      </a:lnTo>
                      <a:lnTo>
                        <a:pt x="16" y="14"/>
                      </a:lnTo>
                      <a:lnTo>
                        <a:pt x="14" y="14"/>
                      </a:lnTo>
                      <a:lnTo>
                        <a:pt x="12" y="14"/>
                      </a:lnTo>
                      <a:lnTo>
                        <a:pt x="10" y="14"/>
                      </a:lnTo>
                      <a:lnTo>
                        <a:pt x="8" y="16"/>
                      </a:lnTo>
                      <a:lnTo>
                        <a:pt x="6" y="16"/>
                      </a:lnTo>
                      <a:lnTo>
                        <a:pt x="4" y="18"/>
                      </a:lnTo>
                      <a:lnTo>
                        <a:pt x="2" y="18"/>
                      </a:lnTo>
                      <a:lnTo>
                        <a:pt x="0" y="18"/>
                      </a:lnTo>
                      <a:lnTo>
                        <a:pt x="2" y="16"/>
                      </a:lnTo>
                      <a:lnTo>
                        <a:pt x="4" y="16"/>
                      </a:lnTo>
                      <a:lnTo>
                        <a:pt x="4" y="14"/>
                      </a:lnTo>
                      <a:lnTo>
                        <a:pt x="6" y="14"/>
                      </a:lnTo>
                      <a:lnTo>
                        <a:pt x="8" y="14"/>
                      </a:lnTo>
                      <a:lnTo>
                        <a:pt x="10" y="14"/>
                      </a:lnTo>
                      <a:lnTo>
                        <a:pt x="12" y="11"/>
                      </a:lnTo>
                      <a:lnTo>
                        <a:pt x="14" y="11"/>
                      </a:lnTo>
                      <a:lnTo>
                        <a:pt x="16" y="9"/>
                      </a:lnTo>
                      <a:lnTo>
                        <a:pt x="18" y="9"/>
                      </a:lnTo>
                      <a:lnTo>
                        <a:pt x="20" y="7"/>
                      </a:lnTo>
                    </a:path>
                  </a:pathLst>
                </a:custGeom>
                <a:solidFill>
                  <a:srgbClr val="FAFD00"/>
                </a:solidFill>
                <a:ln w="9525" cap="rnd">
                  <a:noFill/>
                  <a:round/>
                  <a:headEnd/>
                  <a:tailEnd/>
                </a:ln>
              </p:spPr>
              <p:txBody>
                <a:bodyPr/>
                <a:lstStyle/>
                <a:p>
                  <a:endParaRPr lang="zh-CN" altLang="en-US"/>
                </a:p>
              </p:txBody>
            </p:sp>
            <p:sp>
              <p:nvSpPr>
                <p:cNvPr id="72514" name="Freeform 3203"/>
                <p:cNvSpPr>
                  <a:spLocks/>
                </p:cNvSpPr>
                <p:nvPr/>
              </p:nvSpPr>
              <p:spPr bwMode="auto">
                <a:xfrm>
                  <a:off x="5020" y="2765"/>
                  <a:ext cx="41" cy="19"/>
                </a:xfrm>
                <a:custGeom>
                  <a:avLst/>
                  <a:gdLst>
                    <a:gd name="T0" fmla="*/ 20 w 41"/>
                    <a:gd name="T1" fmla="*/ 9 h 19"/>
                    <a:gd name="T2" fmla="*/ 22 w 41"/>
                    <a:gd name="T3" fmla="*/ 9 h 19"/>
                    <a:gd name="T4" fmla="*/ 24 w 41"/>
                    <a:gd name="T5" fmla="*/ 7 h 19"/>
                    <a:gd name="T6" fmla="*/ 26 w 41"/>
                    <a:gd name="T7" fmla="*/ 7 h 19"/>
                    <a:gd name="T8" fmla="*/ 29 w 41"/>
                    <a:gd name="T9" fmla="*/ 5 h 19"/>
                    <a:gd name="T10" fmla="*/ 31 w 41"/>
                    <a:gd name="T11" fmla="*/ 5 h 19"/>
                    <a:gd name="T12" fmla="*/ 33 w 41"/>
                    <a:gd name="T13" fmla="*/ 2 h 19"/>
                    <a:gd name="T14" fmla="*/ 35 w 41"/>
                    <a:gd name="T15" fmla="*/ 2 h 19"/>
                    <a:gd name="T16" fmla="*/ 37 w 41"/>
                    <a:gd name="T17" fmla="*/ 2 h 19"/>
                    <a:gd name="T18" fmla="*/ 37 w 41"/>
                    <a:gd name="T19" fmla="*/ 0 h 19"/>
                    <a:gd name="T20" fmla="*/ 39 w 41"/>
                    <a:gd name="T21" fmla="*/ 0 h 19"/>
                    <a:gd name="T22" fmla="*/ 40 w 41"/>
                    <a:gd name="T23" fmla="*/ 0 h 19"/>
                    <a:gd name="T24" fmla="*/ 40 w 41"/>
                    <a:gd name="T25" fmla="*/ 2 h 19"/>
                    <a:gd name="T26" fmla="*/ 39 w 41"/>
                    <a:gd name="T27" fmla="*/ 2 h 19"/>
                    <a:gd name="T28" fmla="*/ 37 w 41"/>
                    <a:gd name="T29" fmla="*/ 5 h 19"/>
                    <a:gd name="T30" fmla="*/ 35 w 41"/>
                    <a:gd name="T31" fmla="*/ 7 h 19"/>
                    <a:gd name="T32" fmla="*/ 33 w 41"/>
                    <a:gd name="T33" fmla="*/ 7 h 19"/>
                    <a:gd name="T34" fmla="*/ 31 w 41"/>
                    <a:gd name="T35" fmla="*/ 7 h 19"/>
                    <a:gd name="T36" fmla="*/ 29 w 41"/>
                    <a:gd name="T37" fmla="*/ 9 h 19"/>
                    <a:gd name="T38" fmla="*/ 26 w 41"/>
                    <a:gd name="T39" fmla="*/ 9 h 19"/>
                    <a:gd name="T40" fmla="*/ 24 w 41"/>
                    <a:gd name="T41" fmla="*/ 9 h 19"/>
                    <a:gd name="T42" fmla="*/ 22 w 41"/>
                    <a:gd name="T43" fmla="*/ 11 h 19"/>
                    <a:gd name="T44" fmla="*/ 20 w 41"/>
                    <a:gd name="T45" fmla="*/ 11 h 19"/>
                    <a:gd name="T46" fmla="*/ 18 w 41"/>
                    <a:gd name="T47" fmla="*/ 14 h 19"/>
                    <a:gd name="T48" fmla="*/ 16 w 41"/>
                    <a:gd name="T49" fmla="*/ 14 h 19"/>
                    <a:gd name="T50" fmla="*/ 14 w 41"/>
                    <a:gd name="T51" fmla="*/ 16 h 19"/>
                    <a:gd name="T52" fmla="*/ 12 w 41"/>
                    <a:gd name="T53" fmla="*/ 16 h 19"/>
                    <a:gd name="T54" fmla="*/ 10 w 41"/>
                    <a:gd name="T55" fmla="*/ 16 h 19"/>
                    <a:gd name="T56" fmla="*/ 8 w 41"/>
                    <a:gd name="T57" fmla="*/ 18 h 19"/>
                    <a:gd name="T58" fmla="*/ 6 w 41"/>
                    <a:gd name="T59" fmla="*/ 18 h 19"/>
                    <a:gd name="T60" fmla="*/ 4 w 41"/>
                    <a:gd name="T61" fmla="*/ 18 h 19"/>
                    <a:gd name="T62" fmla="*/ 2 w 41"/>
                    <a:gd name="T63" fmla="*/ 18 h 19"/>
                    <a:gd name="T64" fmla="*/ 0 w 41"/>
                    <a:gd name="T65" fmla="*/ 18 h 19"/>
                    <a:gd name="T66" fmla="*/ 2 w 41"/>
                    <a:gd name="T67" fmla="*/ 18 h 19"/>
                    <a:gd name="T68" fmla="*/ 4 w 41"/>
                    <a:gd name="T69" fmla="*/ 16 h 19"/>
                    <a:gd name="T70" fmla="*/ 6 w 41"/>
                    <a:gd name="T71" fmla="*/ 16 h 19"/>
                    <a:gd name="T72" fmla="*/ 8 w 41"/>
                    <a:gd name="T73" fmla="*/ 14 h 19"/>
                    <a:gd name="T74" fmla="*/ 10 w 41"/>
                    <a:gd name="T75" fmla="*/ 11 h 19"/>
                    <a:gd name="T76" fmla="*/ 12 w 41"/>
                    <a:gd name="T77" fmla="*/ 11 h 19"/>
                    <a:gd name="T78" fmla="*/ 14 w 41"/>
                    <a:gd name="T79" fmla="*/ 11 h 19"/>
                    <a:gd name="T80" fmla="*/ 16 w 41"/>
                    <a:gd name="T81" fmla="*/ 9 h 19"/>
                    <a:gd name="T82" fmla="*/ 18 w 41"/>
                    <a:gd name="T83" fmla="*/ 9 h 19"/>
                    <a:gd name="T84" fmla="*/ 20 w 41"/>
                    <a:gd name="T85" fmla="*/ 9 h 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
                    <a:gd name="T130" fmla="*/ 0 h 19"/>
                    <a:gd name="T131" fmla="*/ 41 w 41"/>
                    <a:gd name="T132" fmla="*/ 19 h 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 h="19">
                      <a:moveTo>
                        <a:pt x="20" y="9"/>
                      </a:moveTo>
                      <a:lnTo>
                        <a:pt x="22" y="9"/>
                      </a:lnTo>
                      <a:lnTo>
                        <a:pt x="24" y="7"/>
                      </a:lnTo>
                      <a:lnTo>
                        <a:pt x="26" y="7"/>
                      </a:lnTo>
                      <a:lnTo>
                        <a:pt x="29" y="5"/>
                      </a:lnTo>
                      <a:lnTo>
                        <a:pt x="31" y="5"/>
                      </a:lnTo>
                      <a:lnTo>
                        <a:pt x="33" y="2"/>
                      </a:lnTo>
                      <a:lnTo>
                        <a:pt x="35" y="2"/>
                      </a:lnTo>
                      <a:lnTo>
                        <a:pt x="37" y="2"/>
                      </a:lnTo>
                      <a:lnTo>
                        <a:pt x="37" y="0"/>
                      </a:lnTo>
                      <a:lnTo>
                        <a:pt x="39" y="0"/>
                      </a:lnTo>
                      <a:lnTo>
                        <a:pt x="40" y="0"/>
                      </a:lnTo>
                      <a:lnTo>
                        <a:pt x="40" y="2"/>
                      </a:lnTo>
                      <a:lnTo>
                        <a:pt x="39" y="2"/>
                      </a:lnTo>
                      <a:lnTo>
                        <a:pt x="37" y="5"/>
                      </a:lnTo>
                      <a:lnTo>
                        <a:pt x="35" y="7"/>
                      </a:lnTo>
                      <a:lnTo>
                        <a:pt x="33" y="7"/>
                      </a:lnTo>
                      <a:lnTo>
                        <a:pt x="31" y="7"/>
                      </a:lnTo>
                      <a:lnTo>
                        <a:pt x="29" y="9"/>
                      </a:lnTo>
                      <a:lnTo>
                        <a:pt x="26" y="9"/>
                      </a:lnTo>
                      <a:lnTo>
                        <a:pt x="24" y="9"/>
                      </a:lnTo>
                      <a:lnTo>
                        <a:pt x="22" y="11"/>
                      </a:lnTo>
                      <a:lnTo>
                        <a:pt x="20" y="11"/>
                      </a:lnTo>
                      <a:lnTo>
                        <a:pt x="18" y="14"/>
                      </a:lnTo>
                      <a:lnTo>
                        <a:pt x="16" y="14"/>
                      </a:lnTo>
                      <a:lnTo>
                        <a:pt x="14" y="16"/>
                      </a:lnTo>
                      <a:lnTo>
                        <a:pt x="12" y="16"/>
                      </a:lnTo>
                      <a:lnTo>
                        <a:pt x="10" y="16"/>
                      </a:lnTo>
                      <a:lnTo>
                        <a:pt x="8" y="18"/>
                      </a:lnTo>
                      <a:lnTo>
                        <a:pt x="6" y="18"/>
                      </a:lnTo>
                      <a:lnTo>
                        <a:pt x="4" y="18"/>
                      </a:lnTo>
                      <a:lnTo>
                        <a:pt x="2" y="18"/>
                      </a:lnTo>
                      <a:lnTo>
                        <a:pt x="0" y="18"/>
                      </a:lnTo>
                      <a:lnTo>
                        <a:pt x="2" y="18"/>
                      </a:lnTo>
                      <a:lnTo>
                        <a:pt x="4" y="16"/>
                      </a:lnTo>
                      <a:lnTo>
                        <a:pt x="6" y="16"/>
                      </a:lnTo>
                      <a:lnTo>
                        <a:pt x="8" y="14"/>
                      </a:lnTo>
                      <a:lnTo>
                        <a:pt x="10" y="11"/>
                      </a:lnTo>
                      <a:lnTo>
                        <a:pt x="12" y="11"/>
                      </a:lnTo>
                      <a:lnTo>
                        <a:pt x="14" y="11"/>
                      </a:lnTo>
                      <a:lnTo>
                        <a:pt x="16" y="9"/>
                      </a:lnTo>
                      <a:lnTo>
                        <a:pt x="18" y="9"/>
                      </a:lnTo>
                      <a:lnTo>
                        <a:pt x="20" y="9"/>
                      </a:lnTo>
                    </a:path>
                  </a:pathLst>
                </a:custGeom>
                <a:solidFill>
                  <a:srgbClr val="FAFD00"/>
                </a:solidFill>
                <a:ln w="9525" cap="rnd">
                  <a:noFill/>
                  <a:round/>
                  <a:headEnd/>
                  <a:tailEnd/>
                </a:ln>
              </p:spPr>
              <p:txBody>
                <a:bodyPr/>
                <a:lstStyle/>
                <a:p>
                  <a:endParaRPr lang="zh-CN" altLang="en-US"/>
                </a:p>
              </p:txBody>
            </p:sp>
            <p:sp>
              <p:nvSpPr>
                <p:cNvPr id="72515" name="Freeform 3204"/>
                <p:cNvSpPr>
                  <a:spLocks/>
                </p:cNvSpPr>
                <p:nvPr/>
              </p:nvSpPr>
              <p:spPr bwMode="auto">
                <a:xfrm>
                  <a:off x="5056" y="2794"/>
                  <a:ext cx="28" cy="19"/>
                </a:xfrm>
                <a:custGeom>
                  <a:avLst/>
                  <a:gdLst>
                    <a:gd name="T0" fmla="*/ 14 w 28"/>
                    <a:gd name="T1" fmla="*/ 9 h 19"/>
                    <a:gd name="T2" fmla="*/ 14 w 28"/>
                    <a:gd name="T3" fmla="*/ 7 h 19"/>
                    <a:gd name="T4" fmla="*/ 16 w 28"/>
                    <a:gd name="T5" fmla="*/ 7 h 19"/>
                    <a:gd name="T6" fmla="*/ 18 w 28"/>
                    <a:gd name="T7" fmla="*/ 7 h 19"/>
                    <a:gd name="T8" fmla="*/ 18 w 28"/>
                    <a:gd name="T9" fmla="*/ 5 h 19"/>
                    <a:gd name="T10" fmla="*/ 20 w 28"/>
                    <a:gd name="T11" fmla="*/ 5 h 19"/>
                    <a:gd name="T12" fmla="*/ 22 w 28"/>
                    <a:gd name="T13" fmla="*/ 5 h 19"/>
                    <a:gd name="T14" fmla="*/ 22 w 28"/>
                    <a:gd name="T15" fmla="*/ 2 h 19"/>
                    <a:gd name="T16" fmla="*/ 24 w 28"/>
                    <a:gd name="T17" fmla="*/ 2 h 19"/>
                    <a:gd name="T18" fmla="*/ 26 w 28"/>
                    <a:gd name="T19" fmla="*/ 2 h 19"/>
                    <a:gd name="T20" fmla="*/ 27 w 28"/>
                    <a:gd name="T21" fmla="*/ 0 h 19"/>
                    <a:gd name="T22" fmla="*/ 27 w 28"/>
                    <a:gd name="T23" fmla="*/ 2 h 19"/>
                    <a:gd name="T24" fmla="*/ 26 w 28"/>
                    <a:gd name="T25" fmla="*/ 2 h 19"/>
                    <a:gd name="T26" fmla="*/ 26 w 28"/>
                    <a:gd name="T27" fmla="*/ 5 h 19"/>
                    <a:gd name="T28" fmla="*/ 24 w 28"/>
                    <a:gd name="T29" fmla="*/ 5 h 19"/>
                    <a:gd name="T30" fmla="*/ 22 w 28"/>
                    <a:gd name="T31" fmla="*/ 7 h 19"/>
                    <a:gd name="T32" fmla="*/ 20 w 28"/>
                    <a:gd name="T33" fmla="*/ 7 h 19"/>
                    <a:gd name="T34" fmla="*/ 18 w 28"/>
                    <a:gd name="T35" fmla="*/ 9 h 19"/>
                    <a:gd name="T36" fmla="*/ 16 w 28"/>
                    <a:gd name="T37" fmla="*/ 11 h 19"/>
                    <a:gd name="T38" fmla="*/ 14 w 28"/>
                    <a:gd name="T39" fmla="*/ 11 h 19"/>
                    <a:gd name="T40" fmla="*/ 12 w 28"/>
                    <a:gd name="T41" fmla="*/ 11 h 19"/>
                    <a:gd name="T42" fmla="*/ 12 w 28"/>
                    <a:gd name="T43" fmla="*/ 14 h 19"/>
                    <a:gd name="T44" fmla="*/ 10 w 28"/>
                    <a:gd name="T45" fmla="*/ 14 h 19"/>
                    <a:gd name="T46" fmla="*/ 8 w 28"/>
                    <a:gd name="T47" fmla="*/ 14 h 19"/>
                    <a:gd name="T48" fmla="*/ 8 w 28"/>
                    <a:gd name="T49" fmla="*/ 16 h 19"/>
                    <a:gd name="T50" fmla="*/ 6 w 28"/>
                    <a:gd name="T51" fmla="*/ 16 h 19"/>
                    <a:gd name="T52" fmla="*/ 4 w 28"/>
                    <a:gd name="T53" fmla="*/ 18 h 19"/>
                    <a:gd name="T54" fmla="*/ 2 w 28"/>
                    <a:gd name="T55" fmla="*/ 18 h 19"/>
                    <a:gd name="T56" fmla="*/ 0 w 28"/>
                    <a:gd name="T57" fmla="*/ 18 h 19"/>
                    <a:gd name="T58" fmla="*/ 2 w 28"/>
                    <a:gd name="T59" fmla="*/ 18 h 19"/>
                    <a:gd name="T60" fmla="*/ 2 w 28"/>
                    <a:gd name="T61" fmla="*/ 16 h 19"/>
                    <a:gd name="T62" fmla="*/ 4 w 28"/>
                    <a:gd name="T63" fmla="*/ 16 h 19"/>
                    <a:gd name="T64" fmla="*/ 6 w 28"/>
                    <a:gd name="T65" fmla="*/ 14 h 19"/>
                    <a:gd name="T66" fmla="*/ 8 w 28"/>
                    <a:gd name="T67" fmla="*/ 14 h 19"/>
                    <a:gd name="T68" fmla="*/ 10 w 28"/>
                    <a:gd name="T69" fmla="*/ 11 h 19"/>
                    <a:gd name="T70" fmla="*/ 12 w 28"/>
                    <a:gd name="T71" fmla="*/ 9 h 19"/>
                    <a:gd name="T72" fmla="*/ 14 w 28"/>
                    <a:gd name="T73" fmla="*/ 9 h 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
                    <a:gd name="T112" fmla="*/ 0 h 19"/>
                    <a:gd name="T113" fmla="*/ 28 w 28"/>
                    <a:gd name="T114" fmla="*/ 19 h 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 h="19">
                      <a:moveTo>
                        <a:pt x="14" y="9"/>
                      </a:moveTo>
                      <a:lnTo>
                        <a:pt x="14" y="7"/>
                      </a:lnTo>
                      <a:lnTo>
                        <a:pt x="16" y="7"/>
                      </a:lnTo>
                      <a:lnTo>
                        <a:pt x="18" y="7"/>
                      </a:lnTo>
                      <a:lnTo>
                        <a:pt x="18" y="5"/>
                      </a:lnTo>
                      <a:lnTo>
                        <a:pt x="20" y="5"/>
                      </a:lnTo>
                      <a:lnTo>
                        <a:pt x="22" y="5"/>
                      </a:lnTo>
                      <a:lnTo>
                        <a:pt x="22" y="2"/>
                      </a:lnTo>
                      <a:lnTo>
                        <a:pt x="24" y="2"/>
                      </a:lnTo>
                      <a:lnTo>
                        <a:pt x="26" y="2"/>
                      </a:lnTo>
                      <a:lnTo>
                        <a:pt x="27" y="0"/>
                      </a:lnTo>
                      <a:lnTo>
                        <a:pt x="27" y="2"/>
                      </a:lnTo>
                      <a:lnTo>
                        <a:pt x="26" y="2"/>
                      </a:lnTo>
                      <a:lnTo>
                        <a:pt x="26" y="5"/>
                      </a:lnTo>
                      <a:lnTo>
                        <a:pt x="24" y="5"/>
                      </a:lnTo>
                      <a:lnTo>
                        <a:pt x="22" y="7"/>
                      </a:lnTo>
                      <a:lnTo>
                        <a:pt x="20" y="7"/>
                      </a:lnTo>
                      <a:lnTo>
                        <a:pt x="18" y="9"/>
                      </a:lnTo>
                      <a:lnTo>
                        <a:pt x="16" y="11"/>
                      </a:lnTo>
                      <a:lnTo>
                        <a:pt x="14" y="11"/>
                      </a:lnTo>
                      <a:lnTo>
                        <a:pt x="12" y="11"/>
                      </a:lnTo>
                      <a:lnTo>
                        <a:pt x="12" y="14"/>
                      </a:lnTo>
                      <a:lnTo>
                        <a:pt x="10" y="14"/>
                      </a:lnTo>
                      <a:lnTo>
                        <a:pt x="8" y="14"/>
                      </a:lnTo>
                      <a:lnTo>
                        <a:pt x="8" y="16"/>
                      </a:lnTo>
                      <a:lnTo>
                        <a:pt x="6" y="16"/>
                      </a:lnTo>
                      <a:lnTo>
                        <a:pt x="4" y="18"/>
                      </a:lnTo>
                      <a:lnTo>
                        <a:pt x="2" y="18"/>
                      </a:lnTo>
                      <a:lnTo>
                        <a:pt x="0" y="18"/>
                      </a:lnTo>
                      <a:lnTo>
                        <a:pt x="2" y="18"/>
                      </a:lnTo>
                      <a:lnTo>
                        <a:pt x="2" y="16"/>
                      </a:lnTo>
                      <a:lnTo>
                        <a:pt x="4" y="16"/>
                      </a:lnTo>
                      <a:lnTo>
                        <a:pt x="6" y="14"/>
                      </a:lnTo>
                      <a:lnTo>
                        <a:pt x="8" y="14"/>
                      </a:lnTo>
                      <a:lnTo>
                        <a:pt x="10" y="11"/>
                      </a:lnTo>
                      <a:lnTo>
                        <a:pt x="12" y="9"/>
                      </a:lnTo>
                      <a:lnTo>
                        <a:pt x="14" y="9"/>
                      </a:lnTo>
                    </a:path>
                  </a:pathLst>
                </a:custGeom>
                <a:solidFill>
                  <a:srgbClr val="FAFD00"/>
                </a:solidFill>
                <a:ln w="9525" cap="rnd">
                  <a:noFill/>
                  <a:round/>
                  <a:headEnd/>
                  <a:tailEnd/>
                </a:ln>
              </p:spPr>
              <p:txBody>
                <a:bodyPr/>
                <a:lstStyle/>
                <a:p>
                  <a:endParaRPr lang="zh-CN" altLang="en-US"/>
                </a:p>
              </p:txBody>
            </p:sp>
            <p:sp>
              <p:nvSpPr>
                <p:cNvPr id="72516" name="Freeform 3205"/>
                <p:cNvSpPr>
                  <a:spLocks/>
                </p:cNvSpPr>
                <p:nvPr/>
              </p:nvSpPr>
              <p:spPr bwMode="auto">
                <a:xfrm>
                  <a:off x="5061" y="2786"/>
                  <a:ext cx="32" cy="19"/>
                </a:xfrm>
                <a:custGeom>
                  <a:avLst/>
                  <a:gdLst>
                    <a:gd name="T0" fmla="*/ 15 w 32"/>
                    <a:gd name="T1" fmla="*/ 9 h 19"/>
                    <a:gd name="T2" fmla="*/ 17 w 32"/>
                    <a:gd name="T3" fmla="*/ 7 h 19"/>
                    <a:gd name="T4" fmla="*/ 19 w 32"/>
                    <a:gd name="T5" fmla="*/ 5 h 19"/>
                    <a:gd name="T6" fmla="*/ 21 w 32"/>
                    <a:gd name="T7" fmla="*/ 5 h 19"/>
                    <a:gd name="T8" fmla="*/ 23 w 32"/>
                    <a:gd name="T9" fmla="*/ 5 h 19"/>
                    <a:gd name="T10" fmla="*/ 23 w 32"/>
                    <a:gd name="T11" fmla="*/ 2 h 19"/>
                    <a:gd name="T12" fmla="*/ 25 w 32"/>
                    <a:gd name="T13" fmla="*/ 2 h 19"/>
                    <a:gd name="T14" fmla="*/ 27 w 32"/>
                    <a:gd name="T15" fmla="*/ 2 h 19"/>
                    <a:gd name="T16" fmla="*/ 29 w 32"/>
                    <a:gd name="T17" fmla="*/ 0 h 19"/>
                    <a:gd name="T18" fmla="*/ 31 w 32"/>
                    <a:gd name="T19" fmla="*/ 0 h 19"/>
                    <a:gd name="T20" fmla="*/ 29 w 32"/>
                    <a:gd name="T21" fmla="*/ 2 h 19"/>
                    <a:gd name="T22" fmla="*/ 27 w 32"/>
                    <a:gd name="T23" fmla="*/ 2 h 19"/>
                    <a:gd name="T24" fmla="*/ 27 w 32"/>
                    <a:gd name="T25" fmla="*/ 5 h 19"/>
                    <a:gd name="T26" fmla="*/ 25 w 32"/>
                    <a:gd name="T27" fmla="*/ 5 h 19"/>
                    <a:gd name="T28" fmla="*/ 23 w 32"/>
                    <a:gd name="T29" fmla="*/ 7 h 19"/>
                    <a:gd name="T30" fmla="*/ 21 w 32"/>
                    <a:gd name="T31" fmla="*/ 7 h 19"/>
                    <a:gd name="T32" fmla="*/ 19 w 32"/>
                    <a:gd name="T33" fmla="*/ 9 h 19"/>
                    <a:gd name="T34" fmla="*/ 17 w 32"/>
                    <a:gd name="T35" fmla="*/ 9 h 19"/>
                    <a:gd name="T36" fmla="*/ 15 w 32"/>
                    <a:gd name="T37" fmla="*/ 11 h 19"/>
                    <a:gd name="T38" fmla="*/ 13 w 32"/>
                    <a:gd name="T39" fmla="*/ 14 h 19"/>
                    <a:gd name="T40" fmla="*/ 11 w 32"/>
                    <a:gd name="T41" fmla="*/ 14 h 19"/>
                    <a:gd name="T42" fmla="*/ 9 w 32"/>
                    <a:gd name="T43" fmla="*/ 14 h 19"/>
                    <a:gd name="T44" fmla="*/ 9 w 32"/>
                    <a:gd name="T45" fmla="*/ 16 h 19"/>
                    <a:gd name="T46" fmla="*/ 7 w 32"/>
                    <a:gd name="T47" fmla="*/ 16 h 19"/>
                    <a:gd name="T48" fmla="*/ 5 w 32"/>
                    <a:gd name="T49" fmla="*/ 18 h 19"/>
                    <a:gd name="T50" fmla="*/ 3 w 32"/>
                    <a:gd name="T51" fmla="*/ 18 h 19"/>
                    <a:gd name="T52" fmla="*/ 0 w 32"/>
                    <a:gd name="T53" fmla="*/ 18 h 19"/>
                    <a:gd name="T54" fmla="*/ 3 w 32"/>
                    <a:gd name="T55" fmla="*/ 16 h 19"/>
                    <a:gd name="T56" fmla="*/ 5 w 32"/>
                    <a:gd name="T57" fmla="*/ 16 h 19"/>
                    <a:gd name="T58" fmla="*/ 5 w 32"/>
                    <a:gd name="T59" fmla="*/ 14 h 19"/>
                    <a:gd name="T60" fmla="*/ 7 w 32"/>
                    <a:gd name="T61" fmla="*/ 14 h 19"/>
                    <a:gd name="T62" fmla="*/ 9 w 32"/>
                    <a:gd name="T63" fmla="*/ 11 h 19"/>
                    <a:gd name="T64" fmla="*/ 11 w 32"/>
                    <a:gd name="T65" fmla="*/ 11 h 19"/>
                    <a:gd name="T66" fmla="*/ 13 w 32"/>
                    <a:gd name="T67" fmla="*/ 9 h 19"/>
                    <a:gd name="T68" fmla="*/ 15 w 32"/>
                    <a:gd name="T69" fmla="*/ 9 h 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19"/>
                    <a:gd name="T107" fmla="*/ 32 w 32"/>
                    <a:gd name="T108" fmla="*/ 19 h 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19">
                      <a:moveTo>
                        <a:pt x="15" y="9"/>
                      </a:moveTo>
                      <a:lnTo>
                        <a:pt x="17" y="7"/>
                      </a:lnTo>
                      <a:lnTo>
                        <a:pt x="19" y="5"/>
                      </a:lnTo>
                      <a:lnTo>
                        <a:pt x="21" y="5"/>
                      </a:lnTo>
                      <a:lnTo>
                        <a:pt x="23" y="5"/>
                      </a:lnTo>
                      <a:lnTo>
                        <a:pt x="23" y="2"/>
                      </a:lnTo>
                      <a:lnTo>
                        <a:pt x="25" y="2"/>
                      </a:lnTo>
                      <a:lnTo>
                        <a:pt x="27" y="2"/>
                      </a:lnTo>
                      <a:lnTo>
                        <a:pt x="29" y="0"/>
                      </a:lnTo>
                      <a:lnTo>
                        <a:pt x="31" y="0"/>
                      </a:lnTo>
                      <a:lnTo>
                        <a:pt x="29" y="2"/>
                      </a:lnTo>
                      <a:lnTo>
                        <a:pt x="27" y="2"/>
                      </a:lnTo>
                      <a:lnTo>
                        <a:pt x="27" y="5"/>
                      </a:lnTo>
                      <a:lnTo>
                        <a:pt x="25" y="5"/>
                      </a:lnTo>
                      <a:lnTo>
                        <a:pt x="23" y="7"/>
                      </a:lnTo>
                      <a:lnTo>
                        <a:pt x="21" y="7"/>
                      </a:lnTo>
                      <a:lnTo>
                        <a:pt x="19" y="9"/>
                      </a:lnTo>
                      <a:lnTo>
                        <a:pt x="17" y="9"/>
                      </a:lnTo>
                      <a:lnTo>
                        <a:pt x="15" y="11"/>
                      </a:lnTo>
                      <a:lnTo>
                        <a:pt x="13" y="14"/>
                      </a:lnTo>
                      <a:lnTo>
                        <a:pt x="11" y="14"/>
                      </a:lnTo>
                      <a:lnTo>
                        <a:pt x="9" y="14"/>
                      </a:lnTo>
                      <a:lnTo>
                        <a:pt x="9" y="16"/>
                      </a:lnTo>
                      <a:lnTo>
                        <a:pt x="7" y="16"/>
                      </a:lnTo>
                      <a:lnTo>
                        <a:pt x="5" y="18"/>
                      </a:lnTo>
                      <a:lnTo>
                        <a:pt x="3" y="18"/>
                      </a:lnTo>
                      <a:lnTo>
                        <a:pt x="0" y="18"/>
                      </a:lnTo>
                      <a:lnTo>
                        <a:pt x="3" y="16"/>
                      </a:lnTo>
                      <a:lnTo>
                        <a:pt x="5" y="16"/>
                      </a:lnTo>
                      <a:lnTo>
                        <a:pt x="5" y="14"/>
                      </a:lnTo>
                      <a:lnTo>
                        <a:pt x="7" y="14"/>
                      </a:lnTo>
                      <a:lnTo>
                        <a:pt x="9" y="11"/>
                      </a:lnTo>
                      <a:lnTo>
                        <a:pt x="11" y="11"/>
                      </a:lnTo>
                      <a:lnTo>
                        <a:pt x="13" y="9"/>
                      </a:lnTo>
                      <a:lnTo>
                        <a:pt x="15" y="9"/>
                      </a:lnTo>
                    </a:path>
                  </a:pathLst>
                </a:custGeom>
                <a:solidFill>
                  <a:srgbClr val="FAFD00"/>
                </a:solidFill>
                <a:ln w="9525" cap="rnd">
                  <a:noFill/>
                  <a:round/>
                  <a:headEnd/>
                  <a:tailEnd/>
                </a:ln>
              </p:spPr>
              <p:txBody>
                <a:bodyPr/>
                <a:lstStyle/>
                <a:p>
                  <a:endParaRPr lang="zh-CN" altLang="en-US"/>
                </a:p>
              </p:txBody>
            </p:sp>
            <p:sp>
              <p:nvSpPr>
                <p:cNvPr id="72517" name="Freeform 3206"/>
                <p:cNvSpPr>
                  <a:spLocks/>
                </p:cNvSpPr>
                <p:nvPr/>
              </p:nvSpPr>
              <p:spPr bwMode="auto">
                <a:xfrm>
                  <a:off x="5061" y="2768"/>
                  <a:ext cx="38" cy="20"/>
                </a:xfrm>
                <a:custGeom>
                  <a:avLst/>
                  <a:gdLst>
                    <a:gd name="T0" fmla="*/ 19 w 38"/>
                    <a:gd name="T1" fmla="*/ 7 h 20"/>
                    <a:gd name="T2" fmla="*/ 21 w 38"/>
                    <a:gd name="T3" fmla="*/ 7 h 20"/>
                    <a:gd name="T4" fmla="*/ 23 w 38"/>
                    <a:gd name="T5" fmla="*/ 4 h 20"/>
                    <a:gd name="T6" fmla="*/ 25 w 38"/>
                    <a:gd name="T7" fmla="*/ 4 h 20"/>
                    <a:gd name="T8" fmla="*/ 27 w 38"/>
                    <a:gd name="T9" fmla="*/ 2 h 20"/>
                    <a:gd name="T10" fmla="*/ 29 w 38"/>
                    <a:gd name="T11" fmla="*/ 2 h 20"/>
                    <a:gd name="T12" fmla="*/ 31 w 38"/>
                    <a:gd name="T13" fmla="*/ 2 h 20"/>
                    <a:gd name="T14" fmla="*/ 33 w 38"/>
                    <a:gd name="T15" fmla="*/ 2 h 20"/>
                    <a:gd name="T16" fmla="*/ 33 w 38"/>
                    <a:gd name="T17" fmla="*/ 0 h 20"/>
                    <a:gd name="T18" fmla="*/ 35 w 38"/>
                    <a:gd name="T19" fmla="*/ 0 h 20"/>
                    <a:gd name="T20" fmla="*/ 37 w 38"/>
                    <a:gd name="T21" fmla="*/ 0 h 20"/>
                    <a:gd name="T22" fmla="*/ 35 w 38"/>
                    <a:gd name="T23" fmla="*/ 2 h 20"/>
                    <a:gd name="T24" fmla="*/ 33 w 38"/>
                    <a:gd name="T25" fmla="*/ 2 h 20"/>
                    <a:gd name="T26" fmla="*/ 31 w 38"/>
                    <a:gd name="T27" fmla="*/ 4 h 20"/>
                    <a:gd name="T28" fmla="*/ 29 w 38"/>
                    <a:gd name="T29" fmla="*/ 4 h 20"/>
                    <a:gd name="T30" fmla="*/ 29 w 38"/>
                    <a:gd name="T31" fmla="*/ 7 h 20"/>
                    <a:gd name="T32" fmla="*/ 27 w 38"/>
                    <a:gd name="T33" fmla="*/ 7 h 20"/>
                    <a:gd name="T34" fmla="*/ 25 w 38"/>
                    <a:gd name="T35" fmla="*/ 7 h 20"/>
                    <a:gd name="T36" fmla="*/ 23 w 38"/>
                    <a:gd name="T37" fmla="*/ 9 h 20"/>
                    <a:gd name="T38" fmla="*/ 21 w 38"/>
                    <a:gd name="T39" fmla="*/ 9 h 20"/>
                    <a:gd name="T40" fmla="*/ 19 w 38"/>
                    <a:gd name="T41" fmla="*/ 11 h 20"/>
                    <a:gd name="T42" fmla="*/ 17 w 38"/>
                    <a:gd name="T43" fmla="*/ 11 h 20"/>
                    <a:gd name="T44" fmla="*/ 15 w 38"/>
                    <a:gd name="T45" fmla="*/ 11 h 20"/>
                    <a:gd name="T46" fmla="*/ 13 w 38"/>
                    <a:gd name="T47" fmla="*/ 14 h 20"/>
                    <a:gd name="T48" fmla="*/ 11 w 38"/>
                    <a:gd name="T49" fmla="*/ 16 h 20"/>
                    <a:gd name="T50" fmla="*/ 9 w 38"/>
                    <a:gd name="T51" fmla="*/ 16 h 20"/>
                    <a:gd name="T52" fmla="*/ 7 w 38"/>
                    <a:gd name="T53" fmla="*/ 16 h 20"/>
                    <a:gd name="T54" fmla="*/ 5 w 38"/>
                    <a:gd name="T55" fmla="*/ 16 h 20"/>
                    <a:gd name="T56" fmla="*/ 5 w 38"/>
                    <a:gd name="T57" fmla="*/ 19 h 20"/>
                    <a:gd name="T58" fmla="*/ 3 w 38"/>
                    <a:gd name="T59" fmla="*/ 19 h 20"/>
                    <a:gd name="T60" fmla="*/ 0 w 38"/>
                    <a:gd name="T61" fmla="*/ 19 h 20"/>
                    <a:gd name="T62" fmla="*/ 3 w 38"/>
                    <a:gd name="T63" fmla="*/ 16 h 20"/>
                    <a:gd name="T64" fmla="*/ 5 w 38"/>
                    <a:gd name="T65" fmla="*/ 16 h 20"/>
                    <a:gd name="T66" fmla="*/ 7 w 38"/>
                    <a:gd name="T67" fmla="*/ 14 h 20"/>
                    <a:gd name="T68" fmla="*/ 9 w 38"/>
                    <a:gd name="T69" fmla="*/ 14 h 20"/>
                    <a:gd name="T70" fmla="*/ 9 w 38"/>
                    <a:gd name="T71" fmla="*/ 11 h 20"/>
                    <a:gd name="T72" fmla="*/ 11 w 38"/>
                    <a:gd name="T73" fmla="*/ 11 h 20"/>
                    <a:gd name="T74" fmla="*/ 13 w 38"/>
                    <a:gd name="T75" fmla="*/ 11 h 20"/>
                    <a:gd name="T76" fmla="*/ 15 w 38"/>
                    <a:gd name="T77" fmla="*/ 9 h 20"/>
                    <a:gd name="T78" fmla="*/ 17 w 38"/>
                    <a:gd name="T79" fmla="*/ 9 h 20"/>
                    <a:gd name="T80" fmla="*/ 19 w 38"/>
                    <a:gd name="T81" fmla="*/ 7 h 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8"/>
                    <a:gd name="T124" fmla="*/ 0 h 20"/>
                    <a:gd name="T125" fmla="*/ 38 w 38"/>
                    <a:gd name="T126" fmla="*/ 20 h 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8" h="20">
                      <a:moveTo>
                        <a:pt x="19" y="7"/>
                      </a:moveTo>
                      <a:lnTo>
                        <a:pt x="21" y="7"/>
                      </a:lnTo>
                      <a:lnTo>
                        <a:pt x="23" y="4"/>
                      </a:lnTo>
                      <a:lnTo>
                        <a:pt x="25" y="4"/>
                      </a:lnTo>
                      <a:lnTo>
                        <a:pt x="27" y="2"/>
                      </a:lnTo>
                      <a:lnTo>
                        <a:pt x="29" y="2"/>
                      </a:lnTo>
                      <a:lnTo>
                        <a:pt x="31" y="2"/>
                      </a:lnTo>
                      <a:lnTo>
                        <a:pt x="33" y="2"/>
                      </a:lnTo>
                      <a:lnTo>
                        <a:pt x="33" y="0"/>
                      </a:lnTo>
                      <a:lnTo>
                        <a:pt x="35" y="0"/>
                      </a:lnTo>
                      <a:lnTo>
                        <a:pt x="37" y="0"/>
                      </a:lnTo>
                      <a:lnTo>
                        <a:pt x="35" y="2"/>
                      </a:lnTo>
                      <a:lnTo>
                        <a:pt x="33" y="2"/>
                      </a:lnTo>
                      <a:lnTo>
                        <a:pt x="31" y="4"/>
                      </a:lnTo>
                      <a:lnTo>
                        <a:pt x="29" y="4"/>
                      </a:lnTo>
                      <a:lnTo>
                        <a:pt x="29" y="7"/>
                      </a:lnTo>
                      <a:lnTo>
                        <a:pt x="27" y="7"/>
                      </a:lnTo>
                      <a:lnTo>
                        <a:pt x="25" y="7"/>
                      </a:lnTo>
                      <a:lnTo>
                        <a:pt x="23" y="9"/>
                      </a:lnTo>
                      <a:lnTo>
                        <a:pt x="21" y="9"/>
                      </a:lnTo>
                      <a:lnTo>
                        <a:pt x="19" y="11"/>
                      </a:lnTo>
                      <a:lnTo>
                        <a:pt x="17" y="11"/>
                      </a:lnTo>
                      <a:lnTo>
                        <a:pt x="15" y="11"/>
                      </a:lnTo>
                      <a:lnTo>
                        <a:pt x="13" y="14"/>
                      </a:lnTo>
                      <a:lnTo>
                        <a:pt x="11" y="16"/>
                      </a:lnTo>
                      <a:lnTo>
                        <a:pt x="9" y="16"/>
                      </a:lnTo>
                      <a:lnTo>
                        <a:pt x="7" y="16"/>
                      </a:lnTo>
                      <a:lnTo>
                        <a:pt x="5" y="16"/>
                      </a:lnTo>
                      <a:lnTo>
                        <a:pt x="5" y="19"/>
                      </a:lnTo>
                      <a:lnTo>
                        <a:pt x="3" y="19"/>
                      </a:lnTo>
                      <a:lnTo>
                        <a:pt x="0" y="19"/>
                      </a:lnTo>
                      <a:lnTo>
                        <a:pt x="3" y="16"/>
                      </a:lnTo>
                      <a:lnTo>
                        <a:pt x="5" y="16"/>
                      </a:lnTo>
                      <a:lnTo>
                        <a:pt x="7" y="14"/>
                      </a:lnTo>
                      <a:lnTo>
                        <a:pt x="9" y="14"/>
                      </a:lnTo>
                      <a:lnTo>
                        <a:pt x="9" y="11"/>
                      </a:lnTo>
                      <a:lnTo>
                        <a:pt x="11" y="11"/>
                      </a:lnTo>
                      <a:lnTo>
                        <a:pt x="13" y="11"/>
                      </a:lnTo>
                      <a:lnTo>
                        <a:pt x="15" y="9"/>
                      </a:lnTo>
                      <a:lnTo>
                        <a:pt x="17" y="9"/>
                      </a:lnTo>
                      <a:lnTo>
                        <a:pt x="19" y="7"/>
                      </a:lnTo>
                    </a:path>
                  </a:pathLst>
                </a:custGeom>
                <a:solidFill>
                  <a:srgbClr val="FAFD00"/>
                </a:solidFill>
                <a:ln w="9525" cap="rnd">
                  <a:noFill/>
                  <a:round/>
                  <a:headEnd/>
                  <a:tailEnd/>
                </a:ln>
              </p:spPr>
              <p:txBody>
                <a:bodyPr/>
                <a:lstStyle/>
                <a:p>
                  <a:endParaRPr lang="zh-CN" altLang="en-US"/>
                </a:p>
              </p:txBody>
            </p:sp>
            <p:sp>
              <p:nvSpPr>
                <p:cNvPr id="72518" name="Freeform 3207"/>
                <p:cNvSpPr>
                  <a:spLocks/>
                </p:cNvSpPr>
                <p:nvPr/>
              </p:nvSpPr>
              <p:spPr bwMode="auto">
                <a:xfrm>
                  <a:off x="5059" y="2787"/>
                  <a:ext cx="32" cy="19"/>
                </a:xfrm>
                <a:custGeom>
                  <a:avLst/>
                  <a:gdLst>
                    <a:gd name="T0" fmla="*/ 15 w 32"/>
                    <a:gd name="T1" fmla="*/ 8 h 19"/>
                    <a:gd name="T2" fmla="*/ 17 w 32"/>
                    <a:gd name="T3" fmla="*/ 6 h 19"/>
                    <a:gd name="T4" fmla="*/ 19 w 32"/>
                    <a:gd name="T5" fmla="*/ 6 h 19"/>
                    <a:gd name="T6" fmla="*/ 21 w 32"/>
                    <a:gd name="T7" fmla="*/ 4 h 19"/>
                    <a:gd name="T8" fmla="*/ 23 w 32"/>
                    <a:gd name="T9" fmla="*/ 2 h 19"/>
                    <a:gd name="T10" fmla="*/ 25 w 32"/>
                    <a:gd name="T11" fmla="*/ 2 h 19"/>
                    <a:gd name="T12" fmla="*/ 27 w 32"/>
                    <a:gd name="T13" fmla="*/ 2 h 19"/>
                    <a:gd name="T14" fmla="*/ 27 w 32"/>
                    <a:gd name="T15" fmla="*/ 0 h 19"/>
                    <a:gd name="T16" fmla="*/ 29 w 32"/>
                    <a:gd name="T17" fmla="*/ 0 h 19"/>
                    <a:gd name="T18" fmla="*/ 31 w 32"/>
                    <a:gd name="T19" fmla="*/ 0 h 19"/>
                    <a:gd name="T20" fmla="*/ 29 w 32"/>
                    <a:gd name="T21" fmla="*/ 0 h 19"/>
                    <a:gd name="T22" fmla="*/ 29 w 32"/>
                    <a:gd name="T23" fmla="*/ 2 h 19"/>
                    <a:gd name="T24" fmla="*/ 27 w 32"/>
                    <a:gd name="T25" fmla="*/ 2 h 19"/>
                    <a:gd name="T26" fmla="*/ 25 w 32"/>
                    <a:gd name="T27" fmla="*/ 4 h 19"/>
                    <a:gd name="T28" fmla="*/ 23 w 32"/>
                    <a:gd name="T29" fmla="*/ 4 h 19"/>
                    <a:gd name="T30" fmla="*/ 23 w 32"/>
                    <a:gd name="T31" fmla="*/ 6 h 19"/>
                    <a:gd name="T32" fmla="*/ 21 w 32"/>
                    <a:gd name="T33" fmla="*/ 6 h 19"/>
                    <a:gd name="T34" fmla="*/ 19 w 32"/>
                    <a:gd name="T35" fmla="*/ 8 h 19"/>
                    <a:gd name="T36" fmla="*/ 17 w 32"/>
                    <a:gd name="T37" fmla="*/ 10 h 19"/>
                    <a:gd name="T38" fmla="*/ 15 w 32"/>
                    <a:gd name="T39" fmla="*/ 10 h 19"/>
                    <a:gd name="T40" fmla="*/ 15 w 32"/>
                    <a:gd name="T41" fmla="*/ 12 h 19"/>
                    <a:gd name="T42" fmla="*/ 13 w 32"/>
                    <a:gd name="T43" fmla="*/ 12 h 19"/>
                    <a:gd name="T44" fmla="*/ 11 w 32"/>
                    <a:gd name="T45" fmla="*/ 12 h 19"/>
                    <a:gd name="T46" fmla="*/ 9 w 32"/>
                    <a:gd name="T47" fmla="*/ 14 h 19"/>
                    <a:gd name="T48" fmla="*/ 7 w 32"/>
                    <a:gd name="T49" fmla="*/ 14 h 19"/>
                    <a:gd name="T50" fmla="*/ 7 w 32"/>
                    <a:gd name="T51" fmla="*/ 16 h 19"/>
                    <a:gd name="T52" fmla="*/ 5 w 32"/>
                    <a:gd name="T53" fmla="*/ 16 h 19"/>
                    <a:gd name="T54" fmla="*/ 3 w 32"/>
                    <a:gd name="T55" fmla="*/ 16 h 19"/>
                    <a:gd name="T56" fmla="*/ 3 w 32"/>
                    <a:gd name="T57" fmla="*/ 18 h 19"/>
                    <a:gd name="T58" fmla="*/ 0 w 32"/>
                    <a:gd name="T59" fmla="*/ 18 h 19"/>
                    <a:gd name="T60" fmla="*/ 0 w 32"/>
                    <a:gd name="T61" fmla="*/ 16 h 19"/>
                    <a:gd name="T62" fmla="*/ 3 w 32"/>
                    <a:gd name="T63" fmla="*/ 16 h 19"/>
                    <a:gd name="T64" fmla="*/ 3 w 32"/>
                    <a:gd name="T65" fmla="*/ 14 h 19"/>
                    <a:gd name="T66" fmla="*/ 5 w 32"/>
                    <a:gd name="T67" fmla="*/ 14 h 19"/>
                    <a:gd name="T68" fmla="*/ 7 w 32"/>
                    <a:gd name="T69" fmla="*/ 12 h 19"/>
                    <a:gd name="T70" fmla="*/ 9 w 32"/>
                    <a:gd name="T71" fmla="*/ 12 h 19"/>
                    <a:gd name="T72" fmla="*/ 11 w 32"/>
                    <a:gd name="T73" fmla="*/ 10 h 19"/>
                    <a:gd name="T74" fmla="*/ 13 w 32"/>
                    <a:gd name="T75" fmla="*/ 8 h 19"/>
                    <a:gd name="T76" fmla="*/ 15 w 32"/>
                    <a:gd name="T77" fmla="*/ 8 h 1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2"/>
                    <a:gd name="T118" fmla="*/ 0 h 19"/>
                    <a:gd name="T119" fmla="*/ 32 w 32"/>
                    <a:gd name="T120" fmla="*/ 19 h 1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2" h="19">
                      <a:moveTo>
                        <a:pt x="15" y="8"/>
                      </a:moveTo>
                      <a:lnTo>
                        <a:pt x="17" y="6"/>
                      </a:lnTo>
                      <a:lnTo>
                        <a:pt x="19" y="6"/>
                      </a:lnTo>
                      <a:lnTo>
                        <a:pt x="21" y="4"/>
                      </a:lnTo>
                      <a:lnTo>
                        <a:pt x="23" y="2"/>
                      </a:lnTo>
                      <a:lnTo>
                        <a:pt x="25" y="2"/>
                      </a:lnTo>
                      <a:lnTo>
                        <a:pt x="27" y="2"/>
                      </a:lnTo>
                      <a:lnTo>
                        <a:pt x="27" y="0"/>
                      </a:lnTo>
                      <a:lnTo>
                        <a:pt x="29" y="0"/>
                      </a:lnTo>
                      <a:lnTo>
                        <a:pt x="31" y="0"/>
                      </a:lnTo>
                      <a:lnTo>
                        <a:pt x="29" y="0"/>
                      </a:lnTo>
                      <a:lnTo>
                        <a:pt x="29" y="2"/>
                      </a:lnTo>
                      <a:lnTo>
                        <a:pt x="27" y="2"/>
                      </a:lnTo>
                      <a:lnTo>
                        <a:pt x="25" y="4"/>
                      </a:lnTo>
                      <a:lnTo>
                        <a:pt x="23" y="4"/>
                      </a:lnTo>
                      <a:lnTo>
                        <a:pt x="23" y="6"/>
                      </a:lnTo>
                      <a:lnTo>
                        <a:pt x="21" y="6"/>
                      </a:lnTo>
                      <a:lnTo>
                        <a:pt x="19" y="8"/>
                      </a:lnTo>
                      <a:lnTo>
                        <a:pt x="17" y="10"/>
                      </a:lnTo>
                      <a:lnTo>
                        <a:pt x="15" y="10"/>
                      </a:lnTo>
                      <a:lnTo>
                        <a:pt x="15" y="12"/>
                      </a:lnTo>
                      <a:lnTo>
                        <a:pt x="13" y="12"/>
                      </a:lnTo>
                      <a:lnTo>
                        <a:pt x="11" y="12"/>
                      </a:lnTo>
                      <a:lnTo>
                        <a:pt x="9" y="14"/>
                      </a:lnTo>
                      <a:lnTo>
                        <a:pt x="7" y="14"/>
                      </a:lnTo>
                      <a:lnTo>
                        <a:pt x="7" y="16"/>
                      </a:lnTo>
                      <a:lnTo>
                        <a:pt x="5" y="16"/>
                      </a:lnTo>
                      <a:lnTo>
                        <a:pt x="3" y="16"/>
                      </a:lnTo>
                      <a:lnTo>
                        <a:pt x="3" y="18"/>
                      </a:lnTo>
                      <a:lnTo>
                        <a:pt x="0" y="18"/>
                      </a:lnTo>
                      <a:lnTo>
                        <a:pt x="0" y="16"/>
                      </a:lnTo>
                      <a:lnTo>
                        <a:pt x="3" y="16"/>
                      </a:lnTo>
                      <a:lnTo>
                        <a:pt x="3" y="14"/>
                      </a:lnTo>
                      <a:lnTo>
                        <a:pt x="5" y="14"/>
                      </a:lnTo>
                      <a:lnTo>
                        <a:pt x="7" y="12"/>
                      </a:lnTo>
                      <a:lnTo>
                        <a:pt x="9" y="12"/>
                      </a:lnTo>
                      <a:lnTo>
                        <a:pt x="11" y="10"/>
                      </a:lnTo>
                      <a:lnTo>
                        <a:pt x="13" y="8"/>
                      </a:lnTo>
                      <a:lnTo>
                        <a:pt x="15" y="8"/>
                      </a:lnTo>
                    </a:path>
                  </a:pathLst>
                </a:custGeom>
                <a:solidFill>
                  <a:srgbClr val="FAFD00"/>
                </a:solidFill>
                <a:ln w="9525" cap="rnd">
                  <a:noFill/>
                  <a:round/>
                  <a:headEnd/>
                  <a:tailEnd/>
                </a:ln>
              </p:spPr>
              <p:txBody>
                <a:bodyPr/>
                <a:lstStyle/>
                <a:p>
                  <a:endParaRPr lang="zh-CN" altLang="en-US"/>
                </a:p>
              </p:txBody>
            </p:sp>
            <p:sp>
              <p:nvSpPr>
                <p:cNvPr id="72519" name="Freeform 3208"/>
                <p:cNvSpPr>
                  <a:spLocks/>
                </p:cNvSpPr>
                <p:nvPr/>
              </p:nvSpPr>
              <p:spPr bwMode="auto">
                <a:xfrm>
                  <a:off x="5084" y="2775"/>
                  <a:ext cx="32" cy="20"/>
                </a:xfrm>
                <a:custGeom>
                  <a:avLst/>
                  <a:gdLst>
                    <a:gd name="T0" fmla="*/ 14 w 32"/>
                    <a:gd name="T1" fmla="*/ 9 h 20"/>
                    <a:gd name="T2" fmla="*/ 16 w 32"/>
                    <a:gd name="T3" fmla="*/ 7 h 20"/>
                    <a:gd name="T4" fmla="*/ 18 w 32"/>
                    <a:gd name="T5" fmla="*/ 7 h 20"/>
                    <a:gd name="T6" fmla="*/ 18 w 32"/>
                    <a:gd name="T7" fmla="*/ 4 h 20"/>
                    <a:gd name="T8" fmla="*/ 20 w 32"/>
                    <a:gd name="T9" fmla="*/ 4 h 20"/>
                    <a:gd name="T10" fmla="*/ 22 w 32"/>
                    <a:gd name="T11" fmla="*/ 4 h 20"/>
                    <a:gd name="T12" fmla="*/ 22 w 32"/>
                    <a:gd name="T13" fmla="*/ 2 h 20"/>
                    <a:gd name="T14" fmla="*/ 24 w 32"/>
                    <a:gd name="T15" fmla="*/ 2 h 20"/>
                    <a:gd name="T16" fmla="*/ 26 w 32"/>
                    <a:gd name="T17" fmla="*/ 2 h 20"/>
                    <a:gd name="T18" fmla="*/ 28 w 32"/>
                    <a:gd name="T19" fmla="*/ 0 h 20"/>
                    <a:gd name="T20" fmla="*/ 31 w 32"/>
                    <a:gd name="T21" fmla="*/ 0 h 20"/>
                    <a:gd name="T22" fmla="*/ 28 w 32"/>
                    <a:gd name="T23" fmla="*/ 2 h 20"/>
                    <a:gd name="T24" fmla="*/ 26 w 32"/>
                    <a:gd name="T25" fmla="*/ 2 h 20"/>
                    <a:gd name="T26" fmla="*/ 26 w 32"/>
                    <a:gd name="T27" fmla="*/ 4 h 20"/>
                    <a:gd name="T28" fmla="*/ 24 w 32"/>
                    <a:gd name="T29" fmla="*/ 4 h 20"/>
                    <a:gd name="T30" fmla="*/ 22 w 32"/>
                    <a:gd name="T31" fmla="*/ 7 h 20"/>
                    <a:gd name="T32" fmla="*/ 20 w 32"/>
                    <a:gd name="T33" fmla="*/ 9 h 20"/>
                    <a:gd name="T34" fmla="*/ 18 w 32"/>
                    <a:gd name="T35" fmla="*/ 9 h 20"/>
                    <a:gd name="T36" fmla="*/ 16 w 32"/>
                    <a:gd name="T37" fmla="*/ 9 h 20"/>
                    <a:gd name="T38" fmla="*/ 16 w 32"/>
                    <a:gd name="T39" fmla="*/ 11 h 20"/>
                    <a:gd name="T40" fmla="*/ 14 w 32"/>
                    <a:gd name="T41" fmla="*/ 11 h 20"/>
                    <a:gd name="T42" fmla="*/ 12 w 32"/>
                    <a:gd name="T43" fmla="*/ 14 h 20"/>
                    <a:gd name="T44" fmla="*/ 10 w 32"/>
                    <a:gd name="T45" fmla="*/ 14 h 20"/>
                    <a:gd name="T46" fmla="*/ 8 w 32"/>
                    <a:gd name="T47" fmla="*/ 16 h 20"/>
                    <a:gd name="T48" fmla="*/ 6 w 32"/>
                    <a:gd name="T49" fmla="*/ 16 h 20"/>
                    <a:gd name="T50" fmla="*/ 4 w 32"/>
                    <a:gd name="T51" fmla="*/ 16 h 20"/>
                    <a:gd name="T52" fmla="*/ 4 w 32"/>
                    <a:gd name="T53" fmla="*/ 19 h 20"/>
                    <a:gd name="T54" fmla="*/ 2 w 32"/>
                    <a:gd name="T55" fmla="*/ 19 h 20"/>
                    <a:gd name="T56" fmla="*/ 0 w 32"/>
                    <a:gd name="T57" fmla="*/ 19 h 20"/>
                    <a:gd name="T58" fmla="*/ 2 w 32"/>
                    <a:gd name="T59" fmla="*/ 19 h 20"/>
                    <a:gd name="T60" fmla="*/ 2 w 32"/>
                    <a:gd name="T61" fmla="*/ 16 h 20"/>
                    <a:gd name="T62" fmla="*/ 4 w 32"/>
                    <a:gd name="T63" fmla="*/ 16 h 20"/>
                    <a:gd name="T64" fmla="*/ 6 w 32"/>
                    <a:gd name="T65" fmla="*/ 14 h 20"/>
                    <a:gd name="T66" fmla="*/ 8 w 32"/>
                    <a:gd name="T67" fmla="*/ 14 h 20"/>
                    <a:gd name="T68" fmla="*/ 8 w 32"/>
                    <a:gd name="T69" fmla="*/ 11 h 20"/>
                    <a:gd name="T70" fmla="*/ 10 w 32"/>
                    <a:gd name="T71" fmla="*/ 11 h 20"/>
                    <a:gd name="T72" fmla="*/ 12 w 32"/>
                    <a:gd name="T73" fmla="*/ 9 h 20"/>
                    <a:gd name="T74" fmla="*/ 14 w 32"/>
                    <a:gd name="T75" fmla="*/ 9 h 2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20"/>
                    <a:gd name="T116" fmla="*/ 32 w 32"/>
                    <a:gd name="T117" fmla="*/ 20 h 2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20">
                      <a:moveTo>
                        <a:pt x="14" y="9"/>
                      </a:moveTo>
                      <a:lnTo>
                        <a:pt x="16" y="7"/>
                      </a:lnTo>
                      <a:lnTo>
                        <a:pt x="18" y="7"/>
                      </a:lnTo>
                      <a:lnTo>
                        <a:pt x="18" y="4"/>
                      </a:lnTo>
                      <a:lnTo>
                        <a:pt x="20" y="4"/>
                      </a:lnTo>
                      <a:lnTo>
                        <a:pt x="22" y="4"/>
                      </a:lnTo>
                      <a:lnTo>
                        <a:pt x="22" y="2"/>
                      </a:lnTo>
                      <a:lnTo>
                        <a:pt x="24" y="2"/>
                      </a:lnTo>
                      <a:lnTo>
                        <a:pt x="26" y="2"/>
                      </a:lnTo>
                      <a:lnTo>
                        <a:pt x="28" y="0"/>
                      </a:lnTo>
                      <a:lnTo>
                        <a:pt x="31" y="0"/>
                      </a:lnTo>
                      <a:lnTo>
                        <a:pt x="28" y="2"/>
                      </a:lnTo>
                      <a:lnTo>
                        <a:pt x="26" y="2"/>
                      </a:lnTo>
                      <a:lnTo>
                        <a:pt x="26" y="4"/>
                      </a:lnTo>
                      <a:lnTo>
                        <a:pt x="24" y="4"/>
                      </a:lnTo>
                      <a:lnTo>
                        <a:pt x="22" y="7"/>
                      </a:lnTo>
                      <a:lnTo>
                        <a:pt x="20" y="9"/>
                      </a:lnTo>
                      <a:lnTo>
                        <a:pt x="18" y="9"/>
                      </a:lnTo>
                      <a:lnTo>
                        <a:pt x="16" y="9"/>
                      </a:lnTo>
                      <a:lnTo>
                        <a:pt x="16" y="11"/>
                      </a:lnTo>
                      <a:lnTo>
                        <a:pt x="14" y="11"/>
                      </a:lnTo>
                      <a:lnTo>
                        <a:pt x="12" y="14"/>
                      </a:lnTo>
                      <a:lnTo>
                        <a:pt x="10" y="14"/>
                      </a:lnTo>
                      <a:lnTo>
                        <a:pt x="8" y="16"/>
                      </a:lnTo>
                      <a:lnTo>
                        <a:pt x="6" y="16"/>
                      </a:lnTo>
                      <a:lnTo>
                        <a:pt x="4" y="16"/>
                      </a:lnTo>
                      <a:lnTo>
                        <a:pt x="4" y="19"/>
                      </a:lnTo>
                      <a:lnTo>
                        <a:pt x="2" y="19"/>
                      </a:lnTo>
                      <a:lnTo>
                        <a:pt x="0" y="19"/>
                      </a:lnTo>
                      <a:lnTo>
                        <a:pt x="2" y="19"/>
                      </a:lnTo>
                      <a:lnTo>
                        <a:pt x="2" y="16"/>
                      </a:lnTo>
                      <a:lnTo>
                        <a:pt x="4" y="16"/>
                      </a:lnTo>
                      <a:lnTo>
                        <a:pt x="6" y="14"/>
                      </a:lnTo>
                      <a:lnTo>
                        <a:pt x="8" y="14"/>
                      </a:lnTo>
                      <a:lnTo>
                        <a:pt x="8" y="11"/>
                      </a:lnTo>
                      <a:lnTo>
                        <a:pt x="10" y="11"/>
                      </a:lnTo>
                      <a:lnTo>
                        <a:pt x="12" y="9"/>
                      </a:lnTo>
                      <a:lnTo>
                        <a:pt x="14" y="9"/>
                      </a:lnTo>
                    </a:path>
                  </a:pathLst>
                </a:custGeom>
                <a:solidFill>
                  <a:srgbClr val="FAFD00"/>
                </a:solidFill>
                <a:ln w="9525" cap="rnd">
                  <a:noFill/>
                  <a:round/>
                  <a:headEnd/>
                  <a:tailEnd/>
                </a:ln>
              </p:spPr>
              <p:txBody>
                <a:bodyPr/>
                <a:lstStyle/>
                <a:p>
                  <a:endParaRPr lang="zh-CN" altLang="en-US"/>
                </a:p>
              </p:txBody>
            </p:sp>
            <p:sp>
              <p:nvSpPr>
                <p:cNvPr id="72520" name="Freeform 3209"/>
                <p:cNvSpPr>
                  <a:spLocks/>
                </p:cNvSpPr>
                <p:nvPr/>
              </p:nvSpPr>
              <p:spPr bwMode="auto">
                <a:xfrm>
                  <a:off x="5084" y="2771"/>
                  <a:ext cx="30" cy="19"/>
                </a:xfrm>
                <a:custGeom>
                  <a:avLst/>
                  <a:gdLst>
                    <a:gd name="T0" fmla="*/ 14 w 30"/>
                    <a:gd name="T1" fmla="*/ 9 h 19"/>
                    <a:gd name="T2" fmla="*/ 16 w 30"/>
                    <a:gd name="T3" fmla="*/ 7 h 19"/>
                    <a:gd name="T4" fmla="*/ 18 w 30"/>
                    <a:gd name="T5" fmla="*/ 7 h 19"/>
                    <a:gd name="T6" fmla="*/ 18 w 30"/>
                    <a:gd name="T7" fmla="*/ 5 h 19"/>
                    <a:gd name="T8" fmla="*/ 20 w 30"/>
                    <a:gd name="T9" fmla="*/ 5 h 19"/>
                    <a:gd name="T10" fmla="*/ 22 w 30"/>
                    <a:gd name="T11" fmla="*/ 5 h 19"/>
                    <a:gd name="T12" fmla="*/ 22 w 30"/>
                    <a:gd name="T13" fmla="*/ 2 h 19"/>
                    <a:gd name="T14" fmla="*/ 24 w 30"/>
                    <a:gd name="T15" fmla="*/ 2 h 19"/>
                    <a:gd name="T16" fmla="*/ 26 w 30"/>
                    <a:gd name="T17" fmla="*/ 2 h 19"/>
                    <a:gd name="T18" fmla="*/ 26 w 30"/>
                    <a:gd name="T19" fmla="*/ 0 h 19"/>
                    <a:gd name="T20" fmla="*/ 29 w 30"/>
                    <a:gd name="T21" fmla="*/ 0 h 19"/>
                    <a:gd name="T22" fmla="*/ 29 w 30"/>
                    <a:gd name="T23" fmla="*/ 2 h 19"/>
                    <a:gd name="T24" fmla="*/ 26 w 30"/>
                    <a:gd name="T25" fmla="*/ 2 h 19"/>
                    <a:gd name="T26" fmla="*/ 26 w 30"/>
                    <a:gd name="T27" fmla="*/ 5 h 19"/>
                    <a:gd name="T28" fmla="*/ 24 w 30"/>
                    <a:gd name="T29" fmla="*/ 5 h 19"/>
                    <a:gd name="T30" fmla="*/ 22 w 30"/>
                    <a:gd name="T31" fmla="*/ 7 h 19"/>
                    <a:gd name="T32" fmla="*/ 20 w 30"/>
                    <a:gd name="T33" fmla="*/ 7 h 19"/>
                    <a:gd name="T34" fmla="*/ 18 w 30"/>
                    <a:gd name="T35" fmla="*/ 9 h 19"/>
                    <a:gd name="T36" fmla="*/ 16 w 30"/>
                    <a:gd name="T37" fmla="*/ 9 h 19"/>
                    <a:gd name="T38" fmla="*/ 16 w 30"/>
                    <a:gd name="T39" fmla="*/ 11 h 19"/>
                    <a:gd name="T40" fmla="*/ 14 w 30"/>
                    <a:gd name="T41" fmla="*/ 11 h 19"/>
                    <a:gd name="T42" fmla="*/ 12 w 30"/>
                    <a:gd name="T43" fmla="*/ 11 h 19"/>
                    <a:gd name="T44" fmla="*/ 12 w 30"/>
                    <a:gd name="T45" fmla="*/ 14 h 19"/>
                    <a:gd name="T46" fmla="*/ 10 w 30"/>
                    <a:gd name="T47" fmla="*/ 14 h 19"/>
                    <a:gd name="T48" fmla="*/ 8 w 30"/>
                    <a:gd name="T49" fmla="*/ 14 h 19"/>
                    <a:gd name="T50" fmla="*/ 8 w 30"/>
                    <a:gd name="T51" fmla="*/ 16 h 19"/>
                    <a:gd name="T52" fmla="*/ 6 w 30"/>
                    <a:gd name="T53" fmla="*/ 16 h 19"/>
                    <a:gd name="T54" fmla="*/ 4 w 30"/>
                    <a:gd name="T55" fmla="*/ 18 h 19"/>
                    <a:gd name="T56" fmla="*/ 2 w 30"/>
                    <a:gd name="T57" fmla="*/ 18 h 19"/>
                    <a:gd name="T58" fmla="*/ 0 w 30"/>
                    <a:gd name="T59" fmla="*/ 18 h 19"/>
                    <a:gd name="T60" fmla="*/ 2 w 30"/>
                    <a:gd name="T61" fmla="*/ 18 h 19"/>
                    <a:gd name="T62" fmla="*/ 2 w 30"/>
                    <a:gd name="T63" fmla="*/ 16 h 19"/>
                    <a:gd name="T64" fmla="*/ 4 w 30"/>
                    <a:gd name="T65" fmla="*/ 16 h 19"/>
                    <a:gd name="T66" fmla="*/ 6 w 30"/>
                    <a:gd name="T67" fmla="*/ 14 h 19"/>
                    <a:gd name="T68" fmla="*/ 8 w 30"/>
                    <a:gd name="T69" fmla="*/ 11 h 19"/>
                    <a:gd name="T70" fmla="*/ 10 w 30"/>
                    <a:gd name="T71" fmla="*/ 11 h 19"/>
                    <a:gd name="T72" fmla="*/ 12 w 30"/>
                    <a:gd name="T73" fmla="*/ 9 h 19"/>
                    <a:gd name="T74" fmla="*/ 14 w 30"/>
                    <a:gd name="T75" fmla="*/ 9 h 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
                    <a:gd name="T115" fmla="*/ 0 h 19"/>
                    <a:gd name="T116" fmla="*/ 30 w 30"/>
                    <a:gd name="T117" fmla="*/ 19 h 1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 h="19">
                      <a:moveTo>
                        <a:pt x="14" y="9"/>
                      </a:moveTo>
                      <a:lnTo>
                        <a:pt x="16" y="7"/>
                      </a:lnTo>
                      <a:lnTo>
                        <a:pt x="18" y="7"/>
                      </a:lnTo>
                      <a:lnTo>
                        <a:pt x="18" y="5"/>
                      </a:lnTo>
                      <a:lnTo>
                        <a:pt x="20" y="5"/>
                      </a:lnTo>
                      <a:lnTo>
                        <a:pt x="22" y="5"/>
                      </a:lnTo>
                      <a:lnTo>
                        <a:pt x="22" y="2"/>
                      </a:lnTo>
                      <a:lnTo>
                        <a:pt x="24" y="2"/>
                      </a:lnTo>
                      <a:lnTo>
                        <a:pt x="26" y="2"/>
                      </a:lnTo>
                      <a:lnTo>
                        <a:pt x="26" y="0"/>
                      </a:lnTo>
                      <a:lnTo>
                        <a:pt x="29" y="0"/>
                      </a:lnTo>
                      <a:lnTo>
                        <a:pt x="29" y="2"/>
                      </a:lnTo>
                      <a:lnTo>
                        <a:pt x="26" y="2"/>
                      </a:lnTo>
                      <a:lnTo>
                        <a:pt x="26" y="5"/>
                      </a:lnTo>
                      <a:lnTo>
                        <a:pt x="24" y="5"/>
                      </a:lnTo>
                      <a:lnTo>
                        <a:pt x="22" y="7"/>
                      </a:lnTo>
                      <a:lnTo>
                        <a:pt x="20" y="7"/>
                      </a:lnTo>
                      <a:lnTo>
                        <a:pt x="18" y="9"/>
                      </a:lnTo>
                      <a:lnTo>
                        <a:pt x="16" y="9"/>
                      </a:lnTo>
                      <a:lnTo>
                        <a:pt x="16" y="11"/>
                      </a:lnTo>
                      <a:lnTo>
                        <a:pt x="14" y="11"/>
                      </a:lnTo>
                      <a:lnTo>
                        <a:pt x="12" y="11"/>
                      </a:lnTo>
                      <a:lnTo>
                        <a:pt x="12" y="14"/>
                      </a:lnTo>
                      <a:lnTo>
                        <a:pt x="10" y="14"/>
                      </a:lnTo>
                      <a:lnTo>
                        <a:pt x="8" y="14"/>
                      </a:lnTo>
                      <a:lnTo>
                        <a:pt x="8" y="16"/>
                      </a:lnTo>
                      <a:lnTo>
                        <a:pt x="6" y="16"/>
                      </a:lnTo>
                      <a:lnTo>
                        <a:pt x="4" y="18"/>
                      </a:lnTo>
                      <a:lnTo>
                        <a:pt x="2" y="18"/>
                      </a:lnTo>
                      <a:lnTo>
                        <a:pt x="0" y="18"/>
                      </a:lnTo>
                      <a:lnTo>
                        <a:pt x="2" y="18"/>
                      </a:lnTo>
                      <a:lnTo>
                        <a:pt x="2" y="16"/>
                      </a:lnTo>
                      <a:lnTo>
                        <a:pt x="4" y="16"/>
                      </a:lnTo>
                      <a:lnTo>
                        <a:pt x="6" y="14"/>
                      </a:lnTo>
                      <a:lnTo>
                        <a:pt x="8" y="11"/>
                      </a:lnTo>
                      <a:lnTo>
                        <a:pt x="10" y="11"/>
                      </a:lnTo>
                      <a:lnTo>
                        <a:pt x="12" y="9"/>
                      </a:lnTo>
                      <a:lnTo>
                        <a:pt x="14" y="9"/>
                      </a:lnTo>
                    </a:path>
                  </a:pathLst>
                </a:custGeom>
                <a:solidFill>
                  <a:srgbClr val="FAFD00"/>
                </a:solidFill>
                <a:ln w="9525" cap="rnd">
                  <a:noFill/>
                  <a:round/>
                  <a:headEnd/>
                  <a:tailEnd/>
                </a:ln>
              </p:spPr>
              <p:txBody>
                <a:bodyPr/>
                <a:lstStyle/>
                <a:p>
                  <a:endParaRPr lang="zh-CN" altLang="en-US"/>
                </a:p>
              </p:txBody>
            </p:sp>
            <p:sp>
              <p:nvSpPr>
                <p:cNvPr id="72521" name="Freeform 3210"/>
                <p:cNvSpPr>
                  <a:spLocks/>
                </p:cNvSpPr>
                <p:nvPr/>
              </p:nvSpPr>
              <p:spPr bwMode="auto">
                <a:xfrm>
                  <a:off x="5049" y="2755"/>
                  <a:ext cx="41" cy="19"/>
                </a:xfrm>
                <a:custGeom>
                  <a:avLst/>
                  <a:gdLst>
                    <a:gd name="T0" fmla="*/ 20 w 41"/>
                    <a:gd name="T1" fmla="*/ 9 h 19"/>
                    <a:gd name="T2" fmla="*/ 22 w 41"/>
                    <a:gd name="T3" fmla="*/ 9 h 19"/>
                    <a:gd name="T4" fmla="*/ 24 w 41"/>
                    <a:gd name="T5" fmla="*/ 7 h 19"/>
                    <a:gd name="T6" fmla="*/ 26 w 41"/>
                    <a:gd name="T7" fmla="*/ 7 h 19"/>
                    <a:gd name="T8" fmla="*/ 28 w 41"/>
                    <a:gd name="T9" fmla="*/ 5 h 19"/>
                    <a:gd name="T10" fmla="*/ 30 w 41"/>
                    <a:gd name="T11" fmla="*/ 5 h 19"/>
                    <a:gd name="T12" fmla="*/ 32 w 41"/>
                    <a:gd name="T13" fmla="*/ 5 h 19"/>
                    <a:gd name="T14" fmla="*/ 32 w 41"/>
                    <a:gd name="T15" fmla="*/ 2 h 19"/>
                    <a:gd name="T16" fmla="*/ 34 w 41"/>
                    <a:gd name="T17" fmla="*/ 2 h 19"/>
                    <a:gd name="T18" fmla="*/ 36 w 41"/>
                    <a:gd name="T19" fmla="*/ 2 h 19"/>
                    <a:gd name="T20" fmla="*/ 36 w 41"/>
                    <a:gd name="T21" fmla="*/ 0 h 19"/>
                    <a:gd name="T22" fmla="*/ 38 w 41"/>
                    <a:gd name="T23" fmla="*/ 0 h 19"/>
                    <a:gd name="T24" fmla="*/ 40 w 41"/>
                    <a:gd name="T25" fmla="*/ 0 h 19"/>
                    <a:gd name="T26" fmla="*/ 40 w 41"/>
                    <a:gd name="T27" fmla="*/ 2 h 19"/>
                    <a:gd name="T28" fmla="*/ 38 w 41"/>
                    <a:gd name="T29" fmla="*/ 2 h 19"/>
                    <a:gd name="T30" fmla="*/ 38 w 41"/>
                    <a:gd name="T31" fmla="*/ 5 h 19"/>
                    <a:gd name="T32" fmla="*/ 36 w 41"/>
                    <a:gd name="T33" fmla="*/ 5 h 19"/>
                    <a:gd name="T34" fmla="*/ 34 w 41"/>
                    <a:gd name="T35" fmla="*/ 7 h 19"/>
                    <a:gd name="T36" fmla="*/ 32 w 41"/>
                    <a:gd name="T37" fmla="*/ 7 h 19"/>
                    <a:gd name="T38" fmla="*/ 30 w 41"/>
                    <a:gd name="T39" fmla="*/ 9 h 19"/>
                    <a:gd name="T40" fmla="*/ 28 w 41"/>
                    <a:gd name="T41" fmla="*/ 9 h 19"/>
                    <a:gd name="T42" fmla="*/ 26 w 41"/>
                    <a:gd name="T43" fmla="*/ 9 h 19"/>
                    <a:gd name="T44" fmla="*/ 24 w 41"/>
                    <a:gd name="T45" fmla="*/ 9 h 19"/>
                    <a:gd name="T46" fmla="*/ 22 w 41"/>
                    <a:gd name="T47" fmla="*/ 11 h 19"/>
                    <a:gd name="T48" fmla="*/ 20 w 41"/>
                    <a:gd name="T49" fmla="*/ 11 h 19"/>
                    <a:gd name="T50" fmla="*/ 18 w 41"/>
                    <a:gd name="T51" fmla="*/ 14 h 19"/>
                    <a:gd name="T52" fmla="*/ 16 w 41"/>
                    <a:gd name="T53" fmla="*/ 14 h 19"/>
                    <a:gd name="T54" fmla="*/ 14 w 41"/>
                    <a:gd name="T55" fmla="*/ 16 h 19"/>
                    <a:gd name="T56" fmla="*/ 12 w 41"/>
                    <a:gd name="T57" fmla="*/ 16 h 19"/>
                    <a:gd name="T58" fmla="*/ 10 w 41"/>
                    <a:gd name="T59" fmla="*/ 18 h 19"/>
                    <a:gd name="T60" fmla="*/ 8 w 41"/>
                    <a:gd name="T61" fmla="*/ 18 h 19"/>
                    <a:gd name="T62" fmla="*/ 6 w 41"/>
                    <a:gd name="T63" fmla="*/ 18 h 19"/>
                    <a:gd name="T64" fmla="*/ 4 w 41"/>
                    <a:gd name="T65" fmla="*/ 18 h 19"/>
                    <a:gd name="T66" fmla="*/ 2 w 41"/>
                    <a:gd name="T67" fmla="*/ 18 h 19"/>
                    <a:gd name="T68" fmla="*/ 0 w 41"/>
                    <a:gd name="T69" fmla="*/ 18 h 19"/>
                    <a:gd name="T70" fmla="*/ 2 w 41"/>
                    <a:gd name="T71" fmla="*/ 18 h 19"/>
                    <a:gd name="T72" fmla="*/ 4 w 41"/>
                    <a:gd name="T73" fmla="*/ 18 h 19"/>
                    <a:gd name="T74" fmla="*/ 4 w 41"/>
                    <a:gd name="T75" fmla="*/ 16 h 19"/>
                    <a:gd name="T76" fmla="*/ 6 w 41"/>
                    <a:gd name="T77" fmla="*/ 16 h 19"/>
                    <a:gd name="T78" fmla="*/ 8 w 41"/>
                    <a:gd name="T79" fmla="*/ 14 h 19"/>
                    <a:gd name="T80" fmla="*/ 10 w 41"/>
                    <a:gd name="T81" fmla="*/ 14 h 19"/>
                    <a:gd name="T82" fmla="*/ 12 w 41"/>
                    <a:gd name="T83" fmla="*/ 11 h 19"/>
                    <a:gd name="T84" fmla="*/ 14 w 41"/>
                    <a:gd name="T85" fmla="*/ 11 h 19"/>
                    <a:gd name="T86" fmla="*/ 16 w 41"/>
                    <a:gd name="T87" fmla="*/ 9 h 19"/>
                    <a:gd name="T88" fmla="*/ 18 w 41"/>
                    <a:gd name="T89" fmla="*/ 9 h 19"/>
                    <a:gd name="T90" fmla="*/ 20 w 41"/>
                    <a:gd name="T91" fmla="*/ 9 h 1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1"/>
                    <a:gd name="T139" fmla="*/ 0 h 19"/>
                    <a:gd name="T140" fmla="*/ 41 w 41"/>
                    <a:gd name="T141" fmla="*/ 19 h 1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1" h="19">
                      <a:moveTo>
                        <a:pt x="20" y="9"/>
                      </a:moveTo>
                      <a:lnTo>
                        <a:pt x="22" y="9"/>
                      </a:lnTo>
                      <a:lnTo>
                        <a:pt x="24" y="7"/>
                      </a:lnTo>
                      <a:lnTo>
                        <a:pt x="26" y="7"/>
                      </a:lnTo>
                      <a:lnTo>
                        <a:pt x="28" y="5"/>
                      </a:lnTo>
                      <a:lnTo>
                        <a:pt x="30" y="5"/>
                      </a:lnTo>
                      <a:lnTo>
                        <a:pt x="32" y="5"/>
                      </a:lnTo>
                      <a:lnTo>
                        <a:pt x="32" y="2"/>
                      </a:lnTo>
                      <a:lnTo>
                        <a:pt x="34" y="2"/>
                      </a:lnTo>
                      <a:lnTo>
                        <a:pt x="36" y="2"/>
                      </a:lnTo>
                      <a:lnTo>
                        <a:pt x="36" y="0"/>
                      </a:lnTo>
                      <a:lnTo>
                        <a:pt x="38" y="0"/>
                      </a:lnTo>
                      <a:lnTo>
                        <a:pt x="40" y="0"/>
                      </a:lnTo>
                      <a:lnTo>
                        <a:pt x="40" y="2"/>
                      </a:lnTo>
                      <a:lnTo>
                        <a:pt x="38" y="2"/>
                      </a:lnTo>
                      <a:lnTo>
                        <a:pt x="38" y="5"/>
                      </a:lnTo>
                      <a:lnTo>
                        <a:pt x="36" y="5"/>
                      </a:lnTo>
                      <a:lnTo>
                        <a:pt x="34" y="7"/>
                      </a:lnTo>
                      <a:lnTo>
                        <a:pt x="32" y="7"/>
                      </a:lnTo>
                      <a:lnTo>
                        <a:pt x="30" y="9"/>
                      </a:lnTo>
                      <a:lnTo>
                        <a:pt x="28" y="9"/>
                      </a:lnTo>
                      <a:lnTo>
                        <a:pt x="26" y="9"/>
                      </a:lnTo>
                      <a:lnTo>
                        <a:pt x="24" y="9"/>
                      </a:lnTo>
                      <a:lnTo>
                        <a:pt x="22" y="11"/>
                      </a:lnTo>
                      <a:lnTo>
                        <a:pt x="20" y="11"/>
                      </a:lnTo>
                      <a:lnTo>
                        <a:pt x="18" y="14"/>
                      </a:lnTo>
                      <a:lnTo>
                        <a:pt x="16" y="14"/>
                      </a:lnTo>
                      <a:lnTo>
                        <a:pt x="14" y="16"/>
                      </a:lnTo>
                      <a:lnTo>
                        <a:pt x="12" y="16"/>
                      </a:lnTo>
                      <a:lnTo>
                        <a:pt x="10" y="18"/>
                      </a:lnTo>
                      <a:lnTo>
                        <a:pt x="8" y="18"/>
                      </a:lnTo>
                      <a:lnTo>
                        <a:pt x="6" y="18"/>
                      </a:lnTo>
                      <a:lnTo>
                        <a:pt x="4" y="18"/>
                      </a:lnTo>
                      <a:lnTo>
                        <a:pt x="2" y="18"/>
                      </a:lnTo>
                      <a:lnTo>
                        <a:pt x="0" y="18"/>
                      </a:lnTo>
                      <a:lnTo>
                        <a:pt x="2" y="18"/>
                      </a:lnTo>
                      <a:lnTo>
                        <a:pt x="4" y="18"/>
                      </a:lnTo>
                      <a:lnTo>
                        <a:pt x="4" y="16"/>
                      </a:lnTo>
                      <a:lnTo>
                        <a:pt x="6" y="16"/>
                      </a:lnTo>
                      <a:lnTo>
                        <a:pt x="8" y="14"/>
                      </a:lnTo>
                      <a:lnTo>
                        <a:pt x="10" y="14"/>
                      </a:lnTo>
                      <a:lnTo>
                        <a:pt x="12" y="11"/>
                      </a:lnTo>
                      <a:lnTo>
                        <a:pt x="14" y="11"/>
                      </a:lnTo>
                      <a:lnTo>
                        <a:pt x="16" y="9"/>
                      </a:lnTo>
                      <a:lnTo>
                        <a:pt x="18" y="9"/>
                      </a:lnTo>
                      <a:lnTo>
                        <a:pt x="20" y="9"/>
                      </a:lnTo>
                    </a:path>
                  </a:pathLst>
                </a:custGeom>
                <a:solidFill>
                  <a:srgbClr val="FAFD00"/>
                </a:solidFill>
                <a:ln w="9525" cap="rnd">
                  <a:noFill/>
                  <a:round/>
                  <a:headEnd/>
                  <a:tailEnd/>
                </a:ln>
              </p:spPr>
              <p:txBody>
                <a:bodyPr/>
                <a:lstStyle/>
                <a:p>
                  <a:endParaRPr lang="zh-CN" altLang="en-US"/>
                </a:p>
              </p:txBody>
            </p:sp>
            <p:sp>
              <p:nvSpPr>
                <p:cNvPr id="72522" name="Freeform 3211"/>
                <p:cNvSpPr>
                  <a:spLocks/>
                </p:cNvSpPr>
                <p:nvPr/>
              </p:nvSpPr>
              <p:spPr bwMode="auto">
                <a:xfrm>
                  <a:off x="5064" y="2797"/>
                  <a:ext cx="22" cy="19"/>
                </a:xfrm>
                <a:custGeom>
                  <a:avLst/>
                  <a:gdLst>
                    <a:gd name="T0" fmla="*/ 10 w 22"/>
                    <a:gd name="T1" fmla="*/ 9 h 19"/>
                    <a:gd name="T2" fmla="*/ 12 w 22"/>
                    <a:gd name="T3" fmla="*/ 7 h 19"/>
                    <a:gd name="T4" fmla="*/ 14 w 22"/>
                    <a:gd name="T5" fmla="*/ 7 h 19"/>
                    <a:gd name="T6" fmla="*/ 14 w 22"/>
                    <a:gd name="T7" fmla="*/ 5 h 19"/>
                    <a:gd name="T8" fmla="*/ 16 w 22"/>
                    <a:gd name="T9" fmla="*/ 5 h 19"/>
                    <a:gd name="T10" fmla="*/ 18 w 22"/>
                    <a:gd name="T11" fmla="*/ 2 h 19"/>
                    <a:gd name="T12" fmla="*/ 20 w 22"/>
                    <a:gd name="T13" fmla="*/ 2 h 19"/>
                    <a:gd name="T14" fmla="*/ 21 w 22"/>
                    <a:gd name="T15" fmla="*/ 0 h 19"/>
                    <a:gd name="T16" fmla="*/ 21 w 22"/>
                    <a:gd name="T17" fmla="*/ 2 h 19"/>
                    <a:gd name="T18" fmla="*/ 20 w 22"/>
                    <a:gd name="T19" fmla="*/ 2 h 19"/>
                    <a:gd name="T20" fmla="*/ 20 w 22"/>
                    <a:gd name="T21" fmla="*/ 5 h 19"/>
                    <a:gd name="T22" fmla="*/ 18 w 22"/>
                    <a:gd name="T23" fmla="*/ 5 h 19"/>
                    <a:gd name="T24" fmla="*/ 18 w 22"/>
                    <a:gd name="T25" fmla="*/ 7 h 19"/>
                    <a:gd name="T26" fmla="*/ 16 w 22"/>
                    <a:gd name="T27" fmla="*/ 7 h 19"/>
                    <a:gd name="T28" fmla="*/ 16 w 22"/>
                    <a:gd name="T29" fmla="*/ 9 h 19"/>
                    <a:gd name="T30" fmla="*/ 14 w 22"/>
                    <a:gd name="T31" fmla="*/ 11 h 19"/>
                    <a:gd name="T32" fmla="*/ 12 w 22"/>
                    <a:gd name="T33" fmla="*/ 11 h 19"/>
                    <a:gd name="T34" fmla="*/ 10 w 22"/>
                    <a:gd name="T35" fmla="*/ 14 h 19"/>
                    <a:gd name="T36" fmla="*/ 8 w 22"/>
                    <a:gd name="T37" fmla="*/ 14 h 19"/>
                    <a:gd name="T38" fmla="*/ 8 w 22"/>
                    <a:gd name="T39" fmla="*/ 16 h 19"/>
                    <a:gd name="T40" fmla="*/ 6 w 22"/>
                    <a:gd name="T41" fmla="*/ 16 h 19"/>
                    <a:gd name="T42" fmla="*/ 4 w 22"/>
                    <a:gd name="T43" fmla="*/ 16 h 19"/>
                    <a:gd name="T44" fmla="*/ 4 w 22"/>
                    <a:gd name="T45" fmla="*/ 18 h 19"/>
                    <a:gd name="T46" fmla="*/ 2 w 22"/>
                    <a:gd name="T47" fmla="*/ 18 h 19"/>
                    <a:gd name="T48" fmla="*/ 0 w 22"/>
                    <a:gd name="T49" fmla="*/ 18 h 19"/>
                    <a:gd name="T50" fmla="*/ 2 w 22"/>
                    <a:gd name="T51" fmla="*/ 18 h 19"/>
                    <a:gd name="T52" fmla="*/ 2 w 22"/>
                    <a:gd name="T53" fmla="*/ 16 h 19"/>
                    <a:gd name="T54" fmla="*/ 4 w 22"/>
                    <a:gd name="T55" fmla="*/ 16 h 19"/>
                    <a:gd name="T56" fmla="*/ 4 w 22"/>
                    <a:gd name="T57" fmla="*/ 14 h 19"/>
                    <a:gd name="T58" fmla="*/ 6 w 22"/>
                    <a:gd name="T59" fmla="*/ 14 h 19"/>
                    <a:gd name="T60" fmla="*/ 6 w 22"/>
                    <a:gd name="T61" fmla="*/ 11 h 19"/>
                    <a:gd name="T62" fmla="*/ 8 w 22"/>
                    <a:gd name="T63" fmla="*/ 11 h 19"/>
                    <a:gd name="T64" fmla="*/ 10 w 22"/>
                    <a:gd name="T65" fmla="*/ 9 h 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
                    <a:gd name="T100" fmla="*/ 0 h 19"/>
                    <a:gd name="T101" fmla="*/ 22 w 22"/>
                    <a:gd name="T102" fmla="*/ 19 h 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 h="19">
                      <a:moveTo>
                        <a:pt x="10" y="9"/>
                      </a:moveTo>
                      <a:lnTo>
                        <a:pt x="12" y="7"/>
                      </a:lnTo>
                      <a:lnTo>
                        <a:pt x="14" y="7"/>
                      </a:lnTo>
                      <a:lnTo>
                        <a:pt x="14" y="5"/>
                      </a:lnTo>
                      <a:lnTo>
                        <a:pt x="16" y="5"/>
                      </a:lnTo>
                      <a:lnTo>
                        <a:pt x="18" y="2"/>
                      </a:lnTo>
                      <a:lnTo>
                        <a:pt x="20" y="2"/>
                      </a:lnTo>
                      <a:lnTo>
                        <a:pt x="21" y="0"/>
                      </a:lnTo>
                      <a:lnTo>
                        <a:pt x="21" y="2"/>
                      </a:lnTo>
                      <a:lnTo>
                        <a:pt x="20" y="2"/>
                      </a:lnTo>
                      <a:lnTo>
                        <a:pt x="20" y="5"/>
                      </a:lnTo>
                      <a:lnTo>
                        <a:pt x="18" y="5"/>
                      </a:lnTo>
                      <a:lnTo>
                        <a:pt x="18" y="7"/>
                      </a:lnTo>
                      <a:lnTo>
                        <a:pt x="16" y="7"/>
                      </a:lnTo>
                      <a:lnTo>
                        <a:pt x="16" y="9"/>
                      </a:lnTo>
                      <a:lnTo>
                        <a:pt x="14" y="11"/>
                      </a:lnTo>
                      <a:lnTo>
                        <a:pt x="12" y="11"/>
                      </a:lnTo>
                      <a:lnTo>
                        <a:pt x="10" y="14"/>
                      </a:lnTo>
                      <a:lnTo>
                        <a:pt x="8" y="14"/>
                      </a:lnTo>
                      <a:lnTo>
                        <a:pt x="8" y="16"/>
                      </a:lnTo>
                      <a:lnTo>
                        <a:pt x="6" y="16"/>
                      </a:lnTo>
                      <a:lnTo>
                        <a:pt x="4" y="16"/>
                      </a:lnTo>
                      <a:lnTo>
                        <a:pt x="4" y="18"/>
                      </a:lnTo>
                      <a:lnTo>
                        <a:pt x="2" y="18"/>
                      </a:lnTo>
                      <a:lnTo>
                        <a:pt x="0" y="18"/>
                      </a:lnTo>
                      <a:lnTo>
                        <a:pt x="2" y="18"/>
                      </a:lnTo>
                      <a:lnTo>
                        <a:pt x="2" y="16"/>
                      </a:lnTo>
                      <a:lnTo>
                        <a:pt x="4" y="16"/>
                      </a:lnTo>
                      <a:lnTo>
                        <a:pt x="4" y="14"/>
                      </a:lnTo>
                      <a:lnTo>
                        <a:pt x="6" y="14"/>
                      </a:lnTo>
                      <a:lnTo>
                        <a:pt x="6" y="11"/>
                      </a:lnTo>
                      <a:lnTo>
                        <a:pt x="8" y="11"/>
                      </a:lnTo>
                      <a:lnTo>
                        <a:pt x="10" y="9"/>
                      </a:lnTo>
                    </a:path>
                  </a:pathLst>
                </a:custGeom>
                <a:solidFill>
                  <a:srgbClr val="FAFD00"/>
                </a:solidFill>
                <a:ln w="9525" cap="rnd">
                  <a:noFill/>
                  <a:round/>
                  <a:headEnd/>
                  <a:tailEnd/>
                </a:ln>
              </p:spPr>
              <p:txBody>
                <a:bodyPr/>
                <a:lstStyle/>
                <a:p>
                  <a:endParaRPr lang="zh-CN" altLang="en-US"/>
                </a:p>
              </p:txBody>
            </p:sp>
            <p:sp>
              <p:nvSpPr>
                <p:cNvPr id="72523" name="Freeform 3212"/>
                <p:cNvSpPr>
                  <a:spLocks/>
                </p:cNvSpPr>
                <p:nvPr/>
              </p:nvSpPr>
              <p:spPr bwMode="auto">
                <a:xfrm>
                  <a:off x="5020" y="2767"/>
                  <a:ext cx="36" cy="20"/>
                </a:xfrm>
                <a:custGeom>
                  <a:avLst/>
                  <a:gdLst>
                    <a:gd name="T0" fmla="*/ 16 w 36"/>
                    <a:gd name="T1" fmla="*/ 4 h 20"/>
                    <a:gd name="T2" fmla="*/ 18 w 36"/>
                    <a:gd name="T3" fmla="*/ 4 h 20"/>
                    <a:gd name="T4" fmla="*/ 20 w 36"/>
                    <a:gd name="T5" fmla="*/ 4 h 20"/>
                    <a:gd name="T6" fmla="*/ 22 w 36"/>
                    <a:gd name="T7" fmla="*/ 4 h 20"/>
                    <a:gd name="T8" fmla="*/ 22 w 36"/>
                    <a:gd name="T9" fmla="*/ 2 h 20"/>
                    <a:gd name="T10" fmla="*/ 24 w 36"/>
                    <a:gd name="T11" fmla="*/ 2 h 20"/>
                    <a:gd name="T12" fmla="*/ 26 w 36"/>
                    <a:gd name="T13" fmla="*/ 2 h 20"/>
                    <a:gd name="T14" fmla="*/ 29 w 36"/>
                    <a:gd name="T15" fmla="*/ 2 h 20"/>
                    <a:gd name="T16" fmla="*/ 29 w 36"/>
                    <a:gd name="T17" fmla="*/ 0 h 20"/>
                    <a:gd name="T18" fmla="*/ 31 w 36"/>
                    <a:gd name="T19" fmla="*/ 0 h 20"/>
                    <a:gd name="T20" fmla="*/ 33 w 36"/>
                    <a:gd name="T21" fmla="*/ 0 h 20"/>
                    <a:gd name="T22" fmla="*/ 35 w 36"/>
                    <a:gd name="T23" fmla="*/ 0 h 20"/>
                    <a:gd name="T24" fmla="*/ 35 w 36"/>
                    <a:gd name="T25" fmla="*/ 2 h 20"/>
                    <a:gd name="T26" fmla="*/ 33 w 36"/>
                    <a:gd name="T27" fmla="*/ 2 h 20"/>
                    <a:gd name="T28" fmla="*/ 31 w 36"/>
                    <a:gd name="T29" fmla="*/ 4 h 20"/>
                    <a:gd name="T30" fmla="*/ 29 w 36"/>
                    <a:gd name="T31" fmla="*/ 4 h 20"/>
                    <a:gd name="T32" fmla="*/ 26 w 36"/>
                    <a:gd name="T33" fmla="*/ 4 h 20"/>
                    <a:gd name="T34" fmla="*/ 26 w 36"/>
                    <a:gd name="T35" fmla="*/ 7 h 20"/>
                    <a:gd name="T36" fmla="*/ 24 w 36"/>
                    <a:gd name="T37" fmla="*/ 7 h 20"/>
                    <a:gd name="T38" fmla="*/ 22 w 36"/>
                    <a:gd name="T39" fmla="*/ 9 h 20"/>
                    <a:gd name="T40" fmla="*/ 20 w 36"/>
                    <a:gd name="T41" fmla="*/ 9 h 20"/>
                    <a:gd name="T42" fmla="*/ 18 w 36"/>
                    <a:gd name="T43" fmla="*/ 11 h 20"/>
                    <a:gd name="T44" fmla="*/ 16 w 36"/>
                    <a:gd name="T45" fmla="*/ 11 h 20"/>
                    <a:gd name="T46" fmla="*/ 14 w 36"/>
                    <a:gd name="T47" fmla="*/ 11 h 20"/>
                    <a:gd name="T48" fmla="*/ 12 w 36"/>
                    <a:gd name="T49" fmla="*/ 11 h 20"/>
                    <a:gd name="T50" fmla="*/ 12 w 36"/>
                    <a:gd name="T51" fmla="*/ 14 h 20"/>
                    <a:gd name="T52" fmla="*/ 10 w 36"/>
                    <a:gd name="T53" fmla="*/ 14 h 20"/>
                    <a:gd name="T54" fmla="*/ 8 w 36"/>
                    <a:gd name="T55" fmla="*/ 14 h 20"/>
                    <a:gd name="T56" fmla="*/ 6 w 36"/>
                    <a:gd name="T57" fmla="*/ 19 h 20"/>
                    <a:gd name="T58" fmla="*/ 4 w 36"/>
                    <a:gd name="T59" fmla="*/ 19 h 20"/>
                    <a:gd name="T60" fmla="*/ 2 w 36"/>
                    <a:gd name="T61" fmla="*/ 19 h 20"/>
                    <a:gd name="T62" fmla="*/ 0 w 36"/>
                    <a:gd name="T63" fmla="*/ 19 h 20"/>
                    <a:gd name="T64" fmla="*/ 0 w 36"/>
                    <a:gd name="T65" fmla="*/ 14 h 20"/>
                    <a:gd name="T66" fmla="*/ 2 w 36"/>
                    <a:gd name="T67" fmla="*/ 14 h 20"/>
                    <a:gd name="T68" fmla="*/ 4 w 36"/>
                    <a:gd name="T69" fmla="*/ 11 h 20"/>
                    <a:gd name="T70" fmla="*/ 6 w 36"/>
                    <a:gd name="T71" fmla="*/ 11 h 20"/>
                    <a:gd name="T72" fmla="*/ 8 w 36"/>
                    <a:gd name="T73" fmla="*/ 11 h 20"/>
                    <a:gd name="T74" fmla="*/ 8 w 36"/>
                    <a:gd name="T75" fmla="*/ 9 h 20"/>
                    <a:gd name="T76" fmla="*/ 10 w 36"/>
                    <a:gd name="T77" fmla="*/ 9 h 20"/>
                    <a:gd name="T78" fmla="*/ 12 w 36"/>
                    <a:gd name="T79" fmla="*/ 9 h 20"/>
                    <a:gd name="T80" fmla="*/ 14 w 36"/>
                    <a:gd name="T81" fmla="*/ 7 h 20"/>
                    <a:gd name="T82" fmla="*/ 16 w 36"/>
                    <a:gd name="T83" fmla="*/ 4 h 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
                    <a:gd name="T127" fmla="*/ 0 h 20"/>
                    <a:gd name="T128" fmla="*/ 36 w 36"/>
                    <a:gd name="T129" fmla="*/ 20 h 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 h="20">
                      <a:moveTo>
                        <a:pt x="16" y="4"/>
                      </a:moveTo>
                      <a:lnTo>
                        <a:pt x="18" y="4"/>
                      </a:lnTo>
                      <a:lnTo>
                        <a:pt x="20" y="4"/>
                      </a:lnTo>
                      <a:lnTo>
                        <a:pt x="22" y="4"/>
                      </a:lnTo>
                      <a:lnTo>
                        <a:pt x="22" y="2"/>
                      </a:lnTo>
                      <a:lnTo>
                        <a:pt x="24" y="2"/>
                      </a:lnTo>
                      <a:lnTo>
                        <a:pt x="26" y="2"/>
                      </a:lnTo>
                      <a:lnTo>
                        <a:pt x="29" y="2"/>
                      </a:lnTo>
                      <a:lnTo>
                        <a:pt x="29" y="0"/>
                      </a:lnTo>
                      <a:lnTo>
                        <a:pt x="31" y="0"/>
                      </a:lnTo>
                      <a:lnTo>
                        <a:pt x="33" y="0"/>
                      </a:lnTo>
                      <a:lnTo>
                        <a:pt x="35" y="0"/>
                      </a:lnTo>
                      <a:lnTo>
                        <a:pt x="35" y="2"/>
                      </a:lnTo>
                      <a:lnTo>
                        <a:pt x="33" y="2"/>
                      </a:lnTo>
                      <a:lnTo>
                        <a:pt x="31" y="4"/>
                      </a:lnTo>
                      <a:lnTo>
                        <a:pt x="29" y="4"/>
                      </a:lnTo>
                      <a:lnTo>
                        <a:pt x="26" y="4"/>
                      </a:lnTo>
                      <a:lnTo>
                        <a:pt x="26" y="7"/>
                      </a:lnTo>
                      <a:lnTo>
                        <a:pt x="24" y="7"/>
                      </a:lnTo>
                      <a:lnTo>
                        <a:pt x="22" y="9"/>
                      </a:lnTo>
                      <a:lnTo>
                        <a:pt x="20" y="9"/>
                      </a:lnTo>
                      <a:lnTo>
                        <a:pt x="18" y="11"/>
                      </a:lnTo>
                      <a:lnTo>
                        <a:pt x="16" y="11"/>
                      </a:lnTo>
                      <a:lnTo>
                        <a:pt x="14" y="11"/>
                      </a:lnTo>
                      <a:lnTo>
                        <a:pt x="12" y="11"/>
                      </a:lnTo>
                      <a:lnTo>
                        <a:pt x="12" y="14"/>
                      </a:lnTo>
                      <a:lnTo>
                        <a:pt x="10" y="14"/>
                      </a:lnTo>
                      <a:lnTo>
                        <a:pt x="8" y="14"/>
                      </a:lnTo>
                      <a:lnTo>
                        <a:pt x="6" y="19"/>
                      </a:lnTo>
                      <a:lnTo>
                        <a:pt x="4" y="19"/>
                      </a:lnTo>
                      <a:lnTo>
                        <a:pt x="2" y="19"/>
                      </a:lnTo>
                      <a:lnTo>
                        <a:pt x="0" y="19"/>
                      </a:lnTo>
                      <a:lnTo>
                        <a:pt x="0" y="14"/>
                      </a:lnTo>
                      <a:lnTo>
                        <a:pt x="2" y="14"/>
                      </a:lnTo>
                      <a:lnTo>
                        <a:pt x="4" y="11"/>
                      </a:lnTo>
                      <a:lnTo>
                        <a:pt x="6" y="11"/>
                      </a:lnTo>
                      <a:lnTo>
                        <a:pt x="8" y="11"/>
                      </a:lnTo>
                      <a:lnTo>
                        <a:pt x="8" y="9"/>
                      </a:lnTo>
                      <a:lnTo>
                        <a:pt x="10" y="9"/>
                      </a:lnTo>
                      <a:lnTo>
                        <a:pt x="12" y="9"/>
                      </a:lnTo>
                      <a:lnTo>
                        <a:pt x="14" y="7"/>
                      </a:lnTo>
                      <a:lnTo>
                        <a:pt x="16" y="4"/>
                      </a:lnTo>
                    </a:path>
                  </a:pathLst>
                </a:custGeom>
                <a:solidFill>
                  <a:srgbClr val="FAFD00"/>
                </a:solidFill>
                <a:ln w="9525" cap="rnd">
                  <a:noFill/>
                  <a:round/>
                  <a:headEnd/>
                  <a:tailEnd/>
                </a:ln>
              </p:spPr>
              <p:txBody>
                <a:bodyPr/>
                <a:lstStyle/>
                <a:p>
                  <a:endParaRPr lang="zh-CN" altLang="en-US"/>
                </a:p>
              </p:txBody>
            </p:sp>
          </p:grpSp>
        </p:grpSp>
        <p:grpSp>
          <p:nvGrpSpPr>
            <p:cNvPr id="31" name="Group 3213"/>
            <p:cNvGrpSpPr>
              <a:grpSpLocks/>
            </p:cNvGrpSpPr>
            <p:nvPr/>
          </p:nvGrpSpPr>
          <p:grpSpPr bwMode="auto">
            <a:xfrm>
              <a:off x="4784" y="2867"/>
              <a:ext cx="326" cy="192"/>
              <a:chOff x="4716" y="2237"/>
              <a:chExt cx="532" cy="256"/>
            </a:xfrm>
          </p:grpSpPr>
          <p:sp>
            <p:nvSpPr>
              <p:cNvPr id="72192" name="Freeform 3214"/>
              <p:cNvSpPr>
                <a:spLocks/>
              </p:cNvSpPr>
              <p:nvPr/>
            </p:nvSpPr>
            <p:spPr bwMode="auto">
              <a:xfrm>
                <a:off x="4717" y="2237"/>
                <a:ext cx="525" cy="232"/>
              </a:xfrm>
              <a:custGeom>
                <a:avLst/>
                <a:gdLst>
                  <a:gd name="T0" fmla="*/ 5 w 525"/>
                  <a:gd name="T1" fmla="*/ 102 h 232"/>
                  <a:gd name="T2" fmla="*/ 1 w 525"/>
                  <a:gd name="T3" fmla="*/ 99 h 232"/>
                  <a:gd name="T4" fmla="*/ 5 w 525"/>
                  <a:gd name="T5" fmla="*/ 96 h 232"/>
                  <a:gd name="T6" fmla="*/ 28 w 525"/>
                  <a:gd name="T7" fmla="*/ 96 h 232"/>
                  <a:gd name="T8" fmla="*/ 55 w 525"/>
                  <a:gd name="T9" fmla="*/ 102 h 232"/>
                  <a:gd name="T10" fmla="*/ 38 w 525"/>
                  <a:gd name="T11" fmla="*/ 94 h 232"/>
                  <a:gd name="T12" fmla="*/ 22 w 525"/>
                  <a:gd name="T13" fmla="*/ 44 h 232"/>
                  <a:gd name="T14" fmla="*/ 20 w 525"/>
                  <a:gd name="T15" fmla="*/ 42 h 232"/>
                  <a:gd name="T16" fmla="*/ 17 w 525"/>
                  <a:gd name="T17" fmla="*/ 39 h 232"/>
                  <a:gd name="T18" fmla="*/ 50 w 525"/>
                  <a:gd name="T19" fmla="*/ 33 h 232"/>
                  <a:gd name="T20" fmla="*/ 45 w 525"/>
                  <a:gd name="T21" fmla="*/ 37 h 232"/>
                  <a:gd name="T22" fmla="*/ 127 w 525"/>
                  <a:gd name="T23" fmla="*/ 16 h 232"/>
                  <a:gd name="T24" fmla="*/ 127 w 525"/>
                  <a:gd name="T25" fmla="*/ 13 h 232"/>
                  <a:gd name="T26" fmla="*/ 157 w 525"/>
                  <a:gd name="T27" fmla="*/ 1 h 232"/>
                  <a:gd name="T28" fmla="*/ 171 w 525"/>
                  <a:gd name="T29" fmla="*/ 1 h 232"/>
                  <a:gd name="T30" fmla="*/ 240 w 525"/>
                  <a:gd name="T31" fmla="*/ 38 h 232"/>
                  <a:gd name="T32" fmla="*/ 281 w 525"/>
                  <a:gd name="T33" fmla="*/ 36 h 232"/>
                  <a:gd name="T34" fmla="*/ 285 w 525"/>
                  <a:gd name="T35" fmla="*/ 39 h 232"/>
                  <a:gd name="T36" fmla="*/ 277 w 525"/>
                  <a:gd name="T37" fmla="*/ 44 h 232"/>
                  <a:gd name="T38" fmla="*/ 286 w 525"/>
                  <a:gd name="T39" fmla="*/ 47 h 232"/>
                  <a:gd name="T40" fmla="*/ 298 w 525"/>
                  <a:gd name="T41" fmla="*/ 48 h 232"/>
                  <a:gd name="T42" fmla="*/ 366 w 525"/>
                  <a:gd name="T43" fmla="*/ 48 h 232"/>
                  <a:gd name="T44" fmla="*/ 400 w 525"/>
                  <a:gd name="T45" fmla="*/ 48 h 232"/>
                  <a:gd name="T46" fmla="*/ 468 w 525"/>
                  <a:gd name="T47" fmla="*/ 53 h 232"/>
                  <a:gd name="T48" fmla="*/ 512 w 525"/>
                  <a:gd name="T49" fmla="*/ 58 h 232"/>
                  <a:gd name="T50" fmla="*/ 495 w 525"/>
                  <a:gd name="T51" fmla="*/ 72 h 232"/>
                  <a:gd name="T52" fmla="*/ 430 w 525"/>
                  <a:gd name="T53" fmla="*/ 84 h 232"/>
                  <a:gd name="T54" fmla="*/ 407 w 525"/>
                  <a:gd name="T55" fmla="*/ 86 h 232"/>
                  <a:gd name="T56" fmla="*/ 368 w 525"/>
                  <a:gd name="T57" fmla="*/ 96 h 232"/>
                  <a:gd name="T58" fmla="*/ 312 w 525"/>
                  <a:gd name="T59" fmla="*/ 119 h 232"/>
                  <a:gd name="T60" fmla="*/ 302 w 525"/>
                  <a:gd name="T61" fmla="*/ 122 h 232"/>
                  <a:gd name="T62" fmla="*/ 303 w 525"/>
                  <a:gd name="T63" fmla="*/ 128 h 232"/>
                  <a:gd name="T64" fmla="*/ 276 w 525"/>
                  <a:gd name="T65" fmla="*/ 139 h 232"/>
                  <a:gd name="T66" fmla="*/ 286 w 525"/>
                  <a:gd name="T67" fmla="*/ 142 h 232"/>
                  <a:gd name="T68" fmla="*/ 277 w 525"/>
                  <a:gd name="T69" fmla="*/ 152 h 232"/>
                  <a:gd name="T70" fmla="*/ 290 w 525"/>
                  <a:gd name="T71" fmla="*/ 153 h 232"/>
                  <a:gd name="T72" fmla="*/ 270 w 525"/>
                  <a:gd name="T73" fmla="*/ 162 h 232"/>
                  <a:gd name="T74" fmla="*/ 137 w 525"/>
                  <a:gd name="T75" fmla="*/ 227 h 232"/>
                  <a:gd name="T76" fmla="*/ 126 w 525"/>
                  <a:gd name="T77" fmla="*/ 231 h 232"/>
                  <a:gd name="T78" fmla="*/ 88 w 525"/>
                  <a:gd name="T79" fmla="*/ 218 h 232"/>
                  <a:gd name="T80" fmla="*/ 86 w 525"/>
                  <a:gd name="T81" fmla="*/ 214 h 232"/>
                  <a:gd name="T82" fmla="*/ 111 w 525"/>
                  <a:gd name="T83" fmla="*/ 149 h 232"/>
                  <a:gd name="T84" fmla="*/ 75 w 525"/>
                  <a:gd name="T85" fmla="*/ 164 h 232"/>
                  <a:gd name="T86" fmla="*/ 16 w 525"/>
                  <a:gd name="T87" fmla="*/ 202 h 232"/>
                  <a:gd name="T88" fmla="*/ 1 w 525"/>
                  <a:gd name="T89" fmla="*/ 197 h 232"/>
                  <a:gd name="T90" fmla="*/ 248 w 525"/>
                  <a:gd name="T91" fmla="*/ 153 h 232"/>
                  <a:gd name="T92" fmla="*/ 262 w 525"/>
                  <a:gd name="T93" fmla="*/ 146 h 232"/>
                  <a:gd name="T94" fmla="*/ 270 w 525"/>
                  <a:gd name="T95" fmla="*/ 152 h 232"/>
                  <a:gd name="T96" fmla="*/ 251 w 525"/>
                  <a:gd name="T97" fmla="*/ 132 h 232"/>
                  <a:gd name="T98" fmla="*/ 237 w 525"/>
                  <a:gd name="T99" fmla="*/ 142 h 232"/>
                  <a:gd name="T100" fmla="*/ 271 w 525"/>
                  <a:gd name="T101" fmla="*/ 48 h 232"/>
                  <a:gd name="T102" fmla="*/ 250 w 525"/>
                  <a:gd name="T103" fmla="*/ 43 h 232"/>
                  <a:gd name="T104" fmla="*/ 271 w 525"/>
                  <a:gd name="T105" fmla="*/ 44 h 2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25"/>
                  <a:gd name="T160" fmla="*/ 0 h 232"/>
                  <a:gd name="T161" fmla="*/ 525 w 525"/>
                  <a:gd name="T162" fmla="*/ 232 h 23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25" h="232">
                    <a:moveTo>
                      <a:pt x="41" y="146"/>
                    </a:moveTo>
                    <a:lnTo>
                      <a:pt x="6" y="103"/>
                    </a:lnTo>
                    <a:lnTo>
                      <a:pt x="5" y="103"/>
                    </a:lnTo>
                    <a:lnTo>
                      <a:pt x="5" y="102"/>
                    </a:lnTo>
                    <a:lnTo>
                      <a:pt x="3" y="101"/>
                    </a:lnTo>
                    <a:lnTo>
                      <a:pt x="2" y="101"/>
                    </a:lnTo>
                    <a:lnTo>
                      <a:pt x="1" y="101"/>
                    </a:lnTo>
                    <a:lnTo>
                      <a:pt x="1" y="99"/>
                    </a:lnTo>
                    <a:lnTo>
                      <a:pt x="2" y="99"/>
                    </a:lnTo>
                    <a:lnTo>
                      <a:pt x="2" y="98"/>
                    </a:lnTo>
                    <a:lnTo>
                      <a:pt x="0" y="96"/>
                    </a:lnTo>
                    <a:lnTo>
                      <a:pt x="5" y="96"/>
                    </a:lnTo>
                    <a:lnTo>
                      <a:pt x="22" y="96"/>
                    </a:lnTo>
                    <a:lnTo>
                      <a:pt x="31" y="96"/>
                    </a:lnTo>
                    <a:lnTo>
                      <a:pt x="36" y="96"/>
                    </a:lnTo>
                    <a:lnTo>
                      <a:pt x="28" y="96"/>
                    </a:lnTo>
                    <a:lnTo>
                      <a:pt x="56" y="111"/>
                    </a:lnTo>
                    <a:lnTo>
                      <a:pt x="56" y="108"/>
                    </a:lnTo>
                    <a:lnTo>
                      <a:pt x="55" y="107"/>
                    </a:lnTo>
                    <a:lnTo>
                      <a:pt x="55" y="102"/>
                    </a:lnTo>
                    <a:lnTo>
                      <a:pt x="56" y="98"/>
                    </a:lnTo>
                    <a:lnTo>
                      <a:pt x="57" y="97"/>
                    </a:lnTo>
                    <a:lnTo>
                      <a:pt x="58" y="96"/>
                    </a:lnTo>
                    <a:lnTo>
                      <a:pt x="38" y="94"/>
                    </a:lnTo>
                    <a:lnTo>
                      <a:pt x="37" y="61"/>
                    </a:lnTo>
                    <a:lnTo>
                      <a:pt x="25" y="44"/>
                    </a:lnTo>
                    <a:lnTo>
                      <a:pt x="23" y="44"/>
                    </a:lnTo>
                    <a:lnTo>
                      <a:pt x="22" y="44"/>
                    </a:lnTo>
                    <a:lnTo>
                      <a:pt x="23" y="43"/>
                    </a:lnTo>
                    <a:lnTo>
                      <a:pt x="22" y="42"/>
                    </a:lnTo>
                    <a:lnTo>
                      <a:pt x="21" y="43"/>
                    </a:lnTo>
                    <a:lnTo>
                      <a:pt x="20" y="42"/>
                    </a:lnTo>
                    <a:lnTo>
                      <a:pt x="21" y="42"/>
                    </a:lnTo>
                    <a:lnTo>
                      <a:pt x="21" y="41"/>
                    </a:lnTo>
                    <a:lnTo>
                      <a:pt x="18" y="41"/>
                    </a:lnTo>
                    <a:lnTo>
                      <a:pt x="17" y="39"/>
                    </a:lnTo>
                    <a:lnTo>
                      <a:pt x="18" y="38"/>
                    </a:lnTo>
                    <a:lnTo>
                      <a:pt x="20" y="37"/>
                    </a:lnTo>
                    <a:lnTo>
                      <a:pt x="45" y="33"/>
                    </a:lnTo>
                    <a:lnTo>
                      <a:pt x="50" y="33"/>
                    </a:lnTo>
                    <a:lnTo>
                      <a:pt x="53" y="33"/>
                    </a:lnTo>
                    <a:lnTo>
                      <a:pt x="50" y="36"/>
                    </a:lnTo>
                    <a:lnTo>
                      <a:pt x="46" y="36"/>
                    </a:lnTo>
                    <a:lnTo>
                      <a:pt x="45" y="37"/>
                    </a:lnTo>
                    <a:lnTo>
                      <a:pt x="116" y="69"/>
                    </a:lnTo>
                    <a:lnTo>
                      <a:pt x="125" y="68"/>
                    </a:lnTo>
                    <a:lnTo>
                      <a:pt x="130" y="39"/>
                    </a:lnTo>
                    <a:lnTo>
                      <a:pt x="127" y="16"/>
                    </a:lnTo>
                    <a:lnTo>
                      <a:pt x="125" y="16"/>
                    </a:lnTo>
                    <a:lnTo>
                      <a:pt x="123" y="16"/>
                    </a:lnTo>
                    <a:lnTo>
                      <a:pt x="125" y="14"/>
                    </a:lnTo>
                    <a:lnTo>
                      <a:pt x="127" y="13"/>
                    </a:lnTo>
                    <a:lnTo>
                      <a:pt x="128" y="11"/>
                    </a:lnTo>
                    <a:lnTo>
                      <a:pt x="131" y="9"/>
                    </a:lnTo>
                    <a:lnTo>
                      <a:pt x="153" y="2"/>
                    </a:lnTo>
                    <a:lnTo>
                      <a:pt x="157" y="1"/>
                    </a:lnTo>
                    <a:lnTo>
                      <a:pt x="160" y="0"/>
                    </a:lnTo>
                    <a:lnTo>
                      <a:pt x="163" y="0"/>
                    </a:lnTo>
                    <a:lnTo>
                      <a:pt x="168" y="1"/>
                    </a:lnTo>
                    <a:lnTo>
                      <a:pt x="171" y="1"/>
                    </a:lnTo>
                    <a:lnTo>
                      <a:pt x="172" y="2"/>
                    </a:lnTo>
                    <a:lnTo>
                      <a:pt x="173" y="2"/>
                    </a:lnTo>
                    <a:lnTo>
                      <a:pt x="172" y="2"/>
                    </a:lnTo>
                    <a:lnTo>
                      <a:pt x="240" y="38"/>
                    </a:lnTo>
                    <a:lnTo>
                      <a:pt x="271" y="37"/>
                    </a:lnTo>
                    <a:lnTo>
                      <a:pt x="271" y="32"/>
                    </a:lnTo>
                    <a:lnTo>
                      <a:pt x="278" y="36"/>
                    </a:lnTo>
                    <a:lnTo>
                      <a:pt x="281" y="36"/>
                    </a:lnTo>
                    <a:lnTo>
                      <a:pt x="287" y="37"/>
                    </a:lnTo>
                    <a:lnTo>
                      <a:pt x="290" y="38"/>
                    </a:lnTo>
                    <a:lnTo>
                      <a:pt x="287" y="39"/>
                    </a:lnTo>
                    <a:lnTo>
                      <a:pt x="285" y="39"/>
                    </a:lnTo>
                    <a:lnTo>
                      <a:pt x="282" y="39"/>
                    </a:lnTo>
                    <a:lnTo>
                      <a:pt x="278" y="39"/>
                    </a:lnTo>
                    <a:lnTo>
                      <a:pt x="275" y="42"/>
                    </a:lnTo>
                    <a:lnTo>
                      <a:pt x="277" y="44"/>
                    </a:lnTo>
                    <a:lnTo>
                      <a:pt x="281" y="44"/>
                    </a:lnTo>
                    <a:lnTo>
                      <a:pt x="286" y="44"/>
                    </a:lnTo>
                    <a:lnTo>
                      <a:pt x="288" y="46"/>
                    </a:lnTo>
                    <a:lnTo>
                      <a:pt x="286" y="47"/>
                    </a:lnTo>
                    <a:lnTo>
                      <a:pt x="281" y="47"/>
                    </a:lnTo>
                    <a:lnTo>
                      <a:pt x="278" y="47"/>
                    </a:lnTo>
                    <a:lnTo>
                      <a:pt x="275" y="49"/>
                    </a:lnTo>
                    <a:lnTo>
                      <a:pt x="298" y="48"/>
                    </a:lnTo>
                    <a:lnTo>
                      <a:pt x="320" y="47"/>
                    </a:lnTo>
                    <a:lnTo>
                      <a:pt x="343" y="47"/>
                    </a:lnTo>
                    <a:lnTo>
                      <a:pt x="366" y="47"/>
                    </a:lnTo>
                    <a:lnTo>
                      <a:pt x="366" y="48"/>
                    </a:lnTo>
                    <a:lnTo>
                      <a:pt x="373" y="47"/>
                    </a:lnTo>
                    <a:lnTo>
                      <a:pt x="380" y="47"/>
                    </a:lnTo>
                    <a:lnTo>
                      <a:pt x="392" y="47"/>
                    </a:lnTo>
                    <a:lnTo>
                      <a:pt x="400" y="48"/>
                    </a:lnTo>
                    <a:lnTo>
                      <a:pt x="407" y="48"/>
                    </a:lnTo>
                    <a:lnTo>
                      <a:pt x="421" y="52"/>
                    </a:lnTo>
                    <a:lnTo>
                      <a:pt x="455" y="52"/>
                    </a:lnTo>
                    <a:lnTo>
                      <a:pt x="468" y="53"/>
                    </a:lnTo>
                    <a:lnTo>
                      <a:pt x="480" y="54"/>
                    </a:lnTo>
                    <a:lnTo>
                      <a:pt x="491" y="56"/>
                    </a:lnTo>
                    <a:lnTo>
                      <a:pt x="502" y="57"/>
                    </a:lnTo>
                    <a:lnTo>
                      <a:pt x="512" y="58"/>
                    </a:lnTo>
                    <a:lnTo>
                      <a:pt x="524" y="62"/>
                    </a:lnTo>
                    <a:lnTo>
                      <a:pt x="513" y="66"/>
                    </a:lnTo>
                    <a:lnTo>
                      <a:pt x="505" y="69"/>
                    </a:lnTo>
                    <a:lnTo>
                      <a:pt x="495" y="72"/>
                    </a:lnTo>
                    <a:lnTo>
                      <a:pt x="483" y="74"/>
                    </a:lnTo>
                    <a:lnTo>
                      <a:pt x="473" y="77"/>
                    </a:lnTo>
                    <a:lnTo>
                      <a:pt x="461" y="79"/>
                    </a:lnTo>
                    <a:lnTo>
                      <a:pt x="430" y="84"/>
                    </a:lnTo>
                    <a:lnTo>
                      <a:pt x="431" y="86"/>
                    </a:lnTo>
                    <a:lnTo>
                      <a:pt x="430" y="86"/>
                    </a:lnTo>
                    <a:lnTo>
                      <a:pt x="428" y="84"/>
                    </a:lnTo>
                    <a:lnTo>
                      <a:pt x="407" y="86"/>
                    </a:lnTo>
                    <a:lnTo>
                      <a:pt x="393" y="87"/>
                    </a:lnTo>
                    <a:lnTo>
                      <a:pt x="383" y="88"/>
                    </a:lnTo>
                    <a:lnTo>
                      <a:pt x="368" y="92"/>
                    </a:lnTo>
                    <a:lnTo>
                      <a:pt x="368" y="96"/>
                    </a:lnTo>
                    <a:lnTo>
                      <a:pt x="333" y="111"/>
                    </a:lnTo>
                    <a:lnTo>
                      <a:pt x="321" y="116"/>
                    </a:lnTo>
                    <a:lnTo>
                      <a:pt x="312" y="117"/>
                    </a:lnTo>
                    <a:lnTo>
                      <a:pt x="312" y="119"/>
                    </a:lnTo>
                    <a:lnTo>
                      <a:pt x="310" y="121"/>
                    </a:lnTo>
                    <a:lnTo>
                      <a:pt x="305" y="122"/>
                    </a:lnTo>
                    <a:lnTo>
                      <a:pt x="298" y="122"/>
                    </a:lnTo>
                    <a:lnTo>
                      <a:pt x="302" y="122"/>
                    </a:lnTo>
                    <a:lnTo>
                      <a:pt x="305" y="123"/>
                    </a:lnTo>
                    <a:lnTo>
                      <a:pt x="310" y="124"/>
                    </a:lnTo>
                    <a:lnTo>
                      <a:pt x="305" y="128"/>
                    </a:lnTo>
                    <a:lnTo>
                      <a:pt x="303" y="128"/>
                    </a:lnTo>
                    <a:lnTo>
                      <a:pt x="300" y="129"/>
                    </a:lnTo>
                    <a:lnTo>
                      <a:pt x="278" y="131"/>
                    </a:lnTo>
                    <a:lnTo>
                      <a:pt x="270" y="136"/>
                    </a:lnTo>
                    <a:lnTo>
                      <a:pt x="276" y="139"/>
                    </a:lnTo>
                    <a:lnTo>
                      <a:pt x="280" y="139"/>
                    </a:lnTo>
                    <a:lnTo>
                      <a:pt x="286" y="139"/>
                    </a:lnTo>
                    <a:lnTo>
                      <a:pt x="288" y="141"/>
                    </a:lnTo>
                    <a:lnTo>
                      <a:pt x="286" y="142"/>
                    </a:lnTo>
                    <a:lnTo>
                      <a:pt x="280" y="143"/>
                    </a:lnTo>
                    <a:lnTo>
                      <a:pt x="277" y="143"/>
                    </a:lnTo>
                    <a:lnTo>
                      <a:pt x="271" y="148"/>
                    </a:lnTo>
                    <a:lnTo>
                      <a:pt x="277" y="152"/>
                    </a:lnTo>
                    <a:lnTo>
                      <a:pt x="281" y="152"/>
                    </a:lnTo>
                    <a:lnTo>
                      <a:pt x="287" y="152"/>
                    </a:lnTo>
                    <a:lnTo>
                      <a:pt x="288" y="152"/>
                    </a:lnTo>
                    <a:lnTo>
                      <a:pt x="290" y="153"/>
                    </a:lnTo>
                    <a:lnTo>
                      <a:pt x="287" y="154"/>
                    </a:lnTo>
                    <a:lnTo>
                      <a:pt x="281" y="156"/>
                    </a:lnTo>
                    <a:lnTo>
                      <a:pt x="278" y="156"/>
                    </a:lnTo>
                    <a:lnTo>
                      <a:pt x="270" y="162"/>
                    </a:lnTo>
                    <a:lnTo>
                      <a:pt x="270" y="156"/>
                    </a:lnTo>
                    <a:lnTo>
                      <a:pt x="218" y="159"/>
                    </a:lnTo>
                    <a:lnTo>
                      <a:pt x="136" y="226"/>
                    </a:lnTo>
                    <a:lnTo>
                      <a:pt x="137" y="227"/>
                    </a:lnTo>
                    <a:lnTo>
                      <a:pt x="136" y="228"/>
                    </a:lnTo>
                    <a:lnTo>
                      <a:pt x="133" y="228"/>
                    </a:lnTo>
                    <a:lnTo>
                      <a:pt x="131" y="229"/>
                    </a:lnTo>
                    <a:lnTo>
                      <a:pt x="126" y="231"/>
                    </a:lnTo>
                    <a:lnTo>
                      <a:pt x="120" y="231"/>
                    </a:lnTo>
                    <a:lnTo>
                      <a:pt x="115" y="229"/>
                    </a:lnTo>
                    <a:lnTo>
                      <a:pt x="90" y="218"/>
                    </a:lnTo>
                    <a:lnTo>
                      <a:pt x="88" y="218"/>
                    </a:lnTo>
                    <a:lnTo>
                      <a:pt x="87" y="217"/>
                    </a:lnTo>
                    <a:lnTo>
                      <a:pt x="87" y="216"/>
                    </a:lnTo>
                    <a:lnTo>
                      <a:pt x="86" y="216"/>
                    </a:lnTo>
                    <a:lnTo>
                      <a:pt x="86" y="214"/>
                    </a:lnTo>
                    <a:lnTo>
                      <a:pt x="86" y="213"/>
                    </a:lnTo>
                    <a:lnTo>
                      <a:pt x="88" y="213"/>
                    </a:lnTo>
                    <a:lnTo>
                      <a:pt x="105" y="178"/>
                    </a:lnTo>
                    <a:lnTo>
                      <a:pt x="111" y="149"/>
                    </a:lnTo>
                    <a:lnTo>
                      <a:pt x="100" y="149"/>
                    </a:lnTo>
                    <a:lnTo>
                      <a:pt x="87" y="149"/>
                    </a:lnTo>
                    <a:lnTo>
                      <a:pt x="68" y="163"/>
                    </a:lnTo>
                    <a:lnTo>
                      <a:pt x="75" y="164"/>
                    </a:lnTo>
                    <a:lnTo>
                      <a:pt x="27" y="198"/>
                    </a:lnTo>
                    <a:lnTo>
                      <a:pt x="22" y="201"/>
                    </a:lnTo>
                    <a:lnTo>
                      <a:pt x="20" y="202"/>
                    </a:lnTo>
                    <a:lnTo>
                      <a:pt x="16" y="202"/>
                    </a:lnTo>
                    <a:lnTo>
                      <a:pt x="13" y="202"/>
                    </a:lnTo>
                    <a:lnTo>
                      <a:pt x="2" y="198"/>
                    </a:lnTo>
                    <a:lnTo>
                      <a:pt x="2" y="197"/>
                    </a:lnTo>
                    <a:lnTo>
                      <a:pt x="1" y="197"/>
                    </a:lnTo>
                    <a:lnTo>
                      <a:pt x="2" y="193"/>
                    </a:lnTo>
                    <a:lnTo>
                      <a:pt x="23" y="152"/>
                    </a:lnTo>
                    <a:lnTo>
                      <a:pt x="41" y="146"/>
                    </a:lnTo>
                    <a:lnTo>
                      <a:pt x="248" y="153"/>
                    </a:lnTo>
                    <a:lnTo>
                      <a:pt x="238" y="148"/>
                    </a:lnTo>
                    <a:lnTo>
                      <a:pt x="250" y="148"/>
                    </a:lnTo>
                    <a:lnTo>
                      <a:pt x="258" y="147"/>
                    </a:lnTo>
                    <a:lnTo>
                      <a:pt x="262" y="146"/>
                    </a:lnTo>
                    <a:lnTo>
                      <a:pt x="263" y="144"/>
                    </a:lnTo>
                    <a:lnTo>
                      <a:pt x="270" y="144"/>
                    </a:lnTo>
                    <a:lnTo>
                      <a:pt x="270" y="147"/>
                    </a:lnTo>
                    <a:lnTo>
                      <a:pt x="270" y="152"/>
                    </a:lnTo>
                    <a:lnTo>
                      <a:pt x="248" y="153"/>
                    </a:lnTo>
                    <a:lnTo>
                      <a:pt x="41" y="146"/>
                    </a:lnTo>
                    <a:lnTo>
                      <a:pt x="237" y="142"/>
                    </a:lnTo>
                    <a:lnTo>
                      <a:pt x="251" y="132"/>
                    </a:lnTo>
                    <a:lnTo>
                      <a:pt x="268" y="131"/>
                    </a:lnTo>
                    <a:lnTo>
                      <a:pt x="268" y="137"/>
                    </a:lnTo>
                    <a:lnTo>
                      <a:pt x="268" y="141"/>
                    </a:lnTo>
                    <a:lnTo>
                      <a:pt x="237" y="142"/>
                    </a:lnTo>
                    <a:lnTo>
                      <a:pt x="41" y="146"/>
                    </a:lnTo>
                    <a:lnTo>
                      <a:pt x="263" y="51"/>
                    </a:lnTo>
                    <a:lnTo>
                      <a:pt x="258" y="48"/>
                    </a:lnTo>
                    <a:lnTo>
                      <a:pt x="271" y="48"/>
                    </a:lnTo>
                    <a:lnTo>
                      <a:pt x="271" y="51"/>
                    </a:lnTo>
                    <a:lnTo>
                      <a:pt x="263" y="51"/>
                    </a:lnTo>
                    <a:lnTo>
                      <a:pt x="41" y="146"/>
                    </a:lnTo>
                    <a:lnTo>
                      <a:pt x="250" y="43"/>
                    </a:lnTo>
                    <a:lnTo>
                      <a:pt x="258" y="42"/>
                    </a:lnTo>
                    <a:lnTo>
                      <a:pt x="266" y="41"/>
                    </a:lnTo>
                    <a:lnTo>
                      <a:pt x="271" y="39"/>
                    </a:lnTo>
                    <a:lnTo>
                      <a:pt x="271" y="44"/>
                    </a:lnTo>
                    <a:lnTo>
                      <a:pt x="253" y="44"/>
                    </a:lnTo>
                    <a:lnTo>
                      <a:pt x="250" y="43"/>
                    </a:lnTo>
                    <a:lnTo>
                      <a:pt x="41" y="146"/>
                    </a:lnTo>
                  </a:path>
                </a:pathLst>
              </a:custGeom>
              <a:solidFill>
                <a:schemeClr val="folHlink"/>
              </a:solidFill>
              <a:ln w="9525" cap="rnd">
                <a:noFill/>
                <a:round/>
                <a:headEnd/>
                <a:tailEnd/>
              </a:ln>
            </p:spPr>
            <p:txBody>
              <a:bodyPr/>
              <a:lstStyle/>
              <a:p>
                <a:endParaRPr lang="zh-CN" altLang="en-US"/>
              </a:p>
            </p:txBody>
          </p:sp>
          <p:sp>
            <p:nvSpPr>
              <p:cNvPr id="72193" name="Freeform 3215"/>
              <p:cNvSpPr>
                <a:spLocks/>
              </p:cNvSpPr>
              <p:nvPr/>
            </p:nvSpPr>
            <p:spPr bwMode="auto">
              <a:xfrm>
                <a:off x="4716" y="2237"/>
                <a:ext cx="532" cy="240"/>
              </a:xfrm>
              <a:custGeom>
                <a:avLst/>
                <a:gdLst>
                  <a:gd name="T0" fmla="*/ 4 w 532"/>
                  <a:gd name="T1" fmla="*/ 107 h 240"/>
                  <a:gd name="T2" fmla="*/ 2 w 532"/>
                  <a:gd name="T3" fmla="*/ 105 h 240"/>
                  <a:gd name="T4" fmla="*/ 2 w 532"/>
                  <a:gd name="T5" fmla="*/ 103 h 240"/>
                  <a:gd name="T6" fmla="*/ 4 w 532"/>
                  <a:gd name="T7" fmla="*/ 100 h 240"/>
                  <a:gd name="T8" fmla="*/ 36 w 532"/>
                  <a:gd name="T9" fmla="*/ 98 h 240"/>
                  <a:gd name="T10" fmla="*/ 57 w 532"/>
                  <a:gd name="T11" fmla="*/ 112 h 240"/>
                  <a:gd name="T12" fmla="*/ 57 w 532"/>
                  <a:gd name="T13" fmla="*/ 102 h 240"/>
                  <a:gd name="T14" fmla="*/ 38 w 532"/>
                  <a:gd name="T15" fmla="*/ 97 h 240"/>
                  <a:gd name="T16" fmla="*/ 23 w 532"/>
                  <a:gd name="T17" fmla="*/ 46 h 240"/>
                  <a:gd name="T18" fmla="*/ 22 w 532"/>
                  <a:gd name="T19" fmla="*/ 43 h 240"/>
                  <a:gd name="T20" fmla="*/ 21 w 532"/>
                  <a:gd name="T21" fmla="*/ 43 h 240"/>
                  <a:gd name="T22" fmla="*/ 17 w 532"/>
                  <a:gd name="T23" fmla="*/ 41 h 240"/>
                  <a:gd name="T24" fmla="*/ 46 w 532"/>
                  <a:gd name="T25" fmla="*/ 35 h 240"/>
                  <a:gd name="T26" fmla="*/ 51 w 532"/>
                  <a:gd name="T27" fmla="*/ 37 h 240"/>
                  <a:gd name="T28" fmla="*/ 117 w 532"/>
                  <a:gd name="T29" fmla="*/ 72 h 240"/>
                  <a:gd name="T30" fmla="*/ 128 w 532"/>
                  <a:gd name="T31" fmla="*/ 16 h 240"/>
                  <a:gd name="T32" fmla="*/ 126 w 532"/>
                  <a:gd name="T33" fmla="*/ 15 h 240"/>
                  <a:gd name="T34" fmla="*/ 132 w 532"/>
                  <a:gd name="T35" fmla="*/ 10 h 240"/>
                  <a:gd name="T36" fmla="*/ 162 w 532"/>
                  <a:gd name="T37" fmla="*/ 0 h 240"/>
                  <a:gd name="T38" fmla="*/ 173 w 532"/>
                  <a:gd name="T39" fmla="*/ 1 h 240"/>
                  <a:gd name="T40" fmla="*/ 174 w 532"/>
                  <a:gd name="T41" fmla="*/ 2 h 240"/>
                  <a:gd name="T42" fmla="*/ 274 w 532"/>
                  <a:gd name="T43" fmla="*/ 33 h 240"/>
                  <a:gd name="T44" fmla="*/ 291 w 532"/>
                  <a:gd name="T45" fmla="*/ 38 h 240"/>
                  <a:gd name="T46" fmla="*/ 288 w 532"/>
                  <a:gd name="T47" fmla="*/ 41 h 240"/>
                  <a:gd name="T48" fmla="*/ 278 w 532"/>
                  <a:gd name="T49" fmla="*/ 43 h 240"/>
                  <a:gd name="T50" fmla="*/ 289 w 532"/>
                  <a:gd name="T51" fmla="*/ 46 h 240"/>
                  <a:gd name="T52" fmla="*/ 284 w 532"/>
                  <a:gd name="T53" fmla="*/ 48 h 240"/>
                  <a:gd name="T54" fmla="*/ 302 w 532"/>
                  <a:gd name="T55" fmla="*/ 50 h 240"/>
                  <a:gd name="T56" fmla="*/ 371 w 532"/>
                  <a:gd name="T57" fmla="*/ 48 h 240"/>
                  <a:gd name="T58" fmla="*/ 384 w 532"/>
                  <a:gd name="T59" fmla="*/ 48 h 240"/>
                  <a:gd name="T60" fmla="*/ 413 w 532"/>
                  <a:gd name="T61" fmla="*/ 50 h 240"/>
                  <a:gd name="T62" fmla="*/ 474 w 532"/>
                  <a:gd name="T63" fmla="*/ 55 h 240"/>
                  <a:gd name="T64" fmla="*/ 509 w 532"/>
                  <a:gd name="T65" fmla="*/ 58 h 240"/>
                  <a:gd name="T66" fmla="*/ 521 w 532"/>
                  <a:gd name="T67" fmla="*/ 68 h 240"/>
                  <a:gd name="T68" fmla="*/ 491 w 532"/>
                  <a:gd name="T69" fmla="*/ 77 h 240"/>
                  <a:gd name="T70" fmla="*/ 436 w 532"/>
                  <a:gd name="T71" fmla="*/ 87 h 240"/>
                  <a:gd name="T72" fmla="*/ 434 w 532"/>
                  <a:gd name="T73" fmla="*/ 87 h 240"/>
                  <a:gd name="T74" fmla="*/ 388 w 532"/>
                  <a:gd name="T75" fmla="*/ 91 h 240"/>
                  <a:gd name="T76" fmla="*/ 338 w 532"/>
                  <a:gd name="T77" fmla="*/ 115 h 240"/>
                  <a:gd name="T78" fmla="*/ 317 w 532"/>
                  <a:gd name="T79" fmla="*/ 123 h 240"/>
                  <a:gd name="T80" fmla="*/ 302 w 532"/>
                  <a:gd name="T81" fmla="*/ 126 h 240"/>
                  <a:gd name="T82" fmla="*/ 314 w 532"/>
                  <a:gd name="T83" fmla="*/ 128 h 240"/>
                  <a:gd name="T84" fmla="*/ 303 w 532"/>
                  <a:gd name="T85" fmla="*/ 133 h 240"/>
                  <a:gd name="T86" fmla="*/ 279 w 532"/>
                  <a:gd name="T87" fmla="*/ 145 h 240"/>
                  <a:gd name="T88" fmla="*/ 292 w 532"/>
                  <a:gd name="T89" fmla="*/ 146 h 240"/>
                  <a:gd name="T90" fmla="*/ 281 w 532"/>
                  <a:gd name="T91" fmla="*/ 148 h 240"/>
                  <a:gd name="T92" fmla="*/ 284 w 532"/>
                  <a:gd name="T93" fmla="*/ 157 h 240"/>
                  <a:gd name="T94" fmla="*/ 293 w 532"/>
                  <a:gd name="T95" fmla="*/ 158 h 240"/>
                  <a:gd name="T96" fmla="*/ 282 w 532"/>
                  <a:gd name="T97" fmla="*/ 161 h 240"/>
                  <a:gd name="T98" fmla="*/ 221 w 532"/>
                  <a:gd name="T99" fmla="*/ 165 h 240"/>
                  <a:gd name="T100" fmla="*/ 138 w 532"/>
                  <a:gd name="T101" fmla="*/ 236 h 240"/>
                  <a:gd name="T102" fmla="*/ 127 w 532"/>
                  <a:gd name="T103" fmla="*/ 239 h 240"/>
                  <a:gd name="T104" fmla="*/ 91 w 532"/>
                  <a:gd name="T105" fmla="*/ 226 h 240"/>
                  <a:gd name="T106" fmla="*/ 88 w 532"/>
                  <a:gd name="T107" fmla="*/ 223 h 240"/>
                  <a:gd name="T108" fmla="*/ 87 w 532"/>
                  <a:gd name="T109" fmla="*/ 221 h 240"/>
                  <a:gd name="T110" fmla="*/ 112 w 532"/>
                  <a:gd name="T111" fmla="*/ 155 h 240"/>
                  <a:gd name="T112" fmla="*/ 69 w 532"/>
                  <a:gd name="T113" fmla="*/ 168 h 240"/>
                  <a:gd name="T114" fmla="*/ 22 w 532"/>
                  <a:gd name="T115" fmla="*/ 207 h 240"/>
                  <a:gd name="T116" fmla="*/ 13 w 532"/>
                  <a:gd name="T117" fmla="*/ 208 h 240"/>
                  <a:gd name="T118" fmla="*/ 1 w 532"/>
                  <a:gd name="T119" fmla="*/ 203 h 240"/>
                  <a:gd name="T120" fmla="*/ 41 w 532"/>
                  <a:gd name="T121" fmla="*/ 151 h 2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32"/>
                  <a:gd name="T184" fmla="*/ 0 h 240"/>
                  <a:gd name="T185" fmla="*/ 532 w 532"/>
                  <a:gd name="T186" fmla="*/ 240 h 2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32" h="240">
                    <a:moveTo>
                      <a:pt x="41" y="151"/>
                    </a:moveTo>
                    <a:lnTo>
                      <a:pt x="6" y="107"/>
                    </a:lnTo>
                    <a:lnTo>
                      <a:pt x="4" y="107"/>
                    </a:lnTo>
                    <a:lnTo>
                      <a:pt x="4" y="106"/>
                    </a:lnTo>
                    <a:lnTo>
                      <a:pt x="3" y="105"/>
                    </a:lnTo>
                    <a:lnTo>
                      <a:pt x="2" y="105"/>
                    </a:lnTo>
                    <a:lnTo>
                      <a:pt x="1" y="105"/>
                    </a:lnTo>
                    <a:lnTo>
                      <a:pt x="1" y="103"/>
                    </a:lnTo>
                    <a:lnTo>
                      <a:pt x="2" y="103"/>
                    </a:lnTo>
                    <a:lnTo>
                      <a:pt x="2" y="102"/>
                    </a:lnTo>
                    <a:lnTo>
                      <a:pt x="0" y="100"/>
                    </a:lnTo>
                    <a:lnTo>
                      <a:pt x="4" y="100"/>
                    </a:lnTo>
                    <a:lnTo>
                      <a:pt x="22" y="98"/>
                    </a:lnTo>
                    <a:lnTo>
                      <a:pt x="31" y="98"/>
                    </a:lnTo>
                    <a:lnTo>
                      <a:pt x="36" y="98"/>
                    </a:lnTo>
                    <a:lnTo>
                      <a:pt x="28" y="100"/>
                    </a:lnTo>
                    <a:lnTo>
                      <a:pt x="57" y="115"/>
                    </a:lnTo>
                    <a:lnTo>
                      <a:pt x="57" y="112"/>
                    </a:lnTo>
                    <a:lnTo>
                      <a:pt x="56" y="111"/>
                    </a:lnTo>
                    <a:lnTo>
                      <a:pt x="56" y="106"/>
                    </a:lnTo>
                    <a:lnTo>
                      <a:pt x="57" y="102"/>
                    </a:lnTo>
                    <a:lnTo>
                      <a:pt x="58" y="101"/>
                    </a:lnTo>
                    <a:lnTo>
                      <a:pt x="59" y="100"/>
                    </a:lnTo>
                    <a:lnTo>
                      <a:pt x="38" y="97"/>
                    </a:lnTo>
                    <a:lnTo>
                      <a:pt x="37" y="63"/>
                    </a:lnTo>
                    <a:lnTo>
                      <a:pt x="24" y="46"/>
                    </a:lnTo>
                    <a:lnTo>
                      <a:pt x="23" y="46"/>
                    </a:lnTo>
                    <a:lnTo>
                      <a:pt x="22" y="46"/>
                    </a:lnTo>
                    <a:lnTo>
                      <a:pt x="23" y="45"/>
                    </a:lnTo>
                    <a:lnTo>
                      <a:pt x="22" y="43"/>
                    </a:lnTo>
                    <a:lnTo>
                      <a:pt x="21" y="45"/>
                    </a:lnTo>
                    <a:lnTo>
                      <a:pt x="19" y="43"/>
                    </a:lnTo>
                    <a:lnTo>
                      <a:pt x="21" y="43"/>
                    </a:lnTo>
                    <a:lnTo>
                      <a:pt x="21" y="42"/>
                    </a:lnTo>
                    <a:lnTo>
                      <a:pt x="18" y="42"/>
                    </a:lnTo>
                    <a:lnTo>
                      <a:pt x="17" y="41"/>
                    </a:lnTo>
                    <a:lnTo>
                      <a:pt x="18" y="40"/>
                    </a:lnTo>
                    <a:lnTo>
                      <a:pt x="19" y="38"/>
                    </a:lnTo>
                    <a:lnTo>
                      <a:pt x="46" y="35"/>
                    </a:lnTo>
                    <a:lnTo>
                      <a:pt x="51" y="35"/>
                    </a:lnTo>
                    <a:lnTo>
                      <a:pt x="54" y="35"/>
                    </a:lnTo>
                    <a:lnTo>
                      <a:pt x="51" y="37"/>
                    </a:lnTo>
                    <a:lnTo>
                      <a:pt x="47" y="37"/>
                    </a:lnTo>
                    <a:lnTo>
                      <a:pt x="46" y="38"/>
                    </a:lnTo>
                    <a:lnTo>
                      <a:pt x="117" y="72"/>
                    </a:lnTo>
                    <a:lnTo>
                      <a:pt x="126" y="71"/>
                    </a:lnTo>
                    <a:lnTo>
                      <a:pt x="131" y="41"/>
                    </a:lnTo>
                    <a:lnTo>
                      <a:pt x="128" y="16"/>
                    </a:lnTo>
                    <a:lnTo>
                      <a:pt x="126" y="16"/>
                    </a:lnTo>
                    <a:lnTo>
                      <a:pt x="124" y="16"/>
                    </a:lnTo>
                    <a:lnTo>
                      <a:pt x="126" y="15"/>
                    </a:lnTo>
                    <a:lnTo>
                      <a:pt x="128" y="13"/>
                    </a:lnTo>
                    <a:lnTo>
                      <a:pt x="129" y="11"/>
                    </a:lnTo>
                    <a:lnTo>
                      <a:pt x="132" y="10"/>
                    </a:lnTo>
                    <a:lnTo>
                      <a:pt x="156" y="2"/>
                    </a:lnTo>
                    <a:lnTo>
                      <a:pt x="159" y="1"/>
                    </a:lnTo>
                    <a:lnTo>
                      <a:pt x="162" y="0"/>
                    </a:lnTo>
                    <a:lnTo>
                      <a:pt x="166" y="0"/>
                    </a:lnTo>
                    <a:lnTo>
                      <a:pt x="171" y="1"/>
                    </a:lnTo>
                    <a:lnTo>
                      <a:pt x="173" y="1"/>
                    </a:lnTo>
                    <a:lnTo>
                      <a:pt x="174" y="2"/>
                    </a:lnTo>
                    <a:lnTo>
                      <a:pt x="176" y="2"/>
                    </a:lnTo>
                    <a:lnTo>
                      <a:pt x="174" y="2"/>
                    </a:lnTo>
                    <a:lnTo>
                      <a:pt x="243" y="40"/>
                    </a:lnTo>
                    <a:lnTo>
                      <a:pt x="274" y="38"/>
                    </a:lnTo>
                    <a:lnTo>
                      <a:pt x="274" y="33"/>
                    </a:lnTo>
                    <a:lnTo>
                      <a:pt x="282" y="37"/>
                    </a:lnTo>
                    <a:lnTo>
                      <a:pt x="284" y="37"/>
                    </a:lnTo>
                    <a:lnTo>
                      <a:pt x="291" y="38"/>
                    </a:lnTo>
                    <a:lnTo>
                      <a:pt x="293" y="40"/>
                    </a:lnTo>
                    <a:lnTo>
                      <a:pt x="291" y="41"/>
                    </a:lnTo>
                    <a:lnTo>
                      <a:pt x="288" y="41"/>
                    </a:lnTo>
                    <a:lnTo>
                      <a:pt x="286" y="41"/>
                    </a:lnTo>
                    <a:lnTo>
                      <a:pt x="282" y="41"/>
                    </a:lnTo>
                    <a:lnTo>
                      <a:pt x="278" y="43"/>
                    </a:lnTo>
                    <a:lnTo>
                      <a:pt x="281" y="46"/>
                    </a:lnTo>
                    <a:lnTo>
                      <a:pt x="284" y="46"/>
                    </a:lnTo>
                    <a:lnTo>
                      <a:pt x="289" y="46"/>
                    </a:lnTo>
                    <a:lnTo>
                      <a:pt x="292" y="47"/>
                    </a:lnTo>
                    <a:lnTo>
                      <a:pt x="289" y="48"/>
                    </a:lnTo>
                    <a:lnTo>
                      <a:pt x="284" y="48"/>
                    </a:lnTo>
                    <a:lnTo>
                      <a:pt x="282" y="48"/>
                    </a:lnTo>
                    <a:lnTo>
                      <a:pt x="278" y="51"/>
                    </a:lnTo>
                    <a:lnTo>
                      <a:pt x="302" y="50"/>
                    </a:lnTo>
                    <a:lnTo>
                      <a:pt x="324" y="48"/>
                    </a:lnTo>
                    <a:lnTo>
                      <a:pt x="348" y="48"/>
                    </a:lnTo>
                    <a:lnTo>
                      <a:pt x="371" y="48"/>
                    </a:lnTo>
                    <a:lnTo>
                      <a:pt x="371" y="50"/>
                    </a:lnTo>
                    <a:lnTo>
                      <a:pt x="378" y="48"/>
                    </a:lnTo>
                    <a:lnTo>
                      <a:pt x="384" y="48"/>
                    </a:lnTo>
                    <a:lnTo>
                      <a:pt x="398" y="48"/>
                    </a:lnTo>
                    <a:lnTo>
                      <a:pt x="406" y="50"/>
                    </a:lnTo>
                    <a:lnTo>
                      <a:pt x="413" y="50"/>
                    </a:lnTo>
                    <a:lnTo>
                      <a:pt x="427" y="53"/>
                    </a:lnTo>
                    <a:lnTo>
                      <a:pt x="461" y="53"/>
                    </a:lnTo>
                    <a:lnTo>
                      <a:pt x="474" y="55"/>
                    </a:lnTo>
                    <a:lnTo>
                      <a:pt x="487" y="56"/>
                    </a:lnTo>
                    <a:lnTo>
                      <a:pt x="498" y="57"/>
                    </a:lnTo>
                    <a:lnTo>
                      <a:pt x="509" y="58"/>
                    </a:lnTo>
                    <a:lnTo>
                      <a:pt x="519" y="61"/>
                    </a:lnTo>
                    <a:lnTo>
                      <a:pt x="531" y="65"/>
                    </a:lnTo>
                    <a:lnTo>
                      <a:pt x="521" y="68"/>
                    </a:lnTo>
                    <a:lnTo>
                      <a:pt x="512" y="72"/>
                    </a:lnTo>
                    <a:lnTo>
                      <a:pt x="502" y="75"/>
                    </a:lnTo>
                    <a:lnTo>
                      <a:pt x="491" y="77"/>
                    </a:lnTo>
                    <a:lnTo>
                      <a:pt x="479" y="80"/>
                    </a:lnTo>
                    <a:lnTo>
                      <a:pt x="467" y="82"/>
                    </a:lnTo>
                    <a:lnTo>
                      <a:pt x="436" y="87"/>
                    </a:lnTo>
                    <a:lnTo>
                      <a:pt x="437" y="88"/>
                    </a:lnTo>
                    <a:lnTo>
                      <a:pt x="436" y="88"/>
                    </a:lnTo>
                    <a:lnTo>
                      <a:pt x="434" y="87"/>
                    </a:lnTo>
                    <a:lnTo>
                      <a:pt x="413" y="88"/>
                    </a:lnTo>
                    <a:lnTo>
                      <a:pt x="399" y="90"/>
                    </a:lnTo>
                    <a:lnTo>
                      <a:pt x="388" y="91"/>
                    </a:lnTo>
                    <a:lnTo>
                      <a:pt x="373" y="95"/>
                    </a:lnTo>
                    <a:lnTo>
                      <a:pt x="373" y="100"/>
                    </a:lnTo>
                    <a:lnTo>
                      <a:pt x="338" y="115"/>
                    </a:lnTo>
                    <a:lnTo>
                      <a:pt x="326" y="120"/>
                    </a:lnTo>
                    <a:lnTo>
                      <a:pt x="317" y="121"/>
                    </a:lnTo>
                    <a:lnTo>
                      <a:pt x="317" y="123"/>
                    </a:lnTo>
                    <a:lnTo>
                      <a:pt x="314" y="125"/>
                    </a:lnTo>
                    <a:lnTo>
                      <a:pt x="309" y="126"/>
                    </a:lnTo>
                    <a:lnTo>
                      <a:pt x="302" y="126"/>
                    </a:lnTo>
                    <a:lnTo>
                      <a:pt x="306" y="126"/>
                    </a:lnTo>
                    <a:lnTo>
                      <a:pt x="309" y="127"/>
                    </a:lnTo>
                    <a:lnTo>
                      <a:pt x="314" y="128"/>
                    </a:lnTo>
                    <a:lnTo>
                      <a:pt x="309" y="132"/>
                    </a:lnTo>
                    <a:lnTo>
                      <a:pt x="307" y="132"/>
                    </a:lnTo>
                    <a:lnTo>
                      <a:pt x="303" y="133"/>
                    </a:lnTo>
                    <a:lnTo>
                      <a:pt x="282" y="135"/>
                    </a:lnTo>
                    <a:lnTo>
                      <a:pt x="273" y="141"/>
                    </a:lnTo>
                    <a:lnTo>
                      <a:pt x="279" y="145"/>
                    </a:lnTo>
                    <a:lnTo>
                      <a:pt x="283" y="145"/>
                    </a:lnTo>
                    <a:lnTo>
                      <a:pt x="289" y="145"/>
                    </a:lnTo>
                    <a:lnTo>
                      <a:pt x="292" y="146"/>
                    </a:lnTo>
                    <a:lnTo>
                      <a:pt x="289" y="147"/>
                    </a:lnTo>
                    <a:lnTo>
                      <a:pt x="283" y="148"/>
                    </a:lnTo>
                    <a:lnTo>
                      <a:pt x="281" y="148"/>
                    </a:lnTo>
                    <a:lnTo>
                      <a:pt x="274" y="153"/>
                    </a:lnTo>
                    <a:lnTo>
                      <a:pt x="281" y="157"/>
                    </a:lnTo>
                    <a:lnTo>
                      <a:pt x="284" y="157"/>
                    </a:lnTo>
                    <a:lnTo>
                      <a:pt x="291" y="157"/>
                    </a:lnTo>
                    <a:lnTo>
                      <a:pt x="292" y="157"/>
                    </a:lnTo>
                    <a:lnTo>
                      <a:pt x="293" y="158"/>
                    </a:lnTo>
                    <a:lnTo>
                      <a:pt x="291" y="160"/>
                    </a:lnTo>
                    <a:lnTo>
                      <a:pt x="284" y="161"/>
                    </a:lnTo>
                    <a:lnTo>
                      <a:pt x="282" y="161"/>
                    </a:lnTo>
                    <a:lnTo>
                      <a:pt x="273" y="167"/>
                    </a:lnTo>
                    <a:lnTo>
                      <a:pt x="273" y="161"/>
                    </a:lnTo>
                    <a:lnTo>
                      <a:pt x="221" y="165"/>
                    </a:lnTo>
                    <a:lnTo>
                      <a:pt x="138" y="233"/>
                    </a:lnTo>
                    <a:lnTo>
                      <a:pt x="139" y="235"/>
                    </a:lnTo>
                    <a:lnTo>
                      <a:pt x="138" y="236"/>
                    </a:lnTo>
                    <a:lnTo>
                      <a:pt x="136" y="236"/>
                    </a:lnTo>
                    <a:lnTo>
                      <a:pt x="132" y="237"/>
                    </a:lnTo>
                    <a:lnTo>
                      <a:pt x="127" y="239"/>
                    </a:lnTo>
                    <a:lnTo>
                      <a:pt x="121" y="239"/>
                    </a:lnTo>
                    <a:lnTo>
                      <a:pt x="116" y="237"/>
                    </a:lnTo>
                    <a:lnTo>
                      <a:pt x="91" y="226"/>
                    </a:lnTo>
                    <a:lnTo>
                      <a:pt x="89" y="226"/>
                    </a:lnTo>
                    <a:lnTo>
                      <a:pt x="88" y="225"/>
                    </a:lnTo>
                    <a:lnTo>
                      <a:pt x="88" y="223"/>
                    </a:lnTo>
                    <a:lnTo>
                      <a:pt x="87" y="223"/>
                    </a:lnTo>
                    <a:lnTo>
                      <a:pt x="87" y="222"/>
                    </a:lnTo>
                    <a:lnTo>
                      <a:pt x="87" y="221"/>
                    </a:lnTo>
                    <a:lnTo>
                      <a:pt x="89" y="221"/>
                    </a:lnTo>
                    <a:lnTo>
                      <a:pt x="106" y="185"/>
                    </a:lnTo>
                    <a:lnTo>
                      <a:pt x="112" y="155"/>
                    </a:lnTo>
                    <a:lnTo>
                      <a:pt x="101" y="155"/>
                    </a:lnTo>
                    <a:lnTo>
                      <a:pt x="88" y="155"/>
                    </a:lnTo>
                    <a:lnTo>
                      <a:pt x="69" y="168"/>
                    </a:lnTo>
                    <a:lnTo>
                      <a:pt x="76" y="170"/>
                    </a:lnTo>
                    <a:lnTo>
                      <a:pt x="27" y="205"/>
                    </a:lnTo>
                    <a:lnTo>
                      <a:pt x="22" y="207"/>
                    </a:lnTo>
                    <a:lnTo>
                      <a:pt x="19" y="208"/>
                    </a:lnTo>
                    <a:lnTo>
                      <a:pt x="16" y="208"/>
                    </a:lnTo>
                    <a:lnTo>
                      <a:pt x="13" y="208"/>
                    </a:lnTo>
                    <a:lnTo>
                      <a:pt x="2" y="205"/>
                    </a:lnTo>
                    <a:lnTo>
                      <a:pt x="2" y="203"/>
                    </a:lnTo>
                    <a:lnTo>
                      <a:pt x="1" y="203"/>
                    </a:lnTo>
                    <a:lnTo>
                      <a:pt x="2" y="200"/>
                    </a:lnTo>
                    <a:lnTo>
                      <a:pt x="23" y="157"/>
                    </a:lnTo>
                    <a:lnTo>
                      <a:pt x="41" y="151"/>
                    </a:lnTo>
                  </a:path>
                </a:pathLst>
              </a:custGeom>
              <a:solidFill>
                <a:schemeClr val="folHlink"/>
              </a:solidFill>
              <a:ln w="12700" cap="rnd">
                <a:solidFill>
                  <a:srgbClr val="000000"/>
                </a:solidFill>
                <a:round/>
                <a:headEnd/>
                <a:tailEnd/>
              </a:ln>
            </p:spPr>
            <p:txBody>
              <a:bodyPr/>
              <a:lstStyle/>
              <a:p>
                <a:endParaRPr lang="zh-CN" altLang="en-US"/>
              </a:p>
            </p:txBody>
          </p:sp>
          <p:sp>
            <p:nvSpPr>
              <p:cNvPr id="72194" name="Freeform 3216"/>
              <p:cNvSpPr>
                <a:spLocks/>
              </p:cNvSpPr>
              <p:nvPr/>
            </p:nvSpPr>
            <p:spPr bwMode="auto">
              <a:xfrm>
                <a:off x="4959" y="2387"/>
                <a:ext cx="33" cy="21"/>
              </a:xfrm>
              <a:custGeom>
                <a:avLst/>
                <a:gdLst>
                  <a:gd name="T0" fmla="*/ 10 w 33"/>
                  <a:gd name="T1" fmla="*/ 20 h 21"/>
                  <a:gd name="T2" fmla="*/ 0 w 33"/>
                  <a:gd name="T3" fmla="*/ 7 h 21"/>
                  <a:gd name="T4" fmla="*/ 11 w 33"/>
                  <a:gd name="T5" fmla="*/ 7 h 21"/>
                  <a:gd name="T6" fmla="*/ 20 w 33"/>
                  <a:gd name="T7" fmla="*/ 5 h 21"/>
                  <a:gd name="T8" fmla="*/ 24 w 33"/>
                  <a:gd name="T9" fmla="*/ 2 h 21"/>
                  <a:gd name="T10" fmla="*/ 25 w 33"/>
                  <a:gd name="T11" fmla="*/ 0 h 21"/>
                  <a:gd name="T12" fmla="*/ 32 w 33"/>
                  <a:gd name="T13" fmla="*/ 0 h 21"/>
                  <a:gd name="T14" fmla="*/ 32 w 33"/>
                  <a:gd name="T15" fmla="*/ 5 h 21"/>
                  <a:gd name="T16" fmla="*/ 32 w 33"/>
                  <a:gd name="T17" fmla="*/ 16 h 21"/>
                  <a:gd name="T18" fmla="*/ 10 w 33"/>
                  <a:gd name="T19" fmla="*/ 2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21"/>
                  <a:gd name="T32" fmla="*/ 33 w 33"/>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21">
                    <a:moveTo>
                      <a:pt x="10" y="20"/>
                    </a:moveTo>
                    <a:lnTo>
                      <a:pt x="0" y="7"/>
                    </a:lnTo>
                    <a:lnTo>
                      <a:pt x="11" y="7"/>
                    </a:lnTo>
                    <a:lnTo>
                      <a:pt x="20" y="5"/>
                    </a:lnTo>
                    <a:lnTo>
                      <a:pt x="24" y="2"/>
                    </a:lnTo>
                    <a:lnTo>
                      <a:pt x="25" y="0"/>
                    </a:lnTo>
                    <a:lnTo>
                      <a:pt x="32" y="0"/>
                    </a:lnTo>
                    <a:lnTo>
                      <a:pt x="32" y="5"/>
                    </a:lnTo>
                    <a:lnTo>
                      <a:pt x="32" y="16"/>
                    </a:lnTo>
                    <a:lnTo>
                      <a:pt x="10" y="20"/>
                    </a:lnTo>
                  </a:path>
                </a:pathLst>
              </a:custGeom>
              <a:solidFill>
                <a:schemeClr val="folHlink"/>
              </a:solidFill>
              <a:ln w="12700" cap="rnd">
                <a:solidFill>
                  <a:srgbClr val="000000"/>
                </a:solidFill>
                <a:round/>
                <a:headEnd/>
                <a:tailEnd/>
              </a:ln>
            </p:spPr>
            <p:txBody>
              <a:bodyPr/>
              <a:lstStyle/>
              <a:p>
                <a:endParaRPr lang="zh-CN" altLang="en-US"/>
              </a:p>
            </p:txBody>
          </p:sp>
          <p:sp>
            <p:nvSpPr>
              <p:cNvPr id="72195" name="Freeform 3217"/>
              <p:cNvSpPr>
                <a:spLocks/>
              </p:cNvSpPr>
              <p:nvPr/>
            </p:nvSpPr>
            <p:spPr bwMode="auto">
              <a:xfrm>
                <a:off x="4957" y="2372"/>
                <a:ext cx="32" cy="21"/>
              </a:xfrm>
              <a:custGeom>
                <a:avLst/>
                <a:gdLst>
                  <a:gd name="T0" fmla="*/ 0 w 32"/>
                  <a:gd name="T1" fmla="*/ 20 h 21"/>
                  <a:gd name="T2" fmla="*/ 13 w 32"/>
                  <a:gd name="T3" fmla="*/ 1 h 21"/>
                  <a:gd name="T4" fmla="*/ 31 w 32"/>
                  <a:gd name="T5" fmla="*/ 0 h 21"/>
                  <a:gd name="T6" fmla="*/ 31 w 32"/>
                  <a:gd name="T7" fmla="*/ 11 h 21"/>
                  <a:gd name="T8" fmla="*/ 31 w 32"/>
                  <a:gd name="T9" fmla="*/ 17 h 21"/>
                  <a:gd name="T10" fmla="*/ 0 w 32"/>
                  <a:gd name="T11" fmla="*/ 20 h 21"/>
                  <a:gd name="T12" fmla="*/ 0 60000 65536"/>
                  <a:gd name="T13" fmla="*/ 0 60000 65536"/>
                  <a:gd name="T14" fmla="*/ 0 60000 65536"/>
                  <a:gd name="T15" fmla="*/ 0 60000 65536"/>
                  <a:gd name="T16" fmla="*/ 0 60000 65536"/>
                  <a:gd name="T17" fmla="*/ 0 60000 65536"/>
                  <a:gd name="T18" fmla="*/ 0 w 32"/>
                  <a:gd name="T19" fmla="*/ 0 h 21"/>
                  <a:gd name="T20" fmla="*/ 32 w 32"/>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32" h="21">
                    <a:moveTo>
                      <a:pt x="0" y="20"/>
                    </a:moveTo>
                    <a:lnTo>
                      <a:pt x="13" y="1"/>
                    </a:lnTo>
                    <a:lnTo>
                      <a:pt x="31" y="0"/>
                    </a:lnTo>
                    <a:lnTo>
                      <a:pt x="31" y="11"/>
                    </a:lnTo>
                    <a:lnTo>
                      <a:pt x="31" y="17"/>
                    </a:lnTo>
                    <a:lnTo>
                      <a:pt x="0" y="20"/>
                    </a:lnTo>
                  </a:path>
                </a:pathLst>
              </a:custGeom>
              <a:solidFill>
                <a:schemeClr val="folHlink"/>
              </a:solidFill>
              <a:ln w="12700" cap="rnd">
                <a:solidFill>
                  <a:srgbClr val="000000"/>
                </a:solidFill>
                <a:round/>
                <a:headEnd/>
                <a:tailEnd/>
              </a:ln>
            </p:spPr>
            <p:txBody>
              <a:bodyPr/>
              <a:lstStyle/>
              <a:p>
                <a:endParaRPr lang="zh-CN" altLang="en-US"/>
              </a:p>
            </p:txBody>
          </p:sp>
          <p:sp>
            <p:nvSpPr>
              <p:cNvPr id="72196" name="Freeform 3218"/>
              <p:cNvSpPr>
                <a:spLocks/>
              </p:cNvSpPr>
              <p:nvPr/>
            </p:nvSpPr>
            <p:spPr bwMode="auto">
              <a:xfrm>
                <a:off x="4978" y="2287"/>
                <a:ext cx="21" cy="21"/>
              </a:xfrm>
              <a:custGeom>
                <a:avLst/>
                <a:gdLst>
                  <a:gd name="T0" fmla="*/ 7 w 21"/>
                  <a:gd name="T1" fmla="*/ 20 h 21"/>
                  <a:gd name="T2" fmla="*/ 0 w 21"/>
                  <a:gd name="T3" fmla="*/ 0 h 21"/>
                  <a:gd name="T4" fmla="*/ 20 w 21"/>
                  <a:gd name="T5" fmla="*/ 0 h 21"/>
                  <a:gd name="T6" fmla="*/ 20 w 21"/>
                  <a:gd name="T7" fmla="*/ 20 h 21"/>
                  <a:gd name="T8" fmla="*/ 7 w 21"/>
                  <a:gd name="T9" fmla="*/ 2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7" y="20"/>
                    </a:moveTo>
                    <a:lnTo>
                      <a:pt x="0" y="0"/>
                    </a:lnTo>
                    <a:lnTo>
                      <a:pt x="20" y="0"/>
                    </a:lnTo>
                    <a:lnTo>
                      <a:pt x="20" y="20"/>
                    </a:lnTo>
                    <a:lnTo>
                      <a:pt x="7" y="20"/>
                    </a:lnTo>
                  </a:path>
                </a:pathLst>
              </a:custGeom>
              <a:solidFill>
                <a:schemeClr val="folHlink"/>
              </a:solidFill>
              <a:ln w="12700" cap="rnd">
                <a:solidFill>
                  <a:srgbClr val="000000"/>
                </a:solidFill>
                <a:round/>
                <a:headEnd/>
                <a:tailEnd/>
              </a:ln>
            </p:spPr>
            <p:txBody>
              <a:bodyPr/>
              <a:lstStyle/>
              <a:p>
                <a:endParaRPr lang="zh-CN" altLang="en-US"/>
              </a:p>
            </p:txBody>
          </p:sp>
          <p:sp>
            <p:nvSpPr>
              <p:cNvPr id="72197" name="Freeform 3219"/>
              <p:cNvSpPr>
                <a:spLocks/>
              </p:cNvSpPr>
              <p:nvPr/>
            </p:nvSpPr>
            <p:spPr bwMode="auto">
              <a:xfrm>
                <a:off x="4970" y="2278"/>
                <a:ext cx="22" cy="21"/>
              </a:xfrm>
              <a:custGeom>
                <a:avLst/>
                <a:gdLst>
                  <a:gd name="T0" fmla="*/ 0 w 22"/>
                  <a:gd name="T1" fmla="*/ 15 h 21"/>
                  <a:gd name="T2" fmla="*/ 8 w 22"/>
                  <a:gd name="T3" fmla="*/ 10 h 21"/>
                  <a:gd name="T4" fmla="*/ 16 w 22"/>
                  <a:gd name="T5" fmla="*/ 5 h 21"/>
                  <a:gd name="T6" fmla="*/ 21 w 22"/>
                  <a:gd name="T7" fmla="*/ 0 h 21"/>
                  <a:gd name="T8" fmla="*/ 21 w 22"/>
                  <a:gd name="T9" fmla="*/ 20 h 21"/>
                  <a:gd name="T10" fmla="*/ 3 w 22"/>
                  <a:gd name="T11" fmla="*/ 20 h 21"/>
                  <a:gd name="T12" fmla="*/ 0 w 22"/>
                  <a:gd name="T13" fmla="*/ 15 h 21"/>
                  <a:gd name="T14" fmla="*/ 0 60000 65536"/>
                  <a:gd name="T15" fmla="*/ 0 60000 65536"/>
                  <a:gd name="T16" fmla="*/ 0 60000 65536"/>
                  <a:gd name="T17" fmla="*/ 0 60000 65536"/>
                  <a:gd name="T18" fmla="*/ 0 60000 65536"/>
                  <a:gd name="T19" fmla="*/ 0 60000 65536"/>
                  <a:gd name="T20" fmla="*/ 0 60000 65536"/>
                  <a:gd name="T21" fmla="*/ 0 w 22"/>
                  <a:gd name="T22" fmla="*/ 0 h 21"/>
                  <a:gd name="T23" fmla="*/ 22 w 22"/>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21">
                    <a:moveTo>
                      <a:pt x="0" y="15"/>
                    </a:moveTo>
                    <a:lnTo>
                      <a:pt x="8" y="10"/>
                    </a:lnTo>
                    <a:lnTo>
                      <a:pt x="16" y="5"/>
                    </a:lnTo>
                    <a:lnTo>
                      <a:pt x="21" y="0"/>
                    </a:lnTo>
                    <a:lnTo>
                      <a:pt x="21" y="20"/>
                    </a:lnTo>
                    <a:lnTo>
                      <a:pt x="3" y="20"/>
                    </a:lnTo>
                    <a:lnTo>
                      <a:pt x="0" y="15"/>
                    </a:lnTo>
                  </a:path>
                </a:pathLst>
              </a:custGeom>
              <a:solidFill>
                <a:schemeClr val="folHlink"/>
              </a:solidFill>
              <a:ln w="12700" cap="rnd">
                <a:solidFill>
                  <a:srgbClr val="000000"/>
                </a:solidFill>
                <a:round/>
                <a:headEnd/>
                <a:tailEnd/>
              </a:ln>
            </p:spPr>
            <p:txBody>
              <a:bodyPr/>
              <a:lstStyle/>
              <a:p>
                <a:endParaRPr lang="zh-CN" altLang="en-US"/>
              </a:p>
            </p:txBody>
          </p:sp>
          <p:sp>
            <p:nvSpPr>
              <p:cNvPr id="72198" name="Line 3220"/>
              <p:cNvSpPr>
                <a:spLocks noChangeShapeType="1"/>
              </p:cNvSpPr>
              <p:nvPr/>
            </p:nvSpPr>
            <p:spPr bwMode="auto">
              <a:xfrm>
                <a:off x="4960" y="2277"/>
                <a:ext cx="1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199" name="Freeform 3221"/>
              <p:cNvSpPr>
                <a:spLocks/>
              </p:cNvSpPr>
              <p:nvPr/>
            </p:nvSpPr>
            <p:spPr bwMode="auto">
              <a:xfrm>
                <a:off x="4965" y="2278"/>
                <a:ext cx="23" cy="21"/>
              </a:xfrm>
              <a:custGeom>
                <a:avLst/>
                <a:gdLst>
                  <a:gd name="T0" fmla="*/ 0 w 23"/>
                  <a:gd name="T1" fmla="*/ 20 h 21"/>
                  <a:gd name="T2" fmla="*/ 11 w 23"/>
                  <a:gd name="T3" fmla="*/ 0 h 21"/>
                  <a:gd name="T4" fmla="*/ 22 w 23"/>
                  <a:gd name="T5" fmla="*/ 0 h 21"/>
                  <a:gd name="T6" fmla="*/ 20 w 23"/>
                  <a:gd name="T7" fmla="*/ 20 h 21"/>
                  <a:gd name="T8" fmla="*/ 0 60000 65536"/>
                  <a:gd name="T9" fmla="*/ 0 60000 65536"/>
                  <a:gd name="T10" fmla="*/ 0 60000 65536"/>
                  <a:gd name="T11" fmla="*/ 0 60000 65536"/>
                  <a:gd name="T12" fmla="*/ 0 w 23"/>
                  <a:gd name="T13" fmla="*/ 0 h 21"/>
                  <a:gd name="T14" fmla="*/ 23 w 23"/>
                  <a:gd name="T15" fmla="*/ 21 h 21"/>
                </a:gdLst>
                <a:ahLst/>
                <a:cxnLst>
                  <a:cxn ang="T8">
                    <a:pos x="T0" y="T1"/>
                  </a:cxn>
                  <a:cxn ang="T9">
                    <a:pos x="T2" y="T3"/>
                  </a:cxn>
                  <a:cxn ang="T10">
                    <a:pos x="T4" y="T5"/>
                  </a:cxn>
                  <a:cxn ang="T11">
                    <a:pos x="T6" y="T7"/>
                  </a:cxn>
                </a:cxnLst>
                <a:rect l="T12" t="T13" r="T14" b="T15"/>
                <a:pathLst>
                  <a:path w="23" h="21">
                    <a:moveTo>
                      <a:pt x="0" y="20"/>
                    </a:moveTo>
                    <a:lnTo>
                      <a:pt x="11" y="0"/>
                    </a:lnTo>
                    <a:lnTo>
                      <a:pt x="22" y="0"/>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00" name="Line 3222"/>
              <p:cNvSpPr>
                <a:spLocks noChangeShapeType="1"/>
              </p:cNvSpPr>
              <p:nvPr/>
            </p:nvSpPr>
            <p:spPr bwMode="auto">
              <a:xfrm flipV="1">
                <a:off x="4975" y="2276"/>
                <a:ext cx="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01" name="Line 3223"/>
              <p:cNvSpPr>
                <a:spLocks noChangeShapeType="1"/>
              </p:cNvSpPr>
              <p:nvPr/>
            </p:nvSpPr>
            <p:spPr bwMode="auto">
              <a:xfrm>
                <a:off x="4977" y="2276"/>
                <a:ext cx="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02" name="Line 3224"/>
              <p:cNvSpPr>
                <a:spLocks noChangeShapeType="1"/>
              </p:cNvSpPr>
              <p:nvPr/>
            </p:nvSpPr>
            <p:spPr bwMode="auto">
              <a:xfrm flipH="1" flipV="1">
                <a:off x="4985" y="2276"/>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03" name="Line 3225"/>
              <p:cNvSpPr>
                <a:spLocks noChangeShapeType="1"/>
              </p:cNvSpPr>
              <p:nvPr/>
            </p:nvSpPr>
            <p:spPr bwMode="auto">
              <a:xfrm>
                <a:off x="4988" y="2276"/>
                <a:ext cx="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04" name="Freeform 3226"/>
              <p:cNvSpPr>
                <a:spLocks/>
              </p:cNvSpPr>
              <p:nvPr/>
            </p:nvSpPr>
            <p:spPr bwMode="auto">
              <a:xfrm>
                <a:off x="4991" y="2275"/>
                <a:ext cx="21" cy="21"/>
              </a:xfrm>
              <a:custGeom>
                <a:avLst/>
                <a:gdLst>
                  <a:gd name="T0" fmla="*/ 0 w 21"/>
                  <a:gd name="T1" fmla="*/ 20 h 21"/>
                  <a:gd name="T2" fmla="*/ 20 w 21"/>
                  <a:gd name="T3" fmla="*/ 20 h 21"/>
                  <a:gd name="T4" fmla="*/ 16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20"/>
                    </a:moveTo>
                    <a:lnTo>
                      <a:pt x="20" y="20"/>
                    </a:lnTo>
                    <a:lnTo>
                      <a:pt x="16"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05" name="Line 3227"/>
              <p:cNvSpPr>
                <a:spLocks noChangeShapeType="1"/>
              </p:cNvSpPr>
              <p:nvPr/>
            </p:nvSpPr>
            <p:spPr bwMode="auto">
              <a:xfrm flipH="1" flipV="1">
                <a:off x="4992" y="2278"/>
                <a:ext cx="4"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06" name="Line 3228"/>
              <p:cNvSpPr>
                <a:spLocks noChangeShapeType="1"/>
              </p:cNvSpPr>
              <p:nvPr/>
            </p:nvSpPr>
            <p:spPr bwMode="auto">
              <a:xfrm flipV="1">
                <a:off x="4992" y="2279"/>
                <a:ext cx="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07" name="Line 3229"/>
              <p:cNvSpPr>
                <a:spLocks noChangeShapeType="1"/>
              </p:cNvSpPr>
              <p:nvPr/>
            </p:nvSpPr>
            <p:spPr bwMode="auto">
              <a:xfrm>
                <a:off x="4991" y="2278"/>
                <a:ext cx="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08" name="Line 3230"/>
              <p:cNvSpPr>
                <a:spLocks noChangeShapeType="1"/>
              </p:cNvSpPr>
              <p:nvPr/>
            </p:nvSpPr>
            <p:spPr bwMode="auto">
              <a:xfrm flipH="1" flipV="1">
                <a:off x="5001" y="2275"/>
                <a:ext cx="1"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09" name="Line 3231"/>
              <p:cNvSpPr>
                <a:spLocks noChangeShapeType="1"/>
              </p:cNvSpPr>
              <p:nvPr/>
            </p:nvSpPr>
            <p:spPr bwMode="auto">
              <a:xfrm>
                <a:off x="5001" y="2283"/>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10" name="Line 3232"/>
              <p:cNvSpPr>
                <a:spLocks noChangeShapeType="1"/>
              </p:cNvSpPr>
              <p:nvPr/>
            </p:nvSpPr>
            <p:spPr bwMode="auto">
              <a:xfrm flipH="1">
                <a:off x="4991" y="2286"/>
                <a:ext cx="7"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11" name="Freeform 3233"/>
              <p:cNvSpPr>
                <a:spLocks/>
              </p:cNvSpPr>
              <p:nvPr/>
            </p:nvSpPr>
            <p:spPr bwMode="auto">
              <a:xfrm>
                <a:off x="4991" y="2283"/>
                <a:ext cx="21" cy="21"/>
              </a:xfrm>
              <a:custGeom>
                <a:avLst/>
                <a:gdLst>
                  <a:gd name="T0" fmla="*/ 16 w 21"/>
                  <a:gd name="T1" fmla="*/ 0 h 21"/>
                  <a:gd name="T2" fmla="*/ 20 w 21"/>
                  <a:gd name="T3" fmla="*/ 0 h 21"/>
                  <a:gd name="T4" fmla="*/ 0 w 21"/>
                  <a:gd name="T5" fmla="*/ 20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16" y="0"/>
                    </a:moveTo>
                    <a:lnTo>
                      <a:pt x="20" y="0"/>
                    </a:lnTo>
                    <a:lnTo>
                      <a:pt x="0" y="2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12" name="Line 3234"/>
              <p:cNvSpPr>
                <a:spLocks noChangeShapeType="1"/>
              </p:cNvSpPr>
              <p:nvPr/>
            </p:nvSpPr>
            <p:spPr bwMode="auto">
              <a:xfrm>
                <a:off x="4988" y="2284"/>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13" name="Line 3235"/>
              <p:cNvSpPr>
                <a:spLocks noChangeShapeType="1"/>
              </p:cNvSpPr>
              <p:nvPr/>
            </p:nvSpPr>
            <p:spPr bwMode="auto">
              <a:xfrm flipV="1">
                <a:off x="4985" y="2284"/>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14" name="Line 3236"/>
              <p:cNvSpPr>
                <a:spLocks noChangeShapeType="1"/>
              </p:cNvSpPr>
              <p:nvPr/>
            </p:nvSpPr>
            <p:spPr bwMode="auto">
              <a:xfrm>
                <a:off x="4977" y="2283"/>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15" name="Line 3237"/>
              <p:cNvSpPr>
                <a:spLocks noChangeShapeType="1"/>
              </p:cNvSpPr>
              <p:nvPr/>
            </p:nvSpPr>
            <p:spPr bwMode="auto">
              <a:xfrm>
                <a:off x="4973" y="2284"/>
                <a:ext cx="5"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16" name="Line 3238"/>
              <p:cNvSpPr>
                <a:spLocks noChangeShapeType="1"/>
              </p:cNvSpPr>
              <p:nvPr/>
            </p:nvSpPr>
            <p:spPr bwMode="auto">
              <a:xfrm flipV="1">
                <a:off x="4992" y="2289"/>
                <a:ext cx="4"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17" name="Freeform 3239"/>
              <p:cNvSpPr>
                <a:spLocks/>
              </p:cNvSpPr>
              <p:nvPr/>
            </p:nvSpPr>
            <p:spPr bwMode="auto">
              <a:xfrm>
                <a:off x="4905" y="2290"/>
                <a:ext cx="78" cy="21"/>
              </a:xfrm>
              <a:custGeom>
                <a:avLst/>
                <a:gdLst>
                  <a:gd name="T0" fmla="*/ 77 w 78"/>
                  <a:gd name="T1" fmla="*/ 0 h 21"/>
                  <a:gd name="T2" fmla="*/ 58 w 78"/>
                  <a:gd name="T3" fmla="*/ 2 h 21"/>
                  <a:gd name="T4" fmla="*/ 38 w 78"/>
                  <a:gd name="T5" fmla="*/ 6 h 21"/>
                  <a:gd name="T6" fmla="*/ 19 w 78"/>
                  <a:gd name="T7" fmla="*/ 12 h 21"/>
                  <a:gd name="T8" fmla="*/ 0 w 78"/>
                  <a:gd name="T9" fmla="*/ 20 h 21"/>
                  <a:gd name="T10" fmla="*/ 0 60000 65536"/>
                  <a:gd name="T11" fmla="*/ 0 60000 65536"/>
                  <a:gd name="T12" fmla="*/ 0 60000 65536"/>
                  <a:gd name="T13" fmla="*/ 0 60000 65536"/>
                  <a:gd name="T14" fmla="*/ 0 60000 65536"/>
                  <a:gd name="T15" fmla="*/ 0 w 78"/>
                  <a:gd name="T16" fmla="*/ 0 h 21"/>
                  <a:gd name="T17" fmla="*/ 78 w 78"/>
                  <a:gd name="T18" fmla="*/ 21 h 21"/>
                </a:gdLst>
                <a:ahLst/>
                <a:cxnLst>
                  <a:cxn ang="T10">
                    <a:pos x="T0" y="T1"/>
                  </a:cxn>
                  <a:cxn ang="T11">
                    <a:pos x="T2" y="T3"/>
                  </a:cxn>
                  <a:cxn ang="T12">
                    <a:pos x="T4" y="T5"/>
                  </a:cxn>
                  <a:cxn ang="T13">
                    <a:pos x="T6" y="T7"/>
                  </a:cxn>
                  <a:cxn ang="T14">
                    <a:pos x="T8" y="T9"/>
                  </a:cxn>
                </a:cxnLst>
                <a:rect l="T15" t="T16" r="T17" b="T18"/>
                <a:pathLst>
                  <a:path w="78" h="21">
                    <a:moveTo>
                      <a:pt x="77" y="0"/>
                    </a:moveTo>
                    <a:lnTo>
                      <a:pt x="58" y="2"/>
                    </a:lnTo>
                    <a:lnTo>
                      <a:pt x="38" y="6"/>
                    </a:lnTo>
                    <a:lnTo>
                      <a:pt x="19" y="12"/>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18" name="Freeform 3240"/>
              <p:cNvSpPr>
                <a:spLocks/>
              </p:cNvSpPr>
              <p:nvPr/>
            </p:nvSpPr>
            <p:spPr bwMode="auto">
              <a:xfrm>
                <a:off x="4878" y="2270"/>
                <a:ext cx="69" cy="21"/>
              </a:xfrm>
              <a:custGeom>
                <a:avLst/>
                <a:gdLst>
                  <a:gd name="T0" fmla="*/ 68 w 69"/>
                  <a:gd name="T1" fmla="*/ 0 h 21"/>
                  <a:gd name="T2" fmla="*/ 57 w 69"/>
                  <a:gd name="T3" fmla="*/ 0 h 21"/>
                  <a:gd name="T4" fmla="*/ 40 w 69"/>
                  <a:gd name="T5" fmla="*/ 3 h 21"/>
                  <a:gd name="T6" fmla="*/ 18 w 69"/>
                  <a:gd name="T7" fmla="*/ 11 h 21"/>
                  <a:gd name="T8" fmla="*/ 0 w 69"/>
                  <a:gd name="T9" fmla="*/ 20 h 21"/>
                  <a:gd name="T10" fmla="*/ 0 60000 65536"/>
                  <a:gd name="T11" fmla="*/ 0 60000 65536"/>
                  <a:gd name="T12" fmla="*/ 0 60000 65536"/>
                  <a:gd name="T13" fmla="*/ 0 60000 65536"/>
                  <a:gd name="T14" fmla="*/ 0 60000 65536"/>
                  <a:gd name="T15" fmla="*/ 0 w 69"/>
                  <a:gd name="T16" fmla="*/ 0 h 21"/>
                  <a:gd name="T17" fmla="*/ 69 w 69"/>
                  <a:gd name="T18" fmla="*/ 21 h 21"/>
                </a:gdLst>
                <a:ahLst/>
                <a:cxnLst>
                  <a:cxn ang="T10">
                    <a:pos x="T0" y="T1"/>
                  </a:cxn>
                  <a:cxn ang="T11">
                    <a:pos x="T2" y="T3"/>
                  </a:cxn>
                  <a:cxn ang="T12">
                    <a:pos x="T4" y="T5"/>
                  </a:cxn>
                  <a:cxn ang="T13">
                    <a:pos x="T6" y="T7"/>
                  </a:cxn>
                  <a:cxn ang="T14">
                    <a:pos x="T8" y="T9"/>
                  </a:cxn>
                </a:cxnLst>
                <a:rect l="T15" t="T16" r="T17" b="T18"/>
                <a:pathLst>
                  <a:path w="69" h="21">
                    <a:moveTo>
                      <a:pt x="68" y="0"/>
                    </a:moveTo>
                    <a:lnTo>
                      <a:pt x="57" y="0"/>
                    </a:lnTo>
                    <a:lnTo>
                      <a:pt x="40" y="3"/>
                    </a:lnTo>
                    <a:lnTo>
                      <a:pt x="18" y="11"/>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19" name="Freeform 3241"/>
              <p:cNvSpPr>
                <a:spLocks/>
              </p:cNvSpPr>
              <p:nvPr/>
            </p:nvSpPr>
            <p:spPr bwMode="auto">
              <a:xfrm>
                <a:off x="4877" y="2268"/>
                <a:ext cx="54" cy="21"/>
              </a:xfrm>
              <a:custGeom>
                <a:avLst/>
                <a:gdLst>
                  <a:gd name="T0" fmla="*/ 0 w 54"/>
                  <a:gd name="T1" fmla="*/ 20 h 21"/>
                  <a:gd name="T2" fmla="*/ 25 w 54"/>
                  <a:gd name="T3" fmla="*/ 7 h 21"/>
                  <a:gd name="T4" fmla="*/ 39 w 54"/>
                  <a:gd name="T5" fmla="*/ 3 h 21"/>
                  <a:gd name="T6" fmla="*/ 53 w 54"/>
                  <a:gd name="T7" fmla="*/ 0 h 21"/>
                  <a:gd name="T8" fmla="*/ 0 60000 65536"/>
                  <a:gd name="T9" fmla="*/ 0 60000 65536"/>
                  <a:gd name="T10" fmla="*/ 0 60000 65536"/>
                  <a:gd name="T11" fmla="*/ 0 60000 65536"/>
                  <a:gd name="T12" fmla="*/ 0 w 54"/>
                  <a:gd name="T13" fmla="*/ 0 h 21"/>
                  <a:gd name="T14" fmla="*/ 54 w 54"/>
                  <a:gd name="T15" fmla="*/ 21 h 21"/>
                </a:gdLst>
                <a:ahLst/>
                <a:cxnLst>
                  <a:cxn ang="T8">
                    <a:pos x="T0" y="T1"/>
                  </a:cxn>
                  <a:cxn ang="T9">
                    <a:pos x="T2" y="T3"/>
                  </a:cxn>
                  <a:cxn ang="T10">
                    <a:pos x="T4" y="T5"/>
                  </a:cxn>
                  <a:cxn ang="T11">
                    <a:pos x="T6" y="T7"/>
                  </a:cxn>
                </a:cxnLst>
                <a:rect l="T12" t="T13" r="T14" b="T15"/>
                <a:pathLst>
                  <a:path w="54" h="21">
                    <a:moveTo>
                      <a:pt x="0" y="20"/>
                    </a:moveTo>
                    <a:lnTo>
                      <a:pt x="25" y="7"/>
                    </a:lnTo>
                    <a:lnTo>
                      <a:pt x="39" y="3"/>
                    </a:lnTo>
                    <a:lnTo>
                      <a:pt x="53"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20" name="Line 3242"/>
              <p:cNvSpPr>
                <a:spLocks noChangeShapeType="1"/>
              </p:cNvSpPr>
              <p:nvPr/>
            </p:nvSpPr>
            <p:spPr bwMode="auto">
              <a:xfrm>
                <a:off x="4932" y="2271"/>
                <a:ext cx="8" cy="2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21" name="Freeform 3243"/>
              <p:cNvSpPr>
                <a:spLocks/>
              </p:cNvSpPr>
              <p:nvPr/>
            </p:nvSpPr>
            <p:spPr bwMode="auto">
              <a:xfrm>
                <a:off x="4873" y="2305"/>
                <a:ext cx="21" cy="21"/>
              </a:xfrm>
              <a:custGeom>
                <a:avLst/>
                <a:gdLst>
                  <a:gd name="T0" fmla="*/ 0 w 21"/>
                  <a:gd name="T1" fmla="*/ 6 h 21"/>
                  <a:gd name="T2" fmla="*/ 0 w 21"/>
                  <a:gd name="T3" fmla="*/ 1 h 21"/>
                  <a:gd name="T4" fmla="*/ 20 w 21"/>
                  <a:gd name="T5" fmla="*/ 0 h 21"/>
                  <a:gd name="T6" fmla="*/ 15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6"/>
                    </a:moveTo>
                    <a:lnTo>
                      <a:pt x="0" y="1"/>
                    </a:lnTo>
                    <a:lnTo>
                      <a:pt x="20" y="0"/>
                    </a:lnTo>
                    <a:lnTo>
                      <a:pt x="15"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22" name="Line 3244"/>
              <p:cNvSpPr>
                <a:spLocks noChangeShapeType="1"/>
              </p:cNvSpPr>
              <p:nvPr/>
            </p:nvSpPr>
            <p:spPr bwMode="auto">
              <a:xfrm flipH="1" flipV="1">
                <a:off x="4875" y="2276"/>
                <a:ext cx="5" cy="29"/>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23" name="Freeform 3245"/>
              <p:cNvSpPr>
                <a:spLocks/>
              </p:cNvSpPr>
              <p:nvPr/>
            </p:nvSpPr>
            <p:spPr bwMode="auto">
              <a:xfrm>
                <a:off x="4861" y="2249"/>
                <a:ext cx="26" cy="73"/>
              </a:xfrm>
              <a:custGeom>
                <a:avLst/>
                <a:gdLst>
                  <a:gd name="T0" fmla="*/ 23 w 26"/>
                  <a:gd name="T1" fmla="*/ 72 h 73"/>
                  <a:gd name="T2" fmla="*/ 25 w 26"/>
                  <a:gd name="T3" fmla="*/ 56 h 73"/>
                  <a:gd name="T4" fmla="*/ 16 w 26"/>
                  <a:gd name="T5" fmla="*/ 26 h 73"/>
                  <a:gd name="T6" fmla="*/ 0 w 26"/>
                  <a:gd name="T7" fmla="*/ 0 h 73"/>
                  <a:gd name="T8" fmla="*/ 0 60000 65536"/>
                  <a:gd name="T9" fmla="*/ 0 60000 65536"/>
                  <a:gd name="T10" fmla="*/ 0 60000 65536"/>
                  <a:gd name="T11" fmla="*/ 0 60000 65536"/>
                  <a:gd name="T12" fmla="*/ 0 w 26"/>
                  <a:gd name="T13" fmla="*/ 0 h 73"/>
                  <a:gd name="T14" fmla="*/ 26 w 26"/>
                  <a:gd name="T15" fmla="*/ 73 h 73"/>
                </a:gdLst>
                <a:ahLst/>
                <a:cxnLst>
                  <a:cxn ang="T8">
                    <a:pos x="T0" y="T1"/>
                  </a:cxn>
                  <a:cxn ang="T9">
                    <a:pos x="T2" y="T3"/>
                  </a:cxn>
                  <a:cxn ang="T10">
                    <a:pos x="T4" y="T5"/>
                  </a:cxn>
                  <a:cxn ang="T11">
                    <a:pos x="T6" y="T7"/>
                  </a:cxn>
                </a:cxnLst>
                <a:rect l="T12" t="T13" r="T14" b="T15"/>
                <a:pathLst>
                  <a:path w="26" h="73">
                    <a:moveTo>
                      <a:pt x="23" y="72"/>
                    </a:moveTo>
                    <a:lnTo>
                      <a:pt x="25" y="56"/>
                    </a:lnTo>
                    <a:lnTo>
                      <a:pt x="16" y="26"/>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24" name="Freeform 3246"/>
              <p:cNvSpPr>
                <a:spLocks/>
              </p:cNvSpPr>
              <p:nvPr/>
            </p:nvSpPr>
            <p:spPr bwMode="auto">
              <a:xfrm>
                <a:off x="4876" y="2257"/>
                <a:ext cx="21" cy="21"/>
              </a:xfrm>
              <a:custGeom>
                <a:avLst/>
                <a:gdLst>
                  <a:gd name="T0" fmla="*/ 17 w 21"/>
                  <a:gd name="T1" fmla="*/ 3 h 21"/>
                  <a:gd name="T2" fmla="*/ 20 w 21"/>
                  <a:gd name="T3" fmla="*/ 7 h 21"/>
                  <a:gd name="T4" fmla="*/ 17 w 21"/>
                  <a:gd name="T5" fmla="*/ 11 h 21"/>
                  <a:gd name="T6" fmla="*/ 17 w 21"/>
                  <a:gd name="T7" fmla="*/ 15 h 21"/>
                  <a:gd name="T8" fmla="*/ 13 w 21"/>
                  <a:gd name="T9" fmla="*/ 20 h 21"/>
                  <a:gd name="T10" fmla="*/ 7 w 21"/>
                  <a:gd name="T11" fmla="*/ 20 h 21"/>
                  <a:gd name="T12" fmla="*/ 3 w 21"/>
                  <a:gd name="T13" fmla="*/ 20 h 21"/>
                  <a:gd name="T14" fmla="*/ 1 w 21"/>
                  <a:gd name="T15" fmla="*/ 15 h 21"/>
                  <a:gd name="T16" fmla="*/ 0 w 21"/>
                  <a:gd name="T17" fmla="*/ 11 h 21"/>
                  <a:gd name="T18" fmla="*/ 1 w 21"/>
                  <a:gd name="T19" fmla="*/ 7 h 21"/>
                  <a:gd name="T20" fmla="*/ 5 w 21"/>
                  <a:gd name="T21" fmla="*/ 0 h 21"/>
                  <a:gd name="T22" fmla="*/ 10 w 21"/>
                  <a:gd name="T23" fmla="*/ 0 h 21"/>
                  <a:gd name="T24" fmla="*/ 11 w 21"/>
                  <a:gd name="T25" fmla="*/ 0 h 21"/>
                  <a:gd name="T26" fmla="*/ 15 w 21"/>
                  <a:gd name="T27" fmla="*/ 0 h 21"/>
                  <a:gd name="T28" fmla="*/ 17 w 21"/>
                  <a:gd name="T29" fmla="*/ 3 h 21"/>
                  <a:gd name="T30" fmla="*/ 13 w 21"/>
                  <a:gd name="T31" fmla="*/ 7 h 21"/>
                  <a:gd name="T32" fmla="*/ 17 w 21"/>
                  <a:gd name="T33" fmla="*/ 15 h 21"/>
                  <a:gd name="T34" fmla="*/ 10 w 21"/>
                  <a:gd name="T35" fmla="*/ 11 h 21"/>
                  <a:gd name="T36" fmla="*/ 5 w 21"/>
                  <a:gd name="T37" fmla="*/ 20 h 21"/>
                  <a:gd name="T38" fmla="*/ 5 w 21"/>
                  <a:gd name="T39" fmla="*/ 11 h 21"/>
                  <a:gd name="T40" fmla="*/ 0 w 21"/>
                  <a:gd name="T41" fmla="*/ 7 h 21"/>
                  <a:gd name="T42" fmla="*/ 7 w 21"/>
                  <a:gd name="T43" fmla="*/ 7 h 21"/>
                  <a:gd name="T44" fmla="*/ 10 w 21"/>
                  <a:gd name="T45" fmla="*/ 0 h 21"/>
                  <a:gd name="T46" fmla="*/ 11 w 21"/>
                  <a:gd name="T47" fmla="*/ 7 h 21"/>
                  <a:gd name="T48" fmla="*/ 17 w 21"/>
                  <a:gd name="T49" fmla="*/ 3 h 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21"/>
                  <a:gd name="T77" fmla="*/ 21 w 21"/>
                  <a:gd name="T78" fmla="*/ 21 h 2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21">
                    <a:moveTo>
                      <a:pt x="17" y="3"/>
                    </a:moveTo>
                    <a:lnTo>
                      <a:pt x="20" y="7"/>
                    </a:lnTo>
                    <a:lnTo>
                      <a:pt x="17" y="11"/>
                    </a:lnTo>
                    <a:lnTo>
                      <a:pt x="17" y="15"/>
                    </a:lnTo>
                    <a:lnTo>
                      <a:pt x="13" y="20"/>
                    </a:lnTo>
                    <a:lnTo>
                      <a:pt x="7" y="20"/>
                    </a:lnTo>
                    <a:lnTo>
                      <a:pt x="3" y="20"/>
                    </a:lnTo>
                    <a:lnTo>
                      <a:pt x="1" y="15"/>
                    </a:lnTo>
                    <a:lnTo>
                      <a:pt x="0" y="11"/>
                    </a:lnTo>
                    <a:lnTo>
                      <a:pt x="1" y="7"/>
                    </a:lnTo>
                    <a:lnTo>
                      <a:pt x="5" y="0"/>
                    </a:lnTo>
                    <a:lnTo>
                      <a:pt x="10" y="0"/>
                    </a:lnTo>
                    <a:lnTo>
                      <a:pt x="11" y="0"/>
                    </a:lnTo>
                    <a:lnTo>
                      <a:pt x="15" y="0"/>
                    </a:lnTo>
                    <a:lnTo>
                      <a:pt x="17" y="3"/>
                    </a:lnTo>
                    <a:lnTo>
                      <a:pt x="13" y="7"/>
                    </a:lnTo>
                    <a:lnTo>
                      <a:pt x="17" y="15"/>
                    </a:lnTo>
                    <a:lnTo>
                      <a:pt x="10" y="11"/>
                    </a:lnTo>
                    <a:lnTo>
                      <a:pt x="5" y="20"/>
                    </a:lnTo>
                    <a:lnTo>
                      <a:pt x="5" y="11"/>
                    </a:lnTo>
                    <a:lnTo>
                      <a:pt x="0" y="7"/>
                    </a:lnTo>
                    <a:lnTo>
                      <a:pt x="7" y="7"/>
                    </a:lnTo>
                    <a:lnTo>
                      <a:pt x="10" y="0"/>
                    </a:lnTo>
                    <a:lnTo>
                      <a:pt x="11" y="7"/>
                    </a:lnTo>
                    <a:lnTo>
                      <a:pt x="17" y="3"/>
                    </a:lnTo>
                  </a:path>
                </a:pathLst>
              </a:custGeom>
              <a:solidFill>
                <a:schemeClr val="folHlink"/>
              </a:solidFill>
              <a:ln w="12700" cap="rnd">
                <a:solidFill>
                  <a:srgbClr val="000000"/>
                </a:solidFill>
                <a:round/>
                <a:headEnd/>
                <a:tailEnd/>
              </a:ln>
            </p:spPr>
            <p:txBody>
              <a:bodyPr/>
              <a:lstStyle/>
              <a:p>
                <a:endParaRPr lang="zh-CN" altLang="en-US"/>
              </a:p>
            </p:txBody>
          </p:sp>
          <p:sp>
            <p:nvSpPr>
              <p:cNvPr id="72225" name="Freeform 3247"/>
              <p:cNvSpPr>
                <a:spLocks/>
              </p:cNvSpPr>
              <p:nvPr/>
            </p:nvSpPr>
            <p:spPr bwMode="auto">
              <a:xfrm>
                <a:off x="4876" y="2255"/>
                <a:ext cx="21" cy="21"/>
              </a:xfrm>
              <a:custGeom>
                <a:avLst/>
                <a:gdLst>
                  <a:gd name="T0" fmla="*/ 7 w 21"/>
                  <a:gd name="T1" fmla="*/ 20 h 21"/>
                  <a:gd name="T2" fmla="*/ 0 w 21"/>
                  <a:gd name="T3" fmla="*/ 6 h 21"/>
                  <a:gd name="T4" fmla="*/ 11 w 21"/>
                  <a:gd name="T5" fmla="*/ 0 h 21"/>
                  <a:gd name="T6" fmla="*/ 20 w 21"/>
                  <a:gd name="T7" fmla="*/ 12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7" y="20"/>
                    </a:moveTo>
                    <a:lnTo>
                      <a:pt x="0" y="6"/>
                    </a:lnTo>
                    <a:lnTo>
                      <a:pt x="11" y="0"/>
                    </a:lnTo>
                    <a:lnTo>
                      <a:pt x="20" y="12"/>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26" name="Line 3248"/>
              <p:cNvSpPr>
                <a:spLocks noChangeShapeType="1"/>
              </p:cNvSpPr>
              <p:nvPr/>
            </p:nvSpPr>
            <p:spPr bwMode="auto">
              <a:xfrm>
                <a:off x="4878" y="2256"/>
                <a:ext cx="3"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27" name="Line 3249"/>
              <p:cNvSpPr>
                <a:spLocks noChangeShapeType="1"/>
              </p:cNvSpPr>
              <p:nvPr/>
            </p:nvSpPr>
            <p:spPr bwMode="auto">
              <a:xfrm>
                <a:off x="4877" y="2256"/>
                <a:ext cx="3"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28" name="Freeform 3250"/>
              <p:cNvSpPr>
                <a:spLocks/>
              </p:cNvSpPr>
              <p:nvPr/>
            </p:nvSpPr>
            <p:spPr bwMode="auto">
              <a:xfrm>
                <a:off x="4882" y="2262"/>
                <a:ext cx="21" cy="21"/>
              </a:xfrm>
              <a:custGeom>
                <a:avLst/>
                <a:gdLst>
                  <a:gd name="T0" fmla="*/ 15 w 21"/>
                  <a:gd name="T1" fmla="*/ 0 h 21"/>
                  <a:gd name="T2" fmla="*/ 20 w 21"/>
                  <a:gd name="T3" fmla="*/ 20 h 21"/>
                  <a:gd name="T4" fmla="*/ 7 w 21"/>
                  <a:gd name="T5" fmla="*/ 20 h 21"/>
                  <a:gd name="T6" fmla="*/ 0 w 21"/>
                  <a:gd name="T7" fmla="*/ 1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15" y="0"/>
                    </a:moveTo>
                    <a:lnTo>
                      <a:pt x="20" y="20"/>
                    </a:lnTo>
                    <a:lnTo>
                      <a:pt x="7" y="20"/>
                    </a:lnTo>
                    <a:lnTo>
                      <a:pt x="0" y="1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29" name="Line 3251"/>
              <p:cNvSpPr>
                <a:spLocks noChangeShapeType="1"/>
              </p:cNvSpPr>
              <p:nvPr/>
            </p:nvSpPr>
            <p:spPr bwMode="auto">
              <a:xfrm flipH="1" flipV="1">
                <a:off x="4885" y="2264"/>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30" name="Line 3252"/>
              <p:cNvSpPr>
                <a:spLocks noChangeShapeType="1"/>
              </p:cNvSpPr>
              <p:nvPr/>
            </p:nvSpPr>
            <p:spPr bwMode="auto">
              <a:xfrm flipH="1" flipV="1">
                <a:off x="4886" y="2262"/>
                <a:ext cx="1"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31" name="Line 3253"/>
              <p:cNvSpPr>
                <a:spLocks noChangeShapeType="1"/>
              </p:cNvSpPr>
              <p:nvPr/>
            </p:nvSpPr>
            <p:spPr bwMode="auto">
              <a:xfrm>
                <a:off x="4861" y="2266"/>
                <a:ext cx="1"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32" name="Line 3254"/>
              <p:cNvSpPr>
                <a:spLocks noChangeShapeType="1"/>
              </p:cNvSpPr>
              <p:nvPr/>
            </p:nvSpPr>
            <p:spPr bwMode="auto">
              <a:xfrm flipV="1">
                <a:off x="4862" y="2264"/>
                <a:ext cx="9"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33" name="Line 3255"/>
              <p:cNvSpPr>
                <a:spLocks noChangeShapeType="1"/>
              </p:cNvSpPr>
              <p:nvPr/>
            </p:nvSpPr>
            <p:spPr bwMode="auto">
              <a:xfrm flipH="1">
                <a:off x="4865" y="2270"/>
                <a:ext cx="1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34" name="Line 3256"/>
              <p:cNvSpPr>
                <a:spLocks noChangeShapeType="1"/>
              </p:cNvSpPr>
              <p:nvPr/>
            </p:nvSpPr>
            <p:spPr bwMode="auto">
              <a:xfrm flipH="1">
                <a:off x="4864" y="2271"/>
                <a:ext cx="2"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35" name="Freeform 3257"/>
              <p:cNvSpPr>
                <a:spLocks/>
              </p:cNvSpPr>
              <p:nvPr/>
            </p:nvSpPr>
            <p:spPr bwMode="auto">
              <a:xfrm>
                <a:off x="4857" y="2245"/>
                <a:ext cx="40" cy="33"/>
              </a:xfrm>
              <a:custGeom>
                <a:avLst/>
                <a:gdLst>
                  <a:gd name="T0" fmla="*/ 20 w 40"/>
                  <a:gd name="T1" fmla="*/ 29 h 33"/>
                  <a:gd name="T2" fmla="*/ 8 w 40"/>
                  <a:gd name="T3" fmla="*/ 32 h 33"/>
                  <a:gd name="T4" fmla="*/ 0 w 40"/>
                  <a:gd name="T5" fmla="*/ 4 h 33"/>
                  <a:gd name="T6" fmla="*/ 8 w 40"/>
                  <a:gd name="T7" fmla="*/ 2 h 33"/>
                  <a:gd name="T8" fmla="*/ 17 w 40"/>
                  <a:gd name="T9" fmla="*/ 1 h 33"/>
                  <a:gd name="T10" fmla="*/ 39 w 40"/>
                  <a:gd name="T11" fmla="*/ 0 h 33"/>
                  <a:gd name="T12" fmla="*/ 0 60000 65536"/>
                  <a:gd name="T13" fmla="*/ 0 60000 65536"/>
                  <a:gd name="T14" fmla="*/ 0 60000 65536"/>
                  <a:gd name="T15" fmla="*/ 0 60000 65536"/>
                  <a:gd name="T16" fmla="*/ 0 60000 65536"/>
                  <a:gd name="T17" fmla="*/ 0 60000 65536"/>
                  <a:gd name="T18" fmla="*/ 0 w 40"/>
                  <a:gd name="T19" fmla="*/ 0 h 33"/>
                  <a:gd name="T20" fmla="*/ 40 w 40"/>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40" h="33">
                    <a:moveTo>
                      <a:pt x="20" y="29"/>
                    </a:moveTo>
                    <a:lnTo>
                      <a:pt x="8" y="32"/>
                    </a:lnTo>
                    <a:lnTo>
                      <a:pt x="0" y="4"/>
                    </a:lnTo>
                    <a:lnTo>
                      <a:pt x="8" y="2"/>
                    </a:lnTo>
                    <a:lnTo>
                      <a:pt x="17" y="1"/>
                    </a:lnTo>
                    <a:lnTo>
                      <a:pt x="39"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36" name="Line 3258"/>
              <p:cNvSpPr>
                <a:spLocks noChangeShapeType="1"/>
              </p:cNvSpPr>
              <p:nvPr/>
            </p:nvSpPr>
            <p:spPr bwMode="auto">
              <a:xfrm>
                <a:off x="4890" y="2245"/>
                <a:ext cx="77" cy="4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37" name="Freeform 3259"/>
              <p:cNvSpPr>
                <a:spLocks/>
              </p:cNvSpPr>
              <p:nvPr/>
            </p:nvSpPr>
            <p:spPr bwMode="auto">
              <a:xfrm>
                <a:off x="4975" y="2288"/>
                <a:ext cx="21" cy="21"/>
              </a:xfrm>
              <a:custGeom>
                <a:avLst/>
                <a:gdLst>
                  <a:gd name="T0" fmla="*/ 20 w 21"/>
                  <a:gd name="T1" fmla="*/ 0 h 21"/>
                  <a:gd name="T2" fmla="*/ 7 w 21"/>
                  <a:gd name="T3" fmla="*/ 0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0"/>
                    </a:moveTo>
                    <a:lnTo>
                      <a:pt x="7" y="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38" name="Line 3260"/>
              <p:cNvSpPr>
                <a:spLocks noChangeShapeType="1"/>
              </p:cNvSpPr>
              <p:nvPr/>
            </p:nvSpPr>
            <p:spPr bwMode="auto">
              <a:xfrm flipH="1" flipV="1">
                <a:off x="4941" y="2273"/>
                <a:ext cx="32" cy="1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39" name="Freeform 3261"/>
              <p:cNvSpPr>
                <a:spLocks/>
              </p:cNvSpPr>
              <p:nvPr/>
            </p:nvSpPr>
            <p:spPr bwMode="auto">
              <a:xfrm>
                <a:off x="4940" y="2270"/>
                <a:ext cx="21" cy="21"/>
              </a:xfrm>
              <a:custGeom>
                <a:avLst/>
                <a:gdLst>
                  <a:gd name="T0" fmla="*/ 0 w 21"/>
                  <a:gd name="T1" fmla="*/ 20 h 21"/>
                  <a:gd name="T2" fmla="*/ 10 w 21"/>
                  <a:gd name="T3" fmla="*/ 10 h 21"/>
                  <a:gd name="T4" fmla="*/ 2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20"/>
                    </a:moveTo>
                    <a:lnTo>
                      <a:pt x="10" y="10"/>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40" name="Freeform 3262"/>
              <p:cNvSpPr>
                <a:spLocks/>
              </p:cNvSpPr>
              <p:nvPr/>
            </p:nvSpPr>
            <p:spPr bwMode="auto">
              <a:xfrm>
                <a:off x="4946" y="2272"/>
                <a:ext cx="21" cy="21"/>
              </a:xfrm>
              <a:custGeom>
                <a:avLst/>
                <a:gdLst>
                  <a:gd name="T0" fmla="*/ 20 w 21"/>
                  <a:gd name="T1" fmla="*/ 0 h 21"/>
                  <a:gd name="T2" fmla="*/ 7 w 21"/>
                  <a:gd name="T3" fmla="*/ 6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0"/>
                    </a:moveTo>
                    <a:lnTo>
                      <a:pt x="7" y="6"/>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41" name="Line 3263"/>
              <p:cNvSpPr>
                <a:spLocks noChangeShapeType="1"/>
              </p:cNvSpPr>
              <p:nvPr/>
            </p:nvSpPr>
            <p:spPr bwMode="auto">
              <a:xfrm flipH="1" flipV="1">
                <a:off x="4888" y="2240"/>
                <a:ext cx="57" cy="3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42" name="Freeform 3264"/>
              <p:cNvSpPr>
                <a:spLocks/>
              </p:cNvSpPr>
              <p:nvPr/>
            </p:nvSpPr>
            <p:spPr bwMode="auto">
              <a:xfrm>
                <a:off x="4883" y="2240"/>
                <a:ext cx="21" cy="21"/>
              </a:xfrm>
              <a:custGeom>
                <a:avLst/>
                <a:gdLst>
                  <a:gd name="T0" fmla="*/ 20 w 21"/>
                  <a:gd name="T1" fmla="*/ 0 h 21"/>
                  <a:gd name="T2" fmla="*/ 10 w 21"/>
                  <a:gd name="T3" fmla="*/ 0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0"/>
                    </a:moveTo>
                    <a:lnTo>
                      <a:pt x="10" y="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43" name="Freeform 3265"/>
              <p:cNvSpPr>
                <a:spLocks/>
              </p:cNvSpPr>
              <p:nvPr/>
            </p:nvSpPr>
            <p:spPr bwMode="auto">
              <a:xfrm>
                <a:off x="4850" y="2238"/>
                <a:ext cx="38" cy="21"/>
              </a:xfrm>
              <a:custGeom>
                <a:avLst/>
                <a:gdLst>
                  <a:gd name="T0" fmla="*/ 37 w 38"/>
                  <a:gd name="T1" fmla="*/ 0 h 21"/>
                  <a:gd name="T2" fmla="*/ 30 w 38"/>
                  <a:gd name="T3" fmla="*/ 2 h 21"/>
                  <a:gd name="T4" fmla="*/ 23 w 38"/>
                  <a:gd name="T5" fmla="*/ 5 h 21"/>
                  <a:gd name="T6" fmla="*/ 0 w 38"/>
                  <a:gd name="T7" fmla="*/ 20 h 21"/>
                  <a:gd name="T8" fmla="*/ 0 60000 65536"/>
                  <a:gd name="T9" fmla="*/ 0 60000 65536"/>
                  <a:gd name="T10" fmla="*/ 0 60000 65536"/>
                  <a:gd name="T11" fmla="*/ 0 60000 65536"/>
                  <a:gd name="T12" fmla="*/ 0 w 38"/>
                  <a:gd name="T13" fmla="*/ 0 h 21"/>
                  <a:gd name="T14" fmla="*/ 38 w 38"/>
                  <a:gd name="T15" fmla="*/ 21 h 21"/>
                </a:gdLst>
                <a:ahLst/>
                <a:cxnLst>
                  <a:cxn ang="T8">
                    <a:pos x="T0" y="T1"/>
                  </a:cxn>
                  <a:cxn ang="T9">
                    <a:pos x="T2" y="T3"/>
                  </a:cxn>
                  <a:cxn ang="T10">
                    <a:pos x="T4" y="T5"/>
                  </a:cxn>
                  <a:cxn ang="T11">
                    <a:pos x="T6" y="T7"/>
                  </a:cxn>
                </a:cxnLst>
                <a:rect l="T12" t="T13" r="T14" b="T15"/>
                <a:pathLst>
                  <a:path w="38" h="21">
                    <a:moveTo>
                      <a:pt x="37" y="0"/>
                    </a:moveTo>
                    <a:lnTo>
                      <a:pt x="30" y="2"/>
                    </a:lnTo>
                    <a:lnTo>
                      <a:pt x="23" y="5"/>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44" name="Line 3266"/>
              <p:cNvSpPr>
                <a:spLocks noChangeShapeType="1"/>
              </p:cNvSpPr>
              <p:nvPr/>
            </p:nvSpPr>
            <p:spPr bwMode="auto">
              <a:xfrm flipH="1" flipV="1">
                <a:off x="4857" y="2245"/>
                <a:ext cx="1"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45" name="Line 3267"/>
              <p:cNvSpPr>
                <a:spLocks noChangeShapeType="1"/>
              </p:cNvSpPr>
              <p:nvPr/>
            </p:nvSpPr>
            <p:spPr bwMode="auto">
              <a:xfrm>
                <a:off x="4860" y="2243"/>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46" name="Line 3268"/>
              <p:cNvSpPr>
                <a:spLocks noChangeShapeType="1"/>
              </p:cNvSpPr>
              <p:nvPr/>
            </p:nvSpPr>
            <p:spPr bwMode="auto">
              <a:xfrm flipH="1" flipV="1">
                <a:off x="4861" y="2244"/>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47" name="Line 3269"/>
              <p:cNvSpPr>
                <a:spLocks noChangeShapeType="1"/>
              </p:cNvSpPr>
              <p:nvPr/>
            </p:nvSpPr>
            <p:spPr bwMode="auto">
              <a:xfrm>
                <a:off x="4862" y="2242"/>
                <a:ext cx="1"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48" name="Line 3270"/>
              <p:cNvSpPr>
                <a:spLocks noChangeShapeType="1"/>
              </p:cNvSpPr>
              <p:nvPr/>
            </p:nvSpPr>
            <p:spPr bwMode="auto">
              <a:xfrm flipV="1">
                <a:off x="4865" y="2242"/>
                <a:ext cx="0"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49" name="Line 3271"/>
              <p:cNvSpPr>
                <a:spLocks noChangeShapeType="1"/>
              </p:cNvSpPr>
              <p:nvPr/>
            </p:nvSpPr>
            <p:spPr bwMode="auto">
              <a:xfrm>
                <a:off x="4866" y="2241"/>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50" name="Line 3272"/>
              <p:cNvSpPr>
                <a:spLocks noChangeShapeType="1"/>
              </p:cNvSpPr>
              <p:nvPr/>
            </p:nvSpPr>
            <p:spPr bwMode="auto">
              <a:xfrm flipH="1" flipV="1">
                <a:off x="4867" y="2241"/>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51" name="Line 3273"/>
              <p:cNvSpPr>
                <a:spLocks noChangeShapeType="1"/>
              </p:cNvSpPr>
              <p:nvPr/>
            </p:nvSpPr>
            <p:spPr bwMode="auto">
              <a:xfrm>
                <a:off x="4870" y="2240"/>
                <a:ext cx="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52" name="Line 3274"/>
              <p:cNvSpPr>
                <a:spLocks noChangeShapeType="1"/>
              </p:cNvSpPr>
              <p:nvPr/>
            </p:nvSpPr>
            <p:spPr bwMode="auto">
              <a:xfrm flipH="1" flipV="1">
                <a:off x="4871" y="2240"/>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53" name="Line 3275"/>
              <p:cNvSpPr>
                <a:spLocks noChangeShapeType="1"/>
              </p:cNvSpPr>
              <p:nvPr/>
            </p:nvSpPr>
            <p:spPr bwMode="auto">
              <a:xfrm>
                <a:off x="4872" y="2240"/>
                <a:ext cx="1"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54" name="Line 3276"/>
              <p:cNvSpPr>
                <a:spLocks noChangeShapeType="1"/>
              </p:cNvSpPr>
              <p:nvPr/>
            </p:nvSpPr>
            <p:spPr bwMode="auto">
              <a:xfrm flipH="1">
                <a:off x="4845" y="2250"/>
                <a:ext cx="3"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55" name="Freeform 3277"/>
              <p:cNvSpPr>
                <a:spLocks/>
              </p:cNvSpPr>
              <p:nvPr/>
            </p:nvSpPr>
            <p:spPr bwMode="auto">
              <a:xfrm>
                <a:off x="4845" y="2252"/>
                <a:ext cx="21" cy="27"/>
              </a:xfrm>
              <a:custGeom>
                <a:avLst/>
                <a:gdLst>
                  <a:gd name="T0" fmla="*/ 0 w 21"/>
                  <a:gd name="T1" fmla="*/ 2 h 27"/>
                  <a:gd name="T2" fmla="*/ 11 w 21"/>
                  <a:gd name="T3" fmla="*/ 0 h 27"/>
                  <a:gd name="T4" fmla="*/ 20 w 21"/>
                  <a:gd name="T5" fmla="*/ 26 h 27"/>
                  <a:gd name="T6" fmla="*/ 0 60000 65536"/>
                  <a:gd name="T7" fmla="*/ 0 60000 65536"/>
                  <a:gd name="T8" fmla="*/ 0 60000 65536"/>
                  <a:gd name="T9" fmla="*/ 0 w 21"/>
                  <a:gd name="T10" fmla="*/ 0 h 27"/>
                  <a:gd name="T11" fmla="*/ 21 w 21"/>
                  <a:gd name="T12" fmla="*/ 27 h 27"/>
                </a:gdLst>
                <a:ahLst/>
                <a:cxnLst>
                  <a:cxn ang="T6">
                    <a:pos x="T0" y="T1"/>
                  </a:cxn>
                  <a:cxn ang="T7">
                    <a:pos x="T2" y="T3"/>
                  </a:cxn>
                  <a:cxn ang="T8">
                    <a:pos x="T4" y="T5"/>
                  </a:cxn>
                </a:cxnLst>
                <a:rect l="T9" t="T10" r="T11" b="T12"/>
                <a:pathLst>
                  <a:path w="21" h="27">
                    <a:moveTo>
                      <a:pt x="0" y="2"/>
                    </a:moveTo>
                    <a:lnTo>
                      <a:pt x="11" y="0"/>
                    </a:lnTo>
                    <a:lnTo>
                      <a:pt x="20" y="26"/>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56" name="Freeform 3278"/>
              <p:cNvSpPr>
                <a:spLocks/>
              </p:cNvSpPr>
              <p:nvPr/>
            </p:nvSpPr>
            <p:spPr bwMode="auto">
              <a:xfrm>
                <a:off x="4847" y="2277"/>
                <a:ext cx="21" cy="31"/>
              </a:xfrm>
              <a:custGeom>
                <a:avLst/>
                <a:gdLst>
                  <a:gd name="T0" fmla="*/ 0 w 21"/>
                  <a:gd name="T1" fmla="*/ 1 h 31"/>
                  <a:gd name="T2" fmla="*/ 20 w 21"/>
                  <a:gd name="T3" fmla="*/ 0 h 31"/>
                  <a:gd name="T4" fmla="*/ 16 w 21"/>
                  <a:gd name="T5" fmla="*/ 30 h 31"/>
                  <a:gd name="T6" fmla="*/ 0 60000 65536"/>
                  <a:gd name="T7" fmla="*/ 0 60000 65536"/>
                  <a:gd name="T8" fmla="*/ 0 60000 65536"/>
                  <a:gd name="T9" fmla="*/ 0 w 21"/>
                  <a:gd name="T10" fmla="*/ 0 h 31"/>
                  <a:gd name="T11" fmla="*/ 21 w 21"/>
                  <a:gd name="T12" fmla="*/ 31 h 31"/>
                </a:gdLst>
                <a:ahLst/>
                <a:cxnLst>
                  <a:cxn ang="T6">
                    <a:pos x="T0" y="T1"/>
                  </a:cxn>
                  <a:cxn ang="T7">
                    <a:pos x="T2" y="T3"/>
                  </a:cxn>
                  <a:cxn ang="T8">
                    <a:pos x="T4" y="T5"/>
                  </a:cxn>
                </a:cxnLst>
                <a:rect l="T9" t="T10" r="T11" b="T12"/>
                <a:pathLst>
                  <a:path w="21" h="31">
                    <a:moveTo>
                      <a:pt x="0" y="1"/>
                    </a:moveTo>
                    <a:lnTo>
                      <a:pt x="20" y="0"/>
                    </a:lnTo>
                    <a:lnTo>
                      <a:pt x="16" y="3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57" name="Line 3279"/>
              <p:cNvSpPr>
                <a:spLocks noChangeShapeType="1"/>
              </p:cNvSpPr>
              <p:nvPr/>
            </p:nvSpPr>
            <p:spPr bwMode="auto">
              <a:xfrm>
                <a:off x="4843" y="2309"/>
                <a:ext cx="36"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58" name="Freeform 3280"/>
              <p:cNvSpPr>
                <a:spLocks/>
              </p:cNvSpPr>
              <p:nvPr/>
            </p:nvSpPr>
            <p:spPr bwMode="auto">
              <a:xfrm>
                <a:off x="4776" y="2318"/>
                <a:ext cx="112" cy="21"/>
              </a:xfrm>
              <a:custGeom>
                <a:avLst/>
                <a:gdLst>
                  <a:gd name="T0" fmla="*/ 111 w 112"/>
                  <a:gd name="T1" fmla="*/ 1 h 21"/>
                  <a:gd name="T2" fmla="*/ 99 w 112"/>
                  <a:gd name="T3" fmla="*/ 0 h 21"/>
                  <a:gd name="T4" fmla="*/ 87 w 112"/>
                  <a:gd name="T5" fmla="*/ 0 h 21"/>
                  <a:gd name="T6" fmla="*/ 74 w 112"/>
                  <a:gd name="T7" fmla="*/ 1 h 21"/>
                  <a:gd name="T8" fmla="*/ 62 w 112"/>
                  <a:gd name="T9" fmla="*/ 2 h 21"/>
                  <a:gd name="T10" fmla="*/ 37 w 112"/>
                  <a:gd name="T11" fmla="*/ 6 h 21"/>
                  <a:gd name="T12" fmla="*/ 24 w 112"/>
                  <a:gd name="T13" fmla="*/ 8 h 21"/>
                  <a:gd name="T14" fmla="*/ 12 w 112"/>
                  <a:gd name="T15" fmla="*/ 12 h 21"/>
                  <a:gd name="T16" fmla="*/ 0 w 112"/>
                  <a:gd name="T17" fmla="*/ 2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2"/>
                  <a:gd name="T28" fmla="*/ 0 h 21"/>
                  <a:gd name="T29" fmla="*/ 112 w 112"/>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2" h="21">
                    <a:moveTo>
                      <a:pt x="111" y="1"/>
                    </a:moveTo>
                    <a:lnTo>
                      <a:pt x="99" y="0"/>
                    </a:lnTo>
                    <a:lnTo>
                      <a:pt x="87" y="0"/>
                    </a:lnTo>
                    <a:lnTo>
                      <a:pt x="74" y="1"/>
                    </a:lnTo>
                    <a:lnTo>
                      <a:pt x="62" y="2"/>
                    </a:lnTo>
                    <a:lnTo>
                      <a:pt x="37" y="6"/>
                    </a:lnTo>
                    <a:lnTo>
                      <a:pt x="24" y="8"/>
                    </a:lnTo>
                    <a:lnTo>
                      <a:pt x="12" y="12"/>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59" name="Freeform 3281"/>
              <p:cNvSpPr>
                <a:spLocks/>
              </p:cNvSpPr>
              <p:nvPr/>
            </p:nvSpPr>
            <p:spPr bwMode="auto">
              <a:xfrm>
                <a:off x="4778" y="2342"/>
                <a:ext cx="109" cy="21"/>
              </a:xfrm>
              <a:custGeom>
                <a:avLst/>
                <a:gdLst>
                  <a:gd name="T0" fmla="*/ 0 w 109"/>
                  <a:gd name="T1" fmla="*/ 20 h 21"/>
                  <a:gd name="T2" fmla="*/ 7 w 109"/>
                  <a:gd name="T3" fmla="*/ 15 h 21"/>
                  <a:gd name="T4" fmla="*/ 18 w 109"/>
                  <a:gd name="T5" fmla="*/ 11 h 21"/>
                  <a:gd name="T6" fmla="*/ 31 w 109"/>
                  <a:gd name="T7" fmla="*/ 7 h 21"/>
                  <a:gd name="T8" fmla="*/ 43 w 109"/>
                  <a:gd name="T9" fmla="*/ 3 h 21"/>
                  <a:gd name="T10" fmla="*/ 56 w 109"/>
                  <a:gd name="T11" fmla="*/ 1 h 21"/>
                  <a:gd name="T12" fmla="*/ 70 w 109"/>
                  <a:gd name="T13" fmla="*/ 0 h 21"/>
                  <a:gd name="T14" fmla="*/ 82 w 109"/>
                  <a:gd name="T15" fmla="*/ 0 h 21"/>
                  <a:gd name="T16" fmla="*/ 95 w 109"/>
                  <a:gd name="T17" fmla="*/ 1 h 21"/>
                  <a:gd name="T18" fmla="*/ 108 w 109"/>
                  <a:gd name="T19" fmla="*/ 1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9"/>
                  <a:gd name="T31" fmla="*/ 0 h 21"/>
                  <a:gd name="T32" fmla="*/ 109 w 109"/>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9" h="21">
                    <a:moveTo>
                      <a:pt x="0" y="20"/>
                    </a:moveTo>
                    <a:lnTo>
                      <a:pt x="7" y="15"/>
                    </a:lnTo>
                    <a:lnTo>
                      <a:pt x="18" y="11"/>
                    </a:lnTo>
                    <a:lnTo>
                      <a:pt x="31" y="7"/>
                    </a:lnTo>
                    <a:lnTo>
                      <a:pt x="43" y="3"/>
                    </a:lnTo>
                    <a:lnTo>
                      <a:pt x="56" y="1"/>
                    </a:lnTo>
                    <a:lnTo>
                      <a:pt x="70" y="0"/>
                    </a:lnTo>
                    <a:lnTo>
                      <a:pt x="82" y="0"/>
                    </a:lnTo>
                    <a:lnTo>
                      <a:pt x="95" y="1"/>
                    </a:lnTo>
                    <a:lnTo>
                      <a:pt x="108" y="1"/>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60" name="Freeform 3282"/>
              <p:cNvSpPr>
                <a:spLocks/>
              </p:cNvSpPr>
              <p:nvPr/>
            </p:nvSpPr>
            <p:spPr bwMode="auto">
              <a:xfrm>
                <a:off x="4882" y="2320"/>
                <a:ext cx="21" cy="24"/>
              </a:xfrm>
              <a:custGeom>
                <a:avLst/>
                <a:gdLst>
                  <a:gd name="T0" fmla="*/ 0 w 21"/>
                  <a:gd name="T1" fmla="*/ 23 h 24"/>
                  <a:gd name="T2" fmla="*/ 20 w 21"/>
                  <a:gd name="T3" fmla="*/ 10 h 24"/>
                  <a:gd name="T4" fmla="*/ 10 w 21"/>
                  <a:gd name="T5" fmla="*/ 7 h 24"/>
                  <a:gd name="T6" fmla="*/ 0 w 21"/>
                  <a:gd name="T7" fmla="*/ 3 h 24"/>
                  <a:gd name="T8" fmla="*/ 10 w 21"/>
                  <a:gd name="T9" fmla="*/ 1 h 24"/>
                  <a:gd name="T10" fmla="*/ 20 w 21"/>
                  <a:gd name="T11" fmla="*/ 0 h 24"/>
                  <a:gd name="T12" fmla="*/ 0 60000 65536"/>
                  <a:gd name="T13" fmla="*/ 0 60000 65536"/>
                  <a:gd name="T14" fmla="*/ 0 60000 65536"/>
                  <a:gd name="T15" fmla="*/ 0 60000 65536"/>
                  <a:gd name="T16" fmla="*/ 0 60000 65536"/>
                  <a:gd name="T17" fmla="*/ 0 60000 65536"/>
                  <a:gd name="T18" fmla="*/ 0 w 21"/>
                  <a:gd name="T19" fmla="*/ 0 h 24"/>
                  <a:gd name="T20" fmla="*/ 21 w 21"/>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21" h="24">
                    <a:moveTo>
                      <a:pt x="0" y="23"/>
                    </a:moveTo>
                    <a:lnTo>
                      <a:pt x="20" y="10"/>
                    </a:lnTo>
                    <a:lnTo>
                      <a:pt x="10" y="7"/>
                    </a:lnTo>
                    <a:lnTo>
                      <a:pt x="0" y="3"/>
                    </a:lnTo>
                    <a:lnTo>
                      <a:pt x="10" y="1"/>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61" name="Line 3283"/>
              <p:cNvSpPr>
                <a:spLocks noChangeShapeType="1"/>
              </p:cNvSpPr>
              <p:nvPr/>
            </p:nvSpPr>
            <p:spPr bwMode="auto">
              <a:xfrm flipH="1" flipV="1">
                <a:off x="4866" y="2307"/>
                <a:ext cx="2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62" name="Freeform 3284"/>
              <p:cNvSpPr>
                <a:spLocks/>
              </p:cNvSpPr>
              <p:nvPr/>
            </p:nvSpPr>
            <p:spPr bwMode="auto">
              <a:xfrm>
                <a:off x="4843" y="2306"/>
                <a:ext cx="25" cy="21"/>
              </a:xfrm>
              <a:custGeom>
                <a:avLst/>
                <a:gdLst>
                  <a:gd name="T0" fmla="*/ 24 w 25"/>
                  <a:gd name="T1" fmla="*/ 20 h 21"/>
                  <a:gd name="T2" fmla="*/ 24 w 25"/>
                  <a:gd name="T3" fmla="*/ 0 h 21"/>
                  <a:gd name="T4" fmla="*/ 0 w 25"/>
                  <a:gd name="T5" fmla="*/ 10 h 21"/>
                  <a:gd name="T6" fmla="*/ 0 60000 65536"/>
                  <a:gd name="T7" fmla="*/ 0 60000 65536"/>
                  <a:gd name="T8" fmla="*/ 0 60000 65536"/>
                  <a:gd name="T9" fmla="*/ 0 w 25"/>
                  <a:gd name="T10" fmla="*/ 0 h 21"/>
                  <a:gd name="T11" fmla="*/ 25 w 25"/>
                  <a:gd name="T12" fmla="*/ 21 h 21"/>
                </a:gdLst>
                <a:ahLst/>
                <a:cxnLst>
                  <a:cxn ang="T6">
                    <a:pos x="T0" y="T1"/>
                  </a:cxn>
                  <a:cxn ang="T7">
                    <a:pos x="T2" y="T3"/>
                  </a:cxn>
                  <a:cxn ang="T8">
                    <a:pos x="T4" y="T5"/>
                  </a:cxn>
                </a:cxnLst>
                <a:rect l="T9" t="T10" r="T11" b="T12"/>
                <a:pathLst>
                  <a:path w="25" h="21">
                    <a:moveTo>
                      <a:pt x="24" y="20"/>
                    </a:moveTo>
                    <a:lnTo>
                      <a:pt x="24" y="0"/>
                    </a:lnTo>
                    <a:lnTo>
                      <a:pt x="0" y="1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63" name="Line 3285"/>
              <p:cNvSpPr>
                <a:spLocks noChangeShapeType="1"/>
              </p:cNvSpPr>
              <p:nvPr/>
            </p:nvSpPr>
            <p:spPr bwMode="auto">
              <a:xfrm>
                <a:off x="4861" y="2308"/>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64" name="Freeform 3286"/>
              <p:cNvSpPr>
                <a:spLocks/>
              </p:cNvSpPr>
              <p:nvPr/>
            </p:nvSpPr>
            <p:spPr bwMode="auto">
              <a:xfrm>
                <a:off x="4876" y="2318"/>
                <a:ext cx="21" cy="26"/>
              </a:xfrm>
              <a:custGeom>
                <a:avLst/>
                <a:gdLst>
                  <a:gd name="T0" fmla="*/ 20 w 21"/>
                  <a:gd name="T1" fmla="*/ 0 h 26"/>
                  <a:gd name="T2" fmla="*/ 10 w 21"/>
                  <a:gd name="T3" fmla="*/ 2 h 26"/>
                  <a:gd name="T4" fmla="*/ 0 w 21"/>
                  <a:gd name="T5" fmla="*/ 5 h 26"/>
                  <a:gd name="T6" fmla="*/ 10 w 21"/>
                  <a:gd name="T7" fmla="*/ 8 h 26"/>
                  <a:gd name="T8" fmla="*/ 20 w 21"/>
                  <a:gd name="T9" fmla="*/ 11 h 26"/>
                  <a:gd name="T10" fmla="*/ 0 w 21"/>
                  <a:gd name="T11" fmla="*/ 25 h 26"/>
                  <a:gd name="T12" fmla="*/ 0 60000 65536"/>
                  <a:gd name="T13" fmla="*/ 0 60000 65536"/>
                  <a:gd name="T14" fmla="*/ 0 60000 65536"/>
                  <a:gd name="T15" fmla="*/ 0 60000 65536"/>
                  <a:gd name="T16" fmla="*/ 0 60000 65536"/>
                  <a:gd name="T17" fmla="*/ 0 60000 65536"/>
                  <a:gd name="T18" fmla="*/ 0 w 21"/>
                  <a:gd name="T19" fmla="*/ 0 h 26"/>
                  <a:gd name="T20" fmla="*/ 21 w 21"/>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21" h="26">
                    <a:moveTo>
                      <a:pt x="20" y="0"/>
                    </a:moveTo>
                    <a:lnTo>
                      <a:pt x="10" y="2"/>
                    </a:lnTo>
                    <a:lnTo>
                      <a:pt x="0" y="5"/>
                    </a:lnTo>
                    <a:lnTo>
                      <a:pt x="10" y="8"/>
                    </a:lnTo>
                    <a:lnTo>
                      <a:pt x="20" y="11"/>
                    </a:lnTo>
                    <a:lnTo>
                      <a:pt x="0" y="25"/>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65" name="Freeform 3287"/>
              <p:cNvSpPr>
                <a:spLocks/>
              </p:cNvSpPr>
              <p:nvPr/>
            </p:nvSpPr>
            <p:spPr bwMode="auto">
              <a:xfrm>
                <a:off x="4872" y="2343"/>
                <a:ext cx="21" cy="26"/>
              </a:xfrm>
              <a:custGeom>
                <a:avLst/>
                <a:gdLst>
                  <a:gd name="T0" fmla="*/ 20 w 21"/>
                  <a:gd name="T1" fmla="*/ 0 h 26"/>
                  <a:gd name="T2" fmla="*/ 10 w 21"/>
                  <a:gd name="T3" fmla="*/ 1 h 26"/>
                  <a:gd name="T4" fmla="*/ 0 w 21"/>
                  <a:gd name="T5" fmla="*/ 5 h 26"/>
                  <a:gd name="T6" fmla="*/ 10 w 21"/>
                  <a:gd name="T7" fmla="*/ 8 h 26"/>
                  <a:gd name="T8" fmla="*/ 20 w 21"/>
                  <a:gd name="T9" fmla="*/ 12 h 26"/>
                  <a:gd name="T10" fmla="*/ 10 w 21"/>
                  <a:gd name="T11" fmla="*/ 25 h 26"/>
                  <a:gd name="T12" fmla="*/ 0 60000 65536"/>
                  <a:gd name="T13" fmla="*/ 0 60000 65536"/>
                  <a:gd name="T14" fmla="*/ 0 60000 65536"/>
                  <a:gd name="T15" fmla="*/ 0 60000 65536"/>
                  <a:gd name="T16" fmla="*/ 0 60000 65536"/>
                  <a:gd name="T17" fmla="*/ 0 60000 65536"/>
                  <a:gd name="T18" fmla="*/ 0 w 21"/>
                  <a:gd name="T19" fmla="*/ 0 h 26"/>
                  <a:gd name="T20" fmla="*/ 21 w 21"/>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21" h="26">
                    <a:moveTo>
                      <a:pt x="20" y="0"/>
                    </a:moveTo>
                    <a:lnTo>
                      <a:pt x="10" y="1"/>
                    </a:lnTo>
                    <a:lnTo>
                      <a:pt x="0" y="5"/>
                    </a:lnTo>
                    <a:lnTo>
                      <a:pt x="10" y="8"/>
                    </a:lnTo>
                    <a:lnTo>
                      <a:pt x="20" y="12"/>
                    </a:lnTo>
                    <a:lnTo>
                      <a:pt x="10" y="25"/>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66" name="Line 3288"/>
              <p:cNvSpPr>
                <a:spLocks noChangeShapeType="1"/>
              </p:cNvSpPr>
              <p:nvPr/>
            </p:nvSpPr>
            <p:spPr bwMode="auto">
              <a:xfrm flipV="1">
                <a:off x="4824" y="2380"/>
                <a:ext cx="2"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67" name="Freeform 3289"/>
              <p:cNvSpPr>
                <a:spLocks/>
              </p:cNvSpPr>
              <p:nvPr/>
            </p:nvSpPr>
            <p:spPr bwMode="auto">
              <a:xfrm>
                <a:off x="4825" y="2345"/>
                <a:ext cx="21" cy="33"/>
              </a:xfrm>
              <a:custGeom>
                <a:avLst/>
                <a:gdLst>
                  <a:gd name="T0" fmla="*/ 0 w 21"/>
                  <a:gd name="T1" fmla="*/ 32 h 33"/>
                  <a:gd name="T2" fmla="*/ 11 w 21"/>
                  <a:gd name="T3" fmla="*/ 20 h 33"/>
                  <a:gd name="T4" fmla="*/ 7 w 21"/>
                  <a:gd name="T5" fmla="*/ 18 h 33"/>
                  <a:gd name="T6" fmla="*/ 3 w 21"/>
                  <a:gd name="T7" fmla="*/ 14 h 33"/>
                  <a:gd name="T8" fmla="*/ 7 w 21"/>
                  <a:gd name="T9" fmla="*/ 8 h 33"/>
                  <a:gd name="T10" fmla="*/ 11 w 21"/>
                  <a:gd name="T11" fmla="*/ 3 h 33"/>
                  <a:gd name="T12" fmla="*/ 20 w 21"/>
                  <a:gd name="T13" fmla="*/ 0 h 33"/>
                  <a:gd name="T14" fmla="*/ 0 60000 65536"/>
                  <a:gd name="T15" fmla="*/ 0 60000 65536"/>
                  <a:gd name="T16" fmla="*/ 0 60000 65536"/>
                  <a:gd name="T17" fmla="*/ 0 60000 65536"/>
                  <a:gd name="T18" fmla="*/ 0 60000 65536"/>
                  <a:gd name="T19" fmla="*/ 0 60000 65536"/>
                  <a:gd name="T20" fmla="*/ 0 60000 65536"/>
                  <a:gd name="T21" fmla="*/ 0 w 21"/>
                  <a:gd name="T22" fmla="*/ 0 h 33"/>
                  <a:gd name="T23" fmla="*/ 21 w 21"/>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33">
                    <a:moveTo>
                      <a:pt x="0" y="32"/>
                    </a:moveTo>
                    <a:lnTo>
                      <a:pt x="11" y="20"/>
                    </a:lnTo>
                    <a:lnTo>
                      <a:pt x="7" y="18"/>
                    </a:lnTo>
                    <a:lnTo>
                      <a:pt x="3" y="14"/>
                    </a:lnTo>
                    <a:lnTo>
                      <a:pt x="7" y="8"/>
                    </a:lnTo>
                    <a:lnTo>
                      <a:pt x="11" y="3"/>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68" name="Freeform 3290"/>
              <p:cNvSpPr>
                <a:spLocks/>
              </p:cNvSpPr>
              <p:nvPr/>
            </p:nvSpPr>
            <p:spPr bwMode="auto">
              <a:xfrm>
                <a:off x="4831" y="2321"/>
                <a:ext cx="21" cy="23"/>
              </a:xfrm>
              <a:custGeom>
                <a:avLst/>
                <a:gdLst>
                  <a:gd name="T0" fmla="*/ 6 w 21"/>
                  <a:gd name="T1" fmla="*/ 22 h 23"/>
                  <a:gd name="T2" fmla="*/ 12 w 21"/>
                  <a:gd name="T3" fmla="*/ 19 h 23"/>
                  <a:gd name="T4" fmla="*/ 6 w 21"/>
                  <a:gd name="T5" fmla="*/ 14 h 23"/>
                  <a:gd name="T6" fmla="*/ 0 w 21"/>
                  <a:gd name="T7" fmla="*/ 9 h 23"/>
                  <a:gd name="T8" fmla="*/ 6 w 21"/>
                  <a:gd name="T9" fmla="*/ 4 h 23"/>
                  <a:gd name="T10" fmla="*/ 20 w 21"/>
                  <a:gd name="T11" fmla="*/ 0 h 23"/>
                  <a:gd name="T12" fmla="*/ 0 60000 65536"/>
                  <a:gd name="T13" fmla="*/ 0 60000 65536"/>
                  <a:gd name="T14" fmla="*/ 0 60000 65536"/>
                  <a:gd name="T15" fmla="*/ 0 60000 65536"/>
                  <a:gd name="T16" fmla="*/ 0 60000 65536"/>
                  <a:gd name="T17" fmla="*/ 0 60000 65536"/>
                  <a:gd name="T18" fmla="*/ 0 w 21"/>
                  <a:gd name="T19" fmla="*/ 0 h 23"/>
                  <a:gd name="T20" fmla="*/ 21 w 21"/>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21" h="23">
                    <a:moveTo>
                      <a:pt x="6" y="22"/>
                    </a:moveTo>
                    <a:lnTo>
                      <a:pt x="12" y="19"/>
                    </a:lnTo>
                    <a:lnTo>
                      <a:pt x="6" y="14"/>
                    </a:lnTo>
                    <a:lnTo>
                      <a:pt x="0" y="9"/>
                    </a:lnTo>
                    <a:lnTo>
                      <a:pt x="6" y="4"/>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69" name="Line 3291"/>
              <p:cNvSpPr>
                <a:spLocks noChangeShapeType="1"/>
              </p:cNvSpPr>
              <p:nvPr/>
            </p:nvSpPr>
            <p:spPr bwMode="auto">
              <a:xfrm flipV="1">
                <a:off x="4840" y="2316"/>
                <a:ext cx="1"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70" name="Freeform 3292"/>
              <p:cNvSpPr>
                <a:spLocks/>
              </p:cNvSpPr>
              <p:nvPr/>
            </p:nvSpPr>
            <p:spPr bwMode="auto">
              <a:xfrm>
                <a:off x="4754" y="2310"/>
                <a:ext cx="88" cy="26"/>
              </a:xfrm>
              <a:custGeom>
                <a:avLst/>
                <a:gdLst>
                  <a:gd name="T0" fmla="*/ 78 w 88"/>
                  <a:gd name="T1" fmla="*/ 0 h 26"/>
                  <a:gd name="T2" fmla="*/ 87 w 88"/>
                  <a:gd name="T3" fmla="*/ 3 h 26"/>
                  <a:gd name="T4" fmla="*/ 72 w 88"/>
                  <a:gd name="T5" fmla="*/ 7 h 26"/>
                  <a:gd name="T6" fmla="*/ 55 w 88"/>
                  <a:gd name="T7" fmla="*/ 10 h 26"/>
                  <a:gd name="T8" fmla="*/ 22 w 88"/>
                  <a:gd name="T9" fmla="*/ 13 h 26"/>
                  <a:gd name="T10" fmla="*/ 0 w 88"/>
                  <a:gd name="T11" fmla="*/ 25 h 26"/>
                  <a:gd name="T12" fmla="*/ 39 w 88"/>
                  <a:gd name="T13" fmla="*/ 20 h 26"/>
                  <a:gd name="T14" fmla="*/ 0 60000 65536"/>
                  <a:gd name="T15" fmla="*/ 0 60000 65536"/>
                  <a:gd name="T16" fmla="*/ 0 60000 65536"/>
                  <a:gd name="T17" fmla="*/ 0 60000 65536"/>
                  <a:gd name="T18" fmla="*/ 0 60000 65536"/>
                  <a:gd name="T19" fmla="*/ 0 60000 65536"/>
                  <a:gd name="T20" fmla="*/ 0 60000 65536"/>
                  <a:gd name="T21" fmla="*/ 0 w 88"/>
                  <a:gd name="T22" fmla="*/ 0 h 26"/>
                  <a:gd name="T23" fmla="*/ 88 w 88"/>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26">
                    <a:moveTo>
                      <a:pt x="78" y="0"/>
                    </a:moveTo>
                    <a:lnTo>
                      <a:pt x="87" y="3"/>
                    </a:lnTo>
                    <a:lnTo>
                      <a:pt x="72" y="7"/>
                    </a:lnTo>
                    <a:lnTo>
                      <a:pt x="55" y="10"/>
                    </a:lnTo>
                    <a:lnTo>
                      <a:pt x="22" y="13"/>
                    </a:lnTo>
                    <a:lnTo>
                      <a:pt x="0" y="25"/>
                    </a:lnTo>
                    <a:lnTo>
                      <a:pt x="39"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71" name="Line 3293"/>
              <p:cNvSpPr>
                <a:spLocks noChangeShapeType="1"/>
              </p:cNvSpPr>
              <p:nvPr/>
            </p:nvSpPr>
            <p:spPr bwMode="auto">
              <a:xfrm flipH="1" flipV="1">
                <a:off x="4753" y="2301"/>
                <a:ext cx="20" cy="2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72" name="Freeform 3294"/>
              <p:cNvSpPr>
                <a:spLocks/>
              </p:cNvSpPr>
              <p:nvPr/>
            </p:nvSpPr>
            <p:spPr bwMode="auto">
              <a:xfrm>
                <a:off x="4746" y="2285"/>
                <a:ext cx="37" cy="21"/>
              </a:xfrm>
              <a:custGeom>
                <a:avLst/>
                <a:gdLst>
                  <a:gd name="T0" fmla="*/ 0 w 37"/>
                  <a:gd name="T1" fmla="*/ 20 h 21"/>
                  <a:gd name="T2" fmla="*/ 19 w 37"/>
                  <a:gd name="T3" fmla="*/ 10 h 21"/>
                  <a:gd name="T4" fmla="*/ 36 w 37"/>
                  <a:gd name="T5" fmla="*/ 0 h 21"/>
                  <a:gd name="T6" fmla="*/ 0 60000 65536"/>
                  <a:gd name="T7" fmla="*/ 0 60000 65536"/>
                  <a:gd name="T8" fmla="*/ 0 60000 65536"/>
                  <a:gd name="T9" fmla="*/ 0 w 37"/>
                  <a:gd name="T10" fmla="*/ 0 h 21"/>
                  <a:gd name="T11" fmla="*/ 37 w 37"/>
                  <a:gd name="T12" fmla="*/ 21 h 21"/>
                </a:gdLst>
                <a:ahLst/>
                <a:cxnLst>
                  <a:cxn ang="T6">
                    <a:pos x="T0" y="T1"/>
                  </a:cxn>
                  <a:cxn ang="T7">
                    <a:pos x="T2" y="T3"/>
                  </a:cxn>
                  <a:cxn ang="T8">
                    <a:pos x="T4" y="T5"/>
                  </a:cxn>
                </a:cxnLst>
                <a:rect l="T9" t="T10" r="T11" b="T12"/>
                <a:pathLst>
                  <a:path w="37" h="21">
                    <a:moveTo>
                      <a:pt x="0" y="20"/>
                    </a:moveTo>
                    <a:lnTo>
                      <a:pt x="19" y="10"/>
                    </a:lnTo>
                    <a:lnTo>
                      <a:pt x="36"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73" name="Line 3295"/>
              <p:cNvSpPr>
                <a:spLocks noChangeShapeType="1"/>
              </p:cNvSpPr>
              <p:nvPr/>
            </p:nvSpPr>
            <p:spPr bwMode="auto">
              <a:xfrm flipH="1">
                <a:off x="4737" y="2277"/>
                <a:ext cx="25"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74" name="Freeform 3296"/>
              <p:cNvSpPr>
                <a:spLocks/>
              </p:cNvSpPr>
              <p:nvPr/>
            </p:nvSpPr>
            <p:spPr bwMode="auto">
              <a:xfrm>
                <a:off x="4737" y="2280"/>
                <a:ext cx="21" cy="21"/>
              </a:xfrm>
              <a:custGeom>
                <a:avLst/>
                <a:gdLst>
                  <a:gd name="T0" fmla="*/ 0 w 21"/>
                  <a:gd name="T1" fmla="*/ 20 h 21"/>
                  <a:gd name="T2" fmla="*/ 10 w 21"/>
                  <a:gd name="T3" fmla="*/ 0 h 21"/>
                  <a:gd name="T4" fmla="*/ 20 w 21"/>
                  <a:gd name="T5" fmla="*/ 20 h 21"/>
                  <a:gd name="T6" fmla="*/ 5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20"/>
                    </a:moveTo>
                    <a:lnTo>
                      <a:pt x="10" y="0"/>
                    </a:lnTo>
                    <a:lnTo>
                      <a:pt x="20" y="20"/>
                    </a:lnTo>
                    <a:lnTo>
                      <a:pt x="5"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75" name="Freeform 3297"/>
              <p:cNvSpPr>
                <a:spLocks/>
              </p:cNvSpPr>
              <p:nvPr/>
            </p:nvSpPr>
            <p:spPr bwMode="auto">
              <a:xfrm>
                <a:off x="4740" y="2282"/>
                <a:ext cx="21" cy="21"/>
              </a:xfrm>
              <a:custGeom>
                <a:avLst/>
                <a:gdLst>
                  <a:gd name="T0" fmla="*/ 0 w 21"/>
                  <a:gd name="T1" fmla="*/ 0 h 21"/>
                  <a:gd name="T2" fmla="*/ 20 w 21"/>
                  <a:gd name="T3" fmla="*/ 0 h 21"/>
                  <a:gd name="T4" fmla="*/ 3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0"/>
                    </a:moveTo>
                    <a:lnTo>
                      <a:pt x="20" y="0"/>
                    </a:lnTo>
                    <a:lnTo>
                      <a:pt x="3"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76" name="Freeform 3298"/>
              <p:cNvSpPr>
                <a:spLocks/>
              </p:cNvSpPr>
              <p:nvPr/>
            </p:nvSpPr>
            <p:spPr bwMode="auto">
              <a:xfrm>
                <a:off x="4755" y="2277"/>
                <a:ext cx="21" cy="21"/>
              </a:xfrm>
              <a:custGeom>
                <a:avLst/>
                <a:gdLst>
                  <a:gd name="T0" fmla="*/ 10 w 21"/>
                  <a:gd name="T1" fmla="*/ 16 h 21"/>
                  <a:gd name="T2" fmla="*/ 2 w 21"/>
                  <a:gd name="T3" fmla="*/ 13 h 21"/>
                  <a:gd name="T4" fmla="*/ 2 w 21"/>
                  <a:gd name="T5" fmla="*/ 5 h 21"/>
                  <a:gd name="T6" fmla="*/ 2 w 21"/>
                  <a:gd name="T7" fmla="*/ 0 h 21"/>
                  <a:gd name="T8" fmla="*/ 6 w 21"/>
                  <a:gd name="T9" fmla="*/ 5 h 21"/>
                  <a:gd name="T10" fmla="*/ 10 w 21"/>
                  <a:gd name="T11" fmla="*/ 13 h 21"/>
                  <a:gd name="T12" fmla="*/ 16 w 21"/>
                  <a:gd name="T13" fmla="*/ 13 h 21"/>
                  <a:gd name="T14" fmla="*/ 16 w 21"/>
                  <a:gd name="T15" fmla="*/ 16 h 21"/>
                  <a:gd name="T16" fmla="*/ 20 w 21"/>
                  <a:gd name="T17" fmla="*/ 16 h 21"/>
                  <a:gd name="T18" fmla="*/ 16 w 21"/>
                  <a:gd name="T19" fmla="*/ 16 h 21"/>
                  <a:gd name="T20" fmla="*/ 12 w 21"/>
                  <a:gd name="T21" fmla="*/ 16 h 21"/>
                  <a:gd name="T22" fmla="*/ 16 w 21"/>
                  <a:gd name="T23" fmla="*/ 20 h 21"/>
                  <a:gd name="T24" fmla="*/ 12 w 21"/>
                  <a:gd name="T25" fmla="*/ 20 h 21"/>
                  <a:gd name="T26" fmla="*/ 10 w 21"/>
                  <a:gd name="T27" fmla="*/ 20 h 21"/>
                  <a:gd name="T28" fmla="*/ 6 w 21"/>
                  <a:gd name="T29" fmla="*/ 20 h 21"/>
                  <a:gd name="T30" fmla="*/ 2 w 21"/>
                  <a:gd name="T31" fmla="*/ 20 h 21"/>
                  <a:gd name="T32" fmla="*/ 0 w 21"/>
                  <a:gd name="T33" fmla="*/ 16 h 21"/>
                  <a:gd name="T34" fmla="*/ 10 w 21"/>
                  <a:gd name="T35" fmla="*/ 16 h 2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21"/>
                  <a:gd name="T56" fmla="*/ 21 w 21"/>
                  <a:gd name="T57" fmla="*/ 21 h 2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21">
                    <a:moveTo>
                      <a:pt x="10" y="16"/>
                    </a:moveTo>
                    <a:lnTo>
                      <a:pt x="2" y="13"/>
                    </a:lnTo>
                    <a:lnTo>
                      <a:pt x="2" y="5"/>
                    </a:lnTo>
                    <a:lnTo>
                      <a:pt x="2" y="0"/>
                    </a:lnTo>
                    <a:lnTo>
                      <a:pt x="6" y="5"/>
                    </a:lnTo>
                    <a:lnTo>
                      <a:pt x="10" y="13"/>
                    </a:lnTo>
                    <a:lnTo>
                      <a:pt x="16" y="13"/>
                    </a:lnTo>
                    <a:lnTo>
                      <a:pt x="16" y="16"/>
                    </a:lnTo>
                    <a:lnTo>
                      <a:pt x="20" y="16"/>
                    </a:lnTo>
                    <a:lnTo>
                      <a:pt x="16" y="16"/>
                    </a:lnTo>
                    <a:lnTo>
                      <a:pt x="12" y="16"/>
                    </a:lnTo>
                    <a:lnTo>
                      <a:pt x="16" y="20"/>
                    </a:lnTo>
                    <a:lnTo>
                      <a:pt x="12" y="20"/>
                    </a:lnTo>
                    <a:lnTo>
                      <a:pt x="10" y="20"/>
                    </a:lnTo>
                    <a:lnTo>
                      <a:pt x="6" y="20"/>
                    </a:lnTo>
                    <a:lnTo>
                      <a:pt x="2" y="20"/>
                    </a:lnTo>
                    <a:lnTo>
                      <a:pt x="0" y="16"/>
                    </a:lnTo>
                    <a:lnTo>
                      <a:pt x="10" y="16"/>
                    </a:lnTo>
                  </a:path>
                </a:pathLst>
              </a:custGeom>
              <a:solidFill>
                <a:schemeClr val="folHlink"/>
              </a:solidFill>
              <a:ln w="12700" cap="rnd">
                <a:solidFill>
                  <a:srgbClr val="000000"/>
                </a:solidFill>
                <a:round/>
                <a:headEnd/>
                <a:tailEnd/>
              </a:ln>
            </p:spPr>
            <p:txBody>
              <a:bodyPr/>
              <a:lstStyle/>
              <a:p>
                <a:endParaRPr lang="zh-CN" altLang="en-US"/>
              </a:p>
            </p:txBody>
          </p:sp>
          <p:sp>
            <p:nvSpPr>
              <p:cNvPr id="72277" name="Line 3299"/>
              <p:cNvSpPr>
                <a:spLocks noChangeShapeType="1"/>
              </p:cNvSpPr>
              <p:nvPr/>
            </p:nvSpPr>
            <p:spPr bwMode="auto">
              <a:xfrm flipV="1">
                <a:off x="4753" y="2297"/>
                <a:ext cx="14"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78" name="Freeform 3300"/>
              <p:cNvSpPr>
                <a:spLocks/>
              </p:cNvSpPr>
              <p:nvPr/>
            </p:nvSpPr>
            <p:spPr bwMode="auto">
              <a:xfrm>
                <a:off x="4756" y="2288"/>
                <a:ext cx="36" cy="34"/>
              </a:xfrm>
              <a:custGeom>
                <a:avLst/>
                <a:gdLst>
                  <a:gd name="T0" fmla="*/ 0 w 36"/>
                  <a:gd name="T1" fmla="*/ 0 h 34"/>
                  <a:gd name="T2" fmla="*/ 35 w 36"/>
                  <a:gd name="T3" fmla="*/ 30 h 34"/>
                  <a:gd name="T4" fmla="*/ 15 w 36"/>
                  <a:gd name="T5" fmla="*/ 33 h 34"/>
                  <a:gd name="T6" fmla="*/ 0 60000 65536"/>
                  <a:gd name="T7" fmla="*/ 0 60000 65536"/>
                  <a:gd name="T8" fmla="*/ 0 60000 65536"/>
                  <a:gd name="T9" fmla="*/ 0 w 36"/>
                  <a:gd name="T10" fmla="*/ 0 h 34"/>
                  <a:gd name="T11" fmla="*/ 36 w 36"/>
                  <a:gd name="T12" fmla="*/ 34 h 34"/>
                </a:gdLst>
                <a:ahLst/>
                <a:cxnLst>
                  <a:cxn ang="T6">
                    <a:pos x="T0" y="T1"/>
                  </a:cxn>
                  <a:cxn ang="T7">
                    <a:pos x="T2" y="T3"/>
                  </a:cxn>
                  <a:cxn ang="T8">
                    <a:pos x="T4" y="T5"/>
                  </a:cxn>
                </a:cxnLst>
                <a:rect l="T9" t="T10" r="T11" b="T12"/>
                <a:pathLst>
                  <a:path w="36" h="34">
                    <a:moveTo>
                      <a:pt x="0" y="0"/>
                    </a:moveTo>
                    <a:lnTo>
                      <a:pt x="35" y="30"/>
                    </a:lnTo>
                    <a:lnTo>
                      <a:pt x="15" y="33"/>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79" name="Freeform 3301"/>
              <p:cNvSpPr>
                <a:spLocks/>
              </p:cNvSpPr>
              <p:nvPr/>
            </p:nvSpPr>
            <p:spPr bwMode="auto">
              <a:xfrm>
                <a:off x="4758" y="2276"/>
                <a:ext cx="77" cy="36"/>
              </a:xfrm>
              <a:custGeom>
                <a:avLst/>
                <a:gdLst>
                  <a:gd name="T0" fmla="*/ 76 w 77"/>
                  <a:gd name="T1" fmla="*/ 32 h 36"/>
                  <a:gd name="T2" fmla="*/ 71 w 77"/>
                  <a:gd name="T3" fmla="*/ 35 h 36"/>
                  <a:gd name="T4" fmla="*/ 69 w 77"/>
                  <a:gd name="T5" fmla="*/ 35 h 36"/>
                  <a:gd name="T6" fmla="*/ 67 w 77"/>
                  <a:gd name="T7" fmla="*/ 35 h 36"/>
                  <a:gd name="T8" fmla="*/ 0 w 77"/>
                  <a:gd name="T9" fmla="*/ 0 h 36"/>
                  <a:gd name="T10" fmla="*/ 0 60000 65536"/>
                  <a:gd name="T11" fmla="*/ 0 60000 65536"/>
                  <a:gd name="T12" fmla="*/ 0 60000 65536"/>
                  <a:gd name="T13" fmla="*/ 0 60000 65536"/>
                  <a:gd name="T14" fmla="*/ 0 60000 65536"/>
                  <a:gd name="T15" fmla="*/ 0 w 77"/>
                  <a:gd name="T16" fmla="*/ 0 h 36"/>
                  <a:gd name="T17" fmla="*/ 77 w 77"/>
                  <a:gd name="T18" fmla="*/ 36 h 36"/>
                </a:gdLst>
                <a:ahLst/>
                <a:cxnLst>
                  <a:cxn ang="T10">
                    <a:pos x="T0" y="T1"/>
                  </a:cxn>
                  <a:cxn ang="T11">
                    <a:pos x="T2" y="T3"/>
                  </a:cxn>
                  <a:cxn ang="T12">
                    <a:pos x="T4" y="T5"/>
                  </a:cxn>
                  <a:cxn ang="T13">
                    <a:pos x="T6" y="T7"/>
                  </a:cxn>
                  <a:cxn ang="T14">
                    <a:pos x="T8" y="T9"/>
                  </a:cxn>
                </a:cxnLst>
                <a:rect l="T15" t="T16" r="T17" b="T18"/>
                <a:pathLst>
                  <a:path w="77" h="36">
                    <a:moveTo>
                      <a:pt x="76" y="32"/>
                    </a:moveTo>
                    <a:lnTo>
                      <a:pt x="71" y="35"/>
                    </a:lnTo>
                    <a:lnTo>
                      <a:pt x="69" y="35"/>
                    </a:lnTo>
                    <a:lnTo>
                      <a:pt x="67" y="35"/>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80" name="Freeform 3302"/>
              <p:cNvSpPr>
                <a:spLocks/>
              </p:cNvSpPr>
              <p:nvPr/>
            </p:nvSpPr>
            <p:spPr bwMode="auto">
              <a:xfrm>
                <a:off x="4786" y="2331"/>
                <a:ext cx="21" cy="21"/>
              </a:xfrm>
              <a:custGeom>
                <a:avLst/>
                <a:gdLst>
                  <a:gd name="T0" fmla="*/ 12 w 21"/>
                  <a:gd name="T1" fmla="*/ 0 h 21"/>
                  <a:gd name="T2" fmla="*/ 6 w 21"/>
                  <a:gd name="T3" fmla="*/ 5 h 21"/>
                  <a:gd name="T4" fmla="*/ 0 w 21"/>
                  <a:gd name="T5" fmla="*/ 10 h 21"/>
                  <a:gd name="T6" fmla="*/ 6 w 21"/>
                  <a:gd name="T7" fmla="*/ 16 h 21"/>
                  <a:gd name="T8" fmla="*/ 12 w 21"/>
                  <a:gd name="T9" fmla="*/ 18 h 21"/>
                  <a:gd name="T10" fmla="*/ 20 w 21"/>
                  <a:gd name="T11" fmla="*/ 20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12" y="0"/>
                    </a:moveTo>
                    <a:lnTo>
                      <a:pt x="6" y="5"/>
                    </a:lnTo>
                    <a:lnTo>
                      <a:pt x="0" y="10"/>
                    </a:lnTo>
                    <a:lnTo>
                      <a:pt x="6" y="16"/>
                    </a:lnTo>
                    <a:lnTo>
                      <a:pt x="12" y="18"/>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81" name="Freeform 3303"/>
              <p:cNvSpPr>
                <a:spLocks/>
              </p:cNvSpPr>
              <p:nvPr/>
            </p:nvSpPr>
            <p:spPr bwMode="auto">
              <a:xfrm>
                <a:off x="4785" y="2352"/>
                <a:ext cx="21" cy="21"/>
              </a:xfrm>
              <a:custGeom>
                <a:avLst/>
                <a:gdLst>
                  <a:gd name="T0" fmla="*/ 20 w 21"/>
                  <a:gd name="T1" fmla="*/ 0 h 21"/>
                  <a:gd name="T2" fmla="*/ 0 w 21"/>
                  <a:gd name="T3" fmla="*/ 10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0"/>
                    </a:moveTo>
                    <a:lnTo>
                      <a:pt x="0" y="1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82" name="Freeform 3304"/>
              <p:cNvSpPr>
                <a:spLocks/>
              </p:cNvSpPr>
              <p:nvPr/>
            </p:nvSpPr>
            <p:spPr bwMode="auto">
              <a:xfrm>
                <a:off x="4788" y="2351"/>
                <a:ext cx="21" cy="21"/>
              </a:xfrm>
              <a:custGeom>
                <a:avLst/>
                <a:gdLst>
                  <a:gd name="T0" fmla="*/ 20 w 21"/>
                  <a:gd name="T1" fmla="*/ 0 h 21"/>
                  <a:gd name="T2" fmla="*/ 0 w 21"/>
                  <a:gd name="T3" fmla="*/ 5 h 21"/>
                  <a:gd name="T4" fmla="*/ 0 w 21"/>
                  <a:gd name="T5" fmla="*/ 7 h 21"/>
                  <a:gd name="T6" fmla="*/ 0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0" y="0"/>
                    </a:moveTo>
                    <a:lnTo>
                      <a:pt x="0" y="5"/>
                    </a:lnTo>
                    <a:lnTo>
                      <a:pt x="0" y="7"/>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83" name="Freeform 3305"/>
              <p:cNvSpPr>
                <a:spLocks/>
              </p:cNvSpPr>
              <p:nvPr/>
            </p:nvSpPr>
            <p:spPr bwMode="auto">
              <a:xfrm>
                <a:off x="4792" y="2350"/>
                <a:ext cx="21" cy="21"/>
              </a:xfrm>
              <a:custGeom>
                <a:avLst/>
                <a:gdLst>
                  <a:gd name="T0" fmla="*/ 0 w 21"/>
                  <a:gd name="T1" fmla="*/ 20 h 21"/>
                  <a:gd name="T2" fmla="*/ 0 w 21"/>
                  <a:gd name="T3" fmla="*/ 15 h 21"/>
                  <a:gd name="T4" fmla="*/ 0 w 21"/>
                  <a:gd name="T5" fmla="*/ 10 h 21"/>
                  <a:gd name="T6" fmla="*/ 10 w 21"/>
                  <a:gd name="T7" fmla="*/ 3 h 21"/>
                  <a:gd name="T8" fmla="*/ 20 w 21"/>
                  <a:gd name="T9" fmla="*/ 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0" y="20"/>
                    </a:moveTo>
                    <a:lnTo>
                      <a:pt x="0" y="15"/>
                    </a:lnTo>
                    <a:lnTo>
                      <a:pt x="0" y="10"/>
                    </a:lnTo>
                    <a:lnTo>
                      <a:pt x="10" y="3"/>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84" name="Freeform 3306"/>
              <p:cNvSpPr>
                <a:spLocks/>
              </p:cNvSpPr>
              <p:nvPr/>
            </p:nvSpPr>
            <p:spPr bwMode="auto">
              <a:xfrm>
                <a:off x="4790" y="2330"/>
                <a:ext cx="21" cy="22"/>
              </a:xfrm>
              <a:custGeom>
                <a:avLst/>
                <a:gdLst>
                  <a:gd name="T0" fmla="*/ 20 w 21"/>
                  <a:gd name="T1" fmla="*/ 21 h 22"/>
                  <a:gd name="T2" fmla="*/ 6 w 21"/>
                  <a:gd name="T3" fmla="*/ 16 h 22"/>
                  <a:gd name="T4" fmla="*/ 0 w 21"/>
                  <a:gd name="T5" fmla="*/ 11 h 22"/>
                  <a:gd name="T6" fmla="*/ 6 w 21"/>
                  <a:gd name="T7" fmla="*/ 7 h 22"/>
                  <a:gd name="T8" fmla="*/ 6 w 21"/>
                  <a:gd name="T9" fmla="*/ 4 h 22"/>
                  <a:gd name="T10" fmla="*/ 12 w 21"/>
                  <a:gd name="T11" fmla="*/ 0 h 22"/>
                  <a:gd name="T12" fmla="*/ 0 60000 65536"/>
                  <a:gd name="T13" fmla="*/ 0 60000 65536"/>
                  <a:gd name="T14" fmla="*/ 0 60000 65536"/>
                  <a:gd name="T15" fmla="*/ 0 60000 65536"/>
                  <a:gd name="T16" fmla="*/ 0 60000 65536"/>
                  <a:gd name="T17" fmla="*/ 0 60000 65536"/>
                  <a:gd name="T18" fmla="*/ 0 w 21"/>
                  <a:gd name="T19" fmla="*/ 0 h 22"/>
                  <a:gd name="T20" fmla="*/ 21 w 2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1" h="22">
                    <a:moveTo>
                      <a:pt x="20" y="21"/>
                    </a:moveTo>
                    <a:lnTo>
                      <a:pt x="6" y="16"/>
                    </a:lnTo>
                    <a:lnTo>
                      <a:pt x="0" y="11"/>
                    </a:lnTo>
                    <a:lnTo>
                      <a:pt x="6" y="7"/>
                    </a:lnTo>
                    <a:lnTo>
                      <a:pt x="6" y="4"/>
                    </a:lnTo>
                    <a:lnTo>
                      <a:pt x="12"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85" name="Line 3307"/>
              <p:cNvSpPr>
                <a:spLocks noChangeShapeType="1"/>
              </p:cNvSpPr>
              <p:nvPr/>
            </p:nvSpPr>
            <p:spPr bwMode="auto">
              <a:xfrm flipH="1">
                <a:off x="4776" y="2332"/>
                <a:ext cx="11"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86" name="Line 3308"/>
              <p:cNvSpPr>
                <a:spLocks noChangeShapeType="1"/>
              </p:cNvSpPr>
              <p:nvPr/>
            </p:nvSpPr>
            <p:spPr bwMode="auto">
              <a:xfrm flipV="1">
                <a:off x="4773" y="2336"/>
                <a:ext cx="13"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87" name="Line 3309"/>
              <p:cNvSpPr>
                <a:spLocks noChangeShapeType="1"/>
              </p:cNvSpPr>
              <p:nvPr/>
            </p:nvSpPr>
            <p:spPr bwMode="auto">
              <a:xfrm flipH="1">
                <a:off x="4773" y="2340"/>
                <a:ext cx="14"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88" name="Line 3310"/>
              <p:cNvSpPr>
                <a:spLocks noChangeShapeType="1"/>
              </p:cNvSpPr>
              <p:nvPr/>
            </p:nvSpPr>
            <p:spPr bwMode="auto">
              <a:xfrm flipV="1">
                <a:off x="4773" y="2345"/>
                <a:ext cx="14"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89" name="Line 3311"/>
              <p:cNvSpPr>
                <a:spLocks noChangeShapeType="1"/>
              </p:cNvSpPr>
              <p:nvPr/>
            </p:nvSpPr>
            <p:spPr bwMode="auto">
              <a:xfrm flipH="1">
                <a:off x="4772" y="2348"/>
                <a:ext cx="15"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90" name="Line 3312"/>
              <p:cNvSpPr>
                <a:spLocks noChangeShapeType="1"/>
              </p:cNvSpPr>
              <p:nvPr/>
            </p:nvSpPr>
            <p:spPr bwMode="auto">
              <a:xfrm>
                <a:off x="4773" y="2351"/>
                <a:ext cx="15"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91" name="Line 3313"/>
              <p:cNvSpPr>
                <a:spLocks noChangeShapeType="1"/>
              </p:cNvSpPr>
              <p:nvPr/>
            </p:nvSpPr>
            <p:spPr bwMode="auto">
              <a:xfrm>
                <a:off x="4777" y="2353"/>
                <a:ext cx="6"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92" name="Line 3314"/>
              <p:cNvSpPr>
                <a:spLocks noChangeShapeType="1"/>
              </p:cNvSpPr>
              <p:nvPr/>
            </p:nvSpPr>
            <p:spPr bwMode="auto">
              <a:xfrm flipV="1">
                <a:off x="4780" y="2355"/>
                <a:ext cx="5"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93" name="Freeform 3315"/>
              <p:cNvSpPr>
                <a:spLocks/>
              </p:cNvSpPr>
              <p:nvPr/>
            </p:nvSpPr>
            <p:spPr bwMode="auto">
              <a:xfrm>
                <a:off x="4810" y="2325"/>
                <a:ext cx="21" cy="23"/>
              </a:xfrm>
              <a:custGeom>
                <a:avLst/>
                <a:gdLst>
                  <a:gd name="T0" fmla="*/ 20 w 21"/>
                  <a:gd name="T1" fmla="*/ 0 h 23"/>
                  <a:gd name="T2" fmla="*/ 10 w 21"/>
                  <a:gd name="T3" fmla="*/ 3 h 23"/>
                  <a:gd name="T4" fmla="*/ 0 w 21"/>
                  <a:gd name="T5" fmla="*/ 8 h 23"/>
                  <a:gd name="T6" fmla="*/ 0 w 21"/>
                  <a:gd name="T7" fmla="*/ 13 h 23"/>
                  <a:gd name="T8" fmla="*/ 10 w 21"/>
                  <a:gd name="T9" fmla="*/ 22 h 23"/>
                  <a:gd name="T10" fmla="*/ 0 60000 65536"/>
                  <a:gd name="T11" fmla="*/ 0 60000 65536"/>
                  <a:gd name="T12" fmla="*/ 0 60000 65536"/>
                  <a:gd name="T13" fmla="*/ 0 60000 65536"/>
                  <a:gd name="T14" fmla="*/ 0 60000 65536"/>
                  <a:gd name="T15" fmla="*/ 0 w 21"/>
                  <a:gd name="T16" fmla="*/ 0 h 23"/>
                  <a:gd name="T17" fmla="*/ 21 w 21"/>
                  <a:gd name="T18" fmla="*/ 23 h 23"/>
                </a:gdLst>
                <a:ahLst/>
                <a:cxnLst>
                  <a:cxn ang="T10">
                    <a:pos x="T0" y="T1"/>
                  </a:cxn>
                  <a:cxn ang="T11">
                    <a:pos x="T2" y="T3"/>
                  </a:cxn>
                  <a:cxn ang="T12">
                    <a:pos x="T4" y="T5"/>
                  </a:cxn>
                  <a:cxn ang="T13">
                    <a:pos x="T6" y="T7"/>
                  </a:cxn>
                  <a:cxn ang="T14">
                    <a:pos x="T8" y="T9"/>
                  </a:cxn>
                </a:cxnLst>
                <a:rect l="T15" t="T16" r="T17" b="T18"/>
                <a:pathLst>
                  <a:path w="21" h="23">
                    <a:moveTo>
                      <a:pt x="20" y="0"/>
                    </a:moveTo>
                    <a:lnTo>
                      <a:pt x="10" y="3"/>
                    </a:lnTo>
                    <a:lnTo>
                      <a:pt x="0" y="8"/>
                    </a:lnTo>
                    <a:lnTo>
                      <a:pt x="0" y="13"/>
                    </a:lnTo>
                    <a:lnTo>
                      <a:pt x="10" y="22"/>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94" name="Freeform 3316"/>
              <p:cNvSpPr>
                <a:spLocks/>
              </p:cNvSpPr>
              <p:nvPr/>
            </p:nvSpPr>
            <p:spPr bwMode="auto">
              <a:xfrm>
                <a:off x="4805" y="2347"/>
                <a:ext cx="21" cy="22"/>
              </a:xfrm>
              <a:custGeom>
                <a:avLst/>
                <a:gdLst>
                  <a:gd name="T0" fmla="*/ 20 w 21"/>
                  <a:gd name="T1" fmla="*/ 0 h 22"/>
                  <a:gd name="T2" fmla="*/ 10 w 21"/>
                  <a:gd name="T3" fmla="*/ 3 h 22"/>
                  <a:gd name="T4" fmla="*/ 5 w 21"/>
                  <a:gd name="T5" fmla="*/ 8 h 22"/>
                  <a:gd name="T6" fmla="*/ 0 w 21"/>
                  <a:gd name="T7" fmla="*/ 13 h 22"/>
                  <a:gd name="T8" fmla="*/ 5 w 21"/>
                  <a:gd name="T9" fmla="*/ 21 h 22"/>
                  <a:gd name="T10" fmla="*/ 0 60000 65536"/>
                  <a:gd name="T11" fmla="*/ 0 60000 65536"/>
                  <a:gd name="T12" fmla="*/ 0 60000 65536"/>
                  <a:gd name="T13" fmla="*/ 0 60000 65536"/>
                  <a:gd name="T14" fmla="*/ 0 60000 65536"/>
                  <a:gd name="T15" fmla="*/ 0 w 21"/>
                  <a:gd name="T16" fmla="*/ 0 h 22"/>
                  <a:gd name="T17" fmla="*/ 21 w 21"/>
                  <a:gd name="T18" fmla="*/ 22 h 22"/>
                </a:gdLst>
                <a:ahLst/>
                <a:cxnLst>
                  <a:cxn ang="T10">
                    <a:pos x="T0" y="T1"/>
                  </a:cxn>
                  <a:cxn ang="T11">
                    <a:pos x="T2" y="T3"/>
                  </a:cxn>
                  <a:cxn ang="T12">
                    <a:pos x="T4" y="T5"/>
                  </a:cxn>
                  <a:cxn ang="T13">
                    <a:pos x="T6" y="T7"/>
                  </a:cxn>
                  <a:cxn ang="T14">
                    <a:pos x="T8" y="T9"/>
                  </a:cxn>
                </a:cxnLst>
                <a:rect l="T15" t="T16" r="T17" b="T18"/>
                <a:pathLst>
                  <a:path w="21" h="22">
                    <a:moveTo>
                      <a:pt x="20" y="0"/>
                    </a:moveTo>
                    <a:lnTo>
                      <a:pt x="10" y="3"/>
                    </a:lnTo>
                    <a:lnTo>
                      <a:pt x="5" y="8"/>
                    </a:lnTo>
                    <a:lnTo>
                      <a:pt x="0" y="13"/>
                    </a:lnTo>
                    <a:lnTo>
                      <a:pt x="5" y="21"/>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95" name="Freeform 3317"/>
              <p:cNvSpPr>
                <a:spLocks/>
              </p:cNvSpPr>
              <p:nvPr/>
            </p:nvSpPr>
            <p:spPr bwMode="auto">
              <a:xfrm>
                <a:off x="4757" y="2353"/>
                <a:ext cx="72" cy="37"/>
              </a:xfrm>
              <a:custGeom>
                <a:avLst/>
                <a:gdLst>
                  <a:gd name="T0" fmla="*/ 16 w 72"/>
                  <a:gd name="T1" fmla="*/ 0 h 37"/>
                  <a:gd name="T2" fmla="*/ 71 w 72"/>
                  <a:gd name="T3" fmla="*/ 27 h 37"/>
                  <a:gd name="T4" fmla="*/ 53 w 72"/>
                  <a:gd name="T5" fmla="*/ 29 h 37"/>
                  <a:gd name="T6" fmla="*/ 36 w 72"/>
                  <a:gd name="T7" fmla="*/ 32 h 37"/>
                  <a:gd name="T8" fmla="*/ 18 w 72"/>
                  <a:gd name="T9" fmla="*/ 34 h 37"/>
                  <a:gd name="T10" fmla="*/ 0 w 72"/>
                  <a:gd name="T11" fmla="*/ 36 h 37"/>
                  <a:gd name="T12" fmla="*/ 0 60000 65536"/>
                  <a:gd name="T13" fmla="*/ 0 60000 65536"/>
                  <a:gd name="T14" fmla="*/ 0 60000 65536"/>
                  <a:gd name="T15" fmla="*/ 0 60000 65536"/>
                  <a:gd name="T16" fmla="*/ 0 60000 65536"/>
                  <a:gd name="T17" fmla="*/ 0 60000 65536"/>
                  <a:gd name="T18" fmla="*/ 0 w 72"/>
                  <a:gd name="T19" fmla="*/ 0 h 37"/>
                  <a:gd name="T20" fmla="*/ 72 w 72"/>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72" h="37">
                    <a:moveTo>
                      <a:pt x="16" y="0"/>
                    </a:moveTo>
                    <a:lnTo>
                      <a:pt x="71" y="27"/>
                    </a:lnTo>
                    <a:lnTo>
                      <a:pt x="53" y="29"/>
                    </a:lnTo>
                    <a:lnTo>
                      <a:pt x="36" y="32"/>
                    </a:lnTo>
                    <a:lnTo>
                      <a:pt x="18" y="34"/>
                    </a:lnTo>
                    <a:lnTo>
                      <a:pt x="0" y="36"/>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96" name="Freeform 3318"/>
              <p:cNvSpPr>
                <a:spLocks/>
              </p:cNvSpPr>
              <p:nvPr/>
            </p:nvSpPr>
            <p:spPr bwMode="auto">
              <a:xfrm>
                <a:off x="4732" y="2342"/>
                <a:ext cx="41" cy="42"/>
              </a:xfrm>
              <a:custGeom>
                <a:avLst/>
                <a:gdLst>
                  <a:gd name="T0" fmla="*/ 22 w 41"/>
                  <a:gd name="T1" fmla="*/ 41 h 42"/>
                  <a:gd name="T2" fmla="*/ 40 w 41"/>
                  <a:gd name="T3" fmla="*/ 39 h 42"/>
                  <a:gd name="T4" fmla="*/ 0 w 41"/>
                  <a:gd name="T5" fmla="*/ 0 h 42"/>
                  <a:gd name="T6" fmla="*/ 0 60000 65536"/>
                  <a:gd name="T7" fmla="*/ 0 60000 65536"/>
                  <a:gd name="T8" fmla="*/ 0 60000 65536"/>
                  <a:gd name="T9" fmla="*/ 0 w 41"/>
                  <a:gd name="T10" fmla="*/ 0 h 42"/>
                  <a:gd name="T11" fmla="*/ 41 w 41"/>
                  <a:gd name="T12" fmla="*/ 42 h 42"/>
                </a:gdLst>
                <a:ahLst/>
                <a:cxnLst>
                  <a:cxn ang="T6">
                    <a:pos x="T0" y="T1"/>
                  </a:cxn>
                  <a:cxn ang="T7">
                    <a:pos x="T2" y="T3"/>
                  </a:cxn>
                  <a:cxn ang="T8">
                    <a:pos x="T4" y="T5"/>
                  </a:cxn>
                </a:cxnLst>
                <a:rect l="T9" t="T10" r="T11" b="T12"/>
                <a:pathLst>
                  <a:path w="41" h="42">
                    <a:moveTo>
                      <a:pt x="22" y="41"/>
                    </a:moveTo>
                    <a:lnTo>
                      <a:pt x="40" y="39"/>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97" name="Freeform 3319"/>
              <p:cNvSpPr>
                <a:spLocks/>
              </p:cNvSpPr>
              <p:nvPr/>
            </p:nvSpPr>
            <p:spPr bwMode="auto">
              <a:xfrm>
                <a:off x="4721" y="2343"/>
                <a:ext cx="21" cy="21"/>
              </a:xfrm>
              <a:custGeom>
                <a:avLst/>
                <a:gdLst>
                  <a:gd name="T0" fmla="*/ 0 w 21"/>
                  <a:gd name="T1" fmla="*/ 0 h 21"/>
                  <a:gd name="T2" fmla="*/ 10 w 21"/>
                  <a:gd name="T3" fmla="*/ 0 h 21"/>
                  <a:gd name="T4" fmla="*/ 20 w 21"/>
                  <a:gd name="T5" fmla="*/ 0 h 21"/>
                  <a:gd name="T6" fmla="*/ 2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0"/>
                    </a:moveTo>
                    <a:lnTo>
                      <a:pt x="10" y="0"/>
                    </a:lnTo>
                    <a:lnTo>
                      <a:pt x="20" y="0"/>
                    </a:lnTo>
                    <a:lnTo>
                      <a:pt x="2"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298" name="Line 3320"/>
              <p:cNvSpPr>
                <a:spLocks noChangeShapeType="1"/>
              </p:cNvSpPr>
              <p:nvPr/>
            </p:nvSpPr>
            <p:spPr bwMode="auto">
              <a:xfrm flipV="1">
                <a:off x="4735" y="2360"/>
                <a:ext cx="15"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299" name="Freeform 3321"/>
              <p:cNvSpPr>
                <a:spLocks/>
              </p:cNvSpPr>
              <p:nvPr/>
            </p:nvSpPr>
            <p:spPr bwMode="auto">
              <a:xfrm>
                <a:off x="4721" y="2340"/>
                <a:ext cx="30" cy="21"/>
              </a:xfrm>
              <a:custGeom>
                <a:avLst/>
                <a:gdLst>
                  <a:gd name="T0" fmla="*/ 0 w 30"/>
                  <a:gd name="T1" fmla="*/ 20 h 21"/>
                  <a:gd name="T2" fmla="*/ 21 w 30"/>
                  <a:gd name="T3" fmla="*/ 12 h 21"/>
                  <a:gd name="T4" fmla="*/ 29 w 30"/>
                  <a:gd name="T5" fmla="*/ 0 h 21"/>
                  <a:gd name="T6" fmla="*/ 0 60000 65536"/>
                  <a:gd name="T7" fmla="*/ 0 60000 65536"/>
                  <a:gd name="T8" fmla="*/ 0 60000 65536"/>
                  <a:gd name="T9" fmla="*/ 0 w 30"/>
                  <a:gd name="T10" fmla="*/ 0 h 21"/>
                  <a:gd name="T11" fmla="*/ 30 w 30"/>
                  <a:gd name="T12" fmla="*/ 21 h 21"/>
                </a:gdLst>
                <a:ahLst/>
                <a:cxnLst>
                  <a:cxn ang="T6">
                    <a:pos x="T0" y="T1"/>
                  </a:cxn>
                  <a:cxn ang="T7">
                    <a:pos x="T2" y="T3"/>
                  </a:cxn>
                  <a:cxn ang="T8">
                    <a:pos x="T4" y="T5"/>
                  </a:cxn>
                </a:cxnLst>
                <a:rect l="T9" t="T10" r="T11" b="T12"/>
                <a:pathLst>
                  <a:path w="30" h="21">
                    <a:moveTo>
                      <a:pt x="0" y="20"/>
                    </a:moveTo>
                    <a:lnTo>
                      <a:pt x="21" y="12"/>
                    </a:lnTo>
                    <a:lnTo>
                      <a:pt x="29"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00" name="Freeform 3322"/>
              <p:cNvSpPr>
                <a:spLocks/>
              </p:cNvSpPr>
              <p:nvPr/>
            </p:nvSpPr>
            <p:spPr bwMode="auto">
              <a:xfrm>
                <a:off x="4718" y="2337"/>
                <a:ext cx="28" cy="21"/>
              </a:xfrm>
              <a:custGeom>
                <a:avLst/>
                <a:gdLst>
                  <a:gd name="T0" fmla="*/ 27 w 28"/>
                  <a:gd name="T1" fmla="*/ 0 h 21"/>
                  <a:gd name="T2" fmla="*/ 20 w 28"/>
                  <a:gd name="T3" fmla="*/ 10 h 21"/>
                  <a:gd name="T4" fmla="*/ 0 w 28"/>
                  <a:gd name="T5" fmla="*/ 20 h 21"/>
                  <a:gd name="T6" fmla="*/ 0 60000 65536"/>
                  <a:gd name="T7" fmla="*/ 0 60000 65536"/>
                  <a:gd name="T8" fmla="*/ 0 60000 65536"/>
                  <a:gd name="T9" fmla="*/ 0 w 28"/>
                  <a:gd name="T10" fmla="*/ 0 h 21"/>
                  <a:gd name="T11" fmla="*/ 28 w 28"/>
                  <a:gd name="T12" fmla="*/ 21 h 21"/>
                </a:gdLst>
                <a:ahLst/>
                <a:cxnLst>
                  <a:cxn ang="T6">
                    <a:pos x="T0" y="T1"/>
                  </a:cxn>
                  <a:cxn ang="T7">
                    <a:pos x="T2" y="T3"/>
                  </a:cxn>
                  <a:cxn ang="T8">
                    <a:pos x="T4" y="T5"/>
                  </a:cxn>
                </a:cxnLst>
                <a:rect l="T9" t="T10" r="T11" b="T12"/>
                <a:pathLst>
                  <a:path w="28" h="21">
                    <a:moveTo>
                      <a:pt x="27" y="0"/>
                    </a:moveTo>
                    <a:lnTo>
                      <a:pt x="20" y="1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01" name="Freeform 3323"/>
              <p:cNvSpPr>
                <a:spLocks/>
              </p:cNvSpPr>
              <p:nvPr/>
            </p:nvSpPr>
            <p:spPr bwMode="auto">
              <a:xfrm>
                <a:off x="4718" y="2341"/>
                <a:ext cx="21" cy="21"/>
              </a:xfrm>
              <a:custGeom>
                <a:avLst/>
                <a:gdLst>
                  <a:gd name="T0" fmla="*/ 2 w 21"/>
                  <a:gd name="T1" fmla="*/ 20 h 21"/>
                  <a:gd name="T2" fmla="*/ 20 w 21"/>
                  <a:gd name="T3" fmla="*/ 0 h 21"/>
                  <a:gd name="T4" fmla="*/ 7 w 21"/>
                  <a:gd name="T5" fmla="*/ 0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 y="20"/>
                    </a:moveTo>
                    <a:lnTo>
                      <a:pt x="20" y="0"/>
                    </a:lnTo>
                    <a:lnTo>
                      <a:pt x="7" y="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02" name="Freeform 3324"/>
              <p:cNvSpPr>
                <a:spLocks/>
              </p:cNvSpPr>
              <p:nvPr/>
            </p:nvSpPr>
            <p:spPr bwMode="auto">
              <a:xfrm>
                <a:off x="4741" y="2338"/>
                <a:ext cx="79" cy="40"/>
              </a:xfrm>
              <a:custGeom>
                <a:avLst/>
                <a:gdLst>
                  <a:gd name="T0" fmla="*/ 0 w 79"/>
                  <a:gd name="T1" fmla="*/ 0 h 40"/>
                  <a:gd name="T2" fmla="*/ 65 w 79"/>
                  <a:gd name="T3" fmla="*/ 37 h 40"/>
                  <a:gd name="T4" fmla="*/ 68 w 79"/>
                  <a:gd name="T5" fmla="*/ 39 h 40"/>
                  <a:gd name="T6" fmla="*/ 70 w 79"/>
                  <a:gd name="T7" fmla="*/ 39 h 40"/>
                  <a:gd name="T8" fmla="*/ 74 w 79"/>
                  <a:gd name="T9" fmla="*/ 37 h 40"/>
                  <a:gd name="T10" fmla="*/ 78 w 79"/>
                  <a:gd name="T11" fmla="*/ 36 h 40"/>
                  <a:gd name="T12" fmla="*/ 0 60000 65536"/>
                  <a:gd name="T13" fmla="*/ 0 60000 65536"/>
                  <a:gd name="T14" fmla="*/ 0 60000 65536"/>
                  <a:gd name="T15" fmla="*/ 0 60000 65536"/>
                  <a:gd name="T16" fmla="*/ 0 60000 65536"/>
                  <a:gd name="T17" fmla="*/ 0 60000 65536"/>
                  <a:gd name="T18" fmla="*/ 0 w 79"/>
                  <a:gd name="T19" fmla="*/ 0 h 40"/>
                  <a:gd name="T20" fmla="*/ 79 w 79"/>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79" h="40">
                    <a:moveTo>
                      <a:pt x="0" y="0"/>
                    </a:moveTo>
                    <a:lnTo>
                      <a:pt x="65" y="37"/>
                    </a:lnTo>
                    <a:lnTo>
                      <a:pt x="68" y="39"/>
                    </a:lnTo>
                    <a:lnTo>
                      <a:pt x="70" y="39"/>
                    </a:lnTo>
                    <a:lnTo>
                      <a:pt x="74" y="37"/>
                    </a:lnTo>
                    <a:lnTo>
                      <a:pt x="78" y="36"/>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03" name="Freeform 3325"/>
              <p:cNvSpPr>
                <a:spLocks/>
              </p:cNvSpPr>
              <p:nvPr/>
            </p:nvSpPr>
            <p:spPr bwMode="auto">
              <a:xfrm>
                <a:off x="4741" y="2388"/>
                <a:ext cx="69" cy="21"/>
              </a:xfrm>
              <a:custGeom>
                <a:avLst/>
                <a:gdLst>
                  <a:gd name="T0" fmla="*/ 64 w 69"/>
                  <a:gd name="T1" fmla="*/ 11 h 21"/>
                  <a:gd name="T2" fmla="*/ 68 w 69"/>
                  <a:gd name="T3" fmla="*/ 3 h 21"/>
                  <a:gd name="T4" fmla="*/ 51 w 69"/>
                  <a:gd name="T5" fmla="*/ 0 h 21"/>
                  <a:gd name="T6" fmla="*/ 34 w 69"/>
                  <a:gd name="T7" fmla="*/ 3 h 21"/>
                  <a:gd name="T8" fmla="*/ 17 w 69"/>
                  <a:gd name="T9" fmla="*/ 11 h 21"/>
                  <a:gd name="T10" fmla="*/ 0 w 69"/>
                  <a:gd name="T11" fmla="*/ 20 h 21"/>
                  <a:gd name="T12" fmla="*/ 0 60000 65536"/>
                  <a:gd name="T13" fmla="*/ 0 60000 65536"/>
                  <a:gd name="T14" fmla="*/ 0 60000 65536"/>
                  <a:gd name="T15" fmla="*/ 0 60000 65536"/>
                  <a:gd name="T16" fmla="*/ 0 60000 65536"/>
                  <a:gd name="T17" fmla="*/ 0 60000 65536"/>
                  <a:gd name="T18" fmla="*/ 0 w 69"/>
                  <a:gd name="T19" fmla="*/ 0 h 21"/>
                  <a:gd name="T20" fmla="*/ 69 w 69"/>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69" h="21">
                    <a:moveTo>
                      <a:pt x="64" y="11"/>
                    </a:moveTo>
                    <a:lnTo>
                      <a:pt x="68" y="3"/>
                    </a:lnTo>
                    <a:lnTo>
                      <a:pt x="51" y="0"/>
                    </a:lnTo>
                    <a:lnTo>
                      <a:pt x="34" y="3"/>
                    </a:lnTo>
                    <a:lnTo>
                      <a:pt x="17" y="11"/>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04" name="Line 3326"/>
              <p:cNvSpPr>
                <a:spLocks noChangeShapeType="1"/>
              </p:cNvSpPr>
              <p:nvPr/>
            </p:nvSpPr>
            <p:spPr bwMode="auto">
              <a:xfrm flipH="1">
                <a:off x="4731" y="2391"/>
                <a:ext cx="38" cy="49"/>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05" name="Freeform 3327"/>
              <p:cNvSpPr>
                <a:spLocks/>
              </p:cNvSpPr>
              <p:nvPr/>
            </p:nvSpPr>
            <p:spPr bwMode="auto">
              <a:xfrm>
                <a:off x="4718" y="2437"/>
                <a:ext cx="26" cy="21"/>
              </a:xfrm>
              <a:custGeom>
                <a:avLst/>
                <a:gdLst>
                  <a:gd name="T0" fmla="*/ 0 w 26"/>
                  <a:gd name="T1" fmla="*/ 0 h 21"/>
                  <a:gd name="T2" fmla="*/ 17 w 26"/>
                  <a:gd name="T3" fmla="*/ 15 h 21"/>
                  <a:gd name="T4" fmla="*/ 20 w 26"/>
                  <a:gd name="T5" fmla="*/ 15 h 21"/>
                  <a:gd name="T6" fmla="*/ 25 w 26"/>
                  <a:gd name="T7" fmla="*/ 20 h 21"/>
                  <a:gd name="T8" fmla="*/ 0 60000 65536"/>
                  <a:gd name="T9" fmla="*/ 0 60000 65536"/>
                  <a:gd name="T10" fmla="*/ 0 60000 65536"/>
                  <a:gd name="T11" fmla="*/ 0 60000 65536"/>
                  <a:gd name="T12" fmla="*/ 0 w 26"/>
                  <a:gd name="T13" fmla="*/ 0 h 21"/>
                  <a:gd name="T14" fmla="*/ 26 w 26"/>
                  <a:gd name="T15" fmla="*/ 21 h 21"/>
                </a:gdLst>
                <a:ahLst/>
                <a:cxnLst>
                  <a:cxn ang="T8">
                    <a:pos x="T0" y="T1"/>
                  </a:cxn>
                  <a:cxn ang="T9">
                    <a:pos x="T2" y="T3"/>
                  </a:cxn>
                  <a:cxn ang="T10">
                    <a:pos x="T4" y="T5"/>
                  </a:cxn>
                  <a:cxn ang="T11">
                    <a:pos x="T6" y="T7"/>
                  </a:cxn>
                </a:cxnLst>
                <a:rect l="T12" t="T13" r="T14" b="T15"/>
                <a:pathLst>
                  <a:path w="26" h="21">
                    <a:moveTo>
                      <a:pt x="0" y="0"/>
                    </a:moveTo>
                    <a:lnTo>
                      <a:pt x="17" y="15"/>
                    </a:lnTo>
                    <a:lnTo>
                      <a:pt x="20" y="15"/>
                    </a:lnTo>
                    <a:lnTo>
                      <a:pt x="25"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06" name="Line 3328"/>
              <p:cNvSpPr>
                <a:spLocks noChangeShapeType="1"/>
              </p:cNvSpPr>
              <p:nvPr/>
            </p:nvSpPr>
            <p:spPr bwMode="auto">
              <a:xfrm flipV="1">
                <a:off x="4736" y="2388"/>
                <a:ext cx="61" cy="5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07" name="Freeform 3329"/>
              <p:cNvSpPr>
                <a:spLocks/>
              </p:cNvSpPr>
              <p:nvPr/>
            </p:nvSpPr>
            <p:spPr bwMode="auto">
              <a:xfrm>
                <a:off x="4816" y="2386"/>
                <a:ext cx="21" cy="21"/>
              </a:xfrm>
              <a:custGeom>
                <a:avLst/>
                <a:gdLst>
                  <a:gd name="T0" fmla="*/ 17 w 21"/>
                  <a:gd name="T1" fmla="*/ 12 h 21"/>
                  <a:gd name="T2" fmla="*/ 1 w 21"/>
                  <a:gd name="T3" fmla="*/ 20 h 21"/>
                  <a:gd name="T4" fmla="*/ 0 w 21"/>
                  <a:gd name="T5" fmla="*/ 6 h 21"/>
                  <a:gd name="T6" fmla="*/ 2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17" y="12"/>
                    </a:moveTo>
                    <a:lnTo>
                      <a:pt x="1" y="20"/>
                    </a:lnTo>
                    <a:lnTo>
                      <a:pt x="0" y="6"/>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08" name="Freeform 3330"/>
              <p:cNvSpPr>
                <a:spLocks/>
              </p:cNvSpPr>
              <p:nvPr/>
            </p:nvSpPr>
            <p:spPr bwMode="auto">
              <a:xfrm>
                <a:off x="4761" y="2390"/>
                <a:ext cx="24" cy="21"/>
              </a:xfrm>
              <a:custGeom>
                <a:avLst/>
                <a:gdLst>
                  <a:gd name="T0" fmla="*/ 23 w 24"/>
                  <a:gd name="T1" fmla="*/ 15 h 21"/>
                  <a:gd name="T2" fmla="*/ 12 w 24"/>
                  <a:gd name="T3" fmla="*/ 17 h 21"/>
                  <a:gd name="T4" fmla="*/ 0 w 24"/>
                  <a:gd name="T5" fmla="*/ 20 h 21"/>
                  <a:gd name="T6" fmla="*/ 10 w 24"/>
                  <a:gd name="T7" fmla="*/ 0 h 21"/>
                  <a:gd name="T8" fmla="*/ 0 60000 65536"/>
                  <a:gd name="T9" fmla="*/ 0 60000 65536"/>
                  <a:gd name="T10" fmla="*/ 0 60000 65536"/>
                  <a:gd name="T11" fmla="*/ 0 60000 65536"/>
                  <a:gd name="T12" fmla="*/ 0 w 24"/>
                  <a:gd name="T13" fmla="*/ 0 h 21"/>
                  <a:gd name="T14" fmla="*/ 24 w 24"/>
                  <a:gd name="T15" fmla="*/ 21 h 21"/>
                </a:gdLst>
                <a:ahLst/>
                <a:cxnLst>
                  <a:cxn ang="T8">
                    <a:pos x="T0" y="T1"/>
                  </a:cxn>
                  <a:cxn ang="T9">
                    <a:pos x="T2" y="T3"/>
                  </a:cxn>
                  <a:cxn ang="T10">
                    <a:pos x="T4" y="T5"/>
                  </a:cxn>
                  <a:cxn ang="T11">
                    <a:pos x="T6" y="T7"/>
                  </a:cxn>
                </a:cxnLst>
                <a:rect l="T12" t="T13" r="T14" b="T15"/>
                <a:pathLst>
                  <a:path w="24" h="21">
                    <a:moveTo>
                      <a:pt x="23" y="15"/>
                    </a:moveTo>
                    <a:lnTo>
                      <a:pt x="12" y="17"/>
                    </a:lnTo>
                    <a:lnTo>
                      <a:pt x="0" y="20"/>
                    </a:lnTo>
                    <a:lnTo>
                      <a:pt x="1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09" name="Line 3331"/>
              <p:cNvSpPr>
                <a:spLocks noChangeShapeType="1"/>
              </p:cNvSpPr>
              <p:nvPr/>
            </p:nvSpPr>
            <p:spPr bwMode="auto">
              <a:xfrm flipH="1">
                <a:off x="4733" y="2403"/>
                <a:ext cx="25"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10" name="Freeform 3332"/>
              <p:cNvSpPr>
                <a:spLocks/>
              </p:cNvSpPr>
              <p:nvPr/>
            </p:nvSpPr>
            <p:spPr bwMode="auto">
              <a:xfrm>
                <a:off x="4777" y="2406"/>
                <a:ext cx="21" cy="1"/>
              </a:xfrm>
              <a:custGeom>
                <a:avLst/>
                <a:gdLst>
                  <a:gd name="T0" fmla="*/ 0 w 21"/>
                  <a:gd name="T1" fmla="*/ 0 h 1"/>
                  <a:gd name="T2" fmla="*/ 11 w 21"/>
                  <a:gd name="T3" fmla="*/ 0 h 1"/>
                  <a:gd name="T4" fmla="*/ 20 w 21"/>
                  <a:gd name="T5" fmla="*/ 0 h 1"/>
                  <a:gd name="T6" fmla="*/ 0 60000 65536"/>
                  <a:gd name="T7" fmla="*/ 0 60000 65536"/>
                  <a:gd name="T8" fmla="*/ 0 60000 65536"/>
                  <a:gd name="T9" fmla="*/ 0 w 21"/>
                  <a:gd name="T10" fmla="*/ 0 h 1"/>
                  <a:gd name="T11" fmla="*/ 21 w 21"/>
                  <a:gd name="T12" fmla="*/ 1 h 1"/>
                </a:gdLst>
                <a:ahLst/>
                <a:cxnLst>
                  <a:cxn ang="T6">
                    <a:pos x="T0" y="T1"/>
                  </a:cxn>
                  <a:cxn ang="T7">
                    <a:pos x="T2" y="T3"/>
                  </a:cxn>
                  <a:cxn ang="T8">
                    <a:pos x="T4" y="T5"/>
                  </a:cxn>
                </a:cxnLst>
                <a:rect l="T9" t="T10" r="T11" b="T12"/>
                <a:pathLst>
                  <a:path w="21" h="1">
                    <a:moveTo>
                      <a:pt x="0" y="0"/>
                    </a:moveTo>
                    <a:lnTo>
                      <a:pt x="11" y="0"/>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11" name="Line 3333"/>
              <p:cNvSpPr>
                <a:spLocks noChangeShapeType="1"/>
              </p:cNvSpPr>
              <p:nvPr/>
            </p:nvSpPr>
            <p:spPr bwMode="auto">
              <a:xfrm flipH="1">
                <a:off x="4741" y="2406"/>
                <a:ext cx="49" cy="3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12" name="Freeform 3334"/>
              <p:cNvSpPr>
                <a:spLocks/>
              </p:cNvSpPr>
              <p:nvPr/>
            </p:nvSpPr>
            <p:spPr bwMode="auto">
              <a:xfrm>
                <a:off x="4771" y="2373"/>
                <a:ext cx="84" cy="21"/>
              </a:xfrm>
              <a:custGeom>
                <a:avLst/>
                <a:gdLst>
                  <a:gd name="T0" fmla="*/ 0 w 84"/>
                  <a:gd name="T1" fmla="*/ 20 h 21"/>
                  <a:gd name="T2" fmla="*/ 20 w 84"/>
                  <a:gd name="T3" fmla="*/ 16 h 21"/>
                  <a:gd name="T4" fmla="*/ 40 w 84"/>
                  <a:gd name="T5" fmla="*/ 13 h 21"/>
                  <a:gd name="T6" fmla="*/ 81 w 84"/>
                  <a:gd name="T7" fmla="*/ 7 h 21"/>
                  <a:gd name="T8" fmla="*/ 83 w 84"/>
                  <a:gd name="T9" fmla="*/ 0 h 21"/>
                  <a:gd name="T10" fmla="*/ 0 60000 65536"/>
                  <a:gd name="T11" fmla="*/ 0 60000 65536"/>
                  <a:gd name="T12" fmla="*/ 0 60000 65536"/>
                  <a:gd name="T13" fmla="*/ 0 60000 65536"/>
                  <a:gd name="T14" fmla="*/ 0 60000 65536"/>
                  <a:gd name="T15" fmla="*/ 0 w 84"/>
                  <a:gd name="T16" fmla="*/ 0 h 21"/>
                  <a:gd name="T17" fmla="*/ 84 w 84"/>
                  <a:gd name="T18" fmla="*/ 21 h 21"/>
                </a:gdLst>
                <a:ahLst/>
                <a:cxnLst>
                  <a:cxn ang="T10">
                    <a:pos x="T0" y="T1"/>
                  </a:cxn>
                  <a:cxn ang="T11">
                    <a:pos x="T2" y="T3"/>
                  </a:cxn>
                  <a:cxn ang="T12">
                    <a:pos x="T4" y="T5"/>
                  </a:cxn>
                  <a:cxn ang="T13">
                    <a:pos x="T6" y="T7"/>
                  </a:cxn>
                  <a:cxn ang="T14">
                    <a:pos x="T8" y="T9"/>
                  </a:cxn>
                </a:cxnLst>
                <a:rect l="T15" t="T16" r="T17" b="T18"/>
                <a:pathLst>
                  <a:path w="84" h="21">
                    <a:moveTo>
                      <a:pt x="0" y="20"/>
                    </a:moveTo>
                    <a:lnTo>
                      <a:pt x="20" y="16"/>
                    </a:lnTo>
                    <a:lnTo>
                      <a:pt x="40" y="13"/>
                    </a:lnTo>
                    <a:lnTo>
                      <a:pt x="81" y="7"/>
                    </a:lnTo>
                    <a:lnTo>
                      <a:pt x="83"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13" name="Freeform 3335"/>
              <p:cNvSpPr>
                <a:spLocks/>
              </p:cNvSpPr>
              <p:nvPr/>
            </p:nvSpPr>
            <p:spPr bwMode="auto">
              <a:xfrm>
                <a:off x="4828" y="2367"/>
                <a:ext cx="46" cy="27"/>
              </a:xfrm>
              <a:custGeom>
                <a:avLst/>
                <a:gdLst>
                  <a:gd name="T0" fmla="*/ 45 w 46"/>
                  <a:gd name="T1" fmla="*/ 0 h 27"/>
                  <a:gd name="T2" fmla="*/ 1 w 46"/>
                  <a:gd name="T3" fmla="*/ 17 h 27"/>
                  <a:gd name="T4" fmla="*/ 0 w 46"/>
                  <a:gd name="T5" fmla="*/ 26 h 27"/>
                  <a:gd name="T6" fmla="*/ 0 60000 65536"/>
                  <a:gd name="T7" fmla="*/ 0 60000 65536"/>
                  <a:gd name="T8" fmla="*/ 0 60000 65536"/>
                  <a:gd name="T9" fmla="*/ 0 w 46"/>
                  <a:gd name="T10" fmla="*/ 0 h 27"/>
                  <a:gd name="T11" fmla="*/ 46 w 46"/>
                  <a:gd name="T12" fmla="*/ 27 h 27"/>
                </a:gdLst>
                <a:ahLst/>
                <a:cxnLst>
                  <a:cxn ang="T6">
                    <a:pos x="T0" y="T1"/>
                  </a:cxn>
                  <a:cxn ang="T7">
                    <a:pos x="T2" y="T3"/>
                  </a:cxn>
                  <a:cxn ang="T8">
                    <a:pos x="T4" y="T5"/>
                  </a:cxn>
                </a:cxnLst>
                <a:rect l="T9" t="T10" r="T11" b="T12"/>
                <a:pathLst>
                  <a:path w="46" h="27">
                    <a:moveTo>
                      <a:pt x="45" y="0"/>
                    </a:moveTo>
                    <a:lnTo>
                      <a:pt x="1" y="17"/>
                    </a:lnTo>
                    <a:lnTo>
                      <a:pt x="0" y="26"/>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14" name="Line 3336"/>
              <p:cNvSpPr>
                <a:spLocks noChangeShapeType="1"/>
              </p:cNvSpPr>
              <p:nvPr/>
            </p:nvSpPr>
            <p:spPr bwMode="auto">
              <a:xfrm>
                <a:off x="4850" y="2375"/>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15" name="Line 3337"/>
              <p:cNvSpPr>
                <a:spLocks noChangeShapeType="1"/>
              </p:cNvSpPr>
              <p:nvPr/>
            </p:nvSpPr>
            <p:spPr bwMode="auto">
              <a:xfrm flipH="1">
                <a:off x="4853" y="2365"/>
                <a:ext cx="27" cy="1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16" name="Freeform 3338"/>
              <p:cNvSpPr>
                <a:spLocks/>
              </p:cNvSpPr>
              <p:nvPr/>
            </p:nvSpPr>
            <p:spPr bwMode="auto">
              <a:xfrm>
                <a:off x="4863" y="2372"/>
                <a:ext cx="21" cy="21"/>
              </a:xfrm>
              <a:custGeom>
                <a:avLst/>
                <a:gdLst>
                  <a:gd name="T0" fmla="*/ 0 w 21"/>
                  <a:gd name="T1" fmla="*/ 0 h 21"/>
                  <a:gd name="T2" fmla="*/ 0 w 21"/>
                  <a:gd name="T3" fmla="*/ 20 h 21"/>
                  <a:gd name="T4" fmla="*/ 20 w 21"/>
                  <a:gd name="T5" fmla="*/ 15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0"/>
                    </a:moveTo>
                    <a:lnTo>
                      <a:pt x="0" y="20"/>
                    </a:lnTo>
                    <a:lnTo>
                      <a:pt x="20" y="15"/>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17" name="Freeform 3339"/>
              <p:cNvSpPr>
                <a:spLocks/>
              </p:cNvSpPr>
              <p:nvPr/>
            </p:nvSpPr>
            <p:spPr bwMode="auto">
              <a:xfrm>
                <a:off x="4855" y="2371"/>
                <a:ext cx="21" cy="49"/>
              </a:xfrm>
              <a:custGeom>
                <a:avLst/>
                <a:gdLst>
                  <a:gd name="T0" fmla="*/ 20 w 21"/>
                  <a:gd name="T1" fmla="*/ 0 h 49"/>
                  <a:gd name="T2" fmla="*/ 17 w 21"/>
                  <a:gd name="T3" fmla="*/ 7 h 49"/>
                  <a:gd name="T4" fmla="*/ 0 w 21"/>
                  <a:gd name="T5" fmla="*/ 48 h 49"/>
                  <a:gd name="T6" fmla="*/ 0 60000 65536"/>
                  <a:gd name="T7" fmla="*/ 0 60000 65536"/>
                  <a:gd name="T8" fmla="*/ 0 60000 65536"/>
                  <a:gd name="T9" fmla="*/ 0 w 21"/>
                  <a:gd name="T10" fmla="*/ 0 h 49"/>
                  <a:gd name="T11" fmla="*/ 21 w 21"/>
                  <a:gd name="T12" fmla="*/ 49 h 49"/>
                </a:gdLst>
                <a:ahLst/>
                <a:cxnLst>
                  <a:cxn ang="T6">
                    <a:pos x="T0" y="T1"/>
                  </a:cxn>
                  <a:cxn ang="T7">
                    <a:pos x="T2" y="T3"/>
                  </a:cxn>
                  <a:cxn ang="T8">
                    <a:pos x="T4" y="T5"/>
                  </a:cxn>
                </a:cxnLst>
                <a:rect l="T9" t="T10" r="T11" b="T12"/>
                <a:pathLst>
                  <a:path w="21" h="49">
                    <a:moveTo>
                      <a:pt x="20" y="0"/>
                    </a:moveTo>
                    <a:lnTo>
                      <a:pt x="17" y="7"/>
                    </a:lnTo>
                    <a:lnTo>
                      <a:pt x="0" y="48"/>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18" name="Freeform 3340"/>
              <p:cNvSpPr>
                <a:spLocks/>
              </p:cNvSpPr>
              <p:nvPr/>
            </p:nvSpPr>
            <p:spPr bwMode="auto">
              <a:xfrm>
                <a:off x="4858" y="2415"/>
                <a:ext cx="64" cy="21"/>
              </a:xfrm>
              <a:custGeom>
                <a:avLst/>
                <a:gdLst>
                  <a:gd name="T0" fmla="*/ 0 w 64"/>
                  <a:gd name="T1" fmla="*/ 20 h 21"/>
                  <a:gd name="T2" fmla="*/ 16 w 64"/>
                  <a:gd name="T3" fmla="*/ 10 h 21"/>
                  <a:gd name="T4" fmla="*/ 34 w 64"/>
                  <a:gd name="T5" fmla="*/ 0 h 21"/>
                  <a:gd name="T6" fmla="*/ 50 w 64"/>
                  <a:gd name="T7" fmla="*/ 0 h 21"/>
                  <a:gd name="T8" fmla="*/ 56 w 64"/>
                  <a:gd name="T9" fmla="*/ 0 h 21"/>
                  <a:gd name="T10" fmla="*/ 63 w 64"/>
                  <a:gd name="T11" fmla="*/ 0 h 21"/>
                  <a:gd name="T12" fmla="*/ 0 60000 65536"/>
                  <a:gd name="T13" fmla="*/ 0 60000 65536"/>
                  <a:gd name="T14" fmla="*/ 0 60000 65536"/>
                  <a:gd name="T15" fmla="*/ 0 60000 65536"/>
                  <a:gd name="T16" fmla="*/ 0 60000 65536"/>
                  <a:gd name="T17" fmla="*/ 0 60000 65536"/>
                  <a:gd name="T18" fmla="*/ 0 w 64"/>
                  <a:gd name="T19" fmla="*/ 0 h 21"/>
                  <a:gd name="T20" fmla="*/ 64 w 64"/>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64" h="21">
                    <a:moveTo>
                      <a:pt x="0" y="20"/>
                    </a:moveTo>
                    <a:lnTo>
                      <a:pt x="16" y="10"/>
                    </a:lnTo>
                    <a:lnTo>
                      <a:pt x="34" y="0"/>
                    </a:lnTo>
                    <a:lnTo>
                      <a:pt x="50" y="0"/>
                    </a:lnTo>
                    <a:lnTo>
                      <a:pt x="56" y="0"/>
                    </a:lnTo>
                    <a:lnTo>
                      <a:pt x="63"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19" name="Line 3341"/>
              <p:cNvSpPr>
                <a:spLocks noChangeShapeType="1"/>
              </p:cNvSpPr>
              <p:nvPr/>
            </p:nvSpPr>
            <p:spPr bwMode="auto">
              <a:xfrm flipH="1">
                <a:off x="4853" y="2416"/>
                <a:ext cx="66" cy="5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20" name="Freeform 3342"/>
              <p:cNvSpPr>
                <a:spLocks/>
              </p:cNvSpPr>
              <p:nvPr/>
            </p:nvSpPr>
            <p:spPr bwMode="auto">
              <a:xfrm>
                <a:off x="4842" y="2471"/>
                <a:ext cx="21" cy="21"/>
              </a:xfrm>
              <a:custGeom>
                <a:avLst/>
                <a:gdLst>
                  <a:gd name="T0" fmla="*/ 20 w 21"/>
                  <a:gd name="T1" fmla="*/ 0 h 21"/>
                  <a:gd name="T2" fmla="*/ 11 w 21"/>
                  <a:gd name="T3" fmla="*/ 0 h 21"/>
                  <a:gd name="T4" fmla="*/ 3 w 21"/>
                  <a:gd name="T5" fmla="*/ 0 h 21"/>
                  <a:gd name="T6" fmla="*/ 1 w 21"/>
                  <a:gd name="T7" fmla="*/ 0 h 21"/>
                  <a:gd name="T8" fmla="*/ 1 w 21"/>
                  <a:gd name="T9" fmla="*/ 3 h 21"/>
                  <a:gd name="T10" fmla="*/ 0 w 21"/>
                  <a:gd name="T11" fmla="*/ 20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20" y="0"/>
                    </a:moveTo>
                    <a:lnTo>
                      <a:pt x="11" y="0"/>
                    </a:lnTo>
                    <a:lnTo>
                      <a:pt x="3" y="0"/>
                    </a:lnTo>
                    <a:lnTo>
                      <a:pt x="1" y="0"/>
                    </a:lnTo>
                    <a:lnTo>
                      <a:pt x="1" y="3"/>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21" name="Freeform 3343"/>
              <p:cNvSpPr>
                <a:spLocks/>
              </p:cNvSpPr>
              <p:nvPr/>
            </p:nvSpPr>
            <p:spPr bwMode="auto">
              <a:xfrm>
                <a:off x="4846" y="2472"/>
                <a:ext cx="21" cy="21"/>
              </a:xfrm>
              <a:custGeom>
                <a:avLst/>
                <a:gdLst>
                  <a:gd name="T0" fmla="*/ 5 w 21"/>
                  <a:gd name="T1" fmla="*/ 20 h 21"/>
                  <a:gd name="T2" fmla="*/ 0 w 21"/>
                  <a:gd name="T3" fmla="*/ 6 h 21"/>
                  <a:gd name="T4" fmla="*/ 15 w 21"/>
                  <a:gd name="T5" fmla="*/ 0 h 21"/>
                  <a:gd name="T6" fmla="*/ 20 w 21"/>
                  <a:gd name="T7" fmla="*/ 12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5" y="20"/>
                    </a:moveTo>
                    <a:lnTo>
                      <a:pt x="0" y="6"/>
                    </a:lnTo>
                    <a:lnTo>
                      <a:pt x="15" y="0"/>
                    </a:lnTo>
                    <a:lnTo>
                      <a:pt x="20" y="12"/>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22" name="Freeform 3344"/>
              <p:cNvSpPr>
                <a:spLocks/>
              </p:cNvSpPr>
              <p:nvPr/>
            </p:nvSpPr>
            <p:spPr bwMode="auto">
              <a:xfrm>
                <a:off x="4805" y="2458"/>
                <a:ext cx="62" cy="21"/>
              </a:xfrm>
              <a:custGeom>
                <a:avLst/>
                <a:gdLst>
                  <a:gd name="T0" fmla="*/ 61 w 62"/>
                  <a:gd name="T1" fmla="*/ 0 h 21"/>
                  <a:gd name="T2" fmla="*/ 47 w 62"/>
                  <a:gd name="T3" fmla="*/ 0 h 21"/>
                  <a:gd name="T4" fmla="*/ 32 w 62"/>
                  <a:gd name="T5" fmla="*/ 0 h 21"/>
                  <a:gd name="T6" fmla="*/ 16 w 62"/>
                  <a:gd name="T7" fmla="*/ 0 h 21"/>
                  <a:gd name="T8" fmla="*/ 0 w 62"/>
                  <a:gd name="T9" fmla="*/ 20 h 21"/>
                  <a:gd name="T10" fmla="*/ 0 60000 65536"/>
                  <a:gd name="T11" fmla="*/ 0 60000 65536"/>
                  <a:gd name="T12" fmla="*/ 0 60000 65536"/>
                  <a:gd name="T13" fmla="*/ 0 60000 65536"/>
                  <a:gd name="T14" fmla="*/ 0 60000 65536"/>
                  <a:gd name="T15" fmla="*/ 0 w 62"/>
                  <a:gd name="T16" fmla="*/ 0 h 21"/>
                  <a:gd name="T17" fmla="*/ 62 w 62"/>
                  <a:gd name="T18" fmla="*/ 21 h 21"/>
                </a:gdLst>
                <a:ahLst/>
                <a:cxnLst>
                  <a:cxn ang="T10">
                    <a:pos x="T0" y="T1"/>
                  </a:cxn>
                  <a:cxn ang="T11">
                    <a:pos x="T2" y="T3"/>
                  </a:cxn>
                  <a:cxn ang="T12">
                    <a:pos x="T4" y="T5"/>
                  </a:cxn>
                  <a:cxn ang="T13">
                    <a:pos x="T6" y="T7"/>
                  </a:cxn>
                  <a:cxn ang="T14">
                    <a:pos x="T8" y="T9"/>
                  </a:cxn>
                </a:cxnLst>
                <a:rect l="T15" t="T16" r="T17" b="T18"/>
                <a:pathLst>
                  <a:path w="62" h="21">
                    <a:moveTo>
                      <a:pt x="61" y="0"/>
                    </a:moveTo>
                    <a:lnTo>
                      <a:pt x="47" y="0"/>
                    </a:lnTo>
                    <a:lnTo>
                      <a:pt x="32" y="0"/>
                    </a:lnTo>
                    <a:lnTo>
                      <a:pt x="16" y="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23" name="Line 3345"/>
              <p:cNvSpPr>
                <a:spLocks noChangeShapeType="1"/>
              </p:cNvSpPr>
              <p:nvPr/>
            </p:nvSpPr>
            <p:spPr bwMode="auto">
              <a:xfrm>
                <a:off x="4807" y="2461"/>
                <a:ext cx="35" cy="1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24" name="Line 3346"/>
              <p:cNvSpPr>
                <a:spLocks noChangeShapeType="1"/>
              </p:cNvSpPr>
              <p:nvPr/>
            </p:nvSpPr>
            <p:spPr bwMode="auto">
              <a:xfrm flipH="1">
                <a:off x="4832" y="2472"/>
                <a:ext cx="3"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25" name="Line 3347"/>
              <p:cNvSpPr>
                <a:spLocks noChangeShapeType="1"/>
              </p:cNvSpPr>
              <p:nvPr/>
            </p:nvSpPr>
            <p:spPr bwMode="auto">
              <a:xfrm flipV="1">
                <a:off x="4831" y="2472"/>
                <a:ext cx="1"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26" name="Line 3348"/>
              <p:cNvSpPr>
                <a:spLocks noChangeShapeType="1"/>
              </p:cNvSpPr>
              <p:nvPr/>
            </p:nvSpPr>
            <p:spPr bwMode="auto">
              <a:xfrm flipH="1">
                <a:off x="4830" y="2471"/>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27" name="Line 3349"/>
              <p:cNvSpPr>
                <a:spLocks noChangeShapeType="1"/>
              </p:cNvSpPr>
              <p:nvPr/>
            </p:nvSpPr>
            <p:spPr bwMode="auto">
              <a:xfrm flipV="1">
                <a:off x="4827" y="2470"/>
                <a:ext cx="3"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28" name="Line 3350"/>
              <p:cNvSpPr>
                <a:spLocks noChangeShapeType="1"/>
              </p:cNvSpPr>
              <p:nvPr/>
            </p:nvSpPr>
            <p:spPr bwMode="auto">
              <a:xfrm flipH="1">
                <a:off x="4826" y="2470"/>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29" name="Line 3351"/>
              <p:cNvSpPr>
                <a:spLocks noChangeShapeType="1"/>
              </p:cNvSpPr>
              <p:nvPr/>
            </p:nvSpPr>
            <p:spPr bwMode="auto">
              <a:xfrm flipV="1">
                <a:off x="4825" y="2468"/>
                <a:ext cx="1"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30" name="Line 3352"/>
              <p:cNvSpPr>
                <a:spLocks noChangeShapeType="1"/>
              </p:cNvSpPr>
              <p:nvPr/>
            </p:nvSpPr>
            <p:spPr bwMode="auto">
              <a:xfrm flipH="1">
                <a:off x="4822" y="2468"/>
                <a:ext cx="3"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31" name="Line 3353"/>
              <p:cNvSpPr>
                <a:spLocks noChangeShapeType="1"/>
              </p:cNvSpPr>
              <p:nvPr/>
            </p:nvSpPr>
            <p:spPr bwMode="auto">
              <a:xfrm flipV="1">
                <a:off x="4821" y="2467"/>
                <a:ext cx="1"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32" name="Line 3354"/>
              <p:cNvSpPr>
                <a:spLocks noChangeShapeType="1"/>
              </p:cNvSpPr>
              <p:nvPr/>
            </p:nvSpPr>
            <p:spPr bwMode="auto">
              <a:xfrm flipH="1">
                <a:off x="4820" y="2467"/>
                <a:ext cx="1"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33" name="Line 3355"/>
              <p:cNvSpPr>
                <a:spLocks noChangeShapeType="1"/>
              </p:cNvSpPr>
              <p:nvPr/>
            </p:nvSpPr>
            <p:spPr bwMode="auto">
              <a:xfrm flipV="1">
                <a:off x="4817" y="2466"/>
                <a:ext cx="3"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34" name="Freeform 3356"/>
              <p:cNvSpPr>
                <a:spLocks/>
              </p:cNvSpPr>
              <p:nvPr/>
            </p:nvSpPr>
            <p:spPr bwMode="auto">
              <a:xfrm>
                <a:off x="4806" y="2417"/>
                <a:ext cx="56" cy="42"/>
              </a:xfrm>
              <a:custGeom>
                <a:avLst/>
                <a:gdLst>
                  <a:gd name="T0" fmla="*/ 0 w 56"/>
                  <a:gd name="T1" fmla="*/ 41 h 42"/>
                  <a:gd name="T2" fmla="*/ 7 w 56"/>
                  <a:gd name="T3" fmla="*/ 39 h 42"/>
                  <a:gd name="T4" fmla="*/ 16 w 56"/>
                  <a:gd name="T5" fmla="*/ 38 h 42"/>
                  <a:gd name="T6" fmla="*/ 40 w 56"/>
                  <a:gd name="T7" fmla="*/ 2 h 42"/>
                  <a:gd name="T8" fmla="*/ 55 w 56"/>
                  <a:gd name="T9" fmla="*/ 0 h 42"/>
                  <a:gd name="T10" fmla="*/ 21 w 56"/>
                  <a:gd name="T11" fmla="*/ 41 h 42"/>
                  <a:gd name="T12" fmla="*/ 0 60000 65536"/>
                  <a:gd name="T13" fmla="*/ 0 60000 65536"/>
                  <a:gd name="T14" fmla="*/ 0 60000 65536"/>
                  <a:gd name="T15" fmla="*/ 0 60000 65536"/>
                  <a:gd name="T16" fmla="*/ 0 60000 65536"/>
                  <a:gd name="T17" fmla="*/ 0 60000 65536"/>
                  <a:gd name="T18" fmla="*/ 0 w 56"/>
                  <a:gd name="T19" fmla="*/ 0 h 42"/>
                  <a:gd name="T20" fmla="*/ 56 w 56"/>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56" h="42">
                    <a:moveTo>
                      <a:pt x="0" y="41"/>
                    </a:moveTo>
                    <a:lnTo>
                      <a:pt x="7" y="39"/>
                    </a:lnTo>
                    <a:lnTo>
                      <a:pt x="16" y="38"/>
                    </a:lnTo>
                    <a:lnTo>
                      <a:pt x="40" y="2"/>
                    </a:lnTo>
                    <a:lnTo>
                      <a:pt x="55" y="0"/>
                    </a:lnTo>
                    <a:lnTo>
                      <a:pt x="21" y="41"/>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35" name="Line 3357"/>
              <p:cNvSpPr>
                <a:spLocks noChangeShapeType="1"/>
              </p:cNvSpPr>
              <p:nvPr/>
            </p:nvSpPr>
            <p:spPr bwMode="auto">
              <a:xfrm flipH="1" flipV="1">
                <a:off x="4836" y="2436"/>
                <a:ext cx="8"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36" name="Line 3358"/>
              <p:cNvSpPr>
                <a:spLocks noChangeShapeType="1"/>
              </p:cNvSpPr>
              <p:nvPr/>
            </p:nvSpPr>
            <p:spPr bwMode="auto">
              <a:xfrm flipH="1" flipV="1">
                <a:off x="4834" y="2435"/>
                <a:ext cx="2"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37" name="Line 3359"/>
              <p:cNvSpPr>
                <a:spLocks noChangeShapeType="1"/>
              </p:cNvSpPr>
              <p:nvPr/>
            </p:nvSpPr>
            <p:spPr bwMode="auto">
              <a:xfrm>
                <a:off x="4837" y="2429"/>
                <a:ext cx="1"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38" name="Line 3360"/>
              <p:cNvSpPr>
                <a:spLocks noChangeShapeType="1"/>
              </p:cNvSpPr>
              <p:nvPr/>
            </p:nvSpPr>
            <p:spPr bwMode="auto">
              <a:xfrm>
                <a:off x="4842" y="2426"/>
                <a:ext cx="10"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39" name="Line 3361"/>
              <p:cNvSpPr>
                <a:spLocks noChangeShapeType="1"/>
              </p:cNvSpPr>
              <p:nvPr/>
            </p:nvSpPr>
            <p:spPr bwMode="auto">
              <a:xfrm flipV="1">
                <a:off x="4820" y="2420"/>
                <a:ext cx="22" cy="3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40" name="Freeform 3362"/>
              <p:cNvSpPr>
                <a:spLocks/>
              </p:cNvSpPr>
              <p:nvPr/>
            </p:nvSpPr>
            <p:spPr bwMode="auto">
              <a:xfrm>
                <a:off x="4822" y="2380"/>
                <a:ext cx="30" cy="43"/>
              </a:xfrm>
              <a:custGeom>
                <a:avLst/>
                <a:gdLst>
                  <a:gd name="T0" fmla="*/ 0 w 30"/>
                  <a:gd name="T1" fmla="*/ 42 h 43"/>
                  <a:gd name="T2" fmla="*/ 20 w 30"/>
                  <a:gd name="T3" fmla="*/ 39 h 43"/>
                  <a:gd name="T4" fmla="*/ 29 w 30"/>
                  <a:gd name="T5" fmla="*/ 0 h 43"/>
                  <a:gd name="T6" fmla="*/ 0 60000 65536"/>
                  <a:gd name="T7" fmla="*/ 0 60000 65536"/>
                  <a:gd name="T8" fmla="*/ 0 60000 65536"/>
                  <a:gd name="T9" fmla="*/ 0 w 30"/>
                  <a:gd name="T10" fmla="*/ 0 h 43"/>
                  <a:gd name="T11" fmla="*/ 30 w 30"/>
                  <a:gd name="T12" fmla="*/ 43 h 43"/>
                </a:gdLst>
                <a:ahLst/>
                <a:cxnLst>
                  <a:cxn ang="T6">
                    <a:pos x="T0" y="T1"/>
                  </a:cxn>
                  <a:cxn ang="T7">
                    <a:pos x="T2" y="T3"/>
                  </a:cxn>
                  <a:cxn ang="T8">
                    <a:pos x="T4" y="T5"/>
                  </a:cxn>
                </a:cxnLst>
                <a:rect l="T9" t="T10" r="T11" b="T12"/>
                <a:pathLst>
                  <a:path w="30" h="43">
                    <a:moveTo>
                      <a:pt x="0" y="42"/>
                    </a:moveTo>
                    <a:lnTo>
                      <a:pt x="20" y="39"/>
                    </a:lnTo>
                    <a:lnTo>
                      <a:pt x="29"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41" name="Freeform 3363"/>
              <p:cNvSpPr>
                <a:spLocks/>
              </p:cNvSpPr>
              <p:nvPr/>
            </p:nvSpPr>
            <p:spPr bwMode="auto">
              <a:xfrm>
                <a:off x="4863" y="2342"/>
                <a:ext cx="67" cy="75"/>
              </a:xfrm>
              <a:custGeom>
                <a:avLst/>
                <a:gdLst>
                  <a:gd name="T0" fmla="*/ 18 w 67"/>
                  <a:gd name="T1" fmla="*/ 0 h 75"/>
                  <a:gd name="T2" fmla="*/ 17 w 67"/>
                  <a:gd name="T3" fmla="*/ 2 h 75"/>
                  <a:gd name="T4" fmla="*/ 17 w 67"/>
                  <a:gd name="T5" fmla="*/ 5 h 75"/>
                  <a:gd name="T6" fmla="*/ 17 w 67"/>
                  <a:gd name="T7" fmla="*/ 8 h 75"/>
                  <a:gd name="T8" fmla="*/ 18 w 67"/>
                  <a:gd name="T9" fmla="*/ 12 h 75"/>
                  <a:gd name="T10" fmla="*/ 16 w 67"/>
                  <a:gd name="T11" fmla="*/ 31 h 75"/>
                  <a:gd name="T12" fmla="*/ 0 w 67"/>
                  <a:gd name="T13" fmla="*/ 74 h 75"/>
                  <a:gd name="T14" fmla="*/ 11 w 67"/>
                  <a:gd name="T15" fmla="*/ 72 h 75"/>
                  <a:gd name="T16" fmla="*/ 23 w 67"/>
                  <a:gd name="T17" fmla="*/ 70 h 75"/>
                  <a:gd name="T18" fmla="*/ 47 w 67"/>
                  <a:gd name="T19" fmla="*/ 68 h 75"/>
                  <a:gd name="T20" fmla="*/ 66 w 67"/>
                  <a:gd name="T21" fmla="*/ 21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7"/>
                  <a:gd name="T34" fmla="*/ 0 h 75"/>
                  <a:gd name="T35" fmla="*/ 67 w 67"/>
                  <a:gd name="T36" fmla="*/ 75 h 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7" h="75">
                    <a:moveTo>
                      <a:pt x="18" y="0"/>
                    </a:moveTo>
                    <a:lnTo>
                      <a:pt x="17" y="2"/>
                    </a:lnTo>
                    <a:lnTo>
                      <a:pt x="17" y="5"/>
                    </a:lnTo>
                    <a:lnTo>
                      <a:pt x="17" y="8"/>
                    </a:lnTo>
                    <a:lnTo>
                      <a:pt x="18" y="12"/>
                    </a:lnTo>
                    <a:lnTo>
                      <a:pt x="16" y="31"/>
                    </a:lnTo>
                    <a:lnTo>
                      <a:pt x="0" y="74"/>
                    </a:lnTo>
                    <a:lnTo>
                      <a:pt x="11" y="72"/>
                    </a:lnTo>
                    <a:lnTo>
                      <a:pt x="23" y="70"/>
                    </a:lnTo>
                    <a:lnTo>
                      <a:pt x="47" y="68"/>
                    </a:lnTo>
                    <a:lnTo>
                      <a:pt x="66" y="21"/>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42" name="Freeform 3364"/>
              <p:cNvSpPr>
                <a:spLocks/>
              </p:cNvSpPr>
              <p:nvPr/>
            </p:nvSpPr>
            <p:spPr bwMode="auto">
              <a:xfrm>
                <a:off x="4903" y="2361"/>
                <a:ext cx="79" cy="21"/>
              </a:xfrm>
              <a:custGeom>
                <a:avLst/>
                <a:gdLst>
                  <a:gd name="T0" fmla="*/ 0 w 79"/>
                  <a:gd name="T1" fmla="*/ 0 h 21"/>
                  <a:gd name="T2" fmla="*/ 8 w 79"/>
                  <a:gd name="T3" fmla="*/ 3 h 21"/>
                  <a:gd name="T4" fmla="*/ 20 w 79"/>
                  <a:gd name="T5" fmla="*/ 5 h 21"/>
                  <a:gd name="T6" fmla="*/ 31 w 79"/>
                  <a:gd name="T7" fmla="*/ 5 h 21"/>
                  <a:gd name="T8" fmla="*/ 42 w 79"/>
                  <a:gd name="T9" fmla="*/ 3 h 21"/>
                  <a:gd name="T10" fmla="*/ 62 w 79"/>
                  <a:gd name="T11" fmla="*/ 3 h 21"/>
                  <a:gd name="T12" fmla="*/ 71 w 79"/>
                  <a:gd name="T13" fmla="*/ 3 h 21"/>
                  <a:gd name="T14" fmla="*/ 74 w 79"/>
                  <a:gd name="T15" fmla="*/ 3 h 21"/>
                  <a:gd name="T16" fmla="*/ 78 w 79"/>
                  <a:gd name="T17" fmla="*/ 5 h 21"/>
                  <a:gd name="T18" fmla="*/ 67 w 79"/>
                  <a:gd name="T19" fmla="*/ 2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
                  <a:gd name="T31" fmla="*/ 0 h 21"/>
                  <a:gd name="T32" fmla="*/ 79 w 79"/>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 h="21">
                    <a:moveTo>
                      <a:pt x="0" y="0"/>
                    </a:moveTo>
                    <a:lnTo>
                      <a:pt x="8" y="3"/>
                    </a:lnTo>
                    <a:lnTo>
                      <a:pt x="20" y="5"/>
                    </a:lnTo>
                    <a:lnTo>
                      <a:pt x="31" y="5"/>
                    </a:lnTo>
                    <a:lnTo>
                      <a:pt x="42" y="3"/>
                    </a:lnTo>
                    <a:lnTo>
                      <a:pt x="62" y="3"/>
                    </a:lnTo>
                    <a:lnTo>
                      <a:pt x="71" y="3"/>
                    </a:lnTo>
                    <a:lnTo>
                      <a:pt x="74" y="3"/>
                    </a:lnTo>
                    <a:lnTo>
                      <a:pt x="78" y="5"/>
                    </a:lnTo>
                    <a:lnTo>
                      <a:pt x="67"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43" name="Line 3365"/>
              <p:cNvSpPr>
                <a:spLocks noChangeShapeType="1"/>
              </p:cNvSpPr>
              <p:nvPr/>
            </p:nvSpPr>
            <p:spPr bwMode="auto">
              <a:xfrm flipH="1">
                <a:off x="4862" y="2363"/>
                <a:ext cx="101" cy="9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44" name="Freeform 3366"/>
              <p:cNvSpPr>
                <a:spLocks/>
              </p:cNvSpPr>
              <p:nvPr/>
            </p:nvSpPr>
            <p:spPr bwMode="auto">
              <a:xfrm>
                <a:off x="4916" y="2407"/>
                <a:ext cx="21" cy="21"/>
              </a:xfrm>
              <a:custGeom>
                <a:avLst/>
                <a:gdLst>
                  <a:gd name="T0" fmla="*/ 0 w 21"/>
                  <a:gd name="T1" fmla="*/ 0 h 21"/>
                  <a:gd name="T2" fmla="*/ 12 w 21"/>
                  <a:gd name="T3" fmla="*/ 10 h 21"/>
                  <a:gd name="T4" fmla="*/ 20 w 21"/>
                  <a:gd name="T5" fmla="*/ 15 h 21"/>
                  <a:gd name="T6" fmla="*/ 20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0"/>
                    </a:moveTo>
                    <a:lnTo>
                      <a:pt x="12" y="10"/>
                    </a:lnTo>
                    <a:lnTo>
                      <a:pt x="20" y="15"/>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45" name="Freeform 3367"/>
              <p:cNvSpPr>
                <a:spLocks/>
              </p:cNvSpPr>
              <p:nvPr/>
            </p:nvSpPr>
            <p:spPr bwMode="auto">
              <a:xfrm>
                <a:off x="4925" y="2406"/>
                <a:ext cx="21" cy="21"/>
              </a:xfrm>
              <a:custGeom>
                <a:avLst/>
                <a:gdLst>
                  <a:gd name="T0" fmla="*/ 20 w 21"/>
                  <a:gd name="T1" fmla="*/ 20 h 21"/>
                  <a:gd name="T2" fmla="*/ 12 w 21"/>
                  <a:gd name="T3" fmla="*/ 10 h 21"/>
                  <a:gd name="T4" fmla="*/ 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20"/>
                    </a:moveTo>
                    <a:lnTo>
                      <a:pt x="12" y="1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46" name="Line 3368"/>
              <p:cNvSpPr>
                <a:spLocks noChangeShapeType="1"/>
              </p:cNvSpPr>
              <p:nvPr/>
            </p:nvSpPr>
            <p:spPr bwMode="auto">
              <a:xfrm flipV="1">
                <a:off x="4922" y="2369"/>
                <a:ext cx="46" cy="4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47" name="Freeform 3369"/>
              <p:cNvSpPr>
                <a:spLocks/>
              </p:cNvSpPr>
              <p:nvPr/>
            </p:nvSpPr>
            <p:spPr bwMode="auto">
              <a:xfrm>
                <a:off x="4961" y="2366"/>
                <a:ext cx="21" cy="21"/>
              </a:xfrm>
              <a:custGeom>
                <a:avLst/>
                <a:gdLst>
                  <a:gd name="T0" fmla="*/ 20 w 21"/>
                  <a:gd name="T1" fmla="*/ 20 h 21"/>
                  <a:gd name="T2" fmla="*/ 15 w 21"/>
                  <a:gd name="T3" fmla="*/ 11 h 21"/>
                  <a:gd name="T4" fmla="*/ 10 w 21"/>
                  <a:gd name="T5" fmla="*/ 7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0" y="20"/>
                    </a:moveTo>
                    <a:lnTo>
                      <a:pt x="15" y="11"/>
                    </a:lnTo>
                    <a:lnTo>
                      <a:pt x="10" y="7"/>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48" name="Freeform 3370"/>
              <p:cNvSpPr>
                <a:spLocks/>
              </p:cNvSpPr>
              <p:nvPr/>
            </p:nvSpPr>
            <p:spPr bwMode="auto">
              <a:xfrm>
                <a:off x="4962" y="2373"/>
                <a:ext cx="21" cy="21"/>
              </a:xfrm>
              <a:custGeom>
                <a:avLst/>
                <a:gdLst>
                  <a:gd name="T0" fmla="*/ 0 w 21"/>
                  <a:gd name="T1" fmla="*/ 0 h 21"/>
                  <a:gd name="T2" fmla="*/ 10 w 21"/>
                  <a:gd name="T3" fmla="*/ 6 h 21"/>
                  <a:gd name="T4" fmla="*/ 2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0"/>
                    </a:moveTo>
                    <a:lnTo>
                      <a:pt x="10" y="6"/>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49" name="Freeform 3371"/>
              <p:cNvSpPr>
                <a:spLocks/>
              </p:cNvSpPr>
              <p:nvPr/>
            </p:nvSpPr>
            <p:spPr bwMode="auto">
              <a:xfrm>
                <a:off x="4973" y="2368"/>
                <a:ext cx="21" cy="21"/>
              </a:xfrm>
              <a:custGeom>
                <a:avLst/>
                <a:gdLst>
                  <a:gd name="T0" fmla="*/ 0 w 21"/>
                  <a:gd name="T1" fmla="*/ 20 h 21"/>
                  <a:gd name="T2" fmla="*/ 0 w 21"/>
                  <a:gd name="T3" fmla="*/ 10 h 21"/>
                  <a:gd name="T4" fmla="*/ 10 w 21"/>
                  <a:gd name="T5" fmla="*/ 0 h 21"/>
                  <a:gd name="T6" fmla="*/ 20 w 21"/>
                  <a:gd name="T7" fmla="*/ 1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20"/>
                    </a:moveTo>
                    <a:lnTo>
                      <a:pt x="0" y="10"/>
                    </a:lnTo>
                    <a:lnTo>
                      <a:pt x="10" y="0"/>
                    </a:lnTo>
                    <a:lnTo>
                      <a:pt x="20" y="1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50" name="Line 3372"/>
              <p:cNvSpPr>
                <a:spLocks noChangeShapeType="1"/>
              </p:cNvSpPr>
              <p:nvPr/>
            </p:nvSpPr>
            <p:spPr bwMode="auto">
              <a:xfrm flipH="1">
                <a:off x="5034" y="2353"/>
                <a:ext cx="2"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51" name="Freeform 3373"/>
              <p:cNvSpPr>
                <a:spLocks/>
              </p:cNvSpPr>
              <p:nvPr/>
            </p:nvSpPr>
            <p:spPr bwMode="auto">
              <a:xfrm>
                <a:off x="5017" y="2363"/>
                <a:ext cx="21" cy="21"/>
              </a:xfrm>
              <a:custGeom>
                <a:avLst/>
                <a:gdLst>
                  <a:gd name="T0" fmla="*/ 10 w 21"/>
                  <a:gd name="T1" fmla="*/ 0 h 21"/>
                  <a:gd name="T2" fmla="*/ 10 w 21"/>
                  <a:gd name="T3" fmla="*/ 6 h 21"/>
                  <a:gd name="T4" fmla="*/ 0 w 21"/>
                  <a:gd name="T5" fmla="*/ 10 h 21"/>
                  <a:gd name="T6" fmla="*/ 10 w 21"/>
                  <a:gd name="T7" fmla="*/ 16 h 21"/>
                  <a:gd name="T8" fmla="*/ 20 w 21"/>
                  <a:gd name="T9" fmla="*/ 2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10" y="0"/>
                    </a:moveTo>
                    <a:lnTo>
                      <a:pt x="10" y="6"/>
                    </a:lnTo>
                    <a:lnTo>
                      <a:pt x="0" y="10"/>
                    </a:lnTo>
                    <a:lnTo>
                      <a:pt x="10" y="16"/>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52" name="Line 3374"/>
              <p:cNvSpPr>
                <a:spLocks noChangeShapeType="1"/>
              </p:cNvSpPr>
              <p:nvPr/>
            </p:nvSpPr>
            <p:spPr bwMode="auto">
              <a:xfrm flipH="1">
                <a:off x="5001" y="2370"/>
                <a:ext cx="17"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53" name="Freeform 3375"/>
              <p:cNvSpPr>
                <a:spLocks/>
              </p:cNvSpPr>
              <p:nvPr/>
            </p:nvSpPr>
            <p:spPr bwMode="auto">
              <a:xfrm>
                <a:off x="4988" y="2370"/>
                <a:ext cx="21" cy="21"/>
              </a:xfrm>
              <a:custGeom>
                <a:avLst/>
                <a:gdLst>
                  <a:gd name="T0" fmla="*/ 15 w 21"/>
                  <a:gd name="T1" fmla="*/ 20 h 21"/>
                  <a:gd name="T2" fmla="*/ 20 w 21"/>
                  <a:gd name="T3" fmla="*/ 0 h 21"/>
                  <a:gd name="T4" fmla="*/ 0 w 21"/>
                  <a:gd name="T5" fmla="*/ 10 h 21"/>
                  <a:gd name="T6" fmla="*/ 0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15" y="20"/>
                    </a:moveTo>
                    <a:lnTo>
                      <a:pt x="20" y="0"/>
                    </a:lnTo>
                    <a:lnTo>
                      <a:pt x="0" y="1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54" name="Line 3376"/>
              <p:cNvSpPr>
                <a:spLocks noChangeShapeType="1"/>
              </p:cNvSpPr>
              <p:nvPr/>
            </p:nvSpPr>
            <p:spPr bwMode="auto">
              <a:xfrm flipH="1">
                <a:off x="4973" y="2371"/>
                <a:ext cx="16"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55" name="Line 3377"/>
              <p:cNvSpPr>
                <a:spLocks noChangeShapeType="1"/>
              </p:cNvSpPr>
              <p:nvPr/>
            </p:nvSpPr>
            <p:spPr bwMode="auto">
              <a:xfrm>
                <a:off x="4977" y="2367"/>
                <a:ext cx="10"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56" name="Freeform 3378"/>
              <p:cNvSpPr>
                <a:spLocks/>
              </p:cNvSpPr>
              <p:nvPr/>
            </p:nvSpPr>
            <p:spPr bwMode="auto">
              <a:xfrm>
                <a:off x="4987" y="2365"/>
                <a:ext cx="21" cy="21"/>
              </a:xfrm>
              <a:custGeom>
                <a:avLst/>
                <a:gdLst>
                  <a:gd name="T0" fmla="*/ 0 w 21"/>
                  <a:gd name="T1" fmla="*/ 10 h 21"/>
                  <a:gd name="T2" fmla="*/ 0 w 21"/>
                  <a:gd name="T3" fmla="*/ 20 h 21"/>
                  <a:gd name="T4" fmla="*/ 20 w 21"/>
                  <a:gd name="T5" fmla="*/ 20 h 21"/>
                  <a:gd name="T6" fmla="*/ 13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10"/>
                    </a:moveTo>
                    <a:lnTo>
                      <a:pt x="0" y="20"/>
                    </a:lnTo>
                    <a:lnTo>
                      <a:pt x="20" y="20"/>
                    </a:lnTo>
                    <a:lnTo>
                      <a:pt x="13"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57" name="Line 3379"/>
              <p:cNvSpPr>
                <a:spLocks noChangeShapeType="1"/>
              </p:cNvSpPr>
              <p:nvPr/>
            </p:nvSpPr>
            <p:spPr bwMode="auto">
              <a:xfrm flipV="1">
                <a:off x="5001" y="2365"/>
                <a:ext cx="17"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58" name="Line 3380"/>
              <p:cNvSpPr>
                <a:spLocks noChangeShapeType="1"/>
              </p:cNvSpPr>
              <p:nvPr/>
            </p:nvSpPr>
            <p:spPr bwMode="auto">
              <a:xfrm flipH="1">
                <a:off x="4998" y="2364"/>
                <a:ext cx="20"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59" name="Freeform 3381"/>
              <p:cNvSpPr>
                <a:spLocks/>
              </p:cNvSpPr>
              <p:nvPr/>
            </p:nvSpPr>
            <p:spPr bwMode="auto">
              <a:xfrm>
                <a:off x="4969" y="2337"/>
                <a:ext cx="123" cy="30"/>
              </a:xfrm>
              <a:custGeom>
                <a:avLst/>
                <a:gdLst>
                  <a:gd name="T0" fmla="*/ 11 w 123"/>
                  <a:gd name="T1" fmla="*/ 29 h 30"/>
                  <a:gd name="T2" fmla="*/ 21 w 123"/>
                  <a:gd name="T3" fmla="*/ 29 h 30"/>
                  <a:gd name="T4" fmla="*/ 31 w 123"/>
                  <a:gd name="T5" fmla="*/ 27 h 30"/>
                  <a:gd name="T6" fmla="*/ 40 w 123"/>
                  <a:gd name="T7" fmla="*/ 25 h 30"/>
                  <a:gd name="T8" fmla="*/ 49 w 123"/>
                  <a:gd name="T9" fmla="*/ 22 h 30"/>
                  <a:gd name="T10" fmla="*/ 56 w 123"/>
                  <a:gd name="T11" fmla="*/ 20 h 30"/>
                  <a:gd name="T12" fmla="*/ 64 w 123"/>
                  <a:gd name="T13" fmla="*/ 16 h 30"/>
                  <a:gd name="T14" fmla="*/ 71 w 123"/>
                  <a:gd name="T15" fmla="*/ 12 h 30"/>
                  <a:gd name="T16" fmla="*/ 79 w 123"/>
                  <a:gd name="T17" fmla="*/ 7 h 30"/>
                  <a:gd name="T18" fmla="*/ 38 w 123"/>
                  <a:gd name="T19" fmla="*/ 8 h 30"/>
                  <a:gd name="T20" fmla="*/ 0 w 123"/>
                  <a:gd name="T21" fmla="*/ 11 h 30"/>
                  <a:gd name="T22" fmla="*/ 60 w 123"/>
                  <a:gd name="T23" fmla="*/ 5 h 30"/>
                  <a:gd name="T24" fmla="*/ 122 w 123"/>
                  <a:gd name="T25" fmla="*/ 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3"/>
                  <a:gd name="T40" fmla="*/ 0 h 30"/>
                  <a:gd name="T41" fmla="*/ 123 w 123"/>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3" h="30">
                    <a:moveTo>
                      <a:pt x="11" y="29"/>
                    </a:moveTo>
                    <a:lnTo>
                      <a:pt x="21" y="29"/>
                    </a:lnTo>
                    <a:lnTo>
                      <a:pt x="31" y="27"/>
                    </a:lnTo>
                    <a:lnTo>
                      <a:pt x="40" y="25"/>
                    </a:lnTo>
                    <a:lnTo>
                      <a:pt x="49" y="22"/>
                    </a:lnTo>
                    <a:lnTo>
                      <a:pt x="56" y="20"/>
                    </a:lnTo>
                    <a:lnTo>
                      <a:pt x="64" y="16"/>
                    </a:lnTo>
                    <a:lnTo>
                      <a:pt x="71" y="12"/>
                    </a:lnTo>
                    <a:lnTo>
                      <a:pt x="79" y="7"/>
                    </a:lnTo>
                    <a:lnTo>
                      <a:pt x="38" y="8"/>
                    </a:lnTo>
                    <a:lnTo>
                      <a:pt x="0" y="11"/>
                    </a:lnTo>
                    <a:lnTo>
                      <a:pt x="60" y="5"/>
                    </a:lnTo>
                    <a:lnTo>
                      <a:pt x="122"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60" name="Freeform 3382"/>
              <p:cNvSpPr>
                <a:spLocks/>
              </p:cNvSpPr>
              <p:nvPr/>
            </p:nvSpPr>
            <p:spPr bwMode="auto">
              <a:xfrm>
                <a:off x="4990" y="2326"/>
                <a:ext cx="101" cy="21"/>
              </a:xfrm>
              <a:custGeom>
                <a:avLst/>
                <a:gdLst>
                  <a:gd name="T0" fmla="*/ 100 w 101"/>
                  <a:gd name="T1" fmla="*/ 20 h 21"/>
                  <a:gd name="T2" fmla="*/ 100 w 101"/>
                  <a:gd name="T3" fmla="*/ 0 h 21"/>
                  <a:gd name="T4" fmla="*/ 75 w 101"/>
                  <a:gd name="T5" fmla="*/ 0 h 21"/>
                  <a:gd name="T6" fmla="*/ 50 w 101"/>
                  <a:gd name="T7" fmla="*/ 3 h 21"/>
                  <a:gd name="T8" fmla="*/ 25 w 101"/>
                  <a:gd name="T9" fmla="*/ 11 h 21"/>
                  <a:gd name="T10" fmla="*/ 0 w 101"/>
                  <a:gd name="T11" fmla="*/ 20 h 21"/>
                  <a:gd name="T12" fmla="*/ 0 60000 65536"/>
                  <a:gd name="T13" fmla="*/ 0 60000 65536"/>
                  <a:gd name="T14" fmla="*/ 0 60000 65536"/>
                  <a:gd name="T15" fmla="*/ 0 60000 65536"/>
                  <a:gd name="T16" fmla="*/ 0 60000 65536"/>
                  <a:gd name="T17" fmla="*/ 0 60000 65536"/>
                  <a:gd name="T18" fmla="*/ 0 w 101"/>
                  <a:gd name="T19" fmla="*/ 0 h 21"/>
                  <a:gd name="T20" fmla="*/ 101 w 10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101" h="21">
                    <a:moveTo>
                      <a:pt x="100" y="20"/>
                    </a:moveTo>
                    <a:lnTo>
                      <a:pt x="100" y="0"/>
                    </a:lnTo>
                    <a:lnTo>
                      <a:pt x="75" y="0"/>
                    </a:lnTo>
                    <a:lnTo>
                      <a:pt x="50" y="3"/>
                    </a:lnTo>
                    <a:lnTo>
                      <a:pt x="25" y="11"/>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61" name="Freeform 3383"/>
              <p:cNvSpPr>
                <a:spLocks/>
              </p:cNvSpPr>
              <p:nvPr/>
            </p:nvSpPr>
            <p:spPr bwMode="auto">
              <a:xfrm>
                <a:off x="4970" y="2350"/>
                <a:ext cx="21" cy="21"/>
              </a:xfrm>
              <a:custGeom>
                <a:avLst/>
                <a:gdLst>
                  <a:gd name="T0" fmla="*/ 0 w 21"/>
                  <a:gd name="T1" fmla="*/ 2 h 21"/>
                  <a:gd name="T2" fmla="*/ 20 w 21"/>
                  <a:gd name="T3" fmla="*/ 0 h 21"/>
                  <a:gd name="T4" fmla="*/ 20 w 21"/>
                  <a:gd name="T5" fmla="*/ 20 h 21"/>
                  <a:gd name="T6" fmla="*/ 0 w 21"/>
                  <a:gd name="T7" fmla="*/ 20 h 21"/>
                  <a:gd name="T8" fmla="*/ 0 w 21"/>
                  <a:gd name="T9" fmla="*/ 2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0" y="2"/>
                    </a:moveTo>
                    <a:lnTo>
                      <a:pt x="20" y="0"/>
                    </a:lnTo>
                    <a:lnTo>
                      <a:pt x="20" y="20"/>
                    </a:lnTo>
                    <a:lnTo>
                      <a:pt x="0" y="20"/>
                    </a:lnTo>
                    <a:lnTo>
                      <a:pt x="0" y="2"/>
                    </a:lnTo>
                  </a:path>
                </a:pathLst>
              </a:custGeom>
              <a:solidFill>
                <a:schemeClr val="folHlink"/>
              </a:solidFill>
              <a:ln w="12700" cap="rnd">
                <a:solidFill>
                  <a:srgbClr val="000000"/>
                </a:solidFill>
                <a:round/>
                <a:headEnd/>
                <a:tailEnd/>
              </a:ln>
            </p:spPr>
            <p:txBody>
              <a:bodyPr/>
              <a:lstStyle/>
              <a:p>
                <a:endParaRPr lang="zh-CN" altLang="en-US"/>
              </a:p>
            </p:txBody>
          </p:sp>
          <p:sp>
            <p:nvSpPr>
              <p:cNvPr id="72362" name="Line 3384"/>
              <p:cNvSpPr>
                <a:spLocks noChangeShapeType="1"/>
              </p:cNvSpPr>
              <p:nvPr/>
            </p:nvSpPr>
            <p:spPr bwMode="auto">
              <a:xfrm>
                <a:off x="4971" y="2352"/>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63" name="Line 3385"/>
              <p:cNvSpPr>
                <a:spLocks noChangeShapeType="1"/>
              </p:cNvSpPr>
              <p:nvPr/>
            </p:nvSpPr>
            <p:spPr bwMode="auto">
              <a:xfrm>
                <a:off x="4972" y="2352"/>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64" name="Line 3386"/>
              <p:cNvSpPr>
                <a:spLocks noChangeShapeType="1"/>
              </p:cNvSpPr>
              <p:nvPr/>
            </p:nvSpPr>
            <p:spPr bwMode="auto">
              <a:xfrm>
                <a:off x="4973" y="2352"/>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65" name="Line 3387"/>
              <p:cNvSpPr>
                <a:spLocks noChangeShapeType="1"/>
              </p:cNvSpPr>
              <p:nvPr/>
            </p:nvSpPr>
            <p:spPr bwMode="auto">
              <a:xfrm>
                <a:off x="4975" y="2350"/>
                <a:ext cx="0" cy="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66" name="Line 3388"/>
              <p:cNvSpPr>
                <a:spLocks noChangeShapeType="1"/>
              </p:cNvSpPr>
              <p:nvPr/>
            </p:nvSpPr>
            <p:spPr bwMode="auto">
              <a:xfrm>
                <a:off x="4976" y="2350"/>
                <a:ext cx="0" cy="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67" name="Freeform 3389"/>
              <p:cNvSpPr>
                <a:spLocks/>
              </p:cNvSpPr>
              <p:nvPr/>
            </p:nvSpPr>
            <p:spPr bwMode="auto">
              <a:xfrm>
                <a:off x="5000" y="2346"/>
                <a:ext cx="21" cy="21"/>
              </a:xfrm>
              <a:custGeom>
                <a:avLst/>
                <a:gdLst>
                  <a:gd name="T0" fmla="*/ 0 w 21"/>
                  <a:gd name="T1" fmla="*/ 0 h 21"/>
                  <a:gd name="T2" fmla="*/ 0 w 21"/>
                  <a:gd name="T3" fmla="*/ 12 h 21"/>
                  <a:gd name="T4" fmla="*/ 2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0"/>
                    </a:moveTo>
                    <a:lnTo>
                      <a:pt x="0" y="12"/>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68" name="Freeform 3390"/>
              <p:cNvSpPr>
                <a:spLocks/>
              </p:cNvSpPr>
              <p:nvPr/>
            </p:nvSpPr>
            <p:spPr bwMode="auto">
              <a:xfrm>
                <a:off x="5003" y="2348"/>
                <a:ext cx="21" cy="21"/>
              </a:xfrm>
              <a:custGeom>
                <a:avLst/>
                <a:gdLst>
                  <a:gd name="T0" fmla="*/ 0 w 21"/>
                  <a:gd name="T1" fmla="*/ 20 h 21"/>
                  <a:gd name="T2" fmla="*/ 0 w 21"/>
                  <a:gd name="T3" fmla="*/ 0 h 21"/>
                  <a:gd name="T4" fmla="*/ 20 w 21"/>
                  <a:gd name="T5" fmla="*/ 0 h 21"/>
                  <a:gd name="T6" fmla="*/ 20 w 21"/>
                  <a:gd name="T7" fmla="*/ 20 h 21"/>
                  <a:gd name="T8" fmla="*/ 0 w 21"/>
                  <a:gd name="T9" fmla="*/ 2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0" y="20"/>
                    </a:moveTo>
                    <a:lnTo>
                      <a:pt x="0" y="0"/>
                    </a:lnTo>
                    <a:lnTo>
                      <a:pt x="20" y="0"/>
                    </a:lnTo>
                    <a:lnTo>
                      <a:pt x="20" y="20"/>
                    </a:lnTo>
                    <a:lnTo>
                      <a:pt x="0" y="20"/>
                    </a:lnTo>
                  </a:path>
                </a:pathLst>
              </a:custGeom>
              <a:solidFill>
                <a:schemeClr val="folHlink"/>
              </a:solidFill>
              <a:ln w="12700" cap="rnd">
                <a:solidFill>
                  <a:srgbClr val="000000"/>
                </a:solidFill>
                <a:round/>
                <a:headEnd/>
                <a:tailEnd/>
              </a:ln>
            </p:spPr>
            <p:txBody>
              <a:bodyPr/>
              <a:lstStyle/>
              <a:p>
                <a:endParaRPr lang="zh-CN" altLang="en-US"/>
              </a:p>
            </p:txBody>
          </p:sp>
          <p:sp>
            <p:nvSpPr>
              <p:cNvPr id="72369" name="Line 3391"/>
              <p:cNvSpPr>
                <a:spLocks noChangeShapeType="1"/>
              </p:cNvSpPr>
              <p:nvPr/>
            </p:nvSpPr>
            <p:spPr bwMode="auto">
              <a:xfrm flipV="1">
                <a:off x="5005" y="2348"/>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70" name="Line 3392"/>
              <p:cNvSpPr>
                <a:spLocks noChangeShapeType="1"/>
              </p:cNvSpPr>
              <p:nvPr/>
            </p:nvSpPr>
            <p:spPr bwMode="auto">
              <a:xfrm>
                <a:off x="5007" y="2348"/>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71" name="Line 3393"/>
              <p:cNvSpPr>
                <a:spLocks noChangeShapeType="1"/>
              </p:cNvSpPr>
              <p:nvPr/>
            </p:nvSpPr>
            <p:spPr bwMode="auto">
              <a:xfrm flipV="1">
                <a:off x="5008" y="2348"/>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72" name="Freeform 3394"/>
              <p:cNvSpPr>
                <a:spLocks/>
              </p:cNvSpPr>
              <p:nvPr/>
            </p:nvSpPr>
            <p:spPr bwMode="auto">
              <a:xfrm>
                <a:off x="5016" y="2345"/>
                <a:ext cx="21" cy="21"/>
              </a:xfrm>
              <a:custGeom>
                <a:avLst/>
                <a:gdLst>
                  <a:gd name="T0" fmla="*/ 20 w 21"/>
                  <a:gd name="T1" fmla="*/ 20 h 21"/>
                  <a:gd name="T2" fmla="*/ 0 w 21"/>
                  <a:gd name="T3" fmla="*/ 12 h 21"/>
                  <a:gd name="T4" fmla="*/ 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20"/>
                    </a:moveTo>
                    <a:lnTo>
                      <a:pt x="0" y="12"/>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73" name="Freeform 3395"/>
              <p:cNvSpPr>
                <a:spLocks/>
              </p:cNvSpPr>
              <p:nvPr/>
            </p:nvSpPr>
            <p:spPr bwMode="auto">
              <a:xfrm>
                <a:off x="5025" y="2350"/>
                <a:ext cx="21" cy="21"/>
              </a:xfrm>
              <a:custGeom>
                <a:avLst/>
                <a:gdLst>
                  <a:gd name="T0" fmla="*/ 0 w 21"/>
                  <a:gd name="T1" fmla="*/ 20 h 21"/>
                  <a:gd name="T2" fmla="*/ 0 w 21"/>
                  <a:gd name="T3" fmla="*/ 10 h 21"/>
                  <a:gd name="T4" fmla="*/ 0 w 21"/>
                  <a:gd name="T5" fmla="*/ 6 h 21"/>
                  <a:gd name="T6" fmla="*/ 1 w 21"/>
                  <a:gd name="T7" fmla="*/ 2 h 21"/>
                  <a:gd name="T8" fmla="*/ 2 w 21"/>
                  <a:gd name="T9" fmla="*/ 0 h 21"/>
                  <a:gd name="T10" fmla="*/ 20 w 21"/>
                  <a:gd name="T11" fmla="*/ 0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0" y="20"/>
                    </a:moveTo>
                    <a:lnTo>
                      <a:pt x="0" y="10"/>
                    </a:lnTo>
                    <a:lnTo>
                      <a:pt x="0" y="6"/>
                    </a:lnTo>
                    <a:lnTo>
                      <a:pt x="1" y="2"/>
                    </a:lnTo>
                    <a:lnTo>
                      <a:pt x="2" y="0"/>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74" name="Freeform 3396"/>
              <p:cNvSpPr>
                <a:spLocks/>
              </p:cNvSpPr>
              <p:nvPr/>
            </p:nvSpPr>
            <p:spPr bwMode="auto">
              <a:xfrm>
                <a:off x="5025" y="2350"/>
                <a:ext cx="21" cy="21"/>
              </a:xfrm>
              <a:custGeom>
                <a:avLst/>
                <a:gdLst>
                  <a:gd name="T0" fmla="*/ 20 w 21"/>
                  <a:gd name="T1" fmla="*/ 0 h 21"/>
                  <a:gd name="T2" fmla="*/ 3 w 21"/>
                  <a:gd name="T3" fmla="*/ 2 h 21"/>
                  <a:gd name="T4" fmla="*/ 1 w 21"/>
                  <a:gd name="T5" fmla="*/ 2 h 21"/>
                  <a:gd name="T6" fmla="*/ 0 w 21"/>
                  <a:gd name="T7" fmla="*/ 6 h 21"/>
                  <a:gd name="T8" fmla="*/ 0 w 21"/>
                  <a:gd name="T9" fmla="*/ 20 h 21"/>
                  <a:gd name="T10" fmla="*/ 10 w 21"/>
                  <a:gd name="T11" fmla="*/ 10 h 21"/>
                  <a:gd name="T12" fmla="*/ 20 w 21"/>
                  <a:gd name="T13" fmla="*/ 0 h 21"/>
                  <a:gd name="T14" fmla="*/ 0 60000 65536"/>
                  <a:gd name="T15" fmla="*/ 0 60000 65536"/>
                  <a:gd name="T16" fmla="*/ 0 60000 65536"/>
                  <a:gd name="T17" fmla="*/ 0 60000 65536"/>
                  <a:gd name="T18" fmla="*/ 0 60000 65536"/>
                  <a:gd name="T19" fmla="*/ 0 60000 65536"/>
                  <a:gd name="T20" fmla="*/ 0 60000 65536"/>
                  <a:gd name="T21" fmla="*/ 0 w 21"/>
                  <a:gd name="T22" fmla="*/ 0 h 21"/>
                  <a:gd name="T23" fmla="*/ 21 w 21"/>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1">
                    <a:moveTo>
                      <a:pt x="20" y="0"/>
                    </a:moveTo>
                    <a:lnTo>
                      <a:pt x="3" y="2"/>
                    </a:lnTo>
                    <a:lnTo>
                      <a:pt x="1" y="2"/>
                    </a:lnTo>
                    <a:lnTo>
                      <a:pt x="0" y="6"/>
                    </a:lnTo>
                    <a:lnTo>
                      <a:pt x="0" y="20"/>
                    </a:lnTo>
                    <a:lnTo>
                      <a:pt x="10" y="10"/>
                    </a:lnTo>
                    <a:lnTo>
                      <a:pt x="20" y="0"/>
                    </a:lnTo>
                  </a:path>
                </a:pathLst>
              </a:custGeom>
              <a:solidFill>
                <a:schemeClr val="folHlink"/>
              </a:solidFill>
              <a:ln w="12700" cap="rnd">
                <a:solidFill>
                  <a:srgbClr val="000000"/>
                </a:solidFill>
                <a:round/>
                <a:headEnd/>
                <a:tailEnd/>
              </a:ln>
            </p:spPr>
            <p:txBody>
              <a:bodyPr/>
              <a:lstStyle/>
              <a:p>
                <a:endParaRPr lang="zh-CN" altLang="en-US"/>
              </a:p>
            </p:txBody>
          </p:sp>
          <p:sp>
            <p:nvSpPr>
              <p:cNvPr id="72375" name="Freeform 3397"/>
              <p:cNvSpPr>
                <a:spLocks/>
              </p:cNvSpPr>
              <p:nvPr/>
            </p:nvSpPr>
            <p:spPr bwMode="auto">
              <a:xfrm>
                <a:off x="5037" y="2346"/>
                <a:ext cx="21" cy="21"/>
              </a:xfrm>
              <a:custGeom>
                <a:avLst/>
                <a:gdLst>
                  <a:gd name="T0" fmla="*/ 0 w 21"/>
                  <a:gd name="T1" fmla="*/ 20 h 21"/>
                  <a:gd name="T2" fmla="*/ 20 w 21"/>
                  <a:gd name="T3" fmla="*/ 20 h 21"/>
                  <a:gd name="T4" fmla="*/ 2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20"/>
                    </a:moveTo>
                    <a:lnTo>
                      <a:pt x="20" y="20"/>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76" name="Line 3398"/>
              <p:cNvSpPr>
                <a:spLocks noChangeShapeType="1"/>
              </p:cNvSpPr>
              <p:nvPr/>
            </p:nvSpPr>
            <p:spPr bwMode="auto">
              <a:xfrm>
                <a:off x="4989" y="2378"/>
                <a:ext cx="2"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77" name="Line 3399"/>
              <p:cNvSpPr>
                <a:spLocks noChangeShapeType="1"/>
              </p:cNvSpPr>
              <p:nvPr/>
            </p:nvSpPr>
            <p:spPr bwMode="auto">
              <a:xfrm>
                <a:off x="5000" y="2383"/>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78" name="Freeform 3400"/>
              <p:cNvSpPr>
                <a:spLocks/>
              </p:cNvSpPr>
              <p:nvPr/>
            </p:nvSpPr>
            <p:spPr bwMode="auto">
              <a:xfrm>
                <a:off x="4988" y="2382"/>
                <a:ext cx="21" cy="21"/>
              </a:xfrm>
              <a:custGeom>
                <a:avLst/>
                <a:gdLst>
                  <a:gd name="T0" fmla="*/ 16 w 21"/>
                  <a:gd name="T1" fmla="*/ 0 h 21"/>
                  <a:gd name="T2" fmla="*/ 20 w 21"/>
                  <a:gd name="T3" fmla="*/ 20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16" y="0"/>
                    </a:moveTo>
                    <a:lnTo>
                      <a:pt x="20" y="2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79" name="Line 3401"/>
              <p:cNvSpPr>
                <a:spLocks noChangeShapeType="1"/>
              </p:cNvSpPr>
              <p:nvPr/>
            </p:nvSpPr>
            <p:spPr bwMode="auto">
              <a:xfrm flipH="1">
                <a:off x="4990" y="2386"/>
                <a:ext cx="7"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80" name="Line 3402"/>
              <p:cNvSpPr>
                <a:spLocks noChangeShapeType="1"/>
              </p:cNvSpPr>
              <p:nvPr/>
            </p:nvSpPr>
            <p:spPr bwMode="auto">
              <a:xfrm flipV="1">
                <a:off x="4986" y="2384"/>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81" name="Freeform 3403"/>
              <p:cNvSpPr>
                <a:spLocks/>
              </p:cNvSpPr>
              <p:nvPr/>
            </p:nvSpPr>
            <p:spPr bwMode="auto">
              <a:xfrm>
                <a:off x="4954" y="2386"/>
                <a:ext cx="33" cy="21"/>
              </a:xfrm>
              <a:custGeom>
                <a:avLst/>
                <a:gdLst>
                  <a:gd name="T0" fmla="*/ 30 w 33"/>
                  <a:gd name="T1" fmla="*/ 20 h 21"/>
                  <a:gd name="T2" fmla="*/ 32 w 33"/>
                  <a:gd name="T3" fmla="*/ 0 h 21"/>
                  <a:gd name="T4" fmla="*/ 0 w 33"/>
                  <a:gd name="T5" fmla="*/ 20 h 21"/>
                  <a:gd name="T6" fmla="*/ 0 60000 65536"/>
                  <a:gd name="T7" fmla="*/ 0 60000 65536"/>
                  <a:gd name="T8" fmla="*/ 0 60000 65536"/>
                  <a:gd name="T9" fmla="*/ 0 w 33"/>
                  <a:gd name="T10" fmla="*/ 0 h 21"/>
                  <a:gd name="T11" fmla="*/ 33 w 33"/>
                  <a:gd name="T12" fmla="*/ 21 h 21"/>
                </a:gdLst>
                <a:ahLst/>
                <a:cxnLst>
                  <a:cxn ang="T6">
                    <a:pos x="T0" y="T1"/>
                  </a:cxn>
                  <a:cxn ang="T7">
                    <a:pos x="T2" y="T3"/>
                  </a:cxn>
                  <a:cxn ang="T8">
                    <a:pos x="T4" y="T5"/>
                  </a:cxn>
                </a:cxnLst>
                <a:rect l="T9" t="T10" r="T11" b="T12"/>
                <a:pathLst>
                  <a:path w="33" h="21">
                    <a:moveTo>
                      <a:pt x="30" y="20"/>
                    </a:moveTo>
                    <a:lnTo>
                      <a:pt x="32" y="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82" name="Line 3404"/>
              <p:cNvSpPr>
                <a:spLocks noChangeShapeType="1"/>
              </p:cNvSpPr>
              <p:nvPr/>
            </p:nvSpPr>
            <p:spPr bwMode="auto">
              <a:xfrm flipV="1">
                <a:off x="4937" y="2385"/>
                <a:ext cx="20" cy="1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83" name="Line 3405"/>
              <p:cNvSpPr>
                <a:spLocks noChangeShapeType="1"/>
              </p:cNvSpPr>
              <p:nvPr/>
            </p:nvSpPr>
            <p:spPr bwMode="auto">
              <a:xfrm flipV="1">
                <a:off x="4971" y="2384"/>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84" name="Line 3406"/>
              <p:cNvSpPr>
                <a:spLocks noChangeShapeType="1"/>
              </p:cNvSpPr>
              <p:nvPr/>
            </p:nvSpPr>
            <p:spPr bwMode="auto">
              <a:xfrm>
                <a:off x="4975" y="2383"/>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85" name="Line 3407"/>
              <p:cNvSpPr>
                <a:spLocks noChangeShapeType="1"/>
              </p:cNvSpPr>
              <p:nvPr/>
            </p:nvSpPr>
            <p:spPr bwMode="auto">
              <a:xfrm flipV="1">
                <a:off x="4982" y="2383"/>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86" name="Line 3408"/>
              <p:cNvSpPr>
                <a:spLocks noChangeShapeType="1"/>
              </p:cNvSpPr>
              <p:nvPr/>
            </p:nvSpPr>
            <p:spPr bwMode="auto">
              <a:xfrm>
                <a:off x="4990" y="2390"/>
                <a:ext cx="1"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87" name="Line 3409"/>
              <p:cNvSpPr>
                <a:spLocks noChangeShapeType="1"/>
              </p:cNvSpPr>
              <p:nvPr/>
            </p:nvSpPr>
            <p:spPr bwMode="auto">
              <a:xfrm>
                <a:off x="5001" y="2395"/>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88" name="Freeform 3410"/>
              <p:cNvSpPr>
                <a:spLocks/>
              </p:cNvSpPr>
              <p:nvPr/>
            </p:nvSpPr>
            <p:spPr bwMode="auto">
              <a:xfrm>
                <a:off x="4990" y="2395"/>
                <a:ext cx="21" cy="21"/>
              </a:xfrm>
              <a:custGeom>
                <a:avLst/>
                <a:gdLst>
                  <a:gd name="T0" fmla="*/ 16 w 21"/>
                  <a:gd name="T1" fmla="*/ 0 h 21"/>
                  <a:gd name="T2" fmla="*/ 20 w 21"/>
                  <a:gd name="T3" fmla="*/ 20 h 21"/>
                  <a:gd name="T4" fmla="*/ 0 w 21"/>
                  <a:gd name="T5" fmla="*/ 20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16" y="0"/>
                    </a:moveTo>
                    <a:lnTo>
                      <a:pt x="20" y="20"/>
                    </a:lnTo>
                    <a:lnTo>
                      <a:pt x="0" y="2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89" name="Line 3411"/>
              <p:cNvSpPr>
                <a:spLocks noChangeShapeType="1"/>
              </p:cNvSpPr>
              <p:nvPr/>
            </p:nvSpPr>
            <p:spPr bwMode="auto">
              <a:xfrm flipH="1">
                <a:off x="4991" y="2398"/>
                <a:ext cx="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90" name="Line 3412"/>
              <p:cNvSpPr>
                <a:spLocks noChangeShapeType="1"/>
              </p:cNvSpPr>
              <p:nvPr/>
            </p:nvSpPr>
            <p:spPr bwMode="auto">
              <a:xfrm flipV="1">
                <a:off x="4987" y="2395"/>
                <a:ext cx="0"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91" name="Line 3413"/>
              <p:cNvSpPr>
                <a:spLocks noChangeShapeType="1"/>
              </p:cNvSpPr>
              <p:nvPr/>
            </p:nvSpPr>
            <p:spPr bwMode="auto">
              <a:xfrm>
                <a:off x="4982" y="2397"/>
                <a:ext cx="1"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92" name="Line 3414"/>
              <p:cNvSpPr>
                <a:spLocks noChangeShapeType="1"/>
              </p:cNvSpPr>
              <p:nvPr/>
            </p:nvSpPr>
            <p:spPr bwMode="auto">
              <a:xfrm flipV="1">
                <a:off x="4975" y="2397"/>
                <a:ext cx="0"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93" name="Line 3415"/>
              <p:cNvSpPr>
                <a:spLocks noChangeShapeType="1"/>
              </p:cNvSpPr>
              <p:nvPr/>
            </p:nvSpPr>
            <p:spPr bwMode="auto">
              <a:xfrm>
                <a:off x="4970" y="2397"/>
                <a:ext cx="1"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94" name="Line 3416"/>
              <p:cNvSpPr>
                <a:spLocks noChangeShapeType="1"/>
              </p:cNvSpPr>
              <p:nvPr/>
            </p:nvSpPr>
            <p:spPr bwMode="auto">
              <a:xfrm flipH="1">
                <a:off x="4940" y="2396"/>
                <a:ext cx="27"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95" name="Line 3417"/>
              <p:cNvSpPr>
                <a:spLocks noChangeShapeType="1"/>
              </p:cNvSpPr>
              <p:nvPr/>
            </p:nvSpPr>
            <p:spPr bwMode="auto">
              <a:xfrm>
                <a:off x="4953" y="2388"/>
                <a:ext cx="5" cy="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96" name="Line 3418"/>
              <p:cNvSpPr>
                <a:spLocks noChangeShapeType="1"/>
              </p:cNvSpPr>
              <p:nvPr/>
            </p:nvSpPr>
            <p:spPr bwMode="auto">
              <a:xfrm>
                <a:off x="4951" y="2391"/>
                <a:ext cx="12"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397" name="Freeform 3419"/>
              <p:cNvSpPr>
                <a:spLocks/>
              </p:cNvSpPr>
              <p:nvPr/>
            </p:nvSpPr>
            <p:spPr bwMode="auto">
              <a:xfrm>
                <a:off x="4967" y="2331"/>
                <a:ext cx="21" cy="31"/>
              </a:xfrm>
              <a:custGeom>
                <a:avLst/>
                <a:gdLst>
                  <a:gd name="T0" fmla="*/ 20 w 21"/>
                  <a:gd name="T1" fmla="*/ 30 h 31"/>
                  <a:gd name="T2" fmla="*/ 20 w 21"/>
                  <a:gd name="T3" fmla="*/ 17 h 31"/>
                  <a:gd name="T4" fmla="*/ 0 w 21"/>
                  <a:gd name="T5" fmla="*/ 11 h 31"/>
                  <a:gd name="T6" fmla="*/ 0 w 21"/>
                  <a:gd name="T7" fmla="*/ 0 h 31"/>
                  <a:gd name="T8" fmla="*/ 0 60000 65536"/>
                  <a:gd name="T9" fmla="*/ 0 60000 65536"/>
                  <a:gd name="T10" fmla="*/ 0 60000 65536"/>
                  <a:gd name="T11" fmla="*/ 0 60000 65536"/>
                  <a:gd name="T12" fmla="*/ 0 w 21"/>
                  <a:gd name="T13" fmla="*/ 0 h 31"/>
                  <a:gd name="T14" fmla="*/ 21 w 21"/>
                  <a:gd name="T15" fmla="*/ 31 h 31"/>
                </a:gdLst>
                <a:ahLst/>
                <a:cxnLst>
                  <a:cxn ang="T8">
                    <a:pos x="T0" y="T1"/>
                  </a:cxn>
                  <a:cxn ang="T9">
                    <a:pos x="T2" y="T3"/>
                  </a:cxn>
                  <a:cxn ang="T10">
                    <a:pos x="T4" y="T5"/>
                  </a:cxn>
                  <a:cxn ang="T11">
                    <a:pos x="T6" y="T7"/>
                  </a:cxn>
                </a:cxnLst>
                <a:rect l="T12" t="T13" r="T14" b="T15"/>
                <a:pathLst>
                  <a:path w="21" h="31">
                    <a:moveTo>
                      <a:pt x="20" y="30"/>
                    </a:moveTo>
                    <a:lnTo>
                      <a:pt x="20" y="17"/>
                    </a:lnTo>
                    <a:lnTo>
                      <a:pt x="0" y="11"/>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98" name="Freeform 3420"/>
              <p:cNvSpPr>
                <a:spLocks/>
              </p:cNvSpPr>
              <p:nvPr/>
            </p:nvSpPr>
            <p:spPr bwMode="auto">
              <a:xfrm>
                <a:off x="4891" y="2307"/>
                <a:ext cx="108" cy="35"/>
              </a:xfrm>
              <a:custGeom>
                <a:avLst/>
                <a:gdLst>
                  <a:gd name="T0" fmla="*/ 107 w 108"/>
                  <a:gd name="T1" fmla="*/ 21 h 35"/>
                  <a:gd name="T2" fmla="*/ 107 w 108"/>
                  <a:gd name="T3" fmla="*/ 22 h 35"/>
                  <a:gd name="T4" fmla="*/ 102 w 108"/>
                  <a:gd name="T5" fmla="*/ 23 h 35"/>
                  <a:gd name="T6" fmla="*/ 77 w 108"/>
                  <a:gd name="T7" fmla="*/ 25 h 35"/>
                  <a:gd name="T8" fmla="*/ 51 w 108"/>
                  <a:gd name="T9" fmla="*/ 27 h 35"/>
                  <a:gd name="T10" fmla="*/ 24 w 108"/>
                  <a:gd name="T11" fmla="*/ 30 h 35"/>
                  <a:gd name="T12" fmla="*/ 0 w 108"/>
                  <a:gd name="T13" fmla="*/ 34 h 35"/>
                  <a:gd name="T14" fmla="*/ 1 w 108"/>
                  <a:gd name="T15" fmla="*/ 18 h 35"/>
                  <a:gd name="T16" fmla="*/ 27 w 108"/>
                  <a:gd name="T17" fmla="*/ 12 h 35"/>
                  <a:gd name="T18" fmla="*/ 52 w 108"/>
                  <a:gd name="T19" fmla="*/ 6 h 35"/>
                  <a:gd name="T20" fmla="*/ 77 w 108"/>
                  <a:gd name="T21" fmla="*/ 2 h 35"/>
                  <a:gd name="T22" fmla="*/ 90 w 108"/>
                  <a:gd name="T23" fmla="*/ 1 h 35"/>
                  <a:gd name="T24" fmla="*/ 104 w 108"/>
                  <a:gd name="T25" fmla="*/ 0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8"/>
                  <a:gd name="T40" fmla="*/ 0 h 35"/>
                  <a:gd name="T41" fmla="*/ 108 w 108"/>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8" h="35">
                    <a:moveTo>
                      <a:pt x="107" y="21"/>
                    </a:moveTo>
                    <a:lnTo>
                      <a:pt x="107" y="22"/>
                    </a:lnTo>
                    <a:lnTo>
                      <a:pt x="102" y="23"/>
                    </a:lnTo>
                    <a:lnTo>
                      <a:pt x="77" y="25"/>
                    </a:lnTo>
                    <a:lnTo>
                      <a:pt x="51" y="27"/>
                    </a:lnTo>
                    <a:lnTo>
                      <a:pt x="24" y="30"/>
                    </a:lnTo>
                    <a:lnTo>
                      <a:pt x="0" y="34"/>
                    </a:lnTo>
                    <a:lnTo>
                      <a:pt x="1" y="18"/>
                    </a:lnTo>
                    <a:lnTo>
                      <a:pt x="27" y="12"/>
                    </a:lnTo>
                    <a:lnTo>
                      <a:pt x="52" y="6"/>
                    </a:lnTo>
                    <a:lnTo>
                      <a:pt x="77" y="2"/>
                    </a:lnTo>
                    <a:lnTo>
                      <a:pt x="90" y="1"/>
                    </a:lnTo>
                    <a:lnTo>
                      <a:pt x="104"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399" name="Freeform 3421"/>
              <p:cNvSpPr>
                <a:spLocks/>
              </p:cNvSpPr>
              <p:nvPr/>
            </p:nvSpPr>
            <p:spPr bwMode="auto">
              <a:xfrm>
                <a:off x="4962" y="2287"/>
                <a:ext cx="127" cy="26"/>
              </a:xfrm>
              <a:custGeom>
                <a:avLst/>
                <a:gdLst>
                  <a:gd name="T0" fmla="*/ 0 w 127"/>
                  <a:gd name="T1" fmla="*/ 25 h 26"/>
                  <a:gd name="T2" fmla="*/ 38 w 127"/>
                  <a:gd name="T3" fmla="*/ 18 h 26"/>
                  <a:gd name="T4" fmla="*/ 76 w 127"/>
                  <a:gd name="T5" fmla="*/ 12 h 26"/>
                  <a:gd name="T6" fmla="*/ 89 w 127"/>
                  <a:gd name="T7" fmla="*/ 7 h 26"/>
                  <a:gd name="T8" fmla="*/ 103 w 127"/>
                  <a:gd name="T9" fmla="*/ 5 h 26"/>
                  <a:gd name="T10" fmla="*/ 126 w 127"/>
                  <a:gd name="T11" fmla="*/ 0 h 26"/>
                  <a:gd name="T12" fmla="*/ 0 60000 65536"/>
                  <a:gd name="T13" fmla="*/ 0 60000 65536"/>
                  <a:gd name="T14" fmla="*/ 0 60000 65536"/>
                  <a:gd name="T15" fmla="*/ 0 60000 65536"/>
                  <a:gd name="T16" fmla="*/ 0 60000 65536"/>
                  <a:gd name="T17" fmla="*/ 0 60000 65536"/>
                  <a:gd name="T18" fmla="*/ 0 w 127"/>
                  <a:gd name="T19" fmla="*/ 0 h 26"/>
                  <a:gd name="T20" fmla="*/ 127 w 12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27" h="26">
                    <a:moveTo>
                      <a:pt x="0" y="25"/>
                    </a:moveTo>
                    <a:lnTo>
                      <a:pt x="38" y="18"/>
                    </a:lnTo>
                    <a:lnTo>
                      <a:pt x="76" y="12"/>
                    </a:lnTo>
                    <a:lnTo>
                      <a:pt x="89" y="7"/>
                    </a:lnTo>
                    <a:lnTo>
                      <a:pt x="103" y="5"/>
                    </a:lnTo>
                    <a:lnTo>
                      <a:pt x="126"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00" name="Freeform 3422"/>
              <p:cNvSpPr>
                <a:spLocks/>
              </p:cNvSpPr>
              <p:nvPr/>
            </p:nvSpPr>
            <p:spPr bwMode="auto">
              <a:xfrm>
                <a:off x="5035" y="2291"/>
                <a:ext cx="113" cy="21"/>
              </a:xfrm>
              <a:custGeom>
                <a:avLst/>
                <a:gdLst>
                  <a:gd name="T0" fmla="*/ 109 w 113"/>
                  <a:gd name="T1" fmla="*/ 0 h 21"/>
                  <a:gd name="T2" fmla="*/ 112 w 113"/>
                  <a:gd name="T3" fmla="*/ 2 h 21"/>
                  <a:gd name="T4" fmla="*/ 112 w 113"/>
                  <a:gd name="T5" fmla="*/ 5 h 21"/>
                  <a:gd name="T6" fmla="*/ 112 w 113"/>
                  <a:gd name="T7" fmla="*/ 6 h 21"/>
                  <a:gd name="T8" fmla="*/ 112 w 113"/>
                  <a:gd name="T9" fmla="*/ 7 h 21"/>
                  <a:gd name="T10" fmla="*/ 110 w 113"/>
                  <a:gd name="T11" fmla="*/ 10 h 21"/>
                  <a:gd name="T12" fmla="*/ 109 w 113"/>
                  <a:gd name="T13" fmla="*/ 11 h 21"/>
                  <a:gd name="T14" fmla="*/ 107 w 113"/>
                  <a:gd name="T15" fmla="*/ 13 h 21"/>
                  <a:gd name="T16" fmla="*/ 103 w 113"/>
                  <a:gd name="T17" fmla="*/ 15 h 21"/>
                  <a:gd name="T18" fmla="*/ 98 w 113"/>
                  <a:gd name="T19" fmla="*/ 16 h 21"/>
                  <a:gd name="T20" fmla="*/ 93 w 113"/>
                  <a:gd name="T21" fmla="*/ 16 h 21"/>
                  <a:gd name="T22" fmla="*/ 85 w 113"/>
                  <a:gd name="T23" fmla="*/ 17 h 21"/>
                  <a:gd name="T24" fmla="*/ 51 w 113"/>
                  <a:gd name="T25" fmla="*/ 20 h 21"/>
                  <a:gd name="T26" fmla="*/ 27 w 113"/>
                  <a:gd name="T27" fmla="*/ 20 h 21"/>
                  <a:gd name="T28" fmla="*/ 13 w 113"/>
                  <a:gd name="T29" fmla="*/ 20 h 21"/>
                  <a:gd name="T30" fmla="*/ 4 w 113"/>
                  <a:gd name="T31" fmla="*/ 17 h 21"/>
                  <a:gd name="T32" fmla="*/ 1 w 113"/>
                  <a:gd name="T33" fmla="*/ 16 h 21"/>
                  <a:gd name="T34" fmla="*/ 0 w 113"/>
                  <a:gd name="T35" fmla="*/ 13 h 21"/>
                  <a:gd name="T36" fmla="*/ 0 w 113"/>
                  <a:gd name="T37" fmla="*/ 11 h 21"/>
                  <a:gd name="T38" fmla="*/ 1 w 113"/>
                  <a:gd name="T39" fmla="*/ 10 h 21"/>
                  <a:gd name="T40" fmla="*/ 2 w 113"/>
                  <a:gd name="T41" fmla="*/ 10 h 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3"/>
                  <a:gd name="T64" fmla="*/ 0 h 21"/>
                  <a:gd name="T65" fmla="*/ 113 w 113"/>
                  <a:gd name="T66" fmla="*/ 21 h 2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3" h="21">
                    <a:moveTo>
                      <a:pt x="109" y="0"/>
                    </a:moveTo>
                    <a:lnTo>
                      <a:pt x="112" y="2"/>
                    </a:lnTo>
                    <a:lnTo>
                      <a:pt x="112" y="5"/>
                    </a:lnTo>
                    <a:lnTo>
                      <a:pt x="112" y="6"/>
                    </a:lnTo>
                    <a:lnTo>
                      <a:pt x="112" y="7"/>
                    </a:lnTo>
                    <a:lnTo>
                      <a:pt x="110" y="10"/>
                    </a:lnTo>
                    <a:lnTo>
                      <a:pt x="109" y="11"/>
                    </a:lnTo>
                    <a:lnTo>
                      <a:pt x="107" y="13"/>
                    </a:lnTo>
                    <a:lnTo>
                      <a:pt x="103" y="15"/>
                    </a:lnTo>
                    <a:lnTo>
                      <a:pt x="98" y="16"/>
                    </a:lnTo>
                    <a:lnTo>
                      <a:pt x="93" y="16"/>
                    </a:lnTo>
                    <a:lnTo>
                      <a:pt x="85" y="17"/>
                    </a:lnTo>
                    <a:lnTo>
                      <a:pt x="51" y="20"/>
                    </a:lnTo>
                    <a:lnTo>
                      <a:pt x="27" y="20"/>
                    </a:lnTo>
                    <a:lnTo>
                      <a:pt x="13" y="20"/>
                    </a:lnTo>
                    <a:lnTo>
                      <a:pt x="4" y="17"/>
                    </a:lnTo>
                    <a:lnTo>
                      <a:pt x="1" y="16"/>
                    </a:lnTo>
                    <a:lnTo>
                      <a:pt x="0" y="13"/>
                    </a:lnTo>
                    <a:lnTo>
                      <a:pt x="0" y="11"/>
                    </a:lnTo>
                    <a:lnTo>
                      <a:pt x="1" y="10"/>
                    </a:lnTo>
                    <a:lnTo>
                      <a:pt x="2" y="1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01" name="Freeform 3423"/>
              <p:cNvSpPr>
                <a:spLocks/>
              </p:cNvSpPr>
              <p:nvPr/>
            </p:nvSpPr>
            <p:spPr bwMode="auto">
              <a:xfrm>
                <a:off x="5026" y="2287"/>
                <a:ext cx="21" cy="21"/>
              </a:xfrm>
              <a:custGeom>
                <a:avLst/>
                <a:gdLst>
                  <a:gd name="T0" fmla="*/ 2 w 21"/>
                  <a:gd name="T1" fmla="*/ 20 h 21"/>
                  <a:gd name="T2" fmla="*/ 0 w 21"/>
                  <a:gd name="T3" fmla="*/ 0 h 21"/>
                  <a:gd name="T4" fmla="*/ 16 w 21"/>
                  <a:gd name="T5" fmla="*/ 0 h 21"/>
                  <a:gd name="T6" fmla="*/ 20 w 21"/>
                  <a:gd name="T7" fmla="*/ 17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 y="20"/>
                    </a:moveTo>
                    <a:lnTo>
                      <a:pt x="0" y="0"/>
                    </a:lnTo>
                    <a:lnTo>
                      <a:pt x="16" y="0"/>
                    </a:lnTo>
                    <a:lnTo>
                      <a:pt x="20" y="17"/>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02" name="Freeform 3424"/>
              <p:cNvSpPr>
                <a:spLocks/>
              </p:cNvSpPr>
              <p:nvPr/>
            </p:nvSpPr>
            <p:spPr bwMode="auto">
              <a:xfrm>
                <a:off x="5016" y="2301"/>
                <a:ext cx="21" cy="21"/>
              </a:xfrm>
              <a:custGeom>
                <a:avLst/>
                <a:gdLst>
                  <a:gd name="T0" fmla="*/ 20 w 21"/>
                  <a:gd name="T1" fmla="*/ 0 h 21"/>
                  <a:gd name="T2" fmla="*/ 20 w 21"/>
                  <a:gd name="T3" fmla="*/ 10 h 21"/>
                  <a:gd name="T4" fmla="*/ 20 w 21"/>
                  <a:gd name="T5" fmla="*/ 17 h 21"/>
                  <a:gd name="T6" fmla="*/ 2 w 21"/>
                  <a:gd name="T7" fmla="*/ 20 h 21"/>
                  <a:gd name="T8" fmla="*/ 0 w 21"/>
                  <a:gd name="T9" fmla="*/ 10 h 21"/>
                  <a:gd name="T10" fmla="*/ 2 w 21"/>
                  <a:gd name="T11" fmla="*/ 1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20" y="0"/>
                    </a:moveTo>
                    <a:lnTo>
                      <a:pt x="20" y="10"/>
                    </a:lnTo>
                    <a:lnTo>
                      <a:pt x="20" y="17"/>
                    </a:lnTo>
                    <a:lnTo>
                      <a:pt x="2" y="20"/>
                    </a:lnTo>
                    <a:lnTo>
                      <a:pt x="0" y="10"/>
                    </a:lnTo>
                    <a:lnTo>
                      <a:pt x="2" y="1"/>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03" name="Line 3425"/>
              <p:cNvSpPr>
                <a:spLocks noChangeShapeType="1"/>
              </p:cNvSpPr>
              <p:nvPr/>
            </p:nvSpPr>
            <p:spPr bwMode="auto">
              <a:xfrm flipV="1">
                <a:off x="5016" y="2304"/>
                <a:ext cx="9"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04" name="Line 3426"/>
              <p:cNvSpPr>
                <a:spLocks noChangeShapeType="1"/>
              </p:cNvSpPr>
              <p:nvPr/>
            </p:nvSpPr>
            <p:spPr bwMode="auto">
              <a:xfrm flipH="1">
                <a:off x="5016" y="2306"/>
                <a:ext cx="9" cy="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05" name="Line 3427"/>
              <p:cNvSpPr>
                <a:spLocks noChangeShapeType="1"/>
              </p:cNvSpPr>
              <p:nvPr/>
            </p:nvSpPr>
            <p:spPr bwMode="auto">
              <a:xfrm>
                <a:off x="5016" y="2310"/>
                <a:ext cx="9"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06" name="Freeform 3428"/>
              <p:cNvSpPr>
                <a:spLocks/>
              </p:cNvSpPr>
              <p:nvPr/>
            </p:nvSpPr>
            <p:spPr bwMode="auto">
              <a:xfrm>
                <a:off x="5031" y="2300"/>
                <a:ext cx="148" cy="21"/>
              </a:xfrm>
              <a:custGeom>
                <a:avLst/>
                <a:gdLst>
                  <a:gd name="T0" fmla="*/ 1 w 148"/>
                  <a:gd name="T1" fmla="*/ 0 h 21"/>
                  <a:gd name="T2" fmla="*/ 0 w 148"/>
                  <a:gd name="T3" fmla="*/ 2 h 21"/>
                  <a:gd name="T4" fmla="*/ 0 w 148"/>
                  <a:gd name="T5" fmla="*/ 5 h 21"/>
                  <a:gd name="T6" fmla="*/ 0 w 148"/>
                  <a:gd name="T7" fmla="*/ 8 h 21"/>
                  <a:gd name="T8" fmla="*/ 3 w 148"/>
                  <a:gd name="T9" fmla="*/ 12 h 21"/>
                  <a:gd name="T10" fmla="*/ 8 w 148"/>
                  <a:gd name="T11" fmla="*/ 20 h 21"/>
                  <a:gd name="T12" fmla="*/ 37 w 148"/>
                  <a:gd name="T13" fmla="*/ 17 h 21"/>
                  <a:gd name="T14" fmla="*/ 73 w 148"/>
                  <a:gd name="T15" fmla="*/ 17 h 21"/>
                  <a:gd name="T16" fmla="*/ 110 w 148"/>
                  <a:gd name="T17" fmla="*/ 13 h 21"/>
                  <a:gd name="T18" fmla="*/ 147 w 148"/>
                  <a:gd name="T19" fmla="*/ 1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8"/>
                  <a:gd name="T31" fmla="*/ 0 h 21"/>
                  <a:gd name="T32" fmla="*/ 148 w 148"/>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8" h="21">
                    <a:moveTo>
                      <a:pt x="1" y="0"/>
                    </a:moveTo>
                    <a:lnTo>
                      <a:pt x="0" y="2"/>
                    </a:lnTo>
                    <a:lnTo>
                      <a:pt x="0" y="5"/>
                    </a:lnTo>
                    <a:lnTo>
                      <a:pt x="0" y="8"/>
                    </a:lnTo>
                    <a:lnTo>
                      <a:pt x="3" y="12"/>
                    </a:lnTo>
                    <a:lnTo>
                      <a:pt x="8" y="20"/>
                    </a:lnTo>
                    <a:lnTo>
                      <a:pt x="37" y="17"/>
                    </a:lnTo>
                    <a:lnTo>
                      <a:pt x="73" y="17"/>
                    </a:lnTo>
                    <a:lnTo>
                      <a:pt x="110" y="13"/>
                    </a:lnTo>
                    <a:lnTo>
                      <a:pt x="147" y="1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07" name="Freeform 3429"/>
              <p:cNvSpPr>
                <a:spLocks/>
              </p:cNvSpPr>
              <p:nvPr/>
            </p:nvSpPr>
            <p:spPr bwMode="auto">
              <a:xfrm>
                <a:off x="5175" y="2291"/>
                <a:ext cx="21" cy="31"/>
              </a:xfrm>
              <a:custGeom>
                <a:avLst/>
                <a:gdLst>
                  <a:gd name="T0" fmla="*/ 0 w 21"/>
                  <a:gd name="T1" fmla="*/ 0 h 31"/>
                  <a:gd name="T2" fmla="*/ 12 w 21"/>
                  <a:gd name="T3" fmla="*/ 7 h 31"/>
                  <a:gd name="T4" fmla="*/ 20 w 21"/>
                  <a:gd name="T5" fmla="*/ 15 h 31"/>
                  <a:gd name="T6" fmla="*/ 20 w 21"/>
                  <a:gd name="T7" fmla="*/ 22 h 31"/>
                  <a:gd name="T8" fmla="*/ 12 w 21"/>
                  <a:gd name="T9" fmla="*/ 30 h 31"/>
                  <a:gd name="T10" fmla="*/ 0 60000 65536"/>
                  <a:gd name="T11" fmla="*/ 0 60000 65536"/>
                  <a:gd name="T12" fmla="*/ 0 60000 65536"/>
                  <a:gd name="T13" fmla="*/ 0 60000 65536"/>
                  <a:gd name="T14" fmla="*/ 0 60000 65536"/>
                  <a:gd name="T15" fmla="*/ 0 w 21"/>
                  <a:gd name="T16" fmla="*/ 0 h 31"/>
                  <a:gd name="T17" fmla="*/ 21 w 21"/>
                  <a:gd name="T18" fmla="*/ 31 h 31"/>
                </a:gdLst>
                <a:ahLst/>
                <a:cxnLst>
                  <a:cxn ang="T10">
                    <a:pos x="T0" y="T1"/>
                  </a:cxn>
                  <a:cxn ang="T11">
                    <a:pos x="T2" y="T3"/>
                  </a:cxn>
                  <a:cxn ang="T12">
                    <a:pos x="T4" y="T5"/>
                  </a:cxn>
                  <a:cxn ang="T13">
                    <a:pos x="T6" y="T7"/>
                  </a:cxn>
                  <a:cxn ang="T14">
                    <a:pos x="T8" y="T9"/>
                  </a:cxn>
                </a:cxnLst>
                <a:rect l="T15" t="T16" r="T17" b="T18"/>
                <a:pathLst>
                  <a:path w="21" h="31">
                    <a:moveTo>
                      <a:pt x="0" y="0"/>
                    </a:moveTo>
                    <a:lnTo>
                      <a:pt x="12" y="7"/>
                    </a:lnTo>
                    <a:lnTo>
                      <a:pt x="20" y="15"/>
                    </a:lnTo>
                    <a:lnTo>
                      <a:pt x="20" y="22"/>
                    </a:lnTo>
                    <a:lnTo>
                      <a:pt x="12" y="3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08" name="Freeform 3430"/>
              <p:cNvSpPr>
                <a:spLocks/>
              </p:cNvSpPr>
              <p:nvPr/>
            </p:nvSpPr>
            <p:spPr bwMode="auto">
              <a:xfrm>
                <a:off x="5238" y="2300"/>
                <a:ext cx="1" cy="21"/>
              </a:xfrm>
              <a:custGeom>
                <a:avLst/>
                <a:gdLst>
                  <a:gd name="T0" fmla="*/ 0 w 1"/>
                  <a:gd name="T1" fmla="*/ 20 h 21"/>
                  <a:gd name="T2" fmla="*/ 0 w 1"/>
                  <a:gd name="T3" fmla="*/ 7 h 21"/>
                  <a:gd name="T4" fmla="*/ 0 w 1"/>
                  <a:gd name="T5" fmla="*/ 0 h 21"/>
                  <a:gd name="T6" fmla="*/ 0 60000 65536"/>
                  <a:gd name="T7" fmla="*/ 0 60000 65536"/>
                  <a:gd name="T8" fmla="*/ 0 60000 65536"/>
                  <a:gd name="T9" fmla="*/ 0 w 1"/>
                  <a:gd name="T10" fmla="*/ 0 h 21"/>
                  <a:gd name="T11" fmla="*/ 1 w 1"/>
                  <a:gd name="T12" fmla="*/ 21 h 21"/>
                </a:gdLst>
                <a:ahLst/>
                <a:cxnLst>
                  <a:cxn ang="T6">
                    <a:pos x="T0" y="T1"/>
                  </a:cxn>
                  <a:cxn ang="T7">
                    <a:pos x="T2" y="T3"/>
                  </a:cxn>
                  <a:cxn ang="T8">
                    <a:pos x="T4" y="T5"/>
                  </a:cxn>
                </a:cxnLst>
                <a:rect l="T9" t="T10" r="T11" b="T12"/>
                <a:pathLst>
                  <a:path w="1" h="21">
                    <a:moveTo>
                      <a:pt x="0" y="20"/>
                    </a:moveTo>
                    <a:lnTo>
                      <a:pt x="0" y="7"/>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09" name="Freeform 3431"/>
              <p:cNvSpPr>
                <a:spLocks/>
              </p:cNvSpPr>
              <p:nvPr/>
            </p:nvSpPr>
            <p:spPr bwMode="auto">
              <a:xfrm>
                <a:off x="5160" y="2308"/>
                <a:ext cx="21" cy="21"/>
              </a:xfrm>
              <a:custGeom>
                <a:avLst/>
                <a:gdLst>
                  <a:gd name="T0" fmla="*/ 0 w 21"/>
                  <a:gd name="T1" fmla="*/ 0 h 21"/>
                  <a:gd name="T2" fmla="*/ 20 w 21"/>
                  <a:gd name="T3" fmla="*/ 5 h 21"/>
                  <a:gd name="T4" fmla="*/ 20 w 21"/>
                  <a:gd name="T5" fmla="*/ 10 h 21"/>
                  <a:gd name="T6" fmla="*/ 0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0"/>
                    </a:moveTo>
                    <a:lnTo>
                      <a:pt x="20" y="5"/>
                    </a:lnTo>
                    <a:lnTo>
                      <a:pt x="20" y="1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10" name="Line 3432"/>
              <p:cNvSpPr>
                <a:spLocks noChangeShapeType="1"/>
              </p:cNvSpPr>
              <p:nvPr/>
            </p:nvSpPr>
            <p:spPr bwMode="auto">
              <a:xfrm flipH="1">
                <a:off x="5151" y="2325"/>
                <a:ext cx="1"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11" name="Line 3433"/>
              <p:cNvSpPr>
                <a:spLocks noChangeShapeType="1"/>
              </p:cNvSpPr>
              <p:nvPr/>
            </p:nvSpPr>
            <p:spPr bwMode="auto">
              <a:xfrm>
                <a:off x="5154" y="2326"/>
                <a:ext cx="4"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12" name="Freeform 3434"/>
              <p:cNvSpPr>
                <a:spLocks/>
              </p:cNvSpPr>
              <p:nvPr/>
            </p:nvSpPr>
            <p:spPr bwMode="auto">
              <a:xfrm>
                <a:off x="5143" y="2292"/>
                <a:ext cx="21" cy="35"/>
              </a:xfrm>
              <a:custGeom>
                <a:avLst/>
                <a:gdLst>
                  <a:gd name="T0" fmla="*/ 0 w 21"/>
                  <a:gd name="T1" fmla="*/ 34 h 35"/>
                  <a:gd name="T2" fmla="*/ 3 w 21"/>
                  <a:gd name="T3" fmla="*/ 26 h 35"/>
                  <a:gd name="T4" fmla="*/ 0 w 21"/>
                  <a:gd name="T5" fmla="*/ 18 h 35"/>
                  <a:gd name="T6" fmla="*/ 11 w 21"/>
                  <a:gd name="T7" fmla="*/ 12 h 35"/>
                  <a:gd name="T8" fmla="*/ 20 w 21"/>
                  <a:gd name="T9" fmla="*/ 7 h 35"/>
                  <a:gd name="T10" fmla="*/ 20 w 21"/>
                  <a:gd name="T11" fmla="*/ 5 h 35"/>
                  <a:gd name="T12" fmla="*/ 15 w 21"/>
                  <a:gd name="T13" fmla="*/ 3 h 35"/>
                  <a:gd name="T14" fmla="*/ 11 w 21"/>
                  <a:gd name="T15" fmla="*/ 1 h 35"/>
                  <a:gd name="T16" fmla="*/ 7 w 21"/>
                  <a:gd name="T17" fmla="*/ 0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35"/>
                  <a:gd name="T29" fmla="*/ 21 w 21"/>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35">
                    <a:moveTo>
                      <a:pt x="0" y="34"/>
                    </a:moveTo>
                    <a:lnTo>
                      <a:pt x="3" y="26"/>
                    </a:lnTo>
                    <a:lnTo>
                      <a:pt x="0" y="18"/>
                    </a:lnTo>
                    <a:lnTo>
                      <a:pt x="11" y="12"/>
                    </a:lnTo>
                    <a:lnTo>
                      <a:pt x="20" y="7"/>
                    </a:lnTo>
                    <a:lnTo>
                      <a:pt x="20" y="5"/>
                    </a:lnTo>
                    <a:lnTo>
                      <a:pt x="15" y="3"/>
                    </a:lnTo>
                    <a:lnTo>
                      <a:pt x="11" y="1"/>
                    </a:lnTo>
                    <a:lnTo>
                      <a:pt x="7"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13" name="Freeform 3435"/>
              <p:cNvSpPr>
                <a:spLocks/>
              </p:cNvSpPr>
              <p:nvPr/>
            </p:nvSpPr>
            <p:spPr bwMode="auto">
              <a:xfrm>
                <a:off x="5122" y="2286"/>
                <a:ext cx="27" cy="21"/>
              </a:xfrm>
              <a:custGeom>
                <a:avLst/>
                <a:gdLst>
                  <a:gd name="T0" fmla="*/ 22 w 27"/>
                  <a:gd name="T1" fmla="*/ 5 h 21"/>
                  <a:gd name="T2" fmla="*/ 24 w 27"/>
                  <a:gd name="T3" fmla="*/ 7 h 21"/>
                  <a:gd name="T4" fmla="*/ 26 w 27"/>
                  <a:gd name="T5" fmla="*/ 8 h 21"/>
                  <a:gd name="T6" fmla="*/ 24 w 27"/>
                  <a:gd name="T7" fmla="*/ 11 h 21"/>
                  <a:gd name="T8" fmla="*/ 24 w 27"/>
                  <a:gd name="T9" fmla="*/ 12 h 21"/>
                  <a:gd name="T10" fmla="*/ 23 w 27"/>
                  <a:gd name="T11" fmla="*/ 13 h 21"/>
                  <a:gd name="T12" fmla="*/ 22 w 27"/>
                  <a:gd name="T13" fmla="*/ 15 h 21"/>
                  <a:gd name="T14" fmla="*/ 19 w 27"/>
                  <a:gd name="T15" fmla="*/ 16 h 21"/>
                  <a:gd name="T16" fmla="*/ 16 w 27"/>
                  <a:gd name="T17" fmla="*/ 17 h 21"/>
                  <a:gd name="T18" fmla="*/ 11 w 27"/>
                  <a:gd name="T19" fmla="*/ 18 h 21"/>
                  <a:gd name="T20" fmla="*/ 0 w 27"/>
                  <a:gd name="T21" fmla="*/ 20 h 21"/>
                  <a:gd name="T22" fmla="*/ 1 w 27"/>
                  <a:gd name="T23" fmla="*/ 15 h 21"/>
                  <a:gd name="T24" fmla="*/ 1 w 27"/>
                  <a:gd name="T25" fmla="*/ 8 h 21"/>
                  <a:gd name="T26" fmla="*/ 0 w 27"/>
                  <a:gd name="T27" fmla="*/ 5 h 21"/>
                  <a:gd name="T28" fmla="*/ 0 w 27"/>
                  <a:gd name="T29" fmla="*/ 0 h 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21"/>
                  <a:gd name="T47" fmla="*/ 27 w 27"/>
                  <a:gd name="T48" fmla="*/ 21 h 2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21">
                    <a:moveTo>
                      <a:pt x="22" y="5"/>
                    </a:moveTo>
                    <a:lnTo>
                      <a:pt x="24" y="7"/>
                    </a:lnTo>
                    <a:lnTo>
                      <a:pt x="26" y="8"/>
                    </a:lnTo>
                    <a:lnTo>
                      <a:pt x="24" y="11"/>
                    </a:lnTo>
                    <a:lnTo>
                      <a:pt x="24" y="12"/>
                    </a:lnTo>
                    <a:lnTo>
                      <a:pt x="23" y="13"/>
                    </a:lnTo>
                    <a:lnTo>
                      <a:pt x="22" y="15"/>
                    </a:lnTo>
                    <a:lnTo>
                      <a:pt x="19" y="16"/>
                    </a:lnTo>
                    <a:lnTo>
                      <a:pt x="16" y="17"/>
                    </a:lnTo>
                    <a:lnTo>
                      <a:pt x="11" y="18"/>
                    </a:lnTo>
                    <a:lnTo>
                      <a:pt x="0" y="20"/>
                    </a:lnTo>
                    <a:lnTo>
                      <a:pt x="1" y="15"/>
                    </a:lnTo>
                    <a:lnTo>
                      <a:pt x="1" y="8"/>
                    </a:lnTo>
                    <a:lnTo>
                      <a:pt x="0" y="5"/>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14" name="Freeform 3436"/>
              <p:cNvSpPr>
                <a:spLocks/>
              </p:cNvSpPr>
              <p:nvPr/>
            </p:nvSpPr>
            <p:spPr bwMode="auto">
              <a:xfrm>
                <a:off x="5120" y="2286"/>
                <a:ext cx="21" cy="22"/>
              </a:xfrm>
              <a:custGeom>
                <a:avLst/>
                <a:gdLst>
                  <a:gd name="T0" fmla="*/ 0 w 21"/>
                  <a:gd name="T1" fmla="*/ 0 h 22"/>
                  <a:gd name="T2" fmla="*/ 20 w 21"/>
                  <a:gd name="T3" fmla="*/ 4 h 22"/>
                  <a:gd name="T4" fmla="*/ 20 w 21"/>
                  <a:gd name="T5" fmla="*/ 9 h 22"/>
                  <a:gd name="T6" fmla="*/ 20 w 21"/>
                  <a:gd name="T7" fmla="*/ 14 h 22"/>
                  <a:gd name="T8" fmla="*/ 0 w 21"/>
                  <a:gd name="T9" fmla="*/ 21 h 22"/>
                  <a:gd name="T10" fmla="*/ 0 60000 65536"/>
                  <a:gd name="T11" fmla="*/ 0 60000 65536"/>
                  <a:gd name="T12" fmla="*/ 0 60000 65536"/>
                  <a:gd name="T13" fmla="*/ 0 60000 65536"/>
                  <a:gd name="T14" fmla="*/ 0 60000 65536"/>
                  <a:gd name="T15" fmla="*/ 0 w 21"/>
                  <a:gd name="T16" fmla="*/ 0 h 22"/>
                  <a:gd name="T17" fmla="*/ 21 w 21"/>
                  <a:gd name="T18" fmla="*/ 22 h 22"/>
                </a:gdLst>
                <a:ahLst/>
                <a:cxnLst>
                  <a:cxn ang="T10">
                    <a:pos x="T0" y="T1"/>
                  </a:cxn>
                  <a:cxn ang="T11">
                    <a:pos x="T2" y="T3"/>
                  </a:cxn>
                  <a:cxn ang="T12">
                    <a:pos x="T4" y="T5"/>
                  </a:cxn>
                  <a:cxn ang="T13">
                    <a:pos x="T6" y="T7"/>
                  </a:cxn>
                  <a:cxn ang="T14">
                    <a:pos x="T8" y="T9"/>
                  </a:cxn>
                </a:cxnLst>
                <a:rect l="T15" t="T16" r="T17" b="T18"/>
                <a:pathLst>
                  <a:path w="21" h="22">
                    <a:moveTo>
                      <a:pt x="0" y="0"/>
                    </a:moveTo>
                    <a:lnTo>
                      <a:pt x="20" y="4"/>
                    </a:lnTo>
                    <a:lnTo>
                      <a:pt x="20" y="9"/>
                    </a:lnTo>
                    <a:lnTo>
                      <a:pt x="20" y="14"/>
                    </a:lnTo>
                    <a:lnTo>
                      <a:pt x="0" y="21"/>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15" name="Freeform 3437"/>
              <p:cNvSpPr>
                <a:spLocks/>
              </p:cNvSpPr>
              <p:nvPr/>
            </p:nvSpPr>
            <p:spPr bwMode="auto">
              <a:xfrm>
                <a:off x="5117" y="2286"/>
                <a:ext cx="21" cy="22"/>
              </a:xfrm>
              <a:custGeom>
                <a:avLst/>
                <a:gdLst>
                  <a:gd name="T0" fmla="*/ 0 w 21"/>
                  <a:gd name="T1" fmla="*/ 21 h 22"/>
                  <a:gd name="T2" fmla="*/ 10 w 21"/>
                  <a:gd name="T3" fmla="*/ 14 h 22"/>
                  <a:gd name="T4" fmla="*/ 20 w 21"/>
                  <a:gd name="T5" fmla="*/ 9 h 22"/>
                  <a:gd name="T6" fmla="*/ 10 w 21"/>
                  <a:gd name="T7" fmla="*/ 4 h 22"/>
                  <a:gd name="T8" fmla="*/ 0 w 21"/>
                  <a:gd name="T9" fmla="*/ 0 h 22"/>
                  <a:gd name="T10" fmla="*/ 0 60000 65536"/>
                  <a:gd name="T11" fmla="*/ 0 60000 65536"/>
                  <a:gd name="T12" fmla="*/ 0 60000 65536"/>
                  <a:gd name="T13" fmla="*/ 0 60000 65536"/>
                  <a:gd name="T14" fmla="*/ 0 60000 65536"/>
                  <a:gd name="T15" fmla="*/ 0 w 21"/>
                  <a:gd name="T16" fmla="*/ 0 h 22"/>
                  <a:gd name="T17" fmla="*/ 21 w 21"/>
                  <a:gd name="T18" fmla="*/ 22 h 22"/>
                </a:gdLst>
                <a:ahLst/>
                <a:cxnLst>
                  <a:cxn ang="T10">
                    <a:pos x="T0" y="T1"/>
                  </a:cxn>
                  <a:cxn ang="T11">
                    <a:pos x="T2" y="T3"/>
                  </a:cxn>
                  <a:cxn ang="T12">
                    <a:pos x="T4" y="T5"/>
                  </a:cxn>
                  <a:cxn ang="T13">
                    <a:pos x="T6" y="T7"/>
                  </a:cxn>
                  <a:cxn ang="T14">
                    <a:pos x="T8" y="T9"/>
                  </a:cxn>
                </a:cxnLst>
                <a:rect l="T15" t="T16" r="T17" b="T18"/>
                <a:pathLst>
                  <a:path w="21" h="22">
                    <a:moveTo>
                      <a:pt x="0" y="21"/>
                    </a:moveTo>
                    <a:lnTo>
                      <a:pt x="10" y="14"/>
                    </a:lnTo>
                    <a:lnTo>
                      <a:pt x="20" y="9"/>
                    </a:lnTo>
                    <a:lnTo>
                      <a:pt x="10" y="4"/>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16" name="Freeform 3438"/>
              <p:cNvSpPr>
                <a:spLocks/>
              </p:cNvSpPr>
              <p:nvPr/>
            </p:nvSpPr>
            <p:spPr bwMode="auto">
              <a:xfrm>
                <a:off x="5075" y="2286"/>
                <a:ext cx="44" cy="23"/>
              </a:xfrm>
              <a:custGeom>
                <a:avLst/>
                <a:gdLst>
                  <a:gd name="T0" fmla="*/ 40 w 44"/>
                  <a:gd name="T1" fmla="*/ 0 h 23"/>
                  <a:gd name="T2" fmla="*/ 43 w 44"/>
                  <a:gd name="T3" fmla="*/ 3 h 23"/>
                  <a:gd name="T4" fmla="*/ 43 w 44"/>
                  <a:gd name="T5" fmla="*/ 8 h 23"/>
                  <a:gd name="T6" fmla="*/ 43 w 44"/>
                  <a:gd name="T7" fmla="*/ 14 h 23"/>
                  <a:gd name="T8" fmla="*/ 41 w 44"/>
                  <a:gd name="T9" fmla="*/ 19 h 23"/>
                  <a:gd name="T10" fmla="*/ 1 w 44"/>
                  <a:gd name="T11" fmla="*/ 22 h 23"/>
                  <a:gd name="T12" fmla="*/ 1 w 44"/>
                  <a:gd name="T13" fmla="*/ 12 h 23"/>
                  <a:gd name="T14" fmla="*/ 1 w 44"/>
                  <a:gd name="T15" fmla="*/ 7 h 23"/>
                  <a:gd name="T16" fmla="*/ 0 w 44"/>
                  <a:gd name="T17" fmla="*/ 6 h 23"/>
                  <a:gd name="T18" fmla="*/ 0 w 44"/>
                  <a:gd name="T19" fmla="*/ 3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23"/>
                  <a:gd name="T32" fmla="*/ 44 w 44"/>
                  <a:gd name="T33" fmla="*/ 23 h 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23">
                    <a:moveTo>
                      <a:pt x="40" y="0"/>
                    </a:moveTo>
                    <a:lnTo>
                      <a:pt x="43" y="3"/>
                    </a:lnTo>
                    <a:lnTo>
                      <a:pt x="43" y="8"/>
                    </a:lnTo>
                    <a:lnTo>
                      <a:pt x="43" y="14"/>
                    </a:lnTo>
                    <a:lnTo>
                      <a:pt x="41" y="19"/>
                    </a:lnTo>
                    <a:lnTo>
                      <a:pt x="1" y="22"/>
                    </a:lnTo>
                    <a:lnTo>
                      <a:pt x="1" y="12"/>
                    </a:lnTo>
                    <a:lnTo>
                      <a:pt x="1" y="7"/>
                    </a:lnTo>
                    <a:lnTo>
                      <a:pt x="0" y="6"/>
                    </a:lnTo>
                    <a:lnTo>
                      <a:pt x="0" y="3"/>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17" name="Freeform 3439"/>
              <p:cNvSpPr>
                <a:spLocks/>
              </p:cNvSpPr>
              <p:nvPr/>
            </p:nvSpPr>
            <p:spPr bwMode="auto">
              <a:xfrm>
                <a:off x="5036" y="2290"/>
                <a:ext cx="40" cy="21"/>
              </a:xfrm>
              <a:custGeom>
                <a:avLst/>
                <a:gdLst>
                  <a:gd name="T0" fmla="*/ 37 w 40"/>
                  <a:gd name="T1" fmla="*/ 0 h 21"/>
                  <a:gd name="T2" fmla="*/ 39 w 40"/>
                  <a:gd name="T3" fmla="*/ 3 h 21"/>
                  <a:gd name="T4" fmla="*/ 39 w 40"/>
                  <a:gd name="T5" fmla="*/ 8 h 21"/>
                  <a:gd name="T6" fmla="*/ 39 w 40"/>
                  <a:gd name="T7" fmla="*/ 20 h 21"/>
                  <a:gd name="T8" fmla="*/ 16 w 40"/>
                  <a:gd name="T9" fmla="*/ 17 h 21"/>
                  <a:gd name="T10" fmla="*/ 8 w 40"/>
                  <a:gd name="T11" fmla="*/ 17 h 21"/>
                  <a:gd name="T12" fmla="*/ 3 w 40"/>
                  <a:gd name="T13" fmla="*/ 16 h 21"/>
                  <a:gd name="T14" fmla="*/ 1 w 40"/>
                  <a:gd name="T15" fmla="*/ 15 h 21"/>
                  <a:gd name="T16" fmla="*/ 0 w 40"/>
                  <a:gd name="T17" fmla="*/ 13 h 21"/>
                  <a:gd name="T18" fmla="*/ 0 w 40"/>
                  <a:gd name="T19" fmla="*/ 11 h 21"/>
                  <a:gd name="T20" fmla="*/ 0 w 40"/>
                  <a:gd name="T21" fmla="*/ 10 h 21"/>
                  <a:gd name="T22" fmla="*/ 1 w 40"/>
                  <a:gd name="T23" fmla="*/ 1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21"/>
                  <a:gd name="T38" fmla="*/ 40 w 40"/>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21">
                    <a:moveTo>
                      <a:pt x="37" y="0"/>
                    </a:moveTo>
                    <a:lnTo>
                      <a:pt x="39" y="3"/>
                    </a:lnTo>
                    <a:lnTo>
                      <a:pt x="39" y="8"/>
                    </a:lnTo>
                    <a:lnTo>
                      <a:pt x="39" y="20"/>
                    </a:lnTo>
                    <a:lnTo>
                      <a:pt x="16" y="17"/>
                    </a:lnTo>
                    <a:lnTo>
                      <a:pt x="8" y="17"/>
                    </a:lnTo>
                    <a:lnTo>
                      <a:pt x="3" y="16"/>
                    </a:lnTo>
                    <a:lnTo>
                      <a:pt x="1" y="15"/>
                    </a:lnTo>
                    <a:lnTo>
                      <a:pt x="0" y="13"/>
                    </a:lnTo>
                    <a:lnTo>
                      <a:pt x="0" y="11"/>
                    </a:lnTo>
                    <a:lnTo>
                      <a:pt x="0" y="10"/>
                    </a:lnTo>
                    <a:lnTo>
                      <a:pt x="1" y="1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18" name="Freeform 3440"/>
              <p:cNvSpPr>
                <a:spLocks/>
              </p:cNvSpPr>
              <p:nvPr/>
            </p:nvSpPr>
            <p:spPr bwMode="auto">
              <a:xfrm>
                <a:off x="5043" y="2291"/>
                <a:ext cx="21" cy="21"/>
              </a:xfrm>
              <a:custGeom>
                <a:avLst/>
                <a:gdLst>
                  <a:gd name="T0" fmla="*/ 0 w 21"/>
                  <a:gd name="T1" fmla="*/ 20 h 21"/>
                  <a:gd name="T2" fmla="*/ 0 w 21"/>
                  <a:gd name="T3" fmla="*/ 0 h 21"/>
                  <a:gd name="T4" fmla="*/ 20 w 21"/>
                  <a:gd name="T5" fmla="*/ 0 h 21"/>
                  <a:gd name="T6" fmla="*/ 20 w 21"/>
                  <a:gd name="T7" fmla="*/ 15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20"/>
                    </a:moveTo>
                    <a:lnTo>
                      <a:pt x="0" y="0"/>
                    </a:lnTo>
                    <a:lnTo>
                      <a:pt x="20" y="0"/>
                    </a:lnTo>
                    <a:lnTo>
                      <a:pt x="20" y="15"/>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19" name="Line 3441"/>
              <p:cNvSpPr>
                <a:spLocks noChangeShapeType="1"/>
              </p:cNvSpPr>
              <p:nvPr/>
            </p:nvSpPr>
            <p:spPr bwMode="auto">
              <a:xfrm>
                <a:off x="5043" y="2291"/>
                <a:ext cx="8"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20" name="Line 3442"/>
              <p:cNvSpPr>
                <a:spLocks noChangeShapeType="1"/>
              </p:cNvSpPr>
              <p:nvPr/>
            </p:nvSpPr>
            <p:spPr bwMode="auto">
              <a:xfrm flipH="1" flipV="1">
                <a:off x="5052" y="2286"/>
                <a:ext cx="1" cy="1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21" name="Line 3443"/>
              <p:cNvSpPr>
                <a:spLocks noChangeShapeType="1"/>
              </p:cNvSpPr>
              <p:nvPr/>
            </p:nvSpPr>
            <p:spPr bwMode="auto">
              <a:xfrm flipV="1">
                <a:off x="5051" y="2292"/>
                <a:ext cx="0"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22" name="Line 3444"/>
              <p:cNvSpPr>
                <a:spLocks noChangeShapeType="1"/>
              </p:cNvSpPr>
              <p:nvPr/>
            </p:nvSpPr>
            <p:spPr bwMode="auto">
              <a:xfrm>
                <a:off x="5049" y="2292"/>
                <a:ext cx="2"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23" name="Line 3445"/>
              <p:cNvSpPr>
                <a:spLocks noChangeShapeType="1"/>
              </p:cNvSpPr>
              <p:nvPr/>
            </p:nvSpPr>
            <p:spPr bwMode="auto">
              <a:xfrm flipH="1" flipV="1">
                <a:off x="5047" y="2292"/>
                <a:ext cx="1"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24" name="Line 3446"/>
              <p:cNvSpPr>
                <a:spLocks noChangeShapeType="1"/>
              </p:cNvSpPr>
              <p:nvPr/>
            </p:nvSpPr>
            <p:spPr bwMode="auto">
              <a:xfrm>
                <a:off x="5046" y="2292"/>
                <a:ext cx="1"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25" name="Line 3447"/>
              <p:cNvSpPr>
                <a:spLocks noChangeShapeType="1"/>
              </p:cNvSpPr>
              <p:nvPr/>
            </p:nvSpPr>
            <p:spPr bwMode="auto">
              <a:xfrm flipH="1" flipV="1">
                <a:off x="5045" y="2292"/>
                <a:ext cx="1"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26" name="Freeform 3448"/>
              <p:cNvSpPr>
                <a:spLocks/>
              </p:cNvSpPr>
              <p:nvPr/>
            </p:nvSpPr>
            <p:spPr bwMode="auto">
              <a:xfrm>
                <a:off x="5042" y="2286"/>
                <a:ext cx="34" cy="21"/>
              </a:xfrm>
              <a:custGeom>
                <a:avLst/>
                <a:gdLst>
                  <a:gd name="T0" fmla="*/ 0 w 34"/>
                  <a:gd name="T1" fmla="*/ 0 h 21"/>
                  <a:gd name="T2" fmla="*/ 1 w 34"/>
                  <a:gd name="T3" fmla="*/ 20 h 21"/>
                  <a:gd name="T4" fmla="*/ 33 w 34"/>
                  <a:gd name="T5" fmla="*/ 15 h 21"/>
                  <a:gd name="T6" fmla="*/ 0 60000 65536"/>
                  <a:gd name="T7" fmla="*/ 0 60000 65536"/>
                  <a:gd name="T8" fmla="*/ 0 60000 65536"/>
                  <a:gd name="T9" fmla="*/ 0 w 34"/>
                  <a:gd name="T10" fmla="*/ 0 h 21"/>
                  <a:gd name="T11" fmla="*/ 34 w 34"/>
                  <a:gd name="T12" fmla="*/ 21 h 21"/>
                </a:gdLst>
                <a:ahLst/>
                <a:cxnLst>
                  <a:cxn ang="T6">
                    <a:pos x="T0" y="T1"/>
                  </a:cxn>
                  <a:cxn ang="T7">
                    <a:pos x="T2" y="T3"/>
                  </a:cxn>
                  <a:cxn ang="T8">
                    <a:pos x="T4" y="T5"/>
                  </a:cxn>
                </a:cxnLst>
                <a:rect l="T9" t="T10" r="T11" b="T12"/>
                <a:pathLst>
                  <a:path w="34" h="21">
                    <a:moveTo>
                      <a:pt x="0" y="0"/>
                    </a:moveTo>
                    <a:lnTo>
                      <a:pt x="1" y="20"/>
                    </a:lnTo>
                    <a:lnTo>
                      <a:pt x="33" y="15"/>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27" name="Line 3449"/>
              <p:cNvSpPr>
                <a:spLocks noChangeShapeType="1"/>
              </p:cNvSpPr>
              <p:nvPr/>
            </p:nvSpPr>
            <p:spPr bwMode="auto">
              <a:xfrm>
                <a:off x="5082" y="2286"/>
                <a:ext cx="0" cy="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28" name="Line 3450"/>
              <p:cNvSpPr>
                <a:spLocks noChangeShapeType="1"/>
              </p:cNvSpPr>
              <p:nvPr/>
            </p:nvSpPr>
            <p:spPr bwMode="auto">
              <a:xfrm>
                <a:off x="5087" y="2288"/>
                <a:ext cx="1"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29" name="Line 3451"/>
              <p:cNvSpPr>
                <a:spLocks noChangeShapeType="1"/>
              </p:cNvSpPr>
              <p:nvPr/>
            </p:nvSpPr>
            <p:spPr bwMode="auto">
              <a:xfrm flipV="1">
                <a:off x="5076" y="2294"/>
                <a:ext cx="12" cy="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30" name="Freeform 3452"/>
              <p:cNvSpPr>
                <a:spLocks/>
              </p:cNvSpPr>
              <p:nvPr/>
            </p:nvSpPr>
            <p:spPr bwMode="auto">
              <a:xfrm>
                <a:off x="5088" y="2290"/>
                <a:ext cx="21" cy="21"/>
              </a:xfrm>
              <a:custGeom>
                <a:avLst/>
                <a:gdLst>
                  <a:gd name="T0" fmla="*/ 2 w 21"/>
                  <a:gd name="T1" fmla="*/ 20 h 21"/>
                  <a:gd name="T2" fmla="*/ 0 w 21"/>
                  <a:gd name="T3" fmla="*/ 10 h 21"/>
                  <a:gd name="T4" fmla="*/ 0 w 21"/>
                  <a:gd name="T5" fmla="*/ 7 h 21"/>
                  <a:gd name="T6" fmla="*/ 2 w 21"/>
                  <a:gd name="T7" fmla="*/ 6 h 21"/>
                  <a:gd name="T8" fmla="*/ 0 w 21"/>
                  <a:gd name="T9" fmla="*/ 2 h 21"/>
                  <a:gd name="T10" fmla="*/ 0 w 21"/>
                  <a:gd name="T11" fmla="*/ 1 h 21"/>
                  <a:gd name="T12" fmla="*/ 2 w 21"/>
                  <a:gd name="T13" fmla="*/ 0 h 21"/>
                  <a:gd name="T14" fmla="*/ 7 w 21"/>
                  <a:gd name="T15" fmla="*/ 0 h 21"/>
                  <a:gd name="T16" fmla="*/ 11 w 21"/>
                  <a:gd name="T17" fmla="*/ 0 h 21"/>
                  <a:gd name="T18" fmla="*/ 13 w 21"/>
                  <a:gd name="T19" fmla="*/ 2 h 21"/>
                  <a:gd name="T20" fmla="*/ 13 w 21"/>
                  <a:gd name="T21" fmla="*/ 5 h 21"/>
                  <a:gd name="T22" fmla="*/ 11 w 21"/>
                  <a:gd name="T23" fmla="*/ 6 h 21"/>
                  <a:gd name="T24" fmla="*/ 13 w 21"/>
                  <a:gd name="T25" fmla="*/ 6 h 21"/>
                  <a:gd name="T26" fmla="*/ 16 w 21"/>
                  <a:gd name="T27" fmla="*/ 10 h 21"/>
                  <a:gd name="T28" fmla="*/ 20 w 21"/>
                  <a:gd name="T29" fmla="*/ 20 h 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21"/>
                  <a:gd name="T47" fmla="*/ 21 w 21"/>
                  <a:gd name="T48" fmla="*/ 21 h 2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21">
                    <a:moveTo>
                      <a:pt x="2" y="20"/>
                    </a:moveTo>
                    <a:lnTo>
                      <a:pt x="0" y="10"/>
                    </a:lnTo>
                    <a:lnTo>
                      <a:pt x="0" y="7"/>
                    </a:lnTo>
                    <a:lnTo>
                      <a:pt x="2" y="6"/>
                    </a:lnTo>
                    <a:lnTo>
                      <a:pt x="0" y="2"/>
                    </a:lnTo>
                    <a:lnTo>
                      <a:pt x="0" y="1"/>
                    </a:lnTo>
                    <a:lnTo>
                      <a:pt x="2" y="0"/>
                    </a:lnTo>
                    <a:lnTo>
                      <a:pt x="7" y="0"/>
                    </a:lnTo>
                    <a:lnTo>
                      <a:pt x="11" y="0"/>
                    </a:lnTo>
                    <a:lnTo>
                      <a:pt x="13" y="2"/>
                    </a:lnTo>
                    <a:lnTo>
                      <a:pt x="13" y="5"/>
                    </a:lnTo>
                    <a:lnTo>
                      <a:pt x="11" y="6"/>
                    </a:lnTo>
                    <a:lnTo>
                      <a:pt x="13" y="6"/>
                    </a:lnTo>
                    <a:lnTo>
                      <a:pt x="16" y="10"/>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31" name="Freeform 3453"/>
              <p:cNvSpPr>
                <a:spLocks/>
              </p:cNvSpPr>
              <p:nvPr/>
            </p:nvSpPr>
            <p:spPr bwMode="auto">
              <a:xfrm>
                <a:off x="5096" y="2297"/>
                <a:ext cx="21" cy="21"/>
              </a:xfrm>
              <a:custGeom>
                <a:avLst/>
                <a:gdLst>
                  <a:gd name="T0" fmla="*/ 0 w 21"/>
                  <a:gd name="T1" fmla="*/ 20 h 21"/>
                  <a:gd name="T2" fmla="*/ 12 w 21"/>
                  <a:gd name="T3" fmla="*/ 7 h 21"/>
                  <a:gd name="T4" fmla="*/ 2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0" y="20"/>
                    </a:moveTo>
                    <a:lnTo>
                      <a:pt x="12" y="7"/>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32" name="Freeform 3454"/>
              <p:cNvSpPr>
                <a:spLocks/>
              </p:cNvSpPr>
              <p:nvPr/>
            </p:nvSpPr>
            <p:spPr bwMode="auto">
              <a:xfrm>
                <a:off x="5100" y="2291"/>
                <a:ext cx="21" cy="21"/>
              </a:xfrm>
              <a:custGeom>
                <a:avLst/>
                <a:gdLst>
                  <a:gd name="T0" fmla="*/ 2 w 21"/>
                  <a:gd name="T1" fmla="*/ 20 h 21"/>
                  <a:gd name="T2" fmla="*/ 0 w 21"/>
                  <a:gd name="T3" fmla="*/ 12 h 21"/>
                  <a:gd name="T4" fmla="*/ 0 w 21"/>
                  <a:gd name="T5" fmla="*/ 6 h 21"/>
                  <a:gd name="T6" fmla="*/ 2 w 21"/>
                  <a:gd name="T7" fmla="*/ 2 h 21"/>
                  <a:gd name="T8" fmla="*/ 7 w 21"/>
                  <a:gd name="T9" fmla="*/ 0 h 21"/>
                  <a:gd name="T10" fmla="*/ 10 w 21"/>
                  <a:gd name="T11" fmla="*/ 0 h 21"/>
                  <a:gd name="T12" fmla="*/ 12 w 21"/>
                  <a:gd name="T13" fmla="*/ 0 h 21"/>
                  <a:gd name="T14" fmla="*/ 17 w 21"/>
                  <a:gd name="T15" fmla="*/ 2 h 21"/>
                  <a:gd name="T16" fmla="*/ 20 w 21"/>
                  <a:gd name="T17" fmla="*/ 6 h 21"/>
                  <a:gd name="T18" fmla="*/ 20 w 21"/>
                  <a:gd name="T19" fmla="*/ 12 h 21"/>
                  <a:gd name="T20" fmla="*/ 17 w 21"/>
                  <a:gd name="T21" fmla="*/ 12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1"/>
                  <a:gd name="T35" fmla="*/ 21 w 21"/>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1">
                    <a:moveTo>
                      <a:pt x="2" y="20"/>
                    </a:moveTo>
                    <a:lnTo>
                      <a:pt x="0" y="12"/>
                    </a:lnTo>
                    <a:lnTo>
                      <a:pt x="0" y="6"/>
                    </a:lnTo>
                    <a:lnTo>
                      <a:pt x="2" y="2"/>
                    </a:lnTo>
                    <a:lnTo>
                      <a:pt x="7" y="0"/>
                    </a:lnTo>
                    <a:lnTo>
                      <a:pt x="10" y="0"/>
                    </a:lnTo>
                    <a:lnTo>
                      <a:pt x="12" y="0"/>
                    </a:lnTo>
                    <a:lnTo>
                      <a:pt x="17" y="2"/>
                    </a:lnTo>
                    <a:lnTo>
                      <a:pt x="20" y="6"/>
                    </a:lnTo>
                    <a:lnTo>
                      <a:pt x="20" y="12"/>
                    </a:lnTo>
                    <a:lnTo>
                      <a:pt x="17" y="12"/>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33" name="Freeform 3455"/>
              <p:cNvSpPr>
                <a:spLocks/>
              </p:cNvSpPr>
              <p:nvPr/>
            </p:nvSpPr>
            <p:spPr bwMode="auto">
              <a:xfrm>
                <a:off x="5110" y="2296"/>
                <a:ext cx="21" cy="21"/>
              </a:xfrm>
              <a:custGeom>
                <a:avLst/>
                <a:gdLst>
                  <a:gd name="T0" fmla="*/ 0 w 21"/>
                  <a:gd name="T1" fmla="*/ 0 h 21"/>
                  <a:gd name="T2" fmla="*/ 2 w 21"/>
                  <a:gd name="T3" fmla="*/ 10 h 21"/>
                  <a:gd name="T4" fmla="*/ 6 w 21"/>
                  <a:gd name="T5" fmla="*/ 12 h 21"/>
                  <a:gd name="T6" fmla="*/ 6 w 21"/>
                  <a:gd name="T7" fmla="*/ 15 h 21"/>
                  <a:gd name="T8" fmla="*/ 12 w 21"/>
                  <a:gd name="T9" fmla="*/ 17 h 21"/>
                  <a:gd name="T10" fmla="*/ 20 w 21"/>
                  <a:gd name="T11" fmla="*/ 20 h 21"/>
                  <a:gd name="T12" fmla="*/ 0 60000 65536"/>
                  <a:gd name="T13" fmla="*/ 0 60000 65536"/>
                  <a:gd name="T14" fmla="*/ 0 60000 65536"/>
                  <a:gd name="T15" fmla="*/ 0 60000 65536"/>
                  <a:gd name="T16" fmla="*/ 0 60000 65536"/>
                  <a:gd name="T17" fmla="*/ 0 60000 65536"/>
                  <a:gd name="T18" fmla="*/ 0 w 21"/>
                  <a:gd name="T19" fmla="*/ 0 h 21"/>
                  <a:gd name="T20" fmla="*/ 21 w 2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1" h="21">
                    <a:moveTo>
                      <a:pt x="0" y="0"/>
                    </a:moveTo>
                    <a:lnTo>
                      <a:pt x="2" y="10"/>
                    </a:lnTo>
                    <a:lnTo>
                      <a:pt x="6" y="12"/>
                    </a:lnTo>
                    <a:lnTo>
                      <a:pt x="6" y="15"/>
                    </a:lnTo>
                    <a:lnTo>
                      <a:pt x="12" y="17"/>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34" name="Freeform 3456"/>
              <p:cNvSpPr>
                <a:spLocks/>
              </p:cNvSpPr>
              <p:nvPr/>
            </p:nvSpPr>
            <p:spPr bwMode="auto">
              <a:xfrm>
                <a:off x="5107" y="2300"/>
                <a:ext cx="21" cy="21"/>
              </a:xfrm>
              <a:custGeom>
                <a:avLst/>
                <a:gdLst>
                  <a:gd name="T0" fmla="*/ 20 w 21"/>
                  <a:gd name="T1" fmla="*/ 20 h 21"/>
                  <a:gd name="T2" fmla="*/ 12 w 21"/>
                  <a:gd name="T3" fmla="*/ 15 h 21"/>
                  <a:gd name="T4" fmla="*/ 6 w 21"/>
                  <a:gd name="T5" fmla="*/ 7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0" y="20"/>
                    </a:moveTo>
                    <a:lnTo>
                      <a:pt x="12" y="15"/>
                    </a:lnTo>
                    <a:lnTo>
                      <a:pt x="6" y="7"/>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35" name="Freeform 3457"/>
              <p:cNvSpPr>
                <a:spLocks/>
              </p:cNvSpPr>
              <p:nvPr/>
            </p:nvSpPr>
            <p:spPr bwMode="auto">
              <a:xfrm>
                <a:off x="5101" y="2296"/>
                <a:ext cx="21" cy="21"/>
              </a:xfrm>
              <a:custGeom>
                <a:avLst/>
                <a:gdLst>
                  <a:gd name="T0" fmla="*/ 16 w 21"/>
                  <a:gd name="T1" fmla="*/ 0 h 21"/>
                  <a:gd name="T2" fmla="*/ 20 w 21"/>
                  <a:gd name="T3" fmla="*/ 5 h 21"/>
                  <a:gd name="T4" fmla="*/ 20 w 21"/>
                  <a:gd name="T5" fmla="*/ 15 h 21"/>
                  <a:gd name="T6" fmla="*/ 16 w 21"/>
                  <a:gd name="T7" fmla="*/ 20 h 21"/>
                  <a:gd name="T8" fmla="*/ 10 w 21"/>
                  <a:gd name="T9" fmla="*/ 20 h 21"/>
                  <a:gd name="T10" fmla="*/ 6 w 21"/>
                  <a:gd name="T11" fmla="*/ 20 h 21"/>
                  <a:gd name="T12" fmla="*/ 0 w 21"/>
                  <a:gd name="T13" fmla="*/ 15 h 21"/>
                  <a:gd name="T14" fmla="*/ 0 w 21"/>
                  <a:gd name="T15" fmla="*/ 10 h 21"/>
                  <a:gd name="T16" fmla="*/ 0 w 21"/>
                  <a:gd name="T17" fmla="*/ 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21"/>
                  <a:gd name="T29" fmla="*/ 21 w 21"/>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21">
                    <a:moveTo>
                      <a:pt x="16" y="0"/>
                    </a:moveTo>
                    <a:lnTo>
                      <a:pt x="20" y="5"/>
                    </a:lnTo>
                    <a:lnTo>
                      <a:pt x="20" y="15"/>
                    </a:lnTo>
                    <a:lnTo>
                      <a:pt x="16" y="20"/>
                    </a:lnTo>
                    <a:lnTo>
                      <a:pt x="10" y="20"/>
                    </a:lnTo>
                    <a:lnTo>
                      <a:pt x="6" y="20"/>
                    </a:lnTo>
                    <a:lnTo>
                      <a:pt x="0" y="15"/>
                    </a:lnTo>
                    <a:lnTo>
                      <a:pt x="0" y="1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36" name="Freeform 3458"/>
              <p:cNvSpPr>
                <a:spLocks/>
              </p:cNvSpPr>
              <p:nvPr/>
            </p:nvSpPr>
            <p:spPr bwMode="auto">
              <a:xfrm>
                <a:off x="5100" y="2303"/>
                <a:ext cx="21" cy="21"/>
              </a:xfrm>
              <a:custGeom>
                <a:avLst/>
                <a:gdLst>
                  <a:gd name="T0" fmla="*/ 0 w 21"/>
                  <a:gd name="T1" fmla="*/ 20 h 21"/>
                  <a:gd name="T2" fmla="*/ 0 w 21"/>
                  <a:gd name="T3" fmla="*/ 12 h 21"/>
                  <a:gd name="T4" fmla="*/ 2 w 21"/>
                  <a:gd name="T5" fmla="*/ 6 h 21"/>
                  <a:gd name="T6" fmla="*/ 6 w 21"/>
                  <a:gd name="T7" fmla="*/ 0 h 21"/>
                  <a:gd name="T8" fmla="*/ 10 w 21"/>
                  <a:gd name="T9" fmla="*/ 0 h 21"/>
                  <a:gd name="T10" fmla="*/ 12 w 21"/>
                  <a:gd name="T11" fmla="*/ 0 h 21"/>
                  <a:gd name="T12" fmla="*/ 16 w 21"/>
                  <a:gd name="T13" fmla="*/ 6 h 21"/>
                  <a:gd name="T14" fmla="*/ 20 w 21"/>
                  <a:gd name="T15" fmla="*/ 12 h 21"/>
                  <a:gd name="T16" fmla="*/ 20 w 21"/>
                  <a:gd name="T17" fmla="*/ 20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21"/>
                  <a:gd name="T29" fmla="*/ 21 w 21"/>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21">
                    <a:moveTo>
                      <a:pt x="0" y="20"/>
                    </a:moveTo>
                    <a:lnTo>
                      <a:pt x="0" y="12"/>
                    </a:lnTo>
                    <a:lnTo>
                      <a:pt x="2" y="6"/>
                    </a:lnTo>
                    <a:lnTo>
                      <a:pt x="6" y="0"/>
                    </a:lnTo>
                    <a:lnTo>
                      <a:pt x="10" y="0"/>
                    </a:lnTo>
                    <a:lnTo>
                      <a:pt x="12" y="0"/>
                    </a:lnTo>
                    <a:lnTo>
                      <a:pt x="16" y="6"/>
                    </a:lnTo>
                    <a:lnTo>
                      <a:pt x="20" y="12"/>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37" name="Freeform 3459"/>
              <p:cNvSpPr>
                <a:spLocks/>
              </p:cNvSpPr>
              <p:nvPr/>
            </p:nvSpPr>
            <p:spPr bwMode="auto">
              <a:xfrm>
                <a:off x="5107" y="2301"/>
                <a:ext cx="21" cy="21"/>
              </a:xfrm>
              <a:custGeom>
                <a:avLst/>
                <a:gdLst>
                  <a:gd name="T0" fmla="*/ 20 w 21"/>
                  <a:gd name="T1" fmla="*/ 20 h 21"/>
                  <a:gd name="T2" fmla="*/ 10 w 21"/>
                  <a:gd name="T3" fmla="*/ 7 h 21"/>
                  <a:gd name="T4" fmla="*/ 0 w 21"/>
                  <a:gd name="T5" fmla="*/ 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20"/>
                    </a:moveTo>
                    <a:lnTo>
                      <a:pt x="10" y="7"/>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38" name="Line 3460"/>
              <p:cNvSpPr>
                <a:spLocks noChangeShapeType="1"/>
              </p:cNvSpPr>
              <p:nvPr/>
            </p:nvSpPr>
            <p:spPr bwMode="auto">
              <a:xfrm>
                <a:off x="5096" y="2293"/>
                <a:ext cx="6"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39" name="Line 3461"/>
              <p:cNvSpPr>
                <a:spLocks noChangeShapeType="1"/>
              </p:cNvSpPr>
              <p:nvPr/>
            </p:nvSpPr>
            <p:spPr bwMode="auto">
              <a:xfrm>
                <a:off x="5111" y="2292"/>
                <a:ext cx="8"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40" name="Freeform 3462"/>
              <p:cNvSpPr>
                <a:spLocks/>
              </p:cNvSpPr>
              <p:nvPr/>
            </p:nvSpPr>
            <p:spPr bwMode="auto">
              <a:xfrm>
                <a:off x="5113" y="2286"/>
                <a:ext cx="21" cy="21"/>
              </a:xfrm>
              <a:custGeom>
                <a:avLst/>
                <a:gdLst>
                  <a:gd name="T0" fmla="*/ 0 w 21"/>
                  <a:gd name="T1" fmla="*/ 20 h 21"/>
                  <a:gd name="T2" fmla="*/ 10 w 21"/>
                  <a:gd name="T3" fmla="*/ 7 h 21"/>
                  <a:gd name="T4" fmla="*/ 20 w 21"/>
                  <a:gd name="T5" fmla="*/ 3 h 21"/>
                  <a:gd name="T6" fmla="*/ 2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20"/>
                    </a:moveTo>
                    <a:lnTo>
                      <a:pt x="10" y="7"/>
                    </a:lnTo>
                    <a:lnTo>
                      <a:pt x="20" y="3"/>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41" name="Line 3463"/>
              <p:cNvSpPr>
                <a:spLocks noChangeShapeType="1"/>
              </p:cNvSpPr>
              <p:nvPr/>
            </p:nvSpPr>
            <p:spPr bwMode="auto">
              <a:xfrm flipH="1">
                <a:off x="5130" y="2291"/>
                <a:ext cx="13" cy="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42" name="Freeform 3464"/>
              <p:cNvSpPr>
                <a:spLocks/>
              </p:cNvSpPr>
              <p:nvPr/>
            </p:nvSpPr>
            <p:spPr bwMode="auto">
              <a:xfrm>
                <a:off x="5122" y="2290"/>
                <a:ext cx="27" cy="21"/>
              </a:xfrm>
              <a:custGeom>
                <a:avLst/>
                <a:gdLst>
                  <a:gd name="T0" fmla="*/ 0 w 27"/>
                  <a:gd name="T1" fmla="*/ 0 h 21"/>
                  <a:gd name="T2" fmla="*/ 22 w 27"/>
                  <a:gd name="T3" fmla="*/ 15 h 21"/>
                  <a:gd name="T4" fmla="*/ 26 w 27"/>
                  <a:gd name="T5" fmla="*/ 20 h 21"/>
                  <a:gd name="T6" fmla="*/ 0 60000 65536"/>
                  <a:gd name="T7" fmla="*/ 0 60000 65536"/>
                  <a:gd name="T8" fmla="*/ 0 60000 65536"/>
                  <a:gd name="T9" fmla="*/ 0 w 27"/>
                  <a:gd name="T10" fmla="*/ 0 h 21"/>
                  <a:gd name="T11" fmla="*/ 27 w 27"/>
                  <a:gd name="T12" fmla="*/ 21 h 21"/>
                </a:gdLst>
                <a:ahLst/>
                <a:cxnLst>
                  <a:cxn ang="T6">
                    <a:pos x="T0" y="T1"/>
                  </a:cxn>
                  <a:cxn ang="T7">
                    <a:pos x="T2" y="T3"/>
                  </a:cxn>
                  <a:cxn ang="T8">
                    <a:pos x="T4" y="T5"/>
                  </a:cxn>
                </a:cxnLst>
                <a:rect l="T9" t="T10" r="T11" b="T12"/>
                <a:pathLst>
                  <a:path w="27" h="21">
                    <a:moveTo>
                      <a:pt x="0" y="0"/>
                    </a:moveTo>
                    <a:lnTo>
                      <a:pt x="22" y="15"/>
                    </a:lnTo>
                    <a:lnTo>
                      <a:pt x="26"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43" name="Freeform 3465"/>
              <p:cNvSpPr>
                <a:spLocks/>
              </p:cNvSpPr>
              <p:nvPr/>
            </p:nvSpPr>
            <p:spPr bwMode="auto">
              <a:xfrm>
                <a:off x="5090" y="2313"/>
                <a:ext cx="21" cy="21"/>
              </a:xfrm>
              <a:custGeom>
                <a:avLst/>
                <a:gdLst>
                  <a:gd name="T0" fmla="*/ 0 w 21"/>
                  <a:gd name="T1" fmla="*/ 0 h 21"/>
                  <a:gd name="T2" fmla="*/ 20 w 21"/>
                  <a:gd name="T3" fmla="*/ 0 h 21"/>
                  <a:gd name="T4" fmla="*/ 6 w 21"/>
                  <a:gd name="T5" fmla="*/ 20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0"/>
                    </a:moveTo>
                    <a:lnTo>
                      <a:pt x="20" y="0"/>
                    </a:lnTo>
                    <a:lnTo>
                      <a:pt x="6" y="20"/>
                    </a:lnTo>
                    <a:lnTo>
                      <a:pt x="0" y="0"/>
                    </a:lnTo>
                  </a:path>
                </a:pathLst>
              </a:custGeom>
              <a:solidFill>
                <a:schemeClr val="folHlink"/>
              </a:solidFill>
              <a:ln w="12700" cap="rnd">
                <a:solidFill>
                  <a:srgbClr val="000000"/>
                </a:solidFill>
                <a:round/>
                <a:headEnd/>
                <a:tailEnd/>
              </a:ln>
            </p:spPr>
            <p:txBody>
              <a:bodyPr/>
              <a:lstStyle/>
              <a:p>
                <a:endParaRPr lang="zh-CN" altLang="en-US"/>
              </a:p>
            </p:txBody>
          </p:sp>
          <p:sp>
            <p:nvSpPr>
              <p:cNvPr id="72444" name="Line 3466"/>
              <p:cNvSpPr>
                <a:spLocks noChangeShapeType="1"/>
              </p:cNvSpPr>
              <p:nvPr/>
            </p:nvSpPr>
            <p:spPr bwMode="auto">
              <a:xfrm>
                <a:off x="5084" y="2326"/>
                <a:ext cx="2" cy="1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45" name="Line 3467"/>
              <p:cNvSpPr>
                <a:spLocks noChangeShapeType="1"/>
              </p:cNvSpPr>
              <p:nvPr/>
            </p:nvSpPr>
            <p:spPr bwMode="auto">
              <a:xfrm flipH="1" flipV="1">
                <a:off x="5054" y="2328"/>
                <a:ext cx="2" cy="1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46" name="Freeform 3468"/>
              <p:cNvSpPr>
                <a:spLocks/>
              </p:cNvSpPr>
              <p:nvPr/>
            </p:nvSpPr>
            <p:spPr bwMode="auto">
              <a:xfrm>
                <a:off x="5045" y="2328"/>
                <a:ext cx="21" cy="21"/>
              </a:xfrm>
              <a:custGeom>
                <a:avLst/>
                <a:gdLst>
                  <a:gd name="T0" fmla="*/ 20 w 21"/>
                  <a:gd name="T1" fmla="*/ 0 h 21"/>
                  <a:gd name="T2" fmla="*/ 20 w 21"/>
                  <a:gd name="T3" fmla="*/ 20 h 21"/>
                  <a:gd name="T4" fmla="*/ 2 w 21"/>
                  <a:gd name="T5" fmla="*/ 20 h 21"/>
                  <a:gd name="T6" fmla="*/ 0 w 21"/>
                  <a:gd name="T7" fmla="*/ 0 h 21"/>
                  <a:gd name="T8" fmla="*/ 20 w 21"/>
                  <a:gd name="T9" fmla="*/ 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20" y="0"/>
                    </a:moveTo>
                    <a:lnTo>
                      <a:pt x="20" y="20"/>
                    </a:lnTo>
                    <a:lnTo>
                      <a:pt x="2" y="20"/>
                    </a:lnTo>
                    <a:lnTo>
                      <a:pt x="0" y="0"/>
                    </a:lnTo>
                    <a:lnTo>
                      <a:pt x="20" y="0"/>
                    </a:lnTo>
                  </a:path>
                </a:pathLst>
              </a:custGeom>
              <a:solidFill>
                <a:schemeClr val="folHlink"/>
              </a:solidFill>
              <a:ln w="12700" cap="rnd">
                <a:solidFill>
                  <a:srgbClr val="000000"/>
                </a:solidFill>
                <a:round/>
                <a:headEnd/>
                <a:tailEnd/>
              </a:ln>
            </p:spPr>
            <p:txBody>
              <a:bodyPr/>
              <a:lstStyle/>
              <a:p>
                <a:endParaRPr lang="zh-CN" altLang="en-US"/>
              </a:p>
            </p:txBody>
          </p:sp>
          <p:sp>
            <p:nvSpPr>
              <p:cNvPr id="72447" name="Line 3469"/>
              <p:cNvSpPr>
                <a:spLocks noChangeShapeType="1"/>
              </p:cNvSpPr>
              <p:nvPr/>
            </p:nvSpPr>
            <p:spPr bwMode="auto">
              <a:xfrm>
                <a:off x="5052" y="2328"/>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48" name="Line 3470"/>
              <p:cNvSpPr>
                <a:spLocks noChangeShapeType="1"/>
              </p:cNvSpPr>
              <p:nvPr/>
            </p:nvSpPr>
            <p:spPr bwMode="auto">
              <a:xfrm flipV="1">
                <a:off x="5051" y="2328"/>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49" name="Line 3471"/>
              <p:cNvSpPr>
                <a:spLocks noChangeShapeType="1"/>
              </p:cNvSpPr>
              <p:nvPr/>
            </p:nvSpPr>
            <p:spPr bwMode="auto">
              <a:xfrm>
                <a:off x="5050" y="2328"/>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50" name="Line 3472"/>
              <p:cNvSpPr>
                <a:spLocks noChangeShapeType="1"/>
              </p:cNvSpPr>
              <p:nvPr/>
            </p:nvSpPr>
            <p:spPr bwMode="auto">
              <a:xfrm flipV="1">
                <a:off x="5048" y="2328"/>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51" name="Line 3473"/>
              <p:cNvSpPr>
                <a:spLocks noChangeShapeType="1"/>
              </p:cNvSpPr>
              <p:nvPr/>
            </p:nvSpPr>
            <p:spPr bwMode="auto">
              <a:xfrm>
                <a:off x="5047" y="2328"/>
                <a:ext cx="0"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52" name="Line 3474"/>
              <p:cNvSpPr>
                <a:spLocks noChangeShapeType="1"/>
              </p:cNvSpPr>
              <p:nvPr/>
            </p:nvSpPr>
            <p:spPr bwMode="auto">
              <a:xfrm flipV="1">
                <a:off x="5046" y="2328"/>
                <a:ext cx="7"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53" name="Line 3475"/>
              <p:cNvSpPr>
                <a:spLocks noChangeShapeType="1"/>
              </p:cNvSpPr>
              <p:nvPr/>
            </p:nvSpPr>
            <p:spPr bwMode="auto">
              <a:xfrm>
                <a:off x="5045" y="2328"/>
                <a:ext cx="0" cy="1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454" name="Freeform 3476"/>
              <p:cNvSpPr>
                <a:spLocks/>
              </p:cNvSpPr>
              <p:nvPr/>
            </p:nvSpPr>
            <p:spPr bwMode="auto">
              <a:xfrm>
                <a:off x="5033" y="2320"/>
                <a:ext cx="21" cy="21"/>
              </a:xfrm>
              <a:custGeom>
                <a:avLst/>
                <a:gdLst>
                  <a:gd name="T0" fmla="*/ 7 w 21"/>
                  <a:gd name="T1" fmla="*/ 0 h 21"/>
                  <a:gd name="T2" fmla="*/ 3 w 21"/>
                  <a:gd name="T3" fmla="*/ 0 h 21"/>
                  <a:gd name="T4" fmla="*/ 3 w 21"/>
                  <a:gd name="T5" fmla="*/ 5 h 21"/>
                  <a:gd name="T6" fmla="*/ 0 w 21"/>
                  <a:gd name="T7" fmla="*/ 10 h 21"/>
                  <a:gd name="T8" fmla="*/ 3 w 21"/>
                  <a:gd name="T9" fmla="*/ 15 h 21"/>
                  <a:gd name="T10" fmla="*/ 7 w 21"/>
                  <a:gd name="T11" fmla="*/ 20 h 21"/>
                  <a:gd name="T12" fmla="*/ 11 w 21"/>
                  <a:gd name="T13" fmla="*/ 15 h 21"/>
                  <a:gd name="T14" fmla="*/ 15 w 21"/>
                  <a:gd name="T15" fmla="*/ 15 h 21"/>
                  <a:gd name="T16" fmla="*/ 20 w 21"/>
                  <a:gd name="T17" fmla="*/ 10 h 21"/>
                  <a:gd name="T18" fmla="*/ 15 w 21"/>
                  <a:gd name="T19" fmla="*/ 5 h 21"/>
                  <a:gd name="T20" fmla="*/ 15 w 21"/>
                  <a:gd name="T21" fmla="*/ 0 h 21"/>
                  <a:gd name="T22" fmla="*/ 7 w 21"/>
                  <a:gd name="T23" fmla="*/ 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21"/>
                  <a:gd name="T38" fmla="*/ 21 w 21"/>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21">
                    <a:moveTo>
                      <a:pt x="7" y="0"/>
                    </a:moveTo>
                    <a:lnTo>
                      <a:pt x="3" y="0"/>
                    </a:lnTo>
                    <a:lnTo>
                      <a:pt x="3" y="5"/>
                    </a:lnTo>
                    <a:lnTo>
                      <a:pt x="0" y="10"/>
                    </a:lnTo>
                    <a:lnTo>
                      <a:pt x="3" y="15"/>
                    </a:lnTo>
                    <a:lnTo>
                      <a:pt x="7" y="20"/>
                    </a:lnTo>
                    <a:lnTo>
                      <a:pt x="11" y="15"/>
                    </a:lnTo>
                    <a:lnTo>
                      <a:pt x="15" y="15"/>
                    </a:lnTo>
                    <a:lnTo>
                      <a:pt x="20" y="10"/>
                    </a:lnTo>
                    <a:lnTo>
                      <a:pt x="15" y="5"/>
                    </a:lnTo>
                    <a:lnTo>
                      <a:pt x="15" y="0"/>
                    </a:lnTo>
                    <a:lnTo>
                      <a:pt x="7" y="0"/>
                    </a:lnTo>
                  </a:path>
                </a:pathLst>
              </a:custGeom>
              <a:solidFill>
                <a:schemeClr val="folHlink"/>
              </a:solidFill>
              <a:ln w="12700" cap="rnd">
                <a:solidFill>
                  <a:srgbClr val="000000"/>
                </a:solidFill>
                <a:round/>
                <a:headEnd/>
                <a:tailEnd/>
              </a:ln>
            </p:spPr>
            <p:txBody>
              <a:bodyPr/>
              <a:lstStyle/>
              <a:p>
                <a:endParaRPr lang="zh-CN" altLang="en-US"/>
              </a:p>
            </p:txBody>
          </p:sp>
          <p:sp>
            <p:nvSpPr>
              <p:cNvPr id="72455" name="Freeform 3477"/>
              <p:cNvSpPr>
                <a:spLocks/>
              </p:cNvSpPr>
              <p:nvPr/>
            </p:nvSpPr>
            <p:spPr bwMode="auto">
              <a:xfrm>
                <a:off x="5028" y="2327"/>
                <a:ext cx="21" cy="21"/>
              </a:xfrm>
              <a:custGeom>
                <a:avLst/>
                <a:gdLst>
                  <a:gd name="T0" fmla="*/ 20 w 21"/>
                  <a:gd name="T1" fmla="*/ 0 h 21"/>
                  <a:gd name="T2" fmla="*/ 20 w 21"/>
                  <a:gd name="T3" fmla="*/ 20 h 21"/>
                  <a:gd name="T4" fmla="*/ 0 w 21"/>
                  <a:gd name="T5" fmla="*/ 20 h 21"/>
                  <a:gd name="T6" fmla="*/ 0 w 21"/>
                  <a:gd name="T7" fmla="*/ 1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0" y="0"/>
                    </a:moveTo>
                    <a:lnTo>
                      <a:pt x="20" y="20"/>
                    </a:lnTo>
                    <a:lnTo>
                      <a:pt x="0" y="20"/>
                    </a:lnTo>
                    <a:lnTo>
                      <a:pt x="0" y="1"/>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56" name="Freeform 3478"/>
              <p:cNvSpPr>
                <a:spLocks/>
              </p:cNvSpPr>
              <p:nvPr/>
            </p:nvSpPr>
            <p:spPr bwMode="auto">
              <a:xfrm>
                <a:off x="4995" y="2331"/>
                <a:ext cx="21" cy="21"/>
              </a:xfrm>
              <a:custGeom>
                <a:avLst/>
                <a:gdLst>
                  <a:gd name="T0" fmla="*/ 20 w 21"/>
                  <a:gd name="T1" fmla="*/ 0 h 21"/>
                  <a:gd name="T2" fmla="*/ 20 w 21"/>
                  <a:gd name="T3" fmla="*/ 20 h 21"/>
                  <a:gd name="T4" fmla="*/ 0 w 21"/>
                  <a:gd name="T5" fmla="*/ 20 h 21"/>
                  <a:gd name="T6" fmla="*/ 0 w 21"/>
                  <a:gd name="T7" fmla="*/ 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20" y="0"/>
                    </a:moveTo>
                    <a:lnTo>
                      <a:pt x="20" y="20"/>
                    </a:lnTo>
                    <a:lnTo>
                      <a:pt x="0" y="20"/>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57" name="Freeform 3479"/>
              <p:cNvSpPr>
                <a:spLocks/>
              </p:cNvSpPr>
              <p:nvPr/>
            </p:nvSpPr>
            <p:spPr bwMode="auto">
              <a:xfrm>
                <a:off x="4967" y="2326"/>
                <a:ext cx="21" cy="21"/>
              </a:xfrm>
              <a:custGeom>
                <a:avLst/>
                <a:gdLst>
                  <a:gd name="T0" fmla="*/ 20 w 21"/>
                  <a:gd name="T1" fmla="*/ 20 h 21"/>
                  <a:gd name="T2" fmla="*/ 20 w 21"/>
                  <a:gd name="T3" fmla="*/ 0 h 21"/>
                  <a:gd name="T4" fmla="*/ 0 w 21"/>
                  <a:gd name="T5" fmla="*/ 20 h 21"/>
                  <a:gd name="T6" fmla="*/ 0 60000 65536"/>
                  <a:gd name="T7" fmla="*/ 0 60000 65536"/>
                  <a:gd name="T8" fmla="*/ 0 60000 65536"/>
                  <a:gd name="T9" fmla="*/ 0 w 21"/>
                  <a:gd name="T10" fmla="*/ 0 h 21"/>
                  <a:gd name="T11" fmla="*/ 21 w 21"/>
                  <a:gd name="T12" fmla="*/ 21 h 21"/>
                </a:gdLst>
                <a:ahLst/>
                <a:cxnLst>
                  <a:cxn ang="T6">
                    <a:pos x="T0" y="T1"/>
                  </a:cxn>
                  <a:cxn ang="T7">
                    <a:pos x="T2" y="T3"/>
                  </a:cxn>
                  <a:cxn ang="T8">
                    <a:pos x="T4" y="T5"/>
                  </a:cxn>
                </a:cxnLst>
                <a:rect l="T9" t="T10" r="T11" b="T12"/>
                <a:pathLst>
                  <a:path w="21" h="21">
                    <a:moveTo>
                      <a:pt x="20" y="20"/>
                    </a:moveTo>
                    <a:lnTo>
                      <a:pt x="20" y="0"/>
                    </a:lnTo>
                    <a:lnTo>
                      <a:pt x="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58" name="Freeform 3480"/>
              <p:cNvSpPr>
                <a:spLocks/>
              </p:cNvSpPr>
              <p:nvPr/>
            </p:nvSpPr>
            <p:spPr bwMode="auto">
              <a:xfrm>
                <a:off x="4962" y="2325"/>
                <a:ext cx="65" cy="21"/>
              </a:xfrm>
              <a:custGeom>
                <a:avLst/>
                <a:gdLst>
                  <a:gd name="T0" fmla="*/ 64 w 65"/>
                  <a:gd name="T1" fmla="*/ 20 h 21"/>
                  <a:gd name="T2" fmla="*/ 32 w 65"/>
                  <a:gd name="T3" fmla="*/ 12 h 21"/>
                  <a:gd name="T4" fmla="*/ 16 w 65"/>
                  <a:gd name="T5" fmla="*/ 6 h 21"/>
                  <a:gd name="T6" fmla="*/ 0 w 65"/>
                  <a:gd name="T7" fmla="*/ 0 h 21"/>
                  <a:gd name="T8" fmla="*/ 0 60000 65536"/>
                  <a:gd name="T9" fmla="*/ 0 60000 65536"/>
                  <a:gd name="T10" fmla="*/ 0 60000 65536"/>
                  <a:gd name="T11" fmla="*/ 0 60000 65536"/>
                  <a:gd name="T12" fmla="*/ 0 w 65"/>
                  <a:gd name="T13" fmla="*/ 0 h 21"/>
                  <a:gd name="T14" fmla="*/ 65 w 65"/>
                  <a:gd name="T15" fmla="*/ 21 h 21"/>
                </a:gdLst>
                <a:ahLst/>
                <a:cxnLst>
                  <a:cxn ang="T8">
                    <a:pos x="T0" y="T1"/>
                  </a:cxn>
                  <a:cxn ang="T9">
                    <a:pos x="T2" y="T3"/>
                  </a:cxn>
                  <a:cxn ang="T10">
                    <a:pos x="T4" y="T5"/>
                  </a:cxn>
                  <a:cxn ang="T11">
                    <a:pos x="T6" y="T7"/>
                  </a:cxn>
                </a:cxnLst>
                <a:rect l="T12" t="T13" r="T14" b="T15"/>
                <a:pathLst>
                  <a:path w="65" h="21">
                    <a:moveTo>
                      <a:pt x="64" y="20"/>
                    </a:moveTo>
                    <a:lnTo>
                      <a:pt x="32" y="12"/>
                    </a:lnTo>
                    <a:lnTo>
                      <a:pt x="16" y="6"/>
                    </a:lnTo>
                    <a:lnTo>
                      <a:pt x="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59" name="Freeform 3481"/>
              <p:cNvSpPr>
                <a:spLocks/>
              </p:cNvSpPr>
              <p:nvPr/>
            </p:nvSpPr>
            <p:spPr bwMode="auto">
              <a:xfrm>
                <a:off x="4987" y="2308"/>
                <a:ext cx="21" cy="21"/>
              </a:xfrm>
              <a:custGeom>
                <a:avLst/>
                <a:gdLst>
                  <a:gd name="T0" fmla="*/ 6 w 21"/>
                  <a:gd name="T1" fmla="*/ 20 h 21"/>
                  <a:gd name="T2" fmla="*/ 0 w 21"/>
                  <a:gd name="T3" fmla="*/ 0 h 21"/>
                  <a:gd name="T4" fmla="*/ 2 w 21"/>
                  <a:gd name="T5" fmla="*/ 0 h 21"/>
                  <a:gd name="T6" fmla="*/ 20 w 21"/>
                  <a:gd name="T7" fmla="*/ 20 h 21"/>
                  <a:gd name="T8" fmla="*/ 6 w 21"/>
                  <a:gd name="T9" fmla="*/ 2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6" y="20"/>
                    </a:moveTo>
                    <a:lnTo>
                      <a:pt x="0" y="0"/>
                    </a:lnTo>
                    <a:lnTo>
                      <a:pt x="2" y="0"/>
                    </a:lnTo>
                    <a:lnTo>
                      <a:pt x="20" y="20"/>
                    </a:lnTo>
                    <a:lnTo>
                      <a:pt x="6" y="20"/>
                    </a:lnTo>
                  </a:path>
                </a:pathLst>
              </a:custGeom>
              <a:solidFill>
                <a:schemeClr val="folHlink"/>
              </a:solidFill>
              <a:ln w="12700" cap="rnd">
                <a:solidFill>
                  <a:srgbClr val="000000"/>
                </a:solidFill>
                <a:round/>
                <a:headEnd/>
                <a:tailEnd/>
              </a:ln>
            </p:spPr>
            <p:txBody>
              <a:bodyPr/>
              <a:lstStyle/>
              <a:p>
                <a:endParaRPr lang="zh-CN" altLang="en-US"/>
              </a:p>
            </p:txBody>
          </p:sp>
          <p:sp>
            <p:nvSpPr>
              <p:cNvPr id="72460" name="Freeform 3482"/>
              <p:cNvSpPr>
                <a:spLocks/>
              </p:cNvSpPr>
              <p:nvPr/>
            </p:nvSpPr>
            <p:spPr bwMode="auto">
              <a:xfrm>
                <a:off x="4981" y="2307"/>
                <a:ext cx="21" cy="21"/>
              </a:xfrm>
              <a:custGeom>
                <a:avLst/>
                <a:gdLst>
                  <a:gd name="T0" fmla="*/ 20 w 21"/>
                  <a:gd name="T1" fmla="*/ 20 h 21"/>
                  <a:gd name="T2" fmla="*/ 0 w 21"/>
                  <a:gd name="T3" fmla="*/ 15 h 21"/>
                  <a:gd name="T4" fmla="*/ 0 w 21"/>
                  <a:gd name="T5" fmla="*/ 10 h 21"/>
                  <a:gd name="T6" fmla="*/ 0 w 21"/>
                  <a:gd name="T7" fmla="*/ 5 h 21"/>
                  <a:gd name="T8" fmla="*/ 20 w 21"/>
                  <a:gd name="T9" fmla="*/ 2 h 21"/>
                  <a:gd name="T10" fmla="*/ 20 w 21"/>
                  <a:gd name="T11" fmla="*/ 1 h 21"/>
                  <a:gd name="T12" fmla="*/ 20 w 21"/>
                  <a:gd name="T13" fmla="*/ 0 h 21"/>
                  <a:gd name="T14" fmla="*/ 0 60000 65536"/>
                  <a:gd name="T15" fmla="*/ 0 60000 65536"/>
                  <a:gd name="T16" fmla="*/ 0 60000 65536"/>
                  <a:gd name="T17" fmla="*/ 0 60000 65536"/>
                  <a:gd name="T18" fmla="*/ 0 60000 65536"/>
                  <a:gd name="T19" fmla="*/ 0 60000 65536"/>
                  <a:gd name="T20" fmla="*/ 0 60000 65536"/>
                  <a:gd name="T21" fmla="*/ 0 w 21"/>
                  <a:gd name="T22" fmla="*/ 0 h 21"/>
                  <a:gd name="T23" fmla="*/ 21 w 21"/>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1">
                    <a:moveTo>
                      <a:pt x="20" y="20"/>
                    </a:moveTo>
                    <a:lnTo>
                      <a:pt x="0" y="15"/>
                    </a:lnTo>
                    <a:lnTo>
                      <a:pt x="0" y="10"/>
                    </a:lnTo>
                    <a:lnTo>
                      <a:pt x="0" y="5"/>
                    </a:lnTo>
                    <a:lnTo>
                      <a:pt x="20" y="2"/>
                    </a:lnTo>
                    <a:lnTo>
                      <a:pt x="20" y="1"/>
                    </a:lnTo>
                    <a:lnTo>
                      <a:pt x="20" y="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61" name="Freeform 3483"/>
              <p:cNvSpPr>
                <a:spLocks/>
              </p:cNvSpPr>
              <p:nvPr/>
            </p:nvSpPr>
            <p:spPr bwMode="auto">
              <a:xfrm>
                <a:off x="4995" y="2293"/>
                <a:ext cx="21" cy="21"/>
              </a:xfrm>
              <a:custGeom>
                <a:avLst/>
                <a:gdLst>
                  <a:gd name="T0" fmla="*/ 0 w 21"/>
                  <a:gd name="T1" fmla="*/ 20 h 21"/>
                  <a:gd name="T2" fmla="*/ 0 w 21"/>
                  <a:gd name="T3" fmla="*/ 1 h 21"/>
                  <a:gd name="T4" fmla="*/ 20 w 21"/>
                  <a:gd name="T5" fmla="*/ 0 h 21"/>
                  <a:gd name="T6" fmla="*/ 20 w 21"/>
                  <a:gd name="T7" fmla="*/ 20 h 21"/>
                  <a:gd name="T8" fmla="*/ 0 60000 65536"/>
                  <a:gd name="T9" fmla="*/ 0 60000 65536"/>
                  <a:gd name="T10" fmla="*/ 0 60000 65536"/>
                  <a:gd name="T11" fmla="*/ 0 60000 65536"/>
                  <a:gd name="T12" fmla="*/ 0 w 21"/>
                  <a:gd name="T13" fmla="*/ 0 h 21"/>
                  <a:gd name="T14" fmla="*/ 21 w 21"/>
                  <a:gd name="T15" fmla="*/ 21 h 21"/>
                </a:gdLst>
                <a:ahLst/>
                <a:cxnLst>
                  <a:cxn ang="T8">
                    <a:pos x="T0" y="T1"/>
                  </a:cxn>
                  <a:cxn ang="T9">
                    <a:pos x="T2" y="T3"/>
                  </a:cxn>
                  <a:cxn ang="T10">
                    <a:pos x="T4" y="T5"/>
                  </a:cxn>
                  <a:cxn ang="T11">
                    <a:pos x="T6" y="T7"/>
                  </a:cxn>
                </a:cxnLst>
                <a:rect l="T12" t="T13" r="T14" b="T15"/>
                <a:pathLst>
                  <a:path w="21" h="21">
                    <a:moveTo>
                      <a:pt x="0" y="20"/>
                    </a:moveTo>
                    <a:lnTo>
                      <a:pt x="0" y="1"/>
                    </a:lnTo>
                    <a:lnTo>
                      <a:pt x="20" y="0"/>
                    </a:lnTo>
                    <a:lnTo>
                      <a:pt x="20" y="20"/>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sp>
            <p:nvSpPr>
              <p:cNvPr id="72462" name="Freeform 3484"/>
              <p:cNvSpPr>
                <a:spLocks/>
              </p:cNvSpPr>
              <p:nvPr/>
            </p:nvSpPr>
            <p:spPr bwMode="auto">
              <a:xfrm>
                <a:off x="4873" y="2315"/>
                <a:ext cx="109" cy="22"/>
              </a:xfrm>
              <a:custGeom>
                <a:avLst/>
                <a:gdLst>
                  <a:gd name="T0" fmla="*/ 108 w 109"/>
                  <a:gd name="T1" fmla="*/ 0 h 22"/>
                  <a:gd name="T2" fmla="*/ 95 w 109"/>
                  <a:gd name="T3" fmla="*/ 1 h 22"/>
                  <a:gd name="T4" fmla="*/ 81 w 109"/>
                  <a:gd name="T5" fmla="*/ 3 h 22"/>
                  <a:gd name="T6" fmla="*/ 52 w 109"/>
                  <a:gd name="T7" fmla="*/ 8 h 22"/>
                  <a:gd name="T8" fmla="*/ 25 w 109"/>
                  <a:gd name="T9" fmla="*/ 14 h 22"/>
                  <a:gd name="T10" fmla="*/ 0 w 109"/>
                  <a:gd name="T11" fmla="*/ 21 h 22"/>
                  <a:gd name="T12" fmla="*/ 0 60000 65536"/>
                  <a:gd name="T13" fmla="*/ 0 60000 65536"/>
                  <a:gd name="T14" fmla="*/ 0 60000 65536"/>
                  <a:gd name="T15" fmla="*/ 0 60000 65536"/>
                  <a:gd name="T16" fmla="*/ 0 60000 65536"/>
                  <a:gd name="T17" fmla="*/ 0 60000 65536"/>
                  <a:gd name="T18" fmla="*/ 0 w 109"/>
                  <a:gd name="T19" fmla="*/ 0 h 22"/>
                  <a:gd name="T20" fmla="*/ 109 w 109"/>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09" h="22">
                    <a:moveTo>
                      <a:pt x="108" y="0"/>
                    </a:moveTo>
                    <a:lnTo>
                      <a:pt x="95" y="1"/>
                    </a:lnTo>
                    <a:lnTo>
                      <a:pt x="81" y="3"/>
                    </a:lnTo>
                    <a:lnTo>
                      <a:pt x="52" y="8"/>
                    </a:lnTo>
                    <a:lnTo>
                      <a:pt x="25" y="14"/>
                    </a:lnTo>
                    <a:lnTo>
                      <a:pt x="0" y="21"/>
                    </a:lnTo>
                  </a:path>
                </a:pathLst>
              </a:custGeom>
              <a:solidFill>
                <a:schemeClr val="folHlink"/>
              </a:solidFill>
              <a:ln w="12700" cap="rnd">
                <a:solidFill>
                  <a:srgbClr val="000000"/>
                </a:solidFill>
                <a:round/>
                <a:headEnd type="none" w="sm" len="sm"/>
                <a:tailEnd type="none" w="sm" len="sm"/>
              </a:ln>
            </p:spPr>
            <p:txBody>
              <a:bodyPr/>
              <a:lstStyle/>
              <a:p>
                <a:endParaRPr lang="zh-CN" altLang="en-US"/>
              </a:p>
            </p:txBody>
          </p:sp>
        </p:grpSp>
        <p:grpSp>
          <p:nvGrpSpPr>
            <p:cNvPr id="32" name="Group 3485"/>
            <p:cNvGrpSpPr>
              <a:grpSpLocks/>
            </p:cNvGrpSpPr>
            <p:nvPr/>
          </p:nvGrpSpPr>
          <p:grpSpPr bwMode="auto">
            <a:xfrm>
              <a:off x="4678" y="2161"/>
              <a:ext cx="398" cy="284"/>
              <a:chOff x="4049" y="926"/>
              <a:chExt cx="648" cy="381"/>
            </a:xfrm>
          </p:grpSpPr>
          <p:sp>
            <p:nvSpPr>
              <p:cNvPr id="72143" name="Freeform 3486"/>
              <p:cNvSpPr>
                <a:spLocks/>
              </p:cNvSpPr>
              <p:nvPr/>
            </p:nvSpPr>
            <p:spPr bwMode="auto">
              <a:xfrm>
                <a:off x="4050" y="926"/>
                <a:ext cx="647" cy="381"/>
              </a:xfrm>
              <a:custGeom>
                <a:avLst/>
                <a:gdLst>
                  <a:gd name="T0" fmla="*/ 17 w 647"/>
                  <a:gd name="T1" fmla="*/ 96 h 381"/>
                  <a:gd name="T2" fmla="*/ 47 w 647"/>
                  <a:gd name="T3" fmla="*/ 154 h 381"/>
                  <a:gd name="T4" fmla="*/ 106 w 647"/>
                  <a:gd name="T5" fmla="*/ 196 h 381"/>
                  <a:gd name="T6" fmla="*/ 211 w 647"/>
                  <a:gd name="T7" fmla="*/ 236 h 381"/>
                  <a:gd name="T8" fmla="*/ 322 w 647"/>
                  <a:gd name="T9" fmla="*/ 286 h 381"/>
                  <a:gd name="T10" fmla="*/ 633 w 647"/>
                  <a:gd name="T11" fmla="*/ 368 h 381"/>
                  <a:gd name="T12" fmla="*/ 510 w 647"/>
                  <a:gd name="T13" fmla="*/ 278 h 381"/>
                  <a:gd name="T14" fmla="*/ 451 w 647"/>
                  <a:gd name="T15" fmla="*/ 253 h 381"/>
                  <a:gd name="T16" fmla="*/ 375 w 647"/>
                  <a:gd name="T17" fmla="*/ 202 h 381"/>
                  <a:gd name="T18" fmla="*/ 284 w 647"/>
                  <a:gd name="T19" fmla="*/ 140 h 381"/>
                  <a:gd name="T20" fmla="*/ 267 w 647"/>
                  <a:gd name="T21" fmla="*/ 101 h 381"/>
                  <a:gd name="T22" fmla="*/ 251 w 647"/>
                  <a:gd name="T23" fmla="*/ 64 h 381"/>
                  <a:gd name="T24" fmla="*/ 281 w 647"/>
                  <a:gd name="T25" fmla="*/ 43 h 381"/>
                  <a:gd name="T26" fmla="*/ 251 w 647"/>
                  <a:gd name="T27" fmla="*/ 64 h 381"/>
                  <a:gd name="T28" fmla="*/ 248 w 647"/>
                  <a:gd name="T29" fmla="*/ 28 h 381"/>
                  <a:gd name="T30" fmla="*/ 251 w 647"/>
                  <a:gd name="T31" fmla="*/ 64 h 381"/>
                  <a:gd name="T32" fmla="*/ 205 w 647"/>
                  <a:gd name="T33" fmla="*/ 50 h 381"/>
                  <a:gd name="T34" fmla="*/ 251 w 647"/>
                  <a:gd name="T35" fmla="*/ 64 h 381"/>
                  <a:gd name="T36" fmla="*/ 220 w 647"/>
                  <a:gd name="T37" fmla="*/ 76 h 381"/>
                  <a:gd name="T38" fmla="*/ 237 w 647"/>
                  <a:gd name="T39" fmla="*/ 101 h 381"/>
                  <a:gd name="T40" fmla="*/ 223 w 647"/>
                  <a:gd name="T41" fmla="*/ 113 h 381"/>
                  <a:gd name="T42" fmla="*/ 194 w 647"/>
                  <a:gd name="T43" fmla="*/ 90 h 381"/>
                  <a:gd name="T44" fmla="*/ 164 w 647"/>
                  <a:gd name="T45" fmla="*/ 98 h 381"/>
                  <a:gd name="T46" fmla="*/ 178 w 647"/>
                  <a:gd name="T47" fmla="*/ 64 h 381"/>
                  <a:gd name="T48" fmla="*/ 146 w 647"/>
                  <a:gd name="T49" fmla="*/ 28 h 381"/>
                  <a:gd name="T50" fmla="*/ 175 w 647"/>
                  <a:gd name="T51" fmla="*/ 14 h 381"/>
                  <a:gd name="T52" fmla="*/ 146 w 647"/>
                  <a:gd name="T53" fmla="*/ 28 h 381"/>
                  <a:gd name="T54" fmla="*/ 146 w 647"/>
                  <a:gd name="T55" fmla="*/ 28 h 381"/>
                  <a:gd name="T56" fmla="*/ 117 w 647"/>
                  <a:gd name="T57" fmla="*/ 37 h 381"/>
                  <a:gd name="T58" fmla="*/ 117 w 647"/>
                  <a:gd name="T59" fmla="*/ 37 h 381"/>
                  <a:gd name="T60" fmla="*/ 149 w 647"/>
                  <a:gd name="T61" fmla="*/ 64 h 381"/>
                  <a:gd name="T62" fmla="*/ 132 w 647"/>
                  <a:gd name="T63" fmla="*/ 50 h 381"/>
                  <a:gd name="T64" fmla="*/ 132 w 647"/>
                  <a:gd name="T65" fmla="*/ 76 h 381"/>
                  <a:gd name="T66" fmla="*/ 102 w 647"/>
                  <a:gd name="T67" fmla="*/ 98 h 381"/>
                  <a:gd name="T68" fmla="*/ 58 w 647"/>
                  <a:gd name="T69" fmla="*/ 98 h 381"/>
                  <a:gd name="T70" fmla="*/ 14 w 647"/>
                  <a:gd name="T71" fmla="*/ 84 h 38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47"/>
                  <a:gd name="T109" fmla="*/ 0 h 381"/>
                  <a:gd name="T110" fmla="*/ 647 w 647"/>
                  <a:gd name="T111" fmla="*/ 381 h 38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47" h="381">
                    <a:moveTo>
                      <a:pt x="0" y="84"/>
                    </a:moveTo>
                    <a:lnTo>
                      <a:pt x="17" y="96"/>
                    </a:lnTo>
                    <a:lnTo>
                      <a:pt x="30" y="146"/>
                    </a:lnTo>
                    <a:lnTo>
                      <a:pt x="47" y="154"/>
                    </a:lnTo>
                    <a:lnTo>
                      <a:pt x="79" y="169"/>
                    </a:lnTo>
                    <a:lnTo>
                      <a:pt x="106" y="196"/>
                    </a:lnTo>
                    <a:lnTo>
                      <a:pt x="169" y="219"/>
                    </a:lnTo>
                    <a:lnTo>
                      <a:pt x="211" y="236"/>
                    </a:lnTo>
                    <a:lnTo>
                      <a:pt x="228" y="250"/>
                    </a:lnTo>
                    <a:lnTo>
                      <a:pt x="322" y="286"/>
                    </a:lnTo>
                    <a:lnTo>
                      <a:pt x="548" y="380"/>
                    </a:lnTo>
                    <a:lnTo>
                      <a:pt x="633" y="368"/>
                    </a:lnTo>
                    <a:lnTo>
                      <a:pt x="646" y="331"/>
                    </a:lnTo>
                    <a:lnTo>
                      <a:pt x="510" y="278"/>
                    </a:lnTo>
                    <a:lnTo>
                      <a:pt x="510" y="266"/>
                    </a:lnTo>
                    <a:lnTo>
                      <a:pt x="451" y="253"/>
                    </a:lnTo>
                    <a:lnTo>
                      <a:pt x="451" y="242"/>
                    </a:lnTo>
                    <a:lnTo>
                      <a:pt x="375" y="202"/>
                    </a:lnTo>
                    <a:lnTo>
                      <a:pt x="375" y="177"/>
                    </a:lnTo>
                    <a:lnTo>
                      <a:pt x="284" y="140"/>
                    </a:lnTo>
                    <a:lnTo>
                      <a:pt x="270" y="129"/>
                    </a:lnTo>
                    <a:lnTo>
                      <a:pt x="267" y="101"/>
                    </a:lnTo>
                    <a:lnTo>
                      <a:pt x="251" y="93"/>
                    </a:lnTo>
                    <a:lnTo>
                      <a:pt x="251" y="64"/>
                    </a:lnTo>
                    <a:lnTo>
                      <a:pt x="281" y="67"/>
                    </a:lnTo>
                    <a:lnTo>
                      <a:pt x="281" y="43"/>
                    </a:lnTo>
                    <a:lnTo>
                      <a:pt x="281" y="53"/>
                    </a:lnTo>
                    <a:lnTo>
                      <a:pt x="251" y="64"/>
                    </a:lnTo>
                    <a:lnTo>
                      <a:pt x="234" y="14"/>
                    </a:lnTo>
                    <a:lnTo>
                      <a:pt x="248" y="28"/>
                    </a:lnTo>
                    <a:lnTo>
                      <a:pt x="251" y="53"/>
                    </a:lnTo>
                    <a:lnTo>
                      <a:pt x="251" y="64"/>
                    </a:lnTo>
                    <a:lnTo>
                      <a:pt x="205" y="64"/>
                    </a:lnTo>
                    <a:lnTo>
                      <a:pt x="205" y="50"/>
                    </a:lnTo>
                    <a:lnTo>
                      <a:pt x="205" y="64"/>
                    </a:lnTo>
                    <a:lnTo>
                      <a:pt x="251" y="64"/>
                    </a:lnTo>
                    <a:lnTo>
                      <a:pt x="237" y="76"/>
                    </a:lnTo>
                    <a:lnTo>
                      <a:pt x="220" y="76"/>
                    </a:lnTo>
                    <a:lnTo>
                      <a:pt x="220" y="90"/>
                    </a:lnTo>
                    <a:lnTo>
                      <a:pt x="237" y="101"/>
                    </a:lnTo>
                    <a:lnTo>
                      <a:pt x="240" y="126"/>
                    </a:lnTo>
                    <a:lnTo>
                      <a:pt x="223" y="113"/>
                    </a:lnTo>
                    <a:lnTo>
                      <a:pt x="223" y="101"/>
                    </a:lnTo>
                    <a:lnTo>
                      <a:pt x="194" y="90"/>
                    </a:lnTo>
                    <a:lnTo>
                      <a:pt x="178" y="101"/>
                    </a:lnTo>
                    <a:lnTo>
                      <a:pt x="164" y="98"/>
                    </a:lnTo>
                    <a:lnTo>
                      <a:pt x="164" y="61"/>
                    </a:lnTo>
                    <a:lnTo>
                      <a:pt x="178" y="64"/>
                    </a:lnTo>
                    <a:lnTo>
                      <a:pt x="149" y="64"/>
                    </a:lnTo>
                    <a:lnTo>
                      <a:pt x="146" y="28"/>
                    </a:lnTo>
                    <a:lnTo>
                      <a:pt x="175" y="28"/>
                    </a:lnTo>
                    <a:lnTo>
                      <a:pt x="175" y="14"/>
                    </a:lnTo>
                    <a:lnTo>
                      <a:pt x="175" y="28"/>
                    </a:lnTo>
                    <a:lnTo>
                      <a:pt x="146" y="28"/>
                    </a:lnTo>
                    <a:lnTo>
                      <a:pt x="146" y="0"/>
                    </a:lnTo>
                    <a:lnTo>
                      <a:pt x="146" y="28"/>
                    </a:lnTo>
                    <a:lnTo>
                      <a:pt x="149" y="40"/>
                    </a:lnTo>
                    <a:lnTo>
                      <a:pt x="117" y="37"/>
                    </a:lnTo>
                    <a:lnTo>
                      <a:pt x="115" y="14"/>
                    </a:lnTo>
                    <a:lnTo>
                      <a:pt x="117" y="37"/>
                    </a:lnTo>
                    <a:lnTo>
                      <a:pt x="161" y="25"/>
                    </a:lnTo>
                    <a:lnTo>
                      <a:pt x="149" y="64"/>
                    </a:lnTo>
                    <a:lnTo>
                      <a:pt x="135" y="64"/>
                    </a:lnTo>
                    <a:lnTo>
                      <a:pt x="132" y="50"/>
                    </a:lnTo>
                    <a:lnTo>
                      <a:pt x="135" y="64"/>
                    </a:lnTo>
                    <a:lnTo>
                      <a:pt x="132" y="76"/>
                    </a:lnTo>
                    <a:lnTo>
                      <a:pt x="120" y="98"/>
                    </a:lnTo>
                    <a:lnTo>
                      <a:pt x="102" y="98"/>
                    </a:lnTo>
                    <a:lnTo>
                      <a:pt x="90" y="98"/>
                    </a:lnTo>
                    <a:lnTo>
                      <a:pt x="58" y="98"/>
                    </a:lnTo>
                    <a:lnTo>
                      <a:pt x="44" y="98"/>
                    </a:lnTo>
                    <a:lnTo>
                      <a:pt x="14" y="84"/>
                    </a:lnTo>
                    <a:lnTo>
                      <a:pt x="0" y="84"/>
                    </a:lnTo>
                  </a:path>
                </a:pathLst>
              </a:custGeom>
              <a:solidFill>
                <a:srgbClr val="AAAAAA"/>
              </a:solidFill>
              <a:ln w="12700" cap="rnd">
                <a:solidFill>
                  <a:srgbClr val="000000"/>
                </a:solidFill>
                <a:round/>
                <a:headEnd/>
                <a:tailEnd/>
              </a:ln>
            </p:spPr>
            <p:txBody>
              <a:bodyPr/>
              <a:lstStyle/>
              <a:p>
                <a:endParaRPr lang="zh-CN" altLang="en-US"/>
              </a:p>
            </p:txBody>
          </p:sp>
          <p:sp>
            <p:nvSpPr>
              <p:cNvPr id="72144" name="Freeform 3487"/>
              <p:cNvSpPr>
                <a:spLocks/>
              </p:cNvSpPr>
              <p:nvPr/>
            </p:nvSpPr>
            <p:spPr bwMode="auto">
              <a:xfrm>
                <a:off x="4141" y="1070"/>
                <a:ext cx="321" cy="142"/>
              </a:xfrm>
              <a:custGeom>
                <a:avLst/>
                <a:gdLst>
                  <a:gd name="T0" fmla="*/ 320 w 321"/>
                  <a:gd name="T1" fmla="*/ 141 h 142"/>
                  <a:gd name="T2" fmla="*/ 152 w 321"/>
                  <a:gd name="T3" fmla="*/ 64 h 142"/>
                  <a:gd name="T4" fmla="*/ 135 w 321"/>
                  <a:gd name="T5" fmla="*/ 64 h 142"/>
                  <a:gd name="T6" fmla="*/ 106 w 321"/>
                  <a:gd name="T7" fmla="*/ 50 h 142"/>
                  <a:gd name="T8" fmla="*/ 79 w 321"/>
                  <a:gd name="T9" fmla="*/ 37 h 142"/>
                  <a:gd name="T10" fmla="*/ 44 w 321"/>
                  <a:gd name="T11" fmla="*/ 25 h 142"/>
                  <a:gd name="T12" fmla="*/ 14 w 321"/>
                  <a:gd name="T13" fmla="*/ 11 h 142"/>
                  <a:gd name="T14" fmla="*/ 0 w 321"/>
                  <a:gd name="T15" fmla="*/ 0 h 142"/>
                  <a:gd name="T16" fmla="*/ 0 w 321"/>
                  <a:gd name="T17" fmla="*/ 23 h 142"/>
                  <a:gd name="T18" fmla="*/ 15 w 321"/>
                  <a:gd name="T19" fmla="*/ 37 h 142"/>
                  <a:gd name="T20" fmla="*/ 30 w 321"/>
                  <a:gd name="T21" fmla="*/ 50 h 142"/>
                  <a:gd name="T22" fmla="*/ 64 w 321"/>
                  <a:gd name="T23" fmla="*/ 61 h 142"/>
                  <a:gd name="T24" fmla="*/ 76 w 321"/>
                  <a:gd name="T25" fmla="*/ 73 h 142"/>
                  <a:gd name="T26" fmla="*/ 90 w 321"/>
                  <a:gd name="T27" fmla="*/ 70 h 142"/>
                  <a:gd name="T28" fmla="*/ 64 w 321"/>
                  <a:gd name="T29" fmla="*/ 61 h 142"/>
                  <a:gd name="T30" fmla="*/ 33 w 321"/>
                  <a:gd name="T31" fmla="*/ 37 h 142"/>
                  <a:gd name="T32" fmla="*/ 15 w 321"/>
                  <a:gd name="T33" fmla="*/ 23 h 142"/>
                  <a:gd name="T34" fmla="*/ 44 w 321"/>
                  <a:gd name="T35" fmla="*/ 37 h 142"/>
                  <a:gd name="T36" fmla="*/ 106 w 321"/>
                  <a:gd name="T37" fmla="*/ 61 h 142"/>
                  <a:gd name="T38" fmla="*/ 197 w 321"/>
                  <a:gd name="T39" fmla="*/ 105 h 142"/>
                  <a:gd name="T40" fmla="*/ 288 w 321"/>
                  <a:gd name="T41" fmla="*/ 126 h 142"/>
                  <a:gd name="T42" fmla="*/ 320 w 321"/>
                  <a:gd name="T43" fmla="*/ 141 h 1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1"/>
                  <a:gd name="T67" fmla="*/ 0 h 142"/>
                  <a:gd name="T68" fmla="*/ 321 w 321"/>
                  <a:gd name="T69" fmla="*/ 142 h 14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1" h="142">
                    <a:moveTo>
                      <a:pt x="320" y="141"/>
                    </a:moveTo>
                    <a:lnTo>
                      <a:pt x="152" y="64"/>
                    </a:lnTo>
                    <a:lnTo>
                      <a:pt x="135" y="64"/>
                    </a:lnTo>
                    <a:lnTo>
                      <a:pt x="106" y="50"/>
                    </a:lnTo>
                    <a:lnTo>
                      <a:pt x="79" y="37"/>
                    </a:lnTo>
                    <a:lnTo>
                      <a:pt x="44" y="25"/>
                    </a:lnTo>
                    <a:lnTo>
                      <a:pt x="14" y="11"/>
                    </a:lnTo>
                    <a:lnTo>
                      <a:pt x="0" y="0"/>
                    </a:lnTo>
                    <a:lnTo>
                      <a:pt x="0" y="23"/>
                    </a:lnTo>
                    <a:lnTo>
                      <a:pt x="15" y="37"/>
                    </a:lnTo>
                    <a:lnTo>
                      <a:pt x="30" y="50"/>
                    </a:lnTo>
                    <a:lnTo>
                      <a:pt x="64" y="61"/>
                    </a:lnTo>
                    <a:lnTo>
                      <a:pt x="76" y="73"/>
                    </a:lnTo>
                    <a:lnTo>
                      <a:pt x="90" y="70"/>
                    </a:lnTo>
                    <a:lnTo>
                      <a:pt x="64" y="61"/>
                    </a:lnTo>
                    <a:lnTo>
                      <a:pt x="33" y="37"/>
                    </a:lnTo>
                    <a:lnTo>
                      <a:pt x="15" y="23"/>
                    </a:lnTo>
                    <a:lnTo>
                      <a:pt x="44" y="37"/>
                    </a:lnTo>
                    <a:lnTo>
                      <a:pt x="106" y="61"/>
                    </a:lnTo>
                    <a:lnTo>
                      <a:pt x="197" y="105"/>
                    </a:lnTo>
                    <a:lnTo>
                      <a:pt x="288" y="126"/>
                    </a:lnTo>
                    <a:lnTo>
                      <a:pt x="320" y="141"/>
                    </a:lnTo>
                  </a:path>
                </a:pathLst>
              </a:custGeom>
              <a:solidFill>
                <a:srgbClr val="888888"/>
              </a:solidFill>
              <a:ln w="12700" cap="rnd">
                <a:solidFill>
                  <a:srgbClr val="111111"/>
                </a:solidFill>
                <a:round/>
                <a:headEnd/>
                <a:tailEnd/>
              </a:ln>
            </p:spPr>
            <p:txBody>
              <a:bodyPr/>
              <a:lstStyle/>
              <a:p>
                <a:endParaRPr lang="zh-CN" altLang="en-US"/>
              </a:p>
            </p:txBody>
          </p:sp>
          <p:sp>
            <p:nvSpPr>
              <p:cNvPr id="72145" name="Freeform 3488"/>
              <p:cNvSpPr>
                <a:spLocks/>
              </p:cNvSpPr>
              <p:nvPr/>
            </p:nvSpPr>
            <p:spPr bwMode="auto">
              <a:xfrm>
                <a:off x="4184" y="1048"/>
                <a:ext cx="74" cy="1"/>
              </a:xfrm>
              <a:custGeom>
                <a:avLst/>
                <a:gdLst>
                  <a:gd name="T0" fmla="*/ 0 w 74"/>
                  <a:gd name="T1" fmla="*/ 0 h 1"/>
                  <a:gd name="T2" fmla="*/ 25 w 74"/>
                  <a:gd name="T3" fmla="*/ 0 h 1"/>
                  <a:gd name="T4" fmla="*/ 73 w 74"/>
                  <a:gd name="T5" fmla="*/ 0 h 1"/>
                  <a:gd name="T6" fmla="*/ 37 w 74"/>
                  <a:gd name="T7" fmla="*/ 0 h 1"/>
                  <a:gd name="T8" fmla="*/ 11 w 74"/>
                  <a:gd name="T9" fmla="*/ 0 h 1"/>
                  <a:gd name="T10" fmla="*/ 0 w 74"/>
                  <a:gd name="T11" fmla="*/ 0 h 1"/>
                  <a:gd name="T12" fmla="*/ 0 60000 65536"/>
                  <a:gd name="T13" fmla="*/ 0 60000 65536"/>
                  <a:gd name="T14" fmla="*/ 0 60000 65536"/>
                  <a:gd name="T15" fmla="*/ 0 60000 65536"/>
                  <a:gd name="T16" fmla="*/ 0 60000 65536"/>
                  <a:gd name="T17" fmla="*/ 0 60000 65536"/>
                  <a:gd name="T18" fmla="*/ 0 w 74"/>
                  <a:gd name="T19" fmla="*/ 0 h 1"/>
                  <a:gd name="T20" fmla="*/ 74 w 74"/>
                  <a:gd name="T21" fmla="*/ 1 h 1"/>
                </a:gdLst>
                <a:ahLst/>
                <a:cxnLst>
                  <a:cxn ang="T12">
                    <a:pos x="T0" y="T1"/>
                  </a:cxn>
                  <a:cxn ang="T13">
                    <a:pos x="T2" y="T3"/>
                  </a:cxn>
                  <a:cxn ang="T14">
                    <a:pos x="T4" y="T5"/>
                  </a:cxn>
                  <a:cxn ang="T15">
                    <a:pos x="T6" y="T7"/>
                  </a:cxn>
                  <a:cxn ang="T16">
                    <a:pos x="T8" y="T9"/>
                  </a:cxn>
                  <a:cxn ang="T17">
                    <a:pos x="T10" y="T11"/>
                  </a:cxn>
                </a:cxnLst>
                <a:rect l="T18" t="T19" r="T20" b="T21"/>
                <a:pathLst>
                  <a:path w="74" h="1">
                    <a:moveTo>
                      <a:pt x="0" y="0"/>
                    </a:moveTo>
                    <a:lnTo>
                      <a:pt x="25" y="0"/>
                    </a:lnTo>
                    <a:lnTo>
                      <a:pt x="73" y="0"/>
                    </a:lnTo>
                    <a:lnTo>
                      <a:pt x="37" y="0"/>
                    </a:lnTo>
                    <a:lnTo>
                      <a:pt x="11" y="0"/>
                    </a:lnTo>
                    <a:lnTo>
                      <a:pt x="0" y="0"/>
                    </a:lnTo>
                  </a:path>
                </a:pathLst>
              </a:custGeom>
              <a:solidFill>
                <a:srgbClr val="888888"/>
              </a:solidFill>
              <a:ln w="9525" cap="rnd">
                <a:noFill/>
                <a:round/>
                <a:headEnd/>
                <a:tailEnd/>
              </a:ln>
            </p:spPr>
            <p:txBody>
              <a:bodyPr/>
              <a:lstStyle/>
              <a:p>
                <a:endParaRPr lang="zh-CN" altLang="en-US"/>
              </a:p>
            </p:txBody>
          </p:sp>
          <p:sp>
            <p:nvSpPr>
              <p:cNvPr id="72146" name="Freeform 3489"/>
              <p:cNvSpPr>
                <a:spLocks/>
              </p:cNvSpPr>
              <p:nvPr/>
            </p:nvSpPr>
            <p:spPr bwMode="auto">
              <a:xfrm>
                <a:off x="4184" y="1045"/>
                <a:ext cx="92" cy="25"/>
              </a:xfrm>
              <a:custGeom>
                <a:avLst/>
                <a:gdLst>
                  <a:gd name="T0" fmla="*/ 0 w 92"/>
                  <a:gd name="T1" fmla="*/ 0 h 25"/>
                  <a:gd name="T2" fmla="*/ 31 w 92"/>
                  <a:gd name="T3" fmla="*/ 3 h 25"/>
                  <a:gd name="T4" fmla="*/ 91 w 92"/>
                  <a:gd name="T5" fmla="*/ 24 h 25"/>
                  <a:gd name="T6" fmla="*/ 46 w 92"/>
                  <a:gd name="T7" fmla="*/ 21 h 25"/>
                  <a:gd name="T8" fmla="*/ 17 w 92"/>
                  <a:gd name="T9" fmla="*/ 0 h 25"/>
                  <a:gd name="T10" fmla="*/ 0 w 92"/>
                  <a:gd name="T11" fmla="*/ 0 h 25"/>
                  <a:gd name="T12" fmla="*/ 0 60000 65536"/>
                  <a:gd name="T13" fmla="*/ 0 60000 65536"/>
                  <a:gd name="T14" fmla="*/ 0 60000 65536"/>
                  <a:gd name="T15" fmla="*/ 0 60000 65536"/>
                  <a:gd name="T16" fmla="*/ 0 60000 65536"/>
                  <a:gd name="T17" fmla="*/ 0 60000 65536"/>
                  <a:gd name="T18" fmla="*/ 0 w 92"/>
                  <a:gd name="T19" fmla="*/ 0 h 25"/>
                  <a:gd name="T20" fmla="*/ 92 w 92"/>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92" h="25">
                    <a:moveTo>
                      <a:pt x="0" y="0"/>
                    </a:moveTo>
                    <a:lnTo>
                      <a:pt x="31" y="3"/>
                    </a:lnTo>
                    <a:lnTo>
                      <a:pt x="91" y="24"/>
                    </a:lnTo>
                    <a:lnTo>
                      <a:pt x="46" y="21"/>
                    </a:lnTo>
                    <a:lnTo>
                      <a:pt x="17" y="0"/>
                    </a:lnTo>
                    <a:lnTo>
                      <a:pt x="0" y="0"/>
                    </a:lnTo>
                  </a:path>
                </a:pathLst>
              </a:custGeom>
              <a:noFill/>
              <a:ln w="12700" cap="rnd">
                <a:solidFill>
                  <a:srgbClr val="888888"/>
                </a:solidFill>
                <a:round/>
                <a:headEnd/>
                <a:tailEnd/>
              </a:ln>
            </p:spPr>
            <p:txBody>
              <a:bodyPr/>
              <a:lstStyle/>
              <a:p>
                <a:endParaRPr lang="zh-CN" altLang="en-US"/>
              </a:p>
            </p:txBody>
          </p:sp>
          <p:sp>
            <p:nvSpPr>
              <p:cNvPr id="72147" name="Freeform 3490"/>
              <p:cNvSpPr>
                <a:spLocks/>
              </p:cNvSpPr>
              <p:nvPr/>
            </p:nvSpPr>
            <p:spPr bwMode="auto">
              <a:xfrm>
                <a:off x="4050" y="1006"/>
                <a:ext cx="77" cy="37"/>
              </a:xfrm>
              <a:custGeom>
                <a:avLst/>
                <a:gdLst>
                  <a:gd name="T0" fmla="*/ 0 w 77"/>
                  <a:gd name="T1" fmla="*/ 0 h 37"/>
                  <a:gd name="T2" fmla="*/ 22 w 77"/>
                  <a:gd name="T3" fmla="*/ 20 h 37"/>
                  <a:gd name="T4" fmla="*/ 50 w 77"/>
                  <a:gd name="T5" fmla="*/ 36 h 37"/>
                  <a:gd name="T6" fmla="*/ 50 w 77"/>
                  <a:gd name="T7" fmla="*/ 28 h 37"/>
                  <a:gd name="T8" fmla="*/ 76 w 77"/>
                  <a:gd name="T9" fmla="*/ 20 h 37"/>
                  <a:gd name="T10" fmla="*/ 35 w 77"/>
                  <a:gd name="T11" fmla="*/ 11 h 37"/>
                  <a:gd name="T12" fmla="*/ 0 w 77"/>
                  <a:gd name="T13" fmla="*/ 0 h 37"/>
                  <a:gd name="T14" fmla="*/ 0 60000 65536"/>
                  <a:gd name="T15" fmla="*/ 0 60000 65536"/>
                  <a:gd name="T16" fmla="*/ 0 60000 65536"/>
                  <a:gd name="T17" fmla="*/ 0 60000 65536"/>
                  <a:gd name="T18" fmla="*/ 0 60000 65536"/>
                  <a:gd name="T19" fmla="*/ 0 60000 65536"/>
                  <a:gd name="T20" fmla="*/ 0 60000 65536"/>
                  <a:gd name="T21" fmla="*/ 0 w 77"/>
                  <a:gd name="T22" fmla="*/ 0 h 37"/>
                  <a:gd name="T23" fmla="*/ 77 w 77"/>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 h="37">
                    <a:moveTo>
                      <a:pt x="0" y="0"/>
                    </a:moveTo>
                    <a:lnTo>
                      <a:pt x="22" y="20"/>
                    </a:lnTo>
                    <a:lnTo>
                      <a:pt x="50" y="36"/>
                    </a:lnTo>
                    <a:lnTo>
                      <a:pt x="50" y="28"/>
                    </a:lnTo>
                    <a:lnTo>
                      <a:pt x="76" y="20"/>
                    </a:lnTo>
                    <a:lnTo>
                      <a:pt x="35" y="11"/>
                    </a:lnTo>
                    <a:lnTo>
                      <a:pt x="0" y="0"/>
                    </a:lnTo>
                  </a:path>
                </a:pathLst>
              </a:custGeom>
              <a:solidFill>
                <a:srgbClr val="888888"/>
              </a:solidFill>
              <a:ln w="9525" cap="rnd">
                <a:noFill/>
                <a:round/>
                <a:headEnd/>
                <a:tailEnd/>
              </a:ln>
            </p:spPr>
            <p:txBody>
              <a:bodyPr/>
              <a:lstStyle/>
              <a:p>
                <a:endParaRPr lang="zh-CN" altLang="en-US"/>
              </a:p>
            </p:txBody>
          </p:sp>
          <p:sp>
            <p:nvSpPr>
              <p:cNvPr id="72148" name="Freeform 3491"/>
              <p:cNvSpPr>
                <a:spLocks/>
              </p:cNvSpPr>
              <p:nvPr/>
            </p:nvSpPr>
            <p:spPr bwMode="auto">
              <a:xfrm>
                <a:off x="4049" y="1005"/>
                <a:ext cx="92" cy="52"/>
              </a:xfrm>
              <a:custGeom>
                <a:avLst/>
                <a:gdLst>
                  <a:gd name="T0" fmla="*/ 0 w 92"/>
                  <a:gd name="T1" fmla="*/ 0 h 52"/>
                  <a:gd name="T2" fmla="*/ 28 w 92"/>
                  <a:gd name="T3" fmla="*/ 26 h 52"/>
                  <a:gd name="T4" fmla="*/ 62 w 92"/>
                  <a:gd name="T5" fmla="*/ 51 h 52"/>
                  <a:gd name="T6" fmla="*/ 62 w 92"/>
                  <a:gd name="T7" fmla="*/ 39 h 52"/>
                  <a:gd name="T8" fmla="*/ 91 w 92"/>
                  <a:gd name="T9" fmla="*/ 26 h 52"/>
                  <a:gd name="T10" fmla="*/ 44 w 92"/>
                  <a:gd name="T11" fmla="*/ 14 h 52"/>
                  <a:gd name="T12" fmla="*/ 0 w 92"/>
                  <a:gd name="T13" fmla="*/ 0 h 52"/>
                  <a:gd name="T14" fmla="*/ 0 60000 65536"/>
                  <a:gd name="T15" fmla="*/ 0 60000 65536"/>
                  <a:gd name="T16" fmla="*/ 0 60000 65536"/>
                  <a:gd name="T17" fmla="*/ 0 60000 65536"/>
                  <a:gd name="T18" fmla="*/ 0 60000 65536"/>
                  <a:gd name="T19" fmla="*/ 0 60000 65536"/>
                  <a:gd name="T20" fmla="*/ 0 60000 65536"/>
                  <a:gd name="T21" fmla="*/ 0 w 92"/>
                  <a:gd name="T22" fmla="*/ 0 h 52"/>
                  <a:gd name="T23" fmla="*/ 92 w 92"/>
                  <a:gd name="T24" fmla="*/ 52 h 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52">
                    <a:moveTo>
                      <a:pt x="0" y="0"/>
                    </a:moveTo>
                    <a:lnTo>
                      <a:pt x="28" y="26"/>
                    </a:lnTo>
                    <a:lnTo>
                      <a:pt x="62" y="51"/>
                    </a:lnTo>
                    <a:lnTo>
                      <a:pt x="62" y="39"/>
                    </a:lnTo>
                    <a:lnTo>
                      <a:pt x="91" y="26"/>
                    </a:lnTo>
                    <a:lnTo>
                      <a:pt x="44" y="14"/>
                    </a:lnTo>
                    <a:lnTo>
                      <a:pt x="0" y="0"/>
                    </a:lnTo>
                  </a:path>
                </a:pathLst>
              </a:custGeom>
              <a:noFill/>
              <a:ln w="12700" cap="rnd">
                <a:solidFill>
                  <a:srgbClr val="888888"/>
                </a:solidFill>
                <a:round/>
                <a:headEnd/>
                <a:tailEnd/>
              </a:ln>
            </p:spPr>
            <p:txBody>
              <a:bodyPr/>
              <a:lstStyle/>
              <a:p>
                <a:endParaRPr lang="zh-CN" altLang="en-US"/>
              </a:p>
            </p:txBody>
          </p:sp>
          <p:sp>
            <p:nvSpPr>
              <p:cNvPr id="72149" name="Line 3492"/>
              <p:cNvSpPr>
                <a:spLocks noChangeShapeType="1"/>
              </p:cNvSpPr>
              <p:nvPr/>
            </p:nvSpPr>
            <p:spPr bwMode="auto">
              <a:xfrm>
                <a:off x="4260" y="1087"/>
                <a:ext cx="24" cy="22"/>
              </a:xfrm>
              <a:prstGeom prst="line">
                <a:avLst/>
              </a:prstGeom>
              <a:noFill/>
              <a:ln w="9525">
                <a:noFill/>
                <a:round/>
                <a:headEnd type="none" w="sm" len="sm"/>
                <a:tailEnd type="none" w="sm" len="sm"/>
              </a:ln>
            </p:spPr>
            <p:txBody>
              <a:bodyPr wrap="none" anchor="ctr"/>
              <a:lstStyle/>
              <a:p>
                <a:endParaRPr lang="zh-CN" altLang="en-US"/>
              </a:p>
            </p:txBody>
          </p:sp>
          <p:sp>
            <p:nvSpPr>
              <p:cNvPr id="72150" name="Freeform 3493"/>
              <p:cNvSpPr>
                <a:spLocks/>
              </p:cNvSpPr>
              <p:nvPr/>
            </p:nvSpPr>
            <p:spPr bwMode="auto">
              <a:xfrm>
                <a:off x="4260" y="1085"/>
                <a:ext cx="25" cy="28"/>
              </a:xfrm>
              <a:custGeom>
                <a:avLst/>
                <a:gdLst>
                  <a:gd name="T0" fmla="*/ 0 w 25"/>
                  <a:gd name="T1" fmla="*/ 0 h 28"/>
                  <a:gd name="T2" fmla="*/ 0 w 25"/>
                  <a:gd name="T3" fmla="*/ 27 h 28"/>
                  <a:gd name="T4" fmla="*/ 24 w 25"/>
                  <a:gd name="T5" fmla="*/ 27 h 28"/>
                  <a:gd name="T6" fmla="*/ 21 w 25"/>
                  <a:gd name="T7" fmla="*/ 0 h 28"/>
                  <a:gd name="T8" fmla="*/ 0 w 25"/>
                  <a:gd name="T9" fmla="*/ 0 h 28"/>
                  <a:gd name="T10" fmla="*/ 0 60000 65536"/>
                  <a:gd name="T11" fmla="*/ 0 60000 65536"/>
                  <a:gd name="T12" fmla="*/ 0 60000 65536"/>
                  <a:gd name="T13" fmla="*/ 0 60000 65536"/>
                  <a:gd name="T14" fmla="*/ 0 60000 65536"/>
                  <a:gd name="T15" fmla="*/ 0 w 25"/>
                  <a:gd name="T16" fmla="*/ 0 h 28"/>
                  <a:gd name="T17" fmla="*/ 25 w 25"/>
                  <a:gd name="T18" fmla="*/ 28 h 28"/>
                </a:gdLst>
                <a:ahLst/>
                <a:cxnLst>
                  <a:cxn ang="T10">
                    <a:pos x="T0" y="T1"/>
                  </a:cxn>
                  <a:cxn ang="T11">
                    <a:pos x="T2" y="T3"/>
                  </a:cxn>
                  <a:cxn ang="T12">
                    <a:pos x="T4" y="T5"/>
                  </a:cxn>
                  <a:cxn ang="T13">
                    <a:pos x="T6" y="T7"/>
                  </a:cxn>
                  <a:cxn ang="T14">
                    <a:pos x="T8" y="T9"/>
                  </a:cxn>
                </a:cxnLst>
                <a:rect l="T15" t="T16" r="T17" b="T18"/>
                <a:pathLst>
                  <a:path w="25" h="28">
                    <a:moveTo>
                      <a:pt x="0" y="0"/>
                    </a:moveTo>
                    <a:lnTo>
                      <a:pt x="0" y="27"/>
                    </a:lnTo>
                    <a:lnTo>
                      <a:pt x="24" y="27"/>
                    </a:lnTo>
                    <a:lnTo>
                      <a:pt x="21" y="0"/>
                    </a:lnTo>
                    <a:lnTo>
                      <a:pt x="0" y="0"/>
                    </a:lnTo>
                  </a:path>
                </a:pathLst>
              </a:custGeom>
              <a:noFill/>
              <a:ln w="12700" cap="rnd">
                <a:solidFill>
                  <a:srgbClr val="888888"/>
                </a:solidFill>
                <a:round/>
                <a:headEnd/>
                <a:tailEnd/>
              </a:ln>
            </p:spPr>
            <p:txBody>
              <a:bodyPr/>
              <a:lstStyle/>
              <a:p>
                <a:endParaRPr lang="zh-CN" altLang="en-US"/>
              </a:p>
            </p:txBody>
          </p:sp>
          <p:sp>
            <p:nvSpPr>
              <p:cNvPr id="72151" name="Freeform 3494"/>
              <p:cNvSpPr>
                <a:spLocks/>
              </p:cNvSpPr>
              <p:nvPr/>
            </p:nvSpPr>
            <p:spPr bwMode="auto">
              <a:xfrm>
                <a:off x="4334" y="1129"/>
                <a:ext cx="134" cy="25"/>
              </a:xfrm>
              <a:custGeom>
                <a:avLst/>
                <a:gdLst>
                  <a:gd name="T0" fmla="*/ 0 w 134"/>
                  <a:gd name="T1" fmla="*/ 9 h 25"/>
                  <a:gd name="T2" fmla="*/ 79 w 134"/>
                  <a:gd name="T3" fmla="*/ 0 h 25"/>
                  <a:gd name="T4" fmla="*/ 108 w 134"/>
                  <a:gd name="T5" fmla="*/ 15 h 25"/>
                  <a:gd name="T6" fmla="*/ 133 w 134"/>
                  <a:gd name="T7" fmla="*/ 24 h 25"/>
                  <a:gd name="T8" fmla="*/ 108 w 134"/>
                  <a:gd name="T9" fmla="*/ 24 h 25"/>
                  <a:gd name="T10" fmla="*/ 26 w 134"/>
                  <a:gd name="T11" fmla="*/ 18 h 25"/>
                  <a:gd name="T12" fmla="*/ 0 w 134"/>
                  <a:gd name="T13" fmla="*/ 9 h 25"/>
                  <a:gd name="T14" fmla="*/ 0 60000 65536"/>
                  <a:gd name="T15" fmla="*/ 0 60000 65536"/>
                  <a:gd name="T16" fmla="*/ 0 60000 65536"/>
                  <a:gd name="T17" fmla="*/ 0 60000 65536"/>
                  <a:gd name="T18" fmla="*/ 0 60000 65536"/>
                  <a:gd name="T19" fmla="*/ 0 60000 65536"/>
                  <a:gd name="T20" fmla="*/ 0 60000 65536"/>
                  <a:gd name="T21" fmla="*/ 0 w 134"/>
                  <a:gd name="T22" fmla="*/ 0 h 25"/>
                  <a:gd name="T23" fmla="*/ 134 w 134"/>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25">
                    <a:moveTo>
                      <a:pt x="0" y="9"/>
                    </a:moveTo>
                    <a:lnTo>
                      <a:pt x="79" y="0"/>
                    </a:lnTo>
                    <a:lnTo>
                      <a:pt x="108" y="15"/>
                    </a:lnTo>
                    <a:lnTo>
                      <a:pt x="133" y="24"/>
                    </a:lnTo>
                    <a:lnTo>
                      <a:pt x="108" y="24"/>
                    </a:lnTo>
                    <a:lnTo>
                      <a:pt x="26" y="18"/>
                    </a:lnTo>
                    <a:lnTo>
                      <a:pt x="0" y="9"/>
                    </a:lnTo>
                  </a:path>
                </a:pathLst>
              </a:custGeom>
              <a:solidFill>
                <a:srgbClr val="888888"/>
              </a:solidFill>
              <a:ln w="9525" cap="rnd">
                <a:noFill/>
                <a:round/>
                <a:headEnd/>
                <a:tailEnd/>
              </a:ln>
            </p:spPr>
            <p:txBody>
              <a:bodyPr/>
              <a:lstStyle/>
              <a:p>
                <a:endParaRPr lang="zh-CN" altLang="en-US"/>
              </a:p>
            </p:txBody>
          </p:sp>
          <p:sp>
            <p:nvSpPr>
              <p:cNvPr id="72152" name="Freeform 3495"/>
              <p:cNvSpPr>
                <a:spLocks/>
              </p:cNvSpPr>
              <p:nvPr/>
            </p:nvSpPr>
            <p:spPr bwMode="auto">
              <a:xfrm>
                <a:off x="4337" y="1128"/>
                <a:ext cx="145" cy="26"/>
              </a:xfrm>
              <a:custGeom>
                <a:avLst/>
                <a:gdLst>
                  <a:gd name="T0" fmla="*/ 0 w 145"/>
                  <a:gd name="T1" fmla="*/ 11 h 26"/>
                  <a:gd name="T2" fmla="*/ 87 w 145"/>
                  <a:gd name="T3" fmla="*/ 0 h 26"/>
                  <a:gd name="T4" fmla="*/ 119 w 145"/>
                  <a:gd name="T5" fmla="*/ 16 h 26"/>
                  <a:gd name="T6" fmla="*/ 144 w 145"/>
                  <a:gd name="T7" fmla="*/ 25 h 26"/>
                  <a:gd name="T8" fmla="*/ 116 w 145"/>
                  <a:gd name="T9" fmla="*/ 25 h 26"/>
                  <a:gd name="T10" fmla="*/ 31 w 145"/>
                  <a:gd name="T11" fmla="*/ 22 h 26"/>
                  <a:gd name="T12" fmla="*/ 0 w 145"/>
                  <a:gd name="T13" fmla="*/ 11 h 26"/>
                  <a:gd name="T14" fmla="*/ 0 60000 65536"/>
                  <a:gd name="T15" fmla="*/ 0 60000 65536"/>
                  <a:gd name="T16" fmla="*/ 0 60000 65536"/>
                  <a:gd name="T17" fmla="*/ 0 60000 65536"/>
                  <a:gd name="T18" fmla="*/ 0 60000 65536"/>
                  <a:gd name="T19" fmla="*/ 0 60000 65536"/>
                  <a:gd name="T20" fmla="*/ 0 60000 65536"/>
                  <a:gd name="T21" fmla="*/ 0 w 145"/>
                  <a:gd name="T22" fmla="*/ 0 h 26"/>
                  <a:gd name="T23" fmla="*/ 145 w 145"/>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26">
                    <a:moveTo>
                      <a:pt x="0" y="11"/>
                    </a:moveTo>
                    <a:lnTo>
                      <a:pt x="87" y="0"/>
                    </a:lnTo>
                    <a:lnTo>
                      <a:pt x="119" y="16"/>
                    </a:lnTo>
                    <a:lnTo>
                      <a:pt x="144" y="25"/>
                    </a:lnTo>
                    <a:lnTo>
                      <a:pt x="116" y="25"/>
                    </a:lnTo>
                    <a:lnTo>
                      <a:pt x="31" y="22"/>
                    </a:lnTo>
                    <a:lnTo>
                      <a:pt x="0" y="11"/>
                    </a:lnTo>
                  </a:path>
                </a:pathLst>
              </a:custGeom>
              <a:noFill/>
              <a:ln w="12700" cap="rnd">
                <a:solidFill>
                  <a:srgbClr val="888888"/>
                </a:solidFill>
                <a:round/>
                <a:headEnd/>
                <a:tailEnd/>
              </a:ln>
            </p:spPr>
            <p:txBody>
              <a:bodyPr/>
              <a:lstStyle/>
              <a:p>
                <a:endParaRPr lang="zh-CN" altLang="en-US"/>
              </a:p>
            </p:txBody>
          </p:sp>
          <p:sp>
            <p:nvSpPr>
              <p:cNvPr id="72153" name="Freeform 3496"/>
              <p:cNvSpPr>
                <a:spLocks/>
              </p:cNvSpPr>
              <p:nvPr/>
            </p:nvSpPr>
            <p:spPr bwMode="auto">
              <a:xfrm>
                <a:off x="4410" y="1165"/>
                <a:ext cx="136" cy="77"/>
              </a:xfrm>
              <a:custGeom>
                <a:avLst/>
                <a:gdLst>
                  <a:gd name="T0" fmla="*/ 0 w 136"/>
                  <a:gd name="T1" fmla="*/ 0 h 77"/>
                  <a:gd name="T2" fmla="*/ 14 w 136"/>
                  <a:gd name="T3" fmla="*/ 24 h 77"/>
                  <a:gd name="T4" fmla="*/ 64 w 136"/>
                  <a:gd name="T5" fmla="*/ 50 h 77"/>
                  <a:gd name="T6" fmla="*/ 76 w 136"/>
                  <a:gd name="T7" fmla="*/ 50 h 77"/>
                  <a:gd name="T8" fmla="*/ 76 w 136"/>
                  <a:gd name="T9" fmla="*/ 64 h 77"/>
                  <a:gd name="T10" fmla="*/ 107 w 136"/>
                  <a:gd name="T11" fmla="*/ 76 h 77"/>
                  <a:gd name="T12" fmla="*/ 135 w 136"/>
                  <a:gd name="T13" fmla="*/ 64 h 77"/>
                  <a:gd name="T14" fmla="*/ 122 w 136"/>
                  <a:gd name="T15" fmla="*/ 50 h 77"/>
                  <a:gd name="T16" fmla="*/ 76 w 136"/>
                  <a:gd name="T17" fmla="*/ 38 h 77"/>
                  <a:gd name="T18" fmla="*/ 107 w 136"/>
                  <a:gd name="T19" fmla="*/ 27 h 77"/>
                  <a:gd name="T20" fmla="*/ 90 w 136"/>
                  <a:gd name="T21" fmla="*/ 17 h 77"/>
                  <a:gd name="T22" fmla="*/ 90 w 136"/>
                  <a:gd name="T23" fmla="*/ 2 h 77"/>
                  <a:gd name="T24" fmla="*/ 73 w 136"/>
                  <a:gd name="T25" fmla="*/ 2 h 77"/>
                  <a:gd name="T26" fmla="*/ 45 w 136"/>
                  <a:gd name="T27" fmla="*/ 2 h 77"/>
                  <a:gd name="T28" fmla="*/ 31 w 136"/>
                  <a:gd name="T29" fmla="*/ 2 h 77"/>
                  <a:gd name="T30" fmla="*/ 0 w 136"/>
                  <a:gd name="T31" fmla="*/ 0 h 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6"/>
                  <a:gd name="T49" fmla="*/ 0 h 77"/>
                  <a:gd name="T50" fmla="*/ 136 w 136"/>
                  <a:gd name="T51" fmla="*/ 77 h 7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6" h="77">
                    <a:moveTo>
                      <a:pt x="0" y="0"/>
                    </a:moveTo>
                    <a:lnTo>
                      <a:pt x="14" y="24"/>
                    </a:lnTo>
                    <a:lnTo>
                      <a:pt x="64" y="50"/>
                    </a:lnTo>
                    <a:lnTo>
                      <a:pt x="76" y="50"/>
                    </a:lnTo>
                    <a:lnTo>
                      <a:pt x="76" y="64"/>
                    </a:lnTo>
                    <a:lnTo>
                      <a:pt x="107" y="76"/>
                    </a:lnTo>
                    <a:lnTo>
                      <a:pt x="135" y="64"/>
                    </a:lnTo>
                    <a:lnTo>
                      <a:pt x="122" y="50"/>
                    </a:lnTo>
                    <a:lnTo>
                      <a:pt x="76" y="38"/>
                    </a:lnTo>
                    <a:lnTo>
                      <a:pt x="107" y="27"/>
                    </a:lnTo>
                    <a:lnTo>
                      <a:pt x="90" y="17"/>
                    </a:lnTo>
                    <a:lnTo>
                      <a:pt x="90" y="2"/>
                    </a:lnTo>
                    <a:lnTo>
                      <a:pt x="73" y="2"/>
                    </a:lnTo>
                    <a:lnTo>
                      <a:pt x="45" y="2"/>
                    </a:lnTo>
                    <a:lnTo>
                      <a:pt x="31" y="2"/>
                    </a:lnTo>
                    <a:lnTo>
                      <a:pt x="0" y="0"/>
                    </a:lnTo>
                  </a:path>
                </a:pathLst>
              </a:custGeom>
              <a:solidFill>
                <a:srgbClr val="888888"/>
              </a:solidFill>
              <a:ln w="12700" cap="rnd">
                <a:solidFill>
                  <a:srgbClr val="888888"/>
                </a:solidFill>
                <a:round/>
                <a:headEnd/>
                <a:tailEnd/>
              </a:ln>
            </p:spPr>
            <p:txBody>
              <a:bodyPr/>
              <a:lstStyle/>
              <a:p>
                <a:endParaRPr lang="zh-CN" altLang="en-US"/>
              </a:p>
            </p:txBody>
          </p:sp>
          <p:sp>
            <p:nvSpPr>
              <p:cNvPr id="72154" name="Freeform 3497"/>
              <p:cNvSpPr>
                <a:spLocks/>
              </p:cNvSpPr>
              <p:nvPr/>
            </p:nvSpPr>
            <p:spPr bwMode="auto">
              <a:xfrm>
                <a:off x="4545" y="1240"/>
                <a:ext cx="121" cy="25"/>
              </a:xfrm>
              <a:custGeom>
                <a:avLst/>
                <a:gdLst>
                  <a:gd name="T0" fmla="*/ 11 w 121"/>
                  <a:gd name="T1" fmla="*/ 8 h 25"/>
                  <a:gd name="T2" fmla="*/ 54 w 121"/>
                  <a:gd name="T3" fmla="*/ 24 h 25"/>
                  <a:gd name="T4" fmla="*/ 120 w 121"/>
                  <a:gd name="T5" fmla="*/ 11 h 25"/>
                  <a:gd name="T6" fmla="*/ 43 w 121"/>
                  <a:gd name="T7" fmla="*/ 18 h 25"/>
                  <a:gd name="T8" fmla="*/ 11 w 121"/>
                  <a:gd name="T9" fmla="*/ 8 h 25"/>
                  <a:gd name="T10" fmla="*/ 0 w 121"/>
                  <a:gd name="T11" fmla="*/ 0 h 25"/>
                  <a:gd name="T12" fmla="*/ 11 w 121"/>
                  <a:gd name="T13" fmla="*/ 8 h 25"/>
                  <a:gd name="T14" fmla="*/ 0 60000 65536"/>
                  <a:gd name="T15" fmla="*/ 0 60000 65536"/>
                  <a:gd name="T16" fmla="*/ 0 60000 65536"/>
                  <a:gd name="T17" fmla="*/ 0 60000 65536"/>
                  <a:gd name="T18" fmla="*/ 0 60000 65536"/>
                  <a:gd name="T19" fmla="*/ 0 60000 65536"/>
                  <a:gd name="T20" fmla="*/ 0 60000 65536"/>
                  <a:gd name="T21" fmla="*/ 0 w 121"/>
                  <a:gd name="T22" fmla="*/ 0 h 25"/>
                  <a:gd name="T23" fmla="*/ 121 w 121"/>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 h="25">
                    <a:moveTo>
                      <a:pt x="11" y="8"/>
                    </a:moveTo>
                    <a:lnTo>
                      <a:pt x="54" y="24"/>
                    </a:lnTo>
                    <a:lnTo>
                      <a:pt x="120" y="11"/>
                    </a:lnTo>
                    <a:lnTo>
                      <a:pt x="43" y="18"/>
                    </a:lnTo>
                    <a:lnTo>
                      <a:pt x="11" y="8"/>
                    </a:lnTo>
                    <a:lnTo>
                      <a:pt x="0" y="0"/>
                    </a:lnTo>
                    <a:lnTo>
                      <a:pt x="11" y="8"/>
                    </a:lnTo>
                  </a:path>
                </a:pathLst>
              </a:custGeom>
              <a:solidFill>
                <a:srgbClr val="888888"/>
              </a:solidFill>
              <a:ln w="9525" cap="rnd">
                <a:noFill/>
                <a:round/>
                <a:headEnd/>
                <a:tailEnd/>
              </a:ln>
            </p:spPr>
            <p:txBody>
              <a:bodyPr/>
              <a:lstStyle/>
              <a:p>
                <a:endParaRPr lang="zh-CN" altLang="en-US"/>
              </a:p>
            </p:txBody>
          </p:sp>
          <p:sp>
            <p:nvSpPr>
              <p:cNvPr id="72155" name="Freeform 3498"/>
              <p:cNvSpPr>
                <a:spLocks/>
              </p:cNvSpPr>
              <p:nvPr/>
            </p:nvSpPr>
            <p:spPr bwMode="auto">
              <a:xfrm>
                <a:off x="4545" y="1240"/>
                <a:ext cx="138" cy="37"/>
              </a:xfrm>
              <a:custGeom>
                <a:avLst/>
                <a:gdLst>
                  <a:gd name="T0" fmla="*/ 14 w 138"/>
                  <a:gd name="T1" fmla="*/ 14 h 37"/>
                  <a:gd name="T2" fmla="*/ 63 w 138"/>
                  <a:gd name="T3" fmla="*/ 36 h 37"/>
                  <a:gd name="T4" fmla="*/ 137 w 138"/>
                  <a:gd name="T5" fmla="*/ 14 h 37"/>
                  <a:gd name="T6" fmla="*/ 49 w 138"/>
                  <a:gd name="T7" fmla="*/ 21 h 37"/>
                  <a:gd name="T8" fmla="*/ 14 w 138"/>
                  <a:gd name="T9" fmla="*/ 14 h 37"/>
                  <a:gd name="T10" fmla="*/ 0 w 138"/>
                  <a:gd name="T11" fmla="*/ 0 h 37"/>
                  <a:gd name="T12" fmla="*/ 14 w 138"/>
                  <a:gd name="T13" fmla="*/ 14 h 37"/>
                  <a:gd name="T14" fmla="*/ 0 60000 65536"/>
                  <a:gd name="T15" fmla="*/ 0 60000 65536"/>
                  <a:gd name="T16" fmla="*/ 0 60000 65536"/>
                  <a:gd name="T17" fmla="*/ 0 60000 65536"/>
                  <a:gd name="T18" fmla="*/ 0 60000 65536"/>
                  <a:gd name="T19" fmla="*/ 0 60000 65536"/>
                  <a:gd name="T20" fmla="*/ 0 60000 65536"/>
                  <a:gd name="T21" fmla="*/ 0 w 138"/>
                  <a:gd name="T22" fmla="*/ 0 h 37"/>
                  <a:gd name="T23" fmla="*/ 138 w 138"/>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37">
                    <a:moveTo>
                      <a:pt x="14" y="14"/>
                    </a:moveTo>
                    <a:lnTo>
                      <a:pt x="63" y="36"/>
                    </a:lnTo>
                    <a:lnTo>
                      <a:pt x="137" y="14"/>
                    </a:lnTo>
                    <a:lnTo>
                      <a:pt x="49" y="21"/>
                    </a:lnTo>
                    <a:lnTo>
                      <a:pt x="14" y="14"/>
                    </a:lnTo>
                    <a:lnTo>
                      <a:pt x="0" y="0"/>
                    </a:lnTo>
                    <a:lnTo>
                      <a:pt x="14" y="14"/>
                    </a:lnTo>
                  </a:path>
                </a:pathLst>
              </a:custGeom>
              <a:noFill/>
              <a:ln w="12700" cap="rnd">
                <a:solidFill>
                  <a:srgbClr val="888888"/>
                </a:solidFill>
                <a:round/>
                <a:headEnd/>
                <a:tailEnd/>
              </a:ln>
            </p:spPr>
            <p:txBody>
              <a:bodyPr/>
              <a:lstStyle/>
              <a:p>
                <a:endParaRPr lang="zh-CN" altLang="en-US"/>
              </a:p>
            </p:txBody>
          </p:sp>
          <p:sp>
            <p:nvSpPr>
              <p:cNvPr id="72156" name="Freeform 3499"/>
              <p:cNvSpPr>
                <a:spLocks/>
              </p:cNvSpPr>
              <p:nvPr/>
            </p:nvSpPr>
            <p:spPr bwMode="auto">
              <a:xfrm>
                <a:off x="4050" y="1005"/>
                <a:ext cx="107" cy="106"/>
              </a:xfrm>
              <a:custGeom>
                <a:avLst/>
                <a:gdLst>
                  <a:gd name="T0" fmla="*/ 0 w 107"/>
                  <a:gd name="T1" fmla="*/ 0 h 106"/>
                  <a:gd name="T2" fmla="*/ 17 w 107"/>
                  <a:gd name="T3" fmla="*/ 14 h 106"/>
                  <a:gd name="T4" fmla="*/ 30 w 107"/>
                  <a:gd name="T5" fmla="*/ 64 h 106"/>
                  <a:gd name="T6" fmla="*/ 78 w 107"/>
                  <a:gd name="T7" fmla="*/ 87 h 106"/>
                  <a:gd name="T8" fmla="*/ 106 w 107"/>
                  <a:gd name="T9" fmla="*/ 105 h 106"/>
                  <a:gd name="T10" fmla="*/ 90 w 107"/>
                  <a:gd name="T11" fmla="*/ 64 h 106"/>
                  <a:gd name="T12" fmla="*/ 90 w 107"/>
                  <a:gd name="T13" fmla="*/ 38 h 106"/>
                  <a:gd name="T14" fmla="*/ 90 w 107"/>
                  <a:gd name="T15" fmla="*/ 64 h 106"/>
                  <a:gd name="T16" fmla="*/ 78 w 107"/>
                  <a:gd name="T17" fmla="*/ 53 h 106"/>
                  <a:gd name="T18" fmla="*/ 47 w 107"/>
                  <a:gd name="T19" fmla="*/ 38 h 106"/>
                  <a:gd name="T20" fmla="*/ 17 w 107"/>
                  <a:gd name="T21" fmla="*/ 14 h 106"/>
                  <a:gd name="T22" fmla="*/ 0 w 107"/>
                  <a:gd name="T23" fmla="*/ 0 h 10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7"/>
                  <a:gd name="T37" fmla="*/ 0 h 106"/>
                  <a:gd name="T38" fmla="*/ 107 w 107"/>
                  <a:gd name="T39" fmla="*/ 106 h 10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7" h="106">
                    <a:moveTo>
                      <a:pt x="0" y="0"/>
                    </a:moveTo>
                    <a:lnTo>
                      <a:pt x="17" y="14"/>
                    </a:lnTo>
                    <a:lnTo>
                      <a:pt x="30" y="64"/>
                    </a:lnTo>
                    <a:lnTo>
                      <a:pt x="78" y="87"/>
                    </a:lnTo>
                    <a:lnTo>
                      <a:pt x="106" y="105"/>
                    </a:lnTo>
                    <a:lnTo>
                      <a:pt x="90" y="64"/>
                    </a:lnTo>
                    <a:lnTo>
                      <a:pt x="90" y="38"/>
                    </a:lnTo>
                    <a:lnTo>
                      <a:pt x="90" y="64"/>
                    </a:lnTo>
                    <a:lnTo>
                      <a:pt x="78" y="53"/>
                    </a:lnTo>
                    <a:lnTo>
                      <a:pt x="47" y="38"/>
                    </a:lnTo>
                    <a:lnTo>
                      <a:pt x="17" y="14"/>
                    </a:lnTo>
                    <a:lnTo>
                      <a:pt x="0" y="0"/>
                    </a:lnTo>
                  </a:path>
                </a:pathLst>
              </a:custGeom>
              <a:solidFill>
                <a:srgbClr val="111111"/>
              </a:solidFill>
              <a:ln w="12700" cap="rnd">
                <a:solidFill>
                  <a:srgbClr val="111111"/>
                </a:solidFill>
                <a:round/>
                <a:headEnd/>
                <a:tailEnd/>
              </a:ln>
            </p:spPr>
            <p:txBody>
              <a:bodyPr/>
              <a:lstStyle/>
              <a:p>
                <a:endParaRPr lang="zh-CN" altLang="en-US"/>
              </a:p>
            </p:txBody>
          </p:sp>
          <p:sp>
            <p:nvSpPr>
              <p:cNvPr id="72157" name="Line 3500"/>
              <p:cNvSpPr>
                <a:spLocks noChangeShapeType="1"/>
              </p:cNvSpPr>
              <p:nvPr/>
            </p:nvSpPr>
            <p:spPr bwMode="auto">
              <a:xfrm>
                <a:off x="4140" y="1035"/>
                <a:ext cx="21" cy="0"/>
              </a:xfrm>
              <a:prstGeom prst="line">
                <a:avLst/>
              </a:prstGeom>
              <a:noFill/>
              <a:ln w="9525">
                <a:noFill/>
                <a:round/>
                <a:headEnd type="none" w="sm" len="sm"/>
                <a:tailEnd type="none" w="sm" len="sm"/>
              </a:ln>
            </p:spPr>
            <p:txBody>
              <a:bodyPr wrap="none" anchor="ctr"/>
              <a:lstStyle/>
              <a:p>
                <a:endParaRPr lang="zh-CN" altLang="en-US"/>
              </a:p>
            </p:txBody>
          </p:sp>
          <p:sp>
            <p:nvSpPr>
              <p:cNvPr id="72158" name="Line 3501"/>
              <p:cNvSpPr>
                <a:spLocks noChangeShapeType="1"/>
              </p:cNvSpPr>
              <p:nvPr/>
            </p:nvSpPr>
            <p:spPr bwMode="auto">
              <a:xfrm>
                <a:off x="4140" y="1035"/>
                <a:ext cx="30" cy="0"/>
              </a:xfrm>
              <a:prstGeom prst="line">
                <a:avLst/>
              </a:prstGeom>
              <a:noFill/>
              <a:ln w="12700">
                <a:solidFill>
                  <a:srgbClr val="111111"/>
                </a:solidFill>
                <a:round/>
                <a:headEnd type="none" w="sm" len="sm"/>
                <a:tailEnd type="none" w="sm" len="sm"/>
              </a:ln>
            </p:spPr>
            <p:txBody>
              <a:bodyPr wrap="none" anchor="ctr"/>
              <a:lstStyle/>
              <a:p>
                <a:endParaRPr lang="zh-CN" altLang="en-US"/>
              </a:p>
            </p:txBody>
          </p:sp>
          <p:sp>
            <p:nvSpPr>
              <p:cNvPr id="72159" name="Freeform 3502"/>
              <p:cNvSpPr>
                <a:spLocks/>
              </p:cNvSpPr>
              <p:nvPr/>
            </p:nvSpPr>
            <p:spPr bwMode="auto">
              <a:xfrm>
                <a:off x="4154" y="1045"/>
                <a:ext cx="25" cy="30"/>
              </a:xfrm>
              <a:custGeom>
                <a:avLst/>
                <a:gdLst>
                  <a:gd name="T0" fmla="*/ 0 w 25"/>
                  <a:gd name="T1" fmla="*/ 0 h 30"/>
                  <a:gd name="T2" fmla="*/ 11 w 25"/>
                  <a:gd name="T3" fmla="*/ 26 h 30"/>
                  <a:gd name="T4" fmla="*/ 24 w 25"/>
                  <a:gd name="T5" fmla="*/ 29 h 30"/>
                  <a:gd name="T6" fmla="*/ 24 w 25"/>
                  <a:gd name="T7" fmla="*/ 8 h 30"/>
                  <a:gd name="T8" fmla="*/ 11 w 25"/>
                  <a:gd name="T9" fmla="*/ 0 h 30"/>
                  <a:gd name="T10" fmla="*/ 0 w 25"/>
                  <a:gd name="T11" fmla="*/ 0 h 30"/>
                  <a:gd name="T12" fmla="*/ 0 60000 65536"/>
                  <a:gd name="T13" fmla="*/ 0 60000 65536"/>
                  <a:gd name="T14" fmla="*/ 0 60000 65536"/>
                  <a:gd name="T15" fmla="*/ 0 60000 65536"/>
                  <a:gd name="T16" fmla="*/ 0 60000 65536"/>
                  <a:gd name="T17" fmla="*/ 0 60000 65536"/>
                  <a:gd name="T18" fmla="*/ 0 w 25"/>
                  <a:gd name="T19" fmla="*/ 0 h 30"/>
                  <a:gd name="T20" fmla="*/ 25 w 25"/>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25" h="30">
                    <a:moveTo>
                      <a:pt x="0" y="0"/>
                    </a:moveTo>
                    <a:lnTo>
                      <a:pt x="11" y="26"/>
                    </a:lnTo>
                    <a:lnTo>
                      <a:pt x="24" y="29"/>
                    </a:lnTo>
                    <a:lnTo>
                      <a:pt x="24" y="8"/>
                    </a:lnTo>
                    <a:lnTo>
                      <a:pt x="11" y="0"/>
                    </a:lnTo>
                    <a:lnTo>
                      <a:pt x="0" y="0"/>
                    </a:lnTo>
                  </a:path>
                </a:pathLst>
              </a:custGeom>
              <a:solidFill>
                <a:srgbClr val="111111"/>
              </a:solidFill>
              <a:ln w="9525" cap="rnd">
                <a:noFill/>
                <a:round/>
                <a:headEnd/>
                <a:tailEnd/>
              </a:ln>
            </p:spPr>
            <p:txBody>
              <a:bodyPr/>
              <a:lstStyle/>
              <a:p>
                <a:endParaRPr lang="zh-CN" altLang="en-US"/>
              </a:p>
            </p:txBody>
          </p:sp>
          <p:sp>
            <p:nvSpPr>
              <p:cNvPr id="72160" name="Freeform 3503"/>
              <p:cNvSpPr>
                <a:spLocks/>
              </p:cNvSpPr>
              <p:nvPr/>
            </p:nvSpPr>
            <p:spPr bwMode="auto">
              <a:xfrm>
                <a:off x="4151" y="1049"/>
                <a:ext cx="34" cy="39"/>
              </a:xfrm>
              <a:custGeom>
                <a:avLst/>
                <a:gdLst>
                  <a:gd name="T0" fmla="*/ 0 w 34"/>
                  <a:gd name="T1" fmla="*/ 0 h 39"/>
                  <a:gd name="T2" fmla="*/ 18 w 34"/>
                  <a:gd name="T3" fmla="*/ 38 h 39"/>
                  <a:gd name="T4" fmla="*/ 33 w 34"/>
                  <a:gd name="T5" fmla="*/ 38 h 39"/>
                  <a:gd name="T6" fmla="*/ 33 w 34"/>
                  <a:gd name="T7" fmla="*/ 11 h 39"/>
                  <a:gd name="T8" fmla="*/ 15 w 34"/>
                  <a:gd name="T9" fmla="*/ 0 h 39"/>
                  <a:gd name="T10" fmla="*/ 0 w 34"/>
                  <a:gd name="T11" fmla="*/ 0 h 39"/>
                  <a:gd name="T12" fmla="*/ 0 60000 65536"/>
                  <a:gd name="T13" fmla="*/ 0 60000 65536"/>
                  <a:gd name="T14" fmla="*/ 0 60000 65536"/>
                  <a:gd name="T15" fmla="*/ 0 60000 65536"/>
                  <a:gd name="T16" fmla="*/ 0 60000 65536"/>
                  <a:gd name="T17" fmla="*/ 0 60000 65536"/>
                  <a:gd name="T18" fmla="*/ 0 w 34"/>
                  <a:gd name="T19" fmla="*/ 0 h 39"/>
                  <a:gd name="T20" fmla="*/ 34 w 34"/>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34" h="39">
                    <a:moveTo>
                      <a:pt x="0" y="0"/>
                    </a:moveTo>
                    <a:lnTo>
                      <a:pt x="18" y="38"/>
                    </a:lnTo>
                    <a:lnTo>
                      <a:pt x="33" y="38"/>
                    </a:lnTo>
                    <a:lnTo>
                      <a:pt x="33" y="11"/>
                    </a:lnTo>
                    <a:lnTo>
                      <a:pt x="15" y="0"/>
                    </a:lnTo>
                    <a:lnTo>
                      <a:pt x="0" y="0"/>
                    </a:lnTo>
                  </a:path>
                </a:pathLst>
              </a:custGeom>
              <a:noFill/>
              <a:ln w="12700" cap="rnd">
                <a:solidFill>
                  <a:srgbClr val="111111"/>
                </a:solidFill>
                <a:round/>
                <a:headEnd/>
                <a:tailEnd/>
              </a:ln>
            </p:spPr>
            <p:txBody>
              <a:bodyPr/>
              <a:lstStyle/>
              <a:p>
                <a:endParaRPr lang="zh-CN" altLang="en-US"/>
              </a:p>
            </p:txBody>
          </p:sp>
          <p:sp>
            <p:nvSpPr>
              <p:cNvPr id="72161" name="Freeform 3504"/>
              <p:cNvSpPr>
                <a:spLocks/>
              </p:cNvSpPr>
              <p:nvPr/>
            </p:nvSpPr>
            <p:spPr bwMode="auto">
              <a:xfrm>
                <a:off x="4230" y="1083"/>
                <a:ext cx="25" cy="25"/>
              </a:xfrm>
              <a:custGeom>
                <a:avLst/>
                <a:gdLst>
                  <a:gd name="T0" fmla="*/ 0 w 25"/>
                  <a:gd name="T1" fmla="*/ 0 h 25"/>
                  <a:gd name="T2" fmla="*/ 0 w 25"/>
                  <a:gd name="T3" fmla="*/ 21 h 25"/>
                  <a:gd name="T4" fmla="*/ 24 w 25"/>
                  <a:gd name="T5" fmla="*/ 24 h 25"/>
                  <a:gd name="T6" fmla="*/ 24 w 25"/>
                  <a:gd name="T7" fmla="*/ 3 h 25"/>
                  <a:gd name="T8" fmla="*/ 0 w 25"/>
                  <a:gd name="T9" fmla="*/ 0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0"/>
                    </a:moveTo>
                    <a:lnTo>
                      <a:pt x="0" y="21"/>
                    </a:lnTo>
                    <a:lnTo>
                      <a:pt x="24" y="24"/>
                    </a:lnTo>
                    <a:lnTo>
                      <a:pt x="24" y="3"/>
                    </a:lnTo>
                    <a:lnTo>
                      <a:pt x="0" y="0"/>
                    </a:lnTo>
                  </a:path>
                </a:pathLst>
              </a:custGeom>
              <a:solidFill>
                <a:srgbClr val="111111"/>
              </a:solidFill>
              <a:ln w="9525" cap="rnd">
                <a:noFill/>
                <a:round/>
                <a:headEnd/>
                <a:tailEnd/>
              </a:ln>
            </p:spPr>
            <p:txBody>
              <a:bodyPr/>
              <a:lstStyle/>
              <a:p>
                <a:endParaRPr lang="zh-CN" altLang="en-US"/>
              </a:p>
            </p:txBody>
          </p:sp>
          <p:sp>
            <p:nvSpPr>
              <p:cNvPr id="72162" name="Freeform 3505"/>
              <p:cNvSpPr>
                <a:spLocks/>
              </p:cNvSpPr>
              <p:nvPr/>
            </p:nvSpPr>
            <p:spPr bwMode="auto">
              <a:xfrm>
                <a:off x="4230" y="1085"/>
                <a:ext cx="31" cy="28"/>
              </a:xfrm>
              <a:custGeom>
                <a:avLst/>
                <a:gdLst>
                  <a:gd name="T0" fmla="*/ 0 w 31"/>
                  <a:gd name="T1" fmla="*/ 0 h 28"/>
                  <a:gd name="T2" fmla="*/ 0 w 31"/>
                  <a:gd name="T3" fmla="*/ 25 h 28"/>
                  <a:gd name="T4" fmla="*/ 30 w 31"/>
                  <a:gd name="T5" fmla="*/ 27 h 28"/>
                  <a:gd name="T6" fmla="*/ 30 w 31"/>
                  <a:gd name="T7" fmla="*/ 2 h 28"/>
                  <a:gd name="T8" fmla="*/ 0 w 31"/>
                  <a:gd name="T9" fmla="*/ 0 h 28"/>
                  <a:gd name="T10" fmla="*/ 0 60000 65536"/>
                  <a:gd name="T11" fmla="*/ 0 60000 65536"/>
                  <a:gd name="T12" fmla="*/ 0 60000 65536"/>
                  <a:gd name="T13" fmla="*/ 0 60000 65536"/>
                  <a:gd name="T14" fmla="*/ 0 60000 65536"/>
                  <a:gd name="T15" fmla="*/ 0 w 31"/>
                  <a:gd name="T16" fmla="*/ 0 h 28"/>
                  <a:gd name="T17" fmla="*/ 31 w 31"/>
                  <a:gd name="T18" fmla="*/ 28 h 28"/>
                </a:gdLst>
                <a:ahLst/>
                <a:cxnLst>
                  <a:cxn ang="T10">
                    <a:pos x="T0" y="T1"/>
                  </a:cxn>
                  <a:cxn ang="T11">
                    <a:pos x="T2" y="T3"/>
                  </a:cxn>
                  <a:cxn ang="T12">
                    <a:pos x="T4" y="T5"/>
                  </a:cxn>
                  <a:cxn ang="T13">
                    <a:pos x="T6" y="T7"/>
                  </a:cxn>
                  <a:cxn ang="T14">
                    <a:pos x="T8" y="T9"/>
                  </a:cxn>
                </a:cxnLst>
                <a:rect l="T15" t="T16" r="T17" b="T18"/>
                <a:pathLst>
                  <a:path w="31" h="28">
                    <a:moveTo>
                      <a:pt x="0" y="0"/>
                    </a:moveTo>
                    <a:lnTo>
                      <a:pt x="0" y="25"/>
                    </a:lnTo>
                    <a:lnTo>
                      <a:pt x="30" y="27"/>
                    </a:lnTo>
                    <a:lnTo>
                      <a:pt x="30" y="2"/>
                    </a:lnTo>
                    <a:lnTo>
                      <a:pt x="0" y="0"/>
                    </a:lnTo>
                  </a:path>
                </a:pathLst>
              </a:custGeom>
              <a:noFill/>
              <a:ln w="12700" cap="rnd">
                <a:solidFill>
                  <a:srgbClr val="111111"/>
                </a:solidFill>
                <a:round/>
                <a:headEnd/>
                <a:tailEnd/>
              </a:ln>
            </p:spPr>
            <p:txBody>
              <a:bodyPr/>
              <a:lstStyle/>
              <a:p>
                <a:endParaRPr lang="zh-CN" altLang="en-US"/>
              </a:p>
            </p:txBody>
          </p:sp>
          <p:sp>
            <p:nvSpPr>
              <p:cNvPr id="72163" name="Line 3506"/>
              <p:cNvSpPr>
                <a:spLocks noChangeShapeType="1"/>
              </p:cNvSpPr>
              <p:nvPr/>
            </p:nvSpPr>
            <p:spPr bwMode="auto">
              <a:xfrm>
                <a:off x="4257" y="1039"/>
                <a:ext cx="0" cy="22"/>
              </a:xfrm>
              <a:prstGeom prst="line">
                <a:avLst/>
              </a:prstGeom>
              <a:noFill/>
              <a:ln w="9525">
                <a:noFill/>
                <a:round/>
                <a:headEnd type="none" w="sm" len="sm"/>
                <a:tailEnd type="none" w="sm" len="sm"/>
              </a:ln>
            </p:spPr>
            <p:txBody>
              <a:bodyPr wrap="none" anchor="ctr"/>
              <a:lstStyle/>
              <a:p>
                <a:endParaRPr lang="zh-CN" altLang="en-US"/>
              </a:p>
            </p:txBody>
          </p:sp>
          <p:sp>
            <p:nvSpPr>
              <p:cNvPr id="72164" name="Freeform 3507"/>
              <p:cNvSpPr>
                <a:spLocks/>
              </p:cNvSpPr>
              <p:nvPr/>
            </p:nvSpPr>
            <p:spPr bwMode="auto">
              <a:xfrm>
                <a:off x="4257" y="1038"/>
                <a:ext cx="25" cy="25"/>
              </a:xfrm>
              <a:custGeom>
                <a:avLst/>
                <a:gdLst>
                  <a:gd name="T0" fmla="*/ 0 w 25"/>
                  <a:gd name="T1" fmla="*/ 0 h 25"/>
                  <a:gd name="T2" fmla="*/ 3 w 25"/>
                  <a:gd name="T3" fmla="*/ 24 h 25"/>
                  <a:gd name="T4" fmla="*/ 24 w 25"/>
                  <a:gd name="T5" fmla="*/ 24 h 25"/>
                  <a:gd name="T6" fmla="*/ 21 w 25"/>
                  <a:gd name="T7" fmla="*/ 0 h 25"/>
                  <a:gd name="T8" fmla="*/ 0 w 25"/>
                  <a:gd name="T9" fmla="*/ 0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0"/>
                    </a:moveTo>
                    <a:lnTo>
                      <a:pt x="3" y="24"/>
                    </a:lnTo>
                    <a:lnTo>
                      <a:pt x="24" y="24"/>
                    </a:lnTo>
                    <a:lnTo>
                      <a:pt x="21" y="0"/>
                    </a:lnTo>
                    <a:lnTo>
                      <a:pt x="0" y="0"/>
                    </a:lnTo>
                  </a:path>
                </a:pathLst>
              </a:custGeom>
              <a:noFill/>
              <a:ln w="12700" cap="rnd">
                <a:solidFill>
                  <a:srgbClr val="111111"/>
                </a:solidFill>
                <a:round/>
                <a:headEnd/>
                <a:tailEnd/>
              </a:ln>
            </p:spPr>
            <p:txBody>
              <a:bodyPr/>
              <a:lstStyle/>
              <a:p>
                <a:endParaRPr lang="zh-CN" altLang="en-US"/>
              </a:p>
            </p:txBody>
          </p:sp>
          <p:sp>
            <p:nvSpPr>
              <p:cNvPr id="72165" name="Line 3508"/>
              <p:cNvSpPr>
                <a:spLocks noChangeShapeType="1"/>
              </p:cNvSpPr>
              <p:nvPr/>
            </p:nvSpPr>
            <p:spPr bwMode="auto">
              <a:xfrm>
                <a:off x="4227" y="1023"/>
                <a:ext cx="23" cy="21"/>
              </a:xfrm>
              <a:prstGeom prst="line">
                <a:avLst/>
              </a:prstGeom>
              <a:noFill/>
              <a:ln w="9525">
                <a:noFill/>
                <a:round/>
                <a:headEnd type="none" w="sm" len="sm"/>
                <a:tailEnd type="none" w="sm" len="sm"/>
              </a:ln>
            </p:spPr>
            <p:txBody>
              <a:bodyPr wrap="none" anchor="ctr"/>
              <a:lstStyle/>
              <a:p>
                <a:endParaRPr lang="zh-CN" altLang="en-US"/>
              </a:p>
            </p:txBody>
          </p:sp>
          <p:sp>
            <p:nvSpPr>
              <p:cNvPr id="72166" name="Freeform 3509"/>
              <p:cNvSpPr>
                <a:spLocks/>
              </p:cNvSpPr>
              <p:nvPr/>
            </p:nvSpPr>
            <p:spPr bwMode="auto">
              <a:xfrm>
                <a:off x="4227" y="1024"/>
                <a:ext cx="31" cy="25"/>
              </a:xfrm>
              <a:custGeom>
                <a:avLst/>
                <a:gdLst>
                  <a:gd name="T0" fmla="*/ 0 w 31"/>
                  <a:gd name="T1" fmla="*/ 0 h 25"/>
                  <a:gd name="T2" fmla="*/ 30 w 31"/>
                  <a:gd name="T3" fmla="*/ 24 h 25"/>
                  <a:gd name="T4" fmla="*/ 30 w 31"/>
                  <a:gd name="T5" fmla="*/ 3 h 25"/>
                  <a:gd name="T6" fmla="*/ 0 w 31"/>
                  <a:gd name="T7" fmla="*/ 0 h 25"/>
                  <a:gd name="T8" fmla="*/ 0 60000 65536"/>
                  <a:gd name="T9" fmla="*/ 0 60000 65536"/>
                  <a:gd name="T10" fmla="*/ 0 60000 65536"/>
                  <a:gd name="T11" fmla="*/ 0 60000 65536"/>
                  <a:gd name="T12" fmla="*/ 0 w 31"/>
                  <a:gd name="T13" fmla="*/ 0 h 25"/>
                  <a:gd name="T14" fmla="*/ 31 w 31"/>
                  <a:gd name="T15" fmla="*/ 25 h 25"/>
                </a:gdLst>
                <a:ahLst/>
                <a:cxnLst>
                  <a:cxn ang="T8">
                    <a:pos x="T0" y="T1"/>
                  </a:cxn>
                  <a:cxn ang="T9">
                    <a:pos x="T2" y="T3"/>
                  </a:cxn>
                  <a:cxn ang="T10">
                    <a:pos x="T4" y="T5"/>
                  </a:cxn>
                  <a:cxn ang="T11">
                    <a:pos x="T6" y="T7"/>
                  </a:cxn>
                </a:cxnLst>
                <a:rect l="T12" t="T13" r="T14" b="T15"/>
                <a:pathLst>
                  <a:path w="31" h="25">
                    <a:moveTo>
                      <a:pt x="0" y="0"/>
                    </a:moveTo>
                    <a:lnTo>
                      <a:pt x="30" y="24"/>
                    </a:lnTo>
                    <a:lnTo>
                      <a:pt x="30" y="3"/>
                    </a:lnTo>
                    <a:lnTo>
                      <a:pt x="0" y="0"/>
                    </a:lnTo>
                  </a:path>
                </a:pathLst>
              </a:custGeom>
              <a:noFill/>
              <a:ln w="12700" cap="rnd">
                <a:solidFill>
                  <a:srgbClr val="111111"/>
                </a:solidFill>
                <a:round/>
                <a:headEnd/>
                <a:tailEnd/>
              </a:ln>
            </p:spPr>
            <p:txBody>
              <a:bodyPr/>
              <a:lstStyle/>
              <a:p>
                <a:endParaRPr lang="zh-CN" altLang="en-US"/>
              </a:p>
            </p:txBody>
          </p:sp>
          <p:sp>
            <p:nvSpPr>
              <p:cNvPr id="72167" name="Freeform 3510"/>
              <p:cNvSpPr>
                <a:spLocks/>
              </p:cNvSpPr>
              <p:nvPr/>
            </p:nvSpPr>
            <p:spPr bwMode="auto">
              <a:xfrm>
                <a:off x="4290" y="1051"/>
                <a:ext cx="25" cy="25"/>
              </a:xfrm>
              <a:custGeom>
                <a:avLst/>
                <a:gdLst>
                  <a:gd name="T0" fmla="*/ 0 w 25"/>
                  <a:gd name="T1" fmla="*/ 0 h 25"/>
                  <a:gd name="T2" fmla="*/ 0 w 25"/>
                  <a:gd name="T3" fmla="*/ 9 h 25"/>
                  <a:gd name="T4" fmla="*/ 24 w 25"/>
                  <a:gd name="T5" fmla="*/ 24 h 25"/>
                  <a:gd name="T6" fmla="*/ 24 w 25"/>
                  <a:gd name="T7" fmla="*/ 9 h 25"/>
                  <a:gd name="T8" fmla="*/ 0 w 25"/>
                  <a:gd name="T9" fmla="*/ 0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0"/>
                    </a:moveTo>
                    <a:lnTo>
                      <a:pt x="0" y="9"/>
                    </a:lnTo>
                    <a:lnTo>
                      <a:pt x="24" y="24"/>
                    </a:lnTo>
                    <a:lnTo>
                      <a:pt x="24" y="9"/>
                    </a:lnTo>
                    <a:lnTo>
                      <a:pt x="0" y="0"/>
                    </a:lnTo>
                  </a:path>
                </a:pathLst>
              </a:custGeom>
              <a:solidFill>
                <a:srgbClr val="111111"/>
              </a:solidFill>
              <a:ln w="9525" cap="rnd">
                <a:noFill/>
                <a:round/>
                <a:headEnd/>
                <a:tailEnd/>
              </a:ln>
            </p:spPr>
            <p:txBody>
              <a:bodyPr/>
              <a:lstStyle/>
              <a:p>
                <a:endParaRPr lang="zh-CN" altLang="en-US"/>
              </a:p>
            </p:txBody>
          </p:sp>
          <p:sp>
            <p:nvSpPr>
              <p:cNvPr id="72168" name="Freeform 3511"/>
              <p:cNvSpPr>
                <a:spLocks/>
              </p:cNvSpPr>
              <p:nvPr/>
            </p:nvSpPr>
            <p:spPr bwMode="auto">
              <a:xfrm>
                <a:off x="4290" y="1052"/>
                <a:ext cx="31" cy="27"/>
              </a:xfrm>
              <a:custGeom>
                <a:avLst/>
                <a:gdLst>
                  <a:gd name="T0" fmla="*/ 0 w 31"/>
                  <a:gd name="T1" fmla="*/ 0 h 27"/>
                  <a:gd name="T2" fmla="*/ 0 w 31"/>
                  <a:gd name="T3" fmla="*/ 14 h 27"/>
                  <a:gd name="T4" fmla="*/ 27 w 31"/>
                  <a:gd name="T5" fmla="*/ 26 h 27"/>
                  <a:gd name="T6" fmla="*/ 30 w 31"/>
                  <a:gd name="T7" fmla="*/ 11 h 27"/>
                  <a:gd name="T8" fmla="*/ 0 w 31"/>
                  <a:gd name="T9" fmla="*/ 0 h 27"/>
                  <a:gd name="T10" fmla="*/ 0 60000 65536"/>
                  <a:gd name="T11" fmla="*/ 0 60000 65536"/>
                  <a:gd name="T12" fmla="*/ 0 60000 65536"/>
                  <a:gd name="T13" fmla="*/ 0 60000 65536"/>
                  <a:gd name="T14" fmla="*/ 0 60000 65536"/>
                  <a:gd name="T15" fmla="*/ 0 w 31"/>
                  <a:gd name="T16" fmla="*/ 0 h 27"/>
                  <a:gd name="T17" fmla="*/ 31 w 31"/>
                  <a:gd name="T18" fmla="*/ 27 h 27"/>
                </a:gdLst>
                <a:ahLst/>
                <a:cxnLst>
                  <a:cxn ang="T10">
                    <a:pos x="T0" y="T1"/>
                  </a:cxn>
                  <a:cxn ang="T11">
                    <a:pos x="T2" y="T3"/>
                  </a:cxn>
                  <a:cxn ang="T12">
                    <a:pos x="T4" y="T5"/>
                  </a:cxn>
                  <a:cxn ang="T13">
                    <a:pos x="T6" y="T7"/>
                  </a:cxn>
                  <a:cxn ang="T14">
                    <a:pos x="T8" y="T9"/>
                  </a:cxn>
                </a:cxnLst>
                <a:rect l="T15" t="T16" r="T17" b="T18"/>
                <a:pathLst>
                  <a:path w="31" h="27">
                    <a:moveTo>
                      <a:pt x="0" y="0"/>
                    </a:moveTo>
                    <a:lnTo>
                      <a:pt x="0" y="14"/>
                    </a:lnTo>
                    <a:lnTo>
                      <a:pt x="27" y="26"/>
                    </a:lnTo>
                    <a:lnTo>
                      <a:pt x="30" y="11"/>
                    </a:lnTo>
                    <a:lnTo>
                      <a:pt x="0" y="0"/>
                    </a:lnTo>
                  </a:path>
                </a:pathLst>
              </a:custGeom>
              <a:noFill/>
              <a:ln w="12700" cap="rnd">
                <a:solidFill>
                  <a:srgbClr val="111111"/>
                </a:solidFill>
                <a:round/>
                <a:headEnd/>
                <a:tailEnd/>
              </a:ln>
            </p:spPr>
            <p:txBody>
              <a:bodyPr/>
              <a:lstStyle/>
              <a:p>
                <a:endParaRPr lang="zh-CN" altLang="en-US"/>
              </a:p>
            </p:txBody>
          </p:sp>
          <p:sp>
            <p:nvSpPr>
              <p:cNvPr id="72169" name="Freeform 3512"/>
              <p:cNvSpPr>
                <a:spLocks/>
              </p:cNvSpPr>
              <p:nvPr/>
            </p:nvSpPr>
            <p:spPr bwMode="auto">
              <a:xfrm>
                <a:off x="4317" y="1077"/>
                <a:ext cx="25" cy="1"/>
              </a:xfrm>
              <a:custGeom>
                <a:avLst/>
                <a:gdLst>
                  <a:gd name="T0" fmla="*/ 0 w 25"/>
                  <a:gd name="T1" fmla="*/ 0 h 1"/>
                  <a:gd name="T2" fmla="*/ 3 w 25"/>
                  <a:gd name="T3" fmla="*/ 0 h 1"/>
                  <a:gd name="T4" fmla="*/ 9 w 25"/>
                  <a:gd name="T5" fmla="*/ 0 h 1"/>
                  <a:gd name="T6" fmla="*/ 24 w 25"/>
                  <a:gd name="T7" fmla="*/ 0 h 1"/>
                  <a:gd name="T8" fmla="*/ 0 w 25"/>
                  <a:gd name="T9" fmla="*/ 0 h 1"/>
                  <a:gd name="T10" fmla="*/ 0 60000 65536"/>
                  <a:gd name="T11" fmla="*/ 0 60000 65536"/>
                  <a:gd name="T12" fmla="*/ 0 60000 65536"/>
                  <a:gd name="T13" fmla="*/ 0 60000 65536"/>
                  <a:gd name="T14" fmla="*/ 0 60000 65536"/>
                  <a:gd name="T15" fmla="*/ 0 w 25"/>
                  <a:gd name="T16" fmla="*/ 0 h 1"/>
                  <a:gd name="T17" fmla="*/ 25 w 25"/>
                  <a:gd name="T18" fmla="*/ 1 h 1"/>
                </a:gdLst>
                <a:ahLst/>
                <a:cxnLst>
                  <a:cxn ang="T10">
                    <a:pos x="T0" y="T1"/>
                  </a:cxn>
                  <a:cxn ang="T11">
                    <a:pos x="T2" y="T3"/>
                  </a:cxn>
                  <a:cxn ang="T12">
                    <a:pos x="T4" y="T5"/>
                  </a:cxn>
                  <a:cxn ang="T13">
                    <a:pos x="T6" y="T7"/>
                  </a:cxn>
                  <a:cxn ang="T14">
                    <a:pos x="T8" y="T9"/>
                  </a:cxn>
                </a:cxnLst>
                <a:rect l="T15" t="T16" r="T17" b="T18"/>
                <a:pathLst>
                  <a:path w="25" h="1">
                    <a:moveTo>
                      <a:pt x="0" y="0"/>
                    </a:moveTo>
                    <a:lnTo>
                      <a:pt x="3" y="0"/>
                    </a:lnTo>
                    <a:lnTo>
                      <a:pt x="9" y="0"/>
                    </a:lnTo>
                    <a:lnTo>
                      <a:pt x="24" y="0"/>
                    </a:lnTo>
                    <a:lnTo>
                      <a:pt x="0" y="0"/>
                    </a:lnTo>
                  </a:path>
                </a:pathLst>
              </a:custGeom>
              <a:solidFill>
                <a:srgbClr val="111111"/>
              </a:solidFill>
              <a:ln w="9525" cap="rnd">
                <a:noFill/>
                <a:round/>
                <a:headEnd/>
                <a:tailEnd/>
              </a:ln>
            </p:spPr>
            <p:txBody>
              <a:bodyPr/>
              <a:lstStyle/>
              <a:p>
                <a:endParaRPr lang="zh-CN" altLang="en-US"/>
              </a:p>
            </p:txBody>
          </p:sp>
          <p:sp>
            <p:nvSpPr>
              <p:cNvPr id="72170" name="Freeform 3513"/>
              <p:cNvSpPr>
                <a:spLocks/>
              </p:cNvSpPr>
              <p:nvPr/>
            </p:nvSpPr>
            <p:spPr bwMode="auto">
              <a:xfrm>
                <a:off x="4318" y="1077"/>
                <a:ext cx="33" cy="25"/>
              </a:xfrm>
              <a:custGeom>
                <a:avLst/>
                <a:gdLst>
                  <a:gd name="T0" fmla="*/ 2 w 33"/>
                  <a:gd name="T1" fmla="*/ 0 h 25"/>
                  <a:gd name="T2" fmla="*/ 0 w 33"/>
                  <a:gd name="T3" fmla="*/ 18 h 25"/>
                  <a:gd name="T4" fmla="*/ 17 w 33"/>
                  <a:gd name="T5" fmla="*/ 24 h 25"/>
                  <a:gd name="T6" fmla="*/ 32 w 33"/>
                  <a:gd name="T7" fmla="*/ 21 h 25"/>
                  <a:gd name="T8" fmla="*/ 32 w 33"/>
                  <a:gd name="T9" fmla="*/ 3 h 25"/>
                  <a:gd name="T10" fmla="*/ 2 w 33"/>
                  <a:gd name="T11" fmla="*/ 0 h 25"/>
                  <a:gd name="T12" fmla="*/ 0 60000 65536"/>
                  <a:gd name="T13" fmla="*/ 0 60000 65536"/>
                  <a:gd name="T14" fmla="*/ 0 60000 65536"/>
                  <a:gd name="T15" fmla="*/ 0 60000 65536"/>
                  <a:gd name="T16" fmla="*/ 0 60000 65536"/>
                  <a:gd name="T17" fmla="*/ 0 60000 65536"/>
                  <a:gd name="T18" fmla="*/ 0 w 33"/>
                  <a:gd name="T19" fmla="*/ 0 h 25"/>
                  <a:gd name="T20" fmla="*/ 33 w 33"/>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33" h="25">
                    <a:moveTo>
                      <a:pt x="2" y="0"/>
                    </a:moveTo>
                    <a:lnTo>
                      <a:pt x="0" y="18"/>
                    </a:lnTo>
                    <a:lnTo>
                      <a:pt x="17" y="24"/>
                    </a:lnTo>
                    <a:lnTo>
                      <a:pt x="32" y="21"/>
                    </a:lnTo>
                    <a:lnTo>
                      <a:pt x="32" y="3"/>
                    </a:lnTo>
                    <a:lnTo>
                      <a:pt x="2" y="0"/>
                    </a:lnTo>
                  </a:path>
                </a:pathLst>
              </a:custGeom>
              <a:noFill/>
              <a:ln w="12700" cap="rnd">
                <a:solidFill>
                  <a:srgbClr val="111111"/>
                </a:solidFill>
                <a:round/>
                <a:headEnd/>
                <a:tailEnd/>
              </a:ln>
            </p:spPr>
            <p:txBody>
              <a:bodyPr/>
              <a:lstStyle/>
              <a:p>
                <a:endParaRPr lang="zh-CN" altLang="en-US"/>
              </a:p>
            </p:txBody>
          </p:sp>
          <p:sp>
            <p:nvSpPr>
              <p:cNvPr id="72171" name="Freeform 3514"/>
              <p:cNvSpPr>
                <a:spLocks/>
              </p:cNvSpPr>
              <p:nvPr/>
            </p:nvSpPr>
            <p:spPr bwMode="auto">
              <a:xfrm>
                <a:off x="4334" y="1086"/>
                <a:ext cx="25" cy="25"/>
              </a:xfrm>
              <a:custGeom>
                <a:avLst/>
                <a:gdLst>
                  <a:gd name="T0" fmla="*/ 0 w 25"/>
                  <a:gd name="T1" fmla="*/ 12 h 25"/>
                  <a:gd name="T2" fmla="*/ 0 w 25"/>
                  <a:gd name="T3" fmla="*/ 24 h 25"/>
                  <a:gd name="T4" fmla="*/ 24 w 25"/>
                  <a:gd name="T5" fmla="*/ 21 h 25"/>
                  <a:gd name="T6" fmla="*/ 21 w 25"/>
                  <a:gd name="T7" fmla="*/ 0 h 25"/>
                  <a:gd name="T8" fmla="*/ 0 w 25"/>
                  <a:gd name="T9" fmla="*/ 12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12"/>
                    </a:moveTo>
                    <a:lnTo>
                      <a:pt x="0" y="24"/>
                    </a:lnTo>
                    <a:lnTo>
                      <a:pt x="24" y="21"/>
                    </a:lnTo>
                    <a:lnTo>
                      <a:pt x="21" y="0"/>
                    </a:lnTo>
                    <a:lnTo>
                      <a:pt x="0" y="12"/>
                    </a:lnTo>
                  </a:path>
                </a:pathLst>
              </a:custGeom>
              <a:solidFill>
                <a:srgbClr val="111111"/>
              </a:solidFill>
              <a:ln w="9525" cap="rnd">
                <a:noFill/>
                <a:round/>
                <a:headEnd/>
                <a:tailEnd/>
              </a:ln>
            </p:spPr>
            <p:txBody>
              <a:bodyPr/>
              <a:lstStyle/>
              <a:p>
                <a:endParaRPr lang="zh-CN" altLang="en-US"/>
              </a:p>
            </p:txBody>
          </p:sp>
          <p:sp>
            <p:nvSpPr>
              <p:cNvPr id="72172" name="Freeform 3515"/>
              <p:cNvSpPr>
                <a:spLocks/>
              </p:cNvSpPr>
              <p:nvPr/>
            </p:nvSpPr>
            <p:spPr bwMode="auto">
              <a:xfrm>
                <a:off x="4334" y="1086"/>
                <a:ext cx="32" cy="31"/>
              </a:xfrm>
              <a:custGeom>
                <a:avLst/>
                <a:gdLst>
                  <a:gd name="T0" fmla="*/ 0 w 32"/>
                  <a:gd name="T1" fmla="*/ 17 h 31"/>
                  <a:gd name="T2" fmla="*/ 0 w 32"/>
                  <a:gd name="T3" fmla="*/ 30 h 31"/>
                  <a:gd name="T4" fmla="*/ 31 w 32"/>
                  <a:gd name="T5" fmla="*/ 30 h 31"/>
                  <a:gd name="T6" fmla="*/ 28 w 32"/>
                  <a:gd name="T7" fmla="*/ 0 h 31"/>
                  <a:gd name="T8" fmla="*/ 0 w 32"/>
                  <a:gd name="T9" fmla="*/ 17 h 31"/>
                  <a:gd name="T10" fmla="*/ 0 60000 65536"/>
                  <a:gd name="T11" fmla="*/ 0 60000 65536"/>
                  <a:gd name="T12" fmla="*/ 0 60000 65536"/>
                  <a:gd name="T13" fmla="*/ 0 60000 65536"/>
                  <a:gd name="T14" fmla="*/ 0 60000 65536"/>
                  <a:gd name="T15" fmla="*/ 0 w 32"/>
                  <a:gd name="T16" fmla="*/ 0 h 31"/>
                  <a:gd name="T17" fmla="*/ 32 w 32"/>
                  <a:gd name="T18" fmla="*/ 31 h 31"/>
                </a:gdLst>
                <a:ahLst/>
                <a:cxnLst>
                  <a:cxn ang="T10">
                    <a:pos x="T0" y="T1"/>
                  </a:cxn>
                  <a:cxn ang="T11">
                    <a:pos x="T2" y="T3"/>
                  </a:cxn>
                  <a:cxn ang="T12">
                    <a:pos x="T4" y="T5"/>
                  </a:cxn>
                  <a:cxn ang="T13">
                    <a:pos x="T6" y="T7"/>
                  </a:cxn>
                  <a:cxn ang="T14">
                    <a:pos x="T8" y="T9"/>
                  </a:cxn>
                </a:cxnLst>
                <a:rect l="T15" t="T16" r="T17" b="T18"/>
                <a:pathLst>
                  <a:path w="32" h="31">
                    <a:moveTo>
                      <a:pt x="0" y="17"/>
                    </a:moveTo>
                    <a:lnTo>
                      <a:pt x="0" y="30"/>
                    </a:lnTo>
                    <a:lnTo>
                      <a:pt x="31" y="30"/>
                    </a:lnTo>
                    <a:lnTo>
                      <a:pt x="28" y="0"/>
                    </a:lnTo>
                    <a:lnTo>
                      <a:pt x="0" y="17"/>
                    </a:lnTo>
                  </a:path>
                </a:pathLst>
              </a:custGeom>
              <a:noFill/>
              <a:ln w="12700" cap="rnd">
                <a:solidFill>
                  <a:srgbClr val="111111"/>
                </a:solidFill>
                <a:round/>
                <a:headEnd/>
                <a:tailEnd/>
              </a:ln>
            </p:spPr>
            <p:txBody>
              <a:bodyPr/>
              <a:lstStyle/>
              <a:p>
                <a:endParaRPr lang="zh-CN" altLang="en-US"/>
              </a:p>
            </p:txBody>
          </p:sp>
          <p:sp>
            <p:nvSpPr>
              <p:cNvPr id="72173" name="Freeform 3516"/>
              <p:cNvSpPr>
                <a:spLocks/>
              </p:cNvSpPr>
              <p:nvPr/>
            </p:nvSpPr>
            <p:spPr bwMode="auto">
              <a:xfrm>
                <a:off x="4335" y="1101"/>
                <a:ext cx="71" cy="28"/>
              </a:xfrm>
              <a:custGeom>
                <a:avLst/>
                <a:gdLst>
                  <a:gd name="T0" fmla="*/ 0 w 71"/>
                  <a:gd name="T1" fmla="*/ 8 h 28"/>
                  <a:gd name="T2" fmla="*/ 0 w 71"/>
                  <a:gd name="T3" fmla="*/ 24 h 28"/>
                  <a:gd name="T4" fmla="*/ 37 w 71"/>
                  <a:gd name="T5" fmla="*/ 27 h 28"/>
                  <a:gd name="T6" fmla="*/ 70 w 71"/>
                  <a:gd name="T7" fmla="*/ 15 h 28"/>
                  <a:gd name="T8" fmla="*/ 70 w 71"/>
                  <a:gd name="T9" fmla="*/ 0 h 28"/>
                  <a:gd name="T10" fmla="*/ 37 w 71"/>
                  <a:gd name="T11" fmla="*/ 8 h 28"/>
                  <a:gd name="T12" fmla="*/ 0 w 71"/>
                  <a:gd name="T13" fmla="*/ 8 h 28"/>
                  <a:gd name="T14" fmla="*/ 0 60000 65536"/>
                  <a:gd name="T15" fmla="*/ 0 60000 65536"/>
                  <a:gd name="T16" fmla="*/ 0 60000 65536"/>
                  <a:gd name="T17" fmla="*/ 0 60000 65536"/>
                  <a:gd name="T18" fmla="*/ 0 60000 65536"/>
                  <a:gd name="T19" fmla="*/ 0 60000 65536"/>
                  <a:gd name="T20" fmla="*/ 0 60000 65536"/>
                  <a:gd name="T21" fmla="*/ 0 w 71"/>
                  <a:gd name="T22" fmla="*/ 0 h 28"/>
                  <a:gd name="T23" fmla="*/ 71 w 71"/>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28">
                    <a:moveTo>
                      <a:pt x="0" y="8"/>
                    </a:moveTo>
                    <a:lnTo>
                      <a:pt x="0" y="24"/>
                    </a:lnTo>
                    <a:lnTo>
                      <a:pt x="37" y="27"/>
                    </a:lnTo>
                    <a:lnTo>
                      <a:pt x="70" y="15"/>
                    </a:lnTo>
                    <a:lnTo>
                      <a:pt x="70" y="0"/>
                    </a:lnTo>
                    <a:lnTo>
                      <a:pt x="37" y="8"/>
                    </a:lnTo>
                    <a:lnTo>
                      <a:pt x="0" y="8"/>
                    </a:lnTo>
                  </a:path>
                </a:pathLst>
              </a:custGeom>
              <a:solidFill>
                <a:srgbClr val="111111"/>
              </a:solidFill>
              <a:ln w="9525" cap="rnd">
                <a:noFill/>
                <a:round/>
                <a:headEnd/>
                <a:tailEnd/>
              </a:ln>
            </p:spPr>
            <p:txBody>
              <a:bodyPr/>
              <a:lstStyle/>
              <a:p>
                <a:endParaRPr lang="zh-CN" altLang="en-US"/>
              </a:p>
            </p:txBody>
          </p:sp>
          <p:sp>
            <p:nvSpPr>
              <p:cNvPr id="72174" name="Freeform 3517"/>
              <p:cNvSpPr>
                <a:spLocks/>
              </p:cNvSpPr>
              <p:nvPr/>
            </p:nvSpPr>
            <p:spPr bwMode="auto">
              <a:xfrm>
                <a:off x="4334" y="1101"/>
                <a:ext cx="92" cy="40"/>
              </a:xfrm>
              <a:custGeom>
                <a:avLst/>
                <a:gdLst>
                  <a:gd name="T0" fmla="*/ 0 w 92"/>
                  <a:gd name="T1" fmla="*/ 10 h 40"/>
                  <a:gd name="T2" fmla="*/ 2 w 92"/>
                  <a:gd name="T3" fmla="*/ 39 h 40"/>
                  <a:gd name="T4" fmla="*/ 49 w 92"/>
                  <a:gd name="T5" fmla="*/ 39 h 40"/>
                  <a:gd name="T6" fmla="*/ 91 w 92"/>
                  <a:gd name="T7" fmla="*/ 24 h 40"/>
                  <a:gd name="T8" fmla="*/ 91 w 92"/>
                  <a:gd name="T9" fmla="*/ 0 h 40"/>
                  <a:gd name="T10" fmla="*/ 46 w 92"/>
                  <a:gd name="T11" fmla="*/ 10 h 40"/>
                  <a:gd name="T12" fmla="*/ 0 w 92"/>
                  <a:gd name="T13" fmla="*/ 10 h 40"/>
                  <a:gd name="T14" fmla="*/ 0 60000 65536"/>
                  <a:gd name="T15" fmla="*/ 0 60000 65536"/>
                  <a:gd name="T16" fmla="*/ 0 60000 65536"/>
                  <a:gd name="T17" fmla="*/ 0 60000 65536"/>
                  <a:gd name="T18" fmla="*/ 0 60000 65536"/>
                  <a:gd name="T19" fmla="*/ 0 60000 65536"/>
                  <a:gd name="T20" fmla="*/ 0 60000 65536"/>
                  <a:gd name="T21" fmla="*/ 0 w 92"/>
                  <a:gd name="T22" fmla="*/ 0 h 40"/>
                  <a:gd name="T23" fmla="*/ 92 w 92"/>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40">
                    <a:moveTo>
                      <a:pt x="0" y="10"/>
                    </a:moveTo>
                    <a:lnTo>
                      <a:pt x="2" y="39"/>
                    </a:lnTo>
                    <a:lnTo>
                      <a:pt x="49" y="39"/>
                    </a:lnTo>
                    <a:lnTo>
                      <a:pt x="91" y="24"/>
                    </a:lnTo>
                    <a:lnTo>
                      <a:pt x="91" y="0"/>
                    </a:lnTo>
                    <a:lnTo>
                      <a:pt x="46" y="10"/>
                    </a:lnTo>
                    <a:lnTo>
                      <a:pt x="0" y="10"/>
                    </a:lnTo>
                  </a:path>
                </a:pathLst>
              </a:custGeom>
              <a:noFill/>
              <a:ln w="12700" cap="rnd">
                <a:solidFill>
                  <a:srgbClr val="111111"/>
                </a:solidFill>
                <a:round/>
                <a:headEnd/>
                <a:tailEnd/>
              </a:ln>
            </p:spPr>
            <p:txBody>
              <a:bodyPr/>
              <a:lstStyle/>
              <a:p>
                <a:endParaRPr lang="zh-CN" altLang="en-US"/>
              </a:p>
            </p:txBody>
          </p:sp>
          <p:sp>
            <p:nvSpPr>
              <p:cNvPr id="72175" name="Freeform 3518"/>
              <p:cNvSpPr>
                <a:spLocks/>
              </p:cNvSpPr>
              <p:nvPr/>
            </p:nvSpPr>
            <p:spPr bwMode="auto">
              <a:xfrm>
                <a:off x="4442" y="1164"/>
                <a:ext cx="43" cy="25"/>
              </a:xfrm>
              <a:custGeom>
                <a:avLst/>
                <a:gdLst>
                  <a:gd name="T0" fmla="*/ 0 w 43"/>
                  <a:gd name="T1" fmla="*/ 0 h 25"/>
                  <a:gd name="T2" fmla="*/ 0 w 43"/>
                  <a:gd name="T3" fmla="*/ 24 h 25"/>
                  <a:gd name="T4" fmla="*/ 21 w 43"/>
                  <a:gd name="T5" fmla="*/ 12 h 25"/>
                  <a:gd name="T6" fmla="*/ 42 w 43"/>
                  <a:gd name="T7" fmla="*/ 16 h 25"/>
                  <a:gd name="T8" fmla="*/ 30 w 43"/>
                  <a:gd name="T9" fmla="*/ 0 h 25"/>
                  <a:gd name="T10" fmla="*/ 21 w 43"/>
                  <a:gd name="T11" fmla="*/ 0 h 25"/>
                  <a:gd name="T12" fmla="*/ 0 w 43"/>
                  <a:gd name="T13" fmla="*/ 0 h 25"/>
                  <a:gd name="T14" fmla="*/ 0 60000 65536"/>
                  <a:gd name="T15" fmla="*/ 0 60000 65536"/>
                  <a:gd name="T16" fmla="*/ 0 60000 65536"/>
                  <a:gd name="T17" fmla="*/ 0 60000 65536"/>
                  <a:gd name="T18" fmla="*/ 0 60000 65536"/>
                  <a:gd name="T19" fmla="*/ 0 60000 65536"/>
                  <a:gd name="T20" fmla="*/ 0 60000 65536"/>
                  <a:gd name="T21" fmla="*/ 0 w 43"/>
                  <a:gd name="T22" fmla="*/ 0 h 25"/>
                  <a:gd name="T23" fmla="*/ 43 w 43"/>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25">
                    <a:moveTo>
                      <a:pt x="0" y="0"/>
                    </a:moveTo>
                    <a:lnTo>
                      <a:pt x="0" y="24"/>
                    </a:lnTo>
                    <a:lnTo>
                      <a:pt x="21" y="12"/>
                    </a:lnTo>
                    <a:lnTo>
                      <a:pt x="42" y="16"/>
                    </a:lnTo>
                    <a:lnTo>
                      <a:pt x="30" y="0"/>
                    </a:lnTo>
                    <a:lnTo>
                      <a:pt x="21" y="0"/>
                    </a:lnTo>
                    <a:lnTo>
                      <a:pt x="0" y="0"/>
                    </a:lnTo>
                  </a:path>
                </a:pathLst>
              </a:custGeom>
              <a:solidFill>
                <a:srgbClr val="111111"/>
              </a:solidFill>
              <a:ln w="9525" cap="rnd">
                <a:noFill/>
                <a:round/>
                <a:headEnd/>
                <a:tailEnd/>
              </a:ln>
            </p:spPr>
            <p:txBody>
              <a:bodyPr/>
              <a:lstStyle/>
              <a:p>
                <a:endParaRPr lang="zh-CN" altLang="en-US"/>
              </a:p>
            </p:txBody>
          </p:sp>
          <p:sp>
            <p:nvSpPr>
              <p:cNvPr id="72176" name="Freeform 3519"/>
              <p:cNvSpPr>
                <a:spLocks/>
              </p:cNvSpPr>
              <p:nvPr/>
            </p:nvSpPr>
            <p:spPr bwMode="auto">
              <a:xfrm>
                <a:off x="4442" y="1164"/>
                <a:ext cx="61" cy="25"/>
              </a:xfrm>
              <a:custGeom>
                <a:avLst/>
                <a:gdLst>
                  <a:gd name="T0" fmla="*/ 0 w 61"/>
                  <a:gd name="T1" fmla="*/ 3 h 25"/>
                  <a:gd name="T2" fmla="*/ 0 w 61"/>
                  <a:gd name="T3" fmla="*/ 24 h 25"/>
                  <a:gd name="T4" fmla="*/ 30 w 61"/>
                  <a:gd name="T5" fmla="*/ 16 h 25"/>
                  <a:gd name="T6" fmla="*/ 60 w 61"/>
                  <a:gd name="T7" fmla="*/ 16 h 25"/>
                  <a:gd name="T8" fmla="*/ 42 w 61"/>
                  <a:gd name="T9" fmla="*/ 0 h 25"/>
                  <a:gd name="T10" fmla="*/ 27 w 61"/>
                  <a:gd name="T11" fmla="*/ 3 h 25"/>
                  <a:gd name="T12" fmla="*/ 0 w 61"/>
                  <a:gd name="T13" fmla="*/ 3 h 25"/>
                  <a:gd name="T14" fmla="*/ 0 60000 65536"/>
                  <a:gd name="T15" fmla="*/ 0 60000 65536"/>
                  <a:gd name="T16" fmla="*/ 0 60000 65536"/>
                  <a:gd name="T17" fmla="*/ 0 60000 65536"/>
                  <a:gd name="T18" fmla="*/ 0 60000 65536"/>
                  <a:gd name="T19" fmla="*/ 0 60000 65536"/>
                  <a:gd name="T20" fmla="*/ 0 60000 65536"/>
                  <a:gd name="T21" fmla="*/ 0 w 61"/>
                  <a:gd name="T22" fmla="*/ 0 h 25"/>
                  <a:gd name="T23" fmla="*/ 61 w 61"/>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25">
                    <a:moveTo>
                      <a:pt x="0" y="3"/>
                    </a:moveTo>
                    <a:lnTo>
                      <a:pt x="0" y="24"/>
                    </a:lnTo>
                    <a:lnTo>
                      <a:pt x="30" y="16"/>
                    </a:lnTo>
                    <a:lnTo>
                      <a:pt x="60" y="16"/>
                    </a:lnTo>
                    <a:lnTo>
                      <a:pt x="42" y="0"/>
                    </a:lnTo>
                    <a:lnTo>
                      <a:pt x="27" y="3"/>
                    </a:lnTo>
                    <a:lnTo>
                      <a:pt x="0" y="3"/>
                    </a:lnTo>
                  </a:path>
                </a:pathLst>
              </a:custGeom>
              <a:noFill/>
              <a:ln w="12700" cap="rnd">
                <a:solidFill>
                  <a:srgbClr val="111111"/>
                </a:solidFill>
                <a:round/>
                <a:headEnd/>
                <a:tailEnd/>
              </a:ln>
            </p:spPr>
            <p:txBody>
              <a:bodyPr/>
              <a:lstStyle/>
              <a:p>
                <a:endParaRPr lang="zh-CN" altLang="en-US"/>
              </a:p>
            </p:txBody>
          </p:sp>
          <p:sp>
            <p:nvSpPr>
              <p:cNvPr id="72177" name="Line 3520"/>
              <p:cNvSpPr>
                <a:spLocks noChangeShapeType="1"/>
              </p:cNvSpPr>
              <p:nvPr/>
            </p:nvSpPr>
            <p:spPr bwMode="auto">
              <a:xfrm>
                <a:off x="4518" y="1192"/>
                <a:ext cx="23" cy="23"/>
              </a:xfrm>
              <a:prstGeom prst="line">
                <a:avLst/>
              </a:prstGeom>
              <a:noFill/>
              <a:ln w="9525">
                <a:noFill/>
                <a:round/>
                <a:headEnd type="none" w="sm" len="sm"/>
                <a:tailEnd type="none" w="sm" len="sm"/>
              </a:ln>
            </p:spPr>
            <p:txBody>
              <a:bodyPr wrap="none" anchor="ctr"/>
              <a:lstStyle/>
              <a:p>
                <a:endParaRPr lang="zh-CN" altLang="en-US"/>
              </a:p>
            </p:txBody>
          </p:sp>
          <p:sp>
            <p:nvSpPr>
              <p:cNvPr id="72178" name="Freeform 3521"/>
              <p:cNvSpPr>
                <a:spLocks/>
              </p:cNvSpPr>
              <p:nvPr/>
            </p:nvSpPr>
            <p:spPr bwMode="auto">
              <a:xfrm>
                <a:off x="4518" y="1192"/>
                <a:ext cx="28" cy="25"/>
              </a:xfrm>
              <a:custGeom>
                <a:avLst/>
                <a:gdLst>
                  <a:gd name="T0" fmla="*/ 0 w 28"/>
                  <a:gd name="T1" fmla="*/ 24 h 25"/>
                  <a:gd name="T2" fmla="*/ 27 w 28"/>
                  <a:gd name="T3" fmla="*/ 24 h 25"/>
                  <a:gd name="T4" fmla="*/ 24 w 28"/>
                  <a:gd name="T5" fmla="*/ 0 h 25"/>
                  <a:gd name="T6" fmla="*/ 0 w 28"/>
                  <a:gd name="T7" fmla="*/ 24 h 25"/>
                  <a:gd name="T8" fmla="*/ 0 60000 65536"/>
                  <a:gd name="T9" fmla="*/ 0 60000 65536"/>
                  <a:gd name="T10" fmla="*/ 0 60000 65536"/>
                  <a:gd name="T11" fmla="*/ 0 60000 65536"/>
                  <a:gd name="T12" fmla="*/ 0 w 28"/>
                  <a:gd name="T13" fmla="*/ 0 h 25"/>
                  <a:gd name="T14" fmla="*/ 28 w 28"/>
                  <a:gd name="T15" fmla="*/ 25 h 25"/>
                </a:gdLst>
                <a:ahLst/>
                <a:cxnLst>
                  <a:cxn ang="T8">
                    <a:pos x="T0" y="T1"/>
                  </a:cxn>
                  <a:cxn ang="T9">
                    <a:pos x="T2" y="T3"/>
                  </a:cxn>
                  <a:cxn ang="T10">
                    <a:pos x="T4" y="T5"/>
                  </a:cxn>
                  <a:cxn ang="T11">
                    <a:pos x="T6" y="T7"/>
                  </a:cxn>
                </a:cxnLst>
                <a:rect l="T12" t="T13" r="T14" b="T15"/>
                <a:pathLst>
                  <a:path w="28" h="25">
                    <a:moveTo>
                      <a:pt x="0" y="24"/>
                    </a:moveTo>
                    <a:lnTo>
                      <a:pt x="27" y="24"/>
                    </a:lnTo>
                    <a:lnTo>
                      <a:pt x="24" y="0"/>
                    </a:lnTo>
                    <a:lnTo>
                      <a:pt x="0" y="24"/>
                    </a:lnTo>
                  </a:path>
                </a:pathLst>
              </a:custGeom>
              <a:noFill/>
              <a:ln w="12700" cap="rnd">
                <a:solidFill>
                  <a:srgbClr val="111111"/>
                </a:solidFill>
                <a:round/>
                <a:headEnd/>
                <a:tailEnd/>
              </a:ln>
            </p:spPr>
            <p:txBody>
              <a:bodyPr/>
              <a:lstStyle/>
              <a:p>
                <a:endParaRPr lang="zh-CN" altLang="en-US"/>
              </a:p>
            </p:txBody>
          </p:sp>
          <p:sp>
            <p:nvSpPr>
              <p:cNvPr id="72179" name="Freeform 3522"/>
              <p:cNvSpPr>
                <a:spLocks/>
              </p:cNvSpPr>
              <p:nvPr/>
            </p:nvSpPr>
            <p:spPr bwMode="auto">
              <a:xfrm>
                <a:off x="4595" y="1256"/>
                <a:ext cx="88" cy="34"/>
              </a:xfrm>
              <a:custGeom>
                <a:avLst/>
                <a:gdLst>
                  <a:gd name="T0" fmla="*/ 11 w 88"/>
                  <a:gd name="T1" fmla="*/ 16 h 34"/>
                  <a:gd name="T2" fmla="*/ 0 w 88"/>
                  <a:gd name="T3" fmla="*/ 33 h 34"/>
                  <a:gd name="T4" fmla="*/ 75 w 88"/>
                  <a:gd name="T5" fmla="*/ 24 h 34"/>
                  <a:gd name="T6" fmla="*/ 87 w 88"/>
                  <a:gd name="T7" fmla="*/ 0 h 34"/>
                  <a:gd name="T8" fmla="*/ 11 w 88"/>
                  <a:gd name="T9" fmla="*/ 16 h 34"/>
                  <a:gd name="T10" fmla="*/ 0 60000 65536"/>
                  <a:gd name="T11" fmla="*/ 0 60000 65536"/>
                  <a:gd name="T12" fmla="*/ 0 60000 65536"/>
                  <a:gd name="T13" fmla="*/ 0 60000 65536"/>
                  <a:gd name="T14" fmla="*/ 0 60000 65536"/>
                  <a:gd name="T15" fmla="*/ 0 w 88"/>
                  <a:gd name="T16" fmla="*/ 0 h 34"/>
                  <a:gd name="T17" fmla="*/ 88 w 88"/>
                  <a:gd name="T18" fmla="*/ 34 h 34"/>
                </a:gdLst>
                <a:ahLst/>
                <a:cxnLst>
                  <a:cxn ang="T10">
                    <a:pos x="T0" y="T1"/>
                  </a:cxn>
                  <a:cxn ang="T11">
                    <a:pos x="T2" y="T3"/>
                  </a:cxn>
                  <a:cxn ang="T12">
                    <a:pos x="T4" y="T5"/>
                  </a:cxn>
                  <a:cxn ang="T13">
                    <a:pos x="T6" y="T7"/>
                  </a:cxn>
                  <a:cxn ang="T14">
                    <a:pos x="T8" y="T9"/>
                  </a:cxn>
                </a:cxnLst>
                <a:rect l="T15" t="T16" r="T17" b="T18"/>
                <a:pathLst>
                  <a:path w="88" h="34">
                    <a:moveTo>
                      <a:pt x="11" y="16"/>
                    </a:moveTo>
                    <a:lnTo>
                      <a:pt x="0" y="33"/>
                    </a:lnTo>
                    <a:lnTo>
                      <a:pt x="75" y="24"/>
                    </a:lnTo>
                    <a:lnTo>
                      <a:pt x="87" y="0"/>
                    </a:lnTo>
                    <a:lnTo>
                      <a:pt x="11" y="16"/>
                    </a:lnTo>
                  </a:path>
                </a:pathLst>
              </a:custGeom>
              <a:solidFill>
                <a:srgbClr val="111111"/>
              </a:solidFill>
              <a:ln w="9525" cap="rnd">
                <a:noFill/>
                <a:round/>
                <a:headEnd/>
                <a:tailEnd/>
              </a:ln>
            </p:spPr>
            <p:txBody>
              <a:bodyPr/>
              <a:lstStyle/>
              <a:p>
                <a:endParaRPr lang="zh-CN" altLang="en-US"/>
              </a:p>
            </p:txBody>
          </p:sp>
          <p:sp>
            <p:nvSpPr>
              <p:cNvPr id="72180" name="Freeform 3523"/>
              <p:cNvSpPr>
                <a:spLocks/>
              </p:cNvSpPr>
              <p:nvPr/>
            </p:nvSpPr>
            <p:spPr bwMode="auto">
              <a:xfrm>
                <a:off x="4596" y="1257"/>
                <a:ext cx="101" cy="49"/>
              </a:xfrm>
              <a:custGeom>
                <a:avLst/>
                <a:gdLst>
                  <a:gd name="T0" fmla="*/ 11 w 101"/>
                  <a:gd name="T1" fmla="*/ 19 h 49"/>
                  <a:gd name="T2" fmla="*/ 0 w 101"/>
                  <a:gd name="T3" fmla="*/ 48 h 49"/>
                  <a:gd name="T4" fmla="*/ 87 w 101"/>
                  <a:gd name="T5" fmla="*/ 36 h 49"/>
                  <a:gd name="T6" fmla="*/ 100 w 101"/>
                  <a:gd name="T7" fmla="*/ 0 h 49"/>
                  <a:gd name="T8" fmla="*/ 11 w 101"/>
                  <a:gd name="T9" fmla="*/ 19 h 49"/>
                  <a:gd name="T10" fmla="*/ 0 60000 65536"/>
                  <a:gd name="T11" fmla="*/ 0 60000 65536"/>
                  <a:gd name="T12" fmla="*/ 0 60000 65536"/>
                  <a:gd name="T13" fmla="*/ 0 60000 65536"/>
                  <a:gd name="T14" fmla="*/ 0 60000 65536"/>
                  <a:gd name="T15" fmla="*/ 0 w 101"/>
                  <a:gd name="T16" fmla="*/ 0 h 49"/>
                  <a:gd name="T17" fmla="*/ 101 w 101"/>
                  <a:gd name="T18" fmla="*/ 49 h 49"/>
                </a:gdLst>
                <a:ahLst/>
                <a:cxnLst>
                  <a:cxn ang="T10">
                    <a:pos x="T0" y="T1"/>
                  </a:cxn>
                  <a:cxn ang="T11">
                    <a:pos x="T2" y="T3"/>
                  </a:cxn>
                  <a:cxn ang="T12">
                    <a:pos x="T4" y="T5"/>
                  </a:cxn>
                  <a:cxn ang="T13">
                    <a:pos x="T6" y="T7"/>
                  </a:cxn>
                  <a:cxn ang="T14">
                    <a:pos x="T8" y="T9"/>
                  </a:cxn>
                </a:cxnLst>
                <a:rect l="T15" t="T16" r="T17" b="T18"/>
                <a:pathLst>
                  <a:path w="101" h="49">
                    <a:moveTo>
                      <a:pt x="11" y="19"/>
                    </a:moveTo>
                    <a:lnTo>
                      <a:pt x="0" y="48"/>
                    </a:lnTo>
                    <a:lnTo>
                      <a:pt x="87" y="36"/>
                    </a:lnTo>
                    <a:lnTo>
                      <a:pt x="100" y="0"/>
                    </a:lnTo>
                    <a:lnTo>
                      <a:pt x="11" y="19"/>
                    </a:lnTo>
                  </a:path>
                </a:pathLst>
              </a:custGeom>
              <a:noFill/>
              <a:ln w="12700" cap="rnd">
                <a:solidFill>
                  <a:srgbClr val="111111"/>
                </a:solidFill>
                <a:round/>
                <a:headEnd/>
                <a:tailEnd/>
              </a:ln>
            </p:spPr>
            <p:txBody>
              <a:bodyPr/>
              <a:lstStyle/>
              <a:p>
                <a:endParaRPr lang="zh-CN" altLang="en-US"/>
              </a:p>
            </p:txBody>
          </p:sp>
          <p:sp>
            <p:nvSpPr>
              <p:cNvPr id="72181" name="Freeform 3524"/>
              <p:cNvSpPr>
                <a:spLocks/>
              </p:cNvSpPr>
              <p:nvPr/>
            </p:nvSpPr>
            <p:spPr bwMode="auto">
              <a:xfrm>
                <a:off x="4560" y="1225"/>
                <a:ext cx="25" cy="25"/>
              </a:xfrm>
              <a:custGeom>
                <a:avLst/>
                <a:gdLst>
                  <a:gd name="T0" fmla="*/ 0 w 25"/>
                  <a:gd name="T1" fmla="*/ 0 h 25"/>
                  <a:gd name="T2" fmla="*/ 12 w 25"/>
                  <a:gd name="T3" fmla="*/ 24 h 25"/>
                  <a:gd name="T4" fmla="*/ 24 w 25"/>
                  <a:gd name="T5" fmla="*/ 0 h 25"/>
                  <a:gd name="T6" fmla="*/ 12 w 25"/>
                  <a:gd name="T7" fmla="*/ 24 h 25"/>
                  <a:gd name="T8" fmla="*/ 0 w 25"/>
                  <a:gd name="T9" fmla="*/ 0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0"/>
                    </a:moveTo>
                    <a:lnTo>
                      <a:pt x="12" y="24"/>
                    </a:lnTo>
                    <a:lnTo>
                      <a:pt x="24" y="0"/>
                    </a:lnTo>
                    <a:lnTo>
                      <a:pt x="12" y="24"/>
                    </a:lnTo>
                    <a:lnTo>
                      <a:pt x="0" y="0"/>
                    </a:lnTo>
                  </a:path>
                </a:pathLst>
              </a:custGeom>
              <a:solidFill>
                <a:srgbClr val="111111"/>
              </a:solidFill>
              <a:ln w="9525" cap="rnd">
                <a:noFill/>
                <a:round/>
                <a:headEnd/>
                <a:tailEnd/>
              </a:ln>
            </p:spPr>
            <p:txBody>
              <a:bodyPr/>
              <a:lstStyle/>
              <a:p>
                <a:endParaRPr lang="zh-CN" altLang="en-US"/>
              </a:p>
            </p:txBody>
          </p:sp>
          <p:sp>
            <p:nvSpPr>
              <p:cNvPr id="72182" name="Freeform 3525"/>
              <p:cNvSpPr>
                <a:spLocks/>
              </p:cNvSpPr>
              <p:nvPr/>
            </p:nvSpPr>
            <p:spPr bwMode="auto">
              <a:xfrm>
                <a:off x="4560" y="1225"/>
                <a:ext cx="36" cy="25"/>
              </a:xfrm>
              <a:custGeom>
                <a:avLst/>
                <a:gdLst>
                  <a:gd name="T0" fmla="*/ 0 w 36"/>
                  <a:gd name="T1" fmla="*/ 0 h 25"/>
                  <a:gd name="T2" fmla="*/ 17 w 36"/>
                  <a:gd name="T3" fmla="*/ 21 h 25"/>
                  <a:gd name="T4" fmla="*/ 35 w 36"/>
                  <a:gd name="T5" fmla="*/ 24 h 25"/>
                  <a:gd name="T6" fmla="*/ 32 w 36"/>
                  <a:gd name="T7" fmla="*/ 0 h 25"/>
                  <a:gd name="T8" fmla="*/ 14 w 36"/>
                  <a:gd name="T9" fmla="*/ 0 h 25"/>
                  <a:gd name="T10" fmla="*/ 0 w 36"/>
                  <a:gd name="T11" fmla="*/ 0 h 25"/>
                  <a:gd name="T12" fmla="*/ 0 60000 65536"/>
                  <a:gd name="T13" fmla="*/ 0 60000 65536"/>
                  <a:gd name="T14" fmla="*/ 0 60000 65536"/>
                  <a:gd name="T15" fmla="*/ 0 60000 65536"/>
                  <a:gd name="T16" fmla="*/ 0 60000 65536"/>
                  <a:gd name="T17" fmla="*/ 0 60000 65536"/>
                  <a:gd name="T18" fmla="*/ 0 w 36"/>
                  <a:gd name="T19" fmla="*/ 0 h 25"/>
                  <a:gd name="T20" fmla="*/ 36 w 36"/>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36" h="25">
                    <a:moveTo>
                      <a:pt x="0" y="0"/>
                    </a:moveTo>
                    <a:lnTo>
                      <a:pt x="17" y="21"/>
                    </a:lnTo>
                    <a:lnTo>
                      <a:pt x="35" y="24"/>
                    </a:lnTo>
                    <a:lnTo>
                      <a:pt x="32" y="0"/>
                    </a:lnTo>
                    <a:lnTo>
                      <a:pt x="14" y="0"/>
                    </a:lnTo>
                    <a:lnTo>
                      <a:pt x="0" y="0"/>
                    </a:lnTo>
                  </a:path>
                </a:pathLst>
              </a:custGeom>
              <a:noFill/>
              <a:ln w="12700" cap="rnd">
                <a:solidFill>
                  <a:srgbClr val="111111"/>
                </a:solidFill>
                <a:round/>
                <a:headEnd/>
                <a:tailEnd/>
              </a:ln>
            </p:spPr>
            <p:txBody>
              <a:bodyPr/>
              <a:lstStyle/>
              <a:p>
                <a:endParaRPr lang="zh-CN" altLang="en-US"/>
              </a:p>
            </p:txBody>
          </p:sp>
          <p:sp>
            <p:nvSpPr>
              <p:cNvPr id="72183" name="Freeform 3526"/>
              <p:cNvSpPr>
                <a:spLocks/>
              </p:cNvSpPr>
              <p:nvPr/>
            </p:nvSpPr>
            <p:spPr bwMode="auto">
              <a:xfrm>
                <a:off x="4533" y="1215"/>
                <a:ext cx="28" cy="25"/>
              </a:xfrm>
              <a:custGeom>
                <a:avLst/>
                <a:gdLst>
                  <a:gd name="T0" fmla="*/ 0 w 28"/>
                  <a:gd name="T1" fmla="*/ 0 h 25"/>
                  <a:gd name="T2" fmla="*/ 0 w 28"/>
                  <a:gd name="T3" fmla="*/ 21 h 25"/>
                  <a:gd name="T4" fmla="*/ 12 w 28"/>
                  <a:gd name="T5" fmla="*/ 24 h 25"/>
                  <a:gd name="T6" fmla="*/ 12 w 28"/>
                  <a:gd name="T7" fmla="*/ 0 h 25"/>
                  <a:gd name="T8" fmla="*/ 27 w 28"/>
                  <a:gd name="T9" fmla="*/ 0 h 25"/>
                  <a:gd name="T10" fmla="*/ 0 w 28"/>
                  <a:gd name="T11" fmla="*/ 0 h 25"/>
                  <a:gd name="T12" fmla="*/ 0 60000 65536"/>
                  <a:gd name="T13" fmla="*/ 0 60000 65536"/>
                  <a:gd name="T14" fmla="*/ 0 60000 65536"/>
                  <a:gd name="T15" fmla="*/ 0 60000 65536"/>
                  <a:gd name="T16" fmla="*/ 0 60000 65536"/>
                  <a:gd name="T17" fmla="*/ 0 60000 65536"/>
                  <a:gd name="T18" fmla="*/ 0 w 28"/>
                  <a:gd name="T19" fmla="*/ 0 h 25"/>
                  <a:gd name="T20" fmla="*/ 28 w 28"/>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8" h="25">
                    <a:moveTo>
                      <a:pt x="0" y="0"/>
                    </a:moveTo>
                    <a:lnTo>
                      <a:pt x="0" y="21"/>
                    </a:lnTo>
                    <a:lnTo>
                      <a:pt x="12" y="24"/>
                    </a:lnTo>
                    <a:lnTo>
                      <a:pt x="12" y="0"/>
                    </a:lnTo>
                    <a:lnTo>
                      <a:pt x="27" y="0"/>
                    </a:lnTo>
                    <a:lnTo>
                      <a:pt x="0" y="0"/>
                    </a:lnTo>
                  </a:path>
                </a:pathLst>
              </a:custGeom>
              <a:solidFill>
                <a:srgbClr val="111111"/>
              </a:solidFill>
              <a:ln w="12700" cap="rnd">
                <a:solidFill>
                  <a:srgbClr val="111111"/>
                </a:solidFill>
                <a:round/>
                <a:headEnd/>
                <a:tailEnd/>
              </a:ln>
            </p:spPr>
            <p:txBody>
              <a:bodyPr/>
              <a:lstStyle/>
              <a:p>
                <a:endParaRPr lang="zh-CN" altLang="en-US"/>
              </a:p>
            </p:txBody>
          </p:sp>
          <p:sp>
            <p:nvSpPr>
              <p:cNvPr id="72184" name="Line 3527"/>
              <p:cNvSpPr>
                <a:spLocks noChangeShapeType="1"/>
              </p:cNvSpPr>
              <p:nvPr/>
            </p:nvSpPr>
            <p:spPr bwMode="auto">
              <a:xfrm flipH="1" flipV="1">
                <a:off x="4484" y="1226"/>
                <a:ext cx="141" cy="68"/>
              </a:xfrm>
              <a:prstGeom prst="line">
                <a:avLst/>
              </a:prstGeom>
              <a:noFill/>
              <a:ln w="12700">
                <a:solidFill>
                  <a:srgbClr val="111111"/>
                </a:solidFill>
                <a:round/>
                <a:headEnd type="none" w="sm" len="sm"/>
                <a:tailEnd type="none" w="sm" len="sm"/>
              </a:ln>
            </p:spPr>
            <p:txBody>
              <a:bodyPr wrap="none" anchor="ctr"/>
              <a:lstStyle/>
              <a:p>
                <a:endParaRPr lang="zh-CN" altLang="en-US"/>
              </a:p>
            </p:txBody>
          </p:sp>
          <p:sp>
            <p:nvSpPr>
              <p:cNvPr id="72185" name="Line 3528"/>
              <p:cNvSpPr>
                <a:spLocks noChangeShapeType="1"/>
              </p:cNvSpPr>
              <p:nvPr/>
            </p:nvSpPr>
            <p:spPr bwMode="auto">
              <a:xfrm flipH="1">
                <a:off x="4177" y="993"/>
                <a:ext cx="44" cy="0"/>
              </a:xfrm>
              <a:prstGeom prst="line">
                <a:avLst/>
              </a:prstGeom>
              <a:noFill/>
              <a:ln w="12700">
                <a:solidFill>
                  <a:srgbClr val="111111"/>
                </a:solidFill>
                <a:round/>
                <a:headEnd type="none" w="sm" len="sm"/>
                <a:tailEnd type="none" w="sm" len="sm"/>
              </a:ln>
            </p:spPr>
            <p:txBody>
              <a:bodyPr wrap="none" anchor="ctr"/>
              <a:lstStyle/>
              <a:p>
                <a:endParaRPr lang="zh-CN" altLang="en-US"/>
              </a:p>
            </p:txBody>
          </p:sp>
          <p:sp>
            <p:nvSpPr>
              <p:cNvPr id="72186" name="Freeform 3529"/>
              <p:cNvSpPr>
                <a:spLocks/>
              </p:cNvSpPr>
              <p:nvPr/>
            </p:nvSpPr>
            <p:spPr bwMode="auto">
              <a:xfrm>
                <a:off x="4184" y="986"/>
                <a:ext cx="274" cy="214"/>
              </a:xfrm>
              <a:custGeom>
                <a:avLst/>
                <a:gdLst>
                  <a:gd name="T0" fmla="*/ 14 w 274"/>
                  <a:gd name="T1" fmla="*/ 0 h 214"/>
                  <a:gd name="T2" fmla="*/ 0 w 274"/>
                  <a:gd name="T3" fmla="*/ 95 h 214"/>
                  <a:gd name="T4" fmla="*/ 212 w 274"/>
                  <a:gd name="T5" fmla="*/ 188 h 214"/>
                  <a:gd name="T6" fmla="*/ 273 w 274"/>
                  <a:gd name="T7" fmla="*/ 213 h 214"/>
                  <a:gd name="T8" fmla="*/ 0 60000 65536"/>
                  <a:gd name="T9" fmla="*/ 0 60000 65536"/>
                  <a:gd name="T10" fmla="*/ 0 60000 65536"/>
                  <a:gd name="T11" fmla="*/ 0 60000 65536"/>
                  <a:gd name="T12" fmla="*/ 0 w 274"/>
                  <a:gd name="T13" fmla="*/ 0 h 214"/>
                  <a:gd name="T14" fmla="*/ 274 w 274"/>
                  <a:gd name="T15" fmla="*/ 214 h 214"/>
                </a:gdLst>
                <a:ahLst/>
                <a:cxnLst>
                  <a:cxn ang="T8">
                    <a:pos x="T0" y="T1"/>
                  </a:cxn>
                  <a:cxn ang="T9">
                    <a:pos x="T2" y="T3"/>
                  </a:cxn>
                  <a:cxn ang="T10">
                    <a:pos x="T4" y="T5"/>
                  </a:cxn>
                  <a:cxn ang="T11">
                    <a:pos x="T6" y="T7"/>
                  </a:cxn>
                </a:cxnLst>
                <a:rect l="T12" t="T13" r="T14" b="T15"/>
                <a:pathLst>
                  <a:path w="274" h="214">
                    <a:moveTo>
                      <a:pt x="14" y="0"/>
                    </a:moveTo>
                    <a:lnTo>
                      <a:pt x="0" y="95"/>
                    </a:lnTo>
                    <a:lnTo>
                      <a:pt x="212" y="188"/>
                    </a:lnTo>
                    <a:lnTo>
                      <a:pt x="273" y="213"/>
                    </a:lnTo>
                  </a:path>
                </a:pathLst>
              </a:custGeom>
              <a:noFill/>
              <a:ln w="12700" cap="rnd">
                <a:solidFill>
                  <a:srgbClr val="111111"/>
                </a:solidFill>
                <a:round/>
                <a:headEnd type="none" w="sm" len="sm"/>
                <a:tailEnd type="none" w="sm" len="sm"/>
              </a:ln>
            </p:spPr>
            <p:txBody>
              <a:bodyPr/>
              <a:lstStyle/>
              <a:p>
                <a:endParaRPr lang="zh-CN" altLang="en-US"/>
              </a:p>
            </p:txBody>
          </p:sp>
          <p:sp>
            <p:nvSpPr>
              <p:cNvPr id="72187" name="Freeform 3530"/>
              <p:cNvSpPr>
                <a:spLocks/>
              </p:cNvSpPr>
              <p:nvPr/>
            </p:nvSpPr>
            <p:spPr bwMode="auto">
              <a:xfrm>
                <a:off x="4287" y="1000"/>
                <a:ext cx="25" cy="78"/>
              </a:xfrm>
              <a:custGeom>
                <a:avLst/>
                <a:gdLst>
                  <a:gd name="T0" fmla="*/ 22 w 25"/>
                  <a:gd name="T1" fmla="*/ 26 h 78"/>
                  <a:gd name="T2" fmla="*/ 0 w 25"/>
                  <a:gd name="T3" fmla="*/ 14 h 78"/>
                  <a:gd name="T4" fmla="*/ 0 w 25"/>
                  <a:gd name="T5" fmla="*/ 0 h 78"/>
                  <a:gd name="T6" fmla="*/ 0 w 25"/>
                  <a:gd name="T7" fmla="*/ 26 h 78"/>
                  <a:gd name="T8" fmla="*/ 0 w 25"/>
                  <a:gd name="T9" fmla="*/ 77 h 78"/>
                  <a:gd name="T10" fmla="*/ 0 w 25"/>
                  <a:gd name="T11" fmla="*/ 26 h 78"/>
                  <a:gd name="T12" fmla="*/ 22 w 25"/>
                  <a:gd name="T13" fmla="*/ 26 h 78"/>
                  <a:gd name="T14" fmla="*/ 24 w 25"/>
                  <a:gd name="T15" fmla="*/ 50 h 78"/>
                  <a:gd name="T16" fmla="*/ 22 w 25"/>
                  <a:gd name="T17" fmla="*/ 26 h 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78"/>
                  <a:gd name="T29" fmla="*/ 25 w 25"/>
                  <a:gd name="T30" fmla="*/ 78 h 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78">
                    <a:moveTo>
                      <a:pt x="22" y="26"/>
                    </a:moveTo>
                    <a:lnTo>
                      <a:pt x="0" y="14"/>
                    </a:lnTo>
                    <a:lnTo>
                      <a:pt x="0" y="0"/>
                    </a:lnTo>
                    <a:lnTo>
                      <a:pt x="0" y="26"/>
                    </a:lnTo>
                    <a:lnTo>
                      <a:pt x="0" y="77"/>
                    </a:lnTo>
                    <a:lnTo>
                      <a:pt x="0" y="26"/>
                    </a:lnTo>
                    <a:lnTo>
                      <a:pt x="22" y="26"/>
                    </a:lnTo>
                    <a:lnTo>
                      <a:pt x="24" y="50"/>
                    </a:lnTo>
                    <a:lnTo>
                      <a:pt x="22" y="26"/>
                    </a:lnTo>
                  </a:path>
                </a:pathLst>
              </a:custGeom>
              <a:solidFill>
                <a:srgbClr val="111111"/>
              </a:solidFill>
              <a:ln w="12700" cap="rnd">
                <a:solidFill>
                  <a:srgbClr val="111111"/>
                </a:solidFill>
                <a:round/>
                <a:headEnd/>
                <a:tailEnd/>
              </a:ln>
            </p:spPr>
            <p:txBody>
              <a:bodyPr/>
              <a:lstStyle/>
              <a:p>
                <a:endParaRPr lang="zh-CN" altLang="en-US"/>
              </a:p>
            </p:txBody>
          </p:sp>
          <p:sp>
            <p:nvSpPr>
              <p:cNvPr id="72188" name="Freeform 3531"/>
              <p:cNvSpPr>
                <a:spLocks/>
              </p:cNvSpPr>
              <p:nvPr/>
            </p:nvSpPr>
            <p:spPr bwMode="auto">
              <a:xfrm>
                <a:off x="4275" y="1076"/>
                <a:ext cx="30" cy="46"/>
              </a:xfrm>
              <a:custGeom>
                <a:avLst/>
                <a:gdLst>
                  <a:gd name="T0" fmla="*/ 29 w 30"/>
                  <a:gd name="T1" fmla="*/ 0 h 46"/>
                  <a:gd name="T2" fmla="*/ 0 w 30"/>
                  <a:gd name="T3" fmla="*/ 8 h 46"/>
                  <a:gd name="T4" fmla="*/ 2 w 30"/>
                  <a:gd name="T5" fmla="*/ 45 h 46"/>
                  <a:gd name="T6" fmla="*/ 0 60000 65536"/>
                  <a:gd name="T7" fmla="*/ 0 60000 65536"/>
                  <a:gd name="T8" fmla="*/ 0 60000 65536"/>
                  <a:gd name="T9" fmla="*/ 0 w 30"/>
                  <a:gd name="T10" fmla="*/ 0 h 46"/>
                  <a:gd name="T11" fmla="*/ 30 w 30"/>
                  <a:gd name="T12" fmla="*/ 46 h 46"/>
                </a:gdLst>
                <a:ahLst/>
                <a:cxnLst>
                  <a:cxn ang="T6">
                    <a:pos x="T0" y="T1"/>
                  </a:cxn>
                  <a:cxn ang="T7">
                    <a:pos x="T2" y="T3"/>
                  </a:cxn>
                  <a:cxn ang="T8">
                    <a:pos x="T4" y="T5"/>
                  </a:cxn>
                </a:cxnLst>
                <a:rect l="T9" t="T10" r="T11" b="T12"/>
                <a:pathLst>
                  <a:path w="30" h="46">
                    <a:moveTo>
                      <a:pt x="29" y="0"/>
                    </a:moveTo>
                    <a:lnTo>
                      <a:pt x="0" y="8"/>
                    </a:lnTo>
                    <a:lnTo>
                      <a:pt x="2" y="45"/>
                    </a:lnTo>
                  </a:path>
                </a:pathLst>
              </a:custGeom>
              <a:noFill/>
              <a:ln w="12700" cap="rnd">
                <a:solidFill>
                  <a:srgbClr val="111111"/>
                </a:solidFill>
                <a:round/>
                <a:headEnd type="none" w="sm" len="sm"/>
                <a:tailEnd type="none" w="sm" len="sm"/>
              </a:ln>
            </p:spPr>
            <p:txBody>
              <a:bodyPr/>
              <a:lstStyle/>
              <a:p>
                <a:endParaRPr lang="zh-CN" altLang="en-US"/>
              </a:p>
            </p:txBody>
          </p:sp>
          <p:sp>
            <p:nvSpPr>
              <p:cNvPr id="72189" name="Line 3532"/>
              <p:cNvSpPr>
                <a:spLocks noChangeShapeType="1"/>
              </p:cNvSpPr>
              <p:nvPr/>
            </p:nvSpPr>
            <p:spPr bwMode="auto">
              <a:xfrm>
                <a:off x="4337" y="1142"/>
                <a:ext cx="91" cy="38"/>
              </a:xfrm>
              <a:prstGeom prst="line">
                <a:avLst/>
              </a:prstGeom>
              <a:noFill/>
              <a:ln w="12700">
                <a:solidFill>
                  <a:srgbClr val="111111"/>
                </a:solidFill>
                <a:round/>
                <a:headEnd type="none" w="sm" len="sm"/>
                <a:tailEnd type="none" w="sm" len="sm"/>
              </a:ln>
            </p:spPr>
            <p:txBody>
              <a:bodyPr wrap="none" anchor="ctr"/>
              <a:lstStyle/>
              <a:p>
                <a:endParaRPr lang="zh-CN" altLang="en-US"/>
              </a:p>
            </p:txBody>
          </p:sp>
          <p:sp>
            <p:nvSpPr>
              <p:cNvPr id="72190" name="Line 3533"/>
              <p:cNvSpPr>
                <a:spLocks noChangeShapeType="1"/>
              </p:cNvSpPr>
              <p:nvPr/>
            </p:nvSpPr>
            <p:spPr bwMode="auto">
              <a:xfrm>
                <a:off x="4230" y="1062"/>
                <a:ext cx="27" cy="0"/>
              </a:xfrm>
              <a:prstGeom prst="line">
                <a:avLst/>
              </a:prstGeom>
              <a:noFill/>
              <a:ln w="9525">
                <a:noFill/>
                <a:round/>
                <a:headEnd type="none" w="sm" len="sm"/>
                <a:tailEnd type="none" w="sm" len="sm"/>
              </a:ln>
            </p:spPr>
            <p:txBody>
              <a:bodyPr wrap="none" anchor="ctr"/>
              <a:lstStyle/>
              <a:p>
                <a:endParaRPr lang="zh-CN" altLang="en-US"/>
              </a:p>
            </p:txBody>
          </p:sp>
          <p:sp>
            <p:nvSpPr>
              <p:cNvPr id="72191" name="Freeform 3534"/>
              <p:cNvSpPr>
                <a:spLocks/>
              </p:cNvSpPr>
              <p:nvPr/>
            </p:nvSpPr>
            <p:spPr bwMode="auto">
              <a:xfrm>
                <a:off x="4230" y="1057"/>
                <a:ext cx="46" cy="25"/>
              </a:xfrm>
              <a:custGeom>
                <a:avLst/>
                <a:gdLst>
                  <a:gd name="T0" fmla="*/ 0 w 46"/>
                  <a:gd name="T1" fmla="*/ 0 h 25"/>
                  <a:gd name="T2" fmla="*/ 0 w 46"/>
                  <a:gd name="T3" fmla="*/ 21 h 25"/>
                  <a:gd name="T4" fmla="*/ 45 w 46"/>
                  <a:gd name="T5" fmla="*/ 24 h 25"/>
                  <a:gd name="T6" fmla="*/ 45 w 46"/>
                  <a:gd name="T7" fmla="*/ 3 h 25"/>
                  <a:gd name="T8" fmla="*/ 0 w 46"/>
                  <a:gd name="T9" fmla="*/ 0 h 25"/>
                  <a:gd name="T10" fmla="*/ 0 60000 65536"/>
                  <a:gd name="T11" fmla="*/ 0 60000 65536"/>
                  <a:gd name="T12" fmla="*/ 0 60000 65536"/>
                  <a:gd name="T13" fmla="*/ 0 60000 65536"/>
                  <a:gd name="T14" fmla="*/ 0 60000 65536"/>
                  <a:gd name="T15" fmla="*/ 0 w 46"/>
                  <a:gd name="T16" fmla="*/ 0 h 25"/>
                  <a:gd name="T17" fmla="*/ 46 w 46"/>
                  <a:gd name="T18" fmla="*/ 25 h 25"/>
                </a:gdLst>
                <a:ahLst/>
                <a:cxnLst>
                  <a:cxn ang="T10">
                    <a:pos x="T0" y="T1"/>
                  </a:cxn>
                  <a:cxn ang="T11">
                    <a:pos x="T2" y="T3"/>
                  </a:cxn>
                  <a:cxn ang="T12">
                    <a:pos x="T4" y="T5"/>
                  </a:cxn>
                  <a:cxn ang="T13">
                    <a:pos x="T6" y="T7"/>
                  </a:cxn>
                  <a:cxn ang="T14">
                    <a:pos x="T8" y="T9"/>
                  </a:cxn>
                </a:cxnLst>
                <a:rect l="T15" t="T16" r="T17" b="T18"/>
                <a:pathLst>
                  <a:path w="46" h="25">
                    <a:moveTo>
                      <a:pt x="0" y="0"/>
                    </a:moveTo>
                    <a:lnTo>
                      <a:pt x="0" y="21"/>
                    </a:lnTo>
                    <a:lnTo>
                      <a:pt x="45" y="24"/>
                    </a:lnTo>
                    <a:lnTo>
                      <a:pt x="45" y="3"/>
                    </a:lnTo>
                    <a:lnTo>
                      <a:pt x="0" y="0"/>
                    </a:lnTo>
                  </a:path>
                </a:pathLst>
              </a:custGeom>
              <a:noFill/>
              <a:ln w="12700" cap="rnd">
                <a:solidFill>
                  <a:srgbClr val="111111"/>
                </a:solidFill>
                <a:round/>
                <a:headEnd/>
                <a:tailEnd/>
              </a:ln>
            </p:spPr>
            <p:txBody>
              <a:bodyPr/>
              <a:lstStyle/>
              <a:p>
                <a:endParaRPr lang="zh-CN" altLang="en-US"/>
              </a:p>
            </p:txBody>
          </p:sp>
        </p:grpSp>
        <p:grpSp>
          <p:nvGrpSpPr>
            <p:cNvPr id="33" name="Group 3535"/>
            <p:cNvGrpSpPr>
              <a:grpSpLocks/>
            </p:cNvGrpSpPr>
            <p:nvPr/>
          </p:nvGrpSpPr>
          <p:grpSpPr bwMode="auto">
            <a:xfrm>
              <a:off x="4747" y="2632"/>
              <a:ext cx="344" cy="157"/>
              <a:chOff x="4796" y="1571"/>
              <a:chExt cx="560" cy="204"/>
            </a:xfrm>
          </p:grpSpPr>
          <p:sp>
            <p:nvSpPr>
              <p:cNvPr id="72036" name="Freeform 3536"/>
              <p:cNvSpPr>
                <a:spLocks/>
              </p:cNvSpPr>
              <p:nvPr/>
            </p:nvSpPr>
            <p:spPr bwMode="auto">
              <a:xfrm>
                <a:off x="4820" y="1670"/>
                <a:ext cx="124" cy="50"/>
              </a:xfrm>
              <a:custGeom>
                <a:avLst/>
                <a:gdLst>
                  <a:gd name="T0" fmla="*/ 119 w 124"/>
                  <a:gd name="T1" fmla="*/ 21 h 50"/>
                  <a:gd name="T2" fmla="*/ 23 w 124"/>
                  <a:gd name="T3" fmla="*/ 0 h 50"/>
                  <a:gd name="T4" fmla="*/ 21 w 124"/>
                  <a:gd name="T5" fmla="*/ 0 h 50"/>
                  <a:gd name="T6" fmla="*/ 17 w 124"/>
                  <a:gd name="T7" fmla="*/ 1 h 50"/>
                  <a:gd name="T8" fmla="*/ 15 w 124"/>
                  <a:gd name="T9" fmla="*/ 1 h 50"/>
                  <a:gd name="T10" fmla="*/ 11 w 124"/>
                  <a:gd name="T11" fmla="*/ 1 h 50"/>
                  <a:gd name="T12" fmla="*/ 7 w 124"/>
                  <a:gd name="T13" fmla="*/ 3 h 50"/>
                  <a:gd name="T14" fmla="*/ 3 w 124"/>
                  <a:gd name="T15" fmla="*/ 3 h 50"/>
                  <a:gd name="T16" fmla="*/ 1 w 124"/>
                  <a:gd name="T17" fmla="*/ 3 h 50"/>
                  <a:gd name="T18" fmla="*/ 0 w 124"/>
                  <a:gd name="T19" fmla="*/ 5 h 50"/>
                  <a:gd name="T20" fmla="*/ 113 w 124"/>
                  <a:gd name="T21" fmla="*/ 45 h 50"/>
                  <a:gd name="T22" fmla="*/ 123 w 124"/>
                  <a:gd name="T23" fmla="*/ 49 h 50"/>
                  <a:gd name="T24" fmla="*/ 119 w 124"/>
                  <a:gd name="T25" fmla="*/ 21 h 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4"/>
                  <a:gd name="T40" fmla="*/ 0 h 50"/>
                  <a:gd name="T41" fmla="*/ 124 w 124"/>
                  <a:gd name="T42" fmla="*/ 50 h 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4" h="50">
                    <a:moveTo>
                      <a:pt x="119" y="21"/>
                    </a:moveTo>
                    <a:lnTo>
                      <a:pt x="23" y="0"/>
                    </a:lnTo>
                    <a:lnTo>
                      <a:pt x="21" y="0"/>
                    </a:lnTo>
                    <a:lnTo>
                      <a:pt x="17" y="1"/>
                    </a:lnTo>
                    <a:lnTo>
                      <a:pt x="15" y="1"/>
                    </a:lnTo>
                    <a:lnTo>
                      <a:pt x="11" y="1"/>
                    </a:lnTo>
                    <a:lnTo>
                      <a:pt x="7" y="3"/>
                    </a:lnTo>
                    <a:lnTo>
                      <a:pt x="3" y="3"/>
                    </a:lnTo>
                    <a:lnTo>
                      <a:pt x="1" y="3"/>
                    </a:lnTo>
                    <a:lnTo>
                      <a:pt x="0" y="5"/>
                    </a:lnTo>
                    <a:lnTo>
                      <a:pt x="113" y="45"/>
                    </a:lnTo>
                    <a:lnTo>
                      <a:pt x="123" y="49"/>
                    </a:lnTo>
                    <a:lnTo>
                      <a:pt x="119" y="21"/>
                    </a:lnTo>
                  </a:path>
                </a:pathLst>
              </a:custGeom>
              <a:solidFill>
                <a:srgbClr val="FFFFCC"/>
              </a:solidFill>
              <a:ln w="9525" cap="rnd">
                <a:noFill/>
                <a:round/>
                <a:headEnd/>
                <a:tailEnd/>
              </a:ln>
            </p:spPr>
            <p:txBody>
              <a:bodyPr/>
              <a:lstStyle/>
              <a:p>
                <a:endParaRPr lang="zh-CN" altLang="en-US"/>
              </a:p>
            </p:txBody>
          </p:sp>
          <p:sp>
            <p:nvSpPr>
              <p:cNvPr id="72037" name="Freeform 3537"/>
              <p:cNvSpPr>
                <a:spLocks/>
              </p:cNvSpPr>
              <p:nvPr/>
            </p:nvSpPr>
            <p:spPr bwMode="auto">
              <a:xfrm>
                <a:off x="4820" y="1670"/>
                <a:ext cx="130" cy="56"/>
              </a:xfrm>
              <a:custGeom>
                <a:avLst/>
                <a:gdLst>
                  <a:gd name="T0" fmla="*/ 125 w 130"/>
                  <a:gd name="T1" fmla="*/ 23 h 56"/>
                  <a:gd name="T2" fmla="*/ 23 w 130"/>
                  <a:gd name="T3" fmla="*/ 0 h 56"/>
                  <a:gd name="T4" fmla="*/ 19 w 130"/>
                  <a:gd name="T5" fmla="*/ 1 h 56"/>
                  <a:gd name="T6" fmla="*/ 17 w 130"/>
                  <a:gd name="T7" fmla="*/ 1 h 56"/>
                  <a:gd name="T8" fmla="*/ 11 w 130"/>
                  <a:gd name="T9" fmla="*/ 1 h 56"/>
                  <a:gd name="T10" fmla="*/ 7 w 130"/>
                  <a:gd name="T11" fmla="*/ 3 h 56"/>
                  <a:gd name="T12" fmla="*/ 3 w 130"/>
                  <a:gd name="T13" fmla="*/ 5 h 56"/>
                  <a:gd name="T14" fmla="*/ 1 w 130"/>
                  <a:gd name="T15" fmla="*/ 5 h 56"/>
                  <a:gd name="T16" fmla="*/ 0 w 130"/>
                  <a:gd name="T17" fmla="*/ 7 h 56"/>
                  <a:gd name="T18" fmla="*/ 119 w 130"/>
                  <a:gd name="T19" fmla="*/ 51 h 56"/>
                  <a:gd name="T20" fmla="*/ 129 w 130"/>
                  <a:gd name="T21" fmla="*/ 55 h 56"/>
                  <a:gd name="T22" fmla="*/ 125 w 130"/>
                  <a:gd name="T23" fmla="*/ 23 h 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0"/>
                  <a:gd name="T37" fmla="*/ 0 h 56"/>
                  <a:gd name="T38" fmla="*/ 130 w 130"/>
                  <a:gd name="T39" fmla="*/ 56 h 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0" h="56">
                    <a:moveTo>
                      <a:pt x="125" y="23"/>
                    </a:moveTo>
                    <a:lnTo>
                      <a:pt x="23" y="0"/>
                    </a:lnTo>
                    <a:lnTo>
                      <a:pt x="19" y="1"/>
                    </a:lnTo>
                    <a:lnTo>
                      <a:pt x="17" y="1"/>
                    </a:lnTo>
                    <a:lnTo>
                      <a:pt x="11" y="1"/>
                    </a:lnTo>
                    <a:lnTo>
                      <a:pt x="7" y="3"/>
                    </a:lnTo>
                    <a:lnTo>
                      <a:pt x="3" y="5"/>
                    </a:lnTo>
                    <a:lnTo>
                      <a:pt x="1" y="5"/>
                    </a:lnTo>
                    <a:lnTo>
                      <a:pt x="0" y="7"/>
                    </a:lnTo>
                    <a:lnTo>
                      <a:pt x="119" y="51"/>
                    </a:lnTo>
                    <a:lnTo>
                      <a:pt x="129" y="55"/>
                    </a:lnTo>
                    <a:lnTo>
                      <a:pt x="125" y="23"/>
                    </a:lnTo>
                  </a:path>
                </a:pathLst>
              </a:custGeom>
              <a:solidFill>
                <a:srgbClr val="969696"/>
              </a:solidFill>
              <a:ln w="12700" cap="rnd">
                <a:solidFill>
                  <a:srgbClr val="000000"/>
                </a:solidFill>
                <a:round/>
                <a:headEnd/>
                <a:tailEnd/>
              </a:ln>
            </p:spPr>
            <p:txBody>
              <a:bodyPr/>
              <a:lstStyle/>
              <a:p>
                <a:endParaRPr lang="zh-CN" altLang="en-US"/>
              </a:p>
            </p:txBody>
          </p:sp>
          <p:sp>
            <p:nvSpPr>
              <p:cNvPr id="72038" name="Freeform 3538"/>
              <p:cNvSpPr>
                <a:spLocks/>
              </p:cNvSpPr>
              <p:nvPr/>
            </p:nvSpPr>
            <p:spPr bwMode="auto">
              <a:xfrm>
                <a:off x="5301" y="1751"/>
                <a:ext cx="17" cy="17"/>
              </a:xfrm>
              <a:custGeom>
                <a:avLst/>
                <a:gdLst>
                  <a:gd name="T0" fmla="*/ 0 w 17"/>
                  <a:gd name="T1" fmla="*/ 0 h 17"/>
                  <a:gd name="T2" fmla="*/ 2 w 17"/>
                  <a:gd name="T3" fmla="*/ 12 h 17"/>
                  <a:gd name="T4" fmla="*/ 6 w 17"/>
                  <a:gd name="T5" fmla="*/ 16 h 17"/>
                  <a:gd name="T6" fmla="*/ 10 w 17"/>
                  <a:gd name="T7" fmla="*/ 16 h 17"/>
                  <a:gd name="T8" fmla="*/ 12 w 17"/>
                  <a:gd name="T9" fmla="*/ 12 h 17"/>
                  <a:gd name="T10" fmla="*/ 16 w 17"/>
                  <a:gd name="T11" fmla="*/ 12 h 17"/>
                  <a:gd name="T12" fmla="*/ 0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0"/>
                    </a:moveTo>
                    <a:lnTo>
                      <a:pt x="2" y="12"/>
                    </a:lnTo>
                    <a:lnTo>
                      <a:pt x="6" y="16"/>
                    </a:lnTo>
                    <a:lnTo>
                      <a:pt x="10" y="16"/>
                    </a:lnTo>
                    <a:lnTo>
                      <a:pt x="12" y="12"/>
                    </a:lnTo>
                    <a:lnTo>
                      <a:pt x="16" y="12"/>
                    </a:lnTo>
                    <a:lnTo>
                      <a:pt x="0" y="0"/>
                    </a:lnTo>
                  </a:path>
                </a:pathLst>
              </a:custGeom>
              <a:solidFill>
                <a:srgbClr val="FFFFCC"/>
              </a:solidFill>
              <a:ln w="9525" cap="rnd">
                <a:noFill/>
                <a:round/>
                <a:headEnd/>
                <a:tailEnd/>
              </a:ln>
            </p:spPr>
            <p:txBody>
              <a:bodyPr/>
              <a:lstStyle/>
              <a:p>
                <a:endParaRPr lang="zh-CN" altLang="en-US"/>
              </a:p>
            </p:txBody>
          </p:sp>
          <p:sp>
            <p:nvSpPr>
              <p:cNvPr id="72039" name="Freeform 3539"/>
              <p:cNvSpPr>
                <a:spLocks/>
              </p:cNvSpPr>
              <p:nvPr/>
            </p:nvSpPr>
            <p:spPr bwMode="auto">
              <a:xfrm>
                <a:off x="5301" y="1751"/>
                <a:ext cx="19" cy="17"/>
              </a:xfrm>
              <a:custGeom>
                <a:avLst/>
                <a:gdLst>
                  <a:gd name="T0" fmla="*/ 0 w 19"/>
                  <a:gd name="T1" fmla="*/ 0 h 17"/>
                  <a:gd name="T2" fmla="*/ 3 w 19"/>
                  <a:gd name="T3" fmla="*/ 12 h 17"/>
                  <a:gd name="T4" fmla="*/ 7 w 19"/>
                  <a:gd name="T5" fmla="*/ 16 h 17"/>
                  <a:gd name="T6" fmla="*/ 11 w 19"/>
                  <a:gd name="T7" fmla="*/ 16 h 17"/>
                  <a:gd name="T8" fmla="*/ 13 w 19"/>
                  <a:gd name="T9" fmla="*/ 12 h 17"/>
                  <a:gd name="T10" fmla="*/ 18 w 19"/>
                  <a:gd name="T11" fmla="*/ 10 h 17"/>
                  <a:gd name="T12" fmla="*/ 0 w 19"/>
                  <a:gd name="T13" fmla="*/ 0 h 17"/>
                  <a:gd name="T14" fmla="*/ 0 60000 65536"/>
                  <a:gd name="T15" fmla="*/ 0 60000 65536"/>
                  <a:gd name="T16" fmla="*/ 0 60000 65536"/>
                  <a:gd name="T17" fmla="*/ 0 60000 65536"/>
                  <a:gd name="T18" fmla="*/ 0 60000 65536"/>
                  <a:gd name="T19" fmla="*/ 0 60000 65536"/>
                  <a:gd name="T20" fmla="*/ 0 60000 65536"/>
                  <a:gd name="T21" fmla="*/ 0 w 19"/>
                  <a:gd name="T22" fmla="*/ 0 h 17"/>
                  <a:gd name="T23" fmla="*/ 19 w 19"/>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7">
                    <a:moveTo>
                      <a:pt x="0" y="0"/>
                    </a:moveTo>
                    <a:lnTo>
                      <a:pt x="3" y="12"/>
                    </a:lnTo>
                    <a:lnTo>
                      <a:pt x="7" y="16"/>
                    </a:lnTo>
                    <a:lnTo>
                      <a:pt x="11" y="16"/>
                    </a:lnTo>
                    <a:lnTo>
                      <a:pt x="13" y="12"/>
                    </a:lnTo>
                    <a:lnTo>
                      <a:pt x="18" y="10"/>
                    </a:lnTo>
                    <a:lnTo>
                      <a:pt x="0" y="0"/>
                    </a:lnTo>
                  </a:path>
                </a:pathLst>
              </a:custGeom>
              <a:solidFill>
                <a:srgbClr val="FFFFCC"/>
              </a:solidFill>
              <a:ln w="12700" cap="rnd">
                <a:solidFill>
                  <a:srgbClr val="000000"/>
                </a:solidFill>
                <a:round/>
                <a:headEnd/>
                <a:tailEnd/>
              </a:ln>
            </p:spPr>
            <p:txBody>
              <a:bodyPr/>
              <a:lstStyle/>
              <a:p>
                <a:endParaRPr lang="zh-CN" altLang="en-US"/>
              </a:p>
            </p:txBody>
          </p:sp>
          <p:sp>
            <p:nvSpPr>
              <p:cNvPr id="72040" name="Freeform 3540"/>
              <p:cNvSpPr>
                <a:spLocks/>
              </p:cNvSpPr>
              <p:nvPr/>
            </p:nvSpPr>
            <p:spPr bwMode="auto">
              <a:xfrm>
                <a:off x="5325" y="1729"/>
                <a:ext cx="26" cy="17"/>
              </a:xfrm>
              <a:custGeom>
                <a:avLst/>
                <a:gdLst>
                  <a:gd name="T0" fmla="*/ 13 w 26"/>
                  <a:gd name="T1" fmla="*/ 0 h 17"/>
                  <a:gd name="T2" fmla="*/ 15 w 26"/>
                  <a:gd name="T3" fmla="*/ 0 h 17"/>
                  <a:gd name="T4" fmla="*/ 17 w 26"/>
                  <a:gd name="T5" fmla="*/ 0 h 17"/>
                  <a:gd name="T6" fmla="*/ 19 w 26"/>
                  <a:gd name="T7" fmla="*/ 1 h 17"/>
                  <a:gd name="T8" fmla="*/ 23 w 26"/>
                  <a:gd name="T9" fmla="*/ 1 h 17"/>
                  <a:gd name="T10" fmla="*/ 23 w 26"/>
                  <a:gd name="T11" fmla="*/ 3 h 17"/>
                  <a:gd name="T12" fmla="*/ 23 w 26"/>
                  <a:gd name="T13" fmla="*/ 7 h 17"/>
                  <a:gd name="T14" fmla="*/ 25 w 26"/>
                  <a:gd name="T15" fmla="*/ 9 h 17"/>
                  <a:gd name="T16" fmla="*/ 25 w 26"/>
                  <a:gd name="T17" fmla="*/ 11 h 17"/>
                  <a:gd name="T18" fmla="*/ 23 w 26"/>
                  <a:gd name="T19" fmla="*/ 15 h 17"/>
                  <a:gd name="T20" fmla="*/ 23 w 26"/>
                  <a:gd name="T21" fmla="*/ 16 h 17"/>
                  <a:gd name="T22" fmla="*/ 13 w 26"/>
                  <a:gd name="T23" fmla="*/ 13 h 17"/>
                  <a:gd name="T24" fmla="*/ 0 w 26"/>
                  <a:gd name="T25" fmla="*/ 7 h 17"/>
                  <a:gd name="T26" fmla="*/ 13 w 26"/>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17"/>
                  <a:gd name="T44" fmla="*/ 26 w 26"/>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17">
                    <a:moveTo>
                      <a:pt x="13" y="0"/>
                    </a:moveTo>
                    <a:lnTo>
                      <a:pt x="15" y="0"/>
                    </a:lnTo>
                    <a:lnTo>
                      <a:pt x="17" y="0"/>
                    </a:lnTo>
                    <a:lnTo>
                      <a:pt x="19" y="1"/>
                    </a:lnTo>
                    <a:lnTo>
                      <a:pt x="23" y="1"/>
                    </a:lnTo>
                    <a:lnTo>
                      <a:pt x="23" y="3"/>
                    </a:lnTo>
                    <a:lnTo>
                      <a:pt x="23" y="7"/>
                    </a:lnTo>
                    <a:lnTo>
                      <a:pt x="25" y="9"/>
                    </a:lnTo>
                    <a:lnTo>
                      <a:pt x="25" y="11"/>
                    </a:lnTo>
                    <a:lnTo>
                      <a:pt x="23" y="15"/>
                    </a:lnTo>
                    <a:lnTo>
                      <a:pt x="23" y="16"/>
                    </a:lnTo>
                    <a:lnTo>
                      <a:pt x="13" y="13"/>
                    </a:lnTo>
                    <a:lnTo>
                      <a:pt x="0" y="7"/>
                    </a:lnTo>
                    <a:lnTo>
                      <a:pt x="13" y="0"/>
                    </a:lnTo>
                  </a:path>
                </a:pathLst>
              </a:custGeom>
              <a:solidFill>
                <a:srgbClr val="FFFFCC"/>
              </a:solidFill>
              <a:ln w="9525" cap="rnd">
                <a:noFill/>
                <a:round/>
                <a:headEnd/>
                <a:tailEnd/>
              </a:ln>
            </p:spPr>
            <p:txBody>
              <a:bodyPr/>
              <a:lstStyle/>
              <a:p>
                <a:endParaRPr lang="zh-CN" altLang="en-US"/>
              </a:p>
            </p:txBody>
          </p:sp>
          <p:sp>
            <p:nvSpPr>
              <p:cNvPr id="72041" name="Freeform 3541"/>
              <p:cNvSpPr>
                <a:spLocks/>
              </p:cNvSpPr>
              <p:nvPr/>
            </p:nvSpPr>
            <p:spPr bwMode="auto">
              <a:xfrm>
                <a:off x="5325" y="1729"/>
                <a:ext cx="31" cy="23"/>
              </a:xfrm>
              <a:custGeom>
                <a:avLst/>
                <a:gdLst>
                  <a:gd name="T0" fmla="*/ 16 w 31"/>
                  <a:gd name="T1" fmla="*/ 0 h 23"/>
                  <a:gd name="T2" fmla="*/ 18 w 31"/>
                  <a:gd name="T3" fmla="*/ 0 h 23"/>
                  <a:gd name="T4" fmla="*/ 20 w 31"/>
                  <a:gd name="T5" fmla="*/ 0 h 23"/>
                  <a:gd name="T6" fmla="*/ 24 w 31"/>
                  <a:gd name="T7" fmla="*/ 1 h 23"/>
                  <a:gd name="T8" fmla="*/ 26 w 31"/>
                  <a:gd name="T9" fmla="*/ 3 h 23"/>
                  <a:gd name="T10" fmla="*/ 28 w 31"/>
                  <a:gd name="T11" fmla="*/ 5 h 23"/>
                  <a:gd name="T12" fmla="*/ 28 w 31"/>
                  <a:gd name="T13" fmla="*/ 9 h 23"/>
                  <a:gd name="T14" fmla="*/ 30 w 31"/>
                  <a:gd name="T15" fmla="*/ 11 h 23"/>
                  <a:gd name="T16" fmla="*/ 30 w 31"/>
                  <a:gd name="T17" fmla="*/ 15 h 23"/>
                  <a:gd name="T18" fmla="*/ 28 w 31"/>
                  <a:gd name="T19" fmla="*/ 20 h 23"/>
                  <a:gd name="T20" fmla="*/ 26 w 31"/>
                  <a:gd name="T21" fmla="*/ 22 h 23"/>
                  <a:gd name="T22" fmla="*/ 16 w 31"/>
                  <a:gd name="T23" fmla="*/ 16 h 23"/>
                  <a:gd name="T24" fmla="*/ 0 w 31"/>
                  <a:gd name="T25" fmla="*/ 9 h 23"/>
                  <a:gd name="T26" fmla="*/ 16 w 31"/>
                  <a:gd name="T27" fmla="*/ 0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1"/>
                  <a:gd name="T43" fmla="*/ 0 h 23"/>
                  <a:gd name="T44" fmla="*/ 31 w 31"/>
                  <a:gd name="T45" fmla="*/ 23 h 2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1" h="23">
                    <a:moveTo>
                      <a:pt x="16" y="0"/>
                    </a:moveTo>
                    <a:lnTo>
                      <a:pt x="18" y="0"/>
                    </a:lnTo>
                    <a:lnTo>
                      <a:pt x="20" y="0"/>
                    </a:lnTo>
                    <a:lnTo>
                      <a:pt x="24" y="1"/>
                    </a:lnTo>
                    <a:lnTo>
                      <a:pt x="26" y="3"/>
                    </a:lnTo>
                    <a:lnTo>
                      <a:pt x="28" y="5"/>
                    </a:lnTo>
                    <a:lnTo>
                      <a:pt x="28" y="9"/>
                    </a:lnTo>
                    <a:lnTo>
                      <a:pt x="30" y="11"/>
                    </a:lnTo>
                    <a:lnTo>
                      <a:pt x="30" y="15"/>
                    </a:lnTo>
                    <a:lnTo>
                      <a:pt x="28" y="20"/>
                    </a:lnTo>
                    <a:lnTo>
                      <a:pt x="26" y="22"/>
                    </a:lnTo>
                    <a:lnTo>
                      <a:pt x="16" y="16"/>
                    </a:lnTo>
                    <a:lnTo>
                      <a:pt x="0" y="9"/>
                    </a:lnTo>
                    <a:lnTo>
                      <a:pt x="16" y="0"/>
                    </a:lnTo>
                  </a:path>
                </a:pathLst>
              </a:custGeom>
              <a:solidFill>
                <a:srgbClr val="FFFFCC"/>
              </a:solidFill>
              <a:ln w="12700" cap="rnd">
                <a:solidFill>
                  <a:srgbClr val="000000"/>
                </a:solidFill>
                <a:round/>
                <a:headEnd/>
                <a:tailEnd/>
              </a:ln>
            </p:spPr>
            <p:txBody>
              <a:bodyPr/>
              <a:lstStyle/>
              <a:p>
                <a:endParaRPr lang="zh-CN" altLang="en-US"/>
              </a:p>
            </p:txBody>
          </p:sp>
          <p:sp>
            <p:nvSpPr>
              <p:cNvPr id="72042" name="Freeform 3542"/>
              <p:cNvSpPr>
                <a:spLocks/>
              </p:cNvSpPr>
              <p:nvPr/>
            </p:nvSpPr>
            <p:spPr bwMode="auto">
              <a:xfrm>
                <a:off x="5293" y="1710"/>
                <a:ext cx="22" cy="17"/>
              </a:xfrm>
              <a:custGeom>
                <a:avLst/>
                <a:gdLst>
                  <a:gd name="T0" fmla="*/ 11 w 22"/>
                  <a:gd name="T1" fmla="*/ 0 h 17"/>
                  <a:gd name="T2" fmla="*/ 13 w 22"/>
                  <a:gd name="T3" fmla="*/ 0 h 17"/>
                  <a:gd name="T4" fmla="*/ 17 w 22"/>
                  <a:gd name="T5" fmla="*/ 0 h 17"/>
                  <a:gd name="T6" fmla="*/ 19 w 22"/>
                  <a:gd name="T7" fmla="*/ 2 h 17"/>
                  <a:gd name="T8" fmla="*/ 21 w 22"/>
                  <a:gd name="T9" fmla="*/ 4 h 17"/>
                  <a:gd name="T10" fmla="*/ 21 w 22"/>
                  <a:gd name="T11" fmla="*/ 6 h 17"/>
                  <a:gd name="T12" fmla="*/ 21 w 22"/>
                  <a:gd name="T13" fmla="*/ 10 h 17"/>
                  <a:gd name="T14" fmla="*/ 21 w 22"/>
                  <a:gd name="T15" fmla="*/ 12 h 17"/>
                  <a:gd name="T16" fmla="*/ 19 w 22"/>
                  <a:gd name="T17" fmla="*/ 14 h 17"/>
                  <a:gd name="T18" fmla="*/ 13 w 22"/>
                  <a:gd name="T19" fmla="*/ 16 h 17"/>
                  <a:gd name="T20" fmla="*/ 3 w 22"/>
                  <a:gd name="T21" fmla="*/ 12 h 17"/>
                  <a:gd name="T22" fmla="*/ 0 w 22"/>
                  <a:gd name="T23" fmla="*/ 6 h 17"/>
                  <a:gd name="T24" fmla="*/ 3 w 22"/>
                  <a:gd name="T25" fmla="*/ 0 h 17"/>
                  <a:gd name="T26" fmla="*/ 11 w 22"/>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17"/>
                  <a:gd name="T44" fmla="*/ 22 w 22"/>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17">
                    <a:moveTo>
                      <a:pt x="11" y="0"/>
                    </a:moveTo>
                    <a:lnTo>
                      <a:pt x="13" y="0"/>
                    </a:lnTo>
                    <a:lnTo>
                      <a:pt x="17" y="0"/>
                    </a:lnTo>
                    <a:lnTo>
                      <a:pt x="19" y="2"/>
                    </a:lnTo>
                    <a:lnTo>
                      <a:pt x="21" y="4"/>
                    </a:lnTo>
                    <a:lnTo>
                      <a:pt x="21" y="6"/>
                    </a:lnTo>
                    <a:lnTo>
                      <a:pt x="21" y="10"/>
                    </a:lnTo>
                    <a:lnTo>
                      <a:pt x="21" y="12"/>
                    </a:lnTo>
                    <a:lnTo>
                      <a:pt x="19" y="14"/>
                    </a:lnTo>
                    <a:lnTo>
                      <a:pt x="13" y="16"/>
                    </a:lnTo>
                    <a:lnTo>
                      <a:pt x="3" y="12"/>
                    </a:lnTo>
                    <a:lnTo>
                      <a:pt x="0" y="6"/>
                    </a:lnTo>
                    <a:lnTo>
                      <a:pt x="3" y="0"/>
                    </a:lnTo>
                    <a:lnTo>
                      <a:pt x="11" y="0"/>
                    </a:lnTo>
                  </a:path>
                </a:pathLst>
              </a:custGeom>
              <a:solidFill>
                <a:srgbClr val="FFFFCC"/>
              </a:solidFill>
              <a:ln w="9525" cap="rnd">
                <a:noFill/>
                <a:round/>
                <a:headEnd/>
                <a:tailEnd/>
              </a:ln>
            </p:spPr>
            <p:txBody>
              <a:bodyPr/>
              <a:lstStyle/>
              <a:p>
                <a:endParaRPr lang="zh-CN" altLang="en-US"/>
              </a:p>
            </p:txBody>
          </p:sp>
          <p:sp>
            <p:nvSpPr>
              <p:cNvPr id="72043" name="Freeform 3543"/>
              <p:cNvSpPr>
                <a:spLocks/>
              </p:cNvSpPr>
              <p:nvPr/>
            </p:nvSpPr>
            <p:spPr bwMode="auto">
              <a:xfrm>
                <a:off x="5293" y="1710"/>
                <a:ext cx="27" cy="20"/>
              </a:xfrm>
              <a:custGeom>
                <a:avLst/>
                <a:gdLst>
                  <a:gd name="T0" fmla="*/ 15 w 27"/>
                  <a:gd name="T1" fmla="*/ 0 h 20"/>
                  <a:gd name="T2" fmla="*/ 17 w 27"/>
                  <a:gd name="T3" fmla="*/ 0 h 20"/>
                  <a:gd name="T4" fmla="*/ 21 w 27"/>
                  <a:gd name="T5" fmla="*/ 0 h 20"/>
                  <a:gd name="T6" fmla="*/ 25 w 27"/>
                  <a:gd name="T7" fmla="*/ 1 h 20"/>
                  <a:gd name="T8" fmla="*/ 26 w 27"/>
                  <a:gd name="T9" fmla="*/ 5 h 20"/>
                  <a:gd name="T10" fmla="*/ 26 w 27"/>
                  <a:gd name="T11" fmla="*/ 9 h 20"/>
                  <a:gd name="T12" fmla="*/ 26 w 27"/>
                  <a:gd name="T13" fmla="*/ 11 h 20"/>
                  <a:gd name="T14" fmla="*/ 26 w 27"/>
                  <a:gd name="T15" fmla="*/ 15 h 20"/>
                  <a:gd name="T16" fmla="*/ 25 w 27"/>
                  <a:gd name="T17" fmla="*/ 17 h 20"/>
                  <a:gd name="T18" fmla="*/ 17 w 27"/>
                  <a:gd name="T19" fmla="*/ 19 h 20"/>
                  <a:gd name="T20" fmla="*/ 3 w 27"/>
                  <a:gd name="T21" fmla="*/ 13 h 20"/>
                  <a:gd name="T22" fmla="*/ 0 w 27"/>
                  <a:gd name="T23" fmla="*/ 9 h 20"/>
                  <a:gd name="T24" fmla="*/ 3 w 27"/>
                  <a:gd name="T25" fmla="*/ 0 h 20"/>
                  <a:gd name="T26" fmla="*/ 15 w 27"/>
                  <a:gd name="T27" fmla="*/ 0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20"/>
                  <a:gd name="T44" fmla="*/ 27 w 27"/>
                  <a:gd name="T45" fmla="*/ 20 h 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20">
                    <a:moveTo>
                      <a:pt x="15" y="0"/>
                    </a:moveTo>
                    <a:lnTo>
                      <a:pt x="17" y="0"/>
                    </a:lnTo>
                    <a:lnTo>
                      <a:pt x="21" y="0"/>
                    </a:lnTo>
                    <a:lnTo>
                      <a:pt x="25" y="1"/>
                    </a:lnTo>
                    <a:lnTo>
                      <a:pt x="26" y="5"/>
                    </a:lnTo>
                    <a:lnTo>
                      <a:pt x="26" y="9"/>
                    </a:lnTo>
                    <a:lnTo>
                      <a:pt x="26" y="11"/>
                    </a:lnTo>
                    <a:lnTo>
                      <a:pt x="26" y="15"/>
                    </a:lnTo>
                    <a:lnTo>
                      <a:pt x="25" y="17"/>
                    </a:lnTo>
                    <a:lnTo>
                      <a:pt x="17" y="19"/>
                    </a:lnTo>
                    <a:lnTo>
                      <a:pt x="3" y="13"/>
                    </a:lnTo>
                    <a:lnTo>
                      <a:pt x="0" y="9"/>
                    </a:lnTo>
                    <a:lnTo>
                      <a:pt x="3" y="0"/>
                    </a:lnTo>
                    <a:lnTo>
                      <a:pt x="15" y="0"/>
                    </a:lnTo>
                  </a:path>
                </a:pathLst>
              </a:custGeom>
              <a:solidFill>
                <a:srgbClr val="FFFFCC"/>
              </a:solidFill>
              <a:ln w="12700" cap="rnd">
                <a:solidFill>
                  <a:srgbClr val="000000"/>
                </a:solidFill>
                <a:round/>
                <a:headEnd/>
                <a:tailEnd/>
              </a:ln>
            </p:spPr>
            <p:txBody>
              <a:bodyPr/>
              <a:lstStyle/>
              <a:p>
                <a:endParaRPr lang="zh-CN" altLang="en-US"/>
              </a:p>
            </p:txBody>
          </p:sp>
          <p:sp>
            <p:nvSpPr>
              <p:cNvPr id="72044" name="Freeform 3544"/>
              <p:cNvSpPr>
                <a:spLocks/>
              </p:cNvSpPr>
              <p:nvPr/>
            </p:nvSpPr>
            <p:spPr bwMode="auto">
              <a:xfrm>
                <a:off x="4967" y="1614"/>
                <a:ext cx="22" cy="17"/>
              </a:xfrm>
              <a:custGeom>
                <a:avLst/>
                <a:gdLst>
                  <a:gd name="T0" fmla="*/ 0 w 22"/>
                  <a:gd name="T1" fmla="*/ 4 h 17"/>
                  <a:gd name="T2" fmla="*/ 21 w 22"/>
                  <a:gd name="T3" fmla="*/ 16 h 17"/>
                  <a:gd name="T4" fmla="*/ 21 w 22"/>
                  <a:gd name="T5" fmla="*/ 12 h 17"/>
                  <a:gd name="T6" fmla="*/ 21 w 22"/>
                  <a:gd name="T7" fmla="*/ 8 h 17"/>
                  <a:gd name="T8" fmla="*/ 19 w 22"/>
                  <a:gd name="T9" fmla="*/ 0 h 17"/>
                  <a:gd name="T10" fmla="*/ 17 w 22"/>
                  <a:gd name="T11" fmla="*/ 0 h 17"/>
                  <a:gd name="T12" fmla="*/ 15 w 22"/>
                  <a:gd name="T13" fmla="*/ 0 h 17"/>
                  <a:gd name="T14" fmla="*/ 11 w 22"/>
                  <a:gd name="T15" fmla="*/ 0 h 17"/>
                  <a:gd name="T16" fmla="*/ 0 w 22"/>
                  <a:gd name="T17" fmla="*/ 4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17"/>
                  <a:gd name="T29" fmla="*/ 22 w 22"/>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17">
                    <a:moveTo>
                      <a:pt x="0" y="4"/>
                    </a:moveTo>
                    <a:lnTo>
                      <a:pt x="21" y="16"/>
                    </a:lnTo>
                    <a:lnTo>
                      <a:pt x="21" y="12"/>
                    </a:lnTo>
                    <a:lnTo>
                      <a:pt x="21" y="8"/>
                    </a:lnTo>
                    <a:lnTo>
                      <a:pt x="19" y="0"/>
                    </a:lnTo>
                    <a:lnTo>
                      <a:pt x="17" y="0"/>
                    </a:lnTo>
                    <a:lnTo>
                      <a:pt x="15" y="0"/>
                    </a:lnTo>
                    <a:lnTo>
                      <a:pt x="11" y="0"/>
                    </a:lnTo>
                    <a:lnTo>
                      <a:pt x="0" y="4"/>
                    </a:lnTo>
                  </a:path>
                </a:pathLst>
              </a:custGeom>
              <a:solidFill>
                <a:srgbClr val="FFFFCC"/>
              </a:solidFill>
              <a:ln w="9525" cap="rnd">
                <a:noFill/>
                <a:round/>
                <a:headEnd/>
                <a:tailEnd/>
              </a:ln>
            </p:spPr>
            <p:txBody>
              <a:bodyPr/>
              <a:lstStyle/>
              <a:p>
                <a:endParaRPr lang="zh-CN" altLang="en-US"/>
              </a:p>
            </p:txBody>
          </p:sp>
          <p:sp>
            <p:nvSpPr>
              <p:cNvPr id="72045" name="Freeform 3545"/>
              <p:cNvSpPr>
                <a:spLocks/>
              </p:cNvSpPr>
              <p:nvPr/>
            </p:nvSpPr>
            <p:spPr bwMode="auto">
              <a:xfrm>
                <a:off x="4967" y="1614"/>
                <a:ext cx="28" cy="17"/>
              </a:xfrm>
              <a:custGeom>
                <a:avLst/>
                <a:gdLst>
                  <a:gd name="T0" fmla="*/ 0 w 28"/>
                  <a:gd name="T1" fmla="*/ 4 h 17"/>
                  <a:gd name="T2" fmla="*/ 27 w 28"/>
                  <a:gd name="T3" fmla="*/ 16 h 17"/>
                  <a:gd name="T4" fmla="*/ 27 w 28"/>
                  <a:gd name="T5" fmla="*/ 12 h 17"/>
                  <a:gd name="T6" fmla="*/ 27 w 28"/>
                  <a:gd name="T7" fmla="*/ 8 h 17"/>
                  <a:gd name="T8" fmla="*/ 25 w 28"/>
                  <a:gd name="T9" fmla="*/ 2 h 17"/>
                  <a:gd name="T10" fmla="*/ 23 w 28"/>
                  <a:gd name="T11" fmla="*/ 0 h 17"/>
                  <a:gd name="T12" fmla="*/ 21 w 28"/>
                  <a:gd name="T13" fmla="*/ 0 h 17"/>
                  <a:gd name="T14" fmla="*/ 15 w 28"/>
                  <a:gd name="T15" fmla="*/ 0 h 17"/>
                  <a:gd name="T16" fmla="*/ 0 w 28"/>
                  <a:gd name="T17" fmla="*/ 4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7"/>
                  <a:gd name="T29" fmla="*/ 28 w 2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7">
                    <a:moveTo>
                      <a:pt x="0" y="4"/>
                    </a:moveTo>
                    <a:lnTo>
                      <a:pt x="27" y="16"/>
                    </a:lnTo>
                    <a:lnTo>
                      <a:pt x="27" y="12"/>
                    </a:lnTo>
                    <a:lnTo>
                      <a:pt x="27" y="8"/>
                    </a:lnTo>
                    <a:lnTo>
                      <a:pt x="25" y="2"/>
                    </a:lnTo>
                    <a:lnTo>
                      <a:pt x="23" y="0"/>
                    </a:lnTo>
                    <a:lnTo>
                      <a:pt x="21" y="0"/>
                    </a:lnTo>
                    <a:lnTo>
                      <a:pt x="15" y="0"/>
                    </a:lnTo>
                    <a:lnTo>
                      <a:pt x="0" y="4"/>
                    </a:lnTo>
                  </a:path>
                </a:pathLst>
              </a:custGeom>
              <a:solidFill>
                <a:srgbClr val="FFFFCC"/>
              </a:solidFill>
              <a:ln w="12700" cap="rnd">
                <a:solidFill>
                  <a:srgbClr val="000000"/>
                </a:solidFill>
                <a:round/>
                <a:headEnd/>
                <a:tailEnd/>
              </a:ln>
            </p:spPr>
            <p:txBody>
              <a:bodyPr/>
              <a:lstStyle/>
              <a:p>
                <a:endParaRPr lang="zh-CN" altLang="en-US"/>
              </a:p>
            </p:txBody>
          </p:sp>
          <p:sp>
            <p:nvSpPr>
              <p:cNvPr id="72046" name="Freeform 3546"/>
              <p:cNvSpPr>
                <a:spLocks/>
              </p:cNvSpPr>
              <p:nvPr/>
            </p:nvSpPr>
            <p:spPr bwMode="auto">
              <a:xfrm>
                <a:off x="4961" y="1610"/>
                <a:ext cx="20" cy="17"/>
              </a:xfrm>
              <a:custGeom>
                <a:avLst/>
                <a:gdLst>
                  <a:gd name="T0" fmla="*/ 0 w 20"/>
                  <a:gd name="T1" fmla="*/ 16 h 17"/>
                  <a:gd name="T2" fmla="*/ 1 w 20"/>
                  <a:gd name="T3" fmla="*/ 4 h 17"/>
                  <a:gd name="T4" fmla="*/ 11 w 20"/>
                  <a:gd name="T5" fmla="*/ 0 h 17"/>
                  <a:gd name="T6" fmla="*/ 15 w 20"/>
                  <a:gd name="T7" fmla="*/ 2 h 17"/>
                  <a:gd name="T8" fmla="*/ 17 w 20"/>
                  <a:gd name="T9" fmla="*/ 4 h 17"/>
                  <a:gd name="T10" fmla="*/ 19 w 20"/>
                  <a:gd name="T11" fmla="*/ 6 h 17"/>
                  <a:gd name="T12" fmla="*/ 7 w 20"/>
                  <a:gd name="T13" fmla="*/ 10 h 17"/>
                  <a:gd name="T14" fmla="*/ 0 w 20"/>
                  <a:gd name="T15" fmla="*/ 16 h 17"/>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17"/>
                  <a:gd name="T26" fmla="*/ 20 w 20"/>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17">
                    <a:moveTo>
                      <a:pt x="0" y="16"/>
                    </a:moveTo>
                    <a:lnTo>
                      <a:pt x="1" y="4"/>
                    </a:lnTo>
                    <a:lnTo>
                      <a:pt x="11" y="0"/>
                    </a:lnTo>
                    <a:lnTo>
                      <a:pt x="15" y="2"/>
                    </a:lnTo>
                    <a:lnTo>
                      <a:pt x="17" y="4"/>
                    </a:lnTo>
                    <a:lnTo>
                      <a:pt x="19" y="6"/>
                    </a:lnTo>
                    <a:lnTo>
                      <a:pt x="7" y="10"/>
                    </a:lnTo>
                    <a:lnTo>
                      <a:pt x="0" y="16"/>
                    </a:lnTo>
                  </a:path>
                </a:pathLst>
              </a:custGeom>
              <a:solidFill>
                <a:srgbClr val="FFFFCC"/>
              </a:solidFill>
              <a:ln w="9525" cap="rnd">
                <a:noFill/>
                <a:round/>
                <a:headEnd/>
                <a:tailEnd/>
              </a:ln>
            </p:spPr>
            <p:txBody>
              <a:bodyPr/>
              <a:lstStyle/>
              <a:p>
                <a:endParaRPr lang="zh-CN" altLang="en-US"/>
              </a:p>
            </p:txBody>
          </p:sp>
          <p:sp>
            <p:nvSpPr>
              <p:cNvPr id="72047" name="Freeform 3547"/>
              <p:cNvSpPr>
                <a:spLocks/>
              </p:cNvSpPr>
              <p:nvPr/>
            </p:nvSpPr>
            <p:spPr bwMode="auto">
              <a:xfrm>
                <a:off x="4961" y="1610"/>
                <a:ext cx="26" cy="17"/>
              </a:xfrm>
              <a:custGeom>
                <a:avLst/>
                <a:gdLst>
                  <a:gd name="T0" fmla="*/ 0 w 26"/>
                  <a:gd name="T1" fmla="*/ 16 h 17"/>
                  <a:gd name="T2" fmla="*/ 3 w 26"/>
                  <a:gd name="T3" fmla="*/ 4 h 17"/>
                  <a:gd name="T4" fmla="*/ 15 w 26"/>
                  <a:gd name="T5" fmla="*/ 0 h 17"/>
                  <a:gd name="T6" fmla="*/ 19 w 26"/>
                  <a:gd name="T7" fmla="*/ 2 h 17"/>
                  <a:gd name="T8" fmla="*/ 21 w 26"/>
                  <a:gd name="T9" fmla="*/ 4 h 17"/>
                  <a:gd name="T10" fmla="*/ 23 w 26"/>
                  <a:gd name="T11" fmla="*/ 4 h 17"/>
                  <a:gd name="T12" fmla="*/ 25 w 26"/>
                  <a:gd name="T13" fmla="*/ 6 h 17"/>
                  <a:gd name="T14" fmla="*/ 9 w 26"/>
                  <a:gd name="T15" fmla="*/ 8 h 17"/>
                  <a:gd name="T16" fmla="*/ 0 w 26"/>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17"/>
                  <a:gd name="T29" fmla="*/ 26 w 26"/>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17">
                    <a:moveTo>
                      <a:pt x="0" y="16"/>
                    </a:moveTo>
                    <a:lnTo>
                      <a:pt x="3" y="4"/>
                    </a:lnTo>
                    <a:lnTo>
                      <a:pt x="15" y="0"/>
                    </a:lnTo>
                    <a:lnTo>
                      <a:pt x="19" y="2"/>
                    </a:lnTo>
                    <a:lnTo>
                      <a:pt x="21" y="4"/>
                    </a:lnTo>
                    <a:lnTo>
                      <a:pt x="23" y="4"/>
                    </a:lnTo>
                    <a:lnTo>
                      <a:pt x="25" y="6"/>
                    </a:lnTo>
                    <a:lnTo>
                      <a:pt x="9" y="8"/>
                    </a:lnTo>
                    <a:lnTo>
                      <a:pt x="0" y="16"/>
                    </a:lnTo>
                  </a:path>
                </a:pathLst>
              </a:custGeom>
              <a:solidFill>
                <a:srgbClr val="FFFFCC"/>
              </a:solidFill>
              <a:ln w="12700" cap="rnd">
                <a:solidFill>
                  <a:srgbClr val="000000"/>
                </a:solidFill>
                <a:round/>
                <a:headEnd/>
                <a:tailEnd/>
              </a:ln>
            </p:spPr>
            <p:txBody>
              <a:bodyPr/>
              <a:lstStyle/>
              <a:p>
                <a:endParaRPr lang="zh-CN" altLang="en-US"/>
              </a:p>
            </p:txBody>
          </p:sp>
          <p:sp>
            <p:nvSpPr>
              <p:cNvPr id="72048" name="Freeform 3548"/>
              <p:cNvSpPr>
                <a:spLocks/>
              </p:cNvSpPr>
              <p:nvPr/>
            </p:nvSpPr>
            <p:spPr bwMode="auto">
              <a:xfrm>
                <a:off x="4796" y="1586"/>
                <a:ext cx="316" cy="76"/>
              </a:xfrm>
              <a:custGeom>
                <a:avLst/>
                <a:gdLst>
                  <a:gd name="T0" fmla="*/ 315 w 316"/>
                  <a:gd name="T1" fmla="*/ 58 h 76"/>
                  <a:gd name="T2" fmla="*/ 258 w 316"/>
                  <a:gd name="T3" fmla="*/ 47 h 76"/>
                  <a:gd name="T4" fmla="*/ 233 w 316"/>
                  <a:gd name="T5" fmla="*/ 43 h 76"/>
                  <a:gd name="T6" fmla="*/ 167 w 316"/>
                  <a:gd name="T7" fmla="*/ 29 h 76"/>
                  <a:gd name="T8" fmla="*/ 125 w 316"/>
                  <a:gd name="T9" fmla="*/ 18 h 76"/>
                  <a:gd name="T10" fmla="*/ 111 w 316"/>
                  <a:gd name="T11" fmla="*/ 13 h 76"/>
                  <a:gd name="T12" fmla="*/ 52 w 316"/>
                  <a:gd name="T13" fmla="*/ 0 h 76"/>
                  <a:gd name="T14" fmla="*/ 33 w 316"/>
                  <a:gd name="T15" fmla="*/ 0 h 76"/>
                  <a:gd name="T16" fmla="*/ 16 w 316"/>
                  <a:gd name="T17" fmla="*/ 0 h 76"/>
                  <a:gd name="T18" fmla="*/ 0 w 316"/>
                  <a:gd name="T19" fmla="*/ 3 h 76"/>
                  <a:gd name="T20" fmla="*/ 14 w 316"/>
                  <a:gd name="T21" fmla="*/ 3 h 76"/>
                  <a:gd name="T22" fmla="*/ 24 w 316"/>
                  <a:gd name="T23" fmla="*/ 3 h 76"/>
                  <a:gd name="T24" fmla="*/ 88 w 316"/>
                  <a:gd name="T25" fmla="*/ 25 h 76"/>
                  <a:gd name="T26" fmla="*/ 190 w 316"/>
                  <a:gd name="T27" fmla="*/ 60 h 76"/>
                  <a:gd name="T28" fmla="*/ 199 w 316"/>
                  <a:gd name="T29" fmla="*/ 61 h 76"/>
                  <a:gd name="T30" fmla="*/ 229 w 316"/>
                  <a:gd name="T31" fmla="*/ 73 h 76"/>
                  <a:gd name="T32" fmla="*/ 235 w 316"/>
                  <a:gd name="T33" fmla="*/ 75 h 76"/>
                  <a:gd name="T34" fmla="*/ 315 w 316"/>
                  <a:gd name="T35" fmla="*/ 58 h 7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16"/>
                  <a:gd name="T55" fmla="*/ 0 h 76"/>
                  <a:gd name="T56" fmla="*/ 316 w 316"/>
                  <a:gd name="T57" fmla="*/ 76 h 7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16" h="76">
                    <a:moveTo>
                      <a:pt x="315" y="58"/>
                    </a:moveTo>
                    <a:lnTo>
                      <a:pt x="258" y="47"/>
                    </a:lnTo>
                    <a:lnTo>
                      <a:pt x="233" y="43"/>
                    </a:lnTo>
                    <a:lnTo>
                      <a:pt x="167" y="29"/>
                    </a:lnTo>
                    <a:lnTo>
                      <a:pt x="125" y="18"/>
                    </a:lnTo>
                    <a:lnTo>
                      <a:pt x="111" y="13"/>
                    </a:lnTo>
                    <a:lnTo>
                      <a:pt x="52" y="0"/>
                    </a:lnTo>
                    <a:lnTo>
                      <a:pt x="33" y="0"/>
                    </a:lnTo>
                    <a:lnTo>
                      <a:pt x="16" y="0"/>
                    </a:lnTo>
                    <a:lnTo>
                      <a:pt x="0" y="3"/>
                    </a:lnTo>
                    <a:lnTo>
                      <a:pt x="14" y="3"/>
                    </a:lnTo>
                    <a:lnTo>
                      <a:pt x="24" y="3"/>
                    </a:lnTo>
                    <a:lnTo>
                      <a:pt x="88" y="25"/>
                    </a:lnTo>
                    <a:lnTo>
                      <a:pt x="190" y="60"/>
                    </a:lnTo>
                    <a:lnTo>
                      <a:pt x="199" y="61"/>
                    </a:lnTo>
                    <a:lnTo>
                      <a:pt x="229" y="73"/>
                    </a:lnTo>
                    <a:lnTo>
                      <a:pt x="235" y="75"/>
                    </a:lnTo>
                    <a:lnTo>
                      <a:pt x="315" y="58"/>
                    </a:lnTo>
                  </a:path>
                </a:pathLst>
              </a:custGeom>
              <a:solidFill>
                <a:srgbClr val="FFFFCC"/>
              </a:solidFill>
              <a:ln w="9525" cap="rnd">
                <a:noFill/>
                <a:round/>
                <a:headEnd/>
                <a:tailEnd/>
              </a:ln>
            </p:spPr>
            <p:txBody>
              <a:bodyPr/>
              <a:lstStyle/>
              <a:p>
                <a:endParaRPr lang="zh-CN" altLang="en-US"/>
              </a:p>
            </p:txBody>
          </p:sp>
          <p:sp>
            <p:nvSpPr>
              <p:cNvPr id="72049" name="Freeform 3549"/>
              <p:cNvSpPr>
                <a:spLocks/>
              </p:cNvSpPr>
              <p:nvPr/>
            </p:nvSpPr>
            <p:spPr bwMode="auto">
              <a:xfrm>
                <a:off x="4796" y="1586"/>
                <a:ext cx="321" cy="82"/>
              </a:xfrm>
              <a:custGeom>
                <a:avLst/>
                <a:gdLst>
                  <a:gd name="T0" fmla="*/ 320 w 321"/>
                  <a:gd name="T1" fmla="*/ 61 h 82"/>
                  <a:gd name="T2" fmla="*/ 264 w 321"/>
                  <a:gd name="T3" fmla="*/ 51 h 82"/>
                  <a:gd name="T4" fmla="*/ 237 w 321"/>
                  <a:gd name="T5" fmla="*/ 45 h 82"/>
                  <a:gd name="T6" fmla="*/ 171 w 321"/>
                  <a:gd name="T7" fmla="*/ 31 h 82"/>
                  <a:gd name="T8" fmla="*/ 127 w 321"/>
                  <a:gd name="T9" fmla="*/ 18 h 82"/>
                  <a:gd name="T10" fmla="*/ 113 w 321"/>
                  <a:gd name="T11" fmla="*/ 14 h 82"/>
                  <a:gd name="T12" fmla="*/ 52 w 321"/>
                  <a:gd name="T13" fmla="*/ 0 h 82"/>
                  <a:gd name="T14" fmla="*/ 33 w 321"/>
                  <a:gd name="T15" fmla="*/ 0 h 82"/>
                  <a:gd name="T16" fmla="*/ 16 w 321"/>
                  <a:gd name="T17" fmla="*/ 0 h 82"/>
                  <a:gd name="T18" fmla="*/ 0 w 321"/>
                  <a:gd name="T19" fmla="*/ 3 h 82"/>
                  <a:gd name="T20" fmla="*/ 14 w 321"/>
                  <a:gd name="T21" fmla="*/ 3 h 82"/>
                  <a:gd name="T22" fmla="*/ 24 w 321"/>
                  <a:gd name="T23" fmla="*/ 3 h 82"/>
                  <a:gd name="T24" fmla="*/ 90 w 321"/>
                  <a:gd name="T25" fmla="*/ 27 h 82"/>
                  <a:gd name="T26" fmla="*/ 194 w 321"/>
                  <a:gd name="T27" fmla="*/ 63 h 82"/>
                  <a:gd name="T28" fmla="*/ 203 w 321"/>
                  <a:gd name="T29" fmla="*/ 65 h 82"/>
                  <a:gd name="T30" fmla="*/ 233 w 321"/>
                  <a:gd name="T31" fmla="*/ 79 h 82"/>
                  <a:gd name="T32" fmla="*/ 239 w 321"/>
                  <a:gd name="T33" fmla="*/ 81 h 82"/>
                  <a:gd name="T34" fmla="*/ 320 w 321"/>
                  <a:gd name="T35" fmla="*/ 61 h 8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21"/>
                  <a:gd name="T55" fmla="*/ 0 h 82"/>
                  <a:gd name="T56" fmla="*/ 321 w 321"/>
                  <a:gd name="T57" fmla="*/ 82 h 8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21" h="82">
                    <a:moveTo>
                      <a:pt x="320" y="61"/>
                    </a:moveTo>
                    <a:lnTo>
                      <a:pt x="264" y="51"/>
                    </a:lnTo>
                    <a:lnTo>
                      <a:pt x="237" y="45"/>
                    </a:lnTo>
                    <a:lnTo>
                      <a:pt x="171" y="31"/>
                    </a:lnTo>
                    <a:lnTo>
                      <a:pt x="127" y="18"/>
                    </a:lnTo>
                    <a:lnTo>
                      <a:pt x="113" y="14"/>
                    </a:lnTo>
                    <a:lnTo>
                      <a:pt x="52" y="0"/>
                    </a:lnTo>
                    <a:lnTo>
                      <a:pt x="33" y="0"/>
                    </a:lnTo>
                    <a:lnTo>
                      <a:pt x="16" y="0"/>
                    </a:lnTo>
                    <a:lnTo>
                      <a:pt x="0" y="3"/>
                    </a:lnTo>
                    <a:lnTo>
                      <a:pt x="14" y="3"/>
                    </a:lnTo>
                    <a:lnTo>
                      <a:pt x="24" y="3"/>
                    </a:lnTo>
                    <a:lnTo>
                      <a:pt x="90" y="27"/>
                    </a:lnTo>
                    <a:lnTo>
                      <a:pt x="194" y="63"/>
                    </a:lnTo>
                    <a:lnTo>
                      <a:pt x="203" y="65"/>
                    </a:lnTo>
                    <a:lnTo>
                      <a:pt x="233" y="79"/>
                    </a:lnTo>
                    <a:lnTo>
                      <a:pt x="239" y="81"/>
                    </a:lnTo>
                    <a:lnTo>
                      <a:pt x="320" y="61"/>
                    </a:lnTo>
                  </a:path>
                </a:pathLst>
              </a:custGeom>
              <a:solidFill>
                <a:srgbClr val="969696"/>
              </a:solidFill>
              <a:ln w="12700" cap="rnd">
                <a:solidFill>
                  <a:srgbClr val="000000"/>
                </a:solidFill>
                <a:round/>
                <a:headEnd/>
                <a:tailEnd/>
              </a:ln>
            </p:spPr>
            <p:txBody>
              <a:bodyPr/>
              <a:lstStyle/>
              <a:p>
                <a:endParaRPr lang="zh-CN" altLang="en-US"/>
              </a:p>
            </p:txBody>
          </p:sp>
          <p:sp>
            <p:nvSpPr>
              <p:cNvPr id="72050" name="Freeform 3550"/>
              <p:cNvSpPr>
                <a:spLocks/>
              </p:cNvSpPr>
              <p:nvPr/>
            </p:nvSpPr>
            <p:spPr bwMode="auto">
              <a:xfrm>
                <a:off x="4929" y="1608"/>
                <a:ext cx="397" cy="110"/>
              </a:xfrm>
              <a:custGeom>
                <a:avLst/>
                <a:gdLst>
                  <a:gd name="T0" fmla="*/ 1 w 397"/>
                  <a:gd name="T1" fmla="*/ 87 h 110"/>
                  <a:gd name="T2" fmla="*/ 33 w 397"/>
                  <a:gd name="T3" fmla="*/ 81 h 110"/>
                  <a:gd name="T4" fmla="*/ 43 w 397"/>
                  <a:gd name="T5" fmla="*/ 79 h 110"/>
                  <a:gd name="T6" fmla="*/ 68 w 397"/>
                  <a:gd name="T7" fmla="*/ 69 h 110"/>
                  <a:gd name="T8" fmla="*/ 81 w 397"/>
                  <a:gd name="T9" fmla="*/ 65 h 110"/>
                  <a:gd name="T10" fmla="*/ 82 w 397"/>
                  <a:gd name="T11" fmla="*/ 65 h 110"/>
                  <a:gd name="T12" fmla="*/ 82 w 397"/>
                  <a:gd name="T13" fmla="*/ 64 h 110"/>
                  <a:gd name="T14" fmla="*/ 77 w 397"/>
                  <a:gd name="T15" fmla="*/ 64 h 110"/>
                  <a:gd name="T16" fmla="*/ 75 w 397"/>
                  <a:gd name="T17" fmla="*/ 62 h 110"/>
                  <a:gd name="T18" fmla="*/ 147 w 397"/>
                  <a:gd name="T19" fmla="*/ 44 h 110"/>
                  <a:gd name="T20" fmla="*/ 315 w 397"/>
                  <a:gd name="T21" fmla="*/ 7 h 110"/>
                  <a:gd name="T22" fmla="*/ 321 w 397"/>
                  <a:gd name="T23" fmla="*/ 5 h 110"/>
                  <a:gd name="T24" fmla="*/ 328 w 397"/>
                  <a:gd name="T25" fmla="*/ 5 h 110"/>
                  <a:gd name="T26" fmla="*/ 334 w 397"/>
                  <a:gd name="T27" fmla="*/ 3 h 110"/>
                  <a:gd name="T28" fmla="*/ 343 w 397"/>
                  <a:gd name="T29" fmla="*/ 1 h 110"/>
                  <a:gd name="T30" fmla="*/ 350 w 397"/>
                  <a:gd name="T31" fmla="*/ 0 h 110"/>
                  <a:gd name="T32" fmla="*/ 358 w 397"/>
                  <a:gd name="T33" fmla="*/ 0 h 110"/>
                  <a:gd name="T34" fmla="*/ 364 w 397"/>
                  <a:gd name="T35" fmla="*/ 0 h 110"/>
                  <a:gd name="T36" fmla="*/ 368 w 397"/>
                  <a:gd name="T37" fmla="*/ 1 h 110"/>
                  <a:gd name="T38" fmla="*/ 373 w 397"/>
                  <a:gd name="T39" fmla="*/ 3 h 110"/>
                  <a:gd name="T40" fmla="*/ 381 w 397"/>
                  <a:gd name="T41" fmla="*/ 5 h 110"/>
                  <a:gd name="T42" fmla="*/ 385 w 397"/>
                  <a:gd name="T43" fmla="*/ 7 h 110"/>
                  <a:gd name="T44" fmla="*/ 389 w 397"/>
                  <a:gd name="T45" fmla="*/ 9 h 110"/>
                  <a:gd name="T46" fmla="*/ 392 w 397"/>
                  <a:gd name="T47" fmla="*/ 15 h 110"/>
                  <a:gd name="T48" fmla="*/ 394 w 397"/>
                  <a:gd name="T49" fmla="*/ 15 h 110"/>
                  <a:gd name="T50" fmla="*/ 396 w 397"/>
                  <a:gd name="T51" fmla="*/ 19 h 110"/>
                  <a:gd name="T52" fmla="*/ 396 w 397"/>
                  <a:gd name="T53" fmla="*/ 21 h 110"/>
                  <a:gd name="T54" fmla="*/ 396 w 397"/>
                  <a:gd name="T55" fmla="*/ 22 h 110"/>
                  <a:gd name="T56" fmla="*/ 396 w 397"/>
                  <a:gd name="T57" fmla="*/ 24 h 110"/>
                  <a:gd name="T58" fmla="*/ 396 w 397"/>
                  <a:gd name="T59" fmla="*/ 26 h 110"/>
                  <a:gd name="T60" fmla="*/ 394 w 397"/>
                  <a:gd name="T61" fmla="*/ 28 h 110"/>
                  <a:gd name="T62" fmla="*/ 392 w 397"/>
                  <a:gd name="T63" fmla="*/ 32 h 110"/>
                  <a:gd name="T64" fmla="*/ 390 w 397"/>
                  <a:gd name="T65" fmla="*/ 34 h 110"/>
                  <a:gd name="T66" fmla="*/ 385 w 397"/>
                  <a:gd name="T67" fmla="*/ 38 h 110"/>
                  <a:gd name="T68" fmla="*/ 379 w 397"/>
                  <a:gd name="T69" fmla="*/ 43 h 110"/>
                  <a:gd name="T70" fmla="*/ 373 w 397"/>
                  <a:gd name="T71" fmla="*/ 44 h 110"/>
                  <a:gd name="T72" fmla="*/ 366 w 397"/>
                  <a:gd name="T73" fmla="*/ 46 h 110"/>
                  <a:gd name="T74" fmla="*/ 362 w 397"/>
                  <a:gd name="T75" fmla="*/ 48 h 110"/>
                  <a:gd name="T76" fmla="*/ 358 w 397"/>
                  <a:gd name="T77" fmla="*/ 50 h 110"/>
                  <a:gd name="T78" fmla="*/ 350 w 397"/>
                  <a:gd name="T79" fmla="*/ 54 h 110"/>
                  <a:gd name="T80" fmla="*/ 346 w 397"/>
                  <a:gd name="T81" fmla="*/ 54 h 110"/>
                  <a:gd name="T82" fmla="*/ 343 w 397"/>
                  <a:gd name="T83" fmla="*/ 56 h 110"/>
                  <a:gd name="T84" fmla="*/ 339 w 397"/>
                  <a:gd name="T85" fmla="*/ 58 h 110"/>
                  <a:gd name="T86" fmla="*/ 334 w 397"/>
                  <a:gd name="T87" fmla="*/ 60 h 110"/>
                  <a:gd name="T88" fmla="*/ 330 w 397"/>
                  <a:gd name="T89" fmla="*/ 62 h 110"/>
                  <a:gd name="T90" fmla="*/ 326 w 397"/>
                  <a:gd name="T91" fmla="*/ 62 h 110"/>
                  <a:gd name="T92" fmla="*/ 321 w 397"/>
                  <a:gd name="T93" fmla="*/ 62 h 110"/>
                  <a:gd name="T94" fmla="*/ 315 w 397"/>
                  <a:gd name="T95" fmla="*/ 64 h 110"/>
                  <a:gd name="T96" fmla="*/ 309 w 397"/>
                  <a:gd name="T97" fmla="*/ 64 h 110"/>
                  <a:gd name="T98" fmla="*/ 201 w 397"/>
                  <a:gd name="T99" fmla="*/ 97 h 110"/>
                  <a:gd name="T100" fmla="*/ 198 w 397"/>
                  <a:gd name="T101" fmla="*/ 101 h 110"/>
                  <a:gd name="T102" fmla="*/ 186 w 397"/>
                  <a:gd name="T103" fmla="*/ 103 h 110"/>
                  <a:gd name="T104" fmla="*/ 177 w 397"/>
                  <a:gd name="T105" fmla="*/ 103 h 110"/>
                  <a:gd name="T106" fmla="*/ 166 w 397"/>
                  <a:gd name="T107" fmla="*/ 103 h 110"/>
                  <a:gd name="T108" fmla="*/ 148 w 397"/>
                  <a:gd name="T109" fmla="*/ 107 h 110"/>
                  <a:gd name="T110" fmla="*/ 124 w 397"/>
                  <a:gd name="T111" fmla="*/ 109 h 110"/>
                  <a:gd name="T112" fmla="*/ 72 w 397"/>
                  <a:gd name="T113" fmla="*/ 109 h 110"/>
                  <a:gd name="T114" fmla="*/ 0 w 397"/>
                  <a:gd name="T115" fmla="*/ 101 h 110"/>
                  <a:gd name="T116" fmla="*/ 1 w 397"/>
                  <a:gd name="T117" fmla="*/ 87 h 11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97"/>
                  <a:gd name="T178" fmla="*/ 0 h 110"/>
                  <a:gd name="T179" fmla="*/ 397 w 397"/>
                  <a:gd name="T180" fmla="*/ 110 h 11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97" h="110">
                    <a:moveTo>
                      <a:pt x="1" y="87"/>
                    </a:moveTo>
                    <a:lnTo>
                      <a:pt x="33" y="81"/>
                    </a:lnTo>
                    <a:lnTo>
                      <a:pt x="43" y="79"/>
                    </a:lnTo>
                    <a:lnTo>
                      <a:pt x="68" y="69"/>
                    </a:lnTo>
                    <a:lnTo>
                      <a:pt x="81" y="65"/>
                    </a:lnTo>
                    <a:lnTo>
                      <a:pt x="82" y="65"/>
                    </a:lnTo>
                    <a:lnTo>
                      <a:pt x="82" y="64"/>
                    </a:lnTo>
                    <a:lnTo>
                      <a:pt x="77" y="64"/>
                    </a:lnTo>
                    <a:lnTo>
                      <a:pt x="75" y="62"/>
                    </a:lnTo>
                    <a:lnTo>
                      <a:pt x="147" y="44"/>
                    </a:lnTo>
                    <a:lnTo>
                      <a:pt x="315" y="7"/>
                    </a:lnTo>
                    <a:lnTo>
                      <a:pt x="321" y="5"/>
                    </a:lnTo>
                    <a:lnTo>
                      <a:pt x="328" y="5"/>
                    </a:lnTo>
                    <a:lnTo>
                      <a:pt x="334" y="3"/>
                    </a:lnTo>
                    <a:lnTo>
                      <a:pt x="343" y="1"/>
                    </a:lnTo>
                    <a:lnTo>
                      <a:pt x="350" y="0"/>
                    </a:lnTo>
                    <a:lnTo>
                      <a:pt x="358" y="0"/>
                    </a:lnTo>
                    <a:lnTo>
                      <a:pt x="364" y="0"/>
                    </a:lnTo>
                    <a:lnTo>
                      <a:pt x="368" y="1"/>
                    </a:lnTo>
                    <a:lnTo>
                      <a:pt x="373" y="3"/>
                    </a:lnTo>
                    <a:lnTo>
                      <a:pt x="381" y="5"/>
                    </a:lnTo>
                    <a:lnTo>
                      <a:pt x="385" y="7"/>
                    </a:lnTo>
                    <a:lnTo>
                      <a:pt x="389" y="9"/>
                    </a:lnTo>
                    <a:lnTo>
                      <a:pt x="392" y="15"/>
                    </a:lnTo>
                    <a:lnTo>
                      <a:pt x="394" y="15"/>
                    </a:lnTo>
                    <a:lnTo>
                      <a:pt x="396" y="19"/>
                    </a:lnTo>
                    <a:lnTo>
                      <a:pt x="396" y="21"/>
                    </a:lnTo>
                    <a:lnTo>
                      <a:pt x="396" y="22"/>
                    </a:lnTo>
                    <a:lnTo>
                      <a:pt x="396" y="24"/>
                    </a:lnTo>
                    <a:lnTo>
                      <a:pt x="396" y="26"/>
                    </a:lnTo>
                    <a:lnTo>
                      <a:pt x="394" y="28"/>
                    </a:lnTo>
                    <a:lnTo>
                      <a:pt x="392" y="32"/>
                    </a:lnTo>
                    <a:lnTo>
                      <a:pt x="390" y="34"/>
                    </a:lnTo>
                    <a:lnTo>
                      <a:pt x="385" y="38"/>
                    </a:lnTo>
                    <a:lnTo>
                      <a:pt x="379" y="43"/>
                    </a:lnTo>
                    <a:lnTo>
                      <a:pt x="373" y="44"/>
                    </a:lnTo>
                    <a:lnTo>
                      <a:pt x="366" y="46"/>
                    </a:lnTo>
                    <a:lnTo>
                      <a:pt x="362" y="48"/>
                    </a:lnTo>
                    <a:lnTo>
                      <a:pt x="358" y="50"/>
                    </a:lnTo>
                    <a:lnTo>
                      <a:pt x="350" y="54"/>
                    </a:lnTo>
                    <a:lnTo>
                      <a:pt x="346" y="54"/>
                    </a:lnTo>
                    <a:lnTo>
                      <a:pt x="343" y="56"/>
                    </a:lnTo>
                    <a:lnTo>
                      <a:pt x="339" y="58"/>
                    </a:lnTo>
                    <a:lnTo>
                      <a:pt x="334" y="60"/>
                    </a:lnTo>
                    <a:lnTo>
                      <a:pt x="330" y="62"/>
                    </a:lnTo>
                    <a:lnTo>
                      <a:pt x="326" y="62"/>
                    </a:lnTo>
                    <a:lnTo>
                      <a:pt x="321" y="62"/>
                    </a:lnTo>
                    <a:lnTo>
                      <a:pt x="315" y="64"/>
                    </a:lnTo>
                    <a:lnTo>
                      <a:pt x="309" y="64"/>
                    </a:lnTo>
                    <a:lnTo>
                      <a:pt x="201" y="97"/>
                    </a:lnTo>
                    <a:lnTo>
                      <a:pt x="198" y="101"/>
                    </a:lnTo>
                    <a:lnTo>
                      <a:pt x="186" y="103"/>
                    </a:lnTo>
                    <a:lnTo>
                      <a:pt x="177" y="103"/>
                    </a:lnTo>
                    <a:lnTo>
                      <a:pt x="166" y="103"/>
                    </a:lnTo>
                    <a:lnTo>
                      <a:pt x="148" y="107"/>
                    </a:lnTo>
                    <a:lnTo>
                      <a:pt x="124" y="109"/>
                    </a:lnTo>
                    <a:lnTo>
                      <a:pt x="72" y="109"/>
                    </a:lnTo>
                    <a:lnTo>
                      <a:pt x="0" y="101"/>
                    </a:lnTo>
                    <a:lnTo>
                      <a:pt x="1" y="87"/>
                    </a:lnTo>
                  </a:path>
                </a:pathLst>
              </a:custGeom>
              <a:solidFill>
                <a:srgbClr val="FFFFCC"/>
              </a:solidFill>
              <a:ln w="9525" cap="rnd">
                <a:noFill/>
                <a:round/>
                <a:headEnd/>
                <a:tailEnd/>
              </a:ln>
            </p:spPr>
            <p:txBody>
              <a:bodyPr/>
              <a:lstStyle/>
              <a:p>
                <a:endParaRPr lang="zh-CN" altLang="en-US"/>
              </a:p>
            </p:txBody>
          </p:sp>
          <p:sp>
            <p:nvSpPr>
              <p:cNvPr id="72051" name="Freeform 3551"/>
              <p:cNvSpPr>
                <a:spLocks/>
              </p:cNvSpPr>
              <p:nvPr/>
            </p:nvSpPr>
            <p:spPr bwMode="auto">
              <a:xfrm>
                <a:off x="4929" y="1608"/>
                <a:ext cx="402" cy="116"/>
              </a:xfrm>
              <a:custGeom>
                <a:avLst/>
                <a:gdLst>
                  <a:gd name="T0" fmla="*/ 1 w 402"/>
                  <a:gd name="T1" fmla="*/ 92 h 116"/>
                  <a:gd name="T2" fmla="*/ 35 w 402"/>
                  <a:gd name="T3" fmla="*/ 85 h 116"/>
                  <a:gd name="T4" fmla="*/ 43 w 402"/>
                  <a:gd name="T5" fmla="*/ 83 h 116"/>
                  <a:gd name="T6" fmla="*/ 68 w 402"/>
                  <a:gd name="T7" fmla="*/ 73 h 116"/>
                  <a:gd name="T8" fmla="*/ 82 w 402"/>
                  <a:gd name="T9" fmla="*/ 69 h 116"/>
                  <a:gd name="T10" fmla="*/ 84 w 402"/>
                  <a:gd name="T11" fmla="*/ 69 h 116"/>
                  <a:gd name="T12" fmla="*/ 84 w 402"/>
                  <a:gd name="T13" fmla="*/ 68 h 116"/>
                  <a:gd name="T14" fmla="*/ 79 w 402"/>
                  <a:gd name="T15" fmla="*/ 68 h 116"/>
                  <a:gd name="T16" fmla="*/ 75 w 402"/>
                  <a:gd name="T17" fmla="*/ 66 h 116"/>
                  <a:gd name="T18" fmla="*/ 148 w 402"/>
                  <a:gd name="T19" fmla="*/ 48 h 116"/>
                  <a:gd name="T20" fmla="*/ 320 w 402"/>
                  <a:gd name="T21" fmla="*/ 7 h 116"/>
                  <a:gd name="T22" fmla="*/ 324 w 402"/>
                  <a:gd name="T23" fmla="*/ 5 h 116"/>
                  <a:gd name="T24" fmla="*/ 331 w 402"/>
                  <a:gd name="T25" fmla="*/ 5 h 116"/>
                  <a:gd name="T26" fmla="*/ 338 w 402"/>
                  <a:gd name="T27" fmla="*/ 3 h 116"/>
                  <a:gd name="T28" fmla="*/ 346 w 402"/>
                  <a:gd name="T29" fmla="*/ 1 h 116"/>
                  <a:gd name="T30" fmla="*/ 355 w 402"/>
                  <a:gd name="T31" fmla="*/ 0 h 116"/>
                  <a:gd name="T32" fmla="*/ 363 w 402"/>
                  <a:gd name="T33" fmla="*/ 0 h 116"/>
                  <a:gd name="T34" fmla="*/ 371 w 402"/>
                  <a:gd name="T35" fmla="*/ 0 h 116"/>
                  <a:gd name="T36" fmla="*/ 375 w 402"/>
                  <a:gd name="T37" fmla="*/ 1 h 116"/>
                  <a:gd name="T38" fmla="*/ 378 w 402"/>
                  <a:gd name="T39" fmla="*/ 3 h 116"/>
                  <a:gd name="T40" fmla="*/ 386 w 402"/>
                  <a:gd name="T41" fmla="*/ 5 h 116"/>
                  <a:gd name="T42" fmla="*/ 389 w 402"/>
                  <a:gd name="T43" fmla="*/ 7 h 116"/>
                  <a:gd name="T44" fmla="*/ 393 w 402"/>
                  <a:gd name="T45" fmla="*/ 11 h 116"/>
                  <a:gd name="T46" fmla="*/ 397 w 402"/>
                  <a:gd name="T47" fmla="*/ 15 h 116"/>
                  <a:gd name="T48" fmla="*/ 399 w 402"/>
                  <a:gd name="T49" fmla="*/ 15 h 116"/>
                  <a:gd name="T50" fmla="*/ 401 w 402"/>
                  <a:gd name="T51" fmla="*/ 19 h 116"/>
                  <a:gd name="T52" fmla="*/ 401 w 402"/>
                  <a:gd name="T53" fmla="*/ 21 h 116"/>
                  <a:gd name="T54" fmla="*/ 401 w 402"/>
                  <a:gd name="T55" fmla="*/ 23 h 116"/>
                  <a:gd name="T56" fmla="*/ 401 w 402"/>
                  <a:gd name="T57" fmla="*/ 24 h 116"/>
                  <a:gd name="T58" fmla="*/ 401 w 402"/>
                  <a:gd name="T59" fmla="*/ 28 h 116"/>
                  <a:gd name="T60" fmla="*/ 399 w 402"/>
                  <a:gd name="T61" fmla="*/ 30 h 116"/>
                  <a:gd name="T62" fmla="*/ 397 w 402"/>
                  <a:gd name="T63" fmla="*/ 34 h 116"/>
                  <a:gd name="T64" fmla="*/ 395 w 402"/>
                  <a:gd name="T65" fmla="*/ 36 h 116"/>
                  <a:gd name="T66" fmla="*/ 389 w 402"/>
                  <a:gd name="T67" fmla="*/ 39 h 116"/>
                  <a:gd name="T68" fmla="*/ 384 w 402"/>
                  <a:gd name="T69" fmla="*/ 45 h 116"/>
                  <a:gd name="T70" fmla="*/ 378 w 402"/>
                  <a:gd name="T71" fmla="*/ 48 h 116"/>
                  <a:gd name="T72" fmla="*/ 373 w 402"/>
                  <a:gd name="T73" fmla="*/ 50 h 116"/>
                  <a:gd name="T74" fmla="*/ 365 w 402"/>
                  <a:gd name="T75" fmla="*/ 52 h 116"/>
                  <a:gd name="T76" fmla="*/ 363 w 402"/>
                  <a:gd name="T77" fmla="*/ 54 h 116"/>
                  <a:gd name="T78" fmla="*/ 355 w 402"/>
                  <a:gd name="T79" fmla="*/ 56 h 116"/>
                  <a:gd name="T80" fmla="*/ 350 w 402"/>
                  <a:gd name="T81" fmla="*/ 56 h 116"/>
                  <a:gd name="T82" fmla="*/ 346 w 402"/>
                  <a:gd name="T83" fmla="*/ 58 h 116"/>
                  <a:gd name="T84" fmla="*/ 344 w 402"/>
                  <a:gd name="T85" fmla="*/ 60 h 116"/>
                  <a:gd name="T86" fmla="*/ 338 w 402"/>
                  <a:gd name="T87" fmla="*/ 62 h 116"/>
                  <a:gd name="T88" fmla="*/ 333 w 402"/>
                  <a:gd name="T89" fmla="*/ 64 h 116"/>
                  <a:gd name="T90" fmla="*/ 330 w 402"/>
                  <a:gd name="T91" fmla="*/ 64 h 116"/>
                  <a:gd name="T92" fmla="*/ 324 w 402"/>
                  <a:gd name="T93" fmla="*/ 66 h 116"/>
                  <a:gd name="T94" fmla="*/ 320 w 402"/>
                  <a:gd name="T95" fmla="*/ 68 h 116"/>
                  <a:gd name="T96" fmla="*/ 314 w 402"/>
                  <a:gd name="T97" fmla="*/ 68 h 116"/>
                  <a:gd name="T98" fmla="*/ 205 w 402"/>
                  <a:gd name="T99" fmla="*/ 103 h 116"/>
                  <a:gd name="T100" fmla="*/ 199 w 402"/>
                  <a:gd name="T101" fmla="*/ 107 h 116"/>
                  <a:gd name="T102" fmla="*/ 189 w 402"/>
                  <a:gd name="T103" fmla="*/ 109 h 116"/>
                  <a:gd name="T104" fmla="*/ 179 w 402"/>
                  <a:gd name="T105" fmla="*/ 109 h 116"/>
                  <a:gd name="T106" fmla="*/ 169 w 402"/>
                  <a:gd name="T107" fmla="*/ 109 h 116"/>
                  <a:gd name="T108" fmla="*/ 150 w 402"/>
                  <a:gd name="T109" fmla="*/ 113 h 116"/>
                  <a:gd name="T110" fmla="*/ 126 w 402"/>
                  <a:gd name="T111" fmla="*/ 115 h 116"/>
                  <a:gd name="T112" fmla="*/ 71 w 402"/>
                  <a:gd name="T113" fmla="*/ 115 h 116"/>
                  <a:gd name="T114" fmla="*/ 0 w 402"/>
                  <a:gd name="T115" fmla="*/ 107 h 116"/>
                  <a:gd name="T116" fmla="*/ 1 w 402"/>
                  <a:gd name="T117" fmla="*/ 92 h 11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02"/>
                  <a:gd name="T178" fmla="*/ 0 h 116"/>
                  <a:gd name="T179" fmla="*/ 402 w 402"/>
                  <a:gd name="T180" fmla="*/ 116 h 11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02" h="116">
                    <a:moveTo>
                      <a:pt x="1" y="92"/>
                    </a:moveTo>
                    <a:lnTo>
                      <a:pt x="35" y="85"/>
                    </a:lnTo>
                    <a:lnTo>
                      <a:pt x="43" y="83"/>
                    </a:lnTo>
                    <a:lnTo>
                      <a:pt x="68" y="73"/>
                    </a:lnTo>
                    <a:lnTo>
                      <a:pt x="82" y="69"/>
                    </a:lnTo>
                    <a:lnTo>
                      <a:pt x="84" y="69"/>
                    </a:lnTo>
                    <a:lnTo>
                      <a:pt x="84" y="68"/>
                    </a:lnTo>
                    <a:lnTo>
                      <a:pt x="79" y="68"/>
                    </a:lnTo>
                    <a:lnTo>
                      <a:pt x="75" y="66"/>
                    </a:lnTo>
                    <a:lnTo>
                      <a:pt x="148" y="48"/>
                    </a:lnTo>
                    <a:lnTo>
                      <a:pt x="320" y="7"/>
                    </a:lnTo>
                    <a:lnTo>
                      <a:pt x="324" y="5"/>
                    </a:lnTo>
                    <a:lnTo>
                      <a:pt x="331" y="5"/>
                    </a:lnTo>
                    <a:lnTo>
                      <a:pt x="338" y="3"/>
                    </a:lnTo>
                    <a:lnTo>
                      <a:pt x="346" y="1"/>
                    </a:lnTo>
                    <a:lnTo>
                      <a:pt x="355" y="0"/>
                    </a:lnTo>
                    <a:lnTo>
                      <a:pt x="363" y="0"/>
                    </a:lnTo>
                    <a:lnTo>
                      <a:pt x="371" y="0"/>
                    </a:lnTo>
                    <a:lnTo>
                      <a:pt x="375" y="1"/>
                    </a:lnTo>
                    <a:lnTo>
                      <a:pt x="378" y="3"/>
                    </a:lnTo>
                    <a:lnTo>
                      <a:pt x="386" y="5"/>
                    </a:lnTo>
                    <a:lnTo>
                      <a:pt x="389" y="7"/>
                    </a:lnTo>
                    <a:lnTo>
                      <a:pt x="393" y="11"/>
                    </a:lnTo>
                    <a:lnTo>
                      <a:pt x="397" y="15"/>
                    </a:lnTo>
                    <a:lnTo>
                      <a:pt x="399" y="15"/>
                    </a:lnTo>
                    <a:lnTo>
                      <a:pt x="401" y="19"/>
                    </a:lnTo>
                    <a:lnTo>
                      <a:pt x="401" y="21"/>
                    </a:lnTo>
                    <a:lnTo>
                      <a:pt x="401" y="23"/>
                    </a:lnTo>
                    <a:lnTo>
                      <a:pt x="401" y="24"/>
                    </a:lnTo>
                    <a:lnTo>
                      <a:pt x="401" y="28"/>
                    </a:lnTo>
                    <a:lnTo>
                      <a:pt x="399" y="30"/>
                    </a:lnTo>
                    <a:lnTo>
                      <a:pt x="397" y="34"/>
                    </a:lnTo>
                    <a:lnTo>
                      <a:pt x="395" y="36"/>
                    </a:lnTo>
                    <a:lnTo>
                      <a:pt x="389" y="39"/>
                    </a:lnTo>
                    <a:lnTo>
                      <a:pt x="384" y="45"/>
                    </a:lnTo>
                    <a:lnTo>
                      <a:pt x="378" y="48"/>
                    </a:lnTo>
                    <a:lnTo>
                      <a:pt x="373" y="50"/>
                    </a:lnTo>
                    <a:lnTo>
                      <a:pt x="365" y="52"/>
                    </a:lnTo>
                    <a:lnTo>
                      <a:pt x="363" y="54"/>
                    </a:lnTo>
                    <a:lnTo>
                      <a:pt x="355" y="56"/>
                    </a:lnTo>
                    <a:lnTo>
                      <a:pt x="350" y="56"/>
                    </a:lnTo>
                    <a:lnTo>
                      <a:pt x="346" y="58"/>
                    </a:lnTo>
                    <a:lnTo>
                      <a:pt x="344" y="60"/>
                    </a:lnTo>
                    <a:lnTo>
                      <a:pt x="338" y="62"/>
                    </a:lnTo>
                    <a:lnTo>
                      <a:pt x="333" y="64"/>
                    </a:lnTo>
                    <a:lnTo>
                      <a:pt x="330" y="64"/>
                    </a:lnTo>
                    <a:lnTo>
                      <a:pt x="324" y="66"/>
                    </a:lnTo>
                    <a:lnTo>
                      <a:pt x="320" y="68"/>
                    </a:lnTo>
                    <a:lnTo>
                      <a:pt x="314" y="68"/>
                    </a:lnTo>
                    <a:lnTo>
                      <a:pt x="205" y="103"/>
                    </a:lnTo>
                    <a:lnTo>
                      <a:pt x="199" y="107"/>
                    </a:lnTo>
                    <a:lnTo>
                      <a:pt x="189" y="109"/>
                    </a:lnTo>
                    <a:lnTo>
                      <a:pt x="179" y="109"/>
                    </a:lnTo>
                    <a:lnTo>
                      <a:pt x="169" y="109"/>
                    </a:lnTo>
                    <a:lnTo>
                      <a:pt x="150" y="113"/>
                    </a:lnTo>
                    <a:lnTo>
                      <a:pt x="126" y="115"/>
                    </a:lnTo>
                    <a:lnTo>
                      <a:pt x="71" y="115"/>
                    </a:lnTo>
                    <a:lnTo>
                      <a:pt x="0" y="107"/>
                    </a:lnTo>
                    <a:lnTo>
                      <a:pt x="1" y="92"/>
                    </a:lnTo>
                  </a:path>
                </a:pathLst>
              </a:custGeom>
              <a:solidFill>
                <a:srgbClr val="969696"/>
              </a:solidFill>
              <a:ln w="12700" cap="rnd">
                <a:solidFill>
                  <a:srgbClr val="000000"/>
                </a:solidFill>
                <a:round/>
                <a:headEnd/>
                <a:tailEnd/>
              </a:ln>
            </p:spPr>
            <p:txBody>
              <a:bodyPr/>
              <a:lstStyle/>
              <a:p>
                <a:endParaRPr lang="zh-CN" altLang="en-US"/>
              </a:p>
            </p:txBody>
          </p:sp>
          <p:sp>
            <p:nvSpPr>
              <p:cNvPr id="72052" name="Freeform 3552"/>
              <p:cNvSpPr>
                <a:spLocks/>
              </p:cNvSpPr>
              <p:nvPr/>
            </p:nvSpPr>
            <p:spPr bwMode="auto">
              <a:xfrm>
                <a:off x="5229" y="1670"/>
                <a:ext cx="40" cy="37"/>
              </a:xfrm>
              <a:custGeom>
                <a:avLst/>
                <a:gdLst>
                  <a:gd name="T0" fmla="*/ 39 w 40"/>
                  <a:gd name="T1" fmla="*/ 36 h 37"/>
                  <a:gd name="T2" fmla="*/ 39 w 40"/>
                  <a:gd name="T3" fmla="*/ 34 h 37"/>
                  <a:gd name="T4" fmla="*/ 38 w 40"/>
                  <a:gd name="T5" fmla="*/ 34 h 37"/>
                  <a:gd name="T6" fmla="*/ 36 w 40"/>
                  <a:gd name="T7" fmla="*/ 32 h 37"/>
                  <a:gd name="T8" fmla="*/ 32 w 40"/>
                  <a:gd name="T9" fmla="*/ 30 h 37"/>
                  <a:gd name="T10" fmla="*/ 30 w 40"/>
                  <a:gd name="T11" fmla="*/ 30 h 37"/>
                  <a:gd name="T12" fmla="*/ 26 w 40"/>
                  <a:gd name="T13" fmla="*/ 26 h 37"/>
                  <a:gd name="T14" fmla="*/ 22 w 40"/>
                  <a:gd name="T15" fmla="*/ 23 h 37"/>
                  <a:gd name="T16" fmla="*/ 22 w 40"/>
                  <a:gd name="T17" fmla="*/ 21 h 37"/>
                  <a:gd name="T18" fmla="*/ 17 w 40"/>
                  <a:gd name="T19" fmla="*/ 17 h 37"/>
                  <a:gd name="T20" fmla="*/ 13 w 40"/>
                  <a:gd name="T21" fmla="*/ 13 h 37"/>
                  <a:gd name="T22" fmla="*/ 9 w 40"/>
                  <a:gd name="T23" fmla="*/ 11 h 37"/>
                  <a:gd name="T24" fmla="*/ 5 w 40"/>
                  <a:gd name="T25" fmla="*/ 9 h 37"/>
                  <a:gd name="T26" fmla="*/ 3 w 40"/>
                  <a:gd name="T27" fmla="*/ 5 h 37"/>
                  <a:gd name="T28" fmla="*/ 1 w 40"/>
                  <a:gd name="T29" fmla="*/ 3 h 37"/>
                  <a:gd name="T30" fmla="*/ 0 w 40"/>
                  <a:gd name="T31" fmla="*/ 1 h 37"/>
                  <a:gd name="T32" fmla="*/ 0 w 40"/>
                  <a:gd name="T33" fmla="*/ 0 h 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0"/>
                  <a:gd name="T52" fmla="*/ 0 h 37"/>
                  <a:gd name="T53" fmla="*/ 40 w 40"/>
                  <a:gd name="T54" fmla="*/ 37 h 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0" h="37">
                    <a:moveTo>
                      <a:pt x="39" y="36"/>
                    </a:moveTo>
                    <a:lnTo>
                      <a:pt x="39" y="34"/>
                    </a:lnTo>
                    <a:lnTo>
                      <a:pt x="38" y="34"/>
                    </a:lnTo>
                    <a:lnTo>
                      <a:pt x="36" y="32"/>
                    </a:lnTo>
                    <a:lnTo>
                      <a:pt x="32" y="30"/>
                    </a:lnTo>
                    <a:lnTo>
                      <a:pt x="30" y="30"/>
                    </a:lnTo>
                    <a:lnTo>
                      <a:pt x="26" y="26"/>
                    </a:lnTo>
                    <a:lnTo>
                      <a:pt x="22" y="23"/>
                    </a:lnTo>
                    <a:lnTo>
                      <a:pt x="22" y="21"/>
                    </a:lnTo>
                    <a:lnTo>
                      <a:pt x="17" y="17"/>
                    </a:lnTo>
                    <a:lnTo>
                      <a:pt x="13" y="13"/>
                    </a:lnTo>
                    <a:lnTo>
                      <a:pt x="9" y="11"/>
                    </a:lnTo>
                    <a:lnTo>
                      <a:pt x="5" y="9"/>
                    </a:lnTo>
                    <a:lnTo>
                      <a:pt x="3" y="5"/>
                    </a:lnTo>
                    <a:lnTo>
                      <a:pt x="1" y="3"/>
                    </a:lnTo>
                    <a:lnTo>
                      <a:pt x="0" y="1"/>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053" name="Line 3553"/>
              <p:cNvSpPr>
                <a:spLocks noChangeShapeType="1"/>
              </p:cNvSpPr>
              <p:nvPr/>
            </p:nvSpPr>
            <p:spPr bwMode="auto">
              <a:xfrm>
                <a:off x="4830" y="1674"/>
                <a:ext cx="35" cy="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054" name="Line 3554"/>
              <p:cNvSpPr>
                <a:spLocks noChangeShapeType="1"/>
              </p:cNvSpPr>
              <p:nvPr/>
            </p:nvSpPr>
            <p:spPr bwMode="auto">
              <a:xfrm>
                <a:off x="4824" y="1676"/>
                <a:ext cx="94" cy="2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055" name="Line 3555"/>
              <p:cNvSpPr>
                <a:spLocks noChangeShapeType="1"/>
              </p:cNvSpPr>
              <p:nvPr/>
            </p:nvSpPr>
            <p:spPr bwMode="auto">
              <a:xfrm flipH="1" flipV="1">
                <a:off x="4973" y="1629"/>
                <a:ext cx="79" cy="2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056" name="Freeform 3556"/>
              <p:cNvSpPr>
                <a:spLocks/>
              </p:cNvSpPr>
              <p:nvPr/>
            </p:nvSpPr>
            <p:spPr bwMode="auto">
              <a:xfrm>
                <a:off x="4976" y="1639"/>
                <a:ext cx="73" cy="25"/>
              </a:xfrm>
              <a:custGeom>
                <a:avLst/>
                <a:gdLst>
                  <a:gd name="T0" fmla="*/ 72 w 73"/>
                  <a:gd name="T1" fmla="*/ 24 h 25"/>
                  <a:gd name="T2" fmla="*/ 68 w 73"/>
                  <a:gd name="T3" fmla="*/ 22 h 25"/>
                  <a:gd name="T4" fmla="*/ 64 w 73"/>
                  <a:gd name="T5" fmla="*/ 20 h 25"/>
                  <a:gd name="T6" fmla="*/ 60 w 73"/>
                  <a:gd name="T7" fmla="*/ 18 h 25"/>
                  <a:gd name="T8" fmla="*/ 56 w 73"/>
                  <a:gd name="T9" fmla="*/ 16 h 25"/>
                  <a:gd name="T10" fmla="*/ 50 w 73"/>
                  <a:gd name="T11" fmla="*/ 14 h 25"/>
                  <a:gd name="T12" fmla="*/ 41 w 73"/>
                  <a:gd name="T13" fmla="*/ 12 h 25"/>
                  <a:gd name="T14" fmla="*/ 39 w 73"/>
                  <a:gd name="T15" fmla="*/ 10 h 25"/>
                  <a:gd name="T16" fmla="*/ 0 w 73"/>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25"/>
                  <a:gd name="T29" fmla="*/ 73 w 73"/>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25">
                    <a:moveTo>
                      <a:pt x="72" y="24"/>
                    </a:moveTo>
                    <a:lnTo>
                      <a:pt x="68" y="22"/>
                    </a:lnTo>
                    <a:lnTo>
                      <a:pt x="64" y="20"/>
                    </a:lnTo>
                    <a:lnTo>
                      <a:pt x="60" y="18"/>
                    </a:lnTo>
                    <a:lnTo>
                      <a:pt x="56" y="16"/>
                    </a:lnTo>
                    <a:lnTo>
                      <a:pt x="50" y="14"/>
                    </a:lnTo>
                    <a:lnTo>
                      <a:pt x="41" y="12"/>
                    </a:lnTo>
                    <a:lnTo>
                      <a:pt x="39" y="10"/>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057" name="Freeform 3557"/>
              <p:cNvSpPr>
                <a:spLocks/>
              </p:cNvSpPr>
              <p:nvPr/>
            </p:nvSpPr>
            <p:spPr bwMode="auto">
              <a:xfrm>
                <a:off x="4920" y="1704"/>
                <a:ext cx="80" cy="32"/>
              </a:xfrm>
              <a:custGeom>
                <a:avLst/>
                <a:gdLst>
                  <a:gd name="T0" fmla="*/ 65 w 80"/>
                  <a:gd name="T1" fmla="*/ 1 h 32"/>
                  <a:gd name="T2" fmla="*/ 79 w 80"/>
                  <a:gd name="T3" fmla="*/ 21 h 32"/>
                  <a:gd name="T4" fmla="*/ 79 w 80"/>
                  <a:gd name="T5" fmla="*/ 23 h 32"/>
                  <a:gd name="T6" fmla="*/ 77 w 80"/>
                  <a:gd name="T7" fmla="*/ 23 h 32"/>
                  <a:gd name="T8" fmla="*/ 73 w 80"/>
                  <a:gd name="T9" fmla="*/ 27 h 32"/>
                  <a:gd name="T10" fmla="*/ 71 w 80"/>
                  <a:gd name="T11" fmla="*/ 29 h 32"/>
                  <a:gd name="T12" fmla="*/ 61 w 80"/>
                  <a:gd name="T13" fmla="*/ 31 h 32"/>
                  <a:gd name="T14" fmla="*/ 58 w 80"/>
                  <a:gd name="T15" fmla="*/ 31 h 32"/>
                  <a:gd name="T16" fmla="*/ 50 w 80"/>
                  <a:gd name="T17" fmla="*/ 31 h 32"/>
                  <a:gd name="T18" fmla="*/ 0 w 80"/>
                  <a:gd name="T19" fmla="*/ 9 h 32"/>
                  <a:gd name="T20" fmla="*/ 1 w 80"/>
                  <a:gd name="T21" fmla="*/ 9 h 32"/>
                  <a:gd name="T22" fmla="*/ 5 w 80"/>
                  <a:gd name="T23" fmla="*/ 7 h 32"/>
                  <a:gd name="T24" fmla="*/ 7 w 80"/>
                  <a:gd name="T25" fmla="*/ 5 h 32"/>
                  <a:gd name="T26" fmla="*/ 19 w 80"/>
                  <a:gd name="T27" fmla="*/ 5 h 32"/>
                  <a:gd name="T28" fmla="*/ 24 w 80"/>
                  <a:gd name="T29" fmla="*/ 3 h 32"/>
                  <a:gd name="T30" fmla="*/ 30 w 80"/>
                  <a:gd name="T31" fmla="*/ 3 h 32"/>
                  <a:gd name="T32" fmla="*/ 36 w 80"/>
                  <a:gd name="T33" fmla="*/ 1 h 32"/>
                  <a:gd name="T34" fmla="*/ 39 w 80"/>
                  <a:gd name="T35" fmla="*/ 1 h 32"/>
                  <a:gd name="T36" fmla="*/ 46 w 80"/>
                  <a:gd name="T37" fmla="*/ 0 h 32"/>
                  <a:gd name="T38" fmla="*/ 52 w 80"/>
                  <a:gd name="T39" fmla="*/ 0 h 32"/>
                  <a:gd name="T40" fmla="*/ 59 w 80"/>
                  <a:gd name="T41" fmla="*/ 0 h 32"/>
                  <a:gd name="T42" fmla="*/ 65 w 80"/>
                  <a:gd name="T43" fmla="*/ 1 h 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0"/>
                  <a:gd name="T67" fmla="*/ 0 h 32"/>
                  <a:gd name="T68" fmla="*/ 80 w 80"/>
                  <a:gd name="T69" fmla="*/ 32 h 3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0" h="32">
                    <a:moveTo>
                      <a:pt x="65" y="1"/>
                    </a:moveTo>
                    <a:lnTo>
                      <a:pt x="79" y="21"/>
                    </a:lnTo>
                    <a:lnTo>
                      <a:pt x="79" y="23"/>
                    </a:lnTo>
                    <a:lnTo>
                      <a:pt x="77" y="23"/>
                    </a:lnTo>
                    <a:lnTo>
                      <a:pt x="73" y="27"/>
                    </a:lnTo>
                    <a:lnTo>
                      <a:pt x="71" y="29"/>
                    </a:lnTo>
                    <a:lnTo>
                      <a:pt x="61" y="31"/>
                    </a:lnTo>
                    <a:lnTo>
                      <a:pt x="58" y="31"/>
                    </a:lnTo>
                    <a:lnTo>
                      <a:pt x="50" y="31"/>
                    </a:lnTo>
                    <a:lnTo>
                      <a:pt x="0" y="9"/>
                    </a:lnTo>
                    <a:lnTo>
                      <a:pt x="1" y="9"/>
                    </a:lnTo>
                    <a:lnTo>
                      <a:pt x="5" y="7"/>
                    </a:lnTo>
                    <a:lnTo>
                      <a:pt x="7" y="5"/>
                    </a:lnTo>
                    <a:lnTo>
                      <a:pt x="19" y="5"/>
                    </a:lnTo>
                    <a:lnTo>
                      <a:pt x="24" y="3"/>
                    </a:lnTo>
                    <a:lnTo>
                      <a:pt x="30" y="3"/>
                    </a:lnTo>
                    <a:lnTo>
                      <a:pt x="36" y="1"/>
                    </a:lnTo>
                    <a:lnTo>
                      <a:pt x="39" y="1"/>
                    </a:lnTo>
                    <a:lnTo>
                      <a:pt x="46" y="0"/>
                    </a:lnTo>
                    <a:lnTo>
                      <a:pt x="52" y="0"/>
                    </a:lnTo>
                    <a:lnTo>
                      <a:pt x="59" y="0"/>
                    </a:lnTo>
                    <a:lnTo>
                      <a:pt x="65" y="1"/>
                    </a:lnTo>
                  </a:path>
                </a:pathLst>
              </a:custGeom>
              <a:solidFill>
                <a:srgbClr val="FFFFCC"/>
              </a:solidFill>
              <a:ln w="9525" cap="rnd">
                <a:noFill/>
                <a:round/>
                <a:headEnd/>
                <a:tailEnd/>
              </a:ln>
            </p:spPr>
            <p:txBody>
              <a:bodyPr/>
              <a:lstStyle/>
              <a:p>
                <a:endParaRPr lang="zh-CN" altLang="en-US"/>
              </a:p>
            </p:txBody>
          </p:sp>
          <p:sp>
            <p:nvSpPr>
              <p:cNvPr id="72058" name="Freeform 3558"/>
              <p:cNvSpPr>
                <a:spLocks/>
              </p:cNvSpPr>
              <p:nvPr/>
            </p:nvSpPr>
            <p:spPr bwMode="auto">
              <a:xfrm>
                <a:off x="4920" y="1704"/>
                <a:ext cx="86" cy="37"/>
              </a:xfrm>
              <a:custGeom>
                <a:avLst/>
                <a:gdLst>
                  <a:gd name="T0" fmla="*/ 71 w 86"/>
                  <a:gd name="T1" fmla="*/ 1 h 37"/>
                  <a:gd name="T2" fmla="*/ 85 w 86"/>
                  <a:gd name="T3" fmla="*/ 24 h 37"/>
                  <a:gd name="T4" fmla="*/ 85 w 86"/>
                  <a:gd name="T5" fmla="*/ 26 h 37"/>
                  <a:gd name="T6" fmla="*/ 85 w 86"/>
                  <a:gd name="T7" fmla="*/ 28 h 37"/>
                  <a:gd name="T8" fmla="*/ 83 w 86"/>
                  <a:gd name="T9" fmla="*/ 28 h 37"/>
                  <a:gd name="T10" fmla="*/ 79 w 86"/>
                  <a:gd name="T11" fmla="*/ 32 h 37"/>
                  <a:gd name="T12" fmla="*/ 75 w 86"/>
                  <a:gd name="T13" fmla="*/ 34 h 37"/>
                  <a:gd name="T14" fmla="*/ 67 w 86"/>
                  <a:gd name="T15" fmla="*/ 36 h 37"/>
                  <a:gd name="T16" fmla="*/ 62 w 86"/>
                  <a:gd name="T17" fmla="*/ 36 h 37"/>
                  <a:gd name="T18" fmla="*/ 54 w 86"/>
                  <a:gd name="T19" fmla="*/ 36 h 37"/>
                  <a:gd name="T20" fmla="*/ 0 w 86"/>
                  <a:gd name="T21" fmla="*/ 11 h 37"/>
                  <a:gd name="T22" fmla="*/ 1 w 86"/>
                  <a:gd name="T23" fmla="*/ 11 h 37"/>
                  <a:gd name="T24" fmla="*/ 5 w 86"/>
                  <a:gd name="T25" fmla="*/ 9 h 37"/>
                  <a:gd name="T26" fmla="*/ 9 w 86"/>
                  <a:gd name="T27" fmla="*/ 7 h 37"/>
                  <a:gd name="T28" fmla="*/ 21 w 86"/>
                  <a:gd name="T29" fmla="*/ 5 h 37"/>
                  <a:gd name="T30" fmla="*/ 26 w 86"/>
                  <a:gd name="T31" fmla="*/ 3 h 37"/>
                  <a:gd name="T32" fmla="*/ 32 w 86"/>
                  <a:gd name="T33" fmla="*/ 3 h 37"/>
                  <a:gd name="T34" fmla="*/ 38 w 86"/>
                  <a:gd name="T35" fmla="*/ 1 h 37"/>
                  <a:gd name="T36" fmla="*/ 42 w 86"/>
                  <a:gd name="T37" fmla="*/ 1 h 37"/>
                  <a:gd name="T38" fmla="*/ 50 w 86"/>
                  <a:gd name="T39" fmla="*/ 0 h 37"/>
                  <a:gd name="T40" fmla="*/ 56 w 86"/>
                  <a:gd name="T41" fmla="*/ 0 h 37"/>
                  <a:gd name="T42" fmla="*/ 63 w 86"/>
                  <a:gd name="T43" fmla="*/ 0 h 37"/>
                  <a:gd name="T44" fmla="*/ 71 w 86"/>
                  <a:gd name="T45" fmla="*/ 1 h 3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
                  <a:gd name="T70" fmla="*/ 0 h 37"/>
                  <a:gd name="T71" fmla="*/ 86 w 86"/>
                  <a:gd name="T72" fmla="*/ 37 h 3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 h="37">
                    <a:moveTo>
                      <a:pt x="71" y="1"/>
                    </a:moveTo>
                    <a:lnTo>
                      <a:pt x="85" y="24"/>
                    </a:lnTo>
                    <a:lnTo>
                      <a:pt x="85" y="26"/>
                    </a:lnTo>
                    <a:lnTo>
                      <a:pt x="85" y="28"/>
                    </a:lnTo>
                    <a:lnTo>
                      <a:pt x="83" y="28"/>
                    </a:lnTo>
                    <a:lnTo>
                      <a:pt x="79" y="32"/>
                    </a:lnTo>
                    <a:lnTo>
                      <a:pt x="75" y="34"/>
                    </a:lnTo>
                    <a:lnTo>
                      <a:pt x="67" y="36"/>
                    </a:lnTo>
                    <a:lnTo>
                      <a:pt x="62" y="36"/>
                    </a:lnTo>
                    <a:lnTo>
                      <a:pt x="54" y="36"/>
                    </a:lnTo>
                    <a:lnTo>
                      <a:pt x="0" y="11"/>
                    </a:lnTo>
                    <a:lnTo>
                      <a:pt x="1" y="11"/>
                    </a:lnTo>
                    <a:lnTo>
                      <a:pt x="5" y="9"/>
                    </a:lnTo>
                    <a:lnTo>
                      <a:pt x="9" y="7"/>
                    </a:lnTo>
                    <a:lnTo>
                      <a:pt x="21" y="5"/>
                    </a:lnTo>
                    <a:lnTo>
                      <a:pt x="26" y="3"/>
                    </a:lnTo>
                    <a:lnTo>
                      <a:pt x="32" y="3"/>
                    </a:lnTo>
                    <a:lnTo>
                      <a:pt x="38" y="1"/>
                    </a:lnTo>
                    <a:lnTo>
                      <a:pt x="42" y="1"/>
                    </a:lnTo>
                    <a:lnTo>
                      <a:pt x="50" y="0"/>
                    </a:lnTo>
                    <a:lnTo>
                      <a:pt x="56" y="0"/>
                    </a:lnTo>
                    <a:lnTo>
                      <a:pt x="63" y="0"/>
                    </a:lnTo>
                    <a:lnTo>
                      <a:pt x="71" y="1"/>
                    </a:lnTo>
                  </a:path>
                </a:pathLst>
              </a:custGeom>
              <a:solidFill>
                <a:srgbClr val="969696"/>
              </a:solidFill>
              <a:ln w="12700" cap="rnd">
                <a:solidFill>
                  <a:srgbClr val="000000"/>
                </a:solidFill>
                <a:round/>
                <a:headEnd/>
                <a:tailEnd/>
              </a:ln>
            </p:spPr>
            <p:txBody>
              <a:bodyPr/>
              <a:lstStyle/>
              <a:p>
                <a:endParaRPr lang="zh-CN" altLang="en-US"/>
              </a:p>
            </p:txBody>
          </p:sp>
          <p:sp>
            <p:nvSpPr>
              <p:cNvPr id="72059" name="Line 3559"/>
              <p:cNvSpPr>
                <a:spLocks noChangeShapeType="1"/>
              </p:cNvSpPr>
              <p:nvPr/>
            </p:nvSpPr>
            <p:spPr bwMode="auto">
              <a:xfrm flipH="1" flipV="1">
                <a:off x="4820" y="1678"/>
                <a:ext cx="98" cy="3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060" name="Freeform 3560"/>
              <p:cNvSpPr>
                <a:spLocks/>
              </p:cNvSpPr>
              <p:nvPr/>
            </p:nvSpPr>
            <p:spPr bwMode="auto">
              <a:xfrm>
                <a:off x="5137" y="1670"/>
                <a:ext cx="210" cy="99"/>
              </a:xfrm>
              <a:custGeom>
                <a:avLst/>
                <a:gdLst>
                  <a:gd name="T0" fmla="*/ 185 w 210"/>
                  <a:gd name="T1" fmla="*/ 66 h 99"/>
                  <a:gd name="T2" fmla="*/ 197 w 210"/>
                  <a:gd name="T3" fmla="*/ 70 h 99"/>
                  <a:gd name="T4" fmla="*/ 207 w 210"/>
                  <a:gd name="T5" fmla="*/ 73 h 99"/>
                  <a:gd name="T6" fmla="*/ 209 w 210"/>
                  <a:gd name="T7" fmla="*/ 74 h 99"/>
                  <a:gd name="T8" fmla="*/ 207 w 210"/>
                  <a:gd name="T9" fmla="*/ 78 h 99"/>
                  <a:gd name="T10" fmla="*/ 193 w 210"/>
                  <a:gd name="T11" fmla="*/ 86 h 99"/>
                  <a:gd name="T12" fmla="*/ 181 w 210"/>
                  <a:gd name="T13" fmla="*/ 90 h 99"/>
                  <a:gd name="T14" fmla="*/ 162 w 210"/>
                  <a:gd name="T15" fmla="*/ 98 h 99"/>
                  <a:gd name="T16" fmla="*/ 184 w 210"/>
                  <a:gd name="T17" fmla="*/ 86 h 99"/>
                  <a:gd name="T18" fmla="*/ 179 w 210"/>
                  <a:gd name="T19" fmla="*/ 84 h 99"/>
                  <a:gd name="T20" fmla="*/ 165 w 210"/>
                  <a:gd name="T21" fmla="*/ 80 h 99"/>
                  <a:gd name="T22" fmla="*/ 152 w 210"/>
                  <a:gd name="T23" fmla="*/ 74 h 99"/>
                  <a:gd name="T24" fmla="*/ 137 w 210"/>
                  <a:gd name="T25" fmla="*/ 73 h 99"/>
                  <a:gd name="T26" fmla="*/ 122 w 210"/>
                  <a:gd name="T27" fmla="*/ 68 h 99"/>
                  <a:gd name="T28" fmla="*/ 103 w 210"/>
                  <a:gd name="T29" fmla="*/ 62 h 99"/>
                  <a:gd name="T30" fmla="*/ 88 w 210"/>
                  <a:gd name="T31" fmla="*/ 56 h 99"/>
                  <a:gd name="T32" fmla="*/ 71 w 210"/>
                  <a:gd name="T33" fmla="*/ 50 h 99"/>
                  <a:gd name="T34" fmla="*/ 56 w 210"/>
                  <a:gd name="T35" fmla="*/ 47 h 99"/>
                  <a:gd name="T36" fmla="*/ 43 w 210"/>
                  <a:gd name="T37" fmla="*/ 41 h 99"/>
                  <a:gd name="T38" fmla="*/ 28 w 210"/>
                  <a:gd name="T39" fmla="*/ 41 h 99"/>
                  <a:gd name="T40" fmla="*/ 15 w 210"/>
                  <a:gd name="T41" fmla="*/ 37 h 99"/>
                  <a:gd name="T42" fmla="*/ 3 w 210"/>
                  <a:gd name="T43" fmla="*/ 35 h 99"/>
                  <a:gd name="T44" fmla="*/ 1 w 210"/>
                  <a:gd name="T45" fmla="*/ 33 h 99"/>
                  <a:gd name="T46" fmla="*/ 15 w 210"/>
                  <a:gd name="T47" fmla="*/ 27 h 99"/>
                  <a:gd name="T48" fmla="*/ 37 w 210"/>
                  <a:gd name="T49" fmla="*/ 17 h 99"/>
                  <a:gd name="T50" fmla="*/ 60 w 210"/>
                  <a:gd name="T51" fmla="*/ 5 h 99"/>
                  <a:gd name="T52" fmla="*/ 82 w 210"/>
                  <a:gd name="T53" fmla="*/ 0 h 99"/>
                  <a:gd name="T54" fmla="*/ 88 w 210"/>
                  <a:gd name="T55" fmla="*/ 0 h 99"/>
                  <a:gd name="T56" fmla="*/ 93 w 210"/>
                  <a:gd name="T57" fmla="*/ 3 h 99"/>
                  <a:gd name="T58" fmla="*/ 109 w 210"/>
                  <a:gd name="T59" fmla="*/ 17 h 99"/>
                  <a:gd name="T60" fmla="*/ 122 w 210"/>
                  <a:gd name="T61" fmla="*/ 24 h 99"/>
                  <a:gd name="T62" fmla="*/ 130 w 210"/>
                  <a:gd name="T63" fmla="*/ 29 h 99"/>
                  <a:gd name="T64" fmla="*/ 137 w 210"/>
                  <a:gd name="T65" fmla="*/ 35 h 99"/>
                  <a:gd name="T66" fmla="*/ 173 w 210"/>
                  <a:gd name="T67" fmla="*/ 56 h 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0"/>
                  <a:gd name="T103" fmla="*/ 0 h 99"/>
                  <a:gd name="T104" fmla="*/ 210 w 210"/>
                  <a:gd name="T105" fmla="*/ 99 h 9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0" h="99">
                    <a:moveTo>
                      <a:pt x="173" y="56"/>
                    </a:moveTo>
                    <a:lnTo>
                      <a:pt x="185" y="66"/>
                    </a:lnTo>
                    <a:lnTo>
                      <a:pt x="191" y="66"/>
                    </a:lnTo>
                    <a:lnTo>
                      <a:pt x="197" y="70"/>
                    </a:lnTo>
                    <a:lnTo>
                      <a:pt x="203" y="72"/>
                    </a:lnTo>
                    <a:lnTo>
                      <a:pt x="207" y="73"/>
                    </a:lnTo>
                    <a:lnTo>
                      <a:pt x="209" y="73"/>
                    </a:lnTo>
                    <a:lnTo>
                      <a:pt x="209" y="74"/>
                    </a:lnTo>
                    <a:lnTo>
                      <a:pt x="209" y="76"/>
                    </a:lnTo>
                    <a:lnTo>
                      <a:pt x="207" y="78"/>
                    </a:lnTo>
                    <a:lnTo>
                      <a:pt x="203" y="82"/>
                    </a:lnTo>
                    <a:lnTo>
                      <a:pt x="193" y="86"/>
                    </a:lnTo>
                    <a:lnTo>
                      <a:pt x="189" y="88"/>
                    </a:lnTo>
                    <a:lnTo>
                      <a:pt x="181" y="90"/>
                    </a:lnTo>
                    <a:lnTo>
                      <a:pt x="173" y="94"/>
                    </a:lnTo>
                    <a:lnTo>
                      <a:pt x="162" y="98"/>
                    </a:lnTo>
                    <a:lnTo>
                      <a:pt x="184" y="88"/>
                    </a:lnTo>
                    <a:lnTo>
                      <a:pt x="184" y="86"/>
                    </a:lnTo>
                    <a:lnTo>
                      <a:pt x="182" y="86"/>
                    </a:lnTo>
                    <a:lnTo>
                      <a:pt x="179" y="84"/>
                    </a:lnTo>
                    <a:lnTo>
                      <a:pt x="171" y="80"/>
                    </a:lnTo>
                    <a:lnTo>
                      <a:pt x="165" y="80"/>
                    </a:lnTo>
                    <a:lnTo>
                      <a:pt x="156" y="76"/>
                    </a:lnTo>
                    <a:lnTo>
                      <a:pt x="152" y="74"/>
                    </a:lnTo>
                    <a:lnTo>
                      <a:pt x="146" y="73"/>
                    </a:lnTo>
                    <a:lnTo>
                      <a:pt x="137" y="73"/>
                    </a:lnTo>
                    <a:lnTo>
                      <a:pt x="131" y="70"/>
                    </a:lnTo>
                    <a:lnTo>
                      <a:pt x="122" y="68"/>
                    </a:lnTo>
                    <a:lnTo>
                      <a:pt x="113" y="66"/>
                    </a:lnTo>
                    <a:lnTo>
                      <a:pt x="103" y="62"/>
                    </a:lnTo>
                    <a:lnTo>
                      <a:pt x="95" y="58"/>
                    </a:lnTo>
                    <a:lnTo>
                      <a:pt x="88" y="56"/>
                    </a:lnTo>
                    <a:lnTo>
                      <a:pt x="77" y="52"/>
                    </a:lnTo>
                    <a:lnTo>
                      <a:pt x="71" y="50"/>
                    </a:lnTo>
                    <a:lnTo>
                      <a:pt x="66" y="49"/>
                    </a:lnTo>
                    <a:lnTo>
                      <a:pt x="56" y="47"/>
                    </a:lnTo>
                    <a:lnTo>
                      <a:pt x="50" y="45"/>
                    </a:lnTo>
                    <a:lnTo>
                      <a:pt x="43" y="41"/>
                    </a:lnTo>
                    <a:lnTo>
                      <a:pt x="35" y="41"/>
                    </a:lnTo>
                    <a:lnTo>
                      <a:pt x="28" y="41"/>
                    </a:lnTo>
                    <a:lnTo>
                      <a:pt x="21" y="39"/>
                    </a:lnTo>
                    <a:lnTo>
                      <a:pt x="15" y="37"/>
                    </a:lnTo>
                    <a:lnTo>
                      <a:pt x="9" y="37"/>
                    </a:lnTo>
                    <a:lnTo>
                      <a:pt x="3" y="35"/>
                    </a:lnTo>
                    <a:lnTo>
                      <a:pt x="0" y="35"/>
                    </a:lnTo>
                    <a:lnTo>
                      <a:pt x="1" y="33"/>
                    </a:lnTo>
                    <a:lnTo>
                      <a:pt x="7" y="31"/>
                    </a:lnTo>
                    <a:lnTo>
                      <a:pt x="15" y="27"/>
                    </a:lnTo>
                    <a:lnTo>
                      <a:pt x="24" y="21"/>
                    </a:lnTo>
                    <a:lnTo>
                      <a:pt x="37" y="17"/>
                    </a:lnTo>
                    <a:lnTo>
                      <a:pt x="48" y="11"/>
                    </a:lnTo>
                    <a:lnTo>
                      <a:pt x="60" y="5"/>
                    </a:lnTo>
                    <a:lnTo>
                      <a:pt x="71" y="1"/>
                    </a:lnTo>
                    <a:lnTo>
                      <a:pt x="82" y="0"/>
                    </a:lnTo>
                    <a:lnTo>
                      <a:pt x="86" y="0"/>
                    </a:lnTo>
                    <a:lnTo>
                      <a:pt x="88" y="0"/>
                    </a:lnTo>
                    <a:lnTo>
                      <a:pt x="92" y="0"/>
                    </a:lnTo>
                    <a:lnTo>
                      <a:pt x="93" y="3"/>
                    </a:lnTo>
                    <a:lnTo>
                      <a:pt x="101" y="11"/>
                    </a:lnTo>
                    <a:lnTo>
                      <a:pt x="109" y="17"/>
                    </a:lnTo>
                    <a:lnTo>
                      <a:pt x="113" y="21"/>
                    </a:lnTo>
                    <a:lnTo>
                      <a:pt x="122" y="24"/>
                    </a:lnTo>
                    <a:lnTo>
                      <a:pt x="124" y="27"/>
                    </a:lnTo>
                    <a:lnTo>
                      <a:pt x="130" y="29"/>
                    </a:lnTo>
                    <a:lnTo>
                      <a:pt x="133" y="31"/>
                    </a:lnTo>
                    <a:lnTo>
                      <a:pt x="137" y="35"/>
                    </a:lnTo>
                    <a:lnTo>
                      <a:pt x="154" y="45"/>
                    </a:lnTo>
                    <a:lnTo>
                      <a:pt x="173" y="56"/>
                    </a:lnTo>
                  </a:path>
                </a:pathLst>
              </a:custGeom>
              <a:solidFill>
                <a:srgbClr val="FFFFCC"/>
              </a:solidFill>
              <a:ln w="9525" cap="rnd">
                <a:noFill/>
                <a:round/>
                <a:headEnd/>
                <a:tailEnd/>
              </a:ln>
            </p:spPr>
            <p:txBody>
              <a:bodyPr/>
              <a:lstStyle/>
              <a:p>
                <a:endParaRPr lang="zh-CN" altLang="en-US"/>
              </a:p>
            </p:txBody>
          </p:sp>
          <p:sp>
            <p:nvSpPr>
              <p:cNvPr id="72061" name="Freeform 3561"/>
              <p:cNvSpPr>
                <a:spLocks/>
              </p:cNvSpPr>
              <p:nvPr/>
            </p:nvSpPr>
            <p:spPr bwMode="auto">
              <a:xfrm>
                <a:off x="5137" y="1670"/>
                <a:ext cx="216" cy="105"/>
              </a:xfrm>
              <a:custGeom>
                <a:avLst/>
                <a:gdLst>
                  <a:gd name="T0" fmla="*/ 191 w 216"/>
                  <a:gd name="T1" fmla="*/ 70 h 105"/>
                  <a:gd name="T2" fmla="*/ 203 w 216"/>
                  <a:gd name="T3" fmla="*/ 74 h 105"/>
                  <a:gd name="T4" fmla="*/ 213 w 216"/>
                  <a:gd name="T5" fmla="*/ 77 h 105"/>
                  <a:gd name="T6" fmla="*/ 215 w 216"/>
                  <a:gd name="T7" fmla="*/ 80 h 105"/>
                  <a:gd name="T8" fmla="*/ 213 w 216"/>
                  <a:gd name="T9" fmla="*/ 84 h 105"/>
                  <a:gd name="T10" fmla="*/ 199 w 216"/>
                  <a:gd name="T11" fmla="*/ 90 h 105"/>
                  <a:gd name="T12" fmla="*/ 186 w 216"/>
                  <a:gd name="T13" fmla="*/ 96 h 105"/>
                  <a:gd name="T14" fmla="*/ 167 w 216"/>
                  <a:gd name="T15" fmla="*/ 104 h 105"/>
                  <a:gd name="T16" fmla="*/ 190 w 216"/>
                  <a:gd name="T17" fmla="*/ 90 h 105"/>
                  <a:gd name="T18" fmla="*/ 184 w 216"/>
                  <a:gd name="T19" fmla="*/ 88 h 105"/>
                  <a:gd name="T20" fmla="*/ 171 w 216"/>
                  <a:gd name="T21" fmla="*/ 86 h 105"/>
                  <a:gd name="T22" fmla="*/ 156 w 216"/>
                  <a:gd name="T23" fmla="*/ 80 h 105"/>
                  <a:gd name="T24" fmla="*/ 141 w 216"/>
                  <a:gd name="T25" fmla="*/ 77 h 105"/>
                  <a:gd name="T26" fmla="*/ 126 w 216"/>
                  <a:gd name="T27" fmla="*/ 72 h 105"/>
                  <a:gd name="T28" fmla="*/ 107 w 216"/>
                  <a:gd name="T29" fmla="*/ 66 h 105"/>
                  <a:gd name="T30" fmla="*/ 92 w 216"/>
                  <a:gd name="T31" fmla="*/ 58 h 105"/>
                  <a:gd name="T32" fmla="*/ 73 w 216"/>
                  <a:gd name="T33" fmla="*/ 52 h 105"/>
                  <a:gd name="T34" fmla="*/ 58 w 216"/>
                  <a:gd name="T35" fmla="*/ 51 h 105"/>
                  <a:gd name="T36" fmla="*/ 45 w 216"/>
                  <a:gd name="T37" fmla="*/ 45 h 105"/>
                  <a:gd name="T38" fmla="*/ 29 w 216"/>
                  <a:gd name="T39" fmla="*/ 43 h 105"/>
                  <a:gd name="T40" fmla="*/ 15 w 216"/>
                  <a:gd name="T41" fmla="*/ 39 h 105"/>
                  <a:gd name="T42" fmla="*/ 3 w 216"/>
                  <a:gd name="T43" fmla="*/ 37 h 105"/>
                  <a:gd name="T44" fmla="*/ 1 w 216"/>
                  <a:gd name="T45" fmla="*/ 35 h 105"/>
                  <a:gd name="T46" fmla="*/ 15 w 216"/>
                  <a:gd name="T47" fmla="*/ 29 h 105"/>
                  <a:gd name="T48" fmla="*/ 37 w 216"/>
                  <a:gd name="T49" fmla="*/ 17 h 105"/>
                  <a:gd name="T50" fmla="*/ 62 w 216"/>
                  <a:gd name="T51" fmla="*/ 5 h 105"/>
                  <a:gd name="T52" fmla="*/ 84 w 216"/>
                  <a:gd name="T53" fmla="*/ 0 h 105"/>
                  <a:gd name="T54" fmla="*/ 92 w 216"/>
                  <a:gd name="T55" fmla="*/ 0 h 105"/>
                  <a:gd name="T56" fmla="*/ 95 w 216"/>
                  <a:gd name="T57" fmla="*/ 3 h 105"/>
                  <a:gd name="T58" fmla="*/ 113 w 216"/>
                  <a:gd name="T59" fmla="*/ 17 h 105"/>
                  <a:gd name="T60" fmla="*/ 124 w 216"/>
                  <a:gd name="T61" fmla="*/ 26 h 105"/>
                  <a:gd name="T62" fmla="*/ 133 w 216"/>
                  <a:gd name="T63" fmla="*/ 31 h 105"/>
                  <a:gd name="T64" fmla="*/ 141 w 216"/>
                  <a:gd name="T65" fmla="*/ 37 h 105"/>
                  <a:gd name="T66" fmla="*/ 177 w 216"/>
                  <a:gd name="T67" fmla="*/ 60 h 10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105"/>
                  <a:gd name="T104" fmla="*/ 216 w 216"/>
                  <a:gd name="T105" fmla="*/ 105 h 10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105">
                    <a:moveTo>
                      <a:pt x="177" y="60"/>
                    </a:moveTo>
                    <a:lnTo>
                      <a:pt x="191" y="70"/>
                    </a:lnTo>
                    <a:lnTo>
                      <a:pt x="195" y="70"/>
                    </a:lnTo>
                    <a:lnTo>
                      <a:pt x="203" y="74"/>
                    </a:lnTo>
                    <a:lnTo>
                      <a:pt x="209" y="75"/>
                    </a:lnTo>
                    <a:lnTo>
                      <a:pt x="213" y="77"/>
                    </a:lnTo>
                    <a:lnTo>
                      <a:pt x="215" y="78"/>
                    </a:lnTo>
                    <a:lnTo>
                      <a:pt x="215" y="80"/>
                    </a:lnTo>
                    <a:lnTo>
                      <a:pt x="215" y="82"/>
                    </a:lnTo>
                    <a:lnTo>
                      <a:pt x="213" y="84"/>
                    </a:lnTo>
                    <a:lnTo>
                      <a:pt x="209" y="88"/>
                    </a:lnTo>
                    <a:lnTo>
                      <a:pt x="199" y="90"/>
                    </a:lnTo>
                    <a:lnTo>
                      <a:pt x="193" y="92"/>
                    </a:lnTo>
                    <a:lnTo>
                      <a:pt x="186" y="96"/>
                    </a:lnTo>
                    <a:lnTo>
                      <a:pt x="177" y="100"/>
                    </a:lnTo>
                    <a:lnTo>
                      <a:pt x="167" y="104"/>
                    </a:lnTo>
                    <a:lnTo>
                      <a:pt x="190" y="94"/>
                    </a:lnTo>
                    <a:lnTo>
                      <a:pt x="190" y="90"/>
                    </a:lnTo>
                    <a:lnTo>
                      <a:pt x="188" y="90"/>
                    </a:lnTo>
                    <a:lnTo>
                      <a:pt x="184" y="88"/>
                    </a:lnTo>
                    <a:lnTo>
                      <a:pt x="175" y="86"/>
                    </a:lnTo>
                    <a:lnTo>
                      <a:pt x="171" y="86"/>
                    </a:lnTo>
                    <a:lnTo>
                      <a:pt x="160" y="82"/>
                    </a:lnTo>
                    <a:lnTo>
                      <a:pt x="156" y="80"/>
                    </a:lnTo>
                    <a:lnTo>
                      <a:pt x="150" y="78"/>
                    </a:lnTo>
                    <a:lnTo>
                      <a:pt x="141" y="77"/>
                    </a:lnTo>
                    <a:lnTo>
                      <a:pt x="135" y="74"/>
                    </a:lnTo>
                    <a:lnTo>
                      <a:pt x="126" y="72"/>
                    </a:lnTo>
                    <a:lnTo>
                      <a:pt x="115" y="70"/>
                    </a:lnTo>
                    <a:lnTo>
                      <a:pt x="107" y="66"/>
                    </a:lnTo>
                    <a:lnTo>
                      <a:pt x="97" y="62"/>
                    </a:lnTo>
                    <a:lnTo>
                      <a:pt x="92" y="58"/>
                    </a:lnTo>
                    <a:lnTo>
                      <a:pt x="79" y="54"/>
                    </a:lnTo>
                    <a:lnTo>
                      <a:pt x="73" y="52"/>
                    </a:lnTo>
                    <a:lnTo>
                      <a:pt x="68" y="51"/>
                    </a:lnTo>
                    <a:lnTo>
                      <a:pt x="58" y="51"/>
                    </a:lnTo>
                    <a:lnTo>
                      <a:pt x="50" y="49"/>
                    </a:lnTo>
                    <a:lnTo>
                      <a:pt x="45" y="45"/>
                    </a:lnTo>
                    <a:lnTo>
                      <a:pt x="35" y="45"/>
                    </a:lnTo>
                    <a:lnTo>
                      <a:pt x="29" y="43"/>
                    </a:lnTo>
                    <a:lnTo>
                      <a:pt x="23" y="41"/>
                    </a:lnTo>
                    <a:lnTo>
                      <a:pt x="15" y="39"/>
                    </a:lnTo>
                    <a:lnTo>
                      <a:pt x="9" y="39"/>
                    </a:lnTo>
                    <a:lnTo>
                      <a:pt x="3" y="37"/>
                    </a:lnTo>
                    <a:lnTo>
                      <a:pt x="0" y="37"/>
                    </a:lnTo>
                    <a:lnTo>
                      <a:pt x="1" y="35"/>
                    </a:lnTo>
                    <a:lnTo>
                      <a:pt x="7" y="33"/>
                    </a:lnTo>
                    <a:lnTo>
                      <a:pt x="15" y="29"/>
                    </a:lnTo>
                    <a:lnTo>
                      <a:pt x="26" y="23"/>
                    </a:lnTo>
                    <a:lnTo>
                      <a:pt x="37" y="17"/>
                    </a:lnTo>
                    <a:lnTo>
                      <a:pt x="50" y="11"/>
                    </a:lnTo>
                    <a:lnTo>
                      <a:pt x="62" y="5"/>
                    </a:lnTo>
                    <a:lnTo>
                      <a:pt x="73" y="1"/>
                    </a:lnTo>
                    <a:lnTo>
                      <a:pt x="84" y="0"/>
                    </a:lnTo>
                    <a:lnTo>
                      <a:pt x="88" y="0"/>
                    </a:lnTo>
                    <a:lnTo>
                      <a:pt x="92" y="0"/>
                    </a:lnTo>
                    <a:lnTo>
                      <a:pt x="94" y="0"/>
                    </a:lnTo>
                    <a:lnTo>
                      <a:pt x="95" y="3"/>
                    </a:lnTo>
                    <a:lnTo>
                      <a:pt x="105" y="11"/>
                    </a:lnTo>
                    <a:lnTo>
                      <a:pt x="113" y="17"/>
                    </a:lnTo>
                    <a:lnTo>
                      <a:pt x="115" y="21"/>
                    </a:lnTo>
                    <a:lnTo>
                      <a:pt x="124" y="26"/>
                    </a:lnTo>
                    <a:lnTo>
                      <a:pt x="128" y="29"/>
                    </a:lnTo>
                    <a:lnTo>
                      <a:pt x="133" y="31"/>
                    </a:lnTo>
                    <a:lnTo>
                      <a:pt x="137" y="33"/>
                    </a:lnTo>
                    <a:lnTo>
                      <a:pt x="141" y="37"/>
                    </a:lnTo>
                    <a:lnTo>
                      <a:pt x="158" y="49"/>
                    </a:lnTo>
                    <a:lnTo>
                      <a:pt x="177" y="60"/>
                    </a:lnTo>
                  </a:path>
                </a:pathLst>
              </a:custGeom>
              <a:solidFill>
                <a:srgbClr val="969696"/>
              </a:solidFill>
              <a:ln w="12700" cap="rnd">
                <a:solidFill>
                  <a:srgbClr val="000000"/>
                </a:solidFill>
                <a:round/>
                <a:headEnd/>
                <a:tailEnd/>
              </a:ln>
            </p:spPr>
            <p:txBody>
              <a:bodyPr/>
              <a:lstStyle/>
              <a:p>
                <a:endParaRPr lang="zh-CN" altLang="en-US"/>
              </a:p>
            </p:txBody>
          </p:sp>
          <p:sp>
            <p:nvSpPr>
              <p:cNvPr id="72062" name="Freeform 3562"/>
              <p:cNvSpPr>
                <a:spLocks/>
              </p:cNvSpPr>
              <p:nvPr/>
            </p:nvSpPr>
            <p:spPr bwMode="auto">
              <a:xfrm>
                <a:off x="4826" y="1588"/>
                <a:ext cx="99" cy="27"/>
              </a:xfrm>
              <a:custGeom>
                <a:avLst/>
                <a:gdLst>
                  <a:gd name="T0" fmla="*/ 98 w 99"/>
                  <a:gd name="T1" fmla="*/ 26 h 27"/>
                  <a:gd name="T2" fmla="*/ 13 w 99"/>
                  <a:gd name="T3" fmla="*/ 0 h 27"/>
                  <a:gd name="T4" fmla="*/ 0 w 99"/>
                  <a:gd name="T5" fmla="*/ 3 h 27"/>
                  <a:gd name="T6" fmla="*/ 0 60000 65536"/>
                  <a:gd name="T7" fmla="*/ 0 60000 65536"/>
                  <a:gd name="T8" fmla="*/ 0 60000 65536"/>
                  <a:gd name="T9" fmla="*/ 0 w 99"/>
                  <a:gd name="T10" fmla="*/ 0 h 27"/>
                  <a:gd name="T11" fmla="*/ 99 w 99"/>
                  <a:gd name="T12" fmla="*/ 27 h 27"/>
                </a:gdLst>
                <a:ahLst/>
                <a:cxnLst>
                  <a:cxn ang="T6">
                    <a:pos x="T0" y="T1"/>
                  </a:cxn>
                  <a:cxn ang="T7">
                    <a:pos x="T2" y="T3"/>
                  </a:cxn>
                  <a:cxn ang="T8">
                    <a:pos x="T4" y="T5"/>
                  </a:cxn>
                </a:cxnLst>
                <a:rect l="T9" t="T10" r="T11" b="T12"/>
                <a:pathLst>
                  <a:path w="99" h="27">
                    <a:moveTo>
                      <a:pt x="98" y="26"/>
                    </a:moveTo>
                    <a:lnTo>
                      <a:pt x="13" y="0"/>
                    </a:lnTo>
                    <a:lnTo>
                      <a:pt x="0" y="3"/>
                    </a:lnTo>
                  </a:path>
                </a:pathLst>
              </a:custGeom>
              <a:noFill/>
              <a:ln w="12700" cap="rnd">
                <a:solidFill>
                  <a:srgbClr val="000000"/>
                </a:solidFill>
                <a:round/>
                <a:headEnd type="none" w="sm" len="sm"/>
                <a:tailEnd type="none" w="sm" len="sm"/>
              </a:ln>
            </p:spPr>
            <p:txBody>
              <a:bodyPr/>
              <a:lstStyle/>
              <a:p>
                <a:endParaRPr lang="zh-CN" altLang="en-US"/>
              </a:p>
            </p:txBody>
          </p:sp>
          <p:sp>
            <p:nvSpPr>
              <p:cNvPr id="72063" name="Line 3563"/>
              <p:cNvSpPr>
                <a:spLocks noChangeShapeType="1"/>
              </p:cNvSpPr>
              <p:nvPr/>
            </p:nvSpPr>
            <p:spPr bwMode="auto">
              <a:xfrm>
                <a:off x="4831" y="1592"/>
                <a:ext cx="95" cy="32"/>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064" name="Freeform 3564"/>
              <p:cNvSpPr>
                <a:spLocks/>
              </p:cNvSpPr>
              <p:nvPr/>
            </p:nvSpPr>
            <p:spPr bwMode="auto">
              <a:xfrm>
                <a:off x="5041" y="1606"/>
                <a:ext cx="73" cy="17"/>
              </a:xfrm>
              <a:custGeom>
                <a:avLst/>
                <a:gdLst>
                  <a:gd name="T0" fmla="*/ 72 w 73"/>
                  <a:gd name="T1" fmla="*/ 16 h 17"/>
                  <a:gd name="T2" fmla="*/ 70 w 73"/>
                  <a:gd name="T3" fmla="*/ 16 h 17"/>
                  <a:gd name="T4" fmla="*/ 68 w 73"/>
                  <a:gd name="T5" fmla="*/ 16 h 17"/>
                  <a:gd name="T6" fmla="*/ 66 w 73"/>
                  <a:gd name="T7" fmla="*/ 16 h 17"/>
                  <a:gd name="T8" fmla="*/ 64 w 73"/>
                  <a:gd name="T9" fmla="*/ 16 h 17"/>
                  <a:gd name="T10" fmla="*/ 60 w 73"/>
                  <a:gd name="T11" fmla="*/ 16 h 17"/>
                  <a:gd name="T12" fmla="*/ 58 w 73"/>
                  <a:gd name="T13" fmla="*/ 16 h 17"/>
                  <a:gd name="T14" fmla="*/ 54 w 73"/>
                  <a:gd name="T15" fmla="*/ 16 h 17"/>
                  <a:gd name="T16" fmla="*/ 52 w 73"/>
                  <a:gd name="T17" fmla="*/ 16 h 17"/>
                  <a:gd name="T18" fmla="*/ 50 w 73"/>
                  <a:gd name="T19" fmla="*/ 16 h 17"/>
                  <a:gd name="T20" fmla="*/ 47 w 73"/>
                  <a:gd name="T21" fmla="*/ 16 h 17"/>
                  <a:gd name="T22" fmla="*/ 45 w 73"/>
                  <a:gd name="T23" fmla="*/ 16 h 17"/>
                  <a:gd name="T24" fmla="*/ 41 w 73"/>
                  <a:gd name="T25" fmla="*/ 16 h 17"/>
                  <a:gd name="T26" fmla="*/ 39 w 73"/>
                  <a:gd name="T27" fmla="*/ 16 h 17"/>
                  <a:gd name="T28" fmla="*/ 35 w 73"/>
                  <a:gd name="T29" fmla="*/ 16 h 17"/>
                  <a:gd name="T30" fmla="*/ 33 w 73"/>
                  <a:gd name="T31" fmla="*/ 16 h 17"/>
                  <a:gd name="T32" fmla="*/ 29 w 73"/>
                  <a:gd name="T33" fmla="*/ 8 h 17"/>
                  <a:gd name="T34" fmla="*/ 27 w 73"/>
                  <a:gd name="T35" fmla="*/ 8 h 17"/>
                  <a:gd name="T36" fmla="*/ 25 w 73"/>
                  <a:gd name="T37" fmla="*/ 8 h 17"/>
                  <a:gd name="T38" fmla="*/ 22 w 73"/>
                  <a:gd name="T39" fmla="*/ 8 h 17"/>
                  <a:gd name="T40" fmla="*/ 19 w 73"/>
                  <a:gd name="T41" fmla="*/ 8 h 17"/>
                  <a:gd name="T42" fmla="*/ 17 w 73"/>
                  <a:gd name="T43" fmla="*/ 8 h 17"/>
                  <a:gd name="T44" fmla="*/ 15 w 73"/>
                  <a:gd name="T45" fmla="*/ 8 h 17"/>
                  <a:gd name="T46" fmla="*/ 11 w 73"/>
                  <a:gd name="T47" fmla="*/ 8 h 17"/>
                  <a:gd name="T48" fmla="*/ 9 w 73"/>
                  <a:gd name="T49" fmla="*/ 8 h 17"/>
                  <a:gd name="T50" fmla="*/ 7 w 73"/>
                  <a:gd name="T51" fmla="*/ 8 h 17"/>
                  <a:gd name="T52" fmla="*/ 5 w 73"/>
                  <a:gd name="T53" fmla="*/ 8 h 17"/>
                  <a:gd name="T54" fmla="*/ 3 w 73"/>
                  <a:gd name="T55" fmla="*/ 0 h 17"/>
                  <a:gd name="T56" fmla="*/ 1 w 73"/>
                  <a:gd name="T57" fmla="*/ 0 h 17"/>
                  <a:gd name="T58" fmla="*/ 0 w 73"/>
                  <a:gd name="T59" fmla="*/ 0 h 17"/>
                  <a:gd name="T60" fmla="*/ 1 w 73"/>
                  <a:gd name="T61" fmla="*/ 0 h 17"/>
                  <a:gd name="T62" fmla="*/ 3 w 73"/>
                  <a:gd name="T63" fmla="*/ 0 h 17"/>
                  <a:gd name="T64" fmla="*/ 3 w 73"/>
                  <a:gd name="T65" fmla="*/ 8 h 17"/>
                  <a:gd name="T66" fmla="*/ 5 w 73"/>
                  <a:gd name="T67" fmla="*/ 8 h 17"/>
                  <a:gd name="T68" fmla="*/ 9 w 73"/>
                  <a:gd name="T69" fmla="*/ 8 h 17"/>
                  <a:gd name="T70" fmla="*/ 11 w 73"/>
                  <a:gd name="T71" fmla="*/ 8 h 17"/>
                  <a:gd name="T72" fmla="*/ 15 w 73"/>
                  <a:gd name="T73" fmla="*/ 8 h 17"/>
                  <a:gd name="T74" fmla="*/ 19 w 73"/>
                  <a:gd name="T75" fmla="*/ 8 h 17"/>
                  <a:gd name="T76" fmla="*/ 22 w 73"/>
                  <a:gd name="T77" fmla="*/ 16 h 17"/>
                  <a:gd name="T78" fmla="*/ 25 w 73"/>
                  <a:gd name="T79" fmla="*/ 16 h 17"/>
                  <a:gd name="T80" fmla="*/ 27 w 73"/>
                  <a:gd name="T81" fmla="*/ 16 h 17"/>
                  <a:gd name="T82" fmla="*/ 29 w 73"/>
                  <a:gd name="T83" fmla="*/ 16 h 17"/>
                  <a:gd name="T84" fmla="*/ 33 w 73"/>
                  <a:gd name="T85" fmla="*/ 16 h 17"/>
                  <a:gd name="T86" fmla="*/ 37 w 73"/>
                  <a:gd name="T87" fmla="*/ 16 h 17"/>
                  <a:gd name="T88" fmla="*/ 41 w 73"/>
                  <a:gd name="T89" fmla="*/ 16 h 17"/>
                  <a:gd name="T90" fmla="*/ 45 w 73"/>
                  <a:gd name="T91" fmla="*/ 16 h 17"/>
                  <a:gd name="T92" fmla="*/ 48 w 73"/>
                  <a:gd name="T93" fmla="*/ 16 h 17"/>
                  <a:gd name="T94" fmla="*/ 52 w 73"/>
                  <a:gd name="T95" fmla="*/ 16 h 17"/>
                  <a:gd name="T96" fmla="*/ 58 w 73"/>
                  <a:gd name="T97" fmla="*/ 16 h 17"/>
                  <a:gd name="T98" fmla="*/ 64 w 73"/>
                  <a:gd name="T99" fmla="*/ 16 h 17"/>
                  <a:gd name="T100" fmla="*/ 68 w 73"/>
                  <a:gd name="T101" fmla="*/ 16 h 17"/>
                  <a:gd name="T102" fmla="*/ 72 w 73"/>
                  <a:gd name="T103" fmla="*/ 16 h 1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
                  <a:gd name="T157" fmla="*/ 0 h 17"/>
                  <a:gd name="T158" fmla="*/ 73 w 73"/>
                  <a:gd name="T159" fmla="*/ 17 h 1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 h="17">
                    <a:moveTo>
                      <a:pt x="72" y="16"/>
                    </a:moveTo>
                    <a:lnTo>
                      <a:pt x="70" y="16"/>
                    </a:lnTo>
                    <a:lnTo>
                      <a:pt x="68" y="16"/>
                    </a:lnTo>
                    <a:lnTo>
                      <a:pt x="66" y="16"/>
                    </a:lnTo>
                    <a:lnTo>
                      <a:pt x="64" y="16"/>
                    </a:lnTo>
                    <a:lnTo>
                      <a:pt x="60" y="16"/>
                    </a:lnTo>
                    <a:lnTo>
                      <a:pt x="58" y="16"/>
                    </a:lnTo>
                    <a:lnTo>
                      <a:pt x="54" y="16"/>
                    </a:lnTo>
                    <a:lnTo>
                      <a:pt x="52" y="16"/>
                    </a:lnTo>
                    <a:lnTo>
                      <a:pt x="50" y="16"/>
                    </a:lnTo>
                    <a:lnTo>
                      <a:pt x="47" y="16"/>
                    </a:lnTo>
                    <a:lnTo>
                      <a:pt x="45" y="16"/>
                    </a:lnTo>
                    <a:lnTo>
                      <a:pt x="41" y="16"/>
                    </a:lnTo>
                    <a:lnTo>
                      <a:pt x="39" y="16"/>
                    </a:lnTo>
                    <a:lnTo>
                      <a:pt x="35" y="16"/>
                    </a:lnTo>
                    <a:lnTo>
                      <a:pt x="33" y="16"/>
                    </a:lnTo>
                    <a:lnTo>
                      <a:pt x="29" y="8"/>
                    </a:lnTo>
                    <a:lnTo>
                      <a:pt x="27" y="8"/>
                    </a:lnTo>
                    <a:lnTo>
                      <a:pt x="25" y="8"/>
                    </a:lnTo>
                    <a:lnTo>
                      <a:pt x="22" y="8"/>
                    </a:lnTo>
                    <a:lnTo>
                      <a:pt x="19" y="8"/>
                    </a:lnTo>
                    <a:lnTo>
                      <a:pt x="17" y="8"/>
                    </a:lnTo>
                    <a:lnTo>
                      <a:pt x="15" y="8"/>
                    </a:lnTo>
                    <a:lnTo>
                      <a:pt x="11" y="8"/>
                    </a:lnTo>
                    <a:lnTo>
                      <a:pt x="9" y="8"/>
                    </a:lnTo>
                    <a:lnTo>
                      <a:pt x="7" y="8"/>
                    </a:lnTo>
                    <a:lnTo>
                      <a:pt x="5" y="8"/>
                    </a:lnTo>
                    <a:lnTo>
                      <a:pt x="3" y="0"/>
                    </a:lnTo>
                    <a:lnTo>
                      <a:pt x="1" y="0"/>
                    </a:lnTo>
                    <a:lnTo>
                      <a:pt x="0" y="0"/>
                    </a:lnTo>
                    <a:lnTo>
                      <a:pt x="1" y="0"/>
                    </a:lnTo>
                    <a:lnTo>
                      <a:pt x="3" y="0"/>
                    </a:lnTo>
                    <a:lnTo>
                      <a:pt x="3" y="8"/>
                    </a:lnTo>
                    <a:lnTo>
                      <a:pt x="5" y="8"/>
                    </a:lnTo>
                    <a:lnTo>
                      <a:pt x="9" y="8"/>
                    </a:lnTo>
                    <a:lnTo>
                      <a:pt x="11" y="8"/>
                    </a:lnTo>
                    <a:lnTo>
                      <a:pt x="15" y="8"/>
                    </a:lnTo>
                    <a:lnTo>
                      <a:pt x="19" y="8"/>
                    </a:lnTo>
                    <a:lnTo>
                      <a:pt x="22" y="16"/>
                    </a:lnTo>
                    <a:lnTo>
                      <a:pt x="25" y="16"/>
                    </a:lnTo>
                    <a:lnTo>
                      <a:pt x="27" y="16"/>
                    </a:lnTo>
                    <a:lnTo>
                      <a:pt x="29" y="16"/>
                    </a:lnTo>
                    <a:lnTo>
                      <a:pt x="33" y="16"/>
                    </a:lnTo>
                    <a:lnTo>
                      <a:pt x="37" y="16"/>
                    </a:lnTo>
                    <a:lnTo>
                      <a:pt x="41" y="16"/>
                    </a:lnTo>
                    <a:lnTo>
                      <a:pt x="45" y="16"/>
                    </a:lnTo>
                    <a:lnTo>
                      <a:pt x="48" y="16"/>
                    </a:lnTo>
                    <a:lnTo>
                      <a:pt x="52" y="16"/>
                    </a:lnTo>
                    <a:lnTo>
                      <a:pt x="58" y="16"/>
                    </a:lnTo>
                    <a:lnTo>
                      <a:pt x="64" y="16"/>
                    </a:lnTo>
                    <a:lnTo>
                      <a:pt x="68" y="16"/>
                    </a:lnTo>
                    <a:lnTo>
                      <a:pt x="72" y="16"/>
                    </a:lnTo>
                  </a:path>
                </a:pathLst>
              </a:custGeom>
              <a:solidFill>
                <a:srgbClr val="FFFFFF"/>
              </a:solidFill>
              <a:ln w="9525" cap="rnd">
                <a:noFill/>
                <a:round/>
                <a:headEnd/>
                <a:tailEnd/>
              </a:ln>
            </p:spPr>
            <p:txBody>
              <a:bodyPr/>
              <a:lstStyle/>
              <a:p>
                <a:endParaRPr lang="zh-CN" altLang="en-US"/>
              </a:p>
            </p:txBody>
          </p:sp>
          <p:sp>
            <p:nvSpPr>
              <p:cNvPr id="72065" name="Freeform 3565"/>
              <p:cNvSpPr>
                <a:spLocks/>
              </p:cNvSpPr>
              <p:nvPr/>
            </p:nvSpPr>
            <p:spPr bwMode="auto">
              <a:xfrm>
                <a:off x="5041" y="1606"/>
                <a:ext cx="73" cy="17"/>
              </a:xfrm>
              <a:custGeom>
                <a:avLst/>
                <a:gdLst>
                  <a:gd name="T0" fmla="*/ 72 w 73"/>
                  <a:gd name="T1" fmla="*/ 16 h 17"/>
                  <a:gd name="T2" fmla="*/ 70 w 73"/>
                  <a:gd name="T3" fmla="*/ 16 h 17"/>
                  <a:gd name="T4" fmla="*/ 68 w 73"/>
                  <a:gd name="T5" fmla="*/ 16 h 17"/>
                  <a:gd name="T6" fmla="*/ 66 w 73"/>
                  <a:gd name="T7" fmla="*/ 16 h 17"/>
                  <a:gd name="T8" fmla="*/ 64 w 73"/>
                  <a:gd name="T9" fmla="*/ 16 h 17"/>
                  <a:gd name="T10" fmla="*/ 60 w 73"/>
                  <a:gd name="T11" fmla="*/ 16 h 17"/>
                  <a:gd name="T12" fmla="*/ 58 w 73"/>
                  <a:gd name="T13" fmla="*/ 16 h 17"/>
                  <a:gd name="T14" fmla="*/ 54 w 73"/>
                  <a:gd name="T15" fmla="*/ 16 h 17"/>
                  <a:gd name="T16" fmla="*/ 52 w 73"/>
                  <a:gd name="T17" fmla="*/ 16 h 17"/>
                  <a:gd name="T18" fmla="*/ 50 w 73"/>
                  <a:gd name="T19" fmla="*/ 16 h 17"/>
                  <a:gd name="T20" fmla="*/ 47 w 73"/>
                  <a:gd name="T21" fmla="*/ 16 h 17"/>
                  <a:gd name="T22" fmla="*/ 45 w 73"/>
                  <a:gd name="T23" fmla="*/ 16 h 17"/>
                  <a:gd name="T24" fmla="*/ 41 w 73"/>
                  <a:gd name="T25" fmla="*/ 16 h 17"/>
                  <a:gd name="T26" fmla="*/ 39 w 73"/>
                  <a:gd name="T27" fmla="*/ 16 h 17"/>
                  <a:gd name="T28" fmla="*/ 35 w 73"/>
                  <a:gd name="T29" fmla="*/ 16 h 17"/>
                  <a:gd name="T30" fmla="*/ 33 w 73"/>
                  <a:gd name="T31" fmla="*/ 16 h 17"/>
                  <a:gd name="T32" fmla="*/ 29 w 73"/>
                  <a:gd name="T33" fmla="*/ 8 h 17"/>
                  <a:gd name="T34" fmla="*/ 27 w 73"/>
                  <a:gd name="T35" fmla="*/ 8 h 17"/>
                  <a:gd name="T36" fmla="*/ 25 w 73"/>
                  <a:gd name="T37" fmla="*/ 8 h 17"/>
                  <a:gd name="T38" fmla="*/ 22 w 73"/>
                  <a:gd name="T39" fmla="*/ 8 h 17"/>
                  <a:gd name="T40" fmla="*/ 19 w 73"/>
                  <a:gd name="T41" fmla="*/ 8 h 17"/>
                  <a:gd name="T42" fmla="*/ 17 w 73"/>
                  <a:gd name="T43" fmla="*/ 8 h 17"/>
                  <a:gd name="T44" fmla="*/ 15 w 73"/>
                  <a:gd name="T45" fmla="*/ 8 h 17"/>
                  <a:gd name="T46" fmla="*/ 11 w 73"/>
                  <a:gd name="T47" fmla="*/ 8 h 17"/>
                  <a:gd name="T48" fmla="*/ 9 w 73"/>
                  <a:gd name="T49" fmla="*/ 8 h 17"/>
                  <a:gd name="T50" fmla="*/ 7 w 73"/>
                  <a:gd name="T51" fmla="*/ 8 h 17"/>
                  <a:gd name="T52" fmla="*/ 5 w 73"/>
                  <a:gd name="T53" fmla="*/ 8 h 17"/>
                  <a:gd name="T54" fmla="*/ 3 w 73"/>
                  <a:gd name="T55" fmla="*/ 0 h 17"/>
                  <a:gd name="T56" fmla="*/ 1 w 73"/>
                  <a:gd name="T57" fmla="*/ 0 h 17"/>
                  <a:gd name="T58" fmla="*/ 0 w 73"/>
                  <a:gd name="T59" fmla="*/ 0 h 17"/>
                  <a:gd name="T60" fmla="*/ 1 w 73"/>
                  <a:gd name="T61" fmla="*/ 0 h 17"/>
                  <a:gd name="T62" fmla="*/ 3 w 73"/>
                  <a:gd name="T63" fmla="*/ 0 h 17"/>
                  <a:gd name="T64" fmla="*/ 3 w 73"/>
                  <a:gd name="T65" fmla="*/ 8 h 17"/>
                  <a:gd name="T66" fmla="*/ 5 w 73"/>
                  <a:gd name="T67" fmla="*/ 8 h 17"/>
                  <a:gd name="T68" fmla="*/ 9 w 73"/>
                  <a:gd name="T69" fmla="*/ 8 h 17"/>
                  <a:gd name="T70" fmla="*/ 11 w 73"/>
                  <a:gd name="T71" fmla="*/ 8 h 17"/>
                  <a:gd name="T72" fmla="*/ 15 w 73"/>
                  <a:gd name="T73" fmla="*/ 8 h 17"/>
                  <a:gd name="T74" fmla="*/ 19 w 73"/>
                  <a:gd name="T75" fmla="*/ 8 h 17"/>
                  <a:gd name="T76" fmla="*/ 22 w 73"/>
                  <a:gd name="T77" fmla="*/ 16 h 17"/>
                  <a:gd name="T78" fmla="*/ 25 w 73"/>
                  <a:gd name="T79" fmla="*/ 16 h 17"/>
                  <a:gd name="T80" fmla="*/ 27 w 73"/>
                  <a:gd name="T81" fmla="*/ 16 h 17"/>
                  <a:gd name="T82" fmla="*/ 29 w 73"/>
                  <a:gd name="T83" fmla="*/ 16 h 17"/>
                  <a:gd name="T84" fmla="*/ 33 w 73"/>
                  <a:gd name="T85" fmla="*/ 16 h 17"/>
                  <a:gd name="T86" fmla="*/ 37 w 73"/>
                  <a:gd name="T87" fmla="*/ 16 h 17"/>
                  <a:gd name="T88" fmla="*/ 41 w 73"/>
                  <a:gd name="T89" fmla="*/ 16 h 17"/>
                  <a:gd name="T90" fmla="*/ 45 w 73"/>
                  <a:gd name="T91" fmla="*/ 16 h 17"/>
                  <a:gd name="T92" fmla="*/ 48 w 73"/>
                  <a:gd name="T93" fmla="*/ 16 h 17"/>
                  <a:gd name="T94" fmla="*/ 52 w 73"/>
                  <a:gd name="T95" fmla="*/ 16 h 17"/>
                  <a:gd name="T96" fmla="*/ 58 w 73"/>
                  <a:gd name="T97" fmla="*/ 16 h 17"/>
                  <a:gd name="T98" fmla="*/ 64 w 73"/>
                  <a:gd name="T99" fmla="*/ 16 h 17"/>
                  <a:gd name="T100" fmla="*/ 68 w 73"/>
                  <a:gd name="T101" fmla="*/ 16 h 17"/>
                  <a:gd name="T102" fmla="*/ 72 w 73"/>
                  <a:gd name="T103" fmla="*/ 16 h 1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
                  <a:gd name="T157" fmla="*/ 0 h 17"/>
                  <a:gd name="T158" fmla="*/ 73 w 73"/>
                  <a:gd name="T159" fmla="*/ 17 h 1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 h="17">
                    <a:moveTo>
                      <a:pt x="72" y="16"/>
                    </a:moveTo>
                    <a:lnTo>
                      <a:pt x="70" y="16"/>
                    </a:lnTo>
                    <a:lnTo>
                      <a:pt x="68" y="16"/>
                    </a:lnTo>
                    <a:lnTo>
                      <a:pt x="66" y="16"/>
                    </a:lnTo>
                    <a:lnTo>
                      <a:pt x="64" y="16"/>
                    </a:lnTo>
                    <a:lnTo>
                      <a:pt x="60" y="16"/>
                    </a:lnTo>
                    <a:lnTo>
                      <a:pt x="58" y="16"/>
                    </a:lnTo>
                    <a:lnTo>
                      <a:pt x="54" y="16"/>
                    </a:lnTo>
                    <a:lnTo>
                      <a:pt x="52" y="16"/>
                    </a:lnTo>
                    <a:lnTo>
                      <a:pt x="50" y="16"/>
                    </a:lnTo>
                    <a:lnTo>
                      <a:pt x="47" y="16"/>
                    </a:lnTo>
                    <a:lnTo>
                      <a:pt x="45" y="16"/>
                    </a:lnTo>
                    <a:lnTo>
                      <a:pt x="41" y="16"/>
                    </a:lnTo>
                    <a:lnTo>
                      <a:pt x="39" y="16"/>
                    </a:lnTo>
                    <a:lnTo>
                      <a:pt x="35" y="16"/>
                    </a:lnTo>
                    <a:lnTo>
                      <a:pt x="33" y="16"/>
                    </a:lnTo>
                    <a:lnTo>
                      <a:pt x="29" y="8"/>
                    </a:lnTo>
                    <a:lnTo>
                      <a:pt x="27" y="8"/>
                    </a:lnTo>
                    <a:lnTo>
                      <a:pt x="25" y="8"/>
                    </a:lnTo>
                    <a:lnTo>
                      <a:pt x="22" y="8"/>
                    </a:lnTo>
                    <a:lnTo>
                      <a:pt x="19" y="8"/>
                    </a:lnTo>
                    <a:lnTo>
                      <a:pt x="17" y="8"/>
                    </a:lnTo>
                    <a:lnTo>
                      <a:pt x="15" y="8"/>
                    </a:lnTo>
                    <a:lnTo>
                      <a:pt x="11" y="8"/>
                    </a:lnTo>
                    <a:lnTo>
                      <a:pt x="9" y="8"/>
                    </a:lnTo>
                    <a:lnTo>
                      <a:pt x="7" y="8"/>
                    </a:lnTo>
                    <a:lnTo>
                      <a:pt x="5" y="8"/>
                    </a:lnTo>
                    <a:lnTo>
                      <a:pt x="3" y="0"/>
                    </a:lnTo>
                    <a:lnTo>
                      <a:pt x="1" y="0"/>
                    </a:lnTo>
                    <a:lnTo>
                      <a:pt x="0" y="0"/>
                    </a:lnTo>
                    <a:lnTo>
                      <a:pt x="1" y="0"/>
                    </a:lnTo>
                    <a:lnTo>
                      <a:pt x="3" y="0"/>
                    </a:lnTo>
                    <a:lnTo>
                      <a:pt x="3" y="8"/>
                    </a:lnTo>
                    <a:lnTo>
                      <a:pt x="5" y="8"/>
                    </a:lnTo>
                    <a:lnTo>
                      <a:pt x="9" y="8"/>
                    </a:lnTo>
                    <a:lnTo>
                      <a:pt x="11" y="8"/>
                    </a:lnTo>
                    <a:lnTo>
                      <a:pt x="15" y="8"/>
                    </a:lnTo>
                    <a:lnTo>
                      <a:pt x="19" y="8"/>
                    </a:lnTo>
                    <a:lnTo>
                      <a:pt x="22" y="16"/>
                    </a:lnTo>
                    <a:lnTo>
                      <a:pt x="25" y="16"/>
                    </a:lnTo>
                    <a:lnTo>
                      <a:pt x="27" y="16"/>
                    </a:lnTo>
                    <a:lnTo>
                      <a:pt x="29" y="16"/>
                    </a:lnTo>
                    <a:lnTo>
                      <a:pt x="33" y="16"/>
                    </a:lnTo>
                    <a:lnTo>
                      <a:pt x="37" y="16"/>
                    </a:lnTo>
                    <a:lnTo>
                      <a:pt x="41" y="16"/>
                    </a:lnTo>
                    <a:lnTo>
                      <a:pt x="45" y="16"/>
                    </a:lnTo>
                    <a:lnTo>
                      <a:pt x="48" y="16"/>
                    </a:lnTo>
                    <a:lnTo>
                      <a:pt x="52" y="16"/>
                    </a:lnTo>
                    <a:lnTo>
                      <a:pt x="58" y="16"/>
                    </a:lnTo>
                    <a:lnTo>
                      <a:pt x="64" y="16"/>
                    </a:lnTo>
                    <a:lnTo>
                      <a:pt x="68" y="16"/>
                    </a:lnTo>
                    <a:lnTo>
                      <a:pt x="72" y="16"/>
                    </a:lnTo>
                  </a:path>
                </a:pathLst>
              </a:custGeom>
              <a:solidFill>
                <a:srgbClr val="FFFFFF"/>
              </a:solidFill>
              <a:ln w="9525" cap="rnd">
                <a:noFill/>
                <a:round/>
                <a:headEnd/>
                <a:tailEnd/>
              </a:ln>
            </p:spPr>
            <p:txBody>
              <a:bodyPr/>
              <a:lstStyle/>
              <a:p>
                <a:endParaRPr lang="zh-CN" altLang="en-US"/>
              </a:p>
            </p:txBody>
          </p:sp>
          <p:sp>
            <p:nvSpPr>
              <p:cNvPr id="72066" name="Freeform 3566"/>
              <p:cNvSpPr>
                <a:spLocks/>
              </p:cNvSpPr>
              <p:nvPr/>
            </p:nvSpPr>
            <p:spPr bwMode="auto">
              <a:xfrm>
                <a:off x="5018" y="1575"/>
                <a:ext cx="127" cy="32"/>
              </a:xfrm>
              <a:custGeom>
                <a:avLst/>
                <a:gdLst>
                  <a:gd name="T0" fmla="*/ 118 w 127"/>
                  <a:gd name="T1" fmla="*/ 29 h 32"/>
                  <a:gd name="T2" fmla="*/ 116 w 127"/>
                  <a:gd name="T3" fmla="*/ 27 h 32"/>
                  <a:gd name="T4" fmla="*/ 112 w 127"/>
                  <a:gd name="T5" fmla="*/ 24 h 32"/>
                  <a:gd name="T6" fmla="*/ 108 w 127"/>
                  <a:gd name="T7" fmla="*/ 22 h 32"/>
                  <a:gd name="T8" fmla="*/ 103 w 127"/>
                  <a:gd name="T9" fmla="*/ 18 h 32"/>
                  <a:gd name="T10" fmla="*/ 96 w 127"/>
                  <a:gd name="T11" fmla="*/ 18 h 32"/>
                  <a:gd name="T12" fmla="*/ 88 w 127"/>
                  <a:gd name="T13" fmla="*/ 16 h 32"/>
                  <a:gd name="T14" fmla="*/ 81 w 127"/>
                  <a:gd name="T15" fmla="*/ 15 h 32"/>
                  <a:gd name="T16" fmla="*/ 71 w 127"/>
                  <a:gd name="T17" fmla="*/ 11 h 32"/>
                  <a:gd name="T18" fmla="*/ 63 w 127"/>
                  <a:gd name="T19" fmla="*/ 9 h 32"/>
                  <a:gd name="T20" fmla="*/ 52 w 127"/>
                  <a:gd name="T21" fmla="*/ 9 h 32"/>
                  <a:gd name="T22" fmla="*/ 42 w 127"/>
                  <a:gd name="T23" fmla="*/ 9 h 32"/>
                  <a:gd name="T24" fmla="*/ 32 w 127"/>
                  <a:gd name="T25" fmla="*/ 7 h 32"/>
                  <a:gd name="T26" fmla="*/ 21 w 127"/>
                  <a:gd name="T27" fmla="*/ 5 h 32"/>
                  <a:gd name="T28" fmla="*/ 11 w 127"/>
                  <a:gd name="T29" fmla="*/ 3 h 32"/>
                  <a:gd name="T30" fmla="*/ 0 w 127"/>
                  <a:gd name="T31" fmla="*/ 3 h 32"/>
                  <a:gd name="T32" fmla="*/ 15 w 127"/>
                  <a:gd name="T33" fmla="*/ 0 h 32"/>
                  <a:gd name="T34" fmla="*/ 26 w 127"/>
                  <a:gd name="T35" fmla="*/ 1 h 32"/>
                  <a:gd name="T36" fmla="*/ 36 w 127"/>
                  <a:gd name="T37" fmla="*/ 1 h 32"/>
                  <a:gd name="T38" fmla="*/ 44 w 127"/>
                  <a:gd name="T39" fmla="*/ 3 h 32"/>
                  <a:gd name="T40" fmla="*/ 52 w 127"/>
                  <a:gd name="T41" fmla="*/ 3 h 32"/>
                  <a:gd name="T42" fmla="*/ 65 w 127"/>
                  <a:gd name="T43" fmla="*/ 3 h 32"/>
                  <a:gd name="T44" fmla="*/ 75 w 127"/>
                  <a:gd name="T45" fmla="*/ 5 h 32"/>
                  <a:gd name="T46" fmla="*/ 83 w 127"/>
                  <a:gd name="T47" fmla="*/ 7 h 32"/>
                  <a:gd name="T48" fmla="*/ 92 w 127"/>
                  <a:gd name="T49" fmla="*/ 9 h 32"/>
                  <a:gd name="T50" fmla="*/ 99 w 127"/>
                  <a:gd name="T51" fmla="*/ 9 h 32"/>
                  <a:gd name="T52" fmla="*/ 108 w 127"/>
                  <a:gd name="T53" fmla="*/ 13 h 32"/>
                  <a:gd name="T54" fmla="*/ 112 w 127"/>
                  <a:gd name="T55" fmla="*/ 15 h 32"/>
                  <a:gd name="T56" fmla="*/ 120 w 127"/>
                  <a:gd name="T57" fmla="*/ 18 h 32"/>
                  <a:gd name="T58" fmla="*/ 124 w 127"/>
                  <a:gd name="T59" fmla="*/ 20 h 32"/>
                  <a:gd name="T60" fmla="*/ 124 w 127"/>
                  <a:gd name="T61" fmla="*/ 24 h 32"/>
                  <a:gd name="T62" fmla="*/ 124 w 127"/>
                  <a:gd name="T63" fmla="*/ 25 h 32"/>
                  <a:gd name="T64" fmla="*/ 124 w 127"/>
                  <a:gd name="T65" fmla="*/ 29 h 32"/>
                  <a:gd name="T66" fmla="*/ 120 w 127"/>
                  <a:gd name="T67" fmla="*/ 31 h 3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7"/>
                  <a:gd name="T103" fmla="*/ 0 h 32"/>
                  <a:gd name="T104" fmla="*/ 127 w 127"/>
                  <a:gd name="T105" fmla="*/ 32 h 3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7" h="32">
                    <a:moveTo>
                      <a:pt x="120" y="31"/>
                    </a:moveTo>
                    <a:lnTo>
                      <a:pt x="118" y="29"/>
                    </a:lnTo>
                    <a:lnTo>
                      <a:pt x="118" y="27"/>
                    </a:lnTo>
                    <a:lnTo>
                      <a:pt x="116" y="27"/>
                    </a:lnTo>
                    <a:lnTo>
                      <a:pt x="114" y="24"/>
                    </a:lnTo>
                    <a:lnTo>
                      <a:pt x="112" y="24"/>
                    </a:lnTo>
                    <a:lnTo>
                      <a:pt x="110" y="24"/>
                    </a:lnTo>
                    <a:lnTo>
                      <a:pt x="108" y="22"/>
                    </a:lnTo>
                    <a:lnTo>
                      <a:pt x="106" y="20"/>
                    </a:lnTo>
                    <a:lnTo>
                      <a:pt x="103" y="18"/>
                    </a:lnTo>
                    <a:lnTo>
                      <a:pt x="99" y="18"/>
                    </a:lnTo>
                    <a:lnTo>
                      <a:pt x="96" y="18"/>
                    </a:lnTo>
                    <a:lnTo>
                      <a:pt x="92" y="18"/>
                    </a:lnTo>
                    <a:lnTo>
                      <a:pt x="88" y="16"/>
                    </a:lnTo>
                    <a:lnTo>
                      <a:pt x="84" y="15"/>
                    </a:lnTo>
                    <a:lnTo>
                      <a:pt x="81" y="15"/>
                    </a:lnTo>
                    <a:lnTo>
                      <a:pt x="77" y="13"/>
                    </a:lnTo>
                    <a:lnTo>
                      <a:pt x="71" y="11"/>
                    </a:lnTo>
                    <a:lnTo>
                      <a:pt x="67" y="11"/>
                    </a:lnTo>
                    <a:lnTo>
                      <a:pt x="63" y="9"/>
                    </a:lnTo>
                    <a:lnTo>
                      <a:pt x="58" y="9"/>
                    </a:lnTo>
                    <a:lnTo>
                      <a:pt x="52" y="9"/>
                    </a:lnTo>
                    <a:lnTo>
                      <a:pt x="48" y="9"/>
                    </a:lnTo>
                    <a:lnTo>
                      <a:pt x="42" y="9"/>
                    </a:lnTo>
                    <a:lnTo>
                      <a:pt x="38" y="7"/>
                    </a:lnTo>
                    <a:lnTo>
                      <a:pt x="32" y="7"/>
                    </a:lnTo>
                    <a:lnTo>
                      <a:pt x="28" y="5"/>
                    </a:lnTo>
                    <a:lnTo>
                      <a:pt x="21" y="5"/>
                    </a:lnTo>
                    <a:lnTo>
                      <a:pt x="15" y="3"/>
                    </a:lnTo>
                    <a:lnTo>
                      <a:pt x="11" y="3"/>
                    </a:lnTo>
                    <a:lnTo>
                      <a:pt x="5" y="3"/>
                    </a:lnTo>
                    <a:lnTo>
                      <a:pt x="0" y="3"/>
                    </a:lnTo>
                    <a:lnTo>
                      <a:pt x="11" y="0"/>
                    </a:lnTo>
                    <a:lnTo>
                      <a:pt x="15" y="0"/>
                    </a:lnTo>
                    <a:lnTo>
                      <a:pt x="21" y="1"/>
                    </a:lnTo>
                    <a:lnTo>
                      <a:pt x="26" y="1"/>
                    </a:lnTo>
                    <a:lnTo>
                      <a:pt x="30" y="1"/>
                    </a:lnTo>
                    <a:lnTo>
                      <a:pt x="36" y="1"/>
                    </a:lnTo>
                    <a:lnTo>
                      <a:pt x="40" y="3"/>
                    </a:lnTo>
                    <a:lnTo>
                      <a:pt x="44" y="3"/>
                    </a:lnTo>
                    <a:lnTo>
                      <a:pt x="48" y="3"/>
                    </a:lnTo>
                    <a:lnTo>
                      <a:pt x="52" y="3"/>
                    </a:lnTo>
                    <a:lnTo>
                      <a:pt x="58" y="3"/>
                    </a:lnTo>
                    <a:lnTo>
                      <a:pt x="65" y="3"/>
                    </a:lnTo>
                    <a:lnTo>
                      <a:pt x="69" y="3"/>
                    </a:lnTo>
                    <a:lnTo>
                      <a:pt x="75" y="5"/>
                    </a:lnTo>
                    <a:lnTo>
                      <a:pt x="79" y="5"/>
                    </a:lnTo>
                    <a:lnTo>
                      <a:pt x="83" y="7"/>
                    </a:lnTo>
                    <a:lnTo>
                      <a:pt x="86" y="9"/>
                    </a:lnTo>
                    <a:lnTo>
                      <a:pt x="92" y="9"/>
                    </a:lnTo>
                    <a:lnTo>
                      <a:pt x="96" y="9"/>
                    </a:lnTo>
                    <a:lnTo>
                      <a:pt x="99" y="9"/>
                    </a:lnTo>
                    <a:lnTo>
                      <a:pt x="103" y="11"/>
                    </a:lnTo>
                    <a:lnTo>
                      <a:pt x="108" y="13"/>
                    </a:lnTo>
                    <a:lnTo>
                      <a:pt x="110" y="15"/>
                    </a:lnTo>
                    <a:lnTo>
                      <a:pt x="112" y="15"/>
                    </a:lnTo>
                    <a:lnTo>
                      <a:pt x="116" y="16"/>
                    </a:lnTo>
                    <a:lnTo>
                      <a:pt x="120" y="18"/>
                    </a:lnTo>
                    <a:lnTo>
                      <a:pt x="122" y="18"/>
                    </a:lnTo>
                    <a:lnTo>
                      <a:pt x="124" y="20"/>
                    </a:lnTo>
                    <a:lnTo>
                      <a:pt x="124" y="22"/>
                    </a:lnTo>
                    <a:lnTo>
                      <a:pt x="124" y="24"/>
                    </a:lnTo>
                    <a:lnTo>
                      <a:pt x="126" y="24"/>
                    </a:lnTo>
                    <a:lnTo>
                      <a:pt x="124" y="25"/>
                    </a:lnTo>
                    <a:lnTo>
                      <a:pt x="124" y="27"/>
                    </a:lnTo>
                    <a:lnTo>
                      <a:pt x="124" y="29"/>
                    </a:lnTo>
                    <a:lnTo>
                      <a:pt x="120" y="29"/>
                    </a:lnTo>
                    <a:lnTo>
                      <a:pt x="120" y="31"/>
                    </a:lnTo>
                  </a:path>
                </a:pathLst>
              </a:custGeom>
              <a:solidFill>
                <a:srgbClr val="FFFFFF"/>
              </a:solidFill>
              <a:ln w="9525" cap="rnd">
                <a:noFill/>
                <a:round/>
                <a:headEnd/>
                <a:tailEnd/>
              </a:ln>
            </p:spPr>
            <p:txBody>
              <a:bodyPr/>
              <a:lstStyle/>
              <a:p>
                <a:endParaRPr lang="zh-CN" altLang="en-US"/>
              </a:p>
            </p:txBody>
          </p:sp>
          <p:sp>
            <p:nvSpPr>
              <p:cNvPr id="72067" name="Freeform 3567"/>
              <p:cNvSpPr>
                <a:spLocks/>
              </p:cNvSpPr>
              <p:nvPr/>
            </p:nvSpPr>
            <p:spPr bwMode="auto">
              <a:xfrm>
                <a:off x="5018" y="1575"/>
                <a:ext cx="127" cy="32"/>
              </a:xfrm>
              <a:custGeom>
                <a:avLst/>
                <a:gdLst>
                  <a:gd name="T0" fmla="*/ 118 w 127"/>
                  <a:gd name="T1" fmla="*/ 29 h 32"/>
                  <a:gd name="T2" fmla="*/ 116 w 127"/>
                  <a:gd name="T3" fmla="*/ 27 h 32"/>
                  <a:gd name="T4" fmla="*/ 112 w 127"/>
                  <a:gd name="T5" fmla="*/ 24 h 32"/>
                  <a:gd name="T6" fmla="*/ 108 w 127"/>
                  <a:gd name="T7" fmla="*/ 22 h 32"/>
                  <a:gd name="T8" fmla="*/ 103 w 127"/>
                  <a:gd name="T9" fmla="*/ 18 h 32"/>
                  <a:gd name="T10" fmla="*/ 96 w 127"/>
                  <a:gd name="T11" fmla="*/ 18 h 32"/>
                  <a:gd name="T12" fmla="*/ 88 w 127"/>
                  <a:gd name="T13" fmla="*/ 16 h 32"/>
                  <a:gd name="T14" fmla="*/ 81 w 127"/>
                  <a:gd name="T15" fmla="*/ 15 h 32"/>
                  <a:gd name="T16" fmla="*/ 71 w 127"/>
                  <a:gd name="T17" fmla="*/ 11 h 32"/>
                  <a:gd name="T18" fmla="*/ 63 w 127"/>
                  <a:gd name="T19" fmla="*/ 9 h 32"/>
                  <a:gd name="T20" fmla="*/ 52 w 127"/>
                  <a:gd name="T21" fmla="*/ 9 h 32"/>
                  <a:gd name="T22" fmla="*/ 42 w 127"/>
                  <a:gd name="T23" fmla="*/ 9 h 32"/>
                  <a:gd name="T24" fmla="*/ 32 w 127"/>
                  <a:gd name="T25" fmla="*/ 7 h 32"/>
                  <a:gd name="T26" fmla="*/ 21 w 127"/>
                  <a:gd name="T27" fmla="*/ 5 h 32"/>
                  <a:gd name="T28" fmla="*/ 11 w 127"/>
                  <a:gd name="T29" fmla="*/ 3 h 32"/>
                  <a:gd name="T30" fmla="*/ 0 w 127"/>
                  <a:gd name="T31" fmla="*/ 3 h 32"/>
                  <a:gd name="T32" fmla="*/ 15 w 127"/>
                  <a:gd name="T33" fmla="*/ 0 h 32"/>
                  <a:gd name="T34" fmla="*/ 26 w 127"/>
                  <a:gd name="T35" fmla="*/ 1 h 32"/>
                  <a:gd name="T36" fmla="*/ 36 w 127"/>
                  <a:gd name="T37" fmla="*/ 1 h 32"/>
                  <a:gd name="T38" fmla="*/ 44 w 127"/>
                  <a:gd name="T39" fmla="*/ 3 h 32"/>
                  <a:gd name="T40" fmla="*/ 52 w 127"/>
                  <a:gd name="T41" fmla="*/ 3 h 32"/>
                  <a:gd name="T42" fmla="*/ 65 w 127"/>
                  <a:gd name="T43" fmla="*/ 3 h 32"/>
                  <a:gd name="T44" fmla="*/ 75 w 127"/>
                  <a:gd name="T45" fmla="*/ 5 h 32"/>
                  <a:gd name="T46" fmla="*/ 83 w 127"/>
                  <a:gd name="T47" fmla="*/ 7 h 32"/>
                  <a:gd name="T48" fmla="*/ 92 w 127"/>
                  <a:gd name="T49" fmla="*/ 9 h 32"/>
                  <a:gd name="T50" fmla="*/ 99 w 127"/>
                  <a:gd name="T51" fmla="*/ 9 h 32"/>
                  <a:gd name="T52" fmla="*/ 108 w 127"/>
                  <a:gd name="T53" fmla="*/ 13 h 32"/>
                  <a:gd name="T54" fmla="*/ 112 w 127"/>
                  <a:gd name="T55" fmla="*/ 15 h 32"/>
                  <a:gd name="T56" fmla="*/ 120 w 127"/>
                  <a:gd name="T57" fmla="*/ 18 h 32"/>
                  <a:gd name="T58" fmla="*/ 124 w 127"/>
                  <a:gd name="T59" fmla="*/ 20 h 32"/>
                  <a:gd name="T60" fmla="*/ 124 w 127"/>
                  <a:gd name="T61" fmla="*/ 24 h 32"/>
                  <a:gd name="T62" fmla="*/ 124 w 127"/>
                  <a:gd name="T63" fmla="*/ 25 h 32"/>
                  <a:gd name="T64" fmla="*/ 124 w 127"/>
                  <a:gd name="T65" fmla="*/ 29 h 32"/>
                  <a:gd name="T66" fmla="*/ 120 w 127"/>
                  <a:gd name="T67" fmla="*/ 31 h 3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7"/>
                  <a:gd name="T103" fmla="*/ 0 h 32"/>
                  <a:gd name="T104" fmla="*/ 127 w 127"/>
                  <a:gd name="T105" fmla="*/ 32 h 3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7" h="32">
                    <a:moveTo>
                      <a:pt x="120" y="31"/>
                    </a:moveTo>
                    <a:lnTo>
                      <a:pt x="118" y="29"/>
                    </a:lnTo>
                    <a:lnTo>
                      <a:pt x="118" y="27"/>
                    </a:lnTo>
                    <a:lnTo>
                      <a:pt x="116" y="27"/>
                    </a:lnTo>
                    <a:lnTo>
                      <a:pt x="114" y="24"/>
                    </a:lnTo>
                    <a:lnTo>
                      <a:pt x="112" y="24"/>
                    </a:lnTo>
                    <a:lnTo>
                      <a:pt x="110" y="24"/>
                    </a:lnTo>
                    <a:lnTo>
                      <a:pt x="108" y="22"/>
                    </a:lnTo>
                    <a:lnTo>
                      <a:pt x="106" y="20"/>
                    </a:lnTo>
                    <a:lnTo>
                      <a:pt x="103" y="18"/>
                    </a:lnTo>
                    <a:lnTo>
                      <a:pt x="99" y="18"/>
                    </a:lnTo>
                    <a:lnTo>
                      <a:pt x="96" y="18"/>
                    </a:lnTo>
                    <a:lnTo>
                      <a:pt x="92" y="18"/>
                    </a:lnTo>
                    <a:lnTo>
                      <a:pt x="88" y="16"/>
                    </a:lnTo>
                    <a:lnTo>
                      <a:pt x="84" y="15"/>
                    </a:lnTo>
                    <a:lnTo>
                      <a:pt x="81" y="15"/>
                    </a:lnTo>
                    <a:lnTo>
                      <a:pt x="77" y="13"/>
                    </a:lnTo>
                    <a:lnTo>
                      <a:pt x="71" y="11"/>
                    </a:lnTo>
                    <a:lnTo>
                      <a:pt x="67" y="11"/>
                    </a:lnTo>
                    <a:lnTo>
                      <a:pt x="63" y="9"/>
                    </a:lnTo>
                    <a:lnTo>
                      <a:pt x="58" y="9"/>
                    </a:lnTo>
                    <a:lnTo>
                      <a:pt x="52" y="9"/>
                    </a:lnTo>
                    <a:lnTo>
                      <a:pt x="48" y="9"/>
                    </a:lnTo>
                    <a:lnTo>
                      <a:pt x="42" y="9"/>
                    </a:lnTo>
                    <a:lnTo>
                      <a:pt x="38" y="7"/>
                    </a:lnTo>
                    <a:lnTo>
                      <a:pt x="32" y="7"/>
                    </a:lnTo>
                    <a:lnTo>
                      <a:pt x="28" y="5"/>
                    </a:lnTo>
                    <a:lnTo>
                      <a:pt x="21" y="5"/>
                    </a:lnTo>
                    <a:lnTo>
                      <a:pt x="15" y="3"/>
                    </a:lnTo>
                    <a:lnTo>
                      <a:pt x="11" y="3"/>
                    </a:lnTo>
                    <a:lnTo>
                      <a:pt x="5" y="3"/>
                    </a:lnTo>
                    <a:lnTo>
                      <a:pt x="0" y="3"/>
                    </a:lnTo>
                    <a:lnTo>
                      <a:pt x="11" y="0"/>
                    </a:lnTo>
                    <a:lnTo>
                      <a:pt x="15" y="0"/>
                    </a:lnTo>
                    <a:lnTo>
                      <a:pt x="21" y="1"/>
                    </a:lnTo>
                    <a:lnTo>
                      <a:pt x="26" y="1"/>
                    </a:lnTo>
                    <a:lnTo>
                      <a:pt x="30" y="1"/>
                    </a:lnTo>
                    <a:lnTo>
                      <a:pt x="36" y="1"/>
                    </a:lnTo>
                    <a:lnTo>
                      <a:pt x="40" y="3"/>
                    </a:lnTo>
                    <a:lnTo>
                      <a:pt x="44" y="3"/>
                    </a:lnTo>
                    <a:lnTo>
                      <a:pt x="48" y="3"/>
                    </a:lnTo>
                    <a:lnTo>
                      <a:pt x="52" y="3"/>
                    </a:lnTo>
                    <a:lnTo>
                      <a:pt x="58" y="3"/>
                    </a:lnTo>
                    <a:lnTo>
                      <a:pt x="65" y="3"/>
                    </a:lnTo>
                    <a:lnTo>
                      <a:pt x="69" y="3"/>
                    </a:lnTo>
                    <a:lnTo>
                      <a:pt x="75" y="5"/>
                    </a:lnTo>
                    <a:lnTo>
                      <a:pt x="79" y="5"/>
                    </a:lnTo>
                    <a:lnTo>
                      <a:pt x="83" y="7"/>
                    </a:lnTo>
                    <a:lnTo>
                      <a:pt x="86" y="9"/>
                    </a:lnTo>
                    <a:lnTo>
                      <a:pt x="92" y="9"/>
                    </a:lnTo>
                    <a:lnTo>
                      <a:pt x="96" y="9"/>
                    </a:lnTo>
                    <a:lnTo>
                      <a:pt x="99" y="9"/>
                    </a:lnTo>
                    <a:lnTo>
                      <a:pt x="103" y="11"/>
                    </a:lnTo>
                    <a:lnTo>
                      <a:pt x="108" y="13"/>
                    </a:lnTo>
                    <a:lnTo>
                      <a:pt x="110" y="15"/>
                    </a:lnTo>
                    <a:lnTo>
                      <a:pt x="112" y="15"/>
                    </a:lnTo>
                    <a:lnTo>
                      <a:pt x="116" y="16"/>
                    </a:lnTo>
                    <a:lnTo>
                      <a:pt x="120" y="18"/>
                    </a:lnTo>
                    <a:lnTo>
                      <a:pt x="122" y="18"/>
                    </a:lnTo>
                    <a:lnTo>
                      <a:pt x="124" y="20"/>
                    </a:lnTo>
                    <a:lnTo>
                      <a:pt x="124" y="22"/>
                    </a:lnTo>
                    <a:lnTo>
                      <a:pt x="124" y="24"/>
                    </a:lnTo>
                    <a:lnTo>
                      <a:pt x="126" y="24"/>
                    </a:lnTo>
                    <a:lnTo>
                      <a:pt x="124" y="25"/>
                    </a:lnTo>
                    <a:lnTo>
                      <a:pt x="124" y="27"/>
                    </a:lnTo>
                    <a:lnTo>
                      <a:pt x="124" y="29"/>
                    </a:lnTo>
                    <a:lnTo>
                      <a:pt x="120" y="29"/>
                    </a:lnTo>
                    <a:lnTo>
                      <a:pt x="120" y="31"/>
                    </a:lnTo>
                  </a:path>
                </a:pathLst>
              </a:custGeom>
              <a:solidFill>
                <a:srgbClr val="FFFFFF"/>
              </a:solidFill>
              <a:ln w="9525" cap="rnd">
                <a:noFill/>
                <a:round/>
                <a:headEnd/>
                <a:tailEnd/>
              </a:ln>
            </p:spPr>
            <p:txBody>
              <a:bodyPr/>
              <a:lstStyle/>
              <a:p>
                <a:endParaRPr lang="zh-CN" altLang="en-US"/>
              </a:p>
            </p:txBody>
          </p:sp>
          <p:sp>
            <p:nvSpPr>
              <p:cNvPr id="72068" name="Freeform 3568"/>
              <p:cNvSpPr>
                <a:spLocks/>
              </p:cNvSpPr>
              <p:nvPr/>
            </p:nvSpPr>
            <p:spPr bwMode="auto">
              <a:xfrm>
                <a:off x="5176" y="1688"/>
                <a:ext cx="161" cy="73"/>
              </a:xfrm>
              <a:custGeom>
                <a:avLst/>
                <a:gdLst>
                  <a:gd name="T0" fmla="*/ 148 w 161"/>
                  <a:gd name="T1" fmla="*/ 72 h 73"/>
                  <a:gd name="T2" fmla="*/ 152 w 161"/>
                  <a:gd name="T3" fmla="*/ 70 h 73"/>
                  <a:gd name="T4" fmla="*/ 154 w 161"/>
                  <a:gd name="T5" fmla="*/ 70 h 73"/>
                  <a:gd name="T6" fmla="*/ 156 w 161"/>
                  <a:gd name="T7" fmla="*/ 68 h 73"/>
                  <a:gd name="T8" fmla="*/ 160 w 161"/>
                  <a:gd name="T9" fmla="*/ 66 h 73"/>
                  <a:gd name="T10" fmla="*/ 160 w 161"/>
                  <a:gd name="T11" fmla="*/ 64 h 73"/>
                  <a:gd name="T12" fmla="*/ 158 w 161"/>
                  <a:gd name="T13" fmla="*/ 62 h 73"/>
                  <a:gd name="T14" fmla="*/ 154 w 161"/>
                  <a:gd name="T15" fmla="*/ 60 h 73"/>
                  <a:gd name="T16" fmla="*/ 152 w 161"/>
                  <a:gd name="T17" fmla="*/ 60 h 73"/>
                  <a:gd name="T18" fmla="*/ 148 w 161"/>
                  <a:gd name="T19" fmla="*/ 58 h 73"/>
                  <a:gd name="T20" fmla="*/ 142 w 161"/>
                  <a:gd name="T21" fmla="*/ 56 h 73"/>
                  <a:gd name="T22" fmla="*/ 132 w 161"/>
                  <a:gd name="T23" fmla="*/ 54 h 73"/>
                  <a:gd name="T24" fmla="*/ 126 w 161"/>
                  <a:gd name="T25" fmla="*/ 52 h 73"/>
                  <a:gd name="T26" fmla="*/ 111 w 161"/>
                  <a:gd name="T27" fmla="*/ 46 h 73"/>
                  <a:gd name="T28" fmla="*/ 103 w 161"/>
                  <a:gd name="T29" fmla="*/ 44 h 73"/>
                  <a:gd name="T30" fmla="*/ 91 w 161"/>
                  <a:gd name="T31" fmla="*/ 38 h 73"/>
                  <a:gd name="T32" fmla="*/ 81 w 161"/>
                  <a:gd name="T33" fmla="*/ 35 h 73"/>
                  <a:gd name="T34" fmla="*/ 75 w 161"/>
                  <a:gd name="T35" fmla="*/ 33 h 73"/>
                  <a:gd name="T36" fmla="*/ 60 w 161"/>
                  <a:gd name="T37" fmla="*/ 27 h 73"/>
                  <a:gd name="T38" fmla="*/ 45 w 161"/>
                  <a:gd name="T39" fmla="*/ 21 h 73"/>
                  <a:gd name="T40" fmla="*/ 34 w 161"/>
                  <a:gd name="T41" fmla="*/ 16 h 73"/>
                  <a:gd name="T42" fmla="*/ 22 w 161"/>
                  <a:gd name="T43" fmla="*/ 12 h 73"/>
                  <a:gd name="T44" fmla="*/ 11 w 161"/>
                  <a:gd name="T45" fmla="*/ 7 h 73"/>
                  <a:gd name="T46" fmla="*/ 5 w 161"/>
                  <a:gd name="T47" fmla="*/ 5 h 73"/>
                  <a:gd name="T48" fmla="*/ 0 w 161"/>
                  <a:gd name="T49" fmla="*/ 0 h 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1"/>
                  <a:gd name="T76" fmla="*/ 0 h 73"/>
                  <a:gd name="T77" fmla="*/ 161 w 161"/>
                  <a:gd name="T78" fmla="*/ 73 h 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1" h="73">
                    <a:moveTo>
                      <a:pt x="148" y="72"/>
                    </a:moveTo>
                    <a:lnTo>
                      <a:pt x="152" y="70"/>
                    </a:lnTo>
                    <a:lnTo>
                      <a:pt x="154" y="70"/>
                    </a:lnTo>
                    <a:lnTo>
                      <a:pt x="156" y="68"/>
                    </a:lnTo>
                    <a:lnTo>
                      <a:pt x="160" y="66"/>
                    </a:lnTo>
                    <a:lnTo>
                      <a:pt x="160" y="64"/>
                    </a:lnTo>
                    <a:lnTo>
                      <a:pt x="158" y="62"/>
                    </a:lnTo>
                    <a:lnTo>
                      <a:pt x="154" y="60"/>
                    </a:lnTo>
                    <a:lnTo>
                      <a:pt x="152" y="60"/>
                    </a:lnTo>
                    <a:lnTo>
                      <a:pt x="148" y="58"/>
                    </a:lnTo>
                    <a:lnTo>
                      <a:pt x="142" y="56"/>
                    </a:lnTo>
                    <a:lnTo>
                      <a:pt x="132" y="54"/>
                    </a:lnTo>
                    <a:lnTo>
                      <a:pt x="126" y="52"/>
                    </a:lnTo>
                    <a:lnTo>
                      <a:pt x="111" y="46"/>
                    </a:lnTo>
                    <a:lnTo>
                      <a:pt x="103" y="44"/>
                    </a:lnTo>
                    <a:lnTo>
                      <a:pt x="91" y="38"/>
                    </a:lnTo>
                    <a:lnTo>
                      <a:pt x="81" y="35"/>
                    </a:lnTo>
                    <a:lnTo>
                      <a:pt x="75" y="33"/>
                    </a:lnTo>
                    <a:lnTo>
                      <a:pt x="60" y="27"/>
                    </a:lnTo>
                    <a:lnTo>
                      <a:pt x="45" y="21"/>
                    </a:lnTo>
                    <a:lnTo>
                      <a:pt x="34" y="16"/>
                    </a:lnTo>
                    <a:lnTo>
                      <a:pt x="22" y="12"/>
                    </a:lnTo>
                    <a:lnTo>
                      <a:pt x="11" y="7"/>
                    </a:lnTo>
                    <a:lnTo>
                      <a:pt x="5" y="5"/>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069" name="Freeform 3569"/>
              <p:cNvSpPr>
                <a:spLocks/>
              </p:cNvSpPr>
              <p:nvPr/>
            </p:nvSpPr>
            <p:spPr bwMode="auto">
              <a:xfrm>
                <a:off x="5152" y="1700"/>
                <a:ext cx="178" cy="59"/>
              </a:xfrm>
              <a:custGeom>
                <a:avLst/>
                <a:gdLst>
                  <a:gd name="T0" fmla="*/ 0 w 178"/>
                  <a:gd name="T1" fmla="*/ 0 h 59"/>
                  <a:gd name="T2" fmla="*/ 3 w 178"/>
                  <a:gd name="T3" fmla="*/ 0 h 59"/>
                  <a:gd name="T4" fmla="*/ 7 w 178"/>
                  <a:gd name="T5" fmla="*/ 0 h 59"/>
                  <a:gd name="T6" fmla="*/ 13 w 178"/>
                  <a:gd name="T7" fmla="*/ 1 h 59"/>
                  <a:gd name="T8" fmla="*/ 16 w 178"/>
                  <a:gd name="T9" fmla="*/ 3 h 59"/>
                  <a:gd name="T10" fmla="*/ 24 w 178"/>
                  <a:gd name="T11" fmla="*/ 3 h 59"/>
                  <a:gd name="T12" fmla="*/ 29 w 178"/>
                  <a:gd name="T13" fmla="*/ 5 h 59"/>
                  <a:gd name="T14" fmla="*/ 35 w 178"/>
                  <a:gd name="T15" fmla="*/ 7 h 59"/>
                  <a:gd name="T16" fmla="*/ 41 w 178"/>
                  <a:gd name="T17" fmla="*/ 9 h 59"/>
                  <a:gd name="T18" fmla="*/ 50 w 178"/>
                  <a:gd name="T19" fmla="*/ 13 h 59"/>
                  <a:gd name="T20" fmla="*/ 58 w 178"/>
                  <a:gd name="T21" fmla="*/ 15 h 59"/>
                  <a:gd name="T22" fmla="*/ 64 w 178"/>
                  <a:gd name="T23" fmla="*/ 19 h 59"/>
                  <a:gd name="T24" fmla="*/ 73 w 178"/>
                  <a:gd name="T25" fmla="*/ 20 h 59"/>
                  <a:gd name="T26" fmla="*/ 80 w 178"/>
                  <a:gd name="T27" fmla="*/ 22 h 59"/>
                  <a:gd name="T28" fmla="*/ 88 w 178"/>
                  <a:gd name="T29" fmla="*/ 26 h 59"/>
                  <a:gd name="T30" fmla="*/ 98 w 178"/>
                  <a:gd name="T31" fmla="*/ 28 h 59"/>
                  <a:gd name="T32" fmla="*/ 103 w 178"/>
                  <a:gd name="T33" fmla="*/ 32 h 59"/>
                  <a:gd name="T34" fmla="*/ 111 w 178"/>
                  <a:gd name="T35" fmla="*/ 34 h 59"/>
                  <a:gd name="T36" fmla="*/ 126 w 178"/>
                  <a:gd name="T37" fmla="*/ 39 h 59"/>
                  <a:gd name="T38" fmla="*/ 141 w 178"/>
                  <a:gd name="T39" fmla="*/ 43 h 59"/>
                  <a:gd name="T40" fmla="*/ 154 w 178"/>
                  <a:gd name="T41" fmla="*/ 48 h 59"/>
                  <a:gd name="T42" fmla="*/ 169 w 178"/>
                  <a:gd name="T43" fmla="*/ 54 h 59"/>
                  <a:gd name="T44" fmla="*/ 175 w 178"/>
                  <a:gd name="T45" fmla="*/ 56 h 59"/>
                  <a:gd name="T46" fmla="*/ 177 w 178"/>
                  <a:gd name="T47" fmla="*/ 58 h 5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8"/>
                  <a:gd name="T73" fmla="*/ 0 h 59"/>
                  <a:gd name="T74" fmla="*/ 178 w 178"/>
                  <a:gd name="T75" fmla="*/ 59 h 5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8" h="59">
                    <a:moveTo>
                      <a:pt x="0" y="0"/>
                    </a:moveTo>
                    <a:lnTo>
                      <a:pt x="3" y="0"/>
                    </a:lnTo>
                    <a:lnTo>
                      <a:pt x="7" y="0"/>
                    </a:lnTo>
                    <a:lnTo>
                      <a:pt x="13" y="1"/>
                    </a:lnTo>
                    <a:lnTo>
                      <a:pt x="16" y="3"/>
                    </a:lnTo>
                    <a:lnTo>
                      <a:pt x="24" y="3"/>
                    </a:lnTo>
                    <a:lnTo>
                      <a:pt x="29" y="5"/>
                    </a:lnTo>
                    <a:lnTo>
                      <a:pt x="35" y="7"/>
                    </a:lnTo>
                    <a:lnTo>
                      <a:pt x="41" y="9"/>
                    </a:lnTo>
                    <a:lnTo>
                      <a:pt x="50" y="13"/>
                    </a:lnTo>
                    <a:lnTo>
                      <a:pt x="58" y="15"/>
                    </a:lnTo>
                    <a:lnTo>
                      <a:pt x="64" y="19"/>
                    </a:lnTo>
                    <a:lnTo>
                      <a:pt x="73" y="20"/>
                    </a:lnTo>
                    <a:lnTo>
                      <a:pt x="80" y="22"/>
                    </a:lnTo>
                    <a:lnTo>
                      <a:pt x="88" y="26"/>
                    </a:lnTo>
                    <a:lnTo>
                      <a:pt x="98" y="28"/>
                    </a:lnTo>
                    <a:lnTo>
                      <a:pt x="103" y="32"/>
                    </a:lnTo>
                    <a:lnTo>
                      <a:pt x="111" y="34"/>
                    </a:lnTo>
                    <a:lnTo>
                      <a:pt x="126" y="39"/>
                    </a:lnTo>
                    <a:lnTo>
                      <a:pt x="141" y="43"/>
                    </a:lnTo>
                    <a:lnTo>
                      <a:pt x="154" y="48"/>
                    </a:lnTo>
                    <a:lnTo>
                      <a:pt x="169" y="54"/>
                    </a:lnTo>
                    <a:lnTo>
                      <a:pt x="175" y="56"/>
                    </a:lnTo>
                    <a:lnTo>
                      <a:pt x="177" y="58"/>
                    </a:lnTo>
                  </a:path>
                </a:pathLst>
              </a:custGeom>
              <a:noFill/>
              <a:ln w="12700" cap="rnd">
                <a:solidFill>
                  <a:srgbClr val="000000"/>
                </a:solidFill>
                <a:round/>
                <a:headEnd type="none" w="sm" len="sm"/>
                <a:tailEnd type="none" w="sm" len="sm"/>
              </a:ln>
            </p:spPr>
            <p:txBody>
              <a:bodyPr/>
              <a:lstStyle/>
              <a:p>
                <a:endParaRPr lang="zh-CN" altLang="en-US"/>
              </a:p>
            </p:txBody>
          </p:sp>
          <p:sp>
            <p:nvSpPr>
              <p:cNvPr id="72070" name="Line 3570"/>
              <p:cNvSpPr>
                <a:spLocks noChangeShapeType="1"/>
              </p:cNvSpPr>
              <p:nvPr/>
            </p:nvSpPr>
            <p:spPr bwMode="auto">
              <a:xfrm flipV="1">
                <a:off x="5162" y="1704"/>
                <a:ext cx="12" cy="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071" name="Line 3571"/>
              <p:cNvSpPr>
                <a:spLocks noChangeShapeType="1"/>
              </p:cNvSpPr>
              <p:nvPr/>
            </p:nvSpPr>
            <p:spPr bwMode="auto">
              <a:xfrm flipV="1">
                <a:off x="5250" y="1733"/>
                <a:ext cx="6" cy="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072" name="Freeform 3572"/>
              <p:cNvSpPr>
                <a:spLocks/>
              </p:cNvSpPr>
              <p:nvPr/>
            </p:nvSpPr>
            <p:spPr bwMode="auto">
              <a:xfrm>
                <a:off x="5295" y="1715"/>
                <a:ext cx="18" cy="17"/>
              </a:xfrm>
              <a:custGeom>
                <a:avLst/>
                <a:gdLst>
                  <a:gd name="T0" fmla="*/ 0 w 18"/>
                  <a:gd name="T1" fmla="*/ 0 h 17"/>
                  <a:gd name="T2" fmla="*/ 9 w 18"/>
                  <a:gd name="T3" fmla="*/ 0 h 17"/>
                  <a:gd name="T4" fmla="*/ 13 w 18"/>
                  <a:gd name="T5" fmla="*/ 0 h 17"/>
                  <a:gd name="T6" fmla="*/ 17 w 18"/>
                  <a:gd name="T7" fmla="*/ 6 h 17"/>
                  <a:gd name="T8" fmla="*/ 17 w 18"/>
                  <a:gd name="T9" fmla="*/ 10 h 17"/>
                  <a:gd name="T10" fmla="*/ 17 w 18"/>
                  <a:gd name="T11" fmla="*/ 16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0" y="0"/>
                    </a:moveTo>
                    <a:lnTo>
                      <a:pt x="9" y="0"/>
                    </a:lnTo>
                    <a:lnTo>
                      <a:pt x="13" y="0"/>
                    </a:lnTo>
                    <a:lnTo>
                      <a:pt x="17" y="6"/>
                    </a:lnTo>
                    <a:lnTo>
                      <a:pt x="17" y="10"/>
                    </a:lnTo>
                    <a:lnTo>
                      <a:pt x="17" y="16"/>
                    </a:lnTo>
                  </a:path>
                </a:pathLst>
              </a:custGeom>
              <a:noFill/>
              <a:ln w="12700" cap="rnd">
                <a:solidFill>
                  <a:srgbClr val="000000"/>
                </a:solidFill>
                <a:round/>
                <a:headEnd type="none" w="sm" len="sm"/>
                <a:tailEnd type="none" w="sm" len="sm"/>
              </a:ln>
            </p:spPr>
            <p:txBody>
              <a:bodyPr/>
              <a:lstStyle/>
              <a:p>
                <a:endParaRPr lang="zh-CN" altLang="en-US"/>
              </a:p>
            </p:txBody>
          </p:sp>
          <p:sp>
            <p:nvSpPr>
              <p:cNvPr id="72073" name="Freeform 3573"/>
              <p:cNvSpPr>
                <a:spLocks/>
              </p:cNvSpPr>
              <p:nvPr/>
            </p:nvSpPr>
            <p:spPr bwMode="auto">
              <a:xfrm>
                <a:off x="5295" y="1715"/>
                <a:ext cx="18" cy="17"/>
              </a:xfrm>
              <a:custGeom>
                <a:avLst/>
                <a:gdLst>
                  <a:gd name="T0" fmla="*/ 0 w 18"/>
                  <a:gd name="T1" fmla="*/ 0 h 17"/>
                  <a:gd name="T2" fmla="*/ 5 w 18"/>
                  <a:gd name="T3" fmla="*/ 0 h 17"/>
                  <a:gd name="T4" fmla="*/ 9 w 18"/>
                  <a:gd name="T5" fmla="*/ 2 h 17"/>
                  <a:gd name="T6" fmla="*/ 13 w 18"/>
                  <a:gd name="T7" fmla="*/ 6 h 17"/>
                  <a:gd name="T8" fmla="*/ 17 w 18"/>
                  <a:gd name="T9" fmla="*/ 10 h 17"/>
                  <a:gd name="T10" fmla="*/ 17 w 18"/>
                  <a:gd name="T11" fmla="*/ 16 h 17"/>
                  <a:gd name="T12" fmla="*/ 0 60000 65536"/>
                  <a:gd name="T13" fmla="*/ 0 60000 65536"/>
                  <a:gd name="T14" fmla="*/ 0 60000 65536"/>
                  <a:gd name="T15" fmla="*/ 0 60000 65536"/>
                  <a:gd name="T16" fmla="*/ 0 60000 65536"/>
                  <a:gd name="T17" fmla="*/ 0 60000 65536"/>
                  <a:gd name="T18" fmla="*/ 0 w 18"/>
                  <a:gd name="T19" fmla="*/ 0 h 17"/>
                  <a:gd name="T20" fmla="*/ 18 w 1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8" h="17">
                    <a:moveTo>
                      <a:pt x="0" y="0"/>
                    </a:moveTo>
                    <a:lnTo>
                      <a:pt x="5" y="0"/>
                    </a:lnTo>
                    <a:lnTo>
                      <a:pt x="9" y="2"/>
                    </a:lnTo>
                    <a:lnTo>
                      <a:pt x="13" y="6"/>
                    </a:lnTo>
                    <a:lnTo>
                      <a:pt x="17" y="10"/>
                    </a:lnTo>
                    <a:lnTo>
                      <a:pt x="17" y="16"/>
                    </a:lnTo>
                  </a:path>
                </a:pathLst>
              </a:custGeom>
              <a:noFill/>
              <a:ln w="12700" cap="rnd">
                <a:solidFill>
                  <a:srgbClr val="000000"/>
                </a:solidFill>
                <a:round/>
                <a:headEnd type="none" w="sm" len="sm"/>
                <a:tailEnd type="none" w="sm" len="sm"/>
              </a:ln>
            </p:spPr>
            <p:txBody>
              <a:bodyPr/>
              <a:lstStyle/>
              <a:p>
                <a:endParaRPr lang="zh-CN" altLang="en-US"/>
              </a:p>
            </p:txBody>
          </p:sp>
          <p:sp>
            <p:nvSpPr>
              <p:cNvPr id="72074" name="Freeform 3574"/>
              <p:cNvSpPr>
                <a:spLocks/>
              </p:cNvSpPr>
              <p:nvPr/>
            </p:nvSpPr>
            <p:spPr bwMode="auto">
              <a:xfrm>
                <a:off x="5330" y="1735"/>
                <a:ext cx="17" cy="17"/>
              </a:xfrm>
              <a:custGeom>
                <a:avLst/>
                <a:gdLst>
                  <a:gd name="T0" fmla="*/ 0 w 17"/>
                  <a:gd name="T1" fmla="*/ 0 h 17"/>
                  <a:gd name="T2" fmla="*/ 8 w 17"/>
                  <a:gd name="T3" fmla="*/ 2 h 17"/>
                  <a:gd name="T4" fmla="*/ 10 w 17"/>
                  <a:gd name="T5" fmla="*/ 4 h 17"/>
                  <a:gd name="T6" fmla="*/ 16 w 17"/>
                  <a:gd name="T7" fmla="*/ 8 h 17"/>
                  <a:gd name="T8" fmla="*/ 16 w 17"/>
                  <a:gd name="T9" fmla="*/ 11 h 17"/>
                  <a:gd name="T10" fmla="*/ 16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8" y="2"/>
                    </a:lnTo>
                    <a:lnTo>
                      <a:pt x="10" y="4"/>
                    </a:lnTo>
                    <a:lnTo>
                      <a:pt x="16" y="8"/>
                    </a:lnTo>
                    <a:lnTo>
                      <a:pt x="16" y="11"/>
                    </a:lnTo>
                    <a:lnTo>
                      <a:pt x="16" y="16"/>
                    </a:lnTo>
                  </a:path>
                </a:pathLst>
              </a:custGeom>
              <a:noFill/>
              <a:ln w="12700" cap="rnd">
                <a:solidFill>
                  <a:srgbClr val="000000"/>
                </a:solidFill>
                <a:round/>
                <a:headEnd type="none" w="sm" len="sm"/>
                <a:tailEnd type="none" w="sm" len="sm"/>
              </a:ln>
            </p:spPr>
            <p:txBody>
              <a:bodyPr/>
              <a:lstStyle/>
              <a:p>
                <a:endParaRPr lang="zh-CN" altLang="en-US"/>
              </a:p>
            </p:txBody>
          </p:sp>
          <p:sp>
            <p:nvSpPr>
              <p:cNvPr id="72075" name="Freeform 3575"/>
              <p:cNvSpPr>
                <a:spLocks/>
              </p:cNvSpPr>
              <p:nvPr/>
            </p:nvSpPr>
            <p:spPr bwMode="auto">
              <a:xfrm>
                <a:off x="5330" y="1738"/>
                <a:ext cx="17" cy="17"/>
              </a:xfrm>
              <a:custGeom>
                <a:avLst/>
                <a:gdLst>
                  <a:gd name="T0" fmla="*/ 0 w 17"/>
                  <a:gd name="T1" fmla="*/ 0 h 17"/>
                  <a:gd name="T2" fmla="*/ 4 w 17"/>
                  <a:gd name="T3" fmla="*/ 0 h 17"/>
                  <a:gd name="T4" fmla="*/ 8 w 17"/>
                  <a:gd name="T5" fmla="*/ 0 h 17"/>
                  <a:gd name="T6" fmla="*/ 12 w 17"/>
                  <a:gd name="T7" fmla="*/ 6 h 17"/>
                  <a:gd name="T8" fmla="*/ 16 w 17"/>
                  <a:gd name="T9" fmla="*/ 7 h 17"/>
                  <a:gd name="T10" fmla="*/ 16 w 17"/>
                  <a:gd name="T11" fmla="*/ 16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4" y="0"/>
                    </a:lnTo>
                    <a:lnTo>
                      <a:pt x="8" y="0"/>
                    </a:lnTo>
                    <a:lnTo>
                      <a:pt x="12" y="6"/>
                    </a:lnTo>
                    <a:lnTo>
                      <a:pt x="16" y="7"/>
                    </a:lnTo>
                    <a:lnTo>
                      <a:pt x="16" y="16"/>
                    </a:lnTo>
                  </a:path>
                </a:pathLst>
              </a:custGeom>
              <a:noFill/>
              <a:ln w="12700" cap="rnd">
                <a:solidFill>
                  <a:srgbClr val="000000"/>
                </a:solidFill>
                <a:round/>
                <a:headEnd type="none" w="sm" len="sm"/>
                <a:tailEnd type="none" w="sm" len="sm"/>
              </a:ln>
            </p:spPr>
            <p:txBody>
              <a:bodyPr/>
              <a:lstStyle/>
              <a:p>
                <a:endParaRPr lang="zh-CN" altLang="en-US"/>
              </a:p>
            </p:txBody>
          </p:sp>
          <p:sp>
            <p:nvSpPr>
              <p:cNvPr id="72076" name="Freeform 3576"/>
              <p:cNvSpPr>
                <a:spLocks/>
              </p:cNvSpPr>
              <p:nvPr/>
            </p:nvSpPr>
            <p:spPr bwMode="auto">
              <a:xfrm>
                <a:off x="5308" y="1731"/>
                <a:ext cx="39" cy="19"/>
              </a:xfrm>
              <a:custGeom>
                <a:avLst/>
                <a:gdLst>
                  <a:gd name="T0" fmla="*/ 38 w 39"/>
                  <a:gd name="T1" fmla="*/ 18 h 19"/>
                  <a:gd name="T2" fmla="*/ 36 w 39"/>
                  <a:gd name="T3" fmla="*/ 18 h 19"/>
                  <a:gd name="T4" fmla="*/ 28 w 39"/>
                  <a:gd name="T5" fmla="*/ 14 h 19"/>
                  <a:gd name="T6" fmla="*/ 22 w 39"/>
                  <a:gd name="T7" fmla="*/ 11 h 19"/>
                  <a:gd name="T8" fmla="*/ 16 w 39"/>
                  <a:gd name="T9" fmla="*/ 9 h 19"/>
                  <a:gd name="T10" fmla="*/ 9 w 39"/>
                  <a:gd name="T11" fmla="*/ 5 h 19"/>
                  <a:gd name="T12" fmla="*/ 3 w 39"/>
                  <a:gd name="T13" fmla="*/ 1 h 19"/>
                  <a:gd name="T14" fmla="*/ 0 w 39"/>
                  <a:gd name="T15" fmla="*/ 1 h 19"/>
                  <a:gd name="T16" fmla="*/ 0 w 39"/>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
                  <a:gd name="T28" fmla="*/ 0 h 19"/>
                  <a:gd name="T29" fmla="*/ 39 w 39"/>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 h="19">
                    <a:moveTo>
                      <a:pt x="38" y="18"/>
                    </a:moveTo>
                    <a:lnTo>
                      <a:pt x="36" y="18"/>
                    </a:lnTo>
                    <a:lnTo>
                      <a:pt x="28" y="14"/>
                    </a:lnTo>
                    <a:lnTo>
                      <a:pt x="22" y="11"/>
                    </a:lnTo>
                    <a:lnTo>
                      <a:pt x="16" y="9"/>
                    </a:lnTo>
                    <a:lnTo>
                      <a:pt x="9" y="5"/>
                    </a:lnTo>
                    <a:lnTo>
                      <a:pt x="3" y="1"/>
                    </a:lnTo>
                    <a:lnTo>
                      <a:pt x="0" y="1"/>
                    </a:lnTo>
                    <a:lnTo>
                      <a:pt x="0" y="0"/>
                    </a:lnTo>
                  </a:path>
                </a:pathLst>
              </a:custGeom>
              <a:noFill/>
              <a:ln w="12700" cap="rnd">
                <a:solidFill>
                  <a:srgbClr val="000000"/>
                </a:solidFill>
                <a:round/>
                <a:headEnd type="none" w="sm" len="sm"/>
                <a:tailEnd type="none" w="sm" len="sm"/>
              </a:ln>
            </p:spPr>
            <p:txBody>
              <a:bodyPr/>
              <a:lstStyle/>
              <a:p>
                <a:endParaRPr lang="zh-CN" altLang="en-US"/>
              </a:p>
            </p:txBody>
          </p:sp>
          <p:sp>
            <p:nvSpPr>
              <p:cNvPr id="72077" name="Line 3577"/>
              <p:cNvSpPr>
                <a:spLocks noChangeShapeType="1"/>
              </p:cNvSpPr>
              <p:nvPr/>
            </p:nvSpPr>
            <p:spPr bwMode="auto">
              <a:xfrm flipH="1" flipV="1">
                <a:off x="5270" y="1708"/>
                <a:ext cx="35" cy="2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078" name="Freeform 3578"/>
              <p:cNvSpPr>
                <a:spLocks/>
              </p:cNvSpPr>
              <p:nvPr/>
            </p:nvSpPr>
            <p:spPr bwMode="auto">
              <a:xfrm>
                <a:off x="5297" y="1753"/>
                <a:ext cx="18" cy="17"/>
              </a:xfrm>
              <a:custGeom>
                <a:avLst/>
                <a:gdLst>
                  <a:gd name="T0" fmla="*/ 17 w 18"/>
                  <a:gd name="T1" fmla="*/ 4 h 17"/>
                  <a:gd name="T2" fmla="*/ 17 w 18"/>
                  <a:gd name="T3" fmla="*/ 10 h 17"/>
                  <a:gd name="T4" fmla="*/ 13 w 18"/>
                  <a:gd name="T5" fmla="*/ 16 h 17"/>
                  <a:gd name="T6" fmla="*/ 9 w 18"/>
                  <a:gd name="T7" fmla="*/ 16 h 17"/>
                  <a:gd name="T8" fmla="*/ 9 w 18"/>
                  <a:gd name="T9" fmla="*/ 10 h 17"/>
                  <a:gd name="T10" fmla="*/ 0 w 18"/>
                  <a:gd name="T11" fmla="*/ 4 h 17"/>
                  <a:gd name="T12" fmla="*/ 0 w 18"/>
                  <a:gd name="T13" fmla="*/ 0 h 17"/>
                  <a:gd name="T14" fmla="*/ 17 w 18"/>
                  <a:gd name="T15" fmla="*/ 4 h 17"/>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7"/>
                  <a:gd name="T26" fmla="*/ 18 w 18"/>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7">
                    <a:moveTo>
                      <a:pt x="17" y="4"/>
                    </a:moveTo>
                    <a:lnTo>
                      <a:pt x="17" y="10"/>
                    </a:lnTo>
                    <a:lnTo>
                      <a:pt x="13" y="16"/>
                    </a:lnTo>
                    <a:lnTo>
                      <a:pt x="9" y="16"/>
                    </a:lnTo>
                    <a:lnTo>
                      <a:pt x="9" y="10"/>
                    </a:lnTo>
                    <a:lnTo>
                      <a:pt x="0" y="4"/>
                    </a:lnTo>
                    <a:lnTo>
                      <a:pt x="0" y="0"/>
                    </a:lnTo>
                    <a:lnTo>
                      <a:pt x="17" y="4"/>
                    </a:lnTo>
                  </a:path>
                </a:pathLst>
              </a:custGeom>
              <a:solidFill>
                <a:srgbClr val="000000"/>
              </a:solidFill>
              <a:ln w="9525" cap="rnd">
                <a:noFill/>
                <a:round/>
                <a:headEnd/>
                <a:tailEnd/>
              </a:ln>
            </p:spPr>
            <p:txBody>
              <a:bodyPr/>
              <a:lstStyle/>
              <a:p>
                <a:endParaRPr lang="zh-CN" altLang="en-US"/>
              </a:p>
            </p:txBody>
          </p:sp>
          <p:sp>
            <p:nvSpPr>
              <p:cNvPr id="72079" name="Freeform 3579"/>
              <p:cNvSpPr>
                <a:spLocks/>
              </p:cNvSpPr>
              <p:nvPr/>
            </p:nvSpPr>
            <p:spPr bwMode="auto">
              <a:xfrm>
                <a:off x="5297" y="1753"/>
                <a:ext cx="18" cy="17"/>
              </a:xfrm>
              <a:custGeom>
                <a:avLst/>
                <a:gdLst>
                  <a:gd name="T0" fmla="*/ 17 w 18"/>
                  <a:gd name="T1" fmla="*/ 4 h 17"/>
                  <a:gd name="T2" fmla="*/ 17 w 18"/>
                  <a:gd name="T3" fmla="*/ 10 h 17"/>
                  <a:gd name="T4" fmla="*/ 13 w 18"/>
                  <a:gd name="T5" fmla="*/ 16 h 17"/>
                  <a:gd name="T6" fmla="*/ 9 w 18"/>
                  <a:gd name="T7" fmla="*/ 16 h 17"/>
                  <a:gd name="T8" fmla="*/ 9 w 18"/>
                  <a:gd name="T9" fmla="*/ 10 h 17"/>
                  <a:gd name="T10" fmla="*/ 0 w 18"/>
                  <a:gd name="T11" fmla="*/ 4 h 17"/>
                  <a:gd name="T12" fmla="*/ 0 w 18"/>
                  <a:gd name="T13" fmla="*/ 0 h 17"/>
                  <a:gd name="T14" fmla="*/ 17 w 18"/>
                  <a:gd name="T15" fmla="*/ 4 h 17"/>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7"/>
                  <a:gd name="T26" fmla="*/ 18 w 18"/>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7">
                    <a:moveTo>
                      <a:pt x="17" y="4"/>
                    </a:moveTo>
                    <a:lnTo>
                      <a:pt x="17" y="10"/>
                    </a:lnTo>
                    <a:lnTo>
                      <a:pt x="13" y="16"/>
                    </a:lnTo>
                    <a:lnTo>
                      <a:pt x="9" y="16"/>
                    </a:lnTo>
                    <a:lnTo>
                      <a:pt x="9" y="10"/>
                    </a:lnTo>
                    <a:lnTo>
                      <a:pt x="0" y="4"/>
                    </a:lnTo>
                    <a:lnTo>
                      <a:pt x="0" y="0"/>
                    </a:lnTo>
                    <a:lnTo>
                      <a:pt x="17" y="4"/>
                    </a:lnTo>
                  </a:path>
                </a:pathLst>
              </a:custGeom>
              <a:solidFill>
                <a:srgbClr val="000000"/>
              </a:solidFill>
              <a:ln w="9525" cap="rnd">
                <a:noFill/>
                <a:round/>
                <a:headEnd/>
                <a:tailEnd/>
              </a:ln>
            </p:spPr>
            <p:txBody>
              <a:bodyPr/>
              <a:lstStyle/>
              <a:p>
                <a:endParaRPr lang="zh-CN" altLang="en-US"/>
              </a:p>
            </p:txBody>
          </p:sp>
          <p:sp>
            <p:nvSpPr>
              <p:cNvPr id="72080" name="Freeform 3580"/>
              <p:cNvSpPr>
                <a:spLocks/>
              </p:cNvSpPr>
              <p:nvPr/>
            </p:nvSpPr>
            <p:spPr bwMode="auto">
              <a:xfrm>
                <a:off x="5259" y="1704"/>
                <a:ext cx="45" cy="17"/>
              </a:xfrm>
              <a:custGeom>
                <a:avLst/>
                <a:gdLst>
                  <a:gd name="T0" fmla="*/ 32 w 45"/>
                  <a:gd name="T1" fmla="*/ 16 h 17"/>
                  <a:gd name="T2" fmla="*/ 16 w 45"/>
                  <a:gd name="T3" fmla="*/ 4 h 17"/>
                  <a:gd name="T4" fmla="*/ 14 w 45"/>
                  <a:gd name="T5" fmla="*/ 4 h 17"/>
                  <a:gd name="T6" fmla="*/ 1 w 45"/>
                  <a:gd name="T7" fmla="*/ 4 h 17"/>
                  <a:gd name="T8" fmla="*/ 0 w 45"/>
                  <a:gd name="T9" fmla="*/ 4 h 17"/>
                  <a:gd name="T10" fmla="*/ 3 w 45"/>
                  <a:gd name="T11" fmla="*/ 2 h 17"/>
                  <a:gd name="T12" fmla="*/ 7 w 45"/>
                  <a:gd name="T13" fmla="*/ 2 h 17"/>
                  <a:gd name="T14" fmla="*/ 10 w 45"/>
                  <a:gd name="T15" fmla="*/ 0 h 17"/>
                  <a:gd name="T16" fmla="*/ 12 w 45"/>
                  <a:gd name="T17" fmla="*/ 0 h 17"/>
                  <a:gd name="T18" fmla="*/ 14 w 45"/>
                  <a:gd name="T19" fmla="*/ 0 h 17"/>
                  <a:gd name="T20" fmla="*/ 16 w 45"/>
                  <a:gd name="T21" fmla="*/ 0 h 17"/>
                  <a:gd name="T22" fmla="*/ 20 w 45"/>
                  <a:gd name="T23" fmla="*/ 2 h 17"/>
                  <a:gd name="T24" fmla="*/ 22 w 45"/>
                  <a:gd name="T25" fmla="*/ 2 h 17"/>
                  <a:gd name="T26" fmla="*/ 24 w 45"/>
                  <a:gd name="T27" fmla="*/ 4 h 17"/>
                  <a:gd name="T28" fmla="*/ 26 w 45"/>
                  <a:gd name="T29" fmla="*/ 8 h 17"/>
                  <a:gd name="T30" fmla="*/ 28 w 45"/>
                  <a:gd name="T31" fmla="*/ 8 h 17"/>
                  <a:gd name="T32" fmla="*/ 30 w 45"/>
                  <a:gd name="T33" fmla="*/ 4 h 17"/>
                  <a:gd name="T34" fmla="*/ 32 w 45"/>
                  <a:gd name="T35" fmla="*/ 4 h 17"/>
                  <a:gd name="T36" fmla="*/ 32 w 45"/>
                  <a:gd name="T37" fmla="*/ 2 h 17"/>
                  <a:gd name="T38" fmla="*/ 38 w 45"/>
                  <a:gd name="T39" fmla="*/ 2 h 17"/>
                  <a:gd name="T40" fmla="*/ 42 w 45"/>
                  <a:gd name="T41" fmla="*/ 2 h 17"/>
                  <a:gd name="T42" fmla="*/ 44 w 45"/>
                  <a:gd name="T43" fmla="*/ 4 h 17"/>
                  <a:gd name="T44" fmla="*/ 44 w 45"/>
                  <a:gd name="T45" fmla="*/ 8 h 17"/>
                  <a:gd name="T46" fmla="*/ 32 w 45"/>
                  <a:gd name="T47" fmla="*/ 12 h 17"/>
                  <a:gd name="T48" fmla="*/ 32 w 45"/>
                  <a:gd name="T49" fmla="*/ 16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17"/>
                  <a:gd name="T77" fmla="*/ 45 w 45"/>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17">
                    <a:moveTo>
                      <a:pt x="32" y="16"/>
                    </a:moveTo>
                    <a:lnTo>
                      <a:pt x="16" y="4"/>
                    </a:lnTo>
                    <a:lnTo>
                      <a:pt x="14" y="4"/>
                    </a:lnTo>
                    <a:lnTo>
                      <a:pt x="1" y="4"/>
                    </a:lnTo>
                    <a:lnTo>
                      <a:pt x="0" y="4"/>
                    </a:lnTo>
                    <a:lnTo>
                      <a:pt x="3" y="2"/>
                    </a:lnTo>
                    <a:lnTo>
                      <a:pt x="7" y="2"/>
                    </a:lnTo>
                    <a:lnTo>
                      <a:pt x="10" y="0"/>
                    </a:lnTo>
                    <a:lnTo>
                      <a:pt x="12" y="0"/>
                    </a:lnTo>
                    <a:lnTo>
                      <a:pt x="14" y="0"/>
                    </a:lnTo>
                    <a:lnTo>
                      <a:pt x="16" y="0"/>
                    </a:lnTo>
                    <a:lnTo>
                      <a:pt x="20" y="2"/>
                    </a:lnTo>
                    <a:lnTo>
                      <a:pt x="22" y="2"/>
                    </a:lnTo>
                    <a:lnTo>
                      <a:pt x="24" y="4"/>
                    </a:lnTo>
                    <a:lnTo>
                      <a:pt x="26" y="8"/>
                    </a:lnTo>
                    <a:lnTo>
                      <a:pt x="28" y="8"/>
                    </a:lnTo>
                    <a:lnTo>
                      <a:pt x="30" y="4"/>
                    </a:lnTo>
                    <a:lnTo>
                      <a:pt x="32" y="4"/>
                    </a:lnTo>
                    <a:lnTo>
                      <a:pt x="32" y="2"/>
                    </a:lnTo>
                    <a:lnTo>
                      <a:pt x="38" y="2"/>
                    </a:lnTo>
                    <a:lnTo>
                      <a:pt x="42" y="2"/>
                    </a:lnTo>
                    <a:lnTo>
                      <a:pt x="44" y="4"/>
                    </a:lnTo>
                    <a:lnTo>
                      <a:pt x="44" y="8"/>
                    </a:lnTo>
                    <a:lnTo>
                      <a:pt x="32" y="12"/>
                    </a:lnTo>
                    <a:lnTo>
                      <a:pt x="32" y="16"/>
                    </a:lnTo>
                  </a:path>
                </a:pathLst>
              </a:custGeom>
              <a:solidFill>
                <a:srgbClr val="FFFFCC"/>
              </a:solidFill>
              <a:ln w="9525" cap="rnd">
                <a:noFill/>
                <a:round/>
                <a:headEnd/>
                <a:tailEnd/>
              </a:ln>
            </p:spPr>
            <p:txBody>
              <a:bodyPr/>
              <a:lstStyle/>
              <a:p>
                <a:endParaRPr lang="zh-CN" altLang="en-US"/>
              </a:p>
            </p:txBody>
          </p:sp>
          <p:sp>
            <p:nvSpPr>
              <p:cNvPr id="72081" name="Freeform 3581"/>
              <p:cNvSpPr>
                <a:spLocks/>
              </p:cNvSpPr>
              <p:nvPr/>
            </p:nvSpPr>
            <p:spPr bwMode="auto">
              <a:xfrm>
                <a:off x="5259" y="1704"/>
                <a:ext cx="50" cy="17"/>
              </a:xfrm>
              <a:custGeom>
                <a:avLst/>
                <a:gdLst>
                  <a:gd name="T0" fmla="*/ 35 w 50"/>
                  <a:gd name="T1" fmla="*/ 16 h 17"/>
                  <a:gd name="T2" fmla="*/ 18 w 50"/>
                  <a:gd name="T3" fmla="*/ 4 h 17"/>
                  <a:gd name="T4" fmla="*/ 16 w 50"/>
                  <a:gd name="T5" fmla="*/ 4 h 17"/>
                  <a:gd name="T6" fmla="*/ 1 w 50"/>
                  <a:gd name="T7" fmla="*/ 4 h 17"/>
                  <a:gd name="T8" fmla="*/ 0 w 50"/>
                  <a:gd name="T9" fmla="*/ 4 h 17"/>
                  <a:gd name="T10" fmla="*/ 3 w 50"/>
                  <a:gd name="T11" fmla="*/ 2 h 17"/>
                  <a:gd name="T12" fmla="*/ 8 w 50"/>
                  <a:gd name="T13" fmla="*/ 2 h 17"/>
                  <a:gd name="T14" fmla="*/ 12 w 50"/>
                  <a:gd name="T15" fmla="*/ 0 h 17"/>
                  <a:gd name="T16" fmla="*/ 14 w 50"/>
                  <a:gd name="T17" fmla="*/ 0 h 17"/>
                  <a:gd name="T18" fmla="*/ 16 w 50"/>
                  <a:gd name="T19" fmla="*/ 0 h 17"/>
                  <a:gd name="T20" fmla="*/ 18 w 50"/>
                  <a:gd name="T21" fmla="*/ 0 h 17"/>
                  <a:gd name="T22" fmla="*/ 22 w 50"/>
                  <a:gd name="T23" fmla="*/ 2 h 17"/>
                  <a:gd name="T24" fmla="*/ 25 w 50"/>
                  <a:gd name="T25" fmla="*/ 2 h 17"/>
                  <a:gd name="T26" fmla="*/ 27 w 50"/>
                  <a:gd name="T27" fmla="*/ 4 h 17"/>
                  <a:gd name="T28" fmla="*/ 29 w 50"/>
                  <a:gd name="T29" fmla="*/ 6 h 17"/>
                  <a:gd name="T30" fmla="*/ 31 w 50"/>
                  <a:gd name="T31" fmla="*/ 6 h 17"/>
                  <a:gd name="T32" fmla="*/ 33 w 50"/>
                  <a:gd name="T33" fmla="*/ 4 h 17"/>
                  <a:gd name="T34" fmla="*/ 35 w 50"/>
                  <a:gd name="T35" fmla="*/ 4 h 17"/>
                  <a:gd name="T36" fmla="*/ 35 w 50"/>
                  <a:gd name="T37" fmla="*/ 2 h 17"/>
                  <a:gd name="T38" fmla="*/ 43 w 50"/>
                  <a:gd name="T39" fmla="*/ 2 h 17"/>
                  <a:gd name="T40" fmla="*/ 45 w 50"/>
                  <a:gd name="T41" fmla="*/ 2 h 17"/>
                  <a:gd name="T42" fmla="*/ 47 w 50"/>
                  <a:gd name="T43" fmla="*/ 2 h 17"/>
                  <a:gd name="T44" fmla="*/ 49 w 50"/>
                  <a:gd name="T45" fmla="*/ 4 h 17"/>
                  <a:gd name="T46" fmla="*/ 49 w 50"/>
                  <a:gd name="T47" fmla="*/ 6 h 17"/>
                  <a:gd name="T48" fmla="*/ 35 w 50"/>
                  <a:gd name="T49" fmla="*/ 12 h 17"/>
                  <a:gd name="T50" fmla="*/ 35 w 50"/>
                  <a:gd name="T51" fmla="*/ 16 h 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17"/>
                  <a:gd name="T80" fmla="*/ 50 w 50"/>
                  <a:gd name="T81" fmla="*/ 17 h 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17">
                    <a:moveTo>
                      <a:pt x="35" y="16"/>
                    </a:moveTo>
                    <a:lnTo>
                      <a:pt x="18" y="4"/>
                    </a:lnTo>
                    <a:lnTo>
                      <a:pt x="16" y="4"/>
                    </a:lnTo>
                    <a:lnTo>
                      <a:pt x="1" y="4"/>
                    </a:lnTo>
                    <a:lnTo>
                      <a:pt x="0" y="4"/>
                    </a:lnTo>
                    <a:lnTo>
                      <a:pt x="3" y="2"/>
                    </a:lnTo>
                    <a:lnTo>
                      <a:pt x="8" y="2"/>
                    </a:lnTo>
                    <a:lnTo>
                      <a:pt x="12" y="0"/>
                    </a:lnTo>
                    <a:lnTo>
                      <a:pt x="14" y="0"/>
                    </a:lnTo>
                    <a:lnTo>
                      <a:pt x="16" y="0"/>
                    </a:lnTo>
                    <a:lnTo>
                      <a:pt x="18" y="0"/>
                    </a:lnTo>
                    <a:lnTo>
                      <a:pt x="22" y="2"/>
                    </a:lnTo>
                    <a:lnTo>
                      <a:pt x="25" y="2"/>
                    </a:lnTo>
                    <a:lnTo>
                      <a:pt x="27" y="4"/>
                    </a:lnTo>
                    <a:lnTo>
                      <a:pt x="29" y="6"/>
                    </a:lnTo>
                    <a:lnTo>
                      <a:pt x="31" y="6"/>
                    </a:lnTo>
                    <a:lnTo>
                      <a:pt x="33" y="4"/>
                    </a:lnTo>
                    <a:lnTo>
                      <a:pt x="35" y="4"/>
                    </a:lnTo>
                    <a:lnTo>
                      <a:pt x="35" y="2"/>
                    </a:lnTo>
                    <a:lnTo>
                      <a:pt x="43" y="2"/>
                    </a:lnTo>
                    <a:lnTo>
                      <a:pt x="45" y="2"/>
                    </a:lnTo>
                    <a:lnTo>
                      <a:pt x="47" y="2"/>
                    </a:lnTo>
                    <a:lnTo>
                      <a:pt x="49" y="4"/>
                    </a:lnTo>
                    <a:lnTo>
                      <a:pt x="49" y="6"/>
                    </a:lnTo>
                    <a:lnTo>
                      <a:pt x="35" y="12"/>
                    </a:lnTo>
                    <a:lnTo>
                      <a:pt x="35" y="16"/>
                    </a:lnTo>
                  </a:path>
                </a:pathLst>
              </a:custGeom>
              <a:solidFill>
                <a:srgbClr val="FFFFCC"/>
              </a:solidFill>
              <a:ln w="12700" cap="rnd">
                <a:solidFill>
                  <a:srgbClr val="000000"/>
                </a:solidFill>
                <a:round/>
                <a:headEnd/>
                <a:tailEnd/>
              </a:ln>
            </p:spPr>
            <p:txBody>
              <a:bodyPr/>
              <a:lstStyle/>
              <a:p>
                <a:endParaRPr lang="zh-CN" altLang="en-US"/>
              </a:p>
            </p:txBody>
          </p:sp>
          <p:sp>
            <p:nvSpPr>
              <p:cNvPr id="72082" name="Freeform 3582"/>
              <p:cNvSpPr>
                <a:spLocks/>
              </p:cNvSpPr>
              <p:nvPr/>
            </p:nvSpPr>
            <p:spPr bwMode="auto">
              <a:xfrm>
                <a:off x="5297" y="1727"/>
                <a:ext cx="40" cy="17"/>
              </a:xfrm>
              <a:custGeom>
                <a:avLst/>
                <a:gdLst>
                  <a:gd name="T0" fmla="*/ 15 w 40"/>
                  <a:gd name="T1" fmla="*/ 4 h 17"/>
                  <a:gd name="T2" fmla="*/ 0 w 40"/>
                  <a:gd name="T3" fmla="*/ 4 h 17"/>
                  <a:gd name="T4" fmla="*/ 5 w 40"/>
                  <a:gd name="T5" fmla="*/ 2 h 17"/>
                  <a:gd name="T6" fmla="*/ 9 w 40"/>
                  <a:gd name="T7" fmla="*/ 2 h 17"/>
                  <a:gd name="T8" fmla="*/ 13 w 40"/>
                  <a:gd name="T9" fmla="*/ 0 h 17"/>
                  <a:gd name="T10" fmla="*/ 15 w 40"/>
                  <a:gd name="T11" fmla="*/ 0 h 17"/>
                  <a:gd name="T12" fmla="*/ 19 w 40"/>
                  <a:gd name="T13" fmla="*/ 0 h 17"/>
                  <a:gd name="T14" fmla="*/ 20 w 40"/>
                  <a:gd name="T15" fmla="*/ 2 h 17"/>
                  <a:gd name="T16" fmla="*/ 21 w 40"/>
                  <a:gd name="T17" fmla="*/ 4 h 17"/>
                  <a:gd name="T18" fmla="*/ 23 w 40"/>
                  <a:gd name="T19" fmla="*/ 4 h 17"/>
                  <a:gd name="T20" fmla="*/ 25 w 40"/>
                  <a:gd name="T21" fmla="*/ 4 h 17"/>
                  <a:gd name="T22" fmla="*/ 27 w 40"/>
                  <a:gd name="T23" fmla="*/ 2 h 17"/>
                  <a:gd name="T24" fmla="*/ 27 w 40"/>
                  <a:gd name="T25" fmla="*/ 0 h 17"/>
                  <a:gd name="T26" fmla="*/ 29 w 40"/>
                  <a:gd name="T27" fmla="*/ 0 h 17"/>
                  <a:gd name="T28" fmla="*/ 31 w 40"/>
                  <a:gd name="T29" fmla="*/ 0 h 17"/>
                  <a:gd name="T30" fmla="*/ 35 w 40"/>
                  <a:gd name="T31" fmla="*/ 0 h 17"/>
                  <a:gd name="T32" fmla="*/ 37 w 40"/>
                  <a:gd name="T33" fmla="*/ 2 h 17"/>
                  <a:gd name="T34" fmla="*/ 39 w 40"/>
                  <a:gd name="T35" fmla="*/ 2 h 17"/>
                  <a:gd name="T36" fmla="*/ 39 w 40"/>
                  <a:gd name="T37" fmla="*/ 4 h 17"/>
                  <a:gd name="T38" fmla="*/ 29 w 40"/>
                  <a:gd name="T39" fmla="*/ 10 h 17"/>
                  <a:gd name="T40" fmla="*/ 29 w 40"/>
                  <a:gd name="T41" fmla="*/ 14 h 17"/>
                  <a:gd name="T42" fmla="*/ 27 w 40"/>
                  <a:gd name="T43" fmla="*/ 16 h 17"/>
                  <a:gd name="T44" fmla="*/ 15 w 40"/>
                  <a:gd name="T45" fmla="*/ 4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0"/>
                  <a:gd name="T70" fmla="*/ 0 h 17"/>
                  <a:gd name="T71" fmla="*/ 40 w 40"/>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0" h="17">
                    <a:moveTo>
                      <a:pt x="15" y="4"/>
                    </a:moveTo>
                    <a:lnTo>
                      <a:pt x="0" y="4"/>
                    </a:lnTo>
                    <a:lnTo>
                      <a:pt x="5" y="2"/>
                    </a:lnTo>
                    <a:lnTo>
                      <a:pt x="9" y="2"/>
                    </a:lnTo>
                    <a:lnTo>
                      <a:pt x="13" y="0"/>
                    </a:lnTo>
                    <a:lnTo>
                      <a:pt x="15" y="0"/>
                    </a:lnTo>
                    <a:lnTo>
                      <a:pt x="19" y="0"/>
                    </a:lnTo>
                    <a:lnTo>
                      <a:pt x="20" y="2"/>
                    </a:lnTo>
                    <a:lnTo>
                      <a:pt x="21" y="4"/>
                    </a:lnTo>
                    <a:lnTo>
                      <a:pt x="23" y="4"/>
                    </a:lnTo>
                    <a:lnTo>
                      <a:pt x="25" y="4"/>
                    </a:lnTo>
                    <a:lnTo>
                      <a:pt x="27" y="2"/>
                    </a:lnTo>
                    <a:lnTo>
                      <a:pt x="27" y="0"/>
                    </a:lnTo>
                    <a:lnTo>
                      <a:pt x="29" y="0"/>
                    </a:lnTo>
                    <a:lnTo>
                      <a:pt x="31" y="0"/>
                    </a:lnTo>
                    <a:lnTo>
                      <a:pt x="35" y="0"/>
                    </a:lnTo>
                    <a:lnTo>
                      <a:pt x="37" y="2"/>
                    </a:lnTo>
                    <a:lnTo>
                      <a:pt x="39" y="2"/>
                    </a:lnTo>
                    <a:lnTo>
                      <a:pt x="39" y="4"/>
                    </a:lnTo>
                    <a:lnTo>
                      <a:pt x="29" y="10"/>
                    </a:lnTo>
                    <a:lnTo>
                      <a:pt x="29" y="14"/>
                    </a:lnTo>
                    <a:lnTo>
                      <a:pt x="27" y="16"/>
                    </a:lnTo>
                    <a:lnTo>
                      <a:pt x="15" y="4"/>
                    </a:lnTo>
                  </a:path>
                </a:pathLst>
              </a:custGeom>
              <a:solidFill>
                <a:srgbClr val="FFFFCC"/>
              </a:solidFill>
              <a:ln w="9525" cap="rnd">
                <a:noFill/>
                <a:round/>
                <a:headEnd/>
                <a:tailEnd/>
              </a:ln>
            </p:spPr>
            <p:txBody>
              <a:bodyPr/>
              <a:lstStyle/>
              <a:p>
                <a:endParaRPr lang="zh-CN" altLang="en-US"/>
              </a:p>
            </p:txBody>
          </p:sp>
          <p:sp>
            <p:nvSpPr>
              <p:cNvPr id="72083" name="Freeform 3583"/>
              <p:cNvSpPr>
                <a:spLocks/>
              </p:cNvSpPr>
              <p:nvPr/>
            </p:nvSpPr>
            <p:spPr bwMode="auto">
              <a:xfrm>
                <a:off x="5297" y="1727"/>
                <a:ext cx="46" cy="17"/>
              </a:xfrm>
              <a:custGeom>
                <a:avLst/>
                <a:gdLst>
                  <a:gd name="T0" fmla="*/ 17 w 46"/>
                  <a:gd name="T1" fmla="*/ 4 h 17"/>
                  <a:gd name="T2" fmla="*/ 0 w 46"/>
                  <a:gd name="T3" fmla="*/ 4 h 17"/>
                  <a:gd name="T4" fmla="*/ 7 w 46"/>
                  <a:gd name="T5" fmla="*/ 2 h 17"/>
                  <a:gd name="T6" fmla="*/ 11 w 46"/>
                  <a:gd name="T7" fmla="*/ 2 h 17"/>
                  <a:gd name="T8" fmla="*/ 15 w 46"/>
                  <a:gd name="T9" fmla="*/ 0 h 17"/>
                  <a:gd name="T10" fmla="*/ 17 w 46"/>
                  <a:gd name="T11" fmla="*/ 0 h 17"/>
                  <a:gd name="T12" fmla="*/ 21 w 46"/>
                  <a:gd name="T13" fmla="*/ 0 h 17"/>
                  <a:gd name="T14" fmla="*/ 23 w 46"/>
                  <a:gd name="T15" fmla="*/ 2 h 17"/>
                  <a:gd name="T16" fmla="*/ 25 w 46"/>
                  <a:gd name="T17" fmla="*/ 4 h 17"/>
                  <a:gd name="T18" fmla="*/ 27 w 46"/>
                  <a:gd name="T19" fmla="*/ 4 h 17"/>
                  <a:gd name="T20" fmla="*/ 29 w 46"/>
                  <a:gd name="T21" fmla="*/ 4 h 17"/>
                  <a:gd name="T22" fmla="*/ 31 w 46"/>
                  <a:gd name="T23" fmla="*/ 2 h 17"/>
                  <a:gd name="T24" fmla="*/ 31 w 46"/>
                  <a:gd name="T25" fmla="*/ 0 h 17"/>
                  <a:gd name="T26" fmla="*/ 33 w 46"/>
                  <a:gd name="T27" fmla="*/ 0 h 17"/>
                  <a:gd name="T28" fmla="*/ 35 w 46"/>
                  <a:gd name="T29" fmla="*/ 0 h 17"/>
                  <a:gd name="T30" fmla="*/ 39 w 46"/>
                  <a:gd name="T31" fmla="*/ 0 h 17"/>
                  <a:gd name="T32" fmla="*/ 41 w 46"/>
                  <a:gd name="T33" fmla="*/ 0 h 17"/>
                  <a:gd name="T34" fmla="*/ 43 w 46"/>
                  <a:gd name="T35" fmla="*/ 2 h 17"/>
                  <a:gd name="T36" fmla="*/ 45 w 46"/>
                  <a:gd name="T37" fmla="*/ 2 h 17"/>
                  <a:gd name="T38" fmla="*/ 45 w 46"/>
                  <a:gd name="T39" fmla="*/ 4 h 17"/>
                  <a:gd name="T40" fmla="*/ 33 w 46"/>
                  <a:gd name="T41" fmla="*/ 8 h 17"/>
                  <a:gd name="T42" fmla="*/ 33 w 46"/>
                  <a:gd name="T43" fmla="*/ 14 h 17"/>
                  <a:gd name="T44" fmla="*/ 31 w 46"/>
                  <a:gd name="T45" fmla="*/ 16 h 17"/>
                  <a:gd name="T46" fmla="*/ 17 w 46"/>
                  <a:gd name="T47" fmla="*/ 4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6"/>
                  <a:gd name="T73" fmla="*/ 0 h 17"/>
                  <a:gd name="T74" fmla="*/ 46 w 46"/>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6" h="17">
                    <a:moveTo>
                      <a:pt x="17" y="4"/>
                    </a:moveTo>
                    <a:lnTo>
                      <a:pt x="0" y="4"/>
                    </a:lnTo>
                    <a:lnTo>
                      <a:pt x="7" y="2"/>
                    </a:lnTo>
                    <a:lnTo>
                      <a:pt x="11" y="2"/>
                    </a:lnTo>
                    <a:lnTo>
                      <a:pt x="15" y="0"/>
                    </a:lnTo>
                    <a:lnTo>
                      <a:pt x="17" y="0"/>
                    </a:lnTo>
                    <a:lnTo>
                      <a:pt x="21" y="0"/>
                    </a:lnTo>
                    <a:lnTo>
                      <a:pt x="23" y="2"/>
                    </a:lnTo>
                    <a:lnTo>
                      <a:pt x="25" y="4"/>
                    </a:lnTo>
                    <a:lnTo>
                      <a:pt x="27" y="4"/>
                    </a:lnTo>
                    <a:lnTo>
                      <a:pt x="29" y="4"/>
                    </a:lnTo>
                    <a:lnTo>
                      <a:pt x="31" y="2"/>
                    </a:lnTo>
                    <a:lnTo>
                      <a:pt x="31" y="0"/>
                    </a:lnTo>
                    <a:lnTo>
                      <a:pt x="33" y="0"/>
                    </a:lnTo>
                    <a:lnTo>
                      <a:pt x="35" y="0"/>
                    </a:lnTo>
                    <a:lnTo>
                      <a:pt x="39" y="0"/>
                    </a:lnTo>
                    <a:lnTo>
                      <a:pt x="41" y="0"/>
                    </a:lnTo>
                    <a:lnTo>
                      <a:pt x="43" y="2"/>
                    </a:lnTo>
                    <a:lnTo>
                      <a:pt x="45" y="2"/>
                    </a:lnTo>
                    <a:lnTo>
                      <a:pt x="45" y="4"/>
                    </a:lnTo>
                    <a:lnTo>
                      <a:pt x="33" y="8"/>
                    </a:lnTo>
                    <a:lnTo>
                      <a:pt x="33" y="14"/>
                    </a:lnTo>
                    <a:lnTo>
                      <a:pt x="31" y="16"/>
                    </a:lnTo>
                    <a:lnTo>
                      <a:pt x="17" y="4"/>
                    </a:lnTo>
                  </a:path>
                </a:pathLst>
              </a:custGeom>
              <a:solidFill>
                <a:srgbClr val="FFFFCC"/>
              </a:solidFill>
              <a:ln w="12700" cap="rnd">
                <a:solidFill>
                  <a:srgbClr val="000000"/>
                </a:solidFill>
                <a:round/>
                <a:headEnd/>
                <a:tailEnd/>
              </a:ln>
            </p:spPr>
            <p:txBody>
              <a:bodyPr/>
              <a:lstStyle/>
              <a:p>
                <a:endParaRPr lang="zh-CN" altLang="en-US"/>
              </a:p>
            </p:txBody>
          </p:sp>
          <p:sp>
            <p:nvSpPr>
              <p:cNvPr id="72084" name="Freeform 3584"/>
              <p:cNvSpPr>
                <a:spLocks/>
              </p:cNvSpPr>
              <p:nvPr/>
            </p:nvSpPr>
            <p:spPr bwMode="auto">
              <a:xfrm>
                <a:off x="5050" y="1616"/>
                <a:ext cx="25" cy="42"/>
              </a:xfrm>
              <a:custGeom>
                <a:avLst/>
                <a:gdLst>
                  <a:gd name="T0" fmla="*/ 0 w 25"/>
                  <a:gd name="T1" fmla="*/ 37 h 42"/>
                  <a:gd name="T2" fmla="*/ 0 w 25"/>
                  <a:gd name="T3" fmla="*/ 41 h 42"/>
                  <a:gd name="T4" fmla="*/ 18 w 25"/>
                  <a:gd name="T5" fmla="*/ 37 h 42"/>
                  <a:gd name="T6" fmla="*/ 24 w 25"/>
                  <a:gd name="T7" fmla="*/ 3 h 42"/>
                  <a:gd name="T8" fmla="*/ 18 w 25"/>
                  <a:gd name="T9" fmla="*/ 1 h 42"/>
                  <a:gd name="T10" fmla="*/ 12 w 25"/>
                  <a:gd name="T11" fmla="*/ 0 h 42"/>
                  <a:gd name="T12" fmla="*/ 9 w 25"/>
                  <a:gd name="T13" fmla="*/ 0 h 42"/>
                  <a:gd name="T14" fmla="*/ 0 w 25"/>
                  <a:gd name="T15" fmla="*/ 37 h 42"/>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42"/>
                  <a:gd name="T26" fmla="*/ 25 w 25"/>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42">
                    <a:moveTo>
                      <a:pt x="0" y="37"/>
                    </a:moveTo>
                    <a:lnTo>
                      <a:pt x="0" y="41"/>
                    </a:lnTo>
                    <a:lnTo>
                      <a:pt x="18" y="37"/>
                    </a:lnTo>
                    <a:lnTo>
                      <a:pt x="24" y="3"/>
                    </a:lnTo>
                    <a:lnTo>
                      <a:pt x="18" y="1"/>
                    </a:lnTo>
                    <a:lnTo>
                      <a:pt x="12" y="0"/>
                    </a:lnTo>
                    <a:lnTo>
                      <a:pt x="9" y="0"/>
                    </a:lnTo>
                    <a:lnTo>
                      <a:pt x="0" y="37"/>
                    </a:lnTo>
                  </a:path>
                </a:pathLst>
              </a:custGeom>
              <a:solidFill>
                <a:srgbClr val="FFFFCC"/>
              </a:solidFill>
              <a:ln w="9525" cap="rnd">
                <a:noFill/>
                <a:round/>
                <a:headEnd/>
                <a:tailEnd/>
              </a:ln>
            </p:spPr>
            <p:txBody>
              <a:bodyPr/>
              <a:lstStyle/>
              <a:p>
                <a:endParaRPr lang="zh-CN" altLang="en-US"/>
              </a:p>
            </p:txBody>
          </p:sp>
          <p:sp>
            <p:nvSpPr>
              <p:cNvPr id="72085" name="Freeform 3585"/>
              <p:cNvSpPr>
                <a:spLocks/>
              </p:cNvSpPr>
              <p:nvPr/>
            </p:nvSpPr>
            <p:spPr bwMode="auto">
              <a:xfrm>
                <a:off x="5050" y="1616"/>
                <a:ext cx="31" cy="48"/>
              </a:xfrm>
              <a:custGeom>
                <a:avLst/>
                <a:gdLst>
                  <a:gd name="T0" fmla="*/ 0 w 31"/>
                  <a:gd name="T1" fmla="*/ 43 h 48"/>
                  <a:gd name="T2" fmla="*/ 0 w 31"/>
                  <a:gd name="T3" fmla="*/ 47 h 48"/>
                  <a:gd name="T4" fmla="*/ 22 w 31"/>
                  <a:gd name="T5" fmla="*/ 43 h 48"/>
                  <a:gd name="T6" fmla="*/ 30 w 31"/>
                  <a:gd name="T7" fmla="*/ 3 h 48"/>
                  <a:gd name="T8" fmla="*/ 22 w 31"/>
                  <a:gd name="T9" fmla="*/ 1 h 48"/>
                  <a:gd name="T10" fmla="*/ 16 w 31"/>
                  <a:gd name="T11" fmla="*/ 0 h 48"/>
                  <a:gd name="T12" fmla="*/ 11 w 31"/>
                  <a:gd name="T13" fmla="*/ 0 h 48"/>
                  <a:gd name="T14" fmla="*/ 0 w 31"/>
                  <a:gd name="T15" fmla="*/ 43 h 48"/>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48"/>
                  <a:gd name="T26" fmla="*/ 31 w 31"/>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48">
                    <a:moveTo>
                      <a:pt x="0" y="43"/>
                    </a:moveTo>
                    <a:lnTo>
                      <a:pt x="0" y="47"/>
                    </a:lnTo>
                    <a:lnTo>
                      <a:pt x="22" y="43"/>
                    </a:lnTo>
                    <a:lnTo>
                      <a:pt x="30" y="3"/>
                    </a:lnTo>
                    <a:lnTo>
                      <a:pt x="22" y="1"/>
                    </a:lnTo>
                    <a:lnTo>
                      <a:pt x="16" y="0"/>
                    </a:lnTo>
                    <a:lnTo>
                      <a:pt x="11" y="0"/>
                    </a:lnTo>
                    <a:lnTo>
                      <a:pt x="0" y="43"/>
                    </a:lnTo>
                  </a:path>
                </a:pathLst>
              </a:custGeom>
              <a:solidFill>
                <a:srgbClr val="969696"/>
              </a:solidFill>
              <a:ln w="12700" cap="rnd">
                <a:solidFill>
                  <a:srgbClr val="000000"/>
                </a:solidFill>
                <a:round/>
                <a:headEnd/>
                <a:tailEnd/>
              </a:ln>
            </p:spPr>
            <p:txBody>
              <a:bodyPr/>
              <a:lstStyle/>
              <a:p>
                <a:endParaRPr lang="zh-CN" altLang="en-US"/>
              </a:p>
            </p:txBody>
          </p:sp>
          <p:sp>
            <p:nvSpPr>
              <p:cNvPr id="72086" name="Freeform 3586"/>
              <p:cNvSpPr>
                <a:spLocks/>
              </p:cNvSpPr>
              <p:nvPr/>
            </p:nvSpPr>
            <p:spPr bwMode="auto">
              <a:xfrm>
                <a:off x="5072" y="1620"/>
                <a:ext cx="26" cy="53"/>
              </a:xfrm>
              <a:custGeom>
                <a:avLst/>
                <a:gdLst>
                  <a:gd name="T0" fmla="*/ 19 w 26"/>
                  <a:gd name="T1" fmla="*/ 0 h 53"/>
                  <a:gd name="T2" fmla="*/ 19 w 26"/>
                  <a:gd name="T3" fmla="*/ 36 h 53"/>
                  <a:gd name="T4" fmla="*/ 21 w 26"/>
                  <a:gd name="T5" fmla="*/ 40 h 53"/>
                  <a:gd name="T6" fmla="*/ 25 w 26"/>
                  <a:gd name="T7" fmla="*/ 44 h 53"/>
                  <a:gd name="T8" fmla="*/ 23 w 26"/>
                  <a:gd name="T9" fmla="*/ 46 h 53"/>
                  <a:gd name="T10" fmla="*/ 19 w 26"/>
                  <a:gd name="T11" fmla="*/ 48 h 53"/>
                  <a:gd name="T12" fmla="*/ 11 w 26"/>
                  <a:gd name="T13" fmla="*/ 50 h 53"/>
                  <a:gd name="T14" fmla="*/ 5 w 26"/>
                  <a:gd name="T15" fmla="*/ 50 h 53"/>
                  <a:gd name="T16" fmla="*/ 0 w 26"/>
                  <a:gd name="T17" fmla="*/ 52 h 53"/>
                  <a:gd name="T18" fmla="*/ 1 w 26"/>
                  <a:gd name="T19" fmla="*/ 46 h 53"/>
                  <a:gd name="T20" fmla="*/ 3 w 26"/>
                  <a:gd name="T21" fmla="*/ 42 h 53"/>
                  <a:gd name="T22" fmla="*/ 5 w 26"/>
                  <a:gd name="T23" fmla="*/ 5 h 53"/>
                  <a:gd name="T24" fmla="*/ 3 w 26"/>
                  <a:gd name="T25" fmla="*/ 3 h 53"/>
                  <a:gd name="T26" fmla="*/ 5 w 26"/>
                  <a:gd name="T27" fmla="*/ 0 h 53"/>
                  <a:gd name="T28" fmla="*/ 13 w 26"/>
                  <a:gd name="T29" fmla="*/ 0 h 53"/>
                  <a:gd name="T30" fmla="*/ 19 w 26"/>
                  <a:gd name="T31" fmla="*/ 0 h 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
                  <a:gd name="T49" fmla="*/ 0 h 53"/>
                  <a:gd name="T50" fmla="*/ 26 w 26"/>
                  <a:gd name="T51" fmla="*/ 53 h 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 h="53">
                    <a:moveTo>
                      <a:pt x="19" y="0"/>
                    </a:moveTo>
                    <a:lnTo>
                      <a:pt x="19" y="36"/>
                    </a:lnTo>
                    <a:lnTo>
                      <a:pt x="21" y="40"/>
                    </a:lnTo>
                    <a:lnTo>
                      <a:pt x="25" y="44"/>
                    </a:lnTo>
                    <a:lnTo>
                      <a:pt x="23" y="46"/>
                    </a:lnTo>
                    <a:lnTo>
                      <a:pt x="19" y="48"/>
                    </a:lnTo>
                    <a:lnTo>
                      <a:pt x="11" y="50"/>
                    </a:lnTo>
                    <a:lnTo>
                      <a:pt x="5" y="50"/>
                    </a:lnTo>
                    <a:lnTo>
                      <a:pt x="0" y="52"/>
                    </a:lnTo>
                    <a:lnTo>
                      <a:pt x="1" y="46"/>
                    </a:lnTo>
                    <a:lnTo>
                      <a:pt x="3" y="42"/>
                    </a:lnTo>
                    <a:lnTo>
                      <a:pt x="5" y="5"/>
                    </a:lnTo>
                    <a:lnTo>
                      <a:pt x="3" y="3"/>
                    </a:lnTo>
                    <a:lnTo>
                      <a:pt x="5" y="0"/>
                    </a:lnTo>
                    <a:lnTo>
                      <a:pt x="13" y="0"/>
                    </a:lnTo>
                    <a:lnTo>
                      <a:pt x="19" y="0"/>
                    </a:lnTo>
                  </a:path>
                </a:pathLst>
              </a:custGeom>
              <a:solidFill>
                <a:srgbClr val="FFFFCC"/>
              </a:solidFill>
              <a:ln w="9525" cap="rnd">
                <a:noFill/>
                <a:round/>
                <a:headEnd/>
                <a:tailEnd/>
              </a:ln>
            </p:spPr>
            <p:txBody>
              <a:bodyPr/>
              <a:lstStyle/>
              <a:p>
                <a:endParaRPr lang="zh-CN" altLang="en-US"/>
              </a:p>
            </p:txBody>
          </p:sp>
          <p:sp>
            <p:nvSpPr>
              <p:cNvPr id="72087" name="Freeform 3587"/>
              <p:cNvSpPr>
                <a:spLocks/>
              </p:cNvSpPr>
              <p:nvPr/>
            </p:nvSpPr>
            <p:spPr bwMode="auto">
              <a:xfrm>
                <a:off x="5072" y="1620"/>
                <a:ext cx="32" cy="59"/>
              </a:xfrm>
              <a:custGeom>
                <a:avLst/>
                <a:gdLst>
                  <a:gd name="T0" fmla="*/ 23 w 32"/>
                  <a:gd name="T1" fmla="*/ 0 h 59"/>
                  <a:gd name="T2" fmla="*/ 25 w 32"/>
                  <a:gd name="T3" fmla="*/ 40 h 59"/>
                  <a:gd name="T4" fmla="*/ 27 w 32"/>
                  <a:gd name="T5" fmla="*/ 44 h 59"/>
                  <a:gd name="T6" fmla="*/ 31 w 32"/>
                  <a:gd name="T7" fmla="*/ 48 h 59"/>
                  <a:gd name="T8" fmla="*/ 29 w 32"/>
                  <a:gd name="T9" fmla="*/ 52 h 59"/>
                  <a:gd name="T10" fmla="*/ 25 w 32"/>
                  <a:gd name="T11" fmla="*/ 54 h 59"/>
                  <a:gd name="T12" fmla="*/ 13 w 32"/>
                  <a:gd name="T13" fmla="*/ 56 h 59"/>
                  <a:gd name="T14" fmla="*/ 7 w 32"/>
                  <a:gd name="T15" fmla="*/ 56 h 59"/>
                  <a:gd name="T16" fmla="*/ 0 w 32"/>
                  <a:gd name="T17" fmla="*/ 58 h 59"/>
                  <a:gd name="T18" fmla="*/ 3 w 32"/>
                  <a:gd name="T19" fmla="*/ 50 h 59"/>
                  <a:gd name="T20" fmla="*/ 5 w 32"/>
                  <a:gd name="T21" fmla="*/ 46 h 59"/>
                  <a:gd name="T22" fmla="*/ 7 w 32"/>
                  <a:gd name="T23" fmla="*/ 5 h 59"/>
                  <a:gd name="T24" fmla="*/ 5 w 32"/>
                  <a:gd name="T25" fmla="*/ 3 h 59"/>
                  <a:gd name="T26" fmla="*/ 7 w 32"/>
                  <a:gd name="T27" fmla="*/ 0 h 59"/>
                  <a:gd name="T28" fmla="*/ 15 w 32"/>
                  <a:gd name="T29" fmla="*/ 0 h 59"/>
                  <a:gd name="T30" fmla="*/ 23 w 32"/>
                  <a:gd name="T31" fmla="*/ 0 h 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59"/>
                  <a:gd name="T50" fmla="*/ 32 w 32"/>
                  <a:gd name="T51" fmla="*/ 59 h 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59">
                    <a:moveTo>
                      <a:pt x="23" y="0"/>
                    </a:moveTo>
                    <a:lnTo>
                      <a:pt x="25" y="40"/>
                    </a:lnTo>
                    <a:lnTo>
                      <a:pt x="27" y="44"/>
                    </a:lnTo>
                    <a:lnTo>
                      <a:pt x="31" y="48"/>
                    </a:lnTo>
                    <a:lnTo>
                      <a:pt x="29" y="52"/>
                    </a:lnTo>
                    <a:lnTo>
                      <a:pt x="25" y="54"/>
                    </a:lnTo>
                    <a:lnTo>
                      <a:pt x="13" y="56"/>
                    </a:lnTo>
                    <a:lnTo>
                      <a:pt x="7" y="56"/>
                    </a:lnTo>
                    <a:lnTo>
                      <a:pt x="0" y="58"/>
                    </a:lnTo>
                    <a:lnTo>
                      <a:pt x="3" y="50"/>
                    </a:lnTo>
                    <a:lnTo>
                      <a:pt x="5" y="46"/>
                    </a:lnTo>
                    <a:lnTo>
                      <a:pt x="7" y="5"/>
                    </a:lnTo>
                    <a:lnTo>
                      <a:pt x="5" y="3"/>
                    </a:lnTo>
                    <a:lnTo>
                      <a:pt x="7" y="0"/>
                    </a:lnTo>
                    <a:lnTo>
                      <a:pt x="15" y="0"/>
                    </a:lnTo>
                    <a:lnTo>
                      <a:pt x="23" y="0"/>
                    </a:lnTo>
                  </a:path>
                </a:pathLst>
              </a:custGeom>
              <a:solidFill>
                <a:srgbClr val="FFFFCC"/>
              </a:solidFill>
              <a:ln w="12700" cap="rnd">
                <a:solidFill>
                  <a:srgbClr val="000000"/>
                </a:solidFill>
                <a:round/>
                <a:headEnd/>
                <a:tailEnd/>
              </a:ln>
            </p:spPr>
            <p:txBody>
              <a:bodyPr/>
              <a:lstStyle/>
              <a:p>
                <a:endParaRPr lang="zh-CN" altLang="en-US"/>
              </a:p>
            </p:txBody>
          </p:sp>
          <p:sp>
            <p:nvSpPr>
              <p:cNvPr id="72088" name="Freeform 3588"/>
              <p:cNvSpPr>
                <a:spLocks/>
              </p:cNvSpPr>
              <p:nvPr/>
            </p:nvSpPr>
            <p:spPr bwMode="auto">
              <a:xfrm>
                <a:off x="5078" y="1624"/>
                <a:ext cx="17" cy="46"/>
              </a:xfrm>
              <a:custGeom>
                <a:avLst/>
                <a:gdLst>
                  <a:gd name="T0" fmla="*/ 0 w 17"/>
                  <a:gd name="T1" fmla="*/ 43 h 46"/>
                  <a:gd name="T2" fmla="*/ 4 w 17"/>
                  <a:gd name="T3" fmla="*/ 45 h 46"/>
                  <a:gd name="T4" fmla="*/ 6 w 17"/>
                  <a:gd name="T5" fmla="*/ 45 h 46"/>
                  <a:gd name="T6" fmla="*/ 10 w 17"/>
                  <a:gd name="T7" fmla="*/ 45 h 46"/>
                  <a:gd name="T8" fmla="*/ 16 w 17"/>
                  <a:gd name="T9" fmla="*/ 43 h 46"/>
                  <a:gd name="T10" fmla="*/ 16 w 17"/>
                  <a:gd name="T11" fmla="*/ 1 h 46"/>
                  <a:gd name="T12" fmla="*/ 0 w 17"/>
                  <a:gd name="T13" fmla="*/ 0 h 46"/>
                  <a:gd name="T14" fmla="*/ 0 w 17"/>
                  <a:gd name="T15" fmla="*/ 43 h 46"/>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46"/>
                  <a:gd name="T26" fmla="*/ 17 w 17"/>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46">
                    <a:moveTo>
                      <a:pt x="0" y="43"/>
                    </a:moveTo>
                    <a:lnTo>
                      <a:pt x="4" y="45"/>
                    </a:lnTo>
                    <a:lnTo>
                      <a:pt x="6" y="45"/>
                    </a:lnTo>
                    <a:lnTo>
                      <a:pt x="10" y="45"/>
                    </a:lnTo>
                    <a:lnTo>
                      <a:pt x="16" y="43"/>
                    </a:lnTo>
                    <a:lnTo>
                      <a:pt x="16" y="1"/>
                    </a:lnTo>
                    <a:lnTo>
                      <a:pt x="0" y="0"/>
                    </a:lnTo>
                    <a:lnTo>
                      <a:pt x="0" y="43"/>
                    </a:lnTo>
                  </a:path>
                </a:pathLst>
              </a:custGeom>
              <a:noFill/>
              <a:ln w="12700" cap="rnd">
                <a:solidFill>
                  <a:srgbClr val="000000"/>
                </a:solidFill>
                <a:round/>
                <a:headEnd/>
                <a:tailEnd/>
              </a:ln>
            </p:spPr>
            <p:txBody>
              <a:bodyPr/>
              <a:lstStyle/>
              <a:p>
                <a:endParaRPr lang="zh-CN" altLang="en-US"/>
              </a:p>
            </p:txBody>
          </p:sp>
          <p:sp>
            <p:nvSpPr>
              <p:cNvPr id="72089" name="Freeform 3589"/>
              <p:cNvSpPr>
                <a:spLocks/>
              </p:cNvSpPr>
              <p:nvPr/>
            </p:nvSpPr>
            <p:spPr bwMode="auto">
              <a:xfrm>
                <a:off x="4974" y="1733"/>
                <a:ext cx="30" cy="17"/>
              </a:xfrm>
              <a:custGeom>
                <a:avLst/>
                <a:gdLst>
                  <a:gd name="T0" fmla="*/ 29 w 30"/>
                  <a:gd name="T1" fmla="*/ 0 h 17"/>
                  <a:gd name="T2" fmla="*/ 27 w 30"/>
                  <a:gd name="T3" fmla="*/ 0 h 17"/>
                  <a:gd name="T4" fmla="*/ 25 w 30"/>
                  <a:gd name="T5" fmla="*/ 0 h 17"/>
                  <a:gd name="T6" fmla="*/ 23 w 30"/>
                  <a:gd name="T7" fmla="*/ 0 h 17"/>
                  <a:gd name="T8" fmla="*/ 21 w 30"/>
                  <a:gd name="T9" fmla="*/ 0 h 17"/>
                  <a:gd name="T10" fmla="*/ 13 w 30"/>
                  <a:gd name="T11" fmla="*/ 4 h 17"/>
                  <a:gd name="T12" fmla="*/ 9 w 30"/>
                  <a:gd name="T13" fmla="*/ 8 h 17"/>
                  <a:gd name="T14" fmla="*/ 1 w 30"/>
                  <a:gd name="T15" fmla="*/ 12 h 17"/>
                  <a:gd name="T16" fmla="*/ 1 w 30"/>
                  <a:gd name="T17" fmla="*/ 16 h 17"/>
                  <a:gd name="T18" fmla="*/ 0 w 30"/>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17"/>
                  <a:gd name="T32" fmla="*/ 30 w 30"/>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17">
                    <a:moveTo>
                      <a:pt x="29" y="0"/>
                    </a:moveTo>
                    <a:lnTo>
                      <a:pt x="27" y="0"/>
                    </a:lnTo>
                    <a:lnTo>
                      <a:pt x="25" y="0"/>
                    </a:lnTo>
                    <a:lnTo>
                      <a:pt x="23" y="0"/>
                    </a:lnTo>
                    <a:lnTo>
                      <a:pt x="21" y="0"/>
                    </a:lnTo>
                    <a:lnTo>
                      <a:pt x="13" y="4"/>
                    </a:lnTo>
                    <a:lnTo>
                      <a:pt x="9" y="8"/>
                    </a:lnTo>
                    <a:lnTo>
                      <a:pt x="1" y="12"/>
                    </a:lnTo>
                    <a:lnTo>
                      <a:pt x="1" y="16"/>
                    </a:lnTo>
                    <a:lnTo>
                      <a:pt x="0" y="16"/>
                    </a:lnTo>
                  </a:path>
                </a:pathLst>
              </a:custGeom>
              <a:noFill/>
              <a:ln w="12700" cap="rnd">
                <a:solidFill>
                  <a:srgbClr val="000000"/>
                </a:solidFill>
                <a:round/>
                <a:headEnd type="none" w="sm" len="sm"/>
                <a:tailEnd type="none" w="sm" len="sm"/>
              </a:ln>
            </p:spPr>
            <p:txBody>
              <a:bodyPr/>
              <a:lstStyle/>
              <a:p>
                <a:endParaRPr lang="zh-CN" altLang="en-US"/>
              </a:p>
            </p:txBody>
          </p:sp>
          <p:sp>
            <p:nvSpPr>
              <p:cNvPr id="72090" name="Line 3590"/>
              <p:cNvSpPr>
                <a:spLocks noChangeShapeType="1"/>
              </p:cNvSpPr>
              <p:nvPr/>
            </p:nvSpPr>
            <p:spPr bwMode="auto">
              <a:xfrm flipH="1" flipV="1">
                <a:off x="4939" y="1710"/>
                <a:ext cx="47" cy="2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091" name="Line 3591"/>
              <p:cNvSpPr>
                <a:spLocks noChangeShapeType="1"/>
              </p:cNvSpPr>
              <p:nvPr/>
            </p:nvSpPr>
            <p:spPr bwMode="auto">
              <a:xfrm>
                <a:off x="4958" y="1706"/>
                <a:ext cx="7" cy="6"/>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092" name="Line 3592"/>
              <p:cNvSpPr>
                <a:spLocks noChangeShapeType="1"/>
              </p:cNvSpPr>
              <p:nvPr/>
            </p:nvSpPr>
            <p:spPr bwMode="auto">
              <a:xfrm>
                <a:off x="4988" y="1729"/>
                <a:ext cx="6" cy="4"/>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093" name="Freeform 3593"/>
              <p:cNvSpPr>
                <a:spLocks/>
              </p:cNvSpPr>
              <p:nvPr/>
            </p:nvSpPr>
            <p:spPr bwMode="auto">
              <a:xfrm>
                <a:off x="4918" y="1573"/>
                <a:ext cx="92" cy="143"/>
              </a:xfrm>
              <a:custGeom>
                <a:avLst/>
                <a:gdLst>
                  <a:gd name="T0" fmla="*/ 15 w 92"/>
                  <a:gd name="T1" fmla="*/ 142 h 143"/>
                  <a:gd name="T2" fmla="*/ 11 w 92"/>
                  <a:gd name="T3" fmla="*/ 142 h 143"/>
                  <a:gd name="T4" fmla="*/ 5 w 92"/>
                  <a:gd name="T5" fmla="*/ 142 h 143"/>
                  <a:gd name="T6" fmla="*/ 1 w 92"/>
                  <a:gd name="T7" fmla="*/ 142 h 143"/>
                  <a:gd name="T8" fmla="*/ 0 w 92"/>
                  <a:gd name="T9" fmla="*/ 132 h 143"/>
                  <a:gd name="T10" fmla="*/ 1 w 92"/>
                  <a:gd name="T11" fmla="*/ 128 h 143"/>
                  <a:gd name="T12" fmla="*/ 7 w 92"/>
                  <a:gd name="T13" fmla="*/ 124 h 143"/>
                  <a:gd name="T14" fmla="*/ 9 w 92"/>
                  <a:gd name="T15" fmla="*/ 122 h 143"/>
                  <a:gd name="T16" fmla="*/ 11 w 92"/>
                  <a:gd name="T17" fmla="*/ 121 h 143"/>
                  <a:gd name="T18" fmla="*/ 42 w 92"/>
                  <a:gd name="T19" fmla="*/ 114 h 143"/>
                  <a:gd name="T20" fmla="*/ 48 w 92"/>
                  <a:gd name="T21" fmla="*/ 114 h 143"/>
                  <a:gd name="T22" fmla="*/ 62 w 92"/>
                  <a:gd name="T23" fmla="*/ 110 h 143"/>
                  <a:gd name="T24" fmla="*/ 75 w 92"/>
                  <a:gd name="T25" fmla="*/ 106 h 143"/>
                  <a:gd name="T26" fmla="*/ 83 w 92"/>
                  <a:gd name="T27" fmla="*/ 104 h 143"/>
                  <a:gd name="T28" fmla="*/ 89 w 92"/>
                  <a:gd name="T29" fmla="*/ 101 h 143"/>
                  <a:gd name="T30" fmla="*/ 91 w 92"/>
                  <a:gd name="T31" fmla="*/ 99 h 143"/>
                  <a:gd name="T32" fmla="*/ 87 w 92"/>
                  <a:gd name="T33" fmla="*/ 99 h 143"/>
                  <a:gd name="T34" fmla="*/ 85 w 92"/>
                  <a:gd name="T35" fmla="*/ 99 h 143"/>
                  <a:gd name="T36" fmla="*/ 81 w 92"/>
                  <a:gd name="T37" fmla="*/ 97 h 143"/>
                  <a:gd name="T38" fmla="*/ 81 w 92"/>
                  <a:gd name="T39" fmla="*/ 95 h 143"/>
                  <a:gd name="T40" fmla="*/ 73 w 92"/>
                  <a:gd name="T41" fmla="*/ 89 h 143"/>
                  <a:gd name="T42" fmla="*/ 66 w 92"/>
                  <a:gd name="T43" fmla="*/ 78 h 143"/>
                  <a:gd name="T44" fmla="*/ 54 w 92"/>
                  <a:gd name="T45" fmla="*/ 65 h 143"/>
                  <a:gd name="T46" fmla="*/ 52 w 92"/>
                  <a:gd name="T47" fmla="*/ 58 h 143"/>
                  <a:gd name="T48" fmla="*/ 48 w 92"/>
                  <a:gd name="T49" fmla="*/ 48 h 143"/>
                  <a:gd name="T50" fmla="*/ 43 w 92"/>
                  <a:gd name="T51" fmla="*/ 40 h 143"/>
                  <a:gd name="T52" fmla="*/ 42 w 92"/>
                  <a:gd name="T53" fmla="*/ 35 h 143"/>
                  <a:gd name="T54" fmla="*/ 32 w 92"/>
                  <a:gd name="T55" fmla="*/ 15 h 143"/>
                  <a:gd name="T56" fmla="*/ 32 w 92"/>
                  <a:gd name="T57" fmla="*/ 13 h 143"/>
                  <a:gd name="T58" fmla="*/ 30 w 92"/>
                  <a:gd name="T59" fmla="*/ 9 h 143"/>
                  <a:gd name="T60" fmla="*/ 30 w 92"/>
                  <a:gd name="T61" fmla="*/ 7 h 143"/>
                  <a:gd name="T62" fmla="*/ 60 w 92"/>
                  <a:gd name="T63" fmla="*/ 0 h 143"/>
                  <a:gd name="T64" fmla="*/ 54 w 92"/>
                  <a:gd name="T65" fmla="*/ 0 h 143"/>
                  <a:gd name="T66" fmla="*/ 52 w 92"/>
                  <a:gd name="T67" fmla="*/ 0 h 143"/>
                  <a:gd name="T68" fmla="*/ 42 w 92"/>
                  <a:gd name="T69" fmla="*/ 0 h 143"/>
                  <a:gd name="T70" fmla="*/ 32 w 92"/>
                  <a:gd name="T71" fmla="*/ 1 h 143"/>
                  <a:gd name="T72" fmla="*/ 26 w 92"/>
                  <a:gd name="T73" fmla="*/ 3 h 143"/>
                  <a:gd name="T74" fmla="*/ 22 w 92"/>
                  <a:gd name="T75" fmla="*/ 5 h 143"/>
                  <a:gd name="T76" fmla="*/ 17 w 92"/>
                  <a:gd name="T77" fmla="*/ 7 h 143"/>
                  <a:gd name="T78" fmla="*/ 7 w 92"/>
                  <a:gd name="T79" fmla="*/ 7 h 143"/>
                  <a:gd name="T80" fmla="*/ 3 w 92"/>
                  <a:gd name="T81" fmla="*/ 9 h 143"/>
                  <a:gd name="T82" fmla="*/ 13 w 92"/>
                  <a:gd name="T83" fmla="*/ 121 h 143"/>
                  <a:gd name="T84" fmla="*/ 15 w 92"/>
                  <a:gd name="T85" fmla="*/ 142 h 1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2"/>
                  <a:gd name="T130" fmla="*/ 0 h 143"/>
                  <a:gd name="T131" fmla="*/ 92 w 92"/>
                  <a:gd name="T132" fmla="*/ 143 h 14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2" h="143">
                    <a:moveTo>
                      <a:pt x="15" y="142"/>
                    </a:moveTo>
                    <a:lnTo>
                      <a:pt x="11" y="142"/>
                    </a:lnTo>
                    <a:lnTo>
                      <a:pt x="5" y="142"/>
                    </a:lnTo>
                    <a:lnTo>
                      <a:pt x="1" y="142"/>
                    </a:lnTo>
                    <a:lnTo>
                      <a:pt x="0" y="132"/>
                    </a:lnTo>
                    <a:lnTo>
                      <a:pt x="1" y="128"/>
                    </a:lnTo>
                    <a:lnTo>
                      <a:pt x="7" y="124"/>
                    </a:lnTo>
                    <a:lnTo>
                      <a:pt x="9" y="122"/>
                    </a:lnTo>
                    <a:lnTo>
                      <a:pt x="11" y="121"/>
                    </a:lnTo>
                    <a:lnTo>
                      <a:pt x="42" y="114"/>
                    </a:lnTo>
                    <a:lnTo>
                      <a:pt x="48" y="114"/>
                    </a:lnTo>
                    <a:lnTo>
                      <a:pt x="62" y="110"/>
                    </a:lnTo>
                    <a:lnTo>
                      <a:pt x="75" y="106"/>
                    </a:lnTo>
                    <a:lnTo>
                      <a:pt x="83" y="104"/>
                    </a:lnTo>
                    <a:lnTo>
                      <a:pt x="89" y="101"/>
                    </a:lnTo>
                    <a:lnTo>
                      <a:pt x="91" y="99"/>
                    </a:lnTo>
                    <a:lnTo>
                      <a:pt x="87" y="99"/>
                    </a:lnTo>
                    <a:lnTo>
                      <a:pt x="85" y="99"/>
                    </a:lnTo>
                    <a:lnTo>
                      <a:pt x="81" y="97"/>
                    </a:lnTo>
                    <a:lnTo>
                      <a:pt x="81" y="95"/>
                    </a:lnTo>
                    <a:lnTo>
                      <a:pt x="73" y="89"/>
                    </a:lnTo>
                    <a:lnTo>
                      <a:pt x="66" y="78"/>
                    </a:lnTo>
                    <a:lnTo>
                      <a:pt x="54" y="65"/>
                    </a:lnTo>
                    <a:lnTo>
                      <a:pt x="52" y="58"/>
                    </a:lnTo>
                    <a:lnTo>
                      <a:pt x="48" y="48"/>
                    </a:lnTo>
                    <a:lnTo>
                      <a:pt x="43" y="40"/>
                    </a:lnTo>
                    <a:lnTo>
                      <a:pt x="42" y="35"/>
                    </a:lnTo>
                    <a:lnTo>
                      <a:pt x="32" y="15"/>
                    </a:lnTo>
                    <a:lnTo>
                      <a:pt x="32" y="13"/>
                    </a:lnTo>
                    <a:lnTo>
                      <a:pt x="30" y="9"/>
                    </a:lnTo>
                    <a:lnTo>
                      <a:pt x="30" y="7"/>
                    </a:lnTo>
                    <a:lnTo>
                      <a:pt x="60" y="0"/>
                    </a:lnTo>
                    <a:lnTo>
                      <a:pt x="54" y="0"/>
                    </a:lnTo>
                    <a:lnTo>
                      <a:pt x="52" y="0"/>
                    </a:lnTo>
                    <a:lnTo>
                      <a:pt x="42" y="0"/>
                    </a:lnTo>
                    <a:lnTo>
                      <a:pt x="32" y="1"/>
                    </a:lnTo>
                    <a:lnTo>
                      <a:pt x="26" y="3"/>
                    </a:lnTo>
                    <a:lnTo>
                      <a:pt x="22" y="5"/>
                    </a:lnTo>
                    <a:lnTo>
                      <a:pt x="17" y="7"/>
                    </a:lnTo>
                    <a:lnTo>
                      <a:pt x="7" y="7"/>
                    </a:lnTo>
                    <a:lnTo>
                      <a:pt x="3" y="9"/>
                    </a:lnTo>
                    <a:lnTo>
                      <a:pt x="13" y="121"/>
                    </a:lnTo>
                    <a:lnTo>
                      <a:pt x="15" y="142"/>
                    </a:lnTo>
                  </a:path>
                </a:pathLst>
              </a:custGeom>
              <a:solidFill>
                <a:srgbClr val="FFFFCC"/>
              </a:solidFill>
              <a:ln w="9525" cap="rnd">
                <a:noFill/>
                <a:round/>
                <a:headEnd/>
                <a:tailEnd/>
              </a:ln>
            </p:spPr>
            <p:txBody>
              <a:bodyPr/>
              <a:lstStyle/>
              <a:p>
                <a:endParaRPr lang="zh-CN" altLang="en-US"/>
              </a:p>
            </p:txBody>
          </p:sp>
          <p:sp>
            <p:nvSpPr>
              <p:cNvPr id="72094" name="Freeform 3594"/>
              <p:cNvSpPr>
                <a:spLocks/>
              </p:cNvSpPr>
              <p:nvPr/>
            </p:nvSpPr>
            <p:spPr bwMode="auto">
              <a:xfrm>
                <a:off x="4918" y="1573"/>
                <a:ext cx="92" cy="143"/>
              </a:xfrm>
              <a:custGeom>
                <a:avLst/>
                <a:gdLst>
                  <a:gd name="T0" fmla="*/ 15 w 92"/>
                  <a:gd name="T1" fmla="*/ 142 h 143"/>
                  <a:gd name="T2" fmla="*/ 11 w 92"/>
                  <a:gd name="T3" fmla="*/ 142 h 143"/>
                  <a:gd name="T4" fmla="*/ 5 w 92"/>
                  <a:gd name="T5" fmla="*/ 142 h 143"/>
                  <a:gd name="T6" fmla="*/ 1 w 92"/>
                  <a:gd name="T7" fmla="*/ 142 h 143"/>
                  <a:gd name="T8" fmla="*/ 0 w 92"/>
                  <a:gd name="T9" fmla="*/ 132 h 143"/>
                  <a:gd name="T10" fmla="*/ 1 w 92"/>
                  <a:gd name="T11" fmla="*/ 128 h 143"/>
                  <a:gd name="T12" fmla="*/ 7 w 92"/>
                  <a:gd name="T13" fmla="*/ 124 h 143"/>
                  <a:gd name="T14" fmla="*/ 9 w 92"/>
                  <a:gd name="T15" fmla="*/ 122 h 143"/>
                  <a:gd name="T16" fmla="*/ 11 w 92"/>
                  <a:gd name="T17" fmla="*/ 121 h 143"/>
                  <a:gd name="T18" fmla="*/ 42 w 92"/>
                  <a:gd name="T19" fmla="*/ 114 h 143"/>
                  <a:gd name="T20" fmla="*/ 48 w 92"/>
                  <a:gd name="T21" fmla="*/ 114 h 143"/>
                  <a:gd name="T22" fmla="*/ 62 w 92"/>
                  <a:gd name="T23" fmla="*/ 110 h 143"/>
                  <a:gd name="T24" fmla="*/ 75 w 92"/>
                  <a:gd name="T25" fmla="*/ 106 h 143"/>
                  <a:gd name="T26" fmla="*/ 83 w 92"/>
                  <a:gd name="T27" fmla="*/ 104 h 143"/>
                  <a:gd name="T28" fmla="*/ 89 w 92"/>
                  <a:gd name="T29" fmla="*/ 101 h 143"/>
                  <a:gd name="T30" fmla="*/ 91 w 92"/>
                  <a:gd name="T31" fmla="*/ 99 h 143"/>
                  <a:gd name="T32" fmla="*/ 87 w 92"/>
                  <a:gd name="T33" fmla="*/ 99 h 143"/>
                  <a:gd name="T34" fmla="*/ 85 w 92"/>
                  <a:gd name="T35" fmla="*/ 99 h 143"/>
                  <a:gd name="T36" fmla="*/ 81 w 92"/>
                  <a:gd name="T37" fmla="*/ 97 h 143"/>
                  <a:gd name="T38" fmla="*/ 81 w 92"/>
                  <a:gd name="T39" fmla="*/ 95 h 143"/>
                  <a:gd name="T40" fmla="*/ 73 w 92"/>
                  <a:gd name="T41" fmla="*/ 89 h 143"/>
                  <a:gd name="T42" fmla="*/ 66 w 92"/>
                  <a:gd name="T43" fmla="*/ 78 h 143"/>
                  <a:gd name="T44" fmla="*/ 54 w 92"/>
                  <a:gd name="T45" fmla="*/ 65 h 143"/>
                  <a:gd name="T46" fmla="*/ 52 w 92"/>
                  <a:gd name="T47" fmla="*/ 58 h 143"/>
                  <a:gd name="T48" fmla="*/ 48 w 92"/>
                  <a:gd name="T49" fmla="*/ 48 h 143"/>
                  <a:gd name="T50" fmla="*/ 43 w 92"/>
                  <a:gd name="T51" fmla="*/ 40 h 143"/>
                  <a:gd name="T52" fmla="*/ 42 w 92"/>
                  <a:gd name="T53" fmla="*/ 35 h 143"/>
                  <a:gd name="T54" fmla="*/ 32 w 92"/>
                  <a:gd name="T55" fmla="*/ 15 h 143"/>
                  <a:gd name="T56" fmla="*/ 32 w 92"/>
                  <a:gd name="T57" fmla="*/ 13 h 143"/>
                  <a:gd name="T58" fmla="*/ 30 w 92"/>
                  <a:gd name="T59" fmla="*/ 9 h 143"/>
                  <a:gd name="T60" fmla="*/ 30 w 92"/>
                  <a:gd name="T61" fmla="*/ 7 h 143"/>
                  <a:gd name="T62" fmla="*/ 60 w 92"/>
                  <a:gd name="T63" fmla="*/ 0 h 143"/>
                  <a:gd name="T64" fmla="*/ 54 w 92"/>
                  <a:gd name="T65" fmla="*/ 0 h 143"/>
                  <a:gd name="T66" fmla="*/ 52 w 92"/>
                  <a:gd name="T67" fmla="*/ 0 h 143"/>
                  <a:gd name="T68" fmla="*/ 42 w 92"/>
                  <a:gd name="T69" fmla="*/ 0 h 143"/>
                  <a:gd name="T70" fmla="*/ 32 w 92"/>
                  <a:gd name="T71" fmla="*/ 1 h 143"/>
                  <a:gd name="T72" fmla="*/ 26 w 92"/>
                  <a:gd name="T73" fmla="*/ 3 h 143"/>
                  <a:gd name="T74" fmla="*/ 22 w 92"/>
                  <a:gd name="T75" fmla="*/ 5 h 143"/>
                  <a:gd name="T76" fmla="*/ 17 w 92"/>
                  <a:gd name="T77" fmla="*/ 7 h 143"/>
                  <a:gd name="T78" fmla="*/ 7 w 92"/>
                  <a:gd name="T79" fmla="*/ 7 h 143"/>
                  <a:gd name="T80" fmla="*/ 3 w 92"/>
                  <a:gd name="T81" fmla="*/ 9 h 143"/>
                  <a:gd name="T82" fmla="*/ 13 w 92"/>
                  <a:gd name="T83" fmla="*/ 121 h 143"/>
                  <a:gd name="T84" fmla="*/ 15 w 92"/>
                  <a:gd name="T85" fmla="*/ 142 h 1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2"/>
                  <a:gd name="T130" fmla="*/ 0 h 143"/>
                  <a:gd name="T131" fmla="*/ 92 w 92"/>
                  <a:gd name="T132" fmla="*/ 143 h 14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2" h="143">
                    <a:moveTo>
                      <a:pt x="15" y="142"/>
                    </a:moveTo>
                    <a:lnTo>
                      <a:pt x="11" y="142"/>
                    </a:lnTo>
                    <a:lnTo>
                      <a:pt x="5" y="142"/>
                    </a:lnTo>
                    <a:lnTo>
                      <a:pt x="1" y="142"/>
                    </a:lnTo>
                    <a:lnTo>
                      <a:pt x="0" y="132"/>
                    </a:lnTo>
                    <a:lnTo>
                      <a:pt x="1" y="128"/>
                    </a:lnTo>
                    <a:lnTo>
                      <a:pt x="7" y="124"/>
                    </a:lnTo>
                    <a:lnTo>
                      <a:pt x="9" y="122"/>
                    </a:lnTo>
                    <a:lnTo>
                      <a:pt x="11" y="121"/>
                    </a:lnTo>
                    <a:lnTo>
                      <a:pt x="42" y="114"/>
                    </a:lnTo>
                    <a:lnTo>
                      <a:pt x="48" y="114"/>
                    </a:lnTo>
                    <a:lnTo>
                      <a:pt x="62" y="110"/>
                    </a:lnTo>
                    <a:lnTo>
                      <a:pt x="75" y="106"/>
                    </a:lnTo>
                    <a:lnTo>
                      <a:pt x="83" y="104"/>
                    </a:lnTo>
                    <a:lnTo>
                      <a:pt x="89" y="101"/>
                    </a:lnTo>
                    <a:lnTo>
                      <a:pt x="91" y="99"/>
                    </a:lnTo>
                    <a:lnTo>
                      <a:pt x="87" y="99"/>
                    </a:lnTo>
                    <a:lnTo>
                      <a:pt x="85" y="99"/>
                    </a:lnTo>
                    <a:lnTo>
                      <a:pt x="81" y="97"/>
                    </a:lnTo>
                    <a:lnTo>
                      <a:pt x="81" y="95"/>
                    </a:lnTo>
                    <a:lnTo>
                      <a:pt x="73" y="89"/>
                    </a:lnTo>
                    <a:lnTo>
                      <a:pt x="66" y="78"/>
                    </a:lnTo>
                    <a:lnTo>
                      <a:pt x="54" y="65"/>
                    </a:lnTo>
                    <a:lnTo>
                      <a:pt x="52" y="58"/>
                    </a:lnTo>
                    <a:lnTo>
                      <a:pt x="48" y="48"/>
                    </a:lnTo>
                    <a:lnTo>
                      <a:pt x="43" y="40"/>
                    </a:lnTo>
                    <a:lnTo>
                      <a:pt x="42" y="35"/>
                    </a:lnTo>
                    <a:lnTo>
                      <a:pt x="32" y="15"/>
                    </a:lnTo>
                    <a:lnTo>
                      <a:pt x="32" y="13"/>
                    </a:lnTo>
                    <a:lnTo>
                      <a:pt x="30" y="9"/>
                    </a:lnTo>
                    <a:lnTo>
                      <a:pt x="30" y="7"/>
                    </a:lnTo>
                    <a:lnTo>
                      <a:pt x="60" y="0"/>
                    </a:lnTo>
                    <a:lnTo>
                      <a:pt x="54" y="0"/>
                    </a:lnTo>
                    <a:lnTo>
                      <a:pt x="52" y="0"/>
                    </a:lnTo>
                    <a:lnTo>
                      <a:pt x="42" y="0"/>
                    </a:lnTo>
                    <a:lnTo>
                      <a:pt x="32" y="1"/>
                    </a:lnTo>
                    <a:lnTo>
                      <a:pt x="26" y="3"/>
                    </a:lnTo>
                    <a:lnTo>
                      <a:pt x="22" y="5"/>
                    </a:lnTo>
                    <a:lnTo>
                      <a:pt x="17" y="7"/>
                    </a:lnTo>
                    <a:lnTo>
                      <a:pt x="7" y="7"/>
                    </a:lnTo>
                    <a:lnTo>
                      <a:pt x="3" y="9"/>
                    </a:lnTo>
                    <a:lnTo>
                      <a:pt x="13" y="121"/>
                    </a:lnTo>
                    <a:lnTo>
                      <a:pt x="15" y="142"/>
                    </a:lnTo>
                  </a:path>
                </a:pathLst>
              </a:custGeom>
              <a:solidFill>
                <a:srgbClr val="FFFFCC"/>
              </a:solidFill>
              <a:ln w="9525" cap="rnd">
                <a:noFill/>
                <a:round/>
                <a:headEnd/>
                <a:tailEnd/>
              </a:ln>
            </p:spPr>
            <p:txBody>
              <a:bodyPr/>
              <a:lstStyle/>
              <a:p>
                <a:endParaRPr lang="zh-CN" altLang="en-US"/>
              </a:p>
            </p:txBody>
          </p:sp>
          <p:sp>
            <p:nvSpPr>
              <p:cNvPr id="72095" name="Freeform 3595"/>
              <p:cNvSpPr>
                <a:spLocks/>
              </p:cNvSpPr>
              <p:nvPr/>
            </p:nvSpPr>
            <p:spPr bwMode="auto">
              <a:xfrm>
                <a:off x="4918" y="1573"/>
                <a:ext cx="97" cy="149"/>
              </a:xfrm>
              <a:custGeom>
                <a:avLst/>
                <a:gdLst>
                  <a:gd name="T0" fmla="*/ 15 w 97"/>
                  <a:gd name="T1" fmla="*/ 148 h 149"/>
                  <a:gd name="T2" fmla="*/ 11 w 97"/>
                  <a:gd name="T3" fmla="*/ 148 h 149"/>
                  <a:gd name="T4" fmla="*/ 5 w 97"/>
                  <a:gd name="T5" fmla="*/ 148 h 149"/>
                  <a:gd name="T6" fmla="*/ 1 w 97"/>
                  <a:gd name="T7" fmla="*/ 148 h 149"/>
                  <a:gd name="T8" fmla="*/ 0 w 97"/>
                  <a:gd name="T9" fmla="*/ 138 h 149"/>
                  <a:gd name="T10" fmla="*/ 1 w 97"/>
                  <a:gd name="T11" fmla="*/ 132 h 149"/>
                  <a:gd name="T12" fmla="*/ 7 w 97"/>
                  <a:gd name="T13" fmla="*/ 128 h 149"/>
                  <a:gd name="T14" fmla="*/ 11 w 97"/>
                  <a:gd name="T15" fmla="*/ 126 h 149"/>
                  <a:gd name="T16" fmla="*/ 43 w 97"/>
                  <a:gd name="T17" fmla="*/ 120 h 149"/>
                  <a:gd name="T18" fmla="*/ 52 w 97"/>
                  <a:gd name="T19" fmla="*/ 118 h 149"/>
                  <a:gd name="T20" fmla="*/ 66 w 97"/>
                  <a:gd name="T21" fmla="*/ 114 h 149"/>
                  <a:gd name="T22" fmla="*/ 79 w 97"/>
                  <a:gd name="T23" fmla="*/ 110 h 149"/>
                  <a:gd name="T24" fmla="*/ 87 w 97"/>
                  <a:gd name="T25" fmla="*/ 108 h 149"/>
                  <a:gd name="T26" fmla="*/ 94 w 97"/>
                  <a:gd name="T27" fmla="*/ 105 h 149"/>
                  <a:gd name="T28" fmla="*/ 96 w 97"/>
                  <a:gd name="T29" fmla="*/ 103 h 149"/>
                  <a:gd name="T30" fmla="*/ 93 w 97"/>
                  <a:gd name="T31" fmla="*/ 103 h 149"/>
                  <a:gd name="T32" fmla="*/ 91 w 97"/>
                  <a:gd name="T33" fmla="*/ 103 h 149"/>
                  <a:gd name="T34" fmla="*/ 85 w 97"/>
                  <a:gd name="T35" fmla="*/ 101 h 149"/>
                  <a:gd name="T36" fmla="*/ 85 w 97"/>
                  <a:gd name="T37" fmla="*/ 99 h 149"/>
                  <a:gd name="T38" fmla="*/ 77 w 97"/>
                  <a:gd name="T39" fmla="*/ 93 h 149"/>
                  <a:gd name="T40" fmla="*/ 70 w 97"/>
                  <a:gd name="T41" fmla="*/ 82 h 149"/>
                  <a:gd name="T42" fmla="*/ 58 w 97"/>
                  <a:gd name="T43" fmla="*/ 69 h 149"/>
                  <a:gd name="T44" fmla="*/ 54 w 97"/>
                  <a:gd name="T45" fmla="*/ 60 h 149"/>
                  <a:gd name="T46" fmla="*/ 52 w 97"/>
                  <a:gd name="T47" fmla="*/ 50 h 149"/>
                  <a:gd name="T48" fmla="*/ 47 w 97"/>
                  <a:gd name="T49" fmla="*/ 42 h 149"/>
                  <a:gd name="T50" fmla="*/ 43 w 97"/>
                  <a:gd name="T51" fmla="*/ 35 h 149"/>
                  <a:gd name="T52" fmla="*/ 34 w 97"/>
                  <a:gd name="T53" fmla="*/ 15 h 149"/>
                  <a:gd name="T54" fmla="*/ 34 w 97"/>
                  <a:gd name="T55" fmla="*/ 13 h 149"/>
                  <a:gd name="T56" fmla="*/ 32 w 97"/>
                  <a:gd name="T57" fmla="*/ 9 h 149"/>
                  <a:gd name="T58" fmla="*/ 32 w 97"/>
                  <a:gd name="T59" fmla="*/ 7 h 149"/>
                  <a:gd name="T60" fmla="*/ 64 w 97"/>
                  <a:gd name="T61" fmla="*/ 0 h 149"/>
                  <a:gd name="T62" fmla="*/ 58 w 97"/>
                  <a:gd name="T63" fmla="*/ 0 h 149"/>
                  <a:gd name="T64" fmla="*/ 54 w 97"/>
                  <a:gd name="T65" fmla="*/ 0 h 149"/>
                  <a:gd name="T66" fmla="*/ 45 w 97"/>
                  <a:gd name="T67" fmla="*/ 0 h 149"/>
                  <a:gd name="T68" fmla="*/ 34 w 97"/>
                  <a:gd name="T69" fmla="*/ 1 h 149"/>
                  <a:gd name="T70" fmla="*/ 28 w 97"/>
                  <a:gd name="T71" fmla="*/ 3 h 149"/>
                  <a:gd name="T72" fmla="*/ 24 w 97"/>
                  <a:gd name="T73" fmla="*/ 5 h 149"/>
                  <a:gd name="T74" fmla="*/ 17 w 97"/>
                  <a:gd name="T75" fmla="*/ 7 h 149"/>
                  <a:gd name="T76" fmla="*/ 9 w 97"/>
                  <a:gd name="T77" fmla="*/ 7 h 149"/>
                  <a:gd name="T78" fmla="*/ 3 w 97"/>
                  <a:gd name="T79" fmla="*/ 9 h 149"/>
                  <a:gd name="T80" fmla="*/ 13 w 97"/>
                  <a:gd name="T81" fmla="*/ 126 h 149"/>
                  <a:gd name="T82" fmla="*/ 15 w 97"/>
                  <a:gd name="T83" fmla="*/ 148 h 14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7"/>
                  <a:gd name="T127" fmla="*/ 0 h 149"/>
                  <a:gd name="T128" fmla="*/ 97 w 97"/>
                  <a:gd name="T129" fmla="*/ 149 h 14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7" h="149">
                    <a:moveTo>
                      <a:pt x="15" y="148"/>
                    </a:moveTo>
                    <a:lnTo>
                      <a:pt x="11" y="148"/>
                    </a:lnTo>
                    <a:lnTo>
                      <a:pt x="5" y="148"/>
                    </a:lnTo>
                    <a:lnTo>
                      <a:pt x="1" y="148"/>
                    </a:lnTo>
                    <a:lnTo>
                      <a:pt x="0" y="138"/>
                    </a:lnTo>
                    <a:lnTo>
                      <a:pt x="1" y="132"/>
                    </a:lnTo>
                    <a:lnTo>
                      <a:pt x="7" y="128"/>
                    </a:lnTo>
                    <a:lnTo>
                      <a:pt x="11" y="126"/>
                    </a:lnTo>
                    <a:lnTo>
                      <a:pt x="43" y="120"/>
                    </a:lnTo>
                    <a:lnTo>
                      <a:pt x="52" y="118"/>
                    </a:lnTo>
                    <a:lnTo>
                      <a:pt x="66" y="114"/>
                    </a:lnTo>
                    <a:lnTo>
                      <a:pt x="79" y="110"/>
                    </a:lnTo>
                    <a:lnTo>
                      <a:pt x="87" y="108"/>
                    </a:lnTo>
                    <a:lnTo>
                      <a:pt x="94" y="105"/>
                    </a:lnTo>
                    <a:lnTo>
                      <a:pt x="96" y="103"/>
                    </a:lnTo>
                    <a:lnTo>
                      <a:pt x="93" y="103"/>
                    </a:lnTo>
                    <a:lnTo>
                      <a:pt x="91" y="103"/>
                    </a:lnTo>
                    <a:lnTo>
                      <a:pt x="85" y="101"/>
                    </a:lnTo>
                    <a:lnTo>
                      <a:pt x="85" y="99"/>
                    </a:lnTo>
                    <a:lnTo>
                      <a:pt x="77" y="93"/>
                    </a:lnTo>
                    <a:lnTo>
                      <a:pt x="70" y="82"/>
                    </a:lnTo>
                    <a:lnTo>
                      <a:pt x="58" y="69"/>
                    </a:lnTo>
                    <a:lnTo>
                      <a:pt x="54" y="60"/>
                    </a:lnTo>
                    <a:lnTo>
                      <a:pt x="52" y="50"/>
                    </a:lnTo>
                    <a:lnTo>
                      <a:pt x="47" y="42"/>
                    </a:lnTo>
                    <a:lnTo>
                      <a:pt x="43" y="35"/>
                    </a:lnTo>
                    <a:lnTo>
                      <a:pt x="34" y="15"/>
                    </a:lnTo>
                    <a:lnTo>
                      <a:pt x="34" y="13"/>
                    </a:lnTo>
                    <a:lnTo>
                      <a:pt x="32" y="9"/>
                    </a:lnTo>
                    <a:lnTo>
                      <a:pt x="32" y="7"/>
                    </a:lnTo>
                    <a:lnTo>
                      <a:pt x="64" y="0"/>
                    </a:lnTo>
                    <a:lnTo>
                      <a:pt x="58" y="0"/>
                    </a:lnTo>
                    <a:lnTo>
                      <a:pt x="54" y="0"/>
                    </a:lnTo>
                    <a:lnTo>
                      <a:pt x="45" y="0"/>
                    </a:lnTo>
                    <a:lnTo>
                      <a:pt x="34" y="1"/>
                    </a:lnTo>
                    <a:lnTo>
                      <a:pt x="28" y="3"/>
                    </a:lnTo>
                    <a:lnTo>
                      <a:pt x="24" y="5"/>
                    </a:lnTo>
                    <a:lnTo>
                      <a:pt x="17" y="7"/>
                    </a:lnTo>
                    <a:lnTo>
                      <a:pt x="9" y="7"/>
                    </a:lnTo>
                    <a:lnTo>
                      <a:pt x="3" y="9"/>
                    </a:lnTo>
                    <a:lnTo>
                      <a:pt x="13" y="126"/>
                    </a:lnTo>
                    <a:lnTo>
                      <a:pt x="15" y="148"/>
                    </a:lnTo>
                  </a:path>
                </a:pathLst>
              </a:custGeom>
              <a:solidFill>
                <a:srgbClr val="969696"/>
              </a:solidFill>
              <a:ln w="9525" cap="rnd">
                <a:noFill/>
                <a:round/>
                <a:headEnd/>
                <a:tailEnd/>
              </a:ln>
            </p:spPr>
            <p:txBody>
              <a:bodyPr/>
              <a:lstStyle/>
              <a:p>
                <a:endParaRPr lang="zh-CN" altLang="en-US"/>
              </a:p>
            </p:txBody>
          </p:sp>
          <p:sp>
            <p:nvSpPr>
              <p:cNvPr id="72096" name="Freeform 3596"/>
              <p:cNvSpPr>
                <a:spLocks/>
              </p:cNvSpPr>
              <p:nvPr/>
            </p:nvSpPr>
            <p:spPr bwMode="auto">
              <a:xfrm>
                <a:off x="4918" y="1573"/>
                <a:ext cx="97" cy="149"/>
              </a:xfrm>
              <a:custGeom>
                <a:avLst/>
                <a:gdLst>
                  <a:gd name="T0" fmla="*/ 15 w 97"/>
                  <a:gd name="T1" fmla="*/ 148 h 149"/>
                  <a:gd name="T2" fmla="*/ 11 w 97"/>
                  <a:gd name="T3" fmla="*/ 148 h 149"/>
                  <a:gd name="T4" fmla="*/ 5 w 97"/>
                  <a:gd name="T5" fmla="*/ 148 h 149"/>
                  <a:gd name="T6" fmla="*/ 1 w 97"/>
                  <a:gd name="T7" fmla="*/ 148 h 149"/>
                  <a:gd name="T8" fmla="*/ 0 w 97"/>
                  <a:gd name="T9" fmla="*/ 138 h 149"/>
                  <a:gd name="T10" fmla="*/ 1 w 97"/>
                  <a:gd name="T11" fmla="*/ 132 h 149"/>
                  <a:gd name="T12" fmla="*/ 7 w 97"/>
                  <a:gd name="T13" fmla="*/ 128 h 149"/>
                  <a:gd name="T14" fmla="*/ 11 w 97"/>
                  <a:gd name="T15" fmla="*/ 126 h 149"/>
                  <a:gd name="T16" fmla="*/ 43 w 97"/>
                  <a:gd name="T17" fmla="*/ 120 h 149"/>
                  <a:gd name="T18" fmla="*/ 52 w 97"/>
                  <a:gd name="T19" fmla="*/ 118 h 149"/>
                  <a:gd name="T20" fmla="*/ 66 w 97"/>
                  <a:gd name="T21" fmla="*/ 114 h 149"/>
                  <a:gd name="T22" fmla="*/ 79 w 97"/>
                  <a:gd name="T23" fmla="*/ 110 h 149"/>
                  <a:gd name="T24" fmla="*/ 87 w 97"/>
                  <a:gd name="T25" fmla="*/ 108 h 149"/>
                  <a:gd name="T26" fmla="*/ 94 w 97"/>
                  <a:gd name="T27" fmla="*/ 105 h 149"/>
                  <a:gd name="T28" fmla="*/ 96 w 97"/>
                  <a:gd name="T29" fmla="*/ 103 h 149"/>
                  <a:gd name="T30" fmla="*/ 93 w 97"/>
                  <a:gd name="T31" fmla="*/ 103 h 149"/>
                  <a:gd name="T32" fmla="*/ 91 w 97"/>
                  <a:gd name="T33" fmla="*/ 103 h 149"/>
                  <a:gd name="T34" fmla="*/ 85 w 97"/>
                  <a:gd name="T35" fmla="*/ 101 h 149"/>
                  <a:gd name="T36" fmla="*/ 85 w 97"/>
                  <a:gd name="T37" fmla="*/ 99 h 149"/>
                  <a:gd name="T38" fmla="*/ 77 w 97"/>
                  <a:gd name="T39" fmla="*/ 93 h 149"/>
                  <a:gd name="T40" fmla="*/ 70 w 97"/>
                  <a:gd name="T41" fmla="*/ 82 h 149"/>
                  <a:gd name="T42" fmla="*/ 58 w 97"/>
                  <a:gd name="T43" fmla="*/ 69 h 149"/>
                  <a:gd name="T44" fmla="*/ 54 w 97"/>
                  <a:gd name="T45" fmla="*/ 60 h 149"/>
                  <a:gd name="T46" fmla="*/ 52 w 97"/>
                  <a:gd name="T47" fmla="*/ 50 h 149"/>
                  <a:gd name="T48" fmla="*/ 47 w 97"/>
                  <a:gd name="T49" fmla="*/ 42 h 149"/>
                  <a:gd name="T50" fmla="*/ 43 w 97"/>
                  <a:gd name="T51" fmla="*/ 35 h 149"/>
                  <a:gd name="T52" fmla="*/ 34 w 97"/>
                  <a:gd name="T53" fmla="*/ 15 h 149"/>
                  <a:gd name="T54" fmla="*/ 34 w 97"/>
                  <a:gd name="T55" fmla="*/ 13 h 149"/>
                  <a:gd name="T56" fmla="*/ 32 w 97"/>
                  <a:gd name="T57" fmla="*/ 9 h 149"/>
                  <a:gd name="T58" fmla="*/ 32 w 97"/>
                  <a:gd name="T59" fmla="*/ 7 h 149"/>
                  <a:gd name="T60" fmla="*/ 64 w 97"/>
                  <a:gd name="T61" fmla="*/ 0 h 149"/>
                  <a:gd name="T62" fmla="*/ 58 w 97"/>
                  <a:gd name="T63" fmla="*/ 0 h 149"/>
                  <a:gd name="T64" fmla="*/ 54 w 97"/>
                  <a:gd name="T65" fmla="*/ 0 h 149"/>
                  <a:gd name="T66" fmla="*/ 45 w 97"/>
                  <a:gd name="T67" fmla="*/ 0 h 149"/>
                  <a:gd name="T68" fmla="*/ 34 w 97"/>
                  <a:gd name="T69" fmla="*/ 1 h 149"/>
                  <a:gd name="T70" fmla="*/ 28 w 97"/>
                  <a:gd name="T71" fmla="*/ 3 h 149"/>
                  <a:gd name="T72" fmla="*/ 24 w 97"/>
                  <a:gd name="T73" fmla="*/ 5 h 149"/>
                  <a:gd name="T74" fmla="*/ 17 w 97"/>
                  <a:gd name="T75" fmla="*/ 7 h 149"/>
                  <a:gd name="T76" fmla="*/ 9 w 97"/>
                  <a:gd name="T77" fmla="*/ 7 h 149"/>
                  <a:gd name="T78" fmla="*/ 3 w 97"/>
                  <a:gd name="T79" fmla="*/ 9 h 149"/>
                  <a:gd name="T80" fmla="*/ 13 w 97"/>
                  <a:gd name="T81" fmla="*/ 126 h 14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7"/>
                  <a:gd name="T124" fmla="*/ 0 h 149"/>
                  <a:gd name="T125" fmla="*/ 97 w 97"/>
                  <a:gd name="T126" fmla="*/ 149 h 14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7" h="149">
                    <a:moveTo>
                      <a:pt x="15" y="148"/>
                    </a:moveTo>
                    <a:lnTo>
                      <a:pt x="11" y="148"/>
                    </a:lnTo>
                    <a:lnTo>
                      <a:pt x="5" y="148"/>
                    </a:lnTo>
                    <a:lnTo>
                      <a:pt x="1" y="148"/>
                    </a:lnTo>
                    <a:lnTo>
                      <a:pt x="0" y="138"/>
                    </a:lnTo>
                    <a:lnTo>
                      <a:pt x="1" y="132"/>
                    </a:lnTo>
                    <a:lnTo>
                      <a:pt x="7" y="128"/>
                    </a:lnTo>
                    <a:lnTo>
                      <a:pt x="11" y="126"/>
                    </a:lnTo>
                    <a:lnTo>
                      <a:pt x="43" y="120"/>
                    </a:lnTo>
                    <a:lnTo>
                      <a:pt x="52" y="118"/>
                    </a:lnTo>
                    <a:lnTo>
                      <a:pt x="66" y="114"/>
                    </a:lnTo>
                    <a:lnTo>
                      <a:pt x="79" y="110"/>
                    </a:lnTo>
                    <a:lnTo>
                      <a:pt x="87" y="108"/>
                    </a:lnTo>
                    <a:lnTo>
                      <a:pt x="94" y="105"/>
                    </a:lnTo>
                    <a:lnTo>
                      <a:pt x="96" y="103"/>
                    </a:lnTo>
                    <a:lnTo>
                      <a:pt x="93" y="103"/>
                    </a:lnTo>
                    <a:lnTo>
                      <a:pt x="91" y="103"/>
                    </a:lnTo>
                    <a:lnTo>
                      <a:pt x="85" y="101"/>
                    </a:lnTo>
                    <a:lnTo>
                      <a:pt x="85" y="99"/>
                    </a:lnTo>
                    <a:lnTo>
                      <a:pt x="77" y="93"/>
                    </a:lnTo>
                    <a:lnTo>
                      <a:pt x="70" y="82"/>
                    </a:lnTo>
                    <a:lnTo>
                      <a:pt x="58" y="69"/>
                    </a:lnTo>
                    <a:lnTo>
                      <a:pt x="54" y="60"/>
                    </a:lnTo>
                    <a:lnTo>
                      <a:pt x="52" y="50"/>
                    </a:lnTo>
                    <a:lnTo>
                      <a:pt x="47" y="42"/>
                    </a:lnTo>
                    <a:lnTo>
                      <a:pt x="43" y="35"/>
                    </a:lnTo>
                    <a:lnTo>
                      <a:pt x="34" y="15"/>
                    </a:lnTo>
                    <a:lnTo>
                      <a:pt x="34" y="13"/>
                    </a:lnTo>
                    <a:lnTo>
                      <a:pt x="32" y="9"/>
                    </a:lnTo>
                    <a:lnTo>
                      <a:pt x="32" y="7"/>
                    </a:lnTo>
                    <a:lnTo>
                      <a:pt x="64" y="0"/>
                    </a:lnTo>
                    <a:lnTo>
                      <a:pt x="58" y="0"/>
                    </a:lnTo>
                    <a:lnTo>
                      <a:pt x="54" y="0"/>
                    </a:lnTo>
                    <a:lnTo>
                      <a:pt x="45" y="0"/>
                    </a:lnTo>
                    <a:lnTo>
                      <a:pt x="34" y="1"/>
                    </a:lnTo>
                    <a:lnTo>
                      <a:pt x="28" y="3"/>
                    </a:lnTo>
                    <a:lnTo>
                      <a:pt x="24" y="5"/>
                    </a:lnTo>
                    <a:lnTo>
                      <a:pt x="17" y="7"/>
                    </a:lnTo>
                    <a:lnTo>
                      <a:pt x="9" y="7"/>
                    </a:lnTo>
                    <a:lnTo>
                      <a:pt x="3" y="9"/>
                    </a:lnTo>
                    <a:lnTo>
                      <a:pt x="13" y="126"/>
                    </a:lnTo>
                  </a:path>
                </a:pathLst>
              </a:custGeom>
              <a:noFill/>
              <a:ln w="12700" cap="rnd">
                <a:solidFill>
                  <a:srgbClr val="000000"/>
                </a:solidFill>
                <a:round/>
                <a:headEnd type="none" w="sm" len="sm"/>
                <a:tailEnd type="none" w="sm" len="sm"/>
              </a:ln>
            </p:spPr>
            <p:txBody>
              <a:bodyPr/>
              <a:lstStyle/>
              <a:p>
                <a:endParaRPr lang="zh-CN" altLang="en-US"/>
              </a:p>
            </p:txBody>
          </p:sp>
          <p:sp>
            <p:nvSpPr>
              <p:cNvPr id="72097" name="Freeform 3597"/>
              <p:cNvSpPr>
                <a:spLocks/>
              </p:cNvSpPr>
              <p:nvPr/>
            </p:nvSpPr>
            <p:spPr bwMode="auto">
              <a:xfrm>
                <a:off x="4924" y="1601"/>
                <a:ext cx="46" cy="95"/>
              </a:xfrm>
              <a:custGeom>
                <a:avLst/>
                <a:gdLst>
                  <a:gd name="T0" fmla="*/ 0 w 46"/>
                  <a:gd name="T1" fmla="*/ 3 h 95"/>
                  <a:gd name="T2" fmla="*/ 1 w 46"/>
                  <a:gd name="T3" fmla="*/ 3 h 95"/>
                  <a:gd name="T4" fmla="*/ 5 w 46"/>
                  <a:gd name="T5" fmla="*/ 3 h 95"/>
                  <a:gd name="T6" fmla="*/ 11 w 46"/>
                  <a:gd name="T7" fmla="*/ 3 h 95"/>
                  <a:gd name="T8" fmla="*/ 15 w 46"/>
                  <a:gd name="T9" fmla="*/ 1 h 95"/>
                  <a:gd name="T10" fmla="*/ 17 w 46"/>
                  <a:gd name="T11" fmla="*/ 1 h 95"/>
                  <a:gd name="T12" fmla="*/ 19 w 46"/>
                  <a:gd name="T13" fmla="*/ 0 h 95"/>
                  <a:gd name="T14" fmla="*/ 45 w 46"/>
                  <a:gd name="T15" fmla="*/ 84 h 95"/>
                  <a:gd name="T16" fmla="*/ 43 w 46"/>
                  <a:gd name="T17" fmla="*/ 86 h 95"/>
                  <a:gd name="T18" fmla="*/ 26 w 46"/>
                  <a:gd name="T19" fmla="*/ 88 h 95"/>
                  <a:gd name="T20" fmla="*/ 21 w 46"/>
                  <a:gd name="T21" fmla="*/ 90 h 95"/>
                  <a:gd name="T22" fmla="*/ 15 w 46"/>
                  <a:gd name="T23" fmla="*/ 92 h 95"/>
                  <a:gd name="T24" fmla="*/ 13 w 46"/>
                  <a:gd name="T25" fmla="*/ 92 h 95"/>
                  <a:gd name="T26" fmla="*/ 11 w 46"/>
                  <a:gd name="T27" fmla="*/ 92 h 95"/>
                  <a:gd name="T28" fmla="*/ 7 w 46"/>
                  <a:gd name="T29" fmla="*/ 94 h 95"/>
                  <a:gd name="T30" fmla="*/ 0 w 46"/>
                  <a:gd name="T31" fmla="*/ 3 h 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6"/>
                  <a:gd name="T49" fmla="*/ 0 h 95"/>
                  <a:gd name="T50" fmla="*/ 46 w 46"/>
                  <a:gd name="T51" fmla="*/ 95 h 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6" h="95">
                    <a:moveTo>
                      <a:pt x="0" y="3"/>
                    </a:moveTo>
                    <a:lnTo>
                      <a:pt x="1" y="3"/>
                    </a:lnTo>
                    <a:lnTo>
                      <a:pt x="5" y="3"/>
                    </a:lnTo>
                    <a:lnTo>
                      <a:pt x="11" y="3"/>
                    </a:lnTo>
                    <a:lnTo>
                      <a:pt x="15" y="1"/>
                    </a:lnTo>
                    <a:lnTo>
                      <a:pt x="17" y="1"/>
                    </a:lnTo>
                    <a:lnTo>
                      <a:pt x="19" y="0"/>
                    </a:lnTo>
                    <a:lnTo>
                      <a:pt x="45" y="84"/>
                    </a:lnTo>
                    <a:lnTo>
                      <a:pt x="43" y="86"/>
                    </a:lnTo>
                    <a:lnTo>
                      <a:pt x="26" y="88"/>
                    </a:lnTo>
                    <a:lnTo>
                      <a:pt x="21" y="90"/>
                    </a:lnTo>
                    <a:lnTo>
                      <a:pt x="15" y="92"/>
                    </a:lnTo>
                    <a:lnTo>
                      <a:pt x="13" y="92"/>
                    </a:lnTo>
                    <a:lnTo>
                      <a:pt x="11" y="92"/>
                    </a:lnTo>
                    <a:lnTo>
                      <a:pt x="7" y="94"/>
                    </a:lnTo>
                    <a:lnTo>
                      <a:pt x="0" y="3"/>
                    </a:lnTo>
                  </a:path>
                </a:pathLst>
              </a:custGeom>
              <a:solidFill>
                <a:srgbClr val="FFFFCC"/>
              </a:solidFill>
              <a:ln w="9525" cap="rnd">
                <a:noFill/>
                <a:round/>
                <a:headEnd/>
                <a:tailEnd/>
              </a:ln>
            </p:spPr>
            <p:txBody>
              <a:bodyPr/>
              <a:lstStyle/>
              <a:p>
                <a:endParaRPr lang="zh-CN" altLang="en-US"/>
              </a:p>
            </p:txBody>
          </p:sp>
          <p:sp>
            <p:nvSpPr>
              <p:cNvPr id="72098" name="Freeform 3598"/>
              <p:cNvSpPr>
                <a:spLocks/>
              </p:cNvSpPr>
              <p:nvPr/>
            </p:nvSpPr>
            <p:spPr bwMode="auto">
              <a:xfrm>
                <a:off x="4924" y="1601"/>
                <a:ext cx="51" cy="100"/>
              </a:xfrm>
              <a:custGeom>
                <a:avLst/>
                <a:gdLst>
                  <a:gd name="T0" fmla="*/ 0 w 51"/>
                  <a:gd name="T1" fmla="*/ 3 h 100"/>
                  <a:gd name="T2" fmla="*/ 1 w 51"/>
                  <a:gd name="T3" fmla="*/ 3 h 100"/>
                  <a:gd name="T4" fmla="*/ 5 w 51"/>
                  <a:gd name="T5" fmla="*/ 3 h 100"/>
                  <a:gd name="T6" fmla="*/ 11 w 51"/>
                  <a:gd name="T7" fmla="*/ 3 h 100"/>
                  <a:gd name="T8" fmla="*/ 16 w 51"/>
                  <a:gd name="T9" fmla="*/ 1 h 100"/>
                  <a:gd name="T10" fmla="*/ 18 w 51"/>
                  <a:gd name="T11" fmla="*/ 1 h 100"/>
                  <a:gd name="T12" fmla="*/ 22 w 51"/>
                  <a:gd name="T13" fmla="*/ 0 h 100"/>
                  <a:gd name="T14" fmla="*/ 50 w 51"/>
                  <a:gd name="T15" fmla="*/ 88 h 100"/>
                  <a:gd name="T16" fmla="*/ 48 w 51"/>
                  <a:gd name="T17" fmla="*/ 90 h 100"/>
                  <a:gd name="T18" fmla="*/ 30 w 51"/>
                  <a:gd name="T19" fmla="*/ 94 h 100"/>
                  <a:gd name="T20" fmla="*/ 24 w 51"/>
                  <a:gd name="T21" fmla="*/ 95 h 100"/>
                  <a:gd name="T22" fmla="*/ 16 w 51"/>
                  <a:gd name="T23" fmla="*/ 97 h 100"/>
                  <a:gd name="T24" fmla="*/ 15 w 51"/>
                  <a:gd name="T25" fmla="*/ 97 h 100"/>
                  <a:gd name="T26" fmla="*/ 13 w 51"/>
                  <a:gd name="T27" fmla="*/ 97 h 100"/>
                  <a:gd name="T28" fmla="*/ 7 w 51"/>
                  <a:gd name="T29" fmla="*/ 99 h 100"/>
                  <a:gd name="T30" fmla="*/ 0 w 51"/>
                  <a:gd name="T31" fmla="*/ 3 h 1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
                  <a:gd name="T49" fmla="*/ 0 h 100"/>
                  <a:gd name="T50" fmla="*/ 51 w 51"/>
                  <a:gd name="T51" fmla="*/ 100 h 1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 h="100">
                    <a:moveTo>
                      <a:pt x="0" y="3"/>
                    </a:moveTo>
                    <a:lnTo>
                      <a:pt x="1" y="3"/>
                    </a:lnTo>
                    <a:lnTo>
                      <a:pt x="5" y="3"/>
                    </a:lnTo>
                    <a:lnTo>
                      <a:pt x="11" y="3"/>
                    </a:lnTo>
                    <a:lnTo>
                      <a:pt x="16" y="1"/>
                    </a:lnTo>
                    <a:lnTo>
                      <a:pt x="18" y="1"/>
                    </a:lnTo>
                    <a:lnTo>
                      <a:pt x="22" y="0"/>
                    </a:lnTo>
                    <a:lnTo>
                      <a:pt x="50" y="88"/>
                    </a:lnTo>
                    <a:lnTo>
                      <a:pt x="48" y="90"/>
                    </a:lnTo>
                    <a:lnTo>
                      <a:pt x="30" y="94"/>
                    </a:lnTo>
                    <a:lnTo>
                      <a:pt x="24" y="95"/>
                    </a:lnTo>
                    <a:lnTo>
                      <a:pt x="16" y="97"/>
                    </a:lnTo>
                    <a:lnTo>
                      <a:pt x="15" y="97"/>
                    </a:lnTo>
                    <a:lnTo>
                      <a:pt x="13" y="97"/>
                    </a:lnTo>
                    <a:lnTo>
                      <a:pt x="7" y="99"/>
                    </a:lnTo>
                    <a:lnTo>
                      <a:pt x="0" y="3"/>
                    </a:lnTo>
                  </a:path>
                </a:pathLst>
              </a:custGeom>
              <a:solidFill>
                <a:srgbClr val="969696"/>
              </a:solidFill>
              <a:ln w="12700" cap="rnd">
                <a:solidFill>
                  <a:srgbClr val="000000"/>
                </a:solidFill>
                <a:round/>
                <a:headEnd/>
                <a:tailEnd/>
              </a:ln>
            </p:spPr>
            <p:txBody>
              <a:bodyPr/>
              <a:lstStyle/>
              <a:p>
                <a:endParaRPr lang="zh-CN" altLang="en-US"/>
              </a:p>
            </p:txBody>
          </p:sp>
          <p:sp>
            <p:nvSpPr>
              <p:cNvPr id="72099" name="Freeform 3599"/>
              <p:cNvSpPr>
                <a:spLocks/>
              </p:cNvSpPr>
              <p:nvPr/>
            </p:nvSpPr>
            <p:spPr bwMode="auto">
              <a:xfrm>
                <a:off x="4931" y="1603"/>
                <a:ext cx="26" cy="98"/>
              </a:xfrm>
              <a:custGeom>
                <a:avLst/>
                <a:gdLst>
                  <a:gd name="T0" fmla="*/ 0 w 26"/>
                  <a:gd name="T1" fmla="*/ 97 h 98"/>
                  <a:gd name="T2" fmla="*/ 25 w 26"/>
                  <a:gd name="T3" fmla="*/ 90 h 98"/>
                  <a:gd name="T4" fmla="*/ 9 w 26"/>
                  <a:gd name="T5" fmla="*/ 0 h 98"/>
                  <a:gd name="T6" fmla="*/ 0 60000 65536"/>
                  <a:gd name="T7" fmla="*/ 0 60000 65536"/>
                  <a:gd name="T8" fmla="*/ 0 60000 65536"/>
                  <a:gd name="T9" fmla="*/ 0 w 26"/>
                  <a:gd name="T10" fmla="*/ 0 h 98"/>
                  <a:gd name="T11" fmla="*/ 26 w 26"/>
                  <a:gd name="T12" fmla="*/ 98 h 98"/>
                </a:gdLst>
                <a:ahLst/>
                <a:cxnLst>
                  <a:cxn ang="T6">
                    <a:pos x="T0" y="T1"/>
                  </a:cxn>
                  <a:cxn ang="T7">
                    <a:pos x="T2" y="T3"/>
                  </a:cxn>
                  <a:cxn ang="T8">
                    <a:pos x="T4" y="T5"/>
                  </a:cxn>
                </a:cxnLst>
                <a:rect l="T9" t="T10" r="T11" b="T12"/>
                <a:pathLst>
                  <a:path w="26" h="98">
                    <a:moveTo>
                      <a:pt x="0" y="97"/>
                    </a:moveTo>
                    <a:lnTo>
                      <a:pt x="25" y="90"/>
                    </a:lnTo>
                    <a:lnTo>
                      <a:pt x="9" y="0"/>
                    </a:lnTo>
                  </a:path>
                </a:pathLst>
              </a:custGeom>
              <a:noFill/>
              <a:ln w="12700" cap="rnd">
                <a:solidFill>
                  <a:srgbClr val="000000"/>
                </a:solidFill>
                <a:round/>
                <a:headEnd type="none" w="sm" len="sm"/>
                <a:tailEnd type="none" w="sm" len="sm"/>
              </a:ln>
            </p:spPr>
            <p:txBody>
              <a:bodyPr/>
              <a:lstStyle/>
              <a:p>
                <a:endParaRPr lang="zh-CN" altLang="en-US"/>
              </a:p>
            </p:txBody>
          </p:sp>
          <p:sp>
            <p:nvSpPr>
              <p:cNvPr id="72100" name="Freeform 3600"/>
              <p:cNvSpPr>
                <a:spLocks/>
              </p:cNvSpPr>
              <p:nvPr/>
            </p:nvSpPr>
            <p:spPr bwMode="auto">
              <a:xfrm>
                <a:off x="5325" y="1627"/>
                <a:ext cx="17" cy="17"/>
              </a:xfrm>
              <a:custGeom>
                <a:avLst/>
                <a:gdLst>
                  <a:gd name="T0" fmla="*/ 16 w 17"/>
                  <a:gd name="T1" fmla="*/ 0 h 17"/>
                  <a:gd name="T2" fmla="*/ 16 w 17"/>
                  <a:gd name="T3" fmla="*/ 4 h 17"/>
                  <a:gd name="T4" fmla="*/ 16 w 17"/>
                  <a:gd name="T5" fmla="*/ 6 h 17"/>
                  <a:gd name="T6" fmla="*/ 16 w 17"/>
                  <a:gd name="T7" fmla="*/ 12 h 17"/>
                  <a:gd name="T8" fmla="*/ 16 w 17"/>
                  <a:gd name="T9" fmla="*/ 16 h 17"/>
                  <a:gd name="T10" fmla="*/ 16 w 17"/>
                  <a:gd name="T11" fmla="*/ 12 h 17"/>
                  <a:gd name="T12" fmla="*/ 0 w 17"/>
                  <a:gd name="T13" fmla="*/ 12 h 17"/>
                  <a:gd name="T14" fmla="*/ 0 w 17"/>
                  <a:gd name="T15" fmla="*/ 10 h 17"/>
                  <a:gd name="T16" fmla="*/ 0 w 17"/>
                  <a:gd name="T17" fmla="*/ 6 h 17"/>
                  <a:gd name="T18" fmla="*/ 0 w 17"/>
                  <a:gd name="T19" fmla="*/ 4 h 17"/>
                  <a:gd name="T20" fmla="*/ 16 w 17"/>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16" y="0"/>
                    </a:moveTo>
                    <a:lnTo>
                      <a:pt x="16" y="4"/>
                    </a:lnTo>
                    <a:lnTo>
                      <a:pt x="16" y="6"/>
                    </a:lnTo>
                    <a:lnTo>
                      <a:pt x="16" y="12"/>
                    </a:lnTo>
                    <a:lnTo>
                      <a:pt x="16" y="16"/>
                    </a:lnTo>
                    <a:lnTo>
                      <a:pt x="16" y="12"/>
                    </a:lnTo>
                    <a:lnTo>
                      <a:pt x="0" y="12"/>
                    </a:lnTo>
                    <a:lnTo>
                      <a:pt x="0" y="10"/>
                    </a:lnTo>
                    <a:lnTo>
                      <a:pt x="0" y="6"/>
                    </a:lnTo>
                    <a:lnTo>
                      <a:pt x="0" y="4"/>
                    </a:lnTo>
                    <a:lnTo>
                      <a:pt x="16" y="0"/>
                    </a:lnTo>
                  </a:path>
                </a:pathLst>
              </a:custGeom>
              <a:solidFill>
                <a:srgbClr val="000000"/>
              </a:solidFill>
              <a:ln w="9525" cap="rnd">
                <a:noFill/>
                <a:round/>
                <a:headEnd/>
                <a:tailEnd/>
              </a:ln>
            </p:spPr>
            <p:txBody>
              <a:bodyPr/>
              <a:lstStyle/>
              <a:p>
                <a:endParaRPr lang="zh-CN" altLang="en-US"/>
              </a:p>
            </p:txBody>
          </p:sp>
          <p:sp>
            <p:nvSpPr>
              <p:cNvPr id="72101" name="Freeform 3601"/>
              <p:cNvSpPr>
                <a:spLocks/>
              </p:cNvSpPr>
              <p:nvPr/>
            </p:nvSpPr>
            <p:spPr bwMode="auto">
              <a:xfrm>
                <a:off x="5325" y="1627"/>
                <a:ext cx="17" cy="17"/>
              </a:xfrm>
              <a:custGeom>
                <a:avLst/>
                <a:gdLst>
                  <a:gd name="T0" fmla="*/ 16 w 17"/>
                  <a:gd name="T1" fmla="*/ 0 h 17"/>
                  <a:gd name="T2" fmla="*/ 16 w 17"/>
                  <a:gd name="T3" fmla="*/ 4 h 17"/>
                  <a:gd name="T4" fmla="*/ 16 w 17"/>
                  <a:gd name="T5" fmla="*/ 6 h 17"/>
                  <a:gd name="T6" fmla="*/ 16 w 17"/>
                  <a:gd name="T7" fmla="*/ 12 h 17"/>
                  <a:gd name="T8" fmla="*/ 16 w 17"/>
                  <a:gd name="T9" fmla="*/ 16 h 17"/>
                  <a:gd name="T10" fmla="*/ 16 w 17"/>
                  <a:gd name="T11" fmla="*/ 12 h 17"/>
                  <a:gd name="T12" fmla="*/ 0 w 17"/>
                  <a:gd name="T13" fmla="*/ 12 h 17"/>
                  <a:gd name="T14" fmla="*/ 0 w 17"/>
                  <a:gd name="T15" fmla="*/ 10 h 17"/>
                  <a:gd name="T16" fmla="*/ 0 w 17"/>
                  <a:gd name="T17" fmla="*/ 6 h 17"/>
                  <a:gd name="T18" fmla="*/ 0 w 17"/>
                  <a:gd name="T19" fmla="*/ 4 h 17"/>
                  <a:gd name="T20" fmla="*/ 16 w 17"/>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16" y="0"/>
                    </a:moveTo>
                    <a:lnTo>
                      <a:pt x="16" y="4"/>
                    </a:lnTo>
                    <a:lnTo>
                      <a:pt x="16" y="6"/>
                    </a:lnTo>
                    <a:lnTo>
                      <a:pt x="16" y="12"/>
                    </a:lnTo>
                    <a:lnTo>
                      <a:pt x="16" y="16"/>
                    </a:lnTo>
                    <a:lnTo>
                      <a:pt x="16" y="12"/>
                    </a:lnTo>
                    <a:lnTo>
                      <a:pt x="0" y="12"/>
                    </a:lnTo>
                    <a:lnTo>
                      <a:pt x="0" y="10"/>
                    </a:lnTo>
                    <a:lnTo>
                      <a:pt x="0" y="6"/>
                    </a:lnTo>
                    <a:lnTo>
                      <a:pt x="0" y="4"/>
                    </a:lnTo>
                    <a:lnTo>
                      <a:pt x="16" y="0"/>
                    </a:lnTo>
                  </a:path>
                </a:pathLst>
              </a:custGeom>
              <a:solidFill>
                <a:srgbClr val="000000"/>
              </a:solidFill>
              <a:ln w="9525" cap="rnd">
                <a:noFill/>
                <a:round/>
                <a:headEnd/>
                <a:tailEnd/>
              </a:ln>
            </p:spPr>
            <p:txBody>
              <a:bodyPr/>
              <a:lstStyle/>
              <a:p>
                <a:endParaRPr lang="zh-CN" altLang="en-US"/>
              </a:p>
            </p:txBody>
          </p:sp>
          <p:sp>
            <p:nvSpPr>
              <p:cNvPr id="72102" name="Freeform 3602"/>
              <p:cNvSpPr>
                <a:spLocks/>
              </p:cNvSpPr>
              <p:nvPr/>
            </p:nvSpPr>
            <p:spPr bwMode="auto">
              <a:xfrm>
                <a:off x="5321" y="1618"/>
                <a:ext cx="17" cy="17"/>
              </a:xfrm>
              <a:custGeom>
                <a:avLst/>
                <a:gdLst>
                  <a:gd name="T0" fmla="*/ 0 w 17"/>
                  <a:gd name="T1" fmla="*/ 0 h 17"/>
                  <a:gd name="T2" fmla="*/ 16 w 17"/>
                  <a:gd name="T3" fmla="*/ 0 h 17"/>
                  <a:gd name="T4" fmla="*/ 16 w 17"/>
                  <a:gd name="T5" fmla="*/ 16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0"/>
                    </a:lnTo>
                    <a:lnTo>
                      <a:pt x="16" y="16"/>
                    </a:lnTo>
                    <a:lnTo>
                      <a:pt x="0" y="0"/>
                    </a:lnTo>
                  </a:path>
                </a:pathLst>
              </a:custGeom>
              <a:solidFill>
                <a:srgbClr val="000000"/>
              </a:solidFill>
              <a:ln w="9525" cap="rnd">
                <a:noFill/>
                <a:round/>
                <a:headEnd/>
                <a:tailEnd/>
              </a:ln>
            </p:spPr>
            <p:txBody>
              <a:bodyPr/>
              <a:lstStyle/>
              <a:p>
                <a:endParaRPr lang="zh-CN" altLang="en-US"/>
              </a:p>
            </p:txBody>
          </p:sp>
          <p:sp>
            <p:nvSpPr>
              <p:cNvPr id="72103" name="Freeform 3603"/>
              <p:cNvSpPr>
                <a:spLocks/>
              </p:cNvSpPr>
              <p:nvPr/>
            </p:nvSpPr>
            <p:spPr bwMode="auto">
              <a:xfrm>
                <a:off x="5321" y="1618"/>
                <a:ext cx="17" cy="17"/>
              </a:xfrm>
              <a:custGeom>
                <a:avLst/>
                <a:gdLst>
                  <a:gd name="T0" fmla="*/ 0 w 17"/>
                  <a:gd name="T1" fmla="*/ 0 h 17"/>
                  <a:gd name="T2" fmla="*/ 16 w 17"/>
                  <a:gd name="T3" fmla="*/ 0 h 17"/>
                  <a:gd name="T4" fmla="*/ 16 w 17"/>
                  <a:gd name="T5" fmla="*/ 16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0"/>
                    </a:lnTo>
                    <a:lnTo>
                      <a:pt x="16" y="16"/>
                    </a:lnTo>
                    <a:lnTo>
                      <a:pt x="0" y="0"/>
                    </a:lnTo>
                  </a:path>
                </a:pathLst>
              </a:custGeom>
              <a:solidFill>
                <a:srgbClr val="000000"/>
              </a:solidFill>
              <a:ln w="9525" cap="rnd">
                <a:noFill/>
                <a:round/>
                <a:headEnd/>
                <a:tailEnd/>
              </a:ln>
            </p:spPr>
            <p:txBody>
              <a:bodyPr/>
              <a:lstStyle/>
              <a:p>
                <a:endParaRPr lang="zh-CN" altLang="en-US"/>
              </a:p>
            </p:txBody>
          </p:sp>
          <p:sp>
            <p:nvSpPr>
              <p:cNvPr id="72104" name="Freeform 3604"/>
              <p:cNvSpPr>
                <a:spLocks/>
              </p:cNvSpPr>
              <p:nvPr/>
            </p:nvSpPr>
            <p:spPr bwMode="auto">
              <a:xfrm>
                <a:off x="5318" y="1618"/>
                <a:ext cx="17" cy="17"/>
              </a:xfrm>
              <a:custGeom>
                <a:avLst/>
                <a:gdLst>
                  <a:gd name="T0" fmla="*/ 16 w 17"/>
                  <a:gd name="T1" fmla="*/ 16 h 17"/>
                  <a:gd name="T2" fmla="*/ 0 w 17"/>
                  <a:gd name="T3" fmla="*/ 0 h 17"/>
                  <a:gd name="T4" fmla="*/ 16 w 17"/>
                  <a:gd name="T5" fmla="*/ 0 h 17"/>
                  <a:gd name="T6" fmla="*/ 16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0" y="0"/>
                    </a:lnTo>
                    <a:lnTo>
                      <a:pt x="16" y="0"/>
                    </a:lnTo>
                    <a:lnTo>
                      <a:pt x="16" y="16"/>
                    </a:lnTo>
                  </a:path>
                </a:pathLst>
              </a:custGeom>
              <a:solidFill>
                <a:srgbClr val="000000"/>
              </a:solidFill>
              <a:ln w="9525" cap="rnd">
                <a:noFill/>
                <a:round/>
                <a:headEnd/>
                <a:tailEnd/>
              </a:ln>
            </p:spPr>
            <p:txBody>
              <a:bodyPr/>
              <a:lstStyle/>
              <a:p>
                <a:endParaRPr lang="zh-CN" altLang="en-US"/>
              </a:p>
            </p:txBody>
          </p:sp>
          <p:sp>
            <p:nvSpPr>
              <p:cNvPr id="72105" name="Freeform 3605"/>
              <p:cNvSpPr>
                <a:spLocks/>
              </p:cNvSpPr>
              <p:nvPr/>
            </p:nvSpPr>
            <p:spPr bwMode="auto">
              <a:xfrm>
                <a:off x="5318" y="1618"/>
                <a:ext cx="17" cy="17"/>
              </a:xfrm>
              <a:custGeom>
                <a:avLst/>
                <a:gdLst>
                  <a:gd name="T0" fmla="*/ 16 w 17"/>
                  <a:gd name="T1" fmla="*/ 16 h 17"/>
                  <a:gd name="T2" fmla="*/ 0 w 17"/>
                  <a:gd name="T3" fmla="*/ 0 h 17"/>
                  <a:gd name="T4" fmla="*/ 16 w 17"/>
                  <a:gd name="T5" fmla="*/ 0 h 17"/>
                  <a:gd name="T6" fmla="*/ 16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0" y="0"/>
                    </a:lnTo>
                    <a:lnTo>
                      <a:pt x="16" y="0"/>
                    </a:lnTo>
                    <a:lnTo>
                      <a:pt x="16" y="16"/>
                    </a:lnTo>
                  </a:path>
                </a:pathLst>
              </a:custGeom>
              <a:solidFill>
                <a:srgbClr val="000000"/>
              </a:solidFill>
              <a:ln w="9525" cap="rnd">
                <a:noFill/>
                <a:round/>
                <a:headEnd/>
                <a:tailEnd/>
              </a:ln>
            </p:spPr>
            <p:txBody>
              <a:bodyPr/>
              <a:lstStyle/>
              <a:p>
                <a:endParaRPr lang="zh-CN" altLang="en-US"/>
              </a:p>
            </p:txBody>
          </p:sp>
          <p:sp>
            <p:nvSpPr>
              <p:cNvPr id="72106" name="Line 3606"/>
              <p:cNvSpPr>
                <a:spLocks noChangeShapeType="1"/>
              </p:cNvSpPr>
              <p:nvPr/>
            </p:nvSpPr>
            <p:spPr bwMode="auto">
              <a:xfrm>
                <a:off x="5293" y="1606"/>
                <a:ext cx="0" cy="16"/>
              </a:xfrm>
              <a:prstGeom prst="line">
                <a:avLst/>
              </a:prstGeom>
              <a:noFill/>
              <a:ln w="9525">
                <a:noFill/>
                <a:round/>
                <a:headEnd type="none" w="sm" len="sm"/>
                <a:tailEnd type="none" w="sm" len="sm"/>
              </a:ln>
            </p:spPr>
            <p:txBody>
              <a:bodyPr wrap="none" anchor="ctr"/>
              <a:lstStyle/>
              <a:p>
                <a:endParaRPr lang="zh-CN" altLang="en-US"/>
              </a:p>
            </p:txBody>
          </p:sp>
          <p:sp>
            <p:nvSpPr>
              <p:cNvPr id="72107" name="Freeform 3607"/>
              <p:cNvSpPr>
                <a:spLocks/>
              </p:cNvSpPr>
              <p:nvPr/>
            </p:nvSpPr>
            <p:spPr bwMode="auto">
              <a:xfrm>
                <a:off x="5291" y="1608"/>
                <a:ext cx="17" cy="17"/>
              </a:xfrm>
              <a:custGeom>
                <a:avLst/>
                <a:gdLst>
                  <a:gd name="T0" fmla="*/ 16 w 17"/>
                  <a:gd name="T1" fmla="*/ 16 h 17"/>
                  <a:gd name="T2" fmla="*/ 0 w 17"/>
                  <a:gd name="T3" fmla="*/ 16 h 17"/>
                  <a:gd name="T4" fmla="*/ 0 w 17"/>
                  <a:gd name="T5" fmla="*/ 0 h 17"/>
                  <a:gd name="T6" fmla="*/ 16 w 17"/>
                  <a:gd name="T7" fmla="*/ 0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0" y="16"/>
                    </a:lnTo>
                    <a:lnTo>
                      <a:pt x="0" y="0"/>
                    </a:lnTo>
                    <a:lnTo>
                      <a:pt x="16" y="0"/>
                    </a:lnTo>
                    <a:lnTo>
                      <a:pt x="16" y="16"/>
                    </a:lnTo>
                  </a:path>
                </a:pathLst>
              </a:custGeom>
              <a:noFill/>
              <a:ln w="12700" cap="rnd">
                <a:solidFill>
                  <a:srgbClr val="000000"/>
                </a:solidFill>
                <a:round/>
                <a:headEnd/>
                <a:tailEnd/>
              </a:ln>
            </p:spPr>
            <p:txBody>
              <a:bodyPr/>
              <a:lstStyle/>
              <a:p>
                <a:endParaRPr lang="zh-CN" altLang="en-US"/>
              </a:p>
            </p:txBody>
          </p:sp>
          <p:sp>
            <p:nvSpPr>
              <p:cNvPr id="72108" name="Freeform 3608"/>
              <p:cNvSpPr>
                <a:spLocks/>
              </p:cNvSpPr>
              <p:nvPr/>
            </p:nvSpPr>
            <p:spPr bwMode="auto">
              <a:xfrm>
                <a:off x="5246" y="1612"/>
                <a:ext cx="17" cy="17"/>
              </a:xfrm>
              <a:custGeom>
                <a:avLst/>
                <a:gdLst>
                  <a:gd name="T0" fmla="*/ 0 w 17"/>
                  <a:gd name="T1" fmla="*/ 10 h 17"/>
                  <a:gd name="T2" fmla="*/ 16 w 17"/>
                  <a:gd name="T3" fmla="*/ 0 h 17"/>
                  <a:gd name="T4" fmla="*/ 16 w 17"/>
                  <a:gd name="T5" fmla="*/ 16 h 17"/>
                  <a:gd name="T6" fmla="*/ 0 w 17"/>
                  <a:gd name="T7" fmla="*/ 16 h 17"/>
                  <a:gd name="T8" fmla="*/ 0 w 17"/>
                  <a:gd name="T9" fmla="*/ 1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0"/>
                    </a:moveTo>
                    <a:lnTo>
                      <a:pt x="16" y="0"/>
                    </a:lnTo>
                    <a:lnTo>
                      <a:pt x="16" y="16"/>
                    </a:lnTo>
                    <a:lnTo>
                      <a:pt x="0" y="16"/>
                    </a:lnTo>
                    <a:lnTo>
                      <a:pt x="0" y="10"/>
                    </a:lnTo>
                  </a:path>
                </a:pathLst>
              </a:custGeom>
              <a:solidFill>
                <a:srgbClr val="FFFFFF"/>
              </a:solidFill>
              <a:ln w="9525" cap="rnd">
                <a:noFill/>
                <a:round/>
                <a:headEnd/>
                <a:tailEnd/>
              </a:ln>
            </p:spPr>
            <p:txBody>
              <a:bodyPr/>
              <a:lstStyle/>
              <a:p>
                <a:endParaRPr lang="zh-CN" altLang="en-US"/>
              </a:p>
            </p:txBody>
          </p:sp>
          <p:sp>
            <p:nvSpPr>
              <p:cNvPr id="72109" name="Freeform 3609"/>
              <p:cNvSpPr>
                <a:spLocks/>
              </p:cNvSpPr>
              <p:nvPr/>
            </p:nvSpPr>
            <p:spPr bwMode="auto">
              <a:xfrm>
                <a:off x="5246" y="1612"/>
                <a:ext cx="17" cy="17"/>
              </a:xfrm>
              <a:custGeom>
                <a:avLst/>
                <a:gdLst>
                  <a:gd name="T0" fmla="*/ 0 w 17"/>
                  <a:gd name="T1" fmla="*/ 10 h 17"/>
                  <a:gd name="T2" fmla="*/ 16 w 17"/>
                  <a:gd name="T3" fmla="*/ 0 h 17"/>
                  <a:gd name="T4" fmla="*/ 16 w 17"/>
                  <a:gd name="T5" fmla="*/ 16 h 17"/>
                  <a:gd name="T6" fmla="*/ 0 w 17"/>
                  <a:gd name="T7" fmla="*/ 16 h 17"/>
                  <a:gd name="T8" fmla="*/ 0 w 17"/>
                  <a:gd name="T9" fmla="*/ 1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0"/>
                    </a:moveTo>
                    <a:lnTo>
                      <a:pt x="16" y="0"/>
                    </a:lnTo>
                    <a:lnTo>
                      <a:pt x="16" y="16"/>
                    </a:lnTo>
                    <a:lnTo>
                      <a:pt x="0" y="16"/>
                    </a:lnTo>
                    <a:lnTo>
                      <a:pt x="0" y="10"/>
                    </a:lnTo>
                  </a:path>
                </a:pathLst>
              </a:custGeom>
              <a:solidFill>
                <a:srgbClr val="FFFFFF"/>
              </a:solidFill>
              <a:ln w="9525" cap="rnd">
                <a:noFill/>
                <a:round/>
                <a:headEnd/>
                <a:tailEnd/>
              </a:ln>
            </p:spPr>
            <p:txBody>
              <a:bodyPr/>
              <a:lstStyle/>
              <a:p>
                <a:endParaRPr lang="zh-CN" altLang="en-US"/>
              </a:p>
            </p:txBody>
          </p:sp>
          <p:sp>
            <p:nvSpPr>
              <p:cNvPr id="72110" name="Freeform 3610"/>
              <p:cNvSpPr>
                <a:spLocks/>
              </p:cNvSpPr>
              <p:nvPr/>
            </p:nvSpPr>
            <p:spPr bwMode="auto">
              <a:xfrm>
                <a:off x="5252" y="1614"/>
                <a:ext cx="17" cy="17"/>
              </a:xfrm>
              <a:custGeom>
                <a:avLst/>
                <a:gdLst>
                  <a:gd name="T0" fmla="*/ 16 w 17"/>
                  <a:gd name="T1" fmla="*/ 6 h 17"/>
                  <a:gd name="T2" fmla="*/ 0 w 17"/>
                  <a:gd name="T3" fmla="*/ 16 h 17"/>
                  <a:gd name="T4" fmla="*/ 0 w 17"/>
                  <a:gd name="T5" fmla="*/ 0 h 17"/>
                  <a:gd name="T6" fmla="*/ 16 w 17"/>
                  <a:gd name="T7" fmla="*/ 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6"/>
                    </a:moveTo>
                    <a:lnTo>
                      <a:pt x="0" y="16"/>
                    </a:lnTo>
                    <a:lnTo>
                      <a:pt x="0" y="0"/>
                    </a:lnTo>
                    <a:lnTo>
                      <a:pt x="16" y="6"/>
                    </a:lnTo>
                  </a:path>
                </a:pathLst>
              </a:custGeom>
              <a:noFill/>
              <a:ln w="12700" cap="rnd">
                <a:solidFill>
                  <a:srgbClr val="000000"/>
                </a:solidFill>
                <a:round/>
                <a:headEnd/>
                <a:tailEnd/>
              </a:ln>
            </p:spPr>
            <p:txBody>
              <a:bodyPr/>
              <a:lstStyle/>
              <a:p>
                <a:endParaRPr lang="zh-CN" altLang="en-US"/>
              </a:p>
            </p:txBody>
          </p:sp>
          <p:sp>
            <p:nvSpPr>
              <p:cNvPr id="72111" name="Freeform 3611"/>
              <p:cNvSpPr>
                <a:spLocks/>
              </p:cNvSpPr>
              <p:nvPr/>
            </p:nvSpPr>
            <p:spPr bwMode="auto">
              <a:xfrm>
                <a:off x="5205" y="1622"/>
                <a:ext cx="17" cy="17"/>
              </a:xfrm>
              <a:custGeom>
                <a:avLst/>
                <a:gdLst>
                  <a:gd name="T0" fmla="*/ 0 w 17"/>
                  <a:gd name="T1" fmla="*/ 0 h 17"/>
                  <a:gd name="T2" fmla="*/ 16 w 17"/>
                  <a:gd name="T3" fmla="*/ 0 h 17"/>
                  <a:gd name="T4" fmla="*/ 16 w 17"/>
                  <a:gd name="T5" fmla="*/ 16 h 17"/>
                  <a:gd name="T6" fmla="*/ 8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8" y="16"/>
                    </a:lnTo>
                    <a:lnTo>
                      <a:pt x="0" y="0"/>
                    </a:lnTo>
                  </a:path>
                </a:pathLst>
              </a:custGeom>
              <a:solidFill>
                <a:srgbClr val="FFFFFF"/>
              </a:solidFill>
              <a:ln w="9525" cap="rnd">
                <a:noFill/>
                <a:round/>
                <a:headEnd/>
                <a:tailEnd/>
              </a:ln>
            </p:spPr>
            <p:txBody>
              <a:bodyPr/>
              <a:lstStyle/>
              <a:p>
                <a:endParaRPr lang="zh-CN" altLang="en-US"/>
              </a:p>
            </p:txBody>
          </p:sp>
          <p:sp>
            <p:nvSpPr>
              <p:cNvPr id="72112" name="Freeform 3612"/>
              <p:cNvSpPr>
                <a:spLocks/>
              </p:cNvSpPr>
              <p:nvPr/>
            </p:nvSpPr>
            <p:spPr bwMode="auto">
              <a:xfrm>
                <a:off x="5205" y="1622"/>
                <a:ext cx="17" cy="17"/>
              </a:xfrm>
              <a:custGeom>
                <a:avLst/>
                <a:gdLst>
                  <a:gd name="T0" fmla="*/ 0 w 17"/>
                  <a:gd name="T1" fmla="*/ 0 h 17"/>
                  <a:gd name="T2" fmla="*/ 16 w 17"/>
                  <a:gd name="T3" fmla="*/ 0 h 17"/>
                  <a:gd name="T4" fmla="*/ 16 w 17"/>
                  <a:gd name="T5" fmla="*/ 16 h 17"/>
                  <a:gd name="T6" fmla="*/ 8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8" y="16"/>
                    </a:lnTo>
                    <a:lnTo>
                      <a:pt x="0" y="0"/>
                    </a:lnTo>
                  </a:path>
                </a:pathLst>
              </a:custGeom>
              <a:solidFill>
                <a:srgbClr val="FFFFFF"/>
              </a:solidFill>
              <a:ln w="9525" cap="rnd">
                <a:noFill/>
                <a:round/>
                <a:headEnd/>
                <a:tailEnd/>
              </a:ln>
            </p:spPr>
            <p:txBody>
              <a:bodyPr/>
              <a:lstStyle/>
              <a:p>
                <a:endParaRPr lang="zh-CN" altLang="en-US"/>
              </a:p>
            </p:txBody>
          </p:sp>
          <p:sp>
            <p:nvSpPr>
              <p:cNvPr id="72113" name="Freeform 3613"/>
              <p:cNvSpPr>
                <a:spLocks/>
              </p:cNvSpPr>
              <p:nvPr/>
            </p:nvSpPr>
            <p:spPr bwMode="auto">
              <a:xfrm>
                <a:off x="5207" y="1624"/>
                <a:ext cx="17" cy="17"/>
              </a:xfrm>
              <a:custGeom>
                <a:avLst/>
                <a:gdLst>
                  <a:gd name="T0" fmla="*/ 16 w 17"/>
                  <a:gd name="T1" fmla="*/ 16 h 17"/>
                  <a:gd name="T2" fmla="*/ 0 w 17"/>
                  <a:gd name="T3" fmla="*/ 16 h 17"/>
                  <a:gd name="T4" fmla="*/ 0 w 17"/>
                  <a:gd name="T5" fmla="*/ 0 h 17"/>
                  <a:gd name="T6" fmla="*/ 8 w 17"/>
                  <a:gd name="T7" fmla="*/ 0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0" y="16"/>
                    </a:lnTo>
                    <a:lnTo>
                      <a:pt x="0" y="0"/>
                    </a:lnTo>
                    <a:lnTo>
                      <a:pt x="8" y="0"/>
                    </a:lnTo>
                    <a:lnTo>
                      <a:pt x="16" y="16"/>
                    </a:lnTo>
                  </a:path>
                </a:pathLst>
              </a:custGeom>
              <a:noFill/>
              <a:ln w="12700" cap="rnd">
                <a:solidFill>
                  <a:srgbClr val="000000"/>
                </a:solidFill>
                <a:round/>
                <a:headEnd/>
                <a:tailEnd/>
              </a:ln>
            </p:spPr>
            <p:txBody>
              <a:bodyPr/>
              <a:lstStyle/>
              <a:p>
                <a:endParaRPr lang="zh-CN" altLang="en-US"/>
              </a:p>
            </p:txBody>
          </p:sp>
          <p:sp>
            <p:nvSpPr>
              <p:cNvPr id="72114" name="Freeform 3614"/>
              <p:cNvSpPr>
                <a:spLocks/>
              </p:cNvSpPr>
              <p:nvPr/>
            </p:nvSpPr>
            <p:spPr bwMode="auto">
              <a:xfrm>
                <a:off x="5172" y="1631"/>
                <a:ext cx="17" cy="17"/>
              </a:xfrm>
              <a:custGeom>
                <a:avLst/>
                <a:gdLst>
                  <a:gd name="T0" fmla="*/ 0 w 17"/>
                  <a:gd name="T1" fmla="*/ 0 h 17"/>
                  <a:gd name="T2" fmla="*/ 16 w 17"/>
                  <a:gd name="T3" fmla="*/ 0 h 17"/>
                  <a:gd name="T4" fmla="*/ 16 w 17"/>
                  <a:gd name="T5" fmla="*/ 16 h 17"/>
                  <a:gd name="T6" fmla="*/ 4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4" y="16"/>
                    </a:lnTo>
                    <a:lnTo>
                      <a:pt x="0" y="0"/>
                    </a:lnTo>
                  </a:path>
                </a:pathLst>
              </a:custGeom>
              <a:solidFill>
                <a:srgbClr val="FFFFFF"/>
              </a:solidFill>
              <a:ln w="9525" cap="rnd">
                <a:noFill/>
                <a:round/>
                <a:headEnd/>
                <a:tailEnd/>
              </a:ln>
            </p:spPr>
            <p:txBody>
              <a:bodyPr/>
              <a:lstStyle/>
              <a:p>
                <a:endParaRPr lang="zh-CN" altLang="en-US"/>
              </a:p>
            </p:txBody>
          </p:sp>
          <p:sp>
            <p:nvSpPr>
              <p:cNvPr id="72115" name="Freeform 3615"/>
              <p:cNvSpPr>
                <a:spLocks/>
              </p:cNvSpPr>
              <p:nvPr/>
            </p:nvSpPr>
            <p:spPr bwMode="auto">
              <a:xfrm>
                <a:off x="5172" y="1631"/>
                <a:ext cx="17" cy="17"/>
              </a:xfrm>
              <a:custGeom>
                <a:avLst/>
                <a:gdLst>
                  <a:gd name="T0" fmla="*/ 0 w 17"/>
                  <a:gd name="T1" fmla="*/ 0 h 17"/>
                  <a:gd name="T2" fmla="*/ 16 w 17"/>
                  <a:gd name="T3" fmla="*/ 0 h 17"/>
                  <a:gd name="T4" fmla="*/ 16 w 17"/>
                  <a:gd name="T5" fmla="*/ 16 h 17"/>
                  <a:gd name="T6" fmla="*/ 4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4" y="16"/>
                    </a:lnTo>
                    <a:lnTo>
                      <a:pt x="0" y="0"/>
                    </a:lnTo>
                  </a:path>
                </a:pathLst>
              </a:custGeom>
              <a:solidFill>
                <a:srgbClr val="FFFFFF"/>
              </a:solidFill>
              <a:ln w="9525" cap="rnd">
                <a:noFill/>
                <a:round/>
                <a:headEnd/>
                <a:tailEnd/>
              </a:ln>
            </p:spPr>
            <p:txBody>
              <a:bodyPr/>
              <a:lstStyle/>
              <a:p>
                <a:endParaRPr lang="zh-CN" altLang="en-US"/>
              </a:p>
            </p:txBody>
          </p:sp>
          <p:sp>
            <p:nvSpPr>
              <p:cNvPr id="72116" name="Freeform 3616"/>
              <p:cNvSpPr>
                <a:spLocks/>
              </p:cNvSpPr>
              <p:nvPr/>
            </p:nvSpPr>
            <p:spPr bwMode="auto">
              <a:xfrm>
                <a:off x="5174" y="1633"/>
                <a:ext cx="17" cy="17"/>
              </a:xfrm>
              <a:custGeom>
                <a:avLst/>
                <a:gdLst>
                  <a:gd name="T0" fmla="*/ 16 w 17"/>
                  <a:gd name="T1" fmla="*/ 16 h 17"/>
                  <a:gd name="T2" fmla="*/ 0 w 17"/>
                  <a:gd name="T3" fmla="*/ 16 h 17"/>
                  <a:gd name="T4" fmla="*/ 0 w 17"/>
                  <a:gd name="T5" fmla="*/ 0 h 17"/>
                  <a:gd name="T6" fmla="*/ 16 w 17"/>
                  <a:gd name="T7" fmla="*/ 0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0" y="16"/>
                    </a:lnTo>
                    <a:lnTo>
                      <a:pt x="0" y="0"/>
                    </a:lnTo>
                    <a:lnTo>
                      <a:pt x="16" y="0"/>
                    </a:lnTo>
                    <a:lnTo>
                      <a:pt x="16" y="16"/>
                    </a:lnTo>
                  </a:path>
                </a:pathLst>
              </a:custGeom>
              <a:noFill/>
              <a:ln w="12700" cap="rnd">
                <a:solidFill>
                  <a:srgbClr val="000000"/>
                </a:solidFill>
                <a:round/>
                <a:headEnd/>
                <a:tailEnd/>
              </a:ln>
            </p:spPr>
            <p:txBody>
              <a:bodyPr/>
              <a:lstStyle/>
              <a:p>
                <a:endParaRPr lang="zh-CN" altLang="en-US"/>
              </a:p>
            </p:txBody>
          </p:sp>
          <p:sp>
            <p:nvSpPr>
              <p:cNvPr id="72117" name="Freeform 3617"/>
              <p:cNvSpPr>
                <a:spLocks/>
              </p:cNvSpPr>
              <p:nvPr/>
            </p:nvSpPr>
            <p:spPr bwMode="auto">
              <a:xfrm>
                <a:off x="5186" y="1659"/>
                <a:ext cx="17" cy="17"/>
              </a:xfrm>
              <a:custGeom>
                <a:avLst/>
                <a:gdLst>
                  <a:gd name="T0" fmla="*/ 10 w 17"/>
                  <a:gd name="T1" fmla="*/ 0 h 17"/>
                  <a:gd name="T2" fmla="*/ 0 w 17"/>
                  <a:gd name="T3" fmla="*/ 0 h 17"/>
                  <a:gd name="T4" fmla="*/ 4 w 17"/>
                  <a:gd name="T5" fmla="*/ 4 h 17"/>
                  <a:gd name="T6" fmla="*/ 4 w 17"/>
                  <a:gd name="T7" fmla="*/ 8 h 17"/>
                  <a:gd name="T8" fmla="*/ 4 w 17"/>
                  <a:gd name="T9" fmla="*/ 12 h 17"/>
                  <a:gd name="T10" fmla="*/ 0 w 17"/>
                  <a:gd name="T11" fmla="*/ 16 h 17"/>
                  <a:gd name="T12" fmla="*/ 10 w 17"/>
                  <a:gd name="T13" fmla="*/ 14 h 17"/>
                  <a:gd name="T14" fmla="*/ 16 w 17"/>
                  <a:gd name="T15" fmla="*/ 8 h 17"/>
                  <a:gd name="T16" fmla="*/ 16 w 17"/>
                  <a:gd name="T17" fmla="*/ 4 h 17"/>
                  <a:gd name="T18" fmla="*/ 10 w 17"/>
                  <a:gd name="T19" fmla="*/ 2 h 17"/>
                  <a:gd name="T20" fmla="*/ 10 w 17"/>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10" y="0"/>
                    </a:moveTo>
                    <a:lnTo>
                      <a:pt x="0" y="0"/>
                    </a:lnTo>
                    <a:lnTo>
                      <a:pt x="4" y="4"/>
                    </a:lnTo>
                    <a:lnTo>
                      <a:pt x="4" y="8"/>
                    </a:lnTo>
                    <a:lnTo>
                      <a:pt x="4" y="12"/>
                    </a:lnTo>
                    <a:lnTo>
                      <a:pt x="0" y="16"/>
                    </a:lnTo>
                    <a:lnTo>
                      <a:pt x="10" y="14"/>
                    </a:lnTo>
                    <a:lnTo>
                      <a:pt x="16" y="8"/>
                    </a:lnTo>
                    <a:lnTo>
                      <a:pt x="16" y="4"/>
                    </a:lnTo>
                    <a:lnTo>
                      <a:pt x="10" y="2"/>
                    </a:lnTo>
                    <a:lnTo>
                      <a:pt x="10" y="0"/>
                    </a:lnTo>
                  </a:path>
                </a:pathLst>
              </a:custGeom>
              <a:noFill/>
              <a:ln w="12700" cap="rnd">
                <a:solidFill>
                  <a:srgbClr val="000000"/>
                </a:solidFill>
                <a:round/>
                <a:headEnd/>
                <a:tailEnd/>
              </a:ln>
            </p:spPr>
            <p:txBody>
              <a:bodyPr/>
              <a:lstStyle/>
              <a:p>
                <a:endParaRPr lang="zh-CN" altLang="en-US"/>
              </a:p>
            </p:txBody>
          </p:sp>
          <p:sp>
            <p:nvSpPr>
              <p:cNvPr id="72118" name="Freeform 3618"/>
              <p:cNvSpPr>
                <a:spLocks/>
              </p:cNvSpPr>
              <p:nvPr/>
            </p:nvSpPr>
            <p:spPr bwMode="auto">
              <a:xfrm>
                <a:off x="5184" y="1659"/>
                <a:ext cx="17" cy="17"/>
              </a:xfrm>
              <a:custGeom>
                <a:avLst/>
                <a:gdLst>
                  <a:gd name="T0" fmla="*/ 16 w 17"/>
                  <a:gd name="T1" fmla="*/ 0 h 17"/>
                  <a:gd name="T2" fmla="*/ 16 w 17"/>
                  <a:gd name="T3" fmla="*/ 10 h 17"/>
                  <a:gd name="T4" fmla="*/ 16 w 17"/>
                  <a:gd name="T5" fmla="*/ 16 h 17"/>
                  <a:gd name="T6" fmla="*/ 16 w 17"/>
                  <a:gd name="T7" fmla="*/ 10 h 17"/>
                  <a:gd name="T8" fmla="*/ 0 w 17"/>
                  <a:gd name="T9" fmla="*/ 10 h 17"/>
                  <a:gd name="T10" fmla="*/ 16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0"/>
                    </a:moveTo>
                    <a:lnTo>
                      <a:pt x="16" y="10"/>
                    </a:lnTo>
                    <a:lnTo>
                      <a:pt x="16" y="16"/>
                    </a:lnTo>
                    <a:lnTo>
                      <a:pt x="16" y="10"/>
                    </a:lnTo>
                    <a:lnTo>
                      <a:pt x="0" y="10"/>
                    </a:lnTo>
                    <a:lnTo>
                      <a:pt x="16" y="0"/>
                    </a:lnTo>
                  </a:path>
                </a:pathLst>
              </a:custGeom>
              <a:solidFill>
                <a:srgbClr val="000000"/>
              </a:solidFill>
              <a:ln w="9525" cap="rnd">
                <a:noFill/>
                <a:round/>
                <a:headEnd/>
                <a:tailEnd/>
              </a:ln>
            </p:spPr>
            <p:txBody>
              <a:bodyPr/>
              <a:lstStyle/>
              <a:p>
                <a:endParaRPr lang="zh-CN" altLang="en-US"/>
              </a:p>
            </p:txBody>
          </p:sp>
          <p:sp>
            <p:nvSpPr>
              <p:cNvPr id="72119" name="Freeform 3619"/>
              <p:cNvSpPr>
                <a:spLocks/>
              </p:cNvSpPr>
              <p:nvPr/>
            </p:nvSpPr>
            <p:spPr bwMode="auto">
              <a:xfrm>
                <a:off x="5184" y="1659"/>
                <a:ext cx="17" cy="17"/>
              </a:xfrm>
              <a:custGeom>
                <a:avLst/>
                <a:gdLst>
                  <a:gd name="T0" fmla="*/ 16 w 17"/>
                  <a:gd name="T1" fmla="*/ 0 h 17"/>
                  <a:gd name="T2" fmla="*/ 16 w 17"/>
                  <a:gd name="T3" fmla="*/ 10 h 17"/>
                  <a:gd name="T4" fmla="*/ 16 w 17"/>
                  <a:gd name="T5" fmla="*/ 16 h 17"/>
                  <a:gd name="T6" fmla="*/ 16 w 17"/>
                  <a:gd name="T7" fmla="*/ 10 h 17"/>
                  <a:gd name="T8" fmla="*/ 0 w 17"/>
                  <a:gd name="T9" fmla="*/ 10 h 17"/>
                  <a:gd name="T10" fmla="*/ 16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0"/>
                    </a:moveTo>
                    <a:lnTo>
                      <a:pt x="16" y="10"/>
                    </a:lnTo>
                    <a:lnTo>
                      <a:pt x="16" y="16"/>
                    </a:lnTo>
                    <a:lnTo>
                      <a:pt x="16" y="10"/>
                    </a:lnTo>
                    <a:lnTo>
                      <a:pt x="0" y="10"/>
                    </a:lnTo>
                    <a:lnTo>
                      <a:pt x="16" y="0"/>
                    </a:lnTo>
                  </a:path>
                </a:pathLst>
              </a:custGeom>
              <a:solidFill>
                <a:srgbClr val="000000"/>
              </a:solidFill>
              <a:ln w="9525" cap="rnd">
                <a:noFill/>
                <a:round/>
                <a:headEnd/>
                <a:tailEnd/>
              </a:ln>
            </p:spPr>
            <p:txBody>
              <a:bodyPr/>
              <a:lstStyle/>
              <a:p>
                <a:endParaRPr lang="zh-CN" altLang="en-US"/>
              </a:p>
            </p:txBody>
          </p:sp>
          <p:sp>
            <p:nvSpPr>
              <p:cNvPr id="72120" name="Freeform 3620"/>
              <p:cNvSpPr>
                <a:spLocks/>
              </p:cNvSpPr>
              <p:nvPr/>
            </p:nvSpPr>
            <p:spPr bwMode="auto">
              <a:xfrm>
                <a:off x="5050" y="1715"/>
                <a:ext cx="17" cy="17"/>
              </a:xfrm>
              <a:custGeom>
                <a:avLst/>
                <a:gdLst>
                  <a:gd name="T0" fmla="*/ 0 w 17"/>
                  <a:gd name="T1" fmla="*/ 16 h 17"/>
                  <a:gd name="T2" fmla="*/ 10 w 17"/>
                  <a:gd name="T3" fmla="*/ 16 h 17"/>
                  <a:gd name="T4" fmla="*/ 12 w 17"/>
                  <a:gd name="T5" fmla="*/ 16 h 17"/>
                  <a:gd name="T6" fmla="*/ 16 w 17"/>
                  <a:gd name="T7" fmla="*/ 0 h 17"/>
                  <a:gd name="T8" fmla="*/ 8 w 17"/>
                  <a:gd name="T9" fmla="*/ 0 h 17"/>
                  <a:gd name="T10" fmla="*/ 6 w 17"/>
                  <a:gd name="T11" fmla="*/ 0 h 17"/>
                  <a:gd name="T12" fmla="*/ 4 w 17"/>
                  <a:gd name="T13" fmla="*/ 16 h 17"/>
                  <a:gd name="T14" fmla="*/ 2 w 17"/>
                  <a:gd name="T15" fmla="*/ 16 h 17"/>
                  <a:gd name="T16" fmla="*/ 0 w 17"/>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16"/>
                    </a:moveTo>
                    <a:lnTo>
                      <a:pt x="10" y="16"/>
                    </a:lnTo>
                    <a:lnTo>
                      <a:pt x="12" y="16"/>
                    </a:lnTo>
                    <a:lnTo>
                      <a:pt x="16" y="0"/>
                    </a:lnTo>
                    <a:lnTo>
                      <a:pt x="8" y="0"/>
                    </a:lnTo>
                    <a:lnTo>
                      <a:pt x="6" y="0"/>
                    </a:lnTo>
                    <a:lnTo>
                      <a:pt x="4" y="16"/>
                    </a:lnTo>
                    <a:lnTo>
                      <a:pt x="2" y="16"/>
                    </a:lnTo>
                    <a:lnTo>
                      <a:pt x="0" y="16"/>
                    </a:lnTo>
                  </a:path>
                </a:pathLst>
              </a:custGeom>
              <a:solidFill>
                <a:srgbClr val="000000"/>
              </a:solidFill>
              <a:ln w="9525" cap="rnd">
                <a:noFill/>
                <a:round/>
                <a:headEnd/>
                <a:tailEnd/>
              </a:ln>
            </p:spPr>
            <p:txBody>
              <a:bodyPr/>
              <a:lstStyle/>
              <a:p>
                <a:endParaRPr lang="zh-CN" altLang="en-US"/>
              </a:p>
            </p:txBody>
          </p:sp>
          <p:sp>
            <p:nvSpPr>
              <p:cNvPr id="72121" name="Freeform 3621"/>
              <p:cNvSpPr>
                <a:spLocks/>
              </p:cNvSpPr>
              <p:nvPr/>
            </p:nvSpPr>
            <p:spPr bwMode="auto">
              <a:xfrm>
                <a:off x="5050" y="1715"/>
                <a:ext cx="17" cy="17"/>
              </a:xfrm>
              <a:custGeom>
                <a:avLst/>
                <a:gdLst>
                  <a:gd name="T0" fmla="*/ 0 w 17"/>
                  <a:gd name="T1" fmla="*/ 16 h 17"/>
                  <a:gd name="T2" fmla="*/ 10 w 17"/>
                  <a:gd name="T3" fmla="*/ 16 h 17"/>
                  <a:gd name="T4" fmla="*/ 12 w 17"/>
                  <a:gd name="T5" fmla="*/ 16 h 17"/>
                  <a:gd name="T6" fmla="*/ 16 w 17"/>
                  <a:gd name="T7" fmla="*/ 0 h 17"/>
                  <a:gd name="T8" fmla="*/ 8 w 17"/>
                  <a:gd name="T9" fmla="*/ 0 h 17"/>
                  <a:gd name="T10" fmla="*/ 6 w 17"/>
                  <a:gd name="T11" fmla="*/ 0 h 17"/>
                  <a:gd name="T12" fmla="*/ 4 w 17"/>
                  <a:gd name="T13" fmla="*/ 16 h 17"/>
                  <a:gd name="T14" fmla="*/ 2 w 17"/>
                  <a:gd name="T15" fmla="*/ 16 h 17"/>
                  <a:gd name="T16" fmla="*/ 0 w 17"/>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16"/>
                    </a:moveTo>
                    <a:lnTo>
                      <a:pt x="10" y="16"/>
                    </a:lnTo>
                    <a:lnTo>
                      <a:pt x="12" y="16"/>
                    </a:lnTo>
                    <a:lnTo>
                      <a:pt x="16" y="0"/>
                    </a:lnTo>
                    <a:lnTo>
                      <a:pt x="8" y="0"/>
                    </a:lnTo>
                    <a:lnTo>
                      <a:pt x="6" y="0"/>
                    </a:lnTo>
                    <a:lnTo>
                      <a:pt x="4" y="16"/>
                    </a:lnTo>
                    <a:lnTo>
                      <a:pt x="2" y="16"/>
                    </a:lnTo>
                    <a:lnTo>
                      <a:pt x="0" y="16"/>
                    </a:lnTo>
                  </a:path>
                </a:pathLst>
              </a:custGeom>
              <a:solidFill>
                <a:srgbClr val="000000"/>
              </a:solidFill>
              <a:ln w="9525" cap="rnd">
                <a:noFill/>
                <a:round/>
                <a:headEnd/>
                <a:tailEnd/>
              </a:ln>
            </p:spPr>
            <p:txBody>
              <a:bodyPr/>
              <a:lstStyle/>
              <a:p>
                <a:endParaRPr lang="zh-CN" altLang="en-US"/>
              </a:p>
            </p:txBody>
          </p:sp>
          <p:sp>
            <p:nvSpPr>
              <p:cNvPr id="72122" name="Freeform 3622"/>
              <p:cNvSpPr>
                <a:spLocks/>
              </p:cNvSpPr>
              <p:nvPr/>
            </p:nvSpPr>
            <p:spPr bwMode="auto">
              <a:xfrm>
                <a:off x="5039" y="1698"/>
                <a:ext cx="17" cy="18"/>
              </a:xfrm>
              <a:custGeom>
                <a:avLst/>
                <a:gdLst>
                  <a:gd name="T0" fmla="*/ 14 w 17"/>
                  <a:gd name="T1" fmla="*/ 0 h 18"/>
                  <a:gd name="T2" fmla="*/ 6 w 17"/>
                  <a:gd name="T3" fmla="*/ 1 h 18"/>
                  <a:gd name="T4" fmla="*/ 6 w 17"/>
                  <a:gd name="T5" fmla="*/ 5 h 18"/>
                  <a:gd name="T6" fmla="*/ 6 w 17"/>
                  <a:gd name="T7" fmla="*/ 7 h 18"/>
                  <a:gd name="T8" fmla="*/ 6 w 17"/>
                  <a:gd name="T9" fmla="*/ 11 h 18"/>
                  <a:gd name="T10" fmla="*/ 2 w 17"/>
                  <a:gd name="T11" fmla="*/ 15 h 18"/>
                  <a:gd name="T12" fmla="*/ 0 w 17"/>
                  <a:gd name="T13" fmla="*/ 17 h 18"/>
                  <a:gd name="T14" fmla="*/ 14 w 17"/>
                  <a:gd name="T15" fmla="*/ 17 h 18"/>
                  <a:gd name="T16" fmla="*/ 16 w 17"/>
                  <a:gd name="T17" fmla="*/ 11 h 18"/>
                  <a:gd name="T18" fmla="*/ 16 w 17"/>
                  <a:gd name="T19" fmla="*/ 5 h 18"/>
                  <a:gd name="T20" fmla="*/ 16 w 17"/>
                  <a:gd name="T21" fmla="*/ 3 h 18"/>
                  <a:gd name="T22" fmla="*/ 16 w 17"/>
                  <a:gd name="T23" fmla="*/ 1 h 18"/>
                  <a:gd name="T24" fmla="*/ 16 w 17"/>
                  <a:gd name="T25" fmla="*/ 0 h 18"/>
                  <a:gd name="T26" fmla="*/ 14 w 17"/>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8"/>
                  <a:gd name="T44" fmla="*/ 17 w 17"/>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8">
                    <a:moveTo>
                      <a:pt x="14" y="0"/>
                    </a:moveTo>
                    <a:lnTo>
                      <a:pt x="6" y="1"/>
                    </a:lnTo>
                    <a:lnTo>
                      <a:pt x="6" y="5"/>
                    </a:lnTo>
                    <a:lnTo>
                      <a:pt x="6" y="7"/>
                    </a:lnTo>
                    <a:lnTo>
                      <a:pt x="6" y="11"/>
                    </a:lnTo>
                    <a:lnTo>
                      <a:pt x="2" y="15"/>
                    </a:lnTo>
                    <a:lnTo>
                      <a:pt x="0" y="17"/>
                    </a:lnTo>
                    <a:lnTo>
                      <a:pt x="14" y="17"/>
                    </a:lnTo>
                    <a:lnTo>
                      <a:pt x="16" y="11"/>
                    </a:lnTo>
                    <a:lnTo>
                      <a:pt x="16" y="5"/>
                    </a:lnTo>
                    <a:lnTo>
                      <a:pt x="16" y="3"/>
                    </a:lnTo>
                    <a:lnTo>
                      <a:pt x="16" y="1"/>
                    </a:lnTo>
                    <a:lnTo>
                      <a:pt x="16" y="0"/>
                    </a:lnTo>
                    <a:lnTo>
                      <a:pt x="14" y="0"/>
                    </a:lnTo>
                  </a:path>
                </a:pathLst>
              </a:custGeom>
              <a:noFill/>
              <a:ln w="12700" cap="rnd">
                <a:solidFill>
                  <a:srgbClr val="000000"/>
                </a:solidFill>
                <a:round/>
                <a:headEnd/>
                <a:tailEnd/>
              </a:ln>
            </p:spPr>
            <p:txBody>
              <a:bodyPr/>
              <a:lstStyle/>
              <a:p>
                <a:endParaRPr lang="zh-CN" altLang="en-US"/>
              </a:p>
            </p:txBody>
          </p:sp>
          <p:sp>
            <p:nvSpPr>
              <p:cNvPr id="72123" name="Freeform 3623"/>
              <p:cNvSpPr>
                <a:spLocks/>
              </p:cNvSpPr>
              <p:nvPr/>
            </p:nvSpPr>
            <p:spPr bwMode="auto">
              <a:xfrm>
                <a:off x="5088" y="1693"/>
                <a:ext cx="17" cy="17"/>
              </a:xfrm>
              <a:custGeom>
                <a:avLst/>
                <a:gdLst>
                  <a:gd name="T0" fmla="*/ 6 w 17"/>
                  <a:gd name="T1" fmla="*/ 5 h 17"/>
                  <a:gd name="T2" fmla="*/ 16 w 17"/>
                  <a:gd name="T3" fmla="*/ 0 h 17"/>
                  <a:gd name="T4" fmla="*/ 16 w 17"/>
                  <a:gd name="T5" fmla="*/ 11 h 17"/>
                  <a:gd name="T6" fmla="*/ 0 w 17"/>
                  <a:gd name="T7" fmla="*/ 16 h 17"/>
                  <a:gd name="T8" fmla="*/ 6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6" y="5"/>
                    </a:moveTo>
                    <a:lnTo>
                      <a:pt x="16" y="0"/>
                    </a:lnTo>
                    <a:lnTo>
                      <a:pt x="16" y="11"/>
                    </a:lnTo>
                    <a:lnTo>
                      <a:pt x="0" y="16"/>
                    </a:lnTo>
                    <a:lnTo>
                      <a:pt x="6" y="5"/>
                    </a:lnTo>
                  </a:path>
                </a:pathLst>
              </a:custGeom>
              <a:solidFill>
                <a:srgbClr val="FFFFFF"/>
              </a:solidFill>
              <a:ln w="9525" cap="rnd">
                <a:noFill/>
                <a:round/>
                <a:headEnd/>
                <a:tailEnd/>
              </a:ln>
            </p:spPr>
            <p:txBody>
              <a:bodyPr/>
              <a:lstStyle/>
              <a:p>
                <a:endParaRPr lang="zh-CN" altLang="en-US"/>
              </a:p>
            </p:txBody>
          </p:sp>
          <p:sp>
            <p:nvSpPr>
              <p:cNvPr id="72124" name="Freeform 3624"/>
              <p:cNvSpPr>
                <a:spLocks/>
              </p:cNvSpPr>
              <p:nvPr/>
            </p:nvSpPr>
            <p:spPr bwMode="auto">
              <a:xfrm>
                <a:off x="5088" y="1693"/>
                <a:ext cx="17" cy="17"/>
              </a:xfrm>
              <a:custGeom>
                <a:avLst/>
                <a:gdLst>
                  <a:gd name="T0" fmla="*/ 6 w 17"/>
                  <a:gd name="T1" fmla="*/ 5 h 17"/>
                  <a:gd name="T2" fmla="*/ 16 w 17"/>
                  <a:gd name="T3" fmla="*/ 0 h 17"/>
                  <a:gd name="T4" fmla="*/ 16 w 17"/>
                  <a:gd name="T5" fmla="*/ 11 h 17"/>
                  <a:gd name="T6" fmla="*/ 0 w 17"/>
                  <a:gd name="T7" fmla="*/ 16 h 17"/>
                  <a:gd name="T8" fmla="*/ 6 w 17"/>
                  <a:gd name="T9" fmla="*/ 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6" y="5"/>
                    </a:moveTo>
                    <a:lnTo>
                      <a:pt x="16" y="0"/>
                    </a:lnTo>
                    <a:lnTo>
                      <a:pt x="16" y="11"/>
                    </a:lnTo>
                    <a:lnTo>
                      <a:pt x="0" y="16"/>
                    </a:lnTo>
                    <a:lnTo>
                      <a:pt x="6" y="5"/>
                    </a:lnTo>
                  </a:path>
                </a:pathLst>
              </a:custGeom>
              <a:solidFill>
                <a:srgbClr val="FFFFFF"/>
              </a:solidFill>
              <a:ln w="9525" cap="rnd">
                <a:noFill/>
                <a:round/>
                <a:headEnd/>
                <a:tailEnd/>
              </a:ln>
            </p:spPr>
            <p:txBody>
              <a:bodyPr/>
              <a:lstStyle/>
              <a:p>
                <a:endParaRPr lang="zh-CN" altLang="en-US"/>
              </a:p>
            </p:txBody>
          </p:sp>
          <p:sp>
            <p:nvSpPr>
              <p:cNvPr id="72125" name="Freeform 3625"/>
              <p:cNvSpPr>
                <a:spLocks/>
              </p:cNvSpPr>
              <p:nvPr/>
            </p:nvSpPr>
            <p:spPr bwMode="auto">
              <a:xfrm>
                <a:off x="5090" y="1693"/>
                <a:ext cx="17" cy="17"/>
              </a:xfrm>
              <a:custGeom>
                <a:avLst/>
                <a:gdLst>
                  <a:gd name="T0" fmla="*/ 0 w 17"/>
                  <a:gd name="T1" fmla="*/ 2 h 17"/>
                  <a:gd name="T2" fmla="*/ 16 w 17"/>
                  <a:gd name="T3" fmla="*/ 0 h 17"/>
                  <a:gd name="T4" fmla="*/ 16 w 17"/>
                  <a:gd name="T5" fmla="*/ 9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2"/>
                    </a:moveTo>
                    <a:lnTo>
                      <a:pt x="16" y="0"/>
                    </a:lnTo>
                    <a:lnTo>
                      <a:pt x="16" y="9"/>
                    </a:lnTo>
                    <a:lnTo>
                      <a:pt x="0" y="16"/>
                    </a:lnTo>
                  </a:path>
                </a:pathLst>
              </a:custGeom>
              <a:noFill/>
              <a:ln w="12700" cap="rnd">
                <a:solidFill>
                  <a:srgbClr val="0039F0"/>
                </a:solidFill>
                <a:round/>
                <a:headEnd type="none" w="sm" len="sm"/>
                <a:tailEnd type="none" w="sm" len="sm"/>
              </a:ln>
            </p:spPr>
            <p:txBody>
              <a:bodyPr/>
              <a:lstStyle/>
              <a:p>
                <a:endParaRPr lang="zh-CN" altLang="en-US"/>
              </a:p>
            </p:txBody>
          </p:sp>
          <p:sp>
            <p:nvSpPr>
              <p:cNvPr id="72126" name="Freeform 3626"/>
              <p:cNvSpPr>
                <a:spLocks/>
              </p:cNvSpPr>
              <p:nvPr/>
            </p:nvSpPr>
            <p:spPr bwMode="auto">
              <a:xfrm>
                <a:off x="5065" y="1700"/>
                <a:ext cx="17" cy="17"/>
              </a:xfrm>
              <a:custGeom>
                <a:avLst/>
                <a:gdLst>
                  <a:gd name="T0" fmla="*/ 16 w 17"/>
                  <a:gd name="T1" fmla="*/ 8 h 17"/>
                  <a:gd name="T2" fmla="*/ 0 w 17"/>
                  <a:gd name="T3" fmla="*/ 16 h 17"/>
                  <a:gd name="T4" fmla="*/ 0 w 17"/>
                  <a:gd name="T5" fmla="*/ 2 h 17"/>
                  <a:gd name="T6" fmla="*/ 16 w 17"/>
                  <a:gd name="T7" fmla="*/ 0 h 17"/>
                  <a:gd name="T8" fmla="*/ 16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8"/>
                    </a:moveTo>
                    <a:lnTo>
                      <a:pt x="0" y="16"/>
                    </a:lnTo>
                    <a:lnTo>
                      <a:pt x="0" y="2"/>
                    </a:lnTo>
                    <a:lnTo>
                      <a:pt x="16" y="0"/>
                    </a:lnTo>
                    <a:lnTo>
                      <a:pt x="16" y="8"/>
                    </a:lnTo>
                  </a:path>
                </a:pathLst>
              </a:custGeom>
              <a:solidFill>
                <a:srgbClr val="FFFFFF"/>
              </a:solidFill>
              <a:ln w="9525" cap="rnd">
                <a:noFill/>
                <a:round/>
                <a:headEnd/>
                <a:tailEnd/>
              </a:ln>
            </p:spPr>
            <p:txBody>
              <a:bodyPr/>
              <a:lstStyle/>
              <a:p>
                <a:endParaRPr lang="zh-CN" altLang="en-US"/>
              </a:p>
            </p:txBody>
          </p:sp>
          <p:sp>
            <p:nvSpPr>
              <p:cNvPr id="72127" name="Freeform 3627"/>
              <p:cNvSpPr>
                <a:spLocks/>
              </p:cNvSpPr>
              <p:nvPr/>
            </p:nvSpPr>
            <p:spPr bwMode="auto">
              <a:xfrm>
                <a:off x="5065" y="1700"/>
                <a:ext cx="17" cy="17"/>
              </a:xfrm>
              <a:custGeom>
                <a:avLst/>
                <a:gdLst>
                  <a:gd name="T0" fmla="*/ 16 w 17"/>
                  <a:gd name="T1" fmla="*/ 8 h 17"/>
                  <a:gd name="T2" fmla="*/ 0 w 17"/>
                  <a:gd name="T3" fmla="*/ 16 h 17"/>
                  <a:gd name="T4" fmla="*/ 0 w 17"/>
                  <a:gd name="T5" fmla="*/ 2 h 17"/>
                  <a:gd name="T6" fmla="*/ 16 w 17"/>
                  <a:gd name="T7" fmla="*/ 0 h 17"/>
                  <a:gd name="T8" fmla="*/ 16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8"/>
                    </a:moveTo>
                    <a:lnTo>
                      <a:pt x="0" y="16"/>
                    </a:lnTo>
                    <a:lnTo>
                      <a:pt x="0" y="2"/>
                    </a:lnTo>
                    <a:lnTo>
                      <a:pt x="16" y="0"/>
                    </a:lnTo>
                    <a:lnTo>
                      <a:pt x="16" y="8"/>
                    </a:lnTo>
                  </a:path>
                </a:pathLst>
              </a:custGeom>
              <a:solidFill>
                <a:srgbClr val="FFFFFF"/>
              </a:solidFill>
              <a:ln w="9525" cap="rnd">
                <a:noFill/>
                <a:round/>
                <a:headEnd/>
                <a:tailEnd/>
              </a:ln>
            </p:spPr>
            <p:txBody>
              <a:bodyPr/>
              <a:lstStyle/>
              <a:p>
                <a:endParaRPr lang="zh-CN" altLang="en-US"/>
              </a:p>
            </p:txBody>
          </p:sp>
          <p:sp>
            <p:nvSpPr>
              <p:cNvPr id="72128" name="Freeform 3628"/>
              <p:cNvSpPr>
                <a:spLocks/>
              </p:cNvSpPr>
              <p:nvPr/>
            </p:nvSpPr>
            <p:spPr bwMode="auto">
              <a:xfrm>
                <a:off x="5065" y="1700"/>
                <a:ext cx="17" cy="17"/>
              </a:xfrm>
              <a:custGeom>
                <a:avLst/>
                <a:gdLst>
                  <a:gd name="T0" fmla="*/ 16 w 17"/>
                  <a:gd name="T1" fmla="*/ 12 h 17"/>
                  <a:gd name="T2" fmla="*/ 0 w 17"/>
                  <a:gd name="T3" fmla="*/ 16 h 17"/>
                  <a:gd name="T4" fmla="*/ 0 w 17"/>
                  <a:gd name="T5" fmla="*/ 0 h 17"/>
                  <a:gd name="T6" fmla="*/ 16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2"/>
                    </a:moveTo>
                    <a:lnTo>
                      <a:pt x="0" y="16"/>
                    </a:lnTo>
                    <a:lnTo>
                      <a:pt x="0" y="0"/>
                    </a:lnTo>
                    <a:lnTo>
                      <a:pt x="16" y="0"/>
                    </a:lnTo>
                  </a:path>
                </a:pathLst>
              </a:custGeom>
              <a:noFill/>
              <a:ln w="12700" cap="rnd">
                <a:solidFill>
                  <a:srgbClr val="0039F0"/>
                </a:solidFill>
                <a:round/>
                <a:headEnd type="none" w="sm" len="sm"/>
                <a:tailEnd type="none" w="sm" len="sm"/>
              </a:ln>
            </p:spPr>
            <p:txBody>
              <a:bodyPr/>
              <a:lstStyle/>
              <a:p>
                <a:endParaRPr lang="zh-CN" altLang="en-US"/>
              </a:p>
            </p:txBody>
          </p:sp>
          <p:sp>
            <p:nvSpPr>
              <p:cNvPr id="72129" name="Freeform 3629"/>
              <p:cNvSpPr>
                <a:spLocks/>
              </p:cNvSpPr>
              <p:nvPr/>
            </p:nvSpPr>
            <p:spPr bwMode="auto">
              <a:xfrm>
                <a:off x="5041" y="1698"/>
                <a:ext cx="17" cy="17"/>
              </a:xfrm>
              <a:custGeom>
                <a:avLst/>
                <a:gdLst>
                  <a:gd name="T0" fmla="*/ 0 w 17"/>
                  <a:gd name="T1" fmla="*/ 0 h 17"/>
                  <a:gd name="T2" fmla="*/ 16 w 17"/>
                  <a:gd name="T3" fmla="*/ 0 h 17"/>
                  <a:gd name="T4" fmla="*/ 16 w 17"/>
                  <a:gd name="T5" fmla="*/ 8 h 17"/>
                  <a:gd name="T6" fmla="*/ 16 w 17"/>
                  <a:gd name="T7" fmla="*/ 16 h 17"/>
                  <a:gd name="T8" fmla="*/ 0 w 17"/>
                  <a:gd name="T9" fmla="*/ 16 h 17"/>
                  <a:gd name="T10" fmla="*/ 0 w 17"/>
                  <a:gd name="T11" fmla="*/ 8 h 17"/>
                  <a:gd name="T12" fmla="*/ 0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0"/>
                    </a:moveTo>
                    <a:lnTo>
                      <a:pt x="16" y="0"/>
                    </a:lnTo>
                    <a:lnTo>
                      <a:pt x="16" y="8"/>
                    </a:lnTo>
                    <a:lnTo>
                      <a:pt x="16" y="16"/>
                    </a:lnTo>
                    <a:lnTo>
                      <a:pt x="0" y="16"/>
                    </a:lnTo>
                    <a:lnTo>
                      <a:pt x="0" y="8"/>
                    </a:lnTo>
                    <a:lnTo>
                      <a:pt x="0" y="0"/>
                    </a:lnTo>
                  </a:path>
                </a:pathLst>
              </a:custGeom>
              <a:solidFill>
                <a:srgbClr val="000000"/>
              </a:solidFill>
              <a:ln w="9525" cap="rnd">
                <a:noFill/>
                <a:round/>
                <a:headEnd/>
                <a:tailEnd/>
              </a:ln>
            </p:spPr>
            <p:txBody>
              <a:bodyPr/>
              <a:lstStyle/>
              <a:p>
                <a:endParaRPr lang="zh-CN" altLang="en-US"/>
              </a:p>
            </p:txBody>
          </p:sp>
          <p:sp>
            <p:nvSpPr>
              <p:cNvPr id="72130" name="Freeform 3630"/>
              <p:cNvSpPr>
                <a:spLocks/>
              </p:cNvSpPr>
              <p:nvPr/>
            </p:nvSpPr>
            <p:spPr bwMode="auto">
              <a:xfrm>
                <a:off x="5041" y="1698"/>
                <a:ext cx="17" cy="17"/>
              </a:xfrm>
              <a:custGeom>
                <a:avLst/>
                <a:gdLst>
                  <a:gd name="T0" fmla="*/ 0 w 17"/>
                  <a:gd name="T1" fmla="*/ 0 h 17"/>
                  <a:gd name="T2" fmla="*/ 16 w 17"/>
                  <a:gd name="T3" fmla="*/ 0 h 17"/>
                  <a:gd name="T4" fmla="*/ 16 w 17"/>
                  <a:gd name="T5" fmla="*/ 8 h 17"/>
                  <a:gd name="T6" fmla="*/ 16 w 17"/>
                  <a:gd name="T7" fmla="*/ 16 h 17"/>
                  <a:gd name="T8" fmla="*/ 0 w 17"/>
                  <a:gd name="T9" fmla="*/ 16 h 17"/>
                  <a:gd name="T10" fmla="*/ 0 w 17"/>
                  <a:gd name="T11" fmla="*/ 8 h 17"/>
                  <a:gd name="T12" fmla="*/ 0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0"/>
                    </a:moveTo>
                    <a:lnTo>
                      <a:pt x="16" y="0"/>
                    </a:lnTo>
                    <a:lnTo>
                      <a:pt x="16" y="8"/>
                    </a:lnTo>
                    <a:lnTo>
                      <a:pt x="16" y="16"/>
                    </a:lnTo>
                    <a:lnTo>
                      <a:pt x="0" y="16"/>
                    </a:lnTo>
                    <a:lnTo>
                      <a:pt x="0" y="8"/>
                    </a:lnTo>
                    <a:lnTo>
                      <a:pt x="0" y="0"/>
                    </a:lnTo>
                  </a:path>
                </a:pathLst>
              </a:custGeom>
              <a:solidFill>
                <a:srgbClr val="000000"/>
              </a:solidFill>
              <a:ln w="9525" cap="rnd">
                <a:noFill/>
                <a:round/>
                <a:headEnd/>
                <a:tailEnd/>
              </a:ln>
            </p:spPr>
            <p:txBody>
              <a:bodyPr/>
              <a:lstStyle/>
              <a:p>
                <a:endParaRPr lang="zh-CN" altLang="en-US"/>
              </a:p>
            </p:txBody>
          </p:sp>
          <p:sp>
            <p:nvSpPr>
              <p:cNvPr id="72131" name="Line 3631"/>
              <p:cNvSpPr>
                <a:spLocks noChangeShapeType="1"/>
              </p:cNvSpPr>
              <p:nvPr/>
            </p:nvSpPr>
            <p:spPr bwMode="auto">
              <a:xfrm flipH="1">
                <a:off x="5088" y="1698"/>
                <a:ext cx="7" cy="2"/>
              </a:xfrm>
              <a:prstGeom prst="line">
                <a:avLst/>
              </a:prstGeom>
              <a:noFill/>
              <a:ln w="12700">
                <a:solidFill>
                  <a:srgbClr val="FF00D9"/>
                </a:solidFill>
                <a:round/>
                <a:headEnd type="none" w="sm" len="sm"/>
                <a:tailEnd type="none" w="sm" len="sm"/>
              </a:ln>
            </p:spPr>
            <p:txBody>
              <a:bodyPr wrap="none" anchor="ctr"/>
              <a:lstStyle/>
              <a:p>
                <a:endParaRPr lang="zh-CN" altLang="en-US"/>
              </a:p>
            </p:txBody>
          </p:sp>
          <p:sp>
            <p:nvSpPr>
              <p:cNvPr id="72132" name="Line 3632"/>
              <p:cNvSpPr>
                <a:spLocks noChangeShapeType="1"/>
              </p:cNvSpPr>
              <p:nvPr/>
            </p:nvSpPr>
            <p:spPr bwMode="auto">
              <a:xfrm flipH="1">
                <a:off x="5063" y="1704"/>
                <a:ext cx="13" cy="0"/>
              </a:xfrm>
              <a:prstGeom prst="line">
                <a:avLst/>
              </a:prstGeom>
              <a:noFill/>
              <a:ln w="12700">
                <a:solidFill>
                  <a:srgbClr val="FF00D9"/>
                </a:solidFill>
                <a:round/>
                <a:headEnd type="none" w="sm" len="sm"/>
                <a:tailEnd type="none" w="sm" len="sm"/>
              </a:ln>
            </p:spPr>
            <p:txBody>
              <a:bodyPr wrap="none" anchor="ctr"/>
              <a:lstStyle/>
              <a:p>
                <a:endParaRPr lang="zh-CN" altLang="en-US"/>
              </a:p>
            </p:txBody>
          </p:sp>
          <p:sp>
            <p:nvSpPr>
              <p:cNvPr id="72133" name="Freeform 3633"/>
              <p:cNvSpPr>
                <a:spLocks/>
              </p:cNvSpPr>
              <p:nvPr/>
            </p:nvSpPr>
            <p:spPr bwMode="auto">
              <a:xfrm>
                <a:off x="5072" y="1688"/>
                <a:ext cx="17" cy="23"/>
              </a:xfrm>
              <a:custGeom>
                <a:avLst/>
                <a:gdLst>
                  <a:gd name="T0" fmla="*/ 2 w 17"/>
                  <a:gd name="T1" fmla="*/ 22 h 23"/>
                  <a:gd name="T2" fmla="*/ 4 w 17"/>
                  <a:gd name="T3" fmla="*/ 22 h 23"/>
                  <a:gd name="T4" fmla="*/ 6 w 17"/>
                  <a:gd name="T5" fmla="*/ 22 h 23"/>
                  <a:gd name="T6" fmla="*/ 6 w 17"/>
                  <a:gd name="T7" fmla="*/ 20 h 23"/>
                  <a:gd name="T8" fmla="*/ 8 w 17"/>
                  <a:gd name="T9" fmla="*/ 18 h 23"/>
                  <a:gd name="T10" fmla="*/ 10 w 17"/>
                  <a:gd name="T11" fmla="*/ 18 h 23"/>
                  <a:gd name="T12" fmla="*/ 12 w 17"/>
                  <a:gd name="T13" fmla="*/ 18 h 23"/>
                  <a:gd name="T14" fmla="*/ 12 w 17"/>
                  <a:gd name="T15" fmla="*/ 14 h 23"/>
                  <a:gd name="T16" fmla="*/ 12 w 17"/>
                  <a:gd name="T17" fmla="*/ 12 h 23"/>
                  <a:gd name="T18" fmla="*/ 14 w 17"/>
                  <a:gd name="T19" fmla="*/ 10 h 23"/>
                  <a:gd name="T20" fmla="*/ 14 w 17"/>
                  <a:gd name="T21" fmla="*/ 8 h 23"/>
                  <a:gd name="T22" fmla="*/ 16 w 17"/>
                  <a:gd name="T23" fmla="*/ 7 h 23"/>
                  <a:gd name="T24" fmla="*/ 14 w 17"/>
                  <a:gd name="T25" fmla="*/ 3 h 23"/>
                  <a:gd name="T26" fmla="*/ 12 w 17"/>
                  <a:gd name="T27" fmla="*/ 3 h 23"/>
                  <a:gd name="T28" fmla="*/ 12 w 17"/>
                  <a:gd name="T29" fmla="*/ 1 h 23"/>
                  <a:gd name="T30" fmla="*/ 12 w 17"/>
                  <a:gd name="T31" fmla="*/ 0 h 23"/>
                  <a:gd name="T32" fmla="*/ 10 w 17"/>
                  <a:gd name="T33" fmla="*/ 0 h 23"/>
                  <a:gd name="T34" fmla="*/ 8 w 17"/>
                  <a:gd name="T35" fmla="*/ 0 h 23"/>
                  <a:gd name="T36" fmla="*/ 6 w 17"/>
                  <a:gd name="T37" fmla="*/ 1 h 23"/>
                  <a:gd name="T38" fmla="*/ 6 w 17"/>
                  <a:gd name="T39" fmla="*/ 3 h 23"/>
                  <a:gd name="T40" fmla="*/ 4 w 17"/>
                  <a:gd name="T41" fmla="*/ 3 h 23"/>
                  <a:gd name="T42" fmla="*/ 2 w 17"/>
                  <a:gd name="T43" fmla="*/ 3 h 23"/>
                  <a:gd name="T44" fmla="*/ 0 w 17"/>
                  <a:gd name="T45" fmla="*/ 7 h 23"/>
                  <a:gd name="T46" fmla="*/ 0 w 17"/>
                  <a:gd name="T47" fmla="*/ 8 h 23"/>
                  <a:gd name="T48" fmla="*/ 0 w 17"/>
                  <a:gd name="T49" fmla="*/ 10 h 23"/>
                  <a:gd name="T50" fmla="*/ 0 w 17"/>
                  <a:gd name="T51" fmla="*/ 12 h 23"/>
                  <a:gd name="T52" fmla="*/ 0 w 17"/>
                  <a:gd name="T53" fmla="*/ 14 h 23"/>
                  <a:gd name="T54" fmla="*/ 0 w 17"/>
                  <a:gd name="T55" fmla="*/ 16 h 23"/>
                  <a:gd name="T56" fmla="*/ 0 w 17"/>
                  <a:gd name="T57" fmla="*/ 18 h 23"/>
                  <a:gd name="T58" fmla="*/ 0 w 17"/>
                  <a:gd name="T59" fmla="*/ 20 h 23"/>
                  <a:gd name="T60" fmla="*/ 2 w 17"/>
                  <a:gd name="T61" fmla="*/ 22 h 2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7"/>
                  <a:gd name="T94" fmla="*/ 0 h 23"/>
                  <a:gd name="T95" fmla="*/ 17 w 17"/>
                  <a:gd name="T96" fmla="*/ 23 h 2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7" h="23">
                    <a:moveTo>
                      <a:pt x="2" y="22"/>
                    </a:moveTo>
                    <a:lnTo>
                      <a:pt x="4" y="22"/>
                    </a:lnTo>
                    <a:lnTo>
                      <a:pt x="6" y="22"/>
                    </a:lnTo>
                    <a:lnTo>
                      <a:pt x="6" y="20"/>
                    </a:lnTo>
                    <a:lnTo>
                      <a:pt x="8" y="18"/>
                    </a:lnTo>
                    <a:lnTo>
                      <a:pt x="10" y="18"/>
                    </a:lnTo>
                    <a:lnTo>
                      <a:pt x="12" y="18"/>
                    </a:lnTo>
                    <a:lnTo>
                      <a:pt x="12" y="14"/>
                    </a:lnTo>
                    <a:lnTo>
                      <a:pt x="12" y="12"/>
                    </a:lnTo>
                    <a:lnTo>
                      <a:pt x="14" y="10"/>
                    </a:lnTo>
                    <a:lnTo>
                      <a:pt x="14" y="8"/>
                    </a:lnTo>
                    <a:lnTo>
                      <a:pt x="16" y="7"/>
                    </a:lnTo>
                    <a:lnTo>
                      <a:pt x="14" y="3"/>
                    </a:lnTo>
                    <a:lnTo>
                      <a:pt x="12" y="3"/>
                    </a:lnTo>
                    <a:lnTo>
                      <a:pt x="12" y="1"/>
                    </a:lnTo>
                    <a:lnTo>
                      <a:pt x="12" y="0"/>
                    </a:lnTo>
                    <a:lnTo>
                      <a:pt x="10" y="0"/>
                    </a:lnTo>
                    <a:lnTo>
                      <a:pt x="8" y="0"/>
                    </a:lnTo>
                    <a:lnTo>
                      <a:pt x="6" y="1"/>
                    </a:lnTo>
                    <a:lnTo>
                      <a:pt x="6" y="3"/>
                    </a:lnTo>
                    <a:lnTo>
                      <a:pt x="4" y="3"/>
                    </a:lnTo>
                    <a:lnTo>
                      <a:pt x="2" y="3"/>
                    </a:lnTo>
                    <a:lnTo>
                      <a:pt x="0" y="7"/>
                    </a:lnTo>
                    <a:lnTo>
                      <a:pt x="0" y="8"/>
                    </a:lnTo>
                    <a:lnTo>
                      <a:pt x="0" y="10"/>
                    </a:lnTo>
                    <a:lnTo>
                      <a:pt x="0" y="12"/>
                    </a:lnTo>
                    <a:lnTo>
                      <a:pt x="0" y="14"/>
                    </a:lnTo>
                    <a:lnTo>
                      <a:pt x="0" y="16"/>
                    </a:lnTo>
                    <a:lnTo>
                      <a:pt x="0" y="18"/>
                    </a:lnTo>
                    <a:lnTo>
                      <a:pt x="0" y="20"/>
                    </a:lnTo>
                    <a:lnTo>
                      <a:pt x="2" y="22"/>
                    </a:lnTo>
                  </a:path>
                </a:pathLst>
              </a:custGeom>
              <a:solidFill>
                <a:srgbClr val="0039F0"/>
              </a:solidFill>
              <a:ln w="9525" cap="rnd">
                <a:noFill/>
                <a:round/>
                <a:headEnd/>
                <a:tailEnd/>
              </a:ln>
            </p:spPr>
            <p:txBody>
              <a:bodyPr/>
              <a:lstStyle/>
              <a:p>
                <a:endParaRPr lang="zh-CN" altLang="en-US"/>
              </a:p>
            </p:txBody>
          </p:sp>
          <p:sp>
            <p:nvSpPr>
              <p:cNvPr id="72134" name="Freeform 3634"/>
              <p:cNvSpPr>
                <a:spLocks/>
              </p:cNvSpPr>
              <p:nvPr/>
            </p:nvSpPr>
            <p:spPr bwMode="auto">
              <a:xfrm>
                <a:off x="5072" y="1688"/>
                <a:ext cx="17" cy="23"/>
              </a:xfrm>
              <a:custGeom>
                <a:avLst/>
                <a:gdLst>
                  <a:gd name="T0" fmla="*/ 2 w 17"/>
                  <a:gd name="T1" fmla="*/ 22 h 23"/>
                  <a:gd name="T2" fmla="*/ 4 w 17"/>
                  <a:gd name="T3" fmla="*/ 22 h 23"/>
                  <a:gd name="T4" fmla="*/ 6 w 17"/>
                  <a:gd name="T5" fmla="*/ 22 h 23"/>
                  <a:gd name="T6" fmla="*/ 6 w 17"/>
                  <a:gd name="T7" fmla="*/ 20 h 23"/>
                  <a:gd name="T8" fmla="*/ 8 w 17"/>
                  <a:gd name="T9" fmla="*/ 18 h 23"/>
                  <a:gd name="T10" fmla="*/ 10 w 17"/>
                  <a:gd name="T11" fmla="*/ 18 h 23"/>
                  <a:gd name="T12" fmla="*/ 12 w 17"/>
                  <a:gd name="T13" fmla="*/ 18 h 23"/>
                  <a:gd name="T14" fmla="*/ 12 w 17"/>
                  <a:gd name="T15" fmla="*/ 14 h 23"/>
                  <a:gd name="T16" fmla="*/ 12 w 17"/>
                  <a:gd name="T17" fmla="*/ 12 h 23"/>
                  <a:gd name="T18" fmla="*/ 14 w 17"/>
                  <a:gd name="T19" fmla="*/ 10 h 23"/>
                  <a:gd name="T20" fmla="*/ 14 w 17"/>
                  <a:gd name="T21" fmla="*/ 8 h 23"/>
                  <a:gd name="T22" fmla="*/ 16 w 17"/>
                  <a:gd name="T23" fmla="*/ 7 h 23"/>
                  <a:gd name="T24" fmla="*/ 14 w 17"/>
                  <a:gd name="T25" fmla="*/ 3 h 23"/>
                  <a:gd name="T26" fmla="*/ 12 w 17"/>
                  <a:gd name="T27" fmla="*/ 3 h 23"/>
                  <a:gd name="T28" fmla="*/ 12 w 17"/>
                  <a:gd name="T29" fmla="*/ 1 h 23"/>
                  <a:gd name="T30" fmla="*/ 12 w 17"/>
                  <a:gd name="T31" fmla="*/ 0 h 23"/>
                  <a:gd name="T32" fmla="*/ 10 w 17"/>
                  <a:gd name="T33" fmla="*/ 0 h 23"/>
                  <a:gd name="T34" fmla="*/ 8 w 17"/>
                  <a:gd name="T35" fmla="*/ 0 h 23"/>
                  <a:gd name="T36" fmla="*/ 6 w 17"/>
                  <a:gd name="T37" fmla="*/ 1 h 23"/>
                  <a:gd name="T38" fmla="*/ 6 w 17"/>
                  <a:gd name="T39" fmla="*/ 3 h 23"/>
                  <a:gd name="T40" fmla="*/ 4 w 17"/>
                  <a:gd name="T41" fmla="*/ 3 h 23"/>
                  <a:gd name="T42" fmla="*/ 2 w 17"/>
                  <a:gd name="T43" fmla="*/ 3 h 23"/>
                  <a:gd name="T44" fmla="*/ 0 w 17"/>
                  <a:gd name="T45" fmla="*/ 7 h 23"/>
                  <a:gd name="T46" fmla="*/ 0 w 17"/>
                  <a:gd name="T47" fmla="*/ 8 h 23"/>
                  <a:gd name="T48" fmla="*/ 0 w 17"/>
                  <a:gd name="T49" fmla="*/ 10 h 23"/>
                  <a:gd name="T50" fmla="*/ 0 w 17"/>
                  <a:gd name="T51" fmla="*/ 12 h 23"/>
                  <a:gd name="T52" fmla="*/ 0 w 17"/>
                  <a:gd name="T53" fmla="*/ 14 h 23"/>
                  <a:gd name="T54" fmla="*/ 0 w 17"/>
                  <a:gd name="T55" fmla="*/ 16 h 23"/>
                  <a:gd name="T56" fmla="*/ 0 w 17"/>
                  <a:gd name="T57" fmla="*/ 18 h 23"/>
                  <a:gd name="T58" fmla="*/ 0 w 17"/>
                  <a:gd name="T59" fmla="*/ 20 h 23"/>
                  <a:gd name="T60" fmla="*/ 2 w 17"/>
                  <a:gd name="T61" fmla="*/ 22 h 2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7"/>
                  <a:gd name="T94" fmla="*/ 0 h 23"/>
                  <a:gd name="T95" fmla="*/ 17 w 17"/>
                  <a:gd name="T96" fmla="*/ 23 h 2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7" h="23">
                    <a:moveTo>
                      <a:pt x="2" y="22"/>
                    </a:moveTo>
                    <a:lnTo>
                      <a:pt x="4" y="22"/>
                    </a:lnTo>
                    <a:lnTo>
                      <a:pt x="6" y="22"/>
                    </a:lnTo>
                    <a:lnTo>
                      <a:pt x="6" y="20"/>
                    </a:lnTo>
                    <a:lnTo>
                      <a:pt x="8" y="18"/>
                    </a:lnTo>
                    <a:lnTo>
                      <a:pt x="10" y="18"/>
                    </a:lnTo>
                    <a:lnTo>
                      <a:pt x="12" y="18"/>
                    </a:lnTo>
                    <a:lnTo>
                      <a:pt x="12" y="14"/>
                    </a:lnTo>
                    <a:lnTo>
                      <a:pt x="12" y="12"/>
                    </a:lnTo>
                    <a:lnTo>
                      <a:pt x="14" y="10"/>
                    </a:lnTo>
                    <a:lnTo>
                      <a:pt x="14" y="8"/>
                    </a:lnTo>
                    <a:lnTo>
                      <a:pt x="16" y="7"/>
                    </a:lnTo>
                    <a:lnTo>
                      <a:pt x="14" y="3"/>
                    </a:lnTo>
                    <a:lnTo>
                      <a:pt x="12" y="3"/>
                    </a:lnTo>
                    <a:lnTo>
                      <a:pt x="12" y="1"/>
                    </a:lnTo>
                    <a:lnTo>
                      <a:pt x="12" y="0"/>
                    </a:lnTo>
                    <a:lnTo>
                      <a:pt x="10" y="0"/>
                    </a:lnTo>
                    <a:lnTo>
                      <a:pt x="8" y="0"/>
                    </a:lnTo>
                    <a:lnTo>
                      <a:pt x="6" y="1"/>
                    </a:lnTo>
                    <a:lnTo>
                      <a:pt x="6" y="3"/>
                    </a:lnTo>
                    <a:lnTo>
                      <a:pt x="4" y="3"/>
                    </a:lnTo>
                    <a:lnTo>
                      <a:pt x="2" y="3"/>
                    </a:lnTo>
                    <a:lnTo>
                      <a:pt x="0" y="7"/>
                    </a:lnTo>
                    <a:lnTo>
                      <a:pt x="0" y="8"/>
                    </a:lnTo>
                    <a:lnTo>
                      <a:pt x="0" y="10"/>
                    </a:lnTo>
                    <a:lnTo>
                      <a:pt x="0" y="12"/>
                    </a:lnTo>
                    <a:lnTo>
                      <a:pt x="0" y="14"/>
                    </a:lnTo>
                    <a:lnTo>
                      <a:pt x="0" y="16"/>
                    </a:lnTo>
                    <a:lnTo>
                      <a:pt x="0" y="18"/>
                    </a:lnTo>
                    <a:lnTo>
                      <a:pt x="0" y="20"/>
                    </a:lnTo>
                    <a:lnTo>
                      <a:pt x="2" y="22"/>
                    </a:lnTo>
                  </a:path>
                </a:pathLst>
              </a:custGeom>
              <a:solidFill>
                <a:srgbClr val="0039F0"/>
              </a:solidFill>
              <a:ln w="9525" cap="rnd">
                <a:noFill/>
                <a:round/>
                <a:headEnd/>
                <a:tailEnd/>
              </a:ln>
            </p:spPr>
            <p:txBody>
              <a:bodyPr/>
              <a:lstStyle/>
              <a:p>
                <a:endParaRPr lang="zh-CN" altLang="en-US"/>
              </a:p>
            </p:txBody>
          </p:sp>
          <p:sp>
            <p:nvSpPr>
              <p:cNvPr id="72135" name="Freeform 3635"/>
              <p:cNvSpPr>
                <a:spLocks/>
              </p:cNvSpPr>
              <p:nvPr/>
            </p:nvSpPr>
            <p:spPr bwMode="auto">
              <a:xfrm>
                <a:off x="5074" y="1691"/>
                <a:ext cx="17" cy="17"/>
              </a:xfrm>
              <a:custGeom>
                <a:avLst/>
                <a:gdLst>
                  <a:gd name="T0" fmla="*/ 16 w 17"/>
                  <a:gd name="T1" fmla="*/ 4 h 17"/>
                  <a:gd name="T2" fmla="*/ 0 w 17"/>
                  <a:gd name="T3" fmla="*/ 5 h 17"/>
                  <a:gd name="T4" fmla="*/ 10 w 17"/>
                  <a:gd name="T5" fmla="*/ 16 h 17"/>
                  <a:gd name="T6" fmla="*/ 10 w 17"/>
                  <a:gd name="T7" fmla="*/ 0 h 17"/>
                  <a:gd name="T8" fmla="*/ 0 w 17"/>
                  <a:gd name="T9" fmla="*/ 16 h 17"/>
                  <a:gd name="T10" fmla="*/ 16 w 17"/>
                  <a:gd name="T11" fmla="*/ 4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4"/>
                    </a:moveTo>
                    <a:lnTo>
                      <a:pt x="0" y="5"/>
                    </a:lnTo>
                    <a:lnTo>
                      <a:pt x="10" y="16"/>
                    </a:lnTo>
                    <a:lnTo>
                      <a:pt x="10" y="0"/>
                    </a:lnTo>
                    <a:lnTo>
                      <a:pt x="0" y="16"/>
                    </a:lnTo>
                    <a:lnTo>
                      <a:pt x="16" y="4"/>
                    </a:lnTo>
                  </a:path>
                </a:pathLst>
              </a:custGeom>
              <a:solidFill>
                <a:srgbClr val="FFFFFF"/>
              </a:solidFill>
              <a:ln w="9525" cap="rnd">
                <a:noFill/>
                <a:round/>
                <a:headEnd/>
                <a:tailEnd/>
              </a:ln>
            </p:spPr>
            <p:txBody>
              <a:bodyPr/>
              <a:lstStyle/>
              <a:p>
                <a:endParaRPr lang="zh-CN" altLang="en-US"/>
              </a:p>
            </p:txBody>
          </p:sp>
          <p:sp>
            <p:nvSpPr>
              <p:cNvPr id="72136" name="Freeform 3636"/>
              <p:cNvSpPr>
                <a:spLocks/>
              </p:cNvSpPr>
              <p:nvPr/>
            </p:nvSpPr>
            <p:spPr bwMode="auto">
              <a:xfrm>
                <a:off x="5074" y="1691"/>
                <a:ext cx="17" cy="17"/>
              </a:xfrm>
              <a:custGeom>
                <a:avLst/>
                <a:gdLst>
                  <a:gd name="T0" fmla="*/ 16 w 17"/>
                  <a:gd name="T1" fmla="*/ 4 h 17"/>
                  <a:gd name="T2" fmla="*/ 0 w 17"/>
                  <a:gd name="T3" fmla="*/ 5 h 17"/>
                  <a:gd name="T4" fmla="*/ 10 w 17"/>
                  <a:gd name="T5" fmla="*/ 16 h 17"/>
                  <a:gd name="T6" fmla="*/ 10 w 17"/>
                  <a:gd name="T7" fmla="*/ 0 h 17"/>
                  <a:gd name="T8" fmla="*/ 0 w 17"/>
                  <a:gd name="T9" fmla="*/ 16 h 17"/>
                  <a:gd name="T10" fmla="*/ 16 w 17"/>
                  <a:gd name="T11" fmla="*/ 4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4"/>
                    </a:moveTo>
                    <a:lnTo>
                      <a:pt x="0" y="5"/>
                    </a:lnTo>
                    <a:lnTo>
                      <a:pt x="10" y="16"/>
                    </a:lnTo>
                    <a:lnTo>
                      <a:pt x="10" y="0"/>
                    </a:lnTo>
                    <a:lnTo>
                      <a:pt x="0" y="16"/>
                    </a:lnTo>
                    <a:lnTo>
                      <a:pt x="16" y="4"/>
                    </a:lnTo>
                  </a:path>
                </a:pathLst>
              </a:custGeom>
              <a:solidFill>
                <a:srgbClr val="FFFFFF"/>
              </a:solidFill>
              <a:ln w="9525" cap="rnd">
                <a:noFill/>
                <a:round/>
                <a:headEnd/>
                <a:tailEnd/>
              </a:ln>
            </p:spPr>
            <p:txBody>
              <a:bodyPr/>
              <a:lstStyle/>
              <a:p>
                <a:endParaRPr lang="zh-CN" altLang="en-US"/>
              </a:p>
            </p:txBody>
          </p:sp>
          <p:sp>
            <p:nvSpPr>
              <p:cNvPr id="72137" name="Line 3637"/>
              <p:cNvSpPr>
                <a:spLocks noChangeShapeType="1"/>
              </p:cNvSpPr>
              <p:nvPr/>
            </p:nvSpPr>
            <p:spPr bwMode="auto">
              <a:xfrm flipH="1">
                <a:off x="5097" y="1706"/>
                <a:ext cx="19" cy="11"/>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72138" name="Freeform 3638"/>
              <p:cNvSpPr>
                <a:spLocks/>
              </p:cNvSpPr>
              <p:nvPr/>
            </p:nvSpPr>
            <p:spPr bwMode="auto">
              <a:xfrm>
                <a:off x="5009" y="1571"/>
                <a:ext cx="140" cy="44"/>
              </a:xfrm>
              <a:custGeom>
                <a:avLst/>
                <a:gdLst>
                  <a:gd name="T0" fmla="*/ 67 w 140"/>
                  <a:gd name="T1" fmla="*/ 43 h 44"/>
                  <a:gd name="T2" fmla="*/ 59 w 140"/>
                  <a:gd name="T3" fmla="*/ 41 h 44"/>
                  <a:gd name="T4" fmla="*/ 53 w 140"/>
                  <a:gd name="T5" fmla="*/ 41 h 44"/>
                  <a:gd name="T6" fmla="*/ 46 w 140"/>
                  <a:gd name="T7" fmla="*/ 39 h 44"/>
                  <a:gd name="T8" fmla="*/ 37 w 140"/>
                  <a:gd name="T9" fmla="*/ 39 h 44"/>
                  <a:gd name="T10" fmla="*/ 31 w 140"/>
                  <a:gd name="T11" fmla="*/ 37 h 44"/>
                  <a:gd name="T12" fmla="*/ 23 w 140"/>
                  <a:gd name="T13" fmla="*/ 33 h 44"/>
                  <a:gd name="T14" fmla="*/ 16 w 140"/>
                  <a:gd name="T15" fmla="*/ 31 h 44"/>
                  <a:gd name="T16" fmla="*/ 14 w 140"/>
                  <a:gd name="T17" fmla="*/ 29 h 44"/>
                  <a:gd name="T18" fmla="*/ 10 w 140"/>
                  <a:gd name="T19" fmla="*/ 28 h 44"/>
                  <a:gd name="T20" fmla="*/ 6 w 140"/>
                  <a:gd name="T21" fmla="*/ 26 h 44"/>
                  <a:gd name="T22" fmla="*/ 1 w 140"/>
                  <a:gd name="T23" fmla="*/ 22 h 44"/>
                  <a:gd name="T24" fmla="*/ 1 w 140"/>
                  <a:gd name="T25" fmla="*/ 21 h 44"/>
                  <a:gd name="T26" fmla="*/ 0 w 140"/>
                  <a:gd name="T27" fmla="*/ 17 h 44"/>
                  <a:gd name="T28" fmla="*/ 0 w 140"/>
                  <a:gd name="T29" fmla="*/ 13 h 44"/>
                  <a:gd name="T30" fmla="*/ 1 w 140"/>
                  <a:gd name="T31" fmla="*/ 11 h 44"/>
                  <a:gd name="T32" fmla="*/ 4 w 140"/>
                  <a:gd name="T33" fmla="*/ 7 h 44"/>
                  <a:gd name="T34" fmla="*/ 8 w 140"/>
                  <a:gd name="T35" fmla="*/ 5 h 44"/>
                  <a:gd name="T36" fmla="*/ 12 w 140"/>
                  <a:gd name="T37" fmla="*/ 3 h 44"/>
                  <a:gd name="T38" fmla="*/ 16 w 140"/>
                  <a:gd name="T39" fmla="*/ 3 h 44"/>
                  <a:gd name="T40" fmla="*/ 22 w 140"/>
                  <a:gd name="T41" fmla="*/ 1 h 44"/>
                  <a:gd name="T42" fmla="*/ 25 w 140"/>
                  <a:gd name="T43" fmla="*/ 1 h 44"/>
                  <a:gd name="T44" fmla="*/ 33 w 140"/>
                  <a:gd name="T45" fmla="*/ 0 h 44"/>
                  <a:gd name="T46" fmla="*/ 41 w 140"/>
                  <a:gd name="T47" fmla="*/ 0 h 44"/>
                  <a:gd name="T48" fmla="*/ 48 w 140"/>
                  <a:gd name="T49" fmla="*/ 0 h 44"/>
                  <a:gd name="T50" fmla="*/ 53 w 140"/>
                  <a:gd name="T51" fmla="*/ 0 h 44"/>
                  <a:gd name="T52" fmla="*/ 59 w 140"/>
                  <a:gd name="T53" fmla="*/ 0 h 44"/>
                  <a:gd name="T54" fmla="*/ 67 w 140"/>
                  <a:gd name="T55" fmla="*/ 0 h 44"/>
                  <a:gd name="T56" fmla="*/ 78 w 140"/>
                  <a:gd name="T57" fmla="*/ 1 h 44"/>
                  <a:gd name="T58" fmla="*/ 86 w 140"/>
                  <a:gd name="T59" fmla="*/ 1 h 44"/>
                  <a:gd name="T60" fmla="*/ 92 w 140"/>
                  <a:gd name="T61" fmla="*/ 3 h 44"/>
                  <a:gd name="T62" fmla="*/ 99 w 140"/>
                  <a:gd name="T63" fmla="*/ 3 h 44"/>
                  <a:gd name="T64" fmla="*/ 106 w 140"/>
                  <a:gd name="T65" fmla="*/ 5 h 44"/>
                  <a:gd name="T66" fmla="*/ 112 w 140"/>
                  <a:gd name="T67" fmla="*/ 7 h 44"/>
                  <a:gd name="T68" fmla="*/ 119 w 140"/>
                  <a:gd name="T69" fmla="*/ 11 h 44"/>
                  <a:gd name="T70" fmla="*/ 123 w 140"/>
                  <a:gd name="T71" fmla="*/ 13 h 44"/>
                  <a:gd name="T72" fmla="*/ 129 w 140"/>
                  <a:gd name="T73" fmla="*/ 17 h 44"/>
                  <a:gd name="T74" fmla="*/ 133 w 140"/>
                  <a:gd name="T75" fmla="*/ 19 h 44"/>
                  <a:gd name="T76" fmla="*/ 137 w 140"/>
                  <a:gd name="T77" fmla="*/ 22 h 44"/>
                  <a:gd name="T78" fmla="*/ 139 w 140"/>
                  <a:gd name="T79" fmla="*/ 22 h 44"/>
                  <a:gd name="T80" fmla="*/ 139 w 140"/>
                  <a:gd name="T81" fmla="*/ 26 h 44"/>
                  <a:gd name="T82" fmla="*/ 139 w 140"/>
                  <a:gd name="T83" fmla="*/ 29 h 44"/>
                  <a:gd name="T84" fmla="*/ 137 w 140"/>
                  <a:gd name="T85" fmla="*/ 31 h 44"/>
                  <a:gd name="T86" fmla="*/ 131 w 140"/>
                  <a:gd name="T87" fmla="*/ 37 h 44"/>
                  <a:gd name="T88" fmla="*/ 129 w 140"/>
                  <a:gd name="T89" fmla="*/ 39 h 44"/>
                  <a:gd name="T90" fmla="*/ 127 w 140"/>
                  <a:gd name="T91" fmla="*/ 39 h 44"/>
                  <a:gd name="T92" fmla="*/ 121 w 140"/>
                  <a:gd name="T93" fmla="*/ 39 h 44"/>
                  <a:gd name="T94" fmla="*/ 117 w 140"/>
                  <a:gd name="T95" fmla="*/ 41 h 44"/>
                  <a:gd name="T96" fmla="*/ 110 w 140"/>
                  <a:gd name="T97" fmla="*/ 43 h 44"/>
                  <a:gd name="T98" fmla="*/ 101 w 140"/>
                  <a:gd name="T99" fmla="*/ 43 h 44"/>
                  <a:gd name="T100" fmla="*/ 97 w 140"/>
                  <a:gd name="T101" fmla="*/ 43 h 44"/>
                  <a:gd name="T102" fmla="*/ 95 w 140"/>
                  <a:gd name="T103" fmla="*/ 43 h 44"/>
                  <a:gd name="T104" fmla="*/ 90 w 140"/>
                  <a:gd name="T105" fmla="*/ 43 h 44"/>
                  <a:gd name="T106" fmla="*/ 84 w 140"/>
                  <a:gd name="T107" fmla="*/ 43 h 44"/>
                  <a:gd name="T108" fmla="*/ 80 w 140"/>
                  <a:gd name="T109" fmla="*/ 43 h 44"/>
                  <a:gd name="T110" fmla="*/ 78 w 140"/>
                  <a:gd name="T111" fmla="*/ 43 h 44"/>
                  <a:gd name="T112" fmla="*/ 70 w 140"/>
                  <a:gd name="T113" fmla="*/ 43 h 44"/>
                  <a:gd name="T114" fmla="*/ 67 w 140"/>
                  <a:gd name="T115" fmla="*/ 43 h 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0"/>
                  <a:gd name="T175" fmla="*/ 0 h 44"/>
                  <a:gd name="T176" fmla="*/ 140 w 140"/>
                  <a:gd name="T177" fmla="*/ 44 h 4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0" h="44">
                    <a:moveTo>
                      <a:pt x="67" y="43"/>
                    </a:moveTo>
                    <a:lnTo>
                      <a:pt x="59" y="41"/>
                    </a:lnTo>
                    <a:lnTo>
                      <a:pt x="53" y="41"/>
                    </a:lnTo>
                    <a:lnTo>
                      <a:pt x="46" y="39"/>
                    </a:lnTo>
                    <a:lnTo>
                      <a:pt x="37" y="39"/>
                    </a:lnTo>
                    <a:lnTo>
                      <a:pt x="31" y="37"/>
                    </a:lnTo>
                    <a:lnTo>
                      <a:pt x="23" y="33"/>
                    </a:lnTo>
                    <a:lnTo>
                      <a:pt x="16" y="31"/>
                    </a:lnTo>
                    <a:lnTo>
                      <a:pt x="14" y="29"/>
                    </a:lnTo>
                    <a:lnTo>
                      <a:pt x="10" y="28"/>
                    </a:lnTo>
                    <a:lnTo>
                      <a:pt x="6" y="26"/>
                    </a:lnTo>
                    <a:lnTo>
                      <a:pt x="1" y="22"/>
                    </a:lnTo>
                    <a:lnTo>
                      <a:pt x="1" y="21"/>
                    </a:lnTo>
                    <a:lnTo>
                      <a:pt x="0" y="17"/>
                    </a:lnTo>
                    <a:lnTo>
                      <a:pt x="0" y="13"/>
                    </a:lnTo>
                    <a:lnTo>
                      <a:pt x="1" y="11"/>
                    </a:lnTo>
                    <a:lnTo>
                      <a:pt x="4" y="7"/>
                    </a:lnTo>
                    <a:lnTo>
                      <a:pt x="8" y="5"/>
                    </a:lnTo>
                    <a:lnTo>
                      <a:pt x="12" y="3"/>
                    </a:lnTo>
                    <a:lnTo>
                      <a:pt x="16" y="3"/>
                    </a:lnTo>
                    <a:lnTo>
                      <a:pt x="22" y="1"/>
                    </a:lnTo>
                    <a:lnTo>
                      <a:pt x="25" y="1"/>
                    </a:lnTo>
                    <a:lnTo>
                      <a:pt x="33" y="0"/>
                    </a:lnTo>
                    <a:lnTo>
                      <a:pt x="41" y="0"/>
                    </a:lnTo>
                    <a:lnTo>
                      <a:pt x="48" y="0"/>
                    </a:lnTo>
                    <a:lnTo>
                      <a:pt x="53" y="0"/>
                    </a:lnTo>
                    <a:lnTo>
                      <a:pt x="59" y="0"/>
                    </a:lnTo>
                    <a:lnTo>
                      <a:pt x="67" y="0"/>
                    </a:lnTo>
                    <a:lnTo>
                      <a:pt x="78" y="1"/>
                    </a:lnTo>
                    <a:lnTo>
                      <a:pt x="86" y="1"/>
                    </a:lnTo>
                    <a:lnTo>
                      <a:pt x="92" y="3"/>
                    </a:lnTo>
                    <a:lnTo>
                      <a:pt x="99" y="3"/>
                    </a:lnTo>
                    <a:lnTo>
                      <a:pt x="106" y="5"/>
                    </a:lnTo>
                    <a:lnTo>
                      <a:pt x="112" y="7"/>
                    </a:lnTo>
                    <a:lnTo>
                      <a:pt x="119" y="11"/>
                    </a:lnTo>
                    <a:lnTo>
                      <a:pt x="123" y="13"/>
                    </a:lnTo>
                    <a:lnTo>
                      <a:pt x="129" y="17"/>
                    </a:lnTo>
                    <a:lnTo>
                      <a:pt x="133" y="19"/>
                    </a:lnTo>
                    <a:lnTo>
                      <a:pt x="137" y="22"/>
                    </a:lnTo>
                    <a:lnTo>
                      <a:pt x="139" y="22"/>
                    </a:lnTo>
                    <a:lnTo>
                      <a:pt x="139" y="26"/>
                    </a:lnTo>
                    <a:lnTo>
                      <a:pt x="139" y="29"/>
                    </a:lnTo>
                    <a:lnTo>
                      <a:pt x="137" y="31"/>
                    </a:lnTo>
                    <a:lnTo>
                      <a:pt x="131" y="37"/>
                    </a:lnTo>
                    <a:lnTo>
                      <a:pt x="129" y="39"/>
                    </a:lnTo>
                    <a:lnTo>
                      <a:pt x="127" y="39"/>
                    </a:lnTo>
                    <a:lnTo>
                      <a:pt x="121" y="39"/>
                    </a:lnTo>
                    <a:lnTo>
                      <a:pt x="117" y="41"/>
                    </a:lnTo>
                    <a:lnTo>
                      <a:pt x="110" y="43"/>
                    </a:lnTo>
                    <a:lnTo>
                      <a:pt x="101" y="43"/>
                    </a:lnTo>
                    <a:lnTo>
                      <a:pt x="97" y="43"/>
                    </a:lnTo>
                    <a:lnTo>
                      <a:pt x="95" y="43"/>
                    </a:lnTo>
                    <a:lnTo>
                      <a:pt x="90" y="43"/>
                    </a:lnTo>
                    <a:lnTo>
                      <a:pt x="84" y="43"/>
                    </a:lnTo>
                    <a:lnTo>
                      <a:pt x="80" y="43"/>
                    </a:lnTo>
                    <a:lnTo>
                      <a:pt x="78" y="43"/>
                    </a:lnTo>
                    <a:lnTo>
                      <a:pt x="70" y="43"/>
                    </a:lnTo>
                    <a:lnTo>
                      <a:pt x="67" y="43"/>
                    </a:lnTo>
                  </a:path>
                </a:pathLst>
              </a:custGeom>
              <a:solidFill>
                <a:srgbClr val="FFFFCC"/>
              </a:solidFill>
              <a:ln w="9525" cap="rnd">
                <a:noFill/>
                <a:round/>
                <a:headEnd/>
                <a:tailEnd/>
              </a:ln>
            </p:spPr>
            <p:txBody>
              <a:bodyPr/>
              <a:lstStyle/>
              <a:p>
                <a:endParaRPr lang="zh-CN" altLang="en-US"/>
              </a:p>
            </p:txBody>
          </p:sp>
          <p:sp>
            <p:nvSpPr>
              <p:cNvPr id="72139" name="Freeform 3639"/>
              <p:cNvSpPr>
                <a:spLocks/>
              </p:cNvSpPr>
              <p:nvPr/>
            </p:nvSpPr>
            <p:spPr bwMode="auto">
              <a:xfrm>
                <a:off x="5009" y="1571"/>
                <a:ext cx="146" cy="50"/>
              </a:xfrm>
              <a:custGeom>
                <a:avLst/>
                <a:gdLst>
                  <a:gd name="T0" fmla="*/ 71 w 146"/>
                  <a:gd name="T1" fmla="*/ 49 h 50"/>
                  <a:gd name="T2" fmla="*/ 63 w 146"/>
                  <a:gd name="T3" fmla="*/ 47 h 50"/>
                  <a:gd name="T4" fmla="*/ 55 w 146"/>
                  <a:gd name="T5" fmla="*/ 47 h 50"/>
                  <a:gd name="T6" fmla="*/ 48 w 146"/>
                  <a:gd name="T7" fmla="*/ 45 h 50"/>
                  <a:gd name="T8" fmla="*/ 39 w 146"/>
                  <a:gd name="T9" fmla="*/ 43 h 50"/>
                  <a:gd name="T10" fmla="*/ 31 w 146"/>
                  <a:gd name="T11" fmla="*/ 41 h 50"/>
                  <a:gd name="T12" fmla="*/ 25 w 146"/>
                  <a:gd name="T13" fmla="*/ 37 h 50"/>
                  <a:gd name="T14" fmla="*/ 18 w 146"/>
                  <a:gd name="T15" fmla="*/ 35 h 50"/>
                  <a:gd name="T16" fmla="*/ 14 w 146"/>
                  <a:gd name="T17" fmla="*/ 33 h 50"/>
                  <a:gd name="T18" fmla="*/ 10 w 146"/>
                  <a:gd name="T19" fmla="*/ 31 h 50"/>
                  <a:gd name="T20" fmla="*/ 6 w 146"/>
                  <a:gd name="T21" fmla="*/ 29 h 50"/>
                  <a:gd name="T22" fmla="*/ 1 w 146"/>
                  <a:gd name="T23" fmla="*/ 26 h 50"/>
                  <a:gd name="T24" fmla="*/ 1 w 146"/>
                  <a:gd name="T25" fmla="*/ 23 h 50"/>
                  <a:gd name="T26" fmla="*/ 0 w 146"/>
                  <a:gd name="T27" fmla="*/ 19 h 50"/>
                  <a:gd name="T28" fmla="*/ 0 w 146"/>
                  <a:gd name="T29" fmla="*/ 15 h 50"/>
                  <a:gd name="T30" fmla="*/ 1 w 146"/>
                  <a:gd name="T31" fmla="*/ 13 h 50"/>
                  <a:gd name="T32" fmla="*/ 4 w 146"/>
                  <a:gd name="T33" fmla="*/ 9 h 50"/>
                  <a:gd name="T34" fmla="*/ 8 w 146"/>
                  <a:gd name="T35" fmla="*/ 7 h 50"/>
                  <a:gd name="T36" fmla="*/ 12 w 146"/>
                  <a:gd name="T37" fmla="*/ 5 h 50"/>
                  <a:gd name="T38" fmla="*/ 18 w 146"/>
                  <a:gd name="T39" fmla="*/ 3 h 50"/>
                  <a:gd name="T40" fmla="*/ 24 w 146"/>
                  <a:gd name="T41" fmla="*/ 1 h 50"/>
                  <a:gd name="T42" fmla="*/ 27 w 146"/>
                  <a:gd name="T43" fmla="*/ 1 h 50"/>
                  <a:gd name="T44" fmla="*/ 33 w 146"/>
                  <a:gd name="T45" fmla="*/ 0 h 50"/>
                  <a:gd name="T46" fmla="*/ 43 w 146"/>
                  <a:gd name="T47" fmla="*/ 0 h 50"/>
                  <a:gd name="T48" fmla="*/ 50 w 146"/>
                  <a:gd name="T49" fmla="*/ 0 h 50"/>
                  <a:gd name="T50" fmla="*/ 55 w 146"/>
                  <a:gd name="T51" fmla="*/ 0 h 50"/>
                  <a:gd name="T52" fmla="*/ 63 w 146"/>
                  <a:gd name="T53" fmla="*/ 0 h 50"/>
                  <a:gd name="T54" fmla="*/ 71 w 146"/>
                  <a:gd name="T55" fmla="*/ 0 h 50"/>
                  <a:gd name="T56" fmla="*/ 82 w 146"/>
                  <a:gd name="T57" fmla="*/ 1 h 50"/>
                  <a:gd name="T58" fmla="*/ 90 w 146"/>
                  <a:gd name="T59" fmla="*/ 1 h 50"/>
                  <a:gd name="T60" fmla="*/ 96 w 146"/>
                  <a:gd name="T61" fmla="*/ 3 h 50"/>
                  <a:gd name="T62" fmla="*/ 103 w 146"/>
                  <a:gd name="T63" fmla="*/ 5 h 50"/>
                  <a:gd name="T64" fmla="*/ 112 w 146"/>
                  <a:gd name="T65" fmla="*/ 7 h 50"/>
                  <a:gd name="T66" fmla="*/ 116 w 146"/>
                  <a:gd name="T67" fmla="*/ 9 h 50"/>
                  <a:gd name="T68" fmla="*/ 123 w 146"/>
                  <a:gd name="T69" fmla="*/ 13 h 50"/>
                  <a:gd name="T70" fmla="*/ 129 w 146"/>
                  <a:gd name="T71" fmla="*/ 15 h 50"/>
                  <a:gd name="T72" fmla="*/ 135 w 146"/>
                  <a:gd name="T73" fmla="*/ 19 h 50"/>
                  <a:gd name="T74" fmla="*/ 139 w 146"/>
                  <a:gd name="T75" fmla="*/ 21 h 50"/>
                  <a:gd name="T76" fmla="*/ 143 w 146"/>
                  <a:gd name="T77" fmla="*/ 24 h 50"/>
                  <a:gd name="T78" fmla="*/ 145 w 146"/>
                  <a:gd name="T79" fmla="*/ 26 h 50"/>
                  <a:gd name="T80" fmla="*/ 145 w 146"/>
                  <a:gd name="T81" fmla="*/ 29 h 50"/>
                  <a:gd name="T82" fmla="*/ 145 w 146"/>
                  <a:gd name="T83" fmla="*/ 33 h 50"/>
                  <a:gd name="T84" fmla="*/ 143 w 146"/>
                  <a:gd name="T85" fmla="*/ 35 h 50"/>
                  <a:gd name="T86" fmla="*/ 137 w 146"/>
                  <a:gd name="T87" fmla="*/ 41 h 50"/>
                  <a:gd name="T88" fmla="*/ 135 w 146"/>
                  <a:gd name="T89" fmla="*/ 43 h 50"/>
                  <a:gd name="T90" fmla="*/ 133 w 146"/>
                  <a:gd name="T91" fmla="*/ 43 h 50"/>
                  <a:gd name="T92" fmla="*/ 127 w 146"/>
                  <a:gd name="T93" fmla="*/ 45 h 50"/>
                  <a:gd name="T94" fmla="*/ 121 w 146"/>
                  <a:gd name="T95" fmla="*/ 47 h 50"/>
                  <a:gd name="T96" fmla="*/ 114 w 146"/>
                  <a:gd name="T97" fmla="*/ 49 h 50"/>
                  <a:gd name="T98" fmla="*/ 105 w 146"/>
                  <a:gd name="T99" fmla="*/ 49 h 50"/>
                  <a:gd name="T100" fmla="*/ 101 w 146"/>
                  <a:gd name="T101" fmla="*/ 49 h 50"/>
                  <a:gd name="T102" fmla="*/ 99 w 146"/>
                  <a:gd name="T103" fmla="*/ 49 h 50"/>
                  <a:gd name="T104" fmla="*/ 94 w 146"/>
                  <a:gd name="T105" fmla="*/ 49 h 50"/>
                  <a:gd name="T106" fmla="*/ 88 w 146"/>
                  <a:gd name="T107" fmla="*/ 49 h 50"/>
                  <a:gd name="T108" fmla="*/ 84 w 146"/>
                  <a:gd name="T109" fmla="*/ 49 h 50"/>
                  <a:gd name="T110" fmla="*/ 82 w 146"/>
                  <a:gd name="T111" fmla="*/ 49 h 50"/>
                  <a:gd name="T112" fmla="*/ 72 w 146"/>
                  <a:gd name="T113" fmla="*/ 49 h 50"/>
                  <a:gd name="T114" fmla="*/ 71 w 146"/>
                  <a:gd name="T115" fmla="*/ 49 h 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6"/>
                  <a:gd name="T175" fmla="*/ 0 h 50"/>
                  <a:gd name="T176" fmla="*/ 146 w 146"/>
                  <a:gd name="T177" fmla="*/ 50 h 5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6" h="50">
                    <a:moveTo>
                      <a:pt x="71" y="49"/>
                    </a:moveTo>
                    <a:lnTo>
                      <a:pt x="63" y="47"/>
                    </a:lnTo>
                    <a:lnTo>
                      <a:pt x="55" y="47"/>
                    </a:lnTo>
                    <a:lnTo>
                      <a:pt x="48" y="45"/>
                    </a:lnTo>
                    <a:lnTo>
                      <a:pt x="39" y="43"/>
                    </a:lnTo>
                    <a:lnTo>
                      <a:pt x="31" y="41"/>
                    </a:lnTo>
                    <a:lnTo>
                      <a:pt x="25" y="37"/>
                    </a:lnTo>
                    <a:lnTo>
                      <a:pt x="18" y="35"/>
                    </a:lnTo>
                    <a:lnTo>
                      <a:pt x="14" y="33"/>
                    </a:lnTo>
                    <a:lnTo>
                      <a:pt x="10" y="31"/>
                    </a:lnTo>
                    <a:lnTo>
                      <a:pt x="6" y="29"/>
                    </a:lnTo>
                    <a:lnTo>
                      <a:pt x="1" y="26"/>
                    </a:lnTo>
                    <a:lnTo>
                      <a:pt x="1" y="23"/>
                    </a:lnTo>
                    <a:lnTo>
                      <a:pt x="0" y="19"/>
                    </a:lnTo>
                    <a:lnTo>
                      <a:pt x="0" y="15"/>
                    </a:lnTo>
                    <a:lnTo>
                      <a:pt x="1" y="13"/>
                    </a:lnTo>
                    <a:lnTo>
                      <a:pt x="4" y="9"/>
                    </a:lnTo>
                    <a:lnTo>
                      <a:pt x="8" y="7"/>
                    </a:lnTo>
                    <a:lnTo>
                      <a:pt x="12" y="5"/>
                    </a:lnTo>
                    <a:lnTo>
                      <a:pt x="18" y="3"/>
                    </a:lnTo>
                    <a:lnTo>
                      <a:pt x="24" y="1"/>
                    </a:lnTo>
                    <a:lnTo>
                      <a:pt x="27" y="1"/>
                    </a:lnTo>
                    <a:lnTo>
                      <a:pt x="33" y="0"/>
                    </a:lnTo>
                    <a:lnTo>
                      <a:pt x="43" y="0"/>
                    </a:lnTo>
                    <a:lnTo>
                      <a:pt x="50" y="0"/>
                    </a:lnTo>
                    <a:lnTo>
                      <a:pt x="55" y="0"/>
                    </a:lnTo>
                    <a:lnTo>
                      <a:pt x="63" y="0"/>
                    </a:lnTo>
                    <a:lnTo>
                      <a:pt x="71" y="0"/>
                    </a:lnTo>
                    <a:lnTo>
                      <a:pt x="82" y="1"/>
                    </a:lnTo>
                    <a:lnTo>
                      <a:pt x="90" y="1"/>
                    </a:lnTo>
                    <a:lnTo>
                      <a:pt x="96" y="3"/>
                    </a:lnTo>
                    <a:lnTo>
                      <a:pt x="103" y="5"/>
                    </a:lnTo>
                    <a:lnTo>
                      <a:pt x="112" y="7"/>
                    </a:lnTo>
                    <a:lnTo>
                      <a:pt x="116" y="9"/>
                    </a:lnTo>
                    <a:lnTo>
                      <a:pt x="123" y="13"/>
                    </a:lnTo>
                    <a:lnTo>
                      <a:pt x="129" y="15"/>
                    </a:lnTo>
                    <a:lnTo>
                      <a:pt x="135" y="19"/>
                    </a:lnTo>
                    <a:lnTo>
                      <a:pt x="139" y="21"/>
                    </a:lnTo>
                    <a:lnTo>
                      <a:pt x="143" y="24"/>
                    </a:lnTo>
                    <a:lnTo>
                      <a:pt x="145" y="26"/>
                    </a:lnTo>
                    <a:lnTo>
                      <a:pt x="145" y="29"/>
                    </a:lnTo>
                    <a:lnTo>
                      <a:pt x="145" y="33"/>
                    </a:lnTo>
                    <a:lnTo>
                      <a:pt x="143" y="35"/>
                    </a:lnTo>
                    <a:lnTo>
                      <a:pt x="137" y="41"/>
                    </a:lnTo>
                    <a:lnTo>
                      <a:pt x="135" y="43"/>
                    </a:lnTo>
                    <a:lnTo>
                      <a:pt x="133" y="43"/>
                    </a:lnTo>
                    <a:lnTo>
                      <a:pt x="127" y="45"/>
                    </a:lnTo>
                    <a:lnTo>
                      <a:pt x="121" y="47"/>
                    </a:lnTo>
                    <a:lnTo>
                      <a:pt x="114" y="49"/>
                    </a:lnTo>
                    <a:lnTo>
                      <a:pt x="105" y="49"/>
                    </a:lnTo>
                    <a:lnTo>
                      <a:pt x="101" y="49"/>
                    </a:lnTo>
                    <a:lnTo>
                      <a:pt x="99" y="49"/>
                    </a:lnTo>
                    <a:lnTo>
                      <a:pt x="94" y="49"/>
                    </a:lnTo>
                    <a:lnTo>
                      <a:pt x="88" y="49"/>
                    </a:lnTo>
                    <a:lnTo>
                      <a:pt x="84" y="49"/>
                    </a:lnTo>
                    <a:lnTo>
                      <a:pt x="82" y="49"/>
                    </a:lnTo>
                    <a:lnTo>
                      <a:pt x="72" y="49"/>
                    </a:lnTo>
                    <a:lnTo>
                      <a:pt x="71" y="49"/>
                    </a:lnTo>
                  </a:path>
                </a:pathLst>
              </a:custGeom>
              <a:solidFill>
                <a:srgbClr val="969696"/>
              </a:solidFill>
              <a:ln w="12700" cap="rnd">
                <a:solidFill>
                  <a:srgbClr val="000000"/>
                </a:solidFill>
                <a:round/>
                <a:headEnd/>
                <a:tailEnd/>
              </a:ln>
            </p:spPr>
            <p:txBody>
              <a:bodyPr/>
              <a:lstStyle/>
              <a:p>
                <a:endParaRPr lang="zh-CN" altLang="en-US"/>
              </a:p>
            </p:txBody>
          </p:sp>
          <p:sp>
            <p:nvSpPr>
              <p:cNvPr id="72140" name="Freeform 3640"/>
              <p:cNvSpPr>
                <a:spLocks/>
              </p:cNvSpPr>
              <p:nvPr/>
            </p:nvSpPr>
            <p:spPr bwMode="auto">
              <a:xfrm>
                <a:off x="5048" y="1581"/>
                <a:ext cx="90" cy="18"/>
              </a:xfrm>
              <a:custGeom>
                <a:avLst/>
                <a:gdLst>
                  <a:gd name="T0" fmla="*/ 35 w 90"/>
                  <a:gd name="T1" fmla="*/ 1 h 18"/>
                  <a:gd name="T2" fmla="*/ 37 w 90"/>
                  <a:gd name="T3" fmla="*/ 1 h 18"/>
                  <a:gd name="T4" fmla="*/ 39 w 90"/>
                  <a:gd name="T5" fmla="*/ 1 h 18"/>
                  <a:gd name="T6" fmla="*/ 43 w 90"/>
                  <a:gd name="T7" fmla="*/ 1 h 18"/>
                  <a:gd name="T8" fmla="*/ 47 w 90"/>
                  <a:gd name="T9" fmla="*/ 1 h 18"/>
                  <a:gd name="T10" fmla="*/ 51 w 90"/>
                  <a:gd name="T11" fmla="*/ 3 h 18"/>
                  <a:gd name="T12" fmla="*/ 55 w 90"/>
                  <a:gd name="T13" fmla="*/ 3 h 18"/>
                  <a:gd name="T14" fmla="*/ 60 w 90"/>
                  <a:gd name="T15" fmla="*/ 3 h 18"/>
                  <a:gd name="T16" fmla="*/ 66 w 90"/>
                  <a:gd name="T17" fmla="*/ 3 h 18"/>
                  <a:gd name="T18" fmla="*/ 67 w 90"/>
                  <a:gd name="T19" fmla="*/ 5 h 18"/>
                  <a:gd name="T20" fmla="*/ 73 w 90"/>
                  <a:gd name="T21" fmla="*/ 7 h 18"/>
                  <a:gd name="T22" fmla="*/ 77 w 90"/>
                  <a:gd name="T23" fmla="*/ 9 h 18"/>
                  <a:gd name="T24" fmla="*/ 81 w 90"/>
                  <a:gd name="T25" fmla="*/ 9 h 18"/>
                  <a:gd name="T26" fmla="*/ 83 w 90"/>
                  <a:gd name="T27" fmla="*/ 11 h 18"/>
                  <a:gd name="T28" fmla="*/ 87 w 90"/>
                  <a:gd name="T29" fmla="*/ 13 h 18"/>
                  <a:gd name="T30" fmla="*/ 89 w 90"/>
                  <a:gd name="T31" fmla="*/ 13 h 18"/>
                  <a:gd name="T32" fmla="*/ 83 w 90"/>
                  <a:gd name="T33" fmla="*/ 17 h 18"/>
                  <a:gd name="T34" fmla="*/ 83 w 90"/>
                  <a:gd name="T35" fmla="*/ 15 h 18"/>
                  <a:gd name="T36" fmla="*/ 81 w 90"/>
                  <a:gd name="T37" fmla="*/ 13 h 18"/>
                  <a:gd name="T38" fmla="*/ 79 w 90"/>
                  <a:gd name="T39" fmla="*/ 13 h 18"/>
                  <a:gd name="T40" fmla="*/ 77 w 90"/>
                  <a:gd name="T41" fmla="*/ 13 h 18"/>
                  <a:gd name="T42" fmla="*/ 75 w 90"/>
                  <a:gd name="T43" fmla="*/ 13 h 18"/>
                  <a:gd name="T44" fmla="*/ 71 w 90"/>
                  <a:gd name="T45" fmla="*/ 11 h 18"/>
                  <a:gd name="T46" fmla="*/ 69 w 90"/>
                  <a:gd name="T47" fmla="*/ 11 h 18"/>
                  <a:gd name="T48" fmla="*/ 66 w 90"/>
                  <a:gd name="T49" fmla="*/ 9 h 18"/>
                  <a:gd name="T50" fmla="*/ 62 w 90"/>
                  <a:gd name="T51" fmla="*/ 9 h 18"/>
                  <a:gd name="T52" fmla="*/ 59 w 90"/>
                  <a:gd name="T53" fmla="*/ 9 h 18"/>
                  <a:gd name="T54" fmla="*/ 55 w 90"/>
                  <a:gd name="T55" fmla="*/ 7 h 18"/>
                  <a:gd name="T56" fmla="*/ 51 w 90"/>
                  <a:gd name="T57" fmla="*/ 7 h 18"/>
                  <a:gd name="T58" fmla="*/ 51 w 90"/>
                  <a:gd name="T59" fmla="*/ 5 h 18"/>
                  <a:gd name="T60" fmla="*/ 45 w 90"/>
                  <a:gd name="T61" fmla="*/ 5 h 18"/>
                  <a:gd name="T62" fmla="*/ 41 w 90"/>
                  <a:gd name="T63" fmla="*/ 3 h 18"/>
                  <a:gd name="T64" fmla="*/ 39 w 90"/>
                  <a:gd name="T65" fmla="*/ 3 h 18"/>
                  <a:gd name="T66" fmla="*/ 35 w 90"/>
                  <a:gd name="T67" fmla="*/ 3 h 18"/>
                  <a:gd name="T68" fmla="*/ 31 w 90"/>
                  <a:gd name="T69" fmla="*/ 3 h 18"/>
                  <a:gd name="T70" fmla="*/ 28 w 90"/>
                  <a:gd name="T71" fmla="*/ 3 h 18"/>
                  <a:gd name="T72" fmla="*/ 26 w 90"/>
                  <a:gd name="T73" fmla="*/ 3 h 18"/>
                  <a:gd name="T74" fmla="*/ 22 w 90"/>
                  <a:gd name="T75" fmla="*/ 1 h 18"/>
                  <a:gd name="T76" fmla="*/ 18 w 90"/>
                  <a:gd name="T77" fmla="*/ 1 h 18"/>
                  <a:gd name="T78" fmla="*/ 16 w 90"/>
                  <a:gd name="T79" fmla="*/ 1 h 18"/>
                  <a:gd name="T80" fmla="*/ 13 w 90"/>
                  <a:gd name="T81" fmla="*/ 1 h 18"/>
                  <a:gd name="T82" fmla="*/ 9 w 90"/>
                  <a:gd name="T83" fmla="*/ 1 h 18"/>
                  <a:gd name="T84" fmla="*/ 7 w 90"/>
                  <a:gd name="T85" fmla="*/ 1 h 18"/>
                  <a:gd name="T86" fmla="*/ 3 w 90"/>
                  <a:gd name="T87" fmla="*/ 0 h 18"/>
                  <a:gd name="T88" fmla="*/ 1 w 90"/>
                  <a:gd name="T89" fmla="*/ 0 h 18"/>
                  <a:gd name="T90" fmla="*/ 0 w 90"/>
                  <a:gd name="T91" fmla="*/ 0 h 18"/>
                  <a:gd name="T92" fmla="*/ 35 w 90"/>
                  <a:gd name="T93" fmla="*/ 1 h 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0"/>
                  <a:gd name="T142" fmla="*/ 0 h 18"/>
                  <a:gd name="T143" fmla="*/ 90 w 90"/>
                  <a:gd name="T144" fmla="*/ 18 h 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0" h="18">
                    <a:moveTo>
                      <a:pt x="35" y="1"/>
                    </a:moveTo>
                    <a:lnTo>
                      <a:pt x="37" y="1"/>
                    </a:lnTo>
                    <a:lnTo>
                      <a:pt x="39" y="1"/>
                    </a:lnTo>
                    <a:lnTo>
                      <a:pt x="43" y="1"/>
                    </a:lnTo>
                    <a:lnTo>
                      <a:pt x="47" y="1"/>
                    </a:lnTo>
                    <a:lnTo>
                      <a:pt x="51" y="3"/>
                    </a:lnTo>
                    <a:lnTo>
                      <a:pt x="55" y="3"/>
                    </a:lnTo>
                    <a:lnTo>
                      <a:pt x="60" y="3"/>
                    </a:lnTo>
                    <a:lnTo>
                      <a:pt x="66" y="3"/>
                    </a:lnTo>
                    <a:lnTo>
                      <a:pt x="67" y="5"/>
                    </a:lnTo>
                    <a:lnTo>
                      <a:pt x="73" y="7"/>
                    </a:lnTo>
                    <a:lnTo>
                      <a:pt x="77" y="9"/>
                    </a:lnTo>
                    <a:lnTo>
                      <a:pt x="81" y="9"/>
                    </a:lnTo>
                    <a:lnTo>
                      <a:pt x="83" y="11"/>
                    </a:lnTo>
                    <a:lnTo>
                      <a:pt x="87" y="13"/>
                    </a:lnTo>
                    <a:lnTo>
                      <a:pt x="89" y="13"/>
                    </a:lnTo>
                    <a:lnTo>
                      <a:pt x="83" y="17"/>
                    </a:lnTo>
                    <a:lnTo>
                      <a:pt x="83" y="15"/>
                    </a:lnTo>
                    <a:lnTo>
                      <a:pt x="81" y="13"/>
                    </a:lnTo>
                    <a:lnTo>
                      <a:pt x="79" y="13"/>
                    </a:lnTo>
                    <a:lnTo>
                      <a:pt x="77" y="13"/>
                    </a:lnTo>
                    <a:lnTo>
                      <a:pt x="75" y="13"/>
                    </a:lnTo>
                    <a:lnTo>
                      <a:pt x="71" y="11"/>
                    </a:lnTo>
                    <a:lnTo>
                      <a:pt x="69" y="11"/>
                    </a:lnTo>
                    <a:lnTo>
                      <a:pt x="66" y="9"/>
                    </a:lnTo>
                    <a:lnTo>
                      <a:pt x="62" y="9"/>
                    </a:lnTo>
                    <a:lnTo>
                      <a:pt x="59" y="9"/>
                    </a:lnTo>
                    <a:lnTo>
                      <a:pt x="55" y="7"/>
                    </a:lnTo>
                    <a:lnTo>
                      <a:pt x="51" y="7"/>
                    </a:lnTo>
                    <a:lnTo>
                      <a:pt x="51" y="5"/>
                    </a:lnTo>
                    <a:lnTo>
                      <a:pt x="45" y="5"/>
                    </a:lnTo>
                    <a:lnTo>
                      <a:pt x="41" y="3"/>
                    </a:lnTo>
                    <a:lnTo>
                      <a:pt x="39" y="3"/>
                    </a:lnTo>
                    <a:lnTo>
                      <a:pt x="35" y="3"/>
                    </a:lnTo>
                    <a:lnTo>
                      <a:pt x="31" y="3"/>
                    </a:lnTo>
                    <a:lnTo>
                      <a:pt x="28" y="3"/>
                    </a:lnTo>
                    <a:lnTo>
                      <a:pt x="26" y="3"/>
                    </a:lnTo>
                    <a:lnTo>
                      <a:pt x="22" y="1"/>
                    </a:lnTo>
                    <a:lnTo>
                      <a:pt x="18" y="1"/>
                    </a:lnTo>
                    <a:lnTo>
                      <a:pt x="16" y="1"/>
                    </a:lnTo>
                    <a:lnTo>
                      <a:pt x="13" y="1"/>
                    </a:lnTo>
                    <a:lnTo>
                      <a:pt x="9" y="1"/>
                    </a:lnTo>
                    <a:lnTo>
                      <a:pt x="7" y="1"/>
                    </a:lnTo>
                    <a:lnTo>
                      <a:pt x="3" y="0"/>
                    </a:lnTo>
                    <a:lnTo>
                      <a:pt x="1" y="0"/>
                    </a:lnTo>
                    <a:lnTo>
                      <a:pt x="0" y="0"/>
                    </a:lnTo>
                    <a:lnTo>
                      <a:pt x="35" y="1"/>
                    </a:lnTo>
                  </a:path>
                </a:pathLst>
              </a:custGeom>
              <a:solidFill>
                <a:srgbClr val="FFFFCC"/>
              </a:solidFill>
              <a:ln w="9525" cap="rnd">
                <a:noFill/>
                <a:round/>
                <a:headEnd/>
                <a:tailEnd/>
              </a:ln>
            </p:spPr>
            <p:txBody>
              <a:bodyPr/>
              <a:lstStyle/>
              <a:p>
                <a:endParaRPr lang="zh-CN" altLang="en-US"/>
              </a:p>
            </p:txBody>
          </p:sp>
          <p:sp>
            <p:nvSpPr>
              <p:cNvPr id="72141" name="Freeform 3641"/>
              <p:cNvSpPr>
                <a:spLocks/>
              </p:cNvSpPr>
              <p:nvPr/>
            </p:nvSpPr>
            <p:spPr bwMode="auto">
              <a:xfrm>
                <a:off x="5048" y="1581"/>
                <a:ext cx="90" cy="18"/>
              </a:xfrm>
              <a:custGeom>
                <a:avLst/>
                <a:gdLst>
                  <a:gd name="T0" fmla="*/ 35 w 90"/>
                  <a:gd name="T1" fmla="*/ 1 h 18"/>
                  <a:gd name="T2" fmla="*/ 37 w 90"/>
                  <a:gd name="T3" fmla="*/ 1 h 18"/>
                  <a:gd name="T4" fmla="*/ 39 w 90"/>
                  <a:gd name="T5" fmla="*/ 1 h 18"/>
                  <a:gd name="T6" fmla="*/ 43 w 90"/>
                  <a:gd name="T7" fmla="*/ 1 h 18"/>
                  <a:gd name="T8" fmla="*/ 47 w 90"/>
                  <a:gd name="T9" fmla="*/ 1 h 18"/>
                  <a:gd name="T10" fmla="*/ 51 w 90"/>
                  <a:gd name="T11" fmla="*/ 3 h 18"/>
                  <a:gd name="T12" fmla="*/ 55 w 90"/>
                  <a:gd name="T13" fmla="*/ 3 h 18"/>
                  <a:gd name="T14" fmla="*/ 60 w 90"/>
                  <a:gd name="T15" fmla="*/ 3 h 18"/>
                  <a:gd name="T16" fmla="*/ 66 w 90"/>
                  <a:gd name="T17" fmla="*/ 3 h 18"/>
                  <a:gd name="T18" fmla="*/ 67 w 90"/>
                  <a:gd name="T19" fmla="*/ 5 h 18"/>
                  <a:gd name="T20" fmla="*/ 73 w 90"/>
                  <a:gd name="T21" fmla="*/ 7 h 18"/>
                  <a:gd name="T22" fmla="*/ 77 w 90"/>
                  <a:gd name="T23" fmla="*/ 9 h 18"/>
                  <a:gd name="T24" fmla="*/ 81 w 90"/>
                  <a:gd name="T25" fmla="*/ 9 h 18"/>
                  <a:gd name="T26" fmla="*/ 83 w 90"/>
                  <a:gd name="T27" fmla="*/ 11 h 18"/>
                  <a:gd name="T28" fmla="*/ 87 w 90"/>
                  <a:gd name="T29" fmla="*/ 13 h 18"/>
                  <a:gd name="T30" fmla="*/ 89 w 90"/>
                  <a:gd name="T31" fmla="*/ 13 h 18"/>
                  <a:gd name="T32" fmla="*/ 83 w 90"/>
                  <a:gd name="T33" fmla="*/ 17 h 18"/>
                  <a:gd name="T34" fmla="*/ 83 w 90"/>
                  <a:gd name="T35" fmla="*/ 15 h 18"/>
                  <a:gd name="T36" fmla="*/ 81 w 90"/>
                  <a:gd name="T37" fmla="*/ 13 h 18"/>
                  <a:gd name="T38" fmla="*/ 79 w 90"/>
                  <a:gd name="T39" fmla="*/ 13 h 18"/>
                  <a:gd name="T40" fmla="*/ 77 w 90"/>
                  <a:gd name="T41" fmla="*/ 13 h 18"/>
                  <a:gd name="T42" fmla="*/ 75 w 90"/>
                  <a:gd name="T43" fmla="*/ 13 h 18"/>
                  <a:gd name="T44" fmla="*/ 71 w 90"/>
                  <a:gd name="T45" fmla="*/ 11 h 18"/>
                  <a:gd name="T46" fmla="*/ 69 w 90"/>
                  <a:gd name="T47" fmla="*/ 11 h 18"/>
                  <a:gd name="T48" fmla="*/ 66 w 90"/>
                  <a:gd name="T49" fmla="*/ 9 h 18"/>
                  <a:gd name="T50" fmla="*/ 62 w 90"/>
                  <a:gd name="T51" fmla="*/ 9 h 18"/>
                  <a:gd name="T52" fmla="*/ 59 w 90"/>
                  <a:gd name="T53" fmla="*/ 9 h 18"/>
                  <a:gd name="T54" fmla="*/ 55 w 90"/>
                  <a:gd name="T55" fmla="*/ 7 h 18"/>
                  <a:gd name="T56" fmla="*/ 51 w 90"/>
                  <a:gd name="T57" fmla="*/ 7 h 18"/>
                  <a:gd name="T58" fmla="*/ 51 w 90"/>
                  <a:gd name="T59" fmla="*/ 5 h 18"/>
                  <a:gd name="T60" fmla="*/ 45 w 90"/>
                  <a:gd name="T61" fmla="*/ 5 h 18"/>
                  <a:gd name="T62" fmla="*/ 41 w 90"/>
                  <a:gd name="T63" fmla="*/ 3 h 18"/>
                  <a:gd name="T64" fmla="*/ 39 w 90"/>
                  <a:gd name="T65" fmla="*/ 3 h 18"/>
                  <a:gd name="T66" fmla="*/ 35 w 90"/>
                  <a:gd name="T67" fmla="*/ 3 h 18"/>
                  <a:gd name="T68" fmla="*/ 31 w 90"/>
                  <a:gd name="T69" fmla="*/ 3 h 18"/>
                  <a:gd name="T70" fmla="*/ 28 w 90"/>
                  <a:gd name="T71" fmla="*/ 3 h 18"/>
                  <a:gd name="T72" fmla="*/ 26 w 90"/>
                  <a:gd name="T73" fmla="*/ 3 h 18"/>
                  <a:gd name="T74" fmla="*/ 22 w 90"/>
                  <a:gd name="T75" fmla="*/ 1 h 18"/>
                  <a:gd name="T76" fmla="*/ 18 w 90"/>
                  <a:gd name="T77" fmla="*/ 1 h 18"/>
                  <a:gd name="T78" fmla="*/ 16 w 90"/>
                  <a:gd name="T79" fmla="*/ 1 h 18"/>
                  <a:gd name="T80" fmla="*/ 13 w 90"/>
                  <a:gd name="T81" fmla="*/ 1 h 18"/>
                  <a:gd name="T82" fmla="*/ 9 w 90"/>
                  <a:gd name="T83" fmla="*/ 1 h 18"/>
                  <a:gd name="T84" fmla="*/ 7 w 90"/>
                  <a:gd name="T85" fmla="*/ 1 h 18"/>
                  <a:gd name="T86" fmla="*/ 3 w 90"/>
                  <a:gd name="T87" fmla="*/ 0 h 18"/>
                  <a:gd name="T88" fmla="*/ 1 w 90"/>
                  <a:gd name="T89" fmla="*/ 0 h 18"/>
                  <a:gd name="T90" fmla="*/ 0 w 90"/>
                  <a:gd name="T91" fmla="*/ 0 h 18"/>
                  <a:gd name="T92" fmla="*/ 35 w 90"/>
                  <a:gd name="T93" fmla="*/ 1 h 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0"/>
                  <a:gd name="T142" fmla="*/ 0 h 18"/>
                  <a:gd name="T143" fmla="*/ 90 w 90"/>
                  <a:gd name="T144" fmla="*/ 18 h 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0" h="18">
                    <a:moveTo>
                      <a:pt x="35" y="1"/>
                    </a:moveTo>
                    <a:lnTo>
                      <a:pt x="37" y="1"/>
                    </a:lnTo>
                    <a:lnTo>
                      <a:pt x="39" y="1"/>
                    </a:lnTo>
                    <a:lnTo>
                      <a:pt x="43" y="1"/>
                    </a:lnTo>
                    <a:lnTo>
                      <a:pt x="47" y="1"/>
                    </a:lnTo>
                    <a:lnTo>
                      <a:pt x="51" y="3"/>
                    </a:lnTo>
                    <a:lnTo>
                      <a:pt x="55" y="3"/>
                    </a:lnTo>
                    <a:lnTo>
                      <a:pt x="60" y="3"/>
                    </a:lnTo>
                    <a:lnTo>
                      <a:pt x="66" y="3"/>
                    </a:lnTo>
                    <a:lnTo>
                      <a:pt x="67" y="5"/>
                    </a:lnTo>
                    <a:lnTo>
                      <a:pt x="73" y="7"/>
                    </a:lnTo>
                    <a:lnTo>
                      <a:pt x="77" y="9"/>
                    </a:lnTo>
                    <a:lnTo>
                      <a:pt x="81" y="9"/>
                    </a:lnTo>
                    <a:lnTo>
                      <a:pt x="83" y="11"/>
                    </a:lnTo>
                    <a:lnTo>
                      <a:pt x="87" y="13"/>
                    </a:lnTo>
                    <a:lnTo>
                      <a:pt x="89" y="13"/>
                    </a:lnTo>
                    <a:lnTo>
                      <a:pt x="83" y="17"/>
                    </a:lnTo>
                    <a:lnTo>
                      <a:pt x="83" y="15"/>
                    </a:lnTo>
                    <a:lnTo>
                      <a:pt x="81" y="13"/>
                    </a:lnTo>
                    <a:lnTo>
                      <a:pt x="79" y="13"/>
                    </a:lnTo>
                    <a:lnTo>
                      <a:pt x="77" y="13"/>
                    </a:lnTo>
                    <a:lnTo>
                      <a:pt x="75" y="13"/>
                    </a:lnTo>
                    <a:lnTo>
                      <a:pt x="71" y="11"/>
                    </a:lnTo>
                    <a:lnTo>
                      <a:pt x="69" y="11"/>
                    </a:lnTo>
                    <a:lnTo>
                      <a:pt x="66" y="9"/>
                    </a:lnTo>
                    <a:lnTo>
                      <a:pt x="62" y="9"/>
                    </a:lnTo>
                    <a:lnTo>
                      <a:pt x="59" y="9"/>
                    </a:lnTo>
                    <a:lnTo>
                      <a:pt x="55" y="7"/>
                    </a:lnTo>
                    <a:lnTo>
                      <a:pt x="51" y="7"/>
                    </a:lnTo>
                    <a:lnTo>
                      <a:pt x="51" y="5"/>
                    </a:lnTo>
                    <a:lnTo>
                      <a:pt x="45" y="5"/>
                    </a:lnTo>
                    <a:lnTo>
                      <a:pt x="41" y="3"/>
                    </a:lnTo>
                    <a:lnTo>
                      <a:pt x="39" y="3"/>
                    </a:lnTo>
                    <a:lnTo>
                      <a:pt x="35" y="3"/>
                    </a:lnTo>
                    <a:lnTo>
                      <a:pt x="31" y="3"/>
                    </a:lnTo>
                    <a:lnTo>
                      <a:pt x="28" y="3"/>
                    </a:lnTo>
                    <a:lnTo>
                      <a:pt x="26" y="3"/>
                    </a:lnTo>
                    <a:lnTo>
                      <a:pt x="22" y="1"/>
                    </a:lnTo>
                    <a:lnTo>
                      <a:pt x="18" y="1"/>
                    </a:lnTo>
                    <a:lnTo>
                      <a:pt x="16" y="1"/>
                    </a:lnTo>
                    <a:lnTo>
                      <a:pt x="13" y="1"/>
                    </a:lnTo>
                    <a:lnTo>
                      <a:pt x="9" y="1"/>
                    </a:lnTo>
                    <a:lnTo>
                      <a:pt x="7" y="1"/>
                    </a:lnTo>
                    <a:lnTo>
                      <a:pt x="3" y="0"/>
                    </a:lnTo>
                    <a:lnTo>
                      <a:pt x="1" y="0"/>
                    </a:lnTo>
                    <a:lnTo>
                      <a:pt x="0" y="0"/>
                    </a:lnTo>
                    <a:lnTo>
                      <a:pt x="35" y="1"/>
                    </a:lnTo>
                  </a:path>
                </a:pathLst>
              </a:custGeom>
              <a:solidFill>
                <a:srgbClr val="FFFFCC"/>
              </a:solidFill>
              <a:ln w="9525" cap="rnd">
                <a:noFill/>
                <a:round/>
                <a:headEnd/>
                <a:tailEnd/>
              </a:ln>
            </p:spPr>
            <p:txBody>
              <a:bodyPr/>
              <a:lstStyle/>
              <a:p>
                <a:endParaRPr lang="zh-CN" altLang="en-US"/>
              </a:p>
            </p:txBody>
          </p:sp>
          <p:sp>
            <p:nvSpPr>
              <p:cNvPr id="72142" name="Freeform 3642"/>
              <p:cNvSpPr>
                <a:spLocks/>
              </p:cNvSpPr>
              <p:nvPr/>
            </p:nvSpPr>
            <p:spPr bwMode="auto">
              <a:xfrm>
                <a:off x="5048" y="1581"/>
                <a:ext cx="95" cy="23"/>
              </a:xfrm>
              <a:custGeom>
                <a:avLst/>
                <a:gdLst>
                  <a:gd name="T0" fmla="*/ 37 w 95"/>
                  <a:gd name="T1" fmla="*/ 1 h 23"/>
                  <a:gd name="T2" fmla="*/ 39 w 95"/>
                  <a:gd name="T3" fmla="*/ 1 h 23"/>
                  <a:gd name="T4" fmla="*/ 41 w 95"/>
                  <a:gd name="T5" fmla="*/ 1 h 23"/>
                  <a:gd name="T6" fmla="*/ 47 w 95"/>
                  <a:gd name="T7" fmla="*/ 3 h 23"/>
                  <a:gd name="T8" fmla="*/ 50 w 95"/>
                  <a:gd name="T9" fmla="*/ 3 h 23"/>
                  <a:gd name="T10" fmla="*/ 54 w 95"/>
                  <a:gd name="T11" fmla="*/ 5 h 23"/>
                  <a:gd name="T12" fmla="*/ 58 w 95"/>
                  <a:gd name="T13" fmla="*/ 5 h 23"/>
                  <a:gd name="T14" fmla="*/ 64 w 95"/>
                  <a:gd name="T15" fmla="*/ 5 h 23"/>
                  <a:gd name="T16" fmla="*/ 69 w 95"/>
                  <a:gd name="T17" fmla="*/ 5 h 23"/>
                  <a:gd name="T18" fmla="*/ 72 w 95"/>
                  <a:gd name="T19" fmla="*/ 7 h 23"/>
                  <a:gd name="T20" fmla="*/ 76 w 95"/>
                  <a:gd name="T21" fmla="*/ 9 h 23"/>
                  <a:gd name="T22" fmla="*/ 80 w 95"/>
                  <a:gd name="T23" fmla="*/ 11 h 23"/>
                  <a:gd name="T24" fmla="*/ 86 w 95"/>
                  <a:gd name="T25" fmla="*/ 13 h 23"/>
                  <a:gd name="T26" fmla="*/ 88 w 95"/>
                  <a:gd name="T27" fmla="*/ 15 h 23"/>
                  <a:gd name="T28" fmla="*/ 92 w 95"/>
                  <a:gd name="T29" fmla="*/ 17 h 23"/>
                  <a:gd name="T30" fmla="*/ 94 w 95"/>
                  <a:gd name="T31" fmla="*/ 17 h 23"/>
                  <a:gd name="T32" fmla="*/ 88 w 95"/>
                  <a:gd name="T33" fmla="*/ 22 h 23"/>
                  <a:gd name="T34" fmla="*/ 88 w 95"/>
                  <a:gd name="T35" fmla="*/ 20 h 23"/>
                  <a:gd name="T36" fmla="*/ 86 w 95"/>
                  <a:gd name="T37" fmla="*/ 19 h 23"/>
                  <a:gd name="T38" fmla="*/ 84 w 95"/>
                  <a:gd name="T39" fmla="*/ 19 h 23"/>
                  <a:gd name="T40" fmla="*/ 82 w 95"/>
                  <a:gd name="T41" fmla="*/ 17 h 23"/>
                  <a:gd name="T42" fmla="*/ 80 w 95"/>
                  <a:gd name="T43" fmla="*/ 17 h 23"/>
                  <a:gd name="T44" fmla="*/ 78 w 95"/>
                  <a:gd name="T45" fmla="*/ 17 h 23"/>
                  <a:gd name="T46" fmla="*/ 74 w 95"/>
                  <a:gd name="T47" fmla="*/ 15 h 23"/>
                  <a:gd name="T48" fmla="*/ 70 w 95"/>
                  <a:gd name="T49" fmla="*/ 13 h 23"/>
                  <a:gd name="T50" fmla="*/ 69 w 95"/>
                  <a:gd name="T51" fmla="*/ 11 h 23"/>
                  <a:gd name="T52" fmla="*/ 66 w 95"/>
                  <a:gd name="T53" fmla="*/ 11 h 23"/>
                  <a:gd name="T54" fmla="*/ 62 w 95"/>
                  <a:gd name="T55" fmla="*/ 11 h 23"/>
                  <a:gd name="T56" fmla="*/ 58 w 95"/>
                  <a:gd name="T57" fmla="*/ 9 h 23"/>
                  <a:gd name="T58" fmla="*/ 54 w 95"/>
                  <a:gd name="T59" fmla="*/ 9 h 23"/>
                  <a:gd name="T60" fmla="*/ 54 w 95"/>
                  <a:gd name="T61" fmla="*/ 7 h 23"/>
                  <a:gd name="T62" fmla="*/ 48 w 95"/>
                  <a:gd name="T63" fmla="*/ 7 h 23"/>
                  <a:gd name="T64" fmla="*/ 45 w 95"/>
                  <a:gd name="T65" fmla="*/ 5 h 23"/>
                  <a:gd name="T66" fmla="*/ 41 w 95"/>
                  <a:gd name="T67" fmla="*/ 5 h 23"/>
                  <a:gd name="T68" fmla="*/ 37 w 95"/>
                  <a:gd name="T69" fmla="*/ 5 h 23"/>
                  <a:gd name="T70" fmla="*/ 33 w 95"/>
                  <a:gd name="T71" fmla="*/ 5 h 23"/>
                  <a:gd name="T72" fmla="*/ 29 w 95"/>
                  <a:gd name="T73" fmla="*/ 5 h 23"/>
                  <a:gd name="T74" fmla="*/ 27 w 95"/>
                  <a:gd name="T75" fmla="*/ 5 h 23"/>
                  <a:gd name="T76" fmla="*/ 23 w 95"/>
                  <a:gd name="T77" fmla="*/ 3 h 23"/>
                  <a:gd name="T78" fmla="*/ 18 w 95"/>
                  <a:gd name="T79" fmla="*/ 3 h 23"/>
                  <a:gd name="T80" fmla="*/ 16 w 95"/>
                  <a:gd name="T81" fmla="*/ 1 h 23"/>
                  <a:gd name="T82" fmla="*/ 13 w 95"/>
                  <a:gd name="T83" fmla="*/ 1 h 23"/>
                  <a:gd name="T84" fmla="*/ 11 w 95"/>
                  <a:gd name="T85" fmla="*/ 1 h 23"/>
                  <a:gd name="T86" fmla="*/ 7 w 95"/>
                  <a:gd name="T87" fmla="*/ 1 h 23"/>
                  <a:gd name="T88" fmla="*/ 3 w 95"/>
                  <a:gd name="T89" fmla="*/ 0 h 23"/>
                  <a:gd name="T90" fmla="*/ 1 w 95"/>
                  <a:gd name="T91" fmla="*/ 0 h 23"/>
                  <a:gd name="T92" fmla="*/ 0 w 95"/>
                  <a:gd name="T93" fmla="*/ 0 h 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5"/>
                  <a:gd name="T142" fmla="*/ 0 h 23"/>
                  <a:gd name="T143" fmla="*/ 95 w 95"/>
                  <a:gd name="T144" fmla="*/ 23 h 2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5" h="23">
                    <a:moveTo>
                      <a:pt x="37" y="1"/>
                    </a:moveTo>
                    <a:lnTo>
                      <a:pt x="39" y="1"/>
                    </a:lnTo>
                    <a:lnTo>
                      <a:pt x="41" y="1"/>
                    </a:lnTo>
                    <a:lnTo>
                      <a:pt x="47" y="3"/>
                    </a:lnTo>
                    <a:lnTo>
                      <a:pt x="50" y="3"/>
                    </a:lnTo>
                    <a:lnTo>
                      <a:pt x="54" y="5"/>
                    </a:lnTo>
                    <a:lnTo>
                      <a:pt x="58" y="5"/>
                    </a:lnTo>
                    <a:lnTo>
                      <a:pt x="64" y="5"/>
                    </a:lnTo>
                    <a:lnTo>
                      <a:pt x="69" y="5"/>
                    </a:lnTo>
                    <a:lnTo>
                      <a:pt x="72" y="7"/>
                    </a:lnTo>
                    <a:lnTo>
                      <a:pt x="76" y="9"/>
                    </a:lnTo>
                    <a:lnTo>
                      <a:pt x="80" y="11"/>
                    </a:lnTo>
                    <a:lnTo>
                      <a:pt x="86" y="13"/>
                    </a:lnTo>
                    <a:lnTo>
                      <a:pt x="88" y="15"/>
                    </a:lnTo>
                    <a:lnTo>
                      <a:pt x="92" y="17"/>
                    </a:lnTo>
                    <a:lnTo>
                      <a:pt x="94" y="17"/>
                    </a:lnTo>
                    <a:lnTo>
                      <a:pt x="88" y="22"/>
                    </a:lnTo>
                    <a:lnTo>
                      <a:pt x="88" y="20"/>
                    </a:lnTo>
                    <a:lnTo>
                      <a:pt x="86" y="19"/>
                    </a:lnTo>
                    <a:lnTo>
                      <a:pt x="84" y="19"/>
                    </a:lnTo>
                    <a:lnTo>
                      <a:pt x="82" y="17"/>
                    </a:lnTo>
                    <a:lnTo>
                      <a:pt x="80" y="17"/>
                    </a:lnTo>
                    <a:lnTo>
                      <a:pt x="78" y="17"/>
                    </a:lnTo>
                    <a:lnTo>
                      <a:pt x="74" y="15"/>
                    </a:lnTo>
                    <a:lnTo>
                      <a:pt x="70" y="13"/>
                    </a:lnTo>
                    <a:lnTo>
                      <a:pt x="69" y="11"/>
                    </a:lnTo>
                    <a:lnTo>
                      <a:pt x="66" y="11"/>
                    </a:lnTo>
                    <a:lnTo>
                      <a:pt x="62" y="11"/>
                    </a:lnTo>
                    <a:lnTo>
                      <a:pt x="58" y="9"/>
                    </a:lnTo>
                    <a:lnTo>
                      <a:pt x="54" y="9"/>
                    </a:lnTo>
                    <a:lnTo>
                      <a:pt x="54" y="7"/>
                    </a:lnTo>
                    <a:lnTo>
                      <a:pt x="48" y="7"/>
                    </a:lnTo>
                    <a:lnTo>
                      <a:pt x="45" y="5"/>
                    </a:lnTo>
                    <a:lnTo>
                      <a:pt x="41" y="5"/>
                    </a:lnTo>
                    <a:lnTo>
                      <a:pt x="37" y="5"/>
                    </a:lnTo>
                    <a:lnTo>
                      <a:pt x="33" y="5"/>
                    </a:lnTo>
                    <a:lnTo>
                      <a:pt x="29" y="5"/>
                    </a:lnTo>
                    <a:lnTo>
                      <a:pt x="27" y="5"/>
                    </a:lnTo>
                    <a:lnTo>
                      <a:pt x="23" y="3"/>
                    </a:lnTo>
                    <a:lnTo>
                      <a:pt x="18" y="3"/>
                    </a:lnTo>
                    <a:lnTo>
                      <a:pt x="16" y="1"/>
                    </a:lnTo>
                    <a:lnTo>
                      <a:pt x="13" y="1"/>
                    </a:lnTo>
                    <a:lnTo>
                      <a:pt x="11" y="1"/>
                    </a:lnTo>
                    <a:lnTo>
                      <a:pt x="7" y="1"/>
                    </a:lnTo>
                    <a:lnTo>
                      <a:pt x="3" y="0"/>
                    </a:lnTo>
                    <a:lnTo>
                      <a:pt x="1" y="0"/>
                    </a:lnTo>
                    <a:lnTo>
                      <a:pt x="0" y="0"/>
                    </a:lnTo>
                  </a:path>
                </a:pathLst>
              </a:custGeom>
              <a:noFill/>
              <a:ln w="12700" cap="rnd">
                <a:solidFill>
                  <a:srgbClr val="000000"/>
                </a:solidFill>
                <a:round/>
                <a:headEnd type="none" w="sm" len="sm"/>
                <a:tailEnd type="none" w="sm" len="sm"/>
              </a:ln>
            </p:spPr>
            <p:txBody>
              <a:bodyPr/>
              <a:lstStyle/>
              <a:p>
                <a:endParaRPr lang="zh-CN" altLang="en-US"/>
              </a:p>
            </p:txBody>
          </p:sp>
        </p:grpSp>
        <p:grpSp>
          <p:nvGrpSpPr>
            <p:cNvPr id="34" name="Group 3643"/>
            <p:cNvGrpSpPr>
              <a:grpSpLocks/>
            </p:cNvGrpSpPr>
            <p:nvPr/>
          </p:nvGrpSpPr>
          <p:grpSpPr bwMode="auto">
            <a:xfrm>
              <a:off x="4711" y="2387"/>
              <a:ext cx="225" cy="224"/>
              <a:chOff x="3891" y="1467"/>
              <a:chExt cx="367" cy="289"/>
            </a:xfrm>
          </p:grpSpPr>
          <p:sp>
            <p:nvSpPr>
              <p:cNvPr id="71938" name="Rectangle 3644"/>
              <p:cNvSpPr>
                <a:spLocks noChangeArrowheads="1"/>
              </p:cNvSpPr>
              <p:nvPr/>
            </p:nvSpPr>
            <p:spPr bwMode="auto">
              <a:xfrm>
                <a:off x="3920" y="1467"/>
                <a:ext cx="128" cy="144"/>
              </a:xfrm>
              <a:prstGeom prst="rect">
                <a:avLst/>
              </a:prstGeom>
              <a:noFill/>
              <a:ln w="9525">
                <a:noFill/>
                <a:miter lim="800000"/>
                <a:headEnd/>
                <a:tailEnd/>
              </a:ln>
            </p:spPr>
            <p:txBody>
              <a:bodyPr wrap="none" anchor="ctr"/>
              <a:lstStyle/>
              <a:p>
                <a:endParaRPr lang="zh-CN" altLang="en-US"/>
              </a:p>
            </p:txBody>
          </p:sp>
          <p:grpSp>
            <p:nvGrpSpPr>
              <p:cNvPr id="36" name="Group 3645"/>
              <p:cNvGrpSpPr>
                <a:grpSpLocks/>
              </p:cNvGrpSpPr>
              <p:nvPr/>
            </p:nvGrpSpPr>
            <p:grpSpPr bwMode="auto">
              <a:xfrm>
                <a:off x="3891" y="1590"/>
                <a:ext cx="367" cy="166"/>
                <a:chOff x="3891" y="1590"/>
                <a:chExt cx="367" cy="166"/>
              </a:xfrm>
            </p:grpSpPr>
            <p:sp>
              <p:nvSpPr>
                <p:cNvPr id="71940" name="Freeform 3646"/>
                <p:cNvSpPr>
                  <a:spLocks/>
                </p:cNvSpPr>
                <p:nvPr/>
              </p:nvSpPr>
              <p:spPr bwMode="auto">
                <a:xfrm>
                  <a:off x="4143" y="1654"/>
                  <a:ext cx="73" cy="18"/>
                </a:xfrm>
                <a:custGeom>
                  <a:avLst/>
                  <a:gdLst>
                    <a:gd name="T0" fmla="*/ 62 w 73"/>
                    <a:gd name="T1" fmla="*/ 17 h 18"/>
                    <a:gd name="T2" fmla="*/ 64 w 73"/>
                    <a:gd name="T3" fmla="*/ 15 h 18"/>
                    <a:gd name="T4" fmla="*/ 66 w 73"/>
                    <a:gd name="T5" fmla="*/ 15 h 18"/>
                    <a:gd name="T6" fmla="*/ 66 w 73"/>
                    <a:gd name="T7" fmla="*/ 13 h 18"/>
                    <a:gd name="T8" fmla="*/ 68 w 73"/>
                    <a:gd name="T9" fmla="*/ 13 h 18"/>
                    <a:gd name="T10" fmla="*/ 68 w 73"/>
                    <a:gd name="T11" fmla="*/ 11 h 18"/>
                    <a:gd name="T12" fmla="*/ 70 w 73"/>
                    <a:gd name="T13" fmla="*/ 11 h 18"/>
                    <a:gd name="T14" fmla="*/ 72 w 73"/>
                    <a:gd name="T15" fmla="*/ 10 h 18"/>
                    <a:gd name="T16" fmla="*/ 70 w 73"/>
                    <a:gd name="T17" fmla="*/ 10 h 18"/>
                    <a:gd name="T18" fmla="*/ 68 w 73"/>
                    <a:gd name="T19" fmla="*/ 10 h 18"/>
                    <a:gd name="T20" fmla="*/ 68 w 73"/>
                    <a:gd name="T21" fmla="*/ 11 h 18"/>
                    <a:gd name="T22" fmla="*/ 66 w 73"/>
                    <a:gd name="T23" fmla="*/ 11 h 18"/>
                    <a:gd name="T24" fmla="*/ 64 w 73"/>
                    <a:gd name="T25" fmla="*/ 11 h 18"/>
                    <a:gd name="T26" fmla="*/ 64 w 73"/>
                    <a:gd name="T27" fmla="*/ 13 h 18"/>
                    <a:gd name="T28" fmla="*/ 58 w 73"/>
                    <a:gd name="T29" fmla="*/ 8 h 18"/>
                    <a:gd name="T30" fmla="*/ 60 w 73"/>
                    <a:gd name="T31" fmla="*/ 8 h 18"/>
                    <a:gd name="T32" fmla="*/ 62 w 73"/>
                    <a:gd name="T33" fmla="*/ 8 h 18"/>
                    <a:gd name="T34" fmla="*/ 64 w 73"/>
                    <a:gd name="T35" fmla="*/ 8 h 18"/>
                    <a:gd name="T36" fmla="*/ 66 w 73"/>
                    <a:gd name="T37" fmla="*/ 6 h 18"/>
                    <a:gd name="T38" fmla="*/ 64 w 73"/>
                    <a:gd name="T39" fmla="*/ 6 h 18"/>
                    <a:gd name="T40" fmla="*/ 60 w 73"/>
                    <a:gd name="T41" fmla="*/ 4 h 18"/>
                    <a:gd name="T42" fmla="*/ 56 w 73"/>
                    <a:gd name="T43" fmla="*/ 2 h 18"/>
                    <a:gd name="T44" fmla="*/ 52 w 73"/>
                    <a:gd name="T45" fmla="*/ 0 h 18"/>
                    <a:gd name="T46" fmla="*/ 47 w 73"/>
                    <a:gd name="T47" fmla="*/ 0 h 18"/>
                    <a:gd name="T48" fmla="*/ 46 w 73"/>
                    <a:gd name="T49" fmla="*/ 2 h 18"/>
                    <a:gd name="T50" fmla="*/ 11 w 73"/>
                    <a:gd name="T51" fmla="*/ 6 h 18"/>
                    <a:gd name="T52" fmla="*/ 7 w 73"/>
                    <a:gd name="T53" fmla="*/ 8 h 18"/>
                    <a:gd name="T54" fmla="*/ 5 w 73"/>
                    <a:gd name="T55" fmla="*/ 8 h 18"/>
                    <a:gd name="T56" fmla="*/ 5 w 73"/>
                    <a:gd name="T57" fmla="*/ 10 h 18"/>
                    <a:gd name="T58" fmla="*/ 3 w 73"/>
                    <a:gd name="T59" fmla="*/ 11 h 18"/>
                    <a:gd name="T60" fmla="*/ 0 w 73"/>
                    <a:gd name="T61" fmla="*/ 11 h 18"/>
                    <a:gd name="T62" fmla="*/ 5 w 73"/>
                    <a:gd name="T63" fmla="*/ 11 h 18"/>
                    <a:gd name="T64" fmla="*/ 9 w 73"/>
                    <a:gd name="T65" fmla="*/ 11 h 18"/>
                    <a:gd name="T66" fmla="*/ 11 w 73"/>
                    <a:gd name="T67" fmla="*/ 11 h 18"/>
                    <a:gd name="T68" fmla="*/ 19 w 73"/>
                    <a:gd name="T69" fmla="*/ 11 h 18"/>
                    <a:gd name="T70" fmla="*/ 19 w 73"/>
                    <a:gd name="T71" fmla="*/ 6 h 18"/>
                    <a:gd name="T72" fmla="*/ 23 w 73"/>
                    <a:gd name="T73" fmla="*/ 6 h 18"/>
                    <a:gd name="T74" fmla="*/ 23 w 73"/>
                    <a:gd name="T75" fmla="*/ 11 h 18"/>
                    <a:gd name="T76" fmla="*/ 30 w 73"/>
                    <a:gd name="T77" fmla="*/ 10 h 18"/>
                    <a:gd name="T78" fmla="*/ 36 w 73"/>
                    <a:gd name="T79" fmla="*/ 10 h 18"/>
                    <a:gd name="T80" fmla="*/ 44 w 73"/>
                    <a:gd name="T81" fmla="*/ 11 h 18"/>
                    <a:gd name="T82" fmla="*/ 48 w 73"/>
                    <a:gd name="T83" fmla="*/ 11 h 18"/>
                    <a:gd name="T84" fmla="*/ 52 w 73"/>
                    <a:gd name="T85" fmla="*/ 11 h 18"/>
                    <a:gd name="T86" fmla="*/ 58 w 73"/>
                    <a:gd name="T87" fmla="*/ 17 h 18"/>
                    <a:gd name="T88" fmla="*/ 62 w 73"/>
                    <a:gd name="T89" fmla="*/ 17 h 1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3"/>
                    <a:gd name="T136" fmla="*/ 0 h 18"/>
                    <a:gd name="T137" fmla="*/ 73 w 73"/>
                    <a:gd name="T138" fmla="*/ 18 h 1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3" h="18">
                      <a:moveTo>
                        <a:pt x="62" y="17"/>
                      </a:moveTo>
                      <a:lnTo>
                        <a:pt x="64" y="15"/>
                      </a:lnTo>
                      <a:lnTo>
                        <a:pt x="66" y="15"/>
                      </a:lnTo>
                      <a:lnTo>
                        <a:pt x="66" y="13"/>
                      </a:lnTo>
                      <a:lnTo>
                        <a:pt x="68" y="13"/>
                      </a:lnTo>
                      <a:lnTo>
                        <a:pt x="68" y="11"/>
                      </a:lnTo>
                      <a:lnTo>
                        <a:pt x="70" y="11"/>
                      </a:lnTo>
                      <a:lnTo>
                        <a:pt x="72" y="10"/>
                      </a:lnTo>
                      <a:lnTo>
                        <a:pt x="70" y="10"/>
                      </a:lnTo>
                      <a:lnTo>
                        <a:pt x="68" y="10"/>
                      </a:lnTo>
                      <a:lnTo>
                        <a:pt x="68" y="11"/>
                      </a:lnTo>
                      <a:lnTo>
                        <a:pt x="66" y="11"/>
                      </a:lnTo>
                      <a:lnTo>
                        <a:pt x="64" y="11"/>
                      </a:lnTo>
                      <a:lnTo>
                        <a:pt x="64" y="13"/>
                      </a:lnTo>
                      <a:lnTo>
                        <a:pt x="58" y="8"/>
                      </a:lnTo>
                      <a:lnTo>
                        <a:pt x="60" y="8"/>
                      </a:lnTo>
                      <a:lnTo>
                        <a:pt x="62" y="8"/>
                      </a:lnTo>
                      <a:lnTo>
                        <a:pt x="64" y="8"/>
                      </a:lnTo>
                      <a:lnTo>
                        <a:pt x="66" y="6"/>
                      </a:lnTo>
                      <a:lnTo>
                        <a:pt x="64" y="6"/>
                      </a:lnTo>
                      <a:lnTo>
                        <a:pt x="60" y="4"/>
                      </a:lnTo>
                      <a:lnTo>
                        <a:pt x="56" y="2"/>
                      </a:lnTo>
                      <a:lnTo>
                        <a:pt x="52" y="0"/>
                      </a:lnTo>
                      <a:lnTo>
                        <a:pt x="47" y="0"/>
                      </a:lnTo>
                      <a:lnTo>
                        <a:pt x="46" y="2"/>
                      </a:lnTo>
                      <a:lnTo>
                        <a:pt x="11" y="6"/>
                      </a:lnTo>
                      <a:lnTo>
                        <a:pt x="7" y="8"/>
                      </a:lnTo>
                      <a:lnTo>
                        <a:pt x="5" y="8"/>
                      </a:lnTo>
                      <a:lnTo>
                        <a:pt x="5" y="10"/>
                      </a:lnTo>
                      <a:lnTo>
                        <a:pt x="3" y="11"/>
                      </a:lnTo>
                      <a:lnTo>
                        <a:pt x="0" y="11"/>
                      </a:lnTo>
                      <a:lnTo>
                        <a:pt x="5" y="11"/>
                      </a:lnTo>
                      <a:lnTo>
                        <a:pt x="9" y="11"/>
                      </a:lnTo>
                      <a:lnTo>
                        <a:pt x="11" y="11"/>
                      </a:lnTo>
                      <a:lnTo>
                        <a:pt x="19" y="11"/>
                      </a:lnTo>
                      <a:lnTo>
                        <a:pt x="19" y="6"/>
                      </a:lnTo>
                      <a:lnTo>
                        <a:pt x="23" y="6"/>
                      </a:lnTo>
                      <a:lnTo>
                        <a:pt x="23" y="11"/>
                      </a:lnTo>
                      <a:lnTo>
                        <a:pt x="30" y="10"/>
                      </a:lnTo>
                      <a:lnTo>
                        <a:pt x="36" y="10"/>
                      </a:lnTo>
                      <a:lnTo>
                        <a:pt x="44" y="11"/>
                      </a:lnTo>
                      <a:lnTo>
                        <a:pt x="48" y="11"/>
                      </a:lnTo>
                      <a:lnTo>
                        <a:pt x="52" y="11"/>
                      </a:lnTo>
                      <a:lnTo>
                        <a:pt x="58" y="17"/>
                      </a:lnTo>
                      <a:lnTo>
                        <a:pt x="62" y="17"/>
                      </a:lnTo>
                    </a:path>
                  </a:pathLst>
                </a:custGeom>
                <a:solidFill>
                  <a:srgbClr val="969696"/>
                </a:solidFill>
                <a:ln w="9525" cap="rnd">
                  <a:noFill/>
                  <a:round/>
                  <a:headEnd/>
                  <a:tailEnd/>
                </a:ln>
              </p:spPr>
              <p:txBody>
                <a:bodyPr/>
                <a:lstStyle/>
                <a:p>
                  <a:endParaRPr lang="zh-CN" altLang="en-US"/>
                </a:p>
              </p:txBody>
            </p:sp>
            <p:sp>
              <p:nvSpPr>
                <p:cNvPr id="71941" name="Freeform 3647"/>
                <p:cNvSpPr>
                  <a:spLocks/>
                </p:cNvSpPr>
                <p:nvPr/>
              </p:nvSpPr>
              <p:spPr bwMode="auto">
                <a:xfrm>
                  <a:off x="4143" y="1654"/>
                  <a:ext cx="79" cy="23"/>
                </a:xfrm>
                <a:custGeom>
                  <a:avLst/>
                  <a:gdLst>
                    <a:gd name="T0" fmla="*/ 66 w 79"/>
                    <a:gd name="T1" fmla="*/ 22 h 23"/>
                    <a:gd name="T2" fmla="*/ 70 w 79"/>
                    <a:gd name="T3" fmla="*/ 20 h 23"/>
                    <a:gd name="T4" fmla="*/ 72 w 79"/>
                    <a:gd name="T5" fmla="*/ 20 h 23"/>
                    <a:gd name="T6" fmla="*/ 72 w 79"/>
                    <a:gd name="T7" fmla="*/ 18 h 23"/>
                    <a:gd name="T8" fmla="*/ 72 w 79"/>
                    <a:gd name="T9" fmla="*/ 16 h 23"/>
                    <a:gd name="T10" fmla="*/ 74 w 79"/>
                    <a:gd name="T11" fmla="*/ 16 h 23"/>
                    <a:gd name="T12" fmla="*/ 74 w 79"/>
                    <a:gd name="T13" fmla="*/ 14 h 23"/>
                    <a:gd name="T14" fmla="*/ 74 w 79"/>
                    <a:gd name="T15" fmla="*/ 12 h 23"/>
                    <a:gd name="T16" fmla="*/ 76 w 79"/>
                    <a:gd name="T17" fmla="*/ 12 h 23"/>
                    <a:gd name="T18" fmla="*/ 78 w 79"/>
                    <a:gd name="T19" fmla="*/ 10 h 23"/>
                    <a:gd name="T20" fmla="*/ 76 w 79"/>
                    <a:gd name="T21" fmla="*/ 10 h 23"/>
                    <a:gd name="T22" fmla="*/ 74 w 79"/>
                    <a:gd name="T23" fmla="*/ 10 h 23"/>
                    <a:gd name="T24" fmla="*/ 74 w 79"/>
                    <a:gd name="T25" fmla="*/ 12 h 23"/>
                    <a:gd name="T26" fmla="*/ 72 w 79"/>
                    <a:gd name="T27" fmla="*/ 12 h 23"/>
                    <a:gd name="T28" fmla="*/ 70 w 79"/>
                    <a:gd name="T29" fmla="*/ 14 h 23"/>
                    <a:gd name="T30" fmla="*/ 70 w 79"/>
                    <a:gd name="T31" fmla="*/ 16 h 23"/>
                    <a:gd name="T32" fmla="*/ 64 w 79"/>
                    <a:gd name="T33" fmla="*/ 10 h 23"/>
                    <a:gd name="T34" fmla="*/ 66 w 79"/>
                    <a:gd name="T35" fmla="*/ 10 h 23"/>
                    <a:gd name="T36" fmla="*/ 68 w 79"/>
                    <a:gd name="T37" fmla="*/ 9 h 23"/>
                    <a:gd name="T38" fmla="*/ 72 w 79"/>
                    <a:gd name="T39" fmla="*/ 7 h 23"/>
                    <a:gd name="T40" fmla="*/ 70 w 79"/>
                    <a:gd name="T41" fmla="*/ 7 h 23"/>
                    <a:gd name="T42" fmla="*/ 68 w 79"/>
                    <a:gd name="T43" fmla="*/ 5 h 23"/>
                    <a:gd name="T44" fmla="*/ 64 w 79"/>
                    <a:gd name="T45" fmla="*/ 3 h 23"/>
                    <a:gd name="T46" fmla="*/ 62 w 79"/>
                    <a:gd name="T47" fmla="*/ 1 h 23"/>
                    <a:gd name="T48" fmla="*/ 60 w 79"/>
                    <a:gd name="T49" fmla="*/ 1 h 23"/>
                    <a:gd name="T50" fmla="*/ 56 w 79"/>
                    <a:gd name="T51" fmla="*/ 0 h 23"/>
                    <a:gd name="T52" fmla="*/ 51 w 79"/>
                    <a:gd name="T53" fmla="*/ 0 h 23"/>
                    <a:gd name="T54" fmla="*/ 49 w 79"/>
                    <a:gd name="T55" fmla="*/ 1 h 23"/>
                    <a:gd name="T56" fmla="*/ 13 w 79"/>
                    <a:gd name="T57" fmla="*/ 7 h 23"/>
                    <a:gd name="T58" fmla="*/ 7 w 79"/>
                    <a:gd name="T59" fmla="*/ 9 h 23"/>
                    <a:gd name="T60" fmla="*/ 7 w 79"/>
                    <a:gd name="T61" fmla="*/ 10 h 23"/>
                    <a:gd name="T62" fmla="*/ 5 w 79"/>
                    <a:gd name="T63" fmla="*/ 10 h 23"/>
                    <a:gd name="T64" fmla="*/ 3 w 79"/>
                    <a:gd name="T65" fmla="*/ 12 h 23"/>
                    <a:gd name="T66" fmla="*/ 0 w 79"/>
                    <a:gd name="T67" fmla="*/ 14 h 23"/>
                    <a:gd name="T68" fmla="*/ 5 w 79"/>
                    <a:gd name="T69" fmla="*/ 12 h 23"/>
                    <a:gd name="T70" fmla="*/ 9 w 79"/>
                    <a:gd name="T71" fmla="*/ 12 h 23"/>
                    <a:gd name="T72" fmla="*/ 13 w 79"/>
                    <a:gd name="T73" fmla="*/ 12 h 23"/>
                    <a:gd name="T74" fmla="*/ 19 w 79"/>
                    <a:gd name="T75" fmla="*/ 12 h 23"/>
                    <a:gd name="T76" fmla="*/ 19 w 79"/>
                    <a:gd name="T77" fmla="*/ 7 h 23"/>
                    <a:gd name="T78" fmla="*/ 25 w 79"/>
                    <a:gd name="T79" fmla="*/ 7 h 23"/>
                    <a:gd name="T80" fmla="*/ 25 w 79"/>
                    <a:gd name="T81" fmla="*/ 12 h 23"/>
                    <a:gd name="T82" fmla="*/ 32 w 79"/>
                    <a:gd name="T83" fmla="*/ 10 h 23"/>
                    <a:gd name="T84" fmla="*/ 40 w 79"/>
                    <a:gd name="T85" fmla="*/ 10 h 23"/>
                    <a:gd name="T86" fmla="*/ 47 w 79"/>
                    <a:gd name="T87" fmla="*/ 12 h 23"/>
                    <a:gd name="T88" fmla="*/ 52 w 79"/>
                    <a:gd name="T89" fmla="*/ 12 h 23"/>
                    <a:gd name="T90" fmla="*/ 56 w 79"/>
                    <a:gd name="T91" fmla="*/ 12 h 23"/>
                    <a:gd name="T92" fmla="*/ 64 w 79"/>
                    <a:gd name="T93" fmla="*/ 22 h 23"/>
                    <a:gd name="T94" fmla="*/ 66 w 79"/>
                    <a:gd name="T95" fmla="*/ 22 h 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
                    <a:gd name="T145" fmla="*/ 0 h 23"/>
                    <a:gd name="T146" fmla="*/ 79 w 79"/>
                    <a:gd name="T147" fmla="*/ 23 h 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 h="23">
                      <a:moveTo>
                        <a:pt x="66" y="22"/>
                      </a:moveTo>
                      <a:lnTo>
                        <a:pt x="70" y="20"/>
                      </a:lnTo>
                      <a:lnTo>
                        <a:pt x="72" y="20"/>
                      </a:lnTo>
                      <a:lnTo>
                        <a:pt x="72" y="18"/>
                      </a:lnTo>
                      <a:lnTo>
                        <a:pt x="72" y="16"/>
                      </a:lnTo>
                      <a:lnTo>
                        <a:pt x="74" y="16"/>
                      </a:lnTo>
                      <a:lnTo>
                        <a:pt x="74" y="14"/>
                      </a:lnTo>
                      <a:lnTo>
                        <a:pt x="74" y="12"/>
                      </a:lnTo>
                      <a:lnTo>
                        <a:pt x="76" y="12"/>
                      </a:lnTo>
                      <a:lnTo>
                        <a:pt x="78" y="10"/>
                      </a:lnTo>
                      <a:lnTo>
                        <a:pt x="76" y="10"/>
                      </a:lnTo>
                      <a:lnTo>
                        <a:pt x="74" y="10"/>
                      </a:lnTo>
                      <a:lnTo>
                        <a:pt x="74" y="12"/>
                      </a:lnTo>
                      <a:lnTo>
                        <a:pt x="72" y="12"/>
                      </a:lnTo>
                      <a:lnTo>
                        <a:pt x="70" y="14"/>
                      </a:lnTo>
                      <a:lnTo>
                        <a:pt x="70" y="16"/>
                      </a:lnTo>
                      <a:lnTo>
                        <a:pt x="64" y="10"/>
                      </a:lnTo>
                      <a:lnTo>
                        <a:pt x="66" y="10"/>
                      </a:lnTo>
                      <a:lnTo>
                        <a:pt x="68" y="9"/>
                      </a:lnTo>
                      <a:lnTo>
                        <a:pt x="72" y="7"/>
                      </a:lnTo>
                      <a:lnTo>
                        <a:pt x="70" y="7"/>
                      </a:lnTo>
                      <a:lnTo>
                        <a:pt x="68" y="5"/>
                      </a:lnTo>
                      <a:lnTo>
                        <a:pt x="64" y="3"/>
                      </a:lnTo>
                      <a:lnTo>
                        <a:pt x="62" y="1"/>
                      </a:lnTo>
                      <a:lnTo>
                        <a:pt x="60" y="1"/>
                      </a:lnTo>
                      <a:lnTo>
                        <a:pt x="56" y="0"/>
                      </a:lnTo>
                      <a:lnTo>
                        <a:pt x="51" y="0"/>
                      </a:lnTo>
                      <a:lnTo>
                        <a:pt x="49" y="1"/>
                      </a:lnTo>
                      <a:lnTo>
                        <a:pt x="13" y="7"/>
                      </a:lnTo>
                      <a:lnTo>
                        <a:pt x="7" y="9"/>
                      </a:lnTo>
                      <a:lnTo>
                        <a:pt x="7" y="10"/>
                      </a:lnTo>
                      <a:lnTo>
                        <a:pt x="5" y="10"/>
                      </a:lnTo>
                      <a:lnTo>
                        <a:pt x="3" y="12"/>
                      </a:lnTo>
                      <a:lnTo>
                        <a:pt x="0" y="14"/>
                      </a:lnTo>
                      <a:lnTo>
                        <a:pt x="5" y="12"/>
                      </a:lnTo>
                      <a:lnTo>
                        <a:pt x="9" y="12"/>
                      </a:lnTo>
                      <a:lnTo>
                        <a:pt x="13" y="12"/>
                      </a:lnTo>
                      <a:lnTo>
                        <a:pt x="19" y="12"/>
                      </a:lnTo>
                      <a:lnTo>
                        <a:pt x="19" y="7"/>
                      </a:lnTo>
                      <a:lnTo>
                        <a:pt x="25" y="7"/>
                      </a:lnTo>
                      <a:lnTo>
                        <a:pt x="25" y="12"/>
                      </a:lnTo>
                      <a:lnTo>
                        <a:pt x="32" y="10"/>
                      </a:lnTo>
                      <a:lnTo>
                        <a:pt x="40" y="10"/>
                      </a:lnTo>
                      <a:lnTo>
                        <a:pt x="47" y="12"/>
                      </a:lnTo>
                      <a:lnTo>
                        <a:pt x="52" y="12"/>
                      </a:lnTo>
                      <a:lnTo>
                        <a:pt x="56" y="12"/>
                      </a:lnTo>
                      <a:lnTo>
                        <a:pt x="64" y="22"/>
                      </a:lnTo>
                      <a:lnTo>
                        <a:pt x="66" y="22"/>
                      </a:lnTo>
                    </a:path>
                  </a:pathLst>
                </a:custGeom>
                <a:solidFill>
                  <a:srgbClr val="969696"/>
                </a:solidFill>
                <a:ln w="12700" cap="rnd">
                  <a:solidFill>
                    <a:srgbClr val="000000"/>
                  </a:solidFill>
                  <a:round/>
                  <a:headEnd/>
                  <a:tailEnd/>
                </a:ln>
              </p:spPr>
              <p:txBody>
                <a:bodyPr/>
                <a:lstStyle/>
                <a:p>
                  <a:endParaRPr lang="zh-CN" altLang="en-US"/>
                </a:p>
              </p:txBody>
            </p:sp>
            <p:sp>
              <p:nvSpPr>
                <p:cNvPr id="71942" name="Freeform 3648"/>
                <p:cNvSpPr>
                  <a:spLocks/>
                </p:cNvSpPr>
                <p:nvPr/>
              </p:nvSpPr>
              <p:spPr bwMode="auto">
                <a:xfrm>
                  <a:off x="4240" y="1676"/>
                  <a:ext cx="17" cy="17"/>
                </a:xfrm>
                <a:custGeom>
                  <a:avLst/>
                  <a:gdLst>
                    <a:gd name="T0" fmla="*/ 7 w 17"/>
                    <a:gd name="T1" fmla="*/ 0 h 17"/>
                    <a:gd name="T2" fmla="*/ 0 w 17"/>
                    <a:gd name="T3" fmla="*/ 0 h 17"/>
                    <a:gd name="T4" fmla="*/ 0 w 17"/>
                    <a:gd name="T5" fmla="*/ 4 h 17"/>
                    <a:gd name="T6" fmla="*/ 0 w 17"/>
                    <a:gd name="T7" fmla="*/ 8 h 17"/>
                    <a:gd name="T8" fmla="*/ 0 w 17"/>
                    <a:gd name="T9" fmla="*/ 12 h 17"/>
                    <a:gd name="T10" fmla="*/ 7 w 17"/>
                    <a:gd name="T11" fmla="*/ 16 h 17"/>
                    <a:gd name="T12" fmla="*/ 7 w 17"/>
                    <a:gd name="T13" fmla="*/ 8 h 17"/>
                    <a:gd name="T14" fmla="*/ 16 w 17"/>
                    <a:gd name="T15" fmla="*/ 8 h 17"/>
                    <a:gd name="T16" fmla="*/ 16 w 17"/>
                    <a:gd name="T17" fmla="*/ 0 h 17"/>
                    <a:gd name="T18" fmla="*/ 7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7" y="0"/>
                      </a:moveTo>
                      <a:lnTo>
                        <a:pt x="0" y="0"/>
                      </a:lnTo>
                      <a:lnTo>
                        <a:pt x="0" y="4"/>
                      </a:lnTo>
                      <a:lnTo>
                        <a:pt x="0" y="8"/>
                      </a:lnTo>
                      <a:lnTo>
                        <a:pt x="0" y="12"/>
                      </a:lnTo>
                      <a:lnTo>
                        <a:pt x="7" y="16"/>
                      </a:lnTo>
                      <a:lnTo>
                        <a:pt x="7" y="8"/>
                      </a:lnTo>
                      <a:lnTo>
                        <a:pt x="16" y="8"/>
                      </a:lnTo>
                      <a:lnTo>
                        <a:pt x="16" y="0"/>
                      </a:lnTo>
                      <a:lnTo>
                        <a:pt x="7" y="0"/>
                      </a:lnTo>
                    </a:path>
                  </a:pathLst>
                </a:custGeom>
                <a:solidFill>
                  <a:srgbClr val="969696"/>
                </a:solidFill>
                <a:ln w="9525" cap="rnd">
                  <a:noFill/>
                  <a:round/>
                  <a:headEnd/>
                  <a:tailEnd/>
                </a:ln>
              </p:spPr>
              <p:txBody>
                <a:bodyPr/>
                <a:lstStyle/>
                <a:p>
                  <a:endParaRPr lang="zh-CN" altLang="en-US"/>
                </a:p>
              </p:txBody>
            </p:sp>
            <p:sp>
              <p:nvSpPr>
                <p:cNvPr id="71943" name="Freeform 3649"/>
                <p:cNvSpPr>
                  <a:spLocks/>
                </p:cNvSpPr>
                <p:nvPr/>
              </p:nvSpPr>
              <p:spPr bwMode="auto">
                <a:xfrm>
                  <a:off x="4241" y="1676"/>
                  <a:ext cx="17" cy="17"/>
                </a:xfrm>
                <a:custGeom>
                  <a:avLst/>
                  <a:gdLst>
                    <a:gd name="T0" fmla="*/ 4 w 17"/>
                    <a:gd name="T1" fmla="*/ 0 h 17"/>
                    <a:gd name="T2" fmla="*/ 12 w 17"/>
                    <a:gd name="T3" fmla="*/ 0 h 17"/>
                    <a:gd name="T4" fmla="*/ 16 w 17"/>
                    <a:gd name="T5" fmla="*/ 4 h 17"/>
                    <a:gd name="T6" fmla="*/ 16 w 17"/>
                    <a:gd name="T7" fmla="*/ 8 h 17"/>
                    <a:gd name="T8" fmla="*/ 12 w 17"/>
                    <a:gd name="T9" fmla="*/ 12 h 17"/>
                    <a:gd name="T10" fmla="*/ 4 w 17"/>
                    <a:gd name="T11" fmla="*/ 16 h 17"/>
                    <a:gd name="T12" fmla="*/ 4 w 17"/>
                    <a:gd name="T13" fmla="*/ 8 h 17"/>
                    <a:gd name="T14" fmla="*/ 0 w 17"/>
                    <a:gd name="T15" fmla="*/ 8 h 17"/>
                    <a:gd name="T16" fmla="*/ 0 w 17"/>
                    <a:gd name="T17" fmla="*/ 0 h 17"/>
                    <a:gd name="T18" fmla="*/ 4 w 17"/>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4" y="0"/>
                      </a:moveTo>
                      <a:lnTo>
                        <a:pt x="12" y="0"/>
                      </a:lnTo>
                      <a:lnTo>
                        <a:pt x="16" y="4"/>
                      </a:lnTo>
                      <a:lnTo>
                        <a:pt x="16" y="8"/>
                      </a:lnTo>
                      <a:lnTo>
                        <a:pt x="12" y="12"/>
                      </a:lnTo>
                      <a:lnTo>
                        <a:pt x="4" y="16"/>
                      </a:lnTo>
                      <a:lnTo>
                        <a:pt x="4" y="8"/>
                      </a:lnTo>
                      <a:lnTo>
                        <a:pt x="0" y="8"/>
                      </a:lnTo>
                      <a:lnTo>
                        <a:pt x="0" y="0"/>
                      </a:lnTo>
                      <a:lnTo>
                        <a:pt x="4" y="0"/>
                      </a:lnTo>
                    </a:path>
                  </a:pathLst>
                </a:custGeom>
                <a:solidFill>
                  <a:srgbClr val="969696"/>
                </a:solidFill>
                <a:ln w="12700" cap="rnd">
                  <a:solidFill>
                    <a:srgbClr val="000000"/>
                  </a:solidFill>
                  <a:round/>
                  <a:headEnd/>
                  <a:tailEnd/>
                </a:ln>
              </p:spPr>
              <p:txBody>
                <a:bodyPr/>
                <a:lstStyle/>
                <a:p>
                  <a:endParaRPr lang="zh-CN" altLang="en-US"/>
                </a:p>
              </p:txBody>
            </p:sp>
            <p:sp>
              <p:nvSpPr>
                <p:cNvPr id="71944" name="Freeform 3650"/>
                <p:cNvSpPr>
                  <a:spLocks/>
                </p:cNvSpPr>
                <p:nvPr/>
              </p:nvSpPr>
              <p:spPr bwMode="auto">
                <a:xfrm>
                  <a:off x="4210" y="1665"/>
                  <a:ext cx="17" cy="17"/>
                </a:xfrm>
                <a:custGeom>
                  <a:avLst/>
                  <a:gdLst>
                    <a:gd name="T0" fmla="*/ 0 w 17"/>
                    <a:gd name="T1" fmla="*/ 16 h 17"/>
                    <a:gd name="T2" fmla="*/ 2 w 17"/>
                    <a:gd name="T3" fmla="*/ 14 h 17"/>
                    <a:gd name="T4" fmla="*/ 4 w 17"/>
                    <a:gd name="T5" fmla="*/ 14 h 17"/>
                    <a:gd name="T6" fmla="*/ 4 w 17"/>
                    <a:gd name="T7" fmla="*/ 10 h 17"/>
                    <a:gd name="T8" fmla="*/ 4 w 17"/>
                    <a:gd name="T9" fmla="*/ 8 h 17"/>
                    <a:gd name="T10" fmla="*/ 6 w 17"/>
                    <a:gd name="T11" fmla="*/ 8 h 17"/>
                    <a:gd name="T12" fmla="*/ 6 w 17"/>
                    <a:gd name="T13" fmla="*/ 6 h 17"/>
                    <a:gd name="T14" fmla="*/ 6 w 17"/>
                    <a:gd name="T15" fmla="*/ 2 h 17"/>
                    <a:gd name="T16" fmla="*/ 10 w 17"/>
                    <a:gd name="T17" fmla="*/ 2 h 17"/>
                    <a:gd name="T18" fmla="*/ 10 w 17"/>
                    <a:gd name="T19" fmla="*/ 0 h 17"/>
                    <a:gd name="T20" fmla="*/ 14 w 17"/>
                    <a:gd name="T21" fmla="*/ 2 h 17"/>
                    <a:gd name="T22" fmla="*/ 16 w 17"/>
                    <a:gd name="T23" fmla="*/ 2 h 17"/>
                    <a:gd name="T24" fmla="*/ 16 w 17"/>
                    <a:gd name="T25" fmla="*/ 6 h 17"/>
                    <a:gd name="T26" fmla="*/ 14 w 17"/>
                    <a:gd name="T27" fmla="*/ 8 h 17"/>
                    <a:gd name="T28" fmla="*/ 14 w 17"/>
                    <a:gd name="T29" fmla="*/ 10 h 17"/>
                    <a:gd name="T30" fmla="*/ 12 w 17"/>
                    <a:gd name="T31" fmla="*/ 10 h 17"/>
                    <a:gd name="T32" fmla="*/ 10 w 17"/>
                    <a:gd name="T33" fmla="*/ 14 h 17"/>
                    <a:gd name="T34" fmla="*/ 6 w 17"/>
                    <a:gd name="T35" fmla="*/ 16 h 17"/>
                    <a:gd name="T36" fmla="*/ 4 w 17"/>
                    <a:gd name="T37" fmla="*/ 16 h 17"/>
                    <a:gd name="T38" fmla="*/ 2 w 17"/>
                    <a:gd name="T39" fmla="*/ 16 h 17"/>
                    <a:gd name="T40" fmla="*/ 0 w 1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0" y="16"/>
                      </a:moveTo>
                      <a:lnTo>
                        <a:pt x="2" y="14"/>
                      </a:lnTo>
                      <a:lnTo>
                        <a:pt x="4" y="14"/>
                      </a:lnTo>
                      <a:lnTo>
                        <a:pt x="4" y="10"/>
                      </a:lnTo>
                      <a:lnTo>
                        <a:pt x="4" y="8"/>
                      </a:lnTo>
                      <a:lnTo>
                        <a:pt x="6" y="8"/>
                      </a:lnTo>
                      <a:lnTo>
                        <a:pt x="6" y="6"/>
                      </a:lnTo>
                      <a:lnTo>
                        <a:pt x="6" y="2"/>
                      </a:lnTo>
                      <a:lnTo>
                        <a:pt x="10" y="2"/>
                      </a:lnTo>
                      <a:lnTo>
                        <a:pt x="10" y="0"/>
                      </a:lnTo>
                      <a:lnTo>
                        <a:pt x="14" y="2"/>
                      </a:lnTo>
                      <a:lnTo>
                        <a:pt x="16" y="2"/>
                      </a:lnTo>
                      <a:lnTo>
                        <a:pt x="16" y="6"/>
                      </a:lnTo>
                      <a:lnTo>
                        <a:pt x="14" y="8"/>
                      </a:lnTo>
                      <a:lnTo>
                        <a:pt x="14" y="10"/>
                      </a:lnTo>
                      <a:lnTo>
                        <a:pt x="12" y="10"/>
                      </a:lnTo>
                      <a:lnTo>
                        <a:pt x="10" y="14"/>
                      </a:lnTo>
                      <a:lnTo>
                        <a:pt x="6" y="16"/>
                      </a:lnTo>
                      <a:lnTo>
                        <a:pt x="4" y="16"/>
                      </a:lnTo>
                      <a:lnTo>
                        <a:pt x="2" y="16"/>
                      </a:lnTo>
                      <a:lnTo>
                        <a:pt x="0" y="16"/>
                      </a:lnTo>
                    </a:path>
                  </a:pathLst>
                </a:custGeom>
                <a:solidFill>
                  <a:srgbClr val="969696"/>
                </a:solidFill>
                <a:ln w="9525" cap="rnd">
                  <a:noFill/>
                  <a:round/>
                  <a:headEnd/>
                  <a:tailEnd/>
                </a:ln>
              </p:spPr>
              <p:txBody>
                <a:bodyPr/>
                <a:lstStyle/>
                <a:p>
                  <a:endParaRPr lang="zh-CN" altLang="en-US"/>
                </a:p>
              </p:txBody>
            </p:sp>
            <p:sp>
              <p:nvSpPr>
                <p:cNvPr id="71945" name="Freeform 3651"/>
                <p:cNvSpPr>
                  <a:spLocks/>
                </p:cNvSpPr>
                <p:nvPr/>
              </p:nvSpPr>
              <p:spPr bwMode="auto">
                <a:xfrm>
                  <a:off x="4210" y="1665"/>
                  <a:ext cx="18" cy="17"/>
                </a:xfrm>
                <a:custGeom>
                  <a:avLst/>
                  <a:gdLst>
                    <a:gd name="T0" fmla="*/ 0 w 18"/>
                    <a:gd name="T1" fmla="*/ 14 h 17"/>
                    <a:gd name="T2" fmla="*/ 3 w 18"/>
                    <a:gd name="T3" fmla="*/ 12 h 17"/>
                    <a:gd name="T4" fmla="*/ 5 w 18"/>
                    <a:gd name="T5" fmla="*/ 12 h 17"/>
                    <a:gd name="T6" fmla="*/ 5 w 18"/>
                    <a:gd name="T7" fmla="*/ 10 h 17"/>
                    <a:gd name="T8" fmla="*/ 5 w 18"/>
                    <a:gd name="T9" fmla="*/ 6 h 17"/>
                    <a:gd name="T10" fmla="*/ 7 w 18"/>
                    <a:gd name="T11" fmla="*/ 6 h 17"/>
                    <a:gd name="T12" fmla="*/ 7 w 18"/>
                    <a:gd name="T13" fmla="*/ 2 h 17"/>
                    <a:gd name="T14" fmla="*/ 9 w 18"/>
                    <a:gd name="T15" fmla="*/ 2 h 17"/>
                    <a:gd name="T16" fmla="*/ 11 w 18"/>
                    <a:gd name="T17" fmla="*/ 0 h 17"/>
                    <a:gd name="T18" fmla="*/ 15 w 18"/>
                    <a:gd name="T19" fmla="*/ 2 h 17"/>
                    <a:gd name="T20" fmla="*/ 17 w 18"/>
                    <a:gd name="T21" fmla="*/ 2 h 17"/>
                    <a:gd name="T22" fmla="*/ 17 w 18"/>
                    <a:gd name="T23" fmla="*/ 6 h 17"/>
                    <a:gd name="T24" fmla="*/ 15 w 18"/>
                    <a:gd name="T25" fmla="*/ 6 h 17"/>
                    <a:gd name="T26" fmla="*/ 15 w 18"/>
                    <a:gd name="T27" fmla="*/ 10 h 17"/>
                    <a:gd name="T28" fmla="*/ 13 w 18"/>
                    <a:gd name="T29" fmla="*/ 10 h 17"/>
                    <a:gd name="T30" fmla="*/ 11 w 18"/>
                    <a:gd name="T31" fmla="*/ 12 h 17"/>
                    <a:gd name="T32" fmla="*/ 9 w 18"/>
                    <a:gd name="T33" fmla="*/ 12 h 17"/>
                    <a:gd name="T34" fmla="*/ 7 w 18"/>
                    <a:gd name="T35" fmla="*/ 14 h 17"/>
                    <a:gd name="T36" fmla="*/ 5 w 18"/>
                    <a:gd name="T37" fmla="*/ 14 h 17"/>
                    <a:gd name="T38" fmla="*/ 3 w 18"/>
                    <a:gd name="T39" fmla="*/ 14 h 17"/>
                    <a:gd name="T40" fmla="*/ 1 w 18"/>
                    <a:gd name="T41" fmla="*/ 16 h 17"/>
                    <a:gd name="T42" fmla="*/ 0 w 18"/>
                    <a:gd name="T43" fmla="*/ 16 h 17"/>
                    <a:gd name="T44" fmla="*/ 0 w 18"/>
                    <a:gd name="T45" fmla="*/ 14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
                    <a:gd name="T70" fmla="*/ 0 h 17"/>
                    <a:gd name="T71" fmla="*/ 18 w 18"/>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 h="17">
                      <a:moveTo>
                        <a:pt x="0" y="14"/>
                      </a:moveTo>
                      <a:lnTo>
                        <a:pt x="3" y="12"/>
                      </a:lnTo>
                      <a:lnTo>
                        <a:pt x="5" y="12"/>
                      </a:lnTo>
                      <a:lnTo>
                        <a:pt x="5" y="10"/>
                      </a:lnTo>
                      <a:lnTo>
                        <a:pt x="5" y="6"/>
                      </a:lnTo>
                      <a:lnTo>
                        <a:pt x="7" y="6"/>
                      </a:lnTo>
                      <a:lnTo>
                        <a:pt x="7" y="2"/>
                      </a:lnTo>
                      <a:lnTo>
                        <a:pt x="9" y="2"/>
                      </a:lnTo>
                      <a:lnTo>
                        <a:pt x="11" y="0"/>
                      </a:lnTo>
                      <a:lnTo>
                        <a:pt x="15" y="2"/>
                      </a:lnTo>
                      <a:lnTo>
                        <a:pt x="17" y="2"/>
                      </a:lnTo>
                      <a:lnTo>
                        <a:pt x="17" y="6"/>
                      </a:lnTo>
                      <a:lnTo>
                        <a:pt x="15" y="6"/>
                      </a:lnTo>
                      <a:lnTo>
                        <a:pt x="15" y="10"/>
                      </a:lnTo>
                      <a:lnTo>
                        <a:pt x="13" y="10"/>
                      </a:lnTo>
                      <a:lnTo>
                        <a:pt x="11" y="12"/>
                      </a:lnTo>
                      <a:lnTo>
                        <a:pt x="9" y="12"/>
                      </a:lnTo>
                      <a:lnTo>
                        <a:pt x="7" y="14"/>
                      </a:lnTo>
                      <a:lnTo>
                        <a:pt x="5" y="14"/>
                      </a:lnTo>
                      <a:lnTo>
                        <a:pt x="3" y="14"/>
                      </a:lnTo>
                      <a:lnTo>
                        <a:pt x="1" y="16"/>
                      </a:lnTo>
                      <a:lnTo>
                        <a:pt x="0" y="16"/>
                      </a:lnTo>
                      <a:lnTo>
                        <a:pt x="0" y="14"/>
                      </a:lnTo>
                    </a:path>
                  </a:pathLst>
                </a:custGeom>
                <a:solidFill>
                  <a:srgbClr val="969696"/>
                </a:solidFill>
                <a:ln w="12700" cap="rnd">
                  <a:solidFill>
                    <a:srgbClr val="000000"/>
                  </a:solidFill>
                  <a:round/>
                  <a:headEnd/>
                  <a:tailEnd/>
                </a:ln>
              </p:spPr>
              <p:txBody>
                <a:bodyPr/>
                <a:lstStyle/>
                <a:p>
                  <a:endParaRPr lang="zh-CN" altLang="en-US"/>
                </a:p>
              </p:txBody>
            </p:sp>
            <p:sp>
              <p:nvSpPr>
                <p:cNvPr id="71946" name="Freeform 3652"/>
                <p:cNvSpPr>
                  <a:spLocks/>
                </p:cNvSpPr>
                <p:nvPr/>
              </p:nvSpPr>
              <p:spPr bwMode="auto">
                <a:xfrm>
                  <a:off x="4204" y="1665"/>
                  <a:ext cx="17" cy="17"/>
                </a:xfrm>
                <a:custGeom>
                  <a:avLst/>
                  <a:gdLst>
                    <a:gd name="T0" fmla="*/ 16 w 17"/>
                    <a:gd name="T1" fmla="*/ 10 h 17"/>
                    <a:gd name="T2" fmla="*/ 16 w 17"/>
                    <a:gd name="T3" fmla="*/ 12 h 17"/>
                    <a:gd name="T4" fmla="*/ 8 w 17"/>
                    <a:gd name="T5" fmla="*/ 16 h 17"/>
                    <a:gd name="T6" fmla="*/ 0 w 17"/>
                    <a:gd name="T7" fmla="*/ 4 h 17"/>
                    <a:gd name="T8" fmla="*/ 0 w 17"/>
                    <a:gd name="T9" fmla="*/ 0 h 17"/>
                    <a:gd name="T10" fmla="*/ 16 w 17"/>
                    <a:gd name="T11" fmla="*/ 1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10"/>
                      </a:moveTo>
                      <a:lnTo>
                        <a:pt x="16" y="12"/>
                      </a:lnTo>
                      <a:lnTo>
                        <a:pt x="8" y="16"/>
                      </a:lnTo>
                      <a:lnTo>
                        <a:pt x="0" y="4"/>
                      </a:lnTo>
                      <a:lnTo>
                        <a:pt x="0" y="0"/>
                      </a:lnTo>
                      <a:lnTo>
                        <a:pt x="16" y="10"/>
                      </a:lnTo>
                    </a:path>
                  </a:pathLst>
                </a:custGeom>
                <a:solidFill>
                  <a:srgbClr val="969696"/>
                </a:solidFill>
                <a:ln w="9525" cap="rnd">
                  <a:noFill/>
                  <a:round/>
                  <a:headEnd/>
                  <a:tailEnd/>
                </a:ln>
              </p:spPr>
              <p:txBody>
                <a:bodyPr/>
                <a:lstStyle/>
                <a:p>
                  <a:endParaRPr lang="zh-CN" altLang="en-US"/>
                </a:p>
              </p:txBody>
            </p:sp>
            <p:sp>
              <p:nvSpPr>
                <p:cNvPr id="71947" name="Freeform 3653"/>
                <p:cNvSpPr>
                  <a:spLocks/>
                </p:cNvSpPr>
                <p:nvPr/>
              </p:nvSpPr>
              <p:spPr bwMode="auto">
                <a:xfrm>
                  <a:off x="4204" y="1665"/>
                  <a:ext cx="17" cy="17"/>
                </a:xfrm>
                <a:custGeom>
                  <a:avLst/>
                  <a:gdLst>
                    <a:gd name="T0" fmla="*/ 16 w 17"/>
                    <a:gd name="T1" fmla="*/ 10 h 17"/>
                    <a:gd name="T2" fmla="*/ 12 w 17"/>
                    <a:gd name="T3" fmla="*/ 14 h 17"/>
                    <a:gd name="T4" fmla="*/ 8 w 17"/>
                    <a:gd name="T5" fmla="*/ 16 h 17"/>
                    <a:gd name="T6" fmla="*/ 0 w 17"/>
                    <a:gd name="T7" fmla="*/ 2 h 17"/>
                    <a:gd name="T8" fmla="*/ 0 w 17"/>
                    <a:gd name="T9" fmla="*/ 0 h 17"/>
                    <a:gd name="T10" fmla="*/ 2 w 17"/>
                    <a:gd name="T11" fmla="*/ 0 h 17"/>
                    <a:gd name="T12" fmla="*/ 16 w 17"/>
                    <a:gd name="T13" fmla="*/ 1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6" y="10"/>
                      </a:moveTo>
                      <a:lnTo>
                        <a:pt x="12" y="14"/>
                      </a:lnTo>
                      <a:lnTo>
                        <a:pt x="8" y="16"/>
                      </a:lnTo>
                      <a:lnTo>
                        <a:pt x="0" y="2"/>
                      </a:lnTo>
                      <a:lnTo>
                        <a:pt x="0" y="0"/>
                      </a:lnTo>
                      <a:lnTo>
                        <a:pt x="2" y="0"/>
                      </a:lnTo>
                      <a:lnTo>
                        <a:pt x="16" y="10"/>
                      </a:lnTo>
                    </a:path>
                  </a:pathLst>
                </a:custGeom>
                <a:solidFill>
                  <a:srgbClr val="969696"/>
                </a:solidFill>
                <a:ln w="12700" cap="rnd">
                  <a:solidFill>
                    <a:srgbClr val="000000"/>
                  </a:solidFill>
                  <a:round/>
                  <a:headEnd/>
                  <a:tailEnd/>
                </a:ln>
              </p:spPr>
              <p:txBody>
                <a:bodyPr/>
                <a:lstStyle/>
                <a:p>
                  <a:endParaRPr lang="zh-CN" altLang="en-US"/>
                </a:p>
              </p:txBody>
            </p:sp>
            <p:sp>
              <p:nvSpPr>
                <p:cNvPr id="71948" name="Freeform 3654"/>
                <p:cNvSpPr>
                  <a:spLocks/>
                </p:cNvSpPr>
                <p:nvPr/>
              </p:nvSpPr>
              <p:spPr bwMode="auto">
                <a:xfrm>
                  <a:off x="4192" y="1667"/>
                  <a:ext cx="17" cy="17"/>
                </a:xfrm>
                <a:custGeom>
                  <a:avLst/>
                  <a:gdLst>
                    <a:gd name="T0" fmla="*/ 8 w 17"/>
                    <a:gd name="T1" fmla="*/ 0 h 17"/>
                    <a:gd name="T2" fmla="*/ 0 w 17"/>
                    <a:gd name="T3" fmla="*/ 4 h 17"/>
                    <a:gd name="T4" fmla="*/ 0 w 17"/>
                    <a:gd name="T5" fmla="*/ 16 h 17"/>
                    <a:gd name="T6" fmla="*/ 16 w 17"/>
                    <a:gd name="T7" fmla="*/ 16 h 17"/>
                    <a:gd name="T8" fmla="*/ 8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8" y="0"/>
                      </a:moveTo>
                      <a:lnTo>
                        <a:pt x="0" y="4"/>
                      </a:lnTo>
                      <a:lnTo>
                        <a:pt x="0" y="16"/>
                      </a:lnTo>
                      <a:lnTo>
                        <a:pt x="16" y="16"/>
                      </a:lnTo>
                      <a:lnTo>
                        <a:pt x="8" y="0"/>
                      </a:lnTo>
                    </a:path>
                  </a:pathLst>
                </a:custGeom>
                <a:solidFill>
                  <a:srgbClr val="969696"/>
                </a:solidFill>
                <a:ln w="9525" cap="rnd">
                  <a:noFill/>
                  <a:round/>
                  <a:headEnd/>
                  <a:tailEnd/>
                </a:ln>
              </p:spPr>
              <p:txBody>
                <a:bodyPr/>
                <a:lstStyle/>
                <a:p>
                  <a:endParaRPr lang="zh-CN" altLang="en-US"/>
                </a:p>
              </p:txBody>
            </p:sp>
            <p:sp>
              <p:nvSpPr>
                <p:cNvPr id="71949" name="Freeform 3655"/>
                <p:cNvSpPr>
                  <a:spLocks/>
                </p:cNvSpPr>
                <p:nvPr/>
              </p:nvSpPr>
              <p:spPr bwMode="auto">
                <a:xfrm>
                  <a:off x="4192" y="1667"/>
                  <a:ext cx="17" cy="17"/>
                </a:xfrm>
                <a:custGeom>
                  <a:avLst/>
                  <a:gdLst>
                    <a:gd name="T0" fmla="*/ 8 w 17"/>
                    <a:gd name="T1" fmla="*/ 0 h 17"/>
                    <a:gd name="T2" fmla="*/ 0 w 17"/>
                    <a:gd name="T3" fmla="*/ 4 h 17"/>
                    <a:gd name="T4" fmla="*/ 0 w 17"/>
                    <a:gd name="T5" fmla="*/ 16 h 17"/>
                    <a:gd name="T6" fmla="*/ 16 w 17"/>
                    <a:gd name="T7" fmla="*/ 14 h 17"/>
                    <a:gd name="T8" fmla="*/ 8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8" y="0"/>
                      </a:moveTo>
                      <a:lnTo>
                        <a:pt x="0" y="4"/>
                      </a:lnTo>
                      <a:lnTo>
                        <a:pt x="0" y="16"/>
                      </a:lnTo>
                      <a:lnTo>
                        <a:pt x="16" y="14"/>
                      </a:lnTo>
                      <a:lnTo>
                        <a:pt x="8" y="0"/>
                      </a:lnTo>
                    </a:path>
                  </a:pathLst>
                </a:custGeom>
                <a:solidFill>
                  <a:srgbClr val="969696"/>
                </a:solidFill>
                <a:ln w="12700" cap="rnd">
                  <a:solidFill>
                    <a:srgbClr val="000000"/>
                  </a:solidFill>
                  <a:round/>
                  <a:headEnd/>
                  <a:tailEnd/>
                </a:ln>
              </p:spPr>
              <p:txBody>
                <a:bodyPr/>
                <a:lstStyle/>
                <a:p>
                  <a:endParaRPr lang="zh-CN" altLang="en-US"/>
                </a:p>
              </p:txBody>
            </p:sp>
            <p:sp>
              <p:nvSpPr>
                <p:cNvPr id="71950" name="Freeform 3656"/>
                <p:cNvSpPr>
                  <a:spLocks/>
                </p:cNvSpPr>
                <p:nvPr/>
              </p:nvSpPr>
              <p:spPr bwMode="auto">
                <a:xfrm>
                  <a:off x="4208" y="1662"/>
                  <a:ext cx="17" cy="17"/>
                </a:xfrm>
                <a:custGeom>
                  <a:avLst/>
                  <a:gdLst>
                    <a:gd name="T0" fmla="*/ 6 w 17"/>
                    <a:gd name="T1" fmla="*/ 16 h 17"/>
                    <a:gd name="T2" fmla="*/ 8 w 17"/>
                    <a:gd name="T3" fmla="*/ 11 h 17"/>
                    <a:gd name="T4" fmla="*/ 10 w 17"/>
                    <a:gd name="T5" fmla="*/ 11 h 17"/>
                    <a:gd name="T6" fmla="*/ 12 w 17"/>
                    <a:gd name="T7" fmla="*/ 7 h 17"/>
                    <a:gd name="T8" fmla="*/ 16 w 17"/>
                    <a:gd name="T9" fmla="*/ 7 h 17"/>
                    <a:gd name="T10" fmla="*/ 12 w 17"/>
                    <a:gd name="T11" fmla="*/ 7 h 17"/>
                    <a:gd name="T12" fmla="*/ 10 w 17"/>
                    <a:gd name="T13" fmla="*/ 3 h 17"/>
                    <a:gd name="T14" fmla="*/ 8 w 17"/>
                    <a:gd name="T15" fmla="*/ 0 h 17"/>
                    <a:gd name="T16" fmla="*/ 6 w 17"/>
                    <a:gd name="T17" fmla="*/ 3 h 17"/>
                    <a:gd name="T18" fmla="*/ 4 w 17"/>
                    <a:gd name="T19" fmla="*/ 7 h 17"/>
                    <a:gd name="T20" fmla="*/ 2 w 17"/>
                    <a:gd name="T21" fmla="*/ 7 h 17"/>
                    <a:gd name="T22" fmla="*/ 0 w 17"/>
                    <a:gd name="T23" fmla="*/ 7 h 17"/>
                    <a:gd name="T24" fmla="*/ 6 w 17"/>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6" y="16"/>
                      </a:moveTo>
                      <a:lnTo>
                        <a:pt x="8" y="11"/>
                      </a:lnTo>
                      <a:lnTo>
                        <a:pt x="10" y="11"/>
                      </a:lnTo>
                      <a:lnTo>
                        <a:pt x="12" y="7"/>
                      </a:lnTo>
                      <a:lnTo>
                        <a:pt x="16" y="7"/>
                      </a:lnTo>
                      <a:lnTo>
                        <a:pt x="12" y="7"/>
                      </a:lnTo>
                      <a:lnTo>
                        <a:pt x="10" y="3"/>
                      </a:lnTo>
                      <a:lnTo>
                        <a:pt x="8" y="0"/>
                      </a:lnTo>
                      <a:lnTo>
                        <a:pt x="6" y="3"/>
                      </a:lnTo>
                      <a:lnTo>
                        <a:pt x="4" y="7"/>
                      </a:lnTo>
                      <a:lnTo>
                        <a:pt x="2" y="7"/>
                      </a:lnTo>
                      <a:lnTo>
                        <a:pt x="0" y="7"/>
                      </a:lnTo>
                      <a:lnTo>
                        <a:pt x="6" y="16"/>
                      </a:lnTo>
                    </a:path>
                  </a:pathLst>
                </a:custGeom>
                <a:solidFill>
                  <a:srgbClr val="969696"/>
                </a:solidFill>
                <a:ln w="9525" cap="rnd">
                  <a:noFill/>
                  <a:round/>
                  <a:headEnd/>
                  <a:tailEnd/>
                </a:ln>
              </p:spPr>
              <p:txBody>
                <a:bodyPr/>
                <a:lstStyle/>
                <a:p>
                  <a:endParaRPr lang="zh-CN" altLang="en-US"/>
                </a:p>
              </p:txBody>
            </p:sp>
            <p:sp>
              <p:nvSpPr>
                <p:cNvPr id="71951" name="Freeform 3657"/>
                <p:cNvSpPr>
                  <a:spLocks/>
                </p:cNvSpPr>
                <p:nvPr/>
              </p:nvSpPr>
              <p:spPr bwMode="auto">
                <a:xfrm>
                  <a:off x="4208" y="1662"/>
                  <a:ext cx="17" cy="17"/>
                </a:xfrm>
                <a:custGeom>
                  <a:avLst/>
                  <a:gdLst>
                    <a:gd name="T0" fmla="*/ 6 w 17"/>
                    <a:gd name="T1" fmla="*/ 16 h 17"/>
                    <a:gd name="T2" fmla="*/ 6 w 17"/>
                    <a:gd name="T3" fmla="*/ 13 h 17"/>
                    <a:gd name="T4" fmla="*/ 8 w 17"/>
                    <a:gd name="T5" fmla="*/ 9 h 17"/>
                    <a:gd name="T6" fmla="*/ 12 w 17"/>
                    <a:gd name="T7" fmla="*/ 9 h 17"/>
                    <a:gd name="T8" fmla="*/ 12 w 17"/>
                    <a:gd name="T9" fmla="*/ 7 h 17"/>
                    <a:gd name="T10" fmla="*/ 16 w 17"/>
                    <a:gd name="T11" fmla="*/ 7 h 17"/>
                    <a:gd name="T12" fmla="*/ 12 w 17"/>
                    <a:gd name="T13" fmla="*/ 5 h 17"/>
                    <a:gd name="T14" fmla="*/ 12 w 17"/>
                    <a:gd name="T15" fmla="*/ 2 h 17"/>
                    <a:gd name="T16" fmla="*/ 8 w 17"/>
                    <a:gd name="T17" fmla="*/ 0 h 17"/>
                    <a:gd name="T18" fmla="*/ 6 w 17"/>
                    <a:gd name="T19" fmla="*/ 2 h 17"/>
                    <a:gd name="T20" fmla="*/ 2 w 17"/>
                    <a:gd name="T21" fmla="*/ 5 h 17"/>
                    <a:gd name="T22" fmla="*/ 0 w 17"/>
                    <a:gd name="T23" fmla="*/ 5 h 17"/>
                    <a:gd name="T24" fmla="*/ 6 w 17"/>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6" y="16"/>
                      </a:moveTo>
                      <a:lnTo>
                        <a:pt x="6" y="13"/>
                      </a:lnTo>
                      <a:lnTo>
                        <a:pt x="8" y="9"/>
                      </a:lnTo>
                      <a:lnTo>
                        <a:pt x="12" y="9"/>
                      </a:lnTo>
                      <a:lnTo>
                        <a:pt x="12" y="7"/>
                      </a:lnTo>
                      <a:lnTo>
                        <a:pt x="16" y="7"/>
                      </a:lnTo>
                      <a:lnTo>
                        <a:pt x="12" y="5"/>
                      </a:lnTo>
                      <a:lnTo>
                        <a:pt x="12" y="2"/>
                      </a:lnTo>
                      <a:lnTo>
                        <a:pt x="8" y="0"/>
                      </a:lnTo>
                      <a:lnTo>
                        <a:pt x="6" y="2"/>
                      </a:lnTo>
                      <a:lnTo>
                        <a:pt x="2" y="5"/>
                      </a:lnTo>
                      <a:lnTo>
                        <a:pt x="0" y="5"/>
                      </a:lnTo>
                      <a:lnTo>
                        <a:pt x="6" y="16"/>
                      </a:lnTo>
                    </a:path>
                  </a:pathLst>
                </a:custGeom>
                <a:solidFill>
                  <a:srgbClr val="969696"/>
                </a:solidFill>
                <a:ln w="12700" cap="rnd">
                  <a:solidFill>
                    <a:srgbClr val="000000"/>
                  </a:solidFill>
                  <a:round/>
                  <a:headEnd/>
                  <a:tailEnd/>
                </a:ln>
              </p:spPr>
              <p:txBody>
                <a:bodyPr/>
                <a:lstStyle/>
                <a:p>
                  <a:endParaRPr lang="zh-CN" altLang="en-US"/>
                </a:p>
              </p:txBody>
            </p:sp>
            <p:sp>
              <p:nvSpPr>
                <p:cNvPr id="71952" name="Freeform 3658"/>
                <p:cNvSpPr>
                  <a:spLocks/>
                </p:cNvSpPr>
                <p:nvPr/>
              </p:nvSpPr>
              <p:spPr bwMode="auto">
                <a:xfrm>
                  <a:off x="4211" y="1667"/>
                  <a:ext cx="26" cy="17"/>
                </a:xfrm>
                <a:custGeom>
                  <a:avLst/>
                  <a:gdLst>
                    <a:gd name="T0" fmla="*/ 15 w 26"/>
                    <a:gd name="T1" fmla="*/ 2 h 17"/>
                    <a:gd name="T2" fmla="*/ 17 w 26"/>
                    <a:gd name="T3" fmla="*/ 2 h 17"/>
                    <a:gd name="T4" fmla="*/ 19 w 26"/>
                    <a:gd name="T5" fmla="*/ 2 h 17"/>
                    <a:gd name="T6" fmla="*/ 21 w 26"/>
                    <a:gd name="T7" fmla="*/ 4 h 17"/>
                    <a:gd name="T8" fmla="*/ 23 w 26"/>
                    <a:gd name="T9" fmla="*/ 4 h 17"/>
                    <a:gd name="T10" fmla="*/ 25 w 26"/>
                    <a:gd name="T11" fmla="*/ 6 h 17"/>
                    <a:gd name="T12" fmla="*/ 25 w 26"/>
                    <a:gd name="T13" fmla="*/ 8 h 17"/>
                    <a:gd name="T14" fmla="*/ 25 w 26"/>
                    <a:gd name="T15" fmla="*/ 12 h 17"/>
                    <a:gd name="T16" fmla="*/ 25 w 26"/>
                    <a:gd name="T17" fmla="*/ 14 h 17"/>
                    <a:gd name="T18" fmla="*/ 25 w 26"/>
                    <a:gd name="T19" fmla="*/ 16 h 17"/>
                    <a:gd name="T20" fmla="*/ 25 w 26"/>
                    <a:gd name="T21" fmla="*/ 14 h 17"/>
                    <a:gd name="T22" fmla="*/ 23 w 26"/>
                    <a:gd name="T23" fmla="*/ 14 h 17"/>
                    <a:gd name="T24" fmla="*/ 23 w 26"/>
                    <a:gd name="T25" fmla="*/ 12 h 17"/>
                    <a:gd name="T26" fmla="*/ 21 w 26"/>
                    <a:gd name="T27" fmla="*/ 12 h 17"/>
                    <a:gd name="T28" fmla="*/ 17 w 26"/>
                    <a:gd name="T29" fmla="*/ 10 h 17"/>
                    <a:gd name="T30" fmla="*/ 15 w 26"/>
                    <a:gd name="T31" fmla="*/ 10 h 17"/>
                    <a:gd name="T32" fmla="*/ 11 w 26"/>
                    <a:gd name="T33" fmla="*/ 8 h 17"/>
                    <a:gd name="T34" fmla="*/ 9 w 26"/>
                    <a:gd name="T35" fmla="*/ 8 h 17"/>
                    <a:gd name="T36" fmla="*/ 3 w 26"/>
                    <a:gd name="T37" fmla="*/ 8 h 17"/>
                    <a:gd name="T38" fmla="*/ 0 w 26"/>
                    <a:gd name="T39" fmla="*/ 8 h 17"/>
                    <a:gd name="T40" fmla="*/ 1 w 26"/>
                    <a:gd name="T41" fmla="*/ 6 h 17"/>
                    <a:gd name="T42" fmla="*/ 3 w 26"/>
                    <a:gd name="T43" fmla="*/ 6 h 17"/>
                    <a:gd name="T44" fmla="*/ 7 w 26"/>
                    <a:gd name="T45" fmla="*/ 6 h 17"/>
                    <a:gd name="T46" fmla="*/ 9 w 26"/>
                    <a:gd name="T47" fmla="*/ 4 h 17"/>
                    <a:gd name="T48" fmla="*/ 11 w 26"/>
                    <a:gd name="T49" fmla="*/ 4 h 17"/>
                    <a:gd name="T50" fmla="*/ 11 w 26"/>
                    <a:gd name="T51" fmla="*/ 2 h 17"/>
                    <a:gd name="T52" fmla="*/ 13 w 26"/>
                    <a:gd name="T53" fmla="*/ 2 h 17"/>
                    <a:gd name="T54" fmla="*/ 13 w 26"/>
                    <a:gd name="T55" fmla="*/ 0 h 17"/>
                    <a:gd name="T56" fmla="*/ 11 w 26"/>
                    <a:gd name="T57" fmla="*/ 0 h 17"/>
                    <a:gd name="T58" fmla="*/ 15 w 26"/>
                    <a:gd name="T59" fmla="*/ 2 h 1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6"/>
                    <a:gd name="T91" fmla="*/ 0 h 17"/>
                    <a:gd name="T92" fmla="*/ 26 w 26"/>
                    <a:gd name="T93" fmla="*/ 17 h 1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6" h="17">
                      <a:moveTo>
                        <a:pt x="15" y="2"/>
                      </a:moveTo>
                      <a:lnTo>
                        <a:pt x="17" y="2"/>
                      </a:lnTo>
                      <a:lnTo>
                        <a:pt x="19" y="2"/>
                      </a:lnTo>
                      <a:lnTo>
                        <a:pt x="21" y="4"/>
                      </a:lnTo>
                      <a:lnTo>
                        <a:pt x="23" y="4"/>
                      </a:lnTo>
                      <a:lnTo>
                        <a:pt x="25" y="6"/>
                      </a:lnTo>
                      <a:lnTo>
                        <a:pt x="25" y="8"/>
                      </a:lnTo>
                      <a:lnTo>
                        <a:pt x="25" y="12"/>
                      </a:lnTo>
                      <a:lnTo>
                        <a:pt x="25" y="14"/>
                      </a:lnTo>
                      <a:lnTo>
                        <a:pt x="25" y="16"/>
                      </a:lnTo>
                      <a:lnTo>
                        <a:pt x="25" y="14"/>
                      </a:lnTo>
                      <a:lnTo>
                        <a:pt x="23" y="14"/>
                      </a:lnTo>
                      <a:lnTo>
                        <a:pt x="23" y="12"/>
                      </a:lnTo>
                      <a:lnTo>
                        <a:pt x="21" y="12"/>
                      </a:lnTo>
                      <a:lnTo>
                        <a:pt x="17" y="10"/>
                      </a:lnTo>
                      <a:lnTo>
                        <a:pt x="15" y="10"/>
                      </a:lnTo>
                      <a:lnTo>
                        <a:pt x="11" y="8"/>
                      </a:lnTo>
                      <a:lnTo>
                        <a:pt x="9" y="8"/>
                      </a:lnTo>
                      <a:lnTo>
                        <a:pt x="3" y="8"/>
                      </a:lnTo>
                      <a:lnTo>
                        <a:pt x="0" y="8"/>
                      </a:lnTo>
                      <a:lnTo>
                        <a:pt x="1" y="6"/>
                      </a:lnTo>
                      <a:lnTo>
                        <a:pt x="3" y="6"/>
                      </a:lnTo>
                      <a:lnTo>
                        <a:pt x="7" y="6"/>
                      </a:lnTo>
                      <a:lnTo>
                        <a:pt x="9" y="4"/>
                      </a:lnTo>
                      <a:lnTo>
                        <a:pt x="11" y="4"/>
                      </a:lnTo>
                      <a:lnTo>
                        <a:pt x="11" y="2"/>
                      </a:lnTo>
                      <a:lnTo>
                        <a:pt x="13" y="2"/>
                      </a:lnTo>
                      <a:lnTo>
                        <a:pt x="13" y="0"/>
                      </a:lnTo>
                      <a:lnTo>
                        <a:pt x="11" y="0"/>
                      </a:lnTo>
                      <a:lnTo>
                        <a:pt x="15" y="2"/>
                      </a:lnTo>
                    </a:path>
                  </a:pathLst>
                </a:custGeom>
                <a:solidFill>
                  <a:srgbClr val="969696"/>
                </a:solidFill>
                <a:ln w="9525" cap="rnd">
                  <a:noFill/>
                  <a:round/>
                  <a:headEnd/>
                  <a:tailEnd/>
                </a:ln>
              </p:spPr>
              <p:txBody>
                <a:bodyPr/>
                <a:lstStyle/>
                <a:p>
                  <a:endParaRPr lang="zh-CN" altLang="en-US"/>
                </a:p>
              </p:txBody>
            </p:sp>
            <p:sp>
              <p:nvSpPr>
                <p:cNvPr id="71953" name="Freeform 3659"/>
                <p:cNvSpPr>
                  <a:spLocks/>
                </p:cNvSpPr>
                <p:nvPr/>
              </p:nvSpPr>
              <p:spPr bwMode="auto">
                <a:xfrm>
                  <a:off x="4211" y="1667"/>
                  <a:ext cx="31" cy="20"/>
                </a:xfrm>
                <a:custGeom>
                  <a:avLst/>
                  <a:gdLst>
                    <a:gd name="T0" fmla="*/ 17 w 31"/>
                    <a:gd name="T1" fmla="*/ 1 h 20"/>
                    <a:gd name="T2" fmla="*/ 19 w 31"/>
                    <a:gd name="T3" fmla="*/ 1 h 20"/>
                    <a:gd name="T4" fmla="*/ 21 w 31"/>
                    <a:gd name="T5" fmla="*/ 1 h 20"/>
                    <a:gd name="T6" fmla="*/ 23 w 31"/>
                    <a:gd name="T7" fmla="*/ 3 h 20"/>
                    <a:gd name="T8" fmla="*/ 25 w 31"/>
                    <a:gd name="T9" fmla="*/ 5 h 20"/>
                    <a:gd name="T10" fmla="*/ 29 w 31"/>
                    <a:gd name="T11" fmla="*/ 5 h 20"/>
                    <a:gd name="T12" fmla="*/ 30 w 31"/>
                    <a:gd name="T13" fmla="*/ 7 h 20"/>
                    <a:gd name="T14" fmla="*/ 30 w 31"/>
                    <a:gd name="T15" fmla="*/ 9 h 20"/>
                    <a:gd name="T16" fmla="*/ 30 w 31"/>
                    <a:gd name="T17" fmla="*/ 13 h 20"/>
                    <a:gd name="T18" fmla="*/ 30 w 31"/>
                    <a:gd name="T19" fmla="*/ 15 h 20"/>
                    <a:gd name="T20" fmla="*/ 30 w 31"/>
                    <a:gd name="T21" fmla="*/ 19 h 20"/>
                    <a:gd name="T22" fmla="*/ 30 w 31"/>
                    <a:gd name="T23" fmla="*/ 17 h 20"/>
                    <a:gd name="T24" fmla="*/ 29 w 31"/>
                    <a:gd name="T25" fmla="*/ 17 h 20"/>
                    <a:gd name="T26" fmla="*/ 29 w 31"/>
                    <a:gd name="T27" fmla="*/ 15 h 20"/>
                    <a:gd name="T28" fmla="*/ 27 w 31"/>
                    <a:gd name="T29" fmla="*/ 15 h 20"/>
                    <a:gd name="T30" fmla="*/ 25 w 31"/>
                    <a:gd name="T31" fmla="*/ 13 h 20"/>
                    <a:gd name="T32" fmla="*/ 21 w 31"/>
                    <a:gd name="T33" fmla="*/ 11 h 20"/>
                    <a:gd name="T34" fmla="*/ 19 w 31"/>
                    <a:gd name="T35" fmla="*/ 11 h 20"/>
                    <a:gd name="T36" fmla="*/ 17 w 31"/>
                    <a:gd name="T37" fmla="*/ 11 h 20"/>
                    <a:gd name="T38" fmla="*/ 13 w 31"/>
                    <a:gd name="T39" fmla="*/ 9 h 20"/>
                    <a:gd name="T40" fmla="*/ 11 w 31"/>
                    <a:gd name="T41" fmla="*/ 9 h 20"/>
                    <a:gd name="T42" fmla="*/ 5 w 31"/>
                    <a:gd name="T43" fmla="*/ 9 h 20"/>
                    <a:gd name="T44" fmla="*/ 0 w 31"/>
                    <a:gd name="T45" fmla="*/ 9 h 20"/>
                    <a:gd name="T46" fmla="*/ 1 w 31"/>
                    <a:gd name="T47" fmla="*/ 9 h 20"/>
                    <a:gd name="T48" fmla="*/ 3 w 31"/>
                    <a:gd name="T49" fmla="*/ 9 h 20"/>
                    <a:gd name="T50" fmla="*/ 5 w 31"/>
                    <a:gd name="T51" fmla="*/ 9 h 20"/>
                    <a:gd name="T52" fmla="*/ 7 w 31"/>
                    <a:gd name="T53" fmla="*/ 7 h 20"/>
                    <a:gd name="T54" fmla="*/ 9 w 31"/>
                    <a:gd name="T55" fmla="*/ 7 h 20"/>
                    <a:gd name="T56" fmla="*/ 11 w 31"/>
                    <a:gd name="T57" fmla="*/ 5 h 20"/>
                    <a:gd name="T58" fmla="*/ 13 w 31"/>
                    <a:gd name="T59" fmla="*/ 5 h 20"/>
                    <a:gd name="T60" fmla="*/ 13 w 31"/>
                    <a:gd name="T61" fmla="*/ 3 h 20"/>
                    <a:gd name="T62" fmla="*/ 15 w 31"/>
                    <a:gd name="T63" fmla="*/ 1 h 20"/>
                    <a:gd name="T64" fmla="*/ 15 w 31"/>
                    <a:gd name="T65" fmla="*/ 0 h 20"/>
                    <a:gd name="T66" fmla="*/ 13 w 31"/>
                    <a:gd name="T67" fmla="*/ 0 h 20"/>
                    <a:gd name="T68" fmla="*/ 17 w 31"/>
                    <a:gd name="T69" fmla="*/ 1 h 2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1"/>
                    <a:gd name="T106" fmla="*/ 0 h 20"/>
                    <a:gd name="T107" fmla="*/ 31 w 31"/>
                    <a:gd name="T108" fmla="*/ 20 h 2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1" h="20">
                      <a:moveTo>
                        <a:pt x="17" y="1"/>
                      </a:moveTo>
                      <a:lnTo>
                        <a:pt x="19" y="1"/>
                      </a:lnTo>
                      <a:lnTo>
                        <a:pt x="21" y="1"/>
                      </a:lnTo>
                      <a:lnTo>
                        <a:pt x="23" y="3"/>
                      </a:lnTo>
                      <a:lnTo>
                        <a:pt x="25" y="5"/>
                      </a:lnTo>
                      <a:lnTo>
                        <a:pt x="29" y="5"/>
                      </a:lnTo>
                      <a:lnTo>
                        <a:pt x="30" y="7"/>
                      </a:lnTo>
                      <a:lnTo>
                        <a:pt x="30" y="9"/>
                      </a:lnTo>
                      <a:lnTo>
                        <a:pt x="30" y="13"/>
                      </a:lnTo>
                      <a:lnTo>
                        <a:pt x="30" y="15"/>
                      </a:lnTo>
                      <a:lnTo>
                        <a:pt x="30" y="19"/>
                      </a:lnTo>
                      <a:lnTo>
                        <a:pt x="30" y="17"/>
                      </a:lnTo>
                      <a:lnTo>
                        <a:pt x="29" y="17"/>
                      </a:lnTo>
                      <a:lnTo>
                        <a:pt x="29" y="15"/>
                      </a:lnTo>
                      <a:lnTo>
                        <a:pt x="27" y="15"/>
                      </a:lnTo>
                      <a:lnTo>
                        <a:pt x="25" y="13"/>
                      </a:lnTo>
                      <a:lnTo>
                        <a:pt x="21" y="11"/>
                      </a:lnTo>
                      <a:lnTo>
                        <a:pt x="19" y="11"/>
                      </a:lnTo>
                      <a:lnTo>
                        <a:pt x="17" y="11"/>
                      </a:lnTo>
                      <a:lnTo>
                        <a:pt x="13" y="9"/>
                      </a:lnTo>
                      <a:lnTo>
                        <a:pt x="11" y="9"/>
                      </a:lnTo>
                      <a:lnTo>
                        <a:pt x="5" y="9"/>
                      </a:lnTo>
                      <a:lnTo>
                        <a:pt x="0" y="9"/>
                      </a:lnTo>
                      <a:lnTo>
                        <a:pt x="1" y="9"/>
                      </a:lnTo>
                      <a:lnTo>
                        <a:pt x="3" y="9"/>
                      </a:lnTo>
                      <a:lnTo>
                        <a:pt x="5" y="9"/>
                      </a:lnTo>
                      <a:lnTo>
                        <a:pt x="7" y="7"/>
                      </a:lnTo>
                      <a:lnTo>
                        <a:pt x="9" y="7"/>
                      </a:lnTo>
                      <a:lnTo>
                        <a:pt x="11" y="5"/>
                      </a:lnTo>
                      <a:lnTo>
                        <a:pt x="13" y="5"/>
                      </a:lnTo>
                      <a:lnTo>
                        <a:pt x="13" y="3"/>
                      </a:lnTo>
                      <a:lnTo>
                        <a:pt x="15" y="1"/>
                      </a:lnTo>
                      <a:lnTo>
                        <a:pt x="15" y="0"/>
                      </a:lnTo>
                      <a:lnTo>
                        <a:pt x="13" y="0"/>
                      </a:lnTo>
                      <a:lnTo>
                        <a:pt x="17" y="1"/>
                      </a:lnTo>
                    </a:path>
                  </a:pathLst>
                </a:custGeom>
                <a:solidFill>
                  <a:srgbClr val="969696"/>
                </a:solidFill>
                <a:ln w="12700" cap="rnd">
                  <a:solidFill>
                    <a:srgbClr val="000000"/>
                  </a:solidFill>
                  <a:round/>
                  <a:headEnd/>
                  <a:tailEnd/>
                </a:ln>
              </p:spPr>
              <p:txBody>
                <a:bodyPr/>
                <a:lstStyle/>
                <a:p>
                  <a:endParaRPr lang="zh-CN" altLang="en-US"/>
                </a:p>
              </p:txBody>
            </p:sp>
            <p:sp>
              <p:nvSpPr>
                <p:cNvPr id="71954" name="Freeform 3660"/>
                <p:cNvSpPr>
                  <a:spLocks/>
                </p:cNvSpPr>
                <p:nvPr/>
              </p:nvSpPr>
              <p:spPr bwMode="auto">
                <a:xfrm>
                  <a:off x="4143" y="1662"/>
                  <a:ext cx="94" cy="36"/>
                </a:xfrm>
                <a:custGeom>
                  <a:avLst/>
                  <a:gdLst>
                    <a:gd name="T0" fmla="*/ 46 w 94"/>
                    <a:gd name="T1" fmla="*/ 12 h 36"/>
                    <a:gd name="T2" fmla="*/ 60 w 94"/>
                    <a:gd name="T3" fmla="*/ 12 h 36"/>
                    <a:gd name="T4" fmla="*/ 62 w 94"/>
                    <a:gd name="T5" fmla="*/ 12 h 36"/>
                    <a:gd name="T6" fmla="*/ 64 w 94"/>
                    <a:gd name="T7" fmla="*/ 12 h 36"/>
                    <a:gd name="T8" fmla="*/ 69 w 94"/>
                    <a:gd name="T9" fmla="*/ 12 h 36"/>
                    <a:gd name="T10" fmla="*/ 73 w 94"/>
                    <a:gd name="T11" fmla="*/ 12 h 36"/>
                    <a:gd name="T12" fmla="*/ 77 w 94"/>
                    <a:gd name="T13" fmla="*/ 12 h 36"/>
                    <a:gd name="T14" fmla="*/ 81 w 94"/>
                    <a:gd name="T15" fmla="*/ 14 h 36"/>
                    <a:gd name="T16" fmla="*/ 85 w 94"/>
                    <a:gd name="T17" fmla="*/ 14 h 36"/>
                    <a:gd name="T18" fmla="*/ 87 w 94"/>
                    <a:gd name="T19" fmla="*/ 16 h 36"/>
                    <a:gd name="T20" fmla="*/ 89 w 94"/>
                    <a:gd name="T21" fmla="*/ 16 h 36"/>
                    <a:gd name="T22" fmla="*/ 91 w 94"/>
                    <a:gd name="T23" fmla="*/ 16 h 36"/>
                    <a:gd name="T24" fmla="*/ 91 w 94"/>
                    <a:gd name="T25" fmla="*/ 17 h 36"/>
                    <a:gd name="T26" fmla="*/ 93 w 94"/>
                    <a:gd name="T27" fmla="*/ 17 h 36"/>
                    <a:gd name="T28" fmla="*/ 93 w 94"/>
                    <a:gd name="T29" fmla="*/ 19 h 36"/>
                    <a:gd name="T30" fmla="*/ 89 w 94"/>
                    <a:gd name="T31" fmla="*/ 21 h 36"/>
                    <a:gd name="T32" fmla="*/ 87 w 94"/>
                    <a:gd name="T33" fmla="*/ 23 h 36"/>
                    <a:gd name="T34" fmla="*/ 85 w 94"/>
                    <a:gd name="T35" fmla="*/ 25 h 36"/>
                    <a:gd name="T36" fmla="*/ 81 w 94"/>
                    <a:gd name="T37" fmla="*/ 25 h 36"/>
                    <a:gd name="T38" fmla="*/ 75 w 94"/>
                    <a:gd name="T39" fmla="*/ 27 h 36"/>
                    <a:gd name="T40" fmla="*/ 71 w 94"/>
                    <a:gd name="T41" fmla="*/ 29 h 36"/>
                    <a:gd name="T42" fmla="*/ 68 w 94"/>
                    <a:gd name="T43" fmla="*/ 29 h 36"/>
                    <a:gd name="T44" fmla="*/ 62 w 94"/>
                    <a:gd name="T45" fmla="*/ 31 h 36"/>
                    <a:gd name="T46" fmla="*/ 56 w 94"/>
                    <a:gd name="T47" fmla="*/ 31 h 36"/>
                    <a:gd name="T48" fmla="*/ 48 w 94"/>
                    <a:gd name="T49" fmla="*/ 31 h 36"/>
                    <a:gd name="T50" fmla="*/ 38 w 94"/>
                    <a:gd name="T51" fmla="*/ 33 h 36"/>
                    <a:gd name="T52" fmla="*/ 23 w 94"/>
                    <a:gd name="T53" fmla="*/ 35 h 36"/>
                    <a:gd name="T54" fmla="*/ 15 w 94"/>
                    <a:gd name="T55" fmla="*/ 35 h 36"/>
                    <a:gd name="T56" fmla="*/ 1 w 94"/>
                    <a:gd name="T57" fmla="*/ 35 h 36"/>
                    <a:gd name="T58" fmla="*/ 3 w 94"/>
                    <a:gd name="T59" fmla="*/ 23 h 36"/>
                    <a:gd name="T60" fmla="*/ 5 w 94"/>
                    <a:gd name="T61" fmla="*/ 21 h 36"/>
                    <a:gd name="T62" fmla="*/ 7 w 94"/>
                    <a:gd name="T63" fmla="*/ 19 h 36"/>
                    <a:gd name="T64" fmla="*/ 9 w 94"/>
                    <a:gd name="T65" fmla="*/ 19 h 36"/>
                    <a:gd name="T66" fmla="*/ 7 w 94"/>
                    <a:gd name="T67" fmla="*/ 19 h 36"/>
                    <a:gd name="T68" fmla="*/ 7 w 94"/>
                    <a:gd name="T69" fmla="*/ 17 h 36"/>
                    <a:gd name="T70" fmla="*/ 5 w 94"/>
                    <a:gd name="T71" fmla="*/ 16 h 36"/>
                    <a:gd name="T72" fmla="*/ 3 w 94"/>
                    <a:gd name="T73" fmla="*/ 16 h 36"/>
                    <a:gd name="T74" fmla="*/ 0 w 94"/>
                    <a:gd name="T75" fmla="*/ 6 h 36"/>
                    <a:gd name="T76" fmla="*/ 5 w 94"/>
                    <a:gd name="T77" fmla="*/ 4 h 36"/>
                    <a:gd name="T78" fmla="*/ 9 w 94"/>
                    <a:gd name="T79" fmla="*/ 4 h 36"/>
                    <a:gd name="T80" fmla="*/ 11 w 94"/>
                    <a:gd name="T81" fmla="*/ 4 h 36"/>
                    <a:gd name="T82" fmla="*/ 19 w 94"/>
                    <a:gd name="T83" fmla="*/ 4 h 36"/>
                    <a:gd name="T84" fmla="*/ 19 w 94"/>
                    <a:gd name="T85" fmla="*/ 0 h 36"/>
                    <a:gd name="T86" fmla="*/ 23 w 94"/>
                    <a:gd name="T87" fmla="*/ 0 h 36"/>
                    <a:gd name="T88" fmla="*/ 23 w 94"/>
                    <a:gd name="T89" fmla="*/ 4 h 36"/>
                    <a:gd name="T90" fmla="*/ 30 w 94"/>
                    <a:gd name="T91" fmla="*/ 2 h 36"/>
                    <a:gd name="T92" fmla="*/ 38 w 94"/>
                    <a:gd name="T93" fmla="*/ 2 h 36"/>
                    <a:gd name="T94" fmla="*/ 44 w 94"/>
                    <a:gd name="T95" fmla="*/ 4 h 36"/>
                    <a:gd name="T96" fmla="*/ 48 w 94"/>
                    <a:gd name="T97" fmla="*/ 4 h 36"/>
                    <a:gd name="T98" fmla="*/ 52 w 94"/>
                    <a:gd name="T99" fmla="*/ 4 h 36"/>
                    <a:gd name="T100" fmla="*/ 54 w 94"/>
                    <a:gd name="T101" fmla="*/ 4 h 36"/>
                    <a:gd name="T102" fmla="*/ 46 w 94"/>
                    <a:gd name="T103" fmla="*/ 6 h 36"/>
                    <a:gd name="T104" fmla="*/ 46 w 94"/>
                    <a:gd name="T105" fmla="*/ 12 h 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4"/>
                    <a:gd name="T160" fmla="*/ 0 h 36"/>
                    <a:gd name="T161" fmla="*/ 94 w 94"/>
                    <a:gd name="T162" fmla="*/ 36 h 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4" h="36">
                      <a:moveTo>
                        <a:pt x="46" y="12"/>
                      </a:moveTo>
                      <a:lnTo>
                        <a:pt x="60" y="12"/>
                      </a:lnTo>
                      <a:lnTo>
                        <a:pt x="62" y="12"/>
                      </a:lnTo>
                      <a:lnTo>
                        <a:pt x="64" y="12"/>
                      </a:lnTo>
                      <a:lnTo>
                        <a:pt x="69" y="12"/>
                      </a:lnTo>
                      <a:lnTo>
                        <a:pt x="73" y="12"/>
                      </a:lnTo>
                      <a:lnTo>
                        <a:pt x="77" y="12"/>
                      </a:lnTo>
                      <a:lnTo>
                        <a:pt x="81" y="14"/>
                      </a:lnTo>
                      <a:lnTo>
                        <a:pt x="85" y="14"/>
                      </a:lnTo>
                      <a:lnTo>
                        <a:pt x="87" y="16"/>
                      </a:lnTo>
                      <a:lnTo>
                        <a:pt x="89" y="16"/>
                      </a:lnTo>
                      <a:lnTo>
                        <a:pt x="91" y="16"/>
                      </a:lnTo>
                      <a:lnTo>
                        <a:pt x="91" y="17"/>
                      </a:lnTo>
                      <a:lnTo>
                        <a:pt x="93" y="17"/>
                      </a:lnTo>
                      <a:lnTo>
                        <a:pt x="93" y="19"/>
                      </a:lnTo>
                      <a:lnTo>
                        <a:pt x="89" y="21"/>
                      </a:lnTo>
                      <a:lnTo>
                        <a:pt x="87" y="23"/>
                      </a:lnTo>
                      <a:lnTo>
                        <a:pt x="85" y="25"/>
                      </a:lnTo>
                      <a:lnTo>
                        <a:pt x="81" y="25"/>
                      </a:lnTo>
                      <a:lnTo>
                        <a:pt x="75" y="27"/>
                      </a:lnTo>
                      <a:lnTo>
                        <a:pt x="71" y="29"/>
                      </a:lnTo>
                      <a:lnTo>
                        <a:pt x="68" y="29"/>
                      </a:lnTo>
                      <a:lnTo>
                        <a:pt x="62" y="31"/>
                      </a:lnTo>
                      <a:lnTo>
                        <a:pt x="56" y="31"/>
                      </a:lnTo>
                      <a:lnTo>
                        <a:pt x="48" y="31"/>
                      </a:lnTo>
                      <a:lnTo>
                        <a:pt x="38" y="33"/>
                      </a:lnTo>
                      <a:lnTo>
                        <a:pt x="23" y="35"/>
                      </a:lnTo>
                      <a:lnTo>
                        <a:pt x="15" y="35"/>
                      </a:lnTo>
                      <a:lnTo>
                        <a:pt x="1" y="35"/>
                      </a:lnTo>
                      <a:lnTo>
                        <a:pt x="3" y="23"/>
                      </a:lnTo>
                      <a:lnTo>
                        <a:pt x="5" y="21"/>
                      </a:lnTo>
                      <a:lnTo>
                        <a:pt x="7" y="19"/>
                      </a:lnTo>
                      <a:lnTo>
                        <a:pt x="9" y="19"/>
                      </a:lnTo>
                      <a:lnTo>
                        <a:pt x="7" y="19"/>
                      </a:lnTo>
                      <a:lnTo>
                        <a:pt x="7" y="17"/>
                      </a:lnTo>
                      <a:lnTo>
                        <a:pt x="5" y="16"/>
                      </a:lnTo>
                      <a:lnTo>
                        <a:pt x="3" y="16"/>
                      </a:lnTo>
                      <a:lnTo>
                        <a:pt x="0" y="6"/>
                      </a:lnTo>
                      <a:lnTo>
                        <a:pt x="5" y="4"/>
                      </a:lnTo>
                      <a:lnTo>
                        <a:pt x="9" y="4"/>
                      </a:lnTo>
                      <a:lnTo>
                        <a:pt x="11" y="4"/>
                      </a:lnTo>
                      <a:lnTo>
                        <a:pt x="19" y="4"/>
                      </a:lnTo>
                      <a:lnTo>
                        <a:pt x="19" y="0"/>
                      </a:lnTo>
                      <a:lnTo>
                        <a:pt x="23" y="0"/>
                      </a:lnTo>
                      <a:lnTo>
                        <a:pt x="23" y="4"/>
                      </a:lnTo>
                      <a:lnTo>
                        <a:pt x="30" y="2"/>
                      </a:lnTo>
                      <a:lnTo>
                        <a:pt x="38" y="2"/>
                      </a:lnTo>
                      <a:lnTo>
                        <a:pt x="44" y="4"/>
                      </a:lnTo>
                      <a:lnTo>
                        <a:pt x="48" y="4"/>
                      </a:lnTo>
                      <a:lnTo>
                        <a:pt x="52" y="4"/>
                      </a:lnTo>
                      <a:lnTo>
                        <a:pt x="54" y="4"/>
                      </a:lnTo>
                      <a:lnTo>
                        <a:pt x="46" y="6"/>
                      </a:lnTo>
                      <a:lnTo>
                        <a:pt x="46" y="12"/>
                      </a:lnTo>
                    </a:path>
                  </a:pathLst>
                </a:custGeom>
                <a:solidFill>
                  <a:srgbClr val="969696"/>
                </a:solidFill>
                <a:ln w="9525" cap="rnd">
                  <a:noFill/>
                  <a:round/>
                  <a:headEnd/>
                  <a:tailEnd/>
                </a:ln>
              </p:spPr>
              <p:txBody>
                <a:bodyPr/>
                <a:lstStyle/>
                <a:p>
                  <a:endParaRPr lang="zh-CN" altLang="en-US"/>
                </a:p>
              </p:txBody>
            </p:sp>
            <p:sp>
              <p:nvSpPr>
                <p:cNvPr id="71955" name="Freeform 3661"/>
                <p:cNvSpPr>
                  <a:spLocks/>
                </p:cNvSpPr>
                <p:nvPr/>
              </p:nvSpPr>
              <p:spPr bwMode="auto">
                <a:xfrm>
                  <a:off x="4143" y="1662"/>
                  <a:ext cx="99" cy="42"/>
                </a:xfrm>
                <a:custGeom>
                  <a:avLst/>
                  <a:gdLst>
                    <a:gd name="T0" fmla="*/ 49 w 99"/>
                    <a:gd name="T1" fmla="*/ 14 h 42"/>
                    <a:gd name="T2" fmla="*/ 64 w 99"/>
                    <a:gd name="T3" fmla="*/ 14 h 42"/>
                    <a:gd name="T4" fmla="*/ 66 w 99"/>
                    <a:gd name="T5" fmla="*/ 14 h 42"/>
                    <a:gd name="T6" fmla="*/ 68 w 99"/>
                    <a:gd name="T7" fmla="*/ 14 h 42"/>
                    <a:gd name="T8" fmla="*/ 73 w 99"/>
                    <a:gd name="T9" fmla="*/ 14 h 42"/>
                    <a:gd name="T10" fmla="*/ 79 w 99"/>
                    <a:gd name="T11" fmla="*/ 14 h 42"/>
                    <a:gd name="T12" fmla="*/ 81 w 99"/>
                    <a:gd name="T13" fmla="*/ 14 h 42"/>
                    <a:gd name="T14" fmla="*/ 85 w 99"/>
                    <a:gd name="T15" fmla="*/ 16 h 42"/>
                    <a:gd name="T16" fmla="*/ 87 w 99"/>
                    <a:gd name="T17" fmla="*/ 16 h 42"/>
                    <a:gd name="T18" fmla="*/ 89 w 99"/>
                    <a:gd name="T19" fmla="*/ 16 h 42"/>
                    <a:gd name="T20" fmla="*/ 93 w 99"/>
                    <a:gd name="T21" fmla="*/ 18 h 42"/>
                    <a:gd name="T22" fmla="*/ 95 w 99"/>
                    <a:gd name="T23" fmla="*/ 20 h 42"/>
                    <a:gd name="T24" fmla="*/ 97 w 99"/>
                    <a:gd name="T25" fmla="*/ 20 h 42"/>
                    <a:gd name="T26" fmla="*/ 97 w 99"/>
                    <a:gd name="T27" fmla="*/ 21 h 42"/>
                    <a:gd name="T28" fmla="*/ 98 w 99"/>
                    <a:gd name="T29" fmla="*/ 21 h 42"/>
                    <a:gd name="T30" fmla="*/ 98 w 99"/>
                    <a:gd name="T31" fmla="*/ 23 h 42"/>
                    <a:gd name="T32" fmla="*/ 95 w 99"/>
                    <a:gd name="T33" fmla="*/ 25 h 42"/>
                    <a:gd name="T34" fmla="*/ 93 w 99"/>
                    <a:gd name="T35" fmla="*/ 27 h 42"/>
                    <a:gd name="T36" fmla="*/ 89 w 99"/>
                    <a:gd name="T37" fmla="*/ 29 h 42"/>
                    <a:gd name="T38" fmla="*/ 87 w 99"/>
                    <a:gd name="T39" fmla="*/ 29 h 42"/>
                    <a:gd name="T40" fmla="*/ 85 w 99"/>
                    <a:gd name="T41" fmla="*/ 31 h 42"/>
                    <a:gd name="T42" fmla="*/ 81 w 99"/>
                    <a:gd name="T43" fmla="*/ 33 h 42"/>
                    <a:gd name="T44" fmla="*/ 75 w 99"/>
                    <a:gd name="T45" fmla="*/ 35 h 42"/>
                    <a:gd name="T46" fmla="*/ 72 w 99"/>
                    <a:gd name="T47" fmla="*/ 35 h 42"/>
                    <a:gd name="T48" fmla="*/ 66 w 99"/>
                    <a:gd name="T49" fmla="*/ 35 h 42"/>
                    <a:gd name="T50" fmla="*/ 60 w 99"/>
                    <a:gd name="T51" fmla="*/ 35 h 42"/>
                    <a:gd name="T52" fmla="*/ 50 w 99"/>
                    <a:gd name="T53" fmla="*/ 37 h 42"/>
                    <a:gd name="T54" fmla="*/ 40 w 99"/>
                    <a:gd name="T55" fmla="*/ 39 h 42"/>
                    <a:gd name="T56" fmla="*/ 24 w 99"/>
                    <a:gd name="T57" fmla="*/ 41 h 42"/>
                    <a:gd name="T58" fmla="*/ 17 w 99"/>
                    <a:gd name="T59" fmla="*/ 41 h 42"/>
                    <a:gd name="T60" fmla="*/ 1 w 99"/>
                    <a:gd name="T61" fmla="*/ 41 h 42"/>
                    <a:gd name="T62" fmla="*/ 3 w 99"/>
                    <a:gd name="T63" fmla="*/ 27 h 42"/>
                    <a:gd name="T64" fmla="*/ 5 w 99"/>
                    <a:gd name="T65" fmla="*/ 25 h 42"/>
                    <a:gd name="T66" fmla="*/ 7 w 99"/>
                    <a:gd name="T67" fmla="*/ 23 h 42"/>
                    <a:gd name="T68" fmla="*/ 9 w 99"/>
                    <a:gd name="T69" fmla="*/ 23 h 42"/>
                    <a:gd name="T70" fmla="*/ 7 w 99"/>
                    <a:gd name="T71" fmla="*/ 23 h 42"/>
                    <a:gd name="T72" fmla="*/ 7 w 99"/>
                    <a:gd name="T73" fmla="*/ 21 h 42"/>
                    <a:gd name="T74" fmla="*/ 5 w 99"/>
                    <a:gd name="T75" fmla="*/ 20 h 42"/>
                    <a:gd name="T76" fmla="*/ 3 w 99"/>
                    <a:gd name="T77" fmla="*/ 20 h 42"/>
                    <a:gd name="T78" fmla="*/ 0 w 99"/>
                    <a:gd name="T79" fmla="*/ 6 h 42"/>
                    <a:gd name="T80" fmla="*/ 5 w 99"/>
                    <a:gd name="T81" fmla="*/ 4 h 42"/>
                    <a:gd name="T82" fmla="*/ 9 w 99"/>
                    <a:gd name="T83" fmla="*/ 4 h 42"/>
                    <a:gd name="T84" fmla="*/ 13 w 99"/>
                    <a:gd name="T85" fmla="*/ 4 h 42"/>
                    <a:gd name="T86" fmla="*/ 19 w 99"/>
                    <a:gd name="T87" fmla="*/ 4 h 42"/>
                    <a:gd name="T88" fmla="*/ 19 w 99"/>
                    <a:gd name="T89" fmla="*/ 0 h 42"/>
                    <a:gd name="T90" fmla="*/ 24 w 99"/>
                    <a:gd name="T91" fmla="*/ 0 h 42"/>
                    <a:gd name="T92" fmla="*/ 24 w 99"/>
                    <a:gd name="T93" fmla="*/ 4 h 42"/>
                    <a:gd name="T94" fmla="*/ 32 w 99"/>
                    <a:gd name="T95" fmla="*/ 2 h 42"/>
                    <a:gd name="T96" fmla="*/ 40 w 99"/>
                    <a:gd name="T97" fmla="*/ 2 h 42"/>
                    <a:gd name="T98" fmla="*/ 47 w 99"/>
                    <a:gd name="T99" fmla="*/ 4 h 42"/>
                    <a:gd name="T100" fmla="*/ 52 w 99"/>
                    <a:gd name="T101" fmla="*/ 4 h 42"/>
                    <a:gd name="T102" fmla="*/ 56 w 99"/>
                    <a:gd name="T103" fmla="*/ 4 h 42"/>
                    <a:gd name="T104" fmla="*/ 49 w 99"/>
                    <a:gd name="T105" fmla="*/ 6 h 42"/>
                    <a:gd name="T106" fmla="*/ 49 w 99"/>
                    <a:gd name="T107" fmla="*/ 14 h 4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9"/>
                    <a:gd name="T163" fmla="*/ 0 h 42"/>
                    <a:gd name="T164" fmla="*/ 99 w 99"/>
                    <a:gd name="T165" fmla="*/ 42 h 4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9" h="42">
                      <a:moveTo>
                        <a:pt x="49" y="14"/>
                      </a:moveTo>
                      <a:lnTo>
                        <a:pt x="64" y="14"/>
                      </a:lnTo>
                      <a:lnTo>
                        <a:pt x="66" y="14"/>
                      </a:lnTo>
                      <a:lnTo>
                        <a:pt x="68" y="14"/>
                      </a:lnTo>
                      <a:lnTo>
                        <a:pt x="73" y="14"/>
                      </a:lnTo>
                      <a:lnTo>
                        <a:pt x="79" y="14"/>
                      </a:lnTo>
                      <a:lnTo>
                        <a:pt x="81" y="14"/>
                      </a:lnTo>
                      <a:lnTo>
                        <a:pt x="85" y="16"/>
                      </a:lnTo>
                      <a:lnTo>
                        <a:pt x="87" y="16"/>
                      </a:lnTo>
                      <a:lnTo>
                        <a:pt x="89" y="16"/>
                      </a:lnTo>
                      <a:lnTo>
                        <a:pt x="93" y="18"/>
                      </a:lnTo>
                      <a:lnTo>
                        <a:pt x="95" y="20"/>
                      </a:lnTo>
                      <a:lnTo>
                        <a:pt x="97" y="20"/>
                      </a:lnTo>
                      <a:lnTo>
                        <a:pt x="97" y="21"/>
                      </a:lnTo>
                      <a:lnTo>
                        <a:pt x="98" y="21"/>
                      </a:lnTo>
                      <a:lnTo>
                        <a:pt x="98" y="23"/>
                      </a:lnTo>
                      <a:lnTo>
                        <a:pt x="95" y="25"/>
                      </a:lnTo>
                      <a:lnTo>
                        <a:pt x="93" y="27"/>
                      </a:lnTo>
                      <a:lnTo>
                        <a:pt x="89" y="29"/>
                      </a:lnTo>
                      <a:lnTo>
                        <a:pt x="87" y="29"/>
                      </a:lnTo>
                      <a:lnTo>
                        <a:pt x="85" y="31"/>
                      </a:lnTo>
                      <a:lnTo>
                        <a:pt x="81" y="33"/>
                      </a:lnTo>
                      <a:lnTo>
                        <a:pt x="75" y="35"/>
                      </a:lnTo>
                      <a:lnTo>
                        <a:pt x="72" y="35"/>
                      </a:lnTo>
                      <a:lnTo>
                        <a:pt x="66" y="35"/>
                      </a:lnTo>
                      <a:lnTo>
                        <a:pt x="60" y="35"/>
                      </a:lnTo>
                      <a:lnTo>
                        <a:pt x="50" y="37"/>
                      </a:lnTo>
                      <a:lnTo>
                        <a:pt x="40" y="39"/>
                      </a:lnTo>
                      <a:lnTo>
                        <a:pt x="24" y="41"/>
                      </a:lnTo>
                      <a:lnTo>
                        <a:pt x="17" y="41"/>
                      </a:lnTo>
                      <a:lnTo>
                        <a:pt x="1" y="41"/>
                      </a:lnTo>
                      <a:lnTo>
                        <a:pt x="3" y="27"/>
                      </a:lnTo>
                      <a:lnTo>
                        <a:pt x="5" y="25"/>
                      </a:lnTo>
                      <a:lnTo>
                        <a:pt x="7" y="23"/>
                      </a:lnTo>
                      <a:lnTo>
                        <a:pt x="9" y="23"/>
                      </a:lnTo>
                      <a:lnTo>
                        <a:pt x="7" y="23"/>
                      </a:lnTo>
                      <a:lnTo>
                        <a:pt x="7" y="21"/>
                      </a:lnTo>
                      <a:lnTo>
                        <a:pt x="5" y="20"/>
                      </a:lnTo>
                      <a:lnTo>
                        <a:pt x="3" y="20"/>
                      </a:lnTo>
                      <a:lnTo>
                        <a:pt x="0" y="6"/>
                      </a:lnTo>
                      <a:lnTo>
                        <a:pt x="5" y="4"/>
                      </a:lnTo>
                      <a:lnTo>
                        <a:pt x="9" y="4"/>
                      </a:lnTo>
                      <a:lnTo>
                        <a:pt x="13" y="4"/>
                      </a:lnTo>
                      <a:lnTo>
                        <a:pt x="19" y="4"/>
                      </a:lnTo>
                      <a:lnTo>
                        <a:pt x="19" y="0"/>
                      </a:lnTo>
                      <a:lnTo>
                        <a:pt x="24" y="0"/>
                      </a:lnTo>
                      <a:lnTo>
                        <a:pt x="24" y="4"/>
                      </a:lnTo>
                      <a:lnTo>
                        <a:pt x="32" y="2"/>
                      </a:lnTo>
                      <a:lnTo>
                        <a:pt x="40" y="2"/>
                      </a:lnTo>
                      <a:lnTo>
                        <a:pt x="47" y="4"/>
                      </a:lnTo>
                      <a:lnTo>
                        <a:pt x="52" y="4"/>
                      </a:lnTo>
                      <a:lnTo>
                        <a:pt x="56" y="4"/>
                      </a:lnTo>
                      <a:lnTo>
                        <a:pt x="49" y="6"/>
                      </a:lnTo>
                      <a:lnTo>
                        <a:pt x="49" y="14"/>
                      </a:lnTo>
                    </a:path>
                  </a:pathLst>
                </a:custGeom>
                <a:solidFill>
                  <a:srgbClr val="969696"/>
                </a:solidFill>
                <a:ln w="12700" cap="rnd">
                  <a:solidFill>
                    <a:srgbClr val="000000"/>
                  </a:solidFill>
                  <a:round/>
                  <a:headEnd/>
                  <a:tailEnd/>
                </a:ln>
              </p:spPr>
              <p:txBody>
                <a:bodyPr/>
                <a:lstStyle/>
                <a:p>
                  <a:endParaRPr lang="zh-CN" altLang="en-US"/>
                </a:p>
              </p:txBody>
            </p:sp>
            <p:sp>
              <p:nvSpPr>
                <p:cNvPr id="71956" name="Freeform 3662"/>
                <p:cNvSpPr>
                  <a:spLocks/>
                </p:cNvSpPr>
                <p:nvPr/>
              </p:nvSpPr>
              <p:spPr bwMode="auto">
                <a:xfrm>
                  <a:off x="4147" y="1611"/>
                  <a:ext cx="17" cy="48"/>
                </a:xfrm>
                <a:custGeom>
                  <a:avLst/>
                  <a:gdLst>
                    <a:gd name="T0" fmla="*/ 8 w 17"/>
                    <a:gd name="T1" fmla="*/ 45 h 48"/>
                    <a:gd name="T2" fmla="*/ 10 w 17"/>
                    <a:gd name="T3" fmla="*/ 33 h 48"/>
                    <a:gd name="T4" fmla="*/ 12 w 17"/>
                    <a:gd name="T5" fmla="*/ 33 h 48"/>
                    <a:gd name="T6" fmla="*/ 14 w 17"/>
                    <a:gd name="T7" fmla="*/ 31 h 48"/>
                    <a:gd name="T8" fmla="*/ 16 w 17"/>
                    <a:gd name="T9" fmla="*/ 29 h 48"/>
                    <a:gd name="T10" fmla="*/ 14 w 17"/>
                    <a:gd name="T11" fmla="*/ 27 h 48"/>
                    <a:gd name="T12" fmla="*/ 10 w 17"/>
                    <a:gd name="T13" fmla="*/ 25 h 48"/>
                    <a:gd name="T14" fmla="*/ 4 w 17"/>
                    <a:gd name="T15" fmla="*/ 0 h 48"/>
                    <a:gd name="T16" fmla="*/ 0 w 17"/>
                    <a:gd name="T17" fmla="*/ 25 h 48"/>
                    <a:gd name="T18" fmla="*/ 2 w 17"/>
                    <a:gd name="T19" fmla="*/ 25 h 48"/>
                    <a:gd name="T20" fmla="*/ 2 w 17"/>
                    <a:gd name="T21" fmla="*/ 29 h 48"/>
                    <a:gd name="T22" fmla="*/ 2 w 17"/>
                    <a:gd name="T23" fmla="*/ 31 h 48"/>
                    <a:gd name="T24" fmla="*/ 2 w 17"/>
                    <a:gd name="T25" fmla="*/ 35 h 48"/>
                    <a:gd name="T26" fmla="*/ 2 w 17"/>
                    <a:gd name="T27" fmla="*/ 37 h 48"/>
                    <a:gd name="T28" fmla="*/ 4 w 17"/>
                    <a:gd name="T29" fmla="*/ 39 h 48"/>
                    <a:gd name="T30" fmla="*/ 4 w 17"/>
                    <a:gd name="T31" fmla="*/ 41 h 48"/>
                    <a:gd name="T32" fmla="*/ 6 w 17"/>
                    <a:gd name="T33" fmla="*/ 41 h 48"/>
                    <a:gd name="T34" fmla="*/ 4 w 17"/>
                    <a:gd name="T35" fmla="*/ 47 h 48"/>
                    <a:gd name="T36" fmla="*/ 8 w 17"/>
                    <a:gd name="T37" fmla="*/ 45 h 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48"/>
                    <a:gd name="T59" fmla="*/ 17 w 17"/>
                    <a:gd name="T60" fmla="*/ 48 h 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48">
                      <a:moveTo>
                        <a:pt x="8" y="45"/>
                      </a:moveTo>
                      <a:lnTo>
                        <a:pt x="10" y="33"/>
                      </a:lnTo>
                      <a:lnTo>
                        <a:pt x="12" y="33"/>
                      </a:lnTo>
                      <a:lnTo>
                        <a:pt x="14" y="31"/>
                      </a:lnTo>
                      <a:lnTo>
                        <a:pt x="16" y="29"/>
                      </a:lnTo>
                      <a:lnTo>
                        <a:pt x="14" y="27"/>
                      </a:lnTo>
                      <a:lnTo>
                        <a:pt x="10" y="25"/>
                      </a:lnTo>
                      <a:lnTo>
                        <a:pt x="4" y="0"/>
                      </a:lnTo>
                      <a:lnTo>
                        <a:pt x="0" y="25"/>
                      </a:lnTo>
                      <a:lnTo>
                        <a:pt x="2" y="25"/>
                      </a:lnTo>
                      <a:lnTo>
                        <a:pt x="2" y="29"/>
                      </a:lnTo>
                      <a:lnTo>
                        <a:pt x="2" y="31"/>
                      </a:lnTo>
                      <a:lnTo>
                        <a:pt x="2" y="35"/>
                      </a:lnTo>
                      <a:lnTo>
                        <a:pt x="2" y="37"/>
                      </a:lnTo>
                      <a:lnTo>
                        <a:pt x="4" y="39"/>
                      </a:lnTo>
                      <a:lnTo>
                        <a:pt x="4" y="41"/>
                      </a:lnTo>
                      <a:lnTo>
                        <a:pt x="6" y="41"/>
                      </a:lnTo>
                      <a:lnTo>
                        <a:pt x="4" y="47"/>
                      </a:lnTo>
                      <a:lnTo>
                        <a:pt x="8" y="45"/>
                      </a:lnTo>
                    </a:path>
                  </a:pathLst>
                </a:custGeom>
                <a:solidFill>
                  <a:srgbClr val="969696"/>
                </a:solidFill>
                <a:ln w="9525" cap="rnd">
                  <a:noFill/>
                  <a:round/>
                  <a:headEnd/>
                  <a:tailEnd/>
                </a:ln>
              </p:spPr>
              <p:txBody>
                <a:bodyPr/>
                <a:lstStyle/>
                <a:p>
                  <a:endParaRPr lang="zh-CN" altLang="en-US"/>
                </a:p>
              </p:txBody>
            </p:sp>
            <p:sp>
              <p:nvSpPr>
                <p:cNvPr id="71957" name="Freeform 3663"/>
                <p:cNvSpPr>
                  <a:spLocks/>
                </p:cNvSpPr>
                <p:nvPr/>
              </p:nvSpPr>
              <p:spPr bwMode="auto">
                <a:xfrm>
                  <a:off x="4147" y="1611"/>
                  <a:ext cx="18" cy="54"/>
                </a:xfrm>
                <a:custGeom>
                  <a:avLst/>
                  <a:gdLst>
                    <a:gd name="T0" fmla="*/ 9 w 18"/>
                    <a:gd name="T1" fmla="*/ 51 h 54"/>
                    <a:gd name="T2" fmla="*/ 11 w 18"/>
                    <a:gd name="T3" fmla="*/ 37 h 54"/>
                    <a:gd name="T4" fmla="*/ 13 w 18"/>
                    <a:gd name="T5" fmla="*/ 37 h 54"/>
                    <a:gd name="T6" fmla="*/ 15 w 18"/>
                    <a:gd name="T7" fmla="*/ 35 h 54"/>
                    <a:gd name="T8" fmla="*/ 17 w 18"/>
                    <a:gd name="T9" fmla="*/ 33 h 54"/>
                    <a:gd name="T10" fmla="*/ 15 w 18"/>
                    <a:gd name="T11" fmla="*/ 31 h 54"/>
                    <a:gd name="T12" fmla="*/ 13 w 18"/>
                    <a:gd name="T13" fmla="*/ 31 h 54"/>
                    <a:gd name="T14" fmla="*/ 11 w 18"/>
                    <a:gd name="T15" fmla="*/ 29 h 54"/>
                    <a:gd name="T16" fmla="*/ 3 w 18"/>
                    <a:gd name="T17" fmla="*/ 0 h 54"/>
                    <a:gd name="T18" fmla="*/ 0 w 18"/>
                    <a:gd name="T19" fmla="*/ 27 h 54"/>
                    <a:gd name="T20" fmla="*/ 1 w 18"/>
                    <a:gd name="T21" fmla="*/ 29 h 54"/>
                    <a:gd name="T22" fmla="*/ 3 w 18"/>
                    <a:gd name="T23" fmla="*/ 33 h 54"/>
                    <a:gd name="T24" fmla="*/ 3 w 18"/>
                    <a:gd name="T25" fmla="*/ 35 h 54"/>
                    <a:gd name="T26" fmla="*/ 3 w 18"/>
                    <a:gd name="T27" fmla="*/ 39 h 54"/>
                    <a:gd name="T28" fmla="*/ 3 w 18"/>
                    <a:gd name="T29" fmla="*/ 43 h 54"/>
                    <a:gd name="T30" fmla="*/ 3 w 18"/>
                    <a:gd name="T31" fmla="*/ 45 h 54"/>
                    <a:gd name="T32" fmla="*/ 5 w 18"/>
                    <a:gd name="T33" fmla="*/ 45 h 54"/>
                    <a:gd name="T34" fmla="*/ 3 w 18"/>
                    <a:gd name="T35" fmla="*/ 53 h 54"/>
                    <a:gd name="T36" fmla="*/ 9 w 18"/>
                    <a:gd name="T37" fmla="*/ 51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
                    <a:gd name="T58" fmla="*/ 0 h 54"/>
                    <a:gd name="T59" fmla="*/ 18 w 18"/>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 h="54">
                      <a:moveTo>
                        <a:pt x="9" y="51"/>
                      </a:moveTo>
                      <a:lnTo>
                        <a:pt x="11" y="37"/>
                      </a:lnTo>
                      <a:lnTo>
                        <a:pt x="13" y="37"/>
                      </a:lnTo>
                      <a:lnTo>
                        <a:pt x="15" y="35"/>
                      </a:lnTo>
                      <a:lnTo>
                        <a:pt x="17" y="33"/>
                      </a:lnTo>
                      <a:lnTo>
                        <a:pt x="15" y="31"/>
                      </a:lnTo>
                      <a:lnTo>
                        <a:pt x="13" y="31"/>
                      </a:lnTo>
                      <a:lnTo>
                        <a:pt x="11" y="29"/>
                      </a:lnTo>
                      <a:lnTo>
                        <a:pt x="3" y="0"/>
                      </a:lnTo>
                      <a:lnTo>
                        <a:pt x="0" y="27"/>
                      </a:lnTo>
                      <a:lnTo>
                        <a:pt x="1" y="29"/>
                      </a:lnTo>
                      <a:lnTo>
                        <a:pt x="3" y="33"/>
                      </a:lnTo>
                      <a:lnTo>
                        <a:pt x="3" y="35"/>
                      </a:lnTo>
                      <a:lnTo>
                        <a:pt x="3" y="39"/>
                      </a:lnTo>
                      <a:lnTo>
                        <a:pt x="3" y="43"/>
                      </a:lnTo>
                      <a:lnTo>
                        <a:pt x="3" y="45"/>
                      </a:lnTo>
                      <a:lnTo>
                        <a:pt x="5" y="45"/>
                      </a:lnTo>
                      <a:lnTo>
                        <a:pt x="3" y="53"/>
                      </a:lnTo>
                      <a:lnTo>
                        <a:pt x="9" y="51"/>
                      </a:lnTo>
                    </a:path>
                  </a:pathLst>
                </a:custGeom>
                <a:solidFill>
                  <a:srgbClr val="969696"/>
                </a:solidFill>
                <a:ln w="12700" cap="rnd">
                  <a:solidFill>
                    <a:srgbClr val="000000"/>
                  </a:solidFill>
                  <a:round/>
                  <a:headEnd/>
                  <a:tailEnd/>
                </a:ln>
              </p:spPr>
              <p:txBody>
                <a:bodyPr/>
                <a:lstStyle/>
                <a:p>
                  <a:endParaRPr lang="zh-CN" altLang="en-US"/>
                </a:p>
              </p:txBody>
            </p:sp>
            <p:sp>
              <p:nvSpPr>
                <p:cNvPr id="71958" name="Freeform 3664"/>
                <p:cNvSpPr>
                  <a:spLocks/>
                </p:cNvSpPr>
                <p:nvPr/>
              </p:nvSpPr>
              <p:spPr bwMode="auto">
                <a:xfrm>
                  <a:off x="4110" y="1637"/>
                  <a:ext cx="36" cy="17"/>
                </a:xfrm>
                <a:custGeom>
                  <a:avLst/>
                  <a:gdLst>
                    <a:gd name="T0" fmla="*/ 35 w 36"/>
                    <a:gd name="T1" fmla="*/ 14 h 17"/>
                    <a:gd name="T2" fmla="*/ 35 w 36"/>
                    <a:gd name="T3" fmla="*/ 12 h 17"/>
                    <a:gd name="T4" fmla="*/ 35 w 36"/>
                    <a:gd name="T5" fmla="*/ 10 h 17"/>
                    <a:gd name="T6" fmla="*/ 35 w 36"/>
                    <a:gd name="T7" fmla="*/ 6 h 17"/>
                    <a:gd name="T8" fmla="*/ 33 w 36"/>
                    <a:gd name="T9" fmla="*/ 2 h 17"/>
                    <a:gd name="T10" fmla="*/ 31 w 36"/>
                    <a:gd name="T11" fmla="*/ 2 h 17"/>
                    <a:gd name="T12" fmla="*/ 29 w 36"/>
                    <a:gd name="T13" fmla="*/ 0 h 17"/>
                    <a:gd name="T14" fmla="*/ 24 w 36"/>
                    <a:gd name="T15" fmla="*/ 0 h 17"/>
                    <a:gd name="T16" fmla="*/ 20 w 36"/>
                    <a:gd name="T17" fmla="*/ 0 h 17"/>
                    <a:gd name="T18" fmla="*/ 17 w 36"/>
                    <a:gd name="T19" fmla="*/ 0 h 17"/>
                    <a:gd name="T20" fmla="*/ 11 w 36"/>
                    <a:gd name="T21" fmla="*/ 2 h 17"/>
                    <a:gd name="T22" fmla="*/ 9 w 36"/>
                    <a:gd name="T23" fmla="*/ 2 h 17"/>
                    <a:gd name="T24" fmla="*/ 3 w 36"/>
                    <a:gd name="T25" fmla="*/ 2 h 17"/>
                    <a:gd name="T26" fmla="*/ 1 w 36"/>
                    <a:gd name="T27" fmla="*/ 2 h 17"/>
                    <a:gd name="T28" fmla="*/ 0 w 36"/>
                    <a:gd name="T29" fmla="*/ 4 h 17"/>
                    <a:gd name="T30" fmla="*/ 1 w 36"/>
                    <a:gd name="T31" fmla="*/ 4 h 17"/>
                    <a:gd name="T32" fmla="*/ 3 w 36"/>
                    <a:gd name="T33" fmla="*/ 4 h 17"/>
                    <a:gd name="T34" fmla="*/ 3 w 36"/>
                    <a:gd name="T35" fmla="*/ 6 h 17"/>
                    <a:gd name="T36" fmla="*/ 7 w 36"/>
                    <a:gd name="T37" fmla="*/ 6 h 17"/>
                    <a:gd name="T38" fmla="*/ 9 w 36"/>
                    <a:gd name="T39" fmla="*/ 6 h 17"/>
                    <a:gd name="T40" fmla="*/ 9 w 36"/>
                    <a:gd name="T41" fmla="*/ 16 h 17"/>
                    <a:gd name="T42" fmla="*/ 15 w 36"/>
                    <a:gd name="T43" fmla="*/ 14 h 17"/>
                    <a:gd name="T44" fmla="*/ 18 w 36"/>
                    <a:gd name="T45" fmla="*/ 14 h 17"/>
                    <a:gd name="T46" fmla="*/ 20 w 36"/>
                    <a:gd name="T47" fmla="*/ 14 h 17"/>
                    <a:gd name="T48" fmla="*/ 26 w 36"/>
                    <a:gd name="T49" fmla="*/ 14 h 17"/>
                    <a:gd name="T50" fmla="*/ 26 w 36"/>
                    <a:gd name="T51" fmla="*/ 6 h 17"/>
                    <a:gd name="T52" fmla="*/ 28 w 36"/>
                    <a:gd name="T53" fmla="*/ 14 h 17"/>
                    <a:gd name="T54" fmla="*/ 29 w 36"/>
                    <a:gd name="T55" fmla="*/ 14 h 17"/>
                    <a:gd name="T56" fmla="*/ 31 w 36"/>
                    <a:gd name="T57" fmla="*/ 14 h 17"/>
                    <a:gd name="T58" fmla="*/ 35 w 36"/>
                    <a:gd name="T59" fmla="*/ 14 h 1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
                    <a:gd name="T91" fmla="*/ 0 h 17"/>
                    <a:gd name="T92" fmla="*/ 36 w 36"/>
                    <a:gd name="T93" fmla="*/ 17 h 1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 h="17">
                      <a:moveTo>
                        <a:pt x="35" y="14"/>
                      </a:moveTo>
                      <a:lnTo>
                        <a:pt x="35" y="12"/>
                      </a:lnTo>
                      <a:lnTo>
                        <a:pt x="35" y="10"/>
                      </a:lnTo>
                      <a:lnTo>
                        <a:pt x="35" y="6"/>
                      </a:lnTo>
                      <a:lnTo>
                        <a:pt x="33" y="2"/>
                      </a:lnTo>
                      <a:lnTo>
                        <a:pt x="31" y="2"/>
                      </a:lnTo>
                      <a:lnTo>
                        <a:pt x="29" y="0"/>
                      </a:lnTo>
                      <a:lnTo>
                        <a:pt x="24" y="0"/>
                      </a:lnTo>
                      <a:lnTo>
                        <a:pt x="20" y="0"/>
                      </a:lnTo>
                      <a:lnTo>
                        <a:pt x="17" y="0"/>
                      </a:lnTo>
                      <a:lnTo>
                        <a:pt x="11" y="2"/>
                      </a:lnTo>
                      <a:lnTo>
                        <a:pt x="9" y="2"/>
                      </a:lnTo>
                      <a:lnTo>
                        <a:pt x="3" y="2"/>
                      </a:lnTo>
                      <a:lnTo>
                        <a:pt x="1" y="2"/>
                      </a:lnTo>
                      <a:lnTo>
                        <a:pt x="0" y="4"/>
                      </a:lnTo>
                      <a:lnTo>
                        <a:pt x="1" y="4"/>
                      </a:lnTo>
                      <a:lnTo>
                        <a:pt x="3" y="4"/>
                      </a:lnTo>
                      <a:lnTo>
                        <a:pt x="3" y="6"/>
                      </a:lnTo>
                      <a:lnTo>
                        <a:pt x="7" y="6"/>
                      </a:lnTo>
                      <a:lnTo>
                        <a:pt x="9" y="6"/>
                      </a:lnTo>
                      <a:lnTo>
                        <a:pt x="9" y="16"/>
                      </a:lnTo>
                      <a:lnTo>
                        <a:pt x="15" y="14"/>
                      </a:lnTo>
                      <a:lnTo>
                        <a:pt x="18" y="14"/>
                      </a:lnTo>
                      <a:lnTo>
                        <a:pt x="20" y="14"/>
                      </a:lnTo>
                      <a:lnTo>
                        <a:pt x="26" y="14"/>
                      </a:lnTo>
                      <a:lnTo>
                        <a:pt x="26" y="6"/>
                      </a:lnTo>
                      <a:lnTo>
                        <a:pt x="28" y="14"/>
                      </a:lnTo>
                      <a:lnTo>
                        <a:pt x="29" y="14"/>
                      </a:lnTo>
                      <a:lnTo>
                        <a:pt x="31" y="14"/>
                      </a:lnTo>
                      <a:lnTo>
                        <a:pt x="35" y="14"/>
                      </a:lnTo>
                    </a:path>
                  </a:pathLst>
                </a:custGeom>
                <a:solidFill>
                  <a:srgbClr val="969696"/>
                </a:solidFill>
                <a:ln w="9525" cap="rnd">
                  <a:noFill/>
                  <a:round/>
                  <a:headEnd/>
                  <a:tailEnd/>
                </a:ln>
              </p:spPr>
              <p:txBody>
                <a:bodyPr/>
                <a:lstStyle/>
                <a:p>
                  <a:endParaRPr lang="zh-CN" altLang="en-US"/>
                </a:p>
              </p:txBody>
            </p:sp>
            <p:sp>
              <p:nvSpPr>
                <p:cNvPr id="71959" name="Freeform 3665"/>
                <p:cNvSpPr>
                  <a:spLocks/>
                </p:cNvSpPr>
                <p:nvPr/>
              </p:nvSpPr>
              <p:spPr bwMode="auto">
                <a:xfrm>
                  <a:off x="4110" y="1637"/>
                  <a:ext cx="42" cy="18"/>
                </a:xfrm>
                <a:custGeom>
                  <a:avLst/>
                  <a:gdLst>
                    <a:gd name="T0" fmla="*/ 41 w 42"/>
                    <a:gd name="T1" fmla="*/ 17 h 18"/>
                    <a:gd name="T2" fmla="*/ 41 w 42"/>
                    <a:gd name="T3" fmla="*/ 13 h 18"/>
                    <a:gd name="T4" fmla="*/ 41 w 42"/>
                    <a:gd name="T5" fmla="*/ 9 h 18"/>
                    <a:gd name="T6" fmla="*/ 41 w 42"/>
                    <a:gd name="T7" fmla="*/ 7 h 18"/>
                    <a:gd name="T8" fmla="*/ 39 w 42"/>
                    <a:gd name="T9" fmla="*/ 3 h 18"/>
                    <a:gd name="T10" fmla="*/ 37 w 42"/>
                    <a:gd name="T11" fmla="*/ 1 h 18"/>
                    <a:gd name="T12" fmla="*/ 33 w 42"/>
                    <a:gd name="T13" fmla="*/ 0 h 18"/>
                    <a:gd name="T14" fmla="*/ 28 w 42"/>
                    <a:gd name="T15" fmla="*/ 0 h 18"/>
                    <a:gd name="T16" fmla="*/ 24 w 42"/>
                    <a:gd name="T17" fmla="*/ 0 h 18"/>
                    <a:gd name="T18" fmla="*/ 19 w 42"/>
                    <a:gd name="T19" fmla="*/ 0 h 18"/>
                    <a:gd name="T20" fmla="*/ 13 w 42"/>
                    <a:gd name="T21" fmla="*/ 1 h 18"/>
                    <a:gd name="T22" fmla="*/ 9 w 42"/>
                    <a:gd name="T23" fmla="*/ 1 h 18"/>
                    <a:gd name="T24" fmla="*/ 5 w 42"/>
                    <a:gd name="T25" fmla="*/ 3 h 18"/>
                    <a:gd name="T26" fmla="*/ 1 w 42"/>
                    <a:gd name="T27" fmla="*/ 3 h 18"/>
                    <a:gd name="T28" fmla="*/ 0 w 42"/>
                    <a:gd name="T29" fmla="*/ 5 h 18"/>
                    <a:gd name="T30" fmla="*/ 1 w 42"/>
                    <a:gd name="T31" fmla="*/ 5 h 18"/>
                    <a:gd name="T32" fmla="*/ 3 w 42"/>
                    <a:gd name="T33" fmla="*/ 5 h 18"/>
                    <a:gd name="T34" fmla="*/ 5 w 42"/>
                    <a:gd name="T35" fmla="*/ 7 h 18"/>
                    <a:gd name="T36" fmla="*/ 9 w 42"/>
                    <a:gd name="T37" fmla="*/ 7 h 18"/>
                    <a:gd name="T38" fmla="*/ 11 w 42"/>
                    <a:gd name="T39" fmla="*/ 17 h 18"/>
                    <a:gd name="T40" fmla="*/ 17 w 42"/>
                    <a:gd name="T41" fmla="*/ 17 h 18"/>
                    <a:gd name="T42" fmla="*/ 20 w 42"/>
                    <a:gd name="T43" fmla="*/ 17 h 18"/>
                    <a:gd name="T44" fmla="*/ 24 w 42"/>
                    <a:gd name="T45" fmla="*/ 17 h 18"/>
                    <a:gd name="T46" fmla="*/ 29 w 42"/>
                    <a:gd name="T47" fmla="*/ 17 h 18"/>
                    <a:gd name="T48" fmla="*/ 29 w 42"/>
                    <a:gd name="T49" fmla="*/ 7 h 18"/>
                    <a:gd name="T50" fmla="*/ 33 w 42"/>
                    <a:gd name="T51" fmla="*/ 17 h 18"/>
                    <a:gd name="T52" fmla="*/ 37 w 42"/>
                    <a:gd name="T53" fmla="*/ 17 h 18"/>
                    <a:gd name="T54" fmla="*/ 41 w 42"/>
                    <a:gd name="T55" fmla="*/ 17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2"/>
                    <a:gd name="T85" fmla="*/ 0 h 18"/>
                    <a:gd name="T86" fmla="*/ 42 w 42"/>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2" h="18">
                      <a:moveTo>
                        <a:pt x="41" y="17"/>
                      </a:moveTo>
                      <a:lnTo>
                        <a:pt x="41" y="13"/>
                      </a:lnTo>
                      <a:lnTo>
                        <a:pt x="41" y="9"/>
                      </a:lnTo>
                      <a:lnTo>
                        <a:pt x="41" y="7"/>
                      </a:lnTo>
                      <a:lnTo>
                        <a:pt x="39" y="3"/>
                      </a:lnTo>
                      <a:lnTo>
                        <a:pt x="37" y="1"/>
                      </a:lnTo>
                      <a:lnTo>
                        <a:pt x="33" y="0"/>
                      </a:lnTo>
                      <a:lnTo>
                        <a:pt x="28" y="0"/>
                      </a:lnTo>
                      <a:lnTo>
                        <a:pt x="24" y="0"/>
                      </a:lnTo>
                      <a:lnTo>
                        <a:pt x="19" y="0"/>
                      </a:lnTo>
                      <a:lnTo>
                        <a:pt x="13" y="1"/>
                      </a:lnTo>
                      <a:lnTo>
                        <a:pt x="9" y="1"/>
                      </a:lnTo>
                      <a:lnTo>
                        <a:pt x="5" y="3"/>
                      </a:lnTo>
                      <a:lnTo>
                        <a:pt x="1" y="3"/>
                      </a:lnTo>
                      <a:lnTo>
                        <a:pt x="0" y="5"/>
                      </a:lnTo>
                      <a:lnTo>
                        <a:pt x="1" y="5"/>
                      </a:lnTo>
                      <a:lnTo>
                        <a:pt x="3" y="5"/>
                      </a:lnTo>
                      <a:lnTo>
                        <a:pt x="5" y="7"/>
                      </a:lnTo>
                      <a:lnTo>
                        <a:pt x="9" y="7"/>
                      </a:lnTo>
                      <a:lnTo>
                        <a:pt x="11" y="17"/>
                      </a:lnTo>
                      <a:lnTo>
                        <a:pt x="17" y="17"/>
                      </a:lnTo>
                      <a:lnTo>
                        <a:pt x="20" y="17"/>
                      </a:lnTo>
                      <a:lnTo>
                        <a:pt x="24" y="17"/>
                      </a:lnTo>
                      <a:lnTo>
                        <a:pt x="29" y="17"/>
                      </a:lnTo>
                      <a:lnTo>
                        <a:pt x="29" y="7"/>
                      </a:lnTo>
                      <a:lnTo>
                        <a:pt x="33" y="17"/>
                      </a:lnTo>
                      <a:lnTo>
                        <a:pt x="37" y="17"/>
                      </a:lnTo>
                      <a:lnTo>
                        <a:pt x="41" y="17"/>
                      </a:lnTo>
                    </a:path>
                  </a:pathLst>
                </a:custGeom>
                <a:solidFill>
                  <a:srgbClr val="969696"/>
                </a:solidFill>
                <a:ln w="12700" cap="rnd">
                  <a:solidFill>
                    <a:srgbClr val="000000"/>
                  </a:solidFill>
                  <a:round/>
                  <a:headEnd/>
                  <a:tailEnd/>
                </a:ln>
              </p:spPr>
              <p:txBody>
                <a:bodyPr/>
                <a:lstStyle/>
                <a:p>
                  <a:endParaRPr lang="zh-CN" altLang="en-US"/>
                </a:p>
              </p:txBody>
            </p:sp>
            <p:sp>
              <p:nvSpPr>
                <p:cNvPr id="71960" name="Freeform 3666"/>
                <p:cNvSpPr>
                  <a:spLocks/>
                </p:cNvSpPr>
                <p:nvPr/>
              </p:nvSpPr>
              <p:spPr bwMode="auto">
                <a:xfrm>
                  <a:off x="4143" y="1654"/>
                  <a:ext cx="17" cy="17"/>
                </a:xfrm>
                <a:custGeom>
                  <a:avLst/>
                  <a:gdLst>
                    <a:gd name="T0" fmla="*/ 0 w 17"/>
                    <a:gd name="T1" fmla="*/ 0 h 17"/>
                    <a:gd name="T2" fmla="*/ 6 w 17"/>
                    <a:gd name="T3" fmla="*/ 0 h 17"/>
                    <a:gd name="T4" fmla="*/ 12 w 17"/>
                    <a:gd name="T5" fmla="*/ 0 h 17"/>
                    <a:gd name="T6" fmla="*/ 12 w 17"/>
                    <a:gd name="T7" fmla="*/ 4 h 17"/>
                    <a:gd name="T8" fmla="*/ 16 w 17"/>
                    <a:gd name="T9" fmla="*/ 4 h 17"/>
                    <a:gd name="T10" fmla="*/ 12 w 17"/>
                    <a:gd name="T11" fmla="*/ 16 h 17"/>
                    <a:gd name="T12" fmla="*/ 12 w 17"/>
                    <a:gd name="T13" fmla="*/ 11 h 17"/>
                    <a:gd name="T14" fmla="*/ 8 w 17"/>
                    <a:gd name="T15" fmla="*/ 11 h 17"/>
                    <a:gd name="T16" fmla="*/ 6 w 17"/>
                    <a:gd name="T17" fmla="*/ 11 h 17"/>
                    <a:gd name="T18" fmla="*/ 2 w 17"/>
                    <a:gd name="T19" fmla="*/ 8 h 17"/>
                    <a:gd name="T20" fmla="*/ 0 w 17"/>
                    <a:gd name="T21" fmla="*/ 8 h 17"/>
                    <a:gd name="T22" fmla="*/ 0 w 17"/>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0" y="0"/>
                      </a:moveTo>
                      <a:lnTo>
                        <a:pt x="6" y="0"/>
                      </a:lnTo>
                      <a:lnTo>
                        <a:pt x="12" y="0"/>
                      </a:lnTo>
                      <a:lnTo>
                        <a:pt x="12" y="4"/>
                      </a:lnTo>
                      <a:lnTo>
                        <a:pt x="16" y="4"/>
                      </a:lnTo>
                      <a:lnTo>
                        <a:pt x="12" y="16"/>
                      </a:lnTo>
                      <a:lnTo>
                        <a:pt x="12" y="11"/>
                      </a:lnTo>
                      <a:lnTo>
                        <a:pt x="8" y="11"/>
                      </a:lnTo>
                      <a:lnTo>
                        <a:pt x="6" y="11"/>
                      </a:lnTo>
                      <a:lnTo>
                        <a:pt x="2" y="8"/>
                      </a:lnTo>
                      <a:lnTo>
                        <a:pt x="0" y="8"/>
                      </a:lnTo>
                      <a:lnTo>
                        <a:pt x="0" y="0"/>
                      </a:lnTo>
                    </a:path>
                  </a:pathLst>
                </a:custGeom>
                <a:solidFill>
                  <a:srgbClr val="969696"/>
                </a:solidFill>
                <a:ln w="9525" cap="rnd">
                  <a:noFill/>
                  <a:round/>
                  <a:headEnd/>
                  <a:tailEnd/>
                </a:ln>
              </p:spPr>
              <p:txBody>
                <a:bodyPr/>
                <a:lstStyle/>
                <a:p>
                  <a:endParaRPr lang="zh-CN" altLang="en-US"/>
                </a:p>
              </p:txBody>
            </p:sp>
            <p:sp>
              <p:nvSpPr>
                <p:cNvPr id="71961" name="Freeform 3667"/>
                <p:cNvSpPr>
                  <a:spLocks/>
                </p:cNvSpPr>
                <p:nvPr/>
              </p:nvSpPr>
              <p:spPr bwMode="auto">
                <a:xfrm>
                  <a:off x="4143" y="1654"/>
                  <a:ext cx="17" cy="17"/>
                </a:xfrm>
                <a:custGeom>
                  <a:avLst/>
                  <a:gdLst>
                    <a:gd name="T0" fmla="*/ 0 w 17"/>
                    <a:gd name="T1" fmla="*/ 0 h 17"/>
                    <a:gd name="T2" fmla="*/ 6 w 17"/>
                    <a:gd name="T3" fmla="*/ 0 h 17"/>
                    <a:gd name="T4" fmla="*/ 10 w 17"/>
                    <a:gd name="T5" fmla="*/ 0 h 17"/>
                    <a:gd name="T6" fmla="*/ 12 w 17"/>
                    <a:gd name="T7" fmla="*/ 0 h 17"/>
                    <a:gd name="T8" fmla="*/ 12 w 17"/>
                    <a:gd name="T9" fmla="*/ 4 h 17"/>
                    <a:gd name="T10" fmla="*/ 16 w 17"/>
                    <a:gd name="T11" fmla="*/ 4 h 17"/>
                    <a:gd name="T12" fmla="*/ 12 w 17"/>
                    <a:gd name="T13" fmla="*/ 16 h 17"/>
                    <a:gd name="T14" fmla="*/ 12 w 17"/>
                    <a:gd name="T15" fmla="*/ 11 h 17"/>
                    <a:gd name="T16" fmla="*/ 10 w 17"/>
                    <a:gd name="T17" fmla="*/ 11 h 17"/>
                    <a:gd name="T18" fmla="*/ 10 w 17"/>
                    <a:gd name="T19" fmla="*/ 10 h 17"/>
                    <a:gd name="T20" fmla="*/ 8 w 17"/>
                    <a:gd name="T21" fmla="*/ 10 h 17"/>
                    <a:gd name="T22" fmla="*/ 6 w 17"/>
                    <a:gd name="T23" fmla="*/ 10 h 17"/>
                    <a:gd name="T24" fmla="*/ 4 w 17"/>
                    <a:gd name="T25" fmla="*/ 8 h 17"/>
                    <a:gd name="T26" fmla="*/ 0 w 17"/>
                    <a:gd name="T27" fmla="*/ 8 h 17"/>
                    <a:gd name="T28" fmla="*/ 0 w 17"/>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0" y="0"/>
                      </a:moveTo>
                      <a:lnTo>
                        <a:pt x="6" y="0"/>
                      </a:lnTo>
                      <a:lnTo>
                        <a:pt x="10" y="0"/>
                      </a:lnTo>
                      <a:lnTo>
                        <a:pt x="12" y="0"/>
                      </a:lnTo>
                      <a:lnTo>
                        <a:pt x="12" y="4"/>
                      </a:lnTo>
                      <a:lnTo>
                        <a:pt x="16" y="4"/>
                      </a:lnTo>
                      <a:lnTo>
                        <a:pt x="12" y="16"/>
                      </a:lnTo>
                      <a:lnTo>
                        <a:pt x="12" y="11"/>
                      </a:lnTo>
                      <a:lnTo>
                        <a:pt x="10" y="11"/>
                      </a:lnTo>
                      <a:lnTo>
                        <a:pt x="10" y="10"/>
                      </a:lnTo>
                      <a:lnTo>
                        <a:pt x="8" y="10"/>
                      </a:lnTo>
                      <a:lnTo>
                        <a:pt x="6" y="10"/>
                      </a:lnTo>
                      <a:lnTo>
                        <a:pt x="4" y="8"/>
                      </a:lnTo>
                      <a:lnTo>
                        <a:pt x="0" y="8"/>
                      </a:lnTo>
                      <a:lnTo>
                        <a:pt x="0" y="0"/>
                      </a:lnTo>
                    </a:path>
                  </a:pathLst>
                </a:custGeom>
                <a:solidFill>
                  <a:srgbClr val="969696"/>
                </a:solidFill>
                <a:ln w="12700" cap="rnd">
                  <a:solidFill>
                    <a:srgbClr val="000000"/>
                  </a:solidFill>
                  <a:round/>
                  <a:headEnd/>
                  <a:tailEnd/>
                </a:ln>
              </p:spPr>
              <p:txBody>
                <a:bodyPr/>
                <a:lstStyle/>
                <a:p>
                  <a:endParaRPr lang="zh-CN" altLang="en-US"/>
                </a:p>
              </p:txBody>
            </p:sp>
            <p:sp>
              <p:nvSpPr>
                <p:cNvPr id="71962" name="Freeform 3668"/>
                <p:cNvSpPr>
                  <a:spLocks/>
                </p:cNvSpPr>
                <p:nvPr/>
              </p:nvSpPr>
              <p:spPr bwMode="auto">
                <a:xfrm>
                  <a:off x="4114" y="1654"/>
                  <a:ext cx="22" cy="17"/>
                </a:xfrm>
                <a:custGeom>
                  <a:avLst/>
                  <a:gdLst>
                    <a:gd name="T0" fmla="*/ 15 w 22"/>
                    <a:gd name="T1" fmla="*/ 0 h 17"/>
                    <a:gd name="T2" fmla="*/ 13 w 22"/>
                    <a:gd name="T3" fmla="*/ 0 h 17"/>
                    <a:gd name="T4" fmla="*/ 9 w 22"/>
                    <a:gd name="T5" fmla="*/ 0 h 17"/>
                    <a:gd name="T6" fmla="*/ 5 w 22"/>
                    <a:gd name="T7" fmla="*/ 0 h 17"/>
                    <a:gd name="T8" fmla="*/ 3 w 22"/>
                    <a:gd name="T9" fmla="*/ 0 h 17"/>
                    <a:gd name="T10" fmla="*/ 1 w 22"/>
                    <a:gd name="T11" fmla="*/ 0 h 17"/>
                    <a:gd name="T12" fmla="*/ 1 w 22"/>
                    <a:gd name="T13" fmla="*/ 16 h 17"/>
                    <a:gd name="T14" fmla="*/ 0 w 22"/>
                    <a:gd name="T15" fmla="*/ 16 h 17"/>
                    <a:gd name="T16" fmla="*/ 19 w 22"/>
                    <a:gd name="T17" fmla="*/ 16 h 17"/>
                    <a:gd name="T18" fmla="*/ 21 w 22"/>
                    <a:gd name="T19" fmla="*/ 0 h 17"/>
                    <a:gd name="T20" fmla="*/ 15 w 22"/>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7"/>
                    <a:gd name="T35" fmla="*/ 22 w 22"/>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7">
                      <a:moveTo>
                        <a:pt x="15" y="0"/>
                      </a:moveTo>
                      <a:lnTo>
                        <a:pt x="13" y="0"/>
                      </a:lnTo>
                      <a:lnTo>
                        <a:pt x="9" y="0"/>
                      </a:lnTo>
                      <a:lnTo>
                        <a:pt x="5" y="0"/>
                      </a:lnTo>
                      <a:lnTo>
                        <a:pt x="3" y="0"/>
                      </a:lnTo>
                      <a:lnTo>
                        <a:pt x="1" y="0"/>
                      </a:lnTo>
                      <a:lnTo>
                        <a:pt x="1" y="16"/>
                      </a:lnTo>
                      <a:lnTo>
                        <a:pt x="0" y="16"/>
                      </a:lnTo>
                      <a:lnTo>
                        <a:pt x="19" y="16"/>
                      </a:lnTo>
                      <a:lnTo>
                        <a:pt x="21" y="0"/>
                      </a:lnTo>
                      <a:lnTo>
                        <a:pt x="15" y="0"/>
                      </a:lnTo>
                    </a:path>
                  </a:pathLst>
                </a:custGeom>
                <a:solidFill>
                  <a:srgbClr val="969696"/>
                </a:solidFill>
                <a:ln w="9525" cap="rnd">
                  <a:noFill/>
                  <a:round/>
                  <a:headEnd/>
                  <a:tailEnd/>
                </a:ln>
              </p:spPr>
              <p:txBody>
                <a:bodyPr/>
                <a:lstStyle/>
                <a:p>
                  <a:endParaRPr lang="zh-CN" altLang="en-US"/>
                </a:p>
              </p:txBody>
            </p:sp>
            <p:sp>
              <p:nvSpPr>
                <p:cNvPr id="71963" name="Freeform 3669"/>
                <p:cNvSpPr>
                  <a:spLocks/>
                </p:cNvSpPr>
                <p:nvPr/>
              </p:nvSpPr>
              <p:spPr bwMode="auto">
                <a:xfrm>
                  <a:off x="4114" y="1654"/>
                  <a:ext cx="27" cy="17"/>
                </a:xfrm>
                <a:custGeom>
                  <a:avLst/>
                  <a:gdLst>
                    <a:gd name="T0" fmla="*/ 21 w 27"/>
                    <a:gd name="T1" fmla="*/ 0 h 17"/>
                    <a:gd name="T2" fmla="*/ 17 w 27"/>
                    <a:gd name="T3" fmla="*/ 0 h 17"/>
                    <a:gd name="T4" fmla="*/ 13 w 27"/>
                    <a:gd name="T5" fmla="*/ 0 h 17"/>
                    <a:gd name="T6" fmla="*/ 7 w 27"/>
                    <a:gd name="T7" fmla="*/ 2 h 17"/>
                    <a:gd name="T8" fmla="*/ 5 w 27"/>
                    <a:gd name="T9" fmla="*/ 2 h 17"/>
                    <a:gd name="T10" fmla="*/ 5 w 27"/>
                    <a:gd name="T11" fmla="*/ 6 h 17"/>
                    <a:gd name="T12" fmla="*/ 3 w 27"/>
                    <a:gd name="T13" fmla="*/ 6 h 17"/>
                    <a:gd name="T14" fmla="*/ 1 w 27"/>
                    <a:gd name="T15" fmla="*/ 10 h 17"/>
                    <a:gd name="T16" fmla="*/ 0 w 27"/>
                    <a:gd name="T17" fmla="*/ 16 h 17"/>
                    <a:gd name="T18" fmla="*/ 25 w 27"/>
                    <a:gd name="T19" fmla="*/ 10 h 17"/>
                    <a:gd name="T20" fmla="*/ 26 w 27"/>
                    <a:gd name="T21" fmla="*/ 0 h 17"/>
                    <a:gd name="T22" fmla="*/ 21 w 27"/>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
                    <a:gd name="T37" fmla="*/ 0 h 17"/>
                    <a:gd name="T38" fmla="*/ 27 w 2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 h="17">
                      <a:moveTo>
                        <a:pt x="21" y="0"/>
                      </a:moveTo>
                      <a:lnTo>
                        <a:pt x="17" y="0"/>
                      </a:lnTo>
                      <a:lnTo>
                        <a:pt x="13" y="0"/>
                      </a:lnTo>
                      <a:lnTo>
                        <a:pt x="7" y="2"/>
                      </a:lnTo>
                      <a:lnTo>
                        <a:pt x="5" y="2"/>
                      </a:lnTo>
                      <a:lnTo>
                        <a:pt x="5" y="6"/>
                      </a:lnTo>
                      <a:lnTo>
                        <a:pt x="3" y="6"/>
                      </a:lnTo>
                      <a:lnTo>
                        <a:pt x="1" y="10"/>
                      </a:lnTo>
                      <a:lnTo>
                        <a:pt x="0" y="16"/>
                      </a:lnTo>
                      <a:lnTo>
                        <a:pt x="25" y="10"/>
                      </a:lnTo>
                      <a:lnTo>
                        <a:pt x="26" y="0"/>
                      </a:lnTo>
                      <a:lnTo>
                        <a:pt x="21" y="0"/>
                      </a:lnTo>
                    </a:path>
                  </a:pathLst>
                </a:custGeom>
                <a:solidFill>
                  <a:srgbClr val="969696"/>
                </a:solidFill>
                <a:ln w="12700" cap="rnd">
                  <a:solidFill>
                    <a:srgbClr val="000000"/>
                  </a:solidFill>
                  <a:round/>
                  <a:headEnd/>
                  <a:tailEnd/>
                </a:ln>
              </p:spPr>
              <p:txBody>
                <a:bodyPr/>
                <a:lstStyle/>
                <a:p>
                  <a:endParaRPr lang="zh-CN" altLang="en-US"/>
                </a:p>
              </p:txBody>
            </p:sp>
            <p:sp>
              <p:nvSpPr>
                <p:cNvPr id="71964" name="Freeform 3670"/>
                <p:cNvSpPr>
                  <a:spLocks/>
                </p:cNvSpPr>
                <p:nvPr/>
              </p:nvSpPr>
              <p:spPr bwMode="auto">
                <a:xfrm>
                  <a:off x="4143" y="1658"/>
                  <a:ext cx="17" cy="17"/>
                </a:xfrm>
                <a:custGeom>
                  <a:avLst/>
                  <a:gdLst>
                    <a:gd name="T0" fmla="*/ 0 w 17"/>
                    <a:gd name="T1" fmla="*/ 0 h 17"/>
                    <a:gd name="T2" fmla="*/ 4 w 17"/>
                    <a:gd name="T3" fmla="*/ 0 h 17"/>
                    <a:gd name="T4" fmla="*/ 10 w 17"/>
                    <a:gd name="T5" fmla="*/ 2 h 17"/>
                    <a:gd name="T6" fmla="*/ 16 w 17"/>
                    <a:gd name="T7" fmla="*/ 2 h 17"/>
                    <a:gd name="T8" fmla="*/ 16 w 17"/>
                    <a:gd name="T9" fmla="*/ 6 h 17"/>
                    <a:gd name="T10" fmla="*/ 16 w 17"/>
                    <a:gd name="T11" fmla="*/ 7 h 17"/>
                    <a:gd name="T12" fmla="*/ 16 w 17"/>
                    <a:gd name="T13" fmla="*/ 9 h 17"/>
                    <a:gd name="T14" fmla="*/ 10 w 17"/>
                    <a:gd name="T15" fmla="*/ 9 h 17"/>
                    <a:gd name="T16" fmla="*/ 10 w 17"/>
                    <a:gd name="T17" fmla="*/ 13 h 17"/>
                    <a:gd name="T18" fmla="*/ 0 w 17"/>
                    <a:gd name="T19" fmla="*/ 16 h 17"/>
                    <a:gd name="T20" fmla="*/ 0 w 17"/>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0" y="0"/>
                      </a:moveTo>
                      <a:lnTo>
                        <a:pt x="4" y="0"/>
                      </a:lnTo>
                      <a:lnTo>
                        <a:pt x="10" y="2"/>
                      </a:lnTo>
                      <a:lnTo>
                        <a:pt x="16" y="2"/>
                      </a:lnTo>
                      <a:lnTo>
                        <a:pt x="16" y="6"/>
                      </a:lnTo>
                      <a:lnTo>
                        <a:pt x="16" y="7"/>
                      </a:lnTo>
                      <a:lnTo>
                        <a:pt x="16" y="9"/>
                      </a:lnTo>
                      <a:lnTo>
                        <a:pt x="10" y="9"/>
                      </a:lnTo>
                      <a:lnTo>
                        <a:pt x="10" y="13"/>
                      </a:lnTo>
                      <a:lnTo>
                        <a:pt x="0" y="16"/>
                      </a:lnTo>
                      <a:lnTo>
                        <a:pt x="0" y="0"/>
                      </a:lnTo>
                    </a:path>
                  </a:pathLst>
                </a:custGeom>
                <a:solidFill>
                  <a:srgbClr val="969696"/>
                </a:solidFill>
                <a:ln w="9525" cap="rnd">
                  <a:noFill/>
                  <a:round/>
                  <a:headEnd/>
                  <a:tailEnd/>
                </a:ln>
              </p:spPr>
              <p:txBody>
                <a:bodyPr/>
                <a:lstStyle/>
                <a:p>
                  <a:endParaRPr lang="zh-CN" altLang="en-US"/>
                </a:p>
              </p:txBody>
            </p:sp>
            <p:sp>
              <p:nvSpPr>
                <p:cNvPr id="71965" name="Freeform 3671"/>
                <p:cNvSpPr>
                  <a:spLocks/>
                </p:cNvSpPr>
                <p:nvPr/>
              </p:nvSpPr>
              <p:spPr bwMode="auto">
                <a:xfrm>
                  <a:off x="4143" y="1658"/>
                  <a:ext cx="17" cy="17"/>
                </a:xfrm>
                <a:custGeom>
                  <a:avLst/>
                  <a:gdLst>
                    <a:gd name="T0" fmla="*/ 0 w 17"/>
                    <a:gd name="T1" fmla="*/ 0 h 17"/>
                    <a:gd name="T2" fmla="*/ 4 w 17"/>
                    <a:gd name="T3" fmla="*/ 0 h 17"/>
                    <a:gd name="T4" fmla="*/ 8 w 17"/>
                    <a:gd name="T5" fmla="*/ 2 h 17"/>
                    <a:gd name="T6" fmla="*/ 10 w 17"/>
                    <a:gd name="T7" fmla="*/ 2 h 17"/>
                    <a:gd name="T8" fmla="*/ 14 w 17"/>
                    <a:gd name="T9" fmla="*/ 2 h 17"/>
                    <a:gd name="T10" fmla="*/ 14 w 17"/>
                    <a:gd name="T11" fmla="*/ 4 h 17"/>
                    <a:gd name="T12" fmla="*/ 16 w 17"/>
                    <a:gd name="T13" fmla="*/ 4 h 17"/>
                    <a:gd name="T14" fmla="*/ 16 w 17"/>
                    <a:gd name="T15" fmla="*/ 6 h 17"/>
                    <a:gd name="T16" fmla="*/ 14 w 17"/>
                    <a:gd name="T17" fmla="*/ 9 h 17"/>
                    <a:gd name="T18" fmla="*/ 10 w 17"/>
                    <a:gd name="T19" fmla="*/ 9 h 17"/>
                    <a:gd name="T20" fmla="*/ 8 w 17"/>
                    <a:gd name="T21" fmla="*/ 13 h 17"/>
                    <a:gd name="T22" fmla="*/ 0 w 17"/>
                    <a:gd name="T23" fmla="*/ 16 h 17"/>
                    <a:gd name="T24" fmla="*/ 0 w 17"/>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0" y="0"/>
                      </a:moveTo>
                      <a:lnTo>
                        <a:pt x="4" y="0"/>
                      </a:lnTo>
                      <a:lnTo>
                        <a:pt x="8" y="2"/>
                      </a:lnTo>
                      <a:lnTo>
                        <a:pt x="10" y="2"/>
                      </a:lnTo>
                      <a:lnTo>
                        <a:pt x="14" y="2"/>
                      </a:lnTo>
                      <a:lnTo>
                        <a:pt x="14" y="4"/>
                      </a:lnTo>
                      <a:lnTo>
                        <a:pt x="16" y="4"/>
                      </a:lnTo>
                      <a:lnTo>
                        <a:pt x="16" y="6"/>
                      </a:lnTo>
                      <a:lnTo>
                        <a:pt x="14" y="9"/>
                      </a:lnTo>
                      <a:lnTo>
                        <a:pt x="10" y="9"/>
                      </a:lnTo>
                      <a:lnTo>
                        <a:pt x="8" y="13"/>
                      </a:lnTo>
                      <a:lnTo>
                        <a:pt x="0" y="16"/>
                      </a:lnTo>
                      <a:lnTo>
                        <a:pt x="0" y="0"/>
                      </a:lnTo>
                    </a:path>
                  </a:pathLst>
                </a:custGeom>
                <a:solidFill>
                  <a:srgbClr val="969696"/>
                </a:solidFill>
                <a:ln w="12700" cap="rnd">
                  <a:solidFill>
                    <a:srgbClr val="000000"/>
                  </a:solidFill>
                  <a:round/>
                  <a:headEnd/>
                  <a:tailEnd/>
                </a:ln>
              </p:spPr>
              <p:txBody>
                <a:bodyPr/>
                <a:lstStyle/>
                <a:p>
                  <a:endParaRPr lang="zh-CN" altLang="en-US"/>
                </a:p>
              </p:txBody>
            </p:sp>
            <p:sp>
              <p:nvSpPr>
                <p:cNvPr id="71966" name="Freeform 3672"/>
                <p:cNvSpPr>
                  <a:spLocks/>
                </p:cNvSpPr>
                <p:nvPr/>
              </p:nvSpPr>
              <p:spPr bwMode="auto">
                <a:xfrm>
                  <a:off x="4114" y="1658"/>
                  <a:ext cx="20" cy="17"/>
                </a:xfrm>
                <a:custGeom>
                  <a:avLst/>
                  <a:gdLst>
                    <a:gd name="T0" fmla="*/ 0 w 20"/>
                    <a:gd name="T1" fmla="*/ 2 h 17"/>
                    <a:gd name="T2" fmla="*/ 0 w 20"/>
                    <a:gd name="T3" fmla="*/ 9 h 17"/>
                    <a:gd name="T4" fmla="*/ 17 w 20"/>
                    <a:gd name="T5" fmla="*/ 16 h 17"/>
                    <a:gd name="T6" fmla="*/ 19 w 20"/>
                    <a:gd name="T7" fmla="*/ 0 h 17"/>
                    <a:gd name="T8" fmla="*/ 0 w 20"/>
                    <a:gd name="T9" fmla="*/ 2 h 17"/>
                    <a:gd name="T10" fmla="*/ 0 60000 65536"/>
                    <a:gd name="T11" fmla="*/ 0 60000 65536"/>
                    <a:gd name="T12" fmla="*/ 0 60000 65536"/>
                    <a:gd name="T13" fmla="*/ 0 60000 65536"/>
                    <a:gd name="T14" fmla="*/ 0 60000 65536"/>
                    <a:gd name="T15" fmla="*/ 0 w 20"/>
                    <a:gd name="T16" fmla="*/ 0 h 17"/>
                    <a:gd name="T17" fmla="*/ 20 w 20"/>
                    <a:gd name="T18" fmla="*/ 17 h 17"/>
                  </a:gdLst>
                  <a:ahLst/>
                  <a:cxnLst>
                    <a:cxn ang="T10">
                      <a:pos x="T0" y="T1"/>
                    </a:cxn>
                    <a:cxn ang="T11">
                      <a:pos x="T2" y="T3"/>
                    </a:cxn>
                    <a:cxn ang="T12">
                      <a:pos x="T4" y="T5"/>
                    </a:cxn>
                    <a:cxn ang="T13">
                      <a:pos x="T6" y="T7"/>
                    </a:cxn>
                    <a:cxn ang="T14">
                      <a:pos x="T8" y="T9"/>
                    </a:cxn>
                  </a:cxnLst>
                  <a:rect l="T15" t="T16" r="T17" b="T18"/>
                  <a:pathLst>
                    <a:path w="20" h="17">
                      <a:moveTo>
                        <a:pt x="0" y="2"/>
                      </a:moveTo>
                      <a:lnTo>
                        <a:pt x="0" y="9"/>
                      </a:lnTo>
                      <a:lnTo>
                        <a:pt x="17" y="16"/>
                      </a:lnTo>
                      <a:lnTo>
                        <a:pt x="19" y="0"/>
                      </a:lnTo>
                      <a:lnTo>
                        <a:pt x="0" y="2"/>
                      </a:lnTo>
                    </a:path>
                  </a:pathLst>
                </a:custGeom>
                <a:solidFill>
                  <a:srgbClr val="969696"/>
                </a:solidFill>
                <a:ln w="9525" cap="rnd">
                  <a:noFill/>
                  <a:round/>
                  <a:headEnd/>
                  <a:tailEnd/>
                </a:ln>
              </p:spPr>
              <p:txBody>
                <a:bodyPr/>
                <a:lstStyle/>
                <a:p>
                  <a:endParaRPr lang="zh-CN" altLang="en-US"/>
                </a:p>
              </p:txBody>
            </p:sp>
            <p:sp>
              <p:nvSpPr>
                <p:cNvPr id="71967" name="Freeform 3673"/>
                <p:cNvSpPr>
                  <a:spLocks/>
                </p:cNvSpPr>
                <p:nvPr/>
              </p:nvSpPr>
              <p:spPr bwMode="auto">
                <a:xfrm>
                  <a:off x="4114" y="1658"/>
                  <a:ext cx="26" cy="17"/>
                </a:xfrm>
                <a:custGeom>
                  <a:avLst/>
                  <a:gdLst>
                    <a:gd name="T0" fmla="*/ 0 w 26"/>
                    <a:gd name="T1" fmla="*/ 2 h 17"/>
                    <a:gd name="T2" fmla="*/ 0 w 26"/>
                    <a:gd name="T3" fmla="*/ 7 h 17"/>
                    <a:gd name="T4" fmla="*/ 23 w 26"/>
                    <a:gd name="T5" fmla="*/ 16 h 17"/>
                    <a:gd name="T6" fmla="*/ 25 w 26"/>
                    <a:gd name="T7" fmla="*/ 0 h 17"/>
                    <a:gd name="T8" fmla="*/ 0 w 26"/>
                    <a:gd name="T9" fmla="*/ 2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2"/>
                      </a:moveTo>
                      <a:lnTo>
                        <a:pt x="0" y="7"/>
                      </a:lnTo>
                      <a:lnTo>
                        <a:pt x="23" y="16"/>
                      </a:lnTo>
                      <a:lnTo>
                        <a:pt x="25" y="0"/>
                      </a:lnTo>
                      <a:lnTo>
                        <a:pt x="0" y="2"/>
                      </a:lnTo>
                    </a:path>
                  </a:pathLst>
                </a:custGeom>
                <a:solidFill>
                  <a:srgbClr val="969696"/>
                </a:solidFill>
                <a:ln w="12700" cap="rnd">
                  <a:solidFill>
                    <a:srgbClr val="000000"/>
                  </a:solidFill>
                  <a:round/>
                  <a:headEnd/>
                  <a:tailEnd/>
                </a:ln>
              </p:spPr>
              <p:txBody>
                <a:bodyPr/>
                <a:lstStyle/>
                <a:p>
                  <a:endParaRPr lang="zh-CN" altLang="en-US"/>
                </a:p>
              </p:txBody>
            </p:sp>
            <p:sp>
              <p:nvSpPr>
                <p:cNvPr id="71968" name="Freeform 3674"/>
                <p:cNvSpPr>
                  <a:spLocks/>
                </p:cNvSpPr>
                <p:nvPr/>
              </p:nvSpPr>
              <p:spPr bwMode="auto">
                <a:xfrm>
                  <a:off x="4135" y="1645"/>
                  <a:ext cx="17" cy="77"/>
                </a:xfrm>
                <a:custGeom>
                  <a:avLst/>
                  <a:gdLst>
                    <a:gd name="T0" fmla="*/ 7 w 17"/>
                    <a:gd name="T1" fmla="*/ 21 h 77"/>
                    <a:gd name="T2" fmla="*/ 9 w 17"/>
                    <a:gd name="T3" fmla="*/ 33 h 77"/>
                    <a:gd name="T4" fmla="*/ 11 w 17"/>
                    <a:gd name="T5" fmla="*/ 35 h 77"/>
                    <a:gd name="T6" fmla="*/ 13 w 17"/>
                    <a:gd name="T7" fmla="*/ 37 h 77"/>
                    <a:gd name="T8" fmla="*/ 16 w 17"/>
                    <a:gd name="T9" fmla="*/ 37 h 77"/>
                    <a:gd name="T10" fmla="*/ 13 w 17"/>
                    <a:gd name="T11" fmla="*/ 38 h 77"/>
                    <a:gd name="T12" fmla="*/ 9 w 17"/>
                    <a:gd name="T13" fmla="*/ 40 h 77"/>
                    <a:gd name="T14" fmla="*/ 9 w 17"/>
                    <a:gd name="T15" fmla="*/ 42 h 77"/>
                    <a:gd name="T16" fmla="*/ 7 w 17"/>
                    <a:gd name="T17" fmla="*/ 54 h 77"/>
                    <a:gd name="T18" fmla="*/ 7 w 17"/>
                    <a:gd name="T19" fmla="*/ 76 h 77"/>
                    <a:gd name="T20" fmla="*/ 2 w 17"/>
                    <a:gd name="T21" fmla="*/ 46 h 77"/>
                    <a:gd name="T22" fmla="*/ 2 w 17"/>
                    <a:gd name="T23" fmla="*/ 42 h 77"/>
                    <a:gd name="T24" fmla="*/ 2 w 17"/>
                    <a:gd name="T25" fmla="*/ 40 h 77"/>
                    <a:gd name="T26" fmla="*/ 2 w 17"/>
                    <a:gd name="T27" fmla="*/ 37 h 77"/>
                    <a:gd name="T28" fmla="*/ 0 w 17"/>
                    <a:gd name="T29" fmla="*/ 35 h 77"/>
                    <a:gd name="T30" fmla="*/ 0 w 17"/>
                    <a:gd name="T31" fmla="*/ 33 h 77"/>
                    <a:gd name="T32" fmla="*/ 0 w 17"/>
                    <a:gd name="T33" fmla="*/ 23 h 77"/>
                    <a:gd name="T34" fmla="*/ 4 w 17"/>
                    <a:gd name="T35" fmla="*/ 13 h 77"/>
                    <a:gd name="T36" fmla="*/ 4 w 17"/>
                    <a:gd name="T37" fmla="*/ 7 h 77"/>
                    <a:gd name="T38" fmla="*/ 4 w 17"/>
                    <a:gd name="T39" fmla="*/ 0 h 77"/>
                    <a:gd name="T40" fmla="*/ 5 w 17"/>
                    <a:gd name="T41" fmla="*/ 7 h 77"/>
                    <a:gd name="T42" fmla="*/ 5 w 17"/>
                    <a:gd name="T43" fmla="*/ 13 h 77"/>
                    <a:gd name="T44" fmla="*/ 7 w 17"/>
                    <a:gd name="T45" fmla="*/ 21 h 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77"/>
                    <a:gd name="T71" fmla="*/ 17 w 17"/>
                    <a:gd name="T72" fmla="*/ 77 h 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77">
                      <a:moveTo>
                        <a:pt x="7" y="21"/>
                      </a:moveTo>
                      <a:lnTo>
                        <a:pt x="9" y="33"/>
                      </a:lnTo>
                      <a:lnTo>
                        <a:pt x="11" y="35"/>
                      </a:lnTo>
                      <a:lnTo>
                        <a:pt x="13" y="37"/>
                      </a:lnTo>
                      <a:lnTo>
                        <a:pt x="16" y="37"/>
                      </a:lnTo>
                      <a:lnTo>
                        <a:pt x="13" y="38"/>
                      </a:lnTo>
                      <a:lnTo>
                        <a:pt x="9" y="40"/>
                      </a:lnTo>
                      <a:lnTo>
                        <a:pt x="9" y="42"/>
                      </a:lnTo>
                      <a:lnTo>
                        <a:pt x="7" y="54"/>
                      </a:lnTo>
                      <a:lnTo>
                        <a:pt x="7" y="76"/>
                      </a:lnTo>
                      <a:lnTo>
                        <a:pt x="2" y="46"/>
                      </a:lnTo>
                      <a:lnTo>
                        <a:pt x="2" y="42"/>
                      </a:lnTo>
                      <a:lnTo>
                        <a:pt x="2" y="40"/>
                      </a:lnTo>
                      <a:lnTo>
                        <a:pt x="2" y="37"/>
                      </a:lnTo>
                      <a:lnTo>
                        <a:pt x="0" y="35"/>
                      </a:lnTo>
                      <a:lnTo>
                        <a:pt x="0" y="33"/>
                      </a:lnTo>
                      <a:lnTo>
                        <a:pt x="0" y="23"/>
                      </a:lnTo>
                      <a:lnTo>
                        <a:pt x="4" y="13"/>
                      </a:lnTo>
                      <a:lnTo>
                        <a:pt x="4" y="7"/>
                      </a:lnTo>
                      <a:lnTo>
                        <a:pt x="4" y="0"/>
                      </a:lnTo>
                      <a:lnTo>
                        <a:pt x="5" y="7"/>
                      </a:lnTo>
                      <a:lnTo>
                        <a:pt x="5" y="13"/>
                      </a:lnTo>
                      <a:lnTo>
                        <a:pt x="7" y="21"/>
                      </a:lnTo>
                    </a:path>
                  </a:pathLst>
                </a:custGeom>
                <a:solidFill>
                  <a:srgbClr val="969696"/>
                </a:solidFill>
                <a:ln w="9525" cap="rnd">
                  <a:noFill/>
                  <a:round/>
                  <a:headEnd/>
                  <a:tailEnd/>
                </a:ln>
              </p:spPr>
              <p:txBody>
                <a:bodyPr/>
                <a:lstStyle/>
                <a:p>
                  <a:endParaRPr lang="zh-CN" altLang="en-US"/>
                </a:p>
              </p:txBody>
            </p:sp>
            <p:sp>
              <p:nvSpPr>
                <p:cNvPr id="71969" name="Freeform 3675"/>
                <p:cNvSpPr>
                  <a:spLocks/>
                </p:cNvSpPr>
                <p:nvPr/>
              </p:nvSpPr>
              <p:spPr bwMode="auto">
                <a:xfrm>
                  <a:off x="4135" y="1645"/>
                  <a:ext cx="19" cy="83"/>
                </a:xfrm>
                <a:custGeom>
                  <a:avLst/>
                  <a:gdLst>
                    <a:gd name="T0" fmla="*/ 8 w 19"/>
                    <a:gd name="T1" fmla="*/ 23 h 83"/>
                    <a:gd name="T2" fmla="*/ 12 w 19"/>
                    <a:gd name="T3" fmla="*/ 37 h 83"/>
                    <a:gd name="T4" fmla="*/ 14 w 19"/>
                    <a:gd name="T5" fmla="*/ 37 h 83"/>
                    <a:gd name="T6" fmla="*/ 16 w 19"/>
                    <a:gd name="T7" fmla="*/ 39 h 83"/>
                    <a:gd name="T8" fmla="*/ 16 w 19"/>
                    <a:gd name="T9" fmla="*/ 41 h 83"/>
                    <a:gd name="T10" fmla="*/ 18 w 19"/>
                    <a:gd name="T11" fmla="*/ 41 h 83"/>
                    <a:gd name="T12" fmla="*/ 16 w 19"/>
                    <a:gd name="T13" fmla="*/ 41 h 83"/>
                    <a:gd name="T14" fmla="*/ 14 w 19"/>
                    <a:gd name="T15" fmla="*/ 42 h 83"/>
                    <a:gd name="T16" fmla="*/ 12 w 19"/>
                    <a:gd name="T17" fmla="*/ 44 h 83"/>
                    <a:gd name="T18" fmla="*/ 10 w 19"/>
                    <a:gd name="T19" fmla="*/ 58 h 83"/>
                    <a:gd name="T20" fmla="*/ 8 w 19"/>
                    <a:gd name="T21" fmla="*/ 82 h 83"/>
                    <a:gd name="T22" fmla="*/ 1 w 19"/>
                    <a:gd name="T23" fmla="*/ 50 h 83"/>
                    <a:gd name="T24" fmla="*/ 1 w 19"/>
                    <a:gd name="T25" fmla="*/ 46 h 83"/>
                    <a:gd name="T26" fmla="*/ 1 w 19"/>
                    <a:gd name="T27" fmla="*/ 42 h 83"/>
                    <a:gd name="T28" fmla="*/ 1 w 19"/>
                    <a:gd name="T29" fmla="*/ 41 h 83"/>
                    <a:gd name="T30" fmla="*/ 1 w 19"/>
                    <a:gd name="T31" fmla="*/ 39 h 83"/>
                    <a:gd name="T32" fmla="*/ 0 w 19"/>
                    <a:gd name="T33" fmla="*/ 35 h 83"/>
                    <a:gd name="T34" fmla="*/ 1 w 19"/>
                    <a:gd name="T35" fmla="*/ 25 h 83"/>
                    <a:gd name="T36" fmla="*/ 3 w 19"/>
                    <a:gd name="T37" fmla="*/ 13 h 83"/>
                    <a:gd name="T38" fmla="*/ 4 w 19"/>
                    <a:gd name="T39" fmla="*/ 9 h 83"/>
                    <a:gd name="T40" fmla="*/ 4 w 19"/>
                    <a:gd name="T41" fmla="*/ 0 h 83"/>
                    <a:gd name="T42" fmla="*/ 8 w 19"/>
                    <a:gd name="T43" fmla="*/ 9 h 83"/>
                    <a:gd name="T44" fmla="*/ 8 w 19"/>
                    <a:gd name="T45" fmla="*/ 13 h 83"/>
                    <a:gd name="T46" fmla="*/ 8 w 19"/>
                    <a:gd name="T47" fmla="*/ 23 h 8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
                    <a:gd name="T73" fmla="*/ 0 h 83"/>
                    <a:gd name="T74" fmla="*/ 19 w 19"/>
                    <a:gd name="T75" fmla="*/ 83 h 8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 h="83">
                      <a:moveTo>
                        <a:pt x="8" y="23"/>
                      </a:moveTo>
                      <a:lnTo>
                        <a:pt x="12" y="37"/>
                      </a:lnTo>
                      <a:lnTo>
                        <a:pt x="14" y="37"/>
                      </a:lnTo>
                      <a:lnTo>
                        <a:pt x="16" y="39"/>
                      </a:lnTo>
                      <a:lnTo>
                        <a:pt x="16" y="41"/>
                      </a:lnTo>
                      <a:lnTo>
                        <a:pt x="18" y="41"/>
                      </a:lnTo>
                      <a:lnTo>
                        <a:pt x="16" y="41"/>
                      </a:lnTo>
                      <a:lnTo>
                        <a:pt x="14" y="42"/>
                      </a:lnTo>
                      <a:lnTo>
                        <a:pt x="12" y="44"/>
                      </a:lnTo>
                      <a:lnTo>
                        <a:pt x="10" y="58"/>
                      </a:lnTo>
                      <a:lnTo>
                        <a:pt x="8" y="82"/>
                      </a:lnTo>
                      <a:lnTo>
                        <a:pt x="1" y="50"/>
                      </a:lnTo>
                      <a:lnTo>
                        <a:pt x="1" y="46"/>
                      </a:lnTo>
                      <a:lnTo>
                        <a:pt x="1" y="42"/>
                      </a:lnTo>
                      <a:lnTo>
                        <a:pt x="1" y="41"/>
                      </a:lnTo>
                      <a:lnTo>
                        <a:pt x="1" y="39"/>
                      </a:lnTo>
                      <a:lnTo>
                        <a:pt x="0" y="35"/>
                      </a:lnTo>
                      <a:lnTo>
                        <a:pt x="1" y="25"/>
                      </a:lnTo>
                      <a:lnTo>
                        <a:pt x="3" y="13"/>
                      </a:lnTo>
                      <a:lnTo>
                        <a:pt x="4" y="9"/>
                      </a:lnTo>
                      <a:lnTo>
                        <a:pt x="4" y="0"/>
                      </a:lnTo>
                      <a:lnTo>
                        <a:pt x="8" y="9"/>
                      </a:lnTo>
                      <a:lnTo>
                        <a:pt x="8" y="13"/>
                      </a:lnTo>
                      <a:lnTo>
                        <a:pt x="8" y="23"/>
                      </a:lnTo>
                    </a:path>
                  </a:pathLst>
                </a:custGeom>
                <a:solidFill>
                  <a:srgbClr val="969696"/>
                </a:solidFill>
                <a:ln w="12700" cap="rnd">
                  <a:solidFill>
                    <a:srgbClr val="000000"/>
                  </a:solidFill>
                  <a:round/>
                  <a:headEnd/>
                  <a:tailEnd/>
                </a:ln>
              </p:spPr>
              <p:txBody>
                <a:bodyPr/>
                <a:lstStyle/>
                <a:p>
                  <a:endParaRPr lang="zh-CN" altLang="en-US"/>
                </a:p>
              </p:txBody>
            </p:sp>
            <p:sp>
              <p:nvSpPr>
                <p:cNvPr id="71970" name="Freeform 3676"/>
                <p:cNvSpPr>
                  <a:spLocks/>
                </p:cNvSpPr>
                <p:nvPr/>
              </p:nvSpPr>
              <p:spPr bwMode="auto">
                <a:xfrm>
                  <a:off x="4110" y="1664"/>
                  <a:ext cx="22" cy="17"/>
                </a:xfrm>
                <a:custGeom>
                  <a:avLst/>
                  <a:gdLst>
                    <a:gd name="T0" fmla="*/ 3 w 22"/>
                    <a:gd name="T1" fmla="*/ 0 h 17"/>
                    <a:gd name="T2" fmla="*/ 0 w 22"/>
                    <a:gd name="T3" fmla="*/ 0 h 17"/>
                    <a:gd name="T4" fmla="*/ 1 w 22"/>
                    <a:gd name="T5" fmla="*/ 0 h 17"/>
                    <a:gd name="T6" fmla="*/ 3 w 22"/>
                    <a:gd name="T7" fmla="*/ 1 h 17"/>
                    <a:gd name="T8" fmla="*/ 7 w 22"/>
                    <a:gd name="T9" fmla="*/ 5 h 17"/>
                    <a:gd name="T10" fmla="*/ 7 w 22"/>
                    <a:gd name="T11" fmla="*/ 7 h 17"/>
                    <a:gd name="T12" fmla="*/ 1 w 22"/>
                    <a:gd name="T13" fmla="*/ 16 h 17"/>
                    <a:gd name="T14" fmla="*/ 5 w 22"/>
                    <a:gd name="T15" fmla="*/ 13 h 17"/>
                    <a:gd name="T16" fmla="*/ 9 w 22"/>
                    <a:gd name="T17" fmla="*/ 13 h 17"/>
                    <a:gd name="T18" fmla="*/ 13 w 22"/>
                    <a:gd name="T19" fmla="*/ 16 h 17"/>
                    <a:gd name="T20" fmla="*/ 17 w 22"/>
                    <a:gd name="T21" fmla="*/ 16 h 17"/>
                    <a:gd name="T22" fmla="*/ 19 w 22"/>
                    <a:gd name="T23" fmla="*/ 16 h 17"/>
                    <a:gd name="T24" fmla="*/ 21 w 22"/>
                    <a:gd name="T25" fmla="*/ 5 h 17"/>
                    <a:gd name="T26" fmla="*/ 3 w 22"/>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17"/>
                    <a:gd name="T44" fmla="*/ 22 w 22"/>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17">
                      <a:moveTo>
                        <a:pt x="3" y="0"/>
                      </a:moveTo>
                      <a:lnTo>
                        <a:pt x="0" y="0"/>
                      </a:lnTo>
                      <a:lnTo>
                        <a:pt x="1" y="0"/>
                      </a:lnTo>
                      <a:lnTo>
                        <a:pt x="3" y="1"/>
                      </a:lnTo>
                      <a:lnTo>
                        <a:pt x="7" y="5"/>
                      </a:lnTo>
                      <a:lnTo>
                        <a:pt x="7" y="7"/>
                      </a:lnTo>
                      <a:lnTo>
                        <a:pt x="1" y="16"/>
                      </a:lnTo>
                      <a:lnTo>
                        <a:pt x="5" y="13"/>
                      </a:lnTo>
                      <a:lnTo>
                        <a:pt x="9" y="13"/>
                      </a:lnTo>
                      <a:lnTo>
                        <a:pt x="13" y="16"/>
                      </a:lnTo>
                      <a:lnTo>
                        <a:pt x="17" y="16"/>
                      </a:lnTo>
                      <a:lnTo>
                        <a:pt x="19" y="16"/>
                      </a:lnTo>
                      <a:lnTo>
                        <a:pt x="21" y="5"/>
                      </a:lnTo>
                      <a:lnTo>
                        <a:pt x="3" y="0"/>
                      </a:lnTo>
                    </a:path>
                  </a:pathLst>
                </a:custGeom>
                <a:solidFill>
                  <a:srgbClr val="969696"/>
                </a:solidFill>
                <a:ln w="9525" cap="rnd">
                  <a:noFill/>
                  <a:round/>
                  <a:headEnd/>
                  <a:tailEnd/>
                </a:ln>
              </p:spPr>
              <p:txBody>
                <a:bodyPr/>
                <a:lstStyle/>
                <a:p>
                  <a:endParaRPr lang="zh-CN" altLang="en-US"/>
                </a:p>
              </p:txBody>
            </p:sp>
            <p:sp>
              <p:nvSpPr>
                <p:cNvPr id="71971" name="Freeform 3677"/>
                <p:cNvSpPr>
                  <a:spLocks/>
                </p:cNvSpPr>
                <p:nvPr/>
              </p:nvSpPr>
              <p:spPr bwMode="auto">
                <a:xfrm>
                  <a:off x="4110" y="1664"/>
                  <a:ext cx="28" cy="17"/>
                </a:xfrm>
                <a:custGeom>
                  <a:avLst/>
                  <a:gdLst>
                    <a:gd name="T0" fmla="*/ 3 w 28"/>
                    <a:gd name="T1" fmla="*/ 0 h 17"/>
                    <a:gd name="T2" fmla="*/ 0 w 28"/>
                    <a:gd name="T3" fmla="*/ 0 h 17"/>
                    <a:gd name="T4" fmla="*/ 1 w 28"/>
                    <a:gd name="T5" fmla="*/ 0 h 17"/>
                    <a:gd name="T6" fmla="*/ 3 w 28"/>
                    <a:gd name="T7" fmla="*/ 0 h 17"/>
                    <a:gd name="T8" fmla="*/ 5 w 28"/>
                    <a:gd name="T9" fmla="*/ 2 h 17"/>
                    <a:gd name="T10" fmla="*/ 9 w 28"/>
                    <a:gd name="T11" fmla="*/ 4 h 17"/>
                    <a:gd name="T12" fmla="*/ 9 w 28"/>
                    <a:gd name="T13" fmla="*/ 6 h 17"/>
                    <a:gd name="T14" fmla="*/ 9 w 28"/>
                    <a:gd name="T15" fmla="*/ 8 h 17"/>
                    <a:gd name="T16" fmla="*/ 1 w 28"/>
                    <a:gd name="T17" fmla="*/ 16 h 17"/>
                    <a:gd name="T18" fmla="*/ 7 w 28"/>
                    <a:gd name="T19" fmla="*/ 14 h 17"/>
                    <a:gd name="T20" fmla="*/ 11 w 28"/>
                    <a:gd name="T21" fmla="*/ 14 h 17"/>
                    <a:gd name="T22" fmla="*/ 17 w 28"/>
                    <a:gd name="T23" fmla="*/ 16 h 17"/>
                    <a:gd name="T24" fmla="*/ 23 w 28"/>
                    <a:gd name="T25" fmla="*/ 16 h 17"/>
                    <a:gd name="T26" fmla="*/ 25 w 28"/>
                    <a:gd name="T27" fmla="*/ 16 h 17"/>
                    <a:gd name="T28" fmla="*/ 27 w 28"/>
                    <a:gd name="T29" fmla="*/ 6 h 17"/>
                    <a:gd name="T30" fmla="*/ 3 w 28"/>
                    <a:gd name="T31" fmla="*/ 0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
                    <a:gd name="T49" fmla="*/ 0 h 17"/>
                    <a:gd name="T50" fmla="*/ 28 w 28"/>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 h="17">
                      <a:moveTo>
                        <a:pt x="3" y="0"/>
                      </a:moveTo>
                      <a:lnTo>
                        <a:pt x="0" y="0"/>
                      </a:lnTo>
                      <a:lnTo>
                        <a:pt x="1" y="0"/>
                      </a:lnTo>
                      <a:lnTo>
                        <a:pt x="3" y="0"/>
                      </a:lnTo>
                      <a:lnTo>
                        <a:pt x="5" y="2"/>
                      </a:lnTo>
                      <a:lnTo>
                        <a:pt x="9" y="4"/>
                      </a:lnTo>
                      <a:lnTo>
                        <a:pt x="9" y="6"/>
                      </a:lnTo>
                      <a:lnTo>
                        <a:pt x="9" y="8"/>
                      </a:lnTo>
                      <a:lnTo>
                        <a:pt x="1" y="16"/>
                      </a:lnTo>
                      <a:lnTo>
                        <a:pt x="7" y="14"/>
                      </a:lnTo>
                      <a:lnTo>
                        <a:pt x="11" y="14"/>
                      </a:lnTo>
                      <a:lnTo>
                        <a:pt x="17" y="16"/>
                      </a:lnTo>
                      <a:lnTo>
                        <a:pt x="23" y="16"/>
                      </a:lnTo>
                      <a:lnTo>
                        <a:pt x="25" y="16"/>
                      </a:lnTo>
                      <a:lnTo>
                        <a:pt x="27" y="6"/>
                      </a:lnTo>
                      <a:lnTo>
                        <a:pt x="3" y="0"/>
                      </a:lnTo>
                    </a:path>
                  </a:pathLst>
                </a:custGeom>
                <a:solidFill>
                  <a:srgbClr val="969696"/>
                </a:solidFill>
                <a:ln w="12700" cap="rnd">
                  <a:solidFill>
                    <a:srgbClr val="000000"/>
                  </a:solidFill>
                  <a:round/>
                  <a:headEnd/>
                  <a:tailEnd/>
                </a:ln>
              </p:spPr>
              <p:txBody>
                <a:bodyPr/>
                <a:lstStyle/>
                <a:p>
                  <a:endParaRPr lang="zh-CN" altLang="en-US"/>
                </a:p>
              </p:txBody>
            </p:sp>
            <p:sp>
              <p:nvSpPr>
                <p:cNvPr id="71972" name="Freeform 3678"/>
                <p:cNvSpPr>
                  <a:spLocks/>
                </p:cNvSpPr>
                <p:nvPr/>
              </p:nvSpPr>
              <p:spPr bwMode="auto">
                <a:xfrm>
                  <a:off x="4078" y="1678"/>
                  <a:ext cx="56" cy="37"/>
                </a:xfrm>
                <a:custGeom>
                  <a:avLst/>
                  <a:gdLst>
                    <a:gd name="T0" fmla="*/ 22 w 56"/>
                    <a:gd name="T1" fmla="*/ 9 h 37"/>
                    <a:gd name="T2" fmla="*/ 0 w 56"/>
                    <a:gd name="T3" fmla="*/ 33 h 37"/>
                    <a:gd name="T4" fmla="*/ 8 w 56"/>
                    <a:gd name="T5" fmla="*/ 35 h 37"/>
                    <a:gd name="T6" fmla="*/ 14 w 56"/>
                    <a:gd name="T7" fmla="*/ 35 h 37"/>
                    <a:gd name="T8" fmla="*/ 14 w 56"/>
                    <a:gd name="T9" fmla="*/ 36 h 37"/>
                    <a:gd name="T10" fmla="*/ 16 w 56"/>
                    <a:gd name="T11" fmla="*/ 36 h 37"/>
                    <a:gd name="T12" fmla="*/ 20 w 56"/>
                    <a:gd name="T13" fmla="*/ 36 h 37"/>
                    <a:gd name="T14" fmla="*/ 22 w 56"/>
                    <a:gd name="T15" fmla="*/ 36 h 37"/>
                    <a:gd name="T16" fmla="*/ 26 w 56"/>
                    <a:gd name="T17" fmla="*/ 35 h 37"/>
                    <a:gd name="T18" fmla="*/ 29 w 56"/>
                    <a:gd name="T19" fmla="*/ 35 h 37"/>
                    <a:gd name="T20" fmla="*/ 31 w 56"/>
                    <a:gd name="T21" fmla="*/ 35 h 37"/>
                    <a:gd name="T22" fmla="*/ 37 w 56"/>
                    <a:gd name="T23" fmla="*/ 35 h 37"/>
                    <a:gd name="T24" fmla="*/ 39 w 56"/>
                    <a:gd name="T25" fmla="*/ 35 h 37"/>
                    <a:gd name="T26" fmla="*/ 41 w 56"/>
                    <a:gd name="T27" fmla="*/ 33 h 37"/>
                    <a:gd name="T28" fmla="*/ 45 w 56"/>
                    <a:gd name="T29" fmla="*/ 33 h 37"/>
                    <a:gd name="T30" fmla="*/ 49 w 56"/>
                    <a:gd name="T31" fmla="*/ 31 h 37"/>
                    <a:gd name="T32" fmla="*/ 49 w 56"/>
                    <a:gd name="T33" fmla="*/ 29 h 37"/>
                    <a:gd name="T34" fmla="*/ 51 w 56"/>
                    <a:gd name="T35" fmla="*/ 29 h 37"/>
                    <a:gd name="T36" fmla="*/ 51 w 56"/>
                    <a:gd name="T37" fmla="*/ 25 h 37"/>
                    <a:gd name="T38" fmla="*/ 53 w 56"/>
                    <a:gd name="T39" fmla="*/ 25 h 37"/>
                    <a:gd name="T40" fmla="*/ 55 w 56"/>
                    <a:gd name="T41" fmla="*/ 25 h 37"/>
                    <a:gd name="T42" fmla="*/ 55 w 56"/>
                    <a:gd name="T43" fmla="*/ 21 h 37"/>
                    <a:gd name="T44" fmla="*/ 55 w 56"/>
                    <a:gd name="T45" fmla="*/ 17 h 37"/>
                    <a:gd name="T46" fmla="*/ 53 w 56"/>
                    <a:gd name="T47" fmla="*/ 15 h 37"/>
                    <a:gd name="T48" fmla="*/ 53 w 56"/>
                    <a:gd name="T49" fmla="*/ 11 h 37"/>
                    <a:gd name="T50" fmla="*/ 53 w 56"/>
                    <a:gd name="T51" fmla="*/ 9 h 37"/>
                    <a:gd name="T52" fmla="*/ 53 w 56"/>
                    <a:gd name="T53" fmla="*/ 5 h 37"/>
                    <a:gd name="T54" fmla="*/ 53 w 56"/>
                    <a:gd name="T55" fmla="*/ 3 h 37"/>
                    <a:gd name="T56" fmla="*/ 51 w 56"/>
                    <a:gd name="T57" fmla="*/ 1 h 37"/>
                    <a:gd name="T58" fmla="*/ 49 w 56"/>
                    <a:gd name="T59" fmla="*/ 1 h 37"/>
                    <a:gd name="T60" fmla="*/ 45 w 56"/>
                    <a:gd name="T61" fmla="*/ 1 h 37"/>
                    <a:gd name="T62" fmla="*/ 39 w 56"/>
                    <a:gd name="T63" fmla="*/ 0 h 37"/>
                    <a:gd name="T64" fmla="*/ 35 w 56"/>
                    <a:gd name="T65" fmla="*/ 0 h 37"/>
                    <a:gd name="T66" fmla="*/ 31 w 56"/>
                    <a:gd name="T67" fmla="*/ 1 h 37"/>
                    <a:gd name="T68" fmla="*/ 29 w 56"/>
                    <a:gd name="T69" fmla="*/ 1 h 37"/>
                    <a:gd name="T70" fmla="*/ 26 w 56"/>
                    <a:gd name="T71" fmla="*/ 1 h 37"/>
                    <a:gd name="T72" fmla="*/ 22 w 56"/>
                    <a:gd name="T73" fmla="*/ 1 h 37"/>
                    <a:gd name="T74" fmla="*/ 18 w 56"/>
                    <a:gd name="T75" fmla="*/ 3 h 37"/>
                    <a:gd name="T76" fmla="*/ 20 w 56"/>
                    <a:gd name="T77" fmla="*/ 3 h 37"/>
                    <a:gd name="T78" fmla="*/ 22 w 56"/>
                    <a:gd name="T79" fmla="*/ 3 h 37"/>
                    <a:gd name="T80" fmla="*/ 22 w 56"/>
                    <a:gd name="T81" fmla="*/ 5 h 37"/>
                    <a:gd name="T82" fmla="*/ 24 w 56"/>
                    <a:gd name="T83" fmla="*/ 7 h 37"/>
                    <a:gd name="T84" fmla="*/ 22 w 56"/>
                    <a:gd name="T85" fmla="*/ 9 h 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6"/>
                    <a:gd name="T130" fmla="*/ 0 h 37"/>
                    <a:gd name="T131" fmla="*/ 56 w 56"/>
                    <a:gd name="T132" fmla="*/ 37 h 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6" h="37">
                      <a:moveTo>
                        <a:pt x="22" y="9"/>
                      </a:moveTo>
                      <a:lnTo>
                        <a:pt x="0" y="33"/>
                      </a:lnTo>
                      <a:lnTo>
                        <a:pt x="8" y="35"/>
                      </a:lnTo>
                      <a:lnTo>
                        <a:pt x="14" y="35"/>
                      </a:lnTo>
                      <a:lnTo>
                        <a:pt x="14" y="36"/>
                      </a:lnTo>
                      <a:lnTo>
                        <a:pt x="16" y="36"/>
                      </a:lnTo>
                      <a:lnTo>
                        <a:pt x="20" y="36"/>
                      </a:lnTo>
                      <a:lnTo>
                        <a:pt x="22" y="36"/>
                      </a:lnTo>
                      <a:lnTo>
                        <a:pt x="26" y="35"/>
                      </a:lnTo>
                      <a:lnTo>
                        <a:pt x="29" y="35"/>
                      </a:lnTo>
                      <a:lnTo>
                        <a:pt x="31" y="35"/>
                      </a:lnTo>
                      <a:lnTo>
                        <a:pt x="37" y="35"/>
                      </a:lnTo>
                      <a:lnTo>
                        <a:pt x="39" y="35"/>
                      </a:lnTo>
                      <a:lnTo>
                        <a:pt x="41" y="33"/>
                      </a:lnTo>
                      <a:lnTo>
                        <a:pt x="45" y="33"/>
                      </a:lnTo>
                      <a:lnTo>
                        <a:pt x="49" y="31"/>
                      </a:lnTo>
                      <a:lnTo>
                        <a:pt x="49" y="29"/>
                      </a:lnTo>
                      <a:lnTo>
                        <a:pt x="51" y="29"/>
                      </a:lnTo>
                      <a:lnTo>
                        <a:pt x="51" y="25"/>
                      </a:lnTo>
                      <a:lnTo>
                        <a:pt x="53" y="25"/>
                      </a:lnTo>
                      <a:lnTo>
                        <a:pt x="55" y="25"/>
                      </a:lnTo>
                      <a:lnTo>
                        <a:pt x="55" y="21"/>
                      </a:lnTo>
                      <a:lnTo>
                        <a:pt x="55" y="17"/>
                      </a:lnTo>
                      <a:lnTo>
                        <a:pt x="53" y="15"/>
                      </a:lnTo>
                      <a:lnTo>
                        <a:pt x="53" y="11"/>
                      </a:lnTo>
                      <a:lnTo>
                        <a:pt x="53" y="9"/>
                      </a:lnTo>
                      <a:lnTo>
                        <a:pt x="53" y="5"/>
                      </a:lnTo>
                      <a:lnTo>
                        <a:pt x="53" y="3"/>
                      </a:lnTo>
                      <a:lnTo>
                        <a:pt x="51" y="1"/>
                      </a:lnTo>
                      <a:lnTo>
                        <a:pt x="49" y="1"/>
                      </a:lnTo>
                      <a:lnTo>
                        <a:pt x="45" y="1"/>
                      </a:lnTo>
                      <a:lnTo>
                        <a:pt x="39" y="0"/>
                      </a:lnTo>
                      <a:lnTo>
                        <a:pt x="35" y="0"/>
                      </a:lnTo>
                      <a:lnTo>
                        <a:pt x="31" y="1"/>
                      </a:lnTo>
                      <a:lnTo>
                        <a:pt x="29" y="1"/>
                      </a:lnTo>
                      <a:lnTo>
                        <a:pt x="26" y="1"/>
                      </a:lnTo>
                      <a:lnTo>
                        <a:pt x="22" y="1"/>
                      </a:lnTo>
                      <a:lnTo>
                        <a:pt x="18" y="3"/>
                      </a:lnTo>
                      <a:lnTo>
                        <a:pt x="20" y="3"/>
                      </a:lnTo>
                      <a:lnTo>
                        <a:pt x="22" y="3"/>
                      </a:lnTo>
                      <a:lnTo>
                        <a:pt x="22" y="5"/>
                      </a:lnTo>
                      <a:lnTo>
                        <a:pt x="24" y="7"/>
                      </a:lnTo>
                      <a:lnTo>
                        <a:pt x="22" y="9"/>
                      </a:lnTo>
                    </a:path>
                  </a:pathLst>
                </a:custGeom>
                <a:solidFill>
                  <a:srgbClr val="969696"/>
                </a:solidFill>
                <a:ln w="9525" cap="rnd">
                  <a:noFill/>
                  <a:round/>
                  <a:headEnd/>
                  <a:tailEnd/>
                </a:ln>
              </p:spPr>
              <p:txBody>
                <a:bodyPr/>
                <a:lstStyle/>
                <a:p>
                  <a:endParaRPr lang="zh-CN" altLang="en-US"/>
                </a:p>
              </p:txBody>
            </p:sp>
            <p:sp>
              <p:nvSpPr>
                <p:cNvPr id="71973" name="Freeform 3679"/>
                <p:cNvSpPr>
                  <a:spLocks/>
                </p:cNvSpPr>
                <p:nvPr/>
              </p:nvSpPr>
              <p:spPr bwMode="auto">
                <a:xfrm>
                  <a:off x="4078" y="1678"/>
                  <a:ext cx="62" cy="42"/>
                </a:xfrm>
                <a:custGeom>
                  <a:avLst/>
                  <a:gdLst>
                    <a:gd name="T0" fmla="*/ 24 w 62"/>
                    <a:gd name="T1" fmla="*/ 11 h 42"/>
                    <a:gd name="T2" fmla="*/ 0 w 62"/>
                    <a:gd name="T3" fmla="*/ 37 h 42"/>
                    <a:gd name="T4" fmla="*/ 8 w 62"/>
                    <a:gd name="T5" fmla="*/ 39 h 42"/>
                    <a:gd name="T6" fmla="*/ 16 w 62"/>
                    <a:gd name="T7" fmla="*/ 39 h 42"/>
                    <a:gd name="T8" fmla="*/ 16 w 62"/>
                    <a:gd name="T9" fmla="*/ 41 h 42"/>
                    <a:gd name="T10" fmla="*/ 18 w 62"/>
                    <a:gd name="T11" fmla="*/ 41 h 42"/>
                    <a:gd name="T12" fmla="*/ 22 w 62"/>
                    <a:gd name="T13" fmla="*/ 41 h 42"/>
                    <a:gd name="T14" fmla="*/ 24 w 62"/>
                    <a:gd name="T15" fmla="*/ 41 h 42"/>
                    <a:gd name="T16" fmla="*/ 26 w 62"/>
                    <a:gd name="T17" fmla="*/ 41 h 42"/>
                    <a:gd name="T18" fmla="*/ 28 w 62"/>
                    <a:gd name="T19" fmla="*/ 39 h 42"/>
                    <a:gd name="T20" fmla="*/ 33 w 62"/>
                    <a:gd name="T21" fmla="*/ 39 h 42"/>
                    <a:gd name="T22" fmla="*/ 35 w 62"/>
                    <a:gd name="T23" fmla="*/ 39 h 42"/>
                    <a:gd name="T24" fmla="*/ 41 w 62"/>
                    <a:gd name="T25" fmla="*/ 39 h 42"/>
                    <a:gd name="T26" fmla="*/ 43 w 62"/>
                    <a:gd name="T27" fmla="*/ 39 h 42"/>
                    <a:gd name="T28" fmla="*/ 47 w 62"/>
                    <a:gd name="T29" fmla="*/ 37 h 42"/>
                    <a:gd name="T30" fmla="*/ 49 w 62"/>
                    <a:gd name="T31" fmla="*/ 37 h 42"/>
                    <a:gd name="T32" fmla="*/ 53 w 62"/>
                    <a:gd name="T33" fmla="*/ 35 h 42"/>
                    <a:gd name="T34" fmla="*/ 55 w 62"/>
                    <a:gd name="T35" fmla="*/ 34 h 42"/>
                    <a:gd name="T36" fmla="*/ 57 w 62"/>
                    <a:gd name="T37" fmla="*/ 34 h 42"/>
                    <a:gd name="T38" fmla="*/ 57 w 62"/>
                    <a:gd name="T39" fmla="*/ 32 h 42"/>
                    <a:gd name="T40" fmla="*/ 57 w 62"/>
                    <a:gd name="T41" fmla="*/ 28 h 42"/>
                    <a:gd name="T42" fmla="*/ 59 w 62"/>
                    <a:gd name="T43" fmla="*/ 28 h 42"/>
                    <a:gd name="T44" fmla="*/ 61 w 62"/>
                    <a:gd name="T45" fmla="*/ 28 h 42"/>
                    <a:gd name="T46" fmla="*/ 61 w 62"/>
                    <a:gd name="T47" fmla="*/ 24 h 42"/>
                    <a:gd name="T48" fmla="*/ 61 w 62"/>
                    <a:gd name="T49" fmla="*/ 22 h 42"/>
                    <a:gd name="T50" fmla="*/ 61 w 62"/>
                    <a:gd name="T51" fmla="*/ 19 h 42"/>
                    <a:gd name="T52" fmla="*/ 59 w 62"/>
                    <a:gd name="T53" fmla="*/ 17 h 42"/>
                    <a:gd name="T54" fmla="*/ 59 w 62"/>
                    <a:gd name="T55" fmla="*/ 13 h 42"/>
                    <a:gd name="T56" fmla="*/ 59 w 62"/>
                    <a:gd name="T57" fmla="*/ 9 h 42"/>
                    <a:gd name="T58" fmla="*/ 59 w 62"/>
                    <a:gd name="T59" fmla="*/ 7 h 42"/>
                    <a:gd name="T60" fmla="*/ 59 w 62"/>
                    <a:gd name="T61" fmla="*/ 5 h 42"/>
                    <a:gd name="T62" fmla="*/ 57 w 62"/>
                    <a:gd name="T63" fmla="*/ 1 h 42"/>
                    <a:gd name="T64" fmla="*/ 55 w 62"/>
                    <a:gd name="T65" fmla="*/ 1 h 42"/>
                    <a:gd name="T66" fmla="*/ 49 w 62"/>
                    <a:gd name="T67" fmla="*/ 1 h 42"/>
                    <a:gd name="T68" fmla="*/ 43 w 62"/>
                    <a:gd name="T69" fmla="*/ 0 h 42"/>
                    <a:gd name="T70" fmla="*/ 39 w 62"/>
                    <a:gd name="T71" fmla="*/ 0 h 42"/>
                    <a:gd name="T72" fmla="*/ 33 w 62"/>
                    <a:gd name="T73" fmla="*/ 1 h 42"/>
                    <a:gd name="T74" fmla="*/ 30 w 62"/>
                    <a:gd name="T75" fmla="*/ 1 h 42"/>
                    <a:gd name="T76" fmla="*/ 26 w 62"/>
                    <a:gd name="T77" fmla="*/ 1 h 42"/>
                    <a:gd name="T78" fmla="*/ 20 w 62"/>
                    <a:gd name="T79" fmla="*/ 3 h 42"/>
                    <a:gd name="T80" fmla="*/ 22 w 62"/>
                    <a:gd name="T81" fmla="*/ 3 h 42"/>
                    <a:gd name="T82" fmla="*/ 24 w 62"/>
                    <a:gd name="T83" fmla="*/ 5 h 42"/>
                    <a:gd name="T84" fmla="*/ 26 w 62"/>
                    <a:gd name="T85" fmla="*/ 5 h 42"/>
                    <a:gd name="T86" fmla="*/ 26 w 62"/>
                    <a:gd name="T87" fmla="*/ 7 h 42"/>
                    <a:gd name="T88" fmla="*/ 24 w 62"/>
                    <a:gd name="T89" fmla="*/ 11 h 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2"/>
                    <a:gd name="T136" fmla="*/ 0 h 42"/>
                    <a:gd name="T137" fmla="*/ 62 w 62"/>
                    <a:gd name="T138" fmla="*/ 42 h 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2" h="42">
                      <a:moveTo>
                        <a:pt x="24" y="11"/>
                      </a:moveTo>
                      <a:lnTo>
                        <a:pt x="0" y="37"/>
                      </a:lnTo>
                      <a:lnTo>
                        <a:pt x="8" y="39"/>
                      </a:lnTo>
                      <a:lnTo>
                        <a:pt x="16" y="39"/>
                      </a:lnTo>
                      <a:lnTo>
                        <a:pt x="16" y="41"/>
                      </a:lnTo>
                      <a:lnTo>
                        <a:pt x="18" y="41"/>
                      </a:lnTo>
                      <a:lnTo>
                        <a:pt x="22" y="41"/>
                      </a:lnTo>
                      <a:lnTo>
                        <a:pt x="24" y="41"/>
                      </a:lnTo>
                      <a:lnTo>
                        <a:pt x="26" y="41"/>
                      </a:lnTo>
                      <a:lnTo>
                        <a:pt x="28" y="39"/>
                      </a:lnTo>
                      <a:lnTo>
                        <a:pt x="33" y="39"/>
                      </a:lnTo>
                      <a:lnTo>
                        <a:pt x="35" y="39"/>
                      </a:lnTo>
                      <a:lnTo>
                        <a:pt x="41" y="39"/>
                      </a:lnTo>
                      <a:lnTo>
                        <a:pt x="43" y="39"/>
                      </a:lnTo>
                      <a:lnTo>
                        <a:pt x="47" y="37"/>
                      </a:lnTo>
                      <a:lnTo>
                        <a:pt x="49" y="37"/>
                      </a:lnTo>
                      <a:lnTo>
                        <a:pt x="53" y="35"/>
                      </a:lnTo>
                      <a:lnTo>
                        <a:pt x="55" y="34"/>
                      </a:lnTo>
                      <a:lnTo>
                        <a:pt x="57" y="34"/>
                      </a:lnTo>
                      <a:lnTo>
                        <a:pt x="57" y="32"/>
                      </a:lnTo>
                      <a:lnTo>
                        <a:pt x="57" y="28"/>
                      </a:lnTo>
                      <a:lnTo>
                        <a:pt x="59" y="28"/>
                      </a:lnTo>
                      <a:lnTo>
                        <a:pt x="61" y="28"/>
                      </a:lnTo>
                      <a:lnTo>
                        <a:pt x="61" y="24"/>
                      </a:lnTo>
                      <a:lnTo>
                        <a:pt x="61" y="22"/>
                      </a:lnTo>
                      <a:lnTo>
                        <a:pt x="61" y="19"/>
                      </a:lnTo>
                      <a:lnTo>
                        <a:pt x="59" y="17"/>
                      </a:lnTo>
                      <a:lnTo>
                        <a:pt x="59" y="13"/>
                      </a:lnTo>
                      <a:lnTo>
                        <a:pt x="59" y="9"/>
                      </a:lnTo>
                      <a:lnTo>
                        <a:pt x="59" y="7"/>
                      </a:lnTo>
                      <a:lnTo>
                        <a:pt x="59" y="5"/>
                      </a:lnTo>
                      <a:lnTo>
                        <a:pt x="57" y="1"/>
                      </a:lnTo>
                      <a:lnTo>
                        <a:pt x="55" y="1"/>
                      </a:lnTo>
                      <a:lnTo>
                        <a:pt x="49" y="1"/>
                      </a:lnTo>
                      <a:lnTo>
                        <a:pt x="43" y="0"/>
                      </a:lnTo>
                      <a:lnTo>
                        <a:pt x="39" y="0"/>
                      </a:lnTo>
                      <a:lnTo>
                        <a:pt x="33" y="1"/>
                      </a:lnTo>
                      <a:lnTo>
                        <a:pt x="30" y="1"/>
                      </a:lnTo>
                      <a:lnTo>
                        <a:pt x="26" y="1"/>
                      </a:lnTo>
                      <a:lnTo>
                        <a:pt x="20" y="3"/>
                      </a:lnTo>
                      <a:lnTo>
                        <a:pt x="22" y="3"/>
                      </a:lnTo>
                      <a:lnTo>
                        <a:pt x="24" y="5"/>
                      </a:lnTo>
                      <a:lnTo>
                        <a:pt x="26" y="5"/>
                      </a:lnTo>
                      <a:lnTo>
                        <a:pt x="26" y="7"/>
                      </a:lnTo>
                      <a:lnTo>
                        <a:pt x="24" y="11"/>
                      </a:lnTo>
                    </a:path>
                  </a:pathLst>
                </a:custGeom>
                <a:solidFill>
                  <a:srgbClr val="969696"/>
                </a:solidFill>
                <a:ln w="12700" cap="rnd">
                  <a:solidFill>
                    <a:srgbClr val="000000"/>
                  </a:solidFill>
                  <a:round/>
                  <a:headEnd/>
                  <a:tailEnd/>
                </a:ln>
              </p:spPr>
              <p:txBody>
                <a:bodyPr/>
                <a:lstStyle/>
                <a:p>
                  <a:endParaRPr lang="zh-CN" altLang="en-US"/>
                </a:p>
              </p:txBody>
            </p:sp>
            <p:sp>
              <p:nvSpPr>
                <p:cNvPr id="71974" name="Freeform 3680"/>
                <p:cNvSpPr>
                  <a:spLocks/>
                </p:cNvSpPr>
                <p:nvPr/>
              </p:nvSpPr>
              <p:spPr bwMode="auto">
                <a:xfrm>
                  <a:off x="4057" y="1688"/>
                  <a:ext cx="40" cy="44"/>
                </a:xfrm>
                <a:custGeom>
                  <a:avLst/>
                  <a:gdLst>
                    <a:gd name="T0" fmla="*/ 17 w 40"/>
                    <a:gd name="T1" fmla="*/ 24 h 44"/>
                    <a:gd name="T2" fmla="*/ 39 w 40"/>
                    <a:gd name="T3" fmla="*/ 1 h 44"/>
                    <a:gd name="T4" fmla="*/ 35 w 40"/>
                    <a:gd name="T5" fmla="*/ 0 h 44"/>
                    <a:gd name="T6" fmla="*/ 0 w 40"/>
                    <a:gd name="T7" fmla="*/ 41 h 44"/>
                    <a:gd name="T8" fmla="*/ 0 w 40"/>
                    <a:gd name="T9" fmla="*/ 43 h 44"/>
                    <a:gd name="T10" fmla="*/ 17 w 40"/>
                    <a:gd name="T11" fmla="*/ 24 h 44"/>
                    <a:gd name="T12" fmla="*/ 0 60000 65536"/>
                    <a:gd name="T13" fmla="*/ 0 60000 65536"/>
                    <a:gd name="T14" fmla="*/ 0 60000 65536"/>
                    <a:gd name="T15" fmla="*/ 0 60000 65536"/>
                    <a:gd name="T16" fmla="*/ 0 60000 65536"/>
                    <a:gd name="T17" fmla="*/ 0 60000 65536"/>
                    <a:gd name="T18" fmla="*/ 0 w 40"/>
                    <a:gd name="T19" fmla="*/ 0 h 44"/>
                    <a:gd name="T20" fmla="*/ 40 w 40"/>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40" h="44">
                      <a:moveTo>
                        <a:pt x="17" y="24"/>
                      </a:moveTo>
                      <a:lnTo>
                        <a:pt x="39" y="1"/>
                      </a:lnTo>
                      <a:lnTo>
                        <a:pt x="35" y="0"/>
                      </a:lnTo>
                      <a:lnTo>
                        <a:pt x="0" y="41"/>
                      </a:lnTo>
                      <a:lnTo>
                        <a:pt x="0" y="43"/>
                      </a:lnTo>
                      <a:lnTo>
                        <a:pt x="17" y="24"/>
                      </a:lnTo>
                    </a:path>
                  </a:pathLst>
                </a:custGeom>
                <a:solidFill>
                  <a:srgbClr val="969696"/>
                </a:solidFill>
                <a:ln w="9525" cap="rnd">
                  <a:noFill/>
                  <a:round/>
                  <a:headEnd/>
                  <a:tailEnd/>
                </a:ln>
              </p:spPr>
              <p:txBody>
                <a:bodyPr/>
                <a:lstStyle/>
                <a:p>
                  <a:endParaRPr lang="zh-CN" altLang="en-US"/>
                </a:p>
              </p:txBody>
            </p:sp>
            <p:sp>
              <p:nvSpPr>
                <p:cNvPr id="71975" name="Freeform 3681"/>
                <p:cNvSpPr>
                  <a:spLocks/>
                </p:cNvSpPr>
                <p:nvPr/>
              </p:nvSpPr>
              <p:spPr bwMode="auto">
                <a:xfrm>
                  <a:off x="4057" y="1688"/>
                  <a:ext cx="46" cy="50"/>
                </a:xfrm>
                <a:custGeom>
                  <a:avLst/>
                  <a:gdLst>
                    <a:gd name="T0" fmla="*/ 21 w 46"/>
                    <a:gd name="T1" fmla="*/ 27 h 50"/>
                    <a:gd name="T2" fmla="*/ 45 w 46"/>
                    <a:gd name="T3" fmla="*/ 1 h 50"/>
                    <a:gd name="T4" fmla="*/ 39 w 46"/>
                    <a:gd name="T5" fmla="*/ 0 h 50"/>
                    <a:gd name="T6" fmla="*/ 0 w 46"/>
                    <a:gd name="T7" fmla="*/ 47 h 50"/>
                    <a:gd name="T8" fmla="*/ 0 w 46"/>
                    <a:gd name="T9" fmla="*/ 49 h 50"/>
                    <a:gd name="T10" fmla="*/ 21 w 46"/>
                    <a:gd name="T11" fmla="*/ 27 h 50"/>
                    <a:gd name="T12" fmla="*/ 0 60000 65536"/>
                    <a:gd name="T13" fmla="*/ 0 60000 65536"/>
                    <a:gd name="T14" fmla="*/ 0 60000 65536"/>
                    <a:gd name="T15" fmla="*/ 0 60000 65536"/>
                    <a:gd name="T16" fmla="*/ 0 60000 65536"/>
                    <a:gd name="T17" fmla="*/ 0 60000 65536"/>
                    <a:gd name="T18" fmla="*/ 0 w 46"/>
                    <a:gd name="T19" fmla="*/ 0 h 50"/>
                    <a:gd name="T20" fmla="*/ 46 w 46"/>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46" h="50">
                      <a:moveTo>
                        <a:pt x="21" y="27"/>
                      </a:moveTo>
                      <a:lnTo>
                        <a:pt x="45" y="1"/>
                      </a:lnTo>
                      <a:lnTo>
                        <a:pt x="39" y="0"/>
                      </a:lnTo>
                      <a:lnTo>
                        <a:pt x="0" y="47"/>
                      </a:lnTo>
                      <a:lnTo>
                        <a:pt x="0" y="49"/>
                      </a:lnTo>
                      <a:lnTo>
                        <a:pt x="21" y="27"/>
                      </a:lnTo>
                    </a:path>
                  </a:pathLst>
                </a:custGeom>
                <a:solidFill>
                  <a:srgbClr val="969696"/>
                </a:solidFill>
                <a:ln w="12700" cap="rnd">
                  <a:solidFill>
                    <a:srgbClr val="000000"/>
                  </a:solidFill>
                  <a:round/>
                  <a:headEnd/>
                  <a:tailEnd/>
                </a:ln>
              </p:spPr>
              <p:txBody>
                <a:bodyPr/>
                <a:lstStyle/>
                <a:p>
                  <a:endParaRPr lang="zh-CN" altLang="en-US"/>
                </a:p>
              </p:txBody>
            </p:sp>
            <p:sp>
              <p:nvSpPr>
                <p:cNvPr id="71976" name="Freeform 3682"/>
                <p:cNvSpPr>
                  <a:spLocks/>
                </p:cNvSpPr>
                <p:nvPr/>
              </p:nvSpPr>
              <p:spPr bwMode="auto">
                <a:xfrm>
                  <a:off x="4112" y="1590"/>
                  <a:ext cx="17" cy="46"/>
                </a:xfrm>
                <a:custGeom>
                  <a:avLst/>
                  <a:gdLst>
                    <a:gd name="T0" fmla="*/ 16 w 17"/>
                    <a:gd name="T1" fmla="*/ 43 h 46"/>
                    <a:gd name="T2" fmla="*/ 8 w 17"/>
                    <a:gd name="T3" fmla="*/ 1 h 46"/>
                    <a:gd name="T4" fmla="*/ 0 w 17"/>
                    <a:gd name="T5" fmla="*/ 0 h 46"/>
                    <a:gd name="T6" fmla="*/ 8 w 17"/>
                    <a:gd name="T7" fmla="*/ 25 h 46"/>
                    <a:gd name="T8" fmla="*/ 8 w 17"/>
                    <a:gd name="T9" fmla="*/ 45 h 46"/>
                    <a:gd name="T10" fmla="*/ 16 w 17"/>
                    <a:gd name="T11" fmla="*/ 43 h 46"/>
                    <a:gd name="T12" fmla="*/ 0 60000 65536"/>
                    <a:gd name="T13" fmla="*/ 0 60000 65536"/>
                    <a:gd name="T14" fmla="*/ 0 60000 65536"/>
                    <a:gd name="T15" fmla="*/ 0 60000 65536"/>
                    <a:gd name="T16" fmla="*/ 0 60000 65536"/>
                    <a:gd name="T17" fmla="*/ 0 60000 65536"/>
                    <a:gd name="T18" fmla="*/ 0 w 17"/>
                    <a:gd name="T19" fmla="*/ 0 h 46"/>
                    <a:gd name="T20" fmla="*/ 17 w 17"/>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17" h="46">
                      <a:moveTo>
                        <a:pt x="16" y="43"/>
                      </a:moveTo>
                      <a:lnTo>
                        <a:pt x="8" y="1"/>
                      </a:lnTo>
                      <a:lnTo>
                        <a:pt x="0" y="0"/>
                      </a:lnTo>
                      <a:lnTo>
                        <a:pt x="8" y="25"/>
                      </a:lnTo>
                      <a:lnTo>
                        <a:pt x="8" y="45"/>
                      </a:lnTo>
                      <a:lnTo>
                        <a:pt x="16" y="43"/>
                      </a:lnTo>
                    </a:path>
                  </a:pathLst>
                </a:custGeom>
                <a:solidFill>
                  <a:srgbClr val="969696"/>
                </a:solidFill>
                <a:ln w="9525" cap="rnd">
                  <a:noFill/>
                  <a:round/>
                  <a:headEnd/>
                  <a:tailEnd/>
                </a:ln>
              </p:spPr>
              <p:txBody>
                <a:bodyPr/>
                <a:lstStyle/>
                <a:p>
                  <a:endParaRPr lang="zh-CN" altLang="en-US"/>
                </a:p>
              </p:txBody>
            </p:sp>
            <p:sp>
              <p:nvSpPr>
                <p:cNvPr id="71977" name="Freeform 3683"/>
                <p:cNvSpPr>
                  <a:spLocks/>
                </p:cNvSpPr>
                <p:nvPr/>
              </p:nvSpPr>
              <p:spPr bwMode="auto">
                <a:xfrm>
                  <a:off x="4112" y="1590"/>
                  <a:ext cx="17" cy="52"/>
                </a:xfrm>
                <a:custGeom>
                  <a:avLst/>
                  <a:gdLst>
                    <a:gd name="T0" fmla="*/ 16 w 17"/>
                    <a:gd name="T1" fmla="*/ 49 h 52"/>
                    <a:gd name="T2" fmla="*/ 4 w 17"/>
                    <a:gd name="T3" fmla="*/ 1 h 52"/>
                    <a:gd name="T4" fmla="*/ 0 w 17"/>
                    <a:gd name="T5" fmla="*/ 0 h 52"/>
                    <a:gd name="T6" fmla="*/ 4 w 17"/>
                    <a:gd name="T7" fmla="*/ 29 h 52"/>
                    <a:gd name="T8" fmla="*/ 6 w 17"/>
                    <a:gd name="T9" fmla="*/ 51 h 52"/>
                    <a:gd name="T10" fmla="*/ 16 w 17"/>
                    <a:gd name="T11" fmla="*/ 49 h 52"/>
                    <a:gd name="T12" fmla="*/ 0 60000 65536"/>
                    <a:gd name="T13" fmla="*/ 0 60000 65536"/>
                    <a:gd name="T14" fmla="*/ 0 60000 65536"/>
                    <a:gd name="T15" fmla="*/ 0 60000 65536"/>
                    <a:gd name="T16" fmla="*/ 0 60000 65536"/>
                    <a:gd name="T17" fmla="*/ 0 60000 65536"/>
                    <a:gd name="T18" fmla="*/ 0 w 17"/>
                    <a:gd name="T19" fmla="*/ 0 h 52"/>
                    <a:gd name="T20" fmla="*/ 17 w 17"/>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17" h="52">
                      <a:moveTo>
                        <a:pt x="16" y="49"/>
                      </a:moveTo>
                      <a:lnTo>
                        <a:pt x="4" y="1"/>
                      </a:lnTo>
                      <a:lnTo>
                        <a:pt x="0" y="0"/>
                      </a:lnTo>
                      <a:lnTo>
                        <a:pt x="4" y="29"/>
                      </a:lnTo>
                      <a:lnTo>
                        <a:pt x="6" y="51"/>
                      </a:lnTo>
                      <a:lnTo>
                        <a:pt x="16" y="49"/>
                      </a:lnTo>
                    </a:path>
                  </a:pathLst>
                </a:custGeom>
                <a:solidFill>
                  <a:srgbClr val="969696"/>
                </a:solidFill>
                <a:ln w="12700" cap="rnd">
                  <a:solidFill>
                    <a:srgbClr val="000000"/>
                  </a:solidFill>
                  <a:round/>
                  <a:headEnd/>
                  <a:tailEnd/>
                </a:ln>
              </p:spPr>
              <p:txBody>
                <a:bodyPr/>
                <a:lstStyle/>
                <a:p>
                  <a:endParaRPr lang="zh-CN" altLang="en-US"/>
                </a:p>
              </p:txBody>
            </p:sp>
            <p:sp>
              <p:nvSpPr>
                <p:cNvPr id="71978" name="Freeform 3684"/>
                <p:cNvSpPr>
                  <a:spLocks/>
                </p:cNvSpPr>
                <p:nvPr/>
              </p:nvSpPr>
              <p:spPr bwMode="auto">
                <a:xfrm>
                  <a:off x="4089" y="1590"/>
                  <a:ext cx="20" cy="26"/>
                </a:xfrm>
                <a:custGeom>
                  <a:avLst/>
                  <a:gdLst>
                    <a:gd name="T0" fmla="*/ 5 w 20"/>
                    <a:gd name="T1" fmla="*/ 0 h 26"/>
                    <a:gd name="T2" fmla="*/ 7 w 20"/>
                    <a:gd name="T3" fmla="*/ 0 h 26"/>
                    <a:gd name="T4" fmla="*/ 9 w 20"/>
                    <a:gd name="T5" fmla="*/ 0 h 26"/>
                    <a:gd name="T6" fmla="*/ 11 w 20"/>
                    <a:gd name="T7" fmla="*/ 0 h 26"/>
                    <a:gd name="T8" fmla="*/ 13 w 20"/>
                    <a:gd name="T9" fmla="*/ 0 h 26"/>
                    <a:gd name="T10" fmla="*/ 15 w 20"/>
                    <a:gd name="T11" fmla="*/ 0 h 26"/>
                    <a:gd name="T12" fmla="*/ 17 w 20"/>
                    <a:gd name="T13" fmla="*/ 0 h 26"/>
                    <a:gd name="T14" fmla="*/ 19 w 20"/>
                    <a:gd name="T15" fmla="*/ 25 h 26"/>
                    <a:gd name="T16" fmla="*/ 19 w 20"/>
                    <a:gd name="T17" fmla="*/ 23 h 26"/>
                    <a:gd name="T18" fmla="*/ 17 w 20"/>
                    <a:gd name="T19" fmla="*/ 21 h 26"/>
                    <a:gd name="T20" fmla="*/ 17 w 20"/>
                    <a:gd name="T21" fmla="*/ 19 h 26"/>
                    <a:gd name="T22" fmla="*/ 15 w 20"/>
                    <a:gd name="T23" fmla="*/ 19 h 26"/>
                    <a:gd name="T24" fmla="*/ 13 w 20"/>
                    <a:gd name="T25" fmla="*/ 19 h 26"/>
                    <a:gd name="T26" fmla="*/ 11 w 20"/>
                    <a:gd name="T27" fmla="*/ 17 h 26"/>
                    <a:gd name="T28" fmla="*/ 9 w 20"/>
                    <a:gd name="T29" fmla="*/ 15 h 26"/>
                    <a:gd name="T30" fmla="*/ 7 w 20"/>
                    <a:gd name="T31" fmla="*/ 15 h 26"/>
                    <a:gd name="T32" fmla="*/ 5 w 20"/>
                    <a:gd name="T33" fmla="*/ 13 h 26"/>
                    <a:gd name="T34" fmla="*/ 1 w 20"/>
                    <a:gd name="T35" fmla="*/ 13 h 26"/>
                    <a:gd name="T36" fmla="*/ 0 w 20"/>
                    <a:gd name="T37" fmla="*/ 13 h 26"/>
                    <a:gd name="T38" fmla="*/ 5 w 20"/>
                    <a:gd name="T39" fmla="*/ 0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
                    <a:gd name="T61" fmla="*/ 0 h 26"/>
                    <a:gd name="T62" fmla="*/ 20 w 20"/>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 h="26">
                      <a:moveTo>
                        <a:pt x="5" y="0"/>
                      </a:moveTo>
                      <a:lnTo>
                        <a:pt x="7" y="0"/>
                      </a:lnTo>
                      <a:lnTo>
                        <a:pt x="9" y="0"/>
                      </a:lnTo>
                      <a:lnTo>
                        <a:pt x="11" y="0"/>
                      </a:lnTo>
                      <a:lnTo>
                        <a:pt x="13" y="0"/>
                      </a:lnTo>
                      <a:lnTo>
                        <a:pt x="15" y="0"/>
                      </a:lnTo>
                      <a:lnTo>
                        <a:pt x="17" y="0"/>
                      </a:lnTo>
                      <a:lnTo>
                        <a:pt x="19" y="25"/>
                      </a:lnTo>
                      <a:lnTo>
                        <a:pt x="19" y="23"/>
                      </a:lnTo>
                      <a:lnTo>
                        <a:pt x="17" y="21"/>
                      </a:lnTo>
                      <a:lnTo>
                        <a:pt x="17" y="19"/>
                      </a:lnTo>
                      <a:lnTo>
                        <a:pt x="15" y="19"/>
                      </a:lnTo>
                      <a:lnTo>
                        <a:pt x="13" y="19"/>
                      </a:lnTo>
                      <a:lnTo>
                        <a:pt x="11" y="17"/>
                      </a:lnTo>
                      <a:lnTo>
                        <a:pt x="9" y="15"/>
                      </a:lnTo>
                      <a:lnTo>
                        <a:pt x="7" y="15"/>
                      </a:lnTo>
                      <a:lnTo>
                        <a:pt x="5" y="13"/>
                      </a:lnTo>
                      <a:lnTo>
                        <a:pt x="1" y="13"/>
                      </a:lnTo>
                      <a:lnTo>
                        <a:pt x="0" y="13"/>
                      </a:lnTo>
                      <a:lnTo>
                        <a:pt x="5" y="0"/>
                      </a:lnTo>
                    </a:path>
                  </a:pathLst>
                </a:custGeom>
                <a:solidFill>
                  <a:srgbClr val="969696"/>
                </a:solidFill>
                <a:ln w="9525" cap="rnd">
                  <a:noFill/>
                  <a:round/>
                  <a:headEnd/>
                  <a:tailEnd/>
                </a:ln>
              </p:spPr>
              <p:txBody>
                <a:bodyPr/>
                <a:lstStyle/>
                <a:p>
                  <a:endParaRPr lang="zh-CN" altLang="en-US"/>
                </a:p>
              </p:txBody>
            </p:sp>
            <p:sp>
              <p:nvSpPr>
                <p:cNvPr id="71979" name="Freeform 3685"/>
                <p:cNvSpPr>
                  <a:spLocks/>
                </p:cNvSpPr>
                <p:nvPr/>
              </p:nvSpPr>
              <p:spPr bwMode="auto">
                <a:xfrm>
                  <a:off x="4089" y="1590"/>
                  <a:ext cx="26" cy="31"/>
                </a:xfrm>
                <a:custGeom>
                  <a:avLst/>
                  <a:gdLst>
                    <a:gd name="T0" fmla="*/ 7 w 26"/>
                    <a:gd name="T1" fmla="*/ 0 h 31"/>
                    <a:gd name="T2" fmla="*/ 9 w 26"/>
                    <a:gd name="T3" fmla="*/ 0 h 31"/>
                    <a:gd name="T4" fmla="*/ 13 w 26"/>
                    <a:gd name="T5" fmla="*/ 0 h 31"/>
                    <a:gd name="T6" fmla="*/ 15 w 26"/>
                    <a:gd name="T7" fmla="*/ 0 h 31"/>
                    <a:gd name="T8" fmla="*/ 17 w 26"/>
                    <a:gd name="T9" fmla="*/ 0 h 31"/>
                    <a:gd name="T10" fmla="*/ 21 w 26"/>
                    <a:gd name="T11" fmla="*/ 0 h 31"/>
                    <a:gd name="T12" fmla="*/ 23 w 26"/>
                    <a:gd name="T13" fmla="*/ 0 h 31"/>
                    <a:gd name="T14" fmla="*/ 25 w 26"/>
                    <a:gd name="T15" fmla="*/ 30 h 31"/>
                    <a:gd name="T16" fmla="*/ 25 w 26"/>
                    <a:gd name="T17" fmla="*/ 26 h 31"/>
                    <a:gd name="T18" fmla="*/ 23 w 26"/>
                    <a:gd name="T19" fmla="*/ 25 h 31"/>
                    <a:gd name="T20" fmla="*/ 23 w 26"/>
                    <a:gd name="T21" fmla="*/ 23 h 31"/>
                    <a:gd name="T22" fmla="*/ 19 w 26"/>
                    <a:gd name="T23" fmla="*/ 23 h 31"/>
                    <a:gd name="T24" fmla="*/ 17 w 26"/>
                    <a:gd name="T25" fmla="*/ 23 h 31"/>
                    <a:gd name="T26" fmla="*/ 15 w 26"/>
                    <a:gd name="T27" fmla="*/ 21 h 31"/>
                    <a:gd name="T28" fmla="*/ 13 w 26"/>
                    <a:gd name="T29" fmla="*/ 19 h 31"/>
                    <a:gd name="T30" fmla="*/ 9 w 26"/>
                    <a:gd name="T31" fmla="*/ 19 h 31"/>
                    <a:gd name="T32" fmla="*/ 5 w 26"/>
                    <a:gd name="T33" fmla="*/ 17 h 31"/>
                    <a:gd name="T34" fmla="*/ 3 w 26"/>
                    <a:gd name="T35" fmla="*/ 17 h 31"/>
                    <a:gd name="T36" fmla="*/ 0 w 26"/>
                    <a:gd name="T37" fmla="*/ 15 h 31"/>
                    <a:gd name="T38" fmla="*/ 7 w 26"/>
                    <a:gd name="T39" fmla="*/ 0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
                    <a:gd name="T61" fmla="*/ 0 h 31"/>
                    <a:gd name="T62" fmla="*/ 26 w 26"/>
                    <a:gd name="T63" fmla="*/ 31 h 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 h="31">
                      <a:moveTo>
                        <a:pt x="7" y="0"/>
                      </a:moveTo>
                      <a:lnTo>
                        <a:pt x="9" y="0"/>
                      </a:lnTo>
                      <a:lnTo>
                        <a:pt x="13" y="0"/>
                      </a:lnTo>
                      <a:lnTo>
                        <a:pt x="15" y="0"/>
                      </a:lnTo>
                      <a:lnTo>
                        <a:pt x="17" y="0"/>
                      </a:lnTo>
                      <a:lnTo>
                        <a:pt x="21" y="0"/>
                      </a:lnTo>
                      <a:lnTo>
                        <a:pt x="23" y="0"/>
                      </a:lnTo>
                      <a:lnTo>
                        <a:pt x="25" y="30"/>
                      </a:lnTo>
                      <a:lnTo>
                        <a:pt x="25" y="26"/>
                      </a:lnTo>
                      <a:lnTo>
                        <a:pt x="23" y="25"/>
                      </a:lnTo>
                      <a:lnTo>
                        <a:pt x="23" y="23"/>
                      </a:lnTo>
                      <a:lnTo>
                        <a:pt x="19" y="23"/>
                      </a:lnTo>
                      <a:lnTo>
                        <a:pt x="17" y="23"/>
                      </a:lnTo>
                      <a:lnTo>
                        <a:pt x="15" y="21"/>
                      </a:lnTo>
                      <a:lnTo>
                        <a:pt x="13" y="19"/>
                      </a:lnTo>
                      <a:lnTo>
                        <a:pt x="9" y="19"/>
                      </a:lnTo>
                      <a:lnTo>
                        <a:pt x="5" y="17"/>
                      </a:lnTo>
                      <a:lnTo>
                        <a:pt x="3" y="17"/>
                      </a:lnTo>
                      <a:lnTo>
                        <a:pt x="0" y="15"/>
                      </a:lnTo>
                      <a:lnTo>
                        <a:pt x="7" y="0"/>
                      </a:lnTo>
                    </a:path>
                  </a:pathLst>
                </a:custGeom>
                <a:solidFill>
                  <a:srgbClr val="969696"/>
                </a:solidFill>
                <a:ln w="12700" cap="rnd">
                  <a:solidFill>
                    <a:srgbClr val="000000"/>
                  </a:solidFill>
                  <a:round/>
                  <a:headEnd/>
                  <a:tailEnd/>
                </a:ln>
              </p:spPr>
              <p:txBody>
                <a:bodyPr/>
                <a:lstStyle/>
                <a:p>
                  <a:endParaRPr lang="zh-CN" altLang="en-US"/>
                </a:p>
              </p:txBody>
            </p:sp>
            <p:sp>
              <p:nvSpPr>
                <p:cNvPr id="71980" name="Freeform 3686"/>
                <p:cNvSpPr>
                  <a:spLocks/>
                </p:cNvSpPr>
                <p:nvPr/>
              </p:nvSpPr>
              <p:spPr bwMode="auto">
                <a:xfrm>
                  <a:off x="4084" y="1590"/>
                  <a:ext cx="17" cy="17"/>
                </a:xfrm>
                <a:custGeom>
                  <a:avLst/>
                  <a:gdLst>
                    <a:gd name="T0" fmla="*/ 5 w 17"/>
                    <a:gd name="T1" fmla="*/ 16 h 17"/>
                    <a:gd name="T2" fmla="*/ 16 w 17"/>
                    <a:gd name="T3" fmla="*/ 0 h 17"/>
                    <a:gd name="T4" fmla="*/ 13 w 17"/>
                    <a:gd name="T5" fmla="*/ 0 h 17"/>
                    <a:gd name="T6" fmla="*/ 9 w 17"/>
                    <a:gd name="T7" fmla="*/ 0 h 17"/>
                    <a:gd name="T8" fmla="*/ 7 w 17"/>
                    <a:gd name="T9" fmla="*/ 0 h 17"/>
                    <a:gd name="T10" fmla="*/ 0 w 17"/>
                    <a:gd name="T11" fmla="*/ 16 h 17"/>
                    <a:gd name="T12" fmla="*/ 5 w 17"/>
                    <a:gd name="T13" fmla="*/ 1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5" y="16"/>
                      </a:moveTo>
                      <a:lnTo>
                        <a:pt x="16" y="0"/>
                      </a:lnTo>
                      <a:lnTo>
                        <a:pt x="13" y="0"/>
                      </a:lnTo>
                      <a:lnTo>
                        <a:pt x="9" y="0"/>
                      </a:lnTo>
                      <a:lnTo>
                        <a:pt x="7" y="0"/>
                      </a:lnTo>
                      <a:lnTo>
                        <a:pt x="0" y="16"/>
                      </a:lnTo>
                      <a:lnTo>
                        <a:pt x="5" y="16"/>
                      </a:lnTo>
                    </a:path>
                  </a:pathLst>
                </a:custGeom>
                <a:solidFill>
                  <a:srgbClr val="969696"/>
                </a:solidFill>
                <a:ln w="9525" cap="rnd">
                  <a:noFill/>
                  <a:round/>
                  <a:headEnd/>
                  <a:tailEnd/>
                </a:ln>
              </p:spPr>
              <p:txBody>
                <a:bodyPr/>
                <a:lstStyle/>
                <a:p>
                  <a:endParaRPr lang="zh-CN" altLang="en-US"/>
                </a:p>
              </p:txBody>
            </p:sp>
            <p:sp>
              <p:nvSpPr>
                <p:cNvPr id="71981" name="Freeform 3687"/>
                <p:cNvSpPr>
                  <a:spLocks/>
                </p:cNvSpPr>
                <p:nvPr/>
              </p:nvSpPr>
              <p:spPr bwMode="auto">
                <a:xfrm>
                  <a:off x="4084" y="1590"/>
                  <a:ext cx="17" cy="17"/>
                </a:xfrm>
                <a:custGeom>
                  <a:avLst/>
                  <a:gdLst>
                    <a:gd name="T0" fmla="*/ 5 w 17"/>
                    <a:gd name="T1" fmla="*/ 16 h 17"/>
                    <a:gd name="T2" fmla="*/ 16 w 17"/>
                    <a:gd name="T3" fmla="*/ 0 h 17"/>
                    <a:gd name="T4" fmla="*/ 11 w 17"/>
                    <a:gd name="T5" fmla="*/ 0 h 17"/>
                    <a:gd name="T6" fmla="*/ 9 w 17"/>
                    <a:gd name="T7" fmla="*/ 2 h 17"/>
                    <a:gd name="T8" fmla="*/ 7 w 17"/>
                    <a:gd name="T9" fmla="*/ 2 h 17"/>
                    <a:gd name="T10" fmla="*/ 0 w 17"/>
                    <a:gd name="T11" fmla="*/ 16 h 17"/>
                    <a:gd name="T12" fmla="*/ 5 w 17"/>
                    <a:gd name="T13" fmla="*/ 1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5" y="16"/>
                      </a:moveTo>
                      <a:lnTo>
                        <a:pt x="16" y="0"/>
                      </a:lnTo>
                      <a:lnTo>
                        <a:pt x="11" y="0"/>
                      </a:lnTo>
                      <a:lnTo>
                        <a:pt x="9" y="2"/>
                      </a:lnTo>
                      <a:lnTo>
                        <a:pt x="7" y="2"/>
                      </a:lnTo>
                      <a:lnTo>
                        <a:pt x="0" y="16"/>
                      </a:lnTo>
                      <a:lnTo>
                        <a:pt x="5" y="16"/>
                      </a:lnTo>
                    </a:path>
                  </a:pathLst>
                </a:custGeom>
                <a:solidFill>
                  <a:srgbClr val="969696"/>
                </a:solidFill>
                <a:ln w="12700" cap="rnd">
                  <a:solidFill>
                    <a:srgbClr val="000000"/>
                  </a:solidFill>
                  <a:round/>
                  <a:headEnd/>
                  <a:tailEnd/>
                </a:ln>
              </p:spPr>
              <p:txBody>
                <a:bodyPr/>
                <a:lstStyle/>
                <a:p>
                  <a:endParaRPr lang="zh-CN" altLang="en-US"/>
                </a:p>
              </p:txBody>
            </p:sp>
            <p:sp>
              <p:nvSpPr>
                <p:cNvPr id="71982" name="Freeform 3688"/>
                <p:cNvSpPr>
                  <a:spLocks/>
                </p:cNvSpPr>
                <p:nvPr/>
              </p:nvSpPr>
              <p:spPr bwMode="auto">
                <a:xfrm>
                  <a:off x="4036" y="1620"/>
                  <a:ext cx="81" cy="114"/>
                </a:xfrm>
                <a:custGeom>
                  <a:avLst/>
                  <a:gdLst>
                    <a:gd name="T0" fmla="*/ 25 w 81"/>
                    <a:gd name="T1" fmla="*/ 46 h 114"/>
                    <a:gd name="T2" fmla="*/ 30 w 81"/>
                    <a:gd name="T3" fmla="*/ 40 h 114"/>
                    <a:gd name="T4" fmla="*/ 30 w 81"/>
                    <a:gd name="T5" fmla="*/ 34 h 114"/>
                    <a:gd name="T6" fmla="*/ 28 w 81"/>
                    <a:gd name="T7" fmla="*/ 32 h 114"/>
                    <a:gd name="T8" fmla="*/ 38 w 81"/>
                    <a:gd name="T9" fmla="*/ 21 h 114"/>
                    <a:gd name="T10" fmla="*/ 48 w 81"/>
                    <a:gd name="T11" fmla="*/ 19 h 114"/>
                    <a:gd name="T12" fmla="*/ 58 w 81"/>
                    <a:gd name="T13" fmla="*/ 13 h 114"/>
                    <a:gd name="T14" fmla="*/ 68 w 81"/>
                    <a:gd name="T15" fmla="*/ 7 h 114"/>
                    <a:gd name="T16" fmla="*/ 74 w 81"/>
                    <a:gd name="T17" fmla="*/ 3 h 114"/>
                    <a:gd name="T18" fmla="*/ 74 w 81"/>
                    <a:gd name="T19" fmla="*/ 0 h 114"/>
                    <a:gd name="T20" fmla="*/ 72 w 81"/>
                    <a:gd name="T21" fmla="*/ 19 h 114"/>
                    <a:gd name="T22" fmla="*/ 70 w 81"/>
                    <a:gd name="T23" fmla="*/ 21 h 114"/>
                    <a:gd name="T24" fmla="*/ 74 w 81"/>
                    <a:gd name="T25" fmla="*/ 22 h 114"/>
                    <a:gd name="T26" fmla="*/ 80 w 81"/>
                    <a:gd name="T27" fmla="*/ 32 h 114"/>
                    <a:gd name="T28" fmla="*/ 78 w 81"/>
                    <a:gd name="T29" fmla="*/ 34 h 114"/>
                    <a:gd name="T30" fmla="*/ 74 w 81"/>
                    <a:gd name="T31" fmla="*/ 36 h 114"/>
                    <a:gd name="T32" fmla="*/ 74 w 81"/>
                    <a:gd name="T33" fmla="*/ 44 h 114"/>
                    <a:gd name="T34" fmla="*/ 70 w 81"/>
                    <a:gd name="T35" fmla="*/ 44 h 114"/>
                    <a:gd name="T36" fmla="*/ 74 w 81"/>
                    <a:gd name="T37" fmla="*/ 44 h 114"/>
                    <a:gd name="T38" fmla="*/ 78 w 81"/>
                    <a:gd name="T39" fmla="*/ 46 h 114"/>
                    <a:gd name="T40" fmla="*/ 70 w 81"/>
                    <a:gd name="T41" fmla="*/ 58 h 114"/>
                    <a:gd name="T42" fmla="*/ 62 w 81"/>
                    <a:gd name="T43" fmla="*/ 58 h 114"/>
                    <a:gd name="T44" fmla="*/ 60 w 81"/>
                    <a:gd name="T45" fmla="*/ 58 h 114"/>
                    <a:gd name="T46" fmla="*/ 62 w 81"/>
                    <a:gd name="T47" fmla="*/ 60 h 114"/>
                    <a:gd name="T48" fmla="*/ 64 w 81"/>
                    <a:gd name="T49" fmla="*/ 64 h 114"/>
                    <a:gd name="T50" fmla="*/ 56 w 81"/>
                    <a:gd name="T51" fmla="*/ 66 h 114"/>
                    <a:gd name="T52" fmla="*/ 19 w 81"/>
                    <a:gd name="T53" fmla="*/ 111 h 114"/>
                    <a:gd name="T54" fmla="*/ 13 w 81"/>
                    <a:gd name="T55" fmla="*/ 113 h 114"/>
                    <a:gd name="T56" fmla="*/ 5 w 81"/>
                    <a:gd name="T57" fmla="*/ 113 h 114"/>
                    <a:gd name="T58" fmla="*/ 1 w 81"/>
                    <a:gd name="T59" fmla="*/ 113 h 114"/>
                    <a:gd name="T60" fmla="*/ 19 w 81"/>
                    <a:gd name="T61" fmla="*/ 50 h 114"/>
                    <a:gd name="T62" fmla="*/ 21 w 81"/>
                    <a:gd name="T63" fmla="*/ 48 h 114"/>
                    <a:gd name="T64" fmla="*/ 25 w 81"/>
                    <a:gd name="T65" fmla="*/ 45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1"/>
                    <a:gd name="T100" fmla="*/ 0 h 114"/>
                    <a:gd name="T101" fmla="*/ 81 w 81"/>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1" h="114">
                      <a:moveTo>
                        <a:pt x="25" y="45"/>
                      </a:moveTo>
                      <a:lnTo>
                        <a:pt x="25" y="46"/>
                      </a:lnTo>
                      <a:lnTo>
                        <a:pt x="32" y="46"/>
                      </a:lnTo>
                      <a:lnTo>
                        <a:pt x="30" y="40"/>
                      </a:lnTo>
                      <a:lnTo>
                        <a:pt x="34" y="44"/>
                      </a:lnTo>
                      <a:lnTo>
                        <a:pt x="30" y="34"/>
                      </a:lnTo>
                      <a:lnTo>
                        <a:pt x="30" y="32"/>
                      </a:lnTo>
                      <a:lnTo>
                        <a:pt x="28" y="32"/>
                      </a:lnTo>
                      <a:lnTo>
                        <a:pt x="32" y="22"/>
                      </a:lnTo>
                      <a:lnTo>
                        <a:pt x="38" y="21"/>
                      </a:lnTo>
                      <a:lnTo>
                        <a:pt x="44" y="19"/>
                      </a:lnTo>
                      <a:lnTo>
                        <a:pt x="48" y="19"/>
                      </a:lnTo>
                      <a:lnTo>
                        <a:pt x="54" y="15"/>
                      </a:lnTo>
                      <a:lnTo>
                        <a:pt x="58" y="13"/>
                      </a:lnTo>
                      <a:lnTo>
                        <a:pt x="64" y="9"/>
                      </a:lnTo>
                      <a:lnTo>
                        <a:pt x="68" y="7"/>
                      </a:lnTo>
                      <a:lnTo>
                        <a:pt x="70" y="5"/>
                      </a:lnTo>
                      <a:lnTo>
                        <a:pt x="74" y="3"/>
                      </a:lnTo>
                      <a:lnTo>
                        <a:pt x="74" y="1"/>
                      </a:lnTo>
                      <a:lnTo>
                        <a:pt x="74" y="0"/>
                      </a:lnTo>
                      <a:lnTo>
                        <a:pt x="74" y="19"/>
                      </a:lnTo>
                      <a:lnTo>
                        <a:pt x="72" y="19"/>
                      </a:lnTo>
                      <a:lnTo>
                        <a:pt x="68" y="21"/>
                      </a:lnTo>
                      <a:lnTo>
                        <a:pt x="70" y="21"/>
                      </a:lnTo>
                      <a:lnTo>
                        <a:pt x="74" y="21"/>
                      </a:lnTo>
                      <a:lnTo>
                        <a:pt x="74" y="22"/>
                      </a:lnTo>
                      <a:lnTo>
                        <a:pt x="78" y="24"/>
                      </a:lnTo>
                      <a:lnTo>
                        <a:pt x="80" y="32"/>
                      </a:lnTo>
                      <a:lnTo>
                        <a:pt x="78" y="32"/>
                      </a:lnTo>
                      <a:lnTo>
                        <a:pt x="78" y="34"/>
                      </a:lnTo>
                      <a:lnTo>
                        <a:pt x="76" y="34"/>
                      </a:lnTo>
                      <a:lnTo>
                        <a:pt x="74" y="36"/>
                      </a:lnTo>
                      <a:lnTo>
                        <a:pt x="74" y="38"/>
                      </a:lnTo>
                      <a:lnTo>
                        <a:pt x="74" y="44"/>
                      </a:lnTo>
                      <a:lnTo>
                        <a:pt x="68" y="42"/>
                      </a:lnTo>
                      <a:lnTo>
                        <a:pt x="70" y="44"/>
                      </a:lnTo>
                      <a:lnTo>
                        <a:pt x="72" y="44"/>
                      </a:lnTo>
                      <a:lnTo>
                        <a:pt x="74" y="44"/>
                      </a:lnTo>
                      <a:lnTo>
                        <a:pt x="74" y="45"/>
                      </a:lnTo>
                      <a:lnTo>
                        <a:pt x="78" y="46"/>
                      </a:lnTo>
                      <a:lnTo>
                        <a:pt x="78" y="48"/>
                      </a:lnTo>
                      <a:lnTo>
                        <a:pt x="70" y="58"/>
                      </a:lnTo>
                      <a:lnTo>
                        <a:pt x="66" y="58"/>
                      </a:lnTo>
                      <a:lnTo>
                        <a:pt x="62" y="58"/>
                      </a:lnTo>
                      <a:lnTo>
                        <a:pt x="58" y="58"/>
                      </a:lnTo>
                      <a:lnTo>
                        <a:pt x="60" y="58"/>
                      </a:lnTo>
                      <a:lnTo>
                        <a:pt x="60" y="60"/>
                      </a:lnTo>
                      <a:lnTo>
                        <a:pt x="62" y="60"/>
                      </a:lnTo>
                      <a:lnTo>
                        <a:pt x="62" y="62"/>
                      </a:lnTo>
                      <a:lnTo>
                        <a:pt x="64" y="64"/>
                      </a:lnTo>
                      <a:lnTo>
                        <a:pt x="60" y="66"/>
                      </a:lnTo>
                      <a:lnTo>
                        <a:pt x="56" y="66"/>
                      </a:lnTo>
                      <a:lnTo>
                        <a:pt x="19" y="109"/>
                      </a:lnTo>
                      <a:lnTo>
                        <a:pt x="19" y="111"/>
                      </a:lnTo>
                      <a:lnTo>
                        <a:pt x="17" y="113"/>
                      </a:lnTo>
                      <a:lnTo>
                        <a:pt x="13" y="113"/>
                      </a:lnTo>
                      <a:lnTo>
                        <a:pt x="11" y="113"/>
                      </a:lnTo>
                      <a:lnTo>
                        <a:pt x="5" y="113"/>
                      </a:lnTo>
                      <a:lnTo>
                        <a:pt x="3" y="113"/>
                      </a:lnTo>
                      <a:lnTo>
                        <a:pt x="1" y="113"/>
                      </a:lnTo>
                      <a:lnTo>
                        <a:pt x="0" y="113"/>
                      </a:lnTo>
                      <a:lnTo>
                        <a:pt x="19" y="50"/>
                      </a:lnTo>
                      <a:lnTo>
                        <a:pt x="23" y="48"/>
                      </a:lnTo>
                      <a:lnTo>
                        <a:pt x="21" y="48"/>
                      </a:lnTo>
                      <a:lnTo>
                        <a:pt x="23" y="44"/>
                      </a:lnTo>
                      <a:lnTo>
                        <a:pt x="25" y="45"/>
                      </a:lnTo>
                    </a:path>
                  </a:pathLst>
                </a:custGeom>
                <a:solidFill>
                  <a:srgbClr val="969696"/>
                </a:solidFill>
                <a:ln w="9525" cap="rnd">
                  <a:noFill/>
                  <a:round/>
                  <a:headEnd/>
                  <a:tailEnd/>
                </a:ln>
              </p:spPr>
              <p:txBody>
                <a:bodyPr/>
                <a:lstStyle/>
                <a:p>
                  <a:endParaRPr lang="zh-CN" altLang="en-US"/>
                </a:p>
              </p:txBody>
            </p:sp>
            <p:sp>
              <p:nvSpPr>
                <p:cNvPr id="71983" name="Freeform 3689"/>
                <p:cNvSpPr>
                  <a:spLocks/>
                </p:cNvSpPr>
                <p:nvPr/>
              </p:nvSpPr>
              <p:spPr bwMode="auto">
                <a:xfrm>
                  <a:off x="4036" y="1620"/>
                  <a:ext cx="86" cy="120"/>
                </a:xfrm>
                <a:custGeom>
                  <a:avLst/>
                  <a:gdLst>
                    <a:gd name="T0" fmla="*/ 26 w 86"/>
                    <a:gd name="T1" fmla="*/ 48 h 120"/>
                    <a:gd name="T2" fmla="*/ 32 w 86"/>
                    <a:gd name="T3" fmla="*/ 42 h 120"/>
                    <a:gd name="T4" fmla="*/ 32 w 86"/>
                    <a:gd name="T5" fmla="*/ 36 h 120"/>
                    <a:gd name="T6" fmla="*/ 30 w 86"/>
                    <a:gd name="T7" fmla="*/ 34 h 120"/>
                    <a:gd name="T8" fmla="*/ 42 w 86"/>
                    <a:gd name="T9" fmla="*/ 23 h 120"/>
                    <a:gd name="T10" fmla="*/ 50 w 86"/>
                    <a:gd name="T11" fmla="*/ 19 h 120"/>
                    <a:gd name="T12" fmla="*/ 62 w 86"/>
                    <a:gd name="T13" fmla="*/ 13 h 120"/>
                    <a:gd name="T14" fmla="*/ 73 w 86"/>
                    <a:gd name="T15" fmla="*/ 7 h 120"/>
                    <a:gd name="T16" fmla="*/ 77 w 86"/>
                    <a:gd name="T17" fmla="*/ 3 h 120"/>
                    <a:gd name="T18" fmla="*/ 77 w 86"/>
                    <a:gd name="T19" fmla="*/ 0 h 120"/>
                    <a:gd name="T20" fmla="*/ 75 w 86"/>
                    <a:gd name="T21" fmla="*/ 21 h 120"/>
                    <a:gd name="T22" fmla="*/ 75 w 86"/>
                    <a:gd name="T23" fmla="*/ 23 h 120"/>
                    <a:gd name="T24" fmla="*/ 79 w 86"/>
                    <a:gd name="T25" fmla="*/ 24 h 120"/>
                    <a:gd name="T26" fmla="*/ 85 w 86"/>
                    <a:gd name="T27" fmla="*/ 34 h 120"/>
                    <a:gd name="T28" fmla="*/ 83 w 86"/>
                    <a:gd name="T29" fmla="*/ 36 h 120"/>
                    <a:gd name="T30" fmla="*/ 79 w 86"/>
                    <a:gd name="T31" fmla="*/ 38 h 120"/>
                    <a:gd name="T32" fmla="*/ 77 w 86"/>
                    <a:gd name="T33" fmla="*/ 45 h 120"/>
                    <a:gd name="T34" fmla="*/ 75 w 86"/>
                    <a:gd name="T35" fmla="*/ 45 h 120"/>
                    <a:gd name="T36" fmla="*/ 79 w 86"/>
                    <a:gd name="T37" fmla="*/ 47 h 120"/>
                    <a:gd name="T38" fmla="*/ 83 w 86"/>
                    <a:gd name="T39" fmla="*/ 50 h 120"/>
                    <a:gd name="T40" fmla="*/ 75 w 86"/>
                    <a:gd name="T41" fmla="*/ 60 h 120"/>
                    <a:gd name="T42" fmla="*/ 67 w 86"/>
                    <a:gd name="T43" fmla="*/ 60 h 120"/>
                    <a:gd name="T44" fmla="*/ 63 w 86"/>
                    <a:gd name="T45" fmla="*/ 62 h 120"/>
                    <a:gd name="T46" fmla="*/ 67 w 86"/>
                    <a:gd name="T47" fmla="*/ 64 h 120"/>
                    <a:gd name="T48" fmla="*/ 65 w 86"/>
                    <a:gd name="T49" fmla="*/ 70 h 120"/>
                    <a:gd name="T50" fmla="*/ 21 w 86"/>
                    <a:gd name="T51" fmla="*/ 115 h 120"/>
                    <a:gd name="T52" fmla="*/ 19 w 86"/>
                    <a:gd name="T53" fmla="*/ 119 h 120"/>
                    <a:gd name="T54" fmla="*/ 11 w 86"/>
                    <a:gd name="T55" fmla="*/ 119 h 120"/>
                    <a:gd name="T56" fmla="*/ 3 w 86"/>
                    <a:gd name="T57" fmla="*/ 119 h 120"/>
                    <a:gd name="T58" fmla="*/ 0 w 86"/>
                    <a:gd name="T59" fmla="*/ 119 h 120"/>
                    <a:gd name="T60" fmla="*/ 24 w 86"/>
                    <a:gd name="T61" fmla="*/ 52 h 120"/>
                    <a:gd name="T62" fmla="*/ 24 w 86"/>
                    <a:gd name="T63" fmla="*/ 45 h 1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6"/>
                    <a:gd name="T97" fmla="*/ 0 h 120"/>
                    <a:gd name="T98" fmla="*/ 86 w 86"/>
                    <a:gd name="T99" fmla="*/ 120 h 1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6" h="120">
                      <a:moveTo>
                        <a:pt x="26" y="47"/>
                      </a:moveTo>
                      <a:lnTo>
                        <a:pt x="26" y="48"/>
                      </a:lnTo>
                      <a:lnTo>
                        <a:pt x="34" y="48"/>
                      </a:lnTo>
                      <a:lnTo>
                        <a:pt x="32" y="42"/>
                      </a:lnTo>
                      <a:lnTo>
                        <a:pt x="36" y="45"/>
                      </a:lnTo>
                      <a:lnTo>
                        <a:pt x="32" y="36"/>
                      </a:lnTo>
                      <a:lnTo>
                        <a:pt x="32" y="34"/>
                      </a:lnTo>
                      <a:lnTo>
                        <a:pt x="30" y="34"/>
                      </a:lnTo>
                      <a:lnTo>
                        <a:pt x="34" y="24"/>
                      </a:lnTo>
                      <a:lnTo>
                        <a:pt x="42" y="23"/>
                      </a:lnTo>
                      <a:lnTo>
                        <a:pt x="47" y="21"/>
                      </a:lnTo>
                      <a:lnTo>
                        <a:pt x="50" y="19"/>
                      </a:lnTo>
                      <a:lnTo>
                        <a:pt x="58" y="15"/>
                      </a:lnTo>
                      <a:lnTo>
                        <a:pt x="62" y="13"/>
                      </a:lnTo>
                      <a:lnTo>
                        <a:pt x="67" y="11"/>
                      </a:lnTo>
                      <a:lnTo>
                        <a:pt x="73" y="7"/>
                      </a:lnTo>
                      <a:lnTo>
                        <a:pt x="75" y="5"/>
                      </a:lnTo>
                      <a:lnTo>
                        <a:pt x="77" y="3"/>
                      </a:lnTo>
                      <a:lnTo>
                        <a:pt x="77" y="1"/>
                      </a:lnTo>
                      <a:lnTo>
                        <a:pt x="77" y="0"/>
                      </a:lnTo>
                      <a:lnTo>
                        <a:pt x="79" y="21"/>
                      </a:lnTo>
                      <a:lnTo>
                        <a:pt x="75" y="21"/>
                      </a:lnTo>
                      <a:lnTo>
                        <a:pt x="73" y="23"/>
                      </a:lnTo>
                      <a:lnTo>
                        <a:pt x="75" y="23"/>
                      </a:lnTo>
                      <a:lnTo>
                        <a:pt x="77" y="23"/>
                      </a:lnTo>
                      <a:lnTo>
                        <a:pt x="79" y="24"/>
                      </a:lnTo>
                      <a:lnTo>
                        <a:pt x="83" y="24"/>
                      </a:lnTo>
                      <a:lnTo>
                        <a:pt x="85" y="34"/>
                      </a:lnTo>
                      <a:lnTo>
                        <a:pt x="83" y="34"/>
                      </a:lnTo>
                      <a:lnTo>
                        <a:pt x="83" y="36"/>
                      </a:lnTo>
                      <a:lnTo>
                        <a:pt x="81" y="36"/>
                      </a:lnTo>
                      <a:lnTo>
                        <a:pt x="79" y="38"/>
                      </a:lnTo>
                      <a:lnTo>
                        <a:pt x="77" y="40"/>
                      </a:lnTo>
                      <a:lnTo>
                        <a:pt x="77" y="45"/>
                      </a:lnTo>
                      <a:lnTo>
                        <a:pt x="73" y="44"/>
                      </a:lnTo>
                      <a:lnTo>
                        <a:pt x="75" y="45"/>
                      </a:lnTo>
                      <a:lnTo>
                        <a:pt x="77" y="45"/>
                      </a:lnTo>
                      <a:lnTo>
                        <a:pt x="79" y="47"/>
                      </a:lnTo>
                      <a:lnTo>
                        <a:pt x="83" y="48"/>
                      </a:lnTo>
                      <a:lnTo>
                        <a:pt x="83" y="50"/>
                      </a:lnTo>
                      <a:lnTo>
                        <a:pt x="83" y="52"/>
                      </a:lnTo>
                      <a:lnTo>
                        <a:pt x="75" y="60"/>
                      </a:lnTo>
                      <a:lnTo>
                        <a:pt x="71" y="60"/>
                      </a:lnTo>
                      <a:lnTo>
                        <a:pt x="67" y="60"/>
                      </a:lnTo>
                      <a:lnTo>
                        <a:pt x="62" y="62"/>
                      </a:lnTo>
                      <a:lnTo>
                        <a:pt x="63" y="62"/>
                      </a:lnTo>
                      <a:lnTo>
                        <a:pt x="65" y="64"/>
                      </a:lnTo>
                      <a:lnTo>
                        <a:pt x="67" y="64"/>
                      </a:lnTo>
                      <a:lnTo>
                        <a:pt x="67" y="66"/>
                      </a:lnTo>
                      <a:lnTo>
                        <a:pt x="65" y="70"/>
                      </a:lnTo>
                      <a:lnTo>
                        <a:pt x="60" y="68"/>
                      </a:lnTo>
                      <a:lnTo>
                        <a:pt x="21" y="115"/>
                      </a:lnTo>
                      <a:lnTo>
                        <a:pt x="21" y="117"/>
                      </a:lnTo>
                      <a:lnTo>
                        <a:pt x="19" y="119"/>
                      </a:lnTo>
                      <a:lnTo>
                        <a:pt x="15" y="119"/>
                      </a:lnTo>
                      <a:lnTo>
                        <a:pt x="11" y="119"/>
                      </a:lnTo>
                      <a:lnTo>
                        <a:pt x="7" y="119"/>
                      </a:lnTo>
                      <a:lnTo>
                        <a:pt x="3" y="119"/>
                      </a:lnTo>
                      <a:lnTo>
                        <a:pt x="1" y="119"/>
                      </a:lnTo>
                      <a:lnTo>
                        <a:pt x="0" y="119"/>
                      </a:lnTo>
                      <a:lnTo>
                        <a:pt x="21" y="54"/>
                      </a:lnTo>
                      <a:lnTo>
                        <a:pt x="24" y="52"/>
                      </a:lnTo>
                      <a:lnTo>
                        <a:pt x="22" y="52"/>
                      </a:lnTo>
                      <a:lnTo>
                        <a:pt x="24" y="45"/>
                      </a:lnTo>
                      <a:lnTo>
                        <a:pt x="26" y="47"/>
                      </a:lnTo>
                    </a:path>
                  </a:pathLst>
                </a:custGeom>
                <a:solidFill>
                  <a:srgbClr val="969696"/>
                </a:solidFill>
                <a:ln w="12700" cap="rnd">
                  <a:solidFill>
                    <a:srgbClr val="000000"/>
                  </a:solidFill>
                  <a:round/>
                  <a:headEnd/>
                  <a:tailEnd/>
                </a:ln>
              </p:spPr>
              <p:txBody>
                <a:bodyPr/>
                <a:lstStyle/>
                <a:p>
                  <a:endParaRPr lang="zh-CN" altLang="en-US"/>
                </a:p>
              </p:txBody>
            </p:sp>
            <p:sp>
              <p:nvSpPr>
                <p:cNvPr id="71984" name="Freeform 3690"/>
                <p:cNvSpPr>
                  <a:spLocks/>
                </p:cNvSpPr>
                <p:nvPr/>
              </p:nvSpPr>
              <p:spPr bwMode="auto">
                <a:xfrm>
                  <a:off x="4104" y="1660"/>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969696"/>
                </a:solidFill>
                <a:ln w="9525" cap="rnd">
                  <a:noFill/>
                  <a:round/>
                  <a:headEnd/>
                  <a:tailEnd/>
                </a:ln>
              </p:spPr>
              <p:txBody>
                <a:bodyPr/>
                <a:lstStyle/>
                <a:p>
                  <a:endParaRPr lang="zh-CN" altLang="en-US"/>
                </a:p>
              </p:txBody>
            </p:sp>
            <p:sp>
              <p:nvSpPr>
                <p:cNvPr id="71985" name="Freeform 3691"/>
                <p:cNvSpPr>
                  <a:spLocks/>
                </p:cNvSpPr>
                <p:nvPr/>
              </p:nvSpPr>
              <p:spPr bwMode="auto">
                <a:xfrm>
                  <a:off x="4108" y="1660"/>
                  <a:ext cx="17" cy="17"/>
                </a:xfrm>
                <a:custGeom>
                  <a:avLst/>
                  <a:gdLst>
                    <a:gd name="T0" fmla="*/ 16 w 17"/>
                    <a:gd name="T1" fmla="*/ 0 h 17"/>
                    <a:gd name="T2" fmla="*/ 0 w 17"/>
                    <a:gd name="T3" fmla="*/ 2 h 17"/>
                    <a:gd name="T4" fmla="*/ 0 w 17"/>
                    <a:gd name="T5" fmla="*/ 16 h 17"/>
                    <a:gd name="T6" fmla="*/ 16 w 17"/>
                    <a:gd name="T7" fmla="*/ 16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2"/>
                      </a:lnTo>
                      <a:lnTo>
                        <a:pt x="0" y="16"/>
                      </a:lnTo>
                      <a:lnTo>
                        <a:pt x="16" y="16"/>
                      </a:lnTo>
                      <a:lnTo>
                        <a:pt x="16" y="0"/>
                      </a:lnTo>
                    </a:path>
                  </a:pathLst>
                </a:custGeom>
                <a:solidFill>
                  <a:srgbClr val="969696"/>
                </a:solidFill>
                <a:ln w="12700" cap="rnd">
                  <a:solidFill>
                    <a:srgbClr val="000000"/>
                  </a:solidFill>
                  <a:round/>
                  <a:headEnd/>
                  <a:tailEnd/>
                </a:ln>
              </p:spPr>
              <p:txBody>
                <a:bodyPr/>
                <a:lstStyle/>
                <a:p>
                  <a:endParaRPr lang="zh-CN" altLang="en-US"/>
                </a:p>
              </p:txBody>
            </p:sp>
            <p:sp>
              <p:nvSpPr>
                <p:cNvPr id="71986" name="Freeform 3692"/>
                <p:cNvSpPr>
                  <a:spLocks/>
                </p:cNvSpPr>
                <p:nvPr/>
              </p:nvSpPr>
              <p:spPr bwMode="auto">
                <a:xfrm>
                  <a:off x="4106" y="1653"/>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969696"/>
                </a:solidFill>
                <a:ln w="9525" cap="rnd">
                  <a:noFill/>
                  <a:round/>
                  <a:headEnd/>
                  <a:tailEnd/>
                </a:ln>
              </p:spPr>
              <p:txBody>
                <a:bodyPr/>
                <a:lstStyle/>
                <a:p>
                  <a:endParaRPr lang="zh-CN" altLang="en-US"/>
                </a:p>
              </p:txBody>
            </p:sp>
            <p:sp>
              <p:nvSpPr>
                <p:cNvPr id="71987" name="Freeform 3693"/>
                <p:cNvSpPr>
                  <a:spLocks/>
                </p:cNvSpPr>
                <p:nvPr/>
              </p:nvSpPr>
              <p:spPr bwMode="auto">
                <a:xfrm>
                  <a:off x="4112" y="1653"/>
                  <a:ext cx="17" cy="17"/>
                </a:xfrm>
                <a:custGeom>
                  <a:avLst/>
                  <a:gdLst>
                    <a:gd name="T0" fmla="*/ 16 w 17"/>
                    <a:gd name="T1" fmla="*/ 0 h 17"/>
                    <a:gd name="T2" fmla="*/ 0 w 17"/>
                    <a:gd name="T3" fmla="*/ 0 h 17"/>
                    <a:gd name="T4" fmla="*/ 0 w 17"/>
                    <a:gd name="T5" fmla="*/ 16 h 17"/>
                    <a:gd name="T6" fmla="*/ 16 w 17"/>
                    <a:gd name="T7" fmla="*/ 16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0"/>
                      </a:lnTo>
                      <a:lnTo>
                        <a:pt x="0" y="16"/>
                      </a:lnTo>
                      <a:lnTo>
                        <a:pt x="16" y="16"/>
                      </a:lnTo>
                      <a:lnTo>
                        <a:pt x="16" y="0"/>
                      </a:lnTo>
                    </a:path>
                  </a:pathLst>
                </a:custGeom>
                <a:solidFill>
                  <a:srgbClr val="969696"/>
                </a:solidFill>
                <a:ln w="12700" cap="rnd">
                  <a:solidFill>
                    <a:srgbClr val="000000"/>
                  </a:solidFill>
                  <a:round/>
                  <a:headEnd/>
                  <a:tailEnd/>
                </a:ln>
              </p:spPr>
              <p:txBody>
                <a:bodyPr/>
                <a:lstStyle/>
                <a:p>
                  <a:endParaRPr lang="zh-CN" altLang="en-US"/>
                </a:p>
              </p:txBody>
            </p:sp>
            <p:sp>
              <p:nvSpPr>
                <p:cNvPr id="71988" name="Freeform 3694"/>
                <p:cNvSpPr>
                  <a:spLocks/>
                </p:cNvSpPr>
                <p:nvPr/>
              </p:nvSpPr>
              <p:spPr bwMode="auto">
                <a:xfrm>
                  <a:off x="4087" y="1637"/>
                  <a:ext cx="17" cy="24"/>
                </a:xfrm>
                <a:custGeom>
                  <a:avLst/>
                  <a:gdLst>
                    <a:gd name="T0" fmla="*/ 16 w 17"/>
                    <a:gd name="T1" fmla="*/ 0 h 24"/>
                    <a:gd name="T2" fmla="*/ 16 w 17"/>
                    <a:gd name="T3" fmla="*/ 21 h 24"/>
                    <a:gd name="T4" fmla="*/ 0 w 17"/>
                    <a:gd name="T5" fmla="*/ 23 h 24"/>
                    <a:gd name="T6" fmla="*/ 4 w 17"/>
                    <a:gd name="T7" fmla="*/ 1 h 24"/>
                    <a:gd name="T8" fmla="*/ 16 w 17"/>
                    <a:gd name="T9" fmla="*/ 0 h 24"/>
                    <a:gd name="T10" fmla="*/ 0 60000 65536"/>
                    <a:gd name="T11" fmla="*/ 0 60000 65536"/>
                    <a:gd name="T12" fmla="*/ 0 60000 65536"/>
                    <a:gd name="T13" fmla="*/ 0 60000 65536"/>
                    <a:gd name="T14" fmla="*/ 0 60000 65536"/>
                    <a:gd name="T15" fmla="*/ 0 w 17"/>
                    <a:gd name="T16" fmla="*/ 0 h 24"/>
                    <a:gd name="T17" fmla="*/ 17 w 17"/>
                    <a:gd name="T18" fmla="*/ 24 h 24"/>
                  </a:gdLst>
                  <a:ahLst/>
                  <a:cxnLst>
                    <a:cxn ang="T10">
                      <a:pos x="T0" y="T1"/>
                    </a:cxn>
                    <a:cxn ang="T11">
                      <a:pos x="T2" y="T3"/>
                    </a:cxn>
                    <a:cxn ang="T12">
                      <a:pos x="T4" y="T5"/>
                    </a:cxn>
                    <a:cxn ang="T13">
                      <a:pos x="T6" y="T7"/>
                    </a:cxn>
                    <a:cxn ang="T14">
                      <a:pos x="T8" y="T9"/>
                    </a:cxn>
                  </a:cxnLst>
                  <a:rect l="T15" t="T16" r="T17" b="T18"/>
                  <a:pathLst>
                    <a:path w="17" h="24">
                      <a:moveTo>
                        <a:pt x="16" y="0"/>
                      </a:moveTo>
                      <a:lnTo>
                        <a:pt x="16" y="21"/>
                      </a:lnTo>
                      <a:lnTo>
                        <a:pt x="0" y="23"/>
                      </a:lnTo>
                      <a:lnTo>
                        <a:pt x="4" y="1"/>
                      </a:lnTo>
                      <a:lnTo>
                        <a:pt x="16" y="0"/>
                      </a:lnTo>
                    </a:path>
                  </a:pathLst>
                </a:custGeom>
                <a:solidFill>
                  <a:srgbClr val="969696"/>
                </a:solidFill>
                <a:ln w="9525" cap="rnd">
                  <a:noFill/>
                  <a:round/>
                  <a:headEnd/>
                  <a:tailEnd/>
                </a:ln>
              </p:spPr>
              <p:txBody>
                <a:bodyPr/>
                <a:lstStyle/>
                <a:p>
                  <a:endParaRPr lang="zh-CN" altLang="en-US"/>
                </a:p>
              </p:txBody>
            </p:sp>
            <p:sp>
              <p:nvSpPr>
                <p:cNvPr id="71989" name="Freeform 3695"/>
                <p:cNvSpPr>
                  <a:spLocks/>
                </p:cNvSpPr>
                <p:nvPr/>
              </p:nvSpPr>
              <p:spPr bwMode="auto">
                <a:xfrm>
                  <a:off x="4087" y="1637"/>
                  <a:ext cx="17" cy="29"/>
                </a:xfrm>
                <a:custGeom>
                  <a:avLst/>
                  <a:gdLst>
                    <a:gd name="T0" fmla="*/ 16 w 17"/>
                    <a:gd name="T1" fmla="*/ 0 h 29"/>
                    <a:gd name="T2" fmla="*/ 16 w 17"/>
                    <a:gd name="T3" fmla="*/ 27 h 29"/>
                    <a:gd name="T4" fmla="*/ 0 w 17"/>
                    <a:gd name="T5" fmla="*/ 28 h 29"/>
                    <a:gd name="T6" fmla="*/ 4 w 17"/>
                    <a:gd name="T7" fmla="*/ 1 h 29"/>
                    <a:gd name="T8" fmla="*/ 16 w 17"/>
                    <a:gd name="T9" fmla="*/ 0 h 29"/>
                    <a:gd name="T10" fmla="*/ 0 60000 65536"/>
                    <a:gd name="T11" fmla="*/ 0 60000 65536"/>
                    <a:gd name="T12" fmla="*/ 0 60000 65536"/>
                    <a:gd name="T13" fmla="*/ 0 60000 65536"/>
                    <a:gd name="T14" fmla="*/ 0 60000 65536"/>
                    <a:gd name="T15" fmla="*/ 0 w 17"/>
                    <a:gd name="T16" fmla="*/ 0 h 29"/>
                    <a:gd name="T17" fmla="*/ 17 w 17"/>
                    <a:gd name="T18" fmla="*/ 29 h 29"/>
                  </a:gdLst>
                  <a:ahLst/>
                  <a:cxnLst>
                    <a:cxn ang="T10">
                      <a:pos x="T0" y="T1"/>
                    </a:cxn>
                    <a:cxn ang="T11">
                      <a:pos x="T2" y="T3"/>
                    </a:cxn>
                    <a:cxn ang="T12">
                      <a:pos x="T4" y="T5"/>
                    </a:cxn>
                    <a:cxn ang="T13">
                      <a:pos x="T6" y="T7"/>
                    </a:cxn>
                    <a:cxn ang="T14">
                      <a:pos x="T8" y="T9"/>
                    </a:cxn>
                  </a:cxnLst>
                  <a:rect l="T15" t="T16" r="T17" b="T18"/>
                  <a:pathLst>
                    <a:path w="17" h="29">
                      <a:moveTo>
                        <a:pt x="16" y="0"/>
                      </a:moveTo>
                      <a:lnTo>
                        <a:pt x="16" y="27"/>
                      </a:lnTo>
                      <a:lnTo>
                        <a:pt x="0" y="28"/>
                      </a:lnTo>
                      <a:lnTo>
                        <a:pt x="4" y="1"/>
                      </a:lnTo>
                      <a:lnTo>
                        <a:pt x="16" y="0"/>
                      </a:lnTo>
                    </a:path>
                  </a:pathLst>
                </a:custGeom>
                <a:solidFill>
                  <a:srgbClr val="969696"/>
                </a:solidFill>
                <a:ln w="12700" cap="rnd">
                  <a:solidFill>
                    <a:srgbClr val="000000"/>
                  </a:solidFill>
                  <a:round/>
                  <a:headEnd/>
                  <a:tailEnd/>
                </a:ln>
              </p:spPr>
              <p:txBody>
                <a:bodyPr/>
                <a:lstStyle/>
                <a:p>
                  <a:endParaRPr lang="zh-CN" altLang="en-US"/>
                </a:p>
              </p:txBody>
            </p:sp>
            <p:sp>
              <p:nvSpPr>
                <p:cNvPr id="71990" name="Freeform 3696"/>
                <p:cNvSpPr>
                  <a:spLocks/>
                </p:cNvSpPr>
                <p:nvPr/>
              </p:nvSpPr>
              <p:spPr bwMode="auto">
                <a:xfrm>
                  <a:off x="4070" y="1664"/>
                  <a:ext cx="25" cy="17"/>
                </a:xfrm>
                <a:custGeom>
                  <a:avLst/>
                  <a:gdLst>
                    <a:gd name="T0" fmla="*/ 13 w 25"/>
                    <a:gd name="T1" fmla="*/ 0 h 17"/>
                    <a:gd name="T2" fmla="*/ 0 w 25"/>
                    <a:gd name="T3" fmla="*/ 16 h 17"/>
                    <a:gd name="T4" fmla="*/ 7 w 25"/>
                    <a:gd name="T5" fmla="*/ 14 h 17"/>
                    <a:gd name="T6" fmla="*/ 24 w 25"/>
                    <a:gd name="T7" fmla="*/ 0 h 17"/>
                    <a:gd name="T8" fmla="*/ 13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3" y="0"/>
                      </a:moveTo>
                      <a:lnTo>
                        <a:pt x="0" y="16"/>
                      </a:lnTo>
                      <a:lnTo>
                        <a:pt x="7" y="14"/>
                      </a:lnTo>
                      <a:lnTo>
                        <a:pt x="24" y="0"/>
                      </a:lnTo>
                      <a:lnTo>
                        <a:pt x="13" y="0"/>
                      </a:lnTo>
                    </a:path>
                  </a:pathLst>
                </a:custGeom>
                <a:solidFill>
                  <a:srgbClr val="969696"/>
                </a:solidFill>
                <a:ln w="9525" cap="rnd">
                  <a:noFill/>
                  <a:round/>
                  <a:headEnd/>
                  <a:tailEnd/>
                </a:ln>
              </p:spPr>
              <p:txBody>
                <a:bodyPr/>
                <a:lstStyle/>
                <a:p>
                  <a:endParaRPr lang="zh-CN" altLang="en-US"/>
                </a:p>
              </p:txBody>
            </p:sp>
            <p:sp>
              <p:nvSpPr>
                <p:cNvPr id="71991" name="Freeform 3697"/>
                <p:cNvSpPr>
                  <a:spLocks/>
                </p:cNvSpPr>
                <p:nvPr/>
              </p:nvSpPr>
              <p:spPr bwMode="auto">
                <a:xfrm>
                  <a:off x="4070" y="1664"/>
                  <a:ext cx="31" cy="23"/>
                </a:xfrm>
                <a:custGeom>
                  <a:avLst/>
                  <a:gdLst>
                    <a:gd name="T0" fmla="*/ 16 w 31"/>
                    <a:gd name="T1" fmla="*/ 0 h 23"/>
                    <a:gd name="T2" fmla="*/ 0 w 31"/>
                    <a:gd name="T3" fmla="*/ 22 h 23"/>
                    <a:gd name="T4" fmla="*/ 9 w 31"/>
                    <a:gd name="T5" fmla="*/ 20 h 23"/>
                    <a:gd name="T6" fmla="*/ 30 w 31"/>
                    <a:gd name="T7" fmla="*/ 0 h 23"/>
                    <a:gd name="T8" fmla="*/ 16 w 31"/>
                    <a:gd name="T9" fmla="*/ 0 h 23"/>
                    <a:gd name="T10" fmla="*/ 0 60000 65536"/>
                    <a:gd name="T11" fmla="*/ 0 60000 65536"/>
                    <a:gd name="T12" fmla="*/ 0 60000 65536"/>
                    <a:gd name="T13" fmla="*/ 0 60000 65536"/>
                    <a:gd name="T14" fmla="*/ 0 60000 65536"/>
                    <a:gd name="T15" fmla="*/ 0 w 31"/>
                    <a:gd name="T16" fmla="*/ 0 h 23"/>
                    <a:gd name="T17" fmla="*/ 31 w 31"/>
                    <a:gd name="T18" fmla="*/ 23 h 23"/>
                  </a:gdLst>
                  <a:ahLst/>
                  <a:cxnLst>
                    <a:cxn ang="T10">
                      <a:pos x="T0" y="T1"/>
                    </a:cxn>
                    <a:cxn ang="T11">
                      <a:pos x="T2" y="T3"/>
                    </a:cxn>
                    <a:cxn ang="T12">
                      <a:pos x="T4" y="T5"/>
                    </a:cxn>
                    <a:cxn ang="T13">
                      <a:pos x="T6" y="T7"/>
                    </a:cxn>
                    <a:cxn ang="T14">
                      <a:pos x="T8" y="T9"/>
                    </a:cxn>
                  </a:cxnLst>
                  <a:rect l="T15" t="T16" r="T17" b="T18"/>
                  <a:pathLst>
                    <a:path w="31" h="23">
                      <a:moveTo>
                        <a:pt x="16" y="0"/>
                      </a:moveTo>
                      <a:lnTo>
                        <a:pt x="0" y="22"/>
                      </a:lnTo>
                      <a:lnTo>
                        <a:pt x="9" y="20"/>
                      </a:lnTo>
                      <a:lnTo>
                        <a:pt x="30" y="0"/>
                      </a:lnTo>
                      <a:lnTo>
                        <a:pt x="16" y="0"/>
                      </a:lnTo>
                    </a:path>
                  </a:pathLst>
                </a:custGeom>
                <a:solidFill>
                  <a:srgbClr val="969696"/>
                </a:solidFill>
                <a:ln w="12700" cap="rnd">
                  <a:solidFill>
                    <a:srgbClr val="000000"/>
                  </a:solidFill>
                  <a:round/>
                  <a:headEnd/>
                  <a:tailEnd/>
                </a:ln>
              </p:spPr>
              <p:txBody>
                <a:bodyPr/>
                <a:lstStyle/>
                <a:p>
                  <a:endParaRPr lang="zh-CN" altLang="en-US"/>
                </a:p>
              </p:txBody>
            </p:sp>
            <p:sp>
              <p:nvSpPr>
                <p:cNvPr id="71992" name="Freeform 3698"/>
                <p:cNvSpPr>
                  <a:spLocks/>
                </p:cNvSpPr>
                <p:nvPr/>
              </p:nvSpPr>
              <p:spPr bwMode="auto">
                <a:xfrm>
                  <a:off x="3980" y="1604"/>
                  <a:ext cx="127" cy="34"/>
                </a:xfrm>
                <a:custGeom>
                  <a:avLst/>
                  <a:gdLst>
                    <a:gd name="T0" fmla="*/ 0 w 127"/>
                    <a:gd name="T1" fmla="*/ 21 h 34"/>
                    <a:gd name="T2" fmla="*/ 1 w 127"/>
                    <a:gd name="T3" fmla="*/ 17 h 34"/>
                    <a:gd name="T4" fmla="*/ 4 w 127"/>
                    <a:gd name="T5" fmla="*/ 16 h 34"/>
                    <a:gd name="T6" fmla="*/ 8 w 127"/>
                    <a:gd name="T7" fmla="*/ 14 h 34"/>
                    <a:gd name="T8" fmla="*/ 12 w 127"/>
                    <a:gd name="T9" fmla="*/ 12 h 34"/>
                    <a:gd name="T10" fmla="*/ 20 w 127"/>
                    <a:gd name="T11" fmla="*/ 9 h 34"/>
                    <a:gd name="T12" fmla="*/ 25 w 127"/>
                    <a:gd name="T13" fmla="*/ 9 h 34"/>
                    <a:gd name="T14" fmla="*/ 31 w 127"/>
                    <a:gd name="T15" fmla="*/ 5 h 34"/>
                    <a:gd name="T16" fmla="*/ 41 w 127"/>
                    <a:gd name="T17" fmla="*/ 5 h 34"/>
                    <a:gd name="T18" fmla="*/ 49 w 127"/>
                    <a:gd name="T19" fmla="*/ 3 h 34"/>
                    <a:gd name="T20" fmla="*/ 55 w 127"/>
                    <a:gd name="T21" fmla="*/ 3 h 34"/>
                    <a:gd name="T22" fmla="*/ 65 w 127"/>
                    <a:gd name="T23" fmla="*/ 1 h 34"/>
                    <a:gd name="T24" fmla="*/ 73 w 127"/>
                    <a:gd name="T25" fmla="*/ 1 h 34"/>
                    <a:gd name="T26" fmla="*/ 92 w 127"/>
                    <a:gd name="T27" fmla="*/ 0 h 34"/>
                    <a:gd name="T28" fmla="*/ 98 w 127"/>
                    <a:gd name="T29" fmla="*/ 1 h 34"/>
                    <a:gd name="T30" fmla="*/ 106 w 127"/>
                    <a:gd name="T31" fmla="*/ 3 h 34"/>
                    <a:gd name="T32" fmla="*/ 114 w 127"/>
                    <a:gd name="T33" fmla="*/ 3 h 34"/>
                    <a:gd name="T34" fmla="*/ 118 w 127"/>
                    <a:gd name="T35" fmla="*/ 5 h 34"/>
                    <a:gd name="T36" fmla="*/ 122 w 127"/>
                    <a:gd name="T37" fmla="*/ 7 h 34"/>
                    <a:gd name="T38" fmla="*/ 126 w 127"/>
                    <a:gd name="T39" fmla="*/ 9 h 34"/>
                    <a:gd name="T40" fmla="*/ 126 w 127"/>
                    <a:gd name="T41" fmla="*/ 12 h 34"/>
                    <a:gd name="T42" fmla="*/ 120 w 127"/>
                    <a:gd name="T43" fmla="*/ 17 h 34"/>
                    <a:gd name="T44" fmla="*/ 116 w 127"/>
                    <a:gd name="T45" fmla="*/ 19 h 34"/>
                    <a:gd name="T46" fmla="*/ 110 w 127"/>
                    <a:gd name="T47" fmla="*/ 21 h 34"/>
                    <a:gd name="T48" fmla="*/ 101 w 127"/>
                    <a:gd name="T49" fmla="*/ 23 h 34"/>
                    <a:gd name="T50" fmla="*/ 96 w 127"/>
                    <a:gd name="T51" fmla="*/ 27 h 34"/>
                    <a:gd name="T52" fmla="*/ 88 w 127"/>
                    <a:gd name="T53" fmla="*/ 29 h 34"/>
                    <a:gd name="T54" fmla="*/ 80 w 127"/>
                    <a:gd name="T55" fmla="*/ 29 h 34"/>
                    <a:gd name="T56" fmla="*/ 73 w 127"/>
                    <a:gd name="T57" fmla="*/ 31 h 34"/>
                    <a:gd name="T58" fmla="*/ 65 w 127"/>
                    <a:gd name="T59" fmla="*/ 33 h 34"/>
                    <a:gd name="T60" fmla="*/ 55 w 127"/>
                    <a:gd name="T61" fmla="*/ 33 h 34"/>
                    <a:gd name="T62" fmla="*/ 49 w 127"/>
                    <a:gd name="T63" fmla="*/ 33 h 34"/>
                    <a:gd name="T64" fmla="*/ 29 w 127"/>
                    <a:gd name="T65" fmla="*/ 33 h 34"/>
                    <a:gd name="T66" fmla="*/ 22 w 127"/>
                    <a:gd name="T67" fmla="*/ 33 h 34"/>
                    <a:gd name="T68" fmla="*/ 16 w 127"/>
                    <a:gd name="T69" fmla="*/ 31 h 34"/>
                    <a:gd name="T70" fmla="*/ 10 w 127"/>
                    <a:gd name="T71" fmla="*/ 31 h 34"/>
                    <a:gd name="T72" fmla="*/ 6 w 127"/>
                    <a:gd name="T73" fmla="*/ 29 h 34"/>
                    <a:gd name="T74" fmla="*/ 3 w 127"/>
                    <a:gd name="T75" fmla="*/ 29 h 34"/>
                    <a:gd name="T76" fmla="*/ 1 w 127"/>
                    <a:gd name="T77" fmla="*/ 25 h 3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34"/>
                    <a:gd name="T119" fmla="*/ 127 w 127"/>
                    <a:gd name="T120" fmla="*/ 34 h 3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34">
                      <a:moveTo>
                        <a:pt x="0" y="23"/>
                      </a:moveTo>
                      <a:lnTo>
                        <a:pt x="0" y="21"/>
                      </a:lnTo>
                      <a:lnTo>
                        <a:pt x="1" y="19"/>
                      </a:lnTo>
                      <a:lnTo>
                        <a:pt x="1" y="17"/>
                      </a:lnTo>
                      <a:lnTo>
                        <a:pt x="3" y="17"/>
                      </a:lnTo>
                      <a:lnTo>
                        <a:pt x="4" y="16"/>
                      </a:lnTo>
                      <a:lnTo>
                        <a:pt x="6" y="14"/>
                      </a:lnTo>
                      <a:lnTo>
                        <a:pt x="8" y="14"/>
                      </a:lnTo>
                      <a:lnTo>
                        <a:pt x="10" y="12"/>
                      </a:lnTo>
                      <a:lnTo>
                        <a:pt x="12" y="12"/>
                      </a:lnTo>
                      <a:lnTo>
                        <a:pt x="16" y="11"/>
                      </a:lnTo>
                      <a:lnTo>
                        <a:pt x="20" y="9"/>
                      </a:lnTo>
                      <a:lnTo>
                        <a:pt x="22" y="9"/>
                      </a:lnTo>
                      <a:lnTo>
                        <a:pt x="25" y="9"/>
                      </a:lnTo>
                      <a:lnTo>
                        <a:pt x="29" y="7"/>
                      </a:lnTo>
                      <a:lnTo>
                        <a:pt x="31" y="5"/>
                      </a:lnTo>
                      <a:lnTo>
                        <a:pt x="35" y="5"/>
                      </a:lnTo>
                      <a:lnTo>
                        <a:pt x="41" y="5"/>
                      </a:lnTo>
                      <a:lnTo>
                        <a:pt x="45" y="3"/>
                      </a:lnTo>
                      <a:lnTo>
                        <a:pt x="49" y="3"/>
                      </a:lnTo>
                      <a:lnTo>
                        <a:pt x="52" y="3"/>
                      </a:lnTo>
                      <a:lnTo>
                        <a:pt x="55" y="3"/>
                      </a:lnTo>
                      <a:lnTo>
                        <a:pt x="59" y="1"/>
                      </a:lnTo>
                      <a:lnTo>
                        <a:pt x="65" y="1"/>
                      </a:lnTo>
                      <a:lnTo>
                        <a:pt x="67" y="1"/>
                      </a:lnTo>
                      <a:lnTo>
                        <a:pt x="73" y="1"/>
                      </a:lnTo>
                      <a:lnTo>
                        <a:pt x="76" y="0"/>
                      </a:lnTo>
                      <a:lnTo>
                        <a:pt x="92" y="0"/>
                      </a:lnTo>
                      <a:lnTo>
                        <a:pt x="96" y="1"/>
                      </a:lnTo>
                      <a:lnTo>
                        <a:pt x="98" y="1"/>
                      </a:lnTo>
                      <a:lnTo>
                        <a:pt x="105" y="1"/>
                      </a:lnTo>
                      <a:lnTo>
                        <a:pt x="106" y="3"/>
                      </a:lnTo>
                      <a:lnTo>
                        <a:pt x="110" y="3"/>
                      </a:lnTo>
                      <a:lnTo>
                        <a:pt x="114" y="3"/>
                      </a:lnTo>
                      <a:lnTo>
                        <a:pt x="116" y="3"/>
                      </a:lnTo>
                      <a:lnTo>
                        <a:pt x="118" y="5"/>
                      </a:lnTo>
                      <a:lnTo>
                        <a:pt x="120" y="7"/>
                      </a:lnTo>
                      <a:lnTo>
                        <a:pt x="122" y="7"/>
                      </a:lnTo>
                      <a:lnTo>
                        <a:pt x="124" y="9"/>
                      </a:lnTo>
                      <a:lnTo>
                        <a:pt x="126" y="9"/>
                      </a:lnTo>
                      <a:lnTo>
                        <a:pt x="126" y="11"/>
                      </a:lnTo>
                      <a:lnTo>
                        <a:pt x="126" y="12"/>
                      </a:lnTo>
                      <a:lnTo>
                        <a:pt x="126" y="14"/>
                      </a:lnTo>
                      <a:lnTo>
                        <a:pt x="120" y="17"/>
                      </a:lnTo>
                      <a:lnTo>
                        <a:pt x="118" y="17"/>
                      </a:lnTo>
                      <a:lnTo>
                        <a:pt x="116" y="19"/>
                      </a:lnTo>
                      <a:lnTo>
                        <a:pt x="114" y="21"/>
                      </a:lnTo>
                      <a:lnTo>
                        <a:pt x="110" y="21"/>
                      </a:lnTo>
                      <a:lnTo>
                        <a:pt x="106" y="23"/>
                      </a:lnTo>
                      <a:lnTo>
                        <a:pt x="101" y="23"/>
                      </a:lnTo>
                      <a:lnTo>
                        <a:pt x="98" y="25"/>
                      </a:lnTo>
                      <a:lnTo>
                        <a:pt x="96" y="27"/>
                      </a:lnTo>
                      <a:lnTo>
                        <a:pt x="92" y="29"/>
                      </a:lnTo>
                      <a:lnTo>
                        <a:pt x="88" y="29"/>
                      </a:lnTo>
                      <a:lnTo>
                        <a:pt x="84" y="29"/>
                      </a:lnTo>
                      <a:lnTo>
                        <a:pt x="80" y="29"/>
                      </a:lnTo>
                      <a:lnTo>
                        <a:pt x="76" y="31"/>
                      </a:lnTo>
                      <a:lnTo>
                        <a:pt x="73" y="31"/>
                      </a:lnTo>
                      <a:lnTo>
                        <a:pt x="69" y="31"/>
                      </a:lnTo>
                      <a:lnTo>
                        <a:pt x="65" y="33"/>
                      </a:lnTo>
                      <a:lnTo>
                        <a:pt x="59" y="33"/>
                      </a:lnTo>
                      <a:lnTo>
                        <a:pt x="55" y="33"/>
                      </a:lnTo>
                      <a:lnTo>
                        <a:pt x="52" y="33"/>
                      </a:lnTo>
                      <a:lnTo>
                        <a:pt x="49" y="33"/>
                      </a:lnTo>
                      <a:lnTo>
                        <a:pt x="31" y="33"/>
                      </a:lnTo>
                      <a:lnTo>
                        <a:pt x="29" y="33"/>
                      </a:lnTo>
                      <a:lnTo>
                        <a:pt x="25" y="33"/>
                      </a:lnTo>
                      <a:lnTo>
                        <a:pt x="22" y="33"/>
                      </a:lnTo>
                      <a:lnTo>
                        <a:pt x="20" y="33"/>
                      </a:lnTo>
                      <a:lnTo>
                        <a:pt x="16" y="31"/>
                      </a:lnTo>
                      <a:lnTo>
                        <a:pt x="12" y="31"/>
                      </a:lnTo>
                      <a:lnTo>
                        <a:pt x="10" y="31"/>
                      </a:lnTo>
                      <a:lnTo>
                        <a:pt x="8" y="29"/>
                      </a:lnTo>
                      <a:lnTo>
                        <a:pt x="6" y="29"/>
                      </a:lnTo>
                      <a:lnTo>
                        <a:pt x="4" y="29"/>
                      </a:lnTo>
                      <a:lnTo>
                        <a:pt x="3" y="29"/>
                      </a:lnTo>
                      <a:lnTo>
                        <a:pt x="1" y="27"/>
                      </a:lnTo>
                      <a:lnTo>
                        <a:pt x="1" y="25"/>
                      </a:lnTo>
                      <a:lnTo>
                        <a:pt x="0" y="23"/>
                      </a:lnTo>
                    </a:path>
                  </a:pathLst>
                </a:custGeom>
                <a:solidFill>
                  <a:srgbClr val="969696"/>
                </a:solidFill>
                <a:ln w="9525" cap="rnd">
                  <a:noFill/>
                  <a:round/>
                  <a:headEnd/>
                  <a:tailEnd/>
                </a:ln>
              </p:spPr>
              <p:txBody>
                <a:bodyPr/>
                <a:lstStyle/>
                <a:p>
                  <a:endParaRPr lang="zh-CN" altLang="en-US"/>
                </a:p>
              </p:txBody>
            </p:sp>
            <p:sp>
              <p:nvSpPr>
                <p:cNvPr id="71993" name="Freeform 3699"/>
                <p:cNvSpPr>
                  <a:spLocks/>
                </p:cNvSpPr>
                <p:nvPr/>
              </p:nvSpPr>
              <p:spPr bwMode="auto">
                <a:xfrm>
                  <a:off x="3980" y="1604"/>
                  <a:ext cx="133" cy="40"/>
                </a:xfrm>
                <a:custGeom>
                  <a:avLst/>
                  <a:gdLst>
                    <a:gd name="T0" fmla="*/ 0 w 133"/>
                    <a:gd name="T1" fmla="*/ 25 h 40"/>
                    <a:gd name="T2" fmla="*/ 1 w 133"/>
                    <a:gd name="T3" fmla="*/ 21 h 40"/>
                    <a:gd name="T4" fmla="*/ 3 w 133"/>
                    <a:gd name="T5" fmla="*/ 19 h 40"/>
                    <a:gd name="T6" fmla="*/ 6 w 133"/>
                    <a:gd name="T7" fmla="*/ 18 h 40"/>
                    <a:gd name="T8" fmla="*/ 10 w 133"/>
                    <a:gd name="T9" fmla="*/ 14 h 40"/>
                    <a:gd name="T10" fmla="*/ 18 w 133"/>
                    <a:gd name="T11" fmla="*/ 12 h 40"/>
                    <a:gd name="T12" fmla="*/ 24 w 133"/>
                    <a:gd name="T13" fmla="*/ 9 h 40"/>
                    <a:gd name="T14" fmla="*/ 31 w 133"/>
                    <a:gd name="T15" fmla="*/ 9 h 40"/>
                    <a:gd name="T16" fmla="*/ 37 w 133"/>
                    <a:gd name="T17" fmla="*/ 7 h 40"/>
                    <a:gd name="T18" fmla="*/ 47 w 133"/>
                    <a:gd name="T19" fmla="*/ 5 h 40"/>
                    <a:gd name="T20" fmla="*/ 54 w 133"/>
                    <a:gd name="T21" fmla="*/ 3 h 40"/>
                    <a:gd name="T22" fmla="*/ 63 w 133"/>
                    <a:gd name="T23" fmla="*/ 1 h 40"/>
                    <a:gd name="T24" fmla="*/ 71 w 133"/>
                    <a:gd name="T25" fmla="*/ 1 h 40"/>
                    <a:gd name="T26" fmla="*/ 80 w 133"/>
                    <a:gd name="T27" fmla="*/ 0 h 40"/>
                    <a:gd name="T28" fmla="*/ 100 w 133"/>
                    <a:gd name="T29" fmla="*/ 1 h 40"/>
                    <a:gd name="T30" fmla="*/ 108 w 133"/>
                    <a:gd name="T31" fmla="*/ 1 h 40"/>
                    <a:gd name="T32" fmla="*/ 114 w 133"/>
                    <a:gd name="T33" fmla="*/ 3 h 40"/>
                    <a:gd name="T34" fmla="*/ 122 w 133"/>
                    <a:gd name="T35" fmla="*/ 5 h 40"/>
                    <a:gd name="T36" fmla="*/ 126 w 133"/>
                    <a:gd name="T37" fmla="*/ 9 h 40"/>
                    <a:gd name="T38" fmla="*/ 130 w 133"/>
                    <a:gd name="T39" fmla="*/ 9 h 40"/>
                    <a:gd name="T40" fmla="*/ 132 w 133"/>
                    <a:gd name="T41" fmla="*/ 11 h 40"/>
                    <a:gd name="T42" fmla="*/ 132 w 133"/>
                    <a:gd name="T43" fmla="*/ 14 h 40"/>
                    <a:gd name="T44" fmla="*/ 126 w 133"/>
                    <a:gd name="T45" fmla="*/ 19 h 40"/>
                    <a:gd name="T46" fmla="*/ 124 w 133"/>
                    <a:gd name="T47" fmla="*/ 21 h 40"/>
                    <a:gd name="T48" fmla="*/ 118 w 133"/>
                    <a:gd name="T49" fmla="*/ 25 h 40"/>
                    <a:gd name="T50" fmla="*/ 112 w 133"/>
                    <a:gd name="T51" fmla="*/ 27 h 40"/>
                    <a:gd name="T52" fmla="*/ 106 w 133"/>
                    <a:gd name="T53" fmla="*/ 29 h 40"/>
                    <a:gd name="T54" fmla="*/ 100 w 133"/>
                    <a:gd name="T55" fmla="*/ 31 h 40"/>
                    <a:gd name="T56" fmla="*/ 92 w 133"/>
                    <a:gd name="T57" fmla="*/ 33 h 40"/>
                    <a:gd name="T58" fmla="*/ 84 w 133"/>
                    <a:gd name="T59" fmla="*/ 35 h 40"/>
                    <a:gd name="T60" fmla="*/ 75 w 133"/>
                    <a:gd name="T61" fmla="*/ 37 h 40"/>
                    <a:gd name="T62" fmla="*/ 67 w 133"/>
                    <a:gd name="T63" fmla="*/ 39 h 40"/>
                    <a:gd name="T64" fmla="*/ 57 w 133"/>
                    <a:gd name="T65" fmla="*/ 39 h 40"/>
                    <a:gd name="T66" fmla="*/ 51 w 133"/>
                    <a:gd name="T67" fmla="*/ 39 h 40"/>
                    <a:gd name="T68" fmla="*/ 31 w 133"/>
                    <a:gd name="T69" fmla="*/ 39 h 40"/>
                    <a:gd name="T70" fmla="*/ 24 w 133"/>
                    <a:gd name="T71" fmla="*/ 39 h 40"/>
                    <a:gd name="T72" fmla="*/ 18 w 133"/>
                    <a:gd name="T73" fmla="*/ 37 h 40"/>
                    <a:gd name="T74" fmla="*/ 10 w 133"/>
                    <a:gd name="T75" fmla="*/ 37 h 40"/>
                    <a:gd name="T76" fmla="*/ 6 w 133"/>
                    <a:gd name="T77" fmla="*/ 33 h 40"/>
                    <a:gd name="T78" fmla="*/ 3 w 133"/>
                    <a:gd name="T79" fmla="*/ 33 h 40"/>
                    <a:gd name="T80" fmla="*/ 1 w 133"/>
                    <a:gd name="T81" fmla="*/ 29 h 40"/>
                    <a:gd name="T82" fmla="*/ 0 w 133"/>
                    <a:gd name="T83" fmla="*/ 27 h 4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3"/>
                    <a:gd name="T127" fmla="*/ 0 h 40"/>
                    <a:gd name="T128" fmla="*/ 133 w 133"/>
                    <a:gd name="T129" fmla="*/ 40 h 4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3" h="40">
                      <a:moveTo>
                        <a:pt x="0" y="27"/>
                      </a:moveTo>
                      <a:lnTo>
                        <a:pt x="0" y="25"/>
                      </a:lnTo>
                      <a:lnTo>
                        <a:pt x="1" y="23"/>
                      </a:lnTo>
                      <a:lnTo>
                        <a:pt x="1" y="21"/>
                      </a:lnTo>
                      <a:lnTo>
                        <a:pt x="1" y="19"/>
                      </a:lnTo>
                      <a:lnTo>
                        <a:pt x="3" y="19"/>
                      </a:lnTo>
                      <a:lnTo>
                        <a:pt x="4" y="19"/>
                      </a:lnTo>
                      <a:lnTo>
                        <a:pt x="6" y="18"/>
                      </a:lnTo>
                      <a:lnTo>
                        <a:pt x="8" y="16"/>
                      </a:lnTo>
                      <a:lnTo>
                        <a:pt x="10" y="14"/>
                      </a:lnTo>
                      <a:lnTo>
                        <a:pt x="14" y="14"/>
                      </a:lnTo>
                      <a:lnTo>
                        <a:pt x="18" y="12"/>
                      </a:lnTo>
                      <a:lnTo>
                        <a:pt x="20" y="11"/>
                      </a:lnTo>
                      <a:lnTo>
                        <a:pt x="24" y="9"/>
                      </a:lnTo>
                      <a:lnTo>
                        <a:pt x="26" y="9"/>
                      </a:lnTo>
                      <a:lnTo>
                        <a:pt x="31" y="9"/>
                      </a:lnTo>
                      <a:lnTo>
                        <a:pt x="33" y="7"/>
                      </a:lnTo>
                      <a:lnTo>
                        <a:pt x="37" y="7"/>
                      </a:lnTo>
                      <a:lnTo>
                        <a:pt x="43" y="7"/>
                      </a:lnTo>
                      <a:lnTo>
                        <a:pt x="47" y="5"/>
                      </a:lnTo>
                      <a:lnTo>
                        <a:pt x="51" y="5"/>
                      </a:lnTo>
                      <a:lnTo>
                        <a:pt x="54" y="3"/>
                      </a:lnTo>
                      <a:lnTo>
                        <a:pt x="57" y="3"/>
                      </a:lnTo>
                      <a:lnTo>
                        <a:pt x="63" y="1"/>
                      </a:lnTo>
                      <a:lnTo>
                        <a:pt x="67" y="1"/>
                      </a:lnTo>
                      <a:lnTo>
                        <a:pt x="71" y="1"/>
                      </a:lnTo>
                      <a:lnTo>
                        <a:pt x="75" y="1"/>
                      </a:lnTo>
                      <a:lnTo>
                        <a:pt x="80" y="0"/>
                      </a:lnTo>
                      <a:lnTo>
                        <a:pt x="96" y="0"/>
                      </a:lnTo>
                      <a:lnTo>
                        <a:pt x="100" y="1"/>
                      </a:lnTo>
                      <a:lnTo>
                        <a:pt x="104" y="1"/>
                      </a:lnTo>
                      <a:lnTo>
                        <a:pt x="108" y="1"/>
                      </a:lnTo>
                      <a:lnTo>
                        <a:pt x="112" y="3"/>
                      </a:lnTo>
                      <a:lnTo>
                        <a:pt x="114" y="3"/>
                      </a:lnTo>
                      <a:lnTo>
                        <a:pt x="118" y="5"/>
                      </a:lnTo>
                      <a:lnTo>
                        <a:pt x="122" y="5"/>
                      </a:lnTo>
                      <a:lnTo>
                        <a:pt x="124" y="7"/>
                      </a:lnTo>
                      <a:lnTo>
                        <a:pt x="126" y="9"/>
                      </a:lnTo>
                      <a:lnTo>
                        <a:pt x="128" y="9"/>
                      </a:lnTo>
                      <a:lnTo>
                        <a:pt x="130" y="9"/>
                      </a:lnTo>
                      <a:lnTo>
                        <a:pt x="130" y="11"/>
                      </a:lnTo>
                      <a:lnTo>
                        <a:pt x="132" y="11"/>
                      </a:lnTo>
                      <a:lnTo>
                        <a:pt x="132" y="12"/>
                      </a:lnTo>
                      <a:lnTo>
                        <a:pt x="132" y="14"/>
                      </a:lnTo>
                      <a:lnTo>
                        <a:pt x="132" y="16"/>
                      </a:lnTo>
                      <a:lnTo>
                        <a:pt x="126" y="19"/>
                      </a:lnTo>
                      <a:lnTo>
                        <a:pt x="124" y="19"/>
                      </a:lnTo>
                      <a:lnTo>
                        <a:pt x="124" y="21"/>
                      </a:lnTo>
                      <a:lnTo>
                        <a:pt x="122" y="23"/>
                      </a:lnTo>
                      <a:lnTo>
                        <a:pt x="118" y="25"/>
                      </a:lnTo>
                      <a:lnTo>
                        <a:pt x="114" y="25"/>
                      </a:lnTo>
                      <a:lnTo>
                        <a:pt x="112" y="27"/>
                      </a:lnTo>
                      <a:lnTo>
                        <a:pt x="110" y="29"/>
                      </a:lnTo>
                      <a:lnTo>
                        <a:pt x="106" y="29"/>
                      </a:lnTo>
                      <a:lnTo>
                        <a:pt x="104" y="29"/>
                      </a:lnTo>
                      <a:lnTo>
                        <a:pt x="100" y="31"/>
                      </a:lnTo>
                      <a:lnTo>
                        <a:pt x="96" y="33"/>
                      </a:lnTo>
                      <a:lnTo>
                        <a:pt x="92" y="33"/>
                      </a:lnTo>
                      <a:lnTo>
                        <a:pt x="88" y="33"/>
                      </a:lnTo>
                      <a:lnTo>
                        <a:pt x="84" y="35"/>
                      </a:lnTo>
                      <a:lnTo>
                        <a:pt x="80" y="37"/>
                      </a:lnTo>
                      <a:lnTo>
                        <a:pt x="75" y="37"/>
                      </a:lnTo>
                      <a:lnTo>
                        <a:pt x="73" y="37"/>
                      </a:lnTo>
                      <a:lnTo>
                        <a:pt x="67" y="39"/>
                      </a:lnTo>
                      <a:lnTo>
                        <a:pt x="63" y="39"/>
                      </a:lnTo>
                      <a:lnTo>
                        <a:pt x="57" y="39"/>
                      </a:lnTo>
                      <a:lnTo>
                        <a:pt x="54" y="39"/>
                      </a:lnTo>
                      <a:lnTo>
                        <a:pt x="51" y="39"/>
                      </a:lnTo>
                      <a:lnTo>
                        <a:pt x="33" y="39"/>
                      </a:lnTo>
                      <a:lnTo>
                        <a:pt x="31" y="39"/>
                      </a:lnTo>
                      <a:lnTo>
                        <a:pt x="26" y="39"/>
                      </a:lnTo>
                      <a:lnTo>
                        <a:pt x="24" y="39"/>
                      </a:lnTo>
                      <a:lnTo>
                        <a:pt x="20" y="39"/>
                      </a:lnTo>
                      <a:lnTo>
                        <a:pt x="18" y="37"/>
                      </a:lnTo>
                      <a:lnTo>
                        <a:pt x="14" y="37"/>
                      </a:lnTo>
                      <a:lnTo>
                        <a:pt x="10" y="37"/>
                      </a:lnTo>
                      <a:lnTo>
                        <a:pt x="8" y="35"/>
                      </a:lnTo>
                      <a:lnTo>
                        <a:pt x="6" y="33"/>
                      </a:lnTo>
                      <a:lnTo>
                        <a:pt x="4" y="33"/>
                      </a:lnTo>
                      <a:lnTo>
                        <a:pt x="3" y="33"/>
                      </a:lnTo>
                      <a:lnTo>
                        <a:pt x="1" y="31"/>
                      </a:lnTo>
                      <a:lnTo>
                        <a:pt x="1" y="29"/>
                      </a:lnTo>
                      <a:lnTo>
                        <a:pt x="0" y="29"/>
                      </a:lnTo>
                      <a:lnTo>
                        <a:pt x="0" y="27"/>
                      </a:lnTo>
                    </a:path>
                  </a:pathLst>
                </a:custGeom>
                <a:solidFill>
                  <a:srgbClr val="969696"/>
                </a:solidFill>
                <a:ln w="12700" cap="rnd">
                  <a:solidFill>
                    <a:srgbClr val="000000"/>
                  </a:solidFill>
                  <a:round/>
                  <a:headEnd/>
                  <a:tailEnd/>
                </a:ln>
              </p:spPr>
              <p:txBody>
                <a:bodyPr/>
                <a:lstStyle/>
                <a:p>
                  <a:endParaRPr lang="zh-CN" altLang="en-US"/>
                </a:p>
              </p:txBody>
            </p:sp>
            <p:sp>
              <p:nvSpPr>
                <p:cNvPr id="71994" name="Freeform 3700"/>
                <p:cNvSpPr>
                  <a:spLocks/>
                </p:cNvSpPr>
                <p:nvPr/>
              </p:nvSpPr>
              <p:spPr bwMode="auto">
                <a:xfrm>
                  <a:off x="3976" y="1613"/>
                  <a:ext cx="133" cy="31"/>
                </a:xfrm>
                <a:custGeom>
                  <a:avLst/>
                  <a:gdLst>
                    <a:gd name="T0" fmla="*/ 3 w 133"/>
                    <a:gd name="T1" fmla="*/ 12 h 31"/>
                    <a:gd name="T2" fmla="*/ 3 w 133"/>
                    <a:gd name="T3" fmla="*/ 16 h 31"/>
                    <a:gd name="T4" fmla="*/ 5 w 133"/>
                    <a:gd name="T5" fmla="*/ 18 h 31"/>
                    <a:gd name="T6" fmla="*/ 8 w 133"/>
                    <a:gd name="T7" fmla="*/ 20 h 31"/>
                    <a:gd name="T8" fmla="*/ 12 w 133"/>
                    <a:gd name="T9" fmla="*/ 22 h 31"/>
                    <a:gd name="T10" fmla="*/ 16 w 133"/>
                    <a:gd name="T11" fmla="*/ 22 h 31"/>
                    <a:gd name="T12" fmla="*/ 24 w 133"/>
                    <a:gd name="T13" fmla="*/ 24 h 31"/>
                    <a:gd name="T14" fmla="*/ 29 w 133"/>
                    <a:gd name="T15" fmla="*/ 24 h 31"/>
                    <a:gd name="T16" fmla="*/ 35 w 133"/>
                    <a:gd name="T17" fmla="*/ 24 h 31"/>
                    <a:gd name="T18" fmla="*/ 54 w 133"/>
                    <a:gd name="T19" fmla="*/ 24 h 31"/>
                    <a:gd name="T20" fmla="*/ 63 w 133"/>
                    <a:gd name="T21" fmla="*/ 24 h 31"/>
                    <a:gd name="T22" fmla="*/ 73 w 133"/>
                    <a:gd name="T23" fmla="*/ 22 h 31"/>
                    <a:gd name="T24" fmla="*/ 80 w 133"/>
                    <a:gd name="T25" fmla="*/ 22 h 31"/>
                    <a:gd name="T26" fmla="*/ 88 w 133"/>
                    <a:gd name="T27" fmla="*/ 20 h 31"/>
                    <a:gd name="T28" fmla="*/ 96 w 133"/>
                    <a:gd name="T29" fmla="*/ 20 h 31"/>
                    <a:gd name="T30" fmla="*/ 102 w 133"/>
                    <a:gd name="T31" fmla="*/ 16 h 31"/>
                    <a:gd name="T32" fmla="*/ 110 w 133"/>
                    <a:gd name="T33" fmla="*/ 16 h 31"/>
                    <a:gd name="T34" fmla="*/ 114 w 133"/>
                    <a:gd name="T35" fmla="*/ 12 h 31"/>
                    <a:gd name="T36" fmla="*/ 120 w 133"/>
                    <a:gd name="T37" fmla="*/ 12 h 31"/>
                    <a:gd name="T38" fmla="*/ 122 w 133"/>
                    <a:gd name="T39" fmla="*/ 8 h 31"/>
                    <a:gd name="T40" fmla="*/ 130 w 133"/>
                    <a:gd name="T41" fmla="*/ 4 h 31"/>
                    <a:gd name="T42" fmla="*/ 130 w 133"/>
                    <a:gd name="T43" fmla="*/ 1 h 31"/>
                    <a:gd name="T44" fmla="*/ 128 w 133"/>
                    <a:gd name="T45" fmla="*/ 0 h 31"/>
                    <a:gd name="T46" fmla="*/ 130 w 133"/>
                    <a:gd name="T47" fmla="*/ 0 h 31"/>
                    <a:gd name="T48" fmla="*/ 132 w 133"/>
                    <a:gd name="T49" fmla="*/ 2 h 31"/>
                    <a:gd name="T50" fmla="*/ 132 w 133"/>
                    <a:gd name="T51" fmla="*/ 6 h 31"/>
                    <a:gd name="T52" fmla="*/ 130 w 133"/>
                    <a:gd name="T53" fmla="*/ 10 h 31"/>
                    <a:gd name="T54" fmla="*/ 122 w 133"/>
                    <a:gd name="T55" fmla="*/ 14 h 31"/>
                    <a:gd name="T56" fmla="*/ 112 w 133"/>
                    <a:gd name="T57" fmla="*/ 18 h 31"/>
                    <a:gd name="T58" fmla="*/ 102 w 133"/>
                    <a:gd name="T59" fmla="*/ 22 h 31"/>
                    <a:gd name="T60" fmla="*/ 90 w 133"/>
                    <a:gd name="T61" fmla="*/ 26 h 31"/>
                    <a:gd name="T62" fmla="*/ 77 w 133"/>
                    <a:gd name="T63" fmla="*/ 28 h 31"/>
                    <a:gd name="T64" fmla="*/ 61 w 133"/>
                    <a:gd name="T65" fmla="*/ 30 h 31"/>
                    <a:gd name="T66" fmla="*/ 45 w 133"/>
                    <a:gd name="T67" fmla="*/ 30 h 31"/>
                    <a:gd name="T68" fmla="*/ 33 w 133"/>
                    <a:gd name="T69" fmla="*/ 30 h 31"/>
                    <a:gd name="T70" fmla="*/ 22 w 133"/>
                    <a:gd name="T71" fmla="*/ 28 h 31"/>
                    <a:gd name="T72" fmla="*/ 10 w 133"/>
                    <a:gd name="T73" fmla="*/ 26 h 31"/>
                    <a:gd name="T74" fmla="*/ 3 w 133"/>
                    <a:gd name="T75" fmla="*/ 22 h 31"/>
                    <a:gd name="T76" fmla="*/ 0 w 133"/>
                    <a:gd name="T77" fmla="*/ 18 h 31"/>
                    <a:gd name="T78" fmla="*/ 0 w 133"/>
                    <a:gd name="T79" fmla="*/ 14 h 31"/>
                    <a:gd name="T80" fmla="*/ 3 w 133"/>
                    <a:gd name="T81" fmla="*/ 12 h 31"/>
                    <a:gd name="T82" fmla="*/ 5 w 133"/>
                    <a:gd name="T83" fmla="*/ 12 h 3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3"/>
                    <a:gd name="T127" fmla="*/ 0 h 31"/>
                    <a:gd name="T128" fmla="*/ 133 w 133"/>
                    <a:gd name="T129" fmla="*/ 31 h 3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3" h="31">
                      <a:moveTo>
                        <a:pt x="5" y="12"/>
                      </a:moveTo>
                      <a:lnTo>
                        <a:pt x="3" y="12"/>
                      </a:lnTo>
                      <a:lnTo>
                        <a:pt x="3" y="14"/>
                      </a:lnTo>
                      <a:lnTo>
                        <a:pt x="3" y="16"/>
                      </a:lnTo>
                      <a:lnTo>
                        <a:pt x="5" y="16"/>
                      </a:lnTo>
                      <a:lnTo>
                        <a:pt x="5" y="18"/>
                      </a:lnTo>
                      <a:lnTo>
                        <a:pt x="7" y="20"/>
                      </a:lnTo>
                      <a:lnTo>
                        <a:pt x="8" y="20"/>
                      </a:lnTo>
                      <a:lnTo>
                        <a:pt x="10" y="20"/>
                      </a:lnTo>
                      <a:lnTo>
                        <a:pt x="12" y="22"/>
                      </a:lnTo>
                      <a:lnTo>
                        <a:pt x="14" y="22"/>
                      </a:lnTo>
                      <a:lnTo>
                        <a:pt x="16" y="22"/>
                      </a:lnTo>
                      <a:lnTo>
                        <a:pt x="20" y="22"/>
                      </a:lnTo>
                      <a:lnTo>
                        <a:pt x="24" y="24"/>
                      </a:lnTo>
                      <a:lnTo>
                        <a:pt x="26" y="24"/>
                      </a:lnTo>
                      <a:lnTo>
                        <a:pt x="29" y="24"/>
                      </a:lnTo>
                      <a:lnTo>
                        <a:pt x="33" y="24"/>
                      </a:lnTo>
                      <a:lnTo>
                        <a:pt x="35" y="24"/>
                      </a:lnTo>
                      <a:lnTo>
                        <a:pt x="52" y="24"/>
                      </a:lnTo>
                      <a:lnTo>
                        <a:pt x="54" y="24"/>
                      </a:lnTo>
                      <a:lnTo>
                        <a:pt x="59" y="24"/>
                      </a:lnTo>
                      <a:lnTo>
                        <a:pt x="63" y="24"/>
                      </a:lnTo>
                      <a:lnTo>
                        <a:pt x="69" y="24"/>
                      </a:lnTo>
                      <a:lnTo>
                        <a:pt x="73" y="22"/>
                      </a:lnTo>
                      <a:lnTo>
                        <a:pt x="77" y="22"/>
                      </a:lnTo>
                      <a:lnTo>
                        <a:pt x="80" y="22"/>
                      </a:lnTo>
                      <a:lnTo>
                        <a:pt x="84" y="22"/>
                      </a:lnTo>
                      <a:lnTo>
                        <a:pt x="88" y="20"/>
                      </a:lnTo>
                      <a:lnTo>
                        <a:pt x="92" y="20"/>
                      </a:lnTo>
                      <a:lnTo>
                        <a:pt x="96" y="20"/>
                      </a:lnTo>
                      <a:lnTo>
                        <a:pt x="100" y="18"/>
                      </a:lnTo>
                      <a:lnTo>
                        <a:pt x="102" y="16"/>
                      </a:lnTo>
                      <a:lnTo>
                        <a:pt x="105" y="16"/>
                      </a:lnTo>
                      <a:lnTo>
                        <a:pt x="110" y="16"/>
                      </a:lnTo>
                      <a:lnTo>
                        <a:pt x="110" y="14"/>
                      </a:lnTo>
                      <a:lnTo>
                        <a:pt x="114" y="12"/>
                      </a:lnTo>
                      <a:lnTo>
                        <a:pt x="118" y="12"/>
                      </a:lnTo>
                      <a:lnTo>
                        <a:pt x="120" y="12"/>
                      </a:lnTo>
                      <a:lnTo>
                        <a:pt x="122" y="10"/>
                      </a:lnTo>
                      <a:lnTo>
                        <a:pt x="122" y="8"/>
                      </a:lnTo>
                      <a:lnTo>
                        <a:pt x="124" y="8"/>
                      </a:lnTo>
                      <a:lnTo>
                        <a:pt x="130" y="4"/>
                      </a:lnTo>
                      <a:lnTo>
                        <a:pt x="130" y="2"/>
                      </a:lnTo>
                      <a:lnTo>
                        <a:pt x="130" y="1"/>
                      </a:lnTo>
                      <a:lnTo>
                        <a:pt x="128" y="1"/>
                      </a:lnTo>
                      <a:lnTo>
                        <a:pt x="128" y="0"/>
                      </a:lnTo>
                      <a:lnTo>
                        <a:pt x="126" y="0"/>
                      </a:lnTo>
                      <a:lnTo>
                        <a:pt x="130" y="0"/>
                      </a:lnTo>
                      <a:lnTo>
                        <a:pt x="130" y="1"/>
                      </a:lnTo>
                      <a:lnTo>
                        <a:pt x="132" y="2"/>
                      </a:lnTo>
                      <a:lnTo>
                        <a:pt x="132" y="4"/>
                      </a:lnTo>
                      <a:lnTo>
                        <a:pt x="132" y="6"/>
                      </a:lnTo>
                      <a:lnTo>
                        <a:pt x="132" y="8"/>
                      </a:lnTo>
                      <a:lnTo>
                        <a:pt x="130" y="10"/>
                      </a:lnTo>
                      <a:lnTo>
                        <a:pt x="128" y="12"/>
                      </a:lnTo>
                      <a:lnTo>
                        <a:pt x="122" y="14"/>
                      </a:lnTo>
                      <a:lnTo>
                        <a:pt x="118" y="16"/>
                      </a:lnTo>
                      <a:lnTo>
                        <a:pt x="112" y="18"/>
                      </a:lnTo>
                      <a:lnTo>
                        <a:pt x="107" y="22"/>
                      </a:lnTo>
                      <a:lnTo>
                        <a:pt x="102" y="22"/>
                      </a:lnTo>
                      <a:lnTo>
                        <a:pt x="98" y="24"/>
                      </a:lnTo>
                      <a:lnTo>
                        <a:pt x="90" y="26"/>
                      </a:lnTo>
                      <a:lnTo>
                        <a:pt x="82" y="28"/>
                      </a:lnTo>
                      <a:lnTo>
                        <a:pt x="77" y="28"/>
                      </a:lnTo>
                      <a:lnTo>
                        <a:pt x="69" y="28"/>
                      </a:lnTo>
                      <a:lnTo>
                        <a:pt x="61" y="30"/>
                      </a:lnTo>
                      <a:lnTo>
                        <a:pt x="52" y="30"/>
                      </a:lnTo>
                      <a:lnTo>
                        <a:pt x="45" y="30"/>
                      </a:lnTo>
                      <a:lnTo>
                        <a:pt x="37" y="30"/>
                      </a:lnTo>
                      <a:lnTo>
                        <a:pt x="33" y="30"/>
                      </a:lnTo>
                      <a:lnTo>
                        <a:pt x="27" y="30"/>
                      </a:lnTo>
                      <a:lnTo>
                        <a:pt x="22" y="28"/>
                      </a:lnTo>
                      <a:lnTo>
                        <a:pt x="16" y="28"/>
                      </a:lnTo>
                      <a:lnTo>
                        <a:pt x="10" y="26"/>
                      </a:lnTo>
                      <a:lnTo>
                        <a:pt x="5" y="22"/>
                      </a:lnTo>
                      <a:lnTo>
                        <a:pt x="3" y="22"/>
                      </a:lnTo>
                      <a:lnTo>
                        <a:pt x="0" y="20"/>
                      </a:lnTo>
                      <a:lnTo>
                        <a:pt x="0" y="18"/>
                      </a:lnTo>
                      <a:lnTo>
                        <a:pt x="0" y="16"/>
                      </a:lnTo>
                      <a:lnTo>
                        <a:pt x="0" y="14"/>
                      </a:lnTo>
                      <a:lnTo>
                        <a:pt x="1" y="12"/>
                      </a:lnTo>
                      <a:lnTo>
                        <a:pt x="3" y="12"/>
                      </a:lnTo>
                      <a:lnTo>
                        <a:pt x="5" y="10"/>
                      </a:lnTo>
                      <a:lnTo>
                        <a:pt x="5" y="12"/>
                      </a:lnTo>
                    </a:path>
                  </a:pathLst>
                </a:custGeom>
                <a:solidFill>
                  <a:srgbClr val="969696"/>
                </a:solidFill>
                <a:ln w="9525" cap="rnd">
                  <a:noFill/>
                  <a:round/>
                  <a:headEnd/>
                  <a:tailEnd/>
                </a:ln>
              </p:spPr>
              <p:txBody>
                <a:bodyPr/>
                <a:lstStyle/>
                <a:p>
                  <a:endParaRPr lang="zh-CN" altLang="en-US"/>
                </a:p>
              </p:txBody>
            </p:sp>
            <p:sp>
              <p:nvSpPr>
                <p:cNvPr id="71995" name="Freeform 3701"/>
                <p:cNvSpPr>
                  <a:spLocks/>
                </p:cNvSpPr>
                <p:nvPr/>
              </p:nvSpPr>
              <p:spPr bwMode="auto">
                <a:xfrm>
                  <a:off x="3976" y="1613"/>
                  <a:ext cx="139" cy="37"/>
                </a:xfrm>
                <a:custGeom>
                  <a:avLst/>
                  <a:gdLst>
                    <a:gd name="T0" fmla="*/ 3 w 139"/>
                    <a:gd name="T1" fmla="*/ 16 h 37"/>
                    <a:gd name="T2" fmla="*/ 3 w 139"/>
                    <a:gd name="T3" fmla="*/ 20 h 37"/>
                    <a:gd name="T4" fmla="*/ 5 w 139"/>
                    <a:gd name="T5" fmla="*/ 22 h 37"/>
                    <a:gd name="T6" fmla="*/ 8 w 139"/>
                    <a:gd name="T7" fmla="*/ 24 h 37"/>
                    <a:gd name="T8" fmla="*/ 12 w 139"/>
                    <a:gd name="T9" fmla="*/ 26 h 37"/>
                    <a:gd name="T10" fmla="*/ 18 w 139"/>
                    <a:gd name="T11" fmla="*/ 28 h 37"/>
                    <a:gd name="T12" fmla="*/ 24 w 139"/>
                    <a:gd name="T13" fmla="*/ 30 h 37"/>
                    <a:gd name="T14" fmla="*/ 29 w 139"/>
                    <a:gd name="T15" fmla="*/ 30 h 37"/>
                    <a:gd name="T16" fmla="*/ 37 w 139"/>
                    <a:gd name="T17" fmla="*/ 30 h 37"/>
                    <a:gd name="T18" fmla="*/ 58 w 139"/>
                    <a:gd name="T19" fmla="*/ 30 h 37"/>
                    <a:gd name="T20" fmla="*/ 67 w 139"/>
                    <a:gd name="T21" fmla="*/ 30 h 37"/>
                    <a:gd name="T22" fmla="*/ 77 w 139"/>
                    <a:gd name="T23" fmla="*/ 28 h 37"/>
                    <a:gd name="T24" fmla="*/ 84 w 139"/>
                    <a:gd name="T25" fmla="*/ 28 h 37"/>
                    <a:gd name="T26" fmla="*/ 92 w 139"/>
                    <a:gd name="T27" fmla="*/ 24 h 37"/>
                    <a:gd name="T28" fmla="*/ 100 w 139"/>
                    <a:gd name="T29" fmla="*/ 24 h 37"/>
                    <a:gd name="T30" fmla="*/ 108 w 139"/>
                    <a:gd name="T31" fmla="*/ 20 h 37"/>
                    <a:gd name="T32" fmla="*/ 114 w 139"/>
                    <a:gd name="T33" fmla="*/ 20 h 37"/>
                    <a:gd name="T34" fmla="*/ 118 w 139"/>
                    <a:gd name="T35" fmla="*/ 16 h 37"/>
                    <a:gd name="T36" fmla="*/ 126 w 139"/>
                    <a:gd name="T37" fmla="*/ 14 h 37"/>
                    <a:gd name="T38" fmla="*/ 128 w 139"/>
                    <a:gd name="T39" fmla="*/ 10 h 37"/>
                    <a:gd name="T40" fmla="*/ 136 w 139"/>
                    <a:gd name="T41" fmla="*/ 6 h 37"/>
                    <a:gd name="T42" fmla="*/ 136 w 139"/>
                    <a:gd name="T43" fmla="*/ 2 h 37"/>
                    <a:gd name="T44" fmla="*/ 134 w 139"/>
                    <a:gd name="T45" fmla="*/ 1 h 37"/>
                    <a:gd name="T46" fmla="*/ 132 w 139"/>
                    <a:gd name="T47" fmla="*/ 0 h 37"/>
                    <a:gd name="T48" fmla="*/ 136 w 139"/>
                    <a:gd name="T49" fmla="*/ 1 h 37"/>
                    <a:gd name="T50" fmla="*/ 138 w 139"/>
                    <a:gd name="T51" fmla="*/ 6 h 37"/>
                    <a:gd name="T52" fmla="*/ 138 w 139"/>
                    <a:gd name="T53" fmla="*/ 10 h 37"/>
                    <a:gd name="T54" fmla="*/ 134 w 139"/>
                    <a:gd name="T55" fmla="*/ 14 h 37"/>
                    <a:gd name="T56" fmla="*/ 122 w 139"/>
                    <a:gd name="T57" fmla="*/ 20 h 37"/>
                    <a:gd name="T58" fmla="*/ 110 w 139"/>
                    <a:gd name="T59" fmla="*/ 26 h 37"/>
                    <a:gd name="T60" fmla="*/ 102 w 139"/>
                    <a:gd name="T61" fmla="*/ 30 h 37"/>
                    <a:gd name="T62" fmla="*/ 86 w 139"/>
                    <a:gd name="T63" fmla="*/ 32 h 37"/>
                    <a:gd name="T64" fmla="*/ 71 w 139"/>
                    <a:gd name="T65" fmla="*/ 34 h 37"/>
                    <a:gd name="T66" fmla="*/ 55 w 139"/>
                    <a:gd name="T67" fmla="*/ 36 h 37"/>
                    <a:gd name="T68" fmla="*/ 39 w 139"/>
                    <a:gd name="T69" fmla="*/ 36 h 37"/>
                    <a:gd name="T70" fmla="*/ 29 w 139"/>
                    <a:gd name="T71" fmla="*/ 36 h 37"/>
                    <a:gd name="T72" fmla="*/ 16 w 139"/>
                    <a:gd name="T73" fmla="*/ 32 h 37"/>
                    <a:gd name="T74" fmla="*/ 5 w 139"/>
                    <a:gd name="T75" fmla="*/ 28 h 37"/>
                    <a:gd name="T76" fmla="*/ 0 w 139"/>
                    <a:gd name="T77" fmla="*/ 24 h 37"/>
                    <a:gd name="T78" fmla="*/ 0 w 139"/>
                    <a:gd name="T79" fmla="*/ 20 h 37"/>
                    <a:gd name="T80" fmla="*/ 1 w 139"/>
                    <a:gd name="T81" fmla="*/ 16 h 37"/>
                    <a:gd name="T82" fmla="*/ 5 w 139"/>
                    <a:gd name="T83" fmla="*/ 12 h 3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9"/>
                    <a:gd name="T127" fmla="*/ 0 h 37"/>
                    <a:gd name="T128" fmla="*/ 139 w 139"/>
                    <a:gd name="T129" fmla="*/ 37 h 3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9" h="37">
                      <a:moveTo>
                        <a:pt x="5" y="14"/>
                      </a:moveTo>
                      <a:lnTo>
                        <a:pt x="3" y="16"/>
                      </a:lnTo>
                      <a:lnTo>
                        <a:pt x="3" y="18"/>
                      </a:lnTo>
                      <a:lnTo>
                        <a:pt x="3" y="20"/>
                      </a:lnTo>
                      <a:lnTo>
                        <a:pt x="5" y="20"/>
                      </a:lnTo>
                      <a:lnTo>
                        <a:pt x="5" y="22"/>
                      </a:lnTo>
                      <a:lnTo>
                        <a:pt x="7" y="24"/>
                      </a:lnTo>
                      <a:lnTo>
                        <a:pt x="8" y="24"/>
                      </a:lnTo>
                      <a:lnTo>
                        <a:pt x="10" y="24"/>
                      </a:lnTo>
                      <a:lnTo>
                        <a:pt x="12" y="26"/>
                      </a:lnTo>
                      <a:lnTo>
                        <a:pt x="14" y="28"/>
                      </a:lnTo>
                      <a:lnTo>
                        <a:pt x="18" y="28"/>
                      </a:lnTo>
                      <a:lnTo>
                        <a:pt x="22" y="28"/>
                      </a:lnTo>
                      <a:lnTo>
                        <a:pt x="24" y="30"/>
                      </a:lnTo>
                      <a:lnTo>
                        <a:pt x="27" y="30"/>
                      </a:lnTo>
                      <a:lnTo>
                        <a:pt x="29" y="30"/>
                      </a:lnTo>
                      <a:lnTo>
                        <a:pt x="35" y="30"/>
                      </a:lnTo>
                      <a:lnTo>
                        <a:pt x="37" y="30"/>
                      </a:lnTo>
                      <a:lnTo>
                        <a:pt x="55" y="30"/>
                      </a:lnTo>
                      <a:lnTo>
                        <a:pt x="58" y="30"/>
                      </a:lnTo>
                      <a:lnTo>
                        <a:pt x="61" y="30"/>
                      </a:lnTo>
                      <a:lnTo>
                        <a:pt x="67" y="30"/>
                      </a:lnTo>
                      <a:lnTo>
                        <a:pt x="71" y="30"/>
                      </a:lnTo>
                      <a:lnTo>
                        <a:pt x="77" y="28"/>
                      </a:lnTo>
                      <a:lnTo>
                        <a:pt x="79" y="28"/>
                      </a:lnTo>
                      <a:lnTo>
                        <a:pt x="84" y="28"/>
                      </a:lnTo>
                      <a:lnTo>
                        <a:pt x="88" y="26"/>
                      </a:lnTo>
                      <a:lnTo>
                        <a:pt x="92" y="24"/>
                      </a:lnTo>
                      <a:lnTo>
                        <a:pt x="96" y="24"/>
                      </a:lnTo>
                      <a:lnTo>
                        <a:pt x="100" y="24"/>
                      </a:lnTo>
                      <a:lnTo>
                        <a:pt x="104" y="22"/>
                      </a:lnTo>
                      <a:lnTo>
                        <a:pt x="108" y="20"/>
                      </a:lnTo>
                      <a:lnTo>
                        <a:pt x="110" y="20"/>
                      </a:lnTo>
                      <a:lnTo>
                        <a:pt x="114" y="20"/>
                      </a:lnTo>
                      <a:lnTo>
                        <a:pt x="116" y="18"/>
                      </a:lnTo>
                      <a:lnTo>
                        <a:pt x="118" y="16"/>
                      </a:lnTo>
                      <a:lnTo>
                        <a:pt x="122" y="16"/>
                      </a:lnTo>
                      <a:lnTo>
                        <a:pt x="126" y="14"/>
                      </a:lnTo>
                      <a:lnTo>
                        <a:pt x="128" y="12"/>
                      </a:lnTo>
                      <a:lnTo>
                        <a:pt x="128" y="10"/>
                      </a:lnTo>
                      <a:lnTo>
                        <a:pt x="130" y="10"/>
                      </a:lnTo>
                      <a:lnTo>
                        <a:pt x="136" y="6"/>
                      </a:lnTo>
                      <a:lnTo>
                        <a:pt x="136" y="4"/>
                      </a:lnTo>
                      <a:lnTo>
                        <a:pt x="136" y="2"/>
                      </a:lnTo>
                      <a:lnTo>
                        <a:pt x="136" y="1"/>
                      </a:lnTo>
                      <a:lnTo>
                        <a:pt x="134" y="1"/>
                      </a:lnTo>
                      <a:lnTo>
                        <a:pt x="134" y="0"/>
                      </a:lnTo>
                      <a:lnTo>
                        <a:pt x="132" y="0"/>
                      </a:lnTo>
                      <a:lnTo>
                        <a:pt x="136" y="0"/>
                      </a:lnTo>
                      <a:lnTo>
                        <a:pt x="136" y="1"/>
                      </a:lnTo>
                      <a:lnTo>
                        <a:pt x="138" y="2"/>
                      </a:lnTo>
                      <a:lnTo>
                        <a:pt x="138" y="6"/>
                      </a:lnTo>
                      <a:lnTo>
                        <a:pt x="138" y="8"/>
                      </a:lnTo>
                      <a:lnTo>
                        <a:pt x="138" y="10"/>
                      </a:lnTo>
                      <a:lnTo>
                        <a:pt x="136" y="12"/>
                      </a:lnTo>
                      <a:lnTo>
                        <a:pt x="134" y="14"/>
                      </a:lnTo>
                      <a:lnTo>
                        <a:pt x="128" y="18"/>
                      </a:lnTo>
                      <a:lnTo>
                        <a:pt x="122" y="20"/>
                      </a:lnTo>
                      <a:lnTo>
                        <a:pt x="118" y="22"/>
                      </a:lnTo>
                      <a:lnTo>
                        <a:pt x="110" y="26"/>
                      </a:lnTo>
                      <a:lnTo>
                        <a:pt x="108" y="28"/>
                      </a:lnTo>
                      <a:lnTo>
                        <a:pt x="102" y="30"/>
                      </a:lnTo>
                      <a:lnTo>
                        <a:pt x="94" y="32"/>
                      </a:lnTo>
                      <a:lnTo>
                        <a:pt x="86" y="32"/>
                      </a:lnTo>
                      <a:lnTo>
                        <a:pt x="79" y="34"/>
                      </a:lnTo>
                      <a:lnTo>
                        <a:pt x="71" y="34"/>
                      </a:lnTo>
                      <a:lnTo>
                        <a:pt x="63" y="36"/>
                      </a:lnTo>
                      <a:lnTo>
                        <a:pt x="55" y="36"/>
                      </a:lnTo>
                      <a:lnTo>
                        <a:pt x="47" y="36"/>
                      </a:lnTo>
                      <a:lnTo>
                        <a:pt x="39" y="36"/>
                      </a:lnTo>
                      <a:lnTo>
                        <a:pt x="35" y="36"/>
                      </a:lnTo>
                      <a:lnTo>
                        <a:pt x="29" y="36"/>
                      </a:lnTo>
                      <a:lnTo>
                        <a:pt x="22" y="34"/>
                      </a:lnTo>
                      <a:lnTo>
                        <a:pt x="16" y="32"/>
                      </a:lnTo>
                      <a:lnTo>
                        <a:pt x="12" y="32"/>
                      </a:lnTo>
                      <a:lnTo>
                        <a:pt x="5" y="28"/>
                      </a:lnTo>
                      <a:lnTo>
                        <a:pt x="3" y="26"/>
                      </a:lnTo>
                      <a:lnTo>
                        <a:pt x="0" y="24"/>
                      </a:lnTo>
                      <a:lnTo>
                        <a:pt x="0" y="22"/>
                      </a:lnTo>
                      <a:lnTo>
                        <a:pt x="0" y="20"/>
                      </a:lnTo>
                      <a:lnTo>
                        <a:pt x="0" y="18"/>
                      </a:lnTo>
                      <a:lnTo>
                        <a:pt x="1" y="16"/>
                      </a:lnTo>
                      <a:lnTo>
                        <a:pt x="3" y="14"/>
                      </a:lnTo>
                      <a:lnTo>
                        <a:pt x="5" y="12"/>
                      </a:lnTo>
                      <a:lnTo>
                        <a:pt x="5" y="14"/>
                      </a:lnTo>
                    </a:path>
                  </a:pathLst>
                </a:custGeom>
                <a:solidFill>
                  <a:srgbClr val="969696"/>
                </a:solidFill>
                <a:ln w="12700" cap="rnd">
                  <a:solidFill>
                    <a:srgbClr val="000000"/>
                  </a:solidFill>
                  <a:round/>
                  <a:headEnd/>
                  <a:tailEnd/>
                </a:ln>
              </p:spPr>
              <p:txBody>
                <a:bodyPr/>
                <a:lstStyle/>
                <a:p>
                  <a:endParaRPr lang="zh-CN" altLang="en-US"/>
                </a:p>
              </p:txBody>
            </p:sp>
            <p:sp>
              <p:nvSpPr>
                <p:cNvPr id="71996" name="Freeform 3702"/>
                <p:cNvSpPr>
                  <a:spLocks/>
                </p:cNvSpPr>
                <p:nvPr/>
              </p:nvSpPr>
              <p:spPr bwMode="auto">
                <a:xfrm>
                  <a:off x="4063" y="1645"/>
                  <a:ext cx="17" cy="17"/>
                </a:xfrm>
                <a:custGeom>
                  <a:avLst/>
                  <a:gdLst>
                    <a:gd name="T0" fmla="*/ 0 w 17"/>
                    <a:gd name="T1" fmla="*/ 0 h 17"/>
                    <a:gd name="T2" fmla="*/ 16 w 17"/>
                    <a:gd name="T3" fmla="*/ 0 h 17"/>
                    <a:gd name="T4" fmla="*/ 10 w 17"/>
                    <a:gd name="T5" fmla="*/ 16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0"/>
                      </a:lnTo>
                      <a:lnTo>
                        <a:pt x="10" y="16"/>
                      </a:lnTo>
                      <a:lnTo>
                        <a:pt x="0" y="0"/>
                      </a:lnTo>
                    </a:path>
                  </a:pathLst>
                </a:custGeom>
                <a:solidFill>
                  <a:srgbClr val="969696"/>
                </a:solidFill>
                <a:ln w="9525" cap="rnd">
                  <a:noFill/>
                  <a:round/>
                  <a:headEnd/>
                  <a:tailEnd/>
                </a:ln>
              </p:spPr>
              <p:txBody>
                <a:bodyPr/>
                <a:lstStyle/>
                <a:p>
                  <a:endParaRPr lang="zh-CN" altLang="en-US"/>
                </a:p>
              </p:txBody>
            </p:sp>
            <p:sp>
              <p:nvSpPr>
                <p:cNvPr id="71997" name="Freeform 3703"/>
                <p:cNvSpPr>
                  <a:spLocks/>
                </p:cNvSpPr>
                <p:nvPr/>
              </p:nvSpPr>
              <p:spPr bwMode="auto">
                <a:xfrm>
                  <a:off x="4063" y="1645"/>
                  <a:ext cx="17" cy="17"/>
                </a:xfrm>
                <a:custGeom>
                  <a:avLst/>
                  <a:gdLst>
                    <a:gd name="T0" fmla="*/ 0 w 17"/>
                    <a:gd name="T1" fmla="*/ 0 h 17"/>
                    <a:gd name="T2" fmla="*/ 16 w 17"/>
                    <a:gd name="T3" fmla="*/ 0 h 17"/>
                    <a:gd name="T4" fmla="*/ 8 w 17"/>
                    <a:gd name="T5" fmla="*/ 16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0"/>
                      </a:lnTo>
                      <a:lnTo>
                        <a:pt x="8" y="16"/>
                      </a:lnTo>
                      <a:lnTo>
                        <a:pt x="0" y="0"/>
                      </a:lnTo>
                    </a:path>
                  </a:pathLst>
                </a:custGeom>
                <a:solidFill>
                  <a:srgbClr val="969696"/>
                </a:solidFill>
                <a:ln w="12700" cap="rnd">
                  <a:solidFill>
                    <a:srgbClr val="000000"/>
                  </a:solidFill>
                  <a:round/>
                  <a:headEnd/>
                  <a:tailEnd/>
                </a:ln>
              </p:spPr>
              <p:txBody>
                <a:bodyPr/>
                <a:lstStyle/>
                <a:p>
                  <a:endParaRPr lang="zh-CN" altLang="en-US"/>
                </a:p>
              </p:txBody>
            </p:sp>
            <p:sp>
              <p:nvSpPr>
                <p:cNvPr id="71998" name="Freeform 3704"/>
                <p:cNvSpPr>
                  <a:spLocks/>
                </p:cNvSpPr>
                <p:nvPr/>
              </p:nvSpPr>
              <p:spPr bwMode="auto">
                <a:xfrm>
                  <a:off x="3926" y="1645"/>
                  <a:ext cx="142" cy="63"/>
                </a:xfrm>
                <a:custGeom>
                  <a:avLst/>
                  <a:gdLst>
                    <a:gd name="T0" fmla="*/ 117 w 142"/>
                    <a:gd name="T1" fmla="*/ 1 h 63"/>
                    <a:gd name="T2" fmla="*/ 101 w 142"/>
                    <a:gd name="T3" fmla="*/ 3 h 63"/>
                    <a:gd name="T4" fmla="*/ 86 w 142"/>
                    <a:gd name="T5" fmla="*/ 3 h 63"/>
                    <a:gd name="T6" fmla="*/ 84 w 142"/>
                    <a:gd name="T7" fmla="*/ 7 h 63"/>
                    <a:gd name="T8" fmla="*/ 82 w 142"/>
                    <a:gd name="T9" fmla="*/ 9 h 63"/>
                    <a:gd name="T10" fmla="*/ 78 w 142"/>
                    <a:gd name="T11" fmla="*/ 25 h 63"/>
                    <a:gd name="T12" fmla="*/ 47 w 142"/>
                    <a:gd name="T13" fmla="*/ 27 h 63"/>
                    <a:gd name="T14" fmla="*/ 3 w 142"/>
                    <a:gd name="T15" fmla="*/ 41 h 63"/>
                    <a:gd name="T16" fmla="*/ 12 w 142"/>
                    <a:gd name="T17" fmla="*/ 54 h 63"/>
                    <a:gd name="T18" fmla="*/ 14 w 142"/>
                    <a:gd name="T19" fmla="*/ 58 h 63"/>
                    <a:gd name="T20" fmla="*/ 18 w 142"/>
                    <a:gd name="T21" fmla="*/ 60 h 63"/>
                    <a:gd name="T22" fmla="*/ 33 w 142"/>
                    <a:gd name="T23" fmla="*/ 58 h 63"/>
                    <a:gd name="T24" fmla="*/ 50 w 142"/>
                    <a:gd name="T25" fmla="*/ 60 h 63"/>
                    <a:gd name="T26" fmla="*/ 69 w 142"/>
                    <a:gd name="T27" fmla="*/ 62 h 63"/>
                    <a:gd name="T28" fmla="*/ 88 w 142"/>
                    <a:gd name="T29" fmla="*/ 62 h 63"/>
                    <a:gd name="T30" fmla="*/ 107 w 142"/>
                    <a:gd name="T31" fmla="*/ 58 h 63"/>
                    <a:gd name="T32" fmla="*/ 127 w 142"/>
                    <a:gd name="T33" fmla="*/ 25 h 63"/>
                    <a:gd name="T34" fmla="*/ 127 w 142"/>
                    <a:gd name="T35" fmla="*/ 25 h 63"/>
                    <a:gd name="T36" fmla="*/ 101 w 142"/>
                    <a:gd name="T37" fmla="*/ 25 h 63"/>
                    <a:gd name="T38" fmla="*/ 90 w 142"/>
                    <a:gd name="T39" fmla="*/ 11 h 63"/>
                    <a:gd name="T40" fmla="*/ 97 w 142"/>
                    <a:gd name="T41" fmla="*/ 11 h 63"/>
                    <a:gd name="T42" fmla="*/ 107 w 142"/>
                    <a:gd name="T43" fmla="*/ 13 h 63"/>
                    <a:gd name="T44" fmla="*/ 112 w 142"/>
                    <a:gd name="T45" fmla="*/ 15 h 63"/>
                    <a:gd name="T46" fmla="*/ 117 w 142"/>
                    <a:gd name="T47" fmla="*/ 25 h 63"/>
                    <a:gd name="T48" fmla="*/ 119 w 142"/>
                    <a:gd name="T49" fmla="*/ 21 h 63"/>
                    <a:gd name="T50" fmla="*/ 123 w 142"/>
                    <a:gd name="T51" fmla="*/ 17 h 63"/>
                    <a:gd name="T52" fmla="*/ 127 w 142"/>
                    <a:gd name="T53" fmla="*/ 19 h 63"/>
                    <a:gd name="T54" fmla="*/ 131 w 142"/>
                    <a:gd name="T55" fmla="*/ 21 h 63"/>
                    <a:gd name="T56" fmla="*/ 137 w 142"/>
                    <a:gd name="T57" fmla="*/ 15 h 63"/>
                    <a:gd name="T58" fmla="*/ 137 w 142"/>
                    <a:gd name="T59" fmla="*/ 11 h 63"/>
                    <a:gd name="T60" fmla="*/ 135 w 142"/>
                    <a:gd name="T61" fmla="*/ 7 h 63"/>
                    <a:gd name="T62" fmla="*/ 125 w 142"/>
                    <a:gd name="T63" fmla="*/ 1 h 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2"/>
                    <a:gd name="T97" fmla="*/ 0 h 63"/>
                    <a:gd name="T98" fmla="*/ 142 w 142"/>
                    <a:gd name="T99" fmla="*/ 63 h 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2" h="63">
                      <a:moveTo>
                        <a:pt x="125" y="1"/>
                      </a:moveTo>
                      <a:lnTo>
                        <a:pt x="117" y="1"/>
                      </a:lnTo>
                      <a:lnTo>
                        <a:pt x="110" y="3"/>
                      </a:lnTo>
                      <a:lnTo>
                        <a:pt x="101" y="3"/>
                      </a:lnTo>
                      <a:lnTo>
                        <a:pt x="94" y="3"/>
                      </a:lnTo>
                      <a:lnTo>
                        <a:pt x="86" y="3"/>
                      </a:lnTo>
                      <a:lnTo>
                        <a:pt x="84" y="5"/>
                      </a:lnTo>
                      <a:lnTo>
                        <a:pt x="84" y="7"/>
                      </a:lnTo>
                      <a:lnTo>
                        <a:pt x="84" y="9"/>
                      </a:lnTo>
                      <a:lnTo>
                        <a:pt x="82" y="9"/>
                      </a:lnTo>
                      <a:lnTo>
                        <a:pt x="84" y="11"/>
                      </a:lnTo>
                      <a:lnTo>
                        <a:pt x="78" y="25"/>
                      </a:lnTo>
                      <a:lnTo>
                        <a:pt x="65" y="25"/>
                      </a:lnTo>
                      <a:lnTo>
                        <a:pt x="47" y="27"/>
                      </a:lnTo>
                      <a:lnTo>
                        <a:pt x="27" y="31"/>
                      </a:lnTo>
                      <a:lnTo>
                        <a:pt x="3" y="41"/>
                      </a:lnTo>
                      <a:lnTo>
                        <a:pt x="0" y="54"/>
                      </a:lnTo>
                      <a:lnTo>
                        <a:pt x="12" y="54"/>
                      </a:lnTo>
                      <a:lnTo>
                        <a:pt x="12" y="56"/>
                      </a:lnTo>
                      <a:lnTo>
                        <a:pt x="14" y="58"/>
                      </a:lnTo>
                      <a:lnTo>
                        <a:pt x="16" y="60"/>
                      </a:lnTo>
                      <a:lnTo>
                        <a:pt x="18" y="60"/>
                      </a:lnTo>
                      <a:lnTo>
                        <a:pt x="27" y="56"/>
                      </a:lnTo>
                      <a:lnTo>
                        <a:pt x="33" y="58"/>
                      </a:lnTo>
                      <a:lnTo>
                        <a:pt x="41" y="58"/>
                      </a:lnTo>
                      <a:lnTo>
                        <a:pt x="50" y="60"/>
                      </a:lnTo>
                      <a:lnTo>
                        <a:pt x="59" y="62"/>
                      </a:lnTo>
                      <a:lnTo>
                        <a:pt x="69" y="62"/>
                      </a:lnTo>
                      <a:lnTo>
                        <a:pt x="78" y="62"/>
                      </a:lnTo>
                      <a:lnTo>
                        <a:pt x="88" y="62"/>
                      </a:lnTo>
                      <a:lnTo>
                        <a:pt x="97" y="60"/>
                      </a:lnTo>
                      <a:lnTo>
                        <a:pt x="107" y="58"/>
                      </a:lnTo>
                      <a:lnTo>
                        <a:pt x="116" y="29"/>
                      </a:lnTo>
                      <a:lnTo>
                        <a:pt x="127" y="25"/>
                      </a:lnTo>
                      <a:lnTo>
                        <a:pt x="129" y="25"/>
                      </a:lnTo>
                      <a:lnTo>
                        <a:pt x="127" y="25"/>
                      </a:lnTo>
                      <a:lnTo>
                        <a:pt x="114" y="25"/>
                      </a:lnTo>
                      <a:lnTo>
                        <a:pt x="101" y="25"/>
                      </a:lnTo>
                      <a:lnTo>
                        <a:pt x="84" y="25"/>
                      </a:lnTo>
                      <a:lnTo>
                        <a:pt x="90" y="11"/>
                      </a:lnTo>
                      <a:lnTo>
                        <a:pt x="94" y="11"/>
                      </a:lnTo>
                      <a:lnTo>
                        <a:pt x="97" y="11"/>
                      </a:lnTo>
                      <a:lnTo>
                        <a:pt x="101" y="11"/>
                      </a:lnTo>
                      <a:lnTo>
                        <a:pt x="107" y="13"/>
                      </a:lnTo>
                      <a:lnTo>
                        <a:pt x="110" y="15"/>
                      </a:lnTo>
                      <a:lnTo>
                        <a:pt x="112" y="15"/>
                      </a:lnTo>
                      <a:lnTo>
                        <a:pt x="116" y="15"/>
                      </a:lnTo>
                      <a:lnTo>
                        <a:pt x="117" y="25"/>
                      </a:lnTo>
                      <a:lnTo>
                        <a:pt x="119" y="25"/>
                      </a:lnTo>
                      <a:lnTo>
                        <a:pt x="119" y="21"/>
                      </a:lnTo>
                      <a:lnTo>
                        <a:pt x="119" y="15"/>
                      </a:lnTo>
                      <a:lnTo>
                        <a:pt x="123" y="17"/>
                      </a:lnTo>
                      <a:lnTo>
                        <a:pt x="125" y="17"/>
                      </a:lnTo>
                      <a:lnTo>
                        <a:pt x="127" y="19"/>
                      </a:lnTo>
                      <a:lnTo>
                        <a:pt x="131" y="20"/>
                      </a:lnTo>
                      <a:lnTo>
                        <a:pt x="131" y="21"/>
                      </a:lnTo>
                      <a:lnTo>
                        <a:pt x="139" y="21"/>
                      </a:lnTo>
                      <a:lnTo>
                        <a:pt x="137" y="15"/>
                      </a:lnTo>
                      <a:lnTo>
                        <a:pt x="141" y="19"/>
                      </a:lnTo>
                      <a:lnTo>
                        <a:pt x="137" y="11"/>
                      </a:lnTo>
                      <a:lnTo>
                        <a:pt x="137" y="9"/>
                      </a:lnTo>
                      <a:lnTo>
                        <a:pt x="135" y="7"/>
                      </a:lnTo>
                      <a:lnTo>
                        <a:pt x="131" y="0"/>
                      </a:lnTo>
                      <a:lnTo>
                        <a:pt x="125" y="1"/>
                      </a:lnTo>
                    </a:path>
                  </a:pathLst>
                </a:custGeom>
                <a:solidFill>
                  <a:srgbClr val="969696"/>
                </a:solidFill>
                <a:ln w="9525" cap="rnd">
                  <a:noFill/>
                  <a:round/>
                  <a:headEnd/>
                  <a:tailEnd/>
                </a:ln>
              </p:spPr>
              <p:txBody>
                <a:bodyPr/>
                <a:lstStyle/>
                <a:p>
                  <a:endParaRPr lang="zh-CN" altLang="en-US"/>
                </a:p>
              </p:txBody>
            </p:sp>
            <p:sp>
              <p:nvSpPr>
                <p:cNvPr id="71999" name="Freeform 3705"/>
                <p:cNvSpPr>
                  <a:spLocks/>
                </p:cNvSpPr>
                <p:nvPr/>
              </p:nvSpPr>
              <p:spPr bwMode="auto">
                <a:xfrm>
                  <a:off x="3926" y="1645"/>
                  <a:ext cx="147" cy="69"/>
                </a:xfrm>
                <a:custGeom>
                  <a:avLst/>
                  <a:gdLst>
                    <a:gd name="T0" fmla="*/ 128 w 147"/>
                    <a:gd name="T1" fmla="*/ 1 h 69"/>
                    <a:gd name="T2" fmla="*/ 121 w 147"/>
                    <a:gd name="T3" fmla="*/ 1 h 69"/>
                    <a:gd name="T4" fmla="*/ 113 w 147"/>
                    <a:gd name="T5" fmla="*/ 3 h 69"/>
                    <a:gd name="T6" fmla="*/ 104 w 147"/>
                    <a:gd name="T7" fmla="*/ 3 h 69"/>
                    <a:gd name="T8" fmla="*/ 97 w 147"/>
                    <a:gd name="T9" fmla="*/ 3 h 69"/>
                    <a:gd name="T10" fmla="*/ 89 w 147"/>
                    <a:gd name="T11" fmla="*/ 3 h 69"/>
                    <a:gd name="T12" fmla="*/ 87 w 147"/>
                    <a:gd name="T13" fmla="*/ 7 h 69"/>
                    <a:gd name="T14" fmla="*/ 87 w 147"/>
                    <a:gd name="T15" fmla="*/ 9 h 69"/>
                    <a:gd name="T16" fmla="*/ 85 w 147"/>
                    <a:gd name="T17" fmla="*/ 9 h 69"/>
                    <a:gd name="T18" fmla="*/ 87 w 147"/>
                    <a:gd name="T19" fmla="*/ 11 h 69"/>
                    <a:gd name="T20" fmla="*/ 80 w 147"/>
                    <a:gd name="T21" fmla="*/ 27 h 69"/>
                    <a:gd name="T22" fmla="*/ 66 w 147"/>
                    <a:gd name="T23" fmla="*/ 29 h 69"/>
                    <a:gd name="T24" fmla="*/ 48 w 147"/>
                    <a:gd name="T25" fmla="*/ 31 h 69"/>
                    <a:gd name="T26" fmla="*/ 27 w 147"/>
                    <a:gd name="T27" fmla="*/ 33 h 69"/>
                    <a:gd name="T28" fmla="*/ 3 w 147"/>
                    <a:gd name="T29" fmla="*/ 45 h 69"/>
                    <a:gd name="T30" fmla="*/ 0 w 147"/>
                    <a:gd name="T31" fmla="*/ 60 h 69"/>
                    <a:gd name="T32" fmla="*/ 12 w 147"/>
                    <a:gd name="T33" fmla="*/ 60 h 69"/>
                    <a:gd name="T34" fmla="*/ 14 w 147"/>
                    <a:gd name="T35" fmla="*/ 62 h 69"/>
                    <a:gd name="T36" fmla="*/ 16 w 147"/>
                    <a:gd name="T37" fmla="*/ 64 h 69"/>
                    <a:gd name="T38" fmla="*/ 16 w 147"/>
                    <a:gd name="T39" fmla="*/ 66 h 69"/>
                    <a:gd name="T40" fmla="*/ 18 w 147"/>
                    <a:gd name="T41" fmla="*/ 66 h 69"/>
                    <a:gd name="T42" fmla="*/ 27 w 147"/>
                    <a:gd name="T43" fmla="*/ 62 h 69"/>
                    <a:gd name="T44" fmla="*/ 33 w 147"/>
                    <a:gd name="T45" fmla="*/ 64 h 69"/>
                    <a:gd name="T46" fmla="*/ 42 w 147"/>
                    <a:gd name="T47" fmla="*/ 64 h 69"/>
                    <a:gd name="T48" fmla="*/ 52 w 147"/>
                    <a:gd name="T49" fmla="*/ 66 h 69"/>
                    <a:gd name="T50" fmla="*/ 62 w 147"/>
                    <a:gd name="T51" fmla="*/ 68 h 69"/>
                    <a:gd name="T52" fmla="*/ 72 w 147"/>
                    <a:gd name="T53" fmla="*/ 68 h 69"/>
                    <a:gd name="T54" fmla="*/ 80 w 147"/>
                    <a:gd name="T55" fmla="*/ 68 h 69"/>
                    <a:gd name="T56" fmla="*/ 91 w 147"/>
                    <a:gd name="T57" fmla="*/ 68 h 69"/>
                    <a:gd name="T58" fmla="*/ 101 w 147"/>
                    <a:gd name="T59" fmla="*/ 66 h 69"/>
                    <a:gd name="T60" fmla="*/ 109 w 147"/>
                    <a:gd name="T61" fmla="*/ 64 h 69"/>
                    <a:gd name="T62" fmla="*/ 119 w 147"/>
                    <a:gd name="T63" fmla="*/ 31 h 69"/>
                    <a:gd name="T64" fmla="*/ 130 w 147"/>
                    <a:gd name="T65" fmla="*/ 29 h 69"/>
                    <a:gd name="T66" fmla="*/ 134 w 147"/>
                    <a:gd name="T67" fmla="*/ 27 h 69"/>
                    <a:gd name="T68" fmla="*/ 132 w 147"/>
                    <a:gd name="T69" fmla="*/ 27 h 69"/>
                    <a:gd name="T70" fmla="*/ 119 w 147"/>
                    <a:gd name="T71" fmla="*/ 27 h 69"/>
                    <a:gd name="T72" fmla="*/ 104 w 147"/>
                    <a:gd name="T73" fmla="*/ 27 h 69"/>
                    <a:gd name="T74" fmla="*/ 87 w 147"/>
                    <a:gd name="T75" fmla="*/ 29 h 69"/>
                    <a:gd name="T76" fmla="*/ 93 w 147"/>
                    <a:gd name="T77" fmla="*/ 11 h 69"/>
                    <a:gd name="T78" fmla="*/ 97 w 147"/>
                    <a:gd name="T79" fmla="*/ 11 h 69"/>
                    <a:gd name="T80" fmla="*/ 101 w 147"/>
                    <a:gd name="T81" fmla="*/ 11 h 69"/>
                    <a:gd name="T82" fmla="*/ 104 w 147"/>
                    <a:gd name="T83" fmla="*/ 11 h 69"/>
                    <a:gd name="T84" fmla="*/ 109 w 147"/>
                    <a:gd name="T85" fmla="*/ 13 h 69"/>
                    <a:gd name="T86" fmla="*/ 113 w 147"/>
                    <a:gd name="T87" fmla="*/ 15 h 69"/>
                    <a:gd name="T88" fmla="*/ 115 w 147"/>
                    <a:gd name="T89" fmla="*/ 15 h 69"/>
                    <a:gd name="T90" fmla="*/ 119 w 147"/>
                    <a:gd name="T91" fmla="*/ 17 h 69"/>
                    <a:gd name="T92" fmla="*/ 121 w 147"/>
                    <a:gd name="T93" fmla="*/ 27 h 69"/>
                    <a:gd name="T94" fmla="*/ 125 w 147"/>
                    <a:gd name="T95" fmla="*/ 27 h 69"/>
                    <a:gd name="T96" fmla="*/ 125 w 147"/>
                    <a:gd name="T97" fmla="*/ 23 h 69"/>
                    <a:gd name="T98" fmla="*/ 123 w 147"/>
                    <a:gd name="T99" fmla="*/ 17 h 69"/>
                    <a:gd name="T100" fmla="*/ 128 w 147"/>
                    <a:gd name="T101" fmla="*/ 19 h 69"/>
                    <a:gd name="T102" fmla="*/ 132 w 147"/>
                    <a:gd name="T103" fmla="*/ 20 h 69"/>
                    <a:gd name="T104" fmla="*/ 136 w 147"/>
                    <a:gd name="T105" fmla="*/ 22 h 69"/>
                    <a:gd name="T106" fmla="*/ 136 w 147"/>
                    <a:gd name="T107" fmla="*/ 23 h 69"/>
                    <a:gd name="T108" fmla="*/ 144 w 147"/>
                    <a:gd name="T109" fmla="*/ 23 h 69"/>
                    <a:gd name="T110" fmla="*/ 142 w 147"/>
                    <a:gd name="T111" fmla="*/ 17 h 69"/>
                    <a:gd name="T112" fmla="*/ 146 w 147"/>
                    <a:gd name="T113" fmla="*/ 20 h 69"/>
                    <a:gd name="T114" fmla="*/ 142 w 147"/>
                    <a:gd name="T115" fmla="*/ 11 h 69"/>
                    <a:gd name="T116" fmla="*/ 142 w 147"/>
                    <a:gd name="T117" fmla="*/ 9 h 69"/>
                    <a:gd name="T118" fmla="*/ 140 w 147"/>
                    <a:gd name="T119" fmla="*/ 9 h 69"/>
                    <a:gd name="T120" fmla="*/ 136 w 147"/>
                    <a:gd name="T121" fmla="*/ 0 h 69"/>
                    <a:gd name="T122" fmla="*/ 128 w 147"/>
                    <a:gd name="T123" fmla="*/ 1 h 6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7"/>
                    <a:gd name="T187" fmla="*/ 0 h 69"/>
                    <a:gd name="T188" fmla="*/ 147 w 147"/>
                    <a:gd name="T189" fmla="*/ 69 h 6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7" h="69">
                      <a:moveTo>
                        <a:pt x="128" y="1"/>
                      </a:moveTo>
                      <a:lnTo>
                        <a:pt x="121" y="1"/>
                      </a:lnTo>
                      <a:lnTo>
                        <a:pt x="113" y="3"/>
                      </a:lnTo>
                      <a:lnTo>
                        <a:pt x="104" y="3"/>
                      </a:lnTo>
                      <a:lnTo>
                        <a:pt x="97" y="3"/>
                      </a:lnTo>
                      <a:lnTo>
                        <a:pt x="89" y="3"/>
                      </a:lnTo>
                      <a:lnTo>
                        <a:pt x="87" y="7"/>
                      </a:lnTo>
                      <a:lnTo>
                        <a:pt x="87" y="9"/>
                      </a:lnTo>
                      <a:lnTo>
                        <a:pt x="85" y="9"/>
                      </a:lnTo>
                      <a:lnTo>
                        <a:pt x="87" y="11"/>
                      </a:lnTo>
                      <a:lnTo>
                        <a:pt x="80" y="27"/>
                      </a:lnTo>
                      <a:lnTo>
                        <a:pt x="66" y="29"/>
                      </a:lnTo>
                      <a:lnTo>
                        <a:pt x="48" y="31"/>
                      </a:lnTo>
                      <a:lnTo>
                        <a:pt x="27" y="33"/>
                      </a:lnTo>
                      <a:lnTo>
                        <a:pt x="3" y="45"/>
                      </a:lnTo>
                      <a:lnTo>
                        <a:pt x="0" y="60"/>
                      </a:lnTo>
                      <a:lnTo>
                        <a:pt x="12" y="60"/>
                      </a:lnTo>
                      <a:lnTo>
                        <a:pt x="14" y="62"/>
                      </a:lnTo>
                      <a:lnTo>
                        <a:pt x="16" y="64"/>
                      </a:lnTo>
                      <a:lnTo>
                        <a:pt x="16" y="66"/>
                      </a:lnTo>
                      <a:lnTo>
                        <a:pt x="18" y="66"/>
                      </a:lnTo>
                      <a:lnTo>
                        <a:pt x="27" y="62"/>
                      </a:lnTo>
                      <a:lnTo>
                        <a:pt x="33" y="64"/>
                      </a:lnTo>
                      <a:lnTo>
                        <a:pt x="42" y="64"/>
                      </a:lnTo>
                      <a:lnTo>
                        <a:pt x="52" y="66"/>
                      </a:lnTo>
                      <a:lnTo>
                        <a:pt x="62" y="68"/>
                      </a:lnTo>
                      <a:lnTo>
                        <a:pt x="72" y="68"/>
                      </a:lnTo>
                      <a:lnTo>
                        <a:pt x="80" y="68"/>
                      </a:lnTo>
                      <a:lnTo>
                        <a:pt x="91" y="68"/>
                      </a:lnTo>
                      <a:lnTo>
                        <a:pt x="101" y="66"/>
                      </a:lnTo>
                      <a:lnTo>
                        <a:pt x="109" y="64"/>
                      </a:lnTo>
                      <a:lnTo>
                        <a:pt x="119" y="31"/>
                      </a:lnTo>
                      <a:lnTo>
                        <a:pt x="130" y="29"/>
                      </a:lnTo>
                      <a:lnTo>
                        <a:pt x="134" y="27"/>
                      </a:lnTo>
                      <a:lnTo>
                        <a:pt x="132" y="27"/>
                      </a:lnTo>
                      <a:lnTo>
                        <a:pt x="119" y="27"/>
                      </a:lnTo>
                      <a:lnTo>
                        <a:pt x="104" y="27"/>
                      </a:lnTo>
                      <a:lnTo>
                        <a:pt x="87" y="29"/>
                      </a:lnTo>
                      <a:lnTo>
                        <a:pt x="93" y="11"/>
                      </a:lnTo>
                      <a:lnTo>
                        <a:pt x="97" y="11"/>
                      </a:lnTo>
                      <a:lnTo>
                        <a:pt x="101" y="11"/>
                      </a:lnTo>
                      <a:lnTo>
                        <a:pt x="104" y="11"/>
                      </a:lnTo>
                      <a:lnTo>
                        <a:pt x="109" y="13"/>
                      </a:lnTo>
                      <a:lnTo>
                        <a:pt x="113" y="15"/>
                      </a:lnTo>
                      <a:lnTo>
                        <a:pt x="115" y="15"/>
                      </a:lnTo>
                      <a:lnTo>
                        <a:pt x="119" y="17"/>
                      </a:lnTo>
                      <a:lnTo>
                        <a:pt x="121" y="27"/>
                      </a:lnTo>
                      <a:lnTo>
                        <a:pt x="125" y="27"/>
                      </a:lnTo>
                      <a:lnTo>
                        <a:pt x="125" y="23"/>
                      </a:lnTo>
                      <a:lnTo>
                        <a:pt x="123" y="17"/>
                      </a:lnTo>
                      <a:lnTo>
                        <a:pt x="128" y="19"/>
                      </a:lnTo>
                      <a:lnTo>
                        <a:pt x="132" y="20"/>
                      </a:lnTo>
                      <a:lnTo>
                        <a:pt x="136" y="22"/>
                      </a:lnTo>
                      <a:lnTo>
                        <a:pt x="136" y="23"/>
                      </a:lnTo>
                      <a:lnTo>
                        <a:pt x="144" y="23"/>
                      </a:lnTo>
                      <a:lnTo>
                        <a:pt x="142" y="17"/>
                      </a:lnTo>
                      <a:lnTo>
                        <a:pt x="146" y="20"/>
                      </a:lnTo>
                      <a:lnTo>
                        <a:pt x="142" y="11"/>
                      </a:lnTo>
                      <a:lnTo>
                        <a:pt x="142" y="9"/>
                      </a:lnTo>
                      <a:lnTo>
                        <a:pt x="140" y="9"/>
                      </a:lnTo>
                      <a:lnTo>
                        <a:pt x="136" y="0"/>
                      </a:lnTo>
                      <a:lnTo>
                        <a:pt x="128" y="1"/>
                      </a:lnTo>
                    </a:path>
                  </a:pathLst>
                </a:custGeom>
                <a:solidFill>
                  <a:srgbClr val="969696"/>
                </a:solidFill>
                <a:ln w="12700" cap="rnd">
                  <a:solidFill>
                    <a:srgbClr val="000000"/>
                  </a:solidFill>
                  <a:round/>
                  <a:headEnd/>
                  <a:tailEnd/>
                </a:ln>
              </p:spPr>
              <p:txBody>
                <a:bodyPr/>
                <a:lstStyle/>
                <a:p>
                  <a:endParaRPr lang="zh-CN" altLang="en-US"/>
                </a:p>
              </p:txBody>
            </p:sp>
            <p:sp>
              <p:nvSpPr>
                <p:cNvPr id="72000" name="Freeform 3706"/>
                <p:cNvSpPr>
                  <a:spLocks/>
                </p:cNvSpPr>
                <p:nvPr/>
              </p:nvSpPr>
              <p:spPr bwMode="auto">
                <a:xfrm>
                  <a:off x="4027" y="1733"/>
                  <a:ext cx="23" cy="17"/>
                </a:xfrm>
                <a:custGeom>
                  <a:avLst/>
                  <a:gdLst>
                    <a:gd name="T0" fmla="*/ 0 w 23"/>
                    <a:gd name="T1" fmla="*/ 0 h 17"/>
                    <a:gd name="T2" fmla="*/ 1 w 23"/>
                    <a:gd name="T3" fmla="*/ 0 h 17"/>
                    <a:gd name="T4" fmla="*/ 5 w 23"/>
                    <a:gd name="T5" fmla="*/ 0 h 17"/>
                    <a:gd name="T6" fmla="*/ 7 w 23"/>
                    <a:gd name="T7" fmla="*/ 16 h 17"/>
                    <a:gd name="T8" fmla="*/ 8 w 23"/>
                    <a:gd name="T9" fmla="*/ 16 h 17"/>
                    <a:gd name="T10" fmla="*/ 10 w 23"/>
                    <a:gd name="T11" fmla="*/ 16 h 17"/>
                    <a:gd name="T12" fmla="*/ 12 w 23"/>
                    <a:gd name="T13" fmla="*/ 16 h 17"/>
                    <a:gd name="T14" fmla="*/ 16 w 23"/>
                    <a:gd name="T15" fmla="*/ 0 h 17"/>
                    <a:gd name="T16" fmla="*/ 18 w 23"/>
                    <a:gd name="T17" fmla="*/ 0 h 17"/>
                    <a:gd name="T18" fmla="*/ 22 w 23"/>
                    <a:gd name="T19" fmla="*/ 0 h 17"/>
                    <a:gd name="T20" fmla="*/ 0 w 23"/>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17"/>
                    <a:gd name="T35" fmla="*/ 23 w 23"/>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17">
                      <a:moveTo>
                        <a:pt x="0" y="0"/>
                      </a:moveTo>
                      <a:lnTo>
                        <a:pt x="1" y="0"/>
                      </a:lnTo>
                      <a:lnTo>
                        <a:pt x="5" y="0"/>
                      </a:lnTo>
                      <a:lnTo>
                        <a:pt x="7" y="16"/>
                      </a:lnTo>
                      <a:lnTo>
                        <a:pt x="8" y="16"/>
                      </a:lnTo>
                      <a:lnTo>
                        <a:pt x="10" y="16"/>
                      </a:lnTo>
                      <a:lnTo>
                        <a:pt x="12" y="16"/>
                      </a:lnTo>
                      <a:lnTo>
                        <a:pt x="16" y="0"/>
                      </a:lnTo>
                      <a:lnTo>
                        <a:pt x="18" y="0"/>
                      </a:lnTo>
                      <a:lnTo>
                        <a:pt x="22" y="0"/>
                      </a:lnTo>
                      <a:lnTo>
                        <a:pt x="0" y="0"/>
                      </a:lnTo>
                    </a:path>
                  </a:pathLst>
                </a:custGeom>
                <a:solidFill>
                  <a:srgbClr val="969696"/>
                </a:solidFill>
                <a:ln w="9525" cap="rnd">
                  <a:noFill/>
                  <a:round/>
                  <a:headEnd/>
                  <a:tailEnd/>
                </a:ln>
              </p:spPr>
              <p:txBody>
                <a:bodyPr/>
                <a:lstStyle/>
                <a:p>
                  <a:endParaRPr lang="zh-CN" altLang="en-US"/>
                </a:p>
              </p:txBody>
            </p:sp>
            <p:sp>
              <p:nvSpPr>
                <p:cNvPr id="72001" name="Freeform 3707"/>
                <p:cNvSpPr>
                  <a:spLocks/>
                </p:cNvSpPr>
                <p:nvPr/>
              </p:nvSpPr>
              <p:spPr bwMode="auto">
                <a:xfrm>
                  <a:off x="4027" y="1739"/>
                  <a:ext cx="29" cy="17"/>
                </a:xfrm>
                <a:custGeom>
                  <a:avLst/>
                  <a:gdLst>
                    <a:gd name="T0" fmla="*/ 0 w 29"/>
                    <a:gd name="T1" fmla="*/ 16 h 17"/>
                    <a:gd name="T2" fmla="*/ 3 w 29"/>
                    <a:gd name="T3" fmla="*/ 16 h 17"/>
                    <a:gd name="T4" fmla="*/ 7 w 29"/>
                    <a:gd name="T5" fmla="*/ 16 h 17"/>
                    <a:gd name="T6" fmla="*/ 8 w 29"/>
                    <a:gd name="T7" fmla="*/ 0 h 17"/>
                    <a:gd name="T8" fmla="*/ 10 w 29"/>
                    <a:gd name="T9" fmla="*/ 0 h 17"/>
                    <a:gd name="T10" fmla="*/ 12 w 29"/>
                    <a:gd name="T11" fmla="*/ 0 h 17"/>
                    <a:gd name="T12" fmla="*/ 16 w 29"/>
                    <a:gd name="T13" fmla="*/ 0 h 17"/>
                    <a:gd name="T14" fmla="*/ 20 w 29"/>
                    <a:gd name="T15" fmla="*/ 16 h 17"/>
                    <a:gd name="T16" fmla="*/ 24 w 29"/>
                    <a:gd name="T17" fmla="*/ 16 h 17"/>
                    <a:gd name="T18" fmla="*/ 28 w 29"/>
                    <a:gd name="T19" fmla="*/ 16 h 17"/>
                    <a:gd name="T20" fmla="*/ 0 w 29"/>
                    <a:gd name="T21" fmla="*/ 16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
                    <a:gd name="T34" fmla="*/ 0 h 17"/>
                    <a:gd name="T35" fmla="*/ 29 w 29"/>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 h="17">
                      <a:moveTo>
                        <a:pt x="0" y="16"/>
                      </a:moveTo>
                      <a:lnTo>
                        <a:pt x="3" y="16"/>
                      </a:lnTo>
                      <a:lnTo>
                        <a:pt x="7" y="16"/>
                      </a:lnTo>
                      <a:lnTo>
                        <a:pt x="8" y="0"/>
                      </a:lnTo>
                      <a:lnTo>
                        <a:pt x="10" y="0"/>
                      </a:lnTo>
                      <a:lnTo>
                        <a:pt x="12" y="0"/>
                      </a:lnTo>
                      <a:lnTo>
                        <a:pt x="16" y="0"/>
                      </a:lnTo>
                      <a:lnTo>
                        <a:pt x="20" y="16"/>
                      </a:lnTo>
                      <a:lnTo>
                        <a:pt x="24" y="16"/>
                      </a:lnTo>
                      <a:lnTo>
                        <a:pt x="28" y="16"/>
                      </a:lnTo>
                      <a:lnTo>
                        <a:pt x="0" y="16"/>
                      </a:lnTo>
                    </a:path>
                  </a:pathLst>
                </a:custGeom>
                <a:solidFill>
                  <a:srgbClr val="969696"/>
                </a:solidFill>
                <a:ln w="12700" cap="rnd">
                  <a:solidFill>
                    <a:srgbClr val="000000"/>
                  </a:solidFill>
                  <a:round/>
                  <a:headEnd/>
                  <a:tailEnd/>
                </a:ln>
              </p:spPr>
              <p:txBody>
                <a:bodyPr/>
                <a:lstStyle/>
                <a:p>
                  <a:endParaRPr lang="zh-CN" altLang="en-US"/>
                </a:p>
              </p:txBody>
            </p:sp>
            <p:sp>
              <p:nvSpPr>
                <p:cNvPr id="72002" name="Freeform 3708"/>
                <p:cNvSpPr>
                  <a:spLocks/>
                </p:cNvSpPr>
                <p:nvPr/>
              </p:nvSpPr>
              <p:spPr bwMode="auto">
                <a:xfrm>
                  <a:off x="4051" y="1664"/>
                  <a:ext cx="17" cy="17"/>
                </a:xfrm>
                <a:custGeom>
                  <a:avLst/>
                  <a:gdLst>
                    <a:gd name="T0" fmla="*/ 12 w 17"/>
                    <a:gd name="T1" fmla="*/ 16 h 17"/>
                    <a:gd name="T2" fmla="*/ 16 w 17"/>
                    <a:gd name="T3" fmla="*/ 3 h 17"/>
                    <a:gd name="T4" fmla="*/ 12 w 17"/>
                    <a:gd name="T5" fmla="*/ 3 h 17"/>
                    <a:gd name="T6" fmla="*/ 8 w 17"/>
                    <a:gd name="T7" fmla="*/ 0 h 17"/>
                    <a:gd name="T8" fmla="*/ 0 w 17"/>
                    <a:gd name="T9" fmla="*/ 11 h 17"/>
                    <a:gd name="T10" fmla="*/ 0 w 17"/>
                    <a:gd name="T11" fmla="*/ 16 h 17"/>
                    <a:gd name="T12" fmla="*/ 12 w 17"/>
                    <a:gd name="T13" fmla="*/ 16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2" y="16"/>
                      </a:moveTo>
                      <a:lnTo>
                        <a:pt x="16" y="3"/>
                      </a:lnTo>
                      <a:lnTo>
                        <a:pt x="12" y="3"/>
                      </a:lnTo>
                      <a:lnTo>
                        <a:pt x="8" y="0"/>
                      </a:lnTo>
                      <a:lnTo>
                        <a:pt x="0" y="11"/>
                      </a:lnTo>
                      <a:lnTo>
                        <a:pt x="0" y="16"/>
                      </a:lnTo>
                      <a:lnTo>
                        <a:pt x="12" y="16"/>
                      </a:lnTo>
                    </a:path>
                  </a:pathLst>
                </a:custGeom>
                <a:solidFill>
                  <a:srgbClr val="969696"/>
                </a:solidFill>
                <a:ln w="9525" cap="rnd">
                  <a:noFill/>
                  <a:round/>
                  <a:headEnd/>
                  <a:tailEnd/>
                </a:ln>
              </p:spPr>
              <p:txBody>
                <a:bodyPr/>
                <a:lstStyle/>
                <a:p>
                  <a:endParaRPr lang="zh-CN" altLang="en-US"/>
                </a:p>
              </p:txBody>
            </p:sp>
            <p:sp>
              <p:nvSpPr>
                <p:cNvPr id="72003" name="Freeform 3709"/>
                <p:cNvSpPr>
                  <a:spLocks/>
                </p:cNvSpPr>
                <p:nvPr/>
              </p:nvSpPr>
              <p:spPr bwMode="auto">
                <a:xfrm>
                  <a:off x="4051" y="1664"/>
                  <a:ext cx="17" cy="17"/>
                </a:xfrm>
                <a:custGeom>
                  <a:avLst/>
                  <a:gdLst>
                    <a:gd name="T0" fmla="*/ 10 w 17"/>
                    <a:gd name="T1" fmla="*/ 16 h 17"/>
                    <a:gd name="T2" fmla="*/ 12 w 17"/>
                    <a:gd name="T3" fmla="*/ 16 h 17"/>
                    <a:gd name="T4" fmla="*/ 16 w 17"/>
                    <a:gd name="T5" fmla="*/ 3 h 17"/>
                    <a:gd name="T6" fmla="*/ 12 w 17"/>
                    <a:gd name="T7" fmla="*/ 1 h 17"/>
                    <a:gd name="T8" fmla="*/ 8 w 17"/>
                    <a:gd name="T9" fmla="*/ 0 h 17"/>
                    <a:gd name="T10" fmla="*/ 6 w 17"/>
                    <a:gd name="T11" fmla="*/ 0 h 17"/>
                    <a:gd name="T12" fmla="*/ 0 w 17"/>
                    <a:gd name="T13" fmla="*/ 9 h 17"/>
                    <a:gd name="T14" fmla="*/ 0 w 17"/>
                    <a:gd name="T15" fmla="*/ 16 h 17"/>
                    <a:gd name="T16" fmla="*/ 10 w 17"/>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0" y="16"/>
                      </a:moveTo>
                      <a:lnTo>
                        <a:pt x="12" y="16"/>
                      </a:lnTo>
                      <a:lnTo>
                        <a:pt x="16" y="3"/>
                      </a:lnTo>
                      <a:lnTo>
                        <a:pt x="12" y="1"/>
                      </a:lnTo>
                      <a:lnTo>
                        <a:pt x="8" y="0"/>
                      </a:lnTo>
                      <a:lnTo>
                        <a:pt x="6" y="0"/>
                      </a:lnTo>
                      <a:lnTo>
                        <a:pt x="0" y="9"/>
                      </a:lnTo>
                      <a:lnTo>
                        <a:pt x="0" y="16"/>
                      </a:lnTo>
                      <a:lnTo>
                        <a:pt x="10" y="16"/>
                      </a:lnTo>
                    </a:path>
                  </a:pathLst>
                </a:custGeom>
                <a:solidFill>
                  <a:srgbClr val="969696"/>
                </a:solidFill>
                <a:ln w="12700" cap="rnd">
                  <a:solidFill>
                    <a:srgbClr val="000000"/>
                  </a:solidFill>
                  <a:round/>
                  <a:headEnd/>
                  <a:tailEnd/>
                </a:ln>
              </p:spPr>
              <p:txBody>
                <a:bodyPr/>
                <a:lstStyle/>
                <a:p>
                  <a:endParaRPr lang="zh-CN" altLang="en-US"/>
                </a:p>
              </p:txBody>
            </p:sp>
            <p:sp>
              <p:nvSpPr>
                <p:cNvPr id="72004" name="Freeform 3710"/>
                <p:cNvSpPr>
                  <a:spLocks/>
                </p:cNvSpPr>
                <p:nvPr/>
              </p:nvSpPr>
              <p:spPr bwMode="auto">
                <a:xfrm>
                  <a:off x="4027" y="1675"/>
                  <a:ext cx="25" cy="59"/>
                </a:xfrm>
                <a:custGeom>
                  <a:avLst/>
                  <a:gdLst>
                    <a:gd name="T0" fmla="*/ 14 w 25"/>
                    <a:gd name="T1" fmla="*/ 1 h 59"/>
                    <a:gd name="T2" fmla="*/ 7 w 25"/>
                    <a:gd name="T3" fmla="*/ 32 h 59"/>
                    <a:gd name="T4" fmla="*/ 0 w 25"/>
                    <a:gd name="T5" fmla="*/ 58 h 59"/>
                    <a:gd name="T6" fmla="*/ 1 w 25"/>
                    <a:gd name="T7" fmla="*/ 58 h 59"/>
                    <a:gd name="T8" fmla="*/ 5 w 25"/>
                    <a:gd name="T9" fmla="*/ 58 h 59"/>
                    <a:gd name="T10" fmla="*/ 7 w 25"/>
                    <a:gd name="T11" fmla="*/ 58 h 59"/>
                    <a:gd name="T12" fmla="*/ 24 w 25"/>
                    <a:gd name="T13" fmla="*/ 0 h 59"/>
                    <a:gd name="T14" fmla="*/ 14 w 25"/>
                    <a:gd name="T15" fmla="*/ 1 h 59"/>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59"/>
                    <a:gd name="T26" fmla="*/ 25 w 25"/>
                    <a:gd name="T27" fmla="*/ 59 h 5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59">
                      <a:moveTo>
                        <a:pt x="14" y="1"/>
                      </a:moveTo>
                      <a:lnTo>
                        <a:pt x="7" y="32"/>
                      </a:lnTo>
                      <a:lnTo>
                        <a:pt x="0" y="58"/>
                      </a:lnTo>
                      <a:lnTo>
                        <a:pt x="1" y="58"/>
                      </a:lnTo>
                      <a:lnTo>
                        <a:pt x="5" y="58"/>
                      </a:lnTo>
                      <a:lnTo>
                        <a:pt x="7" y="58"/>
                      </a:lnTo>
                      <a:lnTo>
                        <a:pt x="24" y="0"/>
                      </a:lnTo>
                      <a:lnTo>
                        <a:pt x="14" y="1"/>
                      </a:lnTo>
                    </a:path>
                  </a:pathLst>
                </a:custGeom>
                <a:solidFill>
                  <a:srgbClr val="969696"/>
                </a:solidFill>
                <a:ln w="9525" cap="rnd">
                  <a:noFill/>
                  <a:round/>
                  <a:headEnd/>
                  <a:tailEnd/>
                </a:ln>
              </p:spPr>
              <p:txBody>
                <a:bodyPr/>
                <a:lstStyle/>
                <a:p>
                  <a:endParaRPr lang="zh-CN" altLang="en-US"/>
                </a:p>
              </p:txBody>
            </p:sp>
            <p:sp>
              <p:nvSpPr>
                <p:cNvPr id="72005" name="Freeform 3711"/>
                <p:cNvSpPr>
                  <a:spLocks/>
                </p:cNvSpPr>
                <p:nvPr/>
              </p:nvSpPr>
              <p:spPr bwMode="auto">
                <a:xfrm>
                  <a:off x="4027" y="1675"/>
                  <a:ext cx="31" cy="65"/>
                </a:xfrm>
                <a:custGeom>
                  <a:avLst/>
                  <a:gdLst>
                    <a:gd name="T0" fmla="*/ 18 w 31"/>
                    <a:gd name="T1" fmla="*/ 1 h 65"/>
                    <a:gd name="T2" fmla="*/ 8 w 31"/>
                    <a:gd name="T3" fmla="*/ 34 h 65"/>
                    <a:gd name="T4" fmla="*/ 0 w 31"/>
                    <a:gd name="T5" fmla="*/ 64 h 65"/>
                    <a:gd name="T6" fmla="*/ 3 w 31"/>
                    <a:gd name="T7" fmla="*/ 64 h 65"/>
                    <a:gd name="T8" fmla="*/ 7 w 31"/>
                    <a:gd name="T9" fmla="*/ 64 h 65"/>
                    <a:gd name="T10" fmla="*/ 8 w 31"/>
                    <a:gd name="T11" fmla="*/ 64 h 65"/>
                    <a:gd name="T12" fmla="*/ 30 w 31"/>
                    <a:gd name="T13" fmla="*/ 0 h 65"/>
                    <a:gd name="T14" fmla="*/ 18 w 31"/>
                    <a:gd name="T15" fmla="*/ 1 h 65"/>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65"/>
                    <a:gd name="T26" fmla="*/ 31 w 31"/>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65">
                      <a:moveTo>
                        <a:pt x="18" y="1"/>
                      </a:moveTo>
                      <a:lnTo>
                        <a:pt x="8" y="34"/>
                      </a:lnTo>
                      <a:lnTo>
                        <a:pt x="0" y="64"/>
                      </a:lnTo>
                      <a:lnTo>
                        <a:pt x="3" y="64"/>
                      </a:lnTo>
                      <a:lnTo>
                        <a:pt x="7" y="64"/>
                      </a:lnTo>
                      <a:lnTo>
                        <a:pt x="8" y="64"/>
                      </a:lnTo>
                      <a:lnTo>
                        <a:pt x="30" y="0"/>
                      </a:lnTo>
                      <a:lnTo>
                        <a:pt x="18" y="1"/>
                      </a:lnTo>
                    </a:path>
                  </a:pathLst>
                </a:custGeom>
                <a:solidFill>
                  <a:srgbClr val="969696"/>
                </a:solidFill>
                <a:ln w="12700" cap="rnd">
                  <a:solidFill>
                    <a:srgbClr val="000000"/>
                  </a:solidFill>
                  <a:round/>
                  <a:headEnd/>
                  <a:tailEnd/>
                </a:ln>
              </p:spPr>
              <p:txBody>
                <a:bodyPr/>
                <a:lstStyle/>
                <a:p>
                  <a:endParaRPr lang="zh-CN" altLang="en-US"/>
                </a:p>
              </p:txBody>
            </p:sp>
            <p:sp>
              <p:nvSpPr>
                <p:cNvPr id="72006" name="Freeform 3712"/>
                <p:cNvSpPr>
                  <a:spLocks/>
                </p:cNvSpPr>
                <p:nvPr/>
              </p:nvSpPr>
              <p:spPr bwMode="auto">
                <a:xfrm>
                  <a:off x="3942" y="1624"/>
                  <a:ext cx="17" cy="48"/>
                </a:xfrm>
                <a:custGeom>
                  <a:avLst/>
                  <a:gdLst>
                    <a:gd name="T0" fmla="*/ 8 w 17"/>
                    <a:gd name="T1" fmla="*/ 47 h 48"/>
                    <a:gd name="T2" fmla="*/ 6 w 17"/>
                    <a:gd name="T3" fmla="*/ 47 h 48"/>
                    <a:gd name="T4" fmla="*/ 8 w 17"/>
                    <a:gd name="T5" fmla="*/ 28 h 48"/>
                    <a:gd name="T6" fmla="*/ 0 w 17"/>
                    <a:gd name="T7" fmla="*/ 9 h 48"/>
                    <a:gd name="T8" fmla="*/ 0 w 17"/>
                    <a:gd name="T9" fmla="*/ 7 h 48"/>
                    <a:gd name="T10" fmla="*/ 2 w 17"/>
                    <a:gd name="T11" fmla="*/ 15 h 48"/>
                    <a:gd name="T12" fmla="*/ 8 w 17"/>
                    <a:gd name="T13" fmla="*/ 26 h 48"/>
                    <a:gd name="T14" fmla="*/ 10 w 17"/>
                    <a:gd name="T15" fmla="*/ 13 h 48"/>
                    <a:gd name="T16" fmla="*/ 4 w 17"/>
                    <a:gd name="T17" fmla="*/ 0 h 48"/>
                    <a:gd name="T18" fmla="*/ 6 w 17"/>
                    <a:gd name="T19" fmla="*/ 0 h 48"/>
                    <a:gd name="T20" fmla="*/ 14 w 17"/>
                    <a:gd name="T21" fmla="*/ 13 h 48"/>
                    <a:gd name="T22" fmla="*/ 16 w 17"/>
                    <a:gd name="T23" fmla="*/ 13 h 48"/>
                    <a:gd name="T24" fmla="*/ 8 w 17"/>
                    <a:gd name="T25" fmla="*/ 47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48"/>
                    <a:gd name="T41" fmla="*/ 17 w 17"/>
                    <a:gd name="T42" fmla="*/ 48 h 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48">
                      <a:moveTo>
                        <a:pt x="8" y="47"/>
                      </a:moveTo>
                      <a:lnTo>
                        <a:pt x="6" y="47"/>
                      </a:lnTo>
                      <a:lnTo>
                        <a:pt x="8" y="28"/>
                      </a:lnTo>
                      <a:lnTo>
                        <a:pt x="0" y="9"/>
                      </a:lnTo>
                      <a:lnTo>
                        <a:pt x="0" y="7"/>
                      </a:lnTo>
                      <a:lnTo>
                        <a:pt x="2" y="15"/>
                      </a:lnTo>
                      <a:lnTo>
                        <a:pt x="8" y="26"/>
                      </a:lnTo>
                      <a:lnTo>
                        <a:pt x="10" y="13"/>
                      </a:lnTo>
                      <a:lnTo>
                        <a:pt x="4" y="0"/>
                      </a:lnTo>
                      <a:lnTo>
                        <a:pt x="6" y="0"/>
                      </a:lnTo>
                      <a:lnTo>
                        <a:pt x="14" y="13"/>
                      </a:lnTo>
                      <a:lnTo>
                        <a:pt x="16" y="13"/>
                      </a:lnTo>
                      <a:lnTo>
                        <a:pt x="8" y="47"/>
                      </a:lnTo>
                    </a:path>
                  </a:pathLst>
                </a:custGeom>
                <a:solidFill>
                  <a:srgbClr val="969696"/>
                </a:solidFill>
                <a:ln w="9525" cap="rnd">
                  <a:noFill/>
                  <a:round/>
                  <a:headEnd/>
                  <a:tailEnd/>
                </a:ln>
              </p:spPr>
              <p:txBody>
                <a:bodyPr/>
                <a:lstStyle/>
                <a:p>
                  <a:endParaRPr lang="zh-CN" altLang="en-US"/>
                </a:p>
              </p:txBody>
            </p:sp>
            <p:sp>
              <p:nvSpPr>
                <p:cNvPr id="72007" name="Freeform 3713"/>
                <p:cNvSpPr>
                  <a:spLocks/>
                </p:cNvSpPr>
                <p:nvPr/>
              </p:nvSpPr>
              <p:spPr bwMode="auto">
                <a:xfrm>
                  <a:off x="3942" y="1624"/>
                  <a:ext cx="20" cy="53"/>
                </a:xfrm>
                <a:custGeom>
                  <a:avLst/>
                  <a:gdLst>
                    <a:gd name="T0" fmla="*/ 9 w 20"/>
                    <a:gd name="T1" fmla="*/ 52 h 53"/>
                    <a:gd name="T2" fmla="*/ 7 w 20"/>
                    <a:gd name="T3" fmla="*/ 52 h 53"/>
                    <a:gd name="T4" fmla="*/ 9 w 20"/>
                    <a:gd name="T5" fmla="*/ 32 h 53"/>
                    <a:gd name="T6" fmla="*/ 0 w 20"/>
                    <a:gd name="T7" fmla="*/ 9 h 53"/>
                    <a:gd name="T8" fmla="*/ 3 w 20"/>
                    <a:gd name="T9" fmla="*/ 17 h 53"/>
                    <a:gd name="T10" fmla="*/ 11 w 20"/>
                    <a:gd name="T11" fmla="*/ 30 h 53"/>
                    <a:gd name="T12" fmla="*/ 13 w 20"/>
                    <a:gd name="T13" fmla="*/ 15 h 53"/>
                    <a:gd name="T14" fmla="*/ 5 w 20"/>
                    <a:gd name="T15" fmla="*/ 0 h 53"/>
                    <a:gd name="T16" fmla="*/ 7 w 20"/>
                    <a:gd name="T17" fmla="*/ 0 h 53"/>
                    <a:gd name="T18" fmla="*/ 17 w 20"/>
                    <a:gd name="T19" fmla="*/ 15 h 53"/>
                    <a:gd name="T20" fmla="*/ 19 w 20"/>
                    <a:gd name="T21" fmla="*/ 15 h 53"/>
                    <a:gd name="T22" fmla="*/ 11 w 20"/>
                    <a:gd name="T23" fmla="*/ 52 h 53"/>
                    <a:gd name="T24" fmla="*/ 9 w 20"/>
                    <a:gd name="T25" fmla="*/ 52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53"/>
                    <a:gd name="T41" fmla="*/ 20 w 20"/>
                    <a:gd name="T42" fmla="*/ 53 h 5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53">
                      <a:moveTo>
                        <a:pt x="9" y="52"/>
                      </a:moveTo>
                      <a:lnTo>
                        <a:pt x="7" y="52"/>
                      </a:lnTo>
                      <a:lnTo>
                        <a:pt x="9" y="32"/>
                      </a:lnTo>
                      <a:lnTo>
                        <a:pt x="0" y="9"/>
                      </a:lnTo>
                      <a:lnTo>
                        <a:pt x="3" y="17"/>
                      </a:lnTo>
                      <a:lnTo>
                        <a:pt x="11" y="30"/>
                      </a:lnTo>
                      <a:lnTo>
                        <a:pt x="13" y="15"/>
                      </a:lnTo>
                      <a:lnTo>
                        <a:pt x="5" y="0"/>
                      </a:lnTo>
                      <a:lnTo>
                        <a:pt x="7" y="0"/>
                      </a:lnTo>
                      <a:lnTo>
                        <a:pt x="17" y="15"/>
                      </a:lnTo>
                      <a:lnTo>
                        <a:pt x="19" y="15"/>
                      </a:lnTo>
                      <a:lnTo>
                        <a:pt x="11" y="52"/>
                      </a:lnTo>
                      <a:lnTo>
                        <a:pt x="9" y="52"/>
                      </a:lnTo>
                    </a:path>
                  </a:pathLst>
                </a:custGeom>
                <a:solidFill>
                  <a:srgbClr val="969696"/>
                </a:solidFill>
                <a:ln w="12700" cap="rnd">
                  <a:solidFill>
                    <a:srgbClr val="000000"/>
                  </a:solidFill>
                  <a:round/>
                  <a:headEnd/>
                  <a:tailEnd/>
                </a:ln>
              </p:spPr>
              <p:txBody>
                <a:bodyPr/>
                <a:lstStyle/>
                <a:p>
                  <a:endParaRPr lang="zh-CN" altLang="en-US"/>
                </a:p>
              </p:txBody>
            </p:sp>
            <p:sp>
              <p:nvSpPr>
                <p:cNvPr id="72008" name="Freeform 3714"/>
                <p:cNvSpPr>
                  <a:spLocks/>
                </p:cNvSpPr>
                <p:nvPr/>
              </p:nvSpPr>
              <p:spPr bwMode="auto">
                <a:xfrm>
                  <a:off x="3924" y="1618"/>
                  <a:ext cx="27" cy="18"/>
                </a:xfrm>
                <a:custGeom>
                  <a:avLst/>
                  <a:gdLst>
                    <a:gd name="T0" fmla="*/ 20 w 27"/>
                    <a:gd name="T1" fmla="*/ 1 h 18"/>
                    <a:gd name="T2" fmla="*/ 18 w 27"/>
                    <a:gd name="T3" fmla="*/ 1 h 18"/>
                    <a:gd name="T4" fmla="*/ 14 w 27"/>
                    <a:gd name="T5" fmla="*/ 1 h 18"/>
                    <a:gd name="T6" fmla="*/ 10 w 27"/>
                    <a:gd name="T7" fmla="*/ 0 h 18"/>
                    <a:gd name="T8" fmla="*/ 9 w 27"/>
                    <a:gd name="T9" fmla="*/ 0 h 18"/>
                    <a:gd name="T10" fmla="*/ 5 w 27"/>
                    <a:gd name="T11" fmla="*/ 1 h 18"/>
                    <a:gd name="T12" fmla="*/ 3 w 27"/>
                    <a:gd name="T13" fmla="*/ 1 h 18"/>
                    <a:gd name="T14" fmla="*/ 1 w 27"/>
                    <a:gd name="T15" fmla="*/ 1 h 18"/>
                    <a:gd name="T16" fmla="*/ 0 w 27"/>
                    <a:gd name="T17" fmla="*/ 1 h 18"/>
                    <a:gd name="T18" fmla="*/ 0 w 27"/>
                    <a:gd name="T19" fmla="*/ 3 h 18"/>
                    <a:gd name="T20" fmla="*/ 1 w 27"/>
                    <a:gd name="T21" fmla="*/ 7 h 18"/>
                    <a:gd name="T22" fmla="*/ 3 w 27"/>
                    <a:gd name="T23" fmla="*/ 7 h 18"/>
                    <a:gd name="T24" fmla="*/ 5 w 27"/>
                    <a:gd name="T25" fmla="*/ 7 h 18"/>
                    <a:gd name="T26" fmla="*/ 7 w 27"/>
                    <a:gd name="T27" fmla="*/ 7 h 18"/>
                    <a:gd name="T28" fmla="*/ 9 w 27"/>
                    <a:gd name="T29" fmla="*/ 7 h 18"/>
                    <a:gd name="T30" fmla="*/ 10 w 27"/>
                    <a:gd name="T31" fmla="*/ 7 h 18"/>
                    <a:gd name="T32" fmla="*/ 12 w 27"/>
                    <a:gd name="T33" fmla="*/ 7 h 18"/>
                    <a:gd name="T34" fmla="*/ 14 w 27"/>
                    <a:gd name="T35" fmla="*/ 7 h 18"/>
                    <a:gd name="T36" fmla="*/ 14 w 27"/>
                    <a:gd name="T37" fmla="*/ 9 h 18"/>
                    <a:gd name="T38" fmla="*/ 14 w 27"/>
                    <a:gd name="T39" fmla="*/ 11 h 18"/>
                    <a:gd name="T40" fmla="*/ 18 w 27"/>
                    <a:gd name="T41" fmla="*/ 17 h 18"/>
                    <a:gd name="T42" fmla="*/ 26 w 27"/>
                    <a:gd name="T43" fmla="*/ 15 h 18"/>
                    <a:gd name="T44" fmla="*/ 18 w 27"/>
                    <a:gd name="T45" fmla="*/ 3 h 18"/>
                    <a:gd name="T46" fmla="*/ 20 w 27"/>
                    <a:gd name="T47" fmla="*/ 3 h 18"/>
                    <a:gd name="T48" fmla="*/ 22 w 27"/>
                    <a:gd name="T49" fmla="*/ 3 h 18"/>
                    <a:gd name="T50" fmla="*/ 20 w 27"/>
                    <a:gd name="T51" fmla="*/ 1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7"/>
                    <a:gd name="T79" fmla="*/ 0 h 18"/>
                    <a:gd name="T80" fmla="*/ 27 w 27"/>
                    <a:gd name="T81" fmla="*/ 18 h 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7" h="18">
                      <a:moveTo>
                        <a:pt x="20" y="1"/>
                      </a:moveTo>
                      <a:lnTo>
                        <a:pt x="18" y="1"/>
                      </a:lnTo>
                      <a:lnTo>
                        <a:pt x="14" y="1"/>
                      </a:lnTo>
                      <a:lnTo>
                        <a:pt x="10" y="0"/>
                      </a:lnTo>
                      <a:lnTo>
                        <a:pt x="9" y="0"/>
                      </a:lnTo>
                      <a:lnTo>
                        <a:pt x="5" y="1"/>
                      </a:lnTo>
                      <a:lnTo>
                        <a:pt x="3" y="1"/>
                      </a:lnTo>
                      <a:lnTo>
                        <a:pt x="1" y="1"/>
                      </a:lnTo>
                      <a:lnTo>
                        <a:pt x="0" y="1"/>
                      </a:lnTo>
                      <a:lnTo>
                        <a:pt x="0" y="3"/>
                      </a:lnTo>
                      <a:lnTo>
                        <a:pt x="1" y="7"/>
                      </a:lnTo>
                      <a:lnTo>
                        <a:pt x="3" y="7"/>
                      </a:lnTo>
                      <a:lnTo>
                        <a:pt x="5" y="7"/>
                      </a:lnTo>
                      <a:lnTo>
                        <a:pt x="7" y="7"/>
                      </a:lnTo>
                      <a:lnTo>
                        <a:pt x="9" y="7"/>
                      </a:lnTo>
                      <a:lnTo>
                        <a:pt x="10" y="7"/>
                      </a:lnTo>
                      <a:lnTo>
                        <a:pt x="12" y="7"/>
                      </a:lnTo>
                      <a:lnTo>
                        <a:pt x="14" y="7"/>
                      </a:lnTo>
                      <a:lnTo>
                        <a:pt x="14" y="9"/>
                      </a:lnTo>
                      <a:lnTo>
                        <a:pt x="14" y="11"/>
                      </a:lnTo>
                      <a:lnTo>
                        <a:pt x="18" y="17"/>
                      </a:lnTo>
                      <a:lnTo>
                        <a:pt x="26" y="15"/>
                      </a:lnTo>
                      <a:lnTo>
                        <a:pt x="18" y="3"/>
                      </a:lnTo>
                      <a:lnTo>
                        <a:pt x="20" y="3"/>
                      </a:lnTo>
                      <a:lnTo>
                        <a:pt x="22" y="3"/>
                      </a:lnTo>
                      <a:lnTo>
                        <a:pt x="20" y="1"/>
                      </a:lnTo>
                    </a:path>
                  </a:pathLst>
                </a:custGeom>
                <a:solidFill>
                  <a:srgbClr val="969696"/>
                </a:solidFill>
                <a:ln w="9525" cap="rnd">
                  <a:noFill/>
                  <a:round/>
                  <a:headEnd/>
                  <a:tailEnd/>
                </a:ln>
              </p:spPr>
              <p:txBody>
                <a:bodyPr/>
                <a:lstStyle/>
                <a:p>
                  <a:endParaRPr lang="zh-CN" altLang="en-US"/>
                </a:p>
              </p:txBody>
            </p:sp>
            <p:sp>
              <p:nvSpPr>
                <p:cNvPr id="72009" name="Freeform 3715"/>
                <p:cNvSpPr>
                  <a:spLocks/>
                </p:cNvSpPr>
                <p:nvPr/>
              </p:nvSpPr>
              <p:spPr bwMode="auto">
                <a:xfrm>
                  <a:off x="3924" y="1618"/>
                  <a:ext cx="32" cy="24"/>
                </a:xfrm>
                <a:custGeom>
                  <a:avLst/>
                  <a:gdLst>
                    <a:gd name="T0" fmla="*/ 25 w 32"/>
                    <a:gd name="T1" fmla="*/ 3 h 24"/>
                    <a:gd name="T2" fmla="*/ 21 w 32"/>
                    <a:gd name="T3" fmla="*/ 1 h 24"/>
                    <a:gd name="T4" fmla="*/ 17 w 32"/>
                    <a:gd name="T5" fmla="*/ 1 h 24"/>
                    <a:gd name="T6" fmla="*/ 14 w 32"/>
                    <a:gd name="T7" fmla="*/ 0 h 24"/>
                    <a:gd name="T8" fmla="*/ 10 w 32"/>
                    <a:gd name="T9" fmla="*/ 0 h 24"/>
                    <a:gd name="T10" fmla="*/ 7 w 32"/>
                    <a:gd name="T11" fmla="*/ 1 h 24"/>
                    <a:gd name="T12" fmla="*/ 3 w 32"/>
                    <a:gd name="T13" fmla="*/ 1 h 24"/>
                    <a:gd name="T14" fmla="*/ 1 w 32"/>
                    <a:gd name="T15" fmla="*/ 3 h 24"/>
                    <a:gd name="T16" fmla="*/ 0 w 32"/>
                    <a:gd name="T17" fmla="*/ 3 h 24"/>
                    <a:gd name="T18" fmla="*/ 0 w 32"/>
                    <a:gd name="T19" fmla="*/ 5 h 24"/>
                    <a:gd name="T20" fmla="*/ 1 w 32"/>
                    <a:gd name="T21" fmla="*/ 11 h 24"/>
                    <a:gd name="T22" fmla="*/ 3 w 32"/>
                    <a:gd name="T23" fmla="*/ 11 h 24"/>
                    <a:gd name="T24" fmla="*/ 7 w 32"/>
                    <a:gd name="T25" fmla="*/ 11 h 24"/>
                    <a:gd name="T26" fmla="*/ 9 w 32"/>
                    <a:gd name="T27" fmla="*/ 9 h 24"/>
                    <a:gd name="T28" fmla="*/ 10 w 32"/>
                    <a:gd name="T29" fmla="*/ 11 h 24"/>
                    <a:gd name="T30" fmla="*/ 14 w 32"/>
                    <a:gd name="T31" fmla="*/ 11 h 24"/>
                    <a:gd name="T32" fmla="*/ 15 w 32"/>
                    <a:gd name="T33" fmla="*/ 11 h 24"/>
                    <a:gd name="T34" fmla="*/ 17 w 32"/>
                    <a:gd name="T35" fmla="*/ 11 h 24"/>
                    <a:gd name="T36" fmla="*/ 17 w 32"/>
                    <a:gd name="T37" fmla="*/ 13 h 24"/>
                    <a:gd name="T38" fmla="*/ 17 w 32"/>
                    <a:gd name="T39" fmla="*/ 15 h 24"/>
                    <a:gd name="T40" fmla="*/ 21 w 32"/>
                    <a:gd name="T41" fmla="*/ 23 h 24"/>
                    <a:gd name="T42" fmla="*/ 31 w 32"/>
                    <a:gd name="T43" fmla="*/ 21 h 24"/>
                    <a:gd name="T44" fmla="*/ 23 w 32"/>
                    <a:gd name="T45" fmla="*/ 5 h 24"/>
                    <a:gd name="T46" fmla="*/ 25 w 32"/>
                    <a:gd name="T47" fmla="*/ 5 h 24"/>
                    <a:gd name="T48" fmla="*/ 25 w 32"/>
                    <a:gd name="T49" fmla="*/ 3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24"/>
                    <a:gd name="T77" fmla="*/ 32 w 32"/>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24">
                      <a:moveTo>
                        <a:pt x="25" y="3"/>
                      </a:moveTo>
                      <a:lnTo>
                        <a:pt x="21" y="1"/>
                      </a:lnTo>
                      <a:lnTo>
                        <a:pt x="17" y="1"/>
                      </a:lnTo>
                      <a:lnTo>
                        <a:pt x="14" y="0"/>
                      </a:lnTo>
                      <a:lnTo>
                        <a:pt x="10" y="0"/>
                      </a:lnTo>
                      <a:lnTo>
                        <a:pt x="7" y="1"/>
                      </a:lnTo>
                      <a:lnTo>
                        <a:pt x="3" y="1"/>
                      </a:lnTo>
                      <a:lnTo>
                        <a:pt x="1" y="3"/>
                      </a:lnTo>
                      <a:lnTo>
                        <a:pt x="0" y="3"/>
                      </a:lnTo>
                      <a:lnTo>
                        <a:pt x="0" y="5"/>
                      </a:lnTo>
                      <a:lnTo>
                        <a:pt x="1" y="11"/>
                      </a:lnTo>
                      <a:lnTo>
                        <a:pt x="3" y="11"/>
                      </a:lnTo>
                      <a:lnTo>
                        <a:pt x="7" y="11"/>
                      </a:lnTo>
                      <a:lnTo>
                        <a:pt x="9" y="9"/>
                      </a:lnTo>
                      <a:lnTo>
                        <a:pt x="10" y="11"/>
                      </a:lnTo>
                      <a:lnTo>
                        <a:pt x="14" y="11"/>
                      </a:lnTo>
                      <a:lnTo>
                        <a:pt x="15" y="11"/>
                      </a:lnTo>
                      <a:lnTo>
                        <a:pt x="17" y="11"/>
                      </a:lnTo>
                      <a:lnTo>
                        <a:pt x="17" y="13"/>
                      </a:lnTo>
                      <a:lnTo>
                        <a:pt x="17" y="15"/>
                      </a:lnTo>
                      <a:lnTo>
                        <a:pt x="21" y="23"/>
                      </a:lnTo>
                      <a:lnTo>
                        <a:pt x="31" y="21"/>
                      </a:lnTo>
                      <a:lnTo>
                        <a:pt x="23" y="5"/>
                      </a:lnTo>
                      <a:lnTo>
                        <a:pt x="25" y="5"/>
                      </a:lnTo>
                      <a:lnTo>
                        <a:pt x="25" y="3"/>
                      </a:lnTo>
                    </a:path>
                  </a:pathLst>
                </a:custGeom>
                <a:solidFill>
                  <a:srgbClr val="969696"/>
                </a:solidFill>
                <a:ln w="12700" cap="rnd">
                  <a:solidFill>
                    <a:srgbClr val="000000"/>
                  </a:solidFill>
                  <a:round/>
                  <a:headEnd/>
                  <a:tailEnd/>
                </a:ln>
              </p:spPr>
              <p:txBody>
                <a:bodyPr/>
                <a:lstStyle/>
                <a:p>
                  <a:endParaRPr lang="zh-CN" altLang="en-US"/>
                </a:p>
              </p:txBody>
            </p:sp>
            <p:sp>
              <p:nvSpPr>
                <p:cNvPr id="72010" name="Freeform 3716"/>
                <p:cNvSpPr>
                  <a:spLocks/>
                </p:cNvSpPr>
                <p:nvPr/>
              </p:nvSpPr>
              <p:spPr bwMode="auto">
                <a:xfrm>
                  <a:off x="3946" y="1639"/>
                  <a:ext cx="17" cy="17"/>
                </a:xfrm>
                <a:custGeom>
                  <a:avLst/>
                  <a:gdLst>
                    <a:gd name="T0" fmla="*/ 16 w 17"/>
                    <a:gd name="T1" fmla="*/ 16 h 17"/>
                    <a:gd name="T2" fmla="*/ 16 w 17"/>
                    <a:gd name="T3" fmla="*/ 0 h 17"/>
                    <a:gd name="T4" fmla="*/ 0 w 17"/>
                    <a:gd name="T5" fmla="*/ 2 h 17"/>
                    <a:gd name="T6" fmla="*/ 16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16" y="0"/>
                      </a:lnTo>
                      <a:lnTo>
                        <a:pt x="0" y="2"/>
                      </a:lnTo>
                      <a:lnTo>
                        <a:pt x="16" y="16"/>
                      </a:lnTo>
                    </a:path>
                  </a:pathLst>
                </a:custGeom>
                <a:solidFill>
                  <a:srgbClr val="969696"/>
                </a:solidFill>
                <a:ln w="9525" cap="rnd">
                  <a:noFill/>
                  <a:round/>
                  <a:headEnd/>
                  <a:tailEnd/>
                </a:ln>
              </p:spPr>
              <p:txBody>
                <a:bodyPr/>
                <a:lstStyle/>
                <a:p>
                  <a:endParaRPr lang="zh-CN" altLang="en-US"/>
                </a:p>
              </p:txBody>
            </p:sp>
            <p:sp>
              <p:nvSpPr>
                <p:cNvPr id="72011" name="Freeform 3717"/>
                <p:cNvSpPr>
                  <a:spLocks/>
                </p:cNvSpPr>
                <p:nvPr/>
              </p:nvSpPr>
              <p:spPr bwMode="auto">
                <a:xfrm>
                  <a:off x="3946" y="1639"/>
                  <a:ext cx="17" cy="17"/>
                </a:xfrm>
                <a:custGeom>
                  <a:avLst/>
                  <a:gdLst>
                    <a:gd name="T0" fmla="*/ 14 w 17"/>
                    <a:gd name="T1" fmla="*/ 16 h 17"/>
                    <a:gd name="T2" fmla="*/ 16 w 17"/>
                    <a:gd name="T3" fmla="*/ 0 h 17"/>
                    <a:gd name="T4" fmla="*/ 0 w 17"/>
                    <a:gd name="T5" fmla="*/ 2 h 17"/>
                    <a:gd name="T6" fmla="*/ 14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4" y="16"/>
                      </a:moveTo>
                      <a:lnTo>
                        <a:pt x="16" y="0"/>
                      </a:lnTo>
                      <a:lnTo>
                        <a:pt x="0" y="2"/>
                      </a:lnTo>
                      <a:lnTo>
                        <a:pt x="14" y="16"/>
                      </a:lnTo>
                    </a:path>
                  </a:pathLst>
                </a:custGeom>
                <a:solidFill>
                  <a:srgbClr val="969696"/>
                </a:solidFill>
                <a:ln w="12700" cap="rnd">
                  <a:solidFill>
                    <a:srgbClr val="000000"/>
                  </a:solidFill>
                  <a:round/>
                  <a:headEnd/>
                  <a:tailEnd/>
                </a:ln>
              </p:spPr>
              <p:txBody>
                <a:bodyPr/>
                <a:lstStyle/>
                <a:p>
                  <a:endParaRPr lang="zh-CN" altLang="en-US"/>
                </a:p>
              </p:txBody>
            </p:sp>
            <p:sp>
              <p:nvSpPr>
                <p:cNvPr id="72012" name="Freeform 3718"/>
                <p:cNvSpPr>
                  <a:spLocks/>
                </p:cNvSpPr>
                <p:nvPr/>
              </p:nvSpPr>
              <p:spPr bwMode="auto">
                <a:xfrm>
                  <a:off x="3922" y="1628"/>
                  <a:ext cx="25" cy="29"/>
                </a:xfrm>
                <a:custGeom>
                  <a:avLst/>
                  <a:gdLst>
                    <a:gd name="T0" fmla="*/ 7 w 25"/>
                    <a:gd name="T1" fmla="*/ 22 h 29"/>
                    <a:gd name="T2" fmla="*/ 5 w 25"/>
                    <a:gd name="T3" fmla="*/ 20 h 29"/>
                    <a:gd name="T4" fmla="*/ 5 w 25"/>
                    <a:gd name="T5" fmla="*/ 18 h 29"/>
                    <a:gd name="T6" fmla="*/ 3 w 25"/>
                    <a:gd name="T7" fmla="*/ 18 h 29"/>
                    <a:gd name="T8" fmla="*/ 1 w 25"/>
                    <a:gd name="T9" fmla="*/ 16 h 29"/>
                    <a:gd name="T10" fmla="*/ 0 w 25"/>
                    <a:gd name="T11" fmla="*/ 3 h 29"/>
                    <a:gd name="T12" fmla="*/ 1 w 25"/>
                    <a:gd name="T13" fmla="*/ 1 h 29"/>
                    <a:gd name="T14" fmla="*/ 5 w 25"/>
                    <a:gd name="T15" fmla="*/ 1 h 29"/>
                    <a:gd name="T16" fmla="*/ 7 w 25"/>
                    <a:gd name="T17" fmla="*/ 1 h 29"/>
                    <a:gd name="T18" fmla="*/ 9 w 25"/>
                    <a:gd name="T19" fmla="*/ 0 h 29"/>
                    <a:gd name="T20" fmla="*/ 11 w 25"/>
                    <a:gd name="T21" fmla="*/ 1 h 29"/>
                    <a:gd name="T22" fmla="*/ 12 w 25"/>
                    <a:gd name="T23" fmla="*/ 1 h 29"/>
                    <a:gd name="T24" fmla="*/ 14 w 25"/>
                    <a:gd name="T25" fmla="*/ 1 h 29"/>
                    <a:gd name="T26" fmla="*/ 16 w 25"/>
                    <a:gd name="T27" fmla="*/ 1 h 29"/>
                    <a:gd name="T28" fmla="*/ 16 w 25"/>
                    <a:gd name="T29" fmla="*/ 3 h 29"/>
                    <a:gd name="T30" fmla="*/ 16 w 25"/>
                    <a:gd name="T31" fmla="*/ 5 h 29"/>
                    <a:gd name="T32" fmla="*/ 24 w 25"/>
                    <a:gd name="T33" fmla="*/ 24 h 29"/>
                    <a:gd name="T34" fmla="*/ 22 w 25"/>
                    <a:gd name="T35" fmla="*/ 24 h 29"/>
                    <a:gd name="T36" fmla="*/ 18 w 25"/>
                    <a:gd name="T37" fmla="*/ 26 h 29"/>
                    <a:gd name="T38" fmla="*/ 16 w 25"/>
                    <a:gd name="T39" fmla="*/ 26 h 29"/>
                    <a:gd name="T40" fmla="*/ 14 w 25"/>
                    <a:gd name="T41" fmla="*/ 26 h 29"/>
                    <a:gd name="T42" fmla="*/ 11 w 25"/>
                    <a:gd name="T43" fmla="*/ 26 h 29"/>
                    <a:gd name="T44" fmla="*/ 9 w 25"/>
                    <a:gd name="T45" fmla="*/ 28 h 29"/>
                    <a:gd name="T46" fmla="*/ 7 w 25"/>
                    <a:gd name="T47" fmla="*/ 22 h 2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5"/>
                    <a:gd name="T73" fmla="*/ 0 h 29"/>
                    <a:gd name="T74" fmla="*/ 25 w 25"/>
                    <a:gd name="T75" fmla="*/ 29 h 2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5" h="29">
                      <a:moveTo>
                        <a:pt x="7" y="22"/>
                      </a:moveTo>
                      <a:lnTo>
                        <a:pt x="5" y="20"/>
                      </a:lnTo>
                      <a:lnTo>
                        <a:pt x="5" y="18"/>
                      </a:lnTo>
                      <a:lnTo>
                        <a:pt x="3" y="18"/>
                      </a:lnTo>
                      <a:lnTo>
                        <a:pt x="1" y="16"/>
                      </a:lnTo>
                      <a:lnTo>
                        <a:pt x="0" y="3"/>
                      </a:lnTo>
                      <a:lnTo>
                        <a:pt x="1" y="1"/>
                      </a:lnTo>
                      <a:lnTo>
                        <a:pt x="5" y="1"/>
                      </a:lnTo>
                      <a:lnTo>
                        <a:pt x="7" y="1"/>
                      </a:lnTo>
                      <a:lnTo>
                        <a:pt x="9" y="0"/>
                      </a:lnTo>
                      <a:lnTo>
                        <a:pt x="11" y="1"/>
                      </a:lnTo>
                      <a:lnTo>
                        <a:pt x="12" y="1"/>
                      </a:lnTo>
                      <a:lnTo>
                        <a:pt x="14" y="1"/>
                      </a:lnTo>
                      <a:lnTo>
                        <a:pt x="16" y="1"/>
                      </a:lnTo>
                      <a:lnTo>
                        <a:pt x="16" y="3"/>
                      </a:lnTo>
                      <a:lnTo>
                        <a:pt x="16" y="5"/>
                      </a:lnTo>
                      <a:lnTo>
                        <a:pt x="24" y="24"/>
                      </a:lnTo>
                      <a:lnTo>
                        <a:pt x="22" y="24"/>
                      </a:lnTo>
                      <a:lnTo>
                        <a:pt x="18" y="26"/>
                      </a:lnTo>
                      <a:lnTo>
                        <a:pt x="16" y="26"/>
                      </a:lnTo>
                      <a:lnTo>
                        <a:pt x="14" y="26"/>
                      </a:lnTo>
                      <a:lnTo>
                        <a:pt x="11" y="26"/>
                      </a:lnTo>
                      <a:lnTo>
                        <a:pt x="9" y="28"/>
                      </a:lnTo>
                      <a:lnTo>
                        <a:pt x="7" y="22"/>
                      </a:lnTo>
                    </a:path>
                  </a:pathLst>
                </a:custGeom>
                <a:solidFill>
                  <a:srgbClr val="969696"/>
                </a:solidFill>
                <a:ln w="9525" cap="rnd">
                  <a:noFill/>
                  <a:round/>
                  <a:headEnd/>
                  <a:tailEnd/>
                </a:ln>
              </p:spPr>
              <p:txBody>
                <a:bodyPr/>
                <a:lstStyle/>
                <a:p>
                  <a:endParaRPr lang="zh-CN" altLang="en-US"/>
                </a:p>
              </p:txBody>
            </p:sp>
            <p:sp>
              <p:nvSpPr>
                <p:cNvPr id="72013" name="Freeform 3719"/>
                <p:cNvSpPr>
                  <a:spLocks/>
                </p:cNvSpPr>
                <p:nvPr/>
              </p:nvSpPr>
              <p:spPr bwMode="auto">
                <a:xfrm>
                  <a:off x="3922" y="1628"/>
                  <a:ext cx="30" cy="35"/>
                </a:xfrm>
                <a:custGeom>
                  <a:avLst/>
                  <a:gdLst>
                    <a:gd name="T0" fmla="*/ 9 w 30"/>
                    <a:gd name="T1" fmla="*/ 26 h 35"/>
                    <a:gd name="T2" fmla="*/ 5 w 30"/>
                    <a:gd name="T3" fmla="*/ 24 h 35"/>
                    <a:gd name="T4" fmla="*/ 5 w 30"/>
                    <a:gd name="T5" fmla="*/ 22 h 35"/>
                    <a:gd name="T6" fmla="*/ 3 w 30"/>
                    <a:gd name="T7" fmla="*/ 22 h 35"/>
                    <a:gd name="T8" fmla="*/ 3 w 30"/>
                    <a:gd name="T9" fmla="*/ 20 h 35"/>
                    <a:gd name="T10" fmla="*/ 0 w 30"/>
                    <a:gd name="T11" fmla="*/ 5 h 35"/>
                    <a:gd name="T12" fmla="*/ 1 w 30"/>
                    <a:gd name="T13" fmla="*/ 3 h 35"/>
                    <a:gd name="T14" fmla="*/ 3 w 30"/>
                    <a:gd name="T15" fmla="*/ 1 h 35"/>
                    <a:gd name="T16" fmla="*/ 5 w 30"/>
                    <a:gd name="T17" fmla="*/ 1 h 35"/>
                    <a:gd name="T18" fmla="*/ 9 w 30"/>
                    <a:gd name="T19" fmla="*/ 1 h 35"/>
                    <a:gd name="T20" fmla="*/ 11 w 30"/>
                    <a:gd name="T21" fmla="*/ 0 h 35"/>
                    <a:gd name="T22" fmla="*/ 12 w 30"/>
                    <a:gd name="T23" fmla="*/ 1 h 35"/>
                    <a:gd name="T24" fmla="*/ 15 w 30"/>
                    <a:gd name="T25" fmla="*/ 1 h 35"/>
                    <a:gd name="T26" fmla="*/ 17 w 30"/>
                    <a:gd name="T27" fmla="*/ 1 h 35"/>
                    <a:gd name="T28" fmla="*/ 19 w 30"/>
                    <a:gd name="T29" fmla="*/ 1 h 35"/>
                    <a:gd name="T30" fmla="*/ 19 w 30"/>
                    <a:gd name="T31" fmla="*/ 3 h 35"/>
                    <a:gd name="T32" fmla="*/ 19 w 30"/>
                    <a:gd name="T33" fmla="*/ 5 h 35"/>
                    <a:gd name="T34" fmla="*/ 29 w 30"/>
                    <a:gd name="T35" fmla="*/ 28 h 35"/>
                    <a:gd name="T36" fmla="*/ 27 w 30"/>
                    <a:gd name="T37" fmla="*/ 28 h 35"/>
                    <a:gd name="T38" fmla="*/ 23 w 30"/>
                    <a:gd name="T39" fmla="*/ 30 h 35"/>
                    <a:gd name="T40" fmla="*/ 19 w 30"/>
                    <a:gd name="T41" fmla="*/ 30 h 35"/>
                    <a:gd name="T42" fmla="*/ 17 w 30"/>
                    <a:gd name="T43" fmla="*/ 30 h 35"/>
                    <a:gd name="T44" fmla="*/ 12 w 30"/>
                    <a:gd name="T45" fmla="*/ 32 h 35"/>
                    <a:gd name="T46" fmla="*/ 11 w 30"/>
                    <a:gd name="T47" fmla="*/ 34 h 35"/>
                    <a:gd name="T48" fmla="*/ 9 w 30"/>
                    <a:gd name="T49" fmla="*/ 26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0"/>
                    <a:gd name="T76" fmla="*/ 0 h 35"/>
                    <a:gd name="T77" fmla="*/ 30 w 30"/>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0" h="35">
                      <a:moveTo>
                        <a:pt x="9" y="26"/>
                      </a:moveTo>
                      <a:lnTo>
                        <a:pt x="5" y="24"/>
                      </a:lnTo>
                      <a:lnTo>
                        <a:pt x="5" y="22"/>
                      </a:lnTo>
                      <a:lnTo>
                        <a:pt x="3" y="22"/>
                      </a:lnTo>
                      <a:lnTo>
                        <a:pt x="3" y="20"/>
                      </a:lnTo>
                      <a:lnTo>
                        <a:pt x="0" y="5"/>
                      </a:lnTo>
                      <a:lnTo>
                        <a:pt x="1" y="3"/>
                      </a:lnTo>
                      <a:lnTo>
                        <a:pt x="3" y="1"/>
                      </a:lnTo>
                      <a:lnTo>
                        <a:pt x="5" y="1"/>
                      </a:lnTo>
                      <a:lnTo>
                        <a:pt x="9" y="1"/>
                      </a:lnTo>
                      <a:lnTo>
                        <a:pt x="11" y="0"/>
                      </a:lnTo>
                      <a:lnTo>
                        <a:pt x="12" y="1"/>
                      </a:lnTo>
                      <a:lnTo>
                        <a:pt x="15" y="1"/>
                      </a:lnTo>
                      <a:lnTo>
                        <a:pt x="17" y="1"/>
                      </a:lnTo>
                      <a:lnTo>
                        <a:pt x="19" y="1"/>
                      </a:lnTo>
                      <a:lnTo>
                        <a:pt x="19" y="3"/>
                      </a:lnTo>
                      <a:lnTo>
                        <a:pt x="19" y="5"/>
                      </a:lnTo>
                      <a:lnTo>
                        <a:pt x="29" y="28"/>
                      </a:lnTo>
                      <a:lnTo>
                        <a:pt x="27" y="28"/>
                      </a:lnTo>
                      <a:lnTo>
                        <a:pt x="23" y="30"/>
                      </a:lnTo>
                      <a:lnTo>
                        <a:pt x="19" y="30"/>
                      </a:lnTo>
                      <a:lnTo>
                        <a:pt x="17" y="30"/>
                      </a:lnTo>
                      <a:lnTo>
                        <a:pt x="12" y="32"/>
                      </a:lnTo>
                      <a:lnTo>
                        <a:pt x="11" y="34"/>
                      </a:lnTo>
                      <a:lnTo>
                        <a:pt x="9" y="26"/>
                      </a:lnTo>
                    </a:path>
                  </a:pathLst>
                </a:custGeom>
                <a:solidFill>
                  <a:srgbClr val="969696"/>
                </a:solidFill>
                <a:ln w="12700" cap="rnd">
                  <a:solidFill>
                    <a:srgbClr val="000000"/>
                  </a:solidFill>
                  <a:round/>
                  <a:headEnd/>
                  <a:tailEnd/>
                </a:ln>
              </p:spPr>
              <p:txBody>
                <a:bodyPr/>
                <a:lstStyle/>
                <a:p>
                  <a:endParaRPr lang="zh-CN" altLang="en-US"/>
                </a:p>
              </p:txBody>
            </p:sp>
            <p:sp>
              <p:nvSpPr>
                <p:cNvPr id="72014" name="Freeform 3720"/>
                <p:cNvSpPr>
                  <a:spLocks/>
                </p:cNvSpPr>
                <p:nvPr/>
              </p:nvSpPr>
              <p:spPr bwMode="auto">
                <a:xfrm>
                  <a:off x="3893" y="1686"/>
                  <a:ext cx="28" cy="1"/>
                </a:xfrm>
                <a:custGeom>
                  <a:avLst/>
                  <a:gdLst>
                    <a:gd name="T0" fmla="*/ 0 w 28"/>
                    <a:gd name="T1" fmla="*/ 0 h 1"/>
                    <a:gd name="T2" fmla="*/ 5 w 28"/>
                    <a:gd name="T3" fmla="*/ 0 h 1"/>
                    <a:gd name="T4" fmla="*/ 9 w 28"/>
                    <a:gd name="T5" fmla="*/ 0 h 1"/>
                    <a:gd name="T6" fmla="*/ 15 w 28"/>
                    <a:gd name="T7" fmla="*/ 0 h 1"/>
                    <a:gd name="T8" fmla="*/ 19 w 28"/>
                    <a:gd name="T9" fmla="*/ 0 h 1"/>
                    <a:gd name="T10" fmla="*/ 21 w 28"/>
                    <a:gd name="T11" fmla="*/ 0 h 1"/>
                    <a:gd name="T12" fmla="*/ 23 w 28"/>
                    <a:gd name="T13" fmla="*/ 0 h 1"/>
                    <a:gd name="T14" fmla="*/ 25 w 28"/>
                    <a:gd name="T15" fmla="*/ 0 h 1"/>
                    <a:gd name="T16" fmla="*/ 27 w 28"/>
                    <a:gd name="T17" fmla="*/ 0 h 1"/>
                    <a:gd name="T18" fmla="*/ 25 w 28"/>
                    <a:gd name="T19" fmla="*/ 0 h 1"/>
                    <a:gd name="T20" fmla="*/ 23 w 28"/>
                    <a:gd name="T21" fmla="*/ 0 h 1"/>
                    <a:gd name="T22" fmla="*/ 21 w 28"/>
                    <a:gd name="T23" fmla="*/ 0 h 1"/>
                    <a:gd name="T24" fmla="*/ 15 w 28"/>
                    <a:gd name="T25" fmla="*/ 0 h 1"/>
                    <a:gd name="T26" fmla="*/ 11 w 28"/>
                    <a:gd name="T27" fmla="*/ 0 h 1"/>
                    <a:gd name="T28" fmla="*/ 5 w 28"/>
                    <a:gd name="T29" fmla="*/ 0 h 1"/>
                    <a:gd name="T30" fmla="*/ 1 w 28"/>
                    <a:gd name="T31" fmla="*/ 0 h 1"/>
                    <a:gd name="T32" fmla="*/ 0 w 28"/>
                    <a:gd name="T33" fmla="*/ 0 h 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
                    <a:gd name="T52" fmla="*/ 0 h 1"/>
                    <a:gd name="T53" fmla="*/ 28 w 28"/>
                    <a:gd name="T54" fmla="*/ 1 h 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 h="1">
                      <a:moveTo>
                        <a:pt x="0" y="0"/>
                      </a:moveTo>
                      <a:lnTo>
                        <a:pt x="5" y="0"/>
                      </a:lnTo>
                      <a:lnTo>
                        <a:pt x="9" y="0"/>
                      </a:lnTo>
                      <a:lnTo>
                        <a:pt x="15" y="0"/>
                      </a:lnTo>
                      <a:lnTo>
                        <a:pt x="19" y="0"/>
                      </a:lnTo>
                      <a:lnTo>
                        <a:pt x="21" y="0"/>
                      </a:lnTo>
                      <a:lnTo>
                        <a:pt x="23" y="0"/>
                      </a:lnTo>
                      <a:lnTo>
                        <a:pt x="25" y="0"/>
                      </a:lnTo>
                      <a:lnTo>
                        <a:pt x="27" y="0"/>
                      </a:lnTo>
                      <a:lnTo>
                        <a:pt x="25" y="0"/>
                      </a:lnTo>
                      <a:lnTo>
                        <a:pt x="23" y="0"/>
                      </a:lnTo>
                      <a:lnTo>
                        <a:pt x="21" y="0"/>
                      </a:lnTo>
                      <a:lnTo>
                        <a:pt x="15" y="0"/>
                      </a:lnTo>
                      <a:lnTo>
                        <a:pt x="11" y="0"/>
                      </a:lnTo>
                      <a:lnTo>
                        <a:pt x="5" y="0"/>
                      </a:lnTo>
                      <a:lnTo>
                        <a:pt x="1" y="0"/>
                      </a:lnTo>
                      <a:lnTo>
                        <a:pt x="0" y="0"/>
                      </a:lnTo>
                    </a:path>
                  </a:pathLst>
                </a:custGeom>
                <a:solidFill>
                  <a:srgbClr val="969696"/>
                </a:solidFill>
                <a:ln w="9525" cap="rnd">
                  <a:noFill/>
                  <a:round/>
                  <a:headEnd/>
                  <a:tailEnd/>
                </a:ln>
              </p:spPr>
              <p:txBody>
                <a:bodyPr/>
                <a:lstStyle/>
                <a:p>
                  <a:endParaRPr lang="zh-CN" altLang="en-US"/>
                </a:p>
              </p:txBody>
            </p:sp>
            <p:sp>
              <p:nvSpPr>
                <p:cNvPr id="72015" name="Freeform 3721"/>
                <p:cNvSpPr>
                  <a:spLocks/>
                </p:cNvSpPr>
                <p:nvPr/>
              </p:nvSpPr>
              <p:spPr bwMode="auto">
                <a:xfrm>
                  <a:off x="3893" y="1686"/>
                  <a:ext cx="34" cy="17"/>
                </a:xfrm>
                <a:custGeom>
                  <a:avLst/>
                  <a:gdLst>
                    <a:gd name="T0" fmla="*/ 0 w 34"/>
                    <a:gd name="T1" fmla="*/ 12 h 17"/>
                    <a:gd name="T2" fmla="*/ 7 w 34"/>
                    <a:gd name="T3" fmla="*/ 16 h 17"/>
                    <a:gd name="T4" fmla="*/ 11 w 34"/>
                    <a:gd name="T5" fmla="*/ 16 h 17"/>
                    <a:gd name="T6" fmla="*/ 17 w 34"/>
                    <a:gd name="T7" fmla="*/ 16 h 17"/>
                    <a:gd name="T8" fmla="*/ 23 w 34"/>
                    <a:gd name="T9" fmla="*/ 12 h 17"/>
                    <a:gd name="T10" fmla="*/ 25 w 34"/>
                    <a:gd name="T11" fmla="*/ 12 h 17"/>
                    <a:gd name="T12" fmla="*/ 29 w 34"/>
                    <a:gd name="T13" fmla="*/ 12 h 17"/>
                    <a:gd name="T14" fmla="*/ 31 w 34"/>
                    <a:gd name="T15" fmla="*/ 8 h 17"/>
                    <a:gd name="T16" fmla="*/ 33 w 34"/>
                    <a:gd name="T17" fmla="*/ 8 h 17"/>
                    <a:gd name="T18" fmla="*/ 31 w 34"/>
                    <a:gd name="T19" fmla="*/ 2 h 17"/>
                    <a:gd name="T20" fmla="*/ 29 w 34"/>
                    <a:gd name="T21" fmla="*/ 0 h 17"/>
                    <a:gd name="T22" fmla="*/ 25 w 34"/>
                    <a:gd name="T23" fmla="*/ 0 h 17"/>
                    <a:gd name="T24" fmla="*/ 19 w 34"/>
                    <a:gd name="T25" fmla="*/ 0 h 17"/>
                    <a:gd name="T26" fmla="*/ 13 w 34"/>
                    <a:gd name="T27" fmla="*/ 2 h 17"/>
                    <a:gd name="T28" fmla="*/ 7 w 34"/>
                    <a:gd name="T29" fmla="*/ 8 h 17"/>
                    <a:gd name="T30" fmla="*/ 3 w 34"/>
                    <a:gd name="T31" fmla="*/ 8 h 17"/>
                    <a:gd name="T32" fmla="*/ 0 w 34"/>
                    <a:gd name="T33" fmla="*/ 12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17"/>
                    <a:gd name="T53" fmla="*/ 34 w 34"/>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17">
                      <a:moveTo>
                        <a:pt x="0" y="12"/>
                      </a:moveTo>
                      <a:lnTo>
                        <a:pt x="7" y="16"/>
                      </a:lnTo>
                      <a:lnTo>
                        <a:pt x="11" y="16"/>
                      </a:lnTo>
                      <a:lnTo>
                        <a:pt x="17" y="16"/>
                      </a:lnTo>
                      <a:lnTo>
                        <a:pt x="23" y="12"/>
                      </a:lnTo>
                      <a:lnTo>
                        <a:pt x="25" y="12"/>
                      </a:lnTo>
                      <a:lnTo>
                        <a:pt x="29" y="12"/>
                      </a:lnTo>
                      <a:lnTo>
                        <a:pt x="31" y="8"/>
                      </a:lnTo>
                      <a:lnTo>
                        <a:pt x="33" y="8"/>
                      </a:lnTo>
                      <a:lnTo>
                        <a:pt x="31" y="2"/>
                      </a:lnTo>
                      <a:lnTo>
                        <a:pt x="29" y="0"/>
                      </a:lnTo>
                      <a:lnTo>
                        <a:pt x="25" y="0"/>
                      </a:lnTo>
                      <a:lnTo>
                        <a:pt x="19" y="0"/>
                      </a:lnTo>
                      <a:lnTo>
                        <a:pt x="13" y="2"/>
                      </a:lnTo>
                      <a:lnTo>
                        <a:pt x="7" y="8"/>
                      </a:lnTo>
                      <a:lnTo>
                        <a:pt x="3" y="8"/>
                      </a:lnTo>
                      <a:lnTo>
                        <a:pt x="0" y="12"/>
                      </a:lnTo>
                    </a:path>
                  </a:pathLst>
                </a:custGeom>
                <a:solidFill>
                  <a:srgbClr val="969696"/>
                </a:solidFill>
                <a:ln w="12700" cap="rnd">
                  <a:solidFill>
                    <a:srgbClr val="000000"/>
                  </a:solidFill>
                  <a:round/>
                  <a:headEnd/>
                  <a:tailEnd/>
                </a:ln>
              </p:spPr>
              <p:txBody>
                <a:bodyPr/>
                <a:lstStyle/>
                <a:p>
                  <a:endParaRPr lang="zh-CN" altLang="en-US"/>
                </a:p>
              </p:txBody>
            </p:sp>
            <p:sp>
              <p:nvSpPr>
                <p:cNvPr id="72016" name="Freeform 3722"/>
                <p:cNvSpPr>
                  <a:spLocks/>
                </p:cNvSpPr>
                <p:nvPr/>
              </p:nvSpPr>
              <p:spPr bwMode="auto">
                <a:xfrm>
                  <a:off x="3918" y="1688"/>
                  <a:ext cx="17" cy="31"/>
                </a:xfrm>
                <a:custGeom>
                  <a:avLst/>
                  <a:gdLst>
                    <a:gd name="T0" fmla="*/ 10 w 17"/>
                    <a:gd name="T1" fmla="*/ 0 h 31"/>
                    <a:gd name="T2" fmla="*/ 8 w 17"/>
                    <a:gd name="T3" fmla="*/ 0 h 31"/>
                    <a:gd name="T4" fmla="*/ 0 w 17"/>
                    <a:gd name="T5" fmla="*/ 30 h 31"/>
                    <a:gd name="T6" fmla="*/ 6 w 17"/>
                    <a:gd name="T7" fmla="*/ 30 h 31"/>
                    <a:gd name="T8" fmla="*/ 10 w 17"/>
                    <a:gd name="T9" fmla="*/ 13 h 31"/>
                    <a:gd name="T10" fmla="*/ 16 w 17"/>
                    <a:gd name="T11" fmla="*/ 1 h 31"/>
                    <a:gd name="T12" fmla="*/ 10 w 17"/>
                    <a:gd name="T13" fmla="*/ 0 h 31"/>
                    <a:gd name="T14" fmla="*/ 0 60000 65536"/>
                    <a:gd name="T15" fmla="*/ 0 60000 65536"/>
                    <a:gd name="T16" fmla="*/ 0 60000 65536"/>
                    <a:gd name="T17" fmla="*/ 0 60000 65536"/>
                    <a:gd name="T18" fmla="*/ 0 60000 65536"/>
                    <a:gd name="T19" fmla="*/ 0 60000 65536"/>
                    <a:gd name="T20" fmla="*/ 0 60000 65536"/>
                    <a:gd name="T21" fmla="*/ 0 w 17"/>
                    <a:gd name="T22" fmla="*/ 0 h 31"/>
                    <a:gd name="T23" fmla="*/ 17 w 17"/>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31">
                      <a:moveTo>
                        <a:pt x="10" y="0"/>
                      </a:moveTo>
                      <a:lnTo>
                        <a:pt x="8" y="0"/>
                      </a:lnTo>
                      <a:lnTo>
                        <a:pt x="0" y="30"/>
                      </a:lnTo>
                      <a:lnTo>
                        <a:pt x="6" y="30"/>
                      </a:lnTo>
                      <a:lnTo>
                        <a:pt x="10" y="13"/>
                      </a:lnTo>
                      <a:lnTo>
                        <a:pt x="16" y="1"/>
                      </a:lnTo>
                      <a:lnTo>
                        <a:pt x="10" y="0"/>
                      </a:lnTo>
                    </a:path>
                  </a:pathLst>
                </a:custGeom>
                <a:solidFill>
                  <a:srgbClr val="969696"/>
                </a:solidFill>
                <a:ln w="9525" cap="rnd">
                  <a:noFill/>
                  <a:round/>
                  <a:headEnd/>
                  <a:tailEnd/>
                </a:ln>
              </p:spPr>
              <p:txBody>
                <a:bodyPr/>
                <a:lstStyle/>
                <a:p>
                  <a:endParaRPr lang="zh-CN" altLang="en-US"/>
                </a:p>
              </p:txBody>
            </p:sp>
            <p:sp>
              <p:nvSpPr>
                <p:cNvPr id="72017" name="Freeform 3723"/>
                <p:cNvSpPr>
                  <a:spLocks/>
                </p:cNvSpPr>
                <p:nvPr/>
              </p:nvSpPr>
              <p:spPr bwMode="auto">
                <a:xfrm>
                  <a:off x="3918" y="1688"/>
                  <a:ext cx="17" cy="36"/>
                </a:xfrm>
                <a:custGeom>
                  <a:avLst/>
                  <a:gdLst>
                    <a:gd name="T0" fmla="*/ 10 w 17"/>
                    <a:gd name="T1" fmla="*/ 0 h 36"/>
                    <a:gd name="T2" fmla="*/ 6 w 17"/>
                    <a:gd name="T3" fmla="*/ 0 h 36"/>
                    <a:gd name="T4" fmla="*/ 0 w 17"/>
                    <a:gd name="T5" fmla="*/ 35 h 36"/>
                    <a:gd name="T6" fmla="*/ 4 w 17"/>
                    <a:gd name="T7" fmla="*/ 35 h 36"/>
                    <a:gd name="T8" fmla="*/ 10 w 17"/>
                    <a:gd name="T9" fmla="*/ 17 h 36"/>
                    <a:gd name="T10" fmla="*/ 16 w 17"/>
                    <a:gd name="T11" fmla="*/ 1 h 36"/>
                    <a:gd name="T12" fmla="*/ 10 w 17"/>
                    <a:gd name="T13" fmla="*/ 0 h 36"/>
                    <a:gd name="T14" fmla="*/ 0 60000 65536"/>
                    <a:gd name="T15" fmla="*/ 0 60000 65536"/>
                    <a:gd name="T16" fmla="*/ 0 60000 65536"/>
                    <a:gd name="T17" fmla="*/ 0 60000 65536"/>
                    <a:gd name="T18" fmla="*/ 0 60000 65536"/>
                    <a:gd name="T19" fmla="*/ 0 60000 65536"/>
                    <a:gd name="T20" fmla="*/ 0 60000 65536"/>
                    <a:gd name="T21" fmla="*/ 0 w 17"/>
                    <a:gd name="T22" fmla="*/ 0 h 36"/>
                    <a:gd name="T23" fmla="*/ 17 w 17"/>
                    <a:gd name="T24" fmla="*/ 36 h 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36">
                      <a:moveTo>
                        <a:pt x="10" y="0"/>
                      </a:moveTo>
                      <a:lnTo>
                        <a:pt x="6" y="0"/>
                      </a:lnTo>
                      <a:lnTo>
                        <a:pt x="0" y="35"/>
                      </a:lnTo>
                      <a:lnTo>
                        <a:pt x="4" y="35"/>
                      </a:lnTo>
                      <a:lnTo>
                        <a:pt x="10" y="17"/>
                      </a:lnTo>
                      <a:lnTo>
                        <a:pt x="16" y="1"/>
                      </a:lnTo>
                      <a:lnTo>
                        <a:pt x="10" y="0"/>
                      </a:lnTo>
                    </a:path>
                  </a:pathLst>
                </a:custGeom>
                <a:solidFill>
                  <a:srgbClr val="969696"/>
                </a:solidFill>
                <a:ln w="12700" cap="rnd">
                  <a:solidFill>
                    <a:srgbClr val="000000"/>
                  </a:solidFill>
                  <a:round/>
                  <a:headEnd/>
                  <a:tailEnd/>
                </a:ln>
              </p:spPr>
              <p:txBody>
                <a:bodyPr/>
                <a:lstStyle/>
                <a:p>
                  <a:endParaRPr lang="zh-CN" altLang="en-US"/>
                </a:p>
              </p:txBody>
            </p:sp>
            <p:sp>
              <p:nvSpPr>
                <p:cNvPr id="72018" name="Freeform 3724"/>
                <p:cNvSpPr>
                  <a:spLocks/>
                </p:cNvSpPr>
                <p:nvPr/>
              </p:nvSpPr>
              <p:spPr bwMode="auto">
                <a:xfrm>
                  <a:off x="3926" y="1676"/>
                  <a:ext cx="23" cy="17"/>
                </a:xfrm>
                <a:custGeom>
                  <a:avLst/>
                  <a:gdLst>
                    <a:gd name="T0" fmla="*/ 0 w 23"/>
                    <a:gd name="T1" fmla="*/ 14 h 17"/>
                    <a:gd name="T2" fmla="*/ 18 w 23"/>
                    <a:gd name="T3" fmla="*/ 0 h 17"/>
                    <a:gd name="T4" fmla="*/ 20 w 23"/>
                    <a:gd name="T5" fmla="*/ 0 h 17"/>
                    <a:gd name="T6" fmla="*/ 22 w 23"/>
                    <a:gd name="T7" fmla="*/ 2 h 17"/>
                    <a:gd name="T8" fmla="*/ 3 w 23"/>
                    <a:gd name="T9" fmla="*/ 16 h 17"/>
                    <a:gd name="T10" fmla="*/ 0 w 23"/>
                    <a:gd name="T11" fmla="*/ 14 h 17"/>
                    <a:gd name="T12" fmla="*/ 0 60000 65536"/>
                    <a:gd name="T13" fmla="*/ 0 60000 65536"/>
                    <a:gd name="T14" fmla="*/ 0 60000 65536"/>
                    <a:gd name="T15" fmla="*/ 0 60000 65536"/>
                    <a:gd name="T16" fmla="*/ 0 60000 65536"/>
                    <a:gd name="T17" fmla="*/ 0 60000 65536"/>
                    <a:gd name="T18" fmla="*/ 0 w 23"/>
                    <a:gd name="T19" fmla="*/ 0 h 17"/>
                    <a:gd name="T20" fmla="*/ 23 w 2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3" h="17">
                      <a:moveTo>
                        <a:pt x="0" y="14"/>
                      </a:moveTo>
                      <a:lnTo>
                        <a:pt x="18" y="0"/>
                      </a:lnTo>
                      <a:lnTo>
                        <a:pt x="20" y="0"/>
                      </a:lnTo>
                      <a:lnTo>
                        <a:pt x="22" y="2"/>
                      </a:lnTo>
                      <a:lnTo>
                        <a:pt x="3" y="16"/>
                      </a:lnTo>
                      <a:lnTo>
                        <a:pt x="0" y="14"/>
                      </a:lnTo>
                    </a:path>
                  </a:pathLst>
                </a:custGeom>
                <a:solidFill>
                  <a:srgbClr val="969696"/>
                </a:solidFill>
                <a:ln w="9525" cap="rnd">
                  <a:noFill/>
                  <a:round/>
                  <a:headEnd/>
                  <a:tailEnd/>
                </a:ln>
              </p:spPr>
              <p:txBody>
                <a:bodyPr/>
                <a:lstStyle/>
                <a:p>
                  <a:endParaRPr lang="zh-CN" altLang="en-US"/>
                </a:p>
              </p:txBody>
            </p:sp>
            <p:sp>
              <p:nvSpPr>
                <p:cNvPr id="72019" name="Freeform 3725"/>
                <p:cNvSpPr>
                  <a:spLocks/>
                </p:cNvSpPr>
                <p:nvPr/>
              </p:nvSpPr>
              <p:spPr bwMode="auto">
                <a:xfrm>
                  <a:off x="3926" y="1676"/>
                  <a:ext cx="28" cy="17"/>
                </a:xfrm>
                <a:custGeom>
                  <a:avLst/>
                  <a:gdLst>
                    <a:gd name="T0" fmla="*/ 0 w 28"/>
                    <a:gd name="T1" fmla="*/ 14 h 17"/>
                    <a:gd name="T2" fmla="*/ 23 w 28"/>
                    <a:gd name="T3" fmla="*/ 0 h 17"/>
                    <a:gd name="T4" fmla="*/ 25 w 28"/>
                    <a:gd name="T5" fmla="*/ 0 h 17"/>
                    <a:gd name="T6" fmla="*/ 27 w 28"/>
                    <a:gd name="T7" fmla="*/ 2 h 17"/>
                    <a:gd name="T8" fmla="*/ 3 w 28"/>
                    <a:gd name="T9" fmla="*/ 16 h 17"/>
                    <a:gd name="T10" fmla="*/ 0 w 28"/>
                    <a:gd name="T11" fmla="*/ 14 h 17"/>
                    <a:gd name="T12" fmla="*/ 0 60000 65536"/>
                    <a:gd name="T13" fmla="*/ 0 60000 65536"/>
                    <a:gd name="T14" fmla="*/ 0 60000 65536"/>
                    <a:gd name="T15" fmla="*/ 0 60000 65536"/>
                    <a:gd name="T16" fmla="*/ 0 60000 65536"/>
                    <a:gd name="T17" fmla="*/ 0 60000 65536"/>
                    <a:gd name="T18" fmla="*/ 0 w 28"/>
                    <a:gd name="T19" fmla="*/ 0 h 17"/>
                    <a:gd name="T20" fmla="*/ 28 w 2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8" h="17">
                      <a:moveTo>
                        <a:pt x="0" y="14"/>
                      </a:moveTo>
                      <a:lnTo>
                        <a:pt x="23" y="0"/>
                      </a:lnTo>
                      <a:lnTo>
                        <a:pt x="25" y="0"/>
                      </a:lnTo>
                      <a:lnTo>
                        <a:pt x="27" y="2"/>
                      </a:lnTo>
                      <a:lnTo>
                        <a:pt x="3" y="16"/>
                      </a:lnTo>
                      <a:lnTo>
                        <a:pt x="0" y="14"/>
                      </a:lnTo>
                    </a:path>
                  </a:pathLst>
                </a:custGeom>
                <a:solidFill>
                  <a:srgbClr val="969696"/>
                </a:solidFill>
                <a:ln w="12700" cap="rnd">
                  <a:solidFill>
                    <a:srgbClr val="000000"/>
                  </a:solidFill>
                  <a:round/>
                  <a:headEnd/>
                  <a:tailEnd/>
                </a:ln>
              </p:spPr>
              <p:txBody>
                <a:bodyPr/>
                <a:lstStyle/>
                <a:p>
                  <a:endParaRPr lang="zh-CN" altLang="en-US"/>
                </a:p>
              </p:txBody>
            </p:sp>
            <p:sp>
              <p:nvSpPr>
                <p:cNvPr id="72020" name="Freeform 3726"/>
                <p:cNvSpPr>
                  <a:spLocks/>
                </p:cNvSpPr>
                <p:nvPr/>
              </p:nvSpPr>
              <p:spPr bwMode="auto">
                <a:xfrm>
                  <a:off x="3940" y="1673"/>
                  <a:ext cx="17" cy="17"/>
                </a:xfrm>
                <a:custGeom>
                  <a:avLst/>
                  <a:gdLst>
                    <a:gd name="T0" fmla="*/ 16 w 17"/>
                    <a:gd name="T1" fmla="*/ 0 h 17"/>
                    <a:gd name="T2" fmla="*/ 14 w 17"/>
                    <a:gd name="T3" fmla="*/ 10 h 17"/>
                    <a:gd name="T4" fmla="*/ 12 w 17"/>
                    <a:gd name="T5" fmla="*/ 10 h 17"/>
                    <a:gd name="T6" fmla="*/ 10 w 17"/>
                    <a:gd name="T7" fmla="*/ 10 h 17"/>
                    <a:gd name="T8" fmla="*/ 6 w 17"/>
                    <a:gd name="T9" fmla="*/ 16 h 17"/>
                    <a:gd name="T10" fmla="*/ 2 w 17"/>
                    <a:gd name="T11" fmla="*/ 16 h 17"/>
                    <a:gd name="T12" fmla="*/ 0 w 17"/>
                    <a:gd name="T13" fmla="*/ 16 h 17"/>
                    <a:gd name="T14" fmla="*/ 2 w 17"/>
                    <a:gd name="T15" fmla="*/ 16 h 17"/>
                    <a:gd name="T16" fmla="*/ 8 w 17"/>
                    <a:gd name="T17" fmla="*/ 16 h 17"/>
                    <a:gd name="T18" fmla="*/ 10 w 17"/>
                    <a:gd name="T19" fmla="*/ 16 h 17"/>
                    <a:gd name="T20" fmla="*/ 14 w 17"/>
                    <a:gd name="T21" fmla="*/ 16 h 17"/>
                    <a:gd name="T22" fmla="*/ 16 w 17"/>
                    <a:gd name="T23" fmla="*/ 16 h 17"/>
                    <a:gd name="T24" fmla="*/ 16 w 17"/>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16" y="0"/>
                      </a:moveTo>
                      <a:lnTo>
                        <a:pt x="14" y="10"/>
                      </a:lnTo>
                      <a:lnTo>
                        <a:pt x="12" y="10"/>
                      </a:lnTo>
                      <a:lnTo>
                        <a:pt x="10" y="10"/>
                      </a:lnTo>
                      <a:lnTo>
                        <a:pt x="6" y="16"/>
                      </a:lnTo>
                      <a:lnTo>
                        <a:pt x="2" y="16"/>
                      </a:lnTo>
                      <a:lnTo>
                        <a:pt x="0" y="16"/>
                      </a:lnTo>
                      <a:lnTo>
                        <a:pt x="2" y="16"/>
                      </a:lnTo>
                      <a:lnTo>
                        <a:pt x="8" y="16"/>
                      </a:lnTo>
                      <a:lnTo>
                        <a:pt x="10" y="16"/>
                      </a:lnTo>
                      <a:lnTo>
                        <a:pt x="14" y="16"/>
                      </a:lnTo>
                      <a:lnTo>
                        <a:pt x="16" y="16"/>
                      </a:lnTo>
                      <a:lnTo>
                        <a:pt x="16" y="0"/>
                      </a:lnTo>
                    </a:path>
                  </a:pathLst>
                </a:custGeom>
                <a:solidFill>
                  <a:srgbClr val="969696"/>
                </a:solidFill>
                <a:ln w="9525" cap="rnd">
                  <a:noFill/>
                  <a:round/>
                  <a:headEnd/>
                  <a:tailEnd/>
                </a:ln>
              </p:spPr>
              <p:txBody>
                <a:bodyPr/>
                <a:lstStyle/>
                <a:p>
                  <a:endParaRPr lang="zh-CN" altLang="en-US"/>
                </a:p>
              </p:txBody>
            </p:sp>
            <p:sp>
              <p:nvSpPr>
                <p:cNvPr id="72021" name="Freeform 3727"/>
                <p:cNvSpPr>
                  <a:spLocks/>
                </p:cNvSpPr>
                <p:nvPr/>
              </p:nvSpPr>
              <p:spPr bwMode="auto">
                <a:xfrm>
                  <a:off x="3940" y="1676"/>
                  <a:ext cx="17" cy="17"/>
                </a:xfrm>
                <a:custGeom>
                  <a:avLst/>
                  <a:gdLst>
                    <a:gd name="T0" fmla="*/ 16 w 17"/>
                    <a:gd name="T1" fmla="*/ 16 h 17"/>
                    <a:gd name="T2" fmla="*/ 12 w 17"/>
                    <a:gd name="T3" fmla="*/ 4 h 17"/>
                    <a:gd name="T4" fmla="*/ 10 w 17"/>
                    <a:gd name="T5" fmla="*/ 4 h 17"/>
                    <a:gd name="T6" fmla="*/ 6 w 17"/>
                    <a:gd name="T7" fmla="*/ 0 h 17"/>
                    <a:gd name="T8" fmla="*/ 2 w 17"/>
                    <a:gd name="T9" fmla="*/ 0 h 17"/>
                    <a:gd name="T10" fmla="*/ 0 w 17"/>
                    <a:gd name="T11" fmla="*/ 0 h 17"/>
                    <a:gd name="T12" fmla="*/ 2 w 17"/>
                    <a:gd name="T13" fmla="*/ 0 h 17"/>
                    <a:gd name="T14" fmla="*/ 8 w 17"/>
                    <a:gd name="T15" fmla="*/ 0 h 17"/>
                    <a:gd name="T16" fmla="*/ 10 w 17"/>
                    <a:gd name="T17" fmla="*/ 0 h 17"/>
                    <a:gd name="T18" fmla="*/ 12 w 17"/>
                    <a:gd name="T19" fmla="*/ 0 h 17"/>
                    <a:gd name="T20" fmla="*/ 16 w 17"/>
                    <a:gd name="T21" fmla="*/ 0 h 17"/>
                    <a:gd name="T22" fmla="*/ 16 w 17"/>
                    <a:gd name="T23" fmla="*/ 1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16" y="16"/>
                      </a:moveTo>
                      <a:lnTo>
                        <a:pt x="12" y="4"/>
                      </a:lnTo>
                      <a:lnTo>
                        <a:pt x="10" y="4"/>
                      </a:lnTo>
                      <a:lnTo>
                        <a:pt x="6" y="0"/>
                      </a:lnTo>
                      <a:lnTo>
                        <a:pt x="2" y="0"/>
                      </a:lnTo>
                      <a:lnTo>
                        <a:pt x="0" y="0"/>
                      </a:lnTo>
                      <a:lnTo>
                        <a:pt x="2" y="0"/>
                      </a:lnTo>
                      <a:lnTo>
                        <a:pt x="8" y="0"/>
                      </a:lnTo>
                      <a:lnTo>
                        <a:pt x="10" y="0"/>
                      </a:lnTo>
                      <a:lnTo>
                        <a:pt x="12" y="0"/>
                      </a:lnTo>
                      <a:lnTo>
                        <a:pt x="16" y="0"/>
                      </a:lnTo>
                      <a:lnTo>
                        <a:pt x="16" y="16"/>
                      </a:lnTo>
                    </a:path>
                  </a:pathLst>
                </a:custGeom>
                <a:solidFill>
                  <a:srgbClr val="969696"/>
                </a:solidFill>
                <a:ln w="12700" cap="rnd">
                  <a:solidFill>
                    <a:srgbClr val="000000"/>
                  </a:solidFill>
                  <a:round/>
                  <a:headEnd/>
                  <a:tailEnd/>
                </a:ln>
              </p:spPr>
              <p:txBody>
                <a:bodyPr/>
                <a:lstStyle/>
                <a:p>
                  <a:endParaRPr lang="zh-CN" altLang="en-US"/>
                </a:p>
              </p:txBody>
            </p:sp>
            <p:sp>
              <p:nvSpPr>
                <p:cNvPr id="72022" name="Freeform 3728"/>
                <p:cNvSpPr>
                  <a:spLocks/>
                </p:cNvSpPr>
                <p:nvPr/>
              </p:nvSpPr>
              <p:spPr bwMode="auto">
                <a:xfrm>
                  <a:off x="3893" y="1688"/>
                  <a:ext cx="26" cy="34"/>
                </a:xfrm>
                <a:custGeom>
                  <a:avLst/>
                  <a:gdLst>
                    <a:gd name="T0" fmla="*/ 0 w 26"/>
                    <a:gd name="T1" fmla="*/ 1 h 34"/>
                    <a:gd name="T2" fmla="*/ 5 w 26"/>
                    <a:gd name="T3" fmla="*/ 3 h 34"/>
                    <a:gd name="T4" fmla="*/ 9 w 26"/>
                    <a:gd name="T5" fmla="*/ 3 h 34"/>
                    <a:gd name="T6" fmla="*/ 13 w 26"/>
                    <a:gd name="T7" fmla="*/ 3 h 34"/>
                    <a:gd name="T8" fmla="*/ 19 w 26"/>
                    <a:gd name="T9" fmla="*/ 1 h 34"/>
                    <a:gd name="T10" fmla="*/ 21 w 26"/>
                    <a:gd name="T11" fmla="*/ 1 h 34"/>
                    <a:gd name="T12" fmla="*/ 23 w 26"/>
                    <a:gd name="T13" fmla="*/ 1 h 34"/>
                    <a:gd name="T14" fmla="*/ 25 w 26"/>
                    <a:gd name="T15" fmla="*/ 0 h 34"/>
                    <a:gd name="T16" fmla="*/ 21 w 26"/>
                    <a:gd name="T17" fmla="*/ 29 h 34"/>
                    <a:gd name="T18" fmla="*/ 23 w 26"/>
                    <a:gd name="T19" fmla="*/ 29 h 34"/>
                    <a:gd name="T20" fmla="*/ 23 w 26"/>
                    <a:gd name="T21" fmla="*/ 33 h 34"/>
                    <a:gd name="T22" fmla="*/ 21 w 26"/>
                    <a:gd name="T23" fmla="*/ 33 h 34"/>
                    <a:gd name="T24" fmla="*/ 13 w 26"/>
                    <a:gd name="T25" fmla="*/ 33 h 34"/>
                    <a:gd name="T26" fmla="*/ 9 w 26"/>
                    <a:gd name="T27" fmla="*/ 33 h 34"/>
                    <a:gd name="T28" fmla="*/ 7 w 26"/>
                    <a:gd name="T29" fmla="*/ 33 h 34"/>
                    <a:gd name="T30" fmla="*/ 5 w 26"/>
                    <a:gd name="T31" fmla="*/ 33 h 34"/>
                    <a:gd name="T32" fmla="*/ 1 w 26"/>
                    <a:gd name="T33" fmla="*/ 33 h 34"/>
                    <a:gd name="T34" fmla="*/ 1 w 26"/>
                    <a:gd name="T35" fmla="*/ 31 h 34"/>
                    <a:gd name="T36" fmla="*/ 1 w 26"/>
                    <a:gd name="T37" fmla="*/ 29 h 34"/>
                    <a:gd name="T38" fmla="*/ 0 w 26"/>
                    <a:gd name="T39" fmla="*/ 1 h 3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
                    <a:gd name="T61" fmla="*/ 0 h 34"/>
                    <a:gd name="T62" fmla="*/ 26 w 26"/>
                    <a:gd name="T63" fmla="*/ 34 h 3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 h="34">
                      <a:moveTo>
                        <a:pt x="0" y="1"/>
                      </a:moveTo>
                      <a:lnTo>
                        <a:pt x="5" y="3"/>
                      </a:lnTo>
                      <a:lnTo>
                        <a:pt x="9" y="3"/>
                      </a:lnTo>
                      <a:lnTo>
                        <a:pt x="13" y="3"/>
                      </a:lnTo>
                      <a:lnTo>
                        <a:pt x="19" y="1"/>
                      </a:lnTo>
                      <a:lnTo>
                        <a:pt x="21" y="1"/>
                      </a:lnTo>
                      <a:lnTo>
                        <a:pt x="23" y="1"/>
                      </a:lnTo>
                      <a:lnTo>
                        <a:pt x="25" y="0"/>
                      </a:lnTo>
                      <a:lnTo>
                        <a:pt x="21" y="29"/>
                      </a:lnTo>
                      <a:lnTo>
                        <a:pt x="23" y="29"/>
                      </a:lnTo>
                      <a:lnTo>
                        <a:pt x="23" y="33"/>
                      </a:lnTo>
                      <a:lnTo>
                        <a:pt x="21" y="33"/>
                      </a:lnTo>
                      <a:lnTo>
                        <a:pt x="13" y="33"/>
                      </a:lnTo>
                      <a:lnTo>
                        <a:pt x="9" y="33"/>
                      </a:lnTo>
                      <a:lnTo>
                        <a:pt x="7" y="33"/>
                      </a:lnTo>
                      <a:lnTo>
                        <a:pt x="5" y="33"/>
                      </a:lnTo>
                      <a:lnTo>
                        <a:pt x="1" y="33"/>
                      </a:lnTo>
                      <a:lnTo>
                        <a:pt x="1" y="31"/>
                      </a:lnTo>
                      <a:lnTo>
                        <a:pt x="1" y="29"/>
                      </a:lnTo>
                      <a:lnTo>
                        <a:pt x="0" y="1"/>
                      </a:lnTo>
                    </a:path>
                  </a:pathLst>
                </a:custGeom>
                <a:solidFill>
                  <a:srgbClr val="969696"/>
                </a:solidFill>
                <a:ln w="9525" cap="rnd">
                  <a:noFill/>
                  <a:round/>
                  <a:headEnd/>
                  <a:tailEnd/>
                </a:ln>
              </p:spPr>
              <p:txBody>
                <a:bodyPr/>
                <a:lstStyle/>
                <a:p>
                  <a:endParaRPr lang="zh-CN" altLang="en-US"/>
                </a:p>
              </p:txBody>
            </p:sp>
            <p:sp>
              <p:nvSpPr>
                <p:cNvPr id="72023" name="Freeform 3729"/>
                <p:cNvSpPr>
                  <a:spLocks/>
                </p:cNvSpPr>
                <p:nvPr/>
              </p:nvSpPr>
              <p:spPr bwMode="auto">
                <a:xfrm>
                  <a:off x="3893" y="1688"/>
                  <a:ext cx="32" cy="40"/>
                </a:xfrm>
                <a:custGeom>
                  <a:avLst/>
                  <a:gdLst>
                    <a:gd name="T0" fmla="*/ 0 w 32"/>
                    <a:gd name="T1" fmla="*/ 1 h 40"/>
                    <a:gd name="T2" fmla="*/ 7 w 32"/>
                    <a:gd name="T3" fmla="*/ 3 h 40"/>
                    <a:gd name="T4" fmla="*/ 11 w 32"/>
                    <a:gd name="T5" fmla="*/ 3 h 40"/>
                    <a:gd name="T6" fmla="*/ 17 w 32"/>
                    <a:gd name="T7" fmla="*/ 3 h 40"/>
                    <a:gd name="T8" fmla="*/ 23 w 32"/>
                    <a:gd name="T9" fmla="*/ 1 h 40"/>
                    <a:gd name="T10" fmla="*/ 25 w 32"/>
                    <a:gd name="T11" fmla="*/ 1 h 40"/>
                    <a:gd name="T12" fmla="*/ 29 w 32"/>
                    <a:gd name="T13" fmla="*/ 1 h 40"/>
                    <a:gd name="T14" fmla="*/ 31 w 32"/>
                    <a:gd name="T15" fmla="*/ 0 h 40"/>
                    <a:gd name="T16" fmla="*/ 25 w 32"/>
                    <a:gd name="T17" fmla="*/ 35 h 40"/>
                    <a:gd name="T18" fmla="*/ 29 w 32"/>
                    <a:gd name="T19" fmla="*/ 35 h 40"/>
                    <a:gd name="T20" fmla="*/ 27 w 32"/>
                    <a:gd name="T21" fmla="*/ 39 h 40"/>
                    <a:gd name="T22" fmla="*/ 25 w 32"/>
                    <a:gd name="T23" fmla="*/ 39 h 40"/>
                    <a:gd name="T24" fmla="*/ 17 w 32"/>
                    <a:gd name="T25" fmla="*/ 39 h 40"/>
                    <a:gd name="T26" fmla="*/ 13 w 32"/>
                    <a:gd name="T27" fmla="*/ 39 h 40"/>
                    <a:gd name="T28" fmla="*/ 9 w 32"/>
                    <a:gd name="T29" fmla="*/ 39 h 40"/>
                    <a:gd name="T30" fmla="*/ 7 w 32"/>
                    <a:gd name="T31" fmla="*/ 39 h 40"/>
                    <a:gd name="T32" fmla="*/ 3 w 32"/>
                    <a:gd name="T33" fmla="*/ 39 h 40"/>
                    <a:gd name="T34" fmla="*/ 1 w 32"/>
                    <a:gd name="T35" fmla="*/ 37 h 40"/>
                    <a:gd name="T36" fmla="*/ 1 w 32"/>
                    <a:gd name="T37" fmla="*/ 35 h 40"/>
                    <a:gd name="T38" fmla="*/ 0 w 32"/>
                    <a:gd name="T39" fmla="*/ 1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40"/>
                    <a:gd name="T62" fmla="*/ 32 w 32"/>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40">
                      <a:moveTo>
                        <a:pt x="0" y="1"/>
                      </a:moveTo>
                      <a:lnTo>
                        <a:pt x="7" y="3"/>
                      </a:lnTo>
                      <a:lnTo>
                        <a:pt x="11" y="3"/>
                      </a:lnTo>
                      <a:lnTo>
                        <a:pt x="17" y="3"/>
                      </a:lnTo>
                      <a:lnTo>
                        <a:pt x="23" y="1"/>
                      </a:lnTo>
                      <a:lnTo>
                        <a:pt x="25" y="1"/>
                      </a:lnTo>
                      <a:lnTo>
                        <a:pt x="29" y="1"/>
                      </a:lnTo>
                      <a:lnTo>
                        <a:pt x="31" y="0"/>
                      </a:lnTo>
                      <a:lnTo>
                        <a:pt x="25" y="35"/>
                      </a:lnTo>
                      <a:lnTo>
                        <a:pt x="29" y="35"/>
                      </a:lnTo>
                      <a:lnTo>
                        <a:pt x="27" y="39"/>
                      </a:lnTo>
                      <a:lnTo>
                        <a:pt x="25" y="39"/>
                      </a:lnTo>
                      <a:lnTo>
                        <a:pt x="17" y="39"/>
                      </a:lnTo>
                      <a:lnTo>
                        <a:pt x="13" y="39"/>
                      </a:lnTo>
                      <a:lnTo>
                        <a:pt x="9" y="39"/>
                      </a:lnTo>
                      <a:lnTo>
                        <a:pt x="7" y="39"/>
                      </a:lnTo>
                      <a:lnTo>
                        <a:pt x="3" y="39"/>
                      </a:lnTo>
                      <a:lnTo>
                        <a:pt x="1" y="37"/>
                      </a:lnTo>
                      <a:lnTo>
                        <a:pt x="1" y="35"/>
                      </a:lnTo>
                      <a:lnTo>
                        <a:pt x="0" y="1"/>
                      </a:lnTo>
                    </a:path>
                  </a:pathLst>
                </a:custGeom>
                <a:solidFill>
                  <a:srgbClr val="969696"/>
                </a:solidFill>
                <a:ln w="12700" cap="rnd">
                  <a:solidFill>
                    <a:srgbClr val="000000"/>
                  </a:solidFill>
                  <a:round/>
                  <a:headEnd/>
                  <a:tailEnd/>
                </a:ln>
              </p:spPr>
              <p:txBody>
                <a:bodyPr/>
                <a:lstStyle/>
                <a:p>
                  <a:endParaRPr lang="zh-CN" altLang="en-US"/>
                </a:p>
              </p:txBody>
            </p:sp>
            <p:sp>
              <p:nvSpPr>
                <p:cNvPr id="72024" name="Freeform 3730"/>
                <p:cNvSpPr>
                  <a:spLocks/>
                </p:cNvSpPr>
                <p:nvPr/>
              </p:nvSpPr>
              <p:spPr bwMode="auto">
                <a:xfrm>
                  <a:off x="3891" y="1662"/>
                  <a:ext cx="30" cy="23"/>
                </a:xfrm>
                <a:custGeom>
                  <a:avLst/>
                  <a:gdLst>
                    <a:gd name="T0" fmla="*/ 29 w 30"/>
                    <a:gd name="T1" fmla="*/ 18 h 23"/>
                    <a:gd name="T2" fmla="*/ 21 w 30"/>
                    <a:gd name="T3" fmla="*/ 4 h 23"/>
                    <a:gd name="T4" fmla="*/ 23 w 30"/>
                    <a:gd name="T5" fmla="*/ 4 h 23"/>
                    <a:gd name="T6" fmla="*/ 23 w 30"/>
                    <a:gd name="T7" fmla="*/ 2 h 23"/>
                    <a:gd name="T8" fmla="*/ 25 w 30"/>
                    <a:gd name="T9" fmla="*/ 2 h 23"/>
                    <a:gd name="T10" fmla="*/ 21 w 30"/>
                    <a:gd name="T11" fmla="*/ 1 h 23"/>
                    <a:gd name="T12" fmla="*/ 15 w 30"/>
                    <a:gd name="T13" fmla="*/ 0 h 23"/>
                    <a:gd name="T14" fmla="*/ 7 w 30"/>
                    <a:gd name="T15" fmla="*/ 0 h 23"/>
                    <a:gd name="T16" fmla="*/ 3 w 30"/>
                    <a:gd name="T17" fmla="*/ 1 h 23"/>
                    <a:gd name="T18" fmla="*/ 1 w 30"/>
                    <a:gd name="T19" fmla="*/ 1 h 23"/>
                    <a:gd name="T20" fmla="*/ 0 w 30"/>
                    <a:gd name="T21" fmla="*/ 1 h 23"/>
                    <a:gd name="T22" fmla="*/ 1 w 30"/>
                    <a:gd name="T23" fmla="*/ 22 h 23"/>
                    <a:gd name="T24" fmla="*/ 3 w 30"/>
                    <a:gd name="T25" fmla="*/ 20 h 23"/>
                    <a:gd name="T26" fmla="*/ 7 w 30"/>
                    <a:gd name="T27" fmla="*/ 20 h 23"/>
                    <a:gd name="T28" fmla="*/ 11 w 30"/>
                    <a:gd name="T29" fmla="*/ 20 h 23"/>
                    <a:gd name="T30" fmla="*/ 17 w 30"/>
                    <a:gd name="T31" fmla="*/ 18 h 23"/>
                    <a:gd name="T32" fmla="*/ 21 w 30"/>
                    <a:gd name="T33" fmla="*/ 18 h 23"/>
                    <a:gd name="T34" fmla="*/ 23 w 30"/>
                    <a:gd name="T35" fmla="*/ 18 h 23"/>
                    <a:gd name="T36" fmla="*/ 25 w 30"/>
                    <a:gd name="T37" fmla="*/ 18 h 23"/>
                    <a:gd name="T38" fmla="*/ 27 w 30"/>
                    <a:gd name="T39" fmla="*/ 20 h 23"/>
                    <a:gd name="T40" fmla="*/ 29 w 30"/>
                    <a:gd name="T41" fmla="*/ 20 h 23"/>
                    <a:gd name="T42" fmla="*/ 29 w 30"/>
                    <a:gd name="T43" fmla="*/ 18 h 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
                    <a:gd name="T67" fmla="*/ 0 h 23"/>
                    <a:gd name="T68" fmla="*/ 30 w 30"/>
                    <a:gd name="T69" fmla="*/ 23 h 2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 h="23">
                      <a:moveTo>
                        <a:pt x="29" y="18"/>
                      </a:moveTo>
                      <a:lnTo>
                        <a:pt x="21" y="4"/>
                      </a:lnTo>
                      <a:lnTo>
                        <a:pt x="23" y="4"/>
                      </a:lnTo>
                      <a:lnTo>
                        <a:pt x="23" y="2"/>
                      </a:lnTo>
                      <a:lnTo>
                        <a:pt x="25" y="2"/>
                      </a:lnTo>
                      <a:lnTo>
                        <a:pt x="21" y="1"/>
                      </a:lnTo>
                      <a:lnTo>
                        <a:pt x="15" y="0"/>
                      </a:lnTo>
                      <a:lnTo>
                        <a:pt x="7" y="0"/>
                      </a:lnTo>
                      <a:lnTo>
                        <a:pt x="3" y="1"/>
                      </a:lnTo>
                      <a:lnTo>
                        <a:pt x="1" y="1"/>
                      </a:lnTo>
                      <a:lnTo>
                        <a:pt x="0" y="1"/>
                      </a:lnTo>
                      <a:lnTo>
                        <a:pt x="1" y="22"/>
                      </a:lnTo>
                      <a:lnTo>
                        <a:pt x="3" y="20"/>
                      </a:lnTo>
                      <a:lnTo>
                        <a:pt x="7" y="20"/>
                      </a:lnTo>
                      <a:lnTo>
                        <a:pt x="11" y="20"/>
                      </a:lnTo>
                      <a:lnTo>
                        <a:pt x="17" y="18"/>
                      </a:lnTo>
                      <a:lnTo>
                        <a:pt x="21" y="18"/>
                      </a:lnTo>
                      <a:lnTo>
                        <a:pt x="23" y="18"/>
                      </a:lnTo>
                      <a:lnTo>
                        <a:pt x="25" y="18"/>
                      </a:lnTo>
                      <a:lnTo>
                        <a:pt x="27" y="20"/>
                      </a:lnTo>
                      <a:lnTo>
                        <a:pt x="29" y="20"/>
                      </a:lnTo>
                      <a:lnTo>
                        <a:pt x="29" y="18"/>
                      </a:lnTo>
                    </a:path>
                  </a:pathLst>
                </a:custGeom>
                <a:solidFill>
                  <a:srgbClr val="969696"/>
                </a:solidFill>
                <a:ln w="9525" cap="rnd">
                  <a:noFill/>
                  <a:round/>
                  <a:headEnd/>
                  <a:tailEnd/>
                </a:ln>
              </p:spPr>
              <p:txBody>
                <a:bodyPr/>
                <a:lstStyle/>
                <a:p>
                  <a:endParaRPr lang="zh-CN" altLang="en-US"/>
                </a:p>
              </p:txBody>
            </p:sp>
            <p:sp>
              <p:nvSpPr>
                <p:cNvPr id="72025" name="Freeform 3731"/>
                <p:cNvSpPr>
                  <a:spLocks/>
                </p:cNvSpPr>
                <p:nvPr/>
              </p:nvSpPr>
              <p:spPr bwMode="auto">
                <a:xfrm>
                  <a:off x="3891" y="1662"/>
                  <a:ext cx="36" cy="29"/>
                </a:xfrm>
                <a:custGeom>
                  <a:avLst/>
                  <a:gdLst>
                    <a:gd name="T0" fmla="*/ 35 w 36"/>
                    <a:gd name="T1" fmla="*/ 24 h 29"/>
                    <a:gd name="T2" fmla="*/ 27 w 36"/>
                    <a:gd name="T3" fmla="*/ 4 h 29"/>
                    <a:gd name="T4" fmla="*/ 27 w 36"/>
                    <a:gd name="T5" fmla="*/ 2 h 29"/>
                    <a:gd name="T6" fmla="*/ 29 w 36"/>
                    <a:gd name="T7" fmla="*/ 2 h 29"/>
                    <a:gd name="T8" fmla="*/ 27 w 36"/>
                    <a:gd name="T9" fmla="*/ 1 h 29"/>
                    <a:gd name="T10" fmla="*/ 25 w 36"/>
                    <a:gd name="T11" fmla="*/ 1 h 29"/>
                    <a:gd name="T12" fmla="*/ 17 w 36"/>
                    <a:gd name="T13" fmla="*/ 0 h 29"/>
                    <a:gd name="T14" fmla="*/ 9 w 36"/>
                    <a:gd name="T15" fmla="*/ 0 h 29"/>
                    <a:gd name="T16" fmla="*/ 5 w 36"/>
                    <a:gd name="T17" fmla="*/ 1 h 29"/>
                    <a:gd name="T18" fmla="*/ 1 w 36"/>
                    <a:gd name="T19" fmla="*/ 1 h 29"/>
                    <a:gd name="T20" fmla="*/ 0 w 36"/>
                    <a:gd name="T21" fmla="*/ 2 h 29"/>
                    <a:gd name="T22" fmla="*/ 1 w 36"/>
                    <a:gd name="T23" fmla="*/ 28 h 29"/>
                    <a:gd name="T24" fmla="*/ 5 w 36"/>
                    <a:gd name="T25" fmla="*/ 26 h 29"/>
                    <a:gd name="T26" fmla="*/ 9 w 36"/>
                    <a:gd name="T27" fmla="*/ 26 h 29"/>
                    <a:gd name="T28" fmla="*/ 15 w 36"/>
                    <a:gd name="T29" fmla="*/ 24 h 29"/>
                    <a:gd name="T30" fmla="*/ 21 w 36"/>
                    <a:gd name="T31" fmla="*/ 24 h 29"/>
                    <a:gd name="T32" fmla="*/ 27 w 36"/>
                    <a:gd name="T33" fmla="*/ 24 h 29"/>
                    <a:gd name="T34" fmla="*/ 31 w 36"/>
                    <a:gd name="T35" fmla="*/ 24 h 29"/>
                    <a:gd name="T36" fmla="*/ 33 w 36"/>
                    <a:gd name="T37" fmla="*/ 24 h 29"/>
                    <a:gd name="T38" fmla="*/ 35 w 36"/>
                    <a:gd name="T39" fmla="*/ 26 h 29"/>
                    <a:gd name="T40" fmla="*/ 35 w 36"/>
                    <a:gd name="T41" fmla="*/ 24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29"/>
                    <a:gd name="T65" fmla="*/ 36 w 36"/>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29">
                      <a:moveTo>
                        <a:pt x="35" y="24"/>
                      </a:moveTo>
                      <a:lnTo>
                        <a:pt x="27" y="4"/>
                      </a:lnTo>
                      <a:lnTo>
                        <a:pt x="27" y="2"/>
                      </a:lnTo>
                      <a:lnTo>
                        <a:pt x="29" y="2"/>
                      </a:lnTo>
                      <a:lnTo>
                        <a:pt x="27" y="1"/>
                      </a:lnTo>
                      <a:lnTo>
                        <a:pt x="25" y="1"/>
                      </a:lnTo>
                      <a:lnTo>
                        <a:pt x="17" y="0"/>
                      </a:lnTo>
                      <a:lnTo>
                        <a:pt x="9" y="0"/>
                      </a:lnTo>
                      <a:lnTo>
                        <a:pt x="5" y="1"/>
                      </a:lnTo>
                      <a:lnTo>
                        <a:pt x="1" y="1"/>
                      </a:lnTo>
                      <a:lnTo>
                        <a:pt x="0" y="2"/>
                      </a:lnTo>
                      <a:lnTo>
                        <a:pt x="1" y="28"/>
                      </a:lnTo>
                      <a:lnTo>
                        <a:pt x="5" y="26"/>
                      </a:lnTo>
                      <a:lnTo>
                        <a:pt x="9" y="26"/>
                      </a:lnTo>
                      <a:lnTo>
                        <a:pt x="15" y="24"/>
                      </a:lnTo>
                      <a:lnTo>
                        <a:pt x="21" y="24"/>
                      </a:lnTo>
                      <a:lnTo>
                        <a:pt x="27" y="24"/>
                      </a:lnTo>
                      <a:lnTo>
                        <a:pt x="31" y="24"/>
                      </a:lnTo>
                      <a:lnTo>
                        <a:pt x="33" y="24"/>
                      </a:lnTo>
                      <a:lnTo>
                        <a:pt x="35" y="26"/>
                      </a:lnTo>
                      <a:lnTo>
                        <a:pt x="35" y="24"/>
                      </a:lnTo>
                    </a:path>
                  </a:pathLst>
                </a:custGeom>
                <a:solidFill>
                  <a:srgbClr val="969696"/>
                </a:solidFill>
                <a:ln w="12700" cap="rnd">
                  <a:solidFill>
                    <a:srgbClr val="000000"/>
                  </a:solidFill>
                  <a:round/>
                  <a:headEnd/>
                  <a:tailEnd/>
                </a:ln>
              </p:spPr>
              <p:txBody>
                <a:bodyPr/>
                <a:lstStyle/>
                <a:p>
                  <a:endParaRPr lang="zh-CN" altLang="en-US"/>
                </a:p>
              </p:txBody>
            </p:sp>
            <p:sp>
              <p:nvSpPr>
                <p:cNvPr id="72026" name="Freeform 3732"/>
                <p:cNvSpPr>
                  <a:spLocks/>
                </p:cNvSpPr>
                <p:nvPr/>
              </p:nvSpPr>
              <p:spPr bwMode="auto">
                <a:xfrm>
                  <a:off x="3918" y="1665"/>
                  <a:ext cx="17" cy="17"/>
                </a:xfrm>
                <a:custGeom>
                  <a:avLst/>
                  <a:gdLst>
                    <a:gd name="T0" fmla="*/ 2 w 17"/>
                    <a:gd name="T1" fmla="*/ 0 h 17"/>
                    <a:gd name="T2" fmla="*/ 2 w 17"/>
                    <a:gd name="T3" fmla="*/ 2 h 17"/>
                    <a:gd name="T4" fmla="*/ 0 w 17"/>
                    <a:gd name="T5" fmla="*/ 2 h 17"/>
                    <a:gd name="T6" fmla="*/ 10 w 17"/>
                    <a:gd name="T7" fmla="*/ 16 h 17"/>
                    <a:gd name="T8" fmla="*/ 16 w 17"/>
                    <a:gd name="T9" fmla="*/ 16 h 17"/>
                    <a:gd name="T10" fmla="*/ 10 w 17"/>
                    <a:gd name="T11" fmla="*/ 12 h 17"/>
                    <a:gd name="T12" fmla="*/ 4 w 17"/>
                    <a:gd name="T13" fmla="*/ 0 h 17"/>
                    <a:gd name="T14" fmla="*/ 2 w 17"/>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2" y="0"/>
                      </a:moveTo>
                      <a:lnTo>
                        <a:pt x="2" y="2"/>
                      </a:lnTo>
                      <a:lnTo>
                        <a:pt x="0" y="2"/>
                      </a:lnTo>
                      <a:lnTo>
                        <a:pt x="10" y="16"/>
                      </a:lnTo>
                      <a:lnTo>
                        <a:pt x="16" y="16"/>
                      </a:lnTo>
                      <a:lnTo>
                        <a:pt x="10" y="12"/>
                      </a:lnTo>
                      <a:lnTo>
                        <a:pt x="4" y="0"/>
                      </a:lnTo>
                      <a:lnTo>
                        <a:pt x="2" y="0"/>
                      </a:lnTo>
                    </a:path>
                  </a:pathLst>
                </a:custGeom>
                <a:solidFill>
                  <a:srgbClr val="969696"/>
                </a:solidFill>
                <a:ln w="9525" cap="rnd">
                  <a:noFill/>
                  <a:round/>
                  <a:headEnd/>
                  <a:tailEnd/>
                </a:ln>
              </p:spPr>
              <p:txBody>
                <a:bodyPr/>
                <a:lstStyle/>
                <a:p>
                  <a:endParaRPr lang="zh-CN" altLang="en-US"/>
                </a:p>
              </p:txBody>
            </p:sp>
            <p:sp>
              <p:nvSpPr>
                <p:cNvPr id="72027" name="Freeform 3733"/>
                <p:cNvSpPr>
                  <a:spLocks/>
                </p:cNvSpPr>
                <p:nvPr/>
              </p:nvSpPr>
              <p:spPr bwMode="auto">
                <a:xfrm>
                  <a:off x="3918" y="1665"/>
                  <a:ext cx="17" cy="22"/>
                </a:xfrm>
                <a:custGeom>
                  <a:avLst/>
                  <a:gdLst>
                    <a:gd name="T0" fmla="*/ 0 w 17"/>
                    <a:gd name="T1" fmla="*/ 0 h 22"/>
                    <a:gd name="T2" fmla="*/ 0 w 17"/>
                    <a:gd name="T3" fmla="*/ 1 h 22"/>
                    <a:gd name="T4" fmla="*/ 10 w 17"/>
                    <a:gd name="T5" fmla="*/ 21 h 22"/>
                    <a:gd name="T6" fmla="*/ 16 w 17"/>
                    <a:gd name="T7" fmla="*/ 21 h 22"/>
                    <a:gd name="T8" fmla="*/ 10 w 17"/>
                    <a:gd name="T9" fmla="*/ 15 h 22"/>
                    <a:gd name="T10" fmla="*/ 2 w 17"/>
                    <a:gd name="T11" fmla="*/ 0 h 22"/>
                    <a:gd name="T12" fmla="*/ 0 w 17"/>
                    <a:gd name="T13" fmla="*/ 0 h 22"/>
                    <a:gd name="T14" fmla="*/ 0 60000 65536"/>
                    <a:gd name="T15" fmla="*/ 0 60000 65536"/>
                    <a:gd name="T16" fmla="*/ 0 60000 65536"/>
                    <a:gd name="T17" fmla="*/ 0 60000 65536"/>
                    <a:gd name="T18" fmla="*/ 0 60000 65536"/>
                    <a:gd name="T19" fmla="*/ 0 60000 65536"/>
                    <a:gd name="T20" fmla="*/ 0 60000 65536"/>
                    <a:gd name="T21" fmla="*/ 0 w 17"/>
                    <a:gd name="T22" fmla="*/ 0 h 22"/>
                    <a:gd name="T23" fmla="*/ 17 w 17"/>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2">
                      <a:moveTo>
                        <a:pt x="0" y="0"/>
                      </a:moveTo>
                      <a:lnTo>
                        <a:pt x="0" y="1"/>
                      </a:lnTo>
                      <a:lnTo>
                        <a:pt x="10" y="21"/>
                      </a:lnTo>
                      <a:lnTo>
                        <a:pt x="16" y="21"/>
                      </a:lnTo>
                      <a:lnTo>
                        <a:pt x="10" y="15"/>
                      </a:lnTo>
                      <a:lnTo>
                        <a:pt x="2" y="0"/>
                      </a:lnTo>
                      <a:lnTo>
                        <a:pt x="0" y="0"/>
                      </a:lnTo>
                    </a:path>
                  </a:pathLst>
                </a:custGeom>
                <a:solidFill>
                  <a:srgbClr val="969696"/>
                </a:solidFill>
                <a:ln w="12700" cap="rnd">
                  <a:solidFill>
                    <a:srgbClr val="000000"/>
                  </a:solidFill>
                  <a:round/>
                  <a:headEnd/>
                  <a:tailEnd/>
                </a:ln>
              </p:spPr>
              <p:txBody>
                <a:bodyPr/>
                <a:lstStyle/>
                <a:p>
                  <a:endParaRPr lang="zh-CN" altLang="en-US"/>
                </a:p>
              </p:txBody>
            </p:sp>
            <p:sp>
              <p:nvSpPr>
                <p:cNvPr id="72028" name="Freeform 3734"/>
                <p:cNvSpPr>
                  <a:spLocks/>
                </p:cNvSpPr>
                <p:nvPr/>
              </p:nvSpPr>
              <p:spPr bwMode="auto">
                <a:xfrm>
                  <a:off x="3927" y="1654"/>
                  <a:ext cx="17" cy="22"/>
                </a:xfrm>
                <a:custGeom>
                  <a:avLst/>
                  <a:gdLst>
                    <a:gd name="T0" fmla="*/ 7 w 17"/>
                    <a:gd name="T1" fmla="*/ 6 h 22"/>
                    <a:gd name="T2" fmla="*/ 13 w 17"/>
                    <a:gd name="T3" fmla="*/ 17 h 22"/>
                    <a:gd name="T4" fmla="*/ 16 w 17"/>
                    <a:gd name="T5" fmla="*/ 19 h 22"/>
                    <a:gd name="T6" fmla="*/ 13 w 17"/>
                    <a:gd name="T7" fmla="*/ 21 h 22"/>
                    <a:gd name="T8" fmla="*/ 11 w 17"/>
                    <a:gd name="T9" fmla="*/ 21 h 22"/>
                    <a:gd name="T10" fmla="*/ 0 w 17"/>
                    <a:gd name="T11" fmla="*/ 2 h 22"/>
                    <a:gd name="T12" fmla="*/ 4 w 17"/>
                    <a:gd name="T13" fmla="*/ 0 h 22"/>
                    <a:gd name="T14" fmla="*/ 7 w 17"/>
                    <a:gd name="T15" fmla="*/ 6 h 22"/>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2"/>
                    <a:gd name="T26" fmla="*/ 17 w 17"/>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2">
                      <a:moveTo>
                        <a:pt x="7" y="6"/>
                      </a:moveTo>
                      <a:lnTo>
                        <a:pt x="13" y="17"/>
                      </a:lnTo>
                      <a:lnTo>
                        <a:pt x="16" y="19"/>
                      </a:lnTo>
                      <a:lnTo>
                        <a:pt x="13" y="21"/>
                      </a:lnTo>
                      <a:lnTo>
                        <a:pt x="11" y="21"/>
                      </a:lnTo>
                      <a:lnTo>
                        <a:pt x="0" y="2"/>
                      </a:lnTo>
                      <a:lnTo>
                        <a:pt x="4" y="0"/>
                      </a:lnTo>
                      <a:lnTo>
                        <a:pt x="7" y="6"/>
                      </a:lnTo>
                    </a:path>
                  </a:pathLst>
                </a:custGeom>
                <a:solidFill>
                  <a:srgbClr val="969696"/>
                </a:solidFill>
                <a:ln w="9525" cap="rnd">
                  <a:noFill/>
                  <a:round/>
                  <a:headEnd/>
                  <a:tailEnd/>
                </a:ln>
              </p:spPr>
              <p:txBody>
                <a:bodyPr/>
                <a:lstStyle/>
                <a:p>
                  <a:endParaRPr lang="zh-CN" altLang="en-US"/>
                </a:p>
              </p:txBody>
            </p:sp>
            <p:sp>
              <p:nvSpPr>
                <p:cNvPr id="72029" name="Freeform 3735"/>
                <p:cNvSpPr>
                  <a:spLocks/>
                </p:cNvSpPr>
                <p:nvPr/>
              </p:nvSpPr>
              <p:spPr bwMode="auto">
                <a:xfrm>
                  <a:off x="3927" y="1654"/>
                  <a:ext cx="17" cy="27"/>
                </a:xfrm>
                <a:custGeom>
                  <a:avLst/>
                  <a:gdLst>
                    <a:gd name="T0" fmla="*/ 6 w 17"/>
                    <a:gd name="T1" fmla="*/ 7 h 27"/>
                    <a:gd name="T2" fmla="*/ 13 w 17"/>
                    <a:gd name="T3" fmla="*/ 22 h 27"/>
                    <a:gd name="T4" fmla="*/ 16 w 17"/>
                    <a:gd name="T5" fmla="*/ 24 h 27"/>
                    <a:gd name="T6" fmla="*/ 13 w 17"/>
                    <a:gd name="T7" fmla="*/ 26 h 27"/>
                    <a:gd name="T8" fmla="*/ 11 w 17"/>
                    <a:gd name="T9" fmla="*/ 26 h 27"/>
                    <a:gd name="T10" fmla="*/ 0 w 17"/>
                    <a:gd name="T11" fmla="*/ 1 h 27"/>
                    <a:gd name="T12" fmla="*/ 4 w 17"/>
                    <a:gd name="T13" fmla="*/ 0 h 27"/>
                    <a:gd name="T14" fmla="*/ 6 w 17"/>
                    <a:gd name="T15" fmla="*/ 7 h 2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7"/>
                    <a:gd name="T26" fmla="*/ 17 w 17"/>
                    <a:gd name="T27" fmla="*/ 27 h 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7">
                      <a:moveTo>
                        <a:pt x="6" y="7"/>
                      </a:moveTo>
                      <a:lnTo>
                        <a:pt x="13" y="22"/>
                      </a:lnTo>
                      <a:lnTo>
                        <a:pt x="16" y="24"/>
                      </a:lnTo>
                      <a:lnTo>
                        <a:pt x="13" y="26"/>
                      </a:lnTo>
                      <a:lnTo>
                        <a:pt x="11" y="26"/>
                      </a:lnTo>
                      <a:lnTo>
                        <a:pt x="0" y="1"/>
                      </a:lnTo>
                      <a:lnTo>
                        <a:pt x="4" y="0"/>
                      </a:lnTo>
                      <a:lnTo>
                        <a:pt x="6" y="7"/>
                      </a:lnTo>
                    </a:path>
                  </a:pathLst>
                </a:custGeom>
                <a:solidFill>
                  <a:srgbClr val="969696"/>
                </a:solidFill>
                <a:ln w="12700" cap="rnd">
                  <a:solidFill>
                    <a:srgbClr val="000000"/>
                  </a:solidFill>
                  <a:round/>
                  <a:headEnd/>
                  <a:tailEnd/>
                </a:ln>
              </p:spPr>
              <p:txBody>
                <a:bodyPr/>
                <a:lstStyle/>
                <a:p>
                  <a:endParaRPr lang="zh-CN" altLang="en-US"/>
                </a:p>
              </p:txBody>
            </p:sp>
            <p:sp>
              <p:nvSpPr>
                <p:cNvPr id="72030" name="Freeform 3736"/>
                <p:cNvSpPr>
                  <a:spLocks/>
                </p:cNvSpPr>
                <p:nvPr/>
              </p:nvSpPr>
              <p:spPr bwMode="auto">
                <a:xfrm>
                  <a:off x="3906" y="1649"/>
                  <a:ext cx="28" cy="27"/>
                </a:xfrm>
                <a:custGeom>
                  <a:avLst/>
                  <a:gdLst>
                    <a:gd name="T0" fmla="*/ 9 w 28"/>
                    <a:gd name="T1" fmla="*/ 11 h 27"/>
                    <a:gd name="T2" fmla="*/ 7 w 28"/>
                    <a:gd name="T3" fmla="*/ 11 h 27"/>
                    <a:gd name="T4" fmla="*/ 1 w 28"/>
                    <a:gd name="T5" fmla="*/ 11 h 27"/>
                    <a:gd name="T6" fmla="*/ 0 w 28"/>
                    <a:gd name="T7" fmla="*/ 11 h 27"/>
                    <a:gd name="T8" fmla="*/ 0 w 28"/>
                    <a:gd name="T9" fmla="*/ 5 h 27"/>
                    <a:gd name="T10" fmla="*/ 1 w 28"/>
                    <a:gd name="T11" fmla="*/ 1 h 27"/>
                    <a:gd name="T12" fmla="*/ 3 w 28"/>
                    <a:gd name="T13" fmla="*/ 0 h 27"/>
                    <a:gd name="T14" fmla="*/ 5 w 28"/>
                    <a:gd name="T15" fmla="*/ 0 h 27"/>
                    <a:gd name="T16" fmla="*/ 7 w 28"/>
                    <a:gd name="T17" fmla="*/ 0 h 27"/>
                    <a:gd name="T18" fmla="*/ 13 w 28"/>
                    <a:gd name="T19" fmla="*/ 0 h 27"/>
                    <a:gd name="T20" fmla="*/ 15 w 28"/>
                    <a:gd name="T21" fmla="*/ 0 h 27"/>
                    <a:gd name="T22" fmla="*/ 15 w 28"/>
                    <a:gd name="T23" fmla="*/ 1 h 27"/>
                    <a:gd name="T24" fmla="*/ 17 w 28"/>
                    <a:gd name="T25" fmla="*/ 1 h 27"/>
                    <a:gd name="T26" fmla="*/ 19 w 28"/>
                    <a:gd name="T27" fmla="*/ 5 h 27"/>
                    <a:gd name="T28" fmla="*/ 17 w 28"/>
                    <a:gd name="T29" fmla="*/ 7 h 27"/>
                    <a:gd name="T30" fmla="*/ 27 w 28"/>
                    <a:gd name="T31" fmla="*/ 26 h 27"/>
                    <a:gd name="T32" fmla="*/ 15 w 28"/>
                    <a:gd name="T33" fmla="*/ 26 h 27"/>
                    <a:gd name="T34" fmla="*/ 11 w 28"/>
                    <a:gd name="T35" fmla="*/ 15 h 27"/>
                    <a:gd name="T36" fmla="*/ 9 w 28"/>
                    <a:gd name="T37" fmla="*/ 11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27"/>
                    <a:gd name="T59" fmla="*/ 28 w 28"/>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27">
                      <a:moveTo>
                        <a:pt x="9" y="11"/>
                      </a:moveTo>
                      <a:lnTo>
                        <a:pt x="7" y="11"/>
                      </a:lnTo>
                      <a:lnTo>
                        <a:pt x="1" y="11"/>
                      </a:lnTo>
                      <a:lnTo>
                        <a:pt x="0" y="11"/>
                      </a:lnTo>
                      <a:lnTo>
                        <a:pt x="0" y="5"/>
                      </a:lnTo>
                      <a:lnTo>
                        <a:pt x="1" y="1"/>
                      </a:lnTo>
                      <a:lnTo>
                        <a:pt x="3" y="0"/>
                      </a:lnTo>
                      <a:lnTo>
                        <a:pt x="5" y="0"/>
                      </a:lnTo>
                      <a:lnTo>
                        <a:pt x="7" y="0"/>
                      </a:lnTo>
                      <a:lnTo>
                        <a:pt x="13" y="0"/>
                      </a:lnTo>
                      <a:lnTo>
                        <a:pt x="15" y="0"/>
                      </a:lnTo>
                      <a:lnTo>
                        <a:pt x="15" y="1"/>
                      </a:lnTo>
                      <a:lnTo>
                        <a:pt x="17" y="1"/>
                      </a:lnTo>
                      <a:lnTo>
                        <a:pt x="19" y="5"/>
                      </a:lnTo>
                      <a:lnTo>
                        <a:pt x="17" y="7"/>
                      </a:lnTo>
                      <a:lnTo>
                        <a:pt x="27" y="26"/>
                      </a:lnTo>
                      <a:lnTo>
                        <a:pt x="15" y="26"/>
                      </a:lnTo>
                      <a:lnTo>
                        <a:pt x="11" y="15"/>
                      </a:lnTo>
                      <a:lnTo>
                        <a:pt x="9" y="11"/>
                      </a:lnTo>
                    </a:path>
                  </a:pathLst>
                </a:custGeom>
                <a:solidFill>
                  <a:srgbClr val="969696"/>
                </a:solidFill>
                <a:ln w="9525" cap="rnd">
                  <a:noFill/>
                  <a:round/>
                  <a:headEnd/>
                  <a:tailEnd/>
                </a:ln>
              </p:spPr>
              <p:txBody>
                <a:bodyPr/>
                <a:lstStyle/>
                <a:p>
                  <a:endParaRPr lang="zh-CN" altLang="en-US"/>
                </a:p>
              </p:txBody>
            </p:sp>
            <p:sp>
              <p:nvSpPr>
                <p:cNvPr id="72031" name="Freeform 3737"/>
                <p:cNvSpPr>
                  <a:spLocks/>
                </p:cNvSpPr>
                <p:nvPr/>
              </p:nvSpPr>
              <p:spPr bwMode="auto">
                <a:xfrm>
                  <a:off x="3906" y="1649"/>
                  <a:ext cx="33" cy="32"/>
                </a:xfrm>
                <a:custGeom>
                  <a:avLst/>
                  <a:gdLst>
                    <a:gd name="T0" fmla="*/ 11 w 33"/>
                    <a:gd name="T1" fmla="*/ 15 h 32"/>
                    <a:gd name="T2" fmla="*/ 9 w 33"/>
                    <a:gd name="T3" fmla="*/ 15 h 32"/>
                    <a:gd name="T4" fmla="*/ 1 w 33"/>
                    <a:gd name="T5" fmla="*/ 13 h 32"/>
                    <a:gd name="T6" fmla="*/ 0 w 33"/>
                    <a:gd name="T7" fmla="*/ 13 h 32"/>
                    <a:gd name="T8" fmla="*/ 0 w 33"/>
                    <a:gd name="T9" fmla="*/ 5 h 32"/>
                    <a:gd name="T10" fmla="*/ 1 w 33"/>
                    <a:gd name="T11" fmla="*/ 3 h 32"/>
                    <a:gd name="T12" fmla="*/ 1 w 33"/>
                    <a:gd name="T13" fmla="*/ 1 h 32"/>
                    <a:gd name="T14" fmla="*/ 3 w 33"/>
                    <a:gd name="T15" fmla="*/ 0 h 32"/>
                    <a:gd name="T16" fmla="*/ 5 w 33"/>
                    <a:gd name="T17" fmla="*/ 0 h 32"/>
                    <a:gd name="T18" fmla="*/ 9 w 33"/>
                    <a:gd name="T19" fmla="*/ 0 h 32"/>
                    <a:gd name="T20" fmla="*/ 17 w 33"/>
                    <a:gd name="T21" fmla="*/ 0 h 32"/>
                    <a:gd name="T22" fmla="*/ 19 w 33"/>
                    <a:gd name="T23" fmla="*/ 0 h 32"/>
                    <a:gd name="T24" fmla="*/ 19 w 33"/>
                    <a:gd name="T25" fmla="*/ 1 h 32"/>
                    <a:gd name="T26" fmla="*/ 21 w 33"/>
                    <a:gd name="T27" fmla="*/ 1 h 32"/>
                    <a:gd name="T28" fmla="*/ 21 w 33"/>
                    <a:gd name="T29" fmla="*/ 3 h 32"/>
                    <a:gd name="T30" fmla="*/ 25 w 33"/>
                    <a:gd name="T31" fmla="*/ 5 h 32"/>
                    <a:gd name="T32" fmla="*/ 21 w 33"/>
                    <a:gd name="T33" fmla="*/ 7 h 32"/>
                    <a:gd name="T34" fmla="*/ 32 w 33"/>
                    <a:gd name="T35" fmla="*/ 31 h 32"/>
                    <a:gd name="T36" fmla="*/ 19 w 33"/>
                    <a:gd name="T37" fmla="*/ 31 h 32"/>
                    <a:gd name="T38" fmla="*/ 13 w 33"/>
                    <a:gd name="T39" fmla="*/ 15 h 32"/>
                    <a:gd name="T40" fmla="*/ 11 w 33"/>
                    <a:gd name="T41" fmla="*/ 15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
                    <a:gd name="T64" fmla="*/ 0 h 32"/>
                    <a:gd name="T65" fmla="*/ 33 w 33"/>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 h="32">
                      <a:moveTo>
                        <a:pt x="11" y="15"/>
                      </a:moveTo>
                      <a:lnTo>
                        <a:pt x="9" y="15"/>
                      </a:lnTo>
                      <a:lnTo>
                        <a:pt x="1" y="13"/>
                      </a:lnTo>
                      <a:lnTo>
                        <a:pt x="0" y="13"/>
                      </a:lnTo>
                      <a:lnTo>
                        <a:pt x="0" y="5"/>
                      </a:lnTo>
                      <a:lnTo>
                        <a:pt x="1" y="3"/>
                      </a:lnTo>
                      <a:lnTo>
                        <a:pt x="1" y="1"/>
                      </a:lnTo>
                      <a:lnTo>
                        <a:pt x="3" y="0"/>
                      </a:lnTo>
                      <a:lnTo>
                        <a:pt x="5" y="0"/>
                      </a:lnTo>
                      <a:lnTo>
                        <a:pt x="9" y="0"/>
                      </a:lnTo>
                      <a:lnTo>
                        <a:pt x="17" y="0"/>
                      </a:lnTo>
                      <a:lnTo>
                        <a:pt x="19" y="0"/>
                      </a:lnTo>
                      <a:lnTo>
                        <a:pt x="19" y="1"/>
                      </a:lnTo>
                      <a:lnTo>
                        <a:pt x="21" y="1"/>
                      </a:lnTo>
                      <a:lnTo>
                        <a:pt x="21" y="3"/>
                      </a:lnTo>
                      <a:lnTo>
                        <a:pt x="25" y="5"/>
                      </a:lnTo>
                      <a:lnTo>
                        <a:pt x="21" y="7"/>
                      </a:lnTo>
                      <a:lnTo>
                        <a:pt x="32" y="31"/>
                      </a:lnTo>
                      <a:lnTo>
                        <a:pt x="19" y="31"/>
                      </a:lnTo>
                      <a:lnTo>
                        <a:pt x="13" y="15"/>
                      </a:lnTo>
                      <a:lnTo>
                        <a:pt x="11" y="15"/>
                      </a:lnTo>
                    </a:path>
                  </a:pathLst>
                </a:custGeom>
                <a:solidFill>
                  <a:srgbClr val="969696"/>
                </a:solidFill>
                <a:ln w="12700" cap="rnd">
                  <a:solidFill>
                    <a:srgbClr val="000000"/>
                  </a:solidFill>
                  <a:round/>
                  <a:headEnd/>
                  <a:tailEnd/>
                </a:ln>
              </p:spPr>
              <p:txBody>
                <a:bodyPr/>
                <a:lstStyle/>
                <a:p>
                  <a:endParaRPr lang="zh-CN" altLang="en-US"/>
                </a:p>
              </p:txBody>
            </p:sp>
            <p:sp>
              <p:nvSpPr>
                <p:cNvPr id="72032" name="Freeform 3738"/>
                <p:cNvSpPr>
                  <a:spLocks/>
                </p:cNvSpPr>
                <p:nvPr/>
              </p:nvSpPr>
              <p:spPr bwMode="auto">
                <a:xfrm>
                  <a:off x="3926" y="1676"/>
                  <a:ext cx="19" cy="17"/>
                </a:xfrm>
                <a:custGeom>
                  <a:avLst/>
                  <a:gdLst>
                    <a:gd name="T0" fmla="*/ 8 w 19"/>
                    <a:gd name="T1" fmla="*/ 6 h 17"/>
                    <a:gd name="T2" fmla="*/ 10 w 19"/>
                    <a:gd name="T3" fmla="*/ 6 h 17"/>
                    <a:gd name="T4" fmla="*/ 12 w 19"/>
                    <a:gd name="T5" fmla="*/ 4 h 17"/>
                    <a:gd name="T6" fmla="*/ 10 w 19"/>
                    <a:gd name="T7" fmla="*/ 0 h 17"/>
                    <a:gd name="T8" fmla="*/ 12 w 19"/>
                    <a:gd name="T9" fmla="*/ 0 h 17"/>
                    <a:gd name="T10" fmla="*/ 14 w 19"/>
                    <a:gd name="T11" fmla="*/ 0 h 17"/>
                    <a:gd name="T12" fmla="*/ 18 w 19"/>
                    <a:gd name="T13" fmla="*/ 2 h 17"/>
                    <a:gd name="T14" fmla="*/ 0 w 19"/>
                    <a:gd name="T15" fmla="*/ 16 h 17"/>
                    <a:gd name="T16" fmla="*/ 0 w 19"/>
                    <a:gd name="T17" fmla="*/ 10 h 17"/>
                    <a:gd name="T18" fmla="*/ 3 w 19"/>
                    <a:gd name="T19" fmla="*/ 10 h 17"/>
                    <a:gd name="T20" fmla="*/ 0 w 19"/>
                    <a:gd name="T21" fmla="*/ 6 h 17"/>
                    <a:gd name="T22" fmla="*/ 8 w 19"/>
                    <a:gd name="T23" fmla="*/ 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17"/>
                    <a:gd name="T38" fmla="*/ 19 w 19"/>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17">
                      <a:moveTo>
                        <a:pt x="8" y="6"/>
                      </a:moveTo>
                      <a:lnTo>
                        <a:pt x="10" y="6"/>
                      </a:lnTo>
                      <a:lnTo>
                        <a:pt x="12" y="4"/>
                      </a:lnTo>
                      <a:lnTo>
                        <a:pt x="10" y="0"/>
                      </a:lnTo>
                      <a:lnTo>
                        <a:pt x="12" y="0"/>
                      </a:lnTo>
                      <a:lnTo>
                        <a:pt x="14" y="0"/>
                      </a:lnTo>
                      <a:lnTo>
                        <a:pt x="18" y="2"/>
                      </a:lnTo>
                      <a:lnTo>
                        <a:pt x="0" y="16"/>
                      </a:lnTo>
                      <a:lnTo>
                        <a:pt x="0" y="10"/>
                      </a:lnTo>
                      <a:lnTo>
                        <a:pt x="3" y="10"/>
                      </a:lnTo>
                      <a:lnTo>
                        <a:pt x="0" y="6"/>
                      </a:lnTo>
                      <a:lnTo>
                        <a:pt x="8" y="6"/>
                      </a:lnTo>
                    </a:path>
                  </a:pathLst>
                </a:custGeom>
                <a:solidFill>
                  <a:srgbClr val="969696"/>
                </a:solidFill>
                <a:ln w="9525" cap="rnd">
                  <a:noFill/>
                  <a:round/>
                  <a:headEnd/>
                  <a:tailEnd/>
                </a:ln>
              </p:spPr>
              <p:txBody>
                <a:bodyPr/>
                <a:lstStyle/>
                <a:p>
                  <a:endParaRPr lang="zh-CN" altLang="en-US"/>
                </a:p>
              </p:txBody>
            </p:sp>
            <p:sp>
              <p:nvSpPr>
                <p:cNvPr id="72033" name="Freeform 3739"/>
                <p:cNvSpPr>
                  <a:spLocks/>
                </p:cNvSpPr>
                <p:nvPr/>
              </p:nvSpPr>
              <p:spPr bwMode="auto">
                <a:xfrm>
                  <a:off x="3926" y="1676"/>
                  <a:ext cx="25" cy="17"/>
                </a:xfrm>
                <a:custGeom>
                  <a:avLst/>
                  <a:gdLst>
                    <a:gd name="T0" fmla="*/ 12 w 25"/>
                    <a:gd name="T1" fmla="*/ 6 h 17"/>
                    <a:gd name="T2" fmla="*/ 14 w 25"/>
                    <a:gd name="T3" fmla="*/ 6 h 17"/>
                    <a:gd name="T4" fmla="*/ 16 w 25"/>
                    <a:gd name="T5" fmla="*/ 2 h 17"/>
                    <a:gd name="T6" fmla="*/ 14 w 25"/>
                    <a:gd name="T7" fmla="*/ 0 h 17"/>
                    <a:gd name="T8" fmla="*/ 16 w 25"/>
                    <a:gd name="T9" fmla="*/ 0 h 17"/>
                    <a:gd name="T10" fmla="*/ 20 w 25"/>
                    <a:gd name="T11" fmla="*/ 0 h 17"/>
                    <a:gd name="T12" fmla="*/ 24 w 25"/>
                    <a:gd name="T13" fmla="*/ 0 h 17"/>
                    <a:gd name="T14" fmla="*/ 0 w 25"/>
                    <a:gd name="T15" fmla="*/ 16 h 17"/>
                    <a:gd name="T16" fmla="*/ 0 w 25"/>
                    <a:gd name="T17" fmla="*/ 12 h 17"/>
                    <a:gd name="T18" fmla="*/ 3 w 25"/>
                    <a:gd name="T19" fmla="*/ 12 h 17"/>
                    <a:gd name="T20" fmla="*/ 0 w 25"/>
                    <a:gd name="T21" fmla="*/ 6 h 17"/>
                    <a:gd name="T22" fmla="*/ 12 w 25"/>
                    <a:gd name="T23" fmla="*/ 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17"/>
                    <a:gd name="T38" fmla="*/ 25 w 25"/>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17">
                      <a:moveTo>
                        <a:pt x="12" y="6"/>
                      </a:moveTo>
                      <a:lnTo>
                        <a:pt x="14" y="6"/>
                      </a:lnTo>
                      <a:lnTo>
                        <a:pt x="16" y="2"/>
                      </a:lnTo>
                      <a:lnTo>
                        <a:pt x="14" y="0"/>
                      </a:lnTo>
                      <a:lnTo>
                        <a:pt x="16" y="0"/>
                      </a:lnTo>
                      <a:lnTo>
                        <a:pt x="20" y="0"/>
                      </a:lnTo>
                      <a:lnTo>
                        <a:pt x="24" y="0"/>
                      </a:lnTo>
                      <a:lnTo>
                        <a:pt x="0" y="16"/>
                      </a:lnTo>
                      <a:lnTo>
                        <a:pt x="0" y="12"/>
                      </a:lnTo>
                      <a:lnTo>
                        <a:pt x="3" y="12"/>
                      </a:lnTo>
                      <a:lnTo>
                        <a:pt x="0" y="6"/>
                      </a:lnTo>
                      <a:lnTo>
                        <a:pt x="12" y="6"/>
                      </a:lnTo>
                    </a:path>
                  </a:pathLst>
                </a:custGeom>
                <a:solidFill>
                  <a:srgbClr val="969696"/>
                </a:solidFill>
                <a:ln w="12700" cap="rnd">
                  <a:solidFill>
                    <a:srgbClr val="000000"/>
                  </a:solidFill>
                  <a:round/>
                  <a:headEnd/>
                  <a:tailEnd/>
                </a:ln>
              </p:spPr>
              <p:txBody>
                <a:bodyPr/>
                <a:lstStyle/>
                <a:p>
                  <a:endParaRPr lang="zh-CN" altLang="en-US"/>
                </a:p>
              </p:txBody>
            </p:sp>
            <p:sp>
              <p:nvSpPr>
                <p:cNvPr id="72034" name="Freeform 3740"/>
                <p:cNvSpPr>
                  <a:spLocks/>
                </p:cNvSpPr>
                <p:nvPr/>
              </p:nvSpPr>
              <p:spPr bwMode="auto">
                <a:xfrm>
                  <a:off x="3933" y="1656"/>
                  <a:ext cx="17" cy="17"/>
                </a:xfrm>
                <a:custGeom>
                  <a:avLst/>
                  <a:gdLst>
                    <a:gd name="T0" fmla="*/ 16 w 17"/>
                    <a:gd name="T1" fmla="*/ 0 h 17"/>
                    <a:gd name="T2" fmla="*/ 13 w 17"/>
                    <a:gd name="T3" fmla="*/ 0 h 17"/>
                    <a:gd name="T4" fmla="*/ 9 w 17"/>
                    <a:gd name="T5" fmla="*/ 2 h 17"/>
                    <a:gd name="T6" fmla="*/ 7 w 17"/>
                    <a:gd name="T7" fmla="*/ 2 h 17"/>
                    <a:gd name="T8" fmla="*/ 5 w 17"/>
                    <a:gd name="T9" fmla="*/ 2 h 17"/>
                    <a:gd name="T10" fmla="*/ 1 w 17"/>
                    <a:gd name="T11" fmla="*/ 4 h 17"/>
                    <a:gd name="T12" fmla="*/ 0 w 17"/>
                    <a:gd name="T13" fmla="*/ 4 h 17"/>
                    <a:gd name="T14" fmla="*/ 5 w 17"/>
                    <a:gd name="T15" fmla="*/ 16 h 17"/>
                    <a:gd name="T16" fmla="*/ 7 w 17"/>
                    <a:gd name="T17" fmla="*/ 16 h 17"/>
                    <a:gd name="T18" fmla="*/ 11 w 17"/>
                    <a:gd name="T19" fmla="*/ 16 h 17"/>
                    <a:gd name="T20" fmla="*/ 13 w 17"/>
                    <a:gd name="T21" fmla="*/ 16 h 17"/>
                    <a:gd name="T22" fmla="*/ 16 w 17"/>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16" y="0"/>
                      </a:moveTo>
                      <a:lnTo>
                        <a:pt x="13" y="0"/>
                      </a:lnTo>
                      <a:lnTo>
                        <a:pt x="9" y="2"/>
                      </a:lnTo>
                      <a:lnTo>
                        <a:pt x="7" y="2"/>
                      </a:lnTo>
                      <a:lnTo>
                        <a:pt x="5" y="2"/>
                      </a:lnTo>
                      <a:lnTo>
                        <a:pt x="1" y="4"/>
                      </a:lnTo>
                      <a:lnTo>
                        <a:pt x="0" y="4"/>
                      </a:lnTo>
                      <a:lnTo>
                        <a:pt x="5" y="16"/>
                      </a:lnTo>
                      <a:lnTo>
                        <a:pt x="7" y="16"/>
                      </a:lnTo>
                      <a:lnTo>
                        <a:pt x="11" y="16"/>
                      </a:lnTo>
                      <a:lnTo>
                        <a:pt x="13" y="16"/>
                      </a:lnTo>
                      <a:lnTo>
                        <a:pt x="16" y="0"/>
                      </a:lnTo>
                    </a:path>
                  </a:pathLst>
                </a:custGeom>
                <a:solidFill>
                  <a:srgbClr val="969696"/>
                </a:solidFill>
                <a:ln w="9525" cap="rnd">
                  <a:noFill/>
                  <a:round/>
                  <a:headEnd/>
                  <a:tailEnd/>
                </a:ln>
              </p:spPr>
              <p:txBody>
                <a:bodyPr/>
                <a:lstStyle/>
                <a:p>
                  <a:endParaRPr lang="zh-CN" altLang="en-US"/>
                </a:p>
              </p:txBody>
            </p:sp>
            <p:sp>
              <p:nvSpPr>
                <p:cNvPr id="72035" name="Freeform 3741"/>
                <p:cNvSpPr>
                  <a:spLocks/>
                </p:cNvSpPr>
                <p:nvPr/>
              </p:nvSpPr>
              <p:spPr bwMode="auto">
                <a:xfrm>
                  <a:off x="3933" y="1656"/>
                  <a:ext cx="19" cy="21"/>
                </a:xfrm>
                <a:custGeom>
                  <a:avLst/>
                  <a:gdLst>
                    <a:gd name="T0" fmla="*/ 18 w 19"/>
                    <a:gd name="T1" fmla="*/ 0 h 21"/>
                    <a:gd name="T2" fmla="*/ 16 w 19"/>
                    <a:gd name="T3" fmla="*/ 0 h 21"/>
                    <a:gd name="T4" fmla="*/ 12 w 19"/>
                    <a:gd name="T5" fmla="*/ 1 h 21"/>
                    <a:gd name="T6" fmla="*/ 8 w 19"/>
                    <a:gd name="T7" fmla="*/ 1 h 21"/>
                    <a:gd name="T8" fmla="*/ 6 w 19"/>
                    <a:gd name="T9" fmla="*/ 1 h 21"/>
                    <a:gd name="T10" fmla="*/ 0 w 19"/>
                    <a:gd name="T11" fmla="*/ 3 h 21"/>
                    <a:gd name="T12" fmla="*/ 0 w 19"/>
                    <a:gd name="T13" fmla="*/ 5 h 21"/>
                    <a:gd name="T14" fmla="*/ 6 w 19"/>
                    <a:gd name="T15" fmla="*/ 20 h 21"/>
                    <a:gd name="T16" fmla="*/ 8 w 19"/>
                    <a:gd name="T17" fmla="*/ 20 h 21"/>
                    <a:gd name="T18" fmla="*/ 14 w 19"/>
                    <a:gd name="T19" fmla="*/ 20 h 21"/>
                    <a:gd name="T20" fmla="*/ 16 w 19"/>
                    <a:gd name="T21" fmla="*/ 20 h 21"/>
                    <a:gd name="T22" fmla="*/ 18 w 19"/>
                    <a:gd name="T23" fmla="*/ 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1"/>
                    <a:gd name="T38" fmla="*/ 19 w 19"/>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1">
                      <a:moveTo>
                        <a:pt x="18" y="0"/>
                      </a:moveTo>
                      <a:lnTo>
                        <a:pt x="16" y="0"/>
                      </a:lnTo>
                      <a:lnTo>
                        <a:pt x="12" y="1"/>
                      </a:lnTo>
                      <a:lnTo>
                        <a:pt x="8" y="1"/>
                      </a:lnTo>
                      <a:lnTo>
                        <a:pt x="6" y="1"/>
                      </a:lnTo>
                      <a:lnTo>
                        <a:pt x="0" y="3"/>
                      </a:lnTo>
                      <a:lnTo>
                        <a:pt x="0" y="5"/>
                      </a:lnTo>
                      <a:lnTo>
                        <a:pt x="6" y="20"/>
                      </a:lnTo>
                      <a:lnTo>
                        <a:pt x="8" y="20"/>
                      </a:lnTo>
                      <a:lnTo>
                        <a:pt x="14" y="20"/>
                      </a:lnTo>
                      <a:lnTo>
                        <a:pt x="16" y="20"/>
                      </a:lnTo>
                      <a:lnTo>
                        <a:pt x="18" y="0"/>
                      </a:lnTo>
                    </a:path>
                  </a:pathLst>
                </a:custGeom>
                <a:solidFill>
                  <a:srgbClr val="969696"/>
                </a:solidFill>
                <a:ln w="12700" cap="rnd">
                  <a:solidFill>
                    <a:srgbClr val="000000"/>
                  </a:solidFill>
                  <a:round/>
                  <a:headEnd/>
                  <a:tailEnd/>
                </a:ln>
              </p:spPr>
              <p:txBody>
                <a:bodyPr/>
                <a:lstStyle/>
                <a:p>
                  <a:endParaRPr lang="zh-CN" altLang="en-US"/>
                </a:p>
              </p:txBody>
            </p:sp>
          </p:grpSp>
        </p:grpSp>
        <p:sp>
          <p:nvSpPr>
            <p:cNvPr id="71708" name="Line 3742"/>
            <p:cNvSpPr>
              <a:spLocks noChangeShapeType="1"/>
            </p:cNvSpPr>
            <p:nvPr/>
          </p:nvSpPr>
          <p:spPr bwMode="auto">
            <a:xfrm>
              <a:off x="4239" y="3008"/>
              <a:ext cx="611" cy="229"/>
            </a:xfrm>
            <a:prstGeom prst="line">
              <a:avLst/>
            </a:prstGeom>
            <a:noFill/>
            <a:ln w="12700">
              <a:solidFill>
                <a:schemeClr val="tx1"/>
              </a:solidFill>
              <a:prstDash val="sysDot"/>
              <a:round/>
              <a:headEnd type="none" w="sm" len="sm"/>
              <a:tailEnd type="none" w="sm" len="sm"/>
            </a:ln>
          </p:spPr>
          <p:txBody>
            <a:bodyPr wrap="none" anchor="ctr"/>
            <a:lstStyle/>
            <a:p>
              <a:endParaRPr lang="zh-CN" altLang="en-US"/>
            </a:p>
          </p:txBody>
        </p:sp>
        <p:sp>
          <p:nvSpPr>
            <p:cNvPr id="71709" name="Line 3743"/>
            <p:cNvSpPr>
              <a:spLocks noChangeShapeType="1"/>
            </p:cNvSpPr>
            <p:nvPr/>
          </p:nvSpPr>
          <p:spPr bwMode="auto">
            <a:xfrm flipV="1">
              <a:off x="4443" y="2676"/>
              <a:ext cx="454" cy="114"/>
            </a:xfrm>
            <a:prstGeom prst="line">
              <a:avLst/>
            </a:prstGeom>
            <a:noFill/>
            <a:ln w="12700">
              <a:solidFill>
                <a:schemeClr val="tx1"/>
              </a:solidFill>
              <a:prstDash val="sysDot"/>
              <a:round/>
              <a:headEnd type="none" w="sm" len="sm"/>
              <a:tailEnd type="none" w="sm" len="sm"/>
            </a:ln>
          </p:spPr>
          <p:txBody>
            <a:bodyPr wrap="none" anchor="ctr"/>
            <a:lstStyle/>
            <a:p>
              <a:endParaRPr lang="zh-CN" altLang="en-US"/>
            </a:p>
          </p:txBody>
        </p:sp>
        <p:sp>
          <p:nvSpPr>
            <p:cNvPr id="71710" name="Line 3744"/>
            <p:cNvSpPr>
              <a:spLocks noChangeShapeType="1"/>
            </p:cNvSpPr>
            <p:nvPr/>
          </p:nvSpPr>
          <p:spPr bwMode="auto">
            <a:xfrm flipV="1">
              <a:off x="4298" y="2283"/>
              <a:ext cx="512" cy="281"/>
            </a:xfrm>
            <a:prstGeom prst="line">
              <a:avLst/>
            </a:prstGeom>
            <a:noFill/>
            <a:ln w="12700">
              <a:solidFill>
                <a:schemeClr val="tx1"/>
              </a:solidFill>
              <a:prstDash val="sysDot"/>
              <a:round/>
              <a:headEnd type="none" w="sm" len="sm"/>
              <a:tailEnd type="none" w="sm" len="sm"/>
            </a:ln>
          </p:spPr>
          <p:txBody>
            <a:bodyPr wrap="none" anchor="ctr"/>
            <a:lstStyle/>
            <a:p>
              <a:endParaRPr lang="zh-CN" altLang="en-US"/>
            </a:p>
          </p:txBody>
        </p:sp>
        <p:sp>
          <p:nvSpPr>
            <p:cNvPr id="71711" name="Line 3745"/>
            <p:cNvSpPr>
              <a:spLocks noChangeShapeType="1"/>
            </p:cNvSpPr>
            <p:nvPr/>
          </p:nvSpPr>
          <p:spPr bwMode="auto">
            <a:xfrm flipV="1">
              <a:off x="4471" y="2505"/>
              <a:ext cx="357" cy="61"/>
            </a:xfrm>
            <a:prstGeom prst="line">
              <a:avLst/>
            </a:prstGeom>
            <a:noFill/>
            <a:ln w="12700">
              <a:solidFill>
                <a:schemeClr val="tx1"/>
              </a:solidFill>
              <a:prstDash val="sysDot"/>
              <a:round/>
              <a:headEnd type="none" w="sm" len="sm"/>
              <a:tailEnd type="none" w="sm" len="sm"/>
            </a:ln>
          </p:spPr>
          <p:txBody>
            <a:bodyPr wrap="none" anchor="ctr"/>
            <a:lstStyle/>
            <a:p>
              <a:endParaRPr lang="zh-CN" altLang="en-US"/>
            </a:p>
          </p:txBody>
        </p:sp>
        <p:grpSp>
          <p:nvGrpSpPr>
            <p:cNvPr id="37" name="Group 3746"/>
            <p:cNvGrpSpPr>
              <a:grpSpLocks/>
            </p:cNvGrpSpPr>
            <p:nvPr/>
          </p:nvGrpSpPr>
          <p:grpSpPr bwMode="auto">
            <a:xfrm>
              <a:off x="4825" y="3430"/>
              <a:ext cx="164" cy="255"/>
              <a:chOff x="4027" y="3105"/>
              <a:chExt cx="268" cy="342"/>
            </a:xfrm>
          </p:grpSpPr>
          <p:sp>
            <p:nvSpPr>
              <p:cNvPr id="71761" name="Freeform 3747"/>
              <p:cNvSpPr>
                <a:spLocks/>
              </p:cNvSpPr>
              <p:nvPr/>
            </p:nvSpPr>
            <p:spPr bwMode="auto">
              <a:xfrm>
                <a:off x="4027" y="3198"/>
                <a:ext cx="265" cy="249"/>
              </a:xfrm>
              <a:custGeom>
                <a:avLst/>
                <a:gdLst>
                  <a:gd name="T0" fmla="*/ 257 w 265"/>
                  <a:gd name="T1" fmla="*/ 216 h 249"/>
                  <a:gd name="T2" fmla="*/ 245 w 265"/>
                  <a:gd name="T3" fmla="*/ 213 h 249"/>
                  <a:gd name="T4" fmla="*/ 195 w 265"/>
                  <a:gd name="T5" fmla="*/ 203 h 249"/>
                  <a:gd name="T6" fmla="*/ 167 w 265"/>
                  <a:gd name="T7" fmla="*/ 199 h 249"/>
                  <a:gd name="T8" fmla="*/ 161 w 265"/>
                  <a:gd name="T9" fmla="*/ 194 h 249"/>
                  <a:gd name="T10" fmla="*/ 154 w 265"/>
                  <a:gd name="T11" fmla="*/ 189 h 249"/>
                  <a:gd name="T12" fmla="*/ 157 w 265"/>
                  <a:gd name="T13" fmla="*/ 177 h 249"/>
                  <a:gd name="T14" fmla="*/ 172 w 265"/>
                  <a:gd name="T15" fmla="*/ 162 h 249"/>
                  <a:gd name="T16" fmla="*/ 169 w 265"/>
                  <a:gd name="T17" fmla="*/ 171 h 249"/>
                  <a:gd name="T18" fmla="*/ 162 w 265"/>
                  <a:gd name="T19" fmla="*/ 175 h 249"/>
                  <a:gd name="T20" fmla="*/ 161 w 265"/>
                  <a:gd name="T21" fmla="*/ 179 h 249"/>
                  <a:gd name="T22" fmla="*/ 169 w 265"/>
                  <a:gd name="T23" fmla="*/ 173 h 249"/>
                  <a:gd name="T24" fmla="*/ 174 w 265"/>
                  <a:gd name="T25" fmla="*/ 164 h 249"/>
                  <a:gd name="T26" fmla="*/ 173 w 265"/>
                  <a:gd name="T27" fmla="*/ 157 h 249"/>
                  <a:gd name="T28" fmla="*/ 173 w 265"/>
                  <a:gd name="T29" fmla="*/ 149 h 249"/>
                  <a:gd name="T30" fmla="*/ 199 w 265"/>
                  <a:gd name="T31" fmla="*/ 156 h 249"/>
                  <a:gd name="T32" fmla="*/ 205 w 265"/>
                  <a:gd name="T33" fmla="*/ 161 h 249"/>
                  <a:gd name="T34" fmla="*/ 218 w 265"/>
                  <a:gd name="T35" fmla="*/ 164 h 249"/>
                  <a:gd name="T36" fmla="*/ 231 w 265"/>
                  <a:gd name="T37" fmla="*/ 165 h 249"/>
                  <a:gd name="T38" fmla="*/ 244 w 265"/>
                  <a:gd name="T39" fmla="*/ 160 h 249"/>
                  <a:gd name="T40" fmla="*/ 254 w 265"/>
                  <a:gd name="T41" fmla="*/ 150 h 249"/>
                  <a:gd name="T42" fmla="*/ 258 w 265"/>
                  <a:gd name="T43" fmla="*/ 136 h 249"/>
                  <a:gd name="T44" fmla="*/ 249 w 265"/>
                  <a:gd name="T45" fmla="*/ 125 h 249"/>
                  <a:gd name="T46" fmla="*/ 239 w 265"/>
                  <a:gd name="T47" fmla="*/ 115 h 249"/>
                  <a:gd name="T48" fmla="*/ 233 w 265"/>
                  <a:gd name="T49" fmla="*/ 106 h 249"/>
                  <a:gd name="T50" fmla="*/ 225 w 265"/>
                  <a:gd name="T51" fmla="*/ 101 h 249"/>
                  <a:gd name="T52" fmla="*/ 214 w 265"/>
                  <a:gd name="T53" fmla="*/ 80 h 249"/>
                  <a:gd name="T54" fmla="*/ 202 w 265"/>
                  <a:gd name="T55" fmla="*/ 66 h 249"/>
                  <a:gd name="T56" fmla="*/ 195 w 265"/>
                  <a:gd name="T57" fmla="*/ 51 h 249"/>
                  <a:gd name="T58" fmla="*/ 206 w 265"/>
                  <a:gd name="T59" fmla="*/ 44 h 249"/>
                  <a:gd name="T60" fmla="*/ 201 w 265"/>
                  <a:gd name="T61" fmla="*/ 33 h 249"/>
                  <a:gd name="T62" fmla="*/ 196 w 265"/>
                  <a:gd name="T63" fmla="*/ 22 h 249"/>
                  <a:gd name="T64" fmla="*/ 189 w 265"/>
                  <a:gd name="T65" fmla="*/ 11 h 249"/>
                  <a:gd name="T66" fmla="*/ 179 w 265"/>
                  <a:gd name="T67" fmla="*/ 4 h 249"/>
                  <a:gd name="T68" fmla="*/ 165 w 265"/>
                  <a:gd name="T69" fmla="*/ 0 h 249"/>
                  <a:gd name="T70" fmla="*/ 140 w 265"/>
                  <a:gd name="T71" fmla="*/ 2 h 249"/>
                  <a:gd name="T72" fmla="*/ 126 w 265"/>
                  <a:gd name="T73" fmla="*/ 10 h 249"/>
                  <a:gd name="T74" fmla="*/ 119 w 265"/>
                  <a:gd name="T75" fmla="*/ 20 h 249"/>
                  <a:gd name="T76" fmla="*/ 115 w 265"/>
                  <a:gd name="T77" fmla="*/ 34 h 249"/>
                  <a:gd name="T78" fmla="*/ 107 w 265"/>
                  <a:gd name="T79" fmla="*/ 43 h 249"/>
                  <a:gd name="T80" fmla="*/ 102 w 265"/>
                  <a:gd name="T81" fmla="*/ 42 h 249"/>
                  <a:gd name="T82" fmla="*/ 99 w 265"/>
                  <a:gd name="T83" fmla="*/ 42 h 249"/>
                  <a:gd name="T84" fmla="*/ 95 w 265"/>
                  <a:gd name="T85" fmla="*/ 42 h 249"/>
                  <a:gd name="T86" fmla="*/ 62 w 265"/>
                  <a:gd name="T87" fmla="*/ 44 h 249"/>
                  <a:gd name="T88" fmla="*/ 42 w 265"/>
                  <a:gd name="T89" fmla="*/ 72 h 249"/>
                  <a:gd name="T90" fmla="*/ 27 w 265"/>
                  <a:gd name="T91" fmla="*/ 101 h 249"/>
                  <a:gd name="T92" fmla="*/ 24 w 265"/>
                  <a:gd name="T93" fmla="*/ 103 h 249"/>
                  <a:gd name="T94" fmla="*/ 2 w 265"/>
                  <a:gd name="T95" fmla="*/ 129 h 249"/>
                  <a:gd name="T96" fmla="*/ 12 w 265"/>
                  <a:gd name="T97" fmla="*/ 142 h 249"/>
                  <a:gd name="T98" fmla="*/ 18 w 265"/>
                  <a:gd name="T99" fmla="*/ 142 h 249"/>
                  <a:gd name="T100" fmla="*/ 9 w 265"/>
                  <a:gd name="T101" fmla="*/ 180 h 249"/>
                  <a:gd name="T102" fmla="*/ 1 w 265"/>
                  <a:gd name="T103" fmla="*/ 182 h 249"/>
                  <a:gd name="T104" fmla="*/ 2 w 265"/>
                  <a:gd name="T105" fmla="*/ 190 h 249"/>
                  <a:gd name="T106" fmla="*/ 8 w 265"/>
                  <a:gd name="T107" fmla="*/ 191 h 249"/>
                  <a:gd name="T108" fmla="*/ 21 w 265"/>
                  <a:gd name="T109" fmla="*/ 186 h 249"/>
                  <a:gd name="T110" fmla="*/ 12 w 265"/>
                  <a:gd name="T111" fmla="*/ 203 h 249"/>
                  <a:gd name="T112" fmla="*/ 18 w 265"/>
                  <a:gd name="T113" fmla="*/ 214 h 249"/>
                  <a:gd name="T114" fmla="*/ 21 w 265"/>
                  <a:gd name="T115" fmla="*/ 233 h 24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5"/>
                  <a:gd name="T175" fmla="*/ 0 h 249"/>
                  <a:gd name="T176" fmla="*/ 265 w 265"/>
                  <a:gd name="T177" fmla="*/ 249 h 24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5" h="249">
                    <a:moveTo>
                      <a:pt x="264" y="248"/>
                    </a:moveTo>
                    <a:lnTo>
                      <a:pt x="261" y="219"/>
                    </a:lnTo>
                    <a:lnTo>
                      <a:pt x="257" y="216"/>
                    </a:lnTo>
                    <a:lnTo>
                      <a:pt x="253" y="213"/>
                    </a:lnTo>
                    <a:lnTo>
                      <a:pt x="249" y="213"/>
                    </a:lnTo>
                    <a:lnTo>
                      <a:pt x="245" y="213"/>
                    </a:lnTo>
                    <a:lnTo>
                      <a:pt x="240" y="213"/>
                    </a:lnTo>
                    <a:lnTo>
                      <a:pt x="200" y="205"/>
                    </a:lnTo>
                    <a:lnTo>
                      <a:pt x="195" y="203"/>
                    </a:lnTo>
                    <a:lnTo>
                      <a:pt x="189" y="201"/>
                    </a:lnTo>
                    <a:lnTo>
                      <a:pt x="170" y="201"/>
                    </a:lnTo>
                    <a:lnTo>
                      <a:pt x="167" y="199"/>
                    </a:lnTo>
                    <a:lnTo>
                      <a:pt x="166" y="196"/>
                    </a:lnTo>
                    <a:lnTo>
                      <a:pt x="162" y="196"/>
                    </a:lnTo>
                    <a:lnTo>
                      <a:pt x="161" y="194"/>
                    </a:lnTo>
                    <a:lnTo>
                      <a:pt x="155" y="194"/>
                    </a:lnTo>
                    <a:lnTo>
                      <a:pt x="155" y="191"/>
                    </a:lnTo>
                    <a:lnTo>
                      <a:pt x="154" y="189"/>
                    </a:lnTo>
                    <a:lnTo>
                      <a:pt x="154" y="187"/>
                    </a:lnTo>
                    <a:lnTo>
                      <a:pt x="156" y="180"/>
                    </a:lnTo>
                    <a:lnTo>
                      <a:pt x="157" y="177"/>
                    </a:lnTo>
                    <a:lnTo>
                      <a:pt x="170" y="149"/>
                    </a:lnTo>
                    <a:lnTo>
                      <a:pt x="170" y="159"/>
                    </a:lnTo>
                    <a:lnTo>
                      <a:pt x="172" y="162"/>
                    </a:lnTo>
                    <a:lnTo>
                      <a:pt x="170" y="165"/>
                    </a:lnTo>
                    <a:lnTo>
                      <a:pt x="170" y="167"/>
                    </a:lnTo>
                    <a:lnTo>
                      <a:pt x="169" y="171"/>
                    </a:lnTo>
                    <a:lnTo>
                      <a:pt x="166" y="173"/>
                    </a:lnTo>
                    <a:lnTo>
                      <a:pt x="165" y="174"/>
                    </a:lnTo>
                    <a:lnTo>
                      <a:pt x="162" y="175"/>
                    </a:lnTo>
                    <a:lnTo>
                      <a:pt x="157" y="177"/>
                    </a:lnTo>
                    <a:lnTo>
                      <a:pt x="156" y="180"/>
                    </a:lnTo>
                    <a:lnTo>
                      <a:pt x="161" y="179"/>
                    </a:lnTo>
                    <a:lnTo>
                      <a:pt x="165" y="176"/>
                    </a:lnTo>
                    <a:lnTo>
                      <a:pt x="167" y="175"/>
                    </a:lnTo>
                    <a:lnTo>
                      <a:pt x="169" y="173"/>
                    </a:lnTo>
                    <a:lnTo>
                      <a:pt x="172" y="171"/>
                    </a:lnTo>
                    <a:lnTo>
                      <a:pt x="173" y="167"/>
                    </a:lnTo>
                    <a:lnTo>
                      <a:pt x="174" y="164"/>
                    </a:lnTo>
                    <a:lnTo>
                      <a:pt x="174" y="162"/>
                    </a:lnTo>
                    <a:lnTo>
                      <a:pt x="174" y="160"/>
                    </a:lnTo>
                    <a:lnTo>
                      <a:pt x="173" y="157"/>
                    </a:lnTo>
                    <a:lnTo>
                      <a:pt x="173" y="154"/>
                    </a:lnTo>
                    <a:lnTo>
                      <a:pt x="173" y="152"/>
                    </a:lnTo>
                    <a:lnTo>
                      <a:pt x="173" y="149"/>
                    </a:lnTo>
                    <a:lnTo>
                      <a:pt x="190" y="154"/>
                    </a:lnTo>
                    <a:lnTo>
                      <a:pt x="191" y="154"/>
                    </a:lnTo>
                    <a:lnTo>
                      <a:pt x="199" y="156"/>
                    </a:lnTo>
                    <a:lnTo>
                      <a:pt x="201" y="157"/>
                    </a:lnTo>
                    <a:lnTo>
                      <a:pt x="203" y="157"/>
                    </a:lnTo>
                    <a:lnTo>
                      <a:pt x="205" y="161"/>
                    </a:lnTo>
                    <a:lnTo>
                      <a:pt x="208" y="162"/>
                    </a:lnTo>
                    <a:lnTo>
                      <a:pt x="210" y="162"/>
                    </a:lnTo>
                    <a:lnTo>
                      <a:pt x="218" y="164"/>
                    </a:lnTo>
                    <a:lnTo>
                      <a:pt x="221" y="164"/>
                    </a:lnTo>
                    <a:lnTo>
                      <a:pt x="225" y="165"/>
                    </a:lnTo>
                    <a:lnTo>
                      <a:pt x="231" y="165"/>
                    </a:lnTo>
                    <a:lnTo>
                      <a:pt x="235" y="164"/>
                    </a:lnTo>
                    <a:lnTo>
                      <a:pt x="240" y="162"/>
                    </a:lnTo>
                    <a:lnTo>
                      <a:pt x="244" y="160"/>
                    </a:lnTo>
                    <a:lnTo>
                      <a:pt x="248" y="157"/>
                    </a:lnTo>
                    <a:lnTo>
                      <a:pt x="252" y="153"/>
                    </a:lnTo>
                    <a:lnTo>
                      <a:pt x="254" y="150"/>
                    </a:lnTo>
                    <a:lnTo>
                      <a:pt x="256" y="144"/>
                    </a:lnTo>
                    <a:lnTo>
                      <a:pt x="258" y="141"/>
                    </a:lnTo>
                    <a:lnTo>
                      <a:pt x="258" y="136"/>
                    </a:lnTo>
                    <a:lnTo>
                      <a:pt x="257" y="131"/>
                    </a:lnTo>
                    <a:lnTo>
                      <a:pt x="254" y="127"/>
                    </a:lnTo>
                    <a:lnTo>
                      <a:pt x="249" y="125"/>
                    </a:lnTo>
                    <a:lnTo>
                      <a:pt x="245" y="124"/>
                    </a:lnTo>
                    <a:lnTo>
                      <a:pt x="242" y="122"/>
                    </a:lnTo>
                    <a:lnTo>
                      <a:pt x="239" y="115"/>
                    </a:lnTo>
                    <a:lnTo>
                      <a:pt x="235" y="112"/>
                    </a:lnTo>
                    <a:lnTo>
                      <a:pt x="230" y="110"/>
                    </a:lnTo>
                    <a:lnTo>
                      <a:pt x="233" y="106"/>
                    </a:lnTo>
                    <a:lnTo>
                      <a:pt x="229" y="104"/>
                    </a:lnTo>
                    <a:lnTo>
                      <a:pt x="229" y="103"/>
                    </a:lnTo>
                    <a:lnTo>
                      <a:pt x="225" y="101"/>
                    </a:lnTo>
                    <a:lnTo>
                      <a:pt x="217" y="84"/>
                    </a:lnTo>
                    <a:lnTo>
                      <a:pt x="216" y="82"/>
                    </a:lnTo>
                    <a:lnTo>
                      <a:pt x="214" y="80"/>
                    </a:lnTo>
                    <a:lnTo>
                      <a:pt x="209" y="78"/>
                    </a:lnTo>
                    <a:lnTo>
                      <a:pt x="204" y="66"/>
                    </a:lnTo>
                    <a:lnTo>
                      <a:pt x="202" y="66"/>
                    </a:lnTo>
                    <a:lnTo>
                      <a:pt x="199" y="58"/>
                    </a:lnTo>
                    <a:lnTo>
                      <a:pt x="194" y="58"/>
                    </a:lnTo>
                    <a:lnTo>
                      <a:pt x="195" y="51"/>
                    </a:lnTo>
                    <a:lnTo>
                      <a:pt x="201" y="46"/>
                    </a:lnTo>
                    <a:lnTo>
                      <a:pt x="204" y="45"/>
                    </a:lnTo>
                    <a:lnTo>
                      <a:pt x="206" y="44"/>
                    </a:lnTo>
                    <a:lnTo>
                      <a:pt x="207" y="41"/>
                    </a:lnTo>
                    <a:lnTo>
                      <a:pt x="202" y="34"/>
                    </a:lnTo>
                    <a:lnTo>
                      <a:pt x="201" y="33"/>
                    </a:lnTo>
                    <a:lnTo>
                      <a:pt x="199" y="30"/>
                    </a:lnTo>
                    <a:lnTo>
                      <a:pt x="199" y="26"/>
                    </a:lnTo>
                    <a:lnTo>
                      <a:pt x="196" y="22"/>
                    </a:lnTo>
                    <a:lnTo>
                      <a:pt x="194" y="17"/>
                    </a:lnTo>
                    <a:lnTo>
                      <a:pt x="192" y="14"/>
                    </a:lnTo>
                    <a:lnTo>
                      <a:pt x="189" y="11"/>
                    </a:lnTo>
                    <a:lnTo>
                      <a:pt x="186" y="7"/>
                    </a:lnTo>
                    <a:lnTo>
                      <a:pt x="182" y="5"/>
                    </a:lnTo>
                    <a:lnTo>
                      <a:pt x="179" y="4"/>
                    </a:lnTo>
                    <a:lnTo>
                      <a:pt x="176" y="3"/>
                    </a:lnTo>
                    <a:lnTo>
                      <a:pt x="172" y="2"/>
                    </a:lnTo>
                    <a:lnTo>
                      <a:pt x="165" y="0"/>
                    </a:lnTo>
                    <a:lnTo>
                      <a:pt x="159" y="0"/>
                    </a:lnTo>
                    <a:lnTo>
                      <a:pt x="148" y="0"/>
                    </a:lnTo>
                    <a:lnTo>
                      <a:pt x="140" y="2"/>
                    </a:lnTo>
                    <a:lnTo>
                      <a:pt x="135" y="4"/>
                    </a:lnTo>
                    <a:lnTo>
                      <a:pt x="129" y="7"/>
                    </a:lnTo>
                    <a:lnTo>
                      <a:pt x="126" y="10"/>
                    </a:lnTo>
                    <a:lnTo>
                      <a:pt x="123" y="13"/>
                    </a:lnTo>
                    <a:lnTo>
                      <a:pt x="121" y="16"/>
                    </a:lnTo>
                    <a:lnTo>
                      <a:pt x="119" y="20"/>
                    </a:lnTo>
                    <a:lnTo>
                      <a:pt x="117" y="25"/>
                    </a:lnTo>
                    <a:lnTo>
                      <a:pt x="116" y="31"/>
                    </a:lnTo>
                    <a:lnTo>
                      <a:pt x="115" y="34"/>
                    </a:lnTo>
                    <a:lnTo>
                      <a:pt x="115" y="37"/>
                    </a:lnTo>
                    <a:lnTo>
                      <a:pt x="114" y="43"/>
                    </a:lnTo>
                    <a:lnTo>
                      <a:pt x="107" y="43"/>
                    </a:lnTo>
                    <a:lnTo>
                      <a:pt x="107" y="42"/>
                    </a:lnTo>
                    <a:lnTo>
                      <a:pt x="104" y="41"/>
                    </a:lnTo>
                    <a:lnTo>
                      <a:pt x="102" y="42"/>
                    </a:lnTo>
                    <a:lnTo>
                      <a:pt x="102" y="44"/>
                    </a:lnTo>
                    <a:lnTo>
                      <a:pt x="99" y="43"/>
                    </a:lnTo>
                    <a:lnTo>
                      <a:pt x="99" y="42"/>
                    </a:lnTo>
                    <a:lnTo>
                      <a:pt x="98" y="41"/>
                    </a:lnTo>
                    <a:lnTo>
                      <a:pt x="96" y="41"/>
                    </a:lnTo>
                    <a:lnTo>
                      <a:pt x="95" y="42"/>
                    </a:lnTo>
                    <a:lnTo>
                      <a:pt x="95" y="44"/>
                    </a:lnTo>
                    <a:lnTo>
                      <a:pt x="66" y="46"/>
                    </a:lnTo>
                    <a:lnTo>
                      <a:pt x="62" y="44"/>
                    </a:lnTo>
                    <a:lnTo>
                      <a:pt x="59" y="44"/>
                    </a:lnTo>
                    <a:lnTo>
                      <a:pt x="41" y="67"/>
                    </a:lnTo>
                    <a:lnTo>
                      <a:pt x="42" y="72"/>
                    </a:lnTo>
                    <a:lnTo>
                      <a:pt x="38" y="75"/>
                    </a:lnTo>
                    <a:lnTo>
                      <a:pt x="38" y="77"/>
                    </a:lnTo>
                    <a:lnTo>
                      <a:pt x="27" y="101"/>
                    </a:lnTo>
                    <a:lnTo>
                      <a:pt x="29" y="102"/>
                    </a:lnTo>
                    <a:lnTo>
                      <a:pt x="28" y="104"/>
                    </a:lnTo>
                    <a:lnTo>
                      <a:pt x="24" y="103"/>
                    </a:lnTo>
                    <a:lnTo>
                      <a:pt x="14" y="116"/>
                    </a:lnTo>
                    <a:lnTo>
                      <a:pt x="32" y="123"/>
                    </a:lnTo>
                    <a:lnTo>
                      <a:pt x="2" y="129"/>
                    </a:lnTo>
                    <a:lnTo>
                      <a:pt x="0" y="131"/>
                    </a:lnTo>
                    <a:lnTo>
                      <a:pt x="1" y="133"/>
                    </a:lnTo>
                    <a:lnTo>
                      <a:pt x="12" y="142"/>
                    </a:lnTo>
                    <a:lnTo>
                      <a:pt x="15" y="141"/>
                    </a:lnTo>
                    <a:lnTo>
                      <a:pt x="17" y="141"/>
                    </a:lnTo>
                    <a:lnTo>
                      <a:pt x="18" y="142"/>
                    </a:lnTo>
                    <a:lnTo>
                      <a:pt x="0" y="174"/>
                    </a:lnTo>
                    <a:lnTo>
                      <a:pt x="17" y="176"/>
                    </a:lnTo>
                    <a:lnTo>
                      <a:pt x="9" y="180"/>
                    </a:lnTo>
                    <a:lnTo>
                      <a:pt x="6" y="179"/>
                    </a:lnTo>
                    <a:lnTo>
                      <a:pt x="3" y="180"/>
                    </a:lnTo>
                    <a:lnTo>
                      <a:pt x="1" y="182"/>
                    </a:lnTo>
                    <a:lnTo>
                      <a:pt x="1" y="184"/>
                    </a:lnTo>
                    <a:lnTo>
                      <a:pt x="1" y="187"/>
                    </a:lnTo>
                    <a:lnTo>
                      <a:pt x="2" y="190"/>
                    </a:lnTo>
                    <a:lnTo>
                      <a:pt x="3" y="190"/>
                    </a:lnTo>
                    <a:lnTo>
                      <a:pt x="6" y="191"/>
                    </a:lnTo>
                    <a:lnTo>
                      <a:pt x="8" y="191"/>
                    </a:lnTo>
                    <a:lnTo>
                      <a:pt x="9" y="190"/>
                    </a:lnTo>
                    <a:lnTo>
                      <a:pt x="10" y="187"/>
                    </a:lnTo>
                    <a:lnTo>
                      <a:pt x="21" y="186"/>
                    </a:lnTo>
                    <a:lnTo>
                      <a:pt x="11" y="201"/>
                    </a:lnTo>
                    <a:lnTo>
                      <a:pt x="11" y="202"/>
                    </a:lnTo>
                    <a:lnTo>
                      <a:pt x="12" y="203"/>
                    </a:lnTo>
                    <a:lnTo>
                      <a:pt x="12" y="205"/>
                    </a:lnTo>
                    <a:lnTo>
                      <a:pt x="19" y="205"/>
                    </a:lnTo>
                    <a:lnTo>
                      <a:pt x="18" y="214"/>
                    </a:lnTo>
                    <a:lnTo>
                      <a:pt x="18" y="221"/>
                    </a:lnTo>
                    <a:lnTo>
                      <a:pt x="19" y="227"/>
                    </a:lnTo>
                    <a:lnTo>
                      <a:pt x="21" y="233"/>
                    </a:lnTo>
                    <a:lnTo>
                      <a:pt x="25" y="248"/>
                    </a:lnTo>
                    <a:lnTo>
                      <a:pt x="264" y="248"/>
                    </a:lnTo>
                  </a:path>
                </a:pathLst>
              </a:custGeom>
              <a:solidFill>
                <a:srgbClr val="767900"/>
              </a:solidFill>
              <a:ln w="12700" cap="rnd">
                <a:solidFill>
                  <a:srgbClr val="404000"/>
                </a:solidFill>
                <a:round/>
                <a:headEnd/>
                <a:tailEnd/>
              </a:ln>
            </p:spPr>
            <p:txBody>
              <a:bodyPr/>
              <a:lstStyle/>
              <a:p>
                <a:endParaRPr lang="zh-CN" altLang="en-US"/>
              </a:p>
            </p:txBody>
          </p:sp>
          <p:sp>
            <p:nvSpPr>
              <p:cNvPr id="71762" name="Freeform 3748"/>
              <p:cNvSpPr>
                <a:spLocks/>
              </p:cNvSpPr>
              <p:nvPr/>
            </p:nvSpPr>
            <p:spPr bwMode="auto">
              <a:xfrm>
                <a:off x="4142" y="3232"/>
                <a:ext cx="87" cy="18"/>
              </a:xfrm>
              <a:custGeom>
                <a:avLst/>
                <a:gdLst>
                  <a:gd name="T0" fmla="*/ 86 w 87"/>
                  <a:gd name="T1" fmla="*/ 1 h 18"/>
                  <a:gd name="T2" fmla="*/ 81 w 87"/>
                  <a:gd name="T3" fmla="*/ 0 h 18"/>
                  <a:gd name="T4" fmla="*/ 77 w 87"/>
                  <a:gd name="T5" fmla="*/ 0 h 18"/>
                  <a:gd name="T6" fmla="*/ 72 w 87"/>
                  <a:gd name="T7" fmla="*/ 1 h 18"/>
                  <a:gd name="T8" fmla="*/ 66 w 87"/>
                  <a:gd name="T9" fmla="*/ 1 h 18"/>
                  <a:gd name="T10" fmla="*/ 61 w 87"/>
                  <a:gd name="T11" fmla="*/ 3 h 18"/>
                  <a:gd name="T12" fmla="*/ 55 w 87"/>
                  <a:gd name="T13" fmla="*/ 4 h 18"/>
                  <a:gd name="T14" fmla="*/ 51 w 87"/>
                  <a:gd name="T15" fmla="*/ 6 h 18"/>
                  <a:gd name="T16" fmla="*/ 46 w 87"/>
                  <a:gd name="T17" fmla="*/ 8 h 18"/>
                  <a:gd name="T18" fmla="*/ 40 w 87"/>
                  <a:gd name="T19" fmla="*/ 9 h 18"/>
                  <a:gd name="T20" fmla="*/ 36 w 87"/>
                  <a:gd name="T21" fmla="*/ 11 h 18"/>
                  <a:gd name="T22" fmla="*/ 32 w 87"/>
                  <a:gd name="T23" fmla="*/ 12 h 18"/>
                  <a:gd name="T24" fmla="*/ 26 w 87"/>
                  <a:gd name="T25" fmla="*/ 14 h 18"/>
                  <a:gd name="T26" fmla="*/ 22 w 87"/>
                  <a:gd name="T27" fmla="*/ 17 h 18"/>
                  <a:gd name="T28" fmla="*/ 17 w 87"/>
                  <a:gd name="T29" fmla="*/ 17 h 18"/>
                  <a:gd name="T30" fmla="*/ 13 w 87"/>
                  <a:gd name="T31" fmla="*/ 14 h 18"/>
                  <a:gd name="T32" fmla="*/ 8 w 87"/>
                  <a:gd name="T33" fmla="*/ 14 h 18"/>
                  <a:gd name="T34" fmla="*/ 4 w 87"/>
                  <a:gd name="T35" fmla="*/ 11 h 18"/>
                  <a:gd name="T36" fmla="*/ 0 w 87"/>
                  <a:gd name="T37" fmla="*/ 8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7"/>
                  <a:gd name="T58" fmla="*/ 0 h 18"/>
                  <a:gd name="T59" fmla="*/ 87 w 87"/>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7" h="18">
                    <a:moveTo>
                      <a:pt x="86" y="1"/>
                    </a:moveTo>
                    <a:lnTo>
                      <a:pt x="81" y="0"/>
                    </a:lnTo>
                    <a:lnTo>
                      <a:pt x="77" y="0"/>
                    </a:lnTo>
                    <a:lnTo>
                      <a:pt x="72" y="1"/>
                    </a:lnTo>
                    <a:lnTo>
                      <a:pt x="66" y="1"/>
                    </a:lnTo>
                    <a:lnTo>
                      <a:pt x="61" y="3"/>
                    </a:lnTo>
                    <a:lnTo>
                      <a:pt x="55" y="4"/>
                    </a:lnTo>
                    <a:lnTo>
                      <a:pt x="51" y="6"/>
                    </a:lnTo>
                    <a:lnTo>
                      <a:pt x="46" y="8"/>
                    </a:lnTo>
                    <a:lnTo>
                      <a:pt x="40" y="9"/>
                    </a:lnTo>
                    <a:lnTo>
                      <a:pt x="36" y="11"/>
                    </a:lnTo>
                    <a:lnTo>
                      <a:pt x="32" y="12"/>
                    </a:lnTo>
                    <a:lnTo>
                      <a:pt x="26" y="14"/>
                    </a:lnTo>
                    <a:lnTo>
                      <a:pt x="22" y="17"/>
                    </a:lnTo>
                    <a:lnTo>
                      <a:pt x="17" y="17"/>
                    </a:lnTo>
                    <a:lnTo>
                      <a:pt x="13" y="14"/>
                    </a:lnTo>
                    <a:lnTo>
                      <a:pt x="8" y="14"/>
                    </a:lnTo>
                    <a:lnTo>
                      <a:pt x="4" y="11"/>
                    </a:lnTo>
                    <a:lnTo>
                      <a:pt x="0" y="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63" name="Freeform 3749"/>
              <p:cNvSpPr>
                <a:spLocks/>
              </p:cNvSpPr>
              <p:nvPr/>
            </p:nvSpPr>
            <p:spPr bwMode="auto">
              <a:xfrm>
                <a:off x="4137" y="3243"/>
                <a:ext cx="92" cy="18"/>
              </a:xfrm>
              <a:custGeom>
                <a:avLst/>
                <a:gdLst>
                  <a:gd name="T0" fmla="*/ 91 w 92"/>
                  <a:gd name="T1" fmla="*/ 3 h 18"/>
                  <a:gd name="T2" fmla="*/ 82 w 92"/>
                  <a:gd name="T3" fmla="*/ 3 h 18"/>
                  <a:gd name="T4" fmla="*/ 78 w 92"/>
                  <a:gd name="T5" fmla="*/ 3 h 18"/>
                  <a:gd name="T6" fmla="*/ 72 w 92"/>
                  <a:gd name="T7" fmla="*/ 3 h 18"/>
                  <a:gd name="T8" fmla="*/ 66 w 92"/>
                  <a:gd name="T9" fmla="*/ 3 h 18"/>
                  <a:gd name="T10" fmla="*/ 60 w 92"/>
                  <a:gd name="T11" fmla="*/ 3 h 18"/>
                  <a:gd name="T12" fmla="*/ 57 w 92"/>
                  <a:gd name="T13" fmla="*/ 2 h 18"/>
                  <a:gd name="T14" fmla="*/ 54 w 92"/>
                  <a:gd name="T15" fmla="*/ 2 h 18"/>
                  <a:gd name="T16" fmla="*/ 50 w 92"/>
                  <a:gd name="T17" fmla="*/ 1 h 18"/>
                  <a:gd name="T18" fmla="*/ 45 w 92"/>
                  <a:gd name="T19" fmla="*/ 4 h 18"/>
                  <a:gd name="T20" fmla="*/ 35 w 92"/>
                  <a:gd name="T21" fmla="*/ 13 h 18"/>
                  <a:gd name="T22" fmla="*/ 31 w 92"/>
                  <a:gd name="T23" fmla="*/ 15 h 18"/>
                  <a:gd name="T24" fmla="*/ 27 w 92"/>
                  <a:gd name="T25" fmla="*/ 17 h 18"/>
                  <a:gd name="T26" fmla="*/ 23 w 92"/>
                  <a:gd name="T27" fmla="*/ 17 h 18"/>
                  <a:gd name="T28" fmla="*/ 19 w 92"/>
                  <a:gd name="T29" fmla="*/ 17 h 18"/>
                  <a:gd name="T30" fmla="*/ 15 w 92"/>
                  <a:gd name="T31" fmla="*/ 15 h 18"/>
                  <a:gd name="T32" fmla="*/ 11 w 92"/>
                  <a:gd name="T33" fmla="*/ 14 h 18"/>
                  <a:gd name="T34" fmla="*/ 7 w 92"/>
                  <a:gd name="T35" fmla="*/ 12 h 18"/>
                  <a:gd name="T36" fmla="*/ 3 w 92"/>
                  <a:gd name="T37" fmla="*/ 11 h 18"/>
                  <a:gd name="T38" fmla="*/ 1 w 92"/>
                  <a:gd name="T39" fmla="*/ 9 h 18"/>
                  <a:gd name="T40" fmla="*/ 0 w 92"/>
                  <a:gd name="T41" fmla="*/ 7 h 18"/>
                  <a:gd name="T42" fmla="*/ 0 w 92"/>
                  <a:gd name="T43" fmla="*/ 4 h 18"/>
                  <a:gd name="T44" fmla="*/ 1 w 92"/>
                  <a:gd name="T45" fmla="*/ 3 h 18"/>
                  <a:gd name="T46" fmla="*/ 2 w 92"/>
                  <a:gd name="T47" fmla="*/ 1 h 18"/>
                  <a:gd name="T48" fmla="*/ 2 w 92"/>
                  <a:gd name="T49" fmla="*/ 0 h 1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2"/>
                  <a:gd name="T76" fmla="*/ 0 h 18"/>
                  <a:gd name="T77" fmla="*/ 92 w 92"/>
                  <a:gd name="T78" fmla="*/ 18 h 1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2" h="18">
                    <a:moveTo>
                      <a:pt x="91" y="3"/>
                    </a:moveTo>
                    <a:lnTo>
                      <a:pt x="82" y="3"/>
                    </a:lnTo>
                    <a:lnTo>
                      <a:pt x="78" y="3"/>
                    </a:lnTo>
                    <a:lnTo>
                      <a:pt x="72" y="3"/>
                    </a:lnTo>
                    <a:lnTo>
                      <a:pt x="66" y="3"/>
                    </a:lnTo>
                    <a:lnTo>
                      <a:pt x="60" y="3"/>
                    </a:lnTo>
                    <a:lnTo>
                      <a:pt x="57" y="2"/>
                    </a:lnTo>
                    <a:lnTo>
                      <a:pt x="54" y="2"/>
                    </a:lnTo>
                    <a:lnTo>
                      <a:pt x="50" y="1"/>
                    </a:lnTo>
                    <a:lnTo>
                      <a:pt x="45" y="4"/>
                    </a:lnTo>
                    <a:lnTo>
                      <a:pt x="35" y="13"/>
                    </a:lnTo>
                    <a:lnTo>
                      <a:pt x="31" y="15"/>
                    </a:lnTo>
                    <a:lnTo>
                      <a:pt x="27" y="17"/>
                    </a:lnTo>
                    <a:lnTo>
                      <a:pt x="23" y="17"/>
                    </a:lnTo>
                    <a:lnTo>
                      <a:pt x="19" y="17"/>
                    </a:lnTo>
                    <a:lnTo>
                      <a:pt x="15" y="15"/>
                    </a:lnTo>
                    <a:lnTo>
                      <a:pt x="11" y="14"/>
                    </a:lnTo>
                    <a:lnTo>
                      <a:pt x="7" y="12"/>
                    </a:lnTo>
                    <a:lnTo>
                      <a:pt x="3" y="11"/>
                    </a:lnTo>
                    <a:lnTo>
                      <a:pt x="1" y="9"/>
                    </a:lnTo>
                    <a:lnTo>
                      <a:pt x="0" y="7"/>
                    </a:lnTo>
                    <a:lnTo>
                      <a:pt x="0" y="4"/>
                    </a:lnTo>
                    <a:lnTo>
                      <a:pt x="1" y="3"/>
                    </a:lnTo>
                    <a:lnTo>
                      <a:pt x="2" y="1"/>
                    </a:lnTo>
                    <a:lnTo>
                      <a:pt x="2"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64" name="Freeform 3750"/>
              <p:cNvSpPr>
                <a:spLocks/>
              </p:cNvSpPr>
              <p:nvPr/>
            </p:nvSpPr>
            <p:spPr bwMode="auto">
              <a:xfrm>
                <a:off x="4216" y="3258"/>
                <a:ext cx="19" cy="19"/>
              </a:xfrm>
              <a:custGeom>
                <a:avLst/>
                <a:gdLst>
                  <a:gd name="T0" fmla="*/ 18 w 19"/>
                  <a:gd name="T1" fmla="*/ 0 h 19"/>
                  <a:gd name="T2" fmla="*/ 18 w 19"/>
                  <a:gd name="T3" fmla="*/ 5 h 19"/>
                  <a:gd name="T4" fmla="*/ 10 w 19"/>
                  <a:gd name="T5" fmla="*/ 11 h 19"/>
                  <a:gd name="T6" fmla="*/ 0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18" y="0"/>
                    </a:moveTo>
                    <a:lnTo>
                      <a:pt x="18" y="5"/>
                    </a:lnTo>
                    <a:lnTo>
                      <a:pt x="10" y="11"/>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65" name="Freeform 3751"/>
              <p:cNvSpPr>
                <a:spLocks/>
              </p:cNvSpPr>
              <p:nvPr/>
            </p:nvSpPr>
            <p:spPr bwMode="auto">
              <a:xfrm>
                <a:off x="4212" y="3266"/>
                <a:ext cx="19" cy="19"/>
              </a:xfrm>
              <a:custGeom>
                <a:avLst/>
                <a:gdLst>
                  <a:gd name="T0" fmla="*/ 18 w 19"/>
                  <a:gd name="T1" fmla="*/ 0 h 19"/>
                  <a:gd name="T2" fmla="*/ 14 w 19"/>
                  <a:gd name="T3" fmla="*/ 0 h 19"/>
                  <a:gd name="T4" fmla="*/ 10 w 19"/>
                  <a:gd name="T5" fmla="*/ 2 h 19"/>
                  <a:gd name="T6" fmla="*/ 4 w 19"/>
                  <a:gd name="T7" fmla="*/ 4 h 19"/>
                  <a:gd name="T8" fmla="*/ 1 w 19"/>
                  <a:gd name="T9" fmla="*/ 11 h 19"/>
                  <a:gd name="T10" fmla="*/ 0 w 19"/>
                  <a:gd name="T11" fmla="*/ 18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18" y="0"/>
                    </a:moveTo>
                    <a:lnTo>
                      <a:pt x="14" y="0"/>
                    </a:lnTo>
                    <a:lnTo>
                      <a:pt x="10" y="2"/>
                    </a:lnTo>
                    <a:lnTo>
                      <a:pt x="4" y="4"/>
                    </a:lnTo>
                    <a:lnTo>
                      <a:pt x="1" y="11"/>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66" name="Freeform 3752"/>
              <p:cNvSpPr>
                <a:spLocks/>
              </p:cNvSpPr>
              <p:nvPr/>
            </p:nvSpPr>
            <p:spPr bwMode="auto">
              <a:xfrm>
                <a:off x="4211" y="3272"/>
                <a:ext cx="27" cy="34"/>
              </a:xfrm>
              <a:custGeom>
                <a:avLst/>
                <a:gdLst>
                  <a:gd name="T0" fmla="*/ 1 w 27"/>
                  <a:gd name="T1" fmla="*/ 3 h 34"/>
                  <a:gd name="T2" fmla="*/ 0 w 27"/>
                  <a:gd name="T3" fmla="*/ 4 h 34"/>
                  <a:gd name="T4" fmla="*/ 0 w 27"/>
                  <a:gd name="T5" fmla="*/ 5 h 34"/>
                  <a:gd name="T6" fmla="*/ 2 w 27"/>
                  <a:gd name="T7" fmla="*/ 6 h 34"/>
                  <a:gd name="T8" fmla="*/ 4 w 27"/>
                  <a:gd name="T9" fmla="*/ 4 h 34"/>
                  <a:gd name="T10" fmla="*/ 5 w 27"/>
                  <a:gd name="T11" fmla="*/ 2 h 34"/>
                  <a:gd name="T12" fmla="*/ 7 w 27"/>
                  <a:gd name="T13" fmla="*/ 0 h 34"/>
                  <a:gd name="T14" fmla="*/ 13 w 27"/>
                  <a:gd name="T15" fmla="*/ 0 h 34"/>
                  <a:gd name="T16" fmla="*/ 15 w 27"/>
                  <a:gd name="T17" fmla="*/ 3 h 34"/>
                  <a:gd name="T18" fmla="*/ 17 w 27"/>
                  <a:gd name="T19" fmla="*/ 5 h 34"/>
                  <a:gd name="T20" fmla="*/ 24 w 27"/>
                  <a:gd name="T21" fmla="*/ 5 h 34"/>
                  <a:gd name="T22" fmla="*/ 15 w 27"/>
                  <a:gd name="T23" fmla="*/ 5 h 34"/>
                  <a:gd name="T24" fmla="*/ 13 w 27"/>
                  <a:gd name="T25" fmla="*/ 6 h 34"/>
                  <a:gd name="T26" fmla="*/ 6 w 27"/>
                  <a:gd name="T27" fmla="*/ 12 h 34"/>
                  <a:gd name="T28" fmla="*/ 5 w 27"/>
                  <a:gd name="T29" fmla="*/ 18 h 34"/>
                  <a:gd name="T30" fmla="*/ 6 w 27"/>
                  <a:gd name="T31" fmla="*/ 19 h 34"/>
                  <a:gd name="T32" fmla="*/ 8 w 27"/>
                  <a:gd name="T33" fmla="*/ 19 h 34"/>
                  <a:gd name="T34" fmla="*/ 10 w 27"/>
                  <a:gd name="T35" fmla="*/ 16 h 34"/>
                  <a:gd name="T36" fmla="*/ 11 w 27"/>
                  <a:gd name="T37" fmla="*/ 13 h 34"/>
                  <a:gd name="T38" fmla="*/ 15 w 27"/>
                  <a:gd name="T39" fmla="*/ 13 h 34"/>
                  <a:gd name="T40" fmla="*/ 16 w 27"/>
                  <a:gd name="T41" fmla="*/ 12 h 34"/>
                  <a:gd name="T42" fmla="*/ 18 w 27"/>
                  <a:gd name="T43" fmla="*/ 9 h 34"/>
                  <a:gd name="T44" fmla="*/ 21 w 27"/>
                  <a:gd name="T45" fmla="*/ 11 h 34"/>
                  <a:gd name="T46" fmla="*/ 26 w 27"/>
                  <a:gd name="T47" fmla="*/ 11 h 34"/>
                  <a:gd name="T48" fmla="*/ 16 w 27"/>
                  <a:gd name="T49" fmla="*/ 15 h 34"/>
                  <a:gd name="T50" fmla="*/ 7 w 27"/>
                  <a:gd name="T51" fmla="*/ 20 h 34"/>
                  <a:gd name="T52" fmla="*/ 9 w 27"/>
                  <a:gd name="T53" fmla="*/ 23 h 34"/>
                  <a:gd name="T54" fmla="*/ 13 w 27"/>
                  <a:gd name="T55" fmla="*/ 22 h 34"/>
                  <a:gd name="T56" fmla="*/ 16 w 27"/>
                  <a:gd name="T57" fmla="*/ 19 h 34"/>
                  <a:gd name="T58" fmla="*/ 19 w 27"/>
                  <a:gd name="T59" fmla="*/ 18 h 34"/>
                  <a:gd name="T60" fmla="*/ 21 w 27"/>
                  <a:gd name="T61" fmla="*/ 18 h 34"/>
                  <a:gd name="T62" fmla="*/ 22 w 27"/>
                  <a:gd name="T63" fmla="*/ 16 h 34"/>
                  <a:gd name="T64" fmla="*/ 22 w 27"/>
                  <a:gd name="T65" fmla="*/ 20 h 34"/>
                  <a:gd name="T66" fmla="*/ 23 w 27"/>
                  <a:gd name="T67" fmla="*/ 22 h 34"/>
                  <a:gd name="T68" fmla="*/ 23 w 27"/>
                  <a:gd name="T69" fmla="*/ 24 h 34"/>
                  <a:gd name="T70" fmla="*/ 23 w 27"/>
                  <a:gd name="T71" fmla="*/ 26 h 34"/>
                  <a:gd name="T72" fmla="*/ 22 w 27"/>
                  <a:gd name="T73" fmla="*/ 29 h 34"/>
                  <a:gd name="T74" fmla="*/ 21 w 27"/>
                  <a:gd name="T75" fmla="*/ 31 h 34"/>
                  <a:gd name="T76" fmla="*/ 19 w 27"/>
                  <a:gd name="T77" fmla="*/ 33 h 3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
                  <a:gd name="T118" fmla="*/ 0 h 34"/>
                  <a:gd name="T119" fmla="*/ 27 w 27"/>
                  <a:gd name="T120" fmla="*/ 34 h 3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 h="34">
                    <a:moveTo>
                      <a:pt x="1" y="3"/>
                    </a:moveTo>
                    <a:lnTo>
                      <a:pt x="0" y="4"/>
                    </a:lnTo>
                    <a:lnTo>
                      <a:pt x="0" y="5"/>
                    </a:lnTo>
                    <a:lnTo>
                      <a:pt x="2" y="6"/>
                    </a:lnTo>
                    <a:lnTo>
                      <a:pt x="4" y="4"/>
                    </a:lnTo>
                    <a:lnTo>
                      <a:pt x="5" y="2"/>
                    </a:lnTo>
                    <a:lnTo>
                      <a:pt x="7" y="0"/>
                    </a:lnTo>
                    <a:lnTo>
                      <a:pt x="13" y="0"/>
                    </a:lnTo>
                    <a:lnTo>
                      <a:pt x="15" y="3"/>
                    </a:lnTo>
                    <a:lnTo>
                      <a:pt x="17" y="5"/>
                    </a:lnTo>
                    <a:lnTo>
                      <a:pt x="24" y="5"/>
                    </a:lnTo>
                    <a:lnTo>
                      <a:pt x="15" y="5"/>
                    </a:lnTo>
                    <a:lnTo>
                      <a:pt x="13" y="6"/>
                    </a:lnTo>
                    <a:lnTo>
                      <a:pt x="6" y="12"/>
                    </a:lnTo>
                    <a:lnTo>
                      <a:pt x="5" y="18"/>
                    </a:lnTo>
                    <a:lnTo>
                      <a:pt x="6" y="19"/>
                    </a:lnTo>
                    <a:lnTo>
                      <a:pt x="8" y="19"/>
                    </a:lnTo>
                    <a:lnTo>
                      <a:pt x="10" y="16"/>
                    </a:lnTo>
                    <a:lnTo>
                      <a:pt x="11" y="13"/>
                    </a:lnTo>
                    <a:lnTo>
                      <a:pt x="15" y="13"/>
                    </a:lnTo>
                    <a:lnTo>
                      <a:pt x="16" y="12"/>
                    </a:lnTo>
                    <a:lnTo>
                      <a:pt x="18" y="9"/>
                    </a:lnTo>
                    <a:lnTo>
                      <a:pt x="21" y="11"/>
                    </a:lnTo>
                    <a:lnTo>
                      <a:pt x="26" y="11"/>
                    </a:lnTo>
                    <a:lnTo>
                      <a:pt x="16" y="15"/>
                    </a:lnTo>
                    <a:lnTo>
                      <a:pt x="7" y="20"/>
                    </a:lnTo>
                    <a:lnTo>
                      <a:pt x="9" y="23"/>
                    </a:lnTo>
                    <a:lnTo>
                      <a:pt x="13" y="22"/>
                    </a:lnTo>
                    <a:lnTo>
                      <a:pt x="16" y="19"/>
                    </a:lnTo>
                    <a:lnTo>
                      <a:pt x="19" y="18"/>
                    </a:lnTo>
                    <a:lnTo>
                      <a:pt x="21" y="18"/>
                    </a:lnTo>
                    <a:lnTo>
                      <a:pt x="22" y="16"/>
                    </a:lnTo>
                    <a:lnTo>
                      <a:pt x="22" y="20"/>
                    </a:lnTo>
                    <a:lnTo>
                      <a:pt x="23" y="22"/>
                    </a:lnTo>
                    <a:lnTo>
                      <a:pt x="23" y="24"/>
                    </a:lnTo>
                    <a:lnTo>
                      <a:pt x="23" y="26"/>
                    </a:lnTo>
                    <a:lnTo>
                      <a:pt x="22" y="29"/>
                    </a:lnTo>
                    <a:lnTo>
                      <a:pt x="21" y="31"/>
                    </a:lnTo>
                    <a:lnTo>
                      <a:pt x="19" y="33"/>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67" name="Freeform 3753"/>
              <p:cNvSpPr>
                <a:spLocks/>
              </p:cNvSpPr>
              <p:nvPr/>
            </p:nvSpPr>
            <p:spPr bwMode="auto">
              <a:xfrm>
                <a:off x="4234" y="3302"/>
                <a:ext cx="18" cy="18"/>
              </a:xfrm>
              <a:custGeom>
                <a:avLst/>
                <a:gdLst>
                  <a:gd name="T0" fmla="*/ 0 w 18"/>
                  <a:gd name="T1" fmla="*/ 0 h 18"/>
                  <a:gd name="T2" fmla="*/ 1 w 18"/>
                  <a:gd name="T3" fmla="*/ 4 h 18"/>
                  <a:gd name="T4" fmla="*/ 3 w 18"/>
                  <a:gd name="T5" fmla="*/ 6 h 18"/>
                  <a:gd name="T6" fmla="*/ 7 w 18"/>
                  <a:gd name="T7" fmla="*/ 9 h 18"/>
                  <a:gd name="T8" fmla="*/ 10 w 18"/>
                  <a:gd name="T9" fmla="*/ 11 h 18"/>
                  <a:gd name="T10" fmla="*/ 17 w 18"/>
                  <a:gd name="T11" fmla="*/ 11 h 18"/>
                  <a:gd name="T12" fmla="*/ 17 w 18"/>
                  <a:gd name="T13" fmla="*/ 14 h 18"/>
                  <a:gd name="T14" fmla="*/ 14 w 18"/>
                  <a:gd name="T15" fmla="*/ 17 h 18"/>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8"/>
                  <a:gd name="T26" fmla="*/ 18 w 18"/>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8">
                    <a:moveTo>
                      <a:pt x="0" y="0"/>
                    </a:moveTo>
                    <a:lnTo>
                      <a:pt x="1" y="4"/>
                    </a:lnTo>
                    <a:lnTo>
                      <a:pt x="3" y="6"/>
                    </a:lnTo>
                    <a:lnTo>
                      <a:pt x="7" y="9"/>
                    </a:lnTo>
                    <a:lnTo>
                      <a:pt x="10" y="11"/>
                    </a:lnTo>
                    <a:lnTo>
                      <a:pt x="17" y="11"/>
                    </a:lnTo>
                    <a:lnTo>
                      <a:pt x="17" y="14"/>
                    </a:lnTo>
                    <a:lnTo>
                      <a:pt x="14"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68" name="Freeform 3754"/>
              <p:cNvSpPr>
                <a:spLocks/>
              </p:cNvSpPr>
              <p:nvPr/>
            </p:nvSpPr>
            <p:spPr bwMode="auto">
              <a:xfrm>
                <a:off x="4234" y="3304"/>
                <a:ext cx="25" cy="18"/>
              </a:xfrm>
              <a:custGeom>
                <a:avLst/>
                <a:gdLst>
                  <a:gd name="T0" fmla="*/ 24 w 25"/>
                  <a:gd name="T1" fmla="*/ 6 h 18"/>
                  <a:gd name="T2" fmla="*/ 19 w 25"/>
                  <a:gd name="T3" fmla="*/ 10 h 18"/>
                  <a:gd name="T4" fmla="*/ 16 w 25"/>
                  <a:gd name="T5" fmla="*/ 13 h 18"/>
                  <a:gd name="T6" fmla="*/ 11 w 25"/>
                  <a:gd name="T7" fmla="*/ 14 h 18"/>
                  <a:gd name="T8" fmla="*/ 5 w 25"/>
                  <a:gd name="T9" fmla="*/ 17 h 18"/>
                  <a:gd name="T10" fmla="*/ 3 w 25"/>
                  <a:gd name="T11" fmla="*/ 17 h 18"/>
                  <a:gd name="T12" fmla="*/ 0 w 25"/>
                  <a:gd name="T13" fmla="*/ 14 h 18"/>
                  <a:gd name="T14" fmla="*/ 0 w 25"/>
                  <a:gd name="T15" fmla="*/ 10 h 18"/>
                  <a:gd name="T16" fmla="*/ 2 w 25"/>
                  <a:gd name="T17" fmla="*/ 12 h 18"/>
                  <a:gd name="T18" fmla="*/ 6 w 25"/>
                  <a:gd name="T19" fmla="*/ 12 h 18"/>
                  <a:gd name="T20" fmla="*/ 12 w 25"/>
                  <a:gd name="T21" fmla="*/ 10 h 18"/>
                  <a:gd name="T22" fmla="*/ 15 w 25"/>
                  <a:gd name="T23" fmla="*/ 8 h 18"/>
                  <a:gd name="T24" fmla="*/ 17 w 25"/>
                  <a:gd name="T25" fmla="*/ 6 h 18"/>
                  <a:gd name="T26" fmla="*/ 19 w 25"/>
                  <a:gd name="T27" fmla="*/ 4 h 18"/>
                  <a:gd name="T28" fmla="*/ 22 w 25"/>
                  <a:gd name="T29" fmla="*/ 0 h 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
                  <a:gd name="T46" fmla="*/ 0 h 18"/>
                  <a:gd name="T47" fmla="*/ 25 w 25"/>
                  <a:gd name="T48" fmla="*/ 18 h 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 h="18">
                    <a:moveTo>
                      <a:pt x="24" y="6"/>
                    </a:moveTo>
                    <a:lnTo>
                      <a:pt x="19" y="10"/>
                    </a:lnTo>
                    <a:lnTo>
                      <a:pt x="16" y="13"/>
                    </a:lnTo>
                    <a:lnTo>
                      <a:pt x="11" y="14"/>
                    </a:lnTo>
                    <a:lnTo>
                      <a:pt x="5" y="17"/>
                    </a:lnTo>
                    <a:lnTo>
                      <a:pt x="3" y="17"/>
                    </a:lnTo>
                    <a:lnTo>
                      <a:pt x="0" y="14"/>
                    </a:lnTo>
                    <a:lnTo>
                      <a:pt x="0" y="10"/>
                    </a:lnTo>
                    <a:lnTo>
                      <a:pt x="2" y="12"/>
                    </a:lnTo>
                    <a:lnTo>
                      <a:pt x="6" y="12"/>
                    </a:lnTo>
                    <a:lnTo>
                      <a:pt x="12" y="10"/>
                    </a:lnTo>
                    <a:lnTo>
                      <a:pt x="15" y="8"/>
                    </a:lnTo>
                    <a:lnTo>
                      <a:pt x="17" y="6"/>
                    </a:lnTo>
                    <a:lnTo>
                      <a:pt x="19" y="4"/>
                    </a:lnTo>
                    <a:lnTo>
                      <a:pt x="22"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69" name="Freeform 3755"/>
              <p:cNvSpPr>
                <a:spLocks/>
              </p:cNvSpPr>
              <p:nvPr/>
            </p:nvSpPr>
            <p:spPr bwMode="auto">
              <a:xfrm>
                <a:off x="4234" y="3302"/>
                <a:ext cx="23" cy="18"/>
              </a:xfrm>
              <a:custGeom>
                <a:avLst/>
                <a:gdLst>
                  <a:gd name="T0" fmla="*/ 22 w 23"/>
                  <a:gd name="T1" fmla="*/ 0 h 18"/>
                  <a:gd name="T2" fmla="*/ 17 w 23"/>
                  <a:gd name="T3" fmla="*/ 6 h 18"/>
                  <a:gd name="T4" fmla="*/ 16 w 23"/>
                  <a:gd name="T5" fmla="*/ 8 h 18"/>
                  <a:gd name="T6" fmla="*/ 14 w 23"/>
                  <a:gd name="T7" fmla="*/ 11 h 18"/>
                  <a:gd name="T8" fmla="*/ 12 w 23"/>
                  <a:gd name="T9" fmla="*/ 12 h 18"/>
                  <a:gd name="T10" fmla="*/ 9 w 23"/>
                  <a:gd name="T11" fmla="*/ 14 h 18"/>
                  <a:gd name="T12" fmla="*/ 5 w 23"/>
                  <a:gd name="T13" fmla="*/ 17 h 18"/>
                  <a:gd name="T14" fmla="*/ 0 w 23"/>
                  <a:gd name="T15" fmla="*/ 17 h 18"/>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8"/>
                  <a:gd name="T26" fmla="*/ 23 w 23"/>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8">
                    <a:moveTo>
                      <a:pt x="22" y="0"/>
                    </a:moveTo>
                    <a:lnTo>
                      <a:pt x="17" y="6"/>
                    </a:lnTo>
                    <a:lnTo>
                      <a:pt x="16" y="8"/>
                    </a:lnTo>
                    <a:lnTo>
                      <a:pt x="14" y="11"/>
                    </a:lnTo>
                    <a:lnTo>
                      <a:pt x="12" y="12"/>
                    </a:lnTo>
                    <a:lnTo>
                      <a:pt x="9" y="14"/>
                    </a:lnTo>
                    <a:lnTo>
                      <a:pt x="5" y="17"/>
                    </a:lnTo>
                    <a:lnTo>
                      <a:pt x="0"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70" name="Freeform 3756"/>
              <p:cNvSpPr>
                <a:spLocks/>
              </p:cNvSpPr>
              <p:nvPr/>
            </p:nvSpPr>
            <p:spPr bwMode="auto">
              <a:xfrm>
                <a:off x="4256" y="3312"/>
                <a:ext cx="19" cy="22"/>
              </a:xfrm>
              <a:custGeom>
                <a:avLst/>
                <a:gdLst>
                  <a:gd name="T0" fmla="*/ 0 w 19"/>
                  <a:gd name="T1" fmla="*/ 0 h 22"/>
                  <a:gd name="T2" fmla="*/ 3 w 19"/>
                  <a:gd name="T3" fmla="*/ 2 h 22"/>
                  <a:gd name="T4" fmla="*/ 5 w 19"/>
                  <a:gd name="T5" fmla="*/ 6 h 22"/>
                  <a:gd name="T6" fmla="*/ 6 w 19"/>
                  <a:gd name="T7" fmla="*/ 8 h 22"/>
                  <a:gd name="T8" fmla="*/ 6 w 19"/>
                  <a:gd name="T9" fmla="*/ 12 h 22"/>
                  <a:gd name="T10" fmla="*/ 6 w 19"/>
                  <a:gd name="T11" fmla="*/ 16 h 22"/>
                  <a:gd name="T12" fmla="*/ 7 w 19"/>
                  <a:gd name="T13" fmla="*/ 17 h 22"/>
                  <a:gd name="T14" fmla="*/ 10 w 19"/>
                  <a:gd name="T15" fmla="*/ 19 h 22"/>
                  <a:gd name="T16" fmla="*/ 13 w 19"/>
                  <a:gd name="T17" fmla="*/ 21 h 22"/>
                  <a:gd name="T18" fmla="*/ 15 w 19"/>
                  <a:gd name="T19" fmla="*/ 21 h 22"/>
                  <a:gd name="T20" fmla="*/ 18 w 19"/>
                  <a:gd name="T21" fmla="*/ 18 h 22"/>
                  <a:gd name="T22" fmla="*/ 18 w 19"/>
                  <a:gd name="T23" fmla="*/ 16 h 22"/>
                  <a:gd name="T24" fmla="*/ 15 w 19"/>
                  <a:gd name="T25" fmla="*/ 13 h 22"/>
                  <a:gd name="T26" fmla="*/ 15 w 19"/>
                  <a:gd name="T27" fmla="*/ 11 h 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
                  <a:gd name="T43" fmla="*/ 0 h 22"/>
                  <a:gd name="T44" fmla="*/ 19 w 19"/>
                  <a:gd name="T45" fmla="*/ 22 h 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 h="22">
                    <a:moveTo>
                      <a:pt x="0" y="0"/>
                    </a:moveTo>
                    <a:lnTo>
                      <a:pt x="3" y="2"/>
                    </a:lnTo>
                    <a:lnTo>
                      <a:pt x="5" y="6"/>
                    </a:lnTo>
                    <a:lnTo>
                      <a:pt x="6" y="8"/>
                    </a:lnTo>
                    <a:lnTo>
                      <a:pt x="6" y="12"/>
                    </a:lnTo>
                    <a:lnTo>
                      <a:pt x="6" y="16"/>
                    </a:lnTo>
                    <a:lnTo>
                      <a:pt x="7" y="17"/>
                    </a:lnTo>
                    <a:lnTo>
                      <a:pt x="10" y="19"/>
                    </a:lnTo>
                    <a:lnTo>
                      <a:pt x="13" y="21"/>
                    </a:lnTo>
                    <a:lnTo>
                      <a:pt x="15" y="21"/>
                    </a:lnTo>
                    <a:lnTo>
                      <a:pt x="18" y="18"/>
                    </a:lnTo>
                    <a:lnTo>
                      <a:pt x="18" y="16"/>
                    </a:lnTo>
                    <a:lnTo>
                      <a:pt x="15" y="13"/>
                    </a:lnTo>
                    <a:lnTo>
                      <a:pt x="15" y="11"/>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71" name="Freeform 3757"/>
              <p:cNvSpPr>
                <a:spLocks/>
              </p:cNvSpPr>
              <p:nvPr/>
            </p:nvSpPr>
            <p:spPr bwMode="auto">
              <a:xfrm>
                <a:off x="4234" y="3317"/>
                <a:ext cx="29" cy="35"/>
              </a:xfrm>
              <a:custGeom>
                <a:avLst/>
                <a:gdLst>
                  <a:gd name="T0" fmla="*/ 28 w 29"/>
                  <a:gd name="T1" fmla="*/ 9 h 35"/>
                  <a:gd name="T2" fmla="*/ 24 w 29"/>
                  <a:gd name="T3" fmla="*/ 10 h 35"/>
                  <a:gd name="T4" fmla="*/ 20 w 29"/>
                  <a:gd name="T5" fmla="*/ 10 h 35"/>
                  <a:gd name="T6" fmla="*/ 16 w 29"/>
                  <a:gd name="T7" fmla="*/ 7 h 35"/>
                  <a:gd name="T8" fmla="*/ 12 w 29"/>
                  <a:gd name="T9" fmla="*/ 5 h 35"/>
                  <a:gd name="T10" fmla="*/ 9 w 29"/>
                  <a:gd name="T11" fmla="*/ 3 h 35"/>
                  <a:gd name="T12" fmla="*/ 6 w 29"/>
                  <a:gd name="T13" fmla="*/ 2 h 35"/>
                  <a:gd name="T14" fmla="*/ 2 w 29"/>
                  <a:gd name="T15" fmla="*/ 0 h 35"/>
                  <a:gd name="T16" fmla="*/ 1 w 29"/>
                  <a:gd name="T17" fmla="*/ 3 h 35"/>
                  <a:gd name="T18" fmla="*/ 1 w 29"/>
                  <a:gd name="T19" fmla="*/ 5 h 35"/>
                  <a:gd name="T20" fmla="*/ 0 w 29"/>
                  <a:gd name="T21" fmla="*/ 9 h 35"/>
                  <a:gd name="T22" fmla="*/ 1 w 29"/>
                  <a:gd name="T23" fmla="*/ 12 h 35"/>
                  <a:gd name="T24" fmla="*/ 2 w 29"/>
                  <a:gd name="T25" fmla="*/ 17 h 35"/>
                  <a:gd name="T26" fmla="*/ 2 w 29"/>
                  <a:gd name="T27" fmla="*/ 20 h 35"/>
                  <a:gd name="T28" fmla="*/ 3 w 29"/>
                  <a:gd name="T29" fmla="*/ 22 h 35"/>
                  <a:gd name="T30" fmla="*/ 3 w 29"/>
                  <a:gd name="T31" fmla="*/ 27 h 35"/>
                  <a:gd name="T32" fmla="*/ 5 w 29"/>
                  <a:gd name="T33" fmla="*/ 29 h 35"/>
                  <a:gd name="T34" fmla="*/ 6 w 29"/>
                  <a:gd name="T35" fmla="*/ 30 h 35"/>
                  <a:gd name="T36" fmla="*/ 9 w 29"/>
                  <a:gd name="T37" fmla="*/ 32 h 35"/>
                  <a:gd name="T38" fmla="*/ 11 w 29"/>
                  <a:gd name="T39" fmla="*/ 32 h 35"/>
                  <a:gd name="T40" fmla="*/ 16 w 29"/>
                  <a:gd name="T41" fmla="*/ 34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35"/>
                  <a:gd name="T65" fmla="*/ 29 w 29"/>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35">
                    <a:moveTo>
                      <a:pt x="28" y="9"/>
                    </a:moveTo>
                    <a:lnTo>
                      <a:pt x="24" y="10"/>
                    </a:lnTo>
                    <a:lnTo>
                      <a:pt x="20" y="10"/>
                    </a:lnTo>
                    <a:lnTo>
                      <a:pt x="16" y="7"/>
                    </a:lnTo>
                    <a:lnTo>
                      <a:pt x="12" y="5"/>
                    </a:lnTo>
                    <a:lnTo>
                      <a:pt x="9" y="3"/>
                    </a:lnTo>
                    <a:lnTo>
                      <a:pt x="6" y="2"/>
                    </a:lnTo>
                    <a:lnTo>
                      <a:pt x="2" y="0"/>
                    </a:lnTo>
                    <a:lnTo>
                      <a:pt x="1" y="3"/>
                    </a:lnTo>
                    <a:lnTo>
                      <a:pt x="1" y="5"/>
                    </a:lnTo>
                    <a:lnTo>
                      <a:pt x="0" y="9"/>
                    </a:lnTo>
                    <a:lnTo>
                      <a:pt x="1" y="12"/>
                    </a:lnTo>
                    <a:lnTo>
                      <a:pt x="2" y="17"/>
                    </a:lnTo>
                    <a:lnTo>
                      <a:pt x="2" y="20"/>
                    </a:lnTo>
                    <a:lnTo>
                      <a:pt x="3" y="22"/>
                    </a:lnTo>
                    <a:lnTo>
                      <a:pt x="3" y="27"/>
                    </a:lnTo>
                    <a:lnTo>
                      <a:pt x="5" y="29"/>
                    </a:lnTo>
                    <a:lnTo>
                      <a:pt x="6" y="30"/>
                    </a:lnTo>
                    <a:lnTo>
                      <a:pt x="9" y="32"/>
                    </a:lnTo>
                    <a:lnTo>
                      <a:pt x="11" y="32"/>
                    </a:lnTo>
                    <a:lnTo>
                      <a:pt x="16" y="34"/>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72" name="Freeform 3758"/>
              <p:cNvSpPr>
                <a:spLocks/>
              </p:cNvSpPr>
              <p:nvPr/>
            </p:nvSpPr>
            <p:spPr bwMode="auto">
              <a:xfrm>
                <a:off x="4234" y="3328"/>
                <a:ext cx="36" cy="19"/>
              </a:xfrm>
              <a:custGeom>
                <a:avLst/>
                <a:gdLst>
                  <a:gd name="T0" fmla="*/ 0 w 36"/>
                  <a:gd name="T1" fmla="*/ 0 h 19"/>
                  <a:gd name="T2" fmla="*/ 3 w 36"/>
                  <a:gd name="T3" fmla="*/ 3 h 19"/>
                  <a:gd name="T4" fmla="*/ 6 w 36"/>
                  <a:gd name="T5" fmla="*/ 4 h 19"/>
                  <a:gd name="T6" fmla="*/ 10 w 36"/>
                  <a:gd name="T7" fmla="*/ 9 h 19"/>
                  <a:gd name="T8" fmla="*/ 12 w 36"/>
                  <a:gd name="T9" fmla="*/ 10 h 19"/>
                  <a:gd name="T10" fmla="*/ 15 w 36"/>
                  <a:gd name="T11" fmla="*/ 12 h 19"/>
                  <a:gd name="T12" fmla="*/ 18 w 36"/>
                  <a:gd name="T13" fmla="*/ 13 h 19"/>
                  <a:gd name="T14" fmla="*/ 22 w 36"/>
                  <a:gd name="T15" fmla="*/ 18 h 19"/>
                  <a:gd name="T16" fmla="*/ 24 w 36"/>
                  <a:gd name="T17" fmla="*/ 18 h 19"/>
                  <a:gd name="T18" fmla="*/ 27 w 36"/>
                  <a:gd name="T19" fmla="*/ 18 h 19"/>
                  <a:gd name="T20" fmla="*/ 30 w 36"/>
                  <a:gd name="T21" fmla="*/ 15 h 19"/>
                  <a:gd name="T22" fmla="*/ 33 w 36"/>
                  <a:gd name="T23" fmla="*/ 12 h 19"/>
                  <a:gd name="T24" fmla="*/ 35 w 36"/>
                  <a:gd name="T25" fmla="*/ 9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19"/>
                  <a:gd name="T41" fmla="*/ 36 w 36"/>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19">
                    <a:moveTo>
                      <a:pt x="0" y="0"/>
                    </a:moveTo>
                    <a:lnTo>
                      <a:pt x="3" y="3"/>
                    </a:lnTo>
                    <a:lnTo>
                      <a:pt x="6" y="4"/>
                    </a:lnTo>
                    <a:lnTo>
                      <a:pt x="10" y="9"/>
                    </a:lnTo>
                    <a:lnTo>
                      <a:pt x="12" y="10"/>
                    </a:lnTo>
                    <a:lnTo>
                      <a:pt x="15" y="12"/>
                    </a:lnTo>
                    <a:lnTo>
                      <a:pt x="18" y="13"/>
                    </a:lnTo>
                    <a:lnTo>
                      <a:pt x="22" y="18"/>
                    </a:lnTo>
                    <a:lnTo>
                      <a:pt x="24" y="18"/>
                    </a:lnTo>
                    <a:lnTo>
                      <a:pt x="27" y="18"/>
                    </a:lnTo>
                    <a:lnTo>
                      <a:pt x="30" y="15"/>
                    </a:lnTo>
                    <a:lnTo>
                      <a:pt x="33" y="12"/>
                    </a:lnTo>
                    <a:lnTo>
                      <a:pt x="35" y="9"/>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73" name="Freeform 3759"/>
              <p:cNvSpPr>
                <a:spLocks/>
              </p:cNvSpPr>
              <p:nvPr/>
            </p:nvSpPr>
            <p:spPr bwMode="auto">
              <a:xfrm>
                <a:off x="4277" y="3330"/>
                <a:ext cx="18" cy="20"/>
              </a:xfrm>
              <a:custGeom>
                <a:avLst/>
                <a:gdLst>
                  <a:gd name="T0" fmla="*/ 0 w 18"/>
                  <a:gd name="T1" fmla="*/ 0 h 20"/>
                  <a:gd name="T2" fmla="*/ 7 w 18"/>
                  <a:gd name="T3" fmla="*/ 4 h 20"/>
                  <a:gd name="T4" fmla="*/ 10 w 18"/>
                  <a:gd name="T5" fmla="*/ 9 h 20"/>
                  <a:gd name="T6" fmla="*/ 17 w 18"/>
                  <a:gd name="T7" fmla="*/ 19 h 20"/>
                  <a:gd name="T8" fmla="*/ 0 60000 65536"/>
                  <a:gd name="T9" fmla="*/ 0 60000 65536"/>
                  <a:gd name="T10" fmla="*/ 0 60000 65536"/>
                  <a:gd name="T11" fmla="*/ 0 60000 65536"/>
                  <a:gd name="T12" fmla="*/ 0 w 18"/>
                  <a:gd name="T13" fmla="*/ 0 h 20"/>
                  <a:gd name="T14" fmla="*/ 18 w 18"/>
                  <a:gd name="T15" fmla="*/ 20 h 20"/>
                </a:gdLst>
                <a:ahLst/>
                <a:cxnLst>
                  <a:cxn ang="T8">
                    <a:pos x="T0" y="T1"/>
                  </a:cxn>
                  <a:cxn ang="T9">
                    <a:pos x="T2" y="T3"/>
                  </a:cxn>
                  <a:cxn ang="T10">
                    <a:pos x="T4" y="T5"/>
                  </a:cxn>
                  <a:cxn ang="T11">
                    <a:pos x="T6" y="T7"/>
                  </a:cxn>
                </a:cxnLst>
                <a:rect l="T12" t="T13" r="T14" b="T15"/>
                <a:pathLst>
                  <a:path w="18" h="20">
                    <a:moveTo>
                      <a:pt x="0" y="0"/>
                    </a:moveTo>
                    <a:lnTo>
                      <a:pt x="7" y="4"/>
                    </a:lnTo>
                    <a:lnTo>
                      <a:pt x="10" y="9"/>
                    </a:lnTo>
                    <a:lnTo>
                      <a:pt x="17" y="19"/>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74" name="Freeform 3760"/>
              <p:cNvSpPr>
                <a:spLocks/>
              </p:cNvSpPr>
              <p:nvPr/>
            </p:nvSpPr>
            <p:spPr bwMode="auto">
              <a:xfrm>
                <a:off x="4150" y="3260"/>
                <a:ext cx="26" cy="66"/>
              </a:xfrm>
              <a:custGeom>
                <a:avLst/>
                <a:gdLst>
                  <a:gd name="T0" fmla="*/ 2 w 26"/>
                  <a:gd name="T1" fmla="*/ 0 h 66"/>
                  <a:gd name="T2" fmla="*/ 0 w 26"/>
                  <a:gd name="T3" fmla="*/ 3 h 66"/>
                  <a:gd name="T4" fmla="*/ 0 w 26"/>
                  <a:gd name="T5" fmla="*/ 6 h 66"/>
                  <a:gd name="T6" fmla="*/ 1 w 26"/>
                  <a:gd name="T7" fmla="*/ 11 h 66"/>
                  <a:gd name="T8" fmla="*/ 2 w 26"/>
                  <a:gd name="T9" fmla="*/ 17 h 66"/>
                  <a:gd name="T10" fmla="*/ 3 w 26"/>
                  <a:gd name="T11" fmla="*/ 22 h 66"/>
                  <a:gd name="T12" fmla="*/ 5 w 26"/>
                  <a:gd name="T13" fmla="*/ 29 h 66"/>
                  <a:gd name="T14" fmla="*/ 7 w 26"/>
                  <a:gd name="T15" fmla="*/ 35 h 66"/>
                  <a:gd name="T16" fmla="*/ 9 w 26"/>
                  <a:gd name="T17" fmla="*/ 39 h 66"/>
                  <a:gd name="T18" fmla="*/ 11 w 26"/>
                  <a:gd name="T19" fmla="*/ 44 h 66"/>
                  <a:gd name="T20" fmla="*/ 14 w 26"/>
                  <a:gd name="T21" fmla="*/ 48 h 66"/>
                  <a:gd name="T22" fmla="*/ 16 w 26"/>
                  <a:gd name="T23" fmla="*/ 52 h 66"/>
                  <a:gd name="T24" fmla="*/ 19 w 26"/>
                  <a:gd name="T25" fmla="*/ 57 h 66"/>
                  <a:gd name="T26" fmla="*/ 21 w 26"/>
                  <a:gd name="T27" fmla="*/ 61 h 66"/>
                  <a:gd name="T28" fmla="*/ 25 w 26"/>
                  <a:gd name="T29" fmla="*/ 65 h 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
                  <a:gd name="T46" fmla="*/ 0 h 66"/>
                  <a:gd name="T47" fmla="*/ 26 w 26"/>
                  <a:gd name="T48" fmla="*/ 66 h 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 h="66">
                    <a:moveTo>
                      <a:pt x="2" y="0"/>
                    </a:moveTo>
                    <a:lnTo>
                      <a:pt x="0" y="3"/>
                    </a:lnTo>
                    <a:lnTo>
                      <a:pt x="0" y="6"/>
                    </a:lnTo>
                    <a:lnTo>
                      <a:pt x="1" y="11"/>
                    </a:lnTo>
                    <a:lnTo>
                      <a:pt x="2" y="17"/>
                    </a:lnTo>
                    <a:lnTo>
                      <a:pt x="3" y="22"/>
                    </a:lnTo>
                    <a:lnTo>
                      <a:pt x="5" y="29"/>
                    </a:lnTo>
                    <a:lnTo>
                      <a:pt x="7" y="35"/>
                    </a:lnTo>
                    <a:lnTo>
                      <a:pt x="9" y="39"/>
                    </a:lnTo>
                    <a:lnTo>
                      <a:pt x="11" y="44"/>
                    </a:lnTo>
                    <a:lnTo>
                      <a:pt x="14" y="48"/>
                    </a:lnTo>
                    <a:lnTo>
                      <a:pt x="16" y="52"/>
                    </a:lnTo>
                    <a:lnTo>
                      <a:pt x="19" y="57"/>
                    </a:lnTo>
                    <a:lnTo>
                      <a:pt x="21" y="61"/>
                    </a:lnTo>
                    <a:lnTo>
                      <a:pt x="25" y="65"/>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75" name="Freeform 3761"/>
              <p:cNvSpPr>
                <a:spLocks/>
              </p:cNvSpPr>
              <p:nvPr/>
            </p:nvSpPr>
            <p:spPr bwMode="auto">
              <a:xfrm>
                <a:off x="4127" y="3258"/>
                <a:ext cx="33" cy="66"/>
              </a:xfrm>
              <a:custGeom>
                <a:avLst/>
                <a:gdLst>
                  <a:gd name="T0" fmla="*/ 27 w 33"/>
                  <a:gd name="T1" fmla="*/ 65 h 66"/>
                  <a:gd name="T2" fmla="*/ 32 w 33"/>
                  <a:gd name="T3" fmla="*/ 59 h 66"/>
                  <a:gd name="T4" fmla="*/ 26 w 33"/>
                  <a:gd name="T5" fmla="*/ 59 h 66"/>
                  <a:gd name="T6" fmla="*/ 11 w 33"/>
                  <a:gd name="T7" fmla="*/ 57 h 66"/>
                  <a:gd name="T8" fmla="*/ 0 w 33"/>
                  <a:gd name="T9" fmla="*/ 56 h 66"/>
                  <a:gd name="T10" fmla="*/ 6 w 33"/>
                  <a:gd name="T11" fmla="*/ 47 h 66"/>
                  <a:gd name="T12" fmla="*/ 9 w 33"/>
                  <a:gd name="T13" fmla="*/ 40 h 66"/>
                  <a:gd name="T14" fmla="*/ 12 w 33"/>
                  <a:gd name="T15" fmla="*/ 34 h 66"/>
                  <a:gd name="T16" fmla="*/ 13 w 33"/>
                  <a:gd name="T17" fmla="*/ 29 h 66"/>
                  <a:gd name="T18" fmla="*/ 16 w 33"/>
                  <a:gd name="T19" fmla="*/ 23 h 66"/>
                  <a:gd name="T20" fmla="*/ 18 w 33"/>
                  <a:gd name="T21" fmla="*/ 17 h 66"/>
                  <a:gd name="T22" fmla="*/ 19 w 33"/>
                  <a:gd name="T23" fmla="*/ 12 h 66"/>
                  <a:gd name="T24" fmla="*/ 21 w 33"/>
                  <a:gd name="T25" fmla="*/ 6 h 66"/>
                  <a:gd name="T26" fmla="*/ 22 w 33"/>
                  <a:gd name="T27" fmla="*/ 3 h 66"/>
                  <a:gd name="T28" fmla="*/ 24 w 33"/>
                  <a:gd name="T29" fmla="*/ 0 h 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66"/>
                  <a:gd name="T47" fmla="*/ 33 w 33"/>
                  <a:gd name="T48" fmla="*/ 66 h 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66">
                    <a:moveTo>
                      <a:pt x="27" y="65"/>
                    </a:moveTo>
                    <a:lnTo>
                      <a:pt x="32" y="59"/>
                    </a:lnTo>
                    <a:lnTo>
                      <a:pt x="26" y="59"/>
                    </a:lnTo>
                    <a:lnTo>
                      <a:pt x="11" y="57"/>
                    </a:lnTo>
                    <a:lnTo>
                      <a:pt x="0" y="56"/>
                    </a:lnTo>
                    <a:lnTo>
                      <a:pt x="6" y="47"/>
                    </a:lnTo>
                    <a:lnTo>
                      <a:pt x="9" y="40"/>
                    </a:lnTo>
                    <a:lnTo>
                      <a:pt x="12" y="34"/>
                    </a:lnTo>
                    <a:lnTo>
                      <a:pt x="13" y="29"/>
                    </a:lnTo>
                    <a:lnTo>
                      <a:pt x="16" y="23"/>
                    </a:lnTo>
                    <a:lnTo>
                      <a:pt x="18" y="17"/>
                    </a:lnTo>
                    <a:lnTo>
                      <a:pt x="19" y="12"/>
                    </a:lnTo>
                    <a:lnTo>
                      <a:pt x="21" y="6"/>
                    </a:lnTo>
                    <a:lnTo>
                      <a:pt x="22" y="3"/>
                    </a:lnTo>
                    <a:lnTo>
                      <a:pt x="24"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76" name="Freeform 3762"/>
              <p:cNvSpPr>
                <a:spLocks/>
              </p:cNvSpPr>
              <p:nvPr/>
            </p:nvSpPr>
            <p:spPr bwMode="auto">
              <a:xfrm>
                <a:off x="4160" y="3300"/>
                <a:ext cx="19" cy="18"/>
              </a:xfrm>
              <a:custGeom>
                <a:avLst/>
                <a:gdLst>
                  <a:gd name="T0" fmla="*/ 0 w 19"/>
                  <a:gd name="T1" fmla="*/ 0 h 18"/>
                  <a:gd name="T2" fmla="*/ 4 w 19"/>
                  <a:gd name="T3" fmla="*/ 4 h 18"/>
                  <a:gd name="T4" fmla="*/ 8 w 19"/>
                  <a:gd name="T5" fmla="*/ 6 h 18"/>
                  <a:gd name="T6" fmla="*/ 12 w 19"/>
                  <a:gd name="T7" fmla="*/ 6 h 18"/>
                  <a:gd name="T8" fmla="*/ 18 w 19"/>
                  <a:gd name="T9" fmla="*/ 4 h 18"/>
                  <a:gd name="T10" fmla="*/ 18 w 19"/>
                  <a:gd name="T11" fmla="*/ 11 h 18"/>
                  <a:gd name="T12" fmla="*/ 14 w 19"/>
                  <a:gd name="T13" fmla="*/ 13 h 18"/>
                  <a:gd name="T14" fmla="*/ 11 w 19"/>
                  <a:gd name="T15" fmla="*/ 17 h 18"/>
                  <a:gd name="T16" fmla="*/ 6 w 19"/>
                  <a:gd name="T17" fmla="*/ 17 h 18"/>
                  <a:gd name="T18" fmla="*/ 2 w 19"/>
                  <a:gd name="T19" fmla="*/ 11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8"/>
                  <a:gd name="T32" fmla="*/ 19 w 19"/>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8">
                    <a:moveTo>
                      <a:pt x="0" y="0"/>
                    </a:moveTo>
                    <a:lnTo>
                      <a:pt x="4" y="4"/>
                    </a:lnTo>
                    <a:lnTo>
                      <a:pt x="8" y="6"/>
                    </a:lnTo>
                    <a:lnTo>
                      <a:pt x="12" y="6"/>
                    </a:lnTo>
                    <a:lnTo>
                      <a:pt x="18" y="4"/>
                    </a:lnTo>
                    <a:lnTo>
                      <a:pt x="18" y="11"/>
                    </a:lnTo>
                    <a:lnTo>
                      <a:pt x="14" y="13"/>
                    </a:lnTo>
                    <a:lnTo>
                      <a:pt x="11" y="17"/>
                    </a:lnTo>
                    <a:lnTo>
                      <a:pt x="6" y="17"/>
                    </a:lnTo>
                    <a:lnTo>
                      <a:pt x="2" y="11"/>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77" name="Freeform 3763"/>
              <p:cNvSpPr>
                <a:spLocks/>
              </p:cNvSpPr>
              <p:nvPr/>
            </p:nvSpPr>
            <p:spPr bwMode="auto">
              <a:xfrm>
                <a:off x="4173" y="3294"/>
                <a:ext cx="18" cy="56"/>
              </a:xfrm>
              <a:custGeom>
                <a:avLst/>
                <a:gdLst>
                  <a:gd name="T0" fmla="*/ 5 w 18"/>
                  <a:gd name="T1" fmla="*/ 0 h 56"/>
                  <a:gd name="T2" fmla="*/ 0 w 18"/>
                  <a:gd name="T3" fmla="*/ 31 h 56"/>
                  <a:gd name="T4" fmla="*/ 5 w 18"/>
                  <a:gd name="T5" fmla="*/ 0 h 56"/>
                  <a:gd name="T6" fmla="*/ 10 w 18"/>
                  <a:gd name="T7" fmla="*/ 12 h 56"/>
                  <a:gd name="T8" fmla="*/ 4 w 18"/>
                  <a:gd name="T9" fmla="*/ 32 h 56"/>
                  <a:gd name="T10" fmla="*/ 8 w 18"/>
                  <a:gd name="T11" fmla="*/ 23 h 56"/>
                  <a:gd name="T12" fmla="*/ 17 w 18"/>
                  <a:gd name="T13" fmla="*/ 26 h 56"/>
                  <a:gd name="T14" fmla="*/ 14 w 18"/>
                  <a:gd name="T15" fmla="*/ 30 h 56"/>
                  <a:gd name="T16" fmla="*/ 12 w 18"/>
                  <a:gd name="T17" fmla="*/ 35 h 56"/>
                  <a:gd name="T18" fmla="*/ 10 w 18"/>
                  <a:gd name="T19" fmla="*/ 40 h 56"/>
                  <a:gd name="T20" fmla="*/ 9 w 18"/>
                  <a:gd name="T21" fmla="*/ 44 h 56"/>
                  <a:gd name="T22" fmla="*/ 8 w 18"/>
                  <a:gd name="T23" fmla="*/ 47 h 56"/>
                  <a:gd name="T24" fmla="*/ 6 w 18"/>
                  <a:gd name="T25" fmla="*/ 55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56"/>
                  <a:gd name="T41" fmla="*/ 18 w 18"/>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56">
                    <a:moveTo>
                      <a:pt x="5" y="0"/>
                    </a:moveTo>
                    <a:lnTo>
                      <a:pt x="0" y="31"/>
                    </a:lnTo>
                    <a:lnTo>
                      <a:pt x="5" y="0"/>
                    </a:lnTo>
                    <a:lnTo>
                      <a:pt x="10" y="12"/>
                    </a:lnTo>
                    <a:lnTo>
                      <a:pt x="4" y="32"/>
                    </a:lnTo>
                    <a:lnTo>
                      <a:pt x="8" y="23"/>
                    </a:lnTo>
                    <a:lnTo>
                      <a:pt x="17" y="26"/>
                    </a:lnTo>
                    <a:lnTo>
                      <a:pt x="14" y="30"/>
                    </a:lnTo>
                    <a:lnTo>
                      <a:pt x="12" y="35"/>
                    </a:lnTo>
                    <a:lnTo>
                      <a:pt x="10" y="40"/>
                    </a:lnTo>
                    <a:lnTo>
                      <a:pt x="9" y="44"/>
                    </a:lnTo>
                    <a:lnTo>
                      <a:pt x="8" y="47"/>
                    </a:lnTo>
                    <a:lnTo>
                      <a:pt x="6" y="55"/>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78" name="Freeform 3764"/>
              <p:cNvSpPr>
                <a:spLocks/>
              </p:cNvSpPr>
              <p:nvPr/>
            </p:nvSpPr>
            <p:spPr bwMode="auto">
              <a:xfrm>
                <a:off x="4190" y="3316"/>
                <a:ext cx="19" cy="34"/>
              </a:xfrm>
              <a:custGeom>
                <a:avLst/>
                <a:gdLst>
                  <a:gd name="T0" fmla="*/ 0 w 19"/>
                  <a:gd name="T1" fmla="*/ 0 h 34"/>
                  <a:gd name="T2" fmla="*/ 1 w 19"/>
                  <a:gd name="T3" fmla="*/ 33 h 34"/>
                  <a:gd name="T4" fmla="*/ 18 w 19"/>
                  <a:gd name="T5" fmla="*/ 33 h 34"/>
                  <a:gd name="T6" fmla="*/ 18 w 19"/>
                  <a:gd name="T7" fmla="*/ 28 h 34"/>
                  <a:gd name="T8" fmla="*/ 18 w 19"/>
                  <a:gd name="T9" fmla="*/ 27 h 34"/>
                  <a:gd name="T10" fmla="*/ 18 w 19"/>
                  <a:gd name="T11" fmla="*/ 21 h 34"/>
                  <a:gd name="T12" fmla="*/ 13 w 19"/>
                  <a:gd name="T13" fmla="*/ 0 h 34"/>
                  <a:gd name="T14" fmla="*/ 0 w 19"/>
                  <a:gd name="T15" fmla="*/ 0 h 34"/>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34"/>
                  <a:gd name="T26" fmla="*/ 19 w 19"/>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34">
                    <a:moveTo>
                      <a:pt x="0" y="0"/>
                    </a:moveTo>
                    <a:lnTo>
                      <a:pt x="1" y="33"/>
                    </a:lnTo>
                    <a:lnTo>
                      <a:pt x="18" y="33"/>
                    </a:lnTo>
                    <a:lnTo>
                      <a:pt x="18" y="28"/>
                    </a:lnTo>
                    <a:lnTo>
                      <a:pt x="18" y="27"/>
                    </a:lnTo>
                    <a:lnTo>
                      <a:pt x="18" y="21"/>
                    </a:lnTo>
                    <a:lnTo>
                      <a:pt x="13" y="0"/>
                    </a:lnTo>
                    <a:lnTo>
                      <a:pt x="0" y="0"/>
                    </a:lnTo>
                  </a:path>
                </a:pathLst>
              </a:custGeom>
              <a:solidFill>
                <a:srgbClr val="767900"/>
              </a:solidFill>
              <a:ln w="12700" cap="rnd">
                <a:solidFill>
                  <a:srgbClr val="404000"/>
                </a:solidFill>
                <a:round/>
                <a:headEnd/>
                <a:tailEnd/>
              </a:ln>
            </p:spPr>
            <p:txBody>
              <a:bodyPr/>
              <a:lstStyle/>
              <a:p>
                <a:endParaRPr lang="zh-CN" altLang="en-US"/>
              </a:p>
            </p:txBody>
          </p:sp>
          <p:sp>
            <p:nvSpPr>
              <p:cNvPr id="71779" name="Freeform 3765"/>
              <p:cNvSpPr>
                <a:spLocks/>
              </p:cNvSpPr>
              <p:nvPr/>
            </p:nvSpPr>
            <p:spPr bwMode="auto">
              <a:xfrm>
                <a:off x="4190" y="3317"/>
                <a:ext cx="19" cy="1"/>
              </a:xfrm>
              <a:custGeom>
                <a:avLst/>
                <a:gdLst>
                  <a:gd name="T0" fmla="*/ 0 w 19"/>
                  <a:gd name="T1" fmla="*/ 0 h 1"/>
                  <a:gd name="T2" fmla="*/ 10 w 19"/>
                  <a:gd name="T3" fmla="*/ 0 h 1"/>
                  <a:gd name="T4" fmla="*/ 18 w 19"/>
                  <a:gd name="T5" fmla="*/ 0 h 1"/>
                  <a:gd name="T6" fmla="*/ 0 60000 65536"/>
                  <a:gd name="T7" fmla="*/ 0 60000 65536"/>
                  <a:gd name="T8" fmla="*/ 0 60000 65536"/>
                  <a:gd name="T9" fmla="*/ 0 w 19"/>
                  <a:gd name="T10" fmla="*/ 0 h 1"/>
                  <a:gd name="T11" fmla="*/ 19 w 19"/>
                  <a:gd name="T12" fmla="*/ 1 h 1"/>
                </a:gdLst>
                <a:ahLst/>
                <a:cxnLst>
                  <a:cxn ang="T6">
                    <a:pos x="T0" y="T1"/>
                  </a:cxn>
                  <a:cxn ang="T7">
                    <a:pos x="T2" y="T3"/>
                  </a:cxn>
                  <a:cxn ang="T8">
                    <a:pos x="T4" y="T5"/>
                  </a:cxn>
                </a:cxnLst>
                <a:rect l="T9" t="T10" r="T11" b="T12"/>
                <a:pathLst>
                  <a:path w="19" h="1">
                    <a:moveTo>
                      <a:pt x="0" y="0"/>
                    </a:moveTo>
                    <a:lnTo>
                      <a:pt x="10" y="0"/>
                    </a:lnTo>
                    <a:lnTo>
                      <a:pt x="18"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80" name="Freeform 3766"/>
              <p:cNvSpPr>
                <a:spLocks/>
              </p:cNvSpPr>
              <p:nvPr/>
            </p:nvSpPr>
            <p:spPr bwMode="auto">
              <a:xfrm>
                <a:off x="4226" y="3338"/>
                <a:ext cx="19" cy="19"/>
              </a:xfrm>
              <a:custGeom>
                <a:avLst/>
                <a:gdLst>
                  <a:gd name="T0" fmla="*/ 18 w 19"/>
                  <a:gd name="T1" fmla="*/ 0 h 19"/>
                  <a:gd name="T2" fmla="*/ 13 w 19"/>
                  <a:gd name="T3" fmla="*/ 1 h 19"/>
                  <a:gd name="T4" fmla="*/ 10 w 19"/>
                  <a:gd name="T5" fmla="*/ 4 h 19"/>
                  <a:gd name="T6" fmla="*/ 9 w 19"/>
                  <a:gd name="T7" fmla="*/ 6 h 19"/>
                  <a:gd name="T8" fmla="*/ 3 w 19"/>
                  <a:gd name="T9" fmla="*/ 9 h 19"/>
                  <a:gd name="T10" fmla="*/ 1 w 19"/>
                  <a:gd name="T11" fmla="*/ 11 h 19"/>
                  <a:gd name="T12" fmla="*/ 0 w 19"/>
                  <a:gd name="T13" fmla="*/ 14 h 19"/>
                  <a:gd name="T14" fmla="*/ 1 w 19"/>
                  <a:gd name="T15" fmla="*/ 18 h 19"/>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9"/>
                  <a:gd name="T26" fmla="*/ 19 w 19"/>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9">
                    <a:moveTo>
                      <a:pt x="18" y="0"/>
                    </a:moveTo>
                    <a:lnTo>
                      <a:pt x="13" y="1"/>
                    </a:lnTo>
                    <a:lnTo>
                      <a:pt x="10" y="4"/>
                    </a:lnTo>
                    <a:lnTo>
                      <a:pt x="9" y="6"/>
                    </a:lnTo>
                    <a:lnTo>
                      <a:pt x="3" y="9"/>
                    </a:lnTo>
                    <a:lnTo>
                      <a:pt x="1" y="11"/>
                    </a:lnTo>
                    <a:lnTo>
                      <a:pt x="0" y="14"/>
                    </a:lnTo>
                    <a:lnTo>
                      <a:pt x="1"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81" name="Freeform 3767"/>
              <p:cNvSpPr>
                <a:spLocks/>
              </p:cNvSpPr>
              <p:nvPr/>
            </p:nvSpPr>
            <p:spPr bwMode="auto">
              <a:xfrm>
                <a:off x="4232" y="3351"/>
                <a:ext cx="19" cy="18"/>
              </a:xfrm>
              <a:custGeom>
                <a:avLst/>
                <a:gdLst>
                  <a:gd name="T0" fmla="*/ 18 w 19"/>
                  <a:gd name="T1" fmla="*/ 17 h 18"/>
                  <a:gd name="T2" fmla="*/ 6 w 19"/>
                  <a:gd name="T3" fmla="*/ 12 h 18"/>
                  <a:gd name="T4" fmla="*/ 3 w 19"/>
                  <a:gd name="T5" fmla="*/ 8 h 18"/>
                  <a:gd name="T6" fmla="*/ 0 w 19"/>
                  <a:gd name="T7" fmla="*/ 0 h 18"/>
                  <a:gd name="T8" fmla="*/ 0 60000 65536"/>
                  <a:gd name="T9" fmla="*/ 0 60000 65536"/>
                  <a:gd name="T10" fmla="*/ 0 60000 65536"/>
                  <a:gd name="T11" fmla="*/ 0 60000 65536"/>
                  <a:gd name="T12" fmla="*/ 0 w 19"/>
                  <a:gd name="T13" fmla="*/ 0 h 18"/>
                  <a:gd name="T14" fmla="*/ 19 w 19"/>
                  <a:gd name="T15" fmla="*/ 18 h 18"/>
                </a:gdLst>
                <a:ahLst/>
                <a:cxnLst>
                  <a:cxn ang="T8">
                    <a:pos x="T0" y="T1"/>
                  </a:cxn>
                  <a:cxn ang="T9">
                    <a:pos x="T2" y="T3"/>
                  </a:cxn>
                  <a:cxn ang="T10">
                    <a:pos x="T4" y="T5"/>
                  </a:cxn>
                  <a:cxn ang="T11">
                    <a:pos x="T6" y="T7"/>
                  </a:cxn>
                </a:cxnLst>
                <a:rect l="T12" t="T13" r="T14" b="T15"/>
                <a:pathLst>
                  <a:path w="19" h="18">
                    <a:moveTo>
                      <a:pt x="18" y="17"/>
                    </a:moveTo>
                    <a:lnTo>
                      <a:pt x="6" y="12"/>
                    </a:lnTo>
                    <a:lnTo>
                      <a:pt x="3" y="8"/>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82" name="Freeform 3768"/>
              <p:cNvSpPr>
                <a:spLocks/>
              </p:cNvSpPr>
              <p:nvPr/>
            </p:nvSpPr>
            <p:spPr bwMode="auto">
              <a:xfrm>
                <a:off x="4194" y="3333"/>
                <a:ext cx="18" cy="19"/>
              </a:xfrm>
              <a:custGeom>
                <a:avLst/>
                <a:gdLst>
                  <a:gd name="T0" fmla="*/ 17 w 18"/>
                  <a:gd name="T1" fmla="*/ 18 h 19"/>
                  <a:gd name="T2" fmla="*/ 17 w 18"/>
                  <a:gd name="T3" fmla="*/ 0 h 19"/>
                  <a:gd name="T4" fmla="*/ 0 w 18"/>
                  <a:gd name="T5" fmla="*/ 0 h 19"/>
                  <a:gd name="T6" fmla="*/ 0 w 18"/>
                  <a:gd name="T7" fmla="*/ 18 h 19"/>
                  <a:gd name="T8" fmla="*/ 3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18"/>
                    </a:moveTo>
                    <a:lnTo>
                      <a:pt x="17" y="0"/>
                    </a:lnTo>
                    <a:lnTo>
                      <a:pt x="0" y="0"/>
                    </a:lnTo>
                    <a:lnTo>
                      <a:pt x="0" y="18"/>
                    </a:lnTo>
                    <a:lnTo>
                      <a:pt x="3"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83" name="Freeform 3769"/>
              <p:cNvSpPr>
                <a:spLocks/>
              </p:cNvSpPr>
              <p:nvPr/>
            </p:nvSpPr>
            <p:spPr bwMode="auto">
              <a:xfrm>
                <a:off x="4172" y="3336"/>
                <a:ext cx="29" cy="37"/>
              </a:xfrm>
              <a:custGeom>
                <a:avLst/>
                <a:gdLst>
                  <a:gd name="T0" fmla="*/ 28 w 29"/>
                  <a:gd name="T1" fmla="*/ 12 h 37"/>
                  <a:gd name="T2" fmla="*/ 28 w 29"/>
                  <a:gd name="T3" fmla="*/ 9 h 37"/>
                  <a:gd name="T4" fmla="*/ 25 w 29"/>
                  <a:gd name="T5" fmla="*/ 0 h 37"/>
                  <a:gd name="T6" fmla="*/ 23 w 29"/>
                  <a:gd name="T7" fmla="*/ 0 h 37"/>
                  <a:gd name="T8" fmla="*/ 25 w 29"/>
                  <a:gd name="T9" fmla="*/ 11 h 37"/>
                  <a:gd name="T10" fmla="*/ 7 w 29"/>
                  <a:gd name="T11" fmla="*/ 12 h 37"/>
                  <a:gd name="T12" fmla="*/ 0 w 29"/>
                  <a:gd name="T13" fmla="*/ 36 h 37"/>
                  <a:gd name="T14" fmla="*/ 6 w 29"/>
                  <a:gd name="T15" fmla="*/ 36 h 37"/>
                  <a:gd name="T16" fmla="*/ 7 w 29"/>
                  <a:gd name="T17" fmla="*/ 34 h 37"/>
                  <a:gd name="T18" fmla="*/ 9 w 29"/>
                  <a:gd name="T19" fmla="*/ 32 h 37"/>
                  <a:gd name="T20" fmla="*/ 12 w 29"/>
                  <a:gd name="T21" fmla="*/ 31 h 37"/>
                  <a:gd name="T22" fmla="*/ 19 w 29"/>
                  <a:gd name="T23" fmla="*/ 25 h 37"/>
                  <a:gd name="T24" fmla="*/ 20 w 29"/>
                  <a:gd name="T25" fmla="*/ 22 h 37"/>
                  <a:gd name="T26" fmla="*/ 21 w 29"/>
                  <a:gd name="T27" fmla="*/ 20 h 37"/>
                  <a:gd name="T28" fmla="*/ 21 w 29"/>
                  <a:gd name="T29" fmla="*/ 15 h 37"/>
                  <a:gd name="T30" fmla="*/ 14 w 29"/>
                  <a:gd name="T31" fmla="*/ 16 h 37"/>
                  <a:gd name="T32" fmla="*/ 12 w 29"/>
                  <a:gd name="T33" fmla="*/ 15 h 37"/>
                  <a:gd name="T34" fmla="*/ 7 w 29"/>
                  <a:gd name="T35" fmla="*/ 12 h 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37"/>
                  <a:gd name="T56" fmla="*/ 29 w 29"/>
                  <a:gd name="T57" fmla="*/ 37 h 3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37">
                    <a:moveTo>
                      <a:pt x="28" y="12"/>
                    </a:moveTo>
                    <a:lnTo>
                      <a:pt x="28" y="9"/>
                    </a:lnTo>
                    <a:lnTo>
                      <a:pt x="25" y="0"/>
                    </a:lnTo>
                    <a:lnTo>
                      <a:pt x="23" y="0"/>
                    </a:lnTo>
                    <a:lnTo>
                      <a:pt x="25" y="11"/>
                    </a:lnTo>
                    <a:lnTo>
                      <a:pt x="7" y="12"/>
                    </a:lnTo>
                    <a:lnTo>
                      <a:pt x="0" y="36"/>
                    </a:lnTo>
                    <a:lnTo>
                      <a:pt x="6" y="36"/>
                    </a:lnTo>
                    <a:lnTo>
                      <a:pt x="7" y="34"/>
                    </a:lnTo>
                    <a:lnTo>
                      <a:pt x="9" y="32"/>
                    </a:lnTo>
                    <a:lnTo>
                      <a:pt x="12" y="31"/>
                    </a:lnTo>
                    <a:lnTo>
                      <a:pt x="19" y="25"/>
                    </a:lnTo>
                    <a:lnTo>
                      <a:pt x="20" y="22"/>
                    </a:lnTo>
                    <a:lnTo>
                      <a:pt x="21" y="20"/>
                    </a:lnTo>
                    <a:lnTo>
                      <a:pt x="21" y="15"/>
                    </a:lnTo>
                    <a:lnTo>
                      <a:pt x="14" y="16"/>
                    </a:lnTo>
                    <a:lnTo>
                      <a:pt x="12" y="15"/>
                    </a:lnTo>
                    <a:lnTo>
                      <a:pt x="7" y="12"/>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84" name="Freeform 3770"/>
              <p:cNvSpPr>
                <a:spLocks/>
              </p:cNvSpPr>
              <p:nvPr/>
            </p:nvSpPr>
            <p:spPr bwMode="auto">
              <a:xfrm>
                <a:off x="4144" y="3321"/>
                <a:ext cx="37" cy="69"/>
              </a:xfrm>
              <a:custGeom>
                <a:avLst/>
                <a:gdLst>
                  <a:gd name="T0" fmla="*/ 13 w 37"/>
                  <a:gd name="T1" fmla="*/ 66 h 69"/>
                  <a:gd name="T2" fmla="*/ 11 w 37"/>
                  <a:gd name="T3" fmla="*/ 68 h 69"/>
                  <a:gd name="T4" fmla="*/ 8 w 37"/>
                  <a:gd name="T5" fmla="*/ 68 h 69"/>
                  <a:gd name="T6" fmla="*/ 5 w 37"/>
                  <a:gd name="T7" fmla="*/ 66 h 69"/>
                  <a:gd name="T8" fmla="*/ 3 w 37"/>
                  <a:gd name="T9" fmla="*/ 66 h 69"/>
                  <a:gd name="T10" fmla="*/ 0 w 37"/>
                  <a:gd name="T11" fmla="*/ 65 h 69"/>
                  <a:gd name="T12" fmla="*/ 7 w 37"/>
                  <a:gd name="T13" fmla="*/ 6 h 69"/>
                  <a:gd name="T14" fmla="*/ 7 w 37"/>
                  <a:gd name="T15" fmla="*/ 4 h 69"/>
                  <a:gd name="T16" fmla="*/ 8 w 37"/>
                  <a:gd name="T17" fmla="*/ 2 h 69"/>
                  <a:gd name="T18" fmla="*/ 9 w 37"/>
                  <a:gd name="T19" fmla="*/ 1 h 69"/>
                  <a:gd name="T20" fmla="*/ 12 w 37"/>
                  <a:gd name="T21" fmla="*/ 0 h 69"/>
                  <a:gd name="T22" fmla="*/ 14 w 37"/>
                  <a:gd name="T23" fmla="*/ 0 h 69"/>
                  <a:gd name="T24" fmla="*/ 21 w 37"/>
                  <a:gd name="T25" fmla="*/ 1 h 69"/>
                  <a:gd name="T26" fmla="*/ 24 w 37"/>
                  <a:gd name="T27" fmla="*/ 2 h 69"/>
                  <a:gd name="T28" fmla="*/ 27 w 37"/>
                  <a:gd name="T29" fmla="*/ 3 h 69"/>
                  <a:gd name="T30" fmla="*/ 29 w 37"/>
                  <a:gd name="T31" fmla="*/ 4 h 69"/>
                  <a:gd name="T32" fmla="*/ 32 w 37"/>
                  <a:gd name="T33" fmla="*/ 5 h 69"/>
                  <a:gd name="T34" fmla="*/ 33 w 37"/>
                  <a:gd name="T35" fmla="*/ 6 h 69"/>
                  <a:gd name="T36" fmla="*/ 36 w 37"/>
                  <a:gd name="T37" fmla="*/ 8 h 69"/>
                  <a:gd name="T38" fmla="*/ 36 w 37"/>
                  <a:gd name="T39" fmla="*/ 10 h 69"/>
                  <a:gd name="T40" fmla="*/ 36 w 37"/>
                  <a:gd name="T41" fmla="*/ 13 h 69"/>
                  <a:gd name="T42" fmla="*/ 36 w 37"/>
                  <a:gd name="T43" fmla="*/ 16 h 69"/>
                  <a:gd name="T44" fmla="*/ 33 w 37"/>
                  <a:gd name="T45" fmla="*/ 18 h 69"/>
                  <a:gd name="T46" fmla="*/ 32 w 37"/>
                  <a:gd name="T47" fmla="*/ 19 h 69"/>
                  <a:gd name="T48" fmla="*/ 30 w 37"/>
                  <a:gd name="T49" fmla="*/ 20 h 69"/>
                  <a:gd name="T50" fmla="*/ 26 w 37"/>
                  <a:gd name="T51" fmla="*/ 21 h 69"/>
                  <a:gd name="T52" fmla="*/ 20 w 37"/>
                  <a:gd name="T53" fmla="*/ 21 h 69"/>
                  <a:gd name="T54" fmla="*/ 13 w 37"/>
                  <a:gd name="T55" fmla="*/ 66 h 6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7"/>
                  <a:gd name="T85" fmla="*/ 0 h 69"/>
                  <a:gd name="T86" fmla="*/ 37 w 37"/>
                  <a:gd name="T87" fmla="*/ 69 h 6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7" h="69">
                    <a:moveTo>
                      <a:pt x="13" y="66"/>
                    </a:moveTo>
                    <a:lnTo>
                      <a:pt x="11" y="68"/>
                    </a:lnTo>
                    <a:lnTo>
                      <a:pt x="8" y="68"/>
                    </a:lnTo>
                    <a:lnTo>
                      <a:pt x="5" y="66"/>
                    </a:lnTo>
                    <a:lnTo>
                      <a:pt x="3" y="66"/>
                    </a:lnTo>
                    <a:lnTo>
                      <a:pt x="0" y="65"/>
                    </a:lnTo>
                    <a:lnTo>
                      <a:pt x="7" y="6"/>
                    </a:lnTo>
                    <a:lnTo>
                      <a:pt x="7" y="4"/>
                    </a:lnTo>
                    <a:lnTo>
                      <a:pt x="8" y="2"/>
                    </a:lnTo>
                    <a:lnTo>
                      <a:pt x="9" y="1"/>
                    </a:lnTo>
                    <a:lnTo>
                      <a:pt x="12" y="0"/>
                    </a:lnTo>
                    <a:lnTo>
                      <a:pt x="14" y="0"/>
                    </a:lnTo>
                    <a:lnTo>
                      <a:pt x="21" y="1"/>
                    </a:lnTo>
                    <a:lnTo>
                      <a:pt x="24" y="2"/>
                    </a:lnTo>
                    <a:lnTo>
                      <a:pt x="27" y="3"/>
                    </a:lnTo>
                    <a:lnTo>
                      <a:pt x="29" y="4"/>
                    </a:lnTo>
                    <a:lnTo>
                      <a:pt x="32" y="5"/>
                    </a:lnTo>
                    <a:lnTo>
                      <a:pt x="33" y="6"/>
                    </a:lnTo>
                    <a:lnTo>
                      <a:pt x="36" y="8"/>
                    </a:lnTo>
                    <a:lnTo>
                      <a:pt x="36" y="10"/>
                    </a:lnTo>
                    <a:lnTo>
                      <a:pt x="36" y="13"/>
                    </a:lnTo>
                    <a:lnTo>
                      <a:pt x="36" y="16"/>
                    </a:lnTo>
                    <a:lnTo>
                      <a:pt x="33" y="18"/>
                    </a:lnTo>
                    <a:lnTo>
                      <a:pt x="32" y="19"/>
                    </a:lnTo>
                    <a:lnTo>
                      <a:pt x="30" y="20"/>
                    </a:lnTo>
                    <a:lnTo>
                      <a:pt x="26" y="21"/>
                    </a:lnTo>
                    <a:lnTo>
                      <a:pt x="20" y="21"/>
                    </a:lnTo>
                    <a:lnTo>
                      <a:pt x="13" y="66"/>
                    </a:lnTo>
                  </a:path>
                </a:pathLst>
              </a:custGeom>
              <a:solidFill>
                <a:srgbClr val="767900"/>
              </a:solidFill>
              <a:ln w="12700" cap="rnd">
                <a:solidFill>
                  <a:srgbClr val="404000"/>
                </a:solidFill>
                <a:round/>
                <a:headEnd/>
                <a:tailEnd/>
              </a:ln>
            </p:spPr>
            <p:txBody>
              <a:bodyPr/>
              <a:lstStyle/>
              <a:p>
                <a:endParaRPr lang="zh-CN" altLang="en-US"/>
              </a:p>
            </p:txBody>
          </p:sp>
          <p:sp>
            <p:nvSpPr>
              <p:cNvPr id="71785" name="Freeform 3771"/>
              <p:cNvSpPr>
                <a:spLocks/>
              </p:cNvSpPr>
              <p:nvPr/>
            </p:nvSpPr>
            <p:spPr bwMode="auto">
              <a:xfrm>
                <a:off x="4119" y="3343"/>
                <a:ext cx="20" cy="19"/>
              </a:xfrm>
              <a:custGeom>
                <a:avLst/>
                <a:gdLst>
                  <a:gd name="T0" fmla="*/ 19 w 20"/>
                  <a:gd name="T1" fmla="*/ 0 h 19"/>
                  <a:gd name="T2" fmla="*/ 5 w 20"/>
                  <a:gd name="T3" fmla="*/ 0 h 19"/>
                  <a:gd name="T4" fmla="*/ 0 w 20"/>
                  <a:gd name="T5" fmla="*/ 18 h 19"/>
                  <a:gd name="T6" fmla="*/ 16 w 20"/>
                  <a:gd name="T7" fmla="*/ 18 h 19"/>
                  <a:gd name="T8" fmla="*/ 0 60000 65536"/>
                  <a:gd name="T9" fmla="*/ 0 60000 65536"/>
                  <a:gd name="T10" fmla="*/ 0 60000 65536"/>
                  <a:gd name="T11" fmla="*/ 0 60000 65536"/>
                  <a:gd name="T12" fmla="*/ 0 w 20"/>
                  <a:gd name="T13" fmla="*/ 0 h 19"/>
                  <a:gd name="T14" fmla="*/ 20 w 20"/>
                  <a:gd name="T15" fmla="*/ 19 h 19"/>
                </a:gdLst>
                <a:ahLst/>
                <a:cxnLst>
                  <a:cxn ang="T8">
                    <a:pos x="T0" y="T1"/>
                  </a:cxn>
                  <a:cxn ang="T9">
                    <a:pos x="T2" y="T3"/>
                  </a:cxn>
                  <a:cxn ang="T10">
                    <a:pos x="T4" y="T5"/>
                  </a:cxn>
                  <a:cxn ang="T11">
                    <a:pos x="T6" y="T7"/>
                  </a:cxn>
                </a:cxnLst>
                <a:rect l="T12" t="T13" r="T14" b="T15"/>
                <a:pathLst>
                  <a:path w="20" h="19">
                    <a:moveTo>
                      <a:pt x="19" y="0"/>
                    </a:moveTo>
                    <a:lnTo>
                      <a:pt x="5" y="0"/>
                    </a:lnTo>
                    <a:lnTo>
                      <a:pt x="0" y="18"/>
                    </a:lnTo>
                    <a:lnTo>
                      <a:pt x="16"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86" name="Freeform 3772"/>
              <p:cNvSpPr>
                <a:spLocks/>
              </p:cNvSpPr>
              <p:nvPr/>
            </p:nvSpPr>
            <p:spPr bwMode="auto">
              <a:xfrm>
                <a:off x="4115" y="3362"/>
                <a:ext cx="27" cy="18"/>
              </a:xfrm>
              <a:custGeom>
                <a:avLst/>
                <a:gdLst>
                  <a:gd name="T0" fmla="*/ 26 w 27"/>
                  <a:gd name="T1" fmla="*/ 17 h 18"/>
                  <a:gd name="T2" fmla="*/ 21 w 27"/>
                  <a:gd name="T3" fmla="*/ 9 h 18"/>
                  <a:gd name="T4" fmla="*/ 17 w 27"/>
                  <a:gd name="T5" fmla="*/ 6 h 18"/>
                  <a:gd name="T6" fmla="*/ 13 w 27"/>
                  <a:gd name="T7" fmla="*/ 6 h 18"/>
                  <a:gd name="T8" fmla="*/ 9 w 27"/>
                  <a:gd name="T9" fmla="*/ 3 h 18"/>
                  <a:gd name="T10" fmla="*/ 6 w 27"/>
                  <a:gd name="T11" fmla="*/ 3 h 18"/>
                  <a:gd name="T12" fmla="*/ 3 w 27"/>
                  <a:gd name="T13" fmla="*/ 0 h 18"/>
                  <a:gd name="T14" fmla="*/ 0 w 27"/>
                  <a:gd name="T15" fmla="*/ 3 h 18"/>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18"/>
                  <a:gd name="T26" fmla="*/ 27 w 27"/>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18">
                    <a:moveTo>
                      <a:pt x="26" y="17"/>
                    </a:moveTo>
                    <a:lnTo>
                      <a:pt x="21" y="9"/>
                    </a:lnTo>
                    <a:lnTo>
                      <a:pt x="17" y="6"/>
                    </a:lnTo>
                    <a:lnTo>
                      <a:pt x="13" y="6"/>
                    </a:lnTo>
                    <a:lnTo>
                      <a:pt x="9" y="3"/>
                    </a:lnTo>
                    <a:lnTo>
                      <a:pt x="6" y="3"/>
                    </a:lnTo>
                    <a:lnTo>
                      <a:pt x="3" y="0"/>
                    </a:lnTo>
                    <a:lnTo>
                      <a:pt x="0" y="3"/>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87" name="Freeform 3773"/>
              <p:cNvSpPr>
                <a:spLocks/>
              </p:cNvSpPr>
              <p:nvPr/>
            </p:nvSpPr>
            <p:spPr bwMode="auto">
              <a:xfrm>
                <a:off x="4119" y="3364"/>
                <a:ext cx="18" cy="20"/>
              </a:xfrm>
              <a:custGeom>
                <a:avLst/>
                <a:gdLst>
                  <a:gd name="T0" fmla="*/ 17 w 18"/>
                  <a:gd name="T1" fmla="*/ 0 h 20"/>
                  <a:gd name="T2" fmla="*/ 14 w 18"/>
                  <a:gd name="T3" fmla="*/ 3 h 20"/>
                  <a:gd name="T4" fmla="*/ 12 w 18"/>
                  <a:gd name="T5" fmla="*/ 5 h 20"/>
                  <a:gd name="T6" fmla="*/ 8 w 18"/>
                  <a:gd name="T7" fmla="*/ 8 h 20"/>
                  <a:gd name="T8" fmla="*/ 8 w 18"/>
                  <a:gd name="T9" fmla="*/ 12 h 20"/>
                  <a:gd name="T10" fmla="*/ 4 w 18"/>
                  <a:gd name="T11" fmla="*/ 14 h 20"/>
                  <a:gd name="T12" fmla="*/ 0 w 18"/>
                  <a:gd name="T13" fmla="*/ 19 h 20"/>
                  <a:gd name="T14" fmla="*/ 0 60000 65536"/>
                  <a:gd name="T15" fmla="*/ 0 60000 65536"/>
                  <a:gd name="T16" fmla="*/ 0 60000 65536"/>
                  <a:gd name="T17" fmla="*/ 0 60000 65536"/>
                  <a:gd name="T18" fmla="*/ 0 60000 65536"/>
                  <a:gd name="T19" fmla="*/ 0 60000 65536"/>
                  <a:gd name="T20" fmla="*/ 0 60000 65536"/>
                  <a:gd name="T21" fmla="*/ 0 w 18"/>
                  <a:gd name="T22" fmla="*/ 0 h 20"/>
                  <a:gd name="T23" fmla="*/ 18 w 18"/>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0">
                    <a:moveTo>
                      <a:pt x="17" y="0"/>
                    </a:moveTo>
                    <a:lnTo>
                      <a:pt x="14" y="3"/>
                    </a:lnTo>
                    <a:lnTo>
                      <a:pt x="12" y="5"/>
                    </a:lnTo>
                    <a:lnTo>
                      <a:pt x="8" y="8"/>
                    </a:lnTo>
                    <a:lnTo>
                      <a:pt x="8" y="12"/>
                    </a:lnTo>
                    <a:lnTo>
                      <a:pt x="4" y="14"/>
                    </a:lnTo>
                    <a:lnTo>
                      <a:pt x="0" y="19"/>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88" name="Freeform 3774"/>
              <p:cNvSpPr>
                <a:spLocks/>
              </p:cNvSpPr>
              <p:nvPr/>
            </p:nvSpPr>
            <p:spPr bwMode="auto">
              <a:xfrm>
                <a:off x="4105" y="3368"/>
                <a:ext cx="37" cy="19"/>
              </a:xfrm>
              <a:custGeom>
                <a:avLst/>
                <a:gdLst>
                  <a:gd name="T0" fmla="*/ 0 w 37"/>
                  <a:gd name="T1" fmla="*/ 18 h 19"/>
                  <a:gd name="T2" fmla="*/ 15 w 37"/>
                  <a:gd name="T3" fmla="*/ 15 h 19"/>
                  <a:gd name="T4" fmla="*/ 20 w 37"/>
                  <a:gd name="T5" fmla="*/ 14 h 19"/>
                  <a:gd name="T6" fmla="*/ 25 w 37"/>
                  <a:gd name="T7" fmla="*/ 15 h 19"/>
                  <a:gd name="T8" fmla="*/ 28 w 37"/>
                  <a:gd name="T9" fmla="*/ 15 h 19"/>
                  <a:gd name="T10" fmla="*/ 36 w 37"/>
                  <a:gd name="T11" fmla="*/ 0 h 19"/>
                  <a:gd name="T12" fmla="*/ 0 60000 65536"/>
                  <a:gd name="T13" fmla="*/ 0 60000 65536"/>
                  <a:gd name="T14" fmla="*/ 0 60000 65536"/>
                  <a:gd name="T15" fmla="*/ 0 60000 65536"/>
                  <a:gd name="T16" fmla="*/ 0 60000 65536"/>
                  <a:gd name="T17" fmla="*/ 0 60000 65536"/>
                  <a:gd name="T18" fmla="*/ 0 w 37"/>
                  <a:gd name="T19" fmla="*/ 0 h 19"/>
                  <a:gd name="T20" fmla="*/ 37 w 37"/>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37" h="19">
                    <a:moveTo>
                      <a:pt x="0" y="18"/>
                    </a:moveTo>
                    <a:lnTo>
                      <a:pt x="15" y="15"/>
                    </a:lnTo>
                    <a:lnTo>
                      <a:pt x="20" y="14"/>
                    </a:lnTo>
                    <a:lnTo>
                      <a:pt x="25" y="15"/>
                    </a:lnTo>
                    <a:lnTo>
                      <a:pt x="28" y="15"/>
                    </a:lnTo>
                    <a:lnTo>
                      <a:pt x="36"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89" name="Freeform 3775"/>
              <p:cNvSpPr>
                <a:spLocks/>
              </p:cNvSpPr>
              <p:nvPr/>
            </p:nvSpPr>
            <p:spPr bwMode="auto">
              <a:xfrm>
                <a:off x="4093" y="3315"/>
                <a:ext cx="46" cy="132"/>
              </a:xfrm>
              <a:custGeom>
                <a:avLst/>
                <a:gdLst>
                  <a:gd name="T0" fmla="*/ 2 w 46"/>
                  <a:gd name="T1" fmla="*/ 131 h 132"/>
                  <a:gd name="T2" fmla="*/ 1 w 46"/>
                  <a:gd name="T3" fmla="*/ 114 h 132"/>
                  <a:gd name="T4" fmla="*/ 0 w 46"/>
                  <a:gd name="T5" fmla="*/ 103 h 132"/>
                  <a:gd name="T6" fmla="*/ 1 w 46"/>
                  <a:gd name="T7" fmla="*/ 97 h 132"/>
                  <a:gd name="T8" fmla="*/ 6 w 46"/>
                  <a:gd name="T9" fmla="*/ 94 h 132"/>
                  <a:gd name="T10" fmla="*/ 10 w 46"/>
                  <a:gd name="T11" fmla="*/ 91 h 132"/>
                  <a:gd name="T12" fmla="*/ 11 w 46"/>
                  <a:gd name="T13" fmla="*/ 83 h 132"/>
                  <a:gd name="T14" fmla="*/ 11 w 46"/>
                  <a:gd name="T15" fmla="*/ 76 h 132"/>
                  <a:gd name="T16" fmla="*/ 11 w 46"/>
                  <a:gd name="T17" fmla="*/ 71 h 132"/>
                  <a:gd name="T18" fmla="*/ 10 w 46"/>
                  <a:gd name="T19" fmla="*/ 71 h 132"/>
                  <a:gd name="T20" fmla="*/ 16 w 46"/>
                  <a:gd name="T21" fmla="*/ 65 h 132"/>
                  <a:gd name="T22" fmla="*/ 18 w 46"/>
                  <a:gd name="T23" fmla="*/ 61 h 132"/>
                  <a:gd name="T24" fmla="*/ 19 w 46"/>
                  <a:gd name="T25" fmla="*/ 55 h 132"/>
                  <a:gd name="T26" fmla="*/ 20 w 46"/>
                  <a:gd name="T27" fmla="*/ 49 h 132"/>
                  <a:gd name="T28" fmla="*/ 20 w 46"/>
                  <a:gd name="T29" fmla="*/ 46 h 132"/>
                  <a:gd name="T30" fmla="*/ 20 w 46"/>
                  <a:gd name="T31" fmla="*/ 44 h 132"/>
                  <a:gd name="T32" fmla="*/ 20 w 46"/>
                  <a:gd name="T33" fmla="*/ 39 h 132"/>
                  <a:gd name="T34" fmla="*/ 19 w 46"/>
                  <a:gd name="T35" fmla="*/ 35 h 132"/>
                  <a:gd name="T36" fmla="*/ 18 w 46"/>
                  <a:gd name="T37" fmla="*/ 31 h 132"/>
                  <a:gd name="T38" fmla="*/ 22 w 46"/>
                  <a:gd name="T39" fmla="*/ 29 h 132"/>
                  <a:gd name="T40" fmla="*/ 28 w 46"/>
                  <a:gd name="T41" fmla="*/ 26 h 132"/>
                  <a:gd name="T42" fmla="*/ 33 w 46"/>
                  <a:gd name="T43" fmla="*/ 23 h 132"/>
                  <a:gd name="T44" fmla="*/ 36 w 46"/>
                  <a:gd name="T45" fmla="*/ 19 h 132"/>
                  <a:gd name="T46" fmla="*/ 38 w 46"/>
                  <a:gd name="T47" fmla="*/ 16 h 132"/>
                  <a:gd name="T48" fmla="*/ 41 w 46"/>
                  <a:gd name="T49" fmla="*/ 13 h 132"/>
                  <a:gd name="T50" fmla="*/ 42 w 46"/>
                  <a:gd name="T51" fmla="*/ 8 h 132"/>
                  <a:gd name="T52" fmla="*/ 45 w 46"/>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6"/>
                  <a:gd name="T82" fmla="*/ 0 h 132"/>
                  <a:gd name="T83" fmla="*/ 46 w 46"/>
                  <a:gd name="T84" fmla="*/ 132 h 1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6" h="132">
                    <a:moveTo>
                      <a:pt x="2" y="131"/>
                    </a:moveTo>
                    <a:lnTo>
                      <a:pt x="1" y="114"/>
                    </a:lnTo>
                    <a:lnTo>
                      <a:pt x="0" y="103"/>
                    </a:lnTo>
                    <a:lnTo>
                      <a:pt x="1" y="97"/>
                    </a:lnTo>
                    <a:lnTo>
                      <a:pt x="6" y="94"/>
                    </a:lnTo>
                    <a:lnTo>
                      <a:pt x="10" y="91"/>
                    </a:lnTo>
                    <a:lnTo>
                      <a:pt x="11" y="83"/>
                    </a:lnTo>
                    <a:lnTo>
                      <a:pt x="11" y="76"/>
                    </a:lnTo>
                    <a:lnTo>
                      <a:pt x="11" y="71"/>
                    </a:lnTo>
                    <a:lnTo>
                      <a:pt x="10" y="71"/>
                    </a:lnTo>
                    <a:lnTo>
                      <a:pt x="16" y="65"/>
                    </a:lnTo>
                    <a:lnTo>
                      <a:pt x="18" y="61"/>
                    </a:lnTo>
                    <a:lnTo>
                      <a:pt x="19" y="55"/>
                    </a:lnTo>
                    <a:lnTo>
                      <a:pt x="20" y="49"/>
                    </a:lnTo>
                    <a:lnTo>
                      <a:pt x="20" y="46"/>
                    </a:lnTo>
                    <a:lnTo>
                      <a:pt x="20" y="44"/>
                    </a:lnTo>
                    <a:lnTo>
                      <a:pt x="20" y="39"/>
                    </a:lnTo>
                    <a:lnTo>
                      <a:pt x="19" y="35"/>
                    </a:lnTo>
                    <a:lnTo>
                      <a:pt x="18" y="31"/>
                    </a:lnTo>
                    <a:lnTo>
                      <a:pt x="22" y="29"/>
                    </a:lnTo>
                    <a:lnTo>
                      <a:pt x="28" y="26"/>
                    </a:lnTo>
                    <a:lnTo>
                      <a:pt x="33" y="23"/>
                    </a:lnTo>
                    <a:lnTo>
                      <a:pt x="36" y="19"/>
                    </a:lnTo>
                    <a:lnTo>
                      <a:pt x="38" y="16"/>
                    </a:lnTo>
                    <a:lnTo>
                      <a:pt x="41" y="13"/>
                    </a:lnTo>
                    <a:lnTo>
                      <a:pt x="42" y="8"/>
                    </a:lnTo>
                    <a:lnTo>
                      <a:pt x="45"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90" name="Freeform 3776"/>
              <p:cNvSpPr>
                <a:spLocks/>
              </p:cNvSpPr>
              <p:nvPr/>
            </p:nvSpPr>
            <p:spPr bwMode="auto">
              <a:xfrm>
                <a:off x="4037" y="3295"/>
                <a:ext cx="83" cy="78"/>
              </a:xfrm>
              <a:custGeom>
                <a:avLst/>
                <a:gdLst>
                  <a:gd name="T0" fmla="*/ 82 w 83"/>
                  <a:gd name="T1" fmla="*/ 11 h 78"/>
                  <a:gd name="T2" fmla="*/ 77 w 83"/>
                  <a:gd name="T3" fmla="*/ 6 h 78"/>
                  <a:gd name="T4" fmla="*/ 75 w 83"/>
                  <a:gd name="T5" fmla="*/ 4 h 78"/>
                  <a:gd name="T6" fmla="*/ 70 w 83"/>
                  <a:gd name="T7" fmla="*/ 2 h 78"/>
                  <a:gd name="T8" fmla="*/ 65 w 83"/>
                  <a:gd name="T9" fmla="*/ 1 h 78"/>
                  <a:gd name="T10" fmla="*/ 62 w 83"/>
                  <a:gd name="T11" fmla="*/ 0 h 78"/>
                  <a:gd name="T12" fmla="*/ 58 w 83"/>
                  <a:gd name="T13" fmla="*/ 0 h 78"/>
                  <a:gd name="T14" fmla="*/ 53 w 83"/>
                  <a:gd name="T15" fmla="*/ 1 h 78"/>
                  <a:gd name="T16" fmla="*/ 50 w 83"/>
                  <a:gd name="T17" fmla="*/ 1 h 78"/>
                  <a:gd name="T18" fmla="*/ 47 w 83"/>
                  <a:gd name="T19" fmla="*/ 3 h 78"/>
                  <a:gd name="T20" fmla="*/ 42 w 83"/>
                  <a:gd name="T21" fmla="*/ 6 h 78"/>
                  <a:gd name="T22" fmla="*/ 38 w 83"/>
                  <a:gd name="T23" fmla="*/ 11 h 78"/>
                  <a:gd name="T24" fmla="*/ 35 w 83"/>
                  <a:gd name="T25" fmla="*/ 14 h 78"/>
                  <a:gd name="T26" fmla="*/ 33 w 83"/>
                  <a:gd name="T27" fmla="*/ 17 h 78"/>
                  <a:gd name="T28" fmla="*/ 31 w 83"/>
                  <a:gd name="T29" fmla="*/ 22 h 78"/>
                  <a:gd name="T30" fmla="*/ 25 w 83"/>
                  <a:gd name="T31" fmla="*/ 35 h 78"/>
                  <a:gd name="T32" fmla="*/ 23 w 83"/>
                  <a:gd name="T33" fmla="*/ 41 h 78"/>
                  <a:gd name="T34" fmla="*/ 16 w 83"/>
                  <a:gd name="T35" fmla="*/ 44 h 78"/>
                  <a:gd name="T36" fmla="*/ 14 w 83"/>
                  <a:gd name="T37" fmla="*/ 47 h 78"/>
                  <a:gd name="T38" fmla="*/ 11 w 83"/>
                  <a:gd name="T39" fmla="*/ 50 h 78"/>
                  <a:gd name="T40" fmla="*/ 0 w 83"/>
                  <a:gd name="T41" fmla="*/ 70 h 78"/>
                  <a:gd name="T42" fmla="*/ 1 w 83"/>
                  <a:gd name="T43" fmla="*/ 74 h 78"/>
                  <a:gd name="T44" fmla="*/ 10 w 83"/>
                  <a:gd name="T45" fmla="*/ 77 h 78"/>
                  <a:gd name="T46" fmla="*/ 16 w 83"/>
                  <a:gd name="T47" fmla="*/ 77 h 78"/>
                  <a:gd name="T48" fmla="*/ 11 w 83"/>
                  <a:gd name="T49" fmla="*/ 51 h 7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
                  <a:gd name="T76" fmla="*/ 0 h 78"/>
                  <a:gd name="T77" fmla="*/ 83 w 83"/>
                  <a:gd name="T78" fmla="*/ 78 h 7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 h="78">
                    <a:moveTo>
                      <a:pt x="82" y="11"/>
                    </a:moveTo>
                    <a:lnTo>
                      <a:pt x="77" y="6"/>
                    </a:lnTo>
                    <a:lnTo>
                      <a:pt x="75" y="4"/>
                    </a:lnTo>
                    <a:lnTo>
                      <a:pt x="70" y="2"/>
                    </a:lnTo>
                    <a:lnTo>
                      <a:pt x="65" y="1"/>
                    </a:lnTo>
                    <a:lnTo>
                      <a:pt x="62" y="0"/>
                    </a:lnTo>
                    <a:lnTo>
                      <a:pt x="58" y="0"/>
                    </a:lnTo>
                    <a:lnTo>
                      <a:pt x="53" y="1"/>
                    </a:lnTo>
                    <a:lnTo>
                      <a:pt x="50" y="1"/>
                    </a:lnTo>
                    <a:lnTo>
                      <a:pt x="47" y="3"/>
                    </a:lnTo>
                    <a:lnTo>
                      <a:pt x="42" y="6"/>
                    </a:lnTo>
                    <a:lnTo>
                      <a:pt x="38" y="11"/>
                    </a:lnTo>
                    <a:lnTo>
                      <a:pt x="35" y="14"/>
                    </a:lnTo>
                    <a:lnTo>
                      <a:pt x="33" y="17"/>
                    </a:lnTo>
                    <a:lnTo>
                      <a:pt x="31" y="22"/>
                    </a:lnTo>
                    <a:lnTo>
                      <a:pt x="25" y="35"/>
                    </a:lnTo>
                    <a:lnTo>
                      <a:pt x="23" y="41"/>
                    </a:lnTo>
                    <a:lnTo>
                      <a:pt x="16" y="44"/>
                    </a:lnTo>
                    <a:lnTo>
                      <a:pt x="14" y="47"/>
                    </a:lnTo>
                    <a:lnTo>
                      <a:pt x="11" y="50"/>
                    </a:lnTo>
                    <a:lnTo>
                      <a:pt x="0" y="70"/>
                    </a:lnTo>
                    <a:lnTo>
                      <a:pt x="1" y="74"/>
                    </a:lnTo>
                    <a:lnTo>
                      <a:pt x="10" y="77"/>
                    </a:lnTo>
                    <a:lnTo>
                      <a:pt x="16" y="77"/>
                    </a:lnTo>
                    <a:lnTo>
                      <a:pt x="11" y="51"/>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91" name="Line 3777"/>
              <p:cNvSpPr>
                <a:spLocks noChangeShapeType="1"/>
              </p:cNvSpPr>
              <p:nvPr/>
            </p:nvSpPr>
            <p:spPr bwMode="auto">
              <a:xfrm flipV="1">
                <a:off x="4052" y="3366"/>
                <a:ext cx="5"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792" name="Line 3778"/>
              <p:cNvSpPr>
                <a:spLocks noChangeShapeType="1"/>
              </p:cNvSpPr>
              <p:nvPr/>
            </p:nvSpPr>
            <p:spPr bwMode="auto">
              <a:xfrm>
                <a:off x="4061" y="3336"/>
                <a:ext cx="18" cy="0"/>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793" name="Line 3779"/>
              <p:cNvSpPr>
                <a:spLocks noChangeShapeType="1"/>
              </p:cNvSpPr>
              <p:nvPr/>
            </p:nvSpPr>
            <p:spPr bwMode="auto">
              <a:xfrm flipV="1">
                <a:off x="4045" y="3319"/>
                <a:ext cx="16" cy="2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794" name="Freeform 3780"/>
              <p:cNvSpPr>
                <a:spLocks/>
              </p:cNvSpPr>
              <p:nvPr/>
            </p:nvSpPr>
            <p:spPr bwMode="auto">
              <a:xfrm>
                <a:off x="4047" y="3313"/>
                <a:ext cx="19" cy="18"/>
              </a:xfrm>
              <a:custGeom>
                <a:avLst/>
                <a:gdLst>
                  <a:gd name="T0" fmla="*/ 0 w 19"/>
                  <a:gd name="T1" fmla="*/ 10 h 18"/>
                  <a:gd name="T2" fmla="*/ 7 w 19"/>
                  <a:gd name="T3" fmla="*/ 0 h 18"/>
                  <a:gd name="T4" fmla="*/ 18 w 19"/>
                  <a:gd name="T5" fmla="*/ 5 h 18"/>
                  <a:gd name="T6" fmla="*/ 11 w 19"/>
                  <a:gd name="T7" fmla="*/ 17 h 18"/>
                  <a:gd name="T8" fmla="*/ 0 60000 65536"/>
                  <a:gd name="T9" fmla="*/ 0 60000 65536"/>
                  <a:gd name="T10" fmla="*/ 0 60000 65536"/>
                  <a:gd name="T11" fmla="*/ 0 60000 65536"/>
                  <a:gd name="T12" fmla="*/ 0 w 19"/>
                  <a:gd name="T13" fmla="*/ 0 h 18"/>
                  <a:gd name="T14" fmla="*/ 19 w 19"/>
                  <a:gd name="T15" fmla="*/ 18 h 18"/>
                </a:gdLst>
                <a:ahLst/>
                <a:cxnLst>
                  <a:cxn ang="T8">
                    <a:pos x="T0" y="T1"/>
                  </a:cxn>
                  <a:cxn ang="T9">
                    <a:pos x="T2" y="T3"/>
                  </a:cxn>
                  <a:cxn ang="T10">
                    <a:pos x="T4" y="T5"/>
                  </a:cxn>
                  <a:cxn ang="T11">
                    <a:pos x="T6" y="T7"/>
                  </a:cxn>
                </a:cxnLst>
                <a:rect l="T12" t="T13" r="T14" b="T15"/>
                <a:pathLst>
                  <a:path w="19" h="18">
                    <a:moveTo>
                      <a:pt x="0" y="10"/>
                    </a:moveTo>
                    <a:lnTo>
                      <a:pt x="7" y="0"/>
                    </a:lnTo>
                    <a:lnTo>
                      <a:pt x="18" y="5"/>
                    </a:lnTo>
                    <a:lnTo>
                      <a:pt x="11"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95" name="Freeform 3781"/>
              <p:cNvSpPr>
                <a:spLocks/>
              </p:cNvSpPr>
              <p:nvPr/>
            </p:nvSpPr>
            <p:spPr bwMode="auto">
              <a:xfrm>
                <a:off x="4054" y="3292"/>
                <a:ext cx="18" cy="28"/>
              </a:xfrm>
              <a:custGeom>
                <a:avLst/>
                <a:gdLst>
                  <a:gd name="T0" fmla="*/ 0 w 18"/>
                  <a:gd name="T1" fmla="*/ 5 h 28"/>
                  <a:gd name="T2" fmla="*/ 7 w 18"/>
                  <a:gd name="T3" fmla="*/ 27 h 28"/>
                  <a:gd name="T4" fmla="*/ 12 w 18"/>
                  <a:gd name="T5" fmla="*/ 27 h 28"/>
                  <a:gd name="T6" fmla="*/ 17 w 18"/>
                  <a:gd name="T7" fmla="*/ 20 h 28"/>
                  <a:gd name="T8" fmla="*/ 11 w 18"/>
                  <a:gd name="T9" fmla="*/ 20 h 28"/>
                  <a:gd name="T10" fmla="*/ 3 w 18"/>
                  <a:gd name="T11" fmla="*/ 0 h 28"/>
                  <a:gd name="T12" fmla="*/ 0 60000 65536"/>
                  <a:gd name="T13" fmla="*/ 0 60000 65536"/>
                  <a:gd name="T14" fmla="*/ 0 60000 65536"/>
                  <a:gd name="T15" fmla="*/ 0 60000 65536"/>
                  <a:gd name="T16" fmla="*/ 0 60000 65536"/>
                  <a:gd name="T17" fmla="*/ 0 60000 65536"/>
                  <a:gd name="T18" fmla="*/ 0 w 18"/>
                  <a:gd name="T19" fmla="*/ 0 h 28"/>
                  <a:gd name="T20" fmla="*/ 18 w 18"/>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8" h="28">
                    <a:moveTo>
                      <a:pt x="0" y="5"/>
                    </a:moveTo>
                    <a:lnTo>
                      <a:pt x="7" y="27"/>
                    </a:lnTo>
                    <a:lnTo>
                      <a:pt x="12" y="27"/>
                    </a:lnTo>
                    <a:lnTo>
                      <a:pt x="17" y="20"/>
                    </a:lnTo>
                    <a:lnTo>
                      <a:pt x="11" y="20"/>
                    </a:lnTo>
                    <a:lnTo>
                      <a:pt x="3"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96" name="Freeform 3782"/>
              <p:cNvSpPr>
                <a:spLocks/>
              </p:cNvSpPr>
              <p:nvPr/>
            </p:nvSpPr>
            <p:spPr bwMode="auto">
              <a:xfrm>
                <a:off x="4053" y="3274"/>
                <a:ext cx="18" cy="19"/>
              </a:xfrm>
              <a:custGeom>
                <a:avLst/>
                <a:gdLst>
                  <a:gd name="T0" fmla="*/ 17 w 18"/>
                  <a:gd name="T1" fmla="*/ 0 h 19"/>
                  <a:gd name="T2" fmla="*/ 4 w 18"/>
                  <a:gd name="T3" fmla="*/ 9 h 19"/>
                  <a:gd name="T4" fmla="*/ 1 w 18"/>
                  <a:gd name="T5" fmla="*/ 11 h 19"/>
                  <a:gd name="T6" fmla="*/ 0 w 18"/>
                  <a:gd name="T7" fmla="*/ 15 h 19"/>
                  <a:gd name="T8" fmla="*/ 1 w 18"/>
                  <a:gd name="T9" fmla="*/ 18 h 19"/>
                  <a:gd name="T10" fmla="*/ 2 w 18"/>
                  <a:gd name="T11" fmla="*/ 18 h 19"/>
                  <a:gd name="T12" fmla="*/ 5 w 18"/>
                  <a:gd name="T13" fmla="*/ 15 h 19"/>
                  <a:gd name="T14" fmla="*/ 8 w 18"/>
                  <a:gd name="T15" fmla="*/ 11 h 19"/>
                  <a:gd name="T16" fmla="*/ 11 w 18"/>
                  <a:gd name="T17" fmla="*/ 7 h 19"/>
                  <a:gd name="T18" fmla="*/ 17 w 18"/>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9"/>
                  <a:gd name="T32" fmla="*/ 18 w 18"/>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9">
                    <a:moveTo>
                      <a:pt x="17" y="0"/>
                    </a:moveTo>
                    <a:lnTo>
                      <a:pt x="4" y="9"/>
                    </a:lnTo>
                    <a:lnTo>
                      <a:pt x="1" y="11"/>
                    </a:lnTo>
                    <a:lnTo>
                      <a:pt x="0" y="15"/>
                    </a:lnTo>
                    <a:lnTo>
                      <a:pt x="1" y="18"/>
                    </a:lnTo>
                    <a:lnTo>
                      <a:pt x="2" y="18"/>
                    </a:lnTo>
                    <a:lnTo>
                      <a:pt x="5" y="15"/>
                    </a:lnTo>
                    <a:lnTo>
                      <a:pt x="8" y="11"/>
                    </a:lnTo>
                    <a:lnTo>
                      <a:pt x="11" y="7"/>
                    </a:lnTo>
                    <a:lnTo>
                      <a:pt x="17" y="3"/>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97" name="Freeform 3783"/>
              <p:cNvSpPr>
                <a:spLocks/>
              </p:cNvSpPr>
              <p:nvPr/>
            </p:nvSpPr>
            <p:spPr bwMode="auto">
              <a:xfrm>
                <a:off x="4065" y="3270"/>
                <a:ext cx="25" cy="31"/>
              </a:xfrm>
              <a:custGeom>
                <a:avLst/>
                <a:gdLst>
                  <a:gd name="T0" fmla="*/ 0 w 25"/>
                  <a:gd name="T1" fmla="*/ 5 h 31"/>
                  <a:gd name="T2" fmla="*/ 1 w 25"/>
                  <a:gd name="T3" fmla="*/ 9 h 31"/>
                  <a:gd name="T4" fmla="*/ 7 w 25"/>
                  <a:gd name="T5" fmla="*/ 27 h 31"/>
                  <a:gd name="T6" fmla="*/ 8 w 25"/>
                  <a:gd name="T7" fmla="*/ 30 h 31"/>
                  <a:gd name="T8" fmla="*/ 9 w 25"/>
                  <a:gd name="T9" fmla="*/ 30 h 31"/>
                  <a:gd name="T10" fmla="*/ 17 w 25"/>
                  <a:gd name="T11" fmla="*/ 28 h 31"/>
                  <a:gd name="T12" fmla="*/ 24 w 25"/>
                  <a:gd name="T13" fmla="*/ 23 h 31"/>
                  <a:gd name="T14" fmla="*/ 14 w 25"/>
                  <a:gd name="T15" fmla="*/ 23 h 31"/>
                  <a:gd name="T16" fmla="*/ 13 w 25"/>
                  <a:gd name="T17" fmla="*/ 21 h 31"/>
                  <a:gd name="T18" fmla="*/ 10 w 25"/>
                  <a:gd name="T19" fmla="*/ 18 h 31"/>
                  <a:gd name="T20" fmla="*/ 4 w 25"/>
                  <a:gd name="T21" fmla="*/ 0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
                  <a:gd name="T34" fmla="*/ 0 h 31"/>
                  <a:gd name="T35" fmla="*/ 25 w 25"/>
                  <a:gd name="T36" fmla="*/ 31 h 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 h="31">
                    <a:moveTo>
                      <a:pt x="0" y="5"/>
                    </a:moveTo>
                    <a:lnTo>
                      <a:pt x="1" y="9"/>
                    </a:lnTo>
                    <a:lnTo>
                      <a:pt x="7" y="27"/>
                    </a:lnTo>
                    <a:lnTo>
                      <a:pt x="8" y="30"/>
                    </a:lnTo>
                    <a:lnTo>
                      <a:pt x="9" y="30"/>
                    </a:lnTo>
                    <a:lnTo>
                      <a:pt x="17" y="28"/>
                    </a:lnTo>
                    <a:lnTo>
                      <a:pt x="24" y="23"/>
                    </a:lnTo>
                    <a:lnTo>
                      <a:pt x="14" y="23"/>
                    </a:lnTo>
                    <a:lnTo>
                      <a:pt x="13" y="21"/>
                    </a:lnTo>
                    <a:lnTo>
                      <a:pt x="10" y="18"/>
                    </a:lnTo>
                    <a:lnTo>
                      <a:pt x="4"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798" name="Line 3784"/>
              <p:cNvSpPr>
                <a:spLocks noChangeShapeType="1"/>
              </p:cNvSpPr>
              <p:nvPr/>
            </p:nvSpPr>
            <p:spPr bwMode="auto">
              <a:xfrm>
                <a:off x="4069" y="3270"/>
                <a:ext cx="15" cy="1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799" name="Freeform 3785"/>
              <p:cNvSpPr>
                <a:spLocks/>
              </p:cNvSpPr>
              <p:nvPr/>
            </p:nvSpPr>
            <p:spPr bwMode="auto">
              <a:xfrm>
                <a:off x="4070" y="3268"/>
                <a:ext cx="18" cy="19"/>
              </a:xfrm>
              <a:custGeom>
                <a:avLst/>
                <a:gdLst>
                  <a:gd name="T0" fmla="*/ 17 w 18"/>
                  <a:gd name="T1" fmla="*/ 15 h 19"/>
                  <a:gd name="T2" fmla="*/ 14 w 18"/>
                  <a:gd name="T3" fmla="*/ 18 h 19"/>
                  <a:gd name="T4" fmla="*/ 0 w 18"/>
                  <a:gd name="T5" fmla="*/ 0 h 19"/>
                  <a:gd name="T6" fmla="*/ 0 60000 65536"/>
                  <a:gd name="T7" fmla="*/ 0 60000 65536"/>
                  <a:gd name="T8" fmla="*/ 0 60000 65536"/>
                  <a:gd name="T9" fmla="*/ 0 w 18"/>
                  <a:gd name="T10" fmla="*/ 0 h 19"/>
                  <a:gd name="T11" fmla="*/ 18 w 18"/>
                  <a:gd name="T12" fmla="*/ 19 h 19"/>
                </a:gdLst>
                <a:ahLst/>
                <a:cxnLst>
                  <a:cxn ang="T6">
                    <a:pos x="T0" y="T1"/>
                  </a:cxn>
                  <a:cxn ang="T7">
                    <a:pos x="T2" y="T3"/>
                  </a:cxn>
                  <a:cxn ang="T8">
                    <a:pos x="T4" y="T5"/>
                  </a:cxn>
                </a:cxnLst>
                <a:rect l="T9" t="T10" r="T11" b="T12"/>
                <a:pathLst>
                  <a:path w="18" h="19">
                    <a:moveTo>
                      <a:pt x="17" y="15"/>
                    </a:moveTo>
                    <a:lnTo>
                      <a:pt x="14" y="18"/>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00" name="Freeform 3786"/>
              <p:cNvSpPr>
                <a:spLocks/>
              </p:cNvSpPr>
              <p:nvPr/>
            </p:nvSpPr>
            <p:spPr bwMode="auto">
              <a:xfrm>
                <a:off x="4077" y="3263"/>
                <a:ext cx="66" cy="25"/>
              </a:xfrm>
              <a:custGeom>
                <a:avLst/>
                <a:gdLst>
                  <a:gd name="T0" fmla="*/ 0 w 66"/>
                  <a:gd name="T1" fmla="*/ 24 h 25"/>
                  <a:gd name="T2" fmla="*/ 5 w 66"/>
                  <a:gd name="T3" fmla="*/ 19 h 25"/>
                  <a:gd name="T4" fmla="*/ 10 w 66"/>
                  <a:gd name="T5" fmla="*/ 17 h 25"/>
                  <a:gd name="T6" fmla="*/ 14 w 66"/>
                  <a:gd name="T7" fmla="*/ 15 h 25"/>
                  <a:gd name="T8" fmla="*/ 17 w 66"/>
                  <a:gd name="T9" fmla="*/ 13 h 25"/>
                  <a:gd name="T10" fmla="*/ 22 w 66"/>
                  <a:gd name="T11" fmla="*/ 10 h 25"/>
                  <a:gd name="T12" fmla="*/ 26 w 66"/>
                  <a:gd name="T13" fmla="*/ 9 h 25"/>
                  <a:gd name="T14" fmla="*/ 30 w 66"/>
                  <a:gd name="T15" fmla="*/ 8 h 25"/>
                  <a:gd name="T16" fmla="*/ 35 w 66"/>
                  <a:gd name="T17" fmla="*/ 6 h 25"/>
                  <a:gd name="T18" fmla="*/ 39 w 66"/>
                  <a:gd name="T19" fmla="*/ 5 h 25"/>
                  <a:gd name="T20" fmla="*/ 44 w 66"/>
                  <a:gd name="T21" fmla="*/ 3 h 25"/>
                  <a:gd name="T22" fmla="*/ 49 w 66"/>
                  <a:gd name="T23" fmla="*/ 2 h 25"/>
                  <a:gd name="T24" fmla="*/ 53 w 66"/>
                  <a:gd name="T25" fmla="*/ 1 h 25"/>
                  <a:gd name="T26" fmla="*/ 57 w 66"/>
                  <a:gd name="T27" fmla="*/ 0 h 25"/>
                  <a:gd name="T28" fmla="*/ 65 w 6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6"/>
                  <a:gd name="T46" fmla="*/ 0 h 25"/>
                  <a:gd name="T47" fmla="*/ 66 w 66"/>
                  <a:gd name="T48" fmla="*/ 25 h 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6" h="25">
                    <a:moveTo>
                      <a:pt x="0" y="24"/>
                    </a:moveTo>
                    <a:lnTo>
                      <a:pt x="5" y="19"/>
                    </a:lnTo>
                    <a:lnTo>
                      <a:pt x="10" y="17"/>
                    </a:lnTo>
                    <a:lnTo>
                      <a:pt x="14" y="15"/>
                    </a:lnTo>
                    <a:lnTo>
                      <a:pt x="17" y="13"/>
                    </a:lnTo>
                    <a:lnTo>
                      <a:pt x="22" y="10"/>
                    </a:lnTo>
                    <a:lnTo>
                      <a:pt x="26" y="9"/>
                    </a:lnTo>
                    <a:lnTo>
                      <a:pt x="30" y="8"/>
                    </a:lnTo>
                    <a:lnTo>
                      <a:pt x="35" y="6"/>
                    </a:lnTo>
                    <a:lnTo>
                      <a:pt x="39" y="5"/>
                    </a:lnTo>
                    <a:lnTo>
                      <a:pt x="44" y="3"/>
                    </a:lnTo>
                    <a:lnTo>
                      <a:pt x="49" y="2"/>
                    </a:lnTo>
                    <a:lnTo>
                      <a:pt x="53" y="1"/>
                    </a:lnTo>
                    <a:lnTo>
                      <a:pt x="57" y="0"/>
                    </a:lnTo>
                    <a:lnTo>
                      <a:pt x="65"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01" name="Freeform 3787"/>
              <p:cNvSpPr>
                <a:spLocks/>
              </p:cNvSpPr>
              <p:nvPr/>
            </p:nvSpPr>
            <p:spPr bwMode="auto">
              <a:xfrm>
                <a:off x="4070" y="3256"/>
                <a:ext cx="18" cy="19"/>
              </a:xfrm>
              <a:custGeom>
                <a:avLst/>
                <a:gdLst>
                  <a:gd name="T0" fmla="*/ 4 w 18"/>
                  <a:gd name="T1" fmla="*/ 18 h 19"/>
                  <a:gd name="T2" fmla="*/ 0 w 18"/>
                  <a:gd name="T3" fmla="*/ 18 h 19"/>
                  <a:gd name="T4" fmla="*/ 12 w 18"/>
                  <a:gd name="T5" fmla="*/ 0 h 19"/>
                  <a:gd name="T6" fmla="*/ 17 w 18"/>
                  <a:gd name="T7" fmla="*/ 0 h 19"/>
                  <a:gd name="T8" fmla="*/ 0 60000 65536"/>
                  <a:gd name="T9" fmla="*/ 0 60000 65536"/>
                  <a:gd name="T10" fmla="*/ 0 60000 65536"/>
                  <a:gd name="T11" fmla="*/ 0 60000 65536"/>
                  <a:gd name="T12" fmla="*/ 0 w 18"/>
                  <a:gd name="T13" fmla="*/ 0 h 19"/>
                  <a:gd name="T14" fmla="*/ 18 w 18"/>
                  <a:gd name="T15" fmla="*/ 19 h 19"/>
                </a:gdLst>
                <a:ahLst/>
                <a:cxnLst>
                  <a:cxn ang="T8">
                    <a:pos x="T0" y="T1"/>
                  </a:cxn>
                  <a:cxn ang="T9">
                    <a:pos x="T2" y="T3"/>
                  </a:cxn>
                  <a:cxn ang="T10">
                    <a:pos x="T4" y="T5"/>
                  </a:cxn>
                  <a:cxn ang="T11">
                    <a:pos x="T6" y="T7"/>
                  </a:cxn>
                </a:cxnLst>
                <a:rect l="T12" t="T13" r="T14" b="T15"/>
                <a:pathLst>
                  <a:path w="18" h="19">
                    <a:moveTo>
                      <a:pt x="4" y="18"/>
                    </a:moveTo>
                    <a:lnTo>
                      <a:pt x="0" y="18"/>
                    </a:lnTo>
                    <a:lnTo>
                      <a:pt x="12" y="0"/>
                    </a:lnTo>
                    <a:lnTo>
                      <a:pt x="17"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02" name="Freeform 3788"/>
              <p:cNvSpPr>
                <a:spLocks/>
              </p:cNvSpPr>
              <p:nvPr/>
            </p:nvSpPr>
            <p:spPr bwMode="auto">
              <a:xfrm>
                <a:off x="4075" y="3257"/>
                <a:ext cx="25" cy="23"/>
              </a:xfrm>
              <a:custGeom>
                <a:avLst/>
                <a:gdLst>
                  <a:gd name="T0" fmla="*/ 12 w 25"/>
                  <a:gd name="T1" fmla="*/ 0 h 23"/>
                  <a:gd name="T2" fmla="*/ 24 w 25"/>
                  <a:gd name="T3" fmla="*/ 10 h 23"/>
                  <a:gd name="T4" fmla="*/ 11 w 25"/>
                  <a:gd name="T5" fmla="*/ 22 h 23"/>
                  <a:gd name="T6" fmla="*/ 0 w 25"/>
                  <a:gd name="T7" fmla="*/ 11 h 23"/>
                  <a:gd name="T8" fmla="*/ 0 60000 65536"/>
                  <a:gd name="T9" fmla="*/ 0 60000 65536"/>
                  <a:gd name="T10" fmla="*/ 0 60000 65536"/>
                  <a:gd name="T11" fmla="*/ 0 60000 65536"/>
                  <a:gd name="T12" fmla="*/ 0 w 25"/>
                  <a:gd name="T13" fmla="*/ 0 h 23"/>
                  <a:gd name="T14" fmla="*/ 25 w 25"/>
                  <a:gd name="T15" fmla="*/ 23 h 23"/>
                </a:gdLst>
                <a:ahLst/>
                <a:cxnLst>
                  <a:cxn ang="T8">
                    <a:pos x="T0" y="T1"/>
                  </a:cxn>
                  <a:cxn ang="T9">
                    <a:pos x="T2" y="T3"/>
                  </a:cxn>
                  <a:cxn ang="T10">
                    <a:pos x="T4" y="T5"/>
                  </a:cxn>
                  <a:cxn ang="T11">
                    <a:pos x="T6" y="T7"/>
                  </a:cxn>
                </a:cxnLst>
                <a:rect l="T12" t="T13" r="T14" b="T15"/>
                <a:pathLst>
                  <a:path w="25" h="23">
                    <a:moveTo>
                      <a:pt x="12" y="0"/>
                    </a:moveTo>
                    <a:lnTo>
                      <a:pt x="24" y="10"/>
                    </a:lnTo>
                    <a:lnTo>
                      <a:pt x="11" y="22"/>
                    </a:lnTo>
                    <a:lnTo>
                      <a:pt x="0" y="11"/>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03" name="Freeform 3789"/>
              <p:cNvSpPr>
                <a:spLocks/>
              </p:cNvSpPr>
              <p:nvPr/>
            </p:nvSpPr>
            <p:spPr bwMode="auto">
              <a:xfrm>
                <a:off x="4085" y="3243"/>
                <a:ext cx="19" cy="18"/>
              </a:xfrm>
              <a:custGeom>
                <a:avLst/>
                <a:gdLst>
                  <a:gd name="T0" fmla="*/ 0 w 19"/>
                  <a:gd name="T1" fmla="*/ 0 h 18"/>
                  <a:gd name="T2" fmla="*/ 5 w 19"/>
                  <a:gd name="T3" fmla="*/ 17 h 18"/>
                  <a:gd name="T4" fmla="*/ 18 w 19"/>
                  <a:gd name="T5" fmla="*/ 10 h 18"/>
                  <a:gd name="T6" fmla="*/ 0 60000 65536"/>
                  <a:gd name="T7" fmla="*/ 0 60000 65536"/>
                  <a:gd name="T8" fmla="*/ 0 60000 65536"/>
                  <a:gd name="T9" fmla="*/ 0 w 19"/>
                  <a:gd name="T10" fmla="*/ 0 h 18"/>
                  <a:gd name="T11" fmla="*/ 19 w 19"/>
                  <a:gd name="T12" fmla="*/ 18 h 18"/>
                </a:gdLst>
                <a:ahLst/>
                <a:cxnLst>
                  <a:cxn ang="T6">
                    <a:pos x="T0" y="T1"/>
                  </a:cxn>
                  <a:cxn ang="T7">
                    <a:pos x="T2" y="T3"/>
                  </a:cxn>
                  <a:cxn ang="T8">
                    <a:pos x="T4" y="T5"/>
                  </a:cxn>
                </a:cxnLst>
                <a:rect l="T9" t="T10" r="T11" b="T12"/>
                <a:pathLst>
                  <a:path w="19" h="18">
                    <a:moveTo>
                      <a:pt x="0" y="0"/>
                    </a:moveTo>
                    <a:lnTo>
                      <a:pt x="5" y="17"/>
                    </a:lnTo>
                    <a:lnTo>
                      <a:pt x="18" y="1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04" name="Freeform 3790"/>
              <p:cNvSpPr>
                <a:spLocks/>
              </p:cNvSpPr>
              <p:nvPr/>
            </p:nvSpPr>
            <p:spPr bwMode="auto">
              <a:xfrm>
                <a:off x="4087" y="3246"/>
                <a:ext cx="21" cy="19"/>
              </a:xfrm>
              <a:custGeom>
                <a:avLst/>
                <a:gdLst>
                  <a:gd name="T0" fmla="*/ 1 w 21"/>
                  <a:gd name="T1" fmla="*/ 0 h 19"/>
                  <a:gd name="T2" fmla="*/ 0 w 21"/>
                  <a:gd name="T3" fmla="*/ 5 h 19"/>
                  <a:gd name="T4" fmla="*/ 0 w 21"/>
                  <a:gd name="T5" fmla="*/ 9 h 19"/>
                  <a:gd name="T6" fmla="*/ 2 w 21"/>
                  <a:gd name="T7" fmla="*/ 13 h 19"/>
                  <a:gd name="T8" fmla="*/ 4 w 21"/>
                  <a:gd name="T9" fmla="*/ 14 h 19"/>
                  <a:gd name="T10" fmla="*/ 6 w 21"/>
                  <a:gd name="T11" fmla="*/ 15 h 19"/>
                  <a:gd name="T12" fmla="*/ 9 w 21"/>
                  <a:gd name="T13" fmla="*/ 18 h 19"/>
                  <a:gd name="T14" fmla="*/ 13 w 21"/>
                  <a:gd name="T15" fmla="*/ 15 h 19"/>
                  <a:gd name="T16" fmla="*/ 20 w 21"/>
                  <a:gd name="T17" fmla="*/ 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19"/>
                  <a:gd name="T29" fmla="*/ 21 w 21"/>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19">
                    <a:moveTo>
                      <a:pt x="1" y="0"/>
                    </a:moveTo>
                    <a:lnTo>
                      <a:pt x="0" y="5"/>
                    </a:lnTo>
                    <a:lnTo>
                      <a:pt x="0" y="9"/>
                    </a:lnTo>
                    <a:lnTo>
                      <a:pt x="2" y="13"/>
                    </a:lnTo>
                    <a:lnTo>
                      <a:pt x="4" y="14"/>
                    </a:lnTo>
                    <a:lnTo>
                      <a:pt x="6" y="15"/>
                    </a:lnTo>
                    <a:lnTo>
                      <a:pt x="9" y="18"/>
                    </a:lnTo>
                    <a:lnTo>
                      <a:pt x="13" y="15"/>
                    </a:lnTo>
                    <a:lnTo>
                      <a:pt x="20" y="5"/>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05" name="Freeform 3791"/>
              <p:cNvSpPr>
                <a:spLocks/>
              </p:cNvSpPr>
              <p:nvPr/>
            </p:nvSpPr>
            <p:spPr bwMode="auto">
              <a:xfrm>
                <a:off x="4103" y="3251"/>
                <a:ext cx="48" cy="18"/>
              </a:xfrm>
              <a:custGeom>
                <a:avLst/>
                <a:gdLst>
                  <a:gd name="T0" fmla="*/ 47 w 48"/>
                  <a:gd name="T1" fmla="*/ 9 h 18"/>
                  <a:gd name="T2" fmla="*/ 45 w 48"/>
                  <a:gd name="T3" fmla="*/ 10 h 18"/>
                  <a:gd name="T4" fmla="*/ 0 w 48"/>
                  <a:gd name="T5" fmla="*/ 17 h 18"/>
                  <a:gd name="T6" fmla="*/ 8 w 48"/>
                  <a:gd name="T7" fmla="*/ 2 h 18"/>
                  <a:gd name="T8" fmla="*/ 7 w 48"/>
                  <a:gd name="T9" fmla="*/ 0 h 18"/>
                  <a:gd name="T10" fmla="*/ 3 w 48"/>
                  <a:gd name="T11" fmla="*/ 0 h 18"/>
                  <a:gd name="T12" fmla="*/ 4 w 48"/>
                  <a:gd name="T13" fmla="*/ 3 h 18"/>
                  <a:gd name="T14" fmla="*/ 8 w 48"/>
                  <a:gd name="T15" fmla="*/ 2 h 18"/>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18"/>
                  <a:gd name="T26" fmla="*/ 48 w 48"/>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18">
                    <a:moveTo>
                      <a:pt x="47" y="9"/>
                    </a:moveTo>
                    <a:lnTo>
                      <a:pt x="45" y="10"/>
                    </a:lnTo>
                    <a:lnTo>
                      <a:pt x="0" y="17"/>
                    </a:lnTo>
                    <a:lnTo>
                      <a:pt x="8" y="2"/>
                    </a:lnTo>
                    <a:lnTo>
                      <a:pt x="7" y="0"/>
                    </a:lnTo>
                    <a:lnTo>
                      <a:pt x="3" y="0"/>
                    </a:lnTo>
                    <a:lnTo>
                      <a:pt x="4" y="3"/>
                    </a:lnTo>
                    <a:lnTo>
                      <a:pt x="8" y="2"/>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06" name="Line 3792"/>
              <p:cNvSpPr>
                <a:spLocks noChangeShapeType="1"/>
              </p:cNvSpPr>
              <p:nvPr/>
            </p:nvSpPr>
            <p:spPr bwMode="auto">
              <a:xfrm flipH="1">
                <a:off x="4098" y="3253"/>
                <a:ext cx="9" cy="1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07" name="Freeform 3793"/>
              <p:cNvSpPr>
                <a:spLocks/>
              </p:cNvSpPr>
              <p:nvPr/>
            </p:nvSpPr>
            <p:spPr bwMode="auto">
              <a:xfrm>
                <a:off x="4110" y="3255"/>
                <a:ext cx="19" cy="19"/>
              </a:xfrm>
              <a:custGeom>
                <a:avLst/>
                <a:gdLst>
                  <a:gd name="T0" fmla="*/ 0 w 19"/>
                  <a:gd name="T1" fmla="*/ 10 h 19"/>
                  <a:gd name="T2" fmla="*/ 5 w 19"/>
                  <a:gd name="T3" fmla="*/ 18 h 19"/>
                  <a:gd name="T4" fmla="*/ 16 w 19"/>
                  <a:gd name="T5" fmla="*/ 13 h 19"/>
                  <a:gd name="T6" fmla="*/ 18 w 19"/>
                  <a:gd name="T7" fmla="*/ 0 h 19"/>
                  <a:gd name="T8" fmla="*/ 1 w 19"/>
                  <a:gd name="T9" fmla="*/ 6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10"/>
                    </a:moveTo>
                    <a:lnTo>
                      <a:pt x="5" y="18"/>
                    </a:lnTo>
                    <a:lnTo>
                      <a:pt x="16" y="13"/>
                    </a:lnTo>
                    <a:lnTo>
                      <a:pt x="18" y="0"/>
                    </a:lnTo>
                    <a:lnTo>
                      <a:pt x="1" y="6"/>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08" name="Freeform 3794"/>
              <p:cNvSpPr>
                <a:spLocks/>
              </p:cNvSpPr>
              <p:nvPr/>
            </p:nvSpPr>
            <p:spPr bwMode="auto">
              <a:xfrm>
                <a:off x="4110" y="3255"/>
                <a:ext cx="19" cy="19"/>
              </a:xfrm>
              <a:custGeom>
                <a:avLst/>
                <a:gdLst>
                  <a:gd name="T0" fmla="*/ 0 w 19"/>
                  <a:gd name="T1" fmla="*/ 11 h 19"/>
                  <a:gd name="T2" fmla="*/ 16 w 19"/>
                  <a:gd name="T3" fmla="*/ 0 h 19"/>
                  <a:gd name="T4" fmla="*/ 18 w 19"/>
                  <a:gd name="T5" fmla="*/ 5 h 19"/>
                  <a:gd name="T6" fmla="*/ 0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0" y="11"/>
                    </a:moveTo>
                    <a:lnTo>
                      <a:pt x="16" y="0"/>
                    </a:lnTo>
                    <a:lnTo>
                      <a:pt x="18" y="5"/>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09" name="Freeform 3795"/>
              <p:cNvSpPr>
                <a:spLocks/>
              </p:cNvSpPr>
              <p:nvPr/>
            </p:nvSpPr>
            <p:spPr bwMode="auto">
              <a:xfrm>
                <a:off x="4124" y="3249"/>
                <a:ext cx="19" cy="18"/>
              </a:xfrm>
              <a:custGeom>
                <a:avLst/>
                <a:gdLst>
                  <a:gd name="T0" fmla="*/ 18 w 19"/>
                  <a:gd name="T1" fmla="*/ 17 h 18"/>
                  <a:gd name="T2" fmla="*/ 18 w 19"/>
                  <a:gd name="T3" fmla="*/ 6 h 18"/>
                  <a:gd name="T4" fmla="*/ 0 w 19"/>
                  <a:gd name="T5" fmla="*/ 0 h 18"/>
                  <a:gd name="T6" fmla="*/ 0 60000 65536"/>
                  <a:gd name="T7" fmla="*/ 0 60000 65536"/>
                  <a:gd name="T8" fmla="*/ 0 60000 65536"/>
                  <a:gd name="T9" fmla="*/ 0 w 19"/>
                  <a:gd name="T10" fmla="*/ 0 h 18"/>
                  <a:gd name="T11" fmla="*/ 19 w 19"/>
                  <a:gd name="T12" fmla="*/ 18 h 18"/>
                </a:gdLst>
                <a:ahLst/>
                <a:cxnLst>
                  <a:cxn ang="T6">
                    <a:pos x="T0" y="T1"/>
                  </a:cxn>
                  <a:cxn ang="T7">
                    <a:pos x="T2" y="T3"/>
                  </a:cxn>
                  <a:cxn ang="T8">
                    <a:pos x="T4" y="T5"/>
                  </a:cxn>
                </a:cxnLst>
                <a:rect l="T9" t="T10" r="T11" b="T12"/>
                <a:pathLst>
                  <a:path w="19" h="18">
                    <a:moveTo>
                      <a:pt x="18" y="17"/>
                    </a:moveTo>
                    <a:lnTo>
                      <a:pt x="18" y="6"/>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10" name="Line 3796"/>
              <p:cNvSpPr>
                <a:spLocks noChangeShapeType="1"/>
              </p:cNvSpPr>
              <p:nvPr/>
            </p:nvSpPr>
            <p:spPr bwMode="auto">
              <a:xfrm flipH="1" flipV="1">
                <a:off x="4117" y="3243"/>
                <a:ext cx="10" cy="13"/>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11" name="Line 3797"/>
              <p:cNvSpPr>
                <a:spLocks noChangeShapeType="1"/>
              </p:cNvSpPr>
              <p:nvPr/>
            </p:nvSpPr>
            <p:spPr bwMode="auto">
              <a:xfrm flipH="1" flipV="1">
                <a:off x="4111" y="3243"/>
                <a:ext cx="11" cy="13"/>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12" name="Line 3798"/>
              <p:cNvSpPr>
                <a:spLocks noChangeShapeType="1"/>
              </p:cNvSpPr>
              <p:nvPr/>
            </p:nvSpPr>
            <p:spPr bwMode="auto">
              <a:xfrm flipH="1" flipV="1">
                <a:off x="4107" y="3243"/>
                <a:ext cx="12" cy="13"/>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13" name="Line 3799"/>
              <p:cNvSpPr>
                <a:spLocks noChangeShapeType="1"/>
              </p:cNvSpPr>
              <p:nvPr/>
            </p:nvSpPr>
            <p:spPr bwMode="auto">
              <a:xfrm flipH="1" flipV="1">
                <a:off x="4111" y="3253"/>
                <a:ext cx="4" cy="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14" name="Line 3800"/>
              <p:cNvSpPr>
                <a:spLocks noChangeShapeType="1"/>
              </p:cNvSpPr>
              <p:nvPr/>
            </p:nvSpPr>
            <p:spPr bwMode="auto">
              <a:xfrm flipH="1" flipV="1">
                <a:off x="4110" y="3255"/>
                <a:ext cx="2"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15" name="Freeform 3801"/>
              <p:cNvSpPr>
                <a:spLocks/>
              </p:cNvSpPr>
              <p:nvPr/>
            </p:nvSpPr>
            <p:spPr bwMode="auto">
              <a:xfrm>
                <a:off x="4206" y="3246"/>
                <a:ext cx="19" cy="21"/>
              </a:xfrm>
              <a:custGeom>
                <a:avLst/>
                <a:gdLst>
                  <a:gd name="T0" fmla="*/ 14 w 19"/>
                  <a:gd name="T1" fmla="*/ 0 h 21"/>
                  <a:gd name="T2" fmla="*/ 9 w 19"/>
                  <a:gd name="T3" fmla="*/ 1 h 21"/>
                  <a:gd name="T4" fmla="*/ 5 w 19"/>
                  <a:gd name="T5" fmla="*/ 4 h 21"/>
                  <a:gd name="T6" fmla="*/ 9 w 19"/>
                  <a:gd name="T7" fmla="*/ 7 h 21"/>
                  <a:gd name="T8" fmla="*/ 11 w 19"/>
                  <a:gd name="T9" fmla="*/ 10 h 21"/>
                  <a:gd name="T10" fmla="*/ 14 w 19"/>
                  <a:gd name="T11" fmla="*/ 12 h 21"/>
                  <a:gd name="T12" fmla="*/ 14 w 19"/>
                  <a:gd name="T13" fmla="*/ 14 h 21"/>
                  <a:gd name="T14" fmla="*/ 18 w 19"/>
                  <a:gd name="T15" fmla="*/ 16 h 21"/>
                  <a:gd name="T16" fmla="*/ 18 w 19"/>
                  <a:gd name="T17" fmla="*/ 18 h 21"/>
                  <a:gd name="T18" fmla="*/ 14 w 19"/>
                  <a:gd name="T19" fmla="*/ 20 h 21"/>
                  <a:gd name="T20" fmla="*/ 9 w 19"/>
                  <a:gd name="T21" fmla="*/ 20 h 21"/>
                  <a:gd name="T22" fmla="*/ 0 w 19"/>
                  <a:gd name="T23" fmla="*/ 2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1"/>
                  <a:gd name="T38" fmla="*/ 19 w 19"/>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1">
                    <a:moveTo>
                      <a:pt x="14" y="0"/>
                    </a:moveTo>
                    <a:lnTo>
                      <a:pt x="9" y="1"/>
                    </a:lnTo>
                    <a:lnTo>
                      <a:pt x="5" y="4"/>
                    </a:lnTo>
                    <a:lnTo>
                      <a:pt x="9" y="7"/>
                    </a:lnTo>
                    <a:lnTo>
                      <a:pt x="11" y="10"/>
                    </a:lnTo>
                    <a:lnTo>
                      <a:pt x="14" y="12"/>
                    </a:lnTo>
                    <a:lnTo>
                      <a:pt x="14" y="14"/>
                    </a:lnTo>
                    <a:lnTo>
                      <a:pt x="18" y="16"/>
                    </a:lnTo>
                    <a:lnTo>
                      <a:pt x="18" y="18"/>
                    </a:lnTo>
                    <a:lnTo>
                      <a:pt x="14" y="20"/>
                    </a:lnTo>
                    <a:lnTo>
                      <a:pt x="9" y="20"/>
                    </a:lnTo>
                    <a:lnTo>
                      <a:pt x="0" y="2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16" name="Freeform 3802"/>
              <p:cNvSpPr>
                <a:spLocks/>
              </p:cNvSpPr>
              <p:nvPr/>
            </p:nvSpPr>
            <p:spPr bwMode="auto">
              <a:xfrm>
                <a:off x="4199" y="3260"/>
                <a:ext cx="18" cy="20"/>
              </a:xfrm>
              <a:custGeom>
                <a:avLst/>
                <a:gdLst>
                  <a:gd name="T0" fmla="*/ 17 w 18"/>
                  <a:gd name="T1" fmla="*/ 19 h 20"/>
                  <a:gd name="T2" fmla="*/ 10 w 18"/>
                  <a:gd name="T3" fmla="*/ 11 h 20"/>
                  <a:gd name="T4" fmla="*/ 6 w 18"/>
                  <a:gd name="T5" fmla="*/ 19 h 20"/>
                  <a:gd name="T6" fmla="*/ 4 w 18"/>
                  <a:gd name="T7" fmla="*/ 19 h 20"/>
                  <a:gd name="T8" fmla="*/ 2 w 18"/>
                  <a:gd name="T9" fmla="*/ 19 h 20"/>
                  <a:gd name="T10" fmla="*/ 0 w 18"/>
                  <a:gd name="T11" fmla="*/ 11 h 20"/>
                  <a:gd name="T12" fmla="*/ 0 w 18"/>
                  <a:gd name="T13" fmla="*/ 5 h 20"/>
                  <a:gd name="T14" fmla="*/ 4 w 18"/>
                  <a:gd name="T15" fmla="*/ 0 h 20"/>
                  <a:gd name="T16" fmla="*/ 8 w 18"/>
                  <a:gd name="T17" fmla="*/ 0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20"/>
                  <a:gd name="T29" fmla="*/ 18 w 18"/>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20">
                    <a:moveTo>
                      <a:pt x="17" y="19"/>
                    </a:moveTo>
                    <a:lnTo>
                      <a:pt x="10" y="11"/>
                    </a:lnTo>
                    <a:lnTo>
                      <a:pt x="6" y="19"/>
                    </a:lnTo>
                    <a:lnTo>
                      <a:pt x="4" y="19"/>
                    </a:lnTo>
                    <a:lnTo>
                      <a:pt x="2" y="19"/>
                    </a:lnTo>
                    <a:lnTo>
                      <a:pt x="0" y="11"/>
                    </a:lnTo>
                    <a:lnTo>
                      <a:pt x="0" y="5"/>
                    </a:lnTo>
                    <a:lnTo>
                      <a:pt x="4" y="0"/>
                    </a:lnTo>
                    <a:lnTo>
                      <a:pt x="8"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17" name="Freeform 3803"/>
              <p:cNvSpPr>
                <a:spLocks/>
              </p:cNvSpPr>
              <p:nvPr/>
            </p:nvSpPr>
            <p:spPr bwMode="auto">
              <a:xfrm>
                <a:off x="4192" y="3260"/>
                <a:ext cx="18" cy="20"/>
              </a:xfrm>
              <a:custGeom>
                <a:avLst/>
                <a:gdLst>
                  <a:gd name="T0" fmla="*/ 17 w 18"/>
                  <a:gd name="T1" fmla="*/ 0 h 20"/>
                  <a:gd name="T2" fmla="*/ 13 w 18"/>
                  <a:gd name="T3" fmla="*/ 7 h 20"/>
                  <a:gd name="T4" fmla="*/ 6 w 18"/>
                  <a:gd name="T5" fmla="*/ 19 h 20"/>
                  <a:gd name="T6" fmla="*/ 0 w 18"/>
                  <a:gd name="T7" fmla="*/ 19 h 20"/>
                  <a:gd name="T8" fmla="*/ 0 60000 65536"/>
                  <a:gd name="T9" fmla="*/ 0 60000 65536"/>
                  <a:gd name="T10" fmla="*/ 0 60000 65536"/>
                  <a:gd name="T11" fmla="*/ 0 60000 65536"/>
                  <a:gd name="T12" fmla="*/ 0 w 18"/>
                  <a:gd name="T13" fmla="*/ 0 h 20"/>
                  <a:gd name="T14" fmla="*/ 18 w 18"/>
                  <a:gd name="T15" fmla="*/ 20 h 20"/>
                </a:gdLst>
                <a:ahLst/>
                <a:cxnLst>
                  <a:cxn ang="T8">
                    <a:pos x="T0" y="T1"/>
                  </a:cxn>
                  <a:cxn ang="T9">
                    <a:pos x="T2" y="T3"/>
                  </a:cxn>
                  <a:cxn ang="T10">
                    <a:pos x="T4" y="T5"/>
                  </a:cxn>
                  <a:cxn ang="T11">
                    <a:pos x="T6" y="T7"/>
                  </a:cxn>
                </a:cxnLst>
                <a:rect l="T12" t="T13" r="T14" b="T15"/>
                <a:pathLst>
                  <a:path w="18" h="20">
                    <a:moveTo>
                      <a:pt x="17" y="0"/>
                    </a:moveTo>
                    <a:lnTo>
                      <a:pt x="13" y="7"/>
                    </a:lnTo>
                    <a:lnTo>
                      <a:pt x="6" y="19"/>
                    </a:lnTo>
                    <a:lnTo>
                      <a:pt x="0" y="19"/>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18" name="Freeform 3804"/>
              <p:cNvSpPr>
                <a:spLocks/>
              </p:cNvSpPr>
              <p:nvPr/>
            </p:nvSpPr>
            <p:spPr bwMode="auto">
              <a:xfrm>
                <a:off x="4194" y="3270"/>
                <a:ext cx="20" cy="18"/>
              </a:xfrm>
              <a:custGeom>
                <a:avLst/>
                <a:gdLst>
                  <a:gd name="T0" fmla="*/ 19 w 20"/>
                  <a:gd name="T1" fmla="*/ 8 h 18"/>
                  <a:gd name="T2" fmla="*/ 19 w 20"/>
                  <a:gd name="T3" fmla="*/ 4 h 18"/>
                  <a:gd name="T4" fmla="*/ 14 w 20"/>
                  <a:gd name="T5" fmla="*/ 0 h 18"/>
                  <a:gd name="T6" fmla="*/ 10 w 20"/>
                  <a:gd name="T7" fmla="*/ 0 h 18"/>
                  <a:gd name="T8" fmla="*/ 7 w 20"/>
                  <a:gd name="T9" fmla="*/ 4 h 18"/>
                  <a:gd name="T10" fmla="*/ 5 w 20"/>
                  <a:gd name="T11" fmla="*/ 4 h 18"/>
                  <a:gd name="T12" fmla="*/ 1 w 20"/>
                  <a:gd name="T13" fmla="*/ 8 h 18"/>
                  <a:gd name="T14" fmla="*/ 0 w 20"/>
                  <a:gd name="T15" fmla="*/ 8 h 18"/>
                  <a:gd name="T16" fmla="*/ 2 w 20"/>
                  <a:gd name="T17" fmla="*/ 12 h 18"/>
                  <a:gd name="T18" fmla="*/ 5 w 20"/>
                  <a:gd name="T19" fmla="*/ 17 h 18"/>
                  <a:gd name="T20" fmla="*/ 9 w 20"/>
                  <a:gd name="T21" fmla="*/ 17 h 18"/>
                  <a:gd name="T22" fmla="*/ 11 w 20"/>
                  <a:gd name="T23" fmla="*/ 17 h 18"/>
                  <a:gd name="T24" fmla="*/ 15 w 20"/>
                  <a:gd name="T25" fmla="*/ 12 h 18"/>
                  <a:gd name="T26" fmla="*/ 19 w 20"/>
                  <a:gd name="T27" fmla="*/ 8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18"/>
                  <a:gd name="T44" fmla="*/ 20 w 20"/>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18">
                    <a:moveTo>
                      <a:pt x="19" y="8"/>
                    </a:moveTo>
                    <a:lnTo>
                      <a:pt x="19" y="4"/>
                    </a:lnTo>
                    <a:lnTo>
                      <a:pt x="14" y="0"/>
                    </a:lnTo>
                    <a:lnTo>
                      <a:pt x="10" y="0"/>
                    </a:lnTo>
                    <a:lnTo>
                      <a:pt x="7" y="4"/>
                    </a:lnTo>
                    <a:lnTo>
                      <a:pt x="5" y="4"/>
                    </a:lnTo>
                    <a:lnTo>
                      <a:pt x="1" y="8"/>
                    </a:lnTo>
                    <a:lnTo>
                      <a:pt x="0" y="8"/>
                    </a:lnTo>
                    <a:lnTo>
                      <a:pt x="2" y="12"/>
                    </a:lnTo>
                    <a:lnTo>
                      <a:pt x="5" y="17"/>
                    </a:lnTo>
                    <a:lnTo>
                      <a:pt x="9" y="17"/>
                    </a:lnTo>
                    <a:lnTo>
                      <a:pt x="11" y="17"/>
                    </a:lnTo>
                    <a:lnTo>
                      <a:pt x="15" y="12"/>
                    </a:lnTo>
                    <a:lnTo>
                      <a:pt x="19" y="8"/>
                    </a:lnTo>
                  </a:path>
                </a:pathLst>
              </a:custGeom>
              <a:solidFill>
                <a:srgbClr val="767900"/>
              </a:solidFill>
              <a:ln w="12700" cap="rnd">
                <a:solidFill>
                  <a:srgbClr val="404000"/>
                </a:solidFill>
                <a:round/>
                <a:headEnd/>
                <a:tailEnd/>
              </a:ln>
            </p:spPr>
            <p:txBody>
              <a:bodyPr/>
              <a:lstStyle/>
              <a:p>
                <a:endParaRPr lang="zh-CN" altLang="en-US"/>
              </a:p>
            </p:txBody>
          </p:sp>
          <p:sp>
            <p:nvSpPr>
              <p:cNvPr id="71819" name="Freeform 3805"/>
              <p:cNvSpPr>
                <a:spLocks/>
              </p:cNvSpPr>
              <p:nvPr/>
            </p:nvSpPr>
            <p:spPr bwMode="auto">
              <a:xfrm>
                <a:off x="4189" y="3277"/>
                <a:ext cx="23" cy="19"/>
              </a:xfrm>
              <a:custGeom>
                <a:avLst/>
                <a:gdLst>
                  <a:gd name="T0" fmla="*/ 22 w 23"/>
                  <a:gd name="T1" fmla="*/ 5 h 19"/>
                  <a:gd name="T2" fmla="*/ 18 w 23"/>
                  <a:gd name="T3" fmla="*/ 0 h 19"/>
                  <a:gd name="T4" fmla="*/ 14 w 23"/>
                  <a:gd name="T5" fmla="*/ 0 h 19"/>
                  <a:gd name="T6" fmla="*/ 6 w 23"/>
                  <a:gd name="T7" fmla="*/ 2 h 19"/>
                  <a:gd name="T8" fmla="*/ 3 w 23"/>
                  <a:gd name="T9" fmla="*/ 5 h 19"/>
                  <a:gd name="T10" fmla="*/ 0 w 23"/>
                  <a:gd name="T11" fmla="*/ 11 h 19"/>
                  <a:gd name="T12" fmla="*/ 3 w 23"/>
                  <a:gd name="T13" fmla="*/ 18 h 19"/>
                  <a:gd name="T14" fmla="*/ 5 w 23"/>
                  <a:gd name="T15" fmla="*/ 14 h 19"/>
                  <a:gd name="T16" fmla="*/ 7 w 23"/>
                  <a:gd name="T17" fmla="*/ 9 h 19"/>
                  <a:gd name="T18" fmla="*/ 12 w 23"/>
                  <a:gd name="T19" fmla="*/ 9 h 19"/>
                  <a:gd name="T20" fmla="*/ 17 w 23"/>
                  <a:gd name="T21" fmla="*/ 9 h 19"/>
                  <a:gd name="T22" fmla="*/ 19 w 23"/>
                  <a:gd name="T23" fmla="*/ 14 h 19"/>
                  <a:gd name="T24" fmla="*/ 22 w 23"/>
                  <a:gd name="T25" fmla="*/ 5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19"/>
                  <a:gd name="T41" fmla="*/ 23 w 23"/>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19">
                    <a:moveTo>
                      <a:pt x="22" y="5"/>
                    </a:moveTo>
                    <a:lnTo>
                      <a:pt x="18" y="0"/>
                    </a:lnTo>
                    <a:lnTo>
                      <a:pt x="14" y="0"/>
                    </a:lnTo>
                    <a:lnTo>
                      <a:pt x="6" y="2"/>
                    </a:lnTo>
                    <a:lnTo>
                      <a:pt x="3" y="5"/>
                    </a:lnTo>
                    <a:lnTo>
                      <a:pt x="0" y="11"/>
                    </a:lnTo>
                    <a:lnTo>
                      <a:pt x="3" y="18"/>
                    </a:lnTo>
                    <a:lnTo>
                      <a:pt x="5" y="14"/>
                    </a:lnTo>
                    <a:lnTo>
                      <a:pt x="7" y="9"/>
                    </a:lnTo>
                    <a:lnTo>
                      <a:pt x="12" y="9"/>
                    </a:lnTo>
                    <a:lnTo>
                      <a:pt x="17" y="9"/>
                    </a:lnTo>
                    <a:lnTo>
                      <a:pt x="19" y="14"/>
                    </a:lnTo>
                    <a:lnTo>
                      <a:pt x="22" y="5"/>
                    </a:lnTo>
                  </a:path>
                </a:pathLst>
              </a:custGeom>
              <a:solidFill>
                <a:srgbClr val="767900"/>
              </a:solidFill>
              <a:ln w="12700" cap="rnd">
                <a:solidFill>
                  <a:srgbClr val="404000"/>
                </a:solidFill>
                <a:round/>
                <a:headEnd/>
                <a:tailEnd/>
              </a:ln>
            </p:spPr>
            <p:txBody>
              <a:bodyPr/>
              <a:lstStyle/>
              <a:p>
                <a:endParaRPr lang="zh-CN" altLang="en-US"/>
              </a:p>
            </p:txBody>
          </p:sp>
          <p:sp>
            <p:nvSpPr>
              <p:cNvPr id="71820" name="Freeform 3806"/>
              <p:cNvSpPr>
                <a:spLocks/>
              </p:cNvSpPr>
              <p:nvPr/>
            </p:nvSpPr>
            <p:spPr bwMode="auto">
              <a:xfrm>
                <a:off x="4196" y="3281"/>
                <a:ext cx="18" cy="20"/>
              </a:xfrm>
              <a:custGeom>
                <a:avLst/>
                <a:gdLst>
                  <a:gd name="T0" fmla="*/ 17 w 18"/>
                  <a:gd name="T1" fmla="*/ 0 h 20"/>
                  <a:gd name="T2" fmla="*/ 14 w 18"/>
                  <a:gd name="T3" fmla="*/ 9 h 20"/>
                  <a:gd name="T4" fmla="*/ 11 w 18"/>
                  <a:gd name="T5" fmla="*/ 14 h 20"/>
                  <a:gd name="T6" fmla="*/ 5 w 18"/>
                  <a:gd name="T7" fmla="*/ 19 h 20"/>
                  <a:gd name="T8" fmla="*/ 0 w 18"/>
                  <a:gd name="T9" fmla="*/ 19 h 20"/>
                  <a:gd name="T10" fmla="*/ 0 60000 65536"/>
                  <a:gd name="T11" fmla="*/ 0 60000 65536"/>
                  <a:gd name="T12" fmla="*/ 0 60000 65536"/>
                  <a:gd name="T13" fmla="*/ 0 60000 65536"/>
                  <a:gd name="T14" fmla="*/ 0 60000 65536"/>
                  <a:gd name="T15" fmla="*/ 0 w 18"/>
                  <a:gd name="T16" fmla="*/ 0 h 20"/>
                  <a:gd name="T17" fmla="*/ 18 w 18"/>
                  <a:gd name="T18" fmla="*/ 20 h 20"/>
                </a:gdLst>
                <a:ahLst/>
                <a:cxnLst>
                  <a:cxn ang="T10">
                    <a:pos x="T0" y="T1"/>
                  </a:cxn>
                  <a:cxn ang="T11">
                    <a:pos x="T2" y="T3"/>
                  </a:cxn>
                  <a:cxn ang="T12">
                    <a:pos x="T4" y="T5"/>
                  </a:cxn>
                  <a:cxn ang="T13">
                    <a:pos x="T6" y="T7"/>
                  </a:cxn>
                  <a:cxn ang="T14">
                    <a:pos x="T8" y="T9"/>
                  </a:cxn>
                </a:cxnLst>
                <a:rect l="T15" t="T16" r="T17" b="T18"/>
                <a:pathLst>
                  <a:path w="18" h="20">
                    <a:moveTo>
                      <a:pt x="17" y="0"/>
                    </a:moveTo>
                    <a:lnTo>
                      <a:pt x="14" y="9"/>
                    </a:lnTo>
                    <a:lnTo>
                      <a:pt x="11" y="14"/>
                    </a:lnTo>
                    <a:lnTo>
                      <a:pt x="5" y="19"/>
                    </a:lnTo>
                    <a:lnTo>
                      <a:pt x="0" y="19"/>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21" name="Freeform 3807"/>
              <p:cNvSpPr>
                <a:spLocks/>
              </p:cNvSpPr>
              <p:nvPr/>
            </p:nvSpPr>
            <p:spPr bwMode="auto">
              <a:xfrm>
                <a:off x="4185" y="3246"/>
                <a:ext cx="20" cy="19"/>
              </a:xfrm>
              <a:custGeom>
                <a:avLst/>
                <a:gdLst>
                  <a:gd name="T0" fmla="*/ 0 w 20"/>
                  <a:gd name="T1" fmla="*/ 13 h 19"/>
                  <a:gd name="T2" fmla="*/ 1 w 20"/>
                  <a:gd name="T3" fmla="*/ 13 h 19"/>
                  <a:gd name="T4" fmla="*/ 4 w 20"/>
                  <a:gd name="T5" fmla="*/ 13 h 19"/>
                  <a:gd name="T6" fmla="*/ 7 w 20"/>
                  <a:gd name="T7" fmla="*/ 9 h 19"/>
                  <a:gd name="T8" fmla="*/ 8 w 20"/>
                  <a:gd name="T9" fmla="*/ 9 h 19"/>
                  <a:gd name="T10" fmla="*/ 11 w 20"/>
                  <a:gd name="T11" fmla="*/ 4 h 19"/>
                  <a:gd name="T12" fmla="*/ 14 w 20"/>
                  <a:gd name="T13" fmla="*/ 9 h 19"/>
                  <a:gd name="T14" fmla="*/ 17 w 20"/>
                  <a:gd name="T15" fmla="*/ 13 h 19"/>
                  <a:gd name="T16" fmla="*/ 19 w 20"/>
                  <a:gd name="T17" fmla="*/ 18 h 19"/>
                  <a:gd name="T18" fmla="*/ 19 w 20"/>
                  <a:gd name="T19" fmla="*/ 13 h 19"/>
                  <a:gd name="T20" fmla="*/ 16 w 20"/>
                  <a:gd name="T21" fmla="*/ 4 h 19"/>
                  <a:gd name="T22" fmla="*/ 14 w 20"/>
                  <a:gd name="T23" fmla="*/ 0 h 19"/>
                  <a:gd name="T24" fmla="*/ 11 w 20"/>
                  <a:gd name="T25" fmla="*/ 0 h 19"/>
                  <a:gd name="T26" fmla="*/ 6 w 20"/>
                  <a:gd name="T27" fmla="*/ 0 h 19"/>
                  <a:gd name="T28" fmla="*/ 0 w 20"/>
                  <a:gd name="T29" fmla="*/ 4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19"/>
                  <a:gd name="T47" fmla="*/ 20 w 20"/>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19">
                    <a:moveTo>
                      <a:pt x="0" y="13"/>
                    </a:moveTo>
                    <a:lnTo>
                      <a:pt x="1" y="13"/>
                    </a:lnTo>
                    <a:lnTo>
                      <a:pt x="4" y="13"/>
                    </a:lnTo>
                    <a:lnTo>
                      <a:pt x="7" y="9"/>
                    </a:lnTo>
                    <a:lnTo>
                      <a:pt x="8" y="9"/>
                    </a:lnTo>
                    <a:lnTo>
                      <a:pt x="11" y="4"/>
                    </a:lnTo>
                    <a:lnTo>
                      <a:pt x="14" y="9"/>
                    </a:lnTo>
                    <a:lnTo>
                      <a:pt x="17" y="13"/>
                    </a:lnTo>
                    <a:lnTo>
                      <a:pt x="19" y="18"/>
                    </a:lnTo>
                    <a:lnTo>
                      <a:pt x="19" y="13"/>
                    </a:lnTo>
                    <a:lnTo>
                      <a:pt x="16" y="4"/>
                    </a:lnTo>
                    <a:lnTo>
                      <a:pt x="14" y="0"/>
                    </a:lnTo>
                    <a:lnTo>
                      <a:pt x="11" y="0"/>
                    </a:lnTo>
                    <a:lnTo>
                      <a:pt x="6" y="0"/>
                    </a:lnTo>
                    <a:lnTo>
                      <a:pt x="0" y="4"/>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22" name="Freeform 3808"/>
              <p:cNvSpPr>
                <a:spLocks/>
              </p:cNvSpPr>
              <p:nvPr/>
            </p:nvSpPr>
            <p:spPr bwMode="auto">
              <a:xfrm>
                <a:off x="4211" y="3246"/>
                <a:ext cx="18" cy="19"/>
              </a:xfrm>
              <a:custGeom>
                <a:avLst/>
                <a:gdLst>
                  <a:gd name="T0" fmla="*/ 17 w 18"/>
                  <a:gd name="T1" fmla="*/ 18 h 19"/>
                  <a:gd name="T2" fmla="*/ 14 w 18"/>
                  <a:gd name="T3" fmla="*/ 9 h 19"/>
                  <a:gd name="T4" fmla="*/ 12 w 18"/>
                  <a:gd name="T5" fmla="*/ 4 h 19"/>
                  <a:gd name="T6" fmla="*/ 8 w 18"/>
                  <a:gd name="T7" fmla="*/ 0 h 19"/>
                  <a:gd name="T8" fmla="*/ 4 w 18"/>
                  <a:gd name="T9" fmla="*/ 0 h 19"/>
                  <a:gd name="T10" fmla="*/ 3 w 18"/>
                  <a:gd name="T11" fmla="*/ 9 h 19"/>
                  <a:gd name="T12" fmla="*/ 0 w 18"/>
                  <a:gd name="T13" fmla="*/ 13 h 19"/>
                  <a:gd name="T14" fmla="*/ 0 60000 65536"/>
                  <a:gd name="T15" fmla="*/ 0 60000 65536"/>
                  <a:gd name="T16" fmla="*/ 0 60000 65536"/>
                  <a:gd name="T17" fmla="*/ 0 60000 65536"/>
                  <a:gd name="T18" fmla="*/ 0 60000 65536"/>
                  <a:gd name="T19" fmla="*/ 0 60000 65536"/>
                  <a:gd name="T20" fmla="*/ 0 60000 65536"/>
                  <a:gd name="T21" fmla="*/ 0 w 18"/>
                  <a:gd name="T22" fmla="*/ 0 h 19"/>
                  <a:gd name="T23" fmla="*/ 18 w 1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9">
                    <a:moveTo>
                      <a:pt x="17" y="18"/>
                    </a:moveTo>
                    <a:lnTo>
                      <a:pt x="14" y="9"/>
                    </a:lnTo>
                    <a:lnTo>
                      <a:pt x="12" y="4"/>
                    </a:lnTo>
                    <a:lnTo>
                      <a:pt x="8" y="0"/>
                    </a:lnTo>
                    <a:lnTo>
                      <a:pt x="4" y="0"/>
                    </a:lnTo>
                    <a:lnTo>
                      <a:pt x="3" y="9"/>
                    </a:lnTo>
                    <a:lnTo>
                      <a:pt x="0" y="13"/>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23" name="Freeform 3809"/>
              <p:cNvSpPr>
                <a:spLocks/>
              </p:cNvSpPr>
              <p:nvPr/>
            </p:nvSpPr>
            <p:spPr bwMode="auto">
              <a:xfrm>
                <a:off x="4211" y="3251"/>
                <a:ext cx="18" cy="1"/>
              </a:xfrm>
              <a:custGeom>
                <a:avLst/>
                <a:gdLst>
                  <a:gd name="T0" fmla="*/ 17 w 18"/>
                  <a:gd name="T1" fmla="*/ 0 h 1"/>
                  <a:gd name="T2" fmla="*/ 10 w 18"/>
                  <a:gd name="T3" fmla="*/ 0 h 1"/>
                  <a:gd name="T4" fmla="*/ 6 w 18"/>
                  <a:gd name="T5" fmla="*/ 0 h 1"/>
                  <a:gd name="T6" fmla="*/ 0 w 18"/>
                  <a:gd name="T7" fmla="*/ 0 h 1"/>
                  <a:gd name="T8" fmla="*/ 0 60000 65536"/>
                  <a:gd name="T9" fmla="*/ 0 60000 65536"/>
                  <a:gd name="T10" fmla="*/ 0 60000 65536"/>
                  <a:gd name="T11" fmla="*/ 0 60000 65536"/>
                  <a:gd name="T12" fmla="*/ 0 w 18"/>
                  <a:gd name="T13" fmla="*/ 0 h 1"/>
                  <a:gd name="T14" fmla="*/ 18 w 18"/>
                  <a:gd name="T15" fmla="*/ 1 h 1"/>
                </a:gdLst>
                <a:ahLst/>
                <a:cxnLst>
                  <a:cxn ang="T8">
                    <a:pos x="T0" y="T1"/>
                  </a:cxn>
                  <a:cxn ang="T9">
                    <a:pos x="T2" y="T3"/>
                  </a:cxn>
                  <a:cxn ang="T10">
                    <a:pos x="T4" y="T5"/>
                  </a:cxn>
                  <a:cxn ang="T11">
                    <a:pos x="T6" y="T7"/>
                  </a:cxn>
                </a:cxnLst>
                <a:rect l="T12" t="T13" r="T14" b="T15"/>
                <a:pathLst>
                  <a:path w="18" h="1">
                    <a:moveTo>
                      <a:pt x="17" y="0"/>
                    </a:moveTo>
                    <a:lnTo>
                      <a:pt x="10" y="0"/>
                    </a:lnTo>
                    <a:lnTo>
                      <a:pt x="6" y="0"/>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24" name="Freeform 3810"/>
              <p:cNvSpPr>
                <a:spLocks/>
              </p:cNvSpPr>
              <p:nvPr/>
            </p:nvSpPr>
            <p:spPr bwMode="auto">
              <a:xfrm>
                <a:off x="4188" y="3249"/>
                <a:ext cx="19" cy="18"/>
              </a:xfrm>
              <a:custGeom>
                <a:avLst/>
                <a:gdLst>
                  <a:gd name="T0" fmla="*/ 18 w 19"/>
                  <a:gd name="T1" fmla="*/ 8 h 18"/>
                  <a:gd name="T2" fmla="*/ 10 w 19"/>
                  <a:gd name="T3" fmla="*/ 17 h 18"/>
                  <a:gd name="T4" fmla="*/ 6 w 19"/>
                  <a:gd name="T5" fmla="*/ 8 h 18"/>
                  <a:gd name="T6" fmla="*/ 3 w 19"/>
                  <a:gd name="T7" fmla="*/ 17 h 18"/>
                  <a:gd name="T8" fmla="*/ 0 w 19"/>
                  <a:gd name="T9" fmla="*/ 0 h 18"/>
                  <a:gd name="T10" fmla="*/ 0 60000 65536"/>
                  <a:gd name="T11" fmla="*/ 0 60000 65536"/>
                  <a:gd name="T12" fmla="*/ 0 60000 65536"/>
                  <a:gd name="T13" fmla="*/ 0 60000 65536"/>
                  <a:gd name="T14" fmla="*/ 0 60000 65536"/>
                  <a:gd name="T15" fmla="*/ 0 w 19"/>
                  <a:gd name="T16" fmla="*/ 0 h 18"/>
                  <a:gd name="T17" fmla="*/ 19 w 19"/>
                  <a:gd name="T18" fmla="*/ 18 h 18"/>
                </a:gdLst>
                <a:ahLst/>
                <a:cxnLst>
                  <a:cxn ang="T10">
                    <a:pos x="T0" y="T1"/>
                  </a:cxn>
                  <a:cxn ang="T11">
                    <a:pos x="T2" y="T3"/>
                  </a:cxn>
                  <a:cxn ang="T12">
                    <a:pos x="T4" y="T5"/>
                  </a:cxn>
                  <a:cxn ang="T13">
                    <a:pos x="T6" y="T7"/>
                  </a:cxn>
                  <a:cxn ang="T14">
                    <a:pos x="T8" y="T9"/>
                  </a:cxn>
                </a:cxnLst>
                <a:rect l="T15" t="T16" r="T17" b="T18"/>
                <a:pathLst>
                  <a:path w="19" h="18">
                    <a:moveTo>
                      <a:pt x="18" y="8"/>
                    </a:moveTo>
                    <a:lnTo>
                      <a:pt x="10" y="17"/>
                    </a:lnTo>
                    <a:lnTo>
                      <a:pt x="6" y="8"/>
                    </a:lnTo>
                    <a:lnTo>
                      <a:pt x="3" y="17"/>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25" name="Freeform 3811"/>
              <p:cNvSpPr>
                <a:spLocks/>
              </p:cNvSpPr>
              <p:nvPr/>
            </p:nvSpPr>
            <p:spPr bwMode="auto">
              <a:xfrm>
                <a:off x="4188" y="3285"/>
                <a:ext cx="39" cy="21"/>
              </a:xfrm>
              <a:custGeom>
                <a:avLst/>
                <a:gdLst>
                  <a:gd name="T0" fmla="*/ 38 w 39"/>
                  <a:gd name="T1" fmla="*/ 7 h 21"/>
                  <a:gd name="T2" fmla="*/ 32 w 39"/>
                  <a:gd name="T3" fmla="*/ 12 h 21"/>
                  <a:gd name="T4" fmla="*/ 30 w 39"/>
                  <a:gd name="T5" fmla="*/ 14 h 21"/>
                  <a:gd name="T6" fmla="*/ 27 w 39"/>
                  <a:gd name="T7" fmla="*/ 17 h 21"/>
                  <a:gd name="T8" fmla="*/ 23 w 39"/>
                  <a:gd name="T9" fmla="*/ 20 h 21"/>
                  <a:gd name="T10" fmla="*/ 20 w 39"/>
                  <a:gd name="T11" fmla="*/ 20 h 21"/>
                  <a:gd name="T12" fmla="*/ 16 w 39"/>
                  <a:gd name="T13" fmla="*/ 20 h 21"/>
                  <a:gd name="T14" fmla="*/ 13 w 39"/>
                  <a:gd name="T15" fmla="*/ 18 h 21"/>
                  <a:gd name="T16" fmla="*/ 9 w 39"/>
                  <a:gd name="T17" fmla="*/ 16 h 21"/>
                  <a:gd name="T18" fmla="*/ 4 w 39"/>
                  <a:gd name="T19" fmla="*/ 7 h 21"/>
                  <a:gd name="T20" fmla="*/ 0 w 39"/>
                  <a:gd name="T21" fmla="*/ 1 h 21"/>
                  <a:gd name="T22" fmla="*/ 2 w 39"/>
                  <a:gd name="T23" fmla="*/ 0 h 21"/>
                  <a:gd name="T24" fmla="*/ 11 w 39"/>
                  <a:gd name="T25" fmla="*/ 15 h 21"/>
                  <a:gd name="T26" fmla="*/ 11 w 39"/>
                  <a:gd name="T27" fmla="*/ 14 h 21"/>
                  <a:gd name="T28" fmla="*/ 13 w 39"/>
                  <a:gd name="T29" fmla="*/ 8 h 21"/>
                  <a:gd name="T30" fmla="*/ 11 w 39"/>
                  <a:gd name="T31" fmla="*/ 5 h 21"/>
                  <a:gd name="T32" fmla="*/ 7 w 39"/>
                  <a:gd name="T33" fmla="*/ 0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
                  <a:gd name="T52" fmla="*/ 0 h 21"/>
                  <a:gd name="T53" fmla="*/ 39 w 39"/>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 h="21">
                    <a:moveTo>
                      <a:pt x="38" y="7"/>
                    </a:moveTo>
                    <a:lnTo>
                      <a:pt x="32" y="12"/>
                    </a:lnTo>
                    <a:lnTo>
                      <a:pt x="30" y="14"/>
                    </a:lnTo>
                    <a:lnTo>
                      <a:pt x="27" y="17"/>
                    </a:lnTo>
                    <a:lnTo>
                      <a:pt x="23" y="20"/>
                    </a:lnTo>
                    <a:lnTo>
                      <a:pt x="20" y="20"/>
                    </a:lnTo>
                    <a:lnTo>
                      <a:pt x="16" y="20"/>
                    </a:lnTo>
                    <a:lnTo>
                      <a:pt x="13" y="18"/>
                    </a:lnTo>
                    <a:lnTo>
                      <a:pt x="9" y="16"/>
                    </a:lnTo>
                    <a:lnTo>
                      <a:pt x="4" y="7"/>
                    </a:lnTo>
                    <a:lnTo>
                      <a:pt x="0" y="1"/>
                    </a:lnTo>
                    <a:lnTo>
                      <a:pt x="2" y="0"/>
                    </a:lnTo>
                    <a:lnTo>
                      <a:pt x="11" y="15"/>
                    </a:lnTo>
                    <a:lnTo>
                      <a:pt x="11" y="14"/>
                    </a:lnTo>
                    <a:lnTo>
                      <a:pt x="13" y="8"/>
                    </a:lnTo>
                    <a:lnTo>
                      <a:pt x="11" y="5"/>
                    </a:lnTo>
                    <a:lnTo>
                      <a:pt x="7"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26" name="Freeform 3812"/>
              <p:cNvSpPr>
                <a:spLocks/>
              </p:cNvSpPr>
              <p:nvPr/>
            </p:nvSpPr>
            <p:spPr bwMode="auto">
              <a:xfrm>
                <a:off x="4198" y="3285"/>
                <a:ext cx="19" cy="19"/>
              </a:xfrm>
              <a:custGeom>
                <a:avLst/>
                <a:gdLst>
                  <a:gd name="T0" fmla="*/ 0 w 19"/>
                  <a:gd name="T1" fmla="*/ 0 h 19"/>
                  <a:gd name="T2" fmla="*/ 12 w 19"/>
                  <a:gd name="T3" fmla="*/ 6 h 19"/>
                  <a:gd name="T4" fmla="*/ 14 w 19"/>
                  <a:gd name="T5" fmla="*/ 10 h 19"/>
                  <a:gd name="T6" fmla="*/ 18 w 19"/>
                  <a:gd name="T7" fmla="*/ 14 h 19"/>
                  <a:gd name="T8" fmla="*/ 14 w 19"/>
                  <a:gd name="T9" fmla="*/ 18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0" y="0"/>
                    </a:moveTo>
                    <a:lnTo>
                      <a:pt x="12" y="6"/>
                    </a:lnTo>
                    <a:lnTo>
                      <a:pt x="14" y="10"/>
                    </a:lnTo>
                    <a:lnTo>
                      <a:pt x="18" y="14"/>
                    </a:lnTo>
                    <a:lnTo>
                      <a:pt x="14"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27" name="Freeform 3813"/>
              <p:cNvSpPr>
                <a:spLocks/>
              </p:cNvSpPr>
              <p:nvPr/>
            </p:nvSpPr>
            <p:spPr bwMode="auto">
              <a:xfrm>
                <a:off x="4200" y="3294"/>
                <a:ext cx="23" cy="19"/>
              </a:xfrm>
              <a:custGeom>
                <a:avLst/>
                <a:gdLst>
                  <a:gd name="T0" fmla="*/ 22 w 23"/>
                  <a:gd name="T1" fmla="*/ 0 h 19"/>
                  <a:gd name="T2" fmla="*/ 20 w 23"/>
                  <a:gd name="T3" fmla="*/ 4 h 19"/>
                  <a:gd name="T4" fmla="*/ 18 w 23"/>
                  <a:gd name="T5" fmla="*/ 10 h 19"/>
                  <a:gd name="T6" fmla="*/ 15 w 23"/>
                  <a:gd name="T7" fmla="*/ 12 h 19"/>
                  <a:gd name="T8" fmla="*/ 13 w 23"/>
                  <a:gd name="T9" fmla="*/ 18 h 19"/>
                  <a:gd name="T10" fmla="*/ 8 w 23"/>
                  <a:gd name="T11" fmla="*/ 18 h 19"/>
                  <a:gd name="T12" fmla="*/ 3 w 23"/>
                  <a:gd name="T13" fmla="*/ 18 h 19"/>
                  <a:gd name="T14" fmla="*/ 0 w 23"/>
                  <a:gd name="T15" fmla="*/ 14 h 19"/>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9"/>
                  <a:gd name="T26" fmla="*/ 23 w 23"/>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9">
                    <a:moveTo>
                      <a:pt x="22" y="0"/>
                    </a:moveTo>
                    <a:lnTo>
                      <a:pt x="20" y="4"/>
                    </a:lnTo>
                    <a:lnTo>
                      <a:pt x="18" y="10"/>
                    </a:lnTo>
                    <a:lnTo>
                      <a:pt x="15" y="12"/>
                    </a:lnTo>
                    <a:lnTo>
                      <a:pt x="13" y="18"/>
                    </a:lnTo>
                    <a:lnTo>
                      <a:pt x="8" y="18"/>
                    </a:lnTo>
                    <a:lnTo>
                      <a:pt x="3" y="18"/>
                    </a:lnTo>
                    <a:lnTo>
                      <a:pt x="0" y="14"/>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28" name="Freeform 3814"/>
              <p:cNvSpPr>
                <a:spLocks/>
              </p:cNvSpPr>
              <p:nvPr/>
            </p:nvSpPr>
            <p:spPr bwMode="auto">
              <a:xfrm>
                <a:off x="4160" y="3285"/>
                <a:ext cx="35" cy="19"/>
              </a:xfrm>
              <a:custGeom>
                <a:avLst/>
                <a:gdLst>
                  <a:gd name="T0" fmla="*/ 34 w 35"/>
                  <a:gd name="T1" fmla="*/ 0 h 19"/>
                  <a:gd name="T2" fmla="*/ 29 w 35"/>
                  <a:gd name="T3" fmla="*/ 1 h 19"/>
                  <a:gd name="T4" fmla="*/ 24 w 35"/>
                  <a:gd name="T5" fmla="*/ 2 h 19"/>
                  <a:gd name="T6" fmla="*/ 19 w 35"/>
                  <a:gd name="T7" fmla="*/ 5 h 19"/>
                  <a:gd name="T8" fmla="*/ 16 w 35"/>
                  <a:gd name="T9" fmla="*/ 7 h 19"/>
                  <a:gd name="T10" fmla="*/ 8 w 35"/>
                  <a:gd name="T11" fmla="*/ 11 h 19"/>
                  <a:gd name="T12" fmla="*/ 0 w 35"/>
                  <a:gd name="T13" fmla="*/ 18 h 19"/>
                  <a:gd name="T14" fmla="*/ 0 60000 65536"/>
                  <a:gd name="T15" fmla="*/ 0 60000 65536"/>
                  <a:gd name="T16" fmla="*/ 0 60000 65536"/>
                  <a:gd name="T17" fmla="*/ 0 60000 65536"/>
                  <a:gd name="T18" fmla="*/ 0 60000 65536"/>
                  <a:gd name="T19" fmla="*/ 0 60000 65536"/>
                  <a:gd name="T20" fmla="*/ 0 60000 65536"/>
                  <a:gd name="T21" fmla="*/ 0 w 35"/>
                  <a:gd name="T22" fmla="*/ 0 h 19"/>
                  <a:gd name="T23" fmla="*/ 35 w 35"/>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19">
                    <a:moveTo>
                      <a:pt x="34" y="0"/>
                    </a:moveTo>
                    <a:lnTo>
                      <a:pt x="29" y="1"/>
                    </a:lnTo>
                    <a:lnTo>
                      <a:pt x="24" y="2"/>
                    </a:lnTo>
                    <a:lnTo>
                      <a:pt x="19" y="5"/>
                    </a:lnTo>
                    <a:lnTo>
                      <a:pt x="16" y="7"/>
                    </a:lnTo>
                    <a:lnTo>
                      <a:pt x="8" y="11"/>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29" name="Freeform 3815"/>
              <p:cNvSpPr>
                <a:spLocks/>
              </p:cNvSpPr>
              <p:nvPr/>
            </p:nvSpPr>
            <p:spPr bwMode="auto">
              <a:xfrm>
                <a:off x="4206" y="3275"/>
                <a:ext cx="23" cy="19"/>
              </a:xfrm>
              <a:custGeom>
                <a:avLst/>
                <a:gdLst>
                  <a:gd name="T0" fmla="*/ 0 w 23"/>
                  <a:gd name="T1" fmla="*/ 14 h 19"/>
                  <a:gd name="T2" fmla="*/ 2 w 23"/>
                  <a:gd name="T3" fmla="*/ 18 h 19"/>
                  <a:gd name="T4" fmla="*/ 22 w 23"/>
                  <a:gd name="T5" fmla="*/ 0 h 19"/>
                  <a:gd name="T6" fmla="*/ 0 60000 65536"/>
                  <a:gd name="T7" fmla="*/ 0 60000 65536"/>
                  <a:gd name="T8" fmla="*/ 0 60000 65536"/>
                  <a:gd name="T9" fmla="*/ 0 w 23"/>
                  <a:gd name="T10" fmla="*/ 0 h 19"/>
                  <a:gd name="T11" fmla="*/ 23 w 23"/>
                  <a:gd name="T12" fmla="*/ 19 h 19"/>
                </a:gdLst>
                <a:ahLst/>
                <a:cxnLst>
                  <a:cxn ang="T6">
                    <a:pos x="T0" y="T1"/>
                  </a:cxn>
                  <a:cxn ang="T7">
                    <a:pos x="T2" y="T3"/>
                  </a:cxn>
                  <a:cxn ang="T8">
                    <a:pos x="T4" y="T5"/>
                  </a:cxn>
                </a:cxnLst>
                <a:rect l="T9" t="T10" r="T11" b="T12"/>
                <a:pathLst>
                  <a:path w="23" h="19">
                    <a:moveTo>
                      <a:pt x="0" y="14"/>
                    </a:moveTo>
                    <a:lnTo>
                      <a:pt x="2" y="18"/>
                    </a:lnTo>
                    <a:lnTo>
                      <a:pt x="22"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30" name="Freeform 3816"/>
              <p:cNvSpPr>
                <a:spLocks/>
              </p:cNvSpPr>
              <p:nvPr/>
            </p:nvSpPr>
            <p:spPr bwMode="auto">
              <a:xfrm>
                <a:off x="4199" y="3298"/>
                <a:ext cx="18" cy="18"/>
              </a:xfrm>
              <a:custGeom>
                <a:avLst/>
                <a:gdLst>
                  <a:gd name="T0" fmla="*/ 17 w 18"/>
                  <a:gd name="T1" fmla="*/ 8 h 18"/>
                  <a:gd name="T2" fmla="*/ 17 w 18"/>
                  <a:gd name="T3" fmla="*/ 17 h 18"/>
                  <a:gd name="T4" fmla="*/ 8 w 18"/>
                  <a:gd name="T5" fmla="*/ 17 h 18"/>
                  <a:gd name="T6" fmla="*/ 0 w 18"/>
                  <a:gd name="T7" fmla="*/ 8 h 18"/>
                  <a:gd name="T8" fmla="*/ 0 w 18"/>
                  <a:gd name="T9" fmla="*/ 0 h 18"/>
                  <a:gd name="T10" fmla="*/ 8 w 18"/>
                  <a:gd name="T11" fmla="*/ 0 h 18"/>
                  <a:gd name="T12" fmla="*/ 0 60000 65536"/>
                  <a:gd name="T13" fmla="*/ 0 60000 65536"/>
                  <a:gd name="T14" fmla="*/ 0 60000 65536"/>
                  <a:gd name="T15" fmla="*/ 0 60000 65536"/>
                  <a:gd name="T16" fmla="*/ 0 60000 65536"/>
                  <a:gd name="T17" fmla="*/ 0 60000 65536"/>
                  <a:gd name="T18" fmla="*/ 0 w 18"/>
                  <a:gd name="T19" fmla="*/ 0 h 18"/>
                  <a:gd name="T20" fmla="*/ 18 w 18"/>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8" h="18">
                    <a:moveTo>
                      <a:pt x="17" y="8"/>
                    </a:moveTo>
                    <a:lnTo>
                      <a:pt x="17" y="17"/>
                    </a:lnTo>
                    <a:lnTo>
                      <a:pt x="8" y="17"/>
                    </a:lnTo>
                    <a:lnTo>
                      <a:pt x="0" y="8"/>
                    </a:lnTo>
                    <a:lnTo>
                      <a:pt x="0" y="0"/>
                    </a:lnTo>
                    <a:lnTo>
                      <a:pt x="8"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31" name="Freeform 3817"/>
              <p:cNvSpPr>
                <a:spLocks/>
              </p:cNvSpPr>
              <p:nvPr/>
            </p:nvSpPr>
            <p:spPr bwMode="auto">
              <a:xfrm>
                <a:off x="4029" y="3379"/>
                <a:ext cx="19" cy="19"/>
              </a:xfrm>
              <a:custGeom>
                <a:avLst/>
                <a:gdLst>
                  <a:gd name="T0" fmla="*/ 14 w 19"/>
                  <a:gd name="T1" fmla="*/ 0 h 19"/>
                  <a:gd name="T2" fmla="*/ 6 w 19"/>
                  <a:gd name="T3" fmla="*/ 0 h 19"/>
                  <a:gd name="T4" fmla="*/ 2 w 19"/>
                  <a:gd name="T5" fmla="*/ 0 h 19"/>
                  <a:gd name="T6" fmla="*/ 0 w 19"/>
                  <a:gd name="T7" fmla="*/ 6 h 19"/>
                  <a:gd name="T8" fmla="*/ 0 w 19"/>
                  <a:gd name="T9" fmla="*/ 11 h 19"/>
                  <a:gd name="T10" fmla="*/ 2 w 19"/>
                  <a:gd name="T11" fmla="*/ 15 h 19"/>
                  <a:gd name="T12" fmla="*/ 6 w 19"/>
                  <a:gd name="T13" fmla="*/ 18 h 19"/>
                  <a:gd name="T14" fmla="*/ 12 w 19"/>
                  <a:gd name="T15" fmla="*/ 15 h 19"/>
                  <a:gd name="T16" fmla="*/ 18 w 19"/>
                  <a:gd name="T17" fmla="*/ 13 h 19"/>
                  <a:gd name="T18" fmla="*/ 14 w 19"/>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14" y="0"/>
                    </a:moveTo>
                    <a:lnTo>
                      <a:pt x="6" y="0"/>
                    </a:lnTo>
                    <a:lnTo>
                      <a:pt x="2" y="0"/>
                    </a:lnTo>
                    <a:lnTo>
                      <a:pt x="0" y="6"/>
                    </a:lnTo>
                    <a:lnTo>
                      <a:pt x="0" y="11"/>
                    </a:lnTo>
                    <a:lnTo>
                      <a:pt x="2" y="15"/>
                    </a:lnTo>
                    <a:lnTo>
                      <a:pt x="6" y="18"/>
                    </a:lnTo>
                    <a:lnTo>
                      <a:pt x="12" y="15"/>
                    </a:lnTo>
                    <a:lnTo>
                      <a:pt x="18" y="13"/>
                    </a:lnTo>
                    <a:lnTo>
                      <a:pt x="14" y="0"/>
                    </a:lnTo>
                  </a:path>
                </a:pathLst>
              </a:custGeom>
              <a:solidFill>
                <a:srgbClr val="767900"/>
              </a:solidFill>
              <a:ln w="12700" cap="rnd">
                <a:solidFill>
                  <a:srgbClr val="404000"/>
                </a:solidFill>
                <a:round/>
                <a:headEnd/>
                <a:tailEnd/>
              </a:ln>
            </p:spPr>
            <p:txBody>
              <a:bodyPr/>
              <a:lstStyle/>
              <a:p>
                <a:endParaRPr lang="zh-CN" altLang="en-US"/>
              </a:p>
            </p:txBody>
          </p:sp>
          <p:sp>
            <p:nvSpPr>
              <p:cNvPr id="71832" name="Freeform 3818"/>
              <p:cNvSpPr>
                <a:spLocks/>
              </p:cNvSpPr>
              <p:nvPr/>
            </p:nvSpPr>
            <p:spPr bwMode="auto">
              <a:xfrm>
                <a:off x="4047" y="3336"/>
                <a:ext cx="17" cy="68"/>
              </a:xfrm>
              <a:custGeom>
                <a:avLst/>
                <a:gdLst>
                  <a:gd name="T0" fmla="*/ 0 w 17"/>
                  <a:gd name="T1" fmla="*/ 67 h 68"/>
                  <a:gd name="T2" fmla="*/ 1 w 17"/>
                  <a:gd name="T3" fmla="*/ 58 h 68"/>
                  <a:gd name="T4" fmla="*/ 4 w 17"/>
                  <a:gd name="T5" fmla="*/ 51 h 68"/>
                  <a:gd name="T6" fmla="*/ 6 w 17"/>
                  <a:gd name="T7" fmla="*/ 45 h 68"/>
                  <a:gd name="T8" fmla="*/ 8 w 17"/>
                  <a:gd name="T9" fmla="*/ 37 h 68"/>
                  <a:gd name="T10" fmla="*/ 11 w 17"/>
                  <a:gd name="T11" fmla="*/ 29 h 68"/>
                  <a:gd name="T12" fmla="*/ 12 w 17"/>
                  <a:gd name="T13" fmla="*/ 21 h 68"/>
                  <a:gd name="T14" fmla="*/ 13 w 17"/>
                  <a:gd name="T15" fmla="*/ 15 h 68"/>
                  <a:gd name="T16" fmla="*/ 16 w 17"/>
                  <a:gd name="T17" fmla="*/ 7 h 68"/>
                  <a:gd name="T18" fmla="*/ 14 w 17"/>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68"/>
                  <a:gd name="T32" fmla="*/ 17 w 17"/>
                  <a:gd name="T33" fmla="*/ 68 h 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68">
                    <a:moveTo>
                      <a:pt x="0" y="67"/>
                    </a:moveTo>
                    <a:lnTo>
                      <a:pt x="1" y="58"/>
                    </a:lnTo>
                    <a:lnTo>
                      <a:pt x="4" y="51"/>
                    </a:lnTo>
                    <a:lnTo>
                      <a:pt x="6" y="45"/>
                    </a:lnTo>
                    <a:lnTo>
                      <a:pt x="8" y="37"/>
                    </a:lnTo>
                    <a:lnTo>
                      <a:pt x="11" y="29"/>
                    </a:lnTo>
                    <a:lnTo>
                      <a:pt x="12" y="21"/>
                    </a:lnTo>
                    <a:lnTo>
                      <a:pt x="13" y="15"/>
                    </a:lnTo>
                    <a:lnTo>
                      <a:pt x="16" y="7"/>
                    </a:lnTo>
                    <a:lnTo>
                      <a:pt x="14"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33" name="Freeform 3819"/>
              <p:cNvSpPr>
                <a:spLocks/>
              </p:cNvSpPr>
              <p:nvPr/>
            </p:nvSpPr>
            <p:spPr bwMode="auto">
              <a:xfrm>
                <a:off x="4063" y="3295"/>
                <a:ext cx="34" cy="88"/>
              </a:xfrm>
              <a:custGeom>
                <a:avLst/>
                <a:gdLst>
                  <a:gd name="T0" fmla="*/ 33 w 34"/>
                  <a:gd name="T1" fmla="*/ 0 h 88"/>
                  <a:gd name="T2" fmla="*/ 24 w 34"/>
                  <a:gd name="T3" fmla="*/ 10 h 88"/>
                  <a:gd name="T4" fmla="*/ 20 w 34"/>
                  <a:gd name="T5" fmla="*/ 16 h 88"/>
                  <a:gd name="T6" fmla="*/ 17 w 34"/>
                  <a:gd name="T7" fmla="*/ 22 h 88"/>
                  <a:gd name="T8" fmla="*/ 14 w 34"/>
                  <a:gd name="T9" fmla="*/ 27 h 88"/>
                  <a:gd name="T10" fmla="*/ 14 w 34"/>
                  <a:gd name="T11" fmla="*/ 33 h 88"/>
                  <a:gd name="T12" fmla="*/ 14 w 34"/>
                  <a:gd name="T13" fmla="*/ 39 h 88"/>
                  <a:gd name="T14" fmla="*/ 13 w 34"/>
                  <a:gd name="T15" fmla="*/ 45 h 88"/>
                  <a:gd name="T16" fmla="*/ 11 w 34"/>
                  <a:gd name="T17" fmla="*/ 51 h 88"/>
                  <a:gd name="T18" fmla="*/ 10 w 34"/>
                  <a:gd name="T19" fmla="*/ 56 h 88"/>
                  <a:gd name="T20" fmla="*/ 9 w 34"/>
                  <a:gd name="T21" fmla="*/ 63 h 88"/>
                  <a:gd name="T22" fmla="*/ 7 w 34"/>
                  <a:gd name="T23" fmla="*/ 69 h 88"/>
                  <a:gd name="T24" fmla="*/ 4 w 34"/>
                  <a:gd name="T25" fmla="*/ 75 h 88"/>
                  <a:gd name="T26" fmla="*/ 0 w 34"/>
                  <a:gd name="T27" fmla="*/ 87 h 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
                  <a:gd name="T43" fmla="*/ 0 h 88"/>
                  <a:gd name="T44" fmla="*/ 34 w 34"/>
                  <a:gd name="T45" fmla="*/ 88 h 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 h="88">
                    <a:moveTo>
                      <a:pt x="33" y="0"/>
                    </a:moveTo>
                    <a:lnTo>
                      <a:pt x="24" y="10"/>
                    </a:lnTo>
                    <a:lnTo>
                      <a:pt x="20" y="16"/>
                    </a:lnTo>
                    <a:lnTo>
                      <a:pt x="17" y="22"/>
                    </a:lnTo>
                    <a:lnTo>
                      <a:pt x="14" y="27"/>
                    </a:lnTo>
                    <a:lnTo>
                      <a:pt x="14" y="33"/>
                    </a:lnTo>
                    <a:lnTo>
                      <a:pt x="14" y="39"/>
                    </a:lnTo>
                    <a:lnTo>
                      <a:pt x="13" y="45"/>
                    </a:lnTo>
                    <a:lnTo>
                      <a:pt x="11" y="51"/>
                    </a:lnTo>
                    <a:lnTo>
                      <a:pt x="10" y="56"/>
                    </a:lnTo>
                    <a:lnTo>
                      <a:pt x="9" y="63"/>
                    </a:lnTo>
                    <a:lnTo>
                      <a:pt x="7" y="69"/>
                    </a:lnTo>
                    <a:lnTo>
                      <a:pt x="4" y="75"/>
                    </a:lnTo>
                    <a:lnTo>
                      <a:pt x="0" y="8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34" name="Freeform 3820"/>
              <p:cNvSpPr>
                <a:spLocks/>
              </p:cNvSpPr>
              <p:nvPr/>
            </p:nvSpPr>
            <p:spPr bwMode="auto">
              <a:xfrm>
                <a:off x="4054" y="3377"/>
                <a:ext cx="54" cy="19"/>
              </a:xfrm>
              <a:custGeom>
                <a:avLst/>
                <a:gdLst>
                  <a:gd name="T0" fmla="*/ 0 w 54"/>
                  <a:gd name="T1" fmla="*/ 0 h 19"/>
                  <a:gd name="T2" fmla="*/ 3 w 54"/>
                  <a:gd name="T3" fmla="*/ 2 h 19"/>
                  <a:gd name="T4" fmla="*/ 7 w 54"/>
                  <a:gd name="T5" fmla="*/ 6 h 19"/>
                  <a:gd name="T6" fmla="*/ 14 w 54"/>
                  <a:gd name="T7" fmla="*/ 10 h 19"/>
                  <a:gd name="T8" fmla="*/ 21 w 54"/>
                  <a:gd name="T9" fmla="*/ 12 h 19"/>
                  <a:gd name="T10" fmla="*/ 27 w 54"/>
                  <a:gd name="T11" fmla="*/ 14 h 19"/>
                  <a:gd name="T12" fmla="*/ 34 w 54"/>
                  <a:gd name="T13" fmla="*/ 14 h 19"/>
                  <a:gd name="T14" fmla="*/ 41 w 54"/>
                  <a:gd name="T15" fmla="*/ 14 h 19"/>
                  <a:gd name="T16" fmla="*/ 43 w 54"/>
                  <a:gd name="T17" fmla="*/ 18 h 19"/>
                  <a:gd name="T18" fmla="*/ 48 w 54"/>
                  <a:gd name="T19" fmla="*/ 18 h 19"/>
                  <a:gd name="T20" fmla="*/ 53 w 54"/>
                  <a:gd name="T21" fmla="*/ 18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19"/>
                  <a:gd name="T35" fmla="*/ 54 w 54"/>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19">
                    <a:moveTo>
                      <a:pt x="0" y="0"/>
                    </a:moveTo>
                    <a:lnTo>
                      <a:pt x="3" y="2"/>
                    </a:lnTo>
                    <a:lnTo>
                      <a:pt x="7" y="6"/>
                    </a:lnTo>
                    <a:lnTo>
                      <a:pt x="14" y="10"/>
                    </a:lnTo>
                    <a:lnTo>
                      <a:pt x="21" y="12"/>
                    </a:lnTo>
                    <a:lnTo>
                      <a:pt x="27" y="14"/>
                    </a:lnTo>
                    <a:lnTo>
                      <a:pt x="34" y="14"/>
                    </a:lnTo>
                    <a:lnTo>
                      <a:pt x="41" y="14"/>
                    </a:lnTo>
                    <a:lnTo>
                      <a:pt x="43" y="18"/>
                    </a:lnTo>
                    <a:lnTo>
                      <a:pt x="48" y="18"/>
                    </a:lnTo>
                    <a:lnTo>
                      <a:pt x="53"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35" name="Line 3821"/>
              <p:cNvSpPr>
                <a:spLocks noChangeShapeType="1"/>
              </p:cNvSpPr>
              <p:nvPr/>
            </p:nvSpPr>
            <p:spPr bwMode="auto">
              <a:xfrm flipV="1">
                <a:off x="4039" y="3391"/>
                <a:ext cx="10" cy="1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36" name="Line 3822"/>
              <p:cNvSpPr>
                <a:spLocks noChangeShapeType="1"/>
              </p:cNvSpPr>
              <p:nvPr/>
            </p:nvSpPr>
            <p:spPr bwMode="auto">
              <a:xfrm flipH="1">
                <a:off x="4039" y="3386"/>
                <a:ext cx="10" cy="17"/>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37" name="Line 3823"/>
              <p:cNvSpPr>
                <a:spLocks noChangeShapeType="1"/>
              </p:cNvSpPr>
              <p:nvPr/>
            </p:nvSpPr>
            <p:spPr bwMode="auto">
              <a:xfrm>
                <a:off x="4031" y="3366"/>
                <a:ext cx="4"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38" name="Line 3824"/>
              <p:cNvSpPr>
                <a:spLocks noChangeShapeType="1"/>
              </p:cNvSpPr>
              <p:nvPr/>
            </p:nvSpPr>
            <p:spPr bwMode="auto">
              <a:xfrm>
                <a:off x="4035" y="3359"/>
                <a:ext cx="2" cy="9"/>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39" name="Line 3825"/>
              <p:cNvSpPr>
                <a:spLocks noChangeShapeType="1"/>
              </p:cNvSpPr>
              <p:nvPr/>
            </p:nvSpPr>
            <p:spPr bwMode="auto">
              <a:xfrm flipV="1">
                <a:off x="4107" y="3294"/>
                <a:ext cx="11" cy="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40" name="Freeform 3826"/>
              <p:cNvSpPr>
                <a:spLocks/>
              </p:cNvSpPr>
              <p:nvPr/>
            </p:nvSpPr>
            <p:spPr bwMode="auto">
              <a:xfrm>
                <a:off x="4104" y="3328"/>
                <a:ext cx="18" cy="19"/>
              </a:xfrm>
              <a:custGeom>
                <a:avLst/>
                <a:gdLst>
                  <a:gd name="T0" fmla="*/ 0 w 18"/>
                  <a:gd name="T1" fmla="*/ 0 h 19"/>
                  <a:gd name="T2" fmla="*/ 0 w 18"/>
                  <a:gd name="T3" fmla="*/ 2 h 19"/>
                  <a:gd name="T4" fmla="*/ 4 w 18"/>
                  <a:gd name="T5" fmla="*/ 4 h 19"/>
                  <a:gd name="T6" fmla="*/ 10 w 18"/>
                  <a:gd name="T7" fmla="*/ 6 h 19"/>
                  <a:gd name="T8" fmla="*/ 17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0" y="0"/>
                    </a:moveTo>
                    <a:lnTo>
                      <a:pt x="0" y="2"/>
                    </a:lnTo>
                    <a:lnTo>
                      <a:pt x="4" y="4"/>
                    </a:lnTo>
                    <a:lnTo>
                      <a:pt x="10" y="6"/>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41" name="Freeform 3827"/>
              <p:cNvSpPr>
                <a:spLocks/>
              </p:cNvSpPr>
              <p:nvPr/>
            </p:nvSpPr>
            <p:spPr bwMode="auto">
              <a:xfrm>
                <a:off x="4089" y="3340"/>
                <a:ext cx="22" cy="43"/>
              </a:xfrm>
              <a:custGeom>
                <a:avLst/>
                <a:gdLst>
                  <a:gd name="T0" fmla="*/ 0 w 22"/>
                  <a:gd name="T1" fmla="*/ 0 h 43"/>
                  <a:gd name="T2" fmla="*/ 1 w 22"/>
                  <a:gd name="T3" fmla="*/ 9 h 43"/>
                  <a:gd name="T4" fmla="*/ 3 w 22"/>
                  <a:gd name="T5" fmla="*/ 14 h 43"/>
                  <a:gd name="T6" fmla="*/ 5 w 22"/>
                  <a:gd name="T7" fmla="*/ 19 h 43"/>
                  <a:gd name="T8" fmla="*/ 7 w 22"/>
                  <a:gd name="T9" fmla="*/ 24 h 43"/>
                  <a:gd name="T10" fmla="*/ 10 w 22"/>
                  <a:gd name="T11" fmla="*/ 29 h 43"/>
                  <a:gd name="T12" fmla="*/ 12 w 22"/>
                  <a:gd name="T13" fmla="*/ 34 h 43"/>
                  <a:gd name="T14" fmla="*/ 15 w 22"/>
                  <a:gd name="T15" fmla="*/ 37 h 43"/>
                  <a:gd name="T16" fmla="*/ 18 w 22"/>
                  <a:gd name="T17" fmla="*/ 39 h 43"/>
                  <a:gd name="T18" fmla="*/ 21 w 22"/>
                  <a:gd name="T19" fmla="*/ 4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43"/>
                  <a:gd name="T32" fmla="*/ 22 w 22"/>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43">
                    <a:moveTo>
                      <a:pt x="0" y="0"/>
                    </a:moveTo>
                    <a:lnTo>
                      <a:pt x="1" y="9"/>
                    </a:lnTo>
                    <a:lnTo>
                      <a:pt x="3" y="14"/>
                    </a:lnTo>
                    <a:lnTo>
                      <a:pt x="5" y="19"/>
                    </a:lnTo>
                    <a:lnTo>
                      <a:pt x="7" y="24"/>
                    </a:lnTo>
                    <a:lnTo>
                      <a:pt x="10" y="29"/>
                    </a:lnTo>
                    <a:lnTo>
                      <a:pt x="12" y="34"/>
                    </a:lnTo>
                    <a:lnTo>
                      <a:pt x="15" y="37"/>
                    </a:lnTo>
                    <a:lnTo>
                      <a:pt x="18" y="39"/>
                    </a:lnTo>
                    <a:lnTo>
                      <a:pt x="21" y="42"/>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42" name="Freeform 3828"/>
              <p:cNvSpPr>
                <a:spLocks/>
              </p:cNvSpPr>
              <p:nvPr/>
            </p:nvSpPr>
            <p:spPr bwMode="auto">
              <a:xfrm>
                <a:off x="4105" y="3317"/>
                <a:ext cx="18" cy="19"/>
              </a:xfrm>
              <a:custGeom>
                <a:avLst/>
                <a:gdLst>
                  <a:gd name="T0" fmla="*/ 0 w 18"/>
                  <a:gd name="T1" fmla="*/ 0 h 19"/>
                  <a:gd name="T2" fmla="*/ 2 w 18"/>
                  <a:gd name="T3" fmla="*/ 4 h 19"/>
                  <a:gd name="T4" fmla="*/ 6 w 18"/>
                  <a:gd name="T5" fmla="*/ 10 h 19"/>
                  <a:gd name="T6" fmla="*/ 11 w 18"/>
                  <a:gd name="T7" fmla="*/ 13 h 19"/>
                  <a:gd name="T8" fmla="*/ 17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0" y="0"/>
                    </a:moveTo>
                    <a:lnTo>
                      <a:pt x="2" y="4"/>
                    </a:lnTo>
                    <a:lnTo>
                      <a:pt x="6" y="10"/>
                    </a:lnTo>
                    <a:lnTo>
                      <a:pt x="11" y="13"/>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43" name="Freeform 3829"/>
              <p:cNvSpPr>
                <a:spLocks/>
              </p:cNvSpPr>
              <p:nvPr/>
            </p:nvSpPr>
            <p:spPr bwMode="auto">
              <a:xfrm>
                <a:off x="4158" y="3256"/>
                <a:ext cx="44" cy="32"/>
              </a:xfrm>
              <a:custGeom>
                <a:avLst/>
                <a:gdLst>
                  <a:gd name="T0" fmla="*/ 10 w 44"/>
                  <a:gd name="T1" fmla="*/ 0 h 32"/>
                  <a:gd name="T2" fmla="*/ 12 w 44"/>
                  <a:gd name="T3" fmla="*/ 4 h 32"/>
                  <a:gd name="T4" fmla="*/ 21 w 44"/>
                  <a:gd name="T5" fmla="*/ 14 h 32"/>
                  <a:gd name="T6" fmla="*/ 43 w 44"/>
                  <a:gd name="T7" fmla="*/ 29 h 32"/>
                  <a:gd name="T8" fmla="*/ 38 w 44"/>
                  <a:gd name="T9" fmla="*/ 31 h 32"/>
                  <a:gd name="T10" fmla="*/ 22 w 44"/>
                  <a:gd name="T11" fmla="*/ 22 h 32"/>
                  <a:gd name="T12" fmla="*/ 17 w 44"/>
                  <a:gd name="T13" fmla="*/ 18 h 32"/>
                  <a:gd name="T14" fmla="*/ 5 w 44"/>
                  <a:gd name="T15" fmla="*/ 7 h 32"/>
                  <a:gd name="T16" fmla="*/ 0 w 44"/>
                  <a:gd name="T17" fmla="*/ 1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32"/>
                  <a:gd name="T29" fmla="*/ 44 w 44"/>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32">
                    <a:moveTo>
                      <a:pt x="10" y="0"/>
                    </a:moveTo>
                    <a:lnTo>
                      <a:pt x="12" y="4"/>
                    </a:lnTo>
                    <a:lnTo>
                      <a:pt x="21" y="14"/>
                    </a:lnTo>
                    <a:lnTo>
                      <a:pt x="43" y="29"/>
                    </a:lnTo>
                    <a:lnTo>
                      <a:pt x="38" y="31"/>
                    </a:lnTo>
                    <a:lnTo>
                      <a:pt x="22" y="22"/>
                    </a:lnTo>
                    <a:lnTo>
                      <a:pt x="17" y="18"/>
                    </a:lnTo>
                    <a:lnTo>
                      <a:pt x="5" y="7"/>
                    </a:lnTo>
                    <a:lnTo>
                      <a:pt x="0" y="1"/>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44" name="Freeform 3830"/>
              <p:cNvSpPr>
                <a:spLocks/>
              </p:cNvSpPr>
              <p:nvPr/>
            </p:nvSpPr>
            <p:spPr bwMode="auto">
              <a:xfrm>
                <a:off x="4194" y="3285"/>
                <a:ext cx="18" cy="19"/>
              </a:xfrm>
              <a:custGeom>
                <a:avLst/>
                <a:gdLst>
                  <a:gd name="T0" fmla="*/ 17 w 18"/>
                  <a:gd name="T1" fmla="*/ 0 h 19"/>
                  <a:gd name="T2" fmla="*/ 0 w 18"/>
                  <a:gd name="T3" fmla="*/ 4 h 19"/>
                  <a:gd name="T4" fmla="*/ 0 w 18"/>
                  <a:gd name="T5" fmla="*/ 13 h 19"/>
                  <a:gd name="T6" fmla="*/ 9 w 18"/>
                  <a:gd name="T7" fmla="*/ 18 h 19"/>
                  <a:gd name="T8" fmla="*/ 17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0"/>
                    </a:moveTo>
                    <a:lnTo>
                      <a:pt x="0" y="4"/>
                    </a:lnTo>
                    <a:lnTo>
                      <a:pt x="0" y="13"/>
                    </a:lnTo>
                    <a:lnTo>
                      <a:pt x="9" y="18"/>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45" name="Freeform 3831"/>
              <p:cNvSpPr>
                <a:spLocks/>
              </p:cNvSpPr>
              <p:nvPr/>
            </p:nvSpPr>
            <p:spPr bwMode="auto">
              <a:xfrm>
                <a:off x="4104" y="3385"/>
                <a:ext cx="53" cy="54"/>
              </a:xfrm>
              <a:custGeom>
                <a:avLst/>
                <a:gdLst>
                  <a:gd name="T0" fmla="*/ 52 w 53"/>
                  <a:gd name="T1" fmla="*/ 10 h 54"/>
                  <a:gd name="T2" fmla="*/ 42 w 53"/>
                  <a:gd name="T3" fmla="*/ 9 h 54"/>
                  <a:gd name="T4" fmla="*/ 41 w 53"/>
                  <a:gd name="T5" fmla="*/ 47 h 54"/>
                  <a:gd name="T6" fmla="*/ 35 w 53"/>
                  <a:gd name="T7" fmla="*/ 48 h 54"/>
                  <a:gd name="T8" fmla="*/ 31 w 53"/>
                  <a:gd name="T9" fmla="*/ 49 h 54"/>
                  <a:gd name="T10" fmla="*/ 24 w 53"/>
                  <a:gd name="T11" fmla="*/ 50 h 54"/>
                  <a:gd name="T12" fmla="*/ 19 w 53"/>
                  <a:gd name="T13" fmla="*/ 51 h 54"/>
                  <a:gd name="T14" fmla="*/ 14 w 53"/>
                  <a:gd name="T15" fmla="*/ 51 h 54"/>
                  <a:gd name="T16" fmla="*/ 7 w 53"/>
                  <a:gd name="T17" fmla="*/ 53 h 54"/>
                  <a:gd name="T18" fmla="*/ 2 w 53"/>
                  <a:gd name="T19" fmla="*/ 51 h 54"/>
                  <a:gd name="T20" fmla="*/ 0 w 53"/>
                  <a:gd name="T21" fmla="*/ 51 h 54"/>
                  <a:gd name="T22" fmla="*/ 1 w 53"/>
                  <a:gd name="T23" fmla="*/ 22 h 54"/>
                  <a:gd name="T24" fmla="*/ 4 w 53"/>
                  <a:gd name="T25" fmla="*/ 12 h 54"/>
                  <a:gd name="T26" fmla="*/ 4 w 53"/>
                  <a:gd name="T27" fmla="*/ 1 h 54"/>
                  <a:gd name="T28" fmla="*/ 7 w 53"/>
                  <a:gd name="T29" fmla="*/ 1 h 54"/>
                  <a:gd name="T30" fmla="*/ 10 w 53"/>
                  <a:gd name="T31" fmla="*/ 0 h 54"/>
                  <a:gd name="T32" fmla="*/ 14 w 53"/>
                  <a:gd name="T33" fmla="*/ 0 h 54"/>
                  <a:gd name="T34" fmla="*/ 18 w 53"/>
                  <a:gd name="T35" fmla="*/ 0 h 54"/>
                  <a:gd name="T36" fmla="*/ 21 w 53"/>
                  <a:gd name="T37" fmla="*/ 0 h 54"/>
                  <a:gd name="T38" fmla="*/ 22 w 53"/>
                  <a:gd name="T39" fmla="*/ 1 h 54"/>
                  <a:gd name="T40" fmla="*/ 26 w 53"/>
                  <a:gd name="T41" fmla="*/ 0 h 54"/>
                  <a:gd name="T42" fmla="*/ 30 w 53"/>
                  <a:gd name="T43" fmla="*/ 0 h 54"/>
                  <a:gd name="T44" fmla="*/ 34 w 53"/>
                  <a:gd name="T45" fmla="*/ 0 h 54"/>
                  <a:gd name="T46" fmla="*/ 40 w 53"/>
                  <a:gd name="T47" fmla="*/ 1 h 54"/>
                  <a:gd name="T48" fmla="*/ 39 w 53"/>
                  <a:gd name="T49" fmla="*/ 7 h 54"/>
                  <a:gd name="T50" fmla="*/ 36 w 53"/>
                  <a:gd name="T51" fmla="*/ 9 h 54"/>
                  <a:gd name="T52" fmla="*/ 31 w 53"/>
                  <a:gd name="T53" fmla="*/ 10 h 54"/>
                  <a:gd name="T54" fmla="*/ 26 w 53"/>
                  <a:gd name="T55" fmla="*/ 11 h 54"/>
                  <a:gd name="T56" fmla="*/ 22 w 53"/>
                  <a:gd name="T57" fmla="*/ 11 h 54"/>
                  <a:gd name="T58" fmla="*/ 19 w 53"/>
                  <a:gd name="T59" fmla="*/ 10 h 54"/>
                  <a:gd name="T60" fmla="*/ 17 w 53"/>
                  <a:gd name="T61" fmla="*/ 10 h 54"/>
                  <a:gd name="T62" fmla="*/ 14 w 53"/>
                  <a:gd name="T63" fmla="*/ 10 h 54"/>
                  <a:gd name="T64" fmla="*/ 10 w 53"/>
                  <a:gd name="T65" fmla="*/ 10 h 54"/>
                  <a:gd name="T66" fmla="*/ 7 w 53"/>
                  <a:gd name="T67" fmla="*/ 10 h 54"/>
                  <a:gd name="T68" fmla="*/ 5 w 53"/>
                  <a:gd name="T69" fmla="*/ 11 h 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3"/>
                  <a:gd name="T106" fmla="*/ 0 h 54"/>
                  <a:gd name="T107" fmla="*/ 53 w 53"/>
                  <a:gd name="T108" fmla="*/ 54 h 5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3" h="54">
                    <a:moveTo>
                      <a:pt x="52" y="10"/>
                    </a:moveTo>
                    <a:lnTo>
                      <a:pt x="42" y="9"/>
                    </a:lnTo>
                    <a:lnTo>
                      <a:pt x="41" y="47"/>
                    </a:lnTo>
                    <a:lnTo>
                      <a:pt x="35" y="48"/>
                    </a:lnTo>
                    <a:lnTo>
                      <a:pt x="31" y="49"/>
                    </a:lnTo>
                    <a:lnTo>
                      <a:pt x="24" y="50"/>
                    </a:lnTo>
                    <a:lnTo>
                      <a:pt x="19" y="51"/>
                    </a:lnTo>
                    <a:lnTo>
                      <a:pt x="14" y="51"/>
                    </a:lnTo>
                    <a:lnTo>
                      <a:pt x="7" y="53"/>
                    </a:lnTo>
                    <a:lnTo>
                      <a:pt x="2" y="51"/>
                    </a:lnTo>
                    <a:lnTo>
                      <a:pt x="0" y="51"/>
                    </a:lnTo>
                    <a:lnTo>
                      <a:pt x="1" y="22"/>
                    </a:lnTo>
                    <a:lnTo>
                      <a:pt x="4" y="12"/>
                    </a:lnTo>
                    <a:lnTo>
                      <a:pt x="4" y="1"/>
                    </a:lnTo>
                    <a:lnTo>
                      <a:pt x="7" y="1"/>
                    </a:lnTo>
                    <a:lnTo>
                      <a:pt x="10" y="0"/>
                    </a:lnTo>
                    <a:lnTo>
                      <a:pt x="14" y="0"/>
                    </a:lnTo>
                    <a:lnTo>
                      <a:pt x="18" y="0"/>
                    </a:lnTo>
                    <a:lnTo>
                      <a:pt x="21" y="0"/>
                    </a:lnTo>
                    <a:lnTo>
                      <a:pt x="22" y="1"/>
                    </a:lnTo>
                    <a:lnTo>
                      <a:pt x="26" y="0"/>
                    </a:lnTo>
                    <a:lnTo>
                      <a:pt x="30" y="0"/>
                    </a:lnTo>
                    <a:lnTo>
                      <a:pt x="34" y="0"/>
                    </a:lnTo>
                    <a:lnTo>
                      <a:pt x="40" y="1"/>
                    </a:lnTo>
                    <a:lnTo>
                      <a:pt x="39" y="7"/>
                    </a:lnTo>
                    <a:lnTo>
                      <a:pt x="36" y="9"/>
                    </a:lnTo>
                    <a:lnTo>
                      <a:pt x="31" y="10"/>
                    </a:lnTo>
                    <a:lnTo>
                      <a:pt x="26" y="11"/>
                    </a:lnTo>
                    <a:lnTo>
                      <a:pt x="22" y="11"/>
                    </a:lnTo>
                    <a:lnTo>
                      <a:pt x="19" y="10"/>
                    </a:lnTo>
                    <a:lnTo>
                      <a:pt x="17" y="10"/>
                    </a:lnTo>
                    <a:lnTo>
                      <a:pt x="14" y="10"/>
                    </a:lnTo>
                    <a:lnTo>
                      <a:pt x="10" y="10"/>
                    </a:lnTo>
                    <a:lnTo>
                      <a:pt x="7" y="10"/>
                    </a:lnTo>
                    <a:lnTo>
                      <a:pt x="5" y="11"/>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46" name="Line 3832"/>
              <p:cNvSpPr>
                <a:spLocks noChangeShapeType="1"/>
              </p:cNvSpPr>
              <p:nvPr/>
            </p:nvSpPr>
            <p:spPr bwMode="auto">
              <a:xfrm flipV="1">
                <a:off x="4105" y="3406"/>
                <a:ext cx="40"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47" name="Freeform 3833"/>
              <p:cNvSpPr>
                <a:spLocks/>
              </p:cNvSpPr>
              <p:nvPr/>
            </p:nvSpPr>
            <p:spPr bwMode="auto">
              <a:xfrm>
                <a:off x="4142" y="3386"/>
                <a:ext cx="18" cy="47"/>
              </a:xfrm>
              <a:custGeom>
                <a:avLst/>
                <a:gdLst>
                  <a:gd name="T0" fmla="*/ 1 w 18"/>
                  <a:gd name="T1" fmla="*/ 46 h 47"/>
                  <a:gd name="T2" fmla="*/ 6 w 18"/>
                  <a:gd name="T3" fmla="*/ 43 h 47"/>
                  <a:gd name="T4" fmla="*/ 9 w 18"/>
                  <a:gd name="T5" fmla="*/ 42 h 47"/>
                  <a:gd name="T6" fmla="*/ 17 w 18"/>
                  <a:gd name="T7" fmla="*/ 39 h 47"/>
                  <a:gd name="T8" fmla="*/ 17 w 18"/>
                  <a:gd name="T9" fmla="*/ 22 h 47"/>
                  <a:gd name="T10" fmla="*/ 17 w 18"/>
                  <a:gd name="T11" fmla="*/ 16 h 47"/>
                  <a:gd name="T12" fmla="*/ 17 w 18"/>
                  <a:gd name="T13" fmla="*/ 12 h 47"/>
                  <a:gd name="T14" fmla="*/ 17 w 18"/>
                  <a:gd name="T15" fmla="*/ 8 h 47"/>
                  <a:gd name="T16" fmla="*/ 14 w 18"/>
                  <a:gd name="T17" fmla="*/ 6 h 47"/>
                  <a:gd name="T18" fmla="*/ 1 w 18"/>
                  <a:gd name="T19" fmla="*/ 0 h 47"/>
                  <a:gd name="T20" fmla="*/ 0 w 18"/>
                  <a:gd name="T21" fmla="*/ 6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47"/>
                  <a:gd name="T35" fmla="*/ 18 w 18"/>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47">
                    <a:moveTo>
                      <a:pt x="1" y="46"/>
                    </a:moveTo>
                    <a:lnTo>
                      <a:pt x="6" y="43"/>
                    </a:lnTo>
                    <a:lnTo>
                      <a:pt x="9" y="42"/>
                    </a:lnTo>
                    <a:lnTo>
                      <a:pt x="17" y="39"/>
                    </a:lnTo>
                    <a:lnTo>
                      <a:pt x="17" y="22"/>
                    </a:lnTo>
                    <a:lnTo>
                      <a:pt x="17" y="16"/>
                    </a:lnTo>
                    <a:lnTo>
                      <a:pt x="17" y="12"/>
                    </a:lnTo>
                    <a:lnTo>
                      <a:pt x="17" y="8"/>
                    </a:lnTo>
                    <a:lnTo>
                      <a:pt x="14" y="6"/>
                    </a:lnTo>
                    <a:lnTo>
                      <a:pt x="1" y="0"/>
                    </a:lnTo>
                    <a:lnTo>
                      <a:pt x="0" y="6"/>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grpSp>
            <p:nvGrpSpPr>
              <p:cNvPr id="38" name="Group 3834"/>
              <p:cNvGrpSpPr>
                <a:grpSpLocks/>
              </p:cNvGrpSpPr>
              <p:nvPr/>
            </p:nvGrpSpPr>
            <p:grpSpPr bwMode="auto">
              <a:xfrm>
                <a:off x="4118" y="3400"/>
                <a:ext cx="18" cy="20"/>
                <a:chOff x="4118" y="3400"/>
                <a:chExt cx="18" cy="20"/>
              </a:xfrm>
            </p:grpSpPr>
            <p:sp>
              <p:nvSpPr>
                <p:cNvPr id="71936" name="Freeform 3835"/>
                <p:cNvSpPr>
                  <a:spLocks/>
                </p:cNvSpPr>
                <p:nvPr/>
              </p:nvSpPr>
              <p:spPr bwMode="auto">
                <a:xfrm>
                  <a:off x="4118" y="3400"/>
                  <a:ext cx="18" cy="20"/>
                </a:xfrm>
                <a:custGeom>
                  <a:avLst/>
                  <a:gdLst>
                    <a:gd name="T0" fmla="*/ 17 w 18"/>
                    <a:gd name="T1" fmla="*/ 0 h 20"/>
                    <a:gd name="T2" fmla="*/ 1 w 18"/>
                    <a:gd name="T3" fmla="*/ 0 h 20"/>
                    <a:gd name="T4" fmla="*/ 0 w 18"/>
                    <a:gd name="T5" fmla="*/ 11 h 20"/>
                    <a:gd name="T6" fmla="*/ 4 w 18"/>
                    <a:gd name="T7" fmla="*/ 14 h 20"/>
                    <a:gd name="T8" fmla="*/ 4 w 18"/>
                    <a:gd name="T9" fmla="*/ 19 h 20"/>
                    <a:gd name="T10" fmla="*/ 5 w 18"/>
                    <a:gd name="T11" fmla="*/ 19 h 20"/>
                    <a:gd name="T12" fmla="*/ 5 w 18"/>
                    <a:gd name="T13" fmla="*/ 15 h 20"/>
                    <a:gd name="T14" fmla="*/ 8 w 18"/>
                    <a:gd name="T15" fmla="*/ 15 h 20"/>
                    <a:gd name="T16" fmla="*/ 8 w 18"/>
                    <a:gd name="T17" fmla="*/ 19 h 20"/>
                    <a:gd name="T18" fmla="*/ 10 w 18"/>
                    <a:gd name="T19" fmla="*/ 19 h 20"/>
                    <a:gd name="T20" fmla="*/ 10 w 18"/>
                    <a:gd name="T21" fmla="*/ 14 h 20"/>
                    <a:gd name="T22" fmla="*/ 14 w 18"/>
                    <a:gd name="T23" fmla="*/ 12 h 20"/>
                    <a:gd name="T24" fmla="*/ 17 w 18"/>
                    <a:gd name="T25" fmla="*/ 0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20"/>
                    <a:gd name="T41" fmla="*/ 18 w 18"/>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20">
                      <a:moveTo>
                        <a:pt x="17" y="0"/>
                      </a:moveTo>
                      <a:lnTo>
                        <a:pt x="1" y="0"/>
                      </a:lnTo>
                      <a:lnTo>
                        <a:pt x="0" y="11"/>
                      </a:lnTo>
                      <a:lnTo>
                        <a:pt x="4" y="14"/>
                      </a:lnTo>
                      <a:lnTo>
                        <a:pt x="4" y="19"/>
                      </a:lnTo>
                      <a:lnTo>
                        <a:pt x="5" y="19"/>
                      </a:lnTo>
                      <a:lnTo>
                        <a:pt x="5" y="15"/>
                      </a:lnTo>
                      <a:lnTo>
                        <a:pt x="8" y="15"/>
                      </a:lnTo>
                      <a:lnTo>
                        <a:pt x="8" y="19"/>
                      </a:lnTo>
                      <a:lnTo>
                        <a:pt x="10" y="19"/>
                      </a:lnTo>
                      <a:lnTo>
                        <a:pt x="10" y="14"/>
                      </a:lnTo>
                      <a:lnTo>
                        <a:pt x="14" y="12"/>
                      </a:lnTo>
                      <a:lnTo>
                        <a:pt x="17" y="0"/>
                      </a:lnTo>
                    </a:path>
                  </a:pathLst>
                </a:custGeom>
                <a:solidFill>
                  <a:srgbClr val="767900"/>
                </a:solidFill>
                <a:ln w="9525" cap="rnd">
                  <a:noFill/>
                  <a:round/>
                  <a:headEnd/>
                  <a:tailEnd/>
                </a:ln>
              </p:spPr>
              <p:txBody>
                <a:bodyPr/>
                <a:lstStyle/>
                <a:p>
                  <a:endParaRPr lang="zh-CN" altLang="en-US"/>
                </a:p>
              </p:txBody>
            </p:sp>
            <p:sp>
              <p:nvSpPr>
                <p:cNvPr id="71937" name="Freeform 3836"/>
                <p:cNvSpPr>
                  <a:spLocks/>
                </p:cNvSpPr>
                <p:nvPr/>
              </p:nvSpPr>
              <p:spPr bwMode="auto">
                <a:xfrm>
                  <a:off x="4118" y="3400"/>
                  <a:ext cx="18" cy="20"/>
                </a:xfrm>
                <a:custGeom>
                  <a:avLst/>
                  <a:gdLst>
                    <a:gd name="T0" fmla="*/ 17 w 18"/>
                    <a:gd name="T1" fmla="*/ 0 h 20"/>
                    <a:gd name="T2" fmla="*/ 1 w 18"/>
                    <a:gd name="T3" fmla="*/ 0 h 20"/>
                    <a:gd name="T4" fmla="*/ 0 w 18"/>
                    <a:gd name="T5" fmla="*/ 11 h 20"/>
                    <a:gd name="T6" fmla="*/ 3 w 18"/>
                    <a:gd name="T7" fmla="*/ 14 h 20"/>
                    <a:gd name="T8" fmla="*/ 3 w 18"/>
                    <a:gd name="T9" fmla="*/ 19 h 20"/>
                    <a:gd name="T10" fmla="*/ 5 w 18"/>
                    <a:gd name="T11" fmla="*/ 19 h 20"/>
                    <a:gd name="T12" fmla="*/ 5 w 18"/>
                    <a:gd name="T13" fmla="*/ 15 h 20"/>
                    <a:gd name="T14" fmla="*/ 8 w 18"/>
                    <a:gd name="T15" fmla="*/ 15 h 20"/>
                    <a:gd name="T16" fmla="*/ 8 w 18"/>
                    <a:gd name="T17" fmla="*/ 19 h 20"/>
                    <a:gd name="T18" fmla="*/ 10 w 18"/>
                    <a:gd name="T19" fmla="*/ 19 h 20"/>
                    <a:gd name="T20" fmla="*/ 10 w 18"/>
                    <a:gd name="T21" fmla="*/ 14 h 20"/>
                    <a:gd name="T22" fmla="*/ 14 w 18"/>
                    <a:gd name="T23" fmla="*/ 11 h 20"/>
                    <a:gd name="T24" fmla="*/ 17 w 18"/>
                    <a:gd name="T25" fmla="*/ 0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20"/>
                    <a:gd name="T41" fmla="*/ 18 w 18"/>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20">
                      <a:moveTo>
                        <a:pt x="17" y="0"/>
                      </a:moveTo>
                      <a:lnTo>
                        <a:pt x="1" y="0"/>
                      </a:lnTo>
                      <a:lnTo>
                        <a:pt x="0" y="11"/>
                      </a:lnTo>
                      <a:lnTo>
                        <a:pt x="3" y="14"/>
                      </a:lnTo>
                      <a:lnTo>
                        <a:pt x="3" y="19"/>
                      </a:lnTo>
                      <a:lnTo>
                        <a:pt x="5" y="19"/>
                      </a:lnTo>
                      <a:lnTo>
                        <a:pt x="5" y="15"/>
                      </a:lnTo>
                      <a:lnTo>
                        <a:pt x="8" y="15"/>
                      </a:lnTo>
                      <a:lnTo>
                        <a:pt x="8" y="19"/>
                      </a:lnTo>
                      <a:lnTo>
                        <a:pt x="10" y="19"/>
                      </a:lnTo>
                      <a:lnTo>
                        <a:pt x="10" y="14"/>
                      </a:lnTo>
                      <a:lnTo>
                        <a:pt x="14" y="11"/>
                      </a:lnTo>
                      <a:lnTo>
                        <a:pt x="17" y="0"/>
                      </a:lnTo>
                    </a:path>
                  </a:pathLst>
                </a:custGeom>
                <a:solidFill>
                  <a:srgbClr val="767900"/>
                </a:solidFill>
                <a:ln w="12700" cap="rnd">
                  <a:solidFill>
                    <a:srgbClr val="404000"/>
                  </a:solidFill>
                  <a:round/>
                  <a:headEnd/>
                  <a:tailEnd/>
                </a:ln>
              </p:spPr>
              <p:txBody>
                <a:bodyPr/>
                <a:lstStyle/>
                <a:p>
                  <a:endParaRPr lang="zh-CN" altLang="en-US"/>
                </a:p>
              </p:txBody>
            </p:sp>
          </p:grpSp>
          <p:sp>
            <p:nvSpPr>
              <p:cNvPr id="71849" name="Line 3837"/>
              <p:cNvSpPr>
                <a:spLocks noChangeShapeType="1"/>
              </p:cNvSpPr>
              <p:nvPr/>
            </p:nvSpPr>
            <p:spPr bwMode="auto">
              <a:xfrm flipH="1" flipV="1">
                <a:off x="4178" y="3393"/>
                <a:ext cx="35" cy="53"/>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50" name="Line 3838"/>
              <p:cNvSpPr>
                <a:spLocks noChangeShapeType="1"/>
              </p:cNvSpPr>
              <p:nvPr/>
            </p:nvSpPr>
            <p:spPr bwMode="auto">
              <a:xfrm>
                <a:off x="4173" y="3395"/>
                <a:ext cx="33" cy="51"/>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51" name="Freeform 3839"/>
              <p:cNvSpPr>
                <a:spLocks/>
              </p:cNvSpPr>
              <p:nvPr/>
            </p:nvSpPr>
            <p:spPr bwMode="auto">
              <a:xfrm>
                <a:off x="4169" y="3391"/>
                <a:ext cx="18" cy="18"/>
              </a:xfrm>
              <a:custGeom>
                <a:avLst/>
                <a:gdLst>
                  <a:gd name="T0" fmla="*/ 17 w 18"/>
                  <a:gd name="T1" fmla="*/ 0 h 18"/>
                  <a:gd name="T2" fmla="*/ 12 w 18"/>
                  <a:gd name="T3" fmla="*/ 8 h 18"/>
                  <a:gd name="T4" fmla="*/ 6 w 18"/>
                  <a:gd name="T5" fmla="*/ 13 h 18"/>
                  <a:gd name="T6" fmla="*/ 0 w 18"/>
                  <a:gd name="T7" fmla="*/ 17 h 18"/>
                  <a:gd name="T8" fmla="*/ 0 60000 65536"/>
                  <a:gd name="T9" fmla="*/ 0 60000 65536"/>
                  <a:gd name="T10" fmla="*/ 0 60000 65536"/>
                  <a:gd name="T11" fmla="*/ 0 60000 65536"/>
                  <a:gd name="T12" fmla="*/ 0 w 18"/>
                  <a:gd name="T13" fmla="*/ 0 h 18"/>
                  <a:gd name="T14" fmla="*/ 18 w 18"/>
                  <a:gd name="T15" fmla="*/ 18 h 18"/>
                </a:gdLst>
                <a:ahLst/>
                <a:cxnLst>
                  <a:cxn ang="T8">
                    <a:pos x="T0" y="T1"/>
                  </a:cxn>
                  <a:cxn ang="T9">
                    <a:pos x="T2" y="T3"/>
                  </a:cxn>
                  <a:cxn ang="T10">
                    <a:pos x="T4" y="T5"/>
                  </a:cxn>
                  <a:cxn ang="T11">
                    <a:pos x="T6" y="T7"/>
                  </a:cxn>
                </a:cxnLst>
                <a:rect l="T12" t="T13" r="T14" b="T15"/>
                <a:pathLst>
                  <a:path w="18" h="18">
                    <a:moveTo>
                      <a:pt x="17" y="0"/>
                    </a:moveTo>
                    <a:lnTo>
                      <a:pt x="12" y="8"/>
                    </a:lnTo>
                    <a:lnTo>
                      <a:pt x="6" y="13"/>
                    </a:lnTo>
                    <a:lnTo>
                      <a:pt x="0"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52" name="Freeform 3840"/>
              <p:cNvSpPr>
                <a:spLocks/>
              </p:cNvSpPr>
              <p:nvPr/>
            </p:nvSpPr>
            <p:spPr bwMode="auto">
              <a:xfrm>
                <a:off x="4156" y="3403"/>
                <a:ext cx="37" cy="25"/>
              </a:xfrm>
              <a:custGeom>
                <a:avLst/>
                <a:gdLst>
                  <a:gd name="T0" fmla="*/ 0 w 37"/>
                  <a:gd name="T1" fmla="*/ 0 h 25"/>
                  <a:gd name="T2" fmla="*/ 2 w 37"/>
                  <a:gd name="T3" fmla="*/ 5 h 25"/>
                  <a:gd name="T4" fmla="*/ 6 w 37"/>
                  <a:gd name="T5" fmla="*/ 13 h 25"/>
                  <a:gd name="T6" fmla="*/ 18 w 37"/>
                  <a:gd name="T7" fmla="*/ 20 h 25"/>
                  <a:gd name="T8" fmla="*/ 29 w 37"/>
                  <a:gd name="T9" fmla="*/ 24 h 25"/>
                  <a:gd name="T10" fmla="*/ 36 w 37"/>
                  <a:gd name="T11" fmla="*/ 24 h 25"/>
                  <a:gd name="T12" fmla="*/ 0 60000 65536"/>
                  <a:gd name="T13" fmla="*/ 0 60000 65536"/>
                  <a:gd name="T14" fmla="*/ 0 60000 65536"/>
                  <a:gd name="T15" fmla="*/ 0 60000 65536"/>
                  <a:gd name="T16" fmla="*/ 0 60000 65536"/>
                  <a:gd name="T17" fmla="*/ 0 60000 65536"/>
                  <a:gd name="T18" fmla="*/ 0 w 37"/>
                  <a:gd name="T19" fmla="*/ 0 h 25"/>
                  <a:gd name="T20" fmla="*/ 37 w 37"/>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37" h="25">
                    <a:moveTo>
                      <a:pt x="0" y="0"/>
                    </a:moveTo>
                    <a:lnTo>
                      <a:pt x="2" y="5"/>
                    </a:lnTo>
                    <a:lnTo>
                      <a:pt x="6" y="13"/>
                    </a:lnTo>
                    <a:lnTo>
                      <a:pt x="18" y="20"/>
                    </a:lnTo>
                    <a:lnTo>
                      <a:pt x="29" y="24"/>
                    </a:lnTo>
                    <a:lnTo>
                      <a:pt x="36" y="24"/>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53" name="Line 3841"/>
              <p:cNvSpPr>
                <a:spLocks noChangeShapeType="1"/>
              </p:cNvSpPr>
              <p:nvPr/>
            </p:nvSpPr>
            <p:spPr bwMode="auto">
              <a:xfrm flipV="1">
                <a:off x="4199" y="3417"/>
                <a:ext cx="26"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54" name="Freeform 3842"/>
              <p:cNvSpPr>
                <a:spLocks/>
              </p:cNvSpPr>
              <p:nvPr/>
            </p:nvSpPr>
            <p:spPr bwMode="auto">
              <a:xfrm>
                <a:off x="4213" y="3400"/>
                <a:ext cx="18" cy="47"/>
              </a:xfrm>
              <a:custGeom>
                <a:avLst/>
                <a:gdLst>
                  <a:gd name="T0" fmla="*/ 5 w 18"/>
                  <a:gd name="T1" fmla="*/ 46 h 47"/>
                  <a:gd name="T2" fmla="*/ 12 w 18"/>
                  <a:gd name="T3" fmla="*/ 29 h 47"/>
                  <a:gd name="T4" fmla="*/ 14 w 18"/>
                  <a:gd name="T5" fmla="*/ 24 h 47"/>
                  <a:gd name="T6" fmla="*/ 17 w 18"/>
                  <a:gd name="T7" fmla="*/ 18 h 47"/>
                  <a:gd name="T8" fmla="*/ 12 w 18"/>
                  <a:gd name="T9" fmla="*/ 12 h 47"/>
                  <a:gd name="T10" fmla="*/ 5 w 18"/>
                  <a:gd name="T11" fmla="*/ 8 h 47"/>
                  <a:gd name="T12" fmla="*/ 1 w 18"/>
                  <a:gd name="T13" fmla="*/ 5 h 47"/>
                  <a:gd name="T14" fmla="*/ 0 w 18"/>
                  <a:gd name="T15" fmla="*/ 3 h 47"/>
                  <a:gd name="T16" fmla="*/ 0 w 18"/>
                  <a:gd name="T17" fmla="*/ 0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47"/>
                  <a:gd name="T29" fmla="*/ 18 w 18"/>
                  <a:gd name="T30" fmla="*/ 47 h 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47">
                    <a:moveTo>
                      <a:pt x="5" y="46"/>
                    </a:moveTo>
                    <a:lnTo>
                      <a:pt x="12" y="29"/>
                    </a:lnTo>
                    <a:lnTo>
                      <a:pt x="14" y="24"/>
                    </a:lnTo>
                    <a:lnTo>
                      <a:pt x="17" y="18"/>
                    </a:lnTo>
                    <a:lnTo>
                      <a:pt x="12" y="12"/>
                    </a:lnTo>
                    <a:lnTo>
                      <a:pt x="5" y="8"/>
                    </a:lnTo>
                    <a:lnTo>
                      <a:pt x="1" y="5"/>
                    </a:lnTo>
                    <a:lnTo>
                      <a:pt x="0" y="3"/>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55" name="Freeform 3843"/>
              <p:cNvSpPr>
                <a:spLocks/>
              </p:cNvSpPr>
              <p:nvPr/>
            </p:nvSpPr>
            <p:spPr bwMode="auto">
              <a:xfrm>
                <a:off x="4232" y="3410"/>
                <a:ext cx="34" cy="19"/>
              </a:xfrm>
              <a:custGeom>
                <a:avLst/>
                <a:gdLst>
                  <a:gd name="T0" fmla="*/ 0 w 34"/>
                  <a:gd name="T1" fmla="*/ 18 h 19"/>
                  <a:gd name="T2" fmla="*/ 7 w 34"/>
                  <a:gd name="T3" fmla="*/ 15 h 19"/>
                  <a:gd name="T4" fmla="*/ 13 w 34"/>
                  <a:gd name="T5" fmla="*/ 13 h 19"/>
                  <a:gd name="T6" fmla="*/ 18 w 34"/>
                  <a:gd name="T7" fmla="*/ 9 h 19"/>
                  <a:gd name="T8" fmla="*/ 24 w 34"/>
                  <a:gd name="T9" fmla="*/ 5 h 19"/>
                  <a:gd name="T10" fmla="*/ 28 w 34"/>
                  <a:gd name="T11" fmla="*/ 1 h 19"/>
                  <a:gd name="T12" fmla="*/ 33 w 34"/>
                  <a:gd name="T13" fmla="*/ 0 h 19"/>
                  <a:gd name="T14" fmla="*/ 0 60000 65536"/>
                  <a:gd name="T15" fmla="*/ 0 60000 65536"/>
                  <a:gd name="T16" fmla="*/ 0 60000 65536"/>
                  <a:gd name="T17" fmla="*/ 0 60000 65536"/>
                  <a:gd name="T18" fmla="*/ 0 60000 65536"/>
                  <a:gd name="T19" fmla="*/ 0 60000 65536"/>
                  <a:gd name="T20" fmla="*/ 0 60000 65536"/>
                  <a:gd name="T21" fmla="*/ 0 w 34"/>
                  <a:gd name="T22" fmla="*/ 0 h 19"/>
                  <a:gd name="T23" fmla="*/ 34 w 34"/>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19">
                    <a:moveTo>
                      <a:pt x="0" y="18"/>
                    </a:moveTo>
                    <a:lnTo>
                      <a:pt x="7" y="15"/>
                    </a:lnTo>
                    <a:lnTo>
                      <a:pt x="13" y="13"/>
                    </a:lnTo>
                    <a:lnTo>
                      <a:pt x="18" y="9"/>
                    </a:lnTo>
                    <a:lnTo>
                      <a:pt x="24" y="5"/>
                    </a:lnTo>
                    <a:lnTo>
                      <a:pt x="28" y="1"/>
                    </a:lnTo>
                    <a:lnTo>
                      <a:pt x="33"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56" name="Freeform 3844"/>
              <p:cNvSpPr>
                <a:spLocks/>
              </p:cNvSpPr>
              <p:nvPr/>
            </p:nvSpPr>
            <p:spPr bwMode="auto">
              <a:xfrm>
                <a:off x="4262" y="3417"/>
                <a:ext cx="25" cy="19"/>
              </a:xfrm>
              <a:custGeom>
                <a:avLst/>
                <a:gdLst>
                  <a:gd name="T0" fmla="*/ 24 w 25"/>
                  <a:gd name="T1" fmla="*/ 4 h 19"/>
                  <a:gd name="T2" fmla="*/ 19 w 25"/>
                  <a:gd name="T3" fmla="*/ 0 h 19"/>
                  <a:gd name="T4" fmla="*/ 16 w 25"/>
                  <a:gd name="T5" fmla="*/ 2 h 19"/>
                  <a:gd name="T6" fmla="*/ 11 w 25"/>
                  <a:gd name="T7" fmla="*/ 4 h 19"/>
                  <a:gd name="T8" fmla="*/ 7 w 25"/>
                  <a:gd name="T9" fmla="*/ 12 h 19"/>
                  <a:gd name="T10" fmla="*/ 4 w 25"/>
                  <a:gd name="T11" fmla="*/ 14 h 19"/>
                  <a:gd name="T12" fmla="*/ 0 w 25"/>
                  <a:gd name="T13" fmla="*/ 18 h 19"/>
                  <a:gd name="T14" fmla="*/ 0 60000 65536"/>
                  <a:gd name="T15" fmla="*/ 0 60000 65536"/>
                  <a:gd name="T16" fmla="*/ 0 60000 65536"/>
                  <a:gd name="T17" fmla="*/ 0 60000 65536"/>
                  <a:gd name="T18" fmla="*/ 0 60000 65536"/>
                  <a:gd name="T19" fmla="*/ 0 60000 65536"/>
                  <a:gd name="T20" fmla="*/ 0 60000 65536"/>
                  <a:gd name="T21" fmla="*/ 0 w 25"/>
                  <a:gd name="T22" fmla="*/ 0 h 19"/>
                  <a:gd name="T23" fmla="*/ 25 w 25"/>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19">
                    <a:moveTo>
                      <a:pt x="24" y="4"/>
                    </a:moveTo>
                    <a:lnTo>
                      <a:pt x="19" y="0"/>
                    </a:lnTo>
                    <a:lnTo>
                      <a:pt x="16" y="2"/>
                    </a:lnTo>
                    <a:lnTo>
                      <a:pt x="11" y="4"/>
                    </a:lnTo>
                    <a:lnTo>
                      <a:pt x="7" y="12"/>
                    </a:lnTo>
                    <a:lnTo>
                      <a:pt x="4" y="14"/>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57" name="Line 3845"/>
              <p:cNvSpPr>
                <a:spLocks noChangeShapeType="1"/>
              </p:cNvSpPr>
              <p:nvPr/>
            </p:nvSpPr>
            <p:spPr bwMode="auto">
              <a:xfrm flipH="1">
                <a:off x="4065" y="3298"/>
                <a:ext cx="10" cy="15"/>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58" name="Line 3846"/>
              <p:cNvSpPr>
                <a:spLocks noChangeShapeType="1"/>
              </p:cNvSpPr>
              <p:nvPr/>
            </p:nvSpPr>
            <p:spPr bwMode="auto">
              <a:xfrm>
                <a:off x="4208" y="3285"/>
                <a:ext cx="10" cy="15"/>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59" name="Freeform 3847"/>
              <p:cNvSpPr>
                <a:spLocks/>
              </p:cNvSpPr>
              <p:nvPr/>
            </p:nvSpPr>
            <p:spPr bwMode="auto">
              <a:xfrm>
                <a:off x="4218" y="3300"/>
                <a:ext cx="19" cy="18"/>
              </a:xfrm>
              <a:custGeom>
                <a:avLst/>
                <a:gdLst>
                  <a:gd name="T0" fmla="*/ 0 w 19"/>
                  <a:gd name="T1" fmla="*/ 0 h 18"/>
                  <a:gd name="T2" fmla="*/ 2 w 19"/>
                  <a:gd name="T3" fmla="*/ 6 h 18"/>
                  <a:gd name="T4" fmla="*/ 6 w 19"/>
                  <a:gd name="T5" fmla="*/ 17 h 18"/>
                  <a:gd name="T6" fmla="*/ 12 w 19"/>
                  <a:gd name="T7" fmla="*/ 17 h 18"/>
                  <a:gd name="T8" fmla="*/ 14 w 19"/>
                  <a:gd name="T9" fmla="*/ 17 h 18"/>
                  <a:gd name="T10" fmla="*/ 18 w 19"/>
                  <a:gd name="T11" fmla="*/ 12 h 18"/>
                  <a:gd name="T12" fmla="*/ 0 60000 65536"/>
                  <a:gd name="T13" fmla="*/ 0 60000 65536"/>
                  <a:gd name="T14" fmla="*/ 0 60000 65536"/>
                  <a:gd name="T15" fmla="*/ 0 60000 65536"/>
                  <a:gd name="T16" fmla="*/ 0 60000 65536"/>
                  <a:gd name="T17" fmla="*/ 0 60000 65536"/>
                  <a:gd name="T18" fmla="*/ 0 w 19"/>
                  <a:gd name="T19" fmla="*/ 0 h 18"/>
                  <a:gd name="T20" fmla="*/ 19 w 19"/>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 h="18">
                    <a:moveTo>
                      <a:pt x="0" y="0"/>
                    </a:moveTo>
                    <a:lnTo>
                      <a:pt x="2" y="6"/>
                    </a:lnTo>
                    <a:lnTo>
                      <a:pt x="6" y="17"/>
                    </a:lnTo>
                    <a:lnTo>
                      <a:pt x="12" y="17"/>
                    </a:lnTo>
                    <a:lnTo>
                      <a:pt x="14" y="17"/>
                    </a:lnTo>
                    <a:lnTo>
                      <a:pt x="18" y="12"/>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60" name="Freeform 3848"/>
              <p:cNvSpPr>
                <a:spLocks/>
              </p:cNvSpPr>
              <p:nvPr/>
            </p:nvSpPr>
            <p:spPr bwMode="auto">
              <a:xfrm>
                <a:off x="4234" y="3292"/>
                <a:ext cx="18" cy="18"/>
              </a:xfrm>
              <a:custGeom>
                <a:avLst/>
                <a:gdLst>
                  <a:gd name="T0" fmla="*/ 0 w 18"/>
                  <a:gd name="T1" fmla="*/ 0 h 18"/>
                  <a:gd name="T2" fmla="*/ 9 w 18"/>
                  <a:gd name="T3" fmla="*/ 8 h 18"/>
                  <a:gd name="T4" fmla="*/ 17 w 18"/>
                  <a:gd name="T5" fmla="*/ 17 h 18"/>
                  <a:gd name="T6" fmla="*/ 0 60000 65536"/>
                  <a:gd name="T7" fmla="*/ 0 60000 65536"/>
                  <a:gd name="T8" fmla="*/ 0 60000 65536"/>
                  <a:gd name="T9" fmla="*/ 0 w 18"/>
                  <a:gd name="T10" fmla="*/ 0 h 18"/>
                  <a:gd name="T11" fmla="*/ 18 w 18"/>
                  <a:gd name="T12" fmla="*/ 18 h 18"/>
                </a:gdLst>
                <a:ahLst/>
                <a:cxnLst>
                  <a:cxn ang="T6">
                    <a:pos x="T0" y="T1"/>
                  </a:cxn>
                  <a:cxn ang="T7">
                    <a:pos x="T2" y="T3"/>
                  </a:cxn>
                  <a:cxn ang="T8">
                    <a:pos x="T4" y="T5"/>
                  </a:cxn>
                </a:cxnLst>
                <a:rect l="T9" t="T10" r="T11" b="T12"/>
                <a:pathLst>
                  <a:path w="18" h="18">
                    <a:moveTo>
                      <a:pt x="0" y="0"/>
                    </a:moveTo>
                    <a:lnTo>
                      <a:pt x="9" y="8"/>
                    </a:lnTo>
                    <a:lnTo>
                      <a:pt x="17"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61" name="Freeform 3849"/>
              <p:cNvSpPr>
                <a:spLocks/>
              </p:cNvSpPr>
              <p:nvPr/>
            </p:nvSpPr>
            <p:spPr bwMode="auto">
              <a:xfrm>
                <a:off x="4234" y="3298"/>
                <a:ext cx="18" cy="18"/>
              </a:xfrm>
              <a:custGeom>
                <a:avLst/>
                <a:gdLst>
                  <a:gd name="T0" fmla="*/ 0 w 18"/>
                  <a:gd name="T1" fmla="*/ 0 h 18"/>
                  <a:gd name="T2" fmla="*/ 10 w 18"/>
                  <a:gd name="T3" fmla="*/ 8 h 18"/>
                  <a:gd name="T4" fmla="*/ 17 w 18"/>
                  <a:gd name="T5" fmla="*/ 17 h 18"/>
                  <a:gd name="T6" fmla="*/ 0 60000 65536"/>
                  <a:gd name="T7" fmla="*/ 0 60000 65536"/>
                  <a:gd name="T8" fmla="*/ 0 60000 65536"/>
                  <a:gd name="T9" fmla="*/ 0 w 18"/>
                  <a:gd name="T10" fmla="*/ 0 h 18"/>
                  <a:gd name="T11" fmla="*/ 18 w 18"/>
                  <a:gd name="T12" fmla="*/ 18 h 18"/>
                </a:gdLst>
                <a:ahLst/>
                <a:cxnLst>
                  <a:cxn ang="T6">
                    <a:pos x="T0" y="T1"/>
                  </a:cxn>
                  <a:cxn ang="T7">
                    <a:pos x="T2" y="T3"/>
                  </a:cxn>
                  <a:cxn ang="T8">
                    <a:pos x="T4" y="T5"/>
                  </a:cxn>
                </a:cxnLst>
                <a:rect l="T9" t="T10" r="T11" b="T12"/>
                <a:pathLst>
                  <a:path w="18" h="18">
                    <a:moveTo>
                      <a:pt x="0" y="0"/>
                    </a:moveTo>
                    <a:lnTo>
                      <a:pt x="10" y="8"/>
                    </a:lnTo>
                    <a:lnTo>
                      <a:pt x="17"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62" name="Freeform 3850"/>
              <p:cNvSpPr>
                <a:spLocks/>
              </p:cNvSpPr>
              <p:nvPr/>
            </p:nvSpPr>
            <p:spPr bwMode="auto">
              <a:xfrm>
                <a:off x="4234" y="3302"/>
                <a:ext cx="18" cy="18"/>
              </a:xfrm>
              <a:custGeom>
                <a:avLst/>
                <a:gdLst>
                  <a:gd name="T0" fmla="*/ 0 w 18"/>
                  <a:gd name="T1" fmla="*/ 0 h 18"/>
                  <a:gd name="T2" fmla="*/ 3 w 18"/>
                  <a:gd name="T3" fmla="*/ 8 h 18"/>
                  <a:gd name="T4" fmla="*/ 8 w 18"/>
                  <a:gd name="T5" fmla="*/ 17 h 18"/>
                  <a:gd name="T6" fmla="*/ 12 w 18"/>
                  <a:gd name="T7" fmla="*/ 17 h 18"/>
                  <a:gd name="T8" fmla="*/ 17 w 18"/>
                  <a:gd name="T9" fmla="*/ 17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0" y="0"/>
                    </a:moveTo>
                    <a:lnTo>
                      <a:pt x="3" y="8"/>
                    </a:lnTo>
                    <a:lnTo>
                      <a:pt x="8" y="17"/>
                    </a:lnTo>
                    <a:lnTo>
                      <a:pt x="12" y="17"/>
                    </a:lnTo>
                    <a:lnTo>
                      <a:pt x="17"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63" name="Freeform 3851"/>
              <p:cNvSpPr>
                <a:spLocks/>
              </p:cNvSpPr>
              <p:nvPr/>
            </p:nvSpPr>
            <p:spPr bwMode="auto">
              <a:xfrm>
                <a:off x="4224" y="3312"/>
                <a:ext cx="18" cy="19"/>
              </a:xfrm>
              <a:custGeom>
                <a:avLst/>
                <a:gdLst>
                  <a:gd name="T0" fmla="*/ 17 w 18"/>
                  <a:gd name="T1" fmla="*/ 18 h 19"/>
                  <a:gd name="T2" fmla="*/ 12 w 18"/>
                  <a:gd name="T3" fmla="*/ 0 h 19"/>
                  <a:gd name="T4" fmla="*/ 7 w 18"/>
                  <a:gd name="T5" fmla="*/ 0 h 19"/>
                  <a:gd name="T6" fmla="*/ 0 w 18"/>
                  <a:gd name="T7" fmla="*/ 18 h 19"/>
                  <a:gd name="T8" fmla="*/ 0 60000 65536"/>
                  <a:gd name="T9" fmla="*/ 0 60000 65536"/>
                  <a:gd name="T10" fmla="*/ 0 60000 65536"/>
                  <a:gd name="T11" fmla="*/ 0 60000 65536"/>
                  <a:gd name="T12" fmla="*/ 0 w 18"/>
                  <a:gd name="T13" fmla="*/ 0 h 19"/>
                  <a:gd name="T14" fmla="*/ 18 w 18"/>
                  <a:gd name="T15" fmla="*/ 19 h 19"/>
                </a:gdLst>
                <a:ahLst/>
                <a:cxnLst>
                  <a:cxn ang="T8">
                    <a:pos x="T0" y="T1"/>
                  </a:cxn>
                  <a:cxn ang="T9">
                    <a:pos x="T2" y="T3"/>
                  </a:cxn>
                  <a:cxn ang="T10">
                    <a:pos x="T4" y="T5"/>
                  </a:cxn>
                  <a:cxn ang="T11">
                    <a:pos x="T6" y="T7"/>
                  </a:cxn>
                </a:cxnLst>
                <a:rect l="T12" t="T13" r="T14" b="T15"/>
                <a:pathLst>
                  <a:path w="18" h="19">
                    <a:moveTo>
                      <a:pt x="17" y="18"/>
                    </a:moveTo>
                    <a:lnTo>
                      <a:pt x="12" y="0"/>
                    </a:lnTo>
                    <a:lnTo>
                      <a:pt x="7" y="0"/>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64" name="Freeform 3852"/>
              <p:cNvSpPr>
                <a:spLocks/>
              </p:cNvSpPr>
              <p:nvPr/>
            </p:nvSpPr>
            <p:spPr bwMode="auto">
              <a:xfrm>
                <a:off x="4216" y="3307"/>
                <a:ext cx="19" cy="19"/>
              </a:xfrm>
              <a:custGeom>
                <a:avLst/>
                <a:gdLst>
                  <a:gd name="T0" fmla="*/ 18 w 19"/>
                  <a:gd name="T1" fmla="*/ 0 h 19"/>
                  <a:gd name="T2" fmla="*/ 13 w 19"/>
                  <a:gd name="T3" fmla="*/ 2 h 19"/>
                  <a:gd name="T4" fmla="*/ 7 w 19"/>
                  <a:gd name="T5" fmla="*/ 6 h 19"/>
                  <a:gd name="T6" fmla="*/ 1 w 19"/>
                  <a:gd name="T7" fmla="*/ 11 h 19"/>
                  <a:gd name="T8" fmla="*/ 0 w 19"/>
                  <a:gd name="T9" fmla="*/ 15 h 19"/>
                  <a:gd name="T10" fmla="*/ 0 w 19"/>
                  <a:gd name="T11" fmla="*/ 18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18" y="0"/>
                    </a:moveTo>
                    <a:lnTo>
                      <a:pt x="13" y="2"/>
                    </a:lnTo>
                    <a:lnTo>
                      <a:pt x="7" y="6"/>
                    </a:lnTo>
                    <a:lnTo>
                      <a:pt x="1" y="11"/>
                    </a:lnTo>
                    <a:lnTo>
                      <a:pt x="0" y="15"/>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65" name="Freeform 3853"/>
              <p:cNvSpPr>
                <a:spLocks/>
              </p:cNvSpPr>
              <p:nvPr/>
            </p:nvSpPr>
            <p:spPr bwMode="auto">
              <a:xfrm>
                <a:off x="4211" y="3309"/>
                <a:ext cx="18" cy="19"/>
              </a:xfrm>
              <a:custGeom>
                <a:avLst/>
                <a:gdLst>
                  <a:gd name="T0" fmla="*/ 17 w 18"/>
                  <a:gd name="T1" fmla="*/ 0 h 19"/>
                  <a:gd name="T2" fmla="*/ 8 w 18"/>
                  <a:gd name="T3" fmla="*/ 3 h 19"/>
                  <a:gd name="T4" fmla="*/ 0 w 18"/>
                  <a:gd name="T5" fmla="*/ 9 h 19"/>
                  <a:gd name="T6" fmla="*/ 8 w 18"/>
                  <a:gd name="T7" fmla="*/ 12 h 19"/>
                  <a:gd name="T8" fmla="*/ 8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0"/>
                    </a:moveTo>
                    <a:lnTo>
                      <a:pt x="8" y="3"/>
                    </a:lnTo>
                    <a:lnTo>
                      <a:pt x="0" y="9"/>
                    </a:lnTo>
                    <a:lnTo>
                      <a:pt x="8" y="12"/>
                    </a:lnTo>
                    <a:lnTo>
                      <a:pt x="8"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66" name="Line 3854"/>
              <p:cNvSpPr>
                <a:spLocks noChangeShapeType="1"/>
              </p:cNvSpPr>
              <p:nvPr/>
            </p:nvSpPr>
            <p:spPr bwMode="auto">
              <a:xfrm flipH="1">
                <a:off x="4172" y="3351"/>
                <a:ext cx="12" cy="21"/>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67" name="Freeform 3855"/>
              <p:cNvSpPr>
                <a:spLocks/>
              </p:cNvSpPr>
              <p:nvPr/>
            </p:nvSpPr>
            <p:spPr bwMode="auto">
              <a:xfrm>
                <a:off x="4135" y="3315"/>
                <a:ext cx="18" cy="48"/>
              </a:xfrm>
              <a:custGeom>
                <a:avLst/>
                <a:gdLst>
                  <a:gd name="T0" fmla="*/ 9 w 18"/>
                  <a:gd name="T1" fmla="*/ 0 h 48"/>
                  <a:gd name="T2" fmla="*/ 0 w 18"/>
                  <a:gd name="T3" fmla="*/ 47 h 48"/>
                  <a:gd name="T4" fmla="*/ 17 w 18"/>
                  <a:gd name="T5" fmla="*/ 45 h 48"/>
                  <a:gd name="T6" fmla="*/ 0 60000 65536"/>
                  <a:gd name="T7" fmla="*/ 0 60000 65536"/>
                  <a:gd name="T8" fmla="*/ 0 60000 65536"/>
                  <a:gd name="T9" fmla="*/ 0 w 18"/>
                  <a:gd name="T10" fmla="*/ 0 h 48"/>
                  <a:gd name="T11" fmla="*/ 18 w 18"/>
                  <a:gd name="T12" fmla="*/ 48 h 48"/>
                </a:gdLst>
                <a:ahLst/>
                <a:cxnLst>
                  <a:cxn ang="T6">
                    <a:pos x="T0" y="T1"/>
                  </a:cxn>
                  <a:cxn ang="T7">
                    <a:pos x="T2" y="T3"/>
                  </a:cxn>
                  <a:cxn ang="T8">
                    <a:pos x="T4" y="T5"/>
                  </a:cxn>
                </a:cxnLst>
                <a:rect l="T9" t="T10" r="T11" b="T12"/>
                <a:pathLst>
                  <a:path w="18" h="48">
                    <a:moveTo>
                      <a:pt x="9" y="0"/>
                    </a:moveTo>
                    <a:lnTo>
                      <a:pt x="0" y="47"/>
                    </a:lnTo>
                    <a:lnTo>
                      <a:pt x="17" y="45"/>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68" name="Line 3856"/>
              <p:cNvSpPr>
                <a:spLocks noChangeShapeType="1"/>
              </p:cNvSpPr>
              <p:nvPr/>
            </p:nvSpPr>
            <p:spPr bwMode="auto">
              <a:xfrm flipH="1">
                <a:off x="4148" y="3344"/>
                <a:ext cx="4" cy="2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69" name="Line 3857"/>
              <p:cNvSpPr>
                <a:spLocks noChangeShapeType="1"/>
              </p:cNvSpPr>
              <p:nvPr/>
            </p:nvSpPr>
            <p:spPr bwMode="auto">
              <a:xfrm flipH="1">
                <a:off x="4146" y="3375"/>
                <a:ext cx="2" cy="7"/>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70" name="Line 3858"/>
              <p:cNvSpPr>
                <a:spLocks noChangeShapeType="1"/>
              </p:cNvSpPr>
              <p:nvPr/>
            </p:nvSpPr>
            <p:spPr bwMode="auto">
              <a:xfrm flipV="1">
                <a:off x="4150" y="3375"/>
                <a:ext cx="0"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71" name="Line 3859"/>
              <p:cNvSpPr>
                <a:spLocks noChangeShapeType="1"/>
              </p:cNvSpPr>
              <p:nvPr/>
            </p:nvSpPr>
            <p:spPr bwMode="auto">
              <a:xfrm flipV="1">
                <a:off x="4150" y="3344"/>
                <a:ext cx="6" cy="2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72" name="Line 3860"/>
              <p:cNvSpPr>
                <a:spLocks noChangeShapeType="1"/>
              </p:cNvSpPr>
              <p:nvPr/>
            </p:nvSpPr>
            <p:spPr bwMode="auto">
              <a:xfrm flipH="1">
                <a:off x="4155" y="3344"/>
                <a:ext cx="4" cy="2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73" name="Line 3861"/>
              <p:cNvSpPr>
                <a:spLocks noChangeShapeType="1"/>
              </p:cNvSpPr>
              <p:nvPr/>
            </p:nvSpPr>
            <p:spPr bwMode="auto">
              <a:xfrm flipH="1">
                <a:off x="4152" y="3375"/>
                <a:ext cx="3"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74" name="Line 3862"/>
              <p:cNvSpPr>
                <a:spLocks noChangeShapeType="1"/>
              </p:cNvSpPr>
              <p:nvPr/>
            </p:nvSpPr>
            <p:spPr bwMode="auto">
              <a:xfrm flipV="1">
                <a:off x="4158" y="3344"/>
                <a:ext cx="4" cy="2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75" name="Freeform 3863"/>
              <p:cNvSpPr>
                <a:spLocks/>
              </p:cNvSpPr>
              <p:nvPr/>
            </p:nvSpPr>
            <p:spPr bwMode="auto">
              <a:xfrm>
                <a:off x="4156" y="3324"/>
                <a:ext cx="18" cy="19"/>
              </a:xfrm>
              <a:custGeom>
                <a:avLst/>
                <a:gdLst>
                  <a:gd name="T0" fmla="*/ 17 w 18"/>
                  <a:gd name="T1" fmla="*/ 0 h 19"/>
                  <a:gd name="T2" fmla="*/ 9 w 18"/>
                  <a:gd name="T3" fmla="*/ 1 h 19"/>
                  <a:gd name="T4" fmla="*/ 5 w 18"/>
                  <a:gd name="T5" fmla="*/ 2 h 19"/>
                  <a:gd name="T6" fmla="*/ 1 w 18"/>
                  <a:gd name="T7" fmla="*/ 5 h 19"/>
                  <a:gd name="T8" fmla="*/ 0 w 18"/>
                  <a:gd name="T9" fmla="*/ 9 h 19"/>
                  <a:gd name="T10" fmla="*/ 0 w 18"/>
                  <a:gd name="T11" fmla="*/ 12 h 19"/>
                  <a:gd name="T12" fmla="*/ 1 w 18"/>
                  <a:gd name="T13" fmla="*/ 14 h 19"/>
                  <a:gd name="T14" fmla="*/ 5 w 18"/>
                  <a:gd name="T15" fmla="*/ 18 h 19"/>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9"/>
                  <a:gd name="T26" fmla="*/ 18 w 18"/>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9">
                    <a:moveTo>
                      <a:pt x="17" y="0"/>
                    </a:moveTo>
                    <a:lnTo>
                      <a:pt x="9" y="1"/>
                    </a:lnTo>
                    <a:lnTo>
                      <a:pt x="5" y="2"/>
                    </a:lnTo>
                    <a:lnTo>
                      <a:pt x="1" y="5"/>
                    </a:lnTo>
                    <a:lnTo>
                      <a:pt x="0" y="9"/>
                    </a:lnTo>
                    <a:lnTo>
                      <a:pt x="0" y="12"/>
                    </a:lnTo>
                    <a:lnTo>
                      <a:pt x="1" y="14"/>
                    </a:lnTo>
                    <a:lnTo>
                      <a:pt x="5"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76" name="Freeform 3864"/>
              <p:cNvSpPr>
                <a:spLocks/>
              </p:cNvSpPr>
              <p:nvPr/>
            </p:nvSpPr>
            <p:spPr bwMode="auto">
              <a:xfrm>
                <a:off x="4160" y="3334"/>
                <a:ext cx="19" cy="18"/>
              </a:xfrm>
              <a:custGeom>
                <a:avLst/>
                <a:gdLst>
                  <a:gd name="T0" fmla="*/ 0 w 19"/>
                  <a:gd name="T1" fmla="*/ 0 h 18"/>
                  <a:gd name="T2" fmla="*/ 0 w 19"/>
                  <a:gd name="T3" fmla="*/ 8 h 18"/>
                  <a:gd name="T4" fmla="*/ 2 w 19"/>
                  <a:gd name="T5" fmla="*/ 12 h 18"/>
                  <a:gd name="T6" fmla="*/ 5 w 19"/>
                  <a:gd name="T7" fmla="*/ 14 h 18"/>
                  <a:gd name="T8" fmla="*/ 11 w 19"/>
                  <a:gd name="T9" fmla="*/ 17 h 18"/>
                  <a:gd name="T10" fmla="*/ 18 w 19"/>
                  <a:gd name="T11" fmla="*/ 17 h 18"/>
                  <a:gd name="T12" fmla="*/ 0 60000 65536"/>
                  <a:gd name="T13" fmla="*/ 0 60000 65536"/>
                  <a:gd name="T14" fmla="*/ 0 60000 65536"/>
                  <a:gd name="T15" fmla="*/ 0 60000 65536"/>
                  <a:gd name="T16" fmla="*/ 0 60000 65536"/>
                  <a:gd name="T17" fmla="*/ 0 60000 65536"/>
                  <a:gd name="T18" fmla="*/ 0 w 19"/>
                  <a:gd name="T19" fmla="*/ 0 h 18"/>
                  <a:gd name="T20" fmla="*/ 19 w 19"/>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 h="18">
                    <a:moveTo>
                      <a:pt x="0" y="0"/>
                    </a:moveTo>
                    <a:lnTo>
                      <a:pt x="0" y="8"/>
                    </a:lnTo>
                    <a:lnTo>
                      <a:pt x="2" y="12"/>
                    </a:lnTo>
                    <a:lnTo>
                      <a:pt x="5" y="14"/>
                    </a:lnTo>
                    <a:lnTo>
                      <a:pt x="11" y="17"/>
                    </a:lnTo>
                    <a:lnTo>
                      <a:pt x="18"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77" name="Freeform 3865"/>
              <p:cNvSpPr>
                <a:spLocks/>
              </p:cNvSpPr>
              <p:nvPr/>
            </p:nvSpPr>
            <p:spPr bwMode="auto">
              <a:xfrm>
                <a:off x="4164" y="3328"/>
                <a:ext cx="19" cy="19"/>
              </a:xfrm>
              <a:custGeom>
                <a:avLst/>
                <a:gdLst>
                  <a:gd name="T0" fmla="*/ 18 w 19"/>
                  <a:gd name="T1" fmla="*/ 4 h 19"/>
                  <a:gd name="T2" fmla="*/ 14 w 19"/>
                  <a:gd name="T3" fmla="*/ 1 h 19"/>
                  <a:gd name="T4" fmla="*/ 9 w 19"/>
                  <a:gd name="T5" fmla="*/ 0 h 19"/>
                  <a:gd name="T6" fmla="*/ 5 w 19"/>
                  <a:gd name="T7" fmla="*/ 0 h 19"/>
                  <a:gd name="T8" fmla="*/ 2 w 19"/>
                  <a:gd name="T9" fmla="*/ 1 h 19"/>
                  <a:gd name="T10" fmla="*/ 0 w 19"/>
                  <a:gd name="T11" fmla="*/ 4 h 19"/>
                  <a:gd name="T12" fmla="*/ 0 w 19"/>
                  <a:gd name="T13" fmla="*/ 7 h 19"/>
                  <a:gd name="T14" fmla="*/ 0 w 19"/>
                  <a:gd name="T15" fmla="*/ 11 h 19"/>
                  <a:gd name="T16" fmla="*/ 2 w 19"/>
                  <a:gd name="T17" fmla="*/ 15 h 19"/>
                  <a:gd name="T18" fmla="*/ 4 w 19"/>
                  <a:gd name="T19" fmla="*/ 15 h 19"/>
                  <a:gd name="T20" fmla="*/ 9 w 19"/>
                  <a:gd name="T21" fmla="*/ 18 h 19"/>
                  <a:gd name="T22" fmla="*/ 12 w 19"/>
                  <a:gd name="T23" fmla="*/ 15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19"/>
                  <a:gd name="T38" fmla="*/ 19 w 19"/>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19">
                    <a:moveTo>
                      <a:pt x="18" y="4"/>
                    </a:moveTo>
                    <a:lnTo>
                      <a:pt x="14" y="1"/>
                    </a:lnTo>
                    <a:lnTo>
                      <a:pt x="9" y="0"/>
                    </a:lnTo>
                    <a:lnTo>
                      <a:pt x="5" y="0"/>
                    </a:lnTo>
                    <a:lnTo>
                      <a:pt x="2" y="1"/>
                    </a:lnTo>
                    <a:lnTo>
                      <a:pt x="0" y="4"/>
                    </a:lnTo>
                    <a:lnTo>
                      <a:pt x="0" y="7"/>
                    </a:lnTo>
                    <a:lnTo>
                      <a:pt x="0" y="11"/>
                    </a:lnTo>
                    <a:lnTo>
                      <a:pt x="2" y="15"/>
                    </a:lnTo>
                    <a:lnTo>
                      <a:pt x="4" y="15"/>
                    </a:lnTo>
                    <a:lnTo>
                      <a:pt x="9" y="18"/>
                    </a:lnTo>
                    <a:lnTo>
                      <a:pt x="12" y="15"/>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78" name="Freeform 3866"/>
              <p:cNvSpPr>
                <a:spLocks/>
              </p:cNvSpPr>
              <p:nvPr/>
            </p:nvSpPr>
            <p:spPr bwMode="auto">
              <a:xfrm>
                <a:off x="4166" y="3328"/>
                <a:ext cx="19" cy="19"/>
              </a:xfrm>
              <a:custGeom>
                <a:avLst/>
                <a:gdLst>
                  <a:gd name="T0" fmla="*/ 13 w 19"/>
                  <a:gd name="T1" fmla="*/ 0 h 19"/>
                  <a:gd name="T2" fmla="*/ 18 w 19"/>
                  <a:gd name="T3" fmla="*/ 5 h 19"/>
                  <a:gd name="T4" fmla="*/ 18 w 19"/>
                  <a:gd name="T5" fmla="*/ 9 h 19"/>
                  <a:gd name="T6" fmla="*/ 13 w 19"/>
                  <a:gd name="T7" fmla="*/ 13 h 19"/>
                  <a:gd name="T8" fmla="*/ 10 w 19"/>
                  <a:gd name="T9" fmla="*/ 18 h 19"/>
                  <a:gd name="T10" fmla="*/ 0 w 19"/>
                  <a:gd name="T11" fmla="*/ 18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13" y="0"/>
                    </a:moveTo>
                    <a:lnTo>
                      <a:pt x="18" y="5"/>
                    </a:lnTo>
                    <a:lnTo>
                      <a:pt x="18" y="9"/>
                    </a:lnTo>
                    <a:lnTo>
                      <a:pt x="13" y="13"/>
                    </a:lnTo>
                    <a:lnTo>
                      <a:pt x="10" y="18"/>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79" name="Freeform 3867"/>
              <p:cNvSpPr>
                <a:spLocks/>
              </p:cNvSpPr>
              <p:nvPr/>
            </p:nvSpPr>
            <p:spPr bwMode="auto">
              <a:xfrm>
                <a:off x="4150" y="3334"/>
                <a:ext cx="19" cy="18"/>
              </a:xfrm>
              <a:custGeom>
                <a:avLst/>
                <a:gdLst>
                  <a:gd name="T0" fmla="*/ 0 w 19"/>
                  <a:gd name="T1" fmla="*/ 0 h 18"/>
                  <a:gd name="T2" fmla="*/ 3 w 19"/>
                  <a:gd name="T3" fmla="*/ 3 h 18"/>
                  <a:gd name="T4" fmla="*/ 7 w 19"/>
                  <a:gd name="T5" fmla="*/ 7 h 18"/>
                  <a:gd name="T6" fmla="*/ 15 w 19"/>
                  <a:gd name="T7" fmla="*/ 10 h 18"/>
                  <a:gd name="T8" fmla="*/ 18 w 19"/>
                  <a:gd name="T9" fmla="*/ 10 h 18"/>
                  <a:gd name="T10" fmla="*/ 18 w 19"/>
                  <a:gd name="T11" fmla="*/ 17 h 18"/>
                  <a:gd name="T12" fmla="*/ 0 60000 65536"/>
                  <a:gd name="T13" fmla="*/ 0 60000 65536"/>
                  <a:gd name="T14" fmla="*/ 0 60000 65536"/>
                  <a:gd name="T15" fmla="*/ 0 60000 65536"/>
                  <a:gd name="T16" fmla="*/ 0 60000 65536"/>
                  <a:gd name="T17" fmla="*/ 0 60000 65536"/>
                  <a:gd name="T18" fmla="*/ 0 w 19"/>
                  <a:gd name="T19" fmla="*/ 0 h 18"/>
                  <a:gd name="T20" fmla="*/ 19 w 19"/>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9" h="18">
                    <a:moveTo>
                      <a:pt x="0" y="0"/>
                    </a:moveTo>
                    <a:lnTo>
                      <a:pt x="3" y="3"/>
                    </a:lnTo>
                    <a:lnTo>
                      <a:pt x="7" y="7"/>
                    </a:lnTo>
                    <a:lnTo>
                      <a:pt x="15" y="10"/>
                    </a:lnTo>
                    <a:lnTo>
                      <a:pt x="18" y="10"/>
                    </a:lnTo>
                    <a:lnTo>
                      <a:pt x="18"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80" name="Freeform 3868"/>
              <p:cNvSpPr>
                <a:spLocks/>
              </p:cNvSpPr>
              <p:nvPr/>
            </p:nvSpPr>
            <p:spPr bwMode="auto">
              <a:xfrm>
                <a:off x="4137" y="3304"/>
                <a:ext cx="19" cy="18"/>
              </a:xfrm>
              <a:custGeom>
                <a:avLst/>
                <a:gdLst>
                  <a:gd name="T0" fmla="*/ 0 w 19"/>
                  <a:gd name="T1" fmla="*/ 0 h 18"/>
                  <a:gd name="T2" fmla="*/ 18 w 19"/>
                  <a:gd name="T3" fmla="*/ 3 h 18"/>
                  <a:gd name="T4" fmla="*/ 18 w 19"/>
                  <a:gd name="T5" fmla="*/ 17 h 18"/>
                  <a:gd name="T6" fmla="*/ 0 60000 65536"/>
                  <a:gd name="T7" fmla="*/ 0 60000 65536"/>
                  <a:gd name="T8" fmla="*/ 0 60000 65536"/>
                  <a:gd name="T9" fmla="*/ 0 w 19"/>
                  <a:gd name="T10" fmla="*/ 0 h 18"/>
                  <a:gd name="T11" fmla="*/ 19 w 19"/>
                  <a:gd name="T12" fmla="*/ 18 h 18"/>
                </a:gdLst>
                <a:ahLst/>
                <a:cxnLst>
                  <a:cxn ang="T6">
                    <a:pos x="T0" y="T1"/>
                  </a:cxn>
                  <a:cxn ang="T7">
                    <a:pos x="T2" y="T3"/>
                  </a:cxn>
                  <a:cxn ang="T8">
                    <a:pos x="T4" y="T5"/>
                  </a:cxn>
                </a:cxnLst>
                <a:rect l="T9" t="T10" r="T11" b="T12"/>
                <a:pathLst>
                  <a:path w="19" h="18">
                    <a:moveTo>
                      <a:pt x="0" y="0"/>
                    </a:moveTo>
                    <a:lnTo>
                      <a:pt x="18" y="3"/>
                    </a:lnTo>
                    <a:lnTo>
                      <a:pt x="18"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81" name="Freeform 3869"/>
              <p:cNvSpPr>
                <a:spLocks/>
              </p:cNvSpPr>
              <p:nvPr/>
            </p:nvSpPr>
            <p:spPr bwMode="auto">
              <a:xfrm>
                <a:off x="4132" y="3306"/>
                <a:ext cx="18" cy="19"/>
              </a:xfrm>
              <a:custGeom>
                <a:avLst/>
                <a:gdLst>
                  <a:gd name="T0" fmla="*/ 5 w 18"/>
                  <a:gd name="T1" fmla="*/ 0 h 19"/>
                  <a:gd name="T2" fmla="*/ 17 w 18"/>
                  <a:gd name="T3" fmla="*/ 2 h 19"/>
                  <a:gd name="T4" fmla="*/ 17 w 18"/>
                  <a:gd name="T5" fmla="*/ 11 h 19"/>
                  <a:gd name="T6" fmla="*/ 8 w 18"/>
                  <a:gd name="T7" fmla="*/ 18 h 19"/>
                  <a:gd name="T8" fmla="*/ 0 w 18"/>
                  <a:gd name="T9" fmla="*/ 18 h 19"/>
                  <a:gd name="T10" fmla="*/ 0 w 18"/>
                  <a:gd name="T11" fmla="*/ 11 h 19"/>
                  <a:gd name="T12" fmla="*/ 2 w 18"/>
                  <a:gd name="T13" fmla="*/ 5 h 19"/>
                  <a:gd name="T14" fmla="*/ 5 w 18"/>
                  <a:gd name="T15" fmla="*/ 0 h 19"/>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9"/>
                  <a:gd name="T26" fmla="*/ 18 w 18"/>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9">
                    <a:moveTo>
                      <a:pt x="5" y="0"/>
                    </a:moveTo>
                    <a:lnTo>
                      <a:pt x="17" y="2"/>
                    </a:lnTo>
                    <a:lnTo>
                      <a:pt x="17" y="11"/>
                    </a:lnTo>
                    <a:lnTo>
                      <a:pt x="8" y="18"/>
                    </a:lnTo>
                    <a:lnTo>
                      <a:pt x="0" y="18"/>
                    </a:lnTo>
                    <a:lnTo>
                      <a:pt x="0" y="11"/>
                    </a:lnTo>
                    <a:lnTo>
                      <a:pt x="2" y="5"/>
                    </a:lnTo>
                    <a:lnTo>
                      <a:pt x="5" y="0"/>
                    </a:lnTo>
                  </a:path>
                </a:pathLst>
              </a:custGeom>
              <a:solidFill>
                <a:srgbClr val="767900"/>
              </a:solidFill>
              <a:ln w="12700" cap="rnd">
                <a:solidFill>
                  <a:srgbClr val="404000"/>
                </a:solidFill>
                <a:round/>
                <a:headEnd/>
                <a:tailEnd/>
              </a:ln>
            </p:spPr>
            <p:txBody>
              <a:bodyPr/>
              <a:lstStyle/>
              <a:p>
                <a:endParaRPr lang="zh-CN" altLang="en-US"/>
              </a:p>
            </p:txBody>
          </p:sp>
          <p:sp>
            <p:nvSpPr>
              <p:cNvPr id="71882" name="Freeform 3870"/>
              <p:cNvSpPr>
                <a:spLocks/>
              </p:cNvSpPr>
              <p:nvPr/>
            </p:nvSpPr>
            <p:spPr bwMode="auto">
              <a:xfrm>
                <a:off x="4137" y="3105"/>
                <a:ext cx="42" cy="96"/>
              </a:xfrm>
              <a:custGeom>
                <a:avLst/>
                <a:gdLst>
                  <a:gd name="T0" fmla="*/ 41 w 42"/>
                  <a:gd name="T1" fmla="*/ 95 h 96"/>
                  <a:gd name="T2" fmla="*/ 28 w 42"/>
                  <a:gd name="T3" fmla="*/ 66 h 96"/>
                  <a:gd name="T4" fmla="*/ 30 w 42"/>
                  <a:gd name="T5" fmla="*/ 65 h 96"/>
                  <a:gd name="T6" fmla="*/ 30 w 42"/>
                  <a:gd name="T7" fmla="*/ 62 h 96"/>
                  <a:gd name="T8" fmla="*/ 29 w 42"/>
                  <a:gd name="T9" fmla="*/ 61 h 96"/>
                  <a:gd name="T10" fmla="*/ 28 w 42"/>
                  <a:gd name="T11" fmla="*/ 61 h 96"/>
                  <a:gd name="T12" fmla="*/ 25 w 42"/>
                  <a:gd name="T13" fmla="*/ 61 h 96"/>
                  <a:gd name="T14" fmla="*/ 15 w 42"/>
                  <a:gd name="T15" fmla="*/ 35 h 96"/>
                  <a:gd name="T16" fmla="*/ 14 w 42"/>
                  <a:gd name="T17" fmla="*/ 35 h 96"/>
                  <a:gd name="T18" fmla="*/ 0 w 42"/>
                  <a:gd name="T19" fmla="*/ 0 h 96"/>
                  <a:gd name="T20" fmla="*/ 12 w 42"/>
                  <a:gd name="T21" fmla="*/ 35 h 96"/>
                  <a:gd name="T22" fmla="*/ 11 w 42"/>
                  <a:gd name="T23" fmla="*/ 36 h 96"/>
                  <a:gd name="T24" fmla="*/ 22 w 42"/>
                  <a:gd name="T25" fmla="*/ 62 h 96"/>
                  <a:gd name="T26" fmla="*/ 19 w 42"/>
                  <a:gd name="T27" fmla="*/ 64 h 96"/>
                  <a:gd name="T28" fmla="*/ 19 w 42"/>
                  <a:gd name="T29" fmla="*/ 65 h 96"/>
                  <a:gd name="T30" fmla="*/ 19 w 42"/>
                  <a:gd name="T31" fmla="*/ 66 h 96"/>
                  <a:gd name="T32" fmla="*/ 19 w 42"/>
                  <a:gd name="T33" fmla="*/ 67 h 96"/>
                  <a:gd name="T34" fmla="*/ 21 w 42"/>
                  <a:gd name="T35" fmla="*/ 68 h 96"/>
                  <a:gd name="T36" fmla="*/ 24 w 42"/>
                  <a:gd name="T37" fmla="*/ 68 h 96"/>
                  <a:gd name="T38" fmla="*/ 36 w 42"/>
                  <a:gd name="T39" fmla="*/ 95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96"/>
                  <a:gd name="T62" fmla="*/ 42 w 42"/>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96">
                    <a:moveTo>
                      <a:pt x="41" y="95"/>
                    </a:moveTo>
                    <a:lnTo>
                      <a:pt x="28" y="66"/>
                    </a:lnTo>
                    <a:lnTo>
                      <a:pt x="30" y="65"/>
                    </a:lnTo>
                    <a:lnTo>
                      <a:pt x="30" y="62"/>
                    </a:lnTo>
                    <a:lnTo>
                      <a:pt x="29" y="61"/>
                    </a:lnTo>
                    <a:lnTo>
                      <a:pt x="28" y="61"/>
                    </a:lnTo>
                    <a:lnTo>
                      <a:pt x="25" y="61"/>
                    </a:lnTo>
                    <a:lnTo>
                      <a:pt x="15" y="35"/>
                    </a:lnTo>
                    <a:lnTo>
                      <a:pt x="14" y="35"/>
                    </a:lnTo>
                    <a:lnTo>
                      <a:pt x="0" y="0"/>
                    </a:lnTo>
                    <a:lnTo>
                      <a:pt x="12" y="35"/>
                    </a:lnTo>
                    <a:lnTo>
                      <a:pt x="11" y="36"/>
                    </a:lnTo>
                    <a:lnTo>
                      <a:pt x="22" y="62"/>
                    </a:lnTo>
                    <a:lnTo>
                      <a:pt x="19" y="64"/>
                    </a:lnTo>
                    <a:lnTo>
                      <a:pt x="19" y="65"/>
                    </a:lnTo>
                    <a:lnTo>
                      <a:pt x="19" y="66"/>
                    </a:lnTo>
                    <a:lnTo>
                      <a:pt x="19" y="67"/>
                    </a:lnTo>
                    <a:lnTo>
                      <a:pt x="21" y="68"/>
                    </a:lnTo>
                    <a:lnTo>
                      <a:pt x="24" y="68"/>
                    </a:lnTo>
                    <a:lnTo>
                      <a:pt x="36" y="95"/>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83" name="Freeform 3871"/>
              <p:cNvSpPr>
                <a:spLocks/>
              </p:cNvSpPr>
              <p:nvPr/>
            </p:nvSpPr>
            <p:spPr bwMode="auto">
              <a:xfrm>
                <a:off x="4166" y="3185"/>
                <a:ext cx="19" cy="19"/>
              </a:xfrm>
              <a:custGeom>
                <a:avLst/>
                <a:gdLst>
                  <a:gd name="T0" fmla="*/ 0 w 19"/>
                  <a:gd name="T1" fmla="*/ 18 h 19"/>
                  <a:gd name="T2" fmla="*/ 6 w 19"/>
                  <a:gd name="T3" fmla="*/ 18 h 19"/>
                  <a:gd name="T4" fmla="*/ 13 w 19"/>
                  <a:gd name="T5" fmla="*/ 11 h 19"/>
                  <a:gd name="T6" fmla="*/ 18 w 19"/>
                  <a:gd name="T7" fmla="*/ 0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0" y="18"/>
                    </a:moveTo>
                    <a:lnTo>
                      <a:pt x="6" y="18"/>
                    </a:lnTo>
                    <a:lnTo>
                      <a:pt x="13" y="11"/>
                    </a:lnTo>
                    <a:lnTo>
                      <a:pt x="18"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84" name="Freeform 3872"/>
              <p:cNvSpPr>
                <a:spLocks/>
              </p:cNvSpPr>
              <p:nvPr/>
            </p:nvSpPr>
            <p:spPr bwMode="auto">
              <a:xfrm>
                <a:off x="4169" y="3188"/>
                <a:ext cx="18" cy="1"/>
              </a:xfrm>
              <a:custGeom>
                <a:avLst/>
                <a:gdLst>
                  <a:gd name="T0" fmla="*/ 17 w 18"/>
                  <a:gd name="T1" fmla="*/ 0 h 1"/>
                  <a:gd name="T2" fmla="*/ 10 w 18"/>
                  <a:gd name="T3" fmla="*/ 0 h 1"/>
                  <a:gd name="T4" fmla="*/ 5 w 18"/>
                  <a:gd name="T5" fmla="*/ 0 h 1"/>
                  <a:gd name="T6" fmla="*/ 0 w 18"/>
                  <a:gd name="T7" fmla="*/ 0 h 1"/>
                  <a:gd name="T8" fmla="*/ 0 60000 65536"/>
                  <a:gd name="T9" fmla="*/ 0 60000 65536"/>
                  <a:gd name="T10" fmla="*/ 0 60000 65536"/>
                  <a:gd name="T11" fmla="*/ 0 60000 65536"/>
                  <a:gd name="T12" fmla="*/ 0 w 18"/>
                  <a:gd name="T13" fmla="*/ 0 h 1"/>
                  <a:gd name="T14" fmla="*/ 18 w 18"/>
                  <a:gd name="T15" fmla="*/ 1 h 1"/>
                </a:gdLst>
                <a:ahLst/>
                <a:cxnLst>
                  <a:cxn ang="T8">
                    <a:pos x="T0" y="T1"/>
                  </a:cxn>
                  <a:cxn ang="T9">
                    <a:pos x="T2" y="T3"/>
                  </a:cxn>
                  <a:cxn ang="T10">
                    <a:pos x="T4" y="T5"/>
                  </a:cxn>
                  <a:cxn ang="T11">
                    <a:pos x="T6" y="T7"/>
                  </a:cxn>
                </a:cxnLst>
                <a:rect l="T12" t="T13" r="T14" b="T15"/>
                <a:pathLst>
                  <a:path w="18" h="1">
                    <a:moveTo>
                      <a:pt x="17" y="0"/>
                    </a:moveTo>
                    <a:lnTo>
                      <a:pt x="10" y="0"/>
                    </a:lnTo>
                    <a:lnTo>
                      <a:pt x="5" y="0"/>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85" name="Freeform 3873"/>
              <p:cNvSpPr>
                <a:spLocks/>
              </p:cNvSpPr>
              <p:nvPr/>
            </p:nvSpPr>
            <p:spPr bwMode="auto">
              <a:xfrm>
                <a:off x="4164" y="3179"/>
                <a:ext cx="19" cy="1"/>
              </a:xfrm>
              <a:custGeom>
                <a:avLst/>
                <a:gdLst>
                  <a:gd name="T0" fmla="*/ 0 w 19"/>
                  <a:gd name="T1" fmla="*/ 0 h 1"/>
                  <a:gd name="T2" fmla="*/ 9 w 19"/>
                  <a:gd name="T3" fmla="*/ 0 h 1"/>
                  <a:gd name="T4" fmla="*/ 13 w 19"/>
                  <a:gd name="T5" fmla="*/ 0 h 1"/>
                  <a:gd name="T6" fmla="*/ 18 w 19"/>
                  <a:gd name="T7" fmla="*/ 0 h 1"/>
                  <a:gd name="T8" fmla="*/ 0 60000 65536"/>
                  <a:gd name="T9" fmla="*/ 0 60000 65536"/>
                  <a:gd name="T10" fmla="*/ 0 60000 65536"/>
                  <a:gd name="T11" fmla="*/ 0 60000 65536"/>
                  <a:gd name="T12" fmla="*/ 0 w 19"/>
                  <a:gd name="T13" fmla="*/ 0 h 1"/>
                  <a:gd name="T14" fmla="*/ 19 w 19"/>
                  <a:gd name="T15" fmla="*/ 1 h 1"/>
                </a:gdLst>
                <a:ahLst/>
                <a:cxnLst>
                  <a:cxn ang="T8">
                    <a:pos x="T0" y="T1"/>
                  </a:cxn>
                  <a:cxn ang="T9">
                    <a:pos x="T2" y="T3"/>
                  </a:cxn>
                  <a:cxn ang="T10">
                    <a:pos x="T4" y="T5"/>
                  </a:cxn>
                  <a:cxn ang="T11">
                    <a:pos x="T6" y="T7"/>
                  </a:cxn>
                </a:cxnLst>
                <a:rect l="T12" t="T13" r="T14" b="T15"/>
                <a:pathLst>
                  <a:path w="19" h="1">
                    <a:moveTo>
                      <a:pt x="0" y="0"/>
                    </a:moveTo>
                    <a:lnTo>
                      <a:pt x="9" y="0"/>
                    </a:lnTo>
                    <a:lnTo>
                      <a:pt x="13" y="0"/>
                    </a:lnTo>
                    <a:lnTo>
                      <a:pt x="18"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86" name="Freeform 3874"/>
              <p:cNvSpPr>
                <a:spLocks/>
              </p:cNvSpPr>
              <p:nvPr/>
            </p:nvSpPr>
            <p:spPr bwMode="auto">
              <a:xfrm>
                <a:off x="4160" y="3172"/>
                <a:ext cx="19" cy="19"/>
              </a:xfrm>
              <a:custGeom>
                <a:avLst/>
                <a:gdLst>
                  <a:gd name="T0" fmla="*/ 18 w 19"/>
                  <a:gd name="T1" fmla="*/ 0 h 19"/>
                  <a:gd name="T2" fmla="*/ 14 w 19"/>
                  <a:gd name="T3" fmla="*/ 0 h 19"/>
                  <a:gd name="T4" fmla="*/ 5 w 19"/>
                  <a:gd name="T5" fmla="*/ 18 h 19"/>
                  <a:gd name="T6" fmla="*/ 0 w 19"/>
                  <a:gd name="T7" fmla="*/ 18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18" y="0"/>
                    </a:moveTo>
                    <a:lnTo>
                      <a:pt x="14" y="0"/>
                    </a:lnTo>
                    <a:lnTo>
                      <a:pt x="5" y="18"/>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87" name="Freeform 3875"/>
              <p:cNvSpPr>
                <a:spLocks/>
              </p:cNvSpPr>
              <p:nvPr/>
            </p:nvSpPr>
            <p:spPr bwMode="auto">
              <a:xfrm>
                <a:off x="4158" y="3166"/>
                <a:ext cx="18" cy="19"/>
              </a:xfrm>
              <a:custGeom>
                <a:avLst/>
                <a:gdLst>
                  <a:gd name="T0" fmla="*/ 2 w 18"/>
                  <a:gd name="T1" fmla="*/ 11 h 19"/>
                  <a:gd name="T2" fmla="*/ 0 w 18"/>
                  <a:gd name="T3" fmla="*/ 11 h 19"/>
                  <a:gd name="T4" fmla="*/ 2 w 18"/>
                  <a:gd name="T5" fmla="*/ 18 h 19"/>
                  <a:gd name="T6" fmla="*/ 8 w 18"/>
                  <a:gd name="T7" fmla="*/ 18 h 19"/>
                  <a:gd name="T8" fmla="*/ 13 w 18"/>
                  <a:gd name="T9" fmla="*/ 11 h 19"/>
                  <a:gd name="T10" fmla="*/ 17 w 18"/>
                  <a:gd name="T11" fmla="*/ 5 h 19"/>
                  <a:gd name="T12" fmla="*/ 13 w 18"/>
                  <a:gd name="T13" fmla="*/ 0 h 19"/>
                  <a:gd name="T14" fmla="*/ 0 60000 65536"/>
                  <a:gd name="T15" fmla="*/ 0 60000 65536"/>
                  <a:gd name="T16" fmla="*/ 0 60000 65536"/>
                  <a:gd name="T17" fmla="*/ 0 60000 65536"/>
                  <a:gd name="T18" fmla="*/ 0 60000 65536"/>
                  <a:gd name="T19" fmla="*/ 0 60000 65536"/>
                  <a:gd name="T20" fmla="*/ 0 60000 65536"/>
                  <a:gd name="T21" fmla="*/ 0 w 18"/>
                  <a:gd name="T22" fmla="*/ 0 h 19"/>
                  <a:gd name="T23" fmla="*/ 18 w 1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9">
                    <a:moveTo>
                      <a:pt x="2" y="11"/>
                    </a:moveTo>
                    <a:lnTo>
                      <a:pt x="0" y="11"/>
                    </a:lnTo>
                    <a:lnTo>
                      <a:pt x="2" y="18"/>
                    </a:lnTo>
                    <a:lnTo>
                      <a:pt x="8" y="18"/>
                    </a:lnTo>
                    <a:lnTo>
                      <a:pt x="13" y="11"/>
                    </a:lnTo>
                    <a:lnTo>
                      <a:pt x="17" y="5"/>
                    </a:lnTo>
                    <a:lnTo>
                      <a:pt x="13"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88" name="Line 3876"/>
              <p:cNvSpPr>
                <a:spLocks noChangeShapeType="1"/>
              </p:cNvSpPr>
              <p:nvPr/>
            </p:nvSpPr>
            <p:spPr bwMode="auto">
              <a:xfrm flipH="1">
                <a:off x="4137" y="3263"/>
                <a:ext cx="5" cy="10"/>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89" name="Freeform 3877"/>
              <p:cNvSpPr>
                <a:spLocks/>
              </p:cNvSpPr>
              <p:nvPr/>
            </p:nvSpPr>
            <p:spPr bwMode="auto">
              <a:xfrm>
                <a:off x="4118" y="3270"/>
                <a:ext cx="18" cy="19"/>
              </a:xfrm>
              <a:custGeom>
                <a:avLst/>
                <a:gdLst>
                  <a:gd name="T0" fmla="*/ 3 w 18"/>
                  <a:gd name="T1" fmla="*/ 0 h 19"/>
                  <a:gd name="T2" fmla="*/ 0 w 18"/>
                  <a:gd name="T3" fmla="*/ 15 h 19"/>
                  <a:gd name="T4" fmla="*/ 12 w 18"/>
                  <a:gd name="T5" fmla="*/ 18 h 19"/>
                  <a:gd name="T6" fmla="*/ 12 w 18"/>
                  <a:gd name="T7" fmla="*/ 13 h 19"/>
                  <a:gd name="T8" fmla="*/ 12 w 18"/>
                  <a:gd name="T9" fmla="*/ 10 h 19"/>
                  <a:gd name="T10" fmla="*/ 17 w 18"/>
                  <a:gd name="T11" fmla="*/ 3 h 19"/>
                  <a:gd name="T12" fmla="*/ 0 60000 65536"/>
                  <a:gd name="T13" fmla="*/ 0 60000 65536"/>
                  <a:gd name="T14" fmla="*/ 0 60000 65536"/>
                  <a:gd name="T15" fmla="*/ 0 60000 65536"/>
                  <a:gd name="T16" fmla="*/ 0 60000 65536"/>
                  <a:gd name="T17" fmla="*/ 0 60000 65536"/>
                  <a:gd name="T18" fmla="*/ 0 w 18"/>
                  <a:gd name="T19" fmla="*/ 0 h 19"/>
                  <a:gd name="T20" fmla="*/ 18 w 18"/>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8" h="19">
                    <a:moveTo>
                      <a:pt x="3" y="0"/>
                    </a:moveTo>
                    <a:lnTo>
                      <a:pt x="0" y="15"/>
                    </a:lnTo>
                    <a:lnTo>
                      <a:pt x="12" y="18"/>
                    </a:lnTo>
                    <a:lnTo>
                      <a:pt x="12" y="13"/>
                    </a:lnTo>
                    <a:lnTo>
                      <a:pt x="12" y="10"/>
                    </a:lnTo>
                    <a:lnTo>
                      <a:pt x="17" y="3"/>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90" name="Freeform 3878"/>
              <p:cNvSpPr>
                <a:spLocks/>
              </p:cNvSpPr>
              <p:nvPr/>
            </p:nvSpPr>
            <p:spPr bwMode="auto">
              <a:xfrm>
                <a:off x="4119" y="3270"/>
                <a:ext cx="18" cy="19"/>
              </a:xfrm>
              <a:custGeom>
                <a:avLst/>
                <a:gdLst>
                  <a:gd name="T0" fmla="*/ 0 w 18"/>
                  <a:gd name="T1" fmla="*/ 0 h 19"/>
                  <a:gd name="T2" fmla="*/ 17 w 18"/>
                  <a:gd name="T3" fmla="*/ 0 h 19"/>
                  <a:gd name="T4" fmla="*/ 17 w 18"/>
                  <a:gd name="T5" fmla="*/ 18 h 19"/>
                  <a:gd name="T6" fmla="*/ 0 w 18"/>
                  <a:gd name="T7" fmla="*/ 18 h 19"/>
                  <a:gd name="T8" fmla="*/ 0 60000 65536"/>
                  <a:gd name="T9" fmla="*/ 0 60000 65536"/>
                  <a:gd name="T10" fmla="*/ 0 60000 65536"/>
                  <a:gd name="T11" fmla="*/ 0 60000 65536"/>
                  <a:gd name="T12" fmla="*/ 0 w 18"/>
                  <a:gd name="T13" fmla="*/ 0 h 19"/>
                  <a:gd name="T14" fmla="*/ 18 w 18"/>
                  <a:gd name="T15" fmla="*/ 19 h 19"/>
                </a:gdLst>
                <a:ahLst/>
                <a:cxnLst>
                  <a:cxn ang="T8">
                    <a:pos x="T0" y="T1"/>
                  </a:cxn>
                  <a:cxn ang="T9">
                    <a:pos x="T2" y="T3"/>
                  </a:cxn>
                  <a:cxn ang="T10">
                    <a:pos x="T4" y="T5"/>
                  </a:cxn>
                  <a:cxn ang="T11">
                    <a:pos x="T6" y="T7"/>
                  </a:cxn>
                </a:cxnLst>
                <a:rect l="T12" t="T13" r="T14" b="T15"/>
                <a:pathLst>
                  <a:path w="18" h="19">
                    <a:moveTo>
                      <a:pt x="0" y="0"/>
                    </a:moveTo>
                    <a:lnTo>
                      <a:pt x="17" y="0"/>
                    </a:lnTo>
                    <a:lnTo>
                      <a:pt x="17" y="18"/>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91" name="Freeform 3879"/>
              <p:cNvSpPr>
                <a:spLocks/>
              </p:cNvSpPr>
              <p:nvPr/>
            </p:nvSpPr>
            <p:spPr bwMode="auto">
              <a:xfrm>
                <a:off x="4128" y="3270"/>
                <a:ext cx="18" cy="20"/>
              </a:xfrm>
              <a:custGeom>
                <a:avLst/>
                <a:gdLst>
                  <a:gd name="T0" fmla="*/ 17 w 18"/>
                  <a:gd name="T1" fmla="*/ 16 h 20"/>
                  <a:gd name="T2" fmla="*/ 13 w 18"/>
                  <a:gd name="T3" fmla="*/ 11 h 20"/>
                  <a:gd name="T4" fmla="*/ 11 w 18"/>
                  <a:gd name="T5" fmla="*/ 6 h 20"/>
                  <a:gd name="T6" fmla="*/ 8 w 18"/>
                  <a:gd name="T7" fmla="*/ 4 h 20"/>
                  <a:gd name="T8" fmla="*/ 0 w 18"/>
                  <a:gd name="T9" fmla="*/ 0 h 20"/>
                  <a:gd name="T10" fmla="*/ 0 w 18"/>
                  <a:gd name="T11" fmla="*/ 3 h 20"/>
                  <a:gd name="T12" fmla="*/ 4 w 18"/>
                  <a:gd name="T13" fmla="*/ 6 h 20"/>
                  <a:gd name="T14" fmla="*/ 6 w 18"/>
                  <a:gd name="T15" fmla="*/ 8 h 20"/>
                  <a:gd name="T16" fmla="*/ 8 w 18"/>
                  <a:gd name="T17" fmla="*/ 12 h 20"/>
                  <a:gd name="T18" fmla="*/ 12 w 18"/>
                  <a:gd name="T19" fmla="*/ 19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20"/>
                  <a:gd name="T32" fmla="*/ 18 w 18"/>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20">
                    <a:moveTo>
                      <a:pt x="17" y="16"/>
                    </a:moveTo>
                    <a:lnTo>
                      <a:pt x="13" y="11"/>
                    </a:lnTo>
                    <a:lnTo>
                      <a:pt x="11" y="6"/>
                    </a:lnTo>
                    <a:lnTo>
                      <a:pt x="8" y="4"/>
                    </a:lnTo>
                    <a:lnTo>
                      <a:pt x="0" y="0"/>
                    </a:lnTo>
                    <a:lnTo>
                      <a:pt x="0" y="3"/>
                    </a:lnTo>
                    <a:lnTo>
                      <a:pt x="4" y="6"/>
                    </a:lnTo>
                    <a:lnTo>
                      <a:pt x="6" y="8"/>
                    </a:lnTo>
                    <a:lnTo>
                      <a:pt x="8" y="12"/>
                    </a:lnTo>
                    <a:lnTo>
                      <a:pt x="12" y="19"/>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92" name="Line 3880"/>
              <p:cNvSpPr>
                <a:spLocks noChangeShapeType="1"/>
              </p:cNvSpPr>
              <p:nvPr/>
            </p:nvSpPr>
            <p:spPr bwMode="auto">
              <a:xfrm flipV="1">
                <a:off x="4133" y="3279"/>
                <a:ext cx="4"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893" name="Freeform 3881"/>
              <p:cNvSpPr>
                <a:spLocks/>
              </p:cNvSpPr>
              <p:nvPr/>
            </p:nvSpPr>
            <p:spPr bwMode="auto">
              <a:xfrm>
                <a:off x="4133" y="3277"/>
                <a:ext cx="18" cy="19"/>
              </a:xfrm>
              <a:custGeom>
                <a:avLst/>
                <a:gdLst>
                  <a:gd name="T0" fmla="*/ 17 w 18"/>
                  <a:gd name="T1" fmla="*/ 0 h 19"/>
                  <a:gd name="T2" fmla="*/ 8 w 18"/>
                  <a:gd name="T3" fmla="*/ 18 h 19"/>
                  <a:gd name="T4" fmla="*/ 0 w 18"/>
                  <a:gd name="T5" fmla="*/ 18 h 19"/>
                  <a:gd name="T6" fmla="*/ 0 60000 65536"/>
                  <a:gd name="T7" fmla="*/ 0 60000 65536"/>
                  <a:gd name="T8" fmla="*/ 0 60000 65536"/>
                  <a:gd name="T9" fmla="*/ 0 w 18"/>
                  <a:gd name="T10" fmla="*/ 0 h 19"/>
                  <a:gd name="T11" fmla="*/ 18 w 18"/>
                  <a:gd name="T12" fmla="*/ 19 h 19"/>
                </a:gdLst>
                <a:ahLst/>
                <a:cxnLst>
                  <a:cxn ang="T6">
                    <a:pos x="T0" y="T1"/>
                  </a:cxn>
                  <a:cxn ang="T7">
                    <a:pos x="T2" y="T3"/>
                  </a:cxn>
                  <a:cxn ang="T8">
                    <a:pos x="T4" y="T5"/>
                  </a:cxn>
                </a:cxnLst>
                <a:rect l="T9" t="T10" r="T11" b="T12"/>
                <a:pathLst>
                  <a:path w="18" h="19">
                    <a:moveTo>
                      <a:pt x="17" y="0"/>
                    </a:moveTo>
                    <a:lnTo>
                      <a:pt x="8" y="18"/>
                    </a:lnTo>
                    <a:lnTo>
                      <a:pt x="0"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94" name="Freeform 3882"/>
              <p:cNvSpPr>
                <a:spLocks/>
              </p:cNvSpPr>
              <p:nvPr/>
            </p:nvSpPr>
            <p:spPr bwMode="auto">
              <a:xfrm>
                <a:off x="4125" y="3281"/>
                <a:ext cx="19" cy="20"/>
              </a:xfrm>
              <a:custGeom>
                <a:avLst/>
                <a:gdLst>
                  <a:gd name="T0" fmla="*/ 18 w 19"/>
                  <a:gd name="T1" fmla="*/ 19 h 20"/>
                  <a:gd name="T2" fmla="*/ 7 w 19"/>
                  <a:gd name="T3" fmla="*/ 19 h 20"/>
                  <a:gd name="T4" fmla="*/ 4 w 19"/>
                  <a:gd name="T5" fmla="*/ 10 h 20"/>
                  <a:gd name="T6" fmla="*/ 2 w 19"/>
                  <a:gd name="T7" fmla="*/ 4 h 20"/>
                  <a:gd name="T8" fmla="*/ 0 w 19"/>
                  <a:gd name="T9" fmla="*/ 0 h 20"/>
                  <a:gd name="T10" fmla="*/ 0 60000 65536"/>
                  <a:gd name="T11" fmla="*/ 0 60000 65536"/>
                  <a:gd name="T12" fmla="*/ 0 60000 65536"/>
                  <a:gd name="T13" fmla="*/ 0 60000 65536"/>
                  <a:gd name="T14" fmla="*/ 0 60000 65536"/>
                  <a:gd name="T15" fmla="*/ 0 w 19"/>
                  <a:gd name="T16" fmla="*/ 0 h 20"/>
                  <a:gd name="T17" fmla="*/ 19 w 19"/>
                  <a:gd name="T18" fmla="*/ 20 h 20"/>
                </a:gdLst>
                <a:ahLst/>
                <a:cxnLst>
                  <a:cxn ang="T10">
                    <a:pos x="T0" y="T1"/>
                  </a:cxn>
                  <a:cxn ang="T11">
                    <a:pos x="T2" y="T3"/>
                  </a:cxn>
                  <a:cxn ang="T12">
                    <a:pos x="T4" y="T5"/>
                  </a:cxn>
                  <a:cxn ang="T13">
                    <a:pos x="T6" y="T7"/>
                  </a:cxn>
                  <a:cxn ang="T14">
                    <a:pos x="T8" y="T9"/>
                  </a:cxn>
                </a:cxnLst>
                <a:rect l="T15" t="T16" r="T17" b="T18"/>
                <a:pathLst>
                  <a:path w="19" h="20">
                    <a:moveTo>
                      <a:pt x="18" y="19"/>
                    </a:moveTo>
                    <a:lnTo>
                      <a:pt x="7" y="19"/>
                    </a:lnTo>
                    <a:lnTo>
                      <a:pt x="4" y="10"/>
                    </a:lnTo>
                    <a:lnTo>
                      <a:pt x="2" y="4"/>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95" name="Freeform 3883"/>
              <p:cNvSpPr>
                <a:spLocks/>
              </p:cNvSpPr>
              <p:nvPr/>
            </p:nvSpPr>
            <p:spPr bwMode="auto">
              <a:xfrm>
                <a:off x="4105" y="3274"/>
                <a:ext cx="18" cy="63"/>
              </a:xfrm>
              <a:custGeom>
                <a:avLst/>
                <a:gdLst>
                  <a:gd name="T0" fmla="*/ 0 w 18"/>
                  <a:gd name="T1" fmla="*/ 0 h 63"/>
                  <a:gd name="T2" fmla="*/ 2 w 18"/>
                  <a:gd name="T3" fmla="*/ 3 h 63"/>
                  <a:gd name="T4" fmla="*/ 4 w 18"/>
                  <a:gd name="T5" fmla="*/ 6 h 63"/>
                  <a:gd name="T6" fmla="*/ 7 w 18"/>
                  <a:gd name="T7" fmla="*/ 9 h 63"/>
                  <a:gd name="T8" fmla="*/ 9 w 18"/>
                  <a:gd name="T9" fmla="*/ 13 h 63"/>
                  <a:gd name="T10" fmla="*/ 11 w 18"/>
                  <a:gd name="T11" fmla="*/ 15 h 63"/>
                  <a:gd name="T12" fmla="*/ 12 w 18"/>
                  <a:gd name="T13" fmla="*/ 17 h 63"/>
                  <a:gd name="T14" fmla="*/ 13 w 18"/>
                  <a:gd name="T15" fmla="*/ 21 h 63"/>
                  <a:gd name="T16" fmla="*/ 14 w 18"/>
                  <a:gd name="T17" fmla="*/ 24 h 63"/>
                  <a:gd name="T18" fmla="*/ 14 w 18"/>
                  <a:gd name="T19" fmla="*/ 27 h 63"/>
                  <a:gd name="T20" fmla="*/ 14 w 18"/>
                  <a:gd name="T21" fmla="*/ 29 h 63"/>
                  <a:gd name="T22" fmla="*/ 17 w 18"/>
                  <a:gd name="T23" fmla="*/ 33 h 63"/>
                  <a:gd name="T24" fmla="*/ 17 w 18"/>
                  <a:gd name="T25" fmla="*/ 36 h 63"/>
                  <a:gd name="T26" fmla="*/ 17 w 18"/>
                  <a:gd name="T27" fmla="*/ 39 h 63"/>
                  <a:gd name="T28" fmla="*/ 14 w 18"/>
                  <a:gd name="T29" fmla="*/ 44 h 63"/>
                  <a:gd name="T30" fmla="*/ 13 w 18"/>
                  <a:gd name="T31" fmla="*/ 47 h 63"/>
                  <a:gd name="T32" fmla="*/ 12 w 18"/>
                  <a:gd name="T33" fmla="*/ 49 h 63"/>
                  <a:gd name="T34" fmla="*/ 11 w 18"/>
                  <a:gd name="T35" fmla="*/ 53 h 63"/>
                  <a:gd name="T36" fmla="*/ 8 w 18"/>
                  <a:gd name="T37" fmla="*/ 56 h 63"/>
                  <a:gd name="T38" fmla="*/ 3 w 18"/>
                  <a:gd name="T39" fmla="*/ 62 h 6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
                  <a:gd name="T61" fmla="*/ 0 h 63"/>
                  <a:gd name="T62" fmla="*/ 18 w 18"/>
                  <a:gd name="T63" fmla="*/ 63 h 6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 h="63">
                    <a:moveTo>
                      <a:pt x="0" y="0"/>
                    </a:moveTo>
                    <a:lnTo>
                      <a:pt x="2" y="3"/>
                    </a:lnTo>
                    <a:lnTo>
                      <a:pt x="4" y="6"/>
                    </a:lnTo>
                    <a:lnTo>
                      <a:pt x="7" y="9"/>
                    </a:lnTo>
                    <a:lnTo>
                      <a:pt x="9" y="13"/>
                    </a:lnTo>
                    <a:lnTo>
                      <a:pt x="11" y="15"/>
                    </a:lnTo>
                    <a:lnTo>
                      <a:pt x="12" y="17"/>
                    </a:lnTo>
                    <a:lnTo>
                      <a:pt x="13" y="21"/>
                    </a:lnTo>
                    <a:lnTo>
                      <a:pt x="14" y="24"/>
                    </a:lnTo>
                    <a:lnTo>
                      <a:pt x="14" y="27"/>
                    </a:lnTo>
                    <a:lnTo>
                      <a:pt x="14" y="29"/>
                    </a:lnTo>
                    <a:lnTo>
                      <a:pt x="17" y="33"/>
                    </a:lnTo>
                    <a:lnTo>
                      <a:pt x="17" y="36"/>
                    </a:lnTo>
                    <a:lnTo>
                      <a:pt x="17" y="39"/>
                    </a:lnTo>
                    <a:lnTo>
                      <a:pt x="14" y="44"/>
                    </a:lnTo>
                    <a:lnTo>
                      <a:pt x="13" y="47"/>
                    </a:lnTo>
                    <a:lnTo>
                      <a:pt x="12" y="49"/>
                    </a:lnTo>
                    <a:lnTo>
                      <a:pt x="11" y="53"/>
                    </a:lnTo>
                    <a:lnTo>
                      <a:pt x="8" y="56"/>
                    </a:lnTo>
                    <a:lnTo>
                      <a:pt x="3" y="62"/>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96" name="Freeform 3884"/>
              <p:cNvSpPr>
                <a:spLocks/>
              </p:cNvSpPr>
              <p:nvPr/>
            </p:nvSpPr>
            <p:spPr bwMode="auto">
              <a:xfrm>
                <a:off x="4168" y="3368"/>
                <a:ext cx="18" cy="22"/>
              </a:xfrm>
              <a:custGeom>
                <a:avLst/>
                <a:gdLst>
                  <a:gd name="T0" fmla="*/ 17 w 18"/>
                  <a:gd name="T1" fmla="*/ 0 h 22"/>
                  <a:gd name="T2" fmla="*/ 14 w 18"/>
                  <a:gd name="T3" fmla="*/ 0 h 22"/>
                  <a:gd name="T4" fmla="*/ 10 w 18"/>
                  <a:gd name="T5" fmla="*/ 4 h 22"/>
                  <a:gd name="T6" fmla="*/ 4 w 18"/>
                  <a:gd name="T7" fmla="*/ 4 h 22"/>
                  <a:gd name="T8" fmla="*/ 0 w 18"/>
                  <a:gd name="T9" fmla="*/ 5 h 22"/>
                  <a:gd name="T10" fmla="*/ 1 w 18"/>
                  <a:gd name="T11" fmla="*/ 8 h 22"/>
                  <a:gd name="T12" fmla="*/ 2 w 18"/>
                  <a:gd name="T13" fmla="*/ 13 h 22"/>
                  <a:gd name="T14" fmla="*/ 2 w 18"/>
                  <a:gd name="T15" fmla="*/ 15 h 22"/>
                  <a:gd name="T16" fmla="*/ 0 w 18"/>
                  <a:gd name="T17" fmla="*/ 21 h 22"/>
                  <a:gd name="T18" fmla="*/ 3 w 18"/>
                  <a:gd name="T19" fmla="*/ 19 h 22"/>
                  <a:gd name="T20" fmla="*/ 8 w 18"/>
                  <a:gd name="T21" fmla="*/ 19 h 22"/>
                  <a:gd name="T22" fmla="*/ 11 w 18"/>
                  <a:gd name="T23" fmla="*/ 18 h 22"/>
                  <a:gd name="T24" fmla="*/ 17 w 18"/>
                  <a:gd name="T25" fmla="*/ 17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22"/>
                  <a:gd name="T41" fmla="*/ 18 w 18"/>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22">
                    <a:moveTo>
                      <a:pt x="17" y="0"/>
                    </a:moveTo>
                    <a:lnTo>
                      <a:pt x="14" y="0"/>
                    </a:lnTo>
                    <a:lnTo>
                      <a:pt x="10" y="4"/>
                    </a:lnTo>
                    <a:lnTo>
                      <a:pt x="4" y="4"/>
                    </a:lnTo>
                    <a:lnTo>
                      <a:pt x="0" y="5"/>
                    </a:lnTo>
                    <a:lnTo>
                      <a:pt x="1" y="8"/>
                    </a:lnTo>
                    <a:lnTo>
                      <a:pt x="2" y="13"/>
                    </a:lnTo>
                    <a:lnTo>
                      <a:pt x="2" y="15"/>
                    </a:lnTo>
                    <a:lnTo>
                      <a:pt x="0" y="21"/>
                    </a:lnTo>
                    <a:lnTo>
                      <a:pt x="3" y="19"/>
                    </a:lnTo>
                    <a:lnTo>
                      <a:pt x="8" y="19"/>
                    </a:lnTo>
                    <a:lnTo>
                      <a:pt x="11" y="18"/>
                    </a:lnTo>
                    <a:lnTo>
                      <a:pt x="17"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97" name="Freeform 3885"/>
              <p:cNvSpPr>
                <a:spLocks/>
              </p:cNvSpPr>
              <p:nvPr/>
            </p:nvSpPr>
            <p:spPr bwMode="auto">
              <a:xfrm>
                <a:off x="4142" y="3228"/>
                <a:ext cx="85" cy="19"/>
              </a:xfrm>
              <a:custGeom>
                <a:avLst/>
                <a:gdLst>
                  <a:gd name="T0" fmla="*/ 84 w 85"/>
                  <a:gd name="T1" fmla="*/ 0 h 19"/>
                  <a:gd name="T2" fmla="*/ 81 w 85"/>
                  <a:gd name="T3" fmla="*/ 0 h 19"/>
                  <a:gd name="T4" fmla="*/ 77 w 85"/>
                  <a:gd name="T5" fmla="*/ 0 h 19"/>
                  <a:gd name="T6" fmla="*/ 72 w 85"/>
                  <a:gd name="T7" fmla="*/ 0 h 19"/>
                  <a:gd name="T8" fmla="*/ 66 w 85"/>
                  <a:gd name="T9" fmla="*/ 1 h 19"/>
                  <a:gd name="T10" fmla="*/ 61 w 85"/>
                  <a:gd name="T11" fmla="*/ 3 h 19"/>
                  <a:gd name="T12" fmla="*/ 56 w 85"/>
                  <a:gd name="T13" fmla="*/ 3 h 19"/>
                  <a:gd name="T14" fmla="*/ 51 w 85"/>
                  <a:gd name="T15" fmla="*/ 5 h 19"/>
                  <a:gd name="T16" fmla="*/ 46 w 85"/>
                  <a:gd name="T17" fmla="*/ 7 h 19"/>
                  <a:gd name="T18" fmla="*/ 40 w 85"/>
                  <a:gd name="T19" fmla="*/ 9 h 19"/>
                  <a:gd name="T20" fmla="*/ 36 w 85"/>
                  <a:gd name="T21" fmla="*/ 11 h 19"/>
                  <a:gd name="T22" fmla="*/ 32 w 85"/>
                  <a:gd name="T23" fmla="*/ 13 h 19"/>
                  <a:gd name="T24" fmla="*/ 26 w 85"/>
                  <a:gd name="T25" fmla="*/ 15 h 19"/>
                  <a:gd name="T26" fmla="*/ 23 w 85"/>
                  <a:gd name="T27" fmla="*/ 18 h 19"/>
                  <a:gd name="T28" fmla="*/ 17 w 85"/>
                  <a:gd name="T29" fmla="*/ 18 h 19"/>
                  <a:gd name="T30" fmla="*/ 14 w 85"/>
                  <a:gd name="T31" fmla="*/ 18 h 19"/>
                  <a:gd name="T32" fmla="*/ 8 w 85"/>
                  <a:gd name="T33" fmla="*/ 15 h 19"/>
                  <a:gd name="T34" fmla="*/ 4 w 85"/>
                  <a:gd name="T35" fmla="*/ 13 h 19"/>
                  <a:gd name="T36" fmla="*/ 0 w 85"/>
                  <a:gd name="T37" fmla="*/ 9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19"/>
                  <a:gd name="T59" fmla="*/ 85 w 85"/>
                  <a:gd name="T60" fmla="*/ 19 h 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19">
                    <a:moveTo>
                      <a:pt x="84" y="0"/>
                    </a:moveTo>
                    <a:lnTo>
                      <a:pt x="81" y="0"/>
                    </a:lnTo>
                    <a:lnTo>
                      <a:pt x="77" y="0"/>
                    </a:lnTo>
                    <a:lnTo>
                      <a:pt x="72" y="0"/>
                    </a:lnTo>
                    <a:lnTo>
                      <a:pt x="66" y="1"/>
                    </a:lnTo>
                    <a:lnTo>
                      <a:pt x="61" y="3"/>
                    </a:lnTo>
                    <a:lnTo>
                      <a:pt x="56" y="3"/>
                    </a:lnTo>
                    <a:lnTo>
                      <a:pt x="51" y="5"/>
                    </a:lnTo>
                    <a:lnTo>
                      <a:pt x="46" y="7"/>
                    </a:lnTo>
                    <a:lnTo>
                      <a:pt x="40" y="9"/>
                    </a:lnTo>
                    <a:lnTo>
                      <a:pt x="36" y="11"/>
                    </a:lnTo>
                    <a:lnTo>
                      <a:pt x="32" y="13"/>
                    </a:lnTo>
                    <a:lnTo>
                      <a:pt x="26" y="15"/>
                    </a:lnTo>
                    <a:lnTo>
                      <a:pt x="23" y="18"/>
                    </a:lnTo>
                    <a:lnTo>
                      <a:pt x="17" y="18"/>
                    </a:lnTo>
                    <a:lnTo>
                      <a:pt x="14" y="18"/>
                    </a:lnTo>
                    <a:lnTo>
                      <a:pt x="8" y="15"/>
                    </a:lnTo>
                    <a:lnTo>
                      <a:pt x="4" y="13"/>
                    </a:lnTo>
                    <a:lnTo>
                      <a:pt x="0" y="9"/>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98" name="Freeform 3886"/>
              <p:cNvSpPr>
                <a:spLocks/>
              </p:cNvSpPr>
              <p:nvPr/>
            </p:nvSpPr>
            <p:spPr bwMode="auto">
              <a:xfrm>
                <a:off x="4043" y="3375"/>
                <a:ext cx="19" cy="1"/>
              </a:xfrm>
              <a:custGeom>
                <a:avLst/>
                <a:gdLst>
                  <a:gd name="T0" fmla="*/ 0 w 19"/>
                  <a:gd name="T1" fmla="*/ 0 h 1"/>
                  <a:gd name="T2" fmla="*/ 11 w 19"/>
                  <a:gd name="T3" fmla="*/ 0 h 1"/>
                  <a:gd name="T4" fmla="*/ 18 w 19"/>
                  <a:gd name="T5" fmla="*/ 0 h 1"/>
                  <a:gd name="T6" fmla="*/ 0 60000 65536"/>
                  <a:gd name="T7" fmla="*/ 0 60000 65536"/>
                  <a:gd name="T8" fmla="*/ 0 60000 65536"/>
                  <a:gd name="T9" fmla="*/ 0 w 19"/>
                  <a:gd name="T10" fmla="*/ 0 h 1"/>
                  <a:gd name="T11" fmla="*/ 19 w 19"/>
                  <a:gd name="T12" fmla="*/ 1 h 1"/>
                </a:gdLst>
                <a:ahLst/>
                <a:cxnLst>
                  <a:cxn ang="T6">
                    <a:pos x="T0" y="T1"/>
                  </a:cxn>
                  <a:cxn ang="T7">
                    <a:pos x="T2" y="T3"/>
                  </a:cxn>
                  <a:cxn ang="T8">
                    <a:pos x="T4" y="T5"/>
                  </a:cxn>
                </a:cxnLst>
                <a:rect l="T9" t="T10" r="T11" b="T12"/>
                <a:pathLst>
                  <a:path w="19" h="1">
                    <a:moveTo>
                      <a:pt x="0" y="0"/>
                    </a:moveTo>
                    <a:lnTo>
                      <a:pt x="11" y="0"/>
                    </a:lnTo>
                    <a:lnTo>
                      <a:pt x="18"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899" name="Line 3887"/>
              <p:cNvSpPr>
                <a:spLocks noChangeShapeType="1"/>
              </p:cNvSpPr>
              <p:nvPr/>
            </p:nvSpPr>
            <p:spPr bwMode="auto">
              <a:xfrm flipH="1">
                <a:off x="4052" y="3372"/>
                <a:ext cx="5" cy="0"/>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900" name="Freeform 3888"/>
              <p:cNvSpPr>
                <a:spLocks/>
              </p:cNvSpPr>
              <p:nvPr/>
            </p:nvSpPr>
            <p:spPr bwMode="auto">
              <a:xfrm>
                <a:off x="4110" y="3272"/>
                <a:ext cx="19" cy="69"/>
              </a:xfrm>
              <a:custGeom>
                <a:avLst/>
                <a:gdLst>
                  <a:gd name="T0" fmla="*/ 0 w 19"/>
                  <a:gd name="T1" fmla="*/ 0 h 69"/>
                  <a:gd name="T2" fmla="*/ 3 w 19"/>
                  <a:gd name="T3" fmla="*/ 4 h 69"/>
                  <a:gd name="T4" fmla="*/ 6 w 19"/>
                  <a:gd name="T5" fmla="*/ 7 h 69"/>
                  <a:gd name="T6" fmla="*/ 7 w 19"/>
                  <a:gd name="T7" fmla="*/ 11 h 69"/>
                  <a:gd name="T8" fmla="*/ 10 w 19"/>
                  <a:gd name="T9" fmla="*/ 14 h 69"/>
                  <a:gd name="T10" fmla="*/ 12 w 19"/>
                  <a:gd name="T11" fmla="*/ 17 h 69"/>
                  <a:gd name="T12" fmla="*/ 13 w 19"/>
                  <a:gd name="T13" fmla="*/ 20 h 69"/>
                  <a:gd name="T14" fmla="*/ 14 w 19"/>
                  <a:gd name="T15" fmla="*/ 23 h 69"/>
                  <a:gd name="T16" fmla="*/ 15 w 19"/>
                  <a:gd name="T17" fmla="*/ 26 h 69"/>
                  <a:gd name="T18" fmla="*/ 15 w 19"/>
                  <a:gd name="T19" fmla="*/ 30 h 69"/>
                  <a:gd name="T20" fmla="*/ 15 w 19"/>
                  <a:gd name="T21" fmla="*/ 31 h 69"/>
                  <a:gd name="T22" fmla="*/ 18 w 19"/>
                  <a:gd name="T23" fmla="*/ 35 h 69"/>
                  <a:gd name="T24" fmla="*/ 18 w 19"/>
                  <a:gd name="T25" fmla="*/ 37 h 69"/>
                  <a:gd name="T26" fmla="*/ 18 w 19"/>
                  <a:gd name="T27" fmla="*/ 42 h 69"/>
                  <a:gd name="T28" fmla="*/ 15 w 19"/>
                  <a:gd name="T29" fmla="*/ 45 h 69"/>
                  <a:gd name="T30" fmla="*/ 15 w 19"/>
                  <a:gd name="T31" fmla="*/ 50 h 69"/>
                  <a:gd name="T32" fmla="*/ 14 w 19"/>
                  <a:gd name="T33" fmla="*/ 53 h 69"/>
                  <a:gd name="T34" fmla="*/ 12 w 19"/>
                  <a:gd name="T35" fmla="*/ 55 h 69"/>
                  <a:gd name="T36" fmla="*/ 10 w 19"/>
                  <a:gd name="T37" fmla="*/ 59 h 69"/>
                  <a:gd name="T38" fmla="*/ 1 w 19"/>
                  <a:gd name="T39" fmla="*/ 68 h 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
                  <a:gd name="T61" fmla="*/ 0 h 69"/>
                  <a:gd name="T62" fmla="*/ 19 w 19"/>
                  <a:gd name="T63" fmla="*/ 69 h 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 h="69">
                    <a:moveTo>
                      <a:pt x="0" y="0"/>
                    </a:moveTo>
                    <a:lnTo>
                      <a:pt x="3" y="4"/>
                    </a:lnTo>
                    <a:lnTo>
                      <a:pt x="6" y="7"/>
                    </a:lnTo>
                    <a:lnTo>
                      <a:pt x="7" y="11"/>
                    </a:lnTo>
                    <a:lnTo>
                      <a:pt x="10" y="14"/>
                    </a:lnTo>
                    <a:lnTo>
                      <a:pt x="12" y="17"/>
                    </a:lnTo>
                    <a:lnTo>
                      <a:pt x="13" y="20"/>
                    </a:lnTo>
                    <a:lnTo>
                      <a:pt x="14" y="23"/>
                    </a:lnTo>
                    <a:lnTo>
                      <a:pt x="15" y="26"/>
                    </a:lnTo>
                    <a:lnTo>
                      <a:pt x="15" y="30"/>
                    </a:lnTo>
                    <a:lnTo>
                      <a:pt x="15" y="31"/>
                    </a:lnTo>
                    <a:lnTo>
                      <a:pt x="18" y="35"/>
                    </a:lnTo>
                    <a:lnTo>
                      <a:pt x="18" y="37"/>
                    </a:lnTo>
                    <a:lnTo>
                      <a:pt x="18" y="42"/>
                    </a:lnTo>
                    <a:lnTo>
                      <a:pt x="15" y="45"/>
                    </a:lnTo>
                    <a:lnTo>
                      <a:pt x="15" y="50"/>
                    </a:lnTo>
                    <a:lnTo>
                      <a:pt x="14" y="53"/>
                    </a:lnTo>
                    <a:lnTo>
                      <a:pt x="12" y="55"/>
                    </a:lnTo>
                    <a:lnTo>
                      <a:pt x="10" y="59"/>
                    </a:lnTo>
                    <a:lnTo>
                      <a:pt x="1" y="6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901" name="Line 3889"/>
              <p:cNvSpPr>
                <a:spLocks noChangeShapeType="1"/>
              </p:cNvSpPr>
              <p:nvPr/>
            </p:nvSpPr>
            <p:spPr bwMode="auto">
              <a:xfrm flipH="1">
                <a:off x="4063" y="3294"/>
                <a:ext cx="12" cy="1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902" name="Freeform 3890"/>
              <p:cNvSpPr>
                <a:spLocks/>
              </p:cNvSpPr>
              <p:nvPr/>
            </p:nvSpPr>
            <p:spPr bwMode="auto">
              <a:xfrm>
                <a:off x="4077" y="3265"/>
                <a:ext cx="66" cy="25"/>
              </a:xfrm>
              <a:custGeom>
                <a:avLst/>
                <a:gdLst>
                  <a:gd name="T0" fmla="*/ 0 w 66"/>
                  <a:gd name="T1" fmla="*/ 24 h 25"/>
                  <a:gd name="T2" fmla="*/ 6 w 66"/>
                  <a:gd name="T3" fmla="*/ 19 h 25"/>
                  <a:gd name="T4" fmla="*/ 11 w 66"/>
                  <a:gd name="T5" fmla="*/ 16 h 25"/>
                  <a:gd name="T6" fmla="*/ 15 w 66"/>
                  <a:gd name="T7" fmla="*/ 14 h 25"/>
                  <a:gd name="T8" fmla="*/ 18 w 66"/>
                  <a:gd name="T9" fmla="*/ 13 h 25"/>
                  <a:gd name="T10" fmla="*/ 23 w 66"/>
                  <a:gd name="T11" fmla="*/ 10 h 25"/>
                  <a:gd name="T12" fmla="*/ 28 w 66"/>
                  <a:gd name="T13" fmla="*/ 8 h 25"/>
                  <a:gd name="T14" fmla="*/ 31 w 66"/>
                  <a:gd name="T15" fmla="*/ 7 h 25"/>
                  <a:gd name="T16" fmla="*/ 36 w 66"/>
                  <a:gd name="T17" fmla="*/ 6 h 25"/>
                  <a:gd name="T18" fmla="*/ 41 w 66"/>
                  <a:gd name="T19" fmla="*/ 4 h 25"/>
                  <a:gd name="T20" fmla="*/ 46 w 66"/>
                  <a:gd name="T21" fmla="*/ 3 h 25"/>
                  <a:gd name="T22" fmla="*/ 52 w 66"/>
                  <a:gd name="T23" fmla="*/ 2 h 25"/>
                  <a:gd name="T24" fmla="*/ 55 w 66"/>
                  <a:gd name="T25" fmla="*/ 1 h 25"/>
                  <a:gd name="T26" fmla="*/ 59 w 66"/>
                  <a:gd name="T27" fmla="*/ 0 h 25"/>
                  <a:gd name="T28" fmla="*/ 65 w 6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6"/>
                  <a:gd name="T46" fmla="*/ 0 h 25"/>
                  <a:gd name="T47" fmla="*/ 66 w 66"/>
                  <a:gd name="T48" fmla="*/ 25 h 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6" h="25">
                    <a:moveTo>
                      <a:pt x="0" y="24"/>
                    </a:moveTo>
                    <a:lnTo>
                      <a:pt x="6" y="19"/>
                    </a:lnTo>
                    <a:lnTo>
                      <a:pt x="11" y="16"/>
                    </a:lnTo>
                    <a:lnTo>
                      <a:pt x="15" y="14"/>
                    </a:lnTo>
                    <a:lnTo>
                      <a:pt x="18" y="13"/>
                    </a:lnTo>
                    <a:lnTo>
                      <a:pt x="23" y="10"/>
                    </a:lnTo>
                    <a:lnTo>
                      <a:pt x="28" y="8"/>
                    </a:lnTo>
                    <a:lnTo>
                      <a:pt x="31" y="7"/>
                    </a:lnTo>
                    <a:lnTo>
                      <a:pt x="36" y="6"/>
                    </a:lnTo>
                    <a:lnTo>
                      <a:pt x="41" y="4"/>
                    </a:lnTo>
                    <a:lnTo>
                      <a:pt x="46" y="3"/>
                    </a:lnTo>
                    <a:lnTo>
                      <a:pt x="52" y="2"/>
                    </a:lnTo>
                    <a:lnTo>
                      <a:pt x="55" y="1"/>
                    </a:lnTo>
                    <a:lnTo>
                      <a:pt x="59" y="0"/>
                    </a:lnTo>
                    <a:lnTo>
                      <a:pt x="65"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903" name="Freeform 3891"/>
              <p:cNvSpPr>
                <a:spLocks/>
              </p:cNvSpPr>
              <p:nvPr/>
            </p:nvSpPr>
            <p:spPr bwMode="auto">
              <a:xfrm>
                <a:off x="4135" y="3305"/>
                <a:ext cx="18" cy="19"/>
              </a:xfrm>
              <a:custGeom>
                <a:avLst/>
                <a:gdLst>
                  <a:gd name="T0" fmla="*/ 0 w 18"/>
                  <a:gd name="T1" fmla="*/ 0 h 19"/>
                  <a:gd name="T2" fmla="*/ 17 w 18"/>
                  <a:gd name="T3" fmla="*/ 2 h 19"/>
                  <a:gd name="T4" fmla="*/ 17 w 18"/>
                  <a:gd name="T5" fmla="*/ 18 h 19"/>
                  <a:gd name="T6" fmla="*/ 0 60000 65536"/>
                  <a:gd name="T7" fmla="*/ 0 60000 65536"/>
                  <a:gd name="T8" fmla="*/ 0 60000 65536"/>
                  <a:gd name="T9" fmla="*/ 0 w 18"/>
                  <a:gd name="T10" fmla="*/ 0 h 19"/>
                  <a:gd name="T11" fmla="*/ 18 w 18"/>
                  <a:gd name="T12" fmla="*/ 19 h 19"/>
                </a:gdLst>
                <a:ahLst/>
                <a:cxnLst>
                  <a:cxn ang="T6">
                    <a:pos x="T0" y="T1"/>
                  </a:cxn>
                  <a:cxn ang="T7">
                    <a:pos x="T2" y="T3"/>
                  </a:cxn>
                  <a:cxn ang="T8">
                    <a:pos x="T4" y="T5"/>
                  </a:cxn>
                </a:cxnLst>
                <a:rect l="T9" t="T10" r="T11" b="T12"/>
                <a:pathLst>
                  <a:path w="18" h="19">
                    <a:moveTo>
                      <a:pt x="0" y="0"/>
                    </a:moveTo>
                    <a:lnTo>
                      <a:pt x="17" y="2"/>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904" name="Freeform 3892"/>
              <p:cNvSpPr>
                <a:spLocks/>
              </p:cNvSpPr>
              <p:nvPr/>
            </p:nvSpPr>
            <p:spPr bwMode="auto">
              <a:xfrm>
                <a:off x="4077" y="3275"/>
                <a:ext cx="31" cy="31"/>
              </a:xfrm>
              <a:custGeom>
                <a:avLst/>
                <a:gdLst>
                  <a:gd name="T0" fmla="*/ 0 w 31"/>
                  <a:gd name="T1" fmla="*/ 30 h 31"/>
                  <a:gd name="T2" fmla="*/ 3 w 31"/>
                  <a:gd name="T3" fmla="*/ 23 h 31"/>
                  <a:gd name="T4" fmla="*/ 7 w 31"/>
                  <a:gd name="T5" fmla="*/ 20 h 31"/>
                  <a:gd name="T6" fmla="*/ 10 w 31"/>
                  <a:gd name="T7" fmla="*/ 17 h 31"/>
                  <a:gd name="T8" fmla="*/ 15 w 31"/>
                  <a:gd name="T9" fmla="*/ 14 h 31"/>
                  <a:gd name="T10" fmla="*/ 30 w 31"/>
                  <a:gd name="T11" fmla="*/ 0 h 31"/>
                  <a:gd name="T12" fmla="*/ 0 60000 65536"/>
                  <a:gd name="T13" fmla="*/ 0 60000 65536"/>
                  <a:gd name="T14" fmla="*/ 0 60000 65536"/>
                  <a:gd name="T15" fmla="*/ 0 60000 65536"/>
                  <a:gd name="T16" fmla="*/ 0 60000 65536"/>
                  <a:gd name="T17" fmla="*/ 0 60000 65536"/>
                  <a:gd name="T18" fmla="*/ 0 w 31"/>
                  <a:gd name="T19" fmla="*/ 0 h 31"/>
                  <a:gd name="T20" fmla="*/ 31 w 31"/>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31" h="31">
                    <a:moveTo>
                      <a:pt x="0" y="30"/>
                    </a:moveTo>
                    <a:lnTo>
                      <a:pt x="3" y="23"/>
                    </a:lnTo>
                    <a:lnTo>
                      <a:pt x="7" y="20"/>
                    </a:lnTo>
                    <a:lnTo>
                      <a:pt x="10" y="17"/>
                    </a:lnTo>
                    <a:lnTo>
                      <a:pt x="15" y="14"/>
                    </a:lnTo>
                    <a:lnTo>
                      <a:pt x="30"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905" name="Line 3893"/>
              <p:cNvSpPr>
                <a:spLocks noChangeShapeType="1"/>
              </p:cNvSpPr>
              <p:nvPr/>
            </p:nvSpPr>
            <p:spPr bwMode="auto">
              <a:xfrm flipV="1">
                <a:off x="4075" y="3257"/>
                <a:ext cx="12" cy="13"/>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906" name="Line 3894"/>
              <p:cNvSpPr>
                <a:spLocks noChangeShapeType="1"/>
              </p:cNvSpPr>
              <p:nvPr/>
            </p:nvSpPr>
            <p:spPr bwMode="auto">
              <a:xfrm flipH="1">
                <a:off x="4085" y="3284"/>
                <a:ext cx="7"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907" name="Oval 3895"/>
              <p:cNvSpPr>
                <a:spLocks noChangeArrowheads="1"/>
              </p:cNvSpPr>
              <p:nvPr/>
            </p:nvSpPr>
            <p:spPr bwMode="auto">
              <a:xfrm>
                <a:off x="4088" y="3264"/>
                <a:ext cx="9" cy="11"/>
              </a:xfrm>
              <a:prstGeom prst="ellipse">
                <a:avLst/>
              </a:prstGeom>
              <a:solidFill>
                <a:srgbClr val="767900"/>
              </a:solidFill>
              <a:ln w="12700">
                <a:solidFill>
                  <a:srgbClr val="404000"/>
                </a:solidFill>
                <a:round/>
                <a:headEnd/>
                <a:tailEnd/>
              </a:ln>
            </p:spPr>
            <p:txBody>
              <a:bodyPr wrap="none" anchor="ctr"/>
              <a:lstStyle/>
              <a:p>
                <a:endParaRPr lang="zh-CN" altLang="en-US"/>
              </a:p>
            </p:txBody>
          </p:sp>
          <p:sp>
            <p:nvSpPr>
              <p:cNvPr id="71908" name="Oval 3896"/>
              <p:cNvSpPr>
                <a:spLocks noChangeArrowheads="1"/>
              </p:cNvSpPr>
              <p:nvPr/>
            </p:nvSpPr>
            <p:spPr bwMode="auto">
              <a:xfrm>
                <a:off x="4091" y="3270"/>
                <a:ext cx="10" cy="10"/>
              </a:xfrm>
              <a:prstGeom prst="ellipse">
                <a:avLst/>
              </a:prstGeom>
              <a:solidFill>
                <a:srgbClr val="767900"/>
              </a:solidFill>
              <a:ln w="12700">
                <a:solidFill>
                  <a:srgbClr val="404000"/>
                </a:solidFill>
                <a:round/>
                <a:headEnd/>
                <a:tailEnd/>
              </a:ln>
            </p:spPr>
            <p:txBody>
              <a:bodyPr wrap="none" anchor="ctr"/>
              <a:lstStyle/>
              <a:p>
                <a:endParaRPr lang="zh-CN" altLang="en-US"/>
              </a:p>
            </p:txBody>
          </p:sp>
          <p:sp>
            <p:nvSpPr>
              <p:cNvPr id="71909" name="Oval 3897"/>
              <p:cNvSpPr>
                <a:spLocks noChangeArrowheads="1"/>
              </p:cNvSpPr>
              <p:nvPr/>
            </p:nvSpPr>
            <p:spPr bwMode="auto">
              <a:xfrm>
                <a:off x="4088" y="3274"/>
                <a:ext cx="9" cy="10"/>
              </a:xfrm>
              <a:prstGeom prst="ellipse">
                <a:avLst/>
              </a:prstGeom>
              <a:solidFill>
                <a:srgbClr val="767900"/>
              </a:solidFill>
              <a:ln w="12700">
                <a:solidFill>
                  <a:srgbClr val="404000"/>
                </a:solidFill>
                <a:round/>
                <a:headEnd/>
                <a:tailEnd/>
              </a:ln>
            </p:spPr>
            <p:txBody>
              <a:bodyPr wrap="none" anchor="ctr"/>
              <a:lstStyle/>
              <a:p>
                <a:endParaRPr lang="zh-CN" altLang="en-US"/>
              </a:p>
            </p:txBody>
          </p:sp>
          <p:sp>
            <p:nvSpPr>
              <p:cNvPr id="71910" name="Oval 3898"/>
              <p:cNvSpPr>
                <a:spLocks noChangeArrowheads="1"/>
              </p:cNvSpPr>
              <p:nvPr/>
            </p:nvSpPr>
            <p:spPr bwMode="auto">
              <a:xfrm>
                <a:off x="4083" y="3270"/>
                <a:ext cx="9" cy="10"/>
              </a:xfrm>
              <a:prstGeom prst="ellipse">
                <a:avLst/>
              </a:prstGeom>
              <a:solidFill>
                <a:srgbClr val="767900"/>
              </a:solidFill>
              <a:ln w="12700">
                <a:solidFill>
                  <a:srgbClr val="404000"/>
                </a:solidFill>
                <a:round/>
                <a:headEnd/>
                <a:tailEnd/>
              </a:ln>
            </p:spPr>
            <p:txBody>
              <a:bodyPr wrap="none" anchor="ctr"/>
              <a:lstStyle/>
              <a:p>
                <a:endParaRPr lang="zh-CN" altLang="en-US"/>
              </a:p>
            </p:txBody>
          </p:sp>
          <p:sp>
            <p:nvSpPr>
              <p:cNvPr id="71911" name="Freeform 3899"/>
              <p:cNvSpPr>
                <a:spLocks/>
              </p:cNvSpPr>
              <p:nvPr/>
            </p:nvSpPr>
            <p:spPr bwMode="auto">
              <a:xfrm>
                <a:off x="4145" y="3319"/>
                <a:ext cx="18" cy="19"/>
              </a:xfrm>
              <a:custGeom>
                <a:avLst/>
                <a:gdLst>
                  <a:gd name="T0" fmla="*/ 17 w 18"/>
                  <a:gd name="T1" fmla="*/ 11 h 19"/>
                  <a:gd name="T2" fmla="*/ 17 w 18"/>
                  <a:gd name="T3" fmla="*/ 0 h 19"/>
                  <a:gd name="T4" fmla="*/ 0 w 18"/>
                  <a:gd name="T5" fmla="*/ 0 h 19"/>
                  <a:gd name="T6" fmla="*/ 0 w 18"/>
                  <a:gd name="T7" fmla="*/ 18 h 19"/>
                  <a:gd name="T8" fmla="*/ 13 w 18"/>
                  <a:gd name="T9" fmla="*/ 18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11"/>
                    </a:moveTo>
                    <a:lnTo>
                      <a:pt x="17" y="0"/>
                    </a:lnTo>
                    <a:lnTo>
                      <a:pt x="0" y="0"/>
                    </a:lnTo>
                    <a:lnTo>
                      <a:pt x="0" y="18"/>
                    </a:lnTo>
                    <a:lnTo>
                      <a:pt x="13"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912" name="Freeform 3900"/>
              <p:cNvSpPr>
                <a:spLocks/>
              </p:cNvSpPr>
              <p:nvPr/>
            </p:nvSpPr>
            <p:spPr bwMode="auto">
              <a:xfrm>
                <a:off x="4089" y="3245"/>
                <a:ext cx="18" cy="19"/>
              </a:xfrm>
              <a:custGeom>
                <a:avLst/>
                <a:gdLst>
                  <a:gd name="T0" fmla="*/ 3 w 18"/>
                  <a:gd name="T1" fmla="*/ 0 h 19"/>
                  <a:gd name="T2" fmla="*/ 1 w 18"/>
                  <a:gd name="T3" fmla="*/ 4 h 19"/>
                  <a:gd name="T4" fmla="*/ 0 w 18"/>
                  <a:gd name="T5" fmla="*/ 6 h 19"/>
                  <a:gd name="T6" fmla="*/ 0 w 18"/>
                  <a:gd name="T7" fmla="*/ 10 h 19"/>
                  <a:gd name="T8" fmla="*/ 1 w 18"/>
                  <a:gd name="T9" fmla="*/ 13 h 19"/>
                  <a:gd name="T10" fmla="*/ 3 w 18"/>
                  <a:gd name="T11" fmla="*/ 14 h 19"/>
                  <a:gd name="T12" fmla="*/ 6 w 18"/>
                  <a:gd name="T13" fmla="*/ 15 h 19"/>
                  <a:gd name="T14" fmla="*/ 11 w 18"/>
                  <a:gd name="T15" fmla="*/ 18 h 19"/>
                  <a:gd name="T16" fmla="*/ 17 w 18"/>
                  <a:gd name="T17" fmla="*/ 18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9"/>
                  <a:gd name="T29" fmla="*/ 18 w 18"/>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9">
                    <a:moveTo>
                      <a:pt x="3" y="0"/>
                    </a:moveTo>
                    <a:lnTo>
                      <a:pt x="1" y="4"/>
                    </a:lnTo>
                    <a:lnTo>
                      <a:pt x="0" y="6"/>
                    </a:lnTo>
                    <a:lnTo>
                      <a:pt x="0" y="10"/>
                    </a:lnTo>
                    <a:lnTo>
                      <a:pt x="1" y="13"/>
                    </a:lnTo>
                    <a:lnTo>
                      <a:pt x="3" y="14"/>
                    </a:lnTo>
                    <a:lnTo>
                      <a:pt x="6" y="15"/>
                    </a:lnTo>
                    <a:lnTo>
                      <a:pt x="11" y="18"/>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913" name="Line 3901"/>
              <p:cNvSpPr>
                <a:spLocks noChangeShapeType="1"/>
              </p:cNvSpPr>
              <p:nvPr/>
            </p:nvSpPr>
            <p:spPr bwMode="auto">
              <a:xfrm flipH="1" flipV="1">
                <a:off x="4104" y="3243"/>
                <a:ext cx="6"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914" name="Line 3902"/>
              <p:cNvSpPr>
                <a:spLocks noChangeShapeType="1"/>
              </p:cNvSpPr>
              <p:nvPr/>
            </p:nvSpPr>
            <p:spPr bwMode="auto">
              <a:xfrm>
                <a:off x="4101" y="3243"/>
                <a:ext cx="6"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915" name="Freeform 3903"/>
              <p:cNvSpPr>
                <a:spLocks/>
              </p:cNvSpPr>
              <p:nvPr/>
            </p:nvSpPr>
            <p:spPr bwMode="auto">
              <a:xfrm>
                <a:off x="4092" y="3249"/>
                <a:ext cx="18" cy="18"/>
              </a:xfrm>
              <a:custGeom>
                <a:avLst/>
                <a:gdLst>
                  <a:gd name="T0" fmla="*/ 2 w 18"/>
                  <a:gd name="T1" fmla="*/ 8 h 18"/>
                  <a:gd name="T2" fmla="*/ 0 w 18"/>
                  <a:gd name="T3" fmla="*/ 10 h 18"/>
                  <a:gd name="T4" fmla="*/ 2 w 18"/>
                  <a:gd name="T5" fmla="*/ 13 h 18"/>
                  <a:gd name="T6" fmla="*/ 5 w 18"/>
                  <a:gd name="T7" fmla="*/ 13 h 18"/>
                  <a:gd name="T8" fmla="*/ 8 w 18"/>
                  <a:gd name="T9" fmla="*/ 17 h 18"/>
                  <a:gd name="T10" fmla="*/ 10 w 18"/>
                  <a:gd name="T11" fmla="*/ 17 h 18"/>
                  <a:gd name="T12" fmla="*/ 17 w 18"/>
                  <a:gd name="T13" fmla="*/ 5 h 18"/>
                  <a:gd name="T14" fmla="*/ 17 w 18"/>
                  <a:gd name="T15" fmla="*/ 2 h 18"/>
                  <a:gd name="T16" fmla="*/ 13 w 18"/>
                  <a:gd name="T17" fmla="*/ 0 h 18"/>
                  <a:gd name="T18" fmla="*/ 10 w 18"/>
                  <a:gd name="T19" fmla="*/ 0 h 18"/>
                  <a:gd name="T20" fmla="*/ 8 w 18"/>
                  <a:gd name="T21" fmla="*/ 0 h 18"/>
                  <a:gd name="T22" fmla="*/ 5 w 18"/>
                  <a:gd name="T23" fmla="*/ 0 h 18"/>
                  <a:gd name="T24" fmla="*/ 2 w 18"/>
                  <a:gd name="T25" fmla="*/ 8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18"/>
                  <a:gd name="T41" fmla="*/ 18 w 18"/>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18">
                    <a:moveTo>
                      <a:pt x="2" y="8"/>
                    </a:moveTo>
                    <a:lnTo>
                      <a:pt x="0" y="10"/>
                    </a:lnTo>
                    <a:lnTo>
                      <a:pt x="2" y="13"/>
                    </a:lnTo>
                    <a:lnTo>
                      <a:pt x="5" y="13"/>
                    </a:lnTo>
                    <a:lnTo>
                      <a:pt x="8" y="17"/>
                    </a:lnTo>
                    <a:lnTo>
                      <a:pt x="10" y="17"/>
                    </a:lnTo>
                    <a:lnTo>
                      <a:pt x="17" y="5"/>
                    </a:lnTo>
                    <a:lnTo>
                      <a:pt x="17" y="2"/>
                    </a:lnTo>
                    <a:lnTo>
                      <a:pt x="13" y="0"/>
                    </a:lnTo>
                    <a:lnTo>
                      <a:pt x="10" y="0"/>
                    </a:lnTo>
                    <a:lnTo>
                      <a:pt x="8" y="0"/>
                    </a:lnTo>
                    <a:lnTo>
                      <a:pt x="5" y="0"/>
                    </a:lnTo>
                    <a:lnTo>
                      <a:pt x="2" y="8"/>
                    </a:lnTo>
                  </a:path>
                </a:pathLst>
              </a:custGeom>
              <a:solidFill>
                <a:srgbClr val="767900"/>
              </a:solidFill>
              <a:ln w="12700" cap="rnd">
                <a:solidFill>
                  <a:srgbClr val="404000"/>
                </a:solidFill>
                <a:round/>
                <a:headEnd/>
                <a:tailEnd/>
              </a:ln>
            </p:spPr>
            <p:txBody>
              <a:bodyPr/>
              <a:lstStyle/>
              <a:p>
                <a:endParaRPr lang="zh-CN" altLang="en-US"/>
              </a:p>
            </p:txBody>
          </p:sp>
          <p:sp>
            <p:nvSpPr>
              <p:cNvPr id="71916" name="Freeform 3904"/>
              <p:cNvSpPr>
                <a:spLocks/>
              </p:cNvSpPr>
              <p:nvPr/>
            </p:nvSpPr>
            <p:spPr bwMode="auto">
              <a:xfrm>
                <a:off x="4094" y="3249"/>
                <a:ext cx="18" cy="18"/>
              </a:xfrm>
              <a:custGeom>
                <a:avLst/>
                <a:gdLst>
                  <a:gd name="T0" fmla="*/ 0 w 18"/>
                  <a:gd name="T1" fmla="*/ 0 h 18"/>
                  <a:gd name="T2" fmla="*/ 0 w 18"/>
                  <a:gd name="T3" fmla="*/ 8 h 18"/>
                  <a:gd name="T4" fmla="*/ 4 w 18"/>
                  <a:gd name="T5" fmla="*/ 17 h 18"/>
                  <a:gd name="T6" fmla="*/ 8 w 18"/>
                  <a:gd name="T7" fmla="*/ 17 h 18"/>
                  <a:gd name="T8" fmla="*/ 12 w 18"/>
                  <a:gd name="T9" fmla="*/ 17 h 18"/>
                  <a:gd name="T10" fmla="*/ 17 w 18"/>
                  <a:gd name="T11" fmla="*/ 17 h 18"/>
                  <a:gd name="T12" fmla="*/ 0 60000 65536"/>
                  <a:gd name="T13" fmla="*/ 0 60000 65536"/>
                  <a:gd name="T14" fmla="*/ 0 60000 65536"/>
                  <a:gd name="T15" fmla="*/ 0 60000 65536"/>
                  <a:gd name="T16" fmla="*/ 0 60000 65536"/>
                  <a:gd name="T17" fmla="*/ 0 60000 65536"/>
                  <a:gd name="T18" fmla="*/ 0 w 18"/>
                  <a:gd name="T19" fmla="*/ 0 h 18"/>
                  <a:gd name="T20" fmla="*/ 18 w 18"/>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8" h="18">
                    <a:moveTo>
                      <a:pt x="0" y="0"/>
                    </a:moveTo>
                    <a:lnTo>
                      <a:pt x="0" y="8"/>
                    </a:lnTo>
                    <a:lnTo>
                      <a:pt x="4" y="17"/>
                    </a:lnTo>
                    <a:lnTo>
                      <a:pt x="8" y="17"/>
                    </a:lnTo>
                    <a:lnTo>
                      <a:pt x="12" y="17"/>
                    </a:lnTo>
                    <a:lnTo>
                      <a:pt x="17" y="17"/>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917" name="Line 3905"/>
              <p:cNvSpPr>
                <a:spLocks noChangeShapeType="1"/>
              </p:cNvSpPr>
              <p:nvPr/>
            </p:nvSpPr>
            <p:spPr bwMode="auto">
              <a:xfrm>
                <a:off x="4222" y="3260"/>
                <a:ext cx="2" cy="6"/>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918" name="Freeform 3906"/>
              <p:cNvSpPr>
                <a:spLocks/>
              </p:cNvSpPr>
              <p:nvPr/>
            </p:nvSpPr>
            <p:spPr bwMode="auto">
              <a:xfrm>
                <a:off x="4145" y="3370"/>
                <a:ext cx="18" cy="18"/>
              </a:xfrm>
              <a:custGeom>
                <a:avLst/>
                <a:gdLst>
                  <a:gd name="T0" fmla="*/ 0 w 18"/>
                  <a:gd name="T1" fmla="*/ 0 h 18"/>
                  <a:gd name="T2" fmla="*/ 2 w 18"/>
                  <a:gd name="T3" fmla="*/ 12 h 18"/>
                  <a:gd name="T4" fmla="*/ 4 w 18"/>
                  <a:gd name="T5" fmla="*/ 12 h 18"/>
                  <a:gd name="T6" fmla="*/ 9 w 18"/>
                  <a:gd name="T7" fmla="*/ 17 h 18"/>
                  <a:gd name="T8" fmla="*/ 12 w 18"/>
                  <a:gd name="T9" fmla="*/ 17 h 18"/>
                  <a:gd name="T10" fmla="*/ 13 w 18"/>
                  <a:gd name="T11" fmla="*/ 17 h 18"/>
                  <a:gd name="T12" fmla="*/ 17 w 18"/>
                  <a:gd name="T13" fmla="*/ 12 h 18"/>
                  <a:gd name="T14" fmla="*/ 0 60000 65536"/>
                  <a:gd name="T15" fmla="*/ 0 60000 65536"/>
                  <a:gd name="T16" fmla="*/ 0 60000 65536"/>
                  <a:gd name="T17" fmla="*/ 0 60000 65536"/>
                  <a:gd name="T18" fmla="*/ 0 60000 65536"/>
                  <a:gd name="T19" fmla="*/ 0 60000 65536"/>
                  <a:gd name="T20" fmla="*/ 0 60000 65536"/>
                  <a:gd name="T21" fmla="*/ 0 w 18"/>
                  <a:gd name="T22" fmla="*/ 0 h 18"/>
                  <a:gd name="T23" fmla="*/ 18 w 18"/>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8">
                    <a:moveTo>
                      <a:pt x="0" y="0"/>
                    </a:moveTo>
                    <a:lnTo>
                      <a:pt x="2" y="12"/>
                    </a:lnTo>
                    <a:lnTo>
                      <a:pt x="4" y="12"/>
                    </a:lnTo>
                    <a:lnTo>
                      <a:pt x="9" y="17"/>
                    </a:lnTo>
                    <a:lnTo>
                      <a:pt x="12" y="17"/>
                    </a:lnTo>
                    <a:lnTo>
                      <a:pt x="13" y="17"/>
                    </a:lnTo>
                    <a:lnTo>
                      <a:pt x="17" y="12"/>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919" name="Freeform 3907"/>
              <p:cNvSpPr>
                <a:spLocks/>
              </p:cNvSpPr>
              <p:nvPr/>
            </p:nvSpPr>
            <p:spPr bwMode="auto">
              <a:xfrm>
                <a:off x="4145" y="3372"/>
                <a:ext cx="18" cy="18"/>
              </a:xfrm>
              <a:custGeom>
                <a:avLst/>
                <a:gdLst>
                  <a:gd name="T0" fmla="*/ 0 w 18"/>
                  <a:gd name="T1" fmla="*/ 0 h 18"/>
                  <a:gd name="T2" fmla="*/ 2 w 18"/>
                  <a:gd name="T3" fmla="*/ 10 h 18"/>
                  <a:gd name="T4" fmla="*/ 4 w 18"/>
                  <a:gd name="T5" fmla="*/ 10 h 18"/>
                  <a:gd name="T6" fmla="*/ 9 w 18"/>
                  <a:gd name="T7" fmla="*/ 17 h 18"/>
                  <a:gd name="T8" fmla="*/ 13 w 18"/>
                  <a:gd name="T9" fmla="*/ 17 h 18"/>
                  <a:gd name="T10" fmla="*/ 17 w 18"/>
                  <a:gd name="T11" fmla="*/ 10 h 18"/>
                  <a:gd name="T12" fmla="*/ 0 60000 65536"/>
                  <a:gd name="T13" fmla="*/ 0 60000 65536"/>
                  <a:gd name="T14" fmla="*/ 0 60000 65536"/>
                  <a:gd name="T15" fmla="*/ 0 60000 65536"/>
                  <a:gd name="T16" fmla="*/ 0 60000 65536"/>
                  <a:gd name="T17" fmla="*/ 0 60000 65536"/>
                  <a:gd name="T18" fmla="*/ 0 w 18"/>
                  <a:gd name="T19" fmla="*/ 0 h 18"/>
                  <a:gd name="T20" fmla="*/ 18 w 18"/>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8" h="18">
                    <a:moveTo>
                      <a:pt x="0" y="0"/>
                    </a:moveTo>
                    <a:lnTo>
                      <a:pt x="2" y="10"/>
                    </a:lnTo>
                    <a:lnTo>
                      <a:pt x="4" y="10"/>
                    </a:lnTo>
                    <a:lnTo>
                      <a:pt x="9" y="17"/>
                    </a:lnTo>
                    <a:lnTo>
                      <a:pt x="13" y="17"/>
                    </a:lnTo>
                    <a:lnTo>
                      <a:pt x="17" y="1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920" name="Freeform 3908"/>
              <p:cNvSpPr>
                <a:spLocks/>
              </p:cNvSpPr>
              <p:nvPr/>
            </p:nvSpPr>
            <p:spPr bwMode="auto">
              <a:xfrm>
                <a:off x="4144" y="3378"/>
                <a:ext cx="18" cy="19"/>
              </a:xfrm>
              <a:custGeom>
                <a:avLst/>
                <a:gdLst>
                  <a:gd name="T0" fmla="*/ 0 w 18"/>
                  <a:gd name="T1" fmla="*/ 0 h 19"/>
                  <a:gd name="T2" fmla="*/ 2 w 18"/>
                  <a:gd name="T3" fmla="*/ 9 h 19"/>
                  <a:gd name="T4" fmla="*/ 4 w 18"/>
                  <a:gd name="T5" fmla="*/ 13 h 19"/>
                  <a:gd name="T6" fmla="*/ 8 w 18"/>
                  <a:gd name="T7" fmla="*/ 18 h 19"/>
                  <a:gd name="T8" fmla="*/ 11 w 18"/>
                  <a:gd name="T9" fmla="*/ 18 h 19"/>
                  <a:gd name="T10" fmla="*/ 13 w 18"/>
                  <a:gd name="T11" fmla="*/ 13 h 19"/>
                  <a:gd name="T12" fmla="*/ 17 w 18"/>
                  <a:gd name="T13" fmla="*/ 13 h 19"/>
                  <a:gd name="T14" fmla="*/ 0 60000 65536"/>
                  <a:gd name="T15" fmla="*/ 0 60000 65536"/>
                  <a:gd name="T16" fmla="*/ 0 60000 65536"/>
                  <a:gd name="T17" fmla="*/ 0 60000 65536"/>
                  <a:gd name="T18" fmla="*/ 0 60000 65536"/>
                  <a:gd name="T19" fmla="*/ 0 60000 65536"/>
                  <a:gd name="T20" fmla="*/ 0 60000 65536"/>
                  <a:gd name="T21" fmla="*/ 0 w 18"/>
                  <a:gd name="T22" fmla="*/ 0 h 19"/>
                  <a:gd name="T23" fmla="*/ 18 w 1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9">
                    <a:moveTo>
                      <a:pt x="0" y="0"/>
                    </a:moveTo>
                    <a:lnTo>
                      <a:pt x="2" y="9"/>
                    </a:lnTo>
                    <a:lnTo>
                      <a:pt x="4" y="13"/>
                    </a:lnTo>
                    <a:lnTo>
                      <a:pt x="8" y="18"/>
                    </a:lnTo>
                    <a:lnTo>
                      <a:pt x="11" y="18"/>
                    </a:lnTo>
                    <a:lnTo>
                      <a:pt x="13" y="13"/>
                    </a:lnTo>
                    <a:lnTo>
                      <a:pt x="17" y="13"/>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921" name="Freeform 3909"/>
              <p:cNvSpPr>
                <a:spLocks/>
              </p:cNvSpPr>
              <p:nvPr/>
            </p:nvSpPr>
            <p:spPr bwMode="auto">
              <a:xfrm>
                <a:off x="4144" y="3382"/>
                <a:ext cx="18" cy="19"/>
              </a:xfrm>
              <a:custGeom>
                <a:avLst/>
                <a:gdLst>
                  <a:gd name="T0" fmla="*/ 0 w 18"/>
                  <a:gd name="T1" fmla="*/ 0 h 19"/>
                  <a:gd name="T2" fmla="*/ 1 w 18"/>
                  <a:gd name="T3" fmla="*/ 18 h 19"/>
                  <a:gd name="T4" fmla="*/ 4 w 18"/>
                  <a:gd name="T5" fmla="*/ 18 h 19"/>
                  <a:gd name="T6" fmla="*/ 8 w 18"/>
                  <a:gd name="T7" fmla="*/ 18 h 19"/>
                  <a:gd name="T8" fmla="*/ 12 w 18"/>
                  <a:gd name="T9" fmla="*/ 18 h 19"/>
                  <a:gd name="T10" fmla="*/ 13 w 18"/>
                  <a:gd name="T11" fmla="*/ 18 h 19"/>
                  <a:gd name="T12" fmla="*/ 17 w 18"/>
                  <a:gd name="T13" fmla="*/ 18 h 19"/>
                  <a:gd name="T14" fmla="*/ 0 60000 65536"/>
                  <a:gd name="T15" fmla="*/ 0 60000 65536"/>
                  <a:gd name="T16" fmla="*/ 0 60000 65536"/>
                  <a:gd name="T17" fmla="*/ 0 60000 65536"/>
                  <a:gd name="T18" fmla="*/ 0 60000 65536"/>
                  <a:gd name="T19" fmla="*/ 0 60000 65536"/>
                  <a:gd name="T20" fmla="*/ 0 60000 65536"/>
                  <a:gd name="T21" fmla="*/ 0 w 18"/>
                  <a:gd name="T22" fmla="*/ 0 h 19"/>
                  <a:gd name="T23" fmla="*/ 18 w 1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9">
                    <a:moveTo>
                      <a:pt x="0" y="0"/>
                    </a:moveTo>
                    <a:lnTo>
                      <a:pt x="1" y="18"/>
                    </a:lnTo>
                    <a:lnTo>
                      <a:pt x="4" y="18"/>
                    </a:lnTo>
                    <a:lnTo>
                      <a:pt x="8" y="18"/>
                    </a:lnTo>
                    <a:lnTo>
                      <a:pt x="12" y="18"/>
                    </a:lnTo>
                    <a:lnTo>
                      <a:pt x="13" y="18"/>
                    </a:lnTo>
                    <a:lnTo>
                      <a:pt x="17" y="1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922" name="Line 3910"/>
              <p:cNvSpPr>
                <a:spLocks noChangeShapeType="1"/>
              </p:cNvSpPr>
              <p:nvPr/>
            </p:nvSpPr>
            <p:spPr bwMode="auto">
              <a:xfrm flipH="1">
                <a:off x="4156" y="3375"/>
                <a:ext cx="2" cy="8"/>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923" name="Line 3911"/>
              <p:cNvSpPr>
                <a:spLocks noChangeShapeType="1"/>
              </p:cNvSpPr>
              <p:nvPr/>
            </p:nvSpPr>
            <p:spPr bwMode="auto">
              <a:xfrm flipH="1" flipV="1">
                <a:off x="4120" y="3324"/>
                <a:ext cx="14" cy="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924" name="Freeform 3912"/>
              <p:cNvSpPr>
                <a:spLocks/>
              </p:cNvSpPr>
              <p:nvPr/>
            </p:nvSpPr>
            <p:spPr bwMode="auto">
              <a:xfrm>
                <a:off x="4130" y="3251"/>
                <a:ext cx="18" cy="18"/>
              </a:xfrm>
              <a:custGeom>
                <a:avLst/>
                <a:gdLst>
                  <a:gd name="T0" fmla="*/ 0 w 18"/>
                  <a:gd name="T1" fmla="*/ 13 h 18"/>
                  <a:gd name="T2" fmla="*/ 2 w 18"/>
                  <a:gd name="T3" fmla="*/ 13 h 18"/>
                  <a:gd name="T4" fmla="*/ 4 w 18"/>
                  <a:gd name="T5" fmla="*/ 17 h 18"/>
                  <a:gd name="T6" fmla="*/ 6 w 18"/>
                  <a:gd name="T7" fmla="*/ 17 h 18"/>
                  <a:gd name="T8" fmla="*/ 11 w 18"/>
                  <a:gd name="T9" fmla="*/ 17 h 18"/>
                  <a:gd name="T10" fmla="*/ 17 w 18"/>
                  <a:gd name="T11" fmla="*/ 2 h 18"/>
                  <a:gd name="T12" fmla="*/ 13 w 18"/>
                  <a:gd name="T13" fmla="*/ 2 h 18"/>
                  <a:gd name="T14" fmla="*/ 9 w 18"/>
                  <a:gd name="T15" fmla="*/ 2 h 18"/>
                  <a:gd name="T16" fmla="*/ 6 w 18"/>
                  <a:gd name="T17" fmla="*/ 0 h 18"/>
                  <a:gd name="T18" fmla="*/ 4 w 18"/>
                  <a:gd name="T19" fmla="*/ 0 h 18"/>
                  <a:gd name="T20" fmla="*/ 0 w 18"/>
                  <a:gd name="T21" fmla="*/ 13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8"/>
                  <a:gd name="T35" fmla="*/ 18 w 18"/>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8">
                    <a:moveTo>
                      <a:pt x="0" y="13"/>
                    </a:moveTo>
                    <a:lnTo>
                      <a:pt x="2" y="13"/>
                    </a:lnTo>
                    <a:lnTo>
                      <a:pt x="4" y="17"/>
                    </a:lnTo>
                    <a:lnTo>
                      <a:pt x="6" y="17"/>
                    </a:lnTo>
                    <a:lnTo>
                      <a:pt x="11" y="17"/>
                    </a:lnTo>
                    <a:lnTo>
                      <a:pt x="17" y="2"/>
                    </a:lnTo>
                    <a:lnTo>
                      <a:pt x="13" y="2"/>
                    </a:lnTo>
                    <a:lnTo>
                      <a:pt x="9" y="2"/>
                    </a:lnTo>
                    <a:lnTo>
                      <a:pt x="6" y="0"/>
                    </a:lnTo>
                    <a:lnTo>
                      <a:pt x="4" y="0"/>
                    </a:lnTo>
                    <a:lnTo>
                      <a:pt x="0" y="13"/>
                    </a:lnTo>
                  </a:path>
                </a:pathLst>
              </a:custGeom>
              <a:solidFill>
                <a:srgbClr val="767900"/>
              </a:solidFill>
              <a:ln w="12700" cap="rnd">
                <a:solidFill>
                  <a:srgbClr val="404000"/>
                </a:solidFill>
                <a:round/>
                <a:headEnd/>
                <a:tailEnd/>
              </a:ln>
            </p:spPr>
            <p:txBody>
              <a:bodyPr/>
              <a:lstStyle/>
              <a:p>
                <a:endParaRPr lang="zh-CN" altLang="en-US"/>
              </a:p>
            </p:txBody>
          </p:sp>
          <p:sp>
            <p:nvSpPr>
              <p:cNvPr id="71925" name="Freeform 3913"/>
              <p:cNvSpPr>
                <a:spLocks/>
              </p:cNvSpPr>
              <p:nvPr/>
            </p:nvSpPr>
            <p:spPr bwMode="auto">
              <a:xfrm>
                <a:off x="4131" y="3249"/>
                <a:ext cx="18" cy="18"/>
              </a:xfrm>
              <a:custGeom>
                <a:avLst/>
                <a:gdLst>
                  <a:gd name="T0" fmla="*/ 17 w 18"/>
                  <a:gd name="T1" fmla="*/ 17 h 18"/>
                  <a:gd name="T2" fmla="*/ 17 w 18"/>
                  <a:gd name="T3" fmla="*/ 8 h 18"/>
                  <a:gd name="T4" fmla="*/ 12 w 18"/>
                  <a:gd name="T5" fmla="*/ 0 h 18"/>
                  <a:gd name="T6" fmla="*/ 4 w 18"/>
                  <a:gd name="T7" fmla="*/ 0 h 18"/>
                  <a:gd name="T8" fmla="*/ 0 w 18"/>
                  <a:gd name="T9" fmla="*/ 8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7" y="17"/>
                    </a:moveTo>
                    <a:lnTo>
                      <a:pt x="17" y="8"/>
                    </a:lnTo>
                    <a:lnTo>
                      <a:pt x="12" y="0"/>
                    </a:lnTo>
                    <a:lnTo>
                      <a:pt x="4" y="0"/>
                    </a:lnTo>
                    <a:lnTo>
                      <a:pt x="0" y="8"/>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926" name="Freeform 3914"/>
              <p:cNvSpPr>
                <a:spLocks/>
              </p:cNvSpPr>
              <p:nvPr/>
            </p:nvSpPr>
            <p:spPr bwMode="auto">
              <a:xfrm>
                <a:off x="4119" y="3242"/>
                <a:ext cx="18" cy="19"/>
              </a:xfrm>
              <a:custGeom>
                <a:avLst/>
                <a:gdLst>
                  <a:gd name="T0" fmla="*/ 0 w 18"/>
                  <a:gd name="T1" fmla="*/ 14 h 19"/>
                  <a:gd name="T2" fmla="*/ 2 w 18"/>
                  <a:gd name="T3" fmla="*/ 18 h 19"/>
                  <a:gd name="T4" fmla="*/ 6 w 18"/>
                  <a:gd name="T5" fmla="*/ 18 h 19"/>
                  <a:gd name="T6" fmla="*/ 11 w 18"/>
                  <a:gd name="T7" fmla="*/ 18 h 19"/>
                  <a:gd name="T8" fmla="*/ 17 w 18"/>
                  <a:gd name="T9" fmla="*/ 2 h 19"/>
                  <a:gd name="T10" fmla="*/ 11 w 18"/>
                  <a:gd name="T11" fmla="*/ 2 h 19"/>
                  <a:gd name="T12" fmla="*/ 9 w 18"/>
                  <a:gd name="T13" fmla="*/ 2 h 19"/>
                  <a:gd name="T14" fmla="*/ 4 w 18"/>
                  <a:gd name="T15" fmla="*/ 2 h 19"/>
                  <a:gd name="T16" fmla="*/ 4 w 18"/>
                  <a:gd name="T17" fmla="*/ 0 h 19"/>
                  <a:gd name="T18" fmla="*/ 0 w 18"/>
                  <a:gd name="T19" fmla="*/ 14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9"/>
                  <a:gd name="T32" fmla="*/ 18 w 18"/>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9">
                    <a:moveTo>
                      <a:pt x="0" y="14"/>
                    </a:moveTo>
                    <a:lnTo>
                      <a:pt x="2" y="18"/>
                    </a:lnTo>
                    <a:lnTo>
                      <a:pt x="6" y="18"/>
                    </a:lnTo>
                    <a:lnTo>
                      <a:pt x="11" y="18"/>
                    </a:lnTo>
                    <a:lnTo>
                      <a:pt x="17" y="2"/>
                    </a:lnTo>
                    <a:lnTo>
                      <a:pt x="11" y="2"/>
                    </a:lnTo>
                    <a:lnTo>
                      <a:pt x="9" y="2"/>
                    </a:lnTo>
                    <a:lnTo>
                      <a:pt x="4" y="2"/>
                    </a:lnTo>
                    <a:lnTo>
                      <a:pt x="4" y="0"/>
                    </a:lnTo>
                    <a:lnTo>
                      <a:pt x="0" y="14"/>
                    </a:lnTo>
                  </a:path>
                </a:pathLst>
              </a:custGeom>
              <a:solidFill>
                <a:srgbClr val="767900"/>
              </a:solidFill>
              <a:ln w="12700" cap="rnd">
                <a:solidFill>
                  <a:srgbClr val="404000"/>
                </a:solidFill>
                <a:round/>
                <a:headEnd/>
                <a:tailEnd/>
              </a:ln>
            </p:spPr>
            <p:txBody>
              <a:bodyPr/>
              <a:lstStyle/>
              <a:p>
                <a:endParaRPr lang="zh-CN" altLang="en-US"/>
              </a:p>
            </p:txBody>
          </p:sp>
          <p:sp>
            <p:nvSpPr>
              <p:cNvPr id="71927" name="Freeform 3915"/>
              <p:cNvSpPr>
                <a:spLocks/>
              </p:cNvSpPr>
              <p:nvPr/>
            </p:nvSpPr>
            <p:spPr bwMode="auto">
              <a:xfrm>
                <a:off x="4120" y="3239"/>
                <a:ext cx="18" cy="19"/>
              </a:xfrm>
              <a:custGeom>
                <a:avLst/>
                <a:gdLst>
                  <a:gd name="T0" fmla="*/ 17 w 18"/>
                  <a:gd name="T1" fmla="*/ 18 h 19"/>
                  <a:gd name="T2" fmla="*/ 13 w 18"/>
                  <a:gd name="T3" fmla="*/ 5 h 19"/>
                  <a:gd name="T4" fmla="*/ 8 w 18"/>
                  <a:gd name="T5" fmla="*/ 0 h 19"/>
                  <a:gd name="T6" fmla="*/ 2 w 18"/>
                  <a:gd name="T7" fmla="*/ 0 h 19"/>
                  <a:gd name="T8" fmla="*/ 0 w 18"/>
                  <a:gd name="T9" fmla="*/ 11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18"/>
                    </a:moveTo>
                    <a:lnTo>
                      <a:pt x="13" y="5"/>
                    </a:lnTo>
                    <a:lnTo>
                      <a:pt x="8" y="0"/>
                    </a:lnTo>
                    <a:lnTo>
                      <a:pt x="2" y="0"/>
                    </a:lnTo>
                    <a:lnTo>
                      <a:pt x="0" y="11"/>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928" name="Freeform 3916"/>
              <p:cNvSpPr>
                <a:spLocks/>
              </p:cNvSpPr>
              <p:nvPr/>
            </p:nvSpPr>
            <p:spPr bwMode="auto">
              <a:xfrm>
                <a:off x="4128" y="3242"/>
                <a:ext cx="18" cy="19"/>
              </a:xfrm>
              <a:custGeom>
                <a:avLst/>
                <a:gdLst>
                  <a:gd name="T0" fmla="*/ 0 w 18"/>
                  <a:gd name="T1" fmla="*/ 14 h 19"/>
                  <a:gd name="T2" fmla="*/ 3 w 18"/>
                  <a:gd name="T3" fmla="*/ 18 h 19"/>
                  <a:gd name="T4" fmla="*/ 6 w 18"/>
                  <a:gd name="T5" fmla="*/ 18 h 19"/>
                  <a:gd name="T6" fmla="*/ 12 w 18"/>
                  <a:gd name="T7" fmla="*/ 18 h 19"/>
                  <a:gd name="T8" fmla="*/ 17 w 18"/>
                  <a:gd name="T9" fmla="*/ 2 h 19"/>
                  <a:gd name="T10" fmla="*/ 12 w 18"/>
                  <a:gd name="T11" fmla="*/ 2 h 19"/>
                  <a:gd name="T12" fmla="*/ 9 w 18"/>
                  <a:gd name="T13" fmla="*/ 2 h 19"/>
                  <a:gd name="T14" fmla="*/ 6 w 18"/>
                  <a:gd name="T15" fmla="*/ 2 h 19"/>
                  <a:gd name="T16" fmla="*/ 3 w 18"/>
                  <a:gd name="T17" fmla="*/ 0 h 19"/>
                  <a:gd name="T18" fmla="*/ 0 w 18"/>
                  <a:gd name="T19" fmla="*/ 14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9"/>
                  <a:gd name="T32" fmla="*/ 18 w 18"/>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9">
                    <a:moveTo>
                      <a:pt x="0" y="14"/>
                    </a:moveTo>
                    <a:lnTo>
                      <a:pt x="3" y="18"/>
                    </a:lnTo>
                    <a:lnTo>
                      <a:pt x="6" y="18"/>
                    </a:lnTo>
                    <a:lnTo>
                      <a:pt x="12" y="18"/>
                    </a:lnTo>
                    <a:lnTo>
                      <a:pt x="17" y="2"/>
                    </a:lnTo>
                    <a:lnTo>
                      <a:pt x="12" y="2"/>
                    </a:lnTo>
                    <a:lnTo>
                      <a:pt x="9" y="2"/>
                    </a:lnTo>
                    <a:lnTo>
                      <a:pt x="6" y="2"/>
                    </a:lnTo>
                    <a:lnTo>
                      <a:pt x="3" y="0"/>
                    </a:lnTo>
                    <a:lnTo>
                      <a:pt x="0" y="14"/>
                    </a:lnTo>
                  </a:path>
                </a:pathLst>
              </a:custGeom>
              <a:solidFill>
                <a:srgbClr val="767900"/>
              </a:solidFill>
              <a:ln w="12700" cap="rnd">
                <a:solidFill>
                  <a:srgbClr val="404000"/>
                </a:solidFill>
                <a:round/>
                <a:headEnd/>
                <a:tailEnd/>
              </a:ln>
            </p:spPr>
            <p:txBody>
              <a:bodyPr/>
              <a:lstStyle/>
              <a:p>
                <a:endParaRPr lang="zh-CN" altLang="en-US"/>
              </a:p>
            </p:txBody>
          </p:sp>
          <p:sp>
            <p:nvSpPr>
              <p:cNvPr id="71929" name="Freeform 3917"/>
              <p:cNvSpPr>
                <a:spLocks/>
              </p:cNvSpPr>
              <p:nvPr/>
            </p:nvSpPr>
            <p:spPr bwMode="auto">
              <a:xfrm>
                <a:off x="4129" y="3239"/>
                <a:ext cx="18" cy="19"/>
              </a:xfrm>
              <a:custGeom>
                <a:avLst/>
                <a:gdLst>
                  <a:gd name="T0" fmla="*/ 17 w 18"/>
                  <a:gd name="T1" fmla="*/ 18 h 19"/>
                  <a:gd name="T2" fmla="*/ 12 w 18"/>
                  <a:gd name="T3" fmla="*/ 5 h 19"/>
                  <a:gd name="T4" fmla="*/ 12 w 18"/>
                  <a:gd name="T5" fmla="*/ 0 h 19"/>
                  <a:gd name="T6" fmla="*/ 4 w 18"/>
                  <a:gd name="T7" fmla="*/ 0 h 19"/>
                  <a:gd name="T8" fmla="*/ 0 w 18"/>
                  <a:gd name="T9" fmla="*/ 11 h 19"/>
                  <a:gd name="T10" fmla="*/ 0 60000 65536"/>
                  <a:gd name="T11" fmla="*/ 0 60000 65536"/>
                  <a:gd name="T12" fmla="*/ 0 60000 65536"/>
                  <a:gd name="T13" fmla="*/ 0 60000 65536"/>
                  <a:gd name="T14" fmla="*/ 0 60000 65536"/>
                  <a:gd name="T15" fmla="*/ 0 w 18"/>
                  <a:gd name="T16" fmla="*/ 0 h 19"/>
                  <a:gd name="T17" fmla="*/ 18 w 18"/>
                  <a:gd name="T18" fmla="*/ 19 h 19"/>
                </a:gdLst>
                <a:ahLst/>
                <a:cxnLst>
                  <a:cxn ang="T10">
                    <a:pos x="T0" y="T1"/>
                  </a:cxn>
                  <a:cxn ang="T11">
                    <a:pos x="T2" y="T3"/>
                  </a:cxn>
                  <a:cxn ang="T12">
                    <a:pos x="T4" y="T5"/>
                  </a:cxn>
                  <a:cxn ang="T13">
                    <a:pos x="T6" y="T7"/>
                  </a:cxn>
                  <a:cxn ang="T14">
                    <a:pos x="T8" y="T9"/>
                  </a:cxn>
                </a:cxnLst>
                <a:rect l="T15" t="T16" r="T17" b="T18"/>
                <a:pathLst>
                  <a:path w="18" h="19">
                    <a:moveTo>
                      <a:pt x="17" y="18"/>
                    </a:moveTo>
                    <a:lnTo>
                      <a:pt x="12" y="5"/>
                    </a:lnTo>
                    <a:lnTo>
                      <a:pt x="12" y="0"/>
                    </a:lnTo>
                    <a:lnTo>
                      <a:pt x="4" y="0"/>
                    </a:lnTo>
                    <a:lnTo>
                      <a:pt x="0" y="11"/>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930" name="Line 3918"/>
              <p:cNvSpPr>
                <a:spLocks noChangeShapeType="1"/>
              </p:cNvSpPr>
              <p:nvPr/>
            </p:nvSpPr>
            <p:spPr bwMode="auto">
              <a:xfrm flipH="1" flipV="1">
                <a:off x="4119" y="3243"/>
                <a:ext cx="1"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931" name="Line 3919"/>
              <p:cNvSpPr>
                <a:spLocks noChangeShapeType="1"/>
              </p:cNvSpPr>
              <p:nvPr/>
            </p:nvSpPr>
            <p:spPr bwMode="auto">
              <a:xfrm flipH="1">
                <a:off x="4211" y="3277"/>
                <a:ext cx="1" cy="2"/>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932" name="Line 3920"/>
              <p:cNvSpPr>
                <a:spLocks noChangeShapeType="1"/>
              </p:cNvSpPr>
              <p:nvPr/>
            </p:nvSpPr>
            <p:spPr bwMode="auto">
              <a:xfrm>
                <a:off x="4192" y="3359"/>
                <a:ext cx="7" cy="0"/>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933" name="Freeform 3921"/>
              <p:cNvSpPr>
                <a:spLocks/>
              </p:cNvSpPr>
              <p:nvPr/>
            </p:nvSpPr>
            <p:spPr bwMode="auto">
              <a:xfrm>
                <a:off x="4200" y="3346"/>
                <a:ext cx="19" cy="19"/>
              </a:xfrm>
              <a:custGeom>
                <a:avLst/>
                <a:gdLst>
                  <a:gd name="T0" fmla="*/ 0 w 19"/>
                  <a:gd name="T1" fmla="*/ 18 h 19"/>
                  <a:gd name="T2" fmla="*/ 18 w 19"/>
                  <a:gd name="T3" fmla="*/ 18 h 19"/>
                  <a:gd name="T4" fmla="*/ 18 w 19"/>
                  <a:gd name="T5" fmla="*/ 0 h 19"/>
                  <a:gd name="T6" fmla="*/ 0 w 19"/>
                  <a:gd name="T7" fmla="*/ 0 h 19"/>
                  <a:gd name="T8" fmla="*/ 0 60000 65536"/>
                  <a:gd name="T9" fmla="*/ 0 60000 65536"/>
                  <a:gd name="T10" fmla="*/ 0 60000 65536"/>
                  <a:gd name="T11" fmla="*/ 0 60000 65536"/>
                  <a:gd name="T12" fmla="*/ 0 w 19"/>
                  <a:gd name="T13" fmla="*/ 0 h 19"/>
                  <a:gd name="T14" fmla="*/ 19 w 19"/>
                  <a:gd name="T15" fmla="*/ 19 h 19"/>
                </a:gdLst>
                <a:ahLst/>
                <a:cxnLst>
                  <a:cxn ang="T8">
                    <a:pos x="T0" y="T1"/>
                  </a:cxn>
                  <a:cxn ang="T9">
                    <a:pos x="T2" y="T3"/>
                  </a:cxn>
                  <a:cxn ang="T10">
                    <a:pos x="T4" y="T5"/>
                  </a:cxn>
                  <a:cxn ang="T11">
                    <a:pos x="T6" y="T7"/>
                  </a:cxn>
                </a:cxnLst>
                <a:rect l="T12" t="T13" r="T14" b="T15"/>
                <a:pathLst>
                  <a:path w="19" h="19">
                    <a:moveTo>
                      <a:pt x="0" y="18"/>
                    </a:moveTo>
                    <a:lnTo>
                      <a:pt x="18" y="18"/>
                    </a:lnTo>
                    <a:lnTo>
                      <a:pt x="18" y="0"/>
                    </a:lnTo>
                    <a:lnTo>
                      <a:pt x="0" y="0"/>
                    </a:lnTo>
                  </a:path>
                </a:pathLst>
              </a:custGeom>
              <a:solidFill>
                <a:srgbClr val="767900"/>
              </a:solidFill>
              <a:ln w="12700" cap="rnd">
                <a:solidFill>
                  <a:srgbClr val="404000"/>
                </a:solidFill>
                <a:round/>
                <a:headEnd type="none" w="sm" len="sm"/>
                <a:tailEnd type="none" w="sm" len="sm"/>
              </a:ln>
            </p:spPr>
            <p:txBody>
              <a:bodyPr/>
              <a:lstStyle/>
              <a:p>
                <a:endParaRPr lang="zh-CN" altLang="en-US"/>
              </a:p>
            </p:txBody>
          </p:sp>
          <p:sp>
            <p:nvSpPr>
              <p:cNvPr id="71934" name="Line 3922"/>
              <p:cNvSpPr>
                <a:spLocks noChangeShapeType="1"/>
              </p:cNvSpPr>
              <p:nvPr/>
            </p:nvSpPr>
            <p:spPr bwMode="auto">
              <a:xfrm flipV="1">
                <a:off x="4172" y="3358"/>
                <a:ext cx="6" cy="14"/>
              </a:xfrm>
              <a:prstGeom prst="line">
                <a:avLst/>
              </a:prstGeom>
              <a:noFill/>
              <a:ln w="12700">
                <a:solidFill>
                  <a:srgbClr val="404000"/>
                </a:solidFill>
                <a:round/>
                <a:headEnd type="none" w="sm" len="sm"/>
                <a:tailEnd type="none" w="sm" len="sm"/>
              </a:ln>
            </p:spPr>
            <p:txBody>
              <a:bodyPr wrap="none" anchor="ctr"/>
              <a:lstStyle/>
              <a:p>
                <a:endParaRPr lang="zh-CN" altLang="en-US"/>
              </a:p>
            </p:txBody>
          </p:sp>
          <p:sp>
            <p:nvSpPr>
              <p:cNvPr id="71935" name="Line 3923"/>
              <p:cNvSpPr>
                <a:spLocks noChangeShapeType="1"/>
              </p:cNvSpPr>
              <p:nvPr/>
            </p:nvSpPr>
            <p:spPr bwMode="auto">
              <a:xfrm flipV="1">
                <a:off x="4172" y="3353"/>
                <a:ext cx="13" cy="19"/>
              </a:xfrm>
              <a:prstGeom prst="line">
                <a:avLst/>
              </a:prstGeom>
              <a:noFill/>
              <a:ln w="12700">
                <a:solidFill>
                  <a:srgbClr val="404000"/>
                </a:solidFill>
                <a:round/>
                <a:headEnd type="none" w="sm" len="sm"/>
                <a:tailEnd type="none" w="sm" len="sm"/>
              </a:ln>
            </p:spPr>
            <p:txBody>
              <a:bodyPr wrap="none" anchor="ctr"/>
              <a:lstStyle/>
              <a:p>
                <a:endParaRPr lang="zh-CN" altLang="en-US"/>
              </a:p>
            </p:txBody>
          </p:sp>
        </p:grpSp>
        <p:sp>
          <p:nvSpPr>
            <p:cNvPr id="71713" name="Line 3924"/>
            <p:cNvSpPr>
              <a:spLocks noChangeShapeType="1"/>
            </p:cNvSpPr>
            <p:nvPr/>
          </p:nvSpPr>
          <p:spPr bwMode="auto">
            <a:xfrm>
              <a:off x="4239" y="3258"/>
              <a:ext cx="660" cy="336"/>
            </a:xfrm>
            <a:prstGeom prst="line">
              <a:avLst/>
            </a:prstGeom>
            <a:noFill/>
            <a:ln w="12700">
              <a:solidFill>
                <a:schemeClr val="tx1"/>
              </a:solidFill>
              <a:prstDash val="sysDot"/>
              <a:round/>
              <a:headEnd type="none" w="sm" len="sm"/>
              <a:tailEnd type="none" w="sm" len="sm"/>
            </a:ln>
          </p:spPr>
          <p:txBody>
            <a:bodyPr wrap="none" anchor="ctr"/>
            <a:lstStyle/>
            <a:p>
              <a:endParaRPr lang="zh-CN" altLang="en-US"/>
            </a:p>
          </p:txBody>
        </p:sp>
        <p:grpSp>
          <p:nvGrpSpPr>
            <p:cNvPr id="39" name="Group 3925"/>
            <p:cNvGrpSpPr>
              <a:grpSpLocks/>
            </p:cNvGrpSpPr>
            <p:nvPr/>
          </p:nvGrpSpPr>
          <p:grpSpPr bwMode="auto">
            <a:xfrm>
              <a:off x="3255" y="2121"/>
              <a:ext cx="1409" cy="1600"/>
              <a:chOff x="3239" y="2139"/>
              <a:chExt cx="1409" cy="1424"/>
            </a:xfrm>
          </p:grpSpPr>
          <p:grpSp>
            <p:nvGrpSpPr>
              <p:cNvPr id="40" name="Group 3926"/>
              <p:cNvGrpSpPr>
                <a:grpSpLocks/>
              </p:cNvGrpSpPr>
              <p:nvPr/>
            </p:nvGrpSpPr>
            <p:grpSpPr bwMode="auto">
              <a:xfrm>
                <a:off x="3239" y="2139"/>
                <a:ext cx="1409" cy="1424"/>
                <a:chOff x="3239" y="2139"/>
                <a:chExt cx="1409" cy="1424"/>
              </a:xfrm>
            </p:grpSpPr>
            <p:sp>
              <p:nvSpPr>
                <p:cNvPr id="71717" name="Line 3927"/>
                <p:cNvSpPr>
                  <a:spLocks noChangeShapeType="1"/>
                </p:cNvSpPr>
                <p:nvPr/>
              </p:nvSpPr>
              <p:spPr bwMode="auto">
                <a:xfrm flipV="1">
                  <a:off x="3448" y="2166"/>
                  <a:ext cx="0" cy="1389"/>
                </a:xfrm>
                <a:prstGeom prst="line">
                  <a:avLst/>
                </a:prstGeom>
                <a:noFill/>
                <a:ln w="25400">
                  <a:solidFill>
                    <a:schemeClr val="accent2"/>
                  </a:solidFill>
                  <a:round/>
                  <a:headEnd type="none" w="sm" len="sm"/>
                  <a:tailEnd type="none" w="sm" len="sm"/>
                </a:ln>
              </p:spPr>
              <p:txBody>
                <a:bodyPr wrap="none" anchor="ctr"/>
                <a:lstStyle/>
                <a:p>
                  <a:endParaRPr lang="zh-CN" altLang="en-US"/>
                </a:p>
              </p:txBody>
            </p:sp>
            <p:sp>
              <p:nvSpPr>
                <p:cNvPr id="71718" name="Line 3928"/>
                <p:cNvSpPr>
                  <a:spLocks noChangeShapeType="1"/>
                </p:cNvSpPr>
                <p:nvPr/>
              </p:nvSpPr>
              <p:spPr bwMode="auto">
                <a:xfrm flipV="1">
                  <a:off x="3620" y="2166"/>
                  <a:ext cx="0" cy="1389"/>
                </a:xfrm>
                <a:prstGeom prst="line">
                  <a:avLst/>
                </a:prstGeom>
                <a:noFill/>
                <a:ln w="12700">
                  <a:solidFill>
                    <a:srgbClr val="FF5050"/>
                  </a:solidFill>
                  <a:round/>
                  <a:headEnd type="none" w="sm" len="sm"/>
                  <a:tailEnd type="none" w="sm" len="sm"/>
                </a:ln>
              </p:spPr>
              <p:txBody>
                <a:bodyPr wrap="none" anchor="ctr"/>
                <a:lstStyle/>
                <a:p>
                  <a:endParaRPr lang="zh-CN" altLang="en-US"/>
                </a:p>
              </p:txBody>
            </p:sp>
            <p:sp>
              <p:nvSpPr>
                <p:cNvPr id="71719" name="Line 3929"/>
                <p:cNvSpPr>
                  <a:spLocks noChangeShapeType="1"/>
                </p:cNvSpPr>
                <p:nvPr/>
              </p:nvSpPr>
              <p:spPr bwMode="auto">
                <a:xfrm flipV="1">
                  <a:off x="3949" y="2166"/>
                  <a:ext cx="0" cy="1389"/>
                </a:xfrm>
                <a:prstGeom prst="line">
                  <a:avLst/>
                </a:prstGeom>
                <a:noFill/>
                <a:ln w="25400">
                  <a:solidFill>
                    <a:schemeClr val="accent2"/>
                  </a:solidFill>
                  <a:round/>
                  <a:headEnd type="none" w="sm" len="sm"/>
                  <a:tailEnd type="none" w="sm" len="sm"/>
                </a:ln>
              </p:spPr>
              <p:txBody>
                <a:bodyPr wrap="none" anchor="ctr"/>
                <a:lstStyle/>
                <a:p>
                  <a:endParaRPr lang="zh-CN" altLang="en-US"/>
                </a:p>
              </p:txBody>
            </p:sp>
            <p:sp>
              <p:nvSpPr>
                <p:cNvPr id="71720" name="Line 3930"/>
                <p:cNvSpPr>
                  <a:spLocks noChangeShapeType="1"/>
                </p:cNvSpPr>
                <p:nvPr/>
              </p:nvSpPr>
              <p:spPr bwMode="auto">
                <a:xfrm flipV="1">
                  <a:off x="4111" y="2157"/>
                  <a:ext cx="0" cy="1388"/>
                </a:xfrm>
                <a:prstGeom prst="line">
                  <a:avLst/>
                </a:prstGeom>
                <a:noFill/>
                <a:ln w="25400">
                  <a:solidFill>
                    <a:schemeClr val="accent2"/>
                  </a:solidFill>
                  <a:round/>
                  <a:headEnd type="none" w="sm" len="sm"/>
                  <a:tailEnd type="none" w="sm" len="sm"/>
                </a:ln>
              </p:spPr>
              <p:txBody>
                <a:bodyPr wrap="none" anchor="ctr"/>
                <a:lstStyle/>
                <a:p>
                  <a:endParaRPr lang="zh-CN" altLang="en-US"/>
                </a:p>
              </p:txBody>
            </p:sp>
            <p:sp>
              <p:nvSpPr>
                <p:cNvPr id="71721" name="Line 3931"/>
                <p:cNvSpPr>
                  <a:spLocks noChangeShapeType="1"/>
                </p:cNvSpPr>
                <p:nvPr/>
              </p:nvSpPr>
              <p:spPr bwMode="auto">
                <a:xfrm flipV="1">
                  <a:off x="4287" y="2139"/>
                  <a:ext cx="0" cy="1388"/>
                </a:xfrm>
                <a:prstGeom prst="line">
                  <a:avLst/>
                </a:prstGeom>
                <a:noFill/>
                <a:ln w="50800">
                  <a:solidFill>
                    <a:schemeClr val="accent2"/>
                  </a:solidFill>
                  <a:round/>
                  <a:headEnd type="none" w="sm" len="sm"/>
                  <a:tailEnd type="none" w="sm" len="sm"/>
                </a:ln>
              </p:spPr>
              <p:txBody>
                <a:bodyPr wrap="none" anchor="ctr"/>
                <a:lstStyle/>
                <a:p>
                  <a:endParaRPr lang="zh-CN" altLang="en-US"/>
                </a:p>
              </p:txBody>
            </p:sp>
            <p:sp>
              <p:nvSpPr>
                <p:cNvPr id="71722" name="Line 3932"/>
                <p:cNvSpPr>
                  <a:spLocks noChangeShapeType="1"/>
                </p:cNvSpPr>
                <p:nvPr/>
              </p:nvSpPr>
              <p:spPr bwMode="auto">
                <a:xfrm flipV="1">
                  <a:off x="4489" y="2153"/>
                  <a:ext cx="0" cy="1388"/>
                </a:xfrm>
                <a:prstGeom prst="line">
                  <a:avLst/>
                </a:prstGeom>
                <a:noFill/>
                <a:ln w="25400">
                  <a:solidFill>
                    <a:schemeClr val="accent2"/>
                  </a:solidFill>
                  <a:round/>
                  <a:headEnd type="none" w="sm" len="sm"/>
                  <a:tailEnd type="none" w="sm" len="sm"/>
                </a:ln>
              </p:spPr>
              <p:txBody>
                <a:bodyPr wrap="none" anchor="ctr"/>
                <a:lstStyle/>
                <a:p>
                  <a:endParaRPr lang="zh-CN" altLang="en-US"/>
                </a:p>
              </p:txBody>
            </p:sp>
            <p:sp>
              <p:nvSpPr>
                <p:cNvPr id="71723" name="Line 3933"/>
                <p:cNvSpPr>
                  <a:spLocks noChangeShapeType="1"/>
                </p:cNvSpPr>
                <p:nvPr/>
              </p:nvSpPr>
              <p:spPr bwMode="auto">
                <a:xfrm>
                  <a:off x="3248" y="2336"/>
                  <a:ext cx="1369" cy="0"/>
                </a:xfrm>
                <a:prstGeom prst="line">
                  <a:avLst/>
                </a:prstGeom>
                <a:noFill/>
                <a:ln w="101600">
                  <a:solidFill>
                    <a:schemeClr val="accent2"/>
                  </a:solidFill>
                  <a:round/>
                  <a:headEnd type="none" w="sm" len="sm"/>
                  <a:tailEnd type="none" w="sm" len="sm"/>
                </a:ln>
              </p:spPr>
              <p:txBody>
                <a:bodyPr wrap="none" anchor="ctr"/>
                <a:lstStyle/>
                <a:p>
                  <a:endParaRPr lang="zh-CN" altLang="en-US"/>
                </a:p>
              </p:txBody>
            </p:sp>
            <p:sp>
              <p:nvSpPr>
                <p:cNvPr id="71724" name="Line 3934"/>
                <p:cNvSpPr>
                  <a:spLocks noChangeShapeType="1"/>
                </p:cNvSpPr>
                <p:nvPr/>
              </p:nvSpPr>
              <p:spPr bwMode="auto">
                <a:xfrm>
                  <a:off x="3248" y="2523"/>
                  <a:ext cx="1369" cy="0"/>
                </a:xfrm>
                <a:prstGeom prst="line">
                  <a:avLst/>
                </a:prstGeom>
                <a:noFill/>
                <a:ln w="12700">
                  <a:solidFill>
                    <a:srgbClr val="FF5050"/>
                  </a:solidFill>
                  <a:round/>
                  <a:headEnd type="none" w="sm" len="sm"/>
                  <a:tailEnd type="none" w="sm" len="sm"/>
                </a:ln>
              </p:spPr>
              <p:txBody>
                <a:bodyPr wrap="none" anchor="ctr"/>
                <a:lstStyle/>
                <a:p>
                  <a:endParaRPr lang="zh-CN" altLang="en-US"/>
                </a:p>
              </p:txBody>
            </p:sp>
            <p:sp>
              <p:nvSpPr>
                <p:cNvPr id="71725" name="Line 3935"/>
                <p:cNvSpPr>
                  <a:spLocks noChangeShapeType="1"/>
                </p:cNvSpPr>
                <p:nvPr/>
              </p:nvSpPr>
              <p:spPr bwMode="auto">
                <a:xfrm>
                  <a:off x="3239" y="2704"/>
                  <a:ext cx="1369" cy="0"/>
                </a:xfrm>
                <a:prstGeom prst="line">
                  <a:avLst/>
                </a:prstGeom>
                <a:noFill/>
                <a:ln w="50800">
                  <a:solidFill>
                    <a:schemeClr val="accent2"/>
                  </a:solidFill>
                  <a:round/>
                  <a:headEnd type="none" w="sm" len="sm"/>
                  <a:tailEnd type="none" w="sm" len="sm"/>
                </a:ln>
              </p:spPr>
              <p:txBody>
                <a:bodyPr wrap="none" anchor="ctr"/>
                <a:lstStyle/>
                <a:p>
                  <a:endParaRPr lang="zh-CN" altLang="en-US"/>
                </a:p>
              </p:txBody>
            </p:sp>
            <p:sp>
              <p:nvSpPr>
                <p:cNvPr id="71726" name="Line 3936"/>
                <p:cNvSpPr>
                  <a:spLocks noChangeShapeType="1"/>
                </p:cNvSpPr>
                <p:nvPr/>
              </p:nvSpPr>
              <p:spPr bwMode="auto">
                <a:xfrm>
                  <a:off x="3248" y="2879"/>
                  <a:ext cx="1369" cy="0"/>
                </a:xfrm>
                <a:prstGeom prst="line">
                  <a:avLst/>
                </a:prstGeom>
                <a:noFill/>
                <a:ln w="12700">
                  <a:solidFill>
                    <a:srgbClr val="FF5050"/>
                  </a:solidFill>
                  <a:round/>
                  <a:headEnd type="none" w="sm" len="sm"/>
                  <a:tailEnd type="none" w="sm" len="sm"/>
                </a:ln>
              </p:spPr>
              <p:txBody>
                <a:bodyPr wrap="none" anchor="ctr"/>
                <a:lstStyle/>
                <a:p>
                  <a:endParaRPr lang="zh-CN" altLang="en-US"/>
                </a:p>
              </p:txBody>
            </p:sp>
            <p:sp>
              <p:nvSpPr>
                <p:cNvPr id="71727" name="Line 3937"/>
                <p:cNvSpPr>
                  <a:spLocks noChangeShapeType="1"/>
                </p:cNvSpPr>
                <p:nvPr/>
              </p:nvSpPr>
              <p:spPr bwMode="auto">
                <a:xfrm>
                  <a:off x="3257" y="3055"/>
                  <a:ext cx="1369" cy="0"/>
                </a:xfrm>
                <a:prstGeom prst="line">
                  <a:avLst/>
                </a:prstGeom>
                <a:noFill/>
                <a:ln w="25400">
                  <a:solidFill>
                    <a:schemeClr val="accent2"/>
                  </a:solidFill>
                  <a:round/>
                  <a:headEnd type="none" w="sm" len="sm"/>
                  <a:tailEnd type="none" w="sm" len="sm"/>
                </a:ln>
              </p:spPr>
              <p:txBody>
                <a:bodyPr wrap="none" anchor="ctr"/>
                <a:lstStyle/>
                <a:p>
                  <a:endParaRPr lang="zh-CN" altLang="en-US"/>
                </a:p>
              </p:txBody>
            </p:sp>
            <p:sp>
              <p:nvSpPr>
                <p:cNvPr id="71728" name="Line 3938"/>
                <p:cNvSpPr>
                  <a:spLocks noChangeShapeType="1"/>
                </p:cNvSpPr>
                <p:nvPr/>
              </p:nvSpPr>
              <p:spPr bwMode="auto">
                <a:xfrm>
                  <a:off x="3275" y="3246"/>
                  <a:ext cx="1368" cy="0"/>
                </a:xfrm>
                <a:prstGeom prst="line">
                  <a:avLst/>
                </a:prstGeom>
                <a:noFill/>
                <a:ln w="12700">
                  <a:solidFill>
                    <a:srgbClr val="FF5050"/>
                  </a:solidFill>
                  <a:round/>
                  <a:headEnd type="none" w="sm" len="sm"/>
                  <a:tailEnd type="none" w="sm" len="sm"/>
                </a:ln>
              </p:spPr>
              <p:txBody>
                <a:bodyPr wrap="none" anchor="ctr"/>
                <a:lstStyle/>
                <a:p>
                  <a:endParaRPr lang="zh-CN" altLang="en-US"/>
                </a:p>
              </p:txBody>
            </p:sp>
            <p:sp>
              <p:nvSpPr>
                <p:cNvPr id="71729" name="Line 3939"/>
                <p:cNvSpPr>
                  <a:spLocks noChangeShapeType="1"/>
                </p:cNvSpPr>
                <p:nvPr/>
              </p:nvSpPr>
              <p:spPr bwMode="auto">
                <a:xfrm>
                  <a:off x="3280" y="3417"/>
                  <a:ext cx="1368" cy="0"/>
                </a:xfrm>
                <a:prstGeom prst="line">
                  <a:avLst/>
                </a:prstGeom>
                <a:noFill/>
                <a:ln w="25400">
                  <a:solidFill>
                    <a:schemeClr val="accent2"/>
                  </a:solidFill>
                  <a:round/>
                  <a:headEnd type="none" w="sm" len="sm"/>
                  <a:tailEnd type="none" w="sm" len="sm"/>
                </a:ln>
              </p:spPr>
              <p:txBody>
                <a:bodyPr wrap="none" anchor="ctr"/>
                <a:lstStyle/>
                <a:p>
                  <a:endParaRPr lang="zh-CN" altLang="en-US"/>
                </a:p>
              </p:txBody>
            </p:sp>
            <p:sp>
              <p:nvSpPr>
                <p:cNvPr id="71730" name="Line 3940"/>
                <p:cNvSpPr>
                  <a:spLocks noChangeShapeType="1"/>
                </p:cNvSpPr>
                <p:nvPr/>
              </p:nvSpPr>
              <p:spPr bwMode="auto">
                <a:xfrm flipV="1">
                  <a:off x="3787" y="2176"/>
                  <a:ext cx="0" cy="1387"/>
                </a:xfrm>
                <a:prstGeom prst="line">
                  <a:avLst/>
                </a:prstGeom>
                <a:noFill/>
                <a:ln w="50800">
                  <a:solidFill>
                    <a:schemeClr val="accent2"/>
                  </a:solidFill>
                  <a:round/>
                  <a:headEnd type="none" w="sm" len="sm"/>
                  <a:tailEnd type="none" w="sm" len="sm"/>
                </a:ln>
              </p:spPr>
              <p:txBody>
                <a:bodyPr wrap="none" anchor="ctr"/>
                <a:lstStyle/>
                <a:p>
                  <a:endParaRPr lang="zh-CN" altLang="en-US"/>
                </a:p>
              </p:txBody>
            </p:sp>
            <p:sp>
              <p:nvSpPr>
                <p:cNvPr id="71731" name="Oval 3941"/>
                <p:cNvSpPr>
                  <a:spLocks noChangeArrowheads="1"/>
                </p:cNvSpPr>
                <p:nvPr/>
              </p:nvSpPr>
              <p:spPr bwMode="auto">
                <a:xfrm>
                  <a:off x="3404" y="2289"/>
                  <a:ext cx="78" cy="84"/>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32" name="Oval 3942"/>
                <p:cNvSpPr>
                  <a:spLocks noChangeArrowheads="1"/>
                </p:cNvSpPr>
                <p:nvPr/>
              </p:nvSpPr>
              <p:spPr bwMode="auto">
                <a:xfrm>
                  <a:off x="3417" y="3221"/>
                  <a:ext cx="48" cy="51"/>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33" name="Oval 3943"/>
                <p:cNvSpPr>
                  <a:spLocks noChangeArrowheads="1"/>
                </p:cNvSpPr>
                <p:nvPr/>
              </p:nvSpPr>
              <p:spPr bwMode="auto">
                <a:xfrm>
                  <a:off x="3597" y="2843"/>
                  <a:ext cx="48" cy="52"/>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34" name="Oval 3944"/>
                <p:cNvSpPr>
                  <a:spLocks noChangeArrowheads="1"/>
                </p:cNvSpPr>
                <p:nvPr/>
              </p:nvSpPr>
              <p:spPr bwMode="auto">
                <a:xfrm>
                  <a:off x="3574" y="2656"/>
                  <a:ext cx="78" cy="84"/>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35" name="Oval 3945"/>
                <p:cNvSpPr>
                  <a:spLocks noChangeArrowheads="1"/>
                </p:cNvSpPr>
                <p:nvPr/>
              </p:nvSpPr>
              <p:spPr bwMode="auto">
                <a:xfrm>
                  <a:off x="4252" y="3378"/>
                  <a:ext cx="78" cy="84"/>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36" name="Oval 3946"/>
                <p:cNvSpPr>
                  <a:spLocks noChangeArrowheads="1"/>
                </p:cNvSpPr>
                <p:nvPr/>
              </p:nvSpPr>
              <p:spPr bwMode="auto">
                <a:xfrm>
                  <a:off x="4445" y="3370"/>
                  <a:ext cx="77" cy="83"/>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37" name="Oval 3947"/>
                <p:cNvSpPr>
                  <a:spLocks noChangeArrowheads="1"/>
                </p:cNvSpPr>
                <p:nvPr/>
              </p:nvSpPr>
              <p:spPr bwMode="auto">
                <a:xfrm>
                  <a:off x="4257" y="2294"/>
                  <a:ext cx="61" cy="66"/>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38" name="Oval 3948"/>
                <p:cNvSpPr>
                  <a:spLocks noChangeArrowheads="1"/>
                </p:cNvSpPr>
                <p:nvPr/>
              </p:nvSpPr>
              <p:spPr bwMode="auto">
                <a:xfrm>
                  <a:off x="4446" y="2287"/>
                  <a:ext cx="78" cy="84"/>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39" name="Oval 3949"/>
                <p:cNvSpPr>
                  <a:spLocks noChangeArrowheads="1"/>
                </p:cNvSpPr>
                <p:nvPr/>
              </p:nvSpPr>
              <p:spPr bwMode="auto">
                <a:xfrm>
                  <a:off x="4086" y="2489"/>
                  <a:ext cx="48" cy="52"/>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40" name="Oval 3950"/>
                <p:cNvSpPr>
                  <a:spLocks noChangeArrowheads="1"/>
                </p:cNvSpPr>
                <p:nvPr/>
              </p:nvSpPr>
              <p:spPr bwMode="auto">
                <a:xfrm>
                  <a:off x="4066" y="3007"/>
                  <a:ext cx="78" cy="84"/>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41" name="Oval 3951"/>
                <p:cNvSpPr>
                  <a:spLocks noChangeArrowheads="1"/>
                </p:cNvSpPr>
                <p:nvPr/>
              </p:nvSpPr>
              <p:spPr bwMode="auto">
                <a:xfrm>
                  <a:off x="4086" y="3221"/>
                  <a:ext cx="48" cy="51"/>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42" name="Oval 3952"/>
                <p:cNvSpPr>
                  <a:spLocks noChangeArrowheads="1"/>
                </p:cNvSpPr>
                <p:nvPr/>
              </p:nvSpPr>
              <p:spPr bwMode="auto">
                <a:xfrm>
                  <a:off x="3913" y="2835"/>
                  <a:ext cx="78" cy="84"/>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43" name="Oval 3953"/>
                <p:cNvSpPr>
                  <a:spLocks noChangeArrowheads="1"/>
                </p:cNvSpPr>
                <p:nvPr/>
              </p:nvSpPr>
              <p:spPr bwMode="auto">
                <a:xfrm>
                  <a:off x="4462" y="3018"/>
                  <a:ext cx="49" cy="52"/>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44" name="Oval 3954"/>
                <p:cNvSpPr>
                  <a:spLocks noChangeArrowheads="1"/>
                </p:cNvSpPr>
                <p:nvPr/>
              </p:nvSpPr>
              <p:spPr bwMode="auto">
                <a:xfrm>
                  <a:off x="4262" y="3224"/>
                  <a:ext cx="48" cy="52"/>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45" name="Oval 3955"/>
                <p:cNvSpPr>
                  <a:spLocks noChangeArrowheads="1"/>
                </p:cNvSpPr>
                <p:nvPr/>
              </p:nvSpPr>
              <p:spPr bwMode="auto">
                <a:xfrm>
                  <a:off x="4245" y="2838"/>
                  <a:ext cx="78" cy="84"/>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46" name="Oval 3956"/>
                <p:cNvSpPr>
                  <a:spLocks noChangeArrowheads="1"/>
                </p:cNvSpPr>
                <p:nvPr/>
              </p:nvSpPr>
              <p:spPr bwMode="auto">
                <a:xfrm>
                  <a:off x="4267" y="2668"/>
                  <a:ext cx="49" cy="52"/>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47" name="Oval 3957"/>
                <p:cNvSpPr>
                  <a:spLocks noChangeArrowheads="1"/>
                </p:cNvSpPr>
                <p:nvPr/>
              </p:nvSpPr>
              <p:spPr bwMode="auto">
                <a:xfrm>
                  <a:off x="4251" y="2487"/>
                  <a:ext cx="78" cy="84"/>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48" name="Oval 3958"/>
                <p:cNvSpPr>
                  <a:spLocks noChangeArrowheads="1"/>
                </p:cNvSpPr>
                <p:nvPr/>
              </p:nvSpPr>
              <p:spPr bwMode="auto">
                <a:xfrm>
                  <a:off x="4462" y="2493"/>
                  <a:ext cx="49" cy="52"/>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49" name="Oval 3959"/>
                <p:cNvSpPr>
                  <a:spLocks noChangeArrowheads="1"/>
                </p:cNvSpPr>
                <p:nvPr/>
              </p:nvSpPr>
              <p:spPr bwMode="auto">
                <a:xfrm>
                  <a:off x="4460" y="2671"/>
                  <a:ext cx="48" cy="52"/>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50" name="Oval 3960"/>
                <p:cNvSpPr>
                  <a:spLocks noChangeArrowheads="1"/>
                </p:cNvSpPr>
                <p:nvPr/>
              </p:nvSpPr>
              <p:spPr bwMode="auto">
                <a:xfrm>
                  <a:off x="4465" y="2853"/>
                  <a:ext cx="49" cy="52"/>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51" name="Oval 3961"/>
                <p:cNvSpPr>
                  <a:spLocks noChangeArrowheads="1"/>
                </p:cNvSpPr>
                <p:nvPr/>
              </p:nvSpPr>
              <p:spPr bwMode="auto">
                <a:xfrm>
                  <a:off x="3742" y="2292"/>
                  <a:ext cx="78" cy="84"/>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52" name="Oval 3962"/>
                <p:cNvSpPr>
                  <a:spLocks noChangeArrowheads="1"/>
                </p:cNvSpPr>
                <p:nvPr/>
              </p:nvSpPr>
              <p:spPr bwMode="auto">
                <a:xfrm>
                  <a:off x="3754" y="3224"/>
                  <a:ext cx="49" cy="52"/>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53" name="Oval 3963"/>
                <p:cNvSpPr>
                  <a:spLocks noChangeArrowheads="1"/>
                </p:cNvSpPr>
                <p:nvPr/>
              </p:nvSpPr>
              <p:spPr bwMode="auto">
                <a:xfrm>
                  <a:off x="3751" y="3004"/>
                  <a:ext cx="78" cy="84"/>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54" name="Oval 3964"/>
                <p:cNvSpPr>
                  <a:spLocks noChangeArrowheads="1"/>
                </p:cNvSpPr>
                <p:nvPr/>
              </p:nvSpPr>
              <p:spPr bwMode="auto">
                <a:xfrm>
                  <a:off x="3749" y="2657"/>
                  <a:ext cx="78" cy="84"/>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55" name="Oval 3965"/>
                <p:cNvSpPr>
                  <a:spLocks noChangeArrowheads="1"/>
                </p:cNvSpPr>
                <p:nvPr/>
              </p:nvSpPr>
              <p:spPr bwMode="auto">
                <a:xfrm>
                  <a:off x="3422" y="2677"/>
                  <a:ext cx="49" cy="52"/>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56" name="Oval 3966"/>
                <p:cNvSpPr>
                  <a:spLocks noChangeArrowheads="1"/>
                </p:cNvSpPr>
                <p:nvPr/>
              </p:nvSpPr>
              <p:spPr bwMode="auto">
                <a:xfrm>
                  <a:off x="3423" y="3390"/>
                  <a:ext cx="37" cy="41"/>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57" name="Oval 3967"/>
                <p:cNvSpPr>
                  <a:spLocks noChangeArrowheads="1"/>
                </p:cNvSpPr>
                <p:nvPr/>
              </p:nvSpPr>
              <p:spPr bwMode="auto">
                <a:xfrm>
                  <a:off x="4469" y="3217"/>
                  <a:ext cx="38" cy="41"/>
                </a:xfrm>
                <a:prstGeom prst="ellipse">
                  <a:avLst/>
                </a:prstGeom>
                <a:solidFill>
                  <a:schemeClr val="accent2"/>
                </a:solidFill>
                <a:ln w="12700">
                  <a:solidFill>
                    <a:schemeClr val="accent2"/>
                  </a:solidFill>
                  <a:round/>
                  <a:headEnd/>
                  <a:tailEnd/>
                </a:ln>
              </p:spPr>
              <p:txBody>
                <a:bodyPr wrap="none" anchor="ctr"/>
                <a:lstStyle/>
                <a:p>
                  <a:endParaRPr lang="zh-CN" altLang="en-US"/>
                </a:p>
              </p:txBody>
            </p:sp>
            <p:sp>
              <p:nvSpPr>
                <p:cNvPr id="71758" name="Rectangle 3968"/>
                <p:cNvSpPr>
                  <a:spLocks noChangeArrowheads="1"/>
                </p:cNvSpPr>
                <p:nvPr/>
              </p:nvSpPr>
              <p:spPr bwMode="auto">
                <a:xfrm>
                  <a:off x="3358" y="2194"/>
                  <a:ext cx="486" cy="1279"/>
                </a:xfrm>
                <a:prstGeom prst="rect">
                  <a:avLst/>
                </a:prstGeom>
                <a:noFill/>
                <a:ln w="38100">
                  <a:pattFill prst="pct90">
                    <a:fgClr>
                      <a:schemeClr val="tx1"/>
                    </a:fgClr>
                    <a:bgClr>
                      <a:srgbClr val="FFFFFF"/>
                    </a:bgClr>
                  </a:pattFill>
                  <a:miter lim="800000"/>
                  <a:headEnd/>
                  <a:tailEnd/>
                </a:ln>
              </p:spPr>
              <p:txBody>
                <a:bodyPr wrap="none" anchor="ctr"/>
                <a:lstStyle/>
                <a:p>
                  <a:endParaRPr lang="zh-CN" altLang="en-US"/>
                </a:p>
              </p:txBody>
            </p:sp>
            <p:sp>
              <p:nvSpPr>
                <p:cNvPr id="78" name="Rectangle 3969"/>
                <p:cNvSpPr>
                  <a:spLocks noChangeArrowheads="1"/>
                </p:cNvSpPr>
                <p:nvPr/>
              </p:nvSpPr>
              <p:spPr bwMode="auto">
                <a:xfrm>
                  <a:off x="3677" y="2418"/>
                  <a:ext cx="887" cy="718"/>
                </a:xfrm>
                <a:prstGeom prst="rect">
                  <a:avLst/>
                </a:prstGeom>
                <a:noFill/>
                <a:ln w="38100">
                  <a:solidFill>
                    <a:srgbClr val="00FFCC"/>
                  </a:solidFill>
                  <a:miter lim="800000"/>
                  <a:headEnd/>
                  <a:tailEnd/>
                </a:ln>
                <a:effectLst/>
              </p:spPr>
              <p:txBody>
                <a:bodyPr wrap="none" anchor="ctr"/>
                <a:lstStyle/>
                <a:p>
                  <a:pPr algn="ctr" eaLnBrk="0" hangingPunct="0">
                    <a:defRPr/>
                  </a:pPr>
                  <a:endParaRPr lang="en-US" altLang="en-US">
                    <a:solidFill>
                      <a:srgbClr val="00FFCC"/>
                    </a:solidFill>
                    <a:effectLst>
                      <a:outerShdw blurRad="38100" dist="38100" dir="2700000" algn="tl">
                        <a:srgbClr val="C0C0C0"/>
                      </a:outerShdw>
                    </a:effectLst>
                    <a:latin typeface="Arial" charset="0"/>
                  </a:endParaRPr>
                </a:p>
              </p:txBody>
            </p:sp>
            <p:sp>
              <p:nvSpPr>
                <p:cNvPr id="71760" name="AutoShape 3970"/>
                <p:cNvSpPr>
                  <a:spLocks noChangeArrowheads="1"/>
                </p:cNvSpPr>
                <p:nvPr/>
              </p:nvSpPr>
              <p:spPr bwMode="auto">
                <a:xfrm>
                  <a:off x="3536" y="2706"/>
                  <a:ext cx="848" cy="77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1350 w 21600"/>
                    <a:gd name="T13" fmla="*/ 13633 h 21600"/>
                    <a:gd name="T14" fmla="*/ 20250 w 21600"/>
                    <a:gd name="T15" fmla="*/ 17224 h 21600"/>
                  </a:gdLst>
                  <a:ahLst/>
                  <a:cxnLst>
                    <a:cxn ang="T8">
                      <a:pos x="T0" y="T1"/>
                    </a:cxn>
                    <a:cxn ang="T9">
                      <a:pos x="T2" y="T3"/>
                    </a:cxn>
                    <a:cxn ang="T10">
                      <a:pos x="T4" y="T5"/>
                    </a:cxn>
                    <a:cxn ang="T11">
                      <a:pos x="T6" y="T7"/>
                    </a:cxn>
                  </a:cxnLst>
                  <a:rect l="T12" t="T13" r="T14" b="T15"/>
                  <a:pathLst>
                    <a:path w="21600" h="21600">
                      <a:moveTo>
                        <a:pt x="10800" y="0"/>
                      </a:moveTo>
                      <a:lnTo>
                        <a:pt x="6480" y="6586"/>
                      </a:lnTo>
                      <a:lnTo>
                        <a:pt x="9540" y="6586"/>
                      </a:lnTo>
                      <a:lnTo>
                        <a:pt x="9540" y="13629"/>
                      </a:lnTo>
                      <a:lnTo>
                        <a:pt x="4610" y="13629"/>
                      </a:lnTo>
                      <a:lnTo>
                        <a:pt x="4610" y="9257"/>
                      </a:lnTo>
                      <a:lnTo>
                        <a:pt x="0" y="15429"/>
                      </a:lnTo>
                      <a:lnTo>
                        <a:pt x="4610" y="21600"/>
                      </a:lnTo>
                      <a:lnTo>
                        <a:pt x="4610" y="17229"/>
                      </a:lnTo>
                      <a:lnTo>
                        <a:pt x="16990" y="17229"/>
                      </a:lnTo>
                      <a:lnTo>
                        <a:pt x="16990" y="21600"/>
                      </a:lnTo>
                      <a:lnTo>
                        <a:pt x="21600" y="15429"/>
                      </a:lnTo>
                      <a:lnTo>
                        <a:pt x="16990" y="9257"/>
                      </a:lnTo>
                      <a:lnTo>
                        <a:pt x="16990" y="13629"/>
                      </a:lnTo>
                      <a:lnTo>
                        <a:pt x="12060" y="13629"/>
                      </a:lnTo>
                      <a:lnTo>
                        <a:pt x="12060" y="6586"/>
                      </a:lnTo>
                      <a:lnTo>
                        <a:pt x="15120" y="6586"/>
                      </a:lnTo>
                      <a:close/>
                    </a:path>
                  </a:pathLst>
                </a:custGeom>
                <a:solidFill>
                  <a:srgbClr val="FFCC00"/>
                </a:solidFill>
                <a:ln w="9525">
                  <a:solidFill>
                    <a:schemeClr val="tx1"/>
                  </a:solidFill>
                  <a:miter lim="800000"/>
                  <a:headEnd/>
                  <a:tailEnd/>
                </a:ln>
              </p:spPr>
              <p:txBody>
                <a:bodyPr wrap="none" anchor="ctr"/>
                <a:lstStyle/>
                <a:p>
                  <a:endParaRPr lang="zh-CN" altLang="en-US"/>
                </a:p>
              </p:txBody>
            </p:sp>
          </p:grpSp>
          <p:sp>
            <p:nvSpPr>
              <p:cNvPr id="35" name="Text Box 3971"/>
              <p:cNvSpPr txBox="1">
                <a:spLocks noChangeArrowheads="1"/>
              </p:cNvSpPr>
              <p:nvPr/>
            </p:nvSpPr>
            <p:spPr bwMode="auto">
              <a:xfrm>
                <a:off x="3458" y="3150"/>
                <a:ext cx="1004" cy="358"/>
              </a:xfrm>
              <a:prstGeom prst="rect">
                <a:avLst/>
              </a:prstGeom>
              <a:noFill/>
              <a:ln w="12700" cap="sq">
                <a:noFill/>
                <a:miter lim="800000"/>
                <a:headEnd type="none" w="sm" len="sm"/>
                <a:tailEnd type="none" w="sm" len="sm"/>
              </a:ln>
              <a:effectLst/>
            </p:spPr>
            <p:txBody>
              <a:bodyPr>
                <a:spAutoFit/>
              </a:bodyPr>
              <a:lstStyle/>
              <a:p>
                <a:pPr algn="ctr" eaLnBrk="0" hangingPunct="0">
                  <a:defRPr/>
                </a:pPr>
                <a:r>
                  <a:rPr lang="en-US" altLang="en-US" sz="1600">
                    <a:effectLst>
                      <a:outerShdw blurRad="38100" dist="38100" dir="2700000" algn="tl">
                        <a:srgbClr val="C0C0C0"/>
                      </a:outerShdw>
                    </a:effectLst>
                    <a:ea typeface="宋体" pitchFamily="2" charset="-122"/>
                  </a:rPr>
                  <a:t>Grid----Grid</a:t>
                </a:r>
              </a:p>
            </p:txBody>
          </p:sp>
        </p:grpSp>
      </p:gr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3534</TotalTime>
  <Words>6637</Words>
  <Application>Microsoft Office PowerPoint</Application>
  <PresentationFormat>全屏显示(4:3)</PresentationFormat>
  <Paragraphs>799</Paragraphs>
  <Slides>87</Slides>
  <Notes>55</Notes>
  <HiddenSlides>1</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5</vt:i4>
      </vt:variant>
      <vt:variant>
        <vt:lpstr>幻灯片标题</vt:lpstr>
      </vt:variant>
      <vt:variant>
        <vt:i4>87</vt:i4>
      </vt:variant>
    </vt:vector>
  </HeadingPairs>
  <TitlesOfParts>
    <vt:vector size="115" baseType="lpstr">
      <vt:lpstr>Batang</vt:lpstr>
      <vt:lpstr>Mathematica1</vt:lpstr>
      <vt:lpstr>Monotype Sorts</vt:lpstr>
      <vt:lpstr>新細明體</vt:lpstr>
      <vt:lpstr>黑体</vt:lpstr>
      <vt:lpstr>华文行楷</vt:lpstr>
      <vt:lpstr>华文楷体</vt:lpstr>
      <vt:lpstr>华文细黑</vt:lpstr>
      <vt:lpstr>华文新魏</vt:lpstr>
      <vt:lpstr>华文中宋</vt:lpstr>
      <vt:lpstr>楷体_GB2312</vt:lpstr>
      <vt:lpstr>SimSun</vt:lpstr>
      <vt:lpstr>SimSun</vt:lpstr>
      <vt:lpstr>微软雅黑</vt:lpstr>
      <vt:lpstr>Arial</vt:lpstr>
      <vt:lpstr>Calibri</vt:lpstr>
      <vt:lpstr>Comic Sans MS</vt:lpstr>
      <vt:lpstr>Tahoma</vt:lpstr>
      <vt:lpstr>Times</vt:lpstr>
      <vt:lpstr>Times New Roman</vt:lpstr>
      <vt:lpstr>Verdana</vt:lpstr>
      <vt:lpstr>Wingdings</vt:lpstr>
      <vt:lpstr>Office 主题</vt:lpstr>
      <vt:lpstr>VISIO</vt:lpstr>
      <vt:lpstr>ClipArt</vt:lpstr>
      <vt:lpstr>图片</vt:lpstr>
      <vt:lpstr>Picture</vt:lpstr>
      <vt:lpstr>Clip</vt:lpstr>
      <vt:lpstr>PowerPoint 演示文稿</vt:lpstr>
      <vt:lpstr>个人简介</vt:lpstr>
      <vt:lpstr>一、  网络计算概念和驱动力 二、典型网络计算模式和发展</vt:lpstr>
      <vt:lpstr>网络计算概念和驱动力</vt:lpstr>
      <vt:lpstr>工业社会到信息化社会</vt:lpstr>
      <vt:lpstr>工业社会到信息化社会</vt:lpstr>
      <vt:lpstr>什么样的应用需要在网络上开展</vt:lpstr>
      <vt:lpstr>网络上应用需求背景（续）</vt:lpstr>
      <vt:lpstr>网络应用需求背景（续）</vt:lpstr>
      <vt:lpstr>网络化的信息计算</vt:lpstr>
      <vt:lpstr>PowerPoint 演示文稿</vt:lpstr>
      <vt:lpstr>计算机界第一定律</vt:lpstr>
      <vt:lpstr>摩尔定律</vt:lpstr>
      <vt:lpstr>2011年9月CPU速度测试比较</vt:lpstr>
      <vt:lpstr>计算机第二定律：贝尔定律</vt:lpstr>
      <vt:lpstr>电脑发展趋势</vt:lpstr>
      <vt:lpstr>半导体发展挑战</vt:lpstr>
      <vt:lpstr>计算机网络</vt:lpstr>
      <vt:lpstr>计算机界第三定律：吉尔德定律</vt:lpstr>
      <vt:lpstr>Internet互联网</vt:lpstr>
      <vt:lpstr>网络技术的发展（续）</vt:lpstr>
      <vt:lpstr>互联网运营商分布</vt:lpstr>
      <vt:lpstr>无线网络</vt:lpstr>
      <vt:lpstr>移动网络技术的发展</vt:lpstr>
      <vt:lpstr>移动互联网</vt:lpstr>
      <vt:lpstr>智能手机发展</vt:lpstr>
      <vt:lpstr>计算机界第四定律：麦特卡夫定律</vt:lpstr>
      <vt:lpstr>全球上网人数剧增</vt:lpstr>
      <vt:lpstr>全球上网人数分布情况</vt:lpstr>
      <vt:lpstr>网络资源 </vt:lpstr>
      <vt:lpstr>网络资源 </vt:lpstr>
      <vt:lpstr>数据资源</vt:lpstr>
      <vt:lpstr>维基百科</vt:lpstr>
      <vt:lpstr>YouTube</vt:lpstr>
      <vt:lpstr>信息化生活</vt:lpstr>
      <vt:lpstr>社交网络</vt:lpstr>
      <vt:lpstr>PowerPoint 演示文稿</vt:lpstr>
      <vt:lpstr>网络计算</vt:lpstr>
      <vt:lpstr>PowerPoint 演示文稿</vt:lpstr>
      <vt:lpstr>网络计算</vt:lpstr>
      <vt:lpstr>计算技术发展</vt:lpstr>
      <vt:lpstr>计算技术发展（续）</vt:lpstr>
      <vt:lpstr>网络计算—“风生水起”</vt:lpstr>
      <vt:lpstr>PowerPoint 演示文稿</vt:lpstr>
      <vt:lpstr>1.2.1 客户/服务器计算模式 C/S：Client/Server</vt:lpstr>
      <vt:lpstr>客户/服务器计算模式</vt:lpstr>
      <vt:lpstr>客户/服务器计算模型</vt:lpstr>
      <vt:lpstr>北京奥运会订票系统</vt:lpstr>
      <vt:lpstr>1.2.2 对等计算模式 P2P：Peer-to-Peer Computing</vt:lpstr>
      <vt:lpstr>对等计算 Peer-to-Peer  Computing 标志性事件</vt:lpstr>
      <vt:lpstr>P2P：标志性事件</vt:lpstr>
      <vt:lpstr>P2P计算的兴起</vt:lpstr>
      <vt:lpstr>一些成功的应用</vt:lpstr>
      <vt:lpstr>对等计算 P2P 模型</vt:lpstr>
      <vt:lpstr>重叠网</vt:lpstr>
      <vt:lpstr>无结构P2P网络Ping/Pong Example</vt:lpstr>
      <vt:lpstr>Ping/Pong Example</vt:lpstr>
      <vt:lpstr>Ping/Pong Example</vt:lpstr>
      <vt:lpstr>Ping/Pong Example</vt:lpstr>
      <vt:lpstr>Ping/Pong Example</vt:lpstr>
      <vt:lpstr>Ping/Pong Example</vt:lpstr>
      <vt:lpstr>Ping/Pong Example</vt:lpstr>
      <vt:lpstr>Ping/Pong Example</vt:lpstr>
      <vt:lpstr>Ping/Pong Example</vt:lpstr>
      <vt:lpstr>Ping/Pong Example</vt:lpstr>
      <vt:lpstr>Ping/Pong Example</vt:lpstr>
      <vt:lpstr>TTL/Hops Example</vt:lpstr>
      <vt:lpstr>Horizon example</vt:lpstr>
      <vt:lpstr>许多P2P优美的结构化拓朴</vt:lpstr>
      <vt:lpstr>许多P2P优美的结构化拓朴</vt:lpstr>
      <vt:lpstr>集群计算模式 Cluster Computing</vt:lpstr>
      <vt:lpstr>高性能计算机的需求</vt:lpstr>
      <vt:lpstr>集群：低代价高性能并行计算机</vt:lpstr>
      <vt:lpstr>Cluster 优势</vt:lpstr>
      <vt:lpstr>并发服务器集群应用方案</vt:lpstr>
      <vt:lpstr>集群计算巨大成功—应用领域</vt:lpstr>
      <vt:lpstr>1.2.4 网格计算 Grid Computing</vt:lpstr>
      <vt:lpstr>网格计算模式Grid Computing</vt:lpstr>
      <vt:lpstr>从合作研究的角度</vt:lpstr>
      <vt:lpstr>网格新技术</vt:lpstr>
      <vt:lpstr>网格计算伟大的“远景”</vt:lpstr>
      <vt:lpstr>网格所追求的。。。</vt:lpstr>
      <vt:lpstr>Cloud Computing</vt:lpstr>
      <vt:lpstr>云中提供处理服务</vt:lpstr>
      <vt:lpstr>云计算－主要能力都在“云端”</vt:lpstr>
      <vt:lpstr>云计算－大数据中心主要模式</vt:lpstr>
      <vt:lpstr>网络计算蓬勃发展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Thinkpad</dc:creator>
  <cp:lastModifiedBy>XN</cp:lastModifiedBy>
  <cp:revision>94</cp:revision>
  <dcterms:created xsi:type="dcterms:W3CDTF">2012-10-03T02:46:04Z</dcterms:created>
  <dcterms:modified xsi:type="dcterms:W3CDTF">2017-10-31T07:54:01Z</dcterms:modified>
</cp:coreProperties>
</file>